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0"/>
  </p:notesMasterIdLst>
  <p:sldIdLst>
    <p:sldId id="417" r:id="rId2"/>
    <p:sldId id="418" r:id="rId3"/>
    <p:sldId id="419" r:id="rId4"/>
    <p:sldId id="257" r:id="rId5"/>
    <p:sldId id="411" r:id="rId6"/>
    <p:sldId id="412" r:id="rId7"/>
    <p:sldId id="413" r:id="rId8"/>
    <p:sldId id="414" r:id="rId9"/>
    <p:sldId id="415" r:id="rId10"/>
    <p:sldId id="416" r:id="rId11"/>
    <p:sldId id="401" r:id="rId12"/>
    <p:sldId id="402" r:id="rId13"/>
    <p:sldId id="403" r:id="rId14"/>
    <p:sldId id="404" r:id="rId15"/>
    <p:sldId id="405" r:id="rId16"/>
    <p:sldId id="406" r:id="rId17"/>
    <p:sldId id="407" r:id="rId18"/>
    <p:sldId id="408" r:id="rId19"/>
    <p:sldId id="409" r:id="rId20"/>
    <p:sldId id="410" r:id="rId21"/>
    <p:sldId id="258" r:id="rId22"/>
    <p:sldId id="259" r:id="rId23"/>
    <p:sldId id="263" r:id="rId24"/>
    <p:sldId id="262" r:id="rId25"/>
    <p:sldId id="264" r:id="rId26"/>
    <p:sldId id="265" r:id="rId27"/>
    <p:sldId id="266" r:id="rId28"/>
    <p:sldId id="267" r:id="rId29"/>
    <p:sldId id="268" r:id="rId30"/>
    <p:sldId id="269" r:id="rId31"/>
    <p:sldId id="270" r:id="rId32"/>
    <p:sldId id="271" r:id="rId33"/>
    <p:sldId id="272" r:id="rId34"/>
    <p:sldId id="273" r:id="rId35"/>
    <p:sldId id="274" r:id="rId36"/>
    <p:sldId id="275" r:id="rId37"/>
    <p:sldId id="276" r:id="rId38"/>
    <p:sldId id="277" r:id="rId39"/>
    <p:sldId id="279" r:id="rId40"/>
    <p:sldId id="280" r:id="rId41"/>
    <p:sldId id="281" r:id="rId42"/>
    <p:sldId id="282" r:id="rId43"/>
    <p:sldId id="283" r:id="rId44"/>
    <p:sldId id="284" r:id="rId45"/>
    <p:sldId id="285" r:id="rId46"/>
    <p:sldId id="286" r:id="rId47"/>
    <p:sldId id="287" r:id="rId48"/>
    <p:sldId id="288" r:id="rId49"/>
    <p:sldId id="289" r:id="rId50"/>
    <p:sldId id="290" r:id="rId51"/>
    <p:sldId id="291" r:id="rId52"/>
    <p:sldId id="292" r:id="rId53"/>
    <p:sldId id="293" r:id="rId54"/>
    <p:sldId id="294" r:id="rId55"/>
    <p:sldId id="295" r:id="rId56"/>
    <p:sldId id="296" r:id="rId57"/>
    <p:sldId id="297" r:id="rId58"/>
    <p:sldId id="298" r:id="rId59"/>
    <p:sldId id="299" r:id="rId60"/>
    <p:sldId id="300" r:id="rId61"/>
    <p:sldId id="301" r:id="rId62"/>
    <p:sldId id="302" r:id="rId63"/>
    <p:sldId id="303" r:id="rId64"/>
    <p:sldId id="304" r:id="rId65"/>
    <p:sldId id="305" r:id="rId66"/>
    <p:sldId id="306" r:id="rId67"/>
    <p:sldId id="307" r:id="rId68"/>
    <p:sldId id="308" r:id="rId69"/>
    <p:sldId id="309" r:id="rId70"/>
    <p:sldId id="310" r:id="rId71"/>
    <p:sldId id="311" r:id="rId72"/>
    <p:sldId id="312" r:id="rId73"/>
    <p:sldId id="313" r:id="rId74"/>
    <p:sldId id="314" r:id="rId75"/>
    <p:sldId id="315" r:id="rId76"/>
    <p:sldId id="316" r:id="rId77"/>
    <p:sldId id="317" r:id="rId78"/>
    <p:sldId id="318" r:id="rId79"/>
    <p:sldId id="319" r:id="rId80"/>
    <p:sldId id="320" r:id="rId81"/>
    <p:sldId id="321" r:id="rId82"/>
    <p:sldId id="322" r:id="rId83"/>
    <p:sldId id="323" r:id="rId84"/>
    <p:sldId id="324" r:id="rId85"/>
    <p:sldId id="325" r:id="rId86"/>
    <p:sldId id="326" r:id="rId87"/>
    <p:sldId id="371" r:id="rId88"/>
    <p:sldId id="372" r:id="rId89"/>
    <p:sldId id="373" r:id="rId90"/>
    <p:sldId id="374" r:id="rId91"/>
    <p:sldId id="375" r:id="rId92"/>
    <p:sldId id="376" r:id="rId93"/>
    <p:sldId id="377" r:id="rId94"/>
    <p:sldId id="378" r:id="rId95"/>
    <p:sldId id="379" r:id="rId96"/>
    <p:sldId id="380" r:id="rId97"/>
    <p:sldId id="381" r:id="rId98"/>
    <p:sldId id="382" r:id="rId99"/>
    <p:sldId id="383" r:id="rId100"/>
    <p:sldId id="384" r:id="rId101"/>
    <p:sldId id="389" r:id="rId102"/>
    <p:sldId id="390" r:id="rId103"/>
    <p:sldId id="391" r:id="rId104"/>
    <p:sldId id="392" r:id="rId105"/>
    <p:sldId id="393" r:id="rId106"/>
    <p:sldId id="394" r:id="rId107"/>
    <p:sldId id="395" r:id="rId108"/>
    <p:sldId id="396" r:id="rId109"/>
    <p:sldId id="397" r:id="rId110"/>
    <p:sldId id="398" r:id="rId111"/>
    <p:sldId id="400" r:id="rId112"/>
    <p:sldId id="328" r:id="rId113"/>
    <p:sldId id="329" r:id="rId114"/>
    <p:sldId id="330" r:id="rId115"/>
    <p:sldId id="331" r:id="rId116"/>
    <p:sldId id="332" r:id="rId117"/>
    <p:sldId id="339" r:id="rId118"/>
    <p:sldId id="340" r:id="rId119"/>
    <p:sldId id="341" r:id="rId120"/>
    <p:sldId id="342" r:id="rId121"/>
    <p:sldId id="344" r:id="rId122"/>
    <p:sldId id="345" r:id="rId123"/>
    <p:sldId id="346" r:id="rId124"/>
    <p:sldId id="347" r:id="rId125"/>
    <p:sldId id="348" r:id="rId126"/>
    <p:sldId id="349" r:id="rId127"/>
    <p:sldId id="350" r:id="rId128"/>
    <p:sldId id="351" r:id="rId129"/>
    <p:sldId id="352" r:id="rId130"/>
    <p:sldId id="353" r:id="rId131"/>
    <p:sldId id="354" r:id="rId132"/>
    <p:sldId id="355" r:id="rId133"/>
    <p:sldId id="356" r:id="rId134"/>
    <p:sldId id="357" r:id="rId135"/>
    <p:sldId id="358" r:id="rId136"/>
    <p:sldId id="359" r:id="rId137"/>
    <p:sldId id="360" r:id="rId138"/>
    <p:sldId id="361" r:id="rId139"/>
    <p:sldId id="362" r:id="rId140"/>
    <p:sldId id="363" r:id="rId141"/>
    <p:sldId id="364" r:id="rId142"/>
    <p:sldId id="365" r:id="rId143"/>
    <p:sldId id="367" r:id="rId144"/>
    <p:sldId id="368" r:id="rId145"/>
    <p:sldId id="369" r:id="rId146"/>
    <p:sldId id="370" r:id="rId147"/>
    <p:sldId id="420" r:id="rId148"/>
    <p:sldId id="421" r:id="rId14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83" d="100"/>
          <a:sy n="83" d="100"/>
        </p:scale>
        <p:origin x="547" y="5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9CA328-0587-48D1-A912-A4CE62005AC2}" type="datetimeFigureOut">
              <a:rPr kumimoji="1" lang="ja-JP" altLang="en-US" smtClean="0"/>
              <a:t>2022/9/22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5BD7BF-22E3-4176-B10D-2D8B29E5FC23}" type="slidenum">
              <a:rPr kumimoji="1" lang="ja-JP" altLang="en-US" smtClean="0"/>
              <a:t>‹#›</a:t>
            </a:fld>
            <a:endParaRPr kumimoji="1" lang="ja-JP" altLang="en-US"/>
          </a:p>
        </p:txBody>
      </p:sp>
    </p:spTree>
    <p:extLst>
      <p:ext uri="{BB962C8B-B14F-4D97-AF65-F5344CB8AC3E}">
        <p14:creationId xmlns:p14="http://schemas.microsoft.com/office/powerpoint/2010/main" val="36032349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C18ACDB-9BE4-4AC2-B962-72821AD66045}" type="slidenum">
              <a:rPr lang="en-US" altLang="ja-JP" smtClean="0"/>
              <a:pPr/>
              <a:t>4</a:t>
            </a:fld>
            <a:endParaRPr lang="en-US" altLang="ja-JP"/>
          </a:p>
        </p:txBody>
      </p:sp>
    </p:spTree>
    <p:extLst>
      <p:ext uri="{BB962C8B-B14F-4D97-AF65-F5344CB8AC3E}">
        <p14:creationId xmlns:p14="http://schemas.microsoft.com/office/powerpoint/2010/main" val="1764177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E475E62-1884-4C39-8A6A-932CAB56D6E7}" type="slidenum">
              <a:rPr kumimoji="1" lang="ja-JP" altLang="en-US" smtClean="0"/>
              <a:pPr/>
              <a:t>13</a:t>
            </a:fld>
            <a:endParaRPr kumimoji="1" lang="ja-JP" altLang="en-US"/>
          </a:p>
        </p:txBody>
      </p:sp>
    </p:spTree>
    <p:extLst>
      <p:ext uri="{BB962C8B-B14F-4D97-AF65-F5344CB8AC3E}">
        <p14:creationId xmlns:p14="http://schemas.microsoft.com/office/powerpoint/2010/main" val="3590342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EFCA443-33F0-4BA4-994F-0183EE0CCF16}" type="slidenum">
              <a:rPr kumimoji="1" lang="ja-JP" altLang="en-US" smtClean="0"/>
              <a:pPr/>
              <a:t>14</a:t>
            </a:fld>
            <a:endParaRPr kumimoji="1" lang="ja-JP" altLang="en-US"/>
          </a:p>
        </p:txBody>
      </p:sp>
    </p:spTree>
    <p:extLst>
      <p:ext uri="{BB962C8B-B14F-4D97-AF65-F5344CB8AC3E}">
        <p14:creationId xmlns:p14="http://schemas.microsoft.com/office/powerpoint/2010/main" val="2562438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E475E62-1884-4C39-8A6A-932CAB56D6E7}" type="slidenum">
              <a:rPr kumimoji="1" lang="ja-JP" altLang="en-US" smtClean="0"/>
              <a:pPr/>
              <a:t>15</a:t>
            </a:fld>
            <a:endParaRPr kumimoji="1" lang="ja-JP" altLang="en-US"/>
          </a:p>
        </p:txBody>
      </p:sp>
    </p:spTree>
    <p:extLst>
      <p:ext uri="{BB962C8B-B14F-4D97-AF65-F5344CB8AC3E}">
        <p14:creationId xmlns:p14="http://schemas.microsoft.com/office/powerpoint/2010/main" val="3850468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263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2630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CF555A-605C-4F35-8705-F3076DF45FBE}" type="slidenum">
              <a:rPr lang="en-US" altLang="ja-JP" smtClean="0">
                <a:latin typeface="Arial" pitchFamily="34" charset="0"/>
              </a:rPr>
              <a:pPr/>
              <a:t>16</a:t>
            </a:fld>
            <a:endParaRPr lang="en-US" altLang="ja-JP" smtClean="0">
              <a:latin typeface="Arial" pitchFamily="34" charset="0"/>
            </a:endParaRPr>
          </a:p>
        </p:txBody>
      </p:sp>
    </p:spTree>
    <p:extLst>
      <p:ext uri="{BB962C8B-B14F-4D97-AF65-F5344CB8AC3E}">
        <p14:creationId xmlns:p14="http://schemas.microsoft.com/office/powerpoint/2010/main" val="248569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635784A-BF40-4FDA-8F4B-C6EB3A802AC9}" type="slidenum">
              <a:rPr kumimoji="1" lang="ja-JP" altLang="en-US" smtClean="0"/>
              <a:pPr/>
              <a:t>17</a:t>
            </a:fld>
            <a:endParaRPr kumimoji="1" lang="ja-JP" altLang="en-US"/>
          </a:p>
        </p:txBody>
      </p:sp>
    </p:spTree>
    <p:extLst>
      <p:ext uri="{BB962C8B-B14F-4D97-AF65-F5344CB8AC3E}">
        <p14:creationId xmlns:p14="http://schemas.microsoft.com/office/powerpoint/2010/main" val="1597039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20</a:t>
            </a:fld>
            <a:endParaRPr kumimoji="1" lang="ja-JP" altLang="en-US"/>
          </a:p>
        </p:txBody>
      </p:sp>
    </p:spTree>
    <p:extLst>
      <p:ext uri="{BB962C8B-B14F-4D97-AF65-F5344CB8AC3E}">
        <p14:creationId xmlns:p14="http://schemas.microsoft.com/office/powerpoint/2010/main" val="2095682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22</a:t>
            </a:fld>
            <a:endParaRPr kumimoji="1" lang="ja-JP" altLang="en-US"/>
          </a:p>
        </p:txBody>
      </p:sp>
    </p:spTree>
    <p:extLst>
      <p:ext uri="{BB962C8B-B14F-4D97-AF65-F5344CB8AC3E}">
        <p14:creationId xmlns:p14="http://schemas.microsoft.com/office/powerpoint/2010/main" val="733168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635784A-BF40-4FDA-8F4B-C6EB3A802AC9}" type="slidenum">
              <a:rPr kumimoji="1" lang="ja-JP" altLang="en-US" smtClean="0"/>
              <a:pPr/>
              <a:t>23</a:t>
            </a:fld>
            <a:endParaRPr kumimoji="1" lang="ja-JP" altLang="en-US"/>
          </a:p>
        </p:txBody>
      </p:sp>
    </p:spTree>
    <p:extLst>
      <p:ext uri="{BB962C8B-B14F-4D97-AF65-F5344CB8AC3E}">
        <p14:creationId xmlns:p14="http://schemas.microsoft.com/office/powerpoint/2010/main" val="742213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635784A-BF40-4FDA-8F4B-C6EB3A802AC9}" type="slidenum">
              <a:rPr kumimoji="1" lang="ja-JP" altLang="en-US" smtClean="0"/>
              <a:pPr/>
              <a:t>24</a:t>
            </a:fld>
            <a:endParaRPr kumimoji="1" lang="ja-JP" altLang="en-US"/>
          </a:p>
        </p:txBody>
      </p:sp>
    </p:spTree>
    <p:extLst>
      <p:ext uri="{BB962C8B-B14F-4D97-AF65-F5344CB8AC3E}">
        <p14:creationId xmlns:p14="http://schemas.microsoft.com/office/powerpoint/2010/main" val="4030258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44</a:t>
            </a:fld>
            <a:endParaRPr kumimoji="1" lang="ja-JP" altLang="en-US"/>
          </a:p>
        </p:txBody>
      </p:sp>
    </p:spTree>
    <p:extLst>
      <p:ext uri="{BB962C8B-B14F-4D97-AF65-F5344CB8AC3E}">
        <p14:creationId xmlns:p14="http://schemas.microsoft.com/office/powerpoint/2010/main" val="8473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76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765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4F013D-141F-41AD-A91C-0039A2DF5B46}" type="slidenum">
              <a:rPr lang="ja-JP" altLang="en-US" smtClean="0">
                <a:ea typeface="ＭＳ Ｐゴシック" charset="-128"/>
              </a:rPr>
              <a:pPr/>
              <a:t>5</a:t>
            </a:fld>
            <a:endParaRPr lang="en-US" altLang="ja-JP" smtClean="0">
              <a:ea typeface="ＭＳ Ｐゴシック" charset="-128"/>
            </a:endParaRPr>
          </a:p>
        </p:txBody>
      </p:sp>
    </p:spTree>
    <p:extLst>
      <p:ext uri="{BB962C8B-B14F-4D97-AF65-F5344CB8AC3E}">
        <p14:creationId xmlns:p14="http://schemas.microsoft.com/office/powerpoint/2010/main" val="33020721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7A3E69F-CD40-47C0-9743-F8399F2DFC0A}" type="slidenum">
              <a:rPr kumimoji="1" lang="ja-JP" altLang="en-US" smtClean="0"/>
              <a:pPr/>
              <a:t>45</a:t>
            </a:fld>
            <a:endParaRPr kumimoji="1" lang="ja-JP" altLang="en-US"/>
          </a:p>
        </p:txBody>
      </p:sp>
    </p:spTree>
    <p:extLst>
      <p:ext uri="{BB962C8B-B14F-4D97-AF65-F5344CB8AC3E}">
        <p14:creationId xmlns:p14="http://schemas.microsoft.com/office/powerpoint/2010/main" val="3734918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0340C91-93B2-401F-998D-16D3520C07C9}" type="slidenum">
              <a:rPr kumimoji="1" lang="ja-JP" altLang="en-US" smtClean="0"/>
              <a:pPr/>
              <a:t>73</a:t>
            </a:fld>
            <a:endParaRPr kumimoji="1" lang="ja-JP" altLang="en-US"/>
          </a:p>
        </p:txBody>
      </p:sp>
    </p:spTree>
    <p:extLst>
      <p:ext uri="{BB962C8B-B14F-4D97-AF65-F5344CB8AC3E}">
        <p14:creationId xmlns:p14="http://schemas.microsoft.com/office/powerpoint/2010/main" val="3972529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10547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5AF75E23-51CB-4D9D-B01D-B667875E5A53}" type="slidenum">
              <a:rPr lang="ja-JP" altLang="en-US"/>
              <a:pPr eaLnBrk="1" hangingPunct="1"/>
              <a:t>79</a:t>
            </a:fld>
            <a:endParaRPr lang="ja-JP" altLang="en-US"/>
          </a:p>
        </p:txBody>
      </p:sp>
    </p:spTree>
    <p:extLst>
      <p:ext uri="{BB962C8B-B14F-4D97-AF65-F5344CB8AC3E}">
        <p14:creationId xmlns:p14="http://schemas.microsoft.com/office/powerpoint/2010/main" val="1818048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10650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6767DF43-39E4-4E8B-8A1C-185752A39E82}" type="slidenum">
              <a:rPr lang="ja-JP" altLang="en-US"/>
              <a:pPr eaLnBrk="1" hangingPunct="1"/>
              <a:t>80</a:t>
            </a:fld>
            <a:endParaRPr lang="ja-JP" altLang="en-US"/>
          </a:p>
        </p:txBody>
      </p:sp>
    </p:spTree>
    <p:extLst>
      <p:ext uri="{BB962C8B-B14F-4D97-AF65-F5344CB8AC3E}">
        <p14:creationId xmlns:p14="http://schemas.microsoft.com/office/powerpoint/2010/main" val="2252403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07C7662-989A-4611-9D5E-22E1DE056DB7}" type="slidenum">
              <a:rPr kumimoji="1" lang="ja-JP" altLang="en-US" smtClean="0"/>
              <a:pPr/>
              <a:t>81</a:t>
            </a:fld>
            <a:endParaRPr kumimoji="1" lang="ja-JP" altLang="en-US"/>
          </a:p>
        </p:txBody>
      </p:sp>
    </p:spTree>
    <p:extLst>
      <p:ext uri="{BB962C8B-B14F-4D97-AF65-F5344CB8AC3E}">
        <p14:creationId xmlns:p14="http://schemas.microsoft.com/office/powerpoint/2010/main" val="12968537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87</a:t>
            </a:fld>
            <a:endParaRPr kumimoji="1" lang="ja-JP" altLang="en-US"/>
          </a:p>
        </p:txBody>
      </p:sp>
    </p:spTree>
    <p:extLst>
      <p:ext uri="{BB962C8B-B14F-4D97-AF65-F5344CB8AC3E}">
        <p14:creationId xmlns:p14="http://schemas.microsoft.com/office/powerpoint/2010/main" val="33206735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BF8FEB5-EA22-445E-AAAC-9729AFAA219D}" type="slidenum">
              <a:rPr kumimoji="1" lang="ja-JP" altLang="en-US" smtClean="0"/>
              <a:t>88</a:t>
            </a:fld>
            <a:endParaRPr kumimoji="1" lang="ja-JP" altLang="en-US"/>
          </a:p>
        </p:txBody>
      </p:sp>
    </p:spTree>
    <p:extLst>
      <p:ext uri="{BB962C8B-B14F-4D97-AF65-F5344CB8AC3E}">
        <p14:creationId xmlns:p14="http://schemas.microsoft.com/office/powerpoint/2010/main" val="24549430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89</a:t>
            </a:fld>
            <a:endParaRPr kumimoji="1" lang="ja-JP" altLang="en-US"/>
          </a:p>
        </p:txBody>
      </p:sp>
    </p:spTree>
    <p:extLst>
      <p:ext uri="{BB962C8B-B14F-4D97-AF65-F5344CB8AC3E}">
        <p14:creationId xmlns:p14="http://schemas.microsoft.com/office/powerpoint/2010/main" val="32732135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90</a:t>
            </a:fld>
            <a:endParaRPr kumimoji="1" lang="ja-JP" altLang="en-US"/>
          </a:p>
        </p:txBody>
      </p:sp>
    </p:spTree>
    <p:extLst>
      <p:ext uri="{BB962C8B-B14F-4D97-AF65-F5344CB8AC3E}">
        <p14:creationId xmlns:p14="http://schemas.microsoft.com/office/powerpoint/2010/main" val="15428557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91</a:t>
            </a:fld>
            <a:endParaRPr kumimoji="1" lang="ja-JP" altLang="en-US"/>
          </a:p>
        </p:txBody>
      </p:sp>
    </p:spTree>
    <p:extLst>
      <p:ext uri="{BB962C8B-B14F-4D97-AF65-F5344CB8AC3E}">
        <p14:creationId xmlns:p14="http://schemas.microsoft.com/office/powerpoint/2010/main" val="1681740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867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867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EBBCE0-85BF-47DA-BA61-2D52D4B80B01}" type="slidenum">
              <a:rPr lang="ja-JP" altLang="en-US" smtClean="0">
                <a:ea typeface="ＭＳ Ｐゴシック" charset="-128"/>
              </a:rPr>
              <a:pPr/>
              <a:t>6</a:t>
            </a:fld>
            <a:endParaRPr lang="en-US" altLang="ja-JP" smtClean="0">
              <a:ea typeface="ＭＳ Ｐゴシック" charset="-128"/>
            </a:endParaRPr>
          </a:p>
        </p:txBody>
      </p:sp>
    </p:spTree>
    <p:extLst>
      <p:ext uri="{BB962C8B-B14F-4D97-AF65-F5344CB8AC3E}">
        <p14:creationId xmlns:p14="http://schemas.microsoft.com/office/powerpoint/2010/main" val="8088583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92</a:t>
            </a:fld>
            <a:endParaRPr kumimoji="1" lang="ja-JP" altLang="en-US"/>
          </a:p>
        </p:txBody>
      </p:sp>
    </p:spTree>
    <p:extLst>
      <p:ext uri="{BB962C8B-B14F-4D97-AF65-F5344CB8AC3E}">
        <p14:creationId xmlns:p14="http://schemas.microsoft.com/office/powerpoint/2010/main" val="38110906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93</a:t>
            </a:fld>
            <a:endParaRPr kumimoji="1" lang="ja-JP" altLang="en-US"/>
          </a:p>
        </p:txBody>
      </p:sp>
    </p:spTree>
    <p:extLst>
      <p:ext uri="{BB962C8B-B14F-4D97-AF65-F5344CB8AC3E}">
        <p14:creationId xmlns:p14="http://schemas.microsoft.com/office/powerpoint/2010/main" val="3865702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94</a:t>
            </a:fld>
            <a:endParaRPr kumimoji="1" lang="ja-JP" altLang="en-US"/>
          </a:p>
        </p:txBody>
      </p:sp>
    </p:spTree>
    <p:extLst>
      <p:ext uri="{BB962C8B-B14F-4D97-AF65-F5344CB8AC3E}">
        <p14:creationId xmlns:p14="http://schemas.microsoft.com/office/powerpoint/2010/main" val="9126160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95</a:t>
            </a:fld>
            <a:endParaRPr kumimoji="1" lang="ja-JP" altLang="en-US"/>
          </a:p>
        </p:txBody>
      </p:sp>
    </p:spTree>
    <p:extLst>
      <p:ext uri="{BB962C8B-B14F-4D97-AF65-F5344CB8AC3E}">
        <p14:creationId xmlns:p14="http://schemas.microsoft.com/office/powerpoint/2010/main" val="6591194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670C7D7-2C13-48B1-9FA3-7A58FA847965}" type="slidenum">
              <a:rPr kumimoji="1" lang="ja-JP" altLang="en-US" smtClean="0"/>
              <a:pPr/>
              <a:t>96</a:t>
            </a:fld>
            <a:endParaRPr kumimoji="1" lang="ja-JP" altLang="en-US"/>
          </a:p>
        </p:txBody>
      </p:sp>
    </p:spTree>
    <p:extLst>
      <p:ext uri="{BB962C8B-B14F-4D97-AF65-F5344CB8AC3E}">
        <p14:creationId xmlns:p14="http://schemas.microsoft.com/office/powerpoint/2010/main" val="10942582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670C7D7-2C13-48B1-9FA3-7A58FA847965}" type="slidenum">
              <a:rPr kumimoji="1" lang="ja-JP" altLang="en-US" smtClean="0"/>
              <a:pPr/>
              <a:t>97</a:t>
            </a:fld>
            <a:endParaRPr kumimoji="1" lang="ja-JP" altLang="en-US"/>
          </a:p>
        </p:txBody>
      </p:sp>
    </p:spTree>
    <p:extLst>
      <p:ext uri="{BB962C8B-B14F-4D97-AF65-F5344CB8AC3E}">
        <p14:creationId xmlns:p14="http://schemas.microsoft.com/office/powerpoint/2010/main" val="2100475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670C7D7-2C13-48B1-9FA3-7A58FA847965}" type="slidenum">
              <a:rPr kumimoji="1" lang="ja-JP" altLang="en-US" smtClean="0"/>
              <a:pPr/>
              <a:t>99</a:t>
            </a:fld>
            <a:endParaRPr kumimoji="1" lang="ja-JP" altLang="en-US"/>
          </a:p>
        </p:txBody>
      </p:sp>
    </p:spTree>
    <p:extLst>
      <p:ext uri="{BB962C8B-B14F-4D97-AF65-F5344CB8AC3E}">
        <p14:creationId xmlns:p14="http://schemas.microsoft.com/office/powerpoint/2010/main" val="6666739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101</a:t>
            </a:fld>
            <a:endParaRPr kumimoji="1" lang="ja-JP" altLang="en-US"/>
          </a:p>
        </p:txBody>
      </p:sp>
    </p:spTree>
    <p:extLst>
      <p:ext uri="{BB962C8B-B14F-4D97-AF65-F5344CB8AC3E}">
        <p14:creationId xmlns:p14="http://schemas.microsoft.com/office/powerpoint/2010/main" val="14197260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102</a:t>
            </a:fld>
            <a:endParaRPr kumimoji="1" lang="ja-JP" altLang="en-US"/>
          </a:p>
        </p:txBody>
      </p:sp>
    </p:spTree>
    <p:extLst>
      <p:ext uri="{BB962C8B-B14F-4D97-AF65-F5344CB8AC3E}">
        <p14:creationId xmlns:p14="http://schemas.microsoft.com/office/powerpoint/2010/main" val="4873965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103</a:t>
            </a:fld>
            <a:endParaRPr kumimoji="1" lang="ja-JP" altLang="en-US"/>
          </a:p>
        </p:txBody>
      </p:sp>
    </p:spTree>
    <p:extLst>
      <p:ext uri="{BB962C8B-B14F-4D97-AF65-F5344CB8AC3E}">
        <p14:creationId xmlns:p14="http://schemas.microsoft.com/office/powerpoint/2010/main" val="3924407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96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970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8FBA6D-14D0-4919-BCF8-53A3CD9C7151}" type="slidenum">
              <a:rPr lang="ja-JP" altLang="en-US" smtClean="0">
                <a:ea typeface="ＭＳ Ｐゴシック" charset="-128"/>
              </a:rPr>
              <a:pPr/>
              <a:t>7</a:t>
            </a:fld>
            <a:endParaRPr lang="en-US" altLang="ja-JP" smtClean="0">
              <a:ea typeface="ＭＳ Ｐゴシック" charset="-128"/>
            </a:endParaRPr>
          </a:p>
        </p:txBody>
      </p:sp>
    </p:spTree>
    <p:extLst>
      <p:ext uri="{BB962C8B-B14F-4D97-AF65-F5344CB8AC3E}">
        <p14:creationId xmlns:p14="http://schemas.microsoft.com/office/powerpoint/2010/main" val="9124648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104</a:t>
            </a:fld>
            <a:endParaRPr kumimoji="1" lang="ja-JP" altLang="en-US"/>
          </a:p>
        </p:txBody>
      </p:sp>
    </p:spTree>
    <p:extLst>
      <p:ext uri="{BB962C8B-B14F-4D97-AF65-F5344CB8AC3E}">
        <p14:creationId xmlns:p14="http://schemas.microsoft.com/office/powerpoint/2010/main" val="2235371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105</a:t>
            </a:fld>
            <a:endParaRPr kumimoji="1" lang="ja-JP" altLang="en-US"/>
          </a:p>
        </p:txBody>
      </p:sp>
    </p:spTree>
    <p:extLst>
      <p:ext uri="{BB962C8B-B14F-4D97-AF65-F5344CB8AC3E}">
        <p14:creationId xmlns:p14="http://schemas.microsoft.com/office/powerpoint/2010/main" val="31859124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106</a:t>
            </a:fld>
            <a:endParaRPr kumimoji="1" lang="ja-JP" altLang="en-US"/>
          </a:p>
        </p:txBody>
      </p:sp>
    </p:spTree>
    <p:extLst>
      <p:ext uri="{BB962C8B-B14F-4D97-AF65-F5344CB8AC3E}">
        <p14:creationId xmlns:p14="http://schemas.microsoft.com/office/powerpoint/2010/main" val="5251927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107</a:t>
            </a:fld>
            <a:endParaRPr kumimoji="1" lang="ja-JP" altLang="en-US"/>
          </a:p>
        </p:txBody>
      </p:sp>
    </p:spTree>
    <p:extLst>
      <p:ext uri="{BB962C8B-B14F-4D97-AF65-F5344CB8AC3E}">
        <p14:creationId xmlns:p14="http://schemas.microsoft.com/office/powerpoint/2010/main" val="36871325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AFC7E52-E9B9-4DBC-96D3-3C7F9AD2EC17}" type="slidenum">
              <a:rPr kumimoji="1" lang="ja-JP" altLang="en-US" smtClean="0"/>
              <a:pPr/>
              <a:t>108</a:t>
            </a:fld>
            <a:endParaRPr kumimoji="1" lang="ja-JP" altLang="en-US"/>
          </a:p>
        </p:txBody>
      </p:sp>
    </p:spTree>
    <p:extLst>
      <p:ext uri="{BB962C8B-B14F-4D97-AF65-F5344CB8AC3E}">
        <p14:creationId xmlns:p14="http://schemas.microsoft.com/office/powerpoint/2010/main" val="31207331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670C7D7-2C13-48B1-9FA3-7A58FA847965}" type="slidenum">
              <a:rPr kumimoji="1" lang="ja-JP" altLang="en-US" smtClean="0"/>
              <a:pPr/>
              <a:t>109</a:t>
            </a:fld>
            <a:endParaRPr kumimoji="1" lang="ja-JP" altLang="en-US"/>
          </a:p>
        </p:txBody>
      </p:sp>
    </p:spTree>
    <p:extLst>
      <p:ext uri="{BB962C8B-B14F-4D97-AF65-F5344CB8AC3E}">
        <p14:creationId xmlns:p14="http://schemas.microsoft.com/office/powerpoint/2010/main" val="2930124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670C7D7-2C13-48B1-9FA3-7A58FA847965}" type="slidenum">
              <a:rPr kumimoji="1" lang="ja-JP" altLang="en-US" smtClean="0"/>
              <a:pPr/>
              <a:t>110</a:t>
            </a:fld>
            <a:endParaRPr kumimoji="1" lang="ja-JP" altLang="en-US"/>
          </a:p>
        </p:txBody>
      </p:sp>
    </p:spTree>
    <p:extLst>
      <p:ext uri="{BB962C8B-B14F-4D97-AF65-F5344CB8AC3E}">
        <p14:creationId xmlns:p14="http://schemas.microsoft.com/office/powerpoint/2010/main" val="26765251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1811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1811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B7A1B3-27F7-4616-A66E-24BB49ABA1B9}" type="slidenum">
              <a:rPr lang="ja-JP" altLang="en-US" smtClean="0">
                <a:latin typeface="Arial" pitchFamily="34" charset="0"/>
              </a:rPr>
              <a:pPr/>
              <a:t>111</a:t>
            </a:fld>
            <a:endParaRPr lang="ja-JP" altLang="en-US" smtClean="0">
              <a:latin typeface="Arial" pitchFamily="34" charset="0"/>
            </a:endParaRPr>
          </a:p>
        </p:txBody>
      </p:sp>
    </p:spTree>
    <p:extLst>
      <p:ext uri="{BB962C8B-B14F-4D97-AF65-F5344CB8AC3E}">
        <p14:creationId xmlns:p14="http://schemas.microsoft.com/office/powerpoint/2010/main" val="3004807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69E534A-2370-4ACB-B521-CE1B12ACDE54}" type="slidenum">
              <a:rPr kumimoji="1" lang="ja-JP" altLang="en-US" smtClean="0"/>
              <a:t>120</a:t>
            </a:fld>
            <a:endParaRPr kumimoji="1" lang="ja-JP" altLang="en-US"/>
          </a:p>
        </p:txBody>
      </p:sp>
    </p:spTree>
    <p:extLst>
      <p:ext uri="{BB962C8B-B14F-4D97-AF65-F5344CB8AC3E}">
        <p14:creationId xmlns:p14="http://schemas.microsoft.com/office/powerpoint/2010/main" val="24916236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69E534A-2370-4ACB-B521-CE1B12ACDE54}" type="slidenum">
              <a:rPr kumimoji="1" lang="ja-JP" altLang="en-US" smtClean="0"/>
              <a:t>122</a:t>
            </a:fld>
            <a:endParaRPr kumimoji="1" lang="ja-JP" altLang="en-US"/>
          </a:p>
        </p:txBody>
      </p:sp>
    </p:spTree>
    <p:extLst>
      <p:ext uri="{BB962C8B-B14F-4D97-AF65-F5344CB8AC3E}">
        <p14:creationId xmlns:p14="http://schemas.microsoft.com/office/powerpoint/2010/main" val="680252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07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3072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B209CF-9D61-4595-9955-395F65AB6DAF}" type="slidenum">
              <a:rPr lang="ja-JP" altLang="en-US" smtClean="0">
                <a:ea typeface="ＭＳ Ｐゴシック" charset="-128"/>
              </a:rPr>
              <a:pPr/>
              <a:t>8</a:t>
            </a:fld>
            <a:endParaRPr lang="en-US" altLang="ja-JP" smtClean="0">
              <a:ea typeface="ＭＳ Ｐゴシック" charset="-128"/>
            </a:endParaRPr>
          </a:p>
        </p:txBody>
      </p:sp>
    </p:spTree>
    <p:extLst>
      <p:ext uri="{BB962C8B-B14F-4D97-AF65-F5344CB8AC3E}">
        <p14:creationId xmlns:p14="http://schemas.microsoft.com/office/powerpoint/2010/main" val="41499777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F287510-8E00-4243-8107-90EF102DB9BB}" type="slidenum">
              <a:rPr kumimoji="1" lang="ja-JP" altLang="en-US" smtClean="0"/>
              <a:pPr/>
              <a:t>129</a:t>
            </a:fld>
            <a:endParaRPr kumimoji="1" lang="ja-JP" altLang="en-US"/>
          </a:p>
        </p:txBody>
      </p:sp>
    </p:spTree>
    <p:extLst>
      <p:ext uri="{BB962C8B-B14F-4D97-AF65-F5344CB8AC3E}">
        <p14:creationId xmlns:p14="http://schemas.microsoft.com/office/powerpoint/2010/main" val="37555883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69E534A-2370-4ACB-B521-CE1B12ACDE54}" type="slidenum">
              <a:rPr kumimoji="1" lang="ja-JP" altLang="en-US" smtClean="0"/>
              <a:t>130</a:t>
            </a:fld>
            <a:endParaRPr kumimoji="1" lang="ja-JP" altLang="en-US"/>
          </a:p>
        </p:txBody>
      </p:sp>
    </p:spTree>
    <p:extLst>
      <p:ext uri="{BB962C8B-B14F-4D97-AF65-F5344CB8AC3E}">
        <p14:creationId xmlns:p14="http://schemas.microsoft.com/office/powerpoint/2010/main" val="24116340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63E9262-0CE6-474D-96DB-2860EEA177A9}" type="slidenum">
              <a:rPr kumimoji="1" lang="ja-JP" altLang="en-US" smtClean="0"/>
              <a:pPr/>
              <a:t>136</a:t>
            </a:fld>
            <a:endParaRPr kumimoji="1" lang="ja-JP" altLang="en-US"/>
          </a:p>
        </p:txBody>
      </p:sp>
    </p:spTree>
    <p:extLst>
      <p:ext uri="{BB962C8B-B14F-4D97-AF65-F5344CB8AC3E}">
        <p14:creationId xmlns:p14="http://schemas.microsoft.com/office/powerpoint/2010/main" val="615718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63E9262-0CE6-474D-96DB-2860EEA177A9}" type="slidenum">
              <a:rPr kumimoji="1" lang="ja-JP" altLang="en-US" smtClean="0"/>
              <a:pPr/>
              <a:t>137</a:t>
            </a:fld>
            <a:endParaRPr kumimoji="1" lang="ja-JP" altLang="en-US"/>
          </a:p>
        </p:txBody>
      </p:sp>
    </p:spTree>
    <p:extLst>
      <p:ext uri="{BB962C8B-B14F-4D97-AF65-F5344CB8AC3E}">
        <p14:creationId xmlns:p14="http://schemas.microsoft.com/office/powerpoint/2010/main" val="29873858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F287510-8E00-4243-8107-90EF102DB9BB}" type="slidenum">
              <a:rPr kumimoji="1" lang="ja-JP" altLang="en-US" smtClean="0"/>
              <a:pPr/>
              <a:t>138</a:t>
            </a:fld>
            <a:endParaRPr kumimoji="1" lang="ja-JP" altLang="en-US"/>
          </a:p>
        </p:txBody>
      </p:sp>
    </p:spTree>
    <p:extLst>
      <p:ext uri="{BB962C8B-B14F-4D97-AF65-F5344CB8AC3E}">
        <p14:creationId xmlns:p14="http://schemas.microsoft.com/office/powerpoint/2010/main" val="10250857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63E9262-0CE6-474D-96DB-2860EEA177A9}" type="slidenum">
              <a:rPr kumimoji="1" lang="ja-JP" altLang="en-US" smtClean="0"/>
              <a:pPr/>
              <a:t>139</a:t>
            </a:fld>
            <a:endParaRPr kumimoji="1" lang="ja-JP" altLang="en-US"/>
          </a:p>
        </p:txBody>
      </p:sp>
    </p:spTree>
    <p:extLst>
      <p:ext uri="{BB962C8B-B14F-4D97-AF65-F5344CB8AC3E}">
        <p14:creationId xmlns:p14="http://schemas.microsoft.com/office/powerpoint/2010/main" val="17005267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63E9262-0CE6-474D-96DB-2860EEA177A9}" type="slidenum">
              <a:rPr kumimoji="1" lang="ja-JP" altLang="en-US" smtClean="0"/>
              <a:pPr/>
              <a:t>140</a:t>
            </a:fld>
            <a:endParaRPr kumimoji="1" lang="ja-JP" altLang="en-US"/>
          </a:p>
        </p:txBody>
      </p:sp>
    </p:spTree>
    <p:extLst>
      <p:ext uri="{BB962C8B-B14F-4D97-AF65-F5344CB8AC3E}">
        <p14:creationId xmlns:p14="http://schemas.microsoft.com/office/powerpoint/2010/main" val="37922717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63E9262-0CE6-474D-96DB-2860EEA177A9}" type="slidenum">
              <a:rPr kumimoji="1" lang="ja-JP" altLang="en-US" smtClean="0"/>
              <a:pPr/>
              <a:t>141</a:t>
            </a:fld>
            <a:endParaRPr kumimoji="1" lang="ja-JP" altLang="en-US"/>
          </a:p>
        </p:txBody>
      </p:sp>
    </p:spTree>
    <p:extLst>
      <p:ext uri="{BB962C8B-B14F-4D97-AF65-F5344CB8AC3E}">
        <p14:creationId xmlns:p14="http://schemas.microsoft.com/office/powerpoint/2010/main" val="10709002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99B08F-DFD4-4CD1-8F06-A2F40603511A}" type="slidenum">
              <a:rPr kumimoji="1" lang="ja-JP" altLang="en-US" smtClean="0"/>
              <a:pPr/>
              <a:t>142</a:t>
            </a:fld>
            <a:endParaRPr kumimoji="1" lang="ja-JP" altLang="en-US"/>
          </a:p>
        </p:txBody>
      </p:sp>
    </p:spTree>
    <p:extLst>
      <p:ext uri="{BB962C8B-B14F-4D97-AF65-F5344CB8AC3E}">
        <p14:creationId xmlns:p14="http://schemas.microsoft.com/office/powerpoint/2010/main" val="3693905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F287510-8E00-4243-8107-90EF102DB9BB}" type="slidenum">
              <a:rPr kumimoji="1" lang="ja-JP" altLang="en-US" smtClean="0"/>
              <a:pPr/>
              <a:t>143</a:t>
            </a:fld>
            <a:endParaRPr kumimoji="1" lang="ja-JP" altLang="en-US"/>
          </a:p>
        </p:txBody>
      </p:sp>
    </p:spTree>
    <p:extLst>
      <p:ext uri="{BB962C8B-B14F-4D97-AF65-F5344CB8AC3E}">
        <p14:creationId xmlns:p14="http://schemas.microsoft.com/office/powerpoint/2010/main" val="4044996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174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3174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D3824E-9402-4BC5-9E50-71554C6A1D23}" type="slidenum">
              <a:rPr lang="ja-JP" altLang="en-US" smtClean="0">
                <a:ea typeface="ＭＳ Ｐゴシック" charset="-128"/>
              </a:rPr>
              <a:pPr/>
              <a:t>9</a:t>
            </a:fld>
            <a:endParaRPr lang="en-US" altLang="ja-JP" smtClean="0">
              <a:ea typeface="ＭＳ Ｐゴシック" charset="-128"/>
            </a:endParaRPr>
          </a:p>
        </p:txBody>
      </p:sp>
    </p:spTree>
    <p:extLst>
      <p:ext uri="{BB962C8B-B14F-4D97-AF65-F5344CB8AC3E}">
        <p14:creationId xmlns:p14="http://schemas.microsoft.com/office/powerpoint/2010/main" val="28998905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F287510-8E00-4243-8107-90EF102DB9BB}" type="slidenum">
              <a:rPr kumimoji="1" lang="ja-JP" altLang="en-US" smtClean="0"/>
              <a:pPr/>
              <a:t>144</a:t>
            </a:fld>
            <a:endParaRPr kumimoji="1" lang="ja-JP" altLang="en-US"/>
          </a:p>
        </p:txBody>
      </p:sp>
    </p:spTree>
    <p:extLst>
      <p:ext uri="{BB962C8B-B14F-4D97-AF65-F5344CB8AC3E}">
        <p14:creationId xmlns:p14="http://schemas.microsoft.com/office/powerpoint/2010/main" val="316485961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F287510-8E00-4243-8107-90EF102DB9BB}" type="slidenum">
              <a:rPr kumimoji="1" lang="ja-JP" altLang="en-US" smtClean="0"/>
              <a:pPr/>
              <a:t>145</a:t>
            </a:fld>
            <a:endParaRPr kumimoji="1" lang="ja-JP" altLang="en-US"/>
          </a:p>
        </p:txBody>
      </p:sp>
    </p:spTree>
    <p:extLst>
      <p:ext uri="{BB962C8B-B14F-4D97-AF65-F5344CB8AC3E}">
        <p14:creationId xmlns:p14="http://schemas.microsoft.com/office/powerpoint/2010/main" val="11070026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26FE01A-6B71-4CD0-B915-B50D610844E8}" type="slidenum">
              <a:rPr kumimoji="1" lang="ja-JP" altLang="en-US" smtClean="0"/>
              <a:pPr/>
              <a:t>146</a:t>
            </a:fld>
            <a:endParaRPr kumimoji="1" lang="ja-JP" altLang="en-US"/>
          </a:p>
        </p:txBody>
      </p:sp>
    </p:spTree>
    <p:extLst>
      <p:ext uri="{BB962C8B-B14F-4D97-AF65-F5344CB8AC3E}">
        <p14:creationId xmlns:p14="http://schemas.microsoft.com/office/powerpoint/2010/main" val="33697239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650AA1-22CF-4D5D-8303-4FE673EA7A7E}" type="slidenum">
              <a:rPr lang="en-US" altLang="ja-JP"/>
              <a:pPr/>
              <a:t>147</a:t>
            </a:fld>
            <a:endParaRPr lang="en-US" altLang="ja-JP"/>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ja-JP" altLang="en-US"/>
              <a:t>＊アブラハム・マズロー（</a:t>
            </a:r>
            <a:r>
              <a:rPr lang="en-US" altLang="ja-JP"/>
              <a:t>1908</a:t>
            </a:r>
            <a:r>
              <a:rPr lang="ja-JP" altLang="en-US"/>
              <a:t>年～</a:t>
            </a:r>
            <a:r>
              <a:rPr lang="en-US" altLang="ja-JP"/>
              <a:t>1970</a:t>
            </a:r>
            <a:r>
              <a:rPr lang="ja-JP" altLang="en-US"/>
              <a:t>年　Ａ</a:t>
            </a:r>
            <a:r>
              <a:rPr lang="en-US" altLang="ja-JP"/>
              <a:t>.</a:t>
            </a:r>
            <a:r>
              <a:rPr lang="ja-JP" altLang="en-US"/>
              <a:t>Ｈ</a:t>
            </a:r>
            <a:r>
              <a:rPr lang="en-US" altLang="ja-JP"/>
              <a:t>.Maslow </a:t>
            </a:r>
            <a:r>
              <a:rPr lang="ja-JP" altLang="en-US"/>
              <a:t>アメリカの心理学者）は，彼が唱えた欲求段階説の中で，人間の欲求は，５段階のピラミッドのようになっていて，底辺から始まって，１段階目の欲求が満たされると，１段階上の欲求を志すというものです。</a:t>
            </a:r>
            <a:br>
              <a:rPr lang="ja-JP" altLang="en-US"/>
            </a:br>
            <a:endParaRPr lang="ja-JP" altLang="en-US"/>
          </a:p>
        </p:txBody>
      </p:sp>
    </p:spTree>
    <p:extLst>
      <p:ext uri="{BB962C8B-B14F-4D97-AF65-F5344CB8AC3E}">
        <p14:creationId xmlns:p14="http://schemas.microsoft.com/office/powerpoint/2010/main" val="6714676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670C7D7-2C13-48B1-9FA3-7A58FA847965}" type="slidenum">
              <a:rPr kumimoji="1" lang="ja-JP" altLang="en-US" smtClean="0"/>
              <a:pPr/>
              <a:t>148</a:t>
            </a:fld>
            <a:endParaRPr kumimoji="1" lang="ja-JP" altLang="en-US"/>
          </a:p>
        </p:txBody>
      </p:sp>
    </p:spTree>
    <p:extLst>
      <p:ext uri="{BB962C8B-B14F-4D97-AF65-F5344CB8AC3E}">
        <p14:creationId xmlns:p14="http://schemas.microsoft.com/office/powerpoint/2010/main" val="1506246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277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3277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8B7227-1668-4876-B4F3-03B515298B54}" type="slidenum">
              <a:rPr lang="ja-JP" altLang="en-US" smtClean="0">
                <a:ea typeface="ＭＳ Ｐゴシック" charset="-128"/>
              </a:rPr>
              <a:pPr/>
              <a:t>10</a:t>
            </a:fld>
            <a:endParaRPr lang="en-US" altLang="ja-JP" smtClean="0">
              <a:ea typeface="ＭＳ Ｐゴシック" charset="-128"/>
            </a:endParaRPr>
          </a:p>
        </p:txBody>
      </p:sp>
    </p:spTree>
    <p:extLst>
      <p:ext uri="{BB962C8B-B14F-4D97-AF65-F5344CB8AC3E}">
        <p14:creationId xmlns:p14="http://schemas.microsoft.com/office/powerpoint/2010/main" val="967761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830665-9331-436A-898C-9B320E748AE6}" type="slidenum">
              <a:rPr kumimoji="1" lang="ja-JP" altLang="en-US" smtClean="0"/>
              <a:pPr/>
              <a:t>11</a:t>
            </a:fld>
            <a:endParaRPr kumimoji="1" lang="ja-JP" altLang="en-US"/>
          </a:p>
        </p:txBody>
      </p:sp>
    </p:spTree>
    <p:extLst>
      <p:ext uri="{BB962C8B-B14F-4D97-AF65-F5344CB8AC3E}">
        <p14:creationId xmlns:p14="http://schemas.microsoft.com/office/powerpoint/2010/main" val="4104045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E475E62-1884-4C39-8A6A-932CAB56D6E7}" type="slidenum">
              <a:rPr kumimoji="1" lang="ja-JP" altLang="en-US" smtClean="0"/>
              <a:pPr/>
              <a:t>12</a:t>
            </a:fld>
            <a:endParaRPr kumimoji="1" lang="ja-JP" altLang="en-US"/>
          </a:p>
        </p:txBody>
      </p:sp>
    </p:spTree>
    <p:extLst>
      <p:ext uri="{BB962C8B-B14F-4D97-AF65-F5344CB8AC3E}">
        <p14:creationId xmlns:p14="http://schemas.microsoft.com/office/powerpoint/2010/main" val="1387405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C622C71-D156-4919-AA6F-566F8F303265}" type="datetimeFigureOut">
              <a:rPr kumimoji="1" lang="ja-JP" altLang="en-US" smtClean="0"/>
              <a:t>2022/9/22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2EDB1C-EE7F-40D7-B1F8-755FB3F38968}" type="slidenum">
              <a:rPr kumimoji="1" lang="ja-JP" altLang="en-US" smtClean="0"/>
              <a:t>‹#›</a:t>
            </a:fld>
            <a:endParaRPr kumimoji="1" lang="ja-JP" altLang="en-US"/>
          </a:p>
        </p:txBody>
      </p:sp>
    </p:spTree>
    <p:extLst>
      <p:ext uri="{BB962C8B-B14F-4D97-AF65-F5344CB8AC3E}">
        <p14:creationId xmlns:p14="http://schemas.microsoft.com/office/powerpoint/2010/main" val="3006009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C622C71-D156-4919-AA6F-566F8F303265}" type="datetimeFigureOut">
              <a:rPr kumimoji="1" lang="ja-JP" altLang="en-US" smtClean="0"/>
              <a:t>2022/9/22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2EDB1C-EE7F-40D7-B1F8-755FB3F38968}" type="slidenum">
              <a:rPr kumimoji="1" lang="ja-JP" altLang="en-US" smtClean="0"/>
              <a:t>‹#›</a:t>
            </a:fld>
            <a:endParaRPr kumimoji="1" lang="ja-JP" altLang="en-US"/>
          </a:p>
        </p:txBody>
      </p:sp>
    </p:spTree>
    <p:extLst>
      <p:ext uri="{BB962C8B-B14F-4D97-AF65-F5344CB8AC3E}">
        <p14:creationId xmlns:p14="http://schemas.microsoft.com/office/powerpoint/2010/main" val="927838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C622C71-D156-4919-AA6F-566F8F303265}" type="datetimeFigureOut">
              <a:rPr kumimoji="1" lang="ja-JP" altLang="en-US" smtClean="0"/>
              <a:t>2022/9/22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2EDB1C-EE7F-40D7-B1F8-755FB3F38968}" type="slidenum">
              <a:rPr kumimoji="1" lang="ja-JP" altLang="en-US" smtClean="0"/>
              <a:t>‹#›</a:t>
            </a:fld>
            <a:endParaRPr kumimoji="1" lang="ja-JP" altLang="en-US"/>
          </a:p>
        </p:txBody>
      </p:sp>
    </p:spTree>
    <p:extLst>
      <p:ext uri="{BB962C8B-B14F-4D97-AF65-F5344CB8AC3E}">
        <p14:creationId xmlns:p14="http://schemas.microsoft.com/office/powerpoint/2010/main" val="112615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609600" y="1600201"/>
            <a:ext cx="109728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A1584F8-0F39-4836-BED4-6A8DCA843E19}" type="slidenum">
              <a:rPr lang="en-US" altLang="ja-JP"/>
              <a:pPr>
                <a:defRPr/>
              </a:pPr>
              <a:t>‹#›</a:t>
            </a:fld>
            <a:endParaRPr lang="en-US" altLang="ja-JP"/>
          </a:p>
        </p:txBody>
      </p:sp>
    </p:spTree>
    <p:extLst>
      <p:ext uri="{BB962C8B-B14F-4D97-AF65-F5344CB8AC3E}">
        <p14:creationId xmlns:p14="http://schemas.microsoft.com/office/powerpoint/2010/main" val="3058816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C622C71-D156-4919-AA6F-566F8F303265}" type="datetimeFigureOut">
              <a:rPr kumimoji="1" lang="ja-JP" altLang="en-US" smtClean="0"/>
              <a:t>2022/9/22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2EDB1C-EE7F-40D7-B1F8-755FB3F38968}" type="slidenum">
              <a:rPr kumimoji="1" lang="ja-JP" altLang="en-US" smtClean="0"/>
              <a:t>‹#›</a:t>
            </a:fld>
            <a:endParaRPr kumimoji="1" lang="ja-JP" altLang="en-US"/>
          </a:p>
        </p:txBody>
      </p:sp>
    </p:spTree>
    <p:extLst>
      <p:ext uri="{BB962C8B-B14F-4D97-AF65-F5344CB8AC3E}">
        <p14:creationId xmlns:p14="http://schemas.microsoft.com/office/powerpoint/2010/main" val="1357375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C622C71-D156-4919-AA6F-566F8F303265}" type="datetimeFigureOut">
              <a:rPr kumimoji="1" lang="ja-JP" altLang="en-US" smtClean="0"/>
              <a:t>2022/9/22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02EDB1C-EE7F-40D7-B1F8-755FB3F38968}" type="slidenum">
              <a:rPr kumimoji="1" lang="ja-JP" altLang="en-US" smtClean="0"/>
              <a:t>‹#›</a:t>
            </a:fld>
            <a:endParaRPr kumimoji="1" lang="ja-JP" altLang="en-US"/>
          </a:p>
        </p:txBody>
      </p:sp>
    </p:spTree>
    <p:extLst>
      <p:ext uri="{BB962C8B-B14F-4D97-AF65-F5344CB8AC3E}">
        <p14:creationId xmlns:p14="http://schemas.microsoft.com/office/powerpoint/2010/main" val="227621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C622C71-D156-4919-AA6F-566F8F303265}" type="datetimeFigureOut">
              <a:rPr kumimoji="1" lang="ja-JP" altLang="en-US" smtClean="0"/>
              <a:t>2022/9/22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02EDB1C-EE7F-40D7-B1F8-755FB3F38968}" type="slidenum">
              <a:rPr kumimoji="1" lang="ja-JP" altLang="en-US" smtClean="0"/>
              <a:t>‹#›</a:t>
            </a:fld>
            <a:endParaRPr kumimoji="1" lang="ja-JP" altLang="en-US"/>
          </a:p>
        </p:txBody>
      </p:sp>
    </p:spTree>
    <p:extLst>
      <p:ext uri="{BB962C8B-B14F-4D97-AF65-F5344CB8AC3E}">
        <p14:creationId xmlns:p14="http://schemas.microsoft.com/office/powerpoint/2010/main" val="665446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C622C71-D156-4919-AA6F-566F8F303265}" type="datetimeFigureOut">
              <a:rPr kumimoji="1" lang="ja-JP" altLang="en-US" smtClean="0"/>
              <a:t>2022/9/22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02EDB1C-EE7F-40D7-B1F8-755FB3F38968}" type="slidenum">
              <a:rPr kumimoji="1" lang="ja-JP" altLang="en-US" smtClean="0"/>
              <a:t>‹#›</a:t>
            </a:fld>
            <a:endParaRPr kumimoji="1" lang="ja-JP" altLang="en-US"/>
          </a:p>
        </p:txBody>
      </p:sp>
    </p:spTree>
    <p:extLst>
      <p:ext uri="{BB962C8B-B14F-4D97-AF65-F5344CB8AC3E}">
        <p14:creationId xmlns:p14="http://schemas.microsoft.com/office/powerpoint/2010/main" val="3287362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C622C71-D156-4919-AA6F-566F8F303265}" type="datetimeFigureOut">
              <a:rPr kumimoji="1" lang="ja-JP" altLang="en-US" smtClean="0"/>
              <a:t>2022/9/22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02EDB1C-EE7F-40D7-B1F8-755FB3F38968}" type="slidenum">
              <a:rPr kumimoji="1" lang="ja-JP" altLang="en-US" smtClean="0"/>
              <a:t>‹#›</a:t>
            </a:fld>
            <a:endParaRPr kumimoji="1" lang="ja-JP" altLang="en-US"/>
          </a:p>
        </p:txBody>
      </p:sp>
    </p:spTree>
    <p:extLst>
      <p:ext uri="{BB962C8B-B14F-4D97-AF65-F5344CB8AC3E}">
        <p14:creationId xmlns:p14="http://schemas.microsoft.com/office/powerpoint/2010/main" val="188318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C622C71-D156-4919-AA6F-566F8F303265}" type="datetimeFigureOut">
              <a:rPr kumimoji="1" lang="ja-JP" altLang="en-US" smtClean="0"/>
              <a:t>2022/9/22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02EDB1C-EE7F-40D7-B1F8-755FB3F38968}" type="slidenum">
              <a:rPr kumimoji="1" lang="ja-JP" altLang="en-US" smtClean="0"/>
              <a:t>‹#›</a:t>
            </a:fld>
            <a:endParaRPr kumimoji="1" lang="ja-JP" altLang="en-US"/>
          </a:p>
        </p:txBody>
      </p:sp>
    </p:spTree>
    <p:extLst>
      <p:ext uri="{BB962C8B-B14F-4D97-AF65-F5344CB8AC3E}">
        <p14:creationId xmlns:p14="http://schemas.microsoft.com/office/powerpoint/2010/main" val="2773732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C622C71-D156-4919-AA6F-566F8F303265}" type="datetimeFigureOut">
              <a:rPr kumimoji="1" lang="ja-JP" altLang="en-US" smtClean="0"/>
              <a:t>2022/9/22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02EDB1C-EE7F-40D7-B1F8-755FB3F38968}" type="slidenum">
              <a:rPr kumimoji="1" lang="ja-JP" altLang="en-US" smtClean="0"/>
              <a:t>‹#›</a:t>
            </a:fld>
            <a:endParaRPr kumimoji="1" lang="ja-JP" altLang="en-US"/>
          </a:p>
        </p:txBody>
      </p:sp>
    </p:spTree>
    <p:extLst>
      <p:ext uri="{BB962C8B-B14F-4D97-AF65-F5344CB8AC3E}">
        <p14:creationId xmlns:p14="http://schemas.microsoft.com/office/powerpoint/2010/main" val="955480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C622C71-D156-4919-AA6F-566F8F303265}" type="datetimeFigureOut">
              <a:rPr kumimoji="1" lang="ja-JP" altLang="en-US" smtClean="0"/>
              <a:t>2022/9/22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02EDB1C-EE7F-40D7-B1F8-755FB3F38968}" type="slidenum">
              <a:rPr kumimoji="1" lang="ja-JP" altLang="en-US" smtClean="0"/>
              <a:t>‹#›</a:t>
            </a:fld>
            <a:endParaRPr kumimoji="1" lang="ja-JP" altLang="en-US"/>
          </a:p>
        </p:txBody>
      </p:sp>
    </p:spTree>
    <p:extLst>
      <p:ext uri="{BB962C8B-B14F-4D97-AF65-F5344CB8AC3E}">
        <p14:creationId xmlns:p14="http://schemas.microsoft.com/office/powerpoint/2010/main" val="384441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622C71-D156-4919-AA6F-566F8F303265}" type="datetimeFigureOut">
              <a:rPr kumimoji="1" lang="ja-JP" altLang="en-US" smtClean="0"/>
              <a:t>2022/9/22</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2EDB1C-EE7F-40D7-B1F8-755FB3F38968}" type="slidenum">
              <a:rPr kumimoji="1" lang="ja-JP" altLang="en-US" smtClean="0"/>
              <a:t>‹#›</a:t>
            </a:fld>
            <a:endParaRPr kumimoji="1" lang="ja-JP" altLang="en-US"/>
          </a:p>
        </p:txBody>
      </p:sp>
    </p:spTree>
    <p:extLst>
      <p:ext uri="{BB962C8B-B14F-4D97-AF65-F5344CB8AC3E}">
        <p14:creationId xmlns:p14="http://schemas.microsoft.com/office/powerpoint/2010/main" val="2965952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youtu.be/Sq4M3nvX6Io" TargetMode="External"/><Relationship Id="rId2" Type="http://schemas.openxmlformats.org/officeDocument/2006/relationships/hyperlink" Target="http://jinryu.jp/blog/?p=3597" TargetMode="External"/><Relationship Id="rId1" Type="http://schemas.openxmlformats.org/officeDocument/2006/relationships/slideLayout" Target="../slideLayouts/slideLayout2.xml"/><Relationship Id="rId4" Type="http://schemas.openxmlformats.org/officeDocument/2006/relationships/hyperlink" Target="https://www.g-contents.jp/2015/data/2_aihr.pdf"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www.moguravr.com/feelreal-2/"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youtu.be/UXfsZy5Ru_8" TargetMode="External"/><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jpeg"/><Relationship Id="rId4" Type="http://schemas.openxmlformats.org/officeDocument/2006/relationships/hyperlink" Target="https://youtu.be/uJOLxHeesxo" TargetMode="External"/></Relationships>
</file>

<file path=ppt/slides/_rels/slide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youtu.be/UXfsZy5Ru_8" TargetMode="External"/><Relationship Id="rId5" Type="http://schemas.openxmlformats.org/officeDocument/2006/relationships/image" Target="../media/image8.jpeg"/><Relationship Id="rId4" Type="http://schemas.openxmlformats.org/officeDocument/2006/relationships/hyperlink" Target="https://youtu.be/vmkaVoLoFEU"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80457" y="1122363"/>
            <a:ext cx="9187543" cy="2387600"/>
          </a:xfrm>
          <a:ln>
            <a:solidFill>
              <a:schemeClr val="tx1">
                <a:lumMod val="95000"/>
                <a:lumOff val="5000"/>
              </a:schemeClr>
            </a:solidFill>
          </a:ln>
        </p:spPr>
        <p:txBody>
          <a:bodyPr/>
          <a:lstStyle/>
          <a:p>
            <a:r>
              <a:rPr kumimoji="1" lang="ja-JP" altLang="en-US" dirty="0" smtClean="0"/>
              <a:t>人流・観光学概論</a:t>
            </a:r>
            <a:r>
              <a:rPr kumimoji="1" lang="en-US" altLang="ja-JP" dirty="0" smtClean="0"/>
              <a:t/>
            </a:r>
            <a:br>
              <a:rPr kumimoji="1" lang="en-US" altLang="ja-JP" dirty="0" smtClean="0"/>
            </a:br>
            <a:endParaRPr kumimoji="1" lang="ja-JP" altLang="en-US" dirty="0"/>
          </a:p>
        </p:txBody>
      </p:sp>
      <p:sp>
        <p:nvSpPr>
          <p:cNvPr id="3" name="サブタイトル 2"/>
          <p:cNvSpPr>
            <a:spLocks noGrp="1"/>
          </p:cNvSpPr>
          <p:nvPr>
            <p:ph type="subTitle" idx="1"/>
          </p:nvPr>
        </p:nvSpPr>
        <p:spPr>
          <a:xfrm>
            <a:off x="1524000" y="3602038"/>
            <a:ext cx="9144000" cy="1649231"/>
          </a:xfrm>
        </p:spPr>
        <p:txBody>
          <a:bodyPr/>
          <a:lstStyle/>
          <a:p>
            <a:endParaRPr lang="en-US" altLang="ja-JP" dirty="0" smtClean="0"/>
          </a:p>
          <a:p>
            <a:endParaRPr lang="en-US" altLang="ja-JP" dirty="0"/>
          </a:p>
          <a:p>
            <a:r>
              <a:rPr lang="en-US" altLang="ja-JP" sz="4000" dirty="0" smtClean="0"/>
              <a:t>~</a:t>
            </a:r>
            <a:r>
              <a:rPr lang="ja-JP" altLang="ja-JP" sz="4000" dirty="0"/>
              <a:t>インバウンド観光の新潮流と危機管理～</a:t>
            </a:r>
          </a:p>
        </p:txBody>
      </p:sp>
    </p:spTree>
    <p:extLst>
      <p:ext uri="{BB962C8B-B14F-4D97-AF65-F5344CB8AC3E}">
        <p14:creationId xmlns:p14="http://schemas.microsoft.com/office/powerpoint/2010/main" val="3022859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81200" y="630238"/>
            <a:ext cx="8229600" cy="1143000"/>
          </a:xfrm>
          <a:ln>
            <a:solidFill>
              <a:schemeClr val="tx1"/>
            </a:solidFill>
          </a:ln>
        </p:spPr>
        <p:txBody>
          <a:bodyPr/>
          <a:lstStyle/>
          <a:p>
            <a:pPr algn="ctr" eaLnBrk="1" hangingPunct="1"/>
            <a:r>
              <a:rPr lang="ja-JP" altLang="en-US" smtClean="0"/>
              <a:t>観光立国懇談会報告書</a:t>
            </a:r>
            <a:r>
              <a:rPr lang="en-US" altLang="ja-JP" smtClean="0"/>
              <a:t>(2003</a:t>
            </a:r>
            <a:r>
              <a:rPr lang="ja-JP" altLang="en-US" smtClean="0"/>
              <a:t>年</a:t>
            </a:r>
            <a:r>
              <a:rPr lang="en-US" altLang="ja-JP" smtClean="0"/>
              <a:t>)</a:t>
            </a:r>
          </a:p>
        </p:txBody>
      </p:sp>
      <p:sp>
        <p:nvSpPr>
          <p:cNvPr id="8195" name="Rectangle 3"/>
          <p:cNvSpPr>
            <a:spLocks noGrp="1" noChangeArrowheads="1"/>
          </p:cNvSpPr>
          <p:nvPr>
            <p:ph type="body" idx="1"/>
          </p:nvPr>
        </p:nvSpPr>
        <p:spPr>
          <a:xfrm>
            <a:off x="1981200" y="2967039"/>
            <a:ext cx="8229600" cy="2333625"/>
          </a:xfrm>
        </p:spPr>
        <p:txBody>
          <a:bodyPr/>
          <a:lstStyle/>
          <a:p>
            <a:pPr eaLnBrk="1" hangingPunct="1"/>
            <a:r>
              <a:rPr lang="ja-JP" altLang="en-US" smtClean="0"/>
              <a:t>「観光」の語源は、中国の古典</a:t>
            </a:r>
            <a:r>
              <a:rPr lang="en-US" altLang="ja-JP" smtClean="0"/>
              <a:t>『</a:t>
            </a:r>
            <a:r>
              <a:rPr lang="ja-JP" altLang="en-US" smtClean="0"/>
              <a:t>易経</a:t>
            </a:r>
            <a:r>
              <a:rPr lang="en-US" altLang="ja-JP" smtClean="0"/>
              <a:t>』</a:t>
            </a:r>
            <a:r>
              <a:rPr lang="ja-JP" altLang="en-US" smtClean="0"/>
              <a:t>の「国の光を観る」にあるといわれている。</a:t>
            </a:r>
          </a:p>
          <a:p>
            <a:pPr eaLnBrk="1" hangingPunct="1"/>
            <a:r>
              <a:rPr lang="ja-JP" altLang="en-US" smtClean="0"/>
              <a:t>「国の光を観る」という行為は「国の光を示す」という国事行為につながっていたのである</a:t>
            </a:r>
          </a:p>
        </p:txBody>
      </p:sp>
    </p:spTree>
    <p:extLst>
      <p:ext uri="{BB962C8B-B14F-4D97-AF65-F5344CB8AC3E}">
        <p14:creationId xmlns:p14="http://schemas.microsoft.com/office/powerpoint/2010/main" val="167033536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981200" y="2255518"/>
            <a:ext cx="8229600" cy="3927569"/>
          </a:xfrm>
        </p:spPr>
        <p:txBody>
          <a:bodyPr>
            <a:normAutofit/>
          </a:bodyPr>
          <a:lstStyle/>
          <a:p>
            <a:r>
              <a:rPr lang="ja-JP" altLang="en-US" dirty="0"/>
              <a:t>平均寿命は４５歳前後</a:t>
            </a:r>
            <a:r>
              <a:rPr lang="ja-JP" altLang="en-US" dirty="0" smtClean="0"/>
              <a:t>、高い幼児死亡率、</a:t>
            </a:r>
            <a:r>
              <a:rPr lang="ja-JP" altLang="en-US" dirty="0"/>
              <a:t>都会での結核が多かったからである。戦争の影響は</a:t>
            </a:r>
            <a:r>
              <a:rPr lang="ja-JP" altLang="en-US" dirty="0" smtClean="0"/>
              <a:t>ない</a:t>
            </a:r>
            <a:endParaRPr lang="ja-JP" altLang="en-US" dirty="0"/>
          </a:p>
          <a:p>
            <a:r>
              <a:rPr lang="ja-JP" altLang="en-US" dirty="0"/>
              <a:t>統制の動きが出だしたのは１９３４年</a:t>
            </a:r>
            <a:r>
              <a:rPr lang="ja-JP" altLang="en-US" dirty="0" smtClean="0"/>
              <a:t>から。</a:t>
            </a:r>
            <a:r>
              <a:rPr lang="ja-JP" altLang="en-US" dirty="0"/>
              <a:t>物質的な面より精神的な面から始まった。国史学会の重鎮で</a:t>
            </a:r>
            <a:r>
              <a:rPr lang="ja-JP" altLang="en-US" dirty="0" smtClean="0"/>
              <a:t>貴族院議員が</a:t>
            </a:r>
            <a:r>
              <a:rPr lang="ja-JP" altLang="en-US" dirty="0"/>
              <a:t>英語授業時間削減を主張。瑣末主義</a:t>
            </a:r>
          </a:p>
          <a:p>
            <a:r>
              <a:rPr lang="ja-JP" altLang="en-US" dirty="0"/>
              <a:t>日本の経済面で対米依存度が著しく高い　輸出四割（生糸、絹織物、陶磁器、茶）、輸入三割（綿花、木材、機械。鉄、小麦</a:t>
            </a:r>
            <a:r>
              <a:rPr lang="ja-JP" altLang="en-US" dirty="0" smtClean="0"/>
              <a:t>）</a:t>
            </a:r>
            <a:endParaRPr lang="ja-JP" altLang="en-US" dirty="0"/>
          </a:p>
          <a:p>
            <a:endParaRPr kumimoji="1" lang="ja-JP" altLang="en-US" dirty="0"/>
          </a:p>
        </p:txBody>
      </p:sp>
      <p:sp>
        <p:nvSpPr>
          <p:cNvPr id="4" name="タイトル 1"/>
          <p:cNvSpPr>
            <a:spLocks noGrp="1"/>
          </p:cNvSpPr>
          <p:nvPr>
            <p:ph type="title"/>
          </p:nvPr>
        </p:nvSpPr>
        <p:spPr>
          <a:xfrm>
            <a:off x="1981200" y="251291"/>
            <a:ext cx="8229600" cy="1143000"/>
          </a:xfrm>
          <a:ln>
            <a:solidFill>
              <a:schemeClr val="accent1"/>
            </a:solidFill>
          </a:ln>
        </p:spPr>
        <p:txBody>
          <a:bodyPr>
            <a:normAutofit/>
          </a:bodyPr>
          <a:lstStyle/>
          <a:p>
            <a:pPr algn="ctr"/>
            <a:r>
              <a:rPr kumimoji="1" lang="ja-JP" altLang="en-US" dirty="0" smtClean="0"/>
              <a:t>１９３０年頃の世相（平均寿命）</a:t>
            </a:r>
            <a:endParaRPr kumimoji="1" lang="ja-JP" altLang="en-US" dirty="0"/>
          </a:p>
        </p:txBody>
      </p:sp>
    </p:spTree>
    <p:extLst>
      <p:ext uri="{BB962C8B-B14F-4D97-AF65-F5344CB8AC3E}">
        <p14:creationId xmlns:p14="http://schemas.microsoft.com/office/powerpoint/2010/main" val="38714923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3215680" y="216024"/>
            <a:ext cx="6480720" cy="6525344"/>
          </a:xfrm>
          <a:prstGeom prst="rect">
            <a:avLst/>
          </a:prstGeom>
          <a:noFill/>
          <a:ln w="9525">
            <a:noFill/>
            <a:miter lim="800000"/>
            <a:headEnd/>
            <a:tailEnd/>
          </a:ln>
        </p:spPr>
      </p:pic>
    </p:spTree>
    <p:extLst>
      <p:ext uri="{BB962C8B-B14F-4D97-AF65-F5344CB8AC3E}">
        <p14:creationId xmlns:p14="http://schemas.microsoft.com/office/powerpoint/2010/main" val="369632392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06286" y="269357"/>
            <a:ext cx="9945188" cy="1143000"/>
          </a:xfrm>
          <a:ln w="57150">
            <a:solidFill>
              <a:schemeClr val="tx1">
                <a:lumMod val="95000"/>
                <a:lumOff val="5000"/>
              </a:schemeClr>
            </a:solidFill>
          </a:ln>
        </p:spPr>
        <p:txBody>
          <a:bodyPr>
            <a:normAutofit/>
          </a:bodyPr>
          <a:lstStyle/>
          <a:p>
            <a:pPr algn="ctr"/>
            <a:r>
              <a:rPr lang="ja-JP" altLang="en-US" sz="2800" b="1" dirty="0"/>
              <a:t>赤富士が電線だらけ</a:t>
            </a:r>
            <a:r>
              <a:rPr lang="en-US" altLang="ja-JP" sz="2800" b="1" dirty="0"/>
              <a:t>... </a:t>
            </a:r>
            <a:r>
              <a:rPr lang="ja-JP" altLang="en-US" sz="2800" b="1" dirty="0"/>
              <a:t>啓発イラストが「カッコよくて逆効果」と話題に</a:t>
            </a:r>
            <a:r>
              <a:rPr lang="en-US" altLang="ja-JP" sz="2800" b="1" dirty="0"/>
              <a:t>【</a:t>
            </a:r>
            <a:r>
              <a:rPr lang="ja-JP" altLang="en-US" sz="2800" b="1" dirty="0"/>
              <a:t>無電柱化民間プロジェクト</a:t>
            </a:r>
            <a:r>
              <a:rPr lang="en-US" altLang="ja-JP" sz="2800" b="1" dirty="0"/>
              <a:t>】</a:t>
            </a:r>
            <a:br>
              <a:rPr lang="en-US" altLang="ja-JP" sz="2800" b="1" dirty="0"/>
            </a:br>
            <a:r>
              <a:rPr lang="en-US" altLang="ja-JP" sz="2000" b="1" dirty="0"/>
              <a:t>http://www.huffingtonpost.jp/2014/07/13/mudenchuka-project_n_5581680.html</a:t>
            </a:r>
            <a:endParaRPr lang="ja-JP" altLang="en-US" sz="2000" dirty="0"/>
          </a:p>
        </p:txBody>
      </p:sp>
      <p:pic>
        <p:nvPicPr>
          <p:cNvPr id="2050" name="Picture 2" descr="akafuji"/>
          <p:cNvPicPr>
            <a:picLocks noChangeAspect="1" noChangeArrowheads="1"/>
          </p:cNvPicPr>
          <p:nvPr/>
        </p:nvPicPr>
        <p:blipFill>
          <a:blip r:embed="rId3" cstate="print"/>
          <a:srcRect/>
          <a:stretch>
            <a:fillRect/>
          </a:stretch>
        </p:blipFill>
        <p:spPr bwMode="auto">
          <a:xfrm>
            <a:off x="2147986" y="1556792"/>
            <a:ext cx="7764438" cy="5176292"/>
          </a:xfrm>
          <a:prstGeom prst="rect">
            <a:avLst/>
          </a:prstGeom>
          <a:noFill/>
        </p:spPr>
      </p:pic>
    </p:spTree>
    <p:extLst>
      <p:ext uri="{BB962C8B-B14F-4D97-AF65-F5344CB8AC3E}">
        <p14:creationId xmlns:p14="http://schemas.microsoft.com/office/powerpoint/2010/main" val="51934613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260648"/>
            <a:ext cx="8229600" cy="1287016"/>
          </a:xfrm>
          <a:noFill/>
          <a:ln w="38100">
            <a:solidFill>
              <a:schemeClr val="tx1">
                <a:lumMod val="85000"/>
                <a:lumOff val="15000"/>
              </a:schemeClr>
            </a:solidFill>
          </a:ln>
        </p:spPr>
        <p:txBody>
          <a:bodyPr>
            <a:normAutofit fontScale="90000"/>
          </a:bodyPr>
          <a:lstStyle/>
          <a:p>
            <a:pPr algn="ctr"/>
            <a:r>
              <a:rPr kumimoji="1" lang="en-US" altLang="ja-JP" dirty="0" smtClean="0"/>
              <a:t>1930</a:t>
            </a:r>
            <a:r>
              <a:rPr kumimoji="1" lang="ja-JP" altLang="en-US" dirty="0" smtClean="0"/>
              <a:t>年代のＩＲ（カジノ）は</a:t>
            </a:r>
            <a:r>
              <a:rPr kumimoji="1" lang="en-US" altLang="ja-JP" dirty="0" smtClean="0"/>
              <a:t/>
            </a:r>
            <a:br>
              <a:rPr kumimoji="1" lang="en-US" altLang="ja-JP" dirty="0" smtClean="0"/>
            </a:br>
            <a:r>
              <a:rPr lang="ja-JP" altLang="en-US" dirty="0" smtClean="0"/>
              <a:t>競犬場</a:t>
            </a:r>
            <a:endParaRPr kumimoji="1" lang="ja-JP" altLang="en-US" dirty="0"/>
          </a:p>
        </p:txBody>
      </p:sp>
      <p:sp>
        <p:nvSpPr>
          <p:cNvPr id="3" name="コンテンツ プレースホルダ 2"/>
          <p:cNvSpPr>
            <a:spLocks noGrp="1"/>
          </p:cNvSpPr>
          <p:nvPr>
            <p:ph idx="1"/>
          </p:nvPr>
        </p:nvSpPr>
        <p:spPr>
          <a:xfrm>
            <a:off x="1524000" y="1855366"/>
            <a:ext cx="9144000" cy="4525963"/>
          </a:xfrm>
        </p:spPr>
        <p:txBody>
          <a:bodyPr>
            <a:normAutofit fontScale="77500" lnSpcReduction="20000"/>
          </a:bodyPr>
          <a:lstStyle/>
          <a:p>
            <a:r>
              <a:rPr lang="en-US" altLang="ja-JP" dirty="0" smtClean="0"/>
              <a:t>1931</a:t>
            </a:r>
            <a:r>
              <a:rPr lang="ja-JP" altLang="en-US" dirty="0" smtClean="0"/>
              <a:t>年</a:t>
            </a:r>
            <a:r>
              <a:rPr lang="en-US" altLang="ja-JP" dirty="0" smtClean="0"/>
              <a:t>4</a:t>
            </a:r>
            <a:r>
              <a:rPr lang="ja-JP" altLang="ja-JP" dirty="0" smtClean="0"/>
              <a:t>月</a:t>
            </a:r>
            <a:r>
              <a:rPr lang="en-US" altLang="ja-JP" dirty="0" smtClean="0"/>
              <a:t>17</a:t>
            </a:r>
            <a:r>
              <a:rPr lang="ja-JP" altLang="ja-JP" dirty="0" smtClean="0"/>
              <a:t>日</a:t>
            </a:r>
            <a:r>
              <a:rPr lang="ja-JP" altLang="en-US" dirty="0" smtClean="0"/>
              <a:t>「</a:t>
            </a:r>
            <a:r>
              <a:rPr lang="ja-JP" altLang="ja-JP" b="1" dirty="0" smtClean="0">
                <a:solidFill>
                  <a:srgbClr val="FF0000"/>
                </a:solidFill>
              </a:rPr>
              <a:t>競犬場計画</a:t>
            </a:r>
            <a:r>
              <a:rPr lang="ja-JP" altLang="en-US" dirty="0" smtClean="0"/>
              <a:t>」</a:t>
            </a:r>
            <a:r>
              <a:rPr lang="ja-JP" altLang="ja-JP" dirty="0" smtClean="0"/>
              <a:t>　市村羽左衛門等が出資して東洋観光㈱設立　中国人米国人等外人にも出資募る　１万２千坪の川崎埋立地に円形トラック　ウサギをグレーハウンド犬が追いかける　</a:t>
            </a:r>
            <a:r>
              <a:rPr lang="ja-JP" altLang="ja-JP" b="1" dirty="0" smtClean="0">
                <a:solidFill>
                  <a:srgbClr val="FF0000"/>
                </a:solidFill>
              </a:rPr>
              <a:t>国際観光局も支援</a:t>
            </a:r>
            <a:r>
              <a:rPr lang="ja-JP" altLang="ja-JP" dirty="0" smtClean="0"/>
              <a:t>方針</a:t>
            </a:r>
            <a:endParaRPr lang="en-US" altLang="ja-JP" dirty="0" smtClean="0"/>
          </a:p>
          <a:p>
            <a:r>
              <a:rPr lang="en-US" altLang="ja-JP" dirty="0" smtClean="0"/>
              <a:t>4</a:t>
            </a:r>
            <a:r>
              <a:rPr lang="ja-JP" altLang="ja-JP" dirty="0" smtClean="0"/>
              <a:t>月</a:t>
            </a:r>
            <a:r>
              <a:rPr lang="en-US" altLang="ja-JP" dirty="0" smtClean="0"/>
              <a:t>21</a:t>
            </a:r>
            <a:r>
              <a:rPr lang="ja-JP" altLang="ja-JP" dirty="0" smtClean="0"/>
              <a:t>日</a:t>
            </a:r>
            <a:r>
              <a:rPr lang="ja-JP" altLang="en-US" dirty="0" smtClean="0"/>
              <a:t>　</a:t>
            </a:r>
            <a:r>
              <a:rPr lang="ja-JP" altLang="ja-JP" dirty="0" smtClean="0"/>
              <a:t>朝日主催懸賞金付き太平洋無着陸横断飛行関係記事とともに航空輸送記事</a:t>
            </a:r>
            <a:r>
              <a:rPr lang="ja-JP" altLang="en-US" dirty="0" smtClean="0"/>
              <a:t>（</a:t>
            </a:r>
            <a:r>
              <a:rPr lang="ja-JP" altLang="ja-JP" dirty="0" smtClean="0"/>
              <a:t>銀座の料理店鮮魚空輸播磨灘の鮮魚</a:t>
            </a:r>
            <a:r>
              <a:rPr lang="ja-JP" altLang="en-US" dirty="0" smtClean="0"/>
              <a:t>）</a:t>
            </a:r>
            <a:endParaRPr lang="ja-JP" altLang="ja-JP" dirty="0" smtClean="0"/>
          </a:p>
          <a:p>
            <a:r>
              <a:rPr lang="ja-JP" altLang="ja-JP" dirty="0" smtClean="0"/>
              <a:t>競犬　神奈川県は取締法律なく不許可方針　国際観光局が支援　内務省にお伺い</a:t>
            </a:r>
            <a:r>
              <a:rPr lang="ja-JP" altLang="en-US" dirty="0" smtClean="0"/>
              <a:t>　</a:t>
            </a:r>
            <a:r>
              <a:rPr lang="ja-JP" altLang="ja-JP" dirty="0" smtClean="0"/>
              <a:t>競馬は種の改良目的もあるが、イヌは大衆の射幸心あおる　これに対し国際観光局長は「許可してもよいと思うが」とコメント</a:t>
            </a:r>
          </a:p>
          <a:p>
            <a:r>
              <a:rPr lang="ja-JP" altLang="ja-JP" dirty="0" smtClean="0">
                <a:solidFill>
                  <a:srgbClr val="FF0000"/>
                </a:solidFill>
              </a:rPr>
              <a:t>現代でも権限のない官庁と責任を持たされる官庁の間　マスコミが面白く取り上げる関係が変わらない</a:t>
            </a:r>
            <a:endParaRPr lang="en-US" altLang="ja-JP" dirty="0" smtClean="0">
              <a:solidFill>
                <a:srgbClr val="FF0000"/>
              </a:solidFill>
            </a:endParaRPr>
          </a:p>
          <a:p>
            <a:r>
              <a:rPr lang="en-US" altLang="ja-JP" dirty="0" smtClean="0"/>
              <a:t>32</a:t>
            </a:r>
            <a:r>
              <a:rPr lang="ja-JP" altLang="ja-JP" dirty="0" smtClean="0"/>
              <a:t>年</a:t>
            </a:r>
            <a:r>
              <a:rPr lang="en-US" altLang="ja-JP" dirty="0" smtClean="0"/>
              <a:t>6</a:t>
            </a:r>
            <a:r>
              <a:rPr lang="ja-JP" altLang="ja-JP" dirty="0" smtClean="0"/>
              <a:t>月</a:t>
            </a:r>
            <a:r>
              <a:rPr lang="en-US" altLang="ja-JP" dirty="0" smtClean="0"/>
              <a:t>2</a:t>
            </a:r>
            <a:r>
              <a:rPr lang="ja-JP" altLang="ja-JP" dirty="0" smtClean="0"/>
              <a:t>日　</a:t>
            </a:r>
            <a:r>
              <a:rPr lang="ja-JP" altLang="ja-JP" b="1" dirty="0" smtClean="0">
                <a:solidFill>
                  <a:srgbClr val="FF0000"/>
                </a:solidFill>
              </a:rPr>
              <a:t>闘犬復活運動</a:t>
            </a:r>
            <a:r>
              <a:rPr lang="ja-JP" altLang="ja-JP" dirty="0" smtClean="0"/>
              <a:t>　</a:t>
            </a:r>
            <a:r>
              <a:rPr lang="ja-JP" altLang="ja-JP" b="1" dirty="0" smtClean="0">
                <a:solidFill>
                  <a:srgbClr val="FF0000"/>
                </a:solidFill>
              </a:rPr>
              <a:t>国際観光局に闘犬の許可と競技場の認可をせまる</a:t>
            </a:r>
            <a:r>
              <a:rPr lang="ja-JP" altLang="ja-JP" dirty="0" smtClean="0"/>
              <a:t>　理由は外客誘致　明治</a:t>
            </a:r>
            <a:r>
              <a:rPr lang="en-US" altLang="ja-JP" dirty="0" smtClean="0"/>
              <a:t>40</a:t>
            </a:r>
            <a:r>
              <a:rPr lang="ja-JP" altLang="ja-JP" dirty="0" smtClean="0"/>
              <a:t>年大正天皇（当時は皇太子）が高知県で鑑賞後全国でブーム、大正</a:t>
            </a:r>
            <a:r>
              <a:rPr lang="en-US" altLang="ja-JP" dirty="0" smtClean="0"/>
              <a:t>5</a:t>
            </a:r>
            <a:r>
              <a:rPr lang="ja-JP" altLang="ja-JP" dirty="0" smtClean="0"/>
              <a:t>年に禁止、秋田、高知県のみ実施　東京で見ることができるようになるか</a:t>
            </a:r>
          </a:p>
          <a:p>
            <a:endParaRPr lang="ja-JP" altLang="ja-JP" dirty="0" smtClean="0"/>
          </a:p>
          <a:p>
            <a:endParaRPr lang="ja-JP" altLang="ja-JP" dirty="0" smtClean="0"/>
          </a:p>
          <a:p>
            <a:endParaRPr kumimoji="1" lang="ja-JP" altLang="en-US" dirty="0"/>
          </a:p>
        </p:txBody>
      </p:sp>
    </p:spTree>
    <p:extLst>
      <p:ext uri="{BB962C8B-B14F-4D97-AF65-F5344CB8AC3E}">
        <p14:creationId xmlns:p14="http://schemas.microsoft.com/office/powerpoint/2010/main" val="386858571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kumimoji="1" lang="ja-JP" altLang="en-US" dirty="0" smtClean="0"/>
              <a:t>１９３１年４月２１日東京朝日朝刊</a:t>
            </a:r>
            <a:endParaRPr kumimoji="1" lang="ja-JP" altLang="en-US" dirty="0"/>
          </a:p>
        </p:txBody>
      </p:sp>
      <p:pic>
        <p:nvPicPr>
          <p:cNvPr id="3074" name="Picture 2"/>
          <p:cNvPicPr>
            <a:picLocks noChangeAspect="1" noChangeArrowheads="1"/>
          </p:cNvPicPr>
          <p:nvPr/>
        </p:nvPicPr>
        <p:blipFill>
          <a:blip r:embed="rId3" cstate="print"/>
          <a:srcRect/>
          <a:stretch>
            <a:fillRect/>
          </a:stretch>
        </p:blipFill>
        <p:spPr bwMode="auto">
          <a:xfrm>
            <a:off x="5485432" y="1798738"/>
            <a:ext cx="5147073" cy="4726607"/>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1799878" y="3500574"/>
            <a:ext cx="3576042" cy="3096779"/>
          </a:xfrm>
          <a:prstGeom prst="rect">
            <a:avLst/>
          </a:prstGeom>
          <a:noFill/>
          <a:ln w="9525">
            <a:noFill/>
            <a:miter lim="800000"/>
            <a:headEnd/>
            <a:tailEnd/>
          </a:ln>
        </p:spPr>
      </p:pic>
      <p:sp>
        <p:nvSpPr>
          <p:cNvPr id="5" name="円/楕円 4"/>
          <p:cNvSpPr/>
          <p:nvPr/>
        </p:nvSpPr>
        <p:spPr>
          <a:xfrm>
            <a:off x="9336360" y="2708920"/>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円/楕円 6"/>
          <p:cNvSpPr/>
          <p:nvPr/>
        </p:nvSpPr>
        <p:spPr>
          <a:xfrm>
            <a:off x="5663952" y="4293096"/>
            <a:ext cx="1130424" cy="21602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06458693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a:ln w="38100">
            <a:solidFill>
              <a:schemeClr val="tx1">
                <a:lumMod val="85000"/>
                <a:lumOff val="15000"/>
              </a:schemeClr>
            </a:solidFill>
          </a:ln>
        </p:spPr>
        <p:txBody>
          <a:bodyPr/>
          <a:lstStyle/>
          <a:p>
            <a:pPr algn="ctr"/>
            <a:r>
              <a:rPr lang="ja-JP" altLang="ja-JP" dirty="0" smtClean="0"/>
              <a:t>オリンピック東京開催</a:t>
            </a:r>
            <a:endParaRPr kumimoji="1" lang="ja-JP" altLang="en-US" dirty="0"/>
          </a:p>
        </p:txBody>
      </p:sp>
      <p:sp>
        <p:nvSpPr>
          <p:cNvPr id="3" name="コンテンツ プレースホルダ 2"/>
          <p:cNvSpPr>
            <a:spLocks noGrp="1"/>
          </p:cNvSpPr>
          <p:nvPr>
            <p:ph idx="1"/>
          </p:nvPr>
        </p:nvSpPr>
        <p:spPr>
          <a:xfrm>
            <a:off x="1703512" y="2410099"/>
            <a:ext cx="8964488" cy="3093720"/>
          </a:xfrm>
        </p:spPr>
        <p:txBody>
          <a:bodyPr>
            <a:normAutofit/>
          </a:bodyPr>
          <a:lstStyle/>
          <a:p>
            <a:r>
              <a:rPr lang="en-US" altLang="ja-JP" dirty="0" smtClean="0"/>
              <a:t>35</a:t>
            </a:r>
            <a:r>
              <a:rPr lang="ja-JP" altLang="ja-JP" dirty="0" smtClean="0"/>
              <a:t>年</a:t>
            </a:r>
            <a:r>
              <a:rPr lang="en-US" altLang="ja-JP" dirty="0" smtClean="0"/>
              <a:t>2</a:t>
            </a:r>
            <a:r>
              <a:rPr lang="ja-JP" altLang="ja-JP" dirty="0" smtClean="0"/>
              <a:t>月</a:t>
            </a:r>
            <a:r>
              <a:rPr lang="en-US" altLang="ja-JP" dirty="0" smtClean="0"/>
              <a:t>16</a:t>
            </a:r>
            <a:r>
              <a:rPr lang="ja-JP" altLang="ja-JP" dirty="0" smtClean="0"/>
              <a:t>日オリンピック東京開催有望　観光局乗り出す</a:t>
            </a:r>
          </a:p>
          <a:p>
            <a:r>
              <a:rPr lang="ja-JP" altLang="ja-JP" dirty="0" smtClean="0"/>
              <a:t>東京に一大観光ホテル建設</a:t>
            </a:r>
          </a:p>
          <a:p>
            <a:r>
              <a:rPr lang="ja-JP" altLang="ja-JP" dirty="0" smtClean="0"/>
              <a:t>日光箱根　湘南　富士　京都奈良神戸に完全ドライブウェイ　（戦後の国道基準</a:t>
            </a:r>
            <a:r>
              <a:rPr lang="ja-JP" altLang="en-US" dirty="0" smtClean="0"/>
              <a:t>）</a:t>
            </a:r>
            <a:endParaRPr lang="ja-JP" altLang="ja-JP" dirty="0" smtClean="0"/>
          </a:p>
          <a:p>
            <a:r>
              <a:rPr lang="ja-JP" altLang="ja-JP" dirty="0" smtClean="0"/>
              <a:t>神戸　瀬戸内海　別府雲仙唐津の新観光ルート</a:t>
            </a:r>
          </a:p>
          <a:p>
            <a:r>
              <a:rPr lang="ja-JP" altLang="ja-JP" dirty="0" smtClean="0"/>
              <a:t>川口、名古屋、川奈、雲仙、唐津の新観光ホテル</a:t>
            </a:r>
            <a:r>
              <a:rPr lang="en-US" altLang="ja-JP" dirty="0" smtClean="0"/>
              <a:t> </a:t>
            </a:r>
            <a:endParaRPr lang="ja-JP" altLang="ja-JP" dirty="0" smtClean="0"/>
          </a:p>
          <a:p>
            <a:endParaRPr lang="ja-JP" altLang="en-US" dirty="0" smtClean="0"/>
          </a:p>
          <a:p>
            <a:endParaRPr kumimoji="1" lang="ja-JP" altLang="en-US" dirty="0"/>
          </a:p>
        </p:txBody>
      </p:sp>
    </p:spTree>
    <p:extLst>
      <p:ext uri="{BB962C8B-B14F-4D97-AF65-F5344CB8AC3E}">
        <p14:creationId xmlns:p14="http://schemas.microsoft.com/office/powerpoint/2010/main" val="33891471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981200" y="1756958"/>
            <a:ext cx="8229600" cy="4913811"/>
          </a:xfrm>
        </p:spPr>
        <p:txBody>
          <a:bodyPr>
            <a:normAutofit lnSpcReduction="10000"/>
          </a:bodyPr>
          <a:lstStyle/>
          <a:p>
            <a:r>
              <a:rPr lang="en-US" altLang="ja-JP" dirty="0" smtClean="0"/>
              <a:t>1936</a:t>
            </a:r>
            <a:r>
              <a:rPr lang="ja-JP" altLang="en-US" dirty="0" smtClean="0"/>
              <a:t>年</a:t>
            </a:r>
            <a:r>
              <a:rPr lang="en-US" altLang="ja-JP" dirty="0" smtClean="0"/>
              <a:t>5</a:t>
            </a:r>
            <a:r>
              <a:rPr lang="ja-JP" altLang="en-US" dirty="0" smtClean="0"/>
              <a:t>月</a:t>
            </a:r>
            <a:r>
              <a:rPr lang="en-US" altLang="ja-JP" dirty="0" smtClean="0"/>
              <a:t>27</a:t>
            </a:r>
            <a:r>
              <a:rPr lang="ja-JP" altLang="en-US" dirty="0" smtClean="0"/>
              <a:t>日</a:t>
            </a:r>
            <a:endParaRPr lang="en-US" altLang="ja-JP" dirty="0" smtClean="0"/>
          </a:p>
          <a:p>
            <a:pPr>
              <a:buNone/>
            </a:pPr>
            <a:r>
              <a:rPr lang="ja-JP" altLang="ja-JP" dirty="0" smtClean="0"/>
              <a:t>　大蔵男爵先手で鉄道省の東洋一ホテルが暗礁。帝国ホテルが</a:t>
            </a:r>
            <a:r>
              <a:rPr lang="en-US" altLang="ja-JP" dirty="0" smtClean="0"/>
              <a:t>300</a:t>
            </a:r>
            <a:r>
              <a:rPr lang="ja-JP" altLang="ja-JP" dirty="0" smtClean="0"/>
              <a:t>室の増加で対応。</a:t>
            </a:r>
            <a:r>
              <a:rPr lang="ja-JP" altLang="en-US" dirty="0" smtClean="0"/>
              <a:t>鉄道省は</a:t>
            </a:r>
            <a:r>
              <a:rPr lang="en-US" altLang="ja-JP" dirty="0" smtClean="0"/>
              <a:t>500</a:t>
            </a:r>
            <a:r>
              <a:rPr lang="ja-JP" altLang="ja-JP" dirty="0" smtClean="0"/>
              <a:t>室のホテルは</a:t>
            </a:r>
            <a:r>
              <a:rPr lang="en-US" altLang="ja-JP" dirty="0" smtClean="0"/>
              <a:t>2600</a:t>
            </a:r>
            <a:r>
              <a:rPr lang="ja-JP" altLang="ja-JP" dirty="0" smtClean="0"/>
              <a:t>年後の平時の維持が困難とあきらめる</a:t>
            </a:r>
            <a:endParaRPr lang="en-US" altLang="ja-JP" dirty="0" smtClean="0"/>
          </a:p>
          <a:p>
            <a:r>
              <a:rPr lang="en-US" altLang="ja-JP" dirty="0" smtClean="0"/>
              <a:t>1937</a:t>
            </a:r>
            <a:r>
              <a:rPr lang="ja-JP" altLang="ja-JP" dirty="0" smtClean="0"/>
              <a:t>年</a:t>
            </a:r>
            <a:r>
              <a:rPr lang="en-US" altLang="ja-JP" dirty="0" smtClean="0"/>
              <a:t>1</a:t>
            </a:r>
            <a:r>
              <a:rPr lang="ja-JP" altLang="ja-JP" dirty="0" smtClean="0"/>
              <a:t>月</a:t>
            </a:r>
            <a:r>
              <a:rPr lang="en-US" altLang="ja-JP" dirty="0" smtClean="0"/>
              <a:t>20</a:t>
            </a:r>
            <a:r>
              <a:rPr lang="ja-JP" altLang="ja-JP" dirty="0" smtClean="0"/>
              <a:t>日　</a:t>
            </a:r>
            <a:endParaRPr lang="en-US" altLang="ja-JP" dirty="0" smtClean="0"/>
          </a:p>
          <a:p>
            <a:pPr>
              <a:buNone/>
            </a:pPr>
            <a:r>
              <a:rPr lang="ja-JP" altLang="en-US" dirty="0" smtClean="0"/>
              <a:t>　</a:t>
            </a:r>
            <a:r>
              <a:rPr lang="ja-JP" altLang="ja-JP" dirty="0" smtClean="0"/>
              <a:t>帝国ホテル増築案に美術批評家協会反対　</a:t>
            </a:r>
            <a:r>
              <a:rPr lang="ja-JP" altLang="ja-JP" b="1" dirty="0" smtClean="0">
                <a:solidFill>
                  <a:srgbClr val="FF0000"/>
                </a:solidFill>
              </a:rPr>
              <a:t>現在のスタジアム反対</a:t>
            </a:r>
            <a:r>
              <a:rPr lang="ja-JP" altLang="en-US" b="1" dirty="0" smtClean="0">
                <a:solidFill>
                  <a:srgbClr val="FF0000"/>
                </a:solidFill>
              </a:rPr>
              <a:t>を思い出させる</a:t>
            </a:r>
            <a:endParaRPr lang="en-US" altLang="ja-JP" b="1" dirty="0" smtClean="0">
              <a:solidFill>
                <a:srgbClr val="FF0000"/>
              </a:solidFill>
            </a:endParaRPr>
          </a:p>
          <a:p>
            <a:pPr>
              <a:buNone/>
            </a:pPr>
            <a:r>
              <a:rPr lang="en-US" altLang="ja-JP" dirty="0" smtClean="0"/>
              <a:t>1937</a:t>
            </a:r>
            <a:r>
              <a:rPr lang="ja-JP" altLang="en-US" dirty="0" smtClean="0"/>
              <a:t>年</a:t>
            </a:r>
            <a:r>
              <a:rPr lang="en-US" altLang="ja-JP" dirty="0" smtClean="0"/>
              <a:t>4</a:t>
            </a:r>
            <a:r>
              <a:rPr lang="ja-JP" altLang="ja-JP" dirty="0" smtClean="0"/>
              <a:t>月</a:t>
            </a:r>
            <a:r>
              <a:rPr lang="en-US" altLang="ja-JP" dirty="0" smtClean="0"/>
              <a:t>5</a:t>
            </a:r>
            <a:r>
              <a:rPr lang="ja-JP" altLang="ja-JP" dirty="0" smtClean="0"/>
              <a:t>日</a:t>
            </a:r>
            <a:r>
              <a:rPr lang="ja-JP" altLang="en-US" dirty="0" smtClean="0"/>
              <a:t>　</a:t>
            </a:r>
            <a:endParaRPr lang="en-US" altLang="ja-JP" dirty="0" smtClean="0"/>
          </a:p>
          <a:p>
            <a:pPr>
              <a:buNone/>
            </a:pPr>
            <a:r>
              <a:rPr lang="ja-JP" altLang="en-US" dirty="0" smtClean="0"/>
              <a:t>　　</a:t>
            </a:r>
            <a:r>
              <a:rPr lang="ja-JP" altLang="ja-JP" dirty="0" smtClean="0"/>
              <a:t>鉄道直営ホテルの醜い</a:t>
            </a:r>
            <a:r>
              <a:rPr lang="ja-JP" altLang="ja-JP" dirty="0" smtClean="0">
                <a:solidFill>
                  <a:srgbClr val="FF0000"/>
                </a:solidFill>
              </a:rPr>
              <a:t>官僚臭</a:t>
            </a:r>
            <a:r>
              <a:rPr lang="ja-JP" altLang="ja-JP" dirty="0" smtClean="0"/>
              <a:t>　泊めてやる扱い　　木村旅客課長調査　</a:t>
            </a:r>
            <a:r>
              <a:rPr lang="en-US" altLang="ja-JP" dirty="0" smtClean="0"/>
              <a:t>10</a:t>
            </a:r>
            <a:r>
              <a:rPr lang="ja-JP" altLang="ja-JP" dirty="0" smtClean="0"/>
              <a:t>年</a:t>
            </a:r>
            <a:r>
              <a:rPr lang="en-US" altLang="ja-JP" dirty="0" smtClean="0"/>
              <a:t>20</a:t>
            </a:r>
            <a:r>
              <a:rPr lang="ja-JP" altLang="ja-JP" dirty="0" smtClean="0"/>
              <a:t>年前の欧米スタイルをまねている　　日本旅館の長所も起用すべき</a:t>
            </a:r>
          </a:p>
          <a:p>
            <a:pPr>
              <a:buNone/>
            </a:pPr>
            <a:endParaRPr lang="ja-JP" altLang="ja-JP" dirty="0" smtClean="0">
              <a:solidFill>
                <a:srgbClr val="FF0000"/>
              </a:solidFill>
            </a:endParaRPr>
          </a:p>
          <a:p>
            <a:endParaRPr lang="ja-JP" altLang="ja-JP" dirty="0" smtClean="0"/>
          </a:p>
          <a:p>
            <a:endParaRPr kumimoji="1" lang="ja-JP" altLang="en-US" dirty="0"/>
          </a:p>
        </p:txBody>
      </p:sp>
      <p:sp>
        <p:nvSpPr>
          <p:cNvPr id="4" name="タイトル 1"/>
          <p:cNvSpPr>
            <a:spLocks noGrp="1"/>
          </p:cNvSpPr>
          <p:nvPr>
            <p:ph type="title"/>
          </p:nvPr>
        </p:nvSpPr>
        <p:spPr>
          <a:noFill/>
          <a:ln>
            <a:solidFill>
              <a:schemeClr val="tx1">
                <a:lumMod val="95000"/>
                <a:lumOff val="5000"/>
              </a:schemeClr>
            </a:solidFill>
          </a:ln>
        </p:spPr>
        <p:txBody>
          <a:bodyPr/>
          <a:lstStyle/>
          <a:p>
            <a:pPr algn="ctr"/>
            <a:r>
              <a:rPr kumimoji="1" lang="ja-JP" altLang="en-US" dirty="0" smtClean="0"/>
              <a:t>オリンピックと帝国ホテル</a:t>
            </a:r>
            <a:endParaRPr kumimoji="1" lang="ja-JP" altLang="en-US" dirty="0"/>
          </a:p>
        </p:txBody>
      </p:sp>
    </p:spTree>
    <p:extLst>
      <p:ext uri="{BB962C8B-B14F-4D97-AF65-F5344CB8AC3E}">
        <p14:creationId xmlns:p14="http://schemas.microsoft.com/office/powerpoint/2010/main" val="153747251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0" y="274638"/>
            <a:ext cx="9144000" cy="1143000"/>
          </a:xfrm>
        </p:spPr>
        <p:txBody>
          <a:bodyPr>
            <a:normAutofit/>
          </a:bodyPr>
          <a:lstStyle/>
          <a:p>
            <a:r>
              <a:rPr lang="ja-JP" altLang="ja-JP" sz="3600" dirty="0"/>
              <a:t>1936年12月16日 - 名古屋観光ホテル開業（帝国ホテルから約30人の従業員派遣）</a:t>
            </a:r>
            <a:endParaRPr lang="ja-JP" altLang="en-US" sz="3100" dirty="0"/>
          </a:p>
        </p:txBody>
      </p:sp>
      <p:pic>
        <p:nvPicPr>
          <p:cNvPr id="9218" name="Picture 2"/>
          <p:cNvPicPr>
            <a:picLocks noChangeAspect="1" noChangeArrowheads="1"/>
          </p:cNvPicPr>
          <p:nvPr/>
        </p:nvPicPr>
        <p:blipFill>
          <a:blip r:embed="rId3" cstate="print"/>
          <a:srcRect/>
          <a:stretch>
            <a:fillRect/>
          </a:stretch>
        </p:blipFill>
        <p:spPr bwMode="auto">
          <a:xfrm>
            <a:off x="2350288" y="1778038"/>
            <a:ext cx="7614389" cy="4939545"/>
          </a:xfrm>
          <a:prstGeom prst="rect">
            <a:avLst/>
          </a:prstGeom>
          <a:noFill/>
          <a:ln w="9525">
            <a:noFill/>
            <a:miter lim="800000"/>
            <a:headEnd/>
            <a:tailEnd/>
          </a:ln>
        </p:spPr>
      </p:pic>
    </p:spTree>
    <p:extLst>
      <p:ext uri="{BB962C8B-B14F-4D97-AF65-F5344CB8AC3E}">
        <p14:creationId xmlns:p14="http://schemas.microsoft.com/office/powerpoint/2010/main" val="193772997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981200" y="1611083"/>
            <a:ext cx="8686800" cy="5281751"/>
          </a:xfrm>
        </p:spPr>
        <p:txBody>
          <a:bodyPr>
            <a:normAutofit/>
          </a:bodyPr>
          <a:lstStyle/>
          <a:p>
            <a:r>
              <a:rPr lang="en-US" altLang="ja-JP" dirty="0" smtClean="0"/>
              <a:t>36</a:t>
            </a:r>
            <a:r>
              <a:rPr lang="ja-JP" altLang="en-US" dirty="0" smtClean="0"/>
              <a:t>年</a:t>
            </a:r>
            <a:r>
              <a:rPr lang="en-US" altLang="ja-JP" dirty="0" smtClean="0"/>
              <a:t>12</a:t>
            </a:r>
            <a:r>
              <a:rPr lang="ja-JP" altLang="ja-JP" dirty="0" smtClean="0"/>
              <a:t>月</a:t>
            </a:r>
            <a:r>
              <a:rPr lang="en-US" altLang="ja-JP" dirty="0" smtClean="0"/>
              <a:t>12</a:t>
            </a:r>
            <a:r>
              <a:rPr lang="ja-JP" altLang="ja-JP" dirty="0" smtClean="0"/>
              <a:t>日　昨年巨人軍誕生した時、</a:t>
            </a:r>
            <a:r>
              <a:rPr lang="ja-JP" altLang="ja-JP" dirty="0" smtClean="0">
                <a:solidFill>
                  <a:srgbClr val="FF0000"/>
                </a:solidFill>
              </a:rPr>
              <a:t>朝日</a:t>
            </a:r>
            <a:r>
              <a:rPr lang="ja-JP" altLang="ja-JP" dirty="0" smtClean="0"/>
              <a:t>は大学中等野球大会</a:t>
            </a:r>
            <a:r>
              <a:rPr lang="en-US" altLang="ja-JP" dirty="0" smtClean="0"/>
              <a:t>25</a:t>
            </a:r>
            <a:r>
              <a:rPr lang="ja-JP" altLang="ja-JP" dirty="0" smtClean="0"/>
              <a:t>年の歴史、オリンピックに</a:t>
            </a:r>
            <a:r>
              <a:rPr lang="en-US" altLang="ja-JP" b="1" dirty="0" smtClean="0">
                <a:solidFill>
                  <a:srgbClr val="FF0000"/>
                </a:solidFill>
              </a:rPr>
              <a:t>1</a:t>
            </a:r>
            <a:r>
              <a:rPr lang="ja-JP" altLang="ja-JP" b="1" dirty="0" smtClean="0">
                <a:solidFill>
                  <a:srgbClr val="FF0000"/>
                </a:solidFill>
              </a:rPr>
              <a:t>億円寄付決定</a:t>
            </a:r>
          </a:p>
          <a:p>
            <a:r>
              <a:rPr lang="ja-JP" altLang="ja-JP" dirty="0" smtClean="0"/>
              <a:t>８月</a:t>
            </a:r>
            <a:r>
              <a:rPr lang="en-US" altLang="ja-JP" dirty="0" smtClean="0"/>
              <a:t>5</a:t>
            </a:r>
            <a:r>
              <a:rPr lang="ja-JP" altLang="ja-JP" dirty="0" smtClean="0"/>
              <a:t>日</a:t>
            </a:r>
            <a:r>
              <a:rPr lang="ja-JP" altLang="en-US" dirty="0" smtClean="0"/>
              <a:t>　</a:t>
            </a:r>
            <a:r>
              <a:rPr lang="ja-JP" altLang="ja-JP" dirty="0" smtClean="0"/>
              <a:t>オリンピック東京大会に朗報　</a:t>
            </a:r>
            <a:r>
              <a:rPr lang="ja-JP" altLang="ja-JP" dirty="0" smtClean="0">
                <a:solidFill>
                  <a:srgbClr val="FF0000"/>
                </a:solidFill>
              </a:rPr>
              <a:t>シベリア鉄道を半額　郵船も</a:t>
            </a:r>
            <a:r>
              <a:rPr lang="en-US" altLang="ja-JP" dirty="0" smtClean="0">
                <a:solidFill>
                  <a:srgbClr val="FF0000"/>
                </a:solidFill>
              </a:rPr>
              <a:t>3</a:t>
            </a:r>
            <a:r>
              <a:rPr lang="ja-JP" altLang="ja-JP" dirty="0" smtClean="0">
                <a:solidFill>
                  <a:srgbClr val="FF0000"/>
                </a:solidFill>
              </a:rPr>
              <a:t>割引き</a:t>
            </a:r>
            <a:r>
              <a:rPr lang="ja-JP" altLang="ja-JP" dirty="0" smtClean="0"/>
              <a:t>に内諾</a:t>
            </a:r>
          </a:p>
          <a:p>
            <a:r>
              <a:rPr lang="en-US" altLang="ja-JP" dirty="0" smtClean="0"/>
              <a:t>8</a:t>
            </a:r>
            <a:r>
              <a:rPr lang="ja-JP" altLang="ja-JP" dirty="0" smtClean="0"/>
              <a:t>月</a:t>
            </a:r>
            <a:r>
              <a:rPr lang="en-US" altLang="ja-JP" dirty="0" smtClean="0"/>
              <a:t>6</a:t>
            </a:r>
            <a:r>
              <a:rPr lang="ja-JP" altLang="ja-JP" dirty="0" smtClean="0"/>
              <a:t>日　</a:t>
            </a:r>
            <a:r>
              <a:rPr lang="en-US" altLang="ja-JP" dirty="0" smtClean="0"/>
              <a:t>8</a:t>
            </a:r>
            <a:r>
              <a:rPr lang="ja-JP" altLang="ja-JP" dirty="0" smtClean="0"/>
              <a:t>万の外客誘致</a:t>
            </a:r>
            <a:r>
              <a:rPr lang="en-US" altLang="ja-JP" dirty="0" smtClean="0"/>
              <a:t>3</a:t>
            </a:r>
            <a:r>
              <a:rPr lang="ja-JP" altLang="ja-JP" dirty="0" smtClean="0"/>
              <a:t>年で</a:t>
            </a:r>
            <a:r>
              <a:rPr lang="en-US" altLang="ja-JP" dirty="0" smtClean="0"/>
              <a:t>3</a:t>
            </a:r>
            <a:r>
              <a:rPr lang="ja-JP" altLang="ja-JP" dirty="0" smtClean="0"/>
              <a:t>百万宣伝費　　鉄道省現在</a:t>
            </a:r>
            <a:r>
              <a:rPr lang="en-US" altLang="ja-JP" dirty="0" smtClean="0"/>
              <a:t>40</a:t>
            </a:r>
            <a:r>
              <a:rPr lang="ja-JP" altLang="ja-JP" dirty="0" smtClean="0"/>
              <a:t>万だけ　大蔵省も了解</a:t>
            </a:r>
          </a:p>
          <a:p>
            <a:r>
              <a:rPr lang="en-US" altLang="ja-JP" dirty="0" smtClean="0"/>
              <a:t>38</a:t>
            </a:r>
            <a:r>
              <a:rPr lang="ja-JP" altLang="ja-JP" dirty="0" smtClean="0"/>
              <a:t>年</a:t>
            </a:r>
            <a:r>
              <a:rPr lang="en-US" altLang="ja-JP" dirty="0" smtClean="0"/>
              <a:t>3</a:t>
            </a:r>
            <a:r>
              <a:rPr lang="ja-JP" altLang="ja-JP" dirty="0" smtClean="0"/>
              <a:t>月</a:t>
            </a:r>
            <a:r>
              <a:rPr lang="en-US" altLang="ja-JP" dirty="0" smtClean="0"/>
              <a:t>3</a:t>
            </a:r>
            <a:r>
              <a:rPr lang="ja-JP" altLang="ja-JP" dirty="0" smtClean="0"/>
              <a:t>日　皇軍の武勲により平和がよみがえった北支、中支の諸都市は、かつて外人の観光地。日満支を結ぶ極東観光ルートを作るべく観光局長が視察。北京市に観光</a:t>
            </a:r>
            <a:r>
              <a:rPr lang="ja-JP" altLang="en-US" dirty="0" smtClean="0"/>
              <a:t>課</a:t>
            </a:r>
            <a:r>
              <a:rPr lang="ja-JP" altLang="ja-JP" dirty="0" smtClean="0"/>
              <a:t>を作る方針決定　宣撫工作の一助に種々のプラン</a:t>
            </a:r>
          </a:p>
          <a:p>
            <a:r>
              <a:rPr lang="en-US" altLang="ja-JP" dirty="0" smtClean="0"/>
              <a:t>3</a:t>
            </a:r>
            <a:r>
              <a:rPr lang="ja-JP" altLang="ja-JP" dirty="0" smtClean="0"/>
              <a:t>月</a:t>
            </a:r>
            <a:r>
              <a:rPr lang="en-US" altLang="ja-JP" dirty="0" smtClean="0"/>
              <a:t>28</a:t>
            </a:r>
            <a:r>
              <a:rPr lang="ja-JP" altLang="ja-JP" dirty="0" smtClean="0"/>
              <a:t>日　日伊観光協定　ローマに観光出張所</a:t>
            </a:r>
          </a:p>
          <a:p>
            <a:endParaRPr kumimoji="1" lang="ja-JP" altLang="en-US" dirty="0"/>
          </a:p>
        </p:txBody>
      </p:sp>
      <p:sp>
        <p:nvSpPr>
          <p:cNvPr id="4" name="タイトル 3"/>
          <p:cNvSpPr>
            <a:spLocks noGrp="1"/>
          </p:cNvSpPr>
          <p:nvPr>
            <p:ph type="title"/>
          </p:nvPr>
        </p:nvSpPr>
        <p:spPr>
          <a:xfrm>
            <a:off x="862148" y="60320"/>
            <a:ext cx="10491651" cy="1350464"/>
          </a:xfrm>
          <a:noFill/>
          <a:ln w="38100">
            <a:solidFill>
              <a:schemeClr val="tx1">
                <a:lumMod val="85000"/>
                <a:lumOff val="15000"/>
              </a:schemeClr>
            </a:solidFill>
          </a:ln>
        </p:spPr>
        <p:txBody>
          <a:bodyPr>
            <a:normAutofit/>
          </a:bodyPr>
          <a:lstStyle/>
          <a:p>
            <a:pPr algn="ctr"/>
            <a:r>
              <a:rPr lang="en-US" altLang="ja-JP" dirty="0" smtClean="0"/>
              <a:t>2600</a:t>
            </a:r>
            <a:r>
              <a:rPr lang="ja-JP" altLang="ja-JP" dirty="0" smtClean="0"/>
              <a:t>年オリンピック</a:t>
            </a:r>
            <a:r>
              <a:rPr lang="ja-JP" altLang="en-US" dirty="0" smtClean="0"/>
              <a:t>への期待</a:t>
            </a:r>
            <a:r>
              <a:rPr lang="en-US" altLang="ja-JP" dirty="0" smtClean="0"/>
              <a:t/>
            </a:r>
            <a:br>
              <a:rPr lang="en-US" altLang="ja-JP" dirty="0" smtClean="0"/>
            </a:br>
            <a:r>
              <a:rPr lang="ja-JP" altLang="ja-JP" dirty="0" smtClean="0"/>
              <a:t>　外貨封入倍増</a:t>
            </a:r>
            <a:r>
              <a:rPr lang="en-US" altLang="ja-JP" dirty="0" smtClean="0"/>
              <a:t>2</a:t>
            </a:r>
            <a:r>
              <a:rPr lang="ja-JP" altLang="ja-JP" dirty="0" smtClean="0"/>
              <a:t>億円</a:t>
            </a:r>
            <a:endParaRPr kumimoji="1" lang="ja-JP" altLang="en-US" dirty="0"/>
          </a:p>
        </p:txBody>
      </p:sp>
    </p:spTree>
    <p:extLst>
      <p:ext uri="{BB962C8B-B14F-4D97-AF65-F5344CB8AC3E}">
        <p14:creationId xmlns:p14="http://schemas.microsoft.com/office/powerpoint/2010/main" val="216805689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274638"/>
            <a:ext cx="8229600" cy="850106"/>
          </a:xfrm>
          <a:ln>
            <a:solidFill>
              <a:schemeClr val="accent1"/>
            </a:solidFill>
          </a:ln>
        </p:spPr>
        <p:txBody>
          <a:bodyPr/>
          <a:lstStyle/>
          <a:p>
            <a:pPr algn="ctr"/>
            <a:r>
              <a:rPr kumimoji="1" lang="en-US" altLang="ja-JP" dirty="0" smtClean="0"/>
              <a:t>1937</a:t>
            </a:r>
            <a:r>
              <a:rPr kumimoji="1" lang="ja-JP" altLang="en-US" dirty="0" smtClean="0"/>
              <a:t>年頃の日本の生活</a:t>
            </a:r>
            <a:endParaRPr kumimoji="1" lang="ja-JP" altLang="en-US" dirty="0"/>
          </a:p>
        </p:txBody>
      </p:sp>
      <p:sp>
        <p:nvSpPr>
          <p:cNvPr id="3" name="コンテンツ プレースホルダ 2"/>
          <p:cNvSpPr>
            <a:spLocks noGrp="1"/>
          </p:cNvSpPr>
          <p:nvPr>
            <p:ph idx="1"/>
          </p:nvPr>
        </p:nvSpPr>
        <p:spPr>
          <a:xfrm>
            <a:off x="1271464" y="1268760"/>
            <a:ext cx="9396536" cy="5760640"/>
          </a:xfrm>
        </p:spPr>
        <p:txBody>
          <a:bodyPr>
            <a:normAutofit/>
          </a:bodyPr>
          <a:lstStyle/>
          <a:p>
            <a:r>
              <a:rPr lang="ja-JP" altLang="en-US" dirty="0" smtClean="0"/>
              <a:t>１</a:t>
            </a:r>
            <a:r>
              <a:rPr lang="en-US" altLang="ja-JP" dirty="0" smtClean="0"/>
              <a:t>936</a:t>
            </a:r>
            <a:r>
              <a:rPr lang="ja-JP" altLang="en-US" dirty="0" smtClean="0"/>
              <a:t>年にベルリン・オリンピックが開催。</a:t>
            </a:r>
            <a:r>
              <a:rPr lang="en-US" altLang="ja-JP" dirty="0" smtClean="0"/>
              <a:t>1940</a:t>
            </a:r>
            <a:r>
              <a:rPr lang="ja-JP" altLang="en-US" dirty="0" smtClean="0"/>
              <a:t>年東京オリンピックが開催されることとなったものの、</a:t>
            </a:r>
            <a:r>
              <a:rPr lang="en-US" altLang="ja-JP" dirty="0" smtClean="0"/>
              <a:t>1937</a:t>
            </a:r>
            <a:r>
              <a:rPr lang="ja-JP" altLang="en-US" dirty="0" smtClean="0"/>
              <a:t>年に日中戦争が勃発し、その結果</a:t>
            </a:r>
            <a:r>
              <a:rPr lang="en-US" altLang="ja-JP" dirty="0" smtClean="0"/>
              <a:t>38</a:t>
            </a:r>
            <a:r>
              <a:rPr lang="ja-JP" altLang="en-US" dirty="0" smtClean="0"/>
              <a:t>年</a:t>
            </a:r>
            <a:r>
              <a:rPr lang="en-US" altLang="ja-JP" dirty="0" smtClean="0"/>
              <a:t>7</a:t>
            </a:r>
            <a:r>
              <a:rPr lang="ja-JP" altLang="en-US" dirty="0" smtClean="0"/>
              <a:t>月に返上。</a:t>
            </a:r>
          </a:p>
          <a:p>
            <a:r>
              <a:rPr lang="en-US" altLang="ja-JP" dirty="0" smtClean="0"/>
              <a:t>1937</a:t>
            </a:r>
            <a:r>
              <a:rPr lang="ja-JP" altLang="en-US" dirty="0" smtClean="0"/>
              <a:t>年は戦前の生活水準のピーク時。</a:t>
            </a:r>
            <a:r>
              <a:rPr lang="en-US" altLang="ja-JP" dirty="0" smtClean="0"/>
              <a:t>36</a:t>
            </a:r>
            <a:r>
              <a:rPr lang="ja-JP" altLang="en-US" dirty="0" smtClean="0"/>
              <a:t>年に当時としては最も高層建築の国会議事堂が完成した。部長クラスは即金で住宅を購入できた。</a:t>
            </a:r>
          </a:p>
          <a:p>
            <a:r>
              <a:rPr lang="ja-JP" altLang="en-US" dirty="0" smtClean="0"/>
              <a:t>草柳大蔵の</a:t>
            </a:r>
            <a:r>
              <a:rPr lang="en-US" altLang="ja-JP" dirty="0" smtClean="0"/>
              <a:t>『</a:t>
            </a:r>
            <a:r>
              <a:rPr lang="ja-JP" altLang="en-US" dirty="0" smtClean="0"/>
              <a:t>昭和天皇と秋刀魚</a:t>
            </a:r>
            <a:r>
              <a:rPr lang="en-US" altLang="ja-JP" dirty="0" smtClean="0"/>
              <a:t>』</a:t>
            </a:r>
            <a:r>
              <a:rPr lang="ja-JP" altLang="en-US" dirty="0" smtClean="0"/>
              <a:t>「ブロンディよ、驕るなかれ」で、戦後の家電ブームはチック・ヤングの漫画ブロンディ（昭和</a:t>
            </a:r>
            <a:r>
              <a:rPr lang="en-US" altLang="ja-JP" dirty="0" smtClean="0"/>
              <a:t>24</a:t>
            </a:r>
            <a:r>
              <a:rPr lang="ja-JP" altLang="en-US" dirty="0" smtClean="0"/>
              <a:t>年から朝日新聞連載）が口火になったと紹介。作者はアメリカの休息の哲学を描こうとしたようだが、日本人は電化生活の方を読み取り家電製品は普及し、昭和</a:t>
            </a:r>
            <a:r>
              <a:rPr lang="en-US" altLang="ja-JP" dirty="0" smtClean="0"/>
              <a:t>42</a:t>
            </a:r>
            <a:r>
              <a:rPr lang="ja-JP" altLang="en-US" dirty="0" smtClean="0"/>
              <a:t>年に三種の神器が</a:t>
            </a:r>
            <a:r>
              <a:rPr lang="en-US" altLang="ja-JP" dirty="0" smtClean="0"/>
              <a:t>92%</a:t>
            </a:r>
            <a:r>
              <a:rPr lang="ja-JP" altLang="en-US" dirty="0" smtClean="0"/>
              <a:t>に達したことから、電化元年とされている。</a:t>
            </a:r>
          </a:p>
          <a:p>
            <a:endParaRPr lang="ja-JP" altLang="en-US" dirty="0" smtClean="0"/>
          </a:p>
        </p:txBody>
      </p:sp>
    </p:spTree>
    <p:extLst>
      <p:ext uri="{BB962C8B-B14F-4D97-AF65-F5344CB8AC3E}">
        <p14:creationId xmlns:p14="http://schemas.microsoft.com/office/powerpoint/2010/main" val="3737118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91544" y="341784"/>
            <a:ext cx="8229600" cy="1143000"/>
          </a:xfrm>
          <a:solidFill>
            <a:schemeClr val="bg1"/>
          </a:solidFill>
          <a:ln w="28575">
            <a:solidFill>
              <a:schemeClr val="tx1">
                <a:lumMod val="95000"/>
                <a:lumOff val="5000"/>
              </a:schemeClr>
            </a:solidFill>
          </a:ln>
        </p:spPr>
        <p:txBody>
          <a:bodyPr>
            <a:noAutofit/>
          </a:bodyPr>
          <a:lstStyle/>
          <a:p>
            <a:pPr algn="ctr"/>
            <a:r>
              <a:rPr lang="ja-JP" altLang="en-US" sz="3600" dirty="0" smtClean="0"/>
              <a:t>図</a:t>
            </a:r>
            <a:r>
              <a:rPr lang="en-US" altLang="ja-JP" sz="3600" dirty="0" smtClean="0"/>
              <a:t>2-1</a:t>
            </a:r>
            <a:r>
              <a:rPr lang="ja-JP" altLang="en-US" sz="3600" dirty="0"/>
              <a:t>　概念</a:t>
            </a:r>
            <a:r>
              <a:rPr lang="en-US" altLang="ja-JP" sz="3600" dirty="0"/>
              <a:t>『</a:t>
            </a:r>
            <a:r>
              <a:rPr lang="ja-JP" altLang="en-US" sz="3600" dirty="0"/>
              <a:t>「楽しみ」の旅</a:t>
            </a:r>
            <a:r>
              <a:rPr lang="en-US" altLang="ja-JP" sz="3600" dirty="0"/>
              <a:t>』</a:t>
            </a:r>
            <a:r>
              <a:rPr lang="ja-JP" altLang="en-US" sz="3600" dirty="0"/>
              <a:t>を</a:t>
            </a:r>
            <a:r>
              <a:rPr lang="ja-JP" altLang="en-US" sz="3600" dirty="0" smtClean="0"/>
              <a:t>区別する</a:t>
            </a:r>
            <a:r>
              <a:rPr lang="en-US" altLang="ja-JP" sz="3600" dirty="0"/>
              <a:t/>
            </a:r>
            <a:br>
              <a:rPr lang="en-US" altLang="ja-JP" sz="3600" dirty="0"/>
            </a:br>
            <a:r>
              <a:rPr lang="ja-JP" altLang="en-US" sz="3600" dirty="0"/>
              <a:t>社会的</a:t>
            </a:r>
            <a:r>
              <a:rPr lang="ja-JP" altLang="en-US" sz="3600" dirty="0" smtClean="0"/>
              <a:t>必要性</a:t>
            </a:r>
            <a:endParaRPr lang="ja-JP" altLang="en-US" sz="3600" dirty="0"/>
          </a:p>
        </p:txBody>
      </p:sp>
      <p:sp>
        <p:nvSpPr>
          <p:cNvPr id="4" name="角丸四角形 3"/>
          <p:cNvSpPr/>
          <p:nvPr/>
        </p:nvSpPr>
        <p:spPr>
          <a:xfrm>
            <a:off x="5717958" y="2240868"/>
            <a:ext cx="1404156" cy="702078"/>
          </a:xfrm>
          <a:prstGeom prst="round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00" b="1" dirty="0">
                <a:solidFill>
                  <a:schemeClr val="accent6">
                    <a:lumMod val="50000"/>
                  </a:schemeClr>
                </a:solidFill>
              </a:rPr>
              <a:t>必然の旅</a:t>
            </a:r>
          </a:p>
        </p:txBody>
      </p:sp>
      <p:sp>
        <p:nvSpPr>
          <p:cNvPr id="6" name="角丸四角形 5"/>
          <p:cNvSpPr/>
          <p:nvPr/>
        </p:nvSpPr>
        <p:spPr>
          <a:xfrm>
            <a:off x="7338138" y="2240868"/>
            <a:ext cx="1620180" cy="702078"/>
          </a:xfrm>
          <a:prstGeom prst="round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00" b="1" dirty="0">
                <a:solidFill>
                  <a:schemeClr val="tx1"/>
                </a:solidFill>
              </a:rPr>
              <a:t>楽しみの旅</a:t>
            </a:r>
          </a:p>
        </p:txBody>
      </p:sp>
      <p:sp>
        <p:nvSpPr>
          <p:cNvPr id="7" name="正方形/長方形 6"/>
          <p:cNvSpPr/>
          <p:nvPr/>
        </p:nvSpPr>
        <p:spPr>
          <a:xfrm>
            <a:off x="6258018" y="4795428"/>
            <a:ext cx="1242138" cy="6858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能動的</a:t>
            </a:r>
            <a:endParaRPr lang="en-US" altLang="ja-JP" sz="1350" dirty="0">
              <a:solidFill>
                <a:schemeClr val="tx1"/>
              </a:solidFill>
            </a:endParaRPr>
          </a:p>
          <a:p>
            <a:pPr algn="ctr"/>
            <a:r>
              <a:rPr lang="ja-JP" altLang="en-US" sz="1050" dirty="0">
                <a:solidFill>
                  <a:schemeClr val="tx1"/>
                </a:solidFill>
              </a:rPr>
              <a:t>アウトバウンド的</a:t>
            </a:r>
          </a:p>
        </p:txBody>
      </p:sp>
      <p:sp>
        <p:nvSpPr>
          <p:cNvPr id="8" name="正方形/長方形 7"/>
          <p:cNvSpPr/>
          <p:nvPr/>
        </p:nvSpPr>
        <p:spPr>
          <a:xfrm>
            <a:off x="7878198" y="4795428"/>
            <a:ext cx="1188132" cy="685800"/>
          </a:xfrm>
          <a:prstGeom prst="rect">
            <a:avLst/>
          </a:prstGeom>
          <a:no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0" dirty="0">
                <a:solidFill>
                  <a:schemeClr val="tx1"/>
                </a:solidFill>
              </a:rPr>
              <a:t>受動的</a:t>
            </a:r>
            <a:endParaRPr lang="en-US" altLang="ja-JP" sz="1350" dirty="0">
              <a:solidFill>
                <a:schemeClr val="tx1"/>
              </a:solidFill>
            </a:endParaRPr>
          </a:p>
          <a:p>
            <a:pPr algn="ctr"/>
            <a:r>
              <a:rPr lang="ja-JP" altLang="en-US" sz="1200" dirty="0">
                <a:solidFill>
                  <a:schemeClr val="tx1"/>
                </a:solidFill>
              </a:rPr>
              <a:t>インバウンド的</a:t>
            </a:r>
          </a:p>
        </p:txBody>
      </p:sp>
      <p:sp>
        <p:nvSpPr>
          <p:cNvPr id="10" name="角丸四角形 9"/>
          <p:cNvSpPr/>
          <p:nvPr/>
        </p:nvSpPr>
        <p:spPr>
          <a:xfrm>
            <a:off x="5447928" y="2132856"/>
            <a:ext cx="3780420" cy="972108"/>
          </a:xfrm>
          <a:prstGeom prst="round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100" b="1" dirty="0">
              <a:solidFill>
                <a:schemeClr val="tx1"/>
              </a:solidFill>
            </a:endParaRPr>
          </a:p>
        </p:txBody>
      </p:sp>
      <p:sp>
        <p:nvSpPr>
          <p:cNvPr id="12" name="角丸四角形 11"/>
          <p:cNvSpPr/>
          <p:nvPr/>
        </p:nvSpPr>
        <p:spPr>
          <a:xfrm>
            <a:off x="6150006" y="4637670"/>
            <a:ext cx="3078342" cy="1383618"/>
          </a:xfrm>
          <a:prstGeom prst="roundRect">
            <a:avLst/>
          </a:prstGeom>
          <a:noFill/>
          <a:ln>
            <a:solidFill>
              <a:schemeClr val="tx1">
                <a:lumMod val="95000"/>
                <a:lumOff val="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a:solidFill>
                <a:schemeClr val="tx1"/>
              </a:solidFill>
            </a:endParaRPr>
          </a:p>
          <a:p>
            <a:pPr algn="ctr"/>
            <a:endParaRPr lang="en-US" altLang="ja-JP" dirty="0">
              <a:solidFill>
                <a:schemeClr val="tx1"/>
              </a:solidFill>
            </a:endParaRPr>
          </a:p>
          <a:p>
            <a:pPr algn="ctr"/>
            <a:endParaRPr lang="en-US" altLang="ja-JP" i="1" dirty="0">
              <a:solidFill>
                <a:schemeClr val="tx1"/>
              </a:solidFill>
            </a:endParaRPr>
          </a:p>
          <a:p>
            <a:pPr algn="ctr"/>
            <a:r>
              <a:rPr lang="ja-JP" altLang="en-US" dirty="0">
                <a:solidFill>
                  <a:schemeClr val="tx1"/>
                </a:solidFill>
              </a:rPr>
              <a:t>文学のテーマ（緊張関係）</a:t>
            </a:r>
            <a:endParaRPr lang="en-US" altLang="ja-JP" dirty="0">
              <a:solidFill>
                <a:schemeClr val="tx1"/>
              </a:solidFill>
            </a:endParaRPr>
          </a:p>
        </p:txBody>
      </p:sp>
      <p:sp>
        <p:nvSpPr>
          <p:cNvPr id="13" name="下矢印 12"/>
          <p:cNvSpPr/>
          <p:nvPr/>
        </p:nvSpPr>
        <p:spPr>
          <a:xfrm>
            <a:off x="7020390" y="3374994"/>
            <a:ext cx="2369976" cy="1134126"/>
          </a:xfrm>
          <a:prstGeom prst="downArrow">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b="1" dirty="0">
              <a:solidFill>
                <a:schemeClr val="tx1"/>
              </a:solidFill>
            </a:endParaRPr>
          </a:p>
          <a:p>
            <a:pPr algn="ctr"/>
            <a:r>
              <a:rPr lang="ja-JP" altLang="en-US" b="1" dirty="0">
                <a:solidFill>
                  <a:schemeClr val="tx1"/>
                </a:solidFill>
              </a:rPr>
              <a:t>大衆化</a:t>
            </a:r>
            <a:endParaRPr lang="en-US" altLang="ja-JP" b="1" dirty="0">
              <a:solidFill>
                <a:schemeClr val="tx1"/>
              </a:solidFill>
            </a:endParaRPr>
          </a:p>
          <a:p>
            <a:pPr algn="ctr"/>
            <a:r>
              <a:rPr lang="ja-JP" altLang="en-US" sz="1050" b="1" dirty="0">
                <a:solidFill>
                  <a:schemeClr val="tx1"/>
                </a:solidFill>
              </a:rPr>
              <a:t>↓</a:t>
            </a:r>
            <a:endParaRPr lang="en-US" altLang="ja-JP" sz="1050" b="1" dirty="0">
              <a:solidFill>
                <a:schemeClr val="tx1"/>
              </a:solidFill>
            </a:endParaRPr>
          </a:p>
          <a:p>
            <a:pPr algn="ctr"/>
            <a:r>
              <a:rPr lang="ja-JP" altLang="en-US" b="1" dirty="0">
                <a:solidFill>
                  <a:schemeClr val="tx1"/>
                </a:solidFill>
              </a:rPr>
              <a:t>観光</a:t>
            </a:r>
            <a:r>
              <a:rPr lang="ja-JP" altLang="en-US" sz="2100" b="1" dirty="0">
                <a:solidFill>
                  <a:schemeClr val="tx1"/>
                </a:solidFill>
              </a:rPr>
              <a:t>概念</a:t>
            </a:r>
            <a:r>
              <a:rPr lang="ja-JP" altLang="en-US" b="1" dirty="0">
                <a:solidFill>
                  <a:schemeClr val="tx1"/>
                </a:solidFill>
              </a:rPr>
              <a:t>の発生</a:t>
            </a:r>
          </a:p>
        </p:txBody>
      </p:sp>
      <p:sp>
        <p:nvSpPr>
          <p:cNvPr id="19" name="左右矢印 18"/>
          <p:cNvSpPr/>
          <p:nvPr/>
        </p:nvSpPr>
        <p:spPr>
          <a:xfrm>
            <a:off x="5663952" y="4995174"/>
            <a:ext cx="486054" cy="378042"/>
          </a:xfrm>
          <a:prstGeom prst="leftRightArrow">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0" name="角丸四角形 19"/>
          <p:cNvSpPr/>
          <p:nvPr/>
        </p:nvSpPr>
        <p:spPr>
          <a:xfrm>
            <a:off x="2801634" y="4671138"/>
            <a:ext cx="1067544" cy="70207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00" b="1" dirty="0">
                <a:solidFill>
                  <a:schemeClr val="tx1"/>
                </a:solidFill>
              </a:rPr>
              <a:t>中間財</a:t>
            </a:r>
          </a:p>
        </p:txBody>
      </p:sp>
      <p:sp>
        <p:nvSpPr>
          <p:cNvPr id="21" name="角丸四角形 20"/>
          <p:cNvSpPr/>
          <p:nvPr/>
        </p:nvSpPr>
        <p:spPr>
          <a:xfrm>
            <a:off x="4367808" y="4671138"/>
            <a:ext cx="1080120" cy="702078"/>
          </a:xfrm>
          <a:prstGeom prst="round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00" b="1" dirty="0">
                <a:solidFill>
                  <a:schemeClr val="tx1"/>
                </a:solidFill>
              </a:rPr>
              <a:t>最終</a:t>
            </a:r>
            <a:endParaRPr lang="en-US" altLang="ja-JP" sz="2100" b="1" dirty="0">
              <a:solidFill>
                <a:schemeClr val="tx1"/>
              </a:solidFill>
            </a:endParaRPr>
          </a:p>
          <a:p>
            <a:pPr algn="ctr"/>
            <a:r>
              <a:rPr lang="ja-JP" altLang="en-US" sz="2100" b="1" dirty="0">
                <a:solidFill>
                  <a:schemeClr val="tx1"/>
                </a:solidFill>
              </a:rPr>
              <a:t>消費財</a:t>
            </a:r>
          </a:p>
        </p:txBody>
      </p:sp>
      <p:sp>
        <p:nvSpPr>
          <p:cNvPr id="22" name="角丸四角形 21"/>
          <p:cNvSpPr/>
          <p:nvPr/>
        </p:nvSpPr>
        <p:spPr>
          <a:xfrm>
            <a:off x="2667000" y="4509120"/>
            <a:ext cx="2996952" cy="1491630"/>
          </a:xfrm>
          <a:prstGeom prst="roundRect">
            <a:avLst/>
          </a:prstGeom>
          <a:noFill/>
          <a:ln>
            <a:solidFill>
              <a:schemeClr val="tx1">
                <a:lumMod val="95000"/>
                <a:lumOff val="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a:solidFill>
                <a:schemeClr val="tx1"/>
              </a:solidFill>
            </a:endParaRPr>
          </a:p>
          <a:p>
            <a:pPr algn="ctr"/>
            <a:endParaRPr lang="en-US" altLang="ja-JP" dirty="0">
              <a:solidFill>
                <a:schemeClr val="tx1"/>
              </a:solidFill>
            </a:endParaRPr>
          </a:p>
          <a:p>
            <a:pPr algn="ctr"/>
            <a:endParaRPr lang="en-US" altLang="ja-JP" dirty="0">
              <a:solidFill>
                <a:schemeClr val="tx1"/>
              </a:solidFill>
            </a:endParaRPr>
          </a:p>
          <a:p>
            <a:pPr algn="ctr"/>
            <a:r>
              <a:rPr lang="en-US" altLang="ja-JP" dirty="0" smtClean="0">
                <a:solidFill>
                  <a:schemeClr val="tx1"/>
                </a:solidFill>
              </a:rPr>
              <a:t>UNWTO</a:t>
            </a:r>
            <a:r>
              <a:rPr lang="ja-JP" altLang="en-US" dirty="0">
                <a:solidFill>
                  <a:schemeClr val="tx1"/>
                </a:solidFill>
              </a:rPr>
              <a:t>統計</a:t>
            </a:r>
            <a:r>
              <a:rPr lang="ja-JP" altLang="en-US" i="1" dirty="0">
                <a:solidFill>
                  <a:schemeClr val="tx1"/>
                </a:solidFill>
              </a:rPr>
              <a:t>　　</a:t>
            </a:r>
            <a:r>
              <a:rPr lang="ja-JP" altLang="en-US" dirty="0">
                <a:solidFill>
                  <a:schemeClr val="tx1"/>
                </a:solidFill>
              </a:rPr>
              <a:t>観光経済学</a:t>
            </a:r>
            <a:endParaRPr lang="en-US" altLang="ja-JP" dirty="0">
              <a:solidFill>
                <a:schemeClr val="tx1"/>
              </a:solidFill>
            </a:endParaRPr>
          </a:p>
        </p:txBody>
      </p:sp>
      <p:sp>
        <p:nvSpPr>
          <p:cNvPr id="23" name="左右矢印 22"/>
          <p:cNvSpPr/>
          <p:nvPr/>
        </p:nvSpPr>
        <p:spPr>
          <a:xfrm>
            <a:off x="3881754" y="4934880"/>
            <a:ext cx="486054" cy="276318"/>
          </a:xfrm>
          <a:prstGeom prst="leftRightArrow">
            <a:avLst/>
          </a:prstGeom>
          <a:solidFill>
            <a:schemeClr val="tx2">
              <a:lumMod val="40000"/>
              <a:lumOff val="6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4" name="左右矢印 23"/>
          <p:cNvSpPr/>
          <p:nvPr/>
        </p:nvSpPr>
        <p:spPr>
          <a:xfrm>
            <a:off x="7500156" y="4988886"/>
            <a:ext cx="372054" cy="276318"/>
          </a:xfrm>
          <a:prstGeom prst="leftRightArrow">
            <a:avLst/>
          </a:prstGeom>
          <a:solidFill>
            <a:schemeClr val="tx2">
              <a:lumMod val="40000"/>
              <a:lumOff val="6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7" name="円/楕円 16"/>
          <p:cNvSpPr/>
          <p:nvPr/>
        </p:nvSpPr>
        <p:spPr>
          <a:xfrm>
            <a:off x="1639019" y="1700808"/>
            <a:ext cx="3066585" cy="2548700"/>
          </a:xfrm>
          <a:prstGeom prst="ellipse">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00" b="1" dirty="0">
                <a:solidFill>
                  <a:schemeClr val="tx1"/>
                </a:solidFill>
              </a:rPr>
              <a:t>規範性</a:t>
            </a:r>
            <a:r>
              <a:rPr lang="ja-JP" altLang="en-US" sz="1350" b="1" dirty="0">
                <a:solidFill>
                  <a:schemeClr val="tx1"/>
                </a:solidFill>
              </a:rPr>
              <a:t>が前提の政策・制度論において、観光（の定義）の必要性は薄い</a:t>
            </a:r>
            <a:r>
              <a:rPr lang="en-US" altLang="ja-JP" sz="1350" b="1" dirty="0">
                <a:solidFill>
                  <a:schemeClr val="tx1"/>
                </a:solidFill>
              </a:rPr>
              <a:t/>
            </a:r>
            <a:br>
              <a:rPr lang="en-US" altLang="ja-JP" sz="1350" b="1" dirty="0">
                <a:solidFill>
                  <a:schemeClr val="tx1"/>
                </a:solidFill>
              </a:rPr>
            </a:br>
            <a:r>
              <a:rPr lang="ja-JP" altLang="en-US" sz="1350" b="1" dirty="0" smtClean="0">
                <a:solidFill>
                  <a:schemeClr val="tx1"/>
                </a:solidFill>
              </a:rPr>
              <a:t>↓</a:t>
            </a:r>
            <a:endParaRPr lang="en-US" altLang="ja-JP" sz="1350" b="1" dirty="0">
              <a:solidFill>
                <a:schemeClr val="tx1"/>
              </a:solidFill>
            </a:endParaRPr>
          </a:p>
          <a:p>
            <a:pPr algn="ctr"/>
            <a:r>
              <a:rPr lang="ja-JP" altLang="en-US" sz="2700" b="1" dirty="0">
                <a:solidFill>
                  <a:schemeClr val="tx1"/>
                </a:solidFill>
              </a:rPr>
              <a:t>人流</a:t>
            </a:r>
            <a:r>
              <a:rPr lang="ja-JP" altLang="en-US" sz="1350" b="1" dirty="0">
                <a:solidFill>
                  <a:schemeClr val="tx1"/>
                </a:solidFill>
              </a:rPr>
              <a:t>概念の提唱</a:t>
            </a:r>
          </a:p>
        </p:txBody>
      </p:sp>
      <p:sp>
        <p:nvSpPr>
          <p:cNvPr id="18" name="右矢印 17"/>
          <p:cNvSpPr/>
          <p:nvPr/>
        </p:nvSpPr>
        <p:spPr>
          <a:xfrm flipH="1">
            <a:off x="4691844" y="2888940"/>
            <a:ext cx="1944216" cy="1944216"/>
          </a:xfrm>
          <a:prstGeom prst="rightArrow">
            <a:avLst>
              <a:gd name="adj1" fmla="val 69873"/>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政策論</a:t>
            </a:r>
            <a:r>
              <a:rPr lang="ja-JP" altLang="en-US" sz="1500" b="1" dirty="0">
                <a:solidFill>
                  <a:schemeClr val="tx1"/>
                </a:solidFill>
              </a:rPr>
              <a:t>（</a:t>
            </a:r>
            <a:r>
              <a:rPr lang="ja-JP" altLang="en-US" sz="1500" b="1" dirty="0">
                <a:solidFill>
                  <a:schemeClr val="accent6">
                    <a:lumMod val="50000"/>
                  </a:schemeClr>
                </a:solidFill>
              </a:rPr>
              <a:t>日常</a:t>
            </a:r>
            <a:r>
              <a:rPr lang="ja-JP" altLang="en-US" sz="1500" b="1" dirty="0">
                <a:solidFill>
                  <a:schemeClr val="tx1"/>
                </a:solidFill>
              </a:rPr>
              <a:t>・非日常の相対化</a:t>
            </a:r>
            <a:r>
              <a:rPr lang="ja-JP" altLang="en-US" sz="2400" b="1" dirty="0">
                <a:solidFill>
                  <a:schemeClr val="tx1"/>
                </a:solidFill>
              </a:rPr>
              <a:t>）</a:t>
            </a:r>
          </a:p>
        </p:txBody>
      </p:sp>
      <p:sp>
        <p:nvSpPr>
          <p:cNvPr id="25" name="左右矢印 24"/>
          <p:cNvSpPr/>
          <p:nvPr/>
        </p:nvSpPr>
        <p:spPr>
          <a:xfrm>
            <a:off x="4054320" y="5569511"/>
            <a:ext cx="222312" cy="168306"/>
          </a:xfrm>
          <a:prstGeom prst="leftRightArrow">
            <a:avLst/>
          </a:prstGeom>
          <a:solidFill>
            <a:schemeClr val="tx2">
              <a:lumMod val="40000"/>
              <a:lumOff val="60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Tree>
    <p:extLst>
      <p:ext uri="{BB962C8B-B14F-4D97-AF65-F5344CB8AC3E}">
        <p14:creationId xmlns:p14="http://schemas.microsoft.com/office/powerpoint/2010/main" val="2128952080"/>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524000" y="188640"/>
            <a:ext cx="9144000" cy="6669360"/>
          </a:xfrm>
        </p:spPr>
        <p:txBody>
          <a:bodyPr>
            <a:normAutofit/>
          </a:bodyPr>
          <a:lstStyle/>
          <a:p>
            <a:r>
              <a:rPr lang="ja-JP" altLang="en-US" dirty="0" smtClean="0"/>
              <a:t>幻の電化元年。</a:t>
            </a:r>
            <a:r>
              <a:rPr lang="en-US" altLang="ja-JP" dirty="0" smtClean="0"/>
              <a:t>1937</a:t>
            </a:r>
            <a:r>
              <a:rPr lang="ja-JP" altLang="en-US" dirty="0" smtClean="0"/>
              <a:t>年アメリカのＧＥが日本を調査。その結果、冷蔵庫は</a:t>
            </a:r>
            <a:r>
              <a:rPr lang="en-US" altLang="ja-JP" dirty="0" smtClean="0"/>
              <a:t>6610</a:t>
            </a:r>
            <a:r>
              <a:rPr lang="ja-JP" altLang="en-US" dirty="0" smtClean="0"/>
              <a:t>台、洗濯機</a:t>
            </a:r>
            <a:r>
              <a:rPr lang="en-US" altLang="ja-JP" dirty="0" smtClean="0"/>
              <a:t>3917</a:t>
            </a:r>
            <a:r>
              <a:rPr lang="ja-JP" altLang="en-US" dirty="0" smtClean="0"/>
              <a:t>台、掃除機</a:t>
            </a:r>
            <a:r>
              <a:rPr lang="en-US" altLang="ja-JP" dirty="0" smtClean="0"/>
              <a:t>6610</a:t>
            </a:r>
            <a:r>
              <a:rPr lang="ja-JP" altLang="en-US" dirty="0" smtClean="0"/>
              <a:t>台であった。その後の</a:t>
            </a:r>
            <a:r>
              <a:rPr lang="en-US" altLang="ja-JP" dirty="0" smtClean="0"/>
              <a:t>4</a:t>
            </a:r>
            <a:r>
              <a:rPr lang="ja-JP" altLang="en-US" dirty="0" smtClean="0"/>
              <a:t>年間の伸びをＧＥは冷蔵庫</a:t>
            </a:r>
            <a:r>
              <a:rPr lang="en-US" altLang="ja-JP" dirty="0" smtClean="0"/>
              <a:t>2.8</a:t>
            </a:r>
            <a:r>
              <a:rPr lang="ja-JP" altLang="en-US" dirty="0" smtClean="0"/>
              <a:t>倍、洗濯機</a:t>
            </a:r>
            <a:r>
              <a:rPr lang="en-US" altLang="ja-JP" dirty="0" smtClean="0"/>
              <a:t>4.9</a:t>
            </a:r>
            <a:r>
              <a:rPr lang="ja-JP" altLang="en-US" dirty="0" smtClean="0"/>
              <a:t>倍、掃除機</a:t>
            </a:r>
            <a:r>
              <a:rPr lang="en-US" altLang="ja-JP" dirty="0" smtClean="0"/>
              <a:t>4.7</a:t>
            </a:r>
            <a:r>
              <a:rPr lang="ja-JP" altLang="en-US" dirty="0" smtClean="0"/>
              <a:t>倍ルームクーラー</a:t>
            </a:r>
            <a:r>
              <a:rPr lang="en-US" altLang="ja-JP" dirty="0" smtClean="0"/>
              <a:t>9.2</a:t>
            </a:r>
            <a:r>
              <a:rPr lang="ja-JP" altLang="en-US" dirty="0" smtClean="0"/>
              <a:t>倍に増加と予測。</a:t>
            </a:r>
          </a:p>
          <a:p>
            <a:r>
              <a:rPr lang="ja-JP" altLang="en-US" dirty="0" smtClean="0"/>
              <a:t>戦前の日本人庶民は本当は反米ではなく、親米であった（アメリカ軍</a:t>
            </a:r>
            <a:r>
              <a:rPr lang="ja-JP" altLang="en-US" dirty="0"/>
              <a:t>の</a:t>
            </a:r>
            <a:r>
              <a:rPr lang="ja-JP" altLang="en-US" dirty="0" smtClean="0"/>
              <a:t>捕虜聞取調査）のは、このアメリカ人の生活にメディアを通してあこがれていた。</a:t>
            </a:r>
            <a:endParaRPr lang="en-US" altLang="ja-JP" dirty="0" smtClean="0"/>
          </a:p>
          <a:p>
            <a:r>
              <a:rPr lang="ja-JP" altLang="en-US" dirty="0" smtClean="0"/>
              <a:t>週刊朝日の記事：「兵隊さんの好きなお献立」はコロッケ、フライ、ビーフシチュー、オムレツとなっているから、庶民だけでなく兵隊さんもモダンだった。</a:t>
            </a:r>
            <a:endParaRPr lang="en-US" altLang="ja-JP" dirty="0" smtClean="0"/>
          </a:p>
          <a:p>
            <a:r>
              <a:rPr lang="ja-JP" altLang="en-US" dirty="0" smtClean="0"/>
              <a:t>この</a:t>
            </a:r>
            <a:r>
              <a:rPr lang="en-US" altLang="ja-JP" dirty="0" smtClean="0"/>
              <a:t>1920</a:t>
            </a:r>
            <a:r>
              <a:rPr lang="ja-JP" altLang="en-US" dirty="0" smtClean="0"/>
              <a:t>年代から続いていた都市化、電化、アメリカ化の流れは「非常時」日本を通じて変わっていなかったが、日中戦争がすべてを変えて行ったことのなったのである。</a:t>
            </a:r>
          </a:p>
          <a:p>
            <a:endParaRPr kumimoji="1" lang="ja-JP" altLang="en-US" dirty="0"/>
          </a:p>
        </p:txBody>
      </p:sp>
    </p:spTree>
    <p:extLst>
      <p:ext uri="{BB962C8B-B14F-4D97-AF65-F5344CB8AC3E}">
        <p14:creationId xmlns:p14="http://schemas.microsoft.com/office/powerpoint/2010/main" val="106828431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p:cNvSpPr>
            <a:spLocks noGrp="1"/>
          </p:cNvSpPr>
          <p:nvPr>
            <p:ph type="title"/>
          </p:nvPr>
        </p:nvSpPr>
        <p:spPr>
          <a:xfrm>
            <a:off x="1981200" y="64380"/>
            <a:ext cx="8229600" cy="1143000"/>
          </a:xfrm>
          <a:noFill/>
          <a:ln w="38100">
            <a:solidFill>
              <a:schemeClr val="tx1"/>
            </a:solidFill>
            <a:prstDash val="lgDash"/>
          </a:ln>
        </p:spPr>
        <p:txBody>
          <a:bodyPr/>
          <a:lstStyle/>
          <a:p>
            <a:pPr algn="ctr"/>
            <a:r>
              <a:rPr lang="en-US" altLang="ja-JP" dirty="0" smtClean="0"/>
              <a:t>1940</a:t>
            </a:r>
            <a:r>
              <a:rPr lang="ja-JP" altLang="en-US" dirty="0" smtClean="0"/>
              <a:t>年前後</a:t>
            </a:r>
          </a:p>
        </p:txBody>
      </p:sp>
      <p:sp>
        <p:nvSpPr>
          <p:cNvPr id="4" name="コンテンツ プレースホルダ 2"/>
          <p:cNvSpPr txBox="1">
            <a:spLocks/>
          </p:cNvSpPr>
          <p:nvPr/>
        </p:nvSpPr>
        <p:spPr bwMode="auto">
          <a:xfrm>
            <a:off x="1524000" y="1340768"/>
            <a:ext cx="9144000" cy="5517232"/>
          </a:xfrm>
          <a:prstGeom prst="rect">
            <a:avLst/>
          </a:prstGeom>
          <a:noFill/>
          <a:ln w="9525">
            <a:noFill/>
            <a:miter lim="800000"/>
            <a:headEnd/>
            <a:tailEnd/>
          </a:ln>
        </p:spPr>
        <p:txBody>
          <a:bodyPr/>
          <a:lstStyle/>
          <a:p>
            <a:pPr marL="342900" indent="-342900" eaLnBrk="0" hangingPunct="0">
              <a:spcBef>
                <a:spcPct val="20000"/>
              </a:spcBef>
              <a:buFontTx/>
              <a:buChar char="•"/>
              <a:defRPr/>
            </a:pPr>
            <a:r>
              <a:rPr lang="ja-JP" altLang="en-US" sz="3200" kern="0" dirty="0"/>
              <a:t>明治維新～</a:t>
            </a:r>
            <a:r>
              <a:rPr lang="en-US" altLang="ja-JP" sz="3200" kern="0" dirty="0"/>
              <a:t>1930</a:t>
            </a:r>
            <a:r>
              <a:rPr lang="ja-JP" altLang="en-US" sz="3200" kern="0" dirty="0"/>
              <a:t>年代　ナショナリズム</a:t>
            </a:r>
            <a:r>
              <a:rPr lang="en-US" altLang="ja-JP" sz="3200" kern="0" dirty="0"/>
              <a:t>1.0</a:t>
            </a:r>
          </a:p>
          <a:p>
            <a:pPr marL="342900" indent="-342900" eaLnBrk="0" hangingPunct="0">
              <a:spcBef>
                <a:spcPct val="20000"/>
              </a:spcBef>
              <a:buFontTx/>
              <a:buChar char="•"/>
              <a:defRPr/>
            </a:pPr>
            <a:r>
              <a:rPr lang="ja-JP" altLang="en-US" sz="3200" kern="0" dirty="0"/>
              <a:t>戦争がもたらした「平等幻想」、戦時下の若者論を準備「青年論」が</a:t>
            </a:r>
            <a:r>
              <a:rPr lang="en-US" altLang="ja-JP" sz="3200" kern="0" dirty="0"/>
              <a:t>1930</a:t>
            </a:r>
            <a:r>
              <a:rPr lang="ja-JP" altLang="en-US" sz="3200" kern="0" dirty="0"/>
              <a:t>年代後半から流行</a:t>
            </a:r>
            <a:endParaRPr lang="en-US" altLang="ja-JP" sz="3200" kern="0" dirty="0"/>
          </a:p>
          <a:p>
            <a:pPr marL="342900" indent="-342900" eaLnBrk="0" hangingPunct="0">
              <a:spcBef>
                <a:spcPct val="20000"/>
              </a:spcBef>
              <a:buFontTx/>
              <a:buChar char="•"/>
              <a:defRPr/>
            </a:pPr>
            <a:r>
              <a:rPr lang="en-US" altLang="ja-JP" sz="3200" kern="0" dirty="0"/>
              <a:t>1940</a:t>
            </a:r>
            <a:r>
              <a:rPr lang="ja-JP" altLang="en-US" sz="3200" kern="0" dirty="0"/>
              <a:t>年前後　ナショナリズム</a:t>
            </a:r>
            <a:r>
              <a:rPr lang="en-US" altLang="ja-JP" sz="3200" kern="0" dirty="0"/>
              <a:t>2.0</a:t>
            </a:r>
            <a:r>
              <a:rPr lang="ja-JP" altLang="en-US" sz="3200" kern="0" dirty="0"/>
              <a:t>　</a:t>
            </a:r>
            <a:r>
              <a:rPr lang="ja-JP" altLang="en-US" sz="3200" kern="0" dirty="0">
                <a:solidFill>
                  <a:srgbClr val="FF0000"/>
                </a:solidFill>
              </a:rPr>
              <a:t>ラジオ</a:t>
            </a:r>
            <a:r>
              <a:rPr lang="ja-JP" altLang="en-US" sz="3200" kern="0" dirty="0"/>
              <a:t>の普及率は右肩上がり</a:t>
            </a:r>
            <a:endParaRPr lang="en-US" altLang="ja-JP" sz="3200" kern="0" dirty="0"/>
          </a:p>
          <a:p>
            <a:pPr marL="342900" indent="-342900" eaLnBrk="0" hangingPunct="0">
              <a:spcBef>
                <a:spcPct val="20000"/>
              </a:spcBef>
              <a:buFontTx/>
              <a:buChar char="•"/>
              <a:defRPr/>
            </a:pPr>
            <a:r>
              <a:rPr lang="ja-JP" altLang="en-US" sz="3200" kern="0" dirty="0">
                <a:solidFill>
                  <a:srgbClr val="FF0000"/>
                </a:solidFill>
              </a:rPr>
              <a:t>観光最盛期は</a:t>
            </a:r>
            <a:r>
              <a:rPr lang="en-US" altLang="ja-JP" sz="4400" kern="0" dirty="0">
                <a:solidFill>
                  <a:schemeClr val="tx1">
                    <a:lumMod val="85000"/>
                    <a:lumOff val="15000"/>
                  </a:schemeClr>
                </a:solidFill>
              </a:rPr>
              <a:t>1942</a:t>
            </a:r>
            <a:r>
              <a:rPr lang="ja-JP" altLang="en-US" sz="4400" kern="0" dirty="0">
                <a:solidFill>
                  <a:schemeClr val="tx1">
                    <a:lumMod val="85000"/>
                    <a:lumOff val="15000"/>
                  </a:schemeClr>
                </a:solidFill>
              </a:rPr>
              <a:t>年</a:t>
            </a:r>
            <a:r>
              <a:rPr lang="ja-JP" altLang="en-US" sz="3200" kern="0" dirty="0">
                <a:solidFill>
                  <a:srgbClr val="FF0000"/>
                </a:solidFill>
              </a:rPr>
              <a:t>、戦局悪化は</a:t>
            </a:r>
            <a:r>
              <a:rPr lang="en-US" altLang="ja-JP" sz="4800" kern="0" dirty="0">
                <a:solidFill>
                  <a:schemeClr val="tx1">
                    <a:lumMod val="85000"/>
                    <a:lumOff val="15000"/>
                  </a:schemeClr>
                </a:solidFill>
              </a:rPr>
              <a:t>1944</a:t>
            </a:r>
            <a:r>
              <a:rPr lang="ja-JP" altLang="en-US" sz="4800" kern="0" dirty="0">
                <a:solidFill>
                  <a:schemeClr val="tx1">
                    <a:lumMod val="85000"/>
                    <a:lumOff val="15000"/>
                  </a:schemeClr>
                </a:solidFill>
              </a:rPr>
              <a:t>年</a:t>
            </a:r>
            <a:r>
              <a:rPr lang="ja-JP" altLang="en-US" sz="3200" kern="0" dirty="0">
                <a:solidFill>
                  <a:srgbClr val="FF0000"/>
                </a:solidFill>
              </a:rPr>
              <a:t>以降であり、戦争は明るく豊かな生活への高揚感をもたらした</a:t>
            </a:r>
            <a:endParaRPr lang="en-US" altLang="ja-JP" sz="3200" kern="0" dirty="0">
              <a:solidFill>
                <a:srgbClr val="FF0000"/>
              </a:solidFill>
            </a:endParaRPr>
          </a:p>
          <a:p>
            <a:pPr marL="342900" indent="-342900" eaLnBrk="0" hangingPunct="0">
              <a:spcBef>
                <a:spcPct val="20000"/>
              </a:spcBef>
              <a:buFontTx/>
              <a:buChar char="•"/>
              <a:defRPr/>
            </a:pPr>
            <a:r>
              <a:rPr lang="ja-JP" altLang="en-US" sz="3200" kern="0" dirty="0"/>
              <a:t>皇紀</a:t>
            </a:r>
            <a:r>
              <a:rPr lang="en-US" altLang="ja-JP" sz="3200" kern="0" dirty="0"/>
              <a:t>2600</a:t>
            </a:r>
            <a:r>
              <a:rPr lang="ja-JP" altLang="en-US" sz="3200" kern="0" dirty="0"/>
              <a:t>年（</a:t>
            </a:r>
            <a:r>
              <a:rPr lang="en-US" altLang="ja-JP" sz="3200" kern="0" dirty="0"/>
              <a:t>1940</a:t>
            </a:r>
            <a:r>
              <a:rPr lang="ja-JP" altLang="en-US" sz="3200" kern="0" dirty="0"/>
              <a:t>年）は海外旅行ブーム</a:t>
            </a:r>
          </a:p>
        </p:txBody>
      </p:sp>
    </p:spTree>
    <p:extLst>
      <p:ext uri="{BB962C8B-B14F-4D97-AF65-F5344CB8AC3E}">
        <p14:creationId xmlns:p14="http://schemas.microsoft.com/office/powerpoint/2010/main" val="60183481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631504" y="1196752"/>
            <a:ext cx="9036496" cy="5472608"/>
          </a:xfrm>
        </p:spPr>
        <p:txBody>
          <a:bodyPr>
            <a:normAutofit fontScale="92500" lnSpcReduction="20000"/>
          </a:bodyPr>
          <a:lstStyle/>
          <a:p>
            <a:r>
              <a:rPr kumimoji="0" lang="ja-JP" altLang="ja-JP" dirty="0">
                <a:solidFill>
                  <a:srgbClr val="000000"/>
                </a:solidFill>
                <a:latin typeface="Arial" panose="020B0604020202020204" pitchFamily="34" charset="0"/>
                <a:cs typeface="Arial" panose="020B0604020202020204" pitchFamily="34" charset="0"/>
              </a:rPr>
              <a:t>字句「日本画」は伝統絵画と西洋画の接触が産み落とした、</a:t>
            </a:r>
            <a:r>
              <a:rPr kumimoji="0" lang="ja-JP" altLang="ja-JP" dirty="0">
                <a:solidFill>
                  <a:srgbClr val="FF0000"/>
                </a:solidFill>
                <a:latin typeface="Arial" panose="020B0604020202020204" pitchFamily="34" charset="0"/>
                <a:cs typeface="Arial" panose="020B0604020202020204" pitchFamily="34" charset="0"/>
              </a:rPr>
              <a:t>近代日本画という新たな表現から生まれたもの</a:t>
            </a:r>
            <a:r>
              <a:rPr kumimoji="0" lang="ja-JP" altLang="ja-JP" dirty="0">
                <a:solidFill>
                  <a:srgbClr val="000000"/>
                </a:solidFill>
                <a:latin typeface="Arial" panose="020B0604020202020204" pitchFamily="34" charset="0"/>
                <a:cs typeface="Arial" panose="020B0604020202020204" pitchFamily="34" charset="0"/>
              </a:rPr>
              <a:t>である。</a:t>
            </a:r>
            <a:endParaRPr kumimoji="0" lang="en-US" altLang="ja-JP" dirty="0">
              <a:solidFill>
                <a:srgbClr val="000000"/>
              </a:solidFill>
              <a:latin typeface="Arial" panose="020B0604020202020204" pitchFamily="34" charset="0"/>
              <a:cs typeface="Arial" panose="020B0604020202020204" pitchFamily="34" charset="0"/>
            </a:endParaRPr>
          </a:p>
          <a:p>
            <a:r>
              <a:rPr kumimoji="0" lang="ja-JP" altLang="ja-JP" dirty="0" smtClean="0">
                <a:solidFill>
                  <a:srgbClr val="000000"/>
                </a:solidFill>
                <a:latin typeface="Arial" panose="020B0604020202020204" pitchFamily="34" charset="0"/>
                <a:cs typeface="Arial" panose="020B0604020202020204" pitchFamily="34" charset="0"/>
              </a:rPr>
              <a:t>近代</a:t>
            </a:r>
            <a:r>
              <a:rPr kumimoji="0" lang="ja-JP" altLang="ja-JP" dirty="0">
                <a:solidFill>
                  <a:srgbClr val="000000"/>
                </a:solidFill>
                <a:latin typeface="Arial" panose="020B0604020202020204" pitchFamily="34" charset="0"/>
                <a:cs typeface="Arial" panose="020B0604020202020204" pitchFamily="34" charset="0"/>
              </a:rPr>
              <a:t>日本画というものは明治の開国期に西洋絵画を目の当たりにした衝撃の反作用として誕生したとの枠組み</a:t>
            </a:r>
            <a:r>
              <a:rPr kumimoji="0" lang="ja-JP" altLang="ja-JP" dirty="0" smtClean="0">
                <a:solidFill>
                  <a:srgbClr val="000000"/>
                </a:solidFill>
                <a:latin typeface="Arial" panose="020B0604020202020204" pitchFamily="34" charset="0"/>
                <a:cs typeface="Arial" panose="020B0604020202020204" pitchFamily="34" charset="0"/>
              </a:rPr>
              <a:t>が提示</a:t>
            </a:r>
            <a:r>
              <a:rPr kumimoji="0" lang="ja-JP" altLang="en-US" dirty="0" smtClean="0">
                <a:solidFill>
                  <a:srgbClr val="000000"/>
                </a:solidFill>
                <a:latin typeface="Arial" panose="020B0604020202020204" pitchFamily="34" charset="0"/>
                <a:cs typeface="Arial" panose="020B0604020202020204" pitchFamily="34" charset="0"/>
              </a:rPr>
              <a:t>される</a:t>
            </a:r>
            <a:r>
              <a:rPr kumimoji="0" lang="ja-JP" altLang="ja-JP" dirty="0" smtClean="0">
                <a:solidFill>
                  <a:srgbClr val="000000"/>
                </a:solidFill>
                <a:latin typeface="Arial" panose="020B0604020202020204" pitchFamily="34" charset="0"/>
                <a:cs typeface="Arial" panose="020B0604020202020204" pitchFamily="34" charset="0"/>
              </a:rPr>
              <a:t>。</a:t>
            </a:r>
            <a:endParaRPr kumimoji="0" lang="en-US" altLang="ja-JP" dirty="0" smtClean="0">
              <a:solidFill>
                <a:srgbClr val="000000"/>
              </a:solidFill>
              <a:latin typeface="Arial" panose="020B0604020202020204" pitchFamily="34" charset="0"/>
              <a:cs typeface="Arial" panose="020B0604020202020204" pitchFamily="34" charset="0"/>
            </a:endParaRPr>
          </a:p>
          <a:p>
            <a:r>
              <a:rPr kumimoji="0" lang="ja-JP" altLang="ja-JP" dirty="0">
                <a:solidFill>
                  <a:srgbClr val="000000"/>
                </a:solidFill>
                <a:latin typeface="Arial" panose="020B0604020202020204" pitchFamily="34" charset="0"/>
                <a:cs typeface="Arial" panose="020B0604020202020204" pitchFamily="34" charset="0"/>
              </a:rPr>
              <a:t>明治期に</a:t>
            </a:r>
            <a:r>
              <a:rPr kumimoji="0" lang="ja-JP" altLang="ja-JP" dirty="0">
                <a:solidFill>
                  <a:srgbClr val="FF0000"/>
                </a:solidFill>
                <a:latin typeface="Arial" panose="020B0604020202020204" pitchFamily="34" charset="0"/>
                <a:cs typeface="Arial" panose="020B0604020202020204" pitchFamily="34" charset="0"/>
              </a:rPr>
              <a:t>シカゴ万博</a:t>
            </a:r>
            <a:r>
              <a:rPr kumimoji="0" lang="ja-JP" altLang="ja-JP" dirty="0">
                <a:solidFill>
                  <a:srgbClr val="000000"/>
                </a:solidFill>
                <a:latin typeface="Arial" panose="020B0604020202020204" pitchFamily="34" charset="0"/>
                <a:cs typeface="Arial" panose="020B0604020202020204" pitchFamily="34" charset="0"/>
              </a:rPr>
              <a:t>で日本画を出品して国威発揚に努めようとしたら、</a:t>
            </a:r>
            <a:r>
              <a:rPr kumimoji="0" lang="ja-JP" altLang="ja-JP" dirty="0">
                <a:solidFill>
                  <a:srgbClr val="FF0000"/>
                </a:solidFill>
                <a:latin typeface="Arial" panose="020B0604020202020204" pitchFamily="34" charset="0"/>
                <a:cs typeface="Arial" panose="020B0604020202020204" pitchFamily="34" charset="0"/>
              </a:rPr>
              <a:t>額装でないものは絵画でないという方針</a:t>
            </a:r>
            <a:r>
              <a:rPr kumimoji="0" lang="ja-JP" altLang="ja-JP" dirty="0">
                <a:solidFill>
                  <a:srgbClr val="000000"/>
                </a:solidFill>
                <a:latin typeface="Arial" panose="020B0604020202020204" pitchFamily="34" charset="0"/>
                <a:cs typeface="Arial" panose="020B0604020202020204" pitchFamily="34" charset="0"/>
              </a:rPr>
              <a:t>により、</a:t>
            </a:r>
            <a:r>
              <a:rPr kumimoji="0" lang="ja-JP" altLang="ja-JP" b="1" dirty="0">
                <a:solidFill>
                  <a:srgbClr val="000000"/>
                </a:solidFill>
                <a:latin typeface="Arial" panose="020B0604020202020204" pitchFamily="34" charset="0"/>
                <a:cs typeface="Arial" panose="020B0604020202020204" pitchFamily="34" charset="0"/>
              </a:rPr>
              <a:t>軸装の</a:t>
            </a:r>
            <a:r>
              <a:rPr kumimoji="0" lang="ja-JP" altLang="ja-JP" b="1" dirty="0">
                <a:solidFill>
                  <a:srgbClr val="FF0000"/>
                </a:solidFill>
                <a:latin typeface="Arial" panose="020B0604020202020204" pitchFamily="34" charset="0"/>
                <a:cs typeface="Arial" panose="020B0604020202020204" pitchFamily="34" charset="0"/>
              </a:rPr>
              <a:t>日本画は工芸品</a:t>
            </a:r>
            <a:r>
              <a:rPr kumimoji="0" lang="ja-JP" altLang="ja-JP" b="1" dirty="0">
                <a:solidFill>
                  <a:srgbClr val="000000"/>
                </a:solidFill>
                <a:latin typeface="Arial" panose="020B0604020202020204" pitchFamily="34" charset="0"/>
                <a:cs typeface="Arial" panose="020B0604020202020204" pitchFamily="34" charset="0"/>
              </a:rPr>
              <a:t>としか見なされなかった</a:t>
            </a:r>
            <a:r>
              <a:rPr kumimoji="0" lang="ja-JP" altLang="ja-JP" b="1" dirty="0" smtClean="0">
                <a:solidFill>
                  <a:srgbClr val="000000"/>
                </a:solidFill>
                <a:latin typeface="Arial" panose="020B0604020202020204" pitchFamily="34" charset="0"/>
                <a:cs typeface="Arial" panose="020B0604020202020204" pitchFamily="34" charset="0"/>
              </a:rPr>
              <a:t>。</a:t>
            </a:r>
            <a:endParaRPr kumimoji="0" lang="en-US" altLang="ja-JP" b="1" dirty="0" smtClean="0">
              <a:solidFill>
                <a:srgbClr val="000000"/>
              </a:solidFill>
              <a:latin typeface="Arial" panose="020B0604020202020204" pitchFamily="34" charset="0"/>
              <a:cs typeface="Arial" panose="020B0604020202020204" pitchFamily="34" charset="0"/>
            </a:endParaRPr>
          </a:p>
          <a:p>
            <a:r>
              <a:rPr kumimoji="0" lang="ja-JP" altLang="ja-JP" b="1" dirty="0">
                <a:solidFill>
                  <a:srgbClr val="000000"/>
                </a:solidFill>
                <a:latin typeface="Arial" panose="020B0604020202020204" pitchFamily="34" charset="0"/>
                <a:cs typeface="Arial" panose="020B0604020202020204" pitchFamily="34" charset="0"/>
              </a:rPr>
              <a:t>パリ万博で日本美術の個室展示をしたところ、各流派のものを展示したのにどれもこれも同じ貧相なものにしか</a:t>
            </a:r>
            <a:r>
              <a:rPr kumimoji="0" lang="ja-JP" altLang="ja-JP" b="1" dirty="0" smtClean="0">
                <a:solidFill>
                  <a:srgbClr val="000000"/>
                </a:solidFill>
                <a:latin typeface="Arial" panose="020B0604020202020204" pitchFamily="34" charset="0"/>
                <a:cs typeface="Arial" panose="020B0604020202020204" pitchFamily="34" charset="0"/>
              </a:rPr>
              <a:t>見えなかった</a:t>
            </a:r>
            <a:endParaRPr kumimoji="0" lang="en-US" altLang="ja-JP" b="1" dirty="0" smtClean="0">
              <a:solidFill>
                <a:srgbClr val="000000"/>
              </a:solidFill>
              <a:latin typeface="Arial" panose="020B0604020202020204" pitchFamily="34" charset="0"/>
              <a:cs typeface="Arial" panose="020B0604020202020204" pitchFamily="34" charset="0"/>
            </a:endParaRPr>
          </a:p>
          <a:p>
            <a:r>
              <a:rPr kumimoji="0" lang="ja-JP" altLang="ja-JP" b="1" dirty="0">
                <a:solidFill>
                  <a:srgbClr val="000000"/>
                </a:solidFill>
                <a:latin typeface="Arial" panose="020B0604020202020204" pitchFamily="34" charset="0"/>
                <a:cs typeface="Arial" panose="020B0604020202020204" pitchFamily="34" charset="0"/>
              </a:rPr>
              <a:t>大衆レベルを基本とする観光にあっては</a:t>
            </a:r>
            <a:r>
              <a:rPr kumimoji="0" lang="ja-JP" altLang="ja-JP" dirty="0">
                <a:solidFill>
                  <a:srgbClr val="000000"/>
                </a:solidFill>
                <a:latin typeface="Arial" panose="020B0604020202020204" pitchFamily="34" charset="0"/>
                <a:cs typeface="Arial" panose="020B0604020202020204" pitchFamily="34" charset="0"/>
              </a:rPr>
              <a:t>、事情は違うのであって、江戸期の南画に淵源を持つ素人風の俳画みたいなものも依然として人気がある点からわかるように、近代日本画というのもそういう水準では生きているのかもしれない</a:t>
            </a:r>
            <a:r>
              <a:rPr kumimoji="0" lang="ja-JP" altLang="ja-JP" dirty="0" smtClean="0">
                <a:solidFill>
                  <a:srgbClr val="000000"/>
                </a:solidFill>
                <a:latin typeface="Arial" panose="020B0604020202020204" pitchFamily="34" charset="0"/>
                <a:cs typeface="Arial" panose="020B0604020202020204" pitchFamily="34" charset="0"/>
              </a:rPr>
              <a:t>。</a:t>
            </a:r>
            <a:endParaRPr kumimoji="0" lang="en-US" altLang="ja-JP" dirty="0" smtClean="0">
              <a:solidFill>
                <a:srgbClr val="000000"/>
              </a:solidFill>
              <a:latin typeface="Arial" panose="020B0604020202020204" pitchFamily="34" charset="0"/>
              <a:cs typeface="Arial" panose="020B0604020202020204" pitchFamily="34" charset="0"/>
            </a:endParaRPr>
          </a:p>
          <a:p>
            <a:r>
              <a:rPr kumimoji="0" lang="ja-JP" altLang="ja-JP" dirty="0">
                <a:solidFill>
                  <a:srgbClr val="000000"/>
                </a:solidFill>
                <a:latin typeface="Arial" panose="020B0604020202020204" pitchFamily="34" charset="0"/>
                <a:cs typeface="Arial" panose="020B0604020202020204" pitchFamily="34" charset="0"/>
              </a:rPr>
              <a:t>岡倉天心との個人的関係から日本美術を収集したボストン美術館を例外として、近代日本画を系統的に収集している西欧の美術館は無い</a:t>
            </a:r>
            <a:endParaRPr kumimoji="0" lang="en-US" altLang="ja-JP" dirty="0" smtClean="0">
              <a:solidFill>
                <a:srgbClr val="000000"/>
              </a:solidFill>
              <a:latin typeface="Arial" panose="020B0604020202020204" pitchFamily="34" charset="0"/>
              <a:cs typeface="Arial" panose="020B0604020202020204" pitchFamily="34" charset="0"/>
            </a:endParaRPr>
          </a:p>
          <a:p>
            <a:endParaRPr kumimoji="0" lang="ja-JP" altLang="ja-JP" sz="800" dirty="0"/>
          </a:p>
          <a:p>
            <a:endParaRPr kumimoji="1" lang="ja-JP" altLang="en-US" dirty="0"/>
          </a:p>
        </p:txBody>
      </p:sp>
      <p:sp>
        <p:nvSpPr>
          <p:cNvPr id="4" name="タイトル 1"/>
          <p:cNvSpPr>
            <a:spLocks noGrp="1"/>
          </p:cNvSpPr>
          <p:nvPr>
            <p:ph type="title"/>
          </p:nvPr>
        </p:nvSpPr>
        <p:spPr>
          <a:xfrm>
            <a:off x="1981200" y="257220"/>
            <a:ext cx="8229600" cy="778098"/>
          </a:xfrm>
          <a:ln w="38100">
            <a:solidFill>
              <a:schemeClr val="tx1">
                <a:lumMod val="95000"/>
                <a:lumOff val="5000"/>
              </a:schemeClr>
            </a:solidFill>
          </a:ln>
        </p:spPr>
        <p:txBody>
          <a:bodyPr>
            <a:normAutofit fontScale="90000"/>
          </a:bodyPr>
          <a:lstStyle/>
          <a:p>
            <a:pPr algn="ctr"/>
            <a:r>
              <a:rPr lang="ja-JP" altLang="en-US" sz="3600" dirty="0"/>
              <a:t>字句「近代日本画」から生まれた「日本画」</a:t>
            </a:r>
          </a:p>
        </p:txBody>
      </p:sp>
    </p:spTree>
    <p:extLst>
      <p:ext uri="{BB962C8B-B14F-4D97-AF65-F5344CB8AC3E}">
        <p14:creationId xmlns:p14="http://schemas.microsoft.com/office/powerpoint/2010/main" val="109478017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274638"/>
            <a:ext cx="8651304" cy="1143000"/>
          </a:xfrm>
          <a:ln>
            <a:solidFill>
              <a:schemeClr val="accent1"/>
            </a:solidFill>
          </a:ln>
        </p:spPr>
        <p:txBody>
          <a:bodyPr>
            <a:normAutofit fontScale="90000"/>
          </a:bodyPr>
          <a:lstStyle/>
          <a:p>
            <a:r>
              <a:rPr lang="ja-JP" altLang="en-US" b="1" dirty="0"/>
              <a:t>混浴は伝統ではない　</a:t>
            </a:r>
            <a:r>
              <a:rPr lang="en-US" altLang="ja-JP" b="1" dirty="0"/>
              <a:t>『</a:t>
            </a:r>
            <a:r>
              <a:rPr lang="ja-JP" altLang="en-US" b="1" dirty="0"/>
              <a:t>温泉の日本史</a:t>
            </a:r>
            <a:r>
              <a:rPr lang="en-US" altLang="ja-JP" b="1" dirty="0" smtClean="0"/>
              <a:t>』</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国際観光ホテル整備法は米国婦人のため、部屋に浴室設置を義務付けていた（今はないが）</a:t>
            </a:r>
          </a:p>
          <a:p>
            <a:r>
              <a:rPr lang="ja-JP" altLang="en-US" dirty="0" smtClean="0"/>
              <a:t>歴史的</a:t>
            </a:r>
            <a:r>
              <a:rPr lang="ja-JP" altLang="en-US" dirty="0"/>
              <a:t>には</a:t>
            </a:r>
            <a:r>
              <a:rPr lang="ja-JP" altLang="en-US" dirty="0">
                <a:solidFill>
                  <a:srgbClr val="FF0000"/>
                </a:solidFill>
              </a:rPr>
              <a:t>湯具着用</a:t>
            </a:r>
            <a:r>
              <a:rPr lang="ja-JP" altLang="en-US" dirty="0"/>
              <a:t>こそ入浴の</a:t>
            </a:r>
            <a:r>
              <a:rPr lang="ja-JP" altLang="en-US" dirty="0" smtClean="0"/>
              <a:t>スタンダード。</a:t>
            </a:r>
            <a:r>
              <a:rPr lang="ja-JP" altLang="en-US" dirty="0"/>
              <a:t>新しい湯</a:t>
            </a:r>
            <a:r>
              <a:rPr lang="ja-JP" altLang="en-US" dirty="0" err="1"/>
              <a:t>ふんどしを</a:t>
            </a:r>
            <a:r>
              <a:rPr lang="ja-JP" altLang="en-US" dirty="0"/>
              <a:t>着用せず入ろうものなら叱られるのが、草津をはじめ温泉地の習いであった。江戸の銭湯が混浴禁止令を無視しようとしたのは、商売上の理由が大きく、今日の混浴風呂にもあてはまる。裸での入浴は伝統というほどのものではないのである。一方、湯具の有無を問わず、西日本を中心に男女別浴の温泉地が</a:t>
            </a:r>
            <a:r>
              <a:rPr lang="ja-JP" altLang="en-US" dirty="0" smtClean="0"/>
              <a:t>多かった</a:t>
            </a:r>
            <a:endParaRPr lang="en-US" altLang="ja-JP" dirty="0" smtClean="0"/>
          </a:p>
        </p:txBody>
      </p:sp>
    </p:spTree>
    <p:extLst>
      <p:ext uri="{BB962C8B-B14F-4D97-AF65-F5344CB8AC3E}">
        <p14:creationId xmlns:p14="http://schemas.microsoft.com/office/powerpoint/2010/main" val="186702071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女人禁制と相撲、阿波踊り</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相撲が「国技」と呼ばれ始めたのは国技館がつくられた明治</a:t>
            </a:r>
            <a:r>
              <a:rPr lang="ja-JP" altLang="en-US" dirty="0" smtClean="0"/>
              <a:t>末。戦後</a:t>
            </a:r>
            <a:r>
              <a:rPr lang="ja-JP" altLang="en-US" dirty="0"/>
              <a:t>まで全国で興行していた女相撲を題材にした映画「菊とギロチン」が７日公開され、話題になっている</a:t>
            </a:r>
            <a:r>
              <a:rPr lang="ja-JP" altLang="en-US" dirty="0" smtClean="0"/>
              <a:t>。</a:t>
            </a:r>
            <a:endParaRPr lang="en-US" altLang="ja-JP" dirty="0" smtClean="0"/>
          </a:p>
          <a:p>
            <a:r>
              <a:rPr lang="ja-JP" altLang="en-US" dirty="0"/>
              <a:t>「阿波踊り」の名称がさほど古い物で</a:t>
            </a:r>
            <a:r>
              <a:rPr lang="ja-JP" altLang="en-US" dirty="0" smtClean="0"/>
              <a:t>ないこと</a:t>
            </a:r>
            <a:r>
              <a:rPr lang="ja-JP" altLang="en-US" dirty="0"/>
              <a:t>がわかる</a:t>
            </a:r>
            <a:r>
              <a:rPr lang="ja-JP" altLang="en-US" dirty="0" smtClean="0"/>
              <a:t>。徳島</a:t>
            </a:r>
            <a:r>
              <a:rPr lang="ja-JP" altLang="en-US" dirty="0"/>
              <a:t>県内の各地で行われてきた盂蘭盆の踊りの通称であり、昭和初期からそう呼ばれるようになった。この名称は日本画家・林鼓浪が徳島商工会議所（当時は商業会議所）に提案したものとされる。</a:t>
            </a:r>
            <a:endParaRPr kumimoji="1" lang="ja-JP" altLang="en-US" dirty="0"/>
          </a:p>
        </p:txBody>
      </p:sp>
    </p:spTree>
    <p:extLst>
      <p:ext uri="{BB962C8B-B14F-4D97-AF65-F5344CB8AC3E}">
        <p14:creationId xmlns:p14="http://schemas.microsoft.com/office/powerpoint/2010/main" val="338597137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lstStyle/>
          <a:p>
            <a:pPr algn="ctr"/>
            <a:r>
              <a:rPr kumimoji="1" lang="ja-JP" altLang="en-US" dirty="0" smtClean="0"/>
              <a:t>観光資源としての歴史認識</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sz="3200" dirty="0" smtClean="0"/>
              <a:t>戦争は殺戮の刺激が強いがゆえに、観光資源となる</a:t>
            </a:r>
            <a:r>
              <a:rPr lang="ja-JP" altLang="en-US" sz="3200" dirty="0" smtClean="0"/>
              <a:t>（負のエンタテインメントという表現もある）</a:t>
            </a:r>
            <a:endParaRPr kumimoji="1" lang="en-US" altLang="ja-JP" sz="3200" dirty="0" smtClean="0"/>
          </a:p>
          <a:p>
            <a:r>
              <a:rPr lang="ja-JP" altLang="en-US" sz="3200" dirty="0"/>
              <a:t>両国民</a:t>
            </a:r>
            <a:r>
              <a:rPr lang="ja-JP" altLang="en-US" sz="3200" dirty="0" smtClean="0"/>
              <a:t>の</a:t>
            </a:r>
            <a:r>
              <a:rPr lang="ja-JP" altLang="en-US" sz="3200" dirty="0"/>
              <a:t>認識</a:t>
            </a:r>
            <a:r>
              <a:rPr lang="ja-JP" altLang="en-US" sz="3200" dirty="0" smtClean="0"/>
              <a:t>が違えば</a:t>
            </a:r>
            <a:r>
              <a:rPr lang="ja-JP" altLang="en-US" sz="3200" dirty="0"/>
              <a:t>違</a:t>
            </a:r>
            <a:r>
              <a:rPr lang="ja-JP" altLang="en-US" sz="3200" dirty="0" smtClean="0"/>
              <a:t>うほど話題性が大きく、観光資源となる</a:t>
            </a:r>
            <a:endParaRPr lang="en-US" altLang="ja-JP" sz="3200" dirty="0" smtClean="0"/>
          </a:p>
          <a:p>
            <a:r>
              <a:rPr lang="ja-JP" altLang="en-US" sz="3200" dirty="0"/>
              <a:t>取り扱</a:t>
            </a:r>
            <a:r>
              <a:rPr lang="ja-JP" altLang="en-US" sz="3200" dirty="0" smtClean="0"/>
              <a:t>いを</a:t>
            </a:r>
            <a:r>
              <a:rPr lang="ja-JP" altLang="en-US" sz="3200" dirty="0"/>
              <a:t>間違</a:t>
            </a:r>
            <a:r>
              <a:rPr lang="ja-JP" altLang="en-US" sz="3200" dirty="0" smtClean="0"/>
              <a:t>えると、大きな政治問題になる</a:t>
            </a:r>
            <a:endParaRPr lang="en-US" altLang="ja-JP" sz="3200" dirty="0" smtClean="0"/>
          </a:p>
          <a:p>
            <a:r>
              <a:rPr lang="ja-JP" altLang="en-US" sz="3200" dirty="0" smtClean="0"/>
              <a:t>歴史</a:t>
            </a:r>
            <a:r>
              <a:rPr lang="ja-JP" altLang="en-US" sz="3200" dirty="0"/>
              <a:t>認識</a:t>
            </a:r>
            <a:r>
              <a:rPr lang="ja-JP" altLang="en-US" sz="3200" dirty="0" smtClean="0"/>
              <a:t>は認識する時点での評価であり、絶えず変化する</a:t>
            </a:r>
            <a:endParaRPr lang="en-US" altLang="ja-JP" sz="3200" dirty="0" smtClean="0"/>
          </a:p>
          <a:p>
            <a:r>
              <a:rPr lang="ja-JP" altLang="en-US" sz="3200" dirty="0"/>
              <a:t>歴史</a:t>
            </a:r>
            <a:r>
              <a:rPr lang="ja-JP" altLang="en-US" sz="3200" dirty="0" smtClean="0"/>
              <a:t>とは、存在した人の数だけ存在し、同一人物でも時点により認識が異なってくるものである</a:t>
            </a:r>
            <a:endParaRPr lang="en-US" altLang="ja-JP" sz="3200" dirty="0" smtClean="0"/>
          </a:p>
          <a:p>
            <a:endParaRPr kumimoji="1" lang="ja-JP" altLang="en-US" dirty="0"/>
          </a:p>
        </p:txBody>
      </p:sp>
    </p:spTree>
    <p:extLst>
      <p:ext uri="{BB962C8B-B14F-4D97-AF65-F5344CB8AC3E}">
        <p14:creationId xmlns:p14="http://schemas.microsoft.com/office/powerpoint/2010/main" val="190188309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43228" y="404665"/>
            <a:ext cx="7886700" cy="1261313"/>
          </a:xfrm>
          <a:noFill/>
          <a:ln>
            <a:solidFill>
              <a:schemeClr val="accent1"/>
            </a:solidFill>
          </a:ln>
        </p:spPr>
        <p:txBody>
          <a:bodyPr>
            <a:normAutofit/>
          </a:bodyPr>
          <a:lstStyle/>
          <a:p>
            <a:pPr algn="ctr"/>
            <a:r>
              <a:rPr kumimoji="1" lang="ja-JP" altLang="en-US" dirty="0" smtClean="0"/>
              <a:t>歴史認識問題</a:t>
            </a:r>
            <a:endParaRPr kumimoji="1" lang="ja-JP" altLang="en-US" dirty="0"/>
          </a:p>
        </p:txBody>
      </p:sp>
      <p:sp>
        <p:nvSpPr>
          <p:cNvPr id="3" name="コンテンツ プレースホルダー 2"/>
          <p:cNvSpPr>
            <a:spLocks noGrp="1"/>
          </p:cNvSpPr>
          <p:nvPr>
            <p:ph idx="1"/>
          </p:nvPr>
        </p:nvSpPr>
        <p:spPr>
          <a:xfrm>
            <a:off x="1524000" y="1763024"/>
            <a:ext cx="9144000" cy="5094977"/>
          </a:xfrm>
        </p:spPr>
        <p:txBody>
          <a:bodyPr>
            <a:normAutofit/>
          </a:bodyPr>
          <a:lstStyle/>
          <a:p>
            <a:r>
              <a:rPr lang="ja-JP" altLang="ja-JP" dirty="0"/>
              <a:t>ユネスコに対する端島（軍艦島）、「南京大虐殺」、「慰安婦」</a:t>
            </a:r>
            <a:endParaRPr lang="en-US" altLang="ja-JP" dirty="0"/>
          </a:p>
          <a:p>
            <a:r>
              <a:rPr lang="ja-JP" altLang="ja-JP" dirty="0"/>
              <a:t>人を移動させるまでの力を示すイメージをもつ記憶遺産</a:t>
            </a:r>
            <a:r>
              <a:rPr lang="ja-JP" altLang="en-US" dirty="0"/>
              <a:t>は、</a:t>
            </a:r>
            <a:r>
              <a:rPr lang="ja-JP" altLang="ja-JP" dirty="0"/>
              <a:t>結果において人流・観光資源として活用</a:t>
            </a:r>
            <a:endParaRPr lang="en-US" altLang="ja-JP" dirty="0"/>
          </a:p>
          <a:p>
            <a:r>
              <a:rPr lang="ja-JP" altLang="ja-JP" dirty="0"/>
              <a:t>「明治日本の産業革命遺産」のうち、</a:t>
            </a:r>
            <a:r>
              <a:rPr lang="en-US" altLang="ja-JP" dirty="0"/>
              <a:t>Google</a:t>
            </a:r>
            <a:r>
              <a:rPr lang="ja-JP" altLang="ja-JP" dirty="0"/>
              <a:t>による軍艦島の検索件数が八十万件に対し、釜石の橋野鉄鋼山高炉跡は一万件</a:t>
            </a:r>
            <a:endParaRPr lang="en-US" altLang="ja-JP" dirty="0"/>
          </a:p>
          <a:p>
            <a:r>
              <a:rPr lang="ja-JP" altLang="ja-JP" dirty="0"/>
              <a:t>資源の集客性に注目して「産業遺産」登録（文化財としての評価を得ること）を行う場合には、その結果発生するリアクション（文化的価値を認めない行為）を甘受することは覚悟しなければならない</a:t>
            </a:r>
            <a:endParaRPr lang="ja-JP" altLang="en-US" dirty="0"/>
          </a:p>
        </p:txBody>
      </p:sp>
    </p:spTree>
    <p:extLst>
      <p:ext uri="{BB962C8B-B14F-4D97-AF65-F5344CB8AC3E}">
        <p14:creationId xmlns:p14="http://schemas.microsoft.com/office/powerpoint/2010/main" val="229462429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昭和の歴史は定まっていない</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「太平洋戦争は軍部の暴走といった単純な話の帰結ではない」と言う</a:t>
            </a:r>
            <a:r>
              <a:rPr lang="ja-JP" altLang="en-US" dirty="0" smtClean="0"/>
              <a:t>加藤陽子東大教授</a:t>
            </a:r>
            <a:endParaRPr lang="en-US" altLang="ja-JP" dirty="0" smtClean="0"/>
          </a:p>
          <a:p>
            <a:r>
              <a:rPr lang="ja-JP" altLang="en-US" dirty="0"/>
              <a:t>陸軍は農村部で講演会を開き、農村不況にあえいでいた農民を動員し</a:t>
            </a:r>
            <a:r>
              <a:rPr lang="ja-JP" altLang="en-US" dirty="0" smtClean="0"/>
              <a:t>ていた</a:t>
            </a:r>
            <a:r>
              <a:rPr lang="ja-JP" altLang="en-US" dirty="0"/>
              <a:t>。満州事変後の</a:t>
            </a:r>
            <a:r>
              <a:rPr lang="en-US" altLang="ja-JP" dirty="0"/>
              <a:t>1</a:t>
            </a:r>
            <a:r>
              <a:rPr lang="ja-JP" altLang="en-US" dirty="0"/>
              <a:t>カ月で</a:t>
            </a:r>
            <a:r>
              <a:rPr lang="en-US" altLang="ja-JP" dirty="0"/>
              <a:t>165</a:t>
            </a:r>
            <a:r>
              <a:rPr lang="ja-JP" altLang="en-US" dirty="0"/>
              <a:t>万人を</a:t>
            </a:r>
            <a:r>
              <a:rPr lang="ja-JP" altLang="en-US" dirty="0" smtClean="0"/>
              <a:t>集めた。</a:t>
            </a:r>
            <a:r>
              <a:rPr lang="ja-JP" altLang="en-US" dirty="0"/>
              <a:t>「満州に行けば旦那になれる」「子どもを高校にやれる」といった軍の説明に、「戦争になれば景気がよくなる」と喜ぶ農民の声などが</a:t>
            </a:r>
            <a:r>
              <a:rPr lang="ja-JP" altLang="en-US" dirty="0" smtClean="0"/>
              <a:t>記録</a:t>
            </a:r>
            <a:endParaRPr lang="en-US" altLang="ja-JP" dirty="0" smtClean="0"/>
          </a:p>
          <a:p>
            <a:r>
              <a:rPr lang="ja-JP" altLang="en-US" dirty="0" smtClean="0"/>
              <a:t>満鉄の</a:t>
            </a:r>
            <a:r>
              <a:rPr lang="ja-JP" altLang="en-US" dirty="0"/>
              <a:t>上げる利益</a:t>
            </a:r>
            <a:r>
              <a:rPr lang="ja-JP" altLang="en-US" dirty="0" smtClean="0"/>
              <a:t>は五千万円だが、</a:t>
            </a:r>
            <a:r>
              <a:rPr lang="ja-JP" altLang="en-US" dirty="0"/>
              <a:t>中国全体の貿易で日本</a:t>
            </a:r>
            <a:r>
              <a:rPr lang="ja-JP" altLang="en-US" dirty="0" smtClean="0"/>
              <a:t>は十億円</a:t>
            </a:r>
            <a:r>
              <a:rPr lang="ja-JP" altLang="en-US" dirty="0"/>
              <a:t>の</a:t>
            </a:r>
            <a:r>
              <a:rPr lang="ja-JP" altLang="en-US" dirty="0" smtClean="0"/>
              <a:t>利益。</a:t>
            </a:r>
            <a:r>
              <a:rPr lang="ja-JP" altLang="en-US" dirty="0"/>
              <a:t>「満州問題で中国と喧嘩するのは経済合理性に合わない」などと経済人は</a:t>
            </a:r>
            <a:r>
              <a:rPr lang="ja-JP" altLang="en-US" dirty="0" smtClean="0"/>
              <a:t>考えた。</a:t>
            </a:r>
            <a:r>
              <a:rPr lang="ja-JP" altLang="en-US" dirty="0"/>
              <a:t>ただ、こういう判断ができる人がいても、それを説得的に一般の国民に説明する手立てがなかった。</a:t>
            </a:r>
            <a:endParaRPr kumimoji="1" lang="ja-JP" altLang="en-US" dirty="0"/>
          </a:p>
        </p:txBody>
      </p:sp>
    </p:spTree>
    <p:extLst>
      <p:ext uri="{BB962C8B-B14F-4D97-AF65-F5344CB8AC3E}">
        <p14:creationId xmlns:p14="http://schemas.microsoft.com/office/powerpoint/2010/main" val="284826440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lang="ja-JP" altLang="en-US" dirty="0" smtClean="0"/>
              <a:t>戦艦大和と徴兵逃れ</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ja-JP" altLang="en-US" dirty="0" smtClean="0"/>
              <a:t>軍事機密であったため、日本人</a:t>
            </a:r>
            <a:r>
              <a:rPr lang="ja-JP" altLang="en-US" dirty="0"/>
              <a:t>も戦前はほとんど知らなかった。戦後アメリカの報道統制が解除されてから有名になった</a:t>
            </a:r>
          </a:p>
          <a:p>
            <a:r>
              <a:rPr lang="ja-JP" altLang="en-US" dirty="0"/>
              <a:t>航空機時代を見越していたのは</a:t>
            </a:r>
            <a:r>
              <a:rPr lang="ja-JP" altLang="en-US" dirty="0" smtClean="0"/>
              <a:t>日本。</a:t>
            </a:r>
            <a:r>
              <a:rPr lang="ja-JP" altLang="en-US" dirty="0"/>
              <a:t>空母は日本の方が多かった</a:t>
            </a:r>
            <a:r>
              <a:rPr lang="ja-JP" altLang="en-US" dirty="0" smtClean="0"/>
              <a:t>。</a:t>
            </a:r>
            <a:endParaRPr lang="en-US" altLang="ja-JP" dirty="0" smtClean="0"/>
          </a:p>
          <a:p>
            <a:r>
              <a:rPr lang="ja-JP" altLang="en-US" dirty="0"/>
              <a:t>合法的徴兵逃れは当初は金銭の支払いであったが、批判もあり</a:t>
            </a:r>
            <a:r>
              <a:rPr lang="ja-JP" altLang="en-US" dirty="0" smtClean="0"/>
              <a:t>廃止</a:t>
            </a:r>
            <a:endParaRPr lang="ja-JP" altLang="en-US" dirty="0"/>
          </a:p>
          <a:p>
            <a:r>
              <a:rPr lang="ja-JP" altLang="en-US" dirty="0"/>
              <a:t>養子縁組　あまりにも数が多くなり一家の長の兵役免除は廃止</a:t>
            </a:r>
          </a:p>
          <a:p>
            <a:r>
              <a:rPr lang="ja-JP" altLang="en-US" dirty="0"/>
              <a:t>学歴　戦争が激しくなり、理工医の一部を除き廃止</a:t>
            </a:r>
          </a:p>
          <a:p>
            <a:r>
              <a:rPr lang="ja-JP" altLang="en-US" dirty="0"/>
              <a:t>海外留学、海外勤務者の免除　</a:t>
            </a:r>
          </a:p>
          <a:p>
            <a:r>
              <a:rPr lang="ja-JP" altLang="en-US" dirty="0"/>
              <a:t>沖縄、北海道に本籍を移す　夏目漱石</a:t>
            </a:r>
          </a:p>
          <a:p>
            <a:r>
              <a:rPr lang="ja-JP" altLang="en-US" dirty="0"/>
              <a:t>自傷行為　</a:t>
            </a:r>
          </a:p>
          <a:p>
            <a:r>
              <a:rPr lang="ja-JP" altLang="en-US" dirty="0"/>
              <a:t>年々体格が良くなるのに、徴兵検査の時だけ逆の結果になる</a:t>
            </a:r>
          </a:p>
          <a:p>
            <a:endParaRPr lang="ja-JP" altLang="en-US" dirty="0"/>
          </a:p>
        </p:txBody>
      </p:sp>
    </p:spTree>
    <p:extLst>
      <p:ext uri="{BB962C8B-B14F-4D97-AF65-F5344CB8AC3E}">
        <p14:creationId xmlns:p14="http://schemas.microsoft.com/office/powerpoint/2010/main" val="96990026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1054372"/>
          </a:xfrm>
          <a:ln>
            <a:solidFill>
              <a:schemeClr val="accent1"/>
            </a:solidFill>
          </a:ln>
        </p:spPr>
        <p:txBody>
          <a:bodyPr/>
          <a:lstStyle/>
          <a:p>
            <a:pPr algn="ctr"/>
            <a:r>
              <a:rPr kumimoji="1" lang="ja-JP" altLang="en-US" dirty="0" smtClean="0"/>
              <a:t>三国同盟の評価（加藤陽子説）</a:t>
            </a:r>
            <a:endParaRPr kumimoji="1" lang="ja-JP" altLang="en-US" dirty="0"/>
          </a:p>
        </p:txBody>
      </p:sp>
      <p:sp>
        <p:nvSpPr>
          <p:cNvPr id="3" name="コンテンツ プレースホルダー 2"/>
          <p:cNvSpPr>
            <a:spLocks noGrp="1"/>
          </p:cNvSpPr>
          <p:nvPr>
            <p:ph idx="1"/>
          </p:nvPr>
        </p:nvSpPr>
        <p:spPr>
          <a:xfrm>
            <a:off x="838200" y="1489166"/>
            <a:ext cx="10515600" cy="5277393"/>
          </a:xfrm>
        </p:spPr>
        <p:txBody>
          <a:bodyPr>
            <a:normAutofit fontScale="77500" lnSpcReduction="20000"/>
          </a:bodyPr>
          <a:lstStyle/>
          <a:p>
            <a:r>
              <a:rPr lang="ja-JP" altLang="en-US" b="1" dirty="0"/>
              <a:t>日本が三国同盟で牽制したかったの</a:t>
            </a:r>
            <a:r>
              <a:rPr lang="ja-JP" altLang="en-US" b="1" dirty="0" smtClean="0"/>
              <a:t>は米国で</a:t>
            </a:r>
            <a:r>
              <a:rPr lang="ja-JP" altLang="en-US" b="1" dirty="0"/>
              <a:t>は</a:t>
            </a:r>
            <a:r>
              <a:rPr lang="ja-JP" altLang="en-US" b="1" dirty="0" smtClean="0"/>
              <a:t>なく、</a:t>
            </a:r>
            <a:r>
              <a:rPr lang="ja-JP" altLang="en-US" dirty="0" smtClean="0"/>
              <a:t>ドイツ。</a:t>
            </a:r>
            <a:r>
              <a:rPr lang="ja-JP" altLang="en-US" dirty="0"/>
              <a:t>ドイツの東南アジア進出を牽制したいがための同盟締結だと</a:t>
            </a:r>
            <a:r>
              <a:rPr lang="ja-JP" altLang="en-US" dirty="0" smtClean="0"/>
              <a:t>言える。</a:t>
            </a:r>
            <a:r>
              <a:rPr lang="ja-JP" altLang="en-US" dirty="0"/>
              <a:t>陸海軍の軍人たちがいかにドイツ側を警戒していたか、その発言も残って</a:t>
            </a:r>
            <a:r>
              <a:rPr lang="ja-JP" altLang="en-US" dirty="0" smtClean="0"/>
              <a:t>いる。</a:t>
            </a:r>
            <a:endParaRPr lang="ja-JP" altLang="en-US" dirty="0"/>
          </a:p>
          <a:p>
            <a:r>
              <a:rPr lang="ja-JP" altLang="en-US" b="1" dirty="0" smtClean="0"/>
              <a:t>問：この</a:t>
            </a:r>
            <a:r>
              <a:rPr lang="ja-JP" altLang="en-US" b="1" dirty="0"/>
              <a:t>頃から日本は「大東亜」という言葉を使い始め、三国同盟にも「大東亜における新秩序建設」という言葉が</a:t>
            </a:r>
            <a:r>
              <a:rPr lang="ja-JP" altLang="en-US" b="1" dirty="0" smtClean="0"/>
              <a:t>ある。</a:t>
            </a:r>
            <a:r>
              <a:rPr lang="ja-JP" altLang="en-US" b="1" dirty="0"/>
              <a:t>この「大東亜」って何を意味するのでしょうか。</a:t>
            </a:r>
            <a:endParaRPr lang="ja-JP" altLang="en-US" dirty="0"/>
          </a:p>
          <a:p>
            <a:r>
              <a:rPr lang="ja-JP" altLang="en-US" dirty="0"/>
              <a:t>「大東亜新秩序建設」という言葉が、なぜ使われ始めたか。東北学院大学教授の河西晃</a:t>
            </a:r>
            <a:r>
              <a:rPr lang="ja-JP" altLang="en-US" dirty="0" smtClean="0"/>
              <a:t>祐は</a:t>
            </a:r>
            <a:r>
              <a:rPr lang="ja-JP" altLang="en-US" dirty="0"/>
              <a:t>「植民地宗主国を抑えたドイツによる、東南アジア植民地の再編成の可能性を、参戦もしていない日本が封じるための声明として」という見解を唱えています。来たる</a:t>
            </a:r>
            <a:r>
              <a:rPr lang="ja-JP" altLang="en-US" dirty="0" err="1"/>
              <a:t>べき</a:t>
            </a:r>
            <a:r>
              <a:rPr lang="ja-JP" altLang="en-US" dirty="0"/>
              <a:t>講和会議に、ドイツ・イタリアの同盟国として日本が乗り込む時、このような声明が有効だというのでしょう。鋭い見方ですね</a:t>
            </a:r>
            <a:r>
              <a:rPr lang="ja-JP" altLang="en-US" dirty="0" smtClean="0"/>
              <a:t>。</a:t>
            </a:r>
            <a:endParaRPr lang="en-US" altLang="ja-JP" dirty="0" smtClean="0"/>
          </a:p>
          <a:p>
            <a:r>
              <a:rPr lang="ja-JP" altLang="en-US" b="1" dirty="0" smtClean="0"/>
              <a:t>問：日本</a:t>
            </a:r>
            <a:r>
              <a:rPr lang="ja-JP" altLang="en-US" b="1" dirty="0"/>
              <a:t>が南方の石油資源と基地を手に入れたいというのはわかります。しかし、これは「小」なる価値ではなかったでしょうか。手に入れたい価値と、そのための対価（アメリカを仮想敵国とすること）が、余りにも引き合わないことになぜ気づかなかったのでしょうか。</a:t>
            </a:r>
            <a:endParaRPr lang="ja-JP" altLang="en-US" dirty="0"/>
          </a:p>
          <a:p>
            <a:r>
              <a:rPr lang="ja-JP" altLang="en-US" b="1" dirty="0" smtClean="0"/>
              <a:t>答：ドイツ</a:t>
            </a:r>
            <a:r>
              <a:rPr lang="ja-JP" altLang="en-US" b="1" dirty="0"/>
              <a:t>の勝利がすぐに確実に起こると思われていた。起こり</a:t>
            </a:r>
            <a:r>
              <a:rPr lang="ja-JP" altLang="en-US" b="1" dirty="0" err="1"/>
              <a:t>うべき</a:t>
            </a:r>
            <a:r>
              <a:rPr lang="ja-JP" altLang="en-US" b="1" dirty="0"/>
              <a:t>ことが起こらない、起こるベからざることが起こるというのは、昨今では想像しやすいかも</a:t>
            </a:r>
            <a:r>
              <a:rPr lang="ja-JP" altLang="en-US" b="1" dirty="0" smtClean="0"/>
              <a:t>しれない。</a:t>
            </a:r>
            <a:r>
              <a:rPr lang="en-US" altLang="ja-JP" b="1" dirty="0"/>
              <a:t>2016</a:t>
            </a:r>
            <a:r>
              <a:rPr lang="ja-JP" altLang="en-US" b="1" dirty="0"/>
              <a:t>年</a:t>
            </a:r>
            <a:r>
              <a:rPr lang="en-US" altLang="ja-JP" b="1" dirty="0"/>
              <a:t>6</a:t>
            </a:r>
            <a:r>
              <a:rPr lang="ja-JP" altLang="en-US" b="1" dirty="0"/>
              <a:t>月のイギリスの</a:t>
            </a:r>
            <a:r>
              <a:rPr lang="en-US" altLang="ja-JP" b="1" dirty="0"/>
              <a:t>EU</a:t>
            </a:r>
            <a:r>
              <a:rPr lang="ja-JP" altLang="en-US" b="1" dirty="0"/>
              <a:t>離脱、同年</a:t>
            </a:r>
            <a:r>
              <a:rPr lang="en-US" altLang="ja-JP" b="1" dirty="0"/>
              <a:t>11</a:t>
            </a:r>
            <a:r>
              <a:rPr lang="ja-JP" altLang="en-US" b="1" dirty="0"/>
              <a:t>月のトランプ米大統領誕生などはその</a:t>
            </a:r>
            <a:r>
              <a:rPr lang="ja-JP" altLang="en-US" b="1" dirty="0" smtClean="0"/>
              <a:t>最たる。</a:t>
            </a:r>
            <a:endParaRPr lang="ja-JP" altLang="en-US" dirty="0"/>
          </a:p>
          <a:p>
            <a:endParaRPr lang="ja-JP" altLang="en-US" dirty="0"/>
          </a:p>
          <a:p>
            <a:endParaRPr kumimoji="1" lang="ja-JP" altLang="en-US" dirty="0"/>
          </a:p>
        </p:txBody>
      </p:sp>
    </p:spTree>
    <p:extLst>
      <p:ext uri="{BB962C8B-B14F-4D97-AF65-F5344CB8AC3E}">
        <p14:creationId xmlns:p14="http://schemas.microsoft.com/office/powerpoint/2010/main" val="916446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1524001" y="1763197"/>
            <a:ext cx="184731" cy="369332"/>
          </a:xfrm>
          <a:prstGeom prst="rect">
            <a:avLst/>
          </a:prstGeom>
          <a:noFill/>
          <a:ln w="9525">
            <a:noFill/>
            <a:miter lim="800000"/>
            <a:headEnd/>
            <a:tailEnd/>
          </a:ln>
          <a:effectLst/>
        </p:spPr>
        <p:txBody>
          <a:bodyPr wrap="none" anchor="ctr">
            <a:spAutoFit/>
          </a:bodyPr>
          <a:lstStyle/>
          <a:p>
            <a:endParaRPr lang="ja-JP" altLang="en-US"/>
          </a:p>
        </p:txBody>
      </p:sp>
      <p:sp>
        <p:nvSpPr>
          <p:cNvPr id="63494" name="Rectangle 6"/>
          <p:cNvSpPr>
            <a:spLocks noChangeArrowheads="1"/>
          </p:cNvSpPr>
          <p:nvPr/>
        </p:nvSpPr>
        <p:spPr bwMode="auto">
          <a:xfrm>
            <a:off x="1524001" y="2020372"/>
            <a:ext cx="184731" cy="369332"/>
          </a:xfrm>
          <a:prstGeom prst="rect">
            <a:avLst/>
          </a:prstGeom>
          <a:noFill/>
          <a:ln w="9525">
            <a:noFill/>
            <a:miter lim="800000"/>
            <a:headEnd/>
            <a:tailEnd/>
          </a:ln>
          <a:effectLst/>
        </p:spPr>
        <p:txBody>
          <a:bodyPr wrap="none" anchor="ctr">
            <a:spAutoFit/>
          </a:bodyPr>
          <a:lstStyle/>
          <a:p>
            <a:endParaRPr lang="ja-JP" altLang="en-US"/>
          </a:p>
        </p:txBody>
      </p:sp>
      <p:graphicFrame>
        <p:nvGraphicFramePr>
          <p:cNvPr id="63493" name="Object 5"/>
          <p:cNvGraphicFramePr>
            <a:graphicFrameLocks noChangeAspect="1"/>
          </p:cNvGraphicFramePr>
          <p:nvPr>
            <p:extLst/>
          </p:nvPr>
        </p:nvGraphicFramePr>
        <p:xfrm>
          <a:off x="1524000" y="908051"/>
          <a:ext cx="9144000" cy="5922963"/>
        </p:xfrm>
        <a:graphic>
          <a:graphicData uri="http://schemas.openxmlformats.org/presentationml/2006/ole">
            <mc:AlternateContent xmlns:mc="http://schemas.openxmlformats.org/markup-compatibility/2006">
              <mc:Choice xmlns:v="urn:schemas-microsoft-com:vml" Requires="v">
                <p:oleObj spid="_x0000_s1032" name="スライド" r:id="rId4" imgW="2568107" imgH="1925196" progId="PowerPoint.Slide.8">
                  <p:embed/>
                </p:oleObj>
              </mc:Choice>
              <mc:Fallback>
                <p:oleObj name="スライド" r:id="rId4" imgW="2568107" imgH="1925196" progId="PowerPoint.Slide.8">
                  <p:embed/>
                  <p:pic>
                    <p:nvPicPr>
                      <p:cNvPr id="0" name=""/>
                      <p:cNvPicPr>
                        <a:picLocks noChangeAspect="1" noChangeArrowheads="1"/>
                      </p:cNvPicPr>
                      <p:nvPr/>
                    </p:nvPicPr>
                    <p:blipFill>
                      <a:blip r:embed="rId5"/>
                      <a:srcRect/>
                      <a:stretch>
                        <a:fillRect/>
                      </a:stretch>
                    </p:blipFill>
                    <p:spPr bwMode="auto">
                      <a:xfrm>
                        <a:off x="1524000" y="908051"/>
                        <a:ext cx="9144000" cy="5922963"/>
                      </a:xfrm>
                      <a:prstGeom prst="rect">
                        <a:avLst/>
                      </a:prstGeom>
                      <a:noFill/>
                      <a:extLst>
                        <a:ext uri="{909E8E84-426E-40DD-AFC4-6F175D3DCCD1}">
                          <a14:hiddenFill xmlns:a14="http://schemas.microsoft.com/office/drawing/2010/main">
                            <a:solidFill>
                              <a:srgbClr val="000000"/>
                            </a:solidFill>
                          </a14:hiddenFill>
                        </a:ext>
                      </a:extLst>
                    </p:spPr>
                  </p:pic>
                </p:oleObj>
              </mc:Fallback>
            </mc:AlternateContent>
          </a:graphicData>
        </a:graphic>
      </p:graphicFrame>
      <p:sp>
        <p:nvSpPr>
          <p:cNvPr id="63492" name="Rectangle 4"/>
          <p:cNvSpPr>
            <a:spLocks noGrp="1" noChangeArrowheads="1"/>
          </p:cNvSpPr>
          <p:nvPr>
            <p:ph type="title"/>
          </p:nvPr>
        </p:nvSpPr>
        <p:spPr>
          <a:xfrm>
            <a:off x="638357" y="365125"/>
            <a:ext cx="10534291" cy="1325563"/>
          </a:xfrm>
          <a:noFill/>
          <a:ln>
            <a:noFill/>
          </a:ln>
        </p:spPr>
        <p:txBody>
          <a:bodyPr>
            <a:normAutofit/>
          </a:bodyPr>
          <a:lstStyle/>
          <a:p>
            <a:pPr algn="ctr"/>
            <a:r>
              <a:rPr lang="ja-JP" altLang="en-US" sz="4000" dirty="0" smtClean="0"/>
              <a:t>図４－１　　文化</a:t>
            </a:r>
            <a:r>
              <a:rPr lang="ja-JP" altLang="en-US" sz="4000" dirty="0"/>
              <a:t>財保護法のスキーム</a:t>
            </a:r>
            <a:br>
              <a:rPr lang="ja-JP" altLang="en-US" sz="4000" dirty="0"/>
            </a:br>
            <a:r>
              <a:rPr lang="ja-JP" altLang="en-US" sz="4000" dirty="0" smtClean="0"/>
              <a:t>　　　</a:t>
            </a:r>
            <a:r>
              <a:rPr lang="en-US" altLang="ja-JP" sz="4000" dirty="0" smtClean="0"/>
              <a:t>(</a:t>
            </a:r>
            <a:r>
              <a:rPr lang="ja-JP" altLang="en-US" sz="4000" dirty="0"/>
              <a:t>有形文化財の例</a:t>
            </a:r>
            <a:r>
              <a:rPr lang="en-US" altLang="ja-JP" sz="4000" dirty="0"/>
              <a:t>)</a:t>
            </a:r>
          </a:p>
        </p:txBody>
      </p:sp>
    </p:spTree>
    <p:extLst>
      <p:ext uri="{BB962C8B-B14F-4D97-AF65-F5344CB8AC3E}">
        <p14:creationId xmlns:p14="http://schemas.microsoft.com/office/powerpoint/2010/main" val="61139964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52650" y="940594"/>
            <a:ext cx="7886700" cy="994172"/>
          </a:xfrm>
          <a:ln>
            <a:solidFill>
              <a:schemeClr val="tx1">
                <a:lumMod val="95000"/>
                <a:lumOff val="5000"/>
              </a:schemeClr>
            </a:solidFill>
          </a:ln>
        </p:spPr>
        <p:txBody>
          <a:bodyPr>
            <a:normAutofit fontScale="90000"/>
          </a:bodyPr>
          <a:lstStyle/>
          <a:p>
            <a:pPr algn="ctr"/>
            <a:r>
              <a:rPr lang="ja-JP" altLang="ja-JP" dirty="0"/>
              <a:t>端島（軍艦島</a:t>
            </a:r>
            <a:r>
              <a:rPr lang="ja-JP" altLang="ja-JP" dirty="0" smtClean="0"/>
              <a:t>）</a:t>
            </a:r>
            <a:r>
              <a:rPr lang="ja-JP" altLang="en-US" dirty="0" smtClean="0"/>
              <a:t>の世界遺産登録騒動</a:t>
            </a:r>
            <a:endParaRPr kumimoji="1" lang="ja-JP" altLang="en-US" dirty="0"/>
          </a:p>
        </p:txBody>
      </p:sp>
      <p:sp>
        <p:nvSpPr>
          <p:cNvPr id="3" name="コンテンツ プレースホルダー 2"/>
          <p:cNvSpPr>
            <a:spLocks noGrp="1"/>
          </p:cNvSpPr>
          <p:nvPr>
            <p:ph idx="1"/>
          </p:nvPr>
        </p:nvSpPr>
        <p:spPr>
          <a:xfrm>
            <a:off x="1524000" y="2315766"/>
            <a:ext cx="9066276" cy="3380184"/>
          </a:xfrm>
        </p:spPr>
        <p:txBody>
          <a:bodyPr>
            <a:normAutofit fontScale="92500"/>
          </a:bodyPr>
          <a:lstStyle/>
          <a:p>
            <a:r>
              <a:rPr lang="ja-JP" altLang="ja-JP" sz="2700" dirty="0"/>
              <a:t>「南京大虐殺」、「慰安婦」</a:t>
            </a:r>
            <a:r>
              <a:rPr lang="ja-JP" altLang="en-US" sz="2700" dirty="0"/>
              <a:t>が</a:t>
            </a:r>
            <a:r>
              <a:rPr lang="ja-JP" altLang="ja-JP" sz="2700" dirty="0"/>
              <a:t>外交問題に発展</a:t>
            </a:r>
            <a:endParaRPr lang="en-US" altLang="ja-JP" sz="2700" dirty="0"/>
          </a:p>
          <a:p>
            <a:r>
              <a:rPr lang="ja-JP" altLang="ja-JP" sz="2700" dirty="0"/>
              <a:t>「明治日本の産業革命遺産」のうち、</a:t>
            </a:r>
            <a:r>
              <a:rPr lang="en-US" altLang="ja-JP" sz="2700" dirty="0"/>
              <a:t>Google</a:t>
            </a:r>
            <a:r>
              <a:rPr lang="ja-JP" altLang="ja-JP" sz="2700" dirty="0"/>
              <a:t>による軍艦島の検索件数八十万件に対し、釜石橋野鉄鋼山高炉跡は一万件</a:t>
            </a:r>
            <a:endParaRPr lang="en-US" altLang="ja-JP" sz="2700" dirty="0"/>
          </a:p>
          <a:p>
            <a:r>
              <a:rPr lang="ja-JP" altLang="ja-JP" sz="2700" dirty="0"/>
              <a:t>資源の集客性（人流・観光資源）に注目して「産業遺産」登録（文化財評価</a:t>
            </a:r>
            <a:r>
              <a:rPr lang="ja-JP" altLang="en-US" sz="2700" dirty="0"/>
              <a:t>の獲得</a:t>
            </a:r>
            <a:r>
              <a:rPr lang="ja-JP" altLang="ja-JP" sz="2700" dirty="0"/>
              <a:t>）を行う場合には、その結果発生するリアクション（文化的価値を認めない行為）</a:t>
            </a:r>
            <a:r>
              <a:rPr lang="ja-JP" altLang="en-US" sz="2700" dirty="0"/>
              <a:t>の</a:t>
            </a:r>
            <a:r>
              <a:rPr lang="ja-JP" altLang="ja-JP" sz="2700" dirty="0"/>
              <a:t>甘受は覚悟</a:t>
            </a:r>
            <a:endParaRPr lang="en-US" altLang="ja-JP" sz="2700" dirty="0"/>
          </a:p>
          <a:p>
            <a:r>
              <a:rPr lang="ja-JP" altLang="ja-JP" sz="2700" dirty="0"/>
              <a:t>「記憶」に対する刺激の強弱はメディアへの露出度</a:t>
            </a:r>
            <a:r>
              <a:rPr lang="ja-JP" altLang="en-US" sz="2700" dirty="0"/>
              <a:t>と相関</a:t>
            </a:r>
            <a:r>
              <a:rPr lang="ja-JP" altLang="ja-JP" sz="2700" dirty="0"/>
              <a:t>、外交問題になれば刺激性</a:t>
            </a:r>
            <a:r>
              <a:rPr lang="ja-JP" altLang="en-US" sz="2700" dirty="0"/>
              <a:t>増加の</a:t>
            </a:r>
            <a:r>
              <a:rPr lang="ja-JP" altLang="ja-JP" sz="2700" dirty="0"/>
              <a:t>パラドックスを抱える</a:t>
            </a:r>
            <a:endParaRPr lang="ja-JP" altLang="en-US" sz="2700" dirty="0"/>
          </a:p>
        </p:txBody>
      </p:sp>
    </p:spTree>
    <p:extLst>
      <p:ext uri="{BB962C8B-B14F-4D97-AF65-F5344CB8AC3E}">
        <p14:creationId xmlns:p14="http://schemas.microsoft.com/office/powerpoint/2010/main" val="126113707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日本人の意識</a:t>
            </a:r>
            <a:endParaRPr kumimoji="1" lang="ja-JP" altLang="en-US" dirty="0"/>
          </a:p>
        </p:txBody>
      </p:sp>
      <p:sp>
        <p:nvSpPr>
          <p:cNvPr id="3" name="コンテンツ プレースホルダー 2"/>
          <p:cNvSpPr>
            <a:spLocks noGrp="1"/>
          </p:cNvSpPr>
          <p:nvPr>
            <p:ph idx="1"/>
          </p:nvPr>
        </p:nvSpPr>
        <p:spPr>
          <a:xfrm>
            <a:off x="838200" y="1825625"/>
            <a:ext cx="10515600" cy="3347266"/>
          </a:xfrm>
        </p:spPr>
        <p:txBody>
          <a:bodyPr>
            <a:normAutofit/>
          </a:bodyPr>
          <a:lstStyle/>
          <a:p>
            <a:r>
              <a:rPr lang="ja-JP" altLang="en-US" dirty="0" smtClean="0"/>
              <a:t>日露</a:t>
            </a:r>
            <a:r>
              <a:rPr lang="ja-JP" altLang="en-US" dirty="0"/>
              <a:t>戦争開戦直前、日本の指導者は官民をと</a:t>
            </a:r>
            <a:r>
              <a:rPr lang="ja-JP" altLang="en-US" dirty="0" err="1"/>
              <a:t>わず</a:t>
            </a:r>
            <a:r>
              <a:rPr lang="ja-JP" altLang="en-US" dirty="0"/>
              <a:t>、戦争を望んではいなかった。山本権平は朝鮮など放棄していいと言っていた。それが馬関戦争で弾運びをしていた民衆が、ついに祖国のために一命を賭する国民に変化していた</a:t>
            </a:r>
            <a:r>
              <a:rPr lang="ja-JP" altLang="en-US" dirty="0" smtClean="0"/>
              <a:t>。</a:t>
            </a:r>
            <a:endParaRPr lang="en-US" altLang="ja-JP" dirty="0" smtClean="0"/>
          </a:p>
          <a:p>
            <a:r>
              <a:rPr lang="ja-JP" altLang="en-US" dirty="0" smtClean="0"/>
              <a:t>日本</a:t>
            </a:r>
            <a:r>
              <a:rPr lang="ja-JP" altLang="en-US" dirty="0"/>
              <a:t>の兵士が戦場に屍をさらしたのは、国民の自覚よりも</a:t>
            </a:r>
            <a:r>
              <a:rPr lang="en-US" altLang="ja-JP" dirty="0"/>
              <a:t>(</a:t>
            </a:r>
            <a:r>
              <a:rPr lang="ja-JP" altLang="en-US" dirty="0"/>
              <a:t>農村）共同体への忠誠、村社会との認識で追い打ちをかけている。惣村意識である。水争いでの隣村との合戦　来世があるイスラムのジハードは</a:t>
            </a:r>
            <a:r>
              <a:rPr lang="ja-JP" altLang="en-US" dirty="0" smtClean="0"/>
              <a:t>違う。</a:t>
            </a:r>
            <a:endParaRPr kumimoji="1" lang="ja-JP" altLang="en-US" dirty="0"/>
          </a:p>
        </p:txBody>
      </p:sp>
    </p:spTree>
    <p:extLst>
      <p:ext uri="{BB962C8B-B14F-4D97-AF65-F5344CB8AC3E}">
        <p14:creationId xmlns:p14="http://schemas.microsoft.com/office/powerpoint/2010/main" val="398732911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84069" y="330926"/>
            <a:ext cx="10049691" cy="1261654"/>
          </a:xfrm>
          <a:ln>
            <a:solidFill>
              <a:schemeClr val="tx1">
                <a:lumMod val="95000"/>
                <a:lumOff val="5000"/>
              </a:schemeClr>
            </a:solidFill>
          </a:ln>
        </p:spPr>
        <p:txBody>
          <a:bodyPr>
            <a:normAutofit/>
          </a:bodyPr>
          <a:lstStyle/>
          <a:p>
            <a:pPr algn="ctr"/>
            <a:r>
              <a:rPr kumimoji="1" lang="ja-JP" altLang="en-US" dirty="0" smtClean="0"/>
              <a:t>フィリピンの「歴史認識」報道</a:t>
            </a:r>
            <a:endParaRPr kumimoji="1" lang="ja-JP" altLang="en-US" dirty="0"/>
          </a:p>
        </p:txBody>
      </p:sp>
      <p:sp>
        <p:nvSpPr>
          <p:cNvPr id="3" name="コンテンツ プレースホルダー 2"/>
          <p:cNvSpPr>
            <a:spLocks noGrp="1"/>
          </p:cNvSpPr>
          <p:nvPr>
            <p:ph idx="1"/>
          </p:nvPr>
        </p:nvSpPr>
        <p:spPr>
          <a:xfrm>
            <a:off x="1088571" y="1693928"/>
            <a:ext cx="10232572" cy="5081341"/>
          </a:xfrm>
        </p:spPr>
        <p:txBody>
          <a:bodyPr>
            <a:normAutofit/>
          </a:bodyPr>
          <a:lstStyle/>
          <a:p>
            <a:r>
              <a:rPr lang="en-US" altLang="ja-JP" dirty="0" smtClean="0"/>
              <a:t>2016</a:t>
            </a:r>
            <a:r>
              <a:rPr lang="ja-JP" altLang="ja-JP" dirty="0" smtClean="0"/>
              <a:t>年</a:t>
            </a:r>
            <a:r>
              <a:rPr lang="en-US" altLang="ja-JP" dirty="0" smtClean="0"/>
              <a:t>2</a:t>
            </a:r>
            <a:r>
              <a:rPr lang="ja-JP" altLang="en-US" dirty="0" smtClean="0"/>
              <a:t>月天皇</a:t>
            </a:r>
            <a:r>
              <a:rPr lang="ja-JP" altLang="en-US" dirty="0"/>
              <a:t>陛下</a:t>
            </a:r>
            <a:r>
              <a:rPr lang="ja-JP" altLang="ja-JP" dirty="0"/>
              <a:t>フィリピン</a:t>
            </a:r>
            <a:r>
              <a:rPr lang="ja-JP" altLang="en-US" dirty="0"/>
              <a:t>初</a:t>
            </a:r>
            <a:r>
              <a:rPr lang="ja-JP" altLang="ja-JP" dirty="0"/>
              <a:t>訪問。　国交回復</a:t>
            </a:r>
            <a:r>
              <a:rPr lang="en-US" altLang="ja-JP" dirty="0"/>
              <a:t>60</a:t>
            </a:r>
            <a:r>
              <a:rPr lang="ja-JP" altLang="ja-JP" dirty="0"/>
              <a:t>周年。ベニグノ現大統領母</a:t>
            </a:r>
            <a:r>
              <a:rPr lang="ja-JP" altLang="en-US" dirty="0"/>
              <a:t>は</a:t>
            </a:r>
            <a:r>
              <a:rPr lang="ja-JP" altLang="ja-JP" dirty="0"/>
              <a:t>コラソン・アキノ</a:t>
            </a:r>
            <a:r>
              <a:rPr lang="ja-JP" altLang="en-US" dirty="0"/>
              <a:t>元</a:t>
            </a:r>
            <a:r>
              <a:rPr lang="ja-JP" altLang="ja-JP" dirty="0"/>
              <a:t>大統領</a:t>
            </a:r>
            <a:r>
              <a:rPr lang="ja-JP" altLang="en-US" dirty="0"/>
              <a:t>。</a:t>
            </a:r>
            <a:r>
              <a:rPr lang="ja-JP" altLang="ja-JP" dirty="0"/>
              <a:t>祖父ベニグノ・アキノ・シニア</a:t>
            </a:r>
            <a:r>
              <a:rPr lang="ja-JP" altLang="en-US" dirty="0"/>
              <a:t>元</a:t>
            </a:r>
            <a:r>
              <a:rPr lang="ja-JP" altLang="ja-JP" dirty="0"/>
              <a:t>国会議長は日本軍政協力</a:t>
            </a:r>
            <a:r>
              <a:rPr lang="ja-JP" altLang="en-US" dirty="0"/>
              <a:t>で</a:t>
            </a:r>
            <a:r>
              <a:rPr lang="ja-JP" altLang="ja-JP" dirty="0"/>
              <a:t>戦後は戦犯裁判</a:t>
            </a:r>
            <a:endParaRPr lang="en-US" altLang="ja-JP" dirty="0"/>
          </a:p>
          <a:p>
            <a:r>
              <a:rPr lang="en-US" altLang="ja-JP" b="1" dirty="0"/>
              <a:t>2</a:t>
            </a:r>
            <a:r>
              <a:rPr lang="ja-JP" altLang="ja-JP" b="1" dirty="0"/>
              <a:t>月はマニラ市街戦の月</a:t>
            </a:r>
            <a:r>
              <a:rPr lang="ja-JP" altLang="en-US" b="1" dirty="0"/>
              <a:t>と</a:t>
            </a:r>
            <a:r>
              <a:rPr lang="ja-JP" altLang="ja-JP" dirty="0"/>
              <a:t>現地の日本大使館から</a:t>
            </a:r>
            <a:r>
              <a:rPr lang="ja-JP" altLang="en-US" dirty="0"/>
              <a:t>問題視</a:t>
            </a:r>
            <a:r>
              <a:rPr lang="ja-JP" altLang="ja-JP" dirty="0"/>
              <a:t>。</a:t>
            </a:r>
            <a:endParaRPr lang="en-US" altLang="ja-JP" dirty="0"/>
          </a:p>
          <a:p>
            <a:r>
              <a:rPr lang="en-US" altLang="ja-JP" dirty="0"/>
              <a:t>1945</a:t>
            </a:r>
            <a:r>
              <a:rPr lang="ja-JP" altLang="ja-JP" dirty="0"/>
              <a:t>年</a:t>
            </a:r>
            <a:r>
              <a:rPr lang="en-US" altLang="ja-JP" dirty="0"/>
              <a:t>2</a:t>
            </a:r>
            <a:r>
              <a:rPr lang="ja-JP" altLang="ja-JP" dirty="0"/>
              <a:t>月日本軍はフィリピン各地で非戦闘員の虐殺やレイプ事件。マニラ市街戦では</a:t>
            </a:r>
            <a:r>
              <a:rPr lang="en-US" altLang="ja-JP" dirty="0"/>
              <a:t>10</a:t>
            </a:r>
            <a:r>
              <a:rPr lang="ja-JP" altLang="ja-JP" dirty="0"/>
              <a:t>万人の非戦闘員が犠牲。エルピディオ・キリノ</a:t>
            </a:r>
            <a:r>
              <a:rPr lang="ja-JP" altLang="en-US" dirty="0"/>
              <a:t>元大統領</a:t>
            </a:r>
            <a:r>
              <a:rPr lang="ja-JP" altLang="ja-JP" dirty="0"/>
              <a:t>は妻と長女を日本軍に狙撃。三女フェも日本兵に刺殺され、次男</a:t>
            </a:r>
            <a:r>
              <a:rPr lang="ja-JP" altLang="en-US" dirty="0"/>
              <a:t>も</a:t>
            </a:r>
            <a:r>
              <a:rPr lang="ja-JP" altLang="ja-JP" dirty="0"/>
              <a:t>射殺された。大統領就任後、モンテンルパ刑務所に収容された日本人戦犯について日本から助命嘆願が押し寄せ、特赦に踏み切った。日本軍の虐殺や米軍の砲撃など全土で</a:t>
            </a:r>
            <a:r>
              <a:rPr lang="en-US" altLang="ja-JP" dirty="0"/>
              <a:t>110</a:t>
            </a:r>
            <a:r>
              <a:rPr lang="ja-JP" altLang="ja-JP" dirty="0"/>
              <a:t>万人の犠牲を生みながら、日本との友好の道を選んだフィリピンを象徴</a:t>
            </a:r>
            <a:endParaRPr lang="en-US" altLang="ja-JP" dirty="0"/>
          </a:p>
          <a:p>
            <a:endParaRPr lang="ja-JP" altLang="ja-JP" dirty="0"/>
          </a:p>
        </p:txBody>
      </p:sp>
    </p:spTree>
    <p:extLst>
      <p:ext uri="{BB962C8B-B14F-4D97-AF65-F5344CB8AC3E}">
        <p14:creationId xmlns:p14="http://schemas.microsoft.com/office/powerpoint/2010/main" val="400813563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戦跡観光（広島、沖縄、知覧）</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dirty="0" smtClean="0"/>
              <a:t>『</a:t>
            </a:r>
            <a:r>
              <a:rPr lang="ja-JP" altLang="en-US" dirty="0"/>
              <a:t>「戦跡」の戦後史</a:t>
            </a:r>
            <a:r>
              <a:rPr lang="en-US" altLang="ja-JP" dirty="0"/>
              <a:t>』</a:t>
            </a:r>
            <a:r>
              <a:rPr lang="ja-JP" altLang="en-US" dirty="0"/>
              <a:t>は原爆ドームをはじめ、沖縄の摩文仁戦跡、鹿児島の知覧・特攻戦跡について、今日のように多くの人が訪れる聖域になる</a:t>
            </a:r>
            <a:r>
              <a:rPr lang="ja-JP" altLang="en-US" dirty="0" smtClean="0"/>
              <a:t>までには歴史がある</a:t>
            </a:r>
            <a:endParaRPr lang="en-US" altLang="ja-JP" dirty="0" smtClean="0"/>
          </a:p>
          <a:p>
            <a:r>
              <a:rPr lang="ja-JP" altLang="en-US" dirty="0" smtClean="0"/>
              <a:t>陸軍</a:t>
            </a:r>
            <a:r>
              <a:rPr lang="ja-JP" altLang="en-US" dirty="0"/>
              <a:t>の特攻基地であった知覧の特攻遺品館に、海軍機零戦が展示されていることなど、刺激を求める観光資源としてみれば当然のことなのだが、こだわりのある者には大きな問題である</a:t>
            </a:r>
            <a:r>
              <a:rPr lang="ja-JP" altLang="en-US" dirty="0" smtClean="0"/>
              <a:t>。</a:t>
            </a:r>
            <a:endParaRPr lang="en-US" altLang="ja-JP" dirty="0" smtClean="0"/>
          </a:p>
          <a:p>
            <a:r>
              <a:rPr lang="ja-JP" altLang="en-US" dirty="0" smtClean="0"/>
              <a:t>摩</a:t>
            </a:r>
            <a:r>
              <a:rPr lang="ja-JP" altLang="en-US" dirty="0"/>
              <a:t>文仁がシンボリックな場となり、「六・二三」が記念日として発見されるに</a:t>
            </a:r>
            <a:r>
              <a:rPr lang="ja-JP" altLang="en-US" dirty="0" smtClean="0"/>
              <a:t>至った。</a:t>
            </a:r>
            <a:endParaRPr lang="ja-JP" altLang="en-US" dirty="0"/>
          </a:p>
        </p:txBody>
      </p:sp>
    </p:spTree>
    <p:extLst>
      <p:ext uri="{BB962C8B-B14F-4D97-AF65-F5344CB8AC3E}">
        <p14:creationId xmlns:p14="http://schemas.microsoft.com/office/powerpoint/2010/main" val="250565667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lstStyle/>
          <a:p>
            <a:pPr algn="ctr"/>
            <a:r>
              <a:rPr kumimoji="1" lang="ja-JP" altLang="en-US" dirty="0" smtClean="0"/>
              <a:t>広島原爆ドーム</a:t>
            </a:r>
            <a:endParaRPr kumimoji="1" lang="ja-JP" altLang="en-US" dirty="0"/>
          </a:p>
        </p:txBody>
      </p:sp>
      <p:sp>
        <p:nvSpPr>
          <p:cNvPr id="3" name="コンテンツ プレースホルダー 2"/>
          <p:cNvSpPr>
            <a:spLocks noGrp="1"/>
          </p:cNvSpPr>
          <p:nvPr>
            <p:ph idx="1"/>
          </p:nvPr>
        </p:nvSpPr>
        <p:spPr>
          <a:xfrm>
            <a:off x="838199" y="1772816"/>
            <a:ext cx="10395857" cy="5040560"/>
          </a:xfrm>
        </p:spPr>
        <p:txBody>
          <a:bodyPr>
            <a:normAutofit fontScale="85000" lnSpcReduction="10000"/>
          </a:bodyPr>
          <a:lstStyle/>
          <a:p>
            <a:r>
              <a:rPr lang="ja-JP" altLang="en-US" dirty="0" smtClean="0"/>
              <a:t>世界</a:t>
            </a:r>
            <a:r>
              <a:rPr lang="ja-JP" altLang="en-US" dirty="0"/>
              <a:t>遺産に登録されている広島の原爆ドームは、被爆の惨禍を今に伝え、核兵器の廃絶と人類の平和を願うシンボルであるが、敗戦後しばらくの間は、むしろ撤去の対象とされ、地元紙は「都市のドまん中に放置したまま足かけ四年－自分のアバタ面を世界に誇示して同情を引こうとする貧乏根性を広島市民はもはや精算しなければいけない」と書いている</a:t>
            </a:r>
            <a:r>
              <a:rPr lang="ja-JP" altLang="en-US" dirty="0" smtClean="0"/>
              <a:t>。</a:t>
            </a:r>
            <a:endParaRPr lang="en-US" altLang="ja-JP" dirty="0" smtClean="0"/>
          </a:p>
          <a:p>
            <a:r>
              <a:rPr lang="ja-JP" altLang="en-US" dirty="0" smtClean="0"/>
              <a:t>広島</a:t>
            </a:r>
            <a:r>
              <a:rPr lang="ja-JP" altLang="en-US" dirty="0"/>
              <a:t>大学学長の森戸辰男も「とにかく過去を省みないでいい平和の殿堂をつくる方に</a:t>
            </a:r>
            <a:r>
              <a:rPr lang="en-US" altLang="ja-JP" dirty="0"/>
              <a:t>〕</a:t>
            </a:r>
            <a:r>
              <a:rPr lang="ja-JP" altLang="en-US" dirty="0"/>
              <a:t>中略。</a:t>
            </a:r>
            <a:r>
              <a:rPr lang="en-US" altLang="ja-JP" dirty="0"/>
              <a:t>〔</a:t>
            </a:r>
            <a:r>
              <a:rPr lang="ja-JP" altLang="en-US" dirty="0"/>
              <a:t>残す必要はないと思います</a:t>
            </a:r>
            <a:r>
              <a:rPr lang="en-US" altLang="ja-JP" dirty="0"/>
              <a:t>〕</a:t>
            </a:r>
            <a:r>
              <a:rPr lang="ja-JP" altLang="en-US" dirty="0"/>
              <a:t>と語っていた（一九五一年八月六日中国新聞）。同じ現象はユダヤ人強制収容所でも伝えられている。</a:t>
            </a:r>
          </a:p>
          <a:p>
            <a:r>
              <a:rPr lang="ja-JP" altLang="en-US" dirty="0"/>
              <a:t>広島について、福間良明は</a:t>
            </a:r>
            <a:r>
              <a:rPr lang="en-US" altLang="ja-JP" dirty="0"/>
              <a:t>『</a:t>
            </a:r>
            <a:r>
              <a:rPr lang="ja-JP" altLang="en-US" dirty="0"/>
              <a:t>焦土の記憶</a:t>
            </a:r>
            <a:r>
              <a:rPr lang="en-US" altLang="ja-JP" dirty="0"/>
              <a:t>』</a:t>
            </a:r>
            <a:r>
              <a:rPr lang="ja-JP" altLang="en-US" dirty="0"/>
              <a:t>（</a:t>
            </a:r>
            <a:r>
              <a:rPr lang="en-US" altLang="ja-JP" dirty="0"/>
              <a:t>2011</a:t>
            </a:r>
            <a:r>
              <a:rPr lang="ja-JP" altLang="en-US" dirty="0"/>
              <a:t>年）のなかで、被爆一年後に開かれた平和復興祭でブラスバンドや花電車が市内を巡回し、演芸大会まで催された様子を詳しく紹介している。この両書から教えられるのは、現在の常識で過去を見てはいけないということである</a:t>
            </a:r>
            <a:r>
              <a:rPr lang="ja-JP" altLang="en-US" dirty="0" smtClean="0"/>
              <a:t>。</a:t>
            </a:r>
            <a:endParaRPr lang="en-US" altLang="ja-JP" dirty="0" smtClean="0"/>
          </a:p>
          <a:p>
            <a:r>
              <a:rPr lang="ja-JP" altLang="en-US" dirty="0" smtClean="0"/>
              <a:t>原水爆</a:t>
            </a:r>
            <a:r>
              <a:rPr lang="ja-JP" altLang="en-US" dirty="0"/>
              <a:t>禁止運動などを背景に、原爆ドームの保存運動が活発化するのは一九六〇年代になってからであることは研究者の間では広く認識されていることである。倒壊を目前にしたドームの補修工事は六七年に完了する。</a:t>
            </a:r>
          </a:p>
          <a:p>
            <a:endParaRPr lang="ja-JP" altLang="en-US" dirty="0"/>
          </a:p>
        </p:txBody>
      </p:sp>
    </p:spTree>
    <p:extLst>
      <p:ext uri="{BB962C8B-B14F-4D97-AF65-F5344CB8AC3E}">
        <p14:creationId xmlns:p14="http://schemas.microsoft.com/office/powerpoint/2010/main" val="369119566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86453"/>
            <a:ext cx="10515600" cy="1325563"/>
          </a:xfrm>
          <a:ln>
            <a:solidFill>
              <a:schemeClr val="tx1">
                <a:lumMod val="95000"/>
                <a:lumOff val="5000"/>
              </a:schemeClr>
            </a:solidFill>
          </a:ln>
        </p:spPr>
        <p:txBody>
          <a:bodyPr/>
          <a:lstStyle/>
          <a:p>
            <a:pPr algn="ctr"/>
            <a:r>
              <a:rPr kumimoji="1" lang="ja-JP" altLang="en-US" dirty="0" smtClean="0"/>
              <a:t>沖縄・摩文仁丘</a:t>
            </a:r>
            <a:endParaRPr kumimoji="1" lang="ja-JP" altLang="en-US" dirty="0"/>
          </a:p>
        </p:txBody>
      </p:sp>
      <p:sp>
        <p:nvSpPr>
          <p:cNvPr id="3" name="コンテンツ プレースホルダー 2"/>
          <p:cNvSpPr>
            <a:spLocks noGrp="1"/>
          </p:cNvSpPr>
          <p:nvPr>
            <p:ph idx="1"/>
          </p:nvPr>
        </p:nvSpPr>
        <p:spPr>
          <a:xfrm>
            <a:off x="838199" y="1600201"/>
            <a:ext cx="10604863" cy="5257799"/>
          </a:xfrm>
        </p:spPr>
        <p:txBody>
          <a:bodyPr>
            <a:normAutofit/>
          </a:bodyPr>
          <a:lstStyle/>
          <a:p>
            <a:r>
              <a:rPr lang="ja-JP" altLang="en-US" dirty="0" smtClean="0"/>
              <a:t>沖縄</a:t>
            </a:r>
            <a:r>
              <a:rPr lang="ja-JP" altLang="en-US" dirty="0"/>
              <a:t>の摩文仁丘には多数の慰霊塔があり、都道府県別に戦没者が祀られているが、沖縄で亡くなった人の数はわずかで、南方戦線での戦没者が圧倒的に多い。調べていくと、祖国復帰運動が盛り上がるなかで次々に塔が建てられ、戦跡観光が加速していった歴史が見えてきている。まさに「戦跡とはそこにあるものではなく、創られるもの」なのである。</a:t>
            </a:r>
          </a:p>
          <a:p>
            <a:r>
              <a:rPr lang="ja-JP" altLang="en-US" dirty="0"/>
              <a:t>沖縄県当局は本土各地の慰霊塔が林立する戦跡地を積極的に打ち出す姿勢を打ち出した。面倒な渡航手続きとドル使用により、本土観光客は海外旅行気分になっていたが、この買い物観光への打撃が予想されたからである。</a:t>
            </a:r>
            <a:r>
              <a:rPr lang="en-US" altLang="ja-JP" dirty="0"/>
              <a:t>1964</a:t>
            </a:r>
            <a:r>
              <a:rPr lang="ja-JP" altLang="en-US" dirty="0"/>
              <a:t>年の海外渡航自由化がこうした状況を後押している。遺族たちは巡礼だけではなく、廉価な外国産商品を買いあさる観光客でもあったのである（沖縄観光協会編・発行</a:t>
            </a:r>
            <a:r>
              <a:rPr lang="en-US" altLang="ja-JP" dirty="0"/>
              <a:t>『</a:t>
            </a:r>
            <a:r>
              <a:rPr lang="ja-JP" altLang="en-US" dirty="0"/>
              <a:t>沖縄観光十年史</a:t>
            </a:r>
            <a:r>
              <a:rPr lang="en-US" altLang="ja-JP" dirty="0"/>
              <a:t>』1964</a:t>
            </a:r>
            <a:r>
              <a:rPr lang="ja-JP" altLang="en-US" dirty="0"/>
              <a:t>年「沖縄観光座談会」</a:t>
            </a:r>
            <a:r>
              <a:rPr lang="en-US" altLang="ja-JP" dirty="0"/>
              <a:t>1963</a:t>
            </a:r>
            <a:r>
              <a:rPr lang="ja-JP" altLang="en-US" dirty="0"/>
              <a:t>年</a:t>
            </a:r>
            <a:r>
              <a:rPr lang="en-US" altLang="ja-JP" dirty="0"/>
              <a:t>6</a:t>
            </a:r>
            <a:r>
              <a:rPr lang="ja-JP" altLang="en-US" dirty="0"/>
              <a:t>月</a:t>
            </a:r>
            <a:r>
              <a:rPr lang="en-US" altLang="ja-JP" dirty="0"/>
              <a:t>1</a:t>
            </a:r>
            <a:r>
              <a:rPr lang="ja-JP" altLang="en-US" dirty="0"/>
              <a:t>日実施の記録）</a:t>
            </a:r>
          </a:p>
          <a:p>
            <a:endParaRPr lang="ja-JP" altLang="en-US" dirty="0"/>
          </a:p>
        </p:txBody>
      </p:sp>
    </p:spTree>
    <p:extLst>
      <p:ext uri="{BB962C8B-B14F-4D97-AF65-F5344CB8AC3E}">
        <p14:creationId xmlns:p14="http://schemas.microsoft.com/office/powerpoint/2010/main" val="89149639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350464"/>
          </a:xfrm>
          <a:ln>
            <a:solidFill>
              <a:schemeClr val="tx1">
                <a:lumMod val="95000"/>
                <a:lumOff val="5000"/>
              </a:schemeClr>
            </a:solidFill>
          </a:ln>
        </p:spPr>
        <p:txBody>
          <a:bodyPr/>
          <a:lstStyle/>
          <a:p>
            <a:pPr algn="ctr"/>
            <a:r>
              <a:rPr kumimoji="1" lang="ja-JP" altLang="en-US" dirty="0" smtClean="0"/>
              <a:t>知覧</a:t>
            </a:r>
            <a:endParaRPr kumimoji="1" lang="ja-JP" altLang="en-US" dirty="0"/>
          </a:p>
        </p:txBody>
      </p:sp>
      <p:sp>
        <p:nvSpPr>
          <p:cNvPr id="3" name="コンテンツ プレースホルダー 2"/>
          <p:cNvSpPr>
            <a:spLocks noGrp="1"/>
          </p:cNvSpPr>
          <p:nvPr>
            <p:ph idx="1"/>
          </p:nvPr>
        </p:nvSpPr>
        <p:spPr>
          <a:xfrm>
            <a:off x="940526" y="1957253"/>
            <a:ext cx="9619970" cy="4713514"/>
          </a:xfrm>
        </p:spPr>
        <p:txBody>
          <a:bodyPr>
            <a:normAutofit fontScale="92500" lnSpcReduction="20000"/>
          </a:bodyPr>
          <a:lstStyle/>
          <a:p>
            <a:r>
              <a:rPr lang="ja-JP" altLang="en-US" dirty="0" smtClean="0"/>
              <a:t>昭和</a:t>
            </a:r>
            <a:r>
              <a:rPr lang="ja-JP" altLang="en-US" dirty="0"/>
              <a:t>三十七年八月十六日ＮＨＫが遺族「知覧基地の特攻隊員を主題としたテレビドラマを放映したことがきっかけで戦跡観光地化していった。</a:t>
            </a:r>
          </a:p>
          <a:p>
            <a:r>
              <a:rPr lang="ja-JP" altLang="en-US" dirty="0" smtClean="0"/>
              <a:t>福間良明は</a:t>
            </a:r>
            <a:r>
              <a:rPr lang="ja-JP" altLang="en-US" dirty="0"/>
              <a:t>知覧について「「特攻」はいつから「地域の記憶」として発見されたのか。そして、地域の戦争体験でもないものが、なぜ戦跡観光の核として見出されたのか」、「これらの問題意識のもと、知覧戦後史を見渡し、「特攻」の戦跡が創られるプロセスについて考察し</a:t>
            </a:r>
            <a:r>
              <a:rPr lang="ja-JP" altLang="en-US" dirty="0" smtClean="0"/>
              <a:t>」つぎ</a:t>
            </a:r>
            <a:r>
              <a:rPr lang="ja-JP" altLang="en-US" dirty="0"/>
              <a:t>のようにまとめている。「知覧の公的言説においては、地域に固有の戦争体験は後景化し、それを上書きするかのように、元飛行兵たち（戦友会）の記憶、ひいてはナショナルな知覧イメージが、再生産されることになった」。「「継承」されているものは、多くの場合、幾多の忘却を経たあとの残滓</a:t>
            </a:r>
            <a:r>
              <a:rPr lang="en-US" altLang="ja-JP" dirty="0"/>
              <a:t>(</a:t>
            </a:r>
            <a:r>
              <a:rPr lang="ja-JP" altLang="en-US" dirty="0"/>
              <a:t>ざんし</a:t>
            </a:r>
            <a:r>
              <a:rPr lang="en-US" altLang="ja-JP" dirty="0"/>
              <a:t>)</a:t>
            </a:r>
            <a:r>
              <a:rPr lang="ja-JP" altLang="en-US" dirty="0"/>
              <a:t>でしかない。顧みるべきは、その残滓なのか、それとも忘却されてきたものなのか。特攻観音をはじめとした知覧のモニュメントの戦後史は、こうした問いを現代に投げかけている</a:t>
            </a:r>
          </a:p>
          <a:p>
            <a:endParaRPr lang="ja-JP" altLang="en-US" dirty="0"/>
          </a:p>
          <a:p>
            <a:endParaRPr kumimoji="1" lang="ja-JP" altLang="en-US" dirty="0"/>
          </a:p>
        </p:txBody>
      </p:sp>
    </p:spTree>
    <p:extLst>
      <p:ext uri="{BB962C8B-B14F-4D97-AF65-F5344CB8AC3E}">
        <p14:creationId xmlns:p14="http://schemas.microsoft.com/office/powerpoint/2010/main" val="247699461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57943" y="539931"/>
            <a:ext cx="9962606" cy="1132659"/>
          </a:xfrm>
          <a:ln w="57150">
            <a:solidFill>
              <a:schemeClr val="tx1">
                <a:lumMod val="95000"/>
                <a:lumOff val="5000"/>
              </a:schemeClr>
            </a:solidFill>
          </a:ln>
        </p:spPr>
        <p:txBody>
          <a:bodyPr>
            <a:normAutofit/>
          </a:bodyPr>
          <a:lstStyle/>
          <a:p>
            <a:pPr algn="ctr"/>
            <a:r>
              <a:rPr lang="ja-JP" altLang="ja-JP" b="1" dirty="0"/>
              <a:t>ダーク・ツーリズムの</a:t>
            </a:r>
            <a:r>
              <a:rPr lang="ja-JP" altLang="ja-JP" b="1" dirty="0" smtClean="0"/>
              <a:t>再構築</a:t>
            </a:r>
            <a:endParaRPr kumimoji="1" lang="ja-JP" altLang="en-US" dirty="0"/>
          </a:p>
        </p:txBody>
      </p:sp>
      <p:sp>
        <p:nvSpPr>
          <p:cNvPr id="3" name="コンテンツ プレースホルダー 2"/>
          <p:cNvSpPr>
            <a:spLocks noGrp="1"/>
          </p:cNvSpPr>
          <p:nvPr>
            <p:ph idx="1"/>
          </p:nvPr>
        </p:nvSpPr>
        <p:spPr>
          <a:xfrm>
            <a:off x="1524000" y="1797558"/>
            <a:ext cx="9292590" cy="4264914"/>
          </a:xfrm>
        </p:spPr>
        <p:txBody>
          <a:bodyPr>
            <a:noAutofit/>
          </a:bodyPr>
          <a:lstStyle/>
          <a:p>
            <a:r>
              <a:rPr lang="ja-JP" altLang="ja-JP" sz="2400" dirty="0"/>
              <a:t>脳波信号解析</a:t>
            </a:r>
            <a:r>
              <a:rPr lang="ja-JP" altLang="en-US" sz="2400" dirty="0"/>
              <a:t>では</a:t>
            </a:r>
            <a:r>
              <a:rPr lang="ja-JP" altLang="ja-JP" sz="2400" dirty="0"/>
              <a:t>、「興味度」が高</a:t>
            </a:r>
            <a:r>
              <a:rPr lang="ja-JP" altLang="en-US" sz="2400" dirty="0"/>
              <a:t>く、かつ、</a:t>
            </a:r>
            <a:r>
              <a:rPr lang="ja-JP" altLang="ja-JP" sz="2400" dirty="0"/>
              <a:t>「嫌い度」が高いもの</a:t>
            </a:r>
            <a:endParaRPr lang="en-US" altLang="ja-JP" sz="2400" dirty="0"/>
          </a:p>
          <a:p>
            <a:r>
              <a:rPr lang="ja-JP" altLang="ja-JP" sz="2400" dirty="0"/>
              <a:t>「嫌い」は「好き」以上に複雑な感性、単純に「ダーク」と</a:t>
            </a:r>
            <a:r>
              <a:rPr lang="ja-JP" altLang="en-US" sz="2400" dirty="0"/>
              <a:t>整理</a:t>
            </a:r>
            <a:r>
              <a:rPr lang="ja-JP" altLang="ja-JP" sz="2400" dirty="0"/>
              <a:t>分類</a:t>
            </a:r>
            <a:r>
              <a:rPr lang="ja-JP" altLang="en-US" sz="2400" dirty="0"/>
              <a:t>不可</a:t>
            </a:r>
            <a:endParaRPr lang="en-US" altLang="ja-JP" sz="2400" dirty="0"/>
          </a:p>
          <a:p>
            <a:r>
              <a:rPr lang="ja-JP" altLang="ja-JP" sz="2400" dirty="0"/>
              <a:t>「嫌い度」が強くて「興味度」を遥かに超え</a:t>
            </a:r>
            <a:r>
              <a:rPr lang="ja-JP" altLang="en-US" sz="2400" dirty="0"/>
              <a:t>ると</a:t>
            </a:r>
            <a:r>
              <a:rPr lang="ja-JP" altLang="ja-JP" sz="2400" dirty="0"/>
              <a:t>観光資源価値</a:t>
            </a:r>
            <a:r>
              <a:rPr lang="ja-JP" altLang="en-US" sz="2400" dirty="0"/>
              <a:t>が</a:t>
            </a:r>
            <a:r>
              <a:rPr lang="ja-JP" altLang="ja-JP" sz="2400" dirty="0"/>
              <a:t>消滅</a:t>
            </a:r>
            <a:endParaRPr lang="en-US" altLang="ja-JP" sz="2400" dirty="0"/>
          </a:p>
          <a:p>
            <a:pPr marL="0" indent="0">
              <a:buNone/>
            </a:pPr>
            <a:r>
              <a:rPr lang="ja-JP" altLang="en-US" dirty="0" smtClean="0"/>
              <a:t>～例：</a:t>
            </a:r>
            <a:r>
              <a:rPr lang="ja-JP" altLang="ja-JP" dirty="0" smtClean="0"/>
              <a:t>韓国の敵産</a:t>
            </a:r>
            <a:r>
              <a:rPr lang="ja-JP" altLang="ja-JP" dirty="0"/>
              <a:t>家屋は日帝残滓、日帝痕跡として認識され、朝鮮総督府、旧ソウル市役所等は</a:t>
            </a:r>
            <a:r>
              <a:rPr lang="ja-JP" altLang="ja-JP" dirty="0" smtClean="0"/>
              <a:t>消滅</a:t>
            </a:r>
            <a:r>
              <a:rPr lang="ja-JP" altLang="en-US" dirty="0" smtClean="0"/>
              <a:t>～</a:t>
            </a:r>
            <a:endParaRPr lang="en-US" altLang="ja-JP" dirty="0" smtClean="0"/>
          </a:p>
          <a:p>
            <a:r>
              <a:rPr lang="ja-JP" altLang="ja-JP" sz="2400" dirty="0"/>
              <a:t>ムンバイの駅舎チャトラパティ・シヴァージー・ターミナスは大英帝国植民地支配の象徴</a:t>
            </a:r>
            <a:r>
              <a:rPr lang="ja-JP" altLang="en-US" sz="2400" dirty="0"/>
              <a:t>だ</a:t>
            </a:r>
            <a:r>
              <a:rPr lang="ja-JP" altLang="ja-JP" sz="2400" dirty="0"/>
              <a:t>が、世界遺産に登録され人流・観光資源として活用</a:t>
            </a:r>
            <a:endParaRPr lang="en-US" altLang="ja-JP" sz="2400" dirty="0"/>
          </a:p>
          <a:p>
            <a:r>
              <a:rPr lang="ja-JP" altLang="ja-JP" sz="2400" dirty="0"/>
              <a:t>人流・観光政策として重要なことは「嫌い度」を上回る「興味度」になるように施策を講じることであり、メディアの活用もそこに求められる。</a:t>
            </a:r>
          </a:p>
        </p:txBody>
      </p:sp>
    </p:spTree>
    <p:extLst>
      <p:ext uri="{BB962C8B-B14F-4D97-AF65-F5344CB8AC3E}">
        <p14:creationId xmlns:p14="http://schemas.microsoft.com/office/powerpoint/2010/main" val="269587419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448562" y="905256"/>
            <a:ext cx="9278874" cy="5033772"/>
          </a:xfrm>
        </p:spPr>
        <p:txBody>
          <a:bodyPr>
            <a:noAutofit/>
          </a:bodyPr>
          <a:lstStyle/>
          <a:p>
            <a:r>
              <a:rPr lang="ja-JP" altLang="ja-JP" sz="3000" dirty="0"/>
              <a:t>ダークとする価値観は、中期的には風化の第一歩。記憶風化</a:t>
            </a:r>
            <a:r>
              <a:rPr lang="ja-JP" altLang="en-US" sz="3000" dirty="0"/>
              <a:t>で</a:t>
            </a:r>
            <a:r>
              <a:rPr lang="ja-JP" altLang="ja-JP" sz="3000" dirty="0"/>
              <a:t>価値中立的になる。政治学としては問題解決。三国志や源平合戦の史蹟のようなもの、場所そのものが曖昧にすらなる</a:t>
            </a:r>
            <a:endParaRPr lang="en-US" altLang="ja-JP" sz="3000" dirty="0"/>
          </a:p>
          <a:p>
            <a:r>
              <a:rPr lang="ja-JP" altLang="ja-JP" sz="3000" dirty="0"/>
              <a:t>そうなると刺激性がうすれ、人流・観光資源としての価値は少なくなり、学術的、芸術的価値のあるものが残る</a:t>
            </a:r>
          </a:p>
          <a:p>
            <a:r>
              <a:rPr lang="ja-JP" altLang="ja-JP" sz="3000" dirty="0"/>
              <a:t>ユネスコはハイチ革命が始まった八月二三日を奴隷貿易とその廃止を記念する国際デーに定めている。英国は奴隷貿易（奴隷制ではない）を廃止した一八○七年奴隷貿易法から二百年目に当たる二○○七年の国際デーに、リバプールに国際奴隷博物館を開設。時間の経過とともに、ローマ時代の奴隷制と同様の人流・観光資源化</a:t>
            </a:r>
            <a:endParaRPr lang="ja-JP" altLang="en-US" sz="3000" dirty="0"/>
          </a:p>
        </p:txBody>
      </p:sp>
    </p:spTree>
    <p:extLst>
      <p:ext uri="{BB962C8B-B14F-4D97-AF65-F5344CB8AC3E}">
        <p14:creationId xmlns:p14="http://schemas.microsoft.com/office/powerpoint/2010/main" val="117091225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801189" y="905697"/>
            <a:ext cx="10589621" cy="4972594"/>
          </a:xfrm>
        </p:spPr>
        <p:txBody>
          <a:bodyPr>
            <a:noAutofit/>
          </a:bodyPr>
          <a:lstStyle/>
          <a:p>
            <a:r>
              <a:rPr lang="ja-JP" altLang="en-US" dirty="0" smtClean="0"/>
              <a:t>ネルソン・マンデラが政治犯として収容されていた</a:t>
            </a:r>
            <a:r>
              <a:rPr lang="ja-JP" altLang="en-US" dirty="0"/>
              <a:t>ロベン島</a:t>
            </a:r>
            <a:r>
              <a:rPr lang="ja-JP" altLang="en-US" dirty="0" smtClean="0"/>
              <a:t>はその物語がなければ何の変哲もない離島。世界遺産登録に</a:t>
            </a:r>
            <a:r>
              <a:rPr lang="en-US" altLang="ja-JP" dirty="0"/>
              <a:t>ICOMOS</a:t>
            </a:r>
            <a:r>
              <a:rPr lang="ja-JP" altLang="en-US" dirty="0"/>
              <a:t>ははじめ</a:t>
            </a:r>
            <a:r>
              <a:rPr lang="ja-JP" altLang="en-US" dirty="0" smtClean="0"/>
              <a:t>否定的だったが、</a:t>
            </a:r>
            <a:r>
              <a:rPr lang="ja-JP" altLang="en-US" b="1" dirty="0"/>
              <a:t>ダーク・ツーリズム</a:t>
            </a:r>
            <a:r>
              <a:rPr lang="ja-JP" altLang="en-US" dirty="0" smtClean="0"/>
              <a:t>として登録。</a:t>
            </a:r>
            <a:endParaRPr lang="en-US" altLang="ja-JP" dirty="0" smtClean="0"/>
          </a:p>
          <a:p>
            <a:r>
              <a:rPr lang="ja-JP" altLang="en-US" dirty="0" smtClean="0"/>
              <a:t>物語であるから、一方から見ると</a:t>
            </a:r>
            <a:r>
              <a:rPr lang="ja-JP" altLang="en-US" dirty="0"/>
              <a:t>英雄的</a:t>
            </a:r>
            <a:r>
              <a:rPr lang="ja-JP" altLang="en-US" dirty="0" smtClean="0"/>
              <a:t>、他方から見ると犯罪的</a:t>
            </a:r>
            <a:endParaRPr lang="en-US" altLang="ja-JP" dirty="0" smtClean="0"/>
          </a:p>
          <a:p>
            <a:r>
              <a:rPr lang="ja-JP" altLang="en-US" dirty="0"/>
              <a:t>原爆ドーム</a:t>
            </a:r>
            <a:r>
              <a:rPr lang="ja-JP" altLang="en-US" dirty="0" smtClean="0"/>
              <a:t>が代表例である。しかし現在は日米関係そのものがうまくいっているから、日米の観光客が訪れる</a:t>
            </a:r>
            <a:endParaRPr lang="en-US" altLang="ja-JP" dirty="0" smtClean="0"/>
          </a:p>
          <a:p>
            <a:r>
              <a:rPr lang="ja-JP" altLang="en-US" dirty="0" smtClean="0"/>
              <a:t>観光資源は刺激性の強弱で価値が決まるから、英雄であろうが極悪人であろうが人が集まり経済効果（これを</a:t>
            </a:r>
            <a:r>
              <a:rPr lang="ja-JP" altLang="en-US" dirty="0">
                <a:effectLst>
                  <a:outerShdw blurRad="38100" dist="38100" dir="2700000" algn="tl">
                    <a:srgbClr val="000000">
                      <a:alpha val="43137"/>
                    </a:srgbClr>
                  </a:outerShdw>
                </a:effectLst>
              </a:rPr>
              <a:t>デイトン効果</a:t>
            </a:r>
            <a:r>
              <a:rPr lang="ja-JP" altLang="en-US" dirty="0" smtClean="0"/>
              <a:t>という）があればよいと割り切ればいいと思っているが、世間では、建前として文化遺産にするものだから</a:t>
            </a:r>
            <a:r>
              <a:rPr lang="ja-JP" altLang="en-US" dirty="0"/>
              <a:t>金銭勘定は後ろに隠れてしまい「誇り」が前面に出てしまう</a:t>
            </a:r>
            <a:r>
              <a:rPr lang="ja-JP" altLang="en-US" dirty="0" smtClean="0"/>
              <a:t>。</a:t>
            </a:r>
          </a:p>
          <a:p>
            <a:endParaRPr kumimoji="1" lang="ja-JP" altLang="en-US" dirty="0"/>
          </a:p>
        </p:txBody>
      </p:sp>
    </p:spTree>
    <p:extLst>
      <p:ext uri="{BB962C8B-B14F-4D97-AF65-F5344CB8AC3E}">
        <p14:creationId xmlns:p14="http://schemas.microsoft.com/office/powerpoint/2010/main" val="2669734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Rectangle 5"/>
          <p:cNvSpPr>
            <a:spLocks noChangeArrowheads="1"/>
          </p:cNvSpPr>
          <p:nvPr/>
        </p:nvSpPr>
        <p:spPr bwMode="auto">
          <a:xfrm>
            <a:off x="1524001" y="1887022"/>
            <a:ext cx="184731" cy="369332"/>
          </a:xfrm>
          <a:prstGeom prst="rect">
            <a:avLst/>
          </a:prstGeom>
          <a:noFill/>
          <a:ln w="9525">
            <a:noFill/>
            <a:miter lim="800000"/>
            <a:headEnd/>
            <a:tailEnd/>
          </a:ln>
          <a:effectLst/>
        </p:spPr>
        <p:txBody>
          <a:bodyPr wrap="none" anchor="ctr">
            <a:spAutoFit/>
          </a:bodyPr>
          <a:lstStyle/>
          <a:p>
            <a:endParaRPr lang="ja-JP" altLang="en-US"/>
          </a:p>
        </p:txBody>
      </p:sp>
      <p:graphicFrame>
        <p:nvGraphicFramePr>
          <p:cNvPr id="59396" name="Object 4"/>
          <p:cNvGraphicFramePr>
            <a:graphicFrameLocks noChangeAspect="1"/>
          </p:cNvGraphicFramePr>
          <p:nvPr>
            <p:extLst/>
          </p:nvPr>
        </p:nvGraphicFramePr>
        <p:xfrm>
          <a:off x="1524000" y="976314"/>
          <a:ext cx="9144000" cy="5851525"/>
        </p:xfrm>
        <a:graphic>
          <a:graphicData uri="http://schemas.openxmlformats.org/presentationml/2006/ole">
            <mc:AlternateContent xmlns:mc="http://schemas.openxmlformats.org/markup-compatibility/2006">
              <mc:Choice xmlns:v="urn:schemas-microsoft-com:vml" Requires="v">
                <p:oleObj spid="_x0000_s2056" name="スライド" r:id="rId4" imgW="1513786" imgH="1135243" progId="PowerPoint.Slide.8">
                  <p:embed/>
                </p:oleObj>
              </mc:Choice>
              <mc:Fallback>
                <p:oleObj name="スライド" r:id="rId4" imgW="1513786" imgH="1135243" progId="PowerPoint.Slide.8">
                  <p:embed/>
                  <p:pic>
                    <p:nvPicPr>
                      <p:cNvPr id="0" name=""/>
                      <p:cNvPicPr>
                        <a:picLocks noChangeAspect="1" noChangeArrowheads="1"/>
                      </p:cNvPicPr>
                      <p:nvPr/>
                    </p:nvPicPr>
                    <p:blipFill>
                      <a:blip r:embed="rId5"/>
                      <a:srcRect/>
                      <a:stretch>
                        <a:fillRect/>
                      </a:stretch>
                    </p:blipFill>
                    <p:spPr bwMode="auto">
                      <a:xfrm>
                        <a:off x="1524000" y="976314"/>
                        <a:ext cx="9144000" cy="5851525"/>
                      </a:xfrm>
                      <a:prstGeom prst="rect">
                        <a:avLst/>
                      </a:prstGeom>
                      <a:noFill/>
                      <a:extLst>
                        <a:ext uri="{909E8E84-426E-40DD-AFC4-6F175D3DCCD1}">
                          <a14:hiddenFill xmlns:a14="http://schemas.microsoft.com/office/drawing/2010/main">
                            <a:solidFill>
                              <a:srgbClr val="000000"/>
                            </a:solidFill>
                          </a14:hiddenFill>
                        </a:ext>
                      </a:extLst>
                    </p:spPr>
                  </p:pic>
                </p:oleObj>
              </mc:Fallback>
            </mc:AlternateContent>
          </a:graphicData>
        </a:graphic>
      </p:graphicFrame>
      <p:sp>
        <p:nvSpPr>
          <p:cNvPr id="59394" name="Rectangle 2"/>
          <p:cNvSpPr>
            <a:spLocks noGrp="1" noChangeArrowheads="1"/>
          </p:cNvSpPr>
          <p:nvPr>
            <p:ph type="title"/>
          </p:nvPr>
        </p:nvSpPr>
        <p:spPr>
          <a:noFill/>
          <a:ln>
            <a:solidFill>
              <a:schemeClr val="tx1"/>
            </a:solidFill>
          </a:ln>
        </p:spPr>
        <p:txBody>
          <a:bodyPr/>
          <a:lstStyle/>
          <a:p>
            <a:r>
              <a:rPr lang="ja-JP" altLang="en-US" dirty="0" smtClean="0"/>
              <a:t>図４－２　格付</a:t>
            </a:r>
            <a:r>
              <a:rPr lang="ja-JP" altLang="en-US" dirty="0"/>
              <a:t>の拡大詳細化</a:t>
            </a:r>
            <a:r>
              <a:rPr lang="en-US" altLang="ja-JP" dirty="0"/>
              <a:t>(</a:t>
            </a:r>
            <a:r>
              <a:rPr lang="ja-JP" altLang="en-US" dirty="0"/>
              <a:t>評価システム</a:t>
            </a:r>
            <a:r>
              <a:rPr lang="en-US" altLang="ja-JP" dirty="0"/>
              <a:t>)</a:t>
            </a:r>
          </a:p>
        </p:txBody>
      </p:sp>
    </p:spTree>
    <p:extLst>
      <p:ext uri="{BB962C8B-B14F-4D97-AF65-F5344CB8AC3E}">
        <p14:creationId xmlns:p14="http://schemas.microsoft.com/office/powerpoint/2010/main" val="216400417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92479" y="44624"/>
            <a:ext cx="10171611" cy="864096"/>
          </a:xfrm>
          <a:ln>
            <a:solidFill>
              <a:schemeClr val="tx1">
                <a:lumMod val="95000"/>
                <a:lumOff val="5000"/>
              </a:schemeClr>
            </a:solidFill>
          </a:ln>
        </p:spPr>
        <p:txBody>
          <a:bodyPr>
            <a:normAutofit/>
          </a:bodyPr>
          <a:lstStyle/>
          <a:p>
            <a:pPr algn="ctr"/>
            <a:r>
              <a:rPr lang="ja-JP" altLang="ja-JP" b="1" dirty="0"/>
              <a:t>殺戮の記憶・記録の展示</a:t>
            </a:r>
            <a:endParaRPr lang="ja-JP" altLang="ja-JP" dirty="0"/>
          </a:p>
        </p:txBody>
      </p:sp>
      <p:sp>
        <p:nvSpPr>
          <p:cNvPr id="3" name="コンテンツ プレースホルダー 2"/>
          <p:cNvSpPr>
            <a:spLocks noGrp="1"/>
          </p:cNvSpPr>
          <p:nvPr>
            <p:ph idx="1"/>
          </p:nvPr>
        </p:nvSpPr>
        <p:spPr>
          <a:xfrm>
            <a:off x="1511046" y="908720"/>
            <a:ext cx="9061704" cy="5949280"/>
          </a:xfrm>
        </p:spPr>
        <p:txBody>
          <a:bodyPr>
            <a:noAutofit/>
          </a:bodyPr>
          <a:lstStyle/>
          <a:p>
            <a:r>
              <a:rPr lang="ja-JP" altLang="ja-JP" dirty="0"/>
              <a:t>アウシュヴィッツ収容所、原爆ドーム</a:t>
            </a:r>
            <a:r>
              <a:rPr lang="ja-JP" altLang="en-US" dirty="0"/>
              <a:t>は世界遺産</a:t>
            </a:r>
            <a:r>
              <a:rPr lang="ja-JP" altLang="ja-JP" dirty="0"/>
              <a:t>。スミソニアン博物館</a:t>
            </a:r>
            <a:r>
              <a:rPr lang="ja-JP" altLang="en-US" dirty="0"/>
              <a:t>の</a:t>
            </a:r>
            <a:r>
              <a:rPr lang="ja-JP" altLang="ja-JP" dirty="0"/>
              <a:t>エノラ・ゲイ展示はひっそりと</a:t>
            </a:r>
            <a:r>
              <a:rPr lang="ja-JP" altLang="en-US" dirty="0"/>
              <a:t>実施、</a:t>
            </a:r>
            <a:r>
              <a:rPr lang="ja-JP" altLang="ja-JP" dirty="0"/>
              <a:t>注目を浴びたタイミングまでを考えると、極めて政治的。大戦直後は注目されなかったホロコーストや原爆被害は、</a:t>
            </a:r>
            <a:r>
              <a:rPr lang="ja-JP" altLang="en-US" dirty="0"/>
              <a:t>後</a:t>
            </a:r>
            <a:r>
              <a:rPr lang="ja-JP" altLang="ja-JP" dirty="0"/>
              <a:t>で思い出す行為</a:t>
            </a:r>
            <a:r>
              <a:rPr lang="ja-JP" altLang="en-US" dirty="0"/>
              <a:t>、</a:t>
            </a:r>
            <a:r>
              <a:rPr lang="ja-JP" altLang="ja-JP" dirty="0"/>
              <a:t>フィクションが入り込む</a:t>
            </a:r>
          </a:p>
          <a:p>
            <a:r>
              <a:rPr lang="ja-JP" altLang="ja-JP" dirty="0"/>
              <a:t>米国ホロコースト記念博物館はアメリカ人の興味を集めるが、アメリカ・インデアン博物館は大虐殺を隠ぺいしていると批判</a:t>
            </a:r>
          </a:p>
          <a:p>
            <a:r>
              <a:rPr lang="ja-JP" altLang="ja-JP" dirty="0"/>
              <a:t>カンボジア虐殺は『キリングフィールド』、ルワンダ虐殺は『ホテルルワンダ』、台北二二八</a:t>
            </a:r>
            <a:r>
              <a:rPr lang="ja-JP" altLang="en-US" dirty="0"/>
              <a:t>事件</a:t>
            </a:r>
            <a:r>
              <a:rPr lang="ja-JP" altLang="ja-JP" dirty="0"/>
              <a:t>は『非情都市』といった映画とともに話題継続</a:t>
            </a:r>
            <a:endParaRPr lang="en-US" altLang="ja-JP" dirty="0"/>
          </a:p>
          <a:p>
            <a:r>
              <a:rPr lang="ja-JP" altLang="ja-JP" dirty="0"/>
              <a:t>「南京大虐殺」は石川達三『生きている兵隊』</a:t>
            </a:r>
            <a:r>
              <a:rPr lang="ja-JP" altLang="en-US" dirty="0"/>
              <a:t>で</a:t>
            </a:r>
            <a:r>
              <a:rPr lang="ja-JP" altLang="ja-JP" dirty="0"/>
              <a:t>話題、中国</a:t>
            </a:r>
            <a:r>
              <a:rPr lang="ja-JP" altLang="en-US" dirty="0"/>
              <a:t>は</a:t>
            </a:r>
            <a:r>
              <a:rPr lang="ja-JP" altLang="ja-JP" dirty="0"/>
              <a:t>「侵華日軍南京大屠殺遇難同胞記念館」</a:t>
            </a:r>
            <a:r>
              <a:rPr lang="ja-JP" altLang="en-US" dirty="0"/>
              <a:t>を</a:t>
            </a:r>
            <a:r>
              <a:rPr lang="ja-JP" altLang="ja-JP" dirty="0"/>
              <a:t>設置</a:t>
            </a:r>
            <a:r>
              <a:rPr lang="ja-JP" altLang="en-US" dirty="0"/>
              <a:t>、両国間では虐殺数が政治問題化</a:t>
            </a:r>
            <a:endParaRPr lang="ja-JP" altLang="ja-JP" dirty="0"/>
          </a:p>
        </p:txBody>
      </p:sp>
    </p:spTree>
    <p:extLst>
      <p:ext uri="{BB962C8B-B14F-4D97-AF65-F5344CB8AC3E}">
        <p14:creationId xmlns:p14="http://schemas.microsoft.com/office/powerpoint/2010/main" val="248103962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03512" y="116632"/>
            <a:ext cx="8964488" cy="1839422"/>
          </a:xfrm>
          <a:ln>
            <a:solidFill>
              <a:schemeClr val="accent1"/>
            </a:solidFill>
          </a:ln>
        </p:spPr>
        <p:txBody>
          <a:bodyPr>
            <a:normAutofit fontScale="90000"/>
          </a:bodyPr>
          <a:lstStyle/>
          <a:p>
            <a:pPr algn="ctr"/>
            <a:r>
              <a:rPr lang="ja-JP" altLang="ja-JP" dirty="0"/>
              <a:t>文化財展示場、人流・観光資源</a:t>
            </a:r>
            <a:r>
              <a:rPr lang="ja-JP" altLang="ja-JP" dirty="0" smtClean="0"/>
              <a:t>展示場</a:t>
            </a:r>
            <a:r>
              <a:rPr lang="en-US" altLang="ja-JP" dirty="0" smtClean="0"/>
              <a:t/>
            </a:r>
            <a:br>
              <a:rPr lang="en-US" altLang="ja-JP" dirty="0" smtClean="0"/>
            </a:br>
            <a:r>
              <a:rPr lang="ja-JP" altLang="ja-JP" dirty="0" smtClean="0"/>
              <a:t>と</a:t>
            </a:r>
            <a:r>
              <a:rPr lang="ja-JP" altLang="ja-JP" dirty="0"/>
              <a:t>しての博物館</a:t>
            </a:r>
          </a:p>
        </p:txBody>
      </p:sp>
      <p:sp>
        <p:nvSpPr>
          <p:cNvPr id="3" name="コンテンツ プレースホルダー 2"/>
          <p:cNvSpPr>
            <a:spLocks noGrp="1"/>
          </p:cNvSpPr>
          <p:nvPr>
            <p:ph idx="1"/>
          </p:nvPr>
        </p:nvSpPr>
        <p:spPr>
          <a:xfrm>
            <a:off x="1524000" y="2016252"/>
            <a:ext cx="9018270" cy="3984498"/>
          </a:xfrm>
        </p:spPr>
        <p:txBody>
          <a:bodyPr>
            <a:noAutofit/>
          </a:bodyPr>
          <a:lstStyle/>
          <a:p>
            <a:r>
              <a:rPr lang="ja-JP" altLang="ja-JP" sz="2700" dirty="0"/>
              <a:t>日本人と中国人、韓国人に</a:t>
            </a:r>
            <a:r>
              <a:rPr lang="ja-JP" altLang="ja-JP" sz="2700" dirty="0">
                <a:solidFill>
                  <a:srgbClr val="FF0000"/>
                </a:solidFill>
              </a:rPr>
              <a:t>共通に最も知られている</a:t>
            </a:r>
            <a:r>
              <a:rPr lang="ja-JP" altLang="ja-JP" sz="2700" dirty="0"/>
              <a:t>人流・観光資源の一つが、いわゆる</a:t>
            </a:r>
            <a:r>
              <a:rPr lang="ja-JP" altLang="en-US" sz="2700" dirty="0"/>
              <a:t>「</a:t>
            </a:r>
            <a:r>
              <a:rPr lang="ja-JP" altLang="ja-JP" sz="2700" dirty="0">
                <a:solidFill>
                  <a:srgbClr val="FF0000"/>
                </a:solidFill>
              </a:rPr>
              <a:t>歴史認識</a:t>
            </a:r>
            <a:r>
              <a:rPr lang="ja-JP" altLang="en-US" sz="2700" dirty="0"/>
              <a:t>」</a:t>
            </a:r>
            <a:r>
              <a:rPr lang="ja-JP" altLang="ja-JP" sz="2700" dirty="0"/>
              <a:t>に関わるもの</a:t>
            </a:r>
            <a:endParaRPr lang="en-US" altLang="ja-JP" sz="2700" dirty="0"/>
          </a:p>
          <a:p>
            <a:r>
              <a:rPr lang="ja-JP" altLang="ja-JP" sz="2700" dirty="0"/>
              <a:t>各国マスメディアは繰り返し、南京大虐殺、慰安婦、靖国神社等を取り上げるから、人々の記憶に刻み込まれる。</a:t>
            </a:r>
            <a:endParaRPr lang="en-US" altLang="ja-JP" sz="2700" dirty="0"/>
          </a:p>
          <a:p>
            <a:r>
              <a:rPr lang="ja-JP" altLang="ja-JP" sz="2700" dirty="0">
                <a:solidFill>
                  <a:srgbClr val="FF0000"/>
                </a:solidFill>
              </a:rPr>
              <a:t>人流・観光資源として</a:t>
            </a:r>
            <a:r>
              <a:rPr lang="ja-JP" altLang="ja-JP" sz="2700" dirty="0"/>
              <a:t>は、その力に着目して論じることができるところから、学問の在り方等の思想にもよるが、中国、韓国等の人流・観光研究者の間においては、その限りにおいて、</a:t>
            </a:r>
            <a:r>
              <a:rPr lang="ja-JP" altLang="ja-JP" sz="2700" dirty="0">
                <a:solidFill>
                  <a:srgbClr val="FF0000"/>
                </a:solidFill>
              </a:rPr>
              <a:t>共通認識を形成できる可能性</a:t>
            </a:r>
            <a:r>
              <a:rPr lang="ja-JP" altLang="ja-JP" sz="2700" dirty="0"/>
              <a:t>があると考えられる。</a:t>
            </a:r>
            <a:endParaRPr lang="ja-JP" altLang="en-US" sz="2700" dirty="0"/>
          </a:p>
        </p:txBody>
      </p:sp>
    </p:spTree>
    <p:extLst>
      <p:ext uri="{BB962C8B-B14F-4D97-AF65-F5344CB8AC3E}">
        <p14:creationId xmlns:p14="http://schemas.microsoft.com/office/powerpoint/2010/main" val="228328775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592580" y="857250"/>
            <a:ext cx="9075420" cy="5143500"/>
          </a:xfrm>
        </p:spPr>
        <p:txBody>
          <a:bodyPr>
            <a:noAutofit/>
          </a:bodyPr>
          <a:lstStyle/>
          <a:p>
            <a:r>
              <a:rPr lang="ja-JP" altLang="ja-JP" sz="3000" dirty="0"/>
              <a:t>記憶・記録の保存は、</a:t>
            </a:r>
            <a:r>
              <a:rPr lang="ja-JP" altLang="ja-JP" sz="3000" dirty="0">
                <a:solidFill>
                  <a:srgbClr val="FF0000"/>
                </a:solidFill>
              </a:rPr>
              <a:t>公的機関が関与するもの</a:t>
            </a:r>
            <a:r>
              <a:rPr lang="ja-JP" altLang="ja-JP" sz="3000" dirty="0"/>
              <a:t>と、</a:t>
            </a:r>
            <a:r>
              <a:rPr lang="ja-JP" altLang="ja-JP" sz="3000" dirty="0">
                <a:solidFill>
                  <a:srgbClr val="FF0000"/>
                </a:solidFill>
              </a:rPr>
              <a:t>公的機関が関与しないもの</a:t>
            </a:r>
            <a:r>
              <a:rPr lang="ja-JP" altLang="ja-JP" sz="3000" dirty="0"/>
              <a:t>に大別される。</a:t>
            </a:r>
            <a:endParaRPr lang="en-US" altLang="ja-JP" sz="3000" dirty="0"/>
          </a:p>
          <a:p>
            <a:r>
              <a:rPr lang="ja-JP" altLang="ja-JP" sz="3000" dirty="0"/>
              <a:t>日本において博物館は、</a:t>
            </a:r>
            <a:r>
              <a:rPr lang="ja-JP" altLang="ja-JP" sz="3000" dirty="0">
                <a:solidFill>
                  <a:srgbClr val="FF0000"/>
                </a:solidFill>
              </a:rPr>
              <a:t>博物館法に規定</a:t>
            </a:r>
            <a:r>
              <a:rPr lang="ja-JP" altLang="ja-JP" sz="3000" dirty="0"/>
              <a:t>する登録博物館及び博物館相当施設と</a:t>
            </a:r>
            <a:r>
              <a:rPr lang="ja-JP" altLang="ja-JP" sz="3000" dirty="0">
                <a:solidFill>
                  <a:srgbClr val="FF0000"/>
                </a:solidFill>
              </a:rPr>
              <a:t>博物館法が適用されない博物館類似施設</a:t>
            </a:r>
            <a:r>
              <a:rPr lang="ja-JP" altLang="ja-JP" sz="3000" dirty="0"/>
              <a:t>に大別される。</a:t>
            </a:r>
            <a:endParaRPr lang="en-US" altLang="ja-JP" sz="3000" dirty="0"/>
          </a:p>
          <a:p>
            <a:r>
              <a:rPr lang="ja-JP" altLang="ja-JP" sz="3000" dirty="0">
                <a:solidFill>
                  <a:srgbClr val="FF0000"/>
                </a:solidFill>
              </a:rPr>
              <a:t>靖国神社遊就館</a:t>
            </a:r>
            <a:r>
              <a:rPr lang="ja-JP" altLang="ja-JP" sz="3000" dirty="0"/>
              <a:t>は後者に該当する。博物館法が適用されるものは当然のことながら、国民の教育と文化の発展に寄与することが目的とされる。</a:t>
            </a:r>
            <a:endParaRPr lang="en-US" altLang="ja-JP" sz="3000" dirty="0"/>
          </a:p>
          <a:p>
            <a:r>
              <a:rPr lang="ja-JP" altLang="ja-JP" sz="3000" dirty="0"/>
              <a:t>中国、韓国においても公的機関が関与する博物館に関しては同様であると考えられる。従って、そこに展示される思想をめぐって、歴史認識の違いが浮き上がることとなる。</a:t>
            </a:r>
          </a:p>
        </p:txBody>
      </p:sp>
    </p:spTree>
    <p:extLst>
      <p:ext uri="{BB962C8B-B14F-4D97-AF65-F5344CB8AC3E}">
        <p14:creationId xmlns:p14="http://schemas.microsoft.com/office/powerpoint/2010/main" val="429278633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524000" y="857251"/>
            <a:ext cx="9144000" cy="4632722"/>
          </a:xfrm>
        </p:spPr>
        <p:txBody>
          <a:bodyPr>
            <a:normAutofit/>
          </a:bodyPr>
          <a:lstStyle/>
          <a:p>
            <a:r>
              <a:rPr lang="ja-JP" altLang="ja-JP" sz="3000" dirty="0">
                <a:solidFill>
                  <a:srgbClr val="FF0000"/>
                </a:solidFill>
              </a:rPr>
              <a:t>韓国</a:t>
            </a:r>
            <a:r>
              <a:rPr lang="ja-JP" altLang="ja-JP" sz="3000" dirty="0"/>
              <a:t>の文化政策、博物館政策は文化体育観光部を行政組織として、</a:t>
            </a:r>
            <a:r>
              <a:rPr lang="ja-JP" altLang="ja-JP" sz="3000" dirty="0">
                <a:solidFill>
                  <a:srgbClr val="FF0000"/>
                </a:solidFill>
              </a:rPr>
              <a:t>文化振興法、博物館及び美術館振興法</a:t>
            </a:r>
            <a:r>
              <a:rPr lang="ja-JP" altLang="ja-JP" sz="3000" dirty="0"/>
              <a:t>により実施</a:t>
            </a:r>
            <a:endParaRPr lang="en-US" altLang="ja-JP" sz="3000" dirty="0"/>
          </a:p>
          <a:p>
            <a:r>
              <a:rPr lang="ja-JP" altLang="ja-JP" sz="3000" dirty="0"/>
              <a:t>国立中央博物館は朝鮮総督府博物館の展示物を引き継いでいる。おおむね日本と同じスキームであるが、</a:t>
            </a:r>
            <a:r>
              <a:rPr lang="ja-JP" altLang="ja-JP" sz="3000" dirty="0">
                <a:solidFill>
                  <a:srgbClr val="FF0000"/>
                </a:solidFill>
              </a:rPr>
              <a:t>民間の博物館に対する関与度が大きい</a:t>
            </a:r>
            <a:r>
              <a:rPr lang="ja-JP" altLang="ja-JP" sz="3000" dirty="0"/>
              <a:t>ところが異なる。</a:t>
            </a:r>
            <a:endParaRPr lang="en-US" altLang="ja-JP" sz="3000" dirty="0"/>
          </a:p>
          <a:p>
            <a:r>
              <a:rPr lang="ja-JP" altLang="ja-JP" sz="3000" dirty="0"/>
              <a:t>韓国歴史教科書において安重根以上に大きく取り扱われている朴烈義士記念館、</a:t>
            </a:r>
            <a:r>
              <a:rPr lang="ja-JP" altLang="ja-JP" sz="3000" dirty="0">
                <a:solidFill>
                  <a:srgbClr val="FF0000"/>
                </a:solidFill>
              </a:rPr>
              <a:t>拷問シーン等が展示</a:t>
            </a:r>
            <a:r>
              <a:rPr lang="ja-JP" altLang="ja-JP" sz="3000" dirty="0"/>
              <a:t>されている「日帝侵略館」等は韓国の博物館及び美術館振興法の適用を受けない</a:t>
            </a:r>
            <a:r>
              <a:rPr lang="ja-JP" altLang="ja-JP" sz="3000" dirty="0">
                <a:solidFill>
                  <a:srgbClr val="FF0000"/>
                </a:solidFill>
              </a:rPr>
              <a:t>民間の展示館</a:t>
            </a:r>
            <a:r>
              <a:rPr lang="ja-JP" altLang="ja-JP" sz="3000" dirty="0"/>
              <a:t>である。</a:t>
            </a:r>
          </a:p>
        </p:txBody>
      </p:sp>
    </p:spTree>
    <p:extLst>
      <p:ext uri="{BB962C8B-B14F-4D97-AF65-F5344CB8AC3E}">
        <p14:creationId xmlns:p14="http://schemas.microsoft.com/office/powerpoint/2010/main" val="29921324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524000" y="857250"/>
            <a:ext cx="8515350" cy="5143500"/>
          </a:xfrm>
        </p:spPr>
        <p:txBody>
          <a:bodyPr>
            <a:normAutofit lnSpcReduction="10000"/>
          </a:bodyPr>
          <a:lstStyle/>
          <a:p>
            <a:r>
              <a:rPr lang="ja-JP" altLang="ja-JP" sz="3000" dirty="0">
                <a:solidFill>
                  <a:srgbClr val="FF0000"/>
                </a:solidFill>
              </a:rPr>
              <a:t>中国</a:t>
            </a:r>
            <a:r>
              <a:rPr lang="ja-JP" altLang="ja-JP" sz="3000" dirty="0"/>
              <a:t>では、二○一五年に施行された博物館条例により、博物館に対する法的規制とともに、 博物館事業の発展に向けた</a:t>
            </a:r>
            <a:r>
              <a:rPr lang="ja-JP" altLang="ja-JP" sz="3000" dirty="0">
                <a:solidFill>
                  <a:srgbClr val="FF0000"/>
                </a:solidFill>
              </a:rPr>
              <a:t>法的基盤が強化</a:t>
            </a:r>
            <a:r>
              <a:rPr lang="ja-JP" altLang="ja-JP" sz="3000" dirty="0"/>
              <a:t>されることになった。</a:t>
            </a:r>
            <a:endParaRPr lang="en-US" altLang="ja-JP" sz="3000" dirty="0"/>
          </a:p>
          <a:p>
            <a:r>
              <a:rPr lang="ja-JP" altLang="ja-JP" sz="3000" dirty="0"/>
              <a:t>中国には</a:t>
            </a:r>
            <a:r>
              <a:rPr lang="ja-JP" altLang="ja-JP" sz="3000" dirty="0">
                <a:solidFill>
                  <a:srgbClr val="FF0000"/>
                </a:solidFill>
              </a:rPr>
              <a:t>法のうえに共産党の方針</a:t>
            </a:r>
            <a:r>
              <a:rPr lang="ja-JP" altLang="ja-JP" sz="3000" dirty="0"/>
              <a:t>があり、二○一五年中国共産党中央弁公庁と国務院弁公庁の合同通達「現代公共文化サー ビス体系の構築加速に関する意見」が公表されている。</a:t>
            </a:r>
            <a:endParaRPr lang="en-US" altLang="ja-JP" sz="3000" dirty="0"/>
          </a:p>
          <a:p>
            <a:r>
              <a:rPr lang="ja-JP" altLang="ja-JP" sz="3000" dirty="0"/>
              <a:t>博物館条例には展示内容の管理強化に関する規定が含まれ、「陳列展示のテー マ及び内容が劣悪な影響をもたらしたとき」は</a:t>
            </a:r>
            <a:r>
              <a:rPr lang="ja-JP" altLang="ja-JP" sz="3000" dirty="0">
                <a:solidFill>
                  <a:srgbClr val="FF0000"/>
                </a:solidFill>
              </a:rPr>
              <a:t>取締りの対象</a:t>
            </a:r>
            <a:r>
              <a:rPr lang="ja-JP" altLang="ja-JP" sz="3000" dirty="0"/>
              <a:t>となることも明記されている。</a:t>
            </a:r>
          </a:p>
          <a:p>
            <a:endParaRPr kumimoji="1" lang="ja-JP" altLang="en-US" dirty="0"/>
          </a:p>
        </p:txBody>
      </p:sp>
    </p:spTree>
    <p:extLst>
      <p:ext uri="{BB962C8B-B14F-4D97-AF65-F5344CB8AC3E}">
        <p14:creationId xmlns:p14="http://schemas.microsoft.com/office/powerpoint/2010/main" val="282066212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52650" y="548680"/>
            <a:ext cx="7886700" cy="994172"/>
          </a:xfrm>
          <a:ln>
            <a:solidFill>
              <a:schemeClr val="tx1">
                <a:lumMod val="95000"/>
                <a:lumOff val="5000"/>
              </a:schemeClr>
            </a:solidFill>
          </a:ln>
        </p:spPr>
        <p:txBody>
          <a:bodyPr>
            <a:normAutofit fontScale="90000"/>
          </a:bodyPr>
          <a:lstStyle/>
          <a:p>
            <a:pPr algn="ctr"/>
            <a:r>
              <a:rPr lang="ja-JP" altLang="ja-JP" dirty="0"/>
              <a:t>歴史認識に関わる記憶・記録遺産の評価手法の開発の必要性</a:t>
            </a:r>
          </a:p>
        </p:txBody>
      </p:sp>
      <p:sp>
        <p:nvSpPr>
          <p:cNvPr id="3" name="コンテンツ プレースホルダー 2"/>
          <p:cNvSpPr>
            <a:spLocks noGrp="1"/>
          </p:cNvSpPr>
          <p:nvPr>
            <p:ph idx="1"/>
          </p:nvPr>
        </p:nvSpPr>
        <p:spPr>
          <a:xfrm>
            <a:off x="1524000" y="1934768"/>
            <a:ext cx="9144000" cy="4161233"/>
          </a:xfrm>
        </p:spPr>
        <p:txBody>
          <a:bodyPr>
            <a:noAutofit/>
          </a:bodyPr>
          <a:lstStyle/>
          <a:p>
            <a:r>
              <a:rPr lang="ja-JP" altLang="ja-JP" sz="3000" dirty="0">
                <a:solidFill>
                  <a:srgbClr val="FF0000"/>
                </a:solidFill>
              </a:rPr>
              <a:t>歴史認識は、人流・観光で言えば観光客に対するガイドからの事前説明に等しい。</a:t>
            </a:r>
            <a:endParaRPr lang="en-US" altLang="ja-JP" sz="3000" dirty="0">
              <a:solidFill>
                <a:srgbClr val="FF0000"/>
              </a:solidFill>
            </a:endParaRPr>
          </a:p>
          <a:p>
            <a:r>
              <a:rPr lang="ja-JP" altLang="ja-JP" sz="3000" dirty="0"/>
              <a:t>歴史認識に関する反応は、多分に建前が作用。建前が現れるアンケートによるデータと、本音があらわれる感性データの相互比較をしてみると、更に有意なデータが得られるかもしれない。歴史認識で話題になるのは「嫌い」、「ストレス」の感性</a:t>
            </a:r>
            <a:r>
              <a:rPr lang="ja-JP" altLang="en-US" sz="3000" dirty="0"/>
              <a:t>　</a:t>
            </a:r>
            <a:r>
              <a:rPr lang="ja-JP" altLang="ja-JP" sz="3000" dirty="0"/>
              <a:t>「嫌い」の反対が単純に「好き」になるのではなく、嫌いの感性は複雑</a:t>
            </a:r>
            <a:endParaRPr lang="en-US" altLang="ja-JP" sz="3000" dirty="0"/>
          </a:p>
          <a:p>
            <a:r>
              <a:rPr lang="ja-JP" altLang="ja-JP" sz="3000" dirty="0"/>
              <a:t>歴史認識問題を通して「嫌い」の分析をすることは観光学とは別の次元ではあるが研究の一つの道</a:t>
            </a:r>
            <a:r>
              <a:rPr lang="ja-JP" altLang="en-US" sz="3000" dirty="0"/>
              <a:t>であり、そこを避けていては、ダークツーリズム研究は進展しない</a:t>
            </a:r>
          </a:p>
          <a:p>
            <a:endParaRPr lang="ja-JP" altLang="ja-JP" sz="3000" dirty="0"/>
          </a:p>
        </p:txBody>
      </p:sp>
    </p:spTree>
    <p:extLst>
      <p:ext uri="{BB962C8B-B14F-4D97-AF65-F5344CB8AC3E}">
        <p14:creationId xmlns:p14="http://schemas.microsoft.com/office/powerpoint/2010/main" val="341325538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kumimoji="1" lang="ja-JP" altLang="en-US" dirty="0" smtClean="0"/>
              <a:t>日清戦争　賠償金</a:t>
            </a:r>
            <a:endParaRPr kumimoji="1" lang="ja-JP" altLang="en-US" dirty="0"/>
          </a:p>
        </p:txBody>
      </p:sp>
      <p:sp>
        <p:nvSpPr>
          <p:cNvPr id="3" name="コンテンツ プレースホルダ 2"/>
          <p:cNvSpPr>
            <a:spLocks noGrp="1"/>
          </p:cNvSpPr>
          <p:nvPr>
            <p:ph idx="1"/>
          </p:nvPr>
        </p:nvSpPr>
        <p:spPr>
          <a:xfrm>
            <a:off x="1981200" y="1600200"/>
            <a:ext cx="8229600" cy="5257800"/>
          </a:xfrm>
        </p:spPr>
        <p:txBody>
          <a:bodyPr>
            <a:normAutofit/>
          </a:bodyPr>
          <a:lstStyle/>
          <a:p>
            <a:r>
              <a:rPr lang="ja-JP" altLang="ja-JP" dirty="0" smtClean="0"/>
              <a:t>賠償金支払い（7年年賦で2億両（</a:t>
            </a:r>
            <a:r>
              <a:rPr lang="ja-JP" altLang="ja-JP" b="1" dirty="0" smtClean="0">
                <a:solidFill>
                  <a:srgbClr val="FF0000"/>
                </a:solidFill>
              </a:rPr>
              <a:t>約3.1億円</a:t>
            </a:r>
            <a:r>
              <a:rPr lang="ja-JP" altLang="ja-JP" dirty="0" smtClean="0"/>
              <a:t>）、</a:t>
            </a:r>
            <a:r>
              <a:rPr lang="ja-JP" altLang="ja-JP" b="1" dirty="0" smtClean="0">
                <a:solidFill>
                  <a:srgbClr val="FF0000"/>
                </a:solidFill>
              </a:rPr>
              <a:t>清の歳入総額2年半分に相当</a:t>
            </a:r>
            <a:r>
              <a:rPr lang="ja-JP" altLang="ja-JP" dirty="0" smtClean="0"/>
              <a:t>）</a:t>
            </a:r>
            <a:endParaRPr lang="en-US" altLang="ja-JP" dirty="0" smtClean="0"/>
          </a:p>
          <a:p>
            <a:r>
              <a:rPr lang="ja-JP" altLang="en-US" dirty="0" smtClean="0"/>
              <a:t> </a:t>
            </a:r>
            <a:r>
              <a:rPr lang="en-US" altLang="ja-JP" dirty="0" smtClean="0">
                <a:solidFill>
                  <a:srgbClr val="FF0000"/>
                </a:solidFill>
              </a:rPr>
              <a:t>1896</a:t>
            </a:r>
            <a:r>
              <a:rPr lang="ja-JP" altLang="en-US" dirty="0" smtClean="0">
                <a:solidFill>
                  <a:srgbClr val="FF0000"/>
                </a:solidFill>
              </a:rPr>
              <a:t>年度から</a:t>
            </a:r>
            <a:r>
              <a:rPr lang="en-US" altLang="ja-JP" dirty="0" smtClean="0">
                <a:solidFill>
                  <a:srgbClr val="FF0000"/>
                </a:solidFill>
              </a:rPr>
              <a:t>1905</a:t>
            </a:r>
            <a:r>
              <a:rPr lang="ja-JP" altLang="en-US" dirty="0" smtClean="0">
                <a:solidFill>
                  <a:srgbClr val="FF0000"/>
                </a:solidFill>
              </a:rPr>
              <a:t>年度の軍拡費は、総額</a:t>
            </a:r>
            <a:r>
              <a:rPr lang="en-US" altLang="ja-JP" dirty="0" smtClean="0">
                <a:solidFill>
                  <a:srgbClr val="FF0000"/>
                </a:solidFill>
              </a:rPr>
              <a:t>3</a:t>
            </a:r>
            <a:r>
              <a:rPr lang="ja-JP" altLang="en-US" dirty="0" smtClean="0">
                <a:solidFill>
                  <a:srgbClr val="FF0000"/>
                </a:solidFill>
              </a:rPr>
              <a:t>億</a:t>
            </a:r>
            <a:r>
              <a:rPr lang="en-US" altLang="ja-JP" dirty="0" smtClean="0">
                <a:solidFill>
                  <a:srgbClr val="FF0000"/>
                </a:solidFill>
              </a:rPr>
              <a:t>1,324</a:t>
            </a:r>
            <a:r>
              <a:rPr lang="ja-JP" altLang="en-US" dirty="0" smtClean="0">
                <a:solidFill>
                  <a:srgbClr val="FF0000"/>
                </a:solidFill>
              </a:rPr>
              <a:t>万円</a:t>
            </a:r>
            <a:r>
              <a:rPr lang="ja-JP" altLang="en-US" dirty="0" smtClean="0"/>
              <a:t>であった（ただし第三期の海軍拡張計画を含まない第一期と第二期の計画分）。使途の構成比は、陸軍が</a:t>
            </a:r>
            <a:r>
              <a:rPr lang="en-US" altLang="ja-JP" dirty="0" smtClean="0"/>
              <a:t>32.4%</a:t>
            </a:r>
            <a:r>
              <a:rPr lang="ja-JP" altLang="en-US" dirty="0" smtClean="0"/>
              <a:t>（砲台建築費</a:t>
            </a:r>
            <a:r>
              <a:rPr lang="en-US" altLang="ja-JP" dirty="0" smtClean="0"/>
              <a:t>8.6%</a:t>
            </a:r>
            <a:r>
              <a:rPr lang="ja-JP" altLang="en-US" dirty="0" err="1" smtClean="0"/>
              <a:t>、</a:t>
            </a:r>
            <a:r>
              <a:rPr lang="ja-JP" altLang="en-US" dirty="0" smtClean="0"/>
              <a:t>営繕と初年度調弁費</a:t>
            </a:r>
            <a:r>
              <a:rPr lang="en-US" altLang="ja-JP" dirty="0" smtClean="0"/>
              <a:t>16.0%</a:t>
            </a:r>
            <a:r>
              <a:rPr lang="ja-JP" altLang="en-US" dirty="0" err="1" smtClean="0"/>
              <a:t>、</a:t>
            </a:r>
            <a:r>
              <a:rPr lang="ja-JP" altLang="en-US" dirty="0" smtClean="0"/>
              <a:t>砲兵工廠工場拡張費</a:t>
            </a:r>
            <a:r>
              <a:rPr lang="en-US" altLang="ja-JP" dirty="0" smtClean="0"/>
              <a:t>5.8%</a:t>
            </a:r>
            <a:r>
              <a:rPr lang="ja-JP" altLang="en-US" dirty="0" err="1" smtClean="0"/>
              <a:t>、</a:t>
            </a:r>
            <a:r>
              <a:rPr lang="ja-JP" altLang="en-US" dirty="0" smtClean="0"/>
              <a:t>その他</a:t>
            </a:r>
            <a:r>
              <a:rPr lang="en-US" altLang="ja-JP" dirty="0" smtClean="0"/>
              <a:t>1.9%</a:t>
            </a:r>
            <a:r>
              <a:rPr lang="ja-JP" altLang="en-US" dirty="0" smtClean="0"/>
              <a:t>）、六六艦隊計画を立てた海軍が</a:t>
            </a:r>
            <a:r>
              <a:rPr lang="en-US" altLang="ja-JP" dirty="0" smtClean="0"/>
              <a:t>67.6%</a:t>
            </a:r>
            <a:r>
              <a:rPr lang="ja-JP" altLang="en-US" dirty="0" smtClean="0"/>
              <a:t>（造船費</a:t>
            </a:r>
            <a:r>
              <a:rPr lang="en-US" altLang="ja-JP" dirty="0" smtClean="0"/>
              <a:t>40.0%</a:t>
            </a:r>
            <a:r>
              <a:rPr lang="ja-JP" altLang="en-US" dirty="0" err="1" smtClean="0"/>
              <a:t>、</a:t>
            </a:r>
            <a:r>
              <a:rPr lang="ja-JP" altLang="en-US" dirty="0" smtClean="0"/>
              <a:t>造兵費</a:t>
            </a:r>
            <a:r>
              <a:rPr lang="en-US" altLang="ja-JP" dirty="0" smtClean="0"/>
              <a:t>21.2%</a:t>
            </a:r>
            <a:r>
              <a:rPr lang="ja-JP" altLang="en-US" dirty="0" err="1" smtClean="0"/>
              <a:t>、</a:t>
            </a:r>
            <a:r>
              <a:rPr lang="ja-JP" altLang="en-US" dirty="0" smtClean="0"/>
              <a:t>建築費</a:t>
            </a:r>
            <a:r>
              <a:rPr lang="en-US" altLang="ja-JP" dirty="0" smtClean="0"/>
              <a:t>6.4%</a:t>
            </a:r>
            <a:r>
              <a:rPr lang="ja-JP" altLang="en-US" dirty="0" smtClean="0"/>
              <a:t>）。また財源の構成比は、</a:t>
            </a:r>
            <a:r>
              <a:rPr lang="ja-JP" altLang="en-US" b="1" dirty="0" smtClean="0">
                <a:solidFill>
                  <a:srgbClr val="FF0000"/>
                </a:solidFill>
              </a:rPr>
              <a:t>清の賠償金･還付報奨金が</a:t>
            </a:r>
            <a:r>
              <a:rPr lang="en-US" altLang="ja-JP" b="1" dirty="0" smtClean="0">
                <a:solidFill>
                  <a:srgbClr val="FF0000"/>
                </a:solidFill>
              </a:rPr>
              <a:t>62.6%</a:t>
            </a:r>
            <a:r>
              <a:rPr lang="ja-JP" altLang="en-US" dirty="0" err="1" smtClean="0"/>
              <a:t>、</a:t>
            </a:r>
            <a:r>
              <a:rPr lang="ja-JP" altLang="en-US" dirty="0" smtClean="0"/>
              <a:t>租税が</a:t>
            </a:r>
            <a:r>
              <a:rPr lang="en-US" altLang="ja-JP" dirty="0" smtClean="0"/>
              <a:t>12.7%</a:t>
            </a:r>
            <a:r>
              <a:rPr lang="ja-JP" altLang="en-US" dirty="0" err="1" smtClean="0"/>
              <a:t>、</a:t>
            </a:r>
            <a:r>
              <a:rPr lang="ja-JP" altLang="en-US" dirty="0" smtClean="0"/>
              <a:t>公債金が</a:t>
            </a:r>
            <a:r>
              <a:rPr lang="en-US" altLang="ja-JP" dirty="0" smtClean="0"/>
              <a:t>24.7%</a:t>
            </a:r>
            <a:r>
              <a:rPr lang="ja-JP" altLang="en-US" dirty="0" smtClean="0"/>
              <a:t>であった。</a:t>
            </a:r>
          </a:p>
          <a:p>
            <a:endParaRPr kumimoji="1" lang="ja-JP" altLang="en-US" dirty="0"/>
          </a:p>
        </p:txBody>
      </p:sp>
    </p:spTree>
    <p:extLst>
      <p:ext uri="{BB962C8B-B14F-4D97-AF65-F5344CB8AC3E}">
        <p14:creationId xmlns:p14="http://schemas.microsoft.com/office/powerpoint/2010/main" val="377507950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73834"/>
            <a:ext cx="10515600" cy="1325563"/>
          </a:xfrm>
          <a:ln>
            <a:solidFill>
              <a:schemeClr val="accent1"/>
            </a:solidFill>
          </a:ln>
        </p:spPr>
        <p:txBody>
          <a:bodyPr/>
          <a:lstStyle/>
          <a:p>
            <a:pPr algn="ctr"/>
            <a:r>
              <a:rPr lang="ja-JP" altLang="en-US" dirty="0" smtClean="0"/>
              <a:t>国債と戦時債務</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dirty="0" smtClean="0"/>
              <a:t>昭和</a:t>
            </a:r>
            <a:r>
              <a:rPr kumimoji="1" lang="en-US" altLang="ja-JP" dirty="0" smtClean="0"/>
              <a:t>20</a:t>
            </a:r>
            <a:r>
              <a:rPr kumimoji="1" lang="ja-JP" altLang="en-US" dirty="0" smtClean="0"/>
              <a:t>年度末</a:t>
            </a:r>
            <a:r>
              <a:rPr kumimoji="1" lang="en-US" altLang="ja-JP" dirty="0" smtClean="0"/>
              <a:t>2</a:t>
            </a:r>
            <a:r>
              <a:rPr kumimoji="1" lang="ja-JP" altLang="en-US" dirty="0" smtClean="0"/>
              <a:t>千億円の国債残高（インフレで実質は昭和</a:t>
            </a:r>
            <a:r>
              <a:rPr kumimoji="1" lang="en-US" altLang="ja-JP" dirty="0" smtClean="0"/>
              <a:t>13</a:t>
            </a:r>
            <a:r>
              <a:rPr kumimoji="1" lang="ja-JP" altLang="en-US" dirty="0" smtClean="0"/>
              <a:t>年度並みの水準）　金融機関</a:t>
            </a:r>
            <a:r>
              <a:rPr kumimoji="1" lang="en-US" altLang="ja-JP" dirty="0" smtClean="0"/>
              <a:t>6</a:t>
            </a:r>
            <a:r>
              <a:rPr kumimoji="1" lang="ja-JP" altLang="en-US" dirty="0" smtClean="0"/>
              <a:t>割、政府機関３分の</a:t>
            </a:r>
            <a:r>
              <a:rPr kumimoji="1" lang="en-US" altLang="ja-JP" dirty="0" smtClean="0"/>
              <a:t>1</a:t>
            </a:r>
            <a:r>
              <a:rPr kumimoji="1" lang="ja-JP" altLang="en-US" dirty="0" smtClean="0"/>
              <a:t>保有</a:t>
            </a:r>
            <a:endParaRPr kumimoji="1" lang="en-US" altLang="ja-JP" dirty="0" smtClean="0"/>
          </a:p>
          <a:p>
            <a:r>
              <a:rPr lang="ja-JP" altLang="en-US" dirty="0" smtClean="0"/>
              <a:t>戦時補償債務（三菱重工、三井物産、満鉄等）</a:t>
            </a:r>
            <a:r>
              <a:rPr lang="en-US" altLang="ja-JP" dirty="0" smtClean="0"/>
              <a:t>560</a:t>
            </a:r>
            <a:r>
              <a:rPr lang="ja-JP" altLang="en-US" dirty="0" smtClean="0"/>
              <a:t>億円</a:t>
            </a:r>
            <a:endParaRPr lang="en-US" altLang="ja-JP" dirty="0" smtClean="0"/>
          </a:p>
          <a:p>
            <a:r>
              <a:rPr lang="ja-JP" altLang="en-US" dirty="0" smtClean="0"/>
              <a:t>臨時軍需費特別会計⇒一般会計</a:t>
            </a:r>
            <a:r>
              <a:rPr lang="en-US" altLang="ja-JP" dirty="0" smtClean="0"/>
              <a:t>21</a:t>
            </a:r>
            <a:r>
              <a:rPr lang="ja-JP" altLang="en-US" dirty="0" smtClean="0"/>
              <a:t>年</a:t>
            </a:r>
            <a:r>
              <a:rPr lang="en-US" altLang="ja-JP" dirty="0" smtClean="0"/>
              <a:t>2</a:t>
            </a:r>
            <a:r>
              <a:rPr lang="ja-JP" altLang="en-US" dirty="0" smtClean="0"/>
              <a:t>月末　戦争後も継続した理由は、</a:t>
            </a:r>
            <a:r>
              <a:rPr lang="en-US" altLang="ja-JP" dirty="0" smtClean="0"/>
              <a:t>720</a:t>
            </a:r>
            <a:r>
              <a:rPr lang="ja-JP" altLang="en-US" dirty="0" smtClean="0"/>
              <a:t>万人（外地</a:t>
            </a:r>
            <a:r>
              <a:rPr lang="en-US" altLang="ja-JP" dirty="0" smtClean="0"/>
              <a:t>350</a:t>
            </a:r>
            <a:r>
              <a:rPr lang="ja-JP" altLang="en-US" dirty="0" smtClean="0"/>
              <a:t>万人）の復員軍人への退職金、軍需産業への支払い</a:t>
            </a:r>
            <a:endParaRPr lang="en-US" altLang="ja-JP" dirty="0" smtClean="0"/>
          </a:p>
          <a:p>
            <a:r>
              <a:rPr kumimoji="1" lang="ja-JP" altLang="en-US" dirty="0" smtClean="0"/>
              <a:t>大内兵衛氏主張　棒引き論</a:t>
            </a:r>
            <a:endParaRPr kumimoji="1" lang="ja-JP" altLang="en-US" dirty="0"/>
          </a:p>
        </p:txBody>
      </p:sp>
    </p:spTree>
    <p:extLst>
      <p:ext uri="{BB962C8B-B14F-4D97-AF65-F5344CB8AC3E}">
        <p14:creationId xmlns:p14="http://schemas.microsoft.com/office/powerpoint/2010/main" val="395415098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ln>
            <a:solidFill>
              <a:schemeClr val="accent1"/>
            </a:solidFill>
          </a:ln>
        </p:spPr>
        <p:txBody>
          <a:bodyPr/>
          <a:lstStyle/>
          <a:p>
            <a:r>
              <a:rPr kumimoji="1" lang="ja-JP" altLang="en-US" dirty="0" smtClean="0"/>
              <a:t>メディアと戦争と観光</a:t>
            </a:r>
            <a:endParaRPr kumimoji="1" lang="ja-JP" altLang="en-US" dirty="0"/>
          </a:p>
        </p:txBody>
      </p:sp>
    </p:spTree>
    <p:extLst>
      <p:ext uri="{BB962C8B-B14F-4D97-AF65-F5344CB8AC3E}">
        <p14:creationId xmlns:p14="http://schemas.microsoft.com/office/powerpoint/2010/main" val="19556670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64381"/>
            <a:ext cx="8229600" cy="1143000"/>
          </a:xfrm>
          <a:ln>
            <a:solidFill>
              <a:schemeClr val="accent1"/>
            </a:solidFill>
          </a:ln>
        </p:spPr>
        <p:txBody>
          <a:bodyPr/>
          <a:lstStyle/>
          <a:p>
            <a:pPr algn="ctr"/>
            <a:r>
              <a:rPr kumimoji="1" lang="ja-JP" altLang="en-US" dirty="0" smtClean="0"/>
              <a:t>旅順</a:t>
            </a:r>
            <a:r>
              <a:rPr lang="ja-JP" altLang="en-US" dirty="0" smtClean="0"/>
              <a:t>虐殺</a:t>
            </a:r>
            <a:endParaRPr kumimoji="1" lang="ja-JP" altLang="en-US" dirty="0"/>
          </a:p>
        </p:txBody>
      </p:sp>
      <p:sp>
        <p:nvSpPr>
          <p:cNvPr id="3" name="コンテンツ プレースホルダ 2"/>
          <p:cNvSpPr>
            <a:spLocks noGrp="1"/>
          </p:cNvSpPr>
          <p:nvPr>
            <p:ph idx="1"/>
          </p:nvPr>
        </p:nvSpPr>
        <p:spPr>
          <a:xfrm>
            <a:off x="1524000" y="1428736"/>
            <a:ext cx="9001156" cy="5214974"/>
          </a:xfrm>
        </p:spPr>
        <p:txBody>
          <a:bodyPr>
            <a:normAutofit lnSpcReduction="10000"/>
          </a:bodyPr>
          <a:lstStyle/>
          <a:p>
            <a:r>
              <a:rPr lang="ja-JP" altLang="ja-JP" dirty="0" smtClean="0"/>
              <a:t>『タイムズ』『ニューヨーク・ワールド』で、幼児を含む非戦闘員などを日本軍が虐殺と報じられた。現在この事件は、旅順虐殺事件（英名：</a:t>
            </a:r>
            <a:r>
              <a:rPr lang="ja-JP" altLang="ja-JP" sz="4200" dirty="0">
                <a:solidFill>
                  <a:srgbClr val="FF0000"/>
                </a:solidFill>
              </a:rPr>
              <a:t>the Port Arthur Massacre</a:t>
            </a:r>
            <a:r>
              <a:rPr lang="ja-JP" altLang="ja-JP" dirty="0" smtClean="0"/>
              <a:t>）として知られている。</a:t>
            </a:r>
            <a:endParaRPr lang="en-US" altLang="ja-JP" dirty="0" smtClean="0"/>
          </a:p>
          <a:p>
            <a:r>
              <a:rPr lang="ja-JP" altLang="ja-JP" dirty="0" smtClean="0"/>
              <a:t>被害者は「</a:t>
            </a:r>
            <a:r>
              <a:rPr lang="ja-JP" altLang="ja-JP" b="1" dirty="0" smtClean="0"/>
              <a:t>万忠墓</a:t>
            </a:r>
            <a:r>
              <a:rPr lang="ja-JP" altLang="ja-JP" dirty="0" smtClean="0"/>
              <a:t>」という墓に葬られ、その碑には「一万八百余名」と記されているが、他の中国史料ではこれは「一万八千余名」</a:t>
            </a:r>
          </a:p>
          <a:p>
            <a:r>
              <a:rPr lang="ja-JP" altLang="ja-JP" dirty="0" smtClean="0"/>
              <a:t>有賀長雄『日清戦役国際法論』・・・・500名</a:t>
            </a:r>
          </a:p>
          <a:p>
            <a:r>
              <a:rPr lang="ja-JP" altLang="ja-JP" dirty="0" smtClean="0"/>
              <a:t>『タイムズ』（1894.11.28）・・・・200名</a:t>
            </a:r>
          </a:p>
          <a:p>
            <a:r>
              <a:rPr lang="ja-JP" altLang="ja-JP" dirty="0" smtClean="0"/>
              <a:t>『ニューヨーク・ワールド』（1894.12.20）・・・・2000名</a:t>
            </a:r>
          </a:p>
          <a:p>
            <a:r>
              <a:rPr lang="ja-JP" altLang="ja-JP" dirty="0" smtClean="0"/>
              <a:t>フランス人サブアージュ大尉『日清戦史』（1901年）・・・・1500名</a:t>
            </a:r>
            <a:endParaRPr lang="en-US" altLang="ja-JP" dirty="0" smtClean="0"/>
          </a:p>
        </p:txBody>
      </p:sp>
    </p:spTree>
    <p:extLst>
      <p:ext uri="{BB962C8B-B14F-4D97-AF65-F5344CB8AC3E}">
        <p14:creationId xmlns:p14="http://schemas.microsoft.com/office/powerpoint/2010/main" val="851478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981200" y="116632"/>
            <a:ext cx="8229600" cy="1143000"/>
          </a:xfrm>
          <a:ln>
            <a:noFill/>
          </a:ln>
        </p:spPr>
        <p:txBody>
          <a:bodyPr>
            <a:normAutofit fontScale="90000"/>
          </a:bodyPr>
          <a:lstStyle/>
          <a:p>
            <a:pPr algn="ctr"/>
            <a:r>
              <a:rPr lang="ja-JP" altLang="en-US" dirty="0" smtClean="0"/>
              <a:t>図４</a:t>
            </a:r>
            <a:r>
              <a:rPr lang="en-US" altLang="ja-JP" dirty="0" smtClean="0"/>
              <a:t>-</a:t>
            </a:r>
            <a:r>
              <a:rPr lang="ja-JP" altLang="en-US" dirty="0"/>
              <a:t>３</a:t>
            </a:r>
            <a:r>
              <a:rPr lang="ja-JP" altLang="en-US" dirty="0" smtClean="0"/>
              <a:t>　規制と人流ビジネスの関係</a:t>
            </a:r>
            <a:endParaRPr kumimoji="1" lang="ja-JP" altLang="en-US" dirty="0"/>
          </a:p>
        </p:txBody>
      </p:sp>
      <p:sp>
        <p:nvSpPr>
          <p:cNvPr id="5" name="正方形/長方形 4"/>
          <p:cNvSpPr/>
          <p:nvPr/>
        </p:nvSpPr>
        <p:spPr>
          <a:xfrm>
            <a:off x="6384032" y="1772816"/>
            <a:ext cx="2880320" cy="21602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lumMod val="95000"/>
                    <a:lumOff val="5000"/>
                  </a:schemeClr>
                </a:solidFill>
              </a:rPr>
              <a:t>非規制国・地域</a:t>
            </a:r>
          </a:p>
        </p:txBody>
      </p:sp>
      <p:sp>
        <p:nvSpPr>
          <p:cNvPr id="6" name="正方形/長方形 5"/>
          <p:cNvSpPr/>
          <p:nvPr/>
        </p:nvSpPr>
        <p:spPr>
          <a:xfrm>
            <a:off x="1703512" y="3234680"/>
            <a:ext cx="2282552" cy="1778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tx1">
                    <a:lumMod val="95000"/>
                    <a:lumOff val="5000"/>
                  </a:schemeClr>
                </a:solidFill>
              </a:rPr>
              <a:t>規制国</a:t>
            </a:r>
            <a:endParaRPr lang="en-US" altLang="ja-JP" sz="3600" dirty="0">
              <a:solidFill>
                <a:schemeClr val="tx1">
                  <a:lumMod val="95000"/>
                  <a:lumOff val="5000"/>
                </a:schemeClr>
              </a:solidFill>
            </a:endParaRPr>
          </a:p>
          <a:p>
            <a:pPr algn="ctr"/>
            <a:r>
              <a:rPr lang="ja-JP" altLang="en-US" sz="3600" dirty="0">
                <a:solidFill>
                  <a:schemeClr val="tx1">
                    <a:lumMod val="95000"/>
                    <a:lumOff val="5000"/>
                  </a:schemeClr>
                </a:solidFill>
              </a:rPr>
              <a:t>地域</a:t>
            </a:r>
          </a:p>
        </p:txBody>
      </p:sp>
      <p:sp>
        <p:nvSpPr>
          <p:cNvPr id="7" name="正方形/長方形 6"/>
          <p:cNvSpPr/>
          <p:nvPr/>
        </p:nvSpPr>
        <p:spPr>
          <a:xfrm>
            <a:off x="6456040" y="4437112"/>
            <a:ext cx="2880320" cy="21602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lumMod val="95000"/>
                    <a:lumOff val="5000"/>
                  </a:schemeClr>
                </a:solidFill>
              </a:rPr>
              <a:t>非規制国・地域</a:t>
            </a:r>
          </a:p>
        </p:txBody>
      </p:sp>
      <p:sp>
        <p:nvSpPr>
          <p:cNvPr id="8" name="下カーブ矢印 7"/>
          <p:cNvSpPr/>
          <p:nvPr/>
        </p:nvSpPr>
        <p:spPr>
          <a:xfrm>
            <a:off x="3719736" y="1988840"/>
            <a:ext cx="2592288" cy="731520"/>
          </a:xfrm>
          <a:prstGeom prst="curved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9" name="円/楕円 8"/>
          <p:cNvSpPr/>
          <p:nvPr/>
        </p:nvSpPr>
        <p:spPr>
          <a:xfrm>
            <a:off x="5879976" y="2874640"/>
            <a:ext cx="144016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lumMod val="95000"/>
                    <a:lumOff val="5000"/>
                  </a:schemeClr>
                </a:solidFill>
              </a:rPr>
              <a:t>カジノ</a:t>
            </a:r>
            <a:endParaRPr lang="en-US" altLang="ja-JP" dirty="0">
              <a:solidFill>
                <a:schemeClr val="tx1">
                  <a:lumMod val="95000"/>
                  <a:lumOff val="5000"/>
                </a:schemeClr>
              </a:solidFill>
            </a:endParaRPr>
          </a:p>
          <a:p>
            <a:pPr algn="ctr"/>
            <a:r>
              <a:rPr lang="ja-JP" altLang="en-US" dirty="0">
                <a:solidFill>
                  <a:schemeClr val="tx1">
                    <a:lumMod val="95000"/>
                    <a:lumOff val="5000"/>
                  </a:schemeClr>
                </a:solidFill>
              </a:rPr>
              <a:t>風俗等</a:t>
            </a:r>
          </a:p>
        </p:txBody>
      </p:sp>
      <p:sp>
        <p:nvSpPr>
          <p:cNvPr id="10" name="円/楕円 9"/>
          <p:cNvSpPr/>
          <p:nvPr/>
        </p:nvSpPr>
        <p:spPr>
          <a:xfrm>
            <a:off x="5951984" y="4437112"/>
            <a:ext cx="1368152"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lumMod val="95000"/>
                    <a:lumOff val="5000"/>
                  </a:schemeClr>
                </a:solidFill>
              </a:rPr>
              <a:t>カジノ</a:t>
            </a:r>
            <a:endParaRPr lang="en-US" altLang="ja-JP" dirty="0">
              <a:solidFill>
                <a:schemeClr val="tx1">
                  <a:lumMod val="95000"/>
                  <a:lumOff val="5000"/>
                </a:schemeClr>
              </a:solidFill>
            </a:endParaRPr>
          </a:p>
          <a:p>
            <a:pPr algn="ctr"/>
            <a:r>
              <a:rPr lang="ja-JP" altLang="en-US" dirty="0">
                <a:solidFill>
                  <a:schemeClr val="tx1">
                    <a:lumMod val="95000"/>
                    <a:lumOff val="5000"/>
                  </a:schemeClr>
                </a:solidFill>
              </a:rPr>
              <a:t>風俗等</a:t>
            </a:r>
          </a:p>
        </p:txBody>
      </p:sp>
      <p:sp>
        <p:nvSpPr>
          <p:cNvPr id="11" name="下カーブ矢印 10"/>
          <p:cNvSpPr/>
          <p:nvPr/>
        </p:nvSpPr>
        <p:spPr>
          <a:xfrm flipV="1">
            <a:off x="3719736" y="5229200"/>
            <a:ext cx="2592288" cy="792088"/>
          </a:xfrm>
          <a:prstGeom prst="curved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2" name="円/楕円 11"/>
          <p:cNvSpPr/>
          <p:nvPr/>
        </p:nvSpPr>
        <p:spPr>
          <a:xfrm>
            <a:off x="3503712" y="3522712"/>
            <a:ext cx="1368152" cy="914400"/>
          </a:xfrm>
          <a:prstGeom prst="ellipse">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lumMod val="95000"/>
                    <a:lumOff val="5000"/>
                  </a:schemeClr>
                </a:solidFill>
              </a:rPr>
              <a:t>闇事業</a:t>
            </a:r>
          </a:p>
        </p:txBody>
      </p:sp>
      <p:sp>
        <p:nvSpPr>
          <p:cNvPr id="13" name="三方向矢印 12"/>
          <p:cNvSpPr/>
          <p:nvPr/>
        </p:nvSpPr>
        <p:spPr>
          <a:xfrm rot="16200000">
            <a:off x="5032452" y="3412428"/>
            <a:ext cx="1216152" cy="1249296"/>
          </a:xfrm>
          <a:prstGeom prst="leftRightUpArrow">
            <a:avLst>
              <a:gd name="adj1" fmla="val 27314"/>
              <a:gd name="adj2" fmla="val 25000"/>
              <a:gd name="adj3" fmla="val 25000"/>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dirty="0">
                <a:solidFill>
                  <a:schemeClr val="tx1">
                    <a:lumMod val="95000"/>
                    <a:lumOff val="5000"/>
                  </a:schemeClr>
                </a:solidFill>
              </a:rPr>
              <a:t>競争関係</a:t>
            </a:r>
          </a:p>
        </p:txBody>
      </p:sp>
      <p:sp>
        <p:nvSpPr>
          <p:cNvPr id="14" name="左カーブ矢印 13"/>
          <p:cNvSpPr/>
          <p:nvPr/>
        </p:nvSpPr>
        <p:spPr>
          <a:xfrm>
            <a:off x="8256240" y="3429000"/>
            <a:ext cx="432048" cy="1296144"/>
          </a:xfrm>
          <a:prstGeom prst="curved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5" name="左カーブ矢印 14"/>
          <p:cNvSpPr/>
          <p:nvPr/>
        </p:nvSpPr>
        <p:spPr>
          <a:xfrm flipH="1" flipV="1">
            <a:off x="7527776" y="3356992"/>
            <a:ext cx="440432" cy="1296144"/>
          </a:xfrm>
          <a:prstGeom prst="curved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6" name="円/楕円 15"/>
          <p:cNvSpPr/>
          <p:nvPr/>
        </p:nvSpPr>
        <p:spPr>
          <a:xfrm>
            <a:off x="5951984" y="5826968"/>
            <a:ext cx="144016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lumMod val="95000"/>
                    <a:lumOff val="5000"/>
                  </a:schemeClr>
                </a:solidFill>
              </a:rPr>
              <a:t>暴力等</a:t>
            </a:r>
          </a:p>
        </p:txBody>
      </p:sp>
      <p:sp>
        <p:nvSpPr>
          <p:cNvPr id="17" name="下カーブ矢印 16"/>
          <p:cNvSpPr/>
          <p:nvPr/>
        </p:nvSpPr>
        <p:spPr>
          <a:xfrm rot="1525968" flipV="1">
            <a:off x="2280878" y="5765768"/>
            <a:ext cx="4051505" cy="792088"/>
          </a:xfrm>
          <a:prstGeom prst="curved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8" name="フローチャート : 和接合 17"/>
          <p:cNvSpPr/>
          <p:nvPr/>
        </p:nvSpPr>
        <p:spPr>
          <a:xfrm>
            <a:off x="2495600" y="5733256"/>
            <a:ext cx="1728192" cy="684656"/>
          </a:xfrm>
          <a:prstGeom prst="flowChartSummingJunction">
            <a:avLst/>
          </a:prstGeom>
          <a:no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2400" b="1" dirty="0">
                <a:solidFill>
                  <a:schemeClr val="tx1">
                    <a:lumMod val="95000"/>
                    <a:lumOff val="5000"/>
                  </a:schemeClr>
                </a:solidFill>
              </a:rPr>
              <a:t>国外犯</a:t>
            </a:r>
          </a:p>
        </p:txBody>
      </p:sp>
      <p:sp>
        <p:nvSpPr>
          <p:cNvPr id="19" name="円/楕円 18"/>
          <p:cNvSpPr/>
          <p:nvPr/>
        </p:nvSpPr>
        <p:spPr>
          <a:xfrm>
            <a:off x="5951984" y="1506488"/>
            <a:ext cx="144016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lumMod val="95000"/>
                    <a:lumOff val="5000"/>
                  </a:schemeClr>
                </a:solidFill>
              </a:rPr>
              <a:t>医療行為等</a:t>
            </a:r>
          </a:p>
        </p:txBody>
      </p:sp>
      <p:sp>
        <p:nvSpPr>
          <p:cNvPr id="21" name="正方形/長方形 20"/>
          <p:cNvSpPr/>
          <p:nvPr/>
        </p:nvSpPr>
        <p:spPr>
          <a:xfrm>
            <a:off x="9624392" y="1340768"/>
            <a:ext cx="864096" cy="5445224"/>
          </a:xfrm>
          <a:prstGeom prst="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3600" dirty="0">
                <a:solidFill>
                  <a:schemeClr val="tx1">
                    <a:lumMod val="95000"/>
                    <a:lumOff val="5000"/>
                  </a:schemeClr>
                </a:solidFill>
              </a:rPr>
              <a:t>（脱法的）便宜置籍国・地域</a:t>
            </a:r>
          </a:p>
        </p:txBody>
      </p:sp>
      <p:sp>
        <p:nvSpPr>
          <p:cNvPr id="20" name="円/楕円 19"/>
          <p:cNvSpPr/>
          <p:nvPr/>
        </p:nvSpPr>
        <p:spPr>
          <a:xfrm>
            <a:off x="7464152" y="1340768"/>
            <a:ext cx="1656184"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lumMod val="95000"/>
                    <a:lumOff val="5000"/>
                  </a:schemeClr>
                </a:solidFill>
              </a:rPr>
              <a:t>生殖</a:t>
            </a:r>
            <a:r>
              <a:rPr lang="ja-JP" altLang="en-US" b="1" dirty="0" smtClean="0">
                <a:solidFill>
                  <a:schemeClr val="tx1">
                    <a:lumMod val="95000"/>
                    <a:lumOff val="5000"/>
                  </a:schemeClr>
                </a:solidFill>
              </a:rPr>
              <a:t>ツーリズム</a:t>
            </a:r>
            <a:endParaRPr lang="ja-JP" altLang="en-US" b="1" dirty="0">
              <a:solidFill>
                <a:schemeClr val="tx1">
                  <a:lumMod val="95000"/>
                  <a:lumOff val="5000"/>
                </a:schemeClr>
              </a:solidFill>
            </a:endParaRPr>
          </a:p>
        </p:txBody>
      </p:sp>
      <p:sp>
        <p:nvSpPr>
          <p:cNvPr id="23" name="正方形/長方形 22"/>
          <p:cNvSpPr/>
          <p:nvPr/>
        </p:nvSpPr>
        <p:spPr>
          <a:xfrm>
            <a:off x="483080" y="552090"/>
            <a:ext cx="983720" cy="41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lumMod val="85000"/>
                  <a:lumOff val="15000"/>
                </a:schemeClr>
              </a:solidFill>
            </a:endParaRPr>
          </a:p>
        </p:txBody>
      </p:sp>
    </p:spTree>
    <p:extLst>
      <p:ext uri="{BB962C8B-B14F-4D97-AF65-F5344CB8AC3E}">
        <p14:creationId xmlns:p14="http://schemas.microsoft.com/office/powerpoint/2010/main" val="107818226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kumimoji="1" lang="ja-JP" altLang="en-US" dirty="0" smtClean="0"/>
              <a:t>マスコミと選挙と戦争と観光</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ピューリッアー（売れる記事作れる事件をどうしいれる</a:t>
            </a:r>
            <a:r>
              <a:rPr lang="ja-JP" altLang="en-US" dirty="0" smtClean="0"/>
              <a:t>か）ハースト　</a:t>
            </a:r>
            <a:endParaRPr lang="en-US" altLang="ja-JP" dirty="0" smtClean="0"/>
          </a:p>
          <a:p>
            <a:r>
              <a:rPr lang="ja-JP" altLang="en-US" dirty="0" smtClean="0"/>
              <a:t>戦争を売る新聞　受け入れる大衆</a:t>
            </a:r>
            <a:endParaRPr lang="en-US" altLang="ja-JP" dirty="0" smtClean="0"/>
          </a:p>
          <a:p>
            <a:r>
              <a:rPr kumimoji="1" lang="ja-JP" altLang="en-US" dirty="0" smtClean="0"/>
              <a:t>米西戦争をけしかける記事を書いた記者のクリールマンは「旅順虐殺」を捏造した男</a:t>
            </a:r>
            <a:endParaRPr kumimoji="1" lang="en-US" altLang="ja-JP" dirty="0" smtClean="0"/>
          </a:p>
          <a:p>
            <a:pPr>
              <a:buNone/>
            </a:pPr>
            <a:r>
              <a:rPr lang="ja-JP" altLang="en-US" dirty="0" smtClean="0"/>
              <a:t>　　　</a:t>
            </a:r>
            <a:r>
              <a:rPr kumimoji="1" lang="ja-JP" altLang="en-US" dirty="0" smtClean="0"/>
              <a:t>（</a:t>
            </a:r>
            <a:r>
              <a:rPr kumimoji="1" lang="en-US" altLang="ja-JP" dirty="0" smtClean="0"/>
              <a:t>p437</a:t>
            </a:r>
            <a:r>
              <a:rPr kumimoji="1" lang="ja-JP" altLang="en-US" dirty="0" smtClean="0"/>
              <a:t>「日米衝突の根源」）</a:t>
            </a:r>
            <a:endParaRPr kumimoji="1" lang="en-US" altLang="ja-JP" dirty="0" smtClean="0"/>
          </a:p>
          <a:p>
            <a:pPr>
              <a:buNone/>
            </a:pPr>
            <a:r>
              <a:rPr lang="ja-JP" altLang="en-US" dirty="0" smtClean="0"/>
              <a:t>現在の日中韓メディアにもその傾向がある</a:t>
            </a:r>
            <a:endParaRPr lang="en-US" altLang="ja-JP" dirty="0" smtClean="0"/>
          </a:p>
          <a:p>
            <a:pPr>
              <a:buNone/>
            </a:pPr>
            <a:endParaRPr kumimoji="1" lang="ja-JP" altLang="en-US" dirty="0"/>
          </a:p>
        </p:txBody>
      </p:sp>
    </p:spTree>
    <p:extLst>
      <p:ext uri="{BB962C8B-B14F-4D97-AF65-F5344CB8AC3E}">
        <p14:creationId xmlns:p14="http://schemas.microsoft.com/office/powerpoint/2010/main" val="375599819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kumimoji="1" lang="ja-JP" altLang="en-US" dirty="0" smtClean="0"/>
              <a:t>日清戦争（</a:t>
            </a:r>
            <a:r>
              <a:rPr kumimoji="1" lang="en-US" altLang="ja-JP" dirty="0" smtClean="0"/>
              <a:t>1894-5</a:t>
            </a:r>
            <a:r>
              <a:rPr kumimoji="1" lang="ja-JP" altLang="en-US" dirty="0" smtClean="0"/>
              <a:t>）報道</a:t>
            </a:r>
            <a:endParaRPr kumimoji="1" lang="ja-JP" altLang="en-US" dirty="0"/>
          </a:p>
        </p:txBody>
      </p:sp>
      <p:sp>
        <p:nvSpPr>
          <p:cNvPr id="3" name="コンテンツ プレースホルダ 2"/>
          <p:cNvSpPr>
            <a:spLocks noGrp="1"/>
          </p:cNvSpPr>
          <p:nvPr>
            <p:ph idx="1"/>
          </p:nvPr>
        </p:nvSpPr>
        <p:spPr>
          <a:xfrm>
            <a:off x="1114697" y="1870168"/>
            <a:ext cx="9410459" cy="4861558"/>
          </a:xfrm>
        </p:spPr>
        <p:txBody>
          <a:bodyPr>
            <a:normAutofit/>
          </a:bodyPr>
          <a:lstStyle/>
          <a:p>
            <a:r>
              <a:rPr lang="ja-JP" altLang="en-US" sz="3200" dirty="0" smtClean="0"/>
              <a:t>国民にむけて最も多くの戦争報道をしたのが新聞。従軍記者を送るなど戦争報道の強かった</a:t>
            </a:r>
            <a:r>
              <a:rPr lang="en-US" altLang="ja-JP" sz="3200" dirty="0" smtClean="0"/>
              <a:t>『</a:t>
            </a:r>
            <a:r>
              <a:rPr lang="ja-JP" altLang="en-US" sz="3200" dirty="0" smtClean="0"/>
              <a:t>大阪朝日新聞</a:t>
            </a:r>
            <a:r>
              <a:rPr lang="en-US" altLang="ja-JP" sz="3200" dirty="0" smtClean="0"/>
              <a:t>』</a:t>
            </a:r>
            <a:r>
              <a:rPr lang="ja-JP" altLang="en-US" sz="3200" dirty="0" smtClean="0"/>
              <a:t>と</a:t>
            </a:r>
            <a:r>
              <a:rPr lang="en-US" altLang="ja-JP" sz="3200" dirty="0" smtClean="0"/>
              <a:t>『</a:t>
            </a:r>
            <a:r>
              <a:rPr lang="ja-JP" altLang="en-US" sz="3200" dirty="0" smtClean="0"/>
              <a:t>中央新聞</a:t>
            </a:r>
            <a:r>
              <a:rPr lang="en-US" altLang="ja-JP" sz="3200" dirty="0" smtClean="0"/>
              <a:t>』</a:t>
            </a:r>
            <a:r>
              <a:rPr lang="ja-JP" altLang="en-US" sz="3200" dirty="0" smtClean="0"/>
              <a:t>が発行部数を伸ばし、逆に戦争報道の弱かった</a:t>
            </a:r>
            <a:r>
              <a:rPr lang="en-US" altLang="ja-JP" sz="3200" dirty="0" smtClean="0"/>
              <a:t>『</a:t>
            </a:r>
            <a:r>
              <a:rPr lang="ja-JP" altLang="en-US" sz="3200" dirty="0" smtClean="0"/>
              <a:t>毎日新聞</a:t>
            </a:r>
            <a:r>
              <a:rPr lang="en-US" altLang="ja-JP" sz="3200" dirty="0" smtClean="0"/>
              <a:t>』</a:t>
            </a:r>
            <a:r>
              <a:rPr lang="ja-JP" altLang="en-US" sz="3200" dirty="0" smtClean="0"/>
              <a:t>が没落。</a:t>
            </a:r>
            <a:endParaRPr lang="en-US" altLang="ja-JP" sz="3200" dirty="0" smtClean="0"/>
          </a:p>
          <a:p>
            <a:r>
              <a:rPr lang="ja-JP" altLang="en-US" sz="3200" dirty="0" smtClean="0"/>
              <a:t>戦争報道は、新聞･雑誌で世界を認識する習慣を定着させるとともに、メディアの発達をうながした。人々の価値観を単一にしてしまう危険性をもった。</a:t>
            </a:r>
            <a:endParaRPr lang="en-US" altLang="ja-JP" sz="3200" dirty="0" smtClean="0"/>
          </a:p>
          <a:p>
            <a:r>
              <a:rPr lang="ja-JP" altLang="en-US" sz="3200" dirty="0" smtClean="0"/>
              <a:t>新聞と雑誌は、清が日本よりも文化的に遅れているとのメッセージを繰りかえし伝えた（開明的な近代国家として日本を礼賛）。</a:t>
            </a:r>
            <a:endParaRPr kumimoji="1" lang="ja-JP" altLang="en-US" sz="3200" dirty="0"/>
          </a:p>
        </p:txBody>
      </p:sp>
    </p:spTree>
    <p:extLst>
      <p:ext uri="{BB962C8B-B14F-4D97-AF65-F5344CB8AC3E}">
        <p14:creationId xmlns:p14="http://schemas.microsoft.com/office/powerpoint/2010/main" val="94914527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84704"/>
          </a:xfrm>
          <a:ln>
            <a:solidFill>
              <a:schemeClr val="accent1"/>
            </a:solidFill>
          </a:ln>
        </p:spPr>
        <p:txBody>
          <a:bodyPr/>
          <a:lstStyle/>
          <a:p>
            <a:pPr algn="ctr"/>
            <a:r>
              <a:rPr kumimoji="1" lang="ja-JP" altLang="en-US" dirty="0" smtClean="0"/>
              <a:t>日中、日米戦争の教訓</a:t>
            </a:r>
            <a:endParaRPr kumimoji="1" lang="ja-JP" altLang="en-US" dirty="0"/>
          </a:p>
        </p:txBody>
      </p:sp>
      <p:sp>
        <p:nvSpPr>
          <p:cNvPr id="3" name="コンテンツ プレースホルダ 2"/>
          <p:cNvSpPr>
            <a:spLocks noGrp="1"/>
          </p:cNvSpPr>
          <p:nvPr>
            <p:ph idx="1"/>
          </p:nvPr>
        </p:nvSpPr>
        <p:spPr>
          <a:xfrm>
            <a:off x="838200" y="1567544"/>
            <a:ext cx="10770326" cy="5290456"/>
          </a:xfrm>
        </p:spPr>
        <p:txBody>
          <a:bodyPr>
            <a:normAutofit fontScale="92500"/>
          </a:bodyPr>
          <a:lstStyle/>
          <a:p>
            <a:r>
              <a:rPr lang="ja-JP" altLang="en-US" dirty="0" smtClean="0"/>
              <a:t>日本人は中間妥協案をつくるのがすごく不得意な国民。トップが決断しようとしても、</a:t>
            </a:r>
            <a:r>
              <a:rPr lang="ja-JP" altLang="en-US" dirty="0"/>
              <a:t>国民</a:t>
            </a:r>
            <a:r>
              <a:rPr lang="ja-JP" altLang="en-US" dirty="0" smtClean="0"/>
              <a:t>が許さない。</a:t>
            </a:r>
          </a:p>
          <a:p>
            <a:r>
              <a:rPr lang="ja-JP" altLang="en-US" dirty="0" smtClean="0"/>
              <a:t>一九四一年の日米交渉で懸案となったのは日中問題</a:t>
            </a:r>
            <a:endParaRPr lang="en-US" altLang="ja-JP" dirty="0" smtClean="0"/>
          </a:p>
          <a:p>
            <a:r>
              <a:rPr lang="ja-JP" altLang="en-US" dirty="0" smtClean="0"/>
              <a:t>日中間は裏面では和平交渉のパイプは届いていたが失敗に終わったのは軍や外務など、政治主体の足並みが揃わなかったから。</a:t>
            </a:r>
            <a:endParaRPr lang="en-US" altLang="ja-JP" dirty="0" smtClean="0"/>
          </a:p>
          <a:p>
            <a:r>
              <a:rPr lang="ja-JP" altLang="en-US" dirty="0" smtClean="0"/>
              <a:t>リットン報告書は、客観的に読めば、日本にも十分宥和的な案。しかし、国民としては、希望的な観測を書き散らしたメディアのせいで、ずっと良い案が出ると思っていた。従って、トップが妥結しようとしても国民が許さない。</a:t>
            </a:r>
            <a:endParaRPr lang="en-US" altLang="ja-JP" dirty="0" smtClean="0"/>
          </a:p>
          <a:p>
            <a:r>
              <a:rPr lang="ja-JP" altLang="en-US" dirty="0"/>
              <a:t>戦前・戦中も、本当のエリートや知識人でなくても、「日本は負ける」と言えた人は存在。では、なぜ気がつけたのかというと、たとえば</a:t>
            </a:r>
            <a:r>
              <a:rPr lang="ja-JP" altLang="en-US" b="1" dirty="0">
                <a:solidFill>
                  <a:srgbClr val="FF0000"/>
                </a:solidFill>
              </a:rPr>
              <a:t>一九二〇年代に米国映画等にふれ</a:t>
            </a:r>
            <a:r>
              <a:rPr lang="ja-JP" altLang="en-US" dirty="0"/>
              <a:t>、その背後にある米国の文化を類推できた。</a:t>
            </a:r>
            <a:endParaRPr lang="en-US" altLang="ja-JP" dirty="0"/>
          </a:p>
          <a:p>
            <a:r>
              <a:rPr lang="ja-JP" altLang="en-US" dirty="0"/>
              <a:t>戦後の米軍調査では、日本人、特に都市部は親米派が多かったと</a:t>
            </a:r>
            <a:r>
              <a:rPr lang="ja-JP" altLang="en-US" dirty="0" smtClean="0"/>
              <a:t>する</a:t>
            </a:r>
            <a:endParaRPr kumimoji="1" lang="ja-JP" altLang="en-US" dirty="0"/>
          </a:p>
        </p:txBody>
      </p:sp>
    </p:spTree>
    <p:extLst>
      <p:ext uri="{BB962C8B-B14F-4D97-AF65-F5344CB8AC3E}">
        <p14:creationId xmlns:p14="http://schemas.microsoft.com/office/powerpoint/2010/main" val="3021351231"/>
      </p:ext>
    </p:extLst>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a:ln>
            <a:solidFill>
              <a:schemeClr val="tx1">
                <a:lumMod val="95000"/>
                <a:lumOff val="5000"/>
              </a:schemeClr>
            </a:solidFill>
          </a:ln>
        </p:spPr>
        <p:txBody>
          <a:bodyPr>
            <a:normAutofit/>
          </a:bodyPr>
          <a:lstStyle/>
          <a:p>
            <a:pPr algn="ctr"/>
            <a:r>
              <a:rPr lang="ja-JP" altLang="ja-JP" dirty="0" smtClean="0"/>
              <a:t>東京大阪両朝日新聞社</a:t>
            </a:r>
            <a:r>
              <a:rPr lang="ja-JP" altLang="en-US" dirty="0" smtClean="0"/>
              <a:t>の</a:t>
            </a:r>
            <a:r>
              <a:rPr lang="ja-JP" altLang="ja-JP" dirty="0" smtClean="0">
                <a:solidFill>
                  <a:srgbClr val="FF0000"/>
                </a:solidFill>
              </a:rPr>
              <a:t>戦跡旅行</a:t>
            </a:r>
            <a:endParaRPr kumimoji="1" lang="ja-JP" altLang="en-US" dirty="0">
              <a:solidFill>
                <a:srgbClr val="FF0000"/>
              </a:solidFill>
            </a:endParaRPr>
          </a:p>
        </p:txBody>
      </p:sp>
      <p:sp>
        <p:nvSpPr>
          <p:cNvPr id="3" name="コンテンツ プレースホルダ 2"/>
          <p:cNvSpPr>
            <a:spLocks noGrp="1"/>
          </p:cNvSpPr>
          <p:nvPr>
            <p:ph idx="1"/>
          </p:nvPr>
        </p:nvSpPr>
        <p:spPr/>
        <p:txBody>
          <a:bodyPr>
            <a:normAutofit/>
          </a:bodyPr>
          <a:lstStyle/>
          <a:p>
            <a:r>
              <a:rPr lang="en-US" altLang="ja-JP" dirty="0" smtClean="0"/>
              <a:t>1906</a:t>
            </a:r>
            <a:r>
              <a:rPr lang="ja-JP" altLang="en-US" dirty="0" smtClean="0"/>
              <a:t>年満州旅行元年</a:t>
            </a:r>
            <a:endParaRPr lang="en-US" altLang="ja-JP" dirty="0" smtClean="0"/>
          </a:p>
          <a:p>
            <a:r>
              <a:rPr lang="ja-JP" altLang="ja-JP" dirty="0" smtClean="0"/>
              <a:t>戦勝</a:t>
            </a:r>
            <a:r>
              <a:rPr lang="ja-JP" altLang="ja-JP" dirty="0"/>
              <a:t>ムードをよりいつそう盛り上げる戦跡旅行の企画が</a:t>
            </a:r>
            <a:r>
              <a:rPr lang="ja-JP" altLang="ja-JP" dirty="0" smtClean="0"/>
              <a:t>発表</a:t>
            </a:r>
            <a:endParaRPr lang="en-US" altLang="ja-JP" dirty="0" smtClean="0"/>
          </a:p>
          <a:p>
            <a:r>
              <a:rPr lang="ja-JP" altLang="ja-JP" dirty="0" smtClean="0"/>
              <a:t>主催は講和</a:t>
            </a:r>
            <a:r>
              <a:rPr lang="ja-JP" altLang="ja-JP" dirty="0"/>
              <a:t>反対で厳しい制裁を受けた東京大阪両朝日</a:t>
            </a:r>
            <a:r>
              <a:rPr lang="ja-JP" altLang="ja-JP" dirty="0" smtClean="0"/>
              <a:t>新聞社</a:t>
            </a:r>
            <a:endParaRPr lang="en-US" altLang="ja-JP" dirty="0" smtClean="0"/>
          </a:p>
          <a:p>
            <a:r>
              <a:rPr lang="ja-JP" altLang="ja-JP" dirty="0" smtClean="0"/>
              <a:t>日露</a:t>
            </a:r>
            <a:r>
              <a:rPr lang="ja-JP" altLang="ja-JP" dirty="0"/>
              <a:t>戦争</a:t>
            </a:r>
            <a:r>
              <a:rPr lang="ja-JP" altLang="ja-JP" dirty="0" smtClean="0"/>
              <a:t>終結</a:t>
            </a:r>
            <a:r>
              <a:rPr lang="ja-JP" altLang="en-US" dirty="0" smtClean="0"/>
              <a:t>の翌年</a:t>
            </a:r>
            <a:r>
              <a:rPr lang="ja-JP" altLang="ja-JP" dirty="0" smtClean="0"/>
              <a:t>、</a:t>
            </a:r>
            <a:r>
              <a:rPr lang="ja-JP" altLang="ja-JP" dirty="0"/>
              <a:t>「戦争」と</a:t>
            </a:r>
            <a:r>
              <a:rPr lang="ja-JP" altLang="ja-JP" dirty="0" smtClean="0"/>
              <a:t>いう「</a:t>
            </a:r>
            <a:r>
              <a:rPr lang="ja-JP" altLang="ja-JP" dirty="0"/>
              <a:t>特ダネ」を失った新聞各社は、激化した販売戦に勝ち抜くために</a:t>
            </a:r>
            <a:r>
              <a:rPr lang="ja-JP" altLang="ja-JP" dirty="0" smtClean="0"/>
              <a:t>、読者</a:t>
            </a:r>
            <a:r>
              <a:rPr lang="ja-JP" altLang="ja-JP" dirty="0"/>
              <a:t>の人気を集める博覧会やイベントの開催に励むように</a:t>
            </a:r>
            <a:r>
              <a:rPr lang="ja-JP" altLang="ja-JP" dirty="0" smtClean="0"/>
              <a:t>な</a:t>
            </a:r>
            <a:r>
              <a:rPr lang="ja-JP" altLang="en-US" dirty="0" smtClean="0"/>
              <a:t>る</a:t>
            </a:r>
            <a:r>
              <a:rPr lang="ja-JP" altLang="ja-JP" dirty="0" smtClean="0"/>
              <a:t>。</a:t>
            </a:r>
            <a:endParaRPr lang="ja-JP" altLang="ja-JP" dirty="0"/>
          </a:p>
          <a:p>
            <a:endParaRPr kumimoji="1" lang="ja-JP" altLang="en-US" dirty="0"/>
          </a:p>
        </p:txBody>
      </p:sp>
    </p:spTree>
    <p:extLst>
      <p:ext uri="{BB962C8B-B14F-4D97-AF65-F5344CB8AC3E}">
        <p14:creationId xmlns:p14="http://schemas.microsoft.com/office/powerpoint/2010/main" val="3934778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a:ln>
            <a:solidFill>
              <a:schemeClr val="accent1"/>
            </a:solidFill>
          </a:ln>
        </p:spPr>
        <p:txBody>
          <a:bodyPr>
            <a:normAutofit/>
          </a:bodyPr>
          <a:lstStyle/>
          <a:p>
            <a:pPr algn="ctr"/>
            <a:r>
              <a:rPr kumimoji="1" lang="ja-JP" altLang="en-US" dirty="0" smtClean="0"/>
              <a:t>満州修学旅行</a:t>
            </a:r>
            <a:endParaRPr kumimoji="1" lang="ja-JP" altLang="en-US" dirty="0"/>
          </a:p>
        </p:txBody>
      </p:sp>
      <p:sp>
        <p:nvSpPr>
          <p:cNvPr id="3" name="コンテンツ プレースホルダ 2"/>
          <p:cNvSpPr>
            <a:spLocks noGrp="1"/>
          </p:cNvSpPr>
          <p:nvPr>
            <p:ph idx="1"/>
          </p:nvPr>
        </p:nvSpPr>
        <p:spPr>
          <a:xfrm>
            <a:off x="1981200" y="1600200"/>
            <a:ext cx="8229600" cy="4997152"/>
          </a:xfrm>
        </p:spPr>
        <p:txBody>
          <a:bodyPr>
            <a:normAutofit/>
          </a:bodyPr>
          <a:lstStyle/>
          <a:p>
            <a:r>
              <a:rPr lang="ja-JP" altLang="ja-JP" b="1" dirty="0" smtClean="0"/>
              <a:t>日露</a:t>
            </a:r>
            <a:r>
              <a:rPr lang="ja-JP" altLang="ja-JP" b="1" dirty="0"/>
              <a:t>戦争終結の</a:t>
            </a:r>
            <a:r>
              <a:rPr lang="ja-JP" altLang="ja-JP" b="1" dirty="0" smtClean="0"/>
              <a:t>翌年に「</a:t>
            </a:r>
            <a:r>
              <a:rPr lang="ja-JP" altLang="ja-JP" b="1" dirty="0"/>
              <a:t>満洲修学旅行</a:t>
            </a:r>
            <a:r>
              <a:rPr lang="ja-JP" altLang="ja-JP" b="1" dirty="0" smtClean="0"/>
              <a:t>」</a:t>
            </a:r>
            <a:endParaRPr lang="en-US" altLang="ja-JP" b="1" dirty="0" smtClean="0"/>
          </a:p>
          <a:p>
            <a:r>
              <a:rPr lang="ja-JP" altLang="ja-JP" dirty="0" smtClean="0"/>
              <a:t>関東大震災後に出現した満洲旅行ブームの実態に迫り、一九一七年ころには、政治家、ジャーナリストと学生、教育団体しか訪れ</a:t>
            </a:r>
            <a:r>
              <a:rPr lang="ja-JP" altLang="ja-JP" dirty="0" err="1" smtClean="0"/>
              <a:t>な</a:t>
            </a:r>
            <a:r>
              <a:rPr lang="ja-JP" altLang="ja-JP" dirty="0" smtClean="0"/>
              <a:t>かつたのが、十年後の二六年頃には、職種、階級、地域を問わない全国的に人気な観光地となり、満洲事変二年前の</a:t>
            </a:r>
            <a:r>
              <a:rPr lang="ja-JP" altLang="ja-JP" dirty="0" smtClean="0">
                <a:solidFill>
                  <a:srgbClr val="FF0000"/>
                </a:solidFill>
              </a:rPr>
              <a:t>一九二九年</a:t>
            </a:r>
            <a:r>
              <a:rPr lang="ja-JP" altLang="ja-JP" dirty="0" smtClean="0"/>
              <a:t>には団体客</a:t>
            </a:r>
            <a:r>
              <a:rPr lang="ja-JP" altLang="ja-JP" dirty="0" smtClean="0">
                <a:solidFill>
                  <a:srgbClr val="FF0000"/>
                </a:solidFill>
              </a:rPr>
              <a:t>総数二万人</a:t>
            </a:r>
            <a:r>
              <a:rPr lang="ja-JP" altLang="ja-JP" dirty="0" smtClean="0"/>
              <a:t>のピークに達したさまを考察した。</a:t>
            </a:r>
          </a:p>
          <a:p>
            <a:endParaRPr lang="ja-JP" altLang="ja-JP" dirty="0"/>
          </a:p>
          <a:p>
            <a:endParaRPr kumimoji="1" lang="ja-JP" altLang="en-US" dirty="0"/>
          </a:p>
        </p:txBody>
      </p:sp>
    </p:spTree>
    <p:extLst>
      <p:ext uri="{BB962C8B-B14F-4D97-AF65-F5344CB8AC3E}">
        <p14:creationId xmlns:p14="http://schemas.microsoft.com/office/powerpoint/2010/main" val="2369395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日韓歴史認識問題</a:t>
            </a:r>
            <a:endParaRPr kumimoji="1" lang="ja-JP" altLang="en-US" dirty="0"/>
          </a:p>
        </p:txBody>
      </p:sp>
      <p:sp>
        <p:nvSpPr>
          <p:cNvPr id="3" name="コンテンツ プレースホルダ 2"/>
          <p:cNvSpPr>
            <a:spLocks noGrp="1"/>
          </p:cNvSpPr>
          <p:nvPr>
            <p:ph idx="1"/>
          </p:nvPr>
        </p:nvSpPr>
        <p:spPr>
          <a:xfrm>
            <a:off x="1105989" y="2279469"/>
            <a:ext cx="10093234" cy="3546566"/>
          </a:xfrm>
        </p:spPr>
        <p:txBody>
          <a:bodyPr>
            <a:normAutofit/>
          </a:bodyPr>
          <a:lstStyle/>
          <a:p>
            <a:r>
              <a:rPr lang="ja-JP" altLang="en-US" dirty="0" smtClean="0"/>
              <a:t>ともに民主主義国であり、経済的結びつきも強い日韓両国は、なぜ歴史認識問題で対立し続けているのか。</a:t>
            </a:r>
            <a:endParaRPr lang="en-US" altLang="ja-JP" dirty="0" smtClean="0"/>
          </a:p>
          <a:p>
            <a:r>
              <a:rPr lang="en-US" altLang="ja-JP" dirty="0" smtClean="0"/>
              <a:t>1980</a:t>
            </a:r>
            <a:r>
              <a:rPr lang="ja-JP" altLang="en-US" dirty="0" smtClean="0"/>
              <a:t>年代以降の</a:t>
            </a:r>
            <a:r>
              <a:rPr lang="ja-JP" altLang="en-US" dirty="0" smtClean="0">
                <a:solidFill>
                  <a:srgbClr val="FF0000"/>
                </a:solidFill>
              </a:rPr>
              <a:t>歴史教科書問題</a:t>
            </a:r>
            <a:r>
              <a:rPr lang="ja-JP" altLang="en-US" dirty="0" smtClean="0"/>
              <a:t>、そして</a:t>
            </a:r>
            <a:r>
              <a:rPr lang="en-US" altLang="ja-JP" dirty="0" smtClean="0"/>
              <a:t>1990</a:t>
            </a:r>
            <a:r>
              <a:rPr lang="ja-JP" altLang="en-US" dirty="0" smtClean="0"/>
              <a:t>年代以降の「</a:t>
            </a:r>
            <a:r>
              <a:rPr lang="ja-JP" altLang="en-US" dirty="0" smtClean="0">
                <a:solidFill>
                  <a:srgbClr val="FF0000"/>
                </a:solidFill>
              </a:rPr>
              <a:t>従軍慰安婦</a:t>
            </a:r>
            <a:r>
              <a:rPr lang="ja-JP" altLang="en-US" dirty="0" smtClean="0"/>
              <a:t>」問題などが起こり続ける背景には何があるか。</a:t>
            </a:r>
            <a:endParaRPr lang="en-US" altLang="ja-JP" dirty="0" smtClean="0"/>
          </a:p>
          <a:p>
            <a:r>
              <a:rPr lang="en-US" altLang="ja-JP" dirty="0" smtClean="0"/>
              <a:t>『</a:t>
            </a:r>
            <a:r>
              <a:rPr lang="ja-JP" altLang="en-US" dirty="0" smtClean="0"/>
              <a:t>日韓歴史認識問題とは何か</a:t>
            </a:r>
            <a:r>
              <a:rPr lang="en-US" altLang="ja-JP" dirty="0" smtClean="0"/>
              <a:t>』</a:t>
            </a:r>
            <a:r>
              <a:rPr lang="ja-JP" altLang="en-US" dirty="0" smtClean="0"/>
              <a:t>では、日韓両国の政治過程を丹念に辿ることから、両国のナショナリズムが高まる中で</a:t>
            </a:r>
            <a:r>
              <a:rPr lang="ja-JP" altLang="en-US" b="1" dirty="0" smtClean="0">
                <a:solidFill>
                  <a:srgbClr val="FF0000"/>
                </a:solidFill>
              </a:rPr>
              <a:t>両国のエリート統治が機能不全</a:t>
            </a:r>
            <a:r>
              <a:rPr lang="ja-JP" altLang="en-US" dirty="0" smtClean="0"/>
              <a:t>に陥り、「期待」と「失望」を繰り返してしまう構造を解明</a:t>
            </a:r>
            <a:endParaRPr kumimoji="1" lang="ja-JP" altLang="en-US" dirty="0"/>
          </a:p>
        </p:txBody>
      </p:sp>
    </p:spTree>
    <p:extLst>
      <p:ext uri="{BB962C8B-B14F-4D97-AF65-F5344CB8AC3E}">
        <p14:creationId xmlns:p14="http://schemas.microsoft.com/office/powerpoint/2010/main" val="5365345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03512" y="1600200"/>
            <a:ext cx="8964488" cy="5257800"/>
          </a:xfrm>
        </p:spPr>
        <p:txBody>
          <a:bodyPr>
            <a:normAutofit/>
          </a:bodyPr>
          <a:lstStyle/>
          <a:p>
            <a:r>
              <a:rPr lang="ja-JP" altLang="en-US" dirty="0" smtClean="0"/>
              <a:t>黒竜江省ハルビンの安重根記念館、</a:t>
            </a:r>
            <a:r>
              <a:rPr lang="en-US" altLang="ja-JP" dirty="0" smtClean="0"/>
              <a:t>2014</a:t>
            </a:r>
            <a:r>
              <a:rPr lang="ja-JP" altLang="en-US" dirty="0" smtClean="0"/>
              <a:t>年１月開館　場所は、１９０９年伊藤博文元首相射殺のハルビン駅にあったが、駅改修のため移設</a:t>
            </a:r>
          </a:p>
          <a:p>
            <a:r>
              <a:rPr lang="ja-JP" altLang="en-US" dirty="0" smtClean="0"/>
              <a:t>中国内での名称は「安重根義士紀念館」。館の職員によると、地元の中学や高校から生徒の一団がバスで見学に来るほか、韓国からわざわざ訪れる人が多い。訪問者を国別に分けると、中国２０人、韓国１０人、日本１人という割合らしい。</a:t>
            </a:r>
            <a:endParaRPr lang="en-US" altLang="ja-JP" dirty="0" smtClean="0"/>
          </a:p>
          <a:p>
            <a:r>
              <a:rPr lang="ja-JP" altLang="en-US" dirty="0" smtClean="0"/>
              <a:t>吉田松陰と同じく刑死ののち、政治的に神格化。両者とも評価は変わる可能性がある</a:t>
            </a:r>
          </a:p>
          <a:p>
            <a:endParaRPr lang="ja-JP" altLang="en-US" dirty="0" smtClean="0"/>
          </a:p>
          <a:p>
            <a:endParaRPr kumimoji="1" lang="ja-JP" altLang="en-US" dirty="0"/>
          </a:p>
        </p:txBody>
      </p:sp>
      <p:sp>
        <p:nvSpPr>
          <p:cNvPr id="4" name="タイトル 1"/>
          <p:cNvSpPr>
            <a:spLocks noGrp="1"/>
          </p:cNvSpPr>
          <p:nvPr>
            <p:ph type="title"/>
          </p:nvPr>
        </p:nvSpPr>
        <p:spPr>
          <a:xfrm>
            <a:off x="838200" y="365126"/>
            <a:ext cx="10515600" cy="1167584"/>
          </a:xfrm>
          <a:ln>
            <a:solidFill>
              <a:schemeClr val="tx1">
                <a:lumMod val="95000"/>
                <a:lumOff val="5000"/>
              </a:schemeClr>
            </a:solidFill>
          </a:ln>
        </p:spPr>
        <p:txBody>
          <a:bodyPr/>
          <a:lstStyle/>
          <a:p>
            <a:pPr algn="ctr"/>
            <a:r>
              <a:rPr lang="ja-JP" altLang="en-US" dirty="0" smtClean="0"/>
              <a:t>安重根（アンジュングン）記念館</a:t>
            </a:r>
            <a:endParaRPr kumimoji="1" lang="ja-JP" altLang="en-US" dirty="0"/>
          </a:p>
        </p:txBody>
      </p:sp>
    </p:spTree>
    <p:extLst>
      <p:ext uri="{BB962C8B-B14F-4D97-AF65-F5344CB8AC3E}">
        <p14:creationId xmlns:p14="http://schemas.microsoft.com/office/powerpoint/2010/main" val="228406423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448300" y="476251"/>
            <a:ext cx="3817938" cy="561975"/>
          </a:xfrm>
          <a:noFill/>
          <a:ln w="57150" cmpd="thickThin">
            <a:solidFill>
              <a:schemeClr val="tx1"/>
            </a:solidFill>
          </a:ln>
        </p:spPr>
        <p:txBody>
          <a:bodyPr/>
          <a:lstStyle/>
          <a:p>
            <a:r>
              <a:rPr lang="ja-JP" altLang="en-US" sz="2800"/>
              <a:t>移動ニーズの階層仮説</a:t>
            </a:r>
          </a:p>
        </p:txBody>
      </p:sp>
      <p:sp>
        <p:nvSpPr>
          <p:cNvPr id="22531" name="Oval 3"/>
          <p:cNvSpPr>
            <a:spLocks noChangeArrowheads="1"/>
          </p:cNvSpPr>
          <p:nvPr/>
        </p:nvSpPr>
        <p:spPr bwMode="auto">
          <a:xfrm>
            <a:off x="6383338" y="3403600"/>
            <a:ext cx="2017712" cy="673100"/>
          </a:xfrm>
          <a:prstGeom prst="ellipse">
            <a:avLst/>
          </a:prstGeom>
          <a:noFill/>
          <a:ln w="9525">
            <a:solidFill>
              <a:schemeClr val="tx1"/>
            </a:solidFill>
            <a:round/>
            <a:headEnd/>
            <a:tailEnd/>
          </a:ln>
          <a:effectLst/>
        </p:spPr>
        <p:txBody>
          <a:bodyPr wrap="none" anchor="ctr"/>
          <a:lstStyle/>
          <a:p>
            <a:pPr algn="ctr"/>
            <a:r>
              <a:rPr lang="ja-JP" altLang="en-US"/>
              <a:t>巡礼・帰省</a:t>
            </a:r>
          </a:p>
        </p:txBody>
      </p:sp>
      <p:sp>
        <p:nvSpPr>
          <p:cNvPr id="22532" name="Oval 4"/>
          <p:cNvSpPr>
            <a:spLocks noChangeArrowheads="1"/>
          </p:cNvSpPr>
          <p:nvPr/>
        </p:nvSpPr>
        <p:spPr bwMode="auto">
          <a:xfrm>
            <a:off x="6527800" y="4365625"/>
            <a:ext cx="1728788" cy="647700"/>
          </a:xfrm>
          <a:prstGeom prst="ellipse">
            <a:avLst/>
          </a:prstGeom>
          <a:noFill/>
          <a:ln w="9525">
            <a:solidFill>
              <a:schemeClr val="tx1"/>
            </a:solidFill>
            <a:round/>
            <a:headEnd/>
            <a:tailEnd/>
          </a:ln>
          <a:effectLst/>
        </p:spPr>
        <p:txBody>
          <a:bodyPr wrap="none" anchor="ctr"/>
          <a:lstStyle/>
          <a:p>
            <a:pPr algn="ctr"/>
            <a:r>
              <a:rPr lang="ja-JP" altLang="en-US"/>
              <a:t>避難･通院</a:t>
            </a:r>
          </a:p>
          <a:p>
            <a:pPr algn="ctr"/>
            <a:r>
              <a:rPr lang="ja-JP" altLang="en-US"/>
              <a:t>湯治</a:t>
            </a:r>
          </a:p>
        </p:txBody>
      </p:sp>
      <p:sp>
        <p:nvSpPr>
          <p:cNvPr id="22533" name="Oval 5"/>
          <p:cNvSpPr>
            <a:spLocks noChangeArrowheads="1"/>
          </p:cNvSpPr>
          <p:nvPr/>
        </p:nvSpPr>
        <p:spPr bwMode="auto">
          <a:xfrm>
            <a:off x="6670675" y="5229225"/>
            <a:ext cx="1512888" cy="647700"/>
          </a:xfrm>
          <a:prstGeom prst="ellipse">
            <a:avLst/>
          </a:prstGeom>
          <a:noFill/>
          <a:ln w="9525">
            <a:solidFill>
              <a:schemeClr val="tx1"/>
            </a:solidFill>
            <a:round/>
            <a:headEnd/>
            <a:tailEnd/>
          </a:ln>
          <a:effectLst/>
        </p:spPr>
        <p:txBody>
          <a:bodyPr wrap="none" anchor="ctr"/>
          <a:lstStyle/>
          <a:p>
            <a:pPr algn="ctr"/>
            <a:r>
              <a:rPr lang="ja-JP" altLang="en-US"/>
              <a:t>狩猟･収穫</a:t>
            </a:r>
          </a:p>
        </p:txBody>
      </p:sp>
      <p:sp>
        <p:nvSpPr>
          <p:cNvPr id="22534" name="Oval 6"/>
          <p:cNvSpPr>
            <a:spLocks noChangeArrowheads="1"/>
          </p:cNvSpPr>
          <p:nvPr/>
        </p:nvSpPr>
        <p:spPr bwMode="auto">
          <a:xfrm>
            <a:off x="6167438" y="2492375"/>
            <a:ext cx="2305050" cy="673100"/>
          </a:xfrm>
          <a:prstGeom prst="ellipse">
            <a:avLst/>
          </a:prstGeom>
          <a:noFill/>
          <a:ln w="9525">
            <a:solidFill>
              <a:schemeClr val="tx1"/>
            </a:solidFill>
            <a:round/>
            <a:headEnd/>
            <a:tailEnd/>
          </a:ln>
          <a:effectLst/>
        </p:spPr>
        <p:txBody>
          <a:bodyPr wrap="none" anchor="ctr"/>
          <a:lstStyle/>
          <a:p>
            <a:pPr algn="ctr"/>
            <a:r>
              <a:rPr lang="ja-JP" altLang="en-US"/>
              <a:t>コンベンション</a:t>
            </a:r>
          </a:p>
          <a:p>
            <a:pPr algn="ctr"/>
            <a:r>
              <a:rPr lang="ja-JP" altLang="en-US"/>
              <a:t>物見遊山</a:t>
            </a:r>
          </a:p>
        </p:txBody>
      </p:sp>
      <p:sp>
        <p:nvSpPr>
          <p:cNvPr id="22535" name="Oval 7"/>
          <p:cNvSpPr>
            <a:spLocks noChangeArrowheads="1"/>
          </p:cNvSpPr>
          <p:nvPr/>
        </p:nvSpPr>
        <p:spPr bwMode="auto">
          <a:xfrm>
            <a:off x="5953126" y="1603375"/>
            <a:ext cx="2663825" cy="673100"/>
          </a:xfrm>
          <a:prstGeom prst="ellipse">
            <a:avLst/>
          </a:prstGeom>
          <a:noFill/>
          <a:ln w="9525">
            <a:solidFill>
              <a:schemeClr val="tx1"/>
            </a:solidFill>
            <a:round/>
            <a:headEnd/>
            <a:tailEnd/>
          </a:ln>
          <a:effectLst/>
        </p:spPr>
        <p:txBody>
          <a:bodyPr wrap="none" anchor="ctr"/>
          <a:lstStyle/>
          <a:p>
            <a:pPr algn="ctr"/>
            <a:r>
              <a:rPr lang="ja-JP" altLang="en-US"/>
              <a:t>国の光を見る</a:t>
            </a:r>
          </a:p>
        </p:txBody>
      </p:sp>
      <p:sp>
        <p:nvSpPr>
          <p:cNvPr id="22536" name="AutoShape 8"/>
          <p:cNvSpPr>
            <a:spLocks noChangeArrowheads="1"/>
          </p:cNvSpPr>
          <p:nvPr/>
        </p:nvSpPr>
        <p:spPr bwMode="auto">
          <a:xfrm flipV="1">
            <a:off x="1847850" y="1314451"/>
            <a:ext cx="4535488" cy="469106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9525">
            <a:solidFill>
              <a:schemeClr val="tx1"/>
            </a:solidFill>
            <a:miter lim="800000"/>
            <a:headEnd/>
            <a:tailEnd/>
          </a:ln>
          <a:effectLst/>
        </p:spPr>
        <p:txBody>
          <a:bodyPr wrap="none" anchor="ctr"/>
          <a:lstStyle/>
          <a:p>
            <a:endParaRPr lang="ja-JP" altLang="en-US"/>
          </a:p>
        </p:txBody>
      </p:sp>
      <p:sp>
        <p:nvSpPr>
          <p:cNvPr id="22537" name="AutoShape 9"/>
          <p:cNvSpPr>
            <a:spLocks noChangeArrowheads="1"/>
          </p:cNvSpPr>
          <p:nvPr/>
        </p:nvSpPr>
        <p:spPr bwMode="auto">
          <a:xfrm>
            <a:off x="5529264" y="1268413"/>
            <a:ext cx="3735387" cy="47371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9525">
            <a:solidFill>
              <a:schemeClr val="tx1"/>
            </a:solidFill>
            <a:miter lim="800000"/>
            <a:headEnd/>
            <a:tailEnd/>
          </a:ln>
          <a:effectLst/>
        </p:spPr>
        <p:txBody>
          <a:bodyPr wrap="none" anchor="ctr"/>
          <a:lstStyle/>
          <a:p>
            <a:endParaRPr lang="ja-JP" altLang="en-US"/>
          </a:p>
        </p:txBody>
      </p:sp>
      <p:sp>
        <p:nvSpPr>
          <p:cNvPr id="22538" name="Oval 10"/>
          <p:cNvSpPr>
            <a:spLocks noChangeArrowheads="1"/>
          </p:cNvSpPr>
          <p:nvPr/>
        </p:nvSpPr>
        <p:spPr bwMode="auto">
          <a:xfrm>
            <a:off x="2927351" y="5300663"/>
            <a:ext cx="2447925" cy="576262"/>
          </a:xfrm>
          <a:prstGeom prst="ellipse">
            <a:avLst/>
          </a:prstGeom>
          <a:noFill/>
          <a:ln w="9525">
            <a:solidFill>
              <a:schemeClr val="tx1"/>
            </a:solidFill>
            <a:round/>
            <a:headEnd/>
            <a:tailEnd/>
          </a:ln>
          <a:effectLst/>
        </p:spPr>
        <p:txBody>
          <a:bodyPr wrap="none" anchor="ctr"/>
          <a:lstStyle/>
          <a:p>
            <a:pPr algn="ctr"/>
            <a:r>
              <a:rPr lang="ja-JP" altLang="en-US"/>
              <a:t>生理的ニーズ</a:t>
            </a:r>
          </a:p>
          <a:p>
            <a:pPr algn="ctr"/>
            <a:r>
              <a:rPr lang="en-US" altLang="ja-JP" sz="1600"/>
              <a:t>(</a:t>
            </a:r>
            <a:r>
              <a:rPr lang="ja-JP" altLang="en-US" sz="1600"/>
              <a:t>空腹、渇き</a:t>
            </a:r>
            <a:r>
              <a:rPr lang="en-US" altLang="ja-JP" sz="1600"/>
              <a:t>)</a:t>
            </a:r>
          </a:p>
        </p:txBody>
      </p:sp>
      <p:sp>
        <p:nvSpPr>
          <p:cNvPr id="22539" name="Oval 11"/>
          <p:cNvSpPr>
            <a:spLocks noChangeArrowheads="1"/>
          </p:cNvSpPr>
          <p:nvPr/>
        </p:nvSpPr>
        <p:spPr bwMode="auto">
          <a:xfrm>
            <a:off x="2855914" y="4510088"/>
            <a:ext cx="2447925" cy="647700"/>
          </a:xfrm>
          <a:prstGeom prst="ellipse">
            <a:avLst/>
          </a:prstGeom>
          <a:noFill/>
          <a:ln w="9525">
            <a:solidFill>
              <a:schemeClr val="tx1"/>
            </a:solidFill>
            <a:round/>
            <a:headEnd/>
            <a:tailEnd/>
          </a:ln>
          <a:effectLst/>
        </p:spPr>
        <p:txBody>
          <a:bodyPr wrap="none" anchor="ctr"/>
          <a:lstStyle/>
          <a:p>
            <a:pPr algn="ctr"/>
            <a:r>
              <a:rPr lang="ja-JP" altLang="en-US"/>
              <a:t>安全のニーズ</a:t>
            </a:r>
          </a:p>
          <a:p>
            <a:pPr algn="ctr"/>
            <a:r>
              <a:rPr lang="en-US" altLang="ja-JP" sz="1600"/>
              <a:t>(</a:t>
            </a:r>
            <a:r>
              <a:rPr lang="ja-JP" altLang="en-US" sz="1600"/>
              <a:t>安全、保護</a:t>
            </a:r>
            <a:r>
              <a:rPr lang="en-US" altLang="ja-JP" sz="1600"/>
              <a:t>)</a:t>
            </a:r>
          </a:p>
        </p:txBody>
      </p:sp>
      <p:sp>
        <p:nvSpPr>
          <p:cNvPr id="22540" name="Oval 12"/>
          <p:cNvSpPr>
            <a:spLocks noChangeArrowheads="1"/>
          </p:cNvSpPr>
          <p:nvPr/>
        </p:nvSpPr>
        <p:spPr bwMode="auto">
          <a:xfrm>
            <a:off x="3071813" y="3644900"/>
            <a:ext cx="2051050" cy="647700"/>
          </a:xfrm>
          <a:prstGeom prst="ellipse">
            <a:avLst/>
          </a:prstGeom>
          <a:noFill/>
          <a:ln w="9525">
            <a:solidFill>
              <a:schemeClr val="tx1"/>
            </a:solidFill>
            <a:round/>
            <a:headEnd/>
            <a:tailEnd/>
          </a:ln>
          <a:effectLst/>
        </p:spPr>
        <p:txBody>
          <a:bodyPr wrap="none" anchor="ctr"/>
          <a:lstStyle/>
          <a:p>
            <a:pPr algn="ctr"/>
            <a:r>
              <a:rPr lang="ja-JP" altLang="en-US"/>
              <a:t>社会的ニーズ</a:t>
            </a:r>
          </a:p>
          <a:p>
            <a:pPr algn="ctr"/>
            <a:r>
              <a:rPr lang="en-US" altLang="ja-JP" sz="1600"/>
              <a:t>(</a:t>
            </a:r>
            <a:r>
              <a:rPr lang="ja-JP" altLang="en-US" sz="1600"/>
              <a:t>帰属感、愛情</a:t>
            </a:r>
            <a:r>
              <a:rPr lang="en-US" altLang="ja-JP" sz="1600"/>
              <a:t>)</a:t>
            </a:r>
          </a:p>
        </p:txBody>
      </p:sp>
      <p:sp>
        <p:nvSpPr>
          <p:cNvPr id="22541" name="Oval 13"/>
          <p:cNvSpPr>
            <a:spLocks noChangeArrowheads="1"/>
          </p:cNvSpPr>
          <p:nvPr/>
        </p:nvSpPr>
        <p:spPr bwMode="auto">
          <a:xfrm>
            <a:off x="2711451" y="2613025"/>
            <a:ext cx="2879725" cy="744538"/>
          </a:xfrm>
          <a:prstGeom prst="ellipse">
            <a:avLst/>
          </a:prstGeom>
          <a:noFill/>
          <a:ln w="9525">
            <a:solidFill>
              <a:schemeClr val="tx1"/>
            </a:solidFill>
            <a:round/>
            <a:headEnd/>
            <a:tailEnd/>
          </a:ln>
          <a:effectLst/>
        </p:spPr>
        <p:txBody>
          <a:bodyPr wrap="none" anchor="ctr"/>
          <a:lstStyle/>
          <a:p>
            <a:pPr algn="ctr"/>
            <a:r>
              <a:rPr lang="ja-JP" altLang="en-US"/>
              <a:t>自己尊重のニーズ</a:t>
            </a:r>
          </a:p>
          <a:p>
            <a:pPr algn="ctr"/>
            <a:r>
              <a:rPr lang="en-US" altLang="ja-JP" sz="1600"/>
              <a:t>(</a:t>
            </a:r>
            <a:r>
              <a:rPr lang="ja-JP" altLang="en-US" sz="1600"/>
              <a:t>自尊心、評価、社会的地位</a:t>
            </a:r>
            <a:r>
              <a:rPr lang="en-US" altLang="ja-JP" sz="1600"/>
              <a:t>)</a:t>
            </a:r>
          </a:p>
        </p:txBody>
      </p:sp>
      <p:sp>
        <p:nvSpPr>
          <p:cNvPr id="22542" name="Oval 14"/>
          <p:cNvSpPr>
            <a:spLocks noChangeArrowheads="1"/>
          </p:cNvSpPr>
          <p:nvPr/>
        </p:nvSpPr>
        <p:spPr bwMode="auto">
          <a:xfrm>
            <a:off x="2927351" y="1557338"/>
            <a:ext cx="2447925" cy="863600"/>
          </a:xfrm>
          <a:prstGeom prst="ellipse">
            <a:avLst/>
          </a:prstGeom>
          <a:noFill/>
          <a:ln w="9525">
            <a:solidFill>
              <a:schemeClr val="tx1"/>
            </a:solidFill>
            <a:round/>
            <a:headEnd/>
            <a:tailEnd/>
          </a:ln>
          <a:effectLst/>
        </p:spPr>
        <p:txBody>
          <a:bodyPr wrap="none" anchor="ctr"/>
          <a:lstStyle/>
          <a:p>
            <a:pPr algn="ctr"/>
            <a:r>
              <a:rPr lang="ja-JP" altLang="en-US"/>
              <a:t>自己実現のニーズ</a:t>
            </a:r>
          </a:p>
          <a:p>
            <a:pPr algn="ctr"/>
            <a:r>
              <a:rPr lang="en-US" altLang="ja-JP" sz="1600"/>
              <a:t>(</a:t>
            </a:r>
            <a:r>
              <a:rPr lang="ja-JP" altLang="en-US" sz="1600"/>
              <a:t>自己開発、自己実現</a:t>
            </a:r>
            <a:r>
              <a:rPr lang="en-US" altLang="ja-JP" sz="1600"/>
              <a:t>)</a:t>
            </a:r>
          </a:p>
        </p:txBody>
      </p:sp>
      <p:sp>
        <p:nvSpPr>
          <p:cNvPr id="22543" name="Text Box 15"/>
          <p:cNvSpPr txBox="1">
            <a:spLocks noChangeArrowheads="1"/>
          </p:cNvSpPr>
          <p:nvPr/>
        </p:nvSpPr>
        <p:spPr bwMode="auto">
          <a:xfrm>
            <a:off x="2424113" y="6092825"/>
            <a:ext cx="3663182" cy="523220"/>
          </a:xfrm>
          <a:prstGeom prst="rect">
            <a:avLst/>
          </a:prstGeom>
          <a:noFill/>
          <a:ln w="57150" cmpd="thinThick">
            <a:solidFill>
              <a:schemeClr val="tx1"/>
            </a:solidFill>
            <a:miter lim="800000"/>
            <a:headEnd/>
            <a:tailEnd/>
          </a:ln>
          <a:effectLst/>
        </p:spPr>
        <p:txBody>
          <a:bodyPr wrap="none">
            <a:spAutoFit/>
          </a:bodyPr>
          <a:lstStyle/>
          <a:p>
            <a:r>
              <a:rPr lang="ja-JP" altLang="en-US" sz="2800"/>
              <a:t>マズローの欲求段階説</a:t>
            </a:r>
          </a:p>
        </p:txBody>
      </p:sp>
    </p:spTree>
    <p:extLst>
      <p:ext uri="{BB962C8B-B14F-4D97-AF65-F5344CB8AC3E}">
        <p14:creationId xmlns:p14="http://schemas.microsoft.com/office/powerpoint/2010/main" val="241456753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英領インド時代の逸話</a:t>
            </a:r>
            <a:endParaRPr kumimoji="1" lang="ja-JP" altLang="en-US" dirty="0"/>
          </a:p>
        </p:txBody>
      </p:sp>
      <p:sp>
        <p:nvSpPr>
          <p:cNvPr id="3" name="コンテンツ プレースホルダ 2"/>
          <p:cNvSpPr>
            <a:spLocks noGrp="1"/>
          </p:cNvSpPr>
          <p:nvPr>
            <p:ph idx="1"/>
          </p:nvPr>
        </p:nvSpPr>
        <p:spPr>
          <a:xfrm>
            <a:off x="1981200" y="1600200"/>
            <a:ext cx="8229600" cy="5257800"/>
          </a:xfrm>
        </p:spPr>
        <p:txBody>
          <a:bodyPr/>
          <a:lstStyle/>
          <a:p>
            <a:r>
              <a:rPr kumimoji="1" lang="ja-JP" altLang="en-US" dirty="0" smtClean="0"/>
              <a:t>ムガール帝国はイスラム、公用語はペルシャ語</a:t>
            </a:r>
            <a:endParaRPr kumimoji="1" lang="en-US" altLang="ja-JP" dirty="0" smtClean="0"/>
          </a:p>
          <a:p>
            <a:r>
              <a:rPr kumimoji="1" lang="ja-JP" altLang="en-US" dirty="0" smtClean="0"/>
              <a:t>イスラム人口の世界一は旧英領インド（現在のパキスタンを含む）</a:t>
            </a:r>
            <a:endParaRPr kumimoji="1" lang="en-US" altLang="ja-JP" dirty="0" smtClean="0"/>
          </a:p>
          <a:p>
            <a:r>
              <a:rPr lang="ja-JP" altLang="en-US" dirty="0" smtClean="0"/>
              <a:t>インド人イスラム教徒のメッカ巡礼者数の変動はサウド家の財政収入を左右</a:t>
            </a:r>
            <a:endParaRPr lang="en-US" altLang="ja-JP" dirty="0" smtClean="0"/>
          </a:p>
          <a:p>
            <a:r>
              <a:rPr kumimoji="1" lang="ja-JP" altLang="en-US" dirty="0" smtClean="0"/>
              <a:t>イギリスはサウジアラビア・サウド国王に</a:t>
            </a:r>
            <a:r>
              <a:rPr lang="ja-JP" altLang="en-US" dirty="0" smtClean="0"/>
              <a:t>対する圧力として活用</a:t>
            </a:r>
            <a:endParaRPr lang="en-US" altLang="ja-JP" dirty="0" smtClean="0"/>
          </a:p>
          <a:p>
            <a:r>
              <a:rPr kumimoji="1" lang="ja-JP" altLang="en-US" b="1" dirty="0" smtClean="0">
                <a:solidFill>
                  <a:srgbClr val="FF0000"/>
                </a:solidFill>
              </a:rPr>
              <a:t>中国の観光客数はいずれ世界を左右する</a:t>
            </a:r>
            <a:endParaRPr kumimoji="1" lang="ja-JP" altLang="en-US" b="1" dirty="0">
              <a:solidFill>
                <a:srgbClr val="FF0000"/>
              </a:solidFill>
            </a:endParaRPr>
          </a:p>
        </p:txBody>
      </p:sp>
    </p:spTree>
    <p:extLst>
      <p:ext uri="{BB962C8B-B14F-4D97-AF65-F5344CB8AC3E}">
        <p14:creationId xmlns:p14="http://schemas.microsoft.com/office/powerpoint/2010/main" val="523274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5"/>
          <p:cNvSpPr>
            <a:spLocks noChangeArrowheads="1"/>
          </p:cNvSpPr>
          <p:nvPr/>
        </p:nvSpPr>
        <p:spPr bwMode="auto">
          <a:xfrm>
            <a:off x="1524001" y="1734622"/>
            <a:ext cx="184731" cy="369332"/>
          </a:xfrm>
          <a:prstGeom prst="rect">
            <a:avLst/>
          </a:prstGeom>
          <a:noFill/>
          <a:ln w="9525">
            <a:noFill/>
            <a:miter lim="800000"/>
            <a:headEnd/>
            <a:tailEnd/>
          </a:ln>
          <a:effectLst/>
        </p:spPr>
        <p:txBody>
          <a:bodyPr wrap="none" anchor="ctr">
            <a:spAutoFit/>
          </a:bodyPr>
          <a:lstStyle/>
          <a:p>
            <a:endParaRPr lang="ja-JP" altLang="en-US"/>
          </a:p>
        </p:txBody>
      </p:sp>
      <p:graphicFrame>
        <p:nvGraphicFramePr>
          <p:cNvPr id="31748" name="Object 4"/>
          <p:cNvGraphicFramePr>
            <a:graphicFrameLocks noChangeAspect="1"/>
          </p:cNvGraphicFramePr>
          <p:nvPr>
            <p:extLst/>
          </p:nvPr>
        </p:nvGraphicFramePr>
        <p:xfrm>
          <a:off x="2484408" y="722032"/>
          <a:ext cx="8183592" cy="6161847"/>
        </p:xfrm>
        <a:graphic>
          <a:graphicData uri="http://schemas.openxmlformats.org/presentationml/2006/ole">
            <mc:AlternateContent xmlns:mc="http://schemas.openxmlformats.org/markup-compatibility/2006">
              <mc:Choice xmlns:v="urn:schemas-microsoft-com:vml" Requires="v">
                <p:oleObj spid="_x0000_s3080" name="スライド" r:id="rId4" imgW="1460494" imgH="1092036" progId="PowerPoint.Slide.8">
                  <p:embed/>
                </p:oleObj>
              </mc:Choice>
              <mc:Fallback>
                <p:oleObj name="スライド" r:id="rId4" imgW="1460494" imgH="1092036" progId="PowerPoint.Slide.8">
                  <p:embed/>
                  <p:pic>
                    <p:nvPicPr>
                      <p:cNvPr id="0" name=""/>
                      <p:cNvPicPr>
                        <a:picLocks noChangeAspect="1" noChangeArrowheads="1"/>
                      </p:cNvPicPr>
                      <p:nvPr/>
                    </p:nvPicPr>
                    <p:blipFill>
                      <a:blip r:embed="rId5"/>
                      <a:srcRect/>
                      <a:stretch>
                        <a:fillRect/>
                      </a:stretch>
                    </p:blipFill>
                    <p:spPr bwMode="auto">
                      <a:xfrm>
                        <a:off x="2484408" y="722032"/>
                        <a:ext cx="8183592" cy="6161847"/>
                      </a:xfrm>
                      <a:prstGeom prst="rect">
                        <a:avLst/>
                      </a:prstGeom>
                      <a:noFill/>
                      <a:extLst/>
                    </p:spPr>
                  </p:pic>
                </p:oleObj>
              </mc:Fallback>
            </mc:AlternateContent>
          </a:graphicData>
        </a:graphic>
      </p:graphicFrame>
      <p:sp>
        <p:nvSpPr>
          <p:cNvPr id="2" name="テキスト ボックス 1"/>
          <p:cNvSpPr txBox="1"/>
          <p:nvPr/>
        </p:nvSpPr>
        <p:spPr>
          <a:xfrm flipH="1">
            <a:off x="2596549" y="103526"/>
            <a:ext cx="7936303" cy="707886"/>
          </a:xfrm>
          <a:prstGeom prst="rect">
            <a:avLst/>
          </a:prstGeom>
          <a:noFill/>
          <a:ln w="28575">
            <a:solidFill>
              <a:schemeClr val="tx1"/>
            </a:solidFill>
          </a:ln>
        </p:spPr>
        <p:txBody>
          <a:bodyPr wrap="square" rtlCol="0">
            <a:spAutoFit/>
          </a:bodyPr>
          <a:lstStyle/>
          <a:p>
            <a:pPr algn="ctr"/>
            <a:r>
              <a:rPr kumimoji="1" lang="ja-JP" altLang="en-US" sz="4000" dirty="0" smtClean="0"/>
              <a:t>図</a:t>
            </a:r>
            <a:r>
              <a:rPr kumimoji="1" lang="en-US" altLang="ja-JP" sz="4000" dirty="0" smtClean="0"/>
              <a:t>4-4</a:t>
            </a:r>
            <a:r>
              <a:rPr kumimoji="1" lang="ja-JP" altLang="en-US" sz="4000" dirty="0" smtClean="0"/>
              <a:t>　　観光資源</a:t>
            </a:r>
            <a:endParaRPr kumimoji="1" lang="ja-JP" altLang="en-US" sz="4000" dirty="0"/>
          </a:p>
        </p:txBody>
      </p:sp>
    </p:spTree>
    <p:extLst>
      <p:ext uri="{BB962C8B-B14F-4D97-AF65-F5344CB8AC3E}">
        <p14:creationId xmlns:p14="http://schemas.microsoft.com/office/powerpoint/2010/main" val="4172753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番号プレースホルダ 3"/>
          <p:cNvSpPr>
            <a:spLocks noGrp="1"/>
          </p:cNvSpPr>
          <p:nvPr>
            <p:ph type="sldNum" sz="quarter" idx="12"/>
          </p:nvPr>
        </p:nvSpPr>
        <p:spPr>
          <a:noFill/>
        </p:spPr>
        <p:txBody>
          <a:bodyPr/>
          <a:lstStyle/>
          <a:p>
            <a:fld id="{87FACCBE-E816-47AB-81C4-06BAB8E4AD9D}" type="slidenum">
              <a:rPr lang="en-US" altLang="ja-JP" smtClean="0">
                <a:latin typeface="Arial" pitchFamily="34" charset="0"/>
              </a:rPr>
              <a:pPr/>
              <a:t>16</a:t>
            </a:fld>
            <a:endParaRPr lang="en-US" altLang="ja-JP" smtClean="0">
              <a:latin typeface="Arial" pitchFamily="34" charset="0"/>
            </a:endParaRPr>
          </a:p>
        </p:txBody>
      </p:sp>
      <p:sp>
        <p:nvSpPr>
          <p:cNvPr id="36867" name="Text Box 2"/>
          <p:cNvSpPr txBox="1">
            <a:spLocks noChangeArrowheads="1"/>
          </p:cNvSpPr>
          <p:nvPr/>
        </p:nvSpPr>
        <p:spPr bwMode="auto">
          <a:xfrm>
            <a:off x="2096219" y="333375"/>
            <a:ext cx="8203721" cy="646331"/>
          </a:xfrm>
          <a:prstGeom prst="rect">
            <a:avLst/>
          </a:prstGeom>
          <a:noFill/>
          <a:ln w="28575" cmpd="tri">
            <a:solidFill>
              <a:schemeClr val="tx1">
                <a:lumMod val="95000"/>
                <a:lumOff val="5000"/>
              </a:schemeClr>
            </a:solidFill>
            <a:prstDash val="solid"/>
            <a:miter lim="800000"/>
            <a:headEnd/>
            <a:tailEnd/>
          </a:ln>
        </p:spPr>
        <p:txBody>
          <a:bodyPr wrap="square">
            <a:spAutoFit/>
          </a:bodyPr>
          <a:lstStyle/>
          <a:p>
            <a:pPr algn="ctr"/>
            <a:r>
              <a:rPr lang="ja-JP" altLang="en-US" sz="2800" dirty="0"/>
              <a:t>　</a:t>
            </a:r>
            <a:r>
              <a:rPr lang="ja-JP" altLang="en-US" sz="3600" dirty="0" smtClean="0"/>
              <a:t>図</a:t>
            </a:r>
            <a:r>
              <a:rPr lang="en-US" altLang="ja-JP" sz="3600" dirty="0" smtClean="0"/>
              <a:t>5-1</a:t>
            </a:r>
            <a:r>
              <a:rPr lang="ja-JP" altLang="en-US" sz="3600" dirty="0" smtClean="0"/>
              <a:t>　　企画旅行と</a:t>
            </a:r>
            <a:r>
              <a:rPr lang="ja-JP" altLang="en-US" sz="3600" dirty="0"/>
              <a:t>旅客</a:t>
            </a:r>
            <a:r>
              <a:rPr lang="ja-JP" altLang="en-US" sz="3600" dirty="0" smtClean="0"/>
              <a:t>運送の関係</a:t>
            </a:r>
            <a:endParaRPr lang="ja-JP" altLang="en-US" sz="3600" dirty="0"/>
          </a:p>
        </p:txBody>
      </p:sp>
      <p:sp>
        <p:nvSpPr>
          <p:cNvPr id="36868" name="Oval 3"/>
          <p:cNvSpPr>
            <a:spLocks noChangeArrowheads="1"/>
          </p:cNvSpPr>
          <p:nvPr/>
        </p:nvSpPr>
        <p:spPr bwMode="auto">
          <a:xfrm>
            <a:off x="5105400" y="1595892"/>
            <a:ext cx="2057400" cy="1219200"/>
          </a:xfrm>
          <a:prstGeom prst="ellipse">
            <a:avLst/>
          </a:prstGeom>
          <a:noFill/>
          <a:ln w="28575">
            <a:solidFill>
              <a:schemeClr val="tx1"/>
            </a:solidFill>
            <a:round/>
            <a:headEnd/>
            <a:tailEnd/>
          </a:ln>
        </p:spPr>
        <p:txBody>
          <a:bodyPr wrap="none" anchor="ctr"/>
          <a:lstStyle/>
          <a:p>
            <a:r>
              <a:rPr lang="ja-JP" altLang="en-US" sz="2400" dirty="0" smtClean="0"/>
              <a:t>旅行業者</a:t>
            </a:r>
            <a:endParaRPr lang="ja-JP" altLang="en-US" sz="2400" dirty="0"/>
          </a:p>
        </p:txBody>
      </p:sp>
      <p:sp>
        <p:nvSpPr>
          <p:cNvPr id="36869" name="Oval 4"/>
          <p:cNvSpPr>
            <a:spLocks noChangeArrowheads="1"/>
          </p:cNvSpPr>
          <p:nvPr/>
        </p:nvSpPr>
        <p:spPr bwMode="auto">
          <a:xfrm>
            <a:off x="2488722" y="4544438"/>
            <a:ext cx="2505974" cy="1113056"/>
          </a:xfrm>
          <a:prstGeom prst="ellipse">
            <a:avLst/>
          </a:prstGeom>
          <a:noFill/>
          <a:ln w="9525">
            <a:solidFill>
              <a:schemeClr val="tx1"/>
            </a:solidFill>
            <a:round/>
            <a:headEnd/>
            <a:tailEnd/>
          </a:ln>
        </p:spPr>
        <p:txBody>
          <a:bodyPr wrap="none" anchor="ctr"/>
          <a:lstStyle/>
          <a:p>
            <a:pPr algn="ctr"/>
            <a:r>
              <a:rPr lang="ja-JP" altLang="en-US" sz="2400" dirty="0" smtClean="0"/>
              <a:t>旅客</a:t>
            </a:r>
            <a:r>
              <a:rPr lang="ja-JP" altLang="en-US" sz="2400" dirty="0"/>
              <a:t>運送事</a:t>
            </a:r>
            <a:r>
              <a:rPr lang="ja-JP" altLang="en-US" sz="2400" dirty="0" smtClean="0"/>
              <a:t>業者</a:t>
            </a:r>
            <a:endParaRPr lang="ja-JP" altLang="en-US" sz="2400" dirty="0"/>
          </a:p>
        </p:txBody>
      </p:sp>
      <p:sp>
        <p:nvSpPr>
          <p:cNvPr id="36870" name="Oval 5"/>
          <p:cNvSpPr>
            <a:spLocks noChangeArrowheads="1"/>
          </p:cNvSpPr>
          <p:nvPr/>
        </p:nvSpPr>
        <p:spPr bwMode="auto">
          <a:xfrm>
            <a:off x="7391400" y="4415292"/>
            <a:ext cx="2057400" cy="1219200"/>
          </a:xfrm>
          <a:prstGeom prst="ellipse">
            <a:avLst/>
          </a:prstGeom>
          <a:noFill/>
          <a:ln w="28575">
            <a:solidFill>
              <a:schemeClr val="tx1"/>
            </a:solidFill>
            <a:round/>
            <a:headEnd/>
            <a:tailEnd/>
          </a:ln>
        </p:spPr>
        <p:txBody>
          <a:bodyPr wrap="none" anchor="ctr"/>
          <a:lstStyle/>
          <a:p>
            <a:pPr algn="ctr"/>
            <a:r>
              <a:rPr lang="ja-JP" altLang="en-US" sz="2400" dirty="0" smtClean="0"/>
              <a:t>実利用者</a:t>
            </a:r>
            <a:endParaRPr lang="ja-JP" altLang="en-US" sz="2400" dirty="0"/>
          </a:p>
        </p:txBody>
      </p:sp>
      <p:sp>
        <p:nvSpPr>
          <p:cNvPr id="36871" name="Oval 6"/>
          <p:cNvSpPr>
            <a:spLocks noChangeArrowheads="1"/>
          </p:cNvSpPr>
          <p:nvPr/>
        </p:nvSpPr>
        <p:spPr bwMode="auto">
          <a:xfrm rot="-2622416">
            <a:off x="6027738" y="738642"/>
            <a:ext cx="2362200" cy="5715000"/>
          </a:xfrm>
          <a:prstGeom prst="ellipse">
            <a:avLst/>
          </a:prstGeom>
          <a:noFill/>
          <a:ln w="28575">
            <a:solidFill>
              <a:schemeClr val="tx1">
                <a:lumMod val="95000"/>
                <a:lumOff val="5000"/>
              </a:schemeClr>
            </a:solidFill>
            <a:round/>
            <a:headEnd/>
            <a:tailEnd/>
          </a:ln>
        </p:spPr>
        <p:txBody>
          <a:bodyPr wrap="none" anchor="ctr"/>
          <a:lstStyle/>
          <a:p>
            <a:endParaRPr lang="ja-JP" altLang="ja-JP"/>
          </a:p>
        </p:txBody>
      </p:sp>
      <p:sp>
        <p:nvSpPr>
          <p:cNvPr id="36872" name="Text Box 7"/>
          <p:cNvSpPr txBox="1">
            <a:spLocks noChangeArrowheads="1"/>
          </p:cNvSpPr>
          <p:nvPr/>
        </p:nvSpPr>
        <p:spPr bwMode="auto">
          <a:xfrm>
            <a:off x="7504979" y="2224768"/>
            <a:ext cx="2622431" cy="523220"/>
          </a:xfrm>
          <a:prstGeom prst="rect">
            <a:avLst/>
          </a:prstGeom>
          <a:noFill/>
          <a:ln w="9525">
            <a:solidFill>
              <a:schemeClr val="tx1">
                <a:lumMod val="95000"/>
                <a:lumOff val="5000"/>
              </a:schemeClr>
            </a:solidFill>
            <a:miter lim="800000"/>
            <a:headEnd/>
            <a:tailEnd/>
          </a:ln>
        </p:spPr>
        <p:txBody>
          <a:bodyPr wrap="square">
            <a:spAutoFit/>
          </a:bodyPr>
          <a:lstStyle/>
          <a:p>
            <a:r>
              <a:rPr lang="ja-JP" altLang="en-US" sz="2800" dirty="0" smtClean="0">
                <a:solidFill>
                  <a:schemeClr val="tx1">
                    <a:lumMod val="95000"/>
                    <a:lumOff val="5000"/>
                  </a:schemeClr>
                </a:solidFill>
              </a:rPr>
              <a:t>旅行業法を適用</a:t>
            </a:r>
            <a:endParaRPr lang="ja-JP" altLang="en-US" sz="2800" dirty="0">
              <a:solidFill>
                <a:schemeClr val="tx1">
                  <a:lumMod val="95000"/>
                  <a:lumOff val="5000"/>
                </a:schemeClr>
              </a:solidFill>
            </a:endParaRPr>
          </a:p>
        </p:txBody>
      </p:sp>
      <p:sp>
        <p:nvSpPr>
          <p:cNvPr id="36873" name="Oval 8"/>
          <p:cNvSpPr>
            <a:spLocks noChangeArrowheads="1"/>
          </p:cNvSpPr>
          <p:nvPr/>
        </p:nvSpPr>
        <p:spPr bwMode="auto">
          <a:xfrm rot="2725638">
            <a:off x="3774282" y="380032"/>
            <a:ext cx="2133600" cy="6640513"/>
          </a:xfrm>
          <a:prstGeom prst="ellipse">
            <a:avLst/>
          </a:prstGeom>
          <a:noFill/>
          <a:ln w="28575">
            <a:solidFill>
              <a:schemeClr val="tx1">
                <a:lumMod val="95000"/>
                <a:lumOff val="5000"/>
              </a:schemeClr>
            </a:solidFill>
            <a:prstDash val="dash"/>
            <a:round/>
            <a:headEnd/>
            <a:tailEnd/>
          </a:ln>
        </p:spPr>
        <p:txBody>
          <a:bodyPr rot="10800000" vert="eaVert" wrap="none" anchor="ctr"/>
          <a:lstStyle/>
          <a:p>
            <a:endParaRPr lang="ja-JP" altLang="ja-JP">
              <a:solidFill>
                <a:srgbClr val="FF0000"/>
              </a:solidFill>
            </a:endParaRPr>
          </a:p>
        </p:txBody>
      </p:sp>
      <p:sp>
        <p:nvSpPr>
          <p:cNvPr id="36874" name="Oval 9"/>
          <p:cNvSpPr>
            <a:spLocks noChangeArrowheads="1"/>
          </p:cNvSpPr>
          <p:nvPr/>
        </p:nvSpPr>
        <p:spPr bwMode="auto">
          <a:xfrm>
            <a:off x="2514600" y="4186692"/>
            <a:ext cx="6934200" cy="1905000"/>
          </a:xfrm>
          <a:prstGeom prst="ellipse">
            <a:avLst/>
          </a:prstGeom>
          <a:noFill/>
          <a:ln w="28575">
            <a:solidFill>
              <a:schemeClr val="tx1">
                <a:lumMod val="95000"/>
                <a:lumOff val="5000"/>
              </a:schemeClr>
            </a:solidFill>
            <a:prstDash val="lgDashDot"/>
            <a:round/>
            <a:headEnd/>
            <a:tailEnd/>
          </a:ln>
        </p:spPr>
        <p:txBody>
          <a:bodyPr wrap="none" anchor="ctr"/>
          <a:lstStyle/>
          <a:p>
            <a:endParaRPr lang="ja-JP" altLang="en-US"/>
          </a:p>
        </p:txBody>
      </p:sp>
      <p:sp>
        <p:nvSpPr>
          <p:cNvPr id="36875" name="Text Box 10"/>
          <p:cNvSpPr txBox="1">
            <a:spLocks noChangeArrowheads="1"/>
          </p:cNvSpPr>
          <p:nvPr/>
        </p:nvSpPr>
        <p:spPr bwMode="auto">
          <a:xfrm>
            <a:off x="1413906" y="2186144"/>
            <a:ext cx="3533340" cy="2000548"/>
          </a:xfrm>
          <a:prstGeom prst="rect">
            <a:avLst/>
          </a:prstGeom>
          <a:noFill/>
          <a:ln w="9525">
            <a:solidFill>
              <a:schemeClr val="tx1">
                <a:lumMod val="95000"/>
                <a:lumOff val="5000"/>
              </a:schemeClr>
            </a:solidFill>
            <a:miter lim="800000"/>
            <a:headEnd/>
            <a:tailEnd/>
          </a:ln>
        </p:spPr>
        <p:txBody>
          <a:bodyPr wrap="none">
            <a:spAutoFit/>
          </a:bodyPr>
          <a:lstStyle/>
          <a:p>
            <a:r>
              <a:rPr lang="ja-JP" altLang="en-US" sz="2800" dirty="0">
                <a:solidFill>
                  <a:schemeClr val="tx1">
                    <a:lumMod val="95000"/>
                    <a:lumOff val="5000"/>
                  </a:schemeClr>
                </a:solidFill>
              </a:rPr>
              <a:t>運送事業法の</a:t>
            </a:r>
            <a:r>
              <a:rPr lang="ja-JP" altLang="en-US" sz="2800" dirty="0" smtClean="0">
                <a:solidFill>
                  <a:schemeClr val="tx1">
                    <a:lumMod val="95000"/>
                    <a:lumOff val="5000"/>
                  </a:schemeClr>
                </a:solidFill>
              </a:rPr>
              <a:t>適用</a:t>
            </a:r>
            <a:endParaRPr lang="en-US" altLang="ja-JP" sz="2800" dirty="0" smtClean="0">
              <a:solidFill>
                <a:schemeClr val="tx1">
                  <a:lumMod val="95000"/>
                  <a:lumOff val="5000"/>
                </a:schemeClr>
              </a:solidFill>
            </a:endParaRPr>
          </a:p>
          <a:p>
            <a:r>
              <a:rPr lang="ja-JP" altLang="en-US" sz="2000" dirty="0" smtClean="0">
                <a:solidFill>
                  <a:schemeClr val="tx1">
                    <a:lumMod val="95000"/>
                    <a:lumOff val="5000"/>
                  </a:schemeClr>
                </a:solidFill>
              </a:rPr>
              <a:t>（日本の運送機関の場合）</a:t>
            </a:r>
            <a:endParaRPr lang="ja-JP" altLang="en-US" sz="2000" dirty="0">
              <a:solidFill>
                <a:schemeClr val="tx1">
                  <a:lumMod val="95000"/>
                  <a:lumOff val="5000"/>
                </a:schemeClr>
              </a:solidFill>
            </a:endParaRPr>
          </a:p>
          <a:p>
            <a:r>
              <a:rPr lang="ja-JP" altLang="en-US" sz="2800" dirty="0">
                <a:solidFill>
                  <a:schemeClr val="tx1">
                    <a:lumMod val="95000"/>
                    <a:lumOff val="5000"/>
                  </a:schemeClr>
                </a:solidFill>
              </a:rPr>
              <a:t>　　　　</a:t>
            </a:r>
            <a:r>
              <a:rPr lang="ja-JP" altLang="en-US" sz="2800" dirty="0" smtClean="0">
                <a:solidFill>
                  <a:schemeClr val="tx1">
                    <a:lumMod val="95000"/>
                    <a:lumOff val="5000"/>
                  </a:schemeClr>
                </a:solidFill>
              </a:rPr>
              <a:t>鉄道等</a:t>
            </a:r>
            <a:r>
              <a:rPr lang="ja-JP" altLang="en-US" sz="2800" dirty="0">
                <a:solidFill>
                  <a:schemeClr val="tx1">
                    <a:lumMod val="95000"/>
                    <a:lumOff val="5000"/>
                  </a:schemeClr>
                </a:solidFill>
              </a:rPr>
              <a:t>　</a:t>
            </a:r>
            <a:r>
              <a:rPr lang="ja-JP" altLang="en-US" sz="2800" dirty="0" smtClean="0">
                <a:solidFill>
                  <a:schemeClr val="tx1">
                    <a:lumMod val="95000"/>
                    <a:lumOff val="5000"/>
                  </a:schemeClr>
                </a:solidFill>
              </a:rPr>
              <a:t>非適用</a:t>
            </a:r>
            <a:endParaRPr lang="ja-JP" altLang="en-US" sz="2800" dirty="0">
              <a:solidFill>
                <a:schemeClr val="tx1">
                  <a:lumMod val="95000"/>
                  <a:lumOff val="5000"/>
                </a:schemeClr>
              </a:solidFill>
            </a:endParaRPr>
          </a:p>
          <a:p>
            <a:r>
              <a:rPr lang="ja-JP" altLang="en-US" sz="2000" dirty="0" smtClean="0">
                <a:solidFill>
                  <a:schemeClr val="tx1">
                    <a:lumMod val="95000"/>
                    <a:lumOff val="5000"/>
                  </a:schemeClr>
                </a:solidFill>
              </a:rPr>
              <a:t>（内外の航空会社とも）</a:t>
            </a:r>
            <a:endParaRPr lang="en-US" altLang="ja-JP" sz="2000" dirty="0" smtClean="0">
              <a:solidFill>
                <a:schemeClr val="tx1">
                  <a:lumMod val="95000"/>
                  <a:lumOff val="5000"/>
                </a:schemeClr>
              </a:solidFill>
            </a:endParaRPr>
          </a:p>
          <a:p>
            <a:r>
              <a:rPr lang="ja-JP" altLang="en-US" sz="2800" dirty="0">
                <a:solidFill>
                  <a:schemeClr val="tx1">
                    <a:lumMod val="95000"/>
                    <a:lumOff val="5000"/>
                  </a:schemeClr>
                </a:solidFill>
              </a:rPr>
              <a:t>　　</a:t>
            </a:r>
            <a:r>
              <a:rPr lang="ja-JP" altLang="en-US" sz="2800" dirty="0" smtClean="0">
                <a:solidFill>
                  <a:schemeClr val="tx1">
                    <a:lumMod val="95000"/>
                    <a:lumOff val="5000"/>
                  </a:schemeClr>
                </a:solidFill>
              </a:rPr>
              <a:t>　　航空　　　適用</a:t>
            </a:r>
            <a:endParaRPr lang="ja-JP" altLang="en-US" sz="2800" dirty="0">
              <a:solidFill>
                <a:schemeClr val="tx1">
                  <a:lumMod val="95000"/>
                  <a:lumOff val="5000"/>
                </a:schemeClr>
              </a:solidFill>
            </a:endParaRPr>
          </a:p>
        </p:txBody>
      </p:sp>
      <p:sp>
        <p:nvSpPr>
          <p:cNvPr id="36876" name="Text Box 11"/>
          <p:cNvSpPr txBox="1">
            <a:spLocks noChangeArrowheads="1"/>
          </p:cNvSpPr>
          <p:nvPr/>
        </p:nvSpPr>
        <p:spPr bwMode="auto">
          <a:xfrm>
            <a:off x="4724401" y="5253493"/>
            <a:ext cx="2659702" cy="830997"/>
          </a:xfrm>
          <a:prstGeom prst="rect">
            <a:avLst/>
          </a:prstGeom>
          <a:noFill/>
          <a:ln w="9525">
            <a:noFill/>
            <a:miter lim="800000"/>
            <a:headEnd/>
            <a:tailEnd/>
          </a:ln>
        </p:spPr>
        <p:txBody>
          <a:bodyPr wrap="none">
            <a:spAutoFit/>
          </a:bodyPr>
          <a:lstStyle/>
          <a:p>
            <a:r>
              <a:rPr lang="ja-JP" altLang="en-US" sz="2400" b="1" dirty="0">
                <a:solidFill>
                  <a:schemeClr val="tx1">
                    <a:lumMod val="95000"/>
                    <a:lumOff val="5000"/>
                  </a:schemeClr>
                </a:solidFill>
              </a:rPr>
              <a:t>運送事業法の適用</a:t>
            </a:r>
          </a:p>
          <a:p>
            <a:r>
              <a:rPr lang="ja-JP" altLang="en-US" sz="2400" b="1" dirty="0">
                <a:solidFill>
                  <a:schemeClr val="tx1">
                    <a:lumMod val="95000"/>
                    <a:lumOff val="5000"/>
                  </a:schemeClr>
                </a:solidFill>
              </a:rPr>
              <a:t>を実務慣行上否認</a:t>
            </a:r>
          </a:p>
        </p:txBody>
      </p:sp>
      <p:sp>
        <p:nvSpPr>
          <p:cNvPr id="36877" name="Text Box 12"/>
          <p:cNvSpPr txBox="1">
            <a:spLocks noChangeArrowheads="1"/>
          </p:cNvSpPr>
          <p:nvPr/>
        </p:nvSpPr>
        <p:spPr bwMode="auto">
          <a:xfrm>
            <a:off x="7479109" y="2703462"/>
            <a:ext cx="2659978" cy="1200329"/>
          </a:xfrm>
          <a:prstGeom prst="rect">
            <a:avLst/>
          </a:prstGeom>
          <a:noFill/>
          <a:ln w="9525">
            <a:noFill/>
            <a:miter lim="800000"/>
            <a:headEnd/>
            <a:tailEnd/>
          </a:ln>
        </p:spPr>
        <p:txBody>
          <a:bodyPr wrap="square">
            <a:spAutoFit/>
          </a:bodyPr>
          <a:lstStyle/>
          <a:p>
            <a:pPr algn="ctr"/>
            <a:r>
              <a:rPr lang="ja-JP" altLang="en-US" sz="2400" dirty="0" smtClean="0">
                <a:solidFill>
                  <a:schemeClr val="tx1">
                    <a:lumMod val="95000"/>
                    <a:lumOff val="5000"/>
                  </a:schemeClr>
                </a:solidFill>
                <a:ea typeface="ＭＳ ゴシック" pitchFamily="49" charset="-128"/>
              </a:rPr>
              <a:t>契約　旅行業約款</a:t>
            </a:r>
            <a:endParaRPr lang="ja-JP" altLang="en-US" sz="2400" dirty="0">
              <a:solidFill>
                <a:schemeClr val="tx1">
                  <a:lumMod val="95000"/>
                  <a:lumOff val="5000"/>
                </a:schemeClr>
              </a:solidFill>
              <a:ea typeface="ＭＳ ゴシック" pitchFamily="49" charset="-128"/>
            </a:endParaRPr>
          </a:p>
          <a:p>
            <a:pPr algn="ctr"/>
            <a:r>
              <a:rPr lang="ja-JP" altLang="en-US" sz="2400" dirty="0" smtClean="0">
                <a:solidFill>
                  <a:schemeClr val="tx1">
                    <a:lumMod val="95000"/>
                    <a:lumOff val="5000"/>
                  </a:schemeClr>
                </a:solidFill>
                <a:ea typeface="ＭＳ ゴシック" pitchFamily="49" charset="-128"/>
              </a:rPr>
              <a:t>代金　自己の計算</a:t>
            </a:r>
            <a:endParaRPr lang="en-US" altLang="ja-JP" sz="2400" dirty="0" smtClean="0">
              <a:solidFill>
                <a:schemeClr val="tx1">
                  <a:lumMod val="95000"/>
                  <a:lumOff val="5000"/>
                </a:schemeClr>
              </a:solidFill>
              <a:ea typeface="ＭＳ ゴシック" pitchFamily="49" charset="-128"/>
            </a:endParaRPr>
          </a:p>
          <a:p>
            <a:pPr algn="r"/>
            <a:r>
              <a:rPr lang="ja-JP" altLang="en-US" sz="2400" dirty="0">
                <a:solidFill>
                  <a:schemeClr val="tx1">
                    <a:lumMod val="95000"/>
                    <a:lumOff val="5000"/>
                  </a:schemeClr>
                </a:solidFill>
                <a:ea typeface="ＭＳ ゴシック" pitchFamily="49" charset="-128"/>
              </a:rPr>
              <a:t>　</a:t>
            </a:r>
            <a:r>
              <a:rPr lang="ja-JP" altLang="en-US" sz="2400" dirty="0" smtClean="0">
                <a:solidFill>
                  <a:schemeClr val="tx1">
                    <a:lumMod val="95000"/>
                    <a:lumOff val="5000"/>
                  </a:schemeClr>
                </a:solidFill>
                <a:ea typeface="ＭＳ ゴシック" pitchFamily="49" charset="-128"/>
              </a:rPr>
              <a:t>　（包括代金</a:t>
            </a:r>
            <a:r>
              <a:rPr lang="en-US" altLang="ja-JP" sz="2400" dirty="0" smtClean="0">
                <a:solidFill>
                  <a:schemeClr val="tx1">
                    <a:lumMod val="95000"/>
                    <a:lumOff val="5000"/>
                  </a:schemeClr>
                </a:solidFill>
                <a:ea typeface="ＭＳ ゴシック" pitchFamily="49" charset="-128"/>
              </a:rPr>
              <a:t>)</a:t>
            </a:r>
            <a:endParaRPr lang="ja-JP" altLang="en-US" sz="2400" dirty="0">
              <a:solidFill>
                <a:schemeClr val="tx1">
                  <a:lumMod val="95000"/>
                  <a:lumOff val="5000"/>
                </a:schemeClr>
              </a:solidFill>
              <a:ea typeface="ＭＳ ゴシック" pitchFamily="49" charset="-128"/>
            </a:endParaRPr>
          </a:p>
        </p:txBody>
      </p:sp>
    </p:spTree>
    <p:extLst>
      <p:ext uri="{BB962C8B-B14F-4D97-AF65-F5344CB8AC3E}">
        <p14:creationId xmlns:p14="http://schemas.microsoft.com/office/powerpoint/2010/main" val="2384973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11823" y="175682"/>
            <a:ext cx="7756585" cy="1139363"/>
          </a:xfrm>
          <a:ln>
            <a:solidFill>
              <a:schemeClr val="tx1">
                <a:lumMod val="95000"/>
                <a:lumOff val="5000"/>
              </a:schemeClr>
            </a:solidFill>
          </a:ln>
        </p:spPr>
        <p:txBody>
          <a:bodyPr>
            <a:normAutofit/>
          </a:bodyPr>
          <a:lstStyle/>
          <a:p>
            <a:pPr algn="ctr"/>
            <a:r>
              <a:rPr lang="ja-JP" altLang="en-US" dirty="0" smtClean="0"/>
              <a:t>図</a:t>
            </a:r>
            <a:r>
              <a:rPr lang="en-US" altLang="ja-JP" dirty="0" smtClean="0"/>
              <a:t>5-2</a:t>
            </a:r>
            <a:r>
              <a:rPr lang="ja-JP" altLang="en-US" dirty="0" smtClean="0"/>
              <a:t>　</a:t>
            </a:r>
            <a:r>
              <a:rPr lang="ja-JP" altLang="en-US" dirty="0"/>
              <a:t>民</a:t>
            </a:r>
            <a:r>
              <a:rPr lang="ja-JP" altLang="en-US" dirty="0" smtClean="0"/>
              <a:t>力活用型共生社会</a:t>
            </a:r>
            <a:endParaRPr kumimoji="1" lang="ja-JP" altLang="en-US" dirty="0"/>
          </a:p>
        </p:txBody>
      </p:sp>
      <p:sp>
        <p:nvSpPr>
          <p:cNvPr id="4" name="正方形/長方形 3"/>
          <p:cNvSpPr/>
          <p:nvPr/>
        </p:nvSpPr>
        <p:spPr>
          <a:xfrm>
            <a:off x="2279576" y="3068960"/>
            <a:ext cx="1800200"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a:solidFill>
                  <a:schemeClr val="tx1">
                    <a:lumMod val="95000"/>
                    <a:lumOff val="5000"/>
                  </a:schemeClr>
                </a:solidFill>
              </a:rPr>
              <a:t>居所</a:t>
            </a:r>
          </a:p>
        </p:txBody>
      </p:sp>
      <p:sp>
        <p:nvSpPr>
          <p:cNvPr id="5" name="正方形/長方形 4"/>
          <p:cNvSpPr/>
          <p:nvPr/>
        </p:nvSpPr>
        <p:spPr>
          <a:xfrm>
            <a:off x="8040216" y="3140968"/>
            <a:ext cx="2016224"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smtClean="0">
                <a:solidFill>
                  <a:schemeClr val="tx1">
                    <a:lumMod val="95000"/>
                    <a:lumOff val="5000"/>
                  </a:schemeClr>
                </a:solidFill>
              </a:rPr>
              <a:t>宿所</a:t>
            </a:r>
            <a:r>
              <a:rPr lang="en-US" altLang="ja-JP" sz="2800" dirty="0" smtClean="0">
                <a:solidFill>
                  <a:schemeClr val="tx1">
                    <a:lumMod val="95000"/>
                    <a:lumOff val="5000"/>
                  </a:schemeClr>
                </a:solidFill>
              </a:rPr>
              <a:t>destination</a:t>
            </a:r>
            <a:endParaRPr lang="ja-JP" altLang="en-US" sz="2800" dirty="0">
              <a:solidFill>
                <a:schemeClr val="tx1">
                  <a:lumMod val="95000"/>
                  <a:lumOff val="5000"/>
                </a:schemeClr>
              </a:solidFill>
            </a:endParaRPr>
          </a:p>
        </p:txBody>
      </p:sp>
      <p:sp>
        <p:nvSpPr>
          <p:cNvPr id="8" name="下カーブ矢印 7"/>
          <p:cNvSpPr/>
          <p:nvPr/>
        </p:nvSpPr>
        <p:spPr>
          <a:xfrm>
            <a:off x="4079776" y="3356992"/>
            <a:ext cx="4032448" cy="2274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9" name="下カーブ矢印 8"/>
          <p:cNvSpPr/>
          <p:nvPr/>
        </p:nvSpPr>
        <p:spPr>
          <a:xfrm rot="10800000">
            <a:off x="4079776" y="3645024"/>
            <a:ext cx="3960440" cy="83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1" name="テキスト ボックス 10"/>
          <p:cNvSpPr txBox="1"/>
          <p:nvPr/>
        </p:nvSpPr>
        <p:spPr>
          <a:xfrm>
            <a:off x="2639616" y="5143947"/>
            <a:ext cx="7128792" cy="646331"/>
          </a:xfrm>
          <a:prstGeom prst="rect">
            <a:avLst/>
          </a:prstGeom>
          <a:noFill/>
          <a:ln>
            <a:solidFill>
              <a:schemeClr val="tx1">
                <a:lumMod val="95000"/>
                <a:lumOff val="5000"/>
              </a:schemeClr>
            </a:solidFill>
            <a:prstDash val="dash"/>
          </a:ln>
        </p:spPr>
        <p:txBody>
          <a:bodyPr wrap="square" rtlCol="0">
            <a:spAutoFit/>
          </a:bodyPr>
          <a:lstStyle/>
          <a:p>
            <a:pPr algn="ctr"/>
            <a:r>
              <a:rPr lang="ja-JP" altLang="en-US" sz="3600" dirty="0"/>
              <a:t>「人流」保証責任　旅程概念の終焉</a:t>
            </a:r>
          </a:p>
        </p:txBody>
      </p:sp>
      <p:sp>
        <p:nvSpPr>
          <p:cNvPr id="12" name="テキスト ボックス 11"/>
          <p:cNvSpPr txBox="1"/>
          <p:nvPr/>
        </p:nvSpPr>
        <p:spPr>
          <a:xfrm>
            <a:off x="2927648" y="5967912"/>
            <a:ext cx="6552728" cy="646331"/>
          </a:xfrm>
          <a:prstGeom prst="rect">
            <a:avLst/>
          </a:prstGeom>
          <a:noFill/>
          <a:ln>
            <a:solidFill>
              <a:schemeClr val="tx1">
                <a:lumMod val="95000"/>
                <a:lumOff val="5000"/>
              </a:schemeClr>
            </a:solidFill>
            <a:prstDash val="dash"/>
          </a:ln>
        </p:spPr>
        <p:txBody>
          <a:bodyPr wrap="square" rtlCol="0">
            <a:spAutoFit/>
          </a:bodyPr>
          <a:lstStyle/>
          <a:p>
            <a:pPr algn="ctr"/>
            <a:r>
              <a:rPr lang="ja-JP" altLang="en-US" sz="3600" dirty="0"/>
              <a:t>「特別」補償責任</a:t>
            </a:r>
          </a:p>
        </p:txBody>
      </p:sp>
      <p:sp>
        <p:nvSpPr>
          <p:cNvPr id="13" name="テキスト ボックス 12"/>
          <p:cNvSpPr txBox="1"/>
          <p:nvPr/>
        </p:nvSpPr>
        <p:spPr>
          <a:xfrm>
            <a:off x="698740" y="1502040"/>
            <a:ext cx="3381036" cy="1200329"/>
          </a:xfrm>
          <a:prstGeom prst="rect">
            <a:avLst/>
          </a:prstGeom>
          <a:noFill/>
          <a:ln>
            <a:solidFill>
              <a:schemeClr val="tx1">
                <a:lumMod val="95000"/>
                <a:lumOff val="5000"/>
              </a:schemeClr>
            </a:solidFill>
            <a:prstDash val="dash"/>
          </a:ln>
        </p:spPr>
        <p:txBody>
          <a:bodyPr wrap="square" rtlCol="0">
            <a:spAutoFit/>
          </a:bodyPr>
          <a:lstStyle/>
          <a:p>
            <a:pPr algn="ctr"/>
            <a:r>
              <a:rPr lang="ja-JP" altLang="en-US" sz="3600" dirty="0" smtClean="0"/>
              <a:t>定額料金</a:t>
            </a:r>
            <a:r>
              <a:rPr lang="en-US" altLang="ja-JP" sz="3600" dirty="0" smtClean="0"/>
              <a:t>(</a:t>
            </a:r>
            <a:r>
              <a:rPr lang="ja-JP" altLang="en-US" sz="3600" dirty="0" smtClean="0"/>
              <a:t>サブスクリプション）</a:t>
            </a:r>
            <a:endParaRPr lang="ja-JP" altLang="en-US" sz="3600" dirty="0"/>
          </a:p>
        </p:txBody>
      </p:sp>
      <p:sp>
        <p:nvSpPr>
          <p:cNvPr id="14" name="下カーブ矢印 13"/>
          <p:cNvSpPr/>
          <p:nvPr/>
        </p:nvSpPr>
        <p:spPr>
          <a:xfrm>
            <a:off x="4007768" y="3789040"/>
            <a:ext cx="4032448" cy="2274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5" name="下カーブ矢印 14"/>
          <p:cNvSpPr/>
          <p:nvPr/>
        </p:nvSpPr>
        <p:spPr>
          <a:xfrm rot="10800000">
            <a:off x="4007768" y="4077072"/>
            <a:ext cx="3960440" cy="83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6" name="下カーブ矢印 15"/>
          <p:cNvSpPr/>
          <p:nvPr/>
        </p:nvSpPr>
        <p:spPr>
          <a:xfrm>
            <a:off x="4007769" y="4281653"/>
            <a:ext cx="4032448" cy="2274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7" name="下カーブ矢印 16"/>
          <p:cNvSpPr/>
          <p:nvPr/>
        </p:nvSpPr>
        <p:spPr>
          <a:xfrm rot="10800000">
            <a:off x="4007769" y="4569685"/>
            <a:ext cx="3960440" cy="83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8" name="下カーブ矢印 17"/>
          <p:cNvSpPr/>
          <p:nvPr/>
        </p:nvSpPr>
        <p:spPr>
          <a:xfrm>
            <a:off x="4007768" y="2924944"/>
            <a:ext cx="4032448" cy="2274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9" name="下カーブ矢印 18"/>
          <p:cNvSpPr/>
          <p:nvPr/>
        </p:nvSpPr>
        <p:spPr>
          <a:xfrm rot="10800000">
            <a:off x="4007768" y="3212976"/>
            <a:ext cx="3960440" cy="83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23" name="正方形/長方形 22"/>
          <p:cNvSpPr/>
          <p:nvPr/>
        </p:nvSpPr>
        <p:spPr>
          <a:xfrm>
            <a:off x="4655840" y="1742036"/>
            <a:ext cx="2808312" cy="864096"/>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smtClean="0">
                <a:solidFill>
                  <a:schemeClr val="tx1">
                    <a:lumMod val="95000"/>
                    <a:lumOff val="5000"/>
                  </a:schemeClr>
                </a:solidFill>
              </a:rPr>
              <a:t>人</a:t>
            </a:r>
            <a:r>
              <a:rPr lang="ja-JP" altLang="en-US" sz="4800" dirty="0">
                <a:solidFill>
                  <a:schemeClr val="tx1">
                    <a:lumMod val="95000"/>
                    <a:lumOff val="5000"/>
                  </a:schemeClr>
                </a:solidFill>
              </a:rPr>
              <a:t>流</a:t>
            </a:r>
            <a:r>
              <a:rPr lang="ja-JP" altLang="en-US" sz="4800" dirty="0" smtClean="0">
                <a:solidFill>
                  <a:schemeClr val="tx1">
                    <a:lumMod val="95000"/>
                    <a:lumOff val="5000"/>
                  </a:schemeClr>
                </a:solidFill>
              </a:rPr>
              <a:t>活動</a:t>
            </a:r>
            <a:endParaRPr lang="ja-JP" altLang="en-US" sz="4800" dirty="0">
              <a:solidFill>
                <a:schemeClr val="tx1">
                  <a:lumMod val="95000"/>
                  <a:lumOff val="5000"/>
                </a:schemeClr>
              </a:solidFill>
            </a:endParaRPr>
          </a:p>
        </p:txBody>
      </p:sp>
      <p:sp>
        <p:nvSpPr>
          <p:cNvPr id="21" name="円/楕円 20"/>
          <p:cNvSpPr/>
          <p:nvPr/>
        </p:nvSpPr>
        <p:spPr>
          <a:xfrm>
            <a:off x="5538168" y="2771303"/>
            <a:ext cx="851688" cy="21457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2800" dirty="0" smtClean="0">
                <a:solidFill>
                  <a:schemeClr val="tx1"/>
                </a:solidFill>
              </a:rPr>
              <a:t>人</a:t>
            </a:r>
            <a:r>
              <a:rPr lang="ja-JP" altLang="en-US" sz="2800" dirty="0">
                <a:solidFill>
                  <a:schemeClr val="tx1"/>
                </a:solidFill>
              </a:rPr>
              <a:t>流</a:t>
            </a:r>
            <a:r>
              <a:rPr lang="ja-JP" altLang="en-US" sz="2800" dirty="0" smtClean="0">
                <a:solidFill>
                  <a:schemeClr val="tx1"/>
                </a:solidFill>
              </a:rPr>
              <a:t>資源</a:t>
            </a:r>
            <a:endParaRPr lang="ja-JP" altLang="en-US" sz="2800" dirty="0">
              <a:solidFill>
                <a:schemeClr val="tx1"/>
              </a:solidFill>
            </a:endParaRPr>
          </a:p>
        </p:txBody>
      </p:sp>
      <p:sp>
        <p:nvSpPr>
          <p:cNvPr id="3" name="正方形/長方形 2"/>
          <p:cNvSpPr/>
          <p:nvPr/>
        </p:nvSpPr>
        <p:spPr>
          <a:xfrm>
            <a:off x="156712" y="4977438"/>
            <a:ext cx="1439175" cy="7620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ベーシック・インカム制度</a:t>
            </a:r>
            <a:endParaRPr kumimoji="1" lang="ja-JP" altLang="en-US" dirty="0"/>
          </a:p>
        </p:txBody>
      </p:sp>
      <p:sp>
        <p:nvSpPr>
          <p:cNvPr id="7" name="下矢印 6"/>
          <p:cNvSpPr/>
          <p:nvPr/>
        </p:nvSpPr>
        <p:spPr>
          <a:xfrm flipV="1">
            <a:off x="621101" y="2924940"/>
            <a:ext cx="612475" cy="19921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77855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6762" y="-66192"/>
            <a:ext cx="10517038" cy="658559"/>
          </a:xfrm>
          <a:ln w="38100">
            <a:noFill/>
          </a:ln>
        </p:spPr>
        <p:txBody>
          <a:bodyPr>
            <a:normAutofit fontScale="90000"/>
          </a:bodyPr>
          <a:lstStyle/>
          <a:p>
            <a:pPr algn="ctr"/>
            <a:r>
              <a:rPr kumimoji="1" lang="ja-JP" altLang="en-US" dirty="0" smtClean="0"/>
              <a:t>図６</a:t>
            </a:r>
            <a:r>
              <a:rPr kumimoji="1" lang="en-US" altLang="ja-JP" dirty="0" smtClean="0"/>
              <a:t>-</a:t>
            </a:r>
            <a:r>
              <a:rPr kumimoji="1" lang="ja-JP" altLang="en-US" dirty="0" smtClean="0"/>
              <a:t>１　通訳案内士制度と旅行業制度の変遷</a:t>
            </a:r>
            <a:endParaRPr kumimoji="1" lang="ja-JP" altLang="en-US" dirty="0"/>
          </a:p>
        </p:txBody>
      </p:sp>
      <p:sp>
        <p:nvSpPr>
          <p:cNvPr id="4" name="正方形/長方形 3"/>
          <p:cNvSpPr/>
          <p:nvPr/>
        </p:nvSpPr>
        <p:spPr>
          <a:xfrm>
            <a:off x="198410" y="802259"/>
            <a:ext cx="1181816" cy="18978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治安維持政策</a:t>
            </a:r>
            <a:endParaRPr kumimoji="1" lang="en-US" altLang="ja-JP" dirty="0" smtClean="0">
              <a:solidFill>
                <a:schemeClr val="tx1">
                  <a:lumMod val="95000"/>
                  <a:lumOff val="5000"/>
                </a:schemeClr>
              </a:solidFill>
            </a:endParaRPr>
          </a:p>
        </p:txBody>
      </p:sp>
      <p:sp>
        <p:nvSpPr>
          <p:cNvPr id="5" name="正方形/長方形 4"/>
          <p:cNvSpPr/>
          <p:nvPr/>
        </p:nvSpPr>
        <p:spPr>
          <a:xfrm>
            <a:off x="1733917" y="1164564"/>
            <a:ext cx="2915725" cy="4399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smtClean="0">
                <a:solidFill>
                  <a:schemeClr val="tx1">
                    <a:lumMod val="95000"/>
                    <a:lumOff val="5000"/>
                  </a:schemeClr>
                </a:solidFill>
              </a:rPr>
              <a:t>1907 </a:t>
            </a:r>
            <a:r>
              <a:rPr lang="ja-JP" altLang="en-US" dirty="0" smtClean="0">
                <a:solidFill>
                  <a:schemeClr val="tx1">
                    <a:lumMod val="95000"/>
                    <a:lumOff val="5000"/>
                  </a:schemeClr>
                </a:solidFill>
              </a:rPr>
              <a:t>年　案内業者取締規則</a:t>
            </a:r>
            <a:endParaRPr lang="en-US" altLang="ja-JP" dirty="0" smtClean="0">
              <a:solidFill>
                <a:schemeClr val="tx1">
                  <a:lumMod val="95000"/>
                  <a:lumOff val="5000"/>
                </a:schemeClr>
              </a:solidFill>
            </a:endParaRPr>
          </a:p>
        </p:txBody>
      </p:sp>
      <p:sp>
        <p:nvSpPr>
          <p:cNvPr id="6" name="正方形/長方形 5"/>
          <p:cNvSpPr/>
          <p:nvPr/>
        </p:nvSpPr>
        <p:spPr>
          <a:xfrm>
            <a:off x="4017036" y="1618897"/>
            <a:ext cx="4701396" cy="3975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lumMod val="95000"/>
                    <a:lumOff val="5000"/>
                  </a:schemeClr>
                </a:solidFill>
              </a:rPr>
              <a:t>1941 </a:t>
            </a:r>
            <a:r>
              <a:rPr lang="ja-JP" altLang="en-US" dirty="0" smtClean="0">
                <a:solidFill>
                  <a:schemeClr val="tx1">
                    <a:lumMod val="95000"/>
                    <a:lumOff val="5000"/>
                  </a:schemeClr>
                </a:solidFill>
              </a:rPr>
              <a:t>年国家総動員法による鉄道省令</a:t>
            </a:r>
            <a:endParaRPr lang="en-US" altLang="ja-JP" dirty="0" smtClean="0">
              <a:solidFill>
                <a:schemeClr val="tx1">
                  <a:lumMod val="95000"/>
                  <a:lumOff val="5000"/>
                </a:schemeClr>
              </a:solidFill>
            </a:endParaRPr>
          </a:p>
        </p:txBody>
      </p:sp>
      <p:sp>
        <p:nvSpPr>
          <p:cNvPr id="7" name="正方形/長方形 6"/>
          <p:cNvSpPr/>
          <p:nvPr/>
        </p:nvSpPr>
        <p:spPr>
          <a:xfrm>
            <a:off x="4005534" y="2875475"/>
            <a:ext cx="4701396" cy="3163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lumMod val="95000"/>
                    <a:lumOff val="5000"/>
                  </a:schemeClr>
                </a:solidFill>
              </a:rPr>
              <a:t>日本国憲法施行により</a:t>
            </a:r>
            <a:r>
              <a:rPr lang="en-US" altLang="ja-JP" dirty="0" smtClean="0">
                <a:solidFill>
                  <a:schemeClr val="tx1">
                    <a:lumMod val="95000"/>
                    <a:lumOff val="5000"/>
                  </a:schemeClr>
                </a:solidFill>
              </a:rPr>
              <a:t>1947 </a:t>
            </a:r>
            <a:r>
              <a:rPr lang="ja-JP" altLang="en-US" dirty="0" smtClean="0">
                <a:solidFill>
                  <a:schemeClr val="tx1">
                    <a:lumMod val="95000"/>
                    <a:lumOff val="5000"/>
                  </a:schemeClr>
                </a:solidFill>
              </a:rPr>
              <a:t>年 末をもって失効</a:t>
            </a:r>
            <a:endParaRPr lang="en-US" altLang="ja-JP" dirty="0" smtClean="0">
              <a:solidFill>
                <a:schemeClr val="tx1">
                  <a:lumMod val="95000"/>
                  <a:lumOff val="5000"/>
                </a:schemeClr>
              </a:solidFill>
            </a:endParaRPr>
          </a:p>
        </p:txBody>
      </p:sp>
      <p:sp>
        <p:nvSpPr>
          <p:cNvPr id="8" name="正方形/長方形 7"/>
          <p:cNvSpPr/>
          <p:nvPr/>
        </p:nvSpPr>
        <p:spPr>
          <a:xfrm>
            <a:off x="2122096" y="2018473"/>
            <a:ext cx="9279137" cy="7333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lumMod val="95000"/>
                    <a:lumOff val="5000"/>
                  </a:schemeClr>
                </a:solidFill>
              </a:rPr>
              <a:t>旅行斡旋業とは①「 他人ノ為旅行計画ヲ樹テ又ハ旅行ニ必要ナル交通機関若ハ旅店ノ斡旋ヲ為ス事業」　　　　　　　　　　　　　　</a:t>
            </a:r>
            <a:endParaRPr lang="en-US" altLang="ja-JP" sz="1600" dirty="0" smtClean="0">
              <a:solidFill>
                <a:schemeClr val="tx1">
                  <a:lumMod val="95000"/>
                  <a:lumOff val="5000"/>
                </a:schemeClr>
              </a:solidFill>
            </a:endParaRPr>
          </a:p>
          <a:p>
            <a:r>
              <a:rPr lang="ja-JP" altLang="en-US" sz="1600" dirty="0" smtClean="0">
                <a:solidFill>
                  <a:schemeClr val="tx1">
                    <a:lumMod val="95000"/>
                    <a:lumOff val="5000"/>
                  </a:schemeClr>
                </a:solidFill>
              </a:rPr>
              <a:t>②「 旅行者ノ通訳案内ヲ為ス事業」として同じ分類</a:t>
            </a:r>
            <a:endParaRPr kumimoji="1" lang="ja-JP" altLang="en-US" sz="1600" dirty="0">
              <a:solidFill>
                <a:schemeClr val="tx1">
                  <a:lumMod val="95000"/>
                  <a:lumOff val="5000"/>
                </a:schemeClr>
              </a:solidFill>
            </a:endParaRPr>
          </a:p>
        </p:txBody>
      </p:sp>
      <p:sp>
        <p:nvSpPr>
          <p:cNvPr id="9" name="正方形/長方形 8"/>
          <p:cNvSpPr/>
          <p:nvPr/>
        </p:nvSpPr>
        <p:spPr>
          <a:xfrm>
            <a:off x="2251493" y="669995"/>
            <a:ext cx="3183148" cy="442819"/>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lumMod val="95000"/>
                    <a:lumOff val="5000"/>
                  </a:schemeClr>
                </a:solidFill>
              </a:rPr>
              <a:t>通訳案内業制度</a:t>
            </a:r>
            <a:endParaRPr lang="en-US" altLang="ja-JP" dirty="0" smtClean="0">
              <a:solidFill>
                <a:schemeClr val="tx1">
                  <a:lumMod val="95000"/>
                  <a:lumOff val="5000"/>
                </a:schemeClr>
              </a:solidFill>
            </a:endParaRPr>
          </a:p>
        </p:txBody>
      </p:sp>
      <p:sp>
        <p:nvSpPr>
          <p:cNvPr id="10" name="正方形/長方形 9"/>
          <p:cNvSpPr/>
          <p:nvPr/>
        </p:nvSpPr>
        <p:spPr>
          <a:xfrm>
            <a:off x="7142675" y="675755"/>
            <a:ext cx="3148641" cy="442819"/>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lumMod val="95000"/>
                    <a:lumOff val="5000"/>
                  </a:schemeClr>
                </a:solidFill>
              </a:rPr>
              <a:t>旅行業制度</a:t>
            </a:r>
            <a:endParaRPr lang="en-US" altLang="ja-JP" dirty="0" smtClean="0">
              <a:solidFill>
                <a:schemeClr val="tx1">
                  <a:lumMod val="95000"/>
                  <a:lumOff val="5000"/>
                </a:schemeClr>
              </a:solidFill>
            </a:endParaRPr>
          </a:p>
        </p:txBody>
      </p:sp>
      <p:sp>
        <p:nvSpPr>
          <p:cNvPr id="11" name="正方形/長方形 10"/>
          <p:cNvSpPr/>
          <p:nvPr/>
        </p:nvSpPr>
        <p:spPr>
          <a:xfrm>
            <a:off x="6590575" y="3310317"/>
            <a:ext cx="5382885" cy="584775"/>
          </a:xfrm>
          <a:prstGeom prst="rect">
            <a:avLst/>
          </a:prstGeom>
          <a:ln w="38100">
            <a:solidFill>
              <a:schemeClr val="tx1">
                <a:lumMod val="95000"/>
                <a:lumOff val="5000"/>
              </a:schemeClr>
            </a:solidFill>
          </a:ln>
        </p:spPr>
        <p:txBody>
          <a:bodyPr wrap="square">
            <a:spAutoFit/>
          </a:bodyPr>
          <a:lstStyle/>
          <a:p>
            <a:r>
              <a:rPr lang="en-US" altLang="ja-JP" dirty="0" smtClean="0"/>
              <a:t>1952 </a:t>
            </a:r>
            <a:r>
              <a:rPr lang="ja-JP" altLang="ja-JP" dirty="0" smtClean="0"/>
              <a:t>年</a:t>
            </a:r>
            <a:r>
              <a:rPr lang="ja-JP" altLang="en-US" dirty="0" smtClean="0"/>
              <a:t>　</a:t>
            </a:r>
            <a:r>
              <a:rPr lang="ja-JP" altLang="ja-JP" dirty="0" smtClean="0"/>
              <a:t>旅行あっ 旋業法</a:t>
            </a:r>
            <a:r>
              <a:rPr lang="ja-JP" altLang="en-US" dirty="0" smtClean="0"/>
              <a:t>　</a:t>
            </a:r>
            <a:endParaRPr lang="en-US" altLang="ja-JP" dirty="0" smtClean="0"/>
          </a:p>
          <a:p>
            <a:r>
              <a:rPr lang="ja-JP" altLang="en-US" sz="1400" dirty="0" smtClean="0"/>
              <a:t>　　　外人旅行保護のための</a:t>
            </a:r>
            <a:r>
              <a:rPr lang="ja-JP" altLang="en-US" sz="1400" b="1" dirty="0" smtClean="0">
                <a:solidFill>
                  <a:schemeClr val="tx1">
                    <a:lumMod val="95000"/>
                    <a:lumOff val="5000"/>
                  </a:schemeClr>
                </a:solidFill>
              </a:rPr>
              <a:t>日本国内ランドオペレーター規制が中心</a:t>
            </a:r>
            <a:endParaRPr lang="ja-JP" altLang="en-US" sz="1400" dirty="0">
              <a:solidFill>
                <a:schemeClr val="tx1">
                  <a:lumMod val="95000"/>
                  <a:lumOff val="5000"/>
                </a:schemeClr>
              </a:solidFill>
            </a:endParaRPr>
          </a:p>
        </p:txBody>
      </p:sp>
      <p:sp>
        <p:nvSpPr>
          <p:cNvPr id="12" name="正方形/長方形 11"/>
          <p:cNvSpPr/>
          <p:nvPr/>
        </p:nvSpPr>
        <p:spPr>
          <a:xfrm>
            <a:off x="3978012" y="3977581"/>
            <a:ext cx="3459601" cy="369332"/>
          </a:xfrm>
          <a:prstGeom prst="rect">
            <a:avLst/>
          </a:prstGeom>
          <a:ln w="12700">
            <a:solidFill>
              <a:schemeClr val="tx1"/>
            </a:solidFill>
          </a:ln>
        </p:spPr>
        <p:txBody>
          <a:bodyPr wrap="none">
            <a:spAutoFit/>
          </a:bodyPr>
          <a:lstStyle/>
          <a:p>
            <a:r>
              <a:rPr lang="en-US" altLang="ja-JP" dirty="0" smtClean="0">
                <a:solidFill>
                  <a:schemeClr val="tx1">
                    <a:lumMod val="95000"/>
                    <a:lumOff val="5000"/>
                  </a:schemeClr>
                </a:solidFill>
              </a:rPr>
              <a:t>1952 </a:t>
            </a:r>
            <a:r>
              <a:rPr lang="ja-JP" altLang="ja-JP" dirty="0" smtClean="0">
                <a:solidFill>
                  <a:schemeClr val="tx1">
                    <a:lumMod val="95000"/>
                    <a:lumOff val="5000"/>
                  </a:schemeClr>
                </a:solidFill>
              </a:rPr>
              <a:t>年サンフランシスコ条約発行</a:t>
            </a:r>
            <a:endParaRPr lang="ja-JP" altLang="en-US" dirty="0">
              <a:solidFill>
                <a:schemeClr val="tx1">
                  <a:lumMod val="95000"/>
                  <a:lumOff val="5000"/>
                </a:schemeClr>
              </a:solidFill>
            </a:endParaRPr>
          </a:p>
        </p:txBody>
      </p:sp>
      <p:sp>
        <p:nvSpPr>
          <p:cNvPr id="13" name="正方形/長方形 12"/>
          <p:cNvSpPr/>
          <p:nvPr/>
        </p:nvSpPr>
        <p:spPr>
          <a:xfrm>
            <a:off x="204163" y="2843840"/>
            <a:ext cx="1181816" cy="1449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外貨獲得</a:t>
            </a:r>
            <a:endParaRPr kumimoji="1" lang="en-US" altLang="ja-JP" dirty="0" smtClean="0">
              <a:solidFill>
                <a:schemeClr val="tx1">
                  <a:lumMod val="95000"/>
                  <a:lumOff val="5000"/>
                </a:schemeClr>
              </a:solidFill>
            </a:endParaRPr>
          </a:p>
          <a:p>
            <a:pPr algn="ctr"/>
            <a:r>
              <a:rPr lang="ja-JP" altLang="en-US" dirty="0" smtClean="0">
                <a:solidFill>
                  <a:schemeClr val="tx1">
                    <a:lumMod val="95000"/>
                    <a:lumOff val="5000"/>
                  </a:schemeClr>
                </a:solidFill>
              </a:rPr>
              <a:t>政策</a:t>
            </a:r>
            <a:endParaRPr kumimoji="1" lang="en-US" altLang="ja-JP" dirty="0" smtClean="0">
              <a:solidFill>
                <a:schemeClr val="tx1">
                  <a:lumMod val="95000"/>
                  <a:lumOff val="5000"/>
                </a:schemeClr>
              </a:solidFill>
            </a:endParaRPr>
          </a:p>
        </p:txBody>
      </p:sp>
      <p:sp>
        <p:nvSpPr>
          <p:cNvPr id="15" name="正方形/長方形 14"/>
          <p:cNvSpPr/>
          <p:nvPr/>
        </p:nvSpPr>
        <p:spPr>
          <a:xfrm>
            <a:off x="1748287" y="3341951"/>
            <a:ext cx="2452777" cy="369332"/>
          </a:xfrm>
          <a:prstGeom prst="rect">
            <a:avLst/>
          </a:prstGeom>
          <a:ln w="38100">
            <a:solidFill>
              <a:schemeClr val="tx1">
                <a:lumMod val="95000"/>
                <a:lumOff val="5000"/>
              </a:schemeClr>
            </a:solidFill>
          </a:ln>
        </p:spPr>
        <p:txBody>
          <a:bodyPr wrap="square">
            <a:spAutoFit/>
          </a:bodyPr>
          <a:lstStyle/>
          <a:p>
            <a:r>
              <a:rPr lang="en-US" altLang="ja-JP" dirty="0" smtClean="0"/>
              <a:t>1949</a:t>
            </a:r>
            <a:r>
              <a:rPr lang="ja-JP" altLang="en-US" dirty="0" smtClean="0"/>
              <a:t>年　通訳案内業法</a:t>
            </a:r>
            <a:endParaRPr lang="en-US" altLang="ja-JP" dirty="0" smtClean="0"/>
          </a:p>
        </p:txBody>
      </p:sp>
      <p:sp>
        <p:nvSpPr>
          <p:cNvPr id="16" name="正方形/長方形 15"/>
          <p:cNvSpPr/>
          <p:nvPr/>
        </p:nvSpPr>
        <p:spPr>
          <a:xfrm>
            <a:off x="209911" y="4577751"/>
            <a:ext cx="1687900" cy="6153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日本人海外旅行者保護政策</a:t>
            </a:r>
            <a:endParaRPr kumimoji="1" lang="en-US" altLang="ja-JP" dirty="0" smtClean="0">
              <a:solidFill>
                <a:schemeClr val="tx1">
                  <a:lumMod val="95000"/>
                  <a:lumOff val="5000"/>
                </a:schemeClr>
              </a:solidFill>
            </a:endParaRPr>
          </a:p>
        </p:txBody>
      </p:sp>
      <p:sp>
        <p:nvSpPr>
          <p:cNvPr id="17" name="正方形/長方形 16"/>
          <p:cNvSpPr/>
          <p:nvPr/>
        </p:nvSpPr>
        <p:spPr>
          <a:xfrm>
            <a:off x="215663" y="5434648"/>
            <a:ext cx="1454981" cy="9717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国・地域の誇り確保政策</a:t>
            </a:r>
            <a:endParaRPr kumimoji="1" lang="en-US" altLang="ja-JP" dirty="0" smtClean="0">
              <a:solidFill>
                <a:schemeClr val="tx1">
                  <a:lumMod val="95000"/>
                  <a:lumOff val="5000"/>
                </a:schemeClr>
              </a:solidFill>
            </a:endParaRPr>
          </a:p>
        </p:txBody>
      </p:sp>
      <p:sp>
        <p:nvSpPr>
          <p:cNvPr id="18" name="正方形/長方形 17"/>
          <p:cNvSpPr/>
          <p:nvPr/>
        </p:nvSpPr>
        <p:spPr>
          <a:xfrm>
            <a:off x="9582290" y="4500915"/>
            <a:ext cx="1806905" cy="369332"/>
          </a:xfrm>
          <a:prstGeom prst="rect">
            <a:avLst/>
          </a:prstGeom>
          <a:ln w="38100">
            <a:solidFill>
              <a:schemeClr val="tx1">
                <a:lumMod val="95000"/>
                <a:lumOff val="5000"/>
              </a:schemeClr>
            </a:solidFill>
          </a:ln>
        </p:spPr>
        <p:txBody>
          <a:bodyPr wrap="none">
            <a:spAutoFit/>
          </a:bodyPr>
          <a:lstStyle/>
          <a:p>
            <a:r>
              <a:rPr lang="en-US" altLang="ja-JP" dirty="0" smtClean="0">
                <a:solidFill>
                  <a:schemeClr val="tx1">
                    <a:lumMod val="95000"/>
                    <a:lumOff val="5000"/>
                  </a:schemeClr>
                </a:solidFill>
              </a:rPr>
              <a:t>1971</a:t>
            </a:r>
            <a:r>
              <a:rPr lang="ja-JP" altLang="ja-JP" dirty="0" smtClean="0">
                <a:solidFill>
                  <a:schemeClr val="tx1">
                    <a:lumMod val="95000"/>
                    <a:lumOff val="5000"/>
                  </a:schemeClr>
                </a:solidFill>
              </a:rPr>
              <a:t>年</a:t>
            </a:r>
            <a:r>
              <a:rPr lang="ja-JP" altLang="en-US" dirty="0" smtClean="0">
                <a:solidFill>
                  <a:schemeClr val="tx1">
                    <a:lumMod val="95000"/>
                    <a:lumOff val="5000"/>
                  </a:schemeClr>
                </a:solidFill>
              </a:rPr>
              <a:t>旅行業法</a:t>
            </a:r>
            <a:endParaRPr lang="ja-JP" altLang="en-US" dirty="0">
              <a:solidFill>
                <a:schemeClr val="tx1">
                  <a:lumMod val="95000"/>
                  <a:lumOff val="5000"/>
                </a:schemeClr>
              </a:solidFill>
            </a:endParaRPr>
          </a:p>
        </p:txBody>
      </p:sp>
      <p:sp>
        <p:nvSpPr>
          <p:cNvPr id="19" name="正方形/長方形 18"/>
          <p:cNvSpPr/>
          <p:nvPr/>
        </p:nvSpPr>
        <p:spPr>
          <a:xfrm>
            <a:off x="3595572" y="4526798"/>
            <a:ext cx="5357557" cy="369332"/>
          </a:xfrm>
          <a:prstGeom prst="rect">
            <a:avLst/>
          </a:prstGeom>
          <a:ln w="12700">
            <a:solidFill>
              <a:schemeClr val="tx1"/>
            </a:solidFill>
          </a:ln>
        </p:spPr>
        <p:txBody>
          <a:bodyPr wrap="none">
            <a:spAutoFit/>
          </a:bodyPr>
          <a:lstStyle/>
          <a:p>
            <a:r>
              <a:rPr lang="en-US" altLang="ja-JP" dirty="0" smtClean="0">
                <a:solidFill>
                  <a:schemeClr val="tx1">
                    <a:lumMod val="95000"/>
                    <a:lumOff val="5000"/>
                  </a:schemeClr>
                </a:solidFill>
              </a:rPr>
              <a:t>1971</a:t>
            </a:r>
            <a:r>
              <a:rPr lang="ja-JP" altLang="ja-JP" dirty="0" smtClean="0">
                <a:solidFill>
                  <a:schemeClr val="tx1">
                    <a:lumMod val="95000"/>
                    <a:lumOff val="5000"/>
                  </a:schemeClr>
                </a:solidFill>
              </a:rPr>
              <a:t>年</a:t>
            </a:r>
            <a:r>
              <a:rPr lang="ja-JP" altLang="en-US" dirty="0" smtClean="0">
                <a:solidFill>
                  <a:schemeClr val="tx1">
                    <a:lumMod val="95000"/>
                    <a:lumOff val="5000"/>
                  </a:schemeClr>
                </a:solidFill>
              </a:rPr>
              <a:t>　日本人海外旅行者数が訪日外客数を上回る</a:t>
            </a:r>
            <a:endParaRPr lang="ja-JP" altLang="en-US" dirty="0">
              <a:solidFill>
                <a:schemeClr val="tx1">
                  <a:lumMod val="95000"/>
                  <a:lumOff val="5000"/>
                </a:schemeClr>
              </a:solidFill>
            </a:endParaRPr>
          </a:p>
        </p:txBody>
      </p:sp>
      <p:sp>
        <p:nvSpPr>
          <p:cNvPr id="21" name="正方形/長方形 20"/>
          <p:cNvSpPr/>
          <p:nvPr/>
        </p:nvSpPr>
        <p:spPr>
          <a:xfrm>
            <a:off x="1844616" y="6406428"/>
            <a:ext cx="3771180" cy="369332"/>
          </a:xfrm>
          <a:prstGeom prst="rect">
            <a:avLst/>
          </a:prstGeom>
          <a:ln w="38100">
            <a:solidFill>
              <a:schemeClr val="tx1">
                <a:lumMod val="95000"/>
                <a:lumOff val="5000"/>
              </a:schemeClr>
            </a:solidFill>
          </a:ln>
        </p:spPr>
        <p:txBody>
          <a:bodyPr wrap="square">
            <a:spAutoFit/>
          </a:bodyPr>
          <a:lstStyle/>
          <a:p>
            <a:r>
              <a:rPr lang="en-US" altLang="ja-JP" dirty="0" smtClean="0"/>
              <a:t>2018</a:t>
            </a:r>
            <a:r>
              <a:rPr lang="ja-JP" altLang="en-US" dirty="0" smtClean="0"/>
              <a:t>年　通訳案内士の業務独占廃止</a:t>
            </a:r>
            <a:endParaRPr lang="ja-JP" altLang="en-US" dirty="0"/>
          </a:p>
        </p:txBody>
      </p:sp>
      <p:sp>
        <p:nvSpPr>
          <p:cNvPr id="22" name="正方形/長方形 21"/>
          <p:cNvSpPr/>
          <p:nvPr/>
        </p:nvSpPr>
        <p:spPr>
          <a:xfrm>
            <a:off x="6702725" y="6406428"/>
            <a:ext cx="5201728" cy="369332"/>
          </a:xfrm>
          <a:prstGeom prst="rect">
            <a:avLst/>
          </a:prstGeom>
          <a:ln>
            <a:solidFill>
              <a:schemeClr val="tx1">
                <a:lumMod val="95000"/>
                <a:lumOff val="5000"/>
              </a:schemeClr>
            </a:solidFill>
          </a:ln>
        </p:spPr>
        <p:txBody>
          <a:bodyPr wrap="square">
            <a:spAutoFit/>
          </a:bodyPr>
          <a:lstStyle/>
          <a:p>
            <a:r>
              <a:rPr lang="en-US" altLang="ja-JP" dirty="0" smtClean="0"/>
              <a:t>2018</a:t>
            </a:r>
            <a:r>
              <a:rPr lang="ja-JP" altLang="en-US" dirty="0" smtClean="0"/>
              <a:t>年　日本国内ランドオペレータ規制の一部再開</a:t>
            </a:r>
            <a:endParaRPr lang="ja-JP" altLang="en-US" dirty="0"/>
          </a:p>
        </p:txBody>
      </p:sp>
      <p:sp>
        <p:nvSpPr>
          <p:cNvPr id="24" name="正方形/長方形 23"/>
          <p:cNvSpPr/>
          <p:nvPr/>
        </p:nvSpPr>
        <p:spPr>
          <a:xfrm>
            <a:off x="3942268" y="4995871"/>
            <a:ext cx="4408099" cy="5509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lumMod val="95000"/>
                    <a:lumOff val="5000"/>
                  </a:schemeClr>
                </a:solidFill>
              </a:rPr>
              <a:t>2014</a:t>
            </a:r>
            <a:r>
              <a:rPr lang="ja-JP" altLang="ja-JP" dirty="0" smtClean="0">
                <a:solidFill>
                  <a:schemeClr val="tx1">
                    <a:lumMod val="95000"/>
                    <a:lumOff val="5000"/>
                  </a:schemeClr>
                </a:solidFill>
              </a:rPr>
              <a:t>年</a:t>
            </a:r>
            <a:r>
              <a:rPr lang="ja-JP" altLang="en-US" dirty="0" smtClean="0">
                <a:solidFill>
                  <a:schemeClr val="tx1">
                    <a:lumMod val="95000"/>
                    <a:lumOff val="5000"/>
                  </a:schemeClr>
                </a:solidFill>
              </a:rPr>
              <a:t>～　中国語圏からの外客急増</a:t>
            </a:r>
            <a:endParaRPr lang="ja-JP" altLang="en-US" dirty="0">
              <a:solidFill>
                <a:schemeClr val="tx1">
                  <a:lumMod val="95000"/>
                  <a:lumOff val="5000"/>
                </a:schemeClr>
              </a:solidFill>
            </a:endParaRPr>
          </a:p>
        </p:txBody>
      </p:sp>
      <p:sp>
        <p:nvSpPr>
          <p:cNvPr id="25" name="下矢印 24"/>
          <p:cNvSpPr/>
          <p:nvPr/>
        </p:nvSpPr>
        <p:spPr>
          <a:xfrm>
            <a:off x="1897811" y="5726670"/>
            <a:ext cx="3614468" cy="556114"/>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lumMod val="95000"/>
                    <a:lumOff val="5000"/>
                  </a:schemeClr>
                </a:solidFill>
              </a:rPr>
              <a:t>通訳案内士不足の顕在化</a:t>
            </a:r>
            <a:endParaRPr kumimoji="1" lang="ja-JP" altLang="en-US" sz="1600" dirty="0">
              <a:solidFill>
                <a:schemeClr val="tx1">
                  <a:lumMod val="95000"/>
                  <a:lumOff val="5000"/>
                </a:schemeClr>
              </a:solidFill>
            </a:endParaRPr>
          </a:p>
        </p:txBody>
      </p:sp>
      <p:sp>
        <p:nvSpPr>
          <p:cNvPr id="26" name="下矢印 25"/>
          <p:cNvSpPr/>
          <p:nvPr/>
        </p:nvSpPr>
        <p:spPr>
          <a:xfrm>
            <a:off x="7329567" y="5710691"/>
            <a:ext cx="3614468" cy="58647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lumMod val="95000"/>
                    <a:lumOff val="5000"/>
                  </a:schemeClr>
                </a:solidFill>
              </a:rPr>
              <a:t>越境白タク問題等の顕在化</a:t>
            </a:r>
            <a:endParaRPr kumimoji="1" lang="ja-JP" altLang="en-US" sz="1600" dirty="0">
              <a:solidFill>
                <a:schemeClr val="tx1">
                  <a:lumMod val="95000"/>
                  <a:lumOff val="5000"/>
                </a:schemeClr>
              </a:solidFill>
            </a:endParaRPr>
          </a:p>
        </p:txBody>
      </p:sp>
    </p:spTree>
    <p:extLst>
      <p:ext uri="{BB962C8B-B14F-4D97-AF65-F5344CB8AC3E}">
        <p14:creationId xmlns:p14="http://schemas.microsoft.com/office/powerpoint/2010/main" val="936028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55606" y="2406779"/>
            <a:ext cx="2745787" cy="3286664"/>
          </a:xfrm>
          <a:prstGeom prst="round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smtClean="0">
                <a:solidFill>
                  <a:schemeClr val="tx1">
                    <a:lumMod val="95000"/>
                    <a:lumOff val="5000"/>
                  </a:schemeClr>
                </a:solidFill>
              </a:rPr>
              <a:t>鉄道</a:t>
            </a:r>
            <a:endParaRPr kumimoji="1" lang="en-US" altLang="ja-JP" sz="4400" dirty="0" smtClean="0">
              <a:solidFill>
                <a:schemeClr val="tx1">
                  <a:lumMod val="95000"/>
                  <a:lumOff val="5000"/>
                </a:schemeClr>
              </a:solidFill>
            </a:endParaRPr>
          </a:p>
          <a:p>
            <a:pPr algn="ctr"/>
            <a:r>
              <a:rPr lang="ja-JP" altLang="en-US" sz="4400" dirty="0" smtClean="0">
                <a:solidFill>
                  <a:schemeClr val="tx1">
                    <a:lumMod val="95000"/>
                    <a:lumOff val="5000"/>
                  </a:schemeClr>
                </a:solidFill>
              </a:rPr>
              <a:t>乗合バス</a:t>
            </a:r>
            <a:endParaRPr kumimoji="1" lang="en-US" altLang="ja-JP" sz="4400" dirty="0" smtClean="0">
              <a:solidFill>
                <a:schemeClr val="tx1">
                  <a:lumMod val="95000"/>
                  <a:lumOff val="5000"/>
                </a:schemeClr>
              </a:solidFill>
            </a:endParaRPr>
          </a:p>
          <a:p>
            <a:pPr algn="ctr"/>
            <a:r>
              <a:rPr lang="ja-JP" altLang="en-US" sz="3600" dirty="0" smtClean="0">
                <a:solidFill>
                  <a:schemeClr val="tx1">
                    <a:lumMod val="95000"/>
                    <a:lumOff val="5000"/>
                  </a:schemeClr>
                </a:solidFill>
              </a:rPr>
              <a:t>（コモン・キャリアー）</a:t>
            </a:r>
            <a:endParaRPr kumimoji="1" lang="ja-JP" altLang="en-US" sz="3600" dirty="0">
              <a:solidFill>
                <a:schemeClr val="tx1">
                  <a:lumMod val="95000"/>
                  <a:lumOff val="5000"/>
                </a:schemeClr>
              </a:solidFill>
            </a:endParaRPr>
          </a:p>
        </p:txBody>
      </p:sp>
      <p:sp>
        <p:nvSpPr>
          <p:cNvPr id="5" name="角丸四角形 4"/>
          <p:cNvSpPr/>
          <p:nvPr/>
        </p:nvSpPr>
        <p:spPr>
          <a:xfrm>
            <a:off x="3387302" y="2777713"/>
            <a:ext cx="2055674" cy="1820166"/>
          </a:xfrm>
          <a:prstGeom prst="roundRect">
            <a:avLst/>
          </a:prstGeom>
          <a:no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lumMod val="95000"/>
                    <a:lumOff val="5000"/>
                  </a:schemeClr>
                </a:solidFill>
              </a:rPr>
              <a:t>流し営業のタクシー</a:t>
            </a:r>
            <a:r>
              <a:rPr kumimoji="1" lang="en-US" altLang="ja-JP" sz="2800" dirty="0" smtClean="0">
                <a:solidFill>
                  <a:schemeClr val="tx1">
                    <a:lumMod val="95000"/>
                    <a:lumOff val="5000"/>
                  </a:schemeClr>
                </a:solidFill>
              </a:rPr>
              <a:t>street</a:t>
            </a:r>
            <a:r>
              <a:rPr kumimoji="1" lang="ja-JP" altLang="en-US" sz="2800" dirty="0" smtClean="0">
                <a:solidFill>
                  <a:schemeClr val="tx1">
                    <a:lumMod val="95000"/>
                    <a:lumOff val="5000"/>
                  </a:schemeClr>
                </a:solidFill>
              </a:rPr>
              <a:t>　</a:t>
            </a:r>
            <a:r>
              <a:rPr kumimoji="1" lang="en-US" altLang="ja-JP" sz="2800" dirty="0" smtClean="0">
                <a:solidFill>
                  <a:schemeClr val="tx1">
                    <a:lumMod val="95000"/>
                    <a:lumOff val="5000"/>
                  </a:schemeClr>
                </a:solidFill>
              </a:rPr>
              <a:t>hiring</a:t>
            </a:r>
          </a:p>
        </p:txBody>
      </p:sp>
      <p:sp>
        <p:nvSpPr>
          <p:cNvPr id="8" name="角丸四角形 7"/>
          <p:cNvSpPr/>
          <p:nvPr/>
        </p:nvSpPr>
        <p:spPr>
          <a:xfrm>
            <a:off x="7530855" y="2927248"/>
            <a:ext cx="3648979" cy="1961407"/>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lumMod val="95000"/>
                    <a:lumOff val="5000"/>
                  </a:schemeClr>
                </a:solidFill>
              </a:rPr>
              <a:t>自家用自動車</a:t>
            </a:r>
            <a:endParaRPr kumimoji="1" lang="en-US" altLang="ja-JP" sz="3200" dirty="0" smtClean="0">
              <a:solidFill>
                <a:schemeClr val="tx1">
                  <a:lumMod val="95000"/>
                  <a:lumOff val="5000"/>
                </a:schemeClr>
              </a:solidFill>
            </a:endParaRPr>
          </a:p>
          <a:p>
            <a:pPr algn="ctr"/>
            <a:r>
              <a:rPr kumimoji="1" lang="ja-JP" altLang="en-US" sz="3200" dirty="0" smtClean="0">
                <a:solidFill>
                  <a:schemeClr val="tx1">
                    <a:lumMod val="95000"/>
                    <a:lumOff val="5000"/>
                  </a:schemeClr>
                </a:solidFill>
              </a:rPr>
              <a:t>（レンタカー、運転代行も含まれる）</a:t>
            </a:r>
            <a:endParaRPr kumimoji="1" lang="ja-JP" altLang="en-US" dirty="0">
              <a:solidFill>
                <a:schemeClr val="tx1">
                  <a:lumMod val="95000"/>
                  <a:lumOff val="5000"/>
                </a:schemeClr>
              </a:solidFill>
            </a:endParaRPr>
          </a:p>
        </p:txBody>
      </p:sp>
      <p:sp>
        <p:nvSpPr>
          <p:cNvPr id="9" name="角丸四角形 8"/>
          <p:cNvSpPr/>
          <p:nvPr/>
        </p:nvSpPr>
        <p:spPr>
          <a:xfrm>
            <a:off x="5442976" y="2741243"/>
            <a:ext cx="2078962" cy="2135051"/>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lumMod val="95000"/>
                    <a:lumOff val="5000"/>
                  </a:schemeClr>
                </a:solidFill>
              </a:rPr>
              <a:t>ハイヤー</a:t>
            </a:r>
            <a:endParaRPr kumimoji="1" lang="en-US" altLang="ja-JP" sz="2400" dirty="0" smtClean="0">
              <a:solidFill>
                <a:schemeClr val="tx1">
                  <a:lumMod val="95000"/>
                  <a:lumOff val="5000"/>
                </a:schemeClr>
              </a:solidFill>
            </a:endParaRPr>
          </a:p>
          <a:p>
            <a:pPr algn="ctr"/>
            <a:r>
              <a:rPr kumimoji="1" lang="ja-JP" altLang="en-US" sz="2400" dirty="0" smtClean="0">
                <a:solidFill>
                  <a:schemeClr val="tx1">
                    <a:lumMod val="95000"/>
                    <a:lumOff val="5000"/>
                  </a:schemeClr>
                </a:solidFill>
              </a:rPr>
              <a:t>貸切バス</a:t>
            </a:r>
            <a:endParaRPr kumimoji="1" lang="en-US" altLang="ja-JP" sz="2400" dirty="0" smtClean="0">
              <a:solidFill>
                <a:schemeClr val="tx1">
                  <a:lumMod val="95000"/>
                  <a:lumOff val="5000"/>
                </a:schemeClr>
              </a:solidFill>
            </a:endParaRPr>
          </a:p>
          <a:p>
            <a:pPr algn="ctr"/>
            <a:r>
              <a:rPr lang="en-US" altLang="ja-JP" sz="2400" dirty="0">
                <a:solidFill>
                  <a:schemeClr val="tx1">
                    <a:lumMod val="95000"/>
                    <a:lumOff val="5000"/>
                  </a:schemeClr>
                </a:solidFill>
              </a:rPr>
              <a:t>Private</a:t>
            </a:r>
            <a:r>
              <a:rPr lang="ja-JP" altLang="en-US" sz="2400" dirty="0">
                <a:solidFill>
                  <a:schemeClr val="tx1">
                    <a:lumMod val="95000"/>
                    <a:lumOff val="5000"/>
                  </a:schemeClr>
                </a:solidFill>
              </a:rPr>
              <a:t>　</a:t>
            </a:r>
            <a:r>
              <a:rPr lang="en-US" altLang="ja-JP" sz="2400" dirty="0">
                <a:solidFill>
                  <a:schemeClr val="tx1">
                    <a:lumMod val="95000"/>
                    <a:lumOff val="5000"/>
                  </a:schemeClr>
                </a:solidFill>
              </a:rPr>
              <a:t>Hired</a:t>
            </a:r>
            <a:r>
              <a:rPr lang="ja-JP" altLang="en-US" sz="2400" dirty="0">
                <a:solidFill>
                  <a:schemeClr val="tx1">
                    <a:lumMod val="95000"/>
                    <a:lumOff val="5000"/>
                  </a:schemeClr>
                </a:solidFill>
              </a:rPr>
              <a:t>　</a:t>
            </a:r>
            <a:r>
              <a:rPr lang="en-US" altLang="ja-JP" sz="2400" dirty="0">
                <a:solidFill>
                  <a:schemeClr val="tx1">
                    <a:lumMod val="95000"/>
                    <a:lumOff val="5000"/>
                  </a:schemeClr>
                </a:solidFill>
              </a:rPr>
              <a:t>Vehicle</a:t>
            </a:r>
            <a:r>
              <a:rPr lang="ja-JP" altLang="en-US" sz="2400" dirty="0">
                <a:solidFill>
                  <a:schemeClr val="tx1">
                    <a:lumMod val="95000"/>
                    <a:lumOff val="5000"/>
                  </a:schemeClr>
                </a:solidFill>
              </a:rPr>
              <a:t>（</a:t>
            </a:r>
            <a:r>
              <a:rPr lang="en-US" altLang="ja-JP" sz="2400" dirty="0">
                <a:solidFill>
                  <a:schemeClr val="tx1">
                    <a:lumMod val="95000"/>
                    <a:lumOff val="5000"/>
                  </a:schemeClr>
                </a:solidFill>
              </a:rPr>
              <a:t>PHV</a:t>
            </a:r>
            <a:r>
              <a:rPr lang="ja-JP" altLang="en-US" sz="2400" dirty="0" smtClean="0">
                <a:solidFill>
                  <a:schemeClr val="tx1">
                    <a:lumMod val="95000"/>
                    <a:lumOff val="5000"/>
                  </a:schemeClr>
                </a:solidFill>
              </a:rPr>
              <a:t>）</a:t>
            </a:r>
            <a:endParaRPr lang="ja-JP" altLang="en-US" sz="2400" dirty="0">
              <a:solidFill>
                <a:schemeClr val="tx1">
                  <a:lumMod val="95000"/>
                  <a:lumOff val="5000"/>
                </a:schemeClr>
              </a:solidFill>
            </a:endParaRPr>
          </a:p>
        </p:txBody>
      </p:sp>
      <p:sp>
        <p:nvSpPr>
          <p:cNvPr id="10" name="正方形/長方形 9"/>
          <p:cNvSpPr/>
          <p:nvPr/>
        </p:nvSpPr>
        <p:spPr>
          <a:xfrm>
            <a:off x="3907766" y="3666226"/>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p:cNvCxnSpPr/>
          <p:nvPr/>
        </p:nvCxnSpPr>
        <p:spPr>
          <a:xfrm flipH="1">
            <a:off x="7506910" y="2406769"/>
            <a:ext cx="20780" cy="3864635"/>
          </a:xfrm>
          <a:prstGeom prst="line">
            <a:avLst/>
          </a:prstGeom>
          <a:ln w="38100" cmpd="tri"/>
        </p:spPr>
        <p:style>
          <a:lnRef idx="1">
            <a:schemeClr val="accent1"/>
          </a:lnRef>
          <a:fillRef idx="0">
            <a:schemeClr val="accent1"/>
          </a:fillRef>
          <a:effectRef idx="0">
            <a:schemeClr val="accent1"/>
          </a:effectRef>
          <a:fontRef idx="minor">
            <a:schemeClr val="tx1"/>
          </a:fontRef>
        </p:style>
      </p:cxnSp>
      <p:sp>
        <p:nvSpPr>
          <p:cNvPr id="19" name="左右矢印 18"/>
          <p:cNvSpPr/>
          <p:nvPr/>
        </p:nvSpPr>
        <p:spPr>
          <a:xfrm>
            <a:off x="2277379" y="776375"/>
            <a:ext cx="6374921" cy="1414728"/>
          </a:xfrm>
          <a:prstGeom prst="leftRightArrow">
            <a:avLst/>
          </a:prstGeom>
          <a:noFill/>
          <a:ln w="28575" cmpd="dbl">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lumMod val="95000"/>
                    <a:lumOff val="5000"/>
                  </a:schemeClr>
                </a:solidFill>
              </a:rPr>
              <a:t>　　パブリック　　　　　プライベート</a:t>
            </a:r>
            <a:endParaRPr kumimoji="1" lang="en-US" altLang="ja-JP" sz="2800" dirty="0" smtClean="0">
              <a:solidFill>
                <a:schemeClr val="tx1">
                  <a:lumMod val="95000"/>
                  <a:lumOff val="5000"/>
                </a:schemeClr>
              </a:solidFill>
            </a:endParaRPr>
          </a:p>
        </p:txBody>
      </p:sp>
      <p:cxnSp>
        <p:nvCxnSpPr>
          <p:cNvPr id="20" name="直線コネクタ 19"/>
          <p:cNvCxnSpPr/>
          <p:nvPr/>
        </p:nvCxnSpPr>
        <p:spPr>
          <a:xfrm flipH="1">
            <a:off x="5442976" y="992038"/>
            <a:ext cx="22351" cy="4546120"/>
          </a:xfrm>
          <a:prstGeom prst="line">
            <a:avLst/>
          </a:prstGeom>
          <a:ln w="31750" cmpd="dbl">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5149233" y="2665572"/>
            <a:ext cx="622344" cy="1629"/>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タイトル 1"/>
          <p:cNvSpPr txBox="1">
            <a:spLocks/>
          </p:cNvSpPr>
          <p:nvPr/>
        </p:nvSpPr>
        <p:spPr>
          <a:xfrm>
            <a:off x="1647647" y="63206"/>
            <a:ext cx="9290645" cy="749919"/>
          </a:xfrm>
          <a:prstGeom prst="rect">
            <a:avLst/>
          </a:prstGeom>
          <a:ln w="28575">
            <a:noFill/>
          </a:ln>
        </p:spPr>
        <p:txBody>
          <a:bodyPr anchor="ctr">
            <a:normAutofit fontScale="85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dirty="0" smtClean="0"/>
              <a:t>　　</a:t>
            </a:r>
            <a:r>
              <a:rPr lang="ja-JP" altLang="en-US" sz="3900" dirty="0" smtClean="0"/>
              <a:t>図</a:t>
            </a:r>
            <a:r>
              <a:rPr lang="en-US" altLang="ja-JP" sz="3900" dirty="0" smtClean="0"/>
              <a:t>6-2</a:t>
            </a:r>
            <a:r>
              <a:rPr lang="ja-JP" altLang="en-US" sz="3200" dirty="0" smtClean="0"/>
              <a:t>　　英米と日本の公共交通機関の考え方の違い</a:t>
            </a:r>
            <a:endParaRPr lang="ja-JP" altLang="en-US" sz="3200" dirty="0"/>
          </a:p>
        </p:txBody>
      </p:sp>
      <p:sp>
        <p:nvSpPr>
          <p:cNvPr id="43" name="AutoShape 6" descr="「ユニオンジャック」の画像検索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0" name="直線矢印コネクタ 29"/>
          <p:cNvCxnSpPr/>
          <p:nvPr/>
        </p:nvCxnSpPr>
        <p:spPr>
          <a:xfrm>
            <a:off x="5147656" y="1452883"/>
            <a:ext cx="622344" cy="1629"/>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7209364" y="2634710"/>
            <a:ext cx="622344" cy="1629"/>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4753150" y="2104842"/>
            <a:ext cx="1363479" cy="369332"/>
          </a:xfrm>
          <a:prstGeom prst="rect">
            <a:avLst/>
          </a:prstGeom>
          <a:noFill/>
          <a:ln>
            <a:solidFill>
              <a:schemeClr val="accent1"/>
            </a:solidFill>
          </a:ln>
        </p:spPr>
        <p:txBody>
          <a:bodyPr wrap="square" rtlCol="0">
            <a:spAutoFit/>
          </a:bodyPr>
          <a:lstStyle/>
          <a:p>
            <a:r>
              <a:rPr kumimoji="1" lang="ja-JP" altLang="en-US" dirty="0" smtClean="0"/>
              <a:t>英米の区分</a:t>
            </a:r>
            <a:endParaRPr kumimoji="1" lang="ja-JP" altLang="en-US" dirty="0"/>
          </a:p>
        </p:txBody>
      </p:sp>
      <p:sp>
        <p:nvSpPr>
          <p:cNvPr id="37" name="テキスト ボックス 36"/>
          <p:cNvSpPr txBox="1"/>
          <p:nvPr/>
        </p:nvSpPr>
        <p:spPr>
          <a:xfrm>
            <a:off x="6863734" y="2136474"/>
            <a:ext cx="1363479" cy="369332"/>
          </a:xfrm>
          <a:prstGeom prst="rect">
            <a:avLst/>
          </a:prstGeom>
          <a:noFill/>
          <a:ln>
            <a:solidFill>
              <a:schemeClr val="accent1"/>
            </a:solidFill>
          </a:ln>
        </p:spPr>
        <p:txBody>
          <a:bodyPr wrap="square" rtlCol="0">
            <a:spAutoFit/>
          </a:bodyPr>
          <a:lstStyle/>
          <a:p>
            <a:r>
              <a:rPr kumimoji="1" lang="ja-JP" altLang="en-US" dirty="0" smtClean="0"/>
              <a:t>日本の区分</a:t>
            </a:r>
            <a:endParaRPr kumimoji="1" lang="ja-JP" altLang="en-US" dirty="0"/>
          </a:p>
        </p:txBody>
      </p:sp>
      <p:sp>
        <p:nvSpPr>
          <p:cNvPr id="41" name="左右矢印 40"/>
          <p:cNvSpPr/>
          <p:nvPr/>
        </p:nvSpPr>
        <p:spPr>
          <a:xfrm>
            <a:off x="4235571" y="5149960"/>
            <a:ext cx="2455650" cy="776632"/>
          </a:xfrm>
          <a:prstGeom prst="leftRightArrow">
            <a:avLst/>
          </a:prstGeom>
          <a:noFill/>
          <a:ln w="38100" cmpd="tri"/>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dirty="0">
                <a:solidFill>
                  <a:schemeClr val="tx1">
                    <a:lumMod val="95000"/>
                    <a:lumOff val="5000"/>
                  </a:schemeClr>
                </a:solidFill>
              </a:rPr>
              <a:t>乗合　</a:t>
            </a:r>
            <a:r>
              <a:rPr lang="ja-JP" altLang="en-US" sz="2400" dirty="0" smtClean="0">
                <a:solidFill>
                  <a:schemeClr val="tx1">
                    <a:lumMod val="95000"/>
                    <a:lumOff val="5000"/>
                  </a:schemeClr>
                </a:solidFill>
              </a:rPr>
              <a:t>　貸切</a:t>
            </a:r>
            <a:endParaRPr lang="en-US" altLang="ja-JP" sz="2400" dirty="0" smtClean="0">
              <a:solidFill>
                <a:schemeClr val="tx1">
                  <a:lumMod val="95000"/>
                  <a:lumOff val="5000"/>
                </a:schemeClr>
              </a:solidFill>
            </a:endParaRPr>
          </a:p>
        </p:txBody>
      </p:sp>
      <p:sp>
        <p:nvSpPr>
          <p:cNvPr id="44" name="左右矢印 43"/>
          <p:cNvSpPr/>
          <p:nvPr/>
        </p:nvSpPr>
        <p:spPr>
          <a:xfrm>
            <a:off x="6211020" y="5983853"/>
            <a:ext cx="2573541" cy="776632"/>
          </a:xfrm>
          <a:prstGeom prst="leftRightArrow">
            <a:avLst/>
          </a:prstGeom>
          <a:noFill/>
          <a:ln w="38100" cmpd="tri"/>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2400" dirty="0" smtClean="0">
                <a:solidFill>
                  <a:schemeClr val="tx1">
                    <a:lumMod val="95000"/>
                    <a:lumOff val="5000"/>
                  </a:schemeClr>
                </a:solidFill>
              </a:rPr>
              <a:t>有償</a:t>
            </a:r>
            <a:r>
              <a:rPr lang="ja-JP" altLang="en-US" sz="2400" dirty="0">
                <a:solidFill>
                  <a:schemeClr val="tx1">
                    <a:lumMod val="95000"/>
                    <a:lumOff val="5000"/>
                  </a:schemeClr>
                </a:solidFill>
              </a:rPr>
              <a:t>　</a:t>
            </a:r>
            <a:r>
              <a:rPr lang="ja-JP" altLang="en-US" sz="2400" dirty="0" smtClean="0">
                <a:solidFill>
                  <a:schemeClr val="tx1">
                    <a:lumMod val="95000"/>
                    <a:lumOff val="5000"/>
                  </a:schemeClr>
                </a:solidFill>
              </a:rPr>
              <a:t>無償</a:t>
            </a:r>
            <a:endParaRPr lang="en-US" altLang="ja-JP" sz="2400" dirty="0">
              <a:solidFill>
                <a:schemeClr val="tx1">
                  <a:lumMod val="95000"/>
                  <a:lumOff val="5000"/>
                </a:schemeClr>
              </a:solidFill>
            </a:endParaRPr>
          </a:p>
        </p:txBody>
      </p:sp>
    </p:spTree>
    <p:extLst>
      <p:ext uri="{BB962C8B-B14F-4D97-AF65-F5344CB8AC3E}">
        <p14:creationId xmlns:p14="http://schemas.microsoft.com/office/powerpoint/2010/main" val="1419848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188938" y="714108"/>
            <a:ext cx="10530622" cy="4563286"/>
          </a:xfrm>
        </p:spPr>
        <p:txBody>
          <a:bodyPr>
            <a:normAutofit/>
          </a:bodyPr>
          <a:lstStyle/>
          <a:p>
            <a:r>
              <a:rPr kumimoji="1" lang="ja-JP" altLang="en-US" dirty="0" smtClean="0">
                <a:latin typeface="+mn-ea"/>
              </a:rPr>
              <a:t>第</a:t>
            </a:r>
            <a:r>
              <a:rPr kumimoji="1" lang="en-US" altLang="ja-JP" dirty="0" smtClean="0">
                <a:latin typeface="+mn-ea"/>
              </a:rPr>
              <a:t>1</a:t>
            </a:r>
            <a:r>
              <a:rPr kumimoji="1" lang="ja-JP" altLang="en-US" dirty="0" smtClean="0">
                <a:latin typeface="+mn-ea"/>
              </a:rPr>
              <a:t>編　　人流・観光の発展の歴史</a:t>
            </a:r>
            <a:endParaRPr kumimoji="1" lang="en-US" altLang="ja-JP" dirty="0" smtClean="0">
              <a:latin typeface="+mn-ea"/>
            </a:endParaRPr>
          </a:p>
          <a:p>
            <a:r>
              <a:rPr lang="ja-JP" altLang="en-US" dirty="0" smtClean="0">
                <a:latin typeface="+mn-ea"/>
              </a:rPr>
              <a:t>第</a:t>
            </a:r>
            <a:r>
              <a:rPr lang="en-US" altLang="ja-JP" dirty="0">
                <a:latin typeface="+mn-ea"/>
              </a:rPr>
              <a:t>2</a:t>
            </a:r>
            <a:r>
              <a:rPr lang="ja-JP" altLang="en-US" dirty="0" smtClean="0">
                <a:latin typeface="+mn-ea"/>
              </a:rPr>
              <a:t>編　　観光・人流原論　～観光を学び論じる意味～</a:t>
            </a:r>
            <a:endParaRPr lang="en-US" altLang="ja-JP" dirty="0">
              <a:latin typeface="+mn-ea"/>
            </a:endParaRPr>
          </a:p>
          <a:p>
            <a:r>
              <a:rPr kumimoji="1" lang="ja-JP" altLang="en-US" dirty="0" smtClean="0">
                <a:latin typeface="+mn-ea"/>
              </a:rPr>
              <a:t>第</a:t>
            </a:r>
            <a:r>
              <a:rPr kumimoji="1" lang="en-US" altLang="ja-JP" dirty="0" smtClean="0">
                <a:latin typeface="+mn-ea"/>
              </a:rPr>
              <a:t>3</a:t>
            </a:r>
            <a:r>
              <a:rPr kumimoji="1" lang="ja-JP" altLang="en-US" dirty="0" smtClean="0">
                <a:latin typeface="+mn-ea"/>
              </a:rPr>
              <a:t>編　　観光政策　　</a:t>
            </a:r>
            <a:r>
              <a:rPr lang="ja-JP" altLang="ja-JP" dirty="0">
                <a:latin typeface="+mn-ea"/>
              </a:rPr>
              <a:t>～権力行為の対象としての観光を考える</a:t>
            </a:r>
            <a:r>
              <a:rPr lang="ja-JP" altLang="ja-JP" dirty="0" smtClean="0">
                <a:latin typeface="+mn-ea"/>
              </a:rPr>
              <a:t>～</a:t>
            </a:r>
            <a:endParaRPr lang="en-US" altLang="ja-JP" dirty="0">
              <a:latin typeface="+mn-ea"/>
            </a:endParaRPr>
          </a:p>
          <a:p>
            <a:r>
              <a:rPr kumimoji="1" lang="ja-JP" altLang="en-US" dirty="0" smtClean="0">
                <a:latin typeface="+mn-ea"/>
              </a:rPr>
              <a:t>第</a:t>
            </a:r>
            <a:r>
              <a:rPr kumimoji="1" lang="en-US" altLang="ja-JP" dirty="0" smtClean="0">
                <a:latin typeface="+mn-ea"/>
              </a:rPr>
              <a:t>4</a:t>
            </a:r>
            <a:r>
              <a:rPr kumimoji="1" lang="ja-JP" altLang="en-US" dirty="0" smtClean="0">
                <a:latin typeface="+mn-ea"/>
              </a:rPr>
              <a:t>編　　観光資源　　</a:t>
            </a:r>
            <a:r>
              <a:rPr lang="ja-JP" altLang="ja-JP" dirty="0">
                <a:latin typeface="+mn-ea"/>
              </a:rPr>
              <a:t>～観光者（ツーリスト）の視点</a:t>
            </a:r>
            <a:r>
              <a:rPr lang="ja-JP" altLang="ja-JP" dirty="0" smtClean="0">
                <a:latin typeface="+mn-ea"/>
              </a:rPr>
              <a:t>～</a:t>
            </a:r>
            <a:endParaRPr lang="en-US" altLang="ja-JP" dirty="0" smtClean="0">
              <a:latin typeface="+mn-ea"/>
            </a:endParaRPr>
          </a:p>
          <a:p>
            <a:r>
              <a:rPr kumimoji="1" lang="ja-JP" altLang="en-US" dirty="0" smtClean="0">
                <a:latin typeface="+mn-ea"/>
              </a:rPr>
              <a:t>第</a:t>
            </a:r>
            <a:r>
              <a:rPr kumimoji="1" lang="en-US" altLang="ja-JP" dirty="0">
                <a:latin typeface="+mn-ea"/>
              </a:rPr>
              <a:t>5</a:t>
            </a:r>
            <a:r>
              <a:rPr kumimoji="1" lang="ja-JP" altLang="en-US" dirty="0" smtClean="0">
                <a:latin typeface="+mn-ea"/>
              </a:rPr>
              <a:t>編　　観光活動　　</a:t>
            </a:r>
            <a:r>
              <a:rPr lang="ja-JP" altLang="ja-JP" dirty="0">
                <a:latin typeface="+mn-ea"/>
              </a:rPr>
              <a:t>～供給者側の視点</a:t>
            </a:r>
            <a:r>
              <a:rPr lang="ja-JP" altLang="ja-JP" dirty="0" smtClean="0">
                <a:latin typeface="+mn-ea"/>
              </a:rPr>
              <a:t>～</a:t>
            </a:r>
            <a:endParaRPr lang="en-US" altLang="ja-JP" dirty="0" smtClean="0">
              <a:latin typeface="+mn-ea"/>
            </a:endParaRPr>
          </a:p>
          <a:p>
            <a:r>
              <a:rPr kumimoji="1" lang="ja-JP" altLang="en-US" dirty="0" smtClean="0">
                <a:latin typeface="+mn-ea"/>
              </a:rPr>
              <a:t>第</a:t>
            </a:r>
            <a:r>
              <a:rPr kumimoji="1" lang="en-US" altLang="ja-JP" dirty="0">
                <a:latin typeface="+mn-ea"/>
              </a:rPr>
              <a:t>6</a:t>
            </a:r>
            <a:r>
              <a:rPr kumimoji="1" lang="ja-JP" altLang="en-US" dirty="0" smtClean="0">
                <a:latin typeface="+mn-ea"/>
              </a:rPr>
              <a:t>編　　人流・観光情報論の進化と観光学研究の方向　</a:t>
            </a:r>
            <a:endParaRPr kumimoji="1" lang="en-US" altLang="ja-JP" dirty="0" smtClean="0">
              <a:latin typeface="+mn-ea"/>
            </a:endParaRPr>
          </a:p>
          <a:p>
            <a:pPr marL="0" indent="0">
              <a:buNone/>
            </a:pPr>
            <a:r>
              <a:rPr lang="ja-JP" altLang="en-US" dirty="0">
                <a:latin typeface="+mn-ea"/>
              </a:rPr>
              <a:t>　</a:t>
            </a:r>
            <a:r>
              <a:rPr lang="ja-JP" altLang="en-US" dirty="0" smtClean="0">
                <a:latin typeface="+mn-ea"/>
              </a:rPr>
              <a:t>　　　　　　　　</a:t>
            </a:r>
            <a:r>
              <a:rPr kumimoji="1" lang="ja-JP" altLang="en-US" dirty="0" smtClean="0">
                <a:latin typeface="+mn-ea"/>
              </a:rPr>
              <a:t>～起業家を目指す若者に～　　　</a:t>
            </a:r>
            <a:endParaRPr kumimoji="1" lang="ja-JP" altLang="en-US" dirty="0">
              <a:latin typeface="+mn-ea"/>
            </a:endParaRPr>
          </a:p>
        </p:txBody>
      </p:sp>
    </p:spTree>
    <p:extLst>
      <p:ext uri="{BB962C8B-B14F-4D97-AF65-F5344CB8AC3E}">
        <p14:creationId xmlns:p14="http://schemas.microsoft.com/office/powerpoint/2010/main" val="1054913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楕円 4"/>
          <p:cNvSpPr/>
          <p:nvPr/>
        </p:nvSpPr>
        <p:spPr>
          <a:xfrm>
            <a:off x="86262" y="332656"/>
            <a:ext cx="6590618"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dirty="0">
                <a:solidFill>
                  <a:schemeClr val="tx1"/>
                </a:solidFill>
              </a:rPr>
              <a:t>ヒトの属性</a:t>
            </a:r>
            <a:r>
              <a:rPr lang="ja-JP" altLang="en-US" sz="4400" dirty="0" smtClean="0">
                <a:solidFill>
                  <a:schemeClr val="tx1"/>
                </a:solidFill>
              </a:rPr>
              <a:t>・位置情報のビッグデータ</a:t>
            </a:r>
            <a:endParaRPr lang="en-US" altLang="ja-JP" sz="4400" dirty="0">
              <a:solidFill>
                <a:schemeClr val="tx1"/>
              </a:solidFill>
            </a:endParaRPr>
          </a:p>
          <a:p>
            <a:pPr algn="ctr"/>
            <a:r>
              <a:rPr lang="ja-JP" altLang="en-US" sz="4400" dirty="0">
                <a:solidFill>
                  <a:schemeClr val="tx1"/>
                </a:solidFill>
              </a:rPr>
              <a:t>（特定多数）</a:t>
            </a:r>
          </a:p>
        </p:txBody>
      </p:sp>
      <p:sp>
        <p:nvSpPr>
          <p:cNvPr id="7" name="円/楕円 6"/>
          <p:cNvSpPr/>
          <p:nvPr/>
        </p:nvSpPr>
        <p:spPr>
          <a:xfrm>
            <a:off x="450414" y="4581128"/>
            <a:ext cx="6012160"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solidFill>
              </a:rPr>
              <a:t>人</a:t>
            </a:r>
            <a:r>
              <a:rPr lang="ja-JP" altLang="en-US" sz="3600" dirty="0">
                <a:solidFill>
                  <a:schemeClr val="tx1"/>
                </a:solidFill>
              </a:rPr>
              <a:t>流</a:t>
            </a:r>
            <a:r>
              <a:rPr lang="ja-JP" altLang="en-US" sz="3600" dirty="0" smtClean="0">
                <a:solidFill>
                  <a:schemeClr val="tx1"/>
                </a:solidFill>
              </a:rPr>
              <a:t>資源</a:t>
            </a:r>
            <a:r>
              <a:rPr lang="ja-JP" altLang="en-US" sz="3600" dirty="0">
                <a:solidFill>
                  <a:schemeClr val="tx1"/>
                </a:solidFill>
              </a:rPr>
              <a:t>への</a:t>
            </a:r>
            <a:endParaRPr lang="en-US" altLang="ja-JP" sz="3600" dirty="0">
              <a:solidFill>
                <a:schemeClr val="tx1"/>
              </a:solidFill>
            </a:endParaRPr>
          </a:p>
          <a:p>
            <a:pPr algn="ctr"/>
            <a:r>
              <a:rPr lang="ja-JP" altLang="en-US" sz="3600" dirty="0" smtClean="0">
                <a:solidFill>
                  <a:schemeClr val="tx1"/>
                </a:solidFill>
              </a:rPr>
              <a:t>脳内反応</a:t>
            </a:r>
            <a:r>
              <a:rPr lang="ja-JP" altLang="en-US" sz="3600" dirty="0">
                <a:solidFill>
                  <a:schemeClr val="tx1"/>
                </a:solidFill>
              </a:rPr>
              <a:t>データ</a:t>
            </a:r>
            <a:endParaRPr lang="en-US" altLang="ja-JP" sz="3600" dirty="0">
              <a:solidFill>
                <a:schemeClr val="tx1"/>
              </a:solidFill>
            </a:endParaRPr>
          </a:p>
          <a:p>
            <a:pPr algn="ctr"/>
            <a:r>
              <a:rPr lang="ja-JP" altLang="en-US" sz="3600" dirty="0">
                <a:solidFill>
                  <a:schemeClr val="tx1"/>
                </a:solidFill>
              </a:rPr>
              <a:t>（客観的反応情報）</a:t>
            </a:r>
          </a:p>
        </p:txBody>
      </p:sp>
      <p:sp>
        <p:nvSpPr>
          <p:cNvPr id="9" name="円/楕円 8"/>
          <p:cNvSpPr/>
          <p:nvPr/>
        </p:nvSpPr>
        <p:spPr>
          <a:xfrm>
            <a:off x="6702396" y="86264"/>
            <a:ext cx="1224136" cy="67027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3600" dirty="0" smtClean="0">
                <a:solidFill>
                  <a:schemeClr val="tx1"/>
                </a:solidFill>
              </a:rPr>
              <a:t>人</a:t>
            </a:r>
            <a:r>
              <a:rPr lang="ja-JP" altLang="en-US" sz="3600" dirty="0">
                <a:solidFill>
                  <a:schemeClr val="tx1"/>
                </a:solidFill>
              </a:rPr>
              <a:t>流</a:t>
            </a:r>
            <a:r>
              <a:rPr lang="ja-JP" altLang="en-US" sz="3600" dirty="0" smtClean="0">
                <a:solidFill>
                  <a:schemeClr val="tx1"/>
                </a:solidFill>
              </a:rPr>
              <a:t>資源</a:t>
            </a:r>
            <a:r>
              <a:rPr lang="ja-JP" altLang="en-US" sz="3600" dirty="0">
                <a:solidFill>
                  <a:schemeClr val="tx1"/>
                </a:solidFill>
              </a:rPr>
              <a:t>評価</a:t>
            </a:r>
            <a:r>
              <a:rPr lang="ja-JP" altLang="en-US" sz="3600" dirty="0" smtClean="0">
                <a:solidFill>
                  <a:schemeClr val="tx1"/>
                </a:solidFill>
              </a:rPr>
              <a:t>の</a:t>
            </a:r>
            <a:r>
              <a:rPr lang="ja-JP" altLang="en-US" sz="3600" dirty="0">
                <a:solidFill>
                  <a:schemeClr val="tx1"/>
                </a:solidFill>
              </a:rPr>
              <a:t>客観</a:t>
            </a:r>
            <a:r>
              <a:rPr lang="ja-JP" altLang="en-US" sz="3600" dirty="0" smtClean="0">
                <a:solidFill>
                  <a:schemeClr val="tx1"/>
                </a:solidFill>
              </a:rPr>
              <a:t>化</a:t>
            </a:r>
            <a:endParaRPr lang="ja-JP" altLang="en-US" sz="3600" dirty="0">
              <a:solidFill>
                <a:schemeClr val="tx1"/>
              </a:solidFill>
            </a:endParaRPr>
          </a:p>
        </p:txBody>
      </p:sp>
      <p:sp>
        <p:nvSpPr>
          <p:cNvPr id="12" name="三方向矢印 11"/>
          <p:cNvSpPr/>
          <p:nvPr/>
        </p:nvSpPr>
        <p:spPr>
          <a:xfrm rot="5400000">
            <a:off x="4643042" y="2564904"/>
            <a:ext cx="2160240" cy="1728192"/>
          </a:xfrm>
          <a:prstGeom prst="leftRightUpArrow">
            <a:avLst/>
          </a:prstGeom>
          <a:noFill/>
          <a:ln>
            <a:solidFill>
              <a:schemeClr val="tx1">
                <a:lumMod val="95000"/>
                <a:lumOff val="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星 7 13"/>
          <p:cNvSpPr/>
          <p:nvPr/>
        </p:nvSpPr>
        <p:spPr>
          <a:xfrm>
            <a:off x="1593715" y="2284000"/>
            <a:ext cx="3024336" cy="2376264"/>
          </a:xfrm>
          <a:prstGeom prst="star7">
            <a:avLst/>
          </a:prstGeom>
          <a:noFill/>
          <a:ln w="76200">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95000"/>
                    <a:lumOff val="5000"/>
                  </a:schemeClr>
                </a:solidFill>
              </a:rPr>
              <a:t>ウェアラブルの</a:t>
            </a:r>
            <a:r>
              <a:rPr lang="ja-JP" altLang="en-US" sz="3600" dirty="0">
                <a:solidFill>
                  <a:schemeClr val="tx1">
                    <a:lumMod val="95000"/>
                    <a:lumOff val="5000"/>
                  </a:schemeClr>
                </a:solidFill>
              </a:rPr>
              <a:t>活用</a:t>
            </a:r>
          </a:p>
        </p:txBody>
      </p:sp>
      <p:sp>
        <p:nvSpPr>
          <p:cNvPr id="11" name="円/楕円 10"/>
          <p:cNvSpPr/>
          <p:nvPr/>
        </p:nvSpPr>
        <p:spPr>
          <a:xfrm>
            <a:off x="8354519" y="47629"/>
            <a:ext cx="1425544" cy="6702724"/>
          </a:xfrm>
          <a:prstGeom prst="ellipse">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3600" dirty="0" smtClean="0">
                <a:solidFill>
                  <a:schemeClr val="tx1"/>
                </a:solidFill>
              </a:rPr>
              <a:t>人流の法則性の</a:t>
            </a:r>
            <a:r>
              <a:rPr lang="ja-JP" altLang="en-US" sz="3600" dirty="0">
                <a:solidFill>
                  <a:schemeClr val="tx1"/>
                </a:solidFill>
              </a:rPr>
              <a:t>発見</a:t>
            </a:r>
          </a:p>
        </p:txBody>
      </p:sp>
      <p:sp>
        <p:nvSpPr>
          <p:cNvPr id="13" name="右矢印 12"/>
          <p:cNvSpPr/>
          <p:nvPr/>
        </p:nvSpPr>
        <p:spPr>
          <a:xfrm>
            <a:off x="7978284" y="2403178"/>
            <a:ext cx="432048" cy="185278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円/楕円 9"/>
          <p:cNvSpPr/>
          <p:nvPr/>
        </p:nvSpPr>
        <p:spPr>
          <a:xfrm>
            <a:off x="10151729" y="86264"/>
            <a:ext cx="1867746" cy="67717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3600" dirty="0" smtClean="0">
                <a:solidFill>
                  <a:schemeClr val="tx1">
                    <a:lumMod val="95000"/>
                    <a:lumOff val="5000"/>
                  </a:schemeClr>
                </a:solidFill>
              </a:rPr>
              <a:t>総合生活人流産業</a:t>
            </a:r>
            <a:r>
              <a:rPr lang="en-US" altLang="ja-JP" sz="3600" dirty="0" smtClean="0">
                <a:solidFill>
                  <a:schemeClr val="tx1">
                    <a:lumMod val="95000"/>
                    <a:lumOff val="5000"/>
                  </a:schemeClr>
                </a:solidFill>
              </a:rPr>
              <a:t>Human Logistics Industry</a:t>
            </a:r>
            <a:endParaRPr lang="ja-JP" altLang="en-US" sz="3600" dirty="0">
              <a:solidFill>
                <a:schemeClr val="tx1">
                  <a:lumMod val="95000"/>
                  <a:lumOff val="5000"/>
                </a:schemeClr>
              </a:solidFill>
            </a:endParaRPr>
          </a:p>
        </p:txBody>
      </p:sp>
      <p:sp>
        <p:nvSpPr>
          <p:cNvPr id="15" name="右矢印 14"/>
          <p:cNvSpPr/>
          <p:nvPr/>
        </p:nvSpPr>
        <p:spPr>
          <a:xfrm>
            <a:off x="9762816" y="2437686"/>
            <a:ext cx="432048" cy="185278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正方形/長方形 16"/>
          <p:cNvSpPr/>
          <p:nvPr/>
        </p:nvSpPr>
        <p:spPr>
          <a:xfrm>
            <a:off x="-60385" y="53614"/>
            <a:ext cx="1918724" cy="489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lumMod val="85000"/>
                    <a:lumOff val="15000"/>
                  </a:schemeClr>
                </a:solidFill>
              </a:rPr>
              <a:t>図</a:t>
            </a:r>
            <a:r>
              <a:rPr lang="en-US" altLang="ja-JP" sz="3600" dirty="0" smtClean="0">
                <a:solidFill>
                  <a:schemeClr val="tx1">
                    <a:lumMod val="85000"/>
                    <a:lumOff val="15000"/>
                  </a:schemeClr>
                </a:solidFill>
              </a:rPr>
              <a:t>6-</a:t>
            </a:r>
            <a:r>
              <a:rPr lang="en-US" altLang="ja-JP" sz="3600" dirty="0">
                <a:solidFill>
                  <a:schemeClr val="tx1">
                    <a:lumMod val="85000"/>
                    <a:lumOff val="15000"/>
                  </a:schemeClr>
                </a:solidFill>
              </a:rPr>
              <a:t>3</a:t>
            </a:r>
            <a:endParaRPr kumimoji="1" lang="ja-JP" altLang="en-US" sz="3600" dirty="0">
              <a:solidFill>
                <a:schemeClr val="tx1">
                  <a:lumMod val="85000"/>
                  <a:lumOff val="15000"/>
                </a:schemeClr>
              </a:solidFill>
            </a:endParaRPr>
          </a:p>
        </p:txBody>
      </p:sp>
    </p:spTree>
    <p:extLst>
      <p:ext uri="{BB962C8B-B14F-4D97-AF65-F5344CB8AC3E}">
        <p14:creationId xmlns:p14="http://schemas.microsoft.com/office/powerpoint/2010/main" val="332631132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72157" y="-66192"/>
            <a:ext cx="10517038" cy="658559"/>
          </a:xfrm>
          <a:ln w="38100">
            <a:noFill/>
          </a:ln>
        </p:spPr>
        <p:txBody>
          <a:bodyPr>
            <a:normAutofit fontScale="90000"/>
          </a:bodyPr>
          <a:lstStyle/>
          <a:p>
            <a:pPr algn="ctr"/>
            <a:r>
              <a:rPr kumimoji="1" lang="ja-JP" altLang="en-US" dirty="0" smtClean="0"/>
              <a:t>　図</a:t>
            </a:r>
            <a:r>
              <a:rPr kumimoji="1" lang="en-US" altLang="ja-JP" dirty="0" smtClean="0"/>
              <a:t>6-1</a:t>
            </a:r>
            <a:r>
              <a:rPr kumimoji="1" lang="ja-JP" altLang="en-US" dirty="0" smtClean="0"/>
              <a:t>　通訳案内士制度と旅行業制度の変遷</a:t>
            </a:r>
            <a:endParaRPr kumimoji="1" lang="ja-JP" altLang="en-US" dirty="0"/>
          </a:p>
        </p:txBody>
      </p:sp>
      <p:sp>
        <p:nvSpPr>
          <p:cNvPr id="4" name="正方形/長方形 3"/>
          <p:cNvSpPr/>
          <p:nvPr/>
        </p:nvSpPr>
        <p:spPr>
          <a:xfrm>
            <a:off x="198410" y="802259"/>
            <a:ext cx="1181816" cy="18978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治安維持政策</a:t>
            </a:r>
            <a:endParaRPr kumimoji="1" lang="en-US" altLang="ja-JP" dirty="0" smtClean="0">
              <a:solidFill>
                <a:schemeClr val="tx1">
                  <a:lumMod val="95000"/>
                  <a:lumOff val="5000"/>
                </a:schemeClr>
              </a:solidFill>
            </a:endParaRPr>
          </a:p>
        </p:txBody>
      </p:sp>
      <p:sp>
        <p:nvSpPr>
          <p:cNvPr id="5" name="正方形/長方形 4"/>
          <p:cNvSpPr/>
          <p:nvPr/>
        </p:nvSpPr>
        <p:spPr>
          <a:xfrm>
            <a:off x="1733917" y="1345724"/>
            <a:ext cx="2915725" cy="4399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smtClean="0">
                <a:solidFill>
                  <a:schemeClr val="tx1">
                    <a:lumMod val="95000"/>
                    <a:lumOff val="5000"/>
                  </a:schemeClr>
                </a:solidFill>
              </a:rPr>
              <a:t>1907 </a:t>
            </a:r>
            <a:r>
              <a:rPr lang="ja-JP" altLang="en-US" dirty="0" smtClean="0">
                <a:solidFill>
                  <a:schemeClr val="tx1">
                    <a:lumMod val="95000"/>
                    <a:lumOff val="5000"/>
                  </a:schemeClr>
                </a:solidFill>
              </a:rPr>
              <a:t>年　案内業者取締規則</a:t>
            </a:r>
            <a:endParaRPr lang="en-US" altLang="ja-JP" dirty="0" smtClean="0">
              <a:solidFill>
                <a:schemeClr val="tx1">
                  <a:lumMod val="95000"/>
                  <a:lumOff val="5000"/>
                </a:schemeClr>
              </a:solidFill>
            </a:endParaRPr>
          </a:p>
        </p:txBody>
      </p:sp>
      <p:sp>
        <p:nvSpPr>
          <p:cNvPr id="6" name="正方形/長方形 5"/>
          <p:cNvSpPr/>
          <p:nvPr/>
        </p:nvSpPr>
        <p:spPr>
          <a:xfrm>
            <a:off x="4017036" y="1817303"/>
            <a:ext cx="4701396" cy="3975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lumMod val="95000"/>
                    <a:lumOff val="5000"/>
                  </a:schemeClr>
                </a:solidFill>
              </a:rPr>
              <a:t>1941 </a:t>
            </a:r>
            <a:r>
              <a:rPr lang="ja-JP" altLang="en-US" dirty="0" smtClean="0">
                <a:solidFill>
                  <a:schemeClr val="tx1">
                    <a:lumMod val="95000"/>
                    <a:lumOff val="5000"/>
                  </a:schemeClr>
                </a:solidFill>
              </a:rPr>
              <a:t>年国家総動員法による鉄道省令</a:t>
            </a:r>
            <a:endParaRPr lang="en-US" altLang="ja-JP" dirty="0" smtClean="0">
              <a:solidFill>
                <a:schemeClr val="tx1">
                  <a:lumMod val="95000"/>
                  <a:lumOff val="5000"/>
                </a:schemeClr>
              </a:solidFill>
            </a:endParaRPr>
          </a:p>
        </p:txBody>
      </p:sp>
      <p:sp>
        <p:nvSpPr>
          <p:cNvPr id="7" name="正方形/長方形 6"/>
          <p:cNvSpPr/>
          <p:nvPr/>
        </p:nvSpPr>
        <p:spPr>
          <a:xfrm>
            <a:off x="4005534" y="2875475"/>
            <a:ext cx="4701396" cy="3163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lumMod val="95000"/>
                    <a:lumOff val="5000"/>
                  </a:schemeClr>
                </a:solidFill>
              </a:rPr>
              <a:t>日本国憲法施行により</a:t>
            </a:r>
            <a:r>
              <a:rPr lang="en-US" altLang="ja-JP" dirty="0" smtClean="0">
                <a:solidFill>
                  <a:schemeClr val="tx1">
                    <a:lumMod val="95000"/>
                    <a:lumOff val="5000"/>
                  </a:schemeClr>
                </a:solidFill>
              </a:rPr>
              <a:t>1947 </a:t>
            </a:r>
            <a:r>
              <a:rPr lang="ja-JP" altLang="en-US" dirty="0" smtClean="0">
                <a:solidFill>
                  <a:schemeClr val="tx1">
                    <a:lumMod val="95000"/>
                    <a:lumOff val="5000"/>
                  </a:schemeClr>
                </a:solidFill>
              </a:rPr>
              <a:t>年 末をもって失効</a:t>
            </a:r>
            <a:endParaRPr lang="en-US" altLang="ja-JP" dirty="0" smtClean="0">
              <a:solidFill>
                <a:schemeClr val="tx1">
                  <a:lumMod val="95000"/>
                  <a:lumOff val="5000"/>
                </a:schemeClr>
              </a:solidFill>
            </a:endParaRPr>
          </a:p>
        </p:txBody>
      </p:sp>
      <p:sp>
        <p:nvSpPr>
          <p:cNvPr id="8" name="正方形/長方形 7"/>
          <p:cNvSpPr/>
          <p:nvPr/>
        </p:nvSpPr>
        <p:spPr>
          <a:xfrm>
            <a:off x="1664898" y="2303141"/>
            <a:ext cx="10412083" cy="4486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lumMod val="95000"/>
                    <a:lumOff val="5000"/>
                  </a:schemeClr>
                </a:solidFill>
              </a:rPr>
              <a:t>旅行斡旋業とは①「 他人ノ為旅行計画ヲ樹テ又ハ旅行ニ必要ナル交通機関若ハ旅店ノ斡旋ヲ為ス事業」②「 旅行者ノ通訳案内ヲ為ス事業」として同じ分類</a:t>
            </a:r>
            <a:endParaRPr kumimoji="1" lang="ja-JP" altLang="en-US" sz="1200" dirty="0">
              <a:solidFill>
                <a:schemeClr val="tx1">
                  <a:lumMod val="95000"/>
                  <a:lumOff val="5000"/>
                </a:schemeClr>
              </a:solidFill>
            </a:endParaRPr>
          </a:p>
        </p:txBody>
      </p:sp>
      <p:sp>
        <p:nvSpPr>
          <p:cNvPr id="9" name="正方形/長方形 8"/>
          <p:cNvSpPr/>
          <p:nvPr/>
        </p:nvSpPr>
        <p:spPr>
          <a:xfrm>
            <a:off x="2251493" y="816639"/>
            <a:ext cx="3183148" cy="442819"/>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lumMod val="95000"/>
                    <a:lumOff val="5000"/>
                  </a:schemeClr>
                </a:solidFill>
              </a:rPr>
              <a:t>通訳案内業制度</a:t>
            </a:r>
            <a:endParaRPr lang="en-US" altLang="ja-JP" dirty="0" smtClean="0">
              <a:solidFill>
                <a:schemeClr val="tx1">
                  <a:lumMod val="95000"/>
                  <a:lumOff val="5000"/>
                </a:schemeClr>
              </a:solidFill>
            </a:endParaRPr>
          </a:p>
        </p:txBody>
      </p:sp>
      <p:sp>
        <p:nvSpPr>
          <p:cNvPr id="10" name="正方形/長方形 9"/>
          <p:cNvSpPr/>
          <p:nvPr/>
        </p:nvSpPr>
        <p:spPr>
          <a:xfrm>
            <a:off x="7142675" y="805145"/>
            <a:ext cx="3148641" cy="442819"/>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lumMod val="95000"/>
                    <a:lumOff val="5000"/>
                  </a:schemeClr>
                </a:solidFill>
              </a:rPr>
              <a:t>旅行業制度</a:t>
            </a:r>
            <a:endParaRPr lang="en-US" altLang="ja-JP" dirty="0" smtClean="0">
              <a:solidFill>
                <a:schemeClr val="tx1">
                  <a:lumMod val="95000"/>
                  <a:lumOff val="5000"/>
                </a:schemeClr>
              </a:solidFill>
            </a:endParaRPr>
          </a:p>
        </p:txBody>
      </p:sp>
      <p:sp>
        <p:nvSpPr>
          <p:cNvPr id="11" name="正方形/長方形 10"/>
          <p:cNvSpPr/>
          <p:nvPr/>
        </p:nvSpPr>
        <p:spPr>
          <a:xfrm>
            <a:off x="6590575" y="3310317"/>
            <a:ext cx="5382885" cy="584775"/>
          </a:xfrm>
          <a:prstGeom prst="rect">
            <a:avLst/>
          </a:prstGeom>
          <a:ln w="38100">
            <a:solidFill>
              <a:schemeClr val="tx1">
                <a:lumMod val="95000"/>
                <a:lumOff val="5000"/>
              </a:schemeClr>
            </a:solidFill>
          </a:ln>
        </p:spPr>
        <p:txBody>
          <a:bodyPr wrap="square">
            <a:spAutoFit/>
          </a:bodyPr>
          <a:lstStyle/>
          <a:p>
            <a:r>
              <a:rPr lang="en-US" altLang="ja-JP" dirty="0" smtClean="0"/>
              <a:t>1952 </a:t>
            </a:r>
            <a:r>
              <a:rPr lang="ja-JP" altLang="ja-JP" dirty="0" smtClean="0"/>
              <a:t>年</a:t>
            </a:r>
            <a:r>
              <a:rPr lang="ja-JP" altLang="en-US" dirty="0" smtClean="0"/>
              <a:t>　</a:t>
            </a:r>
            <a:r>
              <a:rPr lang="ja-JP" altLang="ja-JP" dirty="0" smtClean="0"/>
              <a:t>旅行あっ 旋業法</a:t>
            </a:r>
            <a:r>
              <a:rPr lang="ja-JP" altLang="en-US" dirty="0" smtClean="0"/>
              <a:t>　</a:t>
            </a:r>
            <a:endParaRPr lang="en-US" altLang="ja-JP" dirty="0" smtClean="0"/>
          </a:p>
          <a:p>
            <a:r>
              <a:rPr lang="ja-JP" altLang="en-US" sz="1400" dirty="0" smtClean="0"/>
              <a:t>　　　外人旅行保護のための</a:t>
            </a:r>
            <a:r>
              <a:rPr lang="ja-JP" altLang="en-US" sz="1400" b="1" dirty="0" smtClean="0">
                <a:solidFill>
                  <a:schemeClr val="tx1">
                    <a:lumMod val="95000"/>
                    <a:lumOff val="5000"/>
                  </a:schemeClr>
                </a:solidFill>
              </a:rPr>
              <a:t>日本国内ランドオペレーター規制が中心</a:t>
            </a:r>
            <a:endParaRPr lang="ja-JP" altLang="en-US" sz="1400" dirty="0">
              <a:solidFill>
                <a:schemeClr val="tx1">
                  <a:lumMod val="95000"/>
                  <a:lumOff val="5000"/>
                </a:schemeClr>
              </a:solidFill>
            </a:endParaRPr>
          </a:p>
        </p:txBody>
      </p:sp>
      <p:sp>
        <p:nvSpPr>
          <p:cNvPr id="12" name="正方形/長方形 11"/>
          <p:cNvSpPr/>
          <p:nvPr/>
        </p:nvSpPr>
        <p:spPr>
          <a:xfrm>
            <a:off x="3978012" y="3977581"/>
            <a:ext cx="3459601" cy="369332"/>
          </a:xfrm>
          <a:prstGeom prst="rect">
            <a:avLst/>
          </a:prstGeom>
          <a:ln w="12700">
            <a:solidFill>
              <a:schemeClr val="tx1"/>
            </a:solidFill>
          </a:ln>
        </p:spPr>
        <p:txBody>
          <a:bodyPr wrap="none">
            <a:spAutoFit/>
          </a:bodyPr>
          <a:lstStyle/>
          <a:p>
            <a:r>
              <a:rPr lang="en-US" altLang="ja-JP" dirty="0" smtClean="0">
                <a:solidFill>
                  <a:schemeClr val="tx1">
                    <a:lumMod val="95000"/>
                    <a:lumOff val="5000"/>
                  </a:schemeClr>
                </a:solidFill>
              </a:rPr>
              <a:t>1952 </a:t>
            </a:r>
            <a:r>
              <a:rPr lang="ja-JP" altLang="ja-JP" dirty="0" smtClean="0">
                <a:solidFill>
                  <a:schemeClr val="tx1">
                    <a:lumMod val="95000"/>
                    <a:lumOff val="5000"/>
                  </a:schemeClr>
                </a:solidFill>
              </a:rPr>
              <a:t>年サンフランシスコ条約発行</a:t>
            </a:r>
            <a:endParaRPr lang="ja-JP" altLang="en-US" dirty="0">
              <a:solidFill>
                <a:schemeClr val="tx1">
                  <a:lumMod val="95000"/>
                  <a:lumOff val="5000"/>
                </a:schemeClr>
              </a:solidFill>
            </a:endParaRPr>
          </a:p>
        </p:txBody>
      </p:sp>
      <p:sp>
        <p:nvSpPr>
          <p:cNvPr id="13" name="正方形/長方形 12"/>
          <p:cNvSpPr/>
          <p:nvPr/>
        </p:nvSpPr>
        <p:spPr>
          <a:xfrm>
            <a:off x="204163" y="2843840"/>
            <a:ext cx="1181816" cy="1449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外貨獲得</a:t>
            </a:r>
            <a:endParaRPr kumimoji="1" lang="en-US" altLang="ja-JP" dirty="0" smtClean="0">
              <a:solidFill>
                <a:schemeClr val="tx1">
                  <a:lumMod val="95000"/>
                  <a:lumOff val="5000"/>
                </a:schemeClr>
              </a:solidFill>
            </a:endParaRPr>
          </a:p>
          <a:p>
            <a:pPr algn="ctr"/>
            <a:r>
              <a:rPr lang="ja-JP" altLang="en-US" dirty="0" smtClean="0">
                <a:solidFill>
                  <a:schemeClr val="tx1">
                    <a:lumMod val="95000"/>
                    <a:lumOff val="5000"/>
                  </a:schemeClr>
                </a:solidFill>
              </a:rPr>
              <a:t>政策</a:t>
            </a:r>
            <a:endParaRPr kumimoji="1" lang="en-US" altLang="ja-JP" dirty="0" smtClean="0">
              <a:solidFill>
                <a:schemeClr val="tx1">
                  <a:lumMod val="95000"/>
                  <a:lumOff val="5000"/>
                </a:schemeClr>
              </a:solidFill>
            </a:endParaRPr>
          </a:p>
        </p:txBody>
      </p:sp>
      <p:sp>
        <p:nvSpPr>
          <p:cNvPr id="15" name="正方形/長方形 14"/>
          <p:cNvSpPr/>
          <p:nvPr/>
        </p:nvSpPr>
        <p:spPr>
          <a:xfrm>
            <a:off x="1748287" y="3341951"/>
            <a:ext cx="2452777" cy="369332"/>
          </a:xfrm>
          <a:prstGeom prst="rect">
            <a:avLst/>
          </a:prstGeom>
          <a:ln w="38100">
            <a:solidFill>
              <a:schemeClr val="tx1">
                <a:lumMod val="95000"/>
                <a:lumOff val="5000"/>
              </a:schemeClr>
            </a:solidFill>
          </a:ln>
        </p:spPr>
        <p:txBody>
          <a:bodyPr wrap="square">
            <a:spAutoFit/>
          </a:bodyPr>
          <a:lstStyle/>
          <a:p>
            <a:r>
              <a:rPr lang="en-US" altLang="ja-JP" dirty="0" smtClean="0"/>
              <a:t>1949</a:t>
            </a:r>
            <a:r>
              <a:rPr lang="ja-JP" altLang="en-US" dirty="0" smtClean="0"/>
              <a:t>年　通訳案内業法</a:t>
            </a:r>
            <a:endParaRPr lang="en-US" altLang="ja-JP" dirty="0" smtClean="0"/>
          </a:p>
        </p:txBody>
      </p:sp>
      <p:sp>
        <p:nvSpPr>
          <p:cNvPr id="16" name="正方形/長方形 15"/>
          <p:cNvSpPr/>
          <p:nvPr/>
        </p:nvSpPr>
        <p:spPr>
          <a:xfrm>
            <a:off x="209911" y="4577751"/>
            <a:ext cx="1687900" cy="6153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日本人海外旅行者保護政策</a:t>
            </a:r>
            <a:endParaRPr kumimoji="1" lang="en-US" altLang="ja-JP" dirty="0" smtClean="0">
              <a:solidFill>
                <a:schemeClr val="tx1">
                  <a:lumMod val="95000"/>
                  <a:lumOff val="5000"/>
                </a:schemeClr>
              </a:solidFill>
            </a:endParaRPr>
          </a:p>
        </p:txBody>
      </p:sp>
      <p:sp>
        <p:nvSpPr>
          <p:cNvPr id="17" name="正方形/長方形 16"/>
          <p:cNvSpPr/>
          <p:nvPr/>
        </p:nvSpPr>
        <p:spPr>
          <a:xfrm>
            <a:off x="215663" y="5434648"/>
            <a:ext cx="1454981" cy="9717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国・地域の誇り確保政策</a:t>
            </a:r>
            <a:endParaRPr kumimoji="1" lang="en-US" altLang="ja-JP" dirty="0" smtClean="0">
              <a:solidFill>
                <a:schemeClr val="tx1">
                  <a:lumMod val="95000"/>
                  <a:lumOff val="5000"/>
                </a:schemeClr>
              </a:solidFill>
            </a:endParaRPr>
          </a:p>
        </p:txBody>
      </p:sp>
      <p:sp>
        <p:nvSpPr>
          <p:cNvPr id="18" name="正方形/長方形 17"/>
          <p:cNvSpPr/>
          <p:nvPr/>
        </p:nvSpPr>
        <p:spPr>
          <a:xfrm>
            <a:off x="9582290" y="4500915"/>
            <a:ext cx="1806905" cy="369332"/>
          </a:xfrm>
          <a:prstGeom prst="rect">
            <a:avLst/>
          </a:prstGeom>
          <a:ln w="38100">
            <a:solidFill>
              <a:schemeClr val="tx1">
                <a:lumMod val="95000"/>
                <a:lumOff val="5000"/>
              </a:schemeClr>
            </a:solidFill>
          </a:ln>
        </p:spPr>
        <p:txBody>
          <a:bodyPr wrap="none">
            <a:spAutoFit/>
          </a:bodyPr>
          <a:lstStyle/>
          <a:p>
            <a:r>
              <a:rPr lang="en-US" altLang="ja-JP" dirty="0" smtClean="0">
                <a:solidFill>
                  <a:schemeClr val="tx1">
                    <a:lumMod val="95000"/>
                    <a:lumOff val="5000"/>
                  </a:schemeClr>
                </a:solidFill>
              </a:rPr>
              <a:t>1971</a:t>
            </a:r>
            <a:r>
              <a:rPr lang="ja-JP" altLang="ja-JP" dirty="0" smtClean="0">
                <a:solidFill>
                  <a:schemeClr val="tx1">
                    <a:lumMod val="95000"/>
                    <a:lumOff val="5000"/>
                  </a:schemeClr>
                </a:solidFill>
              </a:rPr>
              <a:t>年</a:t>
            </a:r>
            <a:r>
              <a:rPr lang="ja-JP" altLang="en-US" dirty="0" smtClean="0">
                <a:solidFill>
                  <a:schemeClr val="tx1">
                    <a:lumMod val="95000"/>
                    <a:lumOff val="5000"/>
                  </a:schemeClr>
                </a:solidFill>
              </a:rPr>
              <a:t>旅行業法</a:t>
            </a:r>
            <a:endParaRPr lang="ja-JP" altLang="en-US" dirty="0">
              <a:solidFill>
                <a:schemeClr val="tx1">
                  <a:lumMod val="95000"/>
                  <a:lumOff val="5000"/>
                </a:schemeClr>
              </a:solidFill>
            </a:endParaRPr>
          </a:p>
        </p:txBody>
      </p:sp>
      <p:sp>
        <p:nvSpPr>
          <p:cNvPr id="19" name="正方形/長方形 18"/>
          <p:cNvSpPr/>
          <p:nvPr/>
        </p:nvSpPr>
        <p:spPr>
          <a:xfrm>
            <a:off x="3595572" y="4526798"/>
            <a:ext cx="5357557" cy="369332"/>
          </a:xfrm>
          <a:prstGeom prst="rect">
            <a:avLst/>
          </a:prstGeom>
          <a:ln w="12700">
            <a:solidFill>
              <a:schemeClr val="tx1"/>
            </a:solidFill>
          </a:ln>
        </p:spPr>
        <p:txBody>
          <a:bodyPr wrap="none">
            <a:spAutoFit/>
          </a:bodyPr>
          <a:lstStyle/>
          <a:p>
            <a:r>
              <a:rPr lang="en-US" altLang="ja-JP" dirty="0" smtClean="0">
                <a:solidFill>
                  <a:schemeClr val="tx1">
                    <a:lumMod val="95000"/>
                    <a:lumOff val="5000"/>
                  </a:schemeClr>
                </a:solidFill>
              </a:rPr>
              <a:t>1971</a:t>
            </a:r>
            <a:r>
              <a:rPr lang="ja-JP" altLang="ja-JP" dirty="0" smtClean="0">
                <a:solidFill>
                  <a:schemeClr val="tx1">
                    <a:lumMod val="95000"/>
                    <a:lumOff val="5000"/>
                  </a:schemeClr>
                </a:solidFill>
              </a:rPr>
              <a:t>年</a:t>
            </a:r>
            <a:r>
              <a:rPr lang="ja-JP" altLang="en-US" dirty="0" smtClean="0">
                <a:solidFill>
                  <a:schemeClr val="tx1">
                    <a:lumMod val="95000"/>
                    <a:lumOff val="5000"/>
                  </a:schemeClr>
                </a:solidFill>
              </a:rPr>
              <a:t>　日本人海外旅行者数が訪日外客数を上回る</a:t>
            </a:r>
            <a:endParaRPr lang="ja-JP" altLang="en-US" dirty="0">
              <a:solidFill>
                <a:schemeClr val="tx1">
                  <a:lumMod val="95000"/>
                  <a:lumOff val="5000"/>
                </a:schemeClr>
              </a:solidFill>
            </a:endParaRPr>
          </a:p>
        </p:txBody>
      </p:sp>
      <p:sp>
        <p:nvSpPr>
          <p:cNvPr id="21" name="正方形/長方形 20"/>
          <p:cNvSpPr/>
          <p:nvPr/>
        </p:nvSpPr>
        <p:spPr>
          <a:xfrm>
            <a:off x="1844616" y="6406428"/>
            <a:ext cx="3771180" cy="369332"/>
          </a:xfrm>
          <a:prstGeom prst="rect">
            <a:avLst/>
          </a:prstGeom>
          <a:ln w="38100">
            <a:solidFill>
              <a:schemeClr val="tx1">
                <a:lumMod val="95000"/>
                <a:lumOff val="5000"/>
              </a:schemeClr>
            </a:solidFill>
          </a:ln>
        </p:spPr>
        <p:txBody>
          <a:bodyPr wrap="square">
            <a:spAutoFit/>
          </a:bodyPr>
          <a:lstStyle/>
          <a:p>
            <a:r>
              <a:rPr lang="en-US" altLang="ja-JP" dirty="0" smtClean="0"/>
              <a:t>2018</a:t>
            </a:r>
            <a:r>
              <a:rPr lang="ja-JP" altLang="en-US" dirty="0" smtClean="0"/>
              <a:t>年　通訳案内士の業務独占廃止</a:t>
            </a:r>
            <a:endParaRPr lang="ja-JP" altLang="en-US" dirty="0"/>
          </a:p>
        </p:txBody>
      </p:sp>
      <p:sp>
        <p:nvSpPr>
          <p:cNvPr id="22" name="正方形/長方形 21"/>
          <p:cNvSpPr/>
          <p:nvPr/>
        </p:nvSpPr>
        <p:spPr>
          <a:xfrm>
            <a:off x="6183086" y="6406428"/>
            <a:ext cx="5721367" cy="369332"/>
          </a:xfrm>
          <a:prstGeom prst="rect">
            <a:avLst/>
          </a:prstGeom>
          <a:ln>
            <a:solidFill>
              <a:schemeClr val="tx1">
                <a:lumMod val="95000"/>
                <a:lumOff val="5000"/>
              </a:schemeClr>
            </a:solidFill>
          </a:ln>
        </p:spPr>
        <p:txBody>
          <a:bodyPr wrap="square">
            <a:spAutoFit/>
          </a:bodyPr>
          <a:lstStyle/>
          <a:p>
            <a:r>
              <a:rPr lang="en-US" altLang="ja-JP" dirty="0" smtClean="0"/>
              <a:t>2018</a:t>
            </a:r>
            <a:r>
              <a:rPr lang="ja-JP" altLang="en-US" dirty="0" smtClean="0"/>
              <a:t>年　日本国内ランドオペレータ</a:t>
            </a:r>
            <a:r>
              <a:rPr lang="ja-JP" altLang="en-US" dirty="0" smtClean="0">
                <a:solidFill>
                  <a:srgbClr val="FF0000"/>
                </a:solidFill>
              </a:rPr>
              <a:t>ー</a:t>
            </a:r>
            <a:r>
              <a:rPr lang="ja-JP" altLang="en-US" dirty="0" smtClean="0"/>
              <a:t>規制の一部再開</a:t>
            </a:r>
            <a:endParaRPr lang="ja-JP" altLang="en-US" dirty="0"/>
          </a:p>
        </p:txBody>
      </p:sp>
      <p:sp>
        <p:nvSpPr>
          <p:cNvPr id="24" name="正方形/長方形 23"/>
          <p:cNvSpPr/>
          <p:nvPr/>
        </p:nvSpPr>
        <p:spPr>
          <a:xfrm>
            <a:off x="3942268" y="4995871"/>
            <a:ext cx="4408099" cy="5509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lumMod val="95000"/>
                    <a:lumOff val="5000"/>
                  </a:schemeClr>
                </a:solidFill>
              </a:rPr>
              <a:t>2014</a:t>
            </a:r>
            <a:r>
              <a:rPr lang="ja-JP" altLang="ja-JP" dirty="0" smtClean="0">
                <a:solidFill>
                  <a:schemeClr val="tx1">
                    <a:lumMod val="95000"/>
                    <a:lumOff val="5000"/>
                  </a:schemeClr>
                </a:solidFill>
              </a:rPr>
              <a:t>年</a:t>
            </a:r>
            <a:r>
              <a:rPr lang="ja-JP" altLang="en-US" dirty="0" smtClean="0">
                <a:solidFill>
                  <a:schemeClr val="tx1">
                    <a:lumMod val="95000"/>
                    <a:lumOff val="5000"/>
                  </a:schemeClr>
                </a:solidFill>
              </a:rPr>
              <a:t>～　中国語圏からの外客急増</a:t>
            </a:r>
            <a:endParaRPr lang="ja-JP" altLang="en-US" dirty="0">
              <a:solidFill>
                <a:schemeClr val="tx1">
                  <a:lumMod val="95000"/>
                  <a:lumOff val="5000"/>
                </a:schemeClr>
              </a:solidFill>
            </a:endParaRPr>
          </a:p>
        </p:txBody>
      </p:sp>
      <p:sp>
        <p:nvSpPr>
          <p:cNvPr id="25" name="下矢印 24"/>
          <p:cNvSpPr/>
          <p:nvPr/>
        </p:nvSpPr>
        <p:spPr>
          <a:xfrm>
            <a:off x="1897811" y="5726670"/>
            <a:ext cx="3614468" cy="556114"/>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lumMod val="95000"/>
                    <a:lumOff val="5000"/>
                  </a:schemeClr>
                </a:solidFill>
              </a:rPr>
              <a:t>通訳案内士不足の顕在化</a:t>
            </a:r>
            <a:endParaRPr kumimoji="1" lang="ja-JP" altLang="en-US" sz="1600" dirty="0">
              <a:solidFill>
                <a:schemeClr val="tx1">
                  <a:lumMod val="95000"/>
                  <a:lumOff val="5000"/>
                </a:schemeClr>
              </a:solidFill>
            </a:endParaRPr>
          </a:p>
        </p:txBody>
      </p:sp>
      <p:sp>
        <p:nvSpPr>
          <p:cNvPr id="26" name="下矢印 25"/>
          <p:cNvSpPr/>
          <p:nvPr/>
        </p:nvSpPr>
        <p:spPr>
          <a:xfrm>
            <a:off x="7329567" y="5710691"/>
            <a:ext cx="3614468" cy="58647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lumMod val="95000"/>
                    <a:lumOff val="5000"/>
                  </a:schemeClr>
                </a:solidFill>
              </a:rPr>
              <a:t>越境白タク問題等の顕在化</a:t>
            </a:r>
            <a:endParaRPr kumimoji="1" lang="ja-JP" altLang="en-US" sz="1600" dirty="0">
              <a:solidFill>
                <a:schemeClr val="tx1">
                  <a:lumMod val="95000"/>
                  <a:lumOff val="5000"/>
                </a:schemeClr>
              </a:solidFill>
            </a:endParaRPr>
          </a:p>
        </p:txBody>
      </p:sp>
      <p:sp>
        <p:nvSpPr>
          <p:cNvPr id="14" name="テキスト ボックス 13"/>
          <p:cNvSpPr txBox="1"/>
          <p:nvPr/>
        </p:nvSpPr>
        <p:spPr>
          <a:xfrm>
            <a:off x="181154" y="6449960"/>
            <a:ext cx="1414733" cy="338554"/>
          </a:xfrm>
          <a:prstGeom prst="rect">
            <a:avLst/>
          </a:prstGeom>
          <a:noFill/>
        </p:spPr>
        <p:txBody>
          <a:bodyPr wrap="square" rtlCol="0">
            <a:spAutoFit/>
          </a:bodyPr>
          <a:lstStyle/>
          <a:p>
            <a:r>
              <a:rPr kumimoji="1" lang="ja-JP" altLang="en-US" sz="1600" dirty="0" smtClean="0"/>
              <a:t>筆者作成資料</a:t>
            </a:r>
            <a:endParaRPr kumimoji="1" lang="ja-JP" altLang="en-US" sz="1600" dirty="0"/>
          </a:p>
        </p:txBody>
      </p:sp>
    </p:spTree>
    <p:extLst>
      <p:ext uri="{BB962C8B-B14F-4D97-AF65-F5344CB8AC3E}">
        <p14:creationId xmlns:p14="http://schemas.microsoft.com/office/powerpoint/2010/main" val="1524105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楕円 4"/>
          <p:cNvSpPr/>
          <p:nvPr/>
        </p:nvSpPr>
        <p:spPr>
          <a:xfrm>
            <a:off x="86262" y="802924"/>
            <a:ext cx="6590618" cy="16354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chemeClr val="tx1"/>
                </a:solidFill>
              </a:rPr>
              <a:t>ヒトの属性</a:t>
            </a:r>
            <a:r>
              <a:rPr lang="ja-JP" altLang="en-US" sz="3600" dirty="0" smtClean="0">
                <a:solidFill>
                  <a:schemeClr val="tx1"/>
                </a:solidFill>
              </a:rPr>
              <a:t>・位置情報のビッグデータ</a:t>
            </a:r>
            <a:endParaRPr lang="en-US" altLang="ja-JP" sz="3600" dirty="0">
              <a:solidFill>
                <a:schemeClr val="tx1"/>
              </a:solidFill>
            </a:endParaRPr>
          </a:p>
          <a:p>
            <a:pPr algn="ctr"/>
            <a:r>
              <a:rPr lang="ja-JP" altLang="en-US" sz="3600" dirty="0">
                <a:solidFill>
                  <a:schemeClr val="tx1"/>
                </a:solidFill>
              </a:rPr>
              <a:t>（特定多数）</a:t>
            </a:r>
          </a:p>
        </p:txBody>
      </p:sp>
      <p:sp>
        <p:nvSpPr>
          <p:cNvPr id="7" name="円/楕円 6"/>
          <p:cNvSpPr/>
          <p:nvPr/>
        </p:nvSpPr>
        <p:spPr>
          <a:xfrm>
            <a:off x="450414" y="4938181"/>
            <a:ext cx="6012160"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tx1"/>
                </a:solidFill>
              </a:rPr>
              <a:t>人</a:t>
            </a:r>
            <a:r>
              <a:rPr lang="ja-JP" altLang="en-US" sz="3200" dirty="0">
                <a:solidFill>
                  <a:schemeClr val="tx1"/>
                </a:solidFill>
              </a:rPr>
              <a:t>流</a:t>
            </a:r>
            <a:r>
              <a:rPr lang="ja-JP" altLang="en-US" sz="3200" dirty="0" smtClean="0">
                <a:solidFill>
                  <a:schemeClr val="tx1"/>
                </a:solidFill>
              </a:rPr>
              <a:t>資源</a:t>
            </a:r>
            <a:r>
              <a:rPr lang="ja-JP" altLang="en-US" sz="3200" dirty="0">
                <a:solidFill>
                  <a:schemeClr val="tx1"/>
                </a:solidFill>
              </a:rPr>
              <a:t>への</a:t>
            </a:r>
            <a:endParaRPr lang="en-US" altLang="ja-JP" sz="3200" dirty="0">
              <a:solidFill>
                <a:schemeClr val="tx1"/>
              </a:solidFill>
            </a:endParaRPr>
          </a:p>
          <a:p>
            <a:pPr algn="ctr"/>
            <a:r>
              <a:rPr lang="ja-JP" altLang="en-US" sz="3200" dirty="0" smtClean="0">
                <a:solidFill>
                  <a:schemeClr val="tx1"/>
                </a:solidFill>
              </a:rPr>
              <a:t>脳内反応</a:t>
            </a:r>
            <a:r>
              <a:rPr lang="ja-JP" altLang="en-US" sz="3200" dirty="0">
                <a:solidFill>
                  <a:schemeClr val="tx1"/>
                </a:solidFill>
              </a:rPr>
              <a:t>データ</a:t>
            </a:r>
            <a:endParaRPr lang="en-US" altLang="ja-JP" sz="3200" dirty="0">
              <a:solidFill>
                <a:schemeClr val="tx1"/>
              </a:solidFill>
            </a:endParaRPr>
          </a:p>
          <a:p>
            <a:pPr algn="ctr"/>
            <a:r>
              <a:rPr lang="ja-JP" altLang="en-US" sz="3200" dirty="0">
                <a:solidFill>
                  <a:schemeClr val="tx1"/>
                </a:solidFill>
              </a:rPr>
              <a:t>（客観的反応情報）</a:t>
            </a:r>
          </a:p>
        </p:txBody>
      </p:sp>
      <p:sp>
        <p:nvSpPr>
          <p:cNvPr id="9" name="円/楕円 8"/>
          <p:cNvSpPr/>
          <p:nvPr/>
        </p:nvSpPr>
        <p:spPr>
          <a:xfrm>
            <a:off x="6671582" y="851891"/>
            <a:ext cx="1463958" cy="59495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3200" dirty="0" smtClean="0">
                <a:solidFill>
                  <a:schemeClr val="tx1"/>
                </a:solidFill>
              </a:rPr>
              <a:t>人</a:t>
            </a:r>
            <a:r>
              <a:rPr lang="ja-JP" altLang="en-US" sz="3200" dirty="0">
                <a:solidFill>
                  <a:schemeClr val="tx1"/>
                </a:solidFill>
              </a:rPr>
              <a:t>流</a:t>
            </a:r>
            <a:r>
              <a:rPr lang="ja-JP" altLang="en-US" sz="3200" dirty="0" smtClean="0">
                <a:solidFill>
                  <a:schemeClr val="tx1"/>
                </a:solidFill>
              </a:rPr>
              <a:t>資源</a:t>
            </a:r>
            <a:r>
              <a:rPr lang="ja-JP" altLang="en-US" sz="3200" dirty="0">
                <a:solidFill>
                  <a:schemeClr val="tx1"/>
                </a:solidFill>
              </a:rPr>
              <a:t>評価</a:t>
            </a:r>
            <a:r>
              <a:rPr lang="ja-JP" altLang="en-US" sz="3200" dirty="0" smtClean="0">
                <a:solidFill>
                  <a:schemeClr val="tx1"/>
                </a:solidFill>
              </a:rPr>
              <a:t>の</a:t>
            </a:r>
            <a:r>
              <a:rPr lang="ja-JP" altLang="en-US" sz="3200" dirty="0">
                <a:solidFill>
                  <a:schemeClr val="tx1"/>
                </a:solidFill>
              </a:rPr>
              <a:t>客観</a:t>
            </a:r>
            <a:r>
              <a:rPr lang="ja-JP" altLang="en-US" sz="3200" dirty="0" smtClean="0">
                <a:solidFill>
                  <a:schemeClr val="tx1"/>
                </a:solidFill>
              </a:rPr>
              <a:t>化</a:t>
            </a:r>
            <a:endParaRPr lang="ja-JP" altLang="en-US" sz="3200" dirty="0">
              <a:solidFill>
                <a:schemeClr val="tx1"/>
              </a:solidFill>
            </a:endParaRPr>
          </a:p>
        </p:txBody>
      </p:sp>
      <p:sp>
        <p:nvSpPr>
          <p:cNvPr id="12" name="三方向矢印 11"/>
          <p:cNvSpPr/>
          <p:nvPr/>
        </p:nvSpPr>
        <p:spPr>
          <a:xfrm rot="5400000">
            <a:off x="4719847" y="2946512"/>
            <a:ext cx="1748504" cy="1516052"/>
          </a:xfrm>
          <a:prstGeom prst="leftRightUpArrow">
            <a:avLst/>
          </a:prstGeom>
          <a:noFill/>
          <a:ln>
            <a:solidFill>
              <a:schemeClr val="tx1">
                <a:lumMod val="95000"/>
                <a:lumOff val="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円/楕円 10"/>
          <p:cNvSpPr/>
          <p:nvPr/>
        </p:nvSpPr>
        <p:spPr>
          <a:xfrm>
            <a:off x="8631152" y="139342"/>
            <a:ext cx="1126760" cy="6694761"/>
          </a:xfrm>
          <a:prstGeom prst="ellipse">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2400" dirty="0" smtClean="0">
                <a:solidFill>
                  <a:srgbClr val="FF0000"/>
                </a:solidFill>
              </a:rPr>
              <a:t>短・長期の</a:t>
            </a:r>
            <a:r>
              <a:rPr lang="ja-JP" altLang="en-US" sz="2400" dirty="0" smtClean="0">
                <a:solidFill>
                  <a:schemeClr val="tx1"/>
                </a:solidFill>
              </a:rPr>
              <a:t>人流の法則性</a:t>
            </a:r>
            <a:r>
              <a:rPr lang="ja-JP" altLang="en-US" sz="2400" dirty="0">
                <a:solidFill>
                  <a:schemeClr val="tx1"/>
                </a:solidFill>
              </a:rPr>
              <a:t>有無</a:t>
            </a:r>
            <a:r>
              <a:rPr lang="ja-JP" altLang="en-US" sz="2400" dirty="0" smtClean="0">
                <a:solidFill>
                  <a:schemeClr val="tx1"/>
                </a:solidFill>
              </a:rPr>
              <a:t>の確認</a:t>
            </a:r>
            <a:endParaRPr lang="ja-JP" altLang="en-US" sz="2400" dirty="0">
              <a:solidFill>
                <a:schemeClr val="tx1"/>
              </a:solidFill>
            </a:endParaRPr>
          </a:p>
        </p:txBody>
      </p:sp>
      <p:sp>
        <p:nvSpPr>
          <p:cNvPr id="13" name="右矢印 12"/>
          <p:cNvSpPr/>
          <p:nvPr/>
        </p:nvSpPr>
        <p:spPr>
          <a:xfrm>
            <a:off x="8124930" y="2403178"/>
            <a:ext cx="432048" cy="185278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円/楕円 9"/>
          <p:cNvSpPr/>
          <p:nvPr/>
        </p:nvSpPr>
        <p:spPr>
          <a:xfrm>
            <a:off x="10591135" y="252551"/>
            <a:ext cx="1137784" cy="30654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2400" dirty="0" smtClean="0">
                <a:solidFill>
                  <a:srgbClr val="FF0000"/>
                </a:solidFill>
              </a:rPr>
              <a:t>総合生活移動産業</a:t>
            </a:r>
            <a:endParaRPr lang="ja-JP" altLang="en-US" sz="2400" dirty="0">
              <a:solidFill>
                <a:srgbClr val="FF0000"/>
              </a:solidFill>
            </a:endParaRPr>
          </a:p>
        </p:txBody>
      </p:sp>
      <p:sp>
        <p:nvSpPr>
          <p:cNvPr id="15" name="右矢印 14"/>
          <p:cNvSpPr/>
          <p:nvPr/>
        </p:nvSpPr>
        <p:spPr>
          <a:xfrm>
            <a:off x="10051460" y="938967"/>
            <a:ext cx="432048" cy="136009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FF0000"/>
                </a:solidFill>
              </a:rPr>
              <a:t>短期</a:t>
            </a:r>
            <a:endParaRPr lang="ja-JP" altLang="en-US" dirty="0">
              <a:solidFill>
                <a:srgbClr val="FF0000"/>
              </a:solidFill>
            </a:endParaRPr>
          </a:p>
        </p:txBody>
      </p:sp>
      <p:sp>
        <p:nvSpPr>
          <p:cNvPr id="17" name="正方形/長方形 16"/>
          <p:cNvSpPr/>
          <p:nvPr/>
        </p:nvSpPr>
        <p:spPr>
          <a:xfrm>
            <a:off x="1915886" y="163903"/>
            <a:ext cx="6862354" cy="409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lumMod val="85000"/>
                    <a:lumOff val="15000"/>
                  </a:schemeClr>
                </a:solidFill>
              </a:rPr>
              <a:t>図</a:t>
            </a:r>
            <a:r>
              <a:rPr lang="en-US" altLang="ja-JP" sz="3200" dirty="0" smtClean="0">
                <a:solidFill>
                  <a:schemeClr val="tx1">
                    <a:lumMod val="85000"/>
                    <a:lumOff val="15000"/>
                  </a:schemeClr>
                </a:solidFill>
              </a:rPr>
              <a:t>6-3</a:t>
            </a:r>
            <a:r>
              <a:rPr lang="ja-JP" altLang="en-US" sz="3200" dirty="0" smtClean="0">
                <a:solidFill>
                  <a:schemeClr val="tx1">
                    <a:lumMod val="85000"/>
                    <a:lumOff val="15000"/>
                  </a:schemeClr>
                </a:solidFill>
              </a:rPr>
              <a:t>　　</a:t>
            </a:r>
            <a:r>
              <a:rPr lang="ja-JP" altLang="en-US" sz="3200" dirty="0" smtClean="0">
                <a:solidFill>
                  <a:srgbClr val="FF0000"/>
                </a:solidFill>
              </a:rPr>
              <a:t>人流の法則性の有無の確認</a:t>
            </a:r>
            <a:endParaRPr kumimoji="1" lang="ja-JP" altLang="en-US" sz="3200" dirty="0">
              <a:solidFill>
                <a:srgbClr val="FF0000"/>
              </a:solidFill>
            </a:endParaRPr>
          </a:p>
        </p:txBody>
      </p:sp>
      <p:sp>
        <p:nvSpPr>
          <p:cNvPr id="16" name="右矢印 15"/>
          <p:cNvSpPr/>
          <p:nvPr/>
        </p:nvSpPr>
        <p:spPr>
          <a:xfrm>
            <a:off x="10151606" y="4043580"/>
            <a:ext cx="432048" cy="136009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FF0000"/>
                </a:solidFill>
              </a:rPr>
              <a:t>長期</a:t>
            </a:r>
            <a:endParaRPr lang="ja-JP" altLang="en-US" dirty="0">
              <a:solidFill>
                <a:srgbClr val="FF0000"/>
              </a:solidFill>
            </a:endParaRPr>
          </a:p>
        </p:txBody>
      </p:sp>
      <p:sp>
        <p:nvSpPr>
          <p:cNvPr id="18" name="円/楕円 17"/>
          <p:cNvSpPr/>
          <p:nvPr/>
        </p:nvSpPr>
        <p:spPr>
          <a:xfrm>
            <a:off x="10720256" y="3544390"/>
            <a:ext cx="1021731" cy="27276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2800" dirty="0" smtClean="0">
                <a:solidFill>
                  <a:srgbClr val="FF0000"/>
                </a:solidFill>
              </a:rPr>
              <a:t>人流観光学</a:t>
            </a:r>
            <a:endParaRPr lang="ja-JP" altLang="en-US" sz="2800" dirty="0">
              <a:solidFill>
                <a:srgbClr val="FF0000"/>
              </a:solidFill>
            </a:endParaRPr>
          </a:p>
        </p:txBody>
      </p:sp>
      <p:sp>
        <p:nvSpPr>
          <p:cNvPr id="19" name="星 7 18"/>
          <p:cNvSpPr/>
          <p:nvPr/>
        </p:nvSpPr>
        <p:spPr>
          <a:xfrm>
            <a:off x="1614890" y="2468908"/>
            <a:ext cx="3024336" cy="2376264"/>
          </a:xfrm>
          <a:prstGeom prst="star7">
            <a:avLst/>
          </a:prstGeom>
          <a:noFill/>
          <a:ln w="76200">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lumMod val="95000"/>
                    <a:lumOff val="5000"/>
                  </a:schemeClr>
                </a:solidFill>
              </a:rPr>
              <a:t>ウェアラブルの</a:t>
            </a:r>
            <a:r>
              <a:rPr lang="ja-JP" altLang="en-US" sz="3600" dirty="0">
                <a:solidFill>
                  <a:schemeClr val="tx1">
                    <a:lumMod val="95000"/>
                    <a:lumOff val="5000"/>
                  </a:schemeClr>
                </a:solidFill>
              </a:rPr>
              <a:t>活用</a:t>
            </a:r>
          </a:p>
        </p:txBody>
      </p:sp>
    </p:spTree>
    <p:extLst>
      <p:ext uri="{BB962C8B-B14F-4D97-AF65-F5344CB8AC3E}">
        <p14:creationId xmlns:p14="http://schemas.microsoft.com/office/powerpoint/2010/main" val="335523433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lang="ja-JP" altLang="en-US" dirty="0">
                <a:solidFill>
                  <a:srgbClr val="FF0000"/>
                </a:solidFill>
              </a:rPr>
              <a:t>図</a:t>
            </a:r>
            <a:r>
              <a:rPr lang="en-US" altLang="ja-JP" dirty="0">
                <a:solidFill>
                  <a:srgbClr val="FF0000"/>
                </a:solidFill>
              </a:rPr>
              <a:t>5-2</a:t>
            </a:r>
            <a:r>
              <a:rPr lang="ja-JP" altLang="en-US" dirty="0">
                <a:solidFill>
                  <a:srgbClr val="FF0000"/>
                </a:solidFill>
              </a:rPr>
              <a:t>　通常のパッケージ・</a:t>
            </a:r>
            <a:r>
              <a:rPr lang="ja-JP" altLang="en-US" dirty="0" smtClean="0">
                <a:solidFill>
                  <a:srgbClr val="FF0000"/>
                </a:solidFill>
              </a:rPr>
              <a:t>ツアー</a:t>
            </a:r>
            <a:endParaRPr kumimoji="1" lang="ja-JP" altLang="en-US" dirty="0"/>
          </a:p>
        </p:txBody>
      </p:sp>
      <p:sp>
        <p:nvSpPr>
          <p:cNvPr id="4" name="正方形/長方形 3"/>
          <p:cNvSpPr/>
          <p:nvPr/>
        </p:nvSpPr>
        <p:spPr>
          <a:xfrm>
            <a:off x="2279576" y="3212976"/>
            <a:ext cx="1800200"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smtClean="0">
                <a:solidFill>
                  <a:schemeClr val="tx1">
                    <a:lumMod val="95000"/>
                    <a:lumOff val="5000"/>
                  </a:schemeClr>
                </a:solidFill>
              </a:rPr>
              <a:t>集合場所</a:t>
            </a:r>
            <a:endParaRPr lang="ja-JP" altLang="en-US" sz="4800" dirty="0">
              <a:solidFill>
                <a:schemeClr val="tx1">
                  <a:lumMod val="95000"/>
                  <a:lumOff val="5000"/>
                </a:schemeClr>
              </a:solidFill>
            </a:endParaRPr>
          </a:p>
        </p:txBody>
      </p:sp>
      <p:sp>
        <p:nvSpPr>
          <p:cNvPr id="5" name="正方形/長方形 4"/>
          <p:cNvSpPr/>
          <p:nvPr/>
        </p:nvSpPr>
        <p:spPr>
          <a:xfrm>
            <a:off x="7968208" y="3212976"/>
            <a:ext cx="2016224"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a:solidFill>
                  <a:schemeClr val="tx1">
                    <a:lumMod val="95000"/>
                    <a:lumOff val="5000"/>
                  </a:schemeClr>
                </a:solidFill>
              </a:rPr>
              <a:t>旅行先</a:t>
            </a:r>
          </a:p>
        </p:txBody>
      </p:sp>
      <p:sp>
        <p:nvSpPr>
          <p:cNvPr id="8" name="下カーブ矢印 7"/>
          <p:cNvSpPr/>
          <p:nvPr/>
        </p:nvSpPr>
        <p:spPr>
          <a:xfrm>
            <a:off x="4079776" y="2420888"/>
            <a:ext cx="4032448" cy="731520"/>
          </a:xfrm>
          <a:prstGeom prst="curvedDownArrow">
            <a:avLst>
              <a:gd name="adj1" fmla="val 25000"/>
              <a:gd name="adj2" fmla="val 71321"/>
              <a:gd name="adj3" fmla="val 267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9" name="下カーブ矢印 8"/>
          <p:cNvSpPr/>
          <p:nvPr/>
        </p:nvSpPr>
        <p:spPr>
          <a:xfrm rot="10800000">
            <a:off x="4007769" y="4653136"/>
            <a:ext cx="3888431" cy="731520"/>
          </a:xfrm>
          <a:prstGeom prst="curvedDownArrow">
            <a:avLst>
              <a:gd name="adj1" fmla="val 11135"/>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0" name="テキスト ボックス 9"/>
          <p:cNvSpPr txBox="1"/>
          <p:nvPr/>
        </p:nvSpPr>
        <p:spPr>
          <a:xfrm>
            <a:off x="4799856" y="3429001"/>
            <a:ext cx="2664296" cy="1015663"/>
          </a:xfrm>
          <a:prstGeom prst="rect">
            <a:avLst/>
          </a:prstGeom>
          <a:noFill/>
          <a:ln>
            <a:solidFill>
              <a:schemeClr val="tx1">
                <a:lumMod val="95000"/>
                <a:lumOff val="5000"/>
              </a:schemeClr>
            </a:solidFill>
            <a:prstDash val="dash"/>
          </a:ln>
        </p:spPr>
        <p:txBody>
          <a:bodyPr wrap="square" rtlCol="0">
            <a:spAutoFit/>
          </a:bodyPr>
          <a:lstStyle/>
          <a:p>
            <a:r>
              <a:rPr lang="ja-JP" altLang="en-US" sz="6000" dirty="0"/>
              <a:t>旅行中</a:t>
            </a:r>
          </a:p>
        </p:txBody>
      </p:sp>
      <p:sp>
        <p:nvSpPr>
          <p:cNvPr id="11" name="テキスト ボックス 10"/>
          <p:cNvSpPr txBox="1"/>
          <p:nvPr/>
        </p:nvSpPr>
        <p:spPr>
          <a:xfrm>
            <a:off x="4583832" y="5437674"/>
            <a:ext cx="3096344" cy="646331"/>
          </a:xfrm>
          <a:prstGeom prst="rect">
            <a:avLst/>
          </a:prstGeom>
          <a:noFill/>
          <a:ln>
            <a:solidFill>
              <a:schemeClr val="tx1">
                <a:lumMod val="95000"/>
                <a:lumOff val="5000"/>
              </a:schemeClr>
            </a:solidFill>
            <a:prstDash val="dash"/>
          </a:ln>
        </p:spPr>
        <p:txBody>
          <a:bodyPr wrap="square" rtlCol="0">
            <a:spAutoFit/>
          </a:bodyPr>
          <a:lstStyle/>
          <a:p>
            <a:r>
              <a:rPr lang="ja-JP" altLang="en-US" sz="3600" dirty="0"/>
              <a:t>旅程保証責任</a:t>
            </a:r>
          </a:p>
        </p:txBody>
      </p:sp>
      <p:sp>
        <p:nvSpPr>
          <p:cNvPr id="12" name="テキスト ボックス 11"/>
          <p:cNvSpPr txBox="1"/>
          <p:nvPr/>
        </p:nvSpPr>
        <p:spPr>
          <a:xfrm>
            <a:off x="4583832" y="6167046"/>
            <a:ext cx="3096344" cy="646331"/>
          </a:xfrm>
          <a:prstGeom prst="rect">
            <a:avLst/>
          </a:prstGeom>
          <a:noFill/>
          <a:ln>
            <a:solidFill>
              <a:schemeClr val="tx1">
                <a:lumMod val="95000"/>
                <a:lumOff val="5000"/>
              </a:schemeClr>
            </a:solidFill>
            <a:prstDash val="dash"/>
          </a:ln>
        </p:spPr>
        <p:txBody>
          <a:bodyPr wrap="square" rtlCol="0">
            <a:spAutoFit/>
          </a:bodyPr>
          <a:lstStyle/>
          <a:p>
            <a:r>
              <a:rPr lang="ja-JP" altLang="en-US" sz="3600" dirty="0"/>
              <a:t>特別補償責任</a:t>
            </a:r>
          </a:p>
        </p:txBody>
      </p:sp>
      <p:sp>
        <p:nvSpPr>
          <p:cNvPr id="13" name="テキスト ボックス 12"/>
          <p:cNvSpPr txBox="1"/>
          <p:nvPr/>
        </p:nvSpPr>
        <p:spPr>
          <a:xfrm>
            <a:off x="4655840" y="1702550"/>
            <a:ext cx="2304256" cy="646331"/>
          </a:xfrm>
          <a:prstGeom prst="rect">
            <a:avLst/>
          </a:prstGeom>
          <a:noFill/>
          <a:ln>
            <a:solidFill>
              <a:schemeClr val="tx1">
                <a:lumMod val="95000"/>
                <a:lumOff val="5000"/>
              </a:schemeClr>
            </a:solidFill>
            <a:prstDash val="dash"/>
          </a:ln>
        </p:spPr>
        <p:txBody>
          <a:bodyPr wrap="square" rtlCol="0">
            <a:spAutoFit/>
          </a:bodyPr>
          <a:lstStyle/>
          <a:p>
            <a:r>
              <a:rPr lang="ja-JP" altLang="en-US" sz="3600" dirty="0"/>
              <a:t>パック料金</a:t>
            </a:r>
          </a:p>
        </p:txBody>
      </p:sp>
      <p:sp>
        <p:nvSpPr>
          <p:cNvPr id="15" name="左矢印 14"/>
          <p:cNvSpPr/>
          <p:nvPr/>
        </p:nvSpPr>
        <p:spPr>
          <a:xfrm>
            <a:off x="7806127" y="1769829"/>
            <a:ext cx="2232248" cy="1204712"/>
          </a:xfrm>
          <a:prstGeom prst="leftArrow">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日本では単品パックが可能</a:t>
            </a:r>
          </a:p>
        </p:txBody>
      </p:sp>
      <p:sp>
        <p:nvSpPr>
          <p:cNvPr id="16" name="左矢印 15"/>
          <p:cNvSpPr/>
          <p:nvPr/>
        </p:nvSpPr>
        <p:spPr>
          <a:xfrm flipH="1">
            <a:off x="1847528" y="5536656"/>
            <a:ext cx="2448272" cy="1204712"/>
          </a:xfrm>
          <a:prstGeom prst="leftArrow">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法制度ではなく</a:t>
            </a:r>
            <a:endParaRPr lang="en-US" altLang="ja-JP" dirty="0">
              <a:solidFill>
                <a:schemeClr val="tx1"/>
              </a:solidFill>
            </a:endParaRPr>
          </a:p>
          <a:p>
            <a:pPr algn="ctr"/>
            <a:r>
              <a:rPr lang="ja-JP" altLang="en-US" dirty="0">
                <a:solidFill>
                  <a:schemeClr val="tx1"/>
                </a:solidFill>
              </a:rPr>
              <a:t>約款上の仕組み</a:t>
            </a:r>
          </a:p>
        </p:txBody>
      </p:sp>
      <p:sp>
        <p:nvSpPr>
          <p:cNvPr id="18" name="上矢印吹き出し 17"/>
          <p:cNvSpPr/>
          <p:nvPr/>
        </p:nvSpPr>
        <p:spPr>
          <a:xfrm>
            <a:off x="8544272" y="4437112"/>
            <a:ext cx="1512168" cy="2016224"/>
          </a:xfrm>
          <a:prstGeom prst="upArrowCallout">
            <a:avLst>
              <a:gd name="adj1" fmla="val 32547"/>
              <a:gd name="adj2" fmla="val 25000"/>
              <a:gd name="adj3" fmla="val 28019"/>
              <a:gd name="adj4" fmla="val 70260"/>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運送又は宿泊のサービス</a:t>
            </a:r>
            <a:endParaRPr lang="en-US" altLang="ja-JP" dirty="0">
              <a:solidFill>
                <a:schemeClr val="tx1"/>
              </a:solidFill>
            </a:endParaRPr>
          </a:p>
          <a:p>
            <a:pPr algn="ctr"/>
            <a:r>
              <a:rPr lang="ja-JP" altLang="en-US" dirty="0">
                <a:solidFill>
                  <a:schemeClr val="tx1"/>
                </a:solidFill>
              </a:rPr>
              <a:t>（ホテルバス、コンドミニアム等も可）</a:t>
            </a:r>
          </a:p>
        </p:txBody>
      </p:sp>
    </p:spTree>
    <p:extLst>
      <p:ext uri="{BB962C8B-B14F-4D97-AF65-F5344CB8AC3E}">
        <p14:creationId xmlns:p14="http://schemas.microsoft.com/office/powerpoint/2010/main" val="1777114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11823" y="175682"/>
            <a:ext cx="7756585" cy="1139363"/>
          </a:xfrm>
          <a:ln>
            <a:solidFill>
              <a:schemeClr val="tx1">
                <a:lumMod val="95000"/>
                <a:lumOff val="5000"/>
              </a:schemeClr>
            </a:solidFill>
          </a:ln>
        </p:spPr>
        <p:txBody>
          <a:bodyPr>
            <a:normAutofit/>
          </a:bodyPr>
          <a:lstStyle/>
          <a:p>
            <a:pPr algn="ctr"/>
            <a:r>
              <a:rPr lang="ja-JP" altLang="en-US" dirty="0" smtClean="0"/>
              <a:t>図</a:t>
            </a:r>
            <a:r>
              <a:rPr lang="en-US" altLang="ja-JP" dirty="0" smtClean="0"/>
              <a:t>5-</a:t>
            </a:r>
            <a:r>
              <a:rPr lang="en-US" altLang="ja-JP" dirty="0" smtClean="0">
                <a:solidFill>
                  <a:srgbClr val="FF0000"/>
                </a:solidFill>
              </a:rPr>
              <a:t>3</a:t>
            </a:r>
            <a:r>
              <a:rPr lang="ja-JP" altLang="en-US" dirty="0" smtClean="0"/>
              <a:t>　</a:t>
            </a:r>
            <a:r>
              <a:rPr lang="ja-JP" altLang="en-US" dirty="0"/>
              <a:t>民</a:t>
            </a:r>
            <a:r>
              <a:rPr lang="ja-JP" altLang="en-US" dirty="0" smtClean="0"/>
              <a:t>力活用型共生社会</a:t>
            </a:r>
            <a:endParaRPr kumimoji="1" lang="ja-JP" altLang="en-US" dirty="0"/>
          </a:p>
        </p:txBody>
      </p:sp>
      <p:sp>
        <p:nvSpPr>
          <p:cNvPr id="4" name="正方形/長方形 3"/>
          <p:cNvSpPr/>
          <p:nvPr/>
        </p:nvSpPr>
        <p:spPr>
          <a:xfrm>
            <a:off x="2279576" y="3068960"/>
            <a:ext cx="1800200"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a:solidFill>
                  <a:schemeClr val="tx1">
                    <a:lumMod val="95000"/>
                    <a:lumOff val="5000"/>
                  </a:schemeClr>
                </a:solidFill>
              </a:rPr>
              <a:t>居所</a:t>
            </a:r>
          </a:p>
        </p:txBody>
      </p:sp>
      <p:sp>
        <p:nvSpPr>
          <p:cNvPr id="5" name="正方形/長方形 4"/>
          <p:cNvSpPr/>
          <p:nvPr/>
        </p:nvSpPr>
        <p:spPr>
          <a:xfrm>
            <a:off x="8040216" y="3140968"/>
            <a:ext cx="2016224"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smtClean="0">
                <a:solidFill>
                  <a:schemeClr val="tx1">
                    <a:lumMod val="95000"/>
                    <a:lumOff val="5000"/>
                  </a:schemeClr>
                </a:solidFill>
              </a:rPr>
              <a:t>宿所</a:t>
            </a:r>
            <a:r>
              <a:rPr lang="en-US" altLang="ja-JP" sz="2800" dirty="0" smtClean="0">
                <a:solidFill>
                  <a:schemeClr val="tx1">
                    <a:lumMod val="95000"/>
                    <a:lumOff val="5000"/>
                  </a:schemeClr>
                </a:solidFill>
              </a:rPr>
              <a:t>destination</a:t>
            </a:r>
            <a:endParaRPr lang="ja-JP" altLang="en-US" sz="2800" dirty="0">
              <a:solidFill>
                <a:schemeClr val="tx1">
                  <a:lumMod val="95000"/>
                  <a:lumOff val="5000"/>
                </a:schemeClr>
              </a:solidFill>
            </a:endParaRPr>
          </a:p>
        </p:txBody>
      </p:sp>
      <p:sp>
        <p:nvSpPr>
          <p:cNvPr id="8" name="下カーブ矢印 7"/>
          <p:cNvSpPr/>
          <p:nvPr/>
        </p:nvSpPr>
        <p:spPr>
          <a:xfrm>
            <a:off x="4079776" y="3356992"/>
            <a:ext cx="4032448" cy="2274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9" name="下カーブ矢印 8"/>
          <p:cNvSpPr/>
          <p:nvPr/>
        </p:nvSpPr>
        <p:spPr>
          <a:xfrm rot="10800000">
            <a:off x="4079776" y="3645024"/>
            <a:ext cx="3960440" cy="83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1" name="テキスト ボックス 10"/>
          <p:cNvSpPr txBox="1"/>
          <p:nvPr/>
        </p:nvSpPr>
        <p:spPr>
          <a:xfrm>
            <a:off x="2639616" y="5143947"/>
            <a:ext cx="7128792" cy="646331"/>
          </a:xfrm>
          <a:prstGeom prst="rect">
            <a:avLst/>
          </a:prstGeom>
          <a:noFill/>
          <a:ln>
            <a:solidFill>
              <a:schemeClr val="tx1">
                <a:lumMod val="95000"/>
                <a:lumOff val="5000"/>
              </a:schemeClr>
            </a:solidFill>
            <a:prstDash val="dash"/>
          </a:ln>
        </p:spPr>
        <p:txBody>
          <a:bodyPr wrap="square" rtlCol="0">
            <a:spAutoFit/>
          </a:bodyPr>
          <a:lstStyle/>
          <a:p>
            <a:pPr algn="ctr"/>
            <a:r>
              <a:rPr lang="ja-JP" altLang="en-US" sz="3600" dirty="0"/>
              <a:t>「人流」保証責任　旅程概念の終焉</a:t>
            </a:r>
          </a:p>
        </p:txBody>
      </p:sp>
      <p:sp>
        <p:nvSpPr>
          <p:cNvPr id="12" name="テキスト ボックス 11"/>
          <p:cNvSpPr txBox="1"/>
          <p:nvPr/>
        </p:nvSpPr>
        <p:spPr>
          <a:xfrm>
            <a:off x="2927648" y="5967912"/>
            <a:ext cx="6552728" cy="646331"/>
          </a:xfrm>
          <a:prstGeom prst="rect">
            <a:avLst/>
          </a:prstGeom>
          <a:noFill/>
          <a:ln>
            <a:solidFill>
              <a:schemeClr val="tx1">
                <a:lumMod val="95000"/>
                <a:lumOff val="5000"/>
              </a:schemeClr>
            </a:solidFill>
            <a:prstDash val="dash"/>
          </a:ln>
        </p:spPr>
        <p:txBody>
          <a:bodyPr wrap="square" rtlCol="0">
            <a:spAutoFit/>
          </a:bodyPr>
          <a:lstStyle/>
          <a:p>
            <a:pPr algn="ctr"/>
            <a:r>
              <a:rPr lang="ja-JP" altLang="en-US" sz="3600" dirty="0"/>
              <a:t>「特別」補償責任</a:t>
            </a:r>
          </a:p>
        </p:txBody>
      </p:sp>
      <p:sp>
        <p:nvSpPr>
          <p:cNvPr id="13" name="テキスト ボックス 12"/>
          <p:cNvSpPr txBox="1"/>
          <p:nvPr/>
        </p:nvSpPr>
        <p:spPr>
          <a:xfrm>
            <a:off x="698740" y="1502040"/>
            <a:ext cx="3381036" cy="1200329"/>
          </a:xfrm>
          <a:prstGeom prst="rect">
            <a:avLst/>
          </a:prstGeom>
          <a:noFill/>
          <a:ln>
            <a:solidFill>
              <a:schemeClr val="tx1">
                <a:lumMod val="95000"/>
                <a:lumOff val="5000"/>
              </a:schemeClr>
            </a:solidFill>
            <a:prstDash val="dash"/>
          </a:ln>
        </p:spPr>
        <p:txBody>
          <a:bodyPr wrap="square" rtlCol="0">
            <a:spAutoFit/>
          </a:bodyPr>
          <a:lstStyle/>
          <a:p>
            <a:pPr algn="ctr"/>
            <a:r>
              <a:rPr lang="ja-JP" altLang="en-US" sz="3600" dirty="0" smtClean="0"/>
              <a:t>定額料金</a:t>
            </a:r>
            <a:r>
              <a:rPr lang="en-US" altLang="ja-JP" sz="3600" dirty="0" smtClean="0"/>
              <a:t>(</a:t>
            </a:r>
            <a:r>
              <a:rPr lang="ja-JP" altLang="en-US" sz="3600" dirty="0" smtClean="0"/>
              <a:t>サブスクリプション）</a:t>
            </a:r>
            <a:endParaRPr lang="ja-JP" altLang="en-US" sz="3600" dirty="0"/>
          </a:p>
        </p:txBody>
      </p:sp>
      <p:sp>
        <p:nvSpPr>
          <p:cNvPr id="14" name="下カーブ矢印 13"/>
          <p:cNvSpPr/>
          <p:nvPr/>
        </p:nvSpPr>
        <p:spPr>
          <a:xfrm>
            <a:off x="4007768" y="3789040"/>
            <a:ext cx="4032448" cy="2274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5" name="下カーブ矢印 14"/>
          <p:cNvSpPr/>
          <p:nvPr/>
        </p:nvSpPr>
        <p:spPr>
          <a:xfrm rot="10800000">
            <a:off x="4007768" y="4077072"/>
            <a:ext cx="3960440" cy="83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6" name="下カーブ矢印 15"/>
          <p:cNvSpPr/>
          <p:nvPr/>
        </p:nvSpPr>
        <p:spPr>
          <a:xfrm>
            <a:off x="4007769" y="4281653"/>
            <a:ext cx="4032448" cy="2274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7" name="下カーブ矢印 16"/>
          <p:cNvSpPr/>
          <p:nvPr/>
        </p:nvSpPr>
        <p:spPr>
          <a:xfrm rot="10800000">
            <a:off x="4007769" y="4569685"/>
            <a:ext cx="3960440" cy="83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8" name="下カーブ矢印 17"/>
          <p:cNvSpPr/>
          <p:nvPr/>
        </p:nvSpPr>
        <p:spPr>
          <a:xfrm>
            <a:off x="4007768" y="2924944"/>
            <a:ext cx="4032448" cy="2274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9" name="下カーブ矢印 18"/>
          <p:cNvSpPr/>
          <p:nvPr/>
        </p:nvSpPr>
        <p:spPr>
          <a:xfrm rot="10800000">
            <a:off x="4007768" y="3212976"/>
            <a:ext cx="3960440" cy="834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23" name="正方形/長方形 22"/>
          <p:cNvSpPr/>
          <p:nvPr/>
        </p:nvSpPr>
        <p:spPr>
          <a:xfrm>
            <a:off x="4655840" y="1742036"/>
            <a:ext cx="2808312" cy="864096"/>
          </a:xfrm>
          <a:prstGeom prst="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smtClean="0">
                <a:solidFill>
                  <a:schemeClr val="tx1">
                    <a:lumMod val="95000"/>
                    <a:lumOff val="5000"/>
                  </a:schemeClr>
                </a:solidFill>
              </a:rPr>
              <a:t>人</a:t>
            </a:r>
            <a:r>
              <a:rPr lang="ja-JP" altLang="en-US" sz="4800" dirty="0">
                <a:solidFill>
                  <a:schemeClr val="tx1">
                    <a:lumMod val="95000"/>
                    <a:lumOff val="5000"/>
                  </a:schemeClr>
                </a:solidFill>
              </a:rPr>
              <a:t>流</a:t>
            </a:r>
            <a:r>
              <a:rPr lang="ja-JP" altLang="en-US" sz="4800" dirty="0" smtClean="0">
                <a:solidFill>
                  <a:schemeClr val="tx1">
                    <a:lumMod val="95000"/>
                    <a:lumOff val="5000"/>
                  </a:schemeClr>
                </a:solidFill>
              </a:rPr>
              <a:t>活動</a:t>
            </a:r>
            <a:endParaRPr lang="ja-JP" altLang="en-US" sz="4800" dirty="0">
              <a:solidFill>
                <a:schemeClr val="tx1">
                  <a:lumMod val="95000"/>
                  <a:lumOff val="5000"/>
                </a:schemeClr>
              </a:solidFill>
            </a:endParaRPr>
          </a:p>
        </p:txBody>
      </p:sp>
      <p:sp>
        <p:nvSpPr>
          <p:cNvPr id="21" name="円/楕円 20"/>
          <p:cNvSpPr/>
          <p:nvPr/>
        </p:nvSpPr>
        <p:spPr>
          <a:xfrm>
            <a:off x="5538168" y="2771303"/>
            <a:ext cx="851688" cy="21457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2800" dirty="0" smtClean="0">
                <a:solidFill>
                  <a:schemeClr val="tx1"/>
                </a:solidFill>
              </a:rPr>
              <a:t>人</a:t>
            </a:r>
            <a:r>
              <a:rPr lang="ja-JP" altLang="en-US" sz="2800" dirty="0">
                <a:solidFill>
                  <a:schemeClr val="tx1"/>
                </a:solidFill>
              </a:rPr>
              <a:t>流</a:t>
            </a:r>
            <a:r>
              <a:rPr lang="ja-JP" altLang="en-US" sz="2800" dirty="0" smtClean="0">
                <a:solidFill>
                  <a:schemeClr val="tx1"/>
                </a:solidFill>
              </a:rPr>
              <a:t>資源</a:t>
            </a:r>
            <a:endParaRPr lang="ja-JP" altLang="en-US" sz="2800" dirty="0">
              <a:solidFill>
                <a:schemeClr val="tx1"/>
              </a:solidFill>
            </a:endParaRPr>
          </a:p>
        </p:txBody>
      </p:sp>
      <p:sp>
        <p:nvSpPr>
          <p:cNvPr id="3" name="正方形/長方形 2"/>
          <p:cNvSpPr/>
          <p:nvPr/>
        </p:nvSpPr>
        <p:spPr>
          <a:xfrm>
            <a:off x="156712" y="4977438"/>
            <a:ext cx="1439175" cy="7620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ベーシック・インカム制度</a:t>
            </a:r>
            <a:endParaRPr kumimoji="1" lang="ja-JP" altLang="en-US" dirty="0"/>
          </a:p>
        </p:txBody>
      </p:sp>
      <p:sp>
        <p:nvSpPr>
          <p:cNvPr id="7" name="下矢印 6"/>
          <p:cNvSpPr/>
          <p:nvPr/>
        </p:nvSpPr>
        <p:spPr>
          <a:xfrm flipV="1">
            <a:off x="621101" y="2924940"/>
            <a:ext cx="612475" cy="19921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91483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5807"/>
            <a:ext cx="10515600" cy="1325563"/>
          </a:xfrm>
          <a:ln w="57150">
            <a:solidFill>
              <a:schemeClr val="bg2">
                <a:lumMod val="10000"/>
              </a:schemeClr>
            </a:solidFill>
          </a:ln>
        </p:spPr>
        <p:txBody>
          <a:bodyPr/>
          <a:lstStyle/>
          <a:p>
            <a:pPr algn="ctr"/>
            <a:r>
              <a:rPr kumimoji="1" lang="ja-JP" altLang="en-US" dirty="0" smtClean="0"/>
              <a:t>観光情報論の進化　⇒　人流論への発展</a:t>
            </a:r>
            <a:endParaRPr kumimoji="1" lang="ja-JP" altLang="en-US" dirty="0"/>
          </a:p>
        </p:txBody>
      </p:sp>
      <p:sp>
        <p:nvSpPr>
          <p:cNvPr id="3" name="コンテンツ プレースホルダー 2"/>
          <p:cNvSpPr>
            <a:spLocks noGrp="1"/>
          </p:cNvSpPr>
          <p:nvPr>
            <p:ph idx="1"/>
          </p:nvPr>
        </p:nvSpPr>
        <p:spPr>
          <a:xfrm>
            <a:off x="941716" y="3821506"/>
            <a:ext cx="10515600" cy="1518245"/>
          </a:xfrm>
          <a:ln>
            <a:solidFill>
              <a:schemeClr val="accent1"/>
            </a:solidFill>
          </a:ln>
        </p:spPr>
        <p:txBody>
          <a:bodyPr>
            <a:normAutofit lnSpcReduction="10000"/>
          </a:bodyPr>
          <a:lstStyle/>
          <a:p>
            <a:pPr marL="0" indent="0" algn="ctr">
              <a:buNone/>
            </a:pPr>
            <a:r>
              <a:rPr kumimoji="1" lang="ja-JP" altLang="en-US" sz="3200" dirty="0" smtClean="0"/>
              <a:t>観光客を含めた観光活動全体を「観光情報」と考える段階</a:t>
            </a:r>
            <a:endParaRPr kumimoji="1" lang="en-US" altLang="ja-JP" sz="3200" dirty="0" smtClean="0"/>
          </a:p>
          <a:p>
            <a:pPr marL="0" indent="0" algn="ctr">
              <a:buNone/>
            </a:pPr>
            <a:r>
              <a:rPr lang="ja-JP" altLang="en-US" sz="3200" dirty="0" smtClean="0">
                <a:solidFill>
                  <a:srgbClr val="FF0000"/>
                </a:solidFill>
              </a:rPr>
              <a:t>観光行動（予測）論</a:t>
            </a:r>
            <a:endParaRPr lang="en-US" altLang="ja-JP" sz="3200" dirty="0" smtClean="0">
              <a:solidFill>
                <a:srgbClr val="FF0000"/>
              </a:solidFill>
            </a:endParaRPr>
          </a:p>
          <a:p>
            <a:pPr marL="0" indent="0" algn="ctr">
              <a:buNone/>
            </a:pPr>
            <a:r>
              <a:rPr lang="en-US" altLang="ja-JP" sz="3200" dirty="0" smtClean="0"/>
              <a:t>Information</a:t>
            </a:r>
            <a:r>
              <a:rPr lang="ja-JP" altLang="en-US" sz="3200" dirty="0"/>
              <a:t>　</a:t>
            </a:r>
            <a:r>
              <a:rPr lang="en-US" altLang="ja-JP" sz="3200" dirty="0"/>
              <a:t>of</a:t>
            </a:r>
            <a:r>
              <a:rPr lang="ja-JP" altLang="en-US" sz="3200" dirty="0"/>
              <a:t>　</a:t>
            </a:r>
            <a:r>
              <a:rPr lang="en-US" altLang="ja-JP" sz="3200" dirty="0"/>
              <a:t>tourist</a:t>
            </a:r>
            <a:r>
              <a:rPr lang="ja-JP" altLang="en-US" sz="3200" dirty="0" err="1"/>
              <a:t>、</a:t>
            </a:r>
            <a:r>
              <a:rPr lang="en-US" altLang="ja-JP" sz="3200" dirty="0"/>
              <a:t>Information</a:t>
            </a:r>
            <a:r>
              <a:rPr lang="ja-JP" altLang="en-US" sz="3200" dirty="0"/>
              <a:t>　</a:t>
            </a:r>
            <a:r>
              <a:rPr lang="en-US" altLang="ja-JP" sz="3200" dirty="0"/>
              <a:t>of</a:t>
            </a:r>
            <a:r>
              <a:rPr lang="ja-JP" altLang="en-US" sz="3200" dirty="0"/>
              <a:t>　</a:t>
            </a:r>
            <a:r>
              <a:rPr lang="en-US" altLang="ja-JP" sz="3200" dirty="0"/>
              <a:t>tourism</a:t>
            </a:r>
            <a:endParaRPr kumimoji="1" lang="ja-JP" altLang="en-US" sz="3200" dirty="0">
              <a:solidFill>
                <a:srgbClr val="FF0000"/>
              </a:solidFill>
            </a:endParaRPr>
          </a:p>
        </p:txBody>
      </p:sp>
      <p:sp>
        <p:nvSpPr>
          <p:cNvPr id="4" name="コンテンツ プレースホルダー 2"/>
          <p:cNvSpPr txBox="1">
            <a:spLocks/>
          </p:cNvSpPr>
          <p:nvPr/>
        </p:nvSpPr>
        <p:spPr>
          <a:xfrm>
            <a:off x="878456" y="1742538"/>
            <a:ext cx="10482532" cy="1345728"/>
          </a:xfrm>
          <a:prstGeom prst="rect">
            <a:avLst/>
          </a:prstGeom>
          <a:ln>
            <a:solidFill>
              <a:schemeClr val="accent1"/>
            </a:solidFill>
          </a:ln>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3600" dirty="0" smtClean="0"/>
              <a:t>観光客のための情報を「観光情報」と考える段階</a:t>
            </a:r>
            <a:endParaRPr lang="en-US" altLang="ja-JP" sz="3600" dirty="0" smtClean="0"/>
          </a:p>
          <a:p>
            <a:pPr marL="0" indent="0" algn="ctr">
              <a:buNone/>
            </a:pPr>
            <a:r>
              <a:rPr lang="ja-JP" altLang="en-US" sz="3600" dirty="0" smtClean="0">
                <a:solidFill>
                  <a:srgbClr val="FF0000"/>
                </a:solidFill>
              </a:rPr>
              <a:t>観光情報（提供）論　</a:t>
            </a:r>
            <a:endParaRPr lang="en-US" altLang="ja-JP" sz="3600" dirty="0" smtClean="0">
              <a:solidFill>
                <a:srgbClr val="FF0000"/>
              </a:solidFill>
            </a:endParaRPr>
          </a:p>
          <a:p>
            <a:pPr marL="0" indent="0" algn="ctr">
              <a:buNone/>
            </a:pPr>
            <a:r>
              <a:rPr lang="en-US" altLang="ja-JP" sz="3600" dirty="0" smtClean="0"/>
              <a:t>Information</a:t>
            </a:r>
            <a:r>
              <a:rPr lang="ja-JP" altLang="en-US" sz="3600" dirty="0"/>
              <a:t>　</a:t>
            </a:r>
            <a:r>
              <a:rPr lang="en-US" altLang="ja-JP" sz="3600" dirty="0"/>
              <a:t>for</a:t>
            </a:r>
            <a:r>
              <a:rPr lang="ja-JP" altLang="en-US" sz="3600" dirty="0"/>
              <a:t>　</a:t>
            </a:r>
            <a:r>
              <a:rPr lang="en-US" altLang="ja-JP" sz="3600" dirty="0"/>
              <a:t>tourist</a:t>
            </a:r>
            <a:endParaRPr lang="en-US" altLang="ja-JP" sz="3600" dirty="0" smtClean="0">
              <a:solidFill>
                <a:srgbClr val="FF0000"/>
              </a:solidFill>
            </a:endParaRPr>
          </a:p>
        </p:txBody>
      </p:sp>
      <p:sp>
        <p:nvSpPr>
          <p:cNvPr id="6" name="テキスト ボックス 5"/>
          <p:cNvSpPr txBox="1"/>
          <p:nvPr/>
        </p:nvSpPr>
        <p:spPr>
          <a:xfrm>
            <a:off x="1414736" y="6055743"/>
            <a:ext cx="6849373" cy="584775"/>
          </a:xfrm>
          <a:prstGeom prst="rect">
            <a:avLst/>
          </a:prstGeom>
          <a:noFill/>
        </p:spPr>
        <p:txBody>
          <a:bodyPr wrap="square" rtlCol="0">
            <a:spAutoFit/>
          </a:bodyPr>
          <a:lstStyle/>
          <a:p>
            <a:pPr algn="ctr"/>
            <a:r>
              <a:rPr kumimoji="1" lang="ja-JP" altLang="en-US" sz="3200" dirty="0" smtClean="0"/>
              <a:t>観光を論じる意味合いに変化が発生</a:t>
            </a:r>
            <a:endParaRPr kumimoji="1" lang="ja-JP" altLang="en-US" sz="3200" dirty="0"/>
          </a:p>
        </p:txBody>
      </p:sp>
      <p:sp>
        <p:nvSpPr>
          <p:cNvPr id="7" name="下矢印 6"/>
          <p:cNvSpPr/>
          <p:nvPr/>
        </p:nvSpPr>
        <p:spPr>
          <a:xfrm>
            <a:off x="4899804" y="3329797"/>
            <a:ext cx="2130724" cy="5520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下矢印 7"/>
          <p:cNvSpPr/>
          <p:nvPr/>
        </p:nvSpPr>
        <p:spPr>
          <a:xfrm>
            <a:off x="4741654" y="5423137"/>
            <a:ext cx="2130724" cy="5520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下矢印 8"/>
          <p:cNvSpPr/>
          <p:nvPr/>
        </p:nvSpPr>
        <p:spPr>
          <a:xfrm rot="16200000">
            <a:off x="7832787" y="5873154"/>
            <a:ext cx="1189007" cy="5678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タイトル 1"/>
          <p:cNvSpPr txBox="1">
            <a:spLocks/>
          </p:cNvSpPr>
          <p:nvPr/>
        </p:nvSpPr>
        <p:spPr>
          <a:xfrm>
            <a:off x="8987274" y="5667485"/>
            <a:ext cx="2201178" cy="1035228"/>
          </a:xfrm>
          <a:prstGeom prst="rect">
            <a:avLst/>
          </a:prstGeom>
          <a:ln w="57150">
            <a:solidFill>
              <a:schemeClr val="bg2">
                <a:lumMod val="1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dirty="0" smtClean="0">
                <a:solidFill>
                  <a:srgbClr val="FF0000"/>
                </a:solidFill>
              </a:rPr>
              <a:t>人流論</a:t>
            </a:r>
            <a:endParaRPr lang="ja-JP" altLang="en-US" dirty="0">
              <a:solidFill>
                <a:srgbClr val="FF0000"/>
              </a:solidFill>
            </a:endParaRPr>
          </a:p>
        </p:txBody>
      </p:sp>
    </p:spTree>
    <p:extLst>
      <p:ext uri="{BB962C8B-B14F-4D97-AF65-F5344CB8AC3E}">
        <p14:creationId xmlns:p14="http://schemas.microsoft.com/office/powerpoint/2010/main" val="28049931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299773"/>
          </a:xfrm>
          <a:ln w="57150">
            <a:solidFill>
              <a:schemeClr val="accent1"/>
            </a:solidFill>
          </a:ln>
        </p:spPr>
        <p:txBody>
          <a:bodyPr/>
          <a:lstStyle/>
          <a:p>
            <a:pPr algn="ctr"/>
            <a:r>
              <a:rPr kumimoji="1" lang="ja-JP" altLang="en-US" dirty="0" smtClean="0"/>
              <a:t>観光行動論</a:t>
            </a:r>
            <a:endParaRPr kumimoji="1" lang="ja-JP" altLang="en-US" dirty="0"/>
          </a:p>
        </p:txBody>
      </p:sp>
      <p:sp>
        <p:nvSpPr>
          <p:cNvPr id="3" name="コンテンツ プレースホルダー 2"/>
          <p:cNvSpPr>
            <a:spLocks noGrp="1"/>
          </p:cNvSpPr>
          <p:nvPr>
            <p:ph idx="1"/>
          </p:nvPr>
        </p:nvSpPr>
        <p:spPr>
          <a:xfrm>
            <a:off x="405441" y="1825624"/>
            <a:ext cx="11619781" cy="5032375"/>
          </a:xfrm>
        </p:spPr>
        <p:txBody>
          <a:bodyPr>
            <a:noAutofit/>
          </a:bodyPr>
          <a:lstStyle/>
          <a:p>
            <a:r>
              <a:rPr lang="ja-JP" altLang="en-US" sz="3200" dirty="0" smtClean="0"/>
              <a:t>人間</a:t>
            </a:r>
            <a:r>
              <a:rPr lang="ja-JP" altLang="en-US" sz="3200" dirty="0"/>
              <a:t>の行動を科学的に研究し、その法則性を解明しようとする学問と して</a:t>
            </a:r>
            <a:r>
              <a:rPr lang="ja-JP" altLang="en-US" sz="3200" dirty="0">
                <a:solidFill>
                  <a:srgbClr val="FF0000"/>
                </a:solidFill>
              </a:rPr>
              <a:t>行動科学</a:t>
            </a:r>
            <a:r>
              <a:rPr lang="ja-JP" altLang="en-US" sz="3200" dirty="0"/>
              <a:t>があった。アメリカの心理学者</a:t>
            </a:r>
            <a:r>
              <a:rPr lang="en-US" altLang="ja-JP" sz="3200" dirty="0"/>
              <a:t>J.G.</a:t>
            </a:r>
            <a:r>
              <a:rPr lang="ja-JP" altLang="en-US" sz="3200" dirty="0"/>
              <a:t>ミラーら、シカゴ大学の 研究者たちによって唱えられた。諸科学の境界を超え、人間行動について の統合的な解明を目指した</a:t>
            </a:r>
            <a:r>
              <a:rPr lang="ja-JP" altLang="en-US" sz="3200" dirty="0" smtClean="0"/>
              <a:t>。</a:t>
            </a:r>
            <a:endParaRPr lang="en-US" altLang="ja-JP" sz="3200" dirty="0" smtClean="0"/>
          </a:p>
          <a:p>
            <a:r>
              <a:rPr lang="ja-JP" altLang="en-US" sz="3200" dirty="0" smtClean="0"/>
              <a:t> 「</a:t>
            </a:r>
            <a:r>
              <a:rPr lang="ja-JP" altLang="en-US" sz="3200" dirty="0"/>
              <a:t>観光場面での行動研究も、多くの分野にわたって」おり「観光行動研 究の知見として統合されるには至っていない」と観光学全集</a:t>
            </a:r>
            <a:r>
              <a:rPr lang="en-US" altLang="ja-JP" sz="3200" dirty="0"/>
              <a:t>4</a:t>
            </a:r>
            <a:r>
              <a:rPr lang="ja-JP" altLang="en-US" sz="3200" dirty="0"/>
              <a:t>巻</a:t>
            </a:r>
            <a:r>
              <a:rPr lang="en-US" altLang="ja-JP" sz="3200" dirty="0"/>
              <a:t>『</a:t>
            </a:r>
            <a:r>
              <a:rPr lang="ja-JP" altLang="en-US" sz="3200" dirty="0">
                <a:solidFill>
                  <a:srgbClr val="FF0000"/>
                </a:solidFill>
              </a:rPr>
              <a:t>観光</a:t>
            </a:r>
            <a:r>
              <a:rPr lang="ja-JP" altLang="en-US" sz="3200" dirty="0" smtClean="0">
                <a:solidFill>
                  <a:srgbClr val="FF0000"/>
                </a:solidFill>
              </a:rPr>
              <a:t>行動論</a:t>
            </a:r>
            <a:r>
              <a:rPr lang="en-US" altLang="ja-JP" sz="3200" dirty="0"/>
              <a:t>』</a:t>
            </a:r>
            <a:r>
              <a:rPr lang="ja-JP" altLang="en-US" sz="3200" dirty="0"/>
              <a:t>の冒頭において記述するが、その原因もまた基本の「観光」概念が 確立されていないからである。人を移動させる力の研究は脳の働きの研究 であり、脳科学に収斂されるのであれば、概念も人流概念に収斂する。人 が移動しないものと移動するものに判別されるのであろう</a:t>
            </a:r>
            <a:r>
              <a:rPr lang="ja-JP" altLang="en-US" sz="3200" dirty="0" smtClean="0"/>
              <a:t>。</a:t>
            </a:r>
            <a:endParaRPr kumimoji="1" lang="ja-JP" altLang="en-US" sz="3200" dirty="0"/>
          </a:p>
        </p:txBody>
      </p:sp>
    </p:spTree>
    <p:extLst>
      <p:ext uri="{BB962C8B-B14F-4D97-AF65-F5344CB8AC3E}">
        <p14:creationId xmlns:p14="http://schemas.microsoft.com/office/powerpoint/2010/main" val="3143385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lstStyle/>
          <a:p>
            <a:pPr algn="ctr"/>
            <a:r>
              <a:rPr kumimoji="1" lang="ja-JP" altLang="en-US" dirty="0" smtClean="0"/>
              <a:t>観光資源論も観光行動論も同じ論議</a:t>
            </a:r>
            <a:endParaRPr kumimoji="1" lang="ja-JP" altLang="en-US" dirty="0"/>
          </a:p>
        </p:txBody>
      </p:sp>
      <p:sp>
        <p:nvSpPr>
          <p:cNvPr id="3" name="コンテンツ プレースホルダー 2"/>
          <p:cNvSpPr>
            <a:spLocks noGrp="1"/>
          </p:cNvSpPr>
          <p:nvPr>
            <p:ph idx="1"/>
          </p:nvPr>
        </p:nvSpPr>
        <p:spPr/>
        <p:txBody>
          <a:bodyPr/>
          <a:lstStyle/>
          <a:p>
            <a:r>
              <a:rPr lang="ja-JP" altLang="en-US" sz="4000" dirty="0"/>
              <a:t>その総合体としての人を移動させる「力」により行動する人がいわゆる 観光客であり、当該行動を「観光行動」という同義語反復がここでも発生する</a:t>
            </a:r>
            <a:r>
              <a:rPr lang="ja-JP" altLang="en-US" sz="4000" dirty="0" smtClean="0"/>
              <a:t>。</a:t>
            </a:r>
            <a:endParaRPr lang="en-US" altLang="ja-JP" sz="4000" dirty="0" smtClean="0"/>
          </a:p>
          <a:p>
            <a:r>
              <a:rPr lang="ja-JP" altLang="en-US" sz="4000" dirty="0" smtClean="0"/>
              <a:t>実は</a:t>
            </a:r>
            <a:r>
              <a:rPr lang="ja-JP" altLang="en-US" sz="4000" dirty="0"/>
              <a:t>現在でも、観光資源を論じることと観光行動を論じることに本質的な違いがないことに賢明な読者は気が付くであろう。</a:t>
            </a:r>
          </a:p>
          <a:p>
            <a:endParaRPr kumimoji="1" lang="ja-JP" altLang="en-US" dirty="0"/>
          </a:p>
        </p:txBody>
      </p:sp>
    </p:spTree>
    <p:extLst>
      <p:ext uri="{BB962C8B-B14F-4D97-AF65-F5344CB8AC3E}">
        <p14:creationId xmlns:p14="http://schemas.microsoft.com/office/powerpoint/2010/main" val="646120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77638"/>
            <a:ext cx="10515600" cy="2467155"/>
          </a:xfrm>
          <a:solidFill>
            <a:srgbClr val="FFFF00"/>
          </a:solidFill>
          <a:ln>
            <a:solidFill>
              <a:schemeClr val="accent1"/>
            </a:solidFill>
          </a:ln>
        </p:spPr>
        <p:txBody>
          <a:bodyPr>
            <a:normAutofit/>
          </a:bodyPr>
          <a:lstStyle/>
          <a:p>
            <a:pPr algn="ctr"/>
            <a:r>
              <a:rPr lang="ja-JP" altLang="en-US" dirty="0" smtClean="0"/>
              <a:t>２</a:t>
            </a:r>
            <a:r>
              <a:rPr lang="ja-JP" altLang="ja-JP" dirty="0" smtClean="0"/>
              <a:t>　　　人の移動と通信</a:t>
            </a:r>
            <a:r>
              <a:rPr lang="en-US" altLang="ja-JP" dirty="0" smtClean="0"/>
              <a:t/>
            </a:r>
            <a:br>
              <a:rPr lang="en-US" altLang="ja-JP" dirty="0" smtClean="0"/>
            </a:br>
            <a:r>
              <a:rPr lang="ja-JP" altLang="en-US" sz="4900" dirty="0" smtClean="0"/>
              <a:t>～</a:t>
            </a:r>
            <a:r>
              <a:rPr lang="ja-JP" altLang="ja-JP" sz="4900" b="1" dirty="0" smtClean="0"/>
              <a:t>交通</a:t>
            </a:r>
            <a:r>
              <a:rPr lang="ja-JP" altLang="ja-JP" sz="4900" b="1" dirty="0"/>
              <a:t>と通信の関係は、相乗、補完、代替の三つに分類</a:t>
            </a:r>
            <a:r>
              <a:rPr lang="ja-JP" altLang="ja-JP" sz="4900" b="1" dirty="0" smtClean="0"/>
              <a:t>され</a:t>
            </a:r>
            <a:r>
              <a:rPr lang="ja-JP" altLang="en-US" sz="4900" b="1" dirty="0" smtClean="0"/>
              <a:t>る～</a:t>
            </a:r>
            <a:endParaRPr kumimoji="1" lang="ja-JP" altLang="en-US" sz="4900" dirty="0"/>
          </a:p>
        </p:txBody>
      </p:sp>
      <p:sp>
        <p:nvSpPr>
          <p:cNvPr id="3" name="コンテンツ プレースホルダー 2"/>
          <p:cNvSpPr>
            <a:spLocks noGrp="1"/>
          </p:cNvSpPr>
          <p:nvPr>
            <p:ph idx="1"/>
          </p:nvPr>
        </p:nvSpPr>
        <p:spPr>
          <a:xfrm>
            <a:off x="838200" y="2696891"/>
            <a:ext cx="10515600" cy="3462368"/>
          </a:xfrm>
        </p:spPr>
        <p:txBody>
          <a:bodyPr>
            <a:noAutofit/>
          </a:bodyPr>
          <a:lstStyle/>
          <a:p>
            <a:r>
              <a:rPr lang="en-US" altLang="ja-JP" sz="4000" dirty="0" smtClean="0"/>
              <a:t>C.S</a:t>
            </a:r>
            <a:r>
              <a:rPr lang="en-US" altLang="ja-JP" sz="4000" dirty="0"/>
              <a:t>.</a:t>
            </a:r>
            <a:r>
              <a:rPr lang="ja-JP" altLang="ja-JP" sz="4000" dirty="0"/>
              <a:t>グリフィンによる東京帝国大学「交通論」の講義ノートによれば、コミュニケーションは、元来交通と通信の両者を含む概念で、それまでの</a:t>
            </a:r>
            <a:r>
              <a:rPr lang="en-US" altLang="ja-JP" sz="4000" dirty="0"/>
              <a:t>Transportation</a:t>
            </a:r>
            <a:r>
              <a:rPr lang="ja-JP" altLang="ja-JP" sz="4000" dirty="0"/>
              <a:t>は、流刑という意味で用いられていたことが紹介されて</a:t>
            </a:r>
            <a:r>
              <a:rPr lang="ja-JP" altLang="ja-JP" sz="4000" dirty="0" smtClean="0"/>
              <a:t>い</a:t>
            </a:r>
            <a:r>
              <a:rPr lang="ja-JP" altLang="en-US" sz="4000" dirty="0" smtClean="0"/>
              <a:t>る</a:t>
            </a:r>
            <a:r>
              <a:rPr lang="ja-JP" altLang="ja-JP" sz="4000" dirty="0" smtClean="0"/>
              <a:t>。ヒト</a:t>
            </a:r>
            <a:r>
              <a:rPr lang="ja-JP" altLang="ja-JP" sz="4000" dirty="0"/>
              <a:t>の移動と情報がシンクロしていたから</a:t>
            </a:r>
            <a:r>
              <a:rPr lang="ja-JP" altLang="ja-JP" sz="4000" dirty="0" smtClean="0"/>
              <a:t>で</a:t>
            </a:r>
            <a:r>
              <a:rPr lang="ja-JP" altLang="en-US" sz="4000" dirty="0" smtClean="0"/>
              <a:t>ある</a:t>
            </a:r>
            <a:r>
              <a:rPr lang="ja-JP" altLang="ja-JP" sz="4000" dirty="0" smtClean="0"/>
              <a:t>。</a:t>
            </a:r>
            <a:endParaRPr kumimoji="1" lang="ja-JP" altLang="en-US" sz="4000" dirty="0"/>
          </a:p>
        </p:txBody>
      </p:sp>
    </p:spTree>
    <p:extLst>
      <p:ext uri="{BB962C8B-B14F-4D97-AF65-F5344CB8AC3E}">
        <p14:creationId xmlns:p14="http://schemas.microsoft.com/office/powerpoint/2010/main" val="460416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kumimoji="1" lang="en-US" altLang="ja-JP" dirty="0" smtClean="0">
                <a:latin typeface="+mn-ea"/>
                <a:ea typeface="+mn-ea"/>
              </a:rPr>
              <a:t>VFR</a:t>
            </a:r>
            <a:r>
              <a:rPr kumimoji="1" lang="ja-JP" altLang="en-US" dirty="0" smtClean="0">
                <a:latin typeface="+mn-ea"/>
                <a:ea typeface="+mn-ea"/>
              </a:rPr>
              <a:t>　</a:t>
            </a:r>
            <a:r>
              <a:rPr kumimoji="1" lang="en-US" altLang="ja-JP" dirty="0" smtClean="0">
                <a:latin typeface="+mn-ea"/>
                <a:ea typeface="+mn-ea"/>
              </a:rPr>
              <a:t>MICE</a:t>
            </a:r>
            <a:endParaRPr kumimoji="1" lang="ja-JP" altLang="en-US" dirty="0">
              <a:latin typeface="+mn-ea"/>
              <a:ea typeface="+mn-ea"/>
            </a:endParaRPr>
          </a:p>
        </p:txBody>
      </p:sp>
      <p:sp>
        <p:nvSpPr>
          <p:cNvPr id="3" name="コンテンツ プレースホルダー 2"/>
          <p:cNvSpPr>
            <a:spLocks noGrp="1"/>
          </p:cNvSpPr>
          <p:nvPr>
            <p:ph idx="1"/>
          </p:nvPr>
        </p:nvSpPr>
        <p:spPr/>
        <p:txBody>
          <a:bodyPr>
            <a:normAutofit lnSpcReduction="10000"/>
          </a:bodyPr>
          <a:lstStyle/>
          <a:p>
            <a:r>
              <a:rPr lang="ja-JP" altLang="ja-JP" dirty="0"/>
              <a:t>交通、通信技術の発展は、ヒトの移動と情報の移動を分離させ、トランスポーテーション概念とコミュニケーション概念が分化することとな</a:t>
            </a:r>
            <a:r>
              <a:rPr lang="ja-JP" altLang="en-US" dirty="0"/>
              <a:t>った</a:t>
            </a:r>
            <a:r>
              <a:rPr lang="ja-JP" altLang="ja-JP" dirty="0"/>
              <a:t>。経験やノウハウ等情報所有者に「体化された情報」が前者であり、文書や映像等情報の所有者から「分離された情報」が後者で</a:t>
            </a:r>
            <a:r>
              <a:rPr lang="ja-JP" altLang="en-US" dirty="0"/>
              <a:t>ある</a:t>
            </a:r>
            <a:r>
              <a:rPr lang="ja-JP" altLang="ja-JP" dirty="0"/>
              <a:t>。しかし前者であっても</a:t>
            </a:r>
            <a:r>
              <a:rPr lang="ja-JP" altLang="ja-JP" b="1" dirty="0"/>
              <a:t>暗黙知</a:t>
            </a:r>
            <a:r>
              <a:rPr lang="ja-JP" altLang="ja-JP" dirty="0"/>
              <a:t>がデジタル情報化され、次第に多くの人に移転できるようになっ</a:t>
            </a:r>
            <a:r>
              <a:rPr lang="ja-JP" altLang="en-US" dirty="0"/>
              <a:t>た</a:t>
            </a:r>
            <a:r>
              <a:rPr lang="ja-JP" altLang="ja-JP" dirty="0"/>
              <a:t>。最後に残るものは生身の人の存在そのものということになり、ふれあいや表敬訪問等ということにな</a:t>
            </a:r>
            <a:r>
              <a:rPr lang="ja-JP" altLang="en-US" dirty="0"/>
              <a:t>る</a:t>
            </a:r>
            <a:r>
              <a:rPr lang="ja-JP" altLang="ja-JP" dirty="0"/>
              <a:t>。</a:t>
            </a:r>
            <a:r>
              <a:rPr lang="en-US" altLang="ja-JP" dirty="0"/>
              <a:t>VFR</a:t>
            </a:r>
            <a:r>
              <a:rPr lang="ja-JP" altLang="en-US" dirty="0"/>
              <a:t>が注目されるのである</a:t>
            </a:r>
            <a:endParaRPr lang="en-US" altLang="ja-JP" dirty="0"/>
          </a:p>
          <a:p>
            <a:r>
              <a:rPr lang="ja-JP" altLang="ja-JP" dirty="0"/>
              <a:t>通信の両端には必ず生身の人間がいて、リアルな関係を伴わないバーチャルのみの関係ではすまない。都市はフェース・ツー・フェースを提供する基盤として</a:t>
            </a:r>
            <a:r>
              <a:rPr lang="ja-JP" altLang="en-US" dirty="0"/>
              <a:t>国際的な</a:t>
            </a:r>
            <a:r>
              <a:rPr lang="ja-JP" altLang="ja-JP" dirty="0"/>
              <a:t>競争にさらされ</a:t>
            </a:r>
            <a:r>
              <a:rPr lang="ja-JP" altLang="en-US" dirty="0"/>
              <a:t>ているから、ＭＩＣＥが注目される</a:t>
            </a:r>
            <a:r>
              <a:rPr lang="ja-JP" altLang="ja-JP" dirty="0"/>
              <a:t>。</a:t>
            </a:r>
            <a:endParaRPr lang="ja-JP" altLang="en-US" dirty="0"/>
          </a:p>
        </p:txBody>
      </p:sp>
    </p:spTree>
    <p:extLst>
      <p:ext uri="{BB962C8B-B14F-4D97-AF65-F5344CB8AC3E}">
        <p14:creationId xmlns:p14="http://schemas.microsoft.com/office/powerpoint/2010/main" val="3635188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ln>
            <a:solidFill>
              <a:schemeClr val="tx1">
                <a:lumMod val="95000"/>
                <a:lumOff val="5000"/>
              </a:schemeClr>
            </a:solidFill>
          </a:ln>
        </p:spPr>
        <p:txBody>
          <a:bodyPr/>
          <a:lstStyle/>
          <a:p>
            <a:r>
              <a:rPr lang="ja-JP" altLang="en-US" dirty="0">
                <a:latin typeface="+mn-ea"/>
              </a:rPr>
              <a:t>第</a:t>
            </a:r>
            <a:r>
              <a:rPr lang="en-US" altLang="ja-JP" dirty="0">
                <a:latin typeface="+mn-ea"/>
              </a:rPr>
              <a:t>1</a:t>
            </a:r>
            <a:r>
              <a:rPr lang="ja-JP" altLang="en-US" dirty="0">
                <a:latin typeface="+mn-ea"/>
              </a:rPr>
              <a:t>編　　人流・観光の発展の歴史</a:t>
            </a:r>
            <a:endParaRPr lang="en-US" altLang="ja-JP" dirty="0">
              <a:latin typeface="+mn-ea"/>
            </a:endParaRPr>
          </a:p>
        </p:txBody>
      </p:sp>
      <p:sp>
        <p:nvSpPr>
          <p:cNvPr id="5" name="コンテンツ プレースホルダー 4"/>
          <p:cNvSpPr>
            <a:spLocks noGrp="1"/>
          </p:cNvSpPr>
          <p:nvPr>
            <p:ph idx="1"/>
          </p:nvPr>
        </p:nvSpPr>
        <p:spPr/>
        <p:txBody>
          <a:bodyPr>
            <a:normAutofit fontScale="92500" lnSpcReduction="20000"/>
          </a:bodyPr>
          <a:lstStyle/>
          <a:p>
            <a:r>
              <a:rPr lang="ja-JP" altLang="ja-JP" b="1" dirty="0"/>
              <a:t>第</a:t>
            </a:r>
            <a:r>
              <a:rPr lang="en-US" altLang="ja-JP" b="1" dirty="0"/>
              <a:t>1</a:t>
            </a:r>
            <a:r>
              <a:rPr lang="ja-JP" altLang="ja-JP" b="1" dirty="0"/>
              <a:t>節　人類の移動と定住</a:t>
            </a:r>
            <a:endParaRPr lang="ja-JP" altLang="ja-JP" dirty="0"/>
          </a:p>
          <a:p>
            <a:r>
              <a:rPr lang="ja-JP" altLang="ja-JP" b="1" dirty="0"/>
              <a:t>第</a:t>
            </a:r>
            <a:r>
              <a:rPr lang="en-US" altLang="ja-JP" b="1" dirty="0"/>
              <a:t>2</a:t>
            </a:r>
            <a:r>
              <a:rPr lang="ja-JP" altLang="ja-JP" b="1" dirty="0"/>
              <a:t>節　定住社会における集団移動と旅の文化の形成</a:t>
            </a:r>
            <a:endParaRPr lang="ja-JP" altLang="ja-JP" dirty="0"/>
          </a:p>
          <a:p>
            <a:r>
              <a:rPr lang="ja-JP" altLang="ja-JP" b="1" dirty="0"/>
              <a:t>第</a:t>
            </a:r>
            <a:r>
              <a:rPr lang="en-US" altLang="ja-JP" b="1" dirty="0"/>
              <a:t>3</a:t>
            </a:r>
            <a:r>
              <a:rPr lang="ja-JP" altLang="ja-JP" b="1" dirty="0"/>
              <a:t>節　大量移動した奴隷と移民</a:t>
            </a:r>
            <a:endParaRPr lang="ja-JP" altLang="ja-JP" dirty="0"/>
          </a:p>
          <a:p>
            <a:r>
              <a:rPr lang="ja-JP" altLang="ja-JP" b="1" dirty="0"/>
              <a:t>第</a:t>
            </a:r>
            <a:r>
              <a:rPr lang="en-US" altLang="ja-JP" b="1" dirty="0"/>
              <a:t>4</a:t>
            </a:r>
            <a:r>
              <a:rPr lang="ja-JP" altLang="ja-JP" b="1" dirty="0"/>
              <a:t>節　大型交通施設整備と観光の誕生</a:t>
            </a:r>
            <a:endParaRPr lang="ja-JP" altLang="ja-JP" dirty="0"/>
          </a:p>
          <a:p>
            <a:r>
              <a:rPr lang="ja-JP" altLang="ja-JP" b="1" dirty="0"/>
              <a:t>第</a:t>
            </a:r>
            <a:r>
              <a:rPr lang="en-US" altLang="ja-JP" b="1" dirty="0"/>
              <a:t>5</a:t>
            </a:r>
            <a:r>
              <a:rPr lang="ja-JP" altLang="ja-JP" b="1" dirty="0"/>
              <a:t>節　疫病が生み出した国境と人流</a:t>
            </a:r>
            <a:endParaRPr lang="ja-JP" altLang="ja-JP" dirty="0"/>
          </a:p>
          <a:p>
            <a:r>
              <a:rPr lang="ja-JP" altLang="ja-JP" b="1" dirty="0"/>
              <a:t>第</a:t>
            </a:r>
            <a:r>
              <a:rPr lang="en-US" altLang="ja-JP" b="1" dirty="0"/>
              <a:t>6</a:t>
            </a:r>
            <a:r>
              <a:rPr lang="ja-JP" altLang="ja-JP" b="1" dirty="0"/>
              <a:t>節　戦争・メディアと人流・観光</a:t>
            </a:r>
            <a:endParaRPr lang="ja-JP" altLang="ja-JP" dirty="0"/>
          </a:p>
          <a:p>
            <a:r>
              <a:rPr lang="ja-JP" altLang="ja-JP" b="1" dirty="0"/>
              <a:t>第</a:t>
            </a:r>
            <a:r>
              <a:rPr lang="en-US" altLang="ja-JP" b="1" dirty="0"/>
              <a:t>7</a:t>
            </a:r>
            <a:r>
              <a:rPr lang="ja-JP" altLang="ja-JP" b="1" dirty="0"/>
              <a:t>節　戦後の人流・観光の</a:t>
            </a:r>
            <a:r>
              <a:rPr lang="ja-JP" altLang="ja-JP" b="1" dirty="0" smtClean="0"/>
              <a:t>動向</a:t>
            </a:r>
            <a:endParaRPr lang="en-US" altLang="ja-JP" b="1" dirty="0" smtClean="0"/>
          </a:p>
          <a:p>
            <a:r>
              <a:rPr lang="ja-JP" altLang="en-US" b="1" dirty="0" smtClean="0"/>
              <a:t>第</a:t>
            </a:r>
            <a:r>
              <a:rPr lang="en-US" altLang="ja-JP" b="1" dirty="0"/>
              <a:t>8</a:t>
            </a:r>
            <a:r>
              <a:rPr lang="ja-JP" altLang="en-US" b="1" dirty="0" smtClean="0"/>
              <a:t>節　国際金融制度の進展と規制緩和</a:t>
            </a:r>
            <a:endParaRPr lang="en-US" altLang="ja-JP" b="1" dirty="0" smtClean="0"/>
          </a:p>
          <a:p>
            <a:r>
              <a:rPr lang="ja-JP" altLang="en-US" b="1" dirty="0" smtClean="0"/>
              <a:t>第</a:t>
            </a:r>
            <a:r>
              <a:rPr lang="en-US" altLang="ja-JP" b="1" dirty="0"/>
              <a:t>9</a:t>
            </a:r>
            <a:r>
              <a:rPr lang="ja-JP" altLang="en-US" b="1" dirty="0" smtClean="0"/>
              <a:t>節　海外移住と永遠の旅行者</a:t>
            </a:r>
            <a:endParaRPr lang="en-US" altLang="ja-JP" b="1" dirty="0" smtClean="0"/>
          </a:p>
          <a:p>
            <a:r>
              <a:rPr lang="ja-JP" altLang="en-US" b="1" dirty="0" smtClean="0"/>
              <a:t>第</a:t>
            </a:r>
            <a:r>
              <a:rPr lang="en-US" altLang="ja-JP" b="1" dirty="0"/>
              <a:t>10</a:t>
            </a:r>
            <a:r>
              <a:rPr lang="ja-JP" altLang="en-US" b="1" dirty="0" smtClean="0"/>
              <a:t>節　</a:t>
            </a:r>
            <a:r>
              <a:rPr lang="en-US" altLang="ja-JP" b="1" dirty="0" smtClean="0"/>
              <a:t>2050</a:t>
            </a:r>
            <a:r>
              <a:rPr lang="ja-JP" altLang="en-US" b="1" dirty="0" smtClean="0"/>
              <a:t>年の人流　～空間軸（横軸）と時間軸（縦軸）から考える</a:t>
            </a:r>
            <a:endParaRPr lang="ja-JP" altLang="ja-JP" dirty="0"/>
          </a:p>
        </p:txBody>
      </p:sp>
    </p:spTree>
    <p:extLst>
      <p:ext uri="{BB962C8B-B14F-4D97-AF65-F5344CB8AC3E}">
        <p14:creationId xmlns:p14="http://schemas.microsoft.com/office/powerpoint/2010/main" val="2393758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ja-JP" altLang="en-US" dirty="0" smtClean="0"/>
              <a:t>３</a:t>
            </a:r>
            <a:r>
              <a:rPr lang="ja-JP" altLang="ja-JP" dirty="0" smtClean="0"/>
              <a:t>　　印刷術</a:t>
            </a:r>
            <a:r>
              <a:rPr lang="ja-JP" altLang="en-US" dirty="0" smtClean="0"/>
              <a:t>の進展と観光概念の発生</a:t>
            </a:r>
            <a:endParaRPr kumimoji="1" lang="ja-JP" altLang="en-US" dirty="0"/>
          </a:p>
        </p:txBody>
      </p:sp>
      <p:sp>
        <p:nvSpPr>
          <p:cNvPr id="3" name="コンテンツ プレースホルダー 2"/>
          <p:cNvSpPr>
            <a:spLocks noGrp="1"/>
          </p:cNvSpPr>
          <p:nvPr>
            <p:ph idx="1"/>
          </p:nvPr>
        </p:nvSpPr>
        <p:spPr>
          <a:xfrm>
            <a:off x="838200" y="1825625"/>
            <a:ext cx="10515600" cy="4963364"/>
          </a:xfrm>
        </p:spPr>
        <p:txBody>
          <a:bodyPr>
            <a:normAutofit/>
          </a:bodyPr>
          <a:lstStyle/>
          <a:p>
            <a:r>
              <a:rPr lang="ja-JP" altLang="ja-JP" dirty="0"/>
              <a:t>大量印刷術の出現は、</a:t>
            </a:r>
            <a:r>
              <a:rPr lang="ja-JP" altLang="ja-JP" dirty="0">
                <a:solidFill>
                  <a:srgbClr val="FF0000"/>
                </a:solidFill>
              </a:rPr>
              <a:t>王による文字の独占の終了</a:t>
            </a:r>
            <a:r>
              <a:rPr lang="ja-JP" altLang="ja-JP" dirty="0"/>
              <a:t>を意味</a:t>
            </a:r>
            <a:r>
              <a:rPr lang="ja-JP" altLang="ja-JP" dirty="0" smtClean="0"/>
              <a:t>した</a:t>
            </a:r>
            <a:r>
              <a:rPr lang="ja-JP" altLang="ja-JP" dirty="0"/>
              <a:t>。教会で聖職者の話を聞かなくても聖書を読んで理解すればよく</a:t>
            </a:r>
            <a:r>
              <a:rPr lang="ja-JP" altLang="ja-JP" dirty="0" smtClean="0"/>
              <a:t>な</a:t>
            </a:r>
            <a:r>
              <a:rPr lang="ja-JP" altLang="en-US" dirty="0" smtClean="0"/>
              <a:t>った</a:t>
            </a:r>
            <a:r>
              <a:rPr lang="ja-JP" altLang="ja-JP" dirty="0" smtClean="0"/>
              <a:t>から</a:t>
            </a:r>
            <a:r>
              <a:rPr lang="ja-JP" altLang="ja-JP" dirty="0"/>
              <a:t>、</a:t>
            </a:r>
            <a:r>
              <a:rPr lang="ja-JP" altLang="ja-JP" b="1" dirty="0">
                <a:solidFill>
                  <a:srgbClr val="FF0000"/>
                </a:solidFill>
              </a:rPr>
              <a:t>宗教改革</a:t>
            </a:r>
            <a:r>
              <a:rPr lang="ja-JP" altLang="ja-JP" dirty="0"/>
              <a:t>が</a:t>
            </a:r>
            <a:r>
              <a:rPr lang="ja-JP" altLang="ja-JP" dirty="0" smtClean="0"/>
              <a:t>起こった。</a:t>
            </a:r>
            <a:r>
              <a:rPr lang="ja-JP" altLang="ja-JP" dirty="0"/>
              <a:t>国民国家概念の発生も印刷術の進歩の結果</a:t>
            </a:r>
            <a:r>
              <a:rPr lang="ja-JP" altLang="ja-JP" dirty="0" smtClean="0"/>
              <a:t>で</a:t>
            </a:r>
            <a:r>
              <a:rPr lang="ja-JP" altLang="en-US" dirty="0" smtClean="0"/>
              <a:t>ある</a:t>
            </a:r>
            <a:r>
              <a:rPr lang="ja-JP" altLang="ja-JP" dirty="0" smtClean="0"/>
              <a:t>。</a:t>
            </a:r>
            <a:endParaRPr lang="en-US" altLang="ja-JP" dirty="0" smtClean="0"/>
          </a:p>
          <a:p>
            <a:r>
              <a:rPr lang="ja-JP" altLang="ja-JP" dirty="0" smtClean="0"/>
              <a:t>藩政</a:t>
            </a:r>
            <a:r>
              <a:rPr lang="ja-JP" altLang="ja-JP" dirty="0"/>
              <a:t>時代には地域におさまっていた民衆が、日露戦争で日本という国家を意識したのも、新聞が作り上げたから</a:t>
            </a:r>
            <a:r>
              <a:rPr lang="ja-JP" altLang="ja-JP" dirty="0" smtClean="0"/>
              <a:t>で</a:t>
            </a:r>
            <a:r>
              <a:rPr lang="ja-JP" altLang="en-US" dirty="0" smtClean="0"/>
              <a:t>ある</a:t>
            </a:r>
            <a:r>
              <a:rPr lang="ja-JP" altLang="ja-JP" dirty="0" smtClean="0"/>
              <a:t>。</a:t>
            </a:r>
            <a:r>
              <a:rPr lang="ja-JP" altLang="ja-JP" dirty="0"/>
              <a:t>国民国家が成立したからこそ</a:t>
            </a:r>
            <a:r>
              <a:rPr lang="ja-JP" altLang="ja-JP" dirty="0" smtClean="0"/>
              <a:t>、</a:t>
            </a:r>
            <a:r>
              <a:rPr lang="ja-JP" altLang="en-US" dirty="0" smtClean="0"/>
              <a:t>クロスボーダーの文化</a:t>
            </a:r>
            <a:r>
              <a:rPr lang="ja-JP" altLang="ja-JP" dirty="0" smtClean="0"/>
              <a:t>を</a:t>
            </a:r>
            <a:r>
              <a:rPr lang="ja-JP" altLang="ja-JP" dirty="0"/>
              <a:t>見に行く観光概念も誕生</a:t>
            </a:r>
            <a:r>
              <a:rPr lang="ja-JP" altLang="ja-JP" dirty="0" smtClean="0"/>
              <a:t>した。</a:t>
            </a:r>
            <a:endParaRPr lang="en-US" altLang="ja-JP" dirty="0" smtClean="0"/>
          </a:p>
          <a:p>
            <a:r>
              <a:rPr lang="ja-JP" altLang="en-US" dirty="0" smtClean="0"/>
              <a:t>一般</a:t>
            </a:r>
            <a:r>
              <a:rPr lang="ja-JP" altLang="en-US" dirty="0"/>
              <a:t>人</a:t>
            </a:r>
            <a:r>
              <a:rPr lang="ja-JP" altLang="en-US" dirty="0" smtClean="0"/>
              <a:t>が海外に出かけるのも兵士として戦地に送られる機会が始まりであった。</a:t>
            </a:r>
            <a:endParaRPr lang="ja-JP" altLang="ja-JP" dirty="0"/>
          </a:p>
        </p:txBody>
      </p:sp>
    </p:spTree>
    <p:extLst>
      <p:ext uri="{BB962C8B-B14F-4D97-AF65-F5344CB8AC3E}">
        <p14:creationId xmlns:p14="http://schemas.microsoft.com/office/powerpoint/2010/main" val="1863909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55608" y="123593"/>
            <a:ext cx="10698192" cy="1360158"/>
          </a:xfrm>
          <a:ln>
            <a:solidFill>
              <a:schemeClr val="accent1"/>
            </a:solidFill>
          </a:ln>
        </p:spPr>
        <p:txBody>
          <a:bodyPr/>
          <a:lstStyle/>
          <a:p>
            <a:r>
              <a:rPr lang="ja-JP" altLang="en-US" dirty="0" smtClean="0"/>
              <a:t>４　</a:t>
            </a:r>
            <a:r>
              <a:rPr lang="ja-JP" altLang="ja-JP" dirty="0" smtClean="0"/>
              <a:t>本屋</a:t>
            </a:r>
            <a:r>
              <a:rPr lang="ja-JP" altLang="ja-JP" dirty="0"/>
              <a:t>、新聞屋、楽譜屋、</a:t>
            </a:r>
            <a:r>
              <a:rPr lang="ja-JP" altLang="ja-JP" dirty="0" smtClean="0"/>
              <a:t>レコード屋</a:t>
            </a:r>
            <a:r>
              <a:rPr lang="ja-JP" altLang="en-US" dirty="0" smtClean="0"/>
              <a:t>のビジネス・モデル</a:t>
            </a:r>
            <a:endParaRPr kumimoji="1" lang="ja-JP" altLang="en-US" dirty="0"/>
          </a:p>
        </p:txBody>
      </p:sp>
      <p:sp>
        <p:nvSpPr>
          <p:cNvPr id="3" name="コンテンツ プレースホルダー 2"/>
          <p:cNvSpPr>
            <a:spLocks noGrp="1"/>
          </p:cNvSpPr>
          <p:nvPr>
            <p:ph idx="1"/>
          </p:nvPr>
        </p:nvSpPr>
        <p:spPr>
          <a:xfrm>
            <a:off x="838200" y="1825624"/>
            <a:ext cx="10515600" cy="5032376"/>
          </a:xfrm>
        </p:spPr>
        <p:txBody>
          <a:bodyPr>
            <a:normAutofit fontScale="85000" lnSpcReduction="20000"/>
          </a:bodyPr>
          <a:lstStyle/>
          <a:p>
            <a:r>
              <a:rPr lang="ja-JP" altLang="ja-JP" dirty="0"/>
              <a:t>ルネサンス以前は、本は</a:t>
            </a:r>
            <a:r>
              <a:rPr lang="ja-JP" altLang="ja-JP" b="1" dirty="0"/>
              <a:t>経典型</a:t>
            </a:r>
            <a:r>
              <a:rPr lang="ja-JP" altLang="ja-JP" dirty="0"/>
              <a:t>で</a:t>
            </a:r>
            <a:r>
              <a:rPr lang="ja-JP" altLang="en-US" dirty="0"/>
              <a:t>あった</a:t>
            </a:r>
            <a:r>
              <a:rPr lang="ja-JP" altLang="ja-JP" dirty="0"/>
              <a:t>。誰かが書いた原典があり、これに注釈がつき、それが一つの本になって出た。ルネサンス以降は逐次刊行型</a:t>
            </a:r>
            <a:r>
              <a:rPr lang="en-US" altLang="ja-JP" dirty="0"/>
              <a:t>(</a:t>
            </a:r>
            <a:r>
              <a:rPr lang="ja-JP" altLang="ja-JP" dirty="0"/>
              <a:t>ジャーナル型</a:t>
            </a:r>
            <a:r>
              <a:rPr lang="en-US" altLang="ja-JP" dirty="0"/>
              <a:t>)</a:t>
            </a:r>
            <a:r>
              <a:rPr lang="ja-JP" altLang="ja-JP" dirty="0"/>
              <a:t>で</a:t>
            </a:r>
            <a:r>
              <a:rPr lang="ja-JP" altLang="en-US" dirty="0"/>
              <a:t>あった</a:t>
            </a:r>
            <a:r>
              <a:rPr lang="ja-JP" altLang="ja-JP" dirty="0"/>
              <a:t>。いままではこれだけわかっているから、後はこれだけ足すという形式</a:t>
            </a:r>
            <a:r>
              <a:rPr lang="ja-JP" altLang="en-US" dirty="0"/>
              <a:t>だった</a:t>
            </a:r>
            <a:r>
              <a:rPr lang="ja-JP" altLang="ja-JP" dirty="0"/>
              <a:t>から、書き出しは</a:t>
            </a:r>
            <a:r>
              <a:rPr lang="en-US" altLang="ja-JP" dirty="0"/>
              <a:t>Recently</a:t>
            </a:r>
            <a:r>
              <a:rPr lang="ja-JP" altLang="ja-JP" dirty="0"/>
              <a:t>・・・となっていた。大量印刷という印刷術ならではの性質が発揮されるのは</a:t>
            </a:r>
            <a:r>
              <a:rPr lang="en-US" altLang="ja-JP" dirty="0"/>
              <a:t>19</a:t>
            </a:r>
            <a:r>
              <a:rPr lang="ja-JP" altLang="ja-JP" dirty="0"/>
              <a:t>世紀半ば以降のことで</a:t>
            </a:r>
            <a:r>
              <a:rPr lang="ja-JP" altLang="en-US" dirty="0"/>
              <a:t>ある</a:t>
            </a:r>
            <a:r>
              <a:rPr lang="ja-JP" altLang="ja-JP" dirty="0"/>
              <a:t>。</a:t>
            </a:r>
          </a:p>
          <a:p>
            <a:r>
              <a:rPr lang="ja-JP" altLang="ja-JP" dirty="0" smtClean="0"/>
              <a:t>イギリス</a:t>
            </a:r>
            <a:r>
              <a:rPr lang="ja-JP" altLang="ja-JP" dirty="0"/>
              <a:t>では、</a:t>
            </a:r>
            <a:r>
              <a:rPr lang="en-US" altLang="ja-JP" dirty="0"/>
              <a:t>15</a:t>
            </a:r>
            <a:r>
              <a:rPr lang="ja-JP" altLang="ja-JP" dirty="0"/>
              <a:t>世紀初頭代書人と装飾職人が一体の職能集団として編成され、更には製本・店頭販売までが統合されて、</a:t>
            </a:r>
            <a:r>
              <a:rPr lang="en-US" altLang="ja-JP" dirty="0"/>
              <a:t>15</a:t>
            </a:r>
            <a:r>
              <a:rPr lang="ja-JP" altLang="ja-JP" dirty="0"/>
              <a:t>世紀半ばには書籍製造販売業者として一体の職能集団となっていた。ここに大陸から印刷術が導入され、新入りの印刷業者は書籍業組合に組み込まれた</a:t>
            </a:r>
            <a:r>
              <a:rPr lang="ja-JP" altLang="ja-JP" dirty="0" smtClean="0"/>
              <a:t>。</a:t>
            </a:r>
            <a:endParaRPr lang="en-US" altLang="ja-JP" dirty="0" smtClean="0"/>
          </a:p>
          <a:p>
            <a:r>
              <a:rPr lang="ja-JP" altLang="ja-JP" dirty="0" smtClean="0"/>
              <a:t>印刷術</a:t>
            </a:r>
            <a:r>
              <a:rPr lang="ja-JP" altLang="ja-JP" dirty="0"/>
              <a:t>が登場したときは、すでに産業の垂直統合が既存の枠として存在していた　こうした垂直統合の事業形態は、制度的にも強化された。特に検閲の必要性から、垂直に統合された情報流通の流れを監督する単一の代表機関が設定された。この機関は、書籍業の場合、書籍業組合であり、国王勅許により書籍印刷業に関する排他的独占権を付与された。これらの排他的独占権が後に著作権と呼ばれるようになった。この垂直統合は強固であり、新聞、音楽出版、音楽レコード事業は出版事業モデルを踏襲した。本屋、新聞屋、楽譜屋、レコード屋がそれぞれ独立した専門店として形成されたのは、こうした歴史的背景がある。</a:t>
            </a:r>
          </a:p>
          <a:p>
            <a:endParaRPr kumimoji="1" lang="ja-JP" altLang="en-US" dirty="0"/>
          </a:p>
        </p:txBody>
      </p:sp>
    </p:spTree>
    <p:extLst>
      <p:ext uri="{BB962C8B-B14F-4D97-AF65-F5344CB8AC3E}">
        <p14:creationId xmlns:p14="http://schemas.microsoft.com/office/powerpoint/2010/main" val="6819464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５　メディアと無体財産権の関係の変化</a:t>
            </a:r>
            <a:endParaRPr kumimoji="1" lang="ja-JP" altLang="en-US" dirty="0"/>
          </a:p>
        </p:txBody>
      </p:sp>
      <p:sp>
        <p:nvSpPr>
          <p:cNvPr id="3" name="コンテンツ プレースホルダー 2"/>
          <p:cNvSpPr>
            <a:spLocks noGrp="1"/>
          </p:cNvSpPr>
          <p:nvPr>
            <p:ph idx="1"/>
          </p:nvPr>
        </p:nvSpPr>
        <p:spPr>
          <a:xfrm>
            <a:off x="838200" y="1825624"/>
            <a:ext cx="10515600" cy="4816715"/>
          </a:xfrm>
        </p:spPr>
        <p:txBody>
          <a:bodyPr>
            <a:normAutofit/>
          </a:bodyPr>
          <a:lstStyle/>
          <a:p>
            <a:r>
              <a:rPr lang="ja-JP" altLang="ja-JP" sz="3200" b="1" dirty="0" smtClean="0"/>
              <a:t>著作権</a:t>
            </a:r>
            <a:r>
              <a:rPr lang="ja-JP" altLang="ja-JP" sz="3200" dirty="0"/>
              <a:t>も</a:t>
            </a:r>
            <a:r>
              <a:rPr lang="ja-JP" altLang="ja-JP" sz="3200" b="1" dirty="0"/>
              <a:t>特許権</a:t>
            </a:r>
            <a:r>
              <a:rPr lang="ja-JP" altLang="ja-JP" sz="3200" dirty="0"/>
              <a:t>も、政策的に対象にしない場合が</a:t>
            </a:r>
            <a:r>
              <a:rPr lang="ja-JP" altLang="ja-JP" sz="3200" dirty="0" smtClean="0"/>
              <a:t>あ</a:t>
            </a:r>
            <a:r>
              <a:rPr lang="ja-JP" altLang="en-US" sz="3200" dirty="0" smtClean="0"/>
              <a:t>る</a:t>
            </a:r>
            <a:r>
              <a:rPr lang="ja-JP" altLang="ja-JP" sz="3200" dirty="0" smtClean="0"/>
              <a:t>。</a:t>
            </a:r>
            <a:r>
              <a:rPr lang="ja-JP" altLang="ja-JP" sz="3200" dirty="0"/>
              <a:t>著作権における</a:t>
            </a:r>
            <a:r>
              <a:rPr lang="ja-JP" altLang="ja-JP" sz="3200" dirty="0">
                <a:solidFill>
                  <a:srgbClr val="FF0000"/>
                </a:solidFill>
              </a:rPr>
              <a:t>法的文書</a:t>
            </a:r>
            <a:r>
              <a:rPr lang="ja-JP" altLang="ja-JP" sz="3200" dirty="0"/>
              <a:t>や特許権における</a:t>
            </a:r>
            <a:r>
              <a:rPr lang="ja-JP" altLang="ja-JP" sz="3200" dirty="0">
                <a:solidFill>
                  <a:srgbClr val="FF0000"/>
                </a:solidFill>
              </a:rPr>
              <a:t>医療技術</a:t>
            </a:r>
            <a:r>
              <a:rPr lang="ja-JP" altLang="ja-JP" sz="3200" dirty="0" smtClean="0"/>
              <a:t>で</a:t>
            </a:r>
            <a:r>
              <a:rPr lang="ja-JP" altLang="en-US" sz="3200" dirty="0" smtClean="0"/>
              <a:t>ある</a:t>
            </a:r>
            <a:r>
              <a:rPr lang="ja-JP" altLang="ja-JP" sz="3200" dirty="0" smtClean="0"/>
              <a:t>。</a:t>
            </a:r>
            <a:endParaRPr lang="en-US" altLang="ja-JP" sz="3200" dirty="0" smtClean="0"/>
          </a:p>
          <a:p>
            <a:r>
              <a:rPr lang="ja-JP" altLang="ja-JP" sz="3200" dirty="0" smtClean="0"/>
              <a:t>特許</a:t>
            </a:r>
            <a:r>
              <a:rPr lang="ja-JP" altLang="ja-JP" sz="3200" dirty="0"/>
              <a:t>は</a:t>
            </a:r>
            <a:r>
              <a:rPr lang="ja-JP" altLang="ja-JP" sz="3200" b="1" dirty="0"/>
              <a:t>排他権</a:t>
            </a:r>
            <a:r>
              <a:rPr lang="ja-JP" altLang="ja-JP" sz="3200" dirty="0"/>
              <a:t>か</a:t>
            </a:r>
            <a:r>
              <a:rPr lang="ja-JP" altLang="ja-JP" sz="3200" b="1" dirty="0"/>
              <a:t>ライセンス権</a:t>
            </a:r>
            <a:r>
              <a:rPr lang="ja-JP" altLang="ja-JP" sz="3200" dirty="0"/>
              <a:t>かという問題が</a:t>
            </a:r>
            <a:r>
              <a:rPr lang="ja-JP" altLang="ja-JP" sz="3200" dirty="0" smtClean="0"/>
              <a:t>あ</a:t>
            </a:r>
            <a:r>
              <a:rPr lang="ja-JP" altLang="en-US" sz="3200" dirty="0" smtClean="0"/>
              <a:t>る</a:t>
            </a:r>
            <a:r>
              <a:rPr lang="ja-JP" altLang="ja-JP" sz="3200" dirty="0" smtClean="0"/>
              <a:t>。</a:t>
            </a:r>
            <a:r>
              <a:rPr lang="ja-JP" altLang="ja-JP" sz="3200" dirty="0"/>
              <a:t>特許というのは技術を公開すること。その代償として何年かの独占権とライセンス権を付与して、それによって次の技術の発展を促すのが目的</a:t>
            </a:r>
            <a:r>
              <a:rPr lang="ja-JP" altLang="ja-JP" sz="3200" dirty="0" smtClean="0"/>
              <a:t>で</a:t>
            </a:r>
            <a:r>
              <a:rPr lang="ja-JP" altLang="en-US" sz="3200" dirty="0" smtClean="0"/>
              <a:t>ある</a:t>
            </a:r>
            <a:r>
              <a:rPr lang="ja-JP" altLang="ja-JP" sz="3200" dirty="0" smtClean="0"/>
              <a:t>。</a:t>
            </a:r>
            <a:r>
              <a:rPr lang="ja-JP" altLang="ja-JP" sz="3200" dirty="0"/>
              <a:t>著作権は世界中に共通する権利、特許権は取得した国だけで成立する権利</a:t>
            </a:r>
            <a:r>
              <a:rPr lang="ja-JP" altLang="ja-JP" sz="3200" dirty="0" smtClean="0"/>
              <a:t>で</a:t>
            </a:r>
            <a:r>
              <a:rPr lang="ja-JP" altLang="en-US" sz="3200" dirty="0" smtClean="0"/>
              <a:t>ある</a:t>
            </a:r>
            <a:r>
              <a:rPr lang="ja-JP" altLang="ja-JP" sz="3200" dirty="0" smtClean="0"/>
              <a:t>。</a:t>
            </a:r>
            <a:r>
              <a:rPr lang="ja-JP" altLang="ja-JP" sz="3200" dirty="0"/>
              <a:t>特許権は誰が持っているかが</a:t>
            </a:r>
            <a:r>
              <a:rPr lang="ja-JP" altLang="ja-JP" sz="3200" dirty="0" smtClean="0"/>
              <a:t>わか</a:t>
            </a:r>
            <a:r>
              <a:rPr lang="ja-JP" altLang="en-US" sz="3200" dirty="0" smtClean="0"/>
              <a:t>る</a:t>
            </a:r>
            <a:r>
              <a:rPr lang="ja-JP" altLang="ja-JP" sz="3200" dirty="0" smtClean="0"/>
              <a:t>が</a:t>
            </a:r>
            <a:r>
              <a:rPr lang="ja-JP" altLang="ja-JP" sz="3200" dirty="0"/>
              <a:t>、著作権は登記簿のようなものがない権利</a:t>
            </a:r>
            <a:r>
              <a:rPr lang="ja-JP" altLang="ja-JP" sz="3200" dirty="0" smtClean="0"/>
              <a:t>で</a:t>
            </a:r>
            <a:r>
              <a:rPr lang="ja-JP" altLang="en-US" sz="3200" dirty="0" smtClean="0"/>
              <a:t>ある</a:t>
            </a:r>
            <a:r>
              <a:rPr lang="ja-JP" altLang="ja-JP" sz="3200" dirty="0" smtClean="0"/>
              <a:t>。</a:t>
            </a:r>
            <a:endParaRPr lang="ja-JP" altLang="en-US" sz="3200" dirty="0"/>
          </a:p>
        </p:txBody>
      </p:sp>
    </p:spTree>
    <p:extLst>
      <p:ext uri="{BB962C8B-B14F-4D97-AF65-F5344CB8AC3E}">
        <p14:creationId xmlns:p14="http://schemas.microsoft.com/office/powerpoint/2010/main" val="37835033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kumimoji="1" lang="ja-JP" altLang="en-US" dirty="0" smtClean="0"/>
              <a:t>番組概念</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ja-JP" altLang="ja-JP" dirty="0"/>
              <a:t>テレビ離れ、新聞離れが</a:t>
            </a:r>
            <a:r>
              <a:rPr lang="ja-JP" altLang="en-US" dirty="0"/>
              <a:t>進んでいる</a:t>
            </a:r>
            <a:r>
              <a:rPr lang="ja-JP" altLang="ja-JP" dirty="0"/>
              <a:t>。スマホを使えばオンデマンドで自分の好きなように情報を</a:t>
            </a:r>
            <a:r>
              <a:rPr lang="ja-JP" altLang="en-US" dirty="0"/>
              <a:t>取り込むことができる</a:t>
            </a:r>
            <a:r>
              <a:rPr lang="ja-JP" altLang="ja-JP" dirty="0"/>
              <a:t>。実は</a:t>
            </a:r>
            <a:r>
              <a:rPr lang="ja-JP" altLang="ja-JP" dirty="0">
                <a:solidFill>
                  <a:srgbClr val="FF0000"/>
                </a:solidFill>
              </a:rPr>
              <a:t>テレビ・ラジオも、定時に予告通りの番組を提供する現在のビジネスモデルが必然ではなかった</a:t>
            </a:r>
            <a:r>
              <a:rPr lang="ja-JP" altLang="ja-JP" dirty="0"/>
              <a:t>。無線通信から放送への転換は偶然から始まった。ラジオ放送の黎明期に、音楽事業者や新聞事業者が著作権を盾に放送を差し止めていたら、放送事業の立ち上がりは遅れていた。</a:t>
            </a:r>
          </a:p>
          <a:p>
            <a:r>
              <a:rPr lang="en-US" altLang="ja-JP" dirty="0"/>
              <a:t> </a:t>
            </a:r>
            <a:r>
              <a:rPr lang="ja-JP" altLang="ja-JP" dirty="0">
                <a:solidFill>
                  <a:srgbClr val="FF0000"/>
                </a:solidFill>
              </a:rPr>
              <a:t>画像伝送は電話より古い歴史があ</a:t>
            </a:r>
            <a:r>
              <a:rPr lang="ja-JP" altLang="en-US" dirty="0">
                <a:solidFill>
                  <a:srgbClr val="FF0000"/>
                </a:solidFill>
              </a:rPr>
              <a:t>る</a:t>
            </a:r>
            <a:r>
              <a:rPr lang="ja-JP" altLang="ja-JP" dirty="0"/>
              <a:t>。米国でのテレビ開発競争では、ラジオインフラを活用する形に形態が整えられてい</a:t>
            </a:r>
            <a:r>
              <a:rPr lang="ja-JP" altLang="en-US" dirty="0"/>
              <a:t>った</a:t>
            </a:r>
            <a:r>
              <a:rPr lang="ja-JP" altLang="ja-JP" dirty="0"/>
              <a:t>。電話による画像伝送も可能でしたが、電話会社が放送事業へ進出できないような独占禁止政策がとられた。チャンネルを時間軸で編成してゆく「番組概念」がラジオからそのままテレビに継承された。しかし映像ソフト政策のノウハウをまったく保有していなかったので、映画産業に依存することとな</a:t>
            </a:r>
            <a:r>
              <a:rPr lang="ja-JP" altLang="en-US" dirty="0"/>
              <a:t>った。</a:t>
            </a:r>
          </a:p>
        </p:txBody>
      </p:sp>
    </p:spTree>
    <p:extLst>
      <p:ext uri="{BB962C8B-B14F-4D97-AF65-F5344CB8AC3E}">
        <p14:creationId xmlns:p14="http://schemas.microsoft.com/office/powerpoint/2010/main" val="5293887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lang="ja-JP" altLang="ja-JP" dirty="0" smtClean="0"/>
              <a:t>　</a:t>
            </a:r>
            <a:r>
              <a:rPr lang="ja-JP" altLang="en-US" dirty="0" smtClean="0"/>
              <a:t>６－１</a:t>
            </a:r>
            <a:r>
              <a:rPr lang="ja-JP" altLang="ja-JP" dirty="0" smtClean="0"/>
              <a:t>　　観光情報提供</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ja-JP" dirty="0"/>
              <a:t>旅行客に対する情報</a:t>
            </a:r>
            <a:r>
              <a:rPr lang="ja-JP" altLang="ja-JP" dirty="0" smtClean="0"/>
              <a:t>提供</a:t>
            </a:r>
            <a:r>
              <a:rPr lang="ja-JP" altLang="en-US" dirty="0" smtClean="0"/>
              <a:t>制度</a:t>
            </a:r>
            <a:r>
              <a:rPr lang="ja-JP" altLang="ja-JP" dirty="0" smtClean="0"/>
              <a:t>に</a:t>
            </a:r>
            <a:r>
              <a:rPr lang="ja-JP" altLang="ja-JP" dirty="0"/>
              <a:t>ついては、宿泊、通訳案内、海外観光宣伝、旅行業等それぞれ個別の法制度により対応されて</a:t>
            </a:r>
            <a:r>
              <a:rPr lang="ja-JP" altLang="ja-JP" dirty="0" smtClean="0"/>
              <a:t>い</a:t>
            </a:r>
            <a:r>
              <a:rPr lang="ja-JP" altLang="en-US" dirty="0" smtClean="0"/>
              <a:t>る</a:t>
            </a:r>
            <a:r>
              <a:rPr lang="ja-JP" altLang="ja-JP" dirty="0" smtClean="0"/>
              <a:t>。</a:t>
            </a:r>
            <a:r>
              <a:rPr lang="ja-JP" altLang="ja-JP" dirty="0"/>
              <a:t>旅客運送事業についても、個別運送法の体系の中で情報提供制度が確立して</a:t>
            </a:r>
            <a:r>
              <a:rPr lang="ja-JP" altLang="ja-JP" dirty="0" smtClean="0"/>
              <a:t>い</a:t>
            </a:r>
            <a:r>
              <a:rPr lang="ja-JP" altLang="en-US" dirty="0" smtClean="0"/>
              <a:t>る</a:t>
            </a:r>
            <a:r>
              <a:rPr lang="ja-JP" altLang="ja-JP" dirty="0" smtClean="0"/>
              <a:t>。</a:t>
            </a:r>
            <a:endParaRPr lang="ja-JP" altLang="ja-JP" dirty="0"/>
          </a:p>
          <a:p>
            <a:r>
              <a:rPr lang="ja-JP" altLang="ja-JP" dirty="0"/>
              <a:t>位置情報を提供するスマホの登場は、人流・情報流制度の再構築を必要とさせて</a:t>
            </a:r>
            <a:r>
              <a:rPr lang="ja-JP" altLang="ja-JP" dirty="0" smtClean="0"/>
              <a:t>い</a:t>
            </a:r>
            <a:r>
              <a:rPr lang="ja-JP" altLang="en-US" dirty="0" smtClean="0"/>
              <a:t>る</a:t>
            </a:r>
            <a:r>
              <a:rPr lang="ja-JP" altLang="ja-JP" dirty="0" smtClean="0"/>
              <a:t>。ヒト</a:t>
            </a:r>
            <a:r>
              <a:rPr lang="ja-JP" altLang="ja-JP" dirty="0"/>
              <a:t>の移動に着目し、旅客運送事業制度と旅行業制度をヒトの移動情報に基づいて統合する形で再構築すること並びに観光法制度をヒトが移動する際にあたって提供する情報に関する法制度として整備することが規範性確保にもっとも有効で</a:t>
            </a:r>
            <a:r>
              <a:rPr lang="ja-JP" altLang="ja-JP" dirty="0" smtClean="0"/>
              <a:t>ある。 </a:t>
            </a:r>
            <a:endParaRPr lang="ja-JP" altLang="ja-JP" dirty="0"/>
          </a:p>
        </p:txBody>
      </p:sp>
    </p:spTree>
    <p:extLst>
      <p:ext uri="{BB962C8B-B14F-4D97-AF65-F5344CB8AC3E}">
        <p14:creationId xmlns:p14="http://schemas.microsoft.com/office/powerpoint/2010/main" val="1310172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６－２　観光情報提供システムという発想</a:t>
            </a:r>
            <a:endParaRPr kumimoji="1" lang="ja-JP" altLang="en-US" dirty="0"/>
          </a:p>
        </p:txBody>
      </p:sp>
      <p:sp>
        <p:nvSpPr>
          <p:cNvPr id="3" name="コンテンツ プレースホルダー 2"/>
          <p:cNvSpPr>
            <a:spLocks noGrp="1"/>
          </p:cNvSpPr>
          <p:nvPr>
            <p:ph idx="1"/>
          </p:nvPr>
        </p:nvSpPr>
        <p:spPr/>
        <p:txBody>
          <a:bodyPr>
            <a:normAutofit fontScale="85000" lnSpcReduction="10000"/>
          </a:bodyPr>
          <a:lstStyle/>
          <a:p>
            <a:r>
              <a:rPr lang="ja-JP" altLang="ja-JP" dirty="0"/>
              <a:t>観光情報システムを公的に考えるようになったのは、旧運輸省（現国土交通省）が</a:t>
            </a:r>
            <a:r>
              <a:rPr lang="en-US" altLang="ja-JP" dirty="0">
                <a:solidFill>
                  <a:srgbClr val="FF0000"/>
                </a:solidFill>
              </a:rPr>
              <a:t>1973 </a:t>
            </a:r>
            <a:r>
              <a:rPr lang="ja-JP" altLang="ja-JP" dirty="0">
                <a:solidFill>
                  <a:srgbClr val="FF0000"/>
                </a:solidFill>
              </a:rPr>
              <a:t>年</a:t>
            </a:r>
            <a:r>
              <a:rPr lang="ja-JP" altLang="ja-JP" dirty="0"/>
              <a:t>に「観光情報システムの基本的な考え方」を取りまとめたこと</a:t>
            </a:r>
            <a:r>
              <a:rPr lang="ja-JP" altLang="ja-JP" dirty="0" smtClean="0"/>
              <a:t>に</a:t>
            </a:r>
            <a:r>
              <a:rPr lang="ja-JP" altLang="en-US" dirty="0" smtClean="0"/>
              <a:t>始まる</a:t>
            </a:r>
            <a:r>
              <a:rPr lang="ja-JP" altLang="ja-JP" dirty="0" smtClean="0"/>
              <a:t>。</a:t>
            </a:r>
            <a:endParaRPr lang="en-US" altLang="ja-JP" dirty="0" smtClean="0"/>
          </a:p>
          <a:p>
            <a:r>
              <a:rPr lang="ja-JP" altLang="ja-JP" dirty="0" smtClean="0"/>
              <a:t>観光</a:t>
            </a:r>
            <a:r>
              <a:rPr lang="ja-JP" altLang="ja-JP" dirty="0"/>
              <a:t>情報収集提供システム及び公的宿泊施設予約システムの</a:t>
            </a:r>
            <a:r>
              <a:rPr lang="en-US" altLang="ja-JP" dirty="0"/>
              <a:t>2</a:t>
            </a:r>
            <a:r>
              <a:rPr lang="ja-JP" altLang="ja-JP" dirty="0" err="1"/>
              <a:t>つを</a:t>
            </a:r>
            <a:r>
              <a:rPr lang="ja-JP" altLang="ja-JP" dirty="0"/>
              <a:t>柱とする観光情報システムの基本仕様作成のための検討を進める一方、システム開発のための基礎調査として観光資源施設分布状況調査及び情報収集ルート実態調査を実</a:t>
            </a:r>
            <a:r>
              <a:rPr lang="ja-JP" altLang="ja-JP" dirty="0" smtClean="0"/>
              <a:t>施した</a:t>
            </a:r>
            <a:r>
              <a:rPr lang="ja-JP" altLang="ja-JP" dirty="0"/>
              <a:t>。</a:t>
            </a:r>
            <a:r>
              <a:rPr lang="en-US" altLang="ja-JP" dirty="0"/>
              <a:t>(</a:t>
            </a:r>
            <a:r>
              <a:rPr lang="ja-JP" altLang="ja-JP" dirty="0"/>
              <a:t>社</a:t>
            </a:r>
            <a:r>
              <a:rPr lang="en-US" altLang="ja-JP" dirty="0"/>
              <a:t>)</a:t>
            </a:r>
            <a:r>
              <a:rPr lang="ja-JP" altLang="ja-JP" dirty="0"/>
              <a:t>日本観光協会では前者のシステムについて運営主体として、</a:t>
            </a:r>
            <a:r>
              <a:rPr lang="en-US" altLang="ja-JP" dirty="0"/>
              <a:t>1976</a:t>
            </a:r>
            <a:r>
              <a:rPr lang="ja-JP" altLang="ja-JP" dirty="0"/>
              <a:t>年 中央観光情報センターを国鉄新宿駅構内に開設し</a:t>
            </a:r>
            <a:r>
              <a:rPr lang="en-US" altLang="ja-JP" dirty="0"/>
              <a:t> 1977 </a:t>
            </a:r>
            <a:r>
              <a:rPr lang="ja-JP" altLang="ja-JP" dirty="0"/>
              <a:t>年 には全国の観光情報を掲載した「</a:t>
            </a:r>
            <a:r>
              <a:rPr lang="ja-JP" altLang="ja-JP" b="1" dirty="0">
                <a:solidFill>
                  <a:srgbClr val="FF0000"/>
                </a:solidFill>
              </a:rPr>
              <a:t>全国観光情報ファイル</a:t>
            </a:r>
            <a:r>
              <a:rPr lang="ja-JP" altLang="ja-JP" dirty="0"/>
              <a:t>」全</a:t>
            </a:r>
            <a:r>
              <a:rPr lang="en-US" altLang="ja-JP" dirty="0"/>
              <a:t>10</a:t>
            </a:r>
            <a:r>
              <a:rPr lang="ja-JP" altLang="ja-JP" dirty="0"/>
              <a:t>冊を作</a:t>
            </a:r>
            <a:r>
              <a:rPr lang="ja-JP" altLang="ja-JP" dirty="0" smtClean="0"/>
              <a:t>成した</a:t>
            </a:r>
            <a:r>
              <a:rPr lang="ja-JP" altLang="ja-JP" dirty="0"/>
              <a:t>。</a:t>
            </a:r>
            <a:r>
              <a:rPr lang="en-US" altLang="ja-JP" dirty="0"/>
              <a:t>1984</a:t>
            </a:r>
            <a:r>
              <a:rPr lang="ja-JP" altLang="ja-JP" dirty="0"/>
              <a:t>年度より情報処理の電算化に着手し、</a:t>
            </a:r>
            <a:r>
              <a:rPr lang="en-US" altLang="ja-JP" dirty="0">
                <a:solidFill>
                  <a:srgbClr val="FF0000"/>
                </a:solidFill>
              </a:rPr>
              <a:t>1985 </a:t>
            </a:r>
            <a:r>
              <a:rPr lang="ja-JP" altLang="ja-JP" dirty="0">
                <a:solidFill>
                  <a:srgbClr val="FF0000"/>
                </a:solidFill>
              </a:rPr>
              <a:t>年に情報ファイルの電算化</a:t>
            </a:r>
            <a:r>
              <a:rPr lang="ja-JP" altLang="ja-JP" dirty="0"/>
              <a:t>を進め、その後「全国観光情報データベース」が作成</a:t>
            </a:r>
            <a:r>
              <a:rPr lang="ja-JP" altLang="ja-JP" dirty="0" smtClean="0"/>
              <a:t>された。</a:t>
            </a:r>
            <a:endParaRPr lang="en-US" altLang="ja-JP" dirty="0" smtClean="0"/>
          </a:p>
          <a:p>
            <a:r>
              <a:rPr lang="en-US" altLang="ja-JP" dirty="0" smtClean="0"/>
              <a:t>20</a:t>
            </a:r>
            <a:r>
              <a:rPr lang="ja-JP" altLang="en-US" dirty="0" smtClean="0"/>
              <a:t>世紀末の</a:t>
            </a:r>
            <a:r>
              <a:rPr lang="ja-JP" altLang="ja-JP" dirty="0" smtClean="0"/>
              <a:t>インターネット</a:t>
            </a:r>
            <a:r>
              <a:rPr lang="ja-JP" altLang="ja-JP" dirty="0"/>
              <a:t>のポータルサイト等においても、観光情報は天気予報、占いと並べて取り扱われるように変化してゆきましたが、品揃えとしてのものであり、他の情報とあわせて提供されている状況にとどまって</a:t>
            </a:r>
            <a:r>
              <a:rPr lang="ja-JP" altLang="ja-JP" dirty="0" smtClean="0"/>
              <a:t>いた</a:t>
            </a:r>
            <a:r>
              <a:rPr lang="ja-JP" altLang="ja-JP" dirty="0"/>
              <a:t>。</a:t>
            </a:r>
          </a:p>
          <a:p>
            <a:endParaRPr kumimoji="1" lang="ja-JP" altLang="en-US" dirty="0"/>
          </a:p>
        </p:txBody>
      </p:sp>
    </p:spTree>
    <p:extLst>
      <p:ext uri="{BB962C8B-B14F-4D97-AF65-F5344CB8AC3E}">
        <p14:creationId xmlns:p14="http://schemas.microsoft.com/office/powerpoint/2010/main" val="27620246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normAutofit/>
          </a:bodyPr>
          <a:lstStyle/>
          <a:p>
            <a:r>
              <a:rPr kumimoji="1" lang="ja-JP" altLang="en-US" dirty="0" smtClean="0"/>
              <a:t>６－３　カーナビからマンナビ</a:t>
            </a:r>
            <a:r>
              <a:rPr kumimoji="1" lang="en-US" altLang="ja-JP" dirty="0" smtClean="0"/>
              <a:t/>
            </a:r>
            <a:br>
              <a:rPr kumimoji="1" lang="en-US" altLang="ja-JP" dirty="0" smtClean="0"/>
            </a:br>
            <a:r>
              <a:rPr kumimoji="1" lang="ja-JP" altLang="en-US" dirty="0" smtClean="0"/>
              <a:t>　　　　　　　　　そしてニーズ把握の先回りへ</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ja-JP" altLang="ja-JP" dirty="0"/>
              <a:t>観光旅行の移動手段の</a:t>
            </a:r>
            <a:r>
              <a:rPr lang="en-US" altLang="ja-JP" dirty="0"/>
              <a:t>60%</a:t>
            </a:r>
            <a:r>
              <a:rPr lang="ja-JP" altLang="ja-JP" dirty="0"/>
              <a:t>以上は自動車利用であり、観光</a:t>
            </a:r>
            <a:r>
              <a:rPr lang="ja-JP" altLang="ja-JP" dirty="0" smtClean="0"/>
              <a:t>情報</a:t>
            </a:r>
            <a:r>
              <a:rPr lang="ja-JP" altLang="en-US" dirty="0" smtClean="0"/>
              <a:t>提供</a:t>
            </a:r>
            <a:r>
              <a:rPr lang="ja-JP" altLang="ja-JP" dirty="0" smtClean="0"/>
              <a:t>に</a:t>
            </a:r>
            <a:r>
              <a:rPr lang="ja-JP" altLang="ja-JP" dirty="0"/>
              <a:t>対するニーズが飛躍的に増大したのは、カーナビの発達に</a:t>
            </a:r>
            <a:r>
              <a:rPr lang="ja-JP" altLang="ja-JP" dirty="0" smtClean="0"/>
              <a:t>ある。しかしながら</a:t>
            </a:r>
            <a:r>
              <a:rPr lang="ja-JP" altLang="ja-JP" dirty="0"/>
              <a:t>観光情報に対するニーズは単なる旅行情報に留まるのもではなく、車に乗る前から始まり、車を降りてからも求められるもの</a:t>
            </a:r>
            <a:r>
              <a:rPr lang="ja-JP" altLang="ja-JP" dirty="0" smtClean="0"/>
              <a:t>で</a:t>
            </a:r>
            <a:r>
              <a:rPr lang="ja-JP" altLang="en-US" dirty="0" smtClean="0"/>
              <a:t>あり、マンナビの登場が期待されたのである。</a:t>
            </a:r>
            <a:endParaRPr lang="ja-JP" altLang="ja-JP" dirty="0"/>
          </a:p>
          <a:p>
            <a:r>
              <a:rPr lang="ja-JP" altLang="en-US" dirty="0" smtClean="0"/>
              <a:t>マンナビの</a:t>
            </a:r>
            <a:r>
              <a:rPr lang="ja-JP" altLang="ja-JP" dirty="0" smtClean="0"/>
              <a:t>実用化</a:t>
            </a:r>
            <a:r>
              <a:rPr lang="ja-JP" altLang="en-US" dirty="0" smtClean="0"/>
              <a:t>は</a:t>
            </a:r>
            <a:r>
              <a:rPr lang="ja-JP" altLang="ja-JP" dirty="0" smtClean="0"/>
              <a:t>マートフォン</a:t>
            </a:r>
            <a:r>
              <a:rPr lang="ja-JP" altLang="en-US" dirty="0" smtClean="0"/>
              <a:t>の普及にある</a:t>
            </a:r>
            <a:r>
              <a:rPr lang="ja-JP" altLang="ja-JP" dirty="0" smtClean="0"/>
              <a:t>。</a:t>
            </a:r>
            <a:r>
              <a:rPr lang="en-US" altLang="ja-JP" dirty="0"/>
              <a:t>GPS</a:t>
            </a:r>
            <a:r>
              <a:rPr lang="ja-JP" altLang="ja-JP" dirty="0"/>
              <a:t>や</a:t>
            </a:r>
            <a:r>
              <a:rPr lang="en-US" altLang="ja-JP" dirty="0" err="1"/>
              <a:t>wifi</a:t>
            </a:r>
            <a:r>
              <a:rPr lang="ja-JP" altLang="ja-JP" dirty="0"/>
              <a:t>が整備され、利用者の位置のリアルタイムでの把握が可能となり、また外国語情報へのリアルタイムでの変換も可能となり、観光情報の提供はスマホを中心に大きく変貌を遂げて</a:t>
            </a:r>
            <a:r>
              <a:rPr lang="ja-JP" altLang="ja-JP" dirty="0" smtClean="0"/>
              <a:t>い</a:t>
            </a:r>
            <a:r>
              <a:rPr lang="ja-JP" altLang="en-US" dirty="0" smtClean="0"/>
              <a:t>る。</a:t>
            </a:r>
            <a:r>
              <a:rPr lang="ja-JP" altLang="ja-JP" b="1" dirty="0" smtClean="0"/>
              <a:t>観光</a:t>
            </a:r>
            <a:r>
              <a:rPr lang="ja-JP" altLang="ja-JP" b="1" dirty="0"/>
              <a:t>アプリ</a:t>
            </a:r>
            <a:r>
              <a:rPr lang="ja-JP" altLang="ja-JP" dirty="0"/>
              <a:t>も情報爆発といわれるくらいあふれ返って</a:t>
            </a:r>
            <a:r>
              <a:rPr lang="ja-JP" altLang="ja-JP" dirty="0" smtClean="0"/>
              <a:t>い</a:t>
            </a:r>
            <a:r>
              <a:rPr lang="ja-JP" altLang="en-US" dirty="0" smtClean="0"/>
              <a:t>る。</a:t>
            </a:r>
            <a:endParaRPr lang="en-US" altLang="ja-JP" dirty="0" smtClean="0"/>
          </a:p>
          <a:p>
            <a:r>
              <a:rPr lang="ja-JP" altLang="ja-JP" dirty="0" smtClean="0"/>
              <a:t>これから</a:t>
            </a:r>
            <a:r>
              <a:rPr lang="ja-JP" altLang="ja-JP" dirty="0"/>
              <a:t>は、利用者のニーズを先回りして提供できるものが生き残って</a:t>
            </a:r>
            <a:r>
              <a:rPr lang="ja-JP" altLang="ja-JP" dirty="0" smtClean="0"/>
              <a:t>ゆく</a:t>
            </a:r>
            <a:r>
              <a:rPr lang="ja-JP" altLang="en-US" dirty="0" smtClean="0"/>
              <a:t>はずである</a:t>
            </a:r>
            <a:r>
              <a:rPr lang="ja-JP" altLang="ja-JP" dirty="0" smtClean="0"/>
              <a:t>。</a:t>
            </a:r>
            <a:r>
              <a:rPr lang="ja-JP" altLang="en-US" dirty="0" smtClean="0"/>
              <a:t>そのため、Ｇｏｏｇｌｅ等人流ビッグデータの収集に着目したビジネスモデルが</a:t>
            </a:r>
            <a:r>
              <a:rPr lang="ja-JP" altLang="en-US" dirty="0"/>
              <a:t>発生</a:t>
            </a:r>
            <a:r>
              <a:rPr lang="ja-JP" altLang="en-US" dirty="0" smtClean="0"/>
              <a:t>している。</a:t>
            </a:r>
            <a:r>
              <a:rPr lang="en-US" altLang="ja-JP" dirty="0"/>
              <a:t/>
            </a:r>
            <a:br>
              <a:rPr lang="en-US" altLang="ja-JP" dirty="0"/>
            </a:br>
            <a:endParaRPr lang="ja-JP" altLang="en-US" dirty="0"/>
          </a:p>
          <a:p>
            <a:endParaRPr kumimoji="1" lang="ja-JP" altLang="en-US" dirty="0"/>
          </a:p>
        </p:txBody>
      </p:sp>
    </p:spTree>
    <p:extLst>
      <p:ext uri="{BB962C8B-B14F-4D97-AF65-F5344CB8AC3E}">
        <p14:creationId xmlns:p14="http://schemas.microsoft.com/office/powerpoint/2010/main" val="35811646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ln>
            <a:solidFill>
              <a:schemeClr val="accent1"/>
            </a:solidFill>
          </a:ln>
        </p:spPr>
        <p:txBody>
          <a:bodyPr/>
          <a:lstStyle/>
          <a:p>
            <a:pPr marL="0" indent="0" algn="ctr"/>
            <a:r>
              <a:rPr lang="ja-JP" altLang="en-US" dirty="0" smtClean="0">
                <a:solidFill>
                  <a:schemeClr val="tx1">
                    <a:lumMod val="95000"/>
                    <a:lumOff val="5000"/>
                  </a:schemeClr>
                </a:solidFill>
              </a:rPr>
              <a:t>まとめ　観光</a:t>
            </a:r>
            <a:r>
              <a:rPr lang="ja-JP" altLang="en-US" dirty="0">
                <a:solidFill>
                  <a:schemeClr val="tx1">
                    <a:lumMod val="95000"/>
                    <a:lumOff val="5000"/>
                  </a:schemeClr>
                </a:solidFill>
              </a:rPr>
              <a:t>情報</a:t>
            </a:r>
            <a:r>
              <a:rPr lang="ja-JP" altLang="en-US" dirty="0" smtClean="0">
                <a:solidFill>
                  <a:schemeClr val="tx1">
                    <a:lumMod val="95000"/>
                    <a:lumOff val="5000"/>
                  </a:schemeClr>
                </a:solidFill>
              </a:rPr>
              <a:t>提供論の系譜</a:t>
            </a:r>
            <a:r>
              <a:rPr lang="en-US" altLang="ja-JP" dirty="0" smtClean="0">
                <a:solidFill>
                  <a:schemeClr val="tx1">
                    <a:lumMod val="95000"/>
                    <a:lumOff val="5000"/>
                  </a:schemeClr>
                </a:solidFill>
              </a:rPr>
              <a:t/>
            </a:r>
            <a:br>
              <a:rPr lang="en-US" altLang="ja-JP" dirty="0" smtClean="0">
                <a:solidFill>
                  <a:schemeClr val="tx1">
                    <a:lumMod val="95000"/>
                    <a:lumOff val="5000"/>
                  </a:schemeClr>
                </a:solidFill>
              </a:rPr>
            </a:br>
            <a:r>
              <a:rPr lang="ja-JP" altLang="en-US" sz="3600" dirty="0">
                <a:solidFill>
                  <a:schemeClr val="tx1">
                    <a:lumMod val="95000"/>
                    <a:lumOff val="5000"/>
                  </a:schemeClr>
                </a:solidFill>
              </a:rPr>
              <a:t>効率的</a:t>
            </a:r>
            <a:r>
              <a:rPr lang="ja-JP" altLang="en-US" sz="3600" dirty="0" smtClean="0">
                <a:solidFill>
                  <a:schemeClr val="tx1">
                    <a:lumMod val="95000"/>
                    <a:lumOff val="5000"/>
                  </a:schemeClr>
                </a:solidFill>
              </a:rPr>
              <a:t>な情報の収集及び提供</a:t>
            </a:r>
            <a:endParaRPr lang="en-US" altLang="ja-JP" sz="3600" dirty="0">
              <a:solidFill>
                <a:schemeClr val="tx1">
                  <a:lumMod val="95000"/>
                  <a:lumOff val="5000"/>
                </a:schemeClr>
              </a:solidFill>
            </a:endParaRPr>
          </a:p>
        </p:txBody>
      </p:sp>
      <p:sp>
        <p:nvSpPr>
          <p:cNvPr id="8" name="コンテンツ プレースホルダー 7"/>
          <p:cNvSpPr>
            <a:spLocks noGrp="1"/>
          </p:cNvSpPr>
          <p:nvPr>
            <p:ph idx="1"/>
          </p:nvPr>
        </p:nvSpPr>
        <p:spPr>
          <a:xfrm>
            <a:off x="838200" y="1825625"/>
            <a:ext cx="10515600" cy="2979288"/>
          </a:xfrm>
          <a:ln>
            <a:solidFill>
              <a:schemeClr val="accent1"/>
            </a:solidFill>
          </a:ln>
        </p:spPr>
        <p:txBody>
          <a:bodyPr/>
          <a:lstStyle/>
          <a:p>
            <a:r>
              <a:rPr lang="ja-JP" altLang="en-US" dirty="0" smtClean="0"/>
              <a:t>ガイドブック、時刻表からの発展　　知的財産権制度等の進展</a:t>
            </a:r>
            <a:endParaRPr lang="en-US" altLang="ja-JP" dirty="0" smtClean="0"/>
          </a:p>
          <a:p>
            <a:r>
              <a:rPr kumimoji="1" lang="ja-JP" altLang="en-US" dirty="0" smtClean="0"/>
              <a:t>デジタル化　　文字情報→画像情報→動画情報　　</a:t>
            </a:r>
            <a:r>
              <a:rPr kumimoji="1" lang="ja-JP" altLang="en-US" dirty="0" smtClean="0">
                <a:solidFill>
                  <a:srgbClr val="FF0000"/>
                </a:solidFill>
              </a:rPr>
              <a:t>五感（臭覚、触覚、味覚）、無意識（サブリミナル）情報の提供</a:t>
            </a:r>
            <a:endParaRPr kumimoji="1" lang="en-US" altLang="ja-JP" dirty="0" smtClean="0">
              <a:solidFill>
                <a:srgbClr val="FF0000"/>
              </a:solidFill>
            </a:endParaRPr>
          </a:p>
          <a:p>
            <a:r>
              <a:rPr lang="ja-JP" altLang="en-US" dirty="0" smtClean="0"/>
              <a:t>スマホ化　　位置情報の深度化（カーナビ→マンナビ）、</a:t>
            </a:r>
            <a:r>
              <a:rPr lang="en-US" altLang="ja-JP" dirty="0" err="1" smtClean="0"/>
              <a:t>streetview</a:t>
            </a:r>
            <a:r>
              <a:rPr lang="ja-JP" altLang="en-US" dirty="0" err="1" smtClean="0"/>
              <a:t>、</a:t>
            </a:r>
            <a:r>
              <a:rPr lang="en-US" altLang="ja-JP" dirty="0" err="1" smtClean="0"/>
              <a:t>Googlemap</a:t>
            </a:r>
            <a:r>
              <a:rPr lang="ja-JP" altLang="en-US" dirty="0" err="1" smtClean="0"/>
              <a:t>、</a:t>
            </a:r>
            <a:r>
              <a:rPr lang="en-US" altLang="ja-JP" dirty="0" smtClean="0"/>
              <a:t>CCTV</a:t>
            </a:r>
          </a:p>
          <a:p>
            <a:r>
              <a:rPr kumimoji="1" lang="ja-JP" altLang="en-US" dirty="0" smtClean="0">
                <a:solidFill>
                  <a:srgbClr val="FF0000"/>
                </a:solidFill>
              </a:rPr>
              <a:t>個人化　　観光行動論への発展　感性情報の未発達が課題</a:t>
            </a:r>
            <a:endParaRPr kumimoji="1" lang="ja-JP" altLang="en-US" dirty="0">
              <a:solidFill>
                <a:srgbClr val="FF0000"/>
              </a:solidFill>
            </a:endParaRPr>
          </a:p>
        </p:txBody>
      </p:sp>
      <p:sp>
        <p:nvSpPr>
          <p:cNvPr id="2" name="テキスト ボックス 1"/>
          <p:cNvSpPr txBox="1"/>
          <p:nvPr/>
        </p:nvSpPr>
        <p:spPr>
          <a:xfrm>
            <a:off x="1949566" y="5037829"/>
            <a:ext cx="8721306" cy="1384995"/>
          </a:xfrm>
          <a:prstGeom prst="rect">
            <a:avLst/>
          </a:prstGeom>
          <a:noFill/>
        </p:spPr>
        <p:txBody>
          <a:bodyPr wrap="square" rtlCol="0">
            <a:spAutoFit/>
          </a:bodyPr>
          <a:lstStyle/>
          <a:p>
            <a:r>
              <a:rPr kumimoji="1" lang="ja-JP" altLang="en-US" sz="2800" dirty="0" smtClean="0"/>
              <a:t>人の移動データ（人流データ）は、位置情報ツールにより極限に近い状態で情報が入手できるようになった。今後はデータマイニングに重点が移動してゆく</a:t>
            </a:r>
            <a:endParaRPr kumimoji="1" lang="ja-JP" altLang="en-US" sz="2800" dirty="0"/>
          </a:p>
        </p:txBody>
      </p:sp>
    </p:spTree>
    <p:extLst>
      <p:ext uri="{BB962C8B-B14F-4D97-AF65-F5344CB8AC3E}">
        <p14:creationId xmlns:p14="http://schemas.microsoft.com/office/powerpoint/2010/main" val="11854869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3683" y="365125"/>
            <a:ext cx="11000117" cy="1325563"/>
          </a:xfrm>
          <a:solidFill>
            <a:srgbClr val="FFFF00"/>
          </a:solidFill>
          <a:ln>
            <a:solidFill>
              <a:schemeClr val="accent1"/>
            </a:solidFill>
          </a:ln>
        </p:spPr>
        <p:txBody>
          <a:bodyPr/>
          <a:lstStyle/>
          <a:p>
            <a:pPr algn="ctr"/>
            <a:r>
              <a:rPr kumimoji="1" lang="ja-JP" altLang="en-US" dirty="0" smtClean="0"/>
              <a:t>７　人流　（ＨＵＭＡＮ　ＬＯＧＩＳＴＩＣＳ）の発想</a:t>
            </a:r>
            <a:endParaRPr kumimoji="1" lang="ja-JP" altLang="en-US" dirty="0"/>
          </a:p>
        </p:txBody>
      </p:sp>
      <p:sp>
        <p:nvSpPr>
          <p:cNvPr id="3" name="コンテンツ プレースホルダー 2"/>
          <p:cNvSpPr>
            <a:spLocks noGrp="1"/>
          </p:cNvSpPr>
          <p:nvPr>
            <p:ph idx="1"/>
          </p:nvPr>
        </p:nvSpPr>
        <p:spPr>
          <a:xfrm>
            <a:off x="828136" y="2274196"/>
            <a:ext cx="10525664" cy="2660111"/>
          </a:xfrm>
        </p:spPr>
        <p:txBody>
          <a:bodyPr>
            <a:normAutofit/>
          </a:bodyPr>
          <a:lstStyle/>
          <a:p>
            <a:r>
              <a:rPr kumimoji="1" lang="ja-JP" altLang="en-US" dirty="0" smtClean="0"/>
              <a:t>観光を論じる意味は人を移動させる動機にあるという結論に達する</a:t>
            </a:r>
            <a:endParaRPr kumimoji="1" lang="en-US" altLang="ja-JP" dirty="0" smtClean="0"/>
          </a:p>
          <a:p>
            <a:r>
              <a:rPr lang="ja-JP" altLang="en-US" dirty="0" smtClean="0"/>
              <a:t>その結果</a:t>
            </a:r>
            <a:r>
              <a:rPr lang="ja-JP" altLang="en-US" dirty="0"/>
              <a:t>、</a:t>
            </a:r>
            <a:r>
              <a:rPr kumimoji="1" lang="ja-JP" altLang="en-US" dirty="0" smtClean="0"/>
              <a:t>物流に対する人流という概念が提唱される</a:t>
            </a:r>
            <a:endParaRPr kumimoji="1" lang="en-US" altLang="ja-JP" dirty="0" smtClean="0"/>
          </a:p>
          <a:p>
            <a:r>
              <a:rPr lang="ja-JP" altLang="en-US" dirty="0"/>
              <a:t>こ</a:t>
            </a:r>
            <a:r>
              <a:rPr lang="ja-JP" altLang="en-US" dirty="0" smtClean="0"/>
              <a:t>の人流概念は、移動だけではなく、宿泊等を含む概念</a:t>
            </a:r>
            <a:endParaRPr lang="en-US" altLang="ja-JP" dirty="0" smtClean="0"/>
          </a:p>
          <a:p>
            <a:r>
              <a:rPr kumimoji="1" lang="ja-JP" altLang="en-US" dirty="0" smtClean="0"/>
              <a:t>人が移動すること（人流）と、情報を伝達することが未分離の時代が長く続いた（ｔｒａｎｓｐｏｒｔａｔｉｏｎと</a:t>
            </a:r>
            <a:r>
              <a:rPr kumimoji="1" lang="en-US" altLang="ja-JP" dirty="0" smtClean="0"/>
              <a:t>communication</a:t>
            </a:r>
            <a:r>
              <a:rPr kumimoji="1" lang="ja-JP" altLang="en-US" dirty="0" smtClean="0"/>
              <a:t>の関係）。</a:t>
            </a:r>
            <a:endParaRPr kumimoji="1" lang="ja-JP" altLang="en-US" dirty="0"/>
          </a:p>
        </p:txBody>
      </p:sp>
    </p:spTree>
    <p:extLst>
      <p:ext uri="{BB962C8B-B14F-4D97-AF65-F5344CB8AC3E}">
        <p14:creationId xmlns:p14="http://schemas.microsoft.com/office/powerpoint/2010/main" val="20247469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人が移動する動機の分析</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人の移動に関するデータベースは極限状態で収集可能となっているが、人の移動予測には、移動の動機解析が必要である。</a:t>
            </a:r>
            <a:endParaRPr kumimoji="1" lang="en-US" altLang="ja-JP" dirty="0" smtClean="0"/>
          </a:p>
          <a:p>
            <a:r>
              <a:rPr lang="ja-JP" altLang="en-US" dirty="0"/>
              <a:t>移動</a:t>
            </a:r>
            <a:r>
              <a:rPr lang="ja-JP" altLang="en-US" dirty="0" smtClean="0"/>
              <a:t>の動機解析は、これまでアンケート等によるデータ収集が中心であったが、ウェアラブルセンサーと脳波分析による新しいデータ収集が可能となりつつある。</a:t>
            </a:r>
            <a:endParaRPr lang="en-US" altLang="ja-JP" dirty="0" smtClean="0"/>
          </a:p>
          <a:p>
            <a:r>
              <a:rPr lang="ja-JP" altLang="en-US" dirty="0"/>
              <a:t>特</a:t>
            </a:r>
            <a:r>
              <a:rPr lang="ja-JP" altLang="en-US" dirty="0" smtClean="0"/>
              <a:t>に「感性アナラーザー」による調査がコマーシャルベースでも開始されている（次ページ）</a:t>
            </a:r>
            <a:endParaRPr lang="en-US" altLang="ja-JP" dirty="0" smtClean="0"/>
          </a:p>
          <a:p>
            <a:endParaRPr kumimoji="1" lang="en-US" altLang="ja-JP" dirty="0" smtClean="0"/>
          </a:p>
          <a:p>
            <a:endParaRPr kumimoji="1" lang="ja-JP" altLang="en-US" dirty="0"/>
          </a:p>
        </p:txBody>
      </p:sp>
    </p:spTree>
    <p:extLst>
      <p:ext uri="{BB962C8B-B14F-4D97-AF65-F5344CB8AC3E}">
        <p14:creationId xmlns:p14="http://schemas.microsoft.com/office/powerpoint/2010/main" val="1112403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スライド番号プレースホルダ 3"/>
          <p:cNvSpPr>
            <a:spLocks noGrp="1"/>
          </p:cNvSpPr>
          <p:nvPr>
            <p:ph type="sldNum" sz="quarter" idx="12"/>
          </p:nvPr>
        </p:nvSpPr>
        <p:spPr/>
        <p:txBody>
          <a:bodyPr/>
          <a:lstStyle/>
          <a:p>
            <a:fld id="{540D0D69-F208-454D-93FD-221AF67F3FE0}" type="slidenum">
              <a:rPr lang="en-US" altLang="ja-JP"/>
              <a:pPr/>
              <a:t>4</a:t>
            </a:fld>
            <a:endParaRPr lang="en-US" altLang="ja-JP"/>
          </a:p>
        </p:txBody>
      </p:sp>
      <p:sp>
        <p:nvSpPr>
          <p:cNvPr id="322562" name="Line 2"/>
          <p:cNvSpPr>
            <a:spLocks noChangeShapeType="1"/>
          </p:cNvSpPr>
          <p:nvPr/>
        </p:nvSpPr>
        <p:spPr bwMode="auto">
          <a:xfrm>
            <a:off x="1752600" y="3733800"/>
            <a:ext cx="8001000" cy="0"/>
          </a:xfrm>
          <a:prstGeom prst="line">
            <a:avLst/>
          </a:prstGeom>
          <a:noFill/>
          <a:ln w="9525">
            <a:solidFill>
              <a:schemeClr val="tx1"/>
            </a:solidFill>
            <a:round/>
            <a:headEnd/>
            <a:tailEnd type="triangle" w="med" len="med"/>
          </a:ln>
          <a:effectLst/>
        </p:spPr>
        <p:txBody>
          <a:bodyPr wrap="none" anchor="ctr"/>
          <a:lstStyle/>
          <a:p>
            <a:endParaRPr lang="ja-JP" altLang="en-US"/>
          </a:p>
        </p:txBody>
      </p:sp>
      <p:sp>
        <p:nvSpPr>
          <p:cNvPr id="322563" name="Text Box 3"/>
          <p:cNvSpPr txBox="1">
            <a:spLocks noChangeArrowheads="1"/>
          </p:cNvSpPr>
          <p:nvPr/>
        </p:nvSpPr>
        <p:spPr bwMode="auto">
          <a:xfrm>
            <a:off x="2057400" y="50321"/>
            <a:ext cx="7341514" cy="461665"/>
          </a:xfrm>
          <a:prstGeom prst="rect">
            <a:avLst/>
          </a:prstGeom>
          <a:noFill/>
          <a:ln w="9525">
            <a:solidFill>
              <a:schemeClr val="tx1"/>
            </a:solidFill>
            <a:miter lim="800000"/>
            <a:headEnd/>
            <a:tailEnd/>
          </a:ln>
          <a:effectLst/>
        </p:spPr>
        <p:txBody>
          <a:bodyPr wrap="square">
            <a:spAutoFit/>
          </a:bodyPr>
          <a:lstStyle/>
          <a:p>
            <a:pPr algn="ctr"/>
            <a:r>
              <a:rPr lang="ja-JP" altLang="en-US" sz="2400" dirty="0" smtClean="0"/>
              <a:t>図</a:t>
            </a:r>
            <a:r>
              <a:rPr lang="en-US" altLang="ja-JP" sz="2400" dirty="0" smtClean="0"/>
              <a:t>1-1</a:t>
            </a:r>
            <a:r>
              <a:rPr lang="ja-JP" altLang="en-US" sz="2400" dirty="0" smtClean="0"/>
              <a:t>　　　　　　　　旅客</a:t>
            </a:r>
            <a:r>
              <a:rPr lang="ja-JP" altLang="en-US" sz="2400" dirty="0"/>
              <a:t>運送市場と旅行業の発展</a:t>
            </a:r>
          </a:p>
        </p:txBody>
      </p:sp>
      <p:sp>
        <p:nvSpPr>
          <p:cNvPr id="322564" name="Rectangle 4"/>
          <p:cNvSpPr>
            <a:spLocks noChangeArrowheads="1"/>
          </p:cNvSpPr>
          <p:nvPr/>
        </p:nvSpPr>
        <p:spPr bwMode="auto">
          <a:xfrm>
            <a:off x="1804360" y="990600"/>
            <a:ext cx="457200" cy="5410200"/>
          </a:xfrm>
          <a:prstGeom prst="rect">
            <a:avLst/>
          </a:prstGeom>
          <a:noFill/>
          <a:ln w="9525">
            <a:solidFill>
              <a:schemeClr val="tx1"/>
            </a:solidFill>
            <a:miter lim="800000"/>
            <a:headEnd/>
            <a:tailEnd/>
          </a:ln>
          <a:effectLst/>
        </p:spPr>
        <p:txBody>
          <a:bodyPr wrap="none" anchor="ctr"/>
          <a:lstStyle/>
          <a:p>
            <a:endParaRPr lang="ja-JP" altLang="en-US"/>
          </a:p>
        </p:txBody>
      </p:sp>
      <p:sp>
        <p:nvSpPr>
          <p:cNvPr id="322565" name="Text Box 5"/>
          <p:cNvSpPr txBox="1">
            <a:spLocks noChangeArrowheads="1"/>
          </p:cNvSpPr>
          <p:nvPr/>
        </p:nvSpPr>
        <p:spPr bwMode="auto">
          <a:xfrm>
            <a:off x="1849736" y="1508125"/>
            <a:ext cx="461665" cy="1477328"/>
          </a:xfrm>
          <a:prstGeom prst="rect">
            <a:avLst/>
          </a:prstGeom>
          <a:noFill/>
          <a:ln w="9525">
            <a:noFill/>
            <a:miter lim="800000"/>
            <a:headEnd/>
            <a:tailEnd/>
          </a:ln>
          <a:effectLst/>
        </p:spPr>
        <p:txBody>
          <a:bodyPr vert="eaVert" wrap="none">
            <a:spAutoFit/>
          </a:bodyPr>
          <a:lstStyle/>
          <a:p>
            <a:r>
              <a:rPr lang="ja-JP" altLang="en-US" dirty="0"/>
              <a:t>旅客運送市場</a:t>
            </a:r>
          </a:p>
        </p:txBody>
      </p:sp>
      <p:sp>
        <p:nvSpPr>
          <p:cNvPr id="322566" name="Text Box 6"/>
          <p:cNvSpPr txBox="1">
            <a:spLocks noChangeArrowheads="1"/>
          </p:cNvSpPr>
          <p:nvPr/>
        </p:nvSpPr>
        <p:spPr bwMode="auto">
          <a:xfrm>
            <a:off x="1824336" y="4038600"/>
            <a:ext cx="461665" cy="1644040"/>
          </a:xfrm>
          <a:prstGeom prst="rect">
            <a:avLst/>
          </a:prstGeom>
          <a:noFill/>
          <a:ln w="9525">
            <a:noFill/>
            <a:miter lim="800000"/>
            <a:headEnd/>
            <a:tailEnd/>
          </a:ln>
          <a:effectLst/>
        </p:spPr>
        <p:txBody>
          <a:bodyPr vert="eaVert" wrap="none">
            <a:spAutoFit/>
          </a:bodyPr>
          <a:lstStyle/>
          <a:p>
            <a:r>
              <a:rPr lang="ja-JP" altLang="en-US"/>
              <a:t>旅行（あっ旋）業</a:t>
            </a:r>
          </a:p>
        </p:txBody>
      </p:sp>
      <p:sp>
        <p:nvSpPr>
          <p:cNvPr id="322567" name="Text Box 7"/>
          <p:cNvSpPr txBox="1">
            <a:spLocks noChangeArrowheads="1"/>
          </p:cNvSpPr>
          <p:nvPr/>
        </p:nvSpPr>
        <p:spPr bwMode="auto">
          <a:xfrm>
            <a:off x="2659799" y="3848169"/>
            <a:ext cx="497765" cy="2881366"/>
          </a:xfrm>
          <a:prstGeom prst="rect">
            <a:avLst/>
          </a:prstGeom>
          <a:noFill/>
          <a:ln w="9525">
            <a:noFill/>
            <a:miter lim="800000"/>
            <a:headEnd/>
            <a:tailEnd/>
          </a:ln>
          <a:effectLst/>
        </p:spPr>
        <p:txBody>
          <a:bodyPr vert="eaVert" wrap="none">
            <a:spAutoFit/>
          </a:bodyPr>
          <a:lstStyle/>
          <a:p>
            <a:r>
              <a:rPr lang="ja-JP" altLang="en-US" sz="2000" dirty="0"/>
              <a:t>昭和</a:t>
            </a:r>
            <a:r>
              <a:rPr lang="en-US" altLang="ja-JP" sz="2000" dirty="0"/>
              <a:t>27</a:t>
            </a:r>
            <a:r>
              <a:rPr lang="ja-JP" altLang="en-US" sz="2000" dirty="0"/>
              <a:t>年旅行あっ旋業法</a:t>
            </a:r>
          </a:p>
        </p:txBody>
      </p:sp>
      <p:sp>
        <p:nvSpPr>
          <p:cNvPr id="322569" name="Text Box 9"/>
          <p:cNvSpPr txBox="1">
            <a:spLocks noChangeArrowheads="1"/>
          </p:cNvSpPr>
          <p:nvPr/>
        </p:nvSpPr>
        <p:spPr bwMode="auto">
          <a:xfrm>
            <a:off x="6086727" y="4039500"/>
            <a:ext cx="466474" cy="1956791"/>
          </a:xfrm>
          <a:prstGeom prst="rect">
            <a:avLst/>
          </a:prstGeom>
          <a:noFill/>
          <a:ln w="9525">
            <a:noFill/>
            <a:miter lim="800000"/>
            <a:headEnd/>
            <a:tailEnd/>
          </a:ln>
          <a:effectLst/>
        </p:spPr>
        <p:txBody>
          <a:bodyPr vert="eaVert" wrap="square">
            <a:spAutoFit/>
          </a:bodyPr>
          <a:lstStyle/>
          <a:p>
            <a:r>
              <a:rPr lang="ja-JP" altLang="en-US" dirty="0"/>
              <a:t>昭和</a:t>
            </a:r>
            <a:r>
              <a:rPr lang="en-US" altLang="ja-JP" dirty="0"/>
              <a:t>46</a:t>
            </a:r>
            <a:r>
              <a:rPr lang="ja-JP" altLang="en-US" dirty="0"/>
              <a:t>年旅行業法</a:t>
            </a:r>
          </a:p>
        </p:txBody>
      </p:sp>
      <p:sp>
        <p:nvSpPr>
          <p:cNvPr id="322571" name="Text Box 11"/>
          <p:cNvSpPr txBox="1">
            <a:spLocks noChangeArrowheads="1"/>
          </p:cNvSpPr>
          <p:nvPr/>
        </p:nvSpPr>
        <p:spPr bwMode="auto">
          <a:xfrm>
            <a:off x="6878516" y="3873501"/>
            <a:ext cx="681340" cy="2176109"/>
          </a:xfrm>
          <a:prstGeom prst="rect">
            <a:avLst/>
          </a:prstGeom>
          <a:noFill/>
          <a:ln w="9525">
            <a:noFill/>
            <a:miter lim="800000"/>
            <a:headEnd/>
            <a:tailEnd/>
          </a:ln>
          <a:effectLst/>
        </p:spPr>
        <p:txBody>
          <a:bodyPr vert="eaVert" wrap="none">
            <a:spAutoFit/>
          </a:bodyPr>
          <a:lstStyle/>
          <a:p>
            <a:r>
              <a:rPr lang="ja-JP" altLang="en-US" sz="1600"/>
              <a:t>昭和</a:t>
            </a:r>
            <a:r>
              <a:rPr lang="en-US" altLang="ja-JP" sz="1600"/>
              <a:t>57</a:t>
            </a:r>
            <a:r>
              <a:rPr lang="ja-JP" altLang="en-US" sz="1600"/>
              <a:t>年旅行業法改正</a:t>
            </a:r>
          </a:p>
          <a:p>
            <a:r>
              <a:rPr lang="en-US" altLang="ja-JP" sz="1600"/>
              <a:t>(</a:t>
            </a:r>
            <a:r>
              <a:rPr lang="ja-JP" altLang="en-US" sz="1600"/>
              <a:t>主催旅行の明確化）</a:t>
            </a:r>
            <a:endParaRPr lang="ja-JP" altLang="en-US"/>
          </a:p>
        </p:txBody>
      </p:sp>
      <p:sp>
        <p:nvSpPr>
          <p:cNvPr id="322573" name="Text Box 13"/>
          <p:cNvSpPr txBox="1">
            <a:spLocks noChangeArrowheads="1"/>
          </p:cNvSpPr>
          <p:nvPr/>
        </p:nvSpPr>
        <p:spPr bwMode="auto">
          <a:xfrm>
            <a:off x="3508232" y="1143001"/>
            <a:ext cx="435119" cy="2381293"/>
          </a:xfrm>
          <a:prstGeom prst="rect">
            <a:avLst/>
          </a:prstGeom>
          <a:noFill/>
          <a:ln w="9525">
            <a:solidFill>
              <a:schemeClr val="tx1"/>
            </a:solidFill>
            <a:miter lim="800000"/>
            <a:headEnd/>
            <a:tailEnd/>
          </a:ln>
          <a:effectLst/>
        </p:spPr>
        <p:txBody>
          <a:bodyPr vert="eaVert" wrap="none">
            <a:spAutoFit/>
          </a:bodyPr>
          <a:lstStyle/>
          <a:p>
            <a:r>
              <a:rPr lang="ja-JP" altLang="en-US" sz="1600"/>
              <a:t>昭和</a:t>
            </a:r>
            <a:r>
              <a:rPr lang="en-US" altLang="ja-JP" sz="1600"/>
              <a:t>39</a:t>
            </a:r>
            <a:r>
              <a:rPr lang="ja-JP" altLang="en-US" sz="1600"/>
              <a:t>年海外旅行自由化</a:t>
            </a:r>
          </a:p>
        </p:txBody>
      </p:sp>
      <p:sp>
        <p:nvSpPr>
          <p:cNvPr id="322576" name="Text Box 16"/>
          <p:cNvSpPr txBox="1">
            <a:spLocks noChangeArrowheads="1"/>
          </p:cNvSpPr>
          <p:nvPr/>
        </p:nvSpPr>
        <p:spPr bwMode="auto">
          <a:xfrm>
            <a:off x="3966686" y="1143000"/>
            <a:ext cx="738664" cy="2292628"/>
          </a:xfrm>
          <a:prstGeom prst="rect">
            <a:avLst/>
          </a:prstGeom>
          <a:noFill/>
          <a:ln w="9525">
            <a:solidFill>
              <a:schemeClr val="tx1"/>
            </a:solidFill>
            <a:miter lim="800000"/>
            <a:headEnd/>
            <a:tailEnd/>
          </a:ln>
          <a:effectLst/>
        </p:spPr>
        <p:txBody>
          <a:bodyPr vert="eaVert" wrap="square">
            <a:spAutoFit/>
          </a:bodyPr>
          <a:lstStyle/>
          <a:p>
            <a:r>
              <a:rPr lang="ja-JP" altLang="en-US" dirty="0" smtClean="0"/>
              <a:t>航空機ジェット化</a:t>
            </a:r>
            <a:endParaRPr lang="ja-JP" altLang="en-US" dirty="0"/>
          </a:p>
          <a:p>
            <a:r>
              <a:rPr lang="ja-JP" altLang="en-US" dirty="0"/>
              <a:t>高速</a:t>
            </a:r>
            <a:r>
              <a:rPr lang="ja-JP" altLang="en-US" dirty="0" smtClean="0"/>
              <a:t>道路・新幹線開通</a:t>
            </a:r>
            <a:endParaRPr lang="ja-JP" altLang="en-US" dirty="0"/>
          </a:p>
        </p:txBody>
      </p:sp>
      <p:sp>
        <p:nvSpPr>
          <p:cNvPr id="322578" name="Text Box 18"/>
          <p:cNvSpPr txBox="1">
            <a:spLocks noChangeArrowheads="1"/>
          </p:cNvSpPr>
          <p:nvPr/>
        </p:nvSpPr>
        <p:spPr bwMode="auto">
          <a:xfrm>
            <a:off x="3350539" y="4094164"/>
            <a:ext cx="430887" cy="2559355"/>
          </a:xfrm>
          <a:prstGeom prst="rect">
            <a:avLst/>
          </a:prstGeom>
          <a:noFill/>
          <a:ln w="9525">
            <a:noFill/>
            <a:miter lim="800000"/>
            <a:headEnd/>
            <a:tailEnd/>
          </a:ln>
          <a:effectLst/>
        </p:spPr>
        <p:txBody>
          <a:bodyPr vert="eaVert" wrap="none">
            <a:spAutoFit/>
          </a:bodyPr>
          <a:lstStyle/>
          <a:p>
            <a:r>
              <a:rPr lang="ja-JP" altLang="en-US" sz="1600"/>
              <a:t>昭和３８年ＪＴＢ株式会社化</a:t>
            </a:r>
            <a:endParaRPr lang="ja-JP" altLang="en-US"/>
          </a:p>
        </p:txBody>
      </p:sp>
      <p:sp>
        <p:nvSpPr>
          <p:cNvPr id="322580" name="Text Box 20"/>
          <p:cNvSpPr txBox="1">
            <a:spLocks noChangeArrowheads="1"/>
          </p:cNvSpPr>
          <p:nvPr/>
        </p:nvSpPr>
        <p:spPr bwMode="auto">
          <a:xfrm>
            <a:off x="5538211" y="1595898"/>
            <a:ext cx="461665" cy="4203558"/>
          </a:xfrm>
          <a:prstGeom prst="rect">
            <a:avLst/>
          </a:prstGeom>
          <a:noFill/>
          <a:ln w="9525">
            <a:solidFill>
              <a:schemeClr val="tx1"/>
            </a:solidFill>
            <a:miter lim="800000"/>
            <a:headEnd/>
            <a:tailEnd/>
          </a:ln>
          <a:effectLst/>
        </p:spPr>
        <p:txBody>
          <a:bodyPr vert="eaVert" wrap="square">
            <a:spAutoFit/>
          </a:bodyPr>
          <a:lstStyle/>
          <a:p>
            <a:r>
              <a:rPr lang="ja-JP" altLang="en-US" dirty="0"/>
              <a:t>飛騨川</a:t>
            </a:r>
            <a:r>
              <a:rPr lang="ja-JP" altLang="en-US" dirty="0" smtClean="0"/>
              <a:t>バス転落事故、</a:t>
            </a:r>
            <a:r>
              <a:rPr lang="ja-JP" altLang="en-US" dirty="0"/>
              <a:t>墨東睦</a:t>
            </a:r>
            <a:r>
              <a:rPr lang="ja-JP" altLang="en-US" dirty="0" smtClean="0"/>
              <a:t>共和会事件</a:t>
            </a:r>
            <a:endParaRPr lang="ja-JP" altLang="en-US" dirty="0"/>
          </a:p>
        </p:txBody>
      </p:sp>
      <p:sp>
        <p:nvSpPr>
          <p:cNvPr id="322584" name="Text Box 24"/>
          <p:cNvSpPr txBox="1">
            <a:spLocks noChangeArrowheads="1"/>
          </p:cNvSpPr>
          <p:nvPr/>
        </p:nvSpPr>
        <p:spPr bwMode="auto">
          <a:xfrm>
            <a:off x="7072078" y="1219200"/>
            <a:ext cx="461665" cy="1938992"/>
          </a:xfrm>
          <a:prstGeom prst="rect">
            <a:avLst/>
          </a:prstGeom>
          <a:noFill/>
          <a:ln w="9525">
            <a:solidFill>
              <a:schemeClr val="tx1"/>
            </a:solidFill>
            <a:miter lim="800000"/>
            <a:headEnd/>
            <a:tailEnd/>
          </a:ln>
          <a:effectLst/>
        </p:spPr>
        <p:txBody>
          <a:bodyPr vert="eaVert" wrap="none">
            <a:spAutoFit/>
          </a:bodyPr>
          <a:lstStyle/>
          <a:p>
            <a:r>
              <a:rPr lang="ja-JP" altLang="en-US"/>
              <a:t>海外旅行倍増計画</a:t>
            </a:r>
          </a:p>
        </p:txBody>
      </p:sp>
      <p:sp>
        <p:nvSpPr>
          <p:cNvPr id="322585" name="Text Box 25"/>
          <p:cNvSpPr txBox="1">
            <a:spLocks noChangeArrowheads="1"/>
          </p:cNvSpPr>
          <p:nvPr/>
        </p:nvSpPr>
        <p:spPr bwMode="auto">
          <a:xfrm>
            <a:off x="2862561" y="1276712"/>
            <a:ext cx="461665" cy="2310889"/>
          </a:xfrm>
          <a:prstGeom prst="rect">
            <a:avLst/>
          </a:prstGeom>
          <a:noFill/>
          <a:ln w="9525">
            <a:noFill/>
            <a:miter lim="800000"/>
            <a:headEnd/>
            <a:tailEnd/>
          </a:ln>
          <a:effectLst/>
        </p:spPr>
        <p:txBody>
          <a:bodyPr vert="eaVert" wrap="none">
            <a:spAutoFit/>
          </a:bodyPr>
          <a:lstStyle/>
          <a:p>
            <a:r>
              <a:rPr lang="ja-JP" altLang="en-US" dirty="0"/>
              <a:t>昭和３０年周遊券誕生</a:t>
            </a:r>
          </a:p>
        </p:txBody>
      </p:sp>
      <p:sp>
        <p:nvSpPr>
          <p:cNvPr id="322589" name="AutoShape 29"/>
          <p:cNvSpPr>
            <a:spLocks noChangeArrowheads="1"/>
          </p:cNvSpPr>
          <p:nvPr/>
        </p:nvSpPr>
        <p:spPr bwMode="auto">
          <a:xfrm>
            <a:off x="2057400" y="455040"/>
            <a:ext cx="5181600" cy="672147"/>
          </a:xfrm>
          <a:prstGeom prst="rightArrow">
            <a:avLst>
              <a:gd name="adj1" fmla="val 50000"/>
              <a:gd name="adj2" fmla="val 283333"/>
            </a:avLst>
          </a:prstGeom>
          <a:noFill/>
          <a:ln w="9525">
            <a:solidFill>
              <a:schemeClr val="tx1"/>
            </a:solidFill>
            <a:prstDash val="dash"/>
            <a:miter lim="800000"/>
            <a:headEnd/>
            <a:tailEnd/>
          </a:ln>
          <a:effectLst/>
        </p:spPr>
        <p:txBody>
          <a:bodyPr wrap="none" anchor="ctr"/>
          <a:lstStyle/>
          <a:p>
            <a:pPr algn="ctr"/>
            <a:r>
              <a:rPr lang="ja-JP" altLang="en-US"/>
              <a:t>大量座席・高速化</a:t>
            </a:r>
          </a:p>
        </p:txBody>
      </p:sp>
      <p:sp>
        <p:nvSpPr>
          <p:cNvPr id="322590" name="AutoShape 30"/>
          <p:cNvSpPr>
            <a:spLocks noChangeArrowheads="1"/>
          </p:cNvSpPr>
          <p:nvPr/>
        </p:nvSpPr>
        <p:spPr bwMode="auto">
          <a:xfrm>
            <a:off x="7402899" y="503867"/>
            <a:ext cx="3181712" cy="650388"/>
          </a:xfrm>
          <a:prstGeom prst="rightArrow">
            <a:avLst>
              <a:gd name="adj1" fmla="val 50000"/>
              <a:gd name="adj2" fmla="val 183333"/>
            </a:avLst>
          </a:prstGeom>
          <a:noFill/>
          <a:ln w="9525">
            <a:solidFill>
              <a:schemeClr val="tx1"/>
            </a:solidFill>
            <a:prstDash val="dash"/>
            <a:miter lim="800000"/>
            <a:headEnd/>
            <a:tailEnd/>
          </a:ln>
          <a:effectLst/>
        </p:spPr>
        <p:txBody>
          <a:bodyPr wrap="none" anchor="ctr"/>
          <a:lstStyle/>
          <a:p>
            <a:pPr algn="ctr"/>
            <a:r>
              <a:rPr lang="ja-JP" altLang="en-US" dirty="0" smtClean="0"/>
              <a:t>デジタル化</a:t>
            </a:r>
            <a:endParaRPr lang="ja-JP" altLang="en-US" dirty="0"/>
          </a:p>
        </p:txBody>
      </p:sp>
      <p:sp>
        <p:nvSpPr>
          <p:cNvPr id="322591" name="Text Box 31"/>
          <p:cNvSpPr txBox="1">
            <a:spLocks noChangeArrowheads="1"/>
          </p:cNvSpPr>
          <p:nvPr/>
        </p:nvSpPr>
        <p:spPr bwMode="auto">
          <a:xfrm>
            <a:off x="7943798" y="3863976"/>
            <a:ext cx="677108" cy="2169825"/>
          </a:xfrm>
          <a:prstGeom prst="rect">
            <a:avLst/>
          </a:prstGeom>
          <a:noFill/>
          <a:ln w="9525">
            <a:noFill/>
            <a:miter lim="800000"/>
            <a:headEnd/>
            <a:tailEnd/>
          </a:ln>
          <a:effectLst/>
        </p:spPr>
        <p:txBody>
          <a:bodyPr vert="eaVert" wrap="none">
            <a:spAutoFit/>
          </a:bodyPr>
          <a:lstStyle/>
          <a:p>
            <a:r>
              <a:rPr lang="ja-JP" altLang="en-US" sz="1600" dirty="0" smtClean="0"/>
              <a:t>平成７年</a:t>
            </a:r>
            <a:r>
              <a:rPr lang="ja-JP" altLang="en-US" sz="1600" dirty="0"/>
              <a:t>旅行業法改正</a:t>
            </a:r>
          </a:p>
          <a:p>
            <a:r>
              <a:rPr lang="ja-JP" altLang="en-US" sz="1600" dirty="0"/>
              <a:t>　　　　　</a:t>
            </a:r>
            <a:r>
              <a:rPr lang="en-US" altLang="ja-JP" sz="1600" dirty="0"/>
              <a:t>(</a:t>
            </a:r>
            <a:r>
              <a:rPr lang="ja-JP" altLang="en-US" sz="1600" dirty="0"/>
              <a:t>電子情報対応）</a:t>
            </a:r>
            <a:endParaRPr lang="ja-JP" altLang="en-US" dirty="0"/>
          </a:p>
        </p:txBody>
      </p:sp>
      <p:sp>
        <p:nvSpPr>
          <p:cNvPr id="322595" name="Text Box 35"/>
          <p:cNvSpPr txBox="1">
            <a:spLocks noChangeArrowheads="1"/>
          </p:cNvSpPr>
          <p:nvPr/>
        </p:nvSpPr>
        <p:spPr bwMode="auto">
          <a:xfrm>
            <a:off x="8623688" y="3810001"/>
            <a:ext cx="681340" cy="2176109"/>
          </a:xfrm>
          <a:prstGeom prst="rect">
            <a:avLst/>
          </a:prstGeom>
          <a:noFill/>
          <a:ln w="9525">
            <a:noFill/>
            <a:miter lim="800000"/>
            <a:headEnd/>
            <a:tailEnd/>
          </a:ln>
          <a:effectLst/>
        </p:spPr>
        <p:txBody>
          <a:bodyPr vert="eaVert" wrap="square">
            <a:spAutoFit/>
          </a:bodyPr>
          <a:lstStyle/>
          <a:p>
            <a:r>
              <a:rPr lang="ja-JP" altLang="en-US" sz="1600" dirty="0" smtClean="0"/>
              <a:t>平成</a:t>
            </a:r>
            <a:r>
              <a:rPr lang="en-US" altLang="ja-JP" sz="1600" dirty="0" smtClean="0"/>
              <a:t>16</a:t>
            </a:r>
            <a:r>
              <a:rPr lang="ja-JP" altLang="en-US" sz="1600" dirty="0" smtClean="0"/>
              <a:t>年</a:t>
            </a:r>
            <a:r>
              <a:rPr lang="ja-JP" altLang="en-US" sz="1600" dirty="0"/>
              <a:t>旅行業法改正</a:t>
            </a:r>
          </a:p>
          <a:p>
            <a:r>
              <a:rPr lang="ja-JP" altLang="en-US" sz="1600" dirty="0"/>
              <a:t>　　　　　</a:t>
            </a:r>
            <a:r>
              <a:rPr lang="en-US" altLang="ja-JP" sz="1600" dirty="0"/>
              <a:t>(</a:t>
            </a:r>
            <a:r>
              <a:rPr lang="ja-JP" altLang="en-US" sz="1600" dirty="0"/>
              <a:t>企画旅行概念）</a:t>
            </a:r>
            <a:endParaRPr lang="ja-JP" altLang="en-US" dirty="0"/>
          </a:p>
        </p:txBody>
      </p:sp>
      <p:sp>
        <p:nvSpPr>
          <p:cNvPr id="322596" name="Text Box 36"/>
          <p:cNvSpPr txBox="1">
            <a:spLocks noChangeArrowheads="1"/>
          </p:cNvSpPr>
          <p:nvPr/>
        </p:nvSpPr>
        <p:spPr bwMode="auto">
          <a:xfrm>
            <a:off x="8750781" y="1219199"/>
            <a:ext cx="492443" cy="2466909"/>
          </a:xfrm>
          <a:prstGeom prst="rect">
            <a:avLst/>
          </a:prstGeom>
          <a:noFill/>
          <a:ln w="9525">
            <a:solidFill>
              <a:schemeClr val="tx1"/>
            </a:solidFill>
            <a:miter lim="800000"/>
            <a:headEnd/>
            <a:tailEnd/>
          </a:ln>
          <a:effectLst/>
        </p:spPr>
        <p:txBody>
          <a:bodyPr vert="eaVert" wrap="square">
            <a:spAutoFit/>
          </a:bodyPr>
          <a:lstStyle/>
          <a:p>
            <a:r>
              <a:rPr lang="ja-JP" altLang="en-US" sz="2000" dirty="0"/>
              <a:t>観光</a:t>
            </a:r>
            <a:r>
              <a:rPr lang="ja-JP" altLang="en-US" sz="2000" dirty="0" smtClean="0"/>
              <a:t>立国推進基本法</a:t>
            </a:r>
            <a:endParaRPr lang="ja-JP" altLang="en-US" sz="2000" dirty="0"/>
          </a:p>
        </p:txBody>
      </p:sp>
      <p:sp>
        <p:nvSpPr>
          <p:cNvPr id="322597" name="Text Box 37"/>
          <p:cNvSpPr txBox="1">
            <a:spLocks noChangeArrowheads="1"/>
          </p:cNvSpPr>
          <p:nvPr/>
        </p:nvSpPr>
        <p:spPr bwMode="auto">
          <a:xfrm>
            <a:off x="9221702" y="1219515"/>
            <a:ext cx="677108" cy="2151198"/>
          </a:xfrm>
          <a:prstGeom prst="rect">
            <a:avLst/>
          </a:prstGeom>
          <a:noFill/>
          <a:ln w="9525">
            <a:noFill/>
            <a:miter lim="800000"/>
            <a:headEnd/>
            <a:tailEnd/>
          </a:ln>
          <a:effectLst/>
        </p:spPr>
        <p:txBody>
          <a:bodyPr vert="eaVert" wrap="square">
            <a:spAutoFit/>
          </a:bodyPr>
          <a:lstStyle/>
          <a:p>
            <a:r>
              <a:rPr lang="ja-JP" altLang="en-US" sz="1600" dirty="0" smtClean="0"/>
              <a:t>インバウンド政策</a:t>
            </a:r>
            <a:endParaRPr lang="en-US" altLang="ja-JP" sz="1600" dirty="0" smtClean="0"/>
          </a:p>
          <a:p>
            <a:pPr algn="r"/>
            <a:r>
              <a:rPr lang="en-US" altLang="ja-JP" sz="1600" dirty="0" smtClean="0"/>
              <a:t>(</a:t>
            </a:r>
            <a:r>
              <a:rPr lang="ja-JP" altLang="en-US" sz="1600" dirty="0"/>
              <a:t>地域</a:t>
            </a:r>
            <a:r>
              <a:rPr lang="ja-JP" altLang="en-US" sz="1600" dirty="0" smtClean="0"/>
              <a:t>の誇りの確保）</a:t>
            </a:r>
            <a:endParaRPr lang="ja-JP" altLang="en-US" sz="1600" dirty="0"/>
          </a:p>
        </p:txBody>
      </p:sp>
      <p:sp>
        <p:nvSpPr>
          <p:cNvPr id="322598" name="Text Box 38"/>
          <p:cNvSpPr txBox="1">
            <a:spLocks noChangeArrowheads="1"/>
          </p:cNvSpPr>
          <p:nvPr/>
        </p:nvSpPr>
        <p:spPr bwMode="auto">
          <a:xfrm>
            <a:off x="4807249" y="1143000"/>
            <a:ext cx="461665" cy="1605568"/>
          </a:xfrm>
          <a:prstGeom prst="rect">
            <a:avLst/>
          </a:prstGeom>
          <a:noFill/>
          <a:ln w="9525">
            <a:solidFill>
              <a:schemeClr val="tx1"/>
            </a:solidFill>
            <a:miter lim="800000"/>
            <a:headEnd/>
            <a:tailEnd/>
          </a:ln>
          <a:effectLst/>
        </p:spPr>
        <p:txBody>
          <a:bodyPr vert="eaVert" wrap="none">
            <a:spAutoFit/>
          </a:bodyPr>
          <a:lstStyle/>
          <a:p>
            <a:r>
              <a:rPr lang="ja-JP" altLang="en-US"/>
              <a:t>ジャンボ機就航</a:t>
            </a:r>
          </a:p>
        </p:txBody>
      </p:sp>
      <p:sp>
        <p:nvSpPr>
          <p:cNvPr id="2" name="テキスト ボックス 1"/>
          <p:cNvSpPr txBox="1"/>
          <p:nvPr/>
        </p:nvSpPr>
        <p:spPr>
          <a:xfrm>
            <a:off x="2287983" y="942091"/>
            <a:ext cx="461665" cy="3864301"/>
          </a:xfrm>
          <a:prstGeom prst="rect">
            <a:avLst/>
          </a:prstGeom>
          <a:solidFill>
            <a:schemeClr val="bg2">
              <a:lumMod val="90000"/>
            </a:schemeClr>
          </a:solidFill>
        </p:spPr>
        <p:txBody>
          <a:bodyPr vert="eaVert" wrap="square" rtlCol="0">
            <a:spAutoFit/>
          </a:bodyPr>
          <a:lstStyle/>
          <a:p>
            <a:r>
              <a:rPr lang="ja-JP" altLang="en-US" dirty="0"/>
              <a:t>施政権返還後の米人旅行者保護対策</a:t>
            </a:r>
          </a:p>
        </p:txBody>
      </p:sp>
      <p:sp>
        <p:nvSpPr>
          <p:cNvPr id="29" name="テキスト ボックス 28"/>
          <p:cNvSpPr txBox="1"/>
          <p:nvPr/>
        </p:nvSpPr>
        <p:spPr>
          <a:xfrm>
            <a:off x="6190148" y="1153050"/>
            <a:ext cx="461665" cy="2841848"/>
          </a:xfrm>
          <a:prstGeom prst="rect">
            <a:avLst/>
          </a:prstGeom>
          <a:solidFill>
            <a:schemeClr val="bg2"/>
          </a:solidFill>
        </p:spPr>
        <p:txBody>
          <a:bodyPr vert="eaVert" wrap="square" rtlCol="0">
            <a:spAutoFit/>
          </a:bodyPr>
          <a:lstStyle/>
          <a:p>
            <a:r>
              <a:rPr lang="ja-JP" altLang="en-US" dirty="0"/>
              <a:t>日本人海外旅行者保護対策</a:t>
            </a:r>
          </a:p>
        </p:txBody>
      </p:sp>
      <p:sp>
        <p:nvSpPr>
          <p:cNvPr id="30" name="Text Box 35"/>
          <p:cNvSpPr txBox="1">
            <a:spLocks noChangeArrowheads="1"/>
          </p:cNvSpPr>
          <p:nvPr/>
        </p:nvSpPr>
        <p:spPr bwMode="auto">
          <a:xfrm>
            <a:off x="9543835" y="3824373"/>
            <a:ext cx="681340" cy="2176109"/>
          </a:xfrm>
          <a:prstGeom prst="rect">
            <a:avLst/>
          </a:prstGeom>
          <a:noFill/>
          <a:ln w="9525">
            <a:noFill/>
            <a:miter lim="800000"/>
            <a:headEnd/>
            <a:tailEnd/>
          </a:ln>
          <a:effectLst/>
        </p:spPr>
        <p:txBody>
          <a:bodyPr vert="eaVert" wrap="square">
            <a:spAutoFit/>
          </a:bodyPr>
          <a:lstStyle/>
          <a:p>
            <a:r>
              <a:rPr lang="ja-JP" altLang="en-US" sz="1600" dirty="0" smtClean="0"/>
              <a:t>平成</a:t>
            </a:r>
            <a:r>
              <a:rPr lang="en-US" altLang="ja-JP" sz="1600" dirty="0" smtClean="0"/>
              <a:t>30</a:t>
            </a:r>
            <a:r>
              <a:rPr lang="ja-JP" altLang="en-US" sz="1600" dirty="0" smtClean="0"/>
              <a:t>年</a:t>
            </a:r>
            <a:r>
              <a:rPr lang="ja-JP" altLang="en-US" sz="1600" dirty="0"/>
              <a:t>旅行業法改正</a:t>
            </a:r>
          </a:p>
          <a:p>
            <a:r>
              <a:rPr lang="en-US" altLang="ja-JP" sz="1600" dirty="0" smtClean="0"/>
              <a:t>(</a:t>
            </a:r>
            <a:r>
              <a:rPr lang="ja-JP" altLang="en-US" sz="1600" dirty="0" smtClean="0"/>
              <a:t>ランドオペレータ規制）</a:t>
            </a:r>
            <a:endParaRPr lang="ja-JP" altLang="en-US" dirty="0"/>
          </a:p>
        </p:txBody>
      </p:sp>
      <p:sp>
        <p:nvSpPr>
          <p:cNvPr id="31" name="Text Box 24"/>
          <p:cNvSpPr txBox="1">
            <a:spLocks noChangeArrowheads="1"/>
          </p:cNvSpPr>
          <p:nvPr/>
        </p:nvSpPr>
        <p:spPr bwMode="auto">
          <a:xfrm>
            <a:off x="8018101" y="1233578"/>
            <a:ext cx="461665" cy="1477328"/>
          </a:xfrm>
          <a:prstGeom prst="rect">
            <a:avLst/>
          </a:prstGeom>
          <a:noFill/>
          <a:ln w="9525">
            <a:solidFill>
              <a:schemeClr val="tx1"/>
            </a:solidFill>
            <a:miter lim="800000"/>
            <a:headEnd/>
            <a:tailEnd/>
          </a:ln>
          <a:effectLst/>
        </p:spPr>
        <p:txBody>
          <a:bodyPr vert="eaVert" wrap="none">
            <a:spAutoFit/>
          </a:bodyPr>
          <a:lstStyle/>
          <a:p>
            <a:r>
              <a:rPr lang="ja-JP" altLang="en-US" dirty="0" smtClean="0"/>
              <a:t>規制</a:t>
            </a:r>
            <a:r>
              <a:rPr lang="ja-JP" altLang="en-US" dirty="0"/>
              <a:t>緩和</a:t>
            </a:r>
            <a:r>
              <a:rPr lang="ja-JP" altLang="en-US" dirty="0" smtClean="0"/>
              <a:t>政策</a:t>
            </a:r>
            <a:endParaRPr lang="ja-JP" altLang="en-US" dirty="0"/>
          </a:p>
        </p:txBody>
      </p:sp>
      <p:sp>
        <p:nvSpPr>
          <p:cNvPr id="32" name="Text Box 24"/>
          <p:cNvSpPr txBox="1">
            <a:spLocks noChangeArrowheads="1"/>
          </p:cNvSpPr>
          <p:nvPr/>
        </p:nvSpPr>
        <p:spPr bwMode="auto">
          <a:xfrm>
            <a:off x="7500522" y="1224953"/>
            <a:ext cx="461665" cy="1708160"/>
          </a:xfrm>
          <a:prstGeom prst="rect">
            <a:avLst/>
          </a:prstGeom>
          <a:noFill/>
          <a:ln w="9525">
            <a:solidFill>
              <a:schemeClr val="tx1"/>
            </a:solidFill>
            <a:miter lim="800000"/>
            <a:headEnd/>
            <a:tailEnd/>
          </a:ln>
          <a:effectLst/>
        </p:spPr>
        <p:txBody>
          <a:bodyPr vert="eaVert" wrap="none">
            <a:spAutoFit/>
          </a:bodyPr>
          <a:lstStyle/>
          <a:p>
            <a:r>
              <a:rPr lang="ja-JP" altLang="en-US" dirty="0" smtClean="0"/>
              <a:t>国鉄分割民営化</a:t>
            </a:r>
            <a:endParaRPr lang="ja-JP" altLang="en-US" dirty="0"/>
          </a:p>
        </p:txBody>
      </p:sp>
      <p:sp>
        <p:nvSpPr>
          <p:cNvPr id="33" name="Text Box 37"/>
          <p:cNvSpPr txBox="1">
            <a:spLocks noChangeArrowheads="1"/>
          </p:cNvSpPr>
          <p:nvPr/>
        </p:nvSpPr>
        <p:spPr bwMode="auto">
          <a:xfrm>
            <a:off x="10271248" y="1846052"/>
            <a:ext cx="677108" cy="2760453"/>
          </a:xfrm>
          <a:prstGeom prst="rect">
            <a:avLst/>
          </a:prstGeom>
          <a:solidFill>
            <a:schemeClr val="bg2"/>
          </a:solidFill>
          <a:ln w="9525">
            <a:noFill/>
            <a:miter lim="800000"/>
            <a:headEnd/>
            <a:tailEnd/>
          </a:ln>
          <a:effectLst/>
        </p:spPr>
        <p:txBody>
          <a:bodyPr vert="eaVert" wrap="square">
            <a:spAutoFit/>
          </a:bodyPr>
          <a:lstStyle/>
          <a:p>
            <a:r>
              <a:rPr lang="ja-JP" altLang="en-US" sz="1600" dirty="0" smtClean="0"/>
              <a:t>パンデミック対策として</a:t>
            </a:r>
            <a:endParaRPr lang="en-US" altLang="ja-JP" sz="1600" dirty="0" smtClean="0"/>
          </a:p>
          <a:p>
            <a:pPr algn="r"/>
            <a:r>
              <a:rPr lang="ja-JP" altLang="en-US" sz="1600" dirty="0" smtClean="0"/>
              <a:t>大掛かりな人流規制</a:t>
            </a:r>
            <a:endParaRPr lang="ja-JP" altLang="en-US" sz="1600" dirty="0"/>
          </a:p>
        </p:txBody>
      </p:sp>
    </p:spTree>
    <p:extLst>
      <p:ext uri="{BB962C8B-B14F-4D97-AF65-F5344CB8AC3E}">
        <p14:creationId xmlns:p14="http://schemas.microsoft.com/office/powerpoint/2010/main" val="42500012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ウェアラブル・デバイス</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ja-JP" dirty="0"/>
              <a:t>　</a:t>
            </a:r>
            <a:r>
              <a:rPr lang="en-US" altLang="ja-JP" dirty="0"/>
              <a:t>Google Glass</a:t>
            </a:r>
            <a:r>
              <a:rPr lang="ja-JP" altLang="ja-JP" dirty="0"/>
              <a:t>をはじめウェアラブルデバイスの進歩は、観光学研究に科学的なデータを大量に提供する時代をもたらす。位置情報を装備したウェアラブルデバイスは、住所、年齢、性別等の観光者の属性はもとより、観光行動の詳細をリアルタイムで把握しデータベース化する。漠然とした浅草寺という対象ではなく、浅草寺のどの部分に観光者の視線が向いているかまで把握できるように進化している。しかも観光者の感性データ（好き度等）まで連動して把握することができるようになる。これらの位置情報等のビックデータは個人が興味を持つ観光対象に臨床的な対応を可能とするようになるのである</a:t>
            </a:r>
            <a:r>
              <a:rPr lang="ja-JP" altLang="ja-JP" dirty="0" smtClean="0"/>
              <a:t>。</a:t>
            </a:r>
            <a:endParaRPr lang="ja-JP" altLang="ja-JP" dirty="0"/>
          </a:p>
        </p:txBody>
      </p:sp>
    </p:spTree>
    <p:extLst>
      <p:ext uri="{BB962C8B-B14F-4D97-AF65-F5344CB8AC3E}">
        <p14:creationId xmlns:p14="http://schemas.microsoft.com/office/powerpoint/2010/main" val="1128285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lang="ja-JP" altLang="en-US" dirty="0" smtClean="0"/>
              <a:t>　ウェアラブルセンサー</a:t>
            </a:r>
            <a:r>
              <a:rPr lang="ja-JP" altLang="en-US" dirty="0"/>
              <a:t>に</a:t>
            </a:r>
            <a:r>
              <a:rPr lang="ja-JP" altLang="en-US" dirty="0" smtClean="0"/>
              <a:t>よる</a:t>
            </a:r>
            <a:r>
              <a:rPr lang="en-US" altLang="ja-JP" dirty="0" smtClean="0"/>
              <a:t/>
            </a:r>
            <a:br>
              <a:rPr lang="en-US" altLang="ja-JP" dirty="0" smtClean="0"/>
            </a:br>
            <a:r>
              <a:rPr lang="ja-JP" altLang="en-US" dirty="0" smtClean="0"/>
              <a:t>観光</a:t>
            </a:r>
            <a:r>
              <a:rPr lang="ja-JP" altLang="en-US" dirty="0"/>
              <a:t>行動の分析実験</a:t>
            </a:r>
            <a:endParaRPr kumimoji="1" lang="ja-JP" altLang="en-US" dirty="0"/>
          </a:p>
        </p:txBody>
      </p:sp>
      <p:sp>
        <p:nvSpPr>
          <p:cNvPr id="3" name="コンテンツ プレースホルダー 2"/>
          <p:cNvSpPr>
            <a:spLocks noGrp="1"/>
          </p:cNvSpPr>
          <p:nvPr>
            <p:ph idx="1"/>
          </p:nvPr>
        </p:nvSpPr>
        <p:spPr/>
        <p:txBody>
          <a:bodyPr/>
          <a:lstStyle/>
          <a:p>
            <a:r>
              <a:rPr lang="ja-JP" altLang="en-US" dirty="0"/>
              <a:t>人の感性や心拍</a:t>
            </a:r>
            <a:r>
              <a:rPr lang="ja-JP" altLang="en-US" dirty="0" smtClean="0"/>
              <a:t>数等は、</a:t>
            </a:r>
            <a:r>
              <a:rPr lang="ja-JP" altLang="en-US" dirty="0"/>
              <a:t>感性</a:t>
            </a:r>
            <a:r>
              <a:rPr lang="ja-JP" altLang="en-US" dirty="0" smtClean="0"/>
              <a:t>アナライザー等ウェ </a:t>
            </a:r>
            <a:r>
              <a:rPr lang="ja-JP" altLang="en-US" dirty="0"/>
              <a:t>アラブルデバイスを用いて把握</a:t>
            </a:r>
            <a:r>
              <a:rPr lang="ja-JP" altLang="en-US" dirty="0" smtClean="0"/>
              <a:t>できる。</a:t>
            </a:r>
            <a:r>
              <a:rPr lang="ja-JP" altLang="en-US" dirty="0"/>
              <a:t>この</a:t>
            </a:r>
            <a:r>
              <a:rPr lang="ja-JP" altLang="en-US" dirty="0" smtClean="0"/>
              <a:t>ウェアラブルデバイス</a:t>
            </a:r>
            <a:r>
              <a:rPr lang="ja-JP" altLang="en-US" dirty="0"/>
              <a:t>を用いて、人流・観光資源に対する観光客の感性の違いを</a:t>
            </a:r>
            <a:r>
              <a:rPr lang="ja-JP" altLang="en-US" dirty="0" smtClean="0"/>
              <a:t>把握ができない</a:t>
            </a:r>
            <a:r>
              <a:rPr lang="ja-JP" altLang="en-US" dirty="0"/>
              <a:t>かと</a:t>
            </a:r>
            <a:r>
              <a:rPr lang="ja-JP" altLang="en-US" dirty="0" smtClean="0"/>
              <a:t>いう発想に基づき、</a:t>
            </a:r>
            <a:r>
              <a:rPr lang="ja-JP" altLang="en-US" dirty="0"/>
              <a:t>人流・観光資源の客観的評価の方法論、 指標等の構築を目指すため、ウェアラブル観光委員会（委員長寺前秀一） を設置し実証事件を</a:t>
            </a:r>
            <a:r>
              <a:rPr lang="ja-JP" altLang="en-US" dirty="0" smtClean="0"/>
              <a:t>行った。</a:t>
            </a:r>
            <a:r>
              <a:rPr lang="ja-JP" altLang="en-US" dirty="0"/>
              <a:t>二○一五年十月三一日、日本に</a:t>
            </a:r>
            <a:r>
              <a:rPr lang="ja-JP" altLang="en-US" dirty="0" smtClean="0"/>
              <a:t>留学</a:t>
            </a:r>
            <a:r>
              <a:rPr lang="ja-JP" altLang="en-US" dirty="0"/>
              <a:t>してきている大学生（ナイジェリア人、中国人）と日本人の三人の被験者に、スカイツリー、浅草、秋葉原を観光してもらい、その感性データを 収集した</a:t>
            </a:r>
            <a:endParaRPr kumimoji="1" lang="ja-JP" altLang="en-US" dirty="0"/>
          </a:p>
        </p:txBody>
      </p:sp>
    </p:spTree>
    <p:extLst>
      <p:ext uri="{BB962C8B-B14F-4D97-AF65-F5344CB8AC3E}">
        <p14:creationId xmlns:p14="http://schemas.microsoft.com/office/powerpoint/2010/main" val="27807699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lang="ja-JP" altLang="en-US" dirty="0" smtClean="0"/>
              <a:t>観光</a:t>
            </a:r>
            <a:r>
              <a:rPr lang="ja-JP" altLang="en-US" dirty="0"/>
              <a:t>ウェアラブル</a:t>
            </a:r>
            <a:r>
              <a:rPr kumimoji="1" lang="ja-JP" altLang="en-US" dirty="0" smtClean="0"/>
              <a:t>実証実験</a:t>
            </a:r>
            <a:endParaRPr kumimoji="1" lang="ja-JP" altLang="en-US" dirty="0"/>
          </a:p>
        </p:txBody>
      </p:sp>
      <p:sp>
        <p:nvSpPr>
          <p:cNvPr id="3" name="コンテンツ プレースホルダー 2"/>
          <p:cNvSpPr>
            <a:spLocks noGrp="1"/>
          </p:cNvSpPr>
          <p:nvPr>
            <p:ph idx="1"/>
          </p:nvPr>
        </p:nvSpPr>
        <p:spPr>
          <a:xfrm>
            <a:off x="838200" y="2441275"/>
            <a:ext cx="10515600" cy="4071668"/>
          </a:xfrm>
        </p:spPr>
        <p:txBody>
          <a:bodyPr>
            <a:normAutofit/>
          </a:bodyPr>
          <a:lstStyle/>
          <a:p>
            <a:r>
              <a:rPr lang="ja-JP" altLang="en-US" dirty="0"/>
              <a:t>ＡＩと人間の間</a:t>
            </a:r>
            <a:r>
              <a:rPr lang="ja-JP" altLang="en-US" dirty="0" smtClean="0"/>
              <a:t>に　</a:t>
            </a:r>
            <a:r>
              <a:rPr kumimoji="1" lang="ja-JP" altLang="en-US" dirty="0" smtClean="0"/>
              <a:t>視覚の壁、感情の壁　　</a:t>
            </a:r>
            <a:endParaRPr kumimoji="1" lang="en-US" altLang="ja-JP" dirty="0" smtClean="0"/>
          </a:p>
          <a:p>
            <a:r>
              <a:rPr kumimoji="1" lang="ja-JP" altLang="en-US" dirty="0" smtClean="0"/>
              <a:t>これまでの観光資源研究</a:t>
            </a:r>
            <a:endParaRPr kumimoji="1" lang="en-US" altLang="ja-JP" dirty="0" smtClean="0"/>
          </a:p>
          <a:p>
            <a:pPr marL="0" indent="0">
              <a:buNone/>
            </a:pPr>
            <a:r>
              <a:rPr lang="ja-JP" altLang="en-US" dirty="0"/>
              <a:t>　</a:t>
            </a:r>
            <a:r>
              <a:rPr lang="ja-JP" altLang="en-US" dirty="0" smtClean="0"/>
              <a:t>　　　　　　　　</a:t>
            </a:r>
            <a:r>
              <a:rPr kumimoji="1" lang="ja-JP" altLang="en-US" dirty="0" smtClean="0"/>
              <a:t>　</a:t>
            </a:r>
            <a:r>
              <a:rPr kumimoji="1" lang="ja-JP" altLang="en-US" dirty="0" smtClean="0">
                <a:solidFill>
                  <a:srgbClr val="FF0000"/>
                </a:solidFill>
              </a:rPr>
              <a:t>身長（富士山）と体重（桂離宮）の足し算</a:t>
            </a:r>
            <a:r>
              <a:rPr kumimoji="1" lang="ja-JP" altLang="en-US" dirty="0" smtClean="0"/>
              <a:t>　非科学的</a:t>
            </a:r>
            <a:endParaRPr kumimoji="1" lang="en-US" altLang="ja-JP" dirty="0" smtClean="0"/>
          </a:p>
          <a:p>
            <a:r>
              <a:rPr kumimoji="1" lang="ja-JP" altLang="en-US" dirty="0" smtClean="0"/>
              <a:t>電通サイエンスジャム、ＪＴＢ、システムオリジン等の協力</a:t>
            </a:r>
            <a:endParaRPr kumimoji="1" lang="en-US" altLang="ja-JP" dirty="0" smtClean="0"/>
          </a:p>
          <a:p>
            <a:r>
              <a:rPr lang="en-US" altLang="ja-JP" dirty="0">
                <a:hlinkClick r:id="rId2"/>
              </a:rPr>
              <a:t>http://jinryu.jp/blog/?</a:t>
            </a:r>
            <a:r>
              <a:rPr lang="en-US" altLang="ja-JP" dirty="0" smtClean="0">
                <a:hlinkClick r:id="rId2"/>
              </a:rPr>
              <a:t>p=3597</a:t>
            </a:r>
            <a:r>
              <a:rPr lang="ja-JP" altLang="en-US" dirty="0" smtClean="0"/>
              <a:t>　人流観光研究所ブログ</a:t>
            </a:r>
            <a:endParaRPr lang="en-US" altLang="ja-JP" dirty="0" smtClean="0"/>
          </a:p>
          <a:p>
            <a:r>
              <a:rPr lang="en-US" altLang="ja-JP" dirty="0">
                <a:solidFill>
                  <a:srgbClr val="FF0000"/>
                </a:solidFill>
                <a:hlinkClick r:id="rId3"/>
              </a:rPr>
              <a:t>https://</a:t>
            </a:r>
            <a:r>
              <a:rPr lang="en-US" altLang="ja-JP" dirty="0" smtClean="0">
                <a:solidFill>
                  <a:srgbClr val="FF0000"/>
                </a:solidFill>
                <a:hlinkClick r:id="rId3"/>
              </a:rPr>
              <a:t>youtu.be/Sq4M3nvX6Io</a:t>
            </a:r>
            <a:r>
              <a:rPr lang="ja-JP" altLang="en-US" dirty="0" smtClean="0"/>
              <a:t>　　　ＪＴＢ野添氏の撮影した</a:t>
            </a:r>
            <a:r>
              <a:rPr lang="ja-JP" altLang="en-US" dirty="0" smtClean="0">
                <a:solidFill>
                  <a:srgbClr val="FF0000"/>
                </a:solidFill>
              </a:rPr>
              <a:t>動画</a:t>
            </a:r>
            <a:endParaRPr lang="en-US" altLang="ja-JP" dirty="0" smtClean="0">
              <a:solidFill>
                <a:srgbClr val="FF0000"/>
              </a:solidFill>
            </a:endParaRPr>
          </a:p>
          <a:p>
            <a:r>
              <a:rPr lang="en-US" altLang="ja-JP" dirty="0">
                <a:hlinkClick r:id="rId4"/>
              </a:rPr>
              <a:t>https://</a:t>
            </a:r>
            <a:r>
              <a:rPr lang="en-US" altLang="ja-JP" dirty="0" smtClean="0">
                <a:hlinkClick r:id="rId4"/>
              </a:rPr>
              <a:t>www.g-contents.jp/2015/data/2_aihr.pdf</a:t>
            </a:r>
            <a:r>
              <a:rPr lang="ja-JP" altLang="en-US" dirty="0" smtClean="0"/>
              <a:t>　相原健郎副委員長の報告書</a:t>
            </a:r>
            <a:endParaRPr lang="en-US" altLang="ja-JP" dirty="0" smtClean="0"/>
          </a:p>
          <a:p>
            <a:endParaRPr lang="en-US" altLang="ja-JP" dirty="0" smtClean="0"/>
          </a:p>
          <a:p>
            <a:endParaRPr kumimoji="1" lang="ja-JP" altLang="en-US" dirty="0"/>
          </a:p>
        </p:txBody>
      </p:sp>
    </p:spTree>
    <p:extLst>
      <p:ext uri="{BB962C8B-B14F-4D97-AF65-F5344CB8AC3E}">
        <p14:creationId xmlns:p14="http://schemas.microsoft.com/office/powerpoint/2010/main" val="32298642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lang="ja-JP" altLang="en-US" dirty="0" smtClean="0"/>
              <a:t>　観光</a:t>
            </a:r>
            <a:r>
              <a:rPr lang="ja-JP" altLang="en-US" dirty="0"/>
              <a:t>資源と感性値の関係の解明</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ja-JP" altLang="en-US" dirty="0" smtClean="0"/>
              <a:t> </a:t>
            </a:r>
            <a:r>
              <a:rPr lang="ja-JP" altLang="en-US" dirty="0"/>
              <a:t>ウェアラブルセンサーの課題として、感性アナライザー装着の違和感及 </a:t>
            </a:r>
            <a:r>
              <a:rPr lang="ja-JP" altLang="en-US" dirty="0" err="1"/>
              <a:t>び</a:t>
            </a:r>
            <a:r>
              <a:rPr lang="ja-JP" altLang="en-US" dirty="0"/>
              <a:t>手間（三十分程度のキャリブレーションが必要）があげられる。装着に より観光が楽しめなかったという「ストレス」は、今回に関してはなかっ た。街中でじろじろ見られるということもなかった。カメラ装着により入 店を断られることもなかった</a:t>
            </a:r>
            <a:r>
              <a:rPr lang="ja-JP" altLang="en-US" dirty="0" smtClean="0"/>
              <a:t>。</a:t>
            </a:r>
            <a:endParaRPr lang="en-US" altLang="ja-JP" dirty="0" smtClean="0"/>
          </a:p>
          <a:p>
            <a:r>
              <a:rPr lang="ja-JP" altLang="en-US" dirty="0" smtClean="0"/>
              <a:t>今後</a:t>
            </a:r>
            <a:r>
              <a:rPr lang="ja-JP" altLang="en-US" dirty="0"/>
              <a:t>の人流・観光への活用策として、ウェアラブルセンサーにより、「興 味」の対象、好感を持たれている箇所、思ったほど好まれていない箇所等 を直接的に把握する可能性が開けてきたことがあげられる。ＳＮＳや写真 等の明示的な行為にあらわれる「興味」だけでなく、非明示の「興味」を もとらえることができることから、隠れた魅力等の新たな観光資源の発見 に役立つ可能性がある。先ずは取得できる感性値に着目して、十分なサン プル数を得たうえで、観光資源と感性値の関係性を明らかにしてゆく、マ クロ的アプローチから始めることが肝要である</a:t>
            </a:r>
          </a:p>
          <a:p>
            <a:endParaRPr kumimoji="1" lang="ja-JP" altLang="en-US" dirty="0"/>
          </a:p>
        </p:txBody>
      </p:sp>
    </p:spTree>
    <p:extLst>
      <p:ext uri="{BB962C8B-B14F-4D97-AF65-F5344CB8AC3E}">
        <p14:creationId xmlns:p14="http://schemas.microsoft.com/office/powerpoint/2010/main" val="15906774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82126"/>
            <a:ext cx="8229600" cy="1143000"/>
          </a:xfrm>
          <a:noFill/>
          <a:ln>
            <a:solidFill>
              <a:schemeClr val="tx1">
                <a:lumMod val="95000"/>
                <a:lumOff val="5000"/>
              </a:schemeClr>
            </a:solidFill>
          </a:ln>
        </p:spPr>
        <p:txBody>
          <a:bodyPr/>
          <a:lstStyle/>
          <a:p>
            <a:r>
              <a:rPr lang="ja-JP" altLang="en-US" dirty="0" smtClean="0"/>
              <a:t>人流・観光マーケティング（２）</a:t>
            </a:r>
            <a:endParaRPr kumimoji="1" lang="ja-JP" altLang="en-US" dirty="0"/>
          </a:p>
        </p:txBody>
      </p:sp>
      <p:sp>
        <p:nvSpPr>
          <p:cNvPr id="5" name="円/楕円 4"/>
          <p:cNvSpPr/>
          <p:nvPr/>
        </p:nvSpPr>
        <p:spPr>
          <a:xfrm>
            <a:off x="1812032" y="1628800"/>
            <a:ext cx="6012160"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solidFill>
              </a:rPr>
              <a:t>人流・観光</a:t>
            </a:r>
            <a:r>
              <a:rPr lang="ja-JP" altLang="en-US" sz="3600" dirty="0">
                <a:solidFill>
                  <a:schemeClr val="tx1"/>
                </a:solidFill>
              </a:rPr>
              <a:t>資源への</a:t>
            </a:r>
            <a:endParaRPr lang="en-US" altLang="ja-JP" sz="3600" dirty="0">
              <a:solidFill>
                <a:schemeClr val="tx1"/>
              </a:solidFill>
            </a:endParaRPr>
          </a:p>
          <a:p>
            <a:pPr algn="ctr"/>
            <a:r>
              <a:rPr lang="ja-JP" altLang="en-US" sz="3600" dirty="0">
                <a:solidFill>
                  <a:schemeClr val="tx1"/>
                </a:solidFill>
              </a:rPr>
              <a:t>反応データ</a:t>
            </a:r>
            <a:endParaRPr lang="en-US" altLang="ja-JP" sz="3600" dirty="0">
              <a:solidFill>
                <a:schemeClr val="tx1"/>
              </a:solidFill>
            </a:endParaRPr>
          </a:p>
          <a:p>
            <a:pPr algn="ctr"/>
            <a:r>
              <a:rPr lang="ja-JP" altLang="en-US" sz="3600" dirty="0">
                <a:solidFill>
                  <a:schemeClr val="tx1"/>
                </a:solidFill>
              </a:rPr>
              <a:t>（脳内情報）</a:t>
            </a:r>
          </a:p>
        </p:txBody>
      </p:sp>
      <p:sp>
        <p:nvSpPr>
          <p:cNvPr id="10" name="円/楕円 9"/>
          <p:cNvSpPr/>
          <p:nvPr/>
        </p:nvSpPr>
        <p:spPr>
          <a:xfrm>
            <a:off x="1775520" y="4365104"/>
            <a:ext cx="5544616" cy="1728192"/>
          </a:xfrm>
          <a:prstGeom prst="ellipse">
            <a:avLst/>
          </a:prstGeom>
          <a:noFill/>
          <a:ln>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0000"/>
                </a:solidFill>
              </a:rPr>
              <a:t>ウェアラブル</a:t>
            </a:r>
            <a:endParaRPr lang="en-US" altLang="ja-JP" sz="3600" dirty="0">
              <a:solidFill>
                <a:srgbClr val="FF0000"/>
              </a:solidFill>
            </a:endParaRPr>
          </a:p>
          <a:p>
            <a:pPr algn="ctr"/>
            <a:r>
              <a:rPr lang="ja-JP" altLang="en-US" sz="3600" dirty="0">
                <a:solidFill>
                  <a:srgbClr val="FF0000"/>
                </a:solidFill>
              </a:rPr>
              <a:t>コンピューティング</a:t>
            </a:r>
            <a:endParaRPr lang="en-US" altLang="ja-JP" sz="3600" dirty="0">
              <a:solidFill>
                <a:srgbClr val="FF0000"/>
              </a:solidFill>
            </a:endParaRPr>
          </a:p>
        </p:txBody>
      </p:sp>
      <p:sp>
        <p:nvSpPr>
          <p:cNvPr id="7" name="右矢印 6"/>
          <p:cNvSpPr/>
          <p:nvPr/>
        </p:nvSpPr>
        <p:spPr>
          <a:xfrm>
            <a:off x="7464152" y="3844063"/>
            <a:ext cx="978408" cy="142073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下矢印 7"/>
          <p:cNvSpPr/>
          <p:nvPr/>
        </p:nvSpPr>
        <p:spPr>
          <a:xfrm>
            <a:off x="3719736" y="3717032"/>
            <a:ext cx="1924792" cy="36004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円/楕円 8"/>
          <p:cNvSpPr/>
          <p:nvPr/>
        </p:nvSpPr>
        <p:spPr>
          <a:xfrm>
            <a:off x="8760296" y="2043959"/>
            <a:ext cx="1080120" cy="41044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5400" dirty="0">
                <a:solidFill>
                  <a:schemeClr val="tx1"/>
                </a:solidFill>
              </a:rPr>
              <a:t>将来予測</a:t>
            </a:r>
          </a:p>
        </p:txBody>
      </p:sp>
      <p:sp>
        <p:nvSpPr>
          <p:cNvPr id="11" name="円/楕円 10"/>
          <p:cNvSpPr/>
          <p:nvPr/>
        </p:nvSpPr>
        <p:spPr>
          <a:xfrm>
            <a:off x="6970147" y="5885899"/>
            <a:ext cx="4618551" cy="9807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2800" dirty="0" smtClean="0">
                <a:solidFill>
                  <a:schemeClr val="tx1"/>
                </a:solidFill>
              </a:rPr>
              <a:t>言葉を使う限界</a:t>
            </a:r>
            <a:endParaRPr lang="ja-JP" altLang="en-US" sz="2800" dirty="0">
              <a:solidFill>
                <a:schemeClr val="tx1"/>
              </a:solidFill>
            </a:endParaRPr>
          </a:p>
        </p:txBody>
      </p:sp>
    </p:spTree>
    <p:extLst>
      <p:ext uri="{BB962C8B-B14F-4D97-AF65-F5344CB8AC3E}">
        <p14:creationId xmlns:p14="http://schemas.microsoft.com/office/powerpoint/2010/main" val="42409312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楕円 4"/>
          <p:cNvSpPr/>
          <p:nvPr/>
        </p:nvSpPr>
        <p:spPr>
          <a:xfrm>
            <a:off x="84746" y="332656"/>
            <a:ext cx="6048672"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dirty="0">
                <a:solidFill>
                  <a:schemeClr val="tx1"/>
                </a:solidFill>
              </a:rPr>
              <a:t>ヒトの属性・</a:t>
            </a:r>
            <a:r>
              <a:rPr lang="ja-JP" altLang="en-US" sz="4400" dirty="0" smtClean="0">
                <a:solidFill>
                  <a:schemeClr val="tx1"/>
                </a:solidFill>
              </a:rPr>
              <a:t>移動ビッグデータ</a:t>
            </a:r>
            <a:endParaRPr lang="en-US" altLang="ja-JP" sz="4400" dirty="0">
              <a:solidFill>
                <a:schemeClr val="tx1"/>
              </a:solidFill>
            </a:endParaRPr>
          </a:p>
          <a:p>
            <a:pPr algn="ctr"/>
            <a:r>
              <a:rPr lang="ja-JP" altLang="en-US" sz="4400" dirty="0">
                <a:solidFill>
                  <a:schemeClr val="tx1"/>
                </a:solidFill>
              </a:rPr>
              <a:t>（特定多数）</a:t>
            </a:r>
          </a:p>
        </p:txBody>
      </p:sp>
      <p:sp>
        <p:nvSpPr>
          <p:cNvPr id="7" name="円/楕円 6"/>
          <p:cNvSpPr/>
          <p:nvPr/>
        </p:nvSpPr>
        <p:spPr>
          <a:xfrm>
            <a:off x="286514" y="4581128"/>
            <a:ext cx="6012160"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solidFill>
              </a:rPr>
              <a:t>人</a:t>
            </a:r>
            <a:r>
              <a:rPr lang="ja-JP" altLang="en-US" sz="3600" dirty="0">
                <a:solidFill>
                  <a:schemeClr val="tx1"/>
                </a:solidFill>
              </a:rPr>
              <a:t>流</a:t>
            </a:r>
            <a:r>
              <a:rPr lang="ja-JP" altLang="en-US" sz="3600" dirty="0" smtClean="0">
                <a:solidFill>
                  <a:schemeClr val="tx1"/>
                </a:solidFill>
              </a:rPr>
              <a:t>資源</a:t>
            </a:r>
            <a:r>
              <a:rPr lang="ja-JP" altLang="en-US" sz="3600" dirty="0">
                <a:solidFill>
                  <a:schemeClr val="tx1"/>
                </a:solidFill>
              </a:rPr>
              <a:t>への</a:t>
            </a:r>
            <a:endParaRPr lang="en-US" altLang="ja-JP" sz="3600" dirty="0">
              <a:solidFill>
                <a:schemeClr val="tx1"/>
              </a:solidFill>
            </a:endParaRPr>
          </a:p>
          <a:p>
            <a:pPr algn="ctr"/>
            <a:r>
              <a:rPr lang="ja-JP" altLang="en-US" sz="3600" dirty="0">
                <a:solidFill>
                  <a:schemeClr val="tx1"/>
                </a:solidFill>
              </a:rPr>
              <a:t>反応データ</a:t>
            </a:r>
            <a:endParaRPr lang="en-US" altLang="ja-JP" sz="3600" dirty="0">
              <a:solidFill>
                <a:schemeClr val="tx1"/>
              </a:solidFill>
            </a:endParaRPr>
          </a:p>
          <a:p>
            <a:pPr algn="ctr"/>
            <a:r>
              <a:rPr lang="ja-JP" altLang="en-US" sz="3600" dirty="0">
                <a:solidFill>
                  <a:schemeClr val="tx1"/>
                </a:solidFill>
              </a:rPr>
              <a:t>（客観的反応情報）</a:t>
            </a:r>
          </a:p>
        </p:txBody>
      </p:sp>
      <p:sp>
        <p:nvSpPr>
          <p:cNvPr id="9" name="円/楕円 8"/>
          <p:cNvSpPr/>
          <p:nvPr/>
        </p:nvSpPr>
        <p:spPr>
          <a:xfrm>
            <a:off x="6702396" y="86264"/>
            <a:ext cx="1224136" cy="67027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3600" dirty="0" smtClean="0">
                <a:solidFill>
                  <a:schemeClr val="tx1"/>
                </a:solidFill>
              </a:rPr>
              <a:t>人</a:t>
            </a:r>
            <a:r>
              <a:rPr lang="ja-JP" altLang="en-US" sz="3600" dirty="0">
                <a:solidFill>
                  <a:schemeClr val="tx1"/>
                </a:solidFill>
              </a:rPr>
              <a:t>流</a:t>
            </a:r>
            <a:r>
              <a:rPr lang="ja-JP" altLang="en-US" sz="3600" dirty="0" smtClean="0">
                <a:solidFill>
                  <a:schemeClr val="tx1"/>
                </a:solidFill>
              </a:rPr>
              <a:t>資源</a:t>
            </a:r>
            <a:r>
              <a:rPr lang="ja-JP" altLang="en-US" sz="3600" dirty="0">
                <a:solidFill>
                  <a:schemeClr val="tx1"/>
                </a:solidFill>
              </a:rPr>
              <a:t>評価</a:t>
            </a:r>
            <a:r>
              <a:rPr lang="ja-JP" altLang="en-US" sz="3600" dirty="0" smtClean="0">
                <a:solidFill>
                  <a:schemeClr val="tx1"/>
                </a:solidFill>
              </a:rPr>
              <a:t>の</a:t>
            </a:r>
            <a:r>
              <a:rPr lang="ja-JP" altLang="en-US" sz="3600" dirty="0">
                <a:solidFill>
                  <a:schemeClr val="tx1"/>
                </a:solidFill>
              </a:rPr>
              <a:t>客観</a:t>
            </a:r>
            <a:r>
              <a:rPr lang="ja-JP" altLang="en-US" sz="3600" dirty="0" smtClean="0">
                <a:solidFill>
                  <a:schemeClr val="tx1"/>
                </a:solidFill>
              </a:rPr>
              <a:t>化</a:t>
            </a:r>
            <a:endParaRPr lang="ja-JP" altLang="en-US" sz="3600" dirty="0">
              <a:solidFill>
                <a:schemeClr val="tx1"/>
              </a:solidFill>
            </a:endParaRPr>
          </a:p>
        </p:txBody>
      </p:sp>
      <p:sp>
        <p:nvSpPr>
          <p:cNvPr id="12" name="三方向矢印 11"/>
          <p:cNvSpPr/>
          <p:nvPr/>
        </p:nvSpPr>
        <p:spPr>
          <a:xfrm rot="5400000">
            <a:off x="4643042" y="2564904"/>
            <a:ext cx="2160240" cy="1728192"/>
          </a:xfrm>
          <a:prstGeom prst="leftRightUpArrow">
            <a:avLst/>
          </a:prstGeom>
          <a:noFill/>
          <a:ln>
            <a:solidFill>
              <a:schemeClr val="tx1">
                <a:lumMod val="95000"/>
                <a:lumOff val="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星 7 13"/>
          <p:cNvSpPr/>
          <p:nvPr/>
        </p:nvSpPr>
        <p:spPr>
          <a:xfrm>
            <a:off x="1280370" y="2348880"/>
            <a:ext cx="3024336" cy="2376264"/>
          </a:xfrm>
          <a:prstGeom prst="star7">
            <a:avLst/>
          </a:prstGeom>
          <a:noFill/>
          <a:ln w="762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rgbClr val="FF0000"/>
                </a:solidFill>
              </a:rPr>
              <a:t>ウェアラブルの</a:t>
            </a:r>
            <a:r>
              <a:rPr lang="ja-JP" altLang="en-US" sz="3600" dirty="0">
                <a:solidFill>
                  <a:srgbClr val="FF0000"/>
                </a:solidFill>
              </a:rPr>
              <a:t>活用</a:t>
            </a:r>
          </a:p>
        </p:txBody>
      </p:sp>
      <p:sp>
        <p:nvSpPr>
          <p:cNvPr id="11" name="円/楕円 10"/>
          <p:cNvSpPr/>
          <p:nvPr/>
        </p:nvSpPr>
        <p:spPr>
          <a:xfrm>
            <a:off x="8548358" y="86264"/>
            <a:ext cx="1425544" cy="6702724"/>
          </a:xfrm>
          <a:prstGeom prst="ellipse">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3600" dirty="0" smtClean="0">
                <a:solidFill>
                  <a:schemeClr val="tx1"/>
                </a:solidFill>
              </a:rPr>
              <a:t>人流の法則性の</a:t>
            </a:r>
            <a:r>
              <a:rPr lang="ja-JP" altLang="en-US" sz="3600" dirty="0">
                <a:solidFill>
                  <a:schemeClr val="tx1"/>
                </a:solidFill>
              </a:rPr>
              <a:t>発見</a:t>
            </a:r>
          </a:p>
        </p:txBody>
      </p:sp>
      <p:sp>
        <p:nvSpPr>
          <p:cNvPr id="13" name="右矢印 12"/>
          <p:cNvSpPr/>
          <p:nvPr/>
        </p:nvSpPr>
        <p:spPr>
          <a:xfrm>
            <a:off x="8124930" y="2403178"/>
            <a:ext cx="432048" cy="185278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円/楕円 9"/>
          <p:cNvSpPr/>
          <p:nvPr/>
        </p:nvSpPr>
        <p:spPr>
          <a:xfrm>
            <a:off x="10561066" y="319179"/>
            <a:ext cx="1368152" cy="59694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4000" dirty="0" smtClean="0">
                <a:solidFill>
                  <a:srgbClr val="FF0000"/>
                </a:solidFill>
              </a:rPr>
              <a:t>総合生活移動産業</a:t>
            </a:r>
            <a:endParaRPr lang="ja-JP" altLang="en-US" sz="4000" dirty="0">
              <a:solidFill>
                <a:srgbClr val="FF0000"/>
              </a:solidFill>
            </a:endParaRPr>
          </a:p>
        </p:txBody>
      </p:sp>
      <p:sp>
        <p:nvSpPr>
          <p:cNvPr id="15" name="右矢印 14"/>
          <p:cNvSpPr/>
          <p:nvPr/>
        </p:nvSpPr>
        <p:spPr>
          <a:xfrm>
            <a:off x="10037122" y="2408936"/>
            <a:ext cx="432048" cy="1852784"/>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953962959"/>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6762" y="365125"/>
            <a:ext cx="10517038" cy="1291147"/>
          </a:xfrm>
          <a:ln>
            <a:solidFill>
              <a:schemeClr val="tx1">
                <a:lumMod val="95000"/>
                <a:lumOff val="5000"/>
              </a:schemeClr>
            </a:solidFill>
          </a:ln>
        </p:spPr>
        <p:txBody>
          <a:bodyPr/>
          <a:lstStyle/>
          <a:p>
            <a:pPr algn="ctr"/>
            <a:r>
              <a:rPr lang="ja-JP" altLang="ja-JP" dirty="0" smtClean="0"/>
              <a:t>　　観光評価とデータ・マイニング</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ja-JP" dirty="0"/>
              <a:t>観光学の発展には、観光データの収集が</a:t>
            </a:r>
            <a:r>
              <a:rPr lang="ja-JP" altLang="ja-JP" dirty="0" smtClean="0"/>
              <a:t>必要。</a:t>
            </a:r>
            <a:r>
              <a:rPr lang="ja-JP" altLang="ja-JP" dirty="0"/>
              <a:t>特に、観光者の観光資源に対する評価に関しては、現状では、主観的なアンケート結果と観光者の属人的データを組み合わせる分析結果しか活用できず、科学的分析には程遠いものが</a:t>
            </a:r>
            <a:r>
              <a:rPr lang="ja-JP" altLang="ja-JP" dirty="0" smtClean="0"/>
              <a:t>あ</a:t>
            </a:r>
            <a:r>
              <a:rPr lang="ja-JP" altLang="en-US" dirty="0" smtClean="0"/>
              <a:t>る</a:t>
            </a:r>
            <a:r>
              <a:rPr lang="ja-JP" altLang="ja-JP" dirty="0" smtClean="0"/>
              <a:t>。</a:t>
            </a:r>
            <a:endParaRPr lang="ja-JP" altLang="ja-JP" dirty="0"/>
          </a:p>
          <a:p>
            <a:r>
              <a:rPr lang="ja-JP" altLang="ja-JP" dirty="0"/>
              <a:t>「美には生物学的な根拠」があるといわれて</a:t>
            </a:r>
            <a:r>
              <a:rPr lang="ja-JP" altLang="ja-JP" dirty="0" smtClean="0"/>
              <a:t>い</a:t>
            </a:r>
            <a:r>
              <a:rPr lang="ja-JP" altLang="en-US" dirty="0" smtClean="0"/>
              <a:t>る</a:t>
            </a:r>
            <a:r>
              <a:rPr lang="ja-JP" altLang="ja-JP" dirty="0" smtClean="0"/>
              <a:t>。</a:t>
            </a:r>
            <a:r>
              <a:rPr lang="ja-JP" altLang="ja-JP" dirty="0"/>
              <a:t>黄金比の美しさを持ち出すまでも無く、美男美女の判断には普遍性が</a:t>
            </a:r>
            <a:r>
              <a:rPr lang="ja-JP" altLang="ja-JP" dirty="0" smtClean="0"/>
              <a:t>ある。</a:t>
            </a:r>
            <a:r>
              <a:rPr lang="ja-JP" altLang="ja-JP" dirty="0"/>
              <a:t>種の保存のため、より健康な異性を求めるからではないかと思われて</a:t>
            </a:r>
            <a:r>
              <a:rPr lang="ja-JP" altLang="ja-JP" dirty="0" smtClean="0"/>
              <a:t>い</a:t>
            </a:r>
            <a:r>
              <a:rPr lang="ja-JP" altLang="en-US" dirty="0" smtClean="0"/>
              <a:t>る</a:t>
            </a:r>
            <a:r>
              <a:rPr lang="ja-JP" altLang="ja-JP" dirty="0" smtClean="0"/>
              <a:t>。</a:t>
            </a:r>
            <a:r>
              <a:rPr lang="ja-JP" altLang="ja-JP" dirty="0"/>
              <a:t>一方、個人は過去の体験に結びついた「主観的な判断」について</a:t>
            </a:r>
            <a:r>
              <a:rPr lang="ja-JP" altLang="ja-JP" dirty="0" smtClean="0"/>
              <a:t>示す</a:t>
            </a:r>
            <a:r>
              <a:rPr lang="ja-JP" altLang="ja-JP" dirty="0"/>
              <a:t>。芸術の歴史は、この両者が緊張関係を持って絡み合ったもので</a:t>
            </a:r>
            <a:r>
              <a:rPr lang="ja-JP" altLang="ja-JP" dirty="0" smtClean="0"/>
              <a:t>ある。</a:t>
            </a:r>
            <a:r>
              <a:rPr lang="ja-JP" altLang="ja-JP" dirty="0"/>
              <a:t>では、脳のニューラルマップを分析して、観光する意欲や感情を引き起こすものを客観的に表示することは</a:t>
            </a:r>
            <a:r>
              <a:rPr lang="ja-JP" altLang="ja-JP" dirty="0" smtClean="0"/>
              <a:t>可能か。</a:t>
            </a:r>
            <a:endParaRPr lang="ja-JP" altLang="ja-JP" dirty="0"/>
          </a:p>
        </p:txBody>
      </p:sp>
    </p:spTree>
    <p:extLst>
      <p:ext uri="{BB962C8B-B14F-4D97-AF65-F5344CB8AC3E}">
        <p14:creationId xmlns:p14="http://schemas.microsoft.com/office/powerpoint/2010/main" val="24815985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a:bodyPr>
          <a:lstStyle/>
          <a:p>
            <a:pPr algn="ctr"/>
            <a:r>
              <a:rPr lang="ja-JP" altLang="en-US" b="1" dirty="0" smtClean="0"/>
              <a:t>　</a:t>
            </a:r>
            <a:r>
              <a:rPr lang="ja-JP" altLang="ja-JP" b="1" dirty="0" smtClean="0"/>
              <a:t>感性</a:t>
            </a:r>
            <a:r>
              <a:rPr lang="ja-JP" altLang="en-US" b="1" dirty="0" smtClean="0"/>
              <a:t>のデータベース化</a:t>
            </a:r>
            <a:endParaRPr kumimoji="1" lang="ja-JP" altLang="en-US" dirty="0"/>
          </a:p>
        </p:txBody>
      </p:sp>
      <p:sp>
        <p:nvSpPr>
          <p:cNvPr id="3" name="コンテンツ プレースホルダー 2"/>
          <p:cNvSpPr>
            <a:spLocks noGrp="1"/>
          </p:cNvSpPr>
          <p:nvPr>
            <p:ph idx="1"/>
          </p:nvPr>
        </p:nvSpPr>
        <p:spPr>
          <a:xfrm>
            <a:off x="345057" y="1825625"/>
            <a:ext cx="11008743" cy="4928858"/>
          </a:xfrm>
        </p:spPr>
        <p:txBody>
          <a:bodyPr>
            <a:normAutofit lnSpcReduction="10000"/>
          </a:bodyPr>
          <a:lstStyle/>
          <a:p>
            <a:r>
              <a:rPr lang="ja-JP" altLang="ja-JP" sz="3600" dirty="0" smtClean="0"/>
              <a:t>人間</a:t>
            </a:r>
            <a:r>
              <a:rPr lang="ja-JP" altLang="ja-JP" sz="3600" dirty="0"/>
              <a:t>の脳は電子回路であり、情報処理をしている。その脳波信号を解析研究した結果、人間の脳波の周波数はほぼ０～３０ヘルツの領域に収まり、その周波数の組み合わせで、その時の気持ちや心理をより正確に把握でき、より深く人間が理解できるようにもなってきている。人によって味の感覚や好きな食べ物は違っているが、美味しいと感じたときに出る脳波は一緒ということが分かってきた結果、食べているときに美味しいと感じているかどうかが分かるようになった</a:t>
            </a:r>
            <a:r>
              <a:rPr lang="ja-JP" altLang="ja-JP" sz="3600" dirty="0" smtClean="0"/>
              <a:t>。</a:t>
            </a:r>
            <a:endParaRPr lang="en-US" altLang="ja-JP" sz="3600" dirty="0" smtClean="0"/>
          </a:p>
          <a:p>
            <a:r>
              <a:rPr lang="ja-JP" altLang="en-US" sz="3600" dirty="0"/>
              <a:t>味覚センサー、感性</a:t>
            </a:r>
            <a:r>
              <a:rPr lang="ja-JP" altLang="en-US" sz="3600" dirty="0" smtClean="0"/>
              <a:t>アナライザー等の活用</a:t>
            </a:r>
            <a:endParaRPr lang="en-US" altLang="ja-JP" sz="3600" dirty="0"/>
          </a:p>
        </p:txBody>
      </p:sp>
    </p:spTree>
    <p:extLst>
      <p:ext uri="{BB962C8B-B14F-4D97-AF65-F5344CB8AC3E}">
        <p14:creationId xmlns:p14="http://schemas.microsoft.com/office/powerpoint/2010/main" val="25821202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r>
              <a:rPr lang="ja-JP" altLang="en-US" dirty="0"/>
              <a:t>　</a:t>
            </a:r>
            <a:r>
              <a:rPr lang="ja-JP" altLang="en-US" dirty="0" smtClean="0"/>
              <a:t>　　　　</a:t>
            </a:r>
            <a:r>
              <a:rPr kumimoji="1" lang="ja-JP" altLang="en-US" dirty="0" smtClean="0"/>
              <a:t>　感性アナライザー</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lang="ja-JP" altLang="en-US" dirty="0" smtClean="0"/>
              <a:t>その</a:t>
            </a:r>
            <a:r>
              <a:rPr lang="ja-JP" altLang="en-US" dirty="0"/>
              <a:t>結果の概要は、ウェアラブル観光委員会副委 員長の相原健郎（国立情報学研究所准教授）により「Ｇコンテンツワール ド」で発表</a:t>
            </a:r>
            <a:r>
              <a:rPr lang="ja-JP" altLang="en-US" dirty="0" smtClean="0"/>
              <a:t>された。 </a:t>
            </a:r>
            <a:r>
              <a:rPr lang="ja-JP" altLang="en-US" dirty="0"/>
              <a:t>実験は電通サイエンスジャム社が提供した簡易型脳波計を用いた。慶応 大学満倉靖恵研究室の研究成果である解析アルゴリズムを用いて、脳波か ら五つの感性（好き、興味、集中、ストレス、眠気）を簡易的に分析する ものである。この感性アナライズカムの説明によれば、好きは「指向性」 と「好ましさ」、興味は「もっと！の中に潜む</a:t>
            </a:r>
            <a:r>
              <a:rPr lang="en-US" altLang="ja-JP" dirty="0"/>
              <a:t>wants</a:t>
            </a:r>
            <a:r>
              <a:rPr lang="ja-JP" altLang="en-US" dirty="0"/>
              <a:t>」、集中は「心に意識 が注がれる変化」、ストレスは「瞬間的な「心的負荷」」眠気は「単調行動 からあらわれる「眠さ」」となっている。 取得データ（脳波からの感性値五種、主観映像、主観評価、写真）の可 能性と課題の抽出を目的とした。脳波計を装着し、一時間程度散策し、散 策中に興味をもったものをスマートフォンで撮影してもらった。各エリア 散策後にアンケートを実施し、全行程終了後に、全体を通したアンケート を再度実施した。 実験のポイントは、「脳波が計測でき、それぞれの感性指標を取得でき るか」「観光地ごと、エリアごとに、変化は捉えられるか」「旅行者の明示 的な「興味あり」と、潜在的な興味の関係を捉えられるか」である。 観光行動における脳波センシングの個人差は平均するとそれほど大きな 差は見られなかった。眠気は相対的に低く、かつ変動も少なかった。出発 前平静時と比べて全般に「集中」と「ストレス」が下がっていた。感性値 間の関係は被験者によってやや差が出た。「興味」と「集中」の間には相 反する傾向があった</a:t>
            </a:r>
            <a:r>
              <a:rPr lang="ja-JP" altLang="en-US" dirty="0" smtClean="0"/>
              <a:t>。</a:t>
            </a:r>
            <a:endParaRPr kumimoji="1" lang="ja-JP" altLang="en-US" dirty="0"/>
          </a:p>
        </p:txBody>
      </p:sp>
    </p:spTree>
    <p:extLst>
      <p:ext uri="{BB962C8B-B14F-4D97-AF65-F5344CB8AC3E}">
        <p14:creationId xmlns:p14="http://schemas.microsoft.com/office/powerpoint/2010/main" val="16857115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lang="ja-JP" altLang="en-US" dirty="0" smtClean="0"/>
              <a:t>　観光</a:t>
            </a:r>
            <a:r>
              <a:rPr lang="ja-JP" altLang="en-US" dirty="0"/>
              <a:t>資源と感性値の関係の解明</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ja-JP" altLang="en-US" dirty="0" smtClean="0"/>
              <a:t> </a:t>
            </a:r>
            <a:r>
              <a:rPr lang="ja-JP" altLang="en-US" dirty="0"/>
              <a:t>ウェアラブルセンサーの課題として、感性アナライザー装着の違和感及 </a:t>
            </a:r>
            <a:r>
              <a:rPr lang="ja-JP" altLang="en-US" dirty="0" err="1"/>
              <a:t>び</a:t>
            </a:r>
            <a:r>
              <a:rPr lang="ja-JP" altLang="en-US" dirty="0"/>
              <a:t>手間（三十分程度のキャリブレーションが必要）があげられる。装着に より観光が楽しめなかったという「ストレス」は、今回に関してはなかっ た。街中でじろじろ見られるということもなかった。カメラ装着により入 店を断られることもなかった</a:t>
            </a:r>
            <a:r>
              <a:rPr lang="ja-JP" altLang="en-US" dirty="0" smtClean="0"/>
              <a:t>。</a:t>
            </a:r>
            <a:endParaRPr lang="en-US" altLang="ja-JP" dirty="0" smtClean="0"/>
          </a:p>
          <a:p>
            <a:r>
              <a:rPr lang="ja-JP" altLang="en-US" dirty="0" smtClean="0"/>
              <a:t>今後</a:t>
            </a:r>
            <a:r>
              <a:rPr lang="ja-JP" altLang="en-US" dirty="0"/>
              <a:t>の人流・観光への活用策として、ウェアラブルセンサーにより、「興 味」の対象、好感を持たれている箇所、思ったほど好まれていない箇所等 を直接的に把握する可能性が開けてきたことがあげられる。ＳＮＳや写真 等の明示的な行為にあらわれる「興味」だけでなく、非明示の「興味」を もとらえることができることから、隠れた魅力等の新たな観光資源の発見 に役立つ可能性がある。先ずは取得できる感性値に着目して、十分なサン プル数を得たうえで、観光資源と感性値の関係性を明らかにしてゆく、マ クロ的アプローチから始めることが肝要である</a:t>
            </a:r>
          </a:p>
          <a:p>
            <a:endParaRPr kumimoji="1" lang="ja-JP" altLang="en-US" dirty="0"/>
          </a:p>
        </p:txBody>
      </p:sp>
    </p:spTree>
    <p:extLst>
      <p:ext uri="{BB962C8B-B14F-4D97-AF65-F5344CB8AC3E}">
        <p14:creationId xmlns:p14="http://schemas.microsoft.com/office/powerpoint/2010/main" val="3709279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ln>
            <a:solidFill>
              <a:schemeClr val="tx1"/>
            </a:solidFill>
          </a:ln>
        </p:spPr>
        <p:txBody>
          <a:bodyPr/>
          <a:lstStyle/>
          <a:p>
            <a:pPr algn="ctr" eaLnBrk="1" hangingPunct="1"/>
            <a:r>
              <a:rPr lang="ja-JP" altLang="en-US" dirty="0" smtClean="0"/>
              <a:t>③　</a:t>
            </a:r>
            <a:r>
              <a:rPr lang="en-US" altLang="ja-JP" dirty="0" smtClean="0"/>
              <a:t>1930</a:t>
            </a:r>
            <a:r>
              <a:rPr lang="ja-JP" altLang="en-US" dirty="0" smtClean="0"/>
              <a:t>年と</a:t>
            </a:r>
            <a:r>
              <a:rPr lang="en-US" altLang="ja-JP" dirty="0" smtClean="0"/>
              <a:t>2009</a:t>
            </a:r>
            <a:r>
              <a:rPr lang="ja-JP" altLang="en-US" dirty="0" smtClean="0"/>
              <a:t>年の比較</a:t>
            </a:r>
          </a:p>
        </p:txBody>
      </p:sp>
      <p:graphicFrame>
        <p:nvGraphicFramePr>
          <p:cNvPr id="42064" name="Group 80"/>
          <p:cNvGraphicFramePr>
            <a:graphicFrameLocks noGrp="1"/>
          </p:cNvGraphicFramePr>
          <p:nvPr>
            <p:ph idx="1"/>
            <p:extLst>
              <p:ext uri="{D42A27DB-BD31-4B8C-83A1-F6EECF244321}">
                <p14:modId xmlns:p14="http://schemas.microsoft.com/office/powerpoint/2010/main" val="3612242895"/>
              </p:ext>
            </p:extLst>
          </p:nvPr>
        </p:nvGraphicFramePr>
        <p:xfrm>
          <a:off x="1981200" y="1600200"/>
          <a:ext cx="8788400" cy="4900422"/>
        </p:xfrm>
        <a:graphic>
          <a:graphicData uri="http://schemas.openxmlformats.org/drawingml/2006/table">
            <a:tbl>
              <a:tblPr/>
              <a:tblGrid>
                <a:gridCol w="2375835"/>
                <a:gridCol w="3015621"/>
                <a:gridCol w="3396944"/>
              </a:tblGrid>
              <a:tr h="904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dirty="0" smtClean="0">
                        <a:ln>
                          <a:noFill/>
                        </a:ln>
                        <a:solidFill>
                          <a:schemeClr val="tx1"/>
                        </a:solidFill>
                        <a:effectLst/>
                        <a:latin typeface="Arial" charset="0"/>
                        <a:ea typeface="ＭＳ Ｐゴシック" pitchFamily="50"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charset="0"/>
                          <a:ea typeface="ＭＳ Ｐゴシック" pitchFamily="50" charset="-128"/>
                        </a:rPr>
                        <a:t>１９３０年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Arial" charset="0"/>
                          <a:ea typeface="ＭＳ Ｐゴシック" pitchFamily="50" charset="-128"/>
                        </a:rPr>
                        <a:t>2009</a:t>
                      </a:r>
                      <a:r>
                        <a:rPr kumimoji="1" lang="ja-JP" altLang="en-US" sz="2800" b="0" i="0" u="none" strike="noStrike" cap="none" normalizeH="0" baseline="0" smtClean="0">
                          <a:ln>
                            <a:noFill/>
                          </a:ln>
                          <a:solidFill>
                            <a:schemeClr val="tx1"/>
                          </a:solidFill>
                          <a:effectLst/>
                          <a:latin typeface="Arial" charset="0"/>
                          <a:ea typeface="ＭＳ Ｐゴシック" pitchFamily="50" charset="-128"/>
                        </a:rPr>
                        <a:t>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charset="0"/>
                          <a:ea typeface="ＭＳ Ｐゴシック" pitchFamily="50" charset="-128"/>
                        </a:rPr>
                        <a:t>世界経済</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大恐慌</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a:t>
                      </a:r>
                      <a:r>
                        <a:rPr kumimoji="1" lang="en-US" altLang="ja-JP" sz="2800" b="0" i="0" u="none" strike="noStrike" cap="none" normalizeH="0" baseline="0" dirty="0" smtClean="0">
                          <a:ln>
                            <a:noFill/>
                          </a:ln>
                          <a:solidFill>
                            <a:schemeClr val="tx1"/>
                          </a:solidFill>
                          <a:effectLst/>
                          <a:latin typeface="Arial" charset="0"/>
                          <a:ea typeface="ＭＳ Ｐゴシック" pitchFamily="50" charset="-128"/>
                        </a:rPr>
                        <a:t>1929</a:t>
                      </a: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リーマン・ショック</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Arial" charset="0"/>
                          <a:ea typeface="ＭＳ Ｐゴシック" pitchFamily="50" charset="-128"/>
                        </a:rPr>
                        <a:t>(2008</a:t>
                      </a: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年</a:t>
                      </a:r>
                      <a:r>
                        <a:rPr kumimoji="1" lang="en-US" altLang="ja-JP" sz="2800" b="0" i="0" u="none" strike="noStrike" cap="none" normalizeH="0" baseline="0" dirty="0" smtClean="0">
                          <a:ln>
                            <a:noFill/>
                          </a:ln>
                          <a:solidFill>
                            <a:schemeClr val="tx1"/>
                          </a:solidFill>
                          <a:effectLst/>
                          <a:latin typeface="Arial" charset="0"/>
                          <a:ea typeface="ＭＳ Ｐゴシック" pitchFamily="50"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charset="0"/>
                          <a:ea typeface="ＭＳ Ｐゴシック" pitchFamily="50" charset="-128"/>
                        </a:rPr>
                        <a:t>日本経済</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charset="0"/>
                          <a:ea typeface="ＭＳ Ｐゴシック" pitchFamily="50" charset="-128"/>
                        </a:rPr>
                        <a:t>日露戦争により</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charset="0"/>
                          <a:ea typeface="ＭＳ Ｐゴシック" pitchFamily="50" charset="-128"/>
                        </a:rPr>
                        <a:t>債務国家</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charset="0"/>
                          <a:ea typeface="ＭＳ Ｐゴシック" pitchFamily="50" charset="-128"/>
                        </a:rPr>
                        <a:t>世界最大級債権国</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smtClean="0">
                          <a:ln>
                            <a:noFill/>
                          </a:ln>
                          <a:solidFill>
                            <a:schemeClr val="tx1"/>
                          </a:solidFill>
                          <a:effectLst/>
                          <a:latin typeface="Arial" charset="0"/>
                          <a:ea typeface="ＭＳ Ｐゴシック" pitchFamily="50" charset="-128"/>
                        </a:rPr>
                        <a:t>(500</a:t>
                      </a:r>
                      <a:r>
                        <a:rPr kumimoji="1" lang="ja-JP" altLang="en-US" sz="2800" b="0" i="0" u="none" strike="noStrike" cap="none" normalizeH="0" baseline="0" smtClean="0">
                          <a:ln>
                            <a:noFill/>
                          </a:ln>
                          <a:solidFill>
                            <a:schemeClr val="tx1"/>
                          </a:solidFill>
                          <a:effectLst/>
                          <a:latin typeface="Arial" charset="0"/>
                          <a:ea typeface="ＭＳ Ｐゴシック" pitchFamily="50" charset="-128"/>
                        </a:rPr>
                        <a:t>兆円</a:t>
                      </a:r>
                      <a:r>
                        <a:rPr kumimoji="1" lang="en-US" altLang="ja-JP" sz="2800" b="0" i="0" u="none" strike="noStrike" cap="none" normalizeH="0" baseline="0" smtClean="0">
                          <a:ln>
                            <a:noFill/>
                          </a:ln>
                          <a:solidFill>
                            <a:schemeClr val="tx1"/>
                          </a:solidFill>
                          <a:effectLst/>
                          <a:latin typeface="Arial" charset="0"/>
                          <a:ea typeface="ＭＳ Ｐゴシック" pitchFamily="50"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charset="0"/>
                          <a:ea typeface="ＭＳ Ｐゴシック" pitchFamily="50" charset="-128"/>
                        </a:rPr>
                        <a:t>観光政策</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charset="0"/>
                          <a:ea typeface="ＭＳ Ｐゴシック" pitchFamily="50" charset="-128"/>
                        </a:rPr>
                        <a:t>鉄道省</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charset="0"/>
                          <a:ea typeface="ＭＳ Ｐゴシック" pitchFamily="50" charset="-128"/>
                        </a:rPr>
                        <a:t>国際観光局</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charset="0"/>
                          <a:ea typeface="ＭＳ Ｐゴシック" pitchFamily="50" charset="-128"/>
                        </a:rPr>
                        <a:t>国土交通省観光庁</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charset="0"/>
                          <a:ea typeface="ＭＳ Ｐゴシック" pitchFamily="50" charset="-128"/>
                        </a:rPr>
                        <a:t>観光立国推進基本法</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charset="0"/>
                          <a:ea typeface="ＭＳ Ｐゴシック" pitchFamily="50" charset="-128"/>
                        </a:rPr>
                        <a:t>政策目的</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smtClean="0">
                          <a:ln>
                            <a:noFill/>
                          </a:ln>
                          <a:solidFill>
                            <a:schemeClr val="tx1"/>
                          </a:solidFill>
                          <a:effectLst/>
                          <a:latin typeface="Arial" charset="0"/>
                          <a:ea typeface="ＭＳ Ｐゴシック" pitchFamily="50" charset="-128"/>
                        </a:rPr>
                        <a:t>外貨獲得</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smtClean="0">
                          <a:ln>
                            <a:noFill/>
                          </a:ln>
                          <a:solidFill>
                            <a:schemeClr val="tx1"/>
                          </a:solidFill>
                          <a:effectLst/>
                          <a:latin typeface="Arial" charset="0"/>
                          <a:ea typeface="ＭＳ Ｐゴシック" pitchFamily="50" charset="-128"/>
                        </a:rPr>
                        <a:t>国、地域の誇り</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218410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582109"/>
            <a:ext cx="10515600" cy="1325563"/>
          </a:xfrm>
          <a:solidFill>
            <a:srgbClr val="FFFF00"/>
          </a:solidFill>
        </p:spPr>
        <p:txBody>
          <a:bodyPr/>
          <a:lstStyle/>
          <a:p>
            <a:pPr algn="ctr"/>
            <a:r>
              <a:rPr lang="ja-JP" altLang="en-US" b="1" dirty="0"/>
              <a:t>人工知能</a:t>
            </a:r>
            <a:r>
              <a:rPr lang="ja-JP" altLang="en-US" b="1" dirty="0" smtClean="0"/>
              <a:t>研究と</a:t>
            </a:r>
            <a:r>
              <a:rPr lang="ja-JP" altLang="en-US" b="1" dirty="0"/>
              <a:t>認知科学</a:t>
            </a:r>
            <a:r>
              <a:rPr lang="ja-JP" altLang="en-US" b="1" dirty="0" smtClean="0"/>
              <a:t>研究の接近</a:t>
            </a:r>
            <a:endParaRPr kumimoji="1" lang="ja-JP" altLang="en-US" dirty="0"/>
          </a:p>
        </p:txBody>
      </p:sp>
    </p:spTree>
    <p:extLst>
      <p:ext uri="{BB962C8B-B14F-4D97-AF65-F5344CB8AC3E}">
        <p14:creationId xmlns:p14="http://schemas.microsoft.com/office/powerpoint/2010/main" val="7408469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2662747"/>
          </a:xfrm>
        </p:spPr>
        <p:txBody>
          <a:bodyPr>
            <a:normAutofit/>
          </a:bodyPr>
          <a:lstStyle/>
          <a:p>
            <a:r>
              <a:rPr lang="ja-JP" altLang="en-US" b="1" dirty="0"/>
              <a:t>人工知能研究</a:t>
            </a:r>
            <a:r>
              <a:rPr lang="ja-JP" altLang="en-US" dirty="0"/>
              <a:t>（人の知性を人工的に作ろうという研究）と</a:t>
            </a:r>
            <a:r>
              <a:rPr lang="ja-JP" altLang="en-US" b="1" dirty="0"/>
              <a:t>認知科学研究</a:t>
            </a:r>
            <a:r>
              <a:rPr lang="ja-JP" altLang="en-US" dirty="0"/>
              <a:t>（人の心の成り立ちを探る研究）は</a:t>
            </a:r>
            <a:r>
              <a:rPr lang="ja-JP" altLang="en-US" dirty="0" smtClean="0"/>
              <a:t>双子</a:t>
            </a:r>
            <a:endParaRPr kumimoji="1" lang="ja-JP" altLang="en-US" dirty="0"/>
          </a:p>
        </p:txBody>
      </p:sp>
      <p:sp>
        <p:nvSpPr>
          <p:cNvPr id="3" name="コンテンツ プレースホルダー 2"/>
          <p:cNvSpPr>
            <a:spLocks noGrp="1"/>
          </p:cNvSpPr>
          <p:nvPr>
            <p:ph idx="1"/>
          </p:nvPr>
        </p:nvSpPr>
        <p:spPr>
          <a:xfrm>
            <a:off x="838200" y="3516399"/>
            <a:ext cx="10515600" cy="2918903"/>
          </a:xfrm>
        </p:spPr>
        <p:txBody>
          <a:bodyPr>
            <a:normAutofit/>
          </a:bodyPr>
          <a:lstStyle/>
          <a:p>
            <a:r>
              <a:rPr lang="ja-JP" altLang="en-US" dirty="0" smtClean="0"/>
              <a:t>脳</a:t>
            </a:r>
            <a:r>
              <a:rPr lang="ja-JP" altLang="en-US" dirty="0"/>
              <a:t>やコンピュータでも、神経細胞やエレクトロニクス素子などミクロ的世界まで下りてゆけば、そこには「わかる」も「意味」も消え失せてしまう。そういう状況の中でどうして人はわかったり意味を感じたりするのか。その謎を解きたいというのが認知科学</a:t>
            </a:r>
          </a:p>
          <a:p>
            <a:r>
              <a:rPr lang="ja-JP" altLang="en-US" dirty="0"/>
              <a:t>そもそも意味を含まない計算モデルから、最終的に意味が生じるのはどうしてかということを突き止めたいというのが認知科学の究極の</a:t>
            </a:r>
            <a:r>
              <a:rPr lang="ja-JP" altLang="en-US" dirty="0" smtClean="0"/>
              <a:t>目的</a:t>
            </a:r>
            <a:endParaRPr lang="ja-JP" altLang="en-US" dirty="0"/>
          </a:p>
        </p:txBody>
      </p:sp>
    </p:spTree>
    <p:extLst>
      <p:ext uri="{BB962C8B-B14F-4D97-AF65-F5344CB8AC3E}">
        <p14:creationId xmlns:p14="http://schemas.microsoft.com/office/powerpoint/2010/main" val="36990985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lang="ja-JP" altLang="en-US" b="1" dirty="0"/>
              <a:t>チョムスキーの生成文法</a:t>
            </a:r>
            <a:endParaRPr kumimoji="1" lang="ja-JP" altLang="en-US" dirty="0"/>
          </a:p>
        </p:txBody>
      </p:sp>
      <p:sp>
        <p:nvSpPr>
          <p:cNvPr id="3" name="コンテンツ プレースホルダー 2"/>
          <p:cNvSpPr>
            <a:spLocks noGrp="1"/>
          </p:cNvSpPr>
          <p:nvPr>
            <p:ph idx="1"/>
          </p:nvPr>
        </p:nvSpPr>
        <p:spPr/>
        <p:txBody>
          <a:bodyPr/>
          <a:lstStyle/>
          <a:p>
            <a:r>
              <a:rPr lang="ja-JP" altLang="en-US" sz="4000" dirty="0"/>
              <a:t>文法の基本的な構造はすでに生まれたときからすべての人の頭に同じ形で存在するとう、</a:t>
            </a:r>
            <a:r>
              <a:rPr lang="ja-JP" altLang="en-US" sz="4000" b="1" dirty="0"/>
              <a:t>チョムスキーの生成文法という言語理論</a:t>
            </a:r>
            <a:r>
              <a:rPr lang="ja-JP" altLang="en-US" sz="4000" dirty="0"/>
              <a:t>　</a:t>
            </a:r>
            <a:endParaRPr lang="en-US" altLang="ja-JP" sz="4000" dirty="0" smtClean="0"/>
          </a:p>
          <a:p>
            <a:r>
              <a:rPr lang="ja-JP" altLang="en-US" sz="4000" dirty="0" smtClean="0"/>
              <a:t>言語</a:t>
            </a:r>
            <a:r>
              <a:rPr lang="ja-JP" altLang="en-US" sz="4000" dirty="0"/>
              <a:t>以外のことに関する認知能力と</a:t>
            </a:r>
            <a:r>
              <a:rPr lang="ja-JP" altLang="en-US" sz="4000" dirty="0" smtClean="0"/>
              <a:t>はまったく</a:t>
            </a:r>
            <a:r>
              <a:rPr lang="ja-JP" altLang="en-US" sz="4000" dirty="0"/>
              <a:t>違う認知の在り方だという考え方　</a:t>
            </a:r>
            <a:endParaRPr lang="en-US" altLang="ja-JP" sz="4000" dirty="0" smtClean="0"/>
          </a:p>
          <a:p>
            <a:r>
              <a:rPr lang="ja-JP" altLang="en-US" sz="4000" dirty="0" smtClean="0"/>
              <a:t>反チョムスキー派</a:t>
            </a:r>
            <a:r>
              <a:rPr lang="ja-JP" altLang="en-US" sz="4000" dirty="0"/>
              <a:t>との論争では「何が生得的か」が中心議論</a:t>
            </a:r>
          </a:p>
          <a:p>
            <a:endParaRPr kumimoji="1" lang="ja-JP" altLang="en-US" dirty="0"/>
          </a:p>
        </p:txBody>
      </p:sp>
    </p:spTree>
    <p:extLst>
      <p:ext uri="{BB962C8B-B14F-4D97-AF65-F5344CB8AC3E}">
        <p14:creationId xmlns:p14="http://schemas.microsoft.com/office/powerpoint/2010/main" val="41690097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pPr algn="ctr"/>
            <a:r>
              <a:rPr lang="ja-JP" altLang="en-US" b="1" dirty="0"/>
              <a:t>記号接地問題</a:t>
            </a:r>
            <a:r>
              <a:rPr lang="ja-JP" altLang="en-US" dirty="0"/>
              <a:t>　</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a:t>人はどうやって理解をはじめて、最終的にすべての関係を整理できるの</a:t>
            </a:r>
            <a:r>
              <a:rPr lang="ja-JP" altLang="en-US" dirty="0" smtClean="0"/>
              <a:t>か</a:t>
            </a:r>
            <a:endParaRPr lang="en-US" altLang="ja-JP" dirty="0" smtClean="0"/>
          </a:p>
          <a:p>
            <a:r>
              <a:rPr lang="ja-JP" altLang="en-US" dirty="0" smtClean="0"/>
              <a:t>膨大</a:t>
            </a:r>
            <a:r>
              <a:rPr lang="ja-JP" altLang="en-US" dirty="0"/>
              <a:t>な数の単語を要素としながら巨大で複雑なネットワークの中でそれぞれの言葉が関係づけられた心内辞書、メンタルレキシコンを作ってゆく過程は未解明なことばかり</a:t>
            </a:r>
          </a:p>
          <a:p>
            <a:r>
              <a:rPr lang="ja-JP" altLang="en-US" dirty="0"/>
              <a:t>アントニオ・ダマジオ等らの研究　側頭葉の先端は人の名前、下側頭領域では動物の名前、さらに下側頭領域後部から外側後頭葉では道具の名前が関係しているという</a:t>
            </a:r>
          </a:p>
          <a:p>
            <a:r>
              <a:rPr lang="ja-JP" altLang="en-US" dirty="0"/>
              <a:t>動物でもできる連合学習、統計学習の能力を使えば、曖昧性のない状況で、一つの記号と一つの対象の結びつきを学習することはできる</a:t>
            </a:r>
          </a:p>
          <a:p>
            <a:endParaRPr lang="ja-JP" altLang="en-US" dirty="0"/>
          </a:p>
          <a:p>
            <a:endParaRPr kumimoji="1" lang="ja-JP" altLang="en-US" dirty="0"/>
          </a:p>
        </p:txBody>
      </p:sp>
    </p:spTree>
    <p:extLst>
      <p:ext uri="{BB962C8B-B14F-4D97-AF65-F5344CB8AC3E}">
        <p14:creationId xmlns:p14="http://schemas.microsoft.com/office/powerpoint/2010/main" val="38186750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lang="ja-JP" altLang="en-US" b="1" dirty="0"/>
              <a:t>ヒューリスティックな思考をするバイアス</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b="1" dirty="0"/>
              <a:t>ヒューリスティックな思考をするバイアス</a:t>
            </a:r>
            <a:r>
              <a:rPr lang="ja-JP" altLang="en-US" dirty="0"/>
              <a:t>は「論理的には正しくない」とはいえ、とても実際には役に立つ思考の仕方　これがあるからこそ、人は言葉を駆使することができるようになった可能性がある</a:t>
            </a:r>
          </a:p>
          <a:p>
            <a:r>
              <a:rPr lang="ja-JP" altLang="en-US" dirty="0"/>
              <a:t>人の心の中で数万語の言葉がお互いの関係まで含めて、ほとんど他の人から教わることもなしに辞書を作成してしまうというのは奇跡的な出来事</a:t>
            </a:r>
          </a:p>
          <a:p>
            <a:endParaRPr kumimoji="1" lang="ja-JP" altLang="en-US" dirty="0"/>
          </a:p>
        </p:txBody>
      </p:sp>
    </p:spTree>
    <p:extLst>
      <p:ext uri="{BB962C8B-B14F-4D97-AF65-F5344CB8AC3E}">
        <p14:creationId xmlns:p14="http://schemas.microsoft.com/office/powerpoint/2010/main" val="23767731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r>
              <a:rPr lang="ja-JP" altLang="en-US" b="1" dirty="0" smtClean="0"/>
              <a:t>ニューラルネットとディープラーニング</a:t>
            </a:r>
            <a:endParaRPr kumimoji="1" lang="ja-JP" altLang="en-US" dirty="0"/>
          </a:p>
        </p:txBody>
      </p:sp>
      <p:sp>
        <p:nvSpPr>
          <p:cNvPr id="3" name="コンテンツ プレースホルダー 2"/>
          <p:cNvSpPr>
            <a:spLocks noGrp="1"/>
          </p:cNvSpPr>
          <p:nvPr>
            <p:ph idx="1"/>
          </p:nvPr>
        </p:nvSpPr>
        <p:spPr/>
        <p:txBody>
          <a:bodyPr>
            <a:noAutofit/>
          </a:bodyPr>
          <a:lstStyle/>
          <a:p>
            <a:r>
              <a:rPr lang="ja-JP" altLang="en-US" sz="3600" dirty="0"/>
              <a:t>神経細胞モデルを使った</a:t>
            </a:r>
            <a:r>
              <a:rPr lang="ja-JP" altLang="en-US" sz="3600" b="1" dirty="0"/>
              <a:t>ニューラルネット</a:t>
            </a:r>
            <a:r>
              <a:rPr lang="ja-JP" altLang="en-US" sz="3600" dirty="0"/>
              <a:t>も、膨大な数の脳神経そのものを完璧にシミュレーションはできておらず、大まかな近似に過ぎないが、脳神経細胞をまねる試みは続けられた</a:t>
            </a:r>
            <a:r>
              <a:rPr lang="ja-JP" altLang="en-US" sz="3600" dirty="0" smtClean="0"/>
              <a:t>。</a:t>
            </a:r>
            <a:endParaRPr lang="en-US" altLang="ja-JP" sz="3600" dirty="0" smtClean="0"/>
          </a:p>
          <a:p>
            <a:r>
              <a:rPr lang="en-US" altLang="ja-JP" sz="3600" dirty="0" smtClean="0"/>
              <a:t>2006</a:t>
            </a:r>
            <a:r>
              <a:rPr lang="ja-JP" altLang="en-US" sz="3600" dirty="0"/>
              <a:t>年トロント大学ジェフリー・ヒントンが</a:t>
            </a:r>
            <a:r>
              <a:rPr lang="ja-JP" altLang="en-US" sz="3600" b="1" dirty="0"/>
              <a:t>デープラーニング</a:t>
            </a:r>
            <a:r>
              <a:rPr lang="ja-JP" altLang="en-US" sz="3600" dirty="0"/>
              <a:t>という方法を開発。これでも、機械による学習の結果がなぜそうなるのかという説明はなかなか難しいのである。人の知能の働き方の理解というわかり方がニューラルネットではいまだに困難</a:t>
            </a:r>
          </a:p>
        </p:txBody>
      </p:sp>
    </p:spTree>
    <p:extLst>
      <p:ext uri="{BB962C8B-B14F-4D97-AF65-F5344CB8AC3E}">
        <p14:creationId xmlns:p14="http://schemas.microsoft.com/office/powerpoint/2010/main" val="18459266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28575">
            <a:solidFill>
              <a:schemeClr val="tx1">
                <a:lumMod val="95000"/>
                <a:lumOff val="5000"/>
              </a:schemeClr>
            </a:solidFill>
          </a:ln>
        </p:spPr>
        <p:txBody>
          <a:bodyPr/>
          <a:lstStyle/>
          <a:p>
            <a:pPr algn="ctr"/>
            <a:r>
              <a:rPr lang="ja-JP" altLang="en-US" dirty="0"/>
              <a:t>ミラーニューロンシステム</a:t>
            </a:r>
            <a:r>
              <a:rPr lang="en-US" altLang="ja-JP" dirty="0"/>
              <a:t>(MNS</a:t>
            </a:r>
            <a:r>
              <a:rPr lang="ja-JP" altLang="en-US" dirty="0"/>
              <a:t>）</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sz="3200" dirty="0" smtClean="0"/>
              <a:t>1990</a:t>
            </a:r>
            <a:r>
              <a:rPr lang="ja-JP" altLang="en-US" sz="3200" dirty="0"/>
              <a:t>年代前半イタリア・パルマ大学ラゾモ・リゾラッティらにより発見　マネの手前の段階といえる「</a:t>
            </a:r>
            <a:r>
              <a:rPr lang="ja-JP" altLang="en-US" sz="3200" dirty="0">
                <a:solidFill>
                  <a:srgbClr val="FF0000"/>
                </a:solidFill>
              </a:rPr>
              <a:t>他者の運動の理解</a:t>
            </a:r>
            <a:r>
              <a:rPr lang="ja-JP" altLang="en-US" sz="3200" dirty="0"/>
              <a:t>」という機能を支えているというシミュレーション仮説　</a:t>
            </a:r>
            <a:endParaRPr lang="en-US" altLang="ja-JP" sz="3200" dirty="0" smtClean="0"/>
          </a:p>
          <a:p>
            <a:r>
              <a:rPr lang="ja-JP" altLang="en-US" sz="3200" dirty="0" smtClean="0"/>
              <a:t>サル</a:t>
            </a:r>
            <a:r>
              <a:rPr lang="ja-JP" altLang="en-US" sz="3200" dirty="0"/>
              <a:t>などの動物にもある</a:t>
            </a:r>
            <a:r>
              <a:rPr lang="ja-JP" altLang="en-US" sz="3200" dirty="0">
                <a:solidFill>
                  <a:srgbClr val="FF0000"/>
                </a:solidFill>
              </a:rPr>
              <a:t>共感</a:t>
            </a:r>
            <a:r>
              <a:rPr lang="ja-JP" altLang="en-US" sz="3200" dirty="0"/>
              <a:t>という現象も、</a:t>
            </a:r>
            <a:r>
              <a:rPr lang="en-US" altLang="ja-JP" sz="3200" dirty="0"/>
              <a:t>MNS</a:t>
            </a:r>
            <a:r>
              <a:rPr lang="ja-JP" altLang="en-US" sz="3200" dirty="0"/>
              <a:t>が支えている</a:t>
            </a:r>
          </a:p>
          <a:p>
            <a:r>
              <a:rPr lang="ja-JP" altLang="en-US" sz="3200" dirty="0"/>
              <a:t>すべての分野で遺伝子研究、分子生物学の裏付けなしには神経細胞とそのネットワークのミクロな生物学的解明は難しくなって</a:t>
            </a:r>
            <a:r>
              <a:rPr lang="ja-JP" altLang="en-US" sz="3200" dirty="0" smtClean="0"/>
              <a:t>いる</a:t>
            </a:r>
            <a:endParaRPr kumimoji="1" lang="ja-JP" altLang="en-US" sz="3200" dirty="0"/>
          </a:p>
        </p:txBody>
      </p:sp>
    </p:spTree>
    <p:extLst>
      <p:ext uri="{BB962C8B-B14F-4D97-AF65-F5344CB8AC3E}">
        <p14:creationId xmlns:p14="http://schemas.microsoft.com/office/powerpoint/2010/main" val="38001702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lstStyle/>
          <a:p>
            <a:pPr algn="ctr"/>
            <a:r>
              <a:rPr kumimoji="1" lang="ja-JP" altLang="en-US" dirty="0" smtClean="0"/>
              <a:t>脳の可視化</a:t>
            </a:r>
            <a:endParaRPr kumimoji="1" lang="ja-JP" altLang="en-US" dirty="0"/>
          </a:p>
        </p:txBody>
      </p:sp>
      <p:sp>
        <p:nvSpPr>
          <p:cNvPr id="3" name="コンテンツ プレースホルダー 2"/>
          <p:cNvSpPr>
            <a:spLocks noGrp="1"/>
          </p:cNvSpPr>
          <p:nvPr>
            <p:ph idx="1"/>
          </p:nvPr>
        </p:nvSpPr>
        <p:spPr/>
        <p:txBody>
          <a:bodyPr/>
          <a:lstStyle/>
          <a:p>
            <a:r>
              <a:rPr lang="ja-JP" altLang="en-US" sz="4400" dirty="0"/>
              <a:t>脳の活動を目に見える形で提示する方法の開発　</a:t>
            </a:r>
            <a:r>
              <a:rPr lang="ja-JP" altLang="en-US" sz="4400" dirty="0">
                <a:solidFill>
                  <a:srgbClr val="FF0000"/>
                </a:solidFill>
              </a:rPr>
              <a:t>感性アナライザー</a:t>
            </a:r>
          </a:p>
          <a:p>
            <a:r>
              <a:rPr lang="ja-JP" altLang="en-US" sz="4400" dirty="0"/>
              <a:t>脳とコンピュータの直接接続　ブレイン・マシーン・インターフェース</a:t>
            </a:r>
            <a:r>
              <a:rPr lang="en-US" altLang="ja-JP" sz="4400" dirty="0"/>
              <a:t>BMI</a:t>
            </a:r>
            <a:r>
              <a:rPr lang="ja-JP" altLang="en-US" sz="4400" dirty="0"/>
              <a:t>の開発研究</a:t>
            </a:r>
          </a:p>
          <a:p>
            <a:r>
              <a:rPr lang="ja-JP" altLang="en-US" sz="4400" dirty="0"/>
              <a:t>究極はヒトの脳・心の解明</a:t>
            </a:r>
          </a:p>
          <a:p>
            <a:endParaRPr kumimoji="1" lang="ja-JP" altLang="en-US" dirty="0"/>
          </a:p>
        </p:txBody>
      </p:sp>
    </p:spTree>
    <p:extLst>
      <p:ext uri="{BB962C8B-B14F-4D97-AF65-F5344CB8AC3E}">
        <p14:creationId xmlns:p14="http://schemas.microsoft.com/office/powerpoint/2010/main" val="34238799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56499"/>
            <a:ext cx="10515600" cy="1325563"/>
          </a:xfrm>
          <a:solidFill>
            <a:srgbClr val="FFFF00"/>
          </a:solidFill>
          <a:ln>
            <a:solidFill>
              <a:schemeClr val="accent1"/>
            </a:solidFill>
          </a:ln>
        </p:spPr>
        <p:txBody>
          <a:bodyPr/>
          <a:lstStyle/>
          <a:p>
            <a:pPr algn="ctr"/>
            <a:r>
              <a:rPr kumimoji="1" lang="ja-JP" altLang="en-US" dirty="0" smtClean="0"/>
              <a:t>アフォーダンスと</a:t>
            </a:r>
            <a:r>
              <a:rPr lang="ja-JP" altLang="en-US" dirty="0"/>
              <a:t>カノニカル・ニューロン</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環境が提供する</a:t>
            </a:r>
            <a:r>
              <a:rPr lang="en-US" altLang="ja-JP" dirty="0"/>
              <a:t>(</a:t>
            </a:r>
            <a:r>
              <a:rPr lang="ja-JP" altLang="en-US" dirty="0"/>
              <a:t>アフォードする）価値や意味と人の行為の関係をアフォーダンスという。環境にあるモノを知覚することと運動がダイレクトかつ不可分に結びついていることが重要。アフォーダンスには記号操作は必ずしも必要ではない</a:t>
            </a:r>
          </a:p>
          <a:p>
            <a:r>
              <a:rPr lang="ja-JP" altLang="en-US" dirty="0"/>
              <a:t>自分が物をつかむ行動をとるときに発火する神経細胞のうちに、つかむことのできる対象を見ただけで発火する細胞があることが分かった</a:t>
            </a:r>
            <a:r>
              <a:rPr lang="ja-JP" altLang="en-US" dirty="0" smtClean="0"/>
              <a:t>。</a:t>
            </a:r>
            <a:endParaRPr lang="en-US" altLang="ja-JP" dirty="0" smtClean="0"/>
          </a:p>
          <a:p>
            <a:r>
              <a:rPr lang="ja-JP" altLang="en-US" dirty="0" smtClean="0"/>
              <a:t>カノニカル</a:t>
            </a:r>
            <a:r>
              <a:rPr lang="ja-JP" altLang="en-US" dirty="0"/>
              <a:t>・</a:t>
            </a:r>
            <a:r>
              <a:rPr lang="ja-JP" altLang="en-US" dirty="0" smtClean="0"/>
              <a:t>ニューロン：アフォーダンス</a:t>
            </a:r>
            <a:r>
              <a:rPr lang="ja-JP" altLang="en-US" dirty="0"/>
              <a:t>に対して活動する神経細胞である。他人の身体と自分が相互作用する物体のそれぞれを認知するシステムが備わっている</a:t>
            </a:r>
          </a:p>
          <a:p>
            <a:endParaRPr kumimoji="1" lang="ja-JP" altLang="en-US" dirty="0"/>
          </a:p>
        </p:txBody>
      </p:sp>
    </p:spTree>
    <p:extLst>
      <p:ext uri="{BB962C8B-B14F-4D97-AF65-F5344CB8AC3E}">
        <p14:creationId xmlns:p14="http://schemas.microsoft.com/office/powerpoint/2010/main" val="15308623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lang="ja-JP" altLang="en-US" dirty="0" smtClean="0"/>
              <a:t>キツネの</a:t>
            </a:r>
            <a:r>
              <a:rPr lang="ja-JP" altLang="en-US" dirty="0"/>
              <a:t>家畜化</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sz="4000" dirty="0" smtClean="0"/>
              <a:t>40</a:t>
            </a:r>
            <a:r>
              <a:rPr lang="ja-JP" altLang="en-US" sz="4000" dirty="0"/>
              <a:t>年間の実験　外見も犬のようになってきた</a:t>
            </a:r>
            <a:r>
              <a:rPr lang="ja-JP" altLang="en-US" sz="4000" dirty="0" smtClean="0"/>
              <a:t>。</a:t>
            </a:r>
            <a:endParaRPr lang="en-US" altLang="ja-JP" sz="4000" dirty="0" smtClean="0"/>
          </a:p>
          <a:p>
            <a:r>
              <a:rPr lang="ja-JP" altLang="en-US" sz="4000" dirty="0" smtClean="0"/>
              <a:t>一つ</a:t>
            </a:r>
            <a:r>
              <a:rPr lang="ja-JP" altLang="en-US" sz="4000" dirty="0"/>
              <a:t>の種で、その認知能力は決して固定したものではなく、時間とともに変わってゆくことが分かった</a:t>
            </a:r>
          </a:p>
          <a:p>
            <a:endParaRPr kumimoji="1" lang="ja-JP" altLang="en-US" dirty="0"/>
          </a:p>
        </p:txBody>
      </p:sp>
    </p:spTree>
    <p:extLst>
      <p:ext uri="{BB962C8B-B14F-4D97-AF65-F5344CB8AC3E}">
        <p14:creationId xmlns:p14="http://schemas.microsoft.com/office/powerpoint/2010/main" val="2589588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ln>
            <a:solidFill>
              <a:schemeClr val="tx1"/>
            </a:solidFill>
          </a:ln>
        </p:spPr>
        <p:txBody>
          <a:bodyPr/>
          <a:lstStyle/>
          <a:p>
            <a:pPr algn="ctr" eaLnBrk="1" hangingPunct="1"/>
            <a:r>
              <a:rPr lang="ja-JP" altLang="en-US" dirty="0" smtClean="0"/>
              <a:t>③　</a:t>
            </a:r>
            <a:r>
              <a:rPr lang="en-US" altLang="ja-JP" dirty="0" smtClean="0"/>
              <a:t>1930</a:t>
            </a:r>
            <a:r>
              <a:rPr lang="ja-JP" altLang="en-US" dirty="0" smtClean="0"/>
              <a:t>年前後の日本の状況</a:t>
            </a:r>
          </a:p>
        </p:txBody>
      </p:sp>
      <p:sp>
        <p:nvSpPr>
          <p:cNvPr id="4099" name="Rectangle 3"/>
          <p:cNvSpPr>
            <a:spLocks noGrp="1" noChangeArrowheads="1"/>
          </p:cNvSpPr>
          <p:nvPr>
            <p:ph type="body" idx="1"/>
          </p:nvPr>
        </p:nvSpPr>
        <p:spPr>
          <a:xfrm>
            <a:off x="1166949" y="1965962"/>
            <a:ext cx="10067108" cy="4748349"/>
          </a:xfrm>
        </p:spPr>
        <p:txBody>
          <a:bodyPr>
            <a:normAutofit lnSpcReduction="10000"/>
          </a:bodyPr>
          <a:lstStyle/>
          <a:p>
            <a:pPr eaLnBrk="1" hangingPunct="1">
              <a:lnSpc>
                <a:spcPct val="80000"/>
              </a:lnSpc>
            </a:pPr>
            <a:r>
              <a:rPr lang="en-US" altLang="ja-JP" dirty="0"/>
              <a:t>1905</a:t>
            </a:r>
            <a:r>
              <a:rPr lang="ja-JP" altLang="en-US" dirty="0"/>
              <a:t>　　日露戦争終了</a:t>
            </a:r>
          </a:p>
          <a:p>
            <a:pPr eaLnBrk="1" hangingPunct="1">
              <a:lnSpc>
                <a:spcPct val="80000"/>
              </a:lnSpc>
            </a:pPr>
            <a:r>
              <a:rPr lang="en-US" altLang="ja-JP" dirty="0"/>
              <a:t>1915</a:t>
            </a:r>
            <a:r>
              <a:rPr lang="ja-JP" altLang="en-US" dirty="0"/>
              <a:t>　　第一次世界大戦</a:t>
            </a:r>
          </a:p>
          <a:p>
            <a:pPr eaLnBrk="1" hangingPunct="1">
              <a:lnSpc>
                <a:spcPct val="80000"/>
              </a:lnSpc>
            </a:pPr>
            <a:r>
              <a:rPr lang="en-US" altLang="ja-JP" dirty="0"/>
              <a:t>1922</a:t>
            </a:r>
            <a:r>
              <a:rPr lang="ja-JP" altLang="en-US" dirty="0"/>
              <a:t>　　ワシントン海軍軍縮条約</a:t>
            </a:r>
          </a:p>
          <a:p>
            <a:pPr eaLnBrk="1" hangingPunct="1">
              <a:lnSpc>
                <a:spcPct val="80000"/>
              </a:lnSpc>
            </a:pPr>
            <a:r>
              <a:rPr lang="en-US" altLang="ja-JP" dirty="0"/>
              <a:t>1923</a:t>
            </a:r>
            <a:r>
              <a:rPr lang="ja-JP" altLang="en-US" dirty="0"/>
              <a:t>　　関東大震災　普通選挙</a:t>
            </a:r>
            <a:r>
              <a:rPr lang="en-US" altLang="ja-JP" dirty="0"/>
              <a:t>(1925)</a:t>
            </a:r>
          </a:p>
          <a:p>
            <a:pPr eaLnBrk="1" hangingPunct="1">
              <a:lnSpc>
                <a:spcPct val="80000"/>
              </a:lnSpc>
            </a:pPr>
            <a:r>
              <a:rPr lang="en-US" altLang="ja-JP" dirty="0"/>
              <a:t>1929</a:t>
            </a:r>
            <a:r>
              <a:rPr lang="ja-JP" altLang="en-US" dirty="0"/>
              <a:t>　　国宝保存法制定</a:t>
            </a:r>
          </a:p>
          <a:p>
            <a:pPr eaLnBrk="1" hangingPunct="1">
              <a:lnSpc>
                <a:spcPct val="80000"/>
              </a:lnSpc>
            </a:pPr>
            <a:r>
              <a:rPr lang="ja-JP" altLang="en-US" dirty="0"/>
              <a:t>　　　　　世界恐慌</a:t>
            </a:r>
          </a:p>
          <a:p>
            <a:pPr eaLnBrk="1" hangingPunct="1">
              <a:lnSpc>
                <a:spcPct val="80000"/>
              </a:lnSpc>
            </a:pPr>
            <a:r>
              <a:rPr lang="en-US" altLang="ja-JP" dirty="0"/>
              <a:t>1930</a:t>
            </a:r>
            <a:r>
              <a:rPr lang="ja-JP" altLang="en-US" dirty="0"/>
              <a:t>　　</a:t>
            </a:r>
            <a:r>
              <a:rPr lang="en-US" altLang="ja-JP" dirty="0"/>
              <a:t>4</a:t>
            </a:r>
            <a:r>
              <a:rPr lang="ja-JP" altLang="en-US" dirty="0"/>
              <a:t>月国際観光局、</a:t>
            </a:r>
            <a:r>
              <a:rPr lang="en-US" altLang="ja-JP" dirty="0"/>
              <a:t>5</a:t>
            </a:r>
            <a:r>
              <a:rPr lang="ja-JP" altLang="en-US" dirty="0"/>
              <a:t>月貿易局設置</a:t>
            </a:r>
            <a:r>
              <a:rPr lang="en-US" altLang="ja-JP" dirty="0"/>
              <a:t>(</a:t>
            </a:r>
            <a:r>
              <a:rPr lang="ja-JP" altLang="en-US" dirty="0"/>
              <a:t>勅令</a:t>
            </a:r>
            <a:r>
              <a:rPr lang="en-US" altLang="ja-JP" dirty="0"/>
              <a:t>)</a:t>
            </a:r>
          </a:p>
          <a:p>
            <a:pPr eaLnBrk="1" hangingPunct="1">
              <a:lnSpc>
                <a:spcPct val="80000"/>
              </a:lnSpc>
            </a:pPr>
            <a:r>
              <a:rPr lang="ja-JP" altLang="en-US" dirty="0"/>
              <a:t>　　　　　京都市観光課設置</a:t>
            </a:r>
          </a:p>
          <a:p>
            <a:pPr eaLnBrk="1" hangingPunct="1">
              <a:lnSpc>
                <a:spcPct val="80000"/>
              </a:lnSpc>
            </a:pPr>
            <a:r>
              <a:rPr lang="ja-JP" altLang="en-US" dirty="0"/>
              <a:t>　　　　　ロンドン海軍軍縮会議　金</a:t>
            </a:r>
            <a:r>
              <a:rPr lang="en-US" altLang="ja-JP" dirty="0"/>
              <a:t>(</a:t>
            </a:r>
            <a:r>
              <a:rPr lang="ja-JP" altLang="en-US" dirty="0"/>
              <a:t>輸出</a:t>
            </a:r>
            <a:r>
              <a:rPr lang="en-US" altLang="ja-JP" dirty="0"/>
              <a:t>)</a:t>
            </a:r>
            <a:r>
              <a:rPr lang="ja-JP" altLang="en-US" dirty="0"/>
              <a:t>解禁</a:t>
            </a:r>
          </a:p>
          <a:p>
            <a:pPr eaLnBrk="1" hangingPunct="1">
              <a:lnSpc>
                <a:spcPct val="80000"/>
              </a:lnSpc>
            </a:pPr>
            <a:r>
              <a:rPr lang="en-US" altLang="ja-JP" dirty="0"/>
              <a:t>1931</a:t>
            </a:r>
            <a:r>
              <a:rPr lang="ja-JP" altLang="en-US" dirty="0"/>
              <a:t>　　国立公園法制定　金輸出再禁止</a:t>
            </a:r>
          </a:p>
          <a:p>
            <a:pPr eaLnBrk="1" hangingPunct="1">
              <a:lnSpc>
                <a:spcPct val="80000"/>
              </a:lnSpc>
            </a:pPr>
            <a:r>
              <a:rPr lang="ja-JP" altLang="en-US" dirty="0"/>
              <a:t>　　　　　満州事変</a:t>
            </a:r>
          </a:p>
        </p:txBody>
      </p:sp>
    </p:spTree>
    <p:extLst>
      <p:ext uri="{BB962C8B-B14F-4D97-AF65-F5344CB8AC3E}">
        <p14:creationId xmlns:p14="http://schemas.microsoft.com/office/powerpoint/2010/main" val="1872620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lang="ja-JP" altLang="en-US" dirty="0"/>
              <a:t>機械の思考</a:t>
            </a:r>
            <a:endParaRPr kumimoji="1" lang="ja-JP" altLang="en-US" dirty="0"/>
          </a:p>
        </p:txBody>
      </p:sp>
      <p:sp>
        <p:nvSpPr>
          <p:cNvPr id="3" name="コンテンツ プレースホルダー 2"/>
          <p:cNvSpPr>
            <a:spLocks noGrp="1"/>
          </p:cNvSpPr>
          <p:nvPr>
            <p:ph idx="1"/>
          </p:nvPr>
        </p:nvSpPr>
        <p:spPr/>
        <p:txBody>
          <a:bodyPr/>
          <a:lstStyle/>
          <a:p>
            <a:r>
              <a:rPr lang="ja-JP" altLang="en-US" dirty="0"/>
              <a:t>ニューラルネットで問題が解けたときの表象は各神経細胞がどのように結合しているかというミクロの状態で、それを解析しても直感的なモデルの形で取り出すことは困難</a:t>
            </a:r>
          </a:p>
          <a:p>
            <a:r>
              <a:rPr lang="ja-JP" altLang="en-US" dirty="0"/>
              <a:t>ニューラルネットによる人工知能の認知についても同様のことがいえる。機械の思考はヒトにはわからないようになってきているのかもしれない</a:t>
            </a:r>
          </a:p>
          <a:p>
            <a:r>
              <a:rPr lang="ja-JP" altLang="en-US" dirty="0"/>
              <a:t>脳科学でも同様の事態が起こり始めているという声がある。これまでの認知科学の枠組みで解析することは相当</a:t>
            </a:r>
            <a:r>
              <a:rPr lang="ja-JP" altLang="en-US" dirty="0" smtClean="0"/>
              <a:t>難しい</a:t>
            </a:r>
            <a:endParaRPr lang="ja-JP" altLang="en-US" dirty="0"/>
          </a:p>
        </p:txBody>
      </p:sp>
    </p:spTree>
    <p:extLst>
      <p:ext uri="{BB962C8B-B14F-4D97-AF65-F5344CB8AC3E}">
        <p14:creationId xmlns:p14="http://schemas.microsoft.com/office/powerpoint/2010/main" val="41952641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lstStyle/>
          <a:p>
            <a:pPr algn="ctr"/>
            <a:r>
              <a:rPr kumimoji="1" lang="ja-JP" altLang="en-US" dirty="0" smtClean="0"/>
              <a:t>　　　無意識の興味の発見　</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smtClean="0"/>
              <a:t>調査によれば、ガイド</a:t>
            </a:r>
            <a:r>
              <a:rPr lang="ja-JP" altLang="en-US" dirty="0"/>
              <a:t>の説明によって印象に変化があったと感じた ときは、興味度が上昇する傾向があった。 「興味があった箇所を捉えられるか」という命題について</a:t>
            </a:r>
            <a:r>
              <a:rPr lang="ja-JP" altLang="en-US" dirty="0" smtClean="0"/>
              <a:t>、資源</a:t>
            </a:r>
            <a:r>
              <a:rPr lang="ja-JP" altLang="en-US" dirty="0"/>
              <a:t>ごとの影響を見てみた。撮影直前から撮影までの十秒間の「興味」と 「好き」に着目し、被験者には「興味をもったところで写真を撮影するように」と指示しておいた。</a:t>
            </a:r>
          </a:p>
          <a:p>
            <a:r>
              <a:rPr lang="ja-JP" altLang="en-US" dirty="0" smtClean="0"/>
              <a:t>脳波</a:t>
            </a:r>
            <a:r>
              <a:rPr lang="ja-JP" altLang="en-US" dirty="0"/>
              <a:t>と写真のマッチング結果は、被験者が撮影 した画像と脳波が検知した箇所の再現率は五十％程度であった。「興味」 を感じたポイントの撮影は感性主導の撮影といえ、メモ代わりに行った記 念の撮影は意識主導の撮影といえる。実験後、感性で「興味」を検知した 箇所に対するヒアリングを行った結果、取りこぼしのうち実は「興味」が あった箇所は八十五％で</a:t>
            </a:r>
            <a:r>
              <a:rPr lang="ja-JP" altLang="en-US" dirty="0" smtClean="0"/>
              <a:t>あった</a:t>
            </a:r>
            <a:endParaRPr kumimoji="1" lang="ja-JP" altLang="en-US" dirty="0"/>
          </a:p>
        </p:txBody>
      </p:sp>
    </p:spTree>
    <p:extLst>
      <p:ext uri="{BB962C8B-B14F-4D97-AF65-F5344CB8AC3E}">
        <p14:creationId xmlns:p14="http://schemas.microsoft.com/office/powerpoint/2010/main" val="30471153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lstStyle/>
          <a:p>
            <a:pPr algn="ctr"/>
            <a:r>
              <a:rPr lang="ja-JP" altLang="en-US" dirty="0"/>
              <a:t>　脳への刺激と人流・観光資源評価</a:t>
            </a:r>
            <a:endParaRPr kumimoji="1" lang="ja-JP" altLang="en-US" dirty="0"/>
          </a:p>
        </p:txBody>
      </p:sp>
      <p:sp>
        <p:nvSpPr>
          <p:cNvPr id="3" name="コンテンツ プレースホルダー 2"/>
          <p:cNvSpPr>
            <a:spLocks noGrp="1"/>
          </p:cNvSpPr>
          <p:nvPr>
            <p:ph idx="1"/>
          </p:nvPr>
        </p:nvSpPr>
        <p:spPr>
          <a:noFill/>
        </p:spPr>
        <p:txBody>
          <a:bodyPr/>
          <a:lstStyle/>
          <a:p>
            <a:r>
              <a:rPr lang="ja-JP" altLang="en-US" dirty="0" smtClean="0"/>
              <a:t>人流</a:t>
            </a:r>
            <a:r>
              <a:rPr lang="ja-JP" altLang="en-US" dirty="0"/>
              <a:t>・観光概念を思索すると、</a:t>
            </a:r>
            <a:r>
              <a:rPr lang="ja-JP" altLang="en-US" dirty="0">
                <a:solidFill>
                  <a:srgbClr val="FF0000"/>
                </a:solidFill>
              </a:rPr>
              <a:t>人間の行動には法則性があるのか</a:t>
            </a:r>
            <a:r>
              <a:rPr lang="ja-JP" altLang="en-US" dirty="0"/>
              <a:t>という 命題に行き着く。言い換えれば、時間の使い方は意思により自由になるか ということである</a:t>
            </a:r>
            <a:r>
              <a:rPr lang="ja-JP" altLang="en-US" dirty="0" smtClean="0"/>
              <a:t>。</a:t>
            </a:r>
            <a:endParaRPr lang="en-US" altLang="ja-JP" dirty="0" smtClean="0"/>
          </a:p>
          <a:p>
            <a:r>
              <a:rPr lang="ja-JP" altLang="en-US" dirty="0" smtClean="0"/>
              <a:t>ウェアラブルセンサー</a:t>
            </a:r>
            <a:r>
              <a:rPr lang="ja-JP" altLang="en-US" dirty="0"/>
              <a:t>により得られたヒューマンビッ グデータについては、これらを基に、人間や社会に普遍的に見られる</a:t>
            </a:r>
            <a:r>
              <a:rPr lang="ja-JP" altLang="en-US" dirty="0" smtClean="0"/>
              <a:t>法則等</a:t>
            </a:r>
            <a:r>
              <a:rPr lang="ja-JP" altLang="en-US" dirty="0"/>
              <a:t>を帰納的に明らかにする試みが行われ始めて</a:t>
            </a:r>
            <a:r>
              <a:rPr lang="ja-JP" altLang="en-US" dirty="0" smtClean="0"/>
              <a:t>いる。</a:t>
            </a:r>
            <a:endParaRPr lang="en-US" altLang="ja-JP" dirty="0" smtClean="0"/>
          </a:p>
          <a:p>
            <a:r>
              <a:rPr lang="ja-JP" altLang="en-US" dirty="0"/>
              <a:t>人の移動に法則性がないとすれば、科学としての観光研究は全く無駄なことになるはずであり、ギャンブルと同じく、芸の問題になる</a:t>
            </a:r>
            <a:r>
              <a:rPr lang="ja-JP" altLang="en-US" dirty="0" smtClean="0"/>
              <a:t>。</a:t>
            </a:r>
            <a:endParaRPr lang="en-US" altLang="ja-JP" dirty="0"/>
          </a:p>
        </p:txBody>
      </p:sp>
    </p:spTree>
    <p:extLst>
      <p:ext uri="{BB962C8B-B14F-4D97-AF65-F5344CB8AC3E}">
        <p14:creationId xmlns:p14="http://schemas.microsoft.com/office/powerpoint/2010/main" val="41283811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lstStyle/>
          <a:p>
            <a:pPr algn="ctr"/>
            <a:r>
              <a:rPr kumimoji="1" lang="ja-JP" altLang="en-US" dirty="0" smtClean="0"/>
              <a:t>　ＳＣＭ概念、ＤＣＭ概念と人流</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物流ではＳＣＭが基本になっている。物の生産は注文を受けてから生産を開始ことが無駄がないが、それでは利用者ニーズに対応できないことから、見込み生産が行われる。その結果、在庫をコストが発生するところから、ＳＣＭが考えられたのであり、</a:t>
            </a:r>
            <a:r>
              <a:rPr lang="ja-JP" altLang="en-US" dirty="0" smtClean="0"/>
              <a:t>ＤＣＭ</a:t>
            </a:r>
            <a:r>
              <a:rPr lang="ja-JP" altLang="en-US" dirty="0"/>
              <a:t>が理想なのである。</a:t>
            </a:r>
            <a:endParaRPr kumimoji="1" lang="en-US" altLang="ja-JP" dirty="0" smtClean="0"/>
          </a:p>
          <a:p>
            <a:r>
              <a:rPr lang="ja-JP" altLang="en-US" dirty="0"/>
              <a:t>モノの移動以上にヒトの移動にはコストがかかるが</a:t>
            </a:r>
            <a:r>
              <a:rPr lang="ja-JP" altLang="en-US" dirty="0" smtClean="0"/>
              <a:t>、</a:t>
            </a:r>
            <a:r>
              <a:rPr kumimoji="1" lang="ja-JP" altLang="en-US" dirty="0" smtClean="0"/>
              <a:t>人流でも、ＤＣＭが理想であることには変わりがない。それができないから、定時定路線運行が行われるのであり、マイカーが選好されるのである。人流データをビッグデータとして解析できるようになってくれば、ＤＣＭが可能となるのである。</a:t>
            </a:r>
            <a:endParaRPr kumimoji="1" lang="en-US" altLang="ja-JP" dirty="0" smtClean="0"/>
          </a:p>
        </p:txBody>
      </p:sp>
    </p:spTree>
    <p:extLst>
      <p:ext uri="{BB962C8B-B14F-4D97-AF65-F5344CB8AC3E}">
        <p14:creationId xmlns:p14="http://schemas.microsoft.com/office/powerpoint/2010/main" val="6765924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45388" y="365125"/>
            <a:ext cx="10508411" cy="1351532"/>
          </a:xfrm>
          <a:ln>
            <a:solidFill>
              <a:schemeClr val="tx1">
                <a:lumMod val="95000"/>
                <a:lumOff val="5000"/>
              </a:schemeClr>
            </a:solidFill>
          </a:ln>
        </p:spPr>
        <p:txBody>
          <a:bodyPr/>
          <a:lstStyle/>
          <a:p>
            <a:pPr algn="ctr"/>
            <a:r>
              <a:rPr kumimoji="1" lang="ja-JP" altLang="en-US" dirty="0" smtClean="0"/>
              <a:t>感性、官能のデータベース化</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味覚センサー、感性アナライザーの活用</a:t>
            </a:r>
            <a:endParaRPr kumimoji="1" lang="en-US" altLang="ja-JP" dirty="0" smtClean="0"/>
          </a:p>
          <a:p>
            <a:r>
              <a:rPr lang="ja-JP" altLang="en-US" dirty="0" smtClean="0"/>
              <a:t>フードツーリズム研究者等に求められるもの</a:t>
            </a:r>
            <a:endParaRPr kumimoji="1" lang="ja-JP" altLang="en-US" dirty="0"/>
          </a:p>
        </p:txBody>
      </p:sp>
    </p:spTree>
    <p:extLst>
      <p:ext uri="{BB962C8B-B14F-4D97-AF65-F5344CB8AC3E}">
        <p14:creationId xmlns:p14="http://schemas.microsoft.com/office/powerpoint/2010/main" val="22505225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pPr algn="ctr"/>
            <a:r>
              <a:rPr kumimoji="1" lang="ja-JP" altLang="en-US" dirty="0" smtClean="0"/>
              <a:t>聴覚</a:t>
            </a:r>
            <a:endParaRPr kumimoji="1" lang="ja-JP" altLang="en-US" dirty="0"/>
          </a:p>
        </p:txBody>
      </p:sp>
      <p:sp>
        <p:nvSpPr>
          <p:cNvPr id="3" name="コンテンツ プレースホルダー 2"/>
          <p:cNvSpPr>
            <a:spLocks noGrp="1"/>
          </p:cNvSpPr>
          <p:nvPr>
            <p:ph idx="1"/>
          </p:nvPr>
        </p:nvSpPr>
        <p:spPr>
          <a:xfrm>
            <a:off x="838200" y="1825625"/>
            <a:ext cx="10515600" cy="1685326"/>
          </a:xfrm>
        </p:spPr>
        <p:txBody>
          <a:bodyPr/>
          <a:lstStyle/>
          <a:p>
            <a:r>
              <a:rPr lang="ja-JP" altLang="en-US" dirty="0" smtClean="0"/>
              <a:t>聴覚</a:t>
            </a:r>
            <a:r>
              <a:rPr lang="ja-JP" altLang="en-US" dirty="0"/>
              <a:t>メカニズムと文化の関係の解明も進んでいる。心地よい音、音楽</a:t>
            </a:r>
            <a:r>
              <a:rPr lang="ja-JP" altLang="en-US" dirty="0" smtClean="0"/>
              <a:t>あるいは</a:t>
            </a:r>
            <a:r>
              <a:rPr lang="ja-JP" altLang="en-US" dirty="0"/>
              <a:t>耳障りな音の分析は進展している。子供の注意を引く音はテレビコ マーシャルに活用されている</a:t>
            </a:r>
            <a:r>
              <a:rPr lang="ja-JP" altLang="en-US" dirty="0" smtClean="0"/>
              <a:t>。</a:t>
            </a:r>
            <a:endParaRPr lang="en-US" altLang="ja-JP" dirty="0" smtClean="0"/>
          </a:p>
        </p:txBody>
      </p:sp>
    </p:spTree>
    <p:extLst>
      <p:ext uri="{BB962C8B-B14F-4D97-AF65-F5344CB8AC3E}">
        <p14:creationId xmlns:p14="http://schemas.microsoft.com/office/powerpoint/2010/main" val="32854968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lstStyle/>
          <a:p>
            <a:pPr algn="ctr"/>
            <a:r>
              <a:rPr lang="ja-JP" altLang="en-US" dirty="0" smtClean="0"/>
              <a:t>　</a:t>
            </a:r>
            <a:r>
              <a:rPr lang="ja-JP" altLang="ja-JP" dirty="0" smtClean="0"/>
              <a:t>味覚</a:t>
            </a:r>
            <a:r>
              <a:rPr lang="ja-JP" altLang="ja-JP" dirty="0"/>
              <a:t>センサー</a:t>
            </a:r>
            <a:endParaRPr kumimoji="1" lang="ja-JP" altLang="en-US" dirty="0"/>
          </a:p>
        </p:txBody>
      </p:sp>
      <p:sp>
        <p:nvSpPr>
          <p:cNvPr id="3" name="コンテンツ プレースホルダー 2"/>
          <p:cNvSpPr>
            <a:spLocks noGrp="1"/>
          </p:cNvSpPr>
          <p:nvPr>
            <p:ph idx="1"/>
          </p:nvPr>
        </p:nvSpPr>
        <p:spPr/>
        <p:txBody>
          <a:bodyPr/>
          <a:lstStyle/>
          <a:p>
            <a:r>
              <a:rPr lang="ja-JP" altLang="ja-JP" dirty="0"/>
              <a:t>ワインのソムリエは顧客に対して、ワインを薦める時に、非言語感覚である味わいを言語で表現する能力を</a:t>
            </a:r>
            <a:r>
              <a:rPr lang="ja-JP" altLang="ja-JP" dirty="0" smtClean="0"/>
              <a:t>求められ</a:t>
            </a:r>
            <a:r>
              <a:rPr lang="ja-JP" altLang="en-US" dirty="0" smtClean="0"/>
              <a:t>る</a:t>
            </a:r>
            <a:r>
              <a:rPr lang="ja-JP" altLang="ja-JP" dirty="0" smtClean="0"/>
              <a:t>。</a:t>
            </a:r>
            <a:r>
              <a:rPr lang="ja-JP" altLang="ja-JP" dirty="0"/>
              <a:t>その能力は文学者の能力</a:t>
            </a:r>
            <a:r>
              <a:rPr lang="ja-JP" altLang="ja-JP" dirty="0" smtClean="0"/>
              <a:t>で</a:t>
            </a:r>
            <a:r>
              <a:rPr lang="ja-JP" altLang="en-US" dirty="0" smtClean="0"/>
              <a:t>ある</a:t>
            </a:r>
            <a:r>
              <a:rPr lang="ja-JP" altLang="ja-JP" dirty="0" smtClean="0"/>
              <a:t>。</a:t>
            </a:r>
            <a:r>
              <a:rPr lang="ja-JP" altLang="ja-JP" dirty="0"/>
              <a:t>しかし、もともとは非言語情報</a:t>
            </a:r>
            <a:r>
              <a:rPr lang="ja-JP" altLang="ja-JP" dirty="0" smtClean="0"/>
              <a:t>で</a:t>
            </a:r>
            <a:r>
              <a:rPr lang="ja-JP" altLang="en-US" dirty="0" smtClean="0"/>
              <a:t>ある</a:t>
            </a:r>
            <a:r>
              <a:rPr lang="ja-JP" altLang="ja-JP" dirty="0" smtClean="0"/>
              <a:t>から</a:t>
            </a:r>
            <a:r>
              <a:rPr lang="ja-JP" altLang="ja-JP" dirty="0"/>
              <a:t>、言語で伝える</a:t>
            </a:r>
            <a:r>
              <a:rPr lang="ja-JP" altLang="ja-JP" dirty="0" smtClean="0"/>
              <a:t>こと</a:t>
            </a:r>
            <a:r>
              <a:rPr lang="ja-JP" altLang="en-US" dirty="0" smtClean="0"/>
              <a:t>に</a:t>
            </a:r>
            <a:r>
              <a:rPr lang="ja-JP" altLang="ja-JP" dirty="0" smtClean="0"/>
              <a:t>は</a:t>
            </a:r>
            <a:r>
              <a:rPr lang="ja-JP" altLang="en-US" dirty="0" smtClean="0"/>
              <a:t>限界がある</a:t>
            </a:r>
            <a:r>
              <a:rPr lang="ja-JP" altLang="ja-JP" dirty="0" smtClean="0"/>
              <a:t>。</a:t>
            </a:r>
            <a:r>
              <a:rPr lang="ja-JP" altLang="ja-JP" dirty="0"/>
              <a:t>触覚、臭覚、味覚等の非言語情報も脳への刺激</a:t>
            </a:r>
            <a:r>
              <a:rPr lang="ja-JP" altLang="ja-JP" dirty="0" smtClean="0"/>
              <a:t>で</a:t>
            </a:r>
            <a:r>
              <a:rPr lang="ja-JP" altLang="en-US" dirty="0" smtClean="0"/>
              <a:t>ある</a:t>
            </a:r>
            <a:r>
              <a:rPr lang="ja-JP" altLang="ja-JP" dirty="0" smtClean="0"/>
              <a:t>から、</a:t>
            </a:r>
            <a:r>
              <a:rPr lang="ja-JP" altLang="en-US" dirty="0" smtClean="0"/>
              <a:t>味覚センサー等</a:t>
            </a:r>
            <a:r>
              <a:rPr lang="ja-JP" altLang="ja-JP" dirty="0" smtClean="0"/>
              <a:t>の</a:t>
            </a:r>
            <a:r>
              <a:rPr lang="ja-JP" altLang="ja-JP" dirty="0"/>
              <a:t>進化により伝達が可能となる</a:t>
            </a:r>
            <a:r>
              <a:rPr lang="ja-JP" altLang="ja-JP" dirty="0" smtClean="0"/>
              <a:t>で</a:t>
            </a:r>
            <a:r>
              <a:rPr lang="ja-JP" altLang="en-US" dirty="0" smtClean="0"/>
              <a:t>あろう</a:t>
            </a:r>
            <a:r>
              <a:rPr lang="ja-JP" altLang="ja-JP" dirty="0" smtClean="0"/>
              <a:t>。</a:t>
            </a:r>
            <a:r>
              <a:rPr lang="ja-JP" altLang="ja-JP" dirty="0"/>
              <a:t>観光、人流の障害であったもの一つ一つが障害ではなくなって</a:t>
            </a:r>
            <a:r>
              <a:rPr lang="ja-JP" altLang="ja-JP" dirty="0" smtClean="0"/>
              <a:t>ゆ</a:t>
            </a:r>
            <a:r>
              <a:rPr lang="ja-JP" altLang="en-US" dirty="0" smtClean="0"/>
              <a:t>く</a:t>
            </a:r>
            <a:r>
              <a:rPr lang="ja-JP" altLang="ja-JP" dirty="0" smtClean="0"/>
              <a:t>。</a:t>
            </a:r>
            <a:endParaRPr lang="ja-JP" altLang="ja-JP" dirty="0"/>
          </a:p>
        </p:txBody>
      </p:sp>
    </p:spTree>
    <p:extLst>
      <p:ext uri="{BB962C8B-B14F-4D97-AF65-F5344CB8AC3E}">
        <p14:creationId xmlns:p14="http://schemas.microsoft.com/office/powerpoint/2010/main" val="32501329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a:bodyPr>
          <a:lstStyle/>
          <a:p>
            <a:pPr algn="ctr"/>
            <a:r>
              <a:rPr lang="ja-JP" altLang="en-US" dirty="0" smtClean="0"/>
              <a:t>　「音譜」と「食譜」</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lang="ja-JP" altLang="en-US" dirty="0" smtClean="0"/>
              <a:t>視覚</a:t>
            </a:r>
            <a:r>
              <a:rPr lang="ja-JP" altLang="en-US" dirty="0"/>
              <a:t>、聴覚、触覚は</a:t>
            </a:r>
            <a:r>
              <a:rPr lang="ja-JP" altLang="en-US" dirty="0" smtClean="0"/>
              <a:t>記録、再生ができ、結果コミュニケーション</a:t>
            </a:r>
            <a:r>
              <a:rPr lang="ja-JP" altLang="en-US" dirty="0"/>
              <a:t>可能で</a:t>
            </a:r>
            <a:r>
              <a:rPr lang="ja-JP" altLang="en-US" dirty="0" smtClean="0"/>
              <a:t>ある。聴覚の再生はレコード等が誕生する前から「音譜」で可能であったが、味覚も食譜で可能となる。</a:t>
            </a:r>
            <a:endParaRPr lang="en-US" altLang="ja-JP" dirty="0" smtClean="0"/>
          </a:p>
          <a:p>
            <a:r>
              <a:rPr lang="ja-JP" altLang="en-US" dirty="0"/>
              <a:t>味細胞は各味質に対応し分化している。そのため、味細胞から味神経、そして脳へ味情報が伝えられえる際に大きな信号処理はなされない。この事実は、化学物質に由来する味は、既に舌のレベルで決定しているということである。以上から「脳で感じる味」と「舌で感じる味」が違うことに気づかされる。味覚センサーはこの「舌で感じる味」を数値化するものである。</a:t>
            </a:r>
          </a:p>
          <a:p>
            <a:r>
              <a:rPr lang="ja-JP" altLang="en-US" dirty="0"/>
              <a:t>味覚センサーは１９８９年に発明された。ヒトの感じる基本味の数値化に成功している。化学物質ではなく味質に選択性を示すのである。この味認識装置は多くの食品へ適用され、その味の定量化ならびに新食品の開発に利活用されている</a:t>
            </a:r>
            <a:r>
              <a:rPr lang="ja-JP" altLang="en-US" dirty="0" smtClean="0"/>
              <a:t>。</a:t>
            </a:r>
            <a:endParaRPr lang="en-US" altLang="ja-JP" dirty="0" smtClean="0"/>
          </a:p>
          <a:p>
            <a:r>
              <a:rPr lang="ja-JP" altLang="en-US" dirty="0"/>
              <a:t>味覚センサーに記録された味のデータベースは味の譜面「食譜」である。楽譜があるから二百年以上前のベートーベンを再現して聞くことができる。</a:t>
            </a:r>
          </a:p>
          <a:p>
            <a:r>
              <a:rPr lang="ja-JP" altLang="en-US" dirty="0"/>
              <a:t>官能のデータベースは、まさに感性のデータベースであり、感性アナライザーを用いた我々の実験が大きく採用されることが望まれる。</a:t>
            </a:r>
          </a:p>
          <a:p>
            <a:endParaRPr lang="ja-JP" altLang="en-US" dirty="0"/>
          </a:p>
          <a:p>
            <a:endParaRPr lang="ja-JP" altLang="en-US" dirty="0"/>
          </a:p>
        </p:txBody>
      </p:sp>
    </p:spTree>
    <p:extLst>
      <p:ext uri="{BB962C8B-B14F-4D97-AF65-F5344CB8AC3E}">
        <p14:creationId xmlns:p14="http://schemas.microsoft.com/office/powerpoint/2010/main" val="42034971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62642" y="365125"/>
            <a:ext cx="10491158" cy="1325563"/>
          </a:xfrm>
          <a:ln>
            <a:solidFill>
              <a:schemeClr val="tx1">
                <a:lumMod val="95000"/>
                <a:lumOff val="5000"/>
              </a:schemeClr>
            </a:solidFill>
          </a:ln>
        </p:spPr>
        <p:txBody>
          <a:bodyPr>
            <a:normAutofit/>
          </a:bodyPr>
          <a:lstStyle/>
          <a:p>
            <a:pPr algn="ctr"/>
            <a:r>
              <a:rPr lang="ja-JP" altLang="en-US" b="1" dirty="0"/>
              <a:t>「食譜」という発想　</a:t>
            </a:r>
            <a:r>
              <a:rPr lang="en-US" altLang="ja-JP" b="1" dirty="0" smtClean="0"/>
              <a:t/>
            </a:r>
            <a:br>
              <a:rPr lang="en-US" altLang="ja-JP" b="1" dirty="0" smtClean="0"/>
            </a:br>
            <a:r>
              <a:rPr lang="ja-JP" altLang="en-US" sz="2000" b="1" dirty="0"/>
              <a:t>～</a:t>
            </a:r>
            <a:r>
              <a:rPr lang="ja-JP" altLang="en-US" sz="2000" b="1" dirty="0" smtClean="0"/>
              <a:t>学士會</a:t>
            </a:r>
            <a:r>
              <a:rPr lang="ja-JP" altLang="en-US" sz="2000" b="1" dirty="0"/>
              <a:t>会報　</a:t>
            </a:r>
            <a:r>
              <a:rPr lang="en-US" altLang="ja-JP" sz="2000" b="1" dirty="0"/>
              <a:t>2017-Ⅳ</a:t>
            </a:r>
            <a:r>
              <a:rPr lang="ja-JP" altLang="en-US" sz="2000" b="1" dirty="0"/>
              <a:t>　「味を測る」　都甲</a:t>
            </a:r>
            <a:r>
              <a:rPr lang="ja-JP" altLang="en-US" sz="2000" b="1" dirty="0" smtClean="0"/>
              <a:t>潔～</a:t>
            </a:r>
            <a:endParaRPr kumimoji="1" lang="ja-JP" altLang="en-US" sz="2000" dirty="0"/>
          </a:p>
        </p:txBody>
      </p:sp>
      <p:sp>
        <p:nvSpPr>
          <p:cNvPr id="3" name="コンテンツ プレースホルダー 2"/>
          <p:cNvSpPr>
            <a:spLocks noGrp="1"/>
          </p:cNvSpPr>
          <p:nvPr>
            <p:ph idx="1"/>
          </p:nvPr>
        </p:nvSpPr>
        <p:spPr/>
        <p:txBody>
          <a:bodyPr>
            <a:normAutofit fontScale="55000" lnSpcReduction="20000"/>
          </a:bodyPr>
          <a:lstStyle/>
          <a:p>
            <a:r>
              <a:rPr lang="ja-JP" altLang="en-US" dirty="0" smtClean="0"/>
              <a:t>視覚</a:t>
            </a:r>
            <a:r>
              <a:rPr lang="ja-JP" altLang="en-US" dirty="0"/>
              <a:t>、聴覚、触覚は記録と再生</a:t>
            </a:r>
            <a:r>
              <a:rPr lang="ja-JP" altLang="en-US" dirty="0" smtClean="0"/>
              <a:t>が可能、コミュニケーションが可能</a:t>
            </a:r>
            <a:endParaRPr lang="en-US" altLang="ja-JP" dirty="0" smtClean="0"/>
          </a:p>
          <a:p>
            <a:r>
              <a:rPr lang="ja-JP" altLang="en-US" dirty="0" smtClean="0"/>
              <a:t>私たち</a:t>
            </a:r>
            <a:r>
              <a:rPr lang="ja-JP" altLang="en-US" dirty="0"/>
              <a:t>が心に思い、言葉にする味は、五感が統合された感覚であり、主観</a:t>
            </a:r>
            <a:r>
              <a:rPr lang="ja-JP" altLang="en-US" dirty="0" smtClean="0"/>
              <a:t>そのもの：</a:t>
            </a:r>
            <a:r>
              <a:rPr lang="ja-JP" altLang="en-US" dirty="0"/>
              <a:t> </a:t>
            </a:r>
            <a:r>
              <a:rPr lang="ja-JP" altLang="en-US" dirty="0">
                <a:solidFill>
                  <a:srgbClr val="FF0000"/>
                </a:solidFill>
              </a:rPr>
              <a:t>「脳で感じる味」</a:t>
            </a:r>
            <a:endParaRPr lang="en-US" altLang="ja-JP" dirty="0" smtClean="0">
              <a:solidFill>
                <a:srgbClr val="FF0000"/>
              </a:solidFill>
            </a:endParaRPr>
          </a:p>
          <a:p>
            <a:r>
              <a:rPr lang="ja-JP" altLang="en-US" dirty="0" smtClean="0"/>
              <a:t>舌で</a:t>
            </a:r>
            <a:r>
              <a:rPr lang="ja-JP" altLang="en-US" dirty="0"/>
              <a:t>感じる</a:t>
            </a:r>
            <a:r>
              <a:rPr lang="ja-JP" altLang="en-US" dirty="0" smtClean="0"/>
              <a:t>味：味</a:t>
            </a:r>
            <a:r>
              <a:rPr lang="ja-JP" altLang="en-US" dirty="0"/>
              <a:t>細胞は各味質に対応し分化している。そのため、味細胞から味神経、そして脳へ味情報が伝えられえる際に大きな信号処理はなされない。この事実は、化学物質に由来する味は、既に舌のレベルで決定しているということである。以上から「脳で感じる味」と「舌で感じる味」が違うことに気づかされる</a:t>
            </a:r>
            <a:r>
              <a:rPr lang="ja-JP" altLang="en-US" dirty="0" smtClean="0"/>
              <a:t>。</a:t>
            </a:r>
            <a:endParaRPr lang="en-US" altLang="ja-JP" dirty="0" smtClean="0"/>
          </a:p>
          <a:p>
            <a:r>
              <a:rPr lang="ja-JP" altLang="en-US" b="1" dirty="0" smtClean="0">
                <a:solidFill>
                  <a:srgbClr val="FF0000"/>
                </a:solidFill>
              </a:rPr>
              <a:t>味覚</a:t>
            </a:r>
            <a:r>
              <a:rPr lang="ja-JP" altLang="en-US" b="1" dirty="0">
                <a:solidFill>
                  <a:srgbClr val="FF0000"/>
                </a:solidFill>
              </a:rPr>
              <a:t>センサー</a:t>
            </a:r>
            <a:r>
              <a:rPr lang="ja-JP" altLang="en-US" dirty="0"/>
              <a:t>はこの「</a:t>
            </a:r>
            <a:r>
              <a:rPr lang="ja-JP" altLang="en-US" b="1" dirty="0">
                <a:solidFill>
                  <a:srgbClr val="FF0000"/>
                </a:solidFill>
              </a:rPr>
              <a:t>舌で感じる味」</a:t>
            </a:r>
            <a:r>
              <a:rPr lang="ja-JP" altLang="en-US" dirty="0"/>
              <a:t>を</a:t>
            </a:r>
            <a:r>
              <a:rPr lang="ja-JP" altLang="en-US" dirty="0">
                <a:solidFill>
                  <a:srgbClr val="FF0000"/>
                </a:solidFill>
              </a:rPr>
              <a:t>数値化</a:t>
            </a:r>
            <a:r>
              <a:rPr lang="ja-JP" altLang="en-US" dirty="0"/>
              <a:t>するものである。</a:t>
            </a:r>
          </a:p>
          <a:p>
            <a:r>
              <a:rPr lang="ja-JP" altLang="en-US" dirty="0"/>
              <a:t>味には５つの基本味がある。</a:t>
            </a:r>
            <a:r>
              <a:rPr lang="ja-JP" altLang="en-US" b="1" dirty="0"/>
              <a:t>甘味、塩味、苦味、酸味、うまみ</a:t>
            </a:r>
            <a:r>
              <a:rPr lang="ja-JP" altLang="en-US" dirty="0"/>
              <a:t>である。これに物理的感覚でもある</a:t>
            </a:r>
            <a:r>
              <a:rPr lang="ja-JP" altLang="en-US" b="1" dirty="0"/>
              <a:t>渋味と辛味</a:t>
            </a:r>
            <a:r>
              <a:rPr lang="ja-JP" altLang="en-US" dirty="0"/>
              <a:t>が加わる。辛味や痛みは温度感覚である厳密には味覚ではない。渋味は味覚と触覚の中間の味と考えられており、味覚では苦味に類する。</a:t>
            </a:r>
          </a:p>
          <a:p>
            <a:r>
              <a:rPr lang="ja-JP" altLang="en-US" dirty="0"/>
              <a:t>味覚センサーは今から３０年近く前の１９８９年に発明された。ヒトの感じる基本味の数値化に成功している。化学物質ではなく味質に選択性を示すのである</a:t>
            </a:r>
            <a:r>
              <a:rPr lang="ja-JP" altLang="en-US" dirty="0" smtClean="0"/>
              <a:t>。この</a:t>
            </a:r>
            <a:r>
              <a:rPr lang="ja-JP" altLang="en-US" dirty="0"/>
              <a:t>味認識装置は多くの食品へ適用され、その味の定量化ならびに新食品の開発に利活用されている。</a:t>
            </a:r>
          </a:p>
          <a:p>
            <a:r>
              <a:rPr lang="ja-JP" altLang="en-US" dirty="0"/>
              <a:t>味覚センサーの電圧出力は味強度に変換されるが、その際、ヒトの識別能が化学物質濃度の１．２倍以上という性質を利用する。つまり、</a:t>
            </a:r>
            <a:r>
              <a:rPr lang="ja-JP" altLang="en-US" b="1" dirty="0">
                <a:solidFill>
                  <a:srgbClr val="FF0000"/>
                </a:solidFill>
              </a:rPr>
              <a:t>人は１．２倍より小さな違いを識別できない</a:t>
            </a:r>
            <a:r>
              <a:rPr lang="ja-JP" altLang="en-US" dirty="0" smtClean="0"/>
              <a:t>。</a:t>
            </a:r>
            <a:endParaRPr lang="en-US" altLang="ja-JP" dirty="0" smtClean="0"/>
          </a:p>
          <a:p>
            <a:r>
              <a:rPr lang="ja-JP" altLang="en-US" dirty="0" smtClean="0"/>
              <a:t>アサヒスーパードライ</a:t>
            </a:r>
            <a:r>
              <a:rPr lang="ja-JP" altLang="en-US" dirty="0"/>
              <a:t>は苦味を抑制、その後の第三のビールはさらに苦味が抑えられ、酸味を増やした傾向にある。世界のビールを同様に測定したが、日本のビールの占める味の位置と大差ないことが判明した。「味を目で見る」とことができるのである。</a:t>
            </a:r>
          </a:p>
          <a:p>
            <a:r>
              <a:rPr lang="ja-JP" altLang="en-US" dirty="0"/>
              <a:t>味覚センサーに記録された味のデータベースは味の譜面「食譜」である。楽譜があるから二百年以上前のベートーベンを再現して聞くことができる</a:t>
            </a:r>
            <a:r>
              <a:rPr lang="ja-JP" altLang="en-US" dirty="0" smtClean="0"/>
              <a:t>。</a:t>
            </a:r>
            <a:endParaRPr lang="en-US" altLang="ja-JP" dirty="0" smtClean="0"/>
          </a:p>
          <a:p>
            <a:r>
              <a:rPr lang="ja-JP" altLang="en-US" dirty="0" smtClean="0"/>
              <a:t>日本</a:t>
            </a:r>
            <a:r>
              <a:rPr lang="ja-JP" altLang="en-US" dirty="0"/>
              <a:t>航空の機内で提供されるコーヒーは、食譜により味を</a:t>
            </a:r>
            <a:r>
              <a:rPr lang="ja-JP" altLang="en-US" dirty="0" smtClean="0"/>
              <a:t>実現。</a:t>
            </a:r>
            <a:endParaRPr lang="ja-JP" altLang="en-US" dirty="0"/>
          </a:p>
        </p:txBody>
      </p:sp>
    </p:spTree>
    <p:extLst>
      <p:ext uri="{BB962C8B-B14F-4D97-AF65-F5344CB8AC3E}">
        <p14:creationId xmlns:p14="http://schemas.microsoft.com/office/powerpoint/2010/main" val="16239362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1023728"/>
          </a:xfrm>
          <a:ln>
            <a:solidFill>
              <a:schemeClr val="accent1"/>
            </a:solidFill>
          </a:ln>
        </p:spPr>
        <p:txBody>
          <a:bodyPr/>
          <a:lstStyle/>
          <a:p>
            <a:pPr algn="ctr"/>
            <a:r>
              <a:rPr lang="ja-JP" altLang="en-US" dirty="0"/>
              <a:t>臭覚</a:t>
            </a:r>
            <a:endParaRPr kumimoji="1" lang="ja-JP" altLang="en-US" dirty="0"/>
          </a:p>
        </p:txBody>
      </p:sp>
      <p:sp>
        <p:nvSpPr>
          <p:cNvPr id="3" name="コンテンツ プレースホルダー 2"/>
          <p:cNvSpPr>
            <a:spLocks noGrp="1"/>
          </p:cNvSpPr>
          <p:nvPr>
            <p:ph idx="1"/>
          </p:nvPr>
        </p:nvSpPr>
        <p:spPr>
          <a:xfrm>
            <a:off x="838200" y="1656273"/>
            <a:ext cx="10515600" cy="4951562"/>
          </a:xfrm>
        </p:spPr>
        <p:txBody>
          <a:bodyPr>
            <a:normAutofit lnSpcReduction="10000"/>
          </a:bodyPr>
          <a:lstStyle/>
          <a:p>
            <a:r>
              <a:rPr lang="ja-JP" altLang="en-US" dirty="0"/>
              <a:t>２００４年度のノーベル医学生理学賞は、嗅覚の謎の解明において大きなブレークスルーとなった発見、すなわち「匂い受容体遺伝子の発見」が受賞対象となった。コロンビア大学の</a:t>
            </a:r>
            <a:r>
              <a:rPr lang="en-US" altLang="ja-JP" dirty="0"/>
              <a:t>Richard Axel</a:t>
            </a:r>
            <a:r>
              <a:rPr lang="ja-JP" altLang="en-US" dirty="0"/>
              <a:t>博士とフレッド・ハッチントンがん研究所の</a:t>
            </a:r>
            <a:r>
              <a:rPr lang="en-US" altLang="ja-JP" dirty="0"/>
              <a:t>Linda Buck</a:t>
            </a:r>
            <a:r>
              <a:rPr lang="ja-JP" altLang="en-US" dirty="0"/>
              <a:t>博士である</a:t>
            </a:r>
            <a:r>
              <a:rPr lang="ja-JP" altLang="en-US" dirty="0" smtClean="0"/>
              <a:t>。</a:t>
            </a:r>
            <a:endParaRPr lang="en-US" altLang="ja-JP" dirty="0" smtClean="0"/>
          </a:p>
          <a:p>
            <a:r>
              <a:rPr lang="ja-JP" altLang="en-US" dirty="0" smtClean="0"/>
              <a:t>「匂い、臭い」に</a:t>
            </a:r>
            <a:r>
              <a:rPr lang="ja-JP" altLang="en-US" dirty="0"/>
              <a:t>関しては、分類があいまいであるとともに、視覚や味覚に比べて多種多様で、その数は数十万種類ともいわれている。数十万という数は、誰かが数えたのではなく、</a:t>
            </a:r>
            <a:r>
              <a:rPr lang="ja-JP" altLang="en-US" b="1" dirty="0"/>
              <a:t>二百万くらいといわれている低分子有機化合物のうち、４つか５つにひとつがにおうものであるという経験則からはじきだされた適当な数値</a:t>
            </a:r>
            <a:r>
              <a:rPr lang="ja-JP" altLang="en-US" dirty="0"/>
              <a:t>である。匂い物質は、分子量３０から３００程度までの低分子化合物である</a:t>
            </a:r>
            <a:r>
              <a:rPr lang="ja-JP" altLang="en-US" dirty="0" smtClean="0"/>
              <a:t>。</a:t>
            </a:r>
            <a:endParaRPr lang="en-US" altLang="ja-JP" dirty="0" smtClean="0"/>
          </a:p>
          <a:p>
            <a:r>
              <a:rPr lang="ja-JP" altLang="en-US" b="1" dirty="0"/>
              <a:t>嗅覚が退化したといわれている人間でも１万種類くらいは識別できるといわれている。</a:t>
            </a:r>
            <a:r>
              <a:rPr lang="ja-JP" altLang="en-US" dirty="0"/>
              <a:t>こんな香りの多様性が、我々の食生活を豊かにしていることは言うまでもない。</a:t>
            </a:r>
            <a:endParaRPr kumimoji="1" lang="ja-JP" altLang="en-US" dirty="0"/>
          </a:p>
        </p:txBody>
      </p:sp>
    </p:spTree>
    <p:extLst>
      <p:ext uri="{BB962C8B-B14F-4D97-AF65-F5344CB8AC3E}">
        <p14:creationId xmlns:p14="http://schemas.microsoft.com/office/powerpoint/2010/main" val="2104337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ln>
            <a:solidFill>
              <a:schemeClr val="tx1"/>
            </a:solidFill>
          </a:ln>
        </p:spPr>
        <p:txBody>
          <a:bodyPr/>
          <a:lstStyle/>
          <a:p>
            <a:pPr algn="ctr" eaLnBrk="1" hangingPunct="1"/>
            <a:r>
              <a:rPr lang="ja-JP" altLang="en-US" dirty="0" smtClean="0"/>
              <a:t>②　観光の語源</a:t>
            </a:r>
            <a:r>
              <a:rPr lang="en-US" altLang="ja-JP" dirty="0" smtClean="0"/>
              <a:t>(</a:t>
            </a:r>
            <a:r>
              <a:rPr lang="ja-JP" altLang="en-US" dirty="0" smtClean="0"/>
              <a:t>易経</a:t>
            </a:r>
            <a:r>
              <a:rPr lang="en-US" altLang="ja-JP" dirty="0" smtClean="0"/>
              <a:t>)</a:t>
            </a:r>
          </a:p>
        </p:txBody>
      </p:sp>
      <p:sp>
        <p:nvSpPr>
          <p:cNvPr id="5123" name="Rectangle 3"/>
          <p:cNvSpPr>
            <a:spLocks noGrp="1" noChangeArrowheads="1"/>
          </p:cNvSpPr>
          <p:nvPr>
            <p:ph type="body" idx="1"/>
          </p:nvPr>
        </p:nvSpPr>
        <p:spPr>
          <a:xfrm>
            <a:off x="5303838" y="1600201"/>
            <a:ext cx="4906962" cy="4525963"/>
          </a:xfrm>
        </p:spPr>
        <p:txBody>
          <a:bodyPr/>
          <a:lstStyle/>
          <a:p>
            <a:pPr eaLnBrk="1" hangingPunct="1">
              <a:buFontTx/>
              <a:buNone/>
            </a:pPr>
            <a:r>
              <a:rPr lang="ja-JP" altLang="en-US" dirty="0" smtClean="0"/>
              <a:t>　　　</a:t>
            </a:r>
          </a:p>
        </p:txBody>
      </p:sp>
      <p:sp>
        <p:nvSpPr>
          <p:cNvPr id="5124" name="Line 4"/>
          <p:cNvSpPr>
            <a:spLocks noChangeShapeType="1"/>
          </p:cNvSpPr>
          <p:nvPr/>
        </p:nvSpPr>
        <p:spPr bwMode="auto">
          <a:xfrm>
            <a:off x="1981200" y="2349500"/>
            <a:ext cx="2819400" cy="0"/>
          </a:xfrm>
          <a:prstGeom prst="line">
            <a:avLst/>
          </a:prstGeom>
          <a:noFill/>
          <a:ln w="57150">
            <a:solidFill>
              <a:schemeClr val="tx1"/>
            </a:solidFill>
            <a:round/>
            <a:headEnd/>
            <a:tailEnd/>
          </a:ln>
        </p:spPr>
        <p:txBody>
          <a:bodyPr/>
          <a:lstStyle/>
          <a:p>
            <a:endParaRPr lang="ja-JP" altLang="en-US"/>
          </a:p>
        </p:txBody>
      </p:sp>
      <p:sp>
        <p:nvSpPr>
          <p:cNvPr id="5125" name="Line 5"/>
          <p:cNvSpPr>
            <a:spLocks noChangeShapeType="1"/>
          </p:cNvSpPr>
          <p:nvPr/>
        </p:nvSpPr>
        <p:spPr bwMode="auto">
          <a:xfrm>
            <a:off x="1992313" y="2924175"/>
            <a:ext cx="2819400" cy="0"/>
          </a:xfrm>
          <a:prstGeom prst="line">
            <a:avLst/>
          </a:prstGeom>
          <a:noFill/>
          <a:ln w="57150">
            <a:solidFill>
              <a:schemeClr val="tx1"/>
            </a:solidFill>
            <a:round/>
            <a:headEnd/>
            <a:tailEnd/>
          </a:ln>
        </p:spPr>
        <p:txBody>
          <a:bodyPr/>
          <a:lstStyle/>
          <a:p>
            <a:endParaRPr lang="ja-JP" altLang="en-US"/>
          </a:p>
        </p:txBody>
      </p:sp>
      <p:sp>
        <p:nvSpPr>
          <p:cNvPr id="5126" name="Line 6"/>
          <p:cNvSpPr>
            <a:spLocks noChangeShapeType="1"/>
          </p:cNvSpPr>
          <p:nvPr/>
        </p:nvSpPr>
        <p:spPr bwMode="auto">
          <a:xfrm>
            <a:off x="1981201" y="3500438"/>
            <a:ext cx="1019175" cy="0"/>
          </a:xfrm>
          <a:prstGeom prst="line">
            <a:avLst/>
          </a:prstGeom>
          <a:noFill/>
          <a:ln w="57150">
            <a:solidFill>
              <a:schemeClr val="tx1"/>
            </a:solidFill>
            <a:round/>
            <a:headEnd/>
            <a:tailEnd/>
          </a:ln>
        </p:spPr>
        <p:txBody>
          <a:bodyPr/>
          <a:lstStyle/>
          <a:p>
            <a:endParaRPr lang="ja-JP" altLang="en-US"/>
          </a:p>
        </p:txBody>
      </p:sp>
      <p:sp>
        <p:nvSpPr>
          <p:cNvPr id="5127" name="Line 7"/>
          <p:cNvSpPr>
            <a:spLocks noChangeShapeType="1"/>
          </p:cNvSpPr>
          <p:nvPr/>
        </p:nvSpPr>
        <p:spPr bwMode="auto">
          <a:xfrm>
            <a:off x="1981201" y="4076700"/>
            <a:ext cx="1019175" cy="0"/>
          </a:xfrm>
          <a:prstGeom prst="line">
            <a:avLst/>
          </a:prstGeom>
          <a:noFill/>
          <a:ln w="57150">
            <a:solidFill>
              <a:schemeClr val="tx1"/>
            </a:solidFill>
            <a:round/>
            <a:headEnd/>
            <a:tailEnd/>
          </a:ln>
        </p:spPr>
        <p:txBody>
          <a:bodyPr/>
          <a:lstStyle/>
          <a:p>
            <a:endParaRPr lang="ja-JP" altLang="en-US"/>
          </a:p>
        </p:txBody>
      </p:sp>
      <p:sp>
        <p:nvSpPr>
          <p:cNvPr id="5128" name="Line 8"/>
          <p:cNvSpPr>
            <a:spLocks noChangeShapeType="1"/>
          </p:cNvSpPr>
          <p:nvPr/>
        </p:nvSpPr>
        <p:spPr bwMode="auto">
          <a:xfrm>
            <a:off x="1992314" y="4581525"/>
            <a:ext cx="1019175" cy="0"/>
          </a:xfrm>
          <a:prstGeom prst="line">
            <a:avLst/>
          </a:prstGeom>
          <a:noFill/>
          <a:ln w="57150">
            <a:solidFill>
              <a:schemeClr val="tx1"/>
            </a:solidFill>
            <a:round/>
            <a:headEnd/>
            <a:tailEnd/>
          </a:ln>
        </p:spPr>
        <p:txBody>
          <a:bodyPr/>
          <a:lstStyle/>
          <a:p>
            <a:endParaRPr lang="ja-JP" altLang="en-US"/>
          </a:p>
        </p:txBody>
      </p:sp>
      <p:sp>
        <p:nvSpPr>
          <p:cNvPr id="5129" name="Line 9"/>
          <p:cNvSpPr>
            <a:spLocks noChangeShapeType="1"/>
          </p:cNvSpPr>
          <p:nvPr/>
        </p:nvSpPr>
        <p:spPr bwMode="auto">
          <a:xfrm>
            <a:off x="1981201" y="5084763"/>
            <a:ext cx="1019175" cy="0"/>
          </a:xfrm>
          <a:prstGeom prst="line">
            <a:avLst/>
          </a:prstGeom>
          <a:noFill/>
          <a:ln w="57150">
            <a:solidFill>
              <a:schemeClr val="tx1"/>
            </a:solidFill>
            <a:round/>
            <a:headEnd/>
            <a:tailEnd/>
          </a:ln>
        </p:spPr>
        <p:txBody>
          <a:bodyPr/>
          <a:lstStyle/>
          <a:p>
            <a:endParaRPr lang="ja-JP" altLang="en-US"/>
          </a:p>
        </p:txBody>
      </p:sp>
      <p:sp>
        <p:nvSpPr>
          <p:cNvPr id="5130" name="Line 10"/>
          <p:cNvSpPr>
            <a:spLocks noChangeShapeType="1"/>
          </p:cNvSpPr>
          <p:nvPr/>
        </p:nvSpPr>
        <p:spPr bwMode="auto">
          <a:xfrm>
            <a:off x="3770314" y="3500438"/>
            <a:ext cx="1019175" cy="0"/>
          </a:xfrm>
          <a:prstGeom prst="line">
            <a:avLst/>
          </a:prstGeom>
          <a:noFill/>
          <a:ln w="57150">
            <a:solidFill>
              <a:schemeClr val="tx1"/>
            </a:solidFill>
            <a:round/>
            <a:headEnd/>
            <a:tailEnd/>
          </a:ln>
        </p:spPr>
        <p:txBody>
          <a:bodyPr/>
          <a:lstStyle/>
          <a:p>
            <a:endParaRPr lang="ja-JP" altLang="en-US"/>
          </a:p>
        </p:txBody>
      </p:sp>
      <p:sp>
        <p:nvSpPr>
          <p:cNvPr id="5131" name="Line 11"/>
          <p:cNvSpPr>
            <a:spLocks noChangeShapeType="1"/>
          </p:cNvSpPr>
          <p:nvPr/>
        </p:nvSpPr>
        <p:spPr bwMode="auto">
          <a:xfrm>
            <a:off x="3770314" y="4076700"/>
            <a:ext cx="1019175" cy="0"/>
          </a:xfrm>
          <a:prstGeom prst="line">
            <a:avLst/>
          </a:prstGeom>
          <a:noFill/>
          <a:ln w="57150">
            <a:solidFill>
              <a:schemeClr val="tx1"/>
            </a:solidFill>
            <a:round/>
            <a:headEnd/>
            <a:tailEnd/>
          </a:ln>
        </p:spPr>
        <p:txBody>
          <a:bodyPr/>
          <a:lstStyle/>
          <a:p>
            <a:endParaRPr lang="ja-JP" altLang="en-US"/>
          </a:p>
        </p:txBody>
      </p:sp>
      <p:sp>
        <p:nvSpPr>
          <p:cNvPr id="5132" name="Line 12"/>
          <p:cNvSpPr>
            <a:spLocks noChangeShapeType="1"/>
          </p:cNvSpPr>
          <p:nvPr/>
        </p:nvSpPr>
        <p:spPr bwMode="auto">
          <a:xfrm>
            <a:off x="3781426" y="4581525"/>
            <a:ext cx="1019175" cy="0"/>
          </a:xfrm>
          <a:prstGeom prst="line">
            <a:avLst/>
          </a:prstGeom>
          <a:noFill/>
          <a:ln w="57150">
            <a:solidFill>
              <a:schemeClr val="tx1"/>
            </a:solidFill>
            <a:round/>
            <a:headEnd/>
            <a:tailEnd/>
          </a:ln>
        </p:spPr>
        <p:txBody>
          <a:bodyPr/>
          <a:lstStyle/>
          <a:p>
            <a:endParaRPr lang="ja-JP" altLang="en-US"/>
          </a:p>
        </p:txBody>
      </p:sp>
      <p:sp>
        <p:nvSpPr>
          <p:cNvPr id="5133" name="Line 13"/>
          <p:cNvSpPr>
            <a:spLocks noChangeShapeType="1"/>
          </p:cNvSpPr>
          <p:nvPr/>
        </p:nvSpPr>
        <p:spPr bwMode="auto">
          <a:xfrm>
            <a:off x="3770314" y="5084763"/>
            <a:ext cx="1019175" cy="0"/>
          </a:xfrm>
          <a:prstGeom prst="line">
            <a:avLst/>
          </a:prstGeom>
          <a:noFill/>
          <a:ln w="57150">
            <a:solidFill>
              <a:schemeClr val="tx1"/>
            </a:solidFill>
            <a:round/>
            <a:headEnd/>
            <a:tailEnd/>
          </a:ln>
        </p:spPr>
        <p:txBody>
          <a:bodyPr/>
          <a:lstStyle/>
          <a:p>
            <a:endParaRPr lang="ja-JP" altLang="en-US"/>
          </a:p>
        </p:txBody>
      </p:sp>
      <p:sp>
        <p:nvSpPr>
          <p:cNvPr id="5134" name="Rectangle 14"/>
          <p:cNvSpPr>
            <a:spLocks noChangeArrowheads="1"/>
          </p:cNvSpPr>
          <p:nvPr/>
        </p:nvSpPr>
        <p:spPr bwMode="auto">
          <a:xfrm>
            <a:off x="5681709" y="1821156"/>
            <a:ext cx="5752730" cy="4832092"/>
          </a:xfrm>
          <a:prstGeom prst="rect">
            <a:avLst/>
          </a:prstGeom>
          <a:noFill/>
          <a:ln w="9525">
            <a:noFill/>
            <a:miter lim="800000"/>
            <a:headEnd/>
            <a:tailEnd/>
          </a:ln>
        </p:spPr>
        <p:txBody>
          <a:bodyPr wrap="square" anchor="ctr">
            <a:spAutoFit/>
          </a:bodyPr>
          <a:lstStyle/>
          <a:p>
            <a:pPr indent="266700"/>
            <a:r>
              <a:rPr lang="ja-JP" altLang="en-US" sz="2800" dirty="0"/>
              <a:t>上九　　観其生　君子无咎　</a:t>
            </a:r>
          </a:p>
          <a:p>
            <a:pPr indent="266700"/>
            <a:r>
              <a:rPr lang="ja-JP" altLang="en-US" sz="2800" dirty="0"/>
              <a:t>　</a:t>
            </a:r>
            <a:br>
              <a:rPr lang="ja-JP" altLang="en-US" sz="2800" dirty="0"/>
            </a:br>
            <a:r>
              <a:rPr lang="ja-JP" altLang="en-US" sz="2800" dirty="0" smtClean="0"/>
              <a:t>九五</a:t>
            </a:r>
            <a:r>
              <a:rPr lang="ja-JP" altLang="en-US" sz="2800" dirty="0"/>
              <a:t>　　観我生　君子无咎</a:t>
            </a:r>
          </a:p>
          <a:p>
            <a:pPr indent="266700"/>
            <a:endParaRPr lang="ja-JP" altLang="en-US" sz="2800" dirty="0"/>
          </a:p>
          <a:p>
            <a:pPr indent="266700">
              <a:buFontTx/>
              <a:buAutoNum type="ea1JpnKorPlain" startAt="64"/>
            </a:pPr>
            <a:r>
              <a:rPr lang="ja-JP" altLang="en-US" sz="2800" dirty="0"/>
              <a:t>　　観国之光　利用賓于王 </a:t>
            </a:r>
          </a:p>
          <a:p>
            <a:pPr indent="266700">
              <a:buFontTx/>
              <a:buAutoNum type="ea1JpnKorPlain" startAt="64"/>
            </a:pPr>
            <a:endParaRPr lang="ja-JP" altLang="en-US" sz="2800" dirty="0"/>
          </a:p>
          <a:p>
            <a:pPr indent="266700">
              <a:buFontTx/>
              <a:buAutoNum type="ea1JpnKorPlain" startAt="63"/>
            </a:pPr>
            <a:r>
              <a:rPr lang="ja-JP" altLang="en-US" sz="2800" dirty="0"/>
              <a:t>　　観我生　進退</a:t>
            </a:r>
          </a:p>
          <a:p>
            <a:pPr indent="266700"/>
            <a:r>
              <a:rPr lang="ja-JP" altLang="en-US" sz="2800" dirty="0"/>
              <a:t/>
            </a:r>
            <a:br>
              <a:rPr lang="ja-JP" altLang="en-US" sz="2800" dirty="0"/>
            </a:br>
            <a:r>
              <a:rPr lang="ja-JP" altLang="en-US" sz="2800" dirty="0" smtClean="0"/>
              <a:t>六二</a:t>
            </a:r>
            <a:r>
              <a:rPr lang="ja-JP" altLang="en-US" sz="2800" dirty="0"/>
              <a:t>　　闚観　</a:t>
            </a:r>
            <a:r>
              <a:rPr lang="ja-JP" altLang="en-US" sz="2800" dirty="0" smtClean="0"/>
              <a:t>利女貞</a:t>
            </a:r>
            <a:endParaRPr lang="en-US" altLang="ja-JP" sz="2800" dirty="0" smtClean="0"/>
          </a:p>
          <a:p>
            <a:pPr indent="266700"/>
            <a:endParaRPr lang="en-US" altLang="ja-JP" sz="2800" dirty="0" smtClean="0"/>
          </a:p>
          <a:p>
            <a:pPr indent="266700"/>
            <a:r>
              <a:rPr lang="ja-JP" altLang="en-US" sz="2800" dirty="0" smtClean="0"/>
              <a:t>初六</a:t>
            </a:r>
            <a:r>
              <a:rPr lang="ja-JP" altLang="en-US" sz="2800" dirty="0"/>
              <a:t>　　童観　小人无咎　君子吝</a:t>
            </a:r>
          </a:p>
        </p:txBody>
      </p:sp>
      <p:sp>
        <p:nvSpPr>
          <p:cNvPr id="5135" name="正方形/長方形 14"/>
          <p:cNvSpPr>
            <a:spLocks noChangeArrowheads="1"/>
          </p:cNvSpPr>
          <p:nvPr/>
        </p:nvSpPr>
        <p:spPr bwMode="auto">
          <a:xfrm>
            <a:off x="320721" y="6062698"/>
            <a:ext cx="4572000" cy="590550"/>
          </a:xfrm>
          <a:prstGeom prst="rect">
            <a:avLst/>
          </a:prstGeom>
          <a:noFill/>
          <a:ln w="9525">
            <a:noFill/>
            <a:miter lim="800000"/>
            <a:headEnd/>
            <a:tailEnd/>
          </a:ln>
        </p:spPr>
        <p:txBody>
          <a:bodyPr>
            <a:spAutoFit/>
          </a:bodyPr>
          <a:lstStyle/>
          <a:p>
            <a:pPr>
              <a:lnSpc>
                <a:spcPct val="90000"/>
              </a:lnSpc>
            </a:pPr>
            <a:r>
              <a:rPr lang="ja-JP" altLang="en-US" dirty="0"/>
              <a:t>注　 六四の観は平音</a:t>
            </a:r>
            <a:r>
              <a:rPr lang="en-US" altLang="ja-JP" dirty="0"/>
              <a:t>(</a:t>
            </a:r>
            <a:r>
              <a:rPr lang="ja-JP" altLang="en-US" dirty="0"/>
              <a:t>観る</a:t>
            </a:r>
            <a:r>
              <a:rPr lang="en-US" altLang="ja-JP" dirty="0"/>
              <a:t>)</a:t>
            </a:r>
          </a:p>
          <a:p>
            <a:pPr>
              <a:lnSpc>
                <a:spcPct val="90000"/>
              </a:lnSpc>
            </a:pPr>
            <a:r>
              <a:rPr lang="ja-JP" altLang="en-US" dirty="0"/>
              <a:t>　　　九五の観は去音</a:t>
            </a:r>
            <a:r>
              <a:rPr lang="en-US" altLang="ja-JP" dirty="0"/>
              <a:t>(</a:t>
            </a:r>
            <a:r>
              <a:rPr lang="ja-JP" altLang="en-US" dirty="0"/>
              <a:t>示す</a:t>
            </a:r>
            <a:r>
              <a:rPr lang="en-US" altLang="ja-JP" dirty="0"/>
              <a:t>)</a:t>
            </a:r>
          </a:p>
        </p:txBody>
      </p:sp>
    </p:spTree>
    <p:extLst>
      <p:ext uri="{BB962C8B-B14F-4D97-AF65-F5344CB8AC3E}">
        <p14:creationId xmlns:p14="http://schemas.microsoft.com/office/powerpoint/2010/main" val="40743654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29397" y="1492370"/>
            <a:ext cx="11964838" cy="5201727"/>
          </a:xfrm>
        </p:spPr>
        <p:txBody>
          <a:bodyPr>
            <a:normAutofit/>
          </a:bodyPr>
          <a:lstStyle/>
          <a:p>
            <a:r>
              <a:rPr lang="en-US" altLang="ja-JP" dirty="0">
                <a:hlinkClick r:id="rId2"/>
              </a:rPr>
              <a:t>https://www.moguravr.com/feelreal-2</a:t>
            </a:r>
            <a:r>
              <a:rPr lang="en-US" altLang="ja-JP" dirty="0" smtClean="0">
                <a:hlinkClick r:id="rId2"/>
              </a:rPr>
              <a:t>/</a:t>
            </a:r>
            <a:endParaRPr lang="en-US" altLang="ja-JP" dirty="0" smtClean="0"/>
          </a:p>
          <a:p>
            <a:r>
              <a:rPr lang="ja-JP" altLang="en-US" sz="3200" dirty="0"/>
              <a:t>「</a:t>
            </a:r>
            <a:r>
              <a:rPr lang="en-US" altLang="ja-JP" sz="3200" dirty="0" err="1"/>
              <a:t>Feelreal</a:t>
            </a:r>
            <a:r>
              <a:rPr lang="ja-JP" altLang="en-US" sz="3200" dirty="0"/>
              <a:t>」は、匂い発生器（</a:t>
            </a:r>
            <a:r>
              <a:rPr lang="en-US" altLang="ja-JP" sz="3200" dirty="0"/>
              <a:t>scent generator</a:t>
            </a:r>
            <a:r>
              <a:rPr lang="ja-JP" altLang="en-US" sz="3200" dirty="0"/>
              <a:t>）という機材に</a:t>
            </a:r>
            <a:r>
              <a:rPr lang="ja-JP" altLang="en-US" sz="3200" dirty="0" smtClean="0"/>
              <a:t>より匂い</a:t>
            </a:r>
            <a:r>
              <a:rPr lang="ja-JP" altLang="en-US" sz="3200" dirty="0"/>
              <a:t>を体験</a:t>
            </a:r>
            <a:r>
              <a:rPr lang="ja-JP" altLang="en-US" sz="3200" dirty="0" smtClean="0"/>
              <a:t>させる。入替可能</a:t>
            </a:r>
            <a:r>
              <a:rPr lang="ja-JP" altLang="en-US" sz="3200" dirty="0"/>
              <a:t>な“匂いカートリッジ”を</a:t>
            </a:r>
            <a:r>
              <a:rPr lang="ja-JP" altLang="en-US" sz="3200" dirty="0" smtClean="0"/>
              <a:t>装填</a:t>
            </a:r>
            <a:endParaRPr lang="ja-JP" altLang="en-US" sz="3200" dirty="0"/>
          </a:p>
          <a:p>
            <a:r>
              <a:rPr lang="ja-JP" altLang="en-US" sz="3200" dirty="0" smtClean="0"/>
              <a:t>匂い</a:t>
            </a:r>
            <a:r>
              <a:rPr lang="ja-JP" altLang="en-US" sz="3200" dirty="0"/>
              <a:t>カートリッジの種類は</a:t>
            </a:r>
            <a:r>
              <a:rPr lang="en-US" altLang="ja-JP" sz="3200" dirty="0"/>
              <a:t>9</a:t>
            </a:r>
            <a:r>
              <a:rPr lang="ja-JP" altLang="en-US" sz="3200" dirty="0" smtClean="0"/>
              <a:t>つ。</a:t>
            </a:r>
            <a:r>
              <a:rPr lang="ja-JP" altLang="en-US" sz="3200" dirty="0"/>
              <a:t>ゴム臭、ガンパウダーの匂い、ミント、ラベンダーなどのフレーバーが</a:t>
            </a:r>
            <a:r>
              <a:rPr lang="ja-JP" altLang="en-US" sz="3200" dirty="0" smtClean="0"/>
              <a:t>公開。将来的</a:t>
            </a:r>
            <a:r>
              <a:rPr lang="ja-JP" altLang="en-US" sz="3200" dirty="0"/>
              <a:t>には計</a:t>
            </a:r>
            <a:r>
              <a:rPr lang="en-US" altLang="ja-JP" sz="3200" dirty="0"/>
              <a:t>255</a:t>
            </a:r>
            <a:r>
              <a:rPr lang="ja-JP" altLang="en-US" sz="3200" dirty="0"/>
              <a:t>種類の匂いカートリッジの発売を</a:t>
            </a:r>
            <a:r>
              <a:rPr lang="ja-JP" altLang="en-US" sz="3200" dirty="0" smtClean="0"/>
              <a:t>予定。キエフ</a:t>
            </a:r>
            <a:r>
              <a:rPr lang="ja-JP" altLang="en-US" sz="3200" dirty="0"/>
              <a:t>在住の</a:t>
            </a:r>
            <a:r>
              <a:rPr lang="ja-JP" altLang="en-US" sz="3200" dirty="0" smtClean="0"/>
              <a:t>調香師の調合。</a:t>
            </a:r>
            <a:endParaRPr lang="en-US" altLang="ja-JP" sz="3200" dirty="0" smtClean="0"/>
          </a:p>
          <a:p>
            <a:r>
              <a:rPr lang="ja-JP" altLang="en-US" sz="3200" dirty="0" smtClean="0"/>
              <a:t>水</a:t>
            </a:r>
            <a:r>
              <a:rPr lang="ja-JP" altLang="en-US" sz="3200" dirty="0"/>
              <a:t>や熱、風が肌に触れる感覚（触覚）も</a:t>
            </a:r>
            <a:r>
              <a:rPr lang="ja-JP" altLang="en-US" sz="3200" dirty="0" smtClean="0"/>
              <a:t>再現。</a:t>
            </a:r>
            <a:r>
              <a:rPr lang="ja-JP" altLang="en-US" sz="3200" dirty="0"/>
              <a:t>水滴は超音波、熱はマイクロヒーター、風はマイクロクーラーを</a:t>
            </a:r>
            <a:r>
              <a:rPr lang="ja-JP" altLang="en-US" sz="3200" dirty="0" smtClean="0"/>
              <a:t>使用。</a:t>
            </a:r>
            <a:r>
              <a:rPr lang="ja-JP" altLang="en-US" sz="3200" dirty="0"/>
              <a:t>ハプティックモーターによる振動機能も</a:t>
            </a:r>
            <a:r>
              <a:rPr lang="ja-JP" altLang="en-US" sz="3200" dirty="0" smtClean="0"/>
              <a:t>搭載</a:t>
            </a:r>
            <a:endParaRPr lang="en-US" altLang="ja-JP" sz="3200" dirty="0" smtClean="0"/>
          </a:p>
          <a:p>
            <a:r>
              <a:rPr lang="ja-JP" altLang="en-US" sz="3200" dirty="0"/>
              <a:t>「</a:t>
            </a:r>
            <a:r>
              <a:rPr lang="en-US" altLang="ja-JP" sz="3200" dirty="0" err="1"/>
              <a:t>Fealreal</a:t>
            </a:r>
            <a:r>
              <a:rPr lang="ja-JP" altLang="en-US" sz="3200" dirty="0"/>
              <a:t>」</a:t>
            </a:r>
            <a:r>
              <a:rPr lang="ja-JP" altLang="en-US" sz="3200" dirty="0" smtClean="0"/>
              <a:t>は</a:t>
            </a:r>
            <a:r>
              <a:rPr lang="en-US" altLang="ja-JP" sz="3200" dirty="0" smtClean="0"/>
              <a:t>VR</a:t>
            </a:r>
            <a:r>
              <a:rPr lang="ja-JP" altLang="en-US" sz="3200" dirty="0"/>
              <a:t>ゲームに</a:t>
            </a:r>
            <a:r>
              <a:rPr lang="ja-JP" altLang="en-US" sz="3200" dirty="0" smtClean="0"/>
              <a:t>対応</a:t>
            </a:r>
            <a:endParaRPr kumimoji="1" lang="ja-JP" altLang="en-US" sz="3200" dirty="0"/>
          </a:p>
        </p:txBody>
      </p:sp>
      <p:sp>
        <p:nvSpPr>
          <p:cNvPr id="4" name="タイトル 3"/>
          <p:cNvSpPr>
            <a:spLocks noGrp="1"/>
          </p:cNvSpPr>
          <p:nvPr>
            <p:ph type="title"/>
          </p:nvPr>
        </p:nvSpPr>
        <p:spPr>
          <a:xfrm>
            <a:off x="838200" y="120770"/>
            <a:ext cx="10515600" cy="1268083"/>
          </a:xfrm>
          <a:ln w="28575">
            <a:solidFill>
              <a:schemeClr val="tx1">
                <a:lumMod val="95000"/>
                <a:lumOff val="5000"/>
              </a:schemeClr>
            </a:solidFill>
          </a:ln>
        </p:spPr>
        <p:txBody>
          <a:bodyPr>
            <a:normAutofit fontScale="90000"/>
          </a:bodyPr>
          <a:lstStyle/>
          <a:p>
            <a:pPr algn="ctr"/>
            <a:r>
              <a:rPr lang="en-US" altLang="ja-JP" b="1" dirty="0"/>
              <a:t>VR</a:t>
            </a:r>
            <a:r>
              <a:rPr lang="ja-JP" altLang="en-US" b="1" dirty="0"/>
              <a:t>で匂いと触覚を体験できるマスク型デバイス「</a:t>
            </a:r>
            <a:r>
              <a:rPr lang="en-US" altLang="ja-JP" b="1" dirty="0" err="1"/>
              <a:t>Feelreal</a:t>
            </a:r>
            <a:r>
              <a:rPr lang="ja-JP" altLang="en-US" b="1" dirty="0"/>
              <a:t>」</a:t>
            </a:r>
          </a:p>
        </p:txBody>
      </p:sp>
    </p:spTree>
    <p:extLst>
      <p:ext uri="{BB962C8B-B14F-4D97-AF65-F5344CB8AC3E}">
        <p14:creationId xmlns:p14="http://schemas.microsoft.com/office/powerpoint/2010/main" val="37123074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pPr algn="ctr"/>
            <a:r>
              <a:rPr lang="ja-JP" altLang="ja-JP" b="1" dirty="0"/>
              <a:t>知覚と認知のメカニズムの解明</a:t>
            </a:r>
            <a:r>
              <a:rPr lang="ja-JP" altLang="ja-JP" b="1" dirty="0" smtClean="0"/>
              <a:t>と</a:t>
            </a:r>
            <a:r>
              <a:rPr lang="en-US" altLang="ja-JP" b="1" dirty="0" smtClean="0"/>
              <a:t/>
            </a:r>
            <a:br>
              <a:rPr lang="en-US" altLang="ja-JP" b="1" dirty="0" smtClean="0"/>
            </a:br>
            <a:r>
              <a:rPr lang="ja-JP" altLang="ja-JP" b="1" dirty="0" smtClean="0"/>
              <a:t>観</a:t>
            </a:r>
            <a:r>
              <a:rPr lang="ja-JP" altLang="ja-JP" b="1" dirty="0"/>
              <a:t>光学</a:t>
            </a:r>
            <a:r>
              <a:rPr lang="ja-JP" altLang="ja-JP" b="1" dirty="0" smtClean="0"/>
              <a:t>研究</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ja-JP" dirty="0" smtClean="0"/>
              <a:t>観光</a:t>
            </a:r>
            <a:r>
              <a:rPr lang="ja-JP" altLang="ja-JP" dirty="0"/>
              <a:t>対象は人間の認識が作り出すものという理解に立てば、視覚等のメカニズムが数式レベルで解明されるようになればなるほど、視覚等を効率的に活用した観光資源や街づくりが可能となる。</a:t>
            </a:r>
          </a:p>
          <a:p>
            <a:r>
              <a:rPr lang="ja-JP" altLang="ja-JP" dirty="0"/>
              <a:t>視覚メカニズム、錯覚メカニズムの活用が当たり前になることから、錯覚観光が非日常ではなくなる。全国各地では、偶然に形成された「おばけ坂</a:t>
            </a:r>
            <a:r>
              <a:rPr lang="ja-JP" altLang="ja-JP" dirty="0" smtClean="0"/>
              <a:t>」が</a:t>
            </a:r>
            <a:r>
              <a:rPr lang="ja-JP" altLang="ja-JP" dirty="0"/>
              <a:t>観光資源化されている。それどころか今後は、都市景観でも錯覚メカニズムを織り込んだ「都市錯視</a:t>
            </a:r>
            <a:r>
              <a:rPr lang="ja-JP" altLang="ja-JP" dirty="0" smtClean="0"/>
              <a:t>」が</a:t>
            </a:r>
            <a:r>
              <a:rPr lang="ja-JP" altLang="ja-JP" dirty="0"/>
              <a:t>人工的に生み出されるであろう</a:t>
            </a:r>
            <a:r>
              <a:rPr lang="ja-JP" altLang="ja-JP" dirty="0" smtClean="0"/>
              <a:t>。</a:t>
            </a:r>
            <a:endParaRPr lang="ja-JP" altLang="ja-JP" dirty="0"/>
          </a:p>
        </p:txBody>
      </p:sp>
    </p:spTree>
    <p:extLst>
      <p:ext uri="{BB962C8B-B14F-4D97-AF65-F5344CB8AC3E}">
        <p14:creationId xmlns:p14="http://schemas.microsoft.com/office/powerpoint/2010/main" val="25440441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20120"/>
            <a:ext cx="10515600" cy="1544689"/>
          </a:xfrm>
          <a:ln>
            <a:solidFill>
              <a:schemeClr val="accent1"/>
            </a:solidFill>
          </a:ln>
        </p:spPr>
        <p:txBody>
          <a:bodyPr/>
          <a:lstStyle/>
          <a:p>
            <a:pPr algn="ctr"/>
            <a:r>
              <a:rPr kumimoji="1" lang="ja-JP" altLang="en-US" dirty="0" smtClean="0"/>
              <a:t>「錯覚観光」ビジネス</a:t>
            </a:r>
            <a:r>
              <a:rPr kumimoji="1" lang="en-US" altLang="ja-JP" dirty="0" smtClean="0"/>
              <a:t/>
            </a:r>
            <a:br>
              <a:rPr kumimoji="1" lang="en-US" altLang="ja-JP" dirty="0" smtClean="0"/>
            </a:br>
            <a:r>
              <a:rPr kumimoji="1" lang="ja-JP" altLang="en-US" dirty="0" smtClean="0"/>
              <a:t>　</a:t>
            </a:r>
            <a:r>
              <a:rPr lang="ja-JP" altLang="en-US" dirty="0" smtClean="0"/>
              <a:t>久米</a:t>
            </a:r>
            <a:r>
              <a:rPr kumimoji="1" lang="ja-JP" altLang="en-US" dirty="0" smtClean="0"/>
              <a:t>島おばけ坂、都市錯視</a:t>
            </a:r>
            <a:endParaRPr kumimoji="1" lang="ja-JP" altLang="en-US" dirty="0"/>
          </a:p>
        </p:txBody>
      </p:sp>
      <p:sp>
        <p:nvSpPr>
          <p:cNvPr id="3" name="コンテンツ プレースホルダー 2"/>
          <p:cNvSpPr>
            <a:spLocks noGrp="1"/>
          </p:cNvSpPr>
          <p:nvPr>
            <p:ph idx="1"/>
          </p:nvPr>
        </p:nvSpPr>
        <p:spPr>
          <a:xfrm>
            <a:off x="966158" y="2015406"/>
            <a:ext cx="5244861" cy="610947"/>
          </a:xfrm>
        </p:spPr>
        <p:txBody>
          <a:bodyPr>
            <a:normAutofit fontScale="85000" lnSpcReduction="20000"/>
          </a:bodyPr>
          <a:lstStyle/>
          <a:p>
            <a:r>
              <a:rPr lang="en-US" altLang="ja-JP" dirty="0">
                <a:hlinkClick r:id="rId2"/>
              </a:rPr>
              <a:t>https://</a:t>
            </a:r>
            <a:r>
              <a:rPr lang="en-US" altLang="ja-JP" dirty="0" smtClean="0">
                <a:hlinkClick r:id="rId2"/>
              </a:rPr>
              <a:t>youtu.be/UXfsZy5Ru_8</a:t>
            </a:r>
            <a:r>
              <a:rPr lang="en-US" altLang="ja-JP" dirty="0"/>
              <a:t/>
            </a:r>
            <a:br>
              <a:rPr lang="en-US" altLang="ja-JP" dirty="0"/>
            </a:br>
            <a:endParaRPr kumimoji="1" lang="ja-JP" altLang="en-US" dirty="0"/>
          </a:p>
        </p:txBody>
      </p:sp>
      <p:pic>
        <p:nvPicPr>
          <p:cNvPr id="3074" name="Picture 2" descr="http://kanko-kumejima.sub.jp/wp-content/uploads/35f0444364697030a463098d6bf8c4a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745" y="2526568"/>
            <a:ext cx="3665928" cy="130926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1063156" y="4020711"/>
            <a:ext cx="4845938" cy="830997"/>
          </a:xfrm>
          <a:prstGeom prst="rect">
            <a:avLst/>
          </a:prstGeom>
        </p:spPr>
        <p:txBody>
          <a:bodyPr wrap="square">
            <a:spAutoFit/>
          </a:bodyPr>
          <a:lstStyle/>
          <a:p>
            <a:r>
              <a:rPr lang="en-US" altLang="ja-JP" sz="2400" b="1" dirty="0">
                <a:solidFill>
                  <a:schemeClr val="tx1">
                    <a:lumMod val="95000"/>
                    <a:lumOff val="5000"/>
                  </a:schemeClr>
                </a:solidFill>
                <a:latin typeface="Roboto"/>
                <a:hlinkClick r:id="rId4"/>
              </a:rPr>
              <a:t>https://</a:t>
            </a:r>
            <a:r>
              <a:rPr lang="en-US" altLang="ja-JP" sz="2400" b="1" dirty="0" smtClean="0">
                <a:solidFill>
                  <a:schemeClr val="tx1">
                    <a:lumMod val="95000"/>
                    <a:lumOff val="5000"/>
                  </a:schemeClr>
                </a:solidFill>
                <a:latin typeface="Roboto"/>
                <a:hlinkClick r:id="rId4"/>
              </a:rPr>
              <a:t>youtu.be/uJOLxHeesxo</a:t>
            </a:r>
            <a:endParaRPr lang="en-US" altLang="ja-JP" sz="2400" b="1" dirty="0" smtClean="0">
              <a:solidFill>
                <a:schemeClr val="tx1">
                  <a:lumMod val="95000"/>
                  <a:lumOff val="5000"/>
                </a:schemeClr>
              </a:solidFill>
              <a:latin typeface="Roboto"/>
            </a:endParaRPr>
          </a:p>
          <a:p>
            <a:endParaRPr lang="ja-JP" altLang="en-US" sz="2400" b="1" dirty="0">
              <a:solidFill>
                <a:schemeClr val="tx1">
                  <a:lumMod val="95000"/>
                  <a:lumOff val="5000"/>
                </a:schemeClr>
              </a:solidFill>
            </a:endParaRPr>
          </a:p>
        </p:txBody>
      </p:sp>
      <p:sp>
        <p:nvSpPr>
          <p:cNvPr id="5" name="正方形/長方形 4"/>
          <p:cNvSpPr/>
          <p:nvPr/>
        </p:nvSpPr>
        <p:spPr>
          <a:xfrm>
            <a:off x="8514272" y="3729335"/>
            <a:ext cx="2372254" cy="461665"/>
          </a:xfrm>
          <a:prstGeom prst="rect">
            <a:avLst/>
          </a:prstGeom>
        </p:spPr>
        <p:txBody>
          <a:bodyPr wrap="square">
            <a:spAutoFit/>
          </a:bodyPr>
          <a:lstStyle/>
          <a:p>
            <a:r>
              <a:rPr lang="ja-JP" altLang="en-US" sz="2400" dirty="0" smtClean="0"/>
              <a:t>都市錯視</a:t>
            </a:r>
            <a:endParaRPr lang="ja-JP" altLang="en-US" sz="2400" dirty="0"/>
          </a:p>
        </p:txBody>
      </p:sp>
      <p:pic>
        <p:nvPicPr>
          <p:cNvPr id="6" name="Picture 2" descr="群馬県赤城山のおばけ坂の画像"/>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0778" y="4663217"/>
            <a:ext cx="2725944" cy="2057898"/>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5909094" y="1852610"/>
            <a:ext cx="3634595" cy="580857"/>
          </a:xfrm>
          <a:prstGeom prst="rect">
            <a:avLst/>
          </a:prstGeom>
        </p:spPr>
        <p:txBody>
          <a:bodyPr wrap="square">
            <a:spAutoFit/>
          </a:bodyPr>
          <a:lstStyle/>
          <a:p>
            <a:r>
              <a:rPr lang="ja-JP" altLang="en-US" sz="3200" dirty="0" smtClean="0"/>
              <a:t>神田　</a:t>
            </a:r>
            <a:r>
              <a:rPr lang="ja-JP" altLang="en-US" sz="3200" dirty="0"/>
              <a:t> </a:t>
            </a:r>
            <a:r>
              <a:rPr lang="ja-JP" altLang="en-US" sz="3200" dirty="0" smtClean="0"/>
              <a:t>錯覚美術館</a:t>
            </a:r>
            <a:endParaRPr lang="ja-JP" altLang="en-US" sz="3200" dirty="0"/>
          </a:p>
        </p:txBody>
      </p:sp>
      <p:sp>
        <p:nvSpPr>
          <p:cNvPr id="7" name="正方形/長方形 6"/>
          <p:cNvSpPr/>
          <p:nvPr/>
        </p:nvSpPr>
        <p:spPr>
          <a:xfrm>
            <a:off x="5854941" y="2460672"/>
            <a:ext cx="396815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tx1">
                    <a:lumMod val="95000"/>
                    <a:lumOff val="5000"/>
                  </a:schemeClr>
                </a:solidFill>
              </a:rPr>
              <a:t>ＨＰ　　錯</a:t>
            </a:r>
            <a:r>
              <a:rPr lang="ja-JP" altLang="en-US" sz="3200" dirty="0">
                <a:solidFill>
                  <a:schemeClr val="tx1">
                    <a:lumMod val="95000"/>
                    <a:lumOff val="5000"/>
                  </a:schemeClr>
                </a:solidFill>
              </a:rPr>
              <a:t>視の科学館</a:t>
            </a:r>
            <a:endParaRPr kumimoji="1" lang="ja-JP" altLang="en-US" sz="3200" dirty="0">
              <a:solidFill>
                <a:schemeClr val="tx1">
                  <a:lumMod val="95000"/>
                  <a:lumOff val="5000"/>
                </a:schemeClr>
              </a:solidFill>
            </a:endParaRPr>
          </a:p>
        </p:txBody>
      </p:sp>
      <p:pic>
        <p:nvPicPr>
          <p:cNvPr id="8" name="Picture 2" descr="http://www.araiweb.matrix.jp/VisionScience/BuildingIllusion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4756" y="4318000"/>
            <a:ext cx="2941614" cy="2204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1410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お化け坂</a:t>
            </a:r>
            <a:endParaRPr kumimoji="1" lang="ja-JP" altLang="en-US" dirty="0"/>
          </a:p>
        </p:txBody>
      </p:sp>
      <p:pic>
        <p:nvPicPr>
          <p:cNvPr id="4" name="図 3"/>
          <p:cNvPicPr>
            <a:picLocks noChangeAspect="1"/>
          </p:cNvPicPr>
          <p:nvPr/>
        </p:nvPicPr>
        <p:blipFill rotWithShape="1">
          <a:blip r:embed="rId3"/>
          <a:srcRect l="23844" t="13842" r="45499" b="49824"/>
          <a:stretch/>
        </p:blipFill>
        <p:spPr>
          <a:xfrm>
            <a:off x="1775520" y="1916832"/>
            <a:ext cx="4536504" cy="3024336"/>
          </a:xfrm>
          <a:prstGeom prst="rect">
            <a:avLst/>
          </a:prstGeom>
        </p:spPr>
      </p:pic>
      <p:sp>
        <p:nvSpPr>
          <p:cNvPr id="5" name="正方形/長方形 4"/>
          <p:cNvSpPr/>
          <p:nvPr/>
        </p:nvSpPr>
        <p:spPr>
          <a:xfrm>
            <a:off x="2207568" y="5363924"/>
            <a:ext cx="3164200" cy="369332"/>
          </a:xfrm>
          <a:prstGeom prst="rect">
            <a:avLst/>
          </a:prstGeom>
        </p:spPr>
        <p:txBody>
          <a:bodyPr wrap="square">
            <a:spAutoFit/>
          </a:bodyPr>
          <a:lstStyle/>
          <a:p>
            <a:r>
              <a:rPr lang="en-US" altLang="ja-JP" u="sng" dirty="0">
                <a:hlinkClick r:id="rId4"/>
              </a:rPr>
              <a:t>https://youtu.be/vmkaVoLoFEU</a:t>
            </a:r>
            <a:endParaRPr lang="ja-JP" altLang="ja-JP" dirty="0"/>
          </a:p>
        </p:txBody>
      </p:sp>
      <p:pic>
        <p:nvPicPr>
          <p:cNvPr id="1026" name="Picture 2" descr="https://encrypted-tbn2.gstatic.com/images?q=tbn:ANd9GcQFbkp4pG5yNjFAVcdy_Nv5u9lf7Pq4Bb8M8OqW_WQJJiUeFN3NB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1944" y="2420888"/>
            <a:ext cx="5143248" cy="3857436"/>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6991562" y="1835532"/>
            <a:ext cx="3064878" cy="923330"/>
          </a:xfrm>
          <a:prstGeom prst="rect">
            <a:avLst/>
          </a:prstGeom>
        </p:spPr>
        <p:txBody>
          <a:bodyPr wrap="none">
            <a:spAutoFit/>
          </a:bodyPr>
          <a:lstStyle/>
          <a:p>
            <a:r>
              <a:rPr lang="ja-JP" altLang="en-US" dirty="0">
                <a:hlinkClick r:id="rId6"/>
              </a:rPr>
              <a:t>https://youtu.be/UXfsZy5Ru_8</a:t>
            </a:r>
            <a:endParaRPr lang="en-US" altLang="ja-JP" dirty="0"/>
          </a:p>
          <a:p>
            <a:endParaRPr lang="en-US" altLang="ja-JP" dirty="0"/>
          </a:p>
          <a:p>
            <a:endParaRPr lang="ja-JP" altLang="en-US" dirty="0"/>
          </a:p>
        </p:txBody>
      </p:sp>
    </p:spTree>
    <p:extLst>
      <p:ext uri="{BB962C8B-B14F-4D97-AF65-F5344CB8AC3E}">
        <p14:creationId xmlns:p14="http://schemas.microsoft.com/office/powerpoint/2010/main" val="25859661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lang="ja-JP" altLang="ja-JP" dirty="0"/>
              <a:t>都市錯視</a:t>
            </a:r>
            <a:endParaRPr kumimoji="1" lang="ja-JP" altLang="en-US" dirty="0"/>
          </a:p>
        </p:txBody>
      </p:sp>
      <p:pic>
        <p:nvPicPr>
          <p:cNvPr id="2054" name="Picture 6" descr="http://www.araiweb.matrix.jp/VisionScience/BuildingIllusion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3952" y="1268760"/>
            <a:ext cx="4176464" cy="31304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araiweb.matrix.jp/VisionScience/BuildingIllusion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29" y="1628801"/>
            <a:ext cx="4419183" cy="331236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araiweb.matrix.jp/VisionScience/OsakaMap.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4112" y="4725144"/>
            <a:ext cx="2915816" cy="2028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9075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pPr algn="ctr"/>
            <a:r>
              <a:rPr kumimoji="1" lang="ja-JP" altLang="en-US" dirty="0" smtClean="0"/>
              <a:t>ロボットと観光</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kumimoji="1" lang="ja-JP" altLang="en-US" dirty="0" smtClean="0"/>
              <a:t>人間とロボットのインタラクション</a:t>
            </a:r>
            <a:endParaRPr kumimoji="1" lang="en-US" altLang="ja-JP" dirty="0" smtClean="0"/>
          </a:p>
          <a:p>
            <a:r>
              <a:rPr lang="ja-JP" altLang="en-US" dirty="0"/>
              <a:t>人間</a:t>
            </a:r>
            <a:r>
              <a:rPr lang="ja-JP" altLang="en-US" dirty="0" smtClean="0"/>
              <a:t>とロボットがコミュニケーションをとるためには、ロボットが人間を理解できなければならない。単に言葉を文字通り理解してもコミュニケーションは取れない。「あなたなど嫌いよ」と目で見つめられたときの取るべき反応ができない。</a:t>
            </a:r>
            <a:endParaRPr lang="en-US" altLang="ja-JP" dirty="0" smtClean="0"/>
          </a:p>
          <a:p>
            <a:r>
              <a:rPr kumimoji="1" lang="ja-JP" altLang="en-US" dirty="0"/>
              <a:t>人間</a:t>
            </a:r>
            <a:r>
              <a:rPr kumimoji="1" lang="ja-JP" altLang="en-US" dirty="0" smtClean="0"/>
              <a:t>を</a:t>
            </a:r>
            <a:r>
              <a:rPr kumimoji="1" lang="ja-JP" altLang="en-US" dirty="0"/>
              <a:t>理解</a:t>
            </a:r>
            <a:r>
              <a:rPr kumimoji="1" lang="ja-JP" altLang="en-US" dirty="0" smtClean="0"/>
              <a:t>するためには、人間の脳を解明できなければ、完全には理解できないが、研究が進めば、人間の脳の反応により近いものが実現できるのであろう。</a:t>
            </a:r>
            <a:endParaRPr kumimoji="1" lang="en-US" altLang="ja-JP" dirty="0" smtClean="0"/>
          </a:p>
          <a:p>
            <a:r>
              <a:rPr lang="ja-JP" altLang="en-US" dirty="0" smtClean="0"/>
              <a:t>人間は進化の過程で獲得したミラーニューロンを利用して心を手に入れたとするならば（心の他者起源説）、ロボットにもこの進化の過程をたどらせれば、人間と同じようなインタラクションが取れるのではなかろうか</a:t>
            </a:r>
            <a:endParaRPr kumimoji="1" lang="ja-JP" altLang="en-US" dirty="0"/>
          </a:p>
        </p:txBody>
      </p:sp>
    </p:spTree>
    <p:extLst>
      <p:ext uri="{BB962C8B-B14F-4D97-AF65-F5344CB8AC3E}">
        <p14:creationId xmlns:p14="http://schemas.microsoft.com/office/powerpoint/2010/main" val="25165490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lgn="ctr">
              <a:defRPr/>
            </a:pPr>
            <a:r>
              <a:rPr lang="ja-JP" altLang="ja-JP" dirty="0" smtClean="0"/>
              <a:t>「心の他者起源説」</a:t>
            </a:r>
            <a:endParaRPr lang="ja-JP" altLang="en-US" dirty="0"/>
          </a:p>
        </p:txBody>
      </p:sp>
      <p:sp>
        <p:nvSpPr>
          <p:cNvPr id="6147" name="コンテンツ プレースホルダ 2"/>
          <p:cNvSpPr>
            <a:spLocks noGrp="1"/>
          </p:cNvSpPr>
          <p:nvPr>
            <p:ph idx="1"/>
          </p:nvPr>
        </p:nvSpPr>
        <p:spPr/>
        <p:txBody>
          <a:bodyPr/>
          <a:lstStyle/>
          <a:p>
            <a:pPr>
              <a:buFontTx/>
              <a:buNone/>
            </a:pPr>
            <a:r>
              <a:rPr lang="ja-JP" altLang="en-US" smtClean="0"/>
              <a:t>①</a:t>
            </a:r>
            <a:r>
              <a:rPr lang="ja-JP" altLang="ja-JP" smtClean="0"/>
              <a:t>最初は</a:t>
            </a:r>
            <a:r>
              <a:rPr lang="ja-JP" altLang="ja-JP" smtClean="0">
                <a:solidFill>
                  <a:srgbClr val="FF0000"/>
                </a:solidFill>
              </a:rPr>
              <a:t>他人に心があると仮定</a:t>
            </a:r>
            <a:r>
              <a:rPr lang="ja-JP" altLang="ja-JP" smtClean="0"/>
              <a:t>して他人の行動を</a:t>
            </a:r>
            <a:r>
              <a:rPr lang="ja-JP" altLang="ja-JP" smtClean="0">
                <a:solidFill>
                  <a:srgbClr val="FF0000"/>
                </a:solidFill>
              </a:rPr>
              <a:t>上手く予測</a:t>
            </a:r>
            <a:r>
              <a:rPr lang="ja-JP" altLang="ja-JP" smtClean="0"/>
              <a:t>することが適応的になった。</a:t>
            </a:r>
            <a:endParaRPr lang="en-US" altLang="ja-JP" smtClean="0"/>
          </a:p>
          <a:p>
            <a:pPr>
              <a:buFontTx/>
              <a:buNone/>
            </a:pPr>
            <a:r>
              <a:rPr lang="ja-JP" altLang="en-US" smtClean="0"/>
              <a:t>②</a:t>
            </a:r>
            <a:r>
              <a:rPr lang="ja-JP" altLang="ja-JP" smtClean="0"/>
              <a:t>次に他人の心を予測するシステムを</a:t>
            </a:r>
            <a:r>
              <a:rPr lang="ja-JP" altLang="ja-JP" smtClean="0">
                <a:solidFill>
                  <a:srgbClr val="FF0000"/>
                </a:solidFill>
              </a:rPr>
              <a:t>ミラーニューロンで照り返し流用</a:t>
            </a:r>
            <a:r>
              <a:rPr lang="ja-JP" altLang="ja-JP" smtClean="0"/>
              <a:t>することで</a:t>
            </a:r>
            <a:r>
              <a:rPr lang="ja-JP" altLang="ja-JP" smtClean="0">
                <a:solidFill>
                  <a:srgbClr val="FF0000"/>
                </a:solidFill>
              </a:rPr>
              <a:t>自分の心を予測</a:t>
            </a:r>
            <a:r>
              <a:rPr lang="ja-JP" altLang="ja-JP" smtClean="0"/>
              <a:t>するになったのではないか。</a:t>
            </a:r>
            <a:endParaRPr lang="en-US" altLang="ja-JP" smtClean="0"/>
          </a:p>
          <a:p>
            <a:pPr>
              <a:buFontTx/>
              <a:buNone/>
            </a:pPr>
            <a:r>
              <a:rPr lang="ja-JP" altLang="en-US" smtClean="0"/>
              <a:t>③</a:t>
            </a:r>
            <a:r>
              <a:rPr lang="ja-JP" altLang="ja-JP" smtClean="0"/>
              <a:t>自分の心は</a:t>
            </a:r>
            <a:r>
              <a:rPr lang="ja-JP" altLang="ja-JP" smtClean="0">
                <a:solidFill>
                  <a:srgbClr val="FF0000"/>
                </a:solidFill>
              </a:rPr>
              <a:t>他</a:t>
            </a:r>
            <a:r>
              <a:rPr lang="ja-JP" altLang="en-US" smtClean="0">
                <a:solidFill>
                  <a:srgbClr val="FF0000"/>
                </a:solidFill>
              </a:rPr>
              <a:t>者</a:t>
            </a:r>
            <a:r>
              <a:rPr lang="ja-JP" altLang="ja-JP" smtClean="0">
                <a:solidFill>
                  <a:srgbClr val="FF0000"/>
                </a:solidFill>
              </a:rPr>
              <a:t>の</a:t>
            </a:r>
            <a:r>
              <a:rPr lang="ja-JP" altLang="en-US" smtClean="0">
                <a:solidFill>
                  <a:srgbClr val="FF0000"/>
                </a:solidFill>
              </a:rPr>
              <a:t>心</a:t>
            </a:r>
            <a:r>
              <a:rPr lang="ja-JP" altLang="ja-JP" smtClean="0">
                <a:solidFill>
                  <a:srgbClr val="FF0000"/>
                </a:solidFill>
              </a:rPr>
              <a:t>を仮定する能力の副産物</a:t>
            </a:r>
            <a:r>
              <a:rPr lang="ja-JP" altLang="ja-JP" smtClean="0"/>
              <a:t>としてできた</a:t>
            </a:r>
            <a:r>
              <a:rPr lang="ja-JP" altLang="en-US" smtClean="0"/>
              <a:t>⇒</a:t>
            </a:r>
            <a:r>
              <a:rPr lang="ja-JP" altLang="ja-JP" smtClean="0"/>
              <a:t>これが前適応に基づく心の起源の仮説で「心の他者起源説」</a:t>
            </a:r>
          </a:p>
          <a:p>
            <a:endParaRPr lang="ja-JP" altLang="en-US" smtClean="0"/>
          </a:p>
          <a:p>
            <a:endParaRPr lang="ja-JP" altLang="en-US" smtClean="0"/>
          </a:p>
        </p:txBody>
      </p:sp>
    </p:spTree>
    <p:extLst>
      <p:ext uri="{BB962C8B-B14F-4D97-AF65-F5344CB8AC3E}">
        <p14:creationId xmlns:p14="http://schemas.microsoft.com/office/powerpoint/2010/main" val="315230871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0883" y="365125"/>
            <a:ext cx="10542917" cy="1325563"/>
          </a:xfrm>
          <a:ln>
            <a:solidFill>
              <a:schemeClr val="accent1"/>
            </a:solidFill>
          </a:ln>
        </p:spPr>
        <p:txBody>
          <a:bodyPr/>
          <a:lstStyle/>
          <a:p>
            <a:pPr algn="ctr"/>
            <a:r>
              <a:rPr kumimoji="1" lang="ja-JP" altLang="en-US" dirty="0" smtClean="0"/>
              <a:t>ＡＩの実現</a:t>
            </a:r>
            <a:endParaRPr kumimoji="1" lang="ja-JP" altLang="en-US" dirty="0"/>
          </a:p>
        </p:txBody>
      </p:sp>
      <p:sp>
        <p:nvSpPr>
          <p:cNvPr id="3" name="コンテンツ プレースホルダー 2"/>
          <p:cNvSpPr>
            <a:spLocks noGrp="1"/>
          </p:cNvSpPr>
          <p:nvPr>
            <p:ph idx="1"/>
          </p:nvPr>
        </p:nvSpPr>
        <p:spPr/>
        <p:txBody>
          <a:bodyPr/>
          <a:lstStyle/>
          <a:p>
            <a:r>
              <a:rPr lang="ja-JP" altLang="en-US" dirty="0"/>
              <a:t>人工</a:t>
            </a:r>
            <a:r>
              <a:rPr lang="ja-JP" altLang="en-US" dirty="0" smtClean="0"/>
              <a:t>知能の</a:t>
            </a:r>
            <a:r>
              <a:rPr kumimoji="1" lang="ja-JP" altLang="en-US" dirty="0" smtClean="0"/>
              <a:t>実現には、脳機能の解明が不可欠</a:t>
            </a:r>
            <a:endParaRPr kumimoji="1" lang="en-US" altLang="ja-JP" dirty="0" smtClean="0"/>
          </a:p>
          <a:p>
            <a:r>
              <a:rPr lang="ja-JP" altLang="en-US" dirty="0"/>
              <a:t>脳機能</a:t>
            </a:r>
            <a:r>
              <a:rPr lang="ja-JP" altLang="en-US" dirty="0" smtClean="0"/>
              <a:t>の</a:t>
            </a:r>
            <a:r>
              <a:rPr lang="ja-JP" altLang="en-US" dirty="0"/>
              <a:t>解明</a:t>
            </a:r>
            <a:r>
              <a:rPr lang="ja-JP" altLang="en-US" dirty="0" smtClean="0"/>
              <a:t>が</a:t>
            </a:r>
            <a:r>
              <a:rPr lang="ja-JP" altLang="en-US" dirty="0"/>
              <a:t>可能</a:t>
            </a:r>
            <a:r>
              <a:rPr lang="ja-JP" altLang="en-US" dirty="0" smtClean="0"/>
              <a:t>か否かは不知（一元論、二元論）</a:t>
            </a:r>
            <a:endParaRPr kumimoji="1" lang="ja-JP" altLang="en-US" dirty="0"/>
          </a:p>
        </p:txBody>
      </p:sp>
    </p:spTree>
    <p:extLst>
      <p:ext uri="{BB962C8B-B14F-4D97-AF65-F5344CB8AC3E}">
        <p14:creationId xmlns:p14="http://schemas.microsoft.com/office/powerpoint/2010/main" val="38032710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cmpd="thickThin">
            <a:solidFill>
              <a:schemeClr val="tx1">
                <a:lumMod val="95000"/>
                <a:lumOff val="5000"/>
              </a:schemeClr>
            </a:solidFill>
          </a:ln>
        </p:spPr>
        <p:txBody>
          <a:bodyPr/>
          <a:lstStyle/>
          <a:p>
            <a:pPr algn="ctr"/>
            <a:r>
              <a:rPr lang="ja-JP" altLang="en-US" dirty="0" smtClean="0"/>
              <a:t>９－５　</a:t>
            </a:r>
            <a:r>
              <a:rPr lang="ja-JP" altLang="ja-JP" dirty="0" smtClean="0"/>
              <a:t>モラベック</a:t>
            </a:r>
            <a:r>
              <a:rPr lang="ja-JP" altLang="ja-JP" dirty="0"/>
              <a:t>の</a:t>
            </a:r>
            <a:r>
              <a:rPr lang="ja-JP" altLang="ja-JP" dirty="0" smtClean="0"/>
              <a:t>パラドックス</a:t>
            </a:r>
            <a:endParaRPr kumimoji="1" lang="ja-JP" altLang="en-US" dirty="0"/>
          </a:p>
        </p:txBody>
      </p:sp>
      <p:sp>
        <p:nvSpPr>
          <p:cNvPr id="3" name="コンテンツ プレースホルダー 2"/>
          <p:cNvSpPr>
            <a:spLocks noGrp="1"/>
          </p:cNvSpPr>
          <p:nvPr>
            <p:ph idx="1"/>
          </p:nvPr>
        </p:nvSpPr>
        <p:spPr/>
        <p:txBody>
          <a:bodyPr/>
          <a:lstStyle/>
          <a:p>
            <a:r>
              <a:rPr lang="ja-JP" altLang="en-US" dirty="0"/>
              <a:t>高度な推論よりも感覚運動スキルの方が多くの計算資源を</a:t>
            </a:r>
            <a:r>
              <a:rPr lang="ja-JP" altLang="en-US" dirty="0" smtClean="0"/>
              <a:t>要する</a:t>
            </a:r>
            <a:endParaRPr lang="en-US" altLang="ja-JP" dirty="0" smtClean="0"/>
          </a:p>
          <a:p>
            <a:r>
              <a:rPr lang="ja-JP" altLang="en-US" dirty="0"/>
              <a:t>コンピュータに知能テストを受けさせたりチェッカーをプレイさせたりするよりも、</a:t>
            </a:r>
            <a:r>
              <a:rPr lang="en-US" altLang="ja-JP" dirty="0">
                <a:solidFill>
                  <a:srgbClr val="FF0000"/>
                </a:solidFill>
              </a:rPr>
              <a:t>1</a:t>
            </a:r>
            <a:r>
              <a:rPr lang="ja-JP" altLang="en-US" dirty="0">
                <a:solidFill>
                  <a:srgbClr val="FF0000"/>
                </a:solidFill>
              </a:rPr>
              <a:t>歳児レベルの知覚と運動のスキルを与える方が遥かに難しいか、あるいは不可能</a:t>
            </a:r>
            <a:r>
              <a:rPr lang="ja-JP" altLang="en-US" dirty="0"/>
              <a:t>で</a:t>
            </a:r>
            <a:r>
              <a:rPr lang="ja-JP" altLang="en-US" dirty="0" smtClean="0"/>
              <a:t>ある</a:t>
            </a:r>
            <a:endParaRPr lang="en-US" altLang="ja-JP" dirty="0" smtClean="0"/>
          </a:p>
          <a:p>
            <a:r>
              <a:rPr lang="ja-JP" altLang="en-US" dirty="0"/>
              <a:t>人間のスキルは全て生物学的に実装されており、自然淘汰の過程を経て設計されている。その進化の過程で、自然淘汰はデザインの改良と最適化を高める方向に働く。スキルの起源が古いほど、自然淘汰によるデザインの改良が何度も行われることになる。抽象的思考が発展しはじめたのはごく最近であり、その実装が効率的であることはあまり期待できない。</a:t>
            </a:r>
            <a:endParaRPr kumimoji="1" lang="ja-JP" altLang="en-US" dirty="0"/>
          </a:p>
        </p:txBody>
      </p:sp>
    </p:spTree>
    <p:extLst>
      <p:ext uri="{BB962C8B-B14F-4D97-AF65-F5344CB8AC3E}">
        <p14:creationId xmlns:p14="http://schemas.microsoft.com/office/powerpoint/2010/main" val="6469303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solidFill>
            <a:srgbClr val="FFFF00"/>
          </a:solidFill>
          <a:ln w="12700">
            <a:solidFill>
              <a:schemeClr val="tx1">
                <a:lumMod val="95000"/>
                <a:lumOff val="5000"/>
              </a:schemeClr>
            </a:solidFill>
          </a:ln>
        </p:spPr>
        <p:txBody>
          <a:bodyPr/>
          <a:lstStyle/>
          <a:p>
            <a:pPr algn="ctr">
              <a:defRPr/>
            </a:pPr>
            <a:r>
              <a:rPr lang="ja-JP" altLang="en-US" dirty="0" smtClean="0"/>
              <a:t>ジェミノイドと身体感覚の転移</a:t>
            </a:r>
          </a:p>
        </p:txBody>
      </p:sp>
      <p:sp>
        <p:nvSpPr>
          <p:cNvPr id="11267" name="コンテンツ プレースホルダ 2"/>
          <p:cNvSpPr>
            <a:spLocks noGrp="1"/>
          </p:cNvSpPr>
          <p:nvPr>
            <p:ph idx="1"/>
          </p:nvPr>
        </p:nvSpPr>
        <p:spPr/>
        <p:txBody>
          <a:bodyPr/>
          <a:lstStyle/>
          <a:p>
            <a:r>
              <a:rPr lang="ja-JP" altLang="en-US" smtClean="0"/>
              <a:t>石黒浩研究室</a:t>
            </a:r>
            <a:endParaRPr lang="en-US" altLang="ja-JP" smtClean="0"/>
          </a:p>
          <a:p>
            <a:r>
              <a:rPr lang="ja-JP" altLang="en-US" smtClean="0"/>
              <a:t>ジェミノイドは実在する人間のコピーロボット</a:t>
            </a:r>
            <a:endParaRPr lang="en-US" altLang="ja-JP" smtClean="0"/>
          </a:p>
          <a:p>
            <a:r>
              <a:rPr lang="ja-JP" altLang="en-US" smtClean="0"/>
              <a:t>遠隔地の相手に対し、より自然な対話が実現できる</a:t>
            </a:r>
            <a:endParaRPr lang="en-US" altLang="ja-JP" smtClean="0"/>
          </a:p>
          <a:p>
            <a:r>
              <a:rPr lang="ja-JP" altLang="en-US" smtClean="0"/>
              <a:t>自分が操作するジェミノイドが触れられた時、あたかも自分が触れられたかのような感覚が発することがある　　このような感覚は身体感覚の転移といい、脳科学でも注目されている</a:t>
            </a:r>
            <a:endParaRPr lang="en-US" altLang="ja-JP" smtClean="0"/>
          </a:p>
          <a:p>
            <a:endParaRPr lang="ja-JP" altLang="en-US" smtClean="0"/>
          </a:p>
        </p:txBody>
      </p:sp>
    </p:spTree>
    <p:extLst>
      <p:ext uri="{BB962C8B-B14F-4D97-AF65-F5344CB8AC3E}">
        <p14:creationId xmlns:p14="http://schemas.microsoft.com/office/powerpoint/2010/main" val="376328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981200" y="274638"/>
            <a:ext cx="8229600" cy="1714500"/>
          </a:xfrm>
          <a:ln>
            <a:solidFill>
              <a:schemeClr val="tx1"/>
            </a:solidFill>
          </a:ln>
        </p:spPr>
        <p:txBody>
          <a:bodyPr/>
          <a:lstStyle/>
          <a:p>
            <a:pPr algn="ctr" eaLnBrk="1" hangingPunct="1"/>
            <a:r>
              <a:rPr lang="ja-JP" altLang="en-US" sz="4800"/>
              <a:t>文字と占い</a:t>
            </a:r>
            <a:r>
              <a:rPr lang="ja-JP" altLang="en-US" smtClean="0"/>
              <a:t/>
            </a:r>
            <a:br>
              <a:rPr lang="ja-JP" altLang="en-US" smtClean="0"/>
            </a:br>
            <a:r>
              <a:rPr lang="ja-JP" altLang="en-US" sz="3600"/>
              <a:t>文字は神話と歴史との接点</a:t>
            </a:r>
          </a:p>
        </p:txBody>
      </p:sp>
      <p:sp>
        <p:nvSpPr>
          <p:cNvPr id="6147" name="Rectangle 3"/>
          <p:cNvSpPr>
            <a:spLocks noGrp="1" noChangeArrowheads="1"/>
          </p:cNvSpPr>
          <p:nvPr>
            <p:ph type="body" idx="1"/>
          </p:nvPr>
        </p:nvSpPr>
        <p:spPr>
          <a:xfrm>
            <a:off x="1981200" y="2319339"/>
            <a:ext cx="8229600" cy="3773487"/>
          </a:xfrm>
        </p:spPr>
        <p:txBody>
          <a:bodyPr/>
          <a:lstStyle/>
          <a:p>
            <a:pPr eaLnBrk="1" hangingPunct="1"/>
            <a:r>
              <a:rPr lang="ja-JP" altLang="en-US"/>
              <a:t>およそ</a:t>
            </a:r>
            <a:r>
              <a:rPr lang="en-US" altLang="ja-JP"/>
              <a:t>1</a:t>
            </a:r>
            <a:r>
              <a:rPr lang="ja-JP" altLang="en-US"/>
              <a:t>万年前人類は農業を始め、暦が重要視</a:t>
            </a:r>
          </a:p>
          <a:p>
            <a:pPr eaLnBrk="1" hangingPunct="1"/>
            <a:r>
              <a:rPr lang="ja-JP" altLang="en-US"/>
              <a:t>王の権威の根拠となるべき事実の証明が必要として、 </a:t>
            </a:r>
            <a:r>
              <a:rPr lang="en-US" altLang="ja-JP"/>
              <a:t>5000</a:t>
            </a:r>
            <a:r>
              <a:rPr lang="ja-JP" altLang="en-US"/>
              <a:t>年前文字が発生。</a:t>
            </a:r>
          </a:p>
          <a:p>
            <a:pPr eaLnBrk="1" hangingPunct="1"/>
            <a:r>
              <a:rPr lang="ja-JP" altLang="en-US"/>
              <a:t>易経</a:t>
            </a:r>
            <a:r>
              <a:rPr lang="en-US" altLang="ja-JP"/>
              <a:t>(</a:t>
            </a:r>
            <a:r>
              <a:rPr lang="ja-JP" altLang="en-US"/>
              <a:t>占</a:t>
            </a:r>
            <a:r>
              <a:rPr lang="en-US" altLang="ja-JP"/>
              <a:t>)</a:t>
            </a:r>
            <a:r>
              <a:rPr lang="ja-JP" altLang="en-US"/>
              <a:t>も王が文字を独占していた時代のもの</a:t>
            </a:r>
          </a:p>
          <a:p>
            <a:pPr eaLnBrk="1" hangingPunct="1"/>
            <a:r>
              <a:rPr lang="ja-JP" altLang="en-US"/>
              <a:t>殷代の甲骨占卜は、形式上は政策決定の占い</a:t>
            </a:r>
          </a:p>
          <a:p>
            <a:pPr eaLnBrk="1" hangingPunct="1"/>
            <a:r>
              <a:rPr lang="ja-JP" altLang="en-US"/>
              <a:t>実際には決定された政策の宣言、承認の儀礼</a:t>
            </a:r>
          </a:p>
          <a:p>
            <a:pPr eaLnBrk="1" hangingPunct="1"/>
            <a:r>
              <a:rPr lang="ja-JP" altLang="en-US"/>
              <a:t>事前に甲骨を加工し、ひび割れの形をコントロール</a:t>
            </a:r>
          </a:p>
        </p:txBody>
      </p:sp>
      <p:sp>
        <p:nvSpPr>
          <p:cNvPr id="6148" name="Rectangle 4"/>
          <p:cNvSpPr>
            <a:spLocks noChangeArrowheads="1"/>
          </p:cNvSpPr>
          <p:nvPr/>
        </p:nvSpPr>
        <p:spPr bwMode="auto">
          <a:xfrm>
            <a:off x="1524001" y="-184666"/>
            <a:ext cx="184731" cy="369332"/>
          </a:xfrm>
          <a:prstGeom prst="rect">
            <a:avLst/>
          </a:prstGeom>
          <a:noFill/>
          <a:ln w="9525">
            <a:noFill/>
            <a:miter lim="800000"/>
            <a:headEnd/>
            <a:tailEnd/>
          </a:ln>
        </p:spPr>
        <p:txBody>
          <a:bodyPr wrap="none" anchor="ctr">
            <a:spAutoFit/>
          </a:bodyPr>
          <a:lstStyle/>
          <a:p>
            <a:endParaRPr lang="ja-JP" altLang="en-US"/>
          </a:p>
        </p:txBody>
      </p:sp>
    </p:spTree>
    <p:extLst>
      <p:ext uri="{BB962C8B-B14F-4D97-AF65-F5344CB8AC3E}">
        <p14:creationId xmlns:p14="http://schemas.microsoft.com/office/powerpoint/2010/main" val="41486861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a:xfrm>
            <a:off x="1981200" y="72757"/>
            <a:ext cx="8229600" cy="798511"/>
          </a:xfrm>
          <a:noFill/>
          <a:ln w="12700">
            <a:solidFill>
              <a:schemeClr val="tx1">
                <a:lumMod val="95000"/>
                <a:lumOff val="5000"/>
              </a:schemeClr>
            </a:solidFill>
          </a:ln>
        </p:spPr>
        <p:txBody>
          <a:bodyPr/>
          <a:lstStyle/>
          <a:p>
            <a:pPr algn="ctr">
              <a:defRPr/>
            </a:pPr>
            <a:r>
              <a:rPr lang="ja-JP" altLang="en-US" dirty="0" smtClean="0"/>
              <a:t>身体感覚の転移</a:t>
            </a:r>
          </a:p>
        </p:txBody>
      </p:sp>
      <p:sp>
        <p:nvSpPr>
          <p:cNvPr id="12291" name="コンテンツ プレースホルダ 2"/>
          <p:cNvSpPr>
            <a:spLocks noGrp="1"/>
          </p:cNvSpPr>
          <p:nvPr>
            <p:ph idx="1"/>
          </p:nvPr>
        </p:nvSpPr>
        <p:spPr>
          <a:xfrm>
            <a:off x="310551" y="1341439"/>
            <a:ext cx="11714672" cy="5400675"/>
          </a:xfrm>
        </p:spPr>
        <p:txBody>
          <a:bodyPr>
            <a:normAutofit/>
          </a:bodyPr>
          <a:lstStyle/>
          <a:p>
            <a:r>
              <a:rPr lang="ja-JP" altLang="en-US" dirty="0"/>
              <a:t>遠隔操作型アンドロイドロボットを操作する際</a:t>
            </a:r>
            <a:r>
              <a:rPr lang="en-US" altLang="ja-JP" dirty="0"/>
              <a:t>,</a:t>
            </a:r>
            <a:r>
              <a:rPr lang="ja-JP" altLang="en-US" dirty="0"/>
              <a:t>触覚フィードバックがないにもかかわらず</a:t>
            </a:r>
            <a:r>
              <a:rPr lang="en-US" altLang="ja-JP" dirty="0"/>
              <a:t>,</a:t>
            </a:r>
            <a:r>
              <a:rPr lang="ja-JP" altLang="en-US" dirty="0"/>
              <a:t>ロボットの身体に触られると自分に触られたように感じることがある</a:t>
            </a:r>
            <a:r>
              <a:rPr lang="en-US" altLang="ja-JP" dirty="0"/>
              <a:t>.</a:t>
            </a:r>
            <a:r>
              <a:rPr lang="ja-JP" altLang="en-US" dirty="0"/>
              <a:t>類似の現象として</a:t>
            </a:r>
            <a:r>
              <a:rPr lang="en-US" altLang="ja-JP" dirty="0"/>
              <a:t>,</a:t>
            </a:r>
            <a:r>
              <a:rPr lang="ja-JP" altLang="en-US" dirty="0"/>
              <a:t>身体への触覚刺激に同期して身体以外への物体に触覚刺激を与えている様子を観察させると</a:t>
            </a:r>
            <a:r>
              <a:rPr lang="en-US" altLang="ja-JP" dirty="0"/>
              <a:t>,</a:t>
            </a:r>
            <a:r>
              <a:rPr lang="ja-JP" altLang="en-US" dirty="0"/>
              <a:t>身体感覚の転移が生ずる「</a:t>
            </a:r>
            <a:r>
              <a:rPr lang="en-US" altLang="ja-JP" dirty="0"/>
              <a:t>Rubber Hand Illusion</a:t>
            </a:r>
            <a:r>
              <a:rPr lang="ja-JP" altLang="en-US" dirty="0"/>
              <a:t>」が知られているが</a:t>
            </a:r>
            <a:r>
              <a:rPr lang="en-US" altLang="ja-JP" dirty="0"/>
              <a:t>,</a:t>
            </a:r>
            <a:r>
              <a:rPr lang="ja-JP" altLang="en-US" dirty="0"/>
              <a:t>触覚刺激を伴わない身体感覚の転移についての研究事例は少なく</a:t>
            </a:r>
            <a:r>
              <a:rPr lang="en-US" altLang="ja-JP" dirty="0"/>
              <a:t>,</a:t>
            </a:r>
            <a:r>
              <a:rPr lang="ja-JP" altLang="en-US" dirty="0"/>
              <a:t>特に対象物を遠隔操作する際の転移に関する報告はこれまでない</a:t>
            </a:r>
            <a:r>
              <a:rPr lang="en-US" altLang="ja-JP" dirty="0"/>
              <a:t>.</a:t>
            </a:r>
            <a:r>
              <a:rPr lang="ja-JP" altLang="en-US" dirty="0"/>
              <a:t> アンドロイドの遠隔操作時に身体感覚の転移が実際に生じているのかを検証した</a:t>
            </a:r>
            <a:r>
              <a:rPr lang="en-US" altLang="ja-JP" dirty="0"/>
              <a:t>.</a:t>
            </a:r>
            <a:r>
              <a:rPr lang="ja-JP" altLang="en-US" dirty="0"/>
              <a:t>その結果</a:t>
            </a:r>
            <a:r>
              <a:rPr lang="en-US" altLang="ja-JP" dirty="0"/>
              <a:t>,</a:t>
            </a:r>
            <a:r>
              <a:rPr lang="ja-JP" altLang="en-US" dirty="0"/>
              <a:t>アンドロイドと操作者の動きが同期した場合に</a:t>
            </a:r>
            <a:r>
              <a:rPr lang="en-US" altLang="ja-JP" dirty="0"/>
              <a:t>,</a:t>
            </a:r>
            <a:r>
              <a:rPr lang="ja-JP" altLang="en-US" dirty="0"/>
              <a:t>触覚刺激を与えなくても</a:t>
            </a:r>
            <a:r>
              <a:rPr lang="en-US" altLang="ja-JP" dirty="0"/>
              <a:t>,</a:t>
            </a:r>
            <a:r>
              <a:rPr lang="ja-JP" altLang="en-US" dirty="0"/>
              <a:t>身体感覚の転移が生ずることが分かった</a:t>
            </a:r>
            <a:r>
              <a:rPr lang="en-US" altLang="ja-JP" dirty="0" smtClean="0"/>
              <a:t>.</a:t>
            </a:r>
          </a:p>
          <a:p>
            <a:r>
              <a:rPr lang="ja-JP" altLang="en-US" dirty="0"/>
              <a:t>坂網猟師は、手元を離れ上空に放り上げた坂網に、飛び立ってきた鴨が飛び込んできたとき、自分自身の手元でもそのぶるぶるとする感覚が伝わってくるといいます。</a:t>
            </a:r>
          </a:p>
          <a:p>
            <a:endParaRPr lang="ja-JP" altLang="en-US" dirty="0"/>
          </a:p>
        </p:txBody>
      </p:sp>
    </p:spTree>
    <p:extLst>
      <p:ext uri="{BB962C8B-B14F-4D97-AF65-F5344CB8AC3E}">
        <p14:creationId xmlns:p14="http://schemas.microsoft.com/office/powerpoint/2010/main" val="26970117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2209800" y="1196753"/>
            <a:ext cx="7918648" cy="2448271"/>
          </a:xfrm>
          <a:noFill/>
          <a:ln w="38100">
            <a:solidFill>
              <a:schemeClr val="tx1"/>
            </a:solidFill>
          </a:ln>
        </p:spPr>
        <p:txBody>
          <a:bodyPr>
            <a:normAutofit fontScale="90000"/>
          </a:bodyPr>
          <a:lstStyle/>
          <a:p>
            <a:r>
              <a:rPr kumimoji="1" lang="ja-JP" altLang="en-US" dirty="0" smtClean="0"/>
              <a:t>観光資源として活用される</a:t>
            </a:r>
            <a:r>
              <a:rPr kumimoji="1" lang="en-US" altLang="ja-JP" dirty="0" smtClean="0"/>
              <a:t/>
            </a:r>
            <a:br>
              <a:rPr kumimoji="1" lang="en-US" altLang="ja-JP" dirty="0" smtClean="0"/>
            </a:br>
            <a:r>
              <a:rPr kumimoji="1" lang="ja-JP" altLang="en-US" dirty="0" smtClean="0"/>
              <a:t>伝統、歴史（認識）</a:t>
            </a:r>
            <a:endParaRPr lang="ja-JP" altLang="en-US" sz="2800" dirty="0"/>
          </a:p>
        </p:txBody>
      </p:sp>
      <p:sp>
        <p:nvSpPr>
          <p:cNvPr id="2" name="テキスト ボックス 1"/>
          <p:cNvSpPr txBox="1"/>
          <p:nvPr/>
        </p:nvSpPr>
        <p:spPr>
          <a:xfrm>
            <a:off x="2639616" y="4149081"/>
            <a:ext cx="6483040" cy="1200329"/>
          </a:xfrm>
          <a:prstGeom prst="rect">
            <a:avLst/>
          </a:prstGeom>
          <a:noFill/>
        </p:spPr>
        <p:txBody>
          <a:bodyPr wrap="square" rtlCol="0">
            <a:spAutoFit/>
          </a:bodyPr>
          <a:lstStyle/>
          <a:p>
            <a:r>
              <a:rPr lang="ja-JP" altLang="en-US" dirty="0">
                <a:solidFill>
                  <a:srgbClr val="FF0000"/>
                </a:solidFill>
              </a:rPr>
              <a:t>受講者は、観光資源として活用されている伝統、歴史が意外と新しく、あるいは変化している例を探し出しておくとよい。それが他の受講者には探し出されないものであれば、価値がある。ネットで数多く紹介されているものは価値が少ない</a:t>
            </a:r>
          </a:p>
        </p:txBody>
      </p:sp>
    </p:spTree>
    <p:extLst>
      <p:ext uri="{BB962C8B-B14F-4D97-AF65-F5344CB8AC3E}">
        <p14:creationId xmlns:p14="http://schemas.microsoft.com/office/powerpoint/2010/main" val="27859894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r>
              <a:rPr kumimoji="1" lang="ja-JP" altLang="en-US" dirty="0" smtClean="0"/>
              <a:t>伝統芸術、伝統芸能、伝統工芸等</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概念としての「伝統」の新しさ</a:t>
            </a:r>
            <a:endParaRPr kumimoji="1" lang="en-US" altLang="ja-JP" dirty="0" smtClean="0"/>
          </a:p>
          <a:p>
            <a:r>
              <a:rPr lang="ja-JP" altLang="en-US" dirty="0" smtClean="0"/>
              <a:t>概念「芸術」、「美術」等の新しさ</a:t>
            </a:r>
            <a:endParaRPr lang="en-US" altLang="ja-JP" dirty="0" smtClean="0"/>
          </a:p>
          <a:p>
            <a:r>
              <a:rPr kumimoji="1" lang="ja-JP" altLang="en-US" dirty="0" smtClean="0"/>
              <a:t>伝統芸能としてのイベント</a:t>
            </a:r>
            <a:endParaRPr kumimoji="1" lang="en-US" altLang="ja-JP" dirty="0" smtClean="0"/>
          </a:p>
          <a:p>
            <a:r>
              <a:rPr lang="ja-JP" altLang="en-US" dirty="0"/>
              <a:t>民謡</a:t>
            </a:r>
            <a:r>
              <a:rPr lang="ja-JP" altLang="en-US" dirty="0" smtClean="0"/>
              <a:t>は、ラジオと蓄音機ができてからの産物</a:t>
            </a:r>
            <a:endParaRPr lang="en-US" altLang="ja-JP" dirty="0" smtClean="0"/>
          </a:p>
          <a:p>
            <a:r>
              <a:rPr lang="ja-JP" altLang="en-US" dirty="0" smtClean="0"/>
              <a:t>お</a:t>
            </a:r>
            <a:r>
              <a:rPr lang="ja-JP" altLang="en-US" dirty="0"/>
              <a:t>土産物</a:t>
            </a:r>
            <a:r>
              <a:rPr lang="ja-JP" altLang="en-US" dirty="0" smtClean="0"/>
              <a:t>としての工芸品の新しさ</a:t>
            </a:r>
            <a:endParaRPr kumimoji="1" lang="ja-JP" altLang="en-US" dirty="0"/>
          </a:p>
        </p:txBody>
      </p:sp>
    </p:spTree>
    <p:extLst>
      <p:ext uri="{BB962C8B-B14F-4D97-AF65-F5344CB8AC3E}">
        <p14:creationId xmlns:p14="http://schemas.microsoft.com/office/powerpoint/2010/main" val="24176401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normAutofit fontScale="92500"/>
          </a:bodyPr>
          <a:lstStyle/>
          <a:p>
            <a:r>
              <a:rPr lang="ja-JP" altLang="en-US" dirty="0">
                <a:solidFill>
                  <a:srgbClr val="FF0000"/>
                </a:solidFill>
              </a:rPr>
              <a:t>讃岐うどん</a:t>
            </a:r>
            <a:r>
              <a:rPr lang="ja-JP" altLang="en-US" dirty="0"/>
              <a:t>になって約</a:t>
            </a:r>
            <a:r>
              <a:rPr lang="en-US" altLang="ja-JP" dirty="0"/>
              <a:t>50</a:t>
            </a:r>
            <a:r>
              <a:rPr lang="ja-JP" altLang="en-US" dirty="0"/>
              <a:t>年、</a:t>
            </a:r>
            <a:r>
              <a:rPr lang="ja-JP" altLang="en-US" dirty="0">
                <a:solidFill>
                  <a:srgbClr val="FF0000"/>
                </a:solidFill>
              </a:rPr>
              <a:t>田島牛</a:t>
            </a:r>
            <a:r>
              <a:rPr lang="ja-JP" altLang="en-US" dirty="0"/>
              <a:t>が生まれて約</a:t>
            </a:r>
            <a:r>
              <a:rPr lang="en-US" altLang="ja-JP" dirty="0"/>
              <a:t>80</a:t>
            </a:r>
            <a:r>
              <a:rPr lang="ja-JP" altLang="en-US" dirty="0" smtClean="0"/>
              <a:t>年</a:t>
            </a:r>
            <a:endParaRPr lang="en-US" altLang="ja-JP" dirty="0" smtClean="0"/>
          </a:p>
          <a:p>
            <a:r>
              <a:rPr lang="ja-JP" altLang="en-US" dirty="0" smtClean="0"/>
              <a:t>結婚式</a:t>
            </a:r>
            <a:r>
              <a:rPr lang="ja-JP" altLang="en-US" dirty="0"/>
              <a:t>は日本にはなく、それも神前より</a:t>
            </a:r>
            <a:r>
              <a:rPr lang="ja-JP" altLang="en-US" dirty="0">
                <a:solidFill>
                  <a:srgbClr val="FF0000"/>
                </a:solidFill>
              </a:rPr>
              <a:t>キリスト教式の方が古い</a:t>
            </a:r>
            <a:r>
              <a:rPr lang="ja-JP" altLang="en-US" dirty="0"/>
              <a:t>そうだ。ブライダルの授業にあこがれる学生が多いがそれを知ったらどう思うか</a:t>
            </a:r>
            <a:r>
              <a:rPr lang="ja-JP" altLang="en-US" dirty="0" smtClean="0"/>
              <a:t>。</a:t>
            </a:r>
            <a:endParaRPr lang="en-US" altLang="ja-JP" dirty="0" smtClean="0"/>
          </a:p>
          <a:p>
            <a:r>
              <a:rPr lang="ja-JP" altLang="en-US" dirty="0"/>
              <a:t>喪服は黒色でなく、室町時代以降、江戸時代に入っても白色だったし、七五三は関東限定の地域イベントだった</a:t>
            </a:r>
            <a:r>
              <a:rPr lang="ja-JP" altLang="en-US" dirty="0" smtClean="0"/>
              <a:t>。</a:t>
            </a:r>
            <a:r>
              <a:rPr lang="ja-JP" altLang="en-US" dirty="0">
                <a:solidFill>
                  <a:srgbClr val="FF0000"/>
                </a:solidFill>
              </a:rPr>
              <a:t>告別式</a:t>
            </a:r>
            <a:r>
              <a:rPr lang="ja-JP" altLang="en-US" dirty="0"/>
              <a:t>は無宗教の中江兆民の死を悼んだ人々が始めたのが最初</a:t>
            </a:r>
            <a:endParaRPr lang="en-US" altLang="ja-JP" dirty="0" smtClean="0"/>
          </a:p>
          <a:p>
            <a:r>
              <a:rPr lang="ja-JP" altLang="en-US" dirty="0" smtClean="0"/>
              <a:t>正月</a:t>
            </a:r>
            <a:r>
              <a:rPr lang="ja-JP" altLang="en-US" dirty="0"/>
              <a:t>の代名詞ともいえる</a:t>
            </a:r>
            <a:r>
              <a:rPr lang="ja-JP" altLang="en-US" dirty="0">
                <a:solidFill>
                  <a:srgbClr val="FF0000"/>
                </a:solidFill>
              </a:rPr>
              <a:t>初詣</a:t>
            </a:r>
            <a:r>
              <a:rPr lang="ja-JP" altLang="en-US" dirty="0"/>
              <a:t>に至っては誕生したのは明治</a:t>
            </a:r>
            <a:r>
              <a:rPr lang="ja-JP" altLang="en-US" dirty="0" smtClean="0"/>
              <a:t>中期。特定</a:t>
            </a:r>
            <a:r>
              <a:rPr lang="ja-JP" altLang="en-US" dirty="0"/>
              <a:t>の社寺に人が集まるようになるのは</a:t>
            </a:r>
            <a:r>
              <a:rPr lang="en-US" altLang="ja-JP" b="1" dirty="0"/>
              <a:t>120</a:t>
            </a:r>
            <a:r>
              <a:rPr lang="ja-JP" altLang="en-US" b="1" dirty="0"/>
              <a:t>年前の鉄道会社の宣伝</a:t>
            </a:r>
            <a:r>
              <a:rPr lang="ja-JP" altLang="en-US" dirty="0"/>
              <a:t>に</a:t>
            </a:r>
            <a:r>
              <a:rPr lang="ja-JP" altLang="en-US" dirty="0" smtClean="0"/>
              <a:t>よる</a:t>
            </a:r>
            <a:endParaRPr lang="en-US" altLang="ja-JP" dirty="0" smtClean="0"/>
          </a:p>
          <a:p>
            <a:r>
              <a:rPr kumimoji="1" lang="ja-JP" altLang="en-US" dirty="0"/>
              <a:t>伝統</a:t>
            </a:r>
            <a:r>
              <a:rPr kumimoji="1" lang="ja-JP" altLang="en-US" dirty="0" smtClean="0"/>
              <a:t>の一戦「巨人・阪神戦」　</a:t>
            </a:r>
            <a:r>
              <a:rPr kumimoji="1" lang="en-US" altLang="ja-JP" dirty="0" smtClean="0"/>
              <a:t>1959</a:t>
            </a:r>
            <a:r>
              <a:rPr kumimoji="1" lang="ja-JP" altLang="en-US" dirty="0" smtClean="0"/>
              <a:t>年昭和天皇の展覧試合以降のこと　戦前は大学野球の方が人気があった　</a:t>
            </a:r>
            <a:endParaRPr kumimoji="1" lang="ja-JP" altLang="en-US" dirty="0"/>
          </a:p>
        </p:txBody>
      </p:sp>
      <p:sp>
        <p:nvSpPr>
          <p:cNvPr id="4" name="タイトル 1"/>
          <p:cNvSpPr>
            <a:spLocks noGrp="1"/>
          </p:cNvSpPr>
          <p:nvPr>
            <p:ph type="title"/>
          </p:nvPr>
        </p:nvSpPr>
        <p:spPr>
          <a:ln>
            <a:solidFill>
              <a:schemeClr val="accent1"/>
            </a:solidFill>
          </a:ln>
        </p:spPr>
        <p:txBody>
          <a:bodyPr/>
          <a:lstStyle/>
          <a:p>
            <a:r>
              <a:rPr kumimoji="1" lang="ja-JP" altLang="en-US" dirty="0" smtClean="0"/>
              <a:t>伝統は新しい、あるいは嘘である</a:t>
            </a:r>
            <a:endParaRPr kumimoji="1" lang="ja-JP" altLang="en-US" dirty="0"/>
          </a:p>
        </p:txBody>
      </p:sp>
    </p:spTree>
    <p:extLst>
      <p:ext uri="{BB962C8B-B14F-4D97-AF65-F5344CB8AC3E}">
        <p14:creationId xmlns:p14="http://schemas.microsoft.com/office/powerpoint/2010/main" val="199665650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lumMod val="95000"/>
                <a:lumOff val="5000"/>
              </a:schemeClr>
            </a:solidFill>
          </a:ln>
        </p:spPr>
        <p:txBody>
          <a:bodyPr>
            <a:normAutofit/>
          </a:bodyPr>
          <a:lstStyle/>
          <a:p>
            <a:r>
              <a:rPr kumimoji="0" lang="ja-JP" altLang="ja-JP" b="1" dirty="0" smtClean="0">
                <a:solidFill>
                  <a:srgbClr val="FF0000"/>
                </a:solidFill>
                <a:latin typeface="Arial" panose="020B0604020202020204" pitchFamily="34" charset="0"/>
                <a:cs typeface="Arial" panose="020B0604020202020204" pitchFamily="34" charset="0"/>
              </a:rPr>
              <a:t>技</a:t>
            </a:r>
            <a:r>
              <a:rPr kumimoji="0" lang="ja-JP" altLang="ja-JP" b="1" dirty="0" smtClean="0">
                <a:solidFill>
                  <a:srgbClr val="00B050"/>
                </a:solidFill>
                <a:latin typeface="Arial" panose="020B0604020202020204" pitchFamily="34" charset="0"/>
                <a:cs typeface="Arial" panose="020B0604020202020204" pitchFamily="34" charset="0"/>
              </a:rPr>
              <a:t>芸</a:t>
            </a:r>
            <a:r>
              <a:rPr kumimoji="0" lang="ja-JP" altLang="ja-JP" b="1" dirty="0">
                <a:solidFill>
                  <a:srgbClr val="FF0000"/>
                </a:solidFill>
                <a:latin typeface="Arial" panose="020B0604020202020204" pitchFamily="34" charset="0"/>
                <a:cs typeface="Arial" panose="020B0604020202020204" pitchFamily="34" charset="0"/>
              </a:rPr>
              <a:t>と</a:t>
            </a:r>
            <a:r>
              <a:rPr kumimoji="0" lang="ja-JP" altLang="ja-JP" b="1" dirty="0" smtClean="0">
                <a:solidFill>
                  <a:srgbClr val="FF0000"/>
                </a:solidFill>
                <a:latin typeface="Arial" panose="020B0604020202020204" pitchFamily="34" charset="0"/>
                <a:cs typeface="Arial" panose="020B0604020202020204" pitchFamily="34" charset="0"/>
              </a:rPr>
              <a:t>学</a:t>
            </a:r>
            <a:r>
              <a:rPr kumimoji="0" lang="ja-JP" altLang="ja-JP" b="1" dirty="0" smtClean="0">
                <a:solidFill>
                  <a:srgbClr val="00B050"/>
                </a:solidFill>
                <a:latin typeface="Arial" panose="020B0604020202020204" pitchFamily="34" charset="0"/>
                <a:cs typeface="Arial" panose="020B0604020202020204" pitchFamily="34" charset="0"/>
              </a:rPr>
              <a:t>術</a:t>
            </a:r>
            <a:r>
              <a:rPr kumimoji="0" lang="ja-JP" altLang="en-US" b="1" dirty="0" smtClean="0">
                <a:solidFill>
                  <a:srgbClr val="00B050"/>
                </a:solidFill>
                <a:latin typeface="Arial" panose="020B0604020202020204" pitchFamily="34" charset="0"/>
                <a:cs typeface="Arial" panose="020B0604020202020204" pitchFamily="34" charset="0"/>
              </a:rPr>
              <a:t>　</a:t>
            </a:r>
            <a:r>
              <a:rPr lang="ja-JP" altLang="en-US" dirty="0" smtClean="0"/>
              <a:t>字句「</a:t>
            </a:r>
            <a:r>
              <a:rPr lang="ja-JP" altLang="en-US" dirty="0"/>
              <a:t>芸術</a:t>
            </a:r>
            <a:r>
              <a:rPr lang="ja-JP" altLang="en-US" dirty="0" smtClean="0"/>
              <a:t>」の誕生</a:t>
            </a:r>
            <a:endParaRPr kumimoji="1" lang="ja-JP" altLang="en-US" dirty="0"/>
          </a:p>
        </p:txBody>
      </p:sp>
      <p:sp>
        <p:nvSpPr>
          <p:cNvPr id="3" name="コンテンツ プレースホルダー 2"/>
          <p:cNvSpPr>
            <a:spLocks noGrp="1"/>
          </p:cNvSpPr>
          <p:nvPr>
            <p:ph idx="1"/>
          </p:nvPr>
        </p:nvSpPr>
        <p:spPr/>
        <p:txBody>
          <a:bodyPr/>
          <a:lstStyle/>
          <a:p>
            <a:r>
              <a:rPr kumimoji="0" lang="ja-JP" altLang="ja-JP" dirty="0" smtClean="0">
                <a:solidFill>
                  <a:srgbClr val="000000"/>
                </a:solidFill>
                <a:latin typeface="Arial" panose="020B0604020202020204" pitchFamily="34" charset="0"/>
                <a:cs typeface="Arial" panose="020B0604020202020204" pitchFamily="34" charset="0"/>
              </a:rPr>
              <a:t>「</a:t>
            </a:r>
            <a:r>
              <a:rPr kumimoji="0" lang="ja-JP" altLang="ja-JP" b="1" dirty="0">
                <a:solidFill>
                  <a:srgbClr val="000000"/>
                </a:solidFill>
                <a:latin typeface="Arial" panose="020B0604020202020204" pitchFamily="34" charset="0"/>
                <a:cs typeface="Arial" panose="020B0604020202020204" pitchFamily="34" charset="0"/>
              </a:rPr>
              <a:t>芸術</a:t>
            </a:r>
            <a:r>
              <a:rPr kumimoji="0" lang="ja-JP" altLang="ja-JP" dirty="0">
                <a:solidFill>
                  <a:srgbClr val="000000"/>
                </a:solidFill>
                <a:latin typeface="Arial" panose="020B0604020202020204" pitchFamily="34" charset="0"/>
                <a:cs typeface="Arial" panose="020B0604020202020204" pitchFamily="34" charset="0"/>
              </a:rPr>
              <a:t>即ち、『後漢書』5巻孝安帝紀の永初4年(110年)2月の五経博士の劉珍及による「校定東觀 五經 諸子 傳記 百家</a:t>
            </a:r>
            <a:r>
              <a:rPr kumimoji="0" lang="ja-JP" altLang="ja-JP" b="1" dirty="0">
                <a:solidFill>
                  <a:srgbClr val="FF0000"/>
                </a:solidFill>
                <a:latin typeface="Arial" panose="020B0604020202020204" pitchFamily="34" charset="0"/>
                <a:cs typeface="Arial" panose="020B0604020202020204" pitchFamily="34" charset="0"/>
              </a:rPr>
              <a:t>蓺術</a:t>
            </a:r>
            <a:r>
              <a:rPr kumimoji="0" lang="ja-JP" altLang="ja-JP" dirty="0">
                <a:solidFill>
                  <a:srgbClr val="000000"/>
                </a:solidFill>
                <a:latin typeface="Arial" panose="020B0604020202020204" pitchFamily="34" charset="0"/>
                <a:cs typeface="Arial" panose="020B0604020202020204" pitchFamily="34" charset="0"/>
              </a:rPr>
              <a:t> 整齊脫誤 是正文字の「蓺術</a:t>
            </a:r>
            <a:r>
              <a:rPr kumimoji="0" lang="ja-JP" altLang="ja-JP" dirty="0" smtClean="0">
                <a:solidFill>
                  <a:srgbClr val="000000"/>
                </a:solidFill>
                <a:latin typeface="Arial" panose="020B0604020202020204" pitchFamily="34" charset="0"/>
                <a:cs typeface="Arial" panose="020B0604020202020204" pitchFamily="34" charset="0"/>
              </a:rPr>
              <a:t>」</a:t>
            </a:r>
            <a:r>
              <a:rPr kumimoji="0" lang="ja-JP" altLang="en-US" dirty="0" smtClean="0">
                <a:solidFill>
                  <a:srgbClr val="000000"/>
                </a:solidFill>
                <a:latin typeface="Arial" panose="020B0604020202020204" pitchFamily="34" charset="0"/>
                <a:cs typeface="Arial" panose="020B0604020202020204" pitchFamily="34" charset="0"/>
              </a:rPr>
              <a:t>が語源</a:t>
            </a:r>
            <a:endParaRPr kumimoji="0" lang="en-US" altLang="ja-JP" dirty="0" smtClean="0">
              <a:solidFill>
                <a:srgbClr val="000000"/>
              </a:solidFill>
              <a:latin typeface="Arial" panose="020B0604020202020204" pitchFamily="34" charset="0"/>
              <a:cs typeface="Arial" panose="020B0604020202020204" pitchFamily="34" charset="0"/>
            </a:endParaRPr>
          </a:p>
          <a:p>
            <a:r>
              <a:rPr kumimoji="0" lang="ja-JP" altLang="ja-JP" b="1" dirty="0" smtClean="0">
                <a:solidFill>
                  <a:srgbClr val="FF0000"/>
                </a:solidFill>
                <a:latin typeface="Arial" panose="020B0604020202020204" pitchFamily="34" charset="0"/>
                <a:cs typeface="Arial" panose="020B0604020202020204" pitchFamily="34" charset="0"/>
              </a:rPr>
              <a:t>本来</a:t>
            </a:r>
            <a:r>
              <a:rPr kumimoji="0" lang="ja-JP" altLang="ja-JP" b="1" dirty="0">
                <a:solidFill>
                  <a:srgbClr val="FF0000"/>
                </a:solidFill>
                <a:latin typeface="Arial" panose="020B0604020202020204" pitchFamily="34" charset="0"/>
                <a:cs typeface="Arial" panose="020B0604020202020204" pitchFamily="34" charset="0"/>
              </a:rPr>
              <a:t>の意味は技</a:t>
            </a:r>
            <a:r>
              <a:rPr kumimoji="0" lang="ja-JP" altLang="ja-JP" b="1" dirty="0">
                <a:solidFill>
                  <a:srgbClr val="00B050"/>
                </a:solidFill>
                <a:latin typeface="Arial" panose="020B0604020202020204" pitchFamily="34" charset="0"/>
                <a:cs typeface="Arial" panose="020B0604020202020204" pitchFamily="34" charset="0"/>
              </a:rPr>
              <a:t>芸</a:t>
            </a:r>
            <a:r>
              <a:rPr kumimoji="0" lang="ja-JP" altLang="ja-JP" b="1" dirty="0">
                <a:solidFill>
                  <a:srgbClr val="FF0000"/>
                </a:solidFill>
                <a:latin typeface="Arial" panose="020B0604020202020204" pitchFamily="34" charset="0"/>
                <a:cs typeface="Arial" panose="020B0604020202020204" pitchFamily="34" charset="0"/>
              </a:rPr>
              <a:t>と学</a:t>
            </a:r>
            <a:r>
              <a:rPr kumimoji="0" lang="ja-JP" altLang="ja-JP" b="1" dirty="0">
                <a:solidFill>
                  <a:srgbClr val="00B050"/>
                </a:solidFill>
                <a:latin typeface="Arial" panose="020B0604020202020204" pitchFamily="34" charset="0"/>
                <a:cs typeface="Arial" panose="020B0604020202020204" pitchFamily="34" charset="0"/>
              </a:rPr>
              <a:t>術</a:t>
            </a:r>
            <a:r>
              <a:rPr kumimoji="0" lang="ja-JP" altLang="ja-JP" b="1" dirty="0">
                <a:solidFill>
                  <a:srgbClr val="FF0000"/>
                </a:solidFill>
                <a:latin typeface="Arial" panose="020B0604020202020204" pitchFamily="34" charset="0"/>
                <a:cs typeface="Arial" panose="020B0604020202020204" pitchFamily="34" charset="0"/>
              </a:rPr>
              <a:t>で</a:t>
            </a:r>
            <a:r>
              <a:rPr kumimoji="0" lang="ja-JP" altLang="ja-JP" b="1" dirty="0" smtClean="0">
                <a:solidFill>
                  <a:srgbClr val="FF0000"/>
                </a:solidFill>
                <a:latin typeface="Arial" panose="020B0604020202020204" pitchFamily="34" charset="0"/>
                <a:cs typeface="Arial" panose="020B0604020202020204" pitchFamily="34" charset="0"/>
              </a:rPr>
              <a:t>ある</a:t>
            </a:r>
            <a:r>
              <a:rPr kumimoji="0" lang="ja-JP" altLang="ja-JP" dirty="0" smtClean="0">
                <a:solidFill>
                  <a:srgbClr val="000000"/>
                </a:solidFill>
                <a:latin typeface="Arial" panose="020B0604020202020204" pitchFamily="34" charset="0"/>
                <a:cs typeface="Arial" panose="020B0604020202020204" pitchFamily="34" charset="0"/>
              </a:rPr>
              <a:t>と</a:t>
            </a:r>
            <a:r>
              <a:rPr kumimoji="0" lang="ja-JP" altLang="ja-JP" dirty="0">
                <a:solidFill>
                  <a:srgbClr val="000000"/>
                </a:solidFill>
                <a:latin typeface="Arial" panose="020B0604020202020204" pitchFamily="34" charset="0"/>
                <a:cs typeface="Arial" panose="020B0604020202020204" pitchFamily="34" charset="0"/>
              </a:rPr>
              <a:t>されているから、字句「観光」が近代になり意味が変化したことと同じである。</a:t>
            </a:r>
            <a:endParaRPr kumimoji="0" lang="ja-JP" altLang="ja-JP" sz="800" dirty="0"/>
          </a:p>
          <a:p>
            <a:endParaRPr kumimoji="1" lang="ja-JP" altLang="en-US" dirty="0"/>
          </a:p>
        </p:txBody>
      </p:sp>
    </p:spTree>
    <p:extLst>
      <p:ext uri="{BB962C8B-B14F-4D97-AF65-F5344CB8AC3E}">
        <p14:creationId xmlns:p14="http://schemas.microsoft.com/office/powerpoint/2010/main" val="2014137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lumMod val="95000"/>
                <a:lumOff val="5000"/>
              </a:schemeClr>
            </a:solidFill>
          </a:ln>
        </p:spPr>
        <p:txBody>
          <a:bodyPr>
            <a:normAutofit/>
          </a:bodyPr>
          <a:lstStyle/>
          <a:p>
            <a:r>
              <a:rPr kumimoji="1" lang="ja-JP" altLang="en-US" dirty="0" smtClean="0"/>
              <a:t>ドイツ語の訳語「</a:t>
            </a:r>
            <a:r>
              <a:rPr kumimoji="1" lang="ja-JP" altLang="en-US" dirty="0" smtClean="0">
                <a:solidFill>
                  <a:srgbClr val="FF0000"/>
                </a:solidFill>
              </a:rPr>
              <a:t>美術</a:t>
            </a:r>
            <a:r>
              <a:rPr kumimoji="1" lang="ja-JP" altLang="en-US" dirty="0" smtClean="0"/>
              <a:t>」の誕生</a:t>
            </a:r>
            <a:r>
              <a:rPr kumimoji="1" lang="en-US" altLang="ja-JP" dirty="0" smtClean="0"/>
              <a:t/>
            </a:r>
            <a:br>
              <a:rPr kumimoji="1" lang="en-US" altLang="ja-JP" dirty="0" smtClean="0"/>
            </a:br>
            <a:r>
              <a:rPr lang="ja-JP" altLang="en-US" dirty="0" smtClean="0"/>
              <a:t>（西周のファインアート説もあり）</a:t>
            </a:r>
            <a:endParaRPr kumimoji="1" lang="ja-JP" altLang="en-US" dirty="0"/>
          </a:p>
        </p:txBody>
      </p:sp>
      <p:sp>
        <p:nvSpPr>
          <p:cNvPr id="3" name="コンテンツ プレースホルダー 2"/>
          <p:cNvSpPr>
            <a:spLocks noGrp="1"/>
          </p:cNvSpPr>
          <p:nvPr>
            <p:ph idx="1"/>
          </p:nvPr>
        </p:nvSpPr>
        <p:spPr>
          <a:xfrm>
            <a:off x="1631504" y="1600200"/>
            <a:ext cx="9036496" cy="5141168"/>
          </a:xfrm>
        </p:spPr>
        <p:txBody>
          <a:bodyPr>
            <a:normAutofit fontScale="92500"/>
          </a:bodyPr>
          <a:lstStyle/>
          <a:p>
            <a:r>
              <a:rPr kumimoji="0" lang="ja-JP" altLang="ja-JP" dirty="0">
                <a:solidFill>
                  <a:srgbClr val="000000"/>
                </a:solidFill>
                <a:latin typeface="Arial" panose="020B0604020202020204" pitchFamily="34" charset="0"/>
                <a:cs typeface="Arial" panose="020B0604020202020204" pitchFamily="34" charset="0"/>
              </a:rPr>
              <a:t>「</a:t>
            </a:r>
            <a:r>
              <a:rPr kumimoji="0" lang="ja-JP" altLang="ja-JP" b="1" dirty="0">
                <a:solidFill>
                  <a:srgbClr val="000000"/>
                </a:solidFill>
                <a:latin typeface="Arial" panose="020B0604020202020204" pitchFamily="34" charset="0"/>
                <a:cs typeface="Arial" panose="020B0604020202020204" pitchFamily="34" charset="0"/>
              </a:rPr>
              <a:t>美術</a:t>
            </a:r>
            <a:r>
              <a:rPr kumimoji="0" lang="ja-JP" altLang="ja-JP" dirty="0">
                <a:solidFill>
                  <a:srgbClr val="000000"/>
                </a:solidFill>
                <a:latin typeface="Arial" panose="020B0604020202020204" pitchFamily="34" charset="0"/>
                <a:cs typeface="Arial" panose="020B0604020202020204" pitchFamily="34" charset="0"/>
              </a:rPr>
              <a:t>」という言葉は、所与のものではなく、近代になって新しく現れた西洋から移植された言葉</a:t>
            </a:r>
            <a:r>
              <a:rPr kumimoji="0" lang="ja-JP" altLang="en-US" dirty="0">
                <a:solidFill>
                  <a:srgbClr val="000000"/>
                </a:solidFill>
                <a:latin typeface="Arial" panose="020B0604020202020204" pitchFamily="34" charset="0"/>
                <a:cs typeface="Arial" panose="020B0604020202020204" pitchFamily="34" charset="0"/>
              </a:rPr>
              <a:t>。</a:t>
            </a:r>
            <a:r>
              <a:rPr kumimoji="0" lang="ja-JP" altLang="ja-JP" dirty="0">
                <a:solidFill>
                  <a:srgbClr val="000000"/>
                </a:solidFill>
                <a:latin typeface="Arial" panose="020B0604020202020204" pitchFamily="34" charset="0"/>
                <a:cs typeface="Arial" panose="020B0604020202020204" pitchFamily="34" charset="0"/>
              </a:rPr>
              <a:t>それが意味するものが近代以前とは異なるということ。</a:t>
            </a:r>
            <a:endParaRPr kumimoji="0" lang="en-US" altLang="ja-JP" dirty="0">
              <a:solidFill>
                <a:srgbClr val="000000"/>
              </a:solidFill>
              <a:latin typeface="Arial" panose="020B0604020202020204" pitchFamily="34" charset="0"/>
              <a:cs typeface="Arial" panose="020B0604020202020204" pitchFamily="34" charset="0"/>
            </a:endParaRPr>
          </a:p>
          <a:p>
            <a:r>
              <a:rPr kumimoji="0" lang="ja-JP" altLang="ja-JP" dirty="0" smtClean="0">
                <a:solidFill>
                  <a:srgbClr val="000000"/>
                </a:solidFill>
                <a:latin typeface="Arial" panose="020B0604020202020204" pitchFamily="34" charset="0"/>
                <a:cs typeface="Arial" panose="020B0604020202020204" pitchFamily="34" charset="0"/>
              </a:rPr>
              <a:t>1873年ウィーン</a:t>
            </a:r>
            <a:r>
              <a:rPr kumimoji="0" lang="ja-JP" altLang="ja-JP" dirty="0">
                <a:solidFill>
                  <a:srgbClr val="000000"/>
                </a:solidFill>
                <a:latin typeface="Arial" panose="020B0604020202020204" pitchFamily="34" charset="0"/>
                <a:cs typeface="Arial" panose="020B0604020202020204" pitchFamily="34" charset="0"/>
              </a:rPr>
              <a:t>万国博覧会へ参加</a:t>
            </a:r>
            <a:r>
              <a:rPr kumimoji="0" lang="ja-JP" altLang="en-US" dirty="0">
                <a:solidFill>
                  <a:srgbClr val="000000"/>
                </a:solidFill>
                <a:latin typeface="Arial" panose="020B0604020202020204" pitchFamily="34" charset="0"/>
                <a:cs typeface="Arial" panose="020B0604020202020204" pitchFamily="34" charset="0"/>
              </a:rPr>
              <a:t>時</a:t>
            </a:r>
            <a:r>
              <a:rPr kumimoji="0" lang="ja-JP" altLang="ja-JP" dirty="0">
                <a:solidFill>
                  <a:srgbClr val="000000"/>
                </a:solidFill>
                <a:latin typeface="Arial" panose="020B0604020202020204" pitchFamily="34" charset="0"/>
                <a:cs typeface="Arial" panose="020B0604020202020204" pitchFamily="34" charset="0"/>
              </a:rPr>
              <a:t>、出品分類についてドイツ語の訳語として「美術」を採用したのが</a:t>
            </a:r>
            <a:r>
              <a:rPr kumimoji="0" lang="ja-JP" altLang="ja-JP" dirty="0" smtClean="0">
                <a:solidFill>
                  <a:srgbClr val="000000"/>
                </a:solidFill>
                <a:latin typeface="Arial" panose="020B0604020202020204" pitchFamily="34" charset="0"/>
                <a:cs typeface="Arial" panose="020B0604020202020204" pitchFamily="34" charset="0"/>
              </a:rPr>
              <a:t>初出 (</a:t>
            </a:r>
            <a:r>
              <a:rPr kumimoji="0" lang="ja-JP" altLang="ja-JP" dirty="0">
                <a:solidFill>
                  <a:srgbClr val="000000"/>
                </a:solidFill>
                <a:latin typeface="Arial" panose="020B0604020202020204" pitchFamily="34" charset="0"/>
                <a:cs typeface="Arial" panose="020B0604020202020204" pitchFamily="34" charset="0"/>
              </a:rPr>
              <a:t>山本五郎『意匠説』：全文は近代デジタルライブラリ所収</a:t>
            </a:r>
            <a:r>
              <a:rPr kumimoji="0" lang="ja-JP" altLang="ja-JP" dirty="0" smtClean="0">
                <a:solidFill>
                  <a:srgbClr val="000000"/>
                </a:solidFill>
                <a:latin typeface="Arial" panose="020B0604020202020204" pitchFamily="34" charset="0"/>
                <a:cs typeface="Arial" panose="020B0604020202020204" pitchFamily="34" charset="0"/>
              </a:rPr>
              <a:t>）</a:t>
            </a:r>
            <a:endParaRPr kumimoji="0" lang="en-US" altLang="ja-JP" dirty="0" smtClean="0">
              <a:solidFill>
                <a:srgbClr val="000000"/>
              </a:solidFill>
              <a:latin typeface="Arial" panose="020B0604020202020204" pitchFamily="34" charset="0"/>
              <a:cs typeface="Arial" panose="020B0604020202020204" pitchFamily="34" charset="0"/>
            </a:endParaRPr>
          </a:p>
          <a:p>
            <a:r>
              <a:rPr kumimoji="0" lang="ja-JP" altLang="ja-JP" dirty="0">
                <a:solidFill>
                  <a:srgbClr val="000000"/>
                </a:solidFill>
                <a:latin typeface="Arial" panose="020B0604020202020204" pitchFamily="34" charset="0"/>
                <a:cs typeface="Arial" panose="020B0604020202020204" pitchFamily="34" charset="0"/>
              </a:rPr>
              <a:t>「墺国維納府博覧会出品心得」の第二ケ条（展覧会品ハ左ノ二十六類ニ別ツ）第二十二区に「</a:t>
            </a:r>
            <a:r>
              <a:rPr kumimoji="0" lang="ja-JP" altLang="ja-JP" dirty="0">
                <a:solidFill>
                  <a:srgbClr val="FF0000"/>
                </a:solidFill>
                <a:latin typeface="Arial" panose="020B0604020202020204" pitchFamily="34" charset="0"/>
                <a:cs typeface="Arial" panose="020B0604020202020204" pitchFamily="34" charset="0"/>
              </a:rPr>
              <a:t>美術（西洋ニテ音楽、画学、像ヲ作ル術、詩学等ヲ美術ト云フ</a:t>
            </a:r>
            <a:r>
              <a:rPr kumimoji="0" lang="ja-JP" altLang="ja-JP" dirty="0">
                <a:solidFill>
                  <a:srgbClr val="000000"/>
                </a:solidFill>
                <a:latin typeface="Arial" panose="020B0604020202020204" pitchFamily="34" charset="0"/>
                <a:cs typeface="Arial" panose="020B0604020202020204" pitchFamily="34" charset="0"/>
              </a:rPr>
              <a:t>）（後略）」と記される</a:t>
            </a:r>
            <a:r>
              <a:rPr kumimoji="0" lang="ja-JP" altLang="ja-JP" dirty="0" smtClean="0">
                <a:solidFill>
                  <a:srgbClr val="000000"/>
                </a:solidFill>
                <a:latin typeface="Arial" panose="020B0604020202020204" pitchFamily="34" charset="0"/>
                <a:cs typeface="Arial" panose="020B0604020202020204" pitchFamily="34" charset="0"/>
              </a:rPr>
              <a:t>。</a:t>
            </a:r>
            <a:endParaRPr kumimoji="0" lang="en-US" altLang="ja-JP" dirty="0" smtClean="0">
              <a:solidFill>
                <a:srgbClr val="000000"/>
              </a:solidFill>
              <a:latin typeface="Arial" panose="020B0604020202020204" pitchFamily="34" charset="0"/>
              <a:cs typeface="Arial" panose="020B0604020202020204" pitchFamily="34" charset="0"/>
            </a:endParaRPr>
          </a:p>
          <a:p>
            <a:r>
              <a:rPr kumimoji="0" lang="ja-JP" altLang="ja-JP" dirty="0">
                <a:solidFill>
                  <a:srgbClr val="000000"/>
                </a:solidFill>
                <a:latin typeface="Arial" panose="020B0604020202020204" pitchFamily="34" charset="0"/>
                <a:cs typeface="Arial" panose="020B0604020202020204" pitchFamily="34" charset="0"/>
              </a:rPr>
              <a:t>西周 (啓蒙家)が1872年（1878年説もあり）『美妙学説』で英語のファインアート(fine arts)の訳語として採用した（「哲学ノ一種ニ美妙学ト云アリ、是所謂美術(ハインアート)ト相通シテ（後略）」とある</a:t>
            </a:r>
            <a:endParaRPr kumimoji="1" lang="ja-JP" altLang="en-US" dirty="0"/>
          </a:p>
        </p:txBody>
      </p:sp>
    </p:spTree>
    <p:extLst>
      <p:ext uri="{BB962C8B-B14F-4D97-AF65-F5344CB8AC3E}">
        <p14:creationId xmlns:p14="http://schemas.microsoft.com/office/powerpoint/2010/main" val="34181535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38100">
            <a:solidFill>
              <a:schemeClr val="tx1">
                <a:lumMod val="95000"/>
                <a:lumOff val="5000"/>
              </a:schemeClr>
            </a:solidFill>
          </a:ln>
        </p:spPr>
        <p:txBody>
          <a:bodyPr/>
          <a:lstStyle/>
          <a:p>
            <a:r>
              <a:rPr kumimoji="1" lang="ja-JP" altLang="en-US" dirty="0" smtClean="0"/>
              <a:t>美術と芸術のデマケ誕生</a:t>
            </a:r>
            <a:endParaRPr kumimoji="1" lang="ja-JP" altLang="en-US" dirty="0"/>
          </a:p>
        </p:txBody>
      </p:sp>
      <p:sp>
        <p:nvSpPr>
          <p:cNvPr id="5" name="コンテンツ プレースホルダー 4"/>
          <p:cNvSpPr>
            <a:spLocks noGrp="1"/>
          </p:cNvSpPr>
          <p:nvPr>
            <p:ph idx="1"/>
          </p:nvPr>
        </p:nvSpPr>
        <p:spPr/>
        <p:txBody>
          <a:bodyPr>
            <a:normAutofit/>
          </a:bodyPr>
          <a:lstStyle/>
          <a:p>
            <a:pPr marL="0" indent="0" eaLnBrk="0" fontAlgn="base" hangingPunct="0">
              <a:spcBef>
                <a:spcPct val="0"/>
              </a:spcBef>
              <a:spcAft>
                <a:spcPct val="0"/>
              </a:spcAft>
              <a:buNone/>
            </a:pPr>
            <a:r>
              <a:rPr kumimoji="0" lang="ja-JP" altLang="ja-JP" dirty="0" smtClean="0">
                <a:solidFill>
                  <a:srgbClr val="000000"/>
                </a:solidFill>
                <a:latin typeface="Arial" panose="020B0604020202020204" pitchFamily="34" charset="0"/>
                <a:cs typeface="Arial" panose="020B0604020202020204" pitchFamily="34" charset="0"/>
              </a:rPr>
              <a:t>1876年工部</a:t>
            </a:r>
            <a:r>
              <a:rPr kumimoji="0" lang="ja-JP" altLang="ja-JP" dirty="0">
                <a:solidFill>
                  <a:srgbClr val="000000"/>
                </a:solidFill>
                <a:latin typeface="Arial" panose="020B0604020202020204" pitchFamily="34" charset="0"/>
                <a:cs typeface="Arial" panose="020B0604020202020204" pitchFamily="34" charset="0"/>
              </a:rPr>
              <a:t>大学校に工部美術学校が</a:t>
            </a:r>
            <a:r>
              <a:rPr kumimoji="0" lang="ja-JP" altLang="ja-JP" dirty="0" smtClean="0">
                <a:solidFill>
                  <a:srgbClr val="000000"/>
                </a:solidFill>
                <a:latin typeface="Arial" panose="020B0604020202020204" pitchFamily="34" charset="0"/>
                <a:cs typeface="Arial" panose="020B0604020202020204" pitchFamily="34" charset="0"/>
              </a:rPr>
              <a:t>開設。</a:t>
            </a:r>
            <a:r>
              <a:rPr kumimoji="0" lang="ja-JP" altLang="ja-JP" dirty="0">
                <a:solidFill>
                  <a:srgbClr val="000000"/>
                </a:solidFill>
                <a:latin typeface="Arial" panose="020B0604020202020204" pitchFamily="34" charset="0"/>
                <a:cs typeface="Arial" panose="020B0604020202020204" pitchFamily="34" charset="0"/>
              </a:rPr>
              <a:t>また、</a:t>
            </a:r>
            <a:r>
              <a:rPr kumimoji="0" lang="ja-JP" altLang="ja-JP" dirty="0" smtClean="0">
                <a:solidFill>
                  <a:srgbClr val="000000"/>
                </a:solidFill>
                <a:latin typeface="Arial" panose="020B0604020202020204" pitchFamily="34" charset="0"/>
                <a:cs typeface="Arial" panose="020B0604020202020204" pitchFamily="34" charset="0"/>
              </a:rPr>
              <a:t>1877年の</a:t>
            </a:r>
            <a:r>
              <a:rPr kumimoji="0" lang="ja-JP" altLang="ja-JP" dirty="0">
                <a:solidFill>
                  <a:srgbClr val="000000"/>
                </a:solidFill>
                <a:latin typeface="Arial" panose="020B0604020202020204" pitchFamily="34" charset="0"/>
                <a:cs typeface="Arial" panose="020B0604020202020204" pitchFamily="34" charset="0"/>
              </a:rPr>
              <a:t>『内国勧業博覧会区分目録』</a:t>
            </a:r>
            <a:r>
              <a:rPr kumimoji="0" lang="ja-JP" altLang="ja-JP" dirty="0" smtClean="0">
                <a:solidFill>
                  <a:srgbClr val="000000"/>
                </a:solidFill>
                <a:latin typeface="Arial" panose="020B0604020202020204" pitchFamily="34" charset="0"/>
                <a:cs typeface="Arial" panose="020B0604020202020204" pitchFamily="34" charset="0"/>
              </a:rPr>
              <a:t>に、</a:t>
            </a:r>
            <a:r>
              <a:rPr kumimoji="0" lang="ja-JP" altLang="ja-JP" dirty="0">
                <a:solidFill>
                  <a:srgbClr val="000000"/>
                </a:solidFill>
                <a:latin typeface="Arial" panose="020B0604020202020204" pitchFamily="34" charset="0"/>
                <a:cs typeface="Arial" panose="020B0604020202020204" pitchFamily="34" charset="0"/>
              </a:rPr>
              <a:t>「第三区　美術　但シ此区ハ、書画、写真、彫刻、其他総テ製品ノ精巧ニシテ其微妙ナル所ヲ示ス者トス」とあり、</a:t>
            </a:r>
            <a:r>
              <a:rPr kumimoji="0" lang="ja-JP" altLang="ja-JP" dirty="0">
                <a:solidFill>
                  <a:srgbClr val="FF0000"/>
                </a:solidFill>
                <a:latin typeface="Arial" panose="020B0604020202020204" pitchFamily="34" charset="0"/>
                <a:cs typeface="Arial" panose="020B0604020202020204" pitchFamily="34" charset="0"/>
              </a:rPr>
              <a:t>ファインアートのうち</a:t>
            </a:r>
            <a:r>
              <a:rPr kumimoji="0" lang="ja-JP" altLang="ja-JP" b="1" dirty="0">
                <a:solidFill>
                  <a:srgbClr val="FF0000"/>
                </a:solidFill>
                <a:latin typeface="Arial" panose="020B0604020202020204" pitchFamily="34" charset="0"/>
                <a:cs typeface="Arial" panose="020B0604020202020204" pitchFamily="34" charset="0"/>
              </a:rPr>
              <a:t>視覚芸術に限定した概念</a:t>
            </a:r>
            <a:r>
              <a:rPr kumimoji="0" lang="ja-JP" altLang="ja-JP" dirty="0">
                <a:solidFill>
                  <a:srgbClr val="000000"/>
                </a:solidFill>
                <a:latin typeface="Arial" panose="020B0604020202020204" pitchFamily="34" charset="0"/>
                <a:cs typeface="Arial" panose="020B0604020202020204" pitchFamily="34" charset="0"/>
              </a:rPr>
              <a:t>となった。</a:t>
            </a:r>
            <a:r>
              <a:rPr kumimoji="0" lang="ja-JP" altLang="ja-JP" b="1" dirty="0">
                <a:solidFill>
                  <a:srgbClr val="FF0000"/>
                </a:solidFill>
                <a:latin typeface="Arial" panose="020B0604020202020204" pitchFamily="34" charset="0"/>
                <a:cs typeface="Arial" panose="020B0604020202020204" pitchFamily="34" charset="0"/>
              </a:rPr>
              <a:t>文芸、音楽、演劇などは上位概念の「芸術」</a:t>
            </a:r>
            <a:r>
              <a:rPr kumimoji="0" lang="ja-JP" altLang="ja-JP" dirty="0">
                <a:solidFill>
                  <a:srgbClr val="FF0000"/>
                </a:solidFill>
                <a:latin typeface="Arial" panose="020B0604020202020204" pitchFamily="34" charset="0"/>
                <a:cs typeface="Arial" panose="020B0604020202020204" pitchFamily="34" charset="0"/>
              </a:rPr>
              <a:t>が使われて</a:t>
            </a:r>
            <a:r>
              <a:rPr kumimoji="0" lang="ja-JP" altLang="ja-JP" dirty="0">
                <a:solidFill>
                  <a:srgbClr val="000000"/>
                </a:solidFill>
                <a:latin typeface="Arial" panose="020B0604020202020204" pitchFamily="34" charset="0"/>
                <a:cs typeface="Arial" panose="020B0604020202020204" pitchFamily="34" charset="0"/>
              </a:rPr>
              <a:t>いる。</a:t>
            </a:r>
            <a:endParaRPr kumimoji="0" lang="ja-JP" altLang="ja-JP" sz="800" dirty="0"/>
          </a:p>
        </p:txBody>
      </p:sp>
    </p:spTree>
    <p:extLst>
      <p:ext uri="{BB962C8B-B14F-4D97-AF65-F5344CB8AC3E}">
        <p14:creationId xmlns:p14="http://schemas.microsoft.com/office/powerpoint/2010/main" val="28261513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769326" y="2908662"/>
            <a:ext cx="7212874" cy="1270575"/>
          </a:xfrm>
          <a:noFill/>
          <a:ln>
            <a:solidFill>
              <a:schemeClr val="tx1">
                <a:lumMod val="95000"/>
                <a:lumOff val="5000"/>
              </a:schemeClr>
            </a:solidFill>
          </a:ln>
        </p:spPr>
        <p:txBody>
          <a:bodyPr>
            <a:normAutofit/>
          </a:bodyPr>
          <a:lstStyle/>
          <a:p>
            <a:r>
              <a:rPr lang="ja-JP" altLang="en-US" dirty="0" smtClean="0"/>
              <a:t>オリンピックと観光</a:t>
            </a:r>
            <a:endParaRPr kumimoji="1" lang="ja-JP" altLang="en-US" sz="4400" dirty="0"/>
          </a:p>
        </p:txBody>
      </p:sp>
    </p:spTree>
    <p:extLst>
      <p:ext uri="{BB962C8B-B14F-4D97-AF65-F5344CB8AC3E}">
        <p14:creationId xmlns:p14="http://schemas.microsoft.com/office/powerpoint/2010/main" val="81586282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1851" y="260648"/>
            <a:ext cx="10842172" cy="936104"/>
          </a:xfrm>
          <a:ln w="57150">
            <a:solidFill>
              <a:schemeClr val="tx1">
                <a:lumMod val="95000"/>
                <a:lumOff val="5000"/>
              </a:schemeClr>
            </a:solidFill>
          </a:ln>
        </p:spPr>
        <p:txBody>
          <a:bodyPr>
            <a:normAutofit/>
          </a:bodyPr>
          <a:lstStyle/>
          <a:p>
            <a:pPr algn="ctr"/>
            <a:r>
              <a:rPr kumimoji="1" lang="ja-JP" altLang="en-US" dirty="0" smtClean="0">
                <a:solidFill>
                  <a:srgbClr val="FF0000"/>
                </a:solidFill>
              </a:rPr>
              <a:t>国威</a:t>
            </a:r>
            <a:r>
              <a:rPr kumimoji="1" lang="ja-JP" altLang="en-US" dirty="0" smtClean="0"/>
              <a:t>（施設）発揚から都市の魅力競争</a:t>
            </a:r>
            <a:endParaRPr kumimoji="1" lang="ja-JP" altLang="en-US" dirty="0"/>
          </a:p>
        </p:txBody>
      </p:sp>
      <p:sp>
        <p:nvSpPr>
          <p:cNvPr id="3" name="コンテンツ プレースホルダー 2"/>
          <p:cNvSpPr>
            <a:spLocks noGrp="1"/>
          </p:cNvSpPr>
          <p:nvPr>
            <p:ph idx="1"/>
          </p:nvPr>
        </p:nvSpPr>
        <p:spPr>
          <a:xfrm>
            <a:off x="1714500" y="1340768"/>
            <a:ext cx="8831580" cy="5517232"/>
          </a:xfrm>
        </p:spPr>
        <p:txBody>
          <a:bodyPr>
            <a:noAutofit/>
          </a:bodyPr>
          <a:lstStyle/>
          <a:p>
            <a:r>
              <a:rPr lang="en-US" altLang="ja-JP" sz="3000" dirty="0"/>
              <a:t>1936</a:t>
            </a:r>
            <a:r>
              <a:rPr lang="ja-JP" altLang="en-US" sz="3000" dirty="0"/>
              <a:t>年　ベルリンオリンピック　　世界規模での参加</a:t>
            </a:r>
            <a:endParaRPr lang="en-US" altLang="ja-JP" sz="3000" dirty="0"/>
          </a:p>
          <a:p>
            <a:r>
              <a:rPr lang="en-US" altLang="ja-JP" sz="3000" dirty="0"/>
              <a:t>1940</a:t>
            </a:r>
            <a:r>
              <a:rPr lang="ja-JP" altLang="en-US" sz="3000" dirty="0"/>
              <a:t>年　幻の東京オリンピック　（３７年経済ピーク時）帝国日本（含む満州）の力を見せる</a:t>
            </a:r>
            <a:r>
              <a:rPr lang="ja-JP" altLang="en-US" b="1" dirty="0">
                <a:solidFill>
                  <a:srgbClr val="0070C0"/>
                </a:solidFill>
              </a:rPr>
              <a:t>　日中戦争により、返上</a:t>
            </a:r>
            <a:endParaRPr lang="en-US" altLang="ja-JP" b="1" dirty="0">
              <a:solidFill>
                <a:srgbClr val="0070C0"/>
              </a:solidFill>
            </a:endParaRPr>
          </a:p>
          <a:p>
            <a:r>
              <a:rPr lang="en-US" altLang="ja-JP" sz="3000" dirty="0"/>
              <a:t>1964</a:t>
            </a:r>
            <a:r>
              <a:rPr lang="ja-JP" altLang="en-US" sz="3000" dirty="0"/>
              <a:t>年　東京オリンピック　　　　国威（施設）発揚</a:t>
            </a:r>
            <a:endParaRPr lang="en-US" altLang="ja-JP" sz="3000" dirty="0"/>
          </a:p>
          <a:p>
            <a:r>
              <a:rPr lang="en-US" altLang="ja-JP" sz="3000" dirty="0"/>
              <a:t>1988</a:t>
            </a:r>
            <a:r>
              <a:rPr lang="ja-JP" altLang="en-US" sz="3000" dirty="0"/>
              <a:t>年　ソウルオリンピック　　　国威（施設）発揚</a:t>
            </a:r>
            <a:endParaRPr lang="en-US" altLang="ja-JP" sz="3000" dirty="0"/>
          </a:p>
          <a:p>
            <a:r>
              <a:rPr lang="en-US" altLang="ja-JP" sz="3000" dirty="0"/>
              <a:t>2008</a:t>
            </a:r>
            <a:r>
              <a:rPr lang="ja-JP" altLang="en-US" sz="3000" dirty="0"/>
              <a:t>年　北京オリンピック　　　　国威（施設）発揚</a:t>
            </a:r>
            <a:endParaRPr lang="en-US" altLang="ja-JP" sz="3000" dirty="0"/>
          </a:p>
          <a:p>
            <a:r>
              <a:rPr lang="en-US" altLang="ja-JP" sz="3000" dirty="0"/>
              <a:t>2012</a:t>
            </a:r>
            <a:r>
              <a:rPr lang="ja-JP" altLang="en-US" sz="3000" dirty="0"/>
              <a:t>年　ロンドンオリンピック　　都市の魅力</a:t>
            </a:r>
            <a:endParaRPr lang="en-US" altLang="ja-JP" sz="3000" dirty="0"/>
          </a:p>
          <a:p>
            <a:pPr marL="0" indent="0">
              <a:buNone/>
            </a:pPr>
            <a:r>
              <a:rPr lang="ja-JP" altLang="en-US" sz="3000" dirty="0"/>
              <a:t>　　　　　　　　　　　　　　　　　　　　　（</a:t>
            </a:r>
            <a:r>
              <a:rPr lang="ja-JP" altLang="en-US" sz="3000" dirty="0">
                <a:solidFill>
                  <a:srgbClr val="FF0000"/>
                </a:solidFill>
              </a:rPr>
              <a:t>オリンピック憲章</a:t>
            </a:r>
            <a:r>
              <a:rPr lang="ja-JP" altLang="en-US" sz="3000" dirty="0" smtClean="0"/>
              <a:t>）</a:t>
            </a:r>
            <a:endParaRPr lang="en-US" altLang="ja-JP" sz="3000" dirty="0"/>
          </a:p>
          <a:p>
            <a:pPr marL="0" indent="0">
              <a:buNone/>
            </a:pPr>
            <a:r>
              <a:rPr lang="ja-JP" altLang="en-US" sz="3000" dirty="0"/>
              <a:t>　</a:t>
            </a:r>
            <a:r>
              <a:rPr lang="en-US" altLang="ja-JP" sz="3000" dirty="0"/>
              <a:t>2024</a:t>
            </a:r>
            <a:r>
              <a:rPr lang="ja-JP" altLang="en-US" sz="3000" dirty="0" smtClean="0"/>
              <a:t>年　パリオリンピック（ローマ</a:t>
            </a:r>
            <a:r>
              <a:rPr lang="ja-JP" altLang="en-US" sz="3000" dirty="0"/>
              <a:t>市長は誘致</a:t>
            </a:r>
            <a:r>
              <a:rPr lang="ja-JP" altLang="en-US" sz="3000" dirty="0" smtClean="0"/>
              <a:t>撤廃）</a:t>
            </a:r>
            <a:endParaRPr lang="ja-JP" altLang="en-US" sz="3000" dirty="0"/>
          </a:p>
        </p:txBody>
      </p:sp>
    </p:spTree>
    <p:extLst>
      <p:ext uri="{BB962C8B-B14F-4D97-AF65-F5344CB8AC3E}">
        <p14:creationId xmlns:p14="http://schemas.microsoft.com/office/powerpoint/2010/main" val="53263660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27909" y="69669"/>
            <a:ext cx="9332587" cy="1347969"/>
          </a:xfrm>
          <a:noFill/>
          <a:ln w="57150">
            <a:solidFill>
              <a:schemeClr val="tx1">
                <a:lumMod val="95000"/>
                <a:lumOff val="5000"/>
              </a:schemeClr>
            </a:solidFill>
          </a:ln>
        </p:spPr>
        <p:txBody>
          <a:bodyPr>
            <a:normAutofit fontScale="90000"/>
          </a:bodyPr>
          <a:lstStyle/>
          <a:p>
            <a:r>
              <a:rPr lang="ja-JP" altLang="en-US" dirty="0" smtClean="0"/>
              <a:t>朝日新聞データベース（聞蔵</a:t>
            </a:r>
            <a:r>
              <a:rPr lang="en-US" altLang="ja-JP" dirty="0" smtClean="0"/>
              <a:t>Ⅱ</a:t>
            </a:r>
            <a:r>
              <a:rPr lang="ja-JP" altLang="en-US" dirty="0" smtClean="0"/>
              <a:t>）から見る</a:t>
            </a:r>
            <a:r>
              <a:rPr lang="en-US" altLang="ja-JP" dirty="0" smtClean="0"/>
              <a:t/>
            </a:r>
            <a:br>
              <a:rPr lang="en-US" altLang="ja-JP" dirty="0" smtClean="0"/>
            </a:br>
            <a:r>
              <a:rPr lang="ja-JP" altLang="en-US" dirty="0" smtClean="0"/>
              <a:t>「遊覧」と「観光」の使用頻度</a:t>
            </a:r>
            <a:endParaRPr kumimoji="1" lang="ja-JP" altLang="en-US" dirty="0"/>
          </a:p>
        </p:txBody>
      </p:sp>
      <p:graphicFrame>
        <p:nvGraphicFramePr>
          <p:cNvPr id="6" name="コンテンツ プレースホルダ 5"/>
          <p:cNvGraphicFramePr>
            <a:graphicFrameLocks noGrp="1"/>
          </p:cNvGraphicFramePr>
          <p:nvPr>
            <p:ph idx="1"/>
          </p:nvPr>
        </p:nvGraphicFramePr>
        <p:xfrm>
          <a:off x="1981200" y="1600201"/>
          <a:ext cx="8229600" cy="4709117"/>
        </p:xfrm>
        <a:graphic>
          <a:graphicData uri="http://schemas.openxmlformats.org/drawingml/2006/table">
            <a:tbl>
              <a:tblPr firstRow="1" bandRow="1">
                <a:tableStyleId>{5C22544A-7EE6-4342-B048-85BDC9FD1C3A}</a:tableStyleId>
              </a:tblPr>
              <a:tblGrid>
                <a:gridCol w="3682752"/>
                <a:gridCol w="2376264"/>
                <a:gridCol w="2170584"/>
              </a:tblGrid>
              <a:tr h="672731">
                <a:tc>
                  <a:txBody>
                    <a:bodyPr/>
                    <a:lstStyle/>
                    <a:p>
                      <a:pPr algn="ctr"/>
                      <a:r>
                        <a:rPr kumimoji="1" lang="ja-JP" altLang="en-US" sz="3600" dirty="0" smtClean="0"/>
                        <a:t>年代</a:t>
                      </a:r>
                      <a:endParaRPr kumimoji="1" lang="ja-JP" altLang="en-US" sz="3600" dirty="0"/>
                    </a:p>
                  </a:txBody>
                  <a:tcPr/>
                </a:tc>
                <a:tc>
                  <a:txBody>
                    <a:bodyPr/>
                    <a:lstStyle/>
                    <a:p>
                      <a:pPr algn="ctr"/>
                      <a:r>
                        <a:rPr kumimoji="1" lang="ja-JP" altLang="en-US" sz="3600" dirty="0" smtClean="0"/>
                        <a:t>遊覧</a:t>
                      </a:r>
                      <a:endParaRPr kumimoji="1" lang="ja-JP" altLang="en-US" sz="3600" dirty="0"/>
                    </a:p>
                  </a:txBody>
                  <a:tcPr/>
                </a:tc>
                <a:tc>
                  <a:txBody>
                    <a:bodyPr/>
                    <a:lstStyle/>
                    <a:p>
                      <a:pPr algn="ctr"/>
                      <a:r>
                        <a:rPr kumimoji="1" lang="ja-JP" altLang="en-US" sz="3600" dirty="0" smtClean="0"/>
                        <a:t>観光</a:t>
                      </a:r>
                      <a:endParaRPr kumimoji="1" lang="ja-JP" altLang="en-US" sz="3600" dirty="0"/>
                    </a:p>
                  </a:txBody>
                  <a:tcPr/>
                </a:tc>
              </a:tr>
              <a:tr h="672731">
                <a:tc>
                  <a:txBody>
                    <a:bodyPr/>
                    <a:lstStyle/>
                    <a:p>
                      <a:pPr algn="ctr"/>
                      <a:r>
                        <a:rPr kumimoji="1" lang="ja-JP" altLang="en-US" sz="3600" dirty="0" smtClean="0"/>
                        <a:t>１８７９～１９００</a:t>
                      </a:r>
                      <a:endParaRPr kumimoji="1" lang="ja-JP" altLang="en-US" sz="3600" dirty="0"/>
                    </a:p>
                  </a:txBody>
                  <a:tcPr/>
                </a:tc>
                <a:tc>
                  <a:txBody>
                    <a:bodyPr/>
                    <a:lstStyle/>
                    <a:p>
                      <a:pPr algn="ctr"/>
                      <a:r>
                        <a:rPr kumimoji="1" lang="ja-JP" altLang="en-US" sz="3600" dirty="0" smtClean="0"/>
                        <a:t>２３５</a:t>
                      </a:r>
                      <a:endParaRPr kumimoji="1" lang="ja-JP" altLang="en-US" sz="3600" dirty="0"/>
                    </a:p>
                  </a:txBody>
                  <a:tcPr/>
                </a:tc>
                <a:tc>
                  <a:txBody>
                    <a:bodyPr/>
                    <a:lstStyle/>
                    <a:p>
                      <a:pPr algn="ctr"/>
                      <a:r>
                        <a:rPr kumimoji="1" lang="ja-JP" altLang="en-US" sz="3600" dirty="0" smtClean="0"/>
                        <a:t>４８</a:t>
                      </a:r>
                      <a:endParaRPr kumimoji="1" lang="ja-JP" altLang="en-US" sz="3600" dirty="0"/>
                    </a:p>
                  </a:txBody>
                  <a:tcPr/>
                </a:tc>
              </a:tr>
              <a:tr h="672731">
                <a:tc>
                  <a:txBody>
                    <a:bodyPr/>
                    <a:lstStyle/>
                    <a:p>
                      <a:pPr algn="ctr"/>
                      <a:r>
                        <a:rPr kumimoji="1" lang="ja-JP" altLang="en-US" sz="3600" dirty="0" smtClean="0"/>
                        <a:t>１９０１～１９１０</a:t>
                      </a:r>
                      <a:endParaRPr kumimoji="1" lang="ja-JP" altLang="en-US" sz="3600" dirty="0"/>
                    </a:p>
                  </a:txBody>
                  <a:tcPr/>
                </a:tc>
                <a:tc>
                  <a:txBody>
                    <a:bodyPr/>
                    <a:lstStyle/>
                    <a:p>
                      <a:pPr algn="ctr"/>
                      <a:r>
                        <a:rPr kumimoji="1" lang="ja-JP" altLang="en-US" sz="3600" dirty="0" smtClean="0"/>
                        <a:t>３４２</a:t>
                      </a:r>
                      <a:endParaRPr kumimoji="1" lang="ja-JP" altLang="en-US" sz="3600" dirty="0"/>
                    </a:p>
                  </a:txBody>
                  <a:tcPr/>
                </a:tc>
                <a:tc>
                  <a:txBody>
                    <a:bodyPr/>
                    <a:lstStyle/>
                    <a:p>
                      <a:pPr algn="ctr"/>
                      <a:r>
                        <a:rPr kumimoji="1" lang="ja-JP" altLang="en-US" sz="3600" dirty="0" smtClean="0"/>
                        <a:t>６４４</a:t>
                      </a:r>
                      <a:endParaRPr kumimoji="1" lang="ja-JP" altLang="en-US" sz="3600" dirty="0"/>
                    </a:p>
                  </a:txBody>
                  <a:tcPr/>
                </a:tc>
              </a:tr>
              <a:tr h="672731">
                <a:tc>
                  <a:txBody>
                    <a:bodyPr/>
                    <a:lstStyle/>
                    <a:p>
                      <a:pPr algn="ctr"/>
                      <a:r>
                        <a:rPr kumimoji="1" lang="ja-JP" altLang="en-US" sz="3600" dirty="0" smtClean="0"/>
                        <a:t>１９１１～１９２０</a:t>
                      </a:r>
                      <a:endParaRPr kumimoji="1" lang="ja-JP" altLang="en-US" sz="3600" dirty="0"/>
                    </a:p>
                  </a:txBody>
                  <a:tcPr/>
                </a:tc>
                <a:tc>
                  <a:txBody>
                    <a:bodyPr/>
                    <a:lstStyle/>
                    <a:p>
                      <a:pPr algn="ctr"/>
                      <a:r>
                        <a:rPr kumimoji="1" lang="ja-JP" altLang="en-US" sz="3600" dirty="0" smtClean="0"/>
                        <a:t>２１１</a:t>
                      </a:r>
                      <a:endParaRPr kumimoji="1" lang="ja-JP" altLang="en-US" sz="3600" dirty="0"/>
                    </a:p>
                  </a:txBody>
                  <a:tcPr/>
                </a:tc>
                <a:tc>
                  <a:txBody>
                    <a:bodyPr/>
                    <a:lstStyle/>
                    <a:p>
                      <a:pPr algn="ctr"/>
                      <a:r>
                        <a:rPr kumimoji="1" lang="ja-JP" altLang="en-US" sz="3600" dirty="0" smtClean="0"/>
                        <a:t>６８０</a:t>
                      </a:r>
                      <a:endParaRPr kumimoji="1" lang="ja-JP" altLang="en-US" sz="3600" dirty="0"/>
                    </a:p>
                  </a:txBody>
                  <a:tcPr/>
                </a:tc>
              </a:tr>
              <a:tr h="672731">
                <a:tc>
                  <a:txBody>
                    <a:bodyPr/>
                    <a:lstStyle/>
                    <a:p>
                      <a:pPr algn="ctr"/>
                      <a:r>
                        <a:rPr kumimoji="1" lang="ja-JP" altLang="en-US" sz="3600" dirty="0" smtClean="0"/>
                        <a:t>１９２１～１９３０</a:t>
                      </a:r>
                      <a:endParaRPr kumimoji="1" lang="ja-JP" altLang="en-US" sz="3600" dirty="0"/>
                    </a:p>
                  </a:txBody>
                  <a:tcPr/>
                </a:tc>
                <a:tc>
                  <a:txBody>
                    <a:bodyPr/>
                    <a:lstStyle/>
                    <a:p>
                      <a:pPr algn="ctr"/>
                      <a:r>
                        <a:rPr kumimoji="1" lang="ja-JP" altLang="en-US" sz="3600" dirty="0" smtClean="0"/>
                        <a:t>１５３</a:t>
                      </a:r>
                      <a:endParaRPr kumimoji="1" lang="ja-JP" altLang="en-US" sz="3600" dirty="0"/>
                    </a:p>
                  </a:txBody>
                  <a:tcPr/>
                </a:tc>
                <a:tc>
                  <a:txBody>
                    <a:bodyPr/>
                    <a:lstStyle/>
                    <a:p>
                      <a:pPr algn="ctr"/>
                      <a:r>
                        <a:rPr kumimoji="1" lang="ja-JP" altLang="en-US" sz="3600" dirty="0" smtClean="0"/>
                        <a:t>３２３</a:t>
                      </a:r>
                      <a:endParaRPr kumimoji="1" lang="ja-JP" altLang="en-US" sz="3600" dirty="0"/>
                    </a:p>
                  </a:txBody>
                  <a:tcPr/>
                </a:tc>
              </a:tr>
              <a:tr h="672731">
                <a:tc>
                  <a:txBody>
                    <a:bodyPr/>
                    <a:lstStyle/>
                    <a:p>
                      <a:pPr algn="ctr"/>
                      <a:r>
                        <a:rPr kumimoji="1" lang="ja-JP" altLang="en-US" sz="3600" dirty="0" smtClean="0"/>
                        <a:t>１９３１～１９４５</a:t>
                      </a:r>
                      <a:endParaRPr kumimoji="1" lang="ja-JP" altLang="en-US" sz="3600" dirty="0"/>
                    </a:p>
                  </a:txBody>
                  <a:tcPr/>
                </a:tc>
                <a:tc>
                  <a:txBody>
                    <a:bodyPr/>
                    <a:lstStyle/>
                    <a:p>
                      <a:pPr algn="ctr"/>
                      <a:r>
                        <a:rPr kumimoji="1" lang="ja-JP" altLang="en-US" sz="3600" dirty="0" smtClean="0"/>
                        <a:t>２００</a:t>
                      </a:r>
                      <a:endParaRPr kumimoji="1" lang="ja-JP" altLang="en-US" sz="3600" dirty="0"/>
                    </a:p>
                  </a:txBody>
                  <a:tcPr/>
                </a:tc>
                <a:tc>
                  <a:txBody>
                    <a:bodyPr/>
                    <a:lstStyle/>
                    <a:p>
                      <a:pPr algn="ctr"/>
                      <a:r>
                        <a:rPr kumimoji="1" lang="ja-JP" altLang="en-US" sz="3600" dirty="0" smtClean="0"/>
                        <a:t>１０３９</a:t>
                      </a:r>
                      <a:endParaRPr kumimoji="1" lang="ja-JP" altLang="en-US" sz="3600" dirty="0"/>
                    </a:p>
                  </a:txBody>
                  <a:tcPr/>
                </a:tc>
              </a:tr>
              <a:tr h="672731">
                <a:tc>
                  <a:txBody>
                    <a:bodyPr/>
                    <a:lstStyle/>
                    <a:p>
                      <a:pPr algn="ctr"/>
                      <a:r>
                        <a:rPr kumimoji="1" lang="ja-JP" altLang="en-US" sz="3600" dirty="0" smtClean="0"/>
                        <a:t>１９４６～１９８９</a:t>
                      </a:r>
                      <a:endParaRPr kumimoji="1" lang="ja-JP" altLang="en-US" sz="3600" dirty="0"/>
                    </a:p>
                  </a:txBody>
                  <a:tcPr/>
                </a:tc>
                <a:tc>
                  <a:txBody>
                    <a:bodyPr/>
                    <a:lstStyle/>
                    <a:p>
                      <a:pPr algn="ctr"/>
                      <a:r>
                        <a:rPr kumimoji="1" lang="ja-JP" altLang="en-US" sz="3600" dirty="0" smtClean="0"/>
                        <a:t>２５８</a:t>
                      </a:r>
                      <a:endParaRPr kumimoji="1" lang="ja-JP" altLang="en-US" sz="3600" dirty="0"/>
                    </a:p>
                  </a:txBody>
                  <a:tcPr/>
                </a:tc>
                <a:tc>
                  <a:txBody>
                    <a:bodyPr/>
                    <a:lstStyle/>
                    <a:p>
                      <a:pPr algn="ctr"/>
                      <a:r>
                        <a:rPr kumimoji="1" lang="ja-JP" altLang="en-US" sz="3600" dirty="0" smtClean="0"/>
                        <a:t>５４９２</a:t>
                      </a:r>
                      <a:endParaRPr kumimoji="1" lang="ja-JP" altLang="en-US" sz="3600" dirty="0"/>
                    </a:p>
                  </a:txBody>
                  <a:tcPr/>
                </a:tc>
              </a:tr>
            </a:tbl>
          </a:graphicData>
        </a:graphic>
      </p:graphicFrame>
    </p:spTree>
    <p:extLst>
      <p:ext uri="{BB962C8B-B14F-4D97-AF65-F5344CB8AC3E}">
        <p14:creationId xmlns:p14="http://schemas.microsoft.com/office/powerpoint/2010/main" val="1652888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838200" y="42906"/>
            <a:ext cx="10515600" cy="1325563"/>
          </a:xfrm>
          <a:ln>
            <a:solidFill>
              <a:schemeClr val="tx1"/>
            </a:solidFill>
          </a:ln>
        </p:spPr>
        <p:txBody>
          <a:bodyPr/>
          <a:lstStyle/>
          <a:p>
            <a:pPr algn="ctr"/>
            <a:r>
              <a:rPr lang="ja-JP" altLang="ja-JP" smtClean="0"/>
              <a:t>鉄道省国際観光局の命名</a:t>
            </a:r>
            <a:endParaRPr lang="ja-JP" altLang="en-US" smtClean="0"/>
          </a:p>
        </p:txBody>
      </p:sp>
      <p:sp>
        <p:nvSpPr>
          <p:cNvPr id="7171" name="コンテンツ プレースホルダ 2"/>
          <p:cNvSpPr>
            <a:spLocks noGrp="1"/>
          </p:cNvSpPr>
          <p:nvPr>
            <p:ph idx="1"/>
          </p:nvPr>
        </p:nvSpPr>
        <p:spPr>
          <a:xfrm>
            <a:off x="322217" y="1689464"/>
            <a:ext cx="11416937" cy="5077097"/>
          </a:xfrm>
        </p:spPr>
        <p:txBody>
          <a:bodyPr>
            <a:noAutofit/>
          </a:bodyPr>
          <a:lstStyle/>
          <a:p>
            <a:r>
              <a:rPr lang="ja-JP" altLang="ja-JP" sz="3200" dirty="0"/>
              <a:t>「観光の字源は、周代に於ける易経の〝観国之光利用賓于王〟から出て</a:t>
            </a:r>
            <a:r>
              <a:rPr lang="ja-JP" altLang="ja-JP" sz="3200" dirty="0" err="1"/>
              <a:t>ゐる</a:t>
            </a:r>
            <a:r>
              <a:rPr lang="ja-JP" altLang="ja-JP" sz="3200" dirty="0"/>
              <a:t>。</a:t>
            </a:r>
            <a:r>
              <a:rPr lang="ja-JP" altLang="ja-JP" sz="3200" dirty="0" err="1"/>
              <a:t>なほ</a:t>
            </a:r>
            <a:r>
              <a:rPr lang="ja-JP" altLang="ja-JP" sz="3200" dirty="0"/>
              <a:t>同じ易経に〝観国之光尚賓也〟と見えてゐるが、この場合の観は観兵式が兵威をしめすと解せられるやうに、輝かしい国の光をしめし賓客を優遇する意味と取られ、これは大帝国の建設者たる天分を誇つてゐた古代ローマ人シセロの云ふ〝ホスピタリタス（歓待）は国家のほまれなり〟と共に東西相通じて観光が大国民の襟度と衿恃をしめすものであることを教へてゐる」「観光国日本として、その姿を惜みなく外国に宣揚し、七つの海から国の光を慕つて寄り集ふ外人に歓待の手をさし延ぶべきである、と云ふ大抱負が、すなはちこの観光局の命名」「輝かしい国の光をしめし賓客を優遇する」</a:t>
            </a:r>
            <a:endParaRPr lang="ja-JP" altLang="en-US" sz="3200" dirty="0"/>
          </a:p>
        </p:txBody>
      </p:sp>
    </p:spTree>
    <p:extLst>
      <p:ext uri="{BB962C8B-B14F-4D97-AF65-F5344CB8AC3E}">
        <p14:creationId xmlns:p14="http://schemas.microsoft.com/office/powerpoint/2010/main" val="2320800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485800"/>
            <a:ext cx="4618856" cy="1143000"/>
          </a:xfrm>
          <a:solidFill>
            <a:srgbClr val="FFFF00"/>
          </a:solidFill>
          <a:ln w="38100">
            <a:solidFill>
              <a:schemeClr val="tx1">
                <a:lumMod val="95000"/>
                <a:lumOff val="5000"/>
              </a:schemeClr>
            </a:solidFill>
          </a:ln>
        </p:spPr>
        <p:txBody>
          <a:bodyPr>
            <a:normAutofit fontScale="90000"/>
          </a:bodyPr>
          <a:lstStyle/>
          <a:p>
            <a:r>
              <a:rPr lang="ja-JP" altLang="en-US" dirty="0" smtClean="0"/>
              <a:t>固有</a:t>
            </a:r>
            <a:r>
              <a:rPr kumimoji="1" lang="ja-JP" altLang="en-US" dirty="0" smtClean="0"/>
              <a:t>名詞以外での</a:t>
            </a:r>
            <a:r>
              <a:rPr kumimoji="1" lang="en-US" altLang="ja-JP" dirty="0" smtClean="0"/>
              <a:t/>
            </a:r>
            <a:br>
              <a:rPr kumimoji="1" lang="en-US" altLang="ja-JP" dirty="0" smtClean="0"/>
            </a:br>
            <a:r>
              <a:rPr kumimoji="1" lang="en-US" altLang="ja-JP" dirty="0" smtClean="0"/>
              <a:t>｢</a:t>
            </a:r>
            <a:r>
              <a:rPr kumimoji="1" lang="ja-JP" altLang="en-US" dirty="0" smtClean="0"/>
              <a:t>観光」初出</a:t>
            </a:r>
            <a:endParaRPr kumimoji="1" lang="ja-JP" altLang="en-US" dirty="0"/>
          </a:p>
        </p:txBody>
      </p:sp>
      <p:sp>
        <p:nvSpPr>
          <p:cNvPr id="3" name="コンテンツ プレースホルダ 2"/>
          <p:cNvSpPr>
            <a:spLocks noGrp="1"/>
          </p:cNvSpPr>
          <p:nvPr>
            <p:ph idx="1"/>
          </p:nvPr>
        </p:nvSpPr>
        <p:spPr>
          <a:xfrm>
            <a:off x="1703512" y="2204864"/>
            <a:ext cx="5256584" cy="4653136"/>
          </a:xfrm>
        </p:spPr>
        <p:txBody>
          <a:bodyPr>
            <a:noAutofit/>
          </a:bodyPr>
          <a:lstStyle/>
          <a:p>
            <a:r>
              <a:rPr lang="ja-JP" altLang="en-US" sz="4000" dirty="0"/>
              <a:t>１８９３年１０月</a:t>
            </a:r>
            <a:r>
              <a:rPr lang="en-US" altLang="ja-JP" sz="4000" dirty="0"/>
              <a:t>15</a:t>
            </a:r>
            <a:r>
              <a:rPr lang="ja-JP" altLang="en-US" sz="4000" dirty="0"/>
              <a:t>日</a:t>
            </a:r>
            <a:r>
              <a:rPr lang="ja-JP" altLang="en-US" sz="5400" dirty="0"/>
              <a:t>　</a:t>
            </a:r>
            <a:endParaRPr lang="en-US" altLang="ja-JP" sz="5400" dirty="0"/>
          </a:p>
          <a:p>
            <a:pPr>
              <a:buNone/>
            </a:pPr>
            <a:r>
              <a:rPr lang="ja-JP" altLang="en-US" sz="5400" dirty="0"/>
              <a:t>　「</a:t>
            </a:r>
            <a:r>
              <a:rPr lang="ja-JP" altLang="en-US" sz="5400" dirty="0">
                <a:solidFill>
                  <a:srgbClr val="FF0000"/>
                </a:solidFill>
              </a:rPr>
              <a:t>駐馬観光</a:t>
            </a:r>
            <a:r>
              <a:rPr lang="ja-JP" altLang="en-US" sz="5400" dirty="0">
                <a:solidFill>
                  <a:schemeClr val="tx1">
                    <a:lumMod val="95000"/>
                    <a:lumOff val="5000"/>
                  </a:schemeClr>
                </a:solidFill>
              </a:rPr>
              <a:t>」「</a:t>
            </a:r>
            <a:r>
              <a:rPr lang="ja-JP" altLang="en-US" sz="5400" dirty="0">
                <a:solidFill>
                  <a:srgbClr val="FF0000"/>
                </a:solidFill>
              </a:rPr>
              <a:t>察勢</a:t>
            </a:r>
            <a:r>
              <a:rPr lang="ja-JP" altLang="en-US" sz="5400" dirty="0"/>
              <a:t>」　馬を</a:t>
            </a:r>
            <a:r>
              <a:rPr lang="ja-JP" altLang="en-US" sz="5400" dirty="0" err="1"/>
              <a:t>駐め、</a:t>
            </a:r>
            <a:r>
              <a:rPr lang="ja-JP" altLang="en-US" sz="5400" dirty="0"/>
              <a:t>光を観て、勢を察する</a:t>
            </a:r>
          </a:p>
        </p:txBody>
      </p:sp>
      <p:pic>
        <p:nvPicPr>
          <p:cNvPr id="8194" name="Picture 2"/>
          <p:cNvPicPr>
            <a:picLocks noChangeAspect="1" noChangeArrowheads="1"/>
          </p:cNvPicPr>
          <p:nvPr/>
        </p:nvPicPr>
        <p:blipFill>
          <a:blip r:embed="rId3" cstate="print"/>
          <a:srcRect/>
          <a:stretch>
            <a:fillRect/>
          </a:stretch>
        </p:blipFill>
        <p:spPr bwMode="auto">
          <a:xfrm>
            <a:off x="7104112" y="260648"/>
            <a:ext cx="3419872" cy="6458972"/>
          </a:xfrm>
          <a:prstGeom prst="rect">
            <a:avLst/>
          </a:prstGeom>
          <a:noFill/>
          <a:ln w="9525">
            <a:noFill/>
            <a:miter lim="800000"/>
            <a:headEnd/>
            <a:tailEnd/>
          </a:ln>
        </p:spPr>
      </p:pic>
    </p:spTree>
    <p:extLst>
      <p:ext uri="{BB962C8B-B14F-4D97-AF65-F5344CB8AC3E}">
        <p14:creationId xmlns:p14="http://schemas.microsoft.com/office/powerpoint/2010/main" val="369148220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56416"/>
            <a:ext cx="10515600" cy="1325563"/>
          </a:xfrm>
          <a:noFill/>
          <a:ln>
            <a:solidFill>
              <a:schemeClr val="accent1"/>
            </a:solidFill>
          </a:ln>
        </p:spPr>
        <p:txBody>
          <a:bodyPr>
            <a:normAutofit/>
          </a:bodyPr>
          <a:lstStyle/>
          <a:p>
            <a:pPr algn="ctr"/>
            <a:r>
              <a:rPr kumimoji="1" lang="ja-JP" altLang="en-US" dirty="0" smtClean="0"/>
              <a:t>固有名詞➵軍人の視察に拡大</a:t>
            </a:r>
            <a:endParaRPr kumimoji="1" lang="ja-JP" altLang="en-US" dirty="0"/>
          </a:p>
        </p:txBody>
      </p:sp>
      <p:pic>
        <p:nvPicPr>
          <p:cNvPr id="4" name="図 3"/>
          <p:cNvPicPr/>
          <p:nvPr/>
        </p:nvPicPr>
        <p:blipFill>
          <a:blip r:embed="rId3" cstate="print"/>
          <a:srcRect l="25903" t="17647" r="27566" b="5882"/>
          <a:stretch>
            <a:fillRect/>
          </a:stretch>
        </p:blipFill>
        <p:spPr bwMode="auto">
          <a:xfrm>
            <a:off x="1675676" y="1452656"/>
            <a:ext cx="5572453" cy="5144697"/>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7363172" y="1590675"/>
            <a:ext cx="2549252" cy="5021574"/>
          </a:xfrm>
          <a:prstGeom prst="rect">
            <a:avLst/>
          </a:prstGeom>
          <a:noFill/>
          <a:ln w="9525">
            <a:noFill/>
            <a:miter lim="800000"/>
            <a:headEnd/>
            <a:tailEnd/>
          </a:ln>
        </p:spPr>
      </p:pic>
      <p:sp>
        <p:nvSpPr>
          <p:cNvPr id="5" name="円/楕円 4"/>
          <p:cNvSpPr/>
          <p:nvPr/>
        </p:nvSpPr>
        <p:spPr>
          <a:xfrm>
            <a:off x="4367808" y="4725144"/>
            <a:ext cx="720080" cy="432048"/>
          </a:xfrm>
          <a:prstGeom prst="ellipse">
            <a:avLst/>
          </a:prstGeom>
          <a:noFill/>
          <a:ln w="3175">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円/楕円 5"/>
          <p:cNvSpPr/>
          <p:nvPr/>
        </p:nvSpPr>
        <p:spPr>
          <a:xfrm>
            <a:off x="5735960" y="5805264"/>
            <a:ext cx="720080" cy="432048"/>
          </a:xfrm>
          <a:prstGeom prst="ellipse">
            <a:avLst/>
          </a:prstGeom>
          <a:noFill/>
          <a:ln w="3175">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円/楕円 6"/>
          <p:cNvSpPr/>
          <p:nvPr/>
        </p:nvSpPr>
        <p:spPr>
          <a:xfrm>
            <a:off x="7752184" y="3501008"/>
            <a:ext cx="720080" cy="864096"/>
          </a:xfrm>
          <a:prstGeom prst="ellipse">
            <a:avLst/>
          </a:prstGeom>
          <a:noFill/>
          <a:ln w="3175">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93783521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64381"/>
            <a:ext cx="8229600" cy="1143000"/>
          </a:xfrm>
          <a:noFill/>
          <a:ln>
            <a:solidFill>
              <a:schemeClr val="accent1"/>
            </a:solidFill>
          </a:ln>
        </p:spPr>
        <p:txBody>
          <a:bodyPr/>
          <a:lstStyle/>
          <a:p>
            <a:pPr algn="ctr"/>
            <a:r>
              <a:rPr kumimoji="1" lang="ja-JP" altLang="en-US" dirty="0" smtClean="0"/>
              <a:t>軍人から非軍人に拡大</a:t>
            </a:r>
            <a:endParaRPr kumimoji="1" lang="ja-JP" altLang="en-US" dirty="0"/>
          </a:p>
        </p:txBody>
      </p:sp>
      <p:pic>
        <p:nvPicPr>
          <p:cNvPr id="4" name="図 3"/>
          <p:cNvPicPr/>
          <p:nvPr/>
        </p:nvPicPr>
        <p:blipFill>
          <a:blip r:embed="rId3" cstate="print"/>
          <a:srcRect l="25514" t="19723" r="27955" b="6228"/>
          <a:stretch>
            <a:fillRect/>
          </a:stretch>
        </p:blipFill>
        <p:spPr bwMode="auto">
          <a:xfrm>
            <a:off x="2566548" y="1334216"/>
            <a:ext cx="6337765" cy="5479160"/>
          </a:xfrm>
          <a:prstGeom prst="rect">
            <a:avLst/>
          </a:prstGeom>
          <a:noFill/>
          <a:ln w="9525">
            <a:noFill/>
            <a:miter lim="800000"/>
            <a:headEnd/>
            <a:tailEnd/>
          </a:ln>
        </p:spPr>
      </p:pic>
      <p:sp>
        <p:nvSpPr>
          <p:cNvPr id="5" name="円/楕円 4"/>
          <p:cNvSpPr/>
          <p:nvPr/>
        </p:nvSpPr>
        <p:spPr>
          <a:xfrm>
            <a:off x="2927648" y="3212976"/>
            <a:ext cx="1512168" cy="360040"/>
          </a:xfrm>
          <a:prstGeom prst="ellipse">
            <a:avLst/>
          </a:prstGeom>
          <a:noFill/>
          <a:ln w="38100">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円/楕円 5"/>
          <p:cNvSpPr/>
          <p:nvPr/>
        </p:nvSpPr>
        <p:spPr>
          <a:xfrm>
            <a:off x="2999656" y="2060848"/>
            <a:ext cx="1008112" cy="360040"/>
          </a:xfrm>
          <a:prstGeom prst="ellipse">
            <a:avLst/>
          </a:prstGeom>
          <a:noFill/>
          <a:ln w="38100">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円/楕円 6"/>
          <p:cNvSpPr/>
          <p:nvPr/>
        </p:nvSpPr>
        <p:spPr>
          <a:xfrm>
            <a:off x="2855640" y="6381328"/>
            <a:ext cx="1152128" cy="360040"/>
          </a:xfrm>
          <a:prstGeom prst="ellipse">
            <a:avLst/>
          </a:prstGeom>
          <a:noFill/>
          <a:ln w="38100">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93654004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a:ln>
            <a:solidFill>
              <a:schemeClr val="accent1"/>
            </a:solidFill>
          </a:ln>
        </p:spPr>
        <p:txBody>
          <a:bodyPr>
            <a:normAutofit/>
          </a:bodyPr>
          <a:lstStyle/>
          <a:p>
            <a:pPr algn="ctr"/>
            <a:r>
              <a:rPr kumimoji="1" lang="ja-JP" altLang="en-US" dirty="0" smtClean="0"/>
              <a:t>皇族から一般人</a:t>
            </a:r>
            <a:r>
              <a:rPr lang="ja-JP" altLang="en-US" dirty="0" smtClean="0"/>
              <a:t>に拡大</a:t>
            </a:r>
            <a:endParaRPr kumimoji="1" lang="ja-JP" altLang="en-US" dirty="0"/>
          </a:p>
        </p:txBody>
      </p:sp>
      <p:pic>
        <p:nvPicPr>
          <p:cNvPr id="4" name="図 3"/>
          <p:cNvPicPr/>
          <p:nvPr/>
        </p:nvPicPr>
        <p:blipFill>
          <a:blip r:embed="rId3" cstate="print"/>
          <a:srcRect l="25514" t="18685" r="28149" b="5536"/>
          <a:stretch>
            <a:fillRect/>
          </a:stretch>
        </p:blipFill>
        <p:spPr bwMode="auto">
          <a:xfrm>
            <a:off x="3483194" y="1796472"/>
            <a:ext cx="5225612" cy="4800880"/>
          </a:xfrm>
          <a:prstGeom prst="rect">
            <a:avLst/>
          </a:prstGeom>
          <a:noFill/>
          <a:ln w="9525">
            <a:noFill/>
            <a:miter lim="800000"/>
            <a:headEnd/>
            <a:tailEnd/>
          </a:ln>
        </p:spPr>
      </p:pic>
      <p:sp>
        <p:nvSpPr>
          <p:cNvPr id="5" name="円/楕円 4"/>
          <p:cNvSpPr/>
          <p:nvPr/>
        </p:nvSpPr>
        <p:spPr>
          <a:xfrm>
            <a:off x="3863752" y="5805264"/>
            <a:ext cx="1224136" cy="360040"/>
          </a:xfrm>
          <a:prstGeom prst="ellipse">
            <a:avLst/>
          </a:prstGeom>
          <a:noFill/>
          <a:ln w="38100">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 name="円/楕円 5"/>
          <p:cNvSpPr/>
          <p:nvPr/>
        </p:nvSpPr>
        <p:spPr>
          <a:xfrm>
            <a:off x="3791744" y="6309320"/>
            <a:ext cx="1224136" cy="360040"/>
          </a:xfrm>
          <a:prstGeom prst="ellipse">
            <a:avLst/>
          </a:prstGeom>
          <a:noFill/>
          <a:ln w="38100">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3349295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73834"/>
            <a:ext cx="10515600" cy="1325563"/>
          </a:xfrm>
          <a:noFill/>
          <a:ln>
            <a:solidFill>
              <a:schemeClr val="accent1"/>
            </a:solidFill>
          </a:ln>
        </p:spPr>
        <p:txBody>
          <a:bodyPr>
            <a:normAutofit/>
          </a:bodyPr>
          <a:lstStyle/>
          <a:p>
            <a:pPr algn="ctr"/>
            <a:r>
              <a:rPr lang="ja-JP" altLang="en-US" dirty="0" smtClean="0"/>
              <a:t>ツーリスト</a:t>
            </a:r>
            <a:r>
              <a:rPr lang="en-US" altLang="ja-JP" dirty="0" smtClean="0"/>
              <a:t/>
            </a:r>
            <a:br>
              <a:rPr lang="en-US" altLang="ja-JP" dirty="0" smtClean="0"/>
            </a:br>
            <a:r>
              <a:rPr lang="en-US" altLang="ja-JP" dirty="0" smtClean="0"/>
              <a:t>1913</a:t>
            </a:r>
            <a:r>
              <a:rPr lang="ja-JP" altLang="en-US" dirty="0" smtClean="0"/>
              <a:t>年から登場</a:t>
            </a:r>
            <a:endParaRPr kumimoji="1" lang="ja-JP" altLang="en-US" dirty="0"/>
          </a:p>
        </p:txBody>
      </p:sp>
      <p:pic>
        <p:nvPicPr>
          <p:cNvPr id="5" name="図 4"/>
          <p:cNvPicPr/>
          <p:nvPr/>
        </p:nvPicPr>
        <p:blipFill>
          <a:blip r:embed="rId3" cstate="print"/>
          <a:srcRect l="25398" t="7330" r="27401" b="4400"/>
          <a:stretch>
            <a:fillRect/>
          </a:stretch>
        </p:blipFill>
        <p:spPr bwMode="auto">
          <a:xfrm>
            <a:off x="1524000" y="2132856"/>
            <a:ext cx="3995936" cy="4320480"/>
          </a:xfrm>
          <a:prstGeom prst="rect">
            <a:avLst/>
          </a:prstGeom>
          <a:noFill/>
          <a:ln w="9525">
            <a:noFill/>
            <a:miter lim="800000"/>
            <a:headEnd/>
            <a:tailEnd/>
          </a:ln>
        </p:spPr>
      </p:pic>
      <p:pic>
        <p:nvPicPr>
          <p:cNvPr id="6" name="図 5"/>
          <p:cNvPicPr/>
          <p:nvPr/>
        </p:nvPicPr>
        <p:blipFill>
          <a:blip r:embed="rId4" cstate="print"/>
          <a:srcRect l="25986" t="15707" r="27840" b="4712"/>
          <a:stretch>
            <a:fillRect/>
          </a:stretch>
        </p:blipFill>
        <p:spPr bwMode="auto">
          <a:xfrm>
            <a:off x="6838628" y="2652450"/>
            <a:ext cx="3649860" cy="4160926"/>
          </a:xfrm>
          <a:prstGeom prst="rect">
            <a:avLst/>
          </a:prstGeom>
          <a:noFill/>
          <a:ln w="9525">
            <a:noFill/>
            <a:miter lim="800000"/>
            <a:headEnd/>
            <a:tailEnd/>
          </a:ln>
        </p:spPr>
      </p:pic>
      <p:pic>
        <p:nvPicPr>
          <p:cNvPr id="7" name="図 6"/>
          <p:cNvPicPr/>
          <p:nvPr/>
        </p:nvPicPr>
        <p:blipFill>
          <a:blip r:embed="rId5" cstate="print"/>
          <a:srcRect l="47119" t="28534" r="42021" b="6545"/>
          <a:stretch>
            <a:fillRect/>
          </a:stretch>
        </p:blipFill>
        <p:spPr bwMode="auto">
          <a:xfrm>
            <a:off x="5087888" y="2708920"/>
            <a:ext cx="1656184" cy="3816424"/>
          </a:xfrm>
          <a:prstGeom prst="rect">
            <a:avLst/>
          </a:prstGeom>
          <a:noFill/>
          <a:ln w="9525">
            <a:noFill/>
            <a:miter lim="800000"/>
            <a:headEnd/>
            <a:tailEnd/>
          </a:ln>
        </p:spPr>
      </p:pic>
    </p:spTree>
    <p:extLst>
      <p:ext uri="{BB962C8B-B14F-4D97-AF65-F5344CB8AC3E}">
        <p14:creationId xmlns:p14="http://schemas.microsoft.com/office/powerpoint/2010/main" val="408775836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99216"/>
            <a:ext cx="8229600" cy="1988840"/>
          </a:xfrm>
          <a:noFill/>
          <a:ln>
            <a:solidFill>
              <a:schemeClr val="accent1"/>
            </a:solidFill>
          </a:ln>
        </p:spPr>
        <p:txBody>
          <a:bodyPr>
            <a:normAutofit/>
          </a:bodyPr>
          <a:lstStyle/>
          <a:p>
            <a:pPr algn="ctr"/>
            <a:r>
              <a:rPr lang="ja-JP" altLang="en-US" dirty="0" smtClean="0"/>
              <a:t>ツーリズム</a:t>
            </a:r>
            <a:r>
              <a:rPr lang="en-US" altLang="ja-JP" dirty="0" smtClean="0"/>
              <a:t/>
            </a:r>
            <a:br>
              <a:rPr lang="en-US" altLang="ja-JP" dirty="0" smtClean="0"/>
            </a:br>
            <a:r>
              <a:rPr lang="ja-JP" altLang="en-US" dirty="0" smtClean="0"/>
              <a:t>昭和時代末期まで</a:t>
            </a:r>
            <a:r>
              <a:rPr lang="en-US" altLang="ja-JP" dirty="0" smtClean="0"/>
              <a:t>5</a:t>
            </a:r>
            <a:r>
              <a:rPr lang="ja-JP" altLang="en-US" dirty="0" smtClean="0"/>
              <a:t>件</a:t>
            </a:r>
            <a:r>
              <a:rPr lang="en-US" altLang="ja-JP" dirty="0" smtClean="0"/>
              <a:t/>
            </a:r>
            <a:br>
              <a:rPr lang="en-US" altLang="ja-JP" dirty="0" smtClean="0"/>
            </a:br>
            <a:r>
              <a:rPr lang="ja-JP" altLang="en-US" dirty="0" smtClean="0"/>
              <a:t>しかも海外旅行が大半</a:t>
            </a:r>
            <a:endParaRPr kumimoji="1" lang="ja-JP" altLang="en-US" dirty="0"/>
          </a:p>
        </p:txBody>
      </p:sp>
      <p:pic>
        <p:nvPicPr>
          <p:cNvPr id="4" name="コンテンツ プレースホルダ 3"/>
          <p:cNvPicPr>
            <a:picLocks noGrp="1"/>
          </p:cNvPicPr>
          <p:nvPr>
            <p:ph idx="1"/>
          </p:nvPr>
        </p:nvPicPr>
        <p:blipFill>
          <a:blip r:embed="rId3" cstate="print"/>
          <a:srcRect l="25692" t="33770" r="26979" b="4712"/>
          <a:stretch>
            <a:fillRect/>
          </a:stretch>
        </p:blipFill>
        <p:spPr bwMode="auto">
          <a:xfrm>
            <a:off x="1919537" y="2169196"/>
            <a:ext cx="6158047" cy="4500165"/>
          </a:xfrm>
          <a:prstGeom prst="rect">
            <a:avLst/>
          </a:prstGeom>
          <a:noFill/>
          <a:ln w="9525">
            <a:noFill/>
            <a:miter lim="800000"/>
            <a:headEnd/>
            <a:tailEnd/>
          </a:ln>
        </p:spPr>
      </p:pic>
      <p:pic>
        <p:nvPicPr>
          <p:cNvPr id="5" name="図 4"/>
          <p:cNvPicPr/>
          <p:nvPr/>
        </p:nvPicPr>
        <p:blipFill>
          <a:blip r:embed="rId4" cstate="print"/>
          <a:srcRect l="74002" t="23916" r="9996" b="4945"/>
          <a:stretch>
            <a:fillRect/>
          </a:stretch>
        </p:blipFill>
        <p:spPr bwMode="auto">
          <a:xfrm>
            <a:off x="8328248" y="3861048"/>
            <a:ext cx="1440160" cy="2232248"/>
          </a:xfrm>
          <a:prstGeom prst="rect">
            <a:avLst/>
          </a:prstGeom>
          <a:noFill/>
          <a:ln w="9525">
            <a:noFill/>
            <a:miter lim="800000"/>
            <a:headEnd/>
            <a:tailEnd/>
          </a:ln>
        </p:spPr>
      </p:pic>
      <p:sp>
        <p:nvSpPr>
          <p:cNvPr id="6" name="右矢印 5"/>
          <p:cNvSpPr/>
          <p:nvPr/>
        </p:nvSpPr>
        <p:spPr>
          <a:xfrm flipH="1">
            <a:off x="7104112" y="4600552"/>
            <a:ext cx="1296144" cy="48463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35165846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251291"/>
            <a:ext cx="8229600" cy="1143000"/>
          </a:xfrm>
          <a:ln>
            <a:solidFill>
              <a:schemeClr val="accent1"/>
            </a:solidFill>
          </a:ln>
        </p:spPr>
        <p:txBody>
          <a:bodyPr/>
          <a:lstStyle/>
          <a:p>
            <a:pPr algn="ctr"/>
            <a:r>
              <a:rPr kumimoji="1" lang="ja-JP" altLang="en-US" dirty="0" smtClean="0"/>
              <a:t>１９３０年頃の世相</a:t>
            </a:r>
            <a:endParaRPr kumimoji="1" lang="ja-JP" altLang="en-US" dirty="0"/>
          </a:p>
        </p:txBody>
      </p:sp>
      <p:sp>
        <p:nvSpPr>
          <p:cNvPr id="3" name="コンテンツ プレースホルダ 2"/>
          <p:cNvSpPr>
            <a:spLocks noGrp="1"/>
          </p:cNvSpPr>
          <p:nvPr>
            <p:ph idx="1"/>
          </p:nvPr>
        </p:nvSpPr>
        <p:spPr>
          <a:xfrm>
            <a:off x="1524000" y="1600200"/>
            <a:ext cx="9144000" cy="5257800"/>
          </a:xfrm>
        </p:spPr>
        <p:txBody>
          <a:bodyPr>
            <a:normAutofit/>
          </a:bodyPr>
          <a:lstStyle/>
          <a:p>
            <a:r>
              <a:rPr lang="ja-JP" altLang="en-US" dirty="0" smtClean="0"/>
              <a:t>外人観光客に力を入れだした１９３０年頃を振り返ってみることにする。</a:t>
            </a:r>
          </a:p>
          <a:p>
            <a:r>
              <a:rPr lang="ja-JP" altLang="en-US" dirty="0" smtClean="0"/>
              <a:t>当時は、近年の傾向にもみられるように株主重視社会であった。社内格差も１００倍と大きく、役員賞与は利益金の５</a:t>
            </a:r>
            <a:r>
              <a:rPr lang="en-US" altLang="ja-JP" dirty="0" smtClean="0"/>
              <a:t>~</a:t>
            </a:r>
            <a:r>
              <a:rPr lang="ja-JP" altLang="en-US" dirty="0" smtClean="0"/>
              <a:t>１０％が常識であったようだ。</a:t>
            </a:r>
            <a:endParaRPr lang="en-US" altLang="ja-JP" dirty="0" smtClean="0"/>
          </a:p>
          <a:p>
            <a:r>
              <a:rPr lang="ja-JP" altLang="en-US" dirty="0" smtClean="0"/>
              <a:t>豊かな層は豊かになる社会で、１９２３年に冷蔵の輸入が始まったが、１９３０年にはあの東芝による国産が始まっている。</a:t>
            </a:r>
          </a:p>
          <a:p>
            <a:endParaRPr lang="ja-JP" altLang="en-US" dirty="0" smtClean="0"/>
          </a:p>
        </p:txBody>
      </p:sp>
    </p:spTree>
    <p:extLst>
      <p:ext uri="{BB962C8B-B14F-4D97-AF65-F5344CB8AC3E}">
        <p14:creationId xmlns:p14="http://schemas.microsoft.com/office/powerpoint/2010/main" val="261925686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524000" y="1767839"/>
            <a:ext cx="9144000" cy="3927567"/>
          </a:xfrm>
        </p:spPr>
        <p:txBody>
          <a:bodyPr>
            <a:normAutofit lnSpcReduction="10000"/>
          </a:bodyPr>
          <a:lstStyle/>
          <a:p>
            <a:r>
              <a:rPr lang="ja-JP" altLang="en-US" dirty="0" smtClean="0"/>
              <a:t>都市人口が増加したのもこの時代である。交通網が発達し職住分離、郊外が発達した。小林一三の時代である。１９２８年の大阪の人口は２３３万人と東京の２２１万人を超えていた。</a:t>
            </a:r>
            <a:endParaRPr lang="en-US" altLang="ja-JP" dirty="0" smtClean="0"/>
          </a:p>
          <a:p>
            <a:r>
              <a:rPr lang="ja-JP" altLang="en-US" dirty="0" smtClean="0"/>
              <a:t>逆転するのは１９３２年に大東京になった時で、それまで渋谷は豊多摩郡渋谷町であった。</a:t>
            </a:r>
            <a:endParaRPr lang="en-US" altLang="ja-JP" dirty="0" smtClean="0"/>
          </a:p>
          <a:p>
            <a:r>
              <a:rPr lang="ja-JP" altLang="en-US" dirty="0" smtClean="0"/>
              <a:t>当時の坪あたり地価は銀座１７５６円、有楽町６００円、芝白金４９円であった。東麻布</a:t>
            </a:r>
            <a:r>
              <a:rPr lang="en-US" altLang="ja-JP" dirty="0" smtClean="0"/>
              <a:t>1</a:t>
            </a:r>
            <a:r>
              <a:rPr lang="ja-JP" altLang="en-US" dirty="0" smtClean="0"/>
              <a:t>丁目の公示価格は現在３７０万円、銀座の平均が４５００万円。どの地点によるかで違うであろうか</a:t>
            </a:r>
            <a:r>
              <a:rPr lang="ja-JP" altLang="en-US" dirty="0" err="1" smtClean="0"/>
              <a:t>ら</a:t>
            </a:r>
            <a:r>
              <a:rPr lang="ja-JP" altLang="en-US" dirty="0" smtClean="0"/>
              <a:t>単純な比較はできない。</a:t>
            </a:r>
          </a:p>
        </p:txBody>
      </p:sp>
      <p:sp>
        <p:nvSpPr>
          <p:cNvPr id="6" name="タイトル 1"/>
          <p:cNvSpPr>
            <a:spLocks noGrp="1"/>
          </p:cNvSpPr>
          <p:nvPr>
            <p:ph type="title"/>
          </p:nvPr>
        </p:nvSpPr>
        <p:spPr>
          <a:xfrm>
            <a:off x="1981200" y="251291"/>
            <a:ext cx="8229600" cy="1143000"/>
          </a:xfrm>
          <a:ln>
            <a:solidFill>
              <a:schemeClr val="accent1"/>
            </a:solidFill>
          </a:ln>
        </p:spPr>
        <p:txBody>
          <a:bodyPr>
            <a:normAutofit/>
          </a:bodyPr>
          <a:lstStyle/>
          <a:p>
            <a:pPr algn="ctr"/>
            <a:r>
              <a:rPr kumimoji="1" lang="ja-JP" altLang="en-US" dirty="0" smtClean="0"/>
              <a:t>１９３０年頃の世相（東京と大阪）</a:t>
            </a:r>
            <a:endParaRPr kumimoji="1" lang="ja-JP" altLang="en-US" dirty="0"/>
          </a:p>
        </p:txBody>
      </p:sp>
    </p:spTree>
    <p:extLst>
      <p:ext uri="{BB962C8B-B14F-4D97-AF65-F5344CB8AC3E}">
        <p14:creationId xmlns:p14="http://schemas.microsoft.com/office/powerpoint/2010/main" val="414764223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981200" y="1828796"/>
            <a:ext cx="8229600" cy="4249788"/>
          </a:xfrm>
        </p:spPr>
        <p:txBody>
          <a:bodyPr>
            <a:normAutofit/>
          </a:bodyPr>
          <a:lstStyle/>
          <a:p>
            <a:r>
              <a:rPr lang="ja-JP" altLang="en-US" dirty="0"/>
              <a:t>１９２５年に山手線が開通し１９２７年には三分間隔運転が実施されている。中央線の東京中野間も同様だった</a:t>
            </a:r>
            <a:r>
              <a:rPr lang="ja-JP" altLang="en-US" dirty="0" smtClean="0"/>
              <a:t>。東北</a:t>
            </a:r>
            <a:r>
              <a:rPr lang="ja-JP" altLang="en-US" dirty="0"/>
              <a:t>線も常磐線も直通運転が始まり、２０２０年に</a:t>
            </a:r>
            <a:r>
              <a:rPr lang="ja-JP" altLang="en-US" dirty="0" smtClean="0"/>
              <a:t>は高輪ゲートウェイに</a:t>
            </a:r>
            <a:r>
              <a:rPr lang="ja-JP" altLang="en-US" dirty="0"/>
              <a:t>新駅ができ、いずれ羽田までもいけるように</a:t>
            </a:r>
            <a:r>
              <a:rPr lang="ja-JP" altLang="en-US" dirty="0" smtClean="0"/>
              <a:t>なる</a:t>
            </a:r>
            <a:endParaRPr lang="en-US" altLang="ja-JP" dirty="0" smtClean="0"/>
          </a:p>
          <a:p>
            <a:r>
              <a:rPr lang="ja-JP" altLang="en-US" dirty="0" smtClean="0"/>
              <a:t>その</a:t>
            </a:r>
            <a:r>
              <a:rPr lang="ja-JP" altLang="en-US" dirty="0"/>
              <a:t>飛行場は１９２４年には立川であったが、１９３１年に羽田が開港している。１９２４年に大阪で円タクが開始され、東京は１９２７年に市内一円となった。この点は未だにメーターに固執している現代の方が遅れているようだ。箱根の有料道路は１９３２年に完成。</a:t>
            </a:r>
          </a:p>
          <a:p>
            <a:endParaRPr lang="ja-JP" altLang="en-US" dirty="0"/>
          </a:p>
        </p:txBody>
      </p:sp>
      <p:sp>
        <p:nvSpPr>
          <p:cNvPr id="4" name="タイトル 1"/>
          <p:cNvSpPr>
            <a:spLocks noGrp="1"/>
          </p:cNvSpPr>
          <p:nvPr>
            <p:ph type="title"/>
          </p:nvPr>
        </p:nvSpPr>
        <p:spPr>
          <a:xfrm>
            <a:off x="1981200" y="251291"/>
            <a:ext cx="8229600" cy="1143000"/>
          </a:xfrm>
          <a:ln>
            <a:solidFill>
              <a:schemeClr val="accent1"/>
            </a:solidFill>
          </a:ln>
        </p:spPr>
        <p:txBody>
          <a:bodyPr>
            <a:normAutofit fontScale="90000"/>
          </a:bodyPr>
          <a:lstStyle/>
          <a:p>
            <a:pPr algn="ctr"/>
            <a:r>
              <a:rPr kumimoji="1" lang="ja-JP" altLang="en-US" dirty="0" smtClean="0"/>
              <a:t>１９３０年頃の世相（山手線、羽田）</a:t>
            </a:r>
            <a:endParaRPr kumimoji="1" lang="ja-JP" altLang="en-US" dirty="0"/>
          </a:p>
        </p:txBody>
      </p:sp>
    </p:spTree>
    <p:extLst>
      <p:ext uri="{BB962C8B-B14F-4D97-AF65-F5344CB8AC3E}">
        <p14:creationId xmlns:p14="http://schemas.microsoft.com/office/powerpoint/2010/main" val="11612825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524000" y="2142313"/>
            <a:ext cx="9144000" cy="4084320"/>
          </a:xfrm>
        </p:spPr>
        <p:txBody>
          <a:bodyPr>
            <a:normAutofit/>
          </a:bodyPr>
          <a:lstStyle/>
          <a:p>
            <a:r>
              <a:rPr lang="ja-JP" altLang="en-US" dirty="0" smtClean="0"/>
              <a:t>１９２６年にＮＨＫが設立された。ラジオによる野球の実況放送が行われている。１９２７年に岩波文庫が発行された。１９３１年に最初のトーキー映画「モロッコ」が字幕スーパーで上映された。</a:t>
            </a:r>
          </a:p>
          <a:p>
            <a:r>
              <a:rPr lang="ja-JP" altLang="en-US" dirty="0" smtClean="0"/>
              <a:t>昭和恐慌は１９２９年から二年間であるが、失業者は１００万人で労働争議・小作争議が３０万件発生している。東大卒の就職率でさえ３０％であった。繭価が暴落し、農家の最大の副業が大打撃を受けた。１９３０は年大豊作で米価は暴落した。１９３２年欠食児童は文部省の発表では２０万人であった。</a:t>
            </a:r>
          </a:p>
        </p:txBody>
      </p:sp>
      <p:sp>
        <p:nvSpPr>
          <p:cNvPr id="4" name="タイトル 1"/>
          <p:cNvSpPr>
            <a:spLocks noGrp="1"/>
          </p:cNvSpPr>
          <p:nvPr>
            <p:ph type="title"/>
          </p:nvPr>
        </p:nvSpPr>
        <p:spPr>
          <a:xfrm>
            <a:off x="1981200" y="251291"/>
            <a:ext cx="8229600" cy="1143000"/>
          </a:xfrm>
          <a:ln>
            <a:solidFill>
              <a:schemeClr val="accent1"/>
            </a:solidFill>
          </a:ln>
        </p:spPr>
        <p:txBody>
          <a:bodyPr>
            <a:normAutofit fontScale="90000"/>
          </a:bodyPr>
          <a:lstStyle/>
          <a:p>
            <a:pPr algn="ctr"/>
            <a:r>
              <a:rPr kumimoji="1" lang="ja-JP" altLang="en-US" dirty="0" smtClean="0"/>
              <a:t>１９３０年頃の世相（</a:t>
            </a:r>
            <a:r>
              <a:rPr lang="ja-JP" altLang="en-US" dirty="0"/>
              <a:t>ＮＨＫ</a:t>
            </a:r>
            <a:r>
              <a:rPr kumimoji="1" lang="ja-JP" altLang="en-US" dirty="0" smtClean="0"/>
              <a:t>、トーキー）</a:t>
            </a:r>
            <a:endParaRPr kumimoji="1" lang="ja-JP" altLang="en-US" dirty="0"/>
          </a:p>
        </p:txBody>
      </p:sp>
    </p:spTree>
    <p:extLst>
      <p:ext uri="{BB962C8B-B14F-4D97-AF65-F5344CB8AC3E}">
        <p14:creationId xmlns:p14="http://schemas.microsoft.com/office/powerpoint/2010/main" val="83592751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35135</TotalTime>
  <Words>13762</Words>
  <Application>Microsoft Office PowerPoint</Application>
  <PresentationFormat>ワイド画面</PresentationFormat>
  <Paragraphs>884</Paragraphs>
  <Slides>148</Slides>
  <Notes>64</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148</vt:i4>
      </vt:variant>
    </vt:vector>
  </HeadingPairs>
  <TitlesOfParts>
    <vt:vector size="156" baseType="lpstr">
      <vt:lpstr>ＭＳ Ｐゴシック</vt:lpstr>
      <vt:lpstr>ＭＳ ゴシック</vt:lpstr>
      <vt:lpstr>Roboto</vt:lpstr>
      <vt:lpstr>Arial</vt:lpstr>
      <vt:lpstr>Calibri</vt:lpstr>
      <vt:lpstr>Calibri Light</vt:lpstr>
      <vt:lpstr>Office テーマ</vt:lpstr>
      <vt:lpstr>スライド</vt:lpstr>
      <vt:lpstr>人流・観光学概論 </vt:lpstr>
      <vt:lpstr>PowerPoint プレゼンテーション</vt:lpstr>
      <vt:lpstr>第1編　　人流・観光の発展の歴史</vt:lpstr>
      <vt:lpstr>PowerPoint プレゼンテーション</vt:lpstr>
      <vt:lpstr>③　1930年と2009年の比較</vt:lpstr>
      <vt:lpstr>③　1930年前後の日本の状況</vt:lpstr>
      <vt:lpstr>②　観光の語源(易経)</vt:lpstr>
      <vt:lpstr>文字と占い 文字は神話と歴史との接点</vt:lpstr>
      <vt:lpstr>鉄道省国際観光局の命名</vt:lpstr>
      <vt:lpstr>観光立国懇談会報告書(2003年)</vt:lpstr>
      <vt:lpstr>図2-1　概念『「楽しみ」の旅』を区別する 社会的必要性</vt:lpstr>
      <vt:lpstr>図４－１　　文化財保護法のスキーム 　　　(有形文化財の例)</vt:lpstr>
      <vt:lpstr>図４－２　格付の拡大詳細化(評価システム)</vt:lpstr>
      <vt:lpstr>図４-３　規制と人流ビジネスの関係</vt:lpstr>
      <vt:lpstr>PowerPoint プレゼンテーション</vt:lpstr>
      <vt:lpstr>PowerPoint プレゼンテーション</vt:lpstr>
      <vt:lpstr>図5-2　民力活用型共生社会</vt:lpstr>
      <vt:lpstr>図６-１　通訳案内士制度と旅行業制度の変遷</vt:lpstr>
      <vt:lpstr>PowerPoint プレゼンテーション</vt:lpstr>
      <vt:lpstr>PowerPoint プレゼンテーション</vt:lpstr>
      <vt:lpstr>　図6-1　通訳案内士制度と旅行業制度の変遷</vt:lpstr>
      <vt:lpstr>PowerPoint プレゼンテーション</vt:lpstr>
      <vt:lpstr>図5-2　通常のパッケージ・ツアー</vt:lpstr>
      <vt:lpstr>図5-3　民力活用型共生社会</vt:lpstr>
      <vt:lpstr>観光情報論の進化　⇒　人流論への発展</vt:lpstr>
      <vt:lpstr>観光行動論</vt:lpstr>
      <vt:lpstr>観光資源論も観光行動論も同じ論議</vt:lpstr>
      <vt:lpstr>２　　　人の移動と通信 ～交通と通信の関係は、相乗、補完、代替の三つに分類される～</vt:lpstr>
      <vt:lpstr>VFR　MICE</vt:lpstr>
      <vt:lpstr>３　　印刷術の進展と観光概念の発生</vt:lpstr>
      <vt:lpstr>４　本屋、新聞屋、楽譜屋、レコード屋のビジネス・モデル</vt:lpstr>
      <vt:lpstr>５　メディアと無体財産権の関係の変化</vt:lpstr>
      <vt:lpstr>番組概念</vt:lpstr>
      <vt:lpstr>　６－１　　観光情報提供</vt:lpstr>
      <vt:lpstr>６－２　観光情報提供システムという発想</vt:lpstr>
      <vt:lpstr>６－３　カーナビからマンナビ 　　　　　　　　　そしてニーズ把握の先回りへ</vt:lpstr>
      <vt:lpstr>まとめ　観光情報提供論の系譜 効率的な情報の収集及び提供</vt:lpstr>
      <vt:lpstr>７　人流　（ＨＵＭＡＮ　ＬＯＧＩＳＴＩＣＳ）の発想</vt:lpstr>
      <vt:lpstr>人が移動する動機の分析</vt:lpstr>
      <vt:lpstr>ウェアラブル・デバイス</vt:lpstr>
      <vt:lpstr>　ウェアラブルセンサーによる 観光行動の分析実験</vt:lpstr>
      <vt:lpstr>観光ウェアラブル実証実験</vt:lpstr>
      <vt:lpstr>　観光資源と感性値の関係の解明</vt:lpstr>
      <vt:lpstr>人流・観光マーケティング（２）</vt:lpstr>
      <vt:lpstr>PowerPoint プレゼンテーション</vt:lpstr>
      <vt:lpstr>　　観光評価とデータ・マイニング</vt:lpstr>
      <vt:lpstr>　感性のデータベース化</vt:lpstr>
      <vt:lpstr>　　　　　　感性アナライザー</vt:lpstr>
      <vt:lpstr>　観光資源と感性値の関係の解明</vt:lpstr>
      <vt:lpstr>人工知能研究と認知科学研究の接近</vt:lpstr>
      <vt:lpstr>人工知能研究（人の知性を人工的に作ろうという研究）と認知科学研究（人の心の成り立ちを探る研究）は双子</vt:lpstr>
      <vt:lpstr>チョムスキーの生成文法</vt:lpstr>
      <vt:lpstr>記号接地問題　</vt:lpstr>
      <vt:lpstr>ヒューリスティックな思考をするバイアス</vt:lpstr>
      <vt:lpstr>ニューラルネットとディープラーニング</vt:lpstr>
      <vt:lpstr>ミラーニューロンシステム(MNS）</vt:lpstr>
      <vt:lpstr>脳の可視化</vt:lpstr>
      <vt:lpstr>アフォーダンスとカノニカル・ニューロン</vt:lpstr>
      <vt:lpstr>キツネの家畜化</vt:lpstr>
      <vt:lpstr>機械の思考</vt:lpstr>
      <vt:lpstr>　　　無意識の興味の発見　</vt:lpstr>
      <vt:lpstr>　脳への刺激と人流・観光資源評価</vt:lpstr>
      <vt:lpstr>　ＳＣＭ概念、ＤＣＭ概念と人流</vt:lpstr>
      <vt:lpstr>感性、官能のデータベース化</vt:lpstr>
      <vt:lpstr>聴覚</vt:lpstr>
      <vt:lpstr>　味覚センサー</vt:lpstr>
      <vt:lpstr>　「音譜」と「食譜」</vt:lpstr>
      <vt:lpstr>「食譜」という発想　 ～学士會会報　2017-Ⅳ　「味を測る」　都甲潔～</vt:lpstr>
      <vt:lpstr>臭覚</vt:lpstr>
      <vt:lpstr>VRで匂いと触覚を体験できるマスク型デバイス「Feelreal」</vt:lpstr>
      <vt:lpstr>知覚と認知のメカニズムの解明と 観光学研究</vt:lpstr>
      <vt:lpstr>「錯覚観光」ビジネス 　久米島おばけ坂、都市錯視</vt:lpstr>
      <vt:lpstr>お化け坂</vt:lpstr>
      <vt:lpstr>都市錯視</vt:lpstr>
      <vt:lpstr>ロボットと観光</vt:lpstr>
      <vt:lpstr>「心の他者起源説」</vt:lpstr>
      <vt:lpstr>ＡＩの実現</vt:lpstr>
      <vt:lpstr>９－５　モラベックのパラドックス</vt:lpstr>
      <vt:lpstr>ジェミノイドと身体感覚の転移</vt:lpstr>
      <vt:lpstr>身体感覚の転移</vt:lpstr>
      <vt:lpstr>観光資源として活用される 伝統、歴史（認識）</vt:lpstr>
      <vt:lpstr>伝統芸術、伝統芸能、伝統工芸等</vt:lpstr>
      <vt:lpstr>伝統は新しい、あるいは嘘である</vt:lpstr>
      <vt:lpstr>技芸と学術　字句「芸術」の誕生</vt:lpstr>
      <vt:lpstr>ドイツ語の訳語「美術」の誕生 （西周のファインアート説もあり）</vt:lpstr>
      <vt:lpstr>美術と芸術のデマケ誕生</vt:lpstr>
      <vt:lpstr>オリンピックと観光</vt:lpstr>
      <vt:lpstr>国威（施設）発揚から都市の魅力競争</vt:lpstr>
      <vt:lpstr>朝日新聞データベース（聞蔵Ⅱ）から見る 「遊覧」と「観光」の使用頻度</vt:lpstr>
      <vt:lpstr>固有名詞以外での ｢観光」初出</vt:lpstr>
      <vt:lpstr>固有名詞➵軍人の視察に拡大</vt:lpstr>
      <vt:lpstr>軍人から非軍人に拡大</vt:lpstr>
      <vt:lpstr>皇族から一般人に拡大</vt:lpstr>
      <vt:lpstr>ツーリスト 1913年から登場</vt:lpstr>
      <vt:lpstr>ツーリズム 昭和時代末期まで5件 しかも海外旅行が大半</vt:lpstr>
      <vt:lpstr>１９３０年頃の世相</vt:lpstr>
      <vt:lpstr>１９３０年頃の世相（東京と大阪）</vt:lpstr>
      <vt:lpstr>１９３０年頃の世相（山手線、羽田）</vt:lpstr>
      <vt:lpstr>１９３０年頃の世相（ＮＨＫ、トーキー）</vt:lpstr>
      <vt:lpstr>１９３０年頃の世相（平均寿命）</vt:lpstr>
      <vt:lpstr>PowerPoint プレゼンテーション</vt:lpstr>
      <vt:lpstr>赤富士が電線だらけ... 啓発イラストが「カッコよくて逆効果」と話題に【無電柱化民間プロジェクト】 http://www.huffingtonpost.jp/2014/07/13/mudenchuka-project_n_5581680.html</vt:lpstr>
      <vt:lpstr>1930年代のＩＲ（カジノ）は 競犬場</vt:lpstr>
      <vt:lpstr>１９３１年４月２１日東京朝日朝刊</vt:lpstr>
      <vt:lpstr>オリンピック東京開催</vt:lpstr>
      <vt:lpstr>オリンピックと帝国ホテル</vt:lpstr>
      <vt:lpstr>1936年12月16日 - 名古屋観光ホテル開業（帝国ホテルから約30人の従業員派遣）</vt:lpstr>
      <vt:lpstr>2600年オリンピックへの期待 　外貨封入倍増2億円</vt:lpstr>
      <vt:lpstr>1937年頃の日本の生活</vt:lpstr>
      <vt:lpstr>PowerPoint プレゼンテーション</vt:lpstr>
      <vt:lpstr>1940年前後</vt:lpstr>
      <vt:lpstr>字句「近代日本画」から生まれた「日本画」</vt:lpstr>
      <vt:lpstr>混浴は伝統ではない　『温泉の日本史』</vt:lpstr>
      <vt:lpstr>女人禁制と相撲、阿波踊り</vt:lpstr>
      <vt:lpstr>観光資源としての歴史認識</vt:lpstr>
      <vt:lpstr>歴史認識問題</vt:lpstr>
      <vt:lpstr>昭和の歴史は定まっていない</vt:lpstr>
      <vt:lpstr>戦艦大和と徴兵逃れ</vt:lpstr>
      <vt:lpstr>三国同盟の評価（加藤陽子説）</vt:lpstr>
      <vt:lpstr>端島（軍艦島）の世界遺産登録騒動</vt:lpstr>
      <vt:lpstr>日本人の意識</vt:lpstr>
      <vt:lpstr>フィリピンの「歴史認識」報道</vt:lpstr>
      <vt:lpstr>戦跡観光（広島、沖縄、知覧）</vt:lpstr>
      <vt:lpstr>広島原爆ドーム</vt:lpstr>
      <vt:lpstr>沖縄・摩文仁丘</vt:lpstr>
      <vt:lpstr>知覧</vt:lpstr>
      <vt:lpstr>ダーク・ツーリズムの再構築</vt:lpstr>
      <vt:lpstr>PowerPoint プレゼンテーション</vt:lpstr>
      <vt:lpstr>PowerPoint プレゼンテーション</vt:lpstr>
      <vt:lpstr>殺戮の記憶・記録の展示</vt:lpstr>
      <vt:lpstr>文化財展示場、人流・観光資源展示場 としての博物館</vt:lpstr>
      <vt:lpstr>PowerPoint プレゼンテーション</vt:lpstr>
      <vt:lpstr>PowerPoint プレゼンテーション</vt:lpstr>
      <vt:lpstr>PowerPoint プレゼンテーション</vt:lpstr>
      <vt:lpstr>歴史認識に関わる記憶・記録遺産の評価手法の開発の必要性</vt:lpstr>
      <vt:lpstr>日清戦争　賠償金</vt:lpstr>
      <vt:lpstr>国債と戦時債務</vt:lpstr>
      <vt:lpstr>メディアと戦争と観光</vt:lpstr>
      <vt:lpstr>旅順虐殺</vt:lpstr>
      <vt:lpstr>マスコミと選挙と戦争と観光</vt:lpstr>
      <vt:lpstr>日清戦争（1894-5）報道</vt:lpstr>
      <vt:lpstr>日中、日米戦争の教訓</vt:lpstr>
      <vt:lpstr>東京大阪両朝日新聞社の戦跡旅行</vt:lpstr>
      <vt:lpstr>満州修学旅行</vt:lpstr>
      <vt:lpstr>日韓歴史認識問題</vt:lpstr>
      <vt:lpstr>安重根（アンジュングン）記念館</vt:lpstr>
      <vt:lpstr>移動ニーズの階層仮説</vt:lpstr>
      <vt:lpstr>英領インド時代の逸話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寺前 秀一</dc:creator>
  <cp:lastModifiedBy>寺前 秀一</cp:lastModifiedBy>
  <cp:revision>35</cp:revision>
  <dcterms:created xsi:type="dcterms:W3CDTF">2020-09-16T09:18:50Z</dcterms:created>
  <dcterms:modified xsi:type="dcterms:W3CDTF">2022-09-23T02:23:16Z</dcterms:modified>
</cp:coreProperties>
</file>