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4" r:id="rId5"/>
    <p:sldId id="257" r:id="rId6"/>
    <p:sldId id="263" r:id="rId7"/>
    <p:sldId id="262" r:id="rId8"/>
    <p:sldId id="258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0D6F-295C-4AF6-A682-00592E1D0E48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B0ED-8A58-4B95-BA1E-DB6E318090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385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0D6F-295C-4AF6-A682-00592E1D0E48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B0ED-8A58-4B95-BA1E-DB6E318090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964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0D6F-295C-4AF6-A682-00592E1D0E48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B0ED-8A58-4B95-BA1E-DB6E318090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507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0D6F-295C-4AF6-A682-00592E1D0E48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B0ED-8A58-4B95-BA1E-DB6E318090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317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0D6F-295C-4AF6-A682-00592E1D0E48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B0ED-8A58-4B95-BA1E-DB6E318090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190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0D6F-295C-4AF6-A682-00592E1D0E48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B0ED-8A58-4B95-BA1E-DB6E318090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9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0D6F-295C-4AF6-A682-00592E1D0E48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B0ED-8A58-4B95-BA1E-DB6E318090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748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0D6F-295C-4AF6-A682-00592E1D0E48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B0ED-8A58-4B95-BA1E-DB6E318090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854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0D6F-295C-4AF6-A682-00592E1D0E48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B0ED-8A58-4B95-BA1E-DB6E318090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065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0D6F-295C-4AF6-A682-00592E1D0E48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B0ED-8A58-4B95-BA1E-DB6E318090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59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0D6F-295C-4AF6-A682-00592E1D0E48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B0ED-8A58-4B95-BA1E-DB6E318090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15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40D6F-295C-4AF6-A682-00592E1D0E48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1B0ED-8A58-4B95-BA1E-DB6E318090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19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96291" y="1122363"/>
            <a:ext cx="9171709" cy="2396692"/>
          </a:xfrm>
          <a:ln w="38100">
            <a:solidFill>
              <a:schemeClr val="tx1"/>
            </a:solidFill>
          </a:ln>
        </p:spPr>
        <p:txBody>
          <a:bodyPr anchor="ctr"/>
          <a:lstStyle/>
          <a:p>
            <a:r>
              <a:rPr kumimoji="1" lang="ja-JP" altLang="en-US" dirty="0" smtClean="0"/>
              <a:t>人流産業の危機管理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kumimoji="1" lang="en-US" altLang="ja-JP" dirty="0" smtClean="0"/>
          </a:p>
          <a:p>
            <a:r>
              <a:rPr kumimoji="1" lang="en-US" altLang="ja-JP" dirty="0" smtClean="0"/>
              <a:t>2021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29</a:t>
            </a:r>
            <a:r>
              <a:rPr kumimoji="1" lang="ja-JP" altLang="en-US" dirty="0" smtClean="0"/>
              <a:t>日</a:t>
            </a:r>
            <a:endParaRPr kumimoji="1" lang="en-US" altLang="ja-JP" dirty="0" smtClean="0"/>
          </a:p>
          <a:p>
            <a:r>
              <a:rPr lang="en-US" altLang="ja-JP" dirty="0" smtClean="0"/>
              <a:t>28</a:t>
            </a:r>
            <a:r>
              <a:rPr lang="ja-JP" altLang="en-US" dirty="0" smtClean="0"/>
              <a:t>回チームネクスト　コロナ対策セミナー</a:t>
            </a:r>
            <a:r>
              <a:rPr lang="ja-JP" altLang="en-US" dirty="0" smtClean="0"/>
              <a:t>資料</a:t>
            </a:r>
            <a:r>
              <a:rPr lang="en-US" altLang="ja-JP" dirty="0" smtClean="0"/>
              <a:t>(</a:t>
            </a:r>
            <a:r>
              <a:rPr lang="ja-JP" altLang="en-US" dirty="0" smtClean="0">
                <a:solidFill>
                  <a:srgbClr val="FF0000"/>
                </a:solidFill>
              </a:rPr>
              <a:t>改定版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r>
              <a:rPr kumimoji="1" lang="ja-JP" altLang="en-US" dirty="0" smtClean="0"/>
              <a:t>寺前秀一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6912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kumimoji="1" lang="ja-JP" altLang="en-US" dirty="0" smtClean="0"/>
              <a:t>１　これまでの人流・</a:t>
            </a:r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観光の危機状況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4259" y="1825624"/>
            <a:ext cx="11194473" cy="5032376"/>
          </a:xfrm>
        </p:spPr>
        <p:txBody>
          <a:bodyPr>
            <a:normAutofit/>
          </a:bodyPr>
          <a:lstStyle/>
          <a:p>
            <a:r>
              <a:rPr kumimoji="1" lang="ja-JP" altLang="en-US" sz="4400" dirty="0" smtClean="0"/>
              <a:t>石油危機　　不要不急の交通</a:t>
            </a:r>
            <a:r>
              <a:rPr kumimoji="1" lang="en-US" altLang="ja-JP" sz="4400" dirty="0" smtClean="0"/>
              <a:t>(</a:t>
            </a:r>
            <a:r>
              <a:rPr kumimoji="1" lang="ja-JP" altLang="en-US" sz="4400" dirty="0" smtClean="0"/>
              <a:t>観光バス、ケーブルカー等）の制限</a:t>
            </a:r>
            <a:endParaRPr lang="en-US" altLang="ja-JP" sz="4400" dirty="0"/>
          </a:p>
          <a:p>
            <a:r>
              <a:rPr kumimoji="1" lang="ja-JP" altLang="en-US" sz="4400" dirty="0" smtClean="0"/>
              <a:t>阪神淡路大震災　車を走らせない施策　大阪市の自粛被害、風評被害</a:t>
            </a:r>
            <a:endParaRPr kumimoji="1" lang="en-US" altLang="ja-JP" sz="4400" dirty="0" smtClean="0"/>
          </a:p>
          <a:p>
            <a:r>
              <a:rPr lang="ja-JP" altLang="en-US" sz="4400" dirty="0" smtClean="0"/>
              <a:t>米国９・１１テロ　ネット予約の普及　</a:t>
            </a:r>
            <a:endParaRPr kumimoji="1" lang="en-US" altLang="ja-JP" sz="4400" dirty="0" smtClean="0"/>
          </a:p>
          <a:p>
            <a:r>
              <a:rPr lang="ja-JP" altLang="en-US" sz="4400" dirty="0"/>
              <a:t>三宅</a:t>
            </a:r>
            <a:r>
              <a:rPr lang="ja-JP" altLang="en-US" sz="4400" dirty="0" smtClean="0"/>
              <a:t>島噴火　避難命令解除（帰島時期判断）</a:t>
            </a:r>
            <a:endParaRPr lang="en-US" altLang="ja-JP" sz="4400" dirty="0" smtClean="0"/>
          </a:p>
          <a:p>
            <a:r>
              <a:rPr kumimoji="1" lang="ja-JP" altLang="en-US" sz="4400" dirty="0" smtClean="0"/>
              <a:t>東日本地震・原発事故　　物流との対比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4176051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lang="ja-JP" altLang="en-US" dirty="0" smtClean="0"/>
              <a:t>２　交通法規の</a:t>
            </a:r>
            <a:r>
              <a:rPr kumimoji="1" lang="ja-JP" altLang="en-US" dirty="0" smtClean="0"/>
              <a:t>危機管理体制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1430"/>
          </a:xfrm>
        </p:spPr>
        <p:txBody>
          <a:bodyPr>
            <a:normAutofit/>
          </a:bodyPr>
          <a:lstStyle/>
          <a:p>
            <a:r>
              <a:rPr kumimoji="1" lang="ja-JP" altLang="en-US" sz="3600" dirty="0" smtClean="0"/>
              <a:t>交通政策の最終課題は危機管理、交通が社会的存在であることは危機管理時に最も強く認識される</a:t>
            </a:r>
            <a:endParaRPr kumimoji="1" lang="en-US" altLang="ja-JP" sz="3600" dirty="0" smtClean="0"/>
          </a:p>
          <a:p>
            <a:r>
              <a:rPr lang="ja-JP" altLang="en-US" sz="3600" dirty="0"/>
              <a:t>緊急時</a:t>
            </a:r>
            <a:r>
              <a:rPr lang="ja-JP" altLang="en-US" sz="3600" dirty="0" smtClean="0"/>
              <a:t>における国土交通大臣の運送命令規定、自国籍船等の徴用規定</a:t>
            </a:r>
            <a:endParaRPr lang="en-US" altLang="ja-JP" sz="3600" dirty="0" smtClean="0"/>
          </a:p>
          <a:p>
            <a:r>
              <a:rPr kumimoji="1" lang="ja-JP" altLang="en-US" sz="3600" dirty="0" smtClean="0"/>
              <a:t>災害</a:t>
            </a:r>
            <a:r>
              <a:rPr lang="ja-JP" altLang="en-US" sz="3600" dirty="0"/>
              <a:t>救助法</a:t>
            </a:r>
            <a:r>
              <a:rPr lang="ja-JP" altLang="en-US" sz="3600" dirty="0" smtClean="0"/>
              <a:t>体系では、輸送関係者の救助業務従事命令がある</a:t>
            </a:r>
            <a:r>
              <a:rPr lang="en-US" altLang="ja-JP" sz="3600" dirty="0" smtClean="0"/>
              <a:t>(</a:t>
            </a:r>
            <a:r>
              <a:rPr lang="ja-JP" altLang="en-US" sz="3600" dirty="0" smtClean="0"/>
              <a:t>営自区分をしない）</a:t>
            </a:r>
            <a:endParaRPr kumimoji="1" lang="en-US" altLang="ja-JP" sz="3600" dirty="0" smtClean="0"/>
          </a:p>
          <a:p>
            <a:r>
              <a:rPr lang="ja-JP" altLang="en-US" sz="3600" dirty="0"/>
              <a:t>緊急</a:t>
            </a:r>
            <a:r>
              <a:rPr lang="ja-JP" altLang="en-US" sz="3600" dirty="0" smtClean="0"/>
              <a:t>時</a:t>
            </a:r>
            <a:r>
              <a:rPr lang="ja-JP" altLang="en-US" sz="3600" dirty="0"/>
              <a:t>に</a:t>
            </a:r>
            <a:r>
              <a:rPr lang="ja-JP" altLang="en-US" sz="3600" dirty="0" smtClean="0"/>
              <a:t>は如何に車を抑制するかも課題であり、阪神淡路大震災時に強く認識された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262602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kumimoji="1" lang="ja-JP" altLang="en-US" dirty="0" smtClean="0"/>
              <a:t>３　コロナ禍での超法規措置の乱発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6084"/>
          </a:xfrm>
        </p:spPr>
        <p:txBody>
          <a:bodyPr>
            <a:normAutofit/>
          </a:bodyPr>
          <a:lstStyle/>
          <a:p>
            <a:r>
              <a:rPr kumimoji="1" lang="ja-JP" altLang="en-US" sz="3200" dirty="0" smtClean="0"/>
              <a:t>予防接種　医師、看護師</a:t>
            </a:r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医師の指導のもと）に限定　コロナワクチンに限り、歯科医師に拡大（救命士？薬剤師？）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人材派遣法上認められていない看護師派遣の実施</a:t>
            </a:r>
            <a:endParaRPr kumimoji="1" lang="en-US" altLang="ja-JP" sz="3200" dirty="0" smtClean="0"/>
          </a:p>
          <a:p>
            <a:r>
              <a:rPr lang="en-US" altLang="ja-JP" sz="3200" dirty="0" smtClean="0"/>
              <a:t>2021</a:t>
            </a:r>
            <a:r>
              <a:rPr lang="ja-JP" altLang="en-US" sz="3200" dirty="0"/>
              <a:t>年４月</a:t>
            </a:r>
            <a:r>
              <a:rPr lang="ja-JP" altLang="en-US" sz="3200" dirty="0" smtClean="0"/>
              <a:t>、米国、蘭国からの帰国日本人</a:t>
            </a:r>
            <a:r>
              <a:rPr lang="ja-JP" altLang="en-US" sz="3200" dirty="0"/>
              <a:t>が「コロナ検査証明書」の不備という理由で</a:t>
            </a:r>
            <a:r>
              <a:rPr lang="ja-JP" altLang="en-US" sz="3200" dirty="0" smtClean="0"/>
              <a:t>、空港からアメリカ</a:t>
            </a:r>
            <a:r>
              <a:rPr lang="ja-JP" altLang="en-US" sz="3200" dirty="0"/>
              <a:t>、オランダに送還</a:t>
            </a:r>
            <a:r>
              <a:rPr lang="ja-JP" altLang="en-US" sz="3200" dirty="0" smtClean="0"/>
              <a:t>。国</a:t>
            </a:r>
            <a:r>
              <a:rPr lang="ja-JP" altLang="en-US" sz="3200" dirty="0"/>
              <a:t>内法に明確な根拠が</a:t>
            </a:r>
            <a:r>
              <a:rPr lang="ja-JP" altLang="en-US" sz="3200" dirty="0" smtClean="0"/>
              <a:t>無い</a:t>
            </a:r>
            <a:endParaRPr lang="en-US" altLang="ja-JP" sz="3200" dirty="0" smtClean="0"/>
          </a:p>
          <a:p>
            <a:r>
              <a:rPr lang="ja-JP" altLang="en-US" sz="3200" dirty="0" smtClean="0"/>
              <a:t>海外五輪選手、役員の行動規制（規定がないので違反の場合の措置もない）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4026531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kumimoji="1" lang="ja-JP" altLang="en-US" dirty="0" smtClean="0"/>
              <a:t>４　危機管理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政策（権力行使、税・助成）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11002818" cy="4907684"/>
          </a:xfrm>
        </p:spPr>
        <p:txBody>
          <a:bodyPr>
            <a:normAutofit fontScale="92500"/>
          </a:bodyPr>
          <a:lstStyle/>
          <a:p>
            <a:r>
              <a:rPr lang="ja-JP" altLang="en-US" sz="4000" dirty="0" smtClean="0"/>
              <a:t>基本的人権の制限（移動、営業等）に対する規制理由とその経済補償との組み合わせの考えが弱い</a:t>
            </a:r>
            <a:endParaRPr lang="en-US" altLang="ja-JP" sz="4000" dirty="0" smtClean="0"/>
          </a:p>
          <a:p>
            <a:r>
              <a:rPr lang="ja-JP" altLang="en-US" sz="4000" dirty="0" smtClean="0"/>
              <a:t>東海沖地震予知　警戒宣言　新幹線・高速道路</a:t>
            </a:r>
            <a:endParaRPr lang="en-US" altLang="ja-JP" sz="4000" dirty="0" smtClean="0"/>
          </a:p>
          <a:p>
            <a:r>
              <a:rPr kumimoji="1" lang="ja-JP" altLang="en-US" sz="4000" dirty="0" smtClean="0"/>
              <a:t>疫病</a:t>
            </a:r>
            <a:r>
              <a:rPr kumimoji="1" lang="en-US" altLang="ja-JP" sz="4000" dirty="0" smtClean="0"/>
              <a:t>(</a:t>
            </a:r>
            <a:r>
              <a:rPr lang="ja-JP" altLang="en-US" sz="4000" dirty="0" smtClean="0"/>
              <a:t>コレラ等）</a:t>
            </a:r>
            <a:r>
              <a:rPr kumimoji="1" lang="ja-JP" altLang="en-US" sz="4000" dirty="0" smtClean="0"/>
              <a:t>　感染症予防法　人流規制</a:t>
            </a:r>
            <a:endParaRPr kumimoji="1" lang="en-US" altLang="ja-JP" sz="4000" dirty="0" smtClean="0"/>
          </a:p>
          <a:p>
            <a:r>
              <a:rPr kumimoji="1" lang="en-US" altLang="ja-JP" sz="4000" dirty="0" smtClean="0"/>
              <a:t>Covid-19</a:t>
            </a:r>
            <a:r>
              <a:rPr kumimoji="1" lang="ja-JP" altLang="en-US" sz="4000" dirty="0" smtClean="0"/>
              <a:t>　新インフル法非適用で非法規的措置からスタートした人流規制</a:t>
            </a:r>
            <a:r>
              <a:rPr kumimoji="1" lang="en-US" altLang="ja-JP" sz="4000" dirty="0" smtClean="0"/>
              <a:t>(</a:t>
            </a:r>
            <a:r>
              <a:rPr kumimoji="1" lang="ja-JP" altLang="en-US" sz="4000" dirty="0" smtClean="0"/>
              <a:t>自粛等）</a:t>
            </a:r>
            <a:endParaRPr kumimoji="1" lang="en-US" altLang="ja-JP" sz="4000" dirty="0" smtClean="0"/>
          </a:p>
          <a:p>
            <a:r>
              <a:rPr lang="ja-JP" altLang="en-US" sz="4000" dirty="0"/>
              <a:t>英米で</a:t>
            </a:r>
            <a:r>
              <a:rPr lang="ja-JP" altLang="en-US" sz="4000" dirty="0" smtClean="0"/>
              <a:t>は、普段から</a:t>
            </a:r>
            <a:r>
              <a:rPr lang="en-US" altLang="ja-JP" sz="4000" dirty="0" smtClean="0"/>
              <a:t>lockdown</a:t>
            </a:r>
            <a:r>
              <a:rPr lang="ja-JP" altLang="en-US" sz="4000" dirty="0" err="1" smtClean="0"/>
              <a:t>、</a:t>
            </a:r>
            <a:r>
              <a:rPr lang="en-US" altLang="ja-JP" sz="4000" dirty="0" smtClean="0"/>
              <a:t>curfew(</a:t>
            </a:r>
            <a:r>
              <a:rPr lang="ja-JP" altLang="en-US" sz="4000" dirty="0" smtClean="0"/>
              <a:t>違反は刑罰）になじんでいる　日本は選挙民に弱い？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234754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tx1">
                <a:lumMod val="85000"/>
                <a:lumOff val="15000"/>
              </a:schemeClr>
            </a:solidFill>
          </a:ln>
        </p:spPr>
        <p:txBody>
          <a:bodyPr/>
          <a:lstStyle/>
          <a:p>
            <a:pPr algn="ctr"/>
            <a:r>
              <a:rPr lang="ja-JP" altLang="en-US" dirty="0" smtClean="0"/>
              <a:t>５　観光</a:t>
            </a:r>
            <a:r>
              <a:rPr lang="ja-JP" altLang="en-US" dirty="0"/>
              <a:t>立国推進基本法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4000" dirty="0" smtClean="0"/>
              <a:t>外国人</a:t>
            </a:r>
            <a:r>
              <a:rPr lang="ja-JP" altLang="en-US" sz="4000" dirty="0"/>
              <a:t>旅行客</a:t>
            </a:r>
            <a:r>
              <a:rPr lang="ja-JP" altLang="en-US" sz="4000" dirty="0">
                <a:solidFill>
                  <a:srgbClr val="FF0000"/>
                </a:solidFill>
              </a:rPr>
              <a:t>数</a:t>
            </a:r>
            <a:r>
              <a:rPr lang="ja-JP" altLang="en-US" sz="4000" dirty="0"/>
              <a:t>を問題にする特異な</a:t>
            </a:r>
            <a:r>
              <a:rPr lang="ja-JP" altLang="en-US" sz="4000" dirty="0" smtClean="0"/>
              <a:t>立法</a:t>
            </a:r>
            <a:endParaRPr lang="en-US" altLang="ja-JP" sz="4000" dirty="0" smtClean="0"/>
          </a:p>
          <a:p>
            <a:r>
              <a:rPr lang="ja-JP" altLang="en-US" sz="4000" dirty="0" smtClean="0"/>
              <a:t>危機</a:t>
            </a:r>
            <a:r>
              <a:rPr lang="ja-JP" altLang="en-US" sz="4000" dirty="0"/>
              <a:t>管理（人流規制、補償）</a:t>
            </a:r>
            <a:r>
              <a:rPr lang="ja-JP" altLang="en-US" sz="4000" dirty="0" smtClean="0"/>
              <a:t>条項がない</a:t>
            </a:r>
            <a:endParaRPr lang="en-US" altLang="ja-JP" sz="4000" dirty="0" smtClean="0"/>
          </a:p>
          <a:p>
            <a:r>
              <a:rPr lang="en-US" altLang="ja-JP" sz="4000" dirty="0" smtClean="0">
                <a:solidFill>
                  <a:srgbClr val="FF0000"/>
                </a:solidFill>
              </a:rPr>
              <a:t>Tourist Police</a:t>
            </a:r>
            <a:r>
              <a:rPr lang="ja-JP" altLang="en-US" sz="4000" dirty="0" smtClean="0"/>
              <a:t>（</a:t>
            </a:r>
            <a:r>
              <a:rPr lang="ja-JP" altLang="en-US" sz="4000" dirty="0"/>
              <a:t>よそ者、旅の人</a:t>
            </a:r>
            <a:r>
              <a:rPr lang="ja-JP" altLang="en-US" sz="4000" dirty="0" smtClean="0"/>
              <a:t>）</a:t>
            </a:r>
            <a:r>
              <a:rPr lang="ja-JP" altLang="en-US" sz="4000" dirty="0"/>
              <a:t>制度の</a:t>
            </a:r>
            <a:r>
              <a:rPr lang="ja-JP" altLang="en-US" sz="4000" dirty="0" smtClean="0"/>
              <a:t>未整備</a:t>
            </a:r>
            <a:endParaRPr lang="en-US" altLang="ja-JP" sz="4000" dirty="0" smtClean="0"/>
          </a:p>
          <a:p>
            <a:r>
              <a:rPr lang="ja-JP" altLang="en-US" sz="4000" dirty="0" smtClean="0"/>
              <a:t>風評被害（風評利得）　阪神淡路ころから認識</a:t>
            </a:r>
            <a:endParaRPr lang="en-US" altLang="ja-JP" sz="4000" dirty="0"/>
          </a:p>
          <a:p>
            <a:r>
              <a:rPr kumimoji="1" lang="ja-JP" altLang="en-US" sz="4000" dirty="0" smtClean="0"/>
              <a:t>生活保障、営業補償、需要喚起の政策上のデマケが不明確（</a:t>
            </a:r>
            <a:r>
              <a:rPr kumimoji="1" lang="en-US" altLang="ja-JP" sz="4000" dirty="0" smtClean="0"/>
              <a:t>GOTO</a:t>
            </a:r>
            <a:r>
              <a:rPr kumimoji="1" lang="ja-JP" altLang="en-US" sz="4000" dirty="0" smtClean="0"/>
              <a:t>キャンペーン）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210228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kumimoji="1" lang="ja-JP" altLang="en-US" dirty="0" smtClean="0"/>
              <a:t>６　対面接触産業（Ｆ２Ｆ）対策の日米比較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16920"/>
          </a:xfrm>
        </p:spPr>
        <p:txBody>
          <a:bodyPr>
            <a:noAutofit/>
          </a:bodyPr>
          <a:lstStyle/>
          <a:p>
            <a:pPr fontAlgn="base"/>
            <a:r>
              <a:rPr lang="ja-JP" altLang="en-US" sz="3200" dirty="0" smtClean="0"/>
              <a:t>トランプ政権下の米国でも</a:t>
            </a:r>
            <a:r>
              <a:rPr lang="ja-JP" altLang="en-US" sz="3200" dirty="0"/>
              <a:t>ワクチンの早期開発に向け「</a:t>
            </a:r>
            <a:r>
              <a:rPr lang="ja-JP" altLang="en-US" sz="3200" dirty="0">
                <a:solidFill>
                  <a:srgbClr val="FF0000"/>
                </a:solidFill>
              </a:rPr>
              <a:t>ワープ・スピード作戦</a:t>
            </a:r>
            <a:r>
              <a:rPr lang="ja-JP" altLang="en-US" sz="3200" dirty="0"/>
              <a:t>」を</a:t>
            </a:r>
            <a:r>
              <a:rPr lang="ja-JP" altLang="en-US" sz="3200" dirty="0" smtClean="0"/>
              <a:t>展開。１００</a:t>
            </a:r>
            <a:r>
              <a:rPr lang="ja-JP" altLang="en-US" sz="3200" dirty="0"/>
              <a:t>憶ドル（</a:t>
            </a:r>
            <a:r>
              <a:rPr lang="ja-JP" altLang="en-US" sz="3200" dirty="0">
                <a:solidFill>
                  <a:srgbClr val="FF0000"/>
                </a:solidFill>
              </a:rPr>
              <a:t>約１兆７００億円</a:t>
            </a:r>
            <a:r>
              <a:rPr lang="ja-JP" altLang="en-US" sz="3200" dirty="0"/>
              <a:t>）という巨額の政府投資と官民連携で</a:t>
            </a:r>
            <a:r>
              <a:rPr lang="ja-JP" altLang="en-US" sz="3200" dirty="0" smtClean="0"/>
              <a:t>、</a:t>
            </a:r>
            <a:r>
              <a:rPr lang="en-US" altLang="ja-JP" sz="3200" dirty="0" smtClean="0"/>
              <a:t>2021</a:t>
            </a:r>
            <a:r>
              <a:rPr lang="ja-JP" altLang="en-US" sz="3200" dirty="0" smtClean="0"/>
              <a:t>年１月</a:t>
            </a:r>
            <a:r>
              <a:rPr lang="ja-JP" altLang="en-US" sz="3200" dirty="0"/>
              <a:t>までにワクチンの実用化を</a:t>
            </a:r>
            <a:r>
              <a:rPr lang="ja-JP" altLang="en-US" sz="3200" dirty="0" smtClean="0"/>
              <a:t>めざす</a:t>
            </a:r>
            <a:endParaRPr lang="en-US" altLang="ja-JP" sz="3200" dirty="0" smtClean="0"/>
          </a:p>
          <a:p>
            <a:pPr fontAlgn="base"/>
            <a:r>
              <a:rPr lang="ja-JP" altLang="ja-JP" sz="3200" dirty="0" smtClean="0"/>
              <a:t>日本</a:t>
            </a:r>
            <a:r>
              <a:rPr lang="ja-JP" altLang="ja-JP" sz="3200" dirty="0"/>
              <a:t>政府</a:t>
            </a:r>
            <a:r>
              <a:rPr lang="ja-JP" altLang="ja-JP" sz="3200" dirty="0" smtClean="0"/>
              <a:t>の</a:t>
            </a:r>
            <a:r>
              <a:rPr lang="ja-JP" altLang="en-US" sz="3200" dirty="0" smtClean="0"/>
              <a:t>ワクチン</a:t>
            </a:r>
            <a:r>
              <a:rPr lang="ja-JP" altLang="ja-JP" sz="3200" dirty="0" smtClean="0"/>
              <a:t>開発</a:t>
            </a:r>
            <a:r>
              <a:rPr lang="ja-JP" altLang="ja-JP" sz="3200" dirty="0"/>
              <a:t>支援予算額</a:t>
            </a:r>
            <a:r>
              <a:rPr lang="ja-JP" altLang="ja-JP" sz="3200" dirty="0" smtClean="0"/>
              <a:t>は</a:t>
            </a:r>
            <a:r>
              <a:rPr lang="en-US" altLang="ja-JP" sz="3200" dirty="0" smtClean="0"/>
              <a:t>100</a:t>
            </a:r>
            <a:r>
              <a:rPr lang="ja-JP" altLang="ja-JP" sz="3200" dirty="0"/>
              <a:t>億</a:t>
            </a:r>
            <a:r>
              <a:rPr lang="ja-JP" altLang="ja-JP" sz="3200" dirty="0" smtClean="0"/>
              <a:t>円</a:t>
            </a:r>
            <a:endParaRPr lang="ja-JP" altLang="ja-JP" sz="3200" dirty="0"/>
          </a:p>
          <a:p>
            <a:pPr fontAlgn="base"/>
            <a:r>
              <a:rPr lang="ja-JP" altLang="ja-JP" sz="3200" dirty="0" smtClean="0"/>
              <a:t>日本</a:t>
            </a:r>
            <a:r>
              <a:rPr lang="ja-JP" altLang="ja-JP" sz="3200" dirty="0"/>
              <a:t>政府は他方で、</a:t>
            </a:r>
            <a:r>
              <a:rPr lang="en-US" altLang="ja-JP" sz="3200" dirty="0">
                <a:solidFill>
                  <a:srgbClr val="FF0000"/>
                </a:solidFill>
              </a:rPr>
              <a:t>Go To</a:t>
            </a:r>
            <a:r>
              <a:rPr lang="ja-JP" altLang="ja-JP" sz="3200" dirty="0" smtClean="0">
                <a:solidFill>
                  <a:srgbClr val="FF0000"/>
                </a:solidFill>
              </a:rPr>
              <a:t>キャンペーン</a:t>
            </a:r>
            <a:r>
              <a:rPr lang="ja-JP" altLang="en-US" sz="3200" dirty="0" smtClean="0">
                <a:solidFill>
                  <a:srgbClr val="FF0000"/>
                </a:solidFill>
              </a:rPr>
              <a:t>等</a:t>
            </a:r>
            <a:r>
              <a:rPr lang="ja-JP" altLang="en-US" sz="3200" dirty="0" smtClean="0"/>
              <a:t>に</a:t>
            </a:r>
            <a:r>
              <a:rPr lang="ja-JP" altLang="ja-JP" sz="3200" dirty="0" smtClean="0"/>
              <a:t>、</a:t>
            </a:r>
            <a:r>
              <a:rPr lang="en-US" altLang="ja-JP" sz="3200" dirty="0"/>
              <a:t>2</a:t>
            </a:r>
            <a:r>
              <a:rPr lang="ja-JP" altLang="ja-JP" sz="3200" dirty="0"/>
              <a:t>回の補正予算と予備費を合わせて</a:t>
            </a:r>
            <a:r>
              <a:rPr lang="ja-JP" altLang="ja-JP" sz="3200" dirty="0">
                <a:solidFill>
                  <a:srgbClr val="FF0000"/>
                </a:solidFill>
              </a:rPr>
              <a:t>約</a:t>
            </a:r>
            <a:r>
              <a:rPr lang="en-US" altLang="ja-JP" sz="3200" dirty="0">
                <a:solidFill>
                  <a:srgbClr val="FF0000"/>
                </a:solidFill>
              </a:rPr>
              <a:t>2.7</a:t>
            </a:r>
            <a:r>
              <a:rPr lang="ja-JP" altLang="ja-JP" sz="3200" dirty="0">
                <a:solidFill>
                  <a:srgbClr val="FF0000"/>
                </a:solidFill>
              </a:rPr>
              <a:t>兆</a:t>
            </a:r>
            <a:r>
              <a:rPr lang="ja-JP" altLang="ja-JP" sz="3200" dirty="0" smtClean="0">
                <a:solidFill>
                  <a:srgbClr val="FF0000"/>
                </a:solidFill>
              </a:rPr>
              <a:t>円</a:t>
            </a:r>
            <a:endParaRPr lang="ja-JP" altLang="ja-JP" sz="3200" dirty="0"/>
          </a:p>
          <a:p>
            <a:r>
              <a:rPr lang="ja-JP" altLang="en-US" sz="3200" dirty="0" smtClean="0"/>
              <a:t>バイデン米大統領も、トランプ政権</a:t>
            </a:r>
            <a:r>
              <a:rPr lang="ja-JP" altLang="en-US" sz="3200" dirty="0"/>
              <a:t>から引き継ぐ新型コロナウイルスのワクチン接種イニシアチブ</a:t>
            </a:r>
            <a:r>
              <a:rPr lang="ja-JP" altLang="en-US" sz="3200" dirty="0" smtClean="0"/>
              <a:t>を強化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429770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kumimoji="1" lang="ja-JP" altLang="en-US" dirty="0" smtClean="0"/>
              <a:t>７　ＧＯＴＯトラベル政策の迷走？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0739"/>
          </a:xfrm>
        </p:spPr>
        <p:txBody>
          <a:bodyPr>
            <a:normAutofit/>
          </a:bodyPr>
          <a:lstStyle/>
          <a:p>
            <a:r>
              <a:rPr kumimoji="1" lang="ja-JP" altLang="en-US" sz="3200" dirty="0" smtClean="0"/>
              <a:t>旅客運送事業、政府登録旅館・ホテルの価格には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公的規制</a:t>
            </a:r>
            <a:r>
              <a:rPr kumimoji="1" lang="ja-JP" altLang="en-US" sz="3200" dirty="0" smtClean="0"/>
              <a:t>（認可、届け出、公示等）が存在するものが大半</a:t>
            </a:r>
            <a:endParaRPr kumimoji="1" lang="en-US" altLang="ja-JP" sz="3200" dirty="0" smtClean="0"/>
          </a:p>
          <a:p>
            <a:r>
              <a:rPr lang="ja-JP" altLang="en-US" sz="3200" dirty="0">
                <a:solidFill>
                  <a:srgbClr val="FF0000"/>
                </a:solidFill>
              </a:rPr>
              <a:t>危機</a:t>
            </a:r>
            <a:r>
              <a:rPr lang="ja-JP" altLang="en-US" sz="3200" dirty="0" smtClean="0">
                <a:solidFill>
                  <a:srgbClr val="FF0000"/>
                </a:solidFill>
              </a:rPr>
              <a:t>時における価格規制の特例は存在しない</a:t>
            </a:r>
            <a:endParaRPr lang="en-US" altLang="ja-JP" sz="3200" dirty="0" smtClean="0">
              <a:solidFill>
                <a:srgbClr val="FF0000"/>
              </a:solidFill>
            </a:endParaRPr>
          </a:p>
          <a:p>
            <a:r>
              <a:rPr kumimoji="1" lang="ja-JP" altLang="en-US" sz="3200" dirty="0"/>
              <a:t>旅行業</a:t>
            </a:r>
            <a:r>
              <a:rPr kumimoji="1" lang="ja-JP" altLang="en-US" sz="3200" dirty="0" smtClean="0"/>
              <a:t>サービスのうち、手配には規制が及ぶが、パックには及ばない</a:t>
            </a:r>
            <a:endParaRPr kumimoji="1" lang="en-US" altLang="ja-JP" sz="3200" dirty="0" smtClean="0"/>
          </a:p>
          <a:p>
            <a:r>
              <a:rPr lang="ja-JP" altLang="en-US" sz="3200" dirty="0"/>
              <a:t>パック料金</a:t>
            </a:r>
            <a:r>
              <a:rPr lang="ja-JP" altLang="en-US" sz="3200" dirty="0" smtClean="0"/>
              <a:t>は、定額確定性、標準約款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解約）があり、キャンセル対策が迷走した</a:t>
            </a:r>
            <a:endParaRPr lang="en-US" altLang="ja-JP" sz="3200" dirty="0" smtClean="0"/>
          </a:p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GOTO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の助成金は、実利用者への給付</a:t>
            </a:r>
            <a:r>
              <a:rPr kumimoji="1" lang="en-US" altLang="ja-JP" sz="3200" dirty="0" smtClean="0">
                <a:solidFill>
                  <a:srgbClr val="FF0000"/>
                </a:solidFill>
              </a:rPr>
              <a:t>(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雑所得）</a:t>
            </a:r>
            <a:endParaRPr kumimoji="1" lang="en-US" altLang="ja-JP" sz="3200" dirty="0" smtClean="0">
              <a:solidFill>
                <a:srgbClr val="FF0000"/>
              </a:solidFill>
            </a:endParaRPr>
          </a:p>
          <a:p>
            <a:r>
              <a:rPr lang="ja-JP" altLang="en-US" sz="3200" dirty="0">
                <a:solidFill>
                  <a:srgbClr val="FF0000"/>
                </a:solidFill>
              </a:rPr>
              <a:t>効果が出たの</a:t>
            </a:r>
            <a:r>
              <a:rPr lang="ja-JP" altLang="en-US" sz="3200" dirty="0" smtClean="0">
                <a:solidFill>
                  <a:srgbClr val="FF0000"/>
                </a:solidFill>
              </a:rPr>
              <a:t>は、東京が加わってから</a:t>
            </a:r>
            <a:endParaRPr kumimoji="1" lang="en-US" altLang="ja-JP" sz="3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943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15130</TotalTime>
  <Words>382</Words>
  <Application>Microsoft Office PowerPoint</Application>
  <PresentationFormat>ワイド画面</PresentationFormat>
  <Paragraphs>45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Office テーマ</vt:lpstr>
      <vt:lpstr>人流産業の危機管理</vt:lpstr>
      <vt:lpstr>１　これまでの人流・観光の危機状況</vt:lpstr>
      <vt:lpstr>２　交通法規の危機管理体制</vt:lpstr>
      <vt:lpstr>３　コロナ禍での超法規措置の乱発</vt:lpstr>
      <vt:lpstr>４　危機管理政策（権力行使、税・助成）</vt:lpstr>
      <vt:lpstr>５　観光立国推進基本法</vt:lpstr>
      <vt:lpstr>６　対面接触産業（Ｆ２Ｆ）対策の日米比較</vt:lpstr>
      <vt:lpstr>７　ＧＯＴＯトラベル政策の迷走？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人流産業の危機管理</dc:title>
  <dc:creator>寺前 秀一</dc:creator>
  <cp:lastModifiedBy>寺前 秀一</cp:lastModifiedBy>
  <cp:revision>45</cp:revision>
  <dcterms:created xsi:type="dcterms:W3CDTF">2021-05-06T00:53:27Z</dcterms:created>
  <dcterms:modified xsi:type="dcterms:W3CDTF">2021-05-27T01:46:42Z</dcterms:modified>
</cp:coreProperties>
</file>