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1" r:id="rId2"/>
    <p:sldId id="273" r:id="rId3"/>
    <p:sldId id="278" r:id="rId4"/>
    <p:sldId id="275" r:id="rId5"/>
    <p:sldId id="279" r:id="rId6"/>
    <p:sldId id="276" r:id="rId7"/>
    <p:sldId id="282" r:id="rId8"/>
    <p:sldId id="259" r:id="rId9"/>
    <p:sldId id="280" r:id="rId10"/>
    <p:sldId id="260" r:id="rId11"/>
    <p:sldId id="272"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4660"/>
  </p:normalViewPr>
  <p:slideViewPr>
    <p:cSldViewPr snapToGrid="0">
      <p:cViewPr varScale="1">
        <p:scale>
          <a:sx n="88" d="100"/>
          <a:sy n="88" d="100"/>
        </p:scale>
        <p:origin x="5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06A465-4FC9-4FF7-9D13-6622890626E5}" type="datetimeFigureOut">
              <a:rPr kumimoji="1" lang="ja-JP" altLang="en-US" smtClean="0"/>
              <a:t>2020/10/12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C5E978-1006-4184-9CB1-CDA78E375F6B}" type="slidenum">
              <a:rPr kumimoji="1" lang="ja-JP" altLang="en-US" smtClean="0"/>
              <a:t>‹#›</a:t>
            </a:fld>
            <a:endParaRPr kumimoji="1" lang="ja-JP" altLang="en-US"/>
          </a:p>
        </p:txBody>
      </p:sp>
    </p:spTree>
    <p:extLst>
      <p:ext uri="{BB962C8B-B14F-4D97-AF65-F5344CB8AC3E}">
        <p14:creationId xmlns:p14="http://schemas.microsoft.com/office/powerpoint/2010/main" val="3088547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a:t>
            </a:fld>
            <a:endParaRPr lang="en-US" altLang="ja-JP"/>
          </a:p>
        </p:txBody>
      </p:sp>
    </p:spTree>
    <p:extLst>
      <p:ext uri="{BB962C8B-B14F-4D97-AF65-F5344CB8AC3E}">
        <p14:creationId xmlns:p14="http://schemas.microsoft.com/office/powerpoint/2010/main" val="119006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p14="http://schemas.microsoft.com/office/powerpoint/2010/main" val="1194357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a:t>
            </a:fld>
            <a:endParaRPr kumimoji="1" lang="ja-JP" altLang="en-US"/>
          </a:p>
        </p:txBody>
      </p:sp>
    </p:spTree>
    <p:extLst>
      <p:ext uri="{BB962C8B-B14F-4D97-AF65-F5344CB8AC3E}">
        <p14:creationId xmlns:p14="http://schemas.microsoft.com/office/powerpoint/2010/main" val="1144677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4</a:t>
            </a:fld>
            <a:endParaRPr kumimoji="1" lang="ja-JP" altLang="en-US"/>
          </a:p>
        </p:txBody>
      </p:sp>
    </p:spTree>
    <p:extLst>
      <p:ext uri="{BB962C8B-B14F-4D97-AF65-F5344CB8AC3E}">
        <p14:creationId xmlns:p14="http://schemas.microsoft.com/office/powerpoint/2010/main" val="3220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5</a:t>
            </a:fld>
            <a:endParaRPr kumimoji="1" lang="ja-JP" altLang="en-US"/>
          </a:p>
        </p:txBody>
      </p:sp>
    </p:spTree>
    <p:extLst>
      <p:ext uri="{BB962C8B-B14F-4D97-AF65-F5344CB8AC3E}">
        <p14:creationId xmlns:p14="http://schemas.microsoft.com/office/powerpoint/2010/main" val="1381504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6</a:t>
            </a:fld>
            <a:endParaRPr kumimoji="1" lang="ja-JP" altLang="en-US"/>
          </a:p>
        </p:txBody>
      </p:sp>
    </p:spTree>
    <p:extLst>
      <p:ext uri="{BB962C8B-B14F-4D97-AF65-F5344CB8AC3E}">
        <p14:creationId xmlns:p14="http://schemas.microsoft.com/office/powerpoint/2010/main" val="3210522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63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263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CF555A-605C-4F35-8705-F3076DF45FBE}" type="slidenum">
              <a:rPr lang="en-US" altLang="ja-JP" smtClean="0">
                <a:latin typeface="Arial" pitchFamily="34" charset="0"/>
              </a:rPr>
              <a:pPr/>
              <a:t>7</a:t>
            </a:fld>
            <a:endParaRPr lang="en-US" altLang="ja-JP" smtClean="0">
              <a:latin typeface="Arial" pitchFamily="34" charset="0"/>
            </a:endParaRPr>
          </a:p>
        </p:txBody>
      </p:sp>
    </p:spTree>
    <p:extLst>
      <p:ext uri="{BB962C8B-B14F-4D97-AF65-F5344CB8AC3E}">
        <p14:creationId xmlns:p14="http://schemas.microsoft.com/office/powerpoint/2010/main" val="2271577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8</a:t>
            </a:fld>
            <a:endParaRPr kumimoji="1" lang="ja-JP" altLang="en-US"/>
          </a:p>
        </p:txBody>
      </p:sp>
    </p:spTree>
    <p:extLst>
      <p:ext uri="{BB962C8B-B14F-4D97-AF65-F5344CB8AC3E}">
        <p14:creationId xmlns:p14="http://schemas.microsoft.com/office/powerpoint/2010/main" val="1637940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11</a:t>
            </a:fld>
            <a:endParaRPr kumimoji="1" lang="ja-JP" altLang="en-US"/>
          </a:p>
        </p:txBody>
      </p:sp>
    </p:spTree>
    <p:extLst>
      <p:ext uri="{BB962C8B-B14F-4D97-AF65-F5344CB8AC3E}">
        <p14:creationId xmlns:p14="http://schemas.microsoft.com/office/powerpoint/2010/main" val="11396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81127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28597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518043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3883173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1985964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263687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378897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400306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428699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2482085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983A1A-9127-4EDD-AAF1-A98D898937EF}" type="datetimeFigureOut">
              <a:rPr kumimoji="1" lang="ja-JP" altLang="en-US" smtClean="0"/>
              <a:t>2020/10/12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77995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83A1A-9127-4EDD-AAF1-A98D898937EF}" type="datetimeFigureOut">
              <a:rPr kumimoji="1" lang="ja-JP" altLang="en-US" smtClean="0"/>
              <a:t>2020/10/12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93356-1D7D-479F-9FD4-0FA8A45DD814}" type="slidenum">
              <a:rPr kumimoji="1" lang="ja-JP" altLang="en-US" smtClean="0"/>
              <a:t>‹#›</a:t>
            </a:fld>
            <a:endParaRPr kumimoji="1" lang="ja-JP" altLang="en-US"/>
          </a:p>
        </p:txBody>
      </p:sp>
    </p:spTree>
    <p:extLst>
      <p:ext uri="{BB962C8B-B14F-4D97-AF65-F5344CB8AC3E}">
        <p14:creationId xmlns:p14="http://schemas.microsoft.com/office/powerpoint/2010/main" val="3931432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3"/>
          <p:cNvSpPr>
            <a:spLocks noGrp="1"/>
          </p:cNvSpPr>
          <p:nvPr>
            <p:ph type="sldNum" sz="quarter" idx="12"/>
          </p:nvPr>
        </p:nvSpPr>
        <p:spPr/>
        <p:txBody>
          <a:bodyPr/>
          <a:lstStyle/>
          <a:p>
            <a:fld id="{540D0D69-F208-454D-93FD-221AF67F3FE0}" type="slidenum">
              <a:rPr lang="en-US" altLang="ja-JP"/>
              <a:pPr/>
              <a:t>1</a:t>
            </a:fld>
            <a:endParaRPr lang="en-US" altLang="ja-JP"/>
          </a:p>
        </p:txBody>
      </p:sp>
      <p:sp>
        <p:nvSpPr>
          <p:cNvPr id="322562" name="Line 2"/>
          <p:cNvSpPr>
            <a:spLocks noChangeShapeType="1"/>
          </p:cNvSpPr>
          <p:nvPr/>
        </p:nvSpPr>
        <p:spPr bwMode="auto">
          <a:xfrm>
            <a:off x="1752600" y="3733800"/>
            <a:ext cx="80010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22563" name="Text Box 3"/>
          <p:cNvSpPr txBox="1">
            <a:spLocks noChangeArrowheads="1"/>
          </p:cNvSpPr>
          <p:nvPr/>
        </p:nvSpPr>
        <p:spPr bwMode="auto">
          <a:xfrm>
            <a:off x="2057400" y="50321"/>
            <a:ext cx="7341514" cy="461665"/>
          </a:xfrm>
          <a:prstGeom prst="rect">
            <a:avLst/>
          </a:prstGeom>
          <a:noFill/>
          <a:ln w="9525">
            <a:solidFill>
              <a:schemeClr val="tx1"/>
            </a:solidFill>
            <a:miter lim="800000"/>
            <a:headEnd/>
            <a:tailEnd/>
          </a:ln>
          <a:effectLst/>
        </p:spPr>
        <p:txBody>
          <a:bodyPr wrap="square">
            <a:spAutoFit/>
          </a:bodyPr>
          <a:lstStyle/>
          <a:p>
            <a:pPr algn="ctr"/>
            <a:r>
              <a:rPr lang="ja-JP" altLang="en-US" sz="2400" dirty="0" smtClean="0"/>
              <a:t>図</a:t>
            </a:r>
            <a:r>
              <a:rPr lang="en-US" altLang="ja-JP" sz="2400" dirty="0" smtClean="0"/>
              <a:t>1-1</a:t>
            </a:r>
            <a:r>
              <a:rPr lang="ja-JP" altLang="en-US" sz="2400" dirty="0" smtClean="0"/>
              <a:t>　　　　　　　　旅客</a:t>
            </a:r>
            <a:r>
              <a:rPr lang="ja-JP" altLang="en-US" sz="2400" dirty="0"/>
              <a:t>運送市場と旅行業の発展</a:t>
            </a:r>
          </a:p>
        </p:txBody>
      </p:sp>
      <p:sp>
        <p:nvSpPr>
          <p:cNvPr id="322564" name="Rectangle 4"/>
          <p:cNvSpPr>
            <a:spLocks noChangeArrowheads="1"/>
          </p:cNvSpPr>
          <p:nvPr/>
        </p:nvSpPr>
        <p:spPr bwMode="auto">
          <a:xfrm>
            <a:off x="1804360" y="990600"/>
            <a:ext cx="457200" cy="5410200"/>
          </a:xfrm>
          <a:prstGeom prst="rect">
            <a:avLst/>
          </a:prstGeom>
          <a:noFill/>
          <a:ln w="9525">
            <a:solidFill>
              <a:schemeClr val="tx1"/>
            </a:solidFill>
            <a:miter lim="800000"/>
            <a:headEnd/>
            <a:tailEnd/>
          </a:ln>
          <a:effectLst/>
        </p:spPr>
        <p:txBody>
          <a:bodyPr wrap="none" anchor="ctr"/>
          <a:lstStyle/>
          <a:p>
            <a:endParaRPr lang="ja-JP" altLang="en-US"/>
          </a:p>
        </p:txBody>
      </p:sp>
      <p:sp>
        <p:nvSpPr>
          <p:cNvPr id="322565" name="Text Box 5"/>
          <p:cNvSpPr txBox="1">
            <a:spLocks noChangeArrowheads="1"/>
          </p:cNvSpPr>
          <p:nvPr/>
        </p:nvSpPr>
        <p:spPr bwMode="auto">
          <a:xfrm>
            <a:off x="1849736" y="1508125"/>
            <a:ext cx="461665" cy="1477328"/>
          </a:xfrm>
          <a:prstGeom prst="rect">
            <a:avLst/>
          </a:prstGeom>
          <a:noFill/>
          <a:ln w="9525">
            <a:noFill/>
            <a:miter lim="800000"/>
            <a:headEnd/>
            <a:tailEnd/>
          </a:ln>
          <a:effectLst/>
        </p:spPr>
        <p:txBody>
          <a:bodyPr vert="eaVert" wrap="none">
            <a:spAutoFit/>
          </a:bodyPr>
          <a:lstStyle/>
          <a:p>
            <a:r>
              <a:rPr lang="ja-JP" altLang="en-US" dirty="0"/>
              <a:t>旅客運送市場</a:t>
            </a:r>
          </a:p>
        </p:txBody>
      </p:sp>
      <p:sp>
        <p:nvSpPr>
          <p:cNvPr id="322566" name="Text Box 6"/>
          <p:cNvSpPr txBox="1">
            <a:spLocks noChangeArrowheads="1"/>
          </p:cNvSpPr>
          <p:nvPr/>
        </p:nvSpPr>
        <p:spPr bwMode="auto">
          <a:xfrm>
            <a:off x="1824336" y="4038600"/>
            <a:ext cx="461665" cy="1644040"/>
          </a:xfrm>
          <a:prstGeom prst="rect">
            <a:avLst/>
          </a:prstGeom>
          <a:noFill/>
          <a:ln w="9525">
            <a:noFill/>
            <a:miter lim="800000"/>
            <a:headEnd/>
            <a:tailEnd/>
          </a:ln>
          <a:effectLst/>
        </p:spPr>
        <p:txBody>
          <a:bodyPr vert="eaVert" wrap="none">
            <a:spAutoFit/>
          </a:bodyPr>
          <a:lstStyle/>
          <a:p>
            <a:r>
              <a:rPr lang="ja-JP" altLang="en-US"/>
              <a:t>旅行（あっ旋）業</a:t>
            </a:r>
          </a:p>
        </p:txBody>
      </p:sp>
      <p:sp>
        <p:nvSpPr>
          <p:cNvPr id="322567" name="Text Box 7"/>
          <p:cNvSpPr txBox="1">
            <a:spLocks noChangeArrowheads="1"/>
          </p:cNvSpPr>
          <p:nvPr/>
        </p:nvSpPr>
        <p:spPr bwMode="auto">
          <a:xfrm>
            <a:off x="2659799" y="3848169"/>
            <a:ext cx="497765" cy="2881366"/>
          </a:xfrm>
          <a:prstGeom prst="rect">
            <a:avLst/>
          </a:prstGeom>
          <a:noFill/>
          <a:ln w="9525">
            <a:noFill/>
            <a:miter lim="800000"/>
            <a:headEnd/>
            <a:tailEnd/>
          </a:ln>
          <a:effectLst/>
        </p:spPr>
        <p:txBody>
          <a:bodyPr vert="eaVert" wrap="none">
            <a:spAutoFit/>
          </a:bodyPr>
          <a:lstStyle/>
          <a:p>
            <a:r>
              <a:rPr lang="ja-JP" altLang="en-US" sz="2000" dirty="0"/>
              <a:t>昭和</a:t>
            </a:r>
            <a:r>
              <a:rPr lang="en-US" altLang="ja-JP" sz="2000" dirty="0"/>
              <a:t>27</a:t>
            </a:r>
            <a:r>
              <a:rPr lang="ja-JP" altLang="en-US" sz="2000" dirty="0"/>
              <a:t>年旅行あっ旋業法</a:t>
            </a:r>
          </a:p>
        </p:txBody>
      </p:sp>
      <p:sp>
        <p:nvSpPr>
          <p:cNvPr id="322569" name="Text Box 9"/>
          <p:cNvSpPr txBox="1">
            <a:spLocks noChangeArrowheads="1"/>
          </p:cNvSpPr>
          <p:nvPr/>
        </p:nvSpPr>
        <p:spPr bwMode="auto">
          <a:xfrm>
            <a:off x="6086727" y="4039500"/>
            <a:ext cx="466474" cy="1956791"/>
          </a:xfrm>
          <a:prstGeom prst="rect">
            <a:avLst/>
          </a:prstGeom>
          <a:noFill/>
          <a:ln w="9525">
            <a:noFill/>
            <a:miter lim="800000"/>
            <a:headEnd/>
            <a:tailEnd/>
          </a:ln>
          <a:effectLst/>
        </p:spPr>
        <p:txBody>
          <a:bodyPr vert="eaVert" wrap="square">
            <a:spAutoFit/>
          </a:bodyPr>
          <a:lstStyle/>
          <a:p>
            <a:r>
              <a:rPr lang="ja-JP" altLang="en-US" dirty="0"/>
              <a:t>昭和</a:t>
            </a:r>
            <a:r>
              <a:rPr lang="en-US" altLang="ja-JP" dirty="0"/>
              <a:t>46</a:t>
            </a:r>
            <a:r>
              <a:rPr lang="ja-JP" altLang="en-US" dirty="0"/>
              <a:t>年旅行業法</a:t>
            </a:r>
          </a:p>
        </p:txBody>
      </p:sp>
      <p:sp>
        <p:nvSpPr>
          <p:cNvPr id="322571" name="Text Box 11"/>
          <p:cNvSpPr txBox="1">
            <a:spLocks noChangeArrowheads="1"/>
          </p:cNvSpPr>
          <p:nvPr/>
        </p:nvSpPr>
        <p:spPr bwMode="auto">
          <a:xfrm>
            <a:off x="6878516" y="3873501"/>
            <a:ext cx="681340" cy="2176109"/>
          </a:xfrm>
          <a:prstGeom prst="rect">
            <a:avLst/>
          </a:prstGeom>
          <a:noFill/>
          <a:ln w="9525">
            <a:noFill/>
            <a:miter lim="800000"/>
            <a:headEnd/>
            <a:tailEnd/>
          </a:ln>
          <a:effectLst/>
        </p:spPr>
        <p:txBody>
          <a:bodyPr vert="eaVert" wrap="none">
            <a:spAutoFit/>
          </a:bodyPr>
          <a:lstStyle/>
          <a:p>
            <a:r>
              <a:rPr lang="ja-JP" altLang="en-US" sz="1600"/>
              <a:t>昭和</a:t>
            </a:r>
            <a:r>
              <a:rPr lang="en-US" altLang="ja-JP" sz="1600"/>
              <a:t>57</a:t>
            </a:r>
            <a:r>
              <a:rPr lang="ja-JP" altLang="en-US" sz="1600"/>
              <a:t>年旅行業法改正</a:t>
            </a:r>
          </a:p>
          <a:p>
            <a:r>
              <a:rPr lang="en-US" altLang="ja-JP" sz="1600"/>
              <a:t>(</a:t>
            </a:r>
            <a:r>
              <a:rPr lang="ja-JP" altLang="en-US" sz="1600"/>
              <a:t>主催旅行の明確化）</a:t>
            </a:r>
            <a:endParaRPr lang="ja-JP" altLang="en-US"/>
          </a:p>
        </p:txBody>
      </p:sp>
      <p:sp>
        <p:nvSpPr>
          <p:cNvPr id="322573" name="Text Box 13"/>
          <p:cNvSpPr txBox="1">
            <a:spLocks noChangeArrowheads="1"/>
          </p:cNvSpPr>
          <p:nvPr/>
        </p:nvSpPr>
        <p:spPr bwMode="auto">
          <a:xfrm>
            <a:off x="3508232" y="1143001"/>
            <a:ext cx="435119" cy="2381293"/>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39</a:t>
            </a:r>
            <a:r>
              <a:rPr lang="ja-JP" altLang="en-US" sz="1600"/>
              <a:t>年海外旅行自由化</a:t>
            </a:r>
          </a:p>
        </p:txBody>
      </p:sp>
      <p:sp>
        <p:nvSpPr>
          <p:cNvPr id="322576" name="Text Box 16"/>
          <p:cNvSpPr txBox="1">
            <a:spLocks noChangeArrowheads="1"/>
          </p:cNvSpPr>
          <p:nvPr/>
        </p:nvSpPr>
        <p:spPr bwMode="auto">
          <a:xfrm>
            <a:off x="3966686" y="1143000"/>
            <a:ext cx="738664" cy="2292628"/>
          </a:xfrm>
          <a:prstGeom prst="rect">
            <a:avLst/>
          </a:prstGeom>
          <a:noFill/>
          <a:ln w="9525">
            <a:solidFill>
              <a:schemeClr val="tx1"/>
            </a:solidFill>
            <a:miter lim="800000"/>
            <a:headEnd/>
            <a:tailEnd/>
          </a:ln>
          <a:effectLst/>
        </p:spPr>
        <p:txBody>
          <a:bodyPr vert="eaVert" wrap="square">
            <a:spAutoFit/>
          </a:bodyPr>
          <a:lstStyle/>
          <a:p>
            <a:r>
              <a:rPr lang="ja-JP" altLang="en-US" dirty="0" smtClean="0"/>
              <a:t>航空機ジェット化</a:t>
            </a:r>
            <a:endParaRPr lang="ja-JP" altLang="en-US" dirty="0"/>
          </a:p>
          <a:p>
            <a:r>
              <a:rPr lang="ja-JP" altLang="en-US" dirty="0"/>
              <a:t>高速</a:t>
            </a:r>
            <a:r>
              <a:rPr lang="ja-JP" altLang="en-US" dirty="0" smtClean="0"/>
              <a:t>道路・新幹線開通</a:t>
            </a:r>
            <a:endParaRPr lang="ja-JP" altLang="en-US" dirty="0"/>
          </a:p>
        </p:txBody>
      </p:sp>
      <p:sp>
        <p:nvSpPr>
          <p:cNvPr id="322578" name="Text Box 18"/>
          <p:cNvSpPr txBox="1">
            <a:spLocks noChangeArrowheads="1"/>
          </p:cNvSpPr>
          <p:nvPr/>
        </p:nvSpPr>
        <p:spPr bwMode="auto">
          <a:xfrm>
            <a:off x="3350539" y="4094164"/>
            <a:ext cx="430887" cy="2559355"/>
          </a:xfrm>
          <a:prstGeom prst="rect">
            <a:avLst/>
          </a:prstGeom>
          <a:noFill/>
          <a:ln w="9525">
            <a:noFill/>
            <a:miter lim="800000"/>
            <a:headEnd/>
            <a:tailEnd/>
          </a:ln>
          <a:effectLst/>
        </p:spPr>
        <p:txBody>
          <a:bodyPr vert="eaVert" wrap="none">
            <a:spAutoFit/>
          </a:bodyPr>
          <a:lstStyle/>
          <a:p>
            <a:r>
              <a:rPr lang="ja-JP" altLang="en-US" sz="1600"/>
              <a:t>昭和３８年ＪＴＢ株式会社化</a:t>
            </a:r>
            <a:endParaRPr lang="ja-JP" altLang="en-US"/>
          </a:p>
        </p:txBody>
      </p:sp>
      <p:sp>
        <p:nvSpPr>
          <p:cNvPr id="322580" name="Text Box 20"/>
          <p:cNvSpPr txBox="1">
            <a:spLocks noChangeArrowheads="1"/>
          </p:cNvSpPr>
          <p:nvPr/>
        </p:nvSpPr>
        <p:spPr bwMode="auto">
          <a:xfrm>
            <a:off x="5598593" y="1955304"/>
            <a:ext cx="461665" cy="3953790"/>
          </a:xfrm>
          <a:prstGeom prst="rect">
            <a:avLst/>
          </a:prstGeom>
          <a:noFill/>
          <a:ln w="9525">
            <a:solidFill>
              <a:schemeClr val="tx1"/>
            </a:solidFill>
            <a:miter lim="800000"/>
            <a:headEnd/>
            <a:tailEnd/>
          </a:ln>
          <a:effectLst/>
        </p:spPr>
        <p:txBody>
          <a:bodyPr vert="eaVert" wrap="square">
            <a:spAutoFit/>
          </a:bodyPr>
          <a:lstStyle/>
          <a:p>
            <a:r>
              <a:rPr lang="ja-JP" altLang="en-US" dirty="0"/>
              <a:t>飛騨川</a:t>
            </a:r>
            <a:r>
              <a:rPr lang="ja-JP" altLang="en-US" dirty="0" smtClean="0"/>
              <a:t>バス転落事故、</a:t>
            </a:r>
            <a:r>
              <a:rPr lang="ja-JP" altLang="en-US" dirty="0"/>
              <a:t>墨東睦共和事件</a:t>
            </a:r>
          </a:p>
        </p:txBody>
      </p:sp>
      <p:sp>
        <p:nvSpPr>
          <p:cNvPr id="322584" name="Text Box 24"/>
          <p:cNvSpPr txBox="1">
            <a:spLocks noChangeArrowheads="1"/>
          </p:cNvSpPr>
          <p:nvPr/>
        </p:nvSpPr>
        <p:spPr bwMode="auto">
          <a:xfrm>
            <a:off x="7072078" y="1219200"/>
            <a:ext cx="461665" cy="1938992"/>
          </a:xfrm>
          <a:prstGeom prst="rect">
            <a:avLst/>
          </a:prstGeom>
          <a:noFill/>
          <a:ln w="9525">
            <a:solidFill>
              <a:schemeClr val="tx1"/>
            </a:solidFill>
            <a:miter lim="800000"/>
            <a:headEnd/>
            <a:tailEnd/>
          </a:ln>
          <a:effectLst/>
        </p:spPr>
        <p:txBody>
          <a:bodyPr vert="eaVert" wrap="none">
            <a:spAutoFit/>
          </a:bodyPr>
          <a:lstStyle/>
          <a:p>
            <a:r>
              <a:rPr lang="ja-JP" altLang="en-US"/>
              <a:t>海外旅行倍増計画</a:t>
            </a:r>
          </a:p>
        </p:txBody>
      </p:sp>
      <p:sp>
        <p:nvSpPr>
          <p:cNvPr id="322585" name="Text Box 25"/>
          <p:cNvSpPr txBox="1">
            <a:spLocks noChangeArrowheads="1"/>
          </p:cNvSpPr>
          <p:nvPr/>
        </p:nvSpPr>
        <p:spPr bwMode="auto">
          <a:xfrm>
            <a:off x="2862561" y="1276712"/>
            <a:ext cx="461665" cy="2310889"/>
          </a:xfrm>
          <a:prstGeom prst="rect">
            <a:avLst/>
          </a:prstGeom>
          <a:noFill/>
          <a:ln w="9525">
            <a:noFill/>
            <a:miter lim="800000"/>
            <a:headEnd/>
            <a:tailEnd/>
          </a:ln>
          <a:effectLst/>
        </p:spPr>
        <p:txBody>
          <a:bodyPr vert="eaVert" wrap="none">
            <a:spAutoFit/>
          </a:bodyPr>
          <a:lstStyle/>
          <a:p>
            <a:r>
              <a:rPr lang="ja-JP" altLang="en-US" dirty="0"/>
              <a:t>昭和３０年周遊券誕生</a:t>
            </a:r>
          </a:p>
        </p:txBody>
      </p:sp>
      <p:sp>
        <p:nvSpPr>
          <p:cNvPr id="322589" name="AutoShape 29"/>
          <p:cNvSpPr>
            <a:spLocks noChangeArrowheads="1"/>
          </p:cNvSpPr>
          <p:nvPr/>
        </p:nvSpPr>
        <p:spPr bwMode="auto">
          <a:xfrm>
            <a:off x="2057400" y="455040"/>
            <a:ext cx="5181600" cy="672147"/>
          </a:xfrm>
          <a:prstGeom prst="rightArrow">
            <a:avLst>
              <a:gd name="adj1" fmla="val 50000"/>
              <a:gd name="adj2" fmla="val 283333"/>
            </a:avLst>
          </a:prstGeom>
          <a:noFill/>
          <a:ln w="9525">
            <a:solidFill>
              <a:schemeClr val="tx1"/>
            </a:solidFill>
            <a:prstDash val="dash"/>
            <a:miter lim="800000"/>
            <a:headEnd/>
            <a:tailEnd/>
          </a:ln>
          <a:effectLst/>
        </p:spPr>
        <p:txBody>
          <a:bodyPr wrap="none" anchor="ctr"/>
          <a:lstStyle/>
          <a:p>
            <a:pPr algn="ctr"/>
            <a:r>
              <a:rPr lang="ja-JP" altLang="en-US"/>
              <a:t>大量座席・高速化</a:t>
            </a:r>
          </a:p>
        </p:txBody>
      </p:sp>
      <p:sp>
        <p:nvSpPr>
          <p:cNvPr id="322590" name="AutoShape 30"/>
          <p:cNvSpPr>
            <a:spLocks noChangeArrowheads="1"/>
          </p:cNvSpPr>
          <p:nvPr/>
        </p:nvSpPr>
        <p:spPr bwMode="auto">
          <a:xfrm>
            <a:off x="7402899" y="503867"/>
            <a:ext cx="3181712" cy="650388"/>
          </a:xfrm>
          <a:prstGeom prst="rightArrow">
            <a:avLst>
              <a:gd name="adj1" fmla="val 50000"/>
              <a:gd name="adj2" fmla="val 183333"/>
            </a:avLst>
          </a:prstGeom>
          <a:noFill/>
          <a:ln w="9525">
            <a:solidFill>
              <a:schemeClr val="tx1"/>
            </a:solidFill>
            <a:prstDash val="dash"/>
            <a:miter lim="800000"/>
            <a:headEnd/>
            <a:tailEnd/>
          </a:ln>
          <a:effectLst/>
        </p:spPr>
        <p:txBody>
          <a:bodyPr wrap="none" anchor="ctr"/>
          <a:lstStyle/>
          <a:p>
            <a:pPr algn="ctr"/>
            <a:r>
              <a:rPr lang="ja-JP" altLang="en-US" dirty="0" smtClean="0"/>
              <a:t>デジタル化</a:t>
            </a:r>
            <a:endParaRPr lang="ja-JP" altLang="en-US" dirty="0"/>
          </a:p>
        </p:txBody>
      </p:sp>
      <p:sp>
        <p:nvSpPr>
          <p:cNvPr id="322591" name="Text Box 31"/>
          <p:cNvSpPr txBox="1">
            <a:spLocks noChangeArrowheads="1"/>
          </p:cNvSpPr>
          <p:nvPr/>
        </p:nvSpPr>
        <p:spPr bwMode="auto">
          <a:xfrm>
            <a:off x="7943798" y="3863976"/>
            <a:ext cx="677108" cy="2169825"/>
          </a:xfrm>
          <a:prstGeom prst="rect">
            <a:avLst/>
          </a:prstGeom>
          <a:noFill/>
          <a:ln w="9525">
            <a:noFill/>
            <a:miter lim="800000"/>
            <a:headEnd/>
            <a:tailEnd/>
          </a:ln>
          <a:effectLst/>
        </p:spPr>
        <p:txBody>
          <a:bodyPr vert="eaVert" wrap="none">
            <a:spAutoFit/>
          </a:bodyPr>
          <a:lstStyle/>
          <a:p>
            <a:r>
              <a:rPr lang="ja-JP" altLang="en-US" sz="1600" dirty="0" smtClean="0"/>
              <a:t>平成７年</a:t>
            </a:r>
            <a:r>
              <a:rPr lang="ja-JP" altLang="en-US" sz="1600" dirty="0"/>
              <a:t>旅行業法改正</a:t>
            </a:r>
          </a:p>
          <a:p>
            <a:r>
              <a:rPr lang="ja-JP" altLang="en-US" sz="1600" dirty="0"/>
              <a:t>　　　　　</a:t>
            </a:r>
            <a:r>
              <a:rPr lang="en-US" altLang="ja-JP" sz="1600" dirty="0"/>
              <a:t>(</a:t>
            </a:r>
            <a:r>
              <a:rPr lang="ja-JP" altLang="en-US" sz="1600" dirty="0"/>
              <a:t>電子情報対応）</a:t>
            </a:r>
            <a:endParaRPr lang="ja-JP" altLang="en-US" dirty="0"/>
          </a:p>
        </p:txBody>
      </p:sp>
      <p:sp>
        <p:nvSpPr>
          <p:cNvPr id="322595" name="Text Box 35"/>
          <p:cNvSpPr txBox="1">
            <a:spLocks noChangeArrowheads="1"/>
          </p:cNvSpPr>
          <p:nvPr/>
        </p:nvSpPr>
        <p:spPr bwMode="auto">
          <a:xfrm>
            <a:off x="8623688" y="3810001"/>
            <a:ext cx="681340" cy="2176109"/>
          </a:xfrm>
          <a:prstGeom prst="rect">
            <a:avLst/>
          </a:prstGeom>
          <a:noFill/>
          <a:ln w="9525">
            <a:noFill/>
            <a:miter lim="800000"/>
            <a:headEnd/>
            <a:tailEnd/>
          </a:ln>
          <a:effectLst/>
        </p:spPr>
        <p:txBody>
          <a:bodyPr vert="eaVert" wrap="square">
            <a:spAutoFit/>
          </a:bodyPr>
          <a:lstStyle/>
          <a:p>
            <a:r>
              <a:rPr lang="ja-JP" altLang="en-US" sz="1600" dirty="0" smtClean="0"/>
              <a:t>平成</a:t>
            </a:r>
            <a:r>
              <a:rPr lang="en-US" altLang="ja-JP" sz="1600" dirty="0" smtClean="0"/>
              <a:t>16</a:t>
            </a:r>
            <a:r>
              <a:rPr lang="ja-JP" altLang="en-US" sz="1600" dirty="0" smtClean="0"/>
              <a:t>年</a:t>
            </a:r>
            <a:r>
              <a:rPr lang="ja-JP" altLang="en-US" sz="1600" dirty="0"/>
              <a:t>旅行業法改正</a:t>
            </a:r>
          </a:p>
          <a:p>
            <a:r>
              <a:rPr lang="ja-JP" altLang="en-US" sz="1600" dirty="0"/>
              <a:t>　　　　　</a:t>
            </a:r>
            <a:r>
              <a:rPr lang="en-US" altLang="ja-JP" sz="1600" dirty="0"/>
              <a:t>(</a:t>
            </a:r>
            <a:r>
              <a:rPr lang="ja-JP" altLang="en-US" sz="1600" dirty="0"/>
              <a:t>企画旅行概念）</a:t>
            </a:r>
            <a:endParaRPr lang="ja-JP" altLang="en-US" dirty="0"/>
          </a:p>
        </p:txBody>
      </p:sp>
      <p:sp>
        <p:nvSpPr>
          <p:cNvPr id="322596" name="Text Box 36"/>
          <p:cNvSpPr txBox="1">
            <a:spLocks noChangeArrowheads="1"/>
          </p:cNvSpPr>
          <p:nvPr/>
        </p:nvSpPr>
        <p:spPr bwMode="auto">
          <a:xfrm>
            <a:off x="8750781" y="1219199"/>
            <a:ext cx="492443" cy="2466909"/>
          </a:xfrm>
          <a:prstGeom prst="rect">
            <a:avLst/>
          </a:prstGeom>
          <a:noFill/>
          <a:ln w="9525">
            <a:solidFill>
              <a:schemeClr val="tx1"/>
            </a:solidFill>
            <a:miter lim="800000"/>
            <a:headEnd/>
            <a:tailEnd/>
          </a:ln>
          <a:effectLst/>
        </p:spPr>
        <p:txBody>
          <a:bodyPr vert="eaVert" wrap="square">
            <a:spAutoFit/>
          </a:bodyPr>
          <a:lstStyle/>
          <a:p>
            <a:r>
              <a:rPr lang="ja-JP" altLang="en-US" sz="2000" dirty="0"/>
              <a:t>観光</a:t>
            </a:r>
            <a:r>
              <a:rPr lang="ja-JP" altLang="en-US" sz="2000" dirty="0" smtClean="0"/>
              <a:t>立国推進基本法</a:t>
            </a:r>
            <a:endParaRPr lang="ja-JP" altLang="en-US" sz="2000" dirty="0"/>
          </a:p>
        </p:txBody>
      </p:sp>
      <p:sp>
        <p:nvSpPr>
          <p:cNvPr id="322597" name="Text Box 37"/>
          <p:cNvSpPr txBox="1">
            <a:spLocks noChangeArrowheads="1"/>
          </p:cNvSpPr>
          <p:nvPr/>
        </p:nvSpPr>
        <p:spPr bwMode="auto">
          <a:xfrm>
            <a:off x="9221702" y="1219515"/>
            <a:ext cx="677108" cy="2151198"/>
          </a:xfrm>
          <a:prstGeom prst="rect">
            <a:avLst/>
          </a:prstGeom>
          <a:noFill/>
          <a:ln w="9525">
            <a:noFill/>
            <a:miter lim="800000"/>
            <a:headEnd/>
            <a:tailEnd/>
          </a:ln>
          <a:effectLst/>
        </p:spPr>
        <p:txBody>
          <a:bodyPr vert="eaVert" wrap="square">
            <a:spAutoFit/>
          </a:bodyPr>
          <a:lstStyle/>
          <a:p>
            <a:r>
              <a:rPr lang="ja-JP" altLang="en-US" sz="1600" dirty="0" smtClean="0"/>
              <a:t>インバウンド政策</a:t>
            </a:r>
            <a:endParaRPr lang="en-US" altLang="ja-JP" sz="1600" dirty="0" smtClean="0"/>
          </a:p>
          <a:p>
            <a:pPr algn="r"/>
            <a:r>
              <a:rPr lang="en-US" altLang="ja-JP" sz="1600" dirty="0" smtClean="0"/>
              <a:t>(</a:t>
            </a:r>
            <a:r>
              <a:rPr lang="ja-JP" altLang="en-US" sz="1600" dirty="0"/>
              <a:t>地域</a:t>
            </a:r>
            <a:r>
              <a:rPr lang="ja-JP" altLang="en-US" sz="1600" dirty="0" smtClean="0"/>
              <a:t>の誇りの確保）</a:t>
            </a:r>
            <a:endParaRPr lang="ja-JP" altLang="en-US" sz="1600" dirty="0"/>
          </a:p>
        </p:txBody>
      </p:sp>
      <p:sp>
        <p:nvSpPr>
          <p:cNvPr id="322598" name="Text Box 38"/>
          <p:cNvSpPr txBox="1">
            <a:spLocks noChangeArrowheads="1"/>
          </p:cNvSpPr>
          <p:nvPr/>
        </p:nvSpPr>
        <p:spPr bwMode="auto">
          <a:xfrm>
            <a:off x="4807249" y="1143000"/>
            <a:ext cx="461665" cy="1605568"/>
          </a:xfrm>
          <a:prstGeom prst="rect">
            <a:avLst/>
          </a:prstGeom>
          <a:noFill/>
          <a:ln w="9525">
            <a:solidFill>
              <a:schemeClr val="tx1"/>
            </a:solidFill>
            <a:miter lim="800000"/>
            <a:headEnd/>
            <a:tailEnd/>
          </a:ln>
          <a:effectLst/>
        </p:spPr>
        <p:txBody>
          <a:bodyPr vert="eaVert" wrap="none">
            <a:spAutoFit/>
          </a:bodyPr>
          <a:lstStyle/>
          <a:p>
            <a:r>
              <a:rPr lang="ja-JP" altLang="en-US"/>
              <a:t>ジャンボ機就航</a:t>
            </a:r>
          </a:p>
        </p:txBody>
      </p:sp>
      <p:sp>
        <p:nvSpPr>
          <p:cNvPr id="2" name="テキスト ボックス 1"/>
          <p:cNvSpPr txBox="1"/>
          <p:nvPr/>
        </p:nvSpPr>
        <p:spPr>
          <a:xfrm>
            <a:off x="2192691" y="914716"/>
            <a:ext cx="461665" cy="3864301"/>
          </a:xfrm>
          <a:prstGeom prst="rect">
            <a:avLst/>
          </a:prstGeom>
          <a:solidFill>
            <a:schemeClr val="bg2">
              <a:lumMod val="90000"/>
            </a:schemeClr>
          </a:solidFill>
        </p:spPr>
        <p:txBody>
          <a:bodyPr vert="eaVert" wrap="square" rtlCol="0">
            <a:spAutoFit/>
          </a:bodyPr>
          <a:lstStyle/>
          <a:p>
            <a:r>
              <a:rPr lang="ja-JP" altLang="en-US" dirty="0"/>
              <a:t>施政権返還後の米人旅行者保護対策</a:t>
            </a:r>
          </a:p>
        </p:txBody>
      </p:sp>
      <p:sp>
        <p:nvSpPr>
          <p:cNvPr id="29" name="テキスト ボックス 28"/>
          <p:cNvSpPr txBox="1"/>
          <p:nvPr/>
        </p:nvSpPr>
        <p:spPr>
          <a:xfrm>
            <a:off x="6190148" y="1153050"/>
            <a:ext cx="461665" cy="2841848"/>
          </a:xfrm>
          <a:prstGeom prst="rect">
            <a:avLst/>
          </a:prstGeom>
          <a:solidFill>
            <a:schemeClr val="bg2"/>
          </a:solidFill>
        </p:spPr>
        <p:txBody>
          <a:bodyPr vert="eaVert" wrap="square" rtlCol="0">
            <a:spAutoFit/>
          </a:bodyPr>
          <a:lstStyle/>
          <a:p>
            <a:r>
              <a:rPr lang="ja-JP" altLang="en-US" dirty="0"/>
              <a:t>日本人海外旅行者保護対策</a:t>
            </a:r>
          </a:p>
        </p:txBody>
      </p:sp>
      <p:sp>
        <p:nvSpPr>
          <p:cNvPr id="30" name="Text Box 35"/>
          <p:cNvSpPr txBox="1">
            <a:spLocks noChangeArrowheads="1"/>
          </p:cNvSpPr>
          <p:nvPr/>
        </p:nvSpPr>
        <p:spPr bwMode="auto">
          <a:xfrm>
            <a:off x="9543835" y="3824373"/>
            <a:ext cx="681340" cy="2176109"/>
          </a:xfrm>
          <a:prstGeom prst="rect">
            <a:avLst/>
          </a:prstGeom>
          <a:noFill/>
          <a:ln w="9525">
            <a:noFill/>
            <a:miter lim="800000"/>
            <a:headEnd/>
            <a:tailEnd/>
          </a:ln>
          <a:effectLst/>
        </p:spPr>
        <p:txBody>
          <a:bodyPr vert="eaVert" wrap="square">
            <a:spAutoFit/>
          </a:bodyPr>
          <a:lstStyle/>
          <a:p>
            <a:r>
              <a:rPr lang="ja-JP" altLang="en-US" sz="1600" dirty="0" smtClean="0"/>
              <a:t>平成</a:t>
            </a:r>
            <a:r>
              <a:rPr lang="en-US" altLang="ja-JP" sz="1600" dirty="0" smtClean="0"/>
              <a:t>30</a:t>
            </a:r>
            <a:r>
              <a:rPr lang="ja-JP" altLang="en-US" sz="1600" dirty="0" smtClean="0"/>
              <a:t>年</a:t>
            </a:r>
            <a:r>
              <a:rPr lang="ja-JP" altLang="en-US" sz="1600" dirty="0"/>
              <a:t>旅行業法改正</a:t>
            </a:r>
          </a:p>
          <a:p>
            <a:r>
              <a:rPr lang="en-US" altLang="ja-JP" sz="1600" dirty="0" smtClean="0"/>
              <a:t>(</a:t>
            </a:r>
            <a:r>
              <a:rPr lang="ja-JP" altLang="en-US" sz="1600" dirty="0" smtClean="0"/>
              <a:t>ランドオペレータ規制）</a:t>
            </a:r>
            <a:endParaRPr lang="ja-JP" altLang="en-US" dirty="0"/>
          </a:p>
        </p:txBody>
      </p:sp>
      <p:sp>
        <p:nvSpPr>
          <p:cNvPr id="31" name="Text Box 24"/>
          <p:cNvSpPr txBox="1">
            <a:spLocks noChangeArrowheads="1"/>
          </p:cNvSpPr>
          <p:nvPr/>
        </p:nvSpPr>
        <p:spPr bwMode="auto">
          <a:xfrm>
            <a:off x="8018101" y="1233578"/>
            <a:ext cx="461665" cy="1477328"/>
          </a:xfrm>
          <a:prstGeom prst="rect">
            <a:avLst/>
          </a:prstGeom>
          <a:noFill/>
          <a:ln w="9525">
            <a:solidFill>
              <a:schemeClr val="tx1"/>
            </a:solidFill>
            <a:miter lim="800000"/>
            <a:headEnd/>
            <a:tailEnd/>
          </a:ln>
          <a:effectLst/>
        </p:spPr>
        <p:txBody>
          <a:bodyPr vert="eaVert" wrap="none">
            <a:spAutoFit/>
          </a:bodyPr>
          <a:lstStyle/>
          <a:p>
            <a:r>
              <a:rPr lang="ja-JP" altLang="en-US" dirty="0" smtClean="0"/>
              <a:t>規制</a:t>
            </a:r>
            <a:r>
              <a:rPr lang="ja-JP" altLang="en-US" dirty="0"/>
              <a:t>緩和</a:t>
            </a:r>
            <a:r>
              <a:rPr lang="ja-JP" altLang="en-US" dirty="0" smtClean="0"/>
              <a:t>政策</a:t>
            </a:r>
            <a:endParaRPr lang="ja-JP" altLang="en-US" dirty="0"/>
          </a:p>
        </p:txBody>
      </p:sp>
      <p:sp>
        <p:nvSpPr>
          <p:cNvPr id="32" name="Text Box 24"/>
          <p:cNvSpPr txBox="1">
            <a:spLocks noChangeArrowheads="1"/>
          </p:cNvSpPr>
          <p:nvPr/>
        </p:nvSpPr>
        <p:spPr bwMode="auto">
          <a:xfrm>
            <a:off x="7500522" y="1224953"/>
            <a:ext cx="461665" cy="1708160"/>
          </a:xfrm>
          <a:prstGeom prst="rect">
            <a:avLst/>
          </a:prstGeom>
          <a:noFill/>
          <a:ln w="9525">
            <a:solidFill>
              <a:schemeClr val="tx1"/>
            </a:solidFill>
            <a:miter lim="800000"/>
            <a:headEnd/>
            <a:tailEnd/>
          </a:ln>
          <a:effectLst/>
        </p:spPr>
        <p:txBody>
          <a:bodyPr vert="eaVert" wrap="none">
            <a:spAutoFit/>
          </a:bodyPr>
          <a:lstStyle/>
          <a:p>
            <a:r>
              <a:rPr lang="ja-JP" altLang="en-US" dirty="0" smtClean="0"/>
              <a:t>国鉄分割民営化</a:t>
            </a:r>
            <a:endParaRPr lang="ja-JP" altLang="en-US" dirty="0"/>
          </a:p>
        </p:txBody>
      </p:sp>
      <p:sp>
        <p:nvSpPr>
          <p:cNvPr id="33" name="Text Box 37"/>
          <p:cNvSpPr txBox="1">
            <a:spLocks noChangeArrowheads="1"/>
          </p:cNvSpPr>
          <p:nvPr/>
        </p:nvSpPr>
        <p:spPr bwMode="auto">
          <a:xfrm>
            <a:off x="10271248" y="1846052"/>
            <a:ext cx="677108" cy="2760453"/>
          </a:xfrm>
          <a:prstGeom prst="rect">
            <a:avLst/>
          </a:prstGeom>
          <a:solidFill>
            <a:schemeClr val="bg2"/>
          </a:solidFill>
          <a:ln w="9525">
            <a:noFill/>
            <a:miter lim="800000"/>
            <a:headEnd/>
            <a:tailEnd/>
          </a:ln>
          <a:effectLst/>
        </p:spPr>
        <p:txBody>
          <a:bodyPr vert="eaVert" wrap="square">
            <a:spAutoFit/>
          </a:bodyPr>
          <a:lstStyle/>
          <a:p>
            <a:r>
              <a:rPr lang="ja-JP" altLang="en-US" sz="1600" dirty="0" smtClean="0"/>
              <a:t>パンデミック対策として</a:t>
            </a:r>
            <a:endParaRPr lang="en-US" altLang="ja-JP" sz="1600" dirty="0" smtClean="0"/>
          </a:p>
          <a:p>
            <a:pPr algn="r"/>
            <a:r>
              <a:rPr lang="ja-JP" altLang="en-US" sz="1600" dirty="0" smtClean="0"/>
              <a:t>大掛かりな人流規制</a:t>
            </a:r>
            <a:endParaRPr lang="ja-JP" altLang="en-US" sz="1600" dirty="0"/>
          </a:p>
        </p:txBody>
      </p:sp>
    </p:spTree>
    <p:extLst>
      <p:ext uri="{BB962C8B-B14F-4D97-AF65-F5344CB8AC3E}">
        <p14:creationId xmlns:p14="http://schemas.microsoft.com/office/powerpoint/2010/main" val="3270010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655606" y="2406779"/>
            <a:ext cx="2745787" cy="3286664"/>
          </a:xfrm>
          <a:prstGeom prst="round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lumMod val="95000"/>
                    <a:lumOff val="5000"/>
                  </a:schemeClr>
                </a:solidFill>
              </a:rPr>
              <a:t>鉄道</a:t>
            </a:r>
            <a:endParaRPr kumimoji="1" lang="en-US" altLang="ja-JP" sz="4400" dirty="0" smtClean="0">
              <a:solidFill>
                <a:schemeClr val="tx1">
                  <a:lumMod val="95000"/>
                  <a:lumOff val="5000"/>
                </a:schemeClr>
              </a:solidFill>
            </a:endParaRPr>
          </a:p>
          <a:p>
            <a:pPr algn="ctr"/>
            <a:r>
              <a:rPr lang="ja-JP" altLang="en-US" sz="4400" dirty="0" smtClean="0">
                <a:solidFill>
                  <a:schemeClr val="tx1">
                    <a:lumMod val="95000"/>
                    <a:lumOff val="5000"/>
                  </a:schemeClr>
                </a:solidFill>
              </a:rPr>
              <a:t>乗合バス</a:t>
            </a:r>
            <a:endParaRPr kumimoji="1" lang="en-US" altLang="ja-JP" sz="4400" dirty="0" smtClean="0">
              <a:solidFill>
                <a:schemeClr val="tx1">
                  <a:lumMod val="95000"/>
                  <a:lumOff val="5000"/>
                </a:schemeClr>
              </a:solidFill>
            </a:endParaRPr>
          </a:p>
          <a:p>
            <a:pPr algn="ctr"/>
            <a:r>
              <a:rPr lang="ja-JP" altLang="en-US" sz="3600" dirty="0" smtClean="0">
                <a:solidFill>
                  <a:schemeClr val="tx1">
                    <a:lumMod val="95000"/>
                    <a:lumOff val="5000"/>
                  </a:schemeClr>
                </a:solidFill>
              </a:rPr>
              <a:t>（コモン・キャリアー）</a:t>
            </a:r>
            <a:endParaRPr kumimoji="1" lang="ja-JP" altLang="en-US" sz="3600" dirty="0">
              <a:solidFill>
                <a:schemeClr val="tx1">
                  <a:lumMod val="95000"/>
                  <a:lumOff val="5000"/>
                </a:schemeClr>
              </a:solidFill>
            </a:endParaRPr>
          </a:p>
        </p:txBody>
      </p:sp>
      <p:sp>
        <p:nvSpPr>
          <p:cNvPr id="5" name="角丸四角形 4"/>
          <p:cNvSpPr/>
          <p:nvPr/>
        </p:nvSpPr>
        <p:spPr>
          <a:xfrm>
            <a:off x="3387302" y="2777713"/>
            <a:ext cx="2055674" cy="1820166"/>
          </a:xfrm>
          <a:prstGeom prst="roundRect">
            <a:avLst/>
          </a:prstGeom>
          <a:noFill/>
          <a:ln w="28575">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流し営業のタクシー</a:t>
            </a:r>
            <a:r>
              <a:rPr kumimoji="1" lang="en-US" altLang="ja-JP" sz="2800" dirty="0" smtClean="0">
                <a:solidFill>
                  <a:schemeClr val="tx1">
                    <a:lumMod val="95000"/>
                    <a:lumOff val="5000"/>
                  </a:schemeClr>
                </a:solidFill>
              </a:rPr>
              <a:t>street</a:t>
            </a:r>
            <a:r>
              <a:rPr kumimoji="1" lang="ja-JP" altLang="en-US" sz="2800" dirty="0" smtClean="0">
                <a:solidFill>
                  <a:schemeClr val="tx1">
                    <a:lumMod val="95000"/>
                    <a:lumOff val="5000"/>
                  </a:schemeClr>
                </a:solidFill>
              </a:rPr>
              <a:t>　</a:t>
            </a:r>
            <a:r>
              <a:rPr kumimoji="1" lang="en-US" altLang="ja-JP" sz="2800" dirty="0" smtClean="0">
                <a:solidFill>
                  <a:schemeClr val="tx1">
                    <a:lumMod val="95000"/>
                    <a:lumOff val="5000"/>
                  </a:schemeClr>
                </a:solidFill>
              </a:rPr>
              <a:t>hiring</a:t>
            </a:r>
          </a:p>
        </p:txBody>
      </p:sp>
      <p:sp>
        <p:nvSpPr>
          <p:cNvPr id="8" name="角丸四角形 7"/>
          <p:cNvSpPr/>
          <p:nvPr/>
        </p:nvSpPr>
        <p:spPr>
          <a:xfrm>
            <a:off x="7530855" y="2927248"/>
            <a:ext cx="3648979" cy="196140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自家用自動車</a:t>
            </a:r>
            <a:endParaRPr kumimoji="1" lang="en-US" altLang="ja-JP" sz="3200" dirty="0" smtClean="0">
              <a:solidFill>
                <a:schemeClr val="tx1">
                  <a:lumMod val="95000"/>
                  <a:lumOff val="5000"/>
                </a:schemeClr>
              </a:solidFill>
            </a:endParaRPr>
          </a:p>
          <a:p>
            <a:pPr algn="ctr"/>
            <a:r>
              <a:rPr kumimoji="1" lang="ja-JP" altLang="en-US" sz="3200" dirty="0" smtClean="0">
                <a:solidFill>
                  <a:schemeClr val="tx1">
                    <a:lumMod val="95000"/>
                    <a:lumOff val="5000"/>
                  </a:schemeClr>
                </a:solidFill>
              </a:rPr>
              <a:t>（レンタカー、運転代行も含まれる）</a:t>
            </a:r>
            <a:endParaRPr kumimoji="1" lang="ja-JP" altLang="en-US" dirty="0">
              <a:solidFill>
                <a:schemeClr val="tx1">
                  <a:lumMod val="95000"/>
                  <a:lumOff val="5000"/>
                </a:schemeClr>
              </a:solidFill>
            </a:endParaRPr>
          </a:p>
        </p:txBody>
      </p:sp>
      <p:sp>
        <p:nvSpPr>
          <p:cNvPr id="9" name="角丸四角形 8"/>
          <p:cNvSpPr/>
          <p:nvPr/>
        </p:nvSpPr>
        <p:spPr>
          <a:xfrm>
            <a:off x="5442976" y="2741243"/>
            <a:ext cx="2078962" cy="213505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lumMod val="95000"/>
                    <a:lumOff val="5000"/>
                  </a:schemeClr>
                </a:solidFill>
              </a:rPr>
              <a:t>ハイヤー</a:t>
            </a:r>
            <a:endParaRPr kumimoji="1" lang="en-US" altLang="ja-JP" sz="2400" dirty="0" smtClean="0">
              <a:solidFill>
                <a:schemeClr val="tx1">
                  <a:lumMod val="95000"/>
                  <a:lumOff val="5000"/>
                </a:schemeClr>
              </a:solidFill>
            </a:endParaRPr>
          </a:p>
          <a:p>
            <a:pPr algn="ctr"/>
            <a:r>
              <a:rPr kumimoji="1" lang="ja-JP" altLang="en-US" sz="2400" dirty="0" smtClean="0">
                <a:solidFill>
                  <a:schemeClr val="tx1">
                    <a:lumMod val="95000"/>
                    <a:lumOff val="5000"/>
                  </a:schemeClr>
                </a:solidFill>
              </a:rPr>
              <a:t>貸切バス</a:t>
            </a:r>
            <a:endParaRPr kumimoji="1" lang="en-US" altLang="ja-JP" sz="2400" dirty="0" smtClean="0">
              <a:solidFill>
                <a:schemeClr val="tx1">
                  <a:lumMod val="95000"/>
                  <a:lumOff val="5000"/>
                </a:schemeClr>
              </a:solidFill>
            </a:endParaRPr>
          </a:p>
          <a:p>
            <a:pPr algn="ctr"/>
            <a:r>
              <a:rPr lang="en-US" altLang="ja-JP" sz="2400" dirty="0">
                <a:solidFill>
                  <a:schemeClr val="tx1">
                    <a:lumMod val="95000"/>
                    <a:lumOff val="5000"/>
                  </a:schemeClr>
                </a:solidFill>
              </a:rPr>
              <a:t>Private</a:t>
            </a:r>
            <a:r>
              <a:rPr lang="ja-JP" altLang="en-US" sz="2400" dirty="0">
                <a:solidFill>
                  <a:schemeClr val="tx1">
                    <a:lumMod val="95000"/>
                    <a:lumOff val="5000"/>
                  </a:schemeClr>
                </a:solidFill>
              </a:rPr>
              <a:t>　</a:t>
            </a:r>
            <a:r>
              <a:rPr lang="en-US" altLang="ja-JP" sz="2400" dirty="0">
                <a:solidFill>
                  <a:schemeClr val="tx1">
                    <a:lumMod val="95000"/>
                    <a:lumOff val="5000"/>
                  </a:schemeClr>
                </a:solidFill>
              </a:rPr>
              <a:t>Hired</a:t>
            </a:r>
            <a:r>
              <a:rPr lang="ja-JP" altLang="en-US" sz="2400" dirty="0">
                <a:solidFill>
                  <a:schemeClr val="tx1">
                    <a:lumMod val="95000"/>
                    <a:lumOff val="5000"/>
                  </a:schemeClr>
                </a:solidFill>
              </a:rPr>
              <a:t>　</a:t>
            </a:r>
            <a:r>
              <a:rPr lang="en-US" altLang="ja-JP" sz="2400" dirty="0">
                <a:solidFill>
                  <a:schemeClr val="tx1">
                    <a:lumMod val="95000"/>
                    <a:lumOff val="5000"/>
                  </a:schemeClr>
                </a:solidFill>
              </a:rPr>
              <a:t>Vehicle</a:t>
            </a:r>
            <a:r>
              <a:rPr lang="ja-JP" altLang="en-US" sz="2400" dirty="0">
                <a:solidFill>
                  <a:schemeClr val="tx1">
                    <a:lumMod val="95000"/>
                    <a:lumOff val="5000"/>
                  </a:schemeClr>
                </a:solidFill>
              </a:rPr>
              <a:t>（</a:t>
            </a:r>
            <a:r>
              <a:rPr lang="en-US" altLang="ja-JP" sz="2400" dirty="0">
                <a:solidFill>
                  <a:schemeClr val="tx1">
                    <a:lumMod val="95000"/>
                    <a:lumOff val="5000"/>
                  </a:schemeClr>
                </a:solidFill>
              </a:rPr>
              <a:t>PHV</a:t>
            </a:r>
            <a:r>
              <a:rPr lang="ja-JP" altLang="en-US" sz="2400" dirty="0" smtClean="0">
                <a:solidFill>
                  <a:schemeClr val="tx1">
                    <a:lumMod val="95000"/>
                    <a:lumOff val="5000"/>
                  </a:schemeClr>
                </a:solidFill>
              </a:rPr>
              <a:t>）</a:t>
            </a:r>
            <a:endParaRPr lang="ja-JP" altLang="en-US" sz="2400" dirty="0">
              <a:solidFill>
                <a:schemeClr val="tx1">
                  <a:lumMod val="95000"/>
                  <a:lumOff val="5000"/>
                </a:schemeClr>
              </a:solidFill>
            </a:endParaRPr>
          </a:p>
        </p:txBody>
      </p:sp>
      <p:sp>
        <p:nvSpPr>
          <p:cNvPr id="10" name="正方形/長方形 9"/>
          <p:cNvSpPr/>
          <p:nvPr/>
        </p:nvSpPr>
        <p:spPr>
          <a:xfrm>
            <a:off x="3907766" y="3666226"/>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p:cNvCxnSpPr/>
          <p:nvPr/>
        </p:nvCxnSpPr>
        <p:spPr>
          <a:xfrm flipH="1">
            <a:off x="7506910" y="2406769"/>
            <a:ext cx="20780" cy="3864635"/>
          </a:xfrm>
          <a:prstGeom prst="line">
            <a:avLst/>
          </a:prstGeom>
          <a:ln w="38100" cmpd="tri"/>
        </p:spPr>
        <p:style>
          <a:lnRef idx="1">
            <a:schemeClr val="accent1"/>
          </a:lnRef>
          <a:fillRef idx="0">
            <a:schemeClr val="accent1"/>
          </a:fillRef>
          <a:effectRef idx="0">
            <a:schemeClr val="accent1"/>
          </a:effectRef>
          <a:fontRef idx="minor">
            <a:schemeClr val="tx1"/>
          </a:fontRef>
        </p:style>
      </p:cxnSp>
      <p:sp>
        <p:nvSpPr>
          <p:cNvPr id="19" name="左右矢印 18"/>
          <p:cNvSpPr/>
          <p:nvPr/>
        </p:nvSpPr>
        <p:spPr>
          <a:xfrm>
            <a:off x="2277379" y="776375"/>
            <a:ext cx="6374921" cy="1414728"/>
          </a:xfrm>
          <a:prstGeom prst="leftRightArrow">
            <a:avLst/>
          </a:prstGeom>
          <a:noFill/>
          <a:ln w="28575" cmpd="dbl">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　　パブリック　　　　　プライベート</a:t>
            </a:r>
            <a:endParaRPr kumimoji="1" lang="en-US" altLang="ja-JP" sz="2800" dirty="0" smtClean="0">
              <a:solidFill>
                <a:schemeClr val="tx1">
                  <a:lumMod val="95000"/>
                  <a:lumOff val="5000"/>
                </a:schemeClr>
              </a:solidFill>
            </a:endParaRPr>
          </a:p>
        </p:txBody>
      </p:sp>
      <p:cxnSp>
        <p:nvCxnSpPr>
          <p:cNvPr id="20" name="直線コネクタ 19"/>
          <p:cNvCxnSpPr/>
          <p:nvPr/>
        </p:nvCxnSpPr>
        <p:spPr>
          <a:xfrm flipH="1">
            <a:off x="5442976" y="992038"/>
            <a:ext cx="22351" cy="4546120"/>
          </a:xfrm>
          <a:prstGeom prst="line">
            <a:avLst/>
          </a:prstGeom>
          <a:ln w="31750" cmpd="dbl">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5149233" y="2665572"/>
            <a:ext cx="622344" cy="1629"/>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タイトル 1"/>
          <p:cNvSpPr txBox="1">
            <a:spLocks/>
          </p:cNvSpPr>
          <p:nvPr/>
        </p:nvSpPr>
        <p:spPr>
          <a:xfrm>
            <a:off x="1647647" y="63206"/>
            <a:ext cx="9290645" cy="749919"/>
          </a:xfrm>
          <a:prstGeom prst="rect">
            <a:avLst/>
          </a:prstGeom>
          <a:ln w="28575">
            <a:noFill/>
          </a:ln>
        </p:spPr>
        <p:txBody>
          <a:bodyPr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smtClean="0"/>
              <a:t>　　</a:t>
            </a:r>
            <a:r>
              <a:rPr lang="ja-JP" altLang="en-US" sz="3900" dirty="0" smtClean="0"/>
              <a:t>図</a:t>
            </a:r>
            <a:r>
              <a:rPr lang="en-US" altLang="ja-JP" sz="3900" dirty="0" smtClean="0"/>
              <a:t>6-2</a:t>
            </a:r>
            <a:r>
              <a:rPr lang="ja-JP" altLang="en-US" sz="3200" dirty="0" smtClean="0"/>
              <a:t>　　英米と日本の公共交通機関の考え方の違い</a:t>
            </a:r>
            <a:endParaRPr lang="ja-JP" altLang="en-US" sz="3200" dirty="0"/>
          </a:p>
        </p:txBody>
      </p:sp>
      <p:sp>
        <p:nvSpPr>
          <p:cNvPr id="43" name="AutoShape 6" descr="「ユニオンジャック」の画像検索結果"/>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cxnSp>
        <p:nvCxnSpPr>
          <p:cNvPr id="30" name="直線矢印コネクタ 29"/>
          <p:cNvCxnSpPr/>
          <p:nvPr/>
        </p:nvCxnSpPr>
        <p:spPr>
          <a:xfrm>
            <a:off x="5147656" y="1452883"/>
            <a:ext cx="622344" cy="1629"/>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7209364" y="2634710"/>
            <a:ext cx="622344" cy="1629"/>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4753150" y="2104842"/>
            <a:ext cx="1363479" cy="369332"/>
          </a:xfrm>
          <a:prstGeom prst="rect">
            <a:avLst/>
          </a:prstGeom>
          <a:noFill/>
          <a:ln>
            <a:solidFill>
              <a:schemeClr val="accent1"/>
            </a:solidFill>
          </a:ln>
        </p:spPr>
        <p:txBody>
          <a:bodyPr wrap="square" rtlCol="0">
            <a:spAutoFit/>
          </a:bodyPr>
          <a:lstStyle/>
          <a:p>
            <a:r>
              <a:rPr kumimoji="1" lang="ja-JP" altLang="en-US" dirty="0" smtClean="0"/>
              <a:t>英米の区分</a:t>
            </a:r>
            <a:endParaRPr kumimoji="1" lang="ja-JP" altLang="en-US" dirty="0"/>
          </a:p>
        </p:txBody>
      </p:sp>
      <p:sp>
        <p:nvSpPr>
          <p:cNvPr id="37" name="テキスト ボックス 36"/>
          <p:cNvSpPr txBox="1"/>
          <p:nvPr/>
        </p:nvSpPr>
        <p:spPr>
          <a:xfrm>
            <a:off x="6863734" y="2136474"/>
            <a:ext cx="1363479" cy="369332"/>
          </a:xfrm>
          <a:prstGeom prst="rect">
            <a:avLst/>
          </a:prstGeom>
          <a:noFill/>
          <a:ln>
            <a:solidFill>
              <a:schemeClr val="accent1"/>
            </a:solidFill>
          </a:ln>
        </p:spPr>
        <p:txBody>
          <a:bodyPr wrap="square" rtlCol="0">
            <a:spAutoFit/>
          </a:bodyPr>
          <a:lstStyle/>
          <a:p>
            <a:r>
              <a:rPr kumimoji="1" lang="ja-JP" altLang="en-US" dirty="0" smtClean="0"/>
              <a:t>日本の区分</a:t>
            </a:r>
            <a:endParaRPr kumimoji="1" lang="ja-JP" altLang="en-US" dirty="0"/>
          </a:p>
        </p:txBody>
      </p:sp>
      <p:sp>
        <p:nvSpPr>
          <p:cNvPr id="41" name="左右矢印 40"/>
          <p:cNvSpPr/>
          <p:nvPr/>
        </p:nvSpPr>
        <p:spPr>
          <a:xfrm>
            <a:off x="4235571" y="5149960"/>
            <a:ext cx="2455650" cy="776632"/>
          </a:xfrm>
          <a:prstGeom prst="leftRightArrow">
            <a:avLst/>
          </a:prstGeom>
          <a:noFill/>
          <a:ln w="38100" cmpd="tri"/>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400" dirty="0">
                <a:solidFill>
                  <a:schemeClr val="tx1">
                    <a:lumMod val="95000"/>
                    <a:lumOff val="5000"/>
                  </a:schemeClr>
                </a:solidFill>
              </a:rPr>
              <a:t>乗合　</a:t>
            </a:r>
            <a:r>
              <a:rPr lang="ja-JP" altLang="en-US" sz="2400" dirty="0" smtClean="0">
                <a:solidFill>
                  <a:schemeClr val="tx1">
                    <a:lumMod val="95000"/>
                    <a:lumOff val="5000"/>
                  </a:schemeClr>
                </a:solidFill>
              </a:rPr>
              <a:t>　貸切</a:t>
            </a:r>
            <a:endParaRPr lang="en-US" altLang="ja-JP" sz="2400" dirty="0" smtClean="0">
              <a:solidFill>
                <a:schemeClr val="tx1">
                  <a:lumMod val="95000"/>
                  <a:lumOff val="5000"/>
                </a:schemeClr>
              </a:solidFill>
            </a:endParaRPr>
          </a:p>
        </p:txBody>
      </p:sp>
      <p:sp>
        <p:nvSpPr>
          <p:cNvPr id="44" name="左右矢印 43"/>
          <p:cNvSpPr/>
          <p:nvPr/>
        </p:nvSpPr>
        <p:spPr>
          <a:xfrm>
            <a:off x="6211020" y="5983853"/>
            <a:ext cx="2573541" cy="776632"/>
          </a:xfrm>
          <a:prstGeom prst="leftRightArrow">
            <a:avLst/>
          </a:prstGeom>
          <a:noFill/>
          <a:ln w="38100" cmpd="tri"/>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400" dirty="0" smtClean="0">
                <a:solidFill>
                  <a:schemeClr val="tx1">
                    <a:lumMod val="95000"/>
                    <a:lumOff val="5000"/>
                  </a:schemeClr>
                </a:solidFill>
              </a:rPr>
              <a:t>有償</a:t>
            </a:r>
            <a:r>
              <a:rPr lang="ja-JP" altLang="en-US" sz="2400" dirty="0">
                <a:solidFill>
                  <a:schemeClr val="tx1">
                    <a:lumMod val="95000"/>
                    <a:lumOff val="5000"/>
                  </a:schemeClr>
                </a:solidFill>
              </a:rPr>
              <a:t>　</a:t>
            </a:r>
            <a:r>
              <a:rPr lang="ja-JP" altLang="en-US" sz="2400" dirty="0" smtClean="0">
                <a:solidFill>
                  <a:schemeClr val="tx1">
                    <a:lumMod val="95000"/>
                    <a:lumOff val="5000"/>
                  </a:schemeClr>
                </a:solidFill>
              </a:rPr>
              <a:t>無償</a:t>
            </a:r>
            <a:endParaRPr lang="en-US" altLang="ja-JP" sz="2400" dirty="0">
              <a:solidFill>
                <a:schemeClr val="tx1">
                  <a:lumMod val="95000"/>
                  <a:lumOff val="5000"/>
                </a:schemeClr>
              </a:solidFill>
            </a:endParaRPr>
          </a:p>
        </p:txBody>
      </p:sp>
    </p:spTree>
    <p:extLst>
      <p:ext uri="{BB962C8B-B14F-4D97-AF65-F5344CB8AC3E}">
        <p14:creationId xmlns:p14="http://schemas.microsoft.com/office/powerpoint/2010/main" val="3151347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86262" y="332656"/>
            <a:ext cx="6590618"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solidFill>
                  <a:schemeClr val="tx1"/>
                </a:solidFill>
              </a:rPr>
              <a:t>ヒトの属性</a:t>
            </a:r>
            <a:r>
              <a:rPr lang="ja-JP" altLang="en-US" sz="4400" dirty="0" smtClean="0">
                <a:solidFill>
                  <a:schemeClr val="tx1"/>
                </a:solidFill>
              </a:rPr>
              <a:t>・位置情報のビッグデータ</a:t>
            </a:r>
            <a:endParaRPr lang="en-US" altLang="ja-JP" sz="4400" dirty="0">
              <a:solidFill>
                <a:schemeClr val="tx1"/>
              </a:solidFill>
            </a:endParaRPr>
          </a:p>
          <a:p>
            <a:pPr algn="ctr"/>
            <a:r>
              <a:rPr lang="ja-JP" altLang="en-US" sz="4400" dirty="0">
                <a:solidFill>
                  <a:schemeClr val="tx1"/>
                </a:solidFill>
              </a:rPr>
              <a:t>（特定多数）</a:t>
            </a:r>
          </a:p>
        </p:txBody>
      </p:sp>
      <p:sp>
        <p:nvSpPr>
          <p:cNvPr id="7" name="円/楕円 6"/>
          <p:cNvSpPr/>
          <p:nvPr/>
        </p:nvSpPr>
        <p:spPr>
          <a:xfrm>
            <a:off x="450414" y="4581128"/>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solidFill>
              </a:rPr>
              <a:t>人</a:t>
            </a:r>
            <a:r>
              <a:rPr lang="ja-JP" altLang="en-US" sz="3600" dirty="0">
                <a:solidFill>
                  <a:schemeClr val="tx1"/>
                </a:solidFill>
              </a:rPr>
              <a:t>流</a:t>
            </a:r>
            <a:r>
              <a:rPr lang="ja-JP" altLang="en-US" sz="3600" dirty="0" smtClean="0">
                <a:solidFill>
                  <a:schemeClr val="tx1"/>
                </a:solidFill>
              </a:rPr>
              <a:t>資源</a:t>
            </a:r>
            <a:r>
              <a:rPr lang="ja-JP" altLang="en-US" sz="3600" dirty="0">
                <a:solidFill>
                  <a:schemeClr val="tx1"/>
                </a:solidFill>
              </a:rPr>
              <a:t>への</a:t>
            </a:r>
            <a:endParaRPr lang="en-US" altLang="ja-JP" sz="3600" dirty="0">
              <a:solidFill>
                <a:schemeClr val="tx1"/>
              </a:solidFill>
            </a:endParaRPr>
          </a:p>
          <a:p>
            <a:pPr algn="ctr"/>
            <a:r>
              <a:rPr lang="ja-JP" altLang="en-US" sz="3600" dirty="0" smtClean="0">
                <a:solidFill>
                  <a:schemeClr val="tx1"/>
                </a:solidFill>
              </a:rPr>
              <a:t>脳内反応</a:t>
            </a:r>
            <a:r>
              <a:rPr lang="ja-JP" altLang="en-US" sz="3600" dirty="0">
                <a:solidFill>
                  <a:schemeClr val="tx1"/>
                </a:solidFill>
              </a:rPr>
              <a:t>データ</a:t>
            </a:r>
            <a:endParaRPr lang="en-US" altLang="ja-JP" sz="3600" dirty="0">
              <a:solidFill>
                <a:schemeClr val="tx1"/>
              </a:solidFill>
            </a:endParaRPr>
          </a:p>
          <a:p>
            <a:pPr algn="ctr"/>
            <a:r>
              <a:rPr lang="ja-JP" altLang="en-US" sz="3600" dirty="0">
                <a:solidFill>
                  <a:schemeClr val="tx1"/>
                </a:solidFill>
              </a:rPr>
              <a:t>（客観的反応情報）</a:t>
            </a:r>
          </a:p>
        </p:txBody>
      </p:sp>
      <p:sp>
        <p:nvSpPr>
          <p:cNvPr id="9" name="円/楕円 8"/>
          <p:cNvSpPr/>
          <p:nvPr/>
        </p:nvSpPr>
        <p:spPr>
          <a:xfrm>
            <a:off x="6702396" y="86264"/>
            <a:ext cx="1224136" cy="67027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600" dirty="0" smtClean="0">
                <a:solidFill>
                  <a:schemeClr val="tx1"/>
                </a:solidFill>
              </a:rPr>
              <a:t>人</a:t>
            </a:r>
            <a:r>
              <a:rPr lang="ja-JP" altLang="en-US" sz="3600" dirty="0">
                <a:solidFill>
                  <a:schemeClr val="tx1"/>
                </a:solidFill>
              </a:rPr>
              <a:t>流</a:t>
            </a:r>
            <a:r>
              <a:rPr lang="ja-JP" altLang="en-US" sz="3600" dirty="0" smtClean="0">
                <a:solidFill>
                  <a:schemeClr val="tx1"/>
                </a:solidFill>
              </a:rPr>
              <a:t>資源</a:t>
            </a:r>
            <a:r>
              <a:rPr lang="ja-JP" altLang="en-US" sz="3600" dirty="0">
                <a:solidFill>
                  <a:schemeClr val="tx1"/>
                </a:solidFill>
              </a:rPr>
              <a:t>評価</a:t>
            </a:r>
            <a:r>
              <a:rPr lang="ja-JP" altLang="en-US" sz="3600" dirty="0" smtClean="0">
                <a:solidFill>
                  <a:schemeClr val="tx1"/>
                </a:solidFill>
              </a:rPr>
              <a:t>の</a:t>
            </a:r>
            <a:r>
              <a:rPr lang="ja-JP" altLang="en-US" sz="3600" dirty="0">
                <a:solidFill>
                  <a:schemeClr val="tx1"/>
                </a:solidFill>
              </a:rPr>
              <a:t>客観</a:t>
            </a:r>
            <a:r>
              <a:rPr lang="ja-JP" altLang="en-US" sz="3600" dirty="0" smtClean="0">
                <a:solidFill>
                  <a:schemeClr val="tx1"/>
                </a:solidFill>
              </a:rPr>
              <a:t>化</a:t>
            </a:r>
            <a:endParaRPr lang="ja-JP" altLang="en-US" sz="3600" dirty="0">
              <a:solidFill>
                <a:schemeClr val="tx1"/>
              </a:solidFill>
            </a:endParaRPr>
          </a:p>
        </p:txBody>
      </p:sp>
      <p:sp>
        <p:nvSpPr>
          <p:cNvPr id="12" name="三方向矢印 11"/>
          <p:cNvSpPr/>
          <p:nvPr/>
        </p:nvSpPr>
        <p:spPr>
          <a:xfrm rot="5400000">
            <a:off x="4643042" y="2564904"/>
            <a:ext cx="2160240" cy="1728192"/>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星 7 13"/>
          <p:cNvSpPr/>
          <p:nvPr/>
        </p:nvSpPr>
        <p:spPr>
          <a:xfrm>
            <a:off x="1593715" y="2284000"/>
            <a:ext cx="3024336" cy="2376264"/>
          </a:xfrm>
          <a:prstGeom prst="star7">
            <a:avLst/>
          </a:prstGeom>
          <a:noFill/>
          <a:ln w="76200">
            <a:solidFill>
              <a:schemeClr val="tx1">
                <a:lumMod val="75000"/>
                <a:lumOff val="2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lumMod val="95000"/>
                    <a:lumOff val="5000"/>
                  </a:schemeClr>
                </a:solidFill>
              </a:rPr>
              <a:t>ウェアラブルの</a:t>
            </a:r>
            <a:r>
              <a:rPr lang="ja-JP" altLang="en-US" sz="3600" dirty="0">
                <a:solidFill>
                  <a:schemeClr val="tx1">
                    <a:lumMod val="95000"/>
                    <a:lumOff val="5000"/>
                  </a:schemeClr>
                </a:solidFill>
              </a:rPr>
              <a:t>活用</a:t>
            </a:r>
          </a:p>
        </p:txBody>
      </p:sp>
      <p:sp>
        <p:nvSpPr>
          <p:cNvPr id="11" name="円/楕円 10"/>
          <p:cNvSpPr/>
          <p:nvPr/>
        </p:nvSpPr>
        <p:spPr>
          <a:xfrm>
            <a:off x="8354519" y="47629"/>
            <a:ext cx="1425544" cy="6702724"/>
          </a:xfrm>
          <a:prstGeom prst="ellipse">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600" dirty="0" smtClean="0">
                <a:solidFill>
                  <a:schemeClr val="tx1"/>
                </a:solidFill>
              </a:rPr>
              <a:t>人流の法則性の</a:t>
            </a:r>
            <a:r>
              <a:rPr lang="ja-JP" altLang="en-US" sz="3600" dirty="0">
                <a:solidFill>
                  <a:schemeClr val="tx1"/>
                </a:solidFill>
              </a:rPr>
              <a:t>発見</a:t>
            </a:r>
          </a:p>
        </p:txBody>
      </p:sp>
      <p:sp>
        <p:nvSpPr>
          <p:cNvPr id="13" name="右矢印 12"/>
          <p:cNvSpPr/>
          <p:nvPr/>
        </p:nvSpPr>
        <p:spPr>
          <a:xfrm>
            <a:off x="7978284" y="2403178"/>
            <a:ext cx="432048" cy="18527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円/楕円 9"/>
          <p:cNvSpPr/>
          <p:nvPr/>
        </p:nvSpPr>
        <p:spPr>
          <a:xfrm>
            <a:off x="10151729" y="86264"/>
            <a:ext cx="1867746" cy="67717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600" dirty="0" smtClean="0">
                <a:solidFill>
                  <a:schemeClr val="tx1">
                    <a:lumMod val="95000"/>
                    <a:lumOff val="5000"/>
                  </a:schemeClr>
                </a:solidFill>
              </a:rPr>
              <a:t>総合生活人流産業</a:t>
            </a:r>
            <a:r>
              <a:rPr lang="en-US" altLang="ja-JP" sz="3600" dirty="0" smtClean="0">
                <a:solidFill>
                  <a:schemeClr val="tx1">
                    <a:lumMod val="95000"/>
                    <a:lumOff val="5000"/>
                  </a:schemeClr>
                </a:solidFill>
              </a:rPr>
              <a:t>Human Logistics Industry</a:t>
            </a:r>
            <a:endParaRPr lang="ja-JP" altLang="en-US" sz="3600" dirty="0">
              <a:solidFill>
                <a:schemeClr val="tx1">
                  <a:lumMod val="95000"/>
                  <a:lumOff val="5000"/>
                </a:schemeClr>
              </a:solidFill>
            </a:endParaRPr>
          </a:p>
        </p:txBody>
      </p:sp>
      <p:sp>
        <p:nvSpPr>
          <p:cNvPr id="15" name="右矢印 14"/>
          <p:cNvSpPr/>
          <p:nvPr/>
        </p:nvSpPr>
        <p:spPr>
          <a:xfrm>
            <a:off x="9762816" y="2437686"/>
            <a:ext cx="432048" cy="18527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正方形/長方形 16"/>
          <p:cNvSpPr/>
          <p:nvPr/>
        </p:nvSpPr>
        <p:spPr>
          <a:xfrm>
            <a:off x="-60385" y="53614"/>
            <a:ext cx="1918724" cy="489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85000"/>
                    <a:lumOff val="15000"/>
                  </a:schemeClr>
                </a:solidFill>
              </a:rPr>
              <a:t>図</a:t>
            </a:r>
            <a:r>
              <a:rPr lang="en-US" altLang="ja-JP" sz="3600" dirty="0" smtClean="0">
                <a:solidFill>
                  <a:schemeClr val="tx1">
                    <a:lumMod val="85000"/>
                    <a:lumOff val="15000"/>
                  </a:schemeClr>
                </a:solidFill>
              </a:rPr>
              <a:t>6-</a:t>
            </a:r>
            <a:r>
              <a:rPr lang="en-US" altLang="ja-JP" sz="3600" dirty="0">
                <a:solidFill>
                  <a:schemeClr val="tx1">
                    <a:lumMod val="85000"/>
                    <a:lumOff val="15000"/>
                  </a:schemeClr>
                </a:solidFill>
              </a:rPr>
              <a:t>3</a:t>
            </a:r>
            <a:endParaRPr kumimoji="1" lang="ja-JP" altLang="en-US" sz="3600" dirty="0">
              <a:solidFill>
                <a:schemeClr val="tx1">
                  <a:lumMod val="85000"/>
                  <a:lumOff val="15000"/>
                </a:schemeClr>
              </a:solidFill>
            </a:endParaRPr>
          </a:p>
        </p:txBody>
      </p:sp>
    </p:spTree>
    <p:extLst>
      <p:ext uri="{BB962C8B-B14F-4D97-AF65-F5344CB8AC3E}">
        <p14:creationId xmlns:p14="http://schemas.microsoft.com/office/powerpoint/2010/main" val="163450434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91544" y="341784"/>
            <a:ext cx="8229600" cy="1143000"/>
          </a:xfrm>
          <a:solidFill>
            <a:schemeClr val="bg1"/>
          </a:solidFill>
          <a:ln w="28575">
            <a:solidFill>
              <a:schemeClr val="tx1">
                <a:lumMod val="95000"/>
                <a:lumOff val="5000"/>
              </a:schemeClr>
            </a:solidFill>
          </a:ln>
        </p:spPr>
        <p:txBody>
          <a:bodyPr>
            <a:noAutofit/>
          </a:bodyPr>
          <a:lstStyle/>
          <a:p>
            <a:pPr algn="ctr"/>
            <a:r>
              <a:rPr lang="ja-JP" altLang="en-US" sz="3600" dirty="0" smtClean="0"/>
              <a:t>図</a:t>
            </a:r>
            <a:r>
              <a:rPr lang="en-US" altLang="ja-JP" sz="3600" dirty="0" smtClean="0"/>
              <a:t>2-1</a:t>
            </a:r>
            <a:r>
              <a:rPr lang="ja-JP" altLang="en-US" sz="3600" dirty="0"/>
              <a:t>　概念</a:t>
            </a:r>
            <a:r>
              <a:rPr lang="en-US" altLang="ja-JP" sz="3600" dirty="0"/>
              <a:t>『</a:t>
            </a:r>
            <a:r>
              <a:rPr lang="ja-JP" altLang="en-US" sz="3600" dirty="0"/>
              <a:t>「楽しみ」の旅</a:t>
            </a:r>
            <a:r>
              <a:rPr lang="en-US" altLang="ja-JP" sz="3600" dirty="0"/>
              <a:t>』</a:t>
            </a:r>
            <a:r>
              <a:rPr lang="ja-JP" altLang="en-US" sz="3600" dirty="0"/>
              <a:t>を</a:t>
            </a:r>
            <a:r>
              <a:rPr lang="ja-JP" altLang="en-US" sz="3600" dirty="0" smtClean="0"/>
              <a:t>区別する</a:t>
            </a:r>
            <a:r>
              <a:rPr lang="en-US" altLang="ja-JP" sz="3600" dirty="0"/>
              <a:t/>
            </a:r>
            <a:br>
              <a:rPr lang="en-US" altLang="ja-JP" sz="3600" dirty="0"/>
            </a:br>
            <a:r>
              <a:rPr lang="ja-JP" altLang="en-US" sz="3600" dirty="0"/>
              <a:t>社会的</a:t>
            </a:r>
            <a:r>
              <a:rPr lang="ja-JP" altLang="en-US" sz="3600" dirty="0" smtClean="0"/>
              <a:t>必要性</a:t>
            </a:r>
            <a:endParaRPr lang="ja-JP" altLang="en-US" sz="3600" dirty="0"/>
          </a:p>
        </p:txBody>
      </p:sp>
      <p:sp>
        <p:nvSpPr>
          <p:cNvPr id="4" name="角丸四角形 3"/>
          <p:cNvSpPr/>
          <p:nvPr/>
        </p:nvSpPr>
        <p:spPr>
          <a:xfrm>
            <a:off x="5717958" y="2240868"/>
            <a:ext cx="1404156" cy="702078"/>
          </a:xfrm>
          <a:prstGeom prst="round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accent6">
                    <a:lumMod val="50000"/>
                  </a:schemeClr>
                </a:solidFill>
              </a:rPr>
              <a:t>必然の旅</a:t>
            </a:r>
          </a:p>
        </p:txBody>
      </p:sp>
      <p:sp>
        <p:nvSpPr>
          <p:cNvPr id="6" name="角丸四角形 5"/>
          <p:cNvSpPr/>
          <p:nvPr/>
        </p:nvSpPr>
        <p:spPr>
          <a:xfrm>
            <a:off x="7338138" y="2240868"/>
            <a:ext cx="1620180" cy="702078"/>
          </a:xfrm>
          <a:prstGeom prst="round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楽しみの旅</a:t>
            </a:r>
          </a:p>
        </p:txBody>
      </p:sp>
      <p:sp>
        <p:nvSpPr>
          <p:cNvPr id="7" name="正方形/長方形 6"/>
          <p:cNvSpPr/>
          <p:nvPr/>
        </p:nvSpPr>
        <p:spPr>
          <a:xfrm>
            <a:off x="6258018" y="4795428"/>
            <a:ext cx="1242138" cy="68580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能動的</a:t>
            </a:r>
            <a:endParaRPr lang="en-US" altLang="ja-JP" sz="1350" dirty="0">
              <a:solidFill>
                <a:schemeClr val="tx1"/>
              </a:solidFill>
            </a:endParaRPr>
          </a:p>
          <a:p>
            <a:pPr algn="ctr"/>
            <a:r>
              <a:rPr lang="ja-JP" altLang="en-US" sz="1050" dirty="0">
                <a:solidFill>
                  <a:schemeClr val="tx1"/>
                </a:solidFill>
              </a:rPr>
              <a:t>アウトバウンド的</a:t>
            </a:r>
          </a:p>
        </p:txBody>
      </p:sp>
      <p:sp>
        <p:nvSpPr>
          <p:cNvPr id="8" name="正方形/長方形 7"/>
          <p:cNvSpPr/>
          <p:nvPr/>
        </p:nvSpPr>
        <p:spPr>
          <a:xfrm>
            <a:off x="7878198" y="4795428"/>
            <a:ext cx="1188132" cy="685800"/>
          </a:xfrm>
          <a:prstGeom prst="rect">
            <a:avLst/>
          </a:prstGeom>
          <a:noFill/>
          <a:ln w="571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受動的</a:t>
            </a:r>
            <a:endParaRPr lang="en-US" altLang="ja-JP" sz="1350" dirty="0">
              <a:solidFill>
                <a:schemeClr val="tx1"/>
              </a:solidFill>
            </a:endParaRPr>
          </a:p>
          <a:p>
            <a:pPr algn="ctr"/>
            <a:r>
              <a:rPr lang="ja-JP" altLang="en-US" sz="1200" dirty="0">
                <a:solidFill>
                  <a:schemeClr val="tx1"/>
                </a:solidFill>
              </a:rPr>
              <a:t>インバウンド的</a:t>
            </a:r>
          </a:p>
        </p:txBody>
      </p:sp>
      <p:sp>
        <p:nvSpPr>
          <p:cNvPr id="10" name="角丸四角形 9"/>
          <p:cNvSpPr/>
          <p:nvPr/>
        </p:nvSpPr>
        <p:spPr>
          <a:xfrm>
            <a:off x="5447928" y="2132856"/>
            <a:ext cx="3780420" cy="972108"/>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00" b="1" dirty="0">
              <a:solidFill>
                <a:schemeClr val="tx1"/>
              </a:solidFill>
            </a:endParaRPr>
          </a:p>
        </p:txBody>
      </p:sp>
      <p:sp>
        <p:nvSpPr>
          <p:cNvPr id="12" name="角丸四角形 11"/>
          <p:cNvSpPr/>
          <p:nvPr/>
        </p:nvSpPr>
        <p:spPr>
          <a:xfrm>
            <a:off x="6150006" y="4637670"/>
            <a:ext cx="3078342" cy="1383618"/>
          </a:xfrm>
          <a:prstGeom prst="roundRect">
            <a:avLst/>
          </a:prstGeom>
          <a:noFill/>
          <a:ln>
            <a:solidFill>
              <a:schemeClr val="tx1">
                <a:lumMod val="95000"/>
                <a:lumOff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i="1" dirty="0">
              <a:solidFill>
                <a:schemeClr val="tx1"/>
              </a:solidFill>
            </a:endParaRPr>
          </a:p>
          <a:p>
            <a:pPr algn="ctr"/>
            <a:r>
              <a:rPr lang="ja-JP" altLang="en-US" dirty="0">
                <a:solidFill>
                  <a:schemeClr val="tx1"/>
                </a:solidFill>
              </a:rPr>
              <a:t>文学のテーマ（緊張関係）</a:t>
            </a:r>
            <a:endParaRPr lang="en-US" altLang="ja-JP" dirty="0">
              <a:solidFill>
                <a:schemeClr val="tx1"/>
              </a:solidFill>
            </a:endParaRPr>
          </a:p>
        </p:txBody>
      </p:sp>
      <p:sp>
        <p:nvSpPr>
          <p:cNvPr id="13" name="下矢印 12"/>
          <p:cNvSpPr/>
          <p:nvPr/>
        </p:nvSpPr>
        <p:spPr>
          <a:xfrm>
            <a:off x="7020390" y="3374994"/>
            <a:ext cx="2369976" cy="1134126"/>
          </a:xfrm>
          <a:prstGeom prst="down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endParaRPr>
          </a:p>
          <a:p>
            <a:pPr algn="ctr"/>
            <a:r>
              <a:rPr lang="ja-JP" altLang="en-US" b="1" dirty="0">
                <a:solidFill>
                  <a:schemeClr val="tx1"/>
                </a:solidFill>
              </a:rPr>
              <a:t>大衆化</a:t>
            </a:r>
            <a:endParaRPr lang="en-US" altLang="ja-JP" b="1" dirty="0">
              <a:solidFill>
                <a:schemeClr val="tx1"/>
              </a:solidFill>
            </a:endParaRPr>
          </a:p>
          <a:p>
            <a:pPr algn="ctr"/>
            <a:r>
              <a:rPr lang="ja-JP" altLang="en-US" sz="1050" b="1" dirty="0">
                <a:solidFill>
                  <a:schemeClr val="tx1"/>
                </a:solidFill>
              </a:rPr>
              <a:t>↓</a:t>
            </a:r>
            <a:endParaRPr lang="en-US" altLang="ja-JP" sz="1050" b="1" dirty="0">
              <a:solidFill>
                <a:schemeClr val="tx1"/>
              </a:solidFill>
            </a:endParaRPr>
          </a:p>
          <a:p>
            <a:pPr algn="ctr"/>
            <a:r>
              <a:rPr lang="ja-JP" altLang="en-US" b="1" dirty="0">
                <a:solidFill>
                  <a:schemeClr val="tx1"/>
                </a:solidFill>
              </a:rPr>
              <a:t>観光</a:t>
            </a:r>
            <a:r>
              <a:rPr lang="ja-JP" altLang="en-US" sz="2100" b="1" dirty="0">
                <a:solidFill>
                  <a:schemeClr val="tx1"/>
                </a:solidFill>
              </a:rPr>
              <a:t>概念</a:t>
            </a:r>
            <a:r>
              <a:rPr lang="ja-JP" altLang="en-US" b="1" dirty="0">
                <a:solidFill>
                  <a:schemeClr val="tx1"/>
                </a:solidFill>
              </a:rPr>
              <a:t>の発生</a:t>
            </a:r>
          </a:p>
        </p:txBody>
      </p:sp>
      <p:sp>
        <p:nvSpPr>
          <p:cNvPr id="19" name="左右矢印 18"/>
          <p:cNvSpPr/>
          <p:nvPr/>
        </p:nvSpPr>
        <p:spPr>
          <a:xfrm>
            <a:off x="5663952" y="4995174"/>
            <a:ext cx="486054" cy="378042"/>
          </a:xfrm>
          <a:prstGeom prst="lef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角丸四角形 19"/>
          <p:cNvSpPr/>
          <p:nvPr/>
        </p:nvSpPr>
        <p:spPr>
          <a:xfrm>
            <a:off x="2801634" y="4671138"/>
            <a:ext cx="1067544" cy="702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中間財</a:t>
            </a:r>
          </a:p>
        </p:txBody>
      </p:sp>
      <p:sp>
        <p:nvSpPr>
          <p:cNvPr id="21" name="角丸四角形 20"/>
          <p:cNvSpPr/>
          <p:nvPr/>
        </p:nvSpPr>
        <p:spPr>
          <a:xfrm>
            <a:off x="4367808" y="4671138"/>
            <a:ext cx="1080120" cy="702078"/>
          </a:xfrm>
          <a:prstGeom prst="roundRect">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最終</a:t>
            </a:r>
            <a:endParaRPr lang="en-US" altLang="ja-JP" sz="2100" b="1" dirty="0">
              <a:solidFill>
                <a:schemeClr val="tx1"/>
              </a:solidFill>
            </a:endParaRPr>
          </a:p>
          <a:p>
            <a:pPr algn="ctr"/>
            <a:r>
              <a:rPr lang="ja-JP" altLang="en-US" sz="2100" b="1" dirty="0">
                <a:solidFill>
                  <a:schemeClr val="tx1"/>
                </a:solidFill>
              </a:rPr>
              <a:t>消費財</a:t>
            </a:r>
          </a:p>
        </p:txBody>
      </p:sp>
      <p:sp>
        <p:nvSpPr>
          <p:cNvPr id="22" name="角丸四角形 21"/>
          <p:cNvSpPr/>
          <p:nvPr/>
        </p:nvSpPr>
        <p:spPr>
          <a:xfrm>
            <a:off x="2667000" y="4509120"/>
            <a:ext cx="2996952" cy="1491630"/>
          </a:xfrm>
          <a:prstGeom prst="roundRect">
            <a:avLst/>
          </a:prstGeom>
          <a:noFill/>
          <a:ln>
            <a:solidFill>
              <a:schemeClr val="tx1">
                <a:lumMod val="95000"/>
                <a:lumOff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en-US" altLang="ja-JP" i="1" dirty="0">
                <a:solidFill>
                  <a:schemeClr val="tx1"/>
                </a:solidFill>
              </a:rPr>
              <a:t>UN</a:t>
            </a:r>
            <a:r>
              <a:rPr lang="en-US" altLang="ja-JP" dirty="0">
                <a:solidFill>
                  <a:schemeClr val="tx1"/>
                </a:solidFill>
              </a:rPr>
              <a:t>WTO</a:t>
            </a:r>
            <a:r>
              <a:rPr lang="ja-JP" altLang="en-US" i="1" dirty="0">
                <a:solidFill>
                  <a:schemeClr val="tx1"/>
                </a:solidFill>
              </a:rPr>
              <a:t>統計　　</a:t>
            </a:r>
            <a:r>
              <a:rPr lang="ja-JP" altLang="en-US" dirty="0">
                <a:solidFill>
                  <a:schemeClr val="tx1"/>
                </a:solidFill>
              </a:rPr>
              <a:t>観光経済学</a:t>
            </a:r>
            <a:endParaRPr lang="en-US" altLang="ja-JP" dirty="0">
              <a:solidFill>
                <a:schemeClr val="tx1"/>
              </a:solidFill>
            </a:endParaRPr>
          </a:p>
        </p:txBody>
      </p:sp>
      <p:sp>
        <p:nvSpPr>
          <p:cNvPr id="23" name="左右矢印 22"/>
          <p:cNvSpPr/>
          <p:nvPr/>
        </p:nvSpPr>
        <p:spPr>
          <a:xfrm>
            <a:off x="3881754" y="4934880"/>
            <a:ext cx="486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左右矢印 23"/>
          <p:cNvSpPr/>
          <p:nvPr/>
        </p:nvSpPr>
        <p:spPr>
          <a:xfrm>
            <a:off x="7500156" y="4988886"/>
            <a:ext cx="372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円/楕円 16"/>
          <p:cNvSpPr/>
          <p:nvPr/>
        </p:nvSpPr>
        <p:spPr>
          <a:xfrm>
            <a:off x="1639019" y="1700808"/>
            <a:ext cx="3066585" cy="2548700"/>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規範性</a:t>
            </a:r>
            <a:r>
              <a:rPr lang="ja-JP" altLang="en-US" sz="1350" b="1" dirty="0">
                <a:solidFill>
                  <a:schemeClr val="tx1"/>
                </a:solidFill>
              </a:rPr>
              <a:t>が前提の政策・制度論において、観光（の定義）の必要性は薄い</a:t>
            </a:r>
            <a:r>
              <a:rPr lang="en-US" altLang="ja-JP" sz="1350" b="1" dirty="0">
                <a:solidFill>
                  <a:schemeClr val="tx1"/>
                </a:solidFill>
              </a:rPr>
              <a:t/>
            </a:r>
            <a:br>
              <a:rPr lang="en-US" altLang="ja-JP" sz="1350" b="1" dirty="0">
                <a:solidFill>
                  <a:schemeClr val="tx1"/>
                </a:solidFill>
              </a:rPr>
            </a:br>
            <a:r>
              <a:rPr lang="ja-JP" altLang="en-US" sz="1350" b="1" dirty="0" smtClean="0">
                <a:solidFill>
                  <a:schemeClr val="tx1"/>
                </a:solidFill>
              </a:rPr>
              <a:t>↓</a:t>
            </a:r>
            <a:endParaRPr lang="en-US" altLang="ja-JP" sz="1350" b="1" dirty="0">
              <a:solidFill>
                <a:schemeClr val="tx1"/>
              </a:solidFill>
            </a:endParaRPr>
          </a:p>
          <a:p>
            <a:pPr algn="ctr"/>
            <a:r>
              <a:rPr lang="ja-JP" altLang="en-US" sz="2700" b="1" dirty="0">
                <a:solidFill>
                  <a:schemeClr val="tx1"/>
                </a:solidFill>
              </a:rPr>
              <a:t>人流</a:t>
            </a:r>
            <a:r>
              <a:rPr lang="ja-JP" altLang="en-US" sz="1350" b="1" dirty="0">
                <a:solidFill>
                  <a:schemeClr val="tx1"/>
                </a:solidFill>
              </a:rPr>
              <a:t>概念の提唱</a:t>
            </a:r>
          </a:p>
        </p:txBody>
      </p:sp>
      <p:sp>
        <p:nvSpPr>
          <p:cNvPr id="18" name="右矢印 17"/>
          <p:cNvSpPr/>
          <p:nvPr/>
        </p:nvSpPr>
        <p:spPr>
          <a:xfrm flipH="1">
            <a:off x="4691844" y="2888940"/>
            <a:ext cx="1944216" cy="1944216"/>
          </a:xfrm>
          <a:prstGeom prst="rightArrow">
            <a:avLst>
              <a:gd name="adj1" fmla="val 69873"/>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政策論</a:t>
            </a:r>
            <a:r>
              <a:rPr lang="ja-JP" altLang="en-US" sz="1500" b="1" dirty="0">
                <a:solidFill>
                  <a:schemeClr val="tx1"/>
                </a:solidFill>
              </a:rPr>
              <a:t>（</a:t>
            </a:r>
            <a:r>
              <a:rPr lang="ja-JP" altLang="en-US" sz="1500" b="1" dirty="0">
                <a:solidFill>
                  <a:schemeClr val="accent6">
                    <a:lumMod val="50000"/>
                  </a:schemeClr>
                </a:solidFill>
              </a:rPr>
              <a:t>日常</a:t>
            </a:r>
            <a:r>
              <a:rPr lang="ja-JP" altLang="en-US" sz="1500" b="1" dirty="0">
                <a:solidFill>
                  <a:schemeClr val="tx1"/>
                </a:solidFill>
              </a:rPr>
              <a:t>・非日常の相対化</a:t>
            </a:r>
            <a:r>
              <a:rPr lang="ja-JP" altLang="en-US" sz="2400" b="1" dirty="0">
                <a:solidFill>
                  <a:schemeClr val="tx1"/>
                </a:solidFill>
              </a:rPr>
              <a:t>）</a:t>
            </a:r>
          </a:p>
        </p:txBody>
      </p:sp>
      <p:sp>
        <p:nvSpPr>
          <p:cNvPr id="25" name="左右矢印 24"/>
          <p:cNvSpPr/>
          <p:nvPr/>
        </p:nvSpPr>
        <p:spPr>
          <a:xfrm>
            <a:off x="4091490" y="5589240"/>
            <a:ext cx="222312" cy="168306"/>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17162403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1" y="1763197"/>
            <a:ext cx="184731" cy="369332"/>
          </a:xfrm>
          <a:prstGeom prst="rect">
            <a:avLst/>
          </a:prstGeom>
          <a:noFill/>
          <a:ln w="9525">
            <a:noFill/>
            <a:miter lim="800000"/>
            <a:headEnd/>
            <a:tailEnd/>
          </a:ln>
          <a:effectLst/>
        </p:spPr>
        <p:txBody>
          <a:bodyPr wrap="none" anchor="ctr">
            <a:spAutoFit/>
          </a:bodyPr>
          <a:lstStyle/>
          <a:p>
            <a:endParaRPr lang="ja-JP" altLang="en-US"/>
          </a:p>
        </p:txBody>
      </p:sp>
      <p:sp>
        <p:nvSpPr>
          <p:cNvPr id="63494" name="Rectangle 6"/>
          <p:cNvSpPr>
            <a:spLocks noChangeArrowheads="1"/>
          </p:cNvSpPr>
          <p:nvPr/>
        </p:nvSpPr>
        <p:spPr bwMode="auto">
          <a:xfrm>
            <a:off x="1524001" y="2020372"/>
            <a:ext cx="184731" cy="369332"/>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63493" name="Object 5"/>
          <p:cNvGraphicFramePr>
            <a:graphicFrameLocks noChangeAspect="1"/>
          </p:cNvGraphicFramePr>
          <p:nvPr/>
        </p:nvGraphicFramePr>
        <p:xfrm>
          <a:off x="1524000" y="908051"/>
          <a:ext cx="9144000" cy="5922963"/>
        </p:xfrm>
        <a:graphic>
          <a:graphicData uri="http://schemas.openxmlformats.org/presentationml/2006/ole">
            <mc:AlternateContent xmlns:mc="http://schemas.openxmlformats.org/markup-compatibility/2006">
              <mc:Choice xmlns:v="urn:schemas-microsoft-com:vml" Requires="v">
                <p:oleObj spid="_x0000_s4120" name="スライド" r:id="rId4" imgW="3858678" imgH="2894073" progId="PowerPoint.Slide.8">
                  <p:embed/>
                </p:oleObj>
              </mc:Choice>
              <mc:Fallback>
                <p:oleObj name="スライド" r:id="rId4" imgW="3858678" imgH="2894073"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908051"/>
                        <a:ext cx="9144000" cy="5922963"/>
                      </a:xfrm>
                      <a:prstGeom prst="rect">
                        <a:avLst/>
                      </a:prstGeom>
                      <a:noFill/>
                      <a:extLst>
                        <a:ext uri="{909E8E84-426E-40DD-AFC4-6F175D3DCCD1}">
                          <a14:hiddenFill xmlns:a14="http://schemas.microsoft.com/office/drawing/2010/main">
                            <a:solidFill>
                              <a:srgbClr val="000000"/>
                            </a:solidFill>
                          </a14:hiddenFill>
                        </a:ext>
                      </a:extLst>
                    </p:spPr>
                  </p:pic>
                </p:oleObj>
              </mc:Fallback>
            </mc:AlternateContent>
          </a:graphicData>
        </a:graphic>
      </p:graphicFrame>
      <p:sp>
        <p:nvSpPr>
          <p:cNvPr id="63492" name="Rectangle 4"/>
          <p:cNvSpPr>
            <a:spLocks noGrp="1" noChangeArrowheads="1"/>
          </p:cNvSpPr>
          <p:nvPr>
            <p:ph type="title"/>
          </p:nvPr>
        </p:nvSpPr>
        <p:spPr>
          <a:xfrm>
            <a:off x="638357" y="365125"/>
            <a:ext cx="10534291" cy="1325563"/>
          </a:xfrm>
          <a:noFill/>
          <a:ln>
            <a:noFill/>
          </a:ln>
        </p:spPr>
        <p:txBody>
          <a:bodyPr>
            <a:normAutofit/>
          </a:bodyPr>
          <a:lstStyle/>
          <a:p>
            <a:pPr algn="ctr"/>
            <a:r>
              <a:rPr lang="ja-JP" altLang="en-US" sz="4000" dirty="0" smtClean="0"/>
              <a:t>図４－１　　文化</a:t>
            </a:r>
            <a:r>
              <a:rPr lang="ja-JP" altLang="en-US" sz="4000" dirty="0"/>
              <a:t>財保護法のスキーム</a:t>
            </a:r>
            <a:br>
              <a:rPr lang="ja-JP" altLang="en-US" sz="4000" dirty="0"/>
            </a:br>
            <a:r>
              <a:rPr lang="ja-JP" altLang="en-US" sz="4000" dirty="0" smtClean="0"/>
              <a:t>　　　</a:t>
            </a:r>
            <a:r>
              <a:rPr lang="en-US" altLang="ja-JP" sz="4000" dirty="0" smtClean="0"/>
              <a:t>(</a:t>
            </a:r>
            <a:r>
              <a:rPr lang="ja-JP" altLang="en-US" sz="4000" dirty="0"/>
              <a:t>有形文化財の例</a:t>
            </a:r>
            <a:r>
              <a:rPr lang="en-US" altLang="ja-JP" sz="4000" dirty="0"/>
              <a:t>)</a:t>
            </a:r>
          </a:p>
        </p:txBody>
      </p:sp>
    </p:spTree>
    <p:extLst>
      <p:ext uri="{BB962C8B-B14F-4D97-AF65-F5344CB8AC3E}">
        <p14:creationId xmlns:p14="http://schemas.microsoft.com/office/powerpoint/2010/main" val="3693913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Rectangle 5"/>
          <p:cNvSpPr>
            <a:spLocks noChangeArrowheads="1"/>
          </p:cNvSpPr>
          <p:nvPr/>
        </p:nvSpPr>
        <p:spPr bwMode="auto">
          <a:xfrm>
            <a:off x="1524001" y="1887022"/>
            <a:ext cx="184731" cy="369332"/>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9396" name="Object 4"/>
          <p:cNvGraphicFramePr>
            <a:graphicFrameLocks noChangeAspect="1"/>
          </p:cNvGraphicFramePr>
          <p:nvPr>
            <p:extLst>
              <p:ext uri="{D42A27DB-BD31-4B8C-83A1-F6EECF244321}">
                <p14:modId xmlns:p14="http://schemas.microsoft.com/office/powerpoint/2010/main" val="2820988089"/>
              </p:ext>
            </p:extLst>
          </p:nvPr>
        </p:nvGraphicFramePr>
        <p:xfrm>
          <a:off x="1524000" y="976314"/>
          <a:ext cx="9144000" cy="5851525"/>
        </p:xfrm>
        <a:graphic>
          <a:graphicData uri="http://schemas.openxmlformats.org/presentationml/2006/ole">
            <mc:AlternateContent xmlns:mc="http://schemas.openxmlformats.org/markup-compatibility/2006">
              <mc:Choice xmlns:v="urn:schemas-microsoft-com:vml" Requires="v">
                <p:oleObj spid="_x0000_s1049" name="スライド" r:id="rId4" imgW="1897274" imgH="1422564" progId="PowerPoint.Slide.8">
                  <p:embed/>
                </p:oleObj>
              </mc:Choice>
              <mc:Fallback>
                <p:oleObj name="スライド" r:id="rId4" imgW="1897274" imgH="1422564" progId="PowerPoint.Slide.8">
                  <p:embed/>
                  <p:pic>
                    <p:nvPicPr>
                      <p:cNvPr id="0" name=""/>
                      <p:cNvPicPr>
                        <a:picLocks noChangeAspect="1" noChangeArrowheads="1"/>
                      </p:cNvPicPr>
                      <p:nvPr/>
                    </p:nvPicPr>
                    <p:blipFill>
                      <a:blip r:embed="rId5"/>
                      <a:srcRect/>
                      <a:stretch>
                        <a:fillRect/>
                      </a:stretch>
                    </p:blipFill>
                    <p:spPr bwMode="auto">
                      <a:xfrm>
                        <a:off x="1524000" y="976314"/>
                        <a:ext cx="9144000" cy="5851525"/>
                      </a:xfrm>
                      <a:prstGeom prst="rect">
                        <a:avLst/>
                      </a:prstGeom>
                      <a:noFill/>
                      <a:extLst>
                        <a:ext uri="{909E8E84-426E-40DD-AFC4-6F175D3DCCD1}">
                          <a14:hiddenFill xmlns:a14="http://schemas.microsoft.com/office/drawing/2010/main">
                            <a:solidFill>
                              <a:srgbClr val="000000"/>
                            </a:solidFill>
                          </a14:hiddenFill>
                        </a:ext>
                      </a:extLst>
                    </p:spPr>
                  </p:pic>
                </p:oleObj>
              </mc:Fallback>
            </mc:AlternateContent>
          </a:graphicData>
        </a:graphic>
      </p:graphicFrame>
      <p:sp>
        <p:nvSpPr>
          <p:cNvPr id="59394" name="Rectangle 2"/>
          <p:cNvSpPr>
            <a:spLocks noGrp="1" noChangeArrowheads="1"/>
          </p:cNvSpPr>
          <p:nvPr>
            <p:ph type="title"/>
          </p:nvPr>
        </p:nvSpPr>
        <p:spPr>
          <a:noFill/>
          <a:ln>
            <a:solidFill>
              <a:schemeClr val="tx1"/>
            </a:solidFill>
          </a:ln>
        </p:spPr>
        <p:txBody>
          <a:bodyPr/>
          <a:lstStyle/>
          <a:p>
            <a:r>
              <a:rPr lang="ja-JP" altLang="en-US" dirty="0" smtClean="0"/>
              <a:t>図４－２　格付</a:t>
            </a:r>
            <a:r>
              <a:rPr lang="ja-JP" altLang="en-US" dirty="0"/>
              <a:t>の拡大詳細化</a:t>
            </a:r>
            <a:r>
              <a:rPr lang="en-US" altLang="ja-JP" dirty="0"/>
              <a:t>(</a:t>
            </a:r>
            <a:r>
              <a:rPr lang="ja-JP" altLang="en-US" dirty="0"/>
              <a:t>評価システム</a:t>
            </a:r>
            <a:r>
              <a:rPr lang="en-US" altLang="ja-JP" dirty="0"/>
              <a:t>)</a:t>
            </a:r>
          </a:p>
        </p:txBody>
      </p:sp>
    </p:spTree>
    <p:extLst>
      <p:ext uri="{BB962C8B-B14F-4D97-AF65-F5344CB8AC3E}">
        <p14:creationId xmlns:p14="http://schemas.microsoft.com/office/powerpoint/2010/main" val="1852861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981200" y="116632"/>
            <a:ext cx="8229600" cy="1143000"/>
          </a:xfrm>
          <a:ln>
            <a:noFill/>
          </a:ln>
        </p:spPr>
        <p:txBody>
          <a:bodyPr>
            <a:normAutofit fontScale="90000"/>
          </a:bodyPr>
          <a:lstStyle/>
          <a:p>
            <a:pPr algn="ctr"/>
            <a:r>
              <a:rPr lang="ja-JP" altLang="en-US" dirty="0" smtClean="0"/>
              <a:t>図４</a:t>
            </a:r>
            <a:r>
              <a:rPr lang="en-US" altLang="ja-JP" dirty="0" smtClean="0"/>
              <a:t>-</a:t>
            </a:r>
            <a:r>
              <a:rPr lang="ja-JP" altLang="en-US" dirty="0"/>
              <a:t>３</a:t>
            </a:r>
            <a:r>
              <a:rPr lang="ja-JP" altLang="en-US" dirty="0" smtClean="0"/>
              <a:t>　規制と人流ビジネスの関係</a:t>
            </a:r>
            <a:endParaRPr kumimoji="1" lang="ja-JP" altLang="en-US" dirty="0"/>
          </a:p>
        </p:txBody>
      </p:sp>
      <p:sp>
        <p:nvSpPr>
          <p:cNvPr id="5" name="正方形/長方形 4"/>
          <p:cNvSpPr/>
          <p:nvPr/>
        </p:nvSpPr>
        <p:spPr>
          <a:xfrm>
            <a:off x="6384032" y="1772816"/>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lumMod val="95000"/>
                    <a:lumOff val="5000"/>
                  </a:schemeClr>
                </a:solidFill>
              </a:rPr>
              <a:t>非規制国・地域</a:t>
            </a:r>
          </a:p>
        </p:txBody>
      </p:sp>
      <p:sp>
        <p:nvSpPr>
          <p:cNvPr id="6" name="正方形/長方形 5"/>
          <p:cNvSpPr/>
          <p:nvPr/>
        </p:nvSpPr>
        <p:spPr>
          <a:xfrm>
            <a:off x="1703512" y="3234680"/>
            <a:ext cx="2282552" cy="17784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規制国</a:t>
            </a:r>
            <a:endParaRPr lang="en-US" altLang="ja-JP" sz="3600" dirty="0">
              <a:solidFill>
                <a:schemeClr val="tx1">
                  <a:lumMod val="95000"/>
                  <a:lumOff val="5000"/>
                </a:schemeClr>
              </a:solidFill>
            </a:endParaRPr>
          </a:p>
          <a:p>
            <a:pPr algn="ctr"/>
            <a:r>
              <a:rPr lang="ja-JP" altLang="en-US" sz="3600" dirty="0">
                <a:solidFill>
                  <a:schemeClr val="tx1">
                    <a:lumMod val="95000"/>
                    <a:lumOff val="5000"/>
                  </a:schemeClr>
                </a:solidFill>
              </a:rPr>
              <a:t>地域</a:t>
            </a:r>
          </a:p>
        </p:txBody>
      </p:sp>
      <p:sp>
        <p:nvSpPr>
          <p:cNvPr id="7" name="正方形/長方形 6"/>
          <p:cNvSpPr/>
          <p:nvPr/>
        </p:nvSpPr>
        <p:spPr>
          <a:xfrm>
            <a:off x="6456040" y="4437112"/>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lumMod val="95000"/>
                    <a:lumOff val="5000"/>
                  </a:schemeClr>
                </a:solidFill>
              </a:rPr>
              <a:t>非規制国・地域</a:t>
            </a:r>
          </a:p>
        </p:txBody>
      </p:sp>
      <p:sp>
        <p:nvSpPr>
          <p:cNvPr id="8" name="下カーブ矢印 7"/>
          <p:cNvSpPr/>
          <p:nvPr/>
        </p:nvSpPr>
        <p:spPr>
          <a:xfrm>
            <a:off x="3719736" y="1988840"/>
            <a:ext cx="2592288" cy="731520"/>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円/楕円 8"/>
          <p:cNvSpPr/>
          <p:nvPr/>
        </p:nvSpPr>
        <p:spPr>
          <a:xfrm>
            <a:off x="5879976" y="2874640"/>
            <a:ext cx="144016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カジノ</a:t>
            </a:r>
            <a:endParaRPr lang="en-US" altLang="ja-JP" dirty="0">
              <a:solidFill>
                <a:schemeClr val="tx1">
                  <a:lumMod val="95000"/>
                  <a:lumOff val="5000"/>
                </a:schemeClr>
              </a:solidFill>
            </a:endParaRPr>
          </a:p>
          <a:p>
            <a:pPr algn="ctr"/>
            <a:r>
              <a:rPr lang="ja-JP" altLang="en-US" dirty="0">
                <a:solidFill>
                  <a:schemeClr val="tx1">
                    <a:lumMod val="95000"/>
                    <a:lumOff val="5000"/>
                  </a:schemeClr>
                </a:solidFill>
              </a:rPr>
              <a:t>風俗等</a:t>
            </a:r>
          </a:p>
        </p:txBody>
      </p:sp>
      <p:sp>
        <p:nvSpPr>
          <p:cNvPr id="10" name="円/楕円 9"/>
          <p:cNvSpPr/>
          <p:nvPr/>
        </p:nvSpPr>
        <p:spPr>
          <a:xfrm>
            <a:off x="5951984" y="4437112"/>
            <a:ext cx="1368152"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カジノ</a:t>
            </a:r>
            <a:endParaRPr lang="en-US" altLang="ja-JP" dirty="0">
              <a:solidFill>
                <a:schemeClr val="tx1">
                  <a:lumMod val="95000"/>
                  <a:lumOff val="5000"/>
                </a:schemeClr>
              </a:solidFill>
            </a:endParaRPr>
          </a:p>
          <a:p>
            <a:pPr algn="ctr"/>
            <a:r>
              <a:rPr lang="ja-JP" altLang="en-US" dirty="0">
                <a:solidFill>
                  <a:schemeClr val="tx1">
                    <a:lumMod val="95000"/>
                    <a:lumOff val="5000"/>
                  </a:schemeClr>
                </a:solidFill>
              </a:rPr>
              <a:t>風俗等</a:t>
            </a:r>
          </a:p>
        </p:txBody>
      </p:sp>
      <p:sp>
        <p:nvSpPr>
          <p:cNvPr id="11" name="下カーブ矢印 10"/>
          <p:cNvSpPr/>
          <p:nvPr/>
        </p:nvSpPr>
        <p:spPr>
          <a:xfrm flipV="1">
            <a:off x="3719736" y="5229200"/>
            <a:ext cx="2592288" cy="792088"/>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2" name="円/楕円 11"/>
          <p:cNvSpPr/>
          <p:nvPr/>
        </p:nvSpPr>
        <p:spPr>
          <a:xfrm>
            <a:off x="3503712" y="3522712"/>
            <a:ext cx="1368152" cy="914400"/>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闇事業</a:t>
            </a:r>
          </a:p>
        </p:txBody>
      </p:sp>
      <p:sp>
        <p:nvSpPr>
          <p:cNvPr id="13" name="三方向矢印 12"/>
          <p:cNvSpPr/>
          <p:nvPr/>
        </p:nvSpPr>
        <p:spPr>
          <a:xfrm rot="16200000">
            <a:off x="5032452" y="3412428"/>
            <a:ext cx="1216152" cy="1249296"/>
          </a:xfrm>
          <a:prstGeom prst="leftRightUpArrow">
            <a:avLst>
              <a:gd name="adj1" fmla="val 27314"/>
              <a:gd name="adj2" fmla="val 25000"/>
              <a:gd name="adj3" fmla="val 25000"/>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schemeClr val="tx1">
                    <a:lumMod val="95000"/>
                    <a:lumOff val="5000"/>
                  </a:schemeClr>
                </a:solidFill>
              </a:rPr>
              <a:t>競争関係</a:t>
            </a:r>
          </a:p>
        </p:txBody>
      </p:sp>
      <p:sp>
        <p:nvSpPr>
          <p:cNvPr id="14" name="左カーブ矢印 13"/>
          <p:cNvSpPr/>
          <p:nvPr/>
        </p:nvSpPr>
        <p:spPr>
          <a:xfrm>
            <a:off x="8256240" y="3429000"/>
            <a:ext cx="432048" cy="1296144"/>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左カーブ矢印 14"/>
          <p:cNvSpPr/>
          <p:nvPr/>
        </p:nvSpPr>
        <p:spPr>
          <a:xfrm flipH="1" flipV="1">
            <a:off x="7527776" y="3356992"/>
            <a:ext cx="440432" cy="1296144"/>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円/楕円 15"/>
          <p:cNvSpPr/>
          <p:nvPr/>
        </p:nvSpPr>
        <p:spPr>
          <a:xfrm>
            <a:off x="5951984" y="582696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暴力等</a:t>
            </a:r>
          </a:p>
        </p:txBody>
      </p:sp>
      <p:sp>
        <p:nvSpPr>
          <p:cNvPr id="17" name="下カーブ矢印 16"/>
          <p:cNvSpPr/>
          <p:nvPr/>
        </p:nvSpPr>
        <p:spPr>
          <a:xfrm rot="1525968" flipV="1">
            <a:off x="2280878" y="5765768"/>
            <a:ext cx="4051505" cy="792088"/>
          </a:xfrm>
          <a:prstGeom prst="curved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8" name="フローチャート : 和接合 17"/>
          <p:cNvSpPr/>
          <p:nvPr/>
        </p:nvSpPr>
        <p:spPr>
          <a:xfrm>
            <a:off x="2495600" y="5733256"/>
            <a:ext cx="1728192" cy="684656"/>
          </a:xfrm>
          <a:prstGeom prst="flowChartSummingJunction">
            <a:avLst/>
          </a:prstGeom>
          <a:no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2400" b="1" dirty="0">
                <a:solidFill>
                  <a:schemeClr val="tx1">
                    <a:lumMod val="95000"/>
                    <a:lumOff val="5000"/>
                  </a:schemeClr>
                </a:solidFill>
              </a:rPr>
              <a:t>国外犯</a:t>
            </a:r>
          </a:p>
        </p:txBody>
      </p:sp>
      <p:sp>
        <p:nvSpPr>
          <p:cNvPr id="19" name="円/楕円 18"/>
          <p:cNvSpPr/>
          <p:nvPr/>
        </p:nvSpPr>
        <p:spPr>
          <a:xfrm>
            <a:off x="5951984" y="150648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医療行為等</a:t>
            </a:r>
          </a:p>
        </p:txBody>
      </p:sp>
      <p:sp>
        <p:nvSpPr>
          <p:cNvPr id="21" name="正方形/長方形 20"/>
          <p:cNvSpPr/>
          <p:nvPr/>
        </p:nvSpPr>
        <p:spPr>
          <a:xfrm>
            <a:off x="9624392" y="1340768"/>
            <a:ext cx="864096" cy="5445224"/>
          </a:xfrm>
          <a:prstGeom prst="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600" dirty="0">
                <a:solidFill>
                  <a:schemeClr val="tx1">
                    <a:lumMod val="95000"/>
                    <a:lumOff val="5000"/>
                  </a:schemeClr>
                </a:solidFill>
              </a:rPr>
              <a:t>（脱法的）便宜置籍国・地域</a:t>
            </a:r>
          </a:p>
        </p:txBody>
      </p:sp>
      <p:sp>
        <p:nvSpPr>
          <p:cNvPr id="20" name="円/楕円 19"/>
          <p:cNvSpPr/>
          <p:nvPr/>
        </p:nvSpPr>
        <p:spPr>
          <a:xfrm>
            <a:off x="7464152" y="1340768"/>
            <a:ext cx="1656184"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lumMod val="95000"/>
                    <a:lumOff val="5000"/>
                  </a:schemeClr>
                </a:solidFill>
              </a:rPr>
              <a:t>生殖</a:t>
            </a:r>
            <a:r>
              <a:rPr lang="ja-JP" altLang="en-US" b="1" dirty="0" smtClean="0">
                <a:solidFill>
                  <a:schemeClr val="tx1">
                    <a:lumMod val="95000"/>
                    <a:lumOff val="5000"/>
                  </a:schemeClr>
                </a:solidFill>
              </a:rPr>
              <a:t>ツーリズム</a:t>
            </a:r>
            <a:endParaRPr lang="ja-JP" altLang="en-US" b="1" dirty="0">
              <a:solidFill>
                <a:schemeClr val="tx1">
                  <a:lumMod val="95000"/>
                  <a:lumOff val="5000"/>
                </a:schemeClr>
              </a:solidFill>
            </a:endParaRPr>
          </a:p>
        </p:txBody>
      </p:sp>
      <p:sp>
        <p:nvSpPr>
          <p:cNvPr id="22" name="テキスト ボックス 21"/>
          <p:cNvSpPr txBox="1"/>
          <p:nvPr/>
        </p:nvSpPr>
        <p:spPr>
          <a:xfrm>
            <a:off x="181154" y="6449960"/>
            <a:ext cx="1414733" cy="338554"/>
          </a:xfrm>
          <a:prstGeom prst="rect">
            <a:avLst/>
          </a:prstGeom>
          <a:noFill/>
        </p:spPr>
        <p:txBody>
          <a:bodyPr wrap="square" rtlCol="0">
            <a:spAutoFit/>
          </a:bodyPr>
          <a:lstStyle/>
          <a:p>
            <a:r>
              <a:rPr kumimoji="1" lang="ja-JP" altLang="en-US" sz="1600" dirty="0" smtClean="0"/>
              <a:t>筆者作成資料</a:t>
            </a:r>
            <a:endParaRPr kumimoji="1" lang="ja-JP" altLang="en-US" sz="1600" dirty="0"/>
          </a:p>
        </p:txBody>
      </p:sp>
      <p:sp>
        <p:nvSpPr>
          <p:cNvPr id="23" name="正方形/長方形 22"/>
          <p:cNvSpPr/>
          <p:nvPr/>
        </p:nvSpPr>
        <p:spPr>
          <a:xfrm>
            <a:off x="483080" y="552090"/>
            <a:ext cx="983720" cy="414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endParaRPr>
          </a:p>
        </p:txBody>
      </p:sp>
    </p:spTree>
    <p:extLst>
      <p:ext uri="{BB962C8B-B14F-4D97-AF65-F5344CB8AC3E}">
        <p14:creationId xmlns:p14="http://schemas.microsoft.com/office/powerpoint/2010/main" val="1416176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ChangeArrowheads="1"/>
          </p:cNvSpPr>
          <p:nvPr/>
        </p:nvSpPr>
        <p:spPr bwMode="auto">
          <a:xfrm>
            <a:off x="1524001" y="1734622"/>
            <a:ext cx="184731" cy="369332"/>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1748" name="Object 4"/>
          <p:cNvGraphicFramePr>
            <a:graphicFrameLocks noChangeAspect="1"/>
          </p:cNvGraphicFramePr>
          <p:nvPr>
            <p:extLst>
              <p:ext uri="{D42A27DB-BD31-4B8C-83A1-F6EECF244321}">
                <p14:modId xmlns:p14="http://schemas.microsoft.com/office/powerpoint/2010/main" val="1250449461"/>
              </p:ext>
            </p:extLst>
          </p:nvPr>
        </p:nvGraphicFramePr>
        <p:xfrm>
          <a:off x="1809375" y="187886"/>
          <a:ext cx="8858625" cy="6670114"/>
        </p:xfrm>
        <a:graphic>
          <a:graphicData uri="http://schemas.openxmlformats.org/presentationml/2006/ole">
            <mc:AlternateContent xmlns:mc="http://schemas.openxmlformats.org/markup-compatibility/2006">
              <mc:Choice xmlns:v="urn:schemas-microsoft-com:vml" Requires="v">
                <p:oleObj spid="_x0000_s2074" name="スライド" r:id="rId4" imgW="1460494" imgH="1092036" progId="PowerPoint.Slide.8">
                  <p:embed/>
                </p:oleObj>
              </mc:Choice>
              <mc:Fallback>
                <p:oleObj name="スライド" r:id="rId4" imgW="1460494" imgH="1092036" progId="PowerPoint.Slide.8">
                  <p:embed/>
                  <p:pic>
                    <p:nvPicPr>
                      <p:cNvPr id="0" name=""/>
                      <p:cNvPicPr>
                        <a:picLocks noChangeAspect="1" noChangeArrowheads="1"/>
                      </p:cNvPicPr>
                      <p:nvPr/>
                    </p:nvPicPr>
                    <p:blipFill>
                      <a:blip r:embed="rId5"/>
                      <a:srcRect/>
                      <a:stretch>
                        <a:fillRect/>
                      </a:stretch>
                    </p:blipFill>
                    <p:spPr bwMode="auto">
                      <a:xfrm>
                        <a:off x="1809375" y="187886"/>
                        <a:ext cx="8858625" cy="6670114"/>
                      </a:xfrm>
                      <a:prstGeom prst="rect">
                        <a:avLst/>
                      </a:prstGeom>
                      <a:noFill/>
                      <a:extLst/>
                    </p:spPr>
                  </p:pic>
                </p:oleObj>
              </mc:Fallback>
            </mc:AlternateContent>
          </a:graphicData>
        </a:graphic>
      </p:graphicFrame>
      <p:sp>
        <p:nvSpPr>
          <p:cNvPr id="2" name="テキスト ボックス 1"/>
          <p:cNvSpPr txBox="1"/>
          <p:nvPr/>
        </p:nvSpPr>
        <p:spPr>
          <a:xfrm flipH="1">
            <a:off x="459786" y="207037"/>
            <a:ext cx="1722696" cy="707886"/>
          </a:xfrm>
          <a:prstGeom prst="rect">
            <a:avLst/>
          </a:prstGeom>
          <a:noFill/>
        </p:spPr>
        <p:txBody>
          <a:bodyPr wrap="square" rtlCol="0">
            <a:spAutoFit/>
          </a:bodyPr>
          <a:lstStyle/>
          <a:p>
            <a:r>
              <a:rPr kumimoji="1" lang="ja-JP" altLang="en-US" sz="4000" dirty="0" smtClean="0"/>
              <a:t>図</a:t>
            </a:r>
            <a:r>
              <a:rPr kumimoji="1" lang="en-US" altLang="ja-JP" sz="4000" dirty="0" smtClean="0"/>
              <a:t>4-4</a:t>
            </a:r>
            <a:endParaRPr kumimoji="1" lang="ja-JP" altLang="en-US" sz="4000" dirty="0"/>
          </a:p>
        </p:txBody>
      </p:sp>
    </p:spTree>
    <p:extLst>
      <p:ext uri="{BB962C8B-B14F-4D97-AF65-F5344CB8AC3E}">
        <p14:creationId xmlns:p14="http://schemas.microsoft.com/office/powerpoint/2010/main" val="264287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3"/>
          <p:cNvSpPr>
            <a:spLocks noGrp="1"/>
          </p:cNvSpPr>
          <p:nvPr>
            <p:ph type="sldNum" sz="quarter" idx="12"/>
          </p:nvPr>
        </p:nvSpPr>
        <p:spPr>
          <a:noFill/>
        </p:spPr>
        <p:txBody>
          <a:bodyPr/>
          <a:lstStyle/>
          <a:p>
            <a:fld id="{87FACCBE-E816-47AB-81C4-06BAB8E4AD9D}" type="slidenum">
              <a:rPr lang="en-US" altLang="ja-JP" smtClean="0">
                <a:latin typeface="Arial" pitchFamily="34" charset="0"/>
              </a:rPr>
              <a:pPr/>
              <a:t>7</a:t>
            </a:fld>
            <a:endParaRPr lang="en-US" altLang="ja-JP" smtClean="0">
              <a:latin typeface="Arial" pitchFamily="34" charset="0"/>
            </a:endParaRPr>
          </a:p>
        </p:txBody>
      </p:sp>
      <p:sp>
        <p:nvSpPr>
          <p:cNvPr id="36867" name="Text Box 2"/>
          <p:cNvSpPr txBox="1">
            <a:spLocks noChangeArrowheads="1"/>
          </p:cNvSpPr>
          <p:nvPr/>
        </p:nvSpPr>
        <p:spPr bwMode="auto">
          <a:xfrm>
            <a:off x="2096219" y="333375"/>
            <a:ext cx="8203721" cy="646331"/>
          </a:xfrm>
          <a:prstGeom prst="rect">
            <a:avLst/>
          </a:prstGeom>
          <a:noFill/>
          <a:ln w="28575" cmpd="tri">
            <a:solidFill>
              <a:schemeClr val="tx1">
                <a:lumMod val="95000"/>
                <a:lumOff val="5000"/>
              </a:schemeClr>
            </a:solidFill>
            <a:prstDash val="solid"/>
            <a:miter lim="800000"/>
            <a:headEnd/>
            <a:tailEnd/>
          </a:ln>
        </p:spPr>
        <p:txBody>
          <a:bodyPr wrap="square">
            <a:spAutoFit/>
          </a:bodyPr>
          <a:lstStyle/>
          <a:p>
            <a:pPr algn="ctr"/>
            <a:r>
              <a:rPr lang="ja-JP" altLang="en-US" sz="2800" dirty="0"/>
              <a:t>　</a:t>
            </a:r>
            <a:r>
              <a:rPr lang="ja-JP" altLang="en-US" sz="3600" dirty="0" smtClean="0"/>
              <a:t>図</a:t>
            </a:r>
            <a:r>
              <a:rPr lang="en-US" altLang="ja-JP" sz="3600" dirty="0" smtClean="0"/>
              <a:t>5-1</a:t>
            </a:r>
            <a:r>
              <a:rPr lang="ja-JP" altLang="en-US" sz="3600" dirty="0" smtClean="0"/>
              <a:t>　　企画旅行と</a:t>
            </a:r>
            <a:r>
              <a:rPr lang="ja-JP" altLang="en-US" sz="3600" dirty="0"/>
              <a:t>旅客</a:t>
            </a:r>
            <a:r>
              <a:rPr lang="ja-JP" altLang="en-US" sz="3600" dirty="0" smtClean="0"/>
              <a:t>運送の関係</a:t>
            </a:r>
            <a:endParaRPr lang="ja-JP" altLang="en-US" sz="3600" dirty="0"/>
          </a:p>
        </p:txBody>
      </p:sp>
      <p:sp>
        <p:nvSpPr>
          <p:cNvPr id="36868" name="Oval 3"/>
          <p:cNvSpPr>
            <a:spLocks noChangeArrowheads="1"/>
          </p:cNvSpPr>
          <p:nvPr/>
        </p:nvSpPr>
        <p:spPr bwMode="auto">
          <a:xfrm>
            <a:off x="5105400" y="1595892"/>
            <a:ext cx="2057400" cy="1219200"/>
          </a:xfrm>
          <a:prstGeom prst="ellipse">
            <a:avLst/>
          </a:prstGeom>
          <a:noFill/>
          <a:ln w="28575">
            <a:solidFill>
              <a:schemeClr val="tx1"/>
            </a:solidFill>
            <a:round/>
            <a:headEnd/>
            <a:tailEnd/>
          </a:ln>
        </p:spPr>
        <p:txBody>
          <a:bodyPr wrap="none" anchor="ctr"/>
          <a:lstStyle/>
          <a:p>
            <a:r>
              <a:rPr lang="ja-JP" altLang="en-US" sz="2400" dirty="0" smtClean="0"/>
              <a:t>旅行業者</a:t>
            </a:r>
            <a:endParaRPr lang="ja-JP" altLang="en-US" sz="2400" dirty="0"/>
          </a:p>
        </p:txBody>
      </p:sp>
      <p:sp>
        <p:nvSpPr>
          <p:cNvPr id="36869" name="Oval 4"/>
          <p:cNvSpPr>
            <a:spLocks noChangeArrowheads="1"/>
          </p:cNvSpPr>
          <p:nvPr/>
        </p:nvSpPr>
        <p:spPr bwMode="auto">
          <a:xfrm>
            <a:off x="2488722" y="4544438"/>
            <a:ext cx="2505974" cy="1113056"/>
          </a:xfrm>
          <a:prstGeom prst="ellipse">
            <a:avLst/>
          </a:prstGeom>
          <a:noFill/>
          <a:ln w="9525">
            <a:solidFill>
              <a:schemeClr val="tx1"/>
            </a:solidFill>
            <a:round/>
            <a:headEnd/>
            <a:tailEnd/>
          </a:ln>
        </p:spPr>
        <p:txBody>
          <a:bodyPr wrap="none" anchor="ctr"/>
          <a:lstStyle/>
          <a:p>
            <a:pPr algn="ctr"/>
            <a:r>
              <a:rPr lang="ja-JP" altLang="en-US" sz="2400" dirty="0" smtClean="0"/>
              <a:t>旅客</a:t>
            </a:r>
            <a:r>
              <a:rPr lang="ja-JP" altLang="en-US" sz="2400" dirty="0"/>
              <a:t>運送事</a:t>
            </a:r>
            <a:r>
              <a:rPr lang="ja-JP" altLang="en-US" sz="2400" dirty="0" smtClean="0"/>
              <a:t>業者</a:t>
            </a:r>
            <a:endParaRPr lang="ja-JP" altLang="en-US" sz="2400" dirty="0"/>
          </a:p>
        </p:txBody>
      </p:sp>
      <p:sp>
        <p:nvSpPr>
          <p:cNvPr id="36870" name="Oval 5"/>
          <p:cNvSpPr>
            <a:spLocks noChangeArrowheads="1"/>
          </p:cNvSpPr>
          <p:nvPr/>
        </p:nvSpPr>
        <p:spPr bwMode="auto">
          <a:xfrm>
            <a:off x="7391400" y="4415292"/>
            <a:ext cx="2057400" cy="1219200"/>
          </a:xfrm>
          <a:prstGeom prst="ellipse">
            <a:avLst/>
          </a:prstGeom>
          <a:noFill/>
          <a:ln w="28575">
            <a:solidFill>
              <a:schemeClr val="tx1"/>
            </a:solidFill>
            <a:round/>
            <a:headEnd/>
            <a:tailEnd/>
          </a:ln>
        </p:spPr>
        <p:txBody>
          <a:bodyPr wrap="none" anchor="ctr"/>
          <a:lstStyle/>
          <a:p>
            <a:pPr algn="ctr"/>
            <a:r>
              <a:rPr lang="ja-JP" altLang="en-US" sz="2400" dirty="0" smtClean="0"/>
              <a:t>実利用者</a:t>
            </a:r>
            <a:endParaRPr lang="ja-JP" altLang="en-US" sz="2400" dirty="0"/>
          </a:p>
        </p:txBody>
      </p:sp>
      <p:sp>
        <p:nvSpPr>
          <p:cNvPr id="36871" name="Oval 6"/>
          <p:cNvSpPr>
            <a:spLocks noChangeArrowheads="1"/>
          </p:cNvSpPr>
          <p:nvPr/>
        </p:nvSpPr>
        <p:spPr bwMode="auto">
          <a:xfrm rot="-2622416">
            <a:off x="6027738" y="738642"/>
            <a:ext cx="2362200" cy="5715000"/>
          </a:xfrm>
          <a:prstGeom prst="ellipse">
            <a:avLst/>
          </a:prstGeom>
          <a:noFill/>
          <a:ln w="28575">
            <a:solidFill>
              <a:schemeClr val="tx1">
                <a:lumMod val="95000"/>
                <a:lumOff val="5000"/>
              </a:schemeClr>
            </a:solidFill>
            <a:round/>
            <a:headEnd/>
            <a:tailEnd/>
          </a:ln>
        </p:spPr>
        <p:txBody>
          <a:bodyPr wrap="none" anchor="ctr"/>
          <a:lstStyle/>
          <a:p>
            <a:endParaRPr lang="ja-JP" altLang="ja-JP"/>
          </a:p>
        </p:txBody>
      </p:sp>
      <p:sp>
        <p:nvSpPr>
          <p:cNvPr id="36872" name="Text Box 7"/>
          <p:cNvSpPr txBox="1">
            <a:spLocks noChangeArrowheads="1"/>
          </p:cNvSpPr>
          <p:nvPr/>
        </p:nvSpPr>
        <p:spPr bwMode="auto">
          <a:xfrm>
            <a:off x="7504979" y="2224768"/>
            <a:ext cx="2622431" cy="523220"/>
          </a:xfrm>
          <a:prstGeom prst="rect">
            <a:avLst/>
          </a:prstGeom>
          <a:noFill/>
          <a:ln w="9525">
            <a:solidFill>
              <a:schemeClr val="tx1">
                <a:lumMod val="95000"/>
                <a:lumOff val="5000"/>
              </a:schemeClr>
            </a:solidFill>
            <a:miter lim="800000"/>
            <a:headEnd/>
            <a:tailEnd/>
          </a:ln>
        </p:spPr>
        <p:txBody>
          <a:bodyPr wrap="square">
            <a:spAutoFit/>
          </a:bodyPr>
          <a:lstStyle/>
          <a:p>
            <a:r>
              <a:rPr lang="ja-JP" altLang="en-US" sz="2800" dirty="0" smtClean="0">
                <a:solidFill>
                  <a:schemeClr val="tx1">
                    <a:lumMod val="95000"/>
                    <a:lumOff val="5000"/>
                  </a:schemeClr>
                </a:solidFill>
              </a:rPr>
              <a:t>旅行業法を適用</a:t>
            </a:r>
            <a:endParaRPr lang="ja-JP" altLang="en-US" sz="2800" dirty="0">
              <a:solidFill>
                <a:schemeClr val="tx1">
                  <a:lumMod val="95000"/>
                  <a:lumOff val="5000"/>
                </a:schemeClr>
              </a:solidFill>
            </a:endParaRPr>
          </a:p>
        </p:txBody>
      </p:sp>
      <p:sp>
        <p:nvSpPr>
          <p:cNvPr id="36873" name="Oval 8"/>
          <p:cNvSpPr>
            <a:spLocks noChangeArrowheads="1"/>
          </p:cNvSpPr>
          <p:nvPr/>
        </p:nvSpPr>
        <p:spPr bwMode="auto">
          <a:xfrm rot="2725638">
            <a:off x="3774282" y="380032"/>
            <a:ext cx="2133600" cy="6640513"/>
          </a:xfrm>
          <a:prstGeom prst="ellipse">
            <a:avLst/>
          </a:prstGeom>
          <a:noFill/>
          <a:ln w="28575">
            <a:solidFill>
              <a:schemeClr val="tx1">
                <a:lumMod val="95000"/>
                <a:lumOff val="5000"/>
              </a:schemeClr>
            </a:solidFill>
            <a:prstDash val="dash"/>
            <a:round/>
            <a:headEnd/>
            <a:tailEnd/>
          </a:ln>
        </p:spPr>
        <p:txBody>
          <a:bodyPr rot="10800000" vert="eaVert" wrap="none" anchor="ctr"/>
          <a:lstStyle/>
          <a:p>
            <a:endParaRPr lang="ja-JP" altLang="ja-JP">
              <a:solidFill>
                <a:srgbClr val="FF0000"/>
              </a:solidFill>
            </a:endParaRPr>
          </a:p>
        </p:txBody>
      </p:sp>
      <p:sp>
        <p:nvSpPr>
          <p:cNvPr id="36874" name="Oval 9"/>
          <p:cNvSpPr>
            <a:spLocks noChangeArrowheads="1"/>
          </p:cNvSpPr>
          <p:nvPr/>
        </p:nvSpPr>
        <p:spPr bwMode="auto">
          <a:xfrm>
            <a:off x="2514600" y="4186692"/>
            <a:ext cx="6934200" cy="1905000"/>
          </a:xfrm>
          <a:prstGeom prst="ellipse">
            <a:avLst/>
          </a:prstGeom>
          <a:noFill/>
          <a:ln w="28575">
            <a:solidFill>
              <a:schemeClr val="tx1">
                <a:lumMod val="95000"/>
                <a:lumOff val="5000"/>
              </a:schemeClr>
            </a:solidFill>
            <a:prstDash val="lgDashDot"/>
            <a:round/>
            <a:headEnd/>
            <a:tailEnd/>
          </a:ln>
        </p:spPr>
        <p:txBody>
          <a:bodyPr wrap="none" anchor="ctr"/>
          <a:lstStyle/>
          <a:p>
            <a:endParaRPr lang="ja-JP" altLang="en-US"/>
          </a:p>
        </p:txBody>
      </p:sp>
      <p:sp>
        <p:nvSpPr>
          <p:cNvPr id="36875" name="Text Box 10"/>
          <p:cNvSpPr txBox="1">
            <a:spLocks noChangeArrowheads="1"/>
          </p:cNvSpPr>
          <p:nvPr/>
        </p:nvSpPr>
        <p:spPr bwMode="auto">
          <a:xfrm>
            <a:off x="1413906" y="2186144"/>
            <a:ext cx="3533340" cy="2000548"/>
          </a:xfrm>
          <a:prstGeom prst="rect">
            <a:avLst/>
          </a:prstGeom>
          <a:noFill/>
          <a:ln w="9525">
            <a:solidFill>
              <a:schemeClr val="tx1">
                <a:lumMod val="95000"/>
                <a:lumOff val="5000"/>
              </a:schemeClr>
            </a:solidFill>
            <a:miter lim="800000"/>
            <a:headEnd/>
            <a:tailEnd/>
          </a:ln>
        </p:spPr>
        <p:txBody>
          <a:bodyPr wrap="none">
            <a:spAutoFit/>
          </a:bodyPr>
          <a:lstStyle/>
          <a:p>
            <a:r>
              <a:rPr lang="ja-JP" altLang="en-US" sz="2800" dirty="0">
                <a:solidFill>
                  <a:schemeClr val="tx1">
                    <a:lumMod val="95000"/>
                    <a:lumOff val="5000"/>
                  </a:schemeClr>
                </a:solidFill>
              </a:rPr>
              <a:t>運送事業法の</a:t>
            </a:r>
            <a:r>
              <a:rPr lang="ja-JP" altLang="en-US" sz="2800" dirty="0" smtClean="0">
                <a:solidFill>
                  <a:schemeClr val="tx1">
                    <a:lumMod val="95000"/>
                    <a:lumOff val="5000"/>
                  </a:schemeClr>
                </a:solidFill>
              </a:rPr>
              <a:t>適用</a:t>
            </a:r>
            <a:endParaRPr lang="en-US" altLang="ja-JP" sz="2800" dirty="0" smtClean="0">
              <a:solidFill>
                <a:schemeClr val="tx1">
                  <a:lumMod val="95000"/>
                  <a:lumOff val="5000"/>
                </a:schemeClr>
              </a:solidFill>
            </a:endParaRPr>
          </a:p>
          <a:p>
            <a:r>
              <a:rPr lang="ja-JP" altLang="en-US" sz="2000" dirty="0" smtClean="0">
                <a:solidFill>
                  <a:schemeClr val="tx1">
                    <a:lumMod val="95000"/>
                    <a:lumOff val="5000"/>
                  </a:schemeClr>
                </a:solidFill>
              </a:rPr>
              <a:t>（日本の運送機関の場合）</a:t>
            </a:r>
            <a:endParaRPr lang="ja-JP" altLang="en-US" sz="2000" dirty="0">
              <a:solidFill>
                <a:schemeClr val="tx1">
                  <a:lumMod val="95000"/>
                  <a:lumOff val="5000"/>
                </a:schemeClr>
              </a:solidFill>
            </a:endParaRPr>
          </a:p>
          <a:p>
            <a:r>
              <a:rPr lang="ja-JP" altLang="en-US" sz="2800" dirty="0">
                <a:solidFill>
                  <a:schemeClr val="tx1">
                    <a:lumMod val="95000"/>
                    <a:lumOff val="5000"/>
                  </a:schemeClr>
                </a:solidFill>
              </a:rPr>
              <a:t>　　　　</a:t>
            </a:r>
            <a:r>
              <a:rPr lang="ja-JP" altLang="en-US" sz="2800" dirty="0" smtClean="0">
                <a:solidFill>
                  <a:schemeClr val="tx1">
                    <a:lumMod val="95000"/>
                    <a:lumOff val="5000"/>
                  </a:schemeClr>
                </a:solidFill>
              </a:rPr>
              <a:t>鉄道等</a:t>
            </a:r>
            <a:r>
              <a:rPr lang="ja-JP" altLang="en-US" sz="2800" dirty="0">
                <a:solidFill>
                  <a:schemeClr val="tx1">
                    <a:lumMod val="95000"/>
                    <a:lumOff val="5000"/>
                  </a:schemeClr>
                </a:solidFill>
              </a:rPr>
              <a:t>　</a:t>
            </a:r>
            <a:r>
              <a:rPr lang="ja-JP" altLang="en-US" sz="2800" dirty="0" smtClean="0">
                <a:solidFill>
                  <a:schemeClr val="tx1">
                    <a:lumMod val="95000"/>
                    <a:lumOff val="5000"/>
                  </a:schemeClr>
                </a:solidFill>
              </a:rPr>
              <a:t>非適用</a:t>
            </a:r>
            <a:endParaRPr lang="ja-JP" altLang="en-US" sz="2800" dirty="0">
              <a:solidFill>
                <a:schemeClr val="tx1">
                  <a:lumMod val="95000"/>
                  <a:lumOff val="5000"/>
                </a:schemeClr>
              </a:solidFill>
            </a:endParaRPr>
          </a:p>
          <a:p>
            <a:r>
              <a:rPr lang="ja-JP" altLang="en-US" sz="2000" dirty="0" smtClean="0">
                <a:solidFill>
                  <a:schemeClr val="tx1">
                    <a:lumMod val="95000"/>
                    <a:lumOff val="5000"/>
                  </a:schemeClr>
                </a:solidFill>
              </a:rPr>
              <a:t>（内外の航空会社とも）</a:t>
            </a:r>
            <a:endParaRPr lang="en-US" altLang="ja-JP" sz="2000" dirty="0" smtClean="0">
              <a:solidFill>
                <a:schemeClr val="tx1">
                  <a:lumMod val="95000"/>
                  <a:lumOff val="5000"/>
                </a:schemeClr>
              </a:solidFill>
            </a:endParaRPr>
          </a:p>
          <a:p>
            <a:r>
              <a:rPr lang="ja-JP" altLang="en-US" sz="2800" dirty="0">
                <a:solidFill>
                  <a:schemeClr val="tx1">
                    <a:lumMod val="95000"/>
                    <a:lumOff val="5000"/>
                  </a:schemeClr>
                </a:solidFill>
              </a:rPr>
              <a:t>　　</a:t>
            </a:r>
            <a:r>
              <a:rPr lang="ja-JP" altLang="en-US" sz="2800" dirty="0" smtClean="0">
                <a:solidFill>
                  <a:schemeClr val="tx1">
                    <a:lumMod val="95000"/>
                    <a:lumOff val="5000"/>
                  </a:schemeClr>
                </a:solidFill>
              </a:rPr>
              <a:t>　　航空　　　適用</a:t>
            </a:r>
            <a:endParaRPr lang="ja-JP" altLang="en-US" sz="2800" dirty="0">
              <a:solidFill>
                <a:schemeClr val="tx1">
                  <a:lumMod val="95000"/>
                  <a:lumOff val="5000"/>
                </a:schemeClr>
              </a:solidFill>
            </a:endParaRPr>
          </a:p>
        </p:txBody>
      </p:sp>
      <p:sp>
        <p:nvSpPr>
          <p:cNvPr id="36876" name="Text Box 11"/>
          <p:cNvSpPr txBox="1">
            <a:spLocks noChangeArrowheads="1"/>
          </p:cNvSpPr>
          <p:nvPr/>
        </p:nvSpPr>
        <p:spPr bwMode="auto">
          <a:xfrm>
            <a:off x="4724401" y="5253493"/>
            <a:ext cx="2659702" cy="830997"/>
          </a:xfrm>
          <a:prstGeom prst="rect">
            <a:avLst/>
          </a:prstGeom>
          <a:noFill/>
          <a:ln w="9525">
            <a:noFill/>
            <a:miter lim="800000"/>
            <a:headEnd/>
            <a:tailEnd/>
          </a:ln>
        </p:spPr>
        <p:txBody>
          <a:bodyPr wrap="none">
            <a:spAutoFit/>
          </a:bodyPr>
          <a:lstStyle/>
          <a:p>
            <a:r>
              <a:rPr lang="ja-JP" altLang="en-US" sz="2400" b="1" dirty="0">
                <a:solidFill>
                  <a:schemeClr val="tx1">
                    <a:lumMod val="95000"/>
                    <a:lumOff val="5000"/>
                  </a:schemeClr>
                </a:solidFill>
              </a:rPr>
              <a:t>運送事業法の適用</a:t>
            </a:r>
          </a:p>
          <a:p>
            <a:r>
              <a:rPr lang="ja-JP" altLang="en-US" sz="2400" b="1" dirty="0">
                <a:solidFill>
                  <a:schemeClr val="tx1">
                    <a:lumMod val="95000"/>
                    <a:lumOff val="5000"/>
                  </a:schemeClr>
                </a:solidFill>
              </a:rPr>
              <a:t>を実務慣行上否認</a:t>
            </a:r>
          </a:p>
        </p:txBody>
      </p:sp>
      <p:sp>
        <p:nvSpPr>
          <p:cNvPr id="36877" name="Text Box 12"/>
          <p:cNvSpPr txBox="1">
            <a:spLocks noChangeArrowheads="1"/>
          </p:cNvSpPr>
          <p:nvPr/>
        </p:nvSpPr>
        <p:spPr bwMode="auto">
          <a:xfrm>
            <a:off x="7479109" y="2703462"/>
            <a:ext cx="2659978" cy="1200329"/>
          </a:xfrm>
          <a:prstGeom prst="rect">
            <a:avLst/>
          </a:prstGeom>
          <a:noFill/>
          <a:ln w="9525">
            <a:noFill/>
            <a:miter lim="800000"/>
            <a:headEnd/>
            <a:tailEnd/>
          </a:ln>
        </p:spPr>
        <p:txBody>
          <a:bodyPr wrap="square">
            <a:spAutoFit/>
          </a:bodyPr>
          <a:lstStyle/>
          <a:p>
            <a:pPr algn="ctr"/>
            <a:r>
              <a:rPr lang="ja-JP" altLang="en-US" sz="2400" dirty="0" smtClean="0">
                <a:solidFill>
                  <a:schemeClr val="tx1">
                    <a:lumMod val="95000"/>
                    <a:lumOff val="5000"/>
                  </a:schemeClr>
                </a:solidFill>
                <a:ea typeface="ＭＳ ゴシック" pitchFamily="49" charset="-128"/>
              </a:rPr>
              <a:t>契約　旅行業約款</a:t>
            </a:r>
            <a:endParaRPr lang="ja-JP" altLang="en-US" sz="2400" dirty="0">
              <a:solidFill>
                <a:schemeClr val="tx1">
                  <a:lumMod val="95000"/>
                  <a:lumOff val="5000"/>
                </a:schemeClr>
              </a:solidFill>
              <a:ea typeface="ＭＳ ゴシック" pitchFamily="49" charset="-128"/>
            </a:endParaRPr>
          </a:p>
          <a:p>
            <a:pPr algn="ctr"/>
            <a:r>
              <a:rPr lang="ja-JP" altLang="en-US" sz="2400" dirty="0" smtClean="0">
                <a:solidFill>
                  <a:schemeClr val="tx1">
                    <a:lumMod val="95000"/>
                    <a:lumOff val="5000"/>
                  </a:schemeClr>
                </a:solidFill>
                <a:ea typeface="ＭＳ ゴシック" pitchFamily="49" charset="-128"/>
              </a:rPr>
              <a:t>代金　自己の計算</a:t>
            </a:r>
            <a:endParaRPr lang="en-US" altLang="ja-JP" sz="2400" dirty="0" smtClean="0">
              <a:solidFill>
                <a:schemeClr val="tx1">
                  <a:lumMod val="95000"/>
                  <a:lumOff val="5000"/>
                </a:schemeClr>
              </a:solidFill>
              <a:ea typeface="ＭＳ ゴシック" pitchFamily="49" charset="-128"/>
            </a:endParaRPr>
          </a:p>
          <a:p>
            <a:pPr algn="r"/>
            <a:r>
              <a:rPr lang="ja-JP" altLang="en-US" sz="2400" dirty="0">
                <a:solidFill>
                  <a:schemeClr val="tx1">
                    <a:lumMod val="95000"/>
                    <a:lumOff val="5000"/>
                  </a:schemeClr>
                </a:solidFill>
                <a:ea typeface="ＭＳ ゴシック" pitchFamily="49" charset="-128"/>
              </a:rPr>
              <a:t>　</a:t>
            </a:r>
            <a:r>
              <a:rPr lang="ja-JP" altLang="en-US" sz="2400" dirty="0" smtClean="0">
                <a:solidFill>
                  <a:schemeClr val="tx1">
                    <a:lumMod val="95000"/>
                    <a:lumOff val="5000"/>
                  </a:schemeClr>
                </a:solidFill>
                <a:ea typeface="ＭＳ ゴシック" pitchFamily="49" charset="-128"/>
              </a:rPr>
              <a:t>　（包括代金</a:t>
            </a:r>
            <a:r>
              <a:rPr lang="en-US" altLang="ja-JP" sz="2400" dirty="0" smtClean="0">
                <a:solidFill>
                  <a:schemeClr val="tx1">
                    <a:lumMod val="95000"/>
                    <a:lumOff val="5000"/>
                  </a:schemeClr>
                </a:solidFill>
                <a:ea typeface="ＭＳ ゴシック" pitchFamily="49" charset="-128"/>
              </a:rPr>
              <a:t>)</a:t>
            </a:r>
            <a:endParaRPr lang="ja-JP" altLang="en-US" sz="2400" dirty="0">
              <a:solidFill>
                <a:schemeClr val="tx1">
                  <a:lumMod val="95000"/>
                  <a:lumOff val="5000"/>
                </a:schemeClr>
              </a:solidFill>
              <a:ea typeface="ＭＳ ゴシック" pitchFamily="49" charset="-128"/>
            </a:endParaRPr>
          </a:p>
        </p:txBody>
      </p:sp>
    </p:spTree>
    <p:extLst>
      <p:ext uri="{BB962C8B-B14F-4D97-AF65-F5344CB8AC3E}">
        <p14:creationId xmlns:p14="http://schemas.microsoft.com/office/powerpoint/2010/main" val="3481867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11823" y="175682"/>
            <a:ext cx="7756585" cy="1139363"/>
          </a:xfrm>
          <a:ln>
            <a:solidFill>
              <a:schemeClr val="tx1">
                <a:lumMod val="95000"/>
                <a:lumOff val="5000"/>
              </a:schemeClr>
            </a:solidFill>
          </a:ln>
        </p:spPr>
        <p:txBody>
          <a:bodyPr>
            <a:normAutofit/>
          </a:bodyPr>
          <a:lstStyle/>
          <a:p>
            <a:pPr algn="ctr"/>
            <a:r>
              <a:rPr lang="ja-JP" altLang="en-US" dirty="0" smtClean="0"/>
              <a:t>図</a:t>
            </a:r>
            <a:r>
              <a:rPr lang="en-US" altLang="ja-JP" dirty="0" smtClean="0"/>
              <a:t>5-2</a:t>
            </a:r>
            <a:r>
              <a:rPr lang="ja-JP" altLang="en-US" dirty="0" smtClean="0"/>
              <a:t>　</a:t>
            </a:r>
            <a:r>
              <a:rPr lang="ja-JP" altLang="en-US" dirty="0"/>
              <a:t>民</a:t>
            </a:r>
            <a:r>
              <a:rPr lang="ja-JP" altLang="en-US" dirty="0" smtClean="0"/>
              <a:t>力活用型共生社会</a:t>
            </a:r>
            <a:endParaRPr kumimoji="1" lang="ja-JP" altLang="en-US" dirty="0"/>
          </a:p>
        </p:txBody>
      </p:sp>
      <p:sp>
        <p:nvSpPr>
          <p:cNvPr id="4" name="正方形/長方形 3"/>
          <p:cNvSpPr/>
          <p:nvPr/>
        </p:nvSpPr>
        <p:spPr>
          <a:xfrm>
            <a:off x="2279576" y="3068960"/>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居所</a:t>
            </a:r>
          </a:p>
        </p:txBody>
      </p:sp>
      <p:sp>
        <p:nvSpPr>
          <p:cNvPr id="5" name="正方形/長方形 4"/>
          <p:cNvSpPr/>
          <p:nvPr/>
        </p:nvSpPr>
        <p:spPr>
          <a:xfrm>
            <a:off x="8040216" y="3140968"/>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lumMod val="95000"/>
                    <a:lumOff val="5000"/>
                  </a:schemeClr>
                </a:solidFill>
              </a:rPr>
              <a:t>宿所</a:t>
            </a:r>
            <a:r>
              <a:rPr lang="en-US" altLang="ja-JP" sz="2800" dirty="0" smtClean="0">
                <a:solidFill>
                  <a:schemeClr val="tx1">
                    <a:lumMod val="95000"/>
                    <a:lumOff val="5000"/>
                  </a:schemeClr>
                </a:solidFill>
              </a:rPr>
              <a:t>destination</a:t>
            </a:r>
            <a:endParaRPr lang="ja-JP" altLang="en-US" sz="2800" dirty="0">
              <a:solidFill>
                <a:schemeClr val="tx1">
                  <a:lumMod val="95000"/>
                  <a:lumOff val="5000"/>
                </a:schemeClr>
              </a:solidFill>
            </a:endParaRPr>
          </a:p>
        </p:txBody>
      </p:sp>
      <p:sp>
        <p:nvSpPr>
          <p:cNvPr id="8" name="下カーブ矢印 7"/>
          <p:cNvSpPr/>
          <p:nvPr/>
        </p:nvSpPr>
        <p:spPr>
          <a:xfrm>
            <a:off x="4079776"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79776"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1" name="テキスト ボックス 10"/>
          <p:cNvSpPr txBox="1"/>
          <p:nvPr/>
        </p:nvSpPr>
        <p:spPr>
          <a:xfrm>
            <a:off x="2639616" y="5143947"/>
            <a:ext cx="7128792" cy="646331"/>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a:t>「人流」保証責任　旅程概念の終焉</a:t>
            </a:r>
          </a:p>
        </p:txBody>
      </p:sp>
      <p:sp>
        <p:nvSpPr>
          <p:cNvPr id="12" name="テキスト ボックス 11"/>
          <p:cNvSpPr txBox="1"/>
          <p:nvPr/>
        </p:nvSpPr>
        <p:spPr>
          <a:xfrm>
            <a:off x="2927648" y="5967912"/>
            <a:ext cx="6552728" cy="646331"/>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a:t>「特別」補償責任</a:t>
            </a:r>
          </a:p>
        </p:txBody>
      </p:sp>
      <p:sp>
        <p:nvSpPr>
          <p:cNvPr id="13" name="テキスト ボックス 12"/>
          <p:cNvSpPr txBox="1"/>
          <p:nvPr/>
        </p:nvSpPr>
        <p:spPr>
          <a:xfrm>
            <a:off x="698740" y="1502040"/>
            <a:ext cx="3381036" cy="1200329"/>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smtClean="0"/>
              <a:t>定額料金</a:t>
            </a:r>
            <a:r>
              <a:rPr lang="en-US" altLang="ja-JP" sz="3600" dirty="0" smtClean="0"/>
              <a:t>(</a:t>
            </a:r>
            <a:r>
              <a:rPr lang="ja-JP" altLang="en-US" sz="3600" dirty="0" smtClean="0"/>
              <a:t>サブスクリプション）</a:t>
            </a:r>
            <a:endParaRPr lang="ja-JP" altLang="en-US" sz="3600" dirty="0"/>
          </a:p>
        </p:txBody>
      </p:sp>
      <p:sp>
        <p:nvSpPr>
          <p:cNvPr id="14" name="下カーブ矢印 13"/>
          <p:cNvSpPr/>
          <p:nvPr/>
        </p:nvSpPr>
        <p:spPr>
          <a:xfrm>
            <a:off x="4007768" y="3789040"/>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下カーブ矢印 14"/>
          <p:cNvSpPr/>
          <p:nvPr/>
        </p:nvSpPr>
        <p:spPr>
          <a:xfrm rot="10800000">
            <a:off x="4007768" y="4077072"/>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下カーブ矢印 15"/>
          <p:cNvSpPr/>
          <p:nvPr/>
        </p:nvSpPr>
        <p:spPr>
          <a:xfrm>
            <a:off x="4007769" y="4281653"/>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7" name="下カーブ矢印 16"/>
          <p:cNvSpPr/>
          <p:nvPr/>
        </p:nvSpPr>
        <p:spPr>
          <a:xfrm rot="10800000">
            <a:off x="4007769" y="4569685"/>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8" name="下カーブ矢印 17"/>
          <p:cNvSpPr/>
          <p:nvPr/>
        </p:nvSpPr>
        <p:spPr>
          <a:xfrm>
            <a:off x="4007768"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9" name="下カーブ矢印 18"/>
          <p:cNvSpPr/>
          <p:nvPr/>
        </p:nvSpPr>
        <p:spPr>
          <a:xfrm rot="10800000">
            <a:off x="4007768"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23" name="正方形/長方形 22"/>
          <p:cNvSpPr/>
          <p:nvPr/>
        </p:nvSpPr>
        <p:spPr>
          <a:xfrm>
            <a:off x="4655840" y="1742036"/>
            <a:ext cx="2808312" cy="864096"/>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lumMod val="95000"/>
                    <a:lumOff val="5000"/>
                  </a:schemeClr>
                </a:solidFill>
              </a:rPr>
              <a:t>人</a:t>
            </a:r>
            <a:r>
              <a:rPr lang="ja-JP" altLang="en-US" sz="4800" dirty="0">
                <a:solidFill>
                  <a:schemeClr val="tx1">
                    <a:lumMod val="95000"/>
                    <a:lumOff val="5000"/>
                  </a:schemeClr>
                </a:solidFill>
              </a:rPr>
              <a:t>流</a:t>
            </a:r>
            <a:r>
              <a:rPr lang="ja-JP" altLang="en-US" sz="4800" dirty="0" smtClean="0">
                <a:solidFill>
                  <a:schemeClr val="tx1">
                    <a:lumMod val="95000"/>
                    <a:lumOff val="5000"/>
                  </a:schemeClr>
                </a:solidFill>
              </a:rPr>
              <a:t>活動</a:t>
            </a:r>
            <a:endParaRPr lang="ja-JP" altLang="en-US" sz="4800" dirty="0">
              <a:solidFill>
                <a:schemeClr val="tx1">
                  <a:lumMod val="95000"/>
                  <a:lumOff val="5000"/>
                </a:schemeClr>
              </a:solidFill>
            </a:endParaRPr>
          </a:p>
        </p:txBody>
      </p:sp>
      <p:sp>
        <p:nvSpPr>
          <p:cNvPr id="21" name="円/楕円 20"/>
          <p:cNvSpPr/>
          <p:nvPr/>
        </p:nvSpPr>
        <p:spPr>
          <a:xfrm>
            <a:off x="5538168" y="2771303"/>
            <a:ext cx="851688" cy="21457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smtClean="0">
                <a:solidFill>
                  <a:schemeClr val="tx1"/>
                </a:solidFill>
              </a:rPr>
              <a:t>人</a:t>
            </a:r>
            <a:r>
              <a:rPr lang="ja-JP" altLang="en-US" sz="2800" dirty="0">
                <a:solidFill>
                  <a:schemeClr val="tx1"/>
                </a:solidFill>
              </a:rPr>
              <a:t>流</a:t>
            </a:r>
            <a:r>
              <a:rPr lang="ja-JP" altLang="en-US" sz="2800" dirty="0" smtClean="0">
                <a:solidFill>
                  <a:schemeClr val="tx1"/>
                </a:solidFill>
              </a:rPr>
              <a:t>資源</a:t>
            </a:r>
            <a:endParaRPr lang="ja-JP" altLang="en-US" sz="2800" dirty="0">
              <a:solidFill>
                <a:schemeClr val="tx1"/>
              </a:solidFill>
            </a:endParaRPr>
          </a:p>
        </p:txBody>
      </p:sp>
      <p:sp>
        <p:nvSpPr>
          <p:cNvPr id="3" name="正方形/長方形 2"/>
          <p:cNvSpPr/>
          <p:nvPr/>
        </p:nvSpPr>
        <p:spPr>
          <a:xfrm>
            <a:off x="156712" y="4977438"/>
            <a:ext cx="1439175" cy="7620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ベーシック・インカム制度</a:t>
            </a:r>
            <a:endParaRPr kumimoji="1" lang="ja-JP" altLang="en-US" dirty="0"/>
          </a:p>
        </p:txBody>
      </p:sp>
      <p:sp>
        <p:nvSpPr>
          <p:cNvPr id="7" name="下矢印 6"/>
          <p:cNvSpPr/>
          <p:nvPr/>
        </p:nvSpPr>
        <p:spPr>
          <a:xfrm flipV="1">
            <a:off x="621101" y="2924940"/>
            <a:ext cx="612475" cy="19921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321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6762" y="-66192"/>
            <a:ext cx="10517038" cy="658559"/>
          </a:xfrm>
          <a:ln w="38100">
            <a:noFill/>
          </a:ln>
        </p:spPr>
        <p:txBody>
          <a:bodyPr>
            <a:normAutofit fontScale="90000"/>
          </a:bodyPr>
          <a:lstStyle/>
          <a:p>
            <a:pPr algn="ctr"/>
            <a:r>
              <a:rPr kumimoji="1" lang="ja-JP" altLang="en-US" dirty="0" smtClean="0"/>
              <a:t>図６</a:t>
            </a:r>
            <a:r>
              <a:rPr kumimoji="1" lang="en-US" altLang="ja-JP" dirty="0" smtClean="0"/>
              <a:t>-</a:t>
            </a:r>
            <a:r>
              <a:rPr kumimoji="1" lang="ja-JP" altLang="en-US" dirty="0" smtClean="0"/>
              <a:t>１　通訳案内士制度と旅行業制度の変遷</a:t>
            </a:r>
            <a:endParaRPr kumimoji="1" lang="ja-JP" altLang="en-US" dirty="0"/>
          </a:p>
        </p:txBody>
      </p:sp>
      <p:sp>
        <p:nvSpPr>
          <p:cNvPr id="4" name="正方形/長方形 3"/>
          <p:cNvSpPr/>
          <p:nvPr/>
        </p:nvSpPr>
        <p:spPr>
          <a:xfrm>
            <a:off x="198410" y="802259"/>
            <a:ext cx="1181816" cy="18978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治安維持政策</a:t>
            </a:r>
            <a:endParaRPr kumimoji="1" lang="en-US" altLang="ja-JP" dirty="0" smtClean="0">
              <a:solidFill>
                <a:schemeClr val="tx1">
                  <a:lumMod val="95000"/>
                  <a:lumOff val="5000"/>
                </a:schemeClr>
              </a:solidFill>
            </a:endParaRPr>
          </a:p>
        </p:txBody>
      </p:sp>
      <p:sp>
        <p:nvSpPr>
          <p:cNvPr id="5" name="正方形/長方形 4"/>
          <p:cNvSpPr/>
          <p:nvPr/>
        </p:nvSpPr>
        <p:spPr>
          <a:xfrm>
            <a:off x="1733917" y="1164564"/>
            <a:ext cx="2915725" cy="4399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smtClean="0">
                <a:solidFill>
                  <a:schemeClr val="tx1">
                    <a:lumMod val="95000"/>
                    <a:lumOff val="5000"/>
                  </a:schemeClr>
                </a:solidFill>
              </a:rPr>
              <a:t>1907 </a:t>
            </a:r>
            <a:r>
              <a:rPr lang="ja-JP" altLang="en-US" dirty="0" smtClean="0">
                <a:solidFill>
                  <a:schemeClr val="tx1">
                    <a:lumMod val="95000"/>
                    <a:lumOff val="5000"/>
                  </a:schemeClr>
                </a:solidFill>
              </a:rPr>
              <a:t>年　案内業者取締規則</a:t>
            </a:r>
            <a:endParaRPr lang="en-US" altLang="ja-JP" dirty="0" smtClean="0">
              <a:solidFill>
                <a:schemeClr val="tx1">
                  <a:lumMod val="95000"/>
                  <a:lumOff val="5000"/>
                </a:schemeClr>
              </a:solidFill>
            </a:endParaRPr>
          </a:p>
        </p:txBody>
      </p:sp>
      <p:sp>
        <p:nvSpPr>
          <p:cNvPr id="6" name="正方形/長方形 5"/>
          <p:cNvSpPr/>
          <p:nvPr/>
        </p:nvSpPr>
        <p:spPr>
          <a:xfrm>
            <a:off x="4017036" y="1618897"/>
            <a:ext cx="4701396" cy="3975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1941 </a:t>
            </a:r>
            <a:r>
              <a:rPr lang="ja-JP" altLang="en-US" dirty="0" smtClean="0">
                <a:solidFill>
                  <a:schemeClr val="tx1">
                    <a:lumMod val="95000"/>
                    <a:lumOff val="5000"/>
                  </a:schemeClr>
                </a:solidFill>
              </a:rPr>
              <a:t>年国家総動員法による鉄道省令</a:t>
            </a:r>
            <a:endParaRPr lang="en-US" altLang="ja-JP" dirty="0" smtClean="0">
              <a:solidFill>
                <a:schemeClr val="tx1">
                  <a:lumMod val="95000"/>
                  <a:lumOff val="5000"/>
                </a:schemeClr>
              </a:solidFill>
            </a:endParaRPr>
          </a:p>
        </p:txBody>
      </p:sp>
      <p:sp>
        <p:nvSpPr>
          <p:cNvPr id="7" name="正方形/長方形 6"/>
          <p:cNvSpPr/>
          <p:nvPr/>
        </p:nvSpPr>
        <p:spPr>
          <a:xfrm>
            <a:off x="4005534" y="2875475"/>
            <a:ext cx="4701396" cy="3163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lumMod val="95000"/>
                    <a:lumOff val="5000"/>
                  </a:schemeClr>
                </a:solidFill>
              </a:rPr>
              <a:t>日本国憲法施行により</a:t>
            </a:r>
            <a:r>
              <a:rPr lang="en-US" altLang="ja-JP" dirty="0" smtClean="0">
                <a:solidFill>
                  <a:schemeClr val="tx1">
                    <a:lumMod val="95000"/>
                    <a:lumOff val="5000"/>
                  </a:schemeClr>
                </a:solidFill>
              </a:rPr>
              <a:t>1947 </a:t>
            </a:r>
            <a:r>
              <a:rPr lang="ja-JP" altLang="en-US" dirty="0" smtClean="0">
                <a:solidFill>
                  <a:schemeClr val="tx1">
                    <a:lumMod val="95000"/>
                    <a:lumOff val="5000"/>
                  </a:schemeClr>
                </a:solidFill>
              </a:rPr>
              <a:t>年 末をもって失効</a:t>
            </a:r>
            <a:endParaRPr lang="en-US" altLang="ja-JP" dirty="0" smtClean="0">
              <a:solidFill>
                <a:schemeClr val="tx1">
                  <a:lumMod val="95000"/>
                  <a:lumOff val="5000"/>
                </a:schemeClr>
              </a:solidFill>
            </a:endParaRPr>
          </a:p>
        </p:txBody>
      </p:sp>
      <p:sp>
        <p:nvSpPr>
          <p:cNvPr id="8" name="正方形/長方形 7"/>
          <p:cNvSpPr/>
          <p:nvPr/>
        </p:nvSpPr>
        <p:spPr>
          <a:xfrm>
            <a:off x="2122096" y="2018473"/>
            <a:ext cx="9279137" cy="7333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lumMod val="95000"/>
                    <a:lumOff val="5000"/>
                  </a:schemeClr>
                </a:solidFill>
              </a:rPr>
              <a:t>旅行斡旋業とは①「 他人ノ為旅行計画ヲ樹テ又ハ旅行ニ必要ナル交通機関若ハ旅店ノ斡旋ヲ為ス事業」　　　　　　　　　　　　　　</a:t>
            </a:r>
            <a:endParaRPr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②「 旅行者ノ通訳案内ヲ為ス事業」として同じ分類</a:t>
            </a:r>
            <a:endParaRPr kumimoji="1" lang="ja-JP" altLang="en-US" sz="1600" dirty="0">
              <a:solidFill>
                <a:schemeClr val="tx1">
                  <a:lumMod val="95000"/>
                  <a:lumOff val="5000"/>
                </a:schemeClr>
              </a:solidFill>
            </a:endParaRPr>
          </a:p>
        </p:txBody>
      </p:sp>
      <p:sp>
        <p:nvSpPr>
          <p:cNvPr id="9" name="正方形/長方形 8"/>
          <p:cNvSpPr/>
          <p:nvPr/>
        </p:nvSpPr>
        <p:spPr>
          <a:xfrm>
            <a:off x="2251493" y="669995"/>
            <a:ext cx="3183148" cy="442819"/>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通訳案内業制度</a:t>
            </a:r>
            <a:endParaRPr lang="en-US" altLang="ja-JP" dirty="0" smtClean="0">
              <a:solidFill>
                <a:schemeClr val="tx1">
                  <a:lumMod val="95000"/>
                  <a:lumOff val="5000"/>
                </a:schemeClr>
              </a:solidFill>
            </a:endParaRPr>
          </a:p>
        </p:txBody>
      </p:sp>
      <p:sp>
        <p:nvSpPr>
          <p:cNvPr id="10" name="正方形/長方形 9"/>
          <p:cNvSpPr/>
          <p:nvPr/>
        </p:nvSpPr>
        <p:spPr>
          <a:xfrm>
            <a:off x="7142675" y="675755"/>
            <a:ext cx="3148641" cy="442819"/>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旅行業制度</a:t>
            </a:r>
            <a:endParaRPr lang="en-US" altLang="ja-JP" dirty="0" smtClean="0">
              <a:solidFill>
                <a:schemeClr val="tx1">
                  <a:lumMod val="95000"/>
                  <a:lumOff val="5000"/>
                </a:schemeClr>
              </a:solidFill>
            </a:endParaRPr>
          </a:p>
        </p:txBody>
      </p:sp>
      <p:sp>
        <p:nvSpPr>
          <p:cNvPr id="11" name="正方形/長方形 10"/>
          <p:cNvSpPr/>
          <p:nvPr/>
        </p:nvSpPr>
        <p:spPr>
          <a:xfrm>
            <a:off x="6590575" y="3310317"/>
            <a:ext cx="5382885" cy="584775"/>
          </a:xfrm>
          <a:prstGeom prst="rect">
            <a:avLst/>
          </a:prstGeom>
          <a:ln w="38100">
            <a:solidFill>
              <a:schemeClr val="tx1">
                <a:lumMod val="95000"/>
                <a:lumOff val="5000"/>
              </a:schemeClr>
            </a:solidFill>
          </a:ln>
        </p:spPr>
        <p:txBody>
          <a:bodyPr wrap="square">
            <a:spAutoFit/>
          </a:bodyPr>
          <a:lstStyle/>
          <a:p>
            <a:r>
              <a:rPr lang="en-US" altLang="ja-JP" dirty="0" smtClean="0"/>
              <a:t>1952 </a:t>
            </a:r>
            <a:r>
              <a:rPr lang="ja-JP" altLang="ja-JP" dirty="0" smtClean="0"/>
              <a:t>年</a:t>
            </a:r>
            <a:r>
              <a:rPr lang="ja-JP" altLang="en-US" dirty="0" smtClean="0"/>
              <a:t>　</a:t>
            </a:r>
            <a:r>
              <a:rPr lang="ja-JP" altLang="ja-JP" dirty="0" smtClean="0"/>
              <a:t>旅行あっ 旋業法</a:t>
            </a:r>
            <a:r>
              <a:rPr lang="ja-JP" altLang="en-US" dirty="0" smtClean="0"/>
              <a:t>　</a:t>
            </a:r>
            <a:endParaRPr lang="en-US" altLang="ja-JP" dirty="0" smtClean="0"/>
          </a:p>
          <a:p>
            <a:r>
              <a:rPr lang="ja-JP" altLang="en-US" sz="1400" dirty="0" smtClean="0"/>
              <a:t>　　　外人旅行保護のための</a:t>
            </a:r>
            <a:r>
              <a:rPr lang="ja-JP" altLang="en-US" sz="1400" b="1" dirty="0" smtClean="0">
                <a:solidFill>
                  <a:schemeClr val="tx1">
                    <a:lumMod val="95000"/>
                    <a:lumOff val="5000"/>
                  </a:schemeClr>
                </a:solidFill>
              </a:rPr>
              <a:t>日本国内ランドオペレーター規制が中心</a:t>
            </a:r>
            <a:endParaRPr lang="ja-JP" altLang="en-US" sz="1400" dirty="0">
              <a:solidFill>
                <a:schemeClr val="tx1">
                  <a:lumMod val="95000"/>
                  <a:lumOff val="5000"/>
                </a:schemeClr>
              </a:solidFill>
            </a:endParaRPr>
          </a:p>
        </p:txBody>
      </p:sp>
      <p:sp>
        <p:nvSpPr>
          <p:cNvPr id="12" name="正方形/長方形 11"/>
          <p:cNvSpPr/>
          <p:nvPr/>
        </p:nvSpPr>
        <p:spPr>
          <a:xfrm>
            <a:off x="3978012" y="3977581"/>
            <a:ext cx="3459601" cy="369332"/>
          </a:xfrm>
          <a:prstGeom prst="rect">
            <a:avLst/>
          </a:prstGeom>
          <a:ln w="12700">
            <a:solidFill>
              <a:schemeClr val="tx1"/>
            </a:solidFill>
          </a:ln>
        </p:spPr>
        <p:txBody>
          <a:bodyPr wrap="none">
            <a:spAutoFit/>
          </a:bodyPr>
          <a:lstStyle/>
          <a:p>
            <a:r>
              <a:rPr lang="en-US" altLang="ja-JP" dirty="0" smtClean="0">
                <a:solidFill>
                  <a:schemeClr val="tx1">
                    <a:lumMod val="95000"/>
                    <a:lumOff val="5000"/>
                  </a:schemeClr>
                </a:solidFill>
              </a:rPr>
              <a:t>1952 </a:t>
            </a:r>
            <a:r>
              <a:rPr lang="ja-JP" altLang="ja-JP" dirty="0" smtClean="0">
                <a:solidFill>
                  <a:schemeClr val="tx1">
                    <a:lumMod val="95000"/>
                    <a:lumOff val="5000"/>
                  </a:schemeClr>
                </a:solidFill>
              </a:rPr>
              <a:t>年サンフランシスコ条約発行</a:t>
            </a:r>
            <a:endParaRPr lang="ja-JP" altLang="en-US" dirty="0">
              <a:solidFill>
                <a:schemeClr val="tx1">
                  <a:lumMod val="95000"/>
                  <a:lumOff val="5000"/>
                </a:schemeClr>
              </a:solidFill>
            </a:endParaRPr>
          </a:p>
        </p:txBody>
      </p:sp>
      <p:sp>
        <p:nvSpPr>
          <p:cNvPr id="13" name="正方形/長方形 12"/>
          <p:cNvSpPr/>
          <p:nvPr/>
        </p:nvSpPr>
        <p:spPr>
          <a:xfrm>
            <a:off x="204163" y="2843840"/>
            <a:ext cx="1181816" cy="14492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外貨獲得</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政策</a:t>
            </a:r>
            <a:endParaRPr kumimoji="1" lang="en-US" altLang="ja-JP" dirty="0" smtClean="0">
              <a:solidFill>
                <a:schemeClr val="tx1">
                  <a:lumMod val="95000"/>
                  <a:lumOff val="5000"/>
                </a:schemeClr>
              </a:solidFill>
            </a:endParaRPr>
          </a:p>
        </p:txBody>
      </p:sp>
      <p:sp>
        <p:nvSpPr>
          <p:cNvPr id="15" name="正方形/長方形 14"/>
          <p:cNvSpPr/>
          <p:nvPr/>
        </p:nvSpPr>
        <p:spPr>
          <a:xfrm>
            <a:off x="1748287" y="3341951"/>
            <a:ext cx="2452777" cy="369332"/>
          </a:xfrm>
          <a:prstGeom prst="rect">
            <a:avLst/>
          </a:prstGeom>
          <a:ln w="38100">
            <a:solidFill>
              <a:schemeClr val="tx1">
                <a:lumMod val="95000"/>
                <a:lumOff val="5000"/>
              </a:schemeClr>
            </a:solidFill>
          </a:ln>
        </p:spPr>
        <p:txBody>
          <a:bodyPr wrap="square">
            <a:spAutoFit/>
          </a:bodyPr>
          <a:lstStyle/>
          <a:p>
            <a:r>
              <a:rPr lang="en-US" altLang="ja-JP" dirty="0" smtClean="0"/>
              <a:t>1949</a:t>
            </a:r>
            <a:r>
              <a:rPr lang="ja-JP" altLang="en-US" dirty="0" smtClean="0"/>
              <a:t>年　通訳案内業法</a:t>
            </a:r>
            <a:endParaRPr lang="en-US" altLang="ja-JP" dirty="0" smtClean="0"/>
          </a:p>
        </p:txBody>
      </p:sp>
      <p:sp>
        <p:nvSpPr>
          <p:cNvPr id="16" name="正方形/長方形 15"/>
          <p:cNvSpPr/>
          <p:nvPr/>
        </p:nvSpPr>
        <p:spPr>
          <a:xfrm>
            <a:off x="209911" y="4577751"/>
            <a:ext cx="1687900" cy="6153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日本人海外旅行者保護政策</a:t>
            </a:r>
            <a:endParaRPr kumimoji="1" lang="en-US" altLang="ja-JP" dirty="0" smtClean="0">
              <a:solidFill>
                <a:schemeClr val="tx1">
                  <a:lumMod val="95000"/>
                  <a:lumOff val="5000"/>
                </a:schemeClr>
              </a:solidFill>
            </a:endParaRPr>
          </a:p>
        </p:txBody>
      </p:sp>
      <p:sp>
        <p:nvSpPr>
          <p:cNvPr id="17" name="正方形/長方形 16"/>
          <p:cNvSpPr/>
          <p:nvPr/>
        </p:nvSpPr>
        <p:spPr>
          <a:xfrm>
            <a:off x="215663" y="5434648"/>
            <a:ext cx="1454981" cy="9717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国・地域の誇り確保政策</a:t>
            </a:r>
            <a:endParaRPr kumimoji="1" lang="en-US" altLang="ja-JP" dirty="0" smtClean="0">
              <a:solidFill>
                <a:schemeClr val="tx1">
                  <a:lumMod val="95000"/>
                  <a:lumOff val="5000"/>
                </a:schemeClr>
              </a:solidFill>
            </a:endParaRPr>
          </a:p>
        </p:txBody>
      </p:sp>
      <p:sp>
        <p:nvSpPr>
          <p:cNvPr id="18" name="正方形/長方形 17"/>
          <p:cNvSpPr/>
          <p:nvPr/>
        </p:nvSpPr>
        <p:spPr>
          <a:xfrm>
            <a:off x="9582290" y="4500915"/>
            <a:ext cx="1806905" cy="369332"/>
          </a:xfrm>
          <a:prstGeom prst="rect">
            <a:avLst/>
          </a:prstGeom>
          <a:ln w="38100">
            <a:solidFill>
              <a:schemeClr val="tx1">
                <a:lumMod val="95000"/>
                <a:lumOff val="5000"/>
              </a:schemeClr>
            </a:solidFill>
          </a:ln>
        </p:spPr>
        <p:txBody>
          <a:bodyPr wrap="none">
            <a:spAutoFit/>
          </a:bodyPr>
          <a:lstStyle/>
          <a:p>
            <a:r>
              <a:rPr lang="en-US" altLang="ja-JP" dirty="0" smtClean="0">
                <a:solidFill>
                  <a:schemeClr val="tx1">
                    <a:lumMod val="95000"/>
                    <a:lumOff val="5000"/>
                  </a:schemeClr>
                </a:solidFill>
              </a:rPr>
              <a:t>1971</a:t>
            </a:r>
            <a:r>
              <a:rPr lang="ja-JP" altLang="ja-JP" dirty="0" smtClean="0">
                <a:solidFill>
                  <a:schemeClr val="tx1">
                    <a:lumMod val="95000"/>
                    <a:lumOff val="5000"/>
                  </a:schemeClr>
                </a:solidFill>
              </a:rPr>
              <a:t>年</a:t>
            </a:r>
            <a:r>
              <a:rPr lang="ja-JP" altLang="en-US" dirty="0" smtClean="0">
                <a:solidFill>
                  <a:schemeClr val="tx1">
                    <a:lumMod val="95000"/>
                    <a:lumOff val="5000"/>
                  </a:schemeClr>
                </a:solidFill>
              </a:rPr>
              <a:t>旅行業法</a:t>
            </a:r>
            <a:endParaRPr lang="ja-JP" altLang="en-US" dirty="0">
              <a:solidFill>
                <a:schemeClr val="tx1">
                  <a:lumMod val="95000"/>
                  <a:lumOff val="5000"/>
                </a:schemeClr>
              </a:solidFill>
            </a:endParaRPr>
          </a:p>
        </p:txBody>
      </p:sp>
      <p:sp>
        <p:nvSpPr>
          <p:cNvPr id="19" name="正方形/長方形 18"/>
          <p:cNvSpPr/>
          <p:nvPr/>
        </p:nvSpPr>
        <p:spPr>
          <a:xfrm>
            <a:off x="3595572" y="4526798"/>
            <a:ext cx="5357557" cy="369332"/>
          </a:xfrm>
          <a:prstGeom prst="rect">
            <a:avLst/>
          </a:prstGeom>
          <a:ln w="12700">
            <a:solidFill>
              <a:schemeClr val="tx1"/>
            </a:solidFill>
          </a:ln>
        </p:spPr>
        <p:txBody>
          <a:bodyPr wrap="none">
            <a:spAutoFit/>
          </a:bodyPr>
          <a:lstStyle/>
          <a:p>
            <a:r>
              <a:rPr lang="en-US" altLang="ja-JP" dirty="0" smtClean="0">
                <a:solidFill>
                  <a:schemeClr val="tx1">
                    <a:lumMod val="95000"/>
                    <a:lumOff val="5000"/>
                  </a:schemeClr>
                </a:solidFill>
              </a:rPr>
              <a:t>1971</a:t>
            </a:r>
            <a:r>
              <a:rPr lang="ja-JP" altLang="ja-JP" dirty="0" smtClean="0">
                <a:solidFill>
                  <a:schemeClr val="tx1">
                    <a:lumMod val="95000"/>
                    <a:lumOff val="5000"/>
                  </a:schemeClr>
                </a:solidFill>
              </a:rPr>
              <a:t>年</a:t>
            </a:r>
            <a:r>
              <a:rPr lang="ja-JP" altLang="en-US" dirty="0" smtClean="0">
                <a:solidFill>
                  <a:schemeClr val="tx1">
                    <a:lumMod val="95000"/>
                    <a:lumOff val="5000"/>
                  </a:schemeClr>
                </a:solidFill>
              </a:rPr>
              <a:t>　日本人海外旅行者数が訪日外客数を上回る</a:t>
            </a:r>
            <a:endParaRPr lang="ja-JP" altLang="en-US" dirty="0">
              <a:solidFill>
                <a:schemeClr val="tx1">
                  <a:lumMod val="95000"/>
                  <a:lumOff val="5000"/>
                </a:schemeClr>
              </a:solidFill>
            </a:endParaRPr>
          </a:p>
        </p:txBody>
      </p:sp>
      <p:sp>
        <p:nvSpPr>
          <p:cNvPr id="21" name="正方形/長方形 20"/>
          <p:cNvSpPr/>
          <p:nvPr/>
        </p:nvSpPr>
        <p:spPr>
          <a:xfrm>
            <a:off x="1844616" y="6406428"/>
            <a:ext cx="3771180" cy="369332"/>
          </a:xfrm>
          <a:prstGeom prst="rect">
            <a:avLst/>
          </a:prstGeom>
          <a:ln w="38100">
            <a:solidFill>
              <a:schemeClr val="tx1">
                <a:lumMod val="95000"/>
                <a:lumOff val="5000"/>
              </a:schemeClr>
            </a:solidFill>
          </a:ln>
        </p:spPr>
        <p:txBody>
          <a:bodyPr wrap="square">
            <a:spAutoFit/>
          </a:bodyPr>
          <a:lstStyle/>
          <a:p>
            <a:r>
              <a:rPr lang="en-US" altLang="ja-JP" dirty="0" smtClean="0"/>
              <a:t>2018</a:t>
            </a:r>
            <a:r>
              <a:rPr lang="ja-JP" altLang="en-US" dirty="0" smtClean="0"/>
              <a:t>年　通訳案内士の業務独占廃止</a:t>
            </a:r>
            <a:endParaRPr lang="ja-JP" altLang="en-US" dirty="0"/>
          </a:p>
        </p:txBody>
      </p:sp>
      <p:sp>
        <p:nvSpPr>
          <p:cNvPr id="22" name="正方形/長方形 21"/>
          <p:cNvSpPr/>
          <p:nvPr/>
        </p:nvSpPr>
        <p:spPr>
          <a:xfrm>
            <a:off x="6702725" y="6406428"/>
            <a:ext cx="5201728" cy="369332"/>
          </a:xfrm>
          <a:prstGeom prst="rect">
            <a:avLst/>
          </a:prstGeom>
          <a:ln>
            <a:solidFill>
              <a:schemeClr val="tx1">
                <a:lumMod val="95000"/>
                <a:lumOff val="5000"/>
              </a:schemeClr>
            </a:solidFill>
          </a:ln>
        </p:spPr>
        <p:txBody>
          <a:bodyPr wrap="square">
            <a:spAutoFit/>
          </a:bodyPr>
          <a:lstStyle/>
          <a:p>
            <a:r>
              <a:rPr lang="en-US" altLang="ja-JP" dirty="0" smtClean="0"/>
              <a:t>2018</a:t>
            </a:r>
            <a:r>
              <a:rPr lang="ja-JP" altLang="en-US" dirty="0" smtClean="0"/>
              <a:t>年　日本国内ランドオペレータ規制の一部再開</a:t>
            </a:r>
            <a:endParaRPr lang="ja-JP" altLang="en-US" dirty="0"/>
          </a:p>
        </p:txBody>
      </p:sp>
      <p:sp>
        <p:nvSpPr>
          <p:cNvPr id="24" name="正方形/長方形 23"/>
          <p:cNvSpPr/>
          <p:nvPr/>
        </p:nvSpPr>
        <p:spPr>
          <a:xfrm>
            <a:off x="3942268" y="4995871"/>
            <a:ext cx="4408099" cy="5509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2014</a:t>
            </a:r>
            <a:r>
              <a:rPr lang="ja-JP" altLang="ja-JP" dirty="0" smtClean="0">
                <a:solidFill>
                  <a:schemeClr val="tx1">
                    <a:lumMod val="95000"/>
                    <a:lumOff val="5000"/>
                  </a:schemeClr>
                </a:solidFill>
              </a:rPr>
              <a:t>年</a:t>
            </a:r>
            <a:r>
              <a:rPr lang="ja-JP" altLang="en-US" dirty="0" smtClean="0">
                <a:solidFill>
                  <a:schemeClr val="tx1">
                    <a:lumMod val="95000"/>
                    <a:lumOff val="5000"/>
                  </a:schemeClr>
                </a:solidFill>
              </a:rPr>
              <a:t>～　中国語圏からの外客急増</a:t>
            </a:r>
            <a:endParaRPr lang="ja-JP" altLang="en-US" dirty="0">
              <a:solidFill>
                <a:schemeClr val="tx1">
                  <a:lumMod val="95000"/>
                  <a:lumOff val="5000"/>
                </a:schemeClr>
              </a:solidFill>
            </a:endParaRPr>
          </a:p>
        </p:txBody>
      </p:sp>
      <p:sp>
        <p:nvSpPr>
          <p:cNvPr id="25" name="下矢印 24"/>
          <p:cNvSpPr/>
          <p:nvPr/>
        </p:nvSpPr>
        <p:spPr>
          <a:xfrm>
            <a:off x="1897811" y="5726670"/>
            <a:ext cx="3614468" cy="556114"/>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通訳案内士不足の顕在化</a:t>
            </a:r>
            <a:endParaRPr kumimoji="1" lang="ja-JP" altLang="en-US" sz="1600" dirty="0">
              <a:solidFill>
                <a:schemeClr val="tx1">
                  <a:lumMod val="95000"/>
                  <a:lumOff val="5000"/>
                </a:schemeClr>
              </a:solidFill>
            </a:endParaRPr>
          </a:p>
        </p:txBody>
      </p:sp>
      <p:sp>
        <p:nvSpPr>
          <p:cNvPr id="26" name="下矢印 25"/>
          <p:cNvSpPr/>
          <p:nvPr/>
        </p:nvSpPr>
        <p:spPr>
          <a:xfrm>
            <a:off x="7329567" y="5710691"/>
            <a:ext cx="3614468" cy="58647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越境白タク問題等の顕在化</a:t>
            </a:r>
            <a:endParaRPr kumimoji="1" lang="ja-JP" altLang="en-US" sz="1600" dirty="0">
              <a:solidFill>
                <a:schemeClr val="tx1">
                  <a:lumMod val="95000"/>
                  <a:lumOff val="5000"/>
                </a:schemeClr>
              </a:solidFill>
            </a:endParaRPr>
          </a:p>
        </p:txBody>
      </p:sp>
    </p:spTree>
    <p:extLst>
      <p:ext uri="{BB962C8B-B14F-4D97-AF65-F5344CB8AC3E}">
        <p14:creationId xmlns:p14="http://schemas.microsoft.com/office/powerpoint/2010/main" val="12557936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3693</TotalTime>
  <Words>501</Words>
  <Application>Microsoft Office PowerPoint</Application>
  <PresentationFormat>ワイド画面</PresentationFormat>
  <Paragraphs>161</Paragraphs>
  <Slides>11</Slides>
  <Notes>9</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8" baseType="lpstr">
      <vt:lpstr>ＭＳ Ｐゴシック</vt:lpstr>
      <vt:lpstr>ＭＳ ゴシック</vt:lpstr>
      <vt:lpstr>Arial</vt:lpstr>
      <vt:lpstr>Calibri</vt:lpstr>
      <vt:lpstr>Calibri Light</vt:lpstr>
      <vt:lpstr>Office テーマ</vt:lpstr>
      <vt:lpstr>スライド</vt:lpstr>
      <vt:lpstr>PowerPoint プレゼンテーション</vt:lpstr>
      <vt:lpstr>図2-1　概念『「楽しみ」の旅』を区別する 社会的必要性</vt:lpstr>
      <vt:lpstr>図４－１　　文化財保護法のスキーム 　　　(有形文化財の例)</vt:lpstr>
      <vt:lpstr>図４－２　格付の拡大詳細化(評価システム)</vt:lpstr>
      <vt:lpstr>図４-３　規制と人流ビジネスの関係</vt:lpstr>
      <vt:lpstr>PowerPoint プレゼンテーション</vt:lpstr>
      <vt:lpstr>PowerPoint プレゼンテーション</vt:lpstr>
      <vt:lpstr>図5-2　民力活用型共生社会</vt:lpstr>
      <vt:lpstr>図６-１　通訳案内士制度と旅行業制度の変遷</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教科書図</dc:title>
  <dc:creator>寺前秀一</dc:creator>
  <cp:lastModifiedBy>寺前 秀一</cp:lastModifiedBy>
  <cp:revision>52</cp:revision>
  <dcterms:created xsi:type="dcterms:W3CDTF">2018-03-25T10:36:07Z</dcterms:created>
  <dcterms:modified xsi:type="dcterms:W3CDTF">2020-10-12T06:06:07Z</dcterms:modified>
</cp:coreProperties>
</file>