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9" r:id="rId4"/>
    <p:sldId id="264" r:id="rId5"/>
    <p:sldId id="265" r:id="rId6"/>
    <p:sldId id="275" r:id="rId7"/>
    <p:sldId id="280" r:id="rId8"/>
    <p:sldId id="277" r:id="rId9"/>
    <p:sldId id="273" r:id="rId10"/>
    <p:sldId id="283" r:id="rId11"/>
    <p:sldId id="284" r:id="rId12"/>
    <p:sldId id="287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1DEA4E-4948-46D5-912E-76CF9DEE0257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B8A6E-89F8-48CC-AD84-99614E6F28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7576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0C7D7-2C13-48B1-9FA3-7A58FA847965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9006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C7E52-E9B9-4DBC-96D3-3C7F9AD2EC17}" type="slidenum">
              <a:rPr kumimoji="1" lang="ja-JP" altLang="en-US" smtClean="0"/>
              <a:pPr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18951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C7E52-E9B9-4DBC-96D3-3C7F9AD2EC17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21506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A4C88-F49E-4EDE-891C-EACF8D34E2FB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6251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8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2181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8B7A1B3-27F7-4616-A66E-24BB49ABA1B9}" type="slidenum">
              <a:rPr lang="ja-JP" altLang="en-US" smtClean="0">
                <a:latin typeface="Arial" pitchFamily="34" charset="0"/>
              </a:rPr>
              <a:pPr/>
              <a:t>7</a:t>
            </a:fld>
            <a:endParaRPr lang="ja-JP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660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5E54E-395C-4BE1-8B80-33DF2B3543CD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451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F3FC4-1EDB-49A5-81DA-96DDF2571FFA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738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277A-DCCE-4CC9-BD4C-668888B4ECC9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9712F-2FA2-432B-AA4B-9CAC7AE95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528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277A-DCCE-4CC9-BD4C-668888B4ECC9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9712F-2FA2-432B-AA4B-9CAC7AE95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470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277A-DCCE-4CC9-BD4C-668888B4ECC9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9712F-2FA2-432B-AA4B-9CAC7AE95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371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584F8-0F39-4836-BED4-6A8DCA843E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1383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277A-DCCE-4CC9-BD4C-668888B4ECC9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9712F-2FA2-432B-AA4B-9CAC7AE95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982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277A-DCCE-4CC9-BD4C-668888B4ECC9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9712F-2FA2-432B-AA4B-9CAC7AE95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69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277A-DCCE-4CC9-BD4C-668888B4ECC9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9712F-2FA2-432B-AA4B-9CAC7AE95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551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277A-DCCE-4CC9-BD4C-668888B4ECC9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9712F-2FA2-432B-AA4B-9CAC7AE95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780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277A-DCCE-4CC9-BD4C-668888B4ECC9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9712F-2FA2-432B-AA4B-9CAC7AE95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465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277A-DCCE-4CC9-BD4C-668888B4ECC9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9712F-2FA2-432B-AA4B-9CAC7AE95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526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277A-DCCE-4CC9-BD4C-668888B4ECC9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9712F-2FA2-432B-AA4B-9CAC7AE95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473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277A-DCCE-4CC9-BD4C-668888B4ECC9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9712F-2FA2-432B-AA4B-9CAC7AE95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1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1277A-DCCE-4CC9-BD4C-668888B4ECC9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9712F-2FA2-432B-AA4B-9CAC7AE95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870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55940" y="293298"/>
            <a:ext cx="10064151" cy="4106171"/>
          </a:xfrm>
          <a:ln w="5715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Autofit/>
          </a:bodyPr>
          <a:lstStyle/>
          <a:p>
            <a:r>
              <a:rPr kumimoji="1" lang="ja-JP" altLang="en-US" sz="5400" dirty="0" smtClean="0"/>
              <a:t>旅行ルネッサンスセミナー</a:t>
            </a:r>
            <a:r>
              <a:rPr kumimoji="1" lang="en-US" altLang="ja-JP" sz="5400" dirty="0" smtClean="0"/>
              <a:t/>
            </a:r>
            <a:br>
              <a:rPr kumimoji="1" lang="en-US" altLang="ja-JP" sz="5400" dirty="0" smtClean="0"/>
            </a:br>
            <a:r>
              <a:rPr kumimoji="1" lang="en-US" altLang="ja-JP" sz="7200" dirty="0" smtClean="0"/>
              <a:t/>
            </a:r>
            <a:br>
              <a:rPr kumimoji="1" lang="en-US" altLang="ja-JP" sz="7200" dirty="0" smtClean="0"/>
            </a:br>
            <a:r>
              <a:rPr kumimoji="1" lang="ja-JP" altLang="en-US" sz="6600" dirty="0" smtClean="0"/>
              <a:t>三度の東京五輪</a:t>
            </a:r>
            <a:r>
              <a:rPr kumimoji="1" lang="en-US" altLang="ja-JP" sz="6600" dirty="0" smtClean="0"/>
              <a:t/>
            </a:r>
            <a:br>
              <a:rPr kumimoji="1" lang="en-US" altLang="ja-JP" sz="6600" dirty="0" smtClean="0"/>
            </a:br>
            <a:r>
              <a:rPr kumimoji="1" lang="ja-JP" altLang="en-US" sz="6600" dirty="0" smtClean="0"/>
              <a:t>（</a:t>
            </a:r>
            <a:r>
              <a:rPr kumimoji="1" lang="en-US" altLang="ja-JP" sz="6600" dirty="0" smtClean="0"/>
              <a:t>1940</a:t>
            </a:r>
            <a:r>
              <a:rPr kumimoji="1" lang="ja-JP" altLang="en-US" sz="6600" dirty="0" smtClean="0"/>
              <a:t>年、</a:t>
            </a:r>
            <a:r>
              <a:rPr lang="en-US" altLang="ja-JP" sz="6600" dirty="0" smtClean="0"/>
              <a:t>1964</a:t>
            </a:r>
            <a:r>
              <a:rPr lang="ja-JP" altLang="en-US" sz="6600" dirty="0" smtClean="0"/>
              <a:t>年、</a:t>
            </a:r>
            <a:r>
              <a:rPr lang="en-US" altLang="ja-JP" sz="6600" dirty="0" smtClean="0"/>
              <a:t>2020</a:t>
            </a:r>
            <a:r>
              <a:rPr lang="ja-JP" altLang="en-US" sz="6600" dirty="0" smtClean="0"/>
              <a:t>年）</a:t>
            </a:r>
            <a:endParaRPr kumimoji="1" lang="ja-JP" altLang="en-US" sz="6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775228"/>
            <a:ext cx="9144000" cy="1655762"/>
          </a:xfrm>
        </p:spPr>
        <p:txBody>
          <a:bodyPr/>
          <a:lstStyle/>
          <a:p>
            <a:r>
              <a:rPr lang="ja-JP" altLang="en-US" dirty="0" smtClean="0"/>
              <a:t>教科書</a:t>
            </a:r>
            <a:r>
              <a:rPr lang="en-US" altLang="ja-JP" dirty="0" smtClean="0"/>
              <a:t>『</a:t>
            </a:r>
            <a:r>
              <a:rPr lang="ja-JP" altLang="en-US" dirty="0" smtClean="0"/>
              <a:t>東京オリンピックを迎える学生・社会人</a:t>
            </a:r>
            <a:br>
              <a:rPr lang="ja-JP" altLang="en-US" dirty="0" smtClean="0"/>
            </a:br>
            <a:r>
              <a:rPr lang="ja-JP" altLang="en-US" dirty="0" smtClean="0"/>
              <a:t>のための観光・人流概論</a:t>
            </a:r>
            <a:r>
              <a:rPr lang="en-US" altLang="ja-JP" dirty="0" smtClean="0"/>
              <a:t>』</a:t>
            </a:r>
            <a:r>
              <a:rPr lang="ja-JP" altLang="en-US" dirty="0" smtClean="0"/>
              <a:t>から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33799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2050211" y="1601105"/>
            <a:ext cx="8229600" cy="2592288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/>
              <a:t>地域・都市の魅力</a:t>
            </a:r>
            <a:r>
              <a:rPr lang="en-US" altLang="ja-JP" sz="6000"/>
              <a:t/>
            </a:r>
            <a:br>
              <a:rPr lang="en-US" altLang="ja-JP" sz="6000"/>
            </a:br>
            <a:r>
              <a:rPr lang="ja-JP" altLang="en-US" sz="6000"/>
              <a:t>訪問者数で競う時代</a:t>
            </a:r>
            <a:endParaRPr lang="ja-JP" altLang="en-US" sz="6000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681486" y="143499"/>
            <a:ext cx="10525664" cy="1360158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mtClean="0"/>
              <a:t>2020</a:t>
            </a:r>
            <a:r>
              <a:rPr lang="ja-JP" altLang="en-US" smtClean="0"/>
              <a:t>年東京オリンピックの意味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1457864" y="4356340"/>
            <a:ext cx="965295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小泉総理よりも早くに、</a:t>
            </a:r>
            <a:r>
              <a:rPr lang="en-US" altLang="ja-JP" sz="3200" dirty="0"/>
              <a:t>2000</a:t>
            </a:r>
            <a:r>
              <a:rPr lang="ja-JP" altLang="en-US" sz="3200" dirty="0"/>
              <a:t>年に石原都知事は、ロンドン、パリ、ニューヨークと競争するという目標を掲げ、宿泊税を創設、羽田の国際化を推進（横田共用化も主張）する都市観光政策を打ち出し、観光部を作った</a:t>
            </a:r>
            <a:r>
              <a:rPr lang="ja-JP" altLang="en-US" sz="3200" dirty="0" smtClean="0"/>
              <a:t>。</a:t>
            </a:r>
            <a:endParaRPr lang="en-US" altLang="ja-JP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97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81200" y="103144"/>
            <a:ext cx="8229600" cy="868958"/>
          </a:xfrm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kumimoji="1" lang="ja-JP" altLang="en-US" dirty="0" smtClean="0"/>
              <a:t>世界の大都市比較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251" y="1169368"/>
            <a:ext cx="9061549" cy="5688632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58498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0883" y="365125"/>
            <a:ext cx="10542917" cy="1179003"/>
          </a:xfrm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lang="ja-JP" altLang="en-US" dirty="0"/>
              <a:t>名目</a:t>
            </a:r>
            <a:r>
              <a:rPr lang="en-US" altLang="ja-JP" dirty="0"/>
              <a:t>GDP/</a:t>
            </a:r>
            <a:r>
              <a:rPr lang="ja-JP" altLang="en-US" dirty="0"/>
              <a:t>人（</a:t>
            </a:r>
            <a:r>
              <a:rPr lang="en-US" altLang="ja-JP" dirty="0"/>
              <a:t>2016</a:t>
            </a:r>
            <a:r>
              <a:rPr lang="ja-JP" altLang="en-US" dirty="0"/>
              <a:t>）と出国（境）率（</a:t>
            </a:r>
            <a:r>
              <a:rPr lang="en-US" altLang="ja-JP" dirty="0"/>
              <a:t>2017</a:t>
            </a:r>
            <a:r>
              <a:rPr lang="ja-JP" altLang="en-US" dirty="0"/>
              <a:t>年）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0068965"/>
              </p:ext>
            </p:extLst>
          </p:nvPr>
        </p:nvGraphicFramePr>
        <p:xfrm>
          <a:off x="388189" y="1777041"/>
          <a:ext cx="11516264" cy="4917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5124"/>
                <a:gridCol w="1485970"/>
                <a:gridCol w="1950335"/>
                <a:gridCol w="1857462"/>
                <a:gridCol w="1826504"/>
                <a:gridCol w="2290869"/>
              </a:tblGrid>
              <a:tr h="107411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800" u="none" strike="noStrike" dirty="0">
                          <a:effectLst/>
                        </a:rPr>
                        <a:t>　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 dirty="0">
                          <a:effectLst/>
                        </a:rPr>
                        <a:t>一人当り</a:t>
                      </a:r>
                      <a:r>
                        <a:rPr lang="en-US" altLang="ja-JP" sz="2800" u="none" strike="noStrike" dirty="0">
                          <a:effectLst/>
                        </a:rPr>
                        <a:t>GDP</a:t>
                      </a:r>
                      <a:r>
                        <a:rPr lang="ja-JP" altLang="en-US" sz="2800" u="none" strike="noStrike" dirty="0">
                          <a:effectLst/>
                        </a:rPr>
                        <a:t>ドル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800" u="none" strike="noStrike">
                          <a:effectLst/>
                        </a:rPr>
                        <a:t>出国率％　　　</a:t>
                      </a:r>
                      <a:endParaRPr lang="zh-CN" alt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>
                          <a:effectLst/>
                        </a:rPr>
                        <a:t>　</a:t>
                      </a:r>
                      <a:endParaRPr lang="ja-JP" alt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>
                          <a:effectLst/>
                        </a:rPr>
                        <a:t>一人当り</a:t>
                      </a:r>
                      <a:r>
                        <a:rPr lang="en-US" altLang="ja-JP" sz="2800" u="none" strike="noStrike">
                          <a:effectLst/>
                        </a:rPr>
                        <a:t>GDP</a:t>
                      </a:r>
                      <a:r>
                        <a:rPr lang="ja-JP" altLang="en-US" sz="2800" u="none" strike="noStrike">
                          <a:effectLst/>
                        </a:rPr>
                        <a:t>ドル</a:t>
                      </a:r>
                      <a:endParaRPr lang="ja-JP" alt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>
                          <a:effectLst/>
                        </a:rPr>
                        <a:t>出国率％</a:t>
                      </a:r>
                      <a:endParaRPr lang="ja-JP" alt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</a:tr>
              <a:tr h="54899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 dirty="0">
                          <a:effectLst/>
                        </a:rPr>
                        <a:t>中国平均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u="none" strike="noStrike" dirty="0">
                          <a:effectLst/>
                        </a:rPr>
                        <a:t>8,643</a:t>
                      </a:r>
                      <a:endParaRPr lang="en-US" altLang="ja-JP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u="none" strike="noStrike">
                          <a:effectLst/>
                        </a:rPr>
                        <a:t>9.4</a:t>
                      </a:r>
                      <a:endParaRPr lang="en-US" altLang="ja-JP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>
                          <a:effectLst/>
                        </a:rPr>
                        <a:t>韓国平均</a:t>
                      </a:r>
                      <a:endParaRPr lang="ja-JP" alt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u="none" strike="noStrike">
                          <a:effectLst/>
                        </a:rPr>
                        <a:t>29,939</a:t>
                      </a:r>
                      <a:endParaRPr lang="en-US" altLang="ja-JP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u="none" strike="noStrike">
                          <a:effectLst/>
                        </a:rPr>
                        <a:t>52.2</a:t>
                      </a:r>
                      <a:endParaRPr lang="en-US" altLang="ja-JP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</a:tr>
              <a:tr h="54899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 dirty="0">
                          <a:effectLst/>
                        </a:rPr>
                        <a:t>広州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u="none" strike="noStrike" dirty="0">
                          <a:effectLst/>
                        </a:rPr>
                        <a:t>21,860</a:t>
                      </a:r>
                      <a:endParaRPr lang="en-US" altLang="ja-JP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 dirty="0">
                          <a:effectLst/>
                        </a:rPr>
                        <a:t>　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>
                          <a:effectLst/>
                        </a:rPr>
                        <a:t>青森</a:t>
                      </a:r>
                      <a:endParaRPr lang="ja-JP" alt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u="none" strike="noStrike">
                          <a:effectLst/>
                        </a:rPr>
                        <a:t>27,304</a:t>
                      </a:r>
                      <a:endParaRPr lang="en-US" altLang="ja-JP" sz="28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u="none" strike="noStrike">
                          <a:effectLst/>
                        </a:rPr>
                        <a:t>3.2</a:t>
                      </a:r>
                      <a:endParaRPr lang="en-US" altLang="ja-JP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</a:tr>
              <a:tr h="54899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 dirty="0">
                          <a:effectLst/>
                        </a:rPr>
                        <a:t>沖縄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u="none" strike="noStrike" dirty="0">
                          <a:effectLst/>
                        </a:rPr>
                        <a:t>19,246</a:t>
                      </a:r>
                      <a:endParaRPr lang="en-US" altLang="ja-JP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u="none" strike="noStrike" dirty="0">
                          <a:effectLst/>
                        </a:rPr>
                        <a:t>8.9</a:t>
                      </a:r>
                      <a:endParaRPr lang="en-US" altLang="ja-JP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>
                          <a:effectLst/>
                        </a:rPr>
                        <a:t>島根</a:t>
                      </a:r>
                      <a:endParaRPr lang="ja-JP" alt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u="none" strike="noStrike">
                          <a:effectLst/>
                        </a:rPr>
                        <a:t>27,669</a:t>
                      </a:r>
                      <a:endParaRPr lang="en-US" altLang="ja-JP" sz="28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u="none" strike="noStrike">
                          <a:effectLst/>
                        </a:rPr>
                        <a:t>4.2</a:t>
                      </a:r>
                      <a:endParaRPr lang="en-US" altLang="ja-JP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</a:tr>
              <a:tr h="54899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>
                          <a:effectLst/>
                        </a:rPr>
                        <a:t>台湾平均</a:t>
                      </a:r>
                      <a:endParaRPr lang="ja-JP" alt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u="none" strike="noStrike" dirty="0">
                          <a:effectLst/>
                        </a:rPr>
                        <a:t>24,292</a:t>
                      </a:r>
                      <a:endParaRPr lang="en-US" altLang="ja-JP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u="none" strike="noStrike" dirty="0">
                          <a:effectLst/>
                        </a:rPr>
                        <a:t>66.0</a:t>
                      </a:r>
                      <a:endParaRPr lang="en-US" altLang="ja-JP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>
                          <a:effectLst/>
                        </a:rPr>
                        <a:t>日本平均</a:t>
                      </a:r>
                      <a:endParaRPr lang="ja-JP" alt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u="none" strike="noStrike">
                          <a:effectLst/>
                        </a:rPr>
                        <a:t>38,449</a:t>
                      </a:r>
                      <a:endParaRPr lang="en-US" altLang="ja-JP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u="none" strike="noStrike">
                          <a:effectLst/>
                        </a:rPr>
                        <a:t>14.4</a:t>
                      </a:r>
                      <a:endParaRPr lang="en-US" altLang="ja-JP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</a:tr>
              <a:tr h="54899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>
                          <a:effectLst/>
                        </a:rPr>
                        <a:t>高知</a:t>
                      </a:r>
                      <a:endParaRPr lang="ja-JP" alt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u="none" strike="noStrike" dirty="0">
                          <a:effectLst/>
                        </a:rPr>
                        <a:t>25,096</a:t>
                      </a:r>
                      <a:endParaRPr lang="en-US" altLang="ja-JP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u="none" strike="noStrike" dirty="0">
                          <a:effectLst/>
                        </a:rPr>
                        <a:t>4.8</a:t>
                      </a:r>
                      <a:endParaRPr lang="en-US" altLang="ja-JP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>
                          <a:effectLst/>
                        </a:rPr>
                        <a:t>香港</a:t>
                      </a:r>
                      <a:endParaRPr lang="ja-JP" alt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u="none" strike="noStrike">
                          <a:effectLst/>
                        </a:rPr>
                        <a:t>46,080</a:t>
                      </a:r>
                      <a:endParaRPr lang="en-US" altLang="ja-JP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u="none" strike="noStrike">
                          <a:effectLst/>
                        </a:rPr>
                        <a:t>1238.0</a:t>
                      </a:r>
                      <a:r>
                        <a:rPr lang="ja-JP" altLang="en-US" sz="2800" u="none" strike="noStrike">
                          <a:effectLst/>
                        </a:rPr>
                        <a:t>（</a:t>
                      </a:r>
                      <a:r>
                        <a:rPr lang="en-US" altLang="ja-JP" sz="2800" u="none" strike="noStrike">
                          <a:effectLst/>
                        </a:rPr>
                        <a:t>163.7</a:t>
                      </a:r>
                      <a:r>
                        <a:rPr lang="ja-JP" altLang="en-US" sz="2800" u="none" strike="noStrike">
                          <a:effectLst/>
                        </a:rPr>
                        <a:t>）</a:t>
                      </a:r>
                      <a:endParaRPr lang="ja-JP" alt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</a:tr>
              <a:tr h="54899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>
                          <a:effectLst/>
                        </a:rPr>
                        <a:t>深圳</a:t>
                      </a:r>
                      <a:endParaRPr lang="ja-JP" alt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u="none" strike="noStrike">
                          <a:effectLst/>
                        </a:rPr>
                        <a:t>25,359</a:t>
                      </a:r>
                      <a:endParaRPr lang="en-US" altLang="ja-JP" sz="28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 dirty="0">
                          <a:effectLst/>
                        </a:rPr>
                        <a:t>　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 dirty="0">
                          <a:effectLst/>
                        </a:rPr>
                        <a:t>東京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u="none" strike="noStrike">
                          <a:effectLst/>
                        </a:rPr>
                        <a:t>63,237</a:t>
                      </a:r>
                      <a:endParaRPr lang="en-US" altLang="ja-JP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u="none" strike="noStrike">
                          <a:effectLst/>
                        </a:rPr>
                        <a:t>28.5</a:t>
                      </a:r>
                      <a:endParaRPr lang="en-US" altLang="ja-JP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</a:tr>
              <a:tr h="54899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>
                          <a:effectLst/>
                        </a:rPr>
                        <a:t>鹿児島</a:t>
                      </a:r>
                      <a:endParaRPr lang="ja-JP" alt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u="none" strike="noStrike">
                          <a:effectLst/>
                        </a:rPr>
                        <a:t>26,000</a:t>
                      </a:r>
                      <a:endParaRPr lang="en-US" altLang="ja-JP" sz="28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u="none" strike="noStrike">
                          <a:effectLst/>
                        </a:rPr>
                        <a:t>4.3</a:t>
                      </a:r>
                      <a:endParaRPr lang="en-US" altLang="ja-JP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 dirty="0">
                          <a:effectLst/>
                        </a:rPr>
                        <a:t>マカオ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u="none" strike="noStrike" dirty="0">
                          <a:effectLst/>
                        </a:rPr>
                        <a:t>77,111</a:t>
                      </a:r>
                      <a:endParaRPr lang="en-US" altLang="ja-JP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800" u="none" strike="noStrike" dirty="0">
                          <a:effectLst/>
                        </a:rPr>
                        <a:t>　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646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3298" y="365125"/>
            <a:ext cx="11671540" cy="1325563"/>
          </a:xfrm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kumimoji="1" lang="en-US" altLang="ja-JP" dirty="0" smtClean="0"/>
              <a:t>1930</a:t>
            </a:r>
            <a:r>
              <a:rPr kumimoji="1" lang="ja-JP" altLang="en-US" dirty="0" smtClean="0"/>
              <a:t>年　国際観光局設立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9562" y="2187933"/>
            <a:ext cx="11585276" cy="4023084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/>
              <a:t>国際貸借赤字であり、艦船建造のための外貨獲得が国是</a:t>
            </a:r>
            <a:endParaRPr kumimoji="1" lang="en-US" altLang="ja-JP" sz="3600" dirty="0" smtClean="0"/>
          </a:p>
          <a:p>
            <a:r>
              <a:rPr lang="en-US" altLang="ja-JP" sz="3600" dirty="0"/>
              <a:t>1929</a:t>
            </a:r>
            <a:r>
              <a:rPr lang="ja-JP" altLang="en-US" sz="3600" dirty="0" smtClean="0"/>
              <a:t>年国宝保存法、</a:t>
            </a:r>
            <a:r>
              <a:rPr lang="en-US" altLang="ja-JP" sz="3600" dirty="0" smtClean="0"/>
              <a:t>1930</a:t>
            </a:r>
            <a:r>
              <a:rPr lang="ja-JP" altLang="en-US" sz="3600" dirty="0" smtClean="0"/>
              <a:t>年商工省貿易局、京都市観光課、</a:t>
            </a:r>
            <a:r>
              <a:rPr lang="en-US" altLang="ja-JP" sz="3600" dirty="0" smtClean="0"/>
              <a:t>1931</a:t>
            </a:r>
            <a:r>
              <a:rPr lang="ja-JP" altLang="en-US" sz="3600" dirty="0" smtClean="0"/>
              <a:t>年国立公園法　観光は茶、生糸、絹織物等に続く輸出</a:t>
            </a:r>
            <a:r>
              <a:rPr lang="en-US" altLang="ja-JP" sz="3600" dirty="0" smtClean="0"/>
              <a:t>5</a:t>
            </a:r>
            <a:r>
              <a:rPr lang="ja-JP" altLang="en-US" sz="3600" dirty="0" smtClean="0"/>
              <a:t>位</a:t>
            </a:r>
            <a:endParaRPr lang="en-US" altLang="ja-JP" sz="3600" dirty="0" smtClean="0"/>
          </a:p>
          <a:p>
            <a:r>
              <a:rPr kumimoji="1" lang="ja-JP" altLang="en-US" sz="3600" dirty="0" smtClean="0"/>
              <a:t>鉄道省に設置された理由　帝国鉄道会計だけが黒字</a:t>
            </a:r>
            <a:endParaRPr kumimoji="1" lang="en-US" altLang="ja-JP" sz="3600" dirty="0" smtClean="0"/>
          </a:p>
          <a:p>
            <a:r>
              <a:rPr lang="ja-JP" altLang="en-US" sz="3600" dirty="0"/>
              <a:t>官吏</a:t>
            </a:r>
            <a:r>
              <a:rPr lang="ja-JP" altLang="en-US" sz="3600" dirty="0" smtClean="0"/>
              <a:t>俸給一割削減問題で、鉄道省の</a:t>
            </a:r>
            <a:r>
              <a:rPr lang="en-US" altLang="ja-JP" sz="3600" dirty="0" smtClean="0"/>
              <a:t>2</a:t>
            </a:r>
            <a:r>
              <a:rPr lang="ja-JP" altLang="en-US" sz="3600" dirty="0" smtClean="0"/>
              <a:t>・</a:t>
            </a:r>
            <a:r>
              <a:rPr lang="en-US" altLang="ja-JP" sz="3600" dirty="0" smtClean="0"/>
              <a:t>26</a:t>
            </a:r>
            <a:r>
              <a:rPr lang="ja-JP" altLang="en-US" sz="3600" dirty="0" smtClean="0"/>
              <a:t>事件（職員の総辞職）発生</a:t>
            </a:r>
            <a:r>
              <a:rPr lang="ja-JP" altLang="en-US" sz="3600" dirty="0" smtClean="0"/>
              <a:t>時だけに、</a:t>
            </a:r>
            <a:r>
              <a:rPr lang="ja-JP" altLang="en-US" sz="3600" dirty="0" smtClean="0"/>
              <a:t>江木鉄道</a:t>
            </a:r>
            <a:r>
              <a:rPr lang="ja-JP" altLang="en-US" sz="3600" dirty="0" smtClean="0"/>
              <a:t>大臣は寿命を</a:t>
            </a:r>
            <a:r>
              <a:rPr lang="ja-JP" altLang="en-US" sz="3600" dirty="0" smtClean="0"/>
              <a:t>縮めた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74939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5223" y="274638"/>
            <a:ext cx="10929668" cy="850106"/>
          </a:xfrm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kumimoji="1" lang="en-US" altLang="ja-JP" dirty="0" smtClean="0"/>
              <a:t>1937</a:t>
            </a:r>
            <a:r>
              <a:rPr kumimoji="1" lang="ja-JP" altLang="en-US" dirty="0" smtClean="0"/>
              <a:t>年頃の日本の生活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2694" y="1578635"/>
            <a:ext cx="11481758" cy="4796285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１</a:t>
            </a:r>
            <a:r>
              <a:rPr lang="en-US" altLang="ja-JP" sz="3200" dirty="0" smtClean="0"/>
              <a:t>936</a:t>
            </a:r>
            <a:r>
              <a:rPr lang="ja-JP" altLang="en-US" sz="3200" dirty="0" smtClean="0"/>
              <a:t>年　ベルリン・オリンピックが開催</a:t>
            </a:r>
            <a:endParaRPr lang="en-US" altLang="ja-JP" sz="3200" dirty="0" smtClean="0"/>
          </a:p>
          <a:p>
            <a:r>
              <a:rPr lang="en-US" altLang="ja-JP" sz="3200" dirty="0" smtClean="0"/>
              <a:t>1937</a:t>
            </a:r>
            <a:r>
              <a:rPr lang="ja-JP" altLang="en-US" sz="3200" dirty="0" smtClean="0"/>
              <a:t>年　東京</a:t>
            </a:r>
            <a:r>
              <a:rPr lang="ja-JP" altLang="en-US" sz="3200" dirty="0" smtClean="0"/>
              <a:t>オリンピック誘致成功</a:t>
            </a:r>
            <a:endParaRPr lang="en-US" altLang="ja-JP" sz="3200" dirty="0" smtClean="0"/>
          </a:p>
          <a:p>
            <a:r>
              <a:rPr lang="en-US" altLang="ja-JP" sz="3200" dirty="0" smtClean="0"/>
              <a:t>1937</a:t>
            </a:r>
            <a:r>
              <a:rPr lang="ja-JP" altLang="en-US" sz="3200" dirty="0" smtClean="0"/>
              <a:t>年　日中</a:t>
            </a:r>
            <a:r>
              <a:rPr lang="ja-JP" altLang="en-US" sz="3200" dirty="0" smtClean="0"/>
              <a:t>戦争が勃発、その結果</a:t>
            </a:r>
            <a:r>
              <a:rPr lang="en-US" altLang="ja-JP" sz="3200" dirty="0" smtClean="0"/>
              <a:t>38</a:t>
            </a:r>
            <a:r>
              <a:rPr lang="ja-JP" altLang="en-US" sz="3200" dirty="0" smtClean="0"/>
              <a:t>年</a:t>
            </a:r>
            <a:r>
              <a:rPr lang="en-US" altLang="ja-JP" sz="3200" dirty="0" smtClean="0"/>
              <a:t>7</a:t>
            </a:r>
            <a:r>
              <a:rPr lang="ja-JP" altLang="en-US" sz="3200" dirty="0" smtClean="0"/>
              <a:t>月に返上</a:t>
            </a:r>
          </a:p>
          <a:p>
            <a:r>
              <a:rPr lang="en-US" altLang="ja-JP" sz="3200" dirty="0" smtClean="0"/>
              <a:t>1937</a:t>
            </a:r>
            <a:r>
              <a:rPr lang="ja-JP" altLang="en-US" sz="3200" dirty="0" smtClean="0"/>
              <a:t>年は戦前の生活水準のピーク時</a:t>
            </a:r>
            <a:endParaRPr lang="en-US" altLang="ja-JP" sz="3200" dirty="0" smtClean="0"/>
          </a:p>
          <a:p>
            <a:r>
              <a:rPr lang="ja-JP" altLang="en-US" sz="3200" dirty="0" smtClean="0">
                <a:solidFill>
                  <a:srgbClr val="FF0000"/>
                </a:solidFill>
              </a:rPr>
              <a:t>幻の電化</a:t>
            </a:r>
            <a:r>
              <a:rPr lang="ja-JP" altLang="en-US" sz="3200" dirty="0" smtClean="0">
                <a:solidFill>
                  <a:srgbClr val="FF0000"/>
                </a:solidFill>
              </a:rPr>
              <a:t>元年　</a:t>
            </a:r>
            <a:r>
              <a:rPr lang="ja-JP" altLang="en-US" sz="3200" dirty="0" smtClean="0"/>
              <a:t>アメリカ</a:t>
            </a:r>
            <a:r>
              <a:rPr lang="ja-JP" altLang="en-US" sz="3200" dirty="0" smtClean="0"/>
              <a:t>のＧＥが日本を調査。冷蔵庫、洗濯機、掃除機の</a:t>
            </a:r>
            <a:r>
              <a:rPr lang="en-US" altLang="ja-JP" sz="3200" dirty="0" smtClean="0"/>
              <a:t>4</a:t>
            </a:r>
            <a:r>
              <a:rPr lang="ja-JP" altLang="en-US" sz="3200" dirty="0" smtClean="0"/>
              <a:t>年間の伸びを冷蔵庫</a:t>
            </a:r>
            <a:r>
              <a:rPr lang="en-US" altLang="ja-JP" sz="3200" dirty="0" smtClean="0"/>
              <a:t>2.8</a:t>
            </a:r>
            <a:r>
              <a:rPr lang="ja-JP" altLang="en-US" sz="3200" dirty="0" smtClean="0"/>
              <a:t>倍、洗濯機</a:t>
            </a:r>
            <a:r>
              <a:rPr lang="en-US" altLang="ja-JP" sz="3200" dirty="0" smtClean="0"/>
              <a:t>4.9</a:t>
            </a:r>
            <a:r>
              <a:rPr lang="ja-JP" altLang="en-US" sz="3200" dirty="0" smtClean="0"/>
              <a:t>倍、掃除機</a:t>
            </a:r>
            <a:r>
              <a:rPr lang="en-US" altLang="ja-JP" sz="3200" dirty="0" smtClean="0"/>
              <a:t>4.7</a:t>
            </a:r>
            <a:r>
              <a:rPr lang="ja-JP" altLang="en-US" sz="3200" dirty="0" smtClean="0"/>
              <a:t>倍、ルームクーラー</a:t>
            </a:r>
            <a:r>
              <a:rPr lang="en-US" altLang="ja-JP" sz="3200" dirty="0" smtClean="0"/>
              <a:t>9.2</a:t>
            </a:r>
            <a:r>
              <a:rPr lang="ja-JP" altLang="en-US" sz="3200" dirty="0" smtClean="0"/>
              <a:t>倍に増加すると予測。</a:t>
            </a:r>
          </a:p>
          <a:p>
            <a:r>
              <a:rPr lang="en-US" altLang="ja-JP" sz="3200" dirty="0" smtClean="0"/>
              <a:t>1920</a:t>
            </a:r>
            <a:r>
              <a:rPr lang="ja-JP" altLang="en-US" sz="3200" dirty="0" smtClean="0"/>
              <a:t>年代から続いていた都市化、電化、アメリカ化の流れ</a:t>
            </a:r>
            <a:r>
              <a:rPr lang="ja-JP" altLang="en-US" sz="3200" dirty="0" smtClean="0"/>
              <a:t>は変わって</a:t>
            </a:r>
            <a:r>
              <a:rPr lang="ja-JP" altLang="en-US" sz="3200" dirty="0" smtClean="0"/>
              <a:t>いなかったが、日中戦争がすべてを変えた</a:t>
            </a:r>
            <a:endParaRPr lang="en-US" altLang="ja-JP" sz="3200" dirty="0" smtClean="0"/>
          </a:p>
        </p:txBody>
      </p:sp>
    </p:spTree>
    <p:extLst>
      <p:ext uri="{BB962C8B-B14F-4D97-AF65-F5344CB8AC3E}">
        <p14:creationId xmlns:p14="http://schemas.microsoft.com/office/powerpoint/2010/main" val="274847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35560" y="260648"/>
            <a:ext cx="8229600" cy="1143000"/>
          </a:xfrm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ja-JP" altLang="en-US" sz="2800" b="1" dirty="0"/>
              <a:t>赤富士が電線だらけ</a:t>
            </a:r>
            <a:r>
              <a:rPr lang="en-US" altLang="ja-JP" sz="2800" b="1" dirty="0"/>
              <a:t>... </a:t>
            </a:r>
            <a:r>
              <a:rPr lang="ja-JP" altLang="en-US" sz="2800" b="1" dirty="0"/>
              <a:t>啓発イラストが「カッコよくて逆効果」と話題に</a:t>
            </a:r>
            <a:r>
              <a:rPr lang="en-US" altLang="ja-JP" sz="2800" b="1" dirty="0"/>
              <a:t>【</a:t>
            </a:r>
            <a:r>
              <a:rPr lang="ja-JP" altLang="en-US" sz="2800" b="1" dirty="0"/>
              <a:t>無電柱化民間プロジェクト</a:t>
            </a:r>
            <a:r>
              <a:rPr lang="en-US" altLang="ja-JP" sz="2800" b="1" dirty="0"/>
              <a:t>】</a:t>
            </a:r>
            <a:br>
              <a:rPr lang="en-US" altLang="ja-JP" sz="2800" b="1" dirty="0"/>
            </a:br>
            <a:r>
              <a:rPr lang="en-US" altLang="ja-JP" sz="2000" b="1" dirty="0"/>
              <a:t>http://www.huffingtonpost.jp/2014/07/13/mudenchuka-project_n_5581680.html</a:t>
            </a:r>
            <a:endParaRPr lang="ja-JP" altLang="en-US" sz="2000" dirty="0"/>
          </a:p>
        </p:txBody>
      </p:sp>
      <p:pic>
        <p:nvPicPr>
          <p:cNvPr id="2050" name="Picture 2" descr="akafuj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72937" y="1492370"/>
            <a:ext cx="7764438" cy="5176292"/>
          </a:xfrm>
          <a:prstGeom prst="rect">
            <a:avLst/>
          </a:prstGeom>
          <a:noFill/>
        </p:spPr>
      </p:pic>
      <p:sp>
        <p:nvSpPr>
          <p:cNvPr id="4" name="円/楕円 3"/>
          <p:cNvSpPr/>
          <p:nvPr/>
        </p:nvSpPr>
        <p:spPr>
          <a:xfrm>
            <a:off x="862642" y="707366"/>
            <a:ext cx="1224950" cy="7850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資料１</a:t>
            </a:r>
            <a:endParaRPr kumimoji="1" lang="ja-JP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743" y="3148641"/>
            <a:ext cx="3456781" cy="3480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0114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5432" y="1798738"/>
            <a:ext cx="5147073" cy="4726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9878" y="3500574"/>
            <a:ext cx="3576042" cy="3096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円/楕円 4"/>
          <p:cNvSpPr/>
          <p:nvPr/>
        </p:nvSpPr>
        <p:spPr>
          <a:xfrm>
            <a:off x="9336360" y="2708920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5663952" y="4293096"/>
            <a:ext cx="1130424" cy="21602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8" name="円/楕円 7"/>
          <p:cNvSpPr/>
          <p:nvPr/>
        </p:nvSpPr>
        <p:spPr>
          <a:xfrm>
            <a:off x="242978" y="673034"/>
            <a:ext cx="1224950" cy="7850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資料２</a:t>
            </a:r>
            <a:endParaRPr kumimoji="1" lang="ja-JP" alt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71692" y="1065536"/>
            <a:ext cx="3576553" cy="232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6989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0936" y="365125"/>
            <a:ext cx="11507638" cy="1325563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kumimoji="1" lang="en-US" altLang="ja-JP" dirty="0" smtClean="0"/>
              <a:t>1938</a:t>
            </a:r>
            <a:r>
              <a:rPr kumimoji="1" lang="ja-JP" altLang="en-US" dirty="0" smtClean="0"/>
              <a:t>年　厚生省設立　人口政策確立要綱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52091" y="1820173"/>
            <a:ext cx="11188460" cy="4856671"/>
          </a:xfrm>
        </p:spPr>
        <p:txBody>
          <a:bodyPr>
            <a:noAutofit/>
          </a:bodyPr>
          <a:lstStyle/>
          <a:p>
            <a:r>
              <a:rPr lang="en-US" altLang="ja-JP" sz="4000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1920</a:t>
            </a:r>
            <a:r>
              <a:rPr lang="ja-JP" altLang="en-US" sz="4000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年代</a:t>
            </a:r>
            <a:r>
              <a:rPr lang="ja-JP" altLang="en-US" sz="4000" dirty="0">
                <a:latin typeface="HGS明朝B" panose="02020800000000000000" pitchFamily="18" charset="-128"/>
                <a:ea typeface="HGS明朝B" panose="02020800000000000000" pitchFamily="18" charset="-128"/>
              </a:rPr>
              <a:t>か</a:t>
            </a:r>
            <a:r>
              <a:rPr lang="ja-JP" altLang="en-US" sz="4000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ら多産少死段階への本格的な移行期に突入</a:t>
            </a:r>
            <a:endParaRPr lang="ja-JP" altLang="en-US" sz="4000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r>
              <a:rPr lang="ja-JP" alt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多産</a:t>
            </a:r>
            <a:r>
              <a:rPr lang="ja-JP" alt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多死⇒多産少死⇒少産</a:t>
            </a:r>
            <a:r>
              <a:rPr lang="ja-JP" alt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少死を予測</a:t>
            </a:r>
            <a:endParaRPr lang="en-US" altLang="ja-JP" sz="4000" dirty="0">
              <a:solidFill>
                <a:schemeClr val="tx1">
                  <a:lumMod val="95000"/>
                  <a:lumOff val="5000"/>
                </a:schemeClr>
              </a:solidFill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r>
              <a:rPr lang="ja-JP" alt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「</a:t>
            </a:r>
            <a:r>
              <a:rPr lang="ja-JP" alt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昭和</a:t>
            </a:r>
            <a:r>
              <a:rPr lang="en-US" altLang="ja-JP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35</a:t>
            </a:r>
            <a:r>
              <a:rPr lang="ja-JP" alt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年」の内地人の総人口</a:t>
            </a:r>
            <a:r>
              <a:rPr lang="ja-JP" alt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を一億人とする目標</a:t>
            </a:r>
            <a:endParaRPr lang="en-US" altLang="ja-JP" sz="4000" dirty="0">
              <a:solidFill>
                <a:schemeClr val="tx1">
                  <a:lumMod val="95000"/>
                  <a:lumOff val="5000"/>
                </a:schemeClr>
              </a:solidFill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r>
              <a:rPr lang="ja-JP" altLang="en-US" sz="4000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日本の人口は</a:t>
            </a:r>
            <a:r>
              <a:rPr lang="en-US" altLang="ja-JP" sz="4000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1960</a:t>
            </a:r>
            <a:r>
              <a:rPr lang="ja-JP" altLang="en-US" sz="4000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年～</a:t>
            </a:r>
            <a:r>
              <a:rPr lang="en-US" altLang="ja-JP" sz="4000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65</a:t>
            </a:r>
            <a:r>
              <a:rPr lang="ja-JP" altLang="en-US" sz="4000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年の間に一億人を超えるものの、</a:t>
            </a:r>
            <a:r>
              <a:rPr lang="en-US" altLang="ja-JP" sz="4000" b="1" dirty="0">
                <a:solidFill>
                  <a:srgbClr val="FF0000"/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2000</a:t>
            </a:r>
            <a:r>
              <a:rPr lang="ja-JP" altLang="en-US" sz="4000" b="1" dirty="0">
                <a:solidFill>
                  <a:srgbClr val="FF0000"/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年</a:t>
            </a:r>
            <a:r>
              <a:rPr lang="ja-JP" altLang="en-US" sz="4000" b="1" dirty="0" smtClean="0">
                <a:solidFill>
                  <a:srgbClr val="FF0000"/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の１億</a:t>
            </a:r>
            <a:r>
              <a:rPr lang="en-US" altLang="ja-JP" sz="4000" b="1" dirty="0" smtClean="0">
                <a:solidFill>
                  <a:srgbClr val="FF0000"/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2274</a:t>
            </a:r>
            <a:r>
              <a:rPr lang="ja-JP" altLang="en-US" sz="4000" b="1" dirty="0" smtClean="0">
                <a:solidFill>
                  <a:srgbClr val="FF0000"/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万人を</a:t>
            </a:r>
            <a:r>
              <a:rPr lang="ja-JP" altLang="en-US" sz="4000" b="1" dirty="0">
                <a:solidFill>
                  <a:srgbClr val="FF0000"/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ピークに</a:t>
            </a:r>
            <a:r>
              <a:rPr lang="ja-JP" altLang="en-US" sz="4000" b="1" dirty="0" smtClean="0">
                <a:solidFill>
                  <a:srgbClr val="FF0000"/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減少と予測</a:t>
            </a:r>
            <a:endParaRPr lang="ja-JP" altLang="en-US" sz="4000" b="1" dirty="0">
              <a:solidFill>
                <a:srgbClr val="FF0000"/>
              </a:solidFill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477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タイトル 1"/>
          <p:cNvSpPr>
            <a:spLocks noGrp="1"/>
          </p:cNvSpPr>
          <p:nvPr>
            <p:ph type="title"/>
          </p:nvPr>
        </p:nvSpPr>
        <p:spPr>
          <a:xfrm>
            <a:off x="1981200" y="90753"/>
            <a:ext cx="8229600" cy="1143000"/>
          </a:xfrm>
          <a:noFill/>
          <a:ln w="38100">
            <a:solidFill>
              <a:schemeClr val="tx1"/>
            </a:solidFill>
            <a:prstDash val="lgDash"/>
          </a:ln>
        </p:spPr>
        <p:txBody>
          <a:bodyPr/>
          <a:lstStyle/>
          <a:p>
            <a:pPr algn="ctr"/>
            <a:r>
              <a:rPr lang="ja-JP" altLang="en-US" dirty="0" smtClean="0"/>
              <a:t>幻の五輪</a:t>
            </a:r>
            <a:r>
              <a:rPr lang="en-US" altLang="ja-JP" dirty="0" smtClean="0"/>
              <a:t>1940</a:t>
            </a:r>
            <a:r>
              <a:rPr lang="ja-JP" altLang="en-US" dirty="0" smtClean="0"/>
              <a:t>年前後</a:t>
            </a:r>
          </a:p>
        </p:txBody>
      </p:sp>
      <p:sp>
        <p:nvSpPr>
          <p:cNvPr id="4" name="コンテンツ プレースホルダ 2"/>
          <p:cNvSpPr txBox="1">
            <a:spLocks/>
          </p:cNvSpPr>
          <p:nvPr/>
        </p:nvSpPr>
        <p:spPr bwMode="auto">
          <a:xfrm>
            <a:off x="1524000" y="1979119"/>
            <a:ext cx="9144000" cy="415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altLang="ja-JP" sz="3200" kern="0" dirty="0" smtClean="0"/>
              <a:t>1940</a:t>
            </a:r>
            <a:r>
              <a:rPr lang="ja-JP" altLang="en-US" sz="3200" kern="0" dirty="0"/>
              <a:t>年前後　ナショナリズム</a:t>
            </a:r>
            <a:r>
              <a:rPr lang="en-US" altLang="ja-JP" sz="3200" kern="0" dirty="0"/>
              <a:t>2.0</a:t>
            </a:r>
            <a:r>
              <a:rPr lang="ja-JP" altLang="en-US" sz="3200" kern="0" dirty="0"/>
              <a:t>　</a:t>
            </a:r>
            <a:r>
              <a:rPr lang="ja-JP" altLang="en-US" sz="3200" kern="0" dirty="0">
                <a:solidFill>
                  <a:srgbClr val="FF0000"/>
                </a:solidFill>
              </a:rPr>
              <a:t>ラジオ</a:t>
            </a:r>
            <a:r>
              <a:rPr lang="ja-JP" altLang="en-US" sz="3200" kern="0" dirty="0"/>
              <a:t>の普及率は右肩上がり</a:t>
            </a:r>
            <a:endParaRPr lang="en-US" altLang="ja-JP" sz="3200" kern="0" dirty="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ja-JP" altLang="en-US" sz="3200" kern="0" dirty="0">
                <a:solidFill>
                  <a:srgbClr val="FF0000"/>
                </a:solidFill>
              </a:rPr>
              <a:t>観光最盛期は</a:t>
            </a:r>
            <a:r>
              <a:rPr lang="en-US" altLang="ja-JP" sz="4400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1942</a:t>
            </a:r>
            <a:r>
              <a:rPr lang="ja-JP" altLang="en-US" sz="4400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年</a:t>
            </a:r>
            <a:r>
              <a:rPr lang="ja-JP" altLang="en-US" sz="3200" kern="0" dirty="0">
                <a:solidFill>
                  <a:srgbClr val="FF0000"/>
                </a:solidFill>
              </a:rPr>
              <a:t>、戦局悪化は</a:t>
            </a:r>
            <a:r>
              <a:rPr lang="en-US" altLang="ja-JP" sz="4800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1944</a:t>
            </a:r>
            <a:r>
              <a:rPr lang="ja-JP" altLang="en-US" sz="4800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年</a:t>
            </a:r>
            <a:r>
              <a:rPr lang="ja-JP" altLang="en-US" sz="3200" kern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以降であり、</a:t>
            </a:r>
            <a:r>
              <a:rPr lang="ja-JP" altLang="en-US" sz="3200" kern="0" dirty="0">
                <a:solidFill>
                  <a:srgbClr val="FF0000"/>
                </a:solidFill>
              </a:rPr>
              <a:t>戦争は明るく豊かな生活への高揚感をもたらした</a:t>
            </a:r>
            <a:endParaRPr lang="en-US" altLang="ja-JP" sz="3200" kern="0" dirty="0">
              <a:solidFill>
                <a:srgbClr val="FF00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ja-JP" altLang="en-US" sz="3200" kern="0" dirty="0"/>
              <a:t>皇紀</a:t>
            </a:r>
            <a:r>
              <a:rPr lang="en-US" altLang="ja-JP" sz="3200" kern="0" dirty="0"/>
              <a:t>2600</a:t>
            </a:r>
            <a:r>
              <a:rPr lang="ja-JP" altLang="en-US" sz="3200" kern="0" dirty="0"/>
              <a:t>年（</a:t>
            </a:r>
            <a:r>
              <a:rPr lang="en-US" altLang="ja-JP" sz="3200" kern="0" dirty="0"/>
              <a:t>1940</a:t>
            </a:r>
            <a:r>
              <a:rPr lang="ja-JP" altLang="en-US" sz="3200" kern="0" dirty="0"/>
              <a:t>年）は海外旅行ブーム</a:t>
            </a:r>
          </a:p>
        </p:txBody>
      </p:sp>
    </p:spTree>
    <p:extLst>
      <p:ext uri="{BB962C8B-B14F-4D97-AF65-F5344CB8AC3E}">
        <p14:creationId xmlns:p14="http://schemas.microsoft.com/office/powerpoint/2010/main" val="126902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 l="7078" t="24344" r="1671" b="9454"/>
          <a:stretch>
            <a:fillRect/>
          </a:stretch>
        </p:blipFill>
        <p:spPr bwMode="auto">
          <a:xfrm>
            <a:off x="1524000" y="188640"/>
            <a:ext cx="6588224" cy="659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正方形/長方形 2"/>
          <p:cNvSpPr/>
          <p:nvPr/>
        </p:nvSpPr>
        <p:spPr>
          <a:xfrm>
            <a:off x="7558679" y="4224085"/>
            <a:ext cx="3456384" cy="23762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これからは</a:t>
            </a:r>
            <a:endParaRPr lang="en-US" altLang="ja-JP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ja-JP" alt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都市に流入</a:t>
            </a:r>
            <a:endParaRPr lang="en-US" altLang="ja-JP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ja-JP" alt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しなくても</a:t>
            </a:r>
            <a:endParaRPr lang="en-US" altLang="ja-JP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ja-JP" alt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田舎は消滅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7558679" y="188640"/>
            <a:ext cx="3456384" cy="23762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供給元の田舎がなくなり、</a:t>
            </a:r>
            <a:r>
              <a:rPr lang="ja-JP" altLang="en-US" sz="3600" dirty="0">
                <a:solidFill>
                  <a:srgbClr val="FF0000"/>
                </a:solidFill>
              </a:rPr>
              <a:t>外国</a:t>
            </a:r>
            <a:r>
              <a:rPr lang="ja-JP" alt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に求めないと経済成長できない</a:t>
            </a:r>
          </a:p>
        </p:txBody>
      </p:sp>
    </p:spTree>
    <p:extLst>
      <p:ext uri="{BB962C8B-B14F-4D97-AF65-F5344CB8AC3E}">
        <p14:creationId xmlns:p14="http://schemas.microsoft.com/office/powerpoint/2010/main" val="411800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kumimoji="1" lang="ja-JP" altLang="en-US" dirty="0" smtClean="0"/>
              <a:t>東京五輪</a:t>
            </a:r>
            <a:r>
              <a:rPr kumimoji="1" lang="en-US" altLang="ja-JP" dirty="0" smtClean="0"/>
              <a:t>1964</a:t>
            </a:r>
            <a:r>
              <a:rPr kumimoji="1" lang="ja-JP" altLang="en-US" dirty="0" smtClean="0"/>
              <a:t>年という年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133350" algn="just"/>
            <a:r>
              <a:rPr lang="en-US" altLang="ja-JP" kern="100" dirty="0" smtClean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1957</a:t>
            </a:r>
            <a:r>
              <a:rPr lang="ja-JP" altLang="en-US" kern="100" dirty="0" smtClean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年は</a:t>
            </a:r>
            <a:r>
              <a:rPr lang="ja-JP" altLang="en-US" b="1" kern="100" dirty="0" smtClean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電化元年</a:t>
            </a:r>
            <a:r>
              <a:rPr lang="ja-JP" altLang="en-US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といわれる</a:t>
            </a:r>
            <a:endParaRPr lang="en-US" altLang="ja-JP" kern="100" dirty="0" smtClean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33350" algn="just"/>
            <a:r>
              <a:rPr lang="en-US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1964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年東京オリンピックの年に</a:t>
            </a:r>
            <a:r>
              <a:rPr lang="ja-JP" altLang="ja-JP" kern="100" dirty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東海道新幹線、名神高速道路が開通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したが、同時に</a:t>
            </a:r>
            <a:r>
              <a:rPr lang="ja-JP" altLang="ja-JP" kern="100" dirty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国鉄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が単年度</a:t>
            </a:r>
            <a:r>
              <a:rPr lang="ja-JP" altLang="ja-JP" kern="100" dirty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赤字に転落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した年でもあった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。</a:t>
            </a:r>
            <a:endParaRPr lang="en-US" altLang="ja-JP" kern="100" dirty="0" smtClean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33350" algn="just"/>
            <a:r>
              <a:rPr lang="ja-JP" altLang="ja-JP" b="1" kern="100" dirty="0" smtClean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マイカー</a:t>
            </a:r>
            <a:r>
              <a:rPr lang="ja-JP" altLang="ja-JP" b="1" kern="100" dirty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元年</a:t>
            </a:r>
            <a:r>
              <a:rPr lang="ja-JP" altLang="ja-JP" kern="100" dirty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の</a:t>
            </a:r>
            <a:r>
              <a:rPr lang="en-US" altLang="ja-JP" kern="100" dirty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1966</a:t>
            </a:r>
            <a:r>
              <a:rPr lang="ja-JP" altLang="ja-JP" kern="100" dirty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年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東京モーターショウでカローラとサニーが顔を合わせ、新三種の神器として車が加わった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。</a:t>
            </a:r>
            <a:endParaRPr lang="en-US" altLang="ja-JP" kern="100" dirty="0" smtClean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33350" algn="just"/>
            <a:r>
              <a:rPr lang="en-US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1963</a:t>
            </a:r>
            <a:r>
              <a:rPr lang="ja-JP" altLang="en-US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年　</a:t>
            </a:r>
            <a:r>
              <a:rPr lang="en-US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OECD8</a:t>
            </a:r>
            <a:r>
              <a:rPr lang="ja-JP" altLang="en-US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条国移管のため、海外渡航自由化（外貨使用を解除）　観光基本法成立（外貨獲得を政策目的とする矛盾）</a:t>
            </a:r>
            <a:endParaRPr lang="ja-JP" altLang="ja-JP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39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406</Words>
  <Application>Microsoft Office PowerPoint</Application>
  <PresentationFormat>ワイド画面</PresentationFormat>
  <Paragraphs>96</Paragraphs>
  <Slides>12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2" baseType="lpstr">
      <vt:lpstr>HGS明朝B</vt:lpstr>
      <vt:lpstr>ＭＳ Ｐゴシック</vt:lpstr>
      <vt:lpstr>ＭＳ 明朝</vt:lpstr>
      <vt:lpstr>宋体</vt:lpstr>
      <vt:lpstr>Arial</vt:lpstr>
      <vt:lpstr>Calibri</vt:lpstr>
      <vt:lpstr>Calibri Light</vt:lpstr>
      <vt:lpstr>Century</vt:lpstr>
      <vt:lpstr>Times New Roman</vt:lpstr>
      <vt:lpstr>Office テーマ</vt:lpstr>
      <vt:lpstr>旅行ルネッサンスセミナー  三度の東京五輪 （1940年、1964年、2020年）</vt:lpstr>
      <vt:lpstr>1930年　国際観光局設立</vt:lpstr>
      <vt:lpstr>1937年頃の日本の生活</vt:lpstr>
      <vt:lpstr>赤富士が電線だらけ... 啓発イラストが「カッコよくて逆効果」と話題に【無電柱化民間プロジェクト】 http://www.huffingtonpost.jp/2014/07/13/mudenchuka-project_n_5581680.html</vt:lpstr>
      <vt:lpstr>PowerPoint プレゼンテーション</vt:lpstr>
      <vt:lpstr>1938年　厚生省設立　人口政策確立要綱</vt:lpstr>
      <vt:lpstr>幻の五輪1940年前後</vt:lpstr>
      <vt:lpstr>PowerPoint プレゼンテーション</vt:lpstr>
      <vt:lpstr>東京五輪1964年という年</vt:lpstr>
      <vt:lpstr>PowerPoint プレゼンテーション</vt:lpstr>
      <vt:lpstr>世界の大都市比較</vt:lpstr>
      <vt:lpstr>名目GDP/人（2016）と出国（境）率（2017年）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1940年 1964年 2020年</dc:title>
  <dc:creator>寺前 秀一</dc:creator>
  <cp:lastModifiedBy>寺前 秀一</cp:lastModifiedBy>
  <cp:revision>23</cp:revision>
  <dcterms:created xsi:type="dcterms:W3CDTF">2019-05-04T00:52:01Z</dcterms:created>
  <dcterms:modified xsi:type="dcterms:W3CDTF">2019-05-16T12:24:02Z</dcterms:modified>
</cp:coreProperties>
</file>