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9" r:id="rId4"/>
    <p:sldId id="270" r:id="rId5"/>
    <p:sldId id="257" r:id="rId6"/>
    <p:sldId id="271" r:id="rId7"/>
    <p:sldId id="282" r:id="rId8"/>
    <p:sldId id="272" r:id="rId9"/>
    <p:sldId id="273" r:id="rId10"/>
    <p:sldId id="281" r:id="rId11"/>
    <p:sldId id="274" r:id="rId12"/>
    <p:sldId id="275" r:id="rId13"/>
    <p:sldId id="280" r:id="rId14"/>
    <p:sldId id="276" r:id="rId15"/>
    <p:sldId id="277" r:id="rId16"/>
    <p:sldId id="279" r:id="rId17"/>
    <p:sldId id="278" r:id="rId18"/>
    <p:sldId id="268"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sorterViewPr>
    <p:cViewPr varScale="1">
      <p:scale>
        <a:sx n="100" d="100"/>
        <a:sy n="100" d="100"/>
      </p:scale>
      <p:origin x="0" y="-30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1446217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305286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257313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249568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409119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606387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3317831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117079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357413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3836330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9CE70A-FB35-4395-8784-815C286DCA86}" type="datetimeFigureOut">
              <a:rPr kumimoji="1" lang="ja-JP" altLang="en-US" smtClean="0"/>
              <a:t>2018/12/20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4269516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CE70A-FB35-4395-8784-815C286DCA86}" type="datetimeFigureOut">
              <a:rPr kumimoji="1" lang="ja-JP" altLang="en-US" smtClean="0"/>
              <a:t>2018/12/20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6E0E7-CEF8-4EDE-BA7A-ABBBA7F020BE}" type="slidenum">
              <a:rPr kumimoji="1" lang="ja-JP" altLang="en-US" smtClean="0"/>
              <a:t>‹#›</a:t>
            </a:fld>
            <a:endParaRPr kumimoji="1" lang="ja-JP" altLang="en-US"/>
          </a:p>
        </p:txBody>
      </p:sp>
    </p:spTree>
    <p:extLst>
      <p:ext uri="{BB962C8B-B14F-4D97-AF65-F5344CB8AC3E}">
        <p14:creationId xmlns:p14="http://schemas.microsoft.com/office/powerpoint/2010/main" val="1749847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jinryu.jp/blog/?p=11291" TargetMode="External"/><Relationship Id="rId7" Type="http://schemas.openxmlformats.org/officeDocument/2006/relationships/hyperlink" Target="https://jinryu.jp/blog/?p=11300" TargetMode="External"/><Relationship Id="rId2" Type="http://schemas.openxmlformats.org/officeDocument/2006/relationships/hyperlink" Target="https://jinryu.jp/blog/?p=10358" TargetMode="External"/><Relationship Id="rId1" Type="http://schemas.openxmlformats.org/officeDocument/2006/relationships/slideLayout" Target="../slideLayouts/slideLayout2.xml"/><Relationship Id="rId6" Type="http://schemas.openxmlformats.org/officeDocument/2006/relationships/hyperlink" Target="https://jinryu.jp/blog/?p=11297" TargetMode="External"/><Relationship Id="rId5" Type="http://schemas.openxmlformats.org/officeDocument/2006/relationships/hyperlink" Target="https://jinryu.jp/blog/?p=11288" TargetMode="External"/><Relationship Id="rId4" Type="http://schemas.openxmlformats.org/officeDocument/2006/relationships/hyperlink" Target="https://jinryu.jp/blog/?p=1127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jinryu.jp/201809253801.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w="57150">
            <a:solidFill>
              <a:schemeClr val="tx1"/>
            </a:solidFill>
          </a:ln>
        </p:spPr>
        <p:txBody>
          <a:bodyPr>
            <a:normAutofit fontScale="90000"/>
          </a:bodyPr>
          <a:lstStyle/>
          <a:p>
            <a:r>
              <a:rPr lang="ja-JP" altLang="en-US" dirty="0" smtClean="0"/>
              <a:t>概要報告</a:t>
            </a:r>
            <a:r>
              <a:rPr lang="en-US" altLang="ja-JP" dirty="0" smtClean="0"/>
              <a:t/>
            </a:r>
            <a:br>
              <a:rPr lang="en-US" altLang="ja-JP" dirty="0" smtClean="0"/>
            </a:br>
            <a:r>
              <a:rPr lang="ja-JP" altLang="en-US" dirty="0" smtClean="0"/>
              <a:t>セミナー合宿　</a:t>
            </a:r>
            <a:r>
              <a:rPr lang="en-US" altLang="ja-JP" dirty="0" smtClean="0"/>
              <a:t>IN</a:t>
            </a:r>
            <a:r>
              <a:rPr lang="ja-JP" altLang="en-US" dirty="0" smtClean="0"/>
              <a:t>　モスクワ</a:t>
            </a:r>
            <a:r>
              <a:rPr lang="en-US" altLang="ja-JP" dirty="0" smtClean="0"/>
              <a:t/>
            </a:r>
            <a:br>
              <a:rPr lang="en-US" altLang="ja-JP" dirty="0" smtClean="0"/>
            </a:br>
            <a:r>
              <a:rPr lang="en-US" altLang="ja-JP" dirty="0" smtClean="0"/>
              <a:t>2018</a:t>
            </a:r>
            <a:r>
              <a:rPr lang="ja-JP" altLang="en-US" dirty="0" smtClean="0"/>
              <a:t>年</a:t>
            </a:r>
            <a:r>
              <a:rPr lang="en-US" altLang="ja-JP" dirty="0" smtClean="0"/>
              <a:t>9</a:t>
            </a:r>
            <a:r>
              <a:rPr lang="ja-JP" altLang="en-US" dirty="0" smtClean="0"/>
              <a:t>月</a:t>
            </a:r>
            <a:r>
              <a:rPr lang="en-US" altLang="ja-JP" dirty="0" smtClean="0"/>
              <a:t>12</a:t>
            </a:r>
            <a:r>
              <a:rPr lang="ja-JP" altLang="en-US" dirty="0" smtClean="0"/>
              <a:t>～</a:t>
            </a:r>
            <a:r>
              <a:rPr lang="en-US" altLang="ja-JP" dirty="0" smtClean="0"/>
              <a:t>15</a:t>
            </a:r>
            <a:r>
              <a:rPr lang="ja-JP" altLang="en-US" dirty="0" smtClean="0"/>
              <a:t>日</a:t>
            </a:r>
            <a:endParaRPr kumimoji="1" lang="ja-JP" altLang="en-US" dirty="0"/>
          </a:p>
        </p:txBody>
      </p:sp>
      <p:sp>
        <p:nvSpPr>
          <p:cNvPr id="3" name="サブタイトル 2"/>
          <p:cNvSpPr>
            <a:spLocks noGrp="1"/>
          </p:cNvSpPr>
          <p:nvPr>
            <p:ph type="subTitle" idx="1"/>
          </p:nvPr>
        </p:nvSpPr>
        <p:spPr>
          <a:xfrm>
            <a:off x="1524000" y="3602038"/>
            <a:ext cx="9144000" cy="2143154"/>
          </a:xfrm>
          <a:ln w="28575">
            <a:solidFill>
              <a:schemeClr val="tx1"/>
            </a:solidFill>
          </a:ln>
        </p:spPr>
        <p:txBody>
          <a:bodyPr>
            <a:noAutofit/>
          </a:bodyPr>
          <a:lstStyle/>
          <a:p>
            <a:r>
              <a:rPr kumimoji="1" lang="en-US" altLang="ja-JP" sz="3600" dirty="0" smtClean="0"/>
              <a:t>2019</a:t>
            </a:r>
            <a:r>
              <a:rPr kumimoji="1" lang="ja-JP" altLang="en-US" sz="3600" dirty="0" smtClean="0"/>
              <a:t>年</a:t>
            </a:r>
            <a:r>
              <a:rPr kumimoji="1" lang="en-US" altLang="ja-JP" sz="3600" dirty="0" smtClean="0"/>
              <a:t>2</a:t>
            </a:r>
            <a:r>
              <a:rPr kumimoji="1" lang="ja-JP" altLang="en-US" sz="3600" dirty="0" smtClean="0"/>
              <a:t>月</a:t>
            </a:r>
            <a:r>
              <a:rPr kumimoji="1" lang="en-US" altLang="ja-JP" sz="3600" dirty="0" smtClean="0"/>
              <a:t>4</a:t>
            </a:r>
            <a:r>
              <a:rPr kumimoji="1" lang="ja-JP" altLang="en-US" sz="3600" dirty="0" smtClean="0"/>
              <a:t>日　</a:t>
            </a:r>
            <a:endParaRPr kumimoji="1" lang="en-US" altLang="ja-JP" sz="3600" dirty="0" smtClean="0"/>
          </a:p>
          <a:p>
            <a:r>
              <a:rPr lang="ja-JP" altLang="en-US" sz="3600" dirty="0" smtClean="0"/>
              <a:t>セミナー合宿　</a:t>
            </a:r>
            <a:r>
              <a:rPr lang="en-US" altLang="ja-JP" sz="3600" dirty="0" smtClean="0"/>
              <a:t>in</a:t>
            </a:r>
            <a:r>
              <a:rPr lang="ja-JP" altLang="en-US" sz="3600" dirty="0" smtClean="0"/>
              <a:t>淡路</a:t>
            </a:r>
            <a:r>
              <a:rPr lang="ja-JP" altLang="en-US" sz="3600" dirty="0" smtClean="0"/>
              <a:t>島</a:t>
            </a:r>
            <a:endParaRPr lang="en-US" altLang="ja-JP" sz="3600" dirty="0" smtClean="0"/>
          </a:p>
          <a:p>
            <a:r>
              <a:rPr lang="ja-JP" altLang="en-US" sz="3600" dirty="0" smtClean="0"/>
              <a:t>寺前</a:t>
            </a:r>
            <a:r>
              <a:rPr lang="ja-JP" altLang="en-US" sz="3600" dirty="0"/>
              <a:t>秀一</a:t>
            </a:r>
            <a:endParaRPr kumimoji="1" lang="ja-JP" altLang="en-US" sz="3600" dirty="0"/>
          </a:p>
        </p:txBody>
      </p:sp>
    </p:spTree>
    <p:extLst>
      <p:ext uri="{BB962C8B-B14F-4D97-AF65-F5344CB8AC3E}">
        <p14:creationId xmlns:p14="http://schemas.microsoft.com/office/powerpoint/2010/main" val="1792192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4672" y="284672"/>
            <a:ext cx="11069128" cy="6435305"/>
          </a:xfrm>
        </p:spPr>
        <p:txBody>
          <a:bodyPr>
            <a:normAutofit lnSpcReduction="10000"/>
          </a:bodyPr>
          <a:lstStyle/>
          <a:p>
            <a:r>
              <a:rPr lang="en-US" altLang="ja-JP" sz="3600" dirty="0"/>
              <a:t>2412</a:t>
            </a:r>
            <a:r>
              <a:rPr lang="ja-JP" altLang="en-US" sz="3600" dirty="0"/>
              <a:t>社の会社売上は</a:t>
            </a:r>
            <a:r>
              <a:rPr lang="en-US" altLang="ja-JP" sz="3600" dirty="0"/>
              <a:t>1814</a:t>
            </a:r>
            <a:r>
              <a:rPr lang="ja-JP" altLang="en-US" sz="3600" dirty="0"/>
              <a:t>ルーブルである。つまり運転手へのレンタル料である。一日当たり一台の利用者からの受取金額は</a:t>
            </a:r>
            <a:r>
              <a:rPr lang="en-US" altLang="ja-JP" sz="3600" dirty="0"/>
              <a:t>8493</a:t>
            </a:r>
            <a:r>
              <a:rPr lang="ja-JP" altLang="en-US" sz="3600" dirty="0"/>
              <a:t>ルーブルである。運転手の一日当たりの取り分は</a:t>
            </a:r>
            <a:r>
              <a:rPr lang="en-US" altLang="ja-JP" sz="3600" dirty="0"/>
              <a:t>4</a:t>
            </a:r>
            <a:r>
              <a:rPr lang="ja-JP" altLang="en-US" sz="3600" dirty="0"/>
              <a:t>千ルーブルである。</a:t>
            </a:r>
          </a:p>
          <a:p>
            <a:r>
              <a:rPr lang="ja-JP" altLang="en-US" sz="3600" dirty="0"/>
              <a:t>レンタル料を二年間で</a:t>
            </a:r>
            <a:r>
              <a:rPr lang="en-US" altLang="ja-JP" sz="3600" dirty="0"/>
              <a:t>2200</a:t>
            </a:r>
            <a:r>
              <a:rPr lang="ja-JP" altLang="en-US" sz="3600" dirty="0"/>
              <a:t>ルーブルから</a:t>
            </a:r>
            <a:r>
              <a:rPr lang="en-US" altLang="ja-JP" sz="3600" dirty="0"/>
              <a:t>1800</a:t>
            </a:r>
            <a:r>
              <a:rPr lang="ja-JP" altLang="en-US" sz="3600" dirty="0"/>
              <a:t>ルーブル</a:t>
            </a:r>
            <a:r>
              <a:rPr lang="en-US" altLang="ja-JP" sz="3600" dirty="0"/>
              <a:t>/</a:t>
            </a:r>
            <a:r>
              <a:rPr lang="ja-JP" altLang="en-US" sz="3600" dirty="0"/>
              <a:t>１日に引き下げている。 ヤンデックスやゲットは</a:t>
            </a:r>
            <a:r>
              <a:rPr lang="en-US" altLang="ja-JP" sz="3600" dirty="0"/>
              <a:t>655</a:t>
            </a:r>
            <a:r>
              <a:rPr lang="ja-JP" altLang="en-US" sz="3600" dirty="0"/>
              <a:t>ルーブルから</a:t>
            </a:r>
            <a:r>
              <a:rPr lang="en-US" altLang="ja-JP" sz="3600" dirty="0"/>
              <a:t>380</a:t>
            </a:r>
            <a:r>
              <a:rPr lang="ja-JP" altLang="en-US" sz="3600" dirty="0"/>
              <a:t>ルーブルに値下げしている。ニューヨーク市のタクシー（イエローキャブ）の最低レンタル料金も引き下げていると聞いている。「 </a:t>
            </a:r>
            <a:r>
              <a:rPr lang="en-US" altLang="ja-JP" sz="3600" dirty="0"/>
              <a:t>2412</a:t>
            </a:r>
            <a:r>
              <a:rPr lang="ja-JP" altLang="en-US" sz="3600" dirty="0"/>
              <a:t>」社の 運転手がヤンデックスの配車アプリで稼ぐことも可能であり、リース料をきちんと「</a:t>
            </a:r>
            <a:r>
              <a:rPr lang="en-US" altLang="ja-JP" sz="3600" dirty="0"/>
              <a:t>2412</a:t>
            </a:r>
            <a:r>
              <a:rPr lang="ja-JP" altLang="en-US" sz="3600" dirty="0"/>
              <a:t>」社に払えばよい。運転手には ドレスコードがある。自動車保険料、システム費用は「</a:t>
            </a:r>
            <a:r>
              <a:rPr lang="en-US" altLang="ja-JP" sz="3600" dirty="0"/>
              <a:t>2412</a:t>
            </a:r>
            <a:r>
              <a:rPr lang="ja-JP" altLang="en-US" sz="3600" dirty="0"/>
              <a:t>」社が負担している。</a:t>
            </a:r>
          </a:p>
          <a:p>
            <a:endParaRPr lang="ja-JP" altLang="en-US" dirty="0"/>
          </a:p>
        </p:txBody>
      </p:sp>
    </p:spTree>
    <p:extLst>
      <p:ext uri="{BB962C8B-B14F-4D97-AF65-F5344CB8AC3E}">
        <p14:creationId xmlns:p14="http://schemas.microsoft.com/office/powerpoint/2010/main" val="3241028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b="1" dirty="0" smtClean="0"/>
              <a:t>ヤンデックス社の予備情報（ネット情報）</a:t>
            </a:r>
            <a:endParaRPr kumimoji="1" lang="ja-JP" altLang="en-US" dirty="0"/>
          </a:p>
        </p:txBody>
      </p:sp>
      <p:sp>
        <p:nvSpPr>
          <p:cNvPr id="3" name="コンテンツ プレースホルダー 2"/>
          <p:cNvSpPr>
            <a:spLocks noGrp="1"/>
          </p:cNvSpPr>
          <p:nvPr>
            <p:ph idx="1"/>
          </p:nvPr>
        </p:nvSpPr>
        <p:spPr>
          <a:xfrm>
            <a:off x="327804" y="1825624"/>
            <a:ext cx="11757804" cy="4868473"/>
          </a:xfrm>
        </p:spPr>
        <p:txBody>
          <a:bodyPr/>
          <a:lstStyle/>
          <a:p>
            <a:r>
              <a:rPr lang="ja-JP" altLang="en-US" dirty="0" smtClean="0"/>
              <a:t>ヤンデックス</a:t>
            </a:r>
            <a:r>
              <a:rPr lang="ja-JP" altLang="en-US" dirty="0"/>
              <a:t>は単なる配車アプリではない。近年はグーグルタクシーについて話題にならないが、勿論過去には存在したが、ヤンデックスは、軌道に乗せている</a:t>
            </a:r>
            <a:r>
              <a:rPr lang="ja-JP" altLang="en-US" dirty="0" smtClean="0"/>
              <a:t>。</a:t>
            </a:r>
            <a:endParaRPr lang="en-US" altLang="ja-JP" dirty="0" smtClean="0"/>
          </a:p>
          <a:p>
            <a:r>
              <a:rPr lang="ja-JP" altLang="en-US" dirty="0" smtClean="0"/>
              <a:t>ロシア</a:t>
            </a:r>
            <a:r>
              <a:rPr lang="ja-JP" altLang="en-US" dirty="0"/>
              <a:t>では、ヤンデックス・タクシー（</a:t>
            </a:r>
            <a:r>
              <a:rPr lang="en-US" altLang="ja-JP" dirty="0" err="1"/>
              <a:t>Yandex.Taxi</a:t>
            </a:r>
            <a:r>
              <a:rPr lang="ja-JP" altLang="en-US" dirty="0"/>
              <a:t>）は、</a:t>
            </a:r>
            <a:r>
              <a:rPr lang="en-US" altLang="ja-JP" dirty="0"/>
              <a:t>Uber</a:t>
            </a:r>
            <a:r>
              <a:rPr lang="ja-JP" altLang="en-US" dirty="0"/>
              <a:t>よりも人気がある。両社は</a:t>
            </a:r>
            <a:r>
              <a:rPr lang="en-US" altLang="ja-JP" dirty="0"/>
              <a:t>2017</a:t>
            </a:r>
            <a:r>
              <a:rPr lang="ja-JP" altLang="en-US" dirty="0"/>
              <a:t>年に合併し、ロシアで最も強力なタクシーサービスの一つを生み出している</a:t>
            </a:r>
            <a:r>
              <a:rPr lang="ja-JP" altLang="en-US" dirty="0" smtClean="0"/>
              <a:t>。</a:t>
            </a:r>
            <a:endParaRPr lang="en-US" altLang="ja-JP" dirty="0" smtClean="0"/>
          </a:p>
          <a:p>
            <a:r>
              <a:rPr lang="ja-JP" altLang="en-US" dirty="0" smtClean="0"/>
              <a:t>また</a:t>
            </a:r>
            <a:r>
              <a:rPr lang="ja-JP" altLang="en-US" dirty="0"/>
              <a:t>、ヤンデックスは、他の業種のメジャーな国際企業にも取って代わろうとしている。例えば、インターネットを利用した決済サービスの米企業「</a:t>
            </a:r>
            <a:r>
              <a:rPr lang="en-US" altLang="ja-JP" dirty="0"/>
              <a:t>PayPal</a:t>
            </a:r>
            <a:r>
              <a:rPr lang="ja-JP" altLang="en-US" dirty="0"/>
              <a:t>」に代わり得る</a:t>
            </a:r>
            <a:r>
              <a:rPr lang="en-US" altLang="ja-JP" dirty="0" err="1"/>
              <a:t>Yandex.Money</a:t>
            </a:r>
            <a:r>
              <a:rPr lang="ja-JP" altLang="en-US" dirty="0"/>
              <a:t>を運営している。</a:t>
            </a:r>
          </a:p>
        </p:txBody>
      </p:sp>
    </p:spTree>
    <p:extLst>
      <p:ext uri="{BB962C8B-B14F-4D97-AF65-F5344CB8AC3E}">
        <p14:creationId xmlns:p14="http://schemas.microsoft.com/office/powerpoint/2010/main" val="2109527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b="1" dirty="0" smtClean="0"/>
              <a:t>ヤンデックス社からの説明内容の概要</a:t>
            </a:r>
            <a:endParaRPr kumimoji="1" lang="ja-JP" altLang="en-US" dirty="0"/>
          </a:p>
        </p:txBody>
      </p:sp>
      <p:sp>
        <p:nvSpPr>
          <p:cNvPr id="3" name="コンテンツ プレースホルダー 2"/>
          <p:cNvSpPr>
            <a:spLocks noGrp="1"/>
          </p:cNvSpPr>
          <p:nvPr>
            <p:ph idx="1"/>
          </p:nvPr>
        </p:nvSpPr>
        <p:spPr>
          <a:xfrm>
            <a:off x="370936" y="1825624"/>
            <a:ext cx="11680166" cy="4825341"/>
          </a:xfrm>
        </p:spPr>
        <p:txBody>
          <a:bodyPr>
            <a:normAutofit lnSpcReduction="10000"/>
          </a:bodyPr>
          <a:lstStyle/>
          <a:p>
            <a:r>
              <a:rPr lang="ja-JP" altLang="en-US" dirty="0"/>
              <a:t>　海外展開はロシア全体から旧ソ連邦の</a:t>
            </a:r>
            <a:r>
              <a:rPr lang="en-US" altLang="ja-JP" dirty="0"/>
              <a:t>CIS</a:t>
            </a:r>
            <a:r>
              <a:rPr lang="ja-JP" altLang="en-US" dirty="0"/>
              <a:t>諸国を考えている。また欧州を中心に 海外展開しており、日本も考えている</a:t>
            </a:r>
            <a:r>
              <a:rPr lang="ja-JP" altLang="en-US" dirty="0" smtClean="0"/>
              <a:t>。</a:t>
            </a:r>
            <a:endParaRPr lang="en-US" altLang="ja-JP" dirty="0" smtClean="0"/>
          </a:p>
          <a:p>
            <a:r>
              <a:rPr lang="ja-JP" altLang="en-US" dirty="0" smtClean="0"/>
              <a:t>ヤンデックス</a:t>
            </a:r>
            <a:r>
              <a:rPr lang="ja-JP" altLang="en-US" dirty="0"/>
              <a:t>の強みは技術面である。地図の技術であると答えていたが、しかしこの点は、技術面のどこが強いの</a:t>
            </a:r>
            <a:r>
              <a:rPr lang="ja-JP" altLang="en-US" dirty="0" smtClean="0"/>
              <a:t>かわからなかった</a:t>
            </a:r>
            <a:r>
              <a:rPr lang="ja-JP" altLang="en-US" dirty="0"/>
              <a:t>。現地の人と共同作業で作成するからだというが、どこの配車アプリでも共同作業はするであろう</a:t>
            </a:r>
            <a:r>
              <a:rPr lang="ja-JP" altLang="en-US" dirty="0" smtClean="0"/>
              <a:t>。</a:t>
            </a:r>
            <a:endParaRPr lang="en-US" altLang="ja-JP" dirty="0" smtClean="0"/>
          </a:p>
          <a:p>
            <a:r>
              <a:rPr lang="en-US" altLang="ja-JP" dirty="0" smtClean="0"/>
              <a:t>Uber</a:t>
            </a:r>
            <a:r>
              <a:rPr lang="ja-JP" altLang="en-US" dirty="0"/>
              <a:t>とのちがいとして、運転手ではなくタクシー会社と契約することを</a:t>
            </a:r>
            <a:r>
              <a:rPr lang="ja-JP" altLang="en-US" dirty="0" smtClean="0"/>
              <a:t>強調。</a:t>
            </a:r>
            <a:r>
              <a:rPr lang="ja-JP" altLang="en-US" dirty="0"/>
              <a:t>しかし、</a:t>
            </a:r>
            <a:r>
              <a:rPr lang="en-US" altLang="ja-JP" dirty="0"/>
              <a:t>Uber</a:t>
            </a:r>
            <a:r>
              <a:rPr lang="ja-JP" altLang="en-US" dirty="0"/>
              <a:t>もタクシー会社とも契約しており違いは本質的ではないと思われる</a:t>
            </a:r>
            <a:r>
              <a:rPr lang="ja-JP" altLang="en-US" dirty="0" smtClean="0"/>
              <a:t>。</a:t>
            </a:r>
            <a:endParaRPr lang="en-US" altLang="ja-JP" dirty="0" smtClean="0"/>
          </a:p>
          <a:p>
            <a:r>
              <a:rPr lang="ja-JP" altLang="en-US" dirty="0" smtClean="0"/>
              <a:t>その</a:t>
            </a:r>
            <a:r>
              <a:rPr lang="ja-JP" altLang="en-US" dirty="0"/>
              <a:t>ため、ロンドンのブラックキャブは個人タクシーであり、東京も</a:t>
            </a:r>
            <a:r>
              <a:rPr lang="en-US" altLang="ja-JP" dirty="0"/>
              <a:t>13000</a:t>
            </a:r>
            <a:r>
              <a:rPr lang="ja-JP" altLang="en-US" dirty="0"/>
              <a:t>人の個人タクシー運転手がいることを説明しておいた。彼らに理解されたかはわからない</a:t>
            </a:r>
            <a:r>
              <a:rPr lang="ja-JP" altLang="en-US" dirty="0" smtClean="0"/>
              <a:t>。</a:t>
            </a:r>
            <a:endParaRPr kumimoji="1" lang="ja-JP" altLang="en-US" dirty="0"/>
          </a:p>
        </p:txBody>
      </p:sp>
    </p:spTree>
    <p:extLst>
      <p:ext uri="{BB962C8B-B14F-4D97-AF65-F5344CB8AC3E}">
        <p14:creationId xmlns:p14="http://schemas.microsoft.com/office/powerpoint/2010/main" val="1210679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8792" y="0"/>
            <a:ext cx="11844068" cy="6780362"/>
          </a:xfrm>
        </p:spPr>
        <p:txBody>
          <a:bodyPr>
            <a:normAutofit/>
          </a:bodyPr>
          <a:lstStyle/>
          <a:p>
            <a:r>
              <a:rPr lang="ja-JP" altLang="en-US" sz="3200" dirty="0" smtClean="0"/>
              <a:t>ヤンデックスはモスクワ市内では</a:t>
            </a:r>
            <a:r>
              <a:rPr lang="en-US" altLang="ja-JP" sz="3200" dirty="0" smtClean="0"/>
              <a:t>65000</a:t>
            </a:r>
            <a:r>
              <a:rPr lang="ja-JP" altLang="en-US" sz="3200" dirty="0" smtClean="0"/>
              <a:t>件の合法車両と契約している（数字のカウントの仕方はブログ・チームネクストモスクワ調査１－２を参照のこと）。</a:t>
            </a:r>
            <a:endParaRPr lang="en-US" altLang="ja-JP" sz="3200" dirty="0" smtClean="0"/>
          </a:p>
          <a:p>
            <a:r>
              <a:rPr lang="ja-JP" altLang="en-US" sz="3200" dirty="0" smtClean="0"/>
              <a:t>ドライバーは登録すれば簡単にタクシー運転手になれ、日本の二種とは違う。</a:t>
            </a:r>
            <a:endParaRPr lang="en-US" altLang="ja-JP" sz="3200" dirty="0" smtClean="0"/>
          </a:p>
          <a:p>
            <a:r>
              <a:rPr lang="ja-JP" altLang="en-US" sz="3200" dirty="0" smtClean="0"/>
              <a:t>コミッションは</a:t>
            </a:r>
            <a:r>
              <a:rPr lang="en-US" altLang="ja-JP" sz="3200" dirty="0" smtClean="0"/>
              <a:t>0%</a:t>
            </a:r>
            <a:r>
              <a:rPr lang="ja-JP" altLang="en-US" sz="3200" dirty="0" smtClean="0"/>
              <a:t>もあるというが、一種の宣伝用であろう。</a:t>
            </a:r>
            <a:r>
              <a:rPr lang="en-US" altLang="ja-JP" sz="3200" dirty="0" smtClean="0"/>
              <a:t>15</a:t>
            </a:r>
            <a:r>
              <a:rPr lang="ja-JP" altLang="en-US" sz="3200" dirty="0" smtClean="0"/>
              <a:t>～</a:t>
            </a:r>
            <a:r>
              <a:rPr lang="en-US" altLang="ja-JP" sz="3200" dirty="0" smtClean="0"/>
              <a:t>25%</a:t>
            </a:r>
            <a:r>
              <a:rPr lang="ja-JP" altLang="en-US" sz="3200" dirty="0" smtClean="0"/>
              <a:t>が通常であるとのこと。</a:t>
            </a:r>
            <a:endParaRPr lang="en-US" altLang="ja-JP" sz="3200" dirty="0" smtClean="0"/>
          </a:p>
          <a:p>
            <a:r>
              <a:rPr lang="ja-JP" altLang="en-US" sz="3200" dirty="0" smtClean="0"/>
              <a:t>「</a:t>
            </a:r>
            <a:r>
              <a:rPr lang="en-US" altLang="ja-JP" sz="3200" dirty="0" smtClean="0"/>
              <a:t>2412</a:t>
            </a:r>
            <a:r>
              <a:rPr lang="ja-JP" altLang="en-US" sz="3200" dirty="0" smtClean="0"/>
              <a:t>社」等の印象では、ヤンデックスは当初は低いコミッションで、徐々に高くしていったとのことである。その理由は、運賃水準を下げてきているので、ヤンデックス分の手取り分が減少しないよう、コミッション比率を上げているということであった。</a:t>
            </a:r>
            <a:endParaRPr lang="en-US" altLang="ja-JP" sz="3200" dirty="0" smtClean="0"/>
          </a:p>
          <a:p>
            <a:r>
              <a:rPr lang="ja-JP" altLang="en-US" sz="3200" dirty="0" smtClean="0"/>
              <a:t>ドライバーの副業は場所にもり、逆に固定給もあるとのこと。</a:t>
            </a:r>
            <a:endParaRPr lang="en-US" altLang="ja-JP" sz="3200" dirty="0" smtClean="0"/>
          </a:p>
          <a:p>
            <a:r>
              <a:rPr lang="ja-JP" altLang="en-US" sz="3200" dirty="0" smtClean="0"/>
              <a:t>調査参加者の声では、彼らも当方のスタンスをつかみかねていた。</a:t>
            </a:r>
            <a:endParaRPr lang="ja-JP" altLang="en-US" sz="3200" dirty="0"/>
          </a:p>
          <a:p>
            <a:endParaRPr kumimoji="1" lang="ja-JP" altLang="en-US" dirty="0"/>
          </a:p>
        </p:txBody>
      </p:sp>
    </p:spTree>
    <p:extLst>
      <p:ext uri="{BB962C8B-B14F-4D97-AF65-F5344CB8AC3E}">
        <p14:creationId xmlns:p14="http://schemas.microsoft.com/office/powerpoint/2010/main" val="3280857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a:ln>
            <a:solidFill>
              <a:schemeClr val="accent1"/>
            </a:solidFill>
          </a:ln>
        </p:spPr>
        <p:txBody>
          <a:bodyPr/>
          <a:lstStyle/>
          <a:p>
            <a:pPr algn="ctr"/>
            <a:r>
              <a:rPr lang="ja-JP" altLang="en-US" b="1" dirty="0" smtClean="0"/>
              <a:t>モスクワ市のタクシーの歴史</a:t>
            </a:r>
            <a:endParaRPr kumimoji="1" lang="ja-JP" altLang="en-US" dirty="0"/>
          </a:p>
        </p:txBody>
      </p:sp>
      <p:sp>
        <p:nvSpPr>
          <p:cNvPr id="3" name="コンテンツ プレースホルダー 2"/>
          <p:cNvSpPr>
            <a:spLocks noGrp="1"/>
          </p:cNvSpPr>
          <p:nvPr>
            <p:ph idx="1"/>
          </p:nvPr>
        </p:nvSpPr>
        <p:spPr>
          <a:xfrm>
            <a:off x="838200" y="1325562"/>
            <a:ext cx="10515600" cy="5532437"/>
          </a:xfrm>
        </p:spPr>
        <p:txBody>
          <a:bodyPr>
            <a:normAutofit fontScale="70000" lnSpcReduction="20000"/>
          </a:bodyPr>
          <a:lstStyle/>
          <a:p>
            <a:r>
              <a:rPr lang="en-US" altLang="ja-JP" dirty="0" smtClean="0"/>
              <a:t>1907</a:t>
            </a:r>
            <a:r>
              <a:rPr lang="ja-JP" altLang="en-US" dirty="0"/>
              <a:t>年</a:t>
            </a:r>
            <a:r>
              <a:rPr lang="en-US" altLang="ja-JP" dirty="0"/>
              <a:t>10</a:t>
            </a:r>
            <a:r>
              <a:rPr lang="ja-JP" altLang="en-US" dirty="0"/>
              <a:t>月</a:t>
            </a:r>
            <a:r>
              <a:rPr lang="en-US" altLang="ja-JP" dirty="0"/>
              <a:t>4</a:t>
            </a:r>
            <a:r>
              <a:rPr lang="ja-JP" altLang="en-US" dirty="0"/>
              <a:t>日　タクシーが導入　　　　　　　　　　　　</a:t>
            </a:r>
            <a:endParaRPr lang="en-US" altLang="ja-JP" dirty="0" smtClean="0"/>
          </a:p>
          <a:p>
            <a:r>
              <a:rPr lang="en-US" altLang="ja-JP" dirty="0" smtClean="0"/>
              <a:t>1925</a:t>
            </a:r>
            <a:r>
              <a:rPr lang="ja-JP" altLang="en-US" dirty="0"/>
              <a:t>年　ルノー車が入る　　　　　　　　　　　　　　　　　　　　　　　　　</a:t>
            </a:r>
            <a:endParaRPr lang="en-US" altLang="ja-JP" dirty="0" smtClean="0"/>
          </a:p>
          <a:p>
            <a:r>
              <a:rPr lang="en-US" altLang="ja-JP" dirty="0" smtClean="0"/>
              <a:t>1958</a:t>
            </a:r>
            <a:r>
              <a:rPr lang="ja-JP" altLang="en-US" dirty="0"/>
              <a:t>年　ソ連時代のタクシーの黄金</a:t>
            </a:r>
            <a:r>
              <a:rPr lang="ja-JP" altLang="en-US" dirty="0" smtClean="0"/>
              <a:t>時代</a:t>
            </a:r>
            <a:endParaRPr lang="en-US" altLang="ja-JP" dirty="0" smtClean="0"/>
          </a:p>
          <a:p>
            <a:r>
              <a:rPr lang="en-US" altLang="ja-JP" dirty="0" smtClean="0"/>
              <a:t>1979</a:t>
            </a:r>
            <a:r>
              <a:rPr lang="ja-JP" altLang="en-US" dirty="0"/>
              <a:t>年　赤色に統一　　　　　　　　　　　　　　　　　　　　　　　　　　</a:t>
            </a:r>
            <a:endParaRPr lang="en-US" altLang="ja-JP" dirty="0" smtClean="0"/>
          </a:p>
          <a:p>
            <a:r>
              <a:rPr lang="en-US" altLang="ja-JP" dirty="0" smtClean="0"/>
              <a:t>1992</a:t>
            </a:r>
            <a:r>
              <a:rPr lang="ja-JP" altLang="en-US" dirty="0"/>
              <a:t>年　</a:t>
            </a:r>
            <a:r>
              <a:rPr lang="en-US" altLang="ja-JP" dirty="0"/>
              <a:t>21</a:t>
            </a:r>
            <a:r>
              <a:rPr lang="ja-JP" altLang="en-US" dirty="0"/>
              <a:t>のタクシー団体が民営化　　　　　　　　　　　　　　　　　　　</a:t>
            </a:r>
            <a:endParaRPr lang="en-US" altLang="ja-JP" dirty="0" smtClean="0"/>
          </a:p>
          <a:p>
            <a:r>
              <a:rPr lang="en-US" altLang="ja-JP" dirty="0" smtClean="0"/>
              <a:t>2011</a:t>
            </a:r>
            <a:r>
              <a:rPr lang="ja-JP" altLang="en-US" dirty="0"/>
              <a:t>年　</a:t>
            </a:r>
            <a:r>
              <a:rPr lang="ja-JP" altLang="en-US" b="1" dirty="0">
                <a:solidFill>
                  <a:srgbClr val="FF0000"/>
                </a:solidFill>
              </a:rPr>
              <a:t>連邦法</a:t>
            </a:r>
            <a:r>
              <a:rPr lang="en-US" altLang="ja-JP" b="1" dirty="0">
                <a:solidFill>
                  <a:srgbClr val="FF0000"/>
                </a:solidFill>
              </a:rPr>
              <a:t>9</a:t>
            </a:r>
            <a:r>
              <a:rPr lang="ja-JP" altLang="en-US" b="1" dirty="0">
                <a:solidFill>
                  <a:srgbClr val="FF0000"/>
                </a:solidFill>
              </a:rPr>
              <a:t>号が制定され、運転歴</a:t>
            </a:r>
            <a:r>
              <a:rPr lang="en-US" altLang="ja-JP" b="1" dirty="0">
                <a:solidFill>
                  <a:srgbClr val="FF0000"/>
                </a:solidFill>
              </a:rPr>
              <a:t>3</a:t>
            </a:r>
            <a:r>
              <a:rPr lang="ja-JP" altLang="en-US" b="1" dirty="0">
                <a:solidFill>
                  <a:srgbClr val="FF0000"/>
                </a:solidFill>
              </a:rPr>
              <a:t>年、法人格を持つことが決定</a:t>
            </a:r>
            <a:r>
              <a:rPr lang="ja-JP" altLang="en-US" dirty="0"/>
              <a:t>　　　</a:t>
            </a:r>
            <a:endParaRPr lang="en-US" altLang="ja-JP" dirty="0" smtClean="0"/>
          </a:p>
          <a:p>
            <a:r>
              <a:rPr lang="en-US" altLang="ja-JP" dirty="0" smtClean="0"/>
              <a:t>2012</a:t>
            </a:r>
            <a:r>
              <a:rPr lang="ja-JP" altLang="en-US" dirty="0"/>
              <a:t>年　モスクワ市の助成金条例制定　　　　　　　　　　　　　　　　　</a:t>
            </a:r>
            <a:endParaRPr lang="en-US" altLang="ja-JP" dirty="0" smtClean="0"/>
          </a:p>
          <a:p>
            <a:r>
              <a:rPr lang="en-US" altLang="ja-JP" dirty="0" smtClean="0"/>
              <a:t>2013</a:t>
            </a:r>
            <a:r>
              <a:rPr lang="ja-JP" altLang="en-US" dirty="0"/>
              <a:t>年　黄色に統一　　　　　　　　　　　　　　　　　　　　　　　　　　</a:t>
            </a:r>
            <a:endParaRPr lang="en-US" altLang="ja-JP" dirty="0" smtClean="0"/>
          </a:p>
          <a:p>
            <a:r>
              <a:rPr lang="en-US" altLang="ja-JP" dirty="0" smtClean="0"/>
              <a:t>2014</a:t>
            </a:r>
            <a:r>
              <a:rPr lang="ja-JP" altLang="en-US" dirty="0"/>
              <a:t>年　連邦運送業行政のＩＴ処理化　　　　　　　　　　　　　　　　　　　</a:t>
            </a:r>
            <a:endParaRPr lang="en-US" altLang="ja-JP" dirty="0" smtClean="0"/>
          </a:p>
          <a:p>
            <a:r>
              <a:rPr lang="en-US" altLang="ja-JP" dirty="0" smtClean="0"/>
              <a:t>2015</a:t>
            </a:r>
            <a:r>
              <a:rPr lang="ja-JP" altLang="en-US" dirty="0"/>
              <a:t>年　タクシーの外観統一　　　　　　　　　　　　　　　　　　　　　　</a:t>
            </a:r>
            <a:endParaRPr lang="en-US" altLang="ja-JP" dirty="0" smtClean="0"/>
          </a:p>
          <a:p>
            <a:r>
              <a:rPr lang="en-US" altLang="ja-JP" dirty="0" smtClean="0"/>
              <a:t>2016</a:t>
            </a:r>
            <a:r>
              <a:rPr lang="ja-JP" altLang="en-US" dirty="0"/>
              <a:t>年　モスクワ市とアプリ配車会社の取り決めで合法タクシーにのみ配車アプリを</a:t>
            </a:r>
            <a:r>
              <a:rPr lang="ja-JP" altLang="en-US" dirty="0" smtClean="0"/>
              <a:t>使用</a:t>
            </a:r>
            <a:endParaRPr lang="en-US" altLang="ja-JP" dirty="0" smtClean="0"/>
          </a:p>
          <a:p>
            <a:r>
              <a:rPr lang="en-US" altLang="ja-JP" dirty="0" smtClean="0"/>
              <a:t>2017</a:t>
            </a:r>
            <a:r>
              <a:rPr lang="ja-JP" altLang="en-US" dirty="0"/>
              <a:t>年　</a:t>
            </a:r>
            <a:r>
              <a:rPr lang="ja-JP" altLang="en-US" dirty="0">
                <a:solidFill>
                  <a:srgbClr val="FF0000"/>
                </a:solidFill>
              </a:rPr>
              <a:t>配車アプリの法律化で、アプリ会社に報告義務</a:t>
            </a:r>
            <a:r>
              <a:rPr lang="ja-JP" altLang="en-US" dirty="0"/>
              <a:t>　　　　　　　　　　</a:t>
            </a:r>
            <a:endParaRPr lang="en-US" altLang="ja-JP" dirty="0" smtClean="0"/>
          </a:p>
          <a:p>
            <a:r>
              <a:rPr lang="en-US" altLang="ja-JP" dirty="0" smtClean="0"/>
              <a:t>2018</a:t>
            </a:r>
            <a:r>
              <a:rPr lang="ja-JP" altLang="en-US" dirty="0"/>
              <a:t>年　許可期間を</a:t>
            </a:r>
            <a:r>
              <a:rPr lang="en-US" altLang="ja-JP" dirty="0"/>
              <a:t>5</a:t>
            </a:r>
            <a:r>
              <a:rPr lang="ja-JP" altLang="en-US" dirty="0"/>
              <a:t>年に延長　現在</a:t>
            </a:r>
            <a:r>
              <a:rPr lang="en-US" altLang="ja-JP" dirty="0"/>
              <a:t>46980</a:t>
            </a:r>
            <a:r>
              <a:rPr lang="ja-JP" altLang="en-US" dirty="0"/>
              <a:t>台許可している　　　　　　　　　</a:t>
            </a:r>
            <a:endParaRPr lang="en-US" altLang="ja-JP" dirty="0" smtClean="0"/>
          </a:p>
          <a:p>
            <a:r>
              <a:rPr lang="ja-JP" altLang="en-US" dirty="0" smtClean="0"/>
              <a:t>モスクワ</a:t>
            </a:r>
            <a:r>
              <a:rPr lang="ja-JP" altLang="en-US" dirty="0"/>
              <a:t>市には発行数を制限する権限は法律で与えられているが行使していない。</a:t>
            </a:r>
            <a:r>
              <a:rPr lang="en-US" altLang="ja-JP" dirty="0"/>
              <a:t>46980</a:t>
            </a:r>
            <a:r>
              <a:rPr lang="ja-JP" altLang="en-US" dirty="0"/>
              <a:t>のうち、個人が１７％、法人が８３％である。そのほか約</a:t>
            </a:r>
            <a:r>
              <a:rPr lang="en-US" altLang="ja-JP" dirty="0"/>
              <a:t>2</a:t>
            </a:r>
            <a:r>
              <a:rPr lang="ja-JP" altLang="en-US" dirty="0"/>
              <a:t>万台がモスクワ州で登録しており、市との協定によりモスクワ市内でも営業が可能になっている</a:t>
            </a:r>
          </a:p>
          <a:p>
            <a:endParaRPr kumimoji="1" lang="ja-JP" altLang="en-US" dirty="0"/>
          </a:p>
        </p:txBody>
      </p:sp>
    </p:spTree>
    <p:extLst>
      <p:ext uri="{BB962C8B-B14F-4D97-AF65-F5344CB8AC3E}">
        <p14:creationId xmlns:p14="http://schemas.microsoft.com/office/powerpoint/2010/main" val="220537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b="1" dirty="0" smtClean="0"/>
              <a:t>タクシーの実態</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smtClean="0"/>
              <a:t>利用者</a:t>
            </a:r>
            <a:r>
              <a:rPr lang="ja-JP" altLang="en-US" dirty="0"/>
              <a:t>は</a:t>
            </a:r>
            <a:r>
              <a:rPr lang="en-US" altLang="ja-JP" dirty="0" smtClean="0"/>
              <a:t>2007</a:t>
            </a:r>
            <a:r>
              <a:rPr lang="ja-JP" altLang="en-US" dirty="0"/>
              <a:t>年</a:t>
            </a:r>
            <a:r>
              <a:rPr lang="en-US" altLang="ja-JP" dirty="0"/>
              <a:t>45</a:t>
            </a:r>
            <a:r>
              <a:rPr lang="ja-JP" altLang="en-US" dirty="0"/>
              <a:t>万人</a:t>
            </a:r>
            <a:r>
              <a:rPr lang="en-US" altLang="ja-JP" dirty="0"/>
              <a:t>/</a:t>
            </a:r>
            <a:r>
              <a:rPr lang="ja-JP" altLang="en-US" dirty="0"/>
              <a:t>日であった数字が</a:t>
            </a:r>
            <a:r>
              <a:rPr lang="en-US" altLang="ja-JP" dirty="0"/>
              <a:t>2018</a:t>
            </a:r>
            <a:r>
              <a:rPr lang="ja-JP" altLang="en-US" dirty="0"/>
              <a:t>年</a:t>
            </a:r>
            <a:r>
              <a:rPr lang="en-US" altLang="ja-JP" dirty="0"/>
              <a:t>760</a:t>
            </a:r>
            <a:r>
              <a:rPr lang="ja-JP" altLang="en-US" dirty="0"/>
              <a:t>万人</a:t>
            </a:r>
            <a:r>
              <a:rPr lang="en-US" altLang="ja-JP" dirty="0"/>
              <a:t>/</a:t>
            </a:r>
            <a:r>
              <a:rPr lang="ja-JP" altLang="en-US" dirty="0"/>
              <a:t>日と</a:t>
            </a:r>
            <a:r>
              <a:rPr lang="en-US" altLang="ja-JP" dirty="0"/>
              <a:t>17</a:t>
            </a:r>
            <a:r>
              <a:rPr lang="ja-JP" altLang="en-US" dirty="0"/>
              <a:t>倍に増加した。年間</a:t>
            </a:r>
            <a:r>
              <a:rPr lang="en-US" altLang="ja-JP" dirty="0"/>
              <a:t>2</a:t>
            </a:r>
            <a:r>
              <a:rPr lang="ja-JP" altLang="en-US" dirty="0"/>
              <a:t>億</a:t>
            </a:r>
            <a:r>
              <a:rPr lang="en-US" altLang="ja-JP" dirty="0"/>
              <a:t>8</a:t>
            </a:r>
            <a:r>
              <a:rPr lang="ja-JP" altLang="en-US" dirty="0"/>
              <a:t>千万人である。</a:t>
            </a:r>
          </a:p>
          <a:p>
            <a:r>
              <a:rPr lang="ja-JP" altLang="en-US" dirty="0"/>
              <a:t>配車アプリは、連邦法では規制していない。連邦下院議会で配車アプリ法を検討しているとの情報はある。ロシアにはヤンデックス、Ｕｂｅｒ、</a:t>
            </a:r>
            <a:r>
              <a:rPr lang="en-US" altLang="ja-JP" dirty="0"/>
              <a:t>GETT</a:t>
            </a:r>
            <a:r>
              <a:rPr lang="ja-JP" altLang="en-US" dirty="0"/>
              <a:t>等に加えて、エストニア、中国からもアプリが入ってくるであろう。</a:t>
            </a:r>
          </a:p>
          <a:p>
            <a:r>
              <a:rPr lang="ja-JP" altLang="en-US" dirty="0"/>
              <a:t>運転手の収入は、月に４～１０万ルーブルで</a:t>
            </a:r>
            <a:r>
              <a:rPr lang="ja-JP" altLang="en-US" dirty="0" smtClean="0"/>
              <a:t>あろう</a:t>
            </a:r>
            <a:endParaRPr lang="ja-JP" altLang="en-US" dirty="0"/>
          </a:p>
          <a:p>
            <a:r>
              <a:rPr lang="ja-JP" altLang="en-US" dirty="0"/>
              <a:t>自治体はフォーラムを結成して</a:t>
            </a:r>
            <a:r>
              <a:rPr lang="ja-JP" altLang="en-US" dirty="0" err="1"/>
              <a:t>い</a:t>
            </a:r>
            <a:r>
              <a:rPr lang="ja-JP" altLang="en-US" dirty="0"/>
              <a:t>情報交換している。モスクワが手本である。配車アプリはモスクワは発展しているが、そうでない自治体も多い。車体の色は南の方は白色が多く、サントぺテルスブルグは色は決まっていない。従業員研修はモスクワ交通協会が行っている。交通事業者も実施している。</a:t>
            </a:r>
          </a:p>
          <a:p>
            <a:r>
              <a:rPr lang="ja-JP" altLang="en-US" dirty="0"/>
              <a:t>ヤンデックスはテレコムに働きかけをし、インターネットの速度等を改善した</a:t>
            </a:r>
            <a:r>
              <a:rPr lang="ja-JP" altLang="en-US" dirty="0" smtClean="0"/>
              <a:t>結果、効果</a:t>
            </a:r>
            <a:r>
              <a:rPr lang="ja-JP" altLang="en-US" dirty="0"/>
              <a:t>が表れている（これがヤンデックスの強みか？）。</a:t>
            </a:r>
          </a:p>
          <a:p>
            <a:endParaRPr kumimoji="1" lang="ja-JP" altLang="en-US" dirty="0"/>
          </a:p>
        </p:txBody>
      </p:sp>
    </p:spTree>
    <p:extLst>
      <p:ext uri="{BB962C8B-B14F-4D97-AF65-F5344CB8AC3E}">
        <p14:creationId xmlns:p14="http://schemas.microsoft.com/office/powerpoint/2010/main" val="625494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ジプシータクシーから合法タクシーへの転換</a:t>
            </a:r>
            <a:endParaRPr kumimoji="1" lang="ja-JP" altLang="en-US" dirty="0"/>
          </a:p>
        </p:txBody>
      </p:sp>
      <p:sp>
        <p:nvSpPr>
          <p:cNvPr id="3" name="コンテンツ プレースホルダー 2"/>
          <p:cNvSpPr>
            <a:spLocks noGrp="1"/>
          </p:cNvSpPr>
          <p:nvPr>
            <p:ph idx="1"/>
          </p:nvPr>
        </p:nvSpPr>
        <p:spPr>
          <a:xfrm>
            <a:off x="838200" y="1825624"/>
            <a:ext cx="10515600" cy="5032375"/>
          </a:xfrm>
        </p:spPr>
        <p:txBody>
          <a:bodyPr>
            <a:normAutofit lnSpcReduction="10000"/>
          </a:bodyPr>
          <a:lstStyle/>
          <a:p>
            <a:r>
              <a:rPr lang="en-US" altLang="ja-JP" dirty="0" smtClean="0"/>
              <a:t>2011</a:t>
            </a:r>
            <a:r>
              <a:rPr lang="ja-JP" altLang="en-US" dirty="0" smtClean="0"/>
              <a:t>年法</a:t>
            </a:r>
            <a:r>
              <a:rPr lang="en-US" altLang="ja-JP" dirty="0" smtClean="0"/>
              <a:t>9</a:t>
            </a:r>
            <a:r>
              <a:rPr lang="ja-JP" altLang="en-US" dirty="0" smtClean="0"/>
              <a:t>号以前は</a:t>
            </a:r>
            <a:r>
              <a:rPr lang="ja-JP" altLang="en-US" dirty="0" smtClean="0">
                <a:solidFill>
                  <a:srgbClr val="FF0000"/>
                </a:solidFill>
              </a:rPr>
              <a:t>ジプシータクシー</a:t>
            </a:r>
            <a:r>
              <a:rPr lang="ja-JP" altLang="en-US" dirty="0" smtClean="0"/>
              <a:t>が合法タクシーの数倍多い状態であり、ジプシータクシーが都市交通を支えていたともいえる。つまり戦争直後の日本のヤミ米と同じであり、単純に違法だと批判できない状態であったのであろう。そこで当局は、</a:t>
            </a:r>
            <a:r>
              <a:rPr lang="ja-JP" altLang="en-US" dirty="0" smtClean="0">
                <a:solidFill>
                  <a:srgbClr val="FF0000"/>
                </a:solidFill>
              </a:rPr>
              <a:t>配車アプリの導入</a:t>
            </a:r>
            <a:r>
              <a:rPr lang="ja-JP" altLang="en-US" dirty="0" smtClean="0"/>
              <a:t>と併せて合法タクシーの増強に乗り出したといえる。</a:t>
            </a:r>
            <a:endParaRPr lang="en-US" altLang="ja-JP" dirty="0" smtClean="0"/>
          </a:p>
          <a:p>
            <a:r>
              <a:rPr lang="ja-JP" altLang="en-US" dirty="0" smtClean="0"/>
              <a:t>日本と異なり、法人タクシーの営業形態は、運転手に車を貸渡し、リース料を得るレンタカー会社の役割であり、配車アプリの必要性が日本に比べ格段に大きかったといえる。また、</a:t>
            </a:r>
            <a:r>
              <a:rPr lang="ja-JP" altLang="en-US" dirty="0" smtClean="0">
                <a:solidFill>
                  <a:srgbClr val="FF0000"/>
                </a:solidFill>
              </a:rPr>
              <a:t>運転手にも車を購入できる者とできない者が存在</a:t>
            </a:r>
            <a:r>
              <a:rPr lang="ja-JP" altLang="en-US" dirty="0" smtClean="0"/>
              <a:t>することから、</a:t>
            </a:r>
            <a:r>
              <a:rPr lang="en-US" altLang="ja-JP" dirty="0" smtClean="0"/>
              <a:t>2412</a:t>
            </a:r>
            <a:r>
              <a:rPr lang="ja-JP" altLang="en-US" dirty="0" smtClean="0"/>
              <a:t>社のようなタクシー会社の存在が必要であったといえる。</a:t>
            </a:r>
            <a:endParaRPr lang="en-US" altLang="ja-JP" dirty="0" smtClean="0"/>
          </a:p>
          <a:p>
            <a:r>
              <a:rPr lang="ja-JP" altLang="en-US" dirty="0" smtClean="0"/>
              <a:t>問題は運賃水準が低く、</a:t>
            </a:r>
            <a:r>
              <a:rPr lang="ja-JP" altLang="en-US" dirty="0" smtClean="0">
                <a:solidFill>
                  <a:srgbClr val="FF0000"/>
                </a:solidFill>
              </a:rPr>
              <a:t>配車アプリの手数料</a:t>
            </a:r>
            <a:r>
              <a:rPr lang="ja-JP" altLang="en-US" dirty="0" smtClean="0"/>
              <a:t>が高くなれば運転手の取り分がますます少なくなることであり、副業に走る可能性が大きいことではないかとの印象を持った。</a:t>
            </a:r>
          </a:p>
          <a:p>
            <a:endParaRPr kumimoji="1" lang="ja-JP" altLang="en-US" dirty="0"/>
          </a:p>
        </p:txBody>
      </p:sp>
    </p:spTree>
    <p:extLst>
      <p:ext uri="{BB962C8B-B14F-4D97-AF65-F5344CB8AC3E}">
        <p14:creationId xmlns:p14="http://schemas.microsoft.com/office/powerpoint/2010/main" val="713884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b="1" dirty="0" smtClean="0"/>
              <a:t>運賃水準</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寺前</a:t>
            </a:r>
            <a:r>
              <a:rPr lang="ja-JP" altLang="en-US" dirty="0"/>
              <a:t>から東京のタクシーにつき実態を説明。</a:t>
            </a:r>
            <a:r>
              <a:rPr lang="ja-JP" altLang="en-US" dirty="0">
                <a:solidFill>
                  <a:srgbClr val="FF0000"/>
                </a:solidFill>
              </a:rPr>
              <a:t>都市規模の等しいモスクワと東京の輸送実績はほぼ同程度</a:t>
            </a:r>
            <a:r>
              <a:rPr lang="ja-JP" altLang="en-US" dirty="0"/>
              <a:t>であるとの説明（モスクワ市からもニューヨークも同様との情報）をした上、運賃水準が</a:t>
            </a:r>
            <a:r>
              <a:rPr lang="ja-JP" altLang="en-US" dirty="0">
                <a:solidFill>
                  <a:srgbClr val="FF0000"/>
                </a:solidFill>
              </a:rPr>
              <a:t>東京は世界水準でも最上位</a:t>
            </a:r>
            <a:r>
              <a:rPr lang="ja-JP" altLang="en-US" dirty="0"/>
              <a:t>にある</a:t>
            </a:r>
            <a:r>
              <a:rPr lang="ja-JP" altLang="en-US" dirty="0" smtClean="0"/>
              <a:t>のに比べて</a:t>
            </a:r>
            <a:r>
              <a:rPr lang="ja-JP" altLang="en-US" dirty="0"/>
              <a:t>、</a:t>
            </a:r>
            <a:r>
              <a:rPr lang="ja-JP" altLang="en-US" dirty="0">
                <a:solidFill>
                  <a:srgbClr val="FF0000"/>
                </a:solidFill>
              </a:rPr>
              <a:t>モスクワは最下位</a:t>
            </a:r>
            <a:r>
              <a:rPr lang="ja-JP" altLang="en-US" dirty="0"/>
              <a:t>にあるのは、正しいのかとの質問に対して、間違いはないとの返答であった</a:t>
            </a:r>
            <a:r>
              <a:rPr lang="ja-JP" altLang="en-US" dirty="0" smtClean="0"/>
              <a:t>。</a:t>
            </a:r>
            <a:endParaRPr lang="en-US" altLang="ja-JP" dirty="0" smtClean="0"/>
          </a:p>
          <a:p>
            <a:r>
              <a:rPr lang="ja-JP" altLang="en-US" dirty="0" smtClean="0"/>
              <a:t>モスクワ</a:t>
            </a:r>
            <a:r>
              <a:rPr lang="ja-JP" altLang="en-US" dirty="0"/>
              <a:t>市としてはタクシ事業の経営改善のため補助金制度を設けている。</a:t>
            </a:r>
            <a:r>
              <a:rPr lang="ja-JP" altLang="en-US" dirty="0">
                <a:solidFill>
                  <a:srgbClr val="FF0000"/>
                </a:solidFill>
              </a:rPr>
              <a:t>車齢を引き下げるため、</a:t>
            </a:r>
            <a:r>
              <a:rPr lang="en-US" altLang="ja-JP" dirty="0">
                <a:solidFill>
                  <a:srgbClr val="FF0000"/>
                </a:solidFill>
              </a:rPr>
              <a:t>5</a:t>
            </a:r>
            <a:r>
              <a:rPr lang="ja-JP" altLang="en-US" dirty="0">
                <a:solidFill>
                  <a:srgbClr val="FF0000"/>
                </a:solidFill>
              </a:rPr>
              <a:t>億ルーブル補助</a:t>
            </a:r>
            <a:r>
              <a:rPr lang="ja-JP" altLang="en-US" dirty="0"/>
              <a:t>している。その結果</a:t>
            </a:r>
            <a:r>
              <a:rPr lang="en-US" altLang="ja-JP" dirty="0"/>
              <a:t>2</a:t>
            </a:r>
            <a:r>
              <a:rPr lang="ja-JP" altLang="en-US" dirty="0"/>
              <a:t>万台が新しくなった。タクシーは年間</a:t>
            </a:r>
            <a:r>
              <a:rPr lang="en-US" altLang="ja-JP" dirty="0"/>
              <a:t>8</a:t>
            </a:r>
            <a:r>
              <a:rPr lang="ja-JP" altLang="en-US" dirty="0"/>
              <a:t>万～</a:t>
            </a:r>
            <a:r>
              <a:rPr lang="en-US" altLang="ja-JP" dirty="0"/>
              <a:t>10</a:t>
            </a:r>
            <a:r>
              <a:rPr lang="ja-JP" altLang="en-US" dirty="0"/>
              <a:t>万キロ走行。通常は</a:t>
            </a:r>
            <a:r>
              <a:rPr lang="en-US" altLang="ja-JP" dirty="0"/>
              <a:t>3</a:t>
            </a:r>
            <a:r>
              <a:rPr lang="ja-JP" altLang="en-US" dirty="0"/>
              <a:t>年リースで元を取り買い替えするので、その分の利子を補給している。</a:t>
            </a:r>
          </a:p>
          <a:p>
            <a:endParaRPr kumimoji="1" lang="ja-JP" altLang="en-US" dirty="0"/>
          </a:p>
        </p:txBody>
      </p:sp>
    </p:spTree>
    <p:extLst>
      <p:ext uri="{BB962C8B-B14F-4D97-AF65-F5344CB8AC3E}">
        <p14:creationId xmlns:p14="http://schemas.microsoft.com/office/powerpoint/2010/main" val="586161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dirty="0" smtClean="0"/>
              <a:t>モスクワ調査に関するブログ記事</a:t>
            </a:r>
            <a:r>
              <a:rPr kumimoji="1" lang="ja-JP" altLang="en-US" dirty="0" smtClean="0"/>
              <a:t>の</a:t>
            </a:r>
            <a:r>
              <a:rPr kumimoji="1" lang="ja-JP" altLang="en-US" dirty="0" smtClean="0"/>
              <a:t>紹介</a:t>
            </a:r>
            <a:endParaRPr kumimoji="1" lang="ja-JP" altLang="en-US" dirty="0"/>
          </a:p>
        </p:txBody>
      </p:sp>
      <p:sp>
        <p:nvSpPr>
          <p:cNvPr id="3" name="コンテンツ プレースホルダー 2"/>
          <p:cNvSpPr>
            <a:spLocks noGrp="1"/>
          </p:cNvSpPr>
          <p:nvPr>
            <p:ph idx="1"/>
          </p:nvPr>
        </p:nvSpPr>
        <p:spPr/>
        <p:txBody>
          <a:bodyPr/>
          <a:lstStyle/>
          <a:p>
            <a:r>
              <a:rPr lang="en-US" altLang="ja-JP" dirty="0">
                <a:hlinkClick r:id="rId2"/>
              </a:rPr>
              <a:t>https://jinryu.jp/blog/?</a:t>
            </a:r>
            <a:r>
              <a:rPr lang="en-US" altLang="ja-JP" dirty="0" smtClean="0">
                <a:hlinkClick r:id="rId2"/>
              </a:rPr>
              <a:t>p=10358</a:t>
            </a:r>
            <a:endParaRPr lang="en-US" altLang="ja-JP" dirty="0" smtClean="0"/>
          </a:p>
          <a:p>
            <a:r>
              <a:rPr lang="en-US" altLang="ja-JP" dirty="0">
                <a:hlinkClick r:id="rId3"/>
              </a:rPr>
              <a:t>https://jinryu.jp/blog/?</a:t>
            </a:r>
            <a:r>
              <a:rPr lang="en-US" altLang="ja-JP" dirty="0" smtClean="0">
                <a:hlinkClick r:id="rId3"/>
              </a:rPr>
              <a:t>p=11291</a:t>
            </a:r>
            <a:endParaRPr lang="en-US" altLang="ja-JP" dirty="0" smtClean="0"/>
          </a:p>
          <a:p>
            <a:r>
              <a:rPr lang="en-US" altLang="ja-JP" dirty="0">
                <a:hlinkClick r:id="rId4"/>
              </a:rPr>
              <a:t>https://jinryu.jp/blog/?</a:t>
            </a:r>
            <a:r>
              <a:rPr lang="en-US" altLang="ja-JP" dirty="0" smtClean="0">
                <a:hlinkClick r:id="rId4"/>
              </a:rPr>
              <a:t>p=11279</a:t>
            </a:r>
            <a:endParaRPr lang="en-US" altLang="ja-JP" dirty="0" smtClean="0"/>
          </a:p>
          <a:p>
            <a:r>
              <a:rPr lang="en-US" altLang="ja-JP" dirty="0">
                <a:hlinkClick r:id="rId5"/>
              </a:rPr>
              <a:t>https://jinryu.jp/blog/?</a:t>
            </a:r>
            <a:r>
              <a:rPr lang="en-US" altLang="ja-JP" dirty="0" smtClean="0">
                <a:hlinkClick r:id="rId5"/>
              </a:rPr>
              <a:t>p=11288</a:t>
            </a:r>
            <a:endParaRPr lang="en-US" altLang="ja-JP" dirty="0" smtClean="0"/>
          </a:p>
          <a:p>
            <a:r>
              <a:rPr lang="en-US" altLang="ja-JP" dirty="0">
                <a:hlinkClick r:id="rId6"/>
              </a:rPr>
              <a:t>https://jinryu.jp/blog/?</a:t>
            </a:r>
            <a:r>
              <a:rPr lang="en-US" altLang="ja-JP" dirty="0" smtClean="0">
                <a:hlinkClick r:id="rId6"/>
              </a:rPr>
              <a:t>p=11297</a:t>
            </a:r>
            <a:endParaRPr lang="en-US" altLang="ja-JP" dirty="0" smtClean="0"/>
          </a:p>
          <a:p>
            <a:r>
              <a:rPr lang="en-US" altLang="ja-JP" dirty="0">
                <a:hlinkClick r:id="rId7"/>
              </a:rPr>
              <a:t>https://jinryu.jp/blog/?</a:t>
            </a:r>
            <a:r>
              <a:rPr lang="en-US" altLang="ja-JP" dirty="0" smtClean="0">
                <a:hlinkClick r:id="rId7"/>
              </a:rPr>
              <a:t>p=11300</a:t>
            </a:r>
            <a:endParaRPr lang="en-US" altLang="ja-JP" dirty="0" smtClean="0"/>
          </a:p>
          <a:p>
            <a:endParaRPr kumimoji="1" lang="ja-JP" altLang="en-US" dirty="0"/>
          </a:p>
        </p:txBody>
      </p:sp>
    </p:spTree>
    <p:extLst>
      <p:ext uri="{BB962C8B-B14F-4D97-AF65-F5344CB8AC3E}">
        <p14:creationId xmlns:p14="http://schemas.microsoft.com/office/powerpoint/2010/main" val="147816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257519809"/>
              </p:ext>
            </p:extLst>
          </p:nvPr>
        </p:nvGraphicFramePr>
        <p:xfrm>
          <a:off x="888521" y="448571"/>
          <a:ext cx="10515599" cy="5995358"/>
        </p:xfrm>
        <a:graphic>
          <a:graphicData uri="http://schemas.openxmlformats.org/drawingml/2006/table">
            <a:tbl>
              <a:tblPr/>
              <a:tblGrid>
                <a:gridCol w="1163015"/>
                <a:gridCol w="4022096"/>
                <a:gridCol w="1163015"/>
                <a:gridCol w="775344"/>
                <a:gridCol w="1744524"/>
                <a:gridCol w="1647605"/>
              </a:tblGrid>
              <a:tr h="737397">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r>
                        <a:rPr lang="ja-JP" altLang="en-US" sz="3600" b="0" i="0" u="none" strike="noStrike" dirty="0">
                          <a:solidFill>
                            <a:srgbClr val="000000"/>
                          </a:solidFill>
                          <a:effectLst/>
                          <a:latin typeface="ＭＳ Ｐゴシック" panose="020B0600070205080204" pitchFamily="50" charset="-128"/>
                          <a:ea typeface="ＭＳ Ｐゴシック" panose="020B0600070205080204" pitchFamily="50" charset="-128"/>
                        </a:rPr>
                        <a:t>モスクワ・東京比較</a:t>
                      </a:r>
                    </a:p>
                  </a:txBody>
                  <a:tcPr marL="7620" marR="7620" marT="7620" marB="0" anchor="ctr">
                    <a:lnL>
                      <a:noFill/>
                    </a:lnL>
                    <a:lnR>
                      <a:noFill/>
                    </a:lnR>
                    <a:lnT>
                      <a:noFill/>
                    </a:lnT>
                    <a:lnB>
                      <a:noFill/>
                    </a:lnB>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r>
              <a:tr h="737397">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r>
              <a:tr h="73739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az-Cyrl-AZ" sz="2000" b="0" i="0" u="none" strike="noStrike">
                          <a:solidFill>
                            <a:srgbClr val="000000"/>
                          </a:solidFill>
                          <a:effectLst/>
                          <a:latin typeface="ＭＳ Ｐゴシック" panose="020B0600070205080204" pitchFamily="50" charset="-128"/>
                          <a:ea typeface="ＭＳ Ｐゴシック" panose="020B0600070205080204" pitchFamily="50" charset="-128"/>
                        </a:rPr>
                        <a:t>Москва</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az-Cyrl-AZ" sz="2000" b="0" i="0" u="none" strike="noStrike" dirty="0">
                          <a:solidFill>
                            <a:srgbClr val="000000"/>
                          </a:solidFill>
                          <a:effectLst/>
                          <a:latin typeface="ＭＳ Ｐゴシック" panose="020B0600070205080204" pitchFamily="50" charset="-128"/>
                          <a:ea typeface="ＭＳ Ｐゴシック" panose="020B0600070205080204" pitchFamily="50" charset="-128"/>
                        </a:rPr>
                        <a:t>Токио</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397">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az-Cyrl-AZ" sz="2000" b="0" i="0" u="none" strike="noStrike" dirty="0">
                          <a:solidFill>
                            <a:srgbClr val="000000"/>
                          </a:solidFill>
                          <a:effectLst/>
                          <a:latin typeface="ＭＳ Ｐゴシック" panose="020B0600070205080204" pitchFamily="50" charset="-128"/>
                          <a:ea typeface="ＭＳ Ｐゴシック" panose="020B0600070205080204" pitchFamily="50" charset="-128"/>
                        </a:rPr>
                        <a:t>население</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sz="2000" b="0" i="0" u="none" strike="noStrike">
                          <a:solidFill>
                            <a:srgbClr val="000000"/>
                          </a:solidFill>
                          <a:effectLst/>
                          <a:latin typeface="ＭＳ Ｐゴシック" panose="020B0600070205080204" pitchFamily="50" charset="-128"/>
                          <a:ea typeface="ＭＳ Ｐゴシック" panose="020B0600070205080204" pitchFamily="50" charset="-128"/>
                        </a:rPr>
                        <a:t>million</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2016</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833579">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面積</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az-Cyrl-AZ" sz="2000" b="0" i="0" u="none" strike="noStrike" dirty="0">
                          <a:solidFill>
                            <a:srgbClr val="000000"/>
                          </a:solidFill>
                          <a:effectLst/>
                          <a:latin typeface="ＭＳ Ｐゴシック" panose="020B0600070205080204" pitchFamily="50" charset="-128"/>
                          <a:ea typeface="ＭＳ Ｐゴシック" panose="020B0600070205080204" pitchFamily="50" charset="-128"/>
                        </a:rPr>
                        <a:t>область</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Km</a:t>
                      </a:r>
                      <a:r>
                        <a:rPr lang="en-US" sz="20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２</a:t>
                      </a:r>
                      <a:endPar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kumimoji="1" lang="ja-JP" altLang="en-US"/>
                    </a:p>
                  </a:txBody>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2561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2200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737397">
                <a:tc>
                  <a:txBody>
                    <a:bodyPr/>
                    <a:lstStyle/>
                    <a:p>
                      <a:pPr algn="l"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都市圏域</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az-Cyrl-AZ" sz="2000" b="0" i="0" u="none" strike="noStrike">
                          <a:solidFill>
                            <a:srgbClr val="000000"/>
                          </a:solidFill>
                          <a:effectLst/>
                          <a:latin typeface="ＭＳ Ｐゴシック" panose="020B0600070205080204" pitchFamily="50" charset="-128"/>
                          <a:ea typeface="ＭＳ Ｐゴシック" panose="020B0600070205080204" pitchFamily="50" charset="-128"/>
                        </a:rPr>
                        <a:t>Городской район</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million</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2017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737397">
                <a:tc rowSpan="2">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名目</a:t>
                      </a:r>
                      <a:r>
                        <a:rPr lang="en-US" sz="2000" b="0" i="0" u="none" strike="noStrike">
                          <a:solidFill>
                            <a:srgbClr val="000000"/>
                          </a:solidFill>
                          <a:effectLst/>
                          <a:latin typeface="ＭＳ Ｐゴシック" panose="020B0600070205080204" pitchFamily="50" charset="-128"/>
                          <a:ea typeface="ＭＳ Ｐゴシック" panose="020B0600070205080204" pitchFamily="50" charset="-128"/>
                        </a:rPr>
                        <a:t>GDP/</a:t>
                      </a: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人</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ru-RU" sz="2000" b="0" i="0" u="none" strike="noStrike" dirty="0">
                          <a:solidFill>
                            <a:srgbClr val="000000"/>
                          </a:solidFill>
                          <a:effectLst/>
                          <a:latin typeface="ＭＳ Ｐゴシック" panose="020B0600070205080204" pitchFamily="50" charset="-128"/>
                          <a:ea typeface="ＭＳ Ｐゴシック" panose="020B0600070205080204" pitchFamily="50" charset="-128"/>
                        </a:rPr>
                        <a:t>Первичный номинальный ВВП на душу населения</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r"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thousand　　US$</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2014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45000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58000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7373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5301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06334"/>
            <a:ext cx="10515600" cy="1066859"/>
          </a:xfrm>
          <a:ln>
            <a:solidFill>
              <a:schemeClr val="tx1">
                <a:lumMod val="95000"/>
                <a:lumOff val="5000"/>
              </a:schemeClr>
            </a:solidFill>
          </a:ln>
        </p:spPr>
        <p:txBody>
          <a:bodyPr/>
          <a:lstStyle/>
          <a:p>
            <a:pPr algn="ctr"/>
            <a:r>
              <a:rPr kumimoji="1" lang="ja-JP" altLang="en-US" dirty="0" smtClean="0"/>
              <a:t>モスクワと東京比較</a:t>
            </a:r>
            <a:endParaRPr kumimoji="1" lang="ja-JP" altLang="en-US" dirty="0"/>
          </a:p>
        </p:txBody>
      </p:sp>
      <p:sp>
        <p:nvSpPr>
          <p:cNvPr id="3" name="コンテンツ プレースホルダー 2"/>
          <p:cNvSpPr>
            <a:spLocks noGrp="1"/>
          </p:cNvSpPr>
          <p:nvPr>
            <p:ph idx="1"/>
          </p:nvPr>
        </p:nvSpPr>
        <p:spPr>
          <a:xfrm>
            <a:off x="319177" y="1319842"/>
            <a:ext cx="11723298" cy="5374255"/>
          </a:xfrm>
        </p:spPr>
        <p:txBody>
          <a:bodyPr>
            <a:normAutofit/>
          </a:bodyPr>
          <a:lstStyle/>
          <a:p>
            <a:r>
              <a:rPr lang="ja-JP" altLang="en-US" dirty="0">
                <a:solidFill>
                  <a:srgbClr val="FF0000"/>
                </a:solidFill>
              </a:rPr>
              <a:t>モスクワ市</a:t>
            </a:r>
            <a:r>
              <a:rPr lang="ja-JP" altLang="en-US" dirty="0"/>
              <a:t>は２０１２年に市域が拡大され</a:t>
            </a:r>
            <a:r>
              <a:rPr lang="ja-JP" altLang="en-US" dirty="0">
                <a:solidFill>
                  <a:srgbClr val="FF0000"/>
                </a:solidFill>
              </a:rPr>
              <a:t>面積</a:t>
            </a:r>
            <a:r>
              <a:rPr lang="ja-JP" altLang="en-US" dirty="0"/>
              <a:t>が倍増され、</a:t>
            </a:r>
            <a:r>
              <a:rPr lang="ja-JP" altLang="en-US" dirty="0">
                <a:solidFill>
                  <a:srgbClr val="FF0000"/>
                </a:solidFill>
              </a:rPr>
              <a:t>２６００平方キロメートル</a:t>
            </a:r>
            <a:r>
              <a:rPr lang="ja-JP" altLang="en-US" dirty="0"/>
              <a:t>となり、</a:t>
            </a:r>
            <a:r>
              <a:rPr lang="ja-JP" altLang="en-US" dirty="0">
                <a:solidFill>
                  <a:srgbClr val="FF0000"/>
                </a:solidFill>
              </a:rPr>
              <a:t>東京都の２２００平方キロメートル</a:t>
            </a:r>
            <a:r>
              <a:rPr lang="ja-JP" altLang="en-US" dirty="0"/>
              <a:t>より大きくなっている</a:t>
            </a:r>
            <a:r>
              <a:rPr lang="ja-JP" altLang="en-US" dirty="0" smtClean="0"/>
              <a:t>。</a:t>
            </a:r>
            <a:endParaRPr lang="en-US" altLang="ja-JP" dirty="0" smtClean="0"/>
          </a:p>
          <a:p>
            <a:r>
              <a:rPr lang="ja-JP" altLang="en-US" dirty="0" smtClean="0">
                <a:solidFill>
                  <a:srgbClr val="FF0000"/>
                </a:solidFill>
              </a:rPr>
              <a:t>人口</a:t>
            </a:r>
            <a:r>
              <a:rPr lang="ja-JP" altLang="en-US" dirty="0"/>
              <a:t>は</a:t>
            </a:r>
            <a:r>
              <a:rPr lang="ja-JP" altLang="en-US" dirty="0">
                <a:solidFill>
                  <a:srgbClr val="FF0000"/>
                </a:solidFill>
              </a:rPr>
              <a:t>１２００万人超と、東京都の１４００万人弱、２３区の９００万人と同程度と考えていいのだろう</a:t>
            </a:r>
            <a:r>
              <a:rPr lang="ja-JP" altLang="en-US" dirty="0"/>
              <a:t>。モスクワ市と比較すればいいのかモスクワ州と比較すればいいのかはよくわからないからだ。従って人口密度はモスクワは平方キロメートルあたり４８００人、東京都は６３００人であるが、旧モスクワ市と２３区で比較すると同じようなものだろう。</a:t>
            </a:r>
            <a:r>
              <a:rPr lang="ja-JP" altLang="en-US" dirty="0">
                <a:solidFill>
                  <a:srgbClr val="FF0000"/>
                </a:solidFill>
              </a:rPr>
              <a:t>自動車の保有台数は、モスクワ市３００万台強、東京都４００万台強であるが、これも人口と同じと考えていいのだろう。</a:t>
            </a:r>
          </a:p>
          <a:p>
            <a:r>
              <a:rPr lang="ja-JP" altLang="en-US" dirty="0"/>
              <a:t>ネットで調べたモスクワ市民と東京都民の</a:t>
            </a:r>
            <a:r>
              <a:rPr lang="ja-JP" altLang="en-US" dirty="0">
                <a:solidFill>
                  <a:srgbClr val="FF0000"/>
                </a:solidFill>
              </a:rPr>
              <a:t>名目</a:t>
            </a:r>
            <a:r>
              <a:rPr lang="en-US" altLang="ja-JP" dirty="0">
                <a:solidFill>
                  <a:srgbClr val="FF0000"/>
                </a:solidFill>
              </a:rPr>
              <a:t>GDP</a:t>
            </a:r>
            <a:r>
              <a:rPr lang="ja-JP" altLang="en-US" dirty="0"/>
              <a:t>を見ると、</a:t>
            </a:r>
            <a:r>
              <a:rPr lang="ja-JP" altLang="en-US" dirty="0">
                <a:solidFill>
                  <a:srgbClr val="FF0000"/>
                </a:solidFill>
              </a:rPr>
              <a:t>モスクワは４万</a:t>
            </a:r>
            <a:r>
              <a:rPr lang="en-US" altLang="ja-JP" dirty="0">
                <a:solidFill>
                  <a:srgbClr val="FF0000"/>
                </a:solidFill>
              </a:rPr>
              <a:t>5</a:t>
            </a:r>
            <a:r>
              <a:rPr lang="ja-JP" altLang="en-US" dirty="0">
                <a:solidFill>
                  <a:srgbClr val="FF0000"/>
                </a:solidFill>
              </a:rPr>
              <a:t>千ドル、東京は５万８千ドル</a:t>
            </a:r>
            <a:r>
              <a:rPr lang="ja-JP" altLang="en-US" dirty="0"/>
              <a:t>と、いずれも世界水準から見れば先進地域であり、交通事情もそれを反映しているのであろう。なお</a:t>
            </a:r>
            <a:r>
              <a:rPr lang="ja-JP" altLang="en-US" dirty="0">
                <a:solidFill>
                  <a:srgbClr val="FF0000"/>
                </a:solidFill>
              </a:rPr>
              <a:t>ロシア全体の一人当たり名目ＧＤＰは</a:t>
            </a:r>
            <a:r>
              <a:rPr lang="en-US" altLang="ja-JP" dirty="0">
                <a:solidFill>
                  <a:srgbClr val="FF0000"/>
                </a:solidFill>
              </a:rPr>
              <a:t>12000</a:t>
            </a:r>
            <a:r>
              <a:rPr lang="ja-JP" altLang="en-US" dirty="0">
                <a:solidFill>
                  <a:srgbClr val="FF0000"/>
                </a:solidFill>
              </a:rPr>
              <a:t>ドル</a:t>
            </a:r>
            <a:r>
              <a:rPr lang="ja-JP" altLang="en-US" dirty="0"/>
              <a:t>である。</a:t>
            </a:r>
          </a:p>
          <a:p>
            <a:endParaRPr kumimoji="1" lang="ja-JP" altLang="en-US" dirty="0"/>
          </a:p>
        </p:txBody>
      </p:sp>
    </p:spTree>
    <p:extLst>
      <p:ext uri="{BB962C8B-B14F-4D97-AF65-F5344CB8AC3E}">
        <p14:creationId xmlns:p14="http://schemas.microsoft.com/office/powerpoint/2010/main" val="1943972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4014" y="365125"/>
            <a:ext cx="10499785" cy="1334279"/>
          </a:xfrm>
          <a:ln w="38100">
            <a:solidFill>
              <a:schemeClr val="tx1">
                <a:lumMod val="95000"/>
                <a:lumOff val="5000"/>
              </a:schemeClr>
            </a:solidFill>
          </a:ln>
        </p:spPr>
        <p:txBody>
          <a:bodyPr/>
          <a:lstStyle/>
          <a:p>
            <a:pPr algn="ctr"/>
            <a:r>
              <a:rPr kumimoji="1" lang="ja-JP" altLang="en-US" dirty="0" smtClean="0"/>
              <a:t>モスクワと東京の交通網比較</a:t>
            </a:r>
            <a:endParaRPr kumimoji="1" lang="ja-JP" altLang="en-US" dirty="0"/>
          </a:p>
        </p:txBody>
      </p:sp>
      <p:sp>
        <p:nvSpPr>
          <p:cNvPr id="3" name="コンテンツ プレースホルダー 2"/>
          <p:cNvSpPr>
            <a:spLocks noGrp="1"/>
          </p:cNvSpPr>
          <p:nvPr>
            <p:ph idx="1"/>
          </p:nvPr>
        </p:nvSpPr>
        <p:spPr>
          <a:xfrm>
            <a:off x="310551" y="1825625"/>
            <a:ext cx="11455879" cy="4894352"/>
          </a:xfrm>
        </p:spPr>
        <p:txBody>
          <a:bodyPr>
            <a:normAutofit fontScale="92500" lnSpcReduction="10000"/>
          </a:bodyPr>
          <a:lstStyle/>
          <a:p>
            <a:r>
              <a:rPr lang="ja-JP" altLang="en-US" dirty="0"/>
              <a:t>モスクワの地下鉄は環状線と放射線があり、</a:t>
            </a:r>
            <a:r>
              <a:rPr lang="ja-JP" altLang="en-US" dirty="0">
                <a:solidFill>
                  <a:srgbClr val="FF0000"/>
                </a:solidFill>
              </a:rPr>
              <a:t>路線数も１２（東京は１２）</a:t>
            </a:r>
            <a:r>
              <a:rPr lang="ja-JP" altLang="en-US" dirty="0"/>
              <a:t>駅数は２０６（２８５）営業キロ３４６キロ</a:t>
            </a:r>
            <a:r>
              <a:rPr lang="en-US" altLang="ja-JP" dirty="0"/>
              <a:t>(</a:t>
            </a:r>
            <a:r>
              <a:rPr lang="ja-JP" altLang="en-US" dirty="0"/>
              <a:t>３００キロ）</a:t>
            </a:r>
            <a:r>
              <a:rPr lang="ja-JP" altLang="en-US" dirty="0">
                <a:solidFill>
                  <a:srgbClr val="FF0000"/>
                </a:solidFill>
              </a:rPr>
              <a:t>一日平均旅客数６５００人（８７００人）</a:t>
            </a:r>
            <a:r>
              <a:rPr lang="ja-JP" altLang="en-US" dirty="0"/>
              <a:t>平均駅間距離１．８キロ（１．１キロ）保有車両数５５００両（３８００両）、大雑把に行って都市の構造を反映しているものの</a:t>
            </a:r>
            <a:r>
              <a:rPr lang="ja-JP" altLang="en-US" dirty="0">
                <a:solidFill>
                  <a:srgbClr val="FF0000"/>
                </a:solidFill>
              </a:rPr>
              <a:t>大きな違いはない</a:t>
            </a:r>
            <a:r>
              <a:rPr lang="ja-JP" altLang="en-US" dirty="0"/>
              <a:t>と思われる</a:t>
            </a:r>
            <a:r>
              <a:rPr lang="ja-JP" altLang="en-US" dirty="0" smtClean="0"/>
              <a:t>。</a:t>
            </a:r>
            <a:endParaRPr lang="en-US" altLang="ja-JP" dirty="0" smtClean="0"/>
          </a:p>
          <a:p>
            <a:r>
              <a:rPr lang="ja-JP" altLang="en-US" dirty="0" smtClean="0"/>
              <a:t>違い</a:t>
            </a:r>
            <a:r>
              <a:rPr lang="ja-JP" altLang="en-US" dirty="0"/>
              <a:t>は</a:t>
            </a:r>
            <a:r>
              <a:rPr lang="ja-JP" altLang="en-US" dirty="0">
                <a:solidFill>
                  <a:srgbClr val="FF0000"/>
                </a:solidFill>
              </a:rPr>
              <a:t>東京の場合</a:t>
            </a:r>
            <a:r>
              <a:rPr lang="ja-JP" altLang="en-US" dirty="0"/>
              <a:t>、陸上交通事業調整法の効果があり、国鉄を引き継いだ</a:t>
            </a:r>
            <a:r>
              <a:rPr lang="en-US" altLang="ja-JP" dirty="0"/>
              <a:t>JR</a:t>
            </a:r>
            <a:r>
              <a:rPr lang="ja-JP" altLang="en-US" dirty="0"/>
              <a:t>東の骨格を基に、放射状の路線は私鉄、環状線内はメトロ（旧営団と交通局）に区分され、しかも</a:t>
            </a:r>
            <a:r>
              <a:rPr lang="ja-JP" altLang="en-US" dirty="0">
                <a:solidFill>
                  <a:srgbClr val="FF0000"/>
                </a:solidFill>
              </a:rPr>
              <a:t>相互直通が極めて進んでいる</a:t>
            </a:r>
            <a:r>
              <a:rPr lang="ja-JP" altLang="en-US" dirty="0"/>
              <a:t>ことである。関西圏もようやく相互直通が進みだしたが、東京ほどではない。</a:t>
            </a:r>
            <a:r>
              <a:rPr lang="ja-JP" altLang="en-US" dirty="0">
                <a:solidFill>
                  <a:srgbClr val="FF0000"/>
                </a:solidFill>
              </a:rPr>
              <a:t>ヨーロッパ大都市はこの相互直通が全く進んでおらず、モスクワもその例外ではない</a:t>
            </a:r>
            <a:r>
              <a:rPr lang="ja-JP" altLang="en-US" dirty="0"/>
              <a:t>ことを反映している。これから、都市の再開発が実施される場合、この相互直通は大きな課題となるであろう。</a:t>
            </a:r>
          </a:p>
          <a:p>
            <a:r>
              <a:rPr lang="ja-JP" altLang="en-US" dirty="0"/>
              <a:t>なお、欧州諸国、旧ソ連邦諸国の大都市は、東京と異なり、</a:t>
            </a:r>
            <a:r>
              <a:rPr lang="ja-JP" altLang="en-US" dirty="0">
                <a:solidFill>
                  <a:srgbClr val="FF0000"/>
                </a:solidFill>
              </a:rPr>
              <a:t>路面電車やトロリーバス、さらには</a:t>
            </a:r>
            <a:r>
              <a:rPr lang="en-US" altLang="ja-JP" dirty="0">
                <a:solidFill>
                  <a:srgbClr val="FF0000"/>
                </a:solidFill>
              </a:rPr>
              <a:t>BRT</a:t>
            </a:r>
            <a:r>
              <a:rPr lang="ja-JP" altLang="en-US" dirty="0">
                <a:solidFill>
                  <a:srgbClr val="FF0000"/>
                </a:solidFill>
              </a:rPr>
              <a:t>（バス・ラピッド・トランスポート）が発達</a:t>
            </a:r>
            <a:r>
              <a:rPr lang="ja-JP" altLang="en-US" dirty="0"/>
              <a:t>している。道路事情の違いを反映していると思われる。これらの交通機関が、鉄道の相互直通の必要性を東京ほど感じさせなかったのかもしれない。</a:t>
            </a:r>
          </a:p>
          <a:p>
            <a:endParaRPr kumimoji="1" lang="ja-JP" altLang="en-US" dirty="0"/>
          </a:p>
        </p:txBody>
      </p:sp>
    </p:spTree>
    <p:extLst>
      <p:ext uri="{BB962C8B-B14F-4D97-AF65-F5344CB8AC3E}">
        <p14:creationId xmlns:p14="http://schemas.microsoft.com/office/powerpoint/2010/main" val="192443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ru-RU" altLang="ja-JP" dirty="0"/>
              <a:t>Сравнение бизнеса такси между Москвой и </a:t>
            </a:r>
            <a:r>
              <a:rPr lang="ru-RU" altLang="ja-JP" dirty="0" smtClean="0"/>
              <a:t>Токио</a:t>
            </a:r>
            <a:r>
              <a:rPr lang="ja-JP" altLang="en-US" dirty="0" smtClean="0"/>
              <a:t>（</a:t>
            </a:r>
            <a:r>
              <a:rPr kumimoji="1" lang="ja-JP" altLang="en-US" dirty="0" smtClean="0"/>
              <a:t>モスクワと東京のタクシー事業比較）</a:t>
            </a:r>
            <a:endParaRPr kumimoji="1" lang="ja-JP" altLang="en-US" dirty="0"/>
          </a:p>
        </p:txBody>
      </p:sp>
      <p:pic>
        <p:nvPicPr>
          <p:cNvPr id="3" name="図 2"/>
          <p:cNvPicPr>
            <a:picLocks noChangeAspect="1"/>
          </p:cNvPicPr>
          <p:nvPr/>
        </p:nvPicPr>
        <p:blipFill>
          <a:blip r:embed="rId2"/>
          <a:stretch>
            <a:fillRect/>
          </a:stretch>
        </p:blipFill>
        <p:spPr>
          <a:xfrm>
            <a:off x="256703" y="2420199"/>
            <a:ext cx="11839529" cy="4170382"/>
          </a:xfrm>
          <a:prstGeom prst="rect">
            <a:avLst/>
          </a:prstGeom>
        </p:spPr>
      </p:pic>
    </p:spTree>
    <p:extLst>
      <p:ext uri="{BB962C8B-B14F-4D97-AF65-F5344CB8AC3E}">
        <p14:creationId xmlns:p14="http://schemas.microsoft.com/office/powerpoint/2010/main" val="24024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lang="ja-JP" altLang="en-US" dirty="0">
                <a:solidFill>
                  <a:srgbClr val="FF0000"/>
                </a:solidFill>
              </a:rPr>
              <a:t>自治体</a:t>
            </a:r>
            <a:r>
              <a:rPr lang="ja-JP" altLang="en-US" dirty="0"/>
              <a:t>のタクシー取り締まり</a:t>
            </a:r>
            <a:r>
              <a:rPr lang="ja-JP" altLang="en-US" dirty="0" smtClean="0"/>
              <a:t>体制の整備</a:t>
            </a:r>
            <a:endParaRPr kumimoji="1" lang="ja-JP" altLang="en-US" dirty="0"/>
          </a:p>
        </p:txBody>
      </p:sp>
      <p:sp>
        <p:nvSpPr>
          <p:cNvPr id="3" name="コンテンツ プレースホルダー 2"/>
          <p:cNvSpPr>
            <a:spLocks noGrp="1"/>
          </p:cNvSpPr>
          <p:nvPr>
            <p:ph idx="1"/>
          </p:nvPr>
        </p:nvSpPr>
        <p:spPr>
          <a:xfrm>
            <a:off x="439947" y="1825625"/>
            <a:ext cx="11481759" cy="4920232"/>
          </a:xfrm>
        </p:spPr>
        <p:txBody>
          <a:bodyPr>
            <a:normAutofit/>
          </a:bodyPr>
          <a:lstStyle/>
          <a:p>
            <a:r>
              <a:rPr lang="en-US" altLang="ja-JP" dirty="0"/>
              <a:t>2011</a:t>
            </a:r>
            <a:r>
              <a:rPr lang="ja-JP" altLang="en-US" dirty="0"/>
              <a:t>年新聞記事及び後日モスクワ市タクシー担当者からいただいた資料（</a:t>
            </a:r>
            <a:r>
              <a:rPr lang="en-US" altLang="ja-JP" u="sng" dirty="0">
                <a:hlinkClick r:id="rId2"/>
              </a:rPr>
              <a:t>http://www.jinryu.jp/201809253801.html</a:t>
            </a:r>
            <a:r>
              <a:rPr lang="ja-JP" altLang="en-US" dirty="0"/>
              <a:t>を参照）にもあるように、</a:t>
            </a:r>
            <a:r>
              <a:rPr lang="en-US" altLang="ja-JP" b="1" dirty="0"/>
              <a:t>2011</a:t>
            </a:r>
            <a:r>
              <a:rPr lang="ja-JP" altLang="en-US" b="1" dirty="0"/>
              <a:t>年連邦法</a:t>
            </a:r>
            <a:r>
              <a:rPr lang="en-US" altLang="ja-JP" b="1" dirty="0"/>
              <a:t>09</a:t>
            </a:r>
            <a:r>
              <a:rPr lang="ja-JP" altLang="en-US" b="1" dirty="0"/>
              <a:t>号</a:t>
            </a:r>
            <a:r>
              <a:rPr lang="ja-JP" altLang="en-US" dirty="0"/>
              <a:t>で認可制度等の規制が整備され、自治体のタクシー取り締まり体制が整備された。説明を受け記事の内容は正しいと理解した</a:t>
            </a:r>
            <a:r>
              <a:rPr lang="ja-JP" altLang="en-US" dirty="0" smtClean="0"/>
              <a:t>。</a:t>
            </a:r>
            <a:endParaRPr lang="en-US" altLang="ja-JP" dirty="0" smtClean="0"/>
          </a:p>
          <a:p>
            <a:r>
              <a:rPr lang="ja-JP" altLang="en-US" dirty="0" smtClean="0"/>
              <a:t>モスクワ</a:t>
            </a:r>
            <a:r>
              <a:rPr lang="ja-JP" altLang="en-US" dirty="0"/>
              <a:t>関係では、</a:t>
            </a:r>
            <a:r>
              <a:rPr lang="ja-JP" altLang="en-US" b="1" dirty="0">
                <a:solidFill>
                  <a:srgbClr val="FF0000"/>
                </a:solidFill>
              </a:rPr>
              <a:t>モスクワ市</a:t>
            </a:r>
            <a:r>
              <a:rPr lang="ja-JP" altLang="en-US" dirty="0">
                <a:solidFill>
                  <a:srgbClr val="FF0000"/>
                </a:solidFill>
              </a:rPr>
              <a:t>とモスクワ市域を除く</a:t>
            </a:r>
            <a:r>
              <a:rPr lang="ja-JP" altLang="en-US" b="1" dirty="0">
                <a:solidFill>
                  <a:srgbClr val="FF0000"/>
                </a:solidFill>
              </a:rPr>
              <a:t>モスクワ州</a:t>
            </a:r>
            <a:r>
              <a:rPr lang="ja-JP" altLang="en-US" dirty="0">
                <a:solidFill>
                  <a:srgbClr val="FF0000"/>
                </a:solidFill>
              </a:rPr>
              <a:t>の規制</a:t>
            </a:r>
            <a:r>
              <a:rPr lang="ja-JP" altLang="en-US" dirty="0"/>
              <a:t>が行われている。 車両の色等細目において両者には差</a:t>
            </a:r>
            <a:r>
              <a:rPr lang="en-US" altLang="ja-JP" dirty="0"/>
              <a:t>(</a:t>
            </a:r>
            <a:r>
              <a:rPr lang="ja-JP" altLang="en-US" dirty="0"/>
              <a:t>黄色と黒色など</a:t>
            </a:r>
            <a:r>
              <a:rPr lang="en-US" altLang="ja-JP" dirty="0"/>
              <a:t>)</a:t>
            </a:r>
            <a:r>
              <a:rPr lang="ja-JP" altLang="en-US" dirty="0"/>
              <a:t>があるが、発着地点のいずれか、つまり</a:t>
            </a:r>
            <a:r>
              <a:rPr lang="ja-JP" altLang="en-US" dirty="0">
                <a:solidFill>
                  <a:srgbClr val="FF0000"/>
                </a:solidFill>
              </a:rPr>
              <a:t>片足が域内</a:t>
            </a:r>
            <a:r>
              <a:rPr lang="ja-JP" altLang="en-US" dirty="0"/>
              <a:t>にあればよい</a:t>
            </a:r>
            <a:r>
              <a:rPr lang="ja-JP" altLang="en-US" dirty="0" smtClean="0"/>
              <a:t>。</a:t>
            </a:r>
            <a:endParaRPr lang="en-US" altLang="ja-JP" dirty="0" smtClean="0"/>
          </a:p>
          <a:p>
            <a:r>
              <a:rPr lang="ja-JP" altLang="en-US" dirty="0" smtClean="0"/>
              <a:t>この</a:t>
            </a:r>
            <a:r>
              <a:rPr lang="ja-JP" altLang="en-US" dirty="0"/>
              <a:t>ことはモスクワ市を訪問したとき、市と州は相互にタクシーの行政処分結果を認め合っているような発言があり、片足主義ではなく、どちらかの行政処分があれば、営業できるという内容であった</a:t>
            </a:r>
            <a:r>
              <a:rPr lang="ja-JP" altLang="en-US" dirty="0" smtClean="0"/>
              <a:t>。</a:t>
            </a:r>
            <a:endParaRPr kumimoji="1" lang="ja-JP" altLang="en-US" dirty="0"/>
          </a:p>
        </p:txBody>
      </p:sp>
    </p:spTree>
    <p:extLst>
      <p:ext uri="{BB962C8B-B14F-4D97-AF65-F5344CB8AC3E}">
        <p14:creationId xmlns:p14="http://schemas.microsoft.com/office/powerpoint/2010/main" val="3908480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93298" y="224286"/>
            <a:ext cx="11060502" cy="6633713"/>
          </a:xfrm>
        </p:spPr>
        <p:txBody>
          <a:bodyPr>
            <a:normAutofit lnSpcReduction="10000"/>
          </a:bodyPr>
          <a:lstStyle/>
          <a:p>
            <a:r>
              <a:rPr lang="ja-JP" altLang="en-US" sz="3200" dirty="0"/>
              <a:t>規制前は、正規車両</a:t>
            </a:r>
            <a:r>
              <a:rPr lang="en-US" altLang="ja-JP" sz="3200" dirty="0" smtClean="0"/>
              <a:t>9</a:t>
            </a:r>
            <a:r>
              <a:rPr lang="ja-JP" altLang="en-US" sz="3200" dirty="0" smtClean="0"/>
              <a:t>千台</a:t>
            </a:r>
            <a:r>
              <a:rPr lang="ja-JP" altLang="en-US" sz="3200" dirty="0"/>
              <a:t>に対して</a:t>
            </a:r>
            <a:r>
              <a:rPr lang="en-US" altLang="ja-JP" sz="3200" dirty="0" smtClean="0"/>
              <a:t>4</a:t>
            </a:r>
            <a:r>
              <a:rPr lang="ja-JP" altLang="en-US" sz="3200" dirty="0" smtClean="0"/>
              <a:t>万台</a:t>
            </a:r>
            <a:r>
              <a:rPr lang="ja-JP" altLang="en-US" sz="3200" dirty="0"/>
              <a:t>のジプシータクシーがいたが、取り締まりの結果、現在</a:t>
            </a:r>
            <a:r>
              <a:rPr lang="ja-JP" altLang="en-US" sz="3200" dirty="0">
                <a:solidFill>
                  <a:srgbClr val="FF0000"/>
                </a:solidFill>
              </a:rPr>
              <a:t>正規車両は</a:t>
            </a:r>
            <a:r>
              <a:rPr lang="en-US" altLang="ja-JP" sz="3200" dirty="0">
                <a:solidFill>
                  <a:srgbClr val="FF0000"/>
                </a:solidFill>
              </a:rPr>
              <a:t>2</a:t>
            </a:r>
            <a:r>
              <a:rPr lang="ja-JP" altLang="en-US" sz="3200" dirty="0">
                <a:solidFill>
                  <a:srgbClr val="FF0000"/>
                </a:solidFill>
              </a:rPr>
              <a:t>万</a:t>
            </a:r>
            <a:r>
              <a:rPr lang="en-US" altLang="ja-JP" sz="3200" dirty="0">
                <a:solidFill>
                  <a:srgbClr val="FF0000"/>
                </a:solidFill>
              </a:rPr>
              <a:t>5</a:t>
            </a:r>
            <a:r>
              <a:rPr lang="ja-JP" altLang="en-US" sz="3200" dirty="0">
                <a:solidFill>
                  <a:srgbClr val="FF0000"/>
                </a:solidFill>
              </a:rPr>
              <a:t>千</a:t>
            </a:r>
            <a:r>
              <a:rPr lang="ja-JP" altLang="en-US" sz="3200" dirty="0"/>
              <a:t>となっている。 </a:t>
            </a:r>
            <a:endParaRPr lang="en-US" altLang="ja-JP" sz="3200" dirty="0" smtClean="0"/>
          </a:p>
          <a:p>
            <a:r>
              <a:rPr lang="ja-JP" altLang="en-US" sz="3200" dirty="0" smtClean="0">
                <a:solidFill>
                  <a:srgbClr val="FF0000"/>
                </a:solidFill>
              </a:rPr>
              <a:t>ヤンデックス</a:t>
            </a:r>
            <a:r>
              <a:rPr lang="ja-JP" altLang="en-US" sz="3200" dirty="0">
                <a:solidFill>
                  <a:srgbClr val="FF0000"/>
                </a:solidFill>
              </a:rPr>
              <a:t>の配車</a:t>
            </a:r>
            <a:r>
              <a:rPr lang="en-US" altLang="ja-JP" sz="3200" dirty="0">
                <a:solidFill>
                  <a:srgbClr val="FF0000"/>
                </a:solidFill>
              </a:rPr>
              <a:t>6</a:t>
            </a:r>
            <a:r>
              <a:rPr lang="ja-JP" altLang="en-US" sz="3200" dirty="0">
                <a:solidFill>
                  <a:srgbClr val="FF0000"/>
                </a:solidFill>
              </a:rPr>
              <a:t>万台</a:t>
            </a:r>
            <a:r>
              <a:rPr lang="ja-JP" altLang="en-US" sz="3200" dirty="0"/>
              <a:t>である。交通局の発表資料ではモスクワ市許可台数</a:t>
            </a:r>
            <a:r>
              <a:rPr lang="en-US" altLang="ja-JP" sz="3200" dirty="0"/>
              <a:t>9</a:t>
            </a:r>
            <a:r>
              <a:rPr lang="ja-JP" altLang="en-US" sz="3200" dirty="0"/>
              <a:t>万台、モスクワ州</a:t>
            </a:r>
            <a:r>
              <a:rPr lang="en-US" altLang="ja-JP" sz="3200" dirty="0"/>
              <a:t>12</a:t>
            </a:r>
            <a:r>
              <a:rPr lang="ja-JP" altLang="en-US" sz="3200" dirty="0"/>
              <a:t>万台であるとの説明であった</a:t>
            </a:r>
            <a:r>
              <a:rPr lang="ja-JP" altLang="en-US" sz="3200" dirty="0" smtClean="0"/>
              <a:t>。</a:t>
            </a:r>
            <a:endParaRPr lang="en-US" altLang="ja-JP" sz="3200" dirty="0" smtClean="0"/>
          </a:p>
          <a:p>
            <a:r>
              <a:rPr lang="ja-JP" altLang="en-US" sz="3200" dirty="0" smtClean="0"/>
              <a:t>３年間</a:t>
            </a:r>
            <a:r>
              <a:rPr lang="ja-JP" altLang="en-US" sz="3200" dirty="0"/>
              <a:t>の有効期限に対して５年間の累計車両台数であるであるから、数字は一致しない</a:t>
            </a:r>
            <a:r>
              <a:rPr lang="ja-JP" altLang="en-US" sz="3200" dirty="0" smtClean="0"/>
              <a:t>。</a:t>
            </a:r>
            <a:endParaRPr lang="en-US" altLang="ja-JP" sz="3200" dirty="0" smtClean="0"/>
          </a:p>
          <a:p>
            <a:r>
              <a:rPr lang="ja-JP" altLang="en-US" sz="3200" dirty="0" smtClean="0">
                <a:solidFill>
                  <a:srgbClr val="FF0000"/>
                </a:solidFill>
              </a:rPr>
              <a:t>モスクワ</a:t>
            </a:r>
            <a:r>
              <a:rPr lang="ja-JP" altLang="en-US" sz="3200" dirty="0">
                <a:solidFill>
                  <a:srgbClr val="FF0000"/>
                </a:solidFill>
              </a:rPr>
              <a:t>市交通局の 配車アプリの推奨</a:t>
            </a:r>
            <a:r>
              <a:rPr lang="ja-JP" altLang="en-US" sz="3200" dirty="0"/>
              <a:t>により、白タクシーは減少された</a:t>
            </a:r>
            <a:r>
              <a:rPr lang="ja-JP" altLang="en-US" sz="3200" dirty="0" smtClean="0"/>
              <a:t>。</a:t>
            </a:r>
            <a:endParaRPr lang="en-US" altLang="ja-JP" sz="3200" dirty="0" smtClean="0"/>
          </a:p>
          <a:p>
            <a:r>
              <a:rPr lang="ja-JP" altLang="en-US" sz="3200" dirty="0" smtClean="0"/>
              <a:t>効果</a:t>
            </a:r>
            <a:r>
              <a:rPr lang="ja-JP" altLang="en-US" sz="3200" dirty="0"/>
              <a:t>があり、大使館員でもマイカー利用が減少しているとのことが、その後のモスクワ大使館の話でも確認できた</a:t>
            </a:r>
            <a:r>
              <a:rPr lang="ja-JP" altLang="en-US" sz="3200" dirty="0" smtClean="0"/>
              <a:t>。</a:t>
            </a:r>
            <a:endParaRPr lang="en-US" altLang="ja-JP" sz="3200" dirty="0" smtClean="0"/>
          </a:p>
          <a:p>
            <a:r>
              <a:rPr lang="ja-JP" altLang="en-US" sz="3200" dirty="0" smtClean="0"/>
              <a:t>運賃</a:t>
            </a:r>
            <a:r>
              <a:rPr lang="ja-JP" altLang="en-US" sz="3200" dirty="0"/>
              <a:t>が定額になり、レシートも発行が義務化され、位置情報も明確になったことによるものであろう。</a:t>
            </a:r>
          </a:p>
          <a:p>
            <a:endParaRPr kumimoji="1" lang="ja-JP" altLang="en-US" dirty="0"/>
          </a:p>
        </p:txBody>
      </p:sp>
    </p:spTree>
    <p:extLst>
      <p:ext uri="{BB962C8B-B14F-4D97-AF65-F5344CB8AC3E}">
        <p14:creationId xmlns:p14="http://schemas.microsoft.com/office/powerpoint/2010/main" val="322101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lang="ja-JP" altLang="en-US" b="1" dirty="0"/>
              <a:t>配車アプリへの対応</a:t>
            </a:r>
            <a:endParaRPr lang="ja-JP" altLang="en-US" dirty="0"/>
          </a:p>
        </p:txBody>
      </p:sp>
      <p:sp>
        <p:nvSpPr>
          <p:cNvPr id="3" name="コンテンツ プレースホルダー 2"/>
          <p:cNvSpPr>
            <a:spLocks noGrp="1"/>
          </p:cNvSpPr>
          <p:nvPr>
            <p:ph idx="1"/>
          </p:nvPr>
        </p:nvSpPr>
        <p:spPr>
          <a:xfrm>
            <a:off x="172527" y="1825624"/>
            <a:ext cx="11809563" cy="5032375"/>
          </a:xfrm>
        </p:spPr>
        <p:txBody>
          <a:bodyPr>
            <a:normAutofit fontScale="92500"/>
          </a:bodyPr>
          <a:lstStyle/>
          <a:p>
            <a:r>
              <a:rPr lang="ja-JP" altLang="en-US" dirty="0" smtClean="0"/>
              <a:t>配車</a:t>
            </a:r>
            <a:r>
              <a:rPr lang="ja-JP" altLang="en-US" dirty="0"/>
              <a:t>アプリの導入に当たっては、ヤンデックスは、ドライバーに対して運賃の</a:t>
            </a:r>
            <a:r>
              <a:rPr lang="en-US" altLang="ja-JP" dirty="0"/>
              <a:t>6</a:t>
            </a:r>
            <a:r>
              <a:rPr lang="ja-JP" altLang="en-US" dirty="0"/>
              <a:t>パーセントの手数料から始めた</a:t>
            </a:r>
            <a:r>
              <a:rPr lang="ja-JP" altLang="en-US" dirty="0" smtClean="0"/>
              <a:t>。</a:t>
            </a:r>
            <a:endParaRPr lang="en-US" altLang="ja-JP" dirty="0" smtClean="0"/>
          </a:p>
          <a:p>
            <a:r>
              <a:rPr lang="ja-JP" altLang="en-US" dirty="0" smtClean="0"/>
              <a:t>当初</a:t>
            </a:r>
            <a:r>
              <a:rPr lang="ja-JP" altLang="en-US" dirty="0"/>
              <a:t>の平均運賃は</a:t>
            </a:r>
            <a:r>
              <a:rPr lang="en-US" altLang="ja-JP" dirty="0"/>
              <a:t>650</a:t>
            </a:r>
            <a:r>
              <a:rPr lang="ja-JP" altLang="en-US" dirty="0"/>
              <a:t>ルーブルであったが、浸透するに従い、運賃を値下げし、今では平均</a:t>
            </a:r>
            <a:r>
              <a:rPr lang="en-US" altLang="ja-JP" dirty="0"/>
              <a:t>380</a:t>
            </a:r>
            <a:r>
              <a:rPr lang="ja-JP" altLang="en-US" dirty="0"/>
              <a:t>ルーブルである。その一方ヤンデックスは収入確保もあり、手数料を</a:t>
            </a:r>
            <a:r>
              <a:rPr lang="en-US" altLang="ja-JP" dirty="0"/>
              <a:t>24</a:t>
            </a:r>
            <a:r>
              <a:rPr lang="ja-JP" altLang="en-US" dirty="0"/>
              <a:t>パーセントに引き上げているので、ドライバーの取り分割合は減少している</a:t>
            </a:r>
            <a:r>
              <a:rPr lang="ja-JP" altLang="en-US" dirty="0" smtClean="0"/>
              <a:t>。</a:t>
            </a:r>
            <a:endParaRPr lang="en-US" altLang="ja-JP" dirty="0" smtClean="0"/>
          </a:p>
          <a:p>
            <a:r>
              <a:rPr lang="ja-JP" altLang="en-US" dirty="0" smtClean="0"/>
              <a:t>白</a:t>
            </a:r>
            <a:r>
              <a:rPr lang="ja-JP" altLang="en-US" dirty="0"/>
              <a:t>タク取り締まりによる正規需要増はあるものの、厳しさも増加している。 配車アプリは</a:t>
            </a:r>
            <a:r>
              <a:rPr lang="ja-JP" altLang="en-US" dirty="0">
                <a:solidFill>
                  <a:srgbClr val="FF0000"/>
                </a:solidFill>
              </a:rPr>
              <a:t>タクシーモバイルがシティーモバイルを買い取って</a:t>
            </a:r>
            <a:r>
              <a:rPr lang="en-US" altLang="ja-JP" dirty="0">
                <a:solidFill>
                  <a:srgbClr val="FF0000"/>
                </a:solidFill>
              </a:rPr>
              <a:t>Uber</a:t>
            </a:r>
            <a:r>
              <a:rPr lang="ja-JP" altLang="en-US" dirty="0">
                <a:solidFill>
                  <a:srgbClr val="FF0000"/>
                </a:solidFill>
              </a:rPr>
              <a:t>と競争</a:t>
            </a:r>
            <a:r>
              <a:rPr lang="ja-JP" altLang="en-US" dirty="0"/>
              <a:t>した。</a:t>
            </a:r>
            <a:r>
              <a:rPr lang="en-US" altLang="ja-JP" dirty="0">
                <a:solidFill>
                  <a:srgbClr val="FF0000"/>
                </a:solidFill>
              </a:rPr>
              <a:t>Uber</a:t>
            </a:r>
            <a:r>
              <a:rPr lang="ja-JP" altLang="en-US" dirty="0" err="1">
                <a:solidFill>
                  <a:srgbClr val="FF0000"/>
                </a:solidFill>
              </a:rPr>
              <a:t>はヤン</a:t>
            </a:r>
            <a:r>
              <a:rPr lang="ja-JP" altLang="en-US" dirty="0">
                <a:solidFill>
                  <a:srgbClr val="FF0000"/>
                </a:solidFill>
              </a:rPr>
              <a:t>デックスが吸収</a:t>
            </a:r>
            <a:r>
              <a:rPr lang="ja-JP" altLang="en-US" dirty="0" smtClean="0">
                <a:solidFill>
                  <a:srgbClr val="FF0000"/>
                </a:solidFill>
              </a:rPr>
              <a:t>。</a:t>
            </a:r>
            <a:r>
              <a:rPr lang="ja-JP" altLang="en-US" dirty="0" smtClean="0"/>
              <a:t>しかし</a:t>
            </a:r>
            <a:r>
              <a:rPr lang="ja-JP" altLang="en-US" dirty="0"/>
              <a:t>、海外客は</a:t>
            </a:r>
            <a:r>
              <a:rPr lang="en-US" altLang="ja-JP" dirty="0"/>
              <a:t>Uber</a:t>
            </a:r>
            <a:r>
              <a:rPr lang="ja-JP" altLang="en-US" dirty="0"/>
              <a:t>をインストールして利用している。配車アプリのシェアは、ヤンデックス</a:t>
            </a:r>
            <a:r>
              <a:rPr lang="en-US" altLang="ja-JP" dirty="0"/>
              <a:t>59.3%</a:t>
            </a:r>
            <a:r>
              <a:rPr lang="ja-JP" altLang="en-US" dirty="0" err="1"/>
              <a:t>、</a:t>
            </a:r>
            <a:r>
              <a:rPr lang="en-US" altLang="ja-JP" dirty="0"/>
              <a:t>uber36.6</a:t>
            </a:r>
            <a:r>
              <a:rPr lang="ja-JP" altLang="en-US" dirty="0" err="1"/>
              <a:t>、</a:t>
            </a:r>
            <a:r>
              <a:rPr lang="ja-JP" altLang="en-US" dirty="0"/>
              <a:t>その他</a:t>
            </a:r>
            <a:r>
              <a:rPr lang="en-US" altLang="ja-JP" dirty="0"/>
              <a:t>4.1</a:t>
            </a:r>
            <a:r>
              <a:rPr lang="ja-JP" altLang="en-US" dirty="0"/>
              <a:t>％である</a:t>
            </a:r>
            <a:r>
              <a:rPr lang="ja-JP" altLang="en-US" dirty="0" smtClean="0"/>
              <a:t>。</a:t>
            </a:r>
            <a:endParaRPr lang="en-US" altLang="ja-JP" dirty="0" smtClean="0"/>
          </a:p>
          <a:p>
            <a:r>
              <a:rPr lang="ja-JP" altLang="en-US" dirty="0" smtClean="0"/>
              <a:t>ロシア内</a:t>
            </a:r>
            <a:r>
              <a:rPr lang="ja-JP" altLang="en-US" dirty="0"/>
              <a:t>の</a:t>
            </a:r>
            <a:r>
              <a:rPr lang="en-US" altLang="ja-JP" dirty="0"/>
              <a:t>1000</a:t>
            </a:r>
            <a:r>
              <a:rPr lang="ja-JP" altLang="en-US" dirty="0"/>
              <a:t>万台は、ヤンデックスである。ヤンデックスの運転手は兼業が多く、専業運転手は</a:t>
            </a:r>
            <a:r>
              <a:rPr lang="en-US" altLang="ja-JP" dirty="0"/>
              <a:t>10%</a:t>
            </a:r>
            <a:r>
              <a:rPr lang="ja-JP" altLang="en-US" dirty="0"/>
              <a:t>であり、 運転手集めに広告を出すから他社のアプリはかなわない。</a:t>
            </a:r>
          </a:p>
          <a:p>
            <a:endParaRPr kumimoji="1" lang="ja-JP" altLang="en-US" dirty="0"/>
          </a:p>
        </p:txBody>
      </p:sp>
    </p:spTree>
    <p:extLst>
      <p:ext uri="{BB962C8B-B14F-4D97-AF65-F5344CB8AC3E}">
        <p14:creationId xmlns:p14="http://schemas.microsoft.com/office/powerpoint/2010/main" val="577605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lgn="ctr"/>
            <a:r>
              <a:rPr lang="ja-JP" altLang="en-US" b="1" dirty="0" smtClean="0"/>
              <a:t>「</a:t>
            </a:r>
            <a:r>
              <a:rPr lang="en-US" altLang="ja-JP" b="1" dirty="0" smtClean="0"/>
              <a:t>2412</a:t>
            </a:r>
            <a:r>
              <a:rPr lang="ja-JP" altLang="en-US" b="1" dirty="0" smtClean="0"/>
              <a:t>」社の概要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smtClean="0"/>
              <a:t>2008</a:t>
            </a:r>
            <a:r>
              <a:rPr lang="ja-JP" altLang="en-US" dirty="0"/>
              <a:t>年設立し、ベンツを用いてサービスを開始した。法人顧客相手の商品であるから車種は高級車</a:t>
            </a:r>
            <a:r>
              <a:rPr lang="en-US" altLang="ja-JP" dirty="0"/>
              <a:t>119</a:t>
            </a:r>
            <a:r>
              <a:rPr lang="ja-JP" altLang="en-US" dirty="0"/>
              <a:t>台、黒塗りで、モスクワ州の認可を受けている。ベンツ</a:t>
            </a:r>
            <a:r>
              <a:rPr lang="en-US" altLang="ja-JP" dirty="0"/>
              <a:t>E</a:t>
            </a:r>
            <a:r>
              <a:rPr lang="ja-JP" altLang="en-US" dirty="0"/>
              <a:t>クラスの 料金は高く設定できる。運転手は常勤職員にして、報酬を多くもらえる。 深夜早朝の空港送迎が多く、 １回当たり平均運賃は</a:t>
            </a:r>
            <a:r>
              <a:rPr lang="en-US" altLang="ja-JP" dirty="0"/>
              <a:t>1150</a:t>
            </a:r>
            <a:r>
              <a:rPr lang="ja-JP" altLang="en-US" dirty="0"/>
              <a:t>ルーブルである。</a:t>
            </a:r>
          </a:p>
          <a:p>
            <a:r>
              <a:rPr lang="ja-JP" altLang="en-US" dirty="0"/>
              <a:t>タクシーは、</a:t>
            </a:r>
            <a:r>
              <a:rPr lang="en-US" altLang="ja-JP" dirty="0"/>
              <a:t>1562</a:t>
            </a:r>
            <a:r>
              <a:rPr lang="ja-JP" altLang="en-US" dirty="0"/>
              <a:t>台の普通車と</a:t>
            </a:r>
            <a:r>
              <a:rPr lang="en-US" altLang="ja-JP" dirty="0"/>
              <a:t>469</a:t>
            </a:r>
            <a:r>
              <a:rPr lang="ja-JP" altLang="en-US" dirty="0"/>
              <a:t>台のエコノミー車を持っている。 配車システムと同時に導入した。 歩合制で、３割を運転手が受け取る。 釣り銭、チャイルドシート等は運転手が準備、洗車費、燃料費、車両レンタル料は運転手の負担である。 フレックスタイム</a:t>
            </a:r>
            <a:r>
              <a:rPr lang="ja-JP" altLang="en-US" dirty="0" err="1"/>
              <a:t>せ</a:t>
            </a:r>
            <a:r>
              <a:rPr lang="ja-JP" altLang="en-US" dirty="0"/>
              <a:t>いであり、年齢 </a:t>
            </a:r>
            <a:r>
              <a:rPr lang="en-US" altLang="ja-JP" dirty="0"/>
              <a:t>30</a:t>
            </a:r>
            <a:r>
              <a:rPr lang="ja-JP" altLang="en-US" dirty="0"/>
              <a:t>～</a:t>
            </a:r>
            <a:r>
              <a:rPr lang="en-US" altLang="ja-JP" dirty="0"/>
              <a:t>50</a:t>
            </a:r>
            <a:r>
              <a:rPr lang="ja-JP" altLang="en-US" dirty="0"/>
              <a:t>才が多い。それに対し、ベンツ車の運転手の年齢は</a:t>
            </a:r>
            <a:r>
              <a:rPr lang="en-US" altLang="ja-JP" dirty="0"/>
              <a:t>40</a:t>
            </a:r>
            <a:r>
              <a:rPr lang="ja-JP" altLang="en-US" dirty="0"/>
              <a:t>～</a:t>
            </a:r>
            <a:r>
              <a:rPr lang="en-US" altLang="ja-JP" dirty="0"/>
              <a:t>50</a:t>
            </a:r>
            <a:r>
              <a:rPr lang="ja-JP" altLang="en-US" dirty="0"/>
              <a:t>才である。従業員のうち 女性</a:t>
            </a:r>
            <a:r>
              <a:rPr lang="en-US" altLang="ja-JP" dirty="0"/>
              <a:t>5%</a:t>
            </a:r>
            <a:r>
              <a:rPr lang="ja-JP" altLang="en-US" dirty="0" err="1"/>
              <a:t>、</a:t>
            </a:r>
            <a:r>
              <a:rPr lang="ja-JP" altLang="en-US" dirty="0"/>
              <a:t> 移民</a:t>
            </a:r>
            <a:r>
              <a:rPr lang="en-US" altLang="ja-JP" dirty="0"/>
              <a:t>5%</a:t>
            </a:r>
            <a:r>
              <a:rPr lang="ja-JP" altLang="en-US" dirty="0"/>
              <a:t>であるが 増加傾向にある</a:t>
            </a:r>
            <a:r>
              <a:rPr lang="ja-JP" altLang="en-US" dirty="0" smtClean="0"/>
              <a:t>。</a:t>
            </a:r>
            <a:endParaRPr kumimoji="1" lang="ja-JP" altLang="en-US" dirty="0"/>
          </a:p>
        </p:txBody>
      </p:sp>
    </p:spTree>
    <p:extLst>
      <p:ext uri="{BB962C8B-B14F-4D97-AF65-F5344CB8AC3E}">
        <p14:creationId xmlns:p14="http://schemas.microsoft.com/office/powerpoint/2010/main" val="776689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2303</Words>
  <Application>Microsoft Office PowerPoint</Application>
  <PresentationFormat>ワイド画面</PresentationFormat>
  <Paragraphs>116</Paragraphs>
  <Slides>18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Ｐゴシック</vt:lpstr>
      <vt:lpstr>Arial</vt:lpstr>
      <vt:lpstr>Calibri</vt:lpstr>
      <vt:lpstr>Calibri Light</vt:lpstr>
      <vt:lpstr>Office テーマ</vt:lpstr>
      <vt:lpstr>概要報告 セミナー合宿　IN　モスクワ 2018年9月12～15日</vt:lpstr>
      <vt:lpstr>PowerPoint プレゼンテーション</vt:lpstr>
      <vt:lpstr>モスクワと東京比較</vt:lpstr>
      <vt:lpstr>モスクワと東京の交通網比較</vt:lpstr>
      <vt:lpstr>Сравнение бизнеса такси между Москвой и Токио（モスクワと東京のタクシー事業比較）</vt:lpstr>
      <vt:lpstr>自治体のタクシー取り締まり体制の整備</vt:lpstr>
      <vt:lpstr>PowerPoint プレゼンテーション</vt:lpstr>
      <vt:lpstr>配車アプリへの対応</vt:lpstr>
      <vt:lpstr>「2412」社の概要</vt:lpstr>
      <vt:lpstr>PowerPoint プレゼンテーション</vt:lpstr>
      <vt:lpstr>ヤンデックス社の予備情報（ネット情報）</vt:lpstr>
      <vt:lpstr>ヤンデックス社からの説明内容の概要</vt:lpstr>
      <vt:lpstr>PowerPoint プレゼンテーション</vt:lpstr>
      <vt:lpstr>モスクワ市のタクシーの歴史</vt:lpstr>
      <vt:lpstr>タクシーの実態</vt:lpstr>
      <vt:lpstr>ジプシータクシーから合法タクシーへの転換</vt:lpstr>
      <vt:lpstr>運賃水準</vt:lpstr>
      <vt:lpstr>モスクワ調査に関するブログ記事の紹介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報告書 セミナー合宿　IN　モスクワ 2018年9月12～15日</dc:title>
  <dc:creator>寺前 秀一</dc:creator>
  <cp:lastModifiedBy>寺前 秀一</cp:lastModifiedBy>
  <cp:revision>12</cp:revision>
  <dcterms:created xsi:type="dcterms:W3CDTF">2018-12-20T01:34:15Z</dcterms:created>
  <dcterms:modified xsi:type="dcterms:W3CDTF">2018-12-20T08:42:00Z</dcterms:modified>
</cp:coreProperties>
</file>