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614" r:id="rId2"/>
    <p:sldId id="615" r:id="rId3"/>
    <p:sldId id="645" r:id="rId4"/>
    <p:sldId id="647" r:id="rId5"/>
    <p:sldId id="617" r:id="rId6"/>
    <p:sldId id="620" r:id="rId7"/>
    <p:sldId id="618" r:id="rId8"/>
    <p:sldId id="619" r:id="rId9"/>
    <p:sldId id="613" r:id="rId10"/>
    <p:sldId id="621" r:id="rId11"/>
    <p:sldId id="673" r:id="rId12"/>
    <p:sldId id="676" r:id="rId13"/>
    <p:sldId id="622" r:id="rId14"/>
    <p:sldId id="623" r:id="rId15"/>
    <p:sldId id="633" r:id="rId16"/>
    <p:sldId id="679" r:id="rId17"/>
    <p:sldId id="634" r:id="rId18"/>
    <p:sldId id="635" r:id="rId19"/>
    <p:sldId id="636" r:id="rId20"/>
    <p:sldId id="637" r:id="rId21"/>
    <p:sldId id="638" r:id="rId22"/>
    <p:sldId id="639" r:id="rId23"/>
    <p:sldId id="660" r:id="rId24"/>
    <p:sldId id="657" r:id="rId25"/>
    <p:sldId id="658" r:id="rId26"/>
    <p:sldId id="668" r:id="rId27"/>
    <p:sldId id="626" r:id="rId28"/>
    <p:sldId id="669" r:id="rId29"/>
    <p:sldId id="655" r:id="rId30"/>
    <p:sldId id="656" r:id="rId31"/>
    <p:sldId id="661" r:id="rId32"/>
    <p:sldId id="663" r:id="rId33"/>
    <p:sldId id="662" r:id="rId34"/>
    <p:sldId id="678" r:id="rId35"/>
    <p:sldId id="677" r:id="rId36"/>
    <p:sldId id="667" r:id="rId37"/>
    <p:sldId id="671" r:id="rId38"/>
    <p:sldId id="672" r:id="rId39"/>
    <p:sldId id="665" r:id="rId40"/>
    <p:sldId id="664" r:id="rId41"/>
    <p:sldId id="670" r:id="rId42"/>
    <p:sldId id="666"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07" autoAdjust="0"/>
    <p:restoredTop sz="93196" autoAdjust="0"/>
  </p:normalViewPr>
  <p:slideViewPr>
    <p:cSldViewPr>
      <p:cViewPr varScale="1">
        <p:scale>
          <a:sx n="83" d="100"/>
          <a:sy n="83" d="100"/>
        </p:scale>
        <p:origin x="1358"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6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D83BC-D8A3-4A37-B372-E13EDBFFC1D7}" type="datetimeFigureOut">
              <a:rPr kumimoji="1" lang="ja-JP" altLang="en-US" smtClean="0"/>
              <a:pPr/>
              <a:t>2018/12/3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EEE36-D0A9-49DE-A2ED-37327D67B7B3}" type="slidenum">
              <a:rPr kumimoji="1" lang="ja-JP" altLang="en-US" smtClean="0"/>
              <a:pPr/>
              <a:t>‹#›</a:t>
            </a:fld>
            <a:endParaRPr kumimoji="1" lang="ja-JP" altLang="en-US"/>
          </a:p>
        </p:txBody>
      </p:sp>
    </p:spTree>
    <p:extLst>
      <p:ext uri="{BB962C8B-B14F-4D97-AF65-F5344CB8AC3E}">
        <p14:creationId xmlns:p14="http://schemas.microsoft.com/office/powerpoint/2010/main" val="1317057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a:t>
            </a:fld>
            <a:endParaRPr kumimoji="1" lang="ja-JP" altLang="en-US"/>
          </a:p>
        </p:txBody>
      </p:sp>
    </p:spTree>
    <p:extLst>
      <p:ext uri="{BB962C8B-B14F-4D97-AF65-F5344CB8AC3E}">
        <p14:creationId xmlns:p14="http://schemas.microsoft.com/office/powerpoint/2010/main" val="259864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19</a:t>
            </a:fld>
            <a:endParaRPr kumimoji="1" lang="ja-JP" altLang="en-US"/>
          </a:p>
        </p:txBody>
      </p:sp>
    </p:spTree>
    <p:extLst>
      <p:ext uri="{BB962C8B-B14F-4D97-AF65-F5344CB8AC3E}">
        <p14:creationId xmlns:p14="http://schemas.microsoft.com/office/powerpoint/2010/main" val="257262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20</a:t>
            </a:fld>
            <a:endParaRPr kumimoji="1" lang="ja-JP" altLang="en-US"/>
          </a:p>
        </p:txBody>
      </p:sp>
    </p:spTree>
    <p:extLst>
      <p:ext uri="{BB962C8B-B14F-4D97-AF65-F5344CB8AC3E}">
        <p14:creationId xmlns:p14="http://schemas.microsoft.com/office/powerpoint/2010/main" val="124425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21</a:t>
            </a:fld>
            <a:endParaRPr kumimoji="1" lang="ja-JP" altLang="en-US"/>
          </a:p>
        </p:txBody>
      </p:sp>
    </p:spTree>
    <p:extLst>
      <p:ext uri="{BB962C8B-B14F-4D97-AF65-F5344CB8AC3E}">
        <p14:creationId xmlns:p14="http://schemas.microsoft.com/office/powerpoint/2010/main" val="37510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856212-0682-4616-8450-0BE70AA16C4A}" type="slidenum">
              <a:rPr kumimoji="1" lang="ja-JP" altLang="en-US" smtClean="0"/>
              <a:pPr/>
              <a:t>22</a:t>
            </a:fld>
            <a:endParaRPr kumimoji="1" lang="ja-JP" altLang="en-US"/>
          </a:p>
        </p:txBody>
      </p:sp>
    </p:spTree>
    <p:extLst>
      <p:ext uri="{BB962C8B-B14F-4D97-AF65-F5344CB8AC3E}">
        <p14:creationId xmlns:p14="http://schemas.microsoft.com/office/powerpoint/2010/main" val="148952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23</a:t>
            </a:fld>
            <a:endParaRPr kumimoji="1" lang="ja-JP" altLang="en-US"/>
          </a:p>
        </p:txBody>
      </p:sp>
    </p:spTree>
    <p:extLst>
      <p:ext uri="{BB962C8B-B14F-4D97-AF65-F5344CB8AC3E}">
        <p14:creationId xmlns:p14="http://schemas.microsoft.com/office/powerpoint/2010/main" val="301168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AEEE36-D0A9-49DE-A2ED-37327D67B7B3}" type="slidenum">
              <a:rPr kumimoji="1" lang="ja-JP" altLang="en-US" smtClean="0"/>
              <a:pPr/>
              <a:t>2</a:t>
            </a:fld>
            <a:endParaRPr kumimoji="1" lang="ja-JP" altLang="en-US"/>
          </a:p>
        </p:txBody>
      </p:sp>
    </p:spTree>
    <p:extLst>
      <p:ext uri="{BB962C8B-B14F-4D97-AF65-F5344CB8AC3E}">
        <p14:creationId xmlns:p14="http://schemas.microsoft.com/office/powerpoint/2010/main" val="192380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3</a:t>
            </a:fld>
            <a:endParaRPr kumimoji="1" lang="ja-JP" altLang="en-US"/>
          </a:p>
        </p:txBody>
      </p:sp>
    </p:spTree>
    <p:extLst>
      <p:ext uri="{BB962C8B-B14F-4D97-AF65-F5344CB8AC3E}">
        <p14:creationId xmlns:p14="http://schemas.microsoft.com/office/powerpoint/2010/main" val="361884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4</a:t>
            </a:fld>
            <a:endParaRPr kumimoji="1" lang="ja-JP" altLang="en-US"/>
          </a:p>
        </p:txBody>
      </p:sp>
    </p:spTree>
    <p:extLst>
      <p:ext uri="{BB962C8B-B14F-4D97-AF65-F5344CB8AC3E}">
        <p14:creationId xmlns:p14="http://schemas.microsoft.com/office/powerpoint/2010/main" val="156148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11</a:t>
            </a:fld>
            <a:endParaRPr kumimoji="1" lang="ja-JP" altLang="en-US"/>
          </a:p>
        </p:txBody>
      </p:sp>
    </p:spTree>
    <p:extLst>
      <p:ext uri="{BB962C8B-B14F-4D97-AF65-F5344CB8AC3E}">
        <p14:creationId xmlns:p14="http://schemas.microsoft.com/office/powerpoint/2010/main" val="225024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12</a:t>
            </a:fld>
            <a:endParaRPr kumimoji="1" lang="ja-JP" altLang="en-US"/>
          </a:p>
        </p:txBody>
      </p:sp>
    </p:spTree>
    <p:extLst>
      <p:ext uri="{BB962C8B-B14F-4D97-AF65-F5344CB8AC3E}">
        <p14:creationId xmlns:p14="http://schemas.microsoft.com/office/powerpoint/2010/main" val="143748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15</a:t>
            </a:fld>
            <a:endParaRPr kumimoji="1" lang="ja-JP" altLang="en-US"/>
          </a:p>
        </p:txBody>
      </p:sp>
    </p:spTree>
    <p:extLst>
      <p:ext uri="{BB962C8B-B14F-4D97-AF65-F5344CB8AC3E}">
        <p14:creationId xmlns:p14="http://schemas.microsoft.com/office/powerpoint/2010/main" val="399788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17</a:t>
            </a:fld>
            <a:endParaRPr kumimoji="1" lang="ja-JP" altLang="en-US"/>
          </a:p>
        </p:txBody>
      </p:sp>
    </p:spTree>
    <p:extLst>
      <p:ext uri="{BB962C8B-B14F-4D97-AF65-F5344CB8AC3E}">
        <p14:creationId xmlns:p14="http://schemas.microsoft.com/office/powerpoint/2010/main" val="316166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18</a:t>
            </a:fld>
            <a:endParaRPr kumimoji="1" lang="ja-JP" altLang="en-US"/>
          </a:p>
        </p:txBody>
      </p:sp>
    </p:spTree>
    <p:extLst>
      <p:ext uri="{BB962C8B-B14F-4D97-AF65-F5344CB8AC3E}">
        <p14:creationId xmlns:p14="http://schemas.microsoft.com/office/powerpoint/2010/main" val="360070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2018/12/3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59BF-E3EC-4EDF-8EF3-BE5E8A0DDC50}" type="datetimeFigureOut">
              <a:rPr kumimoji="1" lang="ja-JP" altLang="en-US" smtClean="0"/>
              <a:pPr/>
              <a:t>2018/12/3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F2CE7-B160-45C2-A665-4DF85E88934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PowerPoint_____1.sld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moj.go.jp/nyuukokukanri/kouhou/nyukan_nyukan69.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548680"/>
            <a:ext cx="8352928" cy="2190105"/>
          </a:xfrm>
          <a:solidFill>
            <a:srgbClr val="FFFF00"/>
          </a:solidFill>
          <a:ln w="57150">
            <a:solidFill>
              <a:schemeClr val="tx1">
                <a:lumMod val="95000"/>
                <a:lumOff val="5000"/>
              </a:schemeClr>
            </a:solidFill>
          </a:ln>
        </p:spPr>
        <p:txBody>
          <a:bodyPr>
            <a:normAutofit/>
          </a:bodyPr>
          <a:lstStyle/>
          <a:p>
            <a:r>
              <a:rPr kumimoji="1" lang="en-US" altLang="ja-JP" sz="6000" dirty="0" smtClean="0"/>
              <a:t>Tourism</a:t>
            </a:r>
            <a:r>
              <a:rPr kumimoji="1" lang="ja-JP" altLang="en-US" sz="6000" dirty="0" smtClean="0"/>
              <a:t>　</a:t>
            </a:r>
            <a:r>
              <a:rPr kumimoji="1" lang="en-US" altLang="ja-JP" sz="6000" dirty="0" smtClean="0"/>
              <a:t>in</a:t>
            </a:r>
            <a:r>
              <a:rPr kumimoji="1" lang="ja-JP" altLang="en-US" sz="6000" dirty="0" smtClean="0"/>
              <a:t>　</a:t>
            </a:r>
            <a:r>
              <a:rPr lang="en-US" altLang="ja-JP" sz="6000" dirty="0"/>
              <a:t>Japan</a:t>
            </a:r>
            <a:br>
              <a:rPr lang="en-US" altLang="ja-JP" sz="6000" dirty="0"/>
            </a:br>
            <a:r>
              <a:rPr lang="en-US" altLang="ja-JP" sz="4000" dirty="0"/>
              <a:t>Especially for foreign students</a:t>
            </a:r>
            <a:endParaRPr kumimoji="1" lang="ja-JP" altLang="en-US" sz="4000" dirty="0"/>
          </a:p>
        </p:txBody>
      </p:sp>
      <p:sp>
        <p:nvSpPr>
          <p:cNvPr id="3" name="サブタイトル 2"/>
          <p:cNvSpPr>
            <a:spLocks noGrp="1"/>
          </p:cNvSpPr>
          <p:nvPr>
            <p:ph type="subTitle" idx="1"/>
          </p:nvPr>
        </p:nvSpPr>
        <p:spPr>
          <a:xfrm>
            <a:off x="1044384" y="4797152"/>
            <a:ext cx="7048056" cy="1296144"/>
          </a:xfrm>
          <a:ln>
            <a:solidFill>
              <a:schemeClr val="tx1"/>
            </a:solidFill>
            <a:prstDash val="lgDashDotDot"/>
          </a:ln>
        </p:spPr>
        <p:txBody>
          <a:bodyPr>
            <a:normAutofit fontScale="92500"/>
          </a:bodyPr>
          <a:lstStyle/>
          <a:p>
            <a:r>
              <a:rPr lang="en-US" altLang="ja-JP" sz="4200" b="1" dirty="0" smtClean="0">
                <a:solidFill>
                  <a:schemeClr val="tx1">
                    <a:lumMod val="95000"/>
                    <a:lumOff val="5000"/>
                  </a:schemeClr>
                </a:solidFill>
              </a:rPr>
              <a:t>TERAMAE</a:t>
            </a:r>
            <a:r>
              <a:rPr lang="ja-JP" altLang="en-US" sz="4200" b="1" dirty="0" smtClean="0">
                <a:solidFill>
                  <a:schemeClr val="tx1">
                    <a:lumMod val="95000"/>
                    <a:lumOff val="5000"/>
                  </a:schemeClr>
                </a:solidFill>
              </a:rPr>
              <a:t>　</a:t>
            </a:r>
            <a:r>
              <a:rPr lang="en-US" altLang="ja-JP" sz="4200" b="1" dirty="0" smtClean="0">
                <a:solidFill>
                  <a:schemeClr val="tx1">
                    <a:lumMod val="95000"/>
                    <a:lumOff val="5000"/>
                  </a:schemeClr>
                </a:solidFill>
              </a:rPr>
              <a:t>Shuichi</a:t>
            </a:r>
            <a:r>
              <a:rPr lang="ja-JP" altLang="en-US" sz="4200" b="1" dirty="0" smtClean="0">
                <a:solidFill>
                  <a:schemeClr val="tx1">
                    <a:lumMod val="95000"/>
                    <a:lumOff val="5000"/>
                  </a:schemeClr>
                </a:solidFill>
              </a:rPr>
              <a:t>　</a:t>
            </a:r>
            <a:r>
              <a:rPr lang="en-US" altLang="ja-JP" sz="4200" b="1" dirty="0" smtClean="0">
                <a:solidFill>
                  <a:schemeClr val="tx1">
                    <a:lumMod val="95000"/>
                    <a:lumOff val="5000"/>
                  </a:schemeClr>
                </a:solidFill>
              </a:rPr>
              <a:t>PhD</a:t>
            </a:r>
          </a:p>
          <a:p>
            <a:r>
              <a:rPr kumimoji="1" lang="en-US" altLang="ja-JP" sz="2400" b="1" dirty="0" smtClean="0">
                <a:solidFill>
                  <a:schemeClr val="tx1">
                    <a:lumMod val="95000"/>
                    <a:lumOff val="5000"/>
                  </a:schemeClr>
                </a:solidFill>
              </a:rPr>
              <a:t>President</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of</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Human</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Logistics</a:t>
            </a:r>
            <a:r>
              <a:rPr kumimoji="1" lang="ja-JP" altLang="en-US" sz="2400" b="1" dirty="0" smtClean="0">
                <a:solidFill>
                  <a:schemeClr val="tx1">
                    <a:lumMod val="95000"/>
                    <a:lumOff val="5000"/>
                  </a:schemeClr>
                </a:solidFill>
              </a:rPr>
              <a:t>　＆　</a:t>
            </a:r>
            <a:r>
              <a:rPr kumimoji="1" lang="en-US" altLang="ja-JP" sz="2400" b="1" dirty="0" smtClean="0">
                <a:solidFill>
                  <a:schemeClr val="tx1">
                    <a:lumMod val="95000"/>
                    <a:lumOff val="5000"/>
                  </a:schemeClr>
                </a:solidFill>
              </a:rPr>
              <a:t>Tourism</a:t>
            </a:r>
            <a:r>
              <a:rPr kumimoji="1" lang="ja-JP" altLang="en-US" sz="2400" b="1" dirty="0" smtClean="0">
                <a:solidFill>
                  <a:schemeClr val="tx1">
                    <a:lumMod val="95000"/>
                    <a:lumOff val="5000"/>
                  </a:schemeClr>
                </a:solidFill>
              </a:rPr>
              <a:t>　</a:t>
            </a:r>
            <a:r>
              <a:rPr kumimoji="1" lang="en-US" altLang="ja-JP" sz="2400" b="1" dirty="0" err="1" smtClean="0">
                <a:solidFill>
                  <a:schemeClr val="tx1">
                    <a:lumMod val="95000"/>
                    <a:lumOff val="5000"/>
                  </a:schemeClr>
                </a:solidFill>
              </a:rPr>
              <a:t>Laboratary</a:t>
            </a:r>
            <a:endParaRPr kumimoji="1" lang="en-US" altLang="ja-JP" sz="2400" b="1" dirty="0" smtClean="0">
              <a:solidFill>
                <a:schemeClr val="tx1">
                  <a:lumMod val="95000"/>
                  <a:lumOff val="5000"/>
                </a:schemeClr>
              </a:solidFill>
            </a:endParaRPr>
          </a:p>
        </p:txBody>
      </p:sp>
      <p:sp>
        <p:nvSpPr>
          <p:cNvPr id="4" name="サブタイトル 2"/>
          <p:cNvSpPr txBox="1">
            <a:spLocks/>
          </p:cNvSpPr>
          <p:nvPr/>
        </p:nvSpPr>
        <p:spPr>
          <a:xfrm>
            <a:off x="2198255" y="3140968"/>
            <a:ext cx="4598793" cy="1296144"/>
          </a:xfrm>
          <a:prstGeom prst="rect">
            <a:avLst/>
          </a:prstGeom>
          <a:ln>
            <a:solidFill>
              <a:schemeClr val="tx1"/>
            </a:solidFill>
            <a:prstDash val="lgDashDotDot"/>
          </a:ln>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200" b="1" dirty="0">
                <a:solidFill>
                  <a:schemeClr val="tx1">
                    <a:lumMod val="95000"/>
                    <a:lumOff val="5000"/>
                  </a:schemeClr>
                </a:solidFill>
              </a:rPr>
              <a:t>14</a:t>
            </a:r>
            <a:r>
              <a:rPr kumimoji="1" lang="en-US" altLang="ja-JP" sz="3200" b="1" i="0" u="none" strike="noStrike" kern="1200" cap="none" spc="0" normalizeH="0" noProof="0" dirty="0" err="1" smtClean="0">
                <a:ln>
                  <a:noFill/>
                </a:ln>
                <a:solidFill>
                  <a:schemeClr val="tx1">
                    <a:lumMod val="95000"/>
                    <a:lumOff val="5000"/>
                  </a:schemeClr>
                </a:solidFill>
                <a:effectLst/>
                <a:uLnTx/>
                <a:uFillTx/>
                <a:latin typeface="+mn-lt"/>
                <a:ea typeface="+mn-ea"/>
                <a:cs typeface="+mn-cs"/>
              </a:rPr>
              <a:t>th</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kumimoji="1" lang="en-US" altLang="ja-JP"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Dec</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lang="en-US" altLang="ja-JP" sz="3200" b="1" dirty="0" smtClean="0">
                <a:solidFill>
                  <a:schemeClr val="tx1">
                    <a:lumMod val="95000"/>
                    <a:lumOff val="5000"/>
                  </a:schemeClr>
                </a:solidFill>
              </a:rPr>
              <a:t>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4300" dirty="0" smtClean="0">
                <a:solidFill>
                  <a:schemeClr val="tx1">
                    <a:lumMod val="95000"/>
                    <a:lumOff val="5000"/>
                  </a:schemeClr>
                </a:solidFill>
              </a:rPr>
              <a:t>a</a:t>
            </a:r>
            <a:r>
              <a:rPr kumimoji="1" lang="en-US" altLang="ja-JP" sz="430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t</a:t>
            </a:r>
            <a:r>
              <a:rPr kumimoji="1" lang="en-US" altLang="ja-JP" sz="520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APU</a:t>
            </a:r>
            <a:endParaRPr kumimoji="1" lang="ja-JP" altLang="en-US" sz="520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Tree>
    <p:extLst>
      <p:ext uri="{BB962C8B-B14F-4D97-AF65-F5344CB8AC3E}">
        <p14:creationId xmlns:p14="http://schemas.microsoft.com/office/powerpoint/2010/main" val="359263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accent1"/>
            </a:solidFill>
          </a:ln>
        </p:spPr>
        <p:txBody>
          <a:bodyPr/>
          <a:lstStyle/>
          <a:p>
            <a:r>
              <a:rPr lang="en-US" altLang="ja-JP" dirty="0"/>
              <a:t>The situation in Japan</a:t>
            </a:r>
            <a:endParaRPr kumimoji="1" lang="ja-JP" altLang="en-US" dirty="0"/>
          </a:p>
        </p:txBody>
      </p:sp>
      <p:sp>
        <p:nvSpPr>
          <p:cNvPr id="3" name="コンテンツ プレースホルダー 2"/>
          <p:cNvSpPr>
            <a:spLocks noGrp="1"/>
          </p:cNvSpPr>
          <p:nvPr>
            <p:ph idx="1"/>
          </p:nvPr>
        </p:nvSpPr>
        <p:spPr>
          <a:xfrm>
            <a:off x="179512" y="1340768"/>
            <a:ext cx="8856984" cy="5517232"/>
          </a:xfrm>
        </p:spPr>
        <p:txBody>
          <a:bodyPr>
            <a:normAutofit fontScale="85000" lnSpcReduction="20000"/>
          </a:bodyPr>
          <a:lstStyle/>
          <a:p>
            <a:r>
              <a:rPr lang="en-US" altLang="ja-JP" dirty="0"/>
              <a:t>Japan is no longer a major manufacturing country</a:t>
            </a:r>
            <a:r>
              <a:rPr lang="en-US" altLang="ja-JP" dirty="0" smtClean="0"/>
              <a:t>.</a:t>
            </a:r>
            <a:endParaRPr kumimoji="1" lang="en-US" altLang="ja-JP" dirty="0" smtClean="0"/>
          </a:p>
          <a:p>
            <a:r>
              <a:rPr lang="en-US" altLang="ja-JP" dirty="0"/>
              <a:t>In Japan's international revenue, interest income and intellectual property rights income of foreign currency held are large, and tourism revenue ratio is not large</a:t>
            </a:r>
            <a:r>
              <a:rPr lang="en-US" altLang="ja-JP" dirty="0" smtClean="0"/>
              <a:t>.</a:t>
            </a:r>
            <a:endParaRPr kumimoji="1" lang="en-US" altLang="ja-JP" dirty="0" smtClean="0"/>
          </a:p>
          <a:p>
            <a:r>
              <a:rPr lang="en-US" altLang="ja-JP" dirty="0"/>
              <a:t>However, as the population declines, Japanese countryside expects income from foreign tourists. Therefore, politically, the increase in the number of visitors to Japan is meaningful</a:t>
            </a:r>
            <a:r>
              <a:rPr lang="en-US" altLang="ja-JP" dirty="0" smtClean="0"/>
              <a:t>.</a:t>
            </a:r>
          </a:p>
          <a:p>
            <a:r>
              <a:rPr lang="en-US" altLang="ja-JP" dirty="0"/>
              <a:t>Factors of the increase in foreign tourists visiting Japan are, first of all, improvement of income of the Far East. Secondly, due to the appearance of LCC etc., the cost reduction of air fares and the effect of depreciation of the yen are the </a:t>
            </a:r>
            <a:r>
              <a:rPr lang="en-US" altLang="ja-JP" dirty="0" smtClean="0"/>
              <a:t>effects.</a:t>
            </a:r>
          </a:p>
          <a:p>
            <a:r>
              <a:rPr lang="en-US" altLang="ja-JP" dirty="0"/>
              <a:t>Politically, Japanese want to explain that evaluation of Japanese culture has been done properly.</a:t>
            </a:r>
            <a:endParaRPr kumimoji="1" lang="ja-JP" altLang="en-US" dirty="0"/>
          </a:p>
        </p:txBody>
      </p:sp>
    </p:spTree>
    <p:extLst>
      <p:ext uri="{BB962C8B-B14F-4D97-AF65-F5344CB8AC3E}">
        <p14:creationId xmlns:p14="http://schemas.microsoft.com/office/powerpoint/2010/main" val="137462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51" t="21606" r="28609" b="20003"/>
          <a:stretch>
            <a:fillRect/>
          </a:stretch>
        </p:blipFill>
        <p:spPr bwMode="auto">
          <a:xfrm>
            <a:off x="971600" y="423136"/>
            <a:ext cx="7200800" cy="6480720"/>
          </a:xfrm>
          <a:prstGeom prst="rect">
            <a:avLst/>
          </a:prstGeom>
          <a:noFill/>
          <a:ln w="9525">
            <a:noFill/>
            <a:miter lim="800000"/>
            <a:headEnd/>
            <a:tailEnd/>
          </a:ln>
        </p:spPr>
      </p:pic>
    </p:spTree>
    <p:extLst>
      <p:ext uri="{BB962C8B-B14F-4D97-AF65-F5344CB8AC3E}">
        <p14:creationId xmlns:p14="http://schemas.microsoft.com/office/powerpoint/2010/main" val="858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7078" t="24344" r="1671" b="9454"/>
          <a:stretch>
            <a:fillRect/>
          </a:stretch>
        </p:blipFill>
        <p:spPr bwMode="auto">
          <a:xfrm>
            <a:off x="0" y="133221"/>
            <a:ext cx="6588224" cy="6597352"/>
          </a:xfrm>
          <a:prstGeom prst="rect">
            <a:avLst/>
          </a:prstGeom>
          <a:noFill/>
          <a:ln w="9525">
            <a:noFill/>
            <a:miter lim="800000"/>
            <a:headEnd/>
            <a:tailEnd/>
          </a:ln>
        </p:spPr>
      </p:pic>
      <p:sp>
        <p:nvSpPr>
          <p:cNvPr id="3" name="正方形/長方形 2"/>
          <p:cNvSpPr/>
          <p:nvPr/>
        </p:nvSpPr>
        <p:spPr>
          <a:xfrm>
            <a:off x="5652120" y="3356992"/>
            <a:ext cx="3528392" cy="33123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lumMod val="95000"/>
                    <a:lumOff val="5000"/>
                  </a:schemeClr>
                </a:solidFill>
              </a:rPr>
              <a:t>There is no longer a population flowing from the country into Tokyo</a:t>
            </a:r>
            <a:r>
              <a:rPr lang="en-US" altLang="ja-JP" sz="3600" dirty="0" smtClean="0">
                <a:solidFill>
                  <a:schemeClr val="tx1">
                    <a:lumMod val="95000"/>
                    <a:lumOff val="5000"/>
                  </a:schemeClr>
                </a:solidFill>
              </a:rPr>
              <a:t>.</a:t>
            </a:r>
            <a:endParaRPr kumimoji="1" lang="ja-JP" altLang="en-US" sz="3600" dirty="0">
              <a:solidFill>
                <a:schemeClr val="tx1">
                  <a:lumMod val="95000"/>
                  <a:lumOff val="5000"/>
                </a:schemeClr>
              </a:solidFill>
            </a:endParaRPr>
          </a:p>
        </p:txBody>
      </p:sp>
      <p:sp>
        <p:nvSpPr>
          <p:cNvPr id="4" name="正方形/長方形 3"/>
          <p:cNvSpPr/>
          <p:nvPr/>
        </p:nvSpPr>
        <p:spPr>
          <a:xfrm>
            <a:off x="5652120" y="44624"/>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lumMod val="95000"/>
                    <a:lumOff val="5000"/>
                  </a:schemeClr>
                </a:solidFill>
              </a:rPr>
              <a:t>Tokyo's economy can not grow without foreign </a:t>
            </a:r>
            <a:r>
              <a:rPr lang="en-US" altLang="ja-JP" sz="3600" dirty="0" smtClean="0">
                <a:solidFill>
                  <a:schemeClr val="tx1">
                    <a:lumMod val="95000"/>
                    <a:lumOff val="5000"/>
                  </a:schemeClr>
                </a:solidFill>
              </a:rPr>
              <a:t>workers</a:t>
            </a:r>
            <a:endParaRPr kumimoji="1" lang="ja-JP" altLang="en-US" sz="3600" dirty="0">
              <a:solidFill>
                <a:schemeClr val="tx1">
                  <a:lumMod val="95000"/>
                  <a:lumOff val="5000"/>
                </a:schemeClr>
              </a:solidFill>
            </a:endParaRPr>
          </a:p>
        </p:txBody>
      </p:sp>
      <p:sp>
        <p:nvSpPr>
          <p:cNvPr id="2" name="正方形/長方形 1"/>
          <p:cNvSpPr/>
          <p:nvPr/>
        </p:nvSpPr>
        <p:spPr>
          <a:xfrm>
            <a:off x="539552" y="5939988"/>
            <a:ext cx="3934079" cy="369332"/>
          </a:xfrm>
          <a:prstGeom prst="rect">
            <a:avLst/>
          </a:prstGeom>
          <a:solidFill>
            <a:schemeClr val="bg1"/>
          </a:solidFill>
        </p:spPr>
        <p:txBody>
          <a:bodyPr wrap="square">
            <a:spAutoFit/>
          </a:bodyPr>
          <a:lstStyle/>
          <a:p>
            <a:r>
              <a:rPr lang="ja-JP" altLang="en-US" dirty="0"/>
              <a:t>Blue </a:t>
            </a:r>
            <a:r>
              <a:rPr lang="ja-JP" altLang="en-US" dirty="0" smtClean="0"/>
              <a:t>line</a:t>
            </a:r>
            <a:r>
              <a:rPr lang="en-US" altLang="ja-JP" dirty="0" smtClean="0"/>
              <a:t>:</a:t>
            </a:r>
            <a:r>
              <a:rPr lang="ja-JP" altLang="en-US" dirty="0" smtClean="0"/>
              <a:t> </a:t>
            </a:r>
            <a:r>
              <a:rPr lang="ja-JP" altLang="en-US" dirty="0"/>
              <a:t>Country population decreased</a:t>
            </a:r>
          </a:p>
        </p:txBody>
      </p:sp>
      <p:sp>
        <p:nvSpPr>
          <p:cNvPr id="5" name="正方形/長方形 4"/>
          <p:cNvSpPr/>
          <p:nvPr/>
        </p:nvSpPr>
        <p:spPr>
          <a:xfrm>
            <a:off x="467544" y="539388"/>
            <a:ext cx="4572000" cy="369332"/>
          </a:xfrm>
          <a:prstGeom prst="rect">
            <a:avLst/>
          </a:prstGeom>
          <a:solidFill>
            <a:schemeClr val="bg1"/>
          </a:solidFill>
        </p:spPr>
        <p:txBody>
          <a:bodyPr>
            <a:spAutoFit/>
          </a:bodyPr>
          <a:lstStyle/>
          <a:p>
            <a:r>
              <a:rPr lang="ja-JP" altLang="en-US" dirty="0"/>
              <a:t>Red </a:t>
            </a:r>
            <a:r>
              <a:rPr lang="ja-JP" altLang="en-US" dirty="0" smtClean="0"/>
              <a:t>line</a:t>
            </a:r>
            <a:r>
              <a:rPr lang="en-US" altLang="ja-JP" dirty="0" smtClean="0"/>
              <a:t>:</a:t>
            </a:r>
            <a:r>
              <a:rPr lang="ja-JP" altLang="en-US" dirty="0" smtClean="0"/>
              <a:t>Number </a:t>
            </a:r>
            <a:r>
              <a:rPr lang="ja-JP" altLang="en-US" dirty="0"/>
              <a:t>of people flowing into Tokyo</a:t>
            </a:r>
          </a:p>
        </p:txBody>
      </p:sp>
    </p:spTree>
    <p:extLst>
      <p:ext uri="{BB962C8B-B14F-4D97-AF65-F5344CB8AC3E}">
        <p14:creationId xmlns:p14="http://schemas.microsoft.com/office/powerpoint/2010/main" val="999261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2018-12-01 (2)"/>
          <p:cNvPicPr>
            <a:picLocks noGrp="1" noChangeAspect="1"/>
          </p:cNvPicPr>
          <p:nvPr isPhoto="1"/>
        </p:nvPicPr>
        <p:blipFill rotWithShape="1">
          <a:blip r:embed="rId2">
            <a:lum/>
            <a:extLst>
              <a:ext uri="{28A0092B-C50C-407E-A947-70E740481C1C}">
                <a14:useLocalDpi xmlns:a14="http://schemas.microsoft.com/office/drawing/2010/main" val="0"/>
              </a:ext>
            </a:extLst>
          </a:blip>
          <a:srcRect l="16875" t="16132" r="38726" b="12400"/>
          <a:stretch/>
        </p:blipFill>
        <p:spPr>
          <a:xfrm>
            <a:off x="179512" y="116632"/>
            <a:ext cx="8712968" cy="6454447"/>
          </a:xfrm>
          <a:prstGeom prst="rect">
            <a:avLst/>
          </a:prstGeom>
          <a:noFill/>
          <a:ln>
            <a:noFill/>
          </a:ln>
        </p:spPr>
      </p:pic>
    </p:spTree>
    <p:extLst>
      <p:ext uri="{BB962C8B-B14F-4D97-AF65-F5344CB8AC3E}">
        <p14:creationId xmlns:p14="http://schemas.microsoft.com/office/powerpoint/2010/main" val="419842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67544" y="116632"/>
            <a:ext cx="8280920" cy="6264696"/>
          </a:xfrm>
          <a:prstGeom prst="rect">
            <a:avLst/>
          </a:prstGeom>
        </p:spPr>
      </p:pic>
    </p:spTree>
    <p:extLst>
      <p:ext uri="{BB962C8B-B14F-4D97-AF65-F5344CB8AC3E}">
        <p14:creationId xmlns:p14="http://schemas.microsoft.com/office/powerpoint/2010/main" val="288412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smtClean="0"/>
              <a:t>Economic ripple effect of the tourism activity</a:t>
            </a:r>
            <a:endParaRPr kumimoji="1" lang="ja-JP" altLang="en-US" dirty="0"/>
          </a:p>
        </p:txBody>
      </p:sp>
      <p:sp>
        <p:nvSpPr>
          <p:cNvPr id="5" name="角丸四角形 4"/>
          <p:cNvSpPr/>
          <p:nvPr/>
        </p:nvSpPr>
        <p:spPr>
          <a:xfrm>
            <a:off x="7185992" y="2564904"/>
            <a:ext cx="1562472"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lumMod val="95000"/>
                    <a:lumOff val="5000"/>
                  </a:schemeClr>
                </a:solidFill>
              </a:rPr>
              <a:t>26.4</a:t>
            </a:r>
          </a:p>
          <a:p>
            <a:pPr algn="ctr"/>
            <a:r>
              <a:rPr kumimoji="1" lang="en-US" altLang="ja-JP" sz="2800" b="1" dirty="0" smtClean="0">
                <a:solidFill>
                  <a:schemeClr val="tx1">
                    <a:lumMod val="95000"/>
                    <a:lumOff val="5000"/>
                  </a:schemeClr>
                </a:solidFill>
              </a:rPr>
              <a:t>trillion</a:t>
            </a:r>
            <a:r>
              <a:rPr kumimoji="1" lang="ja-JP" altLang="en-US" sz="2800" b="1" dirty="0" smtClean="0">
                <a:solidFill>
                  <a:schemeClr val="tx1">
                    <a:lumMod val="95000"/>
                    <a:lumOff val="5000"/>
                  </a:schemeClr>
                </a:solidFill>
              </a:rPr>
              <a:t>　</a:t>
            </a:r>
            <a:r>
              <a:rPr kumimoji="1" lang="en-US" altLang="ja-JP" sz="2800" b="1" dirty="0" smtClean="0">
                <a:solidFill>
                  <a:schemeClr val="tx1">
                    <a:lumMod val="95000"/>
                    <a:lumOff val="5000"/>
                  </a:schemeClr>
                </a:solidFill>
              </a:rPr>
              <a:t>yen</a:t>
            </a:r>
            <a:endParaRPr kumimoji="1" lang="ja-JP" altLang="en-US" sz="2800" b="1" dirty="0">
              <a:solidFill>
                <a:schemeClr val="tx1">
                  <a:lumMod val="95000"/>
                  <a:lumOff val="5000"/>
                </a:schemeClr>
              </a:solidFill>
            </a:endParaRPr>
          </a:p>
        </p:txBody>
      </p:sp>
      <p:sp>
        <p:nvSpPr>
          <p:cNvPr id="6" name="角丸四角形 5"/>
          <p:cNvSpPr/>
          <p:nvPr/>
        </p:nvSpPr>
        <p:spPr>
          <a:xfrm>
            <a:off x="7092280" y="5085184"/>
            <a:ext cx="2016224"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chemeClr val="tx1">
                    <a:lumMod val="95000"/>
                    <a:lumOff val="5000"/>
                  </a:schemeClr>
                </a:solidFill>
              </a:rPr>
              <a:t>48.8</a:t>
            </a:r>
          </a:p>
          <a:p>
            <a:pPr algn="ctr"/>
            <a:r>
              <a:rPr kumimoji="1" lang="en-US" altLang="ja-JP" sz="2800" b="1" dirty="0" smtClean="0">
                <a:solidFill>
                  <a:schemeClr val="tx1">
                    <a:lumMod val="95000"/>
                    <a:lumOff val="5000"/>
                  </a:schemeClr>
                </a:solidFill>
              </a:rPr>
              <a:t>trillion</a:t>
            </a:r>
            <a:r>
              <a:rPr kumimoji="1" lang="ja-JP" altLang="en-US" sz="2800" b="1" dirty="0" smtClean="0">
                <a:solidFill>
                  <a:schemeClr val="tx1">
                    <a:lumMod val="95000"/>
                    <a:lumOff val="5000"/>
                  </a:schemeClr>
                </a:solidFill>
              </a:rPr>
              <a:t>　</a:t>
            </a:r>
            <a:r>
              <a:rPr kumimoji="1" lang="en-US" altLang="ja-JP" sz="2800" b="1" dirty="0" smtClean="0">
                <a:solidFill>
                  <a:schemeClr val="tx1">
                    <a:lumMod val="95000"/>
                    <a:lumOff val="5000"/>
                  </a:schemeClr>
                </a:solidFill>
              </a:rPr>
              <a:t>yen</a:t>
            </a:r>
            <a:endParaRPr kumimoji="1" lang="ja-JP" altLang="en-US" sz="2800" b="1" dirty="0">
              <a:solidFill>
                <a:schemeClr val="tx1">
                  <a:lumMod val="95000"/>
                  <a:lumOff val="5000"/>
                </a:schemeClr>
              </a:solidFill>
            </a:endParaRPr>
          </a:p>
        </p:txBody>
      </p:sp>
      <p:pic>
        <p:nvPicPr>
          <p:cNvPr id="7170" name="Picture 2" descr="å½åã«ãããæè¡æ¶è²»é¡ï¼ï¼ï¼ï¼ï¼å¹´ï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84" y="2060848"/>
            <a:ext cx="62674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3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関係する企業、組織</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航空会社　日本企業　</a:t>
            </a:r>
            <a:r>
              <a:rPr kumimoji="1" lang="en-US" altLang="ja-JP" dirty="0" smtClean="0"/>
              <a:t>JAL</a:t>
            </a:r>
            <a:r>
              <a:rPr kumimoji="1" lang="ja-JP" altLang="en-US" dirty="0" err="1" smtClean="0"/>
              <a:t>、</a:t>
            </a:r>
            <a:r>
              <a:rPr kumimoji="1" lang="en-US" altLang="ja-JP" dirty="0" smtClean="0"/>
              <a:t>ANA</a:t>
            </a:r>
            <a:endParaRPr lang="en-US" altLang="ja-JP" dirty="0"/>
          </a:p>
          <a:p>
            <a:r>
              <a:rPr kumimoji="1" lang="ja-JP" altLang="en-US" dirty="0" smtClean="0"/>
              <a:t>　　　　　　　外国企業　</a:t>
            </a:r>
            <a:endParaRPr kumimoji="1" lang="en-US" altLang="ja-JP" dirty="0" smtClean="0"/>
          </a:p>
          <a:p>
            <a:r>
              <a:rPr lang="ja-JP" altLang="en-US" dirty="0" smtClean="0"/>
              <a:t>鉄道会社　</a:t>
            </a:r>
            <a:r>
              <a:rPr lang="en-US" altLang="ja-JP" dirty="0" smtClean="0"/>
              <a:t>JR</a:t>
            </a:r>
            <a:r>
              <a:rPr lang="ja-JP" altLang="en-US" dirty="0" smtClean="0"/>
              <a:t>グループ、東京、大阪の私鉄</a:t>
            </a:r>
            <a:endParaRPr lang="en-US" altLang="ja-JP" dirty="0" smtClean="0"/>
          </a:p>
          <a:p>
            <a:r>
              <a:rPr kumimoji="1" lang="ja-JP" altLang="en-US" dirty="0" smtClean="0"/>
              <a:t>ホテル　　　日本企業　帝国ホテル、ホテル大倉</a:t>
            </a:r>
            <a:endParaRPr kumimoji="1" lang="en-US" altLang="ja-JP" dirty="0" smtClean="0"/>
          </a:p>
          <a:p>
            <a:r>
              <a:rPr lang="ja-JP" altLang="en-US" dirty="0" smtClean="0"/>
              <a:t>ホテル　　　外国企業</a:t>
            </a:r>
            <a:endParaRPr lang="en-US" altLang="ja-JP" dirty="0" smtClean="0"/>
          </a:p>
          <a:p>
            <a:r>
              <a:rPr kumimoji="1" lang="ja-JP" altLang="en-US" dirty="0" smtClean="0"/>
              <a:t>旅行業</a:t>
            </a:r>
            <a:endParaRPr kumimoji="1" lang="en-US" altLang="ja-JP" dirty="0" smtClean="0"/>
          </a:p>
          <a:p>
            <a:r>
              <a:rPr lang="ja-JP" altLang="en-US" dirty="0"/>
              <a:t>日本</a:t>
            </a:r>
            <a:r>
              <a:rPr lang="ja-JP" altLang="en-US" dirty="0" smtClean="0"/>
              <a:t>の中小企業（旅館、タクシー・バス会社等）は後継者不足　買収して経営者になる機会はある　資金源の確保</a:t>
            </a:r>
            <a:endParaRPr kumimoji="1" lang="ja-JP" altLang="en-US" dirty="0"/>
          </a:p>
        </p:txBody>
      </p:sp>
    </p:spTree>
    <p:extLst>
      <p:ext uri="{BB962C8B-B14F-4D97-AF65-F5344CB8AC3E}">
        <p14:creationId xmlns:p14="http://schemas.microsoft.com/office/powerpoint/2010/main" val="3591747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04864"/>
            <a:ext cx="8892480" cy="2952328"/>
          </a:xfrm>
          <a:solidFill>
            <a:srgbClr val="FFFF00"/>
          </a:solidFill>
          <a:ln w="57150">
            <a:solidFill>
              <a:schemeClr val="tx1"/>
            </a:solidFill>
          </a:ln>
        </p:spPr>
        <p:txBody>
          <a:bodyPr>
            <a:normAutofit/>
          </a:bodyPr>
          <a:lstStyle/>
          <a:p>
            <a:r>
              <a:rPr lang="en-US" altLang="ja-JP" dirty="0" smtClean="0"/>
              <a:t>Tourism resources system </a:t>
            </a:r>
            <a:br>
              <a:rPr lang="en-US" altLang="ja-JP" dirty="0" smtClean="0"/>
            </a:br>
            <a:r>
              <a:rPr lang="en-US" altLang="ja-JP" dirty="0" smtClean="0"/>
              <a:t/>
            </a:r>
            <a:br>
              <a:rPr lang="en-US" altLang="ja-JP" dirty="0" smtClean="0"/>
            </a:br>
            <a:r>
              <a:rPr lang="ja-JP" altLang="en-US" dirty="0" smtClean="0"/>
              <a:t>～</a:t>
            </a:r>
            <a:r>
              <a:rPr lang="en-US" altLang="ja-JP" dirty="0" smtClean="0"/>
              <a:t> What mind and regulations produce </a:t>
            </a:r>
            <a:r>
              <a:rPr lang="ja-JP" altLang="en-US" dirty="0" smtClean="0"/>
              <a:t>～</a:t>
            </a:r>
            <a:endParaRPr kumimoji="1" lang="ja-JP" altLang="en-US" dirty="0"/>
          </a:p>
        </p:txBody>
      </p:sp>
    </p:spTree>
    <p:extLst>
      <p:ext uri="{BB962C8B-B14F-4D97-AF65-F5344CB8AC3E}">
        <p14:creationId xmlns:p14="http://schemas.microsoft.com/office/powerpoint/2010/main" val="208598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ja-JP" altLang="ja-JP"/>
          </a:p>
        </p:txBody>
      </p:sp>
      <p:sp>
        <p:nvSpPr>
          <p:cNvPr id="31749" name="Rectangle 5"/>
          <p:cNvSpPr>
            <a:spLocks noChangeArrowheads="1"/>
          </p:cNvSpPr>
          <p:nvPr/>
        </p:nvSpPr>
        <p:spPr bwMode="auto">
          <a:xfrm>
            <a:off x="0" y="191928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31748" name="Object 4"/>
          <p:cNvGraphicFramePr>
            <a:graphicFrameLocks noChangeAspect="1"/>
          </p:cNvGraphicFramePr>
          <p:nvPr/>
        </p:nvGraphicFramePr>
        <p:xfrm>
          <a:off x="0" y="274638"/>
          <a:ext cx="9144000" cy="6884987"/>
        </p:xfrm>
        <a:graphic>
          <a:graphicData uri="http://schemas.openxmlformats.org/presentationml/2006/ole">
            <mc:AlternateContent xmlns:mc="http://schemas.openxmlformats.org/markup-compatibility/2006">
              <mc:Choice xmlns:v="urn:schemas-microsoft-com:vml" Requires="v">
                <p:oleObj spid="_x0000_s2060" name="スライド" r:id="rId4" imgW="983048" imgH="736117" progId="PowerPoint.Slide.8">
                  <p:embed/>
                </p:oleObj>
              </mc:Choice>
              <mc:Fallback>
                <p:oleObj name="スライド" r:id="rId4" imgW="983048" imgH="736117"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638"/>
                        <a:ext cx="9144000" cy="688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8393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0177" name="Object 1"/>
          <p:cNvGraphicFramePr>
            <a:graphicFrameLocks noChangeAspect="1"/>
          </p:cNvGraphicFramePr>
          <p:nvPr/>
        </p:nvGraphicFramePr>
        <p:xfrm>
          <a:off x="0" y="0"/>
          <a:ext cx="8820472" cy="6657598"/>
        </p:xfrm>
        <a:graphic>
          <a:graphicData uri="http://schemas.openxmlformats.org/presentationml/2006/ole">
            <mc:AlternateContent xmlns:mc="http://schemas.openxmlformats.org/markup-compatibility/2006">
              <mc:Choice xmlns:v="urn:schemas-microsoft-com:vml" Requires="v">
                <p:oleObj spid="_x0000_s3084" name="スライド" r:id="rId4" imgW="4570378" imgH="3427533" progId="PowerPoint.Slide.12">
                  <p:embed/>
                </p:oleObj>
              </mc:Choice>
              <mc:Fallback>
                <p:oleObj name="スライド" r:id="rId4" imgW="4570378" imgH="3427533"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820472" cy="6657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963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054" y="274638"/>
            <a:ext cx="8215745" cy="1110817"/>
          </a:xfrm>
          <a:ln>
            <a:solidFill>
              <a:schemeClr val="accent1"/>
            </a:solidFill>
          </a:ln>
        </p:spPr>
        <p:txBody>
          <a:bodyPr/>
          <a:lstStyle/>
          <a:p>
            <a:r>
              <a:rPr lang="en-US" altLang="ja-JP" dirty="0"/>
              <a:t>Purpose of tourism policy in Japan</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fontScale="92500" lnSpcReduction="10000"/>
          </a:bodyPr>
          <a:lstStyle/>
          <a:p>
            <a:r>
              <a:rPr lang="en-US" altLang="ja-JP" dirty="0"/>
              <a:t>The purpose of establishing </a:t>
            </a:r>
            <a:r>
              <a:rPr lang="en-US" altLang="ja-JP" dirty="0" smtClean="0"/>
              <a:t>Board</a:t>
            </a:r>
            <a:r>
              <a:rPr lang="ja-JP" altLang="en-US" dirty="0" smtClean="0"/>
              <a:t>　</a:t>
            </a:r>
            <a:r>
              <a:rPr lang="en-US" altLang="ja-JP" dirty="0" smtClean="0"/>
              <a:t>of</a:t>
            </a:r>
            <a:r>
              <a:rPr lang="ja-JP" altLang="en-US" dirty="0" smtClean="0"/>
              <a:t>　</a:t>
            </a:r>
            <a:r>
              <a:rPr lang="en-US" altLang="ja-JP" dirty="0" err="1" smtClean="0"/>
              <a:t>Tousit</a:t>
            </a:r>
            <a:r>
              <a:rPr lang="ja-JP" altLang="en-US" dirty="0" smtClean="0"/>
              <a:t>　</a:t>
            </a:r>
            <a:r>
              <a:rPr lang="en-US" altLang="ja-JP" dirty="0" smtClean="0"/>
              <a:t>Industry </a:t>
            </a:r>
            <a:r>
              <a:rPr lang="en-US" altLang="ja-JP" dirty="0"/>
              <a:t>in 1930 was the acquisition of foreign currency for the construction of battleships</a:t>
            </a:r>
            <a:r>
              <a:rPr lang="en-US" altLang="ja-JP" dirty="0" smtClean="0"/>
              <a:t>.</a:t>
            </a:r>
          </a:p>
          <a:p>
            <a:r>
              <a:rPr lang="en-US" altLang="ja-JP" dirty="0" smtClean="0"/>
              <a:t>After </a:t>
            </a:r>
            <a:r>
              <a:rPr lang="en-US" altLang="ja-JP" dirty="0"/>
              <a:t>the defeat of World War II, the purpose of </a:t>
            </a:r>
            <a:r>
              <a:rPr lang="en-US" altLang="ja-JP" dirty="0" smtClean="0"/>
              <a:t>Japan‘s </a:t>
            </a:r>
            <a:r>
              <a:rPr lang="en-US" altLang="ja-JP" dirty="0"/>
              <a:t>tourism policy was acquisition of foreign currency</a:t>
            </a:r>
            <a:r>
              <a:rPr lang="en-US" altLang="ja-JP" dirty="0" smtClean="0"/>
              <a:t>.</a:t>
            </a:r>
          </a:p>
          <a:p>
            <a:r>
              <a:rPr lang="en-US" altLang="ja-JP" dirty="0">
                <a:solidFill>
                  <a:prstClr val="black"/>
                </a:solidFill>
              </a:rPr>
              <a:t>In 1971 the number of Japanese travelers abroad exceeded the number of foreign visitors to Japan, the purpose of the </a:t>
            </a:r>
            <a:r>
              <a:rPr lang="en-US" altLang="ja-JP" dirty="0" smtClean="0">
                <a:solidFill>
                  <a:prstClr val="black"/>
                </a:solidFill>
              </a:rPr>
              <a:t>Travel Agency Law </a:t>
            </a:r>
            <a:r>
              <a:rPr lang="en-US" altLang="ja-JP" dirty="0">
                <a:solidFill>
                  <a:prstClr val="black"/>
                </a:solidFill>
              </a:rPr>
              <a:t>changed to the protection of Japanese </a:t>
            </a:r>
            <a:r>
              <a:rPr lang="en-US" altLang="ja-JP" dirty="0" smtClean="0">
                <a:solidFill>
                  <a:prstClr val="black"/>
                </a:solidFill>
              </a:rPr>
              <a:t>travelers from</a:t>
            </a:r>
            <a:r>
              <a:rPr lang="ja-JP" altLang="en-US" dirty="0" smtClean="0">
                <a:solidFill>
                  <a:prstClr val="black"/>
                </a:solidFill>
              </a:rPr>
              <a:t> </a:t>
            </a:r>
            <a:r>
              <a:rPr lang="en-US" altLang="ja-JP" dirty="0" smtClean="0">
                <a:solidFill>
                  <a:prstClr val="black"/>
                </a:solidFill>
              </a:rPr>
              <a:t>the protection of foreign travelers. </a:t>
            </a:r>
            <a:endParaRPr lang="en-US" altLang="ja-JP" dirty="0">
              <a:solidFill>
                <a:prstClr val="black"/>
              </a:solidFill>
            </a:endParaRPr>
          </a:p>
        </p:txBody>
      </p:sp>
    </p:spTree>
    <p:extLst>
      <p:ext uri="{BB962C8B-B14F-4D97-AF65-F5344CB8AC3E}">
        <p14:creationId xmlns:p14="http://schemas.microsoft.com/office/powerpoint/2010/main" val="117507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24744"/>
            <a:ext cx="8229600" cy="3802434"/>
          </a:xfrm>
          <a:solidFill>
            <a:srgbClr val="FFFF00"/>
          </a:solidFill>
          <a:ln w="57150">
            <a:solidFill>
              <a:schemeClr val="tx1">
                <a:lumMod val="85000"/>
                <a:lumOff val="15000"/>
              </a:schemeClr>
            </a:solidFill>
          </a:ln>
        </p:spPr>
        <p:txBody>
          <a:bodyPr>
            <a:normAutofit/>
          </a:bodyPr>
          <a:lstStyle/>
          <a:p>
            <a:r>
              <a:rPr lang="en-US" altLang="ja-JP" b="1" dirty="0" smtClean="0"/>
              <a:t>Western-style “Hotel” and </a:t>
            </a:r>
            <a:r>
              <a:rPr lang="ja-JP" altLang="ja-JP" dirty="0" smtClean="0"/>
              <a:t/>
            </a:r>
            <a:br>
              <a:rPr lang="ja-JP" altLang="ja-JP" dirty="0" smtClean="0"/>
            </a:br>
            <a:r>
              <a:rPr lang="en-US" altLang="ja-JP" b="1" dirty="0" smtClean="0"/>
              <a:t>Japanese-style “RYOKAN” </a:t>
            </a:r>
            <a:r>
              <a:rPr lang="ja-JP" altLang="ja-JP" dirty="0" smtClean="0"/>
              <a:t/>
            </a:r>
            <a:br>
              <a:rPr lang="ja-JP" altLang="ja-JP" dirty="0" smtClean="0"/>
            </a:br>
            <a:r>
              <a:rPr lang="en-US" altLang="ja-JP" dirty="0" smtClean="0"/>
              <a:t/>
            </a:r>
            <a:br>
              <a:rPr lang="en-US" altLang="ja-JP" dirty="0" smtClean="0"/>
            </a:br>
            <a:r>
              <a:rPr lang="en-US" altLang="ja-JP" dirty="0" smtClean="0"/>
              <a:t>Do you take off shoes?</a:t>
            </a:r>
            <a:endParaRPr kumimoji="1" lang="ja-JP" altLang="en-US" dirty="0"/>
          </a:p>
        </p:txBody>
      </p:sp>
    </p:spTree>
    <p:extLst>
      <p:ext uri="{BB962C8B-B14F-4D97-AF65-F5344CB8AC3E}">
        <p14:creationId xmlns:p14="http://schemas.microsoft.com/office/powerpoint/2010/main" val="8218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en-US" altLang="ja-JP" dirty="0" smtClean="0"/>
              <a:t>HOTEL</a:t>
            </a:r>
            <a:r>
              <a:rPr kumimoji="1" lang="ja-JP" altLang="en-US" dirty="0" smtClean="0"/>
              <a:t>（ｂｌｕｅ） </a:t>
            </a:r>
            <a:r>
              <a:rPr kumimoji="1" lang="en-US" altLang="ja-JP" dirty="0" smtClean="0"/>
              <a:t>and</a:t>
            </a:r>
            <a:r>
              <a:rPr kumimoji="1" lang="ja-JP" altLang="en-US" dirty="0" smtClean="0"/>
              <a:t>　ＲＹＯＫＡＮ（</a:t>
            </a:r>
            <a:r>
              <a:rPr kumimoji="1" lang="en-US" altLang="ja-JP" dirty="0" err="1" smtClean="0"/>
              <a:t>gra</a:t>
            </a:r>
            <a:r>
              <a:rPr kumimoji="1" lang="ja-JP" altLang="en-US" dirty="0" smtClean="0"/>
              <a:t>ｙ）</a:t>
            </a:r>
            <a:endParaRPr kumimoji="1" lang="ja-JP" altLang="en-US" dirty="0"/>
          </a:p>
        </p:txBody>
      </p:sp>
      <p:pic>
        <p:nvPicPr>
          <p:cNvPr id="2050" name="Picture 2" descr="grp_宿泊施設客室数の推移"/>
          <p:cNvPicPr>
            <a:picLocks noChangeAspect="1" noChangeArrowheads="1"/>
          </p:cNvPicPr>
          <p:nvPr/>
        </p:nvPicPr>
        <p:blipFill>
          <a:blip r:embed="rId3" cstate="print"/>
          <a:srcRect t="12030" r="-980" b="10996"/>
          <a:stretch>
            <a:fillRect/>
          </a:stretch>
        </p:blipFill>
        <p:spPr bwMode="auto">
          <a:xfrm>
            <a:off x="467544" y="2348880"/>
            <a:ext cx="8280920" cy="4032448"/>
          </a:xfrm>
          <a:prstGeom prst="rect">
            <a:avLst/>
          </a:prstGeom>
          <a:noFill/>
        </p:spPr>
      </p:pic>
      <p:sp>
        <p:nvSpPr>
          <p:cNvPr id="4" name="テキスト ボックス 3"/>
          <p:cNvSpPr txBox="1"/>
          <p:nvPr/>
        </p:nvSpPr>
        <p:spPr>
          <a:xfrm>
            <a:off x="107504" y="2195572"/>
            <a:ext cx="1698222" cy="369332"/>
          </a:xfrm>
          <a:prstGeom prst="rect">
            <a:avLst/>
          </a:prstGeom>
          <a:solidFill>
            <a:schemeClr val="bg1"/>
          </a:solidFill>
        </p:spPr>
        <p:txBody>
          <a:bodyPr wrap="none" rtlCol="0">
            <a:spAutoFit/>
          </a:bodyPr>
          <a:lstStyle/>
          <a:p>
            <a:r>
              <a:rPr kumimoji="1" lang="en-US" altLang="ja-JP" dirty="0" smtClean="0"/>
              <a:t>Ten of thousand</a:t>
            </a:r>
            <a:endParaRPr kumimoji="1" lang="ja-JP" altLang="en-US" dirty="0"/>
          </a:p>
        </p:txBody>
      </p:sp>
    </p:spTree>
    <p:extLst>
      <p:ext uri="{BB962C8B-B14F-4D97-AF65-F5344CB8AC3E}">
        <p14:creationId xmlns:p14="http://schemas.microsoft.com/office/powerpoint/2010/main" val="115190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23728" y="1844824"/>
            <a:ext cx="6768752" cy="36724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5436096" y="1772816"/>
            <a:ext cx="0" cy="391958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645024"/>
            <a:ext cx="91440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51720" y="5673442"/>
            <a:ext cx="1944216" cy="707886"/>
          </a:xfrm>
          <a:prstGeom prst="rect">
            <a:avLst/>
          </a:prstGeom>
          <a:noFill/>
        </p:spPr>
        <p:txBody>
          <a:bodyPr wrap="square" rtlCol="0">
            <a:spAutoFit/>
          </a:bodyPr>
          <a:lstStyle/>
          <a:p>
            <a:pPr algn="ctr"/>
            <a:r>
              <a:rPr kumimoji="1" lang="en-US" altLang="ja-JP" sz="4000" dirty="0" smtClean="0">
                <a:solidFill>
                  <a:schemeClr val="tx1">
                    <a:lumMod val="95000"/>
                    <a:lumOff val="5000"/>
                  </a:schemeClr>
                </a:solidFill>
              </a:rPr>
              <a:t>Hotel</a:t>
            </a:r>
            <a:endParaRPr kumimoji="1" lang="ja-JP" altLang="en-US" sz="4000" dirty="0">
              <a:solidFill>
                <a:schemeClr val="tx1">
                  <a:lumMod val="95000"/>
                  <a:lumOff val="5000"/>
                </a:schemeClr>
              </a:solidFill>
            </a:endParaRPr>
          </a:p>
        </p:txBody>
      </p:sp>
      <p:sp>
        <p:nvSpPr>
          <p:cNvPr id="11" name="テキスト ボックス 10"/>
          <p:cNvSpPr txBox="1"/>
          <p:nvPr/>
        </p:nvSpPr>
        <p:spPr>
          <a:xfrm>
            <a:off x="6804248" y="5673442"/>
            <a:ext cx="1944216" cy="707886"/>
          </a:xfrm>
          <a:prstGeom prst="rect">
            <a:avLst/>
          </a:prstGeom>
          <a:noFill/>
        </p:spPr>
        <p:txBody>
          <a:bodyPr wrap="square" rtlCol="0">
            <a:spAutoFit/>
          </a:bodyPr>
          <a:lstStyle/>
          <a:p>
            <a:pPr algn="ctr"/>
            <a:r>
              <a:rPr kumimoji="1" lang="en-US" altLang="ja-JP" sz="4000" dirty="0" smtClean="0">
                <a:solidFill>
                  <a:schemeClr val="tx1">
                    <a:lumMod val="95000"/>
                    <a:lumOff val="5000"/>
                  </a:schemeClr>
                </a:solidFill>
              </a:rPr>
              <a:t>Ryokan</a:t>
            </a:r>
            <a:endParaRPr kumimoji="1" lang="ja-JP" altLang="en-US" sz="4000" dirty="0">
              <a:solidFill>
                <a:schemeClr val="tx1">
                  <a:lumMod val="95000"/>
                  <a:lumOff val="5000"/>
                </a:schemeClr>
              </a:solidFill>
            </a:endParaRPr>
          </a:p>
        </p:txBody>
      </p:sp>
      <p:sp>
        <p:nvSpPr>
          <p:cNvPr id="14" name="テキスト ボックス 13"/>
          <p:cNvSpPr txBox="1"/>
          <p:nvPr/>
        </p:nvSpPr>
        <p:spPr>
          <a:xfrm>
            <a:off x="179512" y="116632"/>
            <a:ext cx="8784976" cy="1446550"/>
          </a:xfrm>
          <a:prstGeom prst="rect">
            <a:avLst/>
          </a:prstGeom>
          <a:solidFill>
            <a:srgbClr val="FFFF00"/>
          </a:solidFill>
          <a:ln w="57150">
            <a:solidFill>
              <a:schemeClr val="tx1">
                <a:lumMod val="95000"/>
                <a:lumOff val="5000"/>
              </a:schemeClr>
            </a:solidFill>
          </a:ln>
        </p:spPr>
        <p:txBody>
          <a:bodyPr wrap="square" rtlCol="0">
            <a:spAutoFit/>
          </a:bodyPr>
          <a:lstStyle/>
          <a:p>
            <a:pPr algn="ctr"/>
            <a:r>
              <a:rPr lang="en-US" altLang="ja-JP" sz="4400" dirty="0" smtClean="0">
                <a:solidFill>
                  <a:schemeClr val="tx1">
                    <a:lumMod val="95000"/>
                    <a:lumOff val="5000"/>
                  </a:schemeClr>
                </a:solidFill>
              </a:rPr>
              <a:t>Japan accommodation can be classified into four</a:t>
            </a:r>
            <a:endParaRPr kumimoji="1" lang="ja-JP" altLang="en-US" sz="4400" dirty="0">
              <a:solidFill>
                <a:schemeClr val="tx1">
                  <a:lumMod val="95000"/>
                  <a:lumOff val="5000"/>
                </a:schemeClr>
              </a:solidFill>
            </a:endParaRPr>
          </a:p>
        </p:txBody>
      </p:sp>
      <p:sp>
        <p:nvSpPr>
          <p:cNvPr id="15" name="左右矢印 14"/>
          <p:cNvSpPr/>
          <p:nvPr/>
        </p:nvSpPr>
        <p:spPr>
          <a:xfrm>
            <a:off x="3923928" y="5445224"/>
            <a:ext cx="3024336" cy="1412776"/>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Obfuscation</a:t>
            </a:r>
            <a:endParaRPr kumimoji="1" lang="ja-JP" altLang="en-US" sz="3200" dirty="0">
              <a:solidFill>
                <a:schemeClr val="tx1">
                  <a:lumMod val="95000"/>
                  <a:lumOff val="5000"/>
                </a:schemeClr>
              </a:solidFill>
            </a:endParaRPr>
          </a:p>
        </p:txBody>
      </p:sp>
      <p:sp>
        <p:nvSpPr>
          <p:cNvPr id="16" name="テキスト ボックス 15"/>
          <p:cNvSpPr txBox="1"/>
          <p:nvPr/>
        </p:nvSpPr>
        <p:spPr>
          <a:xfrm>
            <a:off x="2411760" y="2132856"/>
            <a:ext cx="2808312"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Registered Hotel</a:t>
            </a:r>
            <a:endParaRPr kumimoji="1" lang="ja-JP" altLang="en-US" sz="4000" dirty="0">
              <a:solidFill>
                <a:schemeClr val="tx1">
                  <a:lumMod val="95000"/>
                  <a:lumOff val="5000"/>
                </a:schemeClr>
              </a:solidFill>
            </a:endParaRPr>
          </a:p>
        </p:txBody>
      </p:sp>
      <p:sp>
        <p:nvSpPr>
          <p:cNvPr id="17" name="テキスト ボックス 16"/>
          <p:cNvSpPr txBox="1"/>
          <p:nvPr/>
        </p:nvSpPr>
        <p:spPr>
          <a:xfrm>
            <a:off x="2123728" y="3861048"/>
            <a:ext cx="3456384"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Non-registered Hotel</a:t>
            </a:r>
            <a:endParaRPr kumimoji="1" lang="ja-JP" altLang="en-US" sz="4000" dirty="0">
              <a:solidFill>
                <a:schemeClr val="tx1">
                  <a:lumMod val="95000"/>
                  <a:lumOff val="5000"/>
                </a:schemeClr>
              </a:solidFill>
            </a:endParaRPr>
          </a:p>
        </p:txBody>
      </p:sp>
      <p:sp>
        <p:nvSpPr>
          <p:cNvPr id="24" name="テキスト ボックス 23"/>
          <p:cNvSpPr txBox="1"/>
          <p:nvPr/>
        </p:nvSpPr>
        <p:spPr>
          <a:xfrm>
            <a:off x="0" y="1640994"/>
            <a:ext cx="2627784" cy="584775"/>
          </a:xfrm>
          <a:prstGeom prst="rect">
            <a:avLst/>
          </a:prstGeom>
          <a:noFill/>
        </p:spPr>
        <p:txBody>
          <a:bodyPr wrap="square" rtlCol="0">
            <a:spAutoFit/>
          </a:bodyPr>
          <a:lstStyle/>
          <a:p>
            <a:r>
              <a:rPr lang="en-US" altLang="ja-JP" sz="3200" dirty="0" smtClean="0">
                <a:solidFill>
                  <a:schemeClr val="tx1">
                    <a:lumMod val="95000"/>
                    <a:lumOff val="5000"/>
                  </a:schemeClr>
                </a:solidFill>
              </a:rPr>
              <a:t>Registration</a:t>
            </a:r>
            <a:endParaRPr kumimoji="1" lang="ja-JP" altLang="en-US" sz="3200" dirty="0">
              <a:solidFill>
                <a:schemeClr val="tx1">
                  <a:lumMod val="95000"/>
                  <a:lumOff val="5000"/>
                </a:schemeClr>
              </a:solidFill>
            </a:endParaRPr>
          </a:p>
        </p:txBody>
      </p:sp>
      <p:sp>
        <p:nvSpPr>
          <p:cNvPr id="27" name="上下矢印 26"/>
          <p:cNvSpPr/>
          <p:nvPr/>
        </p:nvSpPr>
        <p:spPr>
          <a:xfrm>
            <a:off x="0" y="2132856"/>
            <a:ext cx="1979712" cy="3312368"/>
          </a:xfrm>
          <a:prstGeom prst="upDownArrow">
            <a:avLst>
              <a:gd name="adj1" fmla="val 69516"/>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2800" dirty="0" smtClean="0">
                <a:solidFill>
                  <a:schemeClr val="tx1">
                    <a:lumMod val="95000"/>
                    <a:lumOff val="5000"/>
                  </a:schemeClr>
                </a:solidFill>
              </a:rPr>
              <a:t>Dilution of policy significance</a:t>
            </a:r>
            <a:endParaRPr kumimoji="1" lang="ja-JP" altLang="en-US" sz="2800" dirty="0">
              <a:solidFill>
                <a:schemeClr val="tx1">
                  <a:lumMod val="95000"/>
                  <a:lumOff val="5000"/>
                </a:schemeClr>
              </a:solidFill>
            </a:endParaRPr>
          </a:p>
        </p:txBody>
      </p:sp>
      <p:sp>
        <p:nvSpPr>
          <p:cNvPr id="21" name="テキスト ボックス 20"/>
          <p:cNvSpPr txBox="1"/>
          <p:nvPr/>
        </p:nvSpPr>
        <p:spPr>
          <a:xfrm>
            <a:off x="5652120" y="2060848"/>
            <a:ext cx="2808312"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Registered Ryokan</a:t>
            </a:r>
            <a:endParaRPr kumimoji="1" lang="ja-JP" altLang="en-US" sz="4000" dirty="0">
              <a:solidFill>
                <a:schemeClr val="tx1">
                  <a:lumMod val="95000"/>
                  <a:lumOff val="5000"/>
                </a:schemeClr>
              </a:solidFill>
            </a:endParaRPr>
          </a:p>
        </p:txBody>
      </p:sp>
      <p:sp>
        <p:nvSpPr>
          <p:cNvPr id="22" name="テキスト ボックス 21"/>
          <p:cNvSpPr txBox="1"/>
          <p:nvPr/>
        </p:nvSpPr>
        <p:spPr>
          <a:xfrm>
            <a:off x="5436096" y="4013448"/>
            <a:ext cx="3456384"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Non-registered Ryokan</a:t>
            </a:r>
            <a:endParaRPr kumimoji="1" lang="ja-JP" altLang="en-US" sz="4000" dirty="0">
              <a:solidFill>
                <a:schemeClr val="tx1">
                  <a:lumMod val="95000"/>
                  <a:lumOff val="5000"/>
                </a:schemeClr>
              </a:solidFill>
            </a:endParaRPr>
          </a:p>
        </p:txBody>
      </p:sp>
      <p:sp>
        <p:nvSpPr>
          <p:cNvPr id="29" name="テキスト ボックス 28"/>
          <p:cNvSpPr txBox="1"/>
          <p:nvPr/>
        </p:nvSpPr>
        <p:spPr>
          <a:xfrm>
            <a:off x="152400" y="5436513"/>
            <a:ext cx="2763416" cy="461665"/>
          </a:xfrm>
          <a:prstGeom prst="rect">
            <a:avLst/>
          </a:prstGeom>
          <a:noFill/>
        </p:spPr>
        <p:txBody>
          <a:bodyPr wrap="square" rtlCol="0">
            <a:spAutoFit/>
          </a:bodyPr>
          <a:lstStyle/>
          <a:p>
            <a:r>
              <a:rPr lang="en-US" altLang="ja-JP" sz="2400" dirty="0" smtClean="0">
                <a:solidFill>
                  <a:schemeClr val="tx1">
                    <a:lumMod val="95000"/>
                    <a:lumOff val="5000"/>
                  </a:schemeClr>
                </a:solidFill>
              </a:rPr>
              <a:t>Non-Registration</a:t>
            </a:r>
            <a:endParaRPr kumimoji="1" lang="ja-JP" altLang="en-US" sz="2400" dirty="0">
              <a:solidFill>
                <a:schemeClr val="tx1">
                  <a:lumMod val="95000"/>
                  <a:lumOff val="5000"/>
                </a:schemeClr>
              </a:solidFill>
            </a:endParaRPr>
          </a:p>
        </p:txBody>
      </p:sp>
    </p:spTree>
    <p:extLst>
      <p:ext uri="{BB962C8B-B14F-4D97-AF65-F5344CB8AC3E}">
        <p14:creationId xmlns:p14="http://schemas.microsoft.com/office/powerpoint/2010/main" val="191029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267745" y="908720"/>
            <a:ext cx="2223864" cy="136815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western people</a:t>
            </a:r>
            <a:endParaRPr kumimoji="1" lang="ja-JP" altLang="en-US" sz="3200" dirty="0">
              <a:solidFill>
                <a:schemeClr val="tx1">
                  <a:lumMod val="95000"/>
                  <a:lumOff val="5000"/>
                </a:schemeClr>
              </a:solidFill>
            </a:endParaRPr>
          </a:p>
        </p:txBody>
      </p:sp>
      <p:sp>
        <p:nvSpPr>
          <p:cNvPr id="12" name="正方形/長方形 11"/>
          <p:cNvSpPr/>
          <p:nvPr/>
        </p:nvSpPr>
        <p:spPr>
          <a:xfrm>
            <a:off x="2267745" y="4509120"/>
            <a:ext cx="2376264" cy="10081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Japanese</a:t>
            </a:r>
          </a:p>
          <a:p>
            <a:pPr algn="ctr"/>
            <a:r>
              <a:rPr kumimoji="1" lang="en-US" altLang="ja-JP" sz="3200" dirty="0" smtClean="0">
                <a:solidFill>
                  <a:schemeClr val="tx1">
                    <a:lumMod val="95000"/>
                    <a:lumOff val="5000"/>
                  </a:schemeClr>
                </a:solidFill>
              </a:rPr>
              <a:t>people</a:t>
            </a:r>
            <a:endParaRPr kumimoji="1" lang="ja-JP" altLang="en-US" sz="3200" dirty="0">
              <a:solidFill>
                <a:schemeClr val="tx1">
                  <a:lumMod val="95000"/>
                  <a:lumOff val="5000"/>
                </a:schemeClr>
              </a:solidFill>
            </a:endParaRPr>
          </a:p>
        </p:txBody>
      </p:sp>
      <p:sp>
        <p:nvSpPr>
          <p:cNvPr id="13" name="上下矢印 12"/>
          <p:cNvSpPr/>
          <p:nvPr/>
        </p:nvSpPr>
        <p:spPr>
          <a:xfrm>
            <a:off x="1691681" y="2492896"/>
            <a:ext cx="3816424" cy="1728192"/>
          </a:xfrm>
          <a:prstGeom prst="upDownArrow">
            <a:avLst>
              <a:gd name="adj1" fmla="val 80779"/>
              <a:gd name="adj2" fmla="val 16217"/>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800" b="1" dirty="0" smtClean="0">
                <a:solidFill>
                  <a:srgbClr val="FF0000"/>
                </a:solidFill>
              </a:rPr>
              <a:t>Clear differences in lifestyle</a:t>
            </a:r>
          </a:p>
          <a:p>
            <a:pPr algn="ctr"/>
            <a:r>
              <a:rPr lang="en-US" altLang="ja-JP" sz="2800" b="1" dirty="0" smtClean="0">
                <a:solidFill>
                  <a:srgbClr val="FF0000"/>
                </a:solidFill>
              </a:rPr>
              <a:t>(at that time)</a:t>
            </a:r>
            <a:endParaRPr kumimoji="1" lang="ja-JP" altLang="en-US" sz="2800" b="1" dirty="0">
              <a:solidFill>
                <a:srgbClr val="FF0000"/>
              </a:solidFill>
            </a:endParaRPr>
          </a:p>
        </p:txBody>
      </p:sp>
      <p:sp>
        <p:nvSpPr>
          <p:cNvPr id="15" name="上カーブ矢印 14"/>
          <p:cNvSpPr/>
          <p:nvPr/>
        </p:nvSpPr>
        <p:spPr>
          <a:xfrm rot="16200000">
            <a:off x="3892414" y="1813310"/>
            <a:ext cx="4311501" cy="2664294"/>
          </a:xfrm>
          <a:prstGeom prst="curvedUpArrow">
            <a:avLst>
              <a:gd name="adj1" fmla="val 35484"/>
              <a:gd name="adj2" fmla="val 75497"/>
              <a:gd name="adj3" fmla="val 25000"/>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3200" dirty="0" smtClean="0">
                <a:solidFill>
                  <a:schemeClr val="tx1"/>
                </a:solidFill>
              </a:rPr>
              <a:t>Westernization</a:t>
            </a:r>
          </a:p>
          <a:p>
            <a:pPr algn="ctr"/>
            <a:endParaRPr lang="en-US" altLang="ja-JP" sz="3200" dirty="0" smtClean="0">
              <a:solidFill>
                <a:schemeClr val="tx1"/>
              </a:solidFill>
            </a:endParaRPr>
          </a:p>
          <a:p>
            <a:pPr algn="ctr"/>
            <a:r>
              <a:rPr lang="en-US" altLang="ja-JP" sz="3200" dirty="0" err="1" smtClean="0">
                <a:solidFill>
                  <a:schemeClr val="tx1"/>
                </a:solidFill>
              </a:rPr>
              <a:t>Relativization</a:t>
            </a:r>
            <a:endParaRPr lang="en-US" altLang="ja-JP" sz="3200" dirty="0" smtClean="0">
              <a:solidFill>
                <a:schemeClr val="tx1"/>
              </a:solidFill>
            </a:endParaRPr>
          </a:p>
          <a:p>
            <a:pPr algn="ctr"/>
            <a:endParaRPr lang="en-US" altLang="ja-JP" sz="3200" dirty="0" smtClean="0">
              <a:solidFill>
                <a:schemeClr val="tx1"/>
              </a:solidFill>
            </a:endParaRPr>
          </a:p>
          <a:p>
            <a:pPr algn="ctr"/>
            <a:r>
              <a:rPr lang="en-US" altLang="ja-JP" sz="3200" dirty="0" smtClean="0">
                <a:solidFill>
                  <a:schemeClr val="tx1"/>
                </a:solidFill>
              </a:rPr>
              <a:t>Popularization</a:t>
            </a:r>
            <a:endParaRPr kumimoji="1" lang="ja-JP" altLang="en-US" sz="3200" dirty="0">
              <a:solidFill>
                <a:schemeClr val="tx1"/>
              </a:solidFill>
            </a:endParaRPr>
          </a:p>
        </p:txBody>
      </p:sp>
    </p:spTree>
    <p:extLst>
      <p:ext uri="{BB962C8B-B14F-4D97-AF65-F5344CB8AC3E}">
        <p14:creationId xmlns:p14="http://schemas.microsoft.com/office/powerpoint/2010/main" val="843560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332656"/>
            <a:ext cx="9028233" cy="1143000"/>
          </a:xfrm>
          <a:ln>
            <a:solidFill>
              <a:srgbClr val="0070C0"/>
            </a:solidFill>
          </a:ln>
        </p:spPr>
        <p:txBody>
          <a:bodyPr>
            <a:normAutofit fontScale="90000"/>
          </a:bodyPr>
          <a:lstStyle/>
          <a:p>
            <a:r>
              <a:rPr lang="en-US" altLang="ja-JP" b="1" dirty="0" smtClean="0"/>
              <a:t>Law of Renting Private Homes </a:t>
            </a:r>
            <a:r>
              <a:rPr lang="en-US" altLang="ja-JP" b="1" dirty="0"/>
              <a:t>and </a:t>
            </a:r>
            <a:r>
              <a:rPr lang="en-US" altLang="ja-JP" b="1" dirty="0" smtClean="0"/>
              <a:t>Rooms</a:t>
            </a:r>
            <a:endParaRPr kumimoji="1" lang="ja-JP" altLang="en-US" dirty="0"/>
          </a:p>
        </p:txBody>
      </p:sp>
      <p:sp>
        <p:nvSpPr>
          <p:cNvPr id="3" name="コンテンツ プレースホルダー 2"/>
          <p:cNvSpPr>
            <a:spLocks noGrp="1"/>
          </p:cNvSpPr>
          <p:nvPr>
            <p:ph idx="1"/>
          </p:nvPr>
        </p:nvSpPr>
        <p:spPr/>
        <p:txBody>
          <a:bodyPr/>
          <a:lstStyle/>
          <a:p>
            <a:r>
              <a:rPr lang="en-US" altLang="ja-JP" dirty="0"/>
              <a:t>With opportunity to enforce </a:t>
            </a:r>
            <a:r>
              <a:rPr lang="en-US" altLang="ja-JP" b="1" dirty="0"/>
              <a:t>Law of Renting Private Homes and </a:t>
            </a:r>
            <a:r>
              <a:rPr lang="en-US" altLang="ja-JP" b="1" dirty="0" smtClean="0"/>
              <a:t>Rooms,</a:t>
            </a:r>
            <a:r>
              <a:rPr lang="en-US" altLang="ja-JP" dirty="0" smtClean="0"/>
              <a:t> according </a:t>
            </a:r>
            <a:r>
              <a:rPr lang="en-US" altLang="ja-JP" dirty="0"/>
              <a:t>to the Accommodation Business Law, the division of legally separating Hotel and </a:t>
            </a:r>
            <a:r>
              <a:rPr lang="en-US" altLang="ja-JP" dirty="0" smtClean="0"/>
              <a:t>Ryokan</a:t>
            </a:r>
            <a:r>
              <a:rPr lang="ja-JP" altLang="en-US" dirty="0"/>
              <a:t> </a:t>
            </a:r>
            <a:r>
              <a:rPr lang="en-US" altLang="ja-JP" dirty="0" smtClean="0"/>
              <a:t>was abolished.</a:t>
            </a:r>
          </a:p>
          <a:p>
            <a:r>
              <a:rPr lang="en-US" altLang="ja-JP" dirty="0"/>
              <a:t>However, the legal difference between real estate rental contracts and accommodation contracts is still unclear.</a:t>
            </a:r>
            <a:endParaRPr kumimoji="1" lang="ja-JP" altLang="en-US" dirty="0"/>
          </a:p>
        </p:txBody>
      </p:sp>
    </p:spTree>
    <p:extLst>
      <p:ext uri="{BB962C8B-B14F-4D97-AF65-F5344CB8AC3E}">
        <p14:creationId xmlns:p14="http://schemas.microsoft.com/office/powerpoint/2010/main" val="2814171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rgbClr val="0070C0"/>
            </a:solidFill>
          </a:ln>
        </p:spPr>
        <p:txBody>
          <a:bodyPr>
            <a:normAutofit fontScale="90000"/>
          </a:bodyPr>
          <a:lstStyle/>
          <a:p>
            <a:r>
              <a:rPr lang="en-US" altLang="ja-JP" dirty="0"/>
              <a:t>Abolition of tourism interpreter business </a:t>
            </a:r>
            <a:r>
              <a:rPr lang="en-US" altLang="ja-JP" dirty="0" smtClean="0"/>
              <a:t>law</a:t>
            </a:r>
            <a:endParaRPr kumimoji="1" lang="ja-JP" altLang="en-US" dirty="0"/>
          </a:p>
        </p:txBody>
      </p:sp>
      <p:sp>
        <p:nvSpPr>
          <p:cNvPr id="3" name="コンテンツ プレースホルダー 2"/>
          <p:cNvSpPr>
            <a:spLocks noGrp="1"/>
          </p:cNvSpPr>
          <p:nvPr>
            <p:ph idx="1"/>
          </p:nvPr>
        </p:nvSpPr>
        <p:spPr/>
        <p:txBody>
          <a:bodyPr/>
          <a:lstStyle/>
          <a:p>
            <a:r>
              <a:rPr lang="en-US" altLang="ja-JP" dirty="0"/>
              <a:t>As long as you have the ability, anyone can implement tourism interpreting </a:t>
            </a:r>
            <a:r>
              <a:rPr lang="en-US" altLang="ja-JP" dirty="0" smtClean="0"/>
              <a:t>business.</a:t>
            </a:r>
            <a:endParaRPr kumimoji="1" lang="ja-JP" altLang="en-US" dirty="0"/>
          </a:p>
        </p:txBody>
      </p:sp>
    </p:spTree>
    <p:extLst>
      <p:ext uri="{BB962C8B-B14F-4D97-AF65-F5344CB8AC3E}">
        <p14:creationId xmlns:p14="http://schemas.microsoft.com/office/powerpoint/2010/main" val="3877171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dirty="0"/>
              <a:t>Launch of a system for land operators</a:t>
            </a:r>
            <a:endParaRPr kumimoji="1" lang="ja-JP" altLang="en-US" dirty="0"/>
          </a:p>
        </p:txBody>
      </p:sp>
      <p:sp>
        <p:nvSpPr>
          <p:cNvPr id="3" name="コンテンツ プレースホルダー 2"/>
          <p:cNvSpPr>
            <a:spLocks noGrp="1"/>
          </p:cNvSpPr>
          <p:nvPr>
            <p:ph idx="1"/>
          </p:nvPr>
        </p:nvSpPr>
        <p:spPr/>
        <p:txBody>
          <a:bodyPr/>
          <a:lstStyle/>
          <a:p>
            <a:r>
              <a:rPr lang="en-US" altLang="ja-JP" dirty="0"/>
              <a:t>In order to arrange for travel services in Japan, at the request of a foreign travel agency, qualified persons must be placed.</a:t>
            </a:r>
            <a:endParaRPr kumimoji="1" lang="ja-JP" altLang="en-US" dirty="0"/>
          </a:p>
        </p:txBody>
      </p:sp>
    </p:spTree>
    <p:extLst>
      <p:ext uri="{BB962C8B-B14F-4D97-AF65-F5344CB8AC3E}">
        <p14:creationId xmlns:p14="http://schemas.microsoft.com/office/powerpoint/2010/main" val="795197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26200" y="2662334"/>
            <a:ext cx="2124845" cy="2464998"/>
          </a:xfrm>
          <a:prstGeom prst="roundRect">
            <a:avLst/>
          </a:prstGeom>
          <a:solidFill>
            <a:srgbClr val="FFFF00"/>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300" dirty="0">
                <a:solidFill>
                  <a:schemeClr val="tx1">
                    <a:lumMod val="95000"/>
                    <a:lumOff val="5000"/>
                  </a:schemeClr>
                </a:solidFill>
              </a:rPr>
              <a:t>RAILWAY</a:t>
            </a:r>
          </a:p>
          <a:p>
            <a:pPr algn="ctr"/>
            <a:r>
              <a:rPr lang="ja-JP" altLang="en-US" sz="3300" dirty="0" smtClean="0">
                <a:solidFill>
                  <a:schemeClr val="tx1">
                    <a:lumMod val="95000"/>
                    <a:lumOff val="5000"/>
                  </a:schemeClr>
                </a:solidFill>
              </a:rPr>
              <a:t>ＢＵＳ（</a:t>
            </a:r>
            <a:r>
              <a:rPr lang="en-US" altLang="ja-JP" sz="3300" dirty="0" smtClean="0">
                <a:solidFill>
                  <a:schemeClr val="tx1">
                    <a:lumMod val="95000"/>
                    <a:lumOff val="5000"/>
                  </a:schemeClr>
                </a:solidFill>
              </a:rPr>
              <a:t>common</a:t>
            </a:r>
            <a:r>
              <a:rPr lang="ja-JP" altLang="en-US" sz="3300" dirty="0" smtClean="0">
                <a:solidFill>
                  <a:schemeClr val="tx1">
                    <a:lumMod val="95000"/>
                    <a:lumOff val="5000"/>
                  </a:schemeClr>
                </a:solidFill>
              </a:rPr>
              <a:t>　</a:t>
            </a:r>
            <a:r>
              <a:rPr lang="en-US" altLang="ja-JP" sz="3300" dirty="0" smtClean="0">
                <a:solidFill>
                  <a:schemeClr val="tx1">
                    <a:lumMod val="95000"/>
                    <a:lumOff val="5000"/>
                  </a:schemeClr>
                </a:solidFill>
              </a:rPr>
              <a:t>carrier</a:t>
            </a:r>
            <a:r>
              <a:rPr lang="ja-JP" altLang="en-US" sz="3300" dirty="0">
                <a:solidFill>
                  <a:schemeClr val="tx1">
                    <a:lumMod val="95000"/>
                    <a:lumOff val="5000"/>
                  </a:schemeClr>
                </a:solidFill>
              </a:rPr>
              <a:t>）</a:t>
            </a:r>
          </a:p>
        </p:txBody>
      </p:sp>
      <p:sp>
        <p:nvSpPr>
          <p:cNvPr id="5" name="角丸四角形 4"/>
          <p:cNvSpPr/>
          <p:nvPr/>
        </p:nvSpPr>
        <p:spPr>
          <a:xfrm>
            <a:off x="2540476" y="2629984"/>
            <a:ext cx="1541756" cy="1358654"/>
          </a:xfrm>
          <a:prstGeom prst="roundRect">
            <a:avLst/>
          </a:prstGeom>
          <a:solidFill>
            <a:srgbClr val="FFFF99"/>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lumMod val="95000"/>
                    <a:lumOff val="5000"/>
                  </a:schemeClr>
                </a:solidFill>
              </a:rPr>
              <a:t>street</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hiring</a:t>
            </a:r>
          </a:p>
          <a:p>
            <a:pPr algn="ctr"/>
            <a:endParaRPr lang="en-US" altLang="ja-JP" sz="1350" dirty="0">
              <a:solidFill>
                <a:schemeClr val="tx1">
                  <a:lumMod val="95000"/>
                  <a:lumOff val="5000"/>
                </a:schemeClr>
              </a:solidFill>
            </a:endParaRPr>
          </a:p>
          <a:p>
            <a:pPr algn="ctr"/>
            <a:r>
              <a:rPr lang="en-US" altLang="ja-JP" sz="2100" dirty="0">
                <a:solidFill>
                  <a:schemeClr val="tx1">
                    <a:lumMod val="95000"/>
                    <a:lumOff val="5000"/>
                  </a:schemeClr>
                </a:solidFill>
              </a:rPr>
              <a:t>Black-Cab</a:t>
            </a:r>
          </a:p>
        </p:txBody>
      </p:sp>
      <p:sp>
        <p:nvSpPr>
          <p:cNvPr id="6" name="角丸四角形 5"/>
          <p:cNvSpPr/>
          <p:nvPr/>
        </p:nvSpPr>
        <p:spPr>
          <a:xfrm>
            <a:off x="4091077" y="2662327"/>
            <a:ext cx="1541756" cy="1313372"/>
          </a:xfrm>
          <a:prstGeom prst="roundRect">
            <a:avLst/>
          </a:prstGeom>
          <a:solidFill>
            <a:schemeClr val="accent3">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dirty="0">
                <a:solidFill>
                  <a:schemeClr val="tx1">
                    <a:lumMod val="95000"/>
                    <a:lumOff val="5000"/>
                  </a:schemeClr>
                </a:solidFill>
              </a:rPr>
              <a:t>Waiting in the garage</a:t>
            </a:r>
          </a:p>
          <a:p>
            <a:pPr algn="ctr"/>
            <a:endParaRPr lang="en-US" altLang="ja-JP" sz="1350" dirty="0">
              <a:solidFill>
                <a:schemeClr val="tx1">
                  <a:lumMod val="95000"/>
                  <a:lumOff val="5000"/>
                </a:schemeClr>
              </a:solidFill>
            </a:endParaRPr>
          </a:p>
          <a:p>
            <a:pPr algn="ctr"/>
            <a:r>
              <a:rPr lang="en-US" altLang="ja-JP" sz="2100" dirty="0">
                <a:solidFill>
                  <a:schemeClr val="tx1">
                    <a:lumMod val="95000"/>
                    <a:lumOff val="5000"/>
                  </a:schemeClr>
                </a:solidFill>
              </a:rPr>
              <a:t>Mini-Cab</a:t>
            </a:r>
          </a:p>
        </p:txBody>
      </p:sp>
      <p:sp>
        <p:nvSpPr>
          <p:cNvPr id="8" name="角丸四角形 7"/>
          <p:cNvSpPr/>
          <p:nvPr/>
        </p:nvSpPr>
        <p:spPr>
          <a:xfrm>
            <a:off x="5641672" y="2670965"/>
            <a:ext cx="2736734" cy="210677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ＰＲＩＶＡＴＥ</a:t>
            </a:r>
            <a:endParaRPr lang="en-US" altLang="ja-JP" sz="2400" dirty="0">
              <a:solidFill>
                <a:schemeClr val="tx1">
                  <a:lumMod val="95000"/>
                  <a:lumOff val="5000"/>
                </a:schemeClr>
              </a:solidFill>
            </a:endParaRPr>
          </a:p>
          <a:p>
            <a:pPr algn="ctr"/>
            <a:r>
              <a:rPr lang="ja-JP" altLang="en-US" sz="1350" dirty="0">
                <a:solidFill>
                  <a:schemeClr val="tx1">
                    <a:lumMod val="95000"/>
                    <a:lumOff val="5000"/>
                  </a:schemeClr>
                </a:solidFill>
              </a:rPr>
              <a:t>（</a:t>
            </a:r>
            <a:r>
              <a:rPr lang="en-US" altLang="ja-JP" sz="1350" dirty="0">
                <a:solidFill>
                  <a:schemeClr val="tx1">
                    <a:lumMod val="95000"/>
                    <a:lumOff val="5000"/>
                  </a:schemeClr>
                </a:solidFill>
              </a:rPr>
              <a:t>DRIVER</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DISPATCH</a:t>
            </a:r>
          </a:p>
          <a:p>
            <a:pPr algn="ctr"/>
            <a:r>
              <a:rPr lang="en-US" altLang="ja-JP" sz="1350" dirty="0">
                <a:solidFill>
                  <a:schemeClr val="tx1">
                    <a:lumMod val="95000"/>
                    <a:lumOff val="5000"/>
                  </a:schemeClr>
                </a:solidFill>
              </a:rPr>
              <a:t>CAR</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RENTAL</a:t>
            </a:r>
            <a:r>
              <a:rPr lang="ja-JP" altLang="en-US" sz="1350" dirty="0">
                <a:solidFill>
                  <a:schemeClr val="tx1">
                    <a:lumMod val="95000"/>
                    <a:lumOff val="5000"/>
                  </a:schemeClr>
                </a:solidFill>
              </a:rPr>
              <a:t>）</a:t>
            </a:r>
          </a:p>
        </p:txBody>
      </p:sp>
      <p:sp>
        <p:nvSpPr>
          <p:cNvPr id="9" name="角丸四角形 8"/>
          <p:cNvSpPr/>
          <p:nvPr/>
        </p:nvSpPr>
        <p:spPr>
          <a:xfrm>
            <a:off x="4082232" y="3975700"/>
            <a:ext cx="1559222" cy="71793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lumMod val="95000"/>
                    <a:lumOff val="5000"/>
                  </a:schemeClr>
                </a:solidFill>
              </a:rPr>
              <a:t>Hired</a:t>
            </a:r>
            <a:r>
              <a:rPr lang="ja-JP" altLang="en-US" sz="2000" dirty="0" smtClean="0">
                <a:solidFill>
                  <a:schemeClr val="tx1">
                    <a:lumMod val="95000"/>
                    <a:lumOff val="5000"/>
                  </a:schemeClr>
                </a:solidFill>
              </a:rPr>
              <a:t>　</a:t>
            </a:r>
            <a:r>
              <a:rPr lang="en-US" altLang="ja-JP" sz="2000" dirty="0" smtClean="0">
                <a:solidFill>
                  <a:schemeClr val="tx1">
                    <a:lumMod val="95000"/>
                    <a:lumOff val="5000"/>
                  </a:schemeClr>
                </a:solidFill>
              </a:rPr>
              <a:t>Bus</a:t>
            </a:r>
            <a:endParaRPr lang="ja-JP" altLang="en-US" sz="2000" dirty="0">
              <a:solidFill>
                <a:schemeClr val="tx1">
                  <a:lumMod val="95000"/>
                  <a:lumOff val="5000"/>
                </a:schemeClr>
              </a:solidFill>
            </a:endParaRPr>
          </a:p>
        </p:txBody>
      </p:sp>
      <p:sp>
        <p:nvSpPr>
          <p:cNvPr id="10" name="正方形/長方形 9"/>
          <p:cNvSpPr/>
          <p:nvPr/>
        </p:nvSpPr>
        <p:spPr>
          <a:xfrm>
            <a:off x="2930825" y="3606920"/>
            <a:ext cx="34289"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7" name="直線コネクタ 16"/>
          <p:cNvCxnSpPr/>
          <p:nvPr/>
        </p:nvCxnSpPr>
        <p:spPr>
          <a:xfrm>
            <a:off x="5645768" y="2662327"/>
            <a:ext cx="17470" cy="3280195"/>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1708035" y="1368364"/>
            <a:ext cx="4781191" cy="1236121"/>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lumMod val="95000"/>
                    <a:lumOff val="5000"/>
                  </a:schemeClr>
                </a:solidFill>
              </a:rPr>
              <a:t>ＰＵＢＬＩＣ　　　　　ＰＲＩＶＡＴＥ</a:t>
            </a:r>
            <a:endParaRPr lang="en-US" altLang="ja-JP" sz="2100" dirty="0">
              <a:solidFill>
                <a:schemeClr val="tx1">
                  <a:lumMod val="95000"/>
                  <a:lumOff val="5000"/>
                </a:schemeClr>
              </a:solidFill>
            </a:endParaRPr>
          </a:p>
        </p:txBody>
      </p:sp>
      <p:cxnSp>
        <p:nvCxnSpPr>
          <p:cNvPr id="20" name="直線コネクタ 19"/>
          <p:cNvCxnSpPr/>
          <p:nvPr/>
        </p:nvCxnSpPr>
        <p:spPr>
          <a:xfrm flipH="1">
            <a:off x="4082233" y="1601279"/>
            <a:ext cx="16763" cy="340959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861925" y="3529290"/>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4060180" y="2061243"/>
            <a:ext cx="1748267" cy="507831"/>
          </a:xfrm>
          <a:prstGeom prst="rect">
            <a:avLst/>
          </a:prstGeom>
        </p:spPr>
        <p:txBody>
          <a:bodyPr wrap="square">
            <a:spAutoFit/>
          </a:bodyPr>
          <a:lstStyle/>
          <a:p>
            <a:pPr algn="ctr"/>
            <a:r>
              <a:rPr lang="en-US" altLang="ja-JP" sz="1350" dirty="0">
                <a:solidFill>
                  <a:schemeClr val="tx1">
                    <a:lumMod val="95000"/>
                    <a:lumOff val="5000"/>
                  </a:schemeClr>
                </a:solidFill>
              </a:rPr>
              <a:t>Private</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Hired</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Vehicle</a:t>
            </a:r>
            <a:r>
              <a:rPr lang="ja-JP" altLang="en-US" sz="1350" dirty="0">
                <a:solidFill>
                  <a:schemeClr val="tx1">
                    <a:lumMod val="95000"/>
                    <a:lumOff val="5000"/>
                  </a:schemeClr>
                </a:solidFill>
              </a:rPr>
              <a:t>（</a:t>
            </a:r>
            <a:r>
              <a:rPr lang="en-US" altLang="ja-JP" sz="1350" dirty="0">
                <a:solidFill>
                  <a:schemeClr val="tx1">
                    <a:lumMod val="95000"/>
                    <a:lumOff val="5000"/>
                  </a:schemeClr>
                </a:solidFill>
              </a:rPr>
              <a:t>PHV</a:t>
            </a:r>
            <a:r>
              <a:rPr lang="ja-JP" altLang="en-US" sz="1350" dirty="0">
                <a:solidFill>
                  <a:schemeClr val="tx1">
                    <a:lumMod val="95000"/>
                    <a:lumOff val="5000"/>
                  </a:schemeClr>
                </a:solidFill>
              </a:rPr>
              <a:t>）</a:t>
            </a:r>
          </a:p>
        </p:txBody>
      </p:sp>
      <p:sp>
        <p:nvSpPr>
          <p:cNvPr id="34" name="左右矢印 33"/>
          <p:cNvSpPr/>
          <p:nvPr/>
        </p:nvSpPr>
        <p:spPr>
          <a:xfrm>
            <a:off x="3247843" y="4805780"/>
            <a:ext cx="4496516" cy="121672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100" dirty="0">
                <a:solidFill>
                  <a:schemeClr val="tx1">
                    <a:lumMod val="95000"/>
                    <a:lumOff val="5000"/>
                  </a:schemeClr>
                </a:solidFill>
              </a:rPr>
              <a:t>　　　　　　　　　　　　　　　　　　　　　　　　　　　　　　　　　　　　　　　　　　　　　　　　　　</a:t>
            </a:r>
            <a:endParaRPr lang="en-US" altLang="ja-JP" sz="2100" dirty="0">
              <a:solidFill>
                <a:schemeClr val="tx1">
                  <a:lumMod val="95000"/>
                  <a:lumOff val="5000"/>
                </a:schemeClr>
              </a:solidFill>
            </a:endParaRPr>
          </a:p>
        </p:txBody>
      </p:sp>
      <p:sp>
        <p:nvSpPr>
          <p:cNvPr id="35" name="タイトル 1"/>
          <p:cNvSpPr txBox="1">
            <a:spLocks/>
          </p:cNvSpPr>
          <p:nvPr/>
        </p:nvSpPr>
        <p:spPr>
          <a:xfrm>
            <a:off x="1235736" y="904655"/>
            <a:ext cx="6967984" cy="562439"/>
          </a:xfrm>
          <a:prstGeom prst="rect">
            <a:avLst/>
          </a:prstGeom>
          <a:ln w="28575">
            <a:solidFill>
              <a:schemeClr val="tx1">
                <a:lumMod val="85000"/>
                <a:lumOff val="15000"/>
              </a:schemeClr>
            </a:solidFill>
          </a:ln>
        </p:spPr>
        <p:txBody>
          <a:bodyP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t>　　</a:t>
            </a:r>
            <a:r>
              <a:rPr lang="en-US" altLang="ja-JP" sz="2400" dirty="0"/>
              <a:t>Big</a:t>
            </a:r>
            <a:r>
              <a:rPr lang="ja-JP" altLang="en-US" sz="2400" dirty="0"/>
              <a:t>　</a:t>
            </a:r>
            <a:r>
              <a:rPr lang="en-US" altLang="ja-JP" sz="2400" dirty="0"/>
              <a:t>Differences in thinking</a:t>
            </a:r>
            <a:r>
              <a:rPr lang="ja-JP" altLang="en-US" sz="2400" dirty="0"/>
              <a:t>　</a:t>
            </a:r>
            <a:r>
              <a:rPr lang="en-US" altLang="ja-JP" sz="2400" dirty="0"/>
              <a:t>on public transport</a:t>
            </a:r>
          </a:p>
          <a:p>
            <a:pPr algn="ctr"/>
            <a:r>
              <a:rPr lang="ja-JP" altLang="en-US" sz="2400" dirty="0"/>
              <a:t>Ｂｅｔｗｅｅｎ　ＵＫ　ａｎｄ　Ｊａｐａｎ</a:t>
            </a:r>
          </a:p>
        </p:txBody>
      </p:sp>
      <p:sp>
        <p:nvSpPr>
          <p:cNvPr id="39" name="円/楕円 38"/>
          <p:cNvSpPr/>
          <p:nvPr/>
        </p:nvSpPr>
        <p:spPr>
          <a:xfrm>
            <a:off x="5680909" y="4215082"/>
            <a:ext cx="2872178" cy="41648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95000"/>
                    <a:lumOff val="5000"/>
                  </a:schemeClr>
                </a:solidFill>
              </a:rPr>
              <a:t>（</a:t>
            </a:r>
            <a:r>
              <a:rPr lang="en-US" altLang="ja-JP" sz="1200" dirty="0">
                <a:solidFill>
                  <a:schemeClr val="tx1">
                    <a:lumMod val="95000"/>
                    <a:lumOff val="5000"/>
                  </a:schemeClr>
                </a:solidFill>
              </a:rPr>
              <a:t>Carrying</a:t>
            </a:r>
            <a:r>
              <a:rPr lang="ja-JP" altLang="en-US" sz="1200" dirty="0">
                <a:solidFill>
                  <a:schemeClr val="tx1">
                    <a:lumMod val="95000"/>
                    <a:lumOff val="5000"/>
                  </a:schemeClr>
                </a:solidFill>
              </a:rPr>
              <a:t>　</a:t>
            </a:r>
            <a:r>
              <a:rPr lang="en-US" altLang="ja-JP" sz="1200" dirty="0">
                <a:solidFill>
                  <a:schemeClr val="tx1">
                    <a:lumMod val="95000"/>
                    <a:lumOff val="5000"/>
                  </a:schemeClr>
                </a:solidFill>
              </a:rPr>
              <a:t>business for a fee Using a private car</a:t>
            </a:r>
            <a:r>
              <a:rPr lang="ja-JP" altLang="en-US" sz="1200" dirty="0">
                <a:solidFill>
                  <a:schemeClr val="tx1">
                    <a:lumMod val="95000"/>
                    <a:lumOff val="5000"/>
                  </a:schemeClr>
                </a:solidFill>
              </a:rPr>
              <a:t>　</a:t>
            </a:r>
            <a:r>
              <a:rPr lang="en-US" altLang="ja-JP" sz="1200" dirty="0">
                <a:solidFill>
                  <a:schemeClr val="tx1">
                    <a:lumMod val="95000"/>
                    <a:lumOff val="5000"/>
                  </a:schemeClr>
                </a:solidFill>
              </a:rPr>
              <a:t>with</a:t>
            </a:r>
            <a:r>
              <a:rPr lang="ja-JP" altLang="en-US" sz="1200" dirty="0">
                <a:solidFill>
                  <a:schemeClr val="tx1">
                    <a:lumMod val="95000"/>
                    <a:lumOff val="5000"/>
                  </a:schemeClr>
                </a:solidFill>
              </a:rPr>
              <a:t>　</a:t>
            </a:r>
            <a:r>
              <a:rPr lang="en-US" altLang="ja-JP" sz="1200" dirty="0">
                <a:solidFill>
                  <a:schemeClr val="tx1">
                    <a:lumMod val="95000"/>
                    <a:lumOff val="5000"/>
                  </a:schemeClr>
                </a:solidFill>
              </a:rPr>
              <a:t>permission</a:t>
            </a:r>
            <a:r>
              <a:rPr lang="ja-JP" altLang="en-US" sz="1200" dirty="0">
                <a:solidFill>
                  <a:schemeClr val="tx1">
                    <a:lumMod val="95000"/>
                    <a:lumOff val="5000"/>
                  </a:schemeClr>
                </a:solidFill>
              </a:rPr>
              <a:t>）</a:t>
            </a:r>
          </a:p>
        </p:txBody>
      </p:sp>
      <p:pic>
        <p:nvPicPr>
          <p:cNvPr id="42" name="図 41"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7700588" y="4999500"/>
            <a:ext cx="1430251" cy="943022"/>
          </a:xfrm>
          <a:prstGeom prst="rect">
            <a:avLst/>
          </a:prstGeom>
          <a:ln>
            <a:solidFill>
              <a:schemeClr val="tx1">
                <a:lumMod val="95000"/>
                <a:lumOff val="5000"/>
              </a:schemeClr>
            </a:solidFill>
          </a:ln>
        </p:spPr>
      </p:pic>
      <p:sp>
        <p:nvSpPr>
          <p:cNvPr id="43" name="AutoShape 6" descr="「ユニオンジャック」の画像検索結果"/>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pic>
        <p:nvPicPr>
          <p:cNvPr id="45" name="図 44" descr="ユニオンジャック - Google 検索 - Google Chrome"/>
          <p:cNvPicPr>
            <a:picLocks noChangeAspect="1"/>
          </p:cNvPicPr>
          <p:nvPr/>
        </p:nvPicPr>
        <p:blipFill rotWithShape="1">
          <a:blip r:embed="rId3">
            <a:extLst>
              <a:ext uri="{28A0092B-C50C-407E-A947-70E740481C1C}">
                <a14:useLocalDpi xmlns:a14="http://schemas.microsoft.com/office/drawing/2010/main" val="0"/>
              </a:ext>
            </a:extLst>
          </a:blip>
          <a:srcRect l="1416" t="22589" r="82240" b="62626"/>
          <a:stretch/>
        </p:blipFill>
        <p:spPr>
          <a:xfrm>
            <a:off x="323491" y="1572528"/>
            <a:ext cx="1494527" cy="731089"/>
          </a:xfrm>
          <a:prstGeom prst="rect">
            <a:avLst/>
          </a:prstGeom>
        </p:spPr>
      </p:pic>
      <p:pic>
        <p:nvPicPr>
          <p:cNvPr id="21" name="図 20"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718771" y="3315187"/>
            <a:ext cx="302246" cy="199283"/>
          </a:xfrm>
          <a:prstGeom prst="rect">
            <a:avLst/>
          </a:prstGeom>
          <a:ln>
            <a:solidFill>
              <a:schemeClr val="tx1">
                <a:lumMod val="95000"/>
                <a:lumOff val="5000"/>
              </a:schemeClr>
            </a:solidFill>
          </a:ln>
        </p:spPr>
      </p:pic>
      <p:pic>
        <p:nvPicPr>
          <p:cNvPr id="22" name="図 21"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237552" y="4450152"/>
            <a:ext cx="302246" cy="199283"/>
          </a:xfrm>
          <a:prstGeom prst="rect">
            <a:avLst/>
          </a:prstGeom>
          <a:ln>
            <a:solidFill>
              <a:schemeClr val="tx1">
                <a:lumMod val="95000"/>
                <a:lumOff val="5000"/>
              </a:schemeClr>
            </a:solidFill>
          </a:ln>
        </p:spPr>
      </p:pic>
      <p:pic>
        <p:nvPicPr>
          <p:cNvPr id="23" name="図 22"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3801348" y="3296367"/>
            <a:ext cx="233657" cy="114300"/>
          </a:xfrm>
          <a:prstGeom prst="rect">
            <a:avLst/>
          </a:prstGeom>
        </p:spPr>
      </p:pic>
      <p:pic>
        <p:nvPicPr>
          <p:cNvPr id="25" name="図 24"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4129154" y="3300677"/>
            <a:ext cx="233657" cy="114300"/>
          </a:xfrm>
          <a:prstGeom prst="rect">
            <a:avLst/>
          </a:prstGeom>
        </p:spPr>
      </p:pic>
      <p:pic>
        <p:nvPicPr>
          <p:cNvPr id="26" name="図 25"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4465582" y="2349623"/>
            <a:ext cx="233657" cy="114300"/>
          </a:xfrm>
          <a:prstGeom prst="rect">
            <a:avLst/>
          </a:prstGeom>
        </p:spPr>
      </p:pic>
      <p:cxnSp>
        <p:nvCxnSpPr>
          <p:cNvPr id="27" name="直線矢印コネクタ 26"/>
          <p:cNvCxnSpPr/>
          <p:nvPr/>
        </p:nvCxnSpPr>
        <p:spPr>
          <a:xfrm>
            <a:off x="5415650" y="5585102"/>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図 27"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3986813" y="1553832"/>
            <a:ext cx="233657" cy="114300"/>
          </a:xfrm>
          <a:prstGeom prst="rect">
            <a:avLst/>
          </a:prstGeom>
        </p:spPr>
      </p:pic>
      <p:pic>
        <p:nvPicPr>
          <p:cNvPr id="29" name="図 28"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520068" y="5729019"/>
            <a:ext cx="302246" cy="199283"/>
          </a:xfrm>
          <a:prstGeom prst="rect">
            <a:avLst/>
          </a:prstGeom>
          <a:ln>
            <a:solidFill>
              <a:schemeClr val="tx1">
                <a:lumMod val="95000"/>
                <a:lumOff val="5000"/>
              </a:schemeClr>
            </a:solidFill>
          </a:ln>
        </p:spPr>
      </p:pic>
      <p:cxnSp>
        <p:nvCxnSpPr>
          <p:cNvPr id="30" name="直線矢印コネクタ 29"/>
          <p:cNvCxnSpPr/>
          <p:nvPr/>
        </p:nvCxnSpPr>
        <p:spPr>
          <a:xfrm>
            <a:off x="3854273" y="1759288"/>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407023" y="3208530"/>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図 32"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748967" y="4432301"/>
            <a:ext cx="302246" cy="199283"/>
          </a:xfrm>
          <a:prstGeom prst="rect">
            <a:avLst/>
          </a:prstGeom>
          <a:ln>
            <a:solidFill>
              <a:schemeClr val="tx1">
                <a:lumMod val="95000"/>
                <a:lumOff val="5000"/>
              </a:schemeClr>
            </a:solidFill>
          </a:ln>
        </p:spPr>
      </p:pic>
      <p:pic>
        <p:nvPicPr>
          <p:cNvPr id="36" name="図 35"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237851" y="3325970"/>
            <a:ext cx="302246" cy="199283"/>
          </a:xfrm>
          <a:prstGeom prst="rect">
            <a:avLst/>
          </a:prstGeom>
          <a:solidFill>
            <a:schemeClr val="accent1">
              <a:lumMod val="20000"/>
              <a:lumOff val="80000"/>
            </a:schemeClr>
          </a:solidFill>
          <a:ln>
            <a:solidFill>
              <a:schemeClr val="tx1">
                <a:lumMod val="95000"/>
                <a:lumOff val="5000"/>
              </a:schemeClr>
            </a:solidFill>
          </a:ln>
        </p:spPr>
      </p:pic>
      <p:pic>
        <p:nvPicPr>
          <p:cNvPr id="40" name="図 39"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3572751" y="2349620"/>
            <a:ext cx="233657" cy="114300"/>
          </a:xfrm>
          <a:prstGeom prst="rect">
            <a:avLst/>
          </a:prstGeom>
        </p:spPr>
      </p:pic>
      <p:sp>
        <p:nvSpPr>
          <p:cNvPr id="2" name="テキスト ボックス 1"/>
          <p:cNvSpPr txBox="1"/>
          <p:nvPr/>
        </p:nvSpPr>
        <p:spPr>
          <a:xfrm flipH="1">
            <a:off x="3676792" y="5133794"/>
            <a:ext cx="1585266" cy="507831"/>
          </a:xfrm>
          <a:prstGeom prst="rect">
            <a:avLst/>
          </a:prstGeom>
          <a:noFill/>
        </p:spPr>
        <p:txBody>
          <a:bodyPr wrap="square" rtlCol="0">
            <a:spAutoFit/>
          </a:bodyPr>
          <a:lstStyle/>
          <a:p>
            <a:r>
              <a:rPr lang="en-US" altLang="ja-JP" sz="1350" dirty="0"/>
              <a:t>BUSINESS USE</a:t>
            </a:r>
          </a:p>
          <a:p>
            <a:r>
              <a:rPr lang="en-US" altLang="ja-JP" sz="1350" dirty="0"/>
              <a:t>compensation</a:t>
            </a:r>
            <a:endParaRPr lang="ja-JP" altLang="en-US" sz="1350" dirty="0"/>
          </a:p>
        </p:txBody>
      </p:sp>
      <p:sp>
        <p:nvSpPr>
          <p:cNvPr id="7" name="テキスト ボックス 6"/>
          <p:cNvSpPr txBox="1"/>
          <p:nvPr/>
        </p:nvSpPr>
        <p:spPr>
          <a:xfrm>
            <a:off x="5641455" y="5013537"/>
            <a:ext cx="1999039" cy="784830"/>
          </a:xfrm>
          <a:prstGeom prst="rect">
            <a:avLst/>
          </a:prstGeom>
          <a:noFill/>
        </p:spPr>
        <p:txBody>
          <a:bodyPr wrap="square" rtlCol="0">
            <a:spAutoFit/>
          </a:bodyPr>
          <a:lstStyle/>
          <a:p>
            <a:pPr algn="ctr"/>
            <a:r>
              <a:rPr lang="en-US" altLang="ja-JP" dirty="0">
                <a:solidFill>
                  <a:schemeClr val="tx1">
                    <a:lumMod val="95000"/>
                    <a:lumOff val="5000"/>
                  </a:schemeClr>
                </a:solidFill>
              </a:rPr>
              <a:t>private use</a:t>
            </a:r>
          </a:p>
          <a:p>
            <a:pPr algn="ctr"/>
            <a:r>
              <a:rPr lang="en-US" altLang="ja-JP" sz="1350" dirty="0">
                <a:solidFill>
                  <a:schemeClr val="tx1">
                    <a:lumMod val="95000"/>
                    <a:lumOff val="5000"/>
                  </a:schemeClr>
                </a:solidFill>
              </a:rPr>
              <a:t>For free</a:t>
            </a:r>
          </a:p>
          <a:p>
            <a:pPr algn="ctr"/>
            <a:r>
              <a:rPr lang="en-US" altLang="ja-JP" sz="1350" dirty="0">
                <a:solidFill>
                  <a:schemeClr val="tx1">
                    <a:lumMod val="95000"/>
                    <a:lumOff val="5000"/>
                  </a:schemeClr>
                </a:solidFill>
              </a:rPr>
              <a:t>Actual expense claim</a:t>
            </a:r>
            <a:endParaRPr lang="ja-JP" altLang="en-US" sz="1350" dirty="0"/>
          </a:p>
        </p:txBody>
      </p:sp>
    </p:spTree>
    <p:extLst>
      <p:ext uri="{BB962C8B-B14F-4D97-AF65-F5344CB8AC3E}">
        <p14:creationId xmlns:p14="http://schemas.microsoft.com/office/powerpoint/2010/main" val="114318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Car</a:t>
            </a:r>
            <a:r>
              <a:rPr kumimoji="1" lang="ja-JP" altLang="en-US" dirty="0" smtClean="0"/>
              <a:t>　</a:t>
            </a:r>
            <a:r>
              <a:rPr kumimoji="1" lang="en-US" altLang="ja-JP" dirty="0" smtClean="0"/>
              <a:t>Rental</a:t>
            </a:r>
            <a:r>
              <a:rPr kumimoji="1" lang="ja-JP" altLang="en-US" dirty="0" smtClean="0"/>
              <a:t>　</a:t>
            </a:r>
            <a:r>
              <a:rPr kumimoji="1" lang="en-US" altLang="ja-JP" dirty="0" smtClean="0"/>
              <a:t>driver dispatch</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30855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3261" y="332656"/>
            <a:ext cx="9073008" cy="6408712"/>
          </a:xfrm>
          <a:prstGeom prst="rect">
            <a:avLst/>
          </a:prstGeom>
        </p:spPr>
      </p:pic>
    </p:spTree>
    <p:extLst>
      <p:ext uri="{BB962C8B-B14F-4D97-AF65-F5344CB8AC3E}">
        <p14:creationId xmlns:p14="http://schemas.microsoft.com/office/powerpoint/2010/main" val="159489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右矢印 33"/>
          <p:cNvSpPr/>
          <p:nvPr/>
        </p:nvSpPr>
        <p:spPr>
          <a:xfrm>
            <a:off x="3779912" y="4725144"/>
            <a:ext cx="4176464" cy="1944216"/>
          </a:xfrm>
          <a:prstGeom prst="rightArrow">
            <a:avLst>
              <a:gd name="adj1" fmla="val 92395"/>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solidFill>
                  <a:srgbClr val="FF0000"/>
                </a:solidFill>
              </a:rPr>
              <a:t>Emphasis of lexical "recreation"</a:t>
            </a:r>
            <a:endParaRPr kumimoji="1" lang="ja-JP" altLang="en-US" sz="3600" b="1" dirty="0">
              <a:solidFill>
                <a:srgbClr val="FF0000"/>
              </a:solidFill>
            </a:endParaRPr>
          </a:p>
        </p:txBody>
      </p:sp>
      <p:sp>
        <p:nvSpPr>
          <p:cNvPr id="21" name="角丸四角形 20"/>
          <p:cNvSpPr/>
          <p:nvPr/>
        </p:nvSpPr>
        <p:spPr>
          <a:xfrm>
            <a:off x="4355976" y="3068960"/>
            <a:ext cx="3024336" cy="1512168"/>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400" b="1" dirty="0" smtClean="0">
                <a:solidFill>
                  <a:schemeClr val="tx1"/>
                </a:solidFill>
              </a:rPr>
              <a:t>1938</a:t>
            </a:r>
          </a:p>
          <a:p>
            <a:pPr algn="ctr"/>
            <a:r>
              <a:rPr lang="en-US" altLang="ja-JP" sz="2400" b="1" dirty="0" smtClean="0">
                <a:solidFill>
                  <a:schemeClr val="tx1"/>
                </a:solidFill>
              </a:rPr>
              <a:t>The establishment of the Ministry of Health and Welfare</a:t>
            </a:r>
            <a:endParaRPr kumimoji="1" lang="ja-JP" altLang="en-US" sz="2400" b="1" dirty="0">
              <a:solidFill>
                <a:schemeClr val="tx1"/>
              </a:solidFill>
            </a:endParaRPr>
          </a:p>
        </p:txBody>
      </p:sp>
      <p:sp>
        <p:nvSpPr>
          <p:cNvPr id="26" name="下矢印 25"/>
          <p:cNvSpPr/>
          <p:nvPr/>
        </p:nvSpPr>
        <p:spPr>
          <a:xfrm>
            <a:off x="4211960" y="1556792"/>
            <a:ext cx="3456384" cy="1296144"/>
          </a:xfrm>
          <a:prstGeom prst="downArrow">
            <a:avLst>
              <a:gd name="adj1" fmla="val 50000"/>
              <a:gd name="adj2" fmla="val 3807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National wartime mobilization (policy)</a:t>
            </a:r>
            <a:endParaRPr kumimoji="1" lang="ja-JP" altLang="en-US" b="1" dirty="0">
              <a:solidFill>
                <a:schemeClr val="tx1"/>
              </a:solidFill>
            </a:endParaRPr>
          </a:p>
        </p:txBody>
      </p:sp>
      <p:sp>
        <p:nvSpPr>
          <p:cNvPr id="13" name="右矢印 12"/>
          <p:cNvSpPr/>
          <p:nvPr/>
        </p:nvSpPr>
        <p:spPr>
          <a:xfrm>
            <a:off x="35496" y="44624"/>
            <a:ext cx="4104456" cy="1628800"/>
          </a:xfrm>
          <a:prstGeom prst="rightArrow">
            <a:avLst>
              <a:gd name="adj1" fmla="val 50602"/>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lumMod val="95000"/>
                    <a:lumOff val="5000"/>
                  </a:schemeClr>
                </a:solidFill>
              </a:rPr>
              <a:t>Convergence to the lexical "tourist"</a:t>
            </a:r>
            <a:endParaRPr kumimoji="1" lang="ja-JP" altLang="en-US" sz="2000" b="1" dirty="0">
              <a:solidFill>
                <a:schemeClr val="tx1">
                  <a:lumMod val="95000"/>
                  <a:lumOff val="5000"/>
                </a:schemeClr>
              </a:solidFill>
            </a:endParaRPr>
          </a:p>
        </p:txBody>
      </p:sp>
      <p:sp>
        <p:nvSpPr>
          <p:cNvPr id="17" name="下矢印 16"/>
          <p:cNvSpPr/>
          <p:nvPr/>
        </p:nvSpPr>
        <p:spPr>
          <a:xfrm>
            <a:off x="-180528" y="1700808"/>
            <a:ext cx="4392488" cy="1224136"/>
          </a:xfrm>
          <a:prstGeom prst="downArrow">
            <a:avLst>
              <a:gd name="adj1" fmla="val 36202"/>
              <a:gd name="adj2" fmla="val 264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Acquisition of foreign currency (policy)</a:t>
            </a:r>
            <a:endParaRPr kumimoji="1" lang="ja-JP" altLang="en-US" sz="2000" b="1" dirty="0">
              <a:solidFill>
                <a:schemeClr val="tx1"/>
              </a:solidFill>
            </a:endParaRPr>
          </a:p>
        </p:txBody>
      </p:sp>
      <p:sp>
        <p:nvSpPr>
          <p:cNvPr id="19" name="角丸四角形 18"/>
          <p:cNvSpPr/>
          <p:nvPr/>
        </p:nvSpPr>
        <p:spPr>
          <a:xfrm>
            <a:off x="611560" y="3068960"/>
            <a:ext cx="2520280" cy="1296144"/>
          </a:xfrm>
          <a:prstGeom prst="roundRect">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000" b="1" dirty="0" smtClean="0">
                <a:solidFill>
                  <a:schemeClr val="tx1"/>
                </a:solidFill>
              </a:rPr>
              <a:t>1930</a:t>
            </a:r>
          </a:p>
          <a:p>
            <a:pPr algn="ctr"/>
            <a:r>
              <a:rPr lang="ja-JP" altLang="en-US" sz="2000" b="1" dirty="0" smtClean="0">
                <a:solidFill>
                  <a:schemeClr val="tx1"/>
                </a:solidFill>
              </a:rPr>
              <a:t>　</a:t>
            </a:r>
            <a:r>
              <a:rPr lang="en-US" altLang="ja-JP" sz="2000" b="1" dirty="0" smtClean="0">
                <a:solidFill>
                  <a:schemeClr val="tx1"/>
                </a:solidFill>
              </a:rPr>
              <a:t>Board of</a:t>
            </a:r>
            <a:r>
              <a:rPr lang="ja-JP" altLang="en-US" sz="2000" b="1" dirty="0" smtClean="0">
                <a:solidFill>
                  <a:schemeClr val="tx1"/>
                </a:solidFill>
              </a:rPr>
              <a:t>　</a:t>
            </a:r>
            <a:r>
              <a:rPr lang="en-US" altLang="ja-JP" sz="2000" b="1" dirty="0" smtClean="0">
                <a:solidFill>
                  <a:schemeClr val="tx1"/>
                </a:solidFill>
              </a:rPr>
              <a:t>Tourist</a:t>
            </a:r>
            <a:r>
              <a:rPr lang="ja-JP" altLang="en-US" sz="2000" b="1" dirty="0" smtClean="0">
                <a:solidFill>
                  <a:schemeClr val="tx1"/>
                </a:solidFill>
              </a:rPr>
              <a:t>　</a:t>
            </a:r>
            <a:r>
              <a:rPr lang="en-US" altLang="ja-JP" sz="2000" b="1" dirty="0" smtClean="0">
                <a:solidFill>
                  <a:schemeClr val="tx1"/>
                </a:solidFill>
              </a:rPr>
              <a:t>Industry</a:t>
            </a:r>
          </a:p>
        </p:txBody>
      </p:sp>
      <p:sp>
        <p:nvSpPr>
          <p:cNvPr id="20" name="右矢印 19"/>
          <p:cNvSpPr/>
          <p:nvPr/>
        </p:nvSpPr>
        <p:spPr>
          <a:xfrm>
            <a:off x="395536" y="4869160"/>
            <a:ext cx="3240360" cy="1008112"/>
          </a:xfrm>
          <a:prstGeom prst="rightArrow">
            <a:avLst>
              <a:gd name="adj1" fmla="val 61405"/>
              <a:gd name="adj2" fmla="val 22701"/>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Emphasis on </a:t>
            </a:r>
            <a:r>
              <a:rPr lang="en-US" altLang="ja-JP" b="1" dirty="0" smtClean="0">
                <a:solidFill>
                  <a:srgbClr val="FF0000"/>
                </a:solidFill>
              </a:rPr>
              <a:t>inbound</a:t>
            </a:r>
            <a:r>
              <a:rPr lang="en-US" altLang="ja-JP" b="1" dirty="0" smtClean="0">
                <a:solidFill>
                  <a:schemeClr val="tx1"/>
                </a:solidFill>
              </a:rPr>
              <a:t> concept</a:t>
            </a:r>
          </a:p>
          <a:p>
            <a:pPr algn="ctr"/>
            <a:r>
              <a:rPr lang="en-US" altLang="ja-JP" b="1" dirty="0" smtClean="0">
                <a:solidFill>
                  <a:schemeClr val="tx1"/>
                </a:solidFill>
              </a:rPr>
              <a:t>(Show the Imperial Japan)</a:t>
            </a:r>
            <a:endParaRPr lang="ja-JP" altLang="en-US" b="1" dirty="0">
              <a:solidFill>
                <a:schemeClr val="tx1"/>
              </a:solidFill>
            </a:endParaRPr>
          </a:p>
        </p:txBody>
      </p:sp>
      <p:sp>
        <p:nvSpPr>
          <p:cNvPr id="22" name="爆発 1 21"/>
          <p:cNvSpPr/>
          <p:nvPr/>
        </p:nvSpPr>
        <p:spPr>
          <a:xfrm>
            <a:off x="4067944" y="44624"/>
            <a:ext cx="1346448" cy="1922512"/>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0" b="1" dirty="0" smtClean="0">
                <a:solidFill>
                  <a:schemeClr val="tx1">
                    <a:lumMod val="95000"/>
                    <a:lumOff val="5000"/>
                  </a:schemeClr>
                </a:solidFill>
              </a:rPr>
              <a:t>×</a:t>
            </a:r>
            <a:endParaRPr kumimoji="1" lang="ja-JP" altLang="en-US" sz="8000" b="1" dirty="0">
              <a:solidFill>
                <a:schemeClr val="tx1">
                  <a:lumMod val="95000"/>
                  <a:lumOff val="5000"/>
                </a:schemeClr>
              </a:solidFill>
            </a:endParaRPr>
          </a:p>
        </p:txBody>
      </p:sp>
      <p:sp>
        <p:nvSpPr>
          <p:cNvPr id="23" name="正方形/長方形 22"/>
          <p:cNvSpPr/>
          <p:nvPr/>
        </p:nvSpPr>
        <p:spPr>
          <a:xfrm rot="5400000">
            <a:off x="5959981" y="3016781"/>
            <a:ext cx="5096716" cy="1200329"/>
          </a:xfrm>
          <a:prstGeom prst="rect">
            <a:avLst/>
          </a:prstGeom>
        </p:spPr>
        <p:txBody>
          <a:bodyPr wrap="none">
            <a:spAutoFit/>
          </a:bodyPr>
          <a:lstStyle/>
          <a:p>
            <a:r>
              <a:rPr lang="en-US" altLang="ja-JP" sz="3600" dirty="0" smtClean="0"/>
              <a:t>Domestic tourism concept</a:t>
            </a:r>
          </a:p>
          <a:p>
            <a:pPr algn="ctr"/>
            <a:r>
              <a:rPr lang="en-US" altLang="ja-JP" sz="3600" dirty="0" smtClean="0"/>
              <a:t> is undeveloped</a:t>
            </a:r>
            <a:endParaRPr lang="ja-JP" altLang="en-US" sz="3600" dirty="0"/>
          </a:p>
        </p:txBody>
      </p:sp>
    </p:spTree>
    <p:extLst>
      <p:ext uri="{BB962C8B-B14F-4D97-AF65-F5344CB8AC3E}">
        <p14:creationId xmlns:p14="http://schemas.microsoft.com/office/powerpoint/2010/main" val="11860355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46889" y="1124744"/>
            <a:ext cx="8785379" cy="4680520"/>
          </a:xfrm>
          <a:prstGeom prst="rect">
            <a:avLst/>
          </a:prstGeom>
        </p:spPr>
      </p:pic>
    </p:spTree>
    <p:extLst>
      <p:ext uri="{BB962C8B-B14F-4D97-AF65-F5344CB8AC3E}">
        <p14:creationId xmlns:p14="http://schemas.microsoft.com/office/powerpoint/2010/main" val="2785015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Immigration Control and Refugee Recognition Act</a:t>
            </a:r>
            <a:endParaRPr kumimoji="1" lang="ja-JP" altLang="en-US" dirty="0"/>
          </a:p>
        </p:txBody>
      </p:sp>
      <p:sp>
        <p:nvSpPr>
          <p:cNvPr id="3" name="コンテンツ プレースホルダー 2"/>
          <p:cNvSpPr>
            <a:spLocks noGrp="1"/>
          </p:cNvSpPr>
          <p:nvPr>
            <p:ph idx="1"/>
          </p:nvPr>
        </p:nvSpPr>
        <p:spPr/>
        <p:txBody>
          <a:bodyPr/>
          <a:lstStyle/>
          <a:p>
            <a:r>
              <a:rPr lang="zh-TW" altLang="en-US" dirty="0"/>
              <a:t>高度人材査証</a:t>
            </a:r>
            <a:endParaRPr lang="en-US" altLang="ja-JP" dirty="0" smtClean="0"/>
          </a:p>
          <a:p>
            <a:r>
              <a:rPr lang="ja-JP" altLang="en-US" dirty="0" smtClean="0"/>
              <a:t>「</a:t>
            </a:r>
            <a:r>
              <a:rPr lang="ja-JP" altLang="en-US" dirty="0"/>
              <a:t>経営・管理査証</a:t>
            </a:r>
            <a:r>
              <a:rPr lang="ja-JP" altLang="en-US" dirty="0" smtClean="0"/>
              <a:t>」</a:t>
            </a:r>
            <a:endParaRPr lang="en-US" altLang="ja-JP" dirty="0" smtClean="0"/>
          </a:p>
          <a:p>
            <a:r>
              <a:rPr lang="ja-JP" altLang="en-US" dirty="0"/>
              <a:t>技術・人文知識・国際業務</a:t>
            </a:r>
            <a:r>
              <a:rPr lang="ja-JP" altLang="en-US" dirty="0" smtClean="0"/>
              <a:t>査証</a:t>
            </a:r>
            <a:endParaRPr lang="en-US" altLang="ja-JP" dirty="0" smtClean="0"/>
          </a:p>
          <a:p>
            <a:pPr marL="0" indent="0">
              <a:buNone/>
            </a:pPr>
            <a:r>
              <a:rPr lang="ja-JP" altLang="en-US" dirty="0"/>
              <a:t>　</a:t>
            </a:r>
            <a:r>
              <a:rPr lang="ja-JP" altLang="en-US" dirty="0" smtClean="0"/>
              <a:t>国際</a:t>
            </a:r>
            <a:r>
              <a:rPr lang="ja-JP" altLang="en-US" dirty="0"/>
              <a:t>関係学を専攻して本邦の大学院を修了し，本邦の航空会社との契約に基づき，月額約２０万円の報酬を受けて，語学を生かして空港旅客業務及び乗り入れ外国航空会社との交渉・提携業務等の業務に従事するもの。</a:t>
            </a:r>
            <a:endParaRPr kumimoji="1" lang="ja-JP" altLang="en-US" dirty="0"/>
          </a:p>
        </p:txBody>
      </p:sp>
    </p:spTree>
    <p:extLst>
      <p:ext uri="{BB962C8B-B14F-4D97-AF65-F5344CB8AC3E}">
        <p14:creationId xmlns:p14="http://schemas.microsoft.com/office/powerpoint/2010/main" val="222998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rgbClr val="0070C0"/>
            </a:solidFill>
          </a:ln>
        </p:spPr>
        <p:txBody>
          <a:bodyPr>
            <a:normAutofit/>
          </a:bodyPr>
          <a:lstStyle/>
          <a:p>
            <a:r>
              <a:rPr lang="en-US" altLang="ja-JP" dirty="0" smtClean="0"/>
              <a:t>B</a:t>
            </a:r>
            <a:r>
              <a:rPr lang="en-US" altLang="ja-JP" dirty="0"/>
              <a:t>usiness</a:t>
            </a:r>
            <a:r>
              <a:rPr lang="en-US" altLang="ja-JP" dirty="0" smtClean="0"/>
              <a:t> Management Visa</a:t>
            </a:r>
            <a:endParaRPr kumimoji="1" lang="ja-JP" altLang="en-US" dirty="0"/>
          </a:p>
        </p:txBody>
      </p:sp>
      <p:sp>
        <p:nvSpPr>
          <p:cNvPr id="3" name="コンテンツ プレースホルダー 2"/>
          <p:cNvSpPr>
            <a:spLocks noGrp="1"/>
          </p:cNvSpPr>
          <p:nvPr>
            <p:ph idx="1"/>
          </p:nvPr>
        </p:nvSpPr>
        <p:spPr>
          <a:xfrm>
            <a:off x="457200" y="1600200"/>
            <a:ext cx="8229600" cy="5213176"/>
          </a:xfrm>
        </p:spPr>
        <p:txBody>
          <a:bodyPr>
            <a:normAutofit/>
          </a:bodyPr>
          <a:lstStyle/>
          <a:p>
            <a:r>
              <a:rPr lang="en-US" altLang="ja-JP" dirty="0"/>
              <a:t>When the applicant intends to engage in the management of trade and other business in </a:t>
            </a:r>
            <a:r>
              <a:rPr lang="en-US" altLang="ja-JP" dirty="0" smtClean="0"/>
              <a:t>Japan</a:t>
            </a:r>
          </a:p>
          <a:p>
            <a:r>
              <a:rPr lang="en-US" altLang="ja-JP" dirty="0"/>
              <a:t>Have 3 years of experience (including period of majoring in management or management subjects at </a:t>
            </a:r>
            <a:r>
              <a:rPr lang="en-US" altLang="ja-JP" dirty="0">
                <a:solidFill>
                  <a:srgbClr val="FF0000"/>
                </a:solidFill>
              </a:rPr>
              <a:t>graduate school</a:t>
            </a:r>
            <a:r>
              <a:rPr lang="en-US" altLang="ja-JP" dirty="0"/>
              <a:t>) about business management or management of </a:t>
            </a:r>
            <a:r>
              <a:rPr lang="en-US" altLang="ja-JP" dirty="0" smtClean="0"/>
              <a:t>project</a:t>
            </a:r>
          </a:p>
          <a:p>
            <a:r>
              <a:rPr lang="en-US" altLang="ja-JP" dirty="0"/>
              <a:t>Receive compensation equal to or greater than the compensation paid when Japanese </a:t>
            </a:r>
            <a:r>
              <a:rPr lang="en-US" altLang="ja-JP" dirty="0" smtClean="0"/>
              <a:t>work</a:t>
            </a:r>
          </a:p>
          <a:p>
            <a:endParaRPr lang="ja-JP" altLang="en-US" dirty="0"/>
          </a:p>
        </p:txBody>
      </p:sp>
    </p:spTree>
    <p:extLst>
      <p:ext uri="{BB962C8B-B14F-4D97-AF65-F5344CB8AC3E}">
        <p14:creationId xmlns:p14="http://schemas.microsoft.com/office/powerpoint/2010/main" val="1713374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55244"/>
            <a:ext cx="8229600" cy="1143000"/>
          </a:xfrm>
          <a:ln>
            <a:solidFill>
              <a:srgbClr val="0070C0"/>
            </a:solidFill>
          </a:ln>
        </p:spPr>
        <p:txBody>
          <a:bodyPr>
            <a:normAutofit fontScale="90000"/>
          </a:bodyPr>
          <a:lstStyle/>
          <a:p>
            <a:r>
              <a:rPr lang="en-US" altLang="ja-JP" dirty="0"/>
              <a:t>Visa</a:t>
            </a:r>
            <a:r>
              <a:rPr lang="ja-JP" altLang="en-US" dirty="0"/>
              <a:t>　</a:t>
            </a:r>
            <a:r>
              <a:rPr lang="en-US" altLang="ja-JP" dirty="0"/>
              <a:t>about </a:t>
            </a:r>
            <a:r>
              <a:rPr lang="en-US" altLang="ja-JP" dirty="0" smtClean="0"/>
              <a:t>Knowledge </a:t>
            </a:r>
            <a:r>
              <a:rPr lang="en-US" altLang="ja-JP" dirty="0"/>
              <a:t>on </a:t>
            </a:r>
            <a:r>
              <a:rPr lang="en-US" altLang="ja-JP" dirty="0" smtClean="0"/>
              <a:t>technology </a:t>
            </a:r>
            <a:r>
              <a:rPr lang="en-US" altLang="ja-JP" dirty="0"/>
              <a:t>/ humanities or international </a:t>
            </a:r>
            <a:r>
              <a:rPr lang="en-US" altLang="ja-JP" dirty="0" smtClean="0"/>
              <a:t>business</a:t>
            </a:r>
            <a:endParaRPr lang="en-US" altLang="ja-JP"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　</a:t>
            </a:r>
            <a:r>
              <a:rPr lang="en-US" altLang="ja-JP" dirty="0"/>
              <a:t/>
            </a:r>
            <a:br>
              <a:rPr lang="en-US" altLang="ja-JP" dirty="0"/>
            </a:br>
            <a:r>
              <a:rPr lang="en-US" altLang="ja-JP" dirty="0">
                <a:hlinkClick r:id="rId2"/>
              </a:rPr>
              <a:t>http://</a:t>
            </a:r>
            <a:r>
              <a:rPr lang="en-US" altLang="ja-JP" dirty="0" smtClean="0">
                <a:hlinkClick r:id="rId2"/>
              </a:rPr>
              <a:t>www.moj.go.jp/nyuukokukanri/kouhou/nyukan_nyukan69.html</a:t>
            </a:r>
            <a:endParaRPr lang="en-US" altLang="ja-JP" dirty="0" smtClean="0"/>
          </a:p>
        </p:txBody>
      </p:sp>
    </p:spTree>
    <p:extLst>
      <p:ext uri="{BB962C8B-B14F-4D97-AF65-F5344CB8AC3E}">
        <p14:creationId xmlns:p14="http://schemas.microsoft.com/office/powerpoint/2010/main" val="1260416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a:t>Exemplary 1</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国際関係学を専攻して本邦の大学院を修了し，本邦の航空会社との契約に基づき，月額約２０万円の報酬を受けて，語学を生かして空港旅客業務及び乗り入れ外国航空会社との交渉・提携業務等の業務に従事するもの</a:t>
            </a:r>
            <a:endParaRPr lang="en-US" altLang="ja-JP" dirty="0"/>
          </a:p>
          <a:p>
            <a:pPr marL="0" indent="0">
              <a:buNone/>
            </a:pPr>
            <a:endParaRPr lang="en-US" altLang="ja-JP" dirty="0" smtClean="0"/>
          </a:p>
          <a:p>
            <a:pPr marL="0" indent="0">
              <a:buNone/>
            </a:pPr>
            <a:r>
              <a:rPr lang="en-US" altLang="ja-JP" dirty="0" smtClean="0"/>
              <a:t>LCC</a:t>
            </a:r>
            <a:r>
              <a:rPr lang="ja-JP" altLang="en-US" dirty="0"/>
              <a:t>の増加により、機会が増加する可能性が高い</a:t>
            </a:r>
            <a:endParaRPr lang="en-US" altLang="ja-JP" dirty="0"/>
          </a:p>
          <a:p>
            <a:endParaRPr kumimoji="1" lang="ja-JP" altLang="en-US" dirty="0"/>
          </a:p>
        </p:txBody>
      </p:sp>
    </p:spTree>
    <p:extLst>
      <p:ext uri="{BB962C8B-B14F-4D97-AF65-F5344CB8AC3E}">
        <p14:creationId xmlns:p14="http://schemas.microsoft.com/office/powerpoint/2010/main" val="336772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a:t>Exemplary </a:t>
            </a:r>
            <a:r>
              <a:rPr lang="ja-JP" altLang="en-US" dirty="0" smtClean="0"/>
              <a:t>２</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経営学を専攻して本邦の大学を卒業し，本邦の航空会社との契約に基づき，月額約２５万円の報酬を受けて，国際線の客室乗務員として，緊急事態対応・保安業務のほか，乗客に対する母国語，英語，日本語を使用した通訳・案内等を行い，社員研修等において語学指導などの業務に従事するもの。</a:t>
            </a:r>
            <a:endParaRPr lang="en-US" altLang="ja-JP" dirty="0"/>
          </a:p>
          <a:p>
            <a:endParaRPr kumimoji="1" lang="en-US" altLang="ja-JP" dirty="0" smtClean="0"/>
          </a:p>
          <a:p>
            <a:r>
              <a:rPr lang="ja-JP" altLang="en-US" dirty="0"/>
              <a:t>ホテル</a:t>
            </a:r>
            <a:r>
              <a:rPr lang="ja-JP" altLang="en-US" dirty="0" smtClean="0"/>
              <a:t>や旅行業、運送業、観光協会職員も該当するのではないか</a:t>
            </a:r>
            <a:endParaRPr kumimoji="1" lang="ja-JP" altLang="en-US" dirty="0"/>
          </a:p>
        </p:txBody>
      </p:sp>
    </p:spTree>
    <p:extLst>
      <p:ext uri="{BB962C8B-B14F-4D97-AF65-F5344CB8AC3E}">
        <p14:creationId xmlns:p14="http://schemas.microsoft.com/office/powerpoint/2010/main" val="1928960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Exemplary </a:t>
            </a:r>
            <a:r>
              <a:rPr lang="ja-JP" altLang="en-US" dirty="0" smtClean="0"/>
              <a:t>３</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dirty="0"/>
              <a:t>After graduating from the graduate school in Japan majoring in social infrastructure engineering and working at the Institute of Industrial Science and Technology at the university, based on a contract with a sightseeing and transportation consultancy company in Japan, received a remuneration of about 300,000 yen per month, Those engaged in research and development / analysis related work in tourism and transportation</a:t>
            </a:r>
            <a:r>
              <a:rPr lang="en-US" altLang="ja-JP" dirty="0" smtClean="0"/>
              <a:t>.</a:t>
            </a:r>
            <a:endParaRPr lang="ja-JP" altLang="en-US" dirty="0"/>
          </a:p>
        </p:txBody>
      </p:sp>
    </p:spTree>
    <p:extLst>
      <p:ext uri="{BB962C8B-B14F-4D97-AF65-F5344CB8AC3E}">
        <p14:creationId xmlns:p14="http://schemas.microsoft.com/office/powerpoint/2010/main" val="2316611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434282"/>
          </a:xfrm>
          <a:ln>
            <a:solidFill>
              <a:schemeClr val="accent1"/>
            </a:solidFill>
          </a:ln>
        </p:spPr>
        <p:txBody>
          <a:bodyPr>
            <a:normAutofit/>
          </a:bodyPr>
          <a:lstStyle/>
          <a:p>
            <a:r>
              <a:rPr lang="en-US" altLang="ja-JP" dirty="0"/>
              <a:t>Exemplary </a:t>
            </a:r>
            <a:r>
              <a:rPr lang="ja-JP" altLang="en-US" dirty="0"/>
              <a:t>４</a:t>
            </a:r>
            <a:r>
              <a:rPr lang="en-US" altLang="ja-JP" dirty="0" smtClean="0"/>
              <a:t/>
            </a:r>
            <a:br>
              <a:rPr lang="en-US" altLang="ja-JP" dirty="0" smtClean="0"/>
            </a:br>
            <a:r>
              <a:rPr lang="en-US" altLang="ja-JP" dirty="0" smtClean="0"/>
              <a:t>Language </a:t>
            </a:r>
            <a:r>
              <a:rPr lang="en-US" altLang="ja-JP" dirty="0"/>
              <a:t>school lecturer on sightseeing etc</a:t>
            </a:r>
            <a:r>
              <a:rPr lang="en-US" altLang="ja-JP" dirty="0" smtClean="0"/>
              <a:t>.</a:t>
            </a:r>
            <a:r>
              <a:rPr lang="ja-JP" altLang="en-US" dirty="0" smtClean="0"/>
              <a:t>　</a:t>
            </a:r>
            <a:endParaRPr kumimoji="1" lang="ja-JP" altLang="en-US" dirty="0"/>
          </a:p>
        </p:txBody>
      </p:sp>
      <p:sp>
        <p:nvSpPr>
          <p:cNvPr id="3" name="コンテンツ プレースホルダー 2"/>
          <p:cNvSpPr>
            <a:spLocks noGrp="1"/>
          </p:cNvSpPr>
          <p:nvPr>
            <p:ph idx="1"/>
          </p:nvPr>
        </p:nvSpPr>
        <p:spPr>
          <a:xfrm>
            <a:off x="457200" y="3112368"/>
            <a:ext cx="8229600" cy="3268960"/>
          </a:xfrm>
        </p:spPr>
        <p:txBody>
          <a:bodyPr/>
          <a:lstStyle/>
          <a:p>
            <a:r>
              <a:rPr lang="en-US" altLang="ja-JP" dirty="0"/>
              <a:t>After graduating from the university in the home country, based on a contract with a language school in Japan, receiving a remuneration of approximately 250,000 yen per month, engaged in business as a language teacher.</a:t>
            </a:r>
            <a:endParaRPr kumimoji="1" lang="ja-JP" altLang="en-US" dirty="0"/>
          </a:p>
        </p:txBody>
      </p:sp>
    </p:spTree>
    <p:extLst>
      <p:ext uri="{BB962C8B-B14F-4D97-AF65-F5344CB8AC3E}">
        <p14:creationId xmlns:p14="http://schemas.microsoft.com/office/powerpoint/2010/main" val="201071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Promotion of Tourism Agency's approach to Ministry of Justice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dirty="0"/>
              <a:t>For the tourism transportation business, it is necessary to exercise for expanding the application of visa system on Japanese permanent qualifications.</a:t>
            </a:r>
          </a:p>
          <a:p>
            <a:pPr marL="0" indent="0">
              <a:buNone/>
            </a:pPr>
            <a:r>
              <a:rPr lang="en-US" altLang="ja-JP" dirty="0"/>
              <a:t>The movement of the Tourism Agency is important</a:t>
            </a:r>
            <a:r>
              <a:rPr lang="en-US" altLang="ja-JP" dirty="0" smtClean="0"/>
              <a:t>.</a:t>
            </a:r>
          </a:p>
          <a:p>
            <a:pPr marL="0" indent="0">
              <a:buNone/>
            </a:pPr>
            <a:r>
              <a:rPr lang="en-US" altLang="ja-JP" dirty="0"/>
              <a:t>It is also important to work with influential politicians and the prime minister's official </a:t>
            </a:r>
            <a:r>
              <a:rPr lang="en-US" altLang="ja-JP" dirty="0" smtClean="0"/>
              <a:t>residence.</a:t>
            </a:r>
            <a:endParaRPr lang="ja-JP" altLang="en-US" dirty="0"/>
          </a:p>
        </p:txBody>
      </p:sp>
    </p:spTree>
    <p:extLst>
      <p:ext uri="{BB962C8B-B14F-4D97-AF65-F5344CB8AC3E}">
        <p14:creationId xmlns:p14="http://schemas.microsoft.com/office/powerpoint/2010/main" val="3372994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ln>
            <a:solidFill>
              <a:srgbClr val="0070C0"/>
            </a:solidFill>
          </a:ln>
        </p:spPr>
        <p:txBody>
          <a:bodyPr>
            <a:normAutofit/>
          </a:bodyPr>
          <a:lstStyle/>
          <a:p>
            <a:r>
              <a:rPr lang="en-US" altLang="ja-JP" b="1" dirty="0" smtClean="0"/>
              <a:t>Technical Internship Act</a:t>
            </a:r>
            <a:endParaRPr kumimoji="1" lang="ja-JP" altLang="en-US" dirty="0"/>
          </a:p>
        </p:txBody>
      </p:sp>
      <p:sp>
        <p:nvSpPr>
          <p:cNvPr id="3" name="コンテンツ プレースホルダー 2"/>
          <p:cNvSpPr>
            <a:spLocks noGrp="1"/>
          </p:cNvSpPr>
          <p:nvPr>
            <p:ph idx="1"/>
          </p:nvPr>
        </p:nvSpPr>
        <p:spPr>
          <a:xfrm>
            <a:off x="457200" y="1484785"/>
            <a:ext cx="8229600" cy="5040560"/>
          </a:xfrm>
        </p:spPr>
        <p:txBody>
          <a:bodyPr>
            <a:normAutofit fontScale="77500" lnSpcReduction="20000"/>
          </a:bodyPr>
          <a:lstStyle/>
          <a:p>
            <a:r>
              <a:rPr lang="en-US" altLang="ja-JP" b="1" dirty="0"/>
              <a:t>Law concerning the proper implementation of technical internship of foreigners and protection of technical interns </a:t>
            </a:r>
            <a:endParaRPr lang="en-US" altLang="ja-JP" b="1" dirty="0" smtClean="0"/>
          </a:p>
          <a:p>
            <a:r>
              <a:rPr lang="en-US" altLang="ja-JP" b="1" dirty="0"/>
              <a:t>Enforced on November 1, </a:t>
            </a:r>
            <a:r>
              <a:rPr lang="en-US" altLang="ja-JP" b="1" dirty="0" smtClean="0"/>
              <a:t>2017</a:t>
            </a:r>
          </a:p>
          <a:p>
            <a:r>
              <a:rPr lang="en-US" altLang="ja-JP" dirty="0"/>
              <a:t>The purpose is to transfer the skills, technology or knowledge cultivated in Japan to the developing region and contribute to "human resource development" which is responsible for economic development in the developing region </a:t>
            </a:r>
            <a:endParaRPr lang="en-US" altLang="ja-JP" dirty="0" smtClean="0"/>
          </a:p>
          <a:p>
            <a:r>
              <a:rPr lang="en-US" altLang="ja-JP" dirty="0"/>
              <a:t>This law stipulates that skill training should not be conducted as a means of adjusting the supply and demand of labor</a:t>
            </a:r>
            <a:r>
              <a:rPr lang="en-US" altLang="ja-JP" dirty="0" smtClean="0"/>
              <a:t>.</a:t>
            </a:r>
          </a:p>
          <a:p>
            <a:r>
              <a:rPr lang="en-US" altLang="ja-JP" dirty="0" smtClean="0"/>
              <a:t>Foreign </a:t>
            </a:r>
            <a:r>
              <a:rPr lang="en-US" altLang="ja-JP" dirty="0"/>
              <a:t>skills intern trainees make employment relations with companies and individual business owners in Japan. </a:t>
            </a:r>
            <a:endParaRPr lang="en-US" altLang="ja-JP" dirty="0" smtClean="0"/>
          </a:p>
          <a:p>
            <a:r>
              <a:rPr lang="en-US" altLang="ja-JP" dirty="0" smtClean="0"/>
              <a:t>The </a:t>
            </a:r>
            <a:r>
              <a:rPr lang="en-US" altLang="ja-JP" dirty="0"/>
              <a:t>period is set to 5 years maximum.</a:t>
            </a:r>
            <a:endParaRPr kumimoji="1" lang="ja-JP" altLang="en-US" dirty="0"/>
          </a:p>
        </p:txBody>
      </p:sp>
    </p:spTree>
    <p:extLst>
      <p:ext uri="{BB962C8B-B14F-4D97-AF65-F5344CB8AC3E}">
        <p14:creationId xmlns:p14="http://schemas.microsoft.com/office/powerpoint/2010/main" val="225280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en-US" altLang="ja-JP" dirty="0" smtClean="0"/>
              <a:t>Mechanisms that domestic tourism destination has occurred</a:t>
            </a:r>
            <a:endParaRPr kumimoji="1" lang="ja-JP" altLang="en-US" dirty="0"/>
          </a:p>
        </p:txBody>
      </p:sp>
      <p:sp>
        <p:nvSpPr>
          <p:cNvPr id="4" name="正方形/長方形 3"/>
          <p:cNvSpPr/>
          <p:nvPr/>
        </p:nvSpPr>
        <p:spPr>
          <a:xfrm>
            <a:off x="35496" y="1556792"/>
            <a:ext cx="2555776" cy="1778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lumMod val="95000"/>
                    <a:lumOff val="5000"/>
                  </a:schemeClr>
                </a:solidFill>
              </a:rPr>
              <a:t>OUTBOUND</a:t>
            </a:r>
          </a:p>
          <a:p>
            <a:pPr algn="ctr"/>
            <a:r>
              <a:rPr lang="en-US" altLang="ja-JP" sz="3600" dirty="0" smtClean="0">
                <a:solidFill>
                  <a:schemeClr val="tx1">
                    <a:lumMod val="95000"/>
                    <a:lumOff val="5000"/>
                  </a:schemeClr>
                </a:solidFill>
              </a:rPr>
              <a:t>Sightseeing</a:t>
            </a:r>
          </a:p>
          <a:p>
            <a:pPr algn="ctr"/>
            <a:r>
              <a:rPr lang="en-US" altLang="ja-JP" sz="1600" dirty="0" smtClean="0">
                <a:solidFill>
                  <a:schemeClr val="tx1">
                    <a:lumMod val="95000"/>
                    <a:lumOff val="5000"/>
                  </a:schemeClr>
                </a:solidFill>
              </a:rPr>
              <a:t>Etymologically speaking</a:t>
            </a:r>
            <a:endParaRPr kumimoji="1" lang="en-US" altLang="ja-JP" sz="1600" dirty="0" smtClean="0">
              <a:solidFill>
                <a:schemeClr val="tx1">
                  <a:lumMod val="95000"/>
                  <a:lumOff val="5000"/>
                </a:schemeClr>
              </a:solidFill>
            </a:endParaRPr>
          </a:p>
        </p:txBody>
      </p:sp>
      <p:sp>
        <p:nvSpPr>
          <p:cNvPr id="5" name="正方形/長方形 4"/>
          <p:cNvSpPr/>
          <p:nvPr/>
        </p:nvSpPr>
        <p:spPr>
          <a:xfrm>
            <a:off x="6516216" y="1556792"/>
            <a:ext cx="248376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solidFill>
                  <a:schemeClr val="tx1">
                    <a:lumMod val="95000"/>
                    <a:lumOff val="5000"/>
                  </a:schemeClr>
                </a:solidFill>
              </a:rPr>
              <a:t>INBOUND</a:t>
            </a:r>
          </a:p>
          <a:p>
            <a:pPr algn="ctr"/>
            <a:r>
              <a:rPr lang="en-US" altLang="ja-JP" sz="3600" dirty="0" smtClean="0">
                <a:solidFill>
                  <a:schemeClr val="tx1">
                    <a:lumMod val="95000"/>
                    <a:lumOff val="5000"/>
                  </a:schemeClr>
                </a:solidFill>
              </a:rPr>
              <a:t>D</a:t>
            </a:r>
            <a:r>
              <a:rPr kumimoji="1" lang="en-US" altLang="ja-JP" sz="3600" dirty="0" smtClean="0">
                <a:solidFill>
                  <a:schemeClr val="tx1">
                    <a:lumMod val="95000"/>
                    <a:lumOff val="5000"/>
                  </a:schemeClr>
                </a:solidFill>
              </a:rPr>
              <a:t>estination</a:t>
            </a:r>
            <a:endParaRPr kumimoji="1" lang="ja-JP" altLang="en-US" sz="3600" dirty="0">
              <a:solidFill>
                <a:schemeClr val="tx1">
                  <a:lumMod val="95000"/>
                  <a:lumOff val="5000"/>
                </a:schemeClr>
              </a:solidFill>
            </a:endParaRPr>
          </a:p>
        </p:txBody>
      </p:sp>
      <p:sp>
        <p:nvSpPr>
          <p:cNvPr id="6" name="右矢印 5"/>
          <p:cNvSpPr/>
          <p:nvPr/>
        </p:nvSpPr>
        <p:spPr>
          <a:xfrm>
            <a:off x="2699792" y="1412776"/>
            <a:ext cx="3816424" cy="2088232"/>
          </a:xfrm>
          <a:prstGeom prst="rightArrow">
            <a:avLst/>
          </a:prstGeom>
          <a:solidFill>
            <a:schemeClr val="accent6">
              <a:lumMod val="40000"/>
              <a:lumOff val="60000"/>
            </a:schemeClr>
          </a:solidFill>
          <a:ln w="12700">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chemeClr val="tx1">
                    <a:lumMod val="95000"/>
                    <a:lumOff val="5000"/>
                  </a:schemeClr>
                </a:solidFill>
              </a:rPr>
              <a:t>Acquisition of foreign currency</a:t>
            </a:r>
            <a:endParaRPr kumimoji="1" lang="ja-JP" altLang="en-US" sz="3200" b="1" dirty="0">
              <a:solidFill>
                <a:schemeClr val="tx1">
                  <a:lumMod val="95000"/>
                  <a:lumOff val="5000"/>
                </a:schemeClr>
              </a:solidFill>
            </a:endParaRPr>
          </a:p>
        </p:txBody>
      </p:sp>
      <p:sp>
        <p:nvSpPr>
          <p:cNvPr id="7" name="正方形/長方形 6"/>
          <p:cNvSpPr/>
          <p:nvPr/>
        </p:nvSpPr>
        <p:spPr>
          <a:xfrm>
            <a:off x="251520" y="3356992"/>
            <a:ext cx="8568952" cy="3501008"/>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95000"/>
                  <a:lumOff val="5000"/>
                </a:schemeClr>
              </a:solidFill>
            </a:endParaRPr>
          </a:p>
        </p:txBody>
      </p:sp>
      <p:sp>
        <p:nvSpPr>
          <p:cNvPr id="8" name="正方形/長方形 7"/>
          <p:cNvSpPr/>
          <p:nvPr/>
        </p:nvSpPr>
        <p:spPr>
          <a:xfrm>
            <a:off x="4427984" y="5157192"/>
            <a:ext cx="4032448" cy="1700808"/>
          </a:xfrm>
          <a:prstGeom prst="rect">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Domestic tourism</a:t>
            </a:r>
          </a:p>
          <a:p>
            <a:pPr algn="ctr"/>
            <a:r>
              <a:rPr lang="en-US" altLang="ja-JP" sz="3200" dirty="0" smtClean="0">
                <a:solidFill>
                  <a:schemeClr val="tx1">
                    <a:lumMod val="95000"/>
                    <a:lumOff val="5000"/>
                  </a:schemeClr>
                </a:solidFill>
              </a:rPr>
              <a:t>(Facility development for foreigner)</a:t>
            </a:r>
            <a:endParaRPr kumimoji="1" lang="ja-JP" altLang="en-US" sz="3200" dirty="0">
              <a:solidFill>
                <a:schemeClr val="tx1">
                  <a:lumMod val="95000"/>
                  <a:lumOff val="5000"/>
                </a:schemeClr>
              </a:solidFill>
            </a:endParaRPr>
          </a:p>
        </p:txBody>
      </p:sp>
      <p:sp>
        <p:nvSpPr>
          <p:cNvPr id="9" name="正方形/長方形 8"/>
          <p:cNvSpPr/>
          <p:nvPr/>
        </p:nvSpPr>
        <p:spPr>
          <a:xfrm>
            <a:off x="467544" y="5157192"/>
            <a:ext cx="3816424" cy="1700808"/>
          </a:xfrm>
          <a:prstGeom prst="rect">
            <a:avLst/>
          </a:prstGeom>
          <a:solidFill>
            <a:schemeClr val="accent6">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ja-JP" sz="3200" dirty="0" smtClean="0">
                <a:solidFill>
                  <a:schemeClr val="tx1">
                    <a:lumMod val="95000"/>
                    <a:lumOff val="5000"/>
                  </a:schemeClr>
                </a:solidFill>
              </a:rPr>
              <a:t>International tourism</a:t>
            </a:r>
          </a:p>
          <a:p>
            <a:pPr algn="ctr"/>
            <a:r>
              <a:rPr lang="fr-FR" altLang="ja-JP" sz="3200" dirty="0" smtClean="0">
                <a:solidFill>
                  <a:schemeClr val="tx1">
                    <a:lumMod val="95000"/>
                    <a:lumOff val="5000"/>
                  </a:schemeClr>
                </a:solidFill>
              </a:rPr>
              <a:t>(Overseas tourist propaganda)</a:t>
            </a:r>
            <a:endParaRPr kumimoji="1" lang="ja-JP" altLang="en-US" sz="3200" dirty="0">
              <a:solidFill>
                <a:schemeClr val="tx1">
                  <a:lumMod val="95000"/>
                  <a:lumOff val="5000"/>
                </a:schemeClr>
              </a:solidFill>
            </a:endParaRPr>
          </a:p>
        </p:txBody>
      </p:sp>
      <p:sp>
        <p:nvSpPr>
          <p:cNvPr id="10" name="正方形/長方形 9"/>
          <p:cNvSpPr/>
          <p:nvPr/>
        </p:nvSpPr>
        <p:spPr>
          <a:xfrm>
            <a:off x="1187624" y="3573016"/>
            <a:ext cx="6336704" cy="144016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smtClean="0">
                <a:solidFill>
                  <a:schemeClr val="tx1">
                    <a:lumMod val="95000"/>
                    <a:lumOff val="5000"/>
                  </a:schemeClr>
                </a:solidFill>
              </a:rPr>
              <a:t>Inauguration of the international tourism administration</a:t>
            </a:r>
            <a:endParaRPr kumimoji="1" lang="en-US" altLang="ja-JP" sz="3600" dirty="0" smtClean="0">
              <a:solidFill>
                <a:schemeClr val="tx1">
                  <a:lumMod val="95000"/>
                  <a:lumOff val="5000"/>
                </a:schemeClr>
              </a:solidFill>
            </a:endParaRPr>
          </a:p>
          <a:p>
            <a:pPr algn="ctr"/>
            <a:r>
              <a:rPr lang="en-US" altLang="ja-JP" sz="3200" dirty="0" smtClean="0">
                <a:solidFill>
                  <a:schemeClr val="tx1">
                    <a:lumMod val="95000"/>
                    <a:lumOff val="5000"/>
                  </a:schemeClr>
                </a:solidFill>
              </a:rPr>
              <a:t>1930</a:t>
            </a:r>
            <a:endParaRPr kumimoji="1" lang="en-US" altLang="ja-JP" sz="3200" dirty="0" smtClean="0">
              <a:solidFill>
                <a:schemeClr val="tx1">
                  <a:lumMod val="95000"/>
                  <a:lumOff val="5000"/>
                </a:schemeClr>
              </a:solidFill>
            </a:endParaRPr>
          </a:p>
        </p:txBody>
      </p:sp>
    </p:spTree>
    <p:extLst>
      <p:ext uri="{BB962C8B-B14F-4D97-AF65-F5344CB8AC3E}">
        <p14:creationId xmlns:p14="http://schemas.microsoft.com/office/powerpoint/2010/main" val="4194599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rgbClr val="0070C0"/>
            </a:solidFill>
          </a:ln>
        </p:spPr>
        <p:txBody>
          <a:bodyPr>
            <a:normAutofit fontScale="90000"/>
          </a:bodyPr>
          <a:lstStyle/>
          <a:p>
            <a:r>
              <a:rPr lang="en-US" altLang="ja-JP" dirty="0" smtClean="0"/>
              <a:t>New</a:t>
            </a:r>
            <a:r>
              <a:rPr lang="ja-JP" altLang="en-US" dirty="0"/>
              <a:t> </a:t>
            </a:r>
            <a:r>
              <a:rPr lang="en-US" altLang="ja-JP" dirty="0" smtClean="0"/>
              <a:t>Specific </a:t>
            </a:r>
            <a:r>
              <a:rPr lang="en-US" altLang="ja-JP" dirty="0"/>
              <a:t>skill visa system (under discussion at the National Assembly</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pPr fontAlgn="base"/>
            <a:r>
              <a:rPr lang="en-US" altLang="ja-JP" dirty="0"/>
              <a:t>The Ministry of Justice expects Japan to accept about 345,000 people in five years from fiscal 2019.</a:t>
            </a:r>
          </a:p>
          <a:p>
            <a:pPr fontAlgn="base"/>
            <a:r>
              <a:rPr lang="en-US" altLang="ja-JP" dirty="0"/>
              <a:t>Approximately 45% of them are supposed to shift from foreign technical </a:t>
            </a:r>
            <a:r>
              <a:rPr lang="en-US" altLang="ja-JP" dirty="0" smtClean="0"/>
              <a:t>interns.</a:t>
            </a:r>
            <a:endParaRPr lang="ja-JP" altLang="en-US" dirty="0"/>
          </a:p>
        </p:txBody>
      </p:sp>
    </p:spTree>
    <p:extLst>
      <p:ext uri="{BB962C8B-B14F-4D97-AF65-F5344CB8AC3E}">
        <p14:creationId xmlns:p14="http://schemas.microsoft.com/office/powerpoint/2010/main" val="3772925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smtClean="0"/>
              <a:t>The</a:t>
            </a:r>
            <a:r>
              <a:rPr lang="ja-JP" altLang="en-US" dirty="0" smtClean="0"/>
              <a:t>　</a:t>
            </a:r>
            <a:r>
              <a:rPr lang="en-US" altLang="ja-JP" dirty="0" smtClean="0"/>
              <a:t>Reality</a:t>
            </a:r>
            <a:r>
              <a:rPr lang="ja-JP" altLang="en-US" dirty="0" smtClean="0"/>
              <a:t>　</a:t>
            </a:r>
            <a:r>
              <a:rPr lang="en-US" altLang="ja-JP" dirty="0" smtClean="0"/>
              <a:t>is</a:t>
            </a:r>
            <a:r>
              <a:rPr lang="ja-JP" altLang="en-US" dirty="0" smtClean="0"/>
              <a:t>　・・・</a:t>
            </a:r>
            <a:endParaRPr kumimoji="1" lang="ja-JP" altLang="en-US" dirty="0"/>
          </a:p>
        </p:txBody>
      </p:sp>
      <p:sp>
        <p:nvSpPr>
          <p:cNvPr id="3" name="コンテンツ プレースホルダー 2"/>
          <p:cNvSpPr>
            <a:spLocks noGrp="1"/>
          </p:cNvSpPr>
          <p:nvPr>
            <p:ph idx="1"/>
          </p:nvPr>
        </p:nvSpPr>
        <p:spPr>
          <a:xfrm>
            <a:off x="457200" y="1600200"/>
            <a:ext cx="8229600" cy="5213176"/>
          </a:xfrm>
        </p:spPr>
        <p:txBody>
          <a:bodyPr>
            <a:normAutofit fontScale="85000" lnSpcReduction="10000"/>
          </a:bodyPr>
          <a:lstStyle/>
          <a:p>
            <a:r>
              <a:rPr lang="en-US" altLang="ja-JP" dirty="0"/>
              <a:t>The skill training system compensates for the shortage of simple workers in Japan. Japanese agriculture is collapsed unless there are foreign workers.</a:t>
            </a:r>
            <a:endParaRPr kumimoji="1" lang="en-US" altLang="ja-JP" dirty="0" smtClean="0"/>
          </a:p>
          <a:p>
            <a:r>
              <a:rPr lang="en-US" altLang="ja-JP" dirty="0"/>
              <a:t>While wanting to expand the skill training system, the government is afraid of political criticism of immigration tolerance</a:t>
            </a:r>
            <a:r>
              <a:rPr lang="en-US" altLang="ja-JP" dirty="0" smtClean="0"/>
              <a:t>.</a:t>
            </a:r>
          </a:p>
          <a:p>
            <a:r>
              <a:rPr lang="en-US" altLang="ja-JP" dirty="0"/>
              <a:t>Therefore, the government has created a category called specific skills, which explains that this is not simple </a:t>
            </a:r>
            <a:r>
              <a:rPr lang="en-US" altLang="ja-JP" dirty="0" smtClean="0"/>
              <a:t>labor.</a:t>
            </a:r>
          </a:p>
          <a:p>
            <a:r>
              <a:rPr lang="en-US" altLang="ja-JP" dirty="0"/>
              <a:t>Actually, because the number of foreign non-Japanese simple workers in Japan further increases, human resources who can specialize in their management are required.</a:t>
            </a:r>
            <a:endParaRPr kumimoji="1" lang="ja-JP" altLang="en-US" dirty="0"/>
          </a:p>
        </p:txBody>
      </p:sp>
    </p:spTree>
    <p:extLst>
      <p:ext uri="{BB962C8B-B14F-4D97-AF65-F5344CB8AC3E}">
        <p14:creationId xmlns:p14="http://schemas.microsoft.com/office/powerpoint/2010/main" val="3720915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rgbClr val="0070C0"/>
            </a:solidFill>
          </a:ln>
        </p:spPr>
        <p:txBody>
          <a:bodyPr>
            <a:normAutofit fontScale="90000"/>
          </a:bodyPr>
          <a:lstStyle/>
          <a:p>
            <a:r>
              <a:rPr lang="en-US" altLang="ja-JP" dirty="0"/>
              <a:t>Establishment of professional university system</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fontScale="92500" lnSpcReduction="20000"/>
          </a:bodyPr>
          <a:lstStyle/>
          <a:p>
            <a:r>
              <a:rPr lang="en-US" altLang="ja-JP" dirty="0"/>
              <a:t>A university established for the purpose of training human resources who can become an immediate fighting force emphasizing practical training and </a:t>
            </a:r>
            <a:r>
              <a:rPr lang="en-US" altLang="ja-JP" dirty="0" smtClean="0"/>
              <a:t>experiments</a:t>
            </a:r>
          </a:p>
          <a:p>
            <a:r>
              <a:rPr lang="en-US" altLang="ja-JP" dirty="0"/>
              <a:t>Started in </a:t>
            </a:r>
            <a:r>
              <a:rPr lang="en-US" altLang="ja-JP" dirty="0" smtClean="0"/>
              <a:t>FY2019</a:t>
            </a:r>
            <a:r>
              <a:rPr lang="ja-JP" altLang="en-US" dirty="0" smtClean="0"/>
              <a:t>　</a:t>
            </a:r>
            <a:r>
              <a:rPr lang="en-US" altLang="ja-JP" dirty="0"/>
              <a:t>In the field of rehabilitation, fashion and animal </a:t>
            </a:r>
            <a:r>
              <a:rPr lang="en-US" altLang="ja-JP" dirty="0" smtClean="0"/>
              <a:t>nursing</a:t>
            </a:r>
          </a:p>
          <a:p>
            <a:r>
              <a:rPr lang="en-US" altLang="ja-JP" dirty="0"/>
              <a:t>In the field of manga, information technology, sightseeing, entrepreneurs, it will be launched from </a:t>
            </a:r>
            <a:r>
              <a:rPr lang="en-US" altLang="ja-JP" dirty="0" smtClean="0"/>
              <a:t>2020</a:t>
            </a:r>
          </a:p>
          <a:p>
            <a:r>
              <a:rPr lang="en-US" altLang="ja-JP" dirty="0"/>
              <a:t>If a foreign student graduates from a professional university, it will be easier to acquire Japanese permanent qualification</a:t>
            </a:r>
            <a:r>
              <a:rPr lang="en-US" altLang="ja-JP" dirty="0" smtClean="0"/>
              <a:t>.</a:t>
            </a:r>
          </a:p>
        </p:txBody>
      </p:sp>
    </p:spTree>
    <p:extLst>
      <p:ext uri="{BB962C8B-B14F-4D97-AF65-F5344CB8AC3E}">
        <p14:creationId xmlns:p14="http://schemas.microsoft.com/office/powerpoint/2010/main" val="355090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760640"/>
          </a:xfrm>
        </p:spPr>
        <p:txBody>
          <a:bodyPr>
            <a:normAutofit/>
          </a:bodyPr>
          <a:lstStyle/>
          <a:p>
            <a:pPr lvl="0"/>
            <a:r>
              <a:rPr lang="en-US" altLang="ja-JP" sz="2700" dirty="0" smtClean="0">
                <a:solidFill>
                  <a:prstClr val="black"/>
                </a:solidFill>
              </a:rPr>
              <a:t>However</a:t>
            </a:r>
            <a:r>
              <a:rPr lang="en-US" altLang="ja-JP" sz="2700" dirty="0">
                <a:solidFill>
                  <a:prstClr val="black"/>
                </a:solidFill>
              </a:rPr>
              <a:t>, the purpose of the Basic Tourism Law was to acquire foreign currency, and it did not </a:t>
            </a:r>
            <a:r>
              <a:rPr lang="en-US" altLang="ja-JP" sz="2700" dirty="0" smtClean="0">
                <a:solidFill>
                  <a:prstClr val="black"/>
                </a:solidFill>
              </a:rPr>
              <a:t>change.</a:t>
            </a:r>
          </a:p>
          <a:p>
            <a:r>
              <a:rPr lang="en-US" altLang="ja-JP" dirty="0"/>
              <a:t>Together with </a:t>
            </a:r>
            <a:r>
              <a:rPr lang="en-US" altLang="ja-JP" dirty="0" smtClean="0"/>
              <a:t>US-dollar</a:t>
            </a:r>
            <a:r>
              <a:rPr lang="en-US" altLang="ja-JP" dirty="0"/>
              <a:t>, </a:t>
            </a:r>
            <a:r>
              <a:rPr lang="en-US" altLang="ja-JP" dirty="0" smtClean="0"/>
              <a:t>Euro</a:t>
            </a:r>
            <a:r>
              <a:rPr lang="en-US" altLang="ja-JP" dirty="0"/>
              <a:t>, etc., </a:t>
            </a:r>
            <a:r>
              <a:rPr lang="en-US" altLang="ja-JP" dirty="0" smtClean="0"/>
              <a:t>Yen </a:t>
            </a:r>
            <a:r>
              <a:rPr lang="en-US" altLang="ja-JP" dirty="0"/>
              <a:t>is treated as international currency, and the necessity for acquiring foreign currency is low</a:t>
            </a:r>
            <a:r>
              <a:rPr lang="en-US" altLang="ja-JP" dirty="0" smtClean="0"/>
              <a:t>.</a:t>
            </a:r>
            <a:r>
              <a:rPr lang="en-US" altLang="ja-JP" dirty="0"/>
              <a:t> </a:t>
            </a:r>
            <a:endParaRPr lang="en-US" altLang="ja-JP" dirty="0" smtClean="0"/>
          </a:p>
          <a:p>
            <a:r>
              <a:rPr lang="en-US" altLang="ja-JP" dirty="0" smtClean="0"/>
              <a:t>At last after </a:t>
            </a:r>
            <a:r>
              <a:rPr lang="en-US" altLang="ja-JP" dirty="0"/>
              <a:t>the enactment of the Basic Law on Tourism Nation in 2007, its aim </a:t>
            </a:r>
            <a:r>
              <a:rPr lang="en-US" altLang="ja-JP" dirty="0" smtClean="0"/>
              <a:t> </a:t>
            </a:r>
            <a:r>
              <a:rPr lang="en-US" altLang="ja-JP" dirty="0"/>
              <a:t>changed to secure </a:t>
            </a:r>
            <a:r>
              <a:rPr lang="en-US" altLang="ja-JP" dirty="0" smtClean="0"/>
              <a:t>National pride</a:t>
            </a:r>
            <a:r>
              <a:rPr lang="en-US" altLang="ja-JP" dirty="0"/>
              <a:t>. </a:t>
            </a:r>
          </a:p>
          <a:p>
            <a:r>
              <a:rPr lang="en-US" altLang="ja-JP" dirty="0"/>
              <a:t>Compared with the economic scale of the country, it was a recognition that the number of customers who visited Japan was small</a:t>
            </a:r>
            <a:r>
              <a:rPr lang="en-US" altLang="ja-JP" dirty="0" smtClean="0"/>
              <a:t>.</a:t>
            </a:r>
            <a:endParaRPr kumimoji="1" lang="ja-JP" altLang="en-US" dirty="0"/>
          </a:p>
        </p:txBody>
      </p:sp>
    </p:spTree>
    <p:extLst>
      <p:ext uri="{BB962C8B-B14F-4D97-AF65-F5344CB8AC3E}">
        <p14:creationId xmlns:p14="http://schemas.microsoft.com/office/powerpoint/2010/main" val="991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1435" y="404664"/>
            <a:ext cx="8801129" cy="6120680"/>
          </a:xfrm>
          <a:prstGeom prst="rect">
            <a:avLst/>
          </a:prstGeom>
        </p:spPr>
      </p:pic>
    </p:spTree>
    <p:extLst>
      <p:ext uri="{BB962C8B-B14F-4D97-AF65-F5344CB8AC3E}">
        <p14:creationId xmlns:p14="http://schemas.microsoft.com/office/powerpoint/2010/main" val="70071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a:t>International Tourism Revenue</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 y="1678287"/>
            <a:ext cx="9144000" cy="5179713"/>
          </a:xfrm>
          <a:prstGeom prst="rect">
            <a:avLst/>
          </a:prstGeom>
        </p:spPr>
      </p:pic>
    </p:spTree>
    <p:extLst>
      <p:ext uri="{BB962C8B-B14F-4D97-AF65-F5344CB8AC3E}">
        <p14:creationId xmlns:p14="http://schemas.microsoft.com/office/powerpoint/2010/main" val="43484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en-US" altLang="ja-JP" dirty="0"/>
              <a:t>International Tourism </a:t>
            </a:r>
            <a:r>
              <a:rPr lang="en-US" altLang="ja-JP" dirty="0" smtClean="0"/>
              <a:t>E</a:t>
            </a:r>
            <a:r>
              <a:rPr lang="en-US" altLang="ja-JP" dirty="0"/>
              <a:t>xpenditure</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56792"/>
            <a:ext cx="9144000" cy="5440362"/>
          </a:xfrm>
          <a:prstGeom prst="rect">
            <a:avLst/>
          </a:prstGeom>
        </p:spPr>
      </p:pic>
    </p:spTree>
    <p:extLst>
      <p:ext uri="{BB962C8B-B14F-4D97-AF65-F5344CB8AC3E}">
        <p14:creationId xmlns:p14="http://schemas.microsoft.com/office/powerpoint/2010/main" val="338714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856984" cy="1143000"/>
          </a:xfrm>
          <a:ln>
            <a:solidFill>
              <a:schemeClr val="accent1"/>
            </a:solidFill>
          </a:ln>
        </p:spPr>
        <p:txBody>
          <a:bodyPr>
            <a:normAutofit fontScale="90000"/>
          </a:bodyPr>
          <a:lstStyle/>
          <a:p>
            <a:r>
              <a:rPr lang="en-US" altLang="ja-JP" dirty="0"/>
              <a:t>Is the surplus of the international tourism income meaningful?</a:t>
            </a:r>
            <a:endParaRPr kumimoji="1" lang="ja-JP" altLang="en-US" dirty="0"/>
          </a:p>
        </p:txBody>
      </p:sp>
      <p:sp>
        <p:nvSpPr>
          <p:cNvPr id="3" name="コンテンツ プレースホルダー 2"/>
          <p:cNvSpPr>
            <a:spLocks noGrp="1"/>
          </p:cNvSpPr>
          <p:nvPr>
            <p:ph idx="1"/>
          </p:nvPr>
        </p:nvSpPr>
        <p:spPr>
          <a:xfrm>
            <a:off x="457200" y="1600200"/>
            <a:ext cx="8229600" cy="5645224"/>
          </a:xfrm>
        </p:spPr>
        <p:txBody>
          <a:bodyPr>
            <a:normAutofit fontScale="92500" lnSpcReduction="10000"/>
          </a:bodyPr>
          <a:lstStyle/>
          <a:p>
            <a:r>
              <a:rPr lang="en-US" altLang="ja-JP" dirty="0"/>
              <a:t>The trade balance of the United States has a large deficit. However, the capital account is a large surplus (China, Japan </a:t>
            </a:r>
            <a:r>
              <a:rPr lang="en-US" altLang="ja-JP" dirty="0" err="1"/>
              <a:t>etc</a:t>
            </a:r>
            <a:r>
              <a:rPr lang="en-US" altLang="ja-JP" dirty="0"/>
              <a:t> purchase US federal bonds </a:t>
            </a:r>
            <a:r>
              <a:rPr lang="en-US" altLang="ja-JP" dirty="0" err="1"/>
              <a:t>etc</a:t>
            </a:r>
            <a:r>
              <a:rPr lang="en-US" altLang="ja-JP" dirty="0" smtClean="0"/>
              <a:t>)</a:t>
            </a:r>
            <a:r>
              <a:rPr lang="en-US" altLang="ja-JP" dirty="0"/>
              <a:t>.</a:t>
            </a:r>
            <a:endParaRPr lang="en-US" altLang="ja-JP" dirty="0" smtClean="0"/>
          </a:p>
          <a:p>
            <a:r>
              <a:rPr lang="en-US" altLang="ja-JP" dirty="0"/>
              <a:t>In other words, China manufactures goods and sells it to the United States. China purchases US government bonds and travels abroad using the earnings dollar</a:t>
            </a:r>
            <a:r>
              <a:rPr lang="en-US" altLang="ja-JP" dirty="0" smtClean="0"/>
              <a:t>.</a:t>
            </a:r>
          </a:p>
          <a:p>
            <a:r>
              <a:rPr lang="en-US" altLang="ja-JP" dirty="0"/>
              <a:t>In the international market, if the dollar gets excessive in a country, the exchange rate of that country will soar and the foreign currency assessment held by that country will go down</a:t>
            </a:r>
            <a:r>
              <a:rPr lang="en-US" altLang="ja-JP" dirty="0" smtClean="0"/>
              <a:t>.</a:t>
            </a:r>
            <a:endParaRPr kumimoji="1" lang="ja-JP" altLang="en-US" dirty="0"/>
          </a:p>
        </p:txBody>
      </p:sp>
    </p:spTree>
    <p:extLst>
      <p:ext uri="{BB962C8B-B14F-4D97-AF65-F5344CB8AC3E}">
        <p14:creationId xmlns:p14="http://schemas.microsoft.com/office/powerpoint/2010/main" val="13426988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5985</TotalTime>
  <Words>1400</Words>
  <Application>Microsoft Office PowerPoint</Application>
  <PresentationFormat>画面に合わせる (4:3)</PresentationFormat>
  <Paragraphs>185</Paragraphs>
  <Slides>42</Slides>
  <Notes>14</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8" baseType="lpstr">
      <vt:lpstr>ＭＳ Ｐゴシック</vt:lpstr>
      <vt:lpstr>新細明體</vt:lpstr>
      <vt:lpstr>Arial</vt:lpstr>
      <vt:lpstr>Calibri</vt:lpstr>
      <vt:lpstr>Office テーマ</vt:lpstr>
      <vt:lpstr>スライド</vt:lpstr>
      <vt:lpstr>Tourism　in　Japan Especially for foreign students</vt:lpstr>
      <vt:lpstr>Purpose of tourism policy in Japan</vt:lpstr>
      <vt:lpstr>PowerPoint プレゼンテーション</vt:lpstr>
      <vt:lpstr>Mechanisms that domestic tourism destination has occurred</vt:lpstr>
      <vt:lpstr>PowerPoint プレゼンテーション</vt:lpstr>
      <vt:lpstr>PowerPoint プレゼンテーション</vt:lpstr>
      <vt:lpstr>International Tourism Revenue</vt:lpstr>
      <vt:lpstr>International Tourism Expenditure</vt:lpstr>
      <vt:lpstr>Is the surplus of the international tourism income meaningful?</vt:lpstr>
      <vt:lpstr>The situation in Japan</vt:lpstr>
      <vt:lpstr>PowerPoint プレゼンテーション</vt:lpstr>
      <vt:lpstr>PowerPoint プレゼンテーション</vt:lpstr>
      <vt:lpstr>PowerPoint プレゼンテーション</vt:lpstr>
      <vt:lpstr>PowerPoint プレゼンテーション</vt:lpstr>
      <vt:lpstr>Economic ripple effect of the tourism activity</vt:lpstr>
      <vt:lpstr>関係する企業、組織</vt:lpstr>
      <vt:lpstr>Tourism resources system   ～ What mind and regulations produce ～</vt:lpstr>
      <vt:lpstr>PowerPoint プレゼンテーション</vt:lpstr>
      <vt:lpstr>PowerPoint プレゼンテーション</vt:lpstr>
      <vt:lpstr>Western-style “Hotel” and  Japanese-style “RYOKAN”   Do you take off shoes?</vt:lpstr>
      <vt:lpstr>HOTEL（ｂｌｕｅ） and　ＲＹＯＫＡＮ（graｙ）</vt:lpstr>
      <vt:lpstr>PowerPoint プレゼンテーション</vt:lpstr>
      <vt:lpstr>PowerPoint プレゼンテーション</vt:lpstr>
      <vt:lpstr>Law of Renting Private Homes and Rooms</vt:lpstr>
      <vt:lpstr>Abolition of tourism interpreter business law</vt:lpstr>
      <vt:lpstr>Launch of a system for land operators</vt:lpstr>
      <vt:lpstr>PowerPoint プレゼンテーション</vt:lpstr>
      <vt:lpstr>Car　Rental　driver dispatch</vt:lpstr>
      <vt:lpstr>PowerPoint プレゼンテーション</vt:lpstr>
      <vt:lpstr>PowerPoint プレゼンテーション</vt:lpstr>
      <vt:lpstr>Immigration Control and Refugee Recognition Act</vt:lpstr>
      <vt:lpstr>Business Management Visa</vt:lpstr>
      <vt:lpstr>Visa　about Knowledge on technology / humanities or international business</vt:lpstr>
      <vt:lpstr>Exemplary 1</vt:lpstr>
      <vt:lpstr>Exemplary ２</vt:lpstr>
      <vt:lpstr>Exemplary ３</vt:lpstr>
      <vt:lpstr>Exemplary ４ Language school lecturer on sightseeing etc.　</vt:lpstr>
      <vt:lpstr>Promotion of Tourism Agency's approach to Ministry of Justice</vt:lpstr>
      <vt:lpstr>Technical Internship Act</vt:lpstr>
      <vt:lpstr>New Specific skill visa system (under discussion at the National Assembly)</vt:lpstr>
      <vt:lpstr>The　Reality　is　・・・</vt:lpstr>
      <vt:lpstr>Establishment of professional university system</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都市デザイン論</dc:title>
  <dc:creator>teramae</dc:creator>
  <cp:lastModifiedBy>寺前 秀一</cp:lastModifiedBy>
  <cp:revision>138</cp:revision>
  <dcterms:created xsi:type="dcterms:W3CDTF">2014-01-02T05:17:51Z</dcterms:created>
  <dcterms:modified xsi:type="dcterms:W3CDTF">2018-12-02T23:44:29Z</dcterms:modified>
</cp:coreProperties>
</file>