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614" r:id="rId2"/>
    <p:sldId id="681" r:id="rId3"/>
    <p:sldId id="615" r:id="rId4"/>
    <p:sldId id="620" r:id="rId5"/>
    <p:sldId id="618" r:id="rId6"/>
    <p:sldId id="619" r:id="rId7"/>
    <p:sldId id="621" r:id="rId8"/>
    <p:sldId id="623" r:id="rId9"/>
    <p:sldId id="633" r:id="rId10"/>
    <p:sldId id="679" r:id="rId11"/>
    <p:sldId id="634" r:id="rId12"/>
    <p:sldId id="635" r:id="rId13"/>
    <p:sldId id="636" r:id="rId14"/>
    <p:sldId id="637" r:id="rId15"/>
    <p:sldId id="638" r:id="rId16"/>
    <p:sldId id="660" r:id="rId17"/>
    <p:sldId id="639" r:id="rId18"/>
    <p:sldId id="657" r:id="rId19"/>
    <p:sldId id="658" r:id="rId20"/>
    <p:sldId id="668" r:id="rId21"/>
    <p:sldId id="626" r:id="rId22"/>
    <p:sldId id="680" r:id="rId23"/>
    <p:sldId id="669" r:id="rId24"/>
    <p:sldId id="655" r:id="rId25"/>
    <p:sldId id="656" r:id="rId26"/>
    <p:sldId id="673" r:id="rId27"/>
    <p:sldId id="676" r:id="rId28"/>
    <p:sldId id="661" r:id="rId29"/>
    <p:sldId id="663" r:id="rId30"/>
    <p:sldId id="662" r:id="rId31"/>
    <p:sldId id="667" r:id="rId32"/>
    <p:sldId id="671" r:id="rId33"/>
    <p:sldId id="665" r:id="rId34"/>
    <p:sldId id="664" r:id="rId35"/>
    <p:sldId id="670"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3196" autoAdjust="0"/>
  </p:normalViewPr>
  <p:slideViewPr>
    <p:cSldViewPr>
      <p:cViewPr varScale="1">
        <p:scale>
          <a:sx n="83" d="100"/>
          <a:sy n="83" d="100"/>
        </p:scale>
        <p:origin x="1358"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7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D83BC-D8A3-4A37-B372-E13EDBFFC1D7}" type="datetimeFigureOut">
              <a:rPr kumimoji="1" lang="ja-JP" altLang="en-US" smtClean="0"/>
              <a:pPr/>
              <a:t>2018/12/13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EEE36-D0A9-49DE-A2ED-37327D67B7B3}" type="slidenum">
              <a:rPr kumimoji="1" lang="ja-JP" altLang="en-US" smtClean="0"/>
              <a:pPr/>
              <a:t>‹#›</a:t>
            </a:fld>
            <a:endParaRPr kumimoji="1" lang="ja-JP" altLang="en-US"/>
          </a:p>
        </p:txBody>
      </p:sp>
    </p:spTree>
    <p:extLst>
      <p:ext uri="{BB962C8B-B14F-4D97-AF65-F5344CB8AC3E}">
        <p14:creationId xmlns:p14="http://schemas.microsoft.com/office/powerpoint/2010/main" val="1317057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a:t>
            </a:fld>
            <a:endParaRPr kumimoji="1" lang="ja-JP" altLang="en-US"/>
          </a:p>
        </p:txBody>
      </p:sp>
    </p:spTree>
    <p:extLst>
      <p:ext uri="{BB962C8B-B14F-4D97-AF65-F5344CB8AC3E}">
        <p14:creationId xmlns:p14="http://schemas.microsoft.com/office/powerpoint/2010/main" val="259864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16</a:t>
            </a:fld>
            <a:endParaRPr kumimoji="1" lang="ja-JP" altLang="en-US"/>
          </a:p>
        </p:txBody>
      </p:sp>
    </p:spTree>
    <p:extLst>
      <p:ext uri="{BB962C8B-B14F-4D97-AF65-F5344CB8AC3E}">
        <p14:creationId xmlns:p14="http://schemas.microsoft.com/office/powerpoint/2010/main" val="3011688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C856212-0682-4616-8450-0BE70AA16C4A}" type="slidenum">
              <a:rPr kumimoji="1" lang="ja-JP" altLang="en-US" smtClean="0"/>
              <a:pPr/>
              <a:t>17</a:t>
            </a:fld>
            <a:endParaRPr kumimoji="1" lang="ja-JP" altLang="en-US"/>
          </a:p>
        </p:txBody>
      </p:sp>
    </p:spTree>
    <p:extLst>
      <p:ext uri="{BB962C8B-B14F-4D97-AF65-F5344CB8AC3E}">
        <p14:creationId xmlns:p14="http://schemas.microsoft.com/office/powerpoint/2010/main" val="148952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26</a:t>
            </a:fld>
            <a:endParaRPr kumimoji="1" lang="ja-JP" altLang="en-US"/>
          </a:p>
        </p:txBody>
      </p:sp>
    </p:spTree>
    <p:extLst>
      <p:ext uri="{BB962C8B-B14F-4D97-AF65-F5344CB8AC3E}">
        <p14:creationId xmlns:p14="http://schemas.microsoft.com/office/powerpoint/2010/main" val="225024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27</a:t>
            </a:fld>
            <a:endParaRPr kumimoji="1" lang="ja-JP" altLang="en-US"/>
          </a:p>
        </p:txBody>
      </p:sp>
    </p:spTree>
    <p:extLst>
      <p:ext uri="{BB962C8B-B14F-4D97-AF65-F5344CB8AC3E}">
        <p14:creationId xmlns:p14="http://schemas.microsoft.com/office/powerpoint/2010/main" val="143748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AEEE36-D0A9-49DE-A2ED-37327D67B7B3}" type="slidenum">
              <a:rPr kumimoji="1" lang="ja-JP" altLang="en-US" smtClean="0"/>
              <a:pPr/>
              <a:t>3</a:t>
            </a:fld>
            <a:endParaRPr kumimoji="1" lang="ja-JP" altLang="en-US"/>
          </a:p>
        </p:txBody>
      </p:sp>
    </p:spTree>
    <p:extLst>
      <p:ext uri="{BB962C8B-B14F-4D97-AF65-F5344CB8AC3E}">
        <p14:creationId xmlns:p14="http://schemas.microsoft.com/office/powerpoint/2010/main" val="192380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AEEE36-D0A9-49DE-A2ED-37327D67B7B3}" type="slidenum">
              <a:rPr kumimoji="1" lang="ja-JP" altLang="en-US" smtClean="0"/>
              <a:pPr/>
              <a:t>7</a:t>
            </a:fld>
            <a:endParaRPr kumimoji="1" lang="ja-JP" altLang="en-US"/>
          </a:p>
        </p:txBody>
      </p:sp>
    </p:spTree>
    <p:extLst>
      <p:ext uri="{BB962C8B-B14F-4D97-AF65-F5344CB8AC3E}">
        <p14:creationId xmlns:p14="http://schemas.microsoft.com/office/powerpoint/2010/main" val="72135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9</a:t>
            </a:fld>
            <a:endParaRPr kumimoji="1" lang="ja-JP" altLang="en-US"/>
          </a:p>
        </p:txBody>
      </p:sp>
    </p:spTree>
    <p:extLst>
      <p:ext uri="{BB962C8B-B14F-4D97-AF65-F5344CB8AC3E}">
        <p14:creationId xmlns:p14="http://schemas.microsoft.com/office/powerpoint/2010/main" val="39978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11</a:t>
            </a:fld>
            <a:endParaRPr kumimoji="1" lang="ja-JP" altLang="en-US"/>
          </a:p>
        </p:txBody>
      </p:sp>
    </p:spTree>
    <p:extLst>
      <p:ext uri="{BB962C8B-B14F-4D97-AF65-F5344CB8AC3E}">
        <p14:creationId xmlns:p14="http://schemas.microsoft.com/office/powerpoint/2010/main" val="316166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12</a:t>
            </a:fld>
            <a:endParaRPr kumimoji="1" lang="ja-JP" altLang="en-US"/>
          </a:p>
        </p:txBody>
      </p:sp>
    </p:spTree>
    <p:extLst>
      <p:ext uri="{BB962C8B-B14F-4D97-AF65-F5344CB8AC3E}">
        <p14:creationId xmlns:p14="http://schemas.microsoft.com/office/powerpoint/2010/main" val="360070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8E34B8-459E-4F90-8800-F4F0101D9449}" type="slidenum">
              <a:rPr kumimoji="1" lang="ja-JP" altLang="en-US" smtClean="0"/>
              <a:pPr/>
              <a:t>13</a:t>
            </a:fld>
            <a:endParaRPr kumimoji="1" lang="ja-JP" altLang="en-US"/>
          </a:p>
        </p:txBody>
      </p:sp>
    </p:spTree>
    <p:extLst>
      <p:ext uri="{BB962C8B-B14F-4D97-AF65-F5344CB8AC3E}">
        <p14:creationId xmlns:p14="http://schemas.microsoft.com/office/powerpoint/2010/main" val="257262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14</a:t>
            </a:fld>
            <a:endParaRPr kumimoji="1" lang="ja-JP" altLang="en-US"/>
          </a:p>
        </p:txBody>
      </p:sp>
    </p:spTree>
    <p:extLst>
      <p:ext uri="{BB962C8B-B14F-4D97-AF65-F5344CB8AC3E}">
        <p14:creationId xmlns:p14="http://schemas.microsoft.com/office/powerpoint/2010/main" val="1244251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7219E35-F1A6-4DE7-9B66-E8B2C67F9562}" type="slidenum">
              <a:rPr kumimoji="1" lang="ja-JP" altLang="en-US" smtClean="0"/>
              <a:pPr/>
              <a:t>15</a:t>
            </a:fld>
            <a:endParaRPr kumimoji="1" lang="ja-JP" altLang="en-US"/>
          </a:p>
        </p:txBody>
      </p:sp>
    </p:spTree>
    <p:extLst>
      <p:ext uri="{BB962C8B-B14F-4D97-AF65-F5344CB8AC3E}">
        <p14:creationId xmlns:p14="http://schemas.microsoft.com/office/powerpoint/2010/main" val="37510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2018/12/13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59BF-E3EC-4EDF-8EF3-BE5E8A0DDC50}" type="datetimeFigureOut">
              <a:rPr kumimoji="1" lang="ja-JP" altLang="en-US" smtClean="0"/>
              <a:pPr/>
              <a:t>2018/12/13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F2CE7-B160-45C2-A665-4DF85E88934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PowerPoint_____1.sld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oj.go.jp/nyuukokukanri/kouhou/nyukan_nyukan69.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548680"/>
            <a:ext cx="8352928" cy="2190105"/>
          </a:xfrm>
          <a:solidFill>
            <a:srgbClr val="FFFF00"/>
          </a:solidFill>
          <a:ln w="57150">
            <a:solidFill>
              <a:schemeClr val="tx1">
                <a:lumMod val="95000"/>
                <a:lumOff val="5000"/>
              </a:schemeClr>
            </a:solidFill>
          </a:ln>
        </p:spPr>
        <p:txBody>
          <a:bodyPr>
            <a:normAutofit/>
          </a:bodyPr>
          <a:lstStyle/>
          <a:p>
            <a:r>
              <a:rPr kumimoji="1" lang="en-US" altLang="ja-JP" sz="6000" dirty="0" smtClean="0"/>
              <a:t>Tourism</a:t>
            </a:r>
            <a:r>
              <a:rPr kumimoji="1" lang="ja-JP" altLang="en-US" sz="6000" dirty="0" smtClean="0"/>
              <a:t>　</a:t>
            </a:r>
            <a:r>
              <a:rPr kumimoji="1" lang="en-US" altLang="ja-JP" sz="6000" dirty="0" smtClean="0"/>
              <a:t>in</a:t>
            </a:r>
            <a:r>
              <a:rPr kumimoji="1" lang="ja-JP" altLang="en-US" sz="6000" dirty="0" smtClean="0"/>
              <a:t>　</a:t>
            </a:r>
            <a:r>
              <a:rPr lang="en-US" altLang="ja-JP" sz="6000" dirty="0"/>
              <a:t>Japan</a:t>
            </a:r>
            <a:br>
              <a:rPr lang="en-US" altLang="ja-JP" sz="6000" dirty="0"/>
            </a:br>
            <a:r>
              <a:rPr lang="en-US" altLang="ja-JP" sz="4000" dirty="0"/>
              <a:t>Especially for foreign students</a:t>
            </a:r>
            <a:endParaRPr kumimoji="1" lang="ja-JP" altLang="en-US" sz="4000" dirty="0"/>
          </a:p>
        </p:txBody>
      </p:sp>
      <p:sp>
        <p:nvSpPr>
          <p:cNvPr id="3" name="サブタイトル 2"/>
          <p:cNvSpPr>
            <a:spLocks noGrp="1"/>
          </p:cNvSpPr>
          <p:nvPr>
            <p:ph type="subTitle" idx="1"/>
          </p:nvPr>
        </p:nvSpPr>
        <p:spPr>
          <a:xfrm>
            <a:off x="1044384" y="4797152"/>
            <a:ext cx="7048056" cy="1296144"/>
          </a:xfrm>
          <a:ln>
            <a:solidFill>
              <a:schemeClr val="tx1"/>
            </a:solidFill>
            <a:prstDash val="lgDashDotDot"/>
          </a:ln>
        </p:spPr>
        <p:txBody>
          <a:bodyPr>
            <a:normAutofit fontScale="92500"/>
          </a:bodyPr>
          <a:lstStyle/>
          <a:p>
            <a:r>
              <a:rPr lang="en-US" altLang="ja-JP" sz="4200" b="1" dirty="0" smtClean="0">
                <a:solidFill>
                  <a:schemeClr val="tx1">
                    <a:lumMod val="95000"/>
                    <a:lumOff val="5000"/>
                  </a:schemeClr>
                </a:solidFill>
              </a:rPr>
              <a:t>TERAMAE</a:t>
            </a:r>
            <a:r>
              <a:rPr lang="ja-JP" altLang="en-US" sz="4200" b="1" dirty="0" smtClean="0">
                <a:solidFill>
                  <a:schemeClr val="tx1">
                    <a:lumMod val="95000"/>
                    <a:lumOff val="5000"/>
                  </a:schemeClr>
                </a:solidFill>
              </a:rPr>
              <a:t>　</a:t>
            </a:r>
            <a:r>
              <a:rPr lang="en-US" altLang="ja-JP" sz="4200" b="1" dirty="0" smtClean="0">
                <a:solidFill>
                  <a:schemeClr val="tx1">
                    <a:lumMod val="95000"/>
                    <a:lumOff val="5000"/>
                  </a:schemeClr>
                </a:solidFill>
              </a:rPr>
              <a:t>Shuichi</a:t>
            </a:r>
            <a:r>
              <a:rPr lang="ja-JP" altLang="en-US" sz="4200" b="1" dirty="0" smtClean="0">
                <a:solidFill>
                  <a:schemeClr val="tx1">
                    <a:lumMod val="95000"/>
                    <a:lumOff val="5000"/>
                  </a:schemeClr>
                </a:solidFill>
              </a:rPr>
              <a:t>　</a:t>
            </a:r>
            <a:r>
              <a:rPr lang="en-US" altLang="ja-JP" sz="4200" b="1" dirty="0" smtClean="0">
                <a:solidFill>
                  <a:schemeClr val="tx1">
                    <a:lumMod val="95000"/>
                    <a:lumOff val="5000"/>
                  </a:schemeClr>
                </a:solidFill>
              </a:rPr>
              <a:t>PhD</a:t>
            </a:r>
          </a:p>
          <a:p>
            <a:r>
              <a:rPr kumimoji="1" lang="en-US" altLang="ja-JP" sz="2400" b="1" dirty="0" smtClean="0">
                <a:solidFill>
                  <a:schemeClr val="tx1">
                    <a:lumMod val="95000"/>
                    <a:lumOff val="5000"/>
                  </a:schemeClr>
                </a:solidFill>
              </a:rPr>
              <a:t>President</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of</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Human</a:t>
            </a:r>
            <a:r>
              <a:rPr kumimoji="1" lang="ja-JP" altLang="en-US" sz="2400" b="1" dirty="0" smtClean="0">
                <a:solidFill>
                  <a:schemeClr val="tx1">
                    <a:lumMod val="95000"/>
                    <a:lumOff val="5000"/>
                  </a:schemeClr>
                </a:solidFill>
              </a:rPr>
              <a:t>　</a:t>
            </a:r>
            <a:r>
              <a:rPr kumimoji="1" lang="en-US" altLang="ja-JP" sz="2400" b="1" dirty="0" smtClean="0">
                <a:solidFill>
                  <a:schemeClr val="tx1">
                    <a:lumMod val="95000"/>
                    <a:lumOff val="5000"/>
                  </a:schemeClr>
                </a:solidFill>
              </a:rPr>
              <a:t>Logistics</a:t>
            </a:r>
            <a:r>
              <a:rPr kumimoji="1" lang="ja-JP" altLang="en-US" sz="2400" b="1" dirty="0" smtClean="0">
                <a:solidFill>
                  <a:schemeClr val="tx1">
                    <a:lumMod val="95000"/>
                    <a:lumOff val="5000"/>
                  </a:schemeClr>
                </a:solidFill>
              </a:rPr>
              <a:t>　＆　</a:t>
            </a:r>
            <a:r>
              <a:rPr kumimoji="1" lang="en-US" altLang="ja-JP" sz="2400" b="1" dirty="0" smtClean="0">
                <a:solidFill>
                  <a:schemeClr val="tx1">
                    <a:lumMod val="95000"/>
                    <a:lumOff val="5000"/>
                  </a:schemeClr>
                </a:solidFill>
              </a:rPr>
              <a:t>Tourism</a:t>
            </a:r>
            <a:r>
              <a:rPr kumimoji="1" lang="ja-JP" altLang="en-US" sz="2400" b="1" dirty="0" smtClean="0">
                <a:solidFill>
                  <a:schemeClr val="tx1">
                    <a:lumMod val="95000"/>
                    <a:lumOff val="5000"/>
                  </a:schemeClr>
                </a:solidFill>
              </a:rPr>
              <a:t>　</a:t>
            </a:r>
            <a:r>
              <a:rPr kumimoji="1" lang="en-US" altLang="ja-JP" sz="2400" b="1" dirty="0" err="1" smtClean="0">
                <a:solidFill>
                  <a:schemeClr val="tx1">
                    <a:lumMod val="95000"/>
                    <a:lumOff val="5000"/>
                  </a:schemeClr>
                </a:solidFill>
              </a:rPr>
              <a:t>Laboratary</a:t>
            </a:r>
            <a:endParaRPr kumimoji="1" lang="en-US" altLang="ja-JP" sz="2400" b="1" dirty="0" smtClean="0">
              <a:solidFill>
                <a:schemeClr val="tx1">
                  <a:lumMod val="95000"/>
                  <a:lumOff val="5000"/>
                </a:schemeClr>
              </a:solidFill>
            </a:endParaRPr>
          </a:p>
        </p:txBody>
      </p:sp>
      <p:sp>
        <p:nvSpPr>
          <p:cNvPr id="4" name="サブタイトル 2"/>
          <p:cNvSpPr txBox="1">
            <a:spLocks/>
          </p:cNvSpPr>
          <p:nvPr/>
        </p:nvSpPr>
        <p:spPr>
          <a:xfrm>
            <a:off x="2198255" y="3140968"/>
            <a:ext cx="4598793" cy="1296144"/>
          </a:xfrm>
          <a:prstGeom prst="rect">
            <a:avLst/>
          </a:prstGeom>
          <a:ln>
            <a:solidFill>
              <a:schemeClr val="tx1"/>
            </a:solidFill>
            <a:prstDash val="lgDashDotDot"/>
          </a:ln>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3200" b="1" dirty="0">
                <a:solidFill>
                  <a:schemeClr val="tx1">
                    <a:lumMod val="95000"/>
                    <a:lumOff val="5000"/>
                  </a:schemeClr>
                </a:solidFill>
              </a:rPr>
              <a:t>14</a:t>
            </a:r>
            <a:r>
              <a:rPr kumimoji="1" lang="en-US" altLang="ja-JP" sz="3200" b="1" i="0" u="none" strike="noStrike" kern="1200" cap="none" spc="0" normalizeH="0" noProof="0" dirty="0" err="1" smtClean="0">
                <a:ln>
                  <a:noFill/>
                </a:ln>
                <a:solidFill>
                  <a:schemeClr val="tx1">
                    <a:lumMod val="95000"/>
                    <a:lumOff val="5000"/>
                  </a:schemeClr>
                </a:solidFill>
                <a:effectLst/>
                <a:uLnTx/>
                <a:uFillTx/>
                <a:latin typeface="+mn-lt"/>
                <a:ea typeface="+mn-ea"/>
                <a:cs typeface="+mn-cs"/>
              </a:rPr>
              <a:t>th</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kumimoji="1" lang="en-US" altLang="ja-JP"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Dec</a:t>
            </a:r>
            <a:r>
              <a:rPr kumimoji="1" lang="ja-JP" altLang="en-US" sz="32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lang="en-US" altLang="ja-JP" sz="3200" b="1" dirty="0" smtClean="0">
                <a:solidFill>
                  <a:schemeClr val="tx1">
                    <a:lumMod val="95000"/>
                    <a:lumOff val="5000"/>
                  </a:schemeClr>
                </a:solidFill>
              </a:rPr>
              <a:t>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altLang="ja-JP" sz="4300" dirty="0" smtClean="0">
                <a:solidFill>
                  <a:schemeClr val="tx1">
                    <a:lumMod val="95000"/>
                    <a:lumOff val="5000"/>
                  </a:schemeClr>
                </a:solidFill>
              </a:rPr>
              <a:t>a</a:t>
            </a:r>
            <a:r>
              <a:rPr kumimoji="1" lang="en-US" altLang="ja-JP" sz="430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t</a:t>
            </a:r>
            <a:r>
              <a:rPr kumimoji="1" lang="en-US" altLang="ja-JP" sz="520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APU</a:t>
            </a:r>
            <a:endParaRPr kumimoji="1" lang="ja-JP" altLang="en-US" sz="520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spTree>
    <p:extLst>
      <p:ext uri="{BB962C8B-B14F-4D97-AF65-F5344CB8AC3E}">
        <p14:creationId xmlns:p14="http://schemas.microsoft.com/office/powerpoint/2010/main" val="359263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a:t>Tourism related companies and </a:t>
            </a:r>
            <a:r>
              <a:rPr lang="en-US" altLang="ja-JP" dirty="0" smtClean="0"/>
              <a:t>organizations</a:t>
            </a:r>
            <a:endParaRPr kumimoji="1" lang="ja-JP" altLang="en-US" dirty="0"/>
          </a:p>
        </p:txBody>
      </p:sp>
      <p:pic>
        <p:nvPicPr>
          <p:cNvPr id="5" name="図 4"/>
          <p:cNvPicPr>
            <a:picLocks noChangeAspect="1"/>
          </p:cNvPicPr>
          <p:nvPr/>
        </p:nvPicPr>
        <p:blipFill>
          <a:blip r:embed="rId2"/>
          <a:stretch>
            <a:fillRect/>
          </a:stretch>
        </p:blipFill>
        <p:spPr>
          <a:xfrm>
            <a:off x="914023" y="1772816"/>
            <a:ext cx="7315954" cy="3384376"/>
          </a:xfrm>
          <a:prstGeom prst="rect">
            <a:avLst/>
          </a:prstGeom>
        </p:spPr>
      </p:pic>
      <p:sp>
        <p:nvSpPr>
          <p:cNvPr id="6" name="正方形/長方形 5"/>
          <p:cNvSpPr/>
          <p:nvPr/>
        </p:nvSpPr>
        <p:spPr>
          <a:xfrm>
            <a:off x="2555776" y="5579948"/>
            <a:ext cx="5526360" cy="369332"/>
          </a:xfrm>
          <a:prstGeom prst="rect">
            <a:avLst/>
          </a:prstGeom>
        </p:spPr>
        <p:txBody>
          <a:bodyPr wrap="square">
            <a:spAutoFit/>
          </a:bodyPr>
          <a:lstStyle/>
          <a:p>
            <a:r>
              <a:rPr lang="ja-JP" altLang="en-US" dirty="0"/>
              <a:t>Nationality does not matter. Japanese ability is necessary.</a:t>
            </a:r>
          </a:p>
        </p:txBody>
      </p:sp>
    </p:spTree>
    <p:extLst>
      <p:ext uri="{BB962C8B-B14F-4D97-AF65-F5344CB8AC3E}">
        <p14:creationId xmlns:p14="http://schemas.microsoft.com/office/powerpoint/2010/main" val="359174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04864"/>
            <a:ext cx="8892480" cy="2952328"/>
          </a:xfrm>
          <a:solidFill>
            <a:srgbClr val="FFFF00"/>
          </a:solidFill>
          <a:ln w="57150">
            <a:solidFill>
              <a:schemeClr val="tx1"/>
            </a:solidFill>
          </a:ln>
        </p:spPr>
        <p:txBody>
          <a:bodyPr>
            <a:normAutofit/>
          </a:bodyPr>
          <a:lstStyle/>
          <a:p>
            <a:r>
              <a:rPr lang="en-US" altLang="ja-JP" dirty="0" smtClean="0"/>
              <a:t>Tourism resources system </a:t>
            </a:r>
            <a:br>
              <a:rPr lang="en-US" altLang="ja-JP" dirty="0" smtClean="0"/>
            </a:br>
            <a:r>
              <a:rPr lang="en-US" altLang="ja-JP" dirty="0" smtClean="0"/>
              <a:t/>
            </a:r>
            <a:br>
              <a:rPr lang="en-US" altLang="ja-JP" dirty="0" smtClean="0"/>
            </a:br>
            <a:r>
              <a:rPr lang="ja-JP" altLang="en-US" dirty="0" smtClean="0"/>
              <a:t>～</a:t>
            </a:r>
            <a:r>
              <a:rPr lang="en-US" altLang="ja-JP" dirty="0" smtClean="0"/>
              <a:t> What mind and regulations produce </a:t>
            </a:r>
            <a:r>
              <a:rPr lang="ja-JP" altLang="en-US" dirty="0" smtClean="0"/>
              <a:t>～</a:t>
            </a:r>
            <a:endParaRPr kumimoji="1" lang="ja-JP" altLang="en-US" dirty="0"/>
          </a:p>
        </p:txBody>
      </p:sp>
    </p:spTree>
    <p:extLst>
      <p:ext uri="{BB962C8B-B14F-4D97-AF65-F5344CB8AC3E}">
        <p14:creationId xmlns:p14="http://schemas.microsoft.com/office/powerpoint/2010/main" val="208598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ja-JP" altLang="ja-JP"/>
          </a:p>
        </p:txBody>
      </p:sp>
      <p:sp>
        <p:nvSpPr>
          <p:cNvPr id="31749" name="Rectangle 5"/>
          <p:cNvSpPr>
            <a:spLocks noChangeArrowheads="1"/>
          </p:cNvSpPr>
          <p:nvPr/>
        </p:nvSpPr>
        <p:spPr bwMode="auto">
          <a:xfrm>
            <a:off x="0" y="191928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31748" name="Object 4"/>
          <p:cNvGraphicFramePr>
            <a:graphicFrameLocks noChangeAspect="1"/>
          </p:cNvGraphicFramePr>
          <p:nvPr/>
        </p:nvGraphicFramePr>
        <p:xfrm>
          <a:off x="0" y="274638"/>
          <a:ext cx="9144000" cy="6884987"/>
        </p:xfrm>
        <a:graphic>
          <a:graphicData uri="http://schemas.openxmlformats.org/presentationml/2006/ole">
            <mc:AlternateContent xmlns:mc="http://schemas.openxmlformats.org/markup-compatibility/2006">
              <mc:Choice xmlns:v="urn:schemas-microsoft-com:vml" Requires="v">
                <p:oleObj spid="_x0000_s2076" name="スライド" r:id="rId4" imgW="983048" imgH="736117" progId="PowerPoint.Slide.8">
                  <p:embed/>
                </p:oleObj>
              </mc:Choice>
              <mc:Fallback>
                <p:oleObj name="スライド" r:id="rId4" imgW="983048" imgH="736117"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638"/>
                        <a:ext cx="9144000" cy="688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839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0177" name="Object 1"/>
          <p:cNvGraphicFramePr>
            <a:graphicFrameLocks noChangeAspect="1"/>
          </p:cNvGraphicFramePr>
          <p:nvPr>
            <p:extLst>
              <p:ext uri="{D42A27DB-BD31-4B8C-83A1-F6EECF244321}">
                <p14:modId xmlns:p14="http://schemas.microsoft.com/office/powerpoint/2010/main" val="1049594643"/>
              </p:ext>
            </p:extLst>
          </p:nvPr>
        </p:nvGraphicFramePr>
        <p:xfrm>
          <a:off x="0" y="-18473"/>
          <a:ext cx="8820472" cy="6657598"/>
        </p:xfrm>
        <a:graphic>
          <a:graphicData uri="http://schemas.openxmlformats.org/presentationml/2006/ole">
            <mc:AlternateContent xmlns:mc="http://schemas.openxmlformats.org/markup-compatibility/2006">
              <mc:Choice xmlns:v="urn:schemas-microsoft-com:vml" Requires="v">
                <p:oleObj spid="_x0000_s3100" name="スライド" r:id="rId4" imgW="4570378" imgH="3427533" progId="PowerPoint.Slide.12">
                  <p:embed/>
                </p:oleObj>
              </mc:Choice>
              <mc:Fallback>
                <p:oleObj name="スライド" r:id="rId4" imgW="4570378" imgH="3427533"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473"/>
                        <a:ext cx="8820472" cy="6657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963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24744"/>
            <a:ext cx="8229600" cy="3802434"/>
          </a:xfrm>
          <a:solidFill>
            <a:srgbClr val="FFFF00"/>
          </a:solidFill>
          <a:ln w="57150">
            <a:solidFill>
              <a:schemeClr val="tx1">
                <a:lumMod val="85000"/>
                <a:lumOff val="15000"/>
              </a:schemeClr>
            </a:solidFill>
          </a:ln>
        </p:spPr>
        <p:txBody>
          <a:bodyPr>
            <a:normAutofit/>
          </a:bodyPr>
          <a:lstStyle/>
          <a:p>
            <a:r>
              <a:rPr lang="en-US" altLang="ja-JP" b="1" dirty="0" smtClean="0"/>
              <a:t>Western-style “Hotel” and </a:t>
            </a:r>
            <a:r>
              <a:rPr lang="ja-JP" altLang="ja-JP" dirty="0" smtClean="0"/>
              <a:t/>
            </a:r>
            <a:br>
              <a:rPr lang="ja-JP" altLang="ja-JP" dirty="0" smtClean="0"/>
            </a:br>
            <a:r>
              <a:rPr lang="en-US" altLang="ja-JP" b="1" dirty="0" smtClean="0"/>
              <a:t>Japanese-style “RYOKAN” </a:t>
            </a:r>
            <a:r>
              <a:rPr lang="ja-JP" altLang="ja-JP" dirty="0" smtClean="0"/>
              <a:t/>
            </a:r>
            <a:br>
              <a:rPr lang="ja-JP" altLang="ja-JP" dirty="0" smtClean="0"/>
            </a:br>
            <a:r>
              <a:rPr lang="en-US" altLang="ja-JP" dirty="0" smtClean="0"/>
              <a:t/>
            </a:r>
            <a:br>
              <a:rPr lang="en-US" altLang="ja-JP" dirty="0" smtClean="0"/>
            </a:br>
            <a:r>
              <a:rPr lang="en-US" altLang="ja-JP" dirty="0" smtClean="0"/>
              <a:t>Do you take off shoes?</a:t>
            </a:r>
            <a:endParaRPr kumimoji="1" lang="ja-JP" altLang="en-US" dirty="0"/>
          </a:p>
        </p:txBody>
      </p:sp>
    </p:spTree>
    <p:extLst>
      <p:ext uri="{BB962C8B-B14F-4D97-AF65-F5344CB8AC3E}">
        <p14:creationId xmlns:p14="http://schemas.microsoft.com/office/powerpoint/2010/main" val="8218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en-US" altLang="ja-JP" dirty="0" smtClean="0"/>
              <a:t>HOTEL</a:t>
            </a:r>
            <a:r>
              <a:rPr kumimoji="1" lang="ja-JP" altLang="en-US" dirty="0" smtClean="0"/>
              <a:t>（ｂｌｕｅ） </a:t>
            </a:r>
            <a:r>
              <a:rPr kumimoji="1" lang="en-US" altLang="ja-JP" dirty="0" smtClean="0"/>
              <a:t>and</a:t>
            </a:r>
            <a:r>
              <a:rPr kumimoji="1" lang="ja-JP" altLang="en-US" dirty="0" smtClean="0"/>
              <a:t>　ＲＹＯＫＡＮ（</a:t>
            </a:r>
            <a:r>
              <a:rPr kumimoji="1" lang="en-US" altLang="ja-JP" dirty="0" err="1" smtClean="0"/>
              <a:t>gra</a:t>
            </a:r>
            <a:r>
              <a:rPr kumimoji="1" lang="ja-JP" altLang="en-US" dirty="0" smtClean="0"/>
              <a:t>ｙ）</a:t>
            </a:r>
            <a:endParaRPr kumimoji="1" lang="ja-JP" altLang="en-US" dirty="0"/>
          </a:p>
        </p:txBody>
      </p:sp>
      <p:pic>
        <p:nvPicPr>
          <p:cNvPr id="2050" name="Picture 2" descr="grp_宿泊施設客室数の推移"/>
          <p:cNvPicPr>
            <a:picLocks noChangeAspect="1" noChangeArrowheads="1"/>
          </p:cNvPicPr>
          <p:nvPr/>
        </p:nvPicPr>
        <p:blipFill>
          <a:blip r:embed="rId3" cstate="print"/>
          <a:srcRect t="12030" r="-980" b="10996"/>
          <a:stretch>
            <a:fillRect/>
          </a:stretch>
        </p:blipFill>
        <p:spPr bwMode="auto">
          <a:xfrm>
            <a:off x="467544" y="2348880"/>
            <a:ext cx="8280920" cy="4032448"/>
          </a:xfrm>
          <a:prstGeom prst="rect">
            <a:avLst/>
          </a:prstGeom>
          <a:noFill/>
        </p:spPr>
      </p:pic>
      <p:sp>
        <p:nvSpPr>
          <p:cNvPr id="4" name="テキスト ボックス 3"/>
          <p:cNvSpPr txBox="1"/>
          <p:nvPr/>
        </p:nvSpPr>
        <p:spPr>
          <a:xfrm>
            <a:off x="107504" y="2195572"/>
            <a:ext cx="1698222" cy="369332"/>
          </a:xfrm>
          <a:prstGeom prst="rect">
            <a:avLst/>
          </a:prstGeom>
          <a:solidFill>
            <a:schemeClr val="bg1"/>
          </a:solidFill>
        </p:spPr>
        <p:txBody>
          <a:bodyPr wrap="none" rtlCol="0">
            <a:spAutoFit/>
          </a:bodyPr>
          <a:lstStyle/>
          <a:p>
            <a:r>
              <a:rPr kumimoji="1" lang="en-US" altLang="ja-JP" dirty="0" smtClean="0"/>
              <a:t>Ten of thousand</a:t>
            </a:r>
            <a:endParaRPr kumimoji="1" lang="ja-JP" altLang="en-US" dirty="0"/>
          </a:p>
        </p:txBody>
      </p:sp>
      <p:sp>
        <p:nvSpPr>
          <p:cNvPr id="3" name="テキスト ボックス 2"/>
          <p:cNvSpPr txBox="1"/>
          <p:nvPr/>
        </p:nvSpPr>
        <p:spPr>
          <a:xfrm>
            <a:off x="5686547" y="3851756"/>
            <a:ext cx="2053805" cy="369332"/>
          </a:xfrm>
          <a:prstGeom prst="rect">
            <a:avLst/>
          </a:prstGeom>
          <a:solidFill>
            <a:schemeClr val="bg1"/>
          </a:solidFill>
        </p:spPr>
        <p:txBody>
          <a:bodyPr wrap="square" rtlCol="0">
            <a:spAutoFit/>
          </a:bodyPr>
          <a:lstStyle/>
          <a:p>
            <a:r>
              <a:rPr kumimoji="1" lang="en-US" altLang="ja-JP" dirty="0" smtClean="0"/>
              <a:t>Taking</a:t>
            </a:r>
            <a:r>
              <a:rPr kumimoji="1" lang="ja-JP" altLang="en-US" dirty="0" smtClean="0"/>
              <a:t>　</a:t>
            </a:r>
            <a:r>
              <a:rPr kumimoji="1" lang="en-US" altLang="ja-JP" dirty="0" smtClean="0"/>
              <a:t>off</a:t>
            </a:r>
            <a:r>
              <a:rPr kumimoji="1" lang="ja-JP" altLang="en-US" dirty="0" smtClean="0"/>
              <a:t>　</a:t>
            </a:r>
            <a:r>
              <a:rPr kumimoji="1" lang="en-US" altLang="ja-JP" dirty="0" smtClean="0"/>
              <a:t>shoes</a:t>
            </a:r>
            <a:endParaRPr kumimoji="1" lang="ja-JP" altLang="en-US" dirty="0"/>
          </a:p>
        </p:txBody>
      </p:sp>
      <p:sp>
        <p:nvSpPr>
          <p:cNvPr id="6" name="テキスト ボックス 5"/>
          <p:cNvSpPr txBox="1"/>
          <p:nvPr/>
        </p:nvSpPr>
        <p:spPr>
          <a:xfrm>
            <a:off x="5436096" y="5291916"/>
            <a:ext cx="2638253" cy="369332"/>
          </a:xfrm>
          <a:prstGeom prst="rect">
            <a:avLst/>
          </a:prstGeom>
          <a:solidFill>
            <a:schemeClr val="bg1"/>
          </a:solidFill>
        </p:spPr>
        <p:txBody>
          <a:bodyPr wrap="square" rtlCol="0">
            <a:spAutoFit/>
          </a:bodyPr>
          <a:lstStyle/>
          <a:p>
            <a:r>
              <a:rPr lang="ja-JP" altLang="en-US" dirty="0" smtClean="0"/>
              <a:t>　</a:t>
            </a:r>
            <a:r>
              <a:rPr lang="en-US" altLang="ja-JP" dirty="0" smtClean="0"/>
              <a:t>Not</a:t>
            </a:r>
            <a:r>
              <a:rPr lang="ja-JP" altLang="en-US" dirty="0" smtClean="0"/>
              <a:t>　</a:t>
            </a:r>
            <a:r>
              <a:rPr lang="en-US" altLang="ja-JP" dirty="0" smtClean="0"/>
              <a:t>t</a:t>
            </a:r>
            <a:r>
              <a:rPr kumimoji="1" lang="en-US" altLang="ja-JP" dirty="0" smtClean="0"/>
              <a:t>aking</a:t>
            </a:r>
            <a:r>
              <a:rPr kumimoji="1" lang="ja-JP" altLang="en-US" dirty="0" smtClean="0"/>
              <a:t>　</a:t>
            </a:r>
            <a:r>
              <a:rPr kumimoji="1" lang="en-US" altLang="ja-JP" dirty="0" smtClean="0"/>
              <a:t>off</a:t>
            </a:r>
            <a:r>
              <a:rPr kumimoji="1" lang="ja-JP" altLang="en-US" dirty="0" smtClean="0"/>
              <a:t>　</a:t>
            </a:r>
            <a:r>
              <a:rPr kumimoji="1" lang="en-US" altLang="ja-JP" dirty="0" smtClean="0"/>
              <a:t>shoes</a:t>
            </a:r>
            <a:endParaRPr kumimoji="1" lang="ja-JP" altLang="en-US" dirty="0"/>
          </a:p>
        </p:txBody>
      </p:sp>
    </p:spTree>
    <p:extLst>
      <p:ext uri="{BB962C8B-B14F-4D97-AF65-F5344CB8AC3E}">
        <p14:creationId xmlns:p14="http://schemas.microsoft.com/office/powerpoint/2010/main" val="115190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267745" y="908720"/>
            <a:ext cx="2223864" cy="136815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western people</a:t>
            </a:r>
            <a:endParaRPr kumimoji="1" lang="ja-JP" altLang="en-US" sz="3200" dirty="0">
              <a:solidFill>
                <a:schemeClr val="tx1">
                  <a:lumMod val="95000"/>
                  <a:lumOff val="5000"/>
                </a:schemeClr>
              </a:solidFill>
            </a:endParaRPr>
          </a:p>
        </p:txBody>
      </p:sp>
      <p:sp>
        <p:nvSpPr>
          <p:cNvPr id="12" name="正方形/長方形 11"/>
          <p:cNvSpPr/>
          <p:nvPr/>
        </p:nvSpPr>
        <p:spPr>
          <a:xfrm>
            <a:off x="2267745" y="4509120"/>
            <a:ext cx="2376264" cy="100811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smtClean="0">
                <a:solidFill>
                  <a:schemeClr val="tx1">
                    <a:lumMod val="95000"/>
                    <a:lumOff val="5000"/>
                  </a:schemeClr>
                </a:solidFill>
              </a:rPr>
              <a:t>For Japanese</a:t>
            </a:r>
          </a:p>
          <a:p>
            <a:pPr algn="ctr"/>
            <a:r>
              <a:rPr kumimoji="1" lang="en-US" altLang="ja-JP" sz="3200" dirty="0" smtClean="0">
                <a:solidFill>
                  <a:schemeClr val="tx1">
                    <a:lumMod val="95000"/>
                    <a:lumOff val="5000"/>
                  </a:schemeClr>
                </a:solidFill>
              </a:rPr>
              <a:t>people</a:t>
            </a:r>
            <a:endParaRPr kumimoji="1" lang="ja-JP" altLang="en-US" sz="3200" dirty="0">
              <a:solidFill>
                <a:schemeClr val="tx1">
                  <a:lumMod val="95000"/>
                  <a:lumOff val="5000"/>
                </a:schemeClr>
              </a:solidFill>
            </a:endParaRPr>
          </a:p>
        </p:txBody>
      </p:sp>
      <p:sp>
        <p:nvSpPr>
          <p:cNvPr id="13" name="上下矢印 12"/>
          <p:cNvSpPr/>
          <p:nvPr/>
        </p:nvSpPr>
        <p:spPr>
          <a:xfrm>
            <a:off x="1691681" y="2492896"/>
            <a:ext cx="3816424" cy="1728192"/>
          </a:xfrm>
          <a:prstGeom prst="upDownArrow">
            <a:avLst>
              <a:gd name="adj1" fmla="val 80779"/>
              <a:gd name="adj2" fmla="val 16217"/>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2800" b="1" dirty="0" smtClean="0">
                <a:solidFill>
                  <a:srgbClr val="FF0000"/>
                </a:solidFill>
              </a:rPr>
              <a:t>Clear differences in lifestyle</a:t>
            </a:r>
          </a:p>
          <a:p>
            <a:pPr algn="ctr"/>
            <a:r>
              <a:rPr lang="en-US" altLang="ja-JP" sz="2800" b="1" dirty="0" smtClean="0">
                <a:solidFill>
                  <a:srgbClr val="FF0000"/>
                </a:solidFill>
              </a:rPr>
              <a:t>(at that time)</a:t>
            </a:r>
            <a:endParaRPr kumimoji="1" lang="ja-JP" altLang="en-US" sz="2800" b="1" dirty="0">
              <a:solidFill>
                <a:srgbClr val="FF0000"/>
              </a:solidFill>
            </a:endParaRPr>
          </a:p>
        </p:txBody>
      </p:sp>
      <p:sp>
        <p:nvSpPr>
          <p:cNvPr id="15" name="上カーブ矢印 14"/>
          <p:cNvSpPr/>
          <p:nvPr/>
        </p:nvSpPr>
        <p:spPr>
          <a:xfrm rot="16200000">
            <a:off x="3892414" y="1813310"/>
            <a:ext cx="4311501" cy="2664294"/>
          </a:xfrm>
          <a:prstGeom prst="curvedUpArrow">
            <a:avLst>
              <a:gd name="adj1" fmla="val 35484"/>
              <a:gd name="adj2" fmla="val 75497"/>
              <a:gd name="adj3" fmla="val 25000"/>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3200" dirty="0" smtClean="0">
                <a:solidFill>
                  <a:schemeClr val="tx1"/>
                </a:solidFill>
              </a:rPr>
              <a:t>Westernization</a:t>
            </a:r>
          </a:p>
          <a:p>
            <a:pPr algn="ctr"/>
            <a:endParaRPr lang="en-US" altLang="ja-JP" sz="3200" dirty="0" smtClean="0">
              <a:solidFill>
                <a:schemeClr val="tx1"/>
              </a:solidFill>
            </a:endParaRPr>
          </a:p>
          <a:p>
            <a:pPr algn="ctr"/>
            <a:r>
              <a:rPr lang="en-US" altLang="ja-JP" sz="3200" dirty="0" err="1" smtClean="0">
                <a:solidFill>
                  <a:schemeClr val="tx1"/>
                </a:solidFill>
              </a:rPr>
              <a:t>Relativization</a:t>
            </a:r>
            <a:endParaRPr lang="en-US" altLang="ja-JP" sz="3200" dirty="0" smtClean="0">
              <a:solidFill>
                <a:schemeClr val="tx1"/>
              </a:solidFill>
            </a:endParaRPr>
          </a:p>
          <a:p>
            <a:pPr algn="ctr"/>
            <a:endParaRPr lang="en-US" altLang="ja-JP" sz="3200" dirty="0" smtClean="0">
              <a:solidFill>
                <a:schemeClr val="tx1"/>
              </a:solidFill>
            </a:endParaRPr>
          </a:p>
          <a:p>
            <a:pPr algn="ctr"/>
            <a:r>
              <a:rPr lang="en-US" altLang="ja-JP" sz="3200" dirty="0" smtClean="0">
                <a:solidFill>
                  <a:schemeClr val="tx1"/>
                </a:solidFill>
              </a:rPr>
              <a:t>Popularization</a:t>
            </a:r>
            <a:endParaRPr kumimoji="1" lang="ja-JP" altLang="en-US" sz="3200" dirty="0">
              <a:solidFill>
                <a:schemeClr val="tx1"/>
              </a:solidFill>
            </a:endParaRPr>
          </a:p>
        </p:txBody>
      </p:sp>
    </p:spTree>
    <p:extLst>
      <p:ext uri="{BB962C8B-B14F-4D97-AF65-F5344CB8AC3E}">
        <p14:creationId xmlns:p14="http://schemas.microsoft.com/office/powerpoint/2010/main" val="84356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23728" y="1844824"/>
            <a:ext cx="6768752" cy="36724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5436096" y="1772816"/>
            <a:ext cx="0" cy="391958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645024"/>
            <a:ext cx="91440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27784" y="5673442"/>
            <a:ext cx="1944216" cy="707886"/>
          </a:xfrm>
          <a:prstGeom prst="rect">
            <a:avLst/>
          </a:prstGeom>
          <a:noFill/>
        </p:spPr>
        <p:txBody>
          <a:bodyPr wrap="square" rtlCol="0">
            <a:spAutoFit/>
          </a:bodyPr>
          <a:lstStyle/>
          <a:p>
            <a:pPr algn="ctr"/>
            <a:r>
              <a:rPr kumimoji="1" lang="en-US" altLang="ja-JP" sz="4000" dirty="0" smtClean="0">
                <a:solidFill>
                  <a:schemeClr val="tx1">
                    <a:lumMod val="95000"/>
                    <a:lumOff val="5000"/>
                  </a:schemeClr>
                </a:solidFill>
              </a:rPr>
              <a:t>Hotel</a:t>
            </a:r>
            <a:endParaRPr kumimoji="1" lang="ja-JP" altLang="en-US" sz="4000" dirty="0">
              <a:solidFill>
                <a:schemeClr val="tx1">
                  <a:lumMod val="95000"/>
                  <a:lumOff val="5000"/>
                </a:schemeClr>
              </a:solidFill>
            </a:endParaRPr>
          </a:p>
        </p:txBody>
      </p:sp>
      <p:sp>
        <p:nvSpPr>
          <p:cNvPr id="11" name="テキスト ボックス 10"/>
          <p:cNvSpPr txBox="1"/>
          <p:nvPr/>
        </p:nvSpPr>
        <p:spPr>
          <a:xfrm>
            <a:off x="6228184" y="5673442"/>
            <a:ext cx="1944216" cy="707886"/>
          </a:xfrm>
          <a:prstGeom prst="rect">
            <a:avLst/>
          </a:prstGeom>
          <a:noFill/>
        </p:spPr>
        <p:txBody>
          <a:bodyPr wrap="square" rtlCol="0">
            <a:spAutoFit/>
          </a:bodyPr>
          <a:lstStyle/>
          <a:p>
            <a:pPr algn="ctr"/>
            <a:r>
              <a:rPr kumimoji="1" lang="en-US" altLang="ja-JP" sz="4000" dirty="0" smtClean="0">
                <a:solidFill>
                  <a:schemeClr val="tx1">
                    <a:lumMod val="95000"/>
                    <a:lumOff val="5000"/>
                  </a:schemeClr>
                </a:solidFill>
              </a:rPr>
              <a:t>Ryokan</a:t>
            </a:r>
            <a:endParaRPr kumimoji="1" lang="ja-JP" altLang="en-US" sz="4000" dirty="0">
              <a:solidFill>
                <a:schemeClr val="tx1">
                  <a:lumMod val="95000"/>
                  <a:lumOff val="5000"/>
                </a:schemeClr>
              </a:solidFill>
            </a:endParaRPr>
          </a:p>
        </p:txBody>
      </p:sp>
      <p:sp>
        <p:nvSpPr>
          <p:cNvPr id="14" name="テキスト ボックス 13"/>
          <p:cNvSpPr txBox="1"/>
          <p:nvPr/>
        </p:nvSpPr>
        <p:spPr>
          <a:xfrm>
            <a:off x="179512" y="116632"/>
            <a:ext cx="8784976" cy="1446550"/>
          </a:xfrm>
          <a:prstGeom prst="rect">
            <a:avLst/>
          </a:prstGeom>
          <a:solidFill>
            <a:srgbClr val="FFFF00"/>
          </a:solidFill>
          <a:ln w="57150">
            <a:solidFill>
              <a:schemeClr val="tx1">
                <a:lumMod val="95000"/>
                <a:lumOff val="5000"/>
              </a:schemeClr>
            </a:solidFill>
          </a:ln>
        </p:spPr>
        <p:txBody>
          <a:bodyPr wrap="square" rtlCol="0">
            <a:spAutoFit/>
          </a:bodyPr>
          <a:lstStyle/>
          <a:p>
            <a:pPr algn="ctr"/>
            <a:r>
              <a:rPr lang="en-US" altLang="ja-JP" sz="4400" dirty="0" smtClean="0">
                <a:solidFill>
                  <a:schemeClr val="tx1">
                    <a:lumMod val="95000"/>
                    <a:lumOff val="5000"/>
                  </a:schemeClr>
                </a:solidFill>
              </a:rPr>
              <a:t>Japan accommodation can be classified into four</a:t>
            </a:r>
            <a:endParaRPr kumimoji="1" lang="ja-JP" altLang="en-US" sz="4400" dirty="0">
              <a:solidFill>
                <a:schemeClr val="tx1">
                  <a:lumMod val="95000"/>
                  <a:lumOff val="5000"/>
                </a:schemeClr>
              </a:solidFill>
            </a:endParaRPr>
          </a:p>
        </p:txBody>
      </p:sp>
      <p:sp>
        <p:nvSpPr>
          <p:cNvPr id="16" name="テキスト ボックス 15"/>
          <p:cNvSpPr txBox="1"/>
          <p:nvPr/>
        </p:nvSpPr>
        <p:spPr>
          <a:xfrm>
            <a:off x="2411760" y="2132856"/>
            <a:ext cx="2808312"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Registered Hotel</a:t>
            </a:r>
            <a:endParaRPr kumimoji="1" lang="ja-JP" altLang="en-US" sz="4000" dirty="0">
              <a:solidFill>
                <a:schemeClr val="tx1">
                  <a:lumMod val="95000"/>
                  <a:lumOff val="5000"/>
                </a:schemeClr>
              </a:solidFill>
            </a:endParaRPr>
          </a:p>
        </p:txBody>
      </p:sp>
      <p:sp>
        <p:nvSpPr>
          <p:cNvPr id="17" name="テキスト ボックス 16"/>
          <p:cNvSpPr txBox="1"/>
          <p:nvPr/>
        </p:nvSpPr>
        <p:spPr>
          <a:xfrm>
            <a:off x="2123728" y="3861048"/>
            <a:ext cx="3456384"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Non-registered Hotel</a:t>
            </a:r>
            <a:endParaRPr kumimoji="1" lang="ja-JP" altLang="en-US" sz="4000" dirty="0">
              <a:solidFill>
                <a:schemeClr val="tx1">
                  <a:lumMod val="95000"/>
                  <a:lumOff val="5000"/>
                </a:schemeClr>
              </a:solidFill>
            </a:endParaRPr>
          </a:p>
        </p:txBody>
      </p:sp>
      <p:sp>
        <p:nvSpPr>
          <p:cNvPr id="24" name="テキスト ボックス 23"/>
          <p:cNvSpPr txBox="1"/>
          <p:nvPr/>
        </p:nvSpPr>
        <p:spPr>
          <a:xfrm>
            <a:off x="0" y="1640994"/>
            <a:ext cx="2627784" cy="584775"/>
          </a:xfrm>
          <a:prstGeom prst="rect">
            <a:avLst/>
          </a:prstGeom>
          <a:noFill/>
        </p:spPr>
        <p:txBody>
          <a:bodyPr wrap="square" rtlCol="0">
            <a:spAutoFit/>
          </a:bodyPr>
          <a:lstStyle/>
          <a:p>
            <a:r>
              <a:rPr lang="en-US" altLang="ja-JP" sz="3200" dirty="0" smtClean="0">
                <a:solidFill>
                  <a:schemeClr val="tx1">
                    <a:lumMod val="95000"/>
                    <a:lumOff val="5000"/>
                  </a:schemeClr>
                </a:solidFill>
              </a:rPr>
              <a:t>Registration</a:t>
            </a:r>
            <a:endParaRPr kumimoji="1" lang="ja-JP" altLang="en-US" sz="3200" dirty="0">
              <a:solidFill>
                <a:schemeClr val="tx1">
                  <a:lumMod val="95000"/>
                  <a:lumOff val="5000"/>
                </a:schemeClr>
              </a:solidFill>
            </a:endParaRPr>
          </a:p>
        </p:txBody>
      </p:sp>
      <p:sp>
        <p:nvSpPr>
          <p:cNvPr id="27" name="上下矢印 26"/>
          <p:cNvSpPr/>
          <p:nvPr/>
        </p:nvSpPr>
        <p:spPr>
          <a:xfrm>
            <a:off x="0" y="2132856"/>
            <a:ext cx="1979712" cy="3312368"/>
          </a:xfrm>
          <a:prstGeom prst="upDownArrow">
            <a:avLst>
              <a:gd name="adj1" fmla="val 69516"/>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2800" dirty="0" smtClean="0">
                <a:solidFill>
                  <a:schemeClr val="tx1">
                    <a:lumMod val="95000"/>
                    <a:lumOff val="5000"/>
                  </a:schemeClr>
                </a:solidFill>
              </a:rPr>
              <a:t>Dilution of policy significance</a:t>
            </a:r>
            <a:endParaRPr kumimoji="1" lang="ja-JP" altLang="en-US" sz="2800" dirty="0">
              <a:solidFill>
                <a:schemeClr val="tx1">
                  <a:lumMod val="95000"/>
                  <a:lumOff val="5000"/>
                </a:schemeClr>
              </a:solidFill>
            </a:endParaRPr>
          </a:p>
        </p:txBody>
      </p:sp>
      <p:sp>
        <p:nvSpPr>
          <p:cNvPr id="21" name="テキスト ボックス 20"/>
          <p:cNvSpPr txBox="1"/>
          <p:nvPr/>
        </p:nvSpPr>
        <p:spPr>
          <a:xfrm>
            <a:off x="5652120" y="2060848"/>
            <a:ext cx="2808312"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Registered Ryokan</a:t>
            </a:r>
            <a:endParaRPr kumimoji="1" lang="ja-JP" altLang="en-US" sz="4000" dirty="0">
              <a:solidFill>
                <a:schemeClr val="tx1">
                  <a:lumMod val="95000"/>
                  <a:lumOff val="5000"/>
                </a:schemeClr>
              </a:solidFill>
            </a:endParaRPr>
          </a:p>
        </p:txBody>
      </p:sp>
      <p:sp>
        <p:nvSpPr>
          <p:cNvPr id="22" name="テキスト ボックス 21"/>
          <p:cNvSpPr txBox="1"/>
          <p:nvPr/>
        </p:nvSpPr>
        <p:spPr>
          <a:xfrm>
            <a:off x="5436096" y="4013448"/>
            <a:ext cx="3456384" cy="1323439"/>
          </a:xfrm>
          <a:prstGeom prst="rect">
            <a:avLst/>
          </a:prstGeom>
          <a:noFill/>
        </p:spPr>
        <p:txBody>
          <a:bodyPr wrap="square" rtlCol="0">
            <a:spAutoFit/>
          </a:bodyPr>
          <a:lstStyle/>
          <a:p>
            <a:pPr algn="ctr"/>
            <a:r>
              <a:rPr lang="en-US" altLang="ja-JP" sz="4000" dirty="0" smtClean="0">
                <a:solidFill>
                  <a:schemeClr val="tx1">
                    <a:lumMod val="95000"/>
                    <a:lumOff val="5000"/>
                  </a:schemeClr>
                </a:solidFill>
              </a:rPr>
              <a:t>Non-registered Ryokan</a:t>
            </a:r>
            <a:endParaRPr kumimoji="1" lang="ja-JP" altLang="en-US" sz="4000" dirty="0">
              <a:solidFill>
                <a:schemeClr val="tx1">
                  <a:lumMod val="95000"/>
                  <a:lumOff val="5000"/>
                </a:schemeClr>
              </a:solidFill>
            </a:endParaRPr>
          </a:p>
        </p:txBody>
      </p:sp>
      <p:sp>
        <p:nvSpPr>
          <p:cNvPr id="29" name="テキスト ボックス 28"/>
          <p:cNvSpPr txBox="1"/>
          <p:nvPr/>
        </p:nvSpPr>
        <p:spPr>
          <a:xfrm>
            <a:off x="152400" y="5436513"/>
            <a:ext cx="2763416" cy="461665"/>
          </a:xfrm>
          <a:prstGeom prst="rect">
            <a:avLst/>
          </a:prstGeom>
          <a:noFill/>
        </p:spPr>
        <p:txBody>
          <a:bodyPr wrap="square" rtlCol="0">
            <a:spAutoFit/>
          </a:bodyPr>
          <a:lstStyle/>
          <a:p>
            <a:r>
              <a:rPr lang="en-US" altLang="ja-JP" sz="2400" dirty="0" smtClean="0">
                <a:solidFill>
                  <a:schemeClr val="tx1">
                    <a:lumMod val="95000"/>
                    <a:lumOff val="5000"/>
                  </a:schemeClr>
                </a:solidFill>
              </a:rPr>
              <a:t>Non-Registration</a:t>
            </a:r>
            <a:endParaRPr kumimoji="1" lang="ja-JP" altLang="en-US" sz="2400" dirty="0">
              <a:solidFill>
                <a:schemeClr val="tx1">
                  <a:lumMod val="95000"/>
                  <a:lumOff val="5000"/>
                </a:schemeClr>
              </a:solidFill>
            </a:endParaRPr>
          </a:p>
        </p:txBody>
      </p:sp>
    </p:spTree>
    <p:extLst>
      <p:ext uri="{BB962C8B-B14F-4D97-AF65-F5344CB8AC3E}">
        <p14:creationId xmlns:p14="http://schemas.microsoft.com/office/powerpoint/2010/main" val="191029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332656"/>
            <a:ext cx="9028233" cy="1143000"/>
          </a:xfrm>
          <a:ln>
            <a:solidFill>
              <a:srgbClr val="0070C0"/>
            </a:solidFill>
          </a:ln>
        </p:spPr>
        <p:txBody>
          <a:bodyPr>
            <a:normAutofit fontScale="90000"/>
          </a:bodyPr>
          <a:lstStyle/>
          <a:p>
            <a:r>
              <a:rPr lang="en-US" altLang="ja-JP" b="1" dirty="0" smtClean="0"/>
              <a:t>Law of Renting Private Homes </a:t>
            </a:r>
            <a:r>
              <a:rPr lang="en-US" altLang="ja-JP" b="1" dirty="0"/>
              <a:t>and </a:t>
            </a:r>
            <a:r>
              <a:rPr lang="en-US" altLang="ja-JP" b="1" dirty="0" smtClean="0"/>
              <a:t>Rooms</a:t>
            </a:r>
            <a:endParaRPr kumimoji="1" lang="ja-JP" altLang="en-US" dirty="0"/>
          </a:p>
        </p:txBody>
      </p:sp>
      <p:sp>
        <p:nvSpPr>
          <p:cNvPr id="3" name="コンテンツ プレースホルダー 2"/>
          <p:cNvSpPr>
            <a:spLocks noGrp="1"/>
          </p:cNvSpPr>
          <p:nvPr>
            <p:ph idx="1"/>
          </p:nvPr>
        </p:nvSpPr>
        <p:spPr/>
        <p:txBody>
          <a:bodyPr/>
          <a:lstStyle/>
          <a:p>
            <a:r>
              <a:rPr lang="en-US" altLang="ja-JP" dirty="0"/>
              <a:t>With opportunity to enforce </a:t>
            </a:r>
            <a:r>
              <a:rPr lang="en-US" altLang="ja-JP" b="1" dirty="0"/>
              <a:t>Law of Renting Private Homes and </a:t>
            </a:r>
            <a:r>
              <a:rPr lang="en-US" altLang="ja-JP" b="1" dirty="0" smtClean="0"/>
              <a:t>Rooms,</a:t>
            </a:r>
            <a:r>
              <a:rPr lang="en-US" altLang="ja-JP" dirty="0" smtClean="0"/>
              <a:t> according </a:t>
            </a:r>
            <a:r>
              <a:rPr lang="en-US" altLang="ja-JP" dirty="0"/>
              <a:t>to the Accommodation Business Law, the division of legally separating Hotel and </a:t>
            </a:r>
            <a:r>
              <a:rPr lang="en-US" altLang="ja-JP" dirty="0" smtClean="0"/>
              <a:t>Ryokan</a:t>
            </a:r>
            <a:r>
              <a:rPr lang="ja-JP" altLang="en-US" dirty="0"/>
              <a:t> </a:t>
            </a:r>
            <a:r>
              <a:rPr lang="en-US" altLang="ja-JP" dirty="0" smtClean="0"/>
              <a:t>was abolished.</a:t>
            </a:r>
          </a:p>
          <a:p>
            <a:r>
              <a:rPr lang="en-US" altLang="ja-JP" dirty="0"/>
              <a:t>However, the legal difference between real estate rental contracts and accommodation contracts is still unclear.</a:t>
            </a:r>
            <a:endParaRPr kumimoji="1" lang="ja-JP" altLang="en-US" dirty="0"/>
          </a:p>
        </p:txBody>
      </p:sp>
    </p:spTree>
    <p:extLst>
      <p:ext uri="{BB962C8B-B14F-4D97-AF65-F5344CB8AC3E}">
        <p14:creationId xmlns:p14="http://schemas.microsoft.com/office/powerpoint/2010/main" val="281417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rgbClr val="0070C0"/>
            </a:solidFill>
          </a:ln>
        </p:spPr>
        <p:txBody>
          <a:bodyPr>
            <a:normAutofit fontScale="90000"/>
          </a:bodyPr>
          <a:lstStyle/>
          <a:p>
            <a:r>
              <a:rPr lang="en-US" altLang="ja-JP" dirty="0"/>
              <a:t>Abolition of tourism interpreter business </a:t>
            </a:r>
            <a:r>
              <a:rPr lang="en-US" altLang="ja-JP" dirty="0" smtClean="0"/>
              <a:t>law</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lnSpcReduction="10000"/>
          </a:bodyPr>
          <a:lstStyle/>
          <a:p>
            <a:r>
              <a:rPr lang="en-US" altLang="ja-JP" dirty="0"/>
              <a:t>As long as you have the ability, anyone can implement tourism interpreting </a:t>
            </a:r>
            <a:r>
              <a:rPr lang="en-US" altLang="ja-JP" dirty="0" smtClean="0"/>
              <a:t>business.</a:t>
            </a:r>
          </a:p>
          <a:p>
            <a:r>
              <a:rPr lang="en-US" altLang="ja-JP" dirty="0"/>
              <a:t>A national qualification is required only when using the name of </a:t>
            </a:r>
            <a:r>
              <a:rPr lang="en-US" altLang="ja-JP" dirty="0" smtClean="0"/>
              <a:t> </a:t>
            </a:r>
            <a:r>
              <a:rPr lang="ja-JP" altLang="en-US" dirty="0" smtClean="0"/>
              <a:t>通訳案内士（</a:t>
            </a:r>
            <a:r>
              <a:rPr lang="en-US" altLang="ja-JP" dirty="0" smtClean="0"/>
              <a:t>interpreter guidance</a:t>
            </a:r>
            <a:r>
              <a:rPr lang="ja-JP" altLang="en-US" dirty="0" smtClean="0"/>
              <a:t>）</a:t>
            </a:r>
            <a:r>
              <a:rPr lang="en-US" altLang="ja-JP" dirty="0" smtClean="0"/>
              <a:t>.</a:t>
            </a:r>
          </a:p>
          <a:p>
            <a:r>
              <a:rPr lang="en-US" altLang="ja-JP" dirty="0"/>
              <a:t>But this is a funny thing</a:t>
            </a:r>
            <a:r>
              <a:rPr lang="en-US" altLang="ja-JP" dirty="0" smtClean="0"/>
              <a:t>.</a:t>
            </a:r>
          </a:p>
          <a:p>
            <a:r>
              <a:rPr lang="en-US" altLang="ja-JP" dirty="0"/>
              <a:t>For foreigners, the name of </a:t>
            </a:r>
            <a:r>
              <a:rPr lang="ja-JP" altLang="en-US" dirty="0" smtClean="0"/>
              <a:t>通訳案内士</a:t>
            </a:r>
            <a:r>
              <a:rPr lang="en-US" altLang="ja-JP" dirty="0" smtClean="0"/>
              <a:t> </a:t>
            </a:r>
            <a:r>
              <a:rPr lang="en-US" altLang="ja-JP" dirty="0"/>
              <a:t>in Japanese is not necessary</a:t>
            </a:r>
            <a:r>
              <a:rPr lang="en-US" altLang="ja-JP" dirty="0" smtClean="0"/>
              <a:t>.</a:t>
            </a:r>
          </a:p>
          <a:p>
            <a:r>
              <a:rPr lang="en-US" altLang="ja-JP" dirty="0"/>
              <a:t>Everyone, you can freely in your mother tongue, name an interpreter</a:t>
            </a:r>
            <a:endParaRPr kumimoji="1" lang="ja-JP" altLang="en-US" dirty="0"/>
          </a:p>
        </p:txBody>
      </p:sp>
    </p:spTree>
    <p:extLst>
      <p:ext uri="{BB962C8B-B14F-4D97-AF65-F5344CB8AC3E}">
        <p14:creationId xmlns:p14="http://schemas.microsoft.com/office/powerpoint/2010/main" val="387717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a:t>Foreign workers and foreign tourists</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In international statistics, tourists are those who are away from the country for less than a year.</a:t>
            </a:r>
          </a:p>
          <a:p>
            <a:r>
              <a:rPr lang="en-US" altLang="ja-JP" dirty="0"/>
              <a:t>Those who are away from the country for more than one year will be classified as </a:t>
            </a:r>
            <a:r>
              <a:rPr lang="en-US" altLang="ja-JP" dirty="0" smtClean="0"/>
              <a:t>immigrants.</a:t>
            </a:r>
          </a:p>
          <a:p>
            <a:r>
              <a:rPr lang="en-US" altLang="ja-JP" dirty="0"/>
              <a:t>The difference between immigrants and tourists is the thin difference in paper </a:t>
            </a:r>
            <a:r>
              <a:rPr lang="en-US" altLang="ja-JP" dirty="0" smtClean="0"/>
              <a:t>thickness.</a:t>
            </a:r>
            <a:endParaRPr kumimoji="1" lang="ja-JP" altLang="en-US" dirty="0"/>
          </a:p>
        </p:txBody>
      </p:sp>
    </p:spTree>
    <p:extLst>
      <p:ext uri="{BB962C8B-B14F-4D97-AF65-F5344CB8AC3E}">
        <p14:creationId xmlns:p14="http://schemas.microsoft.com/office/powerpoint/2010/main" val="292514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dirty="0"/>
              <a:t>Launch of a system for land operators</a:t>
            </a:r>
            <a:endParaRPr kumimoji="1" lang="ja-JP" altLang="en-US" dirty="0"/>
          </a:p>
        </p:txBody>
      </p:sp>
      <p:sp>
        <p:nvSpPr>
          <p:cNvPr id="3" name="コンテンツ プレースホルダー 2"/>
          <p:cNvSpPr>
            <a:spLocks noGrp="1"/>
          </p:cNvSpPr>
          <p:nvPr>
            <p:ph idx="1"/>
          </p:nvPr>
        </p:nvSpPr>
        <p:spPr/>
        <p:txBody>
          <a:bodyPr/>
          <a:lstStyle/>
          <a:p>
            <a:r>
              <a:rPr lang="en-US" altLang="ja-JP" dirty="0"/>
              <a:t>In order to arrange for travel services in Japan, at the request of a foreign travel agency, qualified persons must be placed</a:t>
            </a:r>
            <a:r>
              <a:rPr lang="en-US" altLang="ja-JP" dirty="0" smtClean="0"/>
              <a:t>.</a:t>
            </a:r>
          </a:p>
          <a:p>
            <a:r>
              <a:rPr lang="en-US" altLang="ja-JP" dirty="0"/>
              <a:t>A qualified person must pass the travel industry administrator exam</a:t>
            </a:r>
            <a:r>
              <a:rPr lang="en-US" altLang="ja-JP" dirty="0" smtClean="0"/>
              <a:t>.</a:t>
            </a:r>
          </a:p>
          <a:p>
            <a:r>
              <a:rPr lang="en-US" altLang="ja-JP" dirty="0"/>
              <a:t>The examination concerns Japanese law, Japan geography, calculation knowledge of rail passenger fare, etc.</a:t>
            </a:r>
            <a:endParaRPr kumimoji="1" lang="ja-JP" altLang="en-US" dirty="0"/>
          </a:p>
        </p:txBody>
      </p:sp>
    </p:spTree>
    <p:extLst>
      <p:ext uri="{BB962C8B-B14F-4D97-AF65-F5344CB8AC3E}">
        <p14:creationId xmlns:p14="http://schemas.microsoft.com/office/powerpoint/2010/main" val="79519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26200" y="2662334"/>
            <a:ext cx="2124845" cy="2464998"/>
          </a:xfrm>
          <a:prstGeom prst="roundRect">
            <a:avLst/>
          </a:prstGeom>
          <a:solidFill>
            <a:srgbClr val="FFFF00"/>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300" dirty="0">
                <a:solidFill>
                  <a:schemeClr val="tx1">
                    <a:lumMod val="95000"/>
                    <a:lumOff val="5000"/>
                  </a:schemeClr>
                </a:solidFill>
              </a:rPr>
              <a:t>RAILWAY</a:t>
            </a:r>
          </a:p>
          <a:p>
            <a:pPr algn="ctr"/>
            <a:r>
              <a:rPr lang="ja-JP" altLang="en-US" sz="3300" dirty="0" smtClean="0">
                <a:solidFill>
                  <a:schemeClr val="tx1">
                    <a:lumMod val="95000"/>
                    <a:lumOff val="5000"/>
                  </a:schemeClr>
                </a:solidFill>
              </a:rPr>
              <a:t>ＢＵＳ（</a:t>
            </a:r>
            <a:r>
              <a:rPr lang="en-US" altLang="ja-JP" sz="3300" dirty="0" smtClean="0">
                <a:solidFill>
                  <a:schemeClr val="tx1">
                    <a:lumMod val="95000"/>
                    <a:lumOff val="5000"/>
                  </a:schemeClr>
                </a:solidFill>
              </a:rPr>
              <a:t>common</a:t>
            </a:r>
            <a:r>
              <a:rPr lang="ja-JP" altLang="en-US" sz="3300" dirty="0" smtClean="0">
                <a:solidFill>
                  <a:schemeClr val="tx1">
                    <a:lumMod val="95000"/>
                    <a:lumOff val="5000"/>
                  </a:schemeClr>
                </a:solidFill>
              </a:rPr>
              <a:t>　</a:t>
            </a:r>
            <a:r>
              <a:rPr lang="en-US" altLang="ja-JP" sz="3300" dirty="0" smtClean="0">
                <a:solidFill>
                  <a:schemeClr val="tx1">
                    <a:lumMod val="95000"/>
                    <a:lumOff val="5000"/>
                  </a:schemeClr>
                </a:solidFill>
              </a:rPr>
              <a:t>carrier</a:t>
            </a:r>
            <a:r>
              <a:rPr lang="ja-JP" altLang="en-US" sz="3300" dirty="0">
                <a:solidFill>
                  <a:schemeClr val="tx1">
                    <a:lumMod val="95000"/>
                    <a:lumOff val="5000"/>
                  </a:schemeClr>
                </a:solidFill>
              </a:rPr>
              <a:t>）</a:t>
            </a:r>
          </a:p>
        </p:txBody>
      </p:sp>
      <p:sp>
        <p:nvSpPr>
          <p:cNvPr id="5" name="角丸四角形 4"/>
          <p:cNvSpPr/>
          <p:nvPr/>
        </p:nvSpPr>
        <p:spPr>
          <a:xfrm>
            <a:off x="2540476" y="2629984"/>
            <a:ext cx="1541756" cy="1358654"/>
          </a:xfrm>
          <a:prstGeom prst="roundRect">
            <a:avLst/>
          </a:prstGeom>
          <a:solidFill>
            <a:srgbClr val="FFFF99"/>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lumMod val="95000"/>
                    <a:lumOff val="5000"/>
                  </a:schemeClr>
                </a:solidFill>
              </a:rPr>
              <a:t>street</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hiring</a:t>
            </a:r>
          </a:p>
          <a:p>
            <a:pPr algn="ctr"/>
            <a:endParaRPr lang="en-US" altLang="ja-JP" sz="1350" dirty="0">
              <a:solidFill>
                <a:schemeClr val="tx1">
                  <a:lumMod val="95000"/>
                  <a:lumOff val="5000"/>
                </a:schemeClr>
              </a:solidFill>
            </a:endParaRPr>
          </a:p>
          <a:p>
            <a:pPr algn="ctr"/>
            <a:r>
              <a:rPr lang="en-US" altLang="ja-JP" sz="2100" dirty="0">
                <a:solidFill>
                  <a:schemeClr val="tx1">
                    <a:lumMod val="95000"/>
                    <a:lumOff val="5000"/>
                  </a:schemeClr>
                </a:solidFill>
              </a:rPr>
              <a:t>Black-Cab</a:t>
            </a:r>
          </a:p>
        </p:txBody>
      </p:sp>
      <p:sp>
        <p:nvSpPr>
          <p:cNvPr id="6" name="角丸四角形 5"/>
          <p:cNvSpPr/>
          <p:nvPr/>
        </p:nvSpPr>
        <p:spPr>
          <a:xfrm>
            <a:off x="4091077" y="2662327"/>
            <a:ext cx="1541756" cy="1313372"/>
          </a:xfrm>
          <a:prstGeom prst="roundRect">
            <a:avLst/>
          </a:prstGeom>
          <a:solidFill>
            <a:schemeClr val="accent3">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dirty="0">
                <a:solidFill>
                  <a:schemeClr val="tx1">
                    <a:lumMod val="95000"/>
                    <a:lumOff val="5000"/>
                  </a:schemeClr>
                </a:solidFill>
              </a:rPr>
              <a:t>Waiting in the garage</a:t>
            </a:r>
          </a:p>
          <a:p>
            <a:pPr algn="ctr"/>
            <a:endParaRPr lang="en-US" altLang="ja-JP" sz="1350" dirty="0">
              <a:solidFill>
                <a:schemeClr val="tx1">
                  <a:lumMod val="95000"/>
                  <a:lumOff val="5000"/>
                </a:schemeClr>
              </a:solidFill>
            </a:endParaRPr>
          </a:p>
          <a:p>
            <a:pPr algn="ctr"/>
            <a:r>
              <a:rPr lang="en-US" altLang="ja-JP" sz="2100" dirty="0">
                <a:solidFill>
                  <a:schemeClr val="tx1">
                    <a:lumMod val="95000"/>
                    <a:lumOff val="5000"/>
                  </a:schemeClr>
                </a:solidFill>
              </a:rPr>
              <a:t>Mini-Cab</a:t>
            </a:r>
          </a:p>
        </p:txBody>
      </p:sp>
      <p:sp>
        <p:nvSpPr>
          <p:cNvPr id="8" name="角丸四角形 7"/>
          <p:cNvSpPr/>
          <p:nvPr/>
        </p:nvSpPr>
        <p:spPr>
          <a:xfrm>
            <a:off x="5641672" y="2670965"/>
            <a:ext cx="2736734" cy="210677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ＰＲＩＶＡＴＥ</a:t>
            </a:r>
            <a:endParaRPr lang="en-US" altLang="ja-JP" sz="2400" dirty="0">
              <a:solidFill>
                <a:schemeClr val="tx1">
                  <a:lumMod val="95000"/>
                  <a:lumOff val="5000"/>
                </a:schemeClr>
              </a:solidFill>
            </a:endParaRPr>
          </a:p>
          <a:p>
            <a:pPr algn="ctr"/>
            <a:r>
              <a:rPr lang="ja-JP" altLang="en-US" sz="1350" dirty="0">
                <a:solidFill>
                  <a:schemeClr val="tx1">
                    <a:lumMod val="95000"/>
                    <a:lumOff val="5000"/>
                  </a:schemeClr>
                </a:solidFill>
              </a:rPr>
              <a:t>（</a:t>
            </a:r>
            <a:r>
              <a:rPr lang="en-US" altLang="ja-JP" sz="1350" dirty="0">
                <a:solidFill>
                  <a:schemeClr val="tx1">
                    <a:lumMod val="95000"/>
                    <a:lumOff val="5000"/>
                  </a:schemeClr>
                </a:solidFill>
              </a:rPr>
              <a:t>DRIVER</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DISPATCH</a:t>
            </a:r>
          </a:p>
          <a:p>
            <a:pPr algn="ctr"/>
            <a:r>
              <a:rPr lang="en-US" altLang="ja-JP" sz="1350" dirty="0">
                <a:solidFill>
                  <a:schemeClr val="tx1">
                    <a:lumMod val="95000"/>
                    <a:lumOff val="5000"/>
                  </a:schemeClr>
                </a:solidFill>
              </a:rPr>
              <a:t>CAR</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RENTAL</a:t>
            </a:r>
            <a:r>
              <a:rPr lang="ja-JP" altLang="en-US" sz="1350" dirty="0">
                <a:solidFill>
                  <a:schemeClr val="tx1">
                    <a:lumMod val="95000"/>
                    <a:lumOff val="5000"/>
                  </a:schemeClr>
                </a:solidFill>
              </a:rPr>
              <a:t>）</a:t>
            </a:r>
          </a:p>
        </p:txBody>
      </p:sp>
      <p:sp>
        <p:nvSpPr>
          <p:cNvPr id="9" name="角丸四角形 8"/>
          <p:cNvSpPr/>
          <p:nvPr/>
        </p:nvSpPr>
        <p:spPr>
          <a:xfrm>
            <a:off x="4082232" y="3975700"/>
            <a:ext cx="1559222" cy="71793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lumMod val="95000"/>
                    <a:lumOff val="5000"/>
                  </a:schemeClr>
                </a:solidFill>
              </a:rPr>
              <a:t>Hired</a:t>
            </a:r>
            <a:r>
              <a:rPr lang="ja-JP" altLang="en-US" sz="2000" dirty="0" smtClean="0">
                <a:solidFill>
                  <a:schemeClr val="tx1">
                    <a:lumMod val="95000"/>
                    <a:lumOff val="5000"/>
                  </a:schemeClr>
                </a:solidFill>
              </a:rPr>
              <a:t>　</a:t>
            </a:r>
            <a:r>
              <a:rPr lang="en-US" altLang="ja-JP" sz="2000" dirty="0" smtClean="0">
                <a:solidFill>
                  <a:schemeClr val="tx1">
                    <a:lumMod val="95000"/>
                    <a:lumOff val="5000"/>
                  </a:schemeClr>
                </a:solidFill>
              </a:rPr>
              <a:t>Bus</a:t>
            </a:r>
            <a:endParaRPr lang="ja-JP" altLang="en-US" sz="2000" dirty="0">
              <a:solidFill>
                <a:schemeClr val="tx1">
                  <a:lumMod val="95000"/>
                  <a:lumOff val="5000"/>
                </a:schemeClr>
              </a:solidFill>
            </a:endParaRPr>
          </a:p>
        </p:txBody>
      </p:sp>
      <p:sp>
        <p:nvSpPr>
          <p:cNvPr id="10" name="正方形/長方形 9"/>
          <p:cNvSpPr/>
          <p:nvPr/>
        </p:nvSpPr>
        <p:spPr>
          <a:xfrm>
            <a:off x="2930825" y="3606920"/>
            <a:ext cx="34289"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7" name="直線コネクタ 16"/>
          <p:cNvCxnSpPr/>
          <p:nvPr/>
        </p:nvCxnSpPr>
        <p:spPr>
          <a:xfrm>
            <a:off x="5645768" y="2662327"/>
            <a:ext cx="17470" cy="3280195"/>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1708035" y="1368364"/>
            <a:ext cx="4781191" cy="1236121"/>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solidFill>
                  <a:schemeClr val="tx1">
                    <a:lumMod val="95000"/>
                    <a:lumOff val="5000"/>
                  </a:schemeClr>
                </a:solidFill>
              </a:rPr>
              <a:t>ＰＵＢＬＩＣ　　　　　ＰＲＩＶＡＴＥ</a:t>
            </a:r>
            <a:endParaRPr lang="en-US" altLang="ja-JP" sz="2100" dirty="0">
              <a:solidFill>
                <a:schemeClr val="tx1">
                  <a:lumMod val="95000"/>
                  <a:lumOff val="5000"/>
                </a:schemeClr>
              </a:solidFill>
            </a:endParaRPr>
          </a:p>
        </p:txBody>
      </p:sp>
      <p:cxnSp>
        <p:nvCxnSpPr>
          <p:cNvPr id="20" name="直線コネクタ 19"/>
          <p:cNvCxnSpPr/>
          <p:nvPr/>
        </p:nvCxnSpPr>
        <p:spPr>
          <a:xfrm flipH="1">
            <a:off x="4082233" y="1601279"/>
            <a:ext cx="16763" cy="340959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861925" y="3529290"/>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4060180" y="2061243"/>
            <a:ext cx="1748267" cy="507831"/>
          </a:xfrm>
          <a:prstGeom prst="rect">
            <a:avLst/>
          </a:prstGeom>
        </p:spPr>
        <p:txBody>
          <a:bodyPr wrap="square">
            <a:spAutoFit/>
          </a:bodyPr>
          <a:lstStyle/>
          <a:p>
            <a:pPr algn="ctr"/>
            <a:r>
              <a:rPr lang="en-US" altLang="ja-JP" sz="1350" dirty="0">
                <a:solidFill>
                  <a:schemeClr val="tx1">
                    <a:lumMod val="95000"/>
                    <a:lumOff val="5000"/>
                  </a:schemeClr>
                </a:solidFill>
              </a:rPr>
              <a:t>Private</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Hired</a:t>
            </a:r>
            <a:r>
              <a:rPr lang="ja-JP" altLang="en-US" sz="1350" dirty="0">
                <a:solidFill>
                  <a:schemeClr val="tx1">
                    <a:lumMod val="95000"/>
                    <a:lumOff val="5000"/>
                  </a:schemeClr>
                </a:solidFill>
              </a:rPr>
              <a:t>　</a:t>
            </a:r>
            <a:r>
              <a:rPr lang="en-US" altLang="ja-JP" sz="1350" dirty="0">
                <a:solidFill>
                  <a:schemeClr val="tx1">
                    <a:lumMod val="95000"/>
                    <a:lumOff val="5000"/>
                  </a:schemeClr>
                </a:solidFill>
              </a:rPr>
              <a:t>Vehicle</a:t>
            </a:r>
            <a:r>
              <a:rPr lang="ja-JP" altLang="en-US" sz="1350" dirty="0">
                <a:solidFill>
                  <a:schemeClr val="tx1">
                    <a:lumMod val="95000"/>
                    <a:lumOff val="5000"/>
                  </a:schemeClr>
                </a:solidFill>
              </a:rPr>
              <a:t>（</a:t>
            </a:r>
            <a:r>
              <a:rPr lang="en-US" altLang="ja-JP" sz="1350" dirty="0">
                <a:solidFill>
                  <a:schemeClr val="tx1">
                    <a:lumMod val="95000"/>
                    <a:lumOff val="5000"/>
                  </a:schemeClr>
                </a:solidFill>
              </a:rPr>
              <a:t>PHV</a:t>
            </a:r>
            <a:r>
              <a:rPr lang="ja-JP" altLang="en-US" sz="1350" dirty="0">
                <a:solidFill>
                  <a:schemeClr val="tx1">
                    <a:lumMod val="95000"/>
                    <a:lumOff val="5000"/>
                  </a:schemeClr>
                </a:solidFill>
              </a:rPr>
              <a:t>）</a:t>
            </a:r>
          </a:p>
        </p:txBody>
      </p:sp>
      <p:sp>
        <p:nvSpPr>
          <p:cNvPr id="34" name="左右矢印 33"/>
          <p:cNvSpPr/>
          <p:nvPr/>
        </p:nvSpPr>
        <p:spPr>
          <a:xfrm>
            <a:off x="3247843" y="4805780"/>
            <a:ext cx="4496516" cy="121672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2100" dirty="0">
                <a:solidFill>
                  <a:schemeClr val="tx1">
                    <a:lumMod val="95000"/>
                    <a:lumOff val="5000"/>
                  </a:schemeClr>
                </a:solidFill>
              </a:rPr>
              <a:t>　　　　　　　　　　　　　　　　　　　　　　　　　　　　　　　　　　　　　　　　　　　　　　　　　　</a:t>
            </a:r>
            <a:endParaRPr lang="en-US" altLang="ja-JP" sz="2100" dirty="0">
              <a:solidFill>
                <a:schemeClr val="tx1">
                  <a:lumMod val="95000"/>
                  <a:lumOff val="5000"/>
                </a:schemeClr>
              </a:solidFill>
            </a:endParaRPr>
          </a:p>
        </p:txBody>
      </p:sp>
      <p:sp>
        <p:nvSpPr>
          <p:cNvPr id="35" name="タイトル 1"/>
          <p:cNvSpPr txBox="1">
            <a:spLocks/>
          </p:cNvSpPr>
          <p:nvPr/>
        </p:nvSpPr>
        <p:spPr>
          <a:xfrm>
            <a:off x="1235736" y="904655"/>
            <a:ext cx="6967984" cy="562439"/>
          </a:xfrm>
          <a:prstGeom prst="rect">
            <a:avLst/>
          </a:prstGeom>
          <a:ln w="28575">
            <a:solidFill>
              <a:schemeClr val="tx1">
                <a:lumMod val="85000"/>
                <a:lumOff val="15000"/>
              </a:schemeClr>
            </a:solidFill>
          </a:ln>
        </p:spPr>
        <p:txBody>
          <a:bodyP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t>　　</a:t>
            </a:r>
            <a:r>
              <a:rPr lang="en-US" altLang="ja-JP" sz="2400" dirty="0"/>
              <a:t>Big</a:t>
            </a:r>
            <a:r>
              <a:rPr lang="ja-JP" altLang="en-US" sz="2400" dirty="0"/>
              <a:t>　</a:t>
            </a:r>
            <a:r>
              <a:rPr lang="en-US" altLang="ja-JP" sz="2400" dirty="0"/>
              <a:t>Differences in thinking</a:t>
            </a:r>
            <a:r>
              <a:rPr lang="ja-JP" altLang="en-US" sz="2400" dirty="0"/>
              <a:t>　</a:t>
            </a:r>
            <a:r>
              <a:rPr lang="en-US" altLang="ja-JP" sz="2400" dirty="0"/>
              <a:t>on public transport</a:t>
            </a:r>
          </a:p>
          <a:p>
            <a:pPr algn="ctr"/>
            <a:r>
              <a:rPr lang="ja-JP" altLang="en-US" sz="2400" dirty="0"/>
              <a:t>Ｂｅｔｗｅｅｎ　ＵＫ　ａｎｄ　Ｊａｐａｎ</a:t>
            </a:r>
          </a:p>
        </p:txBody>
      </p:sp>
      <p:sp>
        <p:nvSpPr>
          <p:cNvPr id="39" name="円/楕円 38"/>
          <p:cNvSpPr/>
          <p:nvPr/>
        </p:nvSpPr>
        <p:spPr>
          <a:xfrm>
            <a:off x="5680909" y="4215082"/>
            <a:ext cx="2872178" cy="41648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95000"/>
                    <a:lumOff val="5000"/>
                  </a:schemeClr>
                </a:solidFill>
              </a:rPr>
              <a:t>（</a:t>
            </a:r>
            <a:r>
              <a:rPr lang="en-US" altLang="ja-JP" sz="1200" dirty="0">
                <a:solidFill>
                  <a:schemeClr val="tx1">
                    <a:lumMod val="95000"/>
                    <a:lumOff val="5000"/>
                  </a:schemeClr>
                </a:solidFill>
              </a:rPr>
              <a:t>Carrying</a:t>
            </a:r>
            <a:r>
              <a:rPr lang="ja-JP" altLang="en-US" sz="1200" dirty="0">
                <a:solidFill>
                  <a:schemeClr val="tx1">
                    <a:lumMod val="95000"/>
                    <a:lumOff val="5000"/>
                  </a:schemeClr>
                </a:solidFill>
              </a:rPr>
              <a:t>　</a:t>
            </a:r>
            <a:r>
              <a:rPr lang="en-US" altLang="ja-JP" sz="1200" dirty="0">
                <a:solidFill>
                  <a:schemeClr val="tx1">
                    <a:lumMod val="95000"/>
                    <a:lumOff val="5000"/>
                  </a:schemeClr>
                </a:solidFill>
              </a:rPr>
              <a:t>business for a fee Using a private car</a:t>
            </a:r>
            <a:r>
              <a:rPr lang="ja-JP" altLang="en-US" sz="1200" dirty="0">
                <a:solidFill>
                  <a:schemeClr val="tx1">
                    <a:lumMod val="95000"/>
                    <a:lumOff val="5000"/>
                  </a:schemeClr>
                </a:solidFill>
              </a:rPr>
              <a:t>　</a:t>
            </a:r>
            <a:r>
              <a:rPr lang="en-US" altLang="ja-JP" sz="1200" dirty="0">
                <a:solidFill>
                  <a:schemeClr val="tx1">
                    <a:lumMod val="95000"/>
                    <a:lumOff val="5000"/>
                  </a:schemeClr>
                </a:solidFill>
              </a:rPr>
              <a:t>with</a:t>
            </a:r>
            <a:r>
              <a:rPr lang="ja-JP" altLang="en-US" sz="1200" dirty="0">
                <a:solidFill>
                  <a:schemeClr val="tx1">
                    <a:lumMod val="95000"/>
                    <a:lumOff val="5000"/>
                  </a:schemeClr>
                </a:solidFill>
              </a:rPr>
              <a:t>　</a:t>
            </a:r>
            <a:r>
              <a:rPr lang="en-US" altLang="ja-JP" sz="1200" dirty="0">
                <a:solidFill>
                  <a:schemeClr val="tx1">
                    <a:lumMod val="95000"/>
                    <a:lumOff val="5000"/>
                  </a:schemeClr>
                </a:solidFill>
              </a:rPr>
              <a:t>permission</a:t>
            </a:r>
            <a:r>
              <a:rPr lang="ja-JP" altLang="en-US" sz="1200" dirty="0">
                <a:solidFill>
                  <a:schemeClr val="tx1">
                    <a:lumMod val="95000"/>
                    <a:lumOff val="5000"/>
                  </a:schemeClr>
                </a:solidFill>
              </a:rPr>
              <a:t>）</a:t>
            </a:r>
          </a:p>
        </p:txBody>
      </p:sp>
      <p:pic>
        <p:nvPicPr>
          <p:cNvPr id="42" name="図 41" descr="日の丸 - Google 検索 - Google Chrome"/>
          <p:cNvPicPr>
            <a:picLocks noChangeAspect="1"/>
          </p:cNvPicPr>
          <p:nvPr/>
        </p:nvPicPr>
        <p:blipFill rotWithShape="1">
          <a:blip r:embed="rId2">
            <a:extLst>
              <a:ext uri="{28A0092B-C50C-407E-A947-70E740481C1C}">
                <a14:useLocalDpi xmlns:a14="http://schemas.microsoft.com/office/drawing/2010/main" val="0"/>
              </a:ext>
            </a:extLst>
          </a:blip>
          <a:srcRect l="1415" t="10943" r="85708" b="73356"/>
          <a:stretch/>
        </p:blipFill>
        <p:spPr>
          <a:xfrm>
            <a:off x="7700588" y="4999500"/>
            <a:ext cx="1430251" cy="943022"/>
          </a:xfrm>
          <a:prstGeom prst="rect">
            <a:avLst/>
          </a:prstGeom>
          <a:ln>
            <a:solidFill>
              <a:schemeClr val="tx1">
                <a:lumMod val="95000"/>
                <a:lumOff val="5000"/>
              </a:schemeClr>
            </a:solidFill>
          </a:ln>
        </p:spPr>
      </p:pic>
      <p:sp>
        <p:nvSpPr>
          <p:cNvPr id="43" name="AutoShape 6" descr="「ユニオンジャック」の画像検索結果"/>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pic>
        <p:nvPicPr>
          <p:cNvPr id="45" name="図 44" descr="ユニオンジャック - Google 検索 - Google Chrome"/>
          <p:cNvPicPr>
            <a:picLocks noChangeAspect="1"/>
          </p:cNvPicPr>
          <p:nvPr/>
        </p:nvPicPr>
        <p:blipFill rotWithShape="1">
          <a:blip r:embed="rId3">
            <a:extLst>
              <a:ext uri="{28A0092B-C50C-407E-A947-70E740481C1C}">
                <a14:useLocalDpi xmlns:a14="http://schemas.microsoft.com/office/drawing/2010/main" val="0"/>
              </a:ext>
            </a:extLst>
          </a:blip>
          <a:srcRect l="1416" t="22589" r="82240" b="62626"/>
          <a:stretch/>
        </p:blipFill>
        <p:spPr>
          <a:xfrm>
            <a:off x="323491" y="1572528"/>
            <a:ext cx="1494527" cy="731089"/>
          </a:xfrm>
          <a:prstGeom prst="rect">
            <a:avLst/>
          </a:prstGeom>
        </p:spPr>
      </p:pic>
      <p:pic>
        <p:nvPicPr>
          <p:cNvPr id="21" name="図 20"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718771" y="3315187"/>
            <a:ext cx="302246" cy="199283"/>
          </a:xfrm>
          <a:prstGeom prst="rect">
            <a:avLst/>
          </a:prstGeom>
          <a:ln>
            <a:solidFill>
              <a:schemeClr val="tx1">
                <a:lumMod val="95000"/>
                <a:lumOff val="5000"/>
              </a:schemeClr>
            </a:solidFill>
          </a:ln>
        </p:spPr>
      </p:pic>
      <p:pic>
        <p:nvPicPr>
          <p:cNvPr id="22" name="図 21"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237552" y="4450152"/>
            <a:ext cx="302246" cy="199283"/>
          </a:xfrm>
          <a:prstGeom prst="rect">
            <a:avLst/>
          </a:prstGeom>
          <a:ln>
            <a:solidFill>
              <a:schemeClr val="tx1">
                <a:lumMod val="95000"/>
                <a:lumOff val="5000"/>
              </a:schemeClr>
            </a:solidFill>
          </a:ln>
        </p:spPr>
      </p:pic>
      <p:pic>
        <p:nvPicPr>
          <p:cNvPr id="23" name="図 22"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3801348" y="3296367"/>
            <a:ext cx="233657" cy="114300"/>
          </a:xfrm>
          <a:prstGeom prst="rect">
            <a:avLst/>
          </a:prstGeom>
        </p:spPr>
      </p:pic>
      <p:pic>
        <p:nvPicPr>
          <p:cNvPr id="25" name="図 24"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4129154" y="3300677"/>
            <a:ext cx="233657" cy="114300"/>
          </a:xfrm>
          <a:prstGeom prst="rect">
            <a:avLst/>
          </a:prstGeom>
        </p:spPr>
      </p:pic>
      <p:pic>
        <p:nvPicPr>
          <p:cNvPr id="26" name="図 25"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4465582" y="2349623"/>
            <a:ext cx="233657" cy="114300"/>
          </a:xfrm>
          <a:prstGeom prst="rect">
            <a:avLst/>
          </a:prstGeom>
        </p:spPr>
      </p:pic>
      <p:cxnSp>
        <p:nvCxnSpPr>
          <p:cNvPr id="27" name="直線矢印コネクタ 26"/>
          <p:cNvCxnSpPr/>
          <p:nvPr/>
        </p:nvCxnSpPr>
        <p:spPr>
          <a:xfrm>
            <a:off x="5415650" y="5585102"/>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図 27"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3986813" y="1553832"/>
            <a:ext cx="233657" cy="114300"/>
          </a:xfrm>
          <a:prstGeom prst="rect">
            <a:avLst/>
          </a:prstGeom>
        </p:spPr>
      </p:pic>
      <p:pic>
        <p:nvPicPr>
          <p:cNvPr id="29" name="図 28"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520068" y="5729019"/>
            <a:ext cx="302246" cy="199283"/>
          </a:xfrm>
          <a:prstGeom prst="rect">
            <a:avLst/>
          </a:prstGeom>
          <a:ln>
            <a:solidFill>
              <a:schemeClr val="tx1">
                <a:lumMod val="95000"/>
                <a:lumOff val="5000"/>
              </a:schemeClr>
            </a:solidFill>
          </a:ln>
        </p:spPr>
      </p:pic>
      <p:cxnSp>
        <p:nvCxnSpPr>
          <p:cNvPr id="30" name="直線矢印コネクタ 29"/>
          <p:cNvCxnSpPr/>
          <p:nvPr/>
        </p:nvCxnSpPr>
        <p:spPr>
          <a:xfrm>
            <a:off x="3854273" y="1759288"/>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407023" y="3208530"/>
            <a:ext cx="466758" cy="122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図 32"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748967" y="4432301"/>
            <a:ext cx="302246" cy="199283"/>
          </a:xfrm>
          <a:prstGeom prst="rect">
            <a:avLst/>
          </a:prstGeom>
          <a:ln>
            <a:solidFill>
              <a:schemeClr val="tx1">
                <a:lumMod val="95000"/>
                <a:lumOff val="5000"/>
              </a:schemeClr>
            </a:solidFill>
          </a:ln>
        </p:spPr>
      </p:pic>
      <p:pic>
        <p:nvPicPr>
          <p:cNvPr id="36" name="図 35" descr="日の丸 - Google 検索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1415" t="10943" r="85708" b="73356"/>
          <a:stretch/>
        </p:blipFill>
        <p:spPr>
          <a:xfrm>
            <a:off x="5237851" y="3325970"/>
            <a:ext cx="302246" cy="199283"/>
          </a:xfrm>
          <a:prstGeom prst="rect">
            <a:avLst/>
          </a:prstGeom>
          <a:solidFill>
            <a:schemeClr val="accent1">
              <a:lumMod val="20000"/>
              <a:lumOff val="80000"/>
            </a:schemeClr>
          </a:solidFill>
          <a:ln>
            <a:solidFill>
              <a:schemeClr val="tx1">
                <a:lumMod val="95000"/>
                <a:lumOff val="5000"/>
              </a:schemeClr>
            </a:solidFill>
          </a:ln>
        </p:spPr>
      </p:pic>
      <p:pic>
        <p:nvPicPr>
          <p:cNvPr id="40" name="図 39" descr="ユニオンジャック - Google 検索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1416" t="22589" r="82240" b="62626"/>
          <a:stretch/>
        </p:blipFill>
        <p:spPr>
          <a:xfrm>
            <a:off x="3572751" y="2349620"/>
            <a:ext cx="233657" cy="114300"/>
          </a:xfrm>
          <a:prstGeom prst="rect">
            <a:avLst/>
          </a:prstGeom>
        </p:spPr>
      </p:pic>
      <p:sp>
        <p:nvSpPr>
          <p:cNvPr id="2" name="テキスト ボックス 1"/>
          <p:cNvSpPr txBox="1"/>
          <p:nvPr/>
        </p:nvSpPr>
        <p:spPr>
          <a:xfrm flipH="1">
            <a:off x="3676792" y="5133794"/>
            <a:ext cx="1585266" cy="507831"/>
          </a:xfrm>
          <a:prstGeom prst="rect">
            <a:avLst/>
          </a:prstGeom>
          <a:noFill/>
        </p:spPr>
        <p:txBody>
          <a:bodyPr wrap="square" rtlCol="0">
            <a:spAutoFit/>
          </a:bodyPr>
          <a:lstStyle/>
          <a:p>
            <a:r>
              <a:rPr lang="en-US" altLang="ja-JP" sz="1350" dirty="0"/>
              <a:t>BUSINESS USE</a:t>
            </a:r>
          </a:p>
          <a:p>
            <a:r>
              <a:rPr lang="en-US" altLang="ja-JP" sz="1350" dirty="0"/>
              <a:t>compensation</a:t>
            </a:r>
            <a:endParaRPr lang="ja-JP" altLang="en-US" sz="1350" dirty="0"/>
          </a:p>
        </p:txBody>
      </p:sp>
      <p:sp>
        <p:nvSpPr>
          <p:cNvPr id="7" name="テキスト ボックス 6"/>
          <p:cNvSpPr txBox="1"/>
          <p:nvPr/>
        </p:nvSpPr>
        <p:spPr>
          <a:xfrm>
            <a:off x="5641455" y="5013537"/>
            <a:ext cx="1999039" cy="784830"/>
          </a:xfrm>
          <a:prstGeom prst="rect">
            <a:avLst/>
          </a:prstGeom>
          <a:noFill/>
        </p:spPr>
        <p:txBody>
          <a:bodyPr wrap="square" rtlCol="0">
            <a:spAutoFit/>
          </a:bodyPr>
          <a:lstStyle/>
          <a:p>
            <a:pPr algn="ctr"/>
            <a:r>
              <a:rPr lang="en-US" altLang="ja-JP" dirty="0">
                <a:solidFill>
                  <a:schemeClr val="tx1">
                    <a:lumMod val="95000"/>
                    <a:lumOff val="5000"/>
                  </a:schemeClr>
                </a:solidFill>
              </a:rPr>
              <a:t>private use</a:t>
            </a:r>
          </a:p>
          <a:p>
            <a:pPr algn="ctr"/>
            <a:r>
              <a:rPr lang="en-US" altLang="ja-JP" sz="1350" dirty="0">
                <a:solidFill>
                  <a:schemeClr val="tx1">
                    <a:lumMod val="95000"/>
                    <a:lumOff val="5000"/>
                  </a:schemeClr>
                </a:solidFill>
              </a:rPr>
              <a:t>For free</a:t>
            </a:r>
          </a:p>
          <a:p>
            <a:pPr algn="ctr"/>
            <a:r>
              <a:rPr lang="en-US" altLang="ja-JP" sz="1350" dirty="0">
                <a:solidFill>
                  <a:schemeClr val="tx1">
                    <a:lumMod val="95000"/>
                    <a:lumOff val="5000"/>
                  </a:schemeClr>
                </a:solidFill>
              </a:rPr>
              <a:t>Actual expense claim</a:t>
            </a:r>
            <a:endParaRPr lang="ja-JP" altLang="en-US" sz="1350" dirty="0"/>
          </a:p>
        </p:txBody>
      </p:sp>
    </p:spTree>
    <p:extLst>
      <p:ext uri="{BB962C8B-B14F-4D97-AF65-F5344CB8AC3E}">
        <p14:creationId xmlns:p14="http://schemas.microsoft.com/office/powerpoint/2010/main" val="114318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818" y="274637"/>
            <a:ext cx="8224982" cy="1166235"/>
          </a:xfrm>
          <a:ln>
            <a:solidFill>
              <a:schemeClr val="tx1">
                <a:lumMod val="95000"/>
                <a:lumOff val="5000"/>
              </a:schemeClr>
            </a:solidFill>
          </a:ln>
        </p:spPr>
        <p:txBody>
          <a:bodyPr/>
          <a:lstStyle/>
          <a:p>
            <a:r>
              <a:rPr lang="en-US" altLang="ja-JP" dirty="0"/>
              <a:t>Illegal carriage</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In Japan, taxi and bus transportation </a:t>
            </a:r>
            <a:r>
              <a:rPr lang="en-US" altLang="ja-JP" dirty="0" smtClean="0"/>
              <a:t>business </a:t>
            </a:r>
            <a:r>
              <a:rPr lang="en-US" altLang="ja-JP" dirty="0"/>
              <a:t>must obtain permission.</a:t>
            </a:r>
          </a:p>
          <a:p>
            <a:r>
              <a:rPr lang="en-US" altLang="ja-JP" dirty="0"/>
              <a:t>Permitted vehicles have a green license plate.</a:t>
            </a:r>
          </a:p>
          <a:p>
            <a:r>
              <a:rPr lang="en-US" altLang="ja-JP" dirty="0"/>
              <a:t>The driver needs a </a:t>
            </a:r>
            <a:r>
              <a:rPr lang="en-US" altLang="ja-JP" dirty="0" smtClean="0"/>
              <a:t>special </a:t>
            </a:r>
            <a:r>
              <a:rPr lang="en-US" altLang="ja-JP" dirty="0"/>
              <a:t>driver's license</a:t>
            </a:r>
            <a:r>
              <a:rPr lang="en-US" altLang="ja-JP" dirty="0" smtClean="0"/>
              <a:t>.</a:t>
            </a:r>
          </a:p>
          <a:p>
            <a:r>
              <a:rPr lang="en-US" altLang="ja-JP" dirty="0"/>
              <a:t>However, it is not forbidden to transport it free of </a:t>
            </a:r>
            <a:r>
              <a:rPr lang="en-US" altLang="ja-JP" dirty="0" smtClean="0"/>
              <a:t>charge.</a:t>
            </a:r>
          </a:p>
          <a:p>
            <a:r>
              <a:rPr lang="en-US" altLang="ja-JP" dirty="0"/>
              <a:t>The pick-up between hotel and airport, collection of actual expenses of around 500 yen, receipt of chips is </a:t>
            </a:r>
            <a:r>
              <a:rPr lang="en-US" altLang="ja-JP" dirty="0" smtClean="0"/>
              <a:t>permitted.</a:t>
            </a:r>
            <a:endParaRPr kumimoji="1" lang="ja-JP" altLang="en-US" dirty="0"/>
          </a:p>
        </p:txBody>
      </p:sp>
    </p:spTree>
    <p:extLst>
      <p:ext uri="{BB962C8B-B14F-4D97-AF65-F5344CB8AC3E}">
        <p14:creationId xmlns:p14="http://schemas.microsoft.com/office/powerpoint/2010/main" val="2875702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818" y="274637"/>
            <a:ext cx="8224982" cy="1166235"/>
          </a:xfrm>
          <a:ln>
            <a:solidFill>
              <a:schemeClr val="tx1">
                <a:lumMod val="95000"/>
                <a:lumOff val="5000"/>
              </a:schemeClr>
            </a:solidFill>
          </a:ln>
        </p:spPr>
        <p:txBody>
          <a:bodyPr/>
          <a:lstStyle/>
          <a:p>
            <a:r>
              <a:rPr kumimoji="1" lang="en-US" altLang="ja-JP" dirty="0" smtClean="0"/>
              <a:t>Car</a:t>
            </a:r>
            <a:r>
              <a:rPr kumimoji="1" lang="ja-JP" altLang="en-US" dirty="0" smtClean="0"/>
              <a:t>　</a:t>
            </a:r>
            <a:r>
              <a:rPr kumimoji="1" lang="en-US" altLang="ja-JP" dirty="0" smtClean="0"/>
              <a:t>Rental</a:t>
            </a:r>
            <a:r>
              <a:rPr kumimoji="1" lang="ja-JP" altLang="en-US" dirty="0" smtClean="0"/>
              <a:t>　＆　</a:t>
            </a:r>
            <a:r>
              <a:rPr kumimoji="1" lang="en-US" altLang="ja-JP" dirty="0" smtClean="0"/>
              <a:t>Driver Dispatch</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fontScale="92500" lnSpcReduction="10000"/>
          </a:bodyPr>
          <a:lstStyle/>
          <a:p>
            <a:r>
              <a:rPr lang="en-US" altLang="ja-JP" dirty="0"/>
              <a:t>It is legal to have a driver dispatched to a private car</a:t>
            </a:r>
            <a:r>
              <a:rPr lang="en-US" altLang="ja-JP" dirty="0" smtClean="0"/>
              <a:t>.</a:t>
            </a:r>
          </a:p>
          <a:p>
            <a:r>
              <a:rPr lang="en-US" altLang="ja-JP" dirty="0"/>
              <a:t>It is recommended to have a driver dispatched on your way home when you drink</a:t>
            </a:r>
            <a:r>
              <a:rPr lang="en-US" altLang="ja-JP" dirty="0" smtClean="0"/>
              <a:t>.</a:t>
            </a:r>
          </a:p>
          <a:p>
            <a:r>
              <a:rPr lang="en-US" altLang="ja-JP" dirty="0"/>
              <a:t>It is recommended for safety if foreign tourists use rental cars to have drivers who understand foreign languages dispatched</a:t>
            </a:r>
            <a:r>
              <a:rPr lang="en-US" altLang="ja-JP" dirty="0" smtClean="0"/>
              <a:t>.</a:t>
            </a:r>
          </a:p>
          <a:p>
            <a:r>
              <a:rPr lang="en-US" altLang="ja-JP" dirty="0"/>
              <a:t>The act of connecting the act of providing rental cars and the act of dispatching a driver functionally using information technology is a recommendation</a:t>
            </a:r>
            <a:r>
              <a:rPr lang="en-US" altLang="ja-JP" dirty="0" smtClean="0"/>
              <a:t>.</a:t>
            </a:r>
          </a:p>
          <a:p>
            <a:endParaRPr kumimoji="1" lang="ja-JP" altLang="en-US" dirty="0"/>
          </a:p>
        </p:txBody>
      </p:sp>
    </p:spTree>
    <p:extLst>
      <p:ext uri="{BB962C8B-B14F-4D97-AF65-F5344CB8AC3E}">
        <p14:creationId xmlns:p14="http://schemas.microsoft.com/office/powerpoint/2010/main" val="230855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3261" y="332656"/>
            <a:ext cx="9073008" cy="6408712"/>
          </a:xfrm>
          <a:prstGeom prst="rect">
            <a:avLst/>
          </a:prstGeom>
        </p:spPr>
      </p:pic>
    </p:spTree>
    <p:extLst>
      <p:ext uri="{BB962C8B-B14F-4D97-AF65-F5344CB8AC3E}">
        <p14:creationId xmlns:p14="http://schemas.microsoft.com/office/powerpoint/2010/main" val="159489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46889" y="404664"/>
            <a:ext cx="8785379" cy="4680520"/>
          </a:xfrm>
          <a:prstGeom prst="rect">
            <a:avLst/>
          </a:prstGeom>
        </p:spPr>
      </p:pic>
      <p:sp>
        <p:nvSpPr>
          <p:cNvPr id="2" name="テキスト ボックス 1"/>
          <p:cNvSpPr txBox="1"/>
          <p:nvPr/>
        </p:nvSpPr>
        <p:spPr>
          <a:xfrm>
            <a:off x="5937556" y="5085184"/>
            <a:ext cx="2738900" cy="523220"/>
          </a:xfrm>
          <a:prstGeom prst="rect">
            <a:avLst/>
          </a:prstGeom>
          <a:noFill/>
        </p:spPr>
        <p:txBody>
          <a:bodyPr wrap="square" rtlCol="0">
            <a:spAutoFit/>
          </a:bodyPr>
          <a:lstStyle/>
          <a:p>
            <a:r>
              <a:rPr kumimoji="1" lang="en-US" altLang="ja-JP" sz="2800" dirty="0" smtClean="0"/>
              <a:t>2,637</a:t>
            </a:r>
            <a:r>
              <a:rPr kumimoji="1" lang="ja-JP" altLang="en-US" sz="2800" dirty="0" smtClean="0"/>
              <a:t>　</a:t>
            </a:r>
            <a:r>
              <a:rPr kumimoji="1" lang="en-US" altLang="ja-JP" sz="2800" dirty="0" smtClean="0"/>
              <a:t>Jun.2018</a:t>
            </a:r>
            <a:endParaRPr kumimoji="1" lang="ja-JP" altLang="en-US" sz="2800" dirty="0"/>
          </a:p>
        </p:txBody>
      </p:sp>
      <p:sp>
        <p:nvSpPr>
          <p:cNvPr id="3" name="星 4 2"/>
          <p:cNvSpPr/>
          <p:nvPr/>
        </p:nvSpPr>
        <p:spPr>
          <a:xfrm>
            <a:off x="7910657" y="3573016"/>
            <a:ext cx="261743"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4 4"/>
          <p:cNvSpPr/>
          <p:nvPr/>
        </p:nvSpPr>
        <p:spPr>
          <a:xfrm>
            <a:off x="5652120" y="5229200"/>
            <a:ext cx="261743" cy="2880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940152" y="5589240"/>
            <a:ext cx="2738900" cy="523220"/>
          </a:xfrm>
          <a:prstGeom prst="rect">
            <a:avLst/>
          </a:prstGeom>
          <a:noFill/>
        </p:spPr>
        <p:txBody>
          <a:bodyPr wrap="square" rtlCol="0">
            <a:spAutoFit/>
          </a:bodyPr>
          <a:lstStyle/>
          <a:p>
            <a:r>
              <a:rPr kumimoji="1" lang="en-US" altLang="ja-JP" sz="2800" dirty="0" smtClean="0"/>
              <a:t>1,143</a:t>
            </a:r>
            <a:r>
              <a:rPr kumimoji="1" lang="ja-JP" altLang="en-US" sz="2800" dirty="0" smtClean="0"/>
              <a:t>　</a:t>
            </a:r>
            <a:r>
              <a:rPr lang="en-US" altLang="ja-JP" sz="2800" dirty="0" smtClean="0"/>
              <a:t>Ooita</a:t>
            </a:r>
            <a:r>
              <a:rPr lang="ja-JP" altLang="en-US" sz="2800" dirty="0" smtClean="0"/>
              <a:t>　</a:t>
            </a:r>
            <a:r>
              <a:rPr lang="en-US" altLang="ja-JP" sz="2800" dirty="0" smtClean="0"/>
              <a:t>Pre.</a:t>
            </a:r>
            <a:endParaRPr kumimoji="1" lang="ja-JP" altLang="en-US" sz="2800" dirty="0"/>
          </a:p>
        </p:txBody>
      </p:sp>
    </p:spTree>
    <p:extLst>
      <p:ext uri="{BB962C8B-B14F-4D97-AF65-F5344CB8AC3E}">
        <p14:creationId xmlns:p14="http://schemas.microsoft.com/office/powerpoint/2010/main" val="2785015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51" t="21606" r="28609" b="20003"/>
          <a:stretch>
            <a:fillRect/>
          </a:stretch>
        </p:blipFill>
        <p:spPr bwMode="auto">
          <a:xfrm>
            <a:off x="971600" y="423136"/>
            <a:ext cx="7200800" cy="6480720"/>
          </a:xfrm>
          <a:prstGeom prst="rect">
            <a:avLst/>
          </a:prstGeom>
          <a:noFill/>
          <a:ln w="9525">
            <a:noFill/>
            <a:miter lim="800000"/>
            <a:headEnd/>
            <a:tailEnd/>
          </a:ln>
        </p:spPr>
      </p:pic>
      <p:sp>
        <p:nvSpPr>
          <p:cNvPr id="2" name="テキスト ボックス 1"/>
          <p:cNvSpPr txBox="1"/>
          <p:nvPr/>
        </p:nvSpPr>
        <p:spPr>
          <a:xfrm>
            <a:off x="3131839" y="332656"/>
            <a:ext cx="3672409" cy="523220"/>
          </a:xfrm>
          <a:prstGeom prst="rect">
            <a:avLst/>
          </a:prstGeom>
          <a:noFill/>
        </p:spPr>
        <p:txBody>
          <a:bodyPr wrap="square" rtlCol="0">
            <a:spAutoFit/>
          </a:bodyPr>
          <a:lstStyle/>
          <a:p>
            <a:r>
              <a:rPr kumimoji="1" lang="en-US" altLang="ja-JP" sz="2800" dirty="0" smtClean="0"/>
              <a:t>Population of JAPAN</a:t>
            </a:r>
            <a:endParaRPr kumimoji="1" lang="ja-JP" altLang="en-US" sz="2800" dirty="0"/>
          </a:p>
        </p:txBody>
      </p:sp>
      <p:sp>
        <p:nvSpPr>
          <p:cNvPr id="3" name="テキスト ボックス 2"/>
          <p:cNvSpPr txBox="1"/>
          <p:nvPr/>
        </p:nvSpPr>
        <p:spPr>
          <a:xfrm>
            <a:off x="323528" y="404664"/>
            <a:ext cx="2520280" cy="369332"/>
          </a:xfrm>
          <a:prstGeom prst="rect">
            <a:avLst/>
          </a:prstGeom>
          <a:noFill/>
        </p:spPr>
        <p:txBody>
          <a:bodyPr wrap="square" rtlCol="0">
            <a:spAutoFit/>
          </a:bodyPr>
          <a:lstStyle/>
          <a:p>
            <a:r>
              <a:rPr kumimoji="1" lang="en-US" altLang="ja-JP" dirty="0" smtClean="0"/>
              <a:t>THOUSAND PERSONS</a:t>
            </a:r>
            <a:endParaRPr kumimoji="1" lang="ja-JP" altLang="en-US" dirty="0"/>
          </a:p>
        </p:txBody>
      </p:sp>
      <p:sp>
        <p:nvSpPr>
          <p:cNvPr id="4" name="テキスト ボックス 3"/>
          <p:cNvSpPr txBox="1"/>
          <p:nvPr/>
        </p:nvSpPr>
        <p:spPr>
          <a:xfrm>
            <a:off x="3563888" y="3717032"/>
            <a:ext cx="1211165" cy="369332"/>
          </a:xfrm>
          <a:prstGeom prst="rect">
            <a:avLst/>
          </a:prstGeom>
          <a:noFill/>
        </p:spPr>
        <p:txBody>
          <a:bodyPr wrap="none" rtlCol="0">
            <a:spAutoFit/>
          </a:bodyPr>
          <a:lstStyle/>
          <a:p>
            <a:r>
              <a:rPr kumimoji="1" lang="en-US" altLang="ja-JP" dirty="0" smtClean="0"/>
              <a:t>BIRTHRATE</a:t>
            </a:r>
            <a:endParaRPr kumimoji="1" lang="ja-JP" altLang="en-US" dirty="0"/>
          </a:p>
        </p:txBody>
      </p:sp>
    </p:spTree>
    <p:extLst>
      <p:ext uri="{BB962C8B-B14F-4D97-AF65-F5344CB8AC3E}">
        <p14:creationId xmlns:p14="http://schemas.microsoft.com/office/powerpoint/2010/main" val="858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7078" t="24344" r="1671" b="9454"/>
          <a:stretch>
            <a:fillRect/>
          </a:stretch>
        </p:blipFill>
        <p:spPr bwMode="auto">
          <a:xfrm>
            <a:off x="0" y="133221"/>
            <a:ext cx="6588224" cy="6597352"/>
          </a:xfrm>
          <a:prstGeom prst="rect">
            <a:avLst/>
          </a:prstGeom>
          <a:noFill/>
          <a:ln w="9525">
            <a:noFill/>
            <a:miter lim="800000"/>
            <a:headEnd/>
            <a:tailEnd/>
          </a:ln>
        </p:spPr>
      </p:pic>
      <p:sp>
        <p:nvSpPr>
          <p:cNvPr id="3" name="正方形/長方形 2"/>
          <p:cNvSpPr/>
          <p:nvPr/>
        </p:nvSpPr>
        <p:spPr>
          <a:xfrm>
            <a:off x="5652120" y="3356992"/>
            <a:ext cx="3528392" cy="33123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lumMod val="95000"/>
                    <a:lumOff val="5000"/>
                  </a:schemeClr>
                </a:solidFill>
              </a:rPr>
              <a:t>There is no longer a population flowing from the country into Tokyo</a:t>
            </a:r>
            <a:r>
              <a:rPr lang="en-US" altLang="ja-JP" sz="3600" dirty="0" smtClean="0">
                <a:solidFill>
                  <a:schemeClr val="tx1">
                    <a:lumMod val="95000"/>
                    <a:lumOff val="5000"/>
                  </a:schemeClr>
                </a:solidFill>
              </a:rPr>
              <a:t>.</a:t>
            </a:r>
            <a:endParaRPr kumimoji="1" lang="ja-JP" altLang="en-US" sz="3600" dirty="0">
              <a:solidFill>
                <a:schemeClr val="tx1">
                  <a:lumMod val="95000"/>
                  <a:lumOff val="5000"/>
                </a:schemeClr>
              </a:solidFill>
            </a:endParaRPr>
          </a:p>
        </p:txBody>
      </p:sp>
      <p:sp>
        <p:nvSpPr>
          <p:cNvPr id="4" name="正方形/長方形 3"/>
          <p:cNvSpPr/>
          <p:nvPr/>
        </p:nvSpPr>
        <p:spPr>
          <a:xfrm>
            <a:off x="5652120" y="44624"/>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solidFill>
                  <a:schemeClr val="tx1">
                    <a:lumMod val="95000"/>
                    <a:lumOff val="5000"/>
                  </a:schemeClr>
                </a:solidFill>
              </a:rPr>
              <a:t>Tokyo's economy can not grow without foreign </a:t>
            </a:r>
            <a:r>
              <a:rPr lang="en-US" altLang="ja-JP" sz="3600" dirty="0" smtClean="0">
                <a:solidFill>
                  <a:schemeClr val="tx1">
                    <a:lumMod val="95000"/>
                    <a:lumOff val="5000"/>
                  </a:schemeClr>
                </a:solidFill>
              </a:rPr>
              <a:t>workers</a:t>
            </a:r>
            <a:endParaRPr kumimoji="1" lang="ja-JP" altLang="en-US" sz="3600" dirty="0">
              <a:solidFill>
                <a:schemeClr val="tx1">
                  <a:lumMod val="95000"/>
                  <a:lumOff val="5000"/>
                </a:schemeClr>
              </a:solidFill>
            </a:endParaRPr>
          </a:p>
        </p:txBody>
      </p:sp>
      <p:sp>
        <p:nvSpPr>
          <p:cNvPr id="2" name="正方形/長方形 1"/>
          <p:cNvSpPr/>
          <p:nvPr/>
        </p:nvSpPr>
        <p:spPr>
          <a:xfrm>
            <a:off x="539552" y="5939988"/>
            <a:ext cx="3934079" cy="369332"/>
          </a:xfrm>
          <a:prstGeom prst="rect">
            <a:avLst/>
          </a:prstGeom>
          <a:solidFill>
            <a:schemeClr val="bg1"/>
          </a:solidFill>
        </p:spPr>
        <p:txBody>
          <a:bodyPr wrap="square">
            <a:spAutoFit/>
          </a:bodyPr>
          <a:lstStyle/>
          <a:p>
            <a:r>
              <a:rPr lang="ja-JP" altLang="en-US" dirty="0"/>
              <a:t>Blue </a:t>
            </a:r>
            <a:r>
              <a:rPr lang="ja-JP" altLang="en-US" dirty="0" smtClean="0"/>
              <a:t>line</a:t>
            </a:r>
            <a:r>
              <a:rPr lang="en-US" altLang="ja-JP" dirty="0" smtClean="0"/>
              <a:t>:</a:t>
            </a:r>
            <a:r>
              <a:rPr lang="ja-JP" altLang="en-US" dirty="0" smtClean="0"/>
              <a:t> </a:t>
            </a:r>
            <a:r>
              <a:rPr lang="ja-JP" altLang="en-US" dirty="0"/>
              <a:t>Country population decreased</a:t>
            </a:r>
          </a:p>
        </p:txBody>
      </p:sp>
      <p:sp>
        <p:nvSpPr>
          <p:cNvPr id="5" name="正方形/長方形 4"/>
          <p:cNvSpPr/>
          <p:nvPr/>
        </p:nvSpPr>
        <p:spPr>
          <a:xfrm>
            <a:off x="467544" y="539388"/>
            <a:ext cx="4572000" cy="369332"/>
          </a:xfrm>
          <a:prstGeom prst="rect">
            <a:avLst/>
          </a:prstGeom>
          <a:solidFill>
            <a:schemeClr val="bg1"/>
          </a:solidFill>
        </p:spPr>
        <p:txBody>
          <a:bodyPr>
            <a:spAutoFit/>
          </a:bodyPr>
          <a:lstStyle/>
          <a:p>
            <a:r>
              <a:rPr lang="ja-JP" altLang="en-US" dirty="0"/>
              <a:t>Red </a:t>
            </a:r>
            <a:r>
              <a:rPr lang="ja-JP" altLang="en-US" dirty="0" smtClean="0"/>
              <a:t>line</a:t>
            </a:r>
            <a:r>
              <a:rPr lang="en-US" altLang="ja-JP" dirty="0" smtClean="0"/>
              <a:t>:</a:t>
            </a:r>
            <a:r>
              <a:rPr lang="ja-JP" altLang="en-US" dirty="0" smtClean="0"/>
              <a:t>Number </a:t>
            </a:r>
            <a:r>
              <a:rPr lang="ja-JP" altLang="en-US" dirty="0"/>
              <a:t>of people flowing into Tokyo</a:t>
            </a:r>
          </a:p>
        </p:txBody>
      </p:sp>
    </p:spTree>
    <p:extLst>
      <p:ext uri="{BB962C8B-B14F-4D97-AF65-F5344CB8AC3E}">
        <p14:creationId xmlns:p14="http://schemas.microsoft.com/office/powerpoint/2010/main" val="999261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a:ln>
            <a:solidFill>
              <a:schemeClr val="tx1">
                <a:lumMod val="95000"/>
                <a:lumOff val="5000"/>
              </a:schemeClr>
            </a:solidFill>
          </a:ln>
        </p:spPr>
        <p:txBody>
          <a:bodyPr>
            <a:normAutofit fontScale="90000"/>
          </a:bodyPr>
          <a:lstStyle/>
          <a:p>
            <a:r>
              <a:rPr lang="en-US" altLang="ja-JP" dirty="0"/>
              <a:t>Immigration Control and Refugee Recognition Act</a:t>
            </a:r>
            <a:endParaRPr kumimoji="1" lang="ja-JP" altLang="en-US" dirty="0"/>
          </a:p>
        </p:txBody>
      </p:sp>
    </p:spTree>
    <p:extLst>
      <p:ext uri="{BB962C8B-B14F-4D97-AF65-F5344CB8AC3E}">
        <p14:creationId xmlns:p14="http://schemas.microsoft.com/office/powerpoint/2010/main" val="222998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rgbClr val="0070C0"/>
            </a:solidFill>
          </a:ln>
        </p:spPr>
        <p:txBody>
          <a:bodyPr>
            <a:normAutofit/>
          </a:bodyPr>
          <a:lstStyle/>
          <a:p>
            <a:r>
              <a:rPr lang="en-US" altLang="ja-JP" dirty="0" smtClean="0"/>
              <a:t>B</a:t>
            </a:r>
            <a:r>
              <a:rPr lang="en-US" altLang="ja-JP" dirty="0"/>
              <a:t>usiness</a:t>
            </a:r>
            <a:r>
              <a:rPr lang="en-US" altLang="ja-JP" dirty="0" smtClean="0"/>
              <a:t> Management Visa</a:t>
            </a:r>
            <a:endParaRPr kumimoji="1" lang="ja-JP" altLang="en-US" dirty="0"/>
          </a:p>
        </p:txBody>
      </p:sp>
      <p:sp>
        <p:nvSpPr>
          <p:cNvPr id="3" name="コンテンツ プレースホルダー 2"/>
          <p:cNvSpPr>
            <a:spLocks noGrp="1"/>
          </p:cNvSpPr>
          <p:nvPr>
            <p:ph idx="1"/>
          </p:nvPr>
        </p:nvSpPr>
        <p:spPr>
          <a:xfrm>
            <a:off x="457200" y="1600200"/>
            <a:ext cx="8229600" cy="5213176"/>
          </a:xfrm>
        </p:spPr>
        <p:txBody>
          <a:bodyPr>
            <a:normAutofit/>
          </a:bodyPr>
          <a:lstStyle/>
          <a:p>
            <a:r>
              <a:rPr lang="en-US" altLang="ja-JP" dirty="0"/>
              <a:t>When the applicant intends to engage in the management of trade and other business in </a:t>
            </a:r>
            <a:r>
              <a:rPr lang="en-US" altLang="ja-JP" dirty="0" smtClean="0"/>
              <a:t>Japan</a:t>
            </a:r>
          </a:p>
          <a:p>
            <a:r>
              <a:rPr lang="en-US" altLang="ja-JP" dirty="0"/>
              <a:t>Have 3 years of experience (including period of majoring in management or management subjects at </a:t>
            </a:r>
            <a:r>
              <a:rPr lang="en-US" altLang="ja-JP" dirty="0">
                <a:solidFill>
                  <a:srgbClr val="FF0000"/>
                </a:solidFill>
              </a:rPr>
              <a:t>graduate school</a:t>
            </a:r>
            <a:r>
              <a:rPr lang="en-US" altLang="ja-JP" dirty="0"/>
              <a:t>) about business management or management of </a:t>
            </a:r>
            <a:r>
              <a:rPr lang="en-US" altLang="ja-JP" dirty="0" smtClean="0"/>
              <a:t>project</a:t>
            </a:r>
          </a:p>
          <a:p>
            <a:r>
              <a:rPr lang="en-US" altLang="ja-JP" dirty="0"/>
              <a:t>Receive compensation equal to or greater than the compensation paid when Japanese </a:t>
            </a:r>
            <a:r>
              <a:rPr lang="en-US" altLang="ja-JP" dirty="0" smtClean="0"/>
              <a:t>work</a:t>
            </a:r>
          </a:p>
          <a:p>
            <a:endParaRPr lang="ja-JP" altLang="en-US" dirty="0"/>
          </a:p>
        </p:txBody>
      </p:sp>
    </p:spTree>
    <p:extLst>
      <p:ext uri="{BB962C8B-B14F-4D97-AF65-F5344CB8AC3E}">
        <p14:creationId xmlns:p14="http://schemas.microsoft.com/office/powerpoint/2010/main" val="171337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054" y="274638"/>
            <a:ext cx="8215745" cy="1110817"/>
          </a:xfrm>
          <a:ln>
            <a:solidFill>
              <a:schemeClr val="accent1"/>
            </a:solidFill>
          </a:ln>
        </p:spPr>
        <p:txBody>
          <a:bodyPr/>
          <a:lstStyle/>
          <a:p>
            <a:r>
              <a:rPr lang="en-US" altLang="ja-JP" dirty="0"/>
              <a:t>Purpose of tourism policy in Japan</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fontScale="92500" lnSpcReduction="20000"/>
          </a:bodyPr>
          <a:lstStyle/>
          <a:p>
            <a:r>
              <a:rPr lang="en-US" altLang="ja-JP" dirty="0" smtClean="0">
                <a:solidFill>
                  <a:prstClr val="black"/>
                </a:solidFill>
              </a:rPr>
              <a:t>In </a:t>
            </a:r>
            <a:r>
              <a:rPr lang="en-US" altLang="ja-JP" dirty="0">
                <a:solidFill>
                  <a:prstClr val="black"/>
                </a:solidFill>
              </a:rPr>
              <a:t>1971 </a:t>
            </a:r>
            <a:r>
              <a:rPr lang="en-US" altLang="ja-JP" dirty="0" smtClean="0">
                <a:solidFill>
                  <a:prstClr val="black"/>
                </a:solidFill>
              </a:rPr>
              <a:t>, </a:t>
            </a:r>
            <a:r>
              <a:rPr lang="en-US" altLang="ja-JP" dirty="0">
                <a:solidFill>
                  <a:prstClr val="black"/>
                </a:solidFill>
              </a:rPr>
              <a:t>the purpose of the </a:t>
            </a:r>
            <a:r>
              <a:rPr lang="en-US" altLang="ja-JP" dirty="0" smtClean="0">
                <a:solidFill>
                  <a:prstClr val="black"/>
                </a:solidFill>
              </a:rPr>
              <a:t>Travel Agency Law </a:t>
            </a:r>
            <a:r>
              <a:rPr lang="en-US" altLang="ja-JP" dirty="0">
                <a:solidFill>
                  <a:prstClr val="black"/>
                </a:solidFill>
              </a:rPr>
              <a:t>changed to the protection of Japanese </a:t>
            </a:r>
            <a:r>
              <a:rPr lang="en-US" altLang="ja-JP" dirty="0" smtClean="0">
                <a:solidFill>
                  <a:prstClr val="black"/>
                </a:solidFill>
              </a:rPr>
              <a:t>travelers from</a:t>
            </a:r>
            <a:r>
              <a:rPr lang="ja-JP" altLang="en-US" dirty="0" smtClean="0">
                <a:solidFill>
                  <a:prstClr val="black"/>
                </a:solidFill>
              </a:rPr>
              <a:t> </a:t>
            </a:r>
            <a:r>
              <a:rPr lang="en-US" altLang="ja-JP" dirty="0" smtClean="0">
                <a:solidFill>
                  <a:prstClr val="black"/>
                </a:solidFill>
              </a:rPr>
              <a:t>the protection of foreign travelers. </a:t>
            </a:r>
          </a:p>
          <a:p>
            <a:r>
              <a:rPr lang="en-US" altLang="ja-JP" dirty="0" smtClean="0"/>
              <a:t>Together </a:t>
            </a:r>
            <a:r>
              <a:rPr lang="en-US" altLang="ja-JP" dirty="0"/>
              <a:t>with US-dollar, </a:t>
            </a:r>
            <a:r>
              <a:rPr lang="en-US" altLang="ja-JP" dirty="0" smtClean="0"/>
              <a:t>Euro, </a:t>
            </a:r>
            <a:r>
              <a:rPr lang="en-US" altLang="ja-JP" dirty="0"/>
              <a:t>JP-Yen is treated as international currency, and the necessity for acquiring foreign currency is low. </a:t>
            </a:r>
          </a:p>
          <a:p>
            <a:r>
              <a:rPr lang="en-US" altLang="ja-JP" dirty="0"/>
              <a:t>A</a:t>
            </a:r>
            <a:r>
              <a:rPr lang="en-US" altLang="ja-JP" dirty="0" smtClean="0"/>
              <a:t>fter </a:t>
            </a:r>
            <a:r>
              <a:rPr lang="en-US" altLang="ja-JP" dirty="0"/>
              <a:t>the enactment of the Basic Law on Tourism Nation in 2007, its aim  changed to secure </a:t>
            </a:r>
            <a:r>
              <a:rPr lang="en-US" altLang="ja-JP" dirty="0">
                <a:solidFill>
                  <a:srgbClr val="FF0000"/>
                </a:solidFill>
              </a:rPr>
              <a:t>National pride</a:t>
            </a:r>
            <a:r>
              <a:rPr lang="en-US" altLang="ja-JP" dirty="0"/>
              <a:t>. </a:t>
            </a:r>
          </a:p>
          <a:p>
            <a:r>
              <a:rPr lang="en-US" altLang="ja-JP" dirty="0"/>
              <a:t>Compared with the economic scale of Japan, it was a recognition that the number of customers who visited Japan was small.</a:t>
            </a:r>
            <a:endParaRPr lang="ja-JP" altLang="en-US" dirty="0"/>
          </a:p>
          <a:p>
            <a:endParaRPr lang="en-US" altLang="ja-JP" dirty="0">
              <a:solidFill>
                <a:prstClr val="black"/>
              </a:solidFill>
            </a:endParaRPr>
          </a:p>
        </p:txBody>
      </p:sp>
    </p:spTree>
    <p:extLst>
      <p:ext uri="{BB962C8B-B14F-4D97-AF65-F5344CB8AC3E}">
        <p14:creationId xmlns:p14="http://schemas.microsoft.com/office/powerpoint/2010/main" val="117507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55244"/>
            <a:ext cx="8229600" cy="1143000"/>
          </a:xfrm>
          <a:ln>
            <a:solidFill>
              <a:srgbClr val="0070C0"/>
            </a:solidFill>
          </a:ln>
        </p:spPr>
        <p:txBody>
          <a:bodyPr>
            <a:normAutofit fontScale="90000"/>
          </a:bodyPr>
          <a:lstStyle/>
          <a:p>
            <a:r>
              <a:rPr lang="en-US" altLang="ja-JP" dirty="0"/>
              <a:t>Visa</a:t>
            </a:r>
            <a:r>
              <a:rPr lang="ja-JP" altLang="en-US" dirty="0"/>
              <a:t>　</a:t>
            </a:r>
            <a:r>
              <a:rPr lang="en-US" altLang="ja-JP" dirty="0"/>
              <a:t>about </a:t>
            </a:r>
            <a:r>
              <a:rPr lang="en-US" altLang="ja-JP" dirty="0" smtClean="0"/>
              <a:t>Knowledge </a:t>
            </a:r>
            <a:r>
              <a:rPr lang="en-US" altLang="ja-JP" dirty="0"/>
              <a:t>on </a:t>
            </a:r>
            <a:r>
              <a:rPr lang="en-US" altLang="ja-JP" dirty="0" smtClean="0"/>
              <a:t>technology </a:t>
            </a:r>
            <a:r>
              <a:rPr lang="en-US" altLang="ja-JP" dirty="0"/>
              <a:t>/ humanities or international </a:t>
            </a:r>
            <a:r>
              <a:rPr lang="en-US" altLang="ja-JP" dirty="0" smtClean="0"/>
              <a:t>business</a:t>
            </a:r>
            <a:endParaRPr lang="en-US" altLang="ja-JP"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　</a:t>
            </a:r>
            <a:r>
              <a:rPr lang="en-US" altLang="ja-JP" dirty="0"/>
              <a:t/>
            </a:r>
            <a:br>
              <a:rPr lang="en-US" altLang="ja-JP" dirty="0"/>
            </a:br>
            <a:r>
              <a:rPr lang="en-US" altLang="ja-JP" dirty="0">
                <a:hlinkClick r:id="rId2"/>
              </a:rPr>
              <a:t>http://</a:t>
            </a:r>
            <a:r>
              <a:rPr lang="en-US" altLang="ja-JP" dirty="0" smtClean="0">
                <a:hlinkClick r:id="rId2"/>
              </a:rPr>
              <a:t>www.moj.go.jp/nyuukokukanri/kouhou/nyukan_nyukan69.html</a:t>
            </a:r>
            <a:endParaRPr lang="en-US" altLang="ja-JP" dirty="0" smtClean="0"/>
          </a:p>
        </p:txBody>
      </p:sp>
    </p:spTree>
    <p:extLst>
      <p:ext uri="{BB962C8B-B14F-4D97-AF65-F5344CB8AC3E}">
        <p14:creationId xmlns:p14="http://schemas.microsoft.com/office/powerpoint/2010/main" val="1260416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smtClean="0"/>
              <a:t>Exemplary</a:t>
            </a:r>
            <a:r>
              <a:rPr lang="ja-JP" altLang="en-US" dirty="0" smtClean="0"/>
              <a:t>　１</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dirty="0"/>
              <a:t>After graduating from the graduate school in Japan majoring in social infrastructure engineering and working at the Institute of Industrial Science and Technology at the university, based on a contract with a sightseeing and transportation consultancy company in Japan, received a remuneration of about 300,000 yen per month, Those engaged in research and development / analysis related work in tourism and transportation</a:t>
            </a:r>
            <a:r>
              <a:rPr lang="en-US" altLang="ja-JP" dirty="0" smtClean="0"/>
              <a:t>.</a:t>
            </a:r>
            <a:endParaRPr lang="ja-JP" altLang="en-US" dirty="0"/>
          </a:p>
        </p:txBody>
      </p:sp>
    </p:spTree>
    <p:extLst>
      <p:ext uri="{BB962C8B-B14F-4D97-AF65-F5344CB8AC3E}">
        <p14:creationId xmlns:p14="http://schemas.microsoft.com/office/powerpoint/2010/main" val="2316611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434282"/>
          </a:xfrm>
          <a:ln>
            <a:solidFill>
              <a:schemeClr val="accent1"/>
            </a:solidFill>
          </a:ln>
        </p:spPr>
        <p:txBody>
          <a:bodyPr>
            <a:normAutofit/>
          </a:bodyPr>
          <a:lstStyle/>
          <a:p>
            <a:r>
              <a:rPr lang="en-US" altLang="ja-JP" dirty="0"/>
              <a:t>Exemplary </a:t>
            </a:r>
            <a:r>
              <a:rPr lang="ja-JP" altLang="en-US" dirty="0" smtClean="0"/>
              <a:t>２</a:t>
            </a:r>
            <a:r>
              <a:rPr lang="en-US" altLang="ja-JP" dirty="0" smtClean="0"/>
              <a:t/>
            </a:r>
            <a:br>
              <a:rPr lang="en-US" altLang="ja-JP" dirty="0" smtClean="0"/>
            </a:br>
            <a:r>
              <a:rPr lang="en-US" altLang="ja-JP" dirty="0" smtClean="0"/>
              <a:t>Language </a:t>
            </a:r>
            <a:r>
              <a:rPr lang="en-US" altLang="ja-JP" dirty="0"/>
              <a:t>school lecturer on sightseeing etc</a:t>
            </a:r>
            <a:r>
              <a:rPr lang="en-US" altLang="ja-JP" dirty="0" smtClean="0"/>
              <a:t>.</a:t>
            </a:r>
            <a:r>
              <a:rPr lang="ja-JP" altLang="en-US" dirty="0" smtClean="0"/>
              <a:t>　</a:t>
            </a:r>
            <a:endParaRPr kumimoji="1" lang="ja-JP" altLang="en-US" dirty="0"/>
          </a:p>
        </p:txBody>
      </p:sp>
      <p:sp>
        <p:nvSpPr>
          <p:cNvPr id="3" name="コンテンツ プレースホルダー 2"/>
          <p:cNvSpPr>
            <a:spLocks noGrp="1"/>
          </p:cNvSpPr>
          <p:nvPr>
            <p:ph idx="1"/>
          </p:nvPr>
        </p:nvSpPr>
        <p:spPr>
          <a:xfrm>
            <a:off x="457200" y="3112368"/>
            <a:ext cx="8229600" cy="3268960"/>
          </a:xfrm>
        </p:spPr>
        <p:txBody>
          <a:bodyPr/>
          <a:lstStyle/>
          <a:p>
            <a:r>
              <a:rPr lang="en-US" altLang="ja-JP" dirty="0"/>
              <a:t>After graduating from the university in the home country, based on a contract with a language school in Japan, receiving a remuneration of approximately 250,000 yen per month, engaged in business as a language teacher.</a:t>
            </a:r>
            <a:endParaRPr kumimoji="1" lang="ja-JP" altLang="en-US" dirty="0"/>
          </a:p>
        </p:txBody>
      </p:sp>
    </p:spTree>
    <p:extLst>
      <p:ext uri="{BB962C8B-B14F-4D97-AF65-F5344CB8AC3E}">
        <p14:creationId xmlns:p14="http://schemas.microsoft.com/office/powerpoint/2010/main" val="201071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ln>
            <a:solidFill>
              <a:srgbClr val="0070C0"/>
            </a:solidFill>
          </a:ln>
        </p:spPr>
        <p:txBody>
          <a:bodyPr>
            <a:normAutofit/>
          </a:bodyPr>
          <a:lstStyle/>
          <a:p>
            <a:r>
              <a:rPr lang="en-US" altLang="ja-JP" b="1" dirty="0" smtClean="0"/>
              <a:t>Technical Internship Act</a:t>
            </a:r>
            <a:endParaRPr kumimoji="1" lang="ja-JP" altLang="en-US" dirty="0"/>
          </a:p>
        </p:txBody>
      </p:sp>
      <p:sp>
        <p:nvSpPr>
          <p:cNvPr id="3" name="コンテンツ プレースホルダー 2"/>
          <p:cNvSpPr>
            <a:spLocks noGrp="1"/>
          </p:cNvSpPr>
          <p:nvPr>
            <p:ph idx="1"/>
          </p:nvPr>
        </p:nvSpPr>
        <p:spPr>
          <a:xfrm>
            <a:off x="457200" y="1484785"/>
            <a:ext cx="8229600" cy="5040560"/>
          </a:xfrm>
        </p:spPr>
        <p:txBody>
          <a:bodyPr>
            <a:normAutofit fontScale="77500" lnSpcReduction="20000"/>
          </a:bodyPr>
          <a:lstStyle/>
          <a:p>
            <a:r>
              <a:rPr lang="en-US" altLang="ja-JP" b="1" dirty="0"/>
              <a:t>Law concerning the proper implementation of technical internship of foreigners and protection of technical interns </a:t>
            </a:r>
            <a:endParaRPr lang="en-US" altLang="ja-JP" b="1" dirty="0" smtClean="0"/>
          </a:p>
          <a:p>
            <a:r>
              <a:rPr lang="en-US" altLang="ja-JP" b="1" dirty="0"/>
              <a:t>Enforced on November 1, </a:t>
            </a:r>
            <a:r>
              <a:rPr lang="en-US" altLang="ja-JP" b="1" dirty="0" smtClean="0"/>
              <a:t>2017</a:t>
            </a:r>
          </a:p>
          <a:p>
            <a:r>
              <a:rPr lang="en-US" altLang="ja-JP" dirty="0"/>
              <a:t>The purpose is to transfer the skills, technology or knowledge cultivated in Japan to the developing region and contribute to "human resource development" which is responsible for economic development in the developing region </a:t>
            </a:r>
            <a:endParaRPr lang="en-US" altLang="ja-JP" dirty="0" smtClean="0"/>
          </a:p>
          <a:p>
            <a:r>
              <a:rPr lang="en-US" altLang="ja-JP" dirty="0"/>
              <a:t>This law stipulates that skill training should not be conducted as a means of adjusting the supply and demand of labor</a:t>
            </a:r>
            <a:r>
              <a:rPr lang="en-US" altLang="ja-JP" dirty="0" smtClean="0"/>
              <a:t>.</a:t>
            </a:r>
          </a:p>
          <a:p>
            <a:r>
              <a:rPr lang="en-US" altLang="ja-JP" dirty="0" smtClean="0"/>
              <a:t>Foreign </a:t>
            </a:r>
            <a:r>
              <a:rPr lang="en-US" altLang="ja-JP" dirty="0"/>
              <a:t>skills intern trainees make employment relations with companies and individual business owners in Japan. </a:t>
            </a:r>
            <a:endParaRPr lang="en-US" altLang="ja-JP" dirty="0" smtClean="0"/>
          </a:p>
          <a:p>
            <a:r>
              <a:rPr lang="en-US" altLang="ja-JP" dirty="0" smtClean="0"/>
              <a:t>The </a:t>
            </a:r>
            <a:r>
              <a:rPr lang="en-US" altLang="ja-JP" dirty="0"/>
              <a:t>period is set to 5 years maximum.</a:t>
            </a:r>
            <a:endParaRPr kumimoji="1" lang="ja-JP" altLang="en-US" dirty="0"/>
          </a:p>
        </p:txBody>
      </p:sp>
    </p:spTree>
    <p:extLst>
      <p:ext uri="{BB962C8B-B14F-4D97-AF65-F5344CB8AC3E}">
        <p14:creationId xmlns:p14="http://schemas.microsoft.com/office/powerpoint/2010/main" val="2252808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rgbClr val="0070C0"/>
            </a:solidFill>
          </a:ln>
        </p:spPr>
        <p:txBody>
          <a:bodyPr>
            <a:normAutofit/>
          </a:bodyPr>
          <a:lstStyle/>
          <a:p>
            <a:r>
              <a:rPr lang="en-US" altLang="ja-JP" dirty="0" smtClean="0"/>
              <a:t>New</a:t>
            </a:r>
            <a:r>
              <a:rPr lang="ja-JP" altLang="en-US" dirty="0"/>
              <a:t> </a:t>
            </a:r>
            <a:r>
              <a:rPr lang="en-US" altLang="ja-JP" dirty="0" smtClean="0"/>
              <a:t>Specific </a:t>
            </a:r>
            <a:r>
              <a:rPr lang="en-US" altLang="ja-JP" dirty="0"/>
              <a:t>skill </a:t>
            </a:r>
            <a:r>
              <a:rPr lang="en-US" altLang="ja-JP" dirty="0" smtClean="0"/>
              <a:t>visa</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fontAlgn="base"/>
            <a:r>
              <a:rPr lang="en-US" altLang="ja-JP" dirty="0">
                <a:solidFill>
                  <a:srgbClr val="FF0000"/>
                </a:solidFill>
              </a:rPr>
              <a:t>Newly revised</a:t>
            </a:r>
            <a:r>
              <a:rPr lang="ja-JP" altLang="en-US" dirty="0">
                <a:solidFill>
                  <a:srgbClr val="FF0000"/>
                </a:solidFill>
              </a:rPr>
              <a:t> </a:t>
            </a:r>
            <a:r>
              <a:rPr lang="en-US" altLang="ja-JP" dirty="0">
                <a:solidFill>
                  <a:srgbClr val="FF0000"/>
                </a:solidFill>
              </a:rPr>
              <a:t>Immigration Control Act is enforced from April 2019.</a:t>
            </a:r>
            <a:endParaRPr lang="ja-JP" altLang="en-US" dirty="0">
              <a:solidFill>
                <a:srgbClr val="FF0000"/>
              </a:solidFill>
            </a:endParaRPr>
          </a:p>
          <a:p>
            <a:pPr fontAlgn="base"/>
            <a:r>
              <a:rPr lang="en-US" altLang="ja-JP" dirty="0" smtClean="0"/>
              <a:t>The </a:t>
            </a:r>
            <a:r>
              <a:rPr lang="en-US" altLang="ja-JP" dirty="0"/>
              <a:t>Ministry of Justice expects Japan to accept about 345,000 people in five years from fiscal 2019.</a:t>
            </a:r>
          </a:p>
          <a:p>
            <a:pPr fontAlgn="base"/>
            <a:r>
              <a:rPr lang="en-US" altLang="ja-JP" dirty="0"/>
              <a:t>Approximately 45% of them are supposed to shift from foreign technical </a:t>
            </a:r>
            <a:r>
              <a:rPr lang="en-US" altLang="ja-JP" dirty="0" smtClean="0"/>
              <a:t>interns.</a:t>
            </a:r>
          </a:p>
          <a:p>
            <a:pPr fontAlgn="base"/>
            <a:r>
              <a:rPr lang="en-US" altLang="ja-JP" dirty="0">
                <a:solidFill>
                  <a:srgbClr val="FF0000"/>
                </a:solidFill>
              </a:rPr>
              <a:t>In the future, the detail will be determined by ministerial ordinance</a:t>
            </a:r>
            <a:r>
              <a:rPr lang="en-US" altLang="ja-JP" dirty="0" smtClean="0">
                <a:solidFill>
                  <a:srgbClr val="FF0000"/>
                </a:solidFill>
              </a:rPr>
              <a:t>.</a:t>
            </a:r>
          </a:p>
        </p:txBody>
      </p:sp>
    </p:spTree>
    <p:extLst>
      <p:ext uri="{BB962C8B-B14F-4D97-AF65-F5344CB8AC3E}">
        <p14:creationId xmlns:p14="http://schemas.microsoft.com/office/powerpoint/2010/main" val="3772925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smtClean="0"/>
              <a:t>The</a:t>
            </a:r>
            <a:r>
              <a:rPr lang="ja-JP" altLang="en-US" dirty="0" smtClean="0"/>
              <a:t>　</a:t>
            </a:r>
            <a:r>
              <a:rPr lang="en-US" altLang="ja-JP" dirty="0" smtClean="0"/>
              <a:t>Reality</a:t>
            </a:r>
            <a:r>
              <a:rPr lang="ja-JP" altLang="en-US" dirty="0" smtClean="0"/>
              <a:t>　</a:t>
            </a:r>
            <a:r>
              <a:rPr lang="en-US" altLang="ja-JP" dirty="0" smtClean="0"/>
              <a:t>is</a:t>
            </a:r>
            <a:r>
              <a:rPr lang="ja-JP" altLang="en-US" dirty="0" smtClean="0"/>
              <a:t>　・・・</a:t>
            </a:r>
            <a:endParaRPr kumimoji="1" lang="ja-JP" altLang="en-US" dirty="0"/>
          </a:p>
        </p:txBody>
      </p:sp>
      <p:sp>
        <p:nvSpPr>
          <p:cNvPr id="3" name="コンテンツ プレースホルダー 2"/>
          <p:cNvSpPr>
            <a:spLocks noGrp="1"/>
          </p:cNvSpPr>
          <p:nvPr>
            <p:ph idx="1"/>
          </p:nvPr>
        </p:nvSpPr>
        <p:spPr>
          <a:xfrm>
            <a:off x="457200" y="1600200"/>
            <a:ext cx="8229600" cy="5213176"/>
          </a:xfrm>
        </p:spPr>
        <p:txBody>
          <a:bodyPr>
            <a:normAutofit fontScale="85000" lnSpcReduction="10000"/>
          </a:bodyPr>
          <a:lstStyle/>
          <a:p>
            <a:r>
              <a:rPr lang="en-US" altLang="ja-JP" dirty="0"/>
              <a:t>The skill training system compensates for the shortage of simple workers in Japan. Japanese agriculture is collapsed unless there are foreign workers.</a:t>
            </a:r>
            <a:endParaRPr kumimoji="1" lang="en-US" altLang="ja-JP" dirty="0" smtClean="0"/>
          </a:p>
          <a:p>
            <a:r>
              <a:rPr lang="en-US" altLang="ja-JP" dirty="0"/>
              <a:t>While wanting to expand the skill training system, the government is afraid of political criticism of immigration tolerance</a:t>
            </a:r>
            <a:r>
              <a:rPr lang="en-US" altLang="ja-JP" dirty="0" smtClean="0"/>
              <a:t>.</a:t>
            </a:r>
          </a:p>
          <a:p>
            <a:r>
              <a:rPr lang="en-US" altLang="ja-JP" dirty="0"/>
              <a:t>Therefore, the government has created a category called specific skills, which explains that this is not </a:t>
            </a:r>
            <a:r>
              <a:rPr lang="en-US" altLang="ja-JP" dirty="0">
                <a:solidFill>
                  <a:srgbClr val="FF0000"/>
                </a:solidFill>
              </a:rPr>
              <a:t>simple </a:t>
            </a:r>
            <a:r>
              <a:rPr lang="en-US" altLang="ja-JP" dirty="0" smtClean="0">
                <a:solidFill>
                  <a:srgbClr val="FF0000"/>
                </a:solidFill>
              </a:rPr>
              <a:t>labor</a:t>
            </a:r>
            <a:r>
              <a:rPr lang="en-US" altLang="ja-JP" dirty="0" smtClean="0"/>
              <a:t>.</a:t>
            </a:r>
          </a:p>
          <a:p>
            <a:r>
              <a:rPr lang="en-US" altLang="ja-JP" dirty="0"/>
              <a:t>Actually, because the number of foreign </a:t>
            </a:r>
            <a:r>
              <a:rPr lang="en-US" altLang="ja-JP" dirty="0">
                <a:solidFill>
                  <a:srgbClr val="FF0000"/>
                </a:solidFill>
              </a:rPr>
              <a:t>non-Japanese simple workers in Japan </a:t>
            </a:r>
            <a:r>
              <a:rPr lang="en-US" altLang="ja-JP" dirty="0"/>
              <a:t>further increases, human resources who can specialize in their management are required.</a:t>
            </a:r>
            <a:endParaRPr kumimoji="1" lang="ja-JP" altLang="en-US" dirty="0"/>
          </a:p>
        </p:txBody>
      </p:sp>
    </p:spTree>
    <p:extLst>
      <p:ext uri="{BB962C8B-B14F-4D97-AF65-F5344CB8AC3E}">
        <p14:creationId xmlns:p14="http://schemas.microsoft.com/office/powerpoint/2010/main" val="372091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1435" y="404664"/>
            <a:ext cx="8801129" cy="6120680"/>
          </a:xfrm>
          <a:prstGeom prst="rect">
            <a:avLst/>
          </a:prstGeom>
        </p:spPr>
      </p:pic>
    </p:spTree>
    <p:extLst>
      <p:ext uri="{BB962C8B-B14F-4D97-AF65-F5344CB8AC3E}">
        <p14:creationId xmlns:p14="http://schemas.microsoft.com/office/powerpoint/2010/main" val="70071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a:t>International Tourism Revenue</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 y="1678287"/>
            <a:ext cx="9144000" cy="5179713"/>
          </a:xfrm>
          <a:prstGeom prst="rect">
            <a:avLst/>
          </a:prstGeom>
        </p:spPr>
      </p:pic>
    </p:spTree>
    <p:extLst>
      <p:ext uri="{BB962C8B-B14F-4D97-AF65-F5344CB8AC3E}">
        <p14:creationId xmlns:p14="http://schemas.microsoft.com/office/powerpoint/2010/main" val="43484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en-US" altLang="ja-JP" dirty="0"/>
              <a:t>International Tourism </a:t>
            </a:r>
            <a:r>
              <a:rPr lang="en-US" altLang="ja-JP" dirty="0" smtClean="0"/>
              <a:t>E</a:t>
            </a:r>
            <a:r>
              <a:rPr lang="en-US" altLang="ja-JP" dirty="0"/>
              <a:t>xpenditure</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56792"/>
            <a:ext cx="9144000" cy="5440362"/>
          </a:xfrm>
          <a:prstGeom prst="rect">
            <a:avLst/>
          </a:prstGeom>
        </p:spPr>
      </p:pic>
    </p:spTree>
    <p:extLst>
      <p:ext uri="{BB962C8B-B14F-4D97-AF65-F5344CB8AC3E}">
        <p14:creationId xmlns:p14="http://schemas.microsoft.com/office/powerpoint/2010/main" val="338714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accent1"/>
            </a:solidFill>
          </a:ln>
        </p:spPr>
        <p:txBody>
          <a:bodyPr/>
          <a:lstStyle/>
          <a:p>
            <a:r>
              <a:rPr lang="en-US" altLang="ja-JP" dirty="0"/>
              <a:t>The situation in Japan</a:t>
            </a:r>
            <a:endParaRPr kumimoji="1" lang="ja-JP" altLang="en-US" dirty="0"/>
          </a:p>
        </p:txBody>
      </p:sp>
      <p:sp>
        <p:nvSpPr>
          <p:cNvPr id="3" name="コンテンツ プレースホルダー 2"/>
          <p:cNvSpPr>
            <a:spLocks noGrp="1"/>
          </p:cNvSpPr>
          <p:nvPr>
            <p:ph idx="1"/>
          </p:nvPr>
        </p:nvSpPr>
        <p:spPr>
          <a:xfrm>
            <a:off x="179512" y="1340768"/>
            <a:ext cx="8856984" cy="5517232"/>
          </a:xfrm>
        </p:spPr>
        <p:txBody>
          <a:bodyPr>
            <a:normAutofit fontScale="92500" lnSpcReduction="20000"/>
          </a:bodyPr>
          <a:lstStyle/>
          <a:p>
            <a:r>
              <a:rPr lang="en-US" altLang="ja-JP" dirty="0"/>
              <a:t>Japan is no longer a major manufacturing country</a:t>
            </a:r>
            <a:r>
              <a:rPr lang="en-US" altLang="ja-JP" dirty="0" smtClean="0"/>
              <a:t>.</a:t>
            </a:r>
            <a:endParaRPr kumimoji="1" lang="en-US" altLang="ja-JP" dirty="0" smtClean="0"/>
          </a:p>
          <a:p>
            <a:r>
              <a:rPr lang="en-US" altLang="ja-JP" dirty="0"/>
              <a:t>In Japan's international revenue, interest income and intellectual property rights income of foreign currency held are large, and tourism revenue ratio is not large</a:t>
            </a:r>
            <a:r>
              <a:rPr lang="en-US" altLang="ja-JP" dirty="0" smtClean="0"/>
              <a:t>.</a:t>
            </a:r>
            <a:endParaRPr kumimoji="1" lang="en-US" altLang="ja-JP" dirty="0" smtClean="0"/>
          </a:p>
          <a:p>
            <a:r>
              <a:rPr lang="en-US" altLang="ja-JP" dirty="0"/>
              <a:t>However, as the population declines, Japanese countryside expects income from foreign tourists. Therefore, politically, the increase in the number of visitors to Japan is meaningful</a:t>
            </a:r>
            <a:r>
              <a:rPr lang="en-US" altLang="ja-JP" dirty="0" smtClean="0"/>
              <a:t>.</a:t>
            </a:r>
          </a:p>
          <a:p>
            <a:r>
              <a:rPr lang="en-US" altLang="ja-JP" dirty="0"/>
              <a:t>Factors of the increase in foreign tourists visiting Japan are, first of all, improvement of income of the Far East. Secondly, due to the appearance of LCC etc., the cost reduction of air fares and the effect of depreciation of </a:t>
            </a:r>
            <a:r>
              <a:rPr lang="en-US" altLang="ja-JP" dirty="0" smtClean="0"/>
              <a:t>Yen </a:t>
            </a:r>
            <a:r>
              <a:rPr lang="en-US" altLang="ja-JP" dirty="0"/>
              <a:t>are the </a:t>
            </a:r>
            <a:r>
              <a:rPr lang="en-US" altLang="ja-JP" dirty="0" smtClean="0"/>
              <a:t>effects.</a:t>
            </a:r>
          </a:p>
        </p:txBody>
      </p:sp>
    </p:spTree>
    <p:extLst>
      <p:ext uri="{BB962C8B-B14F-4D97-AF65-F5344CB8AC3E}">
        <p14:creationId xmlns:p14="http://schemas.microsoft.com/office/powerpoint/2010/main" val="137462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67544" y="116632"/>
            <a:ext cx="8280920" cy="6264696"/>
          </a:xfrm>
          <a:prstGeom prst="rect">
            <a:avLst/>
          </a:prstGeom>
        </p:spPr>
      </p:pic>
    </p:spTree>
    <p:extLst>
      <p:ext uri="{BB962C8B-B14F-4D97-AF65-F5344CB8AC3E}">
        <p14:creationId xmlns:p14="http://schemas.microsoft.com/office/powerpoint/2010/main" val="288412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dirty="0" smtClean="0"/>
              <a:t>Economic ripple effect of the tourism activity showed by JP GOV.</a:t>
            </a:r>
            <a:endParaRPr kumimoji="1" lang="ja-JP" altLang="en-US" dirty="0"/>
          </a:p>
        </p:txBody>
      </p:sp>
      <p:sp>
        <p:nvSpPr>
          <p:cNvPr id="5" name="角丸四角形 4"/>
          <p:cNvSpPr/>
          <p:nvPr/>
        </p:nvSpPr>
        <p:spPr>
          <a:xfrm>
            <a:off x="6876256" y="1916832"/>
            <a:ext cx="1872208" cy="188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95000"/>
                    <a:lumOff val="5000"/>
                  </a:schemeClr>
                </a:solidFill>
              </a:rPr>
              <a:t>Direct economic </a:t>
            </a:r>
            <a:r>
              <a:rPr lang="en-US" altLang="ja-JP" sz="1400" b="1" dirty="0" smtClean="0">
                <a:solidFill>
                  <a:schemeClr val="tx1">
                    <a:lumMod val="95000"/>
                    <a:lumOff val="5000"/>
                  </a:schemeClr>
                </a:solidFill>
              </a:rPr>
              <a:t>effect</a:t>
            </a:r>
          </a:p>
          <a:p>
            <a:pPr algn="ctr"/>
            <a:r>
              <a:rPr lang="en-US" altLang="ja-JP" sz="2800" b="1" dirty="0" smtClean="0">
                <a:solidFill>
                  <a:schemeClr val="tx1">
                    <a:lumMod val="95000"/>
                    <a:lumOff val="5000"/>
                  </a:schemeClr>
                </a:solidFill>
              </a:rPr>
              <a:t>26.4</a:t>
            </a:r>
          </a:p>
          <a:p>
            <a:pPr algn="ctr"/>
            <a:r>
              <a:rPr kumimoji="1" lang="en-US" altLang="ja-JP" sz="2800" b="1" dirty="0" smtClean="0">
                <a:solidFill>
                  <a:schemeClr val="tx1">
                    <a:lumMod val="95000"/>
                    <a:lumOff val="5000"/>
                  </a:schemeClr>
                </a:solidFill>
              </a:rPr>
              <a:t>trillion</a:t>
            </a:r>
            <a:r>
              <a:rPr kumimoji="1" lang="ja-JP" altLang="en-US" sz="2800" b="1" dirty="0" smtClean="0">
                <a:solidFill>
                  <a:schemeClr val="tx1">
                    <a:lumMod val="95000"/>
                    <a:lumOff val="5000"/>
                  </a:schemeClr>
                </a:solidFill>
              </a:rPr>
              <a:t>　</a:t>
            </a:r>
            <a:r>
              <a:rPr kumimoji="1" lang="en-US" altLang="ja-JP" sz="2800" b="1" dirty="0" smtClean="0">
                <a:solidFill>
                  <a:schemeClr val="tx1">
                    <a:lumMod val="95000"/>
                    <a:lumOff val="5000"/>
                  </a:schemeClr>
                </a:solidFill>
              </a:rPr>
              <a:t>yen</a:t>
            </a:r>
            <a:endParaRPr kumimoji="1" lang="ja-JP" altLang="en-US" sz="2800" b="1" dirty="0">
              <a:solidFill>
                <a:schemeClr val="tx1">
                  <a:lumMod val="95000"/>
                  <a:lumOff val="5000"/>
                </a:schemeClr>
              </a:solidFill>
            </a:endParaRPr>
          </a:p>
        </p:txBody>
      </p:sp>
      <p:sp>
        <p:nvSpPr>
          <p:cNvPr id="6" name="角丸四角形 5"/>
          <p:cNvSpPr/>
          <p:nvPr/>
        </p:nvSpPr>
        <p:spPr>
          <a:xfrm>
            <a:off x="6876256" y="4149080"/>
            <a:ext cx="2016224" cy="18515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lumMod val="95000"/>
                    <a:lumOff val="5000"/>
                  </a:schemeClr>
                </a:solidFill>
              </a:rPr>
              <a:t>economic ripple effect</a:t>
            </a:r>
            <a:endParaRPr lang="en-US" altLang="ja-JP" b="1" dirty="0">
              <a:solidFill>
                <a:schemeClr val="tx1">
                  <a:lumMod val="95000"/>
                  <a:lumOff val="5000"/>
                </a:schemeClr>
              </a:solidFill>
            </a:endParaRPr>
          </a:p>
          <a:p>
            <a:pPr algn="ctr"/>
            <a:r>
              <a:rPr kumimoji="1" lang="en-US" altLang="ja-JP" sz="2800" b="1" dirty="0" smtClean="0">
                <a:solidFill>
                  <a:schemeClr val="tx1">
                    <a:lumMod val="95000"/>
                    <a:lumOff val="5000"/>
                  </a:schemeClr>
                </a:solidFill>
              </a:rPr>
              <a:t>53.8</a:t>
            </a:r>
          </a:p>
          <a:p>
            <a:pPr algn="ctr"/>
            <a:r>
              <a:rPr kumimoji="1" lang="en-US" altLang="ja-JP" sz="2800" b="1" dirty="0" smtClean="0">
                <a:solidFill>
                  <a:schemeClr val="tx1">
                    <a:lumMod val="95000"/>
                    <a:lumOff val="5000"/>
                  </a:schemeClr>
                </a:solidFill>
              </a:rPr>
              <a:t>trillion</a:t>
            </a:r>
            <a:r>
              <a:rPr kumimoji="1" lang="ja-JP" altLang="en-US" sz="2800" b="1" dirty="0" smtClean="0">
                <a:solidFill>
                  <a:schemeClr val="tx1">
                    <a:lumMod val="95000"/>
                    <a:lumOff val="5000"/>
                  </a:schemeClr>
                </a:solidFill>
              </a:rPr>
              <a:t>　</a:t>
            </a:r>
            <a:r>
              <a:rPr kumimoji="1" lang="en-US" altLang="ja-JP" sz="2800" b="1" dirty="0" smtClean="0">
                <a:solidFill>
                  <a:schemeClr val="tx1">
                    <a:lumMod val="95000"/>
                    <a:lumOff val="5000"/>
                  </a:schemeClr>
                </a:solidFill>
              </a:rPr>
              <a:t>yen</a:t>
            </a:r>
            <a:endParaRPr kumimoji="1" lang="ja-JP" altLang="en-US" sz="2800" b="1" dirty="0">
              <a:solidFill>
                <a:schemeClr val="tx1">
                  <a:lumMod val="95000"/>
                  <a:lumOff val="5000"/>
                </a:schemeClr>
              </a:solidFill>
            </a:endParaRPr>
          </a:p>
        </p:txBody>
      </p:sp>
      <p:pic>
        <p:nvPicPr>
          <p:cNvPr id="7170" name="Picture 2" descr="å½åã«ãããæè¡æ¶è²»é¡ï¼ï¼ï¼ï¼ï¼å¹´ï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84" y="1700808"/>
            <a:ext cx="6267450" cy="405765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51520" y="6228020"/>
            <a:ext cx="8712968" cy="646331"/>
          </a:xfrm>
          <a:prstGeom prst="rect">
            <a:avLst/>
          </a:prstGeom>
        </p:spPr>
        <p:txBody>
          <a:bodyPr wrap="square">
            <a:spAutoFit/>
          </a:bodyPr>
          <a:lstStyle/>
          <a:p>
            <a:r>
              <a:rPr lang="en-US" altLang="ja-JP" dirty="0" smtClean="0"/>
              <a:t>NOTE : </a:t>
            </a:r>
            <a:r>
              <a:rPr lang="ja-JP" altLang="en-US" dirty="0" smtClean="0"/>
              <a:t>This </a:t>
            </a:r>
            <a:r>
              <a:rPr lang="ja-JP" altLang="en-US" dirty="0"/>
              <a:t>figure is </a:t>
            </a:r>
            <a:r>
              <a:rPr lang="ja-JP" altLang="en-US" dirty="0" smtClean="0"/>
              <a:t>sales </a:t>
            </a:r>
            <a:r>
              <a:rPr lang="en-US" altLang="ja-JP" dirty="0"/>
              <a:t>i</a:t>
            </a:r>
            <a:r>
              <a:rPr lang="en-US" altLang="ja-JP" dirty="0" smtClean="0"/>
              <a:t>ncluding </a:t>
            </a:r>
            <a:r>
              <a:rPr lang="en-US" altLang="ja-JP" dirty="0"/>
              <a:t>intermediate </a:t>
            </a:r>
            <a:r>
              <a:rPr lang="en-US" altLang="ja-JP" dirty="0" smtClean="0"/>
              <a:t>goods</a:t>
            </a:r>
            <a:r>
              <a:rPr lang="ja-JP" altLang="en-US" dirty="0" err="1" smtClean="0"/>
              <a:t>.</a:t>
            </a:r>
            <a:r>
              <a:rPr lang="en-US" altLang="ja-JP" dirty="0" smtClean="0"/>
              <a:t> </a:t>
            </a:r>
            <a:r>
              <a:rPr lang="en-US" altLang="ja-JP" dirty="0"/>
              <a:t>UNWTO and the National Tourism Organization want to show the numbers big.</a:t>
            </a:r>
            <a:r>
              <a:rPr lang="ja-JP" altLang="en-US" dirty="0" smtClean="0"/>
              <a:t> </a:t>
            </a:r>
            <a:endParaRPr lang="ja-JP" altLang="en-US" dirty="0"/>
          </a:p>
        </p:txBody>
      </p:sp>
      <p:sp>
        <p:nvSpPr>
          <p:cNvPr id="4" name="テキスト ボックス 3"/>
          <p:cNvSpPr txBox="1"/>
          <p:nvPr/>
        </p:nvSpPr>
        <p:spPr>
          <a:xfrm>
            <a:off x="4067944" y="2636912"/>
            <a:ext cx="2421983" cy="646331"/>
          </a:xfrm>
          <a:prstGeom prst="rect">
            <a:avLst/>
          </a:prstGeom>
          <a:noFill/>
        </p:spPr>
        <p:txBody>
          <a:bodyPr wrap="square" rtlCol="0">
            <a:spAutoFit/>
          </a:bodyPr>
          <a:lstStyle/>
          <a:p>
            <a:r>
              <a:rPr lang="en-US" altLang="ja-JP" dirty="0"/>
              <a:t>Domestic travel with accommodation</a:t>
            </a:r>
            <a:endParaRPr kumimoji="1" lang="ja-JP" altLang="en-US" dirty="0"/>
          </a:p>
        </p:txBody>
      </p:sp>
      <p:sp>
        <p:nvSpPr>
          <p:cNvPr id="7" name="正方形/長方形 6"/>
          <p:cNvSpPr/>
          <p:nvPr/>
        </p:nvSpPr>
        <p:spPr>
          <a:xfrm>
            <a:off x="107504" y="3429000"/>
            <a:ext cx="2736304" cy="369332"/>
          </a:xfrm>
          <a:prstGeom prst="rect">
            <a:avLst/>
          </a:prstGeom>
        </p:spPr>
        <p:txBody>
          <a:bodyPr wrap="square">
            <a:spAutoFit/>
          </a:bodyPr>
          <a:lstStyle/>
          <a:p>
            <a:r>
              <a:rPr lang="ja-JP" altLang="en-US" dirty="0" smtClean="0"/>
              <a:t>Domestic　</a:t>
            </a:r>
            <a:r>
              <a:rPr lang="en-US" altLang="ja-JP" dirty="0" smtClean="0"/>
              <a:t>same-day</a:t>
            </a:r>
            <a:r>
              <a:rPr lang="ja-JP" altLang="en-US" dirty="0" smtClean="0"/>
              <a:t> travel</a:t>
            </a:r>
            <a:endParaRPr lang="ja-JP" altLang="en-US" dirty="0"/>
          </a:p>
        </p:txBody>
      </p:sp>
      <p:sp>
        <p:nvSpPr>
          <p:cNvPr id="8" name="正方形/長方形 7"/>
          <p:cNvSpPr/>
          <p:nvPr/>
        </p:nvSpPr>
        <p:spPr>
          <a:xfrm>
            <a:off x="3059832" y="1916832"/>
            <a:ext cx="2526107" cy="338554"/>
          </a:xfrm>
          <a:prstGeom prst="rect">
            <a:avLst/>
          </a:prstGeom>
          <a:solidFill>
            <a:schemeClr val="bg1"/>
          </a:solidFill>
        </p:spPr>
        <p:txBody>
          <a:bodyPr wrap="square">
            <a:spAutoFit/>
          </a:bodyPr>
          <a:lstStyle/>
          <a:p>
            <a:r>
              <a:rPr lang="ja-JP" altLang="en-US" sz="1600" dirty="0"/>
              <a:t>Foreigner's visit to Japan</a:t>
            </a:r>
          </a:p>
        </p:txBody>
      </p:sp>
    </p:spTree>
    <p:extLst>
      <p:ext uri="{BB962C8B-B14F-4D97-AF65-F5344CB8AC3E}">
        <p14:creationId xmlns:p14="http://schemas.microsoft.com/office/powerpoint/2010/main" val="5458308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6759</TotalTime>
  <Words>1255</Words>
  <Application>Microsoft Office PowerPoint</Application>
  <PresentationFormat>画面に合わせる (4:3)</PresentationFormat>
  <Paragraphs>157</Paragraphs>
  <Slides>35</Slides>
  <Notes>13</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0" baseType="lpstr">
      <vt:lpstr>ＭＳ Ｐゴシック</vt:lpstr>
      <vt:lpstr>Arial</vt:lpstr>
      <vt:lpstr>Calibri</vt:lpstr>
      <vt:lpstr>Office テーマ</vt:lpstr>
      <vt:lpstr>スライド</vt:lpstr>
      <vt:lpstr>Tourism　in　Japan Especially for foreign students</vt:lpstr>
      <vt:lpstr>Foreign workers and foreign tourists</vt:lpstr>
      <vt:lpstr>Purpose of tourism policy in Japan</vt:lpstr>
      <vt:lpstr>PowerPoint プレゼンテーション</vt:lpstr>
      <vt:lpstr>International Tourism Revenue</vt:lpstr>
      <vt:lpstr>International Tourism Expenditure</vt:lpstr>
      <vt:lpstr>The situation in Japan</vt:lpstr>
      <vt:lpstr>PowerPoint プレゼンテーション</vt:lpstr>
      <vt:lpstr>Economic ripple effect of the tourism activity showed by JP GOV.</vt:lpstr>
      <vt:lpstr>Tourism related companies and organizations</vt:lpstr>
      <vt:lpstr>Tourism resources system   ～ What mind and regulations produce ～</vt:lpstr>
      <vt:lpstr>PowerPoint プレゼンテーション</vt:lpstr>
      <vt:lpstr>PowerPoint プレゼンテーション</vt:lpstr>
      <vt:lpstr>Western-style “Hotel” and  Japanese-style “RYOKAN”   Do you take off shoes?</vt:lpstr>
      <vt:lpstr>HOTEL（ｂｌｕｅ） and　ＲＹＯＫＡＮ（graｙ）</vt:lpstr>
      <vt:lpstr>PowerPoint プレゼンテーション</vt:lpstr>
      <vt:lpstr>PowerPoint プレゼンテーション</vt:lpstr>
      <vt:lpstr>Law of Renting Private Homes and Rooms</vt:lpstr>
      <vt:lpstr>Abolition of tourism interpreter business law</vt:lpstr>
      <vt:lpstr>Launch of a system for land operators</vt:lpstr>
      <vt:lpstr>PowerPoint プレゼンテーション</vt:lpstr>
      <vt:lpstr>Illegal carriage</vt:lpstr>
      <vt:lpstr>Car　Rental　＆　Driver Dispatch</vt:lpstr>
      <vt:lpstr>PowerPoint プレゼンテーション</vt:lpstr>
      <vt:lpstr>PowerPoint プレゼンテーション</vt:lpstr>
      <vt:lpstr>PowerPoint プレゼンテーション</vt:lpstr>
      <vt:lpstr>PowerPoint プレゼンテーション</vt:lpstr>
      <vt:lpstr>Immigration Control and Refugee Recognition Act</vt:lpstr>
      <vt:lpstr>Business Management Visa</vt:lpstr>
      <vt:lpstr>Visa　about Knowledge on technology / humanities or international business</vt:lpstr>
      <vt:lpstr>Exemplary　１</vt:lpstr>
      <vt:lpstr>Exemplary ２ Language school lecturer on sightseeing etc.　</vt:lpstr>
      <vt:lpstr>Technical Internship Act</vt:lpstr>
      <vt:lpstr>New Specific skill visa</vt:lpstr>
      <vt:lpstr>The　Reality　is　・・・</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都市デザイン論</dc:title>
  <dc:creator>teramae</dc:creator>
  <cp:lastModifiedBy>寺前 秀一</cp:lastModifiedBy>
  <cp:revision>162</cp:revision>
  <dcterms:created xsi:type="dcterms:W3CDTF">2014-01-02T05:17:51Z</dcterms:created>
  <dcterms:modified xsi:type="dcterms:W3CDTF">2018-12-13T11:47:09Z</dcterms:modified>
</cp:coreProperties>
</file>