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52" r:id="rId2"/>
    <p:sldId id="597" r:id="rId3"/>
    <p:sldId id="580" r:id="rId4"/>
    <p:sldId id="606" r:id="rId5"/>
    <p:sldId id="607" r:id="rId6"/>
    <p:sldId id="590" r:id="rId7"/>
    <p:sldId id="636" r:id="rId8"/>
    <p:sldId id="591" r:id="rId9"/>
    <p:sldId id="592" r:id="rId10"/>
    <p:sldId id="593" r:id="rId11"/>
    <p:sldId id="637" r:id="rId12"/>
    <p:sldId id="594" r:id="rId13"/>
    <p:sldId id="595" r:id="rId14"/>
    <p:sldId id="596" r:id="rId15"/>
    <p:sldId id="587" r:id="rId16"/>
    <p:sldId id="541" r:id="rId17"/>
    <p:sldId id="581" r:id="rId18"/>
    <p:sldId id="588" r:id="rId19"/>
    <p:sldId id="613" r:id="rId20"/>
    <p:sldId id="612" r:id="rId21"/>
    <p:sldId id="589" r:id="rId22"/>
    <p:sldId id="583" r:id="rId23"/>
    <p:sldId id="584" r:id="rId24"/>
    <p:sldId id="585" r:id="rId25"/>
    <p:sldId id="586" r:id="rId26"/>
    <p:sldId id="598" r:id="rId27"/>
    <p:sldId id="601" r:id="rId28"/>
    <p:sldId id="603" r:id="rId29"/>
    <p:sldId id="638" r:id="rId30"/>
    <p:sldId id="627" r:id="rId31"/>
    <p:sldId id="628" r:id="rId32"/>
    <p:sldId id="629" r:id="rId33"/>
    <p:sldId id="630" r:id="rId34"/>
    <p:sldId id="639" r:id="rId35"/>
    <p:sldId id="631" r:id="rId36"/>
    <p:sldId id="632" r:id="rId37"/>
    <p:sldId id="633" r:id="rId38"/>
    <p:sldId id="634" r:id="rId39"/>
    <p:sldId id="635" r:id="rId40"/>
    <p:sldId id="582" r:id="rId41"/>
    <p:sldId id="343" r:id="rId42"/>
    <p:sldId id="445" r:id="rId43"/>
    <p:sldId id="614" r:id="rId44"/>
    <p:sldId id="623" r:id="rId45"/>
    <p:sldId id="621" r:id="rId46"/>
    <p:sldId id="622" r:id="rId47"/>
    <p:sldId id="615" r:id="rId48"/>
    <p:sldId id="620" r:id="rId49"/>
    <p:sldId id="640" r:id="rId50"/>
    <p:sldId id="616" r:id="rId51"/>
    <p:sldId id="617" r:id="rId52"/>
    <p:sldId id="618" r:id="rId53"/>
    <p:sldId id="619" r:id="rId54"/>
    <p:sldId id="608" r:id="rId55"/>
    <p:sldId id="610" r:id="rId56"/>
    <p:sldId id="609" r:id="rId57"/>
    <p:sldId id="624" r:id="rId58"/>
    <p:sldId id="625" r:id="rId59"/>
    <p:sldId id="626" r:id="rId6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54" autoAdjust="0"/>
  </p:normalViewPr>
  <p:slideViewPr>
    <p:cSldViewPr snapToGrid="0">
      <p:cViewPr varScale="1">
        <p:scale>
          <a:sx n="89" d="100"/>
          <a:sy n="89" d="100"/>
        </p:scale>
        <p:origin x="475" y="82"/>
      </p:cViewPr>
      <p:guideLst/>
    </p:cSldViewPr>
  </p:slideViewPr>
  <p:notesTextViewPr>
    <p:cViewPr>
      <p:scale>
        <a:sx n="1" d="1"/>
        <a:sy n="1" d="1"/>
      </p:scale>
      <p:origin x="0" y="0"/>
    </p:cViewPr>
  </p:notesTextViewPr>
  <p:sorterViewPr>
    <p:cViewPr varScale="1">
      <p:scale>
        <a:sx n="1" d="1"/>
        <a:sy n="1" d="1"/>
      </p:scale>
      <p:origin x="0" y="-145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039DC-C68C-4E38-91D6-364CBBA86D27}" type="datetimeFigureOut">
              <a:rPr kumimoji="1" lang="ja-JP" altLang="en-US" smtClean="0"/>
              <a:t>2018/12/28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4E6BF-AB7C-47DD-A386-ABEF758C2BC5}" type="slidenum">
              <a:rPr kumimoji="1" lang="ja-JP" altLang="en-US" smtClean="0"/>
              <a:t>‹#›</a:t>
            </a:fld>
            <a:endParaRPr kumimoji="1" lang="ja-JP" altLang="en-US"/>
          </a:p>
        </p:txBody>
      </p:sp>
    </p:spTree>
    <p:extLst>
      <p:ext uri="{BB962C8B-B14F-4D97-AF65-F5344CB8AC3E}">
        <p14:creationId xmlns:p14="http://schemas.microsoft.com/office/powerpoint/2010/main" val="31143389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17</a:t>
            </a:fld>
            <a:endParaRPr kumimoji="1" lang="ja-JP" altLang="en-US"/>
          </a:p>
        </p:txBody>
      </p:sp>
    </p:spTree>
    <p:extLst>
      <p:ext uri="{BB962C8B-B14F-4D97-AF65-F5344CB8AC3E}">
        <p14:creationId xmlns:p14="http://schemas.microsoft.com/office/powerpoint/2010/main" val="327638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23</a:t>
            </a:fld>
            <a:endParaRPr kumimoji="1" lang="ja-JP" altLang="en-US"/>
          </a:p>
        </p:txBody>
      </p:sp>
    </p:spTree>
    <p:extLst>
      <p:ext uri="{BB962C8B-B14F-4D97-AF65-F5344CB8AC3E}">
        <p14:creationId xmlns:p14="http://schemas.microsoft.com/office/powerpoint/2010/main" val="251374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24</a:t>
            </a:fld>
            <a:endParaRPr kumimoji="1" lang="ja-JP" altLang="en-US"/>
          </a:p>
        </p:txBody>
      </p:sp>
    </p:spTree>
    <p:extLst>
      <p:ext uri="{BB962C8B-B14F-4D97-AF65-F5344CB8AC3E}">
        <p14:creationId xmlns:p14="http://schemas.microsoft.com/office/powerpoint/2010/main" val="193276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340C91-93B2-401F-998D-16D3520C07C9}" type="slidenum">
              <a:rPr kumimoji="1" lang="ja-JP" altLang="en-US" smtClean="0"/>
              <a:pPr/>
              <a:t>52</a:t>
            </a:fld>
            <a:endParaRPr kumimoji="1" lang="ja-JP" altLang="en-US"/>
          </a:p>
        </p:txBody>
      </p:sp>
    </p:spTree>
    <p:extLst>
      <p:ext uri="{BB962C8B-B14F-4D97-AF65-F5344CB8AC3E}">
        <p14:creationId xmlns:p14="http://schemas.microsoft.com/office/powerpoint/2010/main" val="294043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54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AF75E23-51CB-4D9D-B01D-B667875E5A53}" type="slidenum">
              <a:rPr lang="ja-JP" altLang="en-US"/>
              <a:pPr eaLnBrk="1" hangingPunct="1"/>
              <a:t>58</a:t>
            </a:fld>
            <a:endParaRPr lang="ja-JP" altLang="en-US"/>
          </a:p>
        </p:txBody>
      </p:sp>
    </p:spTree>
    <p:extLst>
      <p:ext uri="{BB962C8B-B14F-4D97-AF65-F5344CB8AC3E}">
        <p14:creationId xmlns:p14="http://schemas.microsoft.com/office/powerpoint/2010/main" val="95186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65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767DF43-39E4-4E8B-8A1C-185752A39E82}" type="slidenum">
              <a:rPr lang="ja-JP" altLang="en-US"/>
              <a:pPr eaLnBrk="1" hangingPunct="1"/>
              <a:t>59</a:t>
            </a:fld>
            <a:endParaRPr lang="ja-JP" altLang="en-US"/>
          </a:p>
        </p:txBody>
      </p:sp>
    </p:spTree>
    <p:extLst>
      <p:ext uri="{BB962C8B-B14F-4D97-AF65-F5344CB8AC3E}">
        <p14:creationId xmlns:p14="http://schemas.microsoft.com/office/powerpoint/2010/main" val="65827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43383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64447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422402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51288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24915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3086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159707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83142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296321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387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9AD94D-DD2A-4BF1-8F9B-5DF23D5F1AF1}" type="datetimeFigureOut">
              <a:rPr kumimoji="1" lang="ja-JP" altLang="en-US" smtClean="0"/>
              <a:t>2018/12/28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206210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AD94D-DD2A-4BF1-8F9B-5DF23D5F1AF1}" type="datetimeFigureOut">
              <a:rPr kumimoji="1" lang="ja-JP" altLang="en-US" smtClean="0"/>
              <a:t>2018/12/28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69193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Sq4M3nvX6Io" TargetMode="External"/><Relationship Id="rId2" Type="http://schemas.openxmlformats.org/officeDocument/2006/relationships/hyperlink" Target="http://jinryu.jp/blog/?p=3597" TargetMode="External"/><Relationship Id="rId1" Type="http://schemas.openxmlformats.org/officeDocument/2006/relationships/slideLayout" Target="../slideLayouts/slideLayout2.xml"/><Relationship Id="rId4" Type="http://schemas.openxmlformats.org/officeDocument/2006/relationships/hyperlink" Target="https://www.g-contents.jp/2015/data/2_aihr.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moguravr.com/feelreal-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UXfsZy5Ru_8" TargetMode="Externa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hyperlink" Target="https://youtu.be/uJOLxHeesxo"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UXfsZy5Ru_8" TargetMode="External"/><Relationship Id="rId5" Type="http://schemas.openxmlformats.org/officeDocument/2006/relationships/image" Target="../media/image5.jpeg"/><Relationship Id="rId4" Type="http://schemas.openxmlformats.org/officeDocument/2006/relationships/hyperlink" Target="https://youtu.be/vmkaVoLoFEU"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838200" y="1406107"/>
            <a:ext cx="10515600" cy="2682814"/>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ja-JP" b="1" dirty="0" smtClean="0"/>
              <a:t>　</a:t>
            </a:r>
            <a:r>
              <a:rPr lang="ja-JP" altLang="ja-JP" sz="7200" b="1" dirty="0" smtClean="0"/>
              <a:t>観光・人流情報</a:t>
            </a:r>
            <a:endParaRPr lang="ja-JP" altLang="en-US" sz="7200" dirty="0"/>
          </a:p>
        </p:txBody>
      </p:sp>
    </p:spTree>
    <p:extLst>
      <p:ext uri="{BB962C8B-B14F-4D97-AF65-F5344CB8AC3E}">
        <p14:creationId xmlns:p14="http://schemas.microsoft.com/office/powerpoint/2010/main" val="28065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５　メディアと無体財産権の関係の変化</a:t>
            </a:r>
            <a:endParaRPr kumimoji="1" lang="ja-JP" altLang="en-US" dirty="0"/>
          </a:p>
        </p:txBody>
      </p:sp>
      <p:sp>
        <p:nvSpPr>
          <p:cNvPr id="3" name="コンテンツ プレースホルダー 2"/>
          <p:cNvSpPr>
            <a:spLocks noGrp="1"/>
          </p:cNvSpPr>
          <p:nvPr>
            <p:ph idx="1"/>
          </p:nvPr>
        </p:nvSpPr>
        <p:spPr>
          <a:xfrm>
            <a:off x="838200" y="1825624"/>
            <a:ext cx="10515600" cy="4816715"/>
          </a:xfrm>
        </p:spPr>
        <p:txBody>
          <a:bodyPr>
            <a:normAutofit/>
          </a:bodyPr>
          <a:lstStyle/>
          <a:p>
            <a:r>
              <a:rPr lang="ja-JP" altLang="ja-JP" sz="3200" b="1" dirty="0" smtClean="0"/>
              <a:t>著作権</a:t>
            </a:r>
            <a:r>
              <a:rPr lang="ja-JP" altLang="ja-JP" sz="3200" dirty="0"/>
              <a:t>も</a:t>
            </a:r>
            <a:r>
              <a:rPr lang="ja-JP" altLang="ja-JP" sz="3200" b="1" dirty="0"/>
              <a:t>特許権</a:t>
            </a:r>
            <a:r>
              <a:rPr lang="ja-JP" altLang="ja-JP" sz="3200" dirty="0"/>
              <a:t>も、政策的に対象にしない場合が</a:t>
            </a:r>
            <a:r>
              <a:rPr lang="ja-JP" altLang="ja-JP" sz="3200" dirty="0" smtClean="0"/>
              <a:t>あ</a:t>
            </a:r>
            <a:r>
              <a:rPr lang="ja-JP" altLang="en-US" sz="3200" dirty="0" smtClean="0"/>
              <a:t>る</a:t>
            </a:r>
            <a:r>
              <a:rPr lang="ja-JP" altLang="ja-JP" sz="3200" dirty="0" smtClean="0"/>
              <a:t>。</a:t>
            </a:r>
            <a:r>
              <a:rPr lang="ja-JP" altLang="ja-JP" sz="3200" dirty="0"/>
              <a:t>著作権における</a:t>
            </a:r>
            <a:r>
              <a:rPr lang="ja-JP" altLang="ja-JP" sz="3200" dirty="0">
                <a:solidFill>
                  <a:srgbClr val="FF0000"/>
                </a:solidFill>
              </a:rPr>
              <a:t>法的文書</a:t>
            </a:r>
            <a:r>
              <a:rPr lang="ja-JP" altLang="ja-JP" sz="3200" dirty="0"/>
              <a:t>や特許権における</a:t>
            </a:r>
            <a:r>
              <a:rPr lang="ja-JP" altLang="ja-JP" sz="3200" dirty="0">
                <a:solidFill>
                  <a:srgbClr val="FF0000"/>
                </a:solidFill>
              </a:rPr>
              <a:t>医療技術</a:t>
            </a:r>
            <a:r>
              <a:rPr lang="ja-JP" altLang="ja-JP" sz="3200" dirty="0" smtClean="0"/>
              <a:t>で</a:t>
            </a:r>
            <a:r>
              <a:rPr lang="ja-JP" altLang="en-US" sz="3200" dirty="0" smtClean="0"/>
              <a:t>ある</a:t>
            </a:r>
            <a:r>
              <a:rPr lang="ja-JP" altLang="ja-JP" sz="3200" dirty="0" smtClean="0"/>
              <a:t>。</a:t>
            </a:r>
            <a:endParaRPr lang="en-US" altLang="ja-JP" sz="3200" dirty="0" smtClean="0"/>
          </a:p>
          <a:p>
            <a:r>
              <a:rPr lang="ja-JP" altLang="ja-JP" sz="3200" dirty="0" smtClean="0"/>
              <a:t>特許</a:t>
            </a:r>
            <a:r>
              <a:rPr lang="ja-JP" altLang="ja-JP" sz="3200" dirty="0"/>
              <a:t>は</a:t>
            </a:r>
            <a:r>
              <a:rPr lang="ja-JP" altLang="ja-JP" sz="3200" b="1" dirty="0"/>
              <a:t>排他権</a:t>
            </a:r>
            <a:r>
              <a:rPr lang="ja-JP" altLang="ja-JP" sz="3200" dirty="0"/>
              <a:t>か</a:t>
            </a:r>
            <a:r>
              <a:rPr lang="ja-JP" altLang="ja-JP" sz="3200" b="1" dirty="0"/>
              <a:t>ライセンス権</a:t>
            </a:r>
            <a:r>
              <a:rPr lang="ja-JP" altLang="ja-JP" sz="3200" dirty="0"/>
              <a:t>かという問題が</a:t>
            </a:r>
            <a:r>
              <a:rPr lang="ja-JP" altLang="ja-JP" sz="3200" dirty="0" smtClean="0"/>
              <a:t>あ</a:t>
            </a:r>
            <a:r>
              <a:rPr lang="ja-JP" altLang="en-US" sz="3200" dirty="0" smtClean="0"/>
              <a:t>る</a:t>
            </a:r>
            <a:r>
              <a:rPr lang="ja-JP" altLang="ja-JP" sz="3200" dirty="0" smtClean="0"/>
              <a:t>。</a:t>
            </a:r>
            <a:r>
              <a:rPr lang="ja-JP" altLang="ja-JP" sz="3200" dirty="0"/>
              <a:t>特許というのは技術を公開すること。その代償として何年かの独占権とライセンス権を付与して、それによって次の技術の発展を促すのが目的</a:t>
            </a:r>
            <a:r>
              <a:rPr lang="ja-JP" altLang="ja-JP" sz="3200" dirty="0" smtClean="0"/>
              <a:t>で</a:t>
            </a:r>
            <a:r>
              <a:rPr lang="ja-JP" altLang="en-US" sz="3200" dirty="0" smtClean="0"/>
              <a:t>ある</a:t>
            </a:r>
            <a:r>
              <a:rPr lang="ja-JP" altLang="ja-JP" sz="3200" dirty="0" smtClean="0"/>
              <a:t>。</a:t>
            </a:r>
            <a:r>
              <a:rPr lang="ja-JP" altLang="ja-JP" sz="3200" dirty="0"/>
              <a:t>著作権は世界中に共通する権利、特許権は取得した国だけで成立する権利</a:t>
            </a:r>
            <a:r>
              <a:rPr lang="ja-JP" altLang="ja-JP" sz="3200" dirty="0" smtClean="0"/>
              <a:t>で</a:t>
            </a:r>
            <a:r>
              <a:rPr lang="ja-JP" altLang="en-US" sz="3200" dirty="0" smtClean="0"/>
              <a:t>ある</a:t>
            </a:r>
            <a:r>
              <a:rPr lang="ja-JP" altLang="ja-JP" sz="3200" dirty="0" smtClean="0"/>
              <a:t>。</a:t>
            </a:r>
            <a:r>
              <a:rPr lang="ja-JP" altLang="ja-JP" sz="3200" dirty="0"/>
              <a:t>特許権は誰が持っているかが</a:t>
            </a:r>
            <a:r>
              <a:rPr lang="ja-JP" altLang="ja-JP" sz="3200" dirty="0" smtClean="0"/>
              <a:t>わか</a:t>
            </a:r>
            <a:r>
              <a:rPr lang="ja-JP" altLang="en-US" sz="3200" dirty="0" smtClean="0"/>
              <a:t>る</a:t>
            </a:r>
            <a:r>
              <a:rPr lang="ja-JP" altLang="ja-JP" sz="3200" dirty="0" smtClean="0"/>
              <a:t>が</a:t>
            </a:r>
            <a:r>
              <a:rPr lang="ja-JP" altLang="ja-JP" sz="3200" dirty="0"/>
              <a:t>、著作権は登記簿のようなものがない権利</a:t>
            </a:r>
            <a:r>
              <a:rPr lang="ja-JP" altLang="ja-JP" sz="3200" dirty="0" smtClean="0"/>
              <a:t>で</a:t>
            </a:r>
            <a:r>
              <a:rPr lang="ja-JP" altLang="en-US" sz="3200" dirty="0" smtClean="0"/>
              <a:t>ある</a:t>
            </a:r>
            <a:r>
              <a:rPr lang="ja-JP" altLang="ja-JP" sz="3200" dirty="0" smtClean="0"/>
              <a:t>。</a:t>
            </a:r>
            <a:endParaRPr lang="ja-JP" altLang="en-US" sz="3200" dirty="0"/>
          </a:p>
        </p:txBody>
      </p:sp>
    </p:spTree>
    <p:extLst>
      <p:ext uri="{BB962C8B-B14F-4D97-AF65-F5344CB8AC3E}">
        <p14:creationId xmlns:p14="http://schemas.microsoft.com/office/powerpoint/2010/main" val="261093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番組概念</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ja-JP" dirty="0"/>
              <a:t>テレビ離れ、新聞離れが</a:t>
            </a:r>
            <a:r>
              <a:rPr lang="ja-JP" altLang="en-US" dirty="0"/>
              <a:t>進んでいる</a:t>
            </a:r>
            <a:r>
              <a:rPr lang="ja-JP" altLang="ja-JP" dirty="0"/>
              <a:t>。スマホを使えばオンデマンドで自分の好きなように情報を</a:t>
            </a:r>
            <a:r>
              <a:rPr lang="ja-JP" altLang="en-US" dirty="0"/>
              <a:t>取り込むことができる</a:t>
            </a:r>
            <a:r>
              <a:rPr lang="ja-JP" altLang="ja-JP" dirty="0"/>
              <a:t>。実は</a:t>
            </a:r>
            <a:r>
              <a:rPr lang="ja-JP" altLang="ja-JP" dirty="0">
                <a:solidFill>
                  <a:srgbClr val="FF0000"/>
                </a:solidFill>
              </a:rPr>
              <a:t>テレビ・ラジオも、定時に予告通りの番組を提供する現在のビジネスモデルが必然ではなかった</a:t>
            </a:r>
            <a:r>
              <a:rPr lang="ja-JP" altLang="ja-JP" dirty="0"/>
              <a:t>。無線通信から放送への転換は偶然から始まった。ラジオ放送の黎明期に、音楽事業者や新聞事業者が著作権を盾に放送を差し止めていたら、放送事業の立ち上がりは遅れていた。</a:t>
            </a:r>
          </a:p>
          <a:p>
            <a:r>
              <a:rPr lang="en-US" altLang="ja-JP" dirty="0"/>
              <a:t> </a:t>
            </a:r>
            <a:r>
              <a:rPr lang="ja-JP" altLang="ja-JP" dirty="0">
                <a:solidFill>
                  <a:srgbClr val="FF0000"/>
                </a:solidFill>
              </a:rPr>
              <a:t>画像伝送は電話より古い歴史があ</a:t>
            </a:r>
            <a:r>
              <a:rPr lang="ja-JP" altLang="en-US" dirty="0">
                <a:solidFill>
                  <a:srgbClr val="FF0000"/>
                </a:solidFill>
              </a:rPr>
              <a:t>る</a:t>
            </a:r>
            <a:r>
              <a:rPr lang="ja-JP" altLang="ja-JP" dirty="0"/>
              <a:t>。米国でのテレビ開発競争では、ラジオインフラを活用する形に形態が整えられてい</a:t>
            </a:r>
            <a:r>
              <a:rPr lang="ja-JP" altLang="en-US" dirty="0"/>
              <a:t>った</a:t>
            </a:r>
            <a:r>
              <a:rPr lang="ja-JP" altLang="ja-JP" dirty="0"/>
              <a:t>。電話による画像伝送も可能でしたが、電話会社が放送事業へ進出できないような独占禁止政策がとられた。チャンネルを時間軸で編成してゆく「番組概念」がラジオからそのままテレビに継承された。しかし映像ソフト政策のノウハウをまったく保有していなかったので、映画産業に依存することとな</a:t>
            </a:r>
            <a:r>
              <a:rPr lang="ja-JP" altLang="en-US" dirty="0"/>
              <a:t>った。</a:t>
            </a:r>
          </a:p>
        </p:txBody>
      </p:sp>
    </p:spTree>
    <p:extLst>
      <p:ext uri="{BB962C8B-B14F-4D97-AF65-F5344CB8AC3E}">
        <p14:creationId xmlns:p14="http://schemas.microsoft.com/office/powerpoint/2010/main" val="298181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ja-JP" dirty="0" smtClean="0"/>
              <a:t>　</a:t>
            </a:r>
            <a:r>
              <a:rPr lang="ja-JP" altLang="en-US" dirty="0" smtClean="0"/>
              <a:t>６－１</a:t>
            </a:r>
            <a:r>
              <a:rPr lang="ja-JP" altLang="ja-JP" dirty="0" smtClean="0"/>
              <a:t>　　観光情報提供</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旅行客に対する情報</a:t>
            </a:r>
            <a:r>
              <a:rPr lang="ja-JP" altLang="ja-JP" dirty="0" smtClean="0"/>
              <a:t>提供</a:t>
            </a:r>
            <a:r>
              <a:rPr lang="ja-JP" altLang="en-US" dirty="0" smtClean="0"/>
              <a:t>制度</a:t>
            </a:r>
            <a:r>
              <a:rPr lang="ja-JP" altLang="ja-JP" dirty="0" smtClean="0"/>
              <a:t>に</a:t>
            </a:r>
            <a:r>
              <a:rPr lang="ja-JP" altLang="ja-JP" dirty="0"/>
              <a:t>ついては、宿泊、通訳案内、海外観光宣伝、旅行業等それぞれ個別の法制度により対応されて</a:t>
            </a:r>
            <a:r>
              <a:rPr lang="ja-JP" altLang="ja-JP" dirty="0" smtClean="0"/>
              <a:t>い</a:t>
            </a:r>
            <a:r>
              <a:rPr lang="ja-JP" altLang="en-US" dirty="0" smtClean="0"/>
              <a:t>る</a:t>
            </a:r>
            <a:r>
              <a:rPr lang="ja-JP" altLang="ja-JP" dirty="0" smtClean="0"/>
              <a:t>。</a:t>
            </a:r>
            <a:r>
              <a:rPr lang="ja-JP" altLang="ja-JP" dirty="0"/>
              <a:t>旅客運送事業についても、個別運送法の体系の中で情報提供制度が確立して</a:t>
            </a:r>
            <a:r>
              <a:rPr lang="ja-JP" altLang="ja-JP" dirty="0" smtClean="0"/>
              <a:t>い</a:t>
            </a:r>
            <a:r>
              <a:rPr lang="ja-JP" altLang="en-US" dirty="0" smtClean="0"/>
              <a:t>る</a:t>
            </a:r>
            <a:r>
              <a:rPr lang="ja-JP" altLang="ja-JP" dirty="0" smtClean="0"/>
              <a:t>。</a:t>
            </a:r>
            <a:endParaRPr lang="ja-JP" altLang="ja-JP" dirty="0"/>
          </a:p>
          <a:p>
            <a:r>
              <a:rPr lang="ja-JP" altLang="ja-JP" dirty="0"/>
              <a:t>位置情報を提供するスマホの登場は、人流・情報流制度の再構築を必要とさせて</a:t>
            </a:r>
            <a:r>
              <a:rPr lang="ja-JP" altLang="ja-JP" dirty="0" smtClean="0"/>
              <a:t>い</a:t>
            </a:r>
            <a:r>
              <a:rPr lang="ja-JP" altLang="en-US" dirty="0" smtClean="0"/>
              <a:t>る</a:t>
            </a:r>
            <a:r>
              <a:rPr lang="ja-JP" altLang="ja-JP" dirty="0" smtClean="0"/>
              <a:t>。ヒト</a:t>
            </a:r>
            <a:r>
              <a:rPr lang="ja-JP" altLang="ja-JP" dirty="0"/>
              <a:t>の移動に着目し、旅客運送事業制度と旅行業制度をヒトの移動情報に基づいて統合する形で再構築すること並びに観光法制度をヒトが移動する際にあたって提供する情報に関する法制度として整備することが規範性確保にもっとも有効で</a:t>
            </a:r>
            <a:r>
              <a:rPr lang="ja-JP" altLang="ja-JP" dirty="0" smtClean="0"/>
              <a:t>ある。 </a:t>
            </a:r>
            <a:endParaRPr lang="ja-JP" altLang="ja-JP" dirty="0"/>
          </a:p>
        </p:txBody>
      </p:sp>
    </p:spTree>
    <p:extLst>
      <p:ext uri="{BB962C8B-B14F-4D97-AF65-F5344CB8AC3E}">
        <p14:creationId xmlns:p14="http://schemas.microsoft.com/office/powerpoint/2010/main" val="427003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６－２　観光情報提供システムという発想</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ja-JP" dirty="0"/>
              <a:t>観光情報システムを公的に考えるようになったのは、旧運輸省（現国土交通省）が</a:t>
            </a:r>
            <a:r>
              <a:rPr lang="en-US" altLang="ja-JP" dirty="0">
                <a:solidFill>
                  <a:srgbClr val="FF0000"/>
                </a:solidFill>
              </a:rPr>
              <a:t>1973 </a:t>
            </a:r>
            <a:r>
              <a:rPr lang="ja-JP" altLang="ja-JP" dirty="0">
                <a:solidFill>
                  <a:srgbClr val="FF0000"/>
                </a:solidFill>
              </a:rPr>
              <a:t>年</a:t>
            </a:r>
            <a:r>
              <a:rPr lang="ja-JP" altLang="ja-JP" dirty="0"/>
              <a:t>に「観光情報システムの基本的な考え方」を取りまとめたこと</a:t>
            </a:r>
            <a:r>
              <a:rPr lang="ja-JP" altLang="ja-JP" dirty="0" smtClean="0"/>
              <a:t>に</a:t>
            </a:r>
            <a:r>
              <a:rPr lang="ja-JP" altLang="en-US" dirty="0" smtClean="0"/>
              <a:t>始まる</a:t>
            </a:r>
            <a:r>
              <a:rPr lang="ja-JP" altLang="ja-JP" dirty="0" smtClean="0"/>
              <a:t>。</a:t>
            </a:r>
            <a:endParaRPr lang="en-US" altLang="ja-JP" dirty="0" smtClean="0"/>
          </a:p>
          <a:p>
            <a:r>
              <a:rPr lang="ja-JP" altLang="ja-JP" dirty="0" smtClean="0"/>
              <a:t>観光</a:t>
            </a:r>
            <a:r>
              <a:rPr lang="ja-JP" altLang="ja-JP" dirty="0"/>
              <a:t>情報収集提供システム及び公的宿泊施設予約システムの</a:t>
            </a:r>
            <a:r>
              <a:rPr lang="en-US" altLang="ja-JP" dirty="0"/>
              <a:t>2</a:t>
            </a:r>
            <a:r>
              <a:rPr lang="ja-JP" altLang="ja-JP" dirty="0" err="1"/>
              <a:t>つを</a:t>
            </a:r>
            <a:r>
              <a:rPr lang="ja-JP" altLang="ja-JP" dirty="0"/>
              <a:t>柱とする観光情報システムの基本仕様作成のための検討を進める一方、システム開発のための基礎調査として観光資源施設分布状況調査及び情報収集ルート実態調査を実</a:t>
            </a:r>
            <a:r>
              <a:rPr lang="ja-JP" altLang="ja-JP" dirty="0" smtClean="0"/>
              <a:t>施した</a:t>
            </a:r>
            <a:r>
              <a:rPr lang="ja-JP" altLang="ja-JP" dirty="0"/>
              <a:t>。</a:t>
            </a:r>
            <a:r>
              <a:rPr lang="en-US" altLang="ja-JP" dirty="0"/>
              <a:t>(</a:t>
            </a:r>
            <a:r>
              <a:rPr lang="ja-JP" altLang="ja-JP" dirty="0"/>
              <a:t>社</a:t>
            </a:r>
            <a:r>
              <a:rPr lang="en-US" altLang="ja-JP" dirty="0"/>
              <a:t>)</a:t>
            </a:r>
            <a:r>
              <a:rPr lang="ja-JP" altLang="ja-JP" dirty="0"/>
              <a:t>日本観光協会では前者のシステムについて運営主体として、</a:t>
            </a:r>
            <a:r>
              <a:rPr lang="en-US" altLang="ja-JP" dirty="0"/>
              <a:t>1976</a:t>
            </a:r>
            <a:r>
              <a:rPr lang="ja-JP" altLang="ja-JP" dirty="0"/>
              <a:t>年 中央観光情報センターを国鉄新宿駅構内に開設し</a:t>
            </a:r>
            <a:r>
              <a:rPr lang="en-US" altLang="ja-JP" dirty="0"/>
              <a:t> 1977 </a:t>
            </a:r>
            <a:r>
              <a:rPr lang="ja-JP" altLang="ja-JP" dirty="0"/>
              <a:t>年 には全国の観光情報を掲載した「</a:t>
            </a:r>
            <a:r>
              <a:rPr lang="ja-JP" altLang="ja-JP" b="1" dirty="0">
                <a:solidFill>
                  <a:srgbClr val="FF0000"/>
                </a:solidFill>
              </a:rPr>
              <a:t>全国観光情報ファイル</a:t>
            </a:r>
            <a:r>
              <a:rPr lang="ja-JP" altLang="ja-JP" dirty="0"/>
              <a:t>」全</a:t>
            </a:r>
            <a:r>
              <a:rPr lang="en-US" altLang="ja-JP" dirty="0"/>
              <a:t>10</a:t>
            </a:r>
            <a:r>
              <a:rPr lang="ja-JP" altLang="ja-JP" dirty="0"/>
              <a:t>冊を作</a:t>
            </a:r>
            <a:r>
              <a:rPr lang="ja-JP" altLang="ja-JP" dirty="0" smtClean="0"/>
              <a:t>成した</a:t>
            </a:r>
            <a:r>
              <a:rPr lang="ja-JP" altLang="ja-JP" dirty="0"/>
              <a:t>。</a:t>
            </a:r>
            <a:r>
              <a:rPr lang="en-US" altLang="ja-JP" dirty="0"/>
              <a:t>1984</a:t>
            </a:r>
            <a:r>
              <a:rPr lang="ja-JP" altLang="ja-JP" dirty="0"/>
              <a:t>年度より情報処理の電算化に着手し、</a:t>
            </a:r>
            <a:r>
              <a:rPr lang="en-US" altLang="ja-JP" dirty="0">
                <a:solidFill>
                  <a:srgbClr val="FF0000"/>
                </a:solidFill>
              </a:rPr>
              <a:t>1985 </a:t>
            </a:r>
            <a:r>
              <a:rPr lang="ja-JP" altLang="ja-JP" dirty="0">
                <a:solidFill>
                  <a:srgbClr val="FF0000"/>
                </a:solidFill>
              </a:rPr>
              <a:t>年に情報ファイルの電算化</a:t>
            </a:r>
            <a:r>
              <a:rPr lang="ja-JP" altLang="ja-JP" dirty="0"/>
              <a:t>を進め、その後「全国観光情報データベース」が作成</a:t>
            </a:r>
            <a:r>
              <a:rPr lang="ja-JP" altLang="ja-JP" dirty="0" smtClean="0"/>
              <a:t>された。</a:t>
            </a:r>
            <a:endParaRPr lang="en-US" altLang="ja-JP" dirty="0" smtClean="0"/>
          </a:p>
          <a:p>
            <a:r>
              <a:rPr lang="en-US" altLang="ja-JP" dirty="0" smtClean="0"/>
              <a:t>20</a:t>
            </a:r>
            <a:r>
              <a:rPr lang="ja-JP" altLang="en-US" dirty="0" smtClean="0"/>
              <a:t>世紀末の</a:t>
            </a:r>
            <a:r>
              <a:rPr lang="ja-JP" altLang="ja-JP" dirty="0" smtClean="0"/>
              <a:t>インターネット</a:t>
            </a:r>
            <a:r>
              <a:rPr lang="ja-JP" altLang="ja-JP" dirty="0"/>
              <a:t>のポータルサイト等においても、観光情報は天気予報、占いと並べて取り扱われるように変化してゆきましたが、品揃えとしてのものであり、他の情報とあわせて提供されている状況にとどまって</a:t>
            </a:r>
            <a:r>
              <a:rPr lang="ja-JP" altLang="ja-JP" dirty="0" smtClean="0"/>
              <a:t>いた</a:t>
            </a:r>
            <a:r>
              <a:rPr lang="ja-JP" altLang="ja-JP" dirty="0"/>
              <a:t>。</a:t>
            </a:r>
          </a:p>
          <a:p>
            <a:endParaRPr kumimoji="1" lang="ja-JP" altLang="en-US" dirty="0"/>
          </a:p>
        </p:txBody>
      </p:sp>
    </p:spTree>
    <p:extLst>
      <p:ext uri="{BB962C8B-B14F-4D97-AF65-F5344CB8AC3E}">
        <p14:creationId xmlns:p14="http://schemas.microsoft.com/office/powerpoint/2010/main" val="54047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a:bodyPr>
          <a:lstStyle/>
          <a:p>
            <a:r>
              <a:rPr kumimoji="1" lang="ja-JP" altLang="en-US" dirty="0" smtClean="0"/>
              <a:t>６－３　カーナビからマンナビ</a:t>
            </a:r>
            <a:r>
              <a:rPr kumimoji="1" lang="en-US" altLang="ja-JP" dirty="0" smtClean="0"/>
              <a:t/>
            </a:r>
            <a:br>
              <a:rPr kumimoji="1" lang="en-US" altLang="ja-JP" dirty="0" smtClean="0"/>
            </a:br>
            <a:r>
              <a:rPr kumimoji="1" lang="ja-JP" altLang="en-US" dirty="0" smtClean="0"/>
              <a:t>　　　　　　　　　そしてニーズ把握の先回りへ</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ja-JP" dirty="0"/>
              <a:t>観光旅行の移動手段の</a:t>
            </a:r>
            <a:r>
              <a:rPr lang="en-US" altLang="ja-JP" dirty="0"/>
              <a:t>60%</a:t>
            </a:r>
            <a:r>
              <a:rPr lang="ja-JP" altLang="ja-JP" dirty="0"/>
              <a:t>以上は自動車利用であり、観光</a:t>
            </a:r>
            <a:r>
              <a:rPr lang="ja-JP" altLang="ja-JP" dirty="0" smtClean="0"/>
              <a:t>情報</a:t>
            </a:r>
            <a:r>
              <a:rPr lang="ja-JP" altLang="en-US" dirty="0" smtClean="0"/>
              <a:t>提供</a:t>
            </a:r>
            <a:r>
              <a:rPr lang="ja-JP" altLang="ja-JP" dirty="0" smtClean="0"/>
              <a:t>に</a:t>
            </a:r>
            <a:r>
              <a:rPr lang="ja-JP" altLang="ja-JP" dirty="0"/>
              <a:t>対するニーズが飛躍的に増大したのは、カーナビの発達に</a:t>
            </a:r>
            <a:r>
              <a:rPr lang="ja-JP" altLang="ja-JP" dirty="0" smtClean="0"/>
              <a:t>ある。しかしながら</a:t>
            </a:r>
            <a:r>
              <a:rPr lang="ja-JP" altLang="ja-JP" dirty="0"/>
              <a:t>観光情報に対するニーズは単なる旅行情報に留まるのもではなく、車に乗る前から始まり、車を降りてからも求められるもの</a:t>
            </a:r>
            <a:r>
              <a:rPr lang="ja-JP" altLang="ja-JP" dirty="0" smtClean="0"/>
              <a:t>で</a:t>
            </a:r>
            <a:r>
              <a:rPr lang="ja-JP" altLang="en-US" dirty="0" smtClean="0"/>
              <a:t>あり、マンナビの登場が期待されたのである。</a:t>
            </a:r>
            <a:endParaRPr lang="ja-JP" altLang="ja-JP" dirty="0"/>
          </a:p>
          <a:p>
            <a:r>
              <a:rPr lang="ja-JP" altLang="en-US" dirty="0" smtClean="0"/>
              <a:t>マンナビの</a:t>
            </a:r>
            <a:r>
              <a:rPr lang="ja-JP" altLang="ja-JP" dirty="0" smtClean="0"/>
              <a:t>実用化</a:t>
            </a:r>
            <a:r>
              <a:rPr lang="ja-JP" altLang="en-US" dirty="0" smtClean="0"/>
              <a:t>は</a:t>
            </a:r>
            <a:r>
              <a:rPr lang="ja-JP" altLang="ja-JP" dirty="0" smtClean="0"/>
              <a:t>マートフォン</a:t>
            </a:r>
            <a:r>
              <a:rPr lang="ja-JP" altLang="en-US" dirty="0" smtClean="0"/>
              <a:t>の普及にある</a:t>
            </a:r>
            <a:r>
              <a:rPr lang="ja-JP" altLang="ja-JP" dirty="0" smtClean="0"/>
              <a:t>。</a:t>
            </a:r>
            <a:r>
              <a:rPr lang="en-US" altLang="ja-JP" dirty="0"/>
              <a:t>GPS</a:t>
            </a:r>
            <a:r>
              <a:rPr lang="ja-JP" altLang="ja-JP" dirty="0"/>
              <a:t>や</a:t>
            </a:r>
            <a:r>
              <a:rPr lang="en-US" altLang="ja-JP" dirty="0" err="1"/>
              <a:t>wifi</a:t>
            </a:r>
            <a:r>
              <a:rPr lang="ja-JP" altLang="ja-JP" dirty="0"/>
              <a:t>が整備され、利用者の位置のリアルタイムでの把握が可能となり、また外国語情報へのリアルタイムでの変換も可能となり、観光情報の提供はスマホを中心に大きく変貌を遂げて</a:t>
            </a:r>
            <a:r>
              <a:rPr lang="ja-JP" altLang="ja-JP" dirty="0" smtClean="0"/>
              <a:t>い</a:t>
            </a:r>
            <a:r>
              <a:rPr lang="ja-JP" altLang="en-US" dirty="0" smtClean="0"/>
              <a:t>る。</a:t>
            </a:r>
            <a:r>
              <a:rPr lang="ja-JP" altLang="ja-JP" b="1" dirty="0" smtClean="0"/>
              <a:t>観光</a:t>
            </a:r>
            <a:r>
              <a:rPr lang="ja-JP" altLang="ja-JP" b="1" dirty="0"/>
              <a:t>アプリ</a:t>
            </a:r>
            <a:r>
              <a:rPr lang="ja-JP" altLang="ja-JP" dirty="0"/>
              <a:t>も情報爆発といわれるくらいあふれ返って</a:t>
            </a:r>
            <a:r>
              <a:rPr lang="ja-JP" altLang="ja-JP" dirty="0" smtClean="0"/>
              <a:t>い</a:t>
            </a:r>
            <a:r>
              <a:rPr lang="ja-JP" altLang="en-US" dirty="0" smtClean="0"/>
              <a:t>る。</a:t>
            </a:r>
            <a:endParaRPr lang="en-US" altLang="ja-JP" dirty="0" smtClean="0"/>
          </a:p>
          <a:p>
            <a:r>
              <a:rPr lang="ja-JP" altLang="ja-JP" dirty="0" smtClean="0"/>
              <a:t>これから</a:t>
            </a:r>
            <a:r>
              <a:rPr lang="ja-JP" altLang="ja-JP" dirty="0"/>
              <a:t>は、利用者のニーズを先回りして提供できるものが生き残って</a:t>
            </a:r>
            <a:r>
              <a:rPr lang="ja-JP" altLang="ja-JP" dirty="0" smtClean="0"/>
              <a:t>ゆく</a:t>
            </a:r>
            <a:r>
              <a:rPr lang="ja-JP" altLang="en-US" dirty="0" smtClean="0"/>
              <a:t>はずである</a:t>
            </a:r>
            <a:r>
              <a:rPr lang="ja-JP" altLang="ja-JP" dirty="0" smtClean="0"/>
              <a:t>。</a:t>
            </a:r>
            <a:r>
              <a:rPr lang="ja-JP" altLang="en-US" dirty="0" smtClean="0"/>
              <a:t>そのため、Ｇｏｏｇｌｅ等人流ビッグデータの収集に着目したビジネスモデルが</a:t>
            </a:r>
            <a:r>
              <a:rPr lang="ja-JP" altLang="en-US" dirty="0"/>
              <a:t>発生</a:t>
            </a:r>
            <a:r>
              <a:rPr lang="ja-JP" altLang="en-US" dirty="0" smtClean="0"/>
              <a:t>している。</a:t>
            </a:r>
            <a:r>
              <a:rPr lang="en-US" altLang="ja-JP" dirty="0"/>
              <a:t/>
            </a:r>
            <a:br>
              <a:rPr lang="en-US" altLang="ja-JP" dirty="0"/>
            </a:br>
            <a:endParaRPr lang="ja-JP" altLang="en-US" dirty="0"/>
          </a:p>
          <a:p>
            <a:endParaRPr kumimoji="1" lang="ja-JP" altLang="en-US" dirty="0"/>
          </a:p>
        </p:txBody>
      </p:sp>
    </p:spTree>
    <p:extLst>
      <p:ext uri="{BB962C8B-B14F-4D97-AF65-F5344CB8AC3E}">
        <p14:creationId xmlns:p14="http://schemas.microsoft.com/office/powerpoint/2010/main" val="151719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1"/>
            </a:solidFill>
          </a:ln>
        </p:spPr>
        <p:txBody>
          <a:bodyPr/>
          <a:lstStyle/>
          <a:p>
            <a:pPr marL="0" indent="0" algn="ctr"/>
            <a:r>
              <a:rPr lang="ja-JP" altLang="en-US" dirty="0" smtClean="0">
                <a:solidFill>
                  <a:schemeClr val="tx1">
                    <a:lumMod val="95000"/>
                    <a:lumOff val="5000"/>
                  </a:schemeClr>
                </a:solidFill>
              </a:rPr>
              <a:t>まとめ　観光</a:t>
            </a:r>
            <a:r>
              <a:rPr lang="ja-JP" altLang="en-US" dirty="0">
                <a:solidFill>
                  <a:schemeClr val="tx1">
                    <a:lumMod val="95000"/>
                    <a:lumOff val="5000"/>
                  </a:schemeClr>
                </a:solidFill>
              </a:rPr>
              <a:t>情報</a:t>
            </a:r>
            <a:r>
              <a:rPr lang="ja-JP" altLang="en-US" dirty="0" smtClean="0">
                <a:solidFill>
                  <a:schemeClr val="tx1">
                    <a:lumMod val="95000"/>
                    <a:lumOff val="5000"/>
                  </a:schemeClr>
                </a:solidFill>
              </a:rPr>
              <a:t>提供論の系譜</a:t>
            </a:r>
            <a:r>
              <a:rPr lang="en-US" altLang="ja-JP" dirty="0" smtClean="0">
                <a:solidFill>
                  <a:schemeClr val="tx1">
                    <a:lumMod val="95000"/>
                    <a:lumOff val="5000"/>
                  </a:schemeClr>
                </a:solidFill>
              </a:rPr>
              <a:t/>
            </a:r>
            <a:br>
              <a:rPr lang="en-US" altLang="ja-JP" dirty="0" smtClean="0">
                <a:solidFill>
                  <a:schemeClr val="tx1">
                    <a:lumMod val="95000"/>
                    <a:lumOff val="5000"/>
                  </a:schemeClr>
                </a:solidFill>
              </a:rPr>
            </a:br>
            <a:r>
              <a:rPr lang="ja-JP" altLang="en-US" sz="3600" dirty="0">
                <a:solidFill>
                  <a:schemeClr val="tx1">
                    <a:lumMod val="95000"/>
                    <a:lumOff val="5000"/>
                  </a:schemeClr>
                </a:solidFill>
              </a:rPr>
              <a:t>効率的</a:t>
            </a:r>
            <a:r>
              <a:rPr lang="ja-JP" altLang="en-US" sz="3600" dirty="0" smtClean="0">
                <a:solidFill>
                  <a:schemeClr val="tx1">
                    <a:lumMod val="95000"/>
                    <a:lumOff val="5000"/>
                  </a:schemeClr>
                </a:solidFill>
              </a:rPr>
              <a:t>な情報の収集及び提供</a:t>
            </a:r>
            <a:endParaRPr lang="en-US" altLang="ja-JP" sz="3600" dirty="0">
              <a:solidFill>
                <a:schemeClr val="tx1">
                  <a:lumMod val="95000"/>
                  <a:lumOff val="5000"/>
                </a:schemeClr>
              </a:solidFill>
            </a:endParaRPr>
          </a:p>
        </p:txBody>
      </p:sp>
      <p:sp>
        <p:nvSpPr>
          <p:cNvPr id="8" name="コンテンツ プレースホルダー 7"/>
          <p:cNvSpPr>
            <a:spLocks noGrp="1"/>
          </p:cNvSpPr>
          <p:nvPr>
            <p:ph idx="1"/>
          </p:nvPr>
        </p:nvSpPr>
        <p:spPr>
          <a:xfrm>
            <a:off x="838200" y="1825625"/>
            <a:ext cx="10515600" cy="2979288"/>
          </a:xfrm>
          <a:ln>
            <a:solidFill>
              <a:schemeClr val="accent1"/>
            </a:solidFill>
          </a:ln>
        </p:spPr>
        <p:txBody>
          <a:bodyPr/>
          <a:lstStyle/>
          <a:p>
            <a:r>
              <a:rPr lang="ja-JP" altLang="en-US" dirty="0" smtClean="0"/>
              <a:t>ガイドブック、時刻表からの発展　　知的財産権制度等の進展</a:t>
            </a:r>
            <a:endParaRPr lang="en-US" altLang="ja-JP" dirty="0" smtClean="0"/>
          </a:p>
          <a:p>
            <a:r>
              <a:rPr kumimoji="1" lang="ja-JP" altLang="en-US" dirty="0" smtClean="0"/>
              <a:t>デジタル化　　文字情報→画像情報→動画情報　　</a:t>
            </a:r>
            <a:r>
              <a:rPr kumimoji="1" lang="ja-JP" altLang="en-US" dirty="0" smtClean="0">
                <a:solidFill>
                  <a:srgbClr val="FF0000"/>
                </a:solidFill>
              </a:rPr>
              <a:t>五感（臭覚、触覚、味覚）、無意識（サブリミナル）情報の提供</a:t>
            </a:r>
            <a:endParaRPr kumimoji="1" lang="en-US" altLang="ja-JP" dirty="0" smtClean="0">
              <a:solidFill>
                <a:srgbClr val="FF0000"/>
              </a:solidFill>
            </a:endParaRPr>
          </a:p>
          <a:p>
            <a:r>
              <a:rPr lang="ja-JP" altLang="en-US" dirty="0" smtClean="0"/>
              <a:t>スマホ化　　位置情報の深度化（カーナビ→マンナビ）、</a:t>
            </a:r>
            <a:r>
              <a:rPr lang="en-US" altLang="ja-JP" dirty="0" err="1" smtClean="0"/>
              <a:t>streetview</a:t>
            </a:r>
            <a:r>
              <a:rPr lang="ja-JP" altLang="en-US" dirty="0" err="1" smtClean="0"/>
              <a:t>、</a:t>
            </a:r>
            <a:r>
              <a:rPr lang="en-US" altLang="ja-JP" dirty="0" err="1" smtClean="0"/>
              <a:t>Googlemap</a:t>
            </a:r>
            <a:r>
              <a:rPr lang="ja-JP" altLang="en-US" dirty="0" err="1" smtClean="0"/>
              <a:t>、</a:t>
            </a:r>
            <a:r>
              <a:rPr lang="en-US" altLang="ja-JP" dirty="0" smtClean="0"/>
              <a:t>CCTV</a:t>
            </a:r>
          </a:p>
          <a:p>
            <a:r>
              <a:rPr kumimoji="1" lang="ja-JP" altLang="en-US" dirty="0" smtClean="0">
                <a:solidFill>
                  <a:srgbClr val="FF0000"/>
                </a:solidFill>
              </a:rPr>
              <a:t>個人化　　観光行動論への発展　感性情報の未発達が課題</a:t>
            </a:r>
            <a:endParaRPr kumimoji="1" lang="ja-JP" altLang="en-US" dirty="0">
              <a:solidFill>
                <a:srgbClr val="FF0000"/>
              </a:solidFill>
            </a:endParaRPr>
          </a:p>
        </p:txBody>
      </p:sp>
      <p:sp>
        <p:nvSpPr>
          <p:cNvPr id="2" name="テキスト ボックス 1"/>
          <p:cNvSpPr txBox="1"/>
          <p:nvPr/>
        </p:nvSpPr>
        <p:spPr>
          <a:xfrm>
            <a:off x="1949566" y="5037829"/>
            <a:ext cx="8721306" cy="1384995"/>
          </a:xfrm>
          <a:prstGeom prst="rect">
            <a:avLst/>
          </a:prstGeom>
          <a:noFill/>
        </p:spPr>
        <p:txBody>
          <a:bodyPr wrap="square" rtlCol="0">
            <a:spAutoFit/>
          </a:bodyPr>
          <a:lstStyle/>
          <a:p>
            <a:r>
              <a:rPr kumimoji="1" lang="ja-JP" altLang="en-US" sz="2800" dirty="0" smtClean="0"/>
              <a:t>人の移動データ（人流データ）は、位置情報ツールにより極限に近い状態で情報が入手できるようになった。今後はデータマイニングに重点が移動してゆく</a:t>
            </a:r>
            <a:endParaRPr kumimoji="1" lang="ja-JP" altLang="en-US" sz="2800" dirty="0"/>
          </a:p>
        </p:txBody>
      </p:sp>
    </p:spTree>
    <p:extLst>
      <p:ext uri="{BB962C8B-B14F-4D97-AF65-F5344CB8AC3E}">
        <p14:creationId xmlns:p14="http://schemas.microsoft.com/office/powerpoint/2010/main" val="3888865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3683" y="365125"/>
            <a:ext cx="11000117" cy="1325563"/>
          </a:xfrm>
          <a:solidFill>
            <a:srgbClr val="FFFF00"/>
          </a:solidFill>
          <a:ln>
            <a:solidFill>
              <a:schemeClr val="accent1"/>
            </a:solidFill>
          </a:ln>
        </p:spPr>
        <p:txBody>
          <a:bodyPr/>
          <a:lstStyle/>
          <a:p>
            <a:pPr algn="ctr"/>
            <a:r>
              <a:rPr kumimoji="1" lang="ja-JP" altLang="en-US" dirty="0" smtClean="0"/>
              <a:t>７　人流　（ＨＵＭＡＮ　ＬＯＧＩＳＴＩＣＳ）の発想</a:t>
            </a:r>
            <a:endParaRPr kumimoji="1" lang="ja-JP" altLang="en-US" dirty="0"/>
          </a:p>
        </p:txBody>
      </p:sp>
      <p:sp>
        <p:nvSpPr>
          <p:cNvPr id="3" name="コンテンツ プレースホルダー 2"/>
          <p:cNvSpPr>
            <a:spLocks noGrp="1"/>
          </p:cNvSpPr>
          <p:nvPr>
            <p:ph idx="1"/>
          </p:nvPr>
        </p:nvSpPr>
        <p:spPr>
          <a:xfrm>
            <a:off x="828136" y="2274196"/>
            <a:ext cx="10525664" cy="2660111"/>
          </a:xfrm>
        </p:spPr>
        <p:txBody>
          <a:bodyPr>
            <a:normAutofit/>
          </a:bodyPr>
          <a:lstStyle/>
          <a:p>
            <a:r>
              <a:rPr kumimoji="1" lang="ja-JP" altLang="en-US" dirty="0" smtClean="0"/>
              <a:t>観光を論じる意味は人を移動させる動機にあるという結論に達する</a:t>
            </a:r>
            <a:endParaRPr kumimoji="1" lang="en-US" altLang="ja-JP" dirty="0" smtClean="0"/>
          </a:p>
          <a:p>
            <a:r>
              <a:rPr lang="ja-JP" altLang="en-US" dirty="0" smtClean="0"/>
              <a:t>その結果</a:t>
            </a:r>
            <a:r>
              <a:rPr lang="ja-JP" altLang="en-US" dirty="0"/>
              <a:t>、</a:t>
            </a:r>
            <a:r>
              <a:rPr kumimoji="1" lang="ja-JP" altLang="en-US" dirty="0" smtClean="0"/>
              <a:t>物流に対する人流という概念が提唱される</a:t>
            </a:r>
            <a:endParaRPr kumimoji="1" lang="en-US" altLang="ja-JP" dirty="0" smtClean="0"/>
          </a:p>
          <a:p>
            <a:r>
              <a:rPr lang="ja-JP" altLang="en-US" dirty="0"/>
              <a:t>こ</a:t>
            </a:r>
            <a:r>
              <a:rPr lang="ja-JP" altLang="en-US" dirty="0" smtClean="0"/>
              <a:t>の人流概念は、移動だけではなく、宿泊等を含む概念</a:t>
            </a:r>
            <a:endParaRPr lang="en-US" altLang="ja-JP" dirty="0" smtClean="0"/>
          </a:p>
          <a:p>
            <a:r>
              <a:rPr kumimoji="1" lang="ja-JP" altLang="en-US" dirty="0" smtClean="0"/>
              <a:t>人が移動すること（人流）と、情報を伝達することが未分離の時代が長く続いた（ｔｒａｎｓｐｏｒｔａｔｉｏｎと</a:t>
            </a:r>
            <a:r>
              <a:rPr kumimoji="1" lang="en-US" altLang="ja-JP" dirty="0" smtClean="0"/>
              <a:t>communication</a:t>
            </a:r>
            <a:r>
              <a:rPr kumimoji="1" lang="ja-JP" altLang="en-US" dirty="0" smtClean="0"/>
              <a:t>の関係）。</a:t>
            </a:r>
            <a:endParaRPr kumimoji="1" lang="ja-JP" altLang="en-US" dirty="0"/>
          </a:p>
        </p:txBody>
      </p:sp>
    </p:spTree>
    <p:extLst>
      <p:ext uri="{BB962C8B-B14F-4D97-AF65-F5344CB8AC3E}">
        <p14:creationId xmlns:p14="http://schemas.microsoft.com/office/powerpoint/2010/main" val="243017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16632"/>
            <a:ext cx="8229600" cy="1143000"/>
          </a:xfrm>
          <a:noFill/>
          <a:ln>
            <a:solidFill>
              <a:schemeClr val="tx1">
                <a:lumMod val="95000"/>
                <a:lumOff val="5000"/>
              </a:schemeClr>
            </a:solidFill>
          </a:ln>
        </p:spPr>
        <p:txBody>
          <a:bodyPr/>
          <a:lstStyle/>
          <a:p>
            <a:pPr algn="ctr"/>
            <a:r>
              <a:rPr lang="ja-JP" altLang="en-US" dirty="0" smtClean="0"/>
              <a:t>人流・観光マーケティング</a:t>
            </a:r>
            <a:endParaRPr kumimoji="1" lang="ja-JP" altLang="en-US" dirty="0"/>
          </a:p>
        </p:txBody>
      </p:sp>
      <p:sp>
        <p:nvSpPr>
          <p:cNvPr id="5" name="円/楕円 4"/>
          <p:cNvSpPr/>
          <p:nvPr/>
        </p:nvSpPr>
        <p:spPr>
          <a:xfrm>
            <a:off x="1812032" y="1484784"/>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ヒトの移動データ（位置情報）</a:t>
            </a:r>
          </a:p>
        </p:txBody>
      </p:sp>
      <p:sp>
        <p:nvSpPr>
          <p:cNvPr id="10" name="円/楕円 9"/>
          <p:cNvSpPr/>
          <p:nvPr/>
        </p:nvSpPr>
        <p:spPr>
          <a:xfrm>
            <a:off x="2423592" y="3933056"/>
            <a:ext cx="4824536" cy="187220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FF0000"/>
                </a:solidFill>
              </a:rPr>
              <a:t>スマホ　</a:t>
            </a:r>
            <a:endParaRPr lang="en-US" altLang="ja-JP" sz="4400" dirty="0">
              <a:solidFill>
                <a:srgbClr val="FF0000"/>
              </a:solidFill>
            </a:endParaRPr>
          </a:p>
          <a:p>
            <a:pPr algn="ctr"/>
            <a:r>
              <a:rPr lang="ja-JP" altLang="en-US" sz="4400" dirty="0">
                <a:solidFill>
                  <a:srgbClr val="FF0000"/>
                </a:solidFill>
              </a:rPr>
              <a:t>（</a:t>
            </a:r>
            <a:r>
              <a:rPr lang="en-US" altLang="ja-JP" sz="4400" dirty="0">
                <a:solidFill>
                  <a:srgbClr val="FF0000"/>
                </a:solidFill>
              </a:rPr>
              <a:t>GPS</a:t>
            </a:r>
            <a:r>
              <a:rPr lang="ja-JP" altLang="en-US" sz="4400" dirty="0">
                <a:solidFill>
                  <a:srgbClr val="FF0000"/>
                </a:solidFill>
              </a:rPr>
              <a:t>　</a:t>
            </a:r>
            <a:r>
              <a:rPr lang="en-US" altLang="ja-JP" sz="4400" dirty="0" err="1">
                <a:solidFill>
                  <a:srgbClr val="FF0000"/>
                </a:solidFill>
              </a:rPr>
              <a:t>Wifi</a:t>
            </a:r>
            <a:r>
              <a:rPr lang="ja-JP" altLang="en-US" sz="4400" dirty="0">
                <a:solidFill>
                  <a:srgbClr val="FF0000"/>
                </a:solidFill>
              </a:rPr>
              <a:t>）</a:t>
            </a:r>
          </a:p>
        </p:txBody>
      </p:sp>
      <p:sp>
        <p:nvSpPr>
          <p:cNvPr id="7" name="右矢印 6"/>
          <p:cNvSpPr/>
          <p:nvPr/>
        </p:nvSpPr>
        <p:spPr>
          <a:xfrm>
            <a:off x="7464152" y="4456536"/>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4007768" y="3501008"/>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276872"/>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2575992" y="5949280"/>
            <a:ext cx="4824536" cy="79208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FF0000"/>
                </a:solidFill>
              </a:rPr>
              <a:t>GOOGLE</a:t>
            </a:r>
            <a:r>
              <a:rPr lang="ja-JP" altLang="en-US" sz="4400" dirty="0">
                <a:solidFill>
                  <a:srgbClr val="FF0000"/>
                </a:solidFill>
              </a:rPr>
              <a:t>戦略</a:t>
            </a:r>
          </a:p>
        </p:txBody>
      </p:sp>
      <p:sp>
        <p:nvSpPr>
          <p:cNvPr id="12" name="円/楕円 11"/>
          <p:cNvSpPr/>
          <p:nvPr/>
        </p:nvSpPr>
        <p:spPr>
          <a:xfrm>
            <a:off x="381000" y="123348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1114797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人が移動する動機の分析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人の移動に関するデータベースは極限状態で収集可能となっているが、人の移動予測には、移動の動機解析が必要である。</a:t>
            </a:r>
            <a:endParaRPr kumimoji="1" lang="en-US" altLang="ja-JP" dirty="0" smtClean="0"/>
          </a:p>
          <a:p>
            <a:r>
              <a:rPr lang="ja-JP" altLang="en-US" dirty="0"/>
              <a:t>移動</a:t>
            </a:r>
            <a:r>
              <a:rPr lang="ja-JP" altLang="en-US" dirty="0" smtClean="0"/>
              <a:t>の動機解析は、これまでアンケート等によるデータ収集が中心であったが、ウェアラブルセンサーと脳波分析による新しいデータ収集が可能となりつつある。</a:t>
            </a:r>
            <a:endParaRPr lang="en-US" altLang="ja-JP" dirty="0" smtClean="0"/>
          </a:p>
          <a:p>
            <a:r>
              <a:rPr lang="ja-JP" altLang="en-US" dirty="0"/>
              <a:t>特</a:t>
            </a:r>
            <a:r>
              <a:rPr lang="ja-JP" altLang="en-US" dirty="0" smtClean="0"/>
              <a:t>に「感性アナラーザー」による調査がコマーシャルベースでも開始されている（次ページ）</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90820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ウェアラブル・デバイス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　</a:t>
            </a:r>
            <a:r>
              <a:rPr lang="en-US" altLang="ja-JP" dirty="0"/>
              <a:t>Google Glass</a:t>
            </a:r>
            <a:r>
              <a:rPr lang="ja-JP" altLang="ja-JP" dirty="0"/>
              <a:t>をはじめウェアラブルデバイスの進歩は、観光学研究に科学的なデータを大量に提供する時代をもたらす。位置情報を装備したウェアラブルデバイスは、住所、年齢、性別等の観光者の属性はもとより、観光行動の詳細をリアルタイムで把握しデータベース化する。漠然とした浅草寺という対象ではなく、浅草寺のどの部分に観光者の視線が向いているかまで把握できるように進化している。しかも観光者の感性データ（好き度等）まで連動して把握することができるようになる。これらの位置情報等のビックデータは個人が興味を持つ観光対象に臨床的な対応を可能とするようになるのである</a:t>
            </a:r>
            <a:r>
              <a:rPr lang="ja-JP" altLang="ja-JP" dirty="0" smtClean="0"/>
              <a:t>。</a:t>
            </a:r>
            <a:endParaRPr lang="ja-JP" altLang="ja-JP" dirty="0"/>
          </a:p>
        </p:txBody>
      </p:sp>
    </p:spTree>
    <p:extLst>
      <p:ext uri="{BB962C8B-B14F-4D97-AF65-F5344CB8AC3E}">
        <p14:creationId xmlns:p14="http://schemas.microsoft.com/office/powerpoint/2010/main" val="311151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75347"/>
            <a:ext cx="10515600" cy="1325563"/>
          </a:xfrm>
          <a:ln w="38100">
            <a:solidFill>
              <a:schemeClr val="tx1">
                <a:lumMod val="95000"/>
                <a:lumOff val="5000"/>
              </a:schemeClr>
            </a:solidFill>
          </a:ln>
        </p:spPr>
        <p:txBody>
          <a:bodyPr>
            <a:normAutofit/>
          </a:bodyPr>
          <a:lstStyle/>
          <a:p>
            <a:pPr algn="ctr"/>
            <a:r>
              <a:rPr lang="ja-JP" altLang="ja-JP" b="1" dirty="0"/>
              <a:t>　</a:t>
            </a:r>
            <a:r>
              <a:rPr lang="ja-JP" altLang="en-US" b="1" dirty="0" smtClean="0"/>
              <a:t>１　ガイドブックの今昔</a:t>
            </a:r>
            <a:endParaRPr lang="ja-JP" altLang="ja-JP" dirty="0"/>
          </a:p>
        </p:txBody>
      </p:sp>
      <p:sp>
        <p:nvSpPr>
          <p:cNvPr id="4" name="コンテンツ プレースホルダー 2"/>
          <p:cNvSpPr>
            <a:spLocks noGrp="1"/>
          </p:cNvSpPr>
          <p:nvPr>
            <p:ph idx="1"/>
          </p:nvPr>
        </p:nvSpPr>
        <p:spPr>
          <a:xfrm>
            <a:off x="838200" y="1518163"/>
            <a:ext cx="10515600" cy="5201814"/>
          </a:xfrm>
        </p:spPr>
        <p:txBody>
          <a:bodyPr>
            <a:noAutofit/>
          </a:bodyPr>
          <a:lstStyle/>
          <a:p>
            <a:r>
              <a:rPr lang="ja-JP" altLang="ja-JP" sz="4400" dirty="0" smtClean="0">
                <a:solidFill>
                  <a:srgbClr val="FF0000"/>
                </a:solidFill>
              </a:rPr>
              <a:t>都</a:t>
            </a:r>
            <a:r>
              <a:rPr lang="ja-JP" altLang="ja-JP" sz="4400" dirty="0">
                <a:solidFill>
                  <a:srgbClr val="FF0000"/>
                </a:solidFill>
              </a:rPr>
              <a:t>名所図会</a:t>
            </a:r>
            <a:r>
              <a:rPr lang="ja-JP" altLang="ja-JP" sz="4400" dirty="0"/>
              <a:t>は江戸時代に大成功を収めたガイドブックである。川柳「</a:t>
            </a:r>
            <a:r>
              <a:rPr lang="ja-JP" altLang="ja-JP" sz="4400" dirty="0">
                <a:solidFill>
                  <a:srgbClr val="FF0000"/>
                </a:solidFill>
              </a:rPr>
              <a:t>ほう杖で路銀いらずの名所図会</a:t>
            </a:r>
            <a:r>
              <a:rPr lang="ja-JP" altLang="ja-JP" sz="4400" dirty="0"/>
              <a:t>」にあるとおり、擬似的な旅をするための</a:t>
            </a:r>
            <a:r>
              <a:rPr lang="ja-JP" altLang="ja-JP" sz="4400" dirty="0" smtClean="0"/>
              <a:t>書物</a:t>
            </a:r>
            <a:r>
              <a:rPr lang="ja-JP" altLang="en-US" sz="4400" dirty="0" smtClean="0"/>
              <a:t>でもあった</a:t>
            </a:r>
            <a:r>
              <a:rPr lang="ja-JP" altLang="ja-JP" sz="4400" dirty="0" smtClean="0"/>
              <a:t>。</a:t>
            </a:r>
            <a:endParaRPr lang="ja-JP" altLang="ja-JP" sz="4400" dirty="0"/>
          </a:p>
          <a:p>
            <a:r>
              <a:rPr lang="ja-JP" altLang="en-US" sz="4400" dirty="0" smtClean="0"/>
              <a:t>位置情報搭載の</a:t>
            </a:r>
            <a:r>
              <a:rPr lang="ja-JP" altLang="ja-JP" sz="4400" dirty="0" smtClean="0"/>
              <a:t>スマホ</a:t>
            </a:r>
            <a:r>
              <a:rPr lang="ja-JP" altLang="en-US" sz="4400" dirty="0" smtClean="0"/>
              <a:t>は、利用者の属性に合わせて、交通情報や付近の観光情報が飛び込んでくる、プッシュ型のデジタルガイドブック化してきている</a:t>
            </a:r>
            <a:r>
              <a:rPr lang="ja-JP" altLang="ja-JP" sz="4400" dirty="0" smtClean="0"/>
              <a:t>。</a:t>
            </a:r>
            <a:endParaRPr lang="ja-JP" altLang="ja-JP" sz="4400" dirty="0"/>
          </a:p>
        </p:txBody>
      </p:sp>
    </p:spTree>
    <p:extLst>
      <p:ext uri="{BB962C8B-B14F-4D97-AF65-F5344CB8AC3E}">
        <p14:creationId xmlns:p14="http://schemas.microsoft.com/office/powerpoint/2010/main" val="297692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smtClean="0"/>
              <a:t>　ウェアラブルセンサー</a:t>
            </a:r>
            <a:r>
              <a:rPr lang="ja-JP" altLang="en-US" dirty="0"/>
              <a:t>に</a:t>
            </a:r>
            <a:r>
              <a:rPr lang="ja-JP" altLang="en-US" dirty="0" smtClean="0"/>
              <a:t>よる</a:t>
            </a:r>
            <a:r>
              <a:rPr lang="en-US" altLang="ja-JP" dirty="0" smtClean="0"/>
              <a:t/>
            </a:r>
            <a:br>
              <a:rPr lang="en-US" altLang="ja-JP" dirty="0" smtClean="0"/>
            </a:br>
            <a:r>
              <a:rPr lang="ja-JP" altLang="en-US" dirty="0" smtClean="0"/>
              <a:t>観光</a:t>
            </a:r>
            <a:r>
              <a:rPr lang="ja-JP" altLang="en-US" dirty="0"/>
              <a:t>行動の分析実験</a:t>
            </a:r>
            <a:endParaRPr kumimoji="1" lang="ja-JP" altLang="en-US" dirty="0"/>
          </a:p>
        </p:txBody>
      </p:sp>
      <p:sp>
        <p:nvSpPr>
          <p:cNvPr id="3" name="コンテンツ プレースホルダー 2"/>
          <p:cNvSpPr>
            <a:spLocks noGrp="1"/>
          </p:cNvSpPr>
          <p:nvPr>
            <p:ph idx="1"/>
          </p:nvPr>
        </p:nvSpPr>
        <p:spPr/>
        <p:txBody>
          <a:bodyPr/>
          <a:lstStyle/>
          <a:p>
            <a:r>
              <a:rPr lang="ja-JP" altLang="en-US" dirty="0"/>
              <a:t>人の感性や心拍</a:t>
            </a:r>
            <a:r>
              <a:rPr lang="ja-JP" altLang="en-US" dirty="0" smtClean="0"/>
              <a:t>数等は、</a:t>
            </a:r>
            <a:r>
              <a:rPr lang="ja-JP" altLang="en-US" dirty="0"/>
              <a:t>感性</a:t>
            </a:r>
            <a:r>
              <a:rPr lang="ja-JP" altLang="en-US" dirty="0" smtClean="0"/>
              <a:t>アナライザー等ウェ </a:t>
            </a:r>
            <a:r>
              <a:rPr lang="ja-JP" altLang="en-US" dirty="0"/>
              <a:t>アラブルデバイスを用いて把握</a:t>
            </a:r>
            <a:r>
              <a:rPr lang="ja-JP" altLang="en-US" dirty="0" smtClean="0"/>
              <a:t>できる。</a:t>
            </a:r>
            <a:r>
              <a:rPr lang="ja-JP" altLang="en-US" dirty="0"/>
              <a:t>この</a:t>
            </a:r>
            <a:r>
              <a:rPr lang="ja-JP" altLang="en-US" dirty="0" smtClean="0"/>
              <a:t>ウェアラブルデバイス</a:t>
            </a:r>
            <a:r>
              <a:rPr lang="ja-JP" altLang="en-US" dirty="0"/>
              <a:t>を用いて、人流・観光資源に対する観光客の感性の違いを</a:t>
            </a:r>
            <a:r>
              <a:rPr lang="ja-JP" altLang="en-US" dirty="0" smtClean="0"/>
              <a:t>把握ができない</a:t>
            </a:r>
            <a:r>
              <a:rPr lang="ja-JP" altLang="en-US" dirty="0"/>
              <a:t>かと</a:t>
            </a:r>
            <a:r>
              <a:rPr lang="ja-JP" altLang="en-US" dirty="0" smtClean="0"/>
              <a:t>いう発想に基づき、</a:t>
            </a:r>
            <a:r>
              <a:rPr lang="ja-JP" altLang="en-US" dirty="0"/>
              <a:t>人流・観光資源の客観的評価の方法論、 指標等の構築を目指すため、ウェアラブル観光委員会（委員長寺前秀一） を設置し実証事件を</a:t>
            </a:r>
            <a:r>
              <a:rPr lang="ja-JP" altLang="en-US" dirty="0" smtClean="0"/>
              <a:t>行った。</a:t>
            </a:r>
            <a:r>
              <a:rPr lang="ja-JP" altLang="en-US" dirty="0"/>
              <a:t>二○一五年十月三一日、日本に</a:t>
            </a:r>
            <a:r>
              <a:rPr lang="ja-JP" altLang="en-US" dirty="0" smtClean="0"/>
              <a:t>留学</a:t>
            </a:r>
            <a:r>
              <a:rPr lang="ja-JP" altLang="en-US" dirty="0"/>
              <a:t>してきている大学生（ナイジェリア人、中国人）と日本人の三人の被験者に、スカイツリー、浅草、秋葉原を観光してもらい、その感性データを 収集した</a:t>
            </a:r>
            <a:endParaRPr kumimoji="1" lang="ja-JP" altLang="en-US" dirty="0"/>
          </a:p>
        </p:txBody>
      </p:sp>
    </p:spTree>
    <p:extLst>
      <p:ext uri="{BB962C8B-B14F-4D97-AF65-F5344CB8AC3E}">
        <p14:creationId xmlns:p14="http://schemas.microsoft.com/office/powerpoint/2010/main" val="330443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観光</a:t>
            </a:r>
            <a:r>
              <a:rPr lang="ja-JP" altLang="en-US" dirty="0"/>
              <a:t>ウェアラブル</a:t>
            </a:r>
            <a:r>
              <a:rPr kumimoji="1" lang="ja-JP" altLang="en-US" dirty="0" smtClean="0"/>
              <a:t>実証実験</a:t>
            </a:r>
            <a:endParaRPr kumimoji="1" lang="ja-JP" altLang="en-US" dirty="0"/>
          </a:p>
        </p:txBody>
      </p:sp>
      <p:sp>
        <p:nvSpPr>
          <p:cNvPr id="3" name="コンテンツ プレースホルダー 2"/>
          <p:cNvSpPr>
            <a:spLocks noGrp="1"/>
          </p:cNvSpPr>
          <p:nvPr>
            <p:ph idx="1"/>
          </p:nvPr>
        </p:nvSpPr>
        <p:spPr>
          <a:xfrm>
            <a:off x="838200" y="2441275"/>
            <a:ext cx="10515600" cy="4071668"/>
          </a:xfrm>
        </p:spPr>
        <p:txBody>
          <a:bodyPr>
            <a:normAutofit/>
          </a:bodyPr>
          <a:lstStyle/>
          <a:p>
            <a:r>
              <a:rPr lang="ja-JP" altLang="en-US" dirty="0"/>
              <a:t>ＡＩと人間の間</a:t>
            </a:r>
            <a:r>
              <a:rPr lang="ja-JP" altLang="en-US" dirty="0" smtClean="0"/>
              <a:t>に　</a:t>
            </a:r>
            <a:r>
              <a:rPr kumimoji="1" lang="ja-JP" altLang="en-US" dirty="0" smtClean="0"/>
              <a:t>視覚の壁、感情の壁　　</a:t>
            </a:r>
            <a:endParaRPr kumimoji="1" lang="en-US" altLang="ja-JP" dirty="0" smtClean="0"/>
          </a:p>
          <a:p>
            <a:r>
              <a:rPr kumimoji="1" lang="ja-JP" altLang="en-US" dirty="0" smtClean="0"/>
              <a:t>これまでの観光資源研究</a:t>
            </a:r>
            <a:endParaRPr kumimoji="1" lang="en-US" altLang="ja-JP" dirty="0" smtClean="0"/>
          </a:p>
          <a:p>
            <a:pPr marL="0" indent="0">
              <a:buNone/>
            </a:pPr>
            <a:r>
              <a:rPr lang="ja-JP" altLang="en-US" dirty="0"/>
              <a:t>　</a:t>
            </a:r>
            <a:r>
              <a:rPr lang="ja-JP" altLang="en-US" dirty="0" smtClean="0"/>
              <a:t>　　　　　　　　</a:t>
            </a:r>
            <a:r>
              <a:rPr kumimoji="1" lang="ja-JP" altLang="en-US" dirty="0" smtClean="0"/>
              <a:t>　</a:t>
            </a:r>
            <a:r>
              <a:rPr kumimoji="1" lang="ja-JP" altLang="en-US" dirty="0" smtClean="0">
                <a:solidFill>
                  <a:srgbClr val="FF0000"/>
                </a:solidFill>
              </a:rPr>
              <a:t>身長（富士山）と体重（桂離宮）の足し算</a:t>
            </a:r>
            <a:r>
              <a:rPr kumimoji="1" lang="ja-JP" altLang="en-US" dirty="0" smtClean="0"/>
              <a:t>　非科学的</a:t>
            </a:r>
            <a:endParaRPr kumimoji="1" lang="en-US" altLang="ja-JP" dirty="0" smtClean="0"/>
          </a:p>
          <a:p>
            <a:r>
              <a:rPr kumimoji="1" lang="ja-JP" altLang="en-US" dirty="0" smtClean="0"/>
              <a:t>電通サイエンスジャム、ＪＴＢ、システムオリジン等の協力</a:t>
            </a:r>
            <a:endParaRPr kumimoji="1" lang="en-US" altLang="ja-JP" dirty="0" smtClean="0"/>
          </a:p>
          <a:p>
            <a:r>
              <a:rPr lang="en-US" altLang="ja-JP" dirty="0">
                <a:hlinkClick r:id="rId2"/>
              </a:rPr>
              <a:t>http://jinryu.jp/blog/?</a:t>
            </a:r>
            <a:r>
              <a:rPr lang="en-US" altLang="ja-JP" dirty="0" smtClean="0">
                <a:hlinkClick r:id="rId2"/>
              </a:rPr>
              <a:t>p=3597</a:t>
            </a:r>
            <a:r>
              <a:rPr lang="ja-JP" altLang="en-US" dirty="0" smtClean="0"/>
              <a:t>　人流観光研究所ブログ</a:t>
            </a:r>
            <a:endParaRPr lang="en-US" altLang="ja-JP" dirty="0" smtClean="0"/>
          </a:p>
          <a:p>
            <a:r>
              <a:rPr lang="en-US" altLang="ja-JP" dirty="0">
                <a:solidFill>
                  <a:srgbClr val="FF0000"/>
                </a:solidFill>
                <a:hlinkClick r:id="rId3"/>
              </a:rPr>
              <a:t>https://</a:t>
            </a:r>
            <a:r>
              <a:rPr lang="en-US" altLang="ja-JP" dirty="0" smtClean="0">
                <a:solidFill>
                  <a:srgbClr val="FF0000"/>
                </a:solidFill>
                <a:hlinkClick r:id="rId3"/>
              </a:rPr>
              <a:t>youtu.be/Sq4M3nvX6Io</a:t>
            </a:r>
            <a:r>
              <a:rPr lang="ja-JP" altLang="en-US" dirty="0" smtClean="0"/>
              <a:t>　　　ＪＴＢ野添氏の撮影した</a:t>
            </a:r>
            <a:r>
              <a:rPr lang="ja-JP" altLang="en-US" dirty="0" smtClean="0">
                <a:solidFill>
                  <a:srgbClr val="FF0000"/>
                </a:solidFill>
              </a:rPr>
              <a:t>動画</a:t>
            </a:r>
            <a:endParaRPr lang="en-US" altLang="ja-JP" dirty="0" smtClean="0">
              <a:solidFill>
                <a:srgbClr val="FF0000"/>
              </a:solidFill>
            </a:endParaRPr>
          </a:p>
          <a:p>
            <a:r>
              <a:rPr lang="en-US" altLang="ja-JP" dirty="0">
                <a:hlinkClick r:id="rId4"/>
              </a:rPr>
              <a:t>https://</a:t>
            </a:r>
            <a:r>
              <a:rPr lang="en-US" altLang="ja-JP" dirty="0" smtClean="0">
                <a:hlinkClick r:id="rId4"/>
              </a:rPr>
              <a:t>www.g-contents.jp/2015/data/2_aihr.pdf</a:t>
            </a:r>
            <a:r>
              <a:rPr lang="ja-JP" altLang="en-US" dirty="0" smtClean="0"/>
              <a:t>　相原健郎副委員長の報告書</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132067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　観光</a:t>
            </a:r>
            <a:r>
              <a:rPr lang="ja-JP" altLang="en-US" dirty="0"/>
              <a:t>資源と感性値の関係の解明</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 </a:t>
            </a:r>
            <a:r>
              <a:rPr lang="ja-JP" altLang="en-US" dirty="0"/>
              <a:t>ウェアラブルセンサーの課題として、感性アナライザー装着の違和感及 </a:t>
            </a:r>
            <a:r>
              <a:rPr lang="ja-JP" altLang="en-US" dirty="0" err="1"/>
              <a:t>び</a:t>
            </a:r>
            <a:r>
              <a:rPr lang="ja-JP" altLang="en-US" dirty="0"/>
              <a:t>手間（三十分程度のキャリブレーションが必要）があげられる。装着に より観光が楽しめなかったという「ストレス」は、今回に関してはなかっ た。街中でじろじろ見られるということもなかった。カメラ装着により入 店を断られることもなかった</a:t>
            </a:r>
            <a:r>
              <a:rPr lang="ja-JP" altLang="en-US" dirty="0" smtClean="0"/>
              <a:t>。</a:t>
            </a:r>
            <a:endParaRPr lang="en-US" altLang="ja-JP" dirty="0" smtClean="0"/>
          </a:p>
          <a:p>
            <a:r>
              <a:rPr lang="ja-JP" altLang="en-US" dirty="0" smtClean="0"/>
              <a:t>今後</a:t>
            </a:r>
            <a:r>
              <a:rPr lang="ja-JP" altLang="en-US" dirty="0"/>
              <a:t>の人流・観光への活用策として、ウェアラブルセンサーにより、「興 味」の対象、好感を持たれている箇所、思ったほど好まれていない箇所等 を直接的に把握する可能性が開けてきたことがあげられる。ＳＮＳや写真 等の明示的な行為にあらわれる「興味」だけでなく、非明示の「興味」を もとらえることができることから、隠れた魅力等の新たな観光資源の発見 に役立つ可能性がある。先ずは取得できる感性値に着目して、十分なサン プル数を得たうえで、観光資源と感性値の関係性を明らかにしてゆく、マ クロ的アプローチから始めることが肝要である</a:t>
            </a:r>
          </a:p>
          <a:p>
            <a:endParaRPr kumimoji="1" lang="ja-JP" altLang="en-US" dirty="0"/>
          </a:p>
        </p:txBody>
      </p:sp>
    </p:spTree>
    <p:extLst>
      <p:ext uri="{BB962C8B-B14F-4D97-AF65-F5344CB8AC3E}">
        <p14:creationId xmlns:p14="http://schemas.microsoft.com/office/powerpoint/2010/main" val="2721903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82126"/>
            <a:ext cx="8229600" cy="1143000"/>
          </a:xfrm>
          <a:noFill/>
          <a:ln>
            <a:solidFill>
              <a:schemeClr val="tx1">
                <a:lumMod val="95000"/>
                <a:lumOff val="5000"/>
              </a:schemeClr>
            </a:solidFill>
          </a:ln>
        </p:spPr>
        <p:txBody>
          <a:bodyPr/>
          <a:lstStyle/>
          <a:p>
            <a:r>
              <a:rPr lang="ja-JP" altLang="en-US" dirty="0" smtClean="0"/>
              <a:t>人流・観光マーケティング（２）</a:t>
            </a:r>
            <a:endParaRPr kumimoji="1" lang="ja-JP" altLang="en-US" dirty="0"/>
          </a:p>
        </p:txBody>
      </p:sp>
      <p:sp>
        <p:nvSpPr>
          <p:cNvPr id="5" name="円/楕円 4"/>
          <p:cNvSpPr/>
          <p:nvPr/>
        </p:nvSpPr>
        <p:spPr>
          <a:xfrm>
            <a:off x="1812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人流・観光</a:t>
            </a:r>
            <a:r>
              <a:rPr lang="ja-JP" altLang="en-US" sz="3600" dirty="0">
                <a:solidFill>
                  <a:schemeClr val="tx1"/>
                </a:solidFill>
              </a:rPr>
              <a:t>資源への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（脳内情報）</a:t>
            </a:r>
          </a:p>
        </p:txBody>
      </p:sp>
      <p:sp>
        <p:nvSpPr>
          <p:cNvPr id="10" name="円/楕円 9"/>
          <p:cNvSpPr/>
          <p:nvPr/>
        </p:nvSpPr>
        <p:spPr>
          <a:xfrm>
            <a:off x="1775520" y="4365104"/>
            <a:ext cx="554461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ウェアラブル</a:t>
            </a:r>
            <a:endParaRPr lang="en-US" altLang="ja-JP" sz="3600" dirty="0">
              <a:solidFill>
                <a:srgbClr val="FF0000"/>
              </a:solidFill>
            </a:endParaRPr>
          </a:p>
          <a:p>
            <a:pPr algn="ctr"/>
            <a:r>
              <a:rPr lang="ja-JP" altLang="en-US" sz="3600" dirty="0">
                <a:solidFill>
                  <a:srgbClr val="FF0000"/>
                </a:solidFill>
              </a:rPr>
              <a:t>コンピューティング</a:t>
            </a:r>
            <a:endParaRPr lang="en-US" altLang="ja-JP" sz="3600" dirty="0">
              <a:solidFill>
                <a:srgbClr val="FF0000"/>
              </a:solidFill>
            </a:endParaRPr>
          </a:p>
        </p:txBody>
      </p:sp>
      <p:sp>
        <p:nvSpPr>
          <p:cNvPr id="7" name="右矢印 6"/>
          <p:cNvSpPr/>
          <p:nvPr/>
        </p:nvSpPr>
        <p:spPr>
          <a:xfrm>
            <a:off x="7464152" y="3844063"/>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3719736"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043959"/>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6970147" y="5885899"/>
            <a:ext cx="4618551" cy="980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800" dirty="0" smtClean="0">
                <a:solidFill>
                  <a:schemeClr val="tx1"/>
                </a:solidFill>
              </a:rPr>
              <a:t>言葉を使う限界</a:t>
            </a:r>
            <a:endParaRPr lang="ja-JP" altLang="en-US" sz="2800" dirty="0">
              <a:solidFill>
                <a:schemeClr val="tx1"/>
              </a:solidFill>
            </a:endParaRPr>
          </a:p>
        </p:txBody>
      </p:sp>
    </p:spTree>
    <p:extLst>
      <p:ext uri="{BB962C8B-B14F-4D97-AF65-F5344CB8AC3E}">
        <p14:creationId xmlns:p14="http://schemas.microsoft.com/office/powerpoint/2010/main" val="4068581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2865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280370"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0000"/>
                </a:solidFill>
              </a:rPr>
              <a:t>ウェアラブルの</a:t>
            </a:r>
            <a:r>
              <a:rPr lang="ja-JP" altLang="en-US" sz="3600" dirty="0">
                <a:solidFill>
                  <a:srgbClr val="FF0000"/>
                </a:solidFill>
              </a:rPr>
              <a:t>活用</a:t>
            </a:r>
          </a:p>
        </p:txBody>
      </p:sp>
      <p:sp>
        <p:nvSpPr>
          <p:cNvPr id="11" name="円/楕円 10"/>
          <p:cNvSpPr/>
          <p:nvPr/>
        </p:nvSpPr>
        <p:spPr>
          <a:xfrm>
            <a:off x="8548358" y="86264"/>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人流の法則性の</a:t>
            </a:r>
            <a:r>
              <a:rPr lang="ja-JP" altLang="en-US" sz="3600" dirty="0">
                <a:solidFill>
                  <a:schemeClr val="tx1"/>
                </a:solidFill>
              </a:rPr>
              <a:t>発見</a:t>
            </a: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61066" y="319179"/>
            <a:ext cx="1368152" cy="596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03712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2769005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62" y="365125"/>
            <a:ext cx="10517038" cy="1291147"/>
          </a:xfrm>
          <a:ln>
            <a:solidFill>
              <a:schemeClr val="tx1">
                <a:lumMod val="95000"/>
                <a:lumOff val="5000"/>
              </a:schemeClr>
            </a:solidFill>
          </a:ln>
        </p:spPr>
        <p:txBody>
          <a:bodyPr/>
          <a:lstStyle/>
          <a:p>
            <a:pPr algn="ctr"/>
            <a:r>
              <a:rPr lang="ja-JP" altLang="ja-JP" dirty="0" smtClean="0"/>
              <a:t>　　観光評価とデータ・マイニング</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観光学の発展には、観光データの収集が</a:t>
            </a:r>
            <a:r>
              <a:rPr lang="ja-JP" altLang="ja-JP" dirty="0" smtClean="0"/>
              <a:t>必要。</a:t>
            </a:r>
            <a:r>
              <a:rPr lang="ja-JP" altLang="ja-JP" dirty="0"/>
              <a:t>特に、観光者の観光資源に対する評価に関しては、現状では、主観的なアンケート結果と観光者の属人的データを組み合わせる分析結果しか活用できず、科学的分析には程遠いものが</a:t>
            </a:r>
            <a:r>
              <a:rPr lang="ja-JP" altLang="ja-JP" dirty="0" smtClean="0"/>
              <a:t>あ</a:t>
            </a:r>
            <a:r>
              <a:rPr lang="ja-JP" altLang="en-US" dirty="0" smtClean="0"/>
              <a:t>る</a:t>
            </a:r>
            <a:r>
              <a:rPr lang="ja-JP" altLang="ja-JP" dirty="0" smtClean="0"/>
              <a:t>。</a:t>
            </a:r>
            <a:endParaRPr lang="ja-JP" altLang="ja-JP" dirty="0"/>
          </a:p>
          <a:p>
            <a:r>
              <a:rPr lang="ja-JP" altLang="ja-JP" dirty="0"/>
              <a:t>「美には生物学的な根拠」があるといわれて</a:t>
            </a:r>
            <a:r>
              <a:rPr lang="ja-JP" altLang="ja-JP" dirty="0" smtClean="0"/>
              <a:t>い</a:t>
            </a:r>
            <a:r>
              <a:rPr lang="ja-JP" altLang="en-US" dirty="0" smtClean="0"/>
              <a:t>る</a:t>
            </a:r>
            <a:r>
              <a:rPr lang="ja-JP" altLang="ja-JP" dirty="0" smtClean="0"/>
              <a:t>。</a:t>
            </a:r>
            <a:r>
              <a:rPr lang="ja-JP" altLang="ja-JP" dirty="0"/>
              <a:t>黄金比の美しさを持ち出すまでも無く、美男美女の判断には普遍性が</a:t>
            </a:r>
            <a:r>
              <a:rPr lang="ja-JP" altLang="ja-JP" dirty="0" smtClean="0"/>
              <a:t>ある。</a:t>
            </a:r>
            <a:r>
              <a:rPr lang="ja-JP" altLang="ja-JP" dirty="0"/>
              <a:t>種の保存のため、より健康な異性を求めるからではないかと思われて</a:t>
            </a:r>
            <a:r>
              <a:rPr lang="ja-JP" altLang="ja-JP" dirty="0" smtClean="0"/>
              <a:t>い</a:t>
            </a:r>
            <a:r>
              <a:rPr lang="ja-JP" altLang="en-US" dirty="0" smtClean="0"/>
              <a:t>る</a:t>
            </a:r>
            <a:r>
              <a:rPr lang="ja-JP" altLang="ja-JP" dirty="0" smtClean="0"/>
              <a:t>。</a:t>
            </a:r>
            <a:r>
              <a:rPr lang="ja-JP" altLang="ja-JP" dirty="0"/>
              <a:t>一方、個人は過去の体験に結びついた「主観的な判断」について</a:t>
            </a:r>
            <a:r>
              <a:rPr lang="ja-JP" altLang="ja-JP" dirty="0" smtClean="0"/>
              <a:t>示す</a:t>
            </a:r>
            <a:r>
              <a:rPr lang="ja-JP" altLang="ja-JP" dirty="0"/>
              <a:t>。芸術の歴史は、この両者が緊張関係を持って絡み合ったもので</a:t>
            </a:r>
            <a:r>
              <a:rPr lang="ja-JP" altLang="ja-JP" dirty="0" smtClean="0"/>
              <a:t>ある。</a:t>
            </a:r>
            <a:r>
              <a:rPr lang="ja-JP" altLang="ja-JP" dirty="0"/>
              <a:t>では、脳のニューラルマップを分析して、観光する意欲や感情を引き起こすものを客観的に表示することは</a:t>
            </a:r>
            <a:r>
              <a:rPr lang="ja-JP" altLang="ja-JP" dirty="0" smtClean="0"/>
              <a:t>可能か。</a:t>
            </a:r>
            <a:endParaRPr lang="ja-JP" altLang="ja-JP" dirty="0"/>
          </a:p>
        </p:txBody>
      </p:sp>
    </p:spTree>
    <p:extLst>
      <p:ext uri="{BB962C8B-B14F-4D97-AF65-F5344CB8AC3E}">
        <p14:creationId xmlns:p14="http://schemas.microsoft.com/office/powerpoint/2010/main" val="208650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en-US" b="1" dirty="0" smtClean="0"/>
              <a:t>　</a:t>
            </a:r>
            <a:r>
              <a:rPr lang="ja-JP" altLang="ja-JP" b="1" dirty="0" smtClean="0"/>
              <a:t>感性</a:t>
            </a:r>
            <a:r>
              <a:rPr lang="ja-JP" altLang="en-US" b="1" dirty="0" smtClean="0"/>
              <a:t>のデータベース化</a:t>
            </a:r>
            <a:endParaRPr kumimoji="1" lang="ja-JP" altLang="en-US" dirty="0"/>
          </a:p>
        </p:txBody>
      </p:sp>
      <p:sp>
        <p:nvSpPr>
          <p:cNvPr id="3" name="コンテンツ プレースホルダー 2"/>
          <p:cNvSpPr>
            <a:spLocks noGrp="1"/>
          </p:cNvSpPr>
          <p:nvPr>
            <p:ph idx="1"/>
          </p:nvPr>
        </p:nvSpPr>
        <p:spPr>
          <a:xfrm>
            <a:off x="345057" y="1825625"/>
            <a:ext cx="11008743" cy="4928858"/>
          </a:xfrm>
        </p:spPr>
        <p:txBody>
          <a:bodyPr>
            <a:normAutofit lnSpcReduction="10000"/>
          </a:bodyPr>
          <a:lstStyle/>
          <a:p>
            <a:r>
              <a:rPr lang="ja-JP" altLang="ja-JP" sz="3600" dirty="0" smtClean="0"/>
              <a:t>人間</a:t>
            </a:r>
            <a:r>
              <a:rPr lang="ja-JP" altLang="ja-JP" sz="3600" dirty="0"/>
              <a:t>の脳は電子回路であり、情報処理をしている。その脳波信号を解析研究した結果、人間の脳波の周波数はほぼ０～３０ヘルツの領域に収まり、その周波数の組み合わせで、その時の気持ちや心理をより正確に把握でき、より深く人間が理解できるようにもなってきている。人によって味の感覚や好きな食べ物は違っているが、美味しいと感じたときに出る脳波は一緒ということが分かってきた結果、食べているときに美味しいと感じているかどうかが分かるようになった</a:t>
            </a:r>
            <a:r>
              <a:rPr lang="ja-JP" altLang="ja-JP" sz="3600" dirty="0" smtClean="0"/>
              <a:t>。</a:t>
            </a:r>
            <a:endParaRPr lang="en-US" altLang="ja-JP" sz="3600" dirty="0" smtClean="0"/>
          </a:p>
          <a:p>
            <a:r>
              <a:rPr lang="ja-JP" altLang="en-US" sz="3600" dirty="0"/>
              <a:t>味覚センサー、感性</a:t>
            </a:r>
            <a:r>
              <a:rPr lang="ja-JP" altLang="en-US" sz="3600" dirty="0" smtClean="0"/>
              <a:t>アナライザー等の活用</a:t>
            </a:r>
            <a:endParaRPr lang="en-US" altLang="ja-JP" sz="3600" dirty="0"/>
          </a:p>
        </p:txBody>
      </p:sp>
    </p:spTree>
    <p:extLst>
      <p:ext uri="{BB962C8B-B14F-4D97-AF65-F5344CB8AC3E}">
        <p14:creationId xmlns:p14="http://schemas.microsoft.com/office/powerpoint/2010/main" val="1681415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a:t>　</a:t>
            </a:r>
            <a:r>
              <a:rPr lang="ja-JP" altLang="en-US" dirty="0" smtClean="0"/>
              <a:t>　　　　</a:t>
            </a:r>
            <a:r>
              <a:rPr kumimoji="1" lang="ja-JP" altLang="en-US" dirty="0" smtClean="0"/>
              <a:t>　感性アナライザー</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その</a:t>
            </a:r>
            <a:r>
              <a:rPr lang="ja-JP" altLang="en-US" dirty="0"/>
              <a:t>結果の概要は、ウェアラブル観光委員会副委 員長の相原健郎（国立情報学研究所准教授）により「Ｇコンテンツワール ド」で発表</a:t>
            </a:r>
            <a:r>
              <a:rPr lang="ja-JP" altLang="en-US" dirty="0" smtClean="0"/>
              <a:t>された。 </a:t>
            </a:r>
            <a:r>
              <a:rPr lang="ja-JP" altLang="en-US" dirty="0"/>
              <a:t>実験は電通サイエンスジャム社が提供した簡易型脳波計を用いた。慶応 大学満倉靖恵研究室の研究成果である解析アルゴリズムを用いて、脳波か ら五つの感性（好き、興味、集中、ストレス、眠気）を簡易的に分析する ものである。この感性アナライズカムの説明によれば、好きは「指向性」 と「好ましさ」、興味は「もっと！の中に潜む</a:t>
            </a:r>
            <a:r>
              <a:rPr lang="en-US" altLang="ja-JP" dirty="0"/>
              <a:t>wants</a:t>
            </a:r>
            <a:r>
              <a:rPr lang="ja-JP" altLang="en-US" dirty="0"/>
              <a:t>」、集中は「心に意識 が注がれる変化」、ストレスは「瞬間的な「心的負荷」」眠気は「単調行動 からあらわれる「眠さ」」となっている。 取得データ（脳波からの感性値五種、主観映像、主観評価、写真）の可 能性と課題の抽出を目的とした。脳波計を装着し、一時間程度散策し、散 策中に興味をもったものをスマートフォンで撮影してもらった。各エリア 散策後にアンケートを実施し、全行程終了後に、全体を通したアンケート を再度実施した。 実験のポイントは、「脳波が計測でき、それぞれの感性指標を取得でき るか」「観光地ごと、エリアごとに、変化は捉えられるか」「旅行者の明示 的な「興味あり」と、潜在的な興味の関係を捉えられるか」である。 観光行動における脳波センシングの個人差は平均するとそれほど大きな 差は見られなかった。眠気は相対的に低く、かつ変動も少なかった。出発 前平静時と比べて全般に「集中」と「ストレス」が下がっていた。感性値 間の関係は被験者によってやや差が出た。「興味」と「集中」の間には相 反する傾向があった</a:t>
            </a:r>
            <a:r>
              <a:rPr lang="ja-JP" altLang="en-US" dirty="0" smtClean="0"/>
              <a:t>。</a:t>
            </a:r>
            <a:endParaRPr kumimoji="1" lang="ja-JP" altLang="en-US" dirty="0"/>
          </a:p>
        </p:txBody>
      </p:sp>
    </p:spTree>
    <p:extLst>
      <p:ext uri="{BB962C8B-B14F-4D97-AF65-F5344CB8AC3E}">
        <p14:creationId xmlns:p14="http://schemas.microsoft.com/office/powerpoint/2010/main" val="1398519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　観光</a:t>
            </a:r>
            <a:r>
              <a:rPr lang="ja-JP" altLang="en-US" dirty="0"/>
              <a:t>資源と感性値の関係の解明</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 </a:t>
            </a:r>
            <a:r>
              <a:rPr lang="ja-JP" altLang="en-US" dirty="0"/>
              <a:t>ウェアラブルセンサーの課題として、感性アナライザー装着の違和感及 </a:t>
            </a:r>
            <a:r>
              <a:rPr lang="ja-JP" altLang="en-US" dirty="0" err="1"/>
              <a:t>び</a:t>
            </a:r>
            <a:r>
              <a:rPr lang="ja-JP" altLang="en-US" dirty="0"/>
              <a:t>手間（三十分程度のキャリブレーションが必要）があげられる。装着に より観光が楽しめなかったという「ストレス」は、今回に関してはなかっ た。街中でじろじろ見られるということもなかった。カメラ装着により入 店を断られることもなかった</a:t>
            </a:r>
            <a:r>
              <a:rPr lang="ja-JP" altLang="en-US" dirty="0" smtClean="0"/>
              <a:t>。</a:t>
            </a:r>
            <a:endParaRPr lang="en-US" altLang="ja-JP" dirty="0" smtClean="0"/>
          </a:p>
          <a:p>
            <a:r>
              <a:rPr lang="ja-JP" altLang="en-US" dirty="0" smtClean="0"/>
              <a:t>今後</a:t>
            </a:r>
            <a:r>
              <a:rPr lang="ja-JP" altLang="en-US" dirty="0"/>
              <a:t>の人流・観光への活用策として、ウェアラブルセンサーにより、「興 味」の対象、好感を持たれている箇所、思ったほど好まれていない箇所等 を直接的に把握する可能性が開けてきたことがあげられる。ＳＮＳや写真 等の明示的な行為にあらわれる「興味」だけでなく、非明示の「興味」を もとらえることができることから、隠れた魅力等の新たな観光資源の発見 に役立つ可能性がある。先ずは取得できる感性値に着目して、十分なサン プル数を得たうえで、観光資源と感性値の関係性を明らかにしてゆく、マ クロ的アプローチから始めることが肝要である</a:t>
            </a:r>
          </a:p>
          <a:p>
            <a:endParaRPr kumimoji="1" lang="ja-JP" altLang="en-US" dirty="0"/>
          </a:p>
        </p:txBody>
      </p:sp>
    </p:spTree>
    <p:extLst>
      <p:ext uri="{BB962C8B-B14F-4D97-AF65-F5344CB8AC3E}">
        <p14:creationId xmlns:p14="http://schemas.microsoft.com/office/powerpoint/2010/main" val="3779596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82109"/>
            <a:ext cx="10515600" cy="1325563"/>
          </a:xfrm>
          <a:solidFill>
            <a:srgbClr val="FFFF00"/>
          </a:solidFill>
        </p:spPr>
        <p:txBody>
          <a:bodyPr/>
          <a:lstStyle/>
          <a:p>
            <a:pPr algn="ctr"/>
            <a:r>
              <a:rPr lang="ja-JP" altLang="en-US" b="1" dirty="0"/>
              <a:t>人工知能</a:t>
            </a:r>
            <a:r>
              <a:rPr lang="ja-JP" altLang="en-US" b="1" dirty="0" smtClean="0"/>
              <a:t>研究と</a:t>
            </a:r>
            <a:r>
              <a:rPr lang="ja-JP" altLang="en-US" b="1" dirty="0"/>
              <a:t>認知科学</a:t>
            </a:r>
            <a:r>
              <a:rPr lang="ja-JP" altLang="en-US" b="1" dirty="0" smtClean="0"/>
              <a:t>研究の接近</a:t>
            </a:r>
            <a:endParaRPr kumimoji="1" lang="ja-JP" altLang="en-US" dirty="0"/>
          </a:p>
        </p:txBody>
      </p:sp>
    </p:spTree>
    <p:extLst>
      <p:ext uri="{BB962C8B-B14F-4D97-AF65-F5344CB8AC3E}">
        <p14:creationId xmlns:p14="http://schemas.microsoft.com/office/powerpoint/2010/main" val="315569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807"/>
            <a:ext cx="10515600" cy="1325563"/>
          </a:xfrm>
          <a:ln w="57150">
            <a:solidFill>
              <a:schemeClr val="bg2">
                <a:lumMod val="10000"/>
              </a:schemeClr>
            </a:solidFill>
          </a:ln>
        </p:spPr>
        <p:txBody>
          <a:bodyPr/>
          <a:lstStyle/>
          <a:p>
            <a:pPr algn="ctr"/>
            <a:r>
              <a:rPr kumimoji="1" lang="ja-JP" altLang="en-US" dirty="0" smtClean="0"/>
              <a:t>観光情報論の進化　⇒　人流論への発展</a:t>
            </a:r>
            <a:endParaRPr kumimoji="1" lang="ja-JP" altLang="en-US" dirty="0"/>
          </a:p>
        </p:txBody>
      </p:sp>
      <p:sp>
        <p:nvSpPr>
          <p:cNvPr id="3" name="コンテンツ プレースホルダー 2"/>
          <p:cNvSpPr>
            <a:spLocks noGrp="1"/>
          </p:cNvSpPr>
          <p:nvPr>
            <p:ph idx="1"/>
          </p:nvPr>
        </p:nvSpPr>
        <p:spPr>
          <a:xfrm>
            <a:off x="941716" y="3821506"/>
            <a:ext cx="10515600" cy="1518245"/>
          </a:xfrm>
          <a:ln>
            <a:solidFill>
              <a:schemeClr val="accent1"/>
            </a:solidFill>
          </a:ln>
        </p:spPr>
        <p:txBody>
          <a:bodyPr>
            <a:normAutofit lnSpcReduction="10000"/>
          </a:bodyPr>
          <a:lstStyle/>
          <a:p>
            <a:pPr marL="0" indent="0" algn="ctr">
              <a:buNone/>
            </a:pPr>
            <a:r>
              <a:rPr kumimoji="1" lang="ja-JP" altLang="en-US" sz="3200" dirty="0" smtClean="0"/>
              <a:t>観光客を含めた観光活動全体を「観光情報」と考える段階</a:t>
            </a:r>
            <a:endParaRPr kumimoji="1" lang="en-US" altLang="ja-JP" sz="3200" dirty="0" smtClean="0"/>
          </a:p>
          <a:p>
            <a:pPr marL="0" indent="0" algn="ctr">
              <a:buNone/>
            </a:pPr>
            <a:r>
              <a:rPr lang="ja-JP" altLang="en-US" sz="3200" dirty="0" smtClean="0">
                <a:solidFill>
                  <a:srgbClr val="FF0000"/>
                </a:solidFill>
              </a:rPr>
              <a:t>観光行動（予測）論</a:t>
            </a:r>
            <a:endParaRPr lang="en-US" altLang="ja-JP" sz="3200" dirty="0" smtClean="0">
              <a:solidFill>
                <a:srgbClr val="FF0000"/>
              </a:solidFill>
            </a:endParaRPr>
          </a:p>
          <a:p>
            <a:pPr marL="0" indent="0" algn="ctr">
              <a:buNone/>
            </a:pPr>
            <a:r>
              <a:rPr lang="en-US" altLang="ja-JP" sz="3200" dirty="0" smtClean="0"/>
              <a:t>Information</a:t>
            </a:r>
            <a:r>
              <a:rPr lang="ja-JP" altLang="en-US" sz="3200" dirty="0"/>
              <a:t>　</a:t>
            </a:r>
            <a:r>
              <a:rPr lang="en-US" altLang="ja-JP" sz="3200" dirty="0"/>
              <a:t>of</a:t>
            </a:r>
            <a:r>
              <a:rPr lang="ja-JP" altLang="en-US" sz="3200" dirty="0"/>
              <a:t>　</a:t>
            </a:r>
            <a:r>
              <a:rPr lang="en-US" altLang="ja-JP" sz="3200" dirty="0"/>
              <a:t>tourist</a:t>
            </a:r>
            <a:r>
              <a:rPr lang="ja-JP" altLang="en-US" sz="3200" dirty="0" err="1"/>
              <a:t>、</a:t>
            </a:r>
            <a:r>
              <a:rPr lang="en-US" altLang="ja-JP" sz="3200" dirty="0"/>
              <a:t>Information</a:t>
            </a:r>
            <a:r>
              <a:rPr lang="ja-JP" altLang="en-US" sz="3200" dirty="0"/>
              <a:t>　</a:t>
            </a:r>
            <a:r>
              <a:rPr lang="en-US" altLang="ja-JP" sz="3200" dirty="0"/>
              <a:t>of</a:t>
            </a:r>
            <a:r>
              <a:rPr lang="ja-JP" altLang="en-US" sz="3200" dirty="0"/>
              <a:t>　</a:t>
            </a:r>
            <a:r>
              <a:rPr lang="en-US" altLang="ja-JP" sz="3200" dirty="0"/>
              <a:t>tourism</a:t>
            </a:r>
            <a:endParaRPr kumimoji="1" lang="ja-JP" altLang="en-US" sz="3200" dirty="0">
              <a:solidFill>
                <a:srgbClr val="FF0000"/>
              </a:solidFill>
            </a:endParaRPr>
          </a:p>
        </p:txBody>
      </p:sp>
      <p:sp>
        <p:nvSpPr>
          <p:cNvPr id="4" name="コンテンツ プレースホルダー 2"/>
          <p:cNvSpPr txBox="1">
            <a:spLocks/>
          </p:cNvSpPr>
          <p:nvPr/>
        </p:nvSpPr>
        <p:spPr>
          <a:xfrm>
            <a:off x="878456" y="1742538"/>
            <a:ext cx="10482532" cy="1345728"/>
          </a:xfrm>
          <a:prstGeom prst="rect">
            <a:avLst/>
          </a:prstGeom>
          <a:ln>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3600" dirty="0" smtClean="0"/>
              <a:t>観光客のための情報を「観光情報」と考える段階</a:t>
            </a:r>
            <a:endParaRPr lang="en-US" altLang="ja-JP" sz="3600" dirty="0" smtClean="0"/>
          </a:p>
          <a:p>
            <a:pPr marL="0" indent="0" algn="ctr">
              <a:buNone/>
            </a:pPr>
            <a:r>
              <a:rPr lang="ja-JP" altLang="en-US" sz="3600" dirty="0" smtClean="0">
                <a:solidFill>
                  <a:srgbClr val="FF0000"/>
                </a:solidFill>
              </a:rPr>
              <a:t>観光情報（提供）論　</a:t>
            </a:r>
            <a:endParaRPr lang="en-US" altLang="ja-JP" sz="3600" dirty="0" smtClean="0">
              <a:solidFill>
                <a:srgbClr val="FF0000"/>
              </a:solidFill>
            </a:endParaRPr>
          </a:p>
          <a:p>
            <a:pPr marL="0" indent="0" algn="ctr">
              <a:buNone/>
            </a:pPr>
            <a:r>
              <a:rPr lang="en-US" altLang="ja-JP" sz="3600" dirty="0" smtClean="0"/>
              <a:t>Information</a:t>
            </a:r>
            <a:r>
              <a:rPr lang="ja-JP" altLang="en-US" sz="3600" dirty="0"/>
              <a:t>　</a:t>
            </a:r>
            <a:r>
              <a:rPr lang="en-US" altLang="ja-JP" sz="3600" dirty="0"/>
              <a:t>for</a:t>
            </a:r>
            <a:r>
              <a:rPr lang="ja-JP" altLang="en-US" sz="3600" dirty="0"/>
              <a:t>　</a:t>
            </a:r>
            <a:r>
              <a:rPr lang="en-US" altLang="ja-JP" sz="3600" dirty="0"/>
              <a:t>tourist</a:t>
            </a:r>
            <a:endParaRPr lang="en-US" altLang="ja-JP" sz="3600" dirty="0" smtClean="0">
              <a:solidFill>
                <a:srgbClr val="FF0000"/>
              </a:solidFill>
            </a:endParaRPr>
          </a:p>
        </p:txBody>
      </p:sp>
      <p:sp>
        <p:nvSpPr>
          <p:cNvPr id="6" name="テキスト ボックス 5"/>
          <p:cNvSpPr txBox="1"/>
          <p:nvPr/>
        </p:nvSpPr>
        <p:spPr>
          <a:xfrm>
            <a:off x="1414736" y="6055743"/>
            <a:ext cx="6849373" cy="584775"/>
          </a:xfrm>
          <a:prstGeom prst="rect">
            <a:avLst/>
          </a:prstGeom>
          <a:noFill/>
        </p:spPr>
        <p:txBody>
          <a:bodyPr wrap="square" rtlCol="0">
            <a:spAutoFit/>
          </a:bodyPr>
          <a:lstStyle/>
          <a:p>
            <a:pPr algn="ctr"/>
            <a:r>
              <a:rPr kumimoji="1" lang="ja-JP" altLang="en-US" sz="3200" dirty="0" smtClean="0"/>
              <a:t>観光を論じる意味合いに変化が発生</a:t>
            </a:r>
            <a:endParaRPr kumimoji="1" lang="ja-JP" altLang="en-US" sz="3200" dirty="0"/>
          </a:p>
        </p:txBody>
      </p:sp>
      <p:sp>
        <p:nvSpPr>
          <p:cNvPr id="7" name="下矢印 6"/>
          <p:cNvSpPr/>
          <p:nvPr/>
        </p:nvSpPr>
        <p:spPr>
          <a:xfrm>
            <a:off x="4899804" y="3329797"/>
            <a:ext cx="2130724" cy="552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4741654" y="5423137"/>
            <a:ext cx="2130724" cy="552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6200000">
            <a:off x="7832787" y="5873154"/>
            <a:ext cx="1189007" cy="567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8987274" y="5667485"/>
            <a:ext cx="2201178" cy="1035228"/>
          </a:xfrm>
          <a:prstGeom prst="rect">
            <a:avLst/>
          </a:prstGeom>
          <a:ln w="57150">
            <a:solidFill>
              <a:schemeClr val="bg2">
                <a:lumMod val="1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rgbClr val="FF0000"/>
                </a:solidFill>
              </a:rPr>
              <a:t>人流論</a:t>
            </a:r>
            <a:endParaRPr lang="ja-JP" altLang="en-US" dirty="0">
              <a:solidFill>
                <a:srgbClr val="FF0000"/>
              </a:solidFill>
            </a:endParaRPr>
          </a:p>
        </p:txBody>
      </p:sp>
    </p:spTree>
    <p:extLst>
      <p:ext uri="{BB962C8B-B14F-4D97-AF65-F5344CB8AC3E}">
        <p14:creationId xmlns:p14="http://schemas.microsoft.com/office/powerpoint/2010/main" val="1131090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662747"/>
          </a:xfrm>
        </p:spPr>
        <p:txBody>
          <a:bodyPr>
            <a:normAutofit/>
          </a:bodyPr>
          <a:lstStyle/>
          <a:p>
            <a:r>
              <a:rPr lang="ja-JP" altLang="en-US" b="1" dirty="0"/>
              <a:t>人工知能研究</a:t>
            </a:r>
            <a:r>
              <a:rPr lang="ja-JP" altLang="en-US" dirty="0"/>
              <a:t>（人の知性を人工的に作ろうという研究）と</a:t>
            </a:r>
            <a:r>
              <a:rPr lang="ja-JP" altLang="en-US" b="1" dirty="0"/>
              <a:t>認知科学研究</a:t>
            </a:r>
            <a:r>
              <a:rPr lang="ja-JP" altLang="en-US" dirty="0"/>
              <a:t>（人の心の成り立ちを探る研究）は</a:t>
            </a:r>
            <a:r>
              <a:rPr lang="ja-JP" altLang="en-US" dirty="0" smtClean="0"/>
              <a:t>双子</a:t>
            </a:r>
            <a:endParaRPr kumimoji="1" lang="ja-JP" altLang="en-US" dirty="0"/>
          </a:p>
        </p:txBody>
      </p:sp>
      <p:sp>
        <p:nvSpPr>
          <p:cNvPr id="3" name="コンテンツ プレースホルダー 2"/>
          <p:cNvSpPr>
            <a:spLocks noGrp="1"/>
          </p:cNvSpPr>
          <p:nvPr>
            <p:ph idx="1"/>
          </p:nvPr>
        </p:nvSpPr>
        <p:spPr>
          <a:xfrm>
            <a:off x="838200" y="3516399"/>
            <a:ext cx="10515600" cy="2918903"/>
          </a:xfrm>
        </p:spPr>
        <p:txBody>
          <a:bodyPr>
            <a:normAutofit/>
          </a:bodyPr>
          <a:lstStyle/>
          <a:p>
            <a:r>
              <a:rPr lang="ja-JP" altLang="en-US" dirty="0" smtClean="0"/>
              <a:t>脳</a:t>
            </a:r>
            <a:r>
              <a:rPr lang="ja-JP" altLang="en-US" dirty="0"/>
              <a:t>やコンピュータでも、神経細胞やエレクトロニクス素子などミクロ的世界まで下りてゆけば、そこには「わかる」も「意味」も消え失せてしまう。そういう状況の中でどうして人はわかったり意味を感じたりするのか。その謎を解きたいというのが認知科学</a:t>
            </a:r>
          </a:p>
          <a:p>
            <a:r>
              <a:rPr lang="ja-JP" altLang="en-US" dirty="0"/>
              <a:t>そもそも意味を含まない計算モデルから、最終的に意味が生じるのはどうしてかということを突き止めたいというのが認知科学の究極の</a:t>
            </a:r>
            <a:r>
              <a:rPr lang="ja-JP" altLang="en-US" dirty="0" smtClean="0"/>
              <a:t>目的</a:t>
            </a:r>
            <a:endParaRPr lang="ja-JP" altLang="en-US" dirty="0"/>
          </a:p>
        </p:txBody>
      </p:sp>
    </p:spTree>
    <p:extLst>
      <p:ext uri="{BB962C8B-B14F-4D97-AF65-F5344CB8AC3E}">
        <p14:creationId xmlns:p14="http://schemas.microsoft.com/office/powerpoint/2010/main" val="154876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b="1" dirty="0"/>
              <a:t>チョムスキーの生成文法</a:t>
            </a:r>
            <a:endParaRPr kumimoji="1" lang="ja-JP" altLang="en-US" dirty="0"/>
          </a:p>
        </p:txBody>
      </p:sp>
      <p:sp>
        <p:nvSpPr>
          <p:cNvPr id="3" name="コンテンツ プレースホルダー 2"/>
          <p:cNvSpPr>
            <a:spLocks noGrp="1"/>
          </p:cNvSpPr>
          <p:nvPr>
            <p:ph idx="1"/>
          </p:nvPr>
        </p:nvSpPr>
        <p:spPr/>
        <p:txBody>
          <a:bodyPr/>
          <a:lstStyle/>
          <a:p>
            <a:r>
              <a:rPr lang="ja-JP" altLang="en-US" sz="4000" dirty="0"/>
              <a:t>文法の基本的な構造はすでに生まれたときからすべての人の頭に同じ形で存在するとう、</a:t>
            </a:r>
            <a:r>
              <a:rPr lang="ja-JP" altLang="en-US" sz="4000" b="1" dirty="0"/>
              <a:t>チョムスキーの生成文法という言語理論</a:t>
            </a:r>
            <a:r>
              <a:rPr lang="ja-JP" altLang="en-US" sz="4000" dirty="0"/>
              <a:t>　</a:t>
            </a:r>
            <a:endParaRPr lang="en-US" altLang="ja-JP" sz="4000" dirty="0" smtClean="0"/>
          </a:p>
          <a:p>
            <a:r>
              <a:rPr lang="ja-JP" altLang="en-US" sz="4000" dirty="0" smtClean="0"/>
              <a:t>言語</a:t>
            </a:r>
            <a:r>
              <a:rPr lang="ja-JP" altLang="en-US" sz="4000" dirty="0"/>
              <a:t>以外のことに関する認知能力と</a:t>
            </a:r>
            <a:r>
              <a:rPr lang="ja-JP" altLang="en-US" sz="4000" dirty="0" smtClean="0"/>
              <a:t>はまったく</a:t>
            </a:r>
            <a:r>
              <a:rPr lang="ja-JP" altLang="en-US" sz="4000" dirty="0"/>
              <a:t>違う認知の在り方だという考え方　</a:t>
            </a:r>
            <a:endParaRPr lang="en-US" altLang="ja-JP" sz="4000" dirty="0" smtClean="0"/>
          </a:p>
          <a:p>
            <a:r>
              <a:rPr lang="ja-JP" altLang="en-US" sz="4000" dirty="0" smtClean="0"/>
              <a:t>反チョムスキー派</a:t>
            </a:r>
            <a:r>
              <a:rPr lang="ja-JP" altLang="en-US" sz="4000" dirty="0"/>
              <a:t>との論争では「何が生得的か」が中心議論</a:t>
            </a:r>
          </a:p>
          <a:p>
            <a:endParaRPr kumimoji="1" lang="ja-JP" altLang="en-US" dirty="0"/>
          </a:p>
        </p:txBody>
      </p:sp>
    </p:spTree>
    <p:extLst>
      <p:ext uri="{BB962C8B-B14F-4D97-AF65-F5344CB8AC3E}">
        <p14:creationId xmlns:p14="http://schemas.microsoft.com/office/powerpoint/2010/main" val="129541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en-US" b="1" dirty="0"/>
              <a:t>記号接地問題</a:t>
            </a:r>
            <a:r>
              <a:rPr lang="ja-JP" altLang="en-US" dirty="0"/>
              <a:t>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人はどうやって理解をはじめて、最終的にすべての関係を整理できるの</a:t>
            </a:r>
            <a:r>
              <a:rPr lang="ja-JP" altLang="en-US" dirty="0" smtClean="0"/>
              <a:t>か</a:t>
            </a:r>
            <a:endParaRPr lang="en-US" altLang="ja-JP" dirty="0" smtClean="0"/>
          </a:p>
          <a:p>
            <a:r>
              <a:rPr lang="ja-JP" altLang="en-US" dirty="0" smtClean="0"/>
              <a:t>膨大</a:t>
            </a:r>
            <a:r>
              <a:rPr lang="ja-JP" altLang="en-US" dirty="0"/>
              <a:t>な数の単語を要素としながら巨大で複雑なネットワークの中でそれぞれの言葉が関係づけられた心内辞書、メンタルレキシコンを作ってゆく過程は未解明なことばかり</a:t>
            </a:r>
          </a:p>
          <a:p>
            <a:r>
              <a:rPr lang="ja-JP" altLang="en-US" dirty="0"/>
              <a:t>アントニオ・ダマジオ等らの研究　側頭葉の先端は人の名前、下側頭領域では動物の名前、さらに下側頭領域後部から外側後頭葉では道具の名前が関係しているという</a:t>
            </a:r>
          </a:p>
          <a:p>
            <a:r>
              <a:rPr lang="ja-JP" altLang="en-US" dirty="0"/>
              <a:t>動物でもできる連合学習、統計学習の能力を使えば、曖昧性のない状況で、一つの記号と一つの対象の結びつきを学習することはできる</a:t>
            </a:r>
          </a:p>
          <a:p>
            <a:endParaRPr lang="ja-JP" altLang="en-US" dirty="0"/>
          </a:p>
          <a:p>
            <a:endParaRPr kumimoji="1" lang="ja-JP" altLang="en-US" dirty="0"/>
          </a:p>
        </p:txBody>
      </p:sp>
    </p:spTree>
    <p:extLst>
      <p:ext uri="{BB962C8B-B14F-4D97-AF65-F5344CB8AC3E}">
        <p14:creationId xmlns:p14="http://schemas.microsoft.com/office/powerpoint/2010/main" val="3097834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a:t>ヒューリスティックな思考をするバイアス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b="1" dirty="0"/>
              <a:t>ヒューリスティックな思考をするバイアス</a:t>
            </a:r>
            <a:r>
              <a:rPr lang="ja-JP" altLang="en-US" dirty="0"/>
              <a:t>は「論理的には正しくない」とはいえ、とても実際には役に立つ思考の仕方　これがあるからこそ、人は言葉を駆使することができるようになった可能性がある</a:t>
            </a:r>
          </a:p>
          <a:p>
            <a:r>
              <a:rPr lang="ja-JP" altLang="en-US" dirty="0"/>
              <a:t>人の心の中で数万語の言葉がお互いの関係まで含めて、ほとんど他の人から教わることもなしに辞書を作成してしまうというのは奇跡的な出来事</a:t>
            </a:r>
          </a:p>
          <a:p>
            <a:endParaRPr kumimoji="1" lang="ja-JP" altLang="en-US" dirty="0"/>
          </a:p>
        </p:txBody>
      </p:sp>
    </p:spTree>
    <p:extLst>
      <p:ext uri="{BB962C8B-B14F-4D97-AF65-F5344CB8AC3E}">
        <p14:creationId xmlns:p14="http://schemas.microsoft.com/office/powerpoint/2010/main" val="22817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smtClean="0"/>
              <a:t>ニューラルネットとディープラーニング</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sz="3600" dirty="0"/>
              <a:t>神経細胞モデルを使った</a:t>
            </a:r>
            <a:r>
              <a:rPr lang="ja-JP" altLang="en-US" sz="3600" b="1" dirty="0"/>
              <a:t>ニューラルネット</a:t>
            </a:r>
            <a:r>
              <a:rPr lang="ja-JP" altLang="en-US" sz="3600" dirty="0"/>
              <a:t>も、膨大な数の脳神経そのものを完璧にシミュレーションはできておらず、大まかな近似に過ぎないが、脳神経細胞をまねる試みは続けられた</a:t>
            </a:r>
            <a:r>
              <a:rPr lang="ja-JP" altLang="en-US" sz="3600" dirty="0" smtClean="0"/>
              <a:t>。</a:t>
            </a:r>
            <a:endParaRPr lang="en-US" altLang="ja-JP" sz="3600" dirty="0" smtClean="0"/>
          </a:p>
          <a:p>
            <a:r>
              <a:rPr lang="en-US" altLang="ja-JP" sz="3600" dirty="0" smtClean="0"/>
              <a:t>2006</a:t>
            </a:r>
            <a:r>
              <a:rPr lang="ja-JP" altLang="en-US" sz="3600" dirty="0"/>
              <a:t>年トロント大学ジェフリー・ヒントンが</a:t>
            </a:r>
            <a:r>
              <a:rPr lang="ja-JP" altLang="en-US" sz="3600" b="1" dirty="0"/>
              <a:t>デープラーニング</a:t>
            </a:r>
            <a:r>
              <a:rPr lang="ja-JP" altLang="en-US" sz="3600" dirty="0"/>
              <a:t>という方法を開発。これでも、機械による学習の結果がなぜそうなるのかという説明はなかなか難しいのである。人の知能の働き方の理解というわかり方がニューラルネットではいまだに困難</a:t>
            </a:r>
          </a:p>
        </p:txBody>
      </p:sp>
    </p:spTree>
    <p:extLst>
      <p:ext uri="{BB962C8B-B14F-4D97-AF65-F5344CB8AC3E}">
        <p14:creationId xmlns:p14="http://schemas.microsoft.com/office/powerpoint/2010/main" val="3030926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lumMod val="95000"/>
                <a:lumOff val="5000"/>
              </a:schemeClr>
            </a:solidFill>
          </a:ln>
        </p:spPr>
        <p:txBody>
          <a:bodyPr/>
          <a:lstStyle/>
          <a:p>
            <a:pPr algn="ctr"/>
            <a:r>
              <a:rPr lang="ja-JP" altLang="en-US" dirty="0"/>
              <a:t>ミラーニューロンシステム</a:t>
            </a:r>
            <a:r>
              <a:rPr lang="en-US" altLang="ja-JP" dirty="0"/>
              <a:t>(MNS</a:t>
            </a:r>
            <a:r>
              <a:rPr lang="ja-JP" altLang="en-US" dirty="0"/>
              <a: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200" dirty="0" smtClean="0"/>
              <a:t>1990</a:t>
            </a:r>
            <a:r>
              <a:rPr lang="ja-JP" altLang="en-US" sz="3200" dirty="0"/>
              <a:t>年代前半イタリア・パルマ大学ラゾモ・リゾラッティらにより発見　マネの手前の段階といえる「</a:t>
            </a:r>
            <a:r>
              <a:rPr lang="ja-JP" altLang="en-US" sz="3200" dirty="0">
                <a:solidFill>
                  <a:srgbClr val="FF0000"/>
                </a:solidFill>
              </a:rPr>
              <a:t>他者の運動の理解</a:t>
            </a:r>
            <a:r>
              <a:rPr lang="ja-JP" altLang="en-US" sz="3200" dirty="0"/>
              <a:t>」という機能を支えているというシミュレーション仮説　</a:t>
            </a:r>
            <a:endParaRPr lang="en-US" altLang="ja-JP" sz="3200" dirty="0" smtClean="0"/>
          </a:p>
          <a:p>
            <a:r>
              <a:rPr lang="ja-JP" altLang="en-US" sz="3200" dirty="0" smtClean="0"/>
              <a:t>サル</a:t>
            </a:r>
            <a:r>
              <a:rPr lang="ja-JP" altLang="en-US" sz="3200" dirty="0"/>
              <a:t>などの動物にもある</a:t>
            </a:r>
            <a:r>
              <a:rPr lang="ja-JP" altLang="en-US" sz="3200" dirty="0">
                <a:solidFill>
                  <a:srgbClr val="FF0000"/>
                </a:solidFill>
              </a:rPr>
              <a:t>共感</a:t>
            </a:r>
            <a:r>
              <a:rPr lang="ja-JP" altLang="en-US" sz="3200" dirty="0"/>
              <a:t>という現象も、</a:t>
            </a:r>
            <a:r>
              <a:rPr lang="en-US" altLang="ja-JP" sz="3200" dirty="0"/>
              <a:t>MNS</a:t>
            </a:r>
            <a:r>
              <a:rPr lang="ja-JP" altLang="en-US" sz="3200" dirty="0"/>
              <a:t>が支えている</a:t>
            </a:r>
          </a:p>
          <a:p>
            <a:r>
              <a:rPr lang="ja-JP" altLang="en-US" sz="3200" dirty="0"/>
              <a:t>すべての分野で遺伝子研究、分子生物学の裏付けなしには神経細胞とそのネットワークのミクロな生物学的解明は難しくなって</a:t>
            </a:r>
            <a:r>
              <a:rPr lang="ja-JP" altLang="en-US" sz="3200" dirty="0" smtClean="0"/>
              <a:t>いる</a:t>
            </a:r>
            <a:endParaRPr kumimoji="1" lang="ja-JP" altLang="en-US" sz="3200" dirty="0"/>
          </a:p>
        </p:txBody>
      </p:sp>
    </p:spTree>
    <p:extLst>
      <p:ext uri="{BB962C8B-B14F-4D97-AF65-F5344CB8AC3E}">
        <p14:creationId xmlns:p14="http://schemas.microsoft.com/office/powerpoint/2010/main" val="1401627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kumimoji="1" lang="ja-JP" altLang="en-US" dirty="0" smtClean="0"/>
              <a:t>脳の可視化</a:t>
            </a:r>
            <a:endParaRPr kumimoji="1" lang="ja-JP" altLang="en-US" dirty="0"/>
          </a:p>
        </p:txBody>
      </p:sp>
      <p:sp>
        <p:nvSpPr>
          <p:cNvPr id="3" name="コンテンツ プレースホルダー 2"/>
          <p:cNvSpPr>
            <a:spLocks noGrp="1"/>
          </p:cNvSpPr>
          <p:nvPr>
            <p:ph idx="1"/>
          </p:nvPr>
        </p:nvSpPr>
        <p:spPr/>
        <p:txBody>
          <a:bodyPr/>
          <a:lstStyle/>
          <a:p>
            <a:r>
              <a:rPr lang="ja-JP" altLang="en-US" sz="4400" dirty="0"/>
              <a:t>脳の活動を目に見える形で提示する方法の開発　</a:t>
            </a:r>
            <a:r>
              <a:rPr lang="ja-JP" altLang="en-US" sz="4400" dirty="0">
                <a:solidFill>
                  <a:srgbClr val="FF0000"/>
                </a:solidFill>
              </a:rPr>
              <a:t>感性アナライザー</a:t>
            </a:r>
          </a:p>
          <a:p>
            <a:r>
              <a:rPr lang="ja-JP" altLang="en-US" sz="4400" dirty="0"/>
              <a:t>脳とコンピュータの直接接続　ブレイン・マシーン・インターフェース</a:t>
            </a:r>
            <a:r>
              <a:rPr lang="en-US" altLang="ja-JP" sz="4400" dirty="0"/>
              <a:t>BMI</a:t>
            </a:r>
            <a:r>
              <a:rPr lang="ja-JP" altLang="en-US" sz="4400" dirty="0"/>
              <a:t>の開発研究</a:t>
            </a:r>
          </a:p>
          <a:p>
            <a:r>
              <a:rPr lang="ja-JP" altLang="en-US" sz="4400" dirty="0"/>
              <a:t>究極はヒトの脳・心の解明</a:t>
            </a:r>
          </a:p>
          <a:p>
            <a:endParaRPr kumimoji="1" lang="ja-JP" altLang="en-US" dirty="0"/>
          </a:p>
        </p:txBody>
      </p:sp>
    </p:spTree>
    <p:extLst>
      <p:ext uri="{BB962C8B-B14F-4D97-AF65-F5344CB8AC3E}">
        <p14:creationId xmlns:p14="http://schemas.microsoft.com/office/powerpoint/2010/main" val="3359157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56499"/>
            <a:ext cx="10515600" cy="1325563"/>
          </a:xfrm>
          <a:solidFill>
            <a:srgbClr val="FFFF00"/>
          </a:solidFill>
          <a:ln>
            <a:solidFill>
              <a:schemeClr val="accent1"/>
            </a:solidFill>
          </a:ln>
        </p:spPr>
        <p:txBody>
          <a:bodyPr/>
          <a:lstStyle/>
          <a:p>
            <a:pPr algn="ctr"/>
            <a:r>
              <a:rPr kumimoji="1" lang="ja-JP" altLang="en-US" dirty="0" smtClean="0"/>
              <a:t>アフォーダンスと</a:t>
            </a:r>
            <a:r>
              <a:rPr lang="ja-JP" altLang="en-US" dirty="0"/>
              <a:t>カノニカル・ニューロン</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環境が提供する</a:t>
            </a:r>
            <a:r>
              <a:rPr lang="en-US" altLang="ja-JP" dirty="0"/>
              <a:t>(</a:t>
            </a:r>
            <a:r>
              <a:rPr lang="ja-JP" altLang="en-US" dirty="0"/>
              <a:t>アフォードする）価値や意味と人の行為の関係をアフォーダンスという。環境にあるモノを知覚することと運動がダイレクトかつ不可分に結びついていることが重要。アフォーダンスには記号操作は必ずしも必要ではない</a:t>
            </a:r>
          </a:p>
          <a:p>
            <a:r>
              <a:rPr lang="ja-JP" altLang="en-US" dirty="0"/>
              <a:t>自分が物をつかむ行動をとるときに発火する神経細胞のうちに、つかむことのできる対象を見ただけで発火する細胞があることが分かった</a:t>
            </a:r>
            <a:r>
              <a:rPr lang="ja-JP" altLang="en-US" dirty="0" smtClean="0"/>
              <a:t>。</a:t>
            </a:r>
            <a:endParaRPr lang="en-US" altLang="ja-JP" dirty="0" smtClean="0"/>
          </a:p>
          <a:p>
            <a:r>
              <a:rPr lang="ja-JP" altLang="en-US" dirty="0" smtClean="0"/>
              <a:t>カノニカル</a:t>
            </a:r>
            <a:r>
              <a:rPr lang="ja-JP" altLang="en-US" dirty="0"/>
              <a:t>・</a:t>
            </a:r>
            <a:r>
              <a:rPr lang="ja-JP" altLang="en-US" dirty="0" smtClean="0"/>
              <a:t>ニューロン：アフォーダンス</a:t>
            </a:r>
            <a:r>
              <a:rPr lang="ja-JP" altLang="en-US" dirty="0"/>
              <a:t>に対して活動する神経細胞である。他人の身体と自分が相互作用する物体のそれぞれを認知するシステムが備わっている</a:t>
            </a:r>
          </a:p>
          <a:p>
            <a:endParaRPr kumimoji="1" lang="ja-JP" altLang="en-US" dirty="0"/>
          </a:p>
        </p:txBody>
      </p:sp>
    </p:spTree>
    <p:extLst>
      <p:ext uri="{BB962C8B-B14F-4D97-AF65-F5344CB8AC3E}">
        <p14:creationId xmlns:p14="http://schemas.microsoft.com/office/powerpoint/2010/main" val="993894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キツネの</a:t>
            </a:r>
            <a:r>
              <a:rPr lang="ja-JP" altLang="en-US" dirty="0"/>
              <a:t>家畜化</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000" dirty="0" smtClean="0"/>
              <a:t>40</a:t>
            </a:r>
            <a:r>
              <a:rPr lang="ja-JP" altLang="en-US" sz="4000" dirty="0"/>
              <a:t>年間の実験　外見も犬のようになってきた</a:t>
            </a:r>
            <a:r>
              <a:rPr lang="ja-JP" altLang="en-US" sz="4000" dirty="0" smtClean="0"/>
              <a:t>。</a:t>
            </a:r>
            <a:endParaRPr lang="en-US" altLang="ja-JP" sz="4000" dirty="0" smtClean="0"/>
          </a:p>
          <a:p>
            <a:r>
              <a:rPr lang="ja-JP" altLang="en-US" sz="4000" dirty="0" smtClean="0"/>
              <a:t>一つ</a:t>
            </a:r>
            <a:r>
              <a:rPr lang="ja-JP" altLang="en-US" sz="4000" dirty="0"/>
              <a:t>の種で、その認知能力は決して固定したものではなく、時間とともに変わってゆくことが分かった</a:t>
            </a:r>
          </a:p>
          <a:p>
            <a:endParaRPr kumimoji="1" lang="ja-JP" altLang="en-US" dirty="0"/>
          </a:p>
        </p:txBody>
      </p:sp>
    </p:spTree>
    <p:extLst>
      <p:ext uri="{BB962C8B-B14F-4D97-AF65-F5344CB8AC3E}">
        <p14:creationId xmlns:p14="http://schemas.microsoft.com/office/powerpoint/2010/main" val="2347483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a:t>機械の思考</a:t>
            </a:r>
            <a:endParaRPr kumimoji="1" lang="ja-JP" altLang="en-US" dirty="0"/>
          </a:p>
        </p:txBody>
      </p:sp>
      <p:sp>
        <p:nvSpPr>
          <p:cNvPr id="3" name="コンテンツ プレースホルダー 2"/>
          <p:cNvSpPr>
            <a:spLocks noGrp="1"/>
          </p:cNvSpPr>
          <p:nvPr>
            <p:ph idx="1"/>
          </p:nvPr>
        </p:nvSpPr>
        <p:spPr/>
        <p:txBody>
          <a:bodyPr/>
          <a:lstStyle/>
          <a:p>
            <a:r>
              <a:rPr lang="ja-JP" altLang="en-US" dirty="0"/>
              <a:t>ニューラルネットで問題が解けたときの表象は各神経細胞がどのように結合しているかというミクロの状態で、それを解析しても直感的なモデルの形で取り出すことは困難</a:t>
            </a:r>
          </a:p>
          <a:p>
            <a:r>
              <a:rPr lang="ja-JP" altLang="en-US" dirty="0"/>
              <a:t>ニューラルネットによる人工知能の認知についても同様のことがいえる。機械の思考はヒトにはわからないようになってきているのかもしれない</a:t>
            </a:r>
          </a:p>
          <a:p>
            <a:r>
              <a:rPr lang="ja-JP" altLang="en-US" dirty="0"/>
              <a:t>脳科学でも同様の事態が起こり始めているという声がある。これまでの認知科学の枠組みで解析することは相当</a:t>
            </a:r>
            <a:r>
              <a:rPr lang="ja-JP" altLang="en-US" dirty="0" smtClean="0"/>
              <a:t>難しい</a:t>
            </a:r>
            <a:endParaRPr lang="ja-JP" altLang="en-US" dirty="0"/>
          </a:p>
        </p:txBody>
      </p:sp>
    </p:spTree>
    <p:extLst>
      <p:ext uri="{BB962C8B-B14F-4D97-AF65-F5344CB8AC3E}">
        <p14:creationId xmlns:p14="http://schemas.microsoft.com/office/powerpoint/2010/main" val="91715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299773"/>
          </a:xfrm>
          <a:ln w="57150">
            <a:solidFill>
              <a:schemeClr val="accent1"/>
            </a:solidFill>
          </a:ln>
        </p:spPr>
        <p:txBody>
          <a:bodyPr/>
          <a:lstStyle/>
          <a:p>
            <a:pPr algn="ctr"/>
            <a:r>
              <a:rPr kumimoji="1" lang="ja-JP" altLang="en-US" dirty="0" smtClean="0"/>
              <a:t>観光行動論</a:t>
            </a:r>
            <a:endParaRPr kumimoji="1" lang="ja-JP" altLang="en-US" dirty="0"/>
          </a:p>
        </p:txBody>
      </p:sp>
      <p:sp>
        <p:nvSpPr>
          <p:cNvPr id="3" name="コンテンツ プレースホルダー 2"/>
          <p:cNvSpPr>
            <a:spLocks noGrp="1"/>
          </p:cNvSpPr>
          <p:nvPr>
            <p:ph idx="1"/>
          </p:nvPr>
        </p:nvSpPr>
        <p:spPr>
          <a:xfrm>
            <a:off x="405441" y="1825624"/>
            <a:ext cx="11619781" cy="5032375"/>
          </a:xfrm>
        </p:spPr>
        <p:txBody>
          <a:bodyPr>
            <a:noAutofit/>
          </a:bodyPr>
          <a:lstStyle/>
          <a:p>
            <a:r>
              <a:rPr lang="ja-JP" altLang="en-US" sz="3200" dirty="0" smtClean="0"/>
              <a:t>人間</a:t>
            </a:r>
            <a:r>
              <a:rPr lang="ja-JP" altLang="en-US" sz="3200" dirty="0"/>
              <a:t>の行動を科学的に研究し、その法則性を解明しようとする学問と して</a:t>
            </a:r>
            <a:r>
              <a:rPr lang="ja-JP" altLang="en-US" sz="3200" dirty="0">
                <a:solidFill>
                  <a:srgbClr val="FF0000"/>
                </a:solidFill>
              </a:rPr>
              <a:t>行動科学</a:t>
            </a:r>
            <a:r>
              <a:rPr lang="ja-JP" altLang="en-US" sz="3200" dirty="0"/>
              <a:t>があった。アメリカの心理学者</a:t>
            </a:r>
            <a:r>
              <a:rPr lang="en-US" altLang="ja-JP" sz="3200" dirty="0"/>
              <a:t>J.G.</a:t>
            </a:r>
            <a:r>
              <a:rPr lang="ja-JP" altLang="en-US" sz="3200" dirty="0"/>
              <a:t>ミラーら、シカゴ大学の 研究者たちによって唱えられた。諸科学の境界を超え、人間行動について の統合的な解明を目指した</a:t>
            </a:r>
            <a:r>
              <a:rPr lang="ja-JP" altLang="en-US" sz="3200" dirty="0" smtClean="0"/>
              <a:t>。</a:t>
            </a:r>
            <a:endParaRPr lang="en-US" altLang="ja-JP" sz="3200" dirty="0" smtClean="0"/>
          </a:p>
          <a:p>
            <a:r>
              <a:rPr lang="ja-JP" altLang="en-US" sz="3200" dirty="0" smtClean="0"/>
              <a:t> 「</a:t>
            </a:r>
            <a:r>
              <a:rPr lang="ja-JP" altLang="en-US" sz="3200" dirty="0"/>
              <a:t>観光場面での行動研究も、多くの分野にわたって」おり「観光行動研 究の知見として統合されるには至っていない」と観光学全集</a:t>
            </a:r>
            <a:r>
              <a:rPr lang="en-US" altLang="ja-JP" sz="3200" dirty="0"/>
              <a:t>4</a:t>
            </a:r>
            <a:r>
              <a:rPr lang="ja-JP" altLang="en-US" sz="3200" dirty="0"/>
              <a:t>巻</a:t>
            </a:r>
            <a:r>
              <a:rPr lang="en-US" altLang="ja-JP" sz="3200" dirty="0"/>
              <a:t>『</a:t>
            </a:r>
            <a:r>
              <a:rPr lang="ja-JP" altLang="en-US" sz="3200" dirty="0">
                <a:solidFill>
                  <a:srgbClr val="FF0000"/>
                </a:solidFill>
              </a:rPr>
              <a:t>観光</a:t>
            </a:r>
            <a:r>
              <a:rPr lang="ja-JP" altLang="en-US" sz="3200" dirty="0" smtClean="0">
                <a:solidFill>
                  <a:srgbClr val="FF0000"/>
                </a:solidFill>
              </a:rPr>
              <a:t>行動論</a:t>
            </a:r>
            <a:r>
              <a:rPr lang="en-US" altLang="ja-JP" sz="3200" dirty="0"/>
              <a:t>』</a:t>
            </a:r>
            <a:r>
              <a:rPr lang="ja-JP" altLang="en-US" sz="3200" dirty="0"/>
              <a:t>の冒頭において記述するが、その原因もまた基本の「観光」概念が 確立されていないからである。人を移動させる力の研究は脳の働きの研究 であり、脳科学に収斂されるのであれば、概念も人流概念に収斂する。人 が移動しないものと移動するものに判別されるのであろう</a:t>
            </a:r>
            <a:r>
              <a:rPr lang="ja-JP" altLang="en-US" sz="3200" dirty="0" smtClean="0"/>
              <a:t>。</a:t>
            </a:r>
            <a:endParaRPr kumimoji="1" lang="ja-JP" altLang="en-US" sz="3200" dirty="0"/>
          </a:p>
        </p:txBody>
      </p:sp>
    </p:spTree>
    <p:extLst>
      <p:ext uri="{BB962C8B-B14F-4D97-AF65-F5344CB8AC3E}">
        <p14:creationId xmlns:p14="http://schemas.microsoft.com/office/powerpoint/2010/main" val="2410591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kumimoji="1" lang="ja-JP" altLang="en-US" dirty="0" smtClean="0"/>
              <a:t>　　　無意識の興味の発見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調査によれば、ガイド</a:t>
            </a:r>
            <a:r>
              <a:rPr lang="ja-JP" altLang="en-US" dirty="0"/>
              <a:t>の説明によって印象に変化があったと感じた ときは、興味度が上昇する傾向があった。 「興味があった箇所を捉えられるか」という命題について</a:t>
            </a:r>
            <a:r>
              <a:rPr lang="ja-JP" altLang="en-US" dirty="0" smtClean="0"/>
              <a:t>、資源</a:t>
            </a:r>
            <a:r>
              <a:rPr lang="ja-JP" altLang="en-US" dirty="0"/>
              <a:t>ごとの影響を見てみた。撮影直前から撮影までの十秒間の「興味」と 「好き」に着目し、被験者には「興味をもったところで写真を撮影するように」と指示しておいた。</a:t>
            </a:r>
          </a:p>
          <a:p>
            <a:r>
              <a:rPr lang="ja-JP" altLang="en-US" dirty="0" smtClean="0"/>
              <a:t>脳波</a:t>
            </a:r>
            <a:r>
              <a:rPr lang="ja-JP" altLang="en-US" dirty="0"/>
              <a:t>と写真のマッチング結果は、被験者が撮影 した画像と脳波が検知した箇所の再現率は五十％程度であった。「興味」 を感じたポイントの撮影は感性主導の撮影といえ、メモ代わりに行った記 念の撮影は意識主導の撮影といえる。実験後、感性で「興味」を検知した 箇所に対するヒアリングを行った結果、取りこぼしのうち実は「興味」が あった箇所は八十五％で</a:t>
            </a:r>
            <a:r>
              <a:rPr lang="ja-JP" altLang="en-US" dirty="0" smtClean="0"/>
              <a:t>あった</a:t>
            </a:r>
            <a:endParaRPr kumimoji="1" lang="ja-JP" altLang="en-US" dirty="0"/>
          </a:p>
        </p:txBody>
      </p:sp>
    </p:spTree>
    <p:extLst>
      <p:ext uri="{BB962C8B-B14F-4D97-AF65-F5344CB8AC3E}">
        <p14:creationId xmlns:p14="http://schemas.microsoft.com/office/powerpoint/2010/main" val="1102474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lang="ja-JP" altLang="en-US" dirty="0"/>
              <a:t>　脳への刺激と人流・観光資源評価</a:t>
            </a:r>
            <a:endParaRPr kumimoji="1" lang="ja-JP" altLang="en-US" dirty="0"/>
          </a:p>
        </p:txBody>
      </p:sp>
      <p:sp>
        <p:nvSpPr>
          <p:cNvPr id="3" name="コンテンツ プレースホルダー 2"/>
          <p:cNvSpPr>
            <a:spLocks noGrp="1"/>
          </p:cNvSpPr>
          <p:nvPr>
            <p:ph idx="1"/>
          </p:nvPr>
        </p:nvSpPr>
        <p:spPr>
          <a:noFill/>
        </p:spPr>
        <p:txBody>
          <a:bodyPr/>
          <a:lstStyle/>
          <a:p>
            <a:r>
              <a:rPr lang="ja-JP" altLang="en-US" dirty="0" smtClean="0"/>
              <a:t>人流</a:t>
            </a:r>
            <a:r>
              <a:rPr lang="ja-JP" altLang="en-US" dirty="0"/>
              <a:t>・観光概念を思索すると、</a:t>
            </a:r>
            <a:r>
              <a:rPr lang="ja-JP" altLang="en-US" dirty="0">
                <a:solidFill>
                  <a:srgbClr val="FF0000"/>
                </a:solidFill>
              </a:rPr>
              <a:t>人間の行動には法則性があるのか</a:t>
            </a:r>
            <a:r>
              <a:rPr lang="ja-JP" altLang="en-US" dirty="0"/>
              <a:t>という 命題に行き着く。言い換えれば、時間の使い方は意思により自由になるか ということである</a:t>
            </a:r>
            <a:r>
              <a:rPr lang="ja-JP" altLang="en-US" dirty="0" smtClean="0"/>
              <a:t>。</a:t>
            </a:r>
            <a:endParaRPr lang="en-US" altLang="ja-JP" dirty="0" smtClean="0"/>
          </a:p>
          <a:p>
            <a:r>
              <a:rPr lang="ja-JP" altLang="en-US" dirty="0" smtClean="0"/>
              <a:t>ウェアラブルセンサー</a:t>
            </a:r>
            <a:r>
              <a:rPr lang="ja-JP" altLang="en-US" dirty="0"/>
              <a:t>により得られたヒューマンビッ グデータについては、これらを基に、人間や社会に普遍的に見られる</a:t>
            </a:r>
            <a:r>
              <a:rPr lang="ja-JP" altLang="en-US" dirty="0" smtClean="0"/>
              <a:t>法則等</a:t>
            </a:r>
            <a:r>
              <a:rPr lang="ja-JP" altLang="en-US" dirty="0"/>
              <a:t>を帰納的に明らかにする試みが行われ始めて</a:t>
            </a:r>
            <a:r>
              <a:rPr lang="ja-JP" altLang="en-US" dirty="0" smtClean="0"/>
              <a:t>いる。</a:t>
            </a:r>
            <a:endParaRPr lang="en-US" altLang="ja-JP" dirty="0" smtClean="0"/>
          </a:p>
          <a:p>
            <a:r>
              <a:rPr lang="ja-JP" altLang="en-US" dirty="0"/>
              <a:t>人の移動に法則性がないとすれば、科学としての観光研究は全く無駄なことになるはずであり、ギャンブルと同じく、芸の問題になる</a:t>
            </a:r>
            <a:r>
              <a:rPr lang="ja-JP" altLang="en-US" dirty="0" smtClean="0"/>
              <a:t>。</a:t>
            </a:r>
            <a:endParaRPr lang="en-US" altLang="ja-JP" dirty="0"/>
          </a:p>
        </p:txBody>
      </p:sp>
    </p:spTree>
    <p:extLst>
      <p:ext uri="{BB962C8B-B14F-4D97-AF65-F5344CB8AC3E}">
        <p14:creationId xmlns:p14="http://schemas.microsoft.com/office/powerpoint/2010/main" val="4145901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kumimoji="1" lang="ja-JP" altLang="en-US" dirty="0" smtClean="0"/>
              <a:t>　ＳＣＭ概念、ＤＣＭ概念と人流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物流ではＳＣＭが基本になっている。物の生産は注文を受けてから生産を開始ことが無駄がないが、それでは利用者ニーズに対応できないことから、見込み生産が行われる。その結果、在庫をコストが発生するところから、ＳＣＭが考えられたのであり、</a:t>
            </a:r>
            <a:r>
              <a:rPr lang="ja-JP" altLang="en-US" dirty="0" smtClean="0"/>
              <a:t>ＤＣＭ</a:t>
            </a:r>
            <a:r>
              <a:rPr lang="ja-JP" altLang="en-US" dirty="0"/>
              <a:t>が理想なのである。</a:t>
            </a:r>
            <a:endParaRPr kumimoji="1" lang="en-US" altLang="ja-JP" dirty="0" smtClean="0"/>
          </a:p>
          <a:p>
            <a:r>
              <a:rPr lang="ja-JP" altLang="en-US" dirty="0"/>
              <a:t>モノの移動以上にヒトの移動にはコストがかかるが</a:t>
            </a:r>
            <a:r>
              <a:rPr lang="ja-JP" altLang="en-US" dirty="0" smtClean="0"/>
              <a:t>、</a:t>
            </a:r>
            <a:r>
              <a:rPr kumimoji="1" lang="ja-JP" altLang="en-US" dirty="0" smtClean="0"/>
              <a:t>人流でも、ＤＣＭが理想であることには変わりがない。それができないから、定時定路線運行が行われるのであり、マイカーが選好されるのである。人流データをビッグデータとして解析できるようになってくれば、ＤＣＭが可能となるのである。</a:t>
            </a:r>
            <a:endParaRPr kumimoji="1" lang="en-US" altLang="ja-JP" dirty="0" smtClean="0"/>
          </a:p>
        </p:txBody>
      </p:sp>
    </p:spTree>
    <p:extLst>
      <p:ext uri="{BB962C8B-B14F-4D97-AF65-F5344CB8AC3E}">
        <p14:creationId xmlns:p14="http://schemas.microsoft.com/office/powerpoint/2010/main" val="2458286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388" y="365125"/>
            <a:ext cx="10508411" cy="1351532"/>
          </a:xfrm>
          <a:ln>
            <a:solidFill>
              <a:schemeClr val="tx1">
                <a:lumMod val="95000"/>
                <a:lumOff val="5000"/>
              </a:schemeClr>
            </a:solidFill>
          </a:ln>
        </p:spPr>
        <p:txBody>
          <a:bodyPr/>
          <a:lstStyle/>
          <a:p>
            <a:pPr algn="ctr"/>
            <a:r>
              <a:rPr kumimoji="1" lang="ja-JP" altLang="en-US" dirty="0" smtClean="0"/>
              <a:t>感性、官能のデータベース化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味覚センサー、感性アナライザーの活用</a:t>
            </a:r>
            <a:endParaRPr kumimoji="1" lang="en-US" altLang="ja-JP" dirty="0" smtClean="0"/>
          </a:p>
          <a:p>
            <a:r>
              <a:rPr lang="ja-JP" altLang="en-US" dirty="0" smtClean="0"/>
              <a:t>フードツーリズム研究者等に求められるもの</a:t>
            </a:r>
            <a:endParaRPr kumimoji="1" lang="ja-JP" altLang="en-US" dirty="0"/>
          </a:p>
        </p:txBody>
      </p:sp>
    </p:spTree>
    <p:extLst>
      <p:ext uri="{BB962C8B-B14F-4D97-AF65-F5344CB8AC3E}">
        <p14:creationId xmlns:p14="http://schemas.microsoft.com/office/powerpoint/2010/main" val="1743700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聴覚</a:t>
            </a:r>
            <a:endParaRPr kumimoji="1" lang="ja-JP" altLang="en-US" dirty="0"/>
          </a:p>
        </p:txBody>
      </p:sp>
      <p:sp>
        <p:nvSpPr>
          <p:cNvPr id="3" name="コンテンツ プレースホルダー 2"/>
          <p:cNvSpPr>
            <a:spLocks noGrp="1"/>
          </p:cNvSpPr>
          <p:nvPr>
            <p:ph idx="1"/>
          </p:nvPr>
        </p:nvSpPr>
        <p:spPr>
          <a:xfrm>
            <a:off x="838200" y="1825625"/>
            <a:ext cx="10515600" cy="1685326"/>
          </a:xfrm>
        </p:spPr>
        <p:txBody>
          <a:bodyPr/>
          <a:lstStyle/>
          <a:p>
            <a:r>
              <a:rPr lang="ja-JP" altLang="en-US" dirty="0" smtClean="0"/>
              <a:t>聴覚</a:t>
            </a:r>
            <a:r>
              <a:rPr lang="ja-JP" altLang="en-US" dirty="0"/>
              <a:t>メカニズムと文化の関係の解明も進んでいる。心地よい音、音楽</a:t>
            </a:r>
            <a:r>
              <a:rPr lang="ja-JP" altLang="en-US" dirty="0" smtClean="0"/>
              <a:t>あるいは</a:t>
            </a:r>
            <a:r>
              <a:rPr lang="ja-JP" altLang="en-US" dirty="0"/>
              <a:t>耳障りな音の分析は進展している。子供の注意を引く音はテレビコ マーシャルに活用されている</a:t>
            </a:r>
            <a:r>
              <a:rPr lang="ja-JP" altLang="en-US" dirty="0" smtClean="0"/>
              <a:t>。</a:t>
            </a:r>
            <a:endParaRPr lang="en-US" altLang="ja-JP" dirty="0" smtClean="0"/>
          </a:p>
        </p:txBody>
      </p:sp>
    </p:spTree>
    <p:extLst>
      <p:ext uri="{BB962C8B-B14F-4D97-AF65-F5344CB8AC3E}">
        <p14:creationId xmlns:p14="http://schemas.microsoft.com/office/powerpoint/2010/main" val="1162103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lang="ja-JP" altLang="en-US" dirty="0" smtClean="0"/>
              <a:t>　</a:t>
            </a:r>
            <a:r>
              <a:rPr lang="ja-JP" altLang="ja-JP" dirty="0" smtClean="0"/>
              <a:t>味覚</a:t>
            </a:r>
            <a:r>
              <a:rPr lang="ja-JP" altLang="ja-JP" dirty="0"/>
              <a:t>センサー</a:t>
            </a:r>
            <a:endParaRPr kumimoji="1" lang="ja-JP" altLang="en-US" dirty="0"/>
          </a:p>
        </p:txBody>
      </p:sp>
      <p:sp>
        <p:nvSpPr>
          <p:cNvPr id="3" name="コンテンツ プレースホルダー 2"/>
          <p:cNvSpPr>
            <a:spLocks noGrp="1"/>
          </p:cNvSpPr>
          <p:nvPr>
            <p:ph idx="1"/>
          </p:nvPr>
        </p:nvSpPr>
        <p:spPr/>
        <p:txBody>
          <a:bodyPr/>
          <a:lstStyle/>
          <a:p>
            <a:r>
              <a:rPr lang="ja-JP" altLang="ja-JP" dirty="0"/>
              <a:t>ワインのソムリエは顧客に対して、ワインを薦める時に、非言語感覚である味わいを言語で表現する能力を</a:t>
            </a:r>
            <a:r>
              <a:rPr lang="ja-JP" altLang="ja-JP" dirty="0" smtClean="0"/>
              <a:t>求められ</a:t>
            </a:r>
            <a:r>
              <a:rPr lang="ja-JP" altLang="en-US" dirty="0" smtClean="0"/>
              <a:t>る</a:t>
            </a:r>
            <a:r>
              <a:rPr lang="ja-JP" altLang="ja-JP" dirty="0" smtClean="0"/>
              <a:t>。</a:t>
            </a:r>
            <a:r>
              <a:rPr lang="ja-JP" altLang="ja-JP" dirty="0"/>
              <a:t>その能力は文学者の能力</a:t>
            </a:r>
            <a:r>
              <a:rPr lang="ja-JP" altLang="ja-JP" dirty="0" smtClean="0"/>
              <a:t>で</a:t>
            </a:r>
            <a:r>
              <a:rPr lang="ja-JP" altLang="en-US" dirty="0" smtClean="0"/>
              <a:t>ある</a:t>
            </a:r>
            <a:r>
              <a:rPr lang="ja-JP" altLang="ja-JP" dirty="0" smtClean="0"/>
              <a:t>。</a:t>
            </a:r>
            <a:r>
              <a:rPr lang="ja-JP" altLang="ja-JP" dirty="0"/>
              <a:t>しかし、もともとは非言語情報</a:t>
            </a:r>
            <a:r>
              <a:rPr lang="ja-JP" altLang="ja-JP" dirty="0" smtClean="0"/>
              <a:t>で</a:t>
            </a:r>
            <a:r>
              <a:rPr lang="ja-JP" altLang="en-US" dirty="0" smtClean="0"/>
              <a:t>ある</a:t>
            </a:r>
            <a:r>
              <a:rPr lang="ja-JP" altLang="ja-JP" dirty="0" smtClean="0"/>
              <a:t>から</a:t>
            </a:r>
            <a:r>
              <a:rPr lang="ja-JP" altLang="ja-JP" dirty="0"/>
              <a:t>、言語で伝える</a:t>
            </a:r>
            <a:r>
              <a:rPr lang="ja-JP" altLang="ja-JP" dirty="0" smtClean="0"/>
              <a:t>こと</a:t>
            </a:r>
            <a:r>
              <a:rPr lang="ja-JP" altLang="en-US" dirty="0" smtClean="0"/>
              <a:t>に</a:t>
            </a:r>
            <a:r>
              <a:rPr lang="ja-JP" altLang="ja-JP" dirty="0" smtClean="0"/>
              <a:t>は</a:t>
            </a:r>
            <a:r>
              <a:rPr lang="ja-JP" altLang="en-US" dirty="0" smtClean="0"/>
              <a:t>限界がある</a:t>
            </a:r>
            <a:r>
              <a:rPr lang="ja-JP" altLang="ja-JP" dirty="0" smtClean="0"/>
              <a:t>。</a:t>
            </a:r>
            <a:r>
              <a:rPr lang="ja-JP" altLang="ja-JP" dirty="0"/>
              <a:t>触覚、臭覚、味覚等の非言語情報も脳への刺激</a:t>
            </a:r>
            <a:r>
              <a:rPr lang="ja-JP" altLang="ja-JP" dirty="0" smtClean="0"/>
              <a:t>で</a:t>
            </a:r>
            <a:r>
              <a:rPr lang="ja-JP" altLang="en-US" dirty="0" smtClean="0"/>
              <a:t>ある</a:t>
            </a:r>
            <a:r>
              <a:rPr lang="ja-JP" altLang="ja-JP" dirty="0" smtClean="0"/>
              <a:t>から、</a:t>
            </a:r>
            <a:r>
              <a:rPr lang="ja-JP" altLang="en-US" dirty="0" smtClean="0"/>
              <a:t>味覚センサー等</a:t>
            </a:r>
            <a:r>
              <a:rPr lang="ja-JP" altLang="ja-JP" dirty="0" smtClean="0"/>
              <a:t>の</a:t>
            </a:r>
            <a:r>
              <a:rPr lang="ja-JP" altLang="ja-JP" dirty="0"/>
              <a:t>進化により伝達が可能となる</a:t>
            </a:r>
            <a:r>
              <a:rPr lang="ja-JP" altLang="ja-JP" dirty="0" smtClean="0"/>
              <a:t>で</a:t>
            </a:r>
            <a:r>
              <a:rPr lang="ja-JP" altLang="en-US" dirty="0" smtClean="0"/>
              <a:t>あろう</a:t>
            </a:r>
            <a:r>
              <a:rPr lang="ja-JP" altLang="ja-JP" dirty="0" smtClean="0"/>
              <a:t>。</a:t>
            </a:r>
            <a:r>
              <a:rPr lang="ja-JP" altLang="ja-JP" dirty="0"/>
              <a:t>観光、人流の障害であったもの一つ一つが障害ではなくなって</a:t>
            </a:r>
            <a:r>
              <a:rPr lang="ja-JP" altLang="ja-JP" dirty="0" smtClean="0"/>
              <a:t>ゆ</a:t>
            </a:r>
            <a:r>
              <a:rPr lang="ja-JP" altLang="en-US" dirty="0" smtClean="0"/>
              <a:t>く</a:t>
            </a:r>
            <a:r>
              <a:rPr lang="ja-JP" altLang="ja-JP" dirty="0" smtClean="0"/>
              <a:t>。</a:t>
            </a:r>
            <a:endParaRPr lang="ja-JP" altLang="ja-JP" dirty="0"/>
          </a:p>
        </p:txBody>
      </p:sp>
    </p:spTree>
    <p:extLst>
      <p:ext uri="{BB962C8B-B14F-4D97-AF65-F5344CB8AC3E}">
        <p14:creationId xmlns:p14="http://schemas.microsoft.com/office/powerpoint/2010/main" val="1762469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en-US" dirty="0" smtClean="0"/>
              <a:t>　「音譜」と「食譜」</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視覚</a:t>
            </a:r>
            <a:r>
              <a:rPr lang="ja-JP" altLang="en-US" dirty="0"/>
              <a:t>、聴覚、触覚は</a:t>
            </a:r>
            <a:r>
              <a:rPr lang="ja-JP" altLang="en-US" dirty="0" smtClean="0"/>
              <a:t>記録、再生ができ、結果コミュニケーション</a:t>
            </a:r>
            <a:r>
              <a:rPr lang="ja-JP" altLang="en-US" dirty="0"/>
              <a:t>可能で</a:t>
            </a:r>
            <a:r>
              <a:rPr lang="ja-JP" altLang="en-US" dirty="0" smtClean="0"/>
              <a:t>ある。聴覚の再生はレコード等が誕生する前から「音譜」で可能であったが、味覚も食譜で可能となる。</a:t>
            </a:r>
            <a:endParaRPr lang="en-US" altLang="ja-JP" dirty="0" smtClean="0"/>
          </a:p>
          <a:p>
            <a:r>
              <a:rPr lang="ja-JP" altLang="en-US" dirty="0"/>
              <a:t>味細胞は各味質に対応し分化している。そのため、味細胞から味神経、そして脳へ味情報が伝えられえる際に大きな信号処理はなされない。この事実は、化学物質に由来する味は、既に舌のレベルで決定しているということである。以上から「脳で感じる味」と「舌で感じる味」が違うことに気づかされる。味覚センサーはこの「舌で感じる味」を数値化するものである。</a:t>
            </a:r>
          </a:p>
          <a:p>
            <a:r>
              <a:rPr lang="ja-JP" altLang="en-US" dirty="0"/>
              <a:t>味覚センサーは１９８９年に発明された。ヒトの感じる基本味の数値化に成功している。化学物質ではなく味質に選択性を示すのである。この味認識装置は多くの食品へ適用され、その味の定量化ならびに新食品の開発に利活用されている</a:t>
            </a:r>
            <a:r>
              <a:rPr lang="ja-JP" altLang="en-US" dirty="0" smtClean="0"/>
              <a:t>。</a:t>
            </a:r>
            <a:endParaRPr lang="en-US" altLang="ja-JP" dirty="0" smtClean="0"/>
          </a:p>
          <a:p>
            <a:r>
              <a:rPr lang="ja-JP" altLang="en-US" dirty="0"/>
              <a:t>味覚センサーに記録された味のデータベースは味の譜面「食譜」である。楽譜があるから二百年以上前のベートーベンを再現して聞くことができる。</a:t>
            </a:r>
          </a:p>
          <a:p>
            <a:r>
              <a:rPr lang="ja-JP" altLang="en-US" dirty="0"/>
              <a:t>官能のデータベースは、まさに感性のデータベースであり、感性アナライザーを用いた我々の実験が大きく採用されることが望まれる。</a:t>
            </a:r>
          </a:p>
          <a:p>
            <a:endParaRPr lang="ja-JP" altLang="en-US" dirty="0"/>
          </a:p>
          <a:p>
            <a:endParaRPr lang="ja-JP" altLang="en-US" dirty="0"/>
          </a:p>
        </p:txBody>
      </p:sp>
    </p:spTree>
    <p:extLst>
      <p:ext uri="{BB962C8B-B14F-4D97-AF65-F5344CB8AC3E}">
        <p14:creationId xmlns:p14="http://schemas.microsoft.com/office/powerpoint/2010/main" val="328148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2642" y="365125"/>
            <a:ext cx="10491158" cy="1325563"/>
          </a:xfrm>
          <a:ln>
            <a:solidFill>
              <a:schemeClr val="tx1">
                <a:lumMod val="95000"/>
                <a:lumOff val="5000"/>
              </a:schemeClr>
            </a:solidFill>
          </a:ln>
        </p:spPr>
        <p:txBody>
          <a:bodyPr>
            <a:normAutofit/>
          </a:bodyPr>
          <a:lstStyle/>
          <a:p>
            <a:pPr algn="ctr"/>
            <a:r>
              <a:rPr lang="ja-JP" altLang="en-US" b="1" dirty="0"/>
              <a:t>「食譜」という発想　</a:t>
            </a:r>
            <a:r>
              <a:rPr lang="en-US" altLang="ja-JP" b="1" dirty="0" smtClean="0"/>
              <a:t/>
            </a:r>
            <a:br>
              <a:rPr lang="en-US" altLang="ja-JP" b="1" dirty="0" smtClean="0"/>
            </a:br>
            <a:r>
              <a:rPr lang="ja-JP" altLang="en-US" sz="2000" b="1" dirty="0"/>
              <a:t>～</a:t>
            </a:r>
            <a:r>
              <a:rPr lang="ja-JP" altLang="en-US" sz="2000" b="1" dirty="0" smtClean="0"/>
              <a:t>学士會</a:t>
            </a:r>
            <a:r>
              <a:rPr lang="ja-JP" altLang="en-US" sz="2000" b="1" dirty="0"/>
              <a:t>会報　</a:t>
            </a:r>
            <a:r>
              <a:rPr lang="en-US" altLang="ja-JP" sz="2000" b="1" dirty="0"/>
              <a:t>2017-Ⅳ</a:t>
            </a:r>
            <a:r>
              <a:rPr lang="ja-JP" altLang="en-US" sz="2000" b="1" dirty="0"/>
              <a:t>　「味を測る」　都甲</a:t>
            </a:r>
            <a:r>
              <a:rPr lang="ja-JP" altLang="en-US" sz="2000" b="1" dirty="0" smtClean="0"/>
              <a:t>潔～</a:t>
            </a:r>
            <a:endParaRPr kumimoji="1" lang="ja-JP" altLang="en-US" sz="2000" dirty="0"/>
          </a:p>
        </p:txBody>
      </p:sp>
      <p:sp>
        <p:nvSpPr>
          <p:cNvPr id="3" name="コンテンツ プレースホルダー 2"/>
          <p:cNvSpPr>
            <a:spLocks noGrp="1"/>
          </p:cNvSpPr>
          <p:nvPr>
            <p:ph idx="1"/>
          </p:nvPr>
        </p:nvSpPr>
        <p:spPr/>
        <p:txBody>
          <a:bodyPr>
            <a:normAutofit fontScale="55000" lnSpcReduction="20000"/>
          </a:bodyPr>
          <a:lstStyle/>
          <a:p>
            <a:r>
              <a:rPr lang="ja-JP" altLang="en-US" dirty="0" smtClean="0"/>
              <a:t>視覚</a:t>
            </a:r>
            <a:r>
              <a:rPr lang="ja-JP" altLang="en-US" dirty="0"/>
              <a:t>、聴覚、触覚は記録と再生</a:t>
            </a:r>
            <a:r>
              <a:rPr lang="ja-JP" altLang="en-US" dirty="0" smtClean="0"/>
              <a:t>が可能、コミュニケーションが可能</a:t>
            </a:r>
            <a:endParaRPr lang="en-US" altLang="ja-JP" dirty="0" smtClean="0"/>
          </a:p>
          <a:p>
            <a:r>
              <a:rPr lang="ja-JP" altLang="en-US" dirty="0" smtClean="0"/>
              <a:t>私たち</a:t>
            </a:r>
            <a:r>
              <a:rPr lang="ja-JP" altLang="en-US" dirty="0"/>
              <a:t>が心に思い、言葉にする味は、五感が統合された感覚であり、主観</a:t>
            </a:r>
            <a:r>
              <a:rPr lang="ja-JP" altLang="en-US" dirty="0" smtClean="0"/>
              <a:t>そのもの：</a:t>
            </a:r>
            <a:r>
              <a:rPr lang="ja-JP" altLang="en-US" dirty="0"/>
              <a:t> </a:t>
            </a:r>
            <a:r>
              <a:rPr lang="ja-JP" altLang="en-US" dirty="0">
                <a:solidFill>
                  <a:srgbClr val="FF0000"/>
                </a:solidFill>
              </a:rPr>
              <a:t>「脳で感じる味」</a:t>
            </a:r>
            <a:endParaRPr lang="en-US" altLang="ja-JP" dirty="0" smtClean="0">
              <a:solidFill>
                <a:srgbClr val="FF0000"/>
              </a:solidFill>
            </a:endParaRPr>
          </a:p>
          <a:p>
            <a:r>
              <a:rPr lang="ja-JP" altLang="en-US" dirty="0" smtClean="0"/>
              <a:t>舌で</a:t>
            </a:r>
            <a:r>
              <a:rPr lang="ja-JP" altLang="en-US" dirty="0"/>
              <a:t>感じる</a:t>
            </a:r>
            <a:r>
              <a:rPr lang="ja-JP" altLang="en-US" dirty="0" smtClean="0"/>
              <a:t>味：味</a:t>
            </a:r>
            <a:r>
              <a:rPr lang="ja-JP" altLang="en-US" dirty="0"/>
              <a:t>細胞は各味質に対応し分化している。そのため、味細胞から味神経、そして脳へ味情報が伝えられえる際に大きな信号処理はなされない。この事実は、化学物質に由来する味は、既に舌のレベルで決定しているということである。以上から「脳で感じる味」と「舌で感じる味」が違うことに気づかされる</a:t>
            </a:r>
            <a:r>
              <a:rPr lang="ja-JP" altLang="en-US" dirty="0" smtClean="0"/>
              <a:t>。</a:t>
            </a:r>
            <a:endParaRPr lang="en-US" altLang="ja-JP" dirty="0" smtClean="0"/>
          </a:p>
          <a:p>
            <a:r>
              <a:rPr lang="ja-JP" altLang="en-US" b="1" dirty="0" smtClean="0">
                <a:solidFill>
                  <a:srgbClr val="FF0000"/>
                </a:solidFill>
              </a:rPr>
              <a:t>味覚</a:t>
            </a:r>
            <a:r>
              <a:rPr lang="ja-JP" altLang="en-US" b="1" dirty="0">
                <a:solidFill>
                  <a:srgbClr val="FF0000"/>
                </a:solidFill>
              </a:rPr>
              <a:t>センサー</a:t>
            </a:r>
            <a:r>
              <a:rPr lang="ja-JP" altLang="en-US" dirty="0"/>
              <a:t>はこの「</a:t>
            </a:r>
            <a:r>
              <a:rPr lang="ja-JP" altLang="en-US" b="1" dirty="0">
                <a:solidFill>
                  <a:srgbClr val="FF0000"/>
                </a:solidFill>
              </a:rPr>
              <a:t>舌で感じる味」</a:t>
            </a:r>
            <a:r>
              <a:rPr lang="ja-JP" altLang="en-US" dirty="0"/>
              <a:t>を</a:t>
            </a:r>
            <a:r>
              <a:rPr lang="ja-JP" altLang="en-US" dirty="0">
                <a:solidFill>
                  <a:srgbClr val="FF0000"/>
                </a:solidFill>
              </a:rPr>
              <a:t>数値化</a:t>
            </a:r>
            <a:r>
              <a:rPr lang="ja-JP" altLang="en-US" dirty="0"/>
              <a:t>するものである。</a:t>
            </a:r>
          </a:p>
          <a:p>
            <a:r>
              <a:rPr lang="ja-JP" altLang="en-US" dirty="0"/>
              <a:t>味には５つの基本味がある。</a:t>
            </a:r>
            <a:r>
              <a:rPr lang="ja-JP" altLang="en-US" b="1" dirty="0"/>
              <a:t>甘味、塩味、苦味、酸味、うまみ</a:t>
            </a:r>
            <a:r>
              <a:rPr lang="ja-JP" altLang="en-US" dirty="0"/>
              <a:t>である。これに物理的感覚でもある</a:t>
            </a:r>
            <a:r>
              <a:rPr lang="ja-JP" altLang="en-US" b="1" dirty="0"/>
              <a:t>渋味と辛味</a:t>
            </a:r>
            <a:r>
              <a:rPr lang="ja-JP" altLang="en-US" dirty="0"/>
              <a:t>が加わる。辛味や痛みは温度感覚である厳密には味覚ではない。渋味は味覚と触覚の中間の味と考えられており、味覚では苦味に類する。</a:t>
            </a:r>
          </a:p>
          <a:p>
            <a:r>
              <a:rPr lang="ja-JP" altLang="en-US" dirty="0"/>
              <a:t>味覚センサーは今から３０年近く前の１９８９年に発明された。ヒトの感じる基本味の数値化に成功している。化学物質ではなく味質に選択性を示すのである</a:t>
            </a:r>
            <a:r>
              <a:rPr lang="ja-JP" altLang="en-US" dirty="0" smtClean="0"/>
              <a:t>。この</a:t>
            </a:r>
            <a:r>
              <a:rPr lang="ja-JP" altLang="en-US" dirty="0"/>
              <a:t>味認識装置は多くの食品へ適用され、その味の定量化ならびに新食品の開発に利活用されている。</a:t>
            </a:r>
          </a:p>
          <a:p>
            <a:r>
              <a:rPr lang="ja-JP" altLang="en-US" dirty="0"/>
              <a:t>味覚センサーの電圧出力は味強度に変換されるが、その際、ヒトの識別能が化学物質濃度の１．２倍以上という性質を利用する。つまり、</a:t>
            </a:r>
            <a:r>
              <a:rPr lang="ja-JP" altLang="en-US" b="1" dirty="0">
                <a:solidFill>
                  <a:srgbClr val="FF0000"/>
                </a:solidFill>
              </a:rPr>
              <a:t>人は１．２倍より小さな違いを識別できない</a:t>
            </a:r>
            <a:r>
              <a:rPr lang="ja-JP" altLang="en-US" dirty="0" smtClean="0"/>
              <a:t>。</a:t>
            </a:r>
            <a:endParaRPr lang="en-US" altLang="ja-JP" dirty="0" smtClean="0"/>
          </a:p>
          <a:p>
            <a:r>
              <a:rPr lang="ja-JP" altLang="en-US" dirty="0" smtClean="0"/>
              <a:t>アサヒスーパードライ</a:t>
            </a:r>
            <a:r>
              <a:rPr lang="ja-JP" altLang="en-US" dirty="0"/>
              <a:t>は苦味を抑制、その後の第三のビールはさらに苦味が抑えられ、酸味を増やした傾向にある。世界のビールを同様に測定したが、日本のビールの占める味の位置と大差ないことが判明した。「味を目で見る」とことができるのである。</a:t>
            </a:r>
          </a:p>
          <a:p>
            <a:r>
              <a:rPr lang="ja-JP" altLang="en-US" dirty="0"/>
              <a:t>味覚センサーに記録された味のデータベースは味の譜面「食譜」である。楽譜があるから二百年以上前のベートーベンを再現して聞くことができる</a:t>
            </a:r>
            <a:r>
              <a:rPr lang="ja-JP" altLang="en-US" dirty="0" smtClean="0"/>
              <a:t>。</a:t>
            </a:r>
            <a:endParaRPr lang="en-US" altLang="ja-JP" dirty="0" smtClean="0"/>
          </a:p>
          <a:p>
            <a:r>
              <a:rPr lang="ja-JP" altLang="en-US" dirty="0" smtClean="0"/>
              <a:t>日本</a:t>
            </a:r>
            <a:r>
              <a:rPr lang="ja-JP" altLang="en-US" dirty="0"/>
              <a:t>航空の機内で提供されるコーヒーは、食譜により味を</a:t>
            </a:r>
            <a:r>
              <a:rPr lang="ja-JP" altLang="en-US" dirty="0" smtClean="0"/>
              <a:t>実現。</a:t>
            </a:r>
            <a:endParaRPr lang="ja-JP" altLang="en-US" dirty="0"/>
          </a:p>
        </p:txBody>
      </p:sp>
    </p:spTree>
    <p:extLst>
      <p:ext uri="{BB962C8B-B14F-4D97-AF65-F5344CB8AC3E}">
        <p14:creationId xmlns:p14="http://schemas.microsoft.com/office/powerpoint/2010/main" val="1883890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23728"/>
          </a:xfrm>
          <a:ln>
            <a:solidFill>
              <a:schemeClr val="accent1"/>
            </a:solidFill>
          </a:ln>
        </p:spPr>
        <p:txBody>
          <a:bodyPr/>
          <a:lstStyle/>
          <a:p>
            <a:pPr algn="ctr"/>
            <a:r>
              <a:rPr lang="ja-JP" altLang="en-US" dirty="0"/>
              <a:t>臭覚</a:t>
            </a:r>
            <a:endParaRPr kumimoji="1" lang="ja-JP" altLang="en-US" dirty="0"/>
          </a:p>
        </p:txBody>
      </p:sp>
      <p:sp>
        <p:nvSpPr>
          <p:cNvPr id="3" name="コンテンツ プレースホルダー 2"/>
          <p:cNvSpPr>
            <a:spLocks noGrp="1"/>
          </p:cNvSpPr>
          <p:nvPr>
            <p:ph idx="1"/>
          </p:nvPr>
        </p:nvSpPr>
        <p:spPr>
          <a:xfrm>
            <a:off x="838200" y="1656273"/>
            <a:ext cx="10515600" cy="4951562"/>
          </a:xfrm>
        </p:spPr>
        <p:txBody>
          <a:bodyPr>
            <a:normAutofit lnSpcReduction="10000"/>
          </a:bodyPr>
          <a:lstStyle/>
          <a:p>
            <a:r>
              <a:rPr lang="ja-JP" altLang="en-US" dirty="0"/>
              <a:t>２００４年度のノーベル医学生理学賞は、嗅覚の謎の解明において大きなブレークスルーとなった発見、すなわち「匂い受容体遺伝子の発見」が受賞対象となった。コロンビア大学の</a:t>
            </a:r>
            <a:r>
              <a:rPr lang="en-US" altLang="ja-JP" dirty="0"/>
              <a:t>Richard Axel</a:t>
            </a:r>
            <a:r>
              <a:rPr lang="ja-JP" altLang="en-US" dirty="0"/>
              <a:t>博士とフレッド・ハッチントンがん研究所の</a:t>
            </a:r>
            <a:r>
              <a:rPr lang="en-US" altLang="ja-JP" dirty="0"/>
              <a:t>Linda Buck</a:t>
            </a:r>
            <a:r>
              <a:rPr lang="ja-JP" altLang="en-US" dirty="0"/>
              <a:t>博士である</a:t>
            </a:r>
            <a:r>
              <a:rPr lang="ja-JP" altLang="en-US" dirty="0" smtClean="0"/>
              <a:t>。</a:t>
            </a:r>
            <a:endParaRPr lang="en-US" altLang="ja-JP" dirty="0" smtClean="0"/>
          </a:p>
          <a:p>
            <a:r>
              <a:rPr lang="ja-JP" altLang="en-US" dirty="0" smtClean="0"/>
              <a:t>「匂い、臭い」に</a:t>
            </a:r>
            <a:r>
              <a:rPr lang="ja-JP" altLang="en-US" dirty="0"/>
              <a:t>関しては、分類があいまいであるとともに、視覚や味覚に比べて多種多様で、その数は数十万種類ともいわれている。数十万という数は、誰かが数えたのではなく、</a:t>
            </a:r>
            <a:r>
              <a:rPr lang="ja-JP" altLang="en-US" b="1" dirty="0"/>
              <a:t>二百万くらいといわれている低分子有機化合物のうち、４つか５つにひとつがにおうものであるという経験則からはじきだされた適当な数値</a:t>
            </a:r>
            <a:r>
              <a:rPr lang="ja-JP" altLang="en-US" dirty="0"/>
              <a:t>である。匂い物質は、分子量３０から３００程度までの低分子化合物である</a:t>
            </a:r>
            <a:r>
              <a:rPr lang="ja-JP" altLang="en-US" dirty="0" smtClean="0"/>
              <a:t>。</a:t>
            </a:r>
            <a:endParaRPr lang="en-US" altLang="ja-JP" dirty="0" smtClean="0"/>
          </a:p>
          <a:p>
            <a:r>
              <a:rPr lang="ja-JP" altLang="en-US" b="1" dirty="0"/>
              <a:t>嗅覚が退化したといわれている人間でも１万種類くらいは識別できるといわれている。</a:t>
            </a:r>
            <a:r>
              <a:rPr lang="ja-JP" altLang="en-US" dirty="0"/>
              <a:t>こんな香りの多様性が、我々の食生活を豊かにしていることは言うまでもない。</a:t>
            </a:r>
            <a:endParaRPr kumimoji="1" lang="ja-JP" altLang="en-US" dirty="0"/>
          </a:p>
        </p:txBody>
      </p:sp>
    </p:spTree>
    <p:extLst>
      <p:ext uri="{BB962C8B-B14F-4D97-AF65-F5344CB8AC3E}">
        <p14:creationId xmlns:p14="http://schemas.microsoft.com/office/powerpoint/2010/main" val="4197953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397" y="1492370"/>
            <a:ext cx="11964838" cy="5201727"/>
          </a:xfrm>
        </p:spPr>
        <p:txBody>
          <a:bodyPr>
            <a:normAutofit/>
          </a:bodyPr>
          <a:lstStyle/>
          <a:p>
            <a:r>
              <a:rPr lang="en-US" altLang="ja-JP" dirty="0">
                <a:hlinkClick r:id="rId2"/>
              </a:rPr>
              <a:t>https://www.moguravr.com/feelreal-2</a:t>
            </a:r>
            <a:r>
              <a:rPr lang="en-US" altLang="ja-JP" dirty="0" smtClean="0">
                <a:hlinkClick r:id="rId2"/>
              </a:rPr>
              <a:t>/</a:t>
            </a:r>
            <a:endParaRPr lang="en-US" altLang="ja-JP" dirty="0" smtClean="0"/>
          </a:p>
          <a:p>
            <a:r>
              <a:rPr lang="ja-JP" altLang="en-US" sz="3200" dirty="0"/>
              <a:t>「</a:t>
            </a:r>
            <a:r>
              <a:rPr lang="en-US" altLang="ja-JP" sz="3200" dirty="0" err="1"/>
              <a:t>Feelreal</a:t>
            </a:r>
            <a:r>
              <a:rPr lang="ja-JP" altLang="en-US" sz="3200" dirty="0"/>
              <a:t>」は、匂い発生器（</a:t>
            </a:r>
            <a:r>
              <a:rPr lang="en-US" altLang="ja-JP" sz="3200" dirty="0"/>
              <a:t>scent generator</a:t>
            </a:r>
            <a:r>
              <a:rPr lang="ja-JP" altLang="en-US" sz="3200" dirty="0"/>
              <a:t>）という機材に</a:t>
            </a:r>
            <a:r>
              <a:rPr lang="ja-JP" altLang="en-US" sz="3200" dirty="0" smtClean="0"/>
              <a:t>より匂い</a:t>
            </a:r>
            <a:r>
              <a:rPr lang="ja-JP" altLang="en-US" sz="3200" dirty="0"/>
              <a:t>を体験</a:t>
            </a:r>
            <a:r>
              <a:rPr lang="ja-JP" altLang="en-US" sz="3200" dirty="0" smtClean="0"/>
              <a:t>させる。入替可能</a:t>
            </a:r>
            <a:r>
              <a:rPr lang="ja-JP" altLang="en-US" sz="3200" dirty="0"/>
              <a:t>な“匂いカートリッジ”を</a:t>
            </a:r>
            <a:r>
              <a:rPr lang="ja-JP" altLang="en-US" sz="3200" dirty="0" smtClean="0"/>
              <a:t>装填</a:t>
            </a:r>
            <a:endParaRPr lang="ja-JP" altLang="en-US" sz="3200" dirty="0"/>
          </a:p>
          <a:p>
            <a:r>
              <a:rPr lang="ja-JP" altLang="en-US" sz="3200" dirty="0" smtClean="0"/>
              <a:t>匂い</a:t>
            </a:r>
            <a:r>
              <a:rPr lang="ja-JP" altLang="en-US" sz="3200" dirty="0"/>
              <a:t>カートリッジの種類は</a:t>
            </a:r>
            <a:r>
              <a:rPr lang="en-US" altLang="ja-JP" sz="3200" dirty="0"/>
              <a:t>9</a:t>
            </a:r>
            <a:r>
              <a:rPr lang="ja-JP" altLang="en-US" sz="3200" dirty="0" smtClean="0"/>
              <a:t>つ。</a:t>
            </a:r>
            <a:r>
              <a:rPr lang="ja-JP" altLang="en-US" sz="3200" dirty="0"/>
              <a:t>ゴム臭、ガンパウダーの匂い、ミント、ラベンダーなどのフレーバーが</a:t>
            </a:r>
            <a:r>
              <a:rPr lang="ja-JP" altLang="en-US" sz="3200" dirty="0" smtClean="0"/>
              <a:t>公開。将来的</a:t>
            </a:r>
            <a:r>
              <a:rPr lang="ja-JP" altLang="en-US" sz="3200" dirty="0"/>
              <a:t>には計</a:t>
            </a:r>
            <a:r>
              <a:rPr lang="en-US" altLang="ja-JP" sz="3200" dirty="0"/>
              <a:t>255</a:t>
            </a:r>
            <a:r>
              <a:rPr lang="ja-JP" altLang="en-US" sz="3200" dirty="0"/>
              <a:t>種類の匂いカートリッジの発売を</a:t>
            </a:r>
            <a:r>
              <a:rPr lang="ja-JP" altLang="en-US" sz="3200" dirty="0" smtClean="0"/>
              <a:t>予定。キエフ</a:t>
            </a:r>
            <a:r>
              <a:rPr lang="ja-JP" altLang="en-US" sz="3200" dirty="0"/>
              <a:t>在住の</a:t>
            </a:r>
            <a:r>
              <a:rPr lang="ja-JP" altLang="en-US" sz="3200" dirty="0" smtClean="0"/>
              <a:t>調香師の調合。</a:t>
            </a:r>
            <a:endParaRPr lang="en-US" altLang="ja-JP" sz="3200" dirty="0" smtClean="0"/>
          </a:p>
          <a:p>
            <a:r>
              <a:rPr lang="ja-JP" altLang="en-US" sz="3200" dirty="0" smtClean="0"/>
              <a:t>水</a:t>
            </a:r>
            <a:r>
              <a:rPr lang="ja-JP" altLang="en-US" sz="3200" dirty="0"/>
              <a:t>や熱、風が肌に触れる感覚（触覚）も</a:t>
            </a:r>
            <a:r>
              <a:rPr lang="ja-JP" altLang="en-US" sz="3200" dirty="0" smtClean="0"/>
              <a:t>再現。</a:t>
            </a:r>
            <a:r>
              <a:rPr lang="ja-JP" altLang="en-US" sz="3200" dirty="0"/>
              <a:t>水滴は超音波、熱はマイクロヒーター、風はマイクロクーラーを</a:t>
            </a:r>
            <a:r>
              <a:rPr lang="ja-JP" altLang="en-US" sz="3200" dirty="0" smtClean="0"/>
              <a:t>使用。</a:t>
            </a:r>
            <a:r>
              <a:rPr lang="ja-JP" altLang="en-US" sz="3200" dirty="0"/>
              <a:t>ハプティックモーターによる振動機能も</a:t>
            </a:r>
            <a:r>
              <a:rPr lang="ja-JP" altLang="en-US" sz="3200" dirty="0" smtClean="0"/>
              <a:t>搭載</a:t>
            </a:r>
            <a:endParaRPr lang="en-US" altLang="ja-JP" sz="3200" dirty="0" smtClean="0"/>
          </a:p>
          <a:p>
            <a:r>
              <a:rPr lang="ja-JP" altLang="en-US" sz="3200" dirty="0"/>
              <a:t>「</a:t>
            </a:r>
            <a:r>
              <a:rPr lang="en-US" altLang="ja-JP" sz="3200" dirty="0" err="1"/>
              <a:t>Fealreal</a:t>
            </a:r>
            <a:r>
              <a:rPr lang="ja-JP" altLang="en-US" sz="3200" dirty="0"/>
              <a:t>」</a:t>
            </a:r>
            <a:r>
              <a:rPr lang="ja-JP" altLang="en-US" sz="3200" dirty="0" smtClean="0"/>
              <a:t>は</a:t>
            </a:r>
            <a:r>
              <a:rPr lang="en-US" altLang="ja-JP" sz="3200" dirty="0" smtClean="0"/>
              <a:t>VR</a:t>
            </a:r>
            <a:r>
              <a:rPr lang="ja-JP" altLang="en-US" sz="3200" dirty="0"/>
              <a:t>ゲームに</a:t>
            </a:r>
            <a:r>
              <a:rPr lang="ja-JP" altLang="en-US" sz="3200" dirty="0" smtClean="0"/>
              <a:t>対応</a:t>
            </a:r>
            <a:endParaRPr kumimoji="1" lang="ja-JP" altLang="en-US" sz="3200" dirty="0"/>
          </a:p>
        </p:txBody>
      </p:sp>
      <p:sp>
        <p:nvSpPr>
          <p:cNvPr id="4" name="タイトル 3"/>
          <p:cNvSpPr>
            <a:spLocks noGrp="1"/>
          </p:cNvSpPr>
          <p:nvPr>
            <p:ph type="title"/>
          </p:nvPr>
        </p:nvSpPr>
        <p:spPr>
          <a:xfrm>
            <a:off x="838200" y="120770"/>
            <a:ext cx="10515600" cy="1268083"/>
          </a:xfrm>
          <a:ln w="28575">
            <a:solidFill>
              <a:schemeClr val="tx1">
                <a:lumMod val="95000"/>
                <a:lumOff val="5000"/>
              </a:schemeClr>
            </a:solidFill>
          </a:ln>
        </p:spPr>
        <p:txBody>
          <a:bodyPr>
            <a:normAutofit fontScale="90000"/>
          </a:bodyPr>
          <a:lstStyle/>
          <a:p>
            <a:pPr algn="ctr"/>
            <a:r>
              <a:rPr lang="en-US" altLang="ja-JP" b="1" dirty="0"/>
              <a:t>VR</a:t>
            </a:r>
            <a:r>
              <a:rPr lang="ja-JP" altLang="en-US" b="1" dirty="0"/>
              <a:t>で匂いと触覚を体験できるマスク型デバイス「</a:t>
            </a:r>
            <a:r>
              <a:rPr lang="en-US" altLang="ja-JP" b="1" dirty="0" err="1"/>
              <a:t>Feelreal</a:t>
            </a:r>
            <a:r>
              <a:rPr lang="ja-JP" altLang="en-US" b="1" dirty="0"/>
              <a:t>」</a:t>
            </a:r>
          </a:p>
        </p:txBody>
      </p:sp>
    </p:spTree>
    <p:extLst>
      <p:ext uri="{BB962C8B-B14F-4D97-AF65-F5344CB8AC3E}">
        <p14:creationId xmlns:p14="http://schemas.microsoft.com/office/powerpoint/2010/main" val="108074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lgn="ctr"/>
            <a:r>
              <a:rPr kumimoji="1" lang="ja-JP" altLang="en-US" dirty="0" smtClean="0"/>
              <a:t>観光資源論も観光行動論も同じ論議</a:t>
            </a:r>
            <a:endParaRPr kumimoji="1" lang="ja-JP" altLang="en-US" dirty="0"/>
          </a:p>
        </p:txBody>
      </p:sp>
      <p:sp>
        <p:nvSpPr>
          <p:cNvPr id="3" name="コンテンツ プレースホルダー 2"/>
          <p:cNvSpPr>
            <a:spLocks noGrp="1"/>
          </p:cNvSpPr>
          <p:nvPr>
            <p:ph idx="1"/>
          </p:nvPr>
        </p:nvSpPr>
        <p:spPr/>
        <p:txBody>
          <a:bodyPr/>
          <a:lstStyle/>
          <a:p>
            <a:r>
              <a:rPr lang="ja-JP" altLang="en-US" sz="4000" dirty="0"/>
              <a:t>その総合体としての人を移動させる「力」により行動する人がいわゆる 観光客であり、当該行動を「観光行動」という同義語反復がここでも発生する</a:t>
            </a:r>
            <a:r>
              <a:rPr lang="ja-JP" altLang="en-US" sz="4000" dirty="0" smtClean="0"/>
              <a:t>。</a:t>
            </a:r>
            <a:endParaRPr lang="en-US" altLang="ja-JP" sz="4000" dirty="0" smtClean="0"/>
          </a:p>
          <a:p>
            <a:r>
              <a:rPr lang="ja-JP" altLang="en-US" sz="4000" dirty="0" smtClean="0"/>
              <a:t>実は</a:t>
            </a:r>
            <a:r>
              <a:rPr lang="ja-JP" altLang="en-US" sz="4000" dirty="0"/>
              <a:t>現在でも、観光資源を論じることと観光行動を論じることに本質的な違いがないことに賢明な読者は気が付くであろう。</a:t>
            </a:r>
          </a:p>
          <a:p>
            <a:endParaRPr kumimoji="1" lang="ja-JP" altLang="en-US" dirty="0"/>
          </a:p>
        </p:txBody>
      </p:sp>
    </p:spTree>
    <p:extLst>
      <p:ext uri="{BB962C8B-B14F-4D97-AF65-F5344CB8AC3E}">
        <p14:creationId xmlns:p14="http://schemas.microsoft.com/office/powerpoint/2010/main" val="1321321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ja-JP" b="1" dirty="0"/>
              <a:t>知覚と認知のメカニズムの解明</a:t>
            </a:r>
            <a:r>
              <a:rPr lang="ja-JP" altLang="ja-JP" b="1" dirty="0" smtClean="0"/>
              <a:t>と</a:t>
            </a:r>
            <a:r>
              <a:rPr lang="en-US" altLang="ja-JP" b="1" dirty="0" smtClean="0"/>
              <a:t/>
            </a:r>
            <a:br>
              <a:rPr lang="en-US" altLang="ja-JP" b="1" dirty="0" smtClean="0"/>
            </a:br>
            <a:r>
              <a:rPr lang="ja-JP" altLang="ja-JP" b="1" dirty="0" smtClean="0"/>
              <a:t>観</a:t>
            </a:r>
            <a:r>
              <a:rPr lang="ja-JP" altLang="ja-JP" b="1" dirty="0"/>
              <a:t>光学</a:t>
            </a:r>
            <a:r>
              <a:rPr lang="ja-JP" altLang="ja-JP" b="1" dirty="0" smtClean="0"/>
              <a:t>研究</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観光</a:t>
            </a:r>
            <a:r>
              <a:rPr lang="ja-JP" altLang="ja-JP" dirty="0"/>
              <a:t>対象は人間の認識が作り出すものという理解に立てば、視覚等のメカニズムが数式レベルで解明されるようになればなるほど、視覚等を効率的に活用した観光資源や街づくりが可能となる。</a:t>
            </a:r>
          </a:p>
          <a:p>
            <a:r>
              <a:rPr lang="ja-JP" altLang="ja-JP" dirty="0"/>
              <a:t>視覚メカニズム、錯覚メカニズムの活用が当たり前になることから、錯覚観光が非日常ではなくなる。全国各地では、偶然に形成された「おばけ坂</a:t>
            </a:r>
            <a:r>
              <a:rPr lang="ja-JP" altLang="ja-JP" dirty="0" smtClean="0"/>
              <a:t>」が</a:t>
            </a:r>
            <a:r>
              <a:rPr lang="ja-JP" altLang="ja-JP" dirty="0"/>
              <a:t>観光資源化されている。それどころか今後は、都市景観でも錯覚メカニズムを織り込んだ「都市錯視</a:t>
            </a:r>
            <a:r>
              <a:rPr lang="ja-JP" altLang="ja-JP" dirty="0" smtClean="0"/>
              <a:t>」が</a:t>
            </a:r>
            <a:r>
              <a:rPr lang="ja-JP" altLang="ja-JP" dirty="0"/>
              <a:t>人工的に生み出されるであろう</a:t>
            </a:r>
            <a:r>
              <a:rPr lang="ja-JP" altLang="ja-JP" dirty="0" smtClean="0"/>
              <a:t>。</a:t>
            </a:r>
            <a:endParaRPr lang="ja-JP" altLang="ja-JP" dirty="0"/>
          </a:p>
        </p:txBody>
      </p:sp>
    </p:spTree>
    <p:extLst>
      <p:ext uri="{BB962C8B-B14F-4D97-AF65-F5344CB8AC3E}">
        <p14:creationId xmlns:p14="http://schemas.microsoft.com/office/powerpoint/2010/main" val="4240673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120"/>
            <a:ext cx="10515600" cy="1544689"/>
          </a:xfrm>
          <a:ln>
            <a:solidFill>
              <a:schemeClr val="accent1"/>
            </a:solidFill>
          </a:ln>
        </p:spPr>
        <p:txBody>
          <a:bodyPr/>
          <a:lstStyle/>
          <a:p>
            <a:pPr algn="ctr"/>
            <a:r>
              <a:rPr kumimoji="1" lang="ja-JP" altLang="en-US" dirty="0" smtClean="0"/>
              <a:t>「錯覚観光」ビジネス</a:t>
            </a:r>
            <a:r>
              <a:rPr kumimoji="1" lang="en-US" altLang="ja-JP" dirty="0" smtClean="0"/>
              <a:t/>
            </a:r>
            <a:br>
              <a:rPr kumimoji="1" lang="en-US" altLang="ja-JP" dirty="0" smtClean="0"/>
            </a:br>
            <a:r>
              <a:rPr kumimoji="1" lang="ja-JP" altLang="en-US" dirty="0" smtClean="0"/>
              <a:t>　</a:t>
            </a:r>
            <a:r>
              <a:rPr lang="ja-JP" altLang="en-US" dirty="0" smtClean="0"/>
              <a:t>久米</a:t>
            </a:r>
            <a:r>
              <a:rPr kumimoji="1" lang="ja-JP" altLang="en-US" dirty="0" smtClean="0"/>
              <a:t>島おばけ坂、都市錯視</a:t>
            </a:r>
            <a:endParaRPr kumimoji="1" lang="ja-JP" altLang="en-US" dirty="0"/>
          </a:p>
        </p:txBody>
      </p:sp>
      <p:sp>
        <p:nvSpPr>
          <p:cNvPr id="3" name="コンテンツ プレースホルダー 2"/>
          <p:cNvSpPr>
            <a:spLocks noGrp="1"/>
          </p:cNvSpPr>
          <p:nvPr>
            <p:ph idx="1"/>
          </p:nvPr>
        </p:nvSpPr>
        <p:spPr>
          <a:xfrm>
            <a:off x="966158" y="2015406"/>
            <a:ext cx="5244861" cy="610947"/>
          </a:xfrm>
        </p:spPr>
        <p:txBody>
          <a:bodyPr>
            <a:normAutofit fontScale="85000" lnSpcReduction="20000"/>
          </a:bodyPr>
          <a:lstStyle/>
          <a:p>
            <a:r>
              <a:rPr lang="en-US" altLang="ja-JP" dirty="0">
                <a:hlinkClick r:id="rId2"/>
              </a:rPr>
              <a:t>https://</a:t>
            </a:r>
            <a:r>
              <a:rPr lang="en-US" altLang="ja-JP" dirty="0" smtClean="0">
                <a:hlinkClick r:id="rId2"/>
              </a:rPr>
              <a:t>youtu.be/UXfsZy5Ru_8</a:t>
            </a:r>
            <a:r>
              <a:rPr lang="en-US" altLang="ja-JP" dirty="0"/>
              <a:t/>
            </a:r>
            <a:br>
              <a:rPr lang="en-US" altLang="ja-JP" dirty="0"/>
            </a:br>
            <a:endParaRPr kumimoji="1" lang="ja-JP" altLang="en-US" dirty="0"/>
          </a:p>
        </p:txBody>
      </p:sp>
      <p:pic>
        <p:nvPicPr>
          <p:cNvPr id="3074" name="Picture 2" descr="http://kanko-kumejima.sub.jp/wp-content/uploads/35f0444364697030a463098d6bf8c4a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745" y="2526568"/>
            <a:ext cx="3665928" cy="13092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063156" y="4020711"/>
            <a:ext cx="4845938" cy="830997"/>
          </a:xfrm>
          <a:prstGeom prst="rect">
            <a:avLst/>
          </a:prstGeom>
        </p:spPr>
        <p:txBody>
          <a:bodyPr wrap="square">
            <a:spAutoFit/>
          </a:bodyPr>
          <a:lstStyle/>
          <a:p>
            <a:r>
              <a:rPr lang="en-US" altLang="ja-JP" sz="2400" b="1" dirty="0">
                <a:solidFill>
                  <a:schemeClr val="tx1">
                    <a:lumMod val="95000"/>
                    <a:lumOff val="5000"/>
                  </a:schemeClr>
                </a:solidFill>
                <a:latin typeface="Roboto"/>
                <a:hlinkClick r:id="rId4"/>
              </a:rPr>
              <a:t>https://</a:t>
            </a:r>
            <a:r>
              <a:rPr lang="en-US" altLang="ja-JP" sz="2400" b="1" dirty="0" smtClean="0">
                <a:solidFill>
                  <a:schemeClr val="tx1">
                    <a:lumMod val="95000"/>
                    <a:lumOff val="5000"/>
                  </a:schemeClr>
                </a:solidFill>
                <a:latin typeface="Roboto"/>
                <a:hlinkClick r:id="rId4"/>
              </a:rPr>
              <a:t>youtu.be/uJOLxHeesxo</a:t>
            </a:r>
            <a:endParaRPr lang="en-US" altLang="ja-JP" sz="2400" b="1" dirty="0" smtClean="0">
              <a:solidFill>
                <a:schemeClr val="tx1">
                  <a:lumMod val="95000"/>
                  <a:lumOff val="5000"/>
                </a:schemeClr>
              </a:solidFill>
              <a:latin typeface="Roboto"/>
            </a:endParaRPr>
          </a:p>
          <a:p>
            <a:endParaRPr lang="ja-JP" altLang="en-US" sz="2400" b="1" dirty="0">
              <a:solidFill>
                <a:schemeClr val="tx1">
                  <a:lumMod val="95000"/>
                  <a:lumOff val="5000"/>
                </a:schemeClr>
              </a:solidFill>
            </a:endParaRPr>
          </a:p>
        </p:txBody>
      </p:sp>
      <p:sp>
        <p:nvSpPr>
          <p:cNvPr id="5" name="正方形/長方形 4"/>
          <p:cNvSpPr/>
          <p:nvPr/>
        </p:nvSpPr>
        <p:spPr>
          <a:xfrm>
            <a:off x="8514272" y="3729335"/>
            <a:ext cx="2372254" cy="461665"/>
          </a:xfrm>
          <a:prstGeom prst="rect">
            <a:avLst/>
          </a:prstGeom>
        </p:spPr>
        <p:txBody>
          <a:bodyPr wrap="square">
            <a:spAutoFit/>
          </a:bodyPr>
          <a:lstStyle/>
          <a:p>
            <a:r>
              <a:rPr lang="ja-JP" altLang="en-US" sz="2400" dirty="0" smtClean="0"/>
              <a:t>都市錯視</a:t>
            </a:r>
            <a:endParaRPr lang="ja-JP" altLang="en-US" sz="2400" dirty="0"/>
          </a:p>
        </p:txBody>
      </p:sp>
      <p:pic>
        <p:nvPicPr>
          <p:cNvPr id="6" name="Picture 2" descr="群馬県赤城山のおばけ坂の画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778" y="4663217"/>
            <a:ext cx="2725944" cy="2057898"/>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909094" y="1852610"/>
            <a:ext cx="3634595" cy="580857"/>
          </a:xfrm>
          <a:prstGeom prst="rect">
            <a:avLst/>
          </a:prstGeom>
        </p:spPr>
        <p:txBody>
          <a:bodyPr wrap="square">
            <a:spAutoFit/>
          </a:bodyPr>
          <a:lstStyle/>
          <a:p>
            <a:r>
              <a:rPr lang="ja-JP" altLang="en-US" sz="3200" dirty="0" smtClean="0"/>
              <a:t>神田　</a:t>
            </a:r>
            <a:r>
              <a:rPr lang="ja-JP" altLang="en-US" sz="3200" dirty="0"/>
              <a:t> </a:t>
            </a:r>
            <a:r>
              <a:rPr lang="ja-JP" altLang="en-US" sz="3200" dirty="0" smtClean="0"/>
              <a:t>錯覚美術館</a:t>
            </a:r>
            <a:endParaRPr lang="ja-JP" altLang="en-US" sz="3200" dirty="0"/>
          </a:p>
        </p:txBody>
      </p:sp>
      <p:sp>
        <p:nvSpPr>
          <p:cNvPr id="7" name="正方形/長方形 6"/>
          <p:cNvSpPr/>
          <p:nvPr/>
        </p:nvSpPr>
        <p:spPr>
          <a:xfrm>
            <a:off x="5854941" y="2460672"/>
            <a:ext cx="39681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ＨＰ　　錯</a:t>
            </a:r>
            <a:r>
              <a:rPr lang="ja-JP" altLang="en-US" sz="3200" dirty="0">
                <a:solidFill>
                  <a:schemeClr val="tx1">
                    <a:lumMod val="95000"/>
                    <a:lumOff val="5000"/>
                  </a:schemeClr>
                </a:solidFill>
              </a:rPr>
              <a:t>視の科学館</a:t>
            </a:r>
            <a:endParaRPr kumimoji="1" lang="ja-JP" altLang="en-US" sz="3200" dirty="0">
              <a:solidFill>
                <a:schemeClr val="tx1">
                  <a:lumMod val="95000"/>
                  <a:lumOff val="5000"/>
                </a:schemeClr>
              </a:solidFill>
            </a:endParaRPr>
          </a:p>
        </p:txBody>
      </p:sp>
      <p:pic>
        <p:nvPicPr>
          <p:cNvPr id="8" name="Picture 2" descr="http://www.araiweb.matrix.jp/VisionScience/BuildingIllusion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4756" y="4318000"/>
            <a:ext cx="2941614" cy="220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64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お化け坂</a:t>
            </a:r>
            <a:endParaRPr kumimoji="1" lang="ja-JP" altLang="en-US" dirty="0"/>
          </a:p>
        </p:txBody>
      </p:sp>
      <p:pic>
        <p:nvPicPr>
          <p:cNvPr id="4" name="図 3"/>
          <p:cNvPicPr>
            <a:picLocks noChangeAspect="1"/>
          </p:cNvPicPr>
          <p:nvPr/>
        </p:nvPicPr>
        <p:blipFill rotWithShape="1">
          <a:blip r:embed="rId3"/>
          <a:srcRect l="23844" t="13842" r="45499" b="49824"/>
          <a:stretch/>
        </p:blipFill>
        <p:spPr>
          <a:xfrm>
            <a:off x="1775520" y="1916832"/>
            <a:ext cx="4536504" cy="3024336"/>
          </a:xfrm>
          <a:prstGeom prst="rect">
            <a:avLst/>
          </a:prstGeom>
        </p:spPr>
      </p:pic>
      <p:sp>
        <p:nvSpPr>
          <p:cNvPr id="5" name="正方形/長方形 4"/>
          <p:cNvSpPr/>
          <p:nvPr/>
        </p:nvSpPr>
        <p:spPr>
          <a:xfrm>
            <a:off x="2207568" y="5363924"/>
            <a:ext cx="3164200" cy="369332"/>
          </a:xfrm>
          <a:prstGeom prst="rect">
            <a:avLst/>
          </a:prstGeom>
        </p:spPr>
        <p:txBody>
          <a:bodyPr wrap="square">
            <a:spAutoFit/>
          </a:bodyPr>
          <a:lstStyle/>
          <a:p>
            <a:r>
              <a:rPr lang="en-US" altLang="ja-JP" u="sng" dirty="0">
                <a:hlinkClick r:id="rId4"/>
              </a:rPr>
              <a:t>https://youtu.be/vmkaVoLoFEU</a:t>
            </a:r>
            <a:endParaRPr lang="ja-JP" altLang="ja-JP" dirty="0"/>
          </a:p>
        </p:txBody>
      </p:sp>
      <p:pic>
        <p:nvPicPr>
          <p:cNvPr id="1026" name="Picture 2" descr="https://encrypted-tbn2.gstatic.com/images?q=tbn:ANd9GcQFbkp4pG5yNjFAVcdy_Nv5u9lf7Pq4Bb8M8OqW_WQJJiUeFN3N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944" y="2420888"/>
            <a:ext cx="5143248" cy="385743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991562" y="1835532"/>
            <a:ext cx="3064878" cy="923330"/>
          </a:xfrm>
          <a:prstGeom prst="rect">
            <a:avLst/>
          </a:prstGeom>
        </p:spPr>
        <p:txBody>
          <a:bodyPr wrap="none">
            <a:spAutoFit/>
          </a:bodyPr>
          <a:lstStyle/>
          <a:p>
            <a:r>
              <a:rPr lang="ja-JP" altLang="en-US" dirty="0">
                <a:hlinkClick r:id="rId6"/>
              </a:rPr>
              <a:t>https://youtu.be/UXfsZy5Ru_8</a:t>
            </a:r>
            <a:endParaRPr lang="en-US" altLang="ja-JP" dirty="0"/>
          </a:p>
          <a:p>
            <a:endParaRPr lang="en-US" altLang="ja-JP" dirty="0"/>
          </a:p>
          <a:p>
            <a:endParaRPr lang="ja-JP" altLang="en-US" dirty="0"/>
          </a:p>
        </p:txBody>
      </p:sp>
    </p:spTree>
    <p:extLst>
      <p:ext uri="{BB962C8B-B14F-4D97-AF65-F5344CB8AC3E}">
        <p14:creationId xmlns:p14="http://schemas.microsoft.com/office/powerpoint/2010/main" val="1178885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ja-JP" dirty="0"/>
              <a:t>都市錯視</a:t>
            </a:r>
            <a:endParaRPr kumimoji="1" lang="ja-JP" altLang="en-US" dirty="0"/>
          </a:p>
        </p:txBody>
      </p:sp>
      <p:pic>
        <p:nvPicPr>
          <p:cNvPr id="2054" name="Picture 6" descr="http://www.araiweb.matrix.jp/VisionScience/BuildingIllus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1268760"/>
            <a:ext cx="4176464" cy="3130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raiweb.matrix.jp/VisionScience/BuildingIllu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628801"/>
            <a:ext cx="4419183"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raiweb.matrix.jp/VisionScience/Osaka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12" y="4725144"/>
            <a:ext cx="2915816" cy="202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47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ロボットと観光</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人間とロボットのインタラクション</a:t>
            </a:r>
            <a:endParaRPr kumimoji="1" lang="en-US" altLang="ja-JP" dirty="0" smtClean="0"/>
          </a:p>
          <a:p>
            <a:r>
              <a:rPr lang="ja-JP" altLang="en-US" dirty="0"/>
              <a:t>人間</a:t>
            </a:r>
            <a:r>
              <a:rPr lang="ja-JP" altLang="en-US" dirty="0" smtClean="0"/>
              <a:t>とロボットがコミュニケーションをとるためには、ロボットが人間を理解できなければならない。単に言葉を文字通り理解してもコミュニケーションは取れない。「あなたなど嫌いよ」と目で見つめられたときの取るべき反応ができない。</a:t>
            </a:r>
            <a:endParaRPr lang="en-US" altLang="ja-JP" dirty="0" smtClean="0"/>
          </a:p>
          <a:p>
            <a:r>
              <a:rPr kumimoji="1" lang="ja-JP" altLang="en-US" dirty="0"/>
              <a:t>人間</a:t>
            </a:r>
            <a:r>
              <a:rPr kumimoji="1" lang="ja-JP" altLang="en-US" dirty="0" smtClean="0"/>
              <a:t>を</a:t>
            </a:r>
            <a:r>
              <a:rPr kumimoji="1" lang="ja-JP" altLang="en-US" dirty="0"/>
              <a:t>理解</a:t>
            </a:r>
            <a:r>
              <a:rPr kumimoji="1" lang="ja-JP" altLang="en-US" dirty="0" smtClean="0"/>
              <a:t>するためには、人間の脳を解明できなければ、完全には理解できないが、研究が進めば、人間の脳の反応により近いものが実現できるのであろう。</a:t>
            </a:r>
            <a:endParaRPr kumimoji="1" lang="en-US" altLang="ja-JP" dirty="0" smtClean="0"/>
          </a:p>
          <a:p>
            <a:r>
              <a:rPr lang="ja-JP" altLang="en-US" dirty="0" smtClean="0"/>
              <a:t>人間は進化の過程で獲得したミラーニューロンを利用して心を手に入れたとするならば（心の他者起源説）、ロボットにもこの進化の過程をたどらせれば、人間と同じようなインタラクションが取れるのではなかろうか</a:t>
            </a:r>
            <a:endParaRPr kumimoji="1" lang="ja-JP" altLang="en-US" dirty="0"/>
          </a:p>
        </p:txBody>
      </p:sp>
    </p:spTree>
    <p:extLst>
      <p:ext uri="{BB962C8B-B14F-4D97-AF65-F5344CB8AC3E}">
        <p14:creationId xmlns:p14="http://schemas.microsoft.com/office/powerpoint/2010/main" val="235913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defRPr/>
            </a:pPr>
            <a:r>
              <a:rPr lang="ja-JP" altLang="ja-JP" dirty="0" smtClean="0"/>
              <a:t>「心の他者起源説」</a:t>
            </a:r>
            <a:endParaRPr lang="ja-JP" altLang="en-US" dirty="0"/>
          </a:p>
        </p:txBody>
      </p:sp>
      <p:sp>
        <p:nvSpPr>
          <p:cNvPr id="6147" name="コンテンツ プレースホルダ 2"/>
          <p:cNvSpPr>
            <a:spLocks noGrp="1"/>
          </p:cNvSpPr>
          <p:nvPr>
            <p:ph idx="1"/>
          </p:nvPr>
        </p:nvSpPr>
        <p:spPr/>
        <p:txBody>
          <a:bodyPr/>
          <a:lstStyle/>
          <a:p>
            <a:pPr>
              <a:buFontTx/>
              <a:buNone/>
            </a:pPr>
            <a:r>
              <a:rPr lang="ja-JP" altLang="en-US" smtClean="0"/>
              <a:t>①</a:t>
            </a:r>
            <a:r>
              <a:rPr lang="ja-JP" altLang="ja-JP" smtClean="0"/>
              <a:t>最初は</a:t>
            </a:r>
            <a:r>
              <a:rPr lang="ja-JP" altLang="ja-JP" smtClean="0">
                <a:solidFill>
                  <a:srgbClr val="FF0000"/>
                </a:solidFill>
              </a:rPr>
              <a:t>他人に心があると仮定</a:t>
            </a:r>
            <a:r>
              <a:rPr lang="ja-JP" altLang="ja-JP" smtClean="0"/>
              <a:t>して他人の行動を</a:t>
            </a:r>
            <a:r>
              <a:rPr lang="ja-JP" altLang="ja-JP" smtClean="0">
                <a:solidFill>
                  <a:srgbClr val="FF0000"/>
                </a:solidFill>
              </a:rPr>
              <a:t>上手く予測</a:t>
            </a:r>
            <a:r>
              <a:rPr lang="ja-JP" altLang="ja-JP" smtClean="0"/>
              <a:t>することが適応的になった。</a:t>
            </a:r>
            <a:endParaRPr lang="en-US" altLang="ja-JP" smtClean="0"/>
          </a:p>
          <a:p>
            <a:pPr>
              <a:buFontTx/>
              <a:buNone/>
            </a:pPr>
            <a:r>
              <a:rPr lang="ja-JP" altLang="en-US" smtClean="0"/>
              <a:t>②</a:t>
            </a:r>
            <a:r>
              <a:rPr lang="ja-JP" altLang="ja-JP" smtClean="0"/>
              <a:t>次に他人の心を予測するシステムを</a:t>
            </a:r>
            <a:r>
              <a:rPr lang="ja-JP" altLang="ja-JP" smtClean="0">
                <a:solidFill>
                  <a:srgbClr val="FF0000"/>
                </a:solidFill>
              </a:rPr>
              <a:t>ミラーニューロンで照り返し流用</a:t>
            </a:r>
            <a:r>
              <a:rPr lang="ja-JP" altLang="ja-JP" smtClean="0"/>
              <a:t>することで</a:t>
            </a:r>
            <a:r>
              <a:rPr lang="ja-JP" altLang="ja-JP" smtClean="0">
                <a:solidFill>
                  <a:srgbClr val="FF0000"/>
                </a:solidFill>
              </a:rPr>
              <a:t>自分の心を予測</a:t>
            </a:r>
            <a:r>
              <a:rPr lang="ja-JP" altLang="ja-JP" smtClean="0"/>
              <a:t>するになったのではないか。</a:t>
            </a:r>
            <a:endParaRPr lang="en-US" altLang="ja-JP" smtClean="0"/>
          </a:p>
          <a:p>
            <a:pPr>
              <a:buFontTx/>
              <a:buNone/>
            </a:pPr>
            <a:r>
              <a:rPr lang="ja-JP" altLang="en-US" smtClean="0"/>
              <a:t>③</a:t>
            </a:r>
            <a:r>
              <a:rPr lang="ja-JP" altLang="ja-JP" smtClean="0"/>
              <a:t>自分の心は</a:t>
            </a:r>
            <a:r>
              <a:rPr lang="ja-JP" altLang="ja-JP" smtClean="0">
                <a:solidFill>
                  <a:srgbClr val="FF0000"/>
                </a:solidFill>
              </a:rPr>
              <a:t>他</a:t>
            </a:r>
            <a:r>
              <a:rPr lang="ja-JP" altLang="en-US" smtClean="0">
                <a:solidFill>
                  <a:srgbClr val="FF0000"/>
                </a:solidFill>
              </a:rPr>
              <a:t>者</a:t>
            </a:r>
            <a:r>
              <a:rPr lang="ja-JP" altLang="ja-JP" smtClean="0">
                <a:solidFill>
                  <a:srgbClr val="FF0000"/>
                </a:solidFill>
              </a:rPr>
              <a:t>の</a:t>
            </a:r>
            <a:r>
              <a:rPr lang="ja-JP" altLang="en-US" smtClean="0">
                <a:solidFill>
                  <a:srgbClr val="FF0000"/>
                </a:solidFill>
              </a:rPr>
              <a:t>心</a:t>
            </a:r>
            <a:r>
              <a:rPr lang="ja-JP" altLang="ja-JP" smtClean="0">
                <a:solidFill>
                  <a:srgbClr val="FF0000"/>
                </a:solidFill>
              </a:rPr>
              <a:t>を仮定する能力の副産物</a:t>
            </a:r>
            <a:r>
              <a:rPr lang="ja-JP" altLang="ja-JP" smtClean="0"/>
              <a:t>としてできた</a:t>
            </a:r>
            <a:r>
              <a:rPr lang="ja-JP" altLang="en-US" smtClean="0"/>
              <a:t>⇒</a:t>
            </a:r>
            <a:r>
              <a:rPr lang="ja-JP" altLang="ja-JP" smtClean="0"/>
              <a:t>これが前適応に基づく心の起源の仮説で「心の他者起源説」</a:t>
            </a:r>
          </a:p>
          <a:p>
            <a:endParaRPr lang="ja-JP" altLang="en-US" smtClean="0"/>
          </a:p>
          <a:p>
            <a:endParaRPr lang="ja-JP" altLang="en-US" smtClean="0"/>
          </a:p>
        </p:txBody>
      </p:sp>
    </p:spTree>
    <p:extLst>
      <p:ext uri="{BB962C8B-B14F-4D97-AF65-F5344CB8AC3E}">
        <p14:creationId xmlns:p14="http://schemas.microsoft.com/office/powerpoint/2010/main" val="3147590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883" y="365125"/>
            <a:ext cx="10542917" cy="1325563"/>
          </a:xfrm>
          <a:ln>
            <a:solidFill>
              <a:schemeClr val="accent1"/>
            </a:solidFill>
          </a:ln>
        </p:spPr>
        <p:txBody>
          <a:bodyPr/>
          <a:lstStyle/>
          <a:p>
            <a:pPr algn="ctr"/>
            <a:r>
              <a:rPr kumimoji="1" lang="ja-JP" altLang="en-US" dirty="0" smtClean="0"/>
              <a:t>ＡＩの実現</a:t>
            </a:r>
            <a:endParaRPr kumimoji="1" lang="ja-JP" altLang="en-US" dirty="0"/>
          </a:p>
        </p:txBody>
      </p:sp>
      <p:sp>
        <p:nvSpPr>
          <p:cNvPr id="3" name="コンテンツ プレースホルダー 2"/>
          <p:cNvSpPr>
            <a:spLocks noGrp="1"/>
          </p:cNvSpPr>
          <p:nvPr>
            <p:ph idx="1"/>
          </p:nvPr>
        </p:nvSpPr>
        <p:spPr/>
        <p:txBody>
          <a:bodyPr/>
          <a:lstStyle/>
          <a:p>
            <a:r>
              <a:rPr lang="ja-JP" altLang="en-US" dirty="0"/>
              <a:t>人工</a:t>
            </a:r>
            <a:r>
              <a:rPr lang="ja-JP" altLang="en-US" dirty="0" smtClean="0"/>
              <a:t>知能の</a:t>
            </a:r>
            <a:r>
              <a:rPr kumimoji="1" lang="ja-JP" altLang="en-US" dirty="0" smtClean="0"/>
              <a:t>実現には、脳機能の解明が不可欠</a:t>
            </a:r>
            <a:endParaRPr kumimoji="1" lang="en-US" altLang="ja-JP" dirty="0" smtClean="0"/>
          </a:p>
          <a:p>
            <a:r>
              <a:rPr lang="ja-JP" altLang="en-US" dirty="0"/>
              <a:t>脳機能</a:t>
            </a:r>
            <a:r>
              <a:rPr lang="ja-JP" altLang="en-US" dirty="0" smtClean="0"/>
              <a:t>の</a:t>
            </a:r>
            <a:r>
              <a:rPr lang="ja-JP" altLang="en-US" dirty="0"/>
              <a:t>解明</a:t>
            </a:r>
            <a:r>
              <a:rPr lang="ja-JP" altLang="en-US" dirty="0" smtClean="0"/>
              <a:t>が</a:t>
            </a:r>
            <a:r>
              <a:rPr lang="ja-JP" altLang="en-US" dirty="0"/>
              <a:t>可能</a:t>
            </a:r>
            <a:r>
              <a:rPr lang="ja-JP" altLang="en-US" dirty="0" smtClean="0"/>
              <a:t>か否かは不知（一元論、二元論）</a:t>
            </a:r>
            <a:endParaRPr kumimoji="1" lang="ja-JP" altLang="en-US" dirty="0"/>
          </a:p>
        </p:txBody>
      </p:sp>
    </p:spTree>
    <p:extLst>
      <p:ext uri="{BB962C8B-B14F-4D97-AF65-F5344CB8AC3E}">
        <p14:creationId xmlns:p14="http://schemas.microsoft.com/office/powerpoint/2010/main" val="2511689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cmpd="thickThin">
            <a:solidFill>
              <a:schemeClr val="tx1">
                <a:lumMod val="95000"/>
                <a:lumOff val="5000"/>
              </a:schemeClr>
            </a:solidFill>
          </a:ln>
        </p:spPr>
        <p:txBody>
          <a:bodyPr/>
          <a:lstStyle/>
          <a:p>
            <a:pPr algn="ctr"/>
            <a:r>
              <a:rPr lang="ja-JP" altLang="en-US" dirty="0" smtClean="0"/>
              <a:t>９－５　</a:t>
            </a:r>
            <a:r>
              <a:rPr lang="ja-JP" altLang="ja-JP" dirty="0" smtClean="0"/>
              <a:t>モラベック</a:t>
            </a:r>
            <a:r>
              <a:rPr lang="ja-JP" altLang="ja-JP" dirty="0"/>
              <a:t>の</a:t>
            </a:r>
            <a:r>
              <a:rPr lang="ja-JP" altLang="ja-JP" dirty="0" smtClean="0"/>
              <a:t>パラドックス</a:t>
            </a:r>
            <a:endParaRPr kumimoji="1" lang="ja-JP" altLang="en-US" dirty="0"/>
          </a:p>
        </p:txBody>
      </p:sp>
      <p:sp>
        <p:nvSpPr>
          <p:cNvPr id="3" name="コンテンツ プレースホルダー 2"/>
          <p:cNvSpPr>
            <a:spLocks noGrp="1"/>
          </p:cNvSpPr>
          <p:nvPr>
            <p:ph idx="1"/>
          </p:nvPr>
        </p:nvSpPr>
        <p:spPr/>
        <p:txBody>
          <a:bodyPr/>
          <a:lstStyle/>
          <a:p>
            <a:r>
              <a:rPr lang="ja-JP" altLang="en-US" dirty="0"/>
              <a:t>高度な推論よりも感覚運動スキルの方が多くの計算資源を</a:t>
            </a:r>
            <a:r>
              <a:rPr lang="ja-JP" altLang="en-US" dirty="0" smtClean="0"/>
              <a:t>要する</a:t>
            </a:r>
            <a:endParaRPr lang="en-US" altLang="ja-JP" dirty="0" smtClean="0"/>
          </a:p>
          <a:p>
            <a:r>
              <a:rPr lang="ja-JP" altLang="en-US" dirty="0"/>
              <a:t>コンピュータに知能テストを受けさせたりチェッカーをプレイさせたりするよりも、</a:t>
            </a:r>
            <a:r>
              <a:rPr lang="en-US" altLang="ja-JP" dirty="0">
                <a:solidFill>
                  <a:srgbClr val="FF0000"/>
                </a:solidFill>
              </a:rPr>
              <a:t>1</a:t>
            </a:r>
            <a:r>
              <a:rPr lang="ja-JP" altLang="en-US" dirty="0">
                <a:solidFill>
                  <a:srgbClr val="FF0000"/>
                </a:solidFill>
              </a:rPr>
              <a:t>歳児レベルの知覚と運動のスキルを与える方が遥かに難しいか、あるいは不可能</a:t>
            </a:r>
            <a:r>
              <a:rPr lang="ja-JP" altLang="en-US" dirty="0"/>
              <a:t>で</a:t>
            </a:r>
            <a:r>
              <a:rPr lang="ja-JP" altLang="en-US" dirty="0" smtClean="0"/>
              <a:t>ある</a:t>
            </a:r>
            <a:endParaRPr lang="en-US" altLang="ja-JP" dirty="0" smtClean="0"/>
          </a:p>
          <a:p>
            <a:r>
              <a:rPr lang="ja-JP" altLang="en-US" dirty="0"/>
              <a:t>人間のスキルは全て生物学的に実装されており、自然淘汰の過程を経て設計されている。その進化の過程で、自然淘汰はデザインの改良と最適化を高める方向に働く。スキルの起源が古いほど、自然淘汰によるデザインの改良が何度も行われることになる。抽象的思考が発展しはじめたのはごく最近であり、その実装が効率的であることはあまり期待できない。</a:t>
            </a:r>
            <a:endParaRPr kumimoji="1" lang="ja-JP" altLang="en-US" dirty="0"/>
          </a:p>
        </p:txBody>
      </p:sp>
    </p:spTree>
    <p:extLst>
      <p:ext uri="{BB962C8B-B14F-4D97-AF65-F5344CB8AC3E}">
        <p14:creationId xmlns:p14="http://schemas.microsoft.com/office/powerpoint/2010/main" val="3979190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solidFill>
            <a:srgbClr val="FFFF00"/>
          </a:solidFill>
          <a:ln w="12700">
            <a:solidFill>
              <a:schemeClr val="tx1">
                <a:lumMod val="95000"/>
                <a:lumOff val="5000"/>
              </a:schemeClr>
            </a:solidFill>
          </a:ln>
        </p:spPr>
        <p:txBody>
          <a:bodyPr/>
          <a:lstStyle/>
          <a:p>
            <a:pPr algn="ctr">
              <a:defRPr/>
            </a:pPr>
            <a:r>
              <a:rPr lang="ja-JP" altLang="en-US" dirty="0" smtClean="0"/>
              <a:t>ジェミノイドと身体感覚の転移</a:t>
            </a:r>
          </a:p>
        </p:txBody>
      </p:sp>
      <p:sp>
        <p:nvSpPr>
          <p:cNvPr id="11267" name="コンテンツ プレースホルダ 2"/>
          <p:cNvSpPr>
            <a:spLocks noGrp="1"/>
          </p:cNvSpPr>
          <p:nvPr>
            <p:ph idx="1"/>
          </p:nvPr>
        </p:nvSpPr>
        <p:spPr/>
        <p:txBody>
          <a:bodyPr/>
          <a:lstStyle/>
          <a:p>
            <a:r>
              <a:rPr lang="ja-JP" altLang="en-US" smtClean="0"/>
              <a:t>石黒浩研究室</a:t>
            </a:r>
            <a:endParaRPr lang="en-US" altLang="ja-JP" smtClean="0"/>
          </a:p>
          <a:p>
            <a:r>
              <a:rPr lang="ja-JP" altLang="en-US" smtClean="0"/>
              <a:t>ジェミノイドは実在する人間のコピーロボット</a:t>
            </a:r>
            <a:endParaRPr lang="en-US" altLang="ja-JP" smtClean="0"/>
          </a:p>
          <a:p>
            <a:r>
              <a:rPr lang="ja-JP" altLang="en-US" smtClean="0"/>
              <a:t>遠隔地の相手に対し、より自然な対話が実現できる</a:t>
            </a:r>
            <a:endParaRPr lang="en-US" altLang="ja-JP" smtClean="0"/>
          </a:p>
          <a:p>
            <a:r>
              <a:rPr lang="ja-JP" altLang="en-US" smtClean="0"/>
              <a:t>自分が操作するジェミノイドが触れられた時、あたかも自分が触れられたかのような感覚が発することがある　　このような感覚は身体感覚の転移といい、脳科学でも注目されている</a:t>
            </a:r>
            <a:endParaRPr lang="en-US" altLang="ja-JP" smtClean="0"/>
          </a:p>
          <a:p>
            <a:endParaRPr lang="ja-JP" altLang="en-US" smtClean="0"/>
          </a:p>
        </p:txBody>
      </p:sp>
    </p:spTree>
    <p:extLst>
      <p:ext uri="{BB962C8B-B14F-4D97-AF65-F5344CB8AC3E}">
        <p14:creationId xmlns:p14="http://schemas.microsoft.com/office/powerpoint/2010/main" val="4071642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981200" y="72757"/>
            <a:ext cx="8229600" cy="798511"/>
          </a:xfrm>
          <a:noFill/>
          <a:ln w="12700">
            <a:solidFill>
              <a:schemeClr val="tx1">
                <a:lumMod val="95000"/>
                <a:lumOff val="5000"/>
              </a:schemeClr>
            </a:solidFill>
          </a:ln>
        </p:spPr>
        <p:txBody>
          <a:bodyPr/>
          <a:lstStyle/>
          <a:p>
            <a:pPr algn="ctr">
              <a:defRPr/>
            </a:pPr>
            <a:r>
              <a:rPr lang="ja-JP" altLang="en-US" dirty="0" smtClean="0"/>
              <a:t>身体感覚の転移</a:t>
            </a:r>
          </a:p>
        </p:txBody>
      </p:sp>
      <p:sp>
        <p:nvSpPr>
          <p:cNvPr id="12291" name="コンテンツ プレースホルダ 2"/>
          <p:cNvSpPr>
            <a:spLocks noGrp="1"/>
          </p:cNvSpPr>
          <p:nvPr>
            <p:ph idx="1"/>
          </p:nvPr>
        </p:nvSpPr>
        <p:spPr>
          <a:xfrm>
            <a:off x="310551" y="1341439"/>
            <a:ext cx="11714672" cy="5400675"/>
          </a:xfrm>
        </p:spPr>
        <p:txBody>
          <a:bodyPr>
            <a:normAutofit/>
          </a:bodyPr>
          <a:lstStyle/>
          <a:p>
            <a:r>
              <a:rPr lang="ja-JP" altLang="en-US" dirty="0"/>
              <a:t>遠隔操作型アンドロイドロボットを操作する際</a:t>
            </a:r>
            <a:r>
              <a:rPr lang="en-US" altLang="ja-JP" dirty="0"/>
              <a:t>,</a:t>
            </a:r>
            <a:r>
              <a:rPr lang="ja-JP" altLang="en-US" dirty="0"/>
              <a:t>触覚フィードバックがないにもかかわらず</a:t>
            </a:r>
            <a:r>
              <a:rPr lang="en-US" altLang="ja-JP" dirty="0"/>
              <a:t>,</a:t>
            </a:r>
            <a:r>
              <a:rPr lang="ja-JP" altLang="en-US" dirty="0"/>
              <a:t>ロボットの身体に触られると自分に触られたように感じることがある</a:t>
            </a:r>
            <a:r>
              <a:rPr lang="en-US" altLang="ja-JP" dirty="0"/>
              <a:t>.</a:t>
            </a:r>
            <a:r>
              <a:rPr lang="ja-JP" altLang="en-US" dirty="0"/>
              <a:t>類似の現象として</a:t>
            </a:r>
            <a:r>
              <a:rPr lang="en-US" altLang="ja-JP" dirty="0"/>
              <a:t>,</a:t>
            </a:r>
            <a:r>
              <a:rPr lang="ja-JP" altLang="en-US" dirty="0"/>
              <a:t>身体への触覚刺激に同期して身体以外への物体に触覚刺激を与えている様子を観察させると</a:t>
            </a:r>
            <a:r>
              <a:rPr lang="en-US" altLang="ja-JP" dirty="0"/>
              <a:t>,</a:t>
            </a:r>
            <a:r>
              <a:rPr lang="ja-JP" altLang="en-US" dirty="0"/>
              <a:t>身体感覚の転移が生ずる「</a:t>
            </a:r>
            <a:r>
              <a:rPr lang="en-US" altLang="ja-JP" dirty="0"/>
              <a:t>Rubber Hand Illusion</a:t>
            </a:r>
            <a:r>
              <a:rPr lang="ja-JP" altLang="en-US" dirty="0"/>
              <a:t>」が知られているが</a:t>
            </a:r>
            <a:r>
              <a:rPr lang="en-US" altLang="ja-JP" dirty="0"/>
              <a:t>,</a:t>
            </a:r>
            <a:r>
              <a:rPr lang="ja-JP" altLang="en-US" dirty="0"/>
              <a:t>触覚刺激を伴わない身体感覚の転移についての研究事例は少なく</a:t>
            </a:r>
            <a:r>
              <a:rPr lang="en-US" altLang="ja-JP" dirty="0"/>
              <a:t>,</a:t>
            </a:r>
            <a:r>
              <a:rPr lang="ja-JP" altLang="en-US" dirty="0"/>
              <a:t>特に対象物を遠隔操作する際の転移に関する報告はこれまでない</a:t>
            </a:r>
            <a:r>
              <a:rPr lang="en-US" altLang="ja-JP" dirty="0"/>
              <a:t>.</a:t>
            </a:r>
            <a:r>
              <a:rPr lang="ja-JP" altLang="en-US" dirty="0"/>
              <a:t> アンドロイドの遠隔操作時に身体感覚の転移が実際に生じているのかを検証した</a:t>
            </a:r>
            <a:r>
              <a:rPr lang="en-US" altLang="ja-JP" dirty="0"/>
              <a:t>.</a:t>
            </a:r>
            <a:r>
              <a:rPr lang="ja-JP" altLang="en-US" dirty="0"/>
              <a:t>その結果</a:t>
            </a:r>
            <a:r>
              <a:rPr lang="en-US" altLang="ja-JP" dirty="0"/>
              <a:t>,</a:t>
            </a:r>
            <a:r>
              <a:rPr lang="ja-JP" altLang="en-US" dirty="0"/>
              <a:t>アンドロイドと操作者の動きが同期した場合に</a:t>
            </a:r>
            <a:r>
              <a:rPr lang="en-US" altLang="ja-JP" dirty="0"/>
              <a:t>,</a:t>
            </a:r>
            <a:r>
              <a:rPr lang="ja-JP" altLang="en-US" dirty="0"/>
              <a:t>触覚刺激を与えなくても</a:t>
            </a:r>
            <a:r>
              <a:rPr lang="en-US" altLang="ja-JP" dirty="0"/>
              <a:t>,</a:t>
            </a:r>
            <a:r>
              <a:rPr lang="ja-JP" altLang="en-US" dirty="0"/>
              <a:t>身体感覚の転移が生ずることが分かった</a:t>
            </a:r>
            <a:r>
              <a:rPr lang="en-US" altLang="ja-JP" dirty="0" smtClean="0"/>
              <a:t>.</a:t>
            </a:r>
          </a:p>
          <a:p>
            <a:r>
              <a:rPr lang="ja-JP" altLang="en-US" dirty="0"/>
              <a:t>坂網猟師は、手元を離れ上空に放り上げた坂網に、飛び立ってきた鴨が飛び込んできたとき、自分自身の手元でもそのぶるぶるとする感覚が伝わってくるといいます。</a:t>
            </a:r>
          </a:p>
          <a:p>
            <a:endParaRPr lang="ja-JP" altLang="en-US" dirty="0"/>
          </a:p>
        </p:txBody>
      </p:sp>
    </p:spTree>
    <p:extLst>
      <p:ext uri="{BB962C8B-B14F-4D97-AF65-F5344CB8AC3E}">
        <p14:creationId xmlns:p14="http://schemas.microsoft.com/office/powerpoint/2010/main" val="231829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7638"/>
            <a:ext cx="10515600" cy="2467155"/>
          </a:xfrm>
          <a:solidFill>
            <a:srgbClr val="FFFF00"/>
          </a:solidFill>
          <a:ln>
            <a:solidFill>
              <a:schemeClr val="accent1"/>
            </a:solidFill>
          </a:ln>
        </p:spPr>
        <p:txBody>
          <a:bodyPr>
            <a:normAutofit/>
          </a:bodyPr>
          <a:lstStyle/>
          <a:p>
            <a:pPr algn="ctr"/>
            <a:r>
              <a:rPr lang="ja-JP" altLang="en-US" dirty="0" smtClean="0"/>
              <a:t>２</a:t>
            </a:r>
            <a:r>
              <a:rPr lang="ja-JP" altLang="ja-JP" dirty="0" smtClean="0"/>
              <a:t>　　　人の移動と通信</a:t>
            </a:r>
            <a:r>
              <a:rPr lang="en-US" altLang="ja-JP" dirty="0" smtClean="0"/>
              <a:t/>
            </a:r>
            <a:br>
              <a:rPr lang="en-US" altLang="ja-JP" dirty="0" smtClean="0"/>
            </a:br>
            <a:r>
              <a:rPr lang="ja-JP" altLang="en-US" sz="4900" dirty="0" smtClean="0"/>
              <a:t>～</a:t>
            </a:r>
            <a:r>
              <a:rPr lang="ja-JP" altLang="ja-JP" sz="4900" b="1" dirty="0" smtClean="0"/>
              <a:t>交通</a:t>
            </a:r>
            <a:r>
              <a:rPr lang="ja-JP" altLang="ja-JP" sz="4900" b="1" dirty="0"/>
              <a:t>と通信の関係は、相乗、補完、代替の三つに分類</a:t>
            </a:r>
            <a:r>
              <a:rPr lang="ja-JP" altLang="ja-JP" sz="4900" b="1" dirty="0" smtClean="0"/>
              <a:t>され</a:t>
            </a:r>
            <a:r>
              <a:rPr lang="ja-JP" altLang="en-US" sz="4900" b="1" dirty="0" smtClean="0"/>
              <a:t>る～</a:t>
            </a:r>
            <a:endParaRPr kumimoji="1" lang="ja-JP" altLang="en-US" sz="4900" dirty="0"/>
          </a:p>
        </p:txBody>
      </p:sp>
      <p:sp>
        <p:nvSpPr>
          <p:cNvPr id="3" name="コンテンツ プレースホルダー 2"/>
          <p:cNvSpPr>
            <a:spLocks noGrp="1"/>
          </p:cNvSpPr>
          <p:nvPr>
            <p:ph idx="1"/>
          </p:nvPr>
        </p:nvSpPr>
        <p:spPr>
          <a:xfrm>
            <a:off x="838200" y="2696891"/>
            <a:ext cx="10515600" cy="3462368"/>
          </a:xfrm>
        </p:spPr>
        <p:txBody>
          <a:bodyPr>
            <a:noAutofit/>
          </a:bodyPr>
          <a:lstStyle/>
          <a:p>
            <a:r>
              <a:rPr lang="en-US" altLang="ja-JP" sz="4000" dirty="0" smtClean="0"/>
              <a:t>C.S</a:t>
            </a:r>
            <a:r>
              <a:rPr lang="en-US" altLang="ja-JP" sz="4000" dirty="0"/>
              <a:t>.</a:t>
            </a:r>
            <a:r>
              <a:rPr lang="ja-JP" altLang="ja-JP" sz="4000" dirty="0"/>
              <a:t>グリフィンによる東京帝国大学「交通論」の講義ノートによれば、コミュニケーションは、元来交通と通信の両者を含む概念で、それまでの</a:t>
            </a:r>
            <a:r>
              <a:rPr lang="en-US" altLang="ja-JP" sz="4000" dirty="0"/>
              <a:t>Transportation</a:t>
            </a:r>
            <a:r>
              <a:rPr lang="ja-JP" altLang="ja-JP" sz="4000" dirty="0"/>
              <a:t>は、流刑という意味で用いられていたことが紹介されて</a:t>
            </a:r>
            <a:r>
              <a:rPr lang="ja-JP" altLang="ja-JP" sz="4000" dirty="0" smtClean="0"/>
              <a:t>い</a:t>
            </a:r>
            <a:r>
              <a:rPr lang="ja-JP" altLang="en-US" sz="4000" dirty="0" smtClean="0"/>
              <a:t>る</a:t>
            </a:r>
            <a:r>
              <a:rPr lang="ja-JP" altLang="ja-JP" sz="4000" dirty="0" smtClean="0"/>
              <a:t>。ヒト</a:t>
            </a:r>
            <a:r>
              <a:rPr lang="ja-JP" altLang="ja-JP" sz="4000" dirty="0"/>
              <a:t>の移動と情報がシンクロしていたから</a:t>
            </a:r>
            <a:r>
              <a:rPr lang="ja-JP" altLang="ja-JP" sz="4000" dirty="0" smtClean="0"/>
              <a:t>で</a:t>
            </a:r>
            <a:r>
              <a:rPr lang="ja-JP" altLang="en-US" sz="4000" dirty="0" smtClean="0"/>
              <a:t>ある</a:t>
            </a:r>
            <a:r>
              <a:rPr lang="ja-JP" altLang="ja-JP" sz="4000" dirty="0" smtClean="0"/>
              <a:t>。</a:t>
            </a:r>
            <a:endParaRPr kumimoji="1" lang="ja-JP" altLang="en-US" sz="4000" dirty="0"/>
          </a:p>
        </p:txBody>
      </p:sp>
    </p:spTree>
    <p:extLst>
      <p:ext uri="{BB962C8B-B14F-4D97-AF65-F5344CB8AC3E}">
        <p14:creationId xmlns:p14="http://schemas.microsoft.com/office/powerpoint/2010/main" val="37362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en-US" altLang="ja-JP" dirty="0" smtClean="0">
                <a:latin typeface="+mn-ea"/>
                <a:ea typeface="+mn-ea"/>
              </a:rPr>
              <a:t>VFR</a:t>
            </a:r>
            <a:r>
              <a:rPr kumimoji="1" lang="ja-JP" altLang="en-US" dirty="0" smtClean="0">
                <a:latin typeface="+mn-ea"/>
                <a:ea typeface="+mn-ea"/>
              </a:rPr>
              <a:t>　</a:t>
            </a:r>
            <a:r>
              <a:rPr kumimoji="1" lang="en-US" altLang="ja-JP" dirty="0" smtClean="0">
                <a:latin typeface="+mn-ea"/>
                <a:ea typeface="+mn-ea"/>
              </a:rPr>
              <a:t>MICE</a:t>
            </a:r>
            <a:endParaRPr kumimoji="1" lang="ja-JP" altLang="en-US" dirty="0">
              <a:latin typeface="+mn-ea"/>
              <a:ea typeface="+mn-ea"/>
            </a:endParaRPr>
          </a:p>
        </p:txBody>
      </p:sp>
      <p:sp>
        <p:nvSpPr>
          <p:cNvPr id="3" name="コンテンツ プレースホルダー 2"/>
          <p:cNvSpPr>
            <a:spLocks noGrp="1"/>
          </p:cNvSpPr>
          <p:nvPr>
            <p:ph idx="1"/>
          </p:nvPr>
        </p:nvSpPr>
        <p:spPr/>
        <p:txBody>
          <a:bodyPr>
            <a:normAutofit lnSpcReduction="10000"/>
          </a:bodyPr>
          <a:lstStyle/>
          <a:p>
            <a:r>
              <a:rPr lang="ja-JP" altLang="ja-JP" dirty="0"/>
              <a:t>交通、通信技術の発展は、ヒトの移動と情報の移動を分離させ、トランスポーテーション概念とコミュニケーション概念が分化することとな</a:t>
            </a:r>
            <a:r>
              <a:rPr lang="ja-JP" altLang="en-US" dirty="0"/>
              <a:t>った</a:t>
            </a:r>
            <a:r>
              <a:rPr lang="ja-JP" altLang="ja-JP" dirty="0"/>
              <a:t>。経験やノウハウ等情報所有者に「体化された情報」が前者であり、文書や映像等情報の所有者から「分離された情報」が後者で</a:t>
            </a:r>
            <a:r>
              <a:rPr lang="ja-JP" altLang="en-US" dirty="0"/>
              <a:t>ある</a:t>
            </a:r>
            <a:r>
              <a:rPr lang="ja-JP" altLang="ja-JP" dirty="0"/>
              <a:t>。しかし前者であっても</a:t>
            </a:r>
            <a:r>
              <a:rPr lang="ja-JP" altLang="ja-JP" b="1" dirty="0"/>
              <a:t>暗黙知</a:t>
            </a:r>
            <a:r>
              <a:rPr lang="ja-JP" altLang="ja-JP" dirty="0"/>
              <a:t>がデジタル情報化され、次第に多くの人に移転できるようになっ</a:t>
            </a:r>
            <a:r>
              <a:rPr lang="ja-JP" altLang="en-US" dirty="0"/>
              <a:t>た</a:t>
            </a:r>
            <a:r>
              <a:rPr lang="ja-JP" altLang="ja-JP" dirty="0"/>
              <a:t>。最後に残るものは生身の人の存在そのものということになり、ふれあいや表敬訪問等ということにな</a:t>
            </a:r>
            <a:r>
              <a:rPr lang="ja-JP" altLang="en-US" dirty="0"/>
              <a:t>る</a:t>
            </a:r>
            <a:r>
              <a:rPr lang="ja-JP" altLang="ja-JP" dirty="0"/>
              <a:t>。</a:t>
            </a:r>
            <a:r>
              <a:rPr lang="en-US" altLang="ja-JP" dirty="0"/>
              <a:t>VFR</a:t>
            </a:r>
            <a:r>
              <a:rPr lang="ja-JP" altLang="en-US" dirty="0"/>
              <a:t>が注目されるのである</a:t>
            </a:r>
            <a:endParaRPr lang="en-US" altLang="ja-JP" dirty="0"/>
          </a:p>
          <a:p>
            <a:r>
              <a:rPr lang="ja-JP" altLang="ja-JP" dirty="0"/>
              <a:t>通信の両端には必ず生身の人間がいて、リアルな関係を伴わないバーチャルのみの関係ではすまない。都市はフェース・ツー・フェースを提供する基盤として</a:t>
            </a:r>
            <a:r>
              <a:rPr lang="ja-JP" altLang="en-US" dirty="0"/>
              <a:t>国際的な</a:t>
            </a:r>
            <a:r>
              <a:rPr lang="ja-JP" altLang="ja-JP" dirty="0"/>
              <a:t>競争にさらされ</a:t>
            </a:r>
            <a:r>
              <a:rPr lang="ja-JP" altLang="en-US" dirty="0"/>
              <a:t>ているから、ＭＩＣＥが注目される</a:t>
            </a:r>
            <a:r>
              <a:rPr lang="ja-JP" altLang="ja-JP" dirty="0"/>
              <a:t>。</a:t>
            </a:r>
            <a:endParaRPr lang="ja-JP" altLang="en-US" dirty="0"/>
          </a:p>
        </p:txBody>
      </p:sp>
    </p:spTree>
    <p:extLst>
      <p:ext uri="{BB962C8B-B14F-4D97-AF65-F5344CB8AC3E}">
        <p14:creationId xmlns:p14="http://schemas.microsoft.com/office/powerpoint/2010/main" val="187960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３</a:t>
            </a:r>
            <a:r>
              <a:rPr lang="ja-JP" altLang="ja-JP" dirty="0" smtClean="0"/>
              <a:t>　　印刷術</a:t>
            </a:r>
            <a:r>
              <a:rPr lang="ja-JP" altLang="en-US" dirty="0" smtClean="0"/>
              <a:t>の進展と観光概念の発生</a:t>
            </a:r>
            <a:endParaRPr kumimoji="1" lang="ja-JP" altLang="en-US" dirty="0"/>
          </a:p>
        </p:txBody>
      </p:sp>
      <p:sp>
        <p:nvSpPr>
          <p:cNvPr id="3" name="コンテンツ プレースホルダー 2"/>
          <p:cNvSpPr>
            <a:spLocks noGrp="1"/>
          </p:cNvSpPr>
          <p:nvPr>
            <p:ph idx="1"/>
          </p:nvPr>
        </p:nvSpPr>
        <p:spPr>
          <a:xfrm>
            <a:off x="838200" y="1825625"/>
            <a:ext cx="10515600" cy="4963364"/>
          </a:xfrm>
        </p:spPr>
        <p:txBody>
          <a:bodyPr>
            <a:normAutofit/>
          </a:bodyPr>
          <a:lstStyle/>
          <a:p>
            <a:r>
              <a:rPr lang="ja-JP" altLang="ja-JP" dirty="0"/>
              <a:t>大量印刷術の出現は、</a:t>
            </a:r>
            <a:r>
              <a:rPr lang="ja-JP" altLang="ja-JP" dirty="0">
                <a:solidFill>
                  <a:srgbClr val="FF0000"/>
                </a:solidFill>
              </a:rPr>
              <a:t>王による文字の独占の終了</a:t>
            </a:r>
            <a:r>
              <a:rPr lang="ja-JP" altLang="ja-JP" dirty="0"/>
              <a:t>を意味</a:t>
            </a:r>
            <a:r>
              <a:rPr lang="ja-JP" altLang="ja-JP" dirty="0" smtClean="0"/>
              <a:t>した</a:t>
            </a:r>
            <a:r>
              <a:rPr lang="ja-JP" altLang="ja-JP" dirty="0"/>
              <a:t>。教会で聖職者の話を聞かなくても聖書を読んで理解すればよく</a:t>
            </a:r>
            <a:r>
              <a:rPr lang="ja-JP" altLang="ja-JP" dirty="0" smtClean="0"/>
              <a:t>な</a:t>
            </a:r>
            <a:r>
              <a:rPr lang="ja-JP" altLang="en-US" dirty="0" smtClean="0"/>
              <a:t>った</a:t>
            </a:r>
            <a:r>
              <a:rPr lang="ja-JP" altLang="ja-JP" dirty="0" smtClean="0"/>
              <a:t>から</a:t>
            </a:r>
            <a:r>
              <a:rPr lang="ja-JP" altLang="ja-JP" dirty="0"/>
              <a:t>、</a:t>
            </a:r>
            <a:r>
              <a:rPr lang="ja-JP" altLang="ja-JP" b="1" dirty="0">
                <a:solidFill>
                  <a:srgbClr val="FF0000"/>
                </a:solidFill>
              </a:rPr>
              <a:t>宗教改革</a:t>
            </a:r>
            <a:r>
              <a:rPr lang="ja-JP" altLang="ja-JP" dirty="0"/>
              <a:t>が</a:t>
            </a:r>
            <a:r>
              <a:rPr lang="ja-JP" altLang="ja-JP" dirty="0" smtClean="0"/>
              <a:t>起こった。</a:t>
            </a:r>
            <a:r>
              <a:rPr lang="ja-JP" altLang="ja-JP" dirty="0"/>
              <a:t>国民国家概念の発生も印刷術の進歩の結果</a:t>
            </a:r>
            <a:r>
              <a:rPr lang="ja-JP" altLang="ja-JP" dirty="0" smtClean="0"/>
              <a:t>で</a:t>
            </a:r>
            <a:r>
              <a:rPr lang="ja-JP" altLang="en-US" dirty="0" smtClean="0"/>
              <a:t>ある</a:t>
            </a:r>
            <a:r>
              <a:rPr lang="ja-JP" altLang="ja-JP" dirty="0" smtClean="0"/>
              <a:t>。</a:t>
            </a:r>
            <a:endParaRPr lang="en-US" altLang="ja-JP" dirty="0" smtClean="0"/>
          </a:p>
          <a:p>
            <a:r>
              <a:rPr lang="ja-JP" altLang="ja-JP" dirty="0" smtClean="0"/>
              <a:t>藩政</a:t>
            </a:r>
            <a:r>
              <a:rPr lang="ja-JP" altLang="ja-JP" dirty="0"/>
              <a:t>時代には地域におさまっていた民衆が、日露戦争で日本という国家を意識したのも、新聞が作り上げたから</a:t>
            </a:r>
            <a:r>
              <a:rPr lang="ja-JP" altLang="ja-JP" dirty="0" smtClean="0"/>
              <a:t>で</a:t>
            </a:r>
            <a:r>
              <a:rPr lang="ja-JP" altLang="en-US" dirty="0" smtClean="0"/>
              <a:t>ある</a:t>
            </a:r>
            <a:r>
              <a:rPr lang="ja-JP" altLang="ja-JP" dirty="0" smtClean="0"/>
              <a:t>。</a:t>
            </a:r>
            <a:r>
              <a:rPr lang="ja-JP" altLang="ja-JP" dirty="0"/>
              <a:t>国民国家が成立したからこそ</a:t>
            </a:r>
            <a:r>
              <a:rPr lang="ja-JP" altLang="ja-JP" dirty="0" smtClean="0"/>
              <a:t>、</a:t>
            </a:r>
            <a:r>
              <a:rPr lang="ja-JP" altLang="en-US" dirty="0" smtClean="0"/>
              <a:t>クロスボーダーの文化</a:t>
            </a:r>
            <a:r>
              <a:rPr lang="ja-JP" altLang="ja-JP" dirty="0" smtClean="0"/>
              <a:t>を</a:t>
            </a:r>
            <a:r>
              <a:rPr lang="ja-JP" altLang="ja-JP" dirty="0"/>
              <a:t>見に行く観光概念も誕生</a:t>
            </a:r>
            <a:r>
              <a:rPr lang="ja-JP" altLang="ja-JP" dirty="0" smtClean="0"/>
              <a:t>した。</a:t>
            </a:r>
            <a:endParaRPr lang="en-US" altLang="ja-JP" dirty="0" smtClean="0"/>
          </a:p>
          <a:p>
            <a:r>
              <a:rPr lang="ja-JP" altLang="en-US" dirty="0" smtClean="0"/>
              <a:t>一般</a:t>
            </a:r>
            <a:r>
              <a:rPr lang="ja-JP" altLang="en-US" dirty="0"/>
              <a:t>人</a:t>
            </a:r>
            <a:r>
              <a:rPr lang="ja-JP" altLang="en-US" dirty="0" smtClean="0"/>
              <a:t>が海外に出かけるのも兵士として戦地に送られる機会が始まりであった。</a:t>
            </a:r>
            <a:endParaRPr lang="ja-JP" altLang="ja-JP" dirty="0"/>
          </a:p>
        </p:txBody>
      </p:sp>
    </p:spTree>
    <p:extLst>
      <p:ext uri="{BB962C8B-B14F-4D97-AF65-F5344CB8AC3E}">
        <p14:creationId xmlns:p14="http://schemas.microsoft.com/office/powerpoint/2010/main" val="343269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5608" y="123593"/>
            <a:ext cx="10698192" cy="1360158"/>
          </a:xfrm>
          <a:ln>
            <a:solidFill>
              <a:schemeClr val="accent1"/>
            </a:solidFill>
          </a:ln>
        </p:spPr>
        <p:txBody>
          <a:bodyPr/>
          <a:lstStyle/>
          <a:p>
            <a:r>
              <a:rPr lang="ja-JP" altLang="en-US" dirty="0" smtClean="0"/>
              <a:t>４　</a:t>
            </a:r>
            <a:r>
              <a:rPr lang="ja-JP" altLang="ja-JP" dirty="0" smtClean="0"/>
              <a:t>本屋</a:t>
            </a:r>
            <a:r>
              <a:rPr lang="ja-JP" altLang="ja-JP" dirty="0"/>
              <a:t>、新聞屋、楽譜屋、</a:t>
            </a:r>
            <a:r>
              <a:rPr lang="ja-JP" altLang="ja-JP" dirty="0" smtClean="0"/>
              <a:t>レコード屋</a:t>
            </a:r>
            <a:r>
              <a:rPr lang="ja-JP" altLang="en-US" dirty="0" smtClean="0"/>
              <a:t>のビジネス・モデル</a:t>
            </a:r>
            <a:endParaRPr kumimoji="1" lang="ja-JP" altLang="en-US" dirty="0"/>
          </a:p>
        </p:txBody>
      </p:sp>
      <p:sp>
        <p:nvSpPr>
          <p:cNvPr id="3" name="コンテンツ プレースホルダー 2"/>
          <p:cNvSpPr>
            <a:spLocks noGrp="1"/>
          </p:cNvSpPr>
          <p:nvPr>
            <p:ph idx="1"/>
          </p:nvPr>
        </p:nvSpPr>
        <p:spPr>
          <a:xfrm>
            <a:off x="838200" y="1825624"/>
            <a:ext cx="10515600" cy="5032376"/>
          </a:xfrm>
        </p:spPr>
        <p:txBody>
          <a:bodyPr>
            <a:normAutofit fontScale="85000" lnSpcReduction="20000"/>
          </a:bodyPr>
          <a:lstStyle/>
          <a:p>
            <a:r>
              <a:rPr lang="ja-JP" altLang="ja-JP" dirty="0"/>
              <a:t>ルネサンス以前は、本は</a:t>
            </a:r>
            <a:r>
              <a:rPr lang="ja-JP" altLang="ja-JP" b="1" dirty="0"/>
              <a:t>経典型</a:t>
            </a:r>
            <a:r>
              <a:rPr lang="ja-JP" altLang="ja-JP" dirty="0"/>
              <a:t>で</a:t>
            </a:r>
            <a:r>
              <a:rPr lang="ja-JP" altLang="en-US" dirty="0"/>
              <a:t>あった</a:t>
            </a:r>
            <a:r>
              <a:rPr lang="ja-JP" altLang="ja-JP" dirty="0"/>
              <a:t>。誰かが書いた原典があり、これに注釈がつき、それが一つの本になって出た。ルネサンス以降は逐次刊行型</a:t>
            </a:r>
            <a:r>
              <a:rPr lang="en-US" altLang="ja-JP" dirty="0"/>
              <a:t>(</a:t>
            </a:r>
            <a:r>
              <a:rPr lang="ja-JP" altLang="ja-JP" dirty="0"/>
              <a:t>ジャーナル型</a:t>
            </a:r>
            <a:r>
              <a:rPr lang="en-US" altLang="ja-JP" dirty="0"/>
              <a:t>)</a:t>
            </a:r>
            <a:r>
              <a:rPr lang="ja-JP" altLang="ja-JP" dirty="0"/>
              <a:t>で</a:t>
            </a:r>
            <a:r>
              <a:rPr lang="ja-JP" altLang="en-US" dirty="0"/>
              <a:t>あった</a:t>
            </a:r>
            <a:r>
              <a:rPr lang="ja-JP" altLang="ja-JP" dirty="0"/>
              <a:t>。いままではこれだけわかっているから、後はこれだけ足すという形式</a:t>
            </a:r>
            <a:r>
              <a:rPr lang="ja-JP" altLang="en-US" dirty="0"/>
              <a:t>だった</a:t>
            </a:r>
            <a:r>
              <a:rPr lang="ja-JP" altLang="ja-JP" dirty="0"/>
              <a:t>から、書き出しは</a:t>
            </a:r>
            <a:r>
              <a:rPr lang="en-US" altLang="ja-JP" dirty="0"/>
              <a:t>Recently</a:t>
            </a:r>
            <a:r>
              <a:rPr lang="ja-JP" altLang="ja-JP" dirty="0"/>
              <a:t>・・・となっていた。大量印刷という印刷術ならではの性質が発揮されるのは</a:t>
            </a:r>
            <a:r>
              <a:rPr lang="en-US" altLang="ja-JP" dirty="0"/>
              <a:t>19</a:t>
            </a:r>
            <a:r>
              <a:rPr lang="ja-JP" altLang="ja-JP" dirty="0"/>
              <a:t>世紀半ば以降のことで</a:t>
            </a:r>
            <a:r>
              <a:rPr lang="ja-JP" altLang="en-US" dirty="0"/>
              <a:t>ある</a:t>
            </a:r>
            <a:r>
              <a:rPr lang="ja-JP" altLang="ja-JP" dirty="0"/>
              <a:t>。</a:t>
            </a:r>
          </a:p>
          <a:p>
            <a:r>
              <a:rPr lang="ja-JP" altLang="ja-JP" dirty="0" smtClean="0"/>
              <a:t>イギリス</a:t>
            </a:r>
            <a:r>
              <a:rPr lang="ja-JP" altLang="ja-JP" dirty="0"/>
              <a:t>では、</a:t>
            </a:r>
            <a:r>
              <a:rPr lang="en-US" altLang="ja-JP" dirty="0"/>
              <a:t>15</a:t>
            </a:r>
            <a:r>
              <a:rPr lang="ja-JP" altLang="ja-JP" dirty="0"/>
              <a:t>世紀初頭代書人と装飾職人が一体の職能集団として編成され、更には製本・店頭販売までが統合されて、</a:t>
            </a:r>
            <a:r>
              <a:rPr lang="en-US" altLang="ja-JP" dirty="0"/>
              <a:t>15</a:t>
            </a:r>
            <a:r>
              <a:rPr lang="ja-JP" altLang="ja-JP" dirty="0"/>
              <a:t>世紀半ばには書籍製造販売業者として一体の職能集団となっていた。ここに大陸から印刷術が導入され、新入りの印刷業者は書籍業組合に組み込まれた</a:t>
            </a:r>
            <a:r>
              <a:rPr lang="ja-JP" altLang="ja-JP" dirty="0" smtClean="0"/>
              <a:t>。</a:t>
            </a:r>
            <a:endParaRPr lang="en-US" altLang="ja-JP" dirty="0" smtClean="0"/>
          </a:p>
          <a:p>
            <a:r>
              <a:rPr lang="ja-JP" altLang="ja-JP" dirty="0" smtClean="0"/>
              <a:t>印刷術</a:t>
            </a:r>
            <a:r>
              <a:rPr lang="ja-JP" altLang="ja-JP" dirty="0"/>
              <a:t>が登場したときは、すでに産業の垂直統合が既存の枠として存在していた　こうした垂直統合の事業形態は、制度的にも強化された。特に検閲の必要性から、垂直に統合された情報流通の流れを監督する単一の代表機関が設定された。この機関は、書籍業の場合、書籍業組合であり、国王勅許により書籍印刷業に関する排他的独占権を付与された。これらの排他的独占権が後に著作権と呼ばれるようになった。この垂直統合は強固であり、新聞、音楽出版、音楽レコード事業は出版事業モデルを踏襲した。本屋、新聞屋、楽譜屋、レコード屋がそれぞれ独立した専門店として形成されたのは、こうした歴史的背景がある。</a:t>
            </a:r>
          </a:p>
          <a:p>
            <a:endParaRPr kumimoji="1" lang="ja-JP" altLang="en-US" dirty="0"/>
          </a:p>
        </p:txBody>
      </p:sp>
    </p:spTree>
    <p:extLst>
      <p:ext uri="{BB962C8B-B14F-4D97-AF65-F5344CB8AC3E}">
        <p14:creationId xmlns:p14="http://schemas.microsoft.com/office/powerpoint/2010/main" val="24451969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7802</TotalTime>
  <Words>6343</Words>
  <Application>Microsoft Office PowerPoint</Application>
  <PresentationFormat>ワイド画面</PresentationFormat>
  <Paragraphs>240</Paragraphs>
  <Slides>59</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59</vt:i4>
      </vt:variant>
    </vt:vector>
  </HeadingPairs>
  <TitlesOfParts>
    <vt:vector size="65" baseType="lpstr">
      <vt:lpstr>ＭＳ Ｐゴシック</vt:lpstr>
      <vt:lpstr>Roboto</vt:lpstr>
      <vt:lpstr>Arial</vt:lpstr>
      <vt:lpstr>Calibri</vt:lpstr>
      <vt:lpstr>Calibri Light</vt:lpstr>
      <vt:lpstr>Office テーマ</vt:lpstr>
      <vt:lpstr>PowerPoint プレゼンテーション</vt:lpstr>
      <vt:lpstr>　１　ガイドブックの今昔</vt:lpstr>
      <vt:lpstr>観光情報論の進化　⇒　人流論への発展</vt:lpstr>
      <vt:lpstr>観光行動論</vt:lpstr>
      <vt:lpstr>観光資源論も観光行動論も同じ論議</vt:lpstr>
      <vt:lpstr>２　　　人の移動と通信 ～交通と通信の関係は、相乗、補完、代替の三つに分類される～</vt:lpstr>
      <vt:lpstr>VFR　MICE</vt:lpstr>
      <vt:lpstr>３　　印刷術の進展と観光概念の発生</vt:lpstr>
      <vt:lpstr>４　本屋、新聞屋、楽譜屋、レコード屋のビジネス・モデル</vt:lpstr>
      <vt:lpstr>５　メディアと無体財産権の関係の変化</vt:lpstr>
      <vt:lpstr>番組概念</vt:lpstr>
      <vt:lpstr>　６－１　　観光情報提供</vt:lpstr>
      <vt:lpstr>６－２　観光情報提供システムという発想</vt:lpstr>
      <vt:lpstr>６－３　カーナビからマンナビ 　　　　　　　　　そしてニーズ把握の先回りへ</vt:lpstr>
      <vt:lpstr>まとめ　観光情報提供論の系譜 効率的な情報の収集及び提供</vt:lpstr>
      <vt:lpstr>７　人流　（ＨＵＭＡＮ　ＬＯＧＩＳＴＩＣＳ）の発想</vt:lpstr>
      <vt:lpstr>人流・観光マーケティング</vt:lpstr>
      <vt:lpstr>人が移動する動機の分析</vt:lpstr>
      <vt:lpstr>ウェアラブル・デバイス</vt:lpstr>
      <vt:lpstr>　ウェアラブルセンサーによる 観光行動の分析実験</vt:lpstr>
      <vt:lpstr>観光ウェアラブル実証実験</vt:lpstr>
      <vt:lpstr>　観光資源と感性値の関係の解明</vt:lpstr>
      <vt:lpstr>人流・観光マーケティング（２）</vt:lpstr>
      <vt:lpstr>PowerPoint プレゼンテーション</vt:lpstr>
      <vt:lpstr>　　観光評価とデータ・マイニング</vt:lpstr>
      <vt:lpstr>　感性のデータベース化</vt:lpstr>
      <vt:lpstr>　　　　　　感性アナライザー</vt:lpstr>
      <vt:lpstr>　観光資源と感性値の関係の解明</vt:lpstr>
      <vt:lpstr>人工知能研究と認知科学研究の接近</vt:lpstr>
      <vt:lpstr>人工知能研究（人の知性を人工的に作ろうという研究）と認知科学研究（人の心の成り立ちを探る研究）は双子</vt:lpstr>
      <vt:lpstr>チョムスキーの生成文法</vt:lpstr>
      <vt:lpstr>記号接地問題　</vt:lpstr>
      <vt:lpstr>ヒューリスティックな思考をするバイアス</vt:lpstr>
      <vt:lpstr>ニューラルネットとディープラーニング</vt:lpstr>
      <vt:lpstr>ミラーニューロンシステム(MNS）</vt:lpstr>
      <vt:lpstr>脳の可視化</vt:lpstr>
      <vt:lpstr>アフォーダンスとカノニカル・ニューロン</vt:lpstr>
      <vt:lpstr>キツネの家畜化</vt:lpstr>
      <vt:lpstr>機械の思考</vt:lpstr>
      <vt:lpstr>　　　無意識の興味の発見　</vt:lpstr>
      <vt:lpstr>　脳への刺激と人流・観光資源評価</vt:lpstr>
      <vt:lpstr>　ＳＣＭ概念、ＤＣＭ概念と人流</vt:lpstr>
      <vt:lpstr>感性、官能のデータベース化</vt:lpstr>
      <vt:lpstr>聴覚</vt:lpstr>
      <vt:lpstr>　味覚センサー</vt:lpstr>
      <vt:lpstr>　「音譜」と「食譜」</vt:lpstr>
      <vt:lpstr>「食譜」という発想　 ～学士會会報　2017-Ⅳ　「味を測る」　都甲潔～</vt:lpstr>
      <vt:lpstr>臭覚</vt:lpstr>
      <vt:lpstr>VRで匂いと触覚を体験できるマスク型デバイス「Feelreal」</vt:lpstr>
      <vt:lpstr>知覚と認知のメカニズムの解明と 観光学研究</vt:lpstr>
      <vt:lpstr>「錯覚観光」ビジネス 　久米島おばけ坂、都市錯視</vt:lpstr>
      <vt:lpstr>お化け坂</vt:lpstr>
      <vt:lpstr>都市錯視</vt:lpstr>
      <vt:lpstr>ロボットと観光</vt:lpstr>
      <vt:lpstr>「心の他者起源説」</vt:lpstr>
      <vt:lpstr>ＡＩの実現</vt:lpstr>
      <vt:lpstr>９－５　モラベックのパラドックス</vt:lpstr>
      <vt:lpstr>ジェミノイドと身体感覚の転移</vt:lpstr>
      <vt:lpstr>身体感覚の転移</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第一回</dc:title>
  <dc:creator>寺前秀一</dc:creator>
  <cp:lastModifiedBy>寺前 秀一</cp:lastModifiedBy>
  <cp:revision>186</cp:revision>
  <dcterms:created xsi:type="dcterms:W3CDTF">2017-12-30T00:14:42Z</dcterms:created>
  <dcterms:modified xsi:type="dcterms:W3CDTF">2018-12-28T00:40:11Z</dcterms:modified>
</cp:coreProperties>
</file>