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45" r:id="rId2"/>
    <p:sldId id="359" r:id="rId3"/>
    <p:sldId id="385" r:id="rId4"/>
    <p:sldId id="386" r:id="rId5"/>
    <p:sldId id="353" r:id="rId6"/>
    <p:sldId id="347" r:id="rId7"/>
    <p:sldId id="349" r:id="rId8"/>
    <p:sldId id="351" r:id="rId9"/>
    <p:sldId id="348" r:id="rId10"/>
    <p:sldId id="352" r:id="rId11"/>
    <p:sldId id="291" r:id="rId12"/>
    <p:sldId id="292" r:id="rId13"/>
    <p:sldId id="293" r:id="rId14"/>
    <p:sldId id="298" r:id="rId15"/>
    <p:sldId id="300" r:id="rId16"/>
    <p:sldId id="305" r:id="rId17"/>
    <p:sldId id="310" r:id="rId18"/>
    <p:sldId id="311" r:id="rId19"/>
    <p:sldId id="312" r:id="rId20"/>
    <p:sldId id="384" r:id="rId21"/>
    <p:sldId id="346" r:id="rId22"/>
    <p:sldId id="350" r:id="rId23"/>
    <p:sldId id="316" r:id="rId24"/>
    <p:sldId id="354" r:id="rId25"/>
    <p:sldId id="360" r:id="rId26"/>
    <p:sldId id="361" r:id="rId27"/>
    <p:sldId id="357" r:id="rId28"/>
    <p:sldId id="356" r:id="rId29"/>
    <p:sldId id="355" r:id="rId30"/>
    <p:sldId id="362" r:id="rId31"/>
    <p:sldId id="363" r:id="rId32"/>
    <p:sldId id="364" r:id="rId33"/>
    <p:sldId id="365" r:id="rId34"/>
    <p:sldId id="367" r:id="rId35"/>
    <p:sldId id="368" r:id="rId36"/>
    <p:sldId id="371" r:id="rId37"/>
    <p:sldId id="372" r:id="rId38"/>
    <p:sldId id="375" r:id="rId39"/>
    <p:sldId id="376" r:id="rId40"/>
    <p:sldId id="377" r:id="rId41"/>
    <p:sldId id="378" r:id="rId42"/>
    <p:sldId id="379" r:id="rId43"/>
    <p:sldId id="380" r:id="rId44"/>
    <p:sldId id="381" r:id="rId45"/>
    <p:sldId id="382" r:id="rId46"/>
    <p:sldId id="383"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91"/>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4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846D66-577C-4C6A-8938-2FFA37210345}" type="datetimeFigureOut">
              <a:rPr kumimoji="1" lang="ja-JP" altLang="en-US" smtClean="0"/>
              <a:pPr/>
              <a:t>2018/12/11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70C7D7-2C13-48B1-9FA3-7A58FA847965}" type="slidenum">
              <a:rPr kumimoji="1" lang="ja-JP" altLang="en-US" smtClean="0"/>
              <a:pPr/>
              <a:t>‹#›</a:t>
            </a:fld>
            <a:endParaRPr kumimoji="1" lang="ja-JP" altLang="en-US"/>
          </a:p>
        </p:txBody>
      </p:sp>
    </p:spTree>
    <p:extLst>
      <p:ext uri="{BB962C8B-B14F-4D97-AF65-F5344CB8AC3E}">
        <p14:creationId xmlns:p14="http://schemas.microsoft.com/office/powerpoint/2010/main" val="1585568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1</a:t>
            </a:fld>
            <a:endParaRPr kumimoji="1" lang="ja-JP" altLang="en-US"/>
          </a:p>
        </p:txBody>
      </p:sp>
    </p:spTree>
    <p:extLst>
      <p:ext uri="{BB962C8B-B14F-4D97-AF65-F5344CB8AC3E}">
        <p14:creationId xmlns:p14="http://schemas.microsoft.com/office/powerpoint/2010/main" val="104407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15</a:t>
            </a:fld>
            <a:endParaRPr kumimoji="1" lang="ja-JP" altLang="en-US"/>
          </a:p>
        </p:txBody>
      </p:sp>
    </p:spTree>
    <p:extLst>
      <p:ext uri="{BB962C8B-B14F-4D97-AF65-F5344CB8AC3E}">
        <p14:creationId xmlns:p14="http://schemas.microsoft.com/office/powerpoint/2010/main" val="4046598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16</a:t>
            </a:fld>
            <a:endParaRPr kumimoji="1" lang="ja-JP" altLang="en-US"/>
          </a:p>
        </p:txBody>
      </p:sp>
    </p:spTree>
    <p:extLst>
      <p:ext uri="{BB962C8B-B14F-4D97-AF65-F5344CB8AC3E}">
        <p14:creationId xmlns:p14="http://schemas.microsoft.com/office/powerpoint/2010/main" val="999984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17</a:t>
            </a:fld>
            <a:endParaRPr kumimoji="1" lang="ja-JP" altLang="en-US"/>
          </a:p>
        </p:txBody>
      </p:sp>
    </p:spTree>
    <p:extLst>
      <p:ext uri="{BB962C8B-B14F-4D97-AF65-F5344CB8AC3E}">
        <p14:creationId xmlns:p14="http://schemas.microsoft.com/office/powerpoint/2010/main" val="861997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18</a:t>
            </a:fld>
            <a:endParaRPr kumimoji="1" lang="ja-JP" altLang="en-US"/>
          </a:p>
        </p:txBody>
      </p:sp>
    </p:spTree>
    <p:extLst>
      <p:ext uri="{BB962C8B-B14F-4D97-AF65-F5344CB8AC3E}">
        <p14:creationId xmlns:p14="http://schemas.microsoft.com/office/powerpoint/2010/main" val="2401506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19</a:t>
            </a:fld>
            <a:endParaRPr kumimoji="1" lang="ja-JP" altLang="en-US"/>
          </a:p>
        </p:txBody>
      </p:sp>
    </p:spTree>
    <p:extLst>
      <p:ext uri="{BB962C8B-B14F-4D97-AF65-F5344CB8AC3E}">
        <p14:creationId xmlns:p14="http://schemas.microsoft.com/office/powerpoint/2010/main" val="2087067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70C7D7-2C13-48B1-9FA3-7A58FA847965}" type="slidenum">
              <a:rPr kumimoji="1" lang="ja-JP" altLang="en-US" smtClean="0"/>
              <a:pPr/>
              <a:t>21</a:t>
            </a:fld>
            <a:endParaRPr kumimoji="1" lang="ja-JP" altLang="en-US"/>
          </a:p>
        </p:txBody>
      </p:sp>
    </p:spTree>
    <p:extLst>
      <p:ext uri="{BB962C8B-B14F-4D97-AF65-F5344CB8AC3E}">
        <p14:creationId xmlns:p14="http://schemas.microsoft.com/office/powerpoint/2010/main" val="1820911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70C7D7-2C13-48B1-9FA3-7A58FA847965}" type="slidenum">
              <a:rPr kumimoji="1" lang="ja-JP" altLang="en-US" smtClean="0"/>
              <a:pPr/>
              <a:t>22</a:t>
            </a:fld>
            <a:endParaRPr kumimoji="1" lang="ja-JP" altLang="en-US"/>
          </a:p>
        </p:txBody>
      </p:sp>
    </p:spTree>
    <p:extLst>
      <p:ext uri="{BB962C8B-B14F-4D97-AF65-F5344CB8AC3E}">
        <p14:creationId xmlns:p14="http://schemas.microsoft.com/office/powerpoint/2010/main" val="3088146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181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181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B7A1B3-27F7-4616-A66E-24BB49ABA1B9}" type="slidenum">
              <a:rPr lang="ja-JP" altLang="en-US" smtClean="0">
                <a:latin typeface="Arial" pitchFamily="34" charset="0"/>
              </a:rPr>
              <a:pPr/>
              <a:t>23</a:t>
            </a:fld>
            <a:endParaRPr lang="ja-JP" altLang="en-US" smtClean="0">
              <a:latin typeface="Arial" pitchFamily="34" charset="0"/>
            </a:endParaRPr>
          </a:p>
        </p:txBody>
      </p:sp>
    </p:spTree>
    <p:extLst>
      <p:ext uri="{BB962C8B-B14F-4D97-AF65-F5344CB8AC3E}">
        <p14:creationId xmlns:p14="http://schemas.microsoft.com/office/powerpoint/2010/main" val="2559163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30</a:t>
            </a:fld>
            <a:endParaRPr kumimoji="1" lang="ja-JP" altLang="en-US"/>
          </a:p>
        </p:txBody>
      </p:sp>
    </p:spTree>
    <p:extLst>
      <p:ext uri="{BB962C8B-B14F-4D97-AF65-F5344CB8AC3E}">
        <p14:creationId xmlns:p14="http://schemas.microsoft.com/office/powerpoint/2010/main" val="3495915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869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869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93695-08F7-4420-BAC0-F1BA05CABFA2}" type="slidenum">
              <a:rPr lang="ja-JP" altLang="en-US" smtClean="0">
                <a:latin typeface="Arial" pitchFamily="34" charset="0"/>
              </a:rPr>
              <a:pPr/>
              <a:t>33</a:t>
            </a:fld>
            <a:endParaRPr lang="ja-JP" altLang="en-US" smtClean="0">
              <a:latin typeface="Arial" pitchFamily="34" charset="0"/>
            </a:endParaRPr>
          </a:p>
        </p:txBody>
      </p:sp>
    </p:spTree>
    <p:extLst>
      <p:ext uri="{BB962C8B-B14F-4D97-AF65-F5344CB8AC3E}">
        <p14:creationId xmlns:p14="http://schemas.microsoft.com/office/powerpoint/2010/main" val="429231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F8FEB5-EA22-445E-AAAC-9729AFAA219D}" type="slidenum">
              <a:rPr kumimoji="1" lang="ja-JP" altLang="en-US" smtClean="0"/>
              <a:t>5</a:t>
            </a:fld>
            <a:endParaRPr kumimoji="1" lang="ja-JP" altLang="en-US"/>
          </a:p>
        </p:txBody>
      </p:sp>
    </p:spTree>
    <p:extLst>
      <p:ext uri="{BB962C8B-B14F-4D97-AF65-F5344CB8AC3E}">
        <p14:creationId xmlns:p14="http://schemas.microsoft.com/office/powerpoint/2010/main" val="244199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37</a:t>
            </a:fld>
            <a:endParaRPr kumimoji="1" lang="ja-JP" altLang="en-US"/>
          </a:p>
        </p:txBody>
      </p:sp>
    </p:spTree>
    <p:extLst>
      <p:ext uri="{BB962C8B-B14F-4D97-AF65-F5344CB8AC3E}">
        <p14:creationId xmlns:p14="http://schemas.microsoft.com/office/powerpoint/2010/main" val="1468150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70C7D7-2C13-48B1-9FA3-7A58FA847965}" type="slidenum">
              <a:rPr kumimoji="1" lang="ja-JP" altLang="en-US" smtClean="0"/>
              <a:pPr/>
              <a:t>6</a:t>
            </a:fld>
            <a:endParaRPr kumimoji="1" lang="ja-JP" altLang="en-US"/>
          </a:p>
        </p:txBody>
      </p:sp>
    </p:spTree>
    <p:extLst>
      <p:ext uri="{BB962C8B-B14F-4D97-AF65-F5344CB8AC3E}">
        <p14:creationId xmlns:p14="http://schemas.microsoft.com/office/powerpoint/2010/main" val="99779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70C7D7-2C13-48B1-9FA3-7A58FA847965}" type="slidenum">
              <a:rPr kumimoji="1" lang="ja-JP" altLang="en-US" smtClean="0"/>
              <a:pPr/>
              <a:t>7</a:t>
            </a:fld>
            <a:endParaRPr kumimoji="1" lang="ja-JP" altLang="en-US"/>
          </a:p>
        </p:txBody>
      </p:sp>
    </p:spTree>
    <p:extLst>
      <p:ext uri="{BB962C8B-B14F-4D97-AF65-F5344CB8AC3E}">
        <p14:creationId xmlns:p14="http://schemas.microsoft.com/office/powerpoint/2010/main" val="320137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70C7D7-2C13-48B1-9FA3-7A58FA847965}" type="slidenum">
              <a:rPr kumimoji="1" lang="ja-JP" altLang="en-US" smtClean="0"/>
              <a:pPr/>
              <a:t>9</a:t>
            </a:fld>
            <a:endParaRPr kumimoji="1" lang="ja-JP" altLang="en-US"/>
          </a:p>
        </p:txBody>
      </p:sp>
    </p:spTree>
    <p:extLst>
      <p:ext uri="{BB962C8B-B14F-4D97-AF65-F5344CB8AC3E}">
        <p14:creationId xmlns:p14="http://schemas.microsoft.com/office/powerpoint/2010/main" val="3687129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11</a:t>
            </a:fld>
            <a:endParaRPr kumimoji="1" lang="ja-JP" altLang="en-US"/>
          </a:p>
        </p:txBody>
      </p:sp>
    </p:spTree>
    <p:extLst>
      <p:ext uri="{BB962C8B-B14F-4D97-AF65-F5344CB8AC3E}">
        <p14:creationId xmlns:p14="http://schemas.microsoft.com/office/powerpoint/2010/main" val="356966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12</a:t>
            </a:fld>
            <a:endParaRPr kumimoji="1" lang="ja-JP" altLang="en-US"/>
          </a:p>
        </p:txBody>
      </p:sp>
    </p:spTree>
    <p:extLst>
      <p:ext uri="{BB962C8B-B14F-4D97-AF65-F5344CB8AC3E}">
        <p14:creationId xmlns:p14="http://schemas.microsoft.com/office/powerpoint/2010/main" val="3946479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13</a:t>
            </a:fld>
            <a:endParaRPr kumimoji="1" lang="ja-JP" altLang="en-US"/>
          </a:p>
        </p:txBody>
      </p:sp>
    </p:spTree>
    <p:extLst>
      <p:ext uri="{BB962C8B-B14F-4D97-AF65-F5344CB8AC3E}">
        <p14:creationId xmlns:p14="http://schemas.microsoft.com/office/powerpoint/2010/main" val="225918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14</a:t>
            </a:fld>
            <a:endParaRPr kumimoji="1" lang="ja-JP" altLang="en-US"/>
          </a:p>
        </p:txBody>
      </p:sp>
    </p:spTree>
    <p:extLst>
      <p:ext uri="{BB962C8B-B14F-4D97-AF65-F5344CB8AC3E}">
        <p14:creationId xmlns:p14="http://schemas.microsoft.com/office/powerpoint/2010/main" val="30344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A1584F8-0F39-4836-BED4-6A8DCA843E19}"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C9B097-3DF1-4755-B8A7-D12907BDCC38}" type="datetimeFigureOut">
              <a:rPr kumimoji="1" lang="ja-JP" altLang="en-US" smtClean="0"/>
              <a:pPr/>
              <a:t>2018/12/11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3C6CFD-3759-4576-8E0D-A303371F74A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9B097-3DF1-4755-B8A7-D12907BDCC38}" type="datetimeFigureOut">
              <a:rPr kumimoji="1" lang="ja-JP" altLang="en-US" smtClean="0"/>
              <a:pPr/>
              <a:t>2018/12/11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C6CFD-3759-4576-8E0D-A303371F74A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4639"/>
          </a:xfrm>
          <a:noFill/>
        </p:spPr>
        <p:txBody>
          <a:bodyPr>
            <a:normAutofit/>
          </a:bodyPr>
          <a:lstStyle/>
          <a:p>
            <a:r>
              <a:rPr lang="ja-JP" altLang="en-US" dirty="0" smtClean="0"/>
              <a:t>博物館と博覧会、オリンピック</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99392"/>
            <a:ext cx="8229600" cy="6225555"/>
          </a:xfrm>
        </p:spPr>
        <p:txBody>
          <a:bodyPr>
            <a:normAutofit fontScale="92500" lnSpcReduction="20000"/>
          </a:bodyPr>
          <a:lstStyle/>
          <a:p>
            <a:r>
              <a:rPr lang="ja-JP" altLang="en-US" dirty="0"/>
              <a:t>平均寿命は４５歳前後、幼児死亡率が高かったのと、都会での結核が多かったからである。戦争の影響はないが</a:t>
            </a:r>
            <a:r>
              <a:rPr lang="ja-JP" altLang="en-US" dirty="0">
                <a:solidFill>
                  <a:srgbClr val="FF0000"/>
                </a:solidFill>
              </a:rPr>
              <a:t>日本人は短命</a:t>
            </a:r>
            <a:r>
              <a:rPr lang="ja-JP" altLang="en-US" dirty="0"/>
              <a:t>であった。</a:t>
            </a:r>
          </a:p>
          <a:p>
            <a:r>
              <a:rPr lang="ja-JP" altLang="en-US" dirty="0"/>
              <a:t>統制の動きが出だしたのは１９３４年からである。物質的な面より精神的な面から始まった。国史学会の重鎮で貴族院銀が</a:t>
            </a:r>
            <a:r>
              <a:rPr lang="ja-JP" altLang="en-US" dirty="0">
                <a:solidFill>
                  <a:srgbClr val="FF0000"/>
                </a:solidFill>
              </a:rPr>
              <a:t>英語授業時間削減</a:t>
            </a:r>
            <a:r>
              <a:rPr lang="ja-JP" altLang="en-US" dirty="0"/>
              <a:t>を主張。瑣末主義</a:t>
            </a:r>
          </a:p>
          <a:p>
            <a:r>
              <a:rPr lang="ja-JP" altLang="en-US" dirty="0"/>
              <a:t>日本の経済面で対米依存度が著しく高い　輸出四割（</a:t>
            </a:r>
            <a:r>
              <a:rPr lang="ja-JP" altLang="en-US" dirty="0">
                <a:solidFill>
                  <a:srgbClr val="FF0000"/>
                </a:solidFill>
              </a:rPr>
              <a:t>生糸、絹織物</a:t>
            </a:r>
            <a:r>
              <a:rPr lang="ja-JP" altLang="en-US" dirty="0"/>
              <a:t>、陶磁器、茶）、輸入三割（綿花、木材、機械。鉄、小麦</a:t>
            </a:r>
            <a:r>
              <a:rPr lang="ja-JP" altLang="en-US" dirty="0" smtClean="0"/>
              <a:t>）　米国の経済制裁は今のイランと同じで効果があった。</a:t>
            </a:r>
            <a:endParaRPr lang="ja-JP" altLang="en-US" dirty="0"/>
          </a:p>
          <a:p>
            <a:r>
              <a:rPr lang="ja-JP" altLang="en-US" dirty="0"/>
              <a:t>第一次大戦の後、関東大震災、恐慌等により、所有正貨が減少し、外債依存になる、こうして行財政整理、軍縮が叫ばれる。領土拡張よりも市場拡張に重点がおかれることとなった。　</a:t>
            </a:r>
          </a:p>
          <a:p>
            <a:endParaRPr lang="ja-JP" altLang="en-US" dirty="0"/>
          </a:p>
          <a:p>
            <a:endParaRPr kumimoji="1" lang="ja-JP" altLang="en-US" dirty="0"/>
          </a:p>
        </p:txBody>
      </p:sp>
    </p:spTree>
    <p:extLst>
      <p:ext uri="{BB962C8B-B14F-4D97-AF65-F5344CB8AC3E}">
        <p14:creationId xmlns:p14="http://schemas.microsoft.com/office/powerpoint/2010/main" val="2923993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a:noFill/>
          <a:ln>
            <a:solidFill>
              <a:schemeClr val="tx1">
                <a:lumMod val="95000"/>
                <a:lumOff val="5000"/>
              </a:schemeClr>
            </a:solidFill>
          </a:ln>
        </p:spPr>
        <p:txBody>
          <a:bodyPr/>
          <a:lstStyle/>
          <a:p>
            <a:r>
              <a:rPr kumimoji="1" lang="ja-JP" altLang="en-US" dirty="0" smtClean="0"/>
              <a:t>当時もあった景観論</a:t>
            </a:r>
            <a:endParaRPr kumimoji="1" lang="ja-JP" altLang="en-US" dirty="0"/>
          </a:p>
        </p:txBody>
      </p:sp>
      <p:sp>
        <p:nvSpPr>
          <p:cNvPr id="3" name="コンテンツ プレースホルダ 2"/>
          <p:cNvSpPr>
            <a:spLocks noGrp="1"/>
          </p:cNvSpPr>
          <p:nvPr>
            <p:ph idx="1"/>
          </p:nvPr>
        </p:nvSpPr>
        <p:spPr>
          <a:xfrm>
            <a:off x="144016" y="1960240"/>
            <a:ext cx="8892480" cy="4493096"/>
          </a:xfrm>
        </p:spPr>
        <p:txBody>
          <a:bodyPr>
            <a:normAutofit/>
          </a:bodyPr>
          <a:lstStyle/>
          <a:p>
            <a:r>
              <a:rPr lang="en-US" altLang="ja-JP" dirty="0" smtClean="0"/>
              <a:t>30</a:t>
            </a:r>
            <a:r>
              <a:rPr lang="ja-JP" altLang="ja-JP" dirty="0" smtClean="0"/>
              <a:t>年</a:t>
            </a:r>
            <a:r>
              <a:rPr lang="en-US" altLang="ja-JP" dirty="0" smtClean="0"/>
              <a:t>5</a:t>
            </a:r>
            <a:r>
              <a:rPr lang="ja-JP" altLang="ja-JP" dirty="0" smtClean="0"/>
              <a:t>月</a:t>
            </a:r>
            <a:r>
              <a:rPr lang="en-US" altLang="ja-JP" dirty="0" smtClean="0"/>
              <a:t>15</a:t>
            </a:r>
            <a:r>
              <a:rPr lang="ja-JP" altLang="ja-JP" dirty="0" smtClean="0"/>
              <a:t>日</a:t>
            </a:r>
            <a:r>
              <a:rPr lang="ja-JP" altLang="en-US" dirty="0" smtClean="0"/>
              <a:t>記事　</a:t>
            </a:r>
            <a:r>
              <a:rPr lang="ja-JP" altLang="ja-JP" dirty="0" smtClean="0"/>
              <a:t>鉄道用電線が御殿場国府津間鉄道車窓からみる富士山の景観を損ねる</a:t>
            </a:r>
            <a:r>
              <a:rPr lang="ja-JP" altLang="en-US" dirty="0" smtClean="0"/>
              <a:t>から</a:t>
            </a:r>
            <a:r>
              <a:rPr lang="ja-JP" altLang="ja-JP" dirty="0" smtClean="0"/>
              <a:t>地下化と静岡県知事発言</a:t>
            </a:r>
            <a:endParaRPr lang="en-US" altLang="ja-JP" dirty="0" smtClean="0"/>
          </a:p>
          <a:p>
            <a:r>
              <a:rPr lang="ja-JP" altLang="ja-JP" dirty="0" smtClean="0"/>
              <a:t>国際観光局長賛成も鉄道省電化課長は「経費がかるので反対側に移動させられないか」と発言</a:t>
            </a:r>
            <a:endParaRPr lang="en-US" altLang="ja-JP" dirty="0" smtClean="0"/>
          </a:p>
          <a:p>
            <a:r>
              <a:rPr lang="ja-JP" altLang="en-US" dirty="0" smtClean="0"/>
              <a:t>鉄道省内でも国際観光局と施設整備部門での意見調整</a:t>
            </a:r>
            <a:endParaRPr lang="en-US" altLang="ja-JP" dirty="0" smtClean="0"/>
          </a:p>
          <a:p>
            <a:r>
              <a:rPr lang="ja-JP" altLang="en-US" dirty="0" smtClean="0"/>
              <a:t>現代でいえば</a:t>
            </a:r>
            <a:r>
              <a:rPr lang="ja-JP" altLang="en-US" dirty="0" smtClean="0">
                <a:solidFill>
                  <a:srgbClr val="FF0000"/>
                </a:solidFill>
              </a:rPr>
              <a:t>電柱地中化</a:t>
            </a:r>
            <a:r>
              <a:rPr lang="ja-JP" altLang="en-US" dirty="0" smtClean="0"/>
              <a:t>問題であろう</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1691680" y="216024"/>
            <a:ext cx="6480720" cy="65253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8229600" cy="1143000"/>
          </a:xfrm>
          <a:ln>
            <a:solidFill>
              <a:schemeClr val="tx1">
                <a:lumMod val="95000"/>
                <a:lumOff val="5000"/>
              </a:schemeClr>
            </a:solidFill>
          </a:ln>
        </p:spPr>
        <p:txBody>
          <a:bodyPr>
            <a:normAutofit fontScale="90000"/>
          </a:bodyPr>
          <a:lstStyle/>
          <a:p>
            <a:r>
              <a:rPr lang="ja-JP" altLang="en-US" sz="2800" b="1" dirty="0" smtClean="0"/>
              <a:t>赤富士が電線だらけ</a:t>
            </a:r>
            <a:r>
              <a:rPr lang="en-US" altLang="ja-JP" sz="2800" b="1" dirty="0" smtClean="0"/>
              <a:t>... </a:t>
            </a:r>
            <a:r>
              <a:rPr lang="ja-JP" altLang="en-US" sz="2800" b="1" dirty="0" smtClean="0"/>
              <a:t>啓発イラストが「カッコよくて逆効果」と話題に</a:t>
            </a:r>
            <a:r>
              <a:rPr lang="en-US" altLang="ja-JP" sz="2800" b="1" dirty="0" smtClean="0"/>
              <a:t>【</a:t>
            </a:r>
            <a:r>
              <a:rPr lang="ja-JP" altLang="en-US" sz="2800" b="1" dirty="0" smtClean="0"/>
              <a:t>無電柱化民間プロジェクト</a:t>
            </a:r>
            <a:r>
              <a:rPr lang="en-US" altLang="ja-JP" sz="2800" b="1" dirty="0" smtClean="0"/>
              <a:t>】</a:t>
            </a:r>
            <a:br>
              <a:rPr lang="en-US" altLang="ja-JP" sz="2800" b="1" dirty="0" smtClean="0"/>
            </a:br>
            <a:r>
              <a:rPr lang="en-US" altLang="ja-JP" sz="2000" b="1" dirty="0" smtClean="0"/>
              <a:t>http://www.huffingtonpost.jp/2014/07/13/mudenchuka-project_n_5581680.html</a:t>
            </a:r>
            <a:endParaRPr kumimoji="1" lang="ja-JP" altLang="en-US" sz="2000" dirty="0"/>
          </a:p>
        </p:txBody>
      </p:sp>
      <p:pic>
        <p:nvPicPr>
          <p:cNvPr id="2050" name="Picture 2" descr="akafuji"/>
          <p:cNvPicPr>
            <a:picLocks noChangeAspect="1" noChangeArrowheads="1"/>
          </p:cNvPicPr>
          <p:nvPr/>
        </p:nvPicPr>
        <p:blipFill>
          <a:blip r:embed="rId3" cstate="print"/>
          <a:srcRect/>
          <a:stretch>
            <a:fillRect/>
          </a:stretch>
        </p:blipFill>
        <p:spPr bwMode="auto">
          <a:xfrm>
            <a:off x="623986" y="1556792"/>
            <a:ext cx="7764438" cy="517629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287016"/>
          </a:xfrm>
          <a:noFill/>
          <a:ln w="38100">
            <a:solidFill>
              <a:schemeClr val="tx1">
                <a:lumMod val="85000"/>
                <a:lumOff val="15000"/>
              </a:schemeClr>
            </a:solidFill>
          </a:ln>
        </p:spPr>
        <p:txBody>
          <a:bodyPr>
            <a:normAutofit fontScale="90000"/>
          </a:bodyPr>
          <a:lstStyle/>
          <a:p>
            <a:r>
              <a:rPr kumimoji="1" lang="en-US" altLang="ja-JP" dirty="0" smtClean="0"/>
              <a:t>1930</a:t>
            </a:r>
            <a:r>
              <a:rPr kumimoji="1" lang="ja-JP" altLang="en-US" dirty="0" smtClean="0"/>
              <a:t>年代のＩＲ（カジノ）は</a:t>
            </a:r>
            <a:r>
              <a:rPr kumimoji="1" lang="en-US" altLang="ja-JP" dirty="0" smtClean="0"/>
              <a:t/>
            </a:r>
            <a:br>
              <a:rPr kumimoji="1" lang="en-US" altLang="ja-JP" dirty="0" smtClean="0"/>
            </a:br>
            <a:r>
              <a:rPr lang="ja-JP" altLang="en-US" dirty="0" smtClean="0"/>
              <a:t>競犬場</a:t>
            </a:r>
            <a:endParaRPr kumimoji="1" lang="ja-JP" altLang="en-US" dirty="0"/>
          </a:p>
        </p:txBody>
      </p:sp>
      <p:sp>
        <p:nvSpPr>
          <p:cNvPr id="3" name="コンテンツ プレースホルダ 2"/>
          <p:cNvSpPr>
            <a:spLocks noGrp="1"/>
          </p:cNvSpPr>
          <p:nvPr>
            <p:ph idx="1"/>
          </p:nvPr>
        </p:nvSpPr>
        <p:spPr>
          <a:xfrm>
            <a:off x="0" y="1855365"/>
            <a:ext cx="9144000" cy="4525963"/>
          </a:xfrm>
        </p:spPr>
        <p:txBody>
          <a:bodyPr>
            <a:normAutofit fontScale="70000" lnSpcReduction="20000"/>
          </a:bodyPr>
          <a:lstStyle/>
          <a:p>
            <a:r>
              <a:rPr lang="en-US" altLang="ja-JP" dirty="0" smtClean="0"/>
              <a:t>1931</a:t>
            </a:r>
            <a:r>
              <a:rPr lang="ja-JP" altLang="en-US" dirty="0" smtClean="0"/>
              <a:t>年</a:t>
            </a:r>
            <a:r>
              <a:rPr lang="en-US" altLang="ja-JP" dirty="0" smtClean="0"/>
              <a:t>4</a:t>
            </a:r>
            <a:r>
              <a:rPr lang="ja-JP" altLang="ja-JP" dirty="0" smtClean="0"/>
              <a:t>月</a:t>
            </a:r>
            <a:r>
              <a:rPr lang="en-US" altLang="ja-JP" dirty="0" smtClean="0"/>
              <a:t>17</a:t>
            </a:r>
            <a:r>
              <a:rPr lang="ja-JP" altLang="ja-JP" dirty="0" smtClean="0"/>
              <a:t>日</a:t>
            </a:r>
            <a:r>
              <a:rPr lang="ja-JP" altLang="en-US" dirty="0" smtClean="0"/>
              <a:t>「</a:t>
            </a:r>
            <a:r>
              <a:rPr lang="ja-JP" altLang="ja-JP" b="1" dirty="0" smtClean="0">
                <a:solidFill>
                  <a:srgbClr val="FF0000"/>
                </a:solidFill>
              </a:rPr>
              <a:t>競犬場計画</a:t>
            </a:r>
            <a:r>
              <a:rPr lang="ja-JP" altLang="en-US" dirty="0" smtClean="0"/>
              <a:t>」</a:t>
            </a:r>
            <a:r>
              <a:rPr lang="ja-JP" altLang="ja-JP" dirty="0" smtClean="0"/>
              <a:t>　市村羽左衛門等が出資して東洋観光㈱設立　中国人米国人等外人にも出資募る　１万２千坪の川崎埋立地に円形トラック　ウサギをグレーハウンド犬が追いかける　</a:t>
            </a:r>
            <a:r>
              <a:rPr lang="ja-JP" altLang="ja-JP" b="1" dirty="0" smtClean="0">
                <a:solidFill>
                  <a:srgbClr val="FF0000"/>
                </a:solidFill>
              </a:rPr>
              <a:t>国際観光局も支援</a:t>
            </a:r>
            <a:r>
              <a:rPr lang="ja-JP" altLang="ja-JP" dirty="0" smtClean="0"/>
              <a:t>方針</a:t>
            </a:r>
            <a:endParaRPr lang="en-US" altLang="ja-JP" dirty="0" smtClean="0"/>
          </a:p>
          <a:p>
            <a:r>
              <a:rPr lang="en-US" altLang="ja-JP" dirty="0" smtClean="0"/>
              <a:t>4</a:t>
            </a:r>
            <a:r>
              <a:rPr lang="ja-JP" altLang="ja-JP" dirty="0" smtClean="0"/>
              <a:t>月</a:t>
            </a:r>
            <a:r>
              <a:rPr lang="en-US" altLang="ja-JP" dirty="0" smtClean="0"/>
              <a:t>21</a:t>
            </a:r>
            <a:r>
              <a:rPr lang="ja-JP" altLang="ja-JP" dirty="0" smtClean="0"/>
              <a:t>日</a:t>
            </a:r>
            <a:r>
              <a:rPr lang="ja-JP" altLang="en-US" dirty="0" smtClean="0"/>
              <a:t>　</a:t>
            </a:r>
            <a:r>
              <a:rPr lang="ja-JP" altLang="ja-JP" dirty="0" smtClean="0"/>
              <a:t>朝日主催懸賞金付き太平洋無着陸横断飛行関係記事とともに航空輸送記事</a:t>
            </a:r>
            <a:r>
              <a:rPr lang="ja-JP" altLang="en-US" dirty="0" smtClean="0"/>
              <a:t>（</a:t>
            </a:r>
            <a:r>
              <a:rPr lang="ja-JP" altLang="ja-JP" dirty="0" smtClean="0"/>
              <a:t>銀座の料理店鮮魚空輸播磨灘の鮮魚</a:t>
            </a:r>
            <a:r>
              <a:rPr lang="ja-JP" altLang="en-US" dirty="0" smtClean="0"/>
              <a:t>）</a:t>
            </a:r>
            <a:endParaRPr lang="ja-JP" altLang="ja-JP" dirty="0" smtClean="0"/>
          </a:p>
          <a:p>
            <a:r>
              <a:rPr lang="ja-JP" altLang="ja-JP" dirty="0" smtClean="0"/>
              <a:t>競犬　神奈川県は取締法律なく不許可方針　国際観光局が支援　内務省にお伺い</a:t>
            </a:r>
            <a:r>
              <a:rPr lang="ja-JP" altLang="en-US" dirty="0" smtClean="0"/>
              <a:t>　</a:t>
            </a:r>
            <a:r>
              <a:rPr lang="ja-JP" altLang="ja-JP" dirty="0" smtClean="0"/>
              <a:t>競馬は種の改良目的もあるが、イヌは大衆の射幸心あおる　これに対し国際観光局長は「許可してもよいと思うが」とコメント</a:t>
            </a:r>
          </a:p>
          <a:p>
            <a:r>
              <a:rPr lang="ja-JP" altLang="ja-JP" dirty="0" smtClean="0">
                <a:solidFill>
                  <a:srgbClr val="FF0000"/>
                </a:solidFill>
              </a:rPr>
              <a:t>現代でも権限のない官庁と責任を持たされる官庁の間　マスコミが面白く取り上げる関係が変わらない</a:t>
            </a:r>
            <a:endParaRPr lang="en-US" altLang="ja-JP" dirty="0" smtClean="0">
              <a:solidFill>
                <a:srgbClr val="FF0000"/>
              </a:solidFill>
            </a:endParaRPr>
          </a:p>
          <a:p>
            <a:r>
              <a:rPr lang="en-US" altLang="ja-JP" dirty="0" smtClean="0"/>
              <a:t>32</a:t>
            </a:r>
            <a:r>
              <a:rPr lang="ja-JP" altLang="ja-JP" dirty="0" smtClean="0"/>
              <a:t>年</a:t>
            </a:r>
            <a:r>
              <a:rPr lang="en-US" altLang="ja-JP" dirty="0" smtClean="0"/>
              <a:t>6</a:t>
            </a:r>
            <a:r>
              <a:rPr lang="ja-JP" altLang="ja-JP" dirty="0" smtClean="0"/>
              <a:t>月</a:t>
            </a:r>
            <a:r>
              <a:rPr lang="en-US" altLang="ja-JP" dirty="0" smtClean="0"/>
              <a:t>2</a:t>
            </a:r>
            <a:r>
              <a:rPr lang="ja-JP" altLang="ja-JP" dirty="0" smtClean="0"/>
              <a:t>日　</a:t>
            </a:r>
            <a:r>
              <a:rPr lang="ja-JP" altLang="ja-JP" b="1" dirty="0" smtClean="0">
                <a:solidFill>
                  <a:srgbClr val="FF0000"/>
                </a:solidFill>
              </a:rPr>
              <a:t>闘犬復活運動</a:t>
            </a:r>
            <a:r>
              <a:rPr lang="ja-JP" altLang="ja-JP" dirty="0" smtClean="0"/>
              <a:t>　</a:t>
            </a:r>
            <a:r>
              <a:rPr lang="ja-JP" altLang="ja-JP" b="1" dirty="0" smtClean="0">
                <a:solidFill>
                  <a:srgbClr val="FF0000"/>
                </a:solidFill>
              </a:rPr>
              <a:t>国際観光局に闘犬の許可と競技場の認可をせまる</a:t>
            </a:r>
            <a:r>
              <a:rPr lang="ja-JP" altLang="ja-JP" dirty="0" smtClean="0"/>
              <a:t>　理由は外客誘致　明治</a:t>
            </a:r>
            <a:r>
              <a:rPr lang="en-US" altLang="ja-JP" dirty="0" smtClean="0"/>
              <a:t>40</a:t>
            </a:r>
            <a:r>
              <a:rPr lang="ja-JP" altLang="ja-JP" dirty="0" smtClean="0"/>
              <a:t>年大正天皇（当時は皇太子）が高知県で鑑賞後全国でブーム、大正</a:t>
            </a:r>
            <a:r>
              <a:rPr lang="en-US" altLang="ja-JP" dirty="0" smtClean="0"/>
              <a:t>5</a:t>
            </a:r>
            <a:r>
              <a:rPr lang="ja-JP" altLang="ja-JP" dirty="0" smtClean="0"/>
              <a:t>年に禁止、秋田、高知県のみ実施　東京で見ることができるようになるか</a:t>
            </a:r>
          </a:p>
          <a:p>
            <a:endParaRPr lang="ja-JP" altLang="ja-JP" dirty="0" smtClean="0"/>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１９３１年４月２１日東京朝日朝刊</a:t>
            </a:r>
            <a:endParaRPr kumimoji="1" lang="ja-JP" altLang="en-US" dirty="0"/>
          </a:p>
        </p:txBody>
      </p:sp>
      <p:pic>
        <p:nvPicPr>
          <p:cNvPr id="3074" name="Picture 2"/>
          <p:cNvPicPr>
            <a:picLocks noChangeAspect="1" noChangeArrowheads="1"/>
          </p:cNvPicPr>
          <p:nvPr/>
        </p:nvPicPr>
        <p:blipFill>
          <a:blip r:embed="rId3" cstate="print"/>
          <a:srcRect/>
          <a:stretch>
            <a:fillRect/>
          </a:stretch>
        </p:blipFill>
        <p:spPr bwMode="auto">
          <a:xfrm>
            <a:off x="3961431" y="1798737"/>
            <a:ext cx="5147073" cy="4726607"/>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275878" y="3500573"/>
            <a:ext cx="3576042" cy="3096779"/>
          </a:xfrm>
          <a:prstGeom prst="rect">
            <a:avLst/>
          </a:prstGeom>
          <a:noFill/>
          <a:ln w="9525">
            <a:noFill/>
            <a:miter lim="800000"/>
            <a:headEnd/>
            <a:tailEnd/>
          </a:ln>
        </p:spPr>
      </p:pic>
      <p:sp>
        <p:nvSpPr>
          <p:cNvPr id="5" name="円/楕円 4"/>
          <p:cNvSpPr/>
          <p:nvPr/>
        </p:nvSpPr>
        <p:spPr>
          <a:xfrm>
            <a:off x="7812360" y="270892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139952" y="4293096"/>
            <a:ext cx="1130424" cy="2160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38100">
            <a:solidFill>
              <a:schemeClr val="tx1">
                <a:lumMod val="85000"/>
                <a:lumOff val="15000"/>
              </a:schemeClr>
            </a:solidFill>
          </a:ln>
        </p:spPr>
        <p:txBody>
          <a:bodyPr/>
          <a:lstStyle/>
          <a:p>
            <a:r>
              <a:rPr lang="ja-JP" altLang="ja-JP" dirty="0" smtClean="0"/>
              <a:t>オリンピック東京開催</a:t>
            </a:r>
            <a:endParaRPr kumimoji="1" lang="ja-JP" altLang="en-US" dirty="0"/>
          </a:p>
        </p:txBody>
      </p:sp>
      <p:sp>
        <p:nvSpPr>
          <p:cNvPr id="3" name="コンテンツ プレースホルダ 2"/>
          <p:cNvSpPr>
            <a:spLocks noGrp="1"/>
          </p:cNvSpPr>
          <p:nvPr>
            <p:ph idx="1"/>
          </p:nvPr>
        </p:nvSpPr>
        <p:spPr>
          <a:xfrm>
            <a:off x="179512" y="1600200"/>
            <a:ext cx="8964488" cy="4853136"/>
          </a:xfrm>
        </p:spPr>
        <p:txBody>
          <a:bodyPr>
            <a:normAutofit/>
          </a:bodyPr>
          <a:lstStyle/>
          <a:p>
            <a:r>
              <a:rPr lang="en-US" altLang="ja-JP" dirty="0" smtClean="0"/>
              <a:t>35</a:t>
            </a:r>
            <a:r>
              <a:rPr lang="ja-JP" altLang="ja-JP" dirty="0" smtClean="0"/>
              <a:t>年</a:t>
            </a:r>
            <a:r>
              <a:rPr lang="en-US" altLang="ja-JP" dirty="0" smtClean="0"/>
              <a:t>2</a:t>
            </a:r>
            <a:r>
              <a:rPr lang="ja-JP" altLang="ja-JP" dirty="0" smtClean="0"/>
              <a:t>月</a:t>
            </a:r>
            <a:r>
              <a:rPr lang="en-US" altLang="ja-JP" dirty="0" smtClean="0"/>
              <a:t>16</a:t>
            </a:r>
            <a:r>
              <a:rPr lang="ja-JP" altLang="ja-JP" dirty="0" smtClean="0"/>
              <a:t>日オリンピック東京開催有望　観光局乗り出す</a:t>
            </a:r>
          </a:p>
          <a:p>
            <a:r>
              <a:rPr lang="ja-JP" altLang="ja-JP" dirty="0" smtClean="0"/>
              <a:t>東京に一大観光ホテル建設</a:t>
            </a:r>
          </a:p>
          <a:p>
            <a:r>
              <a:rPr lang="ja-JP" altLang="ja-JP" dirty="0" smtClean="0"/>
              <a:t>日光箱根　湘南　富士　京都奈良神戸に完全ドライブウェイ　（戦後の国道基準</a:t>
            </a:r>
            <a:r>
              <a:rPr lang="ja-JP" altLang="en-US" dirty="0" smtClean="0"/>
              <a:t>）</a:t>
            </a:r>
            <a:endParaRPr lang="ja-JP" altLang="ja-JP" dirty="0" smtClean="0"/>
          </a:p>
          <a:p>
            <a:r>
              <a:rPr lang="ja-JP" altLang="ja-JP" dirty="0" smtClean="0"/>
              <a:t>神戸　瀬戸内海　別府雲仙唐津の新観光ルート</a:t>
            </a:r>
          </a:p>
          <a:p>
            <a:r>
              <a:rPr lang="ja-JP" altLang="ja-JP" dirty="0" smtClean="0"/>
              <a:t>川口、名古屋、川奈、雲仙、唐津の新観光ホテル</a:t>
            </a:r>
            <a:r>
              <a:rPr lang="en-US" altLang="ja-JP" dirty="0" smtClean="0"/>
              <a:t> </a:t>
            </a:r>
            <a:endParaRPr lang="ja-JP"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en-US" altLang="ja-JP" dirty="0" smtClean="0"/>
              <a:t>1936</a:t>
            </a:r>
            <a:r>
              <a:rPr lang="ja-JP" altLang="en-US" dirty="0" smtClean="0"/>
              <a:t>年</a:t>
            </a:r>
            <a:r>
              <a:rPr lang="en-US" altLang="ja-JP" dirty="0" smtClean="0"/>
              <a:t>5</a:t>
            </a:r>
            <a:r>
              <a:rPr lang="ja-JP" altLang="en-US" dirty="0" smtClean="0"/>
              <a:t>月</a:t>
            </a:r>
            <a:r>
              <a:rPr lang="en-US" altLang="ja-JP" dirty="0" smtClean="0"/>
              <a:t>27</a:t>
            </a:r>
            <a:r>
              <a:rPr lang="ja-JP" altLang="en-US" dirty="0" smtClean="0"/>
              <a:t>日</a:t>
            </a:r>
            <a:endParaRPr lang="en-US" altLang="ja-JP" dirty="0" smtClean="0"/>
          </a:p>
          <a:p>
            <a:pPr>
              <a:buNone/>
            </a:pPr>
            <a:r>
              <a:rPr lang="ja-JP" altLang="ja-JP" dirty="0" smtClean="0"/>
              <a:t>　大蔵男爵先手で鉄道省の東洋一ホテルが暗礁。帝国ホテルが</a:t>
            </a:r>
            <a:r>
              <a:rPr lang="en-US" altLang="ja-JP" dirty="0" smtClean="0"/>
              <a:t>300</a:t>
            </a:r>
            <a:r>
              <a:rPr lang="ja-JP" altLang="ja-JP" dirty="0" smtClean="0"/>
              <a:t>室の増加で対応。</a:t>
            </a:r>
            <a:r>
              <a:rPr lang="ja-JP" altLang="en-US" dirty="0" smtClean="0"/>
              <a:t>鉄道省は</a:t>
            </a:r>
            <a:r>
              <a:rPr lang="en-US" altLang="ja-JP" dirty="0" smtClean="0"/>
              <a:t>500</a:t>
            </a:r>
            <a:r>
              <a:rPr lang="ja-JP" altLang="ja-JP" dirty="0" smtClean="0"/>
              <a:t>室のホテルは</a:t>
            </a:r>
            <a:r>
              <a:rPr lang="en-US" altLang="ja-JP" dirty="0" smtClean="0"/>
              <a:t>2600</a:t>
            </a:r>
            <a:r>
              <a:rPr lang="ja-JP" altLang="ja-JP" dirty="0" smtClean="0"/>
              <a:t>年後の平時の維持が困難とあきらめる</a:t>
            </a:r>
            <a:endParaRPr lang="en-US" altLang="ja-JP" dirty="0" smtClean="0"/>
          </a:p>
          <a:p>
            <a:r>
              <a:rPr lang="en-US" altLang="ja-JP" dirty="0" smtClean="0"/>
              <a:t>1937</a:t>
            </a:r>
            <a:r>
              <a:rPr lang="ja-JP" altLang="ja-JP" dirty="0" smtClean="0"/>
              <a:t>年</a:t>
            </a:r>
            <a:r>
              <a:rPr lang="en-US" altLang="ja-JP" dirty="0" smtClean="0"/>
              <a:t>1</a:t>
            </a:r>
            <a:r>
              <a:rPr lang="ja-JP" altLang="ja-JP" dirty="0" smtClean="0"/>
              <a:t>月</a:t>
            </a:r>
            <a:r>
              <a:rPr lang="en-US" altLang="ja-JP" dirty="0" smtClean="0"/>
              <a:t>20</a:t>
            </a:r>
            <a:r>
              <a:rPr lang="ja-JP" altLang="ja-JP" dirty="0" smtClean="0"/>
              <a:t>日　</a:t>
            </a:r>
            <a:endParaRPr lang="en-US" altLang="ja-JP" dirty="0" smtClean="0"/>
          </a:p>
          <a:p>
            <a:pPr>
              <a:buNone/>
            </a:pPr>
            <a:r>
              <a:rPr lang="ja-JP" altLang="en-US" dirty="0" smtClean="0"/>
              <a:t>　</a:t>
            </a:r>
            <a:r>
              <a:rPr lang="ja-JP" altLang="ja-JP" dirty="0" smtClean="0"/>
              <a:t>帝国ホテル増築案に美術批評家協会反対　</a:t>
            </a:r>
            <a:r>
              <a:rPr lang="ja-JP" altLang="ja-JP" b="1" dirty="0" smtClean="0">
                <a:solidFill>
                  <a:srgbClr val="FF0000"/>
                </a:solidFill>
              </a:rPr>
              <a:t>現在のスタジアム反対</a:t>
            </a:r>
            <a:r>
              <a:rPr lang="ja-JP" altLang="en-US" b="1" dirty="0" smtClean="0">
                <a:solidFill>
                  <a:srgbClr val="FF0000"/>
                </a:solidFill>
              </a:rPr>
              <a:t>を思い出させる</a:t>
            </a:r>
            <a:endParaRPr lang="en-US" altLang="ja-JP" b="1" dirty="0" smtClean="0">
              <a:solidFill>
                <a:srgbClr val="FF0000"/>
              </a:solidFill>
            </a:endParaRPr>
          </a:p>
          <a:p>
            <a:pPr>
              <a:buNone/>
            </a:pPr>
            <a:r>
              <a:rPr lang="en-US" altLang="ja-JP" dirty="0" smtClean="0"/>
              <a:t>1937</a:t>
            </a:r>
            <a:r>
              <a:rPr lang="ja-JP" altLang="en-US" dirty="0" smtClean="0"/>
              <a:t>年</a:t>
            </a:r>
            <a:r>
              <a:rPr lang="en-US" altLang="ja-JP" dirty="0" smtClean="0"/>
              <a:t>4</a:t>
            </a:r>
            <a:r>
              <a:rPr lang="ja-JP" altLang="ja-JP" dirty="0" smtClean="0"/>
              <a:t>月</a:t>
            </a:r>
            <a:r>
              <a:rPr lang="en-US" altLang="ja-JP" dirty="0" smtClean="0"/>
              <a:t>5</a:t>
            </a:r>
            <a:r>
              <a:rPr lang="ja-JP" altLang="ja-JP" dirty="0" smtClean="0"/>
              <a:t>日</a:t>
            </a:r>
            <a:r>
              <a:rPr lang="ja-JP" altLang="en-US" dirty="0" smtClean="0"/>
              <a:t>　</a:t>
            </a:r>
            <a:endParaRPr lang="en-US" altLang="ja-JP" dirty="0" smtClean="0"/>
          </a:p>
          <a:p>
            <a:pPr>
              <a:buNone/>
            </a:pPr>
            <a:r>
              <a:rPr lang="ja-JP" altLang="en-US" dirty="0" smtClean="0"/>
              <a:t>　　</a:t>
            </a:r>
            <a:r>
              <a:rPr lang="ja-JP" altLang="ja-JP" dirty="0" smtClean="0"/>
              <a:t>鉄道直営ホテルの醜い</a:t>
            </a:r>
            <a:r>
              <a:rPr lang="ja-JP" altLang="ja-JP" dirty="0" smtClean="0">
                <a:solidFill>
                  <a:srgbClr val="FF0000"/>
                </a:solidFill>
              </a:rPr>
              <a:t>官僚臭</a:t>
            </a:r>
            <a:r>
              <a:rPr lang="ja-JP" altLang="ja-JP" dirty="0" smtClean="0"/>
              <a:t>　泊めてやる扱い　　木村旅客課長調査　</a:t>
            </a:r>
            <a:r>
              <a:rPr lang="en-US" altLang="ja-JP" dirty="0" smtClean="0"/>
              <a:t>10</a:t>
            </a:r>
            <a:r>
              <a:rPr lang="ja-JP" altLang="ja-JP" dirty="0" smtClean="0"/>
              <a:t>年</a:t>
            </a:r>
            <a:r>
              <a:rPr lang="en-US" altLang="ja-JP" dirty="0" smtClean="0"/>
              <a:t>20</a:t>
            </a:r>
            <a:r>
              <a:rPr lang="ja-JP" altLang="ja-JP" dirty="0" smtClean="0"/>
              <a:t>年前の欧米スタイルをまねている　　日本旅館の長所も起用すべき</a:t>
            </a:r>
          </a:p>
          <a:p>
            <a:pPr>
              <a:buNone/>
            </a:pPr>
            <a:endParaRPr lang="ja-JP" altLang="ja-JP" dirty="0" smtClean="0">
              <a:solidFill>
                <a:srgbClr val="FF0000"/>
              </a:solidFill>
            </a:endParaRPr>
          </a:p>
          <a:p>
            <a:endParaRPr lang="ja-JP" altLang="ja-JP" dirty="0" smtClean="0"/>
          </a:p>
          <a:p>
            <a:endParaRPr kumimoji="1" lang="ja-JP" altLang="en-US" dirty="0"/>
          </a:p>
        </p:txBody>
      </p:sp>
      <p:sp>
        <p:nvSpPr>
          <p:cNvPr id="4" name="タイトル 1"/>
          <p:cNvSpPr>
            <a:spLocks noGrp="1"/>
          </p:cNvSpPr>
          <p:nvPr>
            <p:ph type="title"/>
          </p:nvPr>
        </p:nvSpPr>
        <p:spPr>
          <a:noFill/>
          <a:ln>
            <a:solidFill>
              <a:schemeClr val="tx1">
                <a:lumMod val="95000"/>
                <a:lumOff val="5000"/>
              </a:schemeClr>
            </a:solidFill>
          </a:ln>
        </p:spPr>
        <p:txBody>
          <a:bodyPr/>
          <a:lstStyle/>
          <a:p>
            <a:r>
              <a:rPr kumimoji="1" lang="ja-JP" altLang="en-US" dirty="0" smtClean="0"/>
              <a:t>オリンピックと帝国ホテル</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p:spPr>
        <p:txBody>
          <a:bodyPr>
            <a:normAutofit fontScale="90000"/>
          </a:bodyPr>
          <a:lstStyle/>
          <a:p>
            <a:r>
              <a:rPr lang="ja-JP" altLang="ja-JP" sz="3600" dirty="0" smtClean="0"/>
              <a:t>1936年12月16日 - 名古屋観光ホテル開業（帝国ホテルから約30人の従業員派遣）</a:t>
            </a:r>
            <a:endParaRPr kumimoji="1" lang="ja-JP" altLang="en-US" sz="3100" dirty="0"/>
          </a:p>
        </p:txBody>
      </p:sp>
      <p:pic>
        <p:nvPicPr>
          <p:cNvPr id="9218" name="Picture 2"/>
          <p:cNvPicPr>
            <a:picLocks noChangeAspect="1" noChangeArrowheads="1"/>
          </p:cNvPicPr>
          <p:nvPr/>
        </p:nvPicPr>
        <p:blipFill>
          <a:blip r:embed="rId3" cstate="print"/>
          <a:srcRect/>
          <a:stretch>
            <a:fillRect/>
          </a:stretch>
        </p:blipFill>
        <p:spPr bwMode="auto">
          <a:xfrm>
            <a:off x="774035" y="1873831"/>
            <a:ext cx="7614389" cy="4939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686800" cy="5257800"/>
          </a:xfrm>
        </p:spPr>
        <p:txBody>
          <a:bodyPr>
            <a:normAutofit fontScale="92500" lnSpcReduction="20000"/>
          </a:bodyPr>
          <a:lstStyle/>
          <a:p>
            <a:r>
              <a:rPr lang="en-US" altLang="ja-JP" dirty="0" smtClean="0"/>
              <a:t>36</a:t>
            </a:r>
            <a:r>
              <a:rPr lang="ja-JP" altLang="en-US" dirty="0" smtClean="0"/>
              <a:t>年</a:t>
            </a:r>
            <a:r>
              <a:rPr lang="en-US" altLang="ja-JP" dirty="0" smtClean="0"/>
              <a:t>12</a:t>
            </a:r>
            <a:r>
              <a:rPr lang="ja-JP" altLang="ja-JP" dirty="0" smtClean="0"/>
              <a:t>月</a:t>
            </a:r>
            <a:r>
              <a:rPr lang="en-US" altLang="ja-JP" dirty="0" smtClean="0"/>
              <a:t>12</a:t>
            </a:r>
            <a:r>
              <a:rPr lang="ja-JP" altLang="ja-JP" dirty="0" smtClean="0"/>
              <a:t>日　昨年巨人軍誕生した時、</a:t>
            </a:r>
            <a:r>
              <a:rPr lang="ja-JP" altLang="ja-JP" dirty="0" smtClean="0">
                <a:solidFill>
                  <a:srgbClr val="FF0000"/>
                </a:solidFill>
              </a:rPr>
              <a:t>朝日</a:t>
            </a:r>
            <a:r>
              <a:rPr lang="ja-JP" altLang="ja-JP" dirty="0" smtClean="0"/>
              <a:t>は大学中等野球大会</a:t>
            </a:r>
            <a:r>
              <a:rPr lang="en-US" altLang="ja-JP" dirty="0" smtClean="0"/>
              <a:t>25</a:t>
            </a:r>
            <a:r>
              <a:rPr lang="ja-JP" altLang="ja-JP" dirty="0" smtClean="0"/>
              <a:t>年の歴史もあり、オリンピックに</a:t>
            </a:r>
            <a:r>
              <a:rPr lang="en-US" altLang="ja-JP" b="1" dirty="0" smtClean="0">
                <a:solidFill>
                  <a:srgbClr val="FF0000"/>
                </a:solidFill>
              </a:rPr>
              <a:t>1</a:t>
            </a:r>
            <a:r>
              <a:rPr lang="ja-JP" altLang="ja-JP" b="1" dirty="0" smtClean="0">
                <a:solidFill>
                  <a:srgbClr val="FF0000"/>
                </a:solidFill>
              </a:rPr>
              <a:t>億円寄付決定</a:t>
            </a:r>
          </a:p>
          <a:p>
            <a:r>
              <a:rPr lang="ja-JP" altLang="ja-JP" dirty="0" smtClean="0"/>
              <a:t>８月</a:t>
            </a:r>
            <a:r>
              <a:rPr lang="en-US" altLang="ja-JP" dirty="0" smtClean="0"/>
              <a:t>5</a:t>
            </a:r>
            <a:r>
              <a:rPr lang="ja-JP" altLang="ja-JP" dirty="0" smtClean="0"/>
              <a:t>日</a:t>
            </a:r>
            <a:r>
              <a:rPr lang="ja-JP" altLang="en-US" dirty="0" smtClean="0"/>
              <a:t>　</a:t>
            </a:r>
            <a:r>
              <a:rPr lang="ja-JP" altLang="ja-JP" dirty="0" smtClean="0"/>
              <a:t>オリンピック東京大会に朗報　</a:t>
            </a:r>
            <a:r>
              <a:rPr lang="ja-JP" altLang="ja-JP" dirty="0" smtClean="0">
                <a:solidFill>
                  <a:srgbClr val="FF0000"/>
                </a:solidFill>
              </a:rPr>
              <a:t>シベリア鉄道を半額　郵船も</a:t>
            </a:r>
            <a:r>
              <a:rPr lang="en-US" altLang="ja-JP" dirty="0" smtClean="0">
                <a:solidFill>
                  <a:srgbClr val="FF0000"/>
                </a:solidFill>
              </a:rPr>
              <a:t>3</a:t>
            </a:r>
            <a:r>
              <a:rPr lang="ja-JP" altLang="ja-JP" dirty="0" smtClean="0">
                <a:solidFill>
                  <a:srgbClr val="FF0000"/>
                </a:solidFill>
              </a:rPr>
              <a:t>割引き</a:t>
            </a:r>
            <a:r>
              <a:rPr lang="ja-JP" altLang="ja-JP" dirty="0" smtClean="0"/>
              <a:t>に内諾</a:t>
            </a:r>
          </a:p>
          <a:p>
            <a:r>
              <a:rPr lang="en-US" altLang="ja-JP" dirty="0" smtClean="0"/>
              <a:t>8</a:t>
            </a:r>
            <a:r>
              <a:rPr lang="ja-JP" altLang="ja-JP" dirty="0" smtClean="0"/>
              <a:t>月</a:t>
            </a:r>
            <a:r>
              <a:rPr lang="en-US" altLang="ja-JP" dirty="0" smtClean="0"/>
              <a:t>6</a:t>
            </a:r>
            <a:r>
              <a:rPr lang="ja-JP" altLang="ja-JP" dirty="0" smtClean="0"/>
              <a:t>日　</a:t>
            </a:r>
            <a:r>
              <a:rPr lang="en-US" altLang="ja-JP" dirty="0" smtClean="0"/>
              <a:t>8</a:t>
            </a:r>
            <a:r>
              <a:rPr lang="ja-JP" altLang="ja-JP" dirty="0" smtClean="0"/>
              <a:t>万の外客誘致</a:t>
            </a:r>
            <a:r>
              <a:rPr lang="en-US" altLang="ja-JP" dirty="0" smtClean="0"/>
              <a:t>3</a:t>
            </a:r>
            <a:r>
              <a:rPr lang="ja-JP" altLang="ja-JP" dirty="0" smtClean="0"/>
              <a:t>年で</a:t>
            </a:r>
            <a:r>
              <a:rPr lang="en-US" altLang="ja-JP" dirty="0" smtClean="0"/>
              <a:t>3</a:t>
            </a:r>
            <a:r>
              <a:rPr lang="ja-JP" altLang="ja-JP" dirty="0" smtClean="0"/>
              <a:t>百万宣伝費　　鉄道省現在</a:t>
            </a:r>
            <a:r>
              <a:rPr lang="en-US" altLang="ja-JP" dirty="0" smtClean="0"/>
              <a:t>40</a:t>
            </a:r>
            <a:r>
              <a:rPr lang="ja-JP" altLang="ja-JP" dirty="0" smtClean="0"/>
              <a:t>万だけ　大蔵省も了解</a:t>
            </a:r>
          </a:p>
          <a:p>
            <a:r>
              <a:rPr lang="en-US" altLang="ja-JP" dirty="0" smtClean="0"/>
              <a:t>38</a:t>
            </a:r>
            <a:r>
              <a:rPr lang="ja-JP" altLang="ja-JP" dirty="0" smtClean="0"/>
              <a:t>年</a:t>
            </a:r>
            <a:r>
              <a:rPr lang="en-US" altLang="ja-JP" dirty="0" smtClean="0"/>
              <a:t>3</a:t>
            </a:r>
            <a:r>
              <a:rPr lang="ja-JP" altLang="ja-JP" dirty="0" smtClean="0"/>
              <a:t>月</a:t>
            </a:r>
            <a:r>
              <a:rPr lang="en-US" altLang="ja-JP" dirty="0" smtClean="0"/>
              <a:t>3</a:t>
            </a:r>
            <a:r>
              <a:rPr lang="ja-JP" altLang="ja-JP" dirty="0" smtClean="0"/>
              <a:t>日　皇軍の武勲により平和がよみがえった北支、中支の諸都市は、かつて外人の観光地。日満支を結ぶ極東観光ルートを作るべく観光局長が視察。北京市に観光化を作る方針決定　宣撫工作の一助に種々のプラン</a:t>
            </a:r>
          </a:p>
          <a:p>
            <a:r>
              <a:rPr lang="en-US" altLang="ja-JP" dirty="0" smtClean="0"/>
              <a:t>3</a:t>
            </a:r>
            <a:r>
              <a:rPr lang="ja-JP" altLang="ja-JP" dirty="0" smtClean="0"/>
              <a:t>月</a:t>
            </a:r>
            <a:r>
              <a:rPr lang="en-US" altLang="ja-JP" dirty="0" smtClean="0"/>
              <a:t>28</a:t>
            </a:r>
            <a:r>
              <a:rPr lang="ja-JP" altLang="ja-JP" dirty="0" smtClean="0"/>
              <a:t>日　日伊観光協定　ローマに観光出張所</a:t>
            </a:r>
          </a:p>
          <a:p>
            <a:endParaRPr kumimoji="1" lang="ja-JP" altLang="en-US" dirty="0"/>
          </a:p>
        </p:txBody>
      </p:sp>
      <p:sp>
        <p:nvSpPr>
          <p:cNvPr id="4" name="タイトル 3"/>
          <p:cNvSpPr>
            <a:spLocks noGrp="1"/>
          </p:cNvSpPr>
          <p:nvPr>
            <p:ph type="title"/>
          </p:nvPr>
        </p:nvSpPr>
        <p:spPr>
          <a:noFill/>
          <a:ln w="38100">
            <a:solidFill>
              <a:schemeClr val="tx1">
                <a:lumMod val="85000"/>
                <a:lumOff val="15000"/>
              </a:schemeClr>
            </a:solidFill>
          </a:ln>
        </p:spPr>
        <p:txBody>
          <a:bodyPr>
            <a:normAutofit fontScale="90000"/>
          </a:bodyPr>
          <a:lstStyle/>
          <a:p>
            <a:r>
              <a:rPr lang="en-US" altLang="ja-JP" dirty="0" smtClean="0"/>
              <a:t>2600</a:t>
            </a:r>
            <a:r>
              <a:rPr lang="ja-JP" altLang="ja-JP" dirty="0" smtClean="0"/>
              <a:t>年オリンピック</a:t>
            </a:r>
            <a:r>
              <a:rPr lang="ja-JP" altLang="en-US" dirty="0" smtClean="0"/>
              <a:t>への期待</a:t>
            </a:r>
            <a:r>
              <a:rPr lang="en-US" altLang="ja-JP" dirty="0" smtClean="0"/>
              <a:t/>
            </a:r>
            <a:br>
              <a:rPr lang="en-US" altLang="ja-JP" dirty="0" smtClean="0"/>
            </a:br>
            <a:r>
              <a:rPr lang="ja-JP" altLang="ja-JP" dirty="0" smtClean="0"/>
              <a:t>　外貨封入倍増</a:t>
            </a:r>
            <a:r>
              <a:rPr lang="en-US" altLang="ja-JP" dirty="0" smtClean="0"/>
              <a:t>2</a:t>
            </a:r>
            <a:r>
              <a:rPr lang="ja-JP" altLang="ja-JP" dirty="0" smtClean="0"/>
              <a:t>億円</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en-US" altLang="ja-JP" dirty="0" smtClean="0"/>
              <a:t>MICE</a:t>
            </a:r>
            <a:r>
              <a:rPr kumimoji="1" lang="ja-JP" altLang="en-US" dirty="0" smtClean="0"/>
              <a:t>と万博</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Meeting</a:t>
            </a:r>
            <a:r>
              <a:rPr kumimoji="1" lang="ja-JP" altLang="en-US" dirty="0" smtClean="0"/>
              <a:t>　企業等が行う会議</a:t>
            </a:r>
            <a:endParaRPr kumimoji="1" lang="en-US" altLang="ja-JP" dirty="0" smtClean="0"/>
          </a:p>
          <a:p>
            <a:r>
              <a:rPr lang="en-US" altLang="ja-JP" dirty="0" smtClean="0"/>
              <a:t>Incentive</a:t>
            </a:r>
            <a:r>
              <a:rPr lang="ja-JP" altLang="en-US" dirty="0" smtClean="0"/>
              <a:t>　招待旅行</a:t>
            </a:r>
            <a:endParaRPr lang="en-US" altLang="ja-JP" dirty="0" smtClean="0"/>
          </a:p>
          <a:p>
            <a:r>
              <a:rPr kumimoji="1" lang="en-US" altLang="ja-JP" dirty="0" smtClean="0"/>
              <a:t>Conference</a:t>
            </a:r>
            <a:r>
              <a:rPr kumimoji="1" lang="ja-JP" altLang="en-US" dirty="0" smtClean="0"/>
              <a:t>　国際会議</a:t>
            </a:r>
            <a:endParaRPr kumimoji="1" lang="en-US" altLang="ja-JP" dirty="0" smtClean="0"/>
          </a:p>
          <a:p>
            <a:r>
              <a:rPr lang="en-US" altLang="ja-JP" dirty="0" smtClean="0"/>
              <a:t>Event</a:t>
            </a:r>
            <a:r>
              <a:rPr lang="ja-JP" altLang="en-US" dirty="0" smtClean="0"/>
              <a:t>　　　展示会、万博も含まれる</a:t>
            </a:r>
            <a:endParaRPr lang="en-US" altLang="ja-JP" dirty="0" smtClean="0"/>
          </a:p>
          <a:p>
            <a:r>
              <a:rPr kumimoji="1" lang="ja-JP" altLang="en-US" dirty="0" smtClean="0"/>
              <a:t>しかし観光は最終消費財だから、厳密には中間財の</a:t>
            </a:r>
            <a:r>
              <a:rPr kumimoji="1" lang="en-US" altLang="ja-JP" dirty="0" smtClean="0"/>
              <a:t>MICE</a:t>
            </a:r>
            <a:r>
              <a:rPr kumimoji="1" lang="ja-JP" altLang="en-US" dirty="0" smtClean="0"/>
              <a:t>は観光ではないはず</a:t>
            </a:r>
            <a:endParaRPr kumimoji="1" lang="en-US" altLang="ja-JP" dirty="0" smtClean="0"/>
          </a:p>
          <a:p>
            <a:r>
              <a:rPr lang="ja-JP" altLang="en-US" dirty="0"/>
              <a:t>万博</a:t>
            </a:r>
            <a:r>
              <a:rPr lang="ja-JP" altLang="en-US" dirty="0" smtClean="0"/>
              <a:t>の方が歴史が古く、後からの五輪は万博と同時に開催していた。</a:t>
            </a:r>
            <a:endParaRPr lang="en-US" altLang="ja-JP" dirty="0" smtClean="0"/>
          </a:p>
          <a:p>
            <a:r>
              <a:rPr kumimoji="1" lang="ja-JP" altLang="en-US" dirty="0"/>
              <a:t>現在</a:t>
            </a:r>
            <a:r>
              <a:rPr kumimoji="1" lang="ja-JP" altLang="en-US" dirty="0" smtClean="0"/>
              <a:t>は万博にはあまり関心が集まらない</a:t>
            </a:r>
            <a:endParaRPr kumimoji="1" lang="ja-JP" altLang="en-US" dirty="0"/>
          </a:p>
        </p:txBody>
      </p:sp>
    </p:spTree>
    <p:extLst>
      <p:ext uri="{BB962C8B-B14F-4D97-AF65-F5344CB8AC3E}">
        <p14:creationId xmlns:p14="http://schemas.microsoft.com/office/powerpoint/2010/main" val="1459611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a:t>『1937</a:t>
            </a:r>
            <a:r>
              <a:rPr lang="ja-JP" altLang="en-US" b="1" dirty="0"/>
              <a:t>年の日本人</a:t>
            </a:r>
            <a:r>
              <a:rPr lang="en-US" altLang="ja-JP" b="1" dirty="0"/>
              <a:t>』</a:t>
            </a:r>
            <a:r>
              <a:rPr lang="ja-JP" altLang="en-US" b="1" dirty="0"/>
              <a:t>山崎雅弘著　</a:t>
            </a:r>
            <a:r>
              <a:rPr lang="en-US" altLang="ja-JP" b="1" dirty="0" smtClean="0"/>
              <a:t/>
            </a:r>
            <a:br>
              <a:rPr lang="en-US" altLang="ja-JP" b="1" dirty="0" smtClean="0"/>
            </a:br>
            <a:r>
              <a:rPr lang="en-US" altLang="ja-JP" b="1" dirty="0" smtClean="0"/>
              <a:t>1940</a:t>
            </a:r>
            <a:r>
              <a:rPr lang="ja-JP" altLang="en-US" b="1" dirty="0"/>
              <a:t>年東京オリンピック中止と関連</a:t>
            </a:r>
          </a:p>
        </p:txBody>
      </p:sp>
      <p:sp>
        <p:nvSpPr>
          <p:cNvPr id="3" name="コンテンツ プレースホルダー 2"/>
          <p:cNvSpPr>
            <a:spLocks noGrp="1"/>
          </p:cNvSpPr>
          <p:nvPr>
            <p:ph idx="1"/>
          </p:nvPr>
        </p:nvSpPr>
        <p:spPr>
          <a:xfrm>
            <a:off x="251520" y="1600200"/>
            <a:ext cx="8856984" cy="5257800"/>
          </a:xfrm>
        </p:spPr>
        <p:txBody>
          <a:bodyPr>
            <a:normAutofit fontScale="77500" lnSpcReduction="20000"/>
          </a:bodyPr>
          <a:lstStyle/>
          <a:p>
            <a:r>
              <a:rPr lang="en-US" altLang="ja-JP" dirty="0"/>
              <a:t>7</a:t>
            </a:r>
            <a:r>
              <a:rPr lang="ja-JP" altLang="en-US" dirty="0"/>
              <a:t>月</a:t>
            </a:r>
            <a:r>
              <a:rPr lang="en-US" altLang="ja-JP" dirty="0"/>
              <a:t>7</a:t>
            </a:r>
            <a:r>
              <a:rPr lang="ja-JP" altLang="en-US" dirty="0"/>
              <a:t>日は七夕でしかないが、シナ事変</a:t>
            </a:r>
            <a:r>
              <a:rPr lang="ja-JP" altLang="en-US" dirty="0" smtClean="0"/>
              <a:t>、北京</a:t>
            </a:r>
            <a:r>
              <a:rPr lang="ja-JP" altLang="en-US" dirty="0"/>
              <a:t>郊外で「盧溝橋事件」が発生、</a:t>
            </a:r>
            <a:r>
              <a:rPr lang="en-US" altLang="ja-JP" dirty="0"/>
              <a:t>1945</a:t>
            </a:r>
            <a:r>
              <a:rPr lang="ja-JP" altLang="en-US" dirty="0"/>
              <a:t>年までの</a:t>
            </a:r>
            <a:r>
              <a:rPr lang="en-US" altLang="ja-JP" dirty="0"/>
              <a:t>8</a:t>
            </a:r>
            <a:r>
              <a:rPr lang="ja-JP" altLang="en-US" dirty="0"/>
              <a:t>年間にわたる日中戦争がはじまった</a:t>
            </a:r>
            <a:r>
              <a:rPr lang="ja-JP" altLang="en-US" dirty="0" smtClean="0"/>
              <a:t>。</a:t>
            </a:r>
            <a:endParaRPr lang="en-US" altLang="ja-JP" dirty="0" smtClean="0"/>
          </a:p>
          <a:p>
            <a:r>
              <a:rPr lang="ja-JP" altLang="en-US" dirty="0" smtClean="0"/>
              <a:t>事件</a:t>
            </a:r>
            <a:r>
              <a:rPr lang="ja-JP" altLang="en-US" dirty="0"/>
              <a:t>当初はすぐに終わるだろうという楽観的雰囲気があったが、</a:t>
            </a:r>
            <a:r>
              <a:rPr lang="ja-JP" altLang="en-US" b="1" dirty="0"/>
              <a:t>汪兆銘</a:t>
            </a:r>
            <a:r>
              <a:rPr lang="ja-JP" altLang="en-US" dirty="0"/>
              <a:t>は情勢の深刻さを正しく認識。「</a:t>
            </a:r>
            <a:r>
              <a:rPr lang="ja-JP" altLang="en-US" b="1" dirty="0"/>
              <a:t>中国は遅れているので日本軍の侵攻に軍事面で抗争できないため、何らかの方法で日本軍侵略の程度を少なくすべく努力しなければならず、全国民は最大に犠牲を覚悟しなければならない</a:t>
            </a:r>
            <a:r>
              <a:rPr lang="ja-JP" altLang="en-US" dirty="0" smtClean="0"/>
              <a:t>」</a:t>
            </a:r>
            <a:endParaRPr lang="en-US" altLang="ja-JP" dirty="0" smtClean="0"/>
          </a:p>
          <a:p>
            <a:r>
              <a:rPr lang="ja-JP" altLang="en-US" dirty="0"/>
              <a:t>客観的判断ができない日本は、南京入城に際しても、</a:t>
            </a:r>
            <a:r>
              <a:rPr lang="ja-JP" altLang="en-US" dirty="0" smtClean="0"/>
              <a:t>フライング。</a:t>
            </a:r>
            <a:r>
              <a:rPr lang="ja-JP" altLang="en-US" dirty="0"/>
              <a:t>戦争が早く終わってほしい気持ちを抑えきらないから、現地部隊の指揮官は入城式の延期を求めたが、一日も早い挙行を望む松井石根司令官は、</a:t>
            </a:r>
            <a:r>
              <a:rPr lang="en-US" altLang="ja-JP" dirty="0"/>
              <a:t>17</a:t>
            </a:r>
            <a:r>
              <a:rPr lang="ja-JP" altLang="en-US" dirty="0"/>
              <a:t>日の開催を命じた。蒋介石は</a:t>
            </a:r>
            <a:r>
              <a:rPr lang="en-US" altLang="ja-JP" dirty="0"/>
              <a:t>16</a:t>
            </a:r>
            <a:r>
              <a:rPr lang="ja-JP" altLang="en-US" dirty="0"/>
              <a:t>日に、漢口から放送し、あくまで抗争を継続すると述べている。</a:t>
            </a:r>
          </a:p>
          <a:p>
            <a:r>
              <a:rPr lang="ja-JP" altLang="en-US" dirty="0"/>
              <a:t>アメリカ軍がベトナムや朝鮮半島</a:t>
            </a:r>
            <a:r>
              <a:rPr lang="ja-JP" altLang="en-US" dirty="0" smtClean="0"/>
              <a:t>、イラク、アフガニスタン</a:t>
            </a:r>
            <a:r>
              <a:rPr lang="ja-JP" altLang="en-US" dirty="0"/>
              <a:t>等で犯した情勢判断の誤りと同じ</a:t>
            </a:r>
          </a:p>
          <a:p>
            <a:endParaRPr lang="en-US" altLang="ja-JP" dirty="0" smtClean="0"/>
          </a:p>
        </p:txBody>
      </p:sp>
    </p:spTree>
    <p:extLst>
      <p:ext uri="{BB962C8B-B14F-4D97-AF65-F5344CB8AC3E}">
        <p14:creationId xmlns:p14="http://schemas.microsoft.com/office/powerpoint/2010/main" val="227135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a:ln>
            <a:solidFill>
              <a:schemeClr val="accent1"/>
            </a:solidFill>
          </a:ln>
        </p:spPr>
        <p:txBody>
          <a:bodyPr/>
          <a:lstStyle/>
          <a:p>
            <a:r>
              <a:rPr kumimoji="1" lang="en-US" altLang="ja-JP" dirty="0" smtClean="0"/>
              <a:t>1937</a:t>
            </a:r>
            <a:r>
              <a:rPr kumimoji="1" lang="ja-JP" altLang="en-US" dirty="0" smtClean="0"/>
              <a:t>年頃の日本の生活</a:t>
            </a:r>
            <a:endParaRPr kumimoji="1" lang="ja-JP" altLang="en-US" dirty="0"/>
          </a:p>
        </p:txBody>
      </p:sp>
      <p:sp>
        <p:nvSpPr>
          <p:cNvPr id="3" name="コンテンツ プレースホルダ 2"/>
          <p:cNvSpPr>
            <a:spLocks noGrp="1"/>
          </p:cNvSpPr>
          <p:nvPr>
            <p:ph idx="1"/>
          </p:nvPr>
        </p:nvSpPr>
        <p:spPr>
          <a:xfrm>
            <a:off x="-252536" y="1268760"/>
            <a:ext cx="9396536" cy="5760640"/>
          </a:xfrm>
        </p:spPr>
        <p:txBody>
          <a:bodyPr>
            <a:normAutofit fontScale="92500" lnSpcReduction="10000"/>
          </a:bodyPr>
          <a:lstStyle/>
          <a:p>
            <a:r>
              <a:rPr lang="ja-JP" altLang="en-US" dirty="0" smtClean="0"/>
              <a:t>１</a:t>
            </a:r>
            <a:r>
              <a:rPr lang="en-US" altLang="ja-JP" dirty="0" smtClean="0"/>
              <a:t>936</a:t>
            </a:r>
            <a:r>
              <a:rPr lang="ja-JP" altLang="en-US" dirty="0" smtClean="0"/>
              <a:t>年にベルリン・オリンピックが開催。</a:t>
            </a:r>
            <a:r>
              <a:rPr lang="en-US" altLang="ja-JP" dirty="0" smtClean="0"/>
              <a:t>1940</a:t>
            </a:r>
            <a:r>
              <a:rPr lang="ja-JP" altLang="en-US" dirty="0" smtClean="0"/>
              <a:t>年東京オリンピックが開催されることとなったものの、</a:t>
            </a:r>
            <a:r>
              <a:rPr lang="en-US" altLang="ja-JP" dirty="0" smtClean="0"/>
              <a:t>1937</a:t>
            </a:r>
            <a:r>
              <a:rPr lang="ja-JP" altLang="en-US" dirty="0" smtClean="0"/>
              <a:t>年に日中戦争が勃発し、その結果</a:t>
            </a:r>
            <a:r>
              <a:rPr lang="en-US" altLang="ja-JP" dirty="0" smtClean="0"/>
              <a:t>38</a:t>
            </a:r>
            <a:r>
              <a:rPr lang="ja-JP" altLang="en-US" dirty="0" smtClean="0"/>
              <a:t>年</a:t>
            </a:r>
            <a:r>
              <a:rPr lang="en-US" altLang="ja-JP" dirty="0" smtClean="0"/>
              <a:t>7</a:t>
            </a:r>
            <a:r>
              <a:rPr lang="ja-JP" altLang="en-US" dirty="0" smtClean="0"/>
              <a:t>月に返上。</a:t>
            </a:r>
          </a:p>
          <a:p>
            <a:r>
              <a:rPr lang="en-US" altLang="ja-JP" dirty="0" smtClean="0"/>
              <a:t>1937</a:t>
            </a:r>
            <a:r>
              <a:rPr lang="ja-JP" altLang="en-US" dirty="0" smtClean="0"/>
              <a:t>年は戦前の生活水準のピーク時。</a:t>
            </a:r>
            <a:r>
              <a:rPr lang="en-US" altLang="ja-JP" dirty="0" smtClean="0"/>
              <a:t>36</a:t>
            </a:r>
            <a:r>
              <a:rPr lang="ja-JP" altLang="en-US" dirty="0" smtClean="0"/>
              <a:t>年に当時としては最も高層建築の国会議事堂が完成した。部長クラスは即金で住宅を購入できた。</a:t>
            </a:r>
          </a:p>
          <a:p>
            <a:r>
              <a:rPr lang="ja-JP" altLang="en-US" dirty="0" smtClean="0"/>
              <a:t>草柳大蔵の</a:t>
            </a:r>
            <a:r>
              <a:rPr lang="en-US" altLang="ja-JP" dirty="0" smtClean="0"/>
              <a:t>『</a:t>
            </a:r>
            <a:r>
              <a:rPr lang="ja-JP" altLang="en-US" dirty="0" smtClean="0"/>
              <a:t>昭和天皇と秋刀魚</a:t>
            </a:r>
            <a:r>
              <a:rPr lang="en-US" altLang="ja-JP" dirty="0" smtClean="0"/>
              <a:t>』</a:t>
            </a:r>
            <a:r>
              <a:rPr lang="ja-JP" altLang="en-US" dirty="0" smtClean="0"/>
              <a:t>「ブロンディよ、驕るなかれ」で、戦後の家電ブームはチック・ヤングの漫画ブロンディ（昭和</a:t>
            </a:r>
            <a:r>
              <a:rPr lang="en-US" altLang="ja-JP" dirty="0" smtClean="0"/>
              <a:t>24</a:t>
            </a:r>
            <a:r>
              <a:rPr lang="ja-JP" altLang="en-US" dirty="0" smtClean="0"/>
              <a:t>年から朝日新聞連載）が口火になったと紹介。作者はアメリカの休息の哲学を描こうとしたようだが、日本人は電化生活の方を読み取り家電製品は普及し、昭和</a:t>
            </a:r>
            <a:r>
              <a:rPr lang="en-US" altLang="ja-JP" dirty="0" smtClean="0"/>
              <a:t>42</a:t>
            </a:r>
            <a:r>
              <a:rPr lang="ja-JP" altLang="en-US" dirty="0" smtClean="0"/>
              <a:t>年に三種の神器が</a:t>
            </a:r>
            <a:r>
              <a:rPr lang="en-US" altLang="ja-JP" dirty="0" smtClean="0"/>
              <a:t>92%</a:t>
            </a:r>
            <a:r>
              <a:rPr lang="ja-JP" altLang="en-US" dirty="0" smtClean="0"/>
              <a:t>に達したことから、電化元年とされている。</a:t>
            </a:r>
          </a:p>
          <a:p>
            <a:endParaRPr lang="ja-JP"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92500" lnSpcReduction="10000"/>
          </a:bodyPr>
          <a:lstStyle/>
          <a:p>
            <a:r>
              <a:rPr lang="ja-JP" altLang="en-US" dirty="0" smtClean="0"/>
              <a:t>幻の電化元年。</a:t>
            </a:r>
            <a:r>
              <a:rPr lang="en-US" altLang="ja-JP" dirty="0" smtClean="0"/>
              <a:t>1937</a:t>
            </a:r>
            <a:r>
              <a:rPr lang="ja-JP" altLang="en-US" dirty="0" smtClean="0"/>
              <a:t>年アメリカのＧＥが日本を調査。その結果、冷蔵庫は</a:t>
            </a:r>
            <a:r>
              <a:rPr lang="en-US" altLang="ja-JP" dirty="0" smtClean="0"/>
              <a:t>6610</a:t>
            </a:r>
            <a:r>
              <a:rPr lang="ja-JP" altLang="en-US" dirty="0" smtClean="0"/>
              <a:t>台、洗濯機</a:t>
            </a:r>
            <a:r>
              <a:rPr lang="en-US" altLang="ja-JP" dirty="0" smtClean="0"/>
              <a:t>3917</a:t>
            </a:r>
            <a:r>
              <a:rPr lang="ja-JP" altLang="en-US" dirty="0" smtClean="0"/>
              <a:t>台、掃除機</a:t>
            </a:r>
            <a:r>
              <a:rPr lang="en-US" altLang="ja-JP" dirty="0" smtClean="0"/>
              <a:t>6610</a:t>
            </a:r>
            <a:r>
              <a:rPr lang="ja-JP" altLang="en-US" dirty="0" smtClean="0"/>
              <a:t>台であった。その後の</a:t>
            </a:r>
            <a:r>
              <a:rPr lang="en-US" altLang="ja-JP" dirty="0" smtClean="0"/>
              <a:t>4</a:t>
            </a:r>
            <a:r>
              <a:rPr lang="ja-JP" altLang="en-US" dirty="0" smtClean="0"/>
              <a:t>年間の伸びをＧＥは冷蔵庫</a:t>
            </a:r>
            <a:r>
              <a:rPr lang="en-US" altLang="ja-JP" dirty="0" smtClean="0"/>
              <a:t>2.8</a:t>
            </a:r>
            <a:r>
              <a:rPr lang="ja-JP" altLang="en-US" dirty="0" smtClean="0"/>
              <a:t>倍、洗濯機</a:t>
            </a:r>
            <a:r>
              <a:rPr lang="en-US" altLang="ja-JP" dirty="0" smtClean="0"/>
              <a:t>4.9</a:t>
            </a:r>
            <a:r>
              <a:rPr lang="ja-JP" altLang="en-US" dirty="0" smtClean="0"/>
              <a:t>倍、掃除機</a:t>
            </a:r>
            <a:r>
              <a:rPr lang="en-US" altLang="ja-JP" dirty="0" smtClean="0"/>
              <a:t>4.7</a:t>
            </a:r>
            <a:r>
              <a:rPr lang="ja-JP" altLang="en-US" dirty="0" smtClean="0"/>
              <a:t>倍ルームクーラー</a:t>
            </a:r>
            <a:r>
              <a:rPr lang="en-US" altLang="ja-JP" dirty="0" smtClean="0"/>
              <a:t>9.2</a:t>
            </a:r>
            <a:r>
              <a:rPr lang="ja-JP" altLang="en-US" dirty="0" smtClean="0"/>
              <a:t>倍に増加すると予測。</a:t>
            </a:r>
          </a:p>
          <a:p>
            <a:r>
              <a:rPr lang="ja-JP" altLang="en-US" dirty="0" smtClean="0"/>
              <a:t>戦前の日本人庶民は本当は反米ではなく、親米であった（アメリカ軍</a:t>
            </a:r>
            <a:r>
              <a:rPr lang="ja-JP" altLang="en-US" dirty="0"/>
              <a:t>の</a:t>
            </a:r>
            <a:r>
              <a:rPr lang="ja-JP" altLang="en-US" dirty="0" smtClean="0"/>
              <a:t>捕虜聞取調査）のは、このアメリカ人の生活にメディアを通してあこがれていた。</a:t>
            </a:r>
            <a:endParaRPr lang="en-US" altLang="ja-JP" dirty="0" smtClean="0"/>
          </a:p>
          <a:p>
            <a:r>
              <a:rPr lang="ja-JP" altLang="en-US" dirty="0" smtClean="0"/>
              <a:t>週刊朝日の記事：「兵隊さんの好きなお献立」はコロッケ、フライ、ビーフシチュー、オムレツとなっているから、庶民だけでなく兵隊さんもモダンだった。</a:t>
            </a:r>
            <a:endParaRPr lang="en-US" altLang="ja-JP" dirty="0" smtClean="0"/>
          </a:p>
          <a:p>
            <a:r>
              <a:rPr lang="ja-JP" altLang="en-US" dirty="0" smtClean="0"/>
              <a:t>この</a:t>
            </a:r>
            <a:r>
              <a:rPr lang="en-US" altLang="ja-JP" dirty="0" smtClean="0"/>
              <a:t>1920</a:t>
            </a:r>
            <a:r>
              <a:rPr lang="ja-JP" altLang="en-US" dirty="0" smtClean="0"/>
              <a:t>年代から続いていた都市化、電化、アメリカ化の流れは「非常時」日本を通じて変わっていなかったが、日中戦争がすべてを変えて行ったことのなったのである。</a:t>
            </a: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57200" y="116632"/>
            <a:ext cx="8229600" cy="1143000"/>
          </a:xfrm>
          <a:noFill/>
          <a:ln w="38100">
            <a:solidFill>
              <a:schemeClr val="tx1"/>
            </a:solidFill>
            <a:prstDash val="lgDash"/>
          </a:ln>
        </p:spPr>
        <p:txBody>
          <a:bodyPr/>
          <a:lstStyle/>
          <a:p>
            <a:r>
              <a:rPr lang="en-US" altLang="ja-JP" dirty="0" smtClean="0"/>
              <a:t>1940</a:t>
            </a:r>
            <a:r>
              <a:rPr lang="ja-JP" altLang="en-US" dirty="0" smtClean="0"/>
              <a:t>年前後</a:t>
            </a:r>
          </a:p>
        </p:txBody>
      </p:sp>
      <p:sp>
        <p:nvSpPr>
          <p:cNvPr id="4" name="コンテンツ プレースホルダ 2"/>
          <p:cNvSpPr txBox="1">
            <a:spLocks/>
          </p:cNvSpPr>
          <p:nvPr/>
        </p:nvSpPr>
        <p:spPr bwMode="auto">
          <a:xfrm>
            <a:off x="0" y="1340768"/>
            <a:ext cx="9144000" cy="5517232"/>
          </a:xfrm>
          <a:prstGeom prst="rect">
            <a:avLst/>
          </a:prstGeom>
          <a:noFill/>
          <a:ln w="9525">
            <a:noFill/>
            <a:miter lim="800000"/>
            <a:headEnd/>
            <a:tailEnd/>
          </a:ln>
        </p:spPr>
        <p:txBody>
          <a:bodyPr/>
          <a:lstStyle/>
          <a:p>
            <a:pPr marL="342900" indent="-342900" eaLnBrk="0" hangingPunct="0">
              <a:spcBef>
                <a:spcPct val="20000"/>
              </a:spcBef>
              <a:buFontTx/>
              <a:buChar char="•"/>
              <a:defRPr/>
            </a:pPr>
            <a:r>
              <a:rPr lang="ja-JP" altLang="en-US" sz="3200" kern="0" dirty="0">
                <a:latin typeface="+mn-lt"/>
                <a:ea typeface="+mn-ea"/>
              </a:rPr>
              <a:t>明治維新～</a:t>
            </a:r>
            <a:r>
              <a:rPr lang="en-US" altLang="ja-JP" sz="3200" kern="0" dirty="0">
                <a:latin typeface="+mn-lt"/>
                <a:ea typeface="+mn-ea"/>
              </a:rPr>
              <a:t>1930</a:t>
            </a:r>
            <a:r>
              <a:rPr lang="ja-JP" altLang="en-US" sz="3200" kern="0" dirty="0">
                <a:latin typeface="+mn-lt"/>
                <a:ea typeface="+mn-ea"/>
              </a:rPr>
              <a:t>年代　ナショナリズム</a:t>
            </a:r>
            <a:r>
              <a:rPr lang="en-US" altLang="ja-JP" sz="3200" kern="0" dirty="0">
                <a:latin typeface="+mn-lt"/>
                <a:ea typeface="+mn-ea"/>
              </a:rPr>
              <a:t>1.0</a:t>
            </a:r>
          </a:p>
          <a:p>
            <a:pPr marL="342900" indent="-342900" eaLnBrk="0" hangingPunct="0">
              <a:spcBef>
                <a:spcPct val="20000"/>
              </a:spcBef>
              <a:buFontTx/>
              <a:buChar char="•"/>
              <a:defRPr/>
            </a:pPr>
            <a:r>
              <a:rPr lang="ja-JP" altLang="en-US" sz="3200" kern="0" dirty="0">
                <a:latin typeface="+mn-lt"/>
                <a:ea typeface="+mn-ea"/>
              </a:rPr>
              <a:t>戦争がもたらした「平等幻想」、戦時下の若者論を準備「青年論」が</a:t>
            </a:r>
            <a:r>
              <a:rPr lang="en-US" altLang="ja-JP" sz="3200" kern="0" dirty="0">
                <a:latin typeface="+mn-lt"/>
                <a:ea typeface="+mn-ea"/>
              </a:rPr>
              <a:t>1930</a:t>
            </a:r>
            <a:r>
              <a:rPr lang="ja-JP" altLang="en-US" sz="3200" kern="0" dirty="0">
                <a:latin typeface="+mn-lt"/>
                <a:ea typeface="+mn-ea"/>
              </a:rPr>
              <a:t>年代後半から流行</a:t>
            </a:r>
            <a:endParaRPr lang="en-US" altLang="ja-JP" sz="3200" kern="0" dirty="0">
              <a:latin typeface="+mn-lt"/>
              <a:ea typeface="+mn-ea"/>
            </a:endParaRPr>
          </a:p>
          <a:p>
            <a:pPr marL="342900" indent="-342900" eaLnBrk="0" hangingPunct="0">
              <a:spcBef>
                <a:spcPct val="20000"/>
              </a:spcBef>
              <a:buFontTx/>
              <a:buChar char="•"/>
              <a:defRPr/>
            </a:pPr>
            <a:r>
              <a:rPr lang="en-US" altLang="ja-JP" sz="3200" kern="0" dirty="0">
                <a:latin typeface="+mn-lt"/>
                <a:ea typeface="+mn-ea"/>
              </a:rPr>
              <a:t>1940</a:t>
            </a:r>
            <a:r>
              <a:rPr lang="ja-JP" altLang="en-US" sz="3200" kern="0" dirty="0">
                <a:latin typeface="+mn-lt"/>
                <a:ea typeface="+mn-ea"/>
              </a:rPr>
              <a:t>年前後　ナショナリズム</a:t>
            </a:r>
            <a:r>
              <a:rPr lang="en-US" altLang="ja-JP" sz="3200" kern="0" dirty="0">
                <a:latin typeface="+mn-lt"/>
                <a:ea typeface="+mn-ea"/>
              </a:rPr>
              <a:t>2.0</a:t>
            </a:r>
            <a:r>
              <a:rPr lang="ja-JP" altLang="en-US" sz="3200" kern="0" dirty="0">
                <a:latin typeface="+mn-lt"/>
                <a:ea typeface="+mn-ea"/>
              </a:rPr>
              <a:t>　</a:t>
            </a:r>
            <a:r>
              <a:rPr lang="ja-JP" altLang="en-US" sz="3200" kern="0" dirty="0">
                <a:solidFill>
                  <a:srgbClr val="FF0000"/>
                </a:solidFill>
                <a:latin typeface="+mn-lt"/>
                <a:ea typeface="+mn-ea"/>
              </a:rPr>
              <a:t>ラジオ</a:t>
            </a:r>
            <a:r>
              <a:rPr lang="ja-JP" altLang="en-US" sz="3200" kern="0" dirty="0">
                <a:latin typeface="+mn-lt"/>
                <a:ea typeface="+mn-ea"/>
              </a:rPr>
              <a:t>の普及率は右肩上がり</a:t>
            </a:r>
            <a:endParaRPr lang="en-US" altLang="ja-JP" sz="3200" kern="0" dirty="0">
              <a:latin typeface="+mn-lt"/>
              <a:ea typeface="+mn-ea"/>
            </a:endParaRPr>
          </a:p>
          <a:p>
            <a:pPr marL="342900" indent="-342900" eaLnBrk="0" hangingPunct="0">
              <a:spcBef>
                <a:spcPct val="20000"/>
              </a:spcBef>
              <a:buFontTx/>
              <a:buChar char="•"/>
              <a:defRPr/>
            </a:pPr>
            <a:r>
              <a:rPr lang="ja-JP" altLang="en-US" sz="3200" kern="0" dirty="0" smtClean="0">
                <a:solidFill>
                  <a:srgbClr val="FF0000"/>
                </a:solidFill>
                <a:latin typeface="+mn-lt"/>
                <a:ea typeface="+mn-ea"/>
              </a:rPr>
              <a:t>観光最盛期</a:t>
            </a:r>
            <a:r>
              <a:rPr lang="ja-JP" altLang="en-US" sz="3200" kern="0" dirty="0">
                <a:solidFill>
                  <a:srgbClr val="FF0000"/>
                </a:solidFill>
                <a:latin typeface="+mn-lt"/>
                <a:ea typeface="+mn-ea"/>
              </a:rPr>
              <a:t>は</a:t>
            </a:r>
            <a:r>
              <a:rPr lang="en-US" altLang="ja-JP" sz="4400" kern="0" dirty="0">
                <a:solidFill>
                  <a:schemeClr val="tx1">
                    <a:lumMod val="85000"/>
                    <a:lumOff val="15000"/>
                  </a:schemeClr>
                </a:solidFill>
                <a:latin typeface="+mn-lt"/>
                <a:ea typeface="+mn-ea"/>
              </a:rPr>
              <a:t>1942</a:t>
            </a:r>
            <a:r>
              <a:rPr lang="ja-JP" altLang="en-US" sz="4400" kern="0" dirty="0">
                <a:solidFill>
                  <a:schemeClr val="tx1">
                    <a:lumMod val="85000"/>
                    <a:lumOff val="15000"/>
                  </a:schemeClr>
                </a:solidFill>
                <a:latin typeface="+mn-lt"/>
                <a:ea typeface="+mn-ea"/>
              </a:rPr>
              <a:t>年</a:t>
            </a:r>
            <a:r>
              <a:rPr lang="ja-JP" altLang="en-US" sz="3200" kern="0" dirty="0">
                <a:solidFill>
                  <a:srgbClr val="FF0000"/>
                </a:solidFill>
                <a:latin typeface="+mn-lt"/>
                <a:ea typeface="+mn-ea"/>
              </a:rPr>
              <a:t>、戦局悪化は</a:t>
            </a:r>
            <a:r>
              <a:rPr lang="en-US" altLang="ja-JP" sz="4800" kern="0" dirty="0">
                <a:solidFill>
                  <a:schemeClr val="tx1">
                    <a:lumMod val="85000"/>
                    <a:lumOff val="15000"/>
                  </a:schemeClr>
                </a:solidFill>
                <a:latin typeface="+mn-lt"/>
                <a:ea typeface="+mn-ea"/>
              </a:rPr>
              <a:t>1944</a:t>
            </a:r>
            <a:r>
              <a:rPr lang="ja-JP" altLang="en-US" sz="4800" kern="0" dirty="0">
                <a:solidFill>
                  <a:schemeClr val="tx1">
                    <a:lumMod val="85000"/>
                    <a:lumOff val="15000"/>
                  </a:schemeClr>
                </a:solidFill>
                <a:latin typeface="+mn-lt"/>
                <a:ea typeface="+mn-ea"/>
              </a:rPr>
              <a:t>年</a:t>
            </a:r>
            <a:r>
              <a:rPr lang="ja-JP" altLang="en-US" sz="3200" kern="0" dirty="0">
                <a:solidFill>
                  <a:srgbClr val="FF0000"/>
                </a:solidFill>
                <a:latin typeface="+mn-lt"/>
                <a:ea typeface="+mn-ea"/>
              </a:rPr>
              <a:t>以降であり、戦争は明るく豊かな生活への高揚感をもたらした</a:t>
            </a:r>
            <a:endParaRPr lang="en-US" altLang="ja-JP" sz="3200" kern="0" dirty="0">
              <a:solidFill>
                <a:srgbClr val="FF0000"/>
              </a:solidFill>
              <a:latin typeface="+mn-lt"/>
              <a:ea typeface="+mn-ea"/>
            </a:endParaRPr>
          </a:p>
          <a:p>
            <a:pPr marL="342900" indent="-342900" eaLnBrk="0" hangingPunct="0">
              <a:spcBef>
                <a:spcPct val="20000"/>
              </a:spcBef>
              <a:buFontTx/>
              <a:buChar char="•"/>
              <a:defRPr/>
            </a:pPr>
            <a:r>
              <a:rPr lang="ja-JP" altLang="en-US" sz="3200" kern="0" dirty="0">
                <a:latin typeface="+mn-lt"/>
                <a:ea typeface="+mn-ea"/>
              </a:rPr>
              <a:t>皇紀</a:t>
            </a:r>
            <a:r>
              <a:rPr lang="en-US" altLang="ja-JP" sz="3200" kern="0" dirty="0">
                <a:latin typeface="+mn-lt"/>
                <a:ea typeface="+mn-ea"/>
              </a:rPr>
              <a:t>2600</a:t>
            </a:r>
            <a:r>
              <a:rPr lang="ja-JP" altLang="en-US" sz="3200" kern="0" dirty="0">
                <a:latin typeface="+mn-lt"/>
                <a:ea typeface="+mn-ea"/>
              </a:rPr>
              <a:t>年（</a:t>
            </a:r>
            <a:r>
              <a:rPr lang="en-US" altLang="ja-JP" sz="3200" kern="0" dirty="0">
                <a:latin typeface="+mn-lt"/>
                <a:ea typeface="+mn-ea"/>
              </a:rPr>
              <a:t>1940</a:t>
            </a:r>
            <a:r>
              <a:rPr lang="ja-JP" altLang="en-US" sz="3200" kern="0" dirty="0">
                <a:latin typeface="+mn-lt"/>
                <a:ea typeface="+mn-ea"/>
              </a:rPr>
              <a:t>年）は海外旅行ブーム</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ln>
            <a:solidFill>
              <a:schemeClr val="tx1">
                <a:lumMod val="95000"/>
                <a:lumOff val="5000"/>
              </a:schemeClr>
            </a:solidFill>
          </a:ln>
        </p:spPr>
        <p:txBody>
          <a:bodyPr/>
          <a:lstStyle/>
          <a:p>
            <a:r>
              <a:rPr kumimoji="1" lang="ja-JP" altLang="en-US" dirty="0" smtClean="0"/>
              <a:t>電化元年</a:t>
            </a:r>
            <a:endParaRPr kumimoji="1" lang="ja-JP" altLang="en-US" dirty="0"/>
          </a:p>
        </p:txBody>
      </p:sp>
      <p:sp>
        <p:nvSpPr>
          <p:cNvPr id="7" name="コンテンツ プレースホルダー 6"/>
          <p:cNvSpPr>
            <a:spLocks noGrp="1"/>
          </p:cNvSpPr>
          <p:nvPr>
            <p:ph idx="1"/>
          </p:nvPr>
        </p:nvSpPr>
        <p:spPr>
          <a:xfrm>
            <a:off x="457200" y="1600200"/>
            <a:ext cx="8229600" cy="3539430"/>
          </a:xfrm>
          <a:prstGeom prst="rect">
            <a:avLst/>
          </a:prstGeom>
        </p:spPr>
        <p:txBody>
          <a:bodyPr wrap="square">
            <a:spAutoFit/>
          </a:bodyPr>
          <a:lstStyle/>
          <a:p>
            <a:pPr indent="133350" algn="just">
              <a:spcAft>
                <a:spcPts val="0"/>
              </a:spcAft>
            </a:pP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1953</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年は</a:t>
            </a:r>
            <a:r>
              <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電化元年</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とされている。しかし日中戦争が勃発した</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1937</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年米国</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GE</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社が日本の市場を調査し、その後の</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4</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年間の伸びを冷蔵庫は</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2.8</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倍、洗濯機は</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4.9</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倍、ルームクーラーは</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9.2</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倍に増加すると予測していたから、電化は</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年余弱遅れることにもなったのである</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05474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en-US" altLang="ja-JP" dirty="0" smtClean="0"/>
              <a:t>1964</a:t>
            </a:r>
            <a:r>
              <a:rPr kumimoji="1" lang="ja-JP" altLang="en-US" dirty="0" smtClean="0"/>
              <a:t>年という年</a:t>
            </a:r>
            <a:endParaRPr kumimoji="1" lang="ja-JP" altLang="en-US" dirty="0"/>
          </a:p>
        </p:txBody>
      </p:sp>
      <p:sp>
        <p:nvSpPr>
          <p:cNvPr id="3" name="コンテンツ プレースホルダー 2"/>
          <p:cNvSpPr>
            <a:spLocks noGrp="1"/>
          </p:cNvSpPr>
          <p:nvPr>
            <p:ph idx="1"/>
          </p:nvPr>
        </p:nvSpPr>
        <p:spPr/>
        <p:txBody>
          <a:bodyPr>
            <a:normAutofit/>
          </a:bodyPr>
          <a:lstStyle/>
          <a:p>
            <a:pPr indent="133350" algn="just">
              <a:spcAft>
                <a:spcPts val="0"/>
              </a:spcAft>
            </a:pP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1964</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年東京オリンピックの年に</a:t>
            </a:r>
            <a:r>
              <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東海道新幹線、名神高速道路が開通</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したが、同時に</a:t>
            </a:r>
            <a:r>
              <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国鉄</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が単年度</a:t>
            </a:r>
            <a:r>
              <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赤字に転落</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した年でもあった</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endParaRPr lang="en-US" altLang="ja-JP" kern="100" dirty="0" smtClean="0">
              <a:latin typeface="Century" panose="02040604050505020304" pitchFamily="18" charset="0"/>
              <a:ea typeface="ＭＳ 明朝" panose="02020609040205080304" pitchFamily="17" charset="-128"/>
              <a:cs typeface="Times New Roman" panose="02020603050405020304" pitchFamily="18" charset="0"/>
            </a:endParaRPr>
          </a:p>
          <a:p>
            <a:pPr indent="133350" algn="just">
              <a:spcAft>
                <a:spcPts val="0"/>
              </a:spcAft>
            </a:pP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マイカー</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元年の</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1966</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年東京モーターショウでカローラとサニーが顔を合わせ、新三種の神器として車が加わった</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524550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カニ族の</a:t>
            </a:r>
            <a:r>
              <a:rPr lang="ja-JP" altLang="en-US" dirty="0"/>
              <a:t>発生</a:t>
            </a:r>
            <a:r>
              <a:rPr lang="ja-JP" altLang="en-US" dirty="0" smtClean="0"/>
              <a:t>と</a:t>
            </a:r>
            <a:r>
              <a:rPr lang="ja-JP" altLang="en-US" dirty="0"/>
              <a:t>消滅</a:t>
            </a:r>
            <a:endParaRPr kumimoji="1" lang="ja-JP" altLang="en-US" dirty="0"/>
          </a:p>
        </p:txBody>
      </p:sp>
      <p:sp>
        <p:nvSpPr>
          <p:cNvPr id="3" name="コンテンツ プレースホルダー 2"/>
          <p:cNvSpPr>
            <a:spLocks noGrp="1"/>
          </p:cNvSpPr>
          <p:nvPr>
            <p:ph idx="1"/>
          </p:nvPr>
        </p:nvSpPr>
        <p:spPr>
          <a:xfrm>
            <a:off x="457200" y="1600200"/>
            <a:ext cx="8229600" cy="5069160"/>
          </a:xfrm>
        </p:spPr>
        <p:txBody>
          <a:bodyPr>
            <a:normAutofit fontScale="92500" lnSpcReduction="20000"/>
          </a:bodyPr>
          <a:lstStyle/>
          <a:p>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1956</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年にのちに「ワイド周遊券」の名称が付くこととなる、目的地域で極めて広範囲にわたる自由乗降が可能な</a:t>
            </a:r>
            <a:r>
              <a:rPr lang="ja-JP" altLang="en-US"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均一周遊乗車券</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が国鉄から販売された</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endParaRPr lang="en-US" altLang="ja-JP" kern="100" dirty="0" smtClean="0">
              <a:latin typeface="Century" panose="02040604050505020304" pitchFamily="18" charset="0"/>
              <a:ea typeface="ＭＳ 明朝" panose="02020609040205080304" pitchFamily="17" charset="-128"/>
              <a:cs typeface="Times New Roman" panose="02020603050405020304" pitchFamily="18" charset="0"/>
            </a:endParaRPr>
          </a:p>
          <a:p>
            <a:r>
              <a:rPr lang="en-US" altLang="ja-JP" kern="100" dirty="0" smtClean="0">
                <a:latin typeface="Century" panose="02040604050505020304" pitchFamily="18" charset="0"/>
                <a:ea typeface="ＭＳ 明朝" panose="02020609040205080304" pitchFamily="17" charset="-128"/>
                <a:cs typeface="Times New Roman" panose="02020603050405020304" pitchFamily="18" charset="0"/>
              </a:rPr>
              <a:t>1960</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年代に入り、この周遊券を利用して横長のリュックを背負った若者が旅行するさまがカニ族と呼ばれ、のちに</a:t>
            </a:r>
            <a:r>
              <a:rPr lang="ja-JP" altLang="ja-JP"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バックパッカーへと進化</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していった</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endParaRPr lang="en-US" altLang="ja-JP" kern="100" dirty="0" smtClean="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国鉄</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財政の悪化に伴う合理化の進展</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や</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新幹線</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の</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延伸などにより</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a:t>
            </a:r>
            <a:r>
              <a:rPr lang="en-US" altLang="ja-JP" kern="100" dirty="0" smtClean="0">
                <a:latin typeface="Century" panose="02040604050505020304" pitchFamily="18" charset="0"/>
                <a:ea typeface="ＭＳ 明朝" panose="02020609040205080304" pitchFamily="17" charset="-128"/>
                <a:cs typeface="Times New Roman" panose="02020603050405020304" pitchFamily="18" charset="0"/>
              </a:rPr>
              <a:t>1975</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年</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以降</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は国鉄のダイヤ改正ごとに急行列車が削減されるようになり、カニ族の活動が自然と制約されるようになった。</a:t>
            </a:r>
          </a:p>
          <a:p>
            <a:endParaRPr kumimoji="1" lang="ja-JP" altLang="en-US" dirty="0"/>
          </a:p>
        </p:txBody>
      </p:sp>
    </p:spTree>
    <p:extLst>
      <p:ext uri="{BB962C8B-B14F-4D97-AF65-F5344CB8AC3E}">
        <p14:creationId xmlns:p14="http://schemas.microsoft.com/office/powerpoint/2010/main" val="9626879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8056" y="274638"/>
            <a:ext cx="8238744" cy="1143000"/>
          </a:xfrm>
          <a:ln>
            <a:solidFill>
              <a:schemeClr val="accent1"/>
            </a:solidFill>
          </a:ln>
        </p:spPr>
        <p:txBody>
          <a:bodyPr/>
          <a:lstStyle/>
          <a:p>
            <a:r>
              <a:rPr kumimoji="1" lang="en-US" altLang="ja-JP" dirty="0" smtClean="0"/>
              <a:t>1970</a:t>
            </a:r>
            <a:r>
              <a:rPr kumimoji="1" lang="ja-JP" altLang="en-US" dirty="0" smtClean="0"/>
              <a:t>年大阪万博</a:t>
            </a:r>
            <a:endParaRPr kumimoji="1" lang="ja-JP" altLang="en-US" dirty="0"/>
          </a:p>
        </p:txBody>
      </p:sp>
      <p:sp>
        <p:nvSpPr>
          <p:cNvPr id="4" name="コンテンツ プレースホルダー 3"/>
          <p:cNvSpPr>
            <a:spLocks noGrp="1"/>
          </p:cNvSpPr>
          <p:nvPr>
            <p:ph idx="1"/>
          </p:nvPr>
        </p:nvSpPr>
        <p:spPr/>
        <p:txBody>
          <a:bodyPr>
            <a:normAutofit fontScale="92500" lnSpcReduction="20000"/>
          </a:bodyPr>
          <a:lstStyle/>
          <a:p>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1970</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年大阪万博の入場者は</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6421</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万人を数え、万博を訪れた人の</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3</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分の</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1</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が国鉄を利用した。国鉄はポスト万博の需要減に対応するため、大型キャンペーンである</a:t>
            </a:r>
            <a:r>
              <a:rPr lang="ja-JP" altLang="ja-JP" b="1" kern="100" dirty="0">
                <a:latin typeface="Times New Roman" panose="02020603050405020304" pitchFamily="18" charset="0"/>
                <a:ea typeface="ＭＳ 明朝" panose="02020609040205080304" pitchFamily="17" charset="-128"/>
                <a:cs typeface="Times New Roman" panose="02020603050405020304" pitchFamily="18" charset="0"/>
              </a:rPr>
              <a:t>ディスカバー・ジャパン・キャンペーン</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を打ち出した。</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だが観光がまだ市民権を得ておらず、</a:t>
            </a:r>
            <a:r>
              <a:rPr lang="ja-JP" altLang="ja-JP"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消費者連盟代表委員</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は衆議院運輸委員会国鉄運賃法改正公聴会（</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1972</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年）において「国鉄のダイヤも、あのディスカバージャパンというポスターに象徴されますように次第に</a:t>
            </a:r>
            <a:r>
              <a:rPr lang="ja-JP" altLang="ja-JP"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レジャー本位のダイヤ</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に切りかわって」「これは</a:t>
            </a:r>
            <a:r>
              <a:rPr lang="ja-JP" altLang="ja-JP"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とんでもないこと</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じゃないか」と発言していた。</a:t>
            </a:r>
            <a:endParaRPr kumimoji="1" lang="ja-JP" altLang="en-US" dirty="0"/>
          </a:p>
        </p:txBody>
      </p:sp>
    </p:spTree>
    <p:extLst>
      <p:ext uri="{BB962C8B-B14F-4D97-AF65-F5344CB8AC3E}">
        <p14:creationId xmlns:p14="http://schemas.microsoft.com/office/powerpoint/2010/main" val="14836148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a:solidFill>
              <a:schemeClr val="accent1"/>
            </a:solidFill>
          </a:ln>
        </p:spPr>
        <p:txBody>
          <a:bodyPr>
            <a:normAutofit/>
          </a:bodyPr>
          <a:lstStyle/>
          <a:p>
            <a:r>
              <a:rPr kumimoji="1" lang="ja-JP" altLang="en-US" dirty="0" smtClean="0"/>
              <a:t>ディカバー・ジャパン・キャンペーン</a:t>
            </a:r>
            <a:endParaRPr kumimoji="1" lang="ja-JP" altLang="en-US" dirty="0"/>
          </a:p>
        </p:txBody>
      </p:sp>
      <p:sp>
        <p:nvSpPr>
          <p:cNvPr id="5" name="コンテンツ プレースホルダー 4"/>
          <p:cNvSpPr>
            <a:spLocks noGrp="1"/>
          </p:cNvSpPr>
          <p:nvPr>
            <p:ph idx="1"/>
          </p:nvPr>
        </p:nvSpPr>
        <p:spPr/>
        <p:txBody>
          <a:bodyPr>
            <a:normAutofit/>
          </a:bodyPr>
          <a:lstStyle/>
          <a:p>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国鉄</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はキャンペーンを開始以来一定の集客に成功していたが</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1977</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年からのキャンペーンは当時国鉄が</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5</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割増の大幅な運賃料金値上げが実施されたこともあって国内航空運賃との格差がなくなり、旅客が急減していた時期でもあり不調であった。国鉄は心機一転を図って、「いい日旅立ち」キャンペーンを開始し、キャンペーンソング効果もあり</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5</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年</a:t>
            </a:r>
            <a:r>
              <a:rPr lang="en-US" altLang="ja-JP" kern="100" dirty="0">
                <a:latin typeface="Times New Roman" panose="02020603050405020304" pitchFamily="18" charset="0"/>
                <a:ea typeface="ＭＳ 明朝" panose="02020609040205080304" pitchFamily="17" charset="-128"/>
                <a:cs typeface="Times New Roman" panose="02020603050405020304" pitchFamily="18" charset="0"/>
              </a:rPr>
              <a:t>3</a:t>
            </a:r>
            <a:r>
              <a:rPr lang="ja-JP" altLang="ja-JP" kern="100" dirty="0">
                <a:latin typeface="Times New Roman" panose="02020603050405020304" pitchFamily="18" charset="0"/>
                <a:ea typeface="ＭＳ 明朝" panose="02020609040205080304" pitchFamily="17" charset="-128"/>
                <a:cs typeface="Times New Roman" panose="02020603050405020304" pitchFamily="18" charset="0"/>
              </a:rPr>
              <a:t>月続いた。</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39139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a:solidFill>
              <a:schemeClr val="accent1"/>
            </a:solidFill>
          </a:ln>
        </p:spPr>
        <p:txBody>
          <a:bodyPr/>
          <a:lstStyle/>
          <a:p>
            <a:r>
              <a:rPr kumimoji="1" lang="ja-JP" altLang="en-US" dirty="0" smtClean="0"/>
              <a:t>小京都と二眼レフ論</a:t>
            </a:r>
            <a:endParaRPr kumimoji="1" lang="ja-JP" altLang="en-US" dirty="0"/>
          </a:p>
        </p:txBody>
      </p:sp>
      <p:sp>
        <p:nvSpPr>
          <p:cNvPr id="5" name="コンテンツ プレースホルダー 4"/>
          <p:cNvSpPr>
            <a:spLocks noGrp="1"/>
          </p:cNvSpPr>
          <p:nvPr>
            <p:ph idx="1"/>
          </p:nvPr>
        </p:nvSpPr>
        <p:spPr/>
        <p:txBody>
          <a:bodyPr>
            <a:normAutofit fontScale="92500" lnSpcReduction="10000"/>
          </a:bodyPr>
          <a:lstStyle/>
          <a:p>
            <a:pPr indent="133350" algn="just">
              <a:spcAft>
                <a:spcPts val="0"/>
              </a:spcAft>
            </a:pP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駅構内に張られたポスターのテーマとなったのは古き良き日本の再発見であった。萩、津和野などの古い町並みや離島が観光地として脚光を浴びることとなった。この</a:t>
            </a:r>
            <a:r>
              <a:rPr lang="ja-JP" altLang="ja-JP" b="1" kern="100" dirty="0">
                <a:latin typeface="Century" panose="02040604050505020304" pitchFamily="18" charset="0"/>
                <a:ea typeface="ＭＳ 明朝" panose="02020609040205080304" pitchFamily="17" charset="-128"/>
                <a:cs typeface="Times New Roman" panose="02020603050405020304" pitchFamily="18" charset="0"/>
              </a:rPr>
              <a:t>小京都論</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は、</a:t>
            </a:r>
            <a:r>
              <a:rPr lang="ja-JP" altLang="ja-JP" b="1" kern="100" dirty="0">
                <a:latin typeface="Century" panose="02040604050505020304" pitchFamily="18" charset="0"/>
                <a:ea typeface="ＭＳ 明朝" panose="02020609040205080304" pitchFamily="17" charset="-128"/>
                <a:cs typeface="Times New Roman" panose="02020603050405020304" pitchFamily="18" charset="0"/>
              </a:rPr>
              <a:t>関東関西の二眼レフ時代</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に新幹線、高速道路開通による東京の観光客の京都への接近を促進する旅行雑誌の発想から生まれたものであった。創刊されたばかりのアンアン・ノンノといった女性雑誌もこれに呼応し旅を特集していた。</a:t>
            </a:r>
          </a:p>
        </p:txBody>
      </p:sp>
    </p:spTree>
    <p:extLst>
      <p:ext uri="{BB962C8B-B14F-4D97-AF65-F5344CB8AC3E}">
        <p14:creationId xmlns:p14="http://schemas.microsoft.com/office/powerpoint/2010/main" val="291480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博物館収納物返還問題</a:t>
            </a:r>
            <a:endParaRPr kumimoji="1" lang="ja-JP" altLang="en-US" dirty="0"/>
          </a:p>
        </p:txBody>
      </p:sp>
      <p:sp>
        <p:nvSpPr>
          <p:cNvPr id="3" name="コンテンツ プレースホルダー 2"/>
          <p:cNvSpPr>
            <a:spLocks noGrp="1"/>
          </p:cNvSpPr>
          <p:nvPr>
            <p:ph idx="1"/>
          </p:nvPr>
        </p:nvSpPr>
        <p:spPr/>
        <p:txBody>
          <a:bodyPr/>
          <a:lstStyle/>
          <a:p>
            <a:pPr fontAlgn="base"/>
            <a:r>
              <a:rPr lang="en-US" altLang="ja-JP" b="1" dirty="0"/>
              <a:t>On the hunt for India’s ‘stolen’ heritage</a:t>
            </a:r>
          </a:p>
          <a:p>
            <a:pPr fontAlgn="base"/>
            <a:r>
              <a:rPr lang="en-US" altLang="ja-JP" dirty="0"/>
              <a:t>The India Pride Project is a volunteer-run </a:t>
            </a:r>
            <a:r>
              <a:rPr lang="en-US" altLang="ja-JP" dirty="0" err="1"/>
              <a:t>organisation</a:t>
            </a:r>
            <a:r>
              <a:rPr lang="en-US" altLang="ja-JP" dirty="0"/>
              <a:t> which aims to return thousands of artefacts, which it says were ‘stolen’ from India during the colonial era.</a:t>
            </a:r>
          </a:p>
          <a:p>
            <a:pPr fontAlgn="base"/>
            <a:r>
              <a:rPr lang="en-US" altLang="ja-JP" dirty="0"/>
              <a:t>It says many of these treasures are in the British Museum in London, but the museum disputes this.</a:t>
            </a:r>
          </a:p>
        </p:txBody>
      </p:sp>
    </p:spTree>
    <p:extLst>
      <p:ext uri="{BB962C8B-B14F-4D97-AF65-F5344CB8AC3E}">
        <p14:creationId xmlns:p14="http://schemas.microsoft.com/office/powerpoint/2010/main" val="126779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7078" t="24344" r="1671" b="9454"/>
          <a:stretch>
            <a:fillRect/>
          </a:stretch>
        </p:blipFill>
        <p:spPr bwMode="auto">
          <a:xfrm>
            <a:off x="0" y="188640"/>
            <a:ext cx="6588224" cy="6597352"/>
          </a:xfrm>
          <a:prstGeom prst="rect">
            <a:avLst/>
          </a:prstGeom>
          <a:noFill/>
          <a:ln w="9525">
            <a:noFill/>
            <a:miter lim="800000"/>
            <a:headEnd/>
            <a:tailEnd/>
          </a:ln>
        </p:spPr>
      </p:pic>
      <p:sp>
        <p:nvSpPr>
          <p:cNvPr id="3" name="正方形/長方形 2"/>
          <p:cNvSpPr/>
          <p:nvPr/>
        </p:nvSpPr>
        <p:spPr>
          <a:xfrm>
            <a:off x="5724128" y="4293096"/>
            <a:ext cx="3456384" cy="237626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これからは</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都市に流入</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しなくても</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田舎は消滅</a:t>
            </a:r>
            <a:endParaRPr kumimoji="1" lang="ja-JP" altLang="en-US" sz="3600" dirty="0">
              <a:solidFill>
                <a:schemeClr val="tx1">
                  <a:lumMod val="95000"/>
                  <a:lumOff val="5000"/>
                </a:schemeClr>
              </a:solidFill>
            </a:endParaRPr>
          </a:p>
        </p:txBody>
      </p:sp>
      <p:sp>
        <p:nvSpPr>
          <p:cNvPr id="4" name="正方形/長方形 3"/>
          <p:cNvSpPr/>
          <p:nvPr/>
        </p:nvSpPr>
        <p:spPr>
          <a:xfrm>
            <a:off x="5652120" y="44624"/>
            <a:ext cx="3456384" cy="237626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供給元の田舎がなくなり、</a:t>
            </a:r>
            <a:r>
              <a:rPr kumimoji="1" lang="ja-JP" altLang="en-US" sz="3600" dirty="0" smtClean="0">
                <a:solidFill>
                  <a:srgbClr val="FF0000"/>
                </a:solidFill>
              </a:rPr>
              <a:t>外国</a:t>
            </a:r>
            <a:r>
              <a:rPr kumimoji="1" lang="ja-JP" altLang="en-US" sz="3600" dirty="0" smtClean="0">
                <a:solidFill>
                  <a:schemeClr val="tx1">
                    <a:lumMod val="95000"/>
                    <a:lumOff val="5000"/>
                  </a:schemeClr>
                </a:solidFill>
              </a:rPr>
              <a:t>に求めないと経済成長できない</a:t>
            </a:r>
            <a:endParaRPr kumimoji="1" lang="ja-JP" altLang="en-US" sz="3600" dirty="0">
              <a:solidFill>
                <a:schemeClr val="tx1">
                  <a:lumMod val="95000"/>
                  <a:lumOff val="5000"/>
                </a:schemeClr>
              </a:solidFill>
            </a:endParaRPr>
          </a:p>
        </p:txBody>
      </p:sp>
    </p:spTree>
    <p:extLst>
      <p:ext uri="{BB962C8B-B14F-4D97-AF65-F5344CB8AC3E}">
        <p14:creationId xmlns:p14="http://schemas.microsoft.com/office/powerpoint/2010/main" val="89758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699022"/>
            <a:ext cx="6858000" cy="1790700"/>
          </a:xfrm>
          <a:ln>
            <a:solidFill>
              <a:schemeClr val="accent1"/>
            </a:solidFill>
          </a:ln>
        </p:spPr>
        <p:txBody>
          <a:bodyPr>
            <a:normAutofit fontScale="90000"/>
          </a:bodyPr>
          <a:lstStyle/>
          <a:p>
            <a:r>
              <a:rPr lang="ja-JP" altLang="en-US" dirty="0" smtClean="0"/>
              <a:t>五輪・万博と</a:t>
            </a:r>
            <a:r>
              <a:rPr lang="en-US" altLang="ja-JP" dirty="0" smtClean="0"/>
              <a:t/>
            </a:r>
            <a:br>
              <a:rPr lang="en-US" altLang="ja-JP" dirty="0" smtClean="0"/>
            </a:br>
            <a:r>
              <a:rPr lang="ja-JP" altLang="en-US" dirty="0" smtClean="0"/>
              <a:t>外国人観光客</a:t>
            </a:r>
            <a:r>
              <a:rPr lang="ja-JP" altLang="en-US" dirty="0"/>
              <a:t>・</a:t>
            </a:r>
            <a:r>
              <a:rPr lang="ja-JP" altLang="en-US" dirty="0" smtClean="0"/>
              <a:t>外国人労働者</a:t>
            </a:r>
            <a:endParaRPr kumimoji="1" lang="ja-JP" altLang="en-US" dirty="0"/>
          </a:p>
        </p:txBody>
      </p:sp>
    </p:spTree>
    <p:extLst>
      <p:ext uri="{BB962C8B-B14F-4D97-AF65-F5344CB8AC3E}">
        <p14:creationId xmlns:p14="http://schemas.microsoft.com/office/powerpoint/2010/main" val="1886610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a:t>2017</a:t>
            </a:r>
            <a:r>
              <a:rPr lang="ja-JP" altLang="en-US" b="1" dirty="0"/>
              <a:t>年の訪日外国人、過去最高の</a:t>
            </a:r>
            <a:r>
              <a:rPr lang="en-US" altLang="ja-JP" b="1" dirty="0"/>
              <a:t>2869</a:t>
            </a:r>
            <a:r>
              <a:rPr lang="ja-JP" altLang="en-US" b="1" dirty="0"/>
              <a:t>万人　消費額も</a:t>
            </a:r>
            <a:r>
              <a:rPr lang="ja-JP" altLang="en-US" b="1" dirty="0" smtClean="0"/>
              <a:t>最高</a:t>
            </a:r>
            <a:endParaRPr kumimoji="1" lang="ja-JP" altLang="en-US" dirty="0"/>
          </a:p>
        </p:txBody>
      </p:sp>
      <p:pic>
        <p:nvPicPr>
          <p:cNvPr id="4" name="図 3"/>
          <p:cNvPicPr>
            <a:picLocks noChangeAspect="1"/>
          </p:cNvPicPr>
          <p:nvPr/>
        </p:nvPicPr>
        <p:blipFill>
          <a:blip r:embed="rId2"/>
          <a:stretch>
            <a:fillRect/>
          </a:stretch>
        </p:blipFill>
        <p:spPr>
          <a:xfrm>
            <a:off x="0" y="2675200"/>
            <a:ext cx="8904980" cy="2736797"/>
          </a:xfrm>
          <a:prstGeom prst="rect">
            <a:avLst/>
          </a:prstGeom>
        </p:spPr>
      </p:pic>
    </p:spTree>
    <p:extLst>
      <p:ext uri="{BB962C8B-B14F-4D97-AF65-F5344CB8AC3E}">
        <p14:creationId xmlns:p14="http://schemas.microsoft.com/office/powerpoint/2010/main" val="1236555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pPr algn="ctr">
              <a:defRPr/>
            </a:pPr>
            <a:r>
              <a:rPr lang="ja-JP" altLang="en-US" dirty="0" smtClean="0"/>
              <a:t>インバウンドブームと富岳遠景奇譚の再来</a:t>
            </a:r>
            <a:endParaRPr lang="ja-JP" altLang="en-US" dirty="0"/>
          </a:p>
        </p:txBody>
      </p:sp>
      <p:sp>
        <p:nvSpPr>
          <p:cNvPr id="248835" name="コンテンツ プレースホルダ 2"/>
          <p:cNvSpPr>
            <a:spLocks noGrp="1"/>
          </p:cNvSpPr>
          <p:nvPr>
            <p:ph idx="1"/>
          </p:nvPr>
        </p:nvSpPr>
        <p:spPr/>
        <p:txBody>
          <a:bodyPr>
            <a:normAutofit/>
          </a:bodyPr>
          <a:lstStyle/>
          <a:p>
            <a:r>
              <a:rPr lang="ja-JP" altLang="en-US" dirty="0" smtClean="0"/>
              <a:t>日本とアジアの賃金格差は年々縮まり上海などの大都市は日本の田舎を凌駕している。そうした時代を読み違えて、安くて都合のいい労働者としてアジア人を使い捨てにしている実態があるが、その逆の面が、外国人観光客の急増による手放しの日本文化礼賛論である。</a:t>
            </a:r>
            <a:endParaRPr lang="ja-JP" altLang="en-US" dirty="0"/>
          </a:p>
          <a:p>
            <a:endParaRPr lang="ja-JP" altLang="en-US" dirty="0" smtClean="0"/>
          </a:p>
        </p:txBody>
      </p:sp>
    </p:spTree>
    <p:extLst>
      <p:ext uri="{BB962C8B-B14F-4D97-AF65-F5344CB8AC3E}">
        <p14:creationId xmlns:p14="http://schemas.microsoft.com/office/powerpoint/2010/main" val="802993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1693" y="1131094"/>
            <a:ext cx="7913657" cy="974830"/>
          </a:xfrm>
          <a:ln>
            <a:solidFill>
              <a:schemeClr val="accent1"/>
            </a:solidFill>
          </a:ln>
        </p:spPr>
        <p:txBody>
          <a:bodyPr/>
          <a:lstStyle/>
          <a:p>
            <a:pPr algn="ctr"/>
            <a:r>
              <a:rPr lang="en-US" altLang="ja-JP" b="1" dirty="0"/>
              <a:t>『</a:t>
            </a:r>
            <a:r>
              <a:rPr lang="ja-JP" altLang="en-US" b="1" dirty="0"/>
              <a:t>加藤清正朝鮮ヨリ富士ヲ望ム</a:t>
            </a:r>
            <a:r>
              <a:rPr lang="en-US" altLang="ja-JP" b="1" dirty="0" smtClean="0"/>
              <a:t>』</a:t>
            </a:r>
            <a:endParaRPr kumimoji="1" lang="ja-JP" altLang="en-US" dirty="0"/>
          </a:p>
        </p:txBody>
      </p:sp>
      <p:pic>
        <p:nvPicPr>
          <p:cNvPr id="2050" name="Picture 2" descr="http://morimiya.net/online/ukiyoe-syousai/ukiyoe-images/nobukazu/cyousenfuj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59" y="2203646"/>
            <a:ext cx="7192925" cy="3725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994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昔からある「富岳遠望奇譚」</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b="1" dirty="0"/>
              <a:t>ロナルド・トビさんは、江戸時代から日本には「手放し日本文化礼賛論」があったことを説明し、富岳遠望奇譚となずけている。「霊峰」富士山が朝鮮半島からも見えたという奇譚である。現在のインバウンドブームもややそれに近い印象がある。征韓論という形で発露された日本人の朝鮮認識は江戸時代から萌芽がみられ、途切れることなくその縁を伸ばし続けており、現在の嫌韓論にまで続くのであろう。</a:t>
            </a:r>
            <a:endParaRPr lang="ja-JP" altLang="en-US" dirty="0"/>
          </a:p>
          <a:p>
            <a:r>
              <a:rPr lang="en-US" altLang="ja-JP" dirty="0"/>
              <a:t>p.277</a:t>
            </a:r>
            <a:r>
              <a:rPr lang="ja-JP" altLang="en-US" dirty="0"/>
              <a:t>　国境を越えて「三国一」になったのは、近世以降の現象。頼山陽も清正の</a:t>
            </a:r>
            <a:r>
              <a:rPr lang="ja-JP" altLang="en-US" b="1" dirty="0"/>
              <a:t>富岳遠望奇譚</a:t>
            </a:r>
            <a:r>
              <a:rPr lang="ja-JP" altLang="en-US" dirty="0"/>
              <a:t>を歴史的事実として受け止め</a:t>
            </a:r>
            <a:r>
              <a:rPr lang="en-US" altLang="ja-JP" dirty="0"/>
              <a:t>『</a:t>
            </a:r>
            <a:r>
              <a:rPr lang="ja-JP" altLang="en-US" dirty="0"/>
              <a:t>日本外史</a:t>
            </a:r>
            <a:r>
              <a:rPr lang="en-US" altLang="ja-JP" dirty="0"/>
              <a:t>』</a:t>
            </a:r>
            <a:r>
              <a:rPr lang="ja-JP" altLang="en-US" dirty="0"/>
              <a:t>の中に取り入れている。</a:t>
            </a:r>
          </a:p>
          <a:p>
            <a:endParaRPr kumimoji="1" lang="ja-JP" altLang="en-US" dirty="0"/>
          </a:p>
        </p:txBody>
      </p:sp>
    </p:spTree>
    <p:extLst>
      <p:ext uri="{BB962C8B-B14F-4D97-AF65-F5344CB8AC3E}">
        <p14:creationId xmlns:p14="http://schemas.microsoft.com/office/powerpoint/2010/main" val="1151443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885243"/>
            <a:ext cx="7886700" cy="994172"/>
          </a:xfrm>
          <a:ln>
            <a:solidFill>
              <a:schemeClr val="accent1"/>
            </a:solidFill>
          </a:ln>
        </p:spPr>
        <p:txBody>
          <a:bodyPr/>
          <a:lstStyle/>
          <a:p>
            <a:pPr algn="ctr"/>
            <a:r>
              <a:rPr lang="ja-JP" altLang="en-US" dirty="0"/>
              <a:t>極東</a:t>
            </a:r>
            <a:r>
              <a:rPr kumimoji="1" lang="ja-JP" altLang="en-US" dirty="0" smtClean="0"/>
              <a:t>各地域の所得</a:t>
            </a:r>
            <a:endParaRPr kumimoji="1" lang="ja-JP" altLang="en-US" dirty="0"/>
          </a:p>
        </p:txBody>
      </p:sp>
      <p:pic>
        <p:nvPicPr>
          <p:cNvPr id="4" name="図 3"/>
          <p:cNvPicPr>
            <a:picLocks noChangeAspect="1"/>
          </p:cNvPicPr>
          <p:nvPr/>
        </p:nvPicPr>
        <p:blipFill>
          <a:blip r:embed="rId2"/>
          <a:stretch>
            <a:fillRect/>
          </a:stretch>
        </p:blipFill>
        <p:spPr>
          <a:xfrm>
            <a:off x="67236" y="1937644"/>
            <a:ext cx="8662698" cy="3875484"/>
          </a:xfrm>
          <a:prstGeom prst="rect">
            <a:avLst/>
          </a:prstGeom>
        </p:spPr>
      </p:pic>
    </p:spTree>
    <p:extLst>
      <p:ext uri="{BB962C8B-B14F-4D97-AF65-F5344CB8AC3E}">
        <p14:creationId xmlns:p14="http://schemas.microsoft.com/office/powerpoint/2010/main" val="12868381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4632" y="1131094"/>
            <a:ext cx="7900718" cy="974830"/>
          </a:xfrm>
          <a:noFill/>
          <a:ln>
            <a:solidFill>
              <a:schemeClr val="accent1"/>
            </a:solidFill>
          </a:ln>
        </p:spPr>
        <p:txBody>
          <a:bodyPr>
            <a:normAutofit/>
          </a:bodyPr>
          <a:lstStyle/>
          <a:p>
            <a:pPr algn="ctr"/>
            <a:r>
              <a:rPr lang="ja-JP" altLang="en-US" dirty="0" smtClean="0"/>
              <a:t>国際観光（ＶＦＲ）と</a:t>
            </a:r>
            <a:r>
              <a:rPr kumimoji="1" lang="ja-JP" altLang="en-US" dirty="0" smtClean="0"/>
              <a:t>外国移民</a:t>
            </a:r>
            <a:endParaRPr kumimoji="1" lang="ja-JP" altLang="en-US" dirty="0"/>
          </a:p>
        </p:txBody>
      </p:sp>
      <p:sp>
        <p:nvSpPr>
          <p:cNvPr id="3" name="コンテンツ プレースホルダ 2"/>
          <p:cNvSpPr>
            <a:spLocks noGrp="1"/>
          </p:cNvSpPr>
          <p:nvPr>
            <p:ph idx="1"/>
          </p:nvPr>
        </p:nvSpPr>
        <p:spPr>
          <a:xfrm>
            <a:off x="750499" y="2290313"/>
            <a:ext cx="7589089" cy="4379047"/>
          </a:xfrm>
          <a:noFill/>
        </p:spPr>
        <p:txBody>
          <a:bodyPr>
            <a:normAutofit fontScale="70000" lnSpcReduction="20000"/>
          </a:bodyPr>
          <a:lstStyle/>
          <a:p>
            <a:r>
              <a:rPr kumimoji="1" lang="ja-JP" altLang="en-US" dirty="0" smtClean="0"/>
              <a:t>「移民の世紀」</a:t>
            </a:r>
            <a:r>
              <a:rPr lang="ja-JP" altLang="ja-JP" dirty="0" smtClean="0"/>
              <a:t>第一次大戦までの</a:t>
            </a:r>
            <a:r>
              <a:rPr lang="ja-JP" altLang="en-US" dirty="0" smtClean="0">
                <a:solidFill>
                  <a:srgbClr val="FF0000"/>
                </a:solidFill>
              </a:rPr>
              <a:t>百</a:t>
            </a:r>
            <a:r>
              <a:rPr lang="ja-JP" altLang="ja-JP" dirty="0" smtClean="0">
                <a:solidFill>
                  <a:srgbClr val="FF0000"/>
                </a:solidFill>
              </a:rPr>
              <a:t>年間</a:t>
            </a:r>
            <a:r>
              <a:rPr lang="ja-JP" altLang="ja-JP" dirty="0" smtClean="0"/>
              <a:t>に新大陸に渡った</a:t>
            </a:r>
            <a:r>
              <a:rPr lang="ja-JP" altLang="en-US" dirty="0" smtClean="0"/>
              <a:t>欧州</a:t>
            </a:r>
            <a:r>
              <a:rPr lang="ja-JP" altLang="ja-JP" dirty="0" smtClean="0"/>
              <a:t>人は</a:t>
            </a:r>
            <a:r>
              <a:rPr lang="ja-JP" altLang="en-US" dirty="0" smtClean="0">
                <a:solidFill>
                  <a:srgbClr val="FF0000"/>
                </a:solidFill>
              </a:rPr>
              <a:t>六千</a:t>
            </a:r>
            <a:r>
              <a:rPr lang="ja-JP" altLang="ja-JP" dirty="0" smtClean="0">
                <a:solidFill>
                  <a:srgbClr val="FF0000"/>
                </a:solidFill>
              </a:rPr>
              <a:t>万人</a:t>
            </a:r>
            <a:r>
              <a:rPr lang="ja-JP" altLang="en-US" dirty="0" smtClean="0"/>
              <a:t>と激しい人の移動</a:t>
            </a:r>
            <a:r>
              <a:rPr lang="ja-JP" altLang="ja-JP" dirty="0" smtClean="0">
                <a:solidFill>
                  <a:srgbClr val="FF0000"/>
                </a:solidFill>
              </a:rPr>
              <a:t>。</a:t>
            </a:r>
            <a:r>
              <a:rPr lang="ja-JP" altLang="en-US" dirty="0" smtClean="0">
                <a:solidFill>
                  <a:srgbClr val="FF0000"/>
                </a:solidFill>
              </a:rPr>
              <a:t>今日の欧米間人流の源流</a:t>
            </a:r>
            <a:endParaRPr lang="en-US" altLang="ja-JP" dirty="0" smtClean="0">
              <a:solidFill>
                <a:srgbClr val="FF0000"/>
              </a:solidFill>
            </a:endParaRPr>
          </a:p>
          <a:p>
            <a:r>
              <a:rPr lang="ja-JP" altLang="en-US" dirty="0" smtClean="0"/>
              <a:t>国民国家が形成されて、ヒトの移動が規制されるようになった➵アジア移民の出稼ぎ扱い化</a:t>
            </a:r>
            <a:endParaRPr lang="en-US" altLang="ja-JP" dirty="0" smtClean="0"/>
          </a:p>
          <a:p>
            <a:r>
              <a:rPr lang="ja-JP" altLang="en-US" dirty="0" smtClean="0">
                <a:solidFill>
                  <a:srgbClr val="FF0000"/>
                </a:solidFill>
              </a:rPr>
              <a:t>アジア（インド中国等）からの移民の数は欧州と同等規模</a:t>
            </a:r>
            <a:r>
              <a:rPr lang="en-US" altLang="ja-JP" dirty="0" smtClean="0">
                <a:solidFill>
                  <a:srgbClr val="FF0000"/>
                </a:solidFill>
              </a:rPr>
              <a:t>(ASEAN</a:t>
            </a:r>
            <a:r>
              <a:rPr lang="ja-JP" altLang="en-US" dirty="0" smtClean="0">
                <a:solidFill>
                  <a:srgbClr val="FF0000"/>
                </a:solidFill>
              </a:rPr>
              <a:t>華僑</a:t>
            </a:r>
            <a:r>
              <a:rPr lang="en-US" altLang="ja-JP" dirty="0" smtClean="0">
                <a:solidFill>
                  <a:srgbClr val="FF0000"/>
                </a:solidFill>
              </a:rPr>
              <a:t>6000</a:t>
            </a:r>
            <a:r>
              <a:rPr lang="ja-JP" altLang="en-US" dirty="0" smtClean="0">
                <a:solidFill>
                  <a:srgbClr val="FF0000"/>
                </a:solidFill>
              </a:rPr>
              <a:t>万人、チャイナタウンに今なお</a:t>
            </a:r>
            <a:r>
              <a:rPr lang="en-US" altLang="ja-JP" dirty="0" smtClean="0">
                <a:solidFill>
                  <a:srgbClr val="FF0000"/>
                </a:solidFill>
              </a:rPr>
              <a:t>3</a:t>
            </a:r>
            <a:r>
              <a:rPr lang="ja-JP" altLang="en-US" dirty="0" smtClean="0">
                <a:solidFill>
                  <a:srgbClr val="FF0000"/>
                </a:solidFill>
              </a:rPr>
              <a:t>千万人の中国人</a:t>
            </a:r>
            <a:r>
              <a:rPr lang="en-US" altLang="ja-JP" dirty="0" smtClean="0">
                <a:solidFill>
                  <a:srgbClr val="FF0000"/>
                </a:solidFill>
              </a:rPr>
              <a:t>)</a:t>
            </a:r>
            <a:r>
              <a:rPr lang="ja-JP" altLang="en-US" dirty="0" smtClean="0">
                <a:solidFill>
                  <a:srgbClr val="FF0000"/>
                </a:solidFill>
              </a:rPr>
              <a:t>　</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　　　（</a:t>
            </a:r>
            <a:r>
              <a:rPr lang="ja-JP" altLang="en-US" dirty="0" smtClean="0">
                <a:solidFill>
                  <a:srgbClr val="FF0000"/>
                </a:solidFill>
              </a:rPr>
              <a:t>大都市スラム発生と国民国家への押しつけ</a:t>
            </a:r>
            <a:r>
              <a:rPr lang="ja-JP" altLang="en-US" dirty="0" smtClean="0"/>
              <a:t>）</a:t>
            </a:r>
            <a:endParaRPr lang="en-US" altLang="ja-JP" dirty="0" smtClean="0"/>
          </a:p>
          <a:p>
            <a:pPr>
              <a:buNone/>
            </a:pPr>
            <a:r>
              <a:rPr lang="ja-JP" altLang="en-US" dirty="0" smtClean="0"/>
              <a:t>　</a:t>
            </a:r>
            <a:r>
              <a:rPr lang="ja-JP" altLang="en-US" dirty="0" smtClean="0">
                <a:solidFill>
                  <a:srgbClr val="FF0000"/>
                </a:solidFill>
              </a:rPr>
              <a:t>地中海を渡るアフリカからの違法越境者</a:t>
            </a:r>
            <a:endParaRPr lang="en-US" altLang="ja-JP" dirty="0" smtClean="0">
              <a:solidFill>
                <a:srgbClr val="FF0000"/>
              </a:solidFill>
            </a:endParaRPr>
          </a:p>
          <a:p>
            <a:pPr>
              <a:buNone/>
            </a:pPr>
            <a:r>
              <a:rPr lang="ja-JP" altLang="en-US" dirty="0" smtClean="0">
                <a:solidFill>
                  <a:srgbClr val="FF0000"/>
                </a:solidFill>
              </a:rPr>
              <a:t>・　日本は、技能・専門職の外国人労働者受入れ（建前）と単純労働者の外国人受入れ（本音）の矛盾が国会で議論されて、右派左派両者から反対されている</a:t>
            </a:r>
            <a:endParaRPr lang="en-US" altLang="ja-JP" dirty="0" smtClean="0">
              <a:solidFill>
                <a:srgbClr val="FF0000"/>
              </a:solidFill>
            </a:endParaRPr>
          </a:p>
          <a:p>
            <a:endParaRPr kumimoji="1" lang="ja-JP" altLang="en-US" dirty="0"/>
          </a:p>
        </p:txBody>
      </p:sp>
    </p:spTree>
    <p:extLst>
      <p:ext uri="{BB962C8B-B14F-4D97-AF65-F5344CB8AC3E}">
        <p14:creationId xmlns:p14="http://schemas.microsoft.com/office/powerpoint/2010/main" val="25370676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6981" y="332656"/>
            <a:ext cx="7868369" cy="1013649"/>
          </a:xfrm>
          <a:ln>
            <a:solidFill>
              <a:schemeClr val="accent1"/>
            </a:solidFill>
          </a:ln>
        </p:spPr>
        <p:txBody>
          <a:bodyPr/>
          <a:lstStyle/>
          <a:p>
            <a:pPr algn="ctr"/>
            <a:r>
              <a:rPr kumimoji="1" lang="ja-JP" altLang="en-US" dirty="0" smtClean="0"/>
              <a:t>専門職大学</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smtClean="0"/>
              <a:t>「</a:t>
            </a:r>
            <a:r>
              <a:rPr lang="ja-JP" altLang="en-US" dirty="0"/>
              <a:t>ヨーロッパにおいては、１９世紀末から２０世紀初めにかけて、職業学校と、同一事業所における徒弟制を接続する改革が進み、特にドイツにおいては現在においても重要な訓練機関となっている。</a:t>
            </a:r>
            <a:r>
              <a:rPr lang="ja-JP" altLang="en-US" dirty="0" smtClean="0"/>
              <a:t>」</a:t>
            </a:r>
            <a:endParaRPr lang="en-US" altLang="ja-JP" dirty="0" smtClean="0"/>
          </a:p>
          <a:p>
            <a:r>
              <a:rPr lang="ja-JP" altLang="en-US" dirty="0" smtClean="0"/>
              <a:t>「</a:t>
            </a:r>
            <a:r>
              <a:rPr lang="ja-JP" altLang="en-US" dirty="0"/>
              <a:t>アメリカの徒弟制度も、１９世紀終わりまでは、雇用主の費用負担によって、拘束契約労働と組み合わせて運用されていた。その後、産業別労働組合が運営する徒弟制が製造業や建設業において営まれており、修了者が同一産業に</a:t>
            </a:r>
            <a:r>
              <a:rPr lang="ja-JP" altLang="en-US" dirty="0" err="1"/>
              <a:t>の</a:t>
            </a:r>
            <a:r>
              <a:rPr lang="ja-JP" altLang="en-US" dirty="0"/>
              <a:t>組合に入れば、訓練費用は組合費として回収される。</a:t>
            </a:r>
            <a:r>
              <a:rPr lang="ja-JP" altLang="en-US" dirty="0" smtClean="0"/>
              <a:t>」</a:t>
            </a:r>
            <a:endParaRPr lang="en-US" altLang="ja-JP" dirty="0" smtClean="0"/>
          </a:p>
          <a:p>
            <a:r>
              <a:rPr lang="ja-JP" altLang="en-US" dirty="0" smtClean="0"/>
              <a:t>大学</a:t>
            </a:r>
            <a:r>
              <a:rPr lang="ja-JP" altLang="en-US" dirty="0"/>
              <a:t>の同窓会組織がその役割の一部を持っているのかもしれない</a:t>
            </a:r>
            <a:r>
              <a:rPr lang="ja-JP" altLang="en-US" dirty="0" smtClean="0"/>
              <a:t>。観光</a:t>
            </a:r>
            <a:r>
              <a:rPr lang="ja-JP" altLang="en-US" dirty="0"/>
              <a:t>系の</a:t>
            </a:r>
            <a:r>
              <a:rPr lang="en-US" altLang="ja-JP" dirty="0"/>
              <a:t>『</a:t>
            </a:r>
            <a:r>
              <a:rPr lang="ja-JP" altLang="en-US" dirty="0"/>
              <a:t>専門職大学</a:t>
            </a:r>
            <a:r>
              <a:rPr lang="en-US" altLang="ja-JP" dirty="0"/>
              <a:t>』</a:t>
            </a:r>
            <a:r>
              <a:rPr lang="ja-JP" altLang="en-US" dirty="0"/>
              <a:t>もこれまでの日本の人の移動を考える新しい材料を提供する可能性を秘めているかもしれない</a:t>
            </a:r>
            <a:r>
              <a:rPr lang="ja-JP" altLang="en-US" dirty="0" smtClean="0"/>
              <a:t>。</a:t>
            </a:r>
            <a:r>
              <a:rPr lang="ja-JP" altLang="en-US" dirty="0"/>
              <a:t/>
            </a:r>
            <a:br>
              <a:rPr lang="ja-JP" altLang="en-US" dirty="0"/>
            </a:br>
            <a:endParaRPr kumimoji="1" lang="ja-JP" altLang="en-US" dirty="0"/>
          </a:p>
        </p:txBody>
      </p:sp>
    </p:spTree>
    <p:extLst>
      <p:ext uri="{BB962C8B-B14F-4D97-AF65-F5344CB8AC3E}">
        <p14:creationId xmlns:p14="http://schemas.microsoft.com/office/powerpoint/2010/main" val="2553318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治安と外国人労働者</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研修生</a:t>
            </a:r>
            <a:r>
              <a:rPr lang="ja-JP" altLang="en-US" dirty="0" smtClean="0"/>
              <a:t>の</a:t>
            </a:r>
            <a:r>
              <a:rPr lang="ja-JP" altLang="en-US" dirty="0"/>
              <a:t>名</a:t>
            </a:r>
            <a:r>
              <a:rPr lang="ja-JP" altLang="en-US" dirty="0" smtClean="0"/>
              <a:t>のもとに多くの外国人労働者が流入　日本経済の底辺を支えている</a:t>
            </a:r>
            <a:endParaRPr lang="en-US" altLang="ja-JP" dirty="0" smtClean="0"/>
          </a:p>
          <a:p>
            <a:r>
              <a:rPr lang="ja-JP" altLang="en-US" dirty="0" smtClean="0"/>
              <a:t>外国人労働者なくして日本経済が維持できなくなっている</a:t>
            </a:r>
            <a:endParaRPr lang="en-US" altLang="ja-JP" dirty="0" smtClean="0"/>
          </a:p>
          <a:p>
            <a:r>
              <a:rPr kumimoji="1" lang="ja-JP" altLang="en-US" dirty="0" smtClean="0"/>
              <a:t>治安　（銃、薬、汚職）</a:t>
            </a:r>
            <a:endParaRPr kumimoji="1" lang="en-US" altLang="ja-JP" dirty="0" smtClean="0"/>
          </a:p>
          <a:p>
            <a:r>
              <a:rPr lang="ja-JP" altLang="en-US" dirty="0" smtClean="0"/>
              <a:t>銃と汚職は日本は守っているが、</a:t>
            </a:r>
            <a:r>
              <a:rPr lang="ja-JP" altLang="en-US" dirty="0" smtClean="0">
                <a:solidFill>
                  <a:srgbClr val="FF0000"/>
                </a:solidFill>
              </a:rPr>
              <a:t>薬</a:t>
            </a:r>
            <a:r>
              <a:rPr lang="ja-JP" altLang="en-US" dirty="0" smtClean="0"/>
              <a:t>は危なくなっているのでは？</a:t>
            </a:r>
            <a:endParaRPr kumimoji="1" lang="en-US" altLang="ja-JP" dirty="0" smtClean="0"/>
          </a:p>
        </p:txBody>
      </p:sp>
    </p:spTree>
    <p:extLst>
      <p:ext uri="{BB962C8B-B14F-4D97-AF65-F5344CB8AC3E}">
        <p14:creationId xmlns:p14="http://schemas.microsoft.com/office/powerpoint/2010/main" val="702136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a:t>'Stolen friend': Rapa Nui seek return of </a:t>
            </a:r>
            <a:r>
              <a:rPr lang="en-US" altLang="ja-JP" b="1" dirty="0" err="1"/>
              <a:t>moai</a:t>
            </a:r>
            <a:r>
              <a:rPr lang="en-US" altLang="ja-JP" b="1" dirty="0"/>
              <a:t> </a:t>
            </a:r>
            <a:r>
              <a:rPr lang="en-US" altLang="ja-JP" b="1" dirty="0" smtClean="0"/>
              <a:t>statue</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fontAlgn="base"/>
            <a:r>
              <a:rPr lang="en-US" altLang="ja-JP" b="1" dirty="0"/>
              <a:t>Prominent among the eclectic hoard of treasures in London's British Museum is the imposing figure of </a:t>
            </a:r>
            <a:r>
              <a:rPr lang="en-US" altLang="ja-JP" b="1" dirty="0" err="1"/>
              <a:t>Hoa</a:t>
            </a:r>
            <a:r>
              <a:rPr lang="en-US" altLang="ja-JP" b="1" dirty="0"/>
              <a:t> </a:t>
            </a:r>
            <a:r>
              <a:rPr lang="en-US" altLang="ja-JP" b="1" dirty="0" err="1"/>
              <a:t>Hakananai'a</a:t>
            </a:r>
            <a:r>
              <a:rPr lang="en-US" altLang="ja-JP" b="1" dirty="0"/>
              <a:t>, a four-</a:t>
            </a:r>
            <a:r>
              <a:rPr lang="en-US" altLang="ja-JP" b="1" dirty="0" err="1"/>
              <a:t>tonne</a:t>
            </a:r>
            <a:r>
              <a:rPr lang="en-US" altLang="ja-JP" b="1" dirty="0"/>
              <a:t> basalt statue from the Chilean Pacific territory of Rapa Nui - named Easter Island by European explorers.</a:t>
            </a:r>
          </a:p>
          <a:p>
            <a:pPr fontAlgn="base"/>
            <a:r>
              <a:rPr lang="en-US" altLang="ja-JP" dirty="0"/>
              <a:t>The statues, known as </a:t>
            </a:r>
            <a:r>
              <a:rPr lang="en-US" altLang="ja-JP" dirty="0" err="1"/>
              <a:t>moai</a:t>
            </a:r>
            <a:r>
              <a:rPr lang="en-US" altLang="ja-JP" dirty="0"/>
              <a:t>, were carved by the island's indigenous Rapa Nui people to embody the spirit of a prominent ancestor, with each considered to be the person's living incarnation.</a:t>
            </a:r>
          </a:p>
          <a:p>
            <a:endParaRPr kumimoji="1" lang="ja-JP" altLang="en-US" dirty="0"/>
          </a:p>
        </p:txBody>
      </p:sp>
    </p:spTree>
    <p:extLst>
      <p:ext uri="{BB962C8B-B14F-4D97-AF65-F5344CB8AC3E}">
        <p14:creationId xmlns:p14="http://schemas.microsoft.com/office/powerpoint/2010/main" val="3737879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262258" y="1538790"/>
            <a:ext cx="6714047" cy="3834426"/>
          </a:xfrm>
          <a:prstGeom prst="rect">
            <a:avLst/>
          </a:prstGeom>
        </p:spPr>
      </p:pic>
    </p:spTree>
    <p:extLst>
      <p:ext uri="{BB962C8B-B14F-4D97-AF65-F5344CB8AC3E}">
        <p14:creationId xmlns:p14="http://schemas.microsoft.com/office/powerpoint/2010/main" val="785134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米国の移民</a:t>
            </a:r>
            <a:endParaRPr kumimoji="1" lang="ja-JP" altLang="en-US" dirty="0"/>
          </a:p>
        </p:txBody>
      </p:sp>
      <p:pic>
        <p:nvPicPr>
          <p:cNvPr id="4" name="図 3"/>
          <p:cNvPicPr>
            <a:picLocks noChangeAspect="1"/>
          </p:cNvPicPr>
          <p:nvPr/>
        </p:nvPicPr>
        <p:blipFill>
          <a:blip r:embed="rId2"/>
          <a:stretch>
            <a:fillRect/>
          </a:stretch>
        </p:blipFill>
        <p:spPr>
          <a:xfrm>
            <a:off x="97412" y="2224909"/>
            <a:ext cx="8863071" cy="3542928"/>
          </a:xfrm>
          <a:prstGeom prst="rect">
            <a:avLst/>
          </a:prstGeom>
        </p:spPr>
      </p:pic>
    </p:spTree>
    <p:extLst>
      <p:ext uri="{BB962C8B-B14F-4D97-AF65-F5344CB8AC3E}">
        <p14:creationId xmlns:p14="http://schemas.microsoft.com/office/powerpoint/2010/main" val="615278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smtClean="0"/>
              <a:t>ハワイのＶＦＲ</a:t>
            </a:r>
            <a:endParaRPr kumimoji="1" lang="ja-JP" altLang="en-US" dirty="0"/>
          </a:p>
        </p:txBody>
      </p:sp>
      <p:pic>
        <p:nvPicPr>
          <p:cNvPr id="4" name="図 3"/>
          <p:cNvPicPr>
            <a:picLocks noChangeAspect="1"/>
          </p:cNvPicPr>
          <p:nvPr/>
        </p:nvPicPr>
        <p:blipFill>
          <a:blip r:embed="rId2"/>
          <a:stretch>
            <a:fillRect/>
          </a:stretch>
        </p:blipFill>
        <p:spPr>
          <a:xfrm>
            <a:off x="297026" y="2364649"/>
            <a:ext cx="8549948" cy="3493766"/>
          </a:xfrm>
          <a:prstGeom prst="rect">
            <a:avLst/>
          </a:prstGeom>
        </p:spPr>
      </p:pic>
    </p:spTree>
    <p:extLst>
      <p:ext uri="{BB962C8B-B14F-4D97-AF65-F5344CB8AC3E}">
        <p14:creationId xmlns:p14="http://schemas.microsoft.com/office/powerpoint/2010/main" val="1192591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台湾のＶＦＲ</a:t>
            </a:r>
            <a:endParaRPr kumimoji="1" lang="ja-JP" altLang="en-US" dirty="0"/>
          </a:p>
        </p:txBody>
      </p:sp>
      <p:pic>
        <p:nvPicPr>
          <p:cNvPr id="4" name="図 3"/>
          <p:cNvPicPr>
            <a:picLocks noChangeAspect="1"/>
          </p:cNvPicPr>
          <p:nvPr/>
        </p:nvPicPr>
        <p:blipFill>
          <a:blip r:embed="rId2"/>
          <a:stretch>
            <a:fillRect/>
          </a:stretch>
        </p:blipFill>
        <p:spPr>
          <a:xfrm>
            <a:off x="51609" y="2190809"/>
            <a:ext cx="8959261" cy="3072383"/>
          </a:xfrm>
          <a:prstGeom prst="rect">
            <a:avLst/>
          </a:prstGeom>
        </p:spPr>
      </p:pic>
    </p:spTree>
    <p:extLst>
      <p:ext uri="{BB962C8B-B14F-4D97-AF65-F5344CB8AC3E}">
        <p14:creationId xmlns:p14="http://schemas.microsoft.com/office/powerpoint/2010/main" val="12795502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smtClean="0"/>
              <a:t>マカオのＶＦＲ</a:t>
            </a:r>
            <a:endParaRPr kumimoji="1" lang="ja-JP" altLang="en-US" dirty="0"/>
          </a:p>
        </p:txBody>
      </p:sp>
      <p:pic>
        <p:nvPicPr>
          <p:cNvPr id="4" name="図 3"/>
          <p:cNvPicPr>
            <a:picLocks noChangeAspect="1"/>
          </p:cNvPicPr>
          <p:nvPr/>
        </p:nvPicPr>
        <p:blipFill>
          <a:blip r:embed="rId2"/>
          <a:stretch>
            <a:fillRect/>
          </a:stretch>
        </p:blipFill>
        <p:spPr>
          <a:xfrm>
            <a:off x="88113" y="2248260"/>
            <a:ext cx="8590137" cy="2600864"/>
          </a:xfrm>
          <a:prstGeom prst="rect">
            <a:avLst/>
          </a:prstGeom>
        </p:spPr>
      </p:pic>
    </p:spTree>
    <p:extLst>
      <p:ext uri="{BB962C8B-B14F-4D97-AF65-F5344CB8AC3E}">
        <p14:creationId xmlns:p14="http://schemas.microsoft.com/office/powerpoint/2010/main" val="5760312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英国のＶＦＲ</a:t>
            </a:r>
            <a:endParaRPr kumimoji="1" lang="ja-JP" altLang="en-US" dirty="0"/>
          </a:p>
        </p:txBody>
      </p:sp>
      <p:pic>
        <p:nvPicPr>
          <p:cNvPr id="4" name="図 3"/>
          <p:cNvPicPr>
            <a:picLocks noChangeAspect="1"/>
          </p:cNvPicPr>
          <p:nvPr/>
        </p:nvPicPr>
        <p:blipFill>
          <a:blip r:embed="rId2"/>
          <a:stretch>
            <a:fillRect/>
          </a:stretch>
        </p:blipFill>
        <p:spPr>
          <a:xfrm>
            <a:off x="129162" y="2297804"/>
            <a:ext cx="8711830" cy="3178891"/>
          </a:xfrm>
          <a:prstGeom prst="rect">
            <a:avLst/>
          </a:prstGeom>
        </p:spPr>
      </p:pic>
    </p:spTree>
    <p:extLst>
      <p:ext uri="{BB962C8B-B14F-4D97-AF65-F5344CB8AC3E}">
        <p14:creationId xmlns:p14="http://schemas.microsoft.com/office/powerpoint/2010/main" val="6766979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1693" y="1131094"/>
            <a:ext cx="7913657" cy="1013649"/>
          </a:xfrm>
          <a:ln>
            <a:solidFill>
              <a:schemeClr val="accent1"/>
            </a:solidFill>
          </a:ln>
        </p:spPr>
        <p:txBody>
          <a:bodyPr/>
          <a:lstStyle/>
          <a:p>
            <a:pPr algn="ctr"/>
            <a:r>
              <a:rPr kumimoji="1" lang="ja-JP" altLang="en-US" smtClean="0"/>
              <a:t>ロシアのＶＦＲ</a:t>
            </a:r>
            <a:endParaRPr kumimoji="1" lang="ja-JP" altLang="en-US" dirty="0"/>
          </a:p>
        </p:txBody>
      </p:sp>
      <p:pic>
        <p:nvPicPr>
          <p:cNvPr id="4" name="図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7156" y="2271348"/>
            <a:ext cx="7539840" cy="2920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57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8424936" cy="936104"/>
          </a:xfrm>
          <a:ln>
            <a:solidFill>
              <a:schemeClr val="tx1">
                <a:lumMod val="95000"/>
                <a:lumOff val="5000"/>
              </a:schemeClr>
            </a:solidFill>
          </a:ln>
        </p:spPr>
        <p:txBody>
          <a:bodyPr>
            <a:normAutofit fontScale="90000"/>
          </a:bodyPr>
          <a:lstStyle/>
          <a:p>
            <a:pPr algn="ctr"/>
            <a:r>
              <a:rPr kumimoji="1" lang="ja-JP" altLang="en-US" dirty="0" smtClean="0">
                <a:solidFill>
                  <a:srgbClr val="FF0000"/>
                </a:solidFill>
              </a:rPr>
              <a:t>国威</a:t>
            </a:r>
            <a:r>
              <a:rPr kumimoji="1" lang="ja-JP" altLang="en-US" dirty="0" smtClean="0"/>
              <a:t>（施設）発揚から都市の魅力競争</a:t>
            </a:r>
            <a:endParaRPr kumimoji="1" lang="ja-JP" altLang="en-US" dirty="0"/>
          </a:p>
        </p:txBody>
      </p:sp>
      <p:sp>
        <p:nvSpPr>
          <p:cNvPr id="3" name="コンテンツ プレースホルダー 2"/>
          <p:cNvSpPr>
            <a:spLocks noGrp="1"/>
          </p:cNvSpPr>
          <p:nvPr>
            <p:ph idx="1"/>
          </p:nvPr>
        </p:nvSpPr>
        <p:spPr>
          <a:xfrm>
            <a:off x="190500" y="1340768"/>
            <a:ext cx="8831580" cy="5517232"/>
          </a:xfrm>
        </p:spPr>
        <p:txBody>
          <a:bodyPr>
            <a:noAutofit/>
          </a:bodyPr>
          <a:lstStyle/>
          <a:p>
            <a:r>
              <a:rPr lang="en-US" altLang="ja-JP" sz="3000" dirty="0"/>
              <a:t>1936</a:t>
            </a:r>
            <a:r>
              <a:rPr lang="ja-JP" altLang="en-US" sz="3000" dirty="0"/>
              <a:t>年　ベルリンオリンピック　　世界規模での参加</a:t>
            </a:r>
            <a:endParaRPr lang="en-US" altLang="ja-JP" sz="3000" dirty="0"/>
          </a:p>
          <a:p>
            <a:r>
              <a:rPr lang="en-US" altLang="ja-JP" sz="3000" dirty="0"/>
              <a:t>1940</a:t>
            </a:r>
            <a:r>
              <a:rPr lang="ja-JP" altLang="en-US" sz="3000" dirty="0"/>
              <a:t>年　幻の東京オリンピック　（３７年経済ピーク時</a:t>
            </a:r>
            <a:r>
              <a:rPr lang="ja-JP" altLang="en-US" sz="3000" dirty="0" smtClean="0"/>
              <a:t>）帝国</a:t>
            </a:r>
            <a:r>
              <a:rPr lang="ja-JP" altLang="en-US" sz="3000" dirty="0"/>
              <a:t>日本（含む満州）の力を</a:t>
            </a:r>
            <a:r>
              <a:rPr lang="ja-JP" altLang="en-US" sz="3000" dirty="0" smtClean="0"/>
              <a:t>見せる</a:t>
            </a:r>
            <a:r>
              <a:rPr lang="ja-JP" altLang="en-US" sz="2800" b="1" dirty="0">
                <a:solidFill>
                  <a:srgbClr val="0070C0"/>
                </a:solidFill>
              </a:rPr>
              <a:t>　日中戦争により、返上</a:t>
            </a:r>
            <a:endParaRPr lang="en-US" altLang="ja-JP" sz="2800" b="1" dirty="0">
              <a:solidFill>
                <a:srgbClr val="0070C0"/>
              </a:solidFill>
            </a:endParaRPr>
          </a:p>
          <a:p>
            <a:r>
              <a:rPr lang="en-US" altLang="ja-JP" sz="3000" dirty="0" smtClean="0"/>
              <a:t>1964</a:t>
            </a:r>
            <a:r>
              <a:rPr lang="ja-JP" altLang="en-US" sz="3000" dirty="0"/>
              <a:t>年　東京オリンピック　　　　国威（施設）発揚</a:t>
            </a:r>
            <a:endParaRPr lang="en-US" altLang="ja-JP" sz="3000" dirty="0"/>
          </a:p>
          <a:p>
            <a:r>
              <a:rPr lang="en-US" altLang="ja-JP" sz="3000" dirty="0"/>
              <a:t>1988</a:t>
            </a:r>
            <a:r>
              <a:rPr lang="ja-JP" altLang="en-US" sz="3000" dirty="0"/>
              <a:t>年　ソウルオリンピック　　　国威（施設）発揚</a:t>
            </a:r>
            <a:endParaRPr lang="en-US" altLang="ja-JP" sz="3000" dirty="0"/>
          </a:p>
          <a:p>
            <a:r>
              <a:rPr lang="en-US" altLang="ja-JP" sz="3000" dirty="0"/>
              <a:t>2008</a:t>
            </a:r>
            <a:r>
              <a:rPr lang="ja-JP" altLang="en-US" sz="3000" dirty="0"/>
              <a:t>年　北京オリンピック　　　　国威（施設）発揚</a:t>
            </a:r>
            <a:endParaRPr lang="en-US" altLang="ja-JP" sz="3000" dirty="0"/>
          </a:p>
          <a:p>
            <a:r>
              <a:rPr lang="en-US" altLang="ja-JP" sz="3000" dirty="0"/>
              <a:t>2012</a:t>
            </a:r>
            <a:r>
              <a:rPr lang="ja-JP" altLang="en-US" sz="3000" dirty="0"/>
              <a:t>年　ロンドンオリンピック　　都市の魅力</a:t>
            </a:r>
            <a:endParaRPr lang="en-US" altLang="ja-JP" sz="3000" dirty="0"/>
          </a:p>
          <a:p>
            <a:pPr marL="0" indent="0">
              <a:buNone/>
            </a:pPr>
            <a:r>
              <a:rPr lang="ja-JP" altLang="en-US" sz="3000" dirty="0"/>
              <a:t>　　　　　　　　　　　　　　　　　　　　　（</a:t>
            </a:r>
            <a:r>
              <a:rPr lang="ja-JP" altLang="en-US" sz="3000" dirty="0">
                <a:solidFill>
                  <a:srgbClr val="FF0000"/>
                </a:solidFill>
              </a:rPr>
              <a:t>オリンピック憲章</a:t>
            </a:r>
            <a:r>
              <a:rPr lang="ja-JP" altLang="en-US" sz="3000" dirty="0" smtClean="0"/>
              <a:t>）</a:t>
            </a:r>
            <a:endParaRPr lang="en-US" altLang="ja-JP" sz="3000" dirty="0" smtClean="0"/>
          </a:p>
          <a:p>
            <a:pPr marL="0" indent="0">
              <a:buNone/>
            </a:pPr>
            <a:r>
              <a:rPr lang="ja-JP" altLang="en-US" sz="3000" dirty="0" smtClean="0"/>
              <a:t>　</a:t>
            </a:r>
            <a:r>
              <a:rPr lang="en-US" altLang="ja-JP" sz="3000" dirty="0" smtClean="0"/>
              <a:t>2024</a:t>
            </a:r>
            <a:r>
              <a:rPr lang="ja-JP" altLang="en-US" sz="3000" dirty="0" smtClean="0"/>
              <a:t>年ローマ市長は誘致撤廃</a:t>
            </a:r>
            <a:endParaRPr lang="ja-JP" altLang="en-US" sz="3000" dirty="0"/>
          </a:p>
        </p:txBody>
      </p:sp>
    </p:spTree>
    <p:extLst>
      <p:ext uri="{BB962C8B-B14F-4D97-AF65-F5344CB8AC3E}">
        <p14:creationId xmlns:p14="http://schemas.microsoft.com/office/powerpoint/2010/main" val="1461401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a:ln>
            <a:solidFill>
              <a:schemeClr val="accent1"/>
            </a:solidFill>
          </a:ln>
        </p:spPr>
        <p:txBody>
          <a:bodyPr/>
          <a:lstStyle/>
          <a:p>
            <a:r>
              <a:rPr kumimoji="1" lang="ja-JP" altLang="en-US" dirty="0" smtClean="0"/>
              <a:t>１９３０年頃の世相</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en-US" dirty="0" smtClean="0"/>
              <a:t>外人観光客に力を入れだした１９３０年頃を振り返ってみることにする。</a:t>
            </a:r>
          </a:p>
          <a:p>
            <a:r>
              <a:rPr lang="ja-JP" altLang="en-US" dirty="0" smtClean="0"/>
              <a:t>当時は、近年の傾向にもみられるように株主重視社会であった。社内格差も１００倍と大きく、役員賞与は利益金の５</a:t>
            </a:r>
            <a:r>
              <a:rPr lang="en-US" altLang="ja-JP" dirty="0" smtClean="0"/>
              <a:t>~</a:t>
            </a:r>
            <a:r>
              <a:rPr lang="ja-JP" altLang="en-US" dirty="0" smtClean="0"/>
              <a:t>１０％が常識であったようだ。</a:t>
            </a:r>
            <a:endParaRPr lang="en-US" altLang="ja-JP" dirty="0" smtClean="0"/>
          </a:p>
          <a:p>
            <a:r>
              <a:rPr lang="ja-JP" altLang="en-US" dirty="0" smtClean="0"/>
              <a:t>豊かな層は豊かになる社会で、１９２３年に冷蔵の輸入が始まったが、１９３０年には東芝による国産が始まっている。</a:t>
            </a:r>
          </a:p>
          <a:p>
            <a:endParaRPr lang="ja-JP"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525344"/>
          </a:xfrm>
        </p:spPr>
        <p:txBody>
          <a:bodyPr>
            <a:normAutofit/>
          </a:bodyPr>
          <a:lstStyle/>
          <a:p>
            <a:r>
              <a:rPr lang="ja-JP" altLang="en-US" dirty="0" smtClean="0"/>
              <a:t>都市人口が増加したのもこの時代である。交通網が発達し</a:t>
            </a:r>
            <a:r>
              <a:rPr lang="ja-JP" altLang="en-US" dirty="0" smtClean="0">
                <a:solidFill>
                  <a:srgbClr val="FF0000"/>
                </a:solidFill>
              </a:rPr>
              <a:t>職住分離</a:t>
            </a:r>
            <a:r>
              <a:rPr lang="ja-JP" altLang="en-US" dirty="0" smtClean="0"/>
              <a:t>、郊外が発達した。小林一三の時代である。１９２８年の</a:t>
            </a:r>
            <a:r>
              <a:rPr lang="ja-JP" altLang="en-US" dirty="0" smtClean="0">
                <a:solidFill>
                  <a:srgbClr val="FF0000"/>
                </a:solidFill>
              </a:rPr>
              <a:t>大阪の人口は２３３万人と東京の２２１万人を超えていた</a:t>
            </a:r>
            <a:r>
              <a:rPr lang="ja-JP" altLang="en-US" dirty="0" smtClean="0"/>
              <a:t>。</a:t>
            </a:r>
            <a:endParaRPr lang="en-US" altLang="ja-JP" dirty="0" smtClean="0"/>
          </a:p>
          <a:p>
            <a:r>
              <a:rPr lang="ja-JP" altLang="en-US" dirty="0" smtClean="0"/>
              <a:t>逆転するのは１９３２年に大東京になった時で、それまで渋谷は豊多摩郡渋谷町であった。</a:t>
            </a:r>
            <a:endParaRPr lang="en-US" altLang="ja-JP" dirty="0" smtClean="0"/>
          </a:p>
          <a:p>
            <a:r>
              <a:rPr lang="ja-JP" altLang="en-US" dirty="0" smtClean="0"/>
              <a:t>当時の坪あたり地価は銀座１７５６円、有楽町６００円、芝白金４９円であった。東麻布</a:t>
            </a:r>
            <a:r>
              <a:rPr lang="en-US" altLang="ja-JP" dirty="0" smtClean="0"/>
              <a:t>1</a:t>
            </a:r>
            <a:r>
              <a:rPr lang="ja-JP" altLang="en-US" dirty="0" smtClean="0"/>
              <a:t>丁目の公示価格は現在３７０万円、銀座の平均が４５００万円。どの地点によるかで違うであろうか</a:t>
            </a:r>
            <a:r>
              <a:rPr lang="ja-JP" altLang="en-US" dirty="0" err="1" smtClean="0"/>
              <a:t>ら</a:t>
            </a:r>
            <a:r>
              <a:rPr lang="ja-JP" altLang="en-US" dirty="0" smtClean="0"/>
              <a:t>単純な比較はできない。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332656"/>
            <a:ext cx="8229600" cy="5793507"/>
          </a:xfrm>
        </p:spPr>
        <p:txBody>
          <a:bodyPr>
            <a:normAutofit/>
          </a:bodyPr>
          <a:lstStyle/>
          <a:p>
            <a:r>
              <a:rPr lang="ja-JP" altLang="en-US" dirty="0">
                <a:solidFill>
                  <a:srgbClr val="FF0000"/>
                </a:solidFill>
              </a:rPr>
              <a:t>１９２５年に山手線が開通</a:t>
            </a:r>
            <a:r>
              <a:rPr lang="ja-JP" altLang="en-US" dirty="0"/>
              <a:t>し１９２７年には三分間隔運転が実施されている。中央線の東京中野間も同様だった</a:t>
            </a:r>
            <a:r>
              <a:rPr lang="ja-JP" altLang="en-US" dirty="0" smtClean="0"/>
              <a:t>。２０２０年</a:t>
            </a:r>
            <a:r>
              <a:rPr lang="ja-JP" altLang="en-US" dirty="0"/>
              <a:t>に</a:t>
            </a:r>
            <a:r>
              <a:rPr lang="ja-JP" altLang="en-US" dirty="0" smtClean="0"/>
              <a:t>は</a:t>
            </a:r>
            <a:r>
              <a:rPr lang="ja-JP" altLang="en-US" dirty="0" smtClean="0">
                <a:solidFill>
                  <a:schemeClr val="tx2">
                    <a:lumMod val="60000"/>
                    <a:lumOff val="40000"/>
                  </a:schemeClr>
                </a:solidFill>
              </a:rPr>
              <a:t>高輪ゲートウェイ駅</a:t>
            </a:r>
            <a:r>
              <a:rPr lang="ja-JP" altLang="en-US" dirty="0"/>
              <a:t>ができ、いずれ羽田までもいけるように</a:t>
            </a:r>
            <a:r>
              <a:rPr lang="ja-JP" altLang="en-US" dirty="0" smtClean="0"/>
              <a:t>なる</a:t>
            </a:r>
            <a:endParaRPr lang="en-US" altLang="ja-JP" dirty="0" smtClean="0"/>
          </a:p>
          <a:p>
            <a:r>
              <a:rPr lang="ja-JP" altLang="en-US" dirty="0" smtClean="0"/>
              <a:t>その</a:t>
            </a:r>
            <a:r>
              <a:rPr lang="ja-JP" altLang="en-US" dirty="0"/>
              <a:t>飛行場は１９２４年には立川であったが、</a:t>
            </a:r>
            <a:r>
              <a:rPr lang="ja-JP" altLang="en-US" dirty="0">
                <a:solidFill>
                  <a:srgbClr val="FF0000"/>
                </a:solidFill>
              </a:rPr>
              <a:t>１９３１年に羽田が開港</a:t>
            </a:r>
            <a:r>
              <a:rPr lang="ja-JP" altLang="en-US" dirty="0"/>
              <a:t>している。１９２４年に大阪で円タクが開始され、東京は１９２７年に市内一円となった。この点は未だにメーターに固執している現代の方が遅れているようだ。</a:t>
            </a:r>
            <a:r>
              <a:rPr lang="ja-JP" altLang="en-US" dirty="0">
                <a:solidFill>
                  <a:srgbClr val="FF0000"/>
                </a:solidFill>
              </a:rPr>
              <a:t>箱根の有料道路</a:t>
            </a:r>
            <a:r>
              <a:rPr lang="ja-JP" altLang="en-US" dirty="0"/>
              <a:t>は１９３２年に完成。</a:t>
            </a:r>
          </a:p>
          <a:p>
            <a:endParaRPr lang="ja-JP" altLang="en-US" dirty="0"/>
          </a:p>
        </p:txBody>
      </p:sp>
    </p:spTree>
    <p:extLst>
      <p:ext uri="{BB962C8B-B14F-4D97-AF65-F5344CB8AC3E}">
        <p14:creationId xmlns:p14="http://schemas.microsoft.com/office/powerpoint/2010/main" val="1876851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lnSpcReduction="10000"/>
          </a:bodyPr>
          <a:lstStyle/>
          <a:p>
            <a:r>
              <a:rPr lang="ja-JP" altLang="en-US" dirty="0" smtClean="0">
                <a:solidFill>
                  <a:srgbClr val="FF0000"/>
                </a:solidFill>
              </a:rPr>
              <a:t>１９２６年にＮＨＫが設立</a:t>
            </a:r>
            <a:r>
              <a:rPr lang="ja-JP" altLang="en-US" dirty="0" smtClean="0"/>
              <a:t>された。ラジオによる野球の実況放送が行われている。１９２７年に岩波文庫が発行された。</a:t>
            </a:r>
            <a:r>
              <a:rPr lang="ja-JP" altLang="en-US" dirty="0" smtClean="0">
                <a:solidFill>
                  <a:srgbClr val="FF0000"/>
                </a:solidFill>
              </a:rPr>
              <a:t>１９３１年に最初のトーキー映画</a:t>
            </a:r>
            <a:r>
              <a:rPr lang="ja-JP" altLang="en-US" dirty="0" smtClean="0"/>
              <a:t>「モロッコ」が字幕スーパーで上映された。</a:t>
            </a:r>
          </a:p>
          <a:p>
            <a:r>
              <a:rPr lang="ja-JP" altLang="en-US" dirty="0" smtClean="0"/>
              <a:t>昭和恐慌は１９２９年から二年間であるが、失業者は１００万人で労働争議・小作争議が３０万件発生している。繭価が暴落し、農家の最大の副業が大打撃を受けた。１９３０年大豊作で米価は暴落した。</a:t>
            </a:r>
            <a:endParaRPr lang="en-US" altLang="ja-JP" dirty="0" smtClean="0"/>
          </a:p>
          <a:p>
            <a:r>
              <a:rPr lang="ja-JP" altLang="en-US" dirty="0" smtClean="0"/>
              <a:t>景気復活は、公共事業（アメリカだと</a:t>
            </a:r>
            <a:r>
              <a:rPr lang="en-US" altLang="ja-JP" dirty="0"/>
              <a:t>TVA</a:t>
            </a:r>
            <a:r>
              <a:rPr lang="ja-JP" altLang="en-US" dirty="0" smtClean="0"/>
              <a:t>）や戦争という見方もあるが、金本位制にこだわらない政策（デフレ政策をとらない）が要因であるという見方もある。</a:t>
            </a:r>
            <a:endParaRPr lang="en-US" altLang="ja-JP" dirty="0" smtClean="0"/>
          </a:p>
          <a:p>
            <a:r>
              <a:rPr lang="ja-JP" altLang="en-US" dirty="0" smtClean="0"/>
              <a:t>現在は大量の通貨を発行しているがデフレ脱却にはなっていない。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2510</Words>
  <Application>Microsoft Office PowerPoint</Application>
  <PresentationFormat>画面に合わせる (4:3)</PresentationFormat>
  <Paragraphs>168</Paragraphs>
  <Slides>46</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46</vt:i4>
      </vt:variant>
    </vt:vector>
  </HeadingPairs>
  <TitlesOfParts>
    <vt:vector size="53" baseType="lpstr">
      <vt:lpstr>ＭＳ Ｐゴシック</vt:lpstr>
      <vt:lpstr>ＭＳ 明朝</vt:lpstr>
      <vt:lpstr>Arial</vt:lpstr>
      <vt:lpstr>Calibri</vt:lpstr>
      <vt:lpstr>Century</vt:lpstr>
      <vt:lpstr>Times New Roman</vt:lpstr>
      <vt:lpstr>Office テーマ</vt:lpstr>
      <vt:lpstr>博物館と博覧会、オリンピック</vt:lpstr>
      <vt:lpstr>MICEと万博</vt:lpstr>
      <vt:lpstr>博物館収納物返還問題</vt:lpstr>
      <vt:lpstr>'Stolen friend': Rapa Nui seek return of moai statue</vt:lpstr>
      <vt:lpstr>国威（施設）発揚から都市の魅力競争</vt:lpstr>
      <vt:lpstr>１９３０年頃の世相</vt:lpstr>
      <vt:lpstr>PowerPoint プレゼンテーション</vt:lpstr>
      <vt:lpstr>PowerPoint プレゼンテーション</vt:lpstr>
      <vt:lpstr>PowerPoint プレゼンテーション</vt:lpstr>
      <vt:lpstr>PowerPoint プレゼンテーション</vt:lpstr>
      <vt:lpstr>当時もあった景観論</vt:lpstr>
      <vt:lpstr>PowerPoint プレゼンテーション</vt:lpstr>
      <vt:lpstr>赤富士が電線だらけ... 啓発イラストが「カッコよくて逆効果」と話題に【無電柱化民間プロジェクト】 http://www.huffingtonpost.jp/2014/07/13/mudenchuka-project_n_5581680.html</vt:lpstr>
      <vt:lpstr>1930年代のＩＲ（カジノ）は 競犬場</vt:lpstr>
      <vt:lpstr>１９３１年４月２１日東京朝日朝刊</vt:lpstr>
      <vt:lpstr>オリンピック東京開催</vt:lpstr>
      <vt:lpstr>オリンピックと帝国ホテル</vt:lpstr>
      <vt:lpstr>1936年12月16日 - 名古屋観光ホテル開業（帝国ホテルから約30人の従業員派遣）</vt:lpstr>
      <vt:lpstr>2600年オリンピックへの期待 　外貨封入倍増2億円</vt:lpstr>
      <vt:lpstr>『1937年の日本人』山崎雅弘著　 1940年東京オリンピック中止と関連</vt:lpstr>
      <vt:lpstr>1937年頃の日本の生活</vt:lpstr>
      <vt:lpstr>PowerPoint プレゼンテーション</vt:lpstr>
      <vt:lpstr>1940年前後</vt:lpstr>
      <vt:lpstr>電化元年</vt:lpstr>
      <vt:lpstr>1964年という年</vt:lpstr>
      <vt:lpstr>カニ族の発生と消滅</vt:lpstr>
      <vt:lpstr>1970年大阪万博</vt:lpstr>
      <vt:lpstr>ディカバー・ジャパン・キャンペーン</vt:lpstr>
      <vt:lpstr>小京都と二眼レフ論</vt:lpstr>
      <vt:lpstr>PowerPoint プレゼンテーション</vt:lpstr>
      <vt:lpstr>五輪・万博と 外国人観光客・外国人労働者</vt:lpstr>
      <vt:lpstr>2017年の訪日外国人、過去最高の2869万人　消費額も最高</vt:lpstr>
      <vt:lpstr>インバウンドブームと富岳遠景奇譚の再来</vt:lpstr>
      <vt:lpstr>『加藤清正朝鮮ヨリ富士ヲ望ム』</vt:lpstr>
      <vt:lpstr>昔からある「富岳遠望奇譚」</vt:lpstr>
      <vt:lpstr>極東各地域の所得</vt:lpstr>
      <vt:lpstr>国際観光（ＶＦＲ）と外国移民</vt:lpstr>
      <vt:lpstr>専門職大学</vt:lpstr>
      <vt:lpstr>治安と外国人労働者</vt:lpstr>
      <vt:lpstr>PowerPoint プレゼンテーション</vt:lpstr>
      <vt:lpstr>米国の移民</vt:lpstr>
      <vt:lpstr>ハワイのＶＦＲ</vt:lpstr>
      <vt:lpstr>台湾のＶＦＲ</vt:lpstr>
      <vt:lpstr>マカオのＶＦＲ</vt:lpstr>
      <vt:lpstr>英国のＶＦＲ</vt:lpstr>
      <vt:lpstr>ロシアのＶＦＲ</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オープンキャンパス</dc:title>
  <dc:creator>owner</dc:creator>
  <cp:lastModifiedBy>寺前 秀一</cp:lastModifiedBy>
  <cp:revision>35</cp:revision>
  <dcterms:created xsi:type="dcterms:W3CDTF">2015-04-21T22:29:18Z</dcterms:created>
  <dcterms:modified xsi:type="dcterms:W3CDTF">2018-12-11T11:21:36Z</dcterms:modified>
</cp:coreProperties>
</file>