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4" r:id="rId2"/>
    <p:sldId id="296" r:id="rId3"/>
    <p:sldId id="309" r:id="rId4"/>
    <p:sldId id="318" r:id="rId5"/>
    <p:sldId id="310" r:id="rId6"/>
    <p:sldId id="295" r:id="rId7"/>
    <p:sldId id="304" r:id="rId8"/>
    <p:sldId id="305" r:id="rId9"/>
    <p:sldId id="306" r:id="rId10"/>
    <p:sldId id="307" r:id="rId11"/>
    <p:sldId id="308" r:id="rId12"/>
    <p:sldId id="311" r:id="rId13"/>
    <p:sldId id="312" r:id="rId14"/>
    <p:sldId id="302" r:id="rId15"/>
    <p:sldId id="303" r:id="rId16"/>
    <p:sldId id="257" r:id="rId17"/>
    <p:sldId id="319" r:id="rId18"/>
    <p:sldId id="297" r:id="rId19"/>
    <p:sldId id="298" r:id="rId20"/>
    <p:sldId id="320" r:id="rId21"/>
    <p:sldId id="267" r:id="rId22"/>
    <p:sldId id="313" r:id="rId23"/>
    <p:sldId id="314" r:id="rId24"/>
    <p:sldId id="315" r:id="rId25"/>
    <p:sldId id="316" r:id="rId26"/>
    <p:sldId id="317" r:id="rId27"/>
    <p:sldId id="268" r:id="rId28"/>
    <p:sldId id="278" r:id="rId29"/>
    <p:sldId id="269" r:id="rId30"/>
    <p:sldId id="283" r:id="rId31"/>
    <p:sldId id="284" r:id="rId32"/>
    <p:sldId id="289" r:id="rId33"/>
    <p:sldId id="270" r:id="rId34"/>
    <p:sldId id="271" r:id="rId35"/>
    <p:sldId id="272" r:id="rId36"/>
    <p:sldId id="273" r:id="rId37"/>
    <p:sldId id="274" r:id="rId38"/>
    <p:sldId id="275" r:id="rId39"/>
    <p:sldId id="276" r:id="rId40"/>
    <p:sldId id="277" r:id="rId4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snapToGrid="0">
      <p:cViewPr varScale="1">
        <p:scale>
          <a:sx n="89" d="100"/>
          <a:sy n="89" d="100"/>
        </p:scale>
        <p:origin x="341" y="5"/>
      </p:cViewPr>
      <p:guideLst/>
    </p:cSldViewPr>
  </p:slideViewPr>
  <p:notesTextViewPr>
    <p:cViewPr>
      <p:scale>
        <a:sx n="1" d="1"/>
        <a:sy n="1" d="1"/>
      </p:scale>
      <p:origin x="0" y="0"/>
    </p:cViewPr>
  </p:notesTextViewPr>
  <p:sorterViewPr>
    <p:cViewPr>
      <p:scale>
        <a:sx n="100" d="100"/>
        <a:sy n="100" d="100"/>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12D0E-D20C-4E57-9804-4DC66D66D8EA}" type="datetimeFigureOut">
              <a:rPr kumimoji="1" lang="ja-JP" altLang="en-US" smtClean="0"/>
              <a:t>2018/8/30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4CB4B-FCD4-46A5-919A-65F0845E6E37}" type="slidenum">
              <a:rPr kumimoji="1" lang="ja-JP" altLang="en-US" smtClean="0"/>
              <a:t>‹#›</a:t>
            </a:fld>
            <a:endParaRPr kumimoji="1" lang="ja-JP" altLang="en-US"/>
          </a:p>
        </p:txBody>
      </p:sp>
    </p:spTree>
    <p:extLst>
      <p:ext uri="{BB962C8B-B14F-4D97-AF65-F5344CB8AC3E}">
        <p14:creationId xmlns:p14="http://schemas.microsoft.com/office/powerpoint/2010/main" val="32245129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29</a:t>
            </a:fld>
            <a:endParaRPr kumimoji="1" lang="ja-JP" altLang="en-US"/>
          </a:p>
        </p:txBody>
      </p:sp>
    </p:spTree>
    <p:extLst>
      <p:ext uri="{BB962C8B-B14F-4D97-AF65-F5344CB8AC3E}">
        <p14:creationId xmlns:p14="http://schemas.microsoft.com/office/powerpoint/2010/main" val="206580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40</a:t>
            </a:fld>
            <a:endParaRPr kumimoji="1" lang="ja-JP" altLang="en-US"/>
          </a:p>
        </p:txBody>
      </p:sp>
    </p:spTree>
    <p:extLst>
      <p:ext uri="{BB962C8B-B14F-4D97-AF65-F5344CB8AC3E}">
        <p14:creationId xmlns:p14="http://schemas.microsoft.com/office/powerpoint/2010/main" val="114737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31</a:t>
            </a:fld>
            <a:endParaRPr kumimoji="1" lang="ja-JP" altLang="en-US"/>
          </a:p>
        </p:txBody>
      </p:sp>
    </p:spTree>
    <p:extLst>
      <p:ext uri="{BB962C8B-B14F-4D97-AF65-F5344CB8AC3E}">
        <p14:creationId xmlns:p14="http://schemas.microsoft.com/office/powerpoint/2010/main" val="300020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33</a:t>
            </a:fld>
            <a:endParaRPr kumimoji="1" lang="ja-JP" altLang="en-US"/>
          </a:p>
        </p:txBody>
      </p:sp>
    </p:spTree>
    <p:extLst>
      <p:ext uri="{BB962C8B-B14F-4D97-AF65-F5344CB8AC3E}">
        <p14:creationId xmlns:p14="http://schemas.microsoft.com/office/powerpoint/2010/main" val="206435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34</a:t>
            </a:fld>
            <a:endParaRPr kumimoji="1" lang="ja-JP" altLang="en-US"/>
          </a:p>
        </p:txBody>
      </p:sp>
    </p:spTree>
    <p:extLst>
      <p:ext uri="{BB962C8B-B14F-4D97-AF65-F5344CB8AC3E}">
        <p14:creationId xmlns:p14="http://schemas.microsoft.com/office/powerpoint/2010/main" val="1604272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35</a:t>
            </a:fld>
            <a:endParaRPr kumimoji="1" lang="ja-JP" altLang="en-US"/>
          </a:p>
        </p:txBody>
      </p:sp>
    </p:spTree>
    <p:extLst>
      <p:ext uri="{BB962C8B-B14F-4D97-AF65-F5344CB8AC3E}">
        <p14:creationId xmlns:p14="http://schemas.microsoft.com/office/powerpoint/2010/main" val="396021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36</a:t>
            </a:fld>
            <a:endParaRPr kumimoji="1" lang="ja-JP" altLang="en-US"/>
          </a:p>
        </p:txBody>
      </p:sp>
    </p:spTree>
    <p:extLst>
      <p:ext uri="{BB962C8B-B14F-4D97-AF65-F5344CB8AC3E}">
        <p14:creationId xmlns:p14="http://schemas.microsoft.com/office/powerpoint/2010/main" val="209089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37</a:t>
            </a:fld>
            <a:endParaRPr kumimoji="1" lang="ja-JP" altLang="en-US"/>
          </a:p>
        </p:txBody>
      </p:sp>
    </p:spTree>
    <p:extLst>
      <p:ext uri="{BB962C8B-B14F-4D97-AF65-F5344CB8AC3E}">
        <p14:creationId xmlns:p14="http://schemas.microsoft.com/office/powerpoint/2010/main" val="70127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38</a:t>
            </a:fld>
            <a:endParaRPr kumimoji="1" lang="ja-JP" altLang="en-US"/>
          </a:p>
        </p:txBody>
      </p:sp>
    </p:spTree>
    <p:extLst>
      <p:ext uri="{BB962C8B-B14F-4D97-AF65-F5344CB8AC3E}">
        <p14:creationId xmlns:p14="http://schemas.microsoft.com/office/powerpoint/2010/main" val="218641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39</a:t>
            </a:fld>
            <a:endParaRPr kumimoji="1" lang="ja-JP" altLang="en-US"/>
          </a:p>
        </p:txBody>
      </p:sp>
    </p:spTree>
    <p:extLst>
      <p:ext uri="{BB962C8B-B14F-4D97-AF65-F5344CB8AC3E}">
        <p14:creationId xmlns:p14="http://schemas.microsoft.com/office/powerpoint/2010/main" val="6407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536A167-81B5-4F0C-A73E-06742A4DAB3B}" type="datetimeFigureOut">
              <a:rPr kumimoji="1" lang="ja-JP" altLang="en-US" smtClean="0"/>
              <a:t>2018/8/30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141978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536A167-81B5-4F0C-A73E-06742A4DAB3B}" type="datetimeFigureOut">
              <a:rPr kumimoji="1" lang="ja-JP" altLang="en-US" smtClean="0"/>
              <a:t>2018/8/30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81888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536A167-81B5-4F0C-A73E-06742A4DAB3B}" type="datetimeFigureOut">
              <a:rPr kumimoji="1" lang="ja-JP" altLang="en-US" smtClean="0"/>
              <a:t>2018/8/30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73663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536A167-81B5-4F0C-A73E-06742A4DAB3B}" type="datetimeFigureOut">
              <a:rPr kumimoji="1" lang="ja-JP" altLang="en-US" smtClean="0"/>
              <a:t>2018/8/30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163827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536A167-81B5-4F0C-A73E-06742A4DAB3B}" type="datetimeFigureOut">
              <a:rPr kumimoji="1" lang="ja-JP" altLang="en-US" smtClean="0"/>
              <a:t>2018/8/30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185350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536A167-81B5-4F0C-A73E-06742A4DAB3B}" type="datetimeFigureOut">
              <a:rPr kumimoji="1" lang="ja-JP" altLang="en-US" smtClean="0"/>
              <a:t>2018/8/30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82995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536A167-81B5-4F0C-A73E-06742A4DAB3B}" type="datetimeFigureOut">
              <a:rPr kumimoji="1" lang="ja-JP" altLang="en-US" smtClean="0"/>
              <a:t>2018/8/30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154104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536A167-81B5-4F0C-A73E-06742A4DAB3B}" type="datetimeFigureOut">
              <a:rPr kumimoji="1" lang="ja-JP" altLang="en-US" smtClean="0"/>
              <a:t>2018/8/30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107010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36A167-81B5-4F0C-A73E-06742A4DAB3B}" type="datetimeFigureOut">
              <a:rPr kumimoji="1" lang="ja-JP" altLang="en-US" smtClean="0"/>
              <a:t>2018/8/30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350660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36A167-81B5-4F0C-A73E-06742A4DAB3B}" type="datetimeFigureOut">
              <a:rPr kumimoji="1" lang="ja-JP" altLang="en-US" smtClean="0"/>
              <a:t>2018/8/30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239806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36A167-81B5-4F0C-A73E-06742A4DAB3B}" type="datetimeFigureOut">
              <a:rPr kumimoji="1" lang="ja-JP" altLang="en-US" smtClean="0"/>
              <a:t>2018/8/30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337697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6A167-81B5-4F0C-A73E-06742A4DAB3B}" type="datetimeFigureOut">
              <a:rPr kumimoji="1" lang="ja-JP" altLang="en-US" smtClean="0"/>
              <a:t>2018/8/30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2969973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arspring.co.uk/taxi-price-index-us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travelandleisure.com/culture-design/architecture-design/worlds-tallest-building-mumbai" TargetMode="External"/><Relationship Id="rId3" Type="http://schemas.openxmlformats.org/officeDocument/2006/relationships/hyperlink" Target="https://www.travelandleisure.com/travel-guide/bangkok" TargetMode="External"/><Relationship Id="rId7" Type="http://schemas.openxmlformats.org/officeDocument/2006/relationships/hyperlink" Target="https://www.travelandleisure.com/travel-deals/cost-of-living-2017-cheapest" TargetMode="External"/><Relationship Id="rId2" Type="http://schemas.openxmlformats.org/officeDocument/2006/relationships/hyperlink" Target="https://www.travelandleisure.com/articles/egypt-pyramid-skyscraper-zayed-crystal-spark" TargetMode="External"/><Relationship Id="rId1" Type="http://schemas.openxmlformats.org/officeDocument/2006/relationships/slideLayout" Target="../slideLayouts/slideLayout2.xml"/><Relationship Id="rId6" Type="http://schemas.openxmlformats.org/officeDocument/2006/relationships/hyperlink" Target="https://www.travelandleisure.com/hotels-resorts/tripadvisor-best-time-book-summer" TargetMode="External"/><Relationship Id="rId11" Type="http://schemas.openxmlformats.org/officeDocument/2006/relationships/hyperlink" Target="https://www.travelandleisure.com/travel-tips/travel-between-kuala-lumpur-singapore" TargetMode="External"/><Relationship Id="rId5" Type="http://schemas.openxmlformats.org/officeDocument/2006/relationships/hyperlink" Target="https://www.travelandleisure.com/articles/tls-definitive-guide-to-mexico-city" TargetMode="External"/><Relationship Id="rId10" Type="http://schemas.openxmlformats.org/officeDocument/2006/relationships/hyperlink" Target="https://www.travelandleisure.com/slideshows/worlds-most-traditional-holiday-foods" TargetMode="External"/><Relationship Id="rId4" Type="http://schemas.openxmlformats.org/officeDocument/2006/relationships/hyperlink" Target="https://www.travelandleisure.com/articles/moscow-creative-revolution" TargetMode="External"/><Relationship Id="rId9" Type="http://schemas.openxmlformats.org/officeDocument/2006/relationships/hyperlink" Target="https://www.travelandleisure.com/travel-guide/beijin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travelandleisure.com/trip-ideas/solo-travel/airbnb-best-destinations-solo-travelers" TargetMode="External"/><Relationship Id="rId3" Type="http://schemas.openxmlformats.org/officeDocument/2006/relationships/hyperlink" Target="https://www.travelandleisure.com/slideshows/beautiful-winter-scenes-around-the-world" TargetMode="External"/><Relationship Id="rId7" Type="http://schemas.openxmlformats.org/officeDocument/2006/relationships/hyperlink" Target="https://www.travelandleisure.com/travel-guide/amsterdam" TargetMode="External"/><Relationship Id="rId2" Type="http://schemas.openxmlformats.org/officeDocument/2006/relationships/hyperlink" Target="https://www.travelandleisure.com/travel-guide/zurich" TargetMode="External"/><Relationship Id="rId1" Type="http://schemas.openxmlformats.org/officeDocument/2006/relationships/slideLayout" Target="../slideLayouts/slideLayout2.xml"/><Relationship Id="rId6" Type="http://schemas.openxmlformats.org/officeDocument/2006/relationships/hyperlink" Target="https://www.travelandleisure.com/travel-guide/berlin" TargetMode="External"/><Relationship Id="rId11" Type="http://schemas.openxmlformats.org/officeDocument/2006/relationships/hyperlink" Target="https://www.travelandleisure.com/slideshows/best-christmas-markets-in-europe" TargetMode="External"/><Relationship Id="rId5" Type="http://schemas.openxmlformats.org/officeDocument/2006/relationships/hyperlink" Target="https://www.travelandleisure.com/travel-guide/london" TargetMode="External"/><Relationship Id="rId10" Type="http://schemas.openxmlformats.org/officeDocument/2006/relationships/hyperlink" Target="https://www.travelandleisure.com/slideshows/converted-church-hotels-restaurants" TargetMode="External"/><Relationship Id="rId4" Type="http://schemas.openxmlformats.org/officeDocument/2006/relationships/hyperlink" Target="https://www.travelandleisure.com/travel-guide/tokyo" TargetMode="External"/><Relationship Id="rId9" Type="http://schemas.openxmlformats.org/officeDocument/2006/relationships/hyperlink" Target="https://www.travelandleisure.com/articles/what-to-do-where-to-stay-eat-in-copenhage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ewsru.com/russia/02aug2018/driver_shtraf.html" TargetMode="External"/><Relationship Id="rId2" Type="http://schemas.openxmlformats.org/officeDocument/2006/relationships/hyperlink" Target="https://www.rbc.ru/society/02/08/2018/5b62d7e59a794742f44f13bf?from=newsfeed" TargetMode="External"/><Relationship Id="rId1" Type="http://schemas.openxmlformats.org/officeDocument/2006/relationships/slideLayout" Target="../slideLayouts/slideLayout2.xml"/><Relationship Id="rId4" Type="http://schemas.openxmlformats.org/officeDocument/2006/relationships/hyperlink" Target="http://tourism.interfax.ru/ru/news/articles/5128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tmp"/><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uniunichan.hatenablog.com/entry/20151230GDP" TargetMode="External"/><Relationship Id="rId2" Type="http://schemas.openxmlformats.org/officeDocument/2006/relationships/hyperlink" Target="https://matome.naver.jp/odai/2143188196272380201/214655818780674640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tmp"/><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PowerPoint_____1.sldx"/><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Microsoft_PowerPoint_____2.sld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rbth.com/trave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rbth.com/lifestyl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14732" y="353683"/>
            <a:ext cx="9253268" cy="3156280"/>
          </a:xfrm>
          <a:ln w="57150">
            <a:solidFill>
              <a:schemeClr val="accent1"/>
            </a:solidFill>
          </a:ln>
        </p:spPr>
        <p:txBody>
          <a:bodyPr>
            <a:normAutofit fontScale="90000"/>
          </a:bodyPr>
          <a:lstStyle/>
          <a:p>
            <a:r>
              <a:rPr lang="ru-RU" altLang="ja-JP" dirty="0"/>
              <a:t>СИСТЕМА РЕГУЛИРОВАНИЯ РЕГИСТРАЦИИ ЗЕМЛИ </a:t>
            </a:r>
            <a:r>
              <a:rPr lang="en-US" altLang="ja-JP" dirty="0" smtClean="0"/>
              <a:t/>
            </a:r>
            <a:br>
              <a:rPr lang="en-US" altLang="ja-JP" dirty="0" smtClean="0"/>
            </a:br>
            <a:r>
              <a:rPr lang="ru-RU" altLang="ja-JP" dirty="0" smtClean="0"/>
              <a:t>В </a:t>
            </a:r>
            <a:r>
              <a:rPr lang="ru-RU" altLang="ja-JP" dirty="0"/>
              <a:t>ТОКИО </a:t>
            </a:r>
            <a:r>
              <a:rPr lang="ru-RU" altLang="ja-JP" dirty="0" smtClean="0"/>
              <a:t>ЯПОНИИ</a:t>
            </a:r>
            <a:r>
              <a:rPr lang="en-US" altLang="ja-JP" dirty="0" smtClean="0"/>
              <a:t/>
            </a:r>
            <a:br>
              <a:rPr lang="en-US" altLang="ja-JP" dirty="0" smtClean="0"/>
            </a:br>
            <a:r>
              <a:rPr lang="en-US" altLang="ja-JP" sz="3100" dirty="0" smtClean="0"/>
              <a:t>LAND</a:t>
            </a:r>
            <a:r>
              <a:rPr lang="ja-JP" altLang="en-US" sz="3100" dirty="0" smtClean="0"/>
              <a:t>　</a:t>
            </a:r>
            <a:r>
              <a:rPr lang="en-US" altLang="ja-JP" sz="3100" dirty="0" smtClean="0"/>
              <a:t>Transportation</a:t>
            </a:r>
            <a:r>
              <a:rPr lang="ja-JP" altLang="en-US" sz="3100" dirty="0" smtClean="0"/>
              <a:t>　</a:t>
            </a:r>
            <a:r>
              <a:rPr lang="en-US" altLang="ja-JP" sz="3100" dirty="0" err="1" smtClean="0"/>
              <a:t>Reguration</a:t>
            </a:r>
            <a:r>
              <a:rPr lang="ja-JP" altLang="en-US" sz="3100" dirty="0" smtClean="0"/>
              <a:t>　</a:t>
            </a:r>
            <a:r>
              <a:rPr lang="en-US" altLang="ja-JP" sz="3100" dirty="0" smtClean="0"/>
              <a:t>S</a:t>
            </a:r>
            <a:r>
              <a:rPr lang="en-US" altLang="ja-JP" sz="3100" dirty="0"/>
              <a:t>ystem</a:t>
            </a:r>
            <a:r>
              <a:rPr lang="en-US" altLang="ja-JP" sz="3100" dirty="0" smtClean="0"/>
              <a:t/>
            </a:r>
            <a:br>
              <a:rPr lang="en-US" altLang="ja-JP" sz="3100" dirty="0" smtClean="0"/>
            </a:br>
            <a:r>
              <a:rPr lang="en-US" altLang="ja-JP" sz="3100" dirty="0" smtClean="0"/>
              <a:t>IN</a:t>
            </a:r>
            <a:r>
              <a:rPr lang="ja-JP" altLang="en-US" sz="3100" dirty="0" smtClean="0"/>
              <a:t>　</a:t>
            </a:r>
            <a:r>
              <a:rPr lang="en-US" altLang="ja-JP" sz="3100" dirty="0" smtClean="0"/>
              <a:t>TOKYO</a:t>
            </a:r>
            <a:r>
              <a:rPr lang="ja-JP" altLang="en-US" sz="3100" dirty="0" smtClean="0"/>
              <a:t>　</a:t>
            </a:r>
            <a:r>
              <a:rPr lang="en-US" altLang="ja-JP" sz="3100" dirty="0" smtClean="0"/>
              <a:t>JAPAN</a:t>
            </a:r>
            <a:endParaRPr kumimoji="1" lang="ja-JP" altLang="en-US" sz="3100" dirty="0"/>
          </a:p>
        </p:txBody>
      </p:sp>
      <p:sp>
        <p:nvSpPr>
          <p:cNvPr id="3" name="サブタイトル 2"/>
          <p:cNvSpPr>
            <a:spLocks noGrp="1"/>
          </p:cNvSpPr>
          <p:nvPr>
            <p:ph type="subTitle" idx="1"/>
          </p:nvPr>
        </p:nvSpPr>
        <p:spPr/>
        <p:txBody>
          <a:bodyPr>
            <a:normAutofit lnSpcReduction="10000"/>
          </a:bodyPr>
          <a:lstStyle/>
          <a:p>
            <a:endParaRPr kumimoji="1" lang="en-US" altLang="ja-JP" dirty="0" smtClean="0"/>
          </a:p>
          <a:p>
            <a:r>
              <a:rPr lang="az-Cyrl-AZ" altLang="ja-JP" dirty="0" smtClean="0"/>
              <a:t>Шуичи</a:t>
            </a:r>
            <a:r>
              <a:rPr lang="ja-JP" altLang="en-US" dirty="0" smtClean="0"/>
              <a:t>　</a:t>
            </a:r>
            <a:r>
              <a:rPr lang="en-US" altLang="ja-JP" dirty="0" err="1" smtClean="0"/>
              <a:t>Te</a:t>
            </a:r>
            <a:r>
              <a:rPr lang="az-Cyrl-AZ" altLang="ja-JP" dirty="0" smtClean="0"/>
              <a:t>ла</a:t>
            </a:r>
            <a:r>
              <a:rPr lang="en-US" altLang="ja-JP" dirty="0" err="1" smtClean="0"/>
              <a:t>m</a:t>
            </a:r>
            <a:r>
              <a:rPr lang="en-US" altLang="ja-JP" dirty="0" err="1" smtClean="0"/>
              <a:t>ae</a:t>
            </a:r>
            <a:r>
              <a:rPr lang="ja-JP" altLang="en-US" dirty="0"/>
              <a:t>　</a:t>
            </a:r>
            <a:r>
              <a:rPr lang="az-Cyrl-AZ" altLang="ja-JP" dirty="0"/>
              <a:t>Кандидат наук</a:t>
            </a:r>
            <a:endParaRPr lang="en-US" altLang="ja-JP" dirty="0"/>
          </a:p>
          <a:p>
            <a:r>
              <a:rPr lang="az-Cyrl-AZ" altLang="ja-JP" dirty="0"/>
              <a:t>Президент</a:t>
            </a:r>
            <a:endParaRPr kumimoji="1" lang="en-US" altLang="ja-JP" dirty="0" smtClean="0"/>
          </a:p>
          <a:p>
            <a:r>
              <a:rPr kumimoji="1" lang="ja-JP" altLang="en-US" dirty="0" smtClean="0"/>
              <a:t>　</a:t>
            </a:r>
            <a:r>
              <a:rPr lang="az-Cyrl-AZ" altLang="ja-JP" dirty="0"/>
              <a:t> Человеческая логистика &amp; </a:t>
            </a:r>
            <a:r>
              <a:rPr lang="az-Cyrl-AZ" altLang="ja-JP" dirty="0" smtClean="0"/>
              <a:t>Туризм</a:t>
            </a:r>
            <a:r>
              <a:rPr lang="ja-JP" altLang="en-US" dirty="0" smtClean="0"/>
              <a:t>　</a:t>
            </a:r>
            <a:r>
              <a:rPr lang="az-Cyrl-AZ" altLang="ja-JP" dirty="0"/>
              <a:t>лаборатория</a:t>
            </a:r>
            <a:endParaRPr kumimoji="1" lang="ja-JP" altLang="en-US" dirty="0"/>
          </a:p>
        </p:txBody>
      </p:sp>
    </p:spTree>
    <p:extLst>
      <p:ext uri="{BB962C8B-B14F-4D97-AF65-F5344CB8AC3E}">
        <p14:creationId xmlns:p14="http://schemas.microsoft.com/office/powerpoint/2010/main" val="151858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86265"/>
            <a:ext cx="10515600" cy="1604424"/>
          </a:xfrm>
          <a:ln>
            <a:solidFill>
              <a:schemeClr val="accent1"/>
            </a:solidFill>
          </a:ln>
        </p:spPr>
        <p:txBody>
          <a:bodyPr>
            <a:normAutofit fontScale="90000"/>
          </a:bodyPr>
          <a:lstStyle/>
          <a:p>
            <a:pPr algn="ctr"/>
            <a:r>
              <a:rPr lang="en-US" altLang="ja-JP" b="1" dirty="0" smtClean="0"/>
              <a:t>Moscow‘s </a:t>
            </a:r>
            <a:r>
              <a:rPr lang="en-US" altLang="ja-JP" b="1" dirty="0"/>
              <a:t>Taxis Among the </a:t>
            </a:r>
            <a:r>
              <a:rPr lang="en-US" altLang="ja-JP" b="1" dirty="0" smtClean="0"/>
              <a:t>World’s </a:t>
            </a:r>
            <a:r>
              <a:rPr lang="en-US" altLang="ja-JP" b="1" dirty="0"/>
              <a:t>Cheapest</a:t>
            </a:r>
            <a:r>
              <a:rPr lang="ja-JP" altLang="ja-JP" dirty="0"/>
              <a:t/>
            </a:r>
            <a:br>
              <a:rPr lang="ja-JP" altLang="ja-JP" dirty="0"/>
            </a:br>
            <a:r>
              <a:rPr lang="ja-JP" altLang="en-US" sz="3600" dirty="0" smtClean="0"/>
              <a:t>（</a:t>
            </a:r>
            <a:r>
              <a:rPr lang="ja-JP" altLang="ja-JP" sz="3600" b="1" dirty="0" smtClean="0"/>
              <a:t>モスクワ</a:t>
            </a:r>
            <a:r>
              <a:rPr lang="ja-JP" altLang="ja-JP" sz="3600" b="1" dirty="0"/>
              <a:t>のタクシー運賃</a:t>
            </a:r>
            <a:r>
              <a:rPr lang="ja-JP" altLang="ja-JP" sz="3600" b="1" dirty="0" smtClean="0"/>
              <a:t>水準</a:t>
            </a:r>
            <a:r>
              <a:rPr lang="ja-JP" altLang="en-US" sz="3600" b="1" dirty="0" smtClean="0"/>
              <a:t>）</a:t>
            </a:r>
            <a:r>
              <a:rPr lang="ja-JP" altLang="ja-JP" sz="3600" dirty="0"/>
              <a:t/>
            </a:r>
            <a:br>
              <a:rPr lang="ja-JP" altLang="ja-JP" sz="3600" dirty="0"/>
            </a:br>
            <a:r>
              <a:rPr lang="en-US" altLang="ja-JP" dirty="0"/>
              <a:t> </a:t>
            </a:r>
            <a:r>
              <a:rPr lang="en-US" altLang="ja-JP" sz="2000" dirty="0" smtClean="0"/>
              <a:t>https</a:t>
            </a:r>
            <a:r>
              <a:rPr lang="en-US" altLang="ja-JP" sz="2000" dirty="0"/>
              <a:t>://</a:t>
            </a:r>
            <a:r>
              <a:rPr lang="en-US" altLang="ja-JP" sz="2000" dirty="0" smtClean="0"/>
              <a:t>themoscowtimes.com/articles/moscows-taxis-among-the-world-cheapest-58666</a:t>
            </a:r>
            <a:endParaRPr kumimoji="1" lang="ja-JP" altLang="en-US" dirty="0"/>
          </a:p>
        </p:txBody>
      </p:sp>
      <p:sp>
        <p:nvSpPr>
          <p:cNvPr id="3" name="コンテンツ プレースホルダー 2"/>
          <p:cNvSpPr>
            <a:spLocks noGrp="1"/>
          </p:cNvSpPr>
          <p:nvPr>
            <p:ph idx="1"/>
          </p:nvPr>
        </p:nvSpPr>
        <p:spPr>
          <a:xfrm>
            <a:off x="301925" y="1825624"/>
            <a:ext cx="11619781" cy="5032375"/>
          </a:xfrm>
        </p:spPr>
        <p:txBody>
          <a:bodyPr>
            <a:normAutofit/>
          </a:bodyPr>
          <a:lstStyle/>
          <a:p>
            <a:pPr fontAlgn="base"/>
            <a:r>
              <a:rPr lang="en-US" altLang="ja-JP" dirty="0" smtClean="0"/>
              <a:t>Moscow </a:t>
            </a:r>
            <a:r>
              <a:rPr lang="en-US" altLang="ja-JP" dirty="0"/>
              <a:t>is among the cheapest cities to catch a cab, </a:t>
            </a:r>
            <a:r>
              <a:rPr lang="en-US" altLang="ja-JP" dirty="0">
                <a:hlinkClick r:id="rId2"/>
              </a:rPr>
              <a:t>according</a:t>
            </a:r>
            <a:r>
              <a:rPr lang="en-US" altLang="ja-JP" dirty="0"/>
              <a:t> to the recently released Taxi Price Index 2017.</a:t>
            </a:r>
            <a:endParaRPr lang="ja-JP" altLang="ja-JP" dirty="0"/>
          </a:p>
          <a:p>
            <a:pPr fontAlgn="base"/>
            <a:r>
              <a:rPr lang="en-US" altLang="ja-JP" dirty="0"/>
              <a:t>A ride in Moscow costs </a:t>
            </a:r>
            <a:r>
              <a:rPr lang="en-US" altLang="ja-JP" dirty="0">
                <a:solidFill>
                  <a:srgbClr val="FF0000"/>
                </a:solidFill>
              </a:rPr>
              <a:t>$0.27 per kilometer on average </a:t>
            </a:r>
            <a:r>
              <a:rPr lang="en-US" altLang="ja-JP" dirty="0"/>
              <a:t>the study found, putting Moscow behind just Bangkok and Cairo. At $0.10 per kilometer, the Egyptian capital was ranked the cheapest city in the world</a:t>
            </a:r>
            <a:r>
              <a:rPr lang="en-US" altLang="ja-JP" dirty="0" smtClean="0"/>
              <a:t>.</a:t>
            </a:r>
          </a:p>
          <a:p>
            <a:pPr fontAlgn="base"/>
            <a:r>
              <a:rPr lang="en-US" altLang="ja-JP" b="1" dirty="0"/>
              <a:t>Taxi prices in Moscow have dropped dramatically since the arrival of app providers, including </a:t>
            </a:r>
            <a:r>
              <a:rPr lang="en-US" altLang="ja-JP" b="1" dirty="0" err="1"/>
              <a:t>Yandex</a:t>
            </a:r>
            <a:r>
              <a:rPr lang="en-US" altLang="ja-JP" b="1" dirty="0"/>
              <a:t>-Taxi, </a:t>
            </a:r>
            <a:r>
              <a:rPr lang="en-US" altLang="ja-JP" b="1" dirty="0" err="1"/>
              <a:t>Gett</a:t>
            </a:r>
            <a:r>
              <a:rPr lang="en-US" altLang="ja-JP" b="1" dirty="0"/>
              <a:t> and Uber.</a:t>
            </a:r>
            <a:r>
              <a:rPr lang="en-US" altLang="ja-JP" dirty="0"/>
              <a:t> Last month, </a:t>
            </a:r>
            <a:r>
              <a:rPr lang="en-US" altLang="ja-JP" dirty="0" err="1">
                <a:solidFill>
                  <a:srgbClr val="FF0000"/>
                </a:solidFill>
              </a:rPr>
              <a:t>Yandex</a:t>
            </a:r>
            <a:r>
              <a:rPr lang="en-US" altLang="ja-JP" dirty="0"/>
              <a:t> announced it would be </a:t>
            </a:r>
            <a:r>
              <a:rPr lang="en-US" altLang="ja-JP" dirty="0">
                <a:solidFill>
                  <a:srgbClr val="FF0000"/>
                </a:solidFill>
              </a:rPr>
              <a:t>pairing up with Uber </a:t>
            </a:r>
            <a:r>
              <a:rPr lang="en-US" altLang="ja-JP" dirty="0"/>
              <a:t>in Russia.</a:t>
            </a:r>
            <a:endParaRPr lang="ja-JP" altLang="ja-JP" dirty="0"/>
          </a:p>
          <a:p>
            <a:pPr fontAlgn="base"/>
            <a:r>
              <a:rPr lang="en-US" altLang="ja-JP" b="1" dirty="0"/>
              <a:t>Moscow taxi regulations are among the world’s most liberal. There are no fixed minimum charges or enforced quotas and taxi licenses are easy to obtain — all of which have pushed fares down</a:t>
            </a:r>
            <a:r>
              <a:rPr lang="en-US" altLang="ja-JP" b="1" dirty="0" smtClean="0"/>
              <a:t>.</a:t>
            </a:r>
            <a:endParaRPr kumimoji="1" lang="ja-JP" altLang="en-US" dirty="0"/>
          </a:p>
        </p:txBody>
      </p:sp>
    </p:spTree>
    <p:extLst>
      <p:ext uri="{BB962C8B-B14F-4D97-AF65-F5344CB8AC3E}">
        <p14:creationId xmlns:p14="http://schemas.microsoft.com/office/powerpoint/2010/main" val="400068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6264" y="103516"/>
            <a:ext cx="12249509" cy="6970144"/>
          </a:xfrm>
        </p:spPr>
        <p:txBody>
          <a:bodyPr>
            <a:normAutofit/>
          </a:bodyPr>
          <a:lstStyle/>
          <a:p>
            <a:pPr fontAlgn="base"/>
            <a:r>
              <a:rPr lang="en-US" altLang="ja-JP" sz="3200" dirty="0" smtClean="0"/>
              <a:t>The </a:t>
            </a:r>
            <a:r>
              <a:rPr lang="en-US" altLang="ja-JP" sz="3200" dirty="0"/>
              <a:t>study, conducted by the British online car selling platform </a:t>
            </a:r>
            <a:r>
              <a:rPr lang="en-US" altLang="ja-JP" sz="3200" dirty="0" err="1">
                <a:solidFill>
                  <a:srgbClr val="FF0000"/>
                </a:solidFill>
              </a:rPr>
              <a:t>Carspring</a:t>
            </a:r>
            <a:r>
              <a:rPr lang="en-US" altLang="ja-JP" sz="3200" dirty="0"/>
              <a:t>, compared prices in 80 cities around the world by wait times, costs per hour and the price from the city's airport to the center.</a:t>
            </a:r>
            <a:endParaRPr lang="ja-JP" altLang="ja-JP" sz="3200" dirty="0"/>
          </a:p>
          <a:p>
            <a:pPr fontAlgn="base"/>
            <a:r>
              <a:rPr lang="en-US" altLang="ja-JP" sz="3200" dirty="0"/>
              <a:t>In Moscow, that journey will cost on average $29.77, according to the ranking.</a:t>
            </a:r>
            <a:endParaRPr lang="ja-JP" altLang="ja-JP" sz="3200" dirty="0"/>
          </a:p>
          <a:p>
            <a:pPr fontAlgn="base"/>
            <a:r>
              <a:rPr lang="en-US" altLang="ja-JP" sz="3200" dirty="0"/>
              <a:t>Visitors to Moscow would do well to take the price as a benchmark. In June, a Chilean journalist who traveled to Russia to cover the Confederations Cup was charged 50,000 rubles ($834) for ride to his hotel from Domodedovo Airport. The driver was later detained by police.</a:t>
            </a:r>
            <a:endParaRPr lang="ja-JP" altLang="ja-JP" sz="3200" dirty="0"/>
          </a:p>
          <a:p>
            <a:pPr fontAlgn="base"/>
            <a:r>
              <a:rPr lang="en-US" altLang="ja-JP" sz="3200" dirty="0"/>
              <a:t>The city that was ranked the most expensive overall was Switzerland’s Zurich, where the price per kilometer is on average $5.19.</a:t>
            </a:r>
            <a:endParaRPr lang="ja-JP" altLang="ja-JP" sz="3200" dirty="0"/>
          </a:p>
          <a:p>
            <a:endParaRPr kumimoji="1" lang="ja-JP" altLang="en-US" dirty="0"/>
          </a:p>
        </p:txBody>
      </p:sp>
    </p:spTree>
    <p:extLst>
      <p:ext uri="{BB962C8B-B14F-4D97-AF65-F5344CB8AC3E}">
        <p14:creationId xmlns:p14="http://schemas.microsoft.com/office/powerpoint/2010/main" val="8844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388" y="365125"/>
            <a:ext cx="10921041" cy="1325563"/>
          </a:xfrm>
          <a:ln>
            <a:solidFill>
              <a:schemeClr val="tx1">
                <a:lumMod val="95000"/>
                <a:lumOff val="5000"/>
              </a:schemeClr>
            </a:solidFill>
          </a:ln>
        </p:spPr>
        <p:txBody>
          <a:bodyPr>
            <a:normAutofit/>
          </a:bodyPr>
          <a:lstStyle/>
          <a:p>
            <a:pPr algn="ctr"/>
            <a:r>
              <a:rPr lang="en-US" altLang="ja-JP" b="1" dirty="0"/>
              <a:t>Cheapest Cities for Cab Fares</a:t>
            </a:r>
            <a:br>
              <a:rPr lang="en-US" altLang="ja-JP" b="1" dirty="0"/>
            </a:br>
            <a:r>
              <a:rPr lang="en-US" altLang="ja-JP" sz="2200" b="1" dirty="0"/>
              <a:t>https://www.travelandleisure.com/travel-tips/ground-transportation/carspring-taxi-index-cabs</a:t>
            </a:r>
            <a:endParaRPr kumimoji="1" lang="ja-JP" altLang="en-US" sz="2200"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smtClean="0"/>
              <a:t>1</a:t>
            </a:r>
            <a:r>
              <a:rPr lang="en-US" altLang="ja-JP" dirty="0"/>
              <a:t>. </a:t>
            </a:r>
            <a:r>
              <a:rPr lang="en-US" altLang="ja-JP" dirty="0">
                <a:hlinkClick r:id="rId2"/>
              </a:rPr>
              <a:t>Cairo, Egypt</a:t>
            </a:r>
            <a:r>
              <a:rPr lang="en-US" altLang="ja-JP" dirty="0"/>
              <a:t>: $0.10 per kilometer</a:t>
            </a:r>
          </a:p>
          <a:p>
            <a:r>
              <a:rPr lang="en-US" altLang="ja-JP" dirty="0"/>
              <a:t>2. </a:t>
            </a:r>
            <a:r>
              <a:rPr lang="en-US" altLang="ja-JP" dirty="0">
                <a:hlinkClick r:id="rId3"/>
              </a:rPr>
              <a:t>Bangkok, Thailand</a:t>
            </a:r>
            <a:r>
              <a:rPr lang="en-US" altLang="ja-JP" dirty="0"/>
              <a:t>: $0.18 per kilometer</a:t>
            </a:r>
          </a:p>
          <a:p>
            <a:r>
              <a:rPr lang="en-US" altLang="ja-JP" dirty="0"/>
              <a:t>3. </a:t>
            </a:r>
            <a:r>
              <a:rPr lang="en-US" altLang="ja-JP" dirty="0">
                <a:hlinkClick r:id="rId4"/>
              </a:rPr>
              <a:t>Moscow, Russia</a:t>
            </a:r>
            <a:r>
              <a:rPr lang="en-US" altLang="ja-JP" dirty="0"/>
              <a:t>: $0.27 per kilometer</a:t>
            </a:r>
          </a:p>
          <a:p>
            <a:r>
              <a:rPr lang="en-US" altLang="ja-JP" dirty="0"/>
              <a:t>4. </a:t>
            </a:r>
            <a:r>
              <a:rPr lang="en-US" altLang="ja-JP" dirty="0">
                <a:hlinkClick r:id="rId5"/>
              </a:rPr>
              <a:t>Mexico City, Mexico</a:t>
            </a:r>
            <a:r>
              <a:rPr lang="en-US" altLang="ja-JP" dirty="0"/>
              <a:t>: $0.28 per kilometer</a:t>
            </a:r>
          </a:p>
          <a:p>
            <a:r>
              <a:rPr lang="en-US" altLang="ja-JP" dirty="0"/>
              <a:t>5. </a:t>
            </a:r>
            <a:r>
              <a:rPr lang="en-US" altLang="ja-JP" dirty="0">
                <a:hlinkClick r:id="rId6"/>
              </a:rPr>
              <a:t>Jakarta, Indonesia</a:t>
            </a:r>
            <a:r>
              <a:rPr lang="en-US" altLang="ja-JP" dirty="0"/>
              <a:t>: $0.30 per kilometer</a:t>
            </a:r>
          </a:p>
          <a:p>
            <a:r>
              <a:rPr lang="en-US" altLang="ja-JP" dirty="0"/>
              <a:t>6. </a:t>
            </a:r>
            <a:r>
              <a:rPr lang="en-US" altLang="ja-JP" dirty="0">
                <a:hlinkClick r:id="rId7"/>
              </a:rPr>
              <a:t>Bangalore, India</a:t>
            </a:r>
            <a:r>
              <a:rPr lang="en-US" altLang="ja-JP" dirty="0"/>
              <a:t>: $0.30 per kilometer</a:t>
            </a:r>
          </a:p>
          <a:p>
            <a:r>
              <a:rPr lang="en-US" altLang="ja-JP" dirty="0"/>
              <a:t>7. </a:t>
            </a:r>
            <a:r>
              <a:rPr lang="en-US" altLang="ja-JP" dirty="0">
                <a:hlinkClick r:id="rId8"/>
              </a:rPr>
              <a:t>Mumbai, India</a:t>
            </a:r>
            <a:r>
              <a:rPr lang="en-US" altLang="ja-JP" dirty="0"/>
              <a:t>: $0.32 per kilometer</a:t>
            </a:r>
          </a:p>
          <a:p>
            <a:r>
              <a:rPr lang="en-US" altLang="ja-JP" dirty="0"/>
              <a:t>8. </a:t>
            </a:r>
            <a:r>
              <a:rPr lang="en-US" altLang="ja-JP" dirty="0">
                <a:hlinkClick r:id="rId9"/>
              </a:rPr>
              <a:t>Beijing, China</a:t>
            </a:r>
            <a:r>
              <a:rPr lang="en-US" altLang="ja-JP" dirty="0"/>
              <a:t>: $0.34 per kilometer</a:t>
            </a:r>
          </a:p>
          <a:p>
            <a:r>
              <a:rPr lang="en-US" altLang="ja-JP" dirty="0"/>
              <a:t>9. </a:t>
            </a:r>
            <a:r>
              <a:rPr lang="en-US" altLang="ja-JP" dirty="0">
                <a:hlinkClick r:id="rId10"/>
              </a:rPr>
              <a:t>Bucharest, Romania</a:t>
            </a:r>
            <a:r>
              <a:rPr lang="en-US" altLang="ja-JP" dirty="0"/>
              <a:t>: $0.35 per kilometer</a:t>
            </a:r>
          </a:p>
          <a:p>
            <a:r>
              <a:rPr lang="en-US" altLang="ja-JP" dirty="0"/>
              <a:t>10. </a:t>
            </a:r>
            <a:r>
              <a:rPr lang="en-US" altLang="ja-JP" dirty="0">
                <a:hlinkClick r:id="rId11"/>
              </a:rPr>
              <a:t>Kuala Lumpur, Malaysia</a:t>
            </a:r>
            <a:r>
              <a:rPr lang="en-US" altLang="ja-JP" dirty="0"/>
              <a:t>: $0.36 per kilometer</a:t>
            </a:r>
          </a:p>
        </p:txBody>
      </p:sp>
    </p:spTree>
    <p:extLst>
      <p:ext uri="{BB962C8B-B14F-4D97-AF65-F5344CB8AC3E}">
        <p14:creationId xmlns:p14="http://schemas.microsoft.com/office/powerpoint/2010/main" val="312444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en-US" altLang="ja-JP" b="1" dirty="0"/>
              <a:t>Most Expensive Cities for Cab </a:t>
            </a:r>
            <a:r>
              <a:rPr lang="en-US" altLang="ja-JP" b="1" dirty="0" smtClean="0"/>
              <a:t>Fares</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smtClean="0"/>
              <a:t>1</a:t>
            </a:r>
            <a:r>
              <a:rPr lang="en-US" altLang="ja-JP" dirty="0"/>
              <a:t>. </a:t>
            </a:r>
            <a:r>
              <a:rPr lang="en-US" altLang="ja-JP" dirty="0">
                <a:hlinkClick r:id="rId2"/>
              </a:rPr>
              <a:t>Zurich, Switzerland</a:t>
            </a:r>
            <a:r>
              <a:rPr lang="en-US" altLang="ja-JP" dirty="0"/>
              <a:t>: $5.19 per kilometer</a:t>
            </a:r>
          </a:p>
          <a:p>
            <a:r>
              <a:rPr lang="en-US" altLang="ja-JP" dirty="0"/>
              <a:t>2. </a:t>
            </a:r>
            <a:r>
              <a:rPr lang="en-US" altLang="ja-JP" dirty="0">
                <a:hlinkClick r:id="rId3"/>
              </a:rPr>
              <a:t>Geneva, Switzerland</a:t>
            </a:r>
            <a:r>
              <a:rPr lang="en-US" altLang="ja-JP" dirty="0"/>
              <a:t>: $3.32 per kilometer</a:t>
            </a:r>
          </a:p>
          <a:p>
            <a:r>
              <a:rPr lang="en-US" altLang="ja-JP" dirty="0"/>
              <a:t>3. </a:t>
            </a:r>
            <a:r>
              <a:rPr lang="en-US" altLang="ja-JP" dirty="0">
                <a:hlinkClick r:id="rId4"/>
              </a:rPr>
              <a:t>Tokyo, Japan</a:t>
            </a:r>
            <a:r>
              <a:rPr lang="en-US" altLang="ja-JP" dirty="0"/>
              <a:t>: $2.92 per kilometer</a:t>
            </a:r>
          </a:p>
          <a:p>
            <a:r>
              <a:rPr lang="en-US" altLang="ja-JP" dirty="0"/>
              <a:t>4. </a:t>
            </a:r>
            <a:r>
              <a:rPr lang="en-US" altLang="ja-JP" dirty="0">
                <a:hlinkClick r:id="rId5"/>
              </a:rPr>
              <a:t>London, England</a:t>
            </a:r>
            <a:r>
              <a:rPr lang="en-US" altLang="ja-JP" dirty="0"/>
              <a:t>: $2.89 per kilometer</a:t>
            </a:r>
          </a:p>
          <a:p>
            <a:r>
              <a:rPr lang="en-US" altLang="ja-JP" dirty="0"/>
              <a:t>5. </a:t>
            </a:r>
            <a:r>
              <a:rPr lang="en-US" altLang="ja-JP" dirty="0">
                <a:hlinkClick r:id="rId6"/>
              </a:rPr>
              <a:t>Berlin, Germany</a:t>
            </a:r>
            <a:r>
              <a:rPr lang="en-US" altLang="ja-JP" dirty="0"/>
              <a:t>: $2.36 per kilometer</a:t>
            </a:r>
          </a:p>
          <a:p>
            <a:r>
              <a:rPr lang="en-US" altLang="ja-JP" dirty="0"/>
              <a:t>6. </a:t>
            </a:r>
            <a:r>
              <a:rPr lang="en-US" altLang="ja-JP" dirty="0">
                <a:hlinkClick r:id="rId7"/>
              </a:rPr>
              <a:t>Amsterdam, Netherlands</a:t>
            </a:r>
            <a:r>
              <a:rPr lang="en-US" altLang="ja-JP" dirty="0"/>
              <a:t>: $2.36 per kilometer</a:t>
            </a:r>
          </a:p>
          <a:p>
            <a:r>
              <a:rPr lang="en-US" altLang="ja-JP" dirty="0"/>
              <a:t>7. </a:t>
            </a:r>
            <a:r>
              <a:rPr lang="en-US" altLang="ja-JP" dirty="0">
                <a:hlinkClick r:id="rId8"/>
              </a:rPr>
              <a:t>Cologne, Germany</a:t>
            </a:r>
            <a:r>
              <a:rPr lang="en-US" altLang="ja-JP" dirty="0"/>
              <a:t>: $2.34 per kilometer</a:t>
            </a:r>
          </a:p>
          <a:p>
            <a:r>
              <a:rPr lang="en-US" altLang="ja-JP" dirty="0"/>
              <a:t>8. </a:t>
            </a:r>
            <a:r>
              <a:rPr lang="en-US" altLang="ja-JP" dirty="0">
                <a:hlinkClick r:id="rId9"/>
              </a:rPr>
              <a:t>Copenhagen, Denmark</a:t>
            </a:r>
            <a:r>
              <a:rPr lang="en-US" altLang="ja-JP" dirty="0"/>
              <a:t>: $ 2.31 per kilometer</a:t>
            </a:r>
          </a:p>
          <a:p>
            <a:r>
              <a:rPr lang="en-US" altLang="ja-JP" dirty="0"/>
              <a:t>9. </a:t>
            </a:r>
            <a:r>
              <a:rPr lang="en-US" altLang="ja-JP" dirty="0">
                <a:hlinkClick r:id="rId10"/>
              </a:rPr>
              <a:t>Antwerp, Belgium</a:t>
            </a:r>
            <a:r>
              <a:rPr lang="en-US" altLang="ja-JP" dirty="0"/>
              <a:t>: $ 2.25 per kilometer</a:t>
            </a:r>
          </a:p>
          <a:p>
            <a:r>
              <a:rPr lang="en-US" altLang="ja-JP" dirty="0"/>
              <a:t>10. </a:t>
            </a:r>
            <a:r>
              <a:rPr lang="en-US" altLang="ja-JP" dirty="0">
                <a:hlinkClick r:id="rId11"/>
              </a:rPr>
              <a:t>Stuttgart, Germany</a:t>
            </a:r>
            <a:r>
              <a:rPr lang="en-US" altLang="ja-JP" dirty="0"/>
              <a:t>: $2.25 per kilometer</a:t>
            </a:r>
          </a:p>
          <a:p>
            <a:endParaRPr kumimoji="1" lang="ja-JP" altLang="en-US" dirty="0"/>
          </a:p>
        </p:txBody>
      </p:sp>
    </p:spTree>
    <p:extLst>
      <p:ext uri="{BB962C8B-B14F-4D97-AF65-F5344CB8AC3E}">
        <p14:creationId xmlns:p14="http://schemas.microsoft.com/office/powerpoint/2010/main" val="111047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2248679"/>
          </a:xfrm>
          <a:ln>
            <a:solidFill>
              <a:schemeClr val="tx1">
                <a:lumMod val="95000"/>
                <a:lumOff val="5000"/>
              </a:schemeClr>
            </a:solidFill>
          </a:ln>
        </p:spPr>
        <p:txBody>
          <a:bodyPr>
            <a:normAutofit fontScale="90000"/>
          </a:bodyPr>
          <a:lstStyle/>
          <a:p>
            <a:pPr algn="ctr"/>
            <a:r>
              <a:rPr lang="en-US" altLang="ja-JP" b="1" dirty="0"/>
              <a:t>Thousands of Moscow Taxi Drivers Sanctioned for World Cup Price Hikes</a:t>
            </a:r>
            <a:r>
              <a:rPr lang="ja-JP" altLang="ja-JP" dirty="0"/>
              <a:t/>
            </a:r>
            <a:br>
              <a:rPr lang="ja-JP" altLang="ja-JP" dirty="0"/>
            </a:br>
            <a:r>
              <a:rPr lang="ja-JP" altLang="ja-JP" b="1" dirty="0" smtClean="0"/>
              <a:t>ワールドカップ</a:t>
            </a:r>
            <a:r>
              <a:rPr lang="ja-JP" altLang="ja-JP" b="1" dirty="0"/>
              <a:t>時のタクシー事情　</a:t>
            </a:r>
            <a:r>
              <a:rPr lang="ja-JP" altLang="ja-JP" dirty="0"/>
              <a:t/>
            </a:r>
            <a:br>
              <a:rPr lang="ja-JP" altLang="ja-JP" dirty="0"/>
            </a:br>
            <a:r>
              <a:rPr lang="ja-JP" altLang="ja-JP" b="1" dirty="0"/>
              <a:t>（参考）</a:t>
            </a:r>
            <a:r>
              <a:rPr lang="en-US" altLang="ja-JP" b="1" dirty="0"/>
              <a:t>2020</a:t>
            </a:r>
            <a:r>
              <a:rPr lang="ja-JP" altLang="ja-JP" b="1" dirty="0"/>
              <a:t>年は</a:t>
            </a:r>
            <a:r>
              <a:rPr lang="en-US" altLang="ja-JP" b="1" dirty="0"/>
              <a:t>1000</a:t>
            </a:r>
            <a:r>
              <a:rPr lang="ja-JP" altLang="ja-JP" b="1" dirty="0"/>
              <a:t>万人と予想されて</a:t>
            </a:r>
            <a:r>
              <a:rPr lang="ja-JP" altLang="ja-JP" b="1" dirty="0" smtClean="0"/>
              <a:t>いる</a:t>
            </a:r>
            <a:endParaRPr kumimoji="1" lang="ja-JP" altLang="en-US" dirty="0"/>
          </a:p>
        </p:txBody>
      </p:sp>
      <p:sp>
        <p:nvSpPr>
          <p:cNvPr id="3" name="コンテンツ プレースホルダー 2"/>
          <p:cNvSpPr>
            <a:spLocks noGrp="1"/>
          </p:cNvSpPr>
          <p:nvPr>
            <p:ph idx="1"/>
          </p:nvPr>
        </p:nvSpPr>
        <p:spPr>
          <a:xfrm>
            <a:off x="838200" y="2843539"/>
            <a:ext cx="10515600" cy="4351338"/>
          </a:xfrm>
        </p:spPr>
        <p:txBody>
          <a:bodyPr>
            <a:normAutofit/>
          </a:bodyPr>
          <a:lstStyle/>
          <a:p>
            <a:pPr fontAlgn="base"/>
            <a:r>
              <a:rPr lang="en-US" altLang="ja-JP" dirty="0" smtClean="0">
                <a:solidFill>
                  <a:srgbClr val="FF0000"/>
                </a:solidFill>
              </a:rPr>
              <a:t>Nearly </a:t>
            </a:r>
            <a:r>
              <a:rPr lang="en-US" altLang="ja-JP" dirty="0">
                <a:solidFill>
                  <a:srgbClr val="FF0000"/>
                </a:solidFill>
              </a:rPr>
              <a:t>100,000 Moscow taxi drivers </a:t>
            </a:r>
            <a:r>
              <a:rPr lang="en-US" altLang="ja-JP" dirty="0"/>
              <a:t>have been sanctioned by law enforcement officers for violations including overcharging customers, operating an unlicensed taxi and driving without a license during the World Cup in Russia.</a:t>
            </a:r>
            <a:endParaRPr lang="ja-JP" altLang="ja-JP" dirty="0"/>
          </a:p>
          <a:p>
            <a:pPr fontAlgn="base"/>
            <a:r>
              <a:rPr lang="en-US" altLang="ja-JP" dirty="0"/>
              <a:t>At least</a:t>
            </a:r>
            <a:r>
              <a:rPr lang="en-US" altLang="ja-JP" b="1" dirty="0"/>
              <a:t> 3 million Russian and foreign tourists</a:t>
            </a:r>
            <a:r>
              <a:rPr lang="en-US" altLang="ja-JP" dirty="0"/>
              <a:t> descended onto Moscow during the month-long football championship this summer. The Moscow branch of Russia’s Interior Ministry investigated 183,000 taxicabs after June 19 following complaints about inflated prices, its deputy chief was quoted as saying</a:t>
            </a:r>
            <a:r>
              <a:rPr lang="en-US" altLang="ja-JP" dirty="0" smtClean="0"/>
              <a:t>.</a:t>
            </a:r>
            <a:endParaRPr kumimoji="1" lang="ja-JP" altLang="en-US" dirty="0"/>
          </a:p>
        </p:txBody>
      </p:sp>
    </p:spTree>
    <p:extLst>
      <p:ext uri="{BB962C8B-B14F-4D97-AF65-F5344CB8AC3E}">
        <p14:creationId xmlns:p14="http://schemas.microsoft.com/office/powerpoint/2010/main" val="22892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9781" y="0"/>
            <a:ext cx="11688793" cy="6858000"/>
          </a:xfrm>
        </p:spPr>
        <p:txBody>
          <a:bodyPr>
            <a:noAutofit/>
          </a:bodyPr>
          <a:lstStyle/>
          <a:p>
            <a:pPr fontAlgn="base"/>
            <a:r>
              <a:rPr lang="en-US" altLang="ja-JP" sz="3600" dirty="0"/>
              <a:t>“Administrative proceedings have been brought against more than 95,000 drivers,” the RBC news website </a:t>
            </a:r>
            <a:r>
              <a:rPr lang="en-US" altLang="ja-JP" sz="3600" dirty="0">
                <a:hlinkClick r:id="rId2"/>
              </a:rPr>
              <a:t>quoted</a:t>
            </a:r>
            <a:r>
              <a:rPr lang="en-US" altLang="ja-JP" sz="3600" dirty="0"/>
              <a:t> Moscow’s deputy police chief, Sergei </a:t>
            </a:r>
            <a:r>
              <a:rPr lang="en-US" altLang="ja-JP" sz="3600" dirty="0" err="1"/>
              <a:t>Plakhikh</a:t>
            </a:r>
            <a:r>
              <a:rPr lang="en-US" altLang="ja-JP" sz="3600" dirty="0"/>
              <a:t>, as saying Thursday.</a:t>
            </a:r>
            <a:endParaRPr lang="ja-JP" altLang="ja-JP" sz="3600" dirty="0"/>
          </a:p>
          <a:p>
            <a:pPr fontAlgn="base"/>
            <a:r>
              <a:rPr lang="en-US" altLang="ja-JP" sz="3600" dirty="0"/>
              <a:t>A “majority” of the cases involved price hikes, RBC cited him as saying.</a:t>
            </a:r>
            <a:endParaRPr lang="ja-JP" altLang="ja-JP" sz="3600" dirty="0"/>
          </a:p>
          <a:p>
            <a:pPr fontAlgn="base"/>
            <a:r>
              <a:rPr lang="en-US" altLang="ja-JP" sz="3600" dirty="0"/>
              <a:t>High-profile cases of overcharging around the World Cup featured a Vietnamese tourist who was billed 23,000 rubles ($360) for a ride to Sheremetyevo Airport from Moscow and a Saudi fan who paid 30,000 rubles ($470), </a:t>
            </a:r>
            <a:r>
              <a:rPr lang="en-US" altLang="ja-JP" sz="3600" dirty="0">
                <a:hlinkClick r:id="rId3"/>
              </a:rPr>
              <a:t>according</a:t>
            </a:r>
            <a:r>
              <a:rPr lang="en-US" altLang="ja-JP" sz="3600" dirty="0"/>
              <a:t> to the Newsru.com website.</a:t>
            </a:r>
            <a:endParaRPr lang="ja-JP" altLang="ja-JP" sz="3600" dirty="0"/>
          </a:p>
          <a:p>
            <a:pPr fontAlgn="base"/>
            <a:r>
              <a:rPr lang="en-US" altLang="ja-JP" sz="3600" dirty="0"/>
              <a:t>More than 1,000 foreigners were ordered to leave Russia and 341 were deported during the World Cup, </a:t>
            </a:r>
            <a:r>
              <a:rPr lang="en-US" altLang="ja-JP" sz="3600" dirty="0" err="1"/>
              <a:t>Plakhikh</a:t>
            </a:r>
            <a:r>
              <a:rPr lang="en-US" altLang="ja-JP" sz="3600" dirty="0"/>
              <a:t> was </a:t>
            </a:r>
            <a:r>
              <a:rPr lang="en-US" altLang="ja-JP" sz="3600" dirty="0">
                <a:hlinkClick r:id="rId4"/>
              </a:rPr>
              <a:t>quoted</a:t>
            </a:r>
            <a:r>
              <a:rPr lang="en-US" altLang="ja-JP" sz="3600" dirty="0"/>
              <a:t> as saying by Interfax.</a:t>
            </a:r>
            <a:endParaRPr lang="ja-JP" altLang="ja-JP" sz="3600" dirty="0"/>
          </a:p>
          <a:p>
            <a:endParaRPr kumimoji="1" lang="ja-JP" altLang="en-US" sz="3600" dirty="0"/>
          </a:p>
        </p:txBody>
      </p:sp>
    </p:spTree>
    <p:extLst>
      <p:ext uri="{BB962C8B-B14F-4D97-AF65-F5344CB8AC3E}">
        <p14:creationId xmlns:p14="http://schemas.microsoft.com/office/powerpoint/2010/main" val="71684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7553" y="1981808"/>
            <a:ext cx="3063656" cy="3711635"/>
          </a:xfrm>
          <a:prstGeom prst="roundRect">
            <a:avLst/>
          </a:prstGeom>
          <a:solidFill>
            <a:srgbClr val="FFFF00"/>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smtClean="0">
                <a:solidFill>
                  <a:srgbClr val="FF0000"/>
                </a:solidFill>
              </a:rPr>
              <a:t>RAILWAY</a:t>
            </a:r>
          </a:p>
          <a:p>
            <a:pPr algn="ctr"/>
            <a:r>
              <a:rPr kumimoji="1" lang="en-US" altLang="ja-JP" sz="3200" dirty="0" smtClean="0">
                <a:solidFill>
                  <a:srgbClr val="FF0000"/>
                </a:solidFill>
              </a:rPr>
              <a:t>PUBLIC</a:t>
            </a:r>
            <a:r>
              <a:rPr kumimoji="1" lang="ja-JP" altLang="en-US" sz="3200" dirty="0" smtClean="0">
                <a:solidFill>
                  <a:srgbClr val="FF0000"/>
                </a:solidFill>
              </a:rPr>
              <a:t>　ＢＵＳ</a:t>
            </a:r>
            <a:endParaRPr kumimoji="1" lang="en-US" altLang="ja-JP" sz="3200" dirty="0" smtClean="0">
              <a:solidFill>
                <a:srgbClr val="FF0000"/>
              </a:solidFill>
            </a:endParaRPr>
          </a:p>
          <a:p>
            <a:pPr algn="ctr"/>
            <a:r>
              <a:rPr lang="ja-JP" altLang="en-US" sz="3600" dirty="0" smtClean="0">
                <a:solidFill>
                  <a:srgbClr val="FF0000"/>
                </a:solidFill>
              </a:rPr>
              <a:t>（</a:t>
            </a:r>
            <a:r>
              <a:rPr lang="en-US" altLang="ja-JP" sz="3600" dirty="0" smtClean="0">
                <a:solidFill>
                  <a:srgbClr val="FF0000"/>
                </a:solidFill>
              </a:rPr>
              <a:t>as</a:t>
            </a:r>
            <a:r>
              <a:rPr lang="ja-JP" altLang="en-US" sz="3600" dirty="0" smtClean="0">
                <a:solidFill>
                  <a:srgbClr val="FF0000"/>
                </a:solidFill>
              </a:rPr>
              <a:t>　</a:t>
            </a:r>
            <a:r>
              <a:rPr lang="en-US" altLang="ja-JP" sz="3600" dirty="0" smtClean="0">
                <a:solidFill>
                  <a:srgbClr val="FF0000"/>
                </a:solidFill>
              </a:rPr>
              <a:t>common</a:t>
            </a:r>
            <a:r>
              <a:rPr lang="ja-JP" altLang="en-US" sz="3600" dirty="0" smtClean="0">
                <a:solidFill>
                  <a:srgbClr val="FF0000"/>
                </a:solidFill>
              </a:rPr>
              <a:t>　</a:t>
            </a:r>
            <a:r>
              <a:rPr lang="en-US" altLang="ja-JP" sz="3600" dirty="0" smtClean="0">
                <a:solidFill>
                  <a:srgbClr val="FF0000"/>
                </a:solidFill>
              </a:rPr>
              <a:t>carrier</a:t>
            </a:r>
            <a:r>
              <a:rPr lang="ja-JP" altLang="en-US" sz="3600" dirty="0" smtClean="0">
                <a:solidFill>
                  <a:srgbClr val="FF0000"/>
                </a:solidFill>
              </a:rPr>
              <a:t>）</a:t>
            </a:r>
            <a:endParaRPr lang="en-US" altLang="ja-JP" sz="3600" dirty="0" smtClean="0">
              <a:solidFill>
                <a:srgbClr val="FF0000"/>
              </a:solidFill>
            </a:endParaRPr>
          </a:p>
          <a:p>
            <a:pPr algn="ctr"/>
            <a:endParaRPr kumimoji="1" lang="ja-JP" altLang="en-US" sz="3600" dirty="0">
              <a:solidFill>
                <a:srgbClr val="FF0000"/>
              </a:solidFill>
            </a:endParaRPr>
          </a:p>
        </p:txBody>
      </p:sp>
      <p:sp>
        <p:nvSpPr>
          <p:cNvPr id="5" name="角丸四角形 4"/>
          <p:cNvSpPr/>
          <p:nvPr/>
        </p:nvSpPr>
        <p:spPr>
          <a:xfrm>
            <a:off x="3387302" y="2016312"/>
            <a:ext cx="2055674" cy="1391120"/>
          </a:xfrm>
          <a:prstGeom prst="roundRect">
            <a:avLst/>
          </a:prstGeom>
          <a:solidFill>
            <a:srgbClr val="FFFF99"/>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smtClean="0">
              <a:solidFill>
                <a:schemeClr val="tx1">
                  <a:lumMod val="95000"/>
                  <a:lumOff val="5000"/>
                </a:schemeClr>
              </a:solidFill>
            </a:endParaRPr>
          </a:p>
          <a:p>
            <a:pPr algn="ctr"/>
            <a:r>
              <a:rPr kumimoji="1" lang="en-US" altLang="ja-JP" sz="1600" dirty="0" smtClean="0">
                <a:solidFill>
                  <a:srgbClr val="FF0000"/>
                </a:solidFill>
              </a:rPr>
              <a:t>Street-hiring</a:t>
            </a:r>
            <a:r>
              <a:rPr kumimoji="1" lang="ja-JP" altLang="en-US" sz="1600" dirty="0" smtClean="0">
                <a:solidFill>
                  <a:schemeClr val="tx1">
                    <a:lumMod val="95000"/>
                    <a:lumOff val="5000"/>
                  </a:schemeClr>
                </a:solidFill>
              </a:rPr>
              <a:t>　</a:t>
            </a:r>
            <a:r>
              <a:rPr kumimoji="1" lang="ja-JP" altLang="en-US" sz="1600" dirty="0" smtClean="0">
                <a:solidFill>
                  <a:schemeClr val="tx1">
                    <a:lumMod val="95000"/>
                    <a:lumOff val="5000"/>
                  </a:schemeClr>
                </a:solidFill>
              </a:rPr>
              <a:t>＆</a:t>
            </a:r>
            <a:r>
              <a:rPr lang="en-US" altLang="ja-JP" sz="1600" dirty="0">
                <a:solidFill>
                  <a:schemeClr val="tx1">
                    <a:lumMod val="95000"/>
                    <a:lumOff val="5000"/>
                  </a:schemeClr>
                </a:solidFill>
              </a:rPr>
              <a:t>non-ride-sharing </a:t>
            </a:r>
            <a:r>
              <a:rPr lang="en-US" altLang="ja-JP" sz="1600" dirty="0" err="1">
                <a:solidFill>
                  <a:schemeClr val="tx1">
                    <a:lumMod val="95000"/>
                    <a:lumOff val="5000"/>
                  </a:schemeClr>
                </a:solidFill>
              </a:rPr>
              <a:t>vehcle</a:t>
            </a:r>
            <a:r>
              <a:rPr lang="en-US" altLang="ja-JP" sz="1600" dirty="0">
                <a:solidFill>
                  <a:schemeClr val="tx1">
                    <a:lumMod val="95000"/>
                    <a:lumOff val="5000"/>
                  </a:schemeClr>
                </a:solidFill>
              </a:rPr>
              <a:t> </a:t>
            </a:r>
            <a:r>
              <a:rPr lang="ja-JP" altLang="en-US" sz="1600" dirty="0" smtClean="0">
                <a:solidFill>
                  <a:schemeClr val="tx1">
                    <a:lumMod val="95000"/>
                    <a:lumOff val="5000"/>
                  </a:schemeClr>
                </a:solidFill>
              </a:rPr>
              <a:t>（</a:t>
            </a:r>
            <a:r>
              <a:rPr lang="en-US" altLang="ja-JP" sz="1600" dirty="0">
                <a:solidFill>
                  <a:schemeClr val="tx1">
                    <a:lumMod val="95000"/>
                    <a:lumOff val="5000"/>
                  </a:schemeClr>
                </a:solidFill>
              </a:rPr>
              <a:t>DRIVER</a:t>
            </a:r>
            <a:r>
              <a:rPr lang="ja-JP" altLang="en-US" sz="1600" dirty="0" smtClean="0">
                <a:solidFill>
                  <a:schemeClr val="tx1">
                    <a:lumMod val="95000"/>
                    <a:lumOff val="5000"/>
                  </a:schemeClr>
                </a:solidFill>
              </a:rPr>
              <a:t>＆　</a:t>
            </a:r>
            <a:r>
              <a:rPr lang="en-US" altLang="ja-JP" sz="1600" dirty="0" smtClean="0">
                <a:solidFill>
                  <a:schemeClr val="tx1">
                    <a:lumMod val="95000"/>
                    <a:lumOff val="5000"/>
                  </a:schemeClr>
                </a:solidFill>
              </a:rPr>
              <a:t>at</a:t>
            </a:r>
            <a:r>
              <a:rPr lang="ja-JP" altLang="en-US" sz="1600" dirty="0" smtClean="0">
                <a:solidFill>
                  <a:schemeClr val="tx1">
                    <a:lumMod val="95000"/>
                    <a:lumOff val="5000"/>
                  </a:schemeClr>
                </a:solidFill>
              </a:rPr>
              <a:t>　</a:t>
            </a:r>
            <a:r>
              <a:rPr lang="en-US" altLang="ja-JP" sz="1600" dirty="0" smtClean="0">
                <a:solidFill>
                  <a:schemeClr val="tx1">
                    <a:lumMod val="95000"/>
                    <a:lumOff val="5000"/>
                  </a:schemeClr>
                </a:solidFill>
              </a:rPr>
              <a:t>most</a:t>
            </a:r>
            <a:r>
              <a:rPr lang="ja-JP" altLang="en-US" sz="1600" dirty="0" smtClean="0">
                <a:solidFill>
                  <a:schemeClr val="tx1">
                    <a:lumMod val="95000"/>
                    <a:lumOff val="5000"/>
                  </a:schemeClr>
                </a:solidFill>
              </a:rPr>
              <a:t>　９</a:t>
            </a:r>
            <a:r>
              <a:rPr lang="en-US" altLang="ja-JP" sz="1600" dirty="0" smtClean="0">
                <a:solidFill>
                  <a:schemeClr val="tx1">
                    <a:lumMod val="95000"/>
                    <a:lumOff val="5000"/>
                  </a:schemeClr>
                </a:solidFill>
              </a:rPr>
              <a:t>Passenger</a:t>
            </a:r>
            <a:r>
              <a:rPr lang="ja-JP" altLang="en-US" sz="1600" dirty="0" smtClean="0">
                <a:solidFill>
                  <a:schemeClr val="tx1">
                    <a:lumMod val="95000"/>
                    <a:lumOff val="5000"/>
                  </a:schemeClr>
                </a:solidFill>
              </a:rPr>
              <a:t>）</a:t>
            </a:r>
            <a:endParaRPr lang="en-US" altLang="ja-JP" sz="1600" dirty="0">
              <a:solidFill>
                <a:schemeClr val="tx1">
                  <a:lumMod val="95000"/>
                  <a:lumOff val="5000"/>
                </a:schemeClr>
              </a:solidFill>
            </a:endParaRPr>
          </a:p>
          <a:p>
            <a:pPr algn="ctr"/>
            <a:endParaRPr kumimoji="1" lang="en-US" altLang="ja-JP" sz="2800" dirty="0" smtClean="0">
              <a:solidFill>
                <a:schemeClr val="tx1">
                  <a:lumMod val="95000"/>
                  <a:lumOff val="5000"/>
                </a:schemeClr>
              </a:solidFill>
            </a:endParaRPr>
          </a:p>
        </p:txBody>
      </p:sp>
      <p:sp>
        <p:nvSpPr>
          <p:cNvPr id="6" name="角丸四角形 5"/>
          <p:cNvSpPr/>
          <p:nvPr/>
        </p:nvSpPr>
        <p:spPr>
          <a:xfrm>
            <a:off x="5464817" y="1979876"/>
            <a:ext cx="2055674" cy="1416621"/>
          </a:xfrm>
          <a:prstGeom prst="round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err="1" smtClean="0">
                <a:solidFill>
                  <a:schemeClr val="tx1">
                    <a:lumMod val="95000"/>
                    <a:lumOff val="5000"/>
                  </a:schemeClr>
                </a:solidFill>
              </a:rPr>
              <a:t>Non-street-hiring&amp;non-ride-sharing</a:t>
            </a:r>
            <a:r>
              <a:rPr kumimoji="1" lang="ja-JP" altLang="en-US" sz="1600" dirty="0" smtClean="0">
                <a:solidFill>
                  <a:schemeClr val="tx1">
                    <a:lumMod val="95000"/>
                    <a:lumOff val="5000"/>
                  </a:schemeClr>
                </a:solidFill>
              </a:rPr>
              <a:t>　</a:t>
            </a:r>
            <a:r>
              <a:rPr kumimoji="1" lang="en-US" altLang="ja-JP" sz="1600" dirty="0" err="1" smtClean="0">
                <a:solidFill>
                  <a:schemeClr val="tx1">
                    <a:lumMod val="95000"/>
                    <a:lumOff val="5000"/>
                  </a:schemeClr>
                </a:solidFill>
              </a:rPr>
              <a:t>Vehcle</a:t>
            </a:r>
            <a:r>
              <a:rPr kumimoji="1" lang="ja-JP" altLang="en-US" sz="1600" dirty="0" smtClean="0">
                <a:solidFill>
                  <a:schemeClr val="tx1">
                    <a:lumMod val="95000"/>
                    <a:lumOff val="5000"/>
                  </a:schemeClr>
                </a:solidFill>
              </a:rPr>
              <a:t>（</a:t>
            </a:r>
            <a:r>
              <a:rPr kumimoji="1" lang="en-US" altLang="ja-JP" sz="1600" dirty="0" smtClean="0">
                <a:solidFill>
                  <a:schemeClr val="tx1">
                    <a:lumMod val="95000"/>
                    <a:lumOff val="5000"/>
                  </a:schemeClr>
                </a:solidFill>
              </a:rPr>
              <a:t>DRIVER</a:t>
            </a:r>
            <a:r>
              <a:rPr kumimoji="1" lang="ja-JP" altLang="en-US" sz="1600" dirty="0" smtClean="0">
                <a:solidFill>
                  <a:schemeClr val="tx1">
                    <a:lumMod val="95000"/>
                    <a:lumOff val="5000"/>
                  </a:schemeClr>
                </a:solidFill>
              </a:rPr>
              <a:t>＆</a:t>
            </a:r>
            <a:r>
              <a:rPr kumimoji="1" lang="en-US" altLang="ja-JP" sz="1600" dirty="0" smtClean="0">
                <a:solidFill>
                  <a:schemeClr val="tx1">
                    <a:lumMod val="95000"/>
                    <a:lumOff val="5000"/>
                  </a:schemeClr>
                </a:solidFill>
              </a:rPr>
              <a:t>at</a:t>
            </a:r>
            <a:r>
              <a:rPr kumimoji="1" lang="ja-JP" altLang="en-US" sz="1600" dirty="0" smtClean="0">
                <a:solidFill>
                  <a:schemeClr val="tx1">
                    <a:lumMod val="95000"/>
                    <a:lumOff val="5000"/>
                  </a:schemeClr>
                </a:solidFill>
              </a:rPr>
              <a:t>　</a:t>
            </a:r>
            <a:r>
              <a:rPr kumimoji="1" lang="en-US" altLang="ja-JP" sz="1600" dirty="0" smtClean="0">
                <a:solidFill>
                  <a:schemeClr val="tx1">
                    <a:lumMod val="95000"/>
                    <a:lumOff val="5000"/>
                  </a:schemeClr>
                </a:solidFill>
              </a:rPr>
              <a:t>most</a:t>
            </a:r>
            <a:r>
              <a:rPr kumimoji="1" lang="ja-JP" altLang="en-US" sz="1600" dirty="0" smtClean="0">
                <a:solidFill>
                  <a:schemeClr val="tx1">
                    <a:lumMod val="95000"/>
                    <a:lumOff val="5000"/>
                  </a:schemeClr>
                </a:solidFill>
              </a:rPr>
              <a:t>　９</a:t>
            </a:r>
            <a:r>
              <a:rPr kumimoji="1" lang="en-US" altLang="ja-JP" sz="1600" dirty="0" smtClean="0">
                <a:solidFill>
                  <a:schemeClr val="tx1">
                    <a:lumMod val="95000"/>
                    <a:lumOff val="5000"/>
                  </a:schemeClr>
                </a:solidFill>
              </a:rPr>
              <a:t>Passenger</a:t>
            </a:r>
            <a:r>
              <a:rPr kumimoji="1" lang="ja-JP" altLang="en-US" sz="1600" dirty="0" smtClean="0">
                <a:solidFill>
                  <a:schemeClr val="tx1">
                    <a:lumMod val="95000"/>
                    <a:lumOff val="5000"/>
                  </a:schemeClr>
                </a:solidFill>
              </a:rPr>
              <a:t>）</a:t>
            </a:r>
            <a:endParaRPr kumimoji="1" lang="en-US" altLang="ja-JP" sz="1600" dirty="0" smtClean="0">
              <a:solidFill>
                <a:schemeClr val="tx1">
                  <a:lumMod val="95000"/>
                  <a:lumOff val="5000"/>
                </a:schemeClr>
              </a:solidFill>
            </a:endParaRPr>
          </a:p>
        </p:txBody>
      </p:sp>
      <p:sp>
        <p:nvSpPr>
          <p:cNvPr id="8" name="角丸四角形 7"/>
          <p:cNvSpPr/>
          <p:nvPr/>
        </p:nvSpPr>
        <p:spPr>
          <a:xfrm>
            <a:off x="7522229" y="1966816"/>
            <a:ext cx="3648979" cy="3752498"/>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ＰＲＩＶＡＴＥ　</a:t>
            </a:r>
            <a:r>
              <a:rPr kumimoji="1" lang="en-US" altLang="ja-JP" sz="3200" dirty="0" smtClean="0">
                <a:solidFill>
                  <a:schemeClr val="tx1">
                    <a:lumMod val="95000"/>
                    <a:lumOff val="5000"/>
                  </a:schemeClr>
                </a:solidFill>
              </a:rPr>
              <a:t>CAR</a:t>
            </a:r>
          </a:p>
          <a:p>
            <a:pPr algn="ctr"/>
            <a:r>
              <a:rPr lang="ja-JP" altLang="en-US" dirty="0" smtClean="0">
                <a:solidFill>
                  <a:schemeClr val="tx1">
                    <a:lumMod val="95000"/>
                    <a:lumOff val="5000"/>
                  </a:schemeClr>
                </a:solidFill>
              </a:rPr>
              <a:t>（</a:t>
            </a:r>
            <a:r>
              <a:rPr lang="en-US" altLang="ja-JP" dirty="0" smtClean="0">
                <a:solidFill>
                  <a:schemeClr val="tx1">
                    <a:lumMod val="95000"/>
                    <a:lumOff val="5000"/>
                  </a:schemeClr>
                </a:solidFill>
              </a:rPr>
              <a:t>including</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DRIVER-DISPATCH,</a:t>
            </a:r>
          </a:p>
          <a:p>
            <a:pPr algn="ctr"/>
            <a:r>
              <a:rPr lang="en-US" altLang="ja-JP" dirty="0" smtClean="0">
                <a:solidFill>
                  <a:schemeClr val="tx1">
                    <a:lumMod val="95000"/>
                    <a:lumOff val="5000"/>
                  </a:schemeClr>
                </a:solidFill>
              </a:rPr>
              <a:t>CAR-RENTAL</a:t>
            </a:r>
            <a:r>
              <a:rPr lang="ja-JP" altLang="en-US" dirty="0" smtClean="0">
                <a:solidFill>
                  <a:schemeClr val="tx1">
                    <a:lumMod val="95000"/>
                    <a:lumOff val="5000"/>
                  </a:schemeClr>
                </a:solidFill>
              </a:rPr>
              <a:t>）</a:t>
            </a:r>
            <a:endParaRPr kumimoji="1" lang="ja-JP" altLang="en-US" dirty="0">
              <a:solidFill>
                <a:schemeClr val="tx1">
                  <a:lumMod val="95000"/>
                  <a:lumOff val="5000"/>
                </a:schemeClr>
              </a:solidFill>
            </a:endParaRPr>
          </a:p>
        </p:txBody>
      </p:sp>
      <p:sp>
        <p:nvSpPr>
          <p:cNvPr id="9" name="角丸四角形 8"/>
          <p:cNvSpPr/>
          <p:nvPr/>
        </p:nvSpPr>
        <p:spPr>
          <a:xfrm>
            <a:off x="5442976" y="3646592"/>
            <a:ext cx="2078962" cy="1047497"/>
          </a:xfrm>
          <a:prstGeom prst="round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lumMod val="95000"/>
                    <a:lumOff val="5000"/>
                  </a:schemeClr>
                </a:solidFill>
              </a:rPr>
              <a:t>Non-Street-hiring</a:t>
            </a:r>
            <a:r>
              <a:rPr kumimoji="1" lang="ja-JP" altLang="en-US" sz="1400" dirty="0" smtClean="0">
                <a:solidFill>
                  <a:schemeClr val="tx1">
                    <a:lumMod val="95000"/>
                    <a:lumOff val="5000"/>
                  </a:schemeClr>
                </a:solidFill>
              </a:rPr>
              <a:t>　＆</a:t>
            </a:r>
            <a:r>
              <a:rPr kumimoji="1" lang="en-US" altLang="ja-JP" sz="1400" dirty="0" smtClean="0">
                <a:solidFill>
                  <a:schemeClr val="tx1">
                    <a:lumMod val="95000"/>
                    <a:lumOff val="5000"/>
                  </a:schemeClr>
                </a:solidFill>
              </a:rPr>
              <a:t>non-ride-sharing</a:t>
            </a:r>
            <a:r>
              <a:rPr kumimoji="1" lang="ja-JP" altLang="en-US" sz="1400" dirty="0" smtClean="0">
                <a:solidFill>
                  <a:schemeClr val="tx1">
                    <a:lumMod val="95000"/>
                    <a:lumOff val="5000"/>
                  </a:schemeClr>
                </a:solidFill>
              </a:rPr>
              <a:t>　</a:t>
            </a:r>
            <a:r>
              <a:rPr kumimoji="1" lang="en-US" altLang="ja-JP" sz="1400" dirty="0" err="1" smtClean="0">
                <a:solidFill>
                  <a:schemeClr val="tx1">
                    <a:lumMod val="95000"/>
                    <a:lumOff val="5000"/>
                  </a:schemeClr>
                </a:solidFill>
              </a:rPr>
              <a:t>Vehcle</a:t>
            </a:r>
            <a:r>
              <a:rPr lang="ja-JP" altLang="en-US" sz="1400" dirty="0" smtClean="0">
                <a:solidFill>
                  <a:schemeClr val="tx1">
                    <a:lumMod val="95000"/>
                    <a:lumOff val="5000"/>
                  </a:schemeClr>
                </a:solidFill>
              </a:rPr>
              <a:t>①</a:t>
            </a:r>
            <a:r>
              <a:rPr lang="ja-JP" altLang="en-US" sz="1400" dirty="0">
                <a:solidFill>
                  <a:schemeClr val="tx1">
                    <a:lumMod val="95000"/>
                    <a:lumOff val="5000"/>
                  </a:schemeClr>
                </a:solidFill>
              </a:rPr>
              <a:t>（</a:t>
            </a:r>
            <a:r>
              <a:rPr lang="en-US" altLang="ja-JP" sz="1400" dirty="0">
                <a:solidFill>
                  <a:schemeClr val="tx1">
                    <a:lumMod val="95000"/>
                    <a:lumOff val="5000"/>
                  </a:schemeClr>
                </a:solidFill>
              </a:rPr>
              <a:t>DRIVER</a:t>
            </a:r>
            <a:r>
              <a:rPr lang="ja-JP" altLang="en-US" sz="1400" dirty="0">
                <a:solidFill>
                  <a:schemeClr val="tx1">
                    <a:lumMod val="95000"/>
                    <a:lumOff val="5000"/>
                  </a:schemeClr>
                </a:solidFill>
              </a:rPr>
              <a:t>＆</a:t>
            </a:r>
            <a:r>
              <a:rPr lang="en-US" altLang="ja-JP" sz="1400" dirty="0">
                <a:solidFill>
                  <a:schemeClr val="tx1">
                    <a:lumMod val="95000"/>
                    <a:lumOff val="5000"/>
                  </a:schemeClr>
                </a:solidFill>
              </a:rPr>
              <a:t>at</a:t>
            </a:r>
            <a:r>
              <a:rPr lang="ja-JP" altLang="en-US" sz="1400" dirty="0">
                <a:solidFill>
                  <a:schemeClr val="tx1">
                    <a:lumMod val="95000"/>
                    <a:lumOff val="5000"/>
                  </a:schemeClr>
                </a:solidFill>
              </a:rPr>
              <a:t>　</a:t>
            </a:r>
            <a:r>
              <a:rPr lang="en-US" altLang="ja-JP" sz="1400" dirty="0" smtClean="0">
                <a:solidFill>
                  <a:schemeClr val="tx1">
                    <a:lumMod val="95000"/>
                    <a:lumOff val="5000"/>
                  </a:schemeClr>
                </a:solidFill>
              </a:rPr>
              <a:t>least</a:t>
            </a:r>
            <a:r>
              <a:rPr lang="ja-JP" altLang="en-US" sz="1400" dirty="0">
                <a:solidFill>
                  <a:schemeClr val="tx1">
                    <a:lumMod val="95000"/>
                    <a:lumOff val="5000"/>
                  </a:schemeClr>
                </a:solidFill>
              </a:rPr>
              <a:t>　</a:t>
            </a:r>
            <a:r>
              <a:rPr lang="en-US" altLang="ja-JP" sz="1400" dirty="0" smtClean="0">
                <a:solidFill>
                  <a:schemeClr val="tx1">
                    <a:lumMod val="95000"/>
                    <a:lumOff val="5000"/>
                  </a:schemeClr>
                </a:solidFill>
              </a:rPr>
              <a:t>10</a:t>
            </a:r>
            <a:r>
              <a:rPr lang="ja-JP" altLang="en-US" sz="1400" dirty="0" smtClean="0">
                <a:solidFill>
                  <a:schemeClr val="tx1">
                    <a:lumMod val="95000"/>
                    <a:lumOff val="5000"/>
                  </a:schemeClr>
                </a:solidFill>
              </a:rPr>
              <a:t>　</a:t>
            </a:r>
            <a:r>
              <a:rPr lang="en-US" altLang="ja-JP" sz="1400" dirty="0" smtClean="0">
                <a:solidFill>
                  <a:schemeClr val="tx1">
                    <a:lumMod val="95000"/>
                    <a:lumOff val="5000"/>
                  </a:schemeClr>
                </a:solidFill>
              </a:rPr>
              <a:t>Passenger</a:t>
            </a:r>
            <a:r>
              <a:rPr lang="ja-JP" altLang="en-US" sz="1400" dirty="0" smtClean="0">
                <a:solidFill>
                  <a:schemeClr val="tx1">
                    <a:lumMod val="95000"/>
                    <a:lumOff val="5000"/>
                  </a:schemeClr>
                </a:solidFill>
              </a:rPr>
              <a:t>）</a:t>
            </a:r>
            <a:endParaRPr kumimoji="1" lang="ja-JP" altLang="en-US" sz="1400" dirty="0">
              <a:solidFill>
                <a:schemeClr val="tx1">
                  <a:lumMod val="95000"/>
                  <a:lumOff val="5000"/>
                </a:schemeClr>
              </a:solidFill>
            </a:endParaRPr>
          </a:p>
        </p:txBody>
      </p:sp>
      <p:cxnSp>
        <p:nvCxnSpPr>
          <p:cNvPr id="17" name="直線コネクタ 16"/>
          <p:cNvCxnSpPr/>
          <p:nvPr/>
        </p:nvCxnSpPr>
        <p:spPr>
          <a:xfrm>
            <a:off x="7527690" y="2406769"/>
            <a:ext cx="23293" cy="4373593"/>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19" name="左右矢印 18"/>
          <p:cNvSpPr/>
          <p:nvPr/>
        </p:nvSpPr>
        <p:spPr>
          <a:xfrm>
            <a:off x="2277379" y="681486"/>
            <a:ext cx="6374921" cy="971548"/>
          </a:xfrm>
          <a:prstGeom prst="leftRightArrow">
            <a:avLst/>
          </a:prstGeom>
          <a:noFill/>
          <a:ln w="28575" cmpd="dbl">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ＰＵＢＬＩＣ</a:t>
            </a:r>
            <a:r>
              <a:rPr kumimoji="1" lang="ja-JP" altLang="en-US" sz="2800" dirty="0" smtClean="0">
                <a:solidFill>
                  <a:schemeClr val="tx1">
                    <a:lumMod val="95000"/>
                    <a:lumOff val="5000"/>
                  </a:schemeClr>
                </a:solidFill>
              </a:rPr>
              <a:t>　　　　　ＰＲＩＶＡＴＥ</a:t>
            </a:r>
            <a:endParaRPr kumimoji="1" lang="en-US" altLang="ja-JP" sz="2800" dirty="0" smtClean="0">
              <a:solidFill>
                <a:schemeClr val="tx1">
                  <a:lumMod val="95000"/>
                  <a:lumOff val="5000"/>
                </a:schemeClr>
              </a:solidFill>
            </a:endParaRPr>
          </a:p>
        </p:txBody>
      </p:sp>
      <p:cxnSp>
        <p:nvCxnSpPr>
          <p:cNvPr id="20" name="直線コネクタ 19"/>
          <p:cNvCxnSpPr/>
          <p:nvPr/>
        </p:nvCxnSpPr>
        <p:spPr>
          <a:xfrm flipH="1">
            <a:off x="5442976" y="1082470"/>
            <a:ext cx="22351" cy="4546120"/>
          </a:xfrm>
          <a:prstGeom prst="line">
            <a:avLst/>
          </a:prstGeom>
          <a:ln w="31750" cmpd="dbl">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左右矢印 33"/>
          <p:cNvSpPr/>
          <p:nvPr/>
        </p:nvSpPr>
        <p:spPr>
          <a:xfrm>
            <a:off x="3200401" y="5488991"/>
            <a:ext cx="8091576" cy="1444624"/>
          </a:xfrm>
          <a:prstGeom prst="leftRightArrow">
            <a:avLst/>
          </a:prstGeom>
          <a:no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800" dirty="0" smtClean="0">
                <a:solidFill>
                  <a:schemeClr val="tx1">
                    <a:lumMod val="95000"/>
                    <a:lumOff val="5000"/>
                  </a:schemeClr>
                </a:solidFill>
              </a:rPr>
              <a:t>　　　　　　　</a:t>
            </a:r>
            <a:r>
              <a:rPr lang="ja-JP" altLang="en-US" sz="2800" dirty="0">
                <a:solidFill>
                  <a:schemeClr val="tx1">
                    <a:lumMod val="95000"/>
                    <a:lumOff val="5000"/>
                  </a:schemeClr>
                </a:solidFill>
              </a:rPr>
              <a:t>　</a:t>
            </a:r>
            <a:r>
              <a:rPr lang="ja-JP" altLang="en-US" sz="2800" dirty="0" smtClean="0">
                <a:solidFill>
                  <a:schemeClr val="tx1">
                    <a:lumMod val="95000"/>
                    <a:lumOff val="5000"/>
                  </a:schemeClr>
                </a:solidFill>
              </a:rPr>
              <a:t>　　　　</a:t>
            </a:r>
            <a:r>
              <a:rPr kumimoji="1" lang="ja-JP" altLang="en-US" sz="2800" dirty="0" smtClean="0">
                <a:solidFill>
                  <a:schemeClr val="tx1">
                    <a:lumMod val="95000"/>
                    <a:lumOff val="5000"/>
                  </a:schemeClr>
                </a:solidFill>
              </a:rPr>
              <a:t>　　　　　　　　　　　　　　　　　　　　　　　　　　　　　　　</a:t>
            </a:r>
            <a:r>
              <a:rPr lang="ja-JP" altLang="en-US" sz="2800" dirty="0">
                <a:solidFill>
                  <a:schemeClr val="tx1">
                    <a:lumMod val="95000"/>
                    <a:lumOff val="5000"/>
                  </a:schemeClr>
                </a:solidFill>
              </a:rPr>
              <a:t>　</a:t>
            </a:r>
            <a:r>
              <a:rPr lang="ja-JP" altLang="en-US" sz="2800" dirty="0" smtClean="0">
                <a:solidFill>
                  <a:schemeClr val="tx1">
                    <a:lumMod val="95000"/>
                    <a:lumOff val="5000"/>
                  </a:schemeClr>
                </a:solidFill>
              </a:rPr>
              <a:t>　　　　　　</a:t>
            </a:r>
            <a:endParaRPr kumimoji="1" lang="en-US" altLang="ja-JP" sz="2800" dirty="0" smtClean="0">
              <a:solidFill>
                <a:schemeClr val="tx1">
                  <a:lumMod val="95000"/>
                  <a:lumOff val="5000"/>
                </a:schemeClr>
              </a:solidFill>
            </a:endParaRPr>
          </a:p>
        </p:txBody>
      </p:sp>
      <p:sp>
        <p:nvSpPr>
          <p:cNvPr id="35" name="タイトル 1"/>
          <p:cNvSpPr txBox="1">
            <a:spLocks/>
          </p:cNvSpPr>
          <p:nvPr/>
        </p:nvSpPr>
        <p:spPr>
          <a:xfrm>
            <a:off x="1647647" y="63206"/>
            <a:ext cx="9290645" cy="749919"/>
          </a:xfrm>
          <a:prstGeom prst="rect">
            <a:avLst/>
          </a:prstGeom>
          <a:ln w="28575">
            <a:solidFill>
              <a:schemeClr val="tx1">
                <a:lumMod val="85000"/>
                <a:lumOff val="15000"/>
              </a:schemeClr>
            </a:solidFill>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t>　　</a:t>
            </a:r>
            <a:r>
              <a:rPr lang="en-US" altLang="ja-JP" sz="3200" dirty="0" smtClean="0"/>
              <a:t>Big</a:t>
            </a:r>
            <a:r>
              <a:rPr lang="ja-JP" altLang="en-US" sz="3200" dirty="0" smtClean="0"/>
              <a:t>　</a:t>
            </a:r>
            <a:r>
              <a:rPr lang="en-US" altLang="ja-JP" sz="3200" dirty="0" smtClean="0"/>
              <a:t>Differences </a:t>
            </a:r>
            <a:r>
              <a:rPr lang="en-US" altLang="ja-JP" sz="3200" dirty="0"/>
              <a:t>in </a:t>
            </a:r>
            <a:r>
              <a:rPr lang="en-US" altLang="ja-JP" sz="3200" dirty="0" smtClean="0"/>
              <a:t>thinking</a:t>
            </a:r>
            <a:r>
              <a:rPr lang="ja-JP" altLang="en-US" sz="3200" dirty="0" smtClean="0"/>
              <a:t>　</a:t>
            </a:r>
            <a:r>
              <a:rPr lang="en-US" altLang="ja-JP" sz="3200" dirty="0" smtClean="0"/>
              <a:t>on </a:t>
            </a:r>
            <a:r>
              <a:rPr lang="en-US" altLang="ja-JP" sz="3200" dirty="0"/>
              <a:t>public </a:t>
            </a:r>
            <a:r>
              <a:rPr lang="en-US" altLang="ja-JP" sz="3200" dirty="0" smtClean="0"/>
              <a:t>transport</a:t>
            </a:r>
          </a:p>
        </p:txBody>
      </p:sp>
      <p:sp>
        <p:nvSpPr>
          <p:cNvPr id="43" name="AutoShape 6" descr="「ユニオンジャック」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7" name="直線矢印コネクタ 26"/>
          <p:cNvCxnSpPr/>
          <p:nvPr/>
        </p:nvCxnSpPr>
        <p:spPr>
          <a:xfrm>
            <a:off x="7262897" y="5927463"/>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図 27" descr="ユニオンジャック - Google 検索 - Google Chrome"/>
          <p:cNvPicPr>
            <a:picLocks noChangeAspect="1"/>
          </p:cNvPicPr>
          <p:nvPr/>
        </p:nvPicPr>
        <p:blipFill rotWithShape="1">
          <a:blip r:embed="rId2" cstate="print">
            <a:extLst>
              <a:ext uri="{28A0092B-C50C-407E-A947-70E740481C1C}">
                <a14:useLocalDpi xmlns:a14="http://schemas.microsoft.com/office/drawing/2010/main" val="0"/>
              </a:ext>
            </a:extLst>
          </a:blip>
          <a:srcRect l="1416" t="22589" r="82240" b="62626"/>
          <a:stretch/>
        </p:blipFill>
        <p:spPr>
          <a:xfrm>
            <a:off x="5187207" y="785236"/>
            <a:ext cx="555219" cy="271601"/>
          </a:xfrm>
          <a:prstGeom prst="rect">
            <a:avLst/>
          </a:prstGeom>
        </p:spPr>
      </p:pic>
      <p:pic>
        <p:nvPicPr>
          <p:cNvPr id="29" name="図 28" descr="日の丸 - Google 検索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1415" t="10943" r="85708" b="73356"/>
          <a:stretch/>
        </p:blipFill>
        <p:spPr>
          <a:xfrm>
            <a:off x="7298205" y="5990951"/>
            <a:ext cx="551727" cy="363776"/>
          </a:xfrm>
          <a:prstGeom prst="rect">
            <a:avLst/>
          </a:prstGeom>
          <a:ln>
            <a:solidFill>
              <a:schemeClr val="tx1">
                <a:lumMod val="95000"/>
                <a:lumOff val="5000"/>
              </a:schemeClr>
            </a:solidFill>
          </a:ln>
        </p:spPr>
      </p:pic>
      <p:cxnSp>
        <p:nvCxnSpPr>
          <p:cNvPr id="30" name="直線矢印コネクタ 29"/>
          <p:cNvCxnSpPr/>
          <p:nvPr/>
        </p:nvCxnSpPr>
        <p:spPr>
          <a:xfrm>
            <a:off x="5139030" y="1202717"/>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7209364" y="3135040"/>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flipH="1">
            <a:off x="3925277" y="5702058"/>
            <a:ext cx="3090800" cy="677108"/>
          </a:xfrm>
          <a:prstGeom prst="rect">
            <a:avLst/>
          </a:prstGeom>
          <a:noFill/>
        </p:spPr>
        <p:txBody>
          <a:bodyPr wrap="square" rtlCol="0">
            <a:spAutoFit/>
          </a:bodyPr>
          <a:lstStyle/>
          <a:p>
            <a:endParaRPr lang="en-US" altLang="ja-JP" dirty="0" smtClean="0"/>
          </a:p>
          <a:p>
            <a:r>
              <a:rPr lang="en-US" altLang="ja-JP" sz="2000" dirty="0" smtClean="0">
                <a:solidFill>
                  <a:srgbClr val="FF0000"/>
                </a:solidFill>
              </a:rPr>
              <a:t>PUBLIC</a:t>
            </a:r>
            <a:r>
              <a:rPr lang="ja-JP" altLang="en-US" sz="2000" dirty="0" smtClean="0">
                <a:solidFill>
                  <a:srgbClr val="FF0000"/>
                </a:solidFill>
              </a:rPr>
              <a:t>（</a:t>
            </a:r>
            <a:r>
              <a:rPr lang="en-US" altLang="ja-JP" sz="2000" dirty="0">
                <a:solidFill>
                  <a:srgbClr val="FF0000"/>
                </a:solidFill>
              </a:rPr>
              <a:t>Paid </a:t>
            </a:r>
            <a:r>
              <a:rPr lang="en-US" altLang="ja-JP" sz="2000" dirty="0" smtClean="0">
                <a:solidFill>
                  <a:srgbClr val="FF0000"/>
                </a:solidFill>
              </a:rPr>
              <a:t>transport</a:t>
            </a:r>
            <a:r>
              <a:rPr kumimoji="1" lang="ja-JP" altLang="en-US" sz="2000" dirty="0" smtClean="0">
                <a:solidFill>
                  <a:srgbClr val="FF0000"/>
                </a:solidFill>
              </a:rPr>
              <a:t>）</a:t>
            </a:r>
            <a:endParaRPr kumimoji="1" lang="en-US" altLang="ja-JP" sz="2000" dirty="0" smtClean="0">
              <a:solidFill>
                <a:srgbClr val="FF0000"/>
              </a:solidFill>
            </a:endParaRPr>
          </a:p>
        </p:txBody>
      </p:sp>
      <p:sp>
        <p:nvSpPr>
          <p:cNvPr id="7" name="テキスト ボックス 6"/>
          <p:cNvSpPr txBox="1"/>
          <p:nvPr/>
        </p:nvSpPr>
        <p:spPr>
          <a:xfrm>
            <a:off x="7521939" y="5541716"/>
            <a:ext cx="3276150" cy="1046440"/>
          </a:xfrm>
          <a:prstGeom prst="rect">
            <a:avLst/>
          </a:prstGeom>
          <a:noFill/>
        </p:spPr>
        <p:txBody>
          <a:bodyPr wrap="square" rtlCol="0">
            <a:spAutoFit/>
          </a:bodyPr>
          <a:lstStyle/>
          <a:p>
            <a:pPr algn="ctr"/>
            <a:endParaRPr lang="en-US" altLang="ja-JP" sz="2400" dirty="0" smtClean="0">
              <a:solidFill>
                <a:schemeClr val="tx1">
                  <a:lumMod val="95000"/>
                  <a:lumOff val="5000"/>
                </a:schemeClr>
              </a:solidFill>
            </a:endParaRPr>
          </a:p>
          <a:p>
            <a:pPr algn="ctr"/>
            <a:r>
              <a:rPr lang="ja-JP" altLang="en-US" sz="2400" dirty="0" smtClean="0">
                <a:solidFill>
                  <a:schemeClr val="tx1">
                    <a:lumMod val="95000"/>
                    <a:lumOff val="5000"/>
                  </a:schemeClr>
                </a:solidFill>
              </a:rPr>
              <a:t>　　</a:t>
            </a:r>
            <a:r>
              <a:rPr lang="en-US" altLang="ja-JP" sz="2400" dirty="0" smtClean="0">
                <a:solidFill>
                  <a:schemeClr val="tx1">
                    <a:lumMod val="95000"/>
                    <a:lumOff val="5000"/>
                  </a:schemeClr>
                </a:solidFill>
              </a:rPr>
              <a:t>private use</a:t>
            </a:r>
            <a:r>
              <a:rPr lang="en-US" altLang="ja-JP" sz="1600" dirty="0" smtClean="0">
                <a:solidFill>
                  <a:schemeClr val="tx1">
                    <a:lumMod val="95000"/>
                    <a:lumOff val="5000"/>
                  </a:schemeClr>
                </a:solidFill>
              </a:rPr>
              <a:t>(</a:t>
            </a:r>
            <a:r>
              <a:rPr lang="en-US" altLang="ja-JP" sz="1400" dirty="0" smtClean="0">
                <a:solidFill>
                  <a:schemeClr val="tx1">
                    <a:lumMod val="95000"/>
                    <a:lumOff val="5000"/>
                  </a:schemeClr>
                </a:solidFill>
              </a:rPr>
              <a:t>Non-Paid</a:t>
            </a:r>
            <a:r>
              <a:rPr lang="ja-JP" altLang="en-US" sz="1400" dirty="0" smtClean="0">
                <a:solidFill>
                  <a:schemeClr val="tx1">
                    <a:lumMod val="95000"/>
                    <a:lumOff val="5000"/>
                  </a:schemeClr>
                </a:solidFill>
              </a:rPr>
              <a:t>　　　　　</a:t>
            </a:r>
            <a:r>
              <a:rPr lang="en-US" altLang="ja-JP" sz="1400" dirty="0" smtClean="0">
                <a:solidFill>
                  <a:schemeClr val="tx1">
                    <a:lumMod val="95000"/>
                    <a:lumOff val="5000"/>
                  </a:schemeClr>
                </a:solidFill>
              </a:rPr>
              <a:t>including</a:t>
            </a:r>
            <a:r>
              <a:rPr lang="ja-JP" altLang="en-US" sz="1400" dirty="0" smtClean="0">
                <a:solidFill>
                  <a:schemeClr val="tx1">
                    <a:lumMod val="95000"/>
                    <a:lumOff val="5000"/>
                  </a:schemeClr>
                </a:solidFill>
              </a:rPr>
              <a:t>　</a:t>
            </a:r>
            <a:r>
              <a:rPr lang="en-US" altLang="ja-JP" sz="1400" dirty="0" smtClean="0">
                <a:solidFill>
                  <a:schemeClr val="tx1">
                    <a:lumMod val="95000"/>
                    <a:lumOff val="5000"/>
                  </a:schemeClr>
                </a:solidFill>
              </a:rPr>
              <a:t>actual </a:t>
            </a:r>
            <a:r>
              <a:rPr lang="en-US" altLang="ja-JP" sz="1400" dirty="0">
                <a:solidFill>
                  <a:schemeClr val="tx1">
                    <a:lumMod val="95000"/>
                    <a:lumOff val="5000"/>
                  </a:schemeClr>
                </a:solidFill>
              </a:rPr>
              <a:t>expense </a:t>
            </a:r>
            <a:r>
              <a:rPr lang="en-US" altLang="ja-JP" sz="1400" dirty="0" smtClean="0">
                <a:solidFill>
                  <a:schemeClr val="tx1">
                    <a:lumMod val="95000"/>
                    <a:lumOff val="5000"/>
                  </a:schemeClr>
                </a:solidFill>
              </a:rPr>
              <a:t>claim</a:t>
            </a:r>
            <a:r>
              <a:rPr lang="ja-JP" altLang="en-US" sz="1400" dirty="0" smtClean="0">
                <a:solidFill>
                  <a:schemeClr val="tx1">
                    <a:lumMod val="95000"/>
                    <a:lumOff val="5000"/>
                  </a:schemeClr>
                </a:solidFill>
              </a:rPr>
              <a:t>）</a:t>
            </a:r>
            <a:endParaRPr kumimoji="1" lang="ja-JP" altLang="en-US" sz="1400" dirty="0"/>
          </a:p>
        </p:txBody>
      </p:sp>
      <p:sp>
        <p:nvSpPr>
          <p:cNvPr id="41" name="角丸四角形 40"/>
          <p:cNvSpPr/>
          <p:nvPr/>
        </p:nvSpPr>
        <p:spPr>
          <a:xfrm>
            <a:off x="5426015" y="4701925"/>
            <a:ext cx="2107647" cy="1017389"/>
          </a:xfrm>
          <a:prstGeom prst="round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rgbClr val="C00000"/>
                </a:solidFill>
              </a:rPr>
              <a:t>Non-street-hiring</a:t>
            </a:r>
            <a:r>
              <a:rPr kumimoji="1" lang="ja-JP" altLang="en-US" sz="1600" dirty="0" smtClean="0">
                <a:solidFill>
                  <a:srgbClr val="C00000"/>
                </a:solidFill>
              </a:rPr>
              <a:t>　</a:t>
            </a:r>
            <a:r>
              <a:rPr kumimoji="1" lang="en-US" altLang="ja-JP" sz="1600" dirty="0" err="1" smtClean="0">
                <a:solidFill>
                  <a:srgbClr val="C00000"/>
                </a:solidFill>
              </a:rPr>
              <a:t>Vehcle</a:t>
            </a:r>
            <a:r>
              <a:rPr kumimoji="1" lang="ja-JP" altLang="en-US" sz="1600" dirty="0" smtClean="0">
                <a:solidFill>
                  <a:srgbClr val="C00000"/>
                </a:solidFill>
              </a:rPr>
              <a:t>②</a:t>
            </a:r>
            <a:endParaRPr lang="en-US" altLang="ja-JP" sz="1600" dirty="0">
              <a:solidFill>
                <a:srgbClr val="C00000"/>
              </a:solidFill>
            </a:endParaRPr>
          </a:p>
          <a:p>
            <a:pPr algn="ctr"/>
            <a:r>
              <a:rPr kumimoji="1" lang="en-US" altLang="ja-JP" sz="1600" dirty="0" smtClean="0">
                <a:solidFill>
                  <a:srgbClr val="C00000"/>
                </a:solidFill>
              </a:rPr>
              <a:t>Ride-Sharing</a:t>
            </a:r>
            <a:r>
              <a:rPr kumimoji="1" lang="ja-JP" altLang="en-US" sz="1600" dirty="0" smtClean="0">
                <a:solidFill>
                  <a:srgbClr val="C00000"/>
                </a:solidFill>
              </a:rPr>
              <a:t>　</a:t>
            </a:r>
            <a:r>
              <a:rPr kumimoji="1" lang="en-US" altLang="ja-JP" sz="1600" dirty="0" smtClean="0">
                <a:solidFill>
                  <a:srgbClr val="C00000"/>
                </a:solidFill>
              </a:rPr>
              <a:t>with</a:t>
            </a:r>
            <a:r>
              <a:rPr kumimoji="1" lang="ja-JP" altLang="en-US" sz="1600" dirty="0" smtClean="0">
                <a:solidFill>
                  <a:srgbClr val="C00000"/>
                </a:solidFill>
              </a:rPr>
              <a:t>　</a:t>
            </a:r>
            <a:r>
              <a:rPr kumimoji="1" lang="en-US" altLang="ja-JP" sz="1600" dirty="0" smtClean="0">
                <a:solidFill>
                  <a:srgbClr val="C00000"/>
                </a:solidFill>
              </a:rPr>
              <a:t>permission</a:t>
            </a:r>
            <a:endParaRPr kumimoji="1" lang="ja-JP" altLang="en-US" dirty="0">
              <a:solidFill>
                <a:srgbClr val="C00000"/>
              </a:solidFill>
            </a:endParaRPr>
          </a:p>
        </p:txBody>
      </p:sp>
      <p:sp>
        <p:nvSpPr>
          <p:cNvPr id="3" name="角丸四角形 2"/>
          <p:cNvSpPr/>
          <p:nvPr/>
        </p:nvSpPr>
        <p:spPr>
          <a:xfrm>
            <a:off x="3407443" y="1966815"/>
            <a:ext cx="4091223" cy="1498914"/>
          </a:xfrm>
          <a:prstGeom prst="roundRect">
            <a:avLst/>
          </a:prstGeom>
          <a:noFill/>
          <a:ln w="38100">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407822" y="3595080"/>
            <a:ext cx="2166724" cy="2124234"/>
          </a:xfrm>
          <a:prstGeom prst="round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吹き出し 9"/>
          <p:cNvSpPr/>
          <p:nvPr/>
        </p:nvSpPr>
        <p:spPr>
          <a:xfrm rot="1553685">
            <a:off x="3705855" y="4304536"/>
            <a:ext cx="2011121" cy="914400"/>
          </a:xfrm>
          <a:prstGeom prst="rightArrowCallout">
            <a:avLst>
              <a:gd name="adj1" fmla="val 25000"/>
              <a:gd name="adj2" fmla="val 25000"/>
              <a:gd name="adj3" fmla="val 25000"/>
              <a:gd name="adj4" fmla="val 759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C00000"/>
                </a:solidFill>
              </a:rPr>
              <a:t>Permission</a:t>
            </a:r>
            <a:r>
              <a:rPr kumimoji="1" lang="ja-JP" altLang="en-US" dirty="0" smtClean="0">
                <a:solidFill>
                  <a:srgbClr val="C00000"/>
                </a:solidFill>
              </a:rPr>
              <a:t>　</a:t>
            </a:r>
            <a:r>
              <a:rPr kumimoji="1" lang="en-US" altLang="ja-JP" dirty="0" smtClean="0">
                <a:solidFill>
                  <a:srgbClr val="C00000"/>
                </a:solidFill>
              </a:rPr>
              <a:t>strictly</a:t>
            </a:r>
            <a:r>
              <a:rPr kumimoji="1" lang="ja-JP" altLang="en-US" dirty="0" smtClean="0">
                <a:solidFill>
                  <a:srgbClr val="C00000"/>
                </a:solidFill>
              </a:rPr>
              <a:t>　</a:t>
            </a:r>
            <a:r>
              <a:rPr kumimoji="1" lang="en-US" altLang="ja-JP" dirty="0" smtClean="0">
                <a:solidFill>
                  <a:srgbClr val="C00000"/>
                </a:solidFill>
              </a:rPr>
              <a:t>difficult</a:t>
            </a:r>
            <a:endParaRPr kumimoji="1" lang="ja-JP" altLang="en-US" dirty="0">
              <a:solidFill>
                <a:srgbClr val="C00000"/>
              </a:solidFill>
            </a:endParaRPr>
          </a:p>
        </p:txBody>
      </p:sp>
      <p:sp>
        <p:nvSpPr>
          <p:cNvPr id="11" name="正方形/長方形 10"/>
          <p:cNvSpPr/>
          <p:nvPr/>
        </p:nvSpPr>
        <p:spPr>
          <a:xfrm>
            <a:off x="552091" y="4753960"/>
            <a:ext cx="2192416" cy="923330"/>
          </a:xfrm>
          <a:prstGeom prst="rect">
            <a:avLst/>
          </a:prstGeom>
        </p:spPr>
        <p:txBody>
          <a:bodyPr wrap="square">
            <a:spAutoFit/>
          </a:bodyPr>
          <a:lstStyle/>
          <a:p>
            <a:pPr algn="ctr"/>
            <a:r>
              <a:rPr lang="ja-JP" altLang="en-US" dirty="0"/>
              <a:t>Tax preferential treatment for commuting expenses</a:t>
            </a:r>
          </a:p>
        </p:txBody>
      </p:sp>
    </p:spTree>
    <p:extLst>
      <p:ext uri="{BB962C8B-B14F-4D97-AF65-F5344CB8AC3E}">
        <p14:creationId xmlns:p14="http://schemas.microsoft.com/office/powerpoint/2010/main" val="2386069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7553" y="1981808"/>
            <a:ext cx="3118152" cy="3711635"/>
          </a:xfrm>
          <a:prstGeom prst="roundRect">
            <a:avLst/>
          </a:prstGeom>
          <a:solidFill>
            <a:srgbClr val="FFFF00"/>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3200" dirty="0" smtClean="0">
                <a:solidFill>
                  <a:srgbClr val="FF0000"/>
                </a:solidFill>
              </a:rPr>
              <a:t>ЖЕЛЕЗНОДОРОЖНЫЙ</a:t>
            </a:r>
            <a:endParaRPr lang="en-US" altLang="ja-JP" sz="3200" dirty="0" smtClean="0">
              <a:solidFill>
                <a:srgbClr val="FF0000"/>
              </a:solidFill>
            </a:endParaRPr>
          </a:p>
          <a:p>
            <a:pPr algn="ctr"/>
            <a:r>
              <a:rPr lang="az-Cyrl-AZ" altLang="ja-JP" sz="3600" dirty="0">
                <a:solidFill>
                  <a:srgbClr val="FF0000"/>
                </a:solidFill>
              </a:rPr>
              <a:t>ПУБЛИЧНАЯ </a:t>
            </a:r>
            <a:r>
              <a:rPr lang="az-Cyrl-AZ" altLang="ja-JP" sz="3600" dirty="0" smtClean="0">
                <a:solidFill>
                  <a:srgbClr val="FF0000"/>
                </a:solidFill>
              </a:rPr>
              <a:t>АВТОБУ</a:t>
            </a:r>
            <a:endParaRPr lang="en-US" altLang="ja-JP" sz="3600" dirty="0" smtClean="0">
              <a:solidFill>
                <a:srgbClr val="FF0000"/>
              </a:solidFill>
            </a:endParaRPr>
          </a:p>
          <a:p>
            <a:pPr algn="ctr"/>
            <a:r>
              <a:rPr lang="ja-JP" altLang="en-US" sz="3600" dirty="0" smtClean="0">
                <a:solidFill>
                  <a:srgbClr val="FF0000"/>
                </a:solidFill>
              </a:rPr>
              <a:t>（</a:t>
            </a:r>
            <a:r>
              <a:rPr lang="az-Cyrl-AZ" altLang="ja-JP" sz="3600" dirty="0" smtClean="0">
                <a:solidFill>
                  <a:srgbClr val="FF0000"/>
                </a:solidFill>
              </a:rPr>
              <a:t> </a:t>
            </a:r>
            <a:r>
              <a:rPr lang="az-Cyrl-AZ" altLang="ja-JP" sz="3600" dirty="0">
                <a:solidFill>
                  <a:srgbClr val="FF0000"/>
                </a:solidFill>
              </a:rPr>
              <a:t>как общий перевозчик </a:t>
            </a:r>
            <a:r>
              <a:rPr lang="ja-JP" altLang="en-US" sz="3600" dirty="0" smtClean="0">
                <a:solidFill>
                  <a:srgbClr val="FF0000"/>
                </a:solidFill>
              </a:rPr>
              <a:t>）</a:t>
            </a:r>
            <a:endParaRPr lang="en-US" altLang="ja-JP" sz="3600" dirty="0" smtClean="0">
              <a:solidFill>
                <a:srgbClr val="FF0000"/>
              </a:solidFill>
            </a:endParaRPr>
          </a:p>
          <a:p>
            <a:pPr algn="ctr"/>
            <a:endParaRPr kumimoji="1" lang="ja-JP" altLang="en-US" sz="3600" dirty="0">
              <a:solidFill>
                <a:srgbClr val="FF0000"/>
              </a:solidFill>
            </a:endParaRPr>
          </a:p>
        </p:txBody>
      </p:sp>
      <p:sp>
        <p:nvSpPr>
          <p:cNvPr id="5" name="角丸四角形 4"/>
          <p:cNvSpPr/>
          <p:nvPr/>
        </p:nvSpPr>
        <p:spPr>
          <a:xfrm>
            <a:off x="3387302" y="2016312"/>
            <a:ext cx="2055674" cy="1391120"/>
          </a:xfrm>
          <a:prstGeom prst="roundRect">
            <a:avLst/>
          </a:prstGeom>
          <a:solidFill>
            <a:srgbClr val="FFFF99"/>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smtClean="0">
              <a:solidFill>
                <a:schemeClr val="tx1">
                  <a:lumMod val="95000"/>
                  <a:lumOff val="5000"/>
                </a:schemeClr>
              </a:solidFill>
            </a:endParaRPr>
          </a:p>
          <a:p>
            <a:pPr algn="ctr"/>
            <a:r>
              <a:rPr lang="az-Cyrl-AZ" altLang="ja-JP" sz="1600" dirty="0">
                <a:solidFill>
                  <a:schemeClr val="tx1">
                    <a:lumMod val="95000"/>
                    <a:lumOff val="5000"/>
                  </a:schemeClr>
                </a:solidFill>
              </a:rPr>
              <a:t>Стрит-найм такси </a:t>
            </a:r>
            <a:r>
              <a:rPr lang="ja-JP" altLang="en-US" sz="1600" dirty="0" smtClean="0">
                <a:solidFill>
                  <a:schemeClr val="tx1">
                    <a:lumMod val="95000"/>
                    <a:lumOff val="5000"/>
                  </a:schemeClr>
                </a:solidFill>
              </a:rPr>
              <a:t>（</a:t>
            </a:r>
            <a:r>
              <a:rPr lang="ru-RU" altLang="ja-JP" sz="1600" dirty="0" smtClean="0">
                <a:solidFill>
                  <a:schemeClr val="tx1">
                    <a:lumMod val="95000"/>
                    <a:lumOff val="5000"/>
                  </a:schemeClr>
                </a:solidFill>
              </a:rPr>
              <a:t> </a:t>
            </a:r>
            <a:r>
              <a:rPr lang="ru-RU" altLang="ja-JP" sz="1600" dirty="0">
                <a:solidFill>
                  <a:schemeClr val="tx1">
                    <a:lumMod val="95000"/>
                    <a:lumOff val="5000"/>
                  </a:schemeClr>
                </a:solidFill>
              </a:rPr>
              <a:t>1 ВОДИТЕЛЬ или не более 9 Пассажир </a:t>
            </a:r>
            <a:r>
              <a:rPr lang="ja-JP" altLang="en-US" sz="1600" dirty="0" smtClean="0">
                <a:solidFill>
                  <a:schemeClr val="tx1">
                    <a:lumMod val="95000"/>
                    <a:lumOff val="5000"/>
                  </a:schemeClr>
                </a:solidFill>
              </a:rPr>
              <a:t>）</a:t>
            </a:r>
            <a:endParaRPr lang="en-US" altLang="ja-JP" sz="1600" dirty="0">
              <a:solidFill>
                <a:schemeClr val="tx1">
                  <a:lumMod val="95000"/>
                  <a:lumOff val="5000"/>
                </a:schemeClr>
              </a:solidFill>
            </a:endParaRPr>
          </a:p>
          <a:p>
            <a:pPr algn="ctr"/>
            <a:endParaRPr kumimoji="1" lang="en-US" altLang="ja-JP" sz="2800" dirty="0" smtClean="0">
              <a:solidFill>
                <a:schemeClr val="tx1">
                  <a:lumMod val="95000"/>
                  <a:lumOff val="5000"/>
                </a:schemeClr>
              </a:solidFill>
            </a:endParaRPr>
          </a:p>
        </p:txBody>
      </p:sp>
      <p:sp>
        <p:nvSpPr>
          <p:cNvPr id="6" name="角丸四角形 5"/>
          <p:cNvSpPr/>
          <p:nvPr/>
        </p:nvSpPr>
        <p:spPr>
          <a:xfrm>
            <a:off x="5464817" y="1979876"/>
            <a:ext cx="2055674" cy="1416621"/>
          </a:xfrm>
          <a:prstGeom prst="round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lumMod val="95000"/>
                    <a:lumOff val="5000"/>
                  </a:schemeClr>
                </a:solidFill>
              </a:rPr>
              <a:t>Non-</a:t>
            </a:r>
            <a:r>
              <a:rPr lang="az-Cyrl-AZ" altLang="ja-JP" sz="1600" dirty="0">
                <a:solidFill>
                  <a:schemeClr val="tx1">
                    <a:lumMod val="95000"/>
                    <a:lumOff val="5000"/>
                  </a:schemeClr>
                </a:solidFill>
              </a:rPr>
              <a:t> Стрит-найм такси</a:t>
            </a:r>
            <a:r>
              <a:rPr lang="en-US" altLang="ja-JP" sz="1600" dirty="0" smtClean="0">
                <a:solidFill>
                  <a:schemeClr val="tx1">
                    <a:lumMod val="95000"/>
                    <a:lumOff val="5000"/>
                  </a:schemeClr>
                </a:solidFill>
              </a:rPr>
              <a:t> </a:t>
            </a:r>
            <a:r>
              <a:rPr kumimoji="1" lang="ja-JP" altLang="en-US" sz="1600" dirty="0" smtClean="0">
                <a:solidFill>
                  <a:schemeClr val="tx1">
                    <a:lumMod val="95000"/>
                    <a:lumOff val="5000"/>
                  </a:schemeClr>
                </a:solidFill>
              </a:rPr>
              <a:t>（</a:t>
            </a:r>
            <a:r>
              <a:rPr lang="ru-RU" altLang="ja-JP" sz="1600" dirty="0" smtClean="0">
                <a:solidFill>
                  <a:schemeClr val="tx1">
                    <a:lumMod val="95000"/>
                    <a:lumOff val="5000"/>
                  </a:schemeClr>
                </a:solidFill>
              </a:rPr>
              <a:t> </a:t>
            </a:r>
            <a:r>
              <a:rPr lang="ru-RU" altLang="ja-JP" sz="1600" dirty="0">
                <a:solidFill>
                  <a:schemeClr val="tx1">
                    <a:lumMod val="95000"/>
                    <a:lumOff val="5000"/>
                  </a:schemeClr>
                </a:solidFill>
              </a:rPr>
              <a:t>1 ВОДИТЕЛЬ или не более 9 Пассажир </a:t>
            </a:r>
            <a:r>
              <a:rPr kumimoji="1" lang="ja-JP" altLang="en-US" sz="1600" dirty="0" smtClean="0">
                <a:solidFill>
                  <a:schemeClr val="tx1">
                    <a:lumMod val="95000"/>
                    <a:lumOff val="5000"/>
                  </a:schemeClr>
                </a:solidFill>
              </a:rPr>
              <a:t>）</a:t>
            </a:r>
            <a:endParaRPr kumimoji="1" lang="en-US" altLang="ja-JP" sz="1600" dirty="0" smtClean="0">
              <a:solidFill>
                <a:schemeClr val="tx1">
                  <a:lumMod val="95000"/>
                  <a:lumOff val="5000"/>
                </a:schemeClr>
              </a:solidFill>
            </a:endParaRPr>
          </a:p>
        </p:txBody>
      </p:sp>
      <p:sp>
        <p:nvSpPr>
          <p:cNvPr id="8" name="角丸四角形 7"/>
          <p:cNvSpPr/>
          <p:nvPr/>
        </p:nvSpPr>
        <p:spPr>
          <a:xfrm>
            <a:off x="7522229" y="1966816"/>
            <a:ext cx="3648979" cy="3752498"/>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dirty="0">
                <a:solidFill>
                  <a:schemeClr val="tx1">
                    <a:lumMod val="95000"/>
                    <a:lumOff val="5000"/>
                  </a:schemeClr>
                </a:solidFill>
              </a:rPr>
              <a:t>ЧАСТНЫЙ АВТО</a:t>
            </a:r>
            <a:r>
              <a:rPr lang="ja-JP" altLang="en-US" dirty="0" smtClean="0">
                <a:solidFill>
                  <a:schemeClr val="tx1">
                    <a:lumMod val="95000"/>
                    <a:lumOff val="5000"/>
                  </a:schemeClr>
                </a:solidFill>
              </a:rPr>
              <a:t>（</a:t>
            </a:r>
            <a:r>
              <a:rPr lang="az-Cyrl-AZ" altLang="ja-JP" dirty="0">
                <a:solidFill>
                  <a:schemeClr val="tx1">
                    <a:lumMod val="95000"/>
                    <a:lumOff val="5000"/>
                  </a:schemeClr>
                </a:solidFill>
              </a:rPr>
              <a:t> </a:t>
            </a:r>
            <a:r>
              <a:rPr lang="az-Cyrl-AZ" altLang="ja-JP" dirty="0" smtClean="0">
                <a:solidFill>
                  <a:schemeClr val="tx1">
                    <a:lumMod val="95000"/>
                    <a:lumOff val="5000"/>
                  </a:schemeClr>
                </a:solidFill>
              </a:rPr>
              <a:t>включая</a:t>
            </a:r>
            <a:endParaRPr lang="en-US" altLang="ja-JP" dirty="0">
              <a:solidFill>
                <a:schemeClr val="tx1">
                  <a:lumMod val="95000"/>
                  <a:lumOff val="5000"/>
                </a:schemeClr>
              </a:solidFill>
            </a:endParaRPr>
          </a:p>
          <a:p>
            <a:pPr algn="ctr"/>
            <a:r>
              <a:rPr lang="az-Cyrl-AZ" altLang="ja-JP" dirty="0">
                <a:solidFill>
                  <a:schemeClr val="tx1">
                    <a:lumMod val="95000"/>
                    <a:lumOff val="5000"/>
                  </a:schemeClr>
                </a:solidFill>
              </a:rPr>
              <a:t>ПРОКАТ </a:t>
            </a:r>
            <a:r>
              <a:rPr lang="az-Cyrl-AZ" altLang="ja-JP" dirty="0" smtClean="0">
                <a:solidFill>
                  <a:schemeClr val="tx1">
                    <a:lumMod val="95000"/>
                    <a:lumOff val="5000"/>
                  </a:schemeClr>
                </a:solidFill>
              </a:rPr>
              <a:t>АВТОМОБИЛЕЙ</a:t>
            </a:r>
            <a:r>
              <a:rPr lang="en-US" altLang="ja-JP" dirty="0" smtClean="0">
                <a:solidFill>
                  <a:schemeClr val="tx1">
                    <a:lumMod val="95000"/>
                    <a:lumOff val="5000"/>
                  </a:schemeClr>
                </a:solidFill>
              </a:rPr>
              <a:t> </a:t>
            </a:r>
            <a:r>
              <a:rPr lang="az-Cyrl-AZ" altLang="ja-JP" dirty="0">
                <a:solidFill>
                  <a:schemeClr val="tx1">
                    <a:lumMod val="95000"/>
                    <a:lumOff val="5000"/>
                  </a:schemeClr>
                </a:solidFill>
              </a:rPr>
              <a:t>Отправка драйвера </a:t>
            </a:r>
            <a:r>
              <a:rPr lang="ja-JP" altLang="en-US" dirty="0" smtClean="0">
                <a:solidFill>
                  <a:schemeClr val="tx1">
                    <a:lumMod val="95000"/>
                    <a:lumOff val="5000"/>
                  </a:schemeClr>
                </a:solidFill>
              </a:rPr>
              <a:t>）</a:t>
            </a:r>
            <a:endParaRPr kumimoji="1" lang="ja-JP" altLang="en-US" dirty="0">
              <a:solidFill>
                <a:schemeClr val="tx1">
                  <a:lumMod val="95000"/>
                  <a:lumOff val="5000"/>
                </a:schemeClr>
              </a:solidFill>
            </a:endParaRPr>
          </a:p>
        </p:txBody>
      </p:sp>
      <p:sp>
        <p:nvSpPr>
          <p:cNvPr id="9" name="角丸四角形 8"/>
          <p:cNvSpPr/>
          <p:nvPr/>
        </p:nvSpPr>
        <p:spPr>
          <a:xfrm>
            <a:off x="5443472" y="3629518"/>
            <a:ext cx="2078962" cy="1047497"/>
          </a:xfrm>
          <a:prstGeom prst="round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lumMod val="95000"/>
                    <a:lumOff val="5000"/>
                  </a:schemeClr>
                </a:solidFill>
              </a:rPr>
              <a:t>Non-</a:t>
            </a:r>
            <a:r>
              <a:rPr lang="az-Cyrl-AZ" altLang="ja-JP" sz="1400" dirty="0">
                <a:solidFill>
                  <a:schemeClr val="tx1">
                    <a:lumMod val="95000"/>
                    <a:lumOff val="5000"/>
                  </a:schemeClr>
                </a:solidFill>
              </a:rPr>
              <a:t> Стрит-найм такси</a:t>
            </a:r>
            <a:r>
              <a:rPr lang="en-US" altLang="ja-JP" sz="1400" dirty="0">
                <a:solidFill>
                  <a:schemeClr val="tx1">
                    <a:lumMod val="95000"/>
                    <a:lumOff val="5000"/>
                  </a:schemeClr>
                </a:solidFill>
              </a:rPr>
              <a:t> </a:t>
            </a:r>
            <a:r>
              <a:rPr lang="ja-JP" altLang="en-US" sz="1400" dirty="0" smtClean="0">
                <a:solidFill>
                  <a:schemeClr val="tx1">
                    <a:lumMod val="95000"/>
                    <a:lumOff val="5000"/>
                  </a:schemeClr>
                </a:solidFill>
              </a:rPr>
              <a:t>①</a:t>
            </a:r>
            <a:r>
              <a:rPr lang="ru-RU" altLang="ja-JP" sz="1400" dirty="0">
                <a:solidFill>
                  <a:schemeClr val="tx1">
                    <a:lumMod val="95000"/>
                    <a:lumOff val="5000"/>
                  </a:schemeClr>
                </a:solidFill>
              </a:rPr>
              <a:t> </a:t>
            </a:r>
            <a:r>
              <a:rPr lang="en-US" altLang="ja-JP" sz="1400" dirty="0" smtClean="0">
                <a:solidFill>
                  <a:schemeClr val="tx1">
                    <a:lumMod val="95000"/>
                    <a:lumOff val="5000"/>
                  </a:schemeClr>
                </a:solidFill>
              </a:rPr>
              <a:t>(</a:t>
            </a:r>
          </a:p>
          <a:p>
            <a:pPr algn="ctr"/>
            <a:r>
              <a:rPr lang="ru-RU" altLang="ja-JP" sz="1400" dirty="0" smtClean="0">
                <a:solidFill>
                  <a:schemeClr val="tx1">
                    <a:lumMod val="95000"/>
                    <a:lumOff val="5000"/>
                  </a:schemeClr>
                </a:solidFill>
              </a:rPr>
              <a:t>1 </a:t>
            </a:r>
            <a:r>
              <a:rPr lang="ru-RU" altLang="ja-JP" sz="1400" dirty="0">
                <a:solidFill>
                  <a:schemeClr val="tx1">
                    <a:lumMod val="95000"/>
                    <a:lumOff val="5000"/>
                  </a:schemeClr>
                </a:solidFill>
              </a:rPr>
              <a:t>DRIVER и не менее 10 пассажиров </a:t>
            </a:r>
            <a:r>
              <a:rPr lang="ja-JP" altLang="en-US" sz="1400" dirty="0" smtClean="0">
                <a:solidFill>
                  <a:schemeClr val="tx1">
                    <a:lumMod val="95000"/>
                    <a:lumOff val="5000"/>
                  </a:schemeClr>
                </a:solidFill>
              </a:rPr>
              <a:t>）</a:t>
            </a:r>
            <a:endParaRPr kumimoji="1" lang="ja-JP" altLang="en-US" sz="1400" dirty="0">
              <a:solidFill>
                <a:schemeClr val="tx1">
                  <a:lumMod val="95000"/>
                  <a:lumOff val="5000"/>
                </a:schemeClr>
              </a:solidFill>
            </a:endParaRPr>
          </a:p>
        </p:txBody>
      </p:sp>
      <p:cxnSp>
        <p:nvCxnSpPr>
          <p:cNvPr id="17" name="直線コネクタ 16"/>
          <p:cNvCxnSpPr/>
          <p:nvPr/>
        </p:nvCxnSpPr>
        <p:spPr>
          <a:xfrm>
            <a:off x="7527690" y="2406769"/>
            <a:ext cx="23293" cy="4373593"/>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19" name="左右矢印 18"/>
          <p:cNvSpPr/>
          <p:nvPr/>
        </p:nvSpPr>
        <p:spPr>
          <a:xfrm>
            <a:off x="2277379" y="681486"/>
            <a:ext cx="6374921" cy="971548"/>
          </a:xfrm>
          <a:prstGeom prst="leftRightArrow">
            <a:avLst/>
          </a:prstGeom>
          <a:noFill/>
          <a:ln w="28575" cmpd="dbl">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2800" dirty="0">
                <a:solidFill>
                  <a:schemeClr val="tx1">
                    <a:lumMod val="95000"/>
                    <a:lumOff val="5000"/>
                  </a:schemeClr>
                </a:solidFill>
              </a:rPr>
              <a:t>ОБЩЕСТВЕННОЕ </a:t>
            </a:r>
            <a:r>
              <a:rPr kumimoji="1" lang="ja-JP" altLang="en-US" sz="2800" dirty="0" smtClean="0">
                <a:solidFill>
                  <a:schemeClr val="tx1">
                    <a:lumMod val="95000"/>
                    <a:lumOff val="5000"/>
                  </a:schemeClr>
                </a:solidFill>
              </a:rPr>
              <a:t>　　　　　</a:t>
            </a:r>
            <a:r>
              <a:rPr lang="az-Cyrl-AZ" altLang="ja-JP" sz="2800" dirty="0">
                <a:solidFill>
                  <a:schemeClr val="tx1">
                    <a:lumMod val="95000"/>
                    <a:lumOff val="5000"/>
                  </a:schemeClr>
                </a:solidFill>
              </a:rPr>
              <a:t>ЧАСТНЫЙ</a:t>
            </a:r>
            <a:endParaRPr kumimoji="1" lang="en-US" altLang="ja-JP" sz="2800" dirty="0" smtClean="0">
              <a:solidFill>
                <a:schemeClr val="tx1">
                  <a:lumMod val="95000"/>
                  <a:lumOff val="5000"/>
                </a:schemeClr>
              </a:solidFill>
            </a:endParaRPr>
          </a:p>
        </p:txBody>
      </p:sp>
      <p:cxnSp>
        <p:nvCxnSpPr>
          <p:cNvPr id="20" name="直線コネクタ 19"/>
          <p:cNvCxnSpPr/>
          <p:nvPr/>
        </p:nvCxnSpPr>
        <p:spPr>
          <a:xfrm flipH="1">
            <a:off x="5442976" y="1082470"/>
            <a:ext cx="22351" cy="4546120"/>
          </a:xfrm>
          <a:prstGeom prst="line">
            <a:avLst/>
          </a:prstGeom>
          <a:ln w="31750" cmpd="dbl">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左右矢印 33"/>
          <p:cNvSpPr/>
          <p:nvPr/>
        </p:nvSpPr>
        <p:spPr>
          <a:xfrm>
            <a:off x="3200401" y="5488991"/>
            <a:ext cx="8091576" cy="1444624"/>
          </a:xfrm>
          <a:prstGeom prst="leftRightArrow">
            <a:avLst/>
          </a:prstGeom>
          <a:no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800" dirty="0" smtClean="0">
                <a:solidFill>
                  <a:schemeClr val="tx1">
                    <a:lumMod val="95000"/>
                    <a:lumOff val="5000"/>
                  </a:schemeClr>
                </a:solidFill>
              </a:rPr>
              <a:t>　　　　　　　</a:t>
            </a:r>
            <a:r>
              <a:rPr lang="ja-JP" altLang="en-US" sz="2800" dirty="0">
                <a:solidFill>
                  <a:schemeClr val="tx1">
                    <a:lumMod val="95000"/>
                    <a:lumOff val="5000"/>
                  </a:schemeClr>
                </a:solidFill>
              </a:rPr>
              <a:t>　</a:t>
            </a:r>
            <a:r>
              <a:rPr lang="ja-JP" altLang="en-US" sz="2800" dirty="0" smtClean="0">
                <a:solidFill>
                  <a:schemeClr val="tx1">
                    <a:lumMod val="95000"/>
                    <a:lumOff val="5000"/>
                  </a:schemeClr>
                </a:solidFill>
              </a:rPr>
              <a:t>　　　　</a:t>
            </a:r>
            <a:r>
              <a:rPr kumimoji="1" lang="ja-JP" altLang="en-US" sz="2800" dirty="0" smtClean="0">
                <a:solidFill>
                  <a:schemeClr val="tx1">
                    <a:lumMod val="95000"/>
                    <a:lumOff val="5000"/>
                  </a:schemeClr>
                </a:solidFill>
              </a:rPr>
              <a:t>　　　　　　　　　　　　　　　　　　　　　　　　　　　　　　　</a:t>
            </a:r>
            <a:r>
              <a:rPr lang="ja-JP" altLang="en-US" sz="2800" dirty="0">
                <a:solidFill>
                  <a:schemeClr val="tx1">
                    <a:lumMod val="95000"/>
                    <a:lumOff val="5000"/>
                  </a:schemeClr>
                </a:solidFill>
              </a:rPr>
              <a:t>　</a:t>
            </a:r>
            <a:r>
              <a:rPr lang="ja-JP" altLang="en-US" sz="2800" dirty="0" smtClean="0">
                <a:solidFill>
                  <a:schemeClr val="tx1">
                    <a:lumMod val="95000"/>
                    <a:lumOff val="5000"/>
                  </a:schemeClr>
                </a:solidFill>
              </a:rPr>
              <a:t>　　　　　　</a:t>
            </a:r>
            <a:endParaRPr kumimoji="1" lang="en-US" altLang="ja-JP" sz="2800" dirty="0" smtClean="0">
              <a:solidFill>
                <a:schemeClr val="tx1">
                  <a:lumMod val="95000"/>
                  <a:lumOff val="5000"/>
                </a:schemeClr>
              </a:solidFill>
            </a:endParaRPr>
          </a:p>
        </p:txBody>
      </p:sp>
      <p:sp>
        <p:nvSpPr>
          <p:cNvPr id="35" name="タイトル 1"/>
          <p:cNvSpPr txBox="1">
            <a:spLocks/>
          </p:cNvSpPr>
          <p:nvPr/>
        </p:nvSpPr>
        <p:spPr>
          <a:xfrm>
            <a:off x="1647647" y="63206"/>
            <a:ext cx="9290645" cy="749919"/>
          </a:xfrm>
          <a:prstGeom prst="rect">
            <a:avLst/>
          </a:prstGeom>
          <a:ln w="28575">
            <a:solidFill>
              <a:schemeClr val="tx1">
                <a:lumMod val="85000"/>
                <a:lumOff val="15000"/>
              </a:schemeClr>
            </a:solidFill>
          </a:ln>
        </p:spPr>
        <p:txBody>
          <a:bodyP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t>　　</a:t>
            </a:r>
            <a:r>
              <a:rPr lang="ru-RU" altLang="ja-JP" sz="3200" dirty="0"/>
              <a:t> Большие различия в мышлении на общественном транспорте</a:t>
            </a:r>
            <a:endParaRPr lang="en-US" altLang="ja-JP" sz="3200" dirty="0" smtClean="0"/>
          </a:p>
        </p:txBody>
      </p:sp>
      <p:sp>
        <p:nvSpPr>
          <p:cNvPr id="43" name="AutoShape 6" descr="「ユニオンジャック」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7" name="直線矢印コネクタ 26"/>
          <p:cNvCxnSpPr/>
          <p:nvPr/>
        </p:nvCxnSpPr>
        <p:spPr>
          <a:xfrm>
            <a:off x="7262897" y="5927463"/>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図 27" descr="ユニオンジャック - Google 検索 - Google Chrome"/>
          <p:cNvPicPr>
            <a:picLocks noChangeAspect="1"/>
          </p:cNvPicPr>
          <p:nvPr/>
        </p:nvPicPr>
        <p:blipFill rotWithShape="1">
          <a:blip r:embed="rId2" cstate="print">
            <a:extLst>
              <a:ext uri="{28A0092B-C50C-407E-A947-70E740481C1C}">
                <a14:useLocalDpi xmlns:a14="http://schemas.microsoft.com/office/drawing/2010/main" val="0"/>
              </a:ext>
            </a:extLst>
          </a:blip>
          <a:srcRect l="1416" t="22589" r="82240" b="62626"/>
          <a:stretch/>
        </p:blipFill>
        <p:spPr>
          <a:xfrm>
            <a:off x="5187207" y="785236"/>
            <a:ext cx="555219" cy="271601"/>
          </a:xfrm>
          <a:prstGeom prst="rect">
            <a:avLst/>
          </a:prstGeom>
        </p:spPr>
      </p:pic>
      <p:pic>
        <p:nvPicPr>
          <p:cNvPr id="29" name="図 28" descr="日の丸 - Google 検索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1415" t="10943" r="85708" b="73356"/>
          <a:stretch/>
        </p:blipFill>
        <p:spPr>
          <a:xfrm>
            <a:off x="7298205" y="5990951"/>
            <a:ext cx="551727" cy="363776"/>
          </a:xfrm>
          <a:prstGeom prst="rect">
            <a:avLst/>
          </a:prstGeom>
          <a:ln>
            <a:solidFill>
              <a:schemeClr val="tx1">
                <a:lumMod val="95000"/>
                <a:lumOff val="5000"/>
              </a:schemeClr>
            </a:solidFill>
          </a:ln>
        </p:spPr>
      </p:pic>
      <p:cxnSp>
        <p:nvCxnSpPr>
          <p:cNvPr id="30" name="直線矢印コネクタ 29"/>
          <p:cNvCxnSpPr/>
          <p:nvPr/>
        </p:nvCxnSpPr>
        <p:spPr>
          <a:xfrm>
            <a:off x="5139030" y="1202717"/>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7209364" y="3135040"/>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flipH="1">
            <a:off x="3925277" y="5702058"/>
            <a:ext cx="3090800" cy="984885"/>
          </a:xfrm>
          <a:prstGeom prst="rect">
            <a:avLst/>
          </a:prstGeom>
          <a:noFill/>
        </p:spPr>
        <p:txBody>
          <a:bodyPr wrap="square" rtlCol="0">
            <a:spAutoFit/>
          </a:bodyPr>
          <a:lstStyle/>
          <a:p>
            <a:endParaRPr lang="en-US" altLang="ja-JP" dirty="0" smtClean="0"/>
          </a:p>
          <a:p>
            <a:r>
              <a:rPr lang="az-Cyrl-AZ" altLang="ja-JP" sz="2000" dirty="0">
                <a:solidFill>
                  <a:srgbClr val="FF0000"/>
                </a:solidFill>
              </a:rPr>
              <a:t>ОБЩЕСТВЕННОЕ </a:t>
            </a:r>
            <a:r>
              <a:rPr lang="ja-JP" altLang="en-US" sz="2000" dirty="0" smtClean="0">
                <a:solidFill>
                  <a:srgbClr val="FF0000"/>
                </a:solidFill>
              </a:rPr>
              <a:t>（</a:t>
            </a:r>
            <a:r>
              <a:rPr lang="az-Cyrl-AZ" altLang="ja-JP" sz="2000" dirty="0">
                <a:solidFill>
                  <a:srgbClr val="FF0000"/>
                </a:solidFill>
              </a:rPr>
              <a:t> Платный фрахт </a:t>
            </a:r>
            <a:r>
              <a:rPr kumimoji="1" lang="ja-JP" altLang="en-US" sz="2000" dirty="0" smtClean="0">
                <a:solidFill>
                  <a:srgbClr val="FF0000"/>
                </a:solidFill>
              </a:rPr>
              <a:t>）</a:t>
            </a:r>
            <a:endParaRPr kumimoji="1" lang="en-US" altLang="ja-JP" sz="2000" dirty="0" smtClean="0">
              <a:solidFill>
                <a:srgbClr val="FF0000"/>
              </a:solidFill>
            </a:endParaRPr>
          </a:p>
        </p:txBody>
      </p:sp>
      <p:sp>
        <p:nvSpPr>
          <p:cNvPr id="7" name="テキスト ボックス 6"/>
          <p:cNvSpPr txBox="1"/>
          <p:nvPr/>
        </p:nvSpPr>
        <p:spPr>
          <a:xfrm>
            <a:off x="7521939" y="5541716"/>
            <a:ext cx="3276150" cy="1200329"/>
          </a:xfrm>
          <a:prstGeom prst="rect">
            <a:avLst/>
          </a:prstGeom>
          <a:noFill/>
        </p:spPr>
        <p:txBody>
          <a:bodyPr wrap="square" rtlCol="0">
            <a:spAutoFit/>
          </a:bodyPr>
          <a:lstStyle/>
          <a:p>
            <a:pPr algn="ctr"/>
            <a:endParaRPr lang="en-US" altLang="ja-JP" sz="2400" dirty="0" smtClean="0">
              <a:solidFill>
                <a:schemeClr val="tx1">
                  <a:lumMod val="95000"/>
                  <a:lumOff val="5000"/>
                </a:schemeClr>
              </a:solidFill>
            </a:endParaRPr>
          </a:p>
          <a:p>
            <a:pPr algn="ctr"/>
            <a:r>
              <a:rPr lang="ja-JP" altLang="en-US" sz="2400" dirty="0" smtClean="0">
                <a:solidFill>
                  <a:schemeClr val="tx1">
                    <a:lumMod val="95000"/>
                    <a:lumOff val="5000"/>
                  </a:schemeClr>
                </a:solidFill>
              </a:rPr>
              <a:t>　　</a:t>
            </a:r>
            <a:r>
              <a:rPr lang="az-Cyrl-AZ" altLang="ja-JP" sz="2400" dirty="0" smtClean="0">
                <a:solidFill>
                  <a:schemeClr val="tx1">
                    <a:lumMod val="95000"/>
                    <a:lumOff val="5000"/>
                  </a:schemeClr>
                </a:solidFill>
              </a:rPr>
              <a:t>частное</a:t>
            </a:r>
            <a:r>
              <a:rPr lang="en-US" altLang="ja-JP" sz="2400" dirty="0" smtClean="0">
                <a:solidFill>
                  <a:schemeClr val="tx1">
                    <a:lumMod val="95000"/>
                    <a:lumOff val="5000"/>
                  </a:schemeClr>
                </a:solidFill>
              </a:rPr>
              <a:t> </a:t>
            </a:r>
            <a:r>
              <a:rPr lang="az-Cyrl-AZ" altLang="ja-JP" sz="2400" dirty="0" smtClean="0">
                <a:solidFill>
                  <a:schemeClr val="tx1">
                    <a:lumMod val="95000"/>
                    <a:lumOff val="5000"/>
                  </a:schemeClr>
                </a:solidFill>
              </a:rPr>
              <a:t>использование</a:t>
            </a:r>
            <a:endParaRPr kumimoji="1" lang="ja-JP" altLang="en-US" sz="1400" dirty="0"/>
          </a:p>
        </p:txBody>
      </p:sp>
      <p:sp>
        <p:nvSpPr>
          <p:cNvPr id="41" name="角丸四角形 40"/>
          <p:cNvSpPr/>
          <p:nvPr/>
        </p:nvSpPr>
        <p:spPr>
          <a:xfrm>
            <a:off x="5426015" y="4701925"/>
            <a:ext cx="2107647" cy="1017389"/>
          </a:xfrm>
          <a:prstGeom prst="round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lumMod val="95000"/>
                    <a:lumOff val="5000"/>
                  </a:schemeClr>
                </a:solidFill>
              </a:rPr>
              <a:t>Non-</a:t>
            </a:r>
            <a:r>
              <a:rPr lang="az-Cyrl-AZ" altLang="ja-JP" sz="1600" dirty="0">
                <a:solidFill>
                  <a:schemeClr val="tx1">
                    <a:lumMod val="95000"/>
                    <a:lumOff val="5000"/>
                  </a:schemeClr>
                </a:solidFill>
              </a:rPr>
              <a:t> Стрит-найм такси</a:t>
            </a:r>
            <a:r>
              <a:rPr lang="en-US" altLang="ja-JP" sz="1600" dirty="0">
                <a:solidFill>
                  <a:schemeClr val="tx1">
                    <a:lumMod val="95000"/>
                    <a:lumOff val="5000"/>
                  </a:schemeClr>
                </a:solidFill>
              </a:rPr>
              <a:t> </a:t>
            </a:r>
            <a:r>
              <a:rPr kumimoji="1" lang="ja-JP" altLang="en-US" sz="1600" dirty="0" smtClean="0">
                <a:solidFill>
                  <a:srgbClr val="C00000"/>
                </a:solidFill>
              </a:rPr>
              <a:t>②</a:t>
            </a:r>
            <a:r>
              <a:rPr lang="ru-RU" altLang="ja-JP" sz="1600" dirty="0">
                <a:solidFill>
                  <a:srgbClr val="C00000"/>
                </a:solidFill>
              </a:rPr>
              <a:t>Совместное использование Ride с разрешения</a:t>
            </a:r>
            <a:endParaRPr lang="en-US" altLang="ja-JP" sz="1600" dirty="0">
              <a:solidFill>
                <a:srgbClr val="C00000"/>
              </a:solidFill>
            </a:endParaRPr>
          </a:p>
        </p:txBody>
      </p:sp>
      <p:sp>
        <p:nvSpPr>
          <p:cNvPr id="3" name="角丸四角形 2"/>
          <p:cNvSpPr/>
          <p:nvPr/>
        </p:nvSpPr>
        <p:spPr>
          <a:xfrm>
            <a:off x="3407443" y="1966815"/>
            <a:ext cx="4091223" cy="1498914"/>
          </a:xfrm>
          <a:prstGeom prst="roundRect">
            <a:avLst/>
          </a:prstGeom>
          <a:noFill/>
          <a:ln w="38100">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407822" y="3595080"/>
            <a:ext cx="2166724" cy="2124234"/>
          </a:xfrm>
          <a:prstGeom prst="round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吹き出し 9"/>
          <p:cNvSpPr/>
          <p:nvPr/>
        </p:nvSpPr>
        <p:spPr>
          <a:xfrm rot="1553685">
            <a:off x="3705855" y="4304536"/>
            <a:ext cx="2011121" cy="914400"/>
          </a:xfrm>
          <a:prstGeom prst="rightArrowCallout">
            <a:avLst>
              <a:gd name="adj1" fmla="val 25000"/>
              <a:gd name="adj2" fmla="val 25000"/>
              <a:gd name="adj3" fmla="val 25000"/>
              <a:gd name="adj4" fmla="val 759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dirty="0">
                <a:solidFill>
                  <a:srgbClr val="C00000"/>
                </a:solidFill>
              </a:rPr>
              <a:t>Разрешение строго трудное</a:t>
            </a:r>
            <a:endParaRPr kumimoji="1" lang="ja-JP" altLang="en-US" dirty="0">
              <a:solidFill>
                <a:srgbClr val="C00000"/>
              </a:solidFill>
            </a:endParaRPr>
          </a:p>
        </p:txBody>
      </p:sp>
      <p:sp>
        <p:nvSpPr>
          <p:cNvPr id="11" name="正方形/長方形 10"/>
          <p:cNvSpPr/>
          <p:nvPr/>
        </p:nvSpPr>
        <p:spPr>
          <a:xfrm>
            <a:off x="534838" y="5030004"/>
            <a:ext cx="2209669" cy="1200329"/>
          </a:xfrm>
          <a:prstGeom prst="rect">
            <a:avLst/>
          </a:prstGeom>
        </p:spPr>
        <p:txBody>
          <a:bodyPr wrap="square">
            <a:spAutoFit/>
          </a:bodyPr>
          <a:lstStyle/>
          <a:p>
            <a:pPr algn="ctr"/>
            <a:r>
              <a:rPr lang="ru-RU" altLang="ja-JP" dirty="0" smtClean="0"/>
              <a:t>Налоговый </a:t>
            </a:r>
            <a:r>
              <a:rPr lang="ru-RU" altLang="ja-JP" dirty="0"/>
              <a:t>льготный режим для поездок на работу</a:t>
            </a:r>
            <a:endParaRPr lang="ja-JP" altLang="en-US" dirty="0"/>
          </a:p>
        </p:txBody>
      </p:sp>
    </p:spTree>
    <p:extLst>
      <p:ext uri="{BB962C8B-B14F-4D97-AF65-F5344CB8AC3E}">
        <p14:creationId xmlns:p14="http://schemas.microsoft.com/office/powerpoint/2010/main" val="55743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55606" y="2406779"/>
            <a:ext cx="2745787" cy="3286664"/>
          </a:xfrm>
          <a:prstGeom prst="roundRect">
            <a:avLst/>
          </a:prstGeom>
          <a:solidFill>
            <a:srgbClr val="FFFF00"/>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smtClean="0">
                <a:solidFill>
                  <a:schemeClr val="tx1">
                    <a:lumMod val="95000"/>
                    <a:lumOff val="5000"/>
                  </a:schemeClr>
                </a:solidFill>
              </a:rPr>
              <a:t>RAILWAY</a:t>
            </a:r>
          </a:p>
          <a:p>
            <a:pPr algn="ctr"/>
            <a:r>
              <a:rPr kumimoji="1" lang="ja-JP" altLang="en-US" sz="4400" dirty="0" smtClean="0">
                <a:solidFill>
                  <a:schemeClr val="tx1">
                    <a:lumMod val="95000"/>
                    <a:lumOff val="5000"/>
                  </a:schemeClr>
                </a:solidFill>
              </a:rPr>
              <a:t>ＢＵＳ</a:t>
            </a:r>
            <a:endParaRPr kumimoji="1" lang="en-US" altLang="ja-JP" sz="4400" dirty="0" smtClean="0">
              <a:solidFill>
                <a:schemeClr val="tx1">
                  <a:lumMod val="95000"/>
                  <a:lumOff val="5000"/>
                </a:schemeClr>
              </a:solidFill>
            </a:endParaRPr>
          </a:p>
          <a:p>
            <a:pPr algn="ctr"/>
            <a:r>
              <a:rPr lang="ja-JP" altLang="en-US" sz="4400" dirty="0" smtClean="0">
                <a:solidFill>
                  <a:schemeClr val="tx1">
                    <a:lumMod val="95000"/>
                    <a:lumOff val="5000"/>
                  </a:schemeClr>
                </a:solidFill>
              </a:rPr>
              <a:t>（</a:t>
            </a:r>
            <a:r>
              <a:rPr lang="en-US" altLang="ja-JP" sz="4400" dirty="0" err="1" smtClean="0">
                <a:solidFill>
                  <a:schemeClr val="tx1">
                    <a:lumMod val="95000"/>
                    <a:lumOff val="5000"/>
                  </a:schemeClr>
                </a:solidFill>
              </a:rPr>
              <a:t>commoncarrier</a:t>
            </a:r>
            <a:r>
              <a:rPr lang="ja-JP" altLang="en-US" sz="4400" dirty="0" smtClean="0">
                <a:solidFill>
                  <a:schemeClr val="tx1">
                    <a:lumMod val="95000"/>
                    <a:lumOff val="5000"/>
                  </a:schemeClr>
                </a:solidFill>
              </a:rPr>
              <a:t>）</a:t>
            </a:r>
            <a:endParaRPr kumimoji="1" lang="ja-JP" altLang="en-US" sz="4400" dirty="0">
              <a:solidFill>
                <a:schemeClr val="tx1">
                  <a:lumMod val="95000"/>
                  <a:lumOff val="5000"/>
                </a:schemeClr>
              </a:solidFill>
            </a:endParaRPr>
          </a:p>
        </p:txBody>
      </p:sp>
      <p:sp>
        <p:nvSpPr>
          <p:cNvPr id="5" name="角丸四角形 4"/>
          <p:cNvSpPr/>
          <p:nvPr/>
        </p:nvSpPr>
        <p:spPr>
          <a:xfrm>
            <a:off x="3387302" y="2363645"/>
            <a:ext cx="2055674" cy="1811539"/>
          </a:xfrm>
          <a:prstGeom prst="roundRect">
            <a:avLst/>
          </a:prstGeom>
          <a:solidFill>
            <a:srgbClr val="FFFF99"/>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solidFill>
                  <a:schemeClr val="tx1">
                    <a:lumMod val="95000"/>
                    <a:lumOff val="5000"/>
                  </a:schemeClr>
                </a:solidFill>
              </a:rPr>
              <a:t>street</a:t>
            </a:r>
            <a:r>
              <a:rPr kumimoji="1" lang="ja-JP" altLang="en-US" sz="3200" dirty="0" smtClean="0">
                <a:solidFill>
                  <a:schemeClr val="tx1">
                    <a:lumMod val="95000"/>
                    <a:lumOff val="5000"/>
                  </a:schemeClr>
                </a:solidFill>
              </a:rPr>
              <a:t>　</a:t>
            </a:r>
            <a:r>
              <a:rPr kumimoji="1" lang="en-US" altLang="ja-JP" sz="3200" dirty="0" smtClean="0">
                <a:solidFill>
                  <a:schemeClr val="tx1">
                    <a:lumMod val="95000"/>
                    <a:lumOff val="5000"/>
                  </a:schemeClr>
                </a:solidFill>
              </a:rPr>
              <a:t>hiring</a:t>
            </a:r>
          </a:p>
          <a:p>
            <a:pPr algn="ctr"/>
            <a:endParaRPr lang="en-US" altLang="ja-JP" dirty="0">
              <a:solidFill>
                <a:schemeClr val="tx1">
                  <a:lumMod val="95000"/>
                  <a:lumOff val="5000"/>
                </a:schemeClr>
              </a:solidFill>
            </a:endParaRPr>
          </a:p>
          <a:p>
            <a:pPr algn="ctr"/>
            <a:r>
              <a:rPr kumimoji="1" lang="en-US" altLang="ja-JP" sz="2800" dirty="0" smtClean="0">
                <a:solidFill>
                  <a:schemeClr val="tx1">
                    <a:lumMod val="95000"/>
                    <a:lumOff val="5000"/>
                  </a:schemeClr>
                </a:solidFill>
              </a:rPr>
              <a:t>Black-Cab</a:t>
            </a:r>
          </a:p>
        </p:txBody>
      </p:sp>
      <p:sp>
        <p:nvSpPr>
          <p:cNvPr id="6" name="角丸四角形 5"/>
          <p:cNvSpPr/>
          <p:nvPr/>
        </p:nvSpPr>
        <p:spPr>
          <a:xfrm>
            <a:off x="5454769" y="2406769"/>
            <a:ext cx="2055674" cy="1751163"/>
          </a:xfrm>
          <a:prstGeom prst="roundRect">
            <a:avLst/>
          </a:prstGeom>
          <a:solidFill>
            <a:schemeClr val="accent3">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lumMod val="95000"/>
                    <a:lumOff val="5000"/>
                  </a:schemeClr>
                </a:solidFill>
              </a:rPr>
              <a:t>Waiting in the garage</a:t>
            </a:r>
          </a:p>
          <a:p>
            <a:pPr algn="ctr"/>
            <a:endParaRPr kumimoji="1" lang="en-US" altLang="ja-JP" dirty="0" smtClean="0">
              <a:solidFill>
                <a:schemeClr val="tx1">
                  <a:lumMod val="95000"/>
                  <a:lumOff val="5000"/>
                </a:schemeClr>
              </a:solidFill>
            </a:endParaRPr>
          </a:p>
          <a:p>
            <a:pPr algn="ctr"/>
            <a:r>
              <a:rPr kumimoji="1" lang="en-US" altLang="ja-JP" sz="2800" dirty="0" smtClean="0">
                <a:solidFill>
                  <a:schemeClr val="tx1">
                    <a:lumMod val="95000"/>
                    <a:lumOff val="5000"/>
                  </a:schemeClr>
                </a:solidFill>
              </a:rPr>
              <a:t>Mini-Cab</a:t>
            </a:r>
          </a:p>
        </p:txBody>
      </p:sp>
      <p:sp>
        <p:nvSpPr>
          <p:cNvPr id="8" name="角丸四角形 7"/>
          <p:cNvSpPr/>
          <p:nvPr/>
        </p:nvSpPr>
        <p:spPr>
          <a:xfrm>
            <a:off x="7522229" y="2418286"/>
            <a:ext cx="3648979" cy="2809039"/>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ＰＲＩＶＡＴＥ</a:t>
            </a:r>
            <a:endParaRPr kumimoji="1" lang="en-US" altLang="ja-JP" sz="3200" dirty="0" smtClean="0">
              <a:solidFill>
                <a:schemeClr val="tx1">
                  <a:lumMod val="95000"/>
                  <a:lumOff val="5000"/>
                </a:schemeClr>
              </a:solidFill>
            </a:endParaRPr>
          </a:p>
          <a:p>
            <a:pPr algn="ctr"/>
            <a:r>
              <a:rPr lang="ja-JP" altLang="en-US" dirty="0" smtClean="0">
                <a:solidFill>
                  <a:schemeClr val="tx1">
                    <a:lumMod val="95000"/>
                    <a:lumOff val="5000"/>
                  </a:schemeClr>
                </a:solidFill>
              </a:rPr>
              <a:t>（</a:t>
            </a:r>
            <a:r>
              <a:rPr lang="en-US" altLang="ja-JP" dirty="0" smtClean="0">
                <a:solidFill>
                  <a:schemeClr val="tx1">
                    <a:lumMod val="95000"/>
                    <a:lumOff val="5000"/>
                  </a:schemeClr>
                </a:solidFill>
              </a:rPr>
              <a:t>DRIVER</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DISPATCH</a:t>
            </a:r>
          </a:p>
          <a:p>
            <a:pPr algn="ctr"/>
            <a:r>
              <a:rPr lang="en-US" altLang="ja-JP" dirty="0" smtClean="0">
                <a:solidFill>
                  <a:schemeClr val="tx1">
                    <a:lumMod val="95000"/>
                    <a:lumOff val="5000"/>
                  </a:schemeClr>
                </a:solidFill>
              </a:rPr>
              <a:t>CAR</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RENTAL</a:t>
            </a:r>
            <a:r>
              <a:rPr lang="ja-JP" altLang="en-US" dirty="0" smtClean="0">
                <a:solidFill>
                  <a:schemeClr val="tx1">
                    <a:lumMod val="95000"/>
                    <a:lumOff val="5000"/>
                  </a:schemeClr>
                </a:solidFill>
              </a:rPr>
              <a:t>）</a:t>
            </a:r>
            <a:endParaRPr kumimoji="1" lang="ja-JP" altLang="en-US" dirty="0">
              <a:solidFill>
                <a:schemeClr val="tx1">
                  <a:lumMod val="95000"/>
                  <a:lumOff val="5000"/>
                </a:schemeClr>
              </a:solidFill>
            </a:endParaRPr>
          </a:p>
        </p:txBody>
      </p:sp>
      <p:sp>
        <p:nvSpPr>
          <p:cNvPr id="9" name="角丸四角形 8"/>
          <p:cNvSpPr/>
          <p:nvPr/>
        </p:nvSpPr>
        <p:spPr>
          <a:xfrm>
            <a:off x="5442976" y="4157932"/>
            <a:ext cx="2078962" cy="9572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貸切バス</a:t>
            </a:r>
            <a:endParaRPr kumimoji="1" lang="en-US" altLang="ja-JP"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10" name="正方形/長方形 9"/>
          <p:cNvSpPr/>
          <p:nvPr/>
        </p:nvSpPr>
        <p:spPr>
          <a:xfrm>
            <a:off x="3907766" y="366622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7527690" y="2406769"/>
            <a:ext cx="23293" cy="4373593"/>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19" name="左右矢印 18"/>
          <p:cNvSpPr/>
          <p:nvPr/>
        </p:nvSpPr>
        <p:spPr>
          <a:xfrm>
            <a:off x="2277379" y="681485"/>
            <a:ext cx="6374921" cy="1648161"/>
          </a:xfrm>
          <a:prstGeom prst="leftRightArrow">
            <a:avLst/>
          </a:prstGeom>
          <a:noFill/>
          <a:ln w="28575" cmpd="dbl">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ＰＵＢＬＩＣ　　　　　ＰＲＩＶＡＴＥ</a:t>
            </a:r>
            <a:endParaRPr kumimoji="1" lang="en-US" altLang="ja-JP" sz="2800" dirty="0" smtClean="0">
              <a:solidFill>
                <a:schemeClr val="tx1">
                  <a:lumMod val="95000"/>
                  <a:lumOff val="5000"/>
                </a:schemeClr>
              </a:solidFill>
            </a:endParaRPr>
          </a:p>
        </p:txBody>
      </p:sp>
      <p:cxnSp>
        <p:nvCxnSpPr>
          <p:cNvPr id="20" name="直線コネクタ 19"/>
          <p:cNvCxnSpPr/>
          <p:nvPr/>
        </p:nvCxnSpPr>
        <p:spPr>
          <a:xfrm flipH="1">
            <a:off x="5442976" y="992038"/>
            <a:ext cx="22351" cy="4546120"/>
          </a:xfrm>
          <a:prstGeom prst="line">
            <a:avLst/>
          </a:prstGeom>
          <a:ln w="31750" cmpd="dbl">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149233" y="3562719"/>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5413572" y="1605324"/>
            <a:ext cx="2331023" cy="646331"/>
          </a:xfrm>
          <a:prstGeom prst="rect">
            <a:avLst/>
          </a:prstGeom>
        </p:spPr>
        <p:txBody>
          <a:bodyPr wrap="square">
            <a:spAutoFit/>
          </a:bodyPr>
          <a:lstStyle/>
          <a:p>
            <a:pPr algn="ctr"/>
            <a:r>
              <a:rPr lang="en-US" altLang="ja-JP" dirty="0">
                <a:solidFill>
                  <a:schemeClr val="tx1">
                    <a:lumMod val="95000"/>
                    <a:lumOff val="5000"/>
                  </a:schemeClr>
                </a:solidFill>
              </a:rPr>
              <a:t>Private</a:t>
            </a:r>
            <a:r>
              <a:rPr lang="ja-JP" altLang="en-US" dirty="0">
                <a:solidFill>
                  <a:schemeClr val="tx1">
                    <a:lumMod val="95000"/>
                    <a:lumOff val="5000"/>
                  </a:schemeClr>
                </a:solidFill>
              </a:rPr>
              <a:t>　</a:t>
            </a:r>
            <a:r>
              <a:rPr lang="en-US" altLang="ja-JP" dirty="0">
                <a:solidFill>
                  <a:schemeClr val="tx1">
                    <a:lumMod val="95000"/>
                    <a:lumOff val="5000"/>
                  </a:schemeClr>
                </a:solidFill>
              </a:rPr>
              <a:t>Hired</a:t>
            </a:r>
            <a:r>
              <a:rPr lang="ja-JP" altLang="en-US" dirty="0">
                <a:solidFill>
                  <a:schemeClr val="tx1">
                    <a:lumMod val="95000"/>
                    <a:lumOff val="5000"/>
                  </a:schemeClr>
                </a:solidFill>
              </a:rPr>
              <a:t>　</a:t>
            </a:r>
            <a:r>
              <a:rPr lang="en-US" altLang="ja-JP" dirty="0" smtClean="0">
                <a:solidFill>
                  <a:schemeClr val="tx1">
                    <a:lumMod val="95000"/>
                    <a:lumOff val="5000"/>
                  </a:schemeClr>
                </a:solidFill>
              </a:rPr>
              <a:t>Vehicle</a:t>
            </a:r>
            <a:r>
              <a:rPr lang="ja-JP" altLang="en-US" dirty="0" smtClean="0">
                <a:solidFill>
                  <a:schemeClr val="tx1">
                    <a:lumMod val="95000"/>
                    <a:lumOff val="5000"/>
                  </a:schemeClr>
                </a:solidFill>
              </a:rPr>
              <a:t>（</a:t>
            </a:r>
            <a:r>
              <a:rPr lang="en-US" altLang="ja-JP" dirty="0" smtClean="0">
                <a:solidFill>
                  <a:schemeClr val="tx1">
                    <a:lumMod val="95000"/>
                    <a:lumOff val="5000"/>
                  </a:schemeClr>
                </a:solidFill>
              </a:rPr>
              <a:t>PHV</a:t>
            </a:r>
            <a:r>
              <a:rPr lang="ja-JP" altLang="en-US" dirty="0" smtClean="0">
                <a:solidFill>
                  <a:schemeClr val="tx1">
                    <a:lumMod val="95000"/>
                    <a:lumOff val="5000"/>
                  </a:schemeClr>
                </a:solidFill>
              </a:rPr>
              <a:t>）</a:t>
            </a:r>
            <a:endParaRPr lang="ja-JP" altLang="en-US" dirty="0">
              <a:solidFill>
                <a:schemeClr val="tx1">
                  <a:lumMod val="95000"/>
                  <a:lumOff val="5000"/>
                </a:schemeClr>
              </a:solidFill>
            </a:endParaRPr>
          </a:p>
        </p:txBody>
      </p:sp>
      <p:sp>
        <p:nvSpPr>
          <p:cNvPr id="34" name="左右矢印 33"/>
          <p:cNvSpPr/>
          <p:nvPr/>
        </p:nvSpPr>
        <p:spPr>
          <a:xfrm>
            <a:off x="4330457" y="5264707"/>
            <a:ext cx="5995355" cy="1622296"/>
          </a:xfrm>
          <a:prstGeom prst="leftRightArrow">
            <a:avLst/>
          </a:prstGeom>
          <a:no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800" dirty="0" smtClean="0">
                <a:solidFill>
                  <a:schemeClr val="tx1">
                    <a:lumMod val="95000"/>
                    <a:lumOff val="5000"/>
                  </a:schemeClr>
                </a:solidFill>
              </a:rPr>
              <a:t>　　　　　　　</a:t>
            </a:r>
            <a:r>
              <a:rPr lang="ja-JP" altLang="en-US" sz="2800" dirty="0">
                <a:solidFill>
                  <a:schemeClr val="tx1">
                    <a:lumMod val="95000"/>
                    <a:lumOff val="5000"/>
                  </a:schemeClr>
                </a:solidFill>
              </a:rPr>
              <a:t>　</a:t>
            </a:r>
            <a:r>
              <a:rPr lang="ja-JP" altLang="en-US" sz="2800" dirty="0" smtClean="0">
                <a:solidFill>
                  <a:schemeClr val="tx1">
                    <a:lumMod val="95000"/>
                    <a:lumOff val="5000"/>
                  </a:schemeClr>
                </a:solidFill>
              </a:rPr>
              <a:t>　　　　</a:t>
            </a:r>
            <a:r>
              <a:rPr kumimoji="1" lang="ja-JP" altLang="en-US" sz="2800" dirty="0" smtClean="0">
                <a:solidFill>
                  <a:schemeClr val="tx1">
                    <a:lumMod val="95000"/>
                    <a:lumOff val="5000"/>
                  </a:schemeClr>
                </a:solidFill>
              </a:rPr>
              <a:t>　　　　　　　　　　　　　　　　　　　　　　　　　　　　　　　</a:t>
            </a:r>
            <a:r>
              <a:rPr lang="ja-JP" altLang="en-US" sz="2800" dirty="0">
                <a:solidFill>
                  <a:schemeClr val="tx1">
                    <a:lumMod val="95000"/>
                    <a:lumOff val="5000"/>
                  </a:schemeClr>
                </a:solidFill>
              </a:rPr>
              <a:t>　</a:t>
            </a:r>
            <a:r>
              <a:rPr lang="ja-JP" altLang="en-US" sz="2800" dirty="0" smtClean="0">
                <a:solidFill>
                  <a:schemeClr val="tx1">
                    <a:lumMod val="95000"/>
                    <a:lumOff val="5000"/>
                  </a:schemeClr>
                </a:solidFill>
              </a:rPr>
              <a:t>　　　　　　</a:t>
            </a:r>
            <a:endParaRPr kumimoji="1" lang="en-US" altLang="ja-JP" sz="2800" dirty="0" smtClean="0">
              <a:solidFill>
                <a:schemeClr val="tx1">
                  <a:lumMod val="95000"/>
                  <a:lumOff val="5000"/>
                </a:schemeClr>
              </a:solidFill>
            </a:endParaRPr>
          </a:p>
        </p:txBody>
      </p:sp>
      <p:sp>
        <p:nvSpPr>
          <p:cNvPr id="35" name="タイトル 1"/>
          <p:cNvSpPr txBox="1">
            <a:spLocks/>
          </p:cNvSpPr>
          <p:nvPr/>
        </p:nvSpPr>
        <p:spPr>
          <a:xfrm>
            <a:off x="1647647" y="63206"/>
            <a:ext cx="9290645" cy="749919"/>
          </a:xfrm>
          <a:prstGeom prst="rect">
            <a:avLst/>
          </a:prstGeom>
          <a:ln w="28575">
            <a:solidFill>
              <a:schemeClr val="tx1">
                <a:lumMod val="85000"/>
                <a:lumOff val="15000"/>
              </a:schemeClr>
            </a:solidFill>
          </a:ln>
        </p:spPr>
        <p:txBody>
          <a:bodyP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t>　　</a:t>
            </a:r>
            <a:r>
              <a:rPr lang="en-US" altLang="ja-JP" sz="3200" dirty="0" smtClean="0"/>
              <a:t>Big</a:t>
            </a:r>
            <a:r>
              <a:rPr lang="ja-JP" altLang="en-US" sz="3200" dirty="0" smtClean="0"/>
              <a:t>　</a:t>
            </a:r>
            <a:r>
              <a:rPr lang="en-US" altLang="ja-JP" sz="3200" dirty="0" smtClean="0"/>
              <a:t>Differences </a:t>
            </a:r>
            <a:r>
              <a:rPr lang="en-US" altLang="ja-JP" sz="3200" dirty="0"/>
              <a:t>in </a:t>
            </a:r>
            <a:r>
              <a:rPr lang="en-US" altLang="ja-JP" sz="3200" dirty="0" smtClean="0"/>
              <a:t>thinking</a:t>
            </a:r>
            <a:r>
              <a:rPr lang="ja-JP" altLang="en-US" sz="3200" dirty="0" smtClean="0"/>
              <a:t>　</a:t>
            </a:r>
            <a:r>
              <a:rPr lang="en-US" altLang="ja-JP" sz="3200" dirty="0" smtClean="0"/>
              <a:t>on </a:t>
            </a:r>
            <a:r>
              <a:rPr lang="en-US" altLang="ja-JP" sz="3200" dirty="0"/>
              <a:t>public </a:t>
            </a:r>
            <a:r>
              <a:rPr lang="en-US" altLang="ja-JP" sz="3200" dirty="0" smtClean="0"/>
              <a:t>transport</a:t>
            </a:r>
          </a:p>
          <a:p>
            <a:pPr algn="ctr"/>
            <a:r>
              <a:rPr lang="ja-JP" altLang="en-US" sz="3200" dirty="0" smtClean="0"/>
              <a:t>Ｂｅｔｗｅｅｎ　ＵＫ　ａｎｄ　Ｊａｐａｎ</a:t>
            </a:r>
            <a:endParaRPr lang="ja-JP" altLang="en-US" sz="3200" dirty="0"/>
          </a:p>
        </p:txBody>
      </p:sp>
      <p:sp>
        <p:nvSpPr>
          <p:cNvPr id="38" name="円/楕円 37"/>
          <p:cNvSpPr/>
          <p:nvPr/>
        </p:nvSpPr>
        <p:spPr>
          <a:xfrm>
            <a:off x="5762434" y="4666887"/>
            <a:ext cx="1339035" cy="424106"/>
          </a:xfrm>
          <a:prstGeom prst="ellipse">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lumMod val="95000"/>
                    <a:lumOff val="5000"/>
                  </a:schemeClr>
                </a:solidFill>
              </a:rPr>
              <a:t>乗合タクシー（許可）</a:t>
            </a:r>
            <a:endParaRPr kumimoji="1" lang="ja-JP" altLang="en-US" sz="1050" dirty="0">
              <a:solidFill>
                <a:schemeClr val="tx1">
                  <a:lumMod val="95000"/>
                  <a:lumOff val="5000"/>
                </a:schemeClr>
              </a:solidFill>
            </a:endParaRPr>
          </a:p>
        </p:txBody>
      </p:sp>
      <p:sp>
        <p:nvSpPr>
          <p:cNvPr id="39" name="円/楕円 38"/>
          <p:cNvSpPr/>
          <p:nvPr/>
        </p:nvSpPr>
        <p:spPr>
          <a:xfrm>
            <a:off x="7574545" y="4477109"/>
            <a:ext cx="3829571" cy="555307"/>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lumMod val="95000"/>
                    <a:lumOff val="5000"/>
                  </a:schemeClr>
                </a:solidFill>
              </a:rPr>
              <a:t>（</a:t>
            </a:r>
            <a:r>
              <a:rPr lang="en-US" altLang="ja-JP" sz="1600" dirty="0" smtClean="0">
                <a:solidFill>
                  <a:schemeClr val="tx1">
                    <a:lumMod val="95000"/>
                    <a:lumOff val="5000"/>
                  </a:schemeClr>
                </a:solidFill>
              </a:rPr>
              <a:t>Carrying</a:t>
            </a:r>
            <a:r>
              <a:rPr lang="ja-JP" altLang="en-US" sz="1600" dirty="0" smtClean="0">
                <a:solidFill>
                  <a:schemeClr val="tx1">
                    <a:lumMod val="95000"/>
                    <a:lumOff val="5000"/>
                  </a:schemeClr>
                </a:solidFill>
              </a:rPr>
              <a:t>　</a:t>
            </a:r>
            <a:r>
              <a:rPr lang="en-US" altLang="ja-JP" sz="1600" dirty="0" smtClean="0">
                <a:solidFill>
                  <a:schemeClr val="tx1">
                    <a:lumMod val="95000"/>
                    <a:lumOff val="5000"/>
                  </a:schemeClr>
                </a:solidFill>
              </a:rPr>
              <a:t>business </a:t>
            </a:r>
            <a:r>
              <a:rPr lang="en-US" altLang="ja-JP" sz="1600" dirty="0">
                <a:solidFill>
                  <a:schemeClr val="tx1">
                    <a:lumMod val="95000"/>
                    <a:lumOff val="5000"/>
                  </a:schemeClr>
                </a:solidFill>
              </a:rPr>
              <a:t>for a </a:t>
            </a:r>
            <a:r>
              <a:rPr lang="en-US" altLang="ja-JP" sz="1600" dirty="0" smtClean="0">
                <a:solidFill>
                  <a:schemeClr val="tx1">
                    <a:lumMod val="95000"/>
                    <a:lumOff val="5000"/>
                  </a:schemeClr>
                </a:solidFill>
              </a:rPr>
              <a:t>fee </a:t>
            </a:r>
            <a:r>
              <a:rPr lang="en-US" altLang="ja-JP" sz="1600" dirty="0">
                <a:solidFill>
                  <a:schemeClr val="tx1">
                    <a:lumMod val="95000"/>
                    <a:lumOff val="5000"/>
                  </a:schemeClr>
                </a:solidFill>
              </a:rPr>
              <a:t>Using a private </a:t>
            </a:r>
            <a:r>
              <a:rPr lang="en-US" altLang="ja-JP" sz="1600" dirty="0" smtClean="0">
                <a:solidFill>
                  <a:schemeClr val="tx1">
                    <a:lumMod val="95000"/>
                    <a:lumOff val="5000"/>
                  </a:schemeClr>
                </a:solidFill>
              </a:rPr>
              <a:t>car</a:t>
            </a:r>
            <a:r>
              <a:rPr lang="ja-JP" altLang="en-US" sz="1600" dirty="0" smtClean="0">
                <a:solidFill>
                  <a:schemeClr val="tx1">
                    <a:lumMod val="95000"/>
                    <a:lumOff val="5000"/>
                  </a:schemeClr>
                </a:solidFill>
              </a:rPr>
              <a:t>　</a:t>
            </a:r>
            <a:r>
              <a:rPr lang="en-US" altLang="ja-JP" sz="1600" dirty="0" smtClean="0">
                <a:solidFill>
                  <a:schemeClr val="tx1">
                    <a:lumMod val="95000"/>
                    <a:lumOff val="5000"/>
                  </a:schemeClr>
                </a:solidFill>
              </a:rPr>
              <a:t>with</a:t>
            </a:r>
            <a:r>
              <a:rPr lang="ja-JP" altLang="en-US" sz="1600" dirty="0" smtClean="0">
                <a:solidFill>
                  <a:schemeClr val="tx1">
                    <a:lumMod val="95000"/>
                    <a:lumOff val="5000"/>
                  </a:schemeClr>
                </a:solidFill>
              </a:rPr>
              <a:t>　</a:t>
            </a:r>
            <a:r>
              <a:rPr lang="en-US" altLang="ja-JP" sz="1600" dirty="0" smtClean="0">
                <a:solidFill>
                  <a:schemeClr val="tx1">
                    <a:lumMod val="95000"/>
                    <a:lumOff val="5000"/>
                  </a:schemeClr>
                </a:solidFill>
              </a:rPr>
              <a:t>permission</a:t>
            </a:r>
            <a:r>
              <a:rPr lang="ja-JP" altLang="en-US" sz="1600" dirty="0" smtClean="0">
                <a:solidFill>
                  <a:schemeClr val="tx1">
                    <a:lumMod val="95000"/>
                    <a:lumOff val="5000"/>
                  </a:schemeClr>
                </a:solidFill>
              </a:rPr>
              <a:t>）</a:t>
            </a:r>
            <a:endParaRPr kumimoji="1" lang="ja-JP" altLang="en-US" sz="1600" dirty="0">
              <a:solidFill>
                <a:schemeClr val="tx1">
                  <a:lumMod val="95000"/>
                  <a:lumOff val="5000"/>
                </a:schemeClr>
              </a:solidFill>
            </a:endParaRPr>
          </a:p>
        </p:txBody>
      </p:sp>
      <p:pic>
        <p:nvPicPr>
          <p:cNvPr id="42" name="図 41" descr="日の丸 - Google 検索 - Google Chrome"/>
          <p:cNvPicPr>
            <a:picLocks noChangeAspect="1"/>
          </p:cNvPicPr>
          <p:nvPr/>
        </p:nvPicPr>
        <p:blipFill rotWithShape="1">
          <a:blip r:embed="rId2">
            <a:extLst>
              <a:ext uri="{28A0092B-C50C-407E-A947-70E740481C1C}">
                <a14:useLocalDpi xmlns:a14="http://schemas.microsoft.com/office/drawing/2010/main" val="0"/>
              </a:ext>
            </a:extLst>
          </a:blip>
          <a:srcRect l="1415" t="10943" r="85708" b="73356"/>
          <a:stretch/>
        </p:blipFill>
        <p:spPr>
          <a:xfrm>
            <a:off x="10267450" y="5522999"/>
            <a:ext cx="1907001" cy="1257363"/>
          </a:xfrm>
          <a:prstGeom prst="rect">
            <a:avLst/>
          </a:prstGeom>
          <a:ln>
            <a:solidFill>
              <a:schemeClr val="tx1">
                <a:lumMod val="95000"/>
                <a:lumOff val="5000"/>
              </a:schemeClr>
            </a:solidFill>
          </a:ln>
        </p:spPr>
      </p:pic>
      <p:sp>
        <p:nvSpPr>
          <p:cNvPr id="43" name="AutoShape 6" descr="「ユニオンジャック」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5" name="図 44" descr="ユニオンジャック - Google 検索 - Google Chrome"/>
          <p:cNvPicPr>
            <a:picLocks noChangeAspect="1"/>
          </p:cNvPicPr>
          <p:nvPr/>
        </p:nvPicPr>
        <p:blipFill rotWithShape="1">
          <a:blip r:embed="rId3">
            <a:extLst>
              <a:ext uri="{28A0092B-C50C-407E-A947-70E740481C1C}">
                <a14:useLocalDpi xmlns:a14="http://schemas.microsoft.com/office/drawing/2010/main" val="0"/>
              </a:ext>
            </a:extLst>
          </a:blip>
          <a:srcRect l="1416" t="22589" r="82240" b="62626"/>
          <a:stretch/>
        </p:blipFill>
        <p:spPr>
          <a:xfrm>
            <a:off x="431322" y="953704"/>
            <a:ext cx="1992702" cy="974785"/>
          </a:xfrm>
          <a:prstGeom prst="rect">
            <a:avLst/>
          </a:prstGeom>
        </p:spPr>
      </p:pic>
      <p:pic>
        <p:nvPicPr>
          <p:cNvPr id="21" name="図 20"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7625027" y="3277248"/>
            <a:ext cx="402995" cy="265711"/>
          </a:xfrm>
          <a:prstGeom prst="rect">
            <a:avLst/>
          </a:prstGeom>
          <a:ln>
            <a:solidFill>
              <a:schemeClr val="tx1">
                <a:lumMod val="95000"/>
                <a:lumOff val="5000"/>
              </a:schemeClr>
            </a:solidFill>
          </a:ln>
        </p:spPr>
      </p:pic>
      <p:pic>
        <p:nvPicPr>
          <p:cNvPr id="22" name="図 21"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6983402" y="4790535"/>
            <a:ext cx="402995" cy="265711"/>
          </a:xfrm>
          <a:prstGeom prst="rect">
            <a:avLst/>
          </a:prstGeom>
          <a:ln>
            <a:solidFill>
              <a:schemeClr val="tx1">
                <a:lumMod val="95000"/>
                <a:lumOff val="5000"/>
              </a:schemeClr>
            </a:solidFill>
          </a:ln>
        </p:spPr>
      </p:pic>
      <p:pic>
        <p:nvPicPr>
          <p:cNvPr id="23" name="図 22"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5068463" y="3252156"/>
            <a:ext cx="311543" cy="152400"/>
          </a:xfrm>
          <a:prstGeom prst="rect">
            <a:avLst/>
          </a:prstGeom>
        </p:spPr>
      </p:pic>
      <p:pic>
        <p:nvPicPr>
          <p:cNvPr id="25" name="図 24"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5505538" y="3257902"/>
            <a:ext cx="311543" cy="152400"/>
          </a:xfrm>
          <a:prstGeom prst="rect">
            <a:avLst/>
          </a:prstGeom>
        </p:spPr>
      </p:pic>
      <p:pic>
        <p:nvPicPr>
          <p:cNvPr id="26" name="図 25"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5954108" y="1989830"/>
            <a:ext cx="311543" cy="152400"/>
          </a:xfrm>
          <a:prstGeom prst="rect">
            <a:avLst/>
          </a:prstGeom>
        </p:spPr>
      </p:pic>
      <p:cxnSp>
        <p:nvCxnSpPr>
          <p:cNvPr id="27" name="直線矢印コネクタ 26"/>
          <p:cNvCxnSpPr/>
          <p:nvPr/>
        </p:nvCxnSpPr>
        <p:spPr>
          <a:xfrm>
            <a:off x="7220866" y="6303802"/>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図 27"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5315750" y="928776"/>
            <a:ext cx="311543" cy="152400"/>
          </a:xfrm>
          <a:prstGeom prst="rect">
            <a:avLst/>
          </a:prstGeom>
        </p:spPr>
      </p:pic>
      <p:pic>
        <p:nvPicPr>
          <p:cNvPr id="29" name="図 28"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7360090" y="6495691"/>
            <a:ext cx="402995" cy="265711"/>
          </a:xfrm>
          <a:prstGeom prst="rect">
            <a:avLst/>
          </a:prstGeom>
          <a:ln>
            <a:solidFill>
              <a:schemeClr val="tx1">
                <a:lumMod val="95000"/>
                <a:lumOff val="5000"/>
              </a:schemeClr>
            </a:solidFill>
          </a:ln>
        </p:spPr>
      </p:pic>
      <p:cxnSp>
        <p:nvCxnSpPr>
          <p:cNvPr id="30" name="直線矢印コネクタ 29"/>
          <p:cNvCxnSpPr/>
          <p:nvPr/>
        </p:nvCxnSpPr>
        <p:spPr>
          <a:xfrm>
            <a:off x="5139030" y="1202717"/>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7209364" y="3135040"/>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3" name="図 32"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7665289" y="4766734"/>
            <a:ext cx="402995" cy="265711"/>
          </a:xfrm>
          <a:prstGeom prst="rect">
            <a:avLst/>
          </a:prstGeom>
          <a:ln>
            <a:solidFill>
              <a:schemeClr val="tx1">
                <a:lumMod val="95000"/>
                <a:lumOff val="5000"/>
              </a:schemeClr>
            </a:solidFill>
          </a:ln>
        </p:spPr>
      </p:pic>
      <p:pic>
        <p:nvPicPr>
          <p:cNvPr id="36" name="図 35"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6983801" y="3291626"/>
            <a:ext cx="402995" cy="265711"/>
          </a:xfrm>
          <a:prstGeom prst="rect">
            <a:avLst/>
          </a:prstGeom>
          <a:solidFill>
            <a:schemeClr val="accent1">
              <a:lumMod val="20000"/>
              <a:lumOff val="80000"/>
            </a:schemeClr>
          </a:solidFill>
          <a:ln>
            <a:solidFill>
              <a:schemeClr val="tx1">
                <a:lumMod val="95000"/>
                <a:lumOff val="5000"/>
              </a:schemeClr>
            </a:solidFill>
          </a:ln>
        </p:spPr>
      </p:pic>
      <p:pic>
        <p:nvPicPr>
          <p:cNvPr id="40" name="図 39"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4763667" y="1989826"/>
            <a:ext cx="311543" cy="152400"/>
          </a:xfrm>
          <a:prstGeom prst="rect">
            <a:avLst/>
          </a:prstGeom>
        </p:spPr>
      </p:pic>
      <p:sp>
        <p:nvSpPr>
          <p:cNvPr id="2" name="テキスト ボックス 1"/>
          <p:cNvSpPr txBox="1"/>
          <p:nvPr/>
        </p:nvSpPr>
        <p:spPr>
          <a:xfrm flipH="1">
            <a:off x="4902389" y="5702058"/>
            <a:ext cx="2113688" cy="646331"/>
          </a:xfrm>
          <a:prstGeom prst="rect">
            <a:avLst/>
          </a:prstGeom>
          <a:noFill/>
        </p:spPr>
        <p:txBody>
          <a:bodyPr wrap="square" rtlCol="0">
            <a:spAutoFit/>
          </a:bodyPr>
          <a:lstStyle/>
          <a:p>
            <a:r>
              <a:rPr lang="en-US" altLang="ja-JP" dirty="0" smtClean="0"/>
              <a:t>BUSINESS </a:t>
            </a:r>
            <a:r>
              <a:rPr kumimoji="1" lang="en-US" altLang="ja-JP" dirty="0" smtClean="0"/>
              <a:t>USE</a:t>
            </a:r>
          </a:p>
          <a:p>
            <a:r>
              <a:rPr lang="en-US" altLang="ja-JP" dirty="0" smtClean="0"/>
              <a:t>compensation</a:t>
            </a:r>
            <a:endParaRPr kumimoji="1" lang="ja-JP" altLang="en-US" dirty="0"/>
          </a:p>
        </p:txBody>
      </p:sp>
      <p:sp>
        <p:nvSpPr>
          <p:cNvPr id="7" name="テキスト ボックス 6"/>
          <p:cNvSpPr txBox="1"/>
          <p:nvPr/>
        </p:nvSpPr>
        <p:spPr>
          <a:xfrm>
            <a:off x="7521939" y="5541716"/>
            <a:ext cx="2665385" cy="1046440"/>
          </a:xfrm>
          <a:prstGeom prst="rect">
            <a:avLst/>
          </a:prstGeom>
          <a:noFill/>
        </p:spPr>
        <p:txBody>
          <a:bodyPr wrap="square" rtlCol="0">
            <a:spAutoFit/>
          </a:bodyPr>
          <a:lstStyle/>
          <a:p>
            <a:pPr algn="ctr"/>
            <a:r>
              <a:rPr lang="en-US" altLang="ja-JP" sz="2400" dirty="0">
                <a:solidFill>
                  <a:schemeClr val="tx1">
                    <a:lumMod val="95000"/>
                    <a:lumOff val="5000"/>
                  </a:schemeClr>
                </a:solidFill>
              </a:rPr>
              <a:t>private use</a:t>
            </a:r>
          </a:p>
          <a:p>
            <a:pPr algn="ctr"/>
            <a:r>
              <a:rPr lang="en-US" altLang="ja-JP" dirty="0">
                <a:solidFill>
                  <a:schemeClr val="tx1">
                    <a:lumMod val="95000"/>
                    <a:lumOff val="5000"/>
                  </a:schemeClr>
                </a:solidFill>
              </a:rPr>
              <a:t>For free</a:t>
            </a:r>
          </a:p>
          <a:p>
            <a:pPr algn="ctr"/>
            <a:r>
              <a:rPr lang="en-US" altLang="ja-JP" dirty="0">
                <a:solidFill>
                  <a:schemeClr val="tx1">
                    <a:lumMod val="95000"/>
                    <a:lumOff val="5000"/>
                  </a:schemeClr>
                </a:solidFill>
              </a:rPr>
              <a:t>Actual expense claim</a:t>
            </a:r>
            <a:endParaRPr kumimoji="1" lang="ja-JP" altLang="en-US" dirty="0"/>
          </a:p>
        </p:txBody>
      </p:sp>
    </p:spTree>
    <p:extLst>
      <p:ext uri="{BB962C8B-B14F-4D97-AF65-F5344CB8AC3E}">
        <p14:creationId xmlns:p14="http://schemas.microsoft.com/office/powerpoint/2010/main" val="2641908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2529" y="5042648"/>
            <a:ext cx="11697418" cy="8143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7" name="図 6" descr="日の丸 - Google 検索 - Google Chrome"/>
          <p:cNvPicPr>
            <a:picLocks noChangeAspect="1"/>
          </p:cNvPicPr>
          <p:nvPr/>
        </p:nvPicPr>
        <p:blipFill rotWithShape="1">
          <a:blip r:embed="rId2">
            <a:extLst>
              <a:ext uri="{28A0092B-C50C-407E-A947-70E740481C1C}">
                <a14:useLocalDpi xmlns:a14="http://schemas.microsoft.com/office/drawing/2010/main" val="0"/>
              </a:ext>
            </a:extLst>
          </a:blip>
          <a:srcRect l="1415" t="10943" r="85708" b="73356"/>
          <a:stretch/>
        </p:blipFill>
        <p:spPr>
          <a:xfrm>
            <a:off x="10243586" y="5456721"/>
            <a:ext cx="1755758" cy="1157642"/>
          </a:xfrm>
          <a:prstGeom prst="rect">
            <a:avLst/>
          </a:prstGeom>
          <a:ln>
            <a:solidFill>
              <a:schemeClr val="tx1">
                <a:lumMod val="95000"/>
                <a:lumOff val="5000"/>
              </a:schemeClr>
            </a:solidFill>
          </a:ln>
        </p:spPr>
      </p:pic>
      <p:pic>
        <p:nvPicPr>
          <p:cNvPr id="8" name="図 7" descr="ユニオンジャック - Google 検索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1416" t="22589" r="82240" b="62626"/>
          <a:stretch/>
        </p:blipFill>
        <p:spPr>
          <a:xfrm>
            <a:off x="232910" y="6070122"/>
            <a:ext cx="1368381" cy="669381"/>
          </a:xfrm>
          <a:prstGeom prst="rect">
            <a:avLst/>
          </a:prstGeom>
        </p:spPr>
      </p:pic>
      <p:cxnSp>
        <p:nvCxnSpPr>
          <p:cNvPr id="11" name="直線コネクタ 10"/>
          <p:cNvCxnSpPr/>
          <p:nvPr/>
        </p:nvCxnSpPr>
        <p:spPr>
          <a:xfrm>
            <a:off x="3907522" y="3881887"/>
            <a:ext cx="34751" cy="2950229"/>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295294" y="3881887"/>
            <a:ext cx="14945" cy="299048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3" name="二等辺三角形 22"/>
          <p:cNvSpPr/>
          <p:nvPr/>
        </p:nvSpPr>
        <p:spPr>
          <a:xfrm>
            <a:off x="2354891" y="5650306"/>
            <a:ext cx="1936574" cy="767750"/>
          </a:xfrm>
          <a:prstGeom prst="triangle">
            <a:avLst>
              <a:gd name="adj" fmla="val 49342"/>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95000"/>
                    <a:lumOff val="5000"/>
                  </a:schemeClr>
                </a:solidFill>
              </a:rPr>
              <a:t>DEMAND</a:t>
            </a:r>
            <a:endParaRPr kumimoji="1" lang="ja-JP" altLang="en-US" sz="1600" dirty="0">
              <a:solidFill>
                <a:schemeClr val="tx1">
                  <a:lumMod val="95000"/>
                  <a:lumOff val="5000"/>
                </a:schemeClr>
              </a:solidFill>
            </a:endParaRPr>
          </a:p>
        </p:txBody>
      </p:sp>
      <p:sp>
        <p:nvSpPr>
          <p:cNvPr id="29" name="二等辺三角形 28"/>
          <p:cNvSpPr/>
          <p:nvPr/>
        </p:nvSpPr>
        <p:spPr>
          <a:xfrm>
            <a:off x="3122758" y="6038492"/>
            <a:ext cx="1596064" cy="759123"/>
          </a:xfrm>
          <a:prstGeom prst="triangle">
            <a:avLst>
              <a:gd name="adj" fmla="val 4934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SUPLY</a:t>
            </a:r>
            <a:endParaRPr kumimoji="1" lang="ja-JP" altLang="en-US" dirty="0">
              <a:solidFill>
                <a:schemeClr val="tx1">
                  <a:lumMod val="95000"/>
                  <a:lumOff val="5000"/>
                </a:schemeClr>
              </a:solidFill>
            </a:endParaRPr>
          </a:p>
        </p:txBody>
      </p:sp>
      <p:sp>
        <p:nvSpPr>
          <p:cNvPr id="32" name="右矢印 31"/>
          <p:cNvSpPr/>
          <p:nvPr/>
        </p:nvSpPr>
        <p:spPr>
          <a:xfrm flipH="1">
            <a:off x="8425129" y="301925"/>
            <a:ext cx="2866277" cy="34726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lumMod val="95000"/>
                    <a:lumOff val="5000"/>
                  </a:schemeClr>
                </a:solidFill>
              </a:rPr>
              <a:t>Depends on the ability of the driver</a:t>
            </a:r>
            <a:endParaRPr kumimoji="1" lang="ja-JP" altLang="en-US" sz="3200" dirty="0">
              <a:solidFill>
                <a:schemeClr val="tx1">
                  <a:lumMod val="95000"/>
                  <a:lumOff val="5000"/>
                </a:schemeClr>
              </a:solidFill>
            </a:endParaRPr>
          </a:p>
        </p:txBody>
      </p:sp>
      <p:sp>
        <p:nvSpPr>
          <p:cNvPr id="33" name="右矢印 32"/>
          <p:cNvSpPr/>
          <p:nvPr/>
        </p:nvSpPr>
        <p:spPr>
          <a:xfrm>
            <a:off x="959049" y="1243326"/>
            <a:ext cx="2538887" cy="34726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lumMod val="95000"/>
                    <a:lumOff val="5000"/>
                  </a:schemeClr>
                </a:solidFill>
              </a:rPr>
              <a:t>Improvement of dispatch algorithm</a:t>
            </a:r>
            <a:endParaRPr kumimoji="1" lang="ja-JP" altLang="en-US" sz="3200" dirty="0">
              <a:solidFill>
                <a:schemeClr val="tx1">
                  <a:lumMod val="95000"/>
                  <a:lumOff val="5000"/>
                </a:schemeClr>
              </a:solidFill>
            </a:endParaRPr>
          </a:p>
        </p:txBody>
      </p:sp>
      <p:sp>
        <p:nvSpPr>
          <p:cNvPr id="34" name="角丸四角形 33"/>
          <p:cNvSpPr/>
          <p:nvPr/>
        </p:nvSpPr>
        <p:spPr>
          <a:xfrm>
            <a:off x="3933468" y="5132718"/>
            <a:ext cx="5550464" cy="49170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lumMod val="95000"/>
                    <a:lumOff val="5000"/>
                  </a:schemeClr>
                </a:solidFill>
              </a:rPr>
              <a:t>　　　　　　　　　</a:t>
            </a:r>
            <a:r>
              <a:rPr lang="en-US" altLang="ja-JP" dirty="0">
                <a:solidFill>
                  <a:schemeClr val="tx1">
                    <a:lumMod val="95000"/>
                    <a:lumOff val="5000"/>
                  </a:schemeClr>
                </a:solidFill>
              </a:rPr>
              <a:t>Number of street-hiring cars</a:t>
            </a:r>
            <a:endParaRPr kumimoji="1" lang="ja-JP" altLang="en-US" dirty="0">
              <a:solidFill>
                <a:schemeClr val="tx1">
                  <a:lumMod val="95000"/>
                  <a:lumOff val="5000"/>
                </a:schemeClr>
              </a:solidFill>
            </a:endParaRPr>
          </a:p>
        </p:txBody>
      </p:sp>
      <p:sp>
        <p:nvSpPr>
          <p:cNvPr id="35" name="テキスト ボックス 34"/>
          <p:cNvSpPr txBox="1"/>
          <p:nvPr/>
        </p:nvSpPr>
        <p:spPr>
          <a:xfrm>
            <a:off x="3272176" y="5083828"/>
            <a:ext cx="1443487" cy="923330"/>
          </a:xfrm>
          <a:prstGeom prst="rect">
            <a:avLst/>
          </a:prstGeom>
          <a:noFill/>
        </p:spPr>
        <p:txBody>
          <a:bodyPr wrap="square" rtlCol="0">
            <a:spAutoFit/>
          </a:bodyPr>
          <a:lstStyle/>
          <a:p>
            <a:pPr algn="ctr"/>
            <a:r>
              <a:rPr kumimoji="1" lang="ja-JP" altLang="en-US" dirty="0" smtClean="0">
                <a:solidFill>
                  <a:schemeClr val="tx1">
                    <a:lumMod val="95000"/>
                    <a:lumOff val="5000"/>
                  </a:schemeClr>
                </a:solidFill>
              </a:rPr>
              <a:t>　</a:t>
            </a:r>
            <a:r>
              <a:rPr lang="en-US" altLang="ja-JP" dirty="0" smtClean="0">
                <a:solidFill>
                  <a:schemeClr val="tx1">
                    <a:lumMod val="95000"/>
                    <a:lumOff val="5000"/>
                  </a:schemeClr>
                </a:solidFill>
              </a:rPr>
              <a:t>S</a:t>
            </a:r>
            <a:r>
              <a:rPr kumimoji="1" lang="en-US" altLang="ja-JP" dirty="0" smtClean="0">
                <a:solidFill>
                  <a:schemeClr val="tx1">
                    <a:lumMod val="95000"/>
                    <a:lumOff val="5000"/>
                  </a:schemeClr>
                </a:solidFill>
              </a:rPr>
              <a:t>hortage</a:t>
            </a:r>
          </a:p>
          <a:p>
            <a:pPr algn="ctr"/>
            <a:r>
              <a:rPr lang="en-US" altLang="ja-JP" dirty="0" smtClean="0">
                <a:solidFill>
                  <a:schemeClr val="tx1">
                    <a:lumMod val="95000"/>
                    <a:lumOff val="5000"/>
                  </a:schemeClr>
                </a:solidFill>
              </a:rPr>
              <a:t>IN</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NYC,LONDON</a:t>
            </a:r>
            <a:endParaRPr kumimoji="1" lang="ja-JP" altLang="en-US" dirty="0">
              <a:solidFill>
                <a:schemeClr val="tx1">
                  <a:lumMod val="95000"/>
                  <a:lumOff val="5000"/>
                </a:schemeClr>
              </a:solidFill>
            </a:endParaRPr>
          </a:p>
        </p:txBody>
      </p:sp>
      <p:sp>
        <p:nvSpPr>
          <p:cNvPr id="36" name="テキスト ボックス 35"/>
          <p:cNvSpPr txBox="1"/>
          <p:nvPr/>
        </p:nvSpPr>
        <p:spPr>
          <a:xfrm>
            <a:off x="8962718" y="5124095"/>
            <a:ext cx="1219316" cy="646331"/>
          </a:xfrm>
          <a:prstGeom prst="rect">
            <a:avLst/>
          </a:prstGeom>
          <a:noFill/>
        </p:spPr>
        <p:txBody>
          <a:bodyPr wrap="square" rtlCol="0">
            <a:spAutoFit/>
          </a:bodyPr>
          <a:lstStyle/>
          <a:p>
            <a:pPr algn="ctr"/>
            <a:r>
              <a:rPr kumimoji="1" lang="en-US" altLang="ja-JP" dirty="0" smtClean="0">
                <a:solidFill>
                  <a:schemeClr val="tx1">
                    <a:lumMod val="95000"/>
                    <a:lumOff val="5000"/>
                  </a:schemeClr>
                </a:solidFill>
              </a:rPr>
              <a:t>Excess</a:t>
            </a:r>
          </a:p>
          <a:p>
            <a:pPr algn="ctr"/>
            <a:r>
              <a:rPr lang="en-US" altLang="ja-JP" dirty="0" smtClean="0">
                <a:solidFill>
                  <a:schemeClr val="tx1">
                    <a:lumMod val="95000"/>
                    <a:lumOff val="5000"/>
                  </a:schemeClr>
                </a:solidFill>
              </a:rPr>
              <a:t>In</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Tokyo</a:t>
            </a:r>
            <a:endParaRPr kumimoji="1" lang="ja-JP" altLang="en-US" dirty="0">
              <a:solidFill>
                <a:schemeClr val="tx1">
                  <a:lumMod val="95000"/>
                  <a:lumOff val="5000"/>
                </a:schemeClr>
              </a:solidFill>
            </a:endParaRPr>
          </a:p>
        </p:txBody>
      </p:sp>
      <p:sp>
        <p:nvSpPr>
          <p:cNvPr id="37" name="テキスト ボックス 36"/>
          <p:cNvSpPr txBox="1"/>
          <p:nvPr/>
        </p:nvSpPr>
        <p:spPr>
          <a:xfrm>
            <a:off x="2829464" y="3948957"/>
            <a:ext cx="1765673" cy="830997"/>
          </a:xfrm>
          <a:prstGeom prst="rect">
            <a:avLst/>
          </a:prstGeom>
          <a:noFill/>
        </p:spPr>
        <p:txBody>
          <a:bodyPr vert="horz" wrap="square" rtlCol="0">
            <a:spAutoFit/>
          </a:bodyPr>
          <a:lstStyle/>
          <a:p>
            <a:r>
              <a:rPr lang="en-US" altLang="ja-JP" sz="2400" dirty="0">
                <a:solidFill>
                  <a:schemeClr val="tx1">
                    <a:lumMod val="95000"/>
                    <a:lumOff val="5000"/>
                  </a:schemeClr>
                </a:solidFill>
              </a:rPr>
              <a:t>Popularization of PHV</a:t>
            </a:r>
            <a:endParaRPr kumimoji="1" lang="ja-JP" altLang="en-US" sz="2400" dirty="0">
              <a:solidFill>
                <a:schemeClr val="tx1">
                  <a:lumMod val="95000"/>
                  <a:lumOff val="5000"/>
                </a:schemeClr>
              </a:solidFill>
            </a:endParaRPr>
          </a:p>
        </p:txBody>
      </p:sp>
      <p:sp>
        <p:nvSpPr>
          <p:cNvPr id="38" name="正方形/長方形 37"/>
          <p:cNvSpPr/>
          <p:nvPr/>
        </p:nvSpPr>
        <p:spPr>
          <a:xfrm>
            <a:off x="1347303" y="-30405"/>
            <a:ext cx="8935379" cy="8728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Building </a:t>
            </a:r>
            <a:r>
              <a:rPr lang="en-US" altLang="ja-JP" sz="3200" dirty="0">
                <a:solidFill>
                  <a:schemeClr val="tx1">
                    <a:lumMod val="95000"/>
                    <a:lumOff val="5000"/>
                  </a:schemeClr>
                </a:solidFill>
              </a:rPr>
              <a:t>a database on human movement</a:t>
            </a:r>
            <a:endParaRPr kumimoji="1" lang="ja-JP" altLang="en-US" sz="3200" dirty="0">
              <a:solidFill>
                <a:schemeClr val="tx1">
                  <a:lumMod val="95000"/>
                  <a:lumOff val="5000"/>
                </a:schemeClr>
              </a:solidFill>
            </a:endParaRPr>
          </a:p>
        </p:txBody>
      </p:sp>
      <p:sp>
        <p:nvSpPr>
          <p:cNvPr id="40" name="左右矢印 39"/>
          <p:cNvSpPr/>
          <p:nvPr/>
        </p:nvSpPr>
        <p:spPr>
          <a:xfrm>
            <a:off x="5035512" y="3983647"/>
            <a:ext cx="1968960" cy="48463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chemeClr val="tx1">
                    <a:lumMod val="95000"/>
                    <a:lumOff val="5000"/>
                  </a:schemeClr>
                </a:solidFill>
              </a:rPr>
              <a:t>Us,uk</a:t>
            </a:r>
            <a:r>
              <a:rPr kumimoji="1" lang="ja-JP" altLang="en-US" dirty="0" smtClean="0">
                <a:solidFill>
                  <a:schemeClr val="tx1">
                    <a:lumMod val="95000"/>
                    <a:lumOff val="5000"/>
                  </a:schemeClr>
                </a:solidFill>
              </a:rPr>
              <a:t>　　　</a:t>
            </a:r>
            <a:r>
              <a:rPr lang="en-US" altLang="ja-JP" dirty="0">
                <a:solidFill>
                  <a:schemeClr val="tx1">
                    <a:lumMod val="95000"/>
                    <a:lumOff val="5000"/>
                  </a:schemeClr>
                </a:solidFill>
              </a:rPr>
              <a:t>J</a:t>
            </a:r>
            <a:r>
              <a:rPr kumimoji="1" lang="en-US" altLang="ja-JP" dirty="0" smtClean="0">
                <a:solidFill>
                  <a:schemeClr val="tx1">
                    <a:lumMod val="95000"/>
                    <a:lumOff val="5000"/>
                  </a:schemeClr>
                </a:solidFill>
              </a:rPr>
              <a:t>apan</a:t>
            </a:r>
            <a:endParaRPr kumimoji="1" lang="ja-JP" altLang="en-US" dirty="0">
              <a:solidFill>
                <a:schemeClr val="tx1">
                  <a:lumMod val="95000"/>
                  <a:lumOff val="5000"/>
                </a:schemeClr>
              </a:solidFill>
            </a:endParaRPr>
          </a:p>
        </p:txBody>
      </p:sp>
      <p:sp>
        <p:nvSpPr>
          <p:cNvPr id="41" name="上カーブ矢印 40"/>
          <p:cNvSpPr/>
          <p:nvPr/>
        </p:nvSpPr>
        <p:spPr>
          <a:xfrm rot="18408470">
            <a:off x="3542247" y="1780263"/>
            <a:ext cx="2253229" cy="748221"/>
          </a:xfrm>
          <a:prstGeom prst="curvedUpArrow">
            <a:avLst>
              <a:gd name="adj1" fmla="val 25000"/>
              <a:gd name="adj2" fmla="val 63709"/>
              <a:gd name="adj3" fmla="val 1337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p:cNvSpPr txBox="1"/>
          <p:nvPr/>
        </p:nvSpPr>
        <p:spPr>
          <a:xfrm>
            <a:off x="3096882" y="1241621"/>
            <a:ext cx="2555679" cy="1200329"/>
          </a:xfrm>
          <a:prstGeom prst="rect">
            <a:avLst/>
          </a:prstGeom>
          <a:noFill/>
        </p:spPr>
        <p:txBody>
          <a:bodyPr vert="horz" wrap="square" rtlCol="0">
            <a:spAutoFit/>
          </a:bodyPr>
          <a:lstStyle/>
          <a:p>
            <a:pPr algn="ctr"/>
            <a:r>
              <a:rPr lang="en-US" altLang="ja-JP" dirty="0">
                <a:solidFill>
                  <a:schemeClr val="tx1">
                    <a:lumMod val="95000"/>
                    <a:lumOff val="5000"/>
                  </a:schemeClr>
                </a:solidFill>
              </a:rPr>
              <a:t>Dilution of distinction between street-hiring and business waiting in the garage</a:t>
            </a:r>
            <a:endParaRPr kumimoji="1" lang="ja-JP" altLang="en-US" dirty="0">
              <a:solidFill>
                <a:schemeClr val="tx1">
                  <a:lumMod val="95000"/>
                  <a:lumOff val="5000"/>
                </a:schemeClr>
              </a:solidFill>
            </a:endParaRPr>
          </a:p>
        </p:txBody>
      </p:sp>
      <p:sp>
        <p:nvSpPr>
          <p:cNvPr id="55" name="テキスト ボックス 54"/>
          <p:cNvSpPr txBox="1"/>
          <p:nvPr/>
        </p:nvSpPr>
        <p:spPr>
          <a:xfrm>
            <a:off x="6107994" y="1511782"/>
            <a:ext cx="1726120" cy="646331"/>
          </a:xfrm>
          <a:prstGeom prst="rect">
            <a:avLst/>
          </a:prstGeom>
          <a:noFill/>
        </p:spPr>
        <p:txBody>
          <a:bodyPr vert="horz" wrap="square" rtlCol="0">
            <a:spAutoFit/>
          </a:bodyPr>
          <a:lstStyle/>
          <a:p>
            <a:pPr algn="ctr"/>
            <a:r>
              <a:rPr lang="en-US" altLang="ja-JP" dirty="0">
                <a:solidFill>
                  <a:schemeClr val="tx1">
                    <a:lumMod val="95000"/>
                    <a:lumOff val="5000"/>
                  </a:schemeClr>
                </a:solidFill>
              </a:rPr>
              <a:t>Continuation of street-hiring</a:t>
            </a:r>
            <a:endParaRPr kumimoji="1" lang="ja-JP" altLang="en-US" dirty="0">
              <a:solidFill>
                <a:schemeClr val="tx1">
                  <a:lumMod val="95000"/>
                  <a:lumOff val="5000"/>
                </a:schemeClr>
              </a:solidFill>
            </a:endParaRPr>
          </a:p>
        </p:txBody>
      </p:sp>
      <p:pic>
        <p:nvPicPr>
          <p:cNvPr id="58" name="図 57"/>
          <p:cNvPicPr>
            <a:picLocks noChangeAspect="1"/>
          </p:cNvPicPr>
          <p:nvPr/>
        </p:nvPicPr>
        <p:blipFill rotWithShape="1">
          <a:blip r:embed="rId4"/>
          <a:srcRect l="933" t="9630" r="83253" b="75693"/>
          <a:stretch/>
        </p:blipFill>
        <p:spPr>
          <a:xfrm>
            <a:off x="3989533" y="863874"/>
            <a:ext cx="482347" cy="251813"/>
          </a:xfrm>
          <a:prstGeom prst="rect">
            <a:avLst/>
          </a:prstGeom>
        </p:spPr>
      </p:pic>
      <p:pic>
        <p:nvPicPr>
          <p:cNvPr id="59" name="図 58"/>
          <p:cNvPicPr>
            <a:picLocks noChangeAspect="1"/>
          </p:cNvPicPr>
          <p:nvPr/>
        </p:nvPicPr>
        <p:blipFill rotWithShape="1">
          <a:blip r:embed="rId4"/>
          <a:srcRect l="933" t="9630" r="83253" b="75693"/>
          <a:stretch/>
        </p:blipFill>
        <p:spPr>
          <a:xfrm>
            <a:off x="4496258" y="857507"/>
            <a:ext cx="482347" cy="251813"/>
          </a:xfrm>
          <a:prstGeom prst="rect">
            <a:avLst/>
          </a:prstGeom>
        </p:spPr>
      </p:pic>
      <p:pic>
        <p:nvPicPr>
          <p:cNvPr id="60" name="図 59"/>
          <p:cNvPicPr>
            <a:picLocks noChangeAspect="1"/>
          </p:cNvPicPr>
          <p:nvPr/>
        </p:nvPicPr>
        <p:blipFill rotWithShape="1">
          <a:blip r:embed="rId4"/>
          <a:srcRect l="933" t="9630" r="83253" b="75693"/>
          <a:stretch/>
        </p:blipFill>
        <p:spPr>
          <a:xfrm>
            <a:off x="3480165" y="868388"/>
            <a:ext cx="482347" cy="251813"/>
          </a:xfrm>
          <a:prstGeom prst="rect">
            <a:avLst/>
          </a:prstGeom>
        </p:spPr>
      </p:pic>
      <p:pic>
        <p:nvPicPr>
          <p:cNvPr id="63" name="図 62"/>
          <p:cNvPicPr>
            <a:picLocks noChangeAspect="1"/>
          </p:cNvPicPr>
          <p:nvPr/>
        </p:nvPicPr>
        <p:blipFill rotWithShape="1">
          <a:blip r:embed="rId4"/>
          <a:srcRect l="933" t="9630" r="83253" b="75693"/>
          <a:stretch/>
        </p:blipFill>
        <p:spPr>
          <a:xfrm>
            <a:off x="1226535" y="5249793"/>
            <a:ext cx="1399025" cy="730372"/>
          </a:xfrm>
          <a:prstGeom prst="rect">
            <a:avLst/>
          </a:prstGeom>
        </p:spPr>
      </p:pic>
      <p:cxnSp>
        <p:nvCxnSpPr>
          <p:cNvPr id="39" name="直線コネクタ 38"/>
          <p:cNvCxnSpPr/>
          <p:nvPr/>
        </p:nvCxnSpPr>
        <p:spPr>
          <a:xfrm flipH="1">
            <a:off x="6021238" y="146649"/>
            <a:ext cx="51758" cy="65647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5" name="上カーブ矢印 44"/>
          <p:cNvSpPr/>
          <p:nvPr/>
        </p:nvSpPr>
        <p:spPr>
          <a:xfrm rot="7313085">
            <a:off x="-554801" y="1258749"/>
            <a:ext cx="2253229" cy="669542"/>
          </a:xfrm>
          <a:prstGeom prst="curvedUpArrow">
            <a:avLst>
              <a:gd name="adj1" fmla="val 25000"/>
              <a:gd name="adj2" fmla="val 63709"/>
              <a:gd name="adj3" fmla="val 1337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テキスト ボックス 45"/>
          <p:cNvSpPr txBox="1"/>
          <p:nvPr/>
        </p:nvSpPr>
        <p:spPr>
          <a:xfrm>
            <a:off x="270298" y="931662"/>
            <a:ext cx="2223499" cy="1200329"/>
          </a:xfrm>
          <a:prstGeom prst="rect">
            <a:avLst/>
          </a:prstGeom>
          <a:noFill/>
        </p:spPr>
        <p:txBody>
          <a:bodyPr vert="horz" wrap="square" rtlCol="0">
            <a:spAutoFit/>
          </a:bodyPr>
          <a:lstStyle/>
          <a:p>
            <a:r>
              <a:rPr lang="en-US" altLang="ja-JP" dirty="0">
                <a:solidFill>
                  <a:schemeClr val="tx1">
                    <a:lumMod val="95000"/>
                    <a:lumOff val="5000"/>
                  </a:schemeClr>
                </a:solidFill>
              </a:rPr>
              <a:t>Improvement of demand prediction accuracy by using database</a:t>
            </a:r>
            <a:endParaRPr kumimoji="1" lang="ja-JP" altLang="en-US" dirty="0">
              <a:solidFill>
                <a:schemeClr val="tx1">
                  <a:lumMod val="95000"/>
                  <a:lumOff val="5000"/>
                </a:schemeClr>
              </a:solidFill>
            </a:endParaRPr>
          </a:p>
        </p:txBody>
      </p:sp>
      <p:cxnSp>
        <p:nvCxnSpPr>
          <p:cNvPr id="47" name="直線コネクタ 46"/>
          <p:cNvCxnSpPr/>
          <p:nvPr/>
        </p:nvCxnSpPr>
        <p:spPr>
          <a:xfrm flipH="1">
            <a:off x="8692541" y="3844507"/>
            <a:ext cx="14945" cy="299048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468674" y="3844514"/>
            <a:ext cx="34751" cy="2950229"/>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52" name="図 51" descr="日の丸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5" t="10943" r="85708" b="73356"/>
          <a:stretch/>
        </p:blipFill>
        <p:spPr>
          <a:xfrm>
            <a:off x="6178274" y="4459860"/>
            <a:ext cx="402995" cy="265711"/>
          </a:xfrm>
          <a:prstGeom prst="rect">
            <a:avLst/>
          </a:prstGeom>
          <a:ln>
            <a:solidFill>
              <a:schemeClr val="tx1">
                <a:lumMod val="95000"/>
                <a:lumOff val="5000"/>
              </a:schemeClr>
            </a:solidFill>
          </a:ln>
        </p:spPr>
      </p:pic>
      <p:pic>
        <p:nvPicPr>
          <p:cNvPr id="56" name="図 55"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5476486" y="4454103"/>
            <a:ext cx="458488" cy="224282"/>
          </a:xfrm>
          <a:prstGeom prst="rect">
            <a:avLst/>
          </a:prstGeom>
        </p:spPr>
      </p:pic>
      <p:pic>
        <p:nvPicPr>
          <p:cNvPr id="57" name="図 56"/>
          <p:cNvPicPr>
            <a:picLocks noChangeAspect="1"/>
          </p:cNvPicPr>
          <p:nvPr/>
        </p:nvPicPr>
        <p:blipFill rotWithShape="1">
          <a:blip r:embed="rId4"/>
          <a:srcRect l="933" t="9630" r="83253" b="75693"/>
          <a:stretch/>
        </p:blipFill>
        <p:spPr>
          <a:xfrm>
            <a:off x="4967834" y="4460467"/>
            <a:ext cx="482347" cy="251813"/>
          </a:xfrm>
          <a:prstGeom prst="rect">
            <a:avLst/>
          </a:prstGeom>
        </p:spPr>
      </p:pic>
      <p:sp>
        <p:nvSpPr>
          <p:cNvPr id="2" name="テキスト ボックス 1"/>
          <p:cNvSpPr txBox="1"/>
          <p:nvPr/>
        </p:nvSpPr>
        <p:spPr>
          <a:xfrm>
            <a:off x="-25879" y="4198120"/>
            <a:ext cx="1030114" cy="369332"/>
          </a:xfrm>
          <a:prstGeom prst="rect">
            <a:avLst/>
          </a:prstGeom>
          <a:noFill/>
        </p:spPr>
        <p:txBody>
          <a:bodyPr wrap="square" rtlCol="0">
            <a:spAutoFit/>
          </a:bodyPr>
          <a:lstStyle/>
          <a:p>
            <a:r>
              <a:rPr kumimoji="1" lang="en-US" altLang="ja-JP" dirty="0" smtClean="0"/>
              <a:t>Mini-Cab</a:t>
            </a:r>
            <a:endParaRPr kumimoji="1" lang="ja-JP" altLang="en-US" dirty="0"/>
          </a:p>
        </p:txBody>
      </p:sp>
      <p:pic>
        <p:nvPicPr>
          <p:cNvPr id="42" name="図 41"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5352838" y="2967494"/>
            <a:ext cx="458488" cy="224282"/>
          </a:xfrm>
          <a:prstGeom prst="rect">
            <a:avLst/>
          </a:prstGeom>
        </p:spPr>
      </p:pic>
      <p:sp>
        <p:nvSpPr>
          <p:cNvPr id="43" name="テキスト ボックス 42"/>
          <p:cNvSpPr txBox="1"/>
          <p:nvPr/>
        </p:nvSpPr>
        <p:spPr>
          <a:xfrm>
            <a:off x="4682355" y="3142828"/>
            <a:ext cx="1643664" cy="584775"/>
          </a:xfrm>
          <a:prstGeom prst="rect">
            <a:avLst/>
          </a:prstGeom>
          <a:noFill/>
        </p:spPr>
        <p:txBody>
          <a:bodyPr wrap="square" rtlCol="0">
            <a:spAutoFit/>
          </a:bodyPr>
          <a:lstStyle/>
          <a:p>
            <a:pPr algn="ctr"/>
            <a:r>
              <a:rPr kumimoji="1" lang="en-US" altLang="ja-JP" dirty="0" smtClean="0"/>
              <a:t>Black-Cab</a:t>
            </a:r>
          </a:p>
          <a:p>
            <a:pPr algn="ctr"/>
            <a:r>
              <a:rPr lang="en-US" altLang="ja-JP" sz="1400" dirty="0" smtClean="0"/>
              <a:t>OWNER</a:t>
            </a:r>
            <a:r>
              <a:rPr lang="ja-JP" altLang="en-US" sz="1400" dirty="0" smtClean="0"/>
              <a:t>　</a:t>
            </a:r>
            <a:r>
              <a:rPr lang="en-US" altLang="ja-JP" sz="1400" dirty="0" smtClean="0"/>
              <a:t>DRIVER</a:t>
            </a:r>
            <a:endParaRPr kumimoji="1" lang="ja-JP" altLang="en-US" sz="1400" dirty="0"/>
          </a:p>
        </p:txBody>
      </p:sp>
      <p:pic>
        <p:nvPicPr>
          <p:cNvPr id="53" name="図 52"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225882" y="4577754"/>
            <a:ext cx="458488" cy="224282"/>
          </a:xfrm>
          <a:prstGeom prst="rect">
            <a:avLst/>
          </a:prstGeom>
        </p:spPr>
      </p:pic>
      <p:pic>
        <p:nvPicPr>
          <p:cNvPr id="61" name="図 60" descr="日の丸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5" t="10943" r="85708" b="73356"/>
          <a:stretch/>
        </p:blipFill>
        <p:spPr>
          <a:xfrm>
            <a:off x="6675738" y="2921492"/>
            <a:ext cx="402995" cy="265711"/>
          </a:xfrm>
          <a:prstGeom prst="rect">
            <a:avLst/>
          </a:prstGeom>
          <a:ln>
            <a:solidFill>
              <a:schemeClr val="tx1">
                <a:lumMod val="95000"/>
                <a:lumOff val="5000"/>
              </a:schemeClr>
            </a:solidFill>
          </a:ln>
        </p:spPr>
      </p:pic>
      <p:sp>
        <p:nvSpPr>
          <p:cNvPr id="62" name="テキスト ボックス 61"/>
          <p:cNvSpPr txBox="1"/>
          <p:nvPr/>
        </p:nvSpPr>
        <p:spPr>
          <a:xfrm>
            <a:off x="6193769" y="3139943"/>
            <a:ext cx="1210382" cy="543536"/>
          </a:xfrm>
          <a:prstGeom prst="rect">
            <a:avLst/>
          </a:prstGeom>
          <a:noFill/>
        </p:spPr>
        <p:txBody>
          <a:bodyPr wrap="square" rtlCol="0">
            <a:spAutoFit/>
          </a:bodyPr>
          <a:lstStyle/>
          <a:p>
            <a:pPr algn="ctr"/>
            <a:r>
              <a:rPr kumimoji="1" lang="en-US" altLang="ja-JP" sz="1400" dirty="0" smtClean="0"/>
              <a:t>Cab</a:t>
            </a:r>
            <a:r>
              <a:rPr kumimoji="1" lang="ja-JP" altLang="en-US" sz="1400" dirty="0" smtClean="0"/>
              <a:t>　</a:t>
            </a:r>
            <a:r>
              <a:rPr kumimoji="1" lang="en-US" altLang="ja-JP" sz="1400" dirty="0" smtClean="0"/>
              <a:t>FREET </a:t>
            </a:r>
          </a:p>
          <a:p>
            <a:pPr algn="ctr"/>
            <a:r>
              <a:rPr kumimoji="1" lang="en-US" altLang="ja-JP" sz="1400" dirty="0" smtClean="0"/>
              <a:t>in Tokyo</a:t>
            </a:r>
          </a:p>
        </p:txBody>
      </p:sp>
      <p:sp>
        <p:nvSpPr>
          <p:cNvPr id="4" name="左カーブ矢印 3"/>
          <p:cNvSpPr/>
          <p:nvPr/>
        </p:nvSpPr>
        <p:spPr>
          <a:xfrm>
            <a:off x="6866627" y="1181816"/>
            <a:ext cx="374083" cy="14651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左カーブ矢印 63"/>
          <p:cNvSpPr/>
          <p:nvPr/>
        </p:nvSpPr>
        <p:spPr>
          <a:xfrm rot="857828" flipH="1">
            <a:off x="5569016" y="1128580"/>
            <a:ext cx="334433" cy="14675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5" name="図 64"/>
          <p:cNvPicPr>
            <a:picLocks noChangeAspect="1"/>
          </p:cNvPicPr>
          <p:nvPr/>
        </p:nvPicPr>
        <p:blipFill rotWithShape="1">
          <a:blip r:embed="rId4"/>
          <a:srcRect l="933" t="9630" r="83253" b="75693"/>
          <a:stretch/>
        </p:blipFill>
        <p:spPr>
          <a:xfrm>
            <a:off x="1272860" y="4578361"/>
            <a:ext cx="482347" cy="251813"/>
          </a:xfrm>
          <a:prstGeom prst="rect">
            <a:avLst/>
          </a:prstGeom>
        </p:spPr>
      </p:pic>
      <p:sp>
        <p:nvSpPr>
          <p:cNvPr id="66" name="テキスト ボックス 65"/>
          <p:cNvSpPr txBox="1"/>
          <p:nvPr/>
        </p:nvSpPr>
        <p:spPr>
          <a:xfrm>
            <a:off x="1066797" y="4186620"/>
            <a:ext cx="1030114" cy="369332"/>
          </a:xfrm>
          <a:prstGeom prst="rect">
            <a:avLst/>
          </a:prstGeom>
          <a:noFill/>
        </p:spPr>
        <p:txBody>
          <a:bodyPr wrap="square" rtlCol="0">
            <a:spAutoFit/>
          </a:bodyPr>
          <a:lstStyle/>
          <a:p>
            <a:r>
              <a:rPr kumimoji="1" lang="en-US" altLang="ja-JP" dirty="0" err="1" smtClean="0"/>
              <a:t>Uber,Lyft</a:t>
            </a:r>
            <a:endParaRPr kumimoji="1" lang="ja-JP" altLang="en-US" dirty="0"/>
          </a:p>
        </p:txBody>
      </p:sp>
      <p:pic>
        <p:nvPicPr>
          <p:cNvPr id="67" name="図 66"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2992067" y="882780"/>
            <a:ext cx="458488" cy="224282"/>
          </a:xfrm>
          <a:prstGeom prst="rect">
            <a:avLst/>
          </a:prstGeom>
        </p:spPr>
      </p:pic>
      <p:sp>
        <p:nvSpPr>
          <p:cNvPr id="69" name="二等辺三角形 68"/>
          <p:cNvSpPr/>
          <p:nvPr/>
        </p:nvSpPr>
        <p:spPr>
          <a:xfrm>
            <a:off x="7760771" y="5811332"/>
            <a:ext cx="1936574" cy="767750"/>
          </a:xfrm>
          <a:prstGeom prst="triangle">
            <a:avLst>
              <a:gd name="adj" fmla="val 49342"/>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95000"/>
                    <a:lumOff val="5000"/>
                  </a:schemeClr>
                </a:solidFill>
              </a:rPr>
              <a:t>DEMAND</a:t>
            </a:r>
            <a:endParaRPr kumimoji="1" lang="ja-JP" altLang="en-US" sz="1600" dirty="0">
              <a:solidFill>
                <a:schemeClr val="tx1">
                  <a:lumMod val="95000"/>
                  <a:lumOff val="5000"/>
                </a:schemeClr>
              </a:solidFill>
            </a:endParaRPr>
          </a:p>
        </p:txBody>
      </p:sp>
      <p:sp>
        <p:nvSpPr>
          <p:cNvPr id="70" name="二等辺三角形 69"/>
          <p:cNvSpPr/>
          <p:nvPr/>
        </p:nvSpPr>
        <p:spPr>
          <a:xfrm>
            <a:off x="8735667" y="6018366"/>
            <a:ext cx="1596064" cy="759123"/>
          </a:xfrm>
          <a:prstGeom prst="triangle">
            <a:avLst>
              <a:gd name="adj" fmla="val 4934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SUPLY</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1958031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97708"/>
            <a:ext cx="10617679" cy="687296"/>
          </a:xfrm>
          <a:ln>
            <a:solidFill>
              <a:schemeClr val="tx1">
                <a:lumMod val="95000"/>
                <a:lumOff val="5000"/>
              </a:schemeClr>
            </a:solidFill>
          </a:ln>
        </p:spPr>
        <p:txBody>
          <a:bodyPr>
            <a:normAutofit fontScale="90000"/>
          </a:bodyPr>
          <a:lstStyle/>
          <a:p>
            <a:pPr algn="ctr"/>
            <a:r>
              <a:rPr lang="az-Cyrl-AZ" altLang="ja-JP" dirty="0"/>
              <a:t>Сравнение Москвы и Токио</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805490622"/>
              </p:ext>
            </p:extLst>
          </p:nvPr>
        </p:nvGraphicFramePr>
        <p:xfrm>
          <a:off x="327804" y="867010"/>
          <a:ext cx="11576651" cy="5898544"/>
        </p:xfrm>
        <a:graphic>
          <a:graphicData uri="http://schemas.openxmlformats.org/drawingml/2006/table">
            <a:tbl>
              <a:tblPr>
                <a:tableStyleId>{5C22544A-7EE6-4342-B048-85BDC9FD1C3A}</a:tableStyleId>
              </a:tblPr>
              <a:tblGrid>
                <a:gridCol w="1280367"/>
                <a:gridCol w="2745130"/>
                <a:gridCol w="1865473"/>
                <a:gridCol w="1088937"/>
                <a:gridCol w="2782890"/>
                <a:gridCol w="1813854"/>
              </a:tblGrid>
              <a:tr h="442312">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az-Cyrl-AZ" sz="2400" u="none" strike="noStrike" dirty="0">
                          <a:effectLst/>
                        </a:rPr>
                        <a:t>Москва</a:t>
                      </a:r>
                      <a:endParaRPr lang="az-Cyrl-AZ"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az-Cyrl-AZ" sz="2400" u="none" strike="noStrike" dirty="0">
                          <a:effectLst/>
                        </a:rPr>
                        <a:t>Токио</a:t>
                      </a:r>
                      <a:endParaRPr lang="az-Cyrl-AZ"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442312">
                <a:tc>
                  <a:txBody>
                    <a:bodyPr/>
                    <a:lstStyle/>
                    <a:p>
                      <a:pPr algn="ctr" fontAlgn="ctr"/>
                      <a:r>
                        <a:rPr lang="ja-JP" altLang="en-US" sz="2400" u="none" strike="noStrike" dirty="0">
                          <a:effectLst/>
                        </a:rPr>
                        <a:t>人口</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az-Cyrl-AZ" sz="2400" u="none" strike="noStrike" dirty="0">
                          <a:effectLst/>
                        </a:rPr>
                        <a:t>население</a:t>
                      </a:r>
                      <a:endParaRPr lang="az-Cyrl-AZ"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sz="2400" u="none" strike="noStrike" dirty="0">
                          <a:effectLst/>
                        </a:rPr>
                        <a:t>million</a:t>
                      </a:r>
                      <a:endParaRPr 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rowSpan="2">
                  <a:txBody>
                    <a:bodyPr/>
                    <a:lstStyle/>
                    <a:p>
                      <a:pPr algn="r" fontAlgn="ctr"/>
                      <a:r>
                        <a:rPr lang="en-US" altLang="ja-JP" sz="2400" u="none" strike="noStrike">
                          <a:effectLst/>
                        </a:rPr>
                        <a:t>2016</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a:effectLst/>
                        </a:rPr>
                        <a:t>12</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dirty="0">
                          <a:effectLst/>
                        </a:rPr>
                        <a:t>9</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582748">
                <a:tc>
                  <a:txBody>
                    <a:bodyPr/>
                    <a:lstStyle/>
                    <a:p>
                      <a:pPr algn="ctr" fontAlgn="ctr"/>
                      <a:r>
                        <a:rPr lang="ja-JP" altLang="en-US" sz="2400" u="none" strike="noStrike" dirty="0">
                          <a:effectLst/>
                        </a:rPr>
                        <a:t>面積</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az-Cyrl-AZ" sz="2400" u="none" strike="noStrike" dirty="0">
                          <a:effectLst/>
                        </a:rPr>
                        <a:t>область</a:t>
                      </a:r>
                      <a:endParaRPr lang="az-Cyrl-AZ"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sz="2400" u="none" strike="noStrike">
                          <a:effectLst/>
                        </a:rPr>
                        <a:t>Km</a:t>
                      </a:r>
                      <a:r>
                        <a:rPr lang="en-US" sz="2400" u="none" strike="noStrike" baseline="30000">
                          <a:effectLst/>
                        </a:rPr>
                        <a:t>２</a:t>
                      </a:r>
                      <a:endParaRPr 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vMerge="1">
                  <a:txBody>
                    <a:bodyPr/>
                    <a:lstStyle/>
                    <a:p>
                      <a:endParaRPr kumimoji="1" lang="ja-JP" altLang="en-US"/>
                    </a:p>
                  </a:txBody>
                  <a:tcPr/>
                </a:tc>
                <a:tc>
                  <a:txBody>
                    <a:bodyPr/>
                    <a:lstStyle/>
                    <a:p>
                      <a:pPr algn="r" fontAlgn="ctr"/>
                      <a:r>
                        <a:rPr lang="en-US" altLang="ja-JP" sz="2400" u="none" strike="noStrike">
                          <a:effectLst/>
                        </a:rPr>
                        <a:t>2561</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a:effectLst/>
                        </a:rPr>
                        <a:t>2200</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1025061">
                <a:tc>
                  <a:txBody>
                    <a:bodyPr/>
                    <a:lstStyle/>
                    <a:p>
                      <a:pPr algn="ctr" fontAlgn="ctr"/>
                      <a:r>
                        <a:rPr lang="ja-JP" altLang="en-US" sz="2400" u="none" strike="noStrike" dirty="0" smtClean="0">
                          <a:effectLst/>
                        </a:rPr>
                        <a:t>都市圏域人口</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az-Cyrl-AZ" sz="2400" u="none" strike="noStrike" dirty="0">
                          <a:effectLst/>
                        </a:rPr>
                        <a:t>Городской </a:t>
                      </a:r>
                      <a:r>
                        <a:rPr lang="az-Cyrl-AZ" sz="2400" u="none" strike="noStrike" dirty="0" smtClean="0">
                          <a:effectLst/>
                        </a:rPr>
                        <a:t>район</a:t>
                      </a:r>
                      <a:r>
                        <a:rPr lang="ja-JP" altLang="en-US" sz="2400" u="none" strike="noStrike" dirty="0" smtClean="0">
                          <a:effectLst/>
                        </a:rPr>
                        <a:t>　</a:t>
                      </a:r>
                      <a:r>
                        <a:rPr lang="az-Cyrl-AZ" altLang="ja-JP" sz="2400" u="none" strike="noStrike" dirty="0" smtClean="0">
                          <a:effectLst/>
                        </a:rPr>
                        <a:t>население</a:t>
                      </a:r>
                      <a:endParaRPr lang="az-Cyrl-AZ" altLang="ja-JP" sz="2400" b="0" i="0" u="none" strike="noStrike" dirty="0" smtClean="0">
                        <a:solidFill>
                          <a:srgbClr val="000000"/>
                        </a:solidFill>
                        <a:effectLst/>
                        <a:latin typeface="ＭＳ Ｐゴシック" panose="020B0600070205080204" pitchFamily="50" charset="-128"/>
                        <a:ea typeface="+mn-ea"/>
                      </a:endParaRPr>
                    </a:p>
                    <a:p>
                      <a:pPr algn="ctr" fontAlgn="ctr"/>
                      <a:endParaRPr lang="az-Cyrl-AZ"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sz="2400" u="none" strike="noStrike" dirty="0">
                          <a:effectLst/>
                        </a:rPr>
                        <a:t>million</a:t>
                      </a:r>
                      <a:endParaRPr 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dirty="0">
                          <a:effectLst/>
                        </a:rPr>
                        <a:t>2017</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dirty="0">
                          <a:effectLst/>
                        </a:rPr>
                        <a:t>17</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a:effectLst/>
                        </a:rPr>
                        <a:t>35</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2952892">
                <a:tc rowSpan="2">
                  <a:txBody>
                    <a:bodyPr/>
                    <a:lstStyle/>
                    <a:p>
                      <a:pPr algn="ctr" fontAlgn="ctr"/>
                      <a:r>
                        <a:rPr lang="ja-JP" altLang="en-US" sz="2400" u="none" strike="noStrike" dirty="0">
                          <a:effectLst/>
                        </a:rPr>
                        <a:t>名目</a:t>
                      </a:r>
                      <a:r>
                        <a:rPr lang="en-US" sz="2400" u="none" strike="noStrike" dirty="0">
                          <a:effectLst/>
                        </a:rPr>
                        <a:t>GDP/</a:t>
                      </a:r>
                      <a:r>
                        <a:rPr lang="ja-JP" altLang="en-US" sz="2400" u="none" strike="noStrike" dirty="0">
                          <a:effectLst/>
                        </a:rPr>
                        <a:t>人</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rowSpan="2">
                  <a:txBody>
                    <a:bodyPr/>
                    <a:lstStyle/>
                    <a:p>
                      <a:pPr algn="ctr" fontAlgn="ctr"/>
                      <a:r>
                        <a:rPr lang="ru-RU" sz="2400" u="none" strike="noStrike" dirty="0">
                          <a:effectLst/>
                        </a:rPr>
                        <a:t>Первичный номинальный ВВП на душу </a:t>
                      </a:r>
                      <a:r>
                        <a:rPr lang="ru-RU" sz="2400" u="none" strike="noStrike" dirty="0" smtClean="0">
                          <a:effectLst/>
                        </a:rPr>
                        <a:t>населения</a:t>
                      </a:r>
                      <a:endParaRPr lang="en-US" sz="2400" u="none" strike="noStrike" dirty="0" smtClean="0">
                        <a:effectLst/>
                      </a:endParaRPr>
                    </a:p>
                  </a:txBody>
                  <a:tcPr marL="7620" marR="7620" marT="7620" marB="0" anchor="ctr"/>
                </a:tc>
                <a:tc rowSpan="2">
                  <a:txBody>
                    <a:bodyPr/>
                    <a:lstStyle/>
                    <a:p>
                      <a:pPr algn="r" fontAlgn="ctr"/>
                      <a:r>
                        <a:rPr lang="en-US" sz="2400" u="none" strike="noStrike" dirty="0">
                          <a:effectLst/>
                        </a:rPr>
                        <a:t>thousand　　US$</a:t>
                      </a:r>
                      <a:endParaRPr 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dirty="0">
                          <a:effectLst/>
                        </a:rPr>
                        <a:t>2014</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dirty="0" smtClean="0">
                          <a:effectLst/>
                        </a:rPr>
                        <a:t>45</a:t>
                      </a:r>
                    </a:p>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2400" b="0" i="0" u="none" strike="noStrike" dirty="0" smtClean="0">
                          <a:solidFill>
                            <a:srgbClr val="000000"/>
                          </a:solidFill>
                          <a:effectLst/>
                          <a:latin typeface="ＭＳ Ｐゴシック" panose="020B0600070205080204" pitchFamily="50" charset="-128"/>
                          <a:ea typeface="+mn-ea"/>
                        </a:rPr>
                        <a:t>（</a:t>
                      </a:r>
                      <a:r>
                        <a:rPr lang="en-US" altLang="ja-JP" sz="2400" b="0" i="0" u="none" strike="noStrike" dirty="0" smtClean="0">
                          <a:solidFill>
                            <a:srgbClr val="000000"/>
                          </a:solidFill>
                          <a:effectLst/>
                          <a:latin typeface="ＭＳ Ｐゴシック" panose="020B0600070205080204" pitchFamily="50" charset="-128"/>
                          <a:ea typeface="+mn-ea"/>
                          <a:hlinkClick r:id="rId2"/>
                        </a:rPr>
                        <a:t>https://matome.naver.jp/odai/2143188196272380201/2146558187806746403</a:t>
                      </a:r>
                      <a:r>
                        <a:rPr lang="ja-JP" altLang="en-US" sz="2400" b="0" i="0" u="none" strike="noStrike" dirty="0" smtClean="0">
                          <a:solidFill>
                            <a:srgbClr val="000000"/>
                          </a:solidFill>
                          <a:effectLst/>
                          <a:latin typeface="ＭＳ Ｐゴシック" panose="020B0600070205080204" pitchFamily="50" charset="-128"/>
                          <a:ea typeface="+mn-ea"/>
                        </a:rPr>
                        <a:t>）</a:t>
                      </a:r>
                      <a:endParaRPr lang="ru-RU" altLang="ja-JP" sz="2400" b="0" i="0" u="none" strike="noStrike" dirty="0" smtClean="0">
                        <a:solidFill>
                          <a:srgbClr val="000000"/>
                        </a:solidFill>
                        <a:effectLst/>
                        <a:latin typeface="ＭＳ Ｐゴシック" panose="020B0600070205080204" pitchFamily="50" charset="-128"/>
                        <a:ea typeface="+mn-ea"/>
                      </a:endParaRPr>
                    </a:p>
                    <a:p>
                      <a:pPr algn="r" fontAlgn="ct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dirty="0" smtClean="0">
                          <a:effectLst/>
                        </a:rPr>
                        <a:t>58</a:t>
                      </a:r>
                    </a:p>
                    <a:p>
                      <a:pPr algn="r" fontAlgn="ctr"/>
                      <a:r>
                        <a:rPr lang="ja-JP" altLang="en-US" sz="2400" b="0" i="0" u="none" strike="noStrike" dirty="0" smtClean="0">
                          <a:solidFill>
                            <a:srgbClr val="000000"/>
                          </a:solidFill>
                          <a:effectLst/>
                          <a:latin typeface="ＭＳ Ｐゴシック" panose="020B0600070205080204" pitchFamily="50" charset="-128"/>
                          <a:ea typeface="+mn-ea"/>
                        </a:rPr>
                        <a:t>（</a:t>
                      </a:r>
                      <a:r>
                        <a:rPr lang="en-US" altLang="ja-JP" sz="2400" b="0" i="0" u="none" strike="noStrike" dirty="0" smtClean="0">
                          <a:solidFill>
                            <a:srgbClr val="000000"/>
                          </a:solidFill>
                          <a:effectLst/>
                          <a:latin typeface="ＭＳ Ｐゴシック" panose="020B0600070205080204" pitchFamily="50" charset="-128"/>
                          <a:ea typeface="+mn-ea"/>
                          <a:hlinkClick r:id="rId3"/>
                        </a:rPr>
                        <a:t>http://uniunichan.hatenablog.com/entry/20151230GDP</a:t>
                      </a:r>
                      <a:r>
                        <a:rPr lang="ja-JP" altLang="en-US" sz="2400" b="0" i="0" u="none" strike="noStrike" dirty="0" smtClean="0">
                          <a:solidFill>
                            <a:srgbClr val="000000"/>
                          </a:solidFill>
                          <a:effectLst/>
                          <a:latin typeface="ＭＳ Ｐゴシック" panose="020B0600070205080204" pitchFamily="50" charset="-128"/>
                          <a:ea typeface="+mn-ea"/>
                        </a:rPr>
                        <a:t>）</a:t>
                      </a:r>
                      <a:endParaRPr lang="en-US" altLang="ja-JP" sz="2400" b="0" i="0" u="none" strike="noStrike" dirty="0" smtClean="0">
                        <a:solidFill>
                          <a:srgbClr val="000000"/>
                        </a:solidFill>
                        <a:effectLst/>
                        <a:latin typeface="ＭＳ Ｐゴシック" panose="020B0600070205080204" pitchFamily="50" charset="-128"/>
                        <a:ea typeface="+mn-ea"/>
                      </a:endParaRPr>
                    </a:p>
                    <a:p>
                      <a:pPr algn="r" fontAlgn="ct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3109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2400" u="none" strike="noStrike" dirty="0">
                          <a:effectLst/>
                        </a:rPr>
                        <a:t>　</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r>
                        <a:rPr lang="ja-JP" altLang="en-US" sz="2400" u="none" strike="noStrike">
                          <a:effectLst/>
                        </a:rPr>
                        <a:t>　</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r>
                        <a:rPr lang="ja-JP" altLang="en-US" sz="2400" u="none" strike="noStrike" dirty="0">
                          <a:effectLst/>
                        </a:rPr>
                        <a:t>　</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bl>
          </a:graphicData>
        </a:graphic>
      </p:graphicFrame>
    </p:spTree>
    <p:extLst>
      <p:ext uri="{BB962C8B-B14F-4D97-AF65-F5344CB8AC3E}">
        <p14:creationId xmlns:p14="http://schemas.microsoft.com/office/powerpoint/2010/main" val="198618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2529" y="5042648"/>
            <a:ext cx="11697418" cy="8143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7" name="図 6" descr="日の丸 - Google 検索 - Google Chrome"/>
          <p:cNvPicPr>
            <a:picLocks noChangeAspect="1"/>
          </p:cNvPicPr>
          <p:nvPr/>
        </p:nvPicPr>
        <p:blipFill rotWithShape="1">
          <a:blip r:embed="rId2">
            <a:extLst>
              <a:ext uri="{28A0092B-C50C-407E-A947-70E740481C1C}">
                <a14:useLocalDpi xmlns:a14="http://schemas.microsoft.com/office/drawing/2010/main" val="0"/>
              </a:ext>
            </a:extLst>
          </a:blip>
          <a:srcRect l="1415" t="10943" r="85708" b="73356"/>
          <a:stretch/>
        </p:blipFill>
        <p:spPr>
          <a:xfrm>
            <a:off x="10243586" y="5456721"/>
            <a:ext cx="1755758" cy="1157642"/>
          </a:xfrm>
          <a:prstGeom prst="rect">
            <a:avLst/>
          </a:prstGeom>
          <a:ln>
            <a:solidFill>
              <a:schemeClr val="tx1">
                <a:lumMod val="95000"/>
                <a:lumOff val="5000"/>
              </a:schemeClr>
            </a:solidFill>
          </a:ln>
        </p:spPr>
      </p:pic>
      <p:pic>
        <p:nvPicPr>
          <p:cNvPr id="8" name="図 7" descr="ユニオンジャック - Google 検索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1416" t="22589" r="82240" b="62626"/>
          <a:stretch/>
        </p:blipFill>
        <p:spPr>
          <a:xfrm>
            <a:off x="232910" y="6070122"/>
            <a:ext cx="1368381" cy="669381"/>
          </a:xfrm>
          <a:prstGeom prst="rect">
            <a:avLst/>
          </a:prstGeom>
        </p:spPr>
      </p:pic>
      <p:cxnSp>
        <p:nvCxnSpPr>
          <p:cNvPr id="11" name="直線コネクタ 10"/>
          <p:cNvCxnSpPr/>
          <p:nvPr/>
        </p:nvCxnSpPr>
        <p:spPr>
          <a:xfrm>
            <a:off x="3907522" y="3881887"/>
            <a:ext cx="34751" cy="2950229"/>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295294" y="3881887"/>
            <a:ext cx="14945" cy="299048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3" name="二等辺三角形 22"/>
          <p:cNvSpPr/>
          <p:nvPr/>
        </p:nvSpPr>
        <p:spPr>
          <a:xfrm>
            <a:off x="2354891" y="5650306"/>
            <a:ext cx="1936574" cy="767750"/>
          </a:xfrm>
          <a:prstGeom prst="triangle">
            <a:avLst>
              <a:gd name="adj" fmla="val 49342"/>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1600" dirty="0" smtClean="0">
                <a:solidFill>
                  <a:schemeClr val="tx1">
                    <a:lumMod val="95000"/>
                    <a:lumOff val="5000"/>
                  </a:schemeClr>
                </a:solidFill>
              </a:rPr>
              <a:t>СПРОС</a:t>
            </a:r>
            <a:endParaRPr kumimoji="1" lang="ja-JP" altLang="en-US" sz="1600" dirty="0">
              <a:solidFill>
                <a:schemeClr val="tx1">
                  <a:lumMod val="95000"/>
                  <a:lumOff val="5000"/>
                </a:schemeClr>
              </a:solidFill>
            </a:endParaRPr>
          </a:p>
        </p:txBody>
      </p:sp>
      <p:sp>
        <p:nvSpPr>
          <p:cNvPr id="29" name="二等辺三角形 28"/>
          <p:cNvSpPr/>
          <p:nvPr/>
        </p:nvSpPr>
        <p:spPr>
          <a:xfrm>
            <a:off x="3122758" y="6038492"/>
            <a:ext cx="1596064" cy="759123"/>
          </a:xfrm>
          <a:prstGeom prst="triangle">
            <a:avLst>
              <a:gd name="adj" fmla="val 4934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dirty="0">
                <a:solidFill>
                  <a:schemeClr val="tx1">
                    <a:lumMod val="95000"/>
                    <a:lumOff val="5000"/>
                  </a:schemeClr>
                </a:solidFill>
              </a:rPr>
              <a:t>ПОСТАВКА</a:t>
            </a:r>
            <a:endParaRPr kumimoji="1" lang="ja-JP" altLang="en-US" dirty="0">
              <a:solidFill>
                <a:schemeClr val="tx1">
                  <a:lumMod val="95000"/>
                  <a:lumOff val="5000"/>
                </a:schemeClr>
              </a:solidFill>
            </a:endParaRPr>
          </a:p>
        </p:txBody>
      </p:sp>
      <p:sp>
        <p:nvSpPr>
          <p:cNvPr id="32" name="右矢印 31"/>
          <p:cNvSpPr/>
          <p:nvPr/>
        </p:nvSpPr>
        <p:spPr>
          <a:xfrm flipH="1">
            <a:off x="8425129" y="301925"/>
            <a:ext cx="2866277" cy="34726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3200" dirty="0">
                <a:solidFill>
                  <a:schemeClr val="tx1">
                    <a:lumMod val="95000"/>
                    <a:lumOff val="5000"/>
                  </a:schemeClr>
                </a:solidFill>
              </a:rPr>
              <a:t>Зависит от способности </a:t>
            </a:r>
            <a:r>
              <a:rPr lang="az-Cyrl-AZ" altLang="ja-JP" sz="3200" dirty="0" smtClean="0">
                <a:solidFill>
                  <a:schemeClr val="tx1">
                    <a:lumMod val="95000"/>
                    <a:lumOff val="5000"/>
                  </a:schemeClr>
                </a:solidFill>
              </a:rPr>
              <a:t>водителя</a:t>
            </a:r>
            <a:endParaRPr kumimoji="1" lang="ja-JP" altLang="en-US" sz="3200" dirty="0">
              <a:solidFill>
                <a:schemeClr val="tx1">
                  <a:lumMod val="95000"/>
                  <a:lumOff val="5000"/>
                </a:schemeClr>
              </a:solidFill>
            </a:endParaRPr>
          </a:p>
        </p:txBody>
      </p:sp>
      <p:sp>
        <p:nvSpPr>
          <p:cNvPr id="33" name="右矢印 32"/>
          <p:cNvSpPr/>
          <p:nvPr/>
        </p:nvSpPr>
        <p:spPr>
          <a:xfrm>
            <a:off x="612475" y="1243326"/>
            <a:ext cx="2885461" cy="34726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3200" dirty="0">
                <a:solidFill>
                  <a:schemeClr val="tx1">
                    <a:lumMod val="95000"/>
                    <a:lumOff val="5000"/>
                  </a:schemeClr>
                </a:solidFill>
              </a:rPr>
              <a:t>Улучшение алгоритма </a:t>
            </a:r>
            <a:r>
              <a:rPr lang="az-Cyrl-AZ" altLang="ja-JP" sz="3200" dirty="0" smtClean="0">
                <a:solidFill>
                  <a:schemeClr val="tx1">
                    <a:lumMod val="95000"/>
                    <a:lumOff val="5000"/>
                  </a:schemeClr>
                </a:solidFill>
              </a:rPr>
              <a:t>отправки</a:t>
            </a:r>
            <a:endParaRPr kumimoji="1" lang="ja-JP" altLang="en-US" sz="3200" dirty="0">
              <a:solidFill>
                <a:schemeClr val="tx1">
                  <a:lumMod val="95000"/>
                  <a:lumOff val="5000"/>
                </a:schemeClr>
              </a:solidFill>
            </a:endParaRPr>
          </a:p>
        </p:txBody>
      </p:sp>
      <p:sp>
        <p:nvSpPr>
          <p:cNvPr id="34" name="角丸四角形 33"/>
          <p:cNvSpPr/>
          <p:nvPr/>
        </p:nvSpPr>
        <p:spPr>
          <a:xfrm>
            <a:off x="3933468" y="5132718"/>
            <a:ext cx="5550464" cy="49170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lumMod val="95000"/>
                    <a:lumOff val="5000"/>
                  </a:schemeClr>
                </a:solidFill>
              </a:rPr>
              <a:t>　　　　　　　　　</a:t>
            </a:r>
            <a:r>
              <a:rPr lang="az-Cyrl-AZ" altLang="ja-JP" dirty="0">
                <a:solidFill>
                  <a:schemeClr val="tx1">
                    <a:lumMod val="95000"/>
                    <a:lumOff val="5000"/>
                  </a:schemeClr>
                </a:solidFill>
              </a:rPr>
              <a:t>Количество уличных </a:t>
            </a:r>
            <a:r>
              <a:rPr lang="az-Cyrl-AZ" altLang="ja-JP" dirty="0" smtClean="0">
                <a:solidFill>
                  <a:schemeClr val="tx1">
                    <a:lumMod val="95000"/>
                    <a:lumOff val="5000"/>
                  </a:schemeClr>
                </a:solidFill>
              </a:rPr>
              <a:t>автомобилей</a:t>
            </a:r>
            <a:endParaRPr kumimoji="1" lang="ja-JP" altLang="en-US" dirty="0">
              <a:solidFill>
                <a:schemeClr val="tx1">
                  <a:lumMod val="95000"/>
                  <a:lumOff val="5000"/>
                </a:schemeClr>
              </a:solidFill>
            </a:endParaRPr>
          </a:p>
        </p:txBody>
      </p:sp>
      <p:sp>
        <p:nvSpPr>
          <p:cNvPr id="35" name="テキスト ボックス 34"/>
          <p:cNvSpPr txBox="1"/>
          <p:nvPr/>
        </p:nvSpPr>
        <p:spPr>
          <a:xfrm>
            <a:off x="3272176" y="5083828"/>
            <a:ext cx="1876686" cy="646331"/>
          </a:xfrm>
          <a:prstGeom prst="rect">
            <a:avLst/>
          </a:prstGeom>
          <a:noFill/>
        </p:spPr>
        <p:txBody>
          <a:bodyPr wrap="square" rtlCol="0">
            <a:spAutoFit/>
          </a:bodyPr>
          <a:lstStyle/>
          <a:p>
            <a:pPr algn="ctr"/>
            <a:r>
              <a:rPr kumimoji="1" lang="ja-JP" altLang="en-US" dirty="0" smtClean="0">
                <a:solidFill>
                  <a:schemeClr val="tx1">
                    <a:lumMod val="95000"/>
                    <a:lumOff val="5000"/>
                  </a:schemeClr>
                </a:solidFill>
              </a:rPr>
              <a:t>　</a:t>
            </a:r>
            <a:r>
              <a:rPr lang="az-Cyrl-AZ" altLang="ja-JP" dirty="0" smtClean="0">
                <a:solidFill>
                  <a:schemeClr val="tx1">
                    <a:lumMod val="95000"/>
                    <a:lumOff val="5000"/>
                  </a:schemeClr>
                </a:solidFill>
              </a:rPr>
              <a:t>Недостаток</a:t>
            </a:r>
            <a:r>
              <a:rPr lang="en-US" altLang="ja-JP" dirty="0" smtClean="0">
                <a:solidFill>
                  <a:schemeClr val="tx1">
                    <a:lumMod val="95000"/>
                    <a:lumOff val="5000"/>
                  </a:schemeClr>
                </a:solidFill>
              </a:rPr>
              <a:t> B  </a:t>
            </a:r>
            <a:r>
              <a:rPr lang="en-US" altLang="ja-JP" dirty="0">
                <a:solidFill>
                  <a:schemeClr val="tx1">
                    <a:lumMod val="95000"/>
                    <a:lumOff val="5000"/>
                  </a:schemeClr>
                </a:solidFill>
              </a:rPr>
              <a:t>NYC, </a:t>
            </a:r>
            <a:r>
              <a:rPr lang="en-US" altLang="ja-JP" dirty="0" smtClean="0">
                <a:solidFill>
                  <a:schemeClr val="tx1">
                    <a:lumMod val="95000"/>
                    <a:lumOff val="5000"/>
                  </a:schemeClr>
                </a:solidFill>
              </a:rPr>
              <a:t>LONDON</a:t>
            </a:r>
            <a:endParaRPr kumimoji="1" lang="ja-JP" altLang="en-US" dirty="0">
              <a:solidFill>
                <a:schemeClr val="tx1">
                  <a:lumMod val="95000"/>
                  <a:lumOff val="5000"/>
                </a:schemeClr>
              </a:solidFill>
            </a:endParaRPr>
          </a:p>
        </p:txBody>
      </p:sp>
      <p:sp>
        <p:nvSpPr>
          <p:cNvPr id="36" name="テキスト ボックス 35"/>
          <p:cNvSpPr txBox="1"/>
          <p:nvPr/>
        </p:nvSpPr>
        <p:spPr>
          <a:xfrm>
            <a:off x="8962718" y="5124095"/>
            <a:ext cx="1135247" cy="646331"/>
          </a:xfrm>
          <a:prstGeom prst="rect">
            <a:avLst/>
          </a:prstGeom>
          <a:noFill/>
        </p:spPr>
        <p:txBody>
          <a:bodyPr wrap="square" rtlCol="0">
            <a:spAutoFit/>
          </a:bodyPr>
          <a:lstStyle/>
          <a:p>
            <a:pPr algn="ctr"/>
            <a:r>
              <a:rPr lang="az-Cyrl-AZ" altLang="ja-JP" dirty="0">
                <a:solidFill>
                  <a:schemeClr val="tx1">
                    <a:lumMod val="95000"/>
                    <a:lumOff val="5000"/>
                  </a:schemeClr>
                </a:solidFill>
              </a:rPr>
              <a:t>Избыток в </a:t>
            </a:r>
            <a:r>
              <a:rPr lang="az-Cyrl-AZ" altLang="ja-JP" dirty="0" smtClean="0">
                <a:solidFill>
                  <a:schemeClr val="tx1">
                    <a:lumMod val="95000"/>
                    <a:lumOff val="5000"/>
                  </a:schemeClr>
                </a:solidFill>
              </a:rPr>
              <a:t>Токио</a:t>
            </a:r>
            <a:endParaRPr kumimoji="1" lang="ja-JP" altLang="en-US" dirty="0">
              <a:solidFill>
                <a:schemeClr val="tx1">
                  <a:lumMod val="95000"/>
                  <a:lumOff val="5000"/>
                </a:schemeClr>
              </a:solidFill>
            </a:endParaRPr>
          </a:p>
        </p:txBody>
      </p:sp>
      <p:sp>
        <p:nvSpPr>
          <p:cNvPr id="37" name="テキスト ボックス 36"/>
          <p:cNvSpPr txBox="1"/>
          <p:nvPr/>
        </p:nvSpPr>
        <p:spPr>
          <a:xfrm>
            <a:off x="2829464" y="3948957"/>
            <a:ext cx="1765673" cy="830997"/>
          </a:xfrm>
          <a:prstGeom prst="rect">
            <a:avLst/>
          </a:prstGeom>
          <a:noFill/>
        </p:spPr>
        <p:txBody>
          <a:bodyPr vert="horz" wrap="square" rtlCol="0">
            <a:spAutoFit/>
          </a:bodyPr>
          <a:lstStyle/>
          <a:p>
            <a:r>
              <a:rPr lang="en-US" altLang="ja-JP" sz="2400" dirty="0">
                <a:solidFill>
                  <a:schemeClr val="tx1">
                    <a:lumMod val="95000"/>
                    <a:lumOff val="5000"/>
                  </a:schemeClr>
                </a:solidFill>
              </a:rPr>
              <a:t>Popularization of PHV</a:t>
            </a:r>
            <a:endParaRPr kumimoji="1" lang="ja-JP" altLang="en-US" sz="2400" dirty="0">
              <a:solidFill>
                <a:schemeClr val="tx1">
                  <a:lumMod val="95000"/>
                  <a:lumOff val="5000"/>
                </a:schemeClr>
              </a:solidFill>
            </a:endParaRPr>
          </a:p>
        </p:txBody>
      </p:sp>
      <p:sp>
        <p:nvSpPr>
          <p:cNvPr id="38" name="正方形/長方形 37"/>
          <p:cNvSpPr/>
          <p:nvPr/>
        </p:nvSpPr>
        <p:spPr>
          <a:xfrm>
            <a:off x="1347303" y="-30405"/>
            <a:ext cx="8935379" cy="8728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ja-JP" sz="3200" dirty="0">
                <a:solidFill>
                  <a:schemeClr val="tx1">
                    <a:lumMod val="95000"/>
                    <a:lumOff val="5000"/>
                  </a:schemeClr>
                </a:solidFill>
              </a:rPr>
              <a:t>Создание базы данных о человеческом </a:t>
            </a:r>
            <a:r>
              <a:rPr lang="ru-RU" altLang="ja-JP" sz="3200" dirty="0" smtClean="0">
                <a:solidFill>
                  <a:schemeClr val="tx1">
                    <a:lumMod val="95000"/>
                    <a:lumOff val="5000"/>
                  </a:schemeClr>
                </a:solidFill>
              </a:rPr>
              <a:t>движении</a:t>
            </a:r>
            <a:endParaRPr kumimoji="1" lang="ja-JP" altLang="en-US" sz="3200" dirty="0">
              <a:solidFill>
                <a:schemeClr val="tx1">
                  <a:lumMod val="95000"/>
                  <a:lumOff val="5000"/>
                </a:schemeClr>
              </a:solidFill>
            </a:endParaRPr>
          </a:p>
        </p:txBody>
      </p:sp>
      <p:sp>
        <p:nvSpPr>
          <p:cNvPr id="40" name="左右矢印 39"/>
          <p:cNvSpPr/>
          <p:nvPr/>
        </p:nvSpPr>
        <p:spPr>
          <a:xfrm>
            <a:off x="5035512" y="3983647"/>
            <a:ext cx="1968960" cy="48463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chemeClr val="tx1">
                    <a:lumMod val="95000"/>
                    <a:lumOff val="5000"/>
                  </a:schemeClr>
                </a:solidFill>
              </a:rPr>
              <a:t>Us,uk</a:t>
            </a:r>
            <a:r>
              <a:rPr kumimoji="1" lang="ja-JP" altLang="en-US" dirty="0" smtClean="0">
                <a:solidFill>
                  <a:schemeClr val="tx1">
                    <a:lumMod val="95000"/>
                    <a:lumOff val="5000"/>
                  </a:schemeClr>
                </a:solidFill>
              </a:rPr>
              <a:t>　　　</a:t>
            </a:r>
            <a:r>
              <a:rPr lang="en-US" altLang="ja-JP" dirty="0">
                <a:solidFill>
                  <a:schemeClr val="tx1">
                    <a:lumMod val="95000"/>
                    <a:lumOff val="5000"/>
                  </a:schemeClr>
                </a:solidFill>
              </a:rPr>
              <a:t>J</a:t>
            </a:r>
            <a:r>
              <a:rPr kumimoji="1" lang="en-US" altLang="ja-JP" dirty="0" smtClean="0">
                <a:solidFill>
                  <a:schemeClr val="tx1">
                    <a:lumMod val="95000"/>
                    <a:lumOff val="5000"/>
                  </a:schemeClr>
                </a:solidFill>
              </a:rPr>
              <a:t>apan</a:t>
            </a:r>
            <a:endParaRPr kumimoji="1" lang="ja-JP" altLang="en-US" dirty="0">
              <a:solidFill>
                <a:schemeClr val="tx1">
                  <a:lumMod val="95000"/>
                  <a:lumOff val="5000"/>
                </a:schemeClr>
              </a:solidFill>
            </a:endParaRPr>
          </a:p>
        </p:txBody>
      </p:sp>
      <p:sp>
        <p:nvSpPr>
          <p:cNvPr id="41" name="上カーブ矢印 40"/>
          <p:cNvSpPr/>
          <p:nvPr/>
        </p:nvSpPr>
        <p:spPr>
          <a:xfrm rot="18408470">
            <a:off x="3542247" y="1780263"/>
            <a:ext cx="2253229" cy="748221"/>
          </a:xfrm>
          <a:prstGeom prst="curvedUpArrow">
            <a:avLst>
              <a:gd name="adj1" fmla="val 25000"/>
              <a:gd name="adj2" fmla="val 63709"/>
              <a:gd name="adj3" fmla="val 1337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p:cNvSpPr txBox="1"/>
          <p:nvPr/>
        </p:nvSpPr>
        <p:spPr>
          <a:xfrm>
            <a:off x="3096882" y="1241621"/>
            <a:ext cx="2555679" cy="1200329"/>
          </a:xfrm>
          <a:prstGeom prst="rect">
            <a:avLst/>
          </a:prstGeom>
          <a:noFill/>
        </p:spPr>
        <p:txBody>
          <a:bodyPr vert="horz" wrap="square" rtlCol="0">
            <a:spAutoFit/>
          </a:bodyPr>
          <a:lstStyle/>
          <a:p>
            <a:pPr algn="ctr"/>
            <a:r>
              <a:rPr lang="ru-RU" altLang="ja-JP" dirty="0">
                <a:solidFill>
                  <a:schemeClr val="tx1">
                    <a:lumMod val="95000"/>
                    <a:lumOff val="5000"/>
                  </a:schemeClr>
                </a:solidFill>
              </a:rPr>
              <a:t>Разбавление разницы между уличным наймом и ожиданием бизнеса в </a:t>
            </a:r>
            <a:r>
              <a:rPr lang="ru-RU" altLang="ja-JP" dirty="0" smtClean="0">
                <a:solidFill>
                  <a:schemeClr val="tx1">
                    <a:lumMod val="95000"/>
                    <a:lumOff val="5000"/>
                  </a:schemeClr>
                </a:solidFill>
              </a:rPr>
              <a:t>гараже</a:t>
            </a:r>
            <a:endParaRPr kumimoji="1" lang="ja-JP" altLang="en-US" dirty="0">
              <a:solidFill>
                <a:schemeClr val="tx1">
                  <a:lumMod val="95000"/>
                  <a:lumOff val="5000"/>
                </a:schemeClr>
              </a:solidFill>
            </a:endParaRPr>
          </a:p>
        </p:txBody>
      </p:sp>
      <p:sp>
        <p:nvSpPr>
          <p:cNvPr id="55" name="テキスト ボックス 54"/>
          <p:cNvSpPr txBox="1"/>
          <p:nvPr/>
        </p:nvSpPr>
        <p:spPr>
          <a:xfrm>
            <a:off x="6107993" y="1511782"/>
            <a:ext cx="2190617" cy="646331"/>
          </a:xfrm>
          <a:prstGeom prst="rect">
            <a:avLst/>
          </a:prstGeom>
          <a:noFill/>
        </p:spPr>
        <p:txBody>
          <a:bodyPr vert="horz" wrap="square" rtlCol="0">
            <a:spAutoFit/>
          </a:bodyPr>
          <a:lstStyle/>
          <a:p>
            <a:pPr algn="ctr"/>
            <a:r>
              <a:rPr lang="az-Cyrl-AZ" altLang="ja-JP" dirty="0">
                <a:solidFill>
                  <a:schemeClr val="tx1">
                    <a:lumMod val="95000"/>
                    <a:lumOff val="5000"/>
                  </a:schemeClr>
                </a:solidFill>
              </a:rPr>
              <a:t>Продолжение уличного </a:t>
            </a:r>
            <a:r>
              <a:rPr lang="az-Cyrl-AZ" altLang="ja-JP" dirty="0" smtClean="0">
                <a:solidFill>
                  <a:schemeClr val="tx1">
                    <a:lumMod val="95000"/>
                    <a:lumOff val="5000"/>
                  </a:schemeClr>
                </a:solidFill>
              </a:rPr>
              <a:t>найма</a:t>
            </a:r>
            <a:endParaRPr kumimoji="1" lang="ja-JP" altLang="en-US" dirty="0">
              <a:solidFill>
                <a:schemeClr val="tx1">
                  <a:lumMod val="95000"/>
                  <a:lumOff val="5000"/>
                </a:schemeClr>
              </a:solidFill>
            </a:endParaRPr>
          </a:p>
        </p:txBody>
      </p:sp>
      <p:pic>
        <p:nvPicPr>
          <p:cNvPr id="58" name="図 57"/>
          <p:cNvPicPr>
            <a:picLocks noChangeAspect="1"/>
          </p:cNvPicPr>
          <p:nvPr/>
        </p:nvPicPr>
        <p:blipFill rotWithShape="1">
          <a:blip r:embed="rId4"/>
          <a:srcRect l="933" t="9630" r="83253" b="75693"/>
          <a:stretch/>
        </p:blipFill>
        <p:spPr>
          <a:xfrm>
            <a:off x="3989533" y="863874"/>
            <a:ext cx="482347" cy="251813"/>
          </a:xfrm>
          <a:prstGeom prst="rect">
            <a:avLst/>
          </a:prstGeom>
        </p:spPr>
      </p:pic>
      <p:pic>
        <p:nvPicPr>
          <p:cNvPr id="59" name="図 58"/>
          <p:cNvPicPr>
            <a:picLocks noChangeAspect="1"/>
          </p:cNvPicPr>
          <p:nvPr/>
        </p:nvPicPr>
        <p:blipFill rotWithShape="1">
          <a:blip r:embed="rId4"/>
          <a:srcRect l="933" t="9630" r="83253" b="75693"/>
          <a:stretch/>
        </p:blipFill>
        <p:spPr>
          <a:xfrm>
            <a:off x="4496258" y="857507"/>
            <a:ext cx="482347" cy="251813"/>
          </a:xfrm>
          <a:prstGeom prst="rect">
            <a:avLst/>
          </a:prstGeom>
        </p:spPr>
      </p:pic>
      <p:pic>
        <p:nvPicPr>
          <p:cNvPr id="60" name="図 59"/>
          <p:cNvPicPr>
            <a:picLocks noChangeAspect="1"/>
          </p:cNvPicPr>
          <p:nvPr/>
        </p:nvPicPr>
        <p:blipFill rotWithShape="1">
          <a:blip r:embed="rId4"/>
          <a:srcRect l="933" t="9630" r="83253" b="75693"/>
          <a:stretch/>
        </p:blipFill>
        <p:spPr>
          <a:xfrm>
            <a:off x="3480165" y="868388"/>
            <a:ext cx="482347" cy="251813"/>
          </a:xfrm>
          <a:prstGeom prst="rect">
            <a:avLst/>
          </a:prstGeom>
        </p:spPr>
      </p:pic>
      <p:pic>
        <p:nvPicPr>
          <p:cNvPr id="63" name="図 62"/>
          <p:cNvPicPr>
            <a:picLocks noChangeAspect="1"/>
          </p:cNvPicPr>
          <p:nvPr/>
        </p:nvPicPr>
        <p:blipFill rotWithShape="1">
          <a:blip r:embed="rId4"/>
          <a:srcRect l="933" t="9630" r="83253" b="75693"/>
          <a:stretch/>
        </p:blipFill>
        <p:spPr>
          <a:xfrm>
            <a:off x="1226535" y="5249793"/>
            <a:ext cx="1399025" cy="730372"/>
          </a:xfrm>
          <a:prstGeom prst="rect">
            <a:avLst/>
          </a:prstGeom>
        </p:spPr>
      </p:pic>
      <p:cxnSp>
        <p:nvCxnSpPr>
          <p:cNvPr id="39" name="直線コネクタ 38"/>
          <p:cNvCxnSpPr/>
          <p:nvPr/>
        </p:nvCxnSpPr>
        <p:spPr>
          <a:xfrm flipH="1">
            <a:off x="6021238" y="146649"/>
            <a:ext cx="51758" cy="65647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5" name="上カーブ矢印 44"/>
          <p:cNvSpPr/>
          <p:nvPr/>
        </p:nvSpPr>
        <p:spPr>
          <a:xfrm rot="7313085">
            <a:off x="-554801" y="1258749"/>
            <a:ext cx="2253229" cy="669542"/>
          </a:xfrm>
          <a:prstGeom prst="curvedUpArrow">
            <a:avLst>
              <a:gd name="adj1" fmla="val 25000"/>
              <a:gd name="adj2" fmla="val 63709"/>
              <a:gd name="adj3" fmla="val 1337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テキスト ボックス 45"/>
          <p:cNvSpPr txBox="1"/>
          <p:nvPr/>
        </p:nvSpPr>
        <p:spPr>
          <a:xfrm>
            <a:off x="270298" y="931662"/>
            <a:ext cx="2721306" cy="1200329"/>
          </a:xfrm>
          <a:prstGeom prst="rect">
            <a:avLst/>
          </a:prstGeom>
          <a:noFill/>
        </p:spPr>
        <p:txBody>
          <a:bodyPr vert="horz" wrap="square" rtlCol="0">
            <a:spAutoFit/>
          </a:bodyPr>
          <a:lstStyle/>
          <a:p>
            <a:r>
              <a:rPr lang="ru-RU" altLang="ja-JP" dirty="0">
                <a:solidFill>
                  <a:schemeClr val="tx1">
                    <a:lumMod val="95000"/>
                    <a:lumOff val="5000"/>
                  </a:schemeClr>
                </a:solidFill>
              </a:rPr>
              <a:t>Улучшение точности прогнозирования спроса с использованием базы данных</a:t>
            </a:r>
            <a:endParaRPr kumimoji="1" lang="ja-JP" altLang="en-US" dirty="0">
              <a:solidFill>
                <a:schemeClr val="tx1">
                  <a:lumMod val="95000"/>
                  <a:lumOff val="5000"/>
                </a:schemeClr>
              </a:solidFill>
            </a:endParaRPr>
          </a:p>
        </p:txBody>
      </p:sp>
      <p:cxnSp>
        <p:nvCxnSpPr>
          <p:cNvPr id="47" name="直線コネクタ 46"/>
          <p:cNvCxnSpPr/>
          <p:nvPr/>
        </p:nvCxnSpPr>
        <p:spPr>
          <a:xfrm flipH="1">
            <a:off x="8692541" y="3844507"/>
            <a:ext cx="14945" cy="299048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468674" y="3844514"/>
            <a:ext cx="34751" cy="2950229"/>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52" name="図 51" descr="日の丸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5" t="10943" r="85708" b="73356"/>
          <a:stretch/>
        </p:blipFill>
        <p:spPr>
          <a:xfrm>
            <a:off x="6178274" y="4459860"/>
            <a:ext cx="402995" cy="265711"/>
          </a:xfrm>
          <a:prstGeom prst="rect">
            <a:avLst/>
          </a:prstGeom>
          <a:ln>
            <a:solidFill>
              <a:schemeClr val="tx1">
                <a:lumMod val="95000"/>
                <a:lumOff val="5000"/>
              </a:schemeClr>
            </a:solidFill>
          </a:ln>
        </p:spPr>
      </p:pic>
      <p:pic>
        <p:nvPicPr>
          <p:cNvPr id="56" name="図 55"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5476486" y="4454103"/>
            <a:ext cx="458488" cy="224282"/>
          </a:xfrm>
          <a:prstGeom prst="rect">
            <a:avLst/>
          </a:prstGeom>
        </p:spPr>
      </p:pic>
      <p:pic>
        <p:nvPicPr>
          <p:cNvPr id="57" name="図 56"/>
          <p:cNvPicPr>
            <a:picLocks noChangeAspect="1"/>
          </p:cNvPicPr>
          <p:nvPr/>
        </p:nvPicPr>
        <p:blipFill rotWithShape="1">
          <a:blip r:embed="rId4"/>
          <a:srcRect l="933" t="9630" r="83253" b="75693"/>
          <a:stretch/>
        </p:blipFill>
        <p:spPr>
          <a:xfrm>
            <a:off x="4967834" y="4460467"/>
            <a:ext cx="482347" cy="251813"/>
          </a:xfrm>
          <a:prstGeom prst="rect">
            <a:avLst/>
          </a:prstGeom>
        </p:spPr>
      </p:pic>
      <p:sp>
        <p:nvSpPr>
          <p:cNvPr id="2" name="テキスト ボックス 1"/>
          <p:cNvSpPr txBox="1"/>
          <p:nvPr/>
        </p:nvSpPr>
        <p:spPr>
          <a:xfrm>
            <a:off x="-25879" y="4198120"/>
            <a:ext cx="1030114" cy="369332"/>
          </a:xfrm>
          <a:prstGeom prst="rect">
            <a:avLst/>
          </a:prstGeom>
          <a:noFill/>
        </p:spPr>
        <p:txBody>
          <a:bodyPr wrap="square" rtlCol="0">
            <a:spAutoFit/>
          </a:bodyPr>
          <a:lstStyle/>
          <a:p>
            <a:r>
              <a:rPr kumimoji="1" lang="en-US" altLang="ja-JP" dirty="0" smtClean="0"/>
              <a:t>Mini-Cab</a:t>
            </a:r>
            <a:endParaRPr kumimoji="1" lang="ja-JP" altLang="en-US" dirty="0"/>
          </a:p>
        </p:txBody>
      </p:sp>
      <p:pic>
        <p:nvPicPr>
          <p:cNvPr id="42" name="図 41"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5352838" y="2967494"/>
            <a:ext cx="458488" cy="224282"/>
          </a:xfrm>
          <a:prstGeom prst="rect">
            <a:avLst/>
          </a:prstGeom>
        </p:spPr>
      </p:pic>
      <p:sp>
        <p:nvSpPr>
          <p:cNvPr id="43" name="テキスト ボックス 42"/>
          <p:cNvSpPr txBox="1"/>
          <p:nvPr/>
        </p:nvSpPr>
        <p:spPr>
          <a:xfrm>
            <a:off x="4682355" y="3142828"/>
            <a:ext cx="1643664" cy="584775"/>
          </a:xfrm>
          <a:prstGeom prst="rect">
            <a:avLst/>
          </a:prstGeom>
          <a:noFill/>
        </p:spPr>
        <p:txBody>
          <a:bodyPr wrap="square" rtlCol="0">
            <a:spAutoFit/>
          </a:bodyPr>
          <a:lstStyle/>
          <a:p>
            <a:pPr algn="ctr"/>
            <a:r>
              <a:rPr kumimoji="1" lang="en-US" altLang="ja-JP" dirty="0" smtClean="0"/>
              <a:t>Black-Cab</a:t>
            </a:r>
          </a:p>
          <a:p>
            <a:pPr algn="ctr"/>
            <a:r>
              <a:rPr lang="en-US" altLang="ja-JP" sz="1400" dirty="0" smtClean="0"/>
              <a:t>OWNER</a:t>
            </a:r>
            <a:r>
              <a:rPr lang="ja-JP" altLang="en-US" sz="1400" dirty="0" smtClean="0"/>
              <a:t>　</a:t>
            </a:r>
            <a:r>
              <a:rPr lang="en-US" altLang="ja-JP" sz="1400" dirty="0" smtClean="0"/>
              <a:t>DRIVER</a:t>
            </a:r>
            <a:endParaRPr kumimoji="1" lang="ja-JP" altLang="en-US" sz="1400" dirty="0"/>
          </a:p>
        </p:txBody>
      </p:sp>
      <p:pic>
        <p:nvPicPr>
          <p:cNvPr id="53" name="図 52"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225882" y="4577754"/>
            <a:ext cx="458488" cy="224282"/>
          </a:xfrm>
          <a:prstGeom prst="rect">
            <a:avLst/>
          </a:prstGeom>
        </p:spPr>
      </p:pic>
      <p:pic>
        <p:nvPicPr>
          <p:cNvPr id="61" name="図 60" descr="日の丸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5" t="10943" r="85708" b="73356"/>
          <a:stretch/>
        </p:blipFill>
        <p:spPr>
          <a:xfrm>
            <a:off x="6675738" y="2921492"/>
            <a:ext cx="402995" cy="265711"/>
          </a:xfrm>
          <a:prstGeom prst="rect">
            <a:avLst/>
          </a:prstGeom>
          <a:ln>
            <a:solidFill>
              <a:schemeClr val="tx1">
                <a:lumMod val="95000"/>
                <a:lumOff val="5000"/>
              </a:schemeClr>
            </a:solidFill>
          </a:ln>
        </p:spPr>
      </p:pic>
      <p:sp>
        <p:nvSpPr>
          <p:cNvPr id="62" name="テキスト ボックス 61"/>
          <p:cNvSpPr txBox="1"/>
          <p:nvPr/>
        </p:nvSpPr>
        <p:spPr>
          <a:xfrm>
            <a:off x="6193769" y="3139943"/>
            <a:ext cx="1210382" cy="543536"/>
          </a:xfrm>
          <a:prstGeom prst="rect">
            <a:avLst/>
          </a:prstGeom>
          <a:noFill/>
        </p:spPr>
        <p:txBody>
          <a:bodyPr wrap="square" rtlCol="0">
            <a:spAutoFit/>
          </a:bodyPr>
          <a:lstStyle/>
          <a:p>
            <a:pPr algn="ctr"/>
            <a:r>
              <a:rPr kumimoji="1" lang="en-US" altLang="ja-JP" sz="1400" dirty="0" smtClean="0"/>
              <a:t>Cab</a:t>
            </a:r>
            <a:r>
              <a:rPr kumimoji="1" lang="ja-JP" altLang="en-US" sz="1400" dirty="0" smtClean="0"/>
              <a:t>　</a:t>
            </a:r>
            <a:r>
              <a:rPr kumimoji="1" lang="en-US" altLang="ja-JP" sz="1400" dirty="0" smtClean="0"/>
              <a:t>FREET </a:t>
            </a:r>
          </a:p>
          <a:p>
            <a:pPr algn="ctr"/>
            <a:r>
              <a:rPr kumimoji="1" lang="en-US" altLang="ja-JP" sz="1400" dirty="0" smtClean="0"/>
              <a:t>in Tokyo</a:t>
            </a:r>
          </a:p>
        </p:txBody>
      </p:sp>
      <p:sp>
        <p:nvSpPr>
          <p:cNvPr id="4" name="左カーブ矢印 3"/>
          <p:cNvSpPr/>
          <p:nvPr/>
        </p:nvSpPr>
        <p:spPr>
          <a:xfrm>
            <a:off x="6866627" y="1181816"/>
            <a:ext cx="374083" cy="14651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左カーブ矢印 63"/>
          <p:cNvSpPr/>
          <p:nvPr/>
        </p:nvSpPr>
        <p:spPr>
          <a:xfrm rot="857828" flipH="1">
            <a:off x="5569016" y="1128580"/>
            <a:ext cx="334433" cy="14675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5" name="図 64"/>
          <p:cNvPicPr>
            <a:picLocks noChangeAspect="1"/>
          </p:cNvPicPr>
          <p:nvPr/>
        </p:nvPicPr>
        <p:blipFill rotWithShape="1">
          <a:blip r:embed="rId4"/>
          <a:srcRect l="933" t="9630" r="83253" b="75693"/>
          <a:stretch/>
        </p:blipFill>
        <p:spPr>
          <a:xfrm>
            <a:off x="1272860" y="4578361"/>
            <a:ext cx="482347" cy="251813"/>
          </a:xfrm>
          <a:prstGeom prst="rect">
            <a:avLst/>
          </a:prstGeom>
        </p:spPr>
      </p:pic>
      <p:sp>
        <p:nvSpPr>
          <p:cNvPr id="66" name="テキスト ボックス 65"/>
          <p:cNvSpPr txBox="1"/>
          <p:nvPr/>
        </p:nvSpPr>
        <p:spPr>
          <a:xfrm>
            <a:off x="1066797" y="4186620"/>
            <a:ext cx="1030114" cy="369332"/>
          </a:xfrm>
          <a:prstGeom prst="rect">
            <a:avLst/>
          </a:prstGeom>
          <a:noFill/>
        </p:spPr>
        <p:txBody>
          <a:bodyPr wrap="square" rtlCol="0">
            <a:spAutoFit/>
          </a:bodyPr>
          <a:lstStyle/>
          <a:p>
            <a:r>
              <a:rPr kumimoji="1" lang="en-US" altLang="ja-JP" dirty="0" err="1" smtClean="0"/>
              <a:t>Uber,Lyft</a:t>
            </a:r>
            <a:endParaRPr kumimoji="1" lang="ja-JP" altLang="en-US" dirty="0"/>
          </a:p>
        </p:txBody>
      </p:sp>
      <p:pic>
        <p:nvPicPr>
          <p:cNvPr id="67" name="図 66"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2992067" y="882780"/>
            <a:ext cx="458488" cy="224282"/>
          </a:xfrm>
          <a:prstGeom prst="rect">
            <a:avLst/>
          </a:prstGeom>
        </p:spPr>
      </p:pic>
      <p:sp>
        <p:nvSpPr>
          <p:cNvPr id="69" name="二等辺三角形 68"/>
          <p:cNvSpPr/>
          <p:nvPr/>
        </p:nvSpPr>
        <p:spPr>
          <a:xfrm>
            <a:off x="7760771" y="5811332"/>
            <a:ext cx="1936574" cy="767750"/>
          </a:xfrm>
          <a:prstGeom prst="triangle">
            <a:avLst>
              <a:gd name="adj" fmla="val 49342"/>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1600" dirty="0" smtClean="0">
                <a:solidFill>
                  <a:schemeClr val="tx1">
                    <a:lumMod val="95000"/>
                    <a:lumOff val="5000"/>
                  </a:schemeClr>
                </a:solidFill>
              </a:rPr>
              <a:t>СПРОС</a:t>
            </a:r>
            <a:endParaRPr kumimoji="1" lang="ja-JP" altLang="en-US" sz="1600" dirty="0">
              <a:solidFill>
                <a:schemeClr val="tx1">
                  <a:lumMod val="95000"/>
                  <a:lumOff val="5000"/>
                </a:schemeClr>
              </a:solidFill>
            </a:endParaRPr>
          </a:p>
        </p:txBody>
      </p:sp>
      <p:sp>
        <p:nvSpPr>
          <p:cNvPr id="70" name="二等辺三角形 69"/>
          <p:cNvSpPr/>
          <p:nvPr/>
        </p:nvSpPr>
        <p:spPr>
          <a:xfrm>
            <a:off x="8735667" y="6018366"/>
            <a:ext cx="1596064" cy="759123"/>
          </a:xfrm>
          <a:prstGeom prst="triangle">
            <a:avLst>
              <a:gd name="adj" fmla="val 4934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dirty="0" smtClean="0">
                <a:solidFill>
                  <a:schemeClr val="tx1">
                    <a:lumMod val="95000"/>
                    <a:lumOff val="5000"/>
                  </a:schemeClr>
                </a:solidFill>
              </a:rPr>
              <a:t>ПОСТАВКА</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2982630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flipV="1">
            <a:off x="2160396" y="1286189"/>
            <a:ext cx="10048" cy="4501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155562" y="633048"/>
            <a:ext cx="1929283" cy="1077218"/>
          </a:xfrm>
          <a:prstGeom prst="rect">
            <a:avLst/>
          </a:prstGeom>
          <a:noFill/>
        </p:spPr>
        <p:txBody>
          <a:bodyPr wrap="square" rtlCol="0">
            <a:spAutoFit/>
          </a:bodyPr>
          <a:lstStyle/>
          <a:p>
            <a:r>
              <a:rPr lang="az-Cyrl-AZ" altLang="ja-JP" sz="3200" dirty="0"/>
              <a:t>запланированное</a:t>
            </a:r>
            <a:endParaRPr kumimoji="1" lang="ja-JP" altLang="en-US" sz="3200" dirty="0"/>
          </a:p>
        </p:txBody>
      </p:sp>
      <p:cxnSp>
        <p:nvCxnSpPr>
          <p:cNvPr id="6" name="直線矢印コネクタ 5"/>
          <p:cNvCxnSpPr/>
          <p:nvPr/>
        </p:nvCxnSpPr>
        <p:spPr>
          <a:xfrm>
            <a:off x="2170444" y="5787851"/>
            <a:ext cx="5878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038681" y="5486400"/>
            <a:ext cx="3529341" cy="1200329"/>
          </a:xfrm>
          <a:prstGeom prst="rect">
            <a:avLst/>
          </a:prstGeom>
          <a:noFill/>
        </p:spPr>
        <p:txBody>
          <a:bodyPr wrap="square" rtlCol="0">
            <a:spAutoFit/>
          </a:bodyPr>
          <a:lstStyle/>
          <a:p>
            <a:r>
              <a:rPr lang="az-Cyrl-AZ" altLang="ja-JP" sz="3600" dirty="0">
                <a:solidFill>
                  <a:schemeClr val="tx1">
                    <a:lumMod val="95000"/>
                    <a:lumOff val="5000"/>
                  </a:schemeClr>
                </a:solidFill>
              </a:rPr>
              <a:t>Фиксированный маршрут</a:t>
            </a:r>
            <a:endParaRPr kumimoji="1" lang="ja-JP" altLang="en-US" sz="3600" dirty="0">
              <a:solidFill>
                <a:schemeClr val="tx1">
                  <a:lumMod val="95000"/>
                  <a:lumOff val="5000"/>
                </a:schemeClr>
              </a:solidFill>
            </a:endParaRPr>
          </a:p>
        </p:txBody>
      </p:sp>
      <p:sp>
        <p:nvSpPr>
          <p:cNvPr id="8" name="円/楕円 7"/>
          <p:cNvSpPr/>
          <p:nvPr/>
        </p:nvSpPr>
        <p:spPr>
          <a:xfrm>
            <a:off x="6682154" y="439673"/>
            <a:ext cx="2155371" cy="21528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2800" dirty="0">
                <a:solidFill>
                  <a:schemeClr val="tx1">
                    <a:lumMod val="95000"/>
                    <a:lumOff val="5000"/>
                  </a:schemeClr>
                </a:solidFill>
              </a:rPr>
              <a:t>Езда </a:t>
            </a:r>
            <a:r>
              <a:rPr lang="az-Cyrl-AZ" altLang="ja-JP" sz="2800" dirty="0" smtClean="0">
                <a:solidFill>
                  <a:schemeClr val="tx1">
                    <a:lumMod val="95000"/>
                    <a:lumOff val="5000"/>
                  </a:schemeClr>
                </a:solidFill>
              </a:rPr>
              <a:t>вместе</a:t>
            </a:r>
            <a:endParaRPr lang="en-US" altLang="ja-JP" sz="2800" dirty="0" smtClean="0">
              <a:solidFill>
                <a:schemeClr val="tx1">
                  <a:lumMod val="95000"/>
                  <a:lumOff val="5000"/>
                </a:schemeClr>
              </a:solidFill>
            </a:endParaRPr>
          </a:p>
          <a:p>
            <a:pPr algn="ctr"/>
            <a:r>
              <a:rPr lang="az-Cyrl-AZ" altLang="ja-JP" sz="2800" dirty="0" smtClean="0">
                <a:solidFill>
                  <a:schemeClr val="tx1">
                    <a:lumMod val="95000"/>
                    <a:lumOff val="5000"/>
                  </a:schemeClr>
                </a:solidFill>
              </a:rPr>
              <a:t>омнибус</a:t>
            </a:r>
            <a:endParaRPr kumimoji="1" lang="ja-JP" altLang="en-US" sz="2800" dirty="0">
              <a:solidFill>
                <a:schemeClr val="tx1">
                  <a:lumMod val="95000"/>
                  <a:lumOff val="5000"/>
                </a:schemeClr>
              </a:solidFill>
            </a:endParaRPr>
          </a:p>
        </p:txBody>
      </p:sp>
      <p:sp>
        <p:nvSpPr>
          <p:cNvPr id="9" name="円/楕円 8"/>
          <p:cNvSpPr/>
          <p:nvPr/>
        </p:nvSpPr>
        <p:spPr>
          <a:xfrm>
            <a:off x="2141966" y="3606585"/>
            <a:ext cx="2155371" cy="215280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2800" dirty="0">
                <a:solidFill>
                  <a:schemeClr val="tx1">
                    <a:lumMod val="95000"/>
                    <a:lumOff val="5000"/>
                  </a:schemeClr>
                </a:solidFill>
              </a:rPr>
              <a:t>Стрит-найм </a:t>
            </a:r>
            <a:endParaRPr kumimoji="1" lang="ja-JP" altLang="en-US" sz="2800" dirty="0">
              <a:solidFill>
                <a:schemeClr val="tx1">
                  <a:lumMod val="95000"/>
                  <a:lumOff val="5000"/>
                </a:schemeClr>
              </a:solidFill>
            </a:endParaRPr>
          </a:p>
        </p:txBody>
      </p:sp>
      <p:sp>
        <p:nvSpPr>
          <p:cNvPr id="10" name="円/楕円 9"/>
          <p:cNvSpPr/>
          <p:nvPr/>
        </p:nvSpPr>
        <p:spPr>
          <a:xfrm>
            <a:off x="3758082" y="2030665"/>
            <a:ext cx="3496826" cy="21293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2800" dirty="0">
                <a:solidFill>
                  <a:schemeClr val="tx1">
                    <a:lumMod val="95000"/>
                    <a:lumOff val="5000"/>
                  </a:schemeClr>
                </a:solidFill>
              </a:rPr>
              <a:t>ПО ТРЕБОВАНИЮ </a:t>
            </a:r>
            <a:endParaRPr kumimoji="1" lang="ja-JP" altLang="en-US" sz="2800" dirty="0">
              <a:solidFill>
                <a:schemeClr val="tx1">
                  <a:lumMod val="95000"/>
                  <a:lumOff val="5000"/>
                </a:schemeClr>
              </a:solidFill>
            </a:endParaRPr>
          </a:p>
        </p:txBody>
      </p:sp>
      <p:sp>
        <p:nvSpPr>
          <p:cNvPr id="12" name="右矢印 11"/>
          <p:cNvSpPr/>
          <p:nvPr/>
        </p:nvSpPr>
        <p:spPr>
          <a:xfrm flipH="1">
            <a:off x="6491233" y="2553175"/>
            <a:ext cx="4732775" cy="121366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95000"/>
                    <a:lumOff val="5000"/>
                  </a:schemeClr>
                </a:solidFill>
              </a:rPr>
              <a:t>It is not supposed by the Road Transport Law</a:t>
            </a:r>
            <a:endParaRPr lang="ja-JP" altLang="en-US" dirty="0">
              <a:solidFill>
                <a:schemeClr val="tx1">
                  <a:lumMod val="95000"/>
                  <a:lumOff val="5000"/>
                </a:schemeClr>
              </a:solidFill>
            </a:endParaRPr>
          </a:p>
        </p:txBody>
      </p:sp>
      <p:sp>
        <p:nvSpPr>
          <p:cNvPr id="13" name="正方形/長方形 12"/>
          <p:cNvSpPr/>
          <p:nvPr/>
        </p:nvSpPr>
        <p:spPr>
          <a:xfrm>
            <a:off x="8641582" y="3768133"/>
            <a:ext cx="1245995" cy="904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,BUT</a:t>
            </a:r>
            <a:r>
              <a:rPr kumimoji="1" lang="ja-JP" altLang="en-US" dirty="0" smtClean="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val="160574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en-US" altLang="ja-JP" dirty="0" smtClean="0"/>
              <a:t>Transport </a:t>
            </a:r>
            <a:r>
              <a:rPr lang="en-US" altLang="ja-JP" dirty="0"/>
              <a:t>administration in Japan</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en-US" altLang="ja-JP" dirty="0"/>
              <a:t>Unlike Western countries, The supervision of land transportation projects such as taxis and buses is the authority of the central government.</a:t>
            </a:r>
            <a:endParaRPr lang="en-US" altLang="ja-JP" dirty="0" smtClean="0"/>
          </a:p>
          <a:p>
            <a:r>
              <a:rPr lang="en-US" altLang="ja-JP" dirty="0"/>
              <a:t>The transportation system operated by the municipality receives the same treatment as the private shipping company.</a:t>
            </a:r>
          </a:p>
          <a:p>
            <a:r>
              <a:rPr lang="en-US" altLang="ja-JP" dirty="0" smtClean="0"/>
              <a:t>Municipalities </a:t>
            </a:r>
            <a:r>
              <a:rPr lang="en-US" altLang="ja-JP" dirty="0"/>
              <a:t>are responsible for road management administration and traffic police administration, and state agencies are in charge of transportation business </a:t>
            </a:r>
            <a:r>
              <a:rPr lang="en-US" altLang="ja-JP" dirty="0" smtClean="0"/>
              <a:t>regulations.</a:t>
            </a:r>
          </a:p>
          <a:p>
            <a:r>
              <a:rPr lang="en-US" altLang="ja-JP" dirty="0"/>
              <a:t>The historical reason why state institutions are in charge of regulations on transportation business depends on the fact that the railway was state-run long ago. However, the National Railways is now privatized.</a:t>
            </a:r>
            <a:endParaRPr lang="en-US" altLang="ja-JP" dirty="0" smtClean="0"/>
          </a:p>
        </p:txBody>
      </p:sp>
    </p:spTree>
    <p:extLst>
      <p:ext uri="{BB962C8B-B14F-4D97-AF65-F5344CB8AC3E}">
        <p14:creationId xmlns:p14="http://schemas.microsoft.com/office/powerpoint/2010/main" val="2039740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9050">
            <a:solidFill>
              <a:schemeClr val="tx1"/>
            </a:solidFill>
          </a:ln>
        </p:spPr>
        <p:txBody>
          <a:bodyPr/>
          <a:lstStyle/>
          <a:p>
            <a:pPr algn="ctr"/>
            <a:r>
              <a:rPr lang="en-US" altLang="ja-JP" dirty="0"/>
              <a:t>Metropolitan Passenger Traffic </a:t>
            </a:r>
            <a:r>
              <a:rPr lang="en-US" altLang="ja-JP" dirty="0" smtClean="0"/>
              <a:t>(in Tokyo</a:t>
            </a:r>
            <a:r>
              <a:rPr lang="en-US" altLang="ja-JP" dirty="0"/>
              <a:t>)</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a:t>The principal railroads in central Tokyo are operated by </a:t>
            </a:r>
            <a:r>
              <a:rPr lang="en-US" altLang="ja-JP" dirty="0" smtClean="0"/>
              <a:t>such </a:t>
            </a:r>
            <a:r>
              <a:rPr lang="en-US" altLang="ja-JP" dirty="0"/>
              <a:t>as JR East and Tokyo </a:t>
            </a:r>
            <a:r>
              <a:rPr lang="en-US" altLang="ja-JP" dirty="0" smtClean="0"/>
              <a:t>Metro Company </a:t>
            </a:r>
            <a:r>
              <a:rPr lang="en-US" altLang="ja-JP" dirty="0"/>
              <a:t>(the state and the Tokyo Metropolitan Government contribute 50% each) and the Tokyo Metropolitan Government</a:t>
            </a:r>
            <a:r>
              <a:rPr lang="en-US" altLang="ja-JP" dirty="0" smtClean="0"/>
              <a:t>.</a:t>
            </a:r>
          </a:p>
          <a:p>
            <a:r>
              <a:rPr lang="en-US" altLang="ja-JP" dirty="0"/>
              <a:t>Regarding </a:t>
            </a:r>
            <a:r>
              <a:rPr lang="en-US" altLang="ja-JP" dirty="0" smtClean="0"/>
              <a:t>public buses, in the </a:t>
            </a:r>
            <a:r>
              <a:rPr lang="en-US" altLang="ja-JP" dirty="0"/>
              <a:t>Tokyo metropolitan area </a:t>
            </a:r>
            <a:r>
              <a:rPr lang="en-US" altLang="ja-JP" dirty="0" smtClean="0"/>
              <a:t>these are </a:t>
            </a:r>
            <a:r>
              <a:rPr lang="en-US" altLang="ja-JP" dirty="0"/>
              <a:t>managed by Tokyo Metropolitan Government and </a:t>
            </a:r>
            <a:r>
              <a:rPr lang="en-US" altLang="ja-JP" dirty="0" smtClean="0"/>
              <a:t>in the </a:t>
            </a:r>
            <a:r>
              <a:rPr lang="en-US" altLang="ja-JP" dirty="0"/>
              <a:t>suburbs are operated by private companies</a:t>
            </a:r>
            <a:r>
              <a:rPr lang="en-US" altLang="ja-JP" dirty="0" smtClean="0"/>
              <a:t>.</a:t>
            </a:r>
          </a:p>
          <a:p>
            <a:r>
              <a:rPr lang="en-US" altLang="ja-JP" dirty="0"/>
              <a:t>As for the taxi business, private companies and individuals operate and </a:t>
            </a:r>
            <a:r>
              <a:rPr lang="en-US" altLang="ja-JP" dirty="0" smtClean="0"/>
              <a:t>are supervised </a:t>
            </a:r>
            <a:r>
              <a:rPr lang="en-US" altLang="ja-JP" dirty="0"/>
              <a:t>by state agencies. Also </a:t>
            </a:r>
            <a:r>
              <a:rPr lang="en-US" altLang="ja-JP" dirty="0" smtClean="0"/>
              <a:t>there are no difference </a:t>
            </a:r>
            <a:r>
              <a:rPr lang="en-US" altLang="ja-JP" dirty="0"/>
              <a:t>legally </a:t>
            </a:r>
            <a:r>
              <a:rPr lang="en-US" altLang="ja-JP" dirty="0" smtClean="0"/>
              <a:t>between </a:t>
            </a:r>
            <a:r>
              <a:rPr lang="en-US" altLang="ja-JP" dirty="0"/>
              <a:t>street-hailing and non-street-hailing. These two points are </a:t>
            </a:r>
            <a:r>
              <a:rPr lang="en-US" altLang="ja-JP" dirty="0" smtClean="0"/>
              <a:t>differences </a:t>
            </a:r>
            <a:r>
              <a:rPr lang="en-US" altLang="ja-JP" dirty="0"/>
              <a:t>between Tokyo and New York / London</a:t>
            </a:r>
            <a:r>
              <a:rPr lang="en-US" altLang="ja-JP" dirty="0" smtClean="0"/>
              <a:t>.</a:t>
            </a:r>
          </a:p>
        </p:txBody>
      </p:sp>
    </p:spTree>
    <p:extLst>
      <p:ext uri="{BB962C8B-B14F-4D97-AF65-F5344CB8AC3E}">
        <p14:creationId xmlns:p14="http://schemas.microsoft.com/office/powerpoint/2010/main" val="458771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 y="-25880"/>
            <a:ext cx="12192001" cy="688388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a:t>Центральная станция</a:t>
            </a:r>
            <a:endParaRPr kumimoji="1" lang="ja-JP" altLang="en-US"/>
          </a:p>
        </p:txBody>
      </p:sp>
      <p:sp>
        <p:nvSpPr>
          <p:cNvPr id="11" name="円/楕円 10"/>
          <p:cNvSpPr/>
          <p:nvPr/>
        </p:nvSpPr>
        <p:spPr>
          <a:xfrm>
            <a:off x="2501660" y="1173194"/>
            <a:ext cx="7341079" cy="4373592"/>
          </a:xfrm>
          <a:prstGeom prst="ellipse">
            <a:avLst/>
          </a:prstGeom>
          <a:solidFill>
            <a:srgbClr val="FFFF0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95000"/>
                  <a:lumOff val="5000"/>
                </a:schemeClr>
              </a:solidFill>
            </a:endParaRPr>
          </a:p>
        </p:txBody>
      </p:sp>
      <p:cxnSp>
        <p:nvCxnSpPr>
          <p:cNvPr id="12" name="直線コネクタ 11"/>
          <p:cNvCxnSpPr/>
          <p:nvPr/>
        </p:nvCxnSpPr>
        <p:spPr>
          <a:xfrm>
            <a:off x="439947" y="1948889"/>
            <a:ext cx="10791645" cy="2640364"/>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03851" y="5727928"/>
            <a:ext cx="4830789" cy="1200329"/>
          </a:xfrm>
          <a:prstGeom prst="rect">
            <a:avLst/>
          </a:prstGeom>
          <a:noFill/>
        </p:spPr>
        <p:txBody>
          <a:bodyPr wrap="square" rtlCol="0">
            <a:spAutoFit/>
          </a:bodyPr>
          <a:lstStyle/>
          <a:p>
            <a:pPr algn="ctr"/>
            <a:r>
              <a:rPr lang="ru-RU" altLang="ja-JP" sz="2400" dirty="0">
                <a:solidFill>
                  <a:srgbClr val="FF0000"/>
                </a:solidFill>
              </a:rPr>
              <a:t>район, управляемый частной транспортной автобусной </a:t>
            </a:r>
            <a:r>
              <a:rPr lang="ru-RU" altLang="ja-JP" sz="2400" dirty="0" smtClean="0">
                <a:solidFill>
                  <a:srgbClr val="FF0000"/>
                </a:solidFill>
              </a:rPr>
              <a:t>компанией</a:t>
            </a:r>
            <a:endParaRPr kumimoji="1" lang="ja-JP" altLang="en-US" sz="2400" dirty="0">
              <a:solidFill>
                <a:srgbClr val="FF0000"/>
              </a:solidFill>
            </a:endParaRPr>
          </a:p>
        </p:txBody>
      </p:sp>
      <p:sp>
        <p:nvSpPr>
          <p:cNvPr id="14" name="テキスト ボックス 13"/>
          <p:cNvSpPr txBox="1"/>
          <p:nvPr/>
        </p:nvSpPr>
        <p:spPr>
          <a:xfrm>
            <a:off x="3976777" y="1544142"/>
            <a:ext cx="4390846" cy="1190434"/>
          </a:xfrm>
          <a:prstGeom prst="rect">
            <a:avLst/>
          </a:prstGeom>
          <a:noFill/>
        </p:spPr>
        <p:txBody>
          <a:bodyPr wrap="square" rtlCol="0">
            <a:spAutoFit/>
          </a:bodyPr>
          <a:lstStyle/>
          <a:p>
            <a:pPr algn="ctr"/>
            <a:r>
              <a:rPr lang="az-Cyrl-AZ" altLang="ja-JP" sz="2400" dirty="0">
                <a:solidFill>
                  <a:srgbClr val="FF0000"/>
                </a:solidFill>
              </a:rPr>
              <a:t>район, управляемый </a:t>
            </a:r>
            <a:r>
              <a:rPr lang="az-Cyrl-AZ" altLang="ja-JP" sz="2400" dirty="0" smtClean="0">
                <a:solidFill>
                  <a:srgbClr val="FF0000"/>
                </a:solidFill>
              </a:rPr>
              <a:t>Токио-Митрополитом-Правительством-Автобусом</a:t>
            </a:r>
            <a:endParaRPr kumimoji="1" lang="ja-JP" altLang="en-US" sz="2400" dirty="0">
              <a:solidFill>
                <a:srgbClr val="FF0000"/>
              </a:solidFill>
            </a:endParaRPr>
          </a:p>
        </p:txBody>
      </p:sp>
      <p:sp>
        <p:nvSpPr>
          <p:cNvPr id="15" name="テキスト ボックス 14"/>
          <p:cNvSpPr txBox="1"/>
          <p:nvPr/>
        </p:nvSpPr>
        <p:spPr>
          <a:xfrm>
            <a:off x="8781691" y="1462298"/>
            <a:ext cx="2449901" cy="366502"/>
          </a:xfrm>
          <a:prstGeom prst="rect">
            <a:avLst/>
          </a:prstGeom>
          <a:noFill/>
        </p:spPr>
        <p:txBody>
          <a:bodyPr wrap="square" rtlCol="0">
            <a:spAutoFit/>
          </a:bodyPr>
          <a:lstStyle/>
          <a:p>
            <a:r>
              <a:rPr kumimoji="1" lang="en-US" altLang="ja-JP" dirty="0" smtClean="0"/>
              <a:t>JR</a:t>
            </a:r>
            <a:r>
              <a:rPr kumimoji="1" lang="ja-JP" altLang="en-US" dirty="0" smtClean="0"/>
              <a:t>　Ｃｉｒｃｌｅ　</a:t>
            </a:r>
            <a:r>
              <a:rPr kumimoji="1" lang="en-US" altLang="ja-JP" dirty="0" smtClean="0"/>
              <a:t>train</a:t>
            </a:r>
            <a:r>
              <a:rPr kumimoji="1" lang="ja-JP" altLang="en-US" dirty="0" smtClean="0"/>
              <a:t>　</a:t>
            </a:r>
            <a:r>
              <a:rPr kumimoji="1" lang="en-US" altLang="ja-JP" dirty="0" smtClean="0"/>
              <a:t>LINE</a:t>
            </a:r>
            <a:endParaRPr kumimoji="1" lang="ja-JP" altLang="en-US" dirty="0"/>
          </a:p>
        </p:txBody>
      </p:sp>
      <p:sp>
        <p:nvSpPr>
          <p:cNvPr id="16" name="円/楕円 15"/>
          <p:cNvSpPr/>
          <p:nvPr/>
        </p:nvSpPr>
        <p:spPr>
          <a:xfrm>
            <a:off x="9437298" y="4009687"/>
            <a:ext cx="405441" cy="396812"/>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066357" y="4599434"/>
            <a:ext cx="2287443" cy="646331"/>
          </a:xfrm>
          <a:prstGeom prst="rect">
            <a:avLst/>
          </a:prstGeom>
          <a:noFill/>
        </p:spPr>
        <p:txBody>
          <a:bodyPr wrap="square" rtlCol="0">
            <a:spAutoFit/>
          </a:bodyPr>
          <a:lstStyle/>
          <a:p>
            <a:pPr algn="ctr"/>
            <a:r>
              <a:rPr lang="az-Cyrl-AZ" altLang="ja-JP" dirty="0"/>
              <a:t>Центральная </a:t>
            </a:r>
            <a:r>
              <a:rPr lang="az-Cyrl-AZ" altLang="ja-JP" dirty="0" smtClean="0"/>
              <a:t>станция</a:t>
            </a:r>
            <a:endParaRPr lang="en-US" altLang="ja-JP" dirty="0" smtClean="0"/>
          </a:p>
          <a:p>
            <a:pPr algn="ctr"/>
            <a:r>
              <a:rPr kumimoji="1" lang="en-US" altLang="ja-JP" dirty="0" smtClean="0"/>
              <a:t>Central</a:t>
            </a:r>
            <a:r>
              <a:rPr kumimoji="1" lang="ja-JP" altLang="en-US" dirty="0" smtClean="0"/>
              <a:t>　</a:t>
            </a:r>
            <a:r>
              <a:rPr kumimoji="1" lang="en-US" altLang="ja-JP" dirty="0" smtClean="0"/>
              <a:t>Station</a:t>
            </a:r>
            <a:endParaRPr kumimoji="1" lang="ja-JP" altLang="en-US" dirty="0"/>
          </a:p>
        </p:txBody>
      </p:sp>
      <p:sp>
        <p:nvSpPr>
          <p:cNvPr id="18" name="テキスト ボックス 17"/>
          <p:cNvSpPr txBox="1"/>
          <p:nvPr/>
        </p:nvSpPr>
        <p:spPr>
          <a:xfrm>
            <a:off x="1445012" y="2569360"/>
            <a:ext cx="1145788" cy="646331"/>
          </a:xfrm>
          <a:prstGeom prst="rect">
            <a:avLst/>
          </a:prstGeom>
          <a:noFill/>
        </p:spPr>
        <p:txBody>
          <a:bodyPr wrap="square" rtlCol="0">
            <a:spAutoFit/>
          </a:bodyPr>
          <a:lstStyle/>
          <a:p>
            <a:pPr algn="ctr"/>
            <a:r>
              <a:rPr kumimoji="1" lang="en-US" altLang="ja-JP" dirty="0" smtClean="0"/>
              <a:t>Shinjuku</a:t>
            </a:r>
            <a:r>
              <a:rPr kumimoji="1" lang="ja-JP" altLang="en-US" dirty="0" smtClean="0"/>
              <a:t>　</a:t>
            </a:r>
            <a:r>
              <a:rPr kumimoji="1" lang="en-US" altLang="ja-JP" dirty="0" smtClean="0"/>
              <a:t>Station</a:t>
            </a:r>
            <a:endParaRPr kumimoji="1" lang="ja-JP" altLang="en-US" dirty="0"/>
          </a:p>
        </p:txBody>
      </p:sp>
      <p:sp>
        <p:nvSpPr>
          <p:cNvPr id="19" name="円/楕円 18"/>
          <p:cNvSpPr/>
          <p:nvPr/>
        </p:nvSpPr>
        <p:spPr>
          <a:xfrm>
            <a:off x="2671327" y="2324672"/>
            <a:ext cx="405441" cy="396812"/>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p:cNvSpPr>
            <a:spLocks noGrp="1"/>
          </p:cNvSpPr>
          <p:nvPr>
            <p:ph type="title"/>
          </p:nvPr>
        </p:nvSpPr>
        <p:spPr>
          <a:xfrm>
            <a:off x="370936" y="365125"/>
            <a:ext cx="10982864" cy="716013"/>
          </a:xfrm>
          <a:ln w="19050">
            <a:solidFill>
              <a:schemeClr val="tx1"/>
            </a:solidFill>
          </a:ln>
        </p:spPr>
        <p:txBody>
          <a:bodyPr>
            <a:normAutofit/>
          </a:bodyPr>
          <a:lstStyle/>
          <a:p>
            <a:pPr algn="ctr"/>
            <a:r>
              <a:rPr lang="az-Cyrl-AZ" altLang="ja-JP" dirty="0"/>
              <a:t>Столичный автобусный транспорт </a:t>
            </a:r>
            <a:r>
              <a:rPr lang="ja-JP" altLang="en-US" dirty="0" smtClean="0"/>
              <a:t>　</a:t>
            </a:r>
            <a:r>
              <a:rPr lang="en-US" altLang="ja-JP" dirty="0" smtClean="0"/>
              <a:t>(</a:t>
            </a:r>
            <a:r>
              <a:rPr lang="az-Cyrl-AZ" altLang="ja-JP" dirty="0"/>
              <a:t>в Токио</a:t>
            </a:r>
            <a:r>
              <a:rPr lang="en-US" altLang="ja-JP" dirty="0" smtClean="0"/>
              <a:t>)</a:t>
            </a:r>
            <a:endParaRPr kumimoji="1" lang="ja-JP" altLang="en-US" dirty="0"/>
          </a:p>
        </p:txBody>
      </p:sp>
      <p:sp>
        <p:nvSpPr>
          <p:cNvPr id="2" name="上下矢印 1"/>
          <p:cNvSpPr/>
          <p:nvPr/>
        </p:nvSpPr>
        <p:spPr>
          <a:xfrm rot="16200000">
            <a:off x="8950538" y="1740411"/>
            <a:ext cx="1460821" cy="243687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t>Route with possibility of ride sharing</a:t>
            </a:r>
            <a:endParaRPr kumimoji="1" lang="ja-JP" altLang="en-US" dirty="0"/>
          </a:p>
        </p:txBody>
      </p:sp>
      <p:sp>
        <p:nvSpPr>
          <p:cNvPr id="22" name="上下矢印 21"/>
          <p:cNvSpPr/>
          <p:nvPr/>
        </p:nvSpPr>
        <p:spPr>
          <a:xfrm>
            <a:off x="5305245" y="4813775"/>
            <a:ext cx="2191108" cy="2172939"/>
          </a:xfrm>
          <a:prstGeom prst="upDownArrow">
            <a:avLst>
              <a:gd name="adj1" fmla="val 50000"/>
              <a:gd name="adj2" fmla="val 40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ja-JP" sz="1400" dirty="0"/>
              <a:t>Маршрут с возможностью совместного использования</a:t>
            </a:r>
            <a:endParaRPr kumimoji="1" lang="ja-JP" altLang="en-US" sz="1400" dirty="0"/>
          </a:p>
        </p:txBody>
      </p:sp>
      <p:sp>
        <p:nvSpPr>
          <p:cNvPr id="23" name="上下矢印 22"/>
          <p:cNvSpPr/>
          <p:nvPr/>
        </p:nvSpPr>
        <p:spPr>
          <a:xfrm rot="2296531">
            <a:off x="2357637" y="3661523"/>
            <a:ext cx="1233511" cy="176741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環状矢印 2"/>
          <p:cNvSpPr/>
          <p:nvPr/>
        </p:nvSpPr>
        <p:spPr>
          <a:xfrm>
            <a:off x="4533605" y="2733019"/>
            <a:ext cx="2535894" cy="1309617"/>
          </a:xfrm>
          <a:prstGeom prst="circularArrow">
            <a:avLst>
              <a:gd name="adj1" fmla="val 12500"/>
              <a:gd name="adj2" fmla="val 846836"/>
              <a:gd name="adj3" fmla="val 20457681"/>
              <a:gd name="adj4" fmla="val 108000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lumMod val="95000"/>
                    <a:lumOff val="5000"/>
                  </a:schemeClr>
                </a:solidFill>
              </a:rPr>
              <a:t>Late night, </a:t>
            </a:r>
            <a:endParaRPr lang="en-US" altLang="ja-JP" dirty="0" smtClean="0">
              <a:solidFill>
                <a:schemeClr val="tx1">
                  <a:lumMod val="95000"/>
                  <a:lumOff val="5000"/>
                </a:schemeClr>
              </a:solidFill>
            </a:endParaRPr>
          </a:p>
          <a:p>
            <a:pPr algn="ctr"/>
            <a:r>
              <a:rPr lang="en-US" altLang="ja-JP" dirty="0" smtClean="0">
                <a:solidFill>
                  <a:schemeClr val="tx1">
                    <a:lumMod val="95000"/>
                    <a:lumOff val="5000"/>
                  </a:schemeClr>
                </a:solidFill>
              </a:rPr>
              <a:t>early morning</a:t>
            </a:r>
          </a:p>
          <a:p>
            <a:pPr algn="ctr"/>
            <a:r>
              <a:rPr lang="az-Cyrl-AZ" altLang="ja-JP" dirty="0">
                <a:solidFill>
                  <a:schemeClr val="tx1">
                    <a:lumMod val="95000"/>
                    <a:lumOff val="5000"/>
                  </a:schemeClr>
                </a:solidFill>
              </a:rPr>
              <a:t>Поздно ночью,</a:t>
            </a:r>
          </a:p>
          <a:p>
            <a:pPr algn="ctr"/>
            <a:r>
              <a:rPr lang="az-Cyrl-AZ" altLang="ja-JP" dirty="0">
                <a:solidFill>
                  <a:schemeClr val="tx1">
                    <a:lumMod val="95000"/>
                    <a:lumOff val="5000"/>
                  </a:schemeClr>
                </a:solidFill>
              </a:rPr>
              <a:t>раннее утро</a:t>
            </a:r>
            <a:endParaRPr kumimoji="1" lang="ja-JP" altLang="en-US" dirty="0">
              <a:solidFill>
                <a:schemeClr val="tx1">
                  <a:lumMod val="95000"/>
                  <a:lumOff val="5000"/>
                </a:schemeClr>
              </a:solidFill>
            </a:endParaRPr>
          </a:p>
        </p:txBody>
      </p:sp>
      <p:sp>
        <p:nvSpPr>
          <p:cNvPr id="24" name="円/楕円 23"/>
          <p:cNvSpPr/>
          <p:nvPr/>
        </p:nvSpPr>
        <p:spPr>
          <a:xfrm>
            <a:off x="128840" y="4445483"/>
            <a:ext cx="1823615" cy="11284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1400" dirty="0">
                <a:solidFill>
                  <a:schemeClr val="tx1">
                    <a:lumMod val="95000"/>
                    <a:lumOff val="5000"/>
                  </a:schemeClr>
                </a:solidFill>
              </a:rPr>
              <a:t>Небольшая общественная автобусная </a:t>
            </a:r>
            <a:r>
              <a:rPr lang="az-Cyrl-AZ" altLang="ja-JP" sz="1400" dirty="0" smtClean="0">
                <a:solidFill>
                  <a:schemeClr val="tx1">
                    <a:lumMod val="95000"/>
                    <a:lumOff val="5000"/>
                  </a:schemeClr>
                </a:solidFill>
              </a:rPr>
              <a:t>служба</a:t>
            </a:r>
            <a:endParaRPr kumimoji="1" lang="ja-JP" altLang="en-US" sz="1400" dirty="0">
              <a:solidFill>
                <a:schemeClr val="tx1">
                  <a:lumMod val="95000"/>
                  <a:lumOff val="5000"/>
                </a:schemeClr>
              </a:solidFill>
            </a:endParaRPr>
          </a:p>
        </p:txBody>
      </p:sp>
      <p:sp>
        <p:nvSpPr>
          <p:cNvPr id="25" name="円/楕円 24"/>
          <p:cNvSpPr/>
          <p:nvPr/>
        </p:nvSpPr>
        <p:spPr>
          <a:xfrm>
            <a:off x="7725822" y="5331126"/>
            <a:ext cx="1823615" cy="11284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lumMod val="95000"/>
                    <a:lumOff val="5000"/>
                  </a:schemeClr>
                </a:solidFill>
              </a:rPr>
              <a:t>Small community bus operated </a:t>
            </a:r>
          </a:p>
          <a:p>
            <a:pPr algn="ctr"/>
            <a:r>
              <a:rPr lang="en-US" altLang="ja-JP" sz="1400" dirty="0" smtClean="0">
                <a:solidFill>
                  <a:schemeClr val="tx1">
                    <a:lumMod val="95000"/>
                    <a:lumOff val="5000"/>
                  </a:schemeClr>
                </a:solidFill>
              </a:rPr>
              <a:t>City authority</a:t>
            </a:r>
            <a:endParaRPr kumimoji="1" lang="ja-JP" altLang="en-US" sz="1400" dirty="0">
              <a:solidFill>
                <a:schemeClr val="tx1">
                  <a:lumMod val="95000"/>
                  <a:lumOff val="5000"/>
                </a:schemeClr>
              </a:solidFill>
            </a:endParaRPr>
          </a:p>
        </p:txBody>
      </p:sp>
      <p:sp>
        <p:nvSpPr>
          <p:cNvPr id="26" name="円/楕円 25"/>
          <p:cNvSpPr/>
          <p:nvPr/>
        </p:nvSpPr>
        <p:spPr>
          <a:xfrm>
            <a:off x="3616780" y="3680610"/>
            <a:ext cx="1823615" cy="11284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1400" dirty="0">
                <a:solidFill>
                  <a:schemeClr val="tx1">
                    <a:lumMod val="95000"/>
                    <a:lumOff val="5000"/>
                  </a:schemeClr>
                </a:solidFill>
              </a:rPr>
              <a:t>Небольшая общественная автобусная </a:t>
            </a:r>
            <a:r>
              <a:rPr lang="az-Cyrl-AZ" altLang="ja-JP" sz="1400" dirty="0" smtClean="0">
                <a:solidFill>
                  <a:schemeClr val="tx1">
                    <a:lumMod val="95000"/>
                    <a:lumOff val="5000"/>
                  </a:schemeClr>
                </a:solidFill>
              </a:rPr>
              <a:t>служба</a:t>
            </a:r>
            <a:endParaRPr kumimoji="1" lang="ja-JP" altLang="en-US" sz="1400" dirty="0">
              <a:solidFill>
                <a:schemeClr val="tx1">
                  <a:lumMod val="95000"/>
                  <a:lumOff val="5000"/>
                </a:schemeClr>
              </a:solidFill>
            </a:endParaRPr>
          </a:p>
        </p:txBody>
      </p:sp>
      <p:sp>
        <p:nvSpPr>
          <p:cNvPr id="27" name="テキスト ボックス 26"/>
          <p:cNvSpPr txBox="1"/>
          <p:nvPr/>
        </p:nvSpPr>
        <p:spPr>
          <a:xfrm>
            <a:off x="-20109" y="1606072"/>
            <a:ext cx="2449901" cy="369332"/>
          </a:xfrm>
          <a:prstGeom prst="rect">
            <a:avLst/>
          </a:prstGeom>
          <a:noFill/>
        </p:spPr>
        <p:txBody>
          <a:bodyPr wrap="square" rtlCol="0">
            <a:spAutoFit/>
          </a:bodyPr>
          <a:lstStyle/>
          <a:p>
            <a:r>
              <a:rPr kumimoji="1" lang="en-US" altLang="ja-JP" dirty="0" smtClean="0"/>
              <a:t>JR</a:t>
            </a:r>
            <a:r>
              <a:rPr kumimoji="1" lang="ja-JP" altLang="en-US" dirty="0" smtClean="0"/>
              <a:t>　Ｃ</a:t>
            </a:r>
            <a:r>
              <a:rPr kumimoji="1" lang="en-US" altLang="ja-JP" dirty="0" err="1" smtClean="0"/>
              <a:t>entral</a:t>
            </a:r>
            <a:r>
              <a:rPr kumimoji="1" lang="ja-JP" altLang="en-US" dirty="0" smtClean="0"/>
              <a:t>　</a:t>
            </a:r>
            <a:r>
              <a:rPr kumimoji="1" lang="en-US" altLang="ja-JP" dirty="0" smtClean="0"/>
              <a:t>train</a:t>
            </a:r>
            <a:r>
              <a:rPr kumimoji="1" lang="ja-JP" altLang="en-US" dirty="0" smtClean="0"/>
              <a:t>　</a:t>
            </a:r>
            <a:r>
              <a:rPr kumimoji="1" lang="en-US" altLang="ja-JP" dirty="0" smtClean="0"/>
              <a:t>LINE</a:t>
            </a:r>
            <a:endParaRPr kumimoji="1" lang="ja-JP" altLang="en-US" dirty="0"/>
          </a:p>
        </p:txBody>
      </p:sp>
      <p:sp>
        <p:nvSpPr>
          <p:cNvPr id="28" name="円/楕円 27"/>
          <p:cNvSpPr/>
          <p:nvPr/>
        </p:nvSpPr>
        <p:spPr>
          <a:xfrm>
            <a:off x="5546218" y="3833010"/>
            <a:ext cx="1823615" cy="11284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1400" dirty="0">
                <a:solidFill>
                  <a:schemeClr val="tx1">
                    <a:lumMod val="95000"/>
                    <a:lumOff val="5000"/>
                  </a:schemeClr>
                </a:solidFill>
              </a:rPr>
              <a:t>Небольшая общественная автобусная </a:t>
            </a:r>
            <a:r>
              <a:rPr lang="az-Cyrl-AZ" altLang="ja-JP" sz="1400" dirty="0" smtClean="0">
                <a:solidFill>
                  <a:schemeClr val="tx1">
                    <a:lumMod val="95000"/>
                    <a:lumOff val="5000"/>
                  </a:schemeClr>
                </a:solidFill>
              </a:rPr>
              <a:t>служба</a:t>
            </a:r>
            <a:endParaRPr kumimoji="1" lang="ja-JP" altLang="en-US" sz="1400" dirty="0">
              <a:solidFill>
                <a:schemeClr val="tx1">
                  <a:lumMod val="95000"/>
                  <a:lumOff val="5000"/>
                </a:schemeClr>
              </a:solidFill>
            </a:endParaRPr>
          </a:p>
        </p:txBody>
      </p:sp>
      <p:sp>
        <p:nvSpPr>
          <p:cNvPr id="29" name="円/楕円 28"/>
          <p:cNvSpPr/>
          <p:nvPr/>
        </p:nvSpPr>
        <p:spPr>
          <a:xfrm>
            <a:off x="7242742" y="3252167"/>
            <a:ext cx="1823615" cy="11284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1400" dirty="0">
                <a:solidFill>
                  <a:schemeClr val="tx1">
                    <a:lumMod val="95000"/>
                    <a:lumOff val="5000"/>
                  </a:schemeClr>
                </a:solidFill>
              </a:rPr>
              <a:t>Небольшая общественная автобусная </a:t>
            </a:r>
            <a:r>
              <a:rPr lang="az-Cyrl-AZ" altLang="ja-JP" sz="1400" dirty="0" smtClean="0">
                <a:solidFill>
                  <a:schemeClr val="tx1">
                    <a:lumMod val="95000"/>
                    <a:lumOff val="5000"/>
                  </a:schemeClr>
                </a:solidFill>
              </a:rPr>
              <a:t>служба</a:t>
            </a:r>
            <a:endParaRPr kumimoji="1" lang="ja-JP" altLang="en-US" sz="1400" dirty="0">
              <a:solidFill>
                <a:schemeClr val="tx1">
                  <a:lumMod val="95000"/>
                  <a:lumOff val="5000"/>
                </a:schemeClr>
              </a:solidFill>
            </a:endParaRPr>
          </a:p>
        </p:txBody>
      </p:sp>
      <p:sp>
        <p:nvSpPr>
          <p:cNvPr id="30" name="円/楕円 29"/>
          <p:cNvSpPr/>
          <p:nvPr/>
        </p:nvSpPr>
        <p:spPr>
          <a:xfrm>
            <a:off x="9632256" y="5331126"/>
            <a:ext cx="1823615" cy="11284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ltLang="ja-JP" sz="1400" dirty="0">
                <a:solidFill>
                  <a:schemeClr val="tx1">
                    <a:lumMod val="95000"/>
                    <a:lumOff val="5000"/>
                  </a:schemeClr>
                </a:solidFill>
              </a:rPr>
              <a:t>Небольшая общественная автобусная </a:t>
            </a:r>
            <a:r>
              <a:rPr lang="az-Cyrl-AZ" altLang="ja-JP" sz="1400" dirty="0" smtClean="0">
                <a:solidFill>
                  <a:schemeClr val="tx1">
                    <a:lumMod val="95000"/>
                    <a:lumOff val="5000"/>
                  </a:schemeClr>
                </a:solidFill>
              </a:rPr>
              <a:t>служба</a:t>
            </a:r>
            <a:endParaRPr kumimoji="1" lang="ja-JP" altLang="en-US" sz="1400" dirty="0">
              <a:solidFill>
                <a:schemeClr val="tx1">
                  <a:lumMod val="95000"/>
                  <a:lumOff val="5000"/>
                </a:schemeClr>
              </a:solidFill>
            </a:endParaRPr>
          </a:p>
        </p:txBody>
      </p:sp>
    </p:spTree>
    <p:extLst>
      <p:ext uri="{BB962C8B-B14F-4D97-AF65-F5344CB8AC3E}">
        <p14:creationId xmlns:p14="http://schemas.microsoft.com/office/powerpoint/2010/main" val="362204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26946" y="3845773"/>
            <a:ext cx="3206151" cy="2862322"/>
          </a:xfrm>
          <a:prstGeom prst="rect">
            <a:avLst/>
          </a:prstGeom>
        </p:spPr>
        <p:txBody>
          <a:bodyPr wrap="square">
            <a:spAutoFit/>
          </a:bodyPr>
          <a:lstStyle/>
          <a:p>
            <a:r>
              <a:rPr lang="zh-CN" altLang="en-US" b="0" i="0" dirty="0" smtClean="0">
                <a:solidFill>
                  <a:srgbClr val="000000"/>
                </a:solidFill>
                <a:effectLst/>
                <a:latin typeface="SourceHanSansJP-Light"/>
              </a:rPr>
              <a:t>１．港区　　　　　</a:t>
            </a:r>
            <a:r>
              <a:rPr lang="en-US" altLang="zh-CN" b="0" i="0" dirty="0" smtClean="0">
                <a:solidFill>
                  <a:srgbClr val="000000"/>
                </a:solidFill>
                <a:effectLst/>
                <a:latin typeface="SourceHanSansJP-Light"/>
              </a:rPr>
              <a:t>903.7</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２．千代田区　　　</a:t>
            </a:r>
            <a:r>
              <a:rPr lang="en-US" altLang="zh-CN" b="0" i="0" dirty="0" smtClean="0">
                <a:solidFill>
                  <a:srgbClr val="000000"/>
                </a:solidFill>
                <a:effectLst/>
                <a:latin typeface="SourceHanSansJP-Light"/>
              </a:rPr>
              <a:t>762.9</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３．渋谷区　　　　</a:t>
            </a:r>
            <a:r>
              <a:rPr lang="en-US" altLang="zh-CN" b="0" i="0" dirty="0" smtClean="0">
                <a:solidFill>
                  <a:srgbClr val="000000"/>
                </a:solidFill>
                <a:effectLst/>
                <a:latin typeface="SourceHanSansJP-Light"/>
              </a:rPr>
              <a:t>683.6</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４．兵庫県芦屋市　</a:t>
            </a:r>
            <a:r>
              <a:rPr lang="en-US" altLang="zh-CN" b="0" i="0" dirty="0" smtClean="0">
                <a:solidFill>
                  <a:srgbClr val="000000"/>
                </a:solidFill>
                <a:effectLst/>
                <a:latin typeface="SourceHanSansJP-Light"/>
              </a:rPr>
              <a:t>567.1</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５．中央区　　　　</a:t>
            </a:r>
            <a:r>
              <a:rPr lang="en-US" altLang="zh-CN" b="0" i="0" dirty="0" smtClean="0">
                <a:solidFill>
                  <a:srgbClr val="000000"/>
                </a:solidFill>
                <a:effectLst/>
                <a:latin typeface="SourceHanSansJP-Light"/>
              </a:rPr>
              <a:t>546.8</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６．文京区　　　　</a:t>
            </a:r>
            <a:r>
              <a:rPr lang="en-US" altLang="zh-CN" b="0" i="0" dirty="0" smtClean="0">
                <a:solidFill>
                  <a:srgbClr val="000000"/>
                </a:solidFill>
                <a:effectLst/>
                <a:latin typeface="SourceHanSansJP-Light"/>
              </a:rPr>
              <a:t>545.6</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７．目黒区　　　　</a:t>
            </a:r>
            <a:r>
              <a:rPr lang="en-US" altLang="zh-CN" b="0" i="0" dirty="0" smtClean="0">
                <a:solidFill>
                  <a:srgbClr val="000000"/>
                </a:solidFill>
                <a:effectLst/>
                <a:latin typeface="SourceHanSansJP-Light"/>
              </a:rPr>
              <a:t>526.7</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８．世田谷区　　　</a:t>
            </a:r>
            <a:r>
              <a:rPr lang="en-US" altLang="zh-CN" b="0" i="0" dirty="0" smtClean="0">
                <a:solidFill>
                  <a:srgbClr val="000000"/>
                </a:solidFill>
                <a:effectLst/>
                <a:latin typeface="SourceHanSansJP-Light"/>
              </a:rPr>
              <a:t>502.5</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９．武蔵野市　　　</a:t>
            </a:r>
            <a:r>
              <a:rPr lang="en-US" altLang="zh-CN" b="0" i="0" dirty="0" smtClean="0">
                <a:solidFill>
                  <a:srgbClr val="000000"/>
                </a:solidFill>
                <a:effectLst/>
                <a:latin typeface="SourceHanSansJP-Light"/>
              </a:rPr>
              <a:t>479.5</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en-US" altLang="zh-CN" b="0" i="0" dirty="0" smtClean="0">
                <a:solidFill>
                  <a:srgbClr val="000000"/>
                </a:solidFill>
                <a:effectLst/>
                <a:latin typeface="SourceHanSansJP-Light"/>
              </a:rPr>
              <a:t>10</a:t>
            </a:r>
            <a:r>
              <a:rPr lang="zh-CN" altLang="en-US" b="0" i="0" dirty="0" smtClean="0">
                <a:solidFill>
                  <a:srgbClr val="000000"/>
                </a:solidFill>
                <a:effectLst/>
                <a:latin typeface="SourceHanSansJP-Light"/>
              </a:rPr>
              <a:t>．新宿区　　　　</a:t>
            </a:r>
            <a:r>
              <a:rPr lang="en-US" altLang="zh-CN" b="0" i="0" dirty="0" smtClean="0">
                <a:solidFill>
                  <a:srgbClr val="000000"/>
                </a:solidFill>
                <a:effectLst/>
                <a:latin typeface="SourceHanSansJP-Light"/>
              </a:rPr>
              <a:t>475.3</a:t>
            </a:r>
            <a:r>
              <a:rPr lang="zh-CN" altLang="en-US" b="0" i="0" dirty="0" smtClean="0">
                <a:solidFill>
                  <a:srgbClr val="000000"/>
                </a:solidFill>
                <a:effectLst/>
                <a:latin typeface="SourceHanSansJP-Light"/>
              </a:rPr>
              <a:t>万円</a:t>
            </a:r>
            <a:endParaRPr lang="ja-JP" altLang="en-US" dirty="0"/>
          </a:p>
        </p:txBody>
      </p:sp>
      <p:pic>
        <p:nvPicPr>
          <p:cNvPr id="1030" name="Picture 6" descr="http://i1.wp.com/otokitashun.com/wp-content/uploads/tokyo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575" y="192978"/>
            <a:ext cx="3053451" cy="27537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英文地図　23ku」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788" y="1076127"/>
            <a:ext cx="5249202" cy="524920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280028" y="3717980"/>
            <a:ext cx="415498" cy="369332"/>
          </a:xfrm>
          <a:prstGeom prst="rect">
            <a:avLst/>
          </a:prstGeom>
          <a:noFill/>
        </p:spPr>
        <p:txBody>
          <a:bodyPr wrap="none" rtlCol="0">
            <a:spAutoFit/>
          </a:bodyPr>
          <a:lstStyle/>
          <a:p>
            <a:r>
              <a:rPr kumimoji="1" lang="ja-JP" altLang="en-US" dirty="0" smtClean="0"/>
              <a:t>①</a:t>
            </a:r>
            <a:endParaRPr kumimoji="1" lang="ja-JP" altLang="en-US" dirty="0"/>
          </a:p>
        </p:txBody>
      </p:sp>
      <p:sp>
        <p:nvSpPr>
          <p:cNvPr id="6" name="テキスト ボックス 5"/>
          <p:cNvSpPr txBox="1"/>
          <p:nvPr/>
        </p:nvSpPr>
        <p:spPr>
          <a:xfrm>
            <a:off x="6366294" y="3179657"/>
            <a:ext cx="415498" cy="369332"/>
          </a:xfrm>
          <a:prstGeom prst="rect">
            <a:avLst/>
          </a:prstGeom>
          <a:noFill/>
        </p:spPr>
        <p:txBody>
          <a:bodyPr wrap="none" rtlCol="0">
            <a:spAutoFit/>
          </a:bodyPr>
          <a:lstStyle/>
          <a:p>
            <a:r>
              <a:rPr kumimoji="1" lang="ja-JP" altLang="en-US" dirty="0" smtClean="0"/>
              <a:t>②</a:t>
            </a:r>
            <a:endParaRPr kumimoji="1" lang="ja-JP" altLang="en-US" dirty="0"/>
          </a:p>
        </p:txBody>
      </p:sp>
      <p:sp>
        <p:nvSpPr>
          <p:cNvPr id="7" name="テキスト ボックス 6"/>
          <p:cNvSpPr txBox="1"/>
          <p:nvPr/>
        </p:nvSpPr>
        <p:spPr>
          <a:xfrm>
            <a:off x="5671839" y="3500578"/>
            <a:ext cx="415498" cy="369332"/>
          </a:xfrm>
          <a:prstGeom prst="rect">
            <a:avLst/>
          </a:prstGeom>
          <a:noFill/>
        </p:spPr>
        <p:txBody>
          <a:bodyPr wrap="none" rtlCol="0">
            <a:spAutoFit/>
          </a:bodyPr>
          <a:lstStyle/>
          <a:p>
            <a:r>
              <a:rPr kumimoji="1" lang="ja-JP" altLang="en-US" dirty="0" smtClean="0"/>
              <a:t>③</a:t>
            </a:r>
            <a:endParaRPr kumimoji="1" lang="ja-JP" altLang="en-US" dirty="0"/>
          </a:p>
        </p:txBody>
      </p:sp>
      <p:sp>
        <p:nvSpPr>
          <p:cNvPr id="8" name="テキスト ボックス 7"/>
          <p:cNvSpPr txBox="1"/>
          <p:nvPr/>
        </p:nvSpPr>
        <p:spPr>
          <a:xfrm>
            <a:off x="6707007" y="3476441"/>
            <a:ext cx="415498" cy="369332"/>
          </a:xfrm>
          <a:prstGeom prst="rect">
            <a:avLst/>
          </a:prstGeom>
          <a:noFill/>
        </p:spPr>
        <p:txBody>
          <a:bodyPr wrap="none" rtlCol="0">
            <a:spAutoFit/>
          </a:bodyPr>
          <a:lstStyle/>
          <a:p>
            <a:r>
              <a:rPr kumimoji="1" lang="ja-JP" altLang="en-US" dirty="0" smtClean="0"/>
              <a:t>⑤</a:t>
            </a:r>
            <a:endParaRPr kumimoji="1" lang="ja-JP" altLang="en-US" dirty="0"/>
          </a:p>
        </p:txBody>
      </p:sp>
      <p:sp>
        <p:nvSpPr>
          <p:cNvPr id="9" name="テキスト ボックス 8"/>
          <p:cNvSpPr txBox="1"/>
          <p:nvPr/>
        </p:nvSpPr>
        <p:spPr>
          <a:xfrm>
            <a:off x="6331783" y="2605174"/>
            <a:ext cx="415498" cy="369332"/>
          </a:xfrm>
          <a:prstGeom prst="rect">
            <a:avLst/>
          </a:prstGeom>
          <a:noFill/>
        </p:spPr>
        <p:txBody>
          <a:bodyPr wrap="none" rtlCol="0">
            <a:spAutoFit/>
          </a:bodyPr>
          <a:lstStyle/>
          <a:p>
            <a:r>
              <a:rPr kumimoji="1" lang="ja-JP" altLang="en-US" dirty="0" smtClean="0"/>
              <a:t>⑥</a:t>
            </a:r>
            <a:endParaRPr kumimoji="1" lang="ja-JP" altLang="en-US" dirty="0"/>
          </a:p>
        </p:txBody>
      </p:sp>
      <p:sp>
        <p:nvSpPr>
          <p:cNvPr id="10" name="テキスト ボックス 9"/>
          <p:cNvSpPr txBox="1"/>
          <p:nvPr/>
        </p:nvSpPr>
        <p:spPr>
          <a:xfrm>
            <a:off x="5641673" y="4019901"/>
            <a:ext cx="415498" cy="369332"/>
          </a:xfrm>
          <a:prstGeom prst="rect">
            <a:avLst/>
          </a:prstGeom>
          <a:noFill/>
        </p:spPr>
        <p:txBody>
          <a:bodyPr wrap="none" rtlCol="0">
            <a:spAutoFit/>
          </a:bodyPr>
          <a:lstStyle/>
          <a:p>
            <a:r>
              <a:rPr kumimoji="1" lang="ja-JP" altLang="en-US" dirty="0" smtClean="0"/>
              <a:t>⑦</a:t>
            </a:r>
            <a:endParaRPr kumimoji="1" lang="ja-JP" altLang="en-US" dirty="0"/>
          </a:p>
        </p:txBody>
      </p:sp>
      <p:sp>
        <p:nvSpPr>
          <p:cNvPr id="11" name="テキスト ボックス 10"/>
          <p:cNvSpPr txBox="1"/>
          <p:nvPr/>
        </p:nvSpPr>
        <p:spPr>
          <a:xfrm>
            <a:off x="5158598" y="3835256"/>
            <a:ext cx="415498" cy="369332"/>
          </a:xfrm>
          <a:prstGeom prst="rect">
            <a:avLst/>
          </a:prstGeom>
          <a:noFill/>
        </p:spPr>
        <p:txBody>
          <a:bodyPr wrap="none" rtlCol="0">
            <a:spAutoFit/>
          </a:bodyPr>
          <a:lstStyle/>
          <a:p>
            <a:r>
              <a:rPr kumimoji="1" lang="ja-JP" altLang="en-US" dirty="0" smtClean="0"/>
              <a:t>⑧</a:t>
            </a:r>
            <a:endParaRPr kumimoji="1" lang="ja-JP" altLang="en-US" dirty="0"/>
          </a:p>
        </p:txBody>
      </p:sp>
      <p:sp>
        <p:nvSpPr>
          <p:cNvPr id="12" name="テキスト ボックス 11"/>
          <p:cNvSpPr txBox="1"/>
          <p:nvPr/>
        </p:nvSpPr>
        <p:spPr>
          <a:xfrm>
            <a:off x="5840082" y="2946739"/>
            <a:ext cx="415498" cy="369332"/>
          </a:xfrm>
          <a:prstGeom prst="rect">
            <a:avLst/>
          </a:prstGeom>
          <a:noFill/>
        </p:spPr>
        <p:txBody>
          <a:bodyPr wrap="none" rtlCol="0">
            <a:spAutoFit/>
          </a:bodyPr>
          <a:lstStyle/>
          <a:p>
            <a:r>
              <a:rPr kumimoji="1" lang="ja-JP" altLang="en-US" dirty="0" smtClean="0"/>
              <a:t>⑩</a:t>
            </a:r>
            <a:endParaRPr kumimoji="1" lang="ja-JP" altLang="en-US" dirty="0"/>
          </a:p>
        </p:txBody>
      </p:sp>
      <p:pic>
        <p:nvPicPr>
          <p:cNvPr id="14" name="図 13"/>
          <p:cNvPicPr>
            <a:picLocks noChangeAspect="1"/>
          </p:cNvPicPr>
          <p:nvPr/>
        </p:nvPicPr>
        <p:blipFill>
          <a:blip r:embed="rId4"/>
          <a:stretch>
            <a:fillRect/>
          </a:stretch>
        </p:blipFill>
        <p:spPr>
          <a:xfrm>
            <a:off x="122378" y="416663"/>
            <a:ext cx="3627207" cy="3360131"/>
          </a:xfrm>
          <a:prstGeom prst="rect">
            <a:avLst/>
          </a:prstGeom>
        </p:spPr>
      </p:pic>
      <p:sp>
        <p:nvSpPr>
          <p:cNvPr id="2" name="円/楕円 1"/>
          <p:cNvSpPr/>
          <p:nvPr/>
        </p:nvSpPr>
        <p:spPr>
          <a:xfrm>
            <a:off x="6707007" y="4989624"/>
            <a:ext cx="257368" cy="2674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924375" y="4894735"/>
            <a:ext cx="1684789" cy="646331"/>
          </a:xfrm>
          <a:prstGeom prst="rect">
            <a:avLst/>
          </a:prstGeom>
          <a:noFill/>
        </p:spPr>
        <p:txBody>
          <a:bodyPr wrap="square" rtlCol="0">
            <a:spAutoFit/>
          </a:bodyPr>
          <a:lstStyle/>
          <a:p>
            <a:r>
              <a:rPr kumimoji="1" lang="en-US" altLang="ja-JP" dirty="0" smtClean="0"/>
              <a:t>HANEDA</a:t>
            </a:r>
            <a:r>
              <a:rPr kumimoji="1" lang="ja-JP" altLang="en-US" dirty="0" smtClean="0"/>
              <a:t>　</a:t>
            </a:r>
            <a:r>
              <a:rPr kumimoji="1" lang="en-US" altLang="ja-JP" dirty="0" smtClean="0"/>
              <a:t>airport</a:t>
            </a:r>
            <a:endParaRPr kumimoji="1" lang="ja-JP" altLang="en-US" dirty="0"/>
          </a:p>
        </p:txBody>
      </p:sp>
    </p:spTree>
    <p:extLst>
      <p:ext uri="{BB962C8B-B14F-4D97-AF65-F5344CB8AC3E}">
        <p14:creationId xmlns:p14="http://schemas.microsoft.com/office/powerpoint/2010/main" val="1172219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388" y="365125"/>
            <a:ext cx="10508411" cy="1360158"/>
          </a:xfrm>
          <a:ln>
            <a:solidFill>
              <a:schemeClr val="accent1"/>
            </a:solidFill>
          </a:ln>
        </p:spPr>
        <p:txBody>
          <a:bodyPr/>
          <a:lstStyle/>
          <a:p>
            <a:pPr algn="ctr"/>
            <a:r>
              <a:rPr kumimoji="1" lang="en-US" altLang="ja-JP" dirty="0" smtClean="0"/>
              <a:t>Ridesharing</a:t>
            </a:r>
            <a:r>
              <a:rPr kumimoji="1" lang="ja-JP" altLang="en-US" dirty="0" smtClean="0"/>
              <a:t>　</a:t>
            </a:r>
            <a:r>
              <a:rPr kumimoji="1" lang="en-US" altLang="ja-JP" dirty="0" smtClean="0"/>
              <a:t>by</a:t>
            </a:r>
            <a:r>
              <a:rPr kumimoji="1" lang="ja-JP" altLang="en-US" dirty="0" smtClean="0"/>
              <a:t>　</a:t>
            </a:r>
            <a:r>
              <a:rPr kumimoji="1" lang="en-US" altLang="ja-JP" dirty="0" smtClean="0"/>
              <a:t>real</a:t>
            </a:r>
            <a:r>
              <a:rPr kumimoji="1" lang="ja-JP" altLang="en-US" dirty="0" smtClean="0"/>
              <a:t>　</a:t>
            </a:r>
            <a:r>
              <a:rPr kumimoji="1" lang="en-US" altLang="ja-JP" dirty="0" smtClean="0"/>
              <a:t>Taxi-</a:t>
            </a:r>
            <a:r>
              <a:rPr kumimoji="1" lang="en-US" altLang="ja-JP" dirty="0" err="1" smtClean="0"/>
              <a:t>sevice</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From</a:t>
            </a:r>
            <a:r>
              <a:rPr lang="ja-JP" altLang="en-US" dirty="0" smtClean="0"/>
              <a:t>　</a:t>
            </a:r>
            <a:r>
              <a:rPr lang="en-US" altLang="ja-JP" dirty="0" smtClean="0"/>
              <a:t>22</a:t>
            </a:r>
            <a:r>
              <a:rPr lang="en-US" altLang="ja-JP" baseline="30000" dirty="0"/>
              <a:t>th</a:t>
            </a:r>
            <a:r>
              <a:rPr lang="ja-JP" altLang="en-US" dirty="0" smtClean="0"/>
              <a:t>　</a:t>
            </a:r>
            <a:r>
              <a:rPr lang="en-US" altLang="ja-JP" dirty="0" smtClean="0"/>
              <a:t>Jan.</a:t>
            </a:r>
            <a:r>
              <a:rPr lang="ja-JP" altLang="en-US" dirty="0" smtClean="0"/>
              <a:t>　</a:t>
            </a:r>
            <a:r>
              <a:rPr lang="en-US" altLang="ja-JP" dirty="0" smtClean="0"/>
              <a:t>to</a:t>
            </a:r>
            <a:r>
              <a:rPr lang="ja-JP" altLang="en-US" dirty="0" smtClean="0"/>
              <a:t>　</a:t>
            </a:r>
            <a:r>
              <a:rPr lang="en-US" altLang="ja-JP" dirty="0" smtClean="0"/>
              <a:t>11</a:t>
            </a:r>
            <a:r>
              <a:rPr lang="en-US" altLang="ja-JP" baseline="30000" dirty="0" smtClean="0"/>
              <a:t>th</a:t>
            </a:r>
            <a:r>
              <a:rPr lang="ja-JP" altLang="en-US" dirty="0" smtClean="0"/>
              <a:t>　</a:t>
            </a:r>
            <a:r>
              <a:rPr lang="en-US" altLang="ja-JP" dirty="0" smtClean="0"/>
              <a:t>Mar.</a:t>
            </a:r>
            <a:r>
              <a:rPr lang="ja-JP" altLang="en-US" dirty="0" smtClean="0"/>
              <a:t>　</a:t>
            </a:r>
            <a:r>
              <a:rPr lang="en-US" altLang="ja-JP" dirty="0" smtClean="0"/>
              <a:t>Government-led </a:t>
            </a:r>
            <a:r>
              <a:rPr lang="en-US" altLang="ja-JP" dirty="0"/>
              <a:t>demonstration </a:t>
            </a:r>
            <a:r>
              <a:rPr lang="en-US" altLang="ja-JP" dirty="0" smtClean="0"/>
              <a:t>experiment</a:t>
            </a:r>
            <a:r>
              <a:rPr lang="ja-JP" altLang="en-US" dirty="0" smtClean="0"/>
              <a:t>　</a:t>
            </a:r>
            <a:r>
              <a:rPr lang="en-US" altLang="ja-JP" dirty="0" smtClean="0"/>
              <a:t>using</a:t>
            </a:r>
            <a:r>
              <a:rPr lang="ja-JP" altLang="en-US" dirty="0" smtClean="0"/>
              <a:t>　</a:t>
            </a:r>
            <a:r>
              <a:rPr lang="en-US" altLang="ja-JP" dirty="0" smtClean="0"/>
              <a:t>949cabs</a:t>
            </a:r>
            <a:r>
              <a:rPr lang="ja-JP" altLang="en-US" dirty="0" smtClean="0"/>
              <a:t>　</a:t>
            </a:r>
            <a:r>
              <a:rPr lang="en-US" altLang="ja-JP" dirty="0" smtClean="0"/>
              <a:t>is</a:t>
            </a:r>
            <a:r>
              <a:rPr lang="ja-JP" altLang="en-US" dirty="0" smtClean="0"/>
              <a:t>　</a:t>
            </a:r>
            <a:r>
              <a:rPr lang="en-US" altLang="ja-JP" dirty="0" smtClean="0"/>
              <a:t>going</a:t>
            </a:r>
            <a:r>
              <a:rPr lang="ja-JP" altLang="en-US" dirty="0" smtClean="0"/>
              <a:t>　</a:t>
            </a:r>
            <a:r>
              <a:rPr lang="en-US" altLang="ja-JP" dirty="0" smtClean="0"/>
              <a:t>to</a:t>
            </a:r>
            <a:r>
              <a:rPr lang="ja-JP" altLang="en-US" dirty="0" smtClean="0"/>
              <a:t>　</a:t>
            </a:r>
            <a:r>
              <a:rPr lang="en-US" altLang="ja-JP" dirty="0" smtClean="0"/>
              <a:t>start</a:t>
            </a:r>
            <a:r>
              <a:rPr lang="ja-JP" altLang="en-US" dirty="0" smtClean="0"/>
              <a:t>　</a:t>
            </a:r>
            <a:r>
              <a:rPr lang="en-US" altLang="ja-JP" dirty="0" smtClean="0"/>
              <a:t>in</a:t>
            </a:r>
            <a:r>
              <a:rPr lang="ja-JP" altLang="en-US" dirty="0" smtClean="0"/>
              <a:t>　</a:t>
            </a:r>
            <a:r>
              <a:rPr lang="en-US" altLang="ja-JP" dirty="0" smtClean="0"/>
              <a:t>TOKYO</a:t>
            </a:r>
            <a:r>
              <a:rPr lang="ja-JP" altLang="en-US" dirty="0" smtClean="0"/>
              <a:t>　</a:t>
            </a:r>
            <a:r>
              <a:rPr lang="en-US" altLang="ja-JP" dirty="0" smtClean="0"/>
              <a:t>Grater</a:t>
            </a:r>
            <a:r>
              <a:rPr lang="ja-JP" altLang="en-US" dirty="0" smtClean="0"/>
              <a:t>　</a:t>
            </a:r>
            <a:r>
              <a:rPr lang="en-US" altLang="ja-JP" dirty="0" smtClean="0"/>
              <a:t>Zone.</a:t>
            </a:r>
          </a:p>
          <a:p>
            <a:r>
              <a:rPr kumimoji="1" lang="en-US" altLang="ja-JP" dirty="0" smtClean="0"/>
              <a:t>Not-flat</a:t>
            </a:r>
            <a:r>
              <a:rPr lang="en-US" altLang="ja-JP" dirty="0" smtClean="0"/>
              <a:t>-rate,</a:t>
            </a:r>
            <a:r>
              <a:rPr lang="ja-JP" altLang="en-US" dirty="0" smtClean="0"/>
              <a:t>　</a:t>
            </a:r>
            <a:r>
              <a:rPr lang="en-US" altLang="ja-JP" dirty="0"/>
              <a:t>Special application</a:t>
            </a:r>
            <a:endParaRPr lang="en-US" altLang="ja-JP" dirty="0" smtClean="0"/>
          </a:p>
          <a:p>
            <a:r>
              <a:rPr lang="en-US" altLang="ja-JP" dirty="0" smtClean="0"/>
              <a:t>Example of failure</a:t>
            </a:r>
            <a:r>
              <a:rPr lang="ja-JP" altLang="en-US" dirty="0" smtClean="0"/>
              <a:t>　　</a:t>
            </a:r>
            <a:r>
              <a:rPr lang="en-US" altLang="ja-JP" dirty="0" smtClean="0"/>
              <a:t>MAAXI </a:t>
            </a:r>
          </a:p>
          <a:p>
            <a:r>
              <a:rPr lang="en-US" altLang="ja-JP" dirty="0" smtClean="0"/>
              <a:t>CONVERSION </a:t>
            </a:r>
            <a:r>
              <a:rPr lang="en-US" altLang="ja-JP" dirty="0"/>
              <a:t>TABLE FOR USE IN CALCULATING SHARED </a:t>
            </a:r>
            <a:r>
              <a:rPr lang="en-US" altLang="ja-JP" dirty="0" smtClean="0"/>
              <a:t>FARES</a:t>
            </a:r>
            <a:r>
              <a:rPr lang="ja-JP" altLang="en-US" dirty="0" smtClean="0"/>
              <a:t>　</a:t>
            </a:r>
            <a:r>
              <a:rPr lang="en-US" altLang="ja-JP" dirty="0"/>
              <a:t> In</a:t>
            </a:r>
            <a:r>
              <a:rPr lang="ja-JP" altLang="en-US" dirty="0"/>
              <a:t>　</a:t>
            </a:r>
            <a:r>
              <a:rPr lang="en-US" altLang="ja-JP" dirty="0" smtClean="0"/>
              <a:t>London</a:t>
            </a:r>
            <a:r>
              <a:rPr lang="ja-JP" altLang="en-US" dirty="0" smtClean="0"/>
              <a:t>　</a:t>
            </a:r>
            <a:endParaRPr lang="en-US" altLang="ja-JP" dirty="0" smtClean="0"/>
          </a:p>
        </p:txBody>
      </p:sp>
    </p:spTree>
    <p:extLst>
      <p:ext uri="{BB962C8B-B14F-4D97-AF65-F5344CB8AC3E}">
        <p14:creationId xmlns:p14="http://schemas.microsoft.com/office/powerpoint/2010/main" val="563789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7532" y="365126"/>
            <a:ext cx="10396268" cy="1066859"/>
          </a:xfrm>
          <a:ln>
            <a:solidFill>
              <a:schemeClr val="tx1">
                <a:lumMod val="95000"/>
                <a:lumOff val="5000"/>
              </a:schemeClr>
            </a:solidFill>
          </a:ln>
        </p:spPr>
        <p:txBody>
          <a:bodyPr>
            <a:normAutofit fontScale="90000"/>
          </a:bodyPr>
          <a:lstStyle/>
          <a:p>
            <a:pPr algn="ctr"/>
            <a:r>
              <a:rPr kumimoji="1" lang="en-US" altLang="ja-JP" dirty="0" smtClean="0"/>
              <a:t>Mysterious</a:t>
            </a:r>
            <a:r>
              <a:rPr kumimoji="1" lang="ja-JP" altLang="en-US" dirty="0" smtClean="0"/>
              <a:t>　</a:t>
            </a:r>
            <a:r>
              <a:rPr kumimoji="1" lang="en-US" altLang="ja-JP" dirty="0" smtClean="0"/>
              <a:t>Japanese</a:t>
            </a:r>
            <a:r>
              <a:rPr kumimoji="1" lang="ja-JP" altLang="en-US" dirty="0" smtClean="0"/>
              <a:t>　</a:t>
            </a:r>
            <a:r>
              <a:rPr kumimoji="1" lang="en-US" altLang="ja-JP" dirty="0" smtClean="0"/>
              <a:t>Travel</a:t>
            </a:r>
            <a:r>
              <a:rPr kumimoji="1" lang="ja-JP" altLang="en-US" dirty="0" smtClean="0"/>
              <a:t>　</a:t>
            </a:r>
            <a:r>
              <a:rPr kumimoji="1" lang="en-US" altLang="ja-JP" dirty="0" err="1" smtClean="0"/>
              <a:t>Bussiness</a:t>
            </a:r>
            <a:r>
              <a:rPr kumimoji="1" lang="ja-JP" altLang="en-US" dirty="0" smtClean="0"/>
              <a:t>　</a:t>
            </a:r>
            <a:r>
              <a:rPr kumimoji="1" lang="en-US" altLang="ja-JP" dirty="0" smtClean="0"/>
              <a:t>Act</a:t>
            </a:r>
            <a:r>
              <a:rPr kumimoji="1" lang="ja-JP" altLang="en-US" dirty="0" smtClean="0"/>
              <a:t>　</a:t>
            </a:r>
            <a:r>
              <a:rPr kumimoji="1" lang="en-US" altLang="ja-JP" dirty="0" smtClean="0"/>
              <a:t>System</a:t>
            </a:r>
            <a:endParaRPr kumimoji="1" lang="ja-JP" altLang="en-US" dirty="0"/>
          </a:p>
        </p:txBody>
      </p:sp>
      <p:sp>
        <p:nvSpPr>
          <p:cNvPr id="3" name="縦書きテキスト プレースホルダー 2"/>
          <p:cNvSpPr>
            <a:spLocks noGrp="1"/>
          </p:cNvSpPr>
          <p:nvPr>
            <p:ph type="body" orient="vert" idx="1"/>
          </p:nvPr>
        </p:nvSpPr>
        <p:spPr>
          <a:xfrm>
            <a:off x="838200" y="1825625"/>
            <a:ext cx="10515600" cy="1538677"/>
          </a:xfrm>
        </p:spPr>
        <p:txBody>
          <a:bodyPr vert="horz"/>
          <a:lstStyle/>
          <a:p>
            <a:r>
              <a:rPr kumimoji="1" lang="en-US" altLang="ja-JP" dirty="0" smtClean="0"/>
              <a:t>On-Demand-Service</a:t>
            </a:r>
            <a:r>
              <a:rPr kumimoji="1" lang="ja-JP" altLang="en-US" dirty="0" smtClean="0"/>
              <a:t>　</a:t>
            </a:r>
            <a:r>
              <a:rPr kumimoji="1" lang="en-US" altLang="ja-JP" dirty="0" smtClean="0"/>
              <a:t>by</a:t>
            </a:r>
            <a:r>
              <a:rPr kumimoji="1" lang="ja-JP" altLang="en-US" dirty="0" smtClean="0"/>
              <a:t>　</a:t>
            </a:r>
            <a:r>
              <a:rPr kumimoji="1" lang="en-US" altLang="ja-JP" dirty="0" err="1" smtClean="0"/>
              <a:t>Vehcle</a:t>
            </a:r>
            <a:r>
              <a:rPr kumimoji="1" lang="ja-JP" altLang="en-US" dirty="0" smtClean="0"/>
              <a:t>　</a:t>
            </a:r>
            <a:r>
              <a:rPr kumimoji="1" lang="en-US" altLang="ja-JP" dirty="0" smtClean="0"/>
              <a:t>is</a:t>
            </a:r>
            <a:r>
              <a:rPr kumimoji="1" lang="ja-JP" altLang="en-US" dirty="0" smtClean="0"/>
              <a:t>　</a:t>
            </a:r>
            <a:r>
              <a:rPr kumimoji="1" lang="en-US" altLang="ja-JP" dirty="0" smtClean="0"/>
              <a:t>not</a:t>
            </a:r>
            <a:r>
              <a:rPr kumimoji="1" lang="ja-JP" altLang="en-US" dirty="0" smtClean="0"/>
              <a:t>　</a:t>
            </a:r>
            <a:r>
              <a:rPr kumimoji="1" lang="en-US" altLang="ja-JP" dirty="0" smtClean="0"/>
              <a:t>supposed</a:t>
            </a:r>
            <a:r>
              <a:rPr kumimoji="1" lang="ja-JP" altLang="en-US" dirty="0" smtClean="0"/>
              <a:t>　</a:t>
            </a:r>
            <a:r>
              <a:rPr kumimoji="1" lang="en-US" altLang="ja-JP" dirty="0" smtClean="0"/>
              <a:t>by</a:t>
            </a:r>
            <a:r>
              <a:rPr kumimoji="1" lang="ja-JP" altLang="en-US" dirty="0" smtClean="0"/>
              <a:t>　</a:t>
            </a:r>
            <a:r>
              <a:rPr kumimoji="1" lang="en-US" altLang="ja-JP" dirty="0" smtClean="0"/>
              <a:t>Transport</a:t>
            </a:r>
            <a:r>
              <a:rPr kumimoji="1" lang="ja-JP" altLang="en-US" dirty="0" smtClean="0"/>
              <a:t>　</a:t>
            </a:r>
            <a:r>
              <a:rPr kumimoji="1" lang="en-US" altLang="ja-JP" dirty="0" smtClean="0"/>
              <a:t>Act,</a:t>
            </a:r>
            <a:r>
              <a:rPr kumimoji="1" lang="ja-JP" altLang="en-US" dirty="0" smtClean="0"/>
              <a:t>　</a:t>
            </a:r>
            <a:r>
              <a:rPr kumimoji="1" lang="en-US" altLang="ja-JP" dirty="0" smtClean="0"/>
              <a:t>but</a:t>
            </a:r>
            <a:r>
              <a:rPr kumimoji="1" lang="ja-JP" altLang="en-US" dirty="0" smtClean="0"/>
              <a:t>　</a:t>
            </a:r>
            <a:r>
              <a:rPr kumimoji="1" lang="en-US" altLang="ja-JP" dirty="0" smtClean="0"/>
              <a:t>could</a:t>
            </a:r>
            <a:r>
              <a:rPr kumimoji="1" lang="ja-JP" altLang="en-US" dirty="0" smtClean="0"/>
              <a:t>　</a:t>
            </a:r>
            <a:r>
              <a:rPr kumimoji="1" lang="en-US" altLang="ja-JP" dirty="0" smtClean="0"/>
              <a:t>be</a:t>
            </a:r>
            <a:r>
              <a:rPr kumimoji="1" lang="ja-JP" altLang="en-US" dirty="0" smtClean="0"/>
              <a:t>　</a:t>
            </a:r>
            <a:r>
              <a:rPr kumimoji="1" lang="en-US" altLang="ja-JP" dirty="0" smtClean="0"/>
              <a:t>delivered</a:t>
            </a:r>
            <a:r>
              <a:rPr kumimoji="1" lang="ja-JP" altLang="en-US" dirty="0" smtClean="0"/>
              <a:t>　</a:t>
            </a:r>
            <a:r>
              <a:rPr kumimoji="1" lang="en-US" altLang="ja-JP" dirty="0" smtClean="0"/>
              <a:t>by</a:t>
            </a:r>
            <a:r>
              <a:rPr kumimoji="1" lang="ja-JP" altLang="en-US" dirty="0" smtClean="0"/>
              <a:t>　</a:t>
            </a:r>
            <a:r>
              <a:rPr kumimoji="1" lang="en-US" altLang="ja-JP" dirty="0" smtClean="0"/>
              <a:t>Travel</a:t>
            </a:r>
            <a:r>
              <a:rPr kumimoji="1" lang="ja-JP" altLang="en-US" dirty="0" smtClean="0"/>
              <a:t>　</a:t>
            </a:r>
            <a:r>
              <a:rPr kumimoji="1" lang="en-US" altLang="ja-JP" dirty="0" smtClean="0"/>
              <a:t>business</a:t>
            </a:r>
            <a:r>
              <a:rPr kumimoji="1" lang="ja-JP" altLang="en-US" dirty="0" smtClean="0"/>
              <a:t>　</a:t>
            </a:r>
            <a:r>
              <a:rPr kumimoji="1" lang="en-US" altLang="ja-JP" dirty="0" smtClean="0"/>
              <a:t>Act</a:t>
            </a:r>
            <a:r>
              <a:rPr lang="en-US" altLang="ja-JP" dirty="0" smtClean="0"/>
              <a:t>.</a:t>
            </a:r>
          </a:p>
          <a:p>
            <a:r>
              <a:rPr kumimoji="1" lang="en-US" altLang="ja-JP" dirty="0" smtClean="0"/>
              <a:t>The</a:t>
            </a:r>
            <a:r>
              <a:rPr kumimoji="1" lang="ja-JP" altLang="en-US" dirty="0" smtClean="0"/>
              <a:t>　</a:t>
            </a:r>
            <a:r>
              <a:rPr kumimoji="1" lang="en-US" altLang="ja-JP" dirty="0" smtClean="0"/>
              <a:t>Reason</a:t>
            </a:r>
            <a:r>
              <a:rPr kumimoji="1" lang="ja-JP" altLang="en-US" dirty="0" smtClean="0"/>
              <a:t>　</a:t>
            </a:r>
            <a:r>
              <a:rPr kumimoji="1" lang="en-US" altLang="ja-JP" dirty="0" smtClean="0"/>
              <a:t>is</a:t>
            </a:r>
            <a:r>
              <a:rPr kumimoji="1" lang="ja-JP" altLang="en-US" dirty="0" smtClean="0"/>
              <a:t>　</a:t>
            </a:r>
            <a:r>
              <a:rPr kumimoji="1" lang="en-US" altLang="ja-JP" dirty="0" smtClean="0"/>
              <a:t>easily</a:t>
            </a:r>
            <a:r>
              <a:rPr kumimoji="1" lang="ja-JP" altLang="en-US" dirty="0" smtClean="0"/>
              <a:t>　</a:t>
            </a:r>
            <a:r>
              <a:rPr kumimoji="1" lang="en-US" altLang="ja-JP" dirty="0" smtClean="0"/>
              <a:t>understood</a:t>
            </a:r>
            <a:r>
              <a:rPr kumimoji="1" lang="ja-JP" altLang="en-US" dirty="0" smtClean="0"/>
              <a:t>　</a:t>
            </a:r>
            <a:r>
              <a:rPr kumimoji="1" lang="en-US" altLang="ja-JP" dirty="0" smtClean="0"/>
              <a:t>through</a:t>
            </a:r>
            <a:r>
              <a:rPr kumimoji="1" lang="ja-JP" altLang="en-US" dirty="0" smtClean="0"/>
              <a:t>　</a:t>
            </a:r>
            <a:r>
              <a:rPr kumimoji="1" lang="en-US" altLang="ja-JP" dirty="0" smtClean="0"/>
              <a:t>the</a:t>
            </a:r>
            <a:r>
              <a:rPr kumimoji="1" lang="ja-JP" altLang="en-US" dirty="0" smtClean="0"/>
              <a:t>　</a:t>
            </a:r>
            <a:r>
              <a:rPr kumimoji="1" lang="en-US" altLang="ja-JP" dirty="0" smtClean="0"/>
              <a:t>next</a:t>
            </a:r>
            <a:r>
              <a:rPr kumimoji="1" lang="ja-JP" altLang="en-US" dirty="0" smtClean="0"/>
              <a:t>　</a:t>
            </a:r>
            <a:r>
              <a:rPr kumimoji="1" lang="en-US" altLang="ja-JP" dirty="0" smtClean="0"/>
              <a:t>figure.</a:t>
            </a:r>
            <a:r>
              <a:rPr kumimoji="1" lang="ja-JP" altLang="en-US" dirty="0" smtClean="0"/>
              <a:t>　</a:t>
            </a:r>
            <a:endParaRPr kumimoji="1" lang="ja-JP" altLang="en-US" dirty="0"/>
          </a:p>
        </p:txBody>
      </p:sp>
    </p:spTree>
    <p:extLst>
      <p:ext uri="{BB962C8B-B14F-4D97-AF65-F5344CB8AC3E}">
        <p14:creationId xmlns:p14="http://schemas.microsoft.com/office/powerpoint/2010/main" val="3342745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extLst>
              <p:ext uri="{D42A27DB-BD31-4B8C-83A1-F6EECF244321}">
                <p14:modId xmlns:p14="http://schemas.microsoft.com/office/powerpoint/2010/main" val="925384529"/>
              </p:ext>
            </p:extLst>
          </p:nvPr>
        </p:nvGraphicFramePr>
        <p:xfrm>
          <a:off x="1473475" y="199049"/>
          <a:ext cx="8676456" cy="6520927"/>
        </p:xfrm>
        <a:graphic>
          <a:graphicData uri="http://schemas.openxmlformats.org/presentationml/2006/ole">
            <mc:AlternateContent xmlns:mc="http://schemas.openxmlformats.org/markup-compatibility/2006">
              <mc:Choice xmlns:v="urn:schemas-microsoft-com:vml" Requires="v">
                <p:oleObj spid="_x0000_s3105" name="スライド" r:id="rId3" imgW="1170988" imgH="876365" progId="PowerPoint.Slide.12">
                  <p:embed/>
                </p:oleObj>
              </mc:Choice>
              <mc:Fallback>
                <p:oleObj name="スライド" r:id="rId3" imgW="1170988" imgH="876365" progId="PowerPoint.Slide.12">
                  <p:embed/>
                  <p:pic>
                    <p:nvPicPr>
                      <p:cNvPr id="0" name=""/>
                      <p:cNvPicPr>
                        <a:picLocks noChangeAspect="1" noChangeArrowheads="1"/>
                      </p:cNvPicPr>
                      <p:nvPr/>
                    </p:nvPicPr>
                    <p:blipFill>
                      <a:blip r:embed="rId4"/>
                      <a:srcRect/>
                      <a:stretch>
                        <a:fillRect/>
                      </a:stretch>
                    </p:blipFill>
                    <p:spPr bwMode="auto">
                      <a:xfrm>
                        <a:off x="1473475" y="199049"/>
                        <a:ext cx="8676456" cy="652092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74504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4273" name="Object 1"/>
          <p:cNvGraphicFramePr>
            <a:graphicFrameLocks noChangeAspect="1"/>
          </p:cNvGraphicFramePr>
          <p:nvPr>
            <p:extLst>
              <p:ext uri="{D42A27DB-BD31-4B8C-83A1-F6EECF244321}">
                <p14:modId xmlns:p14="http://schemas.microsoft.com/office/powerpoint/2010/main" val="187284574"/>
              </p:ext>
            </p:extLst>
          </p:nvPr>
        </p:nvGraphicFramePr>
        <p:xfrm>
          <a:off x="1524001" y="-14318"/>
          <a:ext cx="9144000" cy="6872318"/>
        </p:xfrm>
        <a:graphic>
          <a:graphicData uri="http://schemas.openxmlformats.org/presentationml/2006/ole">
            <mc:AlternateContent xmlns:mc="http://schemas.openxmlformats.org/markup-compatibility/2006">
              <mc:Choice xmlns:v="urn:schemas-microsoft-com:vml" Requires="v">
                <p:oleObj spid="_x0000_s2082" name="スライド" r:id="rId4" imgW="3863324" imgH="2898055" progId="PowerPoint.Slide.12">
                  <p:embed/>
                </p:oleObj>
              </mc:Choice>
              <mc:Fallback>
                <p:oleObj name="スライド" r:id="rId4" imgW="3863324" imgH="2898055" progId="PowerPoint.Slide.12">
                  <p:embed/>
                  <p:pic>
                    <p:nvPicPr>
                      <p:cNvPr id="0" name=""/>
                      <p:cNvPicPr>
                        <a:picLocks noChangeAspect="1" noChangeArrowheads="1"/>
                      </p:cNvPicPr>
                      <p:nvPr/>
                    </p:nvPicPr>
                    <p:blipFill>
                      <a:blip r:embed="rId5"/>
                      <a:srcRect/>
                      <a:stretch>
                        <a:fillRect/>
                      </a:stretch>
                    </p:blipFill>
                    <p:spPr bwMode="auto">
                      <a:xfrm>
                        <a:off x="1524001" y="-14318"/>
                        <a:ext cx="9144000" cy="687231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606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585111857"/>
              </p:ext>
            </p:extLst>
          </p:nvPr>
        </p:nvGraphicFramePr>
        <p:xfrm>
          <a:off x="284667" y="1457866"/>
          <a:ext cx="11775062" cy="4698090"/>
        </p:xfrm>
        <a:graphic>
          <a:graphicData uri="http://schemas.openxmlformats.org/drawingml/2006/table">
            <a:tbl>
              <a:tblPr>
                <a:tableStyleId>{5C22544A-7EE6-4342-B048-85BDC9FD1C3A}</a:tableStyleId>
              </a:tblPr>
              <a:tblGrid>
                <a:gridCol w="4643993"/>
                <a:gridCol w="1178175"/>
                <a:gridCol w="992149"/>
                <a:gridCol w="992149"/>
                <a:gridCol w="992149"/>
                <a:gridCol w="992149"/>
                <a:gridCol w="992149"/>
                <a:gridCol w="992149"/>
              </a:tblGrid>
              <a:tr h="858843">
                <a:tc>
                  <a:txBody>
                    <a:bodyPr/>
                    <a:lstStyle/>
                    <a:p>
                      <a:pPr algn="ctr" fontAlgn="ctr"/>
                      <a:r>
                        <a:rPr lang="ja-JP" altLang="en-US" sz="1600" u="none" strike="noStrike" dirty="0">
                          <a:effectLst/>
                        </a:rPr>
                        <a:t>　</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dirty="0">
                          <a:effectLst/>
                        </a:rPr>
                        <a:t>2012</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a:effectLst/>
                        </a:rPr>
                        <a:t>2013</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a:effectLst/>
                        </a:rPr>
                        <a:t>2014</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a:effectLst/>
                        </a:rPr>
                        <a:t>2015</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a:effectLst/>
                        </a:rPr>
                        <a:t>2016</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2212656">
                <a:tc>
                  <a:txBody>
                    <a:bodyPr/>
                    <a:lstStyle/>
                    <a:p>
                      <a:pPr algn="l" fontAlgn="ctr"/>
                      <a:r>
                        <a:rPr lang="ru-RU" sz="3600" u="none" strike="noStrike" dirty="0">
                          <a:effectLst/>
                        </a:rPr>
                        <a:t>Количество российских посетителей в Японии</a:t>
                      </a:r>
                      <a:endParaRPr lang="ru-RU" sz="3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baseline="0" dirty="0">
                          <a:effectLst/>
                        </a:rPr>
                        <a:t>50176</a:t>
                      </a:r>
                      <a:endParaRPr lang="en-US" altLang="ja-JP" sz="2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baseline="0" dirty="0">
                          <a:effectLst/>
                        </a:rPr>
                        <a:t>60502</a:t>
                      </a:r>
                      <a:endParaRPr lang="en-US" altLang="ja-JP" sz="2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baseline="0" dirty="0">
                          <a:effectLst/>
                        </a:rPr>
                        <a:t>60542</a:t>
                      </a:r>
                      <a:endParaRPr lang="en-US" altLang="ja-JP" sz="2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baseline="0" dirty="0">
                          <a:effectLst/>
                        </a:rPr>
                        <a:t>54365</a:t>
                      </a:r>
                      <a:endParaRPr lang="en-US" altLang="ja-JP" sz="2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baseline="0" dirty="0">
                          <a:effectLst/>
                        </a:rPr>
                        <a:t>54839</a:t>
                      </a:r>
                      <a:endParaRPr lang="en-US" altLang="ja-JP" sz="2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gridSpan="2">
                  <a:txBody>
                    <a:bodyPr/>
                    <a:lstStyle/>
                    <a:p>
                      <a:pPr algn="l" fontAlgn="ctr"/>
                      <a:r>
                        <a:rPr lang="ja-JP" altLang="en-US" sz="2800" u="none" strike="noStrike" dirty="0">
                          <a:effectLst/>
                        </a:rPr>
                        <a:t>訪日ロシア人数</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hMerge="1">
                  <a:txBody>
                    <a:bodyPr/>
                    <a:lstStyle/>
                    <a:p>
                      <a:endParaRPr kumimoji="1" lang="ja-JP" altLang="en-US"/>
                    </a:p>
                  </a:txBody>
                  <a:tcPr/>
                </a:tc>
              </a:tr>
              <a:tr h="1626591">
                <a:tc>
                  <a:txBody>
                    <a:bodyPr/>
                    <a:lstStyle/>
                    <a:p>
                      <a:pPr algn="l" fontAlgn="ctr"/>
                      <a:r>
                        <a:rPr lang="az-Cyrl-AZ" sz="3600" u="none" strike="noStrike" dirty="0">
                          <a:effectLst/>
                        </a:rPr>
                        <a:t>Количество японских посетителей</a:t>
                      </a:r>
                      <a:endParaRPr lang="az-Cyrl-AZ" sz="3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dirty="0">
                          <a:effectLst/>
                        </a:rPr>
                        <a:t>76212</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dirty="0">
                          <a:effectLst/>
                        </a:rPr>
                        <a:t>86806</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dirty="0">
                          <a:effectLst/>
                        </a:rPr>
                        <a:t>105220</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2400" u="none" strike="noStrike" dirty="0">
                          <a:effectLst/>
                        </a:rPr>
                        <a:t>87280</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r>
                        <a:rPr lang="ja-JP" altLang="en-US" sz="2400" u="none" strike="noStrike" dirty="0">
                          <a:effectLst/>
                        </a:rPr>
                        <a:t>　</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gridSpan="2">
                  <a:txBody>
                    <a:bodyPr/>
                    <a:lstStyle/>
                    <a:p>
                      <a:pPr algn="l" fontAlgn="ctr"/>
                      <a:r>
                        <a:rPr lang="ja-JP" altLang="en-US" sz="2800" u="none" strike="noStrike" dirty="0">
                          <a:effectLst/>
                        </a:rPr>
                        <a:t>訪露日本人数</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hMerge="1">
                  <a:txBody>
                    <a:bodyPr/>
                    <a:lstStyle/>
                    <a:p>
                      <a:endParaRPr kumimoji="1" lang="ja-JP" altLang="en-US"/>
                    </a:p>
                  </a:txBody>
                  <a:tcPr/>
                </a:tc>
              </a:tr>
            </a:tbl>
          </a:graphicData>
        </a:graphic>
      </p:graphicFrame>
      <p:sp>
        <p:nvSpPr>
          <p:cNvPr id="3" name="タイトル 1"/>
          <p:cNvSpPr>
            <a:spLocks noGrp="1"/>
          </p:cNvSpPr>
          <p:nvPr>
            <p:ph type="title"/>
          </p:nvPr>
        </p:nvSpPr>
        <p:spPr>
          <a:xfrm>
            <a:off x="838199" y="97708"/>
            <a:ext cx="10617679" cy="877078"/>
          </a:xfrm>
          <a:ln>
            <a:solidFill>
              <a:schemeClr val="tx1">
                <a:lumMod val="95000"/>
                <a:lumOff val="5000"/>
              </a:schemeClr>
            </a:solidFill>
          </a:ln>
        </p:spPr>
        <p:txBody>
          <a:bodyPr/>
          <a:lstStyle/>
          <a:p>
            <a:pPr algn="ctr"/>
            <a:r>
              <a:rPr lang="ru-RU" altLang="ja-JP" dirty="0"/>
              <a:t>Обмен между людьми России и Японии</a:t>
            </a:r>
            <a:endParaRPr kumimoji="1" lang="ja-JP" altLang="en-US" dirty="0"/>
          </a:p>
        </p:txBody>
      </p:sp>
    </p:spTree>
    <p:extLst>
      <p:ext uri="{BB962C8B-B14F-4D97-AF65-F5344CB8AC3E}">
        <p14:creationId xmlns:p14="http://schemas.microsoft.com/office/powerpoint/2010/main" val="1809694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en-US" altLang="ja-JP" dirty="0" smtClean="0"/>
              <a:t>Urban and rural </a:t>
            </a:r>
            <a:r>
              <a:rPr lang="en-US" altLang="ja-JP" dirty="0"/>
              <a:t>transport issues</a:t>
            </a:r>
            <a:endParaRPr kumimoji="1" lang="ja-JP" altLang="en-US" dirty="0"/>
          </a:p>
        </p:txBody>
      </p:sp>
      <p:sp>
        <p:nvSpPr>
          <p:cNvPr id="3" name="コンテンツ プレースホルダー 2"/>
          <p:cNvSpPr>
            <a:spLocks noGrp="1"/>
          </p:cNvSpPr>
          <p:nvPr>
            <p:ph idx="1"/>
          </p:nvPr>
        </p:nvSpPr>
        <p:spPr/>
        <p:txBody>
          <a:bodyPr/>
          <a:lstStyle/>
          <a:p>
            <a:r>
              <a:rPr lang="en-US" altLang="ja-JP" dirty="0"/>
              <a:t>In Japan, paid transport by private car is </a:t>
            </a:r>
            <a:r>
              <a:rPr lang="en-US" altLang="ja-JP" dirty="0" smtClean="0"/>
              <a:t>prohibited.</a:t>
            </a:r>
            <a:r>
              <a:rPr lang="ja-JP" altLang="en-US" dirty="0" smtClean="0"/>
              <a:t>　</a:t>
            </a:r>
            <a:r>
              <a:rPr lang="en-US" altLang="ja-JP" dirty="0" smtClean="0"/>
              <a:t>Therefore</a:t>
            </a:r>
            <a:r>
              <a:rPr lang="ja-JP" altLang="en-US" dirty="0" smtClean="0"/>
              <a:t>　</a:t>
            </a:r>
            <a:r>
              <a:rPr lang="en-US" altLang="ja-JP" dirty="0" smtClean="0"/>
              <a:t>ride-sharing</a:t>
            </a:r>
            <a:r>
              <a:rPr lang="ja-JP" altLang="en-US" dirty="0" smtClean="0"/>
              <a:t>　</a:t>
            </a:r>
            <a:r>
              <a:rPr lang="en-US" altLang="ja-JP" dirty="0" smtClean="0"/>
              <a:t>has </a:t>
            </a:r>
            <a:r>
              <a:rPr lang="en-US" altLang="ja-JP" dirty="0"/>
              <a:t>become a social problem. There are not many inconvenience for users because there are many taxi supplies in big cities in Japan</a:t>
            </a:r>
            <a:r>
              <a:rPr lang="en-US" altLang="ja-JP" dirty="0" smtClean="0"/>
              <a:t>.</a:t>
            </a:r>
          </a:p>
          <a:p>
            <a:r>
              <a:rPr lang="en-US" altLang="ja-JP" dirty="0"/>
              <a:t>The occurrence of a traffic accident of the elderly and the return of the driving license of the elderly become a social problem.</a:t>
            </a:r>
          </a:p>
        </p:txBody>
      </p:sp>
    </p:spTree>
    <p:extLst>
      <p:ext uri="{BB962C8B-B14F-4D97-AF65-F5344CB8AC3E}">
        <p14:creationId xmlns:p14="http://schemas.microsoft.com/office/powerpoint/2010/main" val="2800681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pPr algn="ctr"/>
            <a:r>
              <a:rPr lang="en-US" altLang="ja-JP" sz="6600" dirty="0" smtClean="0"/>
              <a:t>JERON</a:t>
            </a:r>
            <a:r>
              <a:rPr lang="ja-JP" altLang="en-US" sz="6600" dirty="0" smtClean="0"/>
              <a:t>　</a:t>
            </a:r>
            <a:r>
              <a:rPr lang="en-US" altLang="ja-JP" sz="6600" dirty="0" smtClean="0"/>
              <a:t>TAXI</a:t>
            </a:r>
            <a:br>
              <a:rPr lang="en-US" altLang="ja-JP" sz="6600" dirty="0" smtClean="0"/>
            </a:br>
            <a:r>
              <a:rPr lang="en-US" altLang="ja-JP" dirty="0" smtClean="0"/>
              <a:t>AS</a:t>
            </a:r>
            <a:r>
              <a:rPr lang="ja-JP" altLang="en-US" dirty="0" smtClean="0"/>
              <a:t>　</a:t>
            </a:r>
            <a:r>
              <a:rPr lang="en-US" altLang="ja-JP" dirty="0" err="1" smtClean="0">
                <a:solidFill>
                  <a:srgbClr val="FF0000"/>
                </a:solidFill>
              </a:rPr>
              <a:t>Malti</a:t>
            </a:r>
            <a:r>
              <a:rPr lang="en-US" altLang="ja-JP" dirty="0" smtClean="0">
                <a:solidFill>
                  <a:srgbClr val="FF0000"/>
                </a:solidFill>
              </a:rPr>
              <a:t>-Package-Tour</a:t>
            </a:r>
            <a:endParaRPr kumimoji="1" lang="ja-JP" altLang="en-US" dirty="0">
              <a:solidFill>
                <a:srgbClr val="FF0000"/>
              </a:solidFill>
            </a:endParaRPr>
          </a:p>
        </p:txBody>
      </p:sp>
      <p:sp>
        <p:nvSpPr>
          <p:cNvPr id="4" name="正方形/長方形 3"/>
          <p:cNvSpPr/>
          <p:nvPr/>
        </p:nvSpPr>
        <p:spPr>
          <a:xfrm>
            <a:off x="1216326" y="2636912"/>
            <a:ext cx="2828946"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smtClean="0">
                <a:solidFill>
                  <a:schemeClr val="tx1">
                    <a:lumMod val="95000"/>
                    <a:lumOff val="5000"/>
                  </a:schemeClr>
                </a:solidFill>
              </a:rPr>
              <a:t>Home</a:t>
            </a:r>
            <a:endParaRPr lang="ja-JP" altLang="en-US" sz="4800" dirty="0">
              <a:solidFill>
                <a:schemeClr val="tx1">
                  <a:lumMod val="95000"/>
                  <a:lumOff val="5000"/>
                </a:schemeClr>
              </a:solidFill>
            </a:endParaRPr>
          </a:p>
        </p:txBody>
      </p:sp>
      <p:sp>
        <p:nvSpPr>
          <p:cNvPr id="5" name="正方形/長方形 4"/>
          <p:cNvSpPr/>
          <p:nvPr/>
        </p:nvSpPr>
        <p:spPr>
          <a:xfrm>
            <a:off x="8112225" y="2492896"/>
            <a:ext cx="3861240"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lumMod val="95000"/>
                    <a:lumOff val="5000"/>
                  </a:schemeClr>
                </a:solidFill>
              </a:rPr>
              <a:t>Hospital</a:t>
            </a:r>
          </a:p>
          <a:p>
            <a:pPr algn="ctr"/>
            <a:r>
              <a:rPr lang="en-US" altLang="ja-JP" sz="3600" dirty="0" smtClean="0">
                <a:solidFill>
                  <a:schemeClr val="tx1">
                    <a:lumMod val="95000"/>
                    <a:lumOff val="5000"/>
                  </a:schemeClr>
                </a:solidFill>
              </a:rPr>
              <a:t> </a:t>
            </a:r>
            <a:r>
              <a:rPr lang="en-US" altLang="ja-JP" sz="3600" dirty="0">
                <a:solidFill>
                  <a:schemeClr val="tx1">
                    <a:lumMod val="95000"/>
                    <a:lumOff val="5000"/>
                  </a:schemeClr>
                </a:solidFill>
              </a:rPr>
              <a:t>convenience </a:t>
            </a:r>
            <a:r>
              <a:rPr lang="en-US" altLang="ja-JP" sz="3600" dirty="0" smtClean="0">
                <a:solidFill>
                  <a:schemeClr val="tx1">
                    <a:lumMod val="95000"/>
                    <a:lumOff val="5000"/>
                  </a:schemeClr>
                </a:solidFill>
              </a:rPr>
              <a:t>store</a:t>
            </a:r>
          </a:p>
          <a:p>
            <a:pPr algn="ctr"/>
            <a:r>
              <a:rPr lang="en-US" altLang="ja-JP" sz="3600" dirty="0" smtClean="0">
                <a:solidFill>
                  <a:schemeClr val="tx1">
                    <a:lumMod val="95000"/>
                    <a:lumOff val="5000"/>
                  </a:schemeClr>
                </a:solidFill>
              </a:rPr>
              <a:t>Railway</a:t>
            </a:r>
            <a:r>
              <a:rPr lang="ja-JP" altLang="en-US" sz="3600" dirty="0" smtClean="0">
                <a:solidFill>
                  <a:schemeClr val="tx1">
                    <a:lumMod val="95000"/>
                    <a:lumOff val="5000"/>
                  </a:schemeClr>
                </a:solidFill>
              </a:rPr>
              <a:t>　</a:t>
            </a:r>
            <a:r>
              <a:rPr lang="en-US" altLang="ja-JP" sz="3600" dirty="0" smtClean="0">
                <a:solidFill>
                  <a:schemeClr val="tx1">
                    <a:lumMod val="95000"/>
                    <a:lumOff val="5000"/>
                  </a:schemeClr>
                </a:solidFill>
              </a:rPr>
              <a:t>station</a:t>
            </a:r>
            <a:endParaRPr lang="ja-JP" altLang="en-US" sz="3600" dirty="0">
              <a:solidFill>
                <a:schemeClr val="tx1">
                  <a:lumMod val="95000"/>
                  <a:lumOff val="5000"/>
                </a:schemeClr>
              </a:solidFill>
            </a:endParaRPr>
          </a:p>
        </p:txBody>
      </p:sp>
      <p:sp>
        <p:nvSpPr>
          <p:cNvPr id="8" name="下カーブ矢印 7"/>
          <p:cNvSpPr/>
          <p:nvPr/>
        </p:nvSpPr>
        <p:spPr>
          <a:xfrm>
            <a:off x="4079776" y="2924944"/>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79776" y="3212976"/>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 ボックス 9"/>
          <p:cNvSpPr txBox="1"/>
          <p:nvPr/>
        </p:nvSpPr>
        <p:spPr>
          <a:xfrm>
            <a:off x="8465906" y="4526009"/>
            <a:ext cx="3241576" cy="584775"/>
          </a:xfrm>
          <a:prstGeom prst="rect">
            <a:avLst/>
          </a:prstGeom>
          <a:noFill/>
          <a:ln>
            <a:solidFill>
              <a:schemeClr val="tx1">
                <a:lumMod val="95000"/>
                <a:lumOff val="5000"/>
              </a:schemeClr>
            </a:solidFill>
            <a:prstDash val="dash"/>
          </a:ln>
        </p:spPr>
        <p:txBody>
          <a:bodyPr wrap="square" rtlCol="0">
            <a:spAutoFit/>
          </a:bodyPr>
          <a:lstStyle/>
          <a:p>
            <a:pPr algn="ctr"/>
            <a:r>
              <a:rPr lang="en-US" altLang="ja-JP" sz="3200" dirty="0"/>
              <a:t>All you can use</a:t>
            </a:r>
            <a:endParaRPr lang="ja-JP" altLang="en-US" sz="3200" dirty="0"/>
          </a:p>
        </p:txBody>
      </p:sp>
      <p:sp>
        <p:nvSpPr>
          <p:cNvPr id="11" name="テキスト ボックス 10"/>
          <p:cNvSpPr txBox="1"/>
          <p:nvPr/>
        </p:nvSpPr>
        <p:spPr>
          <a:xfrm>
            <a:off x="4367808" y="4405239"/>
            <a:ext cx="3275196" cy="707886"/>
          </a:xfrm>
          <a:prstGeom prst="rect">
            <a:avLst/>
          </a:prstGeom>
          <a:noFill/>
          <a:ln>
            <a:solidFill>
              <a:schemeClr val="tx1">
                <a:lumMod val="95000"/>
                <a:lumOff val="5000"/>
              </a:schemeClr>
            </a:solidFill>
            <a:prstDash val="dash"/>
          </a:ln>
        </p:spPr>
        <p:txBody>
          <a:bodyPr wrap="square" rtlCol="0">
            <a:spAutoFit/>
          </a:bodyPr>
          <a:lstStyle/>
          <a:p>
            <a:pPr algn="ctr"/>
            <a:r>
              <a:rPr lang="en-US" altLang="ja-JP" sz="2000" dirty="0"/>
              <a:t>Itinerary guarantee responsibility</a:t>
            </a:r>
            <a:endParaRPr lang="ja-JP" altLang="en-US" sz="2000" dirty="0"/>
          </a:p>
        </p:txBody>
      </p:sp>
      <p:sp>
        <p:nvSpPr>
          <p:cNvPr id="12" name="テキスト ボックス 11"/>
          <p:cNvSpPr txBox="1"/>
          <p:nvPr/>
        </p:nvSpPr>
        <p:spPr>
          <a:xfrm>
            <a:off x="4479950" y="5171446"/>
            <a:ext cx="3096344" cy="646331"/>
          </a:xfrm>
          <a:prstGeom prst="rect">
            <a:avLst/>
          </a:prstGeom>
          <a:noFill/>
          <a:ln>
            <a:solidFill>
              <a:schemeClr val="tx1">
                <a:lumMod val="95000"/>
                <a:lumOff val="5000"/>
              </a:schemeClr>
            </a:solidFill>
            <a:prstDash val="dash"/>
          </a:ln>
        </p:spPr>
        <p:txBody>
          <a:bodyPr wrap="square" rtlCol="0">
            <a:spAutoFit/>
          </a:bodyPr>
          <a:lstStyle/>
          <a:p>
            <a:pPr algn="ctr"/>
            <a:r>
              <a:rPr lang="en-US" altLang="ja-JP" dirty="0"/>
              <a:t>Special compensation responsibility</a:t>
            </a:r>
            <a:endParaRPr lang="ja-JP" altLang="en-US" dirty="0"/>
          </a:p>
        </p:txBody>
      </p:sp>
      <p:sp>
        <p:nvSpPr>
          <p:cNvPr id="13" name="テキスト ボックス 12"/>
          <p:cNvSpPr txBox="1"/>
          <p:nvPr/>
        </p:nvSpPr>
        <p:spPr>
          <a:xfrm>
            <a:off x="3700730" y="1784071"/>
            <a:ext cx="4546516" cy="646331"/>
          </a:xfrm>
          <a:prstGeom prst="rect">
            <a:avLst/>
          </a:prstGeom>
          <a:noFill/>
          <a:ln>
            <a:solidFill>
              <a:schemeClr val="tx1">
                <a:lumMod val="95000"/>
                <a:lumOff val="5000"/>
              </a:schemeClr>
            </a:solidFill>
            <a:prstDash val="dash"/>
          </a:ln>
        </p:spPr>
        <p:txBody>
          <a:bodyPr wrap="square" rtlCol="0">
            <a:spAutoFit/>
          </a:bodyPr>
          <a:lstStyle/>
          <a:p>
            <a:pPr algn="ctr"/>
            <a:r>
              <a:rPr lang="en-US" altLang="ja-JP" sz="3600" dirty="0" smtClean="0"/>
              <a:t>Monthly</a:t>
            </a:r>
            <a:r>
              <a:rPr lang="ja-JP" altLang="en-US" sz="3600" dirty="0" smtClean="0"/>
              <a:t>　</a:t>
            </a:r>
            <a:r>
              <a:rPr lang="en-US" altLang="ja-JP" sz="3600" dirty="0" smtClean="0"/>
              <a:t>Fixed</a:t>
            </a:r>
            <a:r>
              <a:rPr lang="ja-JP" altLang="en-US" sz="3600" dirty="0" smtClean="0"/>
              <a:t>　</a:t>
            </a:r>
            <a:r>
              <a:rPr lang="en-US" altLang="ja-JP" sz="3600" dirty="0" smtClean="0"/>
              <a:t>Rate</a:t>
            </a:r>
            <a:endParaRPr lang="ja-JP" altLang="en-US" sz="3600" dirty="0"/>
          </a:p>
        </p:txBody>
      </p:sp>
      <p:sp>
        <p:nvSpPr>
          <p:cNvPr id="14" name="下カーブ矢印 13"/>
          <p:cNvSpPr/>
          <p:nvPr/>
        </p:nvSpPr>
        <p:spPr>
          <a:xfrm>
            <a:off x="4007768" y="3356992"/>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rot="10800000">
            <a:off x="4007768" y="3645024"/>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a:off x="4007769" y="3849605"/>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rot="10800000">
            <a:off x="4007769" y="4137637"/>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下カーブ矢印 17"/>
          <p:cNvSpPr/>
          <p:nvPr/>
        </p:nvSpPr>
        <p:spPr>
          <a:xfrm>
            <a:off x="4007768" y="2492896"/>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下カーブ矢印 18"/>
          <p:cNvSpPr/>
          <p:nvPr/>
        </p:nvSpPr>
        <p:spPr>
          <a:xfrm rot="10800000">
            <a:off x="4007768" y="2780928"/>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0" name="右矢印 19"/>
          <p:cNvSpPr/>
          <p:nvPr/>
        </p:nvSpPr>
        <p:spPr>
          <a:xfrm>
            <a:off x="7674181" y="4537629"/>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屈折矢印 20"/>
          <p:cNvSpPr/>
          <p:nvPr/>
        </p:nvSpPr>
        <p:spPr>
          <a:xfrm flipH="1">
            <a:off x="2351584" y="4149080"/>
            <a:ext cx="1944216" cy="1584176"/>
          </a:xfrm>
          <a:prstGeom prst="bentUpArrow">
            <a:avLst>
              <a:gd name="adj1" fmla="val 42885"/>
              <a:gd name="adj2" fmla="val 25000"/>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lumMod val="95000"/>
                    <a:lumOff val="5000"/>
                  </a:schemeClr>
                </a:solidFill>
              </a:rPr>
              <a:t>Handling of compensation during home</a:t>
            </a:r>
            <a:endParaRPr lang="ja-JP" altLang="en-US" dirty="0">
              <a:solidFill>
                <a:schemeClr val="tx1">
                  <a:lumMod val="95000"/>
                  <a:lumOff val="5000"/>
                </a:schemeClr>
              </a:solidFill>
            </a:endParaRPr>
          </a:p>
        </p:txBody>
      </p:sp>
      <p:sp>
        <p:nvSpPr>
          <p:cNvPr id="3" name="円/楕円 2"/>
          <p:cNvSpPr/>
          <p:nvPr/>
        </p:nvSpPr>
        <p:spPr>
          <a:xfrm>
            <a:off x="508963" y="3849605"/>
            <a:ext cx="1837426" cy="2637459"/>
          </a:xfrm>
          <a:prstGeom prst="ellipse">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1600" dirty="0">
                <a:solidFill>
                  <a:schemeClr val="tx1">
                    <a:lumMod val="95000"/>
                    <a:lumOff val="5000"/>
                  </a:schemeClr>
                </a:solidFill>
              </a:rPr>
              <a:t>Emergence of new terms and conditions</a:t>
            </a:r>
            <a:endParaRPr kumimoji="1" lang="ja-JP" altLang="en-US" sz="1600" dirty="0">
              <a:solidFill>
                <a:schemeClr val="tx1">
                  <a:lumMod val="95000"/>
                  <a:lumOff val="5000"/>
                </a:schemeClr>
              </a:solidFill>
            </a:endParaRPr>
          </a:p>
        </p:txBody>
      </p:sp>
      <p:sp>
        <p:nvSpPr>
          <p:cNvPr id="6" name="角丸四角形 5"/>
          <p:cNvSpPr/>
          <p:nvPr/>
        </p:nvSpPr>
        <p:spPr>
          <a:xfrm>
            <a:off x="301924" y="146511"/>
            <a:ext cx="2691442" cy="2318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t>Elderly driver problem</a:t>
            </a:r>
            <a:endParaRPr kumimoji="1" lang="ja-JP" altLang="en-US" sz="4800" dirty="0"/>
          </a:p>
        </p:txBody>
      </p:sp>
    </p:spTree>
    <p:extLst>
      <p:ext uri="{BB962C8B-B14F-4D97-AF65-F5344CB8AC3E}">
        <p14:creationId xmlns:p14="http://schemas.microsoft.com/office/powerpoint/2010/main" val="1024450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263595"/>
            <a:ext cx="10515600" cy="1325563"/>
          </a:xfrm>
        </p:spPr>
        <p:txBody>
          <a:bodyPr/>
          <a:lstStyle/>
          <a:p>
            <a:pPr algn="ctr"/>
            <a:r>
              <a:rPr lang="en-US" altLang="ja-JP" dirty="0"/>
              <a:t>Reference material</a:t>
            </a:r>
            <a:endParaRPr kumimoji="1" lang="ja-JP" altLang="en-US" dirty="0"/>
          </a:p>
        </p:txBody>
      </p:sp>
    </p:spTree>
    <p:extLst>
      <p:ext uri="{BB962C8B-B14F-4D97-AF65-F5344CB8AC3E}">
        <p14:creationId xmlns:p14="http://schemas.microsoft.com/office/powerpoint/2010/main" val="1001248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384"/>
            <a:ext cx="8229600" cy="1143000"/>
          </a:xfrm>
          <a:ln>
            <a:solidFill>
              <a:schemeClr val="tx1">
                <a:lumMod val="95000"/>
                <a:lumOff val="5000"/>
              </a:schemeClr>
            </a:solidFill>
          </a:ln>
        </p:spPr>
        <p:txBody>
          <a:bodyPr>
            <a:normAutofit/>
          </a:bodyPr>
          <a:lstStyle/>
          <a:p>
            <a:r>
              <a:rPr lang="en-US" altLang="ja-JP" b="1" dirty="0" smtClean="0"/>
              <a:t>Mystery of package tour fare system</a:t>
            </a:r>
            <a:endParaRPr kumimoji="1" lang="ja-JP" altLang="en-US" dirty="0"/>
          </a:p>
        </p:txBody>
      </p:sp>
      <p:sp>
        <p:nvSpPr>
          <p:cNvPr id="3" name="コンテンツ プレースホルダ 2"/>
          <p:cNvSpPr>
            <a:spLocks noGrp="1"/>
          </p:cNvSpPr>
          <p:nvPr>
            <p:ph idx="1"/>
          </p:nvPr>
        </p:nvSpPr>
        <p:spPr>
          <a:xfrm>
            <a:off x="1524000" y="1340768"/>
            <a:ext cx="9144000" cy="5517232"/>
          </a:xfrm>
        </p:spPr>
        <p:txBody>
          <a:bodyPr>
            <a:normAutofit fontScale="92500" lnSpcReduction="20000"/>
          </a:bodyPr>
          <a:lstStyle/>
          <a:p>
            <a:r>
              <a:rPr lang="en-US" altLang="ja-JP" dirty="0" smtClean="0"/>
              <a:t>The combination meal of McDonald is cheap rather than placing an order for the same thing individually. The price of package tour is also the same. However, the regal system of railroad, automobile, aviation and shipping have regulations about fares. The accommodation fare of registered international tourist hotels is based on the pre-notification system. Therefore, prices cannot be decided freely if the price of package tour doesn’t receive the application of regulatory systems. However, various products are sold practically. Besides explanation is impossible and becomes near, if there will be all the applications of the foreign fare rate regulation about the overseas package tour. Interest leans on the institutional explanation of this.</a:t>
            </a:r>
            <a:endParaRPr lang="ja-JP" altLang="ja-JP" dirty="0" smtClean="0"/>
          </a:p>
          <a:p>
            <a:r>
              <a:rPr lang="en-US" altLang="ja-JP" dirty="0" smtClean="0"/>
              <a:t> Travel agency decides prices of package tour by himself as his own services. Irrespective of the regulation fare about movement or stay, it sells at all inclusive price (pack price) by his calculation. Since products of the self are sold, naturally the contract responsibility for consumers occurs. The person bearing this contract responsibility is travel agency. It is not the agent of transport organization and the staying organization.</a:t>
            </a:r>
            <a:endParaRPr lang="ja-JP" altLang="ja-JP" dirty="0" smtClean="0"/>
          </a:p>
        </p:txBody>
      </p:sp>
    </p:spTree>
    <p:extLst>
      <p:ext uri="{BB962C8B-B14F-4D97-AF65-F5344CB8AC3E}">
        <p14:creationId xmlns:p14="http://schemas.microsoft.com/office/powerpoint/2010/main" val="507244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524000" y="188640"/>
            <a:ext cx="9144000" cy="6669360"/>
          </a:xfrm>
        </p:spPr>
        <p:txBody>
          <a:bodyPr>
            <a:normAutofit lnSpcReduction="10000"/>
          </a:bodyPr>
          <a:lstStyle/>
          <a:p>
            <a:r>
              <a:rPr lang="en-US" altLang="ja-JP" dirty="0" smtClean="0"/>
              <a:t>Supposing the contractual liability of travel agency was lower than the liability of transportation business and lodging industry, it began to be recognized to be a problem. Each transportation business law and the Act on Development of Hotels for Inbound Tourists are the laws which control the relation of B2C (Business to Consumer) aiming at user protection. The relation of B-2B (Business to Business) is not assumed directly.</a:t>
            </a:r>
            <a:endParaRPr lang="ja-JP" altLang="ja-JP" dirty="0" smtClean="0"/>
          </a:p>
          <a:p>
            <a:r>
              <a:rPr lang="en-US" altLang="ja-JP" dirty="0" smtClean="0"/>
              <a:t> In case of package tour, there are three relations, the relation between real user and  real shipping agency, the relation between travel agency and real shipping agency, and the relation between real user and travel agency.</a:t>
            </a:r>
            <a:endParaRPr lang="ja-JP" altLang="ja-JP" dirty="0" smtClean="0"/>
          </a:p>
          <a:p>
            <a:r>
              <a:rPr lang="en-US" altLang="ja-JP" dirty="0" smtClean="0"/>
              <a:t> Pains will be taken over the rational explanation as the whole if regulation of the transporting method starts these three relations simultaneously. For this reason, in railroad administration, it was presupposed that there is no application of regulation in B2B. </a:t>
            </a:r>
            <a:endParaRPr lang="ja-JP" altLang="ja-JP" dirty="0" smtClean="0"/>
          </a:p>
        </p:txBody>
      </p:sp>
    </p:spTree>
    <p:extLst>
      <p:ext uri="{BB962C8B-B14F-4D97-AF65-F5344CB8AC3E}">
        <p14:creationId xmlns:p14="http://schemas.microsoft.com/office/powerpoint/2010/main" val="780751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8"/>
            <a:ext cx="8229600" cy="1642194"/>
          </a:xfrm>
          <a:ln>
            <a:solidFill>
              <a:schemeClr val="tx1">
                <a:lumMod val="95000"/>
                <a:lumOff val="5000"/>
              </a:schemeClr>
            </a:solidFill>
          </a:ln>
        </p:spPr>
        <p:txBody>
          <a:bodyPr>
            <a:normAutofit fontScale="90000"/>
          </a:bodyPr>
          <a:lstStyle/>
          <a:p>
            <a:r>
              <a:rPr lang="en-US" altLang="ja-JP" b="1" dirty="0" smtClean="0"/>
              <a:t>Single article package tour </a:t>
            </a:r>
            <a:r>
              <a:rPr lang="ja-JP" altLang="ja-JP" dirty="0" smtClean="0"/>
              <a:t/>
            </a:r>
            <a:br>
              <a:rPr lang="ja-JP" altLang="ja-JP" dirty="0" smtClean="0"/>
            </a:br>
            <a:r>
              <a:rPr lang="ja-JP" altLang="ja-JP" dirty="0" smtClean="0"/>
              <a:t>～</a:t>
            </a:r>
            <a:r>
              <a:rPr lang="en-US" altLang="ja-JP" b="1" dirty="0" smtClean="0"/>
              <a:t>mysterious merchandise uniquely in Japan</a:t>
            </a:r>
            <a:r>
              <a:rPr lang="ja-JP" altLang="ja-JP" dirty="0" smtClean="0"/>
              <a:t>～</a:t>
            </a:r>
            <a:endParaRPr kumimoji="1" lang="ja-JP" altLang="en-US" dirty="0"/>
          </a:p>
        </p:txBody>
      </p:sp>
      <p:sp>
        <p:nvSpPr>
          <p:cNvPr id="3" name="コンテンツ プレースホルダ 2"/>
          <p:cNvSpPr>
            <a:spLocks noGrp="1"/>
          </p:cNvSpPr>
          <p:nvPr>
            <p:ph idx="1"/>
          </p:nvPr>
        </p:nvSpPr>
        <p:spPr>
          <a:xfrm>
            <a:off x="1703512" y="2143398"/>
            <a:ext cx="8964488" cy="4525963"/>
          </a:xfrm>
        </p:spPr>
        <p:txBody>
          <a:bodyPr>
            <a:normAutofit/>
          </a:bodyPr>
          <a:lstStyle/>
          <a:p>
            <a:r>
              <a:rPr lang="en-US" altLang="ja-JP" dirty="0" smtClean="0"/>
              <a:t>A package tour has nuance called the combination of two or more things as the name suggests. However, a single article type package tour developed actually. The appearance of these products including a single article type package tour promoted price competition, and had big influence on the structural reform of passengers transport enterprise.</a:t>
            </a:r>
            <a:endParaRPr lang="ja-JP" altLang="ja-JP" dirty="0" smtClean="0"/>
          </a:p>
          <a:p>
            <a:r>
              <a:rPr lang="en-US" altLang="ja-JP" dirty="0" smtClean="0"/>
              <a:t>In EC, when specifying a package tour, it is specified that it contains two or more [such as transportation and stay] at least, and what is called a single article type is eliminated.</a:t>
            </a:r>
            <a:endParaRPr lang="ja-JP" altLang="ja-JP" dirty="0" smtClean="0"/>
          </a:p>
        </p:txBody>
      </p:sp>
    </p:spTree>
    <p:extLst>
      <p:ext uri="{BB962C8B-B14F-4D97-AF65-F5344CB8AC3E}">
        <p14:creationId xmlns:p14="http://schemas.microsoft.com/office/powerpoint/2010/main" val="1071434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03512" y="188641"/>
            <a:ext cx="8784976" cy="6480720"/>
          </a:xfrm>
        </p:spPr>
        <p:txBody>
          <a:bodyPr>
            <a:normAutofit fontScale="92500"/>
          </a:bodyPr>
          <a:lstStyle/>
          <a:p>
            <a:r>
              <a:rPr lang="en-US" altLang="ja-JP" dirty="0" smtClean="0"/>
              <a:t>Travel agencies purchase many guest rooms for package tour products creation beforehand. However, travel agencies sold guest rooms alone because guest rooms did not remain unsold when travel agencies purchased guest rooms even more. This is the beginning of single article package tour.</a:t>
            </a:r>
            <a:endParaRPr lang="ja-JP" altLang="ja-JP" dirty="0" smtClean="0"/>
          </a:p>
          <a:p>
            <a:r>
              <a:rPr lang="en-US" altLang="ja-JP" dirty="0" smtClean="0"/>
              <a:t>The inclusive tour discount excursion fare currently based on regulation of the Aviation Act is carried out on condition of "two or more combination", 24 hours and an "overnight-stay" rule. This is because the airfare is created in accordance with the international rule.</a:t>
            </a:r>
            <a:endParaRPr lang="ja-JP" altLang="ja-JP" dirty="0" smtClean="0"/>
          </a:p>
          <a:p>
            <a:r>
              <a:rPr lang="en-US" altLang="ja-JP" dirty="0" smtClean="0"/>
              <a:t>About single article package tour, there is also voice which a difference with an </a:t>
            </a:r>
            <a:r>
              <a:rPr lang="en-US" altLang="ja-JP" b="1" dirty="0" smtClean="0"/>
              <a:t>arrangement travel</a:t>
            </a:r>
            <a:r>
              <a:rPr lang="en-US" altLang="ja-JP" dirty="0" smtClean="0"/>
              <a:t> is hardly known, and its social significance is called into question.  Single article package tours promoted competition in the world of real transportation, and they developed structural reform of human logistics. In addition, in Taiwan, single article package tours are admitted.</a:t>
            </a:r>
            <a:endParaRPr kumimoji="1" lang="ja-JP" altLang="en-US" dirty="0"/>
          </a:p>
        </p:txBody>
      </p:sp>
    </p:spTree>
    <p:extLst>
      <p:ext uri="{BB962C8B-B14F-4D97-AF65-F5344CB8AC3E}">
        <p14:creationId xmlns:p14="http://schemas.microsoft.com/office/powerpoint/2010/main" val="2770122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9536" y="274638"/>
            <a:ext cx="8229600" cy="1143000"/>
          </a:xfrm>
          <a:ln w="57150">
            <a:solidFill>
              <a:schemeClr val="tx1"/>
            </a:solidFill>
          </a:ln>
        </p:spPr>
        <p:txBody>
          <a:bodyPr>
            <a:normAutofit fontScale="90000"/>
          </a:bodyPr>
          <a:lstStyle/>
          <a:p>
            <a:r>
              <a:rPr lang="en-US" altLang="ja-JP" dirty="0" smtClean="0"/>
              <a:t>Monthly riding free fixed amount fare</a:t>
            </a:r>
            <a:endParaRPr kumimoji="1" lang="ja-JP" altLang="en-US" dirty="0"/>
          </a:p>
        </p:txBody>
      </p:sp>
      <p:sp>
        <p:nvSpPr>
          <p:cNvPr id="3" name="コンテンツ プレースホルダ 2"/>
          <p:cNvSpPr>
            <a:spLocks noGrp="1"/>
          </p:cNvSpPr>
          <p:nvPr>
            <p:ph idx="1"/>
          </p:nvPr>
        </p:nvSpPr>
        <p:spPr>
          <a:xfrm>
            <a:off x="1524000" y="1600200"/>
            <a:ext cx="9144000" cy="5257800"/>
          </a:xfrm>
        </p:spPr>
        <p:txBody>
          <a:bodyPr>
            <a:normAutofit/>
          </a:bodyPr>
          <a:lstStyle/>
          <a:p>
            <a:r>
              <a:rPr lang="en-US" altLang="ja-JP" dirty="0" smtClean="0"/>
              <a:t>Transport company "UBER" which Google financed struck Japan. There was not the spotlight as having been introduced to be "the landing calmly" in Japanese Magazine FACTA. Although this UBER does business as a tourist agency, it is judged that service is provided not as a package tour but as an arrangement travel.</a:t>
            </a:r>
            <a:endParaRPr lang="ja-JP" altLang="ja-JP" dirty="0" smtClean="0"/>
          </a:p>
          <a:p>
            <a:r>
              <a:rPr lang="en-US" altLang="ja-JP" dirty="0" smtClean="0"/>
              <a:t>There is still much distance, but in UBER</a:t>
            </a:r>
            <a:r>
              <a:rPr lang="ja-JP" altLang="ja-JP" dirty="0" smtClean="0"/>
              <a:t>　</a:t>
            </a:r>
            <a:r>
              <a:rPr lang="en-US" altLang="ja-JP" dirty="0" smtClean="0"/>
              <a:t>I feels the thing which I expected in the book which I wrote as “Mobile-Transport Revolution”. Aside from expectation to UBER, I name the virtual fixed amount taxi as the package tour product “YUBI-TAXI” as follows and describe it as follows.</a:t>
            </a:r>
            <a:endParaRPr kumimoji="1" lang="ja-JP" altLang="en-US" dirty="0"/>
          </a:p>
        </p:txBody>
      </p:sp>
    </p:spTree>
    <p:extLst>
      <p:ext uri="{BB962C8B-B14F-4D97-AF65-F5344CB8AC3E}">
        <p14:creationId xmlns:p14="http://schemas.microsoft.com/office/powerpoint/2010/main" val="1526131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03512" y="0"/>
            <a:ext cx="8964488" cy="6858000"/>
          </a:xfrm>
        </p:spPr>
        <p:txBody>
          <a:bodyPr>
            <a:normAutofit fontScale="92500" lnSpcReduction="20000"/>
          </a:bodyPr>
          <a:lstStyle/>
          <a:p>
            <a:r>
              <a:rPr lang="en-US" altLang="ja-JP" dirty="0" smtClean="0"/>
              <a:t>(Monthly riding free fixed fare amount taxi YUBI-TAXI)</a:t>
            </a:r>
            <a:endParaRPr lang="ja-JP" altLang="ja-JP" dirty="0" smtClean="0"/>
          </a:p>
          <a:p>
            <a:r>
              <a:rPr lang="en-US" altLang="ja-JP" dirty="0" smtClean="0"/>
              <a:t>If I call YUBI-TAXI from a smart phone in Tokyo, the car position map which specified the arrival times and the current position in which I am present will appear on a screen.</a:t>
            </a:r>
            <a:endParaRPr lang="ja-JP" altLang="ja-JP" dirty="0" smtClean="0"/>
          </a:p>
          <a:p>
            <a:r>
              <a:rPr lang="en-US" altLang="ja-JP" dirty="0" smtClean="0"/>
              <a:t>At the time of traffic congestion in rainy days, if refusing riding together, the display of the charge added to the already paid free-ride fare comes out. This simulated fixed system is not incorporated with the regulation fare of present taxi. Then, why is this system possible?</a:t>
            </a:r>
            <a:endParaRPr lang="ja-JP" altLang="ja-JP" dirty="0" smtClean="0"/>
          </a:p>
          <a:p>
            <a:r>
              <a:rPr lang="en-US" altLang="ja-JP" dirty="0" smtClean="0"/>
              <a:t>In fact, YUBI-TAXI is travel service. It is the same as the package tour service which JTB etc. sell. Package tour service is the service created in self calculation. The taxi services which constitute the product are parts. As for the prices of parts, it is nonrelated to users.</a:t>
            </a:r>
            <a:endParaRPr lang="ja-JP" altLang="ja-JP" dirty="0" smtClean="0"/>
          </a:p>
          <a:p>
            <a:r>
              <a:rPr lang="en-US" altLang="ja-JP" dirty="0" smtClean="0"/>
              <a:t>If you go to a convenience store at night, the stay coupon of reputable hotel in the metropolitan area is sold for $50 by machine. As the Act on Development of Hotels for Inbound Tourists, since many metropolitan area reputable hotels serve as a notification charge, they cannot change a charge </a:t>
            </a:r>
            <a:r>
              <a:rPr lang="en-US" altLang="ja-JP" b="1" dirty="0" smtClean="0"/>
              <a:t>dexterously</a:t>
            </a:r>
            <a:r>
              <a:rPr lang="en-US" altLang="ja-JP" dirty="0" smtClean="0"/>
              <a:t>. Therefore, this coupon is sold as package tour of travel agencies. It is just the same as YUBI-TAXI.</a:t>
            </a:r>
            <a:endParaRPr lang="ja-JP" altLang="ja-JP" dirty="0" smtClean="0"/>
          </a:p>
        </p:txBody>
      </p:sp>
    </p:spTree>
    <p:extLst>
      <p:ext uri="{BB962C8B-B14F-4D97-AF65-F5344CB8AC3E}">
        <p14:creationId xmlns:p14="http://schemas.microsoft.com/office/powerpoint/2010/main" val="2165979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524000" y="0"/>
            <a:ext cx="9144000" cy="6858000"/>
          </a:xfrm>
        </p:spPr>
        <p:txBody>
          <a:bodyPr>
            <a:normAutofit fontScale="77500" lnSpcReduction="20000"/>
          </a:bodyPr>
          <a:lstStyle/>
          <a:p>
            <a:r>
              <a:rPr lang="en-US" altLang="ja-JP" dirty="0" smtClean="0"/>
              <a:t>Next, is road transport laws system applied between YUBI-TAXI which is a travel agency, and a taxi company which is a real transporting agency or not? That is the problem. If it says from a conclusion, according to the governmental custom, it is not applied between them. The transport system of a bus and a taxi used the railway law system of Japan as the sample, and were made. A fearful law called the JNR Fare Law existed, because the JNR fare was presupposed like the tax that the concrete amount of money must be defined by law.</a:t>
            </a:r>
            <a:endParaRPr lang="ja-JP" altLang="ja-JP" dirty="0" smtClean="0"/>
          </a:p>
          <a:p>
            <a:r>
              <a:rPr lang="en-US" altLang="ja-JP" dirty="0" smtClean="0"/>
              <a:t>When the JNR Fare Law was applied between JNR and travel agencies, package tours are not made. Naturally it was understood that it isn’t applied between them. By thinking naturally, the system of a bus and a taxi which were located in the outskirts of the JNR system also was the same. Therefore, the regulation of the road transport law isn't applied between a taxi company and YUBI-TAXI.</a:t>
            </a:r>
            <a:endParaRPr lang="ja-JP" altLang="ja-JP" dirty="0" smtClean="0"/>
          </a:p>
          <a:p>
            <a:r>
              <a:rPr lang="en-US" altLang="ja-JP" dirty="0" smtClean="0"/>
              <a:t>This point differs from the Aviation Act system which institutionalized a special fare for package tours called package rates by IATA or administration. Furthermore, it is more complicated to understand the legal character of package tour price.</a:t>
            </a:r>
            <a:endParaRPr lang="ja-JP" altLang="ja-JP" dirty="0" smtClean="0"/>
          </a:p>
          <a:p>
            <a:r>
              <a:rPr lang="en-US" altLang="ja-JP" dirty="0" smtClean="0"/>
              <a:t>Although it is natural, an employment agreement is not between YUBI-TAXI and Taxi Driver. It is a taxi company that signs an employment agreement with Taxi Driver. The same may be said of labor conditions.</a:t>
            </a:r>
            <a:endParaRPr lang="ja-JP" altLang="ja-JP" dirty="0" smtClean="0"/>
          </a:p>
          <a:p>
            <a:r>
              <a:rPr lang="en-US" altLang="ja-JP" dirty="0" smtClean="0"/>
              <a:t>What kind of legal relations between YUBI-TAXI and real users is? It is said YUBI-TAXI will take the special compensation responsibility and the itinerary guarantee responsibility.</a:t>
            </a:r>
            <a:endParaRPr lang="ja-JP" altLang="ja-JP" dirty="0" smtClean="0"/>
          </a:p>
          <a:p>
            <a:endParaRPr lang="ja-JP" altLang="en-US" dirty="0" smtClean="0"/>
          </a:p>
          <a:p>
            <a:endParaRPr kumimoji="1" lang="ja-JP" altLang="en-US" dirty="0"/>
          </a:p>
        </p:txBody>
      </p:sp>
    </p:spTree>
    <p:extLst>
      <p:ext uri="{BB962C8B-B14F-4D97-AF65-F5344CB8AC3E}">
        <p14:creationId xmlns:p14="http://schemas.microsoft.com/office/powerpoint/2010/main" val="159932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25563"/>
          </a:xfrm>
          <a:ln>
            <a:solidFill>
              <a:schemeClr val="accent1"/>
            </a:solidFill>
          </a:ln>
        </p:spPr>
        <p:txBody>
          <a:bodyPr>
            <a:normAutofit fontScale="90000"/>
          </a:bodyPr>
          <a:lstStyle/>
          <a:p>
            <a:pPr algn="ctr"/>
            <a:r>
              <a:rPr lang="en-US" altLang="ja-JP" sz="4000" dirty="0"/>
              <a:t>Coming to Russia for the 2018 World Cup™</a:t>
            </a:r>
            <a:r>
              <a:rPr lang="en-US" altLang="ja-JP" sz="4000" dirty="0" smtClean="0"/>
              <a:t>?</a:t>
            </a:r>
            <a:br>
              <a:rPr lang="en-US" altLang="ja-JP" sz="4000" dirty="0" smtClean="0"/>
            </a:br>
            <a:r>
              <a:rPr lang="en-US" altLang="ja-JP" sz="4000" dirty="0" smtClean="0"/>
              <a:t> </a:t>
            </a:r>
            <a:r>
              <a:rPr lang="en-US" altLang="ja-JP" sz="4000" dirty="0"/>
              <a:t>Public transport is free!</a:t>
            </a:r>
            <a:br>
              <a:rPr lang="en-US" altLang="ja-JP" sz="4000" dirty="0"/>
            </a:br>
            <a:r>
              <a:rPr lang="en-US" altLang="ja-JP" sz="2800" dirty="0" smtClean="0"/>
              <a:t>https</a:t>
            </a:r>
            <a:r>
              <a:rPr lang="en-US" altLang="ja-JP" sz="2800" dirty="0"/>
              <a:t>://www.rbth.com/travel/328515-russia-free-transport-2018</a:t>
            </a:r>
            <a:endParaRPr kumimoji="1" lang="ja-JP" altLang="en-US" sz="2800" dirty="0"/>
          </a:p>
        </p:txBody>
      </p:sp>
      <p:sp>
        <p:nvSpPr>
          <p:cNvPr id="3" name="コンテンツ プレースホルダー 2"/>
          <p:cNvSpPr>
            <a:spLocks noGrp="1"/>
          </p:cNvSpPr>
          <p:nvPr>
            <p:ph idx="1"/>
          </p:nvPr>
        </p:nvSpPr>
        <p:spPr/>
        <p:txBody>
          <a:bodyPr>
            <a:normAutofit fontScale="92500" lnSpcReduction="20000"/>
          </a:bodyPr>
          <a:lstStyle/>
          <a:p>
            <a:pPr fontAlgn="ctr"/>
            <a:r>
              <a:rPr lang="en-US" altLang="ja-JP" b="1" cap="all" dirty="0" smtClean="0">
                <a:hlinkClick r:id="rId2"/>
              </a:rPr>
              <a:t>TRAVEL</a:t>
            </a:r>
            <a:r>
              <a:rPr lang="ja-JP" altLang="en-US" b="1" cap="all" dirty="0" smtClean="0"/>
              <a:t>　　</a:t>
            </a:r>
            <a:r>
              <a:rPr lang="en-US" altLang="ja-JP" b="1" cap="all" dirty="0" smtClean="0"/>
              <a:t>JUNE </a:t>
            </a:r>
            <a:r>
              <a:rPr lang="en-US" altLang="ja-JP" b="1" cap="all" dirty="0"/>
              <a:t>13 </a:t>
            </a:r>
            <a:r>
              <a:rPr lang="en-US" altLang="ja-JP" b="1" cap="all" dirty="0" smtClean="0"/>
              <a:t>2018</a:t>
            </a:r>
            <a:r>
              <a:rPr lang="ja-JP" altLang="en-US" b="1" cap="all" dirty="0" smtClean="0"/>
              <a:t>　</a:t>
            </a:r>
            <a:r>
              <a:rPr lang="en-US" altLang="ja-JP" b="1" cap="all" dirty="0" smtClean="0"/>
              <a:t>ANNA </a:t>
            </a:r>
            <a:r>
              <a:rPr lang="en-US" altLang="ja-JP" b="1" cap="all" dirty="0"/>
              <a:t>SOROKINA</a:t>
            </a:r>
          </a:p>
          <a:p>
            <a:r>
              <a:rPr lang="en-US" altLang="ja-JP" dirty="0"/>
              <a:t>Use your Fan ID and match tickets to travel across the country - without paying a thing</a:t>
            </a:r>
            <a:r>
              <a:rPr lang="en-US" altLang="ja-JP" dirty="0" smtClean="0"/>
              <a:t>.</a:t>
            </a:r>
          </a:p>
          <a:p>
            <a:r>
              <a:rPr lang="en-US" altLang="ja-JP" dirty="0"/>
              <a:t>1. Get free tickets for Russian trains</a:t>
            </a:r>
          </a:p>
          <a:p>
            <a:r>
              <a:rPr lang="en-US" altLang="ja-JP" dirty="0"/>
              <a:t>2. Use special free buses in host cities</a:t>
            </a:r>
          </a:p>
          <a:p>
            <a:r>
              <a:rPr lang="en-US" altLang="ja-JP" dirty="0"/>
              <a:t>3. Check out other kinds of transport you can use for free</a:t>
            </a:r>
          </a:p>
          <a:p>
            <a:r>
              <a:rPr lang="en-US" altLang="ja-JP" sz="1900" dirty="0"/>
              <a:t>In</a:t>
            </a:r>
            <a:r>
              <a:rPr lang="en-US" altLang="ja-JP" sz="1900" dirty="0"/>
              <a:t> Moscow, football fans will get all kinds of free public transport on match day </a:t>
            </a:r>
            <a:r>
              <a:rPr lang="en-US" altLang="ja-JP" sz="1900" dirty="0">
                <a:solidFill>
                  <a:srgbClr val="FF0000"/>
                </a:solidFill>
              </a:rPr>
              <a:t>except taxis</a:t>
            </a:r>
            <a:r>
              <a:rPr lang="en-US" altLang="ja-JP" sz="1900" dirty="0"/>
              <a:t>. The metro, Moscow central circle, commuter trains, buses, trolleybuses </a:t>
            </a:r>
            <a:r>
              <a:rPr lang="en-US" altLang="ja-JP" sz="1900" dirty="0"/>
              <a:t>and</a:t>
            </a:r>
            <a:r>
              <a:rPr lang="en-US" altLang="ja-JP" sz="1900" dirty="0"/>
              <a:t> trams can be used for an unlimited number of rides, only the </a:t>
            </a:r>
            <a:r>
              <a:rPr lang="en-US" altLang="ja-JP" sz="1900" dirty="0" err="1"/>
              <a:t>Aeroexpress</a:t>
            </a:r>
            <a:r>
              <a:rPr lang="en-US" altLang="ja-JP" sz="1900" dirty="0"/>
              <a:t> train from the airports can be used no more than twice</a:t>
            </a:r>
            <a:r>
              <a:rPr lang="en-US" altLang="ja-JP" sz="1900" dirty="0" smtClean="0"/>
              <a:t>.</a:t>
            </a:r>
          </a:p>
          <a:p>
            <a:r>
              <a:rPr lang="en-US" altLang="ja-JP" dirty="0"/>
              <a:t>4. Download the Fan Transport Guide</a:t>
            </a:r>
          </a:p>
          <a:p>
            <a:r>
              <a:rPr lang="en-US" altLang="ja-JP" dirty="0"/>
              <a:t>5. Find more opportunities with your FAN </a:t>
            </a:r>
            <a:r>
              <a:rPr lang="en-US" altLang="ja-JP" dirty="0" smtClean="0"/>
              <a:t>ID</a:t>
            </a:r>
            <a:r>
              <a:rPr lang="en-US" altLang="ja-JP" dirty="0"/>
              <a:t/>
            </a:r>
            <a:br>
              <a:rPr lang="en-US" altLang="ja-JP" dirty="0"/>
            </a:br>
            <a:endParaRPr kumimoji="1" lang="ja-JP" altLang="en-US" dirty="0"/>
          </a:p>
        </p:txBody>
      </p:sp>
    </p:spTree>
    <p:extLst>
      <p:ext uri="{BB962C8B-B14F-4D97-AF65-F5344CB8AC3E}">
        <p14:creationId xmlns:p14="http://schemas.microsoft.com/office/powerpoint/2010/main" val="1052447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524000" y="0"/>
            <a:ext cx="8964488" cy="6858000"/>
          </a:xfrm>
        </p:spPr>
        <p:txBody>
          <a:bodyPr>
            <a:normAutofit fontScale="70000" lnSpcReduction="20000"/>
          </a:bodyPr>
          <a:lstStyle/>
          <a:p>
            <a:r>
              <a:rPr lang="en-US" altLang="ja-JP" dirty="0" smtClean="0"/>
              <a:t>About the itinerary guarantee responsibility, it teaches us that a basic problem exists in Travel Agency Act. Although there was also an opinion to which it is insisted that the same contractual liability as a transporting agency should be taken. However, it would be hesitated until now at this stage when a travel agency could not control the real service of the overseas transportation company.</a:t>
            </a:r>
            <a:endParaRPr lang="ja-JP" altLang="ja-JP" dirty="0" smtClean="0"/>
          </a:p>
          <a:p>
            <a:r>
              <a:rPr lang="en-US" altLang="ja-JP" dirty="0" smtClean="0"/>
              <a:t>However, because YUBI-TAXI can grasp the service of the car every moment through smart phone system, it is reasonable that the transport guarantee responsibility is taken by YUBI-TAXI.</a:t>
            </a:r>
            <a:endParaRPr lang="ja-JP" altLang="ja-JP" dirty="0" smtClean="0"/>
          </a:p>
          <a:p>
            <a:r>
              <a:rPr lang="en-US" altLang="ja-JP" dirty="0" smtClean="0"/>
              <a:t>In the current Travel Agency Act, existence of "the use transport business of using real transport service" to take the transport responsibility is prescribed. If YUBI-TAXI takes form of the use real transport, it gets closer to human logistics.</a:t>
            </a:r>
            <a:endParaRPr lang="ja-JP" altLang="ja-JP" dirty="0" smtClean="0"/>
          </a:p>
          <a:p>
            <a:r>
              <a:rPr lang="en-US" altLang="ja-JP" dirty="0" smtClean="0"/>
              <a:t>Finally I suggest "monthly riding free fixed amount fare (monthly unlimited flat rate price)". If a real taxi business can adopt this fare as its transport system, there is no problem. However, it is actually difficult for introduction to obtain an understanding of government.</a:t>
            </a:r>
            <a:endParaRPr lang="ja-JP" altLang="ja-JP" dirty="0" smtClean="0"/>
          </a:p>
          <a:p>
            <a:r>
              <a:rPr lang="en-US" altLang="ja-JP" dirty="0" smtClean="0"/>
              <a:t>Although the </a:t>
            </a:r>
            <a:r>
              <a:rPr lang="en-US" altLang="ja-JP" dirty="0" err="1" smtClean="0"/>
              <a:t>Taxmobil</a:t>
            </a:r>
            <a:r>
              <a:rPr lang="en-US" altLang="ja-JP" dirty="0" smtClean="0"/>
              <a:t> concept was proposed in south Germany, there is a strong opposition from a labor union and it has not yet realized. Therefore, introducing as a package tour price is realistic.</a:t>
            </a:r>
            <a:endParaRPr lang="ja-JP" altLang="ja-JP" dirty="0" smtClean="0"/>
          </a:p>
          <a:p>
            <a:r>
              <a:rPr lang="en-US" altLang="ja-JP" dirty="0" smtClean="0"/>
              <a:t>One of the structures which do not show a cost price is a fixed amount use free system. The charge of the cell-phone is representative. The appearance of the smart-phone may greatly change business model of human logistics. The appearance of the package tour product which evolved is expected. You can use a bus, a taxi and service of other transportation by a monthly fixed rate without any restriction.</a:t>
            </a:r>
            <a:endParaRPr lang="ja-JP" altLang="ja-JP" dirty="0" smtClean="0"/>
          </a:p>
          <a:p>
            <a:r>
              <a:rPr lang="en-US" altLang="ja-JP" dirty="0" smtClean="0"/>
              <a:t>It may be necessary to create the new "human logistics" concept that is beyond the concept called the itinerary.</a:t>
            </a:r>
            <a:endParaRPr kumimoji="1" lang="ja-JP" altLang="en-US" dirty="0"/>
          </a:p>
        </p:txBody>
      </p:sp>
    </p:spTree>
    <p:extLst>
      <p:ext uri="{BB962C8B-B14F-4D97-AF65-F5344CB8AC3E}">
        <p14:creationId xmlns:p14="http://schemas.microsoft.com/office/powerpoint/2010/main" val="118214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ru-RU" altLang="ja-JP" dirty="0"/>
              <a:t>Сравнение бизнеса такси между Москвой и </a:t>
            </a:r>
            <a:r>
              <a:rPr lang="ru-RU" altLang="ja-JP" dirty="0" smtClean="0"/>
              <a:t>Токио</a:t>
            </a:r>
            <a:r>
              <a:rPr lang="ja-JP" altLang="en-US" dirty="0" smtClean="0"/>
              <a:t>（</a:t>
            </a:r>
            <a:r>
              <a:rPr kumimoji="1" lang="ja-JP" altLang="en-US" dirty="0" smtClean="0"/>
              <a:t>モスクワと東京のタクシー事業比較）</a:t>
            </a:r>
            <a:endParaRPr kumimoji="1" lang="ja-JP" altLang="en-US" dirty="0"/>
          </a:p>
        </p:txBody>
      </p:sp>
      <p:pic>
        <p:nvPicPr>
          <p:cNvPr id="3" name="図 2"/>
          <p:cNvPicPr>
            <a:picLocks noChangeAspect="1"/>
          </p:cNvPicPr>
          <p:nvPr/>
        </p:nvPicPr>
        <p:blipFill>
          <a:blip r:embed="rId2"/>
          <a:stretch>
            <a:fillRect/>
          </a:stretch>
        </p:blipFill>
        <p:spPr>
          <a:xfrm>
            <a:off x="256703" y="2420199"/>
            <a:ext cx="11839529" cy="4170382"/>
          </a:xfrm>
          <a:prstGeom prst="rect">
            <a:avLst/>
          </a:prstGeom>
        </p:spPr>
      </p:pic>
    </p:spTree>
    <p:extLst>
      <p:ext uri="{BB962C8B-B14F-4D97-AF65-F5344CB8AC3E}">
        <p14:creationId xmlns:p14="http://schemas.microsoft.com/office/powerpoint/2010/main" val="24689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8136" y="11444"/>
            <a:ext cx="10525664" cy="1299772"/>
          </a:xfrm>
          <a:ln>
            <a:solidFill>
              <a:schemeClr val="tx1">
                <a:lumMod val="95000"/>
                <a:lumOff val="5000"/>
              </a:schemeClr>
            </a:solidFill>
          </a:ln>
        </p:spPr>
        <p:txBody>
          <a:bodyPr/>
          <a:lstStyle/>
          <a:p>
            <a:pPr algn="ctr"/>
            <a:r>
              <a:rPr lang="az-Cyrl-AZ" altLang="ja-JP" dirty="0"/>
              <a:t>Мировое </a:t>
            </a:r>
            <a:r>
              <a:rPr lang="az-Cyrl-AZ" altLang="ja-JP" dirty="0" smtClean="0"/>
              <a:t>метро</a:t>
            </a:r>
            <a:r>
              <a:rPr lang="ja-JP" altLang="en-US" dirty="0" smtClean="0"/>
              <a:t>　</a:t>
            </a:r>
            <a:r>
              <a:rPr kumimoji="1" lang="ja-JP" altLang="en-US" dirty="0" smtClean="0"/>
              <a:t>世界の地下鉄</a:t>
            </a:r>
            <a:endParaRPr kumimoji="1" lang="ja-JP" altLang="en-US" dirty="0"/>
          </a:p>
        </p:txBody>
      </p:sp>
      <p:pic>
        <p:nvPicPr>
          <p:cNvPr id="4" name="図 3" descr="https://honkawa2.sakura.ne.jp/images2/685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23214"/>
            <a:ext cx="10091468" cy="52882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6228272" y="5063707"/>
            <a:ext cx="1043797" cy="431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95000"/>
                    <a:lumOff val="5000"/>
                  </a:schemeClr>
                </a:solidFill>
              </a:rPr>
              <a:t>MOSCOW</a:t>
            </a:r>
            <a:endParaRPr kumimoji="1" lang="ja-JP" altLang="en-US" sz="1600" dirty="0">
              <a:solidFill>
                <a:schemeClr val="tx1">
                  <a:lumMod val="95000"/>
                  <a:lumOff val="5000"/>
                </a:schemeClr>
              </a:solidFill>
            </a:endParaRPr>
          </a:p>
        </p:txBody>
      </p:sp>
      <p:sp>
        <p:nvSpPr>
          <p:cNvPr id="6" name="正方形/長方形 5"/>
          <p:cNvSpPr/>
          <p:nvPr/>
        </p:nvSpPr>
        <p:spPr>
          <a:xfrm>
            <a:off x="7065038" y="5069451"/>
            <a:ext cx="1015040" cy="416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95000"/>
                    <a:lumOff val="5000"/>
                  </a:schemeClr>
                </a:solidFill>
              </a:rPr>
              <a:t>ＴＯＫＹＯ</a:t>
            </a:r>
            <a:endParaRPr kumimoji="1" lang="ja-JP" altLang="en-US" sz="1600" dirty="0">
              <a:solidFill>
                <a:schemeClr val="tx1">
                  <a:lumMod val="95000"/>
                  <a:lumOff val="5000"/>
                </a:schemeClr>
              </a:solidFill>
            </a:endParaRPr>
          </a:p>
        </p:txBody>
      </p:sp>
      <p:sp>
        <p:nvSpPr>
          <p:cNvPr id="7" name="正方形/長方形 6"/>
          <p:cNvSpPr/>
          <p:nvPr/>
        </p:nvSpPr>
        <p:spPr>
          <a:xfrm>
            <a:off x="3804251" y="2145110"/>
            <a:ext cx="1748288" cy="20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z-Cyrl-AZ" altLang="ja-JP" sz="1100" dirty="0">
                <a:solidFill>
                  <a:schemeClr val="tx1">
                    <a:lumMod val="95000"/>
                    <a:lumOff val="5000"/>
                  </a:schemeClr>
                </a:solidFill>
              </a:rPr>
              <a:t>Расширение маршрута</a:t>
            </a:r>
            <a:endParaRPr kumimoji="1" lang="ja-JP" altLang="en-US" sz="1100" dirty="0">
              <a:solidFill>
                <a:schemeClr val="tx1">
                  <a:lumMod val="95000"/>
                  <a:lumOff val="5000"/>
                </a:schemeClr>
              </a:solidFill>
            </a:endParaRPr>
          </a:p>
        </p:txBody>
      </p:sp>
      <p:sp>
        <p:nvSpPr>
          <p:cNvPr id="8" name="正方形/長方形 7"/>
          <p:cNvSpPr/>
          <p:nvPr/>
        </p:nvSpPr>
        <p:spPr>
          <a:xfrm>
            <a:off x="3804252" y="2340639"/>
            <a:ext cx="2268744" cy="24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z-Cyrl-AZ" altLang="ja-JP" sz="1100">
                <a:solidFill>
                  <a:schemeClr val="tx1">
                    <a:lumMod val="95000"/>
                    <a:lumOff val="5000"/>
                  </a:schemeClr>
                </a:solidFill>
              </a:rPr>
              <a:t>Количество клиентов</a:t>
            </a:r>
            <a:endParaRPr kumimoji="1" lang="ja-JP" altLang="en-US" sz="1100" dirty="0">
              <a:solidFill>
                <a:schemeClr val="tx1">
                  <a:lumMod val="95000"/>
                  <a:lumOff val="5000"/>
                </a:schemeClr>
              </a:solidFill>
            </a:endParaRPr>
          </a:p>
        </p:txBody>
      </p:sp>
      <p:sp>
        <p:nvSpPr>
          <p:cNvPr id="9" name="正方形/長方形 8"/>
          <p:cNvSpPr/>
          <p:nvPr/>
        </p:nvSpPr>
        <p:spPr>
          <a:xfrm>
            <a:off x="3948030" y="4991821"/>
            <a:ext cx="681487" cy="431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95000"/>
                    <a:lumOff val="5000"/>
                  </a:schemeClr>
                </a:solidFill>
              </a:rPr>
              <a:t>ＬＮＤ</a:t>
            </a:r>
            <a:endParaRPr kumimoji="1" lang="ja-JP" altLang="en-US" sz="1600" dirty="0">
              <a:solidFill>
                <a:schemeClr val="tx1">
                  <a:lumMod val="95000"/>
                  <a:lumOff val="5000"/>
                </a:schemeClr>
              </a:solidFill>
            </a:endParaRPr>
          </a:p>
        </p:txBody>
      </p:sp>
      <p:sp>
        <p:nvSpPr>
          <p:cNvPr id="10" name="正方形/長方形 9"/>
          <p:cNvSpPr/>
          <p:nvPr/>
        </p:nvSpPr>
        <p:spPr>
          <a:xfrm>
            <a:off x="5000448" y="5052207"/>
            <a:ext cx="603850" cy="431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95000"/>
                    <a:lumOff val="5000"/>
                  </a:schemeClr>
                </a:solidFill>
              </a:rPr>
              <a:t>NYC</a:t>
            </a:r>
            <a:endParaRPr kumimoji="1" lang="ja-JP" altLang="en-US" sz="1600" dirty="0">
              <a:solidFill>
                <a:schemeClr val="tx1">
                  <a:lumMod val="95000"/>
                  <a:lumOff val="5000"/>
                </a:schemeClr>
              </a:solidFill>
            </a:endParaRPr>
          </a:p>
        </p:txBody>
      </p:sp>
      <p:sp>
        <p:nvSpPr>
          <p:cNvPr id="11" name="正方形/長方形 10"/>
          <p:cNvSpPr/>
          <p:nvPr/>
        </p:nvSpPr>
        <p:spPr>
          <a:xfrm>
            <a:off x="9707588" y="5101091"/>
            <a:ext cx="681487" cy="431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95000"/>
                    <a:lumOff val="5000"/>
                  </a:schemeClr>
                </a:solidFill>
              </a:rPr>
              <a:t>PAR</a:t>
            </a:r>
            <a:endParaRPr kumimoji="1" lang="ja-JP" altLang="en-US" sz="1600" dirty="0">
              <a:solidFill>
                <a:schemeClr val="tx1">
                  <a:lumMod val="95000"/>
                  <a:lumOff val="5000"/>
                </a:schemeClr>
              </a:solidFill>
            </a:endParaRPr>
          </a:p>
        </p:txBody>
      </p:sp>
    </p:spTree>
    <p:extLst>
      <p:ext uri="{BB962C8B-B14F-4D97-AF65-F5344CB8AC3E}">
        <p14:creationId xmlns:p14="http://schemas.microsoft.com/office/powerpoint/2010/main" val="2518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9342" y="1"/>
            <a:ext cx="11145329" cy="1621766"/>
          </a:xfrm>
          <a:ln>
            <a:solidFill>
              <a:schemeClr val="accent1"/>
            </a:solidFill>
          </a:ln>
        </p:spPr>
        <p:txBody>
          <a:bodyPr>
            <a:normAutofit fontScale="90000"/>
          </a:bodyPr>
          <a:lstStyle/>
          <a:p>
            <a:pPr algn="ctr"/>
            <a:r>
              <a:rPr lang="en-US" altLang="ja-JP" dirty="0"/>
              <a:t>Illegal taxis soon to be gone from Moscow streets</a:t>
            </a:r>
            <a:br>
              <a:rPr lang="en-US" altLang="ja-JP" dirty="0"/>
            </a:br>
            <a:r>
              <a:rPr lang="ja-JP" altLang="en-US" dirty="0" smtClean="0"/>
              <a:t>（</a:t>
            </a:r>
            <a:r>
              <a:rPr lang="en-US" altLang="ja-JP" sz="3600" b="1" dirty="0" smtClean="0"/>
              <a:t>2011</a:t>
            </a:r>
            <a:r>
              <a:rPr lang="ja-JP" altLang="ja-JP" sz="3600" b="1" dirty="0"/>
              <a:t>年モスクワタクシー規制開始の</a:t>
            </a:r>
            <a:r>
              <a:rPr lang="ja-JP" altLang="ja-JP" sz="3600" b="1" dirty="0" smtClean="0"/>
              <a:t>記事</a:t>
            </a:r>
            <a:r>
              <a:rPr lang="ja-JP" altLang="en-US" sz="3600" b="1" dirty="0" smtClean="0"/>
              <a:t>）</a:t>
            </a:r>
            <a:r>
              <a:rPr lang="en-US" altLang="ja-JP" b="1" dirty="0" smtClean="0"/>
              <a:t/>
            </a:r>
            <a:br>
              <a:rPr lang="en-US" altLang="ja-JP" b="1" dirty="0" smtClean="0"/>
            </a:br>
            <a:r>
              <a:rPr lang="en-US" altLang="ja-JP" dirty="0"/>
              <a:t> </a:t>
            </a:r>
            <a:r>
              <a:rPr lang="en-US" altLang="ja-JP" sz="1800" dirty="0" smtClean="0"/>
              <a:t>https</a:t>
            </a:r>
            <a:r>
              <a:rPr lang="en-US" altLang="ja-JP" sz="1800" dirty="0"/>
              <a:t>://www.rbth.com/articles/2011/09/01/illegal_taxis_soon_to_be_gone_from_moscow_streets_13327.html</a:t>
            </a:r>
            <a:r>
              <a:rPr lang="ja-JP" altLang="ja-JP" sz="1200" dirty="0"/>
              <a:t/>
            </a:r>
            <a:br>
              <a:rPr lang="ja-JP" altLang="ja-JP" sz="1200" dirty="0"/>
            </a:br>
            <a:endParaRPr kumimoji="1" lang="ja-JP" altLang="en-US" sz="1200" dirty="0"/>
          </a:p>
        </p:txBody>
      </p:sp>
      <p:sp>
        <p:nvSpPr>
          <p:cNvPr id="3" name="コンテンツ プレースホルダー 2"/>
          <p:cNvSpPr>
            <a:spLocks noGrp="1"/>
          </p:cNvSpPr>
          <p:nvPr>
            <p:ph idx="1"/>
          </p:nvPr>
        </p:nvSpPr>
        <p:spPr>
          <a:xfrm>
            <a:off x="569341" y="2009954"/>
            <a:ext cx="11222967" cy="4848045"/>
          </a:xfrm>
        </p:spPr>
        <p:txBody>
          <a:bodyPr>
            <a:normAutofit fontScale="92500" lnSpcReduction="20000"/>
          </a:bodyPr>
          <a:lstStyle/>
          <a:p>
            <a:pPr fontAlgn="ctr"/>
            <a:r>
              <a:rPr lang="en-US" altLang="ja-JP" b="1" cap="all" dirty="0" smtClean="0">
                <a:hlinkClick r:id="rId2"/>
              </a:rPr>
              <a:t>LIFESTYLE</a:t>
            </a:r>
            <a:r>
              <a:rPr lang="ja-JP" altLang="en-US" b="1" cap="all" dirty="0" smtClean="0"/>
              <a:t>　</a:t>
            </a:r>
            <a:r>
              <a:rPr lang="en-US" altLang="ja-JP" b="1" cap="all" dirty="0" smtClean="0">
                <a:solidFill>
                  <a:srgbClr val="FF0000"/>
                </a:solidFill>
              </a:rPr>
              <a:t>SEPT </a:t>
            </a:r>
            <a:r>
              <a:rPr lang="en-US" altLang="ja-JP" b="1" cap="all" dirty="0">
                <a:solidFill>
                  <a:srgbClr val="FF0000"/>
                </a:solidFill>
              </a:rPr>
              <a:t>01 </a:t>
            </a:r>
            <a:r>
              <a:rPr lang="en-US" altLang="ja-JP" b="1" cap="all" dirty="0" smtClean="0">
                <a:solidFill>
                  <a:srgbClr val="FF0000"/>
                </a:solidFill>
              </a:rPr>
              <a:t>2011</a:t>
            </a:r>
            <a:r>
              <a:rPr lang="ja-JP" altLang="en-US" cap="all" dirty="0" smtClean="0"/>
              <a:t>　</a:t>
            </a:r>
            <a:r>
              <a:rPr lang="en-US" altLang="ja-JP" b="1" cap="all" dirty="0" smtClean="0"/>
              <a:t>LARA </a:t>
            </a:r>
            <a:r>
              <a:rPr lang="en-US" altLang="ja-JP" b="1" cap="all" dirty="0"/>
              <a:t>MCCOY </a:t>
            </a:r>
            <a:r>
              <a:rPr lang="en-US" altLang="ja-JP" b="1" cap="all" dirty="0" smtClean="0"/>
              <a:t>ROSLOF</a:t>
            </a:r>
            <a:r>
              <a:rPr lang="ja-JP" altLang="en-US" b="1" cap="all" dirty="0" smtClean="0"/>
              <a:t>　</a:t>
            </a:r>
            <a:r>
              <a:rPr lang="en-US" altLang="ja-JP" b="1" cap="all" dirty="0" smtClean="0"/>
              <a:t>DARIA KOSTINA</a:t>
            </a:r>
          </a:p>
          <a:p>
            <a:pPr fontAlgn="ctr"/>
            <a:r>
              <a:rPr lang="en-US" altLang="ja-JP" dirty="0"/>
              <a:t>A new law intended to regulate the taxi industry goes into effect Sept. 1, but few believe it will have its intended effect.</a:t>
            </a:r>
            <a:endParaRPr lang="ja-JP" altLang="ja-JP" dirty="0"/>
          </a:p>
          <a:p>
            <a:r>
              <a:rPr lang="en-US" altLang="ja-JP" dirty="0"/>
              <a:t>On Sept. 1, the streets of Moscow will be cleared of “</a:t>
            </a:r>
            <a:r>
              <a:rPr lang="en-US" altLang="ja-JP" dirty="0">
                <a:solidFill>
                  <a:srgbClr val="FF0000"/>
                </a:solidFill>
              </a:rPr>
              <a:t>gypsy cabs</a:t>
            </a:r>
            <a:r>
              <a:rPr lang="en-US" altLang="ja-JP" dirty="0"/>
              <a:t>” – at least according to a new law that enters into effect on that day.  Since it was announced, the new law has been the source of frequent, heated debate. Taxi drivers staged protest rallies in major cities and official petitions were submitted to the prime minister.</a:t>
            </a:r>
            <a:endParaRPr lang="ja-JP" altLang="ja-JP" dirty="0"/>
          </a:p>
          <a:p>
            <a:r>
              <a:rPr lang="en-US" altLang="ja-JP" dirty="0"/>
              <a:t>The law itself does not appear on first glance to be particularly onerous. It requires private taxi drivers to have a permit, and for their cars to be </a:t>
            </a:r>
            <a:r>
              <a:rPr lang="en-US" altLang="ja-JP" dirty="0">
                <a:solidFill>
                  <a:srgbClr val="FF0000"/>
                </a:solidFill>
              </a:rPr>
              <a:t>equipped with a meter</a:t>
            </a:r>
            <a:r>
              <a:rPr lang="en-US" altLang="ja-JP" dirty="0"/>
              <a:t>, </a:t>
            </a:r>
            <a:r>
              <a:rPr lang="en-US" altLang="ja-JP" dirty="0">
                <a:solidFill>
                  <a:srgbClr val="FF0000"/>
                </a:solidFill>
              </a:rPr>
              <a:t>an orange light on the roof</a:t>
            </a:r>
            <a:r>
              <a:rPr lang="en-US" altLang="ja-JP" dirty="0"/>
              <a:t>, and </a:t>
            </a:r>
            <a:r>
              <a:rPr lang="en-US" altLang="ja-JP" dirty="0">
                <a:solidFill>
                  <a:srgbClr val="FF0000"/>
                </a:solidFill>
              </a:rPr>
              <a:t>checkerboard stripes painted on the side</a:t>
            </a:r>
            <a:r>
              <a:rPr lang="en-US" altLang="ja-JP" dirty="0"/>
              <a:t>. The cars will also have to undergo an inspection every six months, and each region has the right to require all taxis to be painted the same color.</a:t>
            </a:r>
            <a:endParaRPr lang="ja-JP" altLang="ja-JP" dirty="0"/>
          </a:p>
          <a:p>
            <a:r>
              <a:rPr lang="en-US" altLang="ja-JP" dirty="0"/>
              <a:t>The driver must have </a:t>
            </a:r>
            <a:r>
              <a:rPr lang="en-US" altLang="ja-JP" dirty="0">
                <a:solidFill>
                  <a:srgbClr val="FF0000"/>
                </a:solidFill>
              </a:rPr>
              <a:t>at least 5 years’ driving experience </a:t>
            </a:r>
            <a:r>
              <a:rPr lang="en-US" altLang="ja-JP" dirty="0"/>
              <a:t>and must fill out a receipt or a report form for each journey</a:t>
            </a:r>
            <a:r>
              <a:rPr lang="en-US" altLang="ja-JP" dirty="0" smtClean="0"/>
              <a:t>.</a:t>
            </a:r>
            <a:endParaRPr lang="ja-JP" altLang="ja-JP" dirty="0"/>
          </a:p>
        </p:txBody>
      </p:sp>
    </p:spTree>
    <p:extLst>
      <p:ext uri="{BB962C8B-B14F-4D97-AF65-F5344CB8AC3E}">
        <p14:creationId xmlns:p14="http://schemas.microsoft.com/office/powerpoint/2010/main" val="276968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2528" y="0"/>
            <a:ext cx="11887200" cy="6788989"/>
          </a:xfrm>
        </p:spPr>
        <p:txBody>
          <a:bodyPr>
            <a:normAutofit fontScale="85000" lnSpcReduction="10000"/>
          </a:bodyPr>
          <a:lstStyle/>
          <a:p>
            <a:r>
              <a:rPr lang="en-US" altLang="ja-JP" dirty="0" smtClean="0"/>
              <a:t>Under </a:t>
            </a:r>
            <a:r>
              <a:rPr lang="en-US" altLang="ja-JP" dirty="0"/>
              <a:t>the new law, taxis will be regulated by traffic police inspectors (GIBDD) and </a:t>
            </a:r>
            <a:r>
              <a:rPr lang="en-US" altLang="ja-JP" dirty="0" err="1"/>
              <a:t>Rostransnadzor</a:t>
            </a:r>
            <a:r>
              <a:rPr lang="en-US" altLang="ja-JP" dirty="0"/>
              <a:t>, Russia's transport safety regulator. They will attempt to catch unofficial taxis by posing as a passenger and filming the transaction.</a:t>
            </a:r>
            <a:endParaRPr lang="ja-JP" altLang="ja-JP" dirty="0"/>
          </a:p>
          <a:p>
            <a:r>
              <a:rPr lang="en-US" altLang="ja-JP" dirty="0"/>
              <a:t>There are currently more </a:t>
            </a:r>
            <a:r>
              <a:rPr lang="en-US" altLang="ja-JP" dirty="0">
                <a:solidFill>
                  <a:srgbClr val="FF0000"/>
                </a:solidFill>
              </a:rPr>
              <a:t>than 40,000 unofficial taxi drivers </a:t>
            </a:r>
            <a:r>
              <a:rPr lang="en-US" altLang="ja-JP" dirty="0"/>
              <a:t>in Moscow alone, according to the Moscow Transport Union, an association of Moscow transport companies. These illegal taxis are estimated to earn more than </a:t>
            </a:r>
            <a:r>
              <a:rPr lang="en-US" altLang="ja-JP" b="1" i="1" dirty="0">
                <a:solidFill>
                  <a:srgbClr val="FF0000"/>
                </a:solidFill>
              </a:rPr>
              <a:t>1 billion rubles</a:t>
            </a:r>
            <a:r>
              <a:rPr lang="en-US" altLang="ja-JP" i="1" dirty="0">
                <a:solidFill>
                  <a:srgbClr val="FF0000"/>
                </a:solidFill>
              </a:rPr>
              <a:t> </a:t>
            </a:r>
            <a:r>
              <a:rPr lang="en-US" altLang="ja-JP" dirty="0"/>
              <a:t>in tax-free income annually. In contrast, there are only </a:t>
            </a:r>
            <a:r>
              <a:rPr lang="en-US" altLang="ja-JP" dirty="0">
                <a:solidFill>
                  <a:srgbClr val="FF0000"/>
                </a:solidFill>
              </a:rPr>
              <a:t>around 9,000 official taxis </a:t>
            </a:r>
            <a:r>
              <a:rPr lang="en-US" altLang="ja-JP" dirty="0"/>
              <a:t>in the capital.</a:t>
            </a:r>
            <a:endParaRPr lang="ja-JP" altLang="ja-JP" dirty="0"/>
          </a:p>
          <a:p>
            <a:r>
              <a:rPr lang="en-US" altLang="ja-JP" dirty="0"/>
              <a:t>Not surprisingly, Moscow’s official taxi companies are strong supporters of the law. “The anarchy caused by private cabs operated by people with no driving experience and no knowledge of the Russian language or the city will come to an end,” said Felix Margarian, general director of the New Transportation Company, which operates taxis under the Yellow Taxi brand. “The illegals who have occupied the approaches to air terminals, train stations and parking places near retail complexes will either gradually legalize their activities or leave the market. I am sure there will be no deficit.”</a:t>
            </a:r>
            <a:endParaRPr lang="ja-JP" altLang="ja-JP" dirty="0"/>
          </a:p>
          <a:p>
            <a:r>
              <a:rPr lang="en-US" altLang="ja-JP" dirty="0"/>
              <a:t>But the law’s critics argue that it ignores the interests of individual entrepreneurs. “The list of requirements and documents to be submitted by carriers is still to be approved. Putting checkers on the side of the car and a lamp does not cost much. </a:t>
            </a:r>
            <a:r>
              <a:rPr lang="en-US" altLang="ja-JP" dirty="0">
                <a:solidFill>
                  <a:srgbClr val="FF0000"/>
                </a:solidFill>
              </a:rPr>
              <a:t>But a taximeter is a different story</a:t>
            </a:r>
            <a:r>
              <a:rPr lang="en-US" altLang="ja-JP" dirty="0"/>
              <a:t>. Some say the device can be bought </a:t>
            </a:r>
            <a:r>
              <a:rPr lang="en-US" altLang="ja-JP" dirty="0">
                <a:solidFill>
                  <a:srgbClr val="FF0000"/>
                </a:solidFill>
              </a:rPr>
              <a:t>for 1,500 rubles</a:t>
            </a:r>
            <a:r>
              <a:rPr lang="en-US" altLang="ja-JP" dirty="0"/>
              <a:t>, others say you can just install a program on the navigator. If color restrictions are introduced, thousands of carriers will have to </a:t>
            </a:r>
            <a:r>
              <a:rPr lang="en-US" altLang="ja-JP" dirty="0">
                <a:solidFill>
                  <a:srgbClr val="FF0000"/>
                </a:solidFill>
              </a:rPr>
              <a:t>repaint their cars</a:t>
            </a:r>
            <a:r>
              <a:rPr lang="en-US" altLang="ja-JP" dirty="0"/>
              <a:t>. </a:t>
            </a:r>
            <a:r>
              <a:rPr lang="en-US" altLang="ja-JP" dirty="0">
                <a:solidFill>
                  <a:srgbClr val="FF0000"/>
                </a:solidFill>
              </a:rPr>
              <a:t>That is expensive</a:t>
            </a:r>
            <a:r>
              <a:rPr lang="en-US" altLang="ja-JP" dirty="0"/>
              <a:t>,” said </a:t>
            </a:r>
            <a:r>
              <a:rPr lang="en-US" altLang="ja-JP" dirty="0" err="1"/>
              <a:t>Yaroslav</a:t>
            </a:r>
            <a:r>
              <a:rPr lang="en-US" altLang="ja-JP" dirty="0"/>
              <a:t> </a:t>
            </a:r>
            <a:r>
              <a:rPr lang="en-US" altLang="ja-JP" dirty="0" err="1"/>
              <a:t>Scherbinin</a:t>
            </a:r>
            <a:r>
              <a:rPr lang="en-US" altLang="ja-JP" dirty="0"/>
              <a:t>, Chairman of the Russian Union of Taxi Drivers</a:t>
            </a:r>
            <a:r>
              <a:rPr lang="en-US" altLang="ja-JP" dirty="0" smtClean="0"/>
              <a:t>.</a:t>
            </a:r>
            <a:endParaRPr lang="ja-JP" altLang="ja-JP" dirty="0"/>
          </a:p>
        </p:txBody>
      </p:sp>
    </p:spTree>
    <p:extLst>
      <p:ext uri="{BB962C8B-B14F-4D97-AF65-F5344CB8AC3E}">
        <p14:creationId xmlns:p14="http://schemas.microsoft.com/office/powerpoint/2010/main" val="3419160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2528" y="0"/>
            <a:ext cx="12019472" cy="6927011"/>
          </a:xfrm>
        </p:spPr>
        <p:txBody>
          <a:bodyPr>
            <a:normAutofit fontScale="85000" lnSpcReduction="20000"/>
          </a:bodyPr>
          <a:lstStyle/>
          <a:p>
            <a:r>
              <a:rPr lang="en-US" altLang="ja-JP" dirty="0"/>
              <a:t>According to private taxi drivers, the main problem with the new law is that licenses will be issued only to</a:t>
            </a:r>
            <a:r>
              <a:rPr lang="en-US" altLang="ja-JP" b="1" dirty="0"/>
              <a:t> </a:t>
            </a:r>
            <a:r>
              <a:rPr lang="en-US" altLang="ja-JP" b="1" dirty="0">
                <a:solidFill>
                  <a:srgbClr val="FF0000"/>
                </a:solidFill>
              </a:rPr>
              <a:t>those who own their own cars</a:t>
            </a:r>
            <a:r>
              <a:rPr lang="en-US" altLang="ja-JP" dirty="0"/>
              <a:t>. </a:t>
            </a:r>
            <a:r>
              <a:rPr lang="en-US" altLang="ja-JP" b="1" dirty="0"/>
              <a:t>Drivers who use cars under a power of attorney will not be allowed. </a:t>
            </a:r>
            <a:r>
              <a:rPr lang="en-US" altLang="ja-JP" dirty="0"/>
              <a:t>Additionally, it is not clear what the medical check up for drivers and the vehicle safety inspections will entail, nor where these tests will take place and who will administer them.</a:t>
            </a:r>
            <a:endParaRPr lang="ja-JP" altLang="ja-JP" dirty="0"/>
          </a:p>
          <a:p>
            <a:r>
              <a:rPr lang="en-US" altLang="ja-JP" dirty="0"/>
              <a:t>Almost all unofficial taxi drivers think the new law will be ineffective.</a:t>
            </a:r>
            <a:endParaRPr lang="ja-JP" altLang="ja-JP" dirty="0"/>
          </a:p>
          <a:p>
            <a:r>
              <a:rPr lang="en-US" altLang="ja-JP" dirty="0"/>
              <a:t>Alexei </a:t>
            </a:r>
            <a:r>
              <a:rPr lang="en-US" altLang="ja-JP" dirty="0" err="1"/>
              <a:t>Krikunov</a:t>
            </a:r>
            <a:r>
              <a:rPr lang="en-US" altLang="ja-JP" dirty="0"/>
              <a:t>, who has 20 years’ experience as a gypsy cab driver and has no plans to go legal, says it is impossible to catch an unofficial cab.</a:t>
            </a:r>
            <a:endParaRPr lang="ja-JP" altLang="ja-JP" dirty="0"/>
          </a:p>
          <a:p>
            <a:r>
              <a:rPr lang="en-US" altLang="ja-JP" dirty="0"/>
              <a:t>“I often take passengers who are going my way,” </a:t>
            </a:r>
            <a:r>
              <a:rPr lang="en-US" altLang="ja-JP" dirty="0" err="1"/>
              <a:t>Krikunov</a:t>
            </a:r>
            <a:r>
              <a:rPr lang="en-US" altLang="ja-JP" dirty="0"/>
              <a:t> said. “If a traffic cop stops me I can always say I am driving a relative.”</a:t>
            </a:r>
            <a:endParaRPr lang="ja-JP" altLang="ja-JP" dirty="0"/>
          </a:p>
          <a:p>
            <a:r>
              <a:rPr lang="en-US" altLang="ja-JP" dirty="0"/>
              <a:t>That tactic would probably work for Darya </a:t>
            </a:r>
            <a:r>
              <a:rPr lang="en-US" altLang="ja-JP" dirty="0" err="1"/>
              <a:t>Boldyreva</a:t>
            </a:r>
            <a:r>
              <a:rPr lang="en-US" altLang="ja-JP" dirty="0"/>
              <a:t>.</a:t>
            </a:r>
            <a:endParaRPr lang="ja-JP" altLang="ja-JP" dirty="0"/>
          </a:p>
          <a:p>
            <a:r>
              <a:rPr lang="en-US" altLang="ja-JP" dirty="0"/>
              <a:t>“I use taxis to get from my home to the office. There are always a couple of cars parked at the same place. I know the drivers well,” she said.</a:t>
            </a:r>
            <a:endParaRPr lang="ja-JP" altLang="ja-JP" dirty="0"/>
          </a:p>
          <a:p>
            <a:r>
              <a:rPr lang="en-US" altLang="ja-JP" dirty="0"/>
              <a:t>Even passengers that take taxis infrequently do not think that increased regulation will cut down on illegal fares.</a:t>
            </a:r>
            <a:endParaRPr lang="ja-JP" altLang="ja-JP" dirty="0"/>
          </a:p>
          <a:p>
            <a:r>
              <a:rPr lang="en-US" altLang="ja-JP" dirty="0"/>
              <a:t> “Half the cars that stop to pick up illegal passengers now are legal cabs,” said Anton </a:t>
            </a:r>
            <a:r>
              <a:rPr lang="en-US" altLang="ja-JP" dirty="0" err="1"/>
              <a:t>Zaborov</a:t>
            </a:r>
            <a:r>
              <a:rPr lang="en-US" altLang="ja-JP" dirty="0"/>
              <a:t>. “The driver is working for this or that company getting orders from the call center, but he still is tempted to get some more 300 rubles by taking an undocumented passenger. I cannot imagine how new laws will change that.”</a:t>
            </a:r>
            <a:endParaRPr lang="ja-JP" altLang="ja-JP" dirty="0"/>
          </a:p>
          <a:p>
            <a:r>
              <a:rPr lang="en-US" altLang="ja-JP" dirty="0"/>
              <a:t>Nevertheless, Stanislav </a:t>
            </a:r>
            <a:r>
              <a:rPr lang="en-US" altLang="ja-JP" dirty="0" err="1"/>
              <a:t>Krivosheyev</a:t>
            </a:r>
            <a:r>
              <a:rPr lang="en-US" altLang="ja-JP" dirty="0"/>
              <a:t>, leader of the All-Russia Movement of Taxi Drivers and Editor-in-Chief of the web portal </a:t>
            </a:r>
            <a:r>
              <a:rPr lang="en-US" altLang="ja-JP" dirty="0" err="1"/>
              <a:t>Taxist</a:t>
            </a:r>
            <a:r>
              <a:rPr lang="en-US" altLang="ja-JP" dirty="0"/>
              <a:t> News, has decided to go legit.</a:t>
            </a:r>
            <a:endParaRPr lang="ja-JP" altLang="ja-JP" dirty="0"/>
          </a:p>
          <a:p>
            <a:endParaRPr lang="ja-JP" altLang="en-US" dirty="0"/>
          </a:p>
          <a:p>
            <a:endParaRPr kumimoji="1" lang="ja-JP" altLang="en-US" dirty="0"/>
          </a:p>
        </p:txBody>
      </p:sp>
    </p:spTree>
    <p:extLst>
      <p:ext uri="{BB962C8B-B14F-4D97-AF65-F5344CB8AC3E}">
        <p14:creationId xmlns:p14="http://schemas.microsoft.com/office/powerpoint/2010/main" val="398016697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2863</Words>
  <Application>Microsoft Office PowerPoint</Application>
  <PresentationFormat>ワイド画面</PresentationFormat>
  <Paragraphs>361</Paragraphs>
  <Slides>40</Slides>
  <Notes>10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40</vt:i4>
      </vt:variant>
    </vt:vector>
  </HeadingPairs>
  <TitlesOfParts>
    <vt:vector size="48" baseType="lpstr">
      <vt:lpstr>ＭＳ Ｐゴシック</vt:lpstr>
      <vt:lpstr>宋体</vt:lpstr>
      <vt:lpstr>SourceHanSansJP-Light</vt:lpstr>
      <vt:lpstr>Arial</vt:lpstr>
      <vt:lpstr>Calibri</vt:lpstr>
      <vt:lpstr>Calibri Light</vt:lpstr>
      <vt:lpstr>Office テーマ</vt:lpstr>
      <vt:lpstr>スライド</vt:lpstr>
      <vt:lpstr>СИСТЕМА РЕГУЛИРОВАНИЯ РЕГИСТРАЦИИ ЗЕМЛИ  В ТОКИО ЯПОНИИ LAND　Transportation　Reguration　System IN　TOKYO　JAPAN</vt:lpstr>
      <vt:lpstr>Сравнение Москвы и Токио</vt:lpstr>
      <vt:lpstr>Обмен между людьми России и Японии</vt:lpstr>
      <vt:lpstr>Coming to Russia for the 2018 World Cup™?  Public transport is free! https://www.rbth.com/travel/328515-russia-free-transport-2018</vt:lpstr>
      <vt:lpstr>Сравнение бизнеса такси между Москвой и Токио（モスクワと東京のタクシー事業比較）</vt:lpstr>
      <vt:lpstr>Мировое метро　世界の地下鉄</vt:lpstr>
      <vt:lpstr>Illegal taxis soon to be gone from Moscow streets （2011年モスクワタクシー規制開始の記事）  https://www.rbth.com/articles/2011/09/01/illegal_taxis_soon_to_be_gone_from_moscow_streets_13327.html </vt:lpstr>
      <vt:lpstr>PowerPoint プレゼンテーション</vt:lpstr>
      <vt:lpstr>PowerPoint プレゼンテーション</vt:lpstr>
      <vt:lpstr>Moscow‘s Taxis Among the World’s Cheapest （モスクワのタクシー運賃水準）  https://themoscowtimes.com/articles/moscows-taxis-among-the-world-cheapest-58666</vt:lpstr>
      <vt:lpstr>PowerPoint プレゼンテーション</vt:lpstr>
      <vt:lpstr>Cheapest Cities for Cab Fares https://www.travelandleisure.com/travel-tips/ground-transportation/carspring-taxi-index-cabs</vt:lpstr>
      <vt:lpstr>Most Expensive Cities for Cab Fares</vt:lpstr>
      <vt:lpstr>Thousands of Moscow Taxi Drivers Sanctioned for World Cup Price Hikes ワールドカップ時のタクシー事情　 （参考）2020年は1000万人と予想されている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Transport administration in Japan</vt:lpstr>
      <vt:lpstr>Metropolitan Passenger Traffic (in Tokyo)</vt:lpstr>
      <vt:lpstr>Столичный автобусный транспорт 　(в Токио)</vt:lpstr>
      <vt:lpstr>PowerPoint プレゼンテーション</vt:lpstr>
      <vt:lpstr>Ridesharing　by　real　Taxi-sevice</vt:lpstr>
      <vt:lpstr>Mysterious　Japanese　Travel　Bussiness　Act　System</vt:lpstr>
      <vt:lpstr>PowerPoint プレゼンテーション</vt:lpstr>
      <vt:lpstr>PowerPoint プレゼンテーション</vt:lpstr>
      <vt:lpstr>Urban and rural transport issues</vt:lpstr>
      <vt:lpstr>JERON　TAXI AS　Malti-Package-Tour</vt:lpstr>
      <vt:lpstr>Reference material</vt:lpstr>
      <vt:lpstr>Mystery of package tour fare system</vt:lpstr>
      <vt:lpstr>PowerPoint プレゼンテーション</vt:lpstr>
      <vt:lpstr>Single article package tour  ～mysterious merchandise uniquely in Japan～</vt:lpstr>
      <vt:lpstr>PowerPoint プレゼンテーション</vt:lpstr>
      <vt:lpstr>Monthly riding free fixed amount fare</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 プレゼン資料（英文）</dc:title>
  <dc:creator>寺前秀一</dc:creator>
  <cp:lastModifiedBy>寺前 秀一</cp:lastModifiedBy>
  <cp:revision>68</cp:revision>
  <dcterms:created xsi:type="dcterms:W3CDTF">2018-01-17T10:43:29Z</dcterms:created>
  <dcterms:modified xsi:type="dcterms:W3CDTF">2018-08-31T02:50:25Z</dcterms:modified>
</cp:coreProperties>
</file>