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9" r:id="rId3"/>
    <p:sldId id="273" r:id="rId4"/>
    <p:sldId id="284" r:id="rId5"/>
    <p:sldId id="262" r:id="rId6"/>
    <p:sldId id="261" r:id="rId7"/>
    <p:sldId id="257" r:id="rId8"/>
    <p:sldId id="258" r:id="rId9"/>
    <p:sldId id="263" r:id="rId10"/>
    <p:sldId id="275" r:id="rId11"/>
    <p:sldId id="281" r:id="rId12"/>
    <p:sldId id="282" r:id="rId13"/>
    <p:sldId id="283" r:id="rId14"/>
    <p:sldId id="276" r:id="rId15"/>
    <p:sldId id="277" r:id="rId16"/>
    <p:sldId id="264" r:id="rId17"/>
    <p:sldId id="265" r:id="rId18"/>
    <p:sldId id="280" r:id="rId19"/>
    <p:sldId id="266" r:id="rId20"/>
    <p:sldId id="267" r:id="rId21"/>
    <p:sldId id="268" r:id="rId2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66" y="67"/>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521921-E178-4D15-AF77-52D92989D174}" type="datetimeFigureOut">
              <a:rPr kumimoji="1" lang="ja-JP" altLang="en-US" smtClean="0"/>
              <a:t>2018/1/18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83ED58-34E8-48D9-989C-991A3F7DAD0C}" type="slidenum">
              <a:rPr kumimoji="1" lang="ja-JP" altLang="en-US" smtClean="0"/>
              <a:t>‹#›</a:t>
            </a:fld>
            <a:endParaRPr kumimoji="1" lang="ja-JP" altLang="en-US"/>
          </a:p>
        </p:txBody>
      </p:sp>
    </p:spTree>
    <p:extLst>
      <p:ext uri="{BB962C8B-B14F-4D97-AF65-F5344CB8AC3E}">
        <p14:creationId xmlns:p14="http://schemas.microsoft.com/office/powerpoint/2010/main" val="58193404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49869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49869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793695-08F7-4420-BAC0-F1BA05CABFA2}" type="slidenum">
              <a:rPr lang="ja-JP" altLang="en-US" smtClean="0">
                <a:latin typeface="Arial" pitchFamily="34" charset="0"/>
              </a:rPr>
              <a:pPr/>
              <a:t>3</a:t>
            </a:fld>
            <a:endParaRPr lang="ja-JP" altLang="en-US" smtClean="0">
              <a:latin typeface="Arial" pitchFamily="34" charset="0"/>
            </a:endParaRPr>
          </a:p>
        </p:txBody>
      </p:sp>
    </p:spTree>
    <p:extLst>
      <p:ext uri="{BB962C8B-B14F-4D97-AF65-F5344CB8AC3E}">
        <p14:creationId xmlns:p14="http://schemas.microsoft.com/office/powerpoint/2010/main" val="1892039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10</a:t>
            </a:fld>
            <a:endParaRPr kumimoji="1" lang="ja-JP" altLang="en-US"/>
          </a:p>
        </p:txBody>
      </p:sp>
    </p:spTree>
    <p:extLst>
      <p:ext uri="{BB962C8B-B14F-4D97-AF65-F5344CB8AC3E}">
        <p14:creationId xmlns:p14="http://schemas.microsoft.com/office/powerpoint/2010/main" val="37957683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11</a:t>
            </a:fld>
            <a:endParaRPr kumimoji="1" lang="ja-JP" altLang="en-US"/>
          </a:p>
        </p:txBody>
      </p:sp>
    </p:spTree>
    <p:extLst>
      <p:ext uri="{BB962C8B-B14F-4D97-AF65-F5344CB8AC3E}">
        <p14:creationId xmlns:p14="http://schemas.microsoft.com/office/powerpoint/2010/main" val="4007872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72CF253-CCCF-4C1C-9FF0-BA24625DD74F}" type="slidenum">
              <a:rPr kumimoji="1" lang="ja-JP" altLang="en-US" smtClean="0"/>
              <a:pPr/>
              <a:t>12</a:t>
            </a:fld>
            <a:endParaRPr kumimoji="1" lang="ja-JP" altLang="en-US"/>
          </a:p>
        </p:txBody>
      </p:sp>
    </p:spTree>
    <p:extLst>
      <p:ext uri="{BB962C8B-B14F-4D97-AF65-F5344CB8AC3E}">
        <p14:creationId xmlns:p14="http://schemas.microsoft.com/office/powerpoint/2010/main" val="1008256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3310868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2421996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1610316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794921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3815946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1098496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4262915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1214177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3667475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432052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B052F00-6827-4C67-9147-E63202E554EE}" type="datetimeFigureOut">
              <a:rPr kumimoji="1" lang="ja-JP" altLang="en-US" smtClean="0"/>
              <a:t>2018/1/18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3350186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052F00-6827-4C67-9147-E63202E554EE}" type="datetimeFigureOut">
              <a:rPr kumimoji="1" lang="ja-JP" altLang="en-US" smtClean="0"/>
              <a:t>2018/1/18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C681E1-FDD3-4F35-B7E8-961B5D079F62}" type="slidenum">
              <a:rPr kumimoji="1" lang="ja-JP" altLang="en-US" smtClean="0"/>
              <a:t>‹#›</a:t>
            </a:fld>
            <a:endParaRPr kumimoji="1" lang="ja-JP" altLang="en-US"/>
          </a:p>
        </p:txBody>
      </p:sp>
    </p:spTree>
    <p:extLst>
      <p:ext uri="{BB962C8B-B14F-4D97-AF65-F5344CB8AC3E}">
        <p14:creationId xmlns:p14="http://schemas.microsoft.com/office/powerpoint/2010/main" val="18914108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3.nhk.or.jp/news/html/20180108/k10011281951000.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a:ln>
            <a:solidFill>
              <a:schemeClr val="accent1"/>
            </a:solidFill>
          </a:ln>
        </p:spPr>
        <p:txBody>
          <a:bodyPr>
            <a:normAutofit fontScale="90000"/>
          </a:bodyPr>
          <a:lstStyle/>
          <a:p>
            <a:r>
              <a:rPr kumimoji="1" lang="en-US" altLang="ja-JP" dirty="0" smtClean="0"/>
              <a:t>2018</a:t>
            </a:r>
            <a:r>
              <a:rPr kumimoji="1" lang="ja-JP" altLang="en-US" dirty="0" smtClean="0"/>
              <a:t>年</a:t>
            </a:r>
            <a:r>
              <a:rPr kumimoji="1" lang="en-US" altLang="ja-JP" dirty="0" smtClean="0"/>
              <a:t>1</a:t>
            </a:r>
            <a:r>
              <a:rPr kumimoji="1" lang="ja-JP" altLang="en-US" dirty="0" smtClean="0"/>
              <a:t>月</a:t>
            </a:r>
            <a:r>
              <a:rPr kumimoji="1" lang="en-US" altLang="ja-JP" dirty="0" smtClean="0"/>
              <a:t>22</a:t>
            </a:r>
            <a:r>
              <a:rPr kumimoji="1" lang="ja-JP" altLang="en-US" dirty="0" smtClean="0"/>
              <a:t>日　</a:t>
            </a:r>
            <a:r>
              <a:rPr kumimoji="1" lang="en-US" altLang="ja-JP" dirty="0" smtClean="0"/>
              <a:t>14</a:t>
            </a:r>
            <a:r>
              <a:rPr kumimoji="1" lang="ja-JP" altLang="en-US" dirty="0" smtClean="0"/>
              <a:t>回</a:t>
            </a:r>
            <a:r>
              <a:rPr kumimoji="1" lang="en-US" altLang="ja-JP" dirty="0" smtClean="0"/>
              <a:t/>
            </a:r>
            <a:br>
              <a:rPr kumimoji="1" lang="en-US" altLang="ja-JP" dirty="0" smtClean="0"/>
            </a:br>
            <a:r>
              <a:rPr lang="ja-JP" altLang="en-US" dirty="0" smtClean="0"/>
              <a:t>外国人</a:t>
            </a:r>
            <a:r>
              <a:rPr lang="ja-JP" altLang="en-US" dirty="0"/>
              <a:t>観光客</a:t>
            </a:r>
            <a:r>
              <a:rPr lang="ja-JP" altLang="en-US" dirty="0" smtClean="0"/>
              <a:t>と外国人労働者</a:t>
            </a:r>
            <a:endParaRPr kumimoji="1" lang="ja-JP" altLang="en-US" dirty="0"/>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28659434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19509" y="365125"/>
            <a:ext cx="10534291" cy="1299773"/>
          </a:xfrm>
          <a:noFill/>
          <a:ln>
            <a:solidFill>
              <a:schemeClr val="accent1"/>
            </a:solidFill>
          </a:ln>
        </p:spPr>
        <p:txBody>
          <a:bodyPr>
            <a:normAutofit/>
          </a:bodyPr>
          <a:lstStyle/>
          <a:p>
            <a:pPr algn="ctr"/>
            <a:r>
              <a:rPr lang="ja-JP" altLang="en-US" dirty="0" smtClean="0"/>
              <a:t>国際観光（ＶＦＲ）と</a:t>
            </a:r>
            <a:r>
              <a:rPr kumimoji="1" lang="ja-JP" altLang="en-US" dirty="0" smtClean="0"/>
              <a:t>外国移民</a:t>
            </a:r>
            <a:endParaRPr kumimoji="1" lang="ja-JP" altLang="en-US" dirty="0"/>
          </a:p>
        </p:txBody>
      </p:sp>
      <p:sp>
        <p:nvSpPr>
          <p:cNvPr id="3" name="コンテンツ プレースホルダ 2"/>
          <p:cNvSpPr>
            <a:spLocks noGrp="1"/>
          </p:cNvSpPr>
          <p:nvPr>
            <p:ph idx="1"/>
          </p:nvPr>
        </p:nvSpPr>
        <p:spPr>
          <a:xfrm>
            <a:off x="1000665" y="1910750"/>
            <a:ext cx="10118785" cy="4481423"/>
          </a:xfrm>
          <a:noFill/>
        </p:spPr>
        <p:txBody>
          <a:bodyPr>
            <a:normAutofit/>
          </a:bodyPr>
          <a:lstStyle/>
          <a:p>
            <a:r>
              <a:rPr kumimoji="1" lang="ja-JP" altLang="en-US" dirty="0" smtClean="0"/>
              <a:t>「移民の世紀」</a:t>
            </a:r>
            <a:r>
              <a:rPr lang="ja-JP" altLang="ja-JP" dirty="0" smtClean="0"/>
              <a:t>第一次大戦までの</a:t>
            </a:r>
            <a:r>
              <a:rPr lang="ja-JP" altLang="en-US" dirty="0" smtClean="0">
                <a:solidFill>
                  <a:srgbClr val="FF0000"/>
                </a:solidFill>
              </a:rPr>
              <a:t>百</a:t>
            </a:r>
            <a:r>
              <a:rPr lang="ja-JP" altLang="ja-JP" dirty="0" smtClean="0">
                <a:solidFill>
                  <a:srgbClr val="FF0000"/>
                </a:solidFill>
              </a:rPr>
              <a:t>年間</a:t>
            </a:r>
            <a:r>
              <a:rPr lang="ja-JP" altLang="ja-JP" dirty="0" smtClean="0"/>
              <a:t>に新大陸に渡った</a:t>
            </a:r>
            <a:r>
              <a:rPr lang="ja-JP" altLang="en-US" dirty="0" smtClean="0"/>
              <a:t>欧州</a:t>
            </a:r>
            <a:r>
              <a:rPr lang="ja-JP" altLang="ja-JP" dirty="0" smtClean="0"/>
              <a:t>人は</a:t>
            </a:r>
            <a:r>
              <a:rPr lang="ja-JP" altLang="en-US" dirty="0" smtClean="0">
                <a:solidFill>
                  <a:srgbClr val="FF0000"/>
                </a:solidFill>
              </a:rPr>
              <a:t>六千</a:t>
            </a:r>
            <a:r>
              <a:rPr lang="ja-JP" altLang="ja-JP" dirty="0" smtClean="0">
                <a:solidFill>
                  <a:srgbClr val="FF0000"/>
                </a:solidFill>
              </a:rPr>
              <a:t>万人</a:t>
            </a:r>
            <a:r>
              <a:rPr lang="ja-JP" altLang="en-US" dirty="0" smtClean="0"/>
              <a:t>と激しい人の移動</a:t>
            </a:r>
            <a:r>
              <a:rPr lang="ja-JP" altLang="ja-JP" dirty="0" smtClean="0">
                <a:solidFill>
                  <a:srgbClr val="FF0000"/>
                </a:solidFill>
              </a:rPr>
              <a:t>。</a:t>
            </a:r>
            <a:r>
              <a:rPr lang="ja-JP" altLang="en-US" dirty="0" smtClean="0">
                <a:solidFill>
                  <a:srgbClr val="FF0000"/>
                </a:solidFill>
              </a:rPr>
              <a:t>今日の欧米間人流の源流</a:t>
            </a:r>
            <a:endParaRPr lang="en-US" altLang="ja-JP" dirty="0" smtClean="0">
              <a:solidFill>
                <a:srgbClr val="FF0000"/>
              </a:solidFill>
            </a:endParaRPr>
          </a:p>
          <a:p>
            <a:r>
              <a:rPr lang="ja-JP" altLang="en-US" dirty="0" smtClean="0"/>
              <a:t>国民国家が形成されて、ヒトの移動が規制されるようになった➵アジア移民の出稼ぎ扱い化</a:t>
            </a:r>
            <a:endParaRPr lang="en-US" altLang="ja-JP" dirty="0" smtClean="0"/>
          </a:p>
          <a:p>
            <a:r>
              <a:rPr lang="ja-JP" altLang="en-US" dirty="0" smtClean="0">
                <a:solidFill>
                  <a:srgbClr val="FF0000"/>
                </a:solidFill>
              </a:rPr>
              <a:t>アジア（インド中国等）からの移民の数は欧州と同等規模</a:t>
            </a:r>
            <a:r>
              <a:rPr lang="en-US" altLang="ja-JP" dirty="0" smtClean="0">
                <a:solidFill>
                  <a:srgbClr val="FF0000"/>
                </a:solidFill>
              </a:rPr>
              <a:t>(ASEAN</a:t>
            </a:r>
            <a:r>
              <a:rPr lang="ja-JP" altLang="en-US" dirty="0" smtClean="0">
                <a:solidFill>
                  <a:srgbClr val="FF0000"/>
                </a:solidFill>
              </a:rPr>
              <a:t>華僑</a:t>
            </a:r>
            <a:r>
              <a:rPr lang="en-US" altLang="ja-JP" dirty="0" smtClean="0">
                <a:solidFill>
                  <a:srgbClr val="FF0000"/>
                </a:solidFill>
              </a:rPr>
              <a:t>6000</a:t>
            </a:r>
            <a:r>
              <a:rPr lang="ja-JP" altLang="en-US" dirty="0" smtClean="0">
                <a:solidFill>
                  <a:srgbClr val="FF0000"/>
                </a:solidFill>
              </a:rPr>
              <a:t>万人、チャイナタウンに今なお</a:t>
            </a:r>
            <a:r>
              <a:rPr lang="en-US" altLang="ja-JP" dirty="0" smtClean="0">
                <a:solidFill>
                  <a:srgbClr val="FF0000"/>
                </a:solidFill>
              </a:rPr>
              <a:t>3</a:t>
            </a:r>
            <a:r>
              <a:rPr lang="ja-JP" altLang="en-US" dirty="0" smtClean="0">
                <a:solidFill>
                  <a:srgbClr val="FF0000"/>
                </a:solidFill>
              </a:rPr>
              <a:t>千万人の中国人</a:t>
            </a:r>
            <a:r>
              <a:rPr lang="en-US" altLang="ja-JP" dirty="0" smtClean="0">
                <a:solidFill>
                  <a:srgbClr val="FF0000"/>
                </a:solidFill>
              </a:rPr>
              <a:t>)</a:t>
            </a:r>
            <a:r>
              <a:rPr lang="ja-JP" altLang="en-US" dirty="0" smtClean="0">
                <a:solidFill>
                  <a:srgbClr val="FF0000"/>
                </a:solidFill>
              </a:rPr>
              <a:t>　</a:t>
            </a:r>
            <a:endParaRPr lang="en-US" altLang="ja-JP" dirty="0" smtClean="0"/>
          </a:p>
          <a:p>
            <a:r>
              <a:rPr lang="ja-JP" altLang="en-US" dirty="0" smtClean="0"/>
              <a:t>国際観光はヒトの移動の規制により生まれた</a:t>
            </a:r>
            <a:endParaRPr lang="en-US" altLang="ja-JP" dirty="0" smtClean="0"/>
          </a:p>
          <a:p>
            <a:pPr>
              <a:buNone/>
            </a:pPr>
            <a:r>
              <a:rPr lang="ja-JP" altLang="en-US" dirty="0" smtClean="0"/>
              <a:t>（</a:t>
            </a:r>
            <a:r>
              <a:rPr lang="ja-JP" altLang="en-US" dirty="0" smtClean="0">
                <a:solidFill>
                  <a:srgbClr val="FF0000"/>
                </a:solidFill>
              </a:rPr>
              <a:t>大都市スラム発生と国民国家への押しつけ</a:t>
            </a:r>
            <a:r>
              <a:rPr lang="ja-JP" altLang="en-US" dirty="0" smtClean="0"/>
              <a:t>）</a:t>
            </a:r>
            <a:endParaRPr lang="en-US" altLang="ja-JP" dirty="0" smtClean="0"/>
          </a:p>
          <a:p>
            <a:pPr>
              <a:buNone/>
            </a:pPr>
            <a:r>
              <a:rPr lang="ja-JP" altLang="en-US" dirty="0" smtClean="0"/>
              <a:t>　</a:t>
            </a:r>
            <a:r>
              <a:rPr lang="ja-JP" altLang="en-US" dirty="0" smtClean="0">
                <a:solidFill>
                  <a:srgbClr val="FF0000"/>
                </a:solidFill>
              </a:rPr>
              <a:t>地中海を渡るアフリカからの違法越境者</a:t>
            </a:r>
            <a:endParaRPr lang="en-US" altLang="ja-JP" dirty="0" smtClean="0">
              <a:solidFill>
                <a:srgbClr val="FF0000"/>
              </a:solidFill>
            </a:endParaRPr>
          </a:p>
          <a:p>
            <a:endParaRPr kumimoji="1" lang="ja-JP" altLang="en-US" dirty="0"/>
          </a:p>
        </p:txBody>
      </p:sp>
    </p:spTree>
    <p:extLst>
      <p:ext uri="{BB962C8B-B14F-4D97-AF65-F5344CB8AC3E}">
        <p14:creationId xmlns:p14="http://schemas.microsoft.com/office/powerpoint/2010/main" val="26285041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09800" y="764705"/>
            <a:ext cx="7772400" cy="1470025"/>
          </a:xfrm>
          <a:noFill/>
          <a:ln>
            <a:solidFill>
              <a:schemeClr val="tx1">
                <a:lumMod val="95000"/>
                <a:lumOff val="5000"/>
              </a:schemeClr>
            </a:solidFill>
          </a:ln>
        </p:spPr>
        <p:txBody>
          <a:bodyPr/>
          <a:lstStyle/>
          <a:p>
            <a:r>
              <a:rPr kumimoji="1" lang="ja-JP" altLang="en-US" dirty="0" smtClean="0"/>
              <a:t>奴隷貿易時代</a:t>
            </a:r>
            <a:endParaRPr kumimoji="1" lang="ja-JP" altLang="en-US" dirty="0"/>
          </a:p>
        </p:txBody>
      </p:sp>
      <p:sp>
        <p:nvSpPr>
          <p:cNvPr id="4" name="サブタイトル 3"/>
          <p:cNvSpPr>
            <a:spLocks noGrp="1"/>
          </p:cNvSpPr>
          <p:nvPr>
            <p:ph type="subTitle" idx="1"/>
          </p:nvPr>
        </p:nvSpPr>
        <p:spPr>
          <a:xfrm>
            <a:off x="1847528" y="2420888"/>
            <a:ext cx="8820472" cy="4104456"/>
          </a:xfrm>
        </p:spPr>
        <p:txBody>
          <a:bodyPr>
            <a:normAutofit/>
          </a:bodyPr>
          <a:lstStyle/>
          <a:p>
            <a:pPr algn="l"/>
            <a:r>
              <a:rPr kumimoji="1" lang="ja-JP" altLang="en-US" dirty="0" smtClean="0">
                <a:solidFill>
                  <a:schemeClr val="tx1">
                    <a:lumMod val="95000"/>
                    <a:lumOff val="5000"/>
                  </a:schemeClr>
                </a:solidFill>
              </a:rPr>
              <a:t>奴隷は、権利証書つきの動産</a:t>
            </a:r>
            <a:endParaRPr kumimoji="1"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１５世紀半ばから１９世紀半ばで１２００万人</a:t>
            </a:r>
            <a:endParaRPr lang="en-US" altLang="ja-JP" dirty="0" smtClean="0">
              <a:solidFill>
                <a:schemeClr val="tx1">
                  <a:lumMod val="95000"/>
                  <a:lumOff val="5000"/>
                </a:schemeClr>
              </a:solidFill>
            </a:endParaRPr>
          </a:p>
          <a:p>
            <a:pPr algn="l"/>
            <a:r>
              <a:rPr kumimoji="1" lang="ja-JP" altLang="en-US" dirty="0" smtClean="0">
                <a:solidFill>
                  <a:schemeClr val="tx1">
                    <a:lumMod val="95000"/>
                    <a:lumOff val="5000"/>
                  </a:schemeClr>
                </a:solidFill>
              </a:rPr>
              <a:t>砂糖</a:t>
            </a:r>
            <a:r>
              <a:rPr lang="ja-JP" altLang="en-US" dirty="0" smtClean="0">
                <a:solidFill>
                  <a:schemeClr val="tx1">
                    <a:lumMod val="95000"/>
                    <a:lumOff val="5000"/>
                  </a:schemeClr>
                </a:solidFill>
              </a:rPr>
              <a:t>産業、次に鉱山開発に必要な労働力</a:t>
            </a:r>
            <a:endParaRPr kumimoji="1"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発達した産業資本主義によって自由な賃金労働にとってかわられ、否定された。</a:t>
            </a:r>
            <a:endParaRPr lang="en-US" altLang="ja-JP" dirty="0" smtClean="0">
              <a:solidFill>
                <a:schemeClr val="tx1">
                  <a:lumMod val="95000"/>
                  <a:lumOff val="5000"/>
                </a:schemeClr>
              </a:solidFill>
            </a:endParaRPr>
          </a:p>
          <a:p>
            <a:pPr algn="l"/>
            <a:r>
              <a:rPr lang="ja-JP" altLang="en-US" dirty="0" smtClean="0">
                <a:solidFill>
                  <a:schemeClr val="tx1">
                    <a:lumMod val="95000"/>
                    <a:lumOff val="5000"/>
                  </a:schemeClr>
                </a:solidFill>
              </a:rPr>
              <a:t>アフリカ側も植民地化により供給がなされなくなった</a:t>
            </a:r>
            <a:endParaRPr kumimoji="1" lang="ja-JP" altLang="en-US" dirty="0">
              <a:solidFill>
                <a:schemeClr val="tx1">
                  <a:lumMod val="95000"/>
                  <a:lumOff val="5000"/>
                </a:schemeClr>
              </a:solidFill>
            </a:endParaRPr>
          </a:p>
        </p:txBody>
      </p:sp>
    </p:spTree>
    <p:extLst>
      <p:ext uri="{BB962C8B-B14F-4D97-AF65-F5344CB8AC3E}">
        <p14:creationId xmlns:p14="http://schemas.microsoft.com/office/powerpoint/2010/main" val="470663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81200" y="90753"/>
            <a:ext cx="8229600" cy="1143000"/>
          </a:xfrm>
          <a:noFill/>
          <a:ln>
            <a:solidFill>
              <a:schemeClr val="accent1"/>
            </a:solidFill>
          </a:ln>
        </p:spPr>
        <p:txBody>
          <a:bodyPr/>
          <a:lstStyle/>
          <a:p>
            <a:pPr algn="ctr"/>
            <a:r>
              <a:rPr lang="ja-JP" altLang="ja-JP" b="1" dirty="0" smtClean="0"/>
              <a:t>19世紀・移民の世紀</a:t>
            </a:r>
            <a:endParaRPr kumimoji="1" lang="ja-JP" altLang="en-US" dirty="0"/>
          </a:p>
        </p:txBody>
      </p:sp>
      <p:sp>
        <p:nvSpPr>
          <p:cNvPr id="3" name="コンテンツ プレースホルダ 2"/>
          <p:cNvSpPr>
            <a:spLocks noGrp="1"/>
          </p:cNvSpPr>
          <p:nvPr>
            <p:ph idx="1"/>
          </p:nvPr>
        </p:nvSpPr>
        <p:spPr>
          <a:xfrm>
            <a:off x="1981200" y="1412776"/>
            <a:ext cx="8229600" cy="3711315"/>
          </a:xfrm>
        </p:spPr>
        <p:txBody>
          <a:bodyPr>
            <a:normAutofit/>
          </a:bodyPr>
          <a:lstStyle/>
          <a:p>
            <a:r>
              <a:rPr lang="ja-JP" altLang="ja-JP" dirty="0" smtClean="0"/>
              <a:t>18世紀までのヨーロッパからの移民がおもに年季契約のかたちをとった</a:t>
            </a:r>
            <a:r>
              <a:rPr lang="ja-JP" altLang="ja-JP" b="1" dirty="0" smtClean="0"/>
              <a:t>労働移民</a:t>
            </a:r>
            <a:r>
              <a:rPr lang="ja-JP" altLang="ja-JP" dirty="0" smtClean="0"/>
              <a:t>であったのに対し、19世紀には</a:t>
            </a:r>
            <a:r>
              <a:rPr lang="ja-JP" altLang="ja-JP" b="1" dirty="0" smtClean="0"/>
              <a:t>自由移民</a:t>
            </a:r>
            <a:r>
              <a:rPr lang="ja-JP" altLang="ja-JP" dirty="0" smtClean="0"/>
              <a:t>が主流となった。</a:t>
            </a:r>
            <a:endParaRPr lang="en-US" altLang="ja-JP" dirty="0" smtClean="0"/>
          </a:p>
          <a:p>
            <a:r>
              <a:rPr lang="ja-JP" altLang="ja-JP" dirty="0" smtClean="0"/>
              <a:t>19世紀のヨーロッパでは、人口の増大や交通機関の発達などにより大規模な人口移動がおこった。各国では人口の都市への集中がみられるいっぽう海外移民も増加した。第一次世界大戦までの100年間に新大陸に渡ったヨーロッパ人は6000万人におよび、19世紀はまさに「移民の世紀」であった。</a:t>
            </a:r>
            <a:endParaRPr lang="en-US" altLang="ja-JP" dirty="0" smtClean="0"/>
          </a:p>
          <a:p>
            <a:endParaRPr lang="ja-JP" altLang="ja-JP" dirty="0" smtClean="0"/>
          </a:p>
          <a:p>
            <a:endParaRPr kumimoji="1" lang="ja-JP" altLang="en-US" dirty="0"/>
          </a:p>
        </p:txBody>
      </p:sp>
    </p:spTree>
    <p:extLst>
      <p:ext uri="{BB962C8B-B14F-4D97-AF65-F5344CB8AC3E}">
        <p14:creationId xmlns:p14="http://schemas.microsoft.com/office/powerpoint/2010/main" val="2722072993"/>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62642" y="365125"/>
            <a:ext cx="10491158" cy="1351532"/>
          </a:xfrm>
          <a:ln>
            <a:solidFill>
              <a:schemeClr val="accent1"/>
            </a:solidFill>
          </a:ln>
        </p:spPr>
        <p:txBody>
          <a:bodyPr/>
          <a:lstStyle/>
          <a:p>
            <a:pPr algn="ctr"/>
            <a:r>
              <a:rPr kumimoji="1" lang="ja-JP" altLang="en-US" dirty="0" smtClean="0"/>
              <a:t>専門職大学</a:t>
            </a:r>
            <a:endParaRPr kumimoji="1" lang="ja-JP" altLang="en-US" dirty="0"/>
          </a:p>
        </p:txBody>
      </p:sp>
      <p:sp>
        <p:nvSpPr>
          <p:cNvPr id="3" name="コンテンツ プレースホルダー 2"/>
          <p:cNvSpPr>
            <a:spLocks noGrp="1"/>
          </p:cNvSpPr>
          <p:nvPr>
            <p:ph idx="1"/>
          </p:nvPr>
        </p:nvSpPr>
        <p:spPr/>
        <p:txBody>
          <a:bodyPr>
            <a:normAutofit fontScale="92500" lnSpcReduction="10000"/>
          </a:bodyPr>
          <a:lstStyle/>
          <a:p>
            <a:r>
              <a:rPr lang="ja-JP" altLang="en-US" dirty="0" smtClean="0"/>
              <a:t>「</a:t>
            </a:r>
            <a:r>
              <a:rPr lang="ja-JP" altLang="en-US" dirty="0"/>
              <a:t>ヨーロッパにおいては、１９世紀末から２０世紀初めにかけて、職業学校と、同一事業所における徒弟制を接続する改革が進み、特にドイツにおいては現在においても重要な訓練機関となっている。</a:t>
            </a:r>
            <a:r>
              <a:rPr lang="ja-JP" altLang="en-US" dirty="0" smtClean="0"/>
              <a:t>」</a:t>
            </a:r>
            <a:endParaRPr lang="en-US" altLang="ja-JP" dirty="0" smtClean="0"/>
          </a:p>
          <a:p>
            <a:r>
              <a:rPr lang="ja-JP" altLang="en-US" dirty="0" smtClean="0"/>
              <a:t>「</a:t>
            </a:r>
            <a:r>
              <a:rPr lang="ja-JP" altLang="en-US" dirty="0"/>
              <a:t>アメリカの徒弟制度も、１９世紀終わりまでは、雇用主の費用負担によって、拘束契約労働と組み合わせて運用されていた。その後、産業別労働組合が運営する徒弟制が製造業や建設業において営まれており、修了者が同一産業に</a:t>
            </a:r>
            <a:r>
              <a:rPr lang="ja-JP" altLang="en-US" dirty="0" err="1"/>
              <a:t>の</a:t>
            </a:r>
            <a:r>
              <a:rPr lang="ja-JP" altLang="en-US" dirty="0"/>
              <a:t>組合に入れば、訓練費用は組合費として回収される。</a:t>
            </a:r>
            <a:r>
              <a:rPr lang="ja-JP" altLang="en-US" dirty="0" smtClean="0"/>
              <a:t>」</a:t>
            </a:r>
            <a:endParaRPr lang="en-US" altLang="ja-JP" dirty="0" smtClean="0"/>
          </a:p>
          <a:p>
            <a:r>
              <a:rPr lang="ja-JP" altLang="en-US" dirty="0" smtClean="0"/>
              <a:t>大学</a:t>
            </a:r>
            <a:r>
              <a:rPr lang="ja-JP" altLang="en-US" dirty="0"/>
              <a:t>の同窓会組織がその役割の一部を持っているのかもしれない</a:t>
            </a:r>
            <a:r>
              <a:rPr lang="ja-JP" altLang="en-US" dirty="0" smtClean="0"/>
              <a:t>。観光</a:t>
            </a:r>
            <a:r>
              <a:rPr lang="ja-JP" altLang="en-US" dirty="0"/>
              <a:t>系の</a:t>
            </a:r>
            <a:r>
              <a:rPr lang="en-US" altLang="ja-JP" dirty="0"/>
              <a:t>『</a:t>
            </a:r>
            <a:r>
              <a:rPr lang="ja-JP" altLang="en-US" dirty="0"/>
              <a:t>専門職大学</a:t>
            </a:r>
            <a:r>
              <a:rPr lang="en-US" altLang="ja-JP" dirty="0"/>
              <a:t>』</a:t>
            </a:r>
            <a:r>
              <a:rPr lang="ja-JP" altLang="en-US" dirty="0"/>
              <a:t>もこれまでの日本の人の移動を考える新しい材料を提供する可能性を秘めているかもしれない</a:t>
            </a:r>
            <a:r>
              <a:rPr lang="ja-JP" altLang="en-US" dirty="0" smtClean="0"/>
              <a:t>。</a:t>
            </a:r>
            <a:r>
              <a:rPr lang="ja-JP" altLang="en-US" dirty="0"/>
              <a:t/>
            </a:r>
            <a:br>
              <a:rPr lang="ja-JP" altLang="en-US" dirty="0"/>
            </a:br>
            <a:endParaRPr kumimoji="1" lang="ja-JP" altLang="en-US" dirty="0"/>
          </a:p>
        </p:txBody>
      </p:sp>
    </p:spTree>
    <p:extLst>
      <p:ext uri="{BB962C8B-B14F-4D97-AF65-F5344CB8AC3E}">
        <p14:creationId xmlns:p14="http://schemas.microsoft.com/office/powerpoint/2010/main" val="442604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tx1">
                <a:lumMod val="95000"/>
                <a:lumOff val="5000"/>
              </a:schemeClr>
            </a:solidFill>
          </a:ln>
        </p:spPr>
        <p:txBody>
          <a:bodyPr/>
          <a:lstStyle/>
          <a:p>
            <a:pPr algn="ctr"/>
            <a:r>
              <a:rPr kumimoji="1" lang="ja-JP" altLang="en-US" dirty="0" smtClean="0"/>
              <a:t>治安と外国人労働者</a:t>
            </a:r>
            <a:endParaRPr kumimoji="1" lang="ja-JP" altLang="en-US" dirty="0"/>
          </a:p>
        </p:txBody>
      </p:sp>
      <p:sp>
        <p:nvSpPr>
          <p:cNvPr id="3" name="コンテンツ プレースホルダー 2"/>
          <p:cNvSpPr>
            <a:spLocks noGrp="1"/>
          </p:cNvSpPr>
          <p:nvPr>
            <p:ph idx="1"/>
          </p:nvPr>
        </p:nvSpPr>
        <p:spPr/>
        <p:txBody>
          <a:bodyPr/>
          <a:lstStyle/>
          <a:p>
            <a:r>
              <a:rPr lang="ja-JP" altLang="en-US" dirty="0"/>
              <a:t>研修生</a:t>
            </a:r>
            <a:r>
              <a:rPr lang="ja-JP" altLang="en-US" dirty="0" smtClean="0"/>
              <a:t>の</a:t>
            </a:r>
            <a:r>
              <a:rPr lang="ja-JP" altLang="en-US" dirty="0"/>
              <a:t>名</a:t>
            </a:r>
            <a:r>
              <a:rPr lang="ja-JP" altLang="en-US" dirty="0" smtClean="0"/>
              <a:t>のもとに多くの外国人労働者が流入　日本経済の底辺を支えている</a:t>
            </a:r>
            <a:endParaRPr lang="en-US" altLang="ja-JP" dirty="0" smtClean="0"/>
          </a:p>
          <a:p>
            <a:r>
              <a:rPr lang="ja-JP" altLang="en-US" dirty="0" smtClean="0"/>
              <a:t>外国人労働者なくして日本経済が維持できなくなっている</a:t>
            </a:r>
            <a:endParaRPr lang="en-US" altLang="ja-JP" dirty="0" smtClean="0"/>
          </a:p>
          <a:p>
            <a:r>
              <a:rPr kumimoji="1" lang="ja-JP" altLang="en-US" dirty="0" smtClean="0"/>
              <a:t>治安　（銃、薬、汚職）</a:t>
            </a:r>
            <a:endParaRPr kumimoji="1" lang="en-US" altLang="ja-JP" dirty="0" smtClean="0"/>
          </a:p>
          <a:p>
            <a:r>
              <a:rPr lang="ja-JP" altLang="en-US" dirty="0" smtClean="0"/>
              <a:t>銃と汚職は日本は守っているが、</a:t>
            </a:r>
            <a:r>
              <a:rPr lang="ja-JP" altLang="en-US" dirty="0" smtClean="0">
                <a:solidFill>
                  <a:srgbClr val="FF0000"/>
                </a:solidFill>
              </a:rPr>
              <a:t>薬</a:t>
            </a:r>
            <a:r>
              <a:rPr lang="ja-JP" altLang="en-US" dirty="0" smtClean="0"/>
              <a:t>は危なくなっているのでは？</a:t>
            </a:r>
            <a:endParaRPr kumimoji="1" lang="en-US" altLang="ja-JP" dirty="0" smtClean="0"/>
          </a:p>
        </p:txBody>
      </p:sp>
    </p:spTree>
    <p:extLst>
      <p:ext uri="{BB962C8B-B14F-4D97-AF65-F5344CB8AC3E}">
        <p14:creationId xmlns:p14="http://schemas.microsoft.com/office/powerpoint/2010/main" val="3638717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a:stretch>
            <a:fillRect/>
          </a:stretch>
        </p:blipFill>
        <p:spPr>
          <a:xfrm>
            <a:off x="1683011" y="908720"/>
            <a:ext cx="8952062" cy="5112568"/>
          </a:xfrm>
          <a:prstGeom prst="rect">
            <a:avLst/>
          </a:prstGeom>
        </p:spPr>
      </p:pic>
    </p:spTree>
    <p:extLst>
      <p:ext uri="{BB962C8B-B14F-4D97-AF65-F5344CB8AC3E}">
        <p14:creationId xmlns:p14="http://schemas.microsoft.com/office/powerpoint/2010/main" val="2885266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米国の移民</a:t>
            </a:r>
            <a:endParaRPr kumimoji="1" lang="ja-JP" altLang="en-US" dirty="0"/>
          </a:p>
        </p:txBody>
      </p:sp>
      <p:pic>
        <p:nvPicPr>
          <p:cNvPr id="4" name="図 3"/>
          <p:cNvPicPr>
            <a:picLocks noChangeAspect="1"/>
          </p:cNvPicPr>
          <p:nvPr/>
        </p:nvPicPr>
        <p:blipFill>
          <a:blip r:embed="rId2"/>
          <a:stretch>
            <a:fillRect/>
          </a:stretch>
        </p:blipFill>
        <p:spPr>
          <a:xfrm>
            <a:off x="129882" y="1823545"/>
            <a:ext cx="11817428" cy="4723904"/>
          </a:xfrm>
          <a:prstGeom prst="rect">
            <a:avLst/>
          </a:prstGeom>
        </p:spPr>
      </p:pic>
    </p:spTree>
    <p:extLst>
      <p:ext uri="{BB962C8B-B14F-4D97-AF65-F5344CB8AC3E}">
        <p14:creationId xmlns:p14="http://schemas.microsoft.com/office/powerpoint/2010/main" val="380217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smtClean="0"/>
              <a:t>ハワイのＶＦＲ</a:t>
            </a:r>
            <a:endParaRPr kumimoji="1" lang="ja-JP" altLang="en-US" dirty="0"/>
          </a:p>
        </p:txBody>
      </p:sp>
      <p:pic>
        <p:nvPicPr>
          <p:cNvPr id="4" name="図 3"/>
          <p:cNvPicPr>
            <a:picLocks noChangeAspect="1"/>
          </p:cNvPicPr>
          <p:nvPr/>
        </p:nvPicPr>
        <p:blipFill>
          <a:blip r:embed="rId2"/>
          <a:stretch>
            <a:fillRect/>
          </a:stretch>
        </p:blipFill>
        <p:spPr>
          <a:xfrm>
            <a:off x="396034" y="2009865"/>
            <a:ext cx="11399931" cy="4658354"/>
          </a:xfrm>
          <a:prstGeom prst="rect">
            <a:avLst/>
          </a:prstGeom>
        </p:spPr>
      </p:pic>
    </p:spTree>
    <p:extLst>
      <p:ext uri="{BB962C8B-B14F-4D97-AF65-F5344CB8AC3E}">
        <p14:creationId xmlns:p14="http://schemas.microsoft.com/office/powerpoint/2010/main" val="2554137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台湾のＶＦＲ</a:t>
            </a:r>
            <a:endParaRPr kumimoji="1" lang="ja-JP" altLang="en-US" dirty="0"/>
          </a:p>
        </p:txBody>
      </p:sp>
      <p:pic>
        <p:nvPicPr>
          <p:cNvPr id="4" name="図 3"/>
          <p:cNvPicPr>
            <a:picLocks noChangeAspect="1"/>
          </p:cNvPicPr>
          <p:nvPr/>
        </p:nvPicPr>
        <p:blipFill>
          <a:blip r:embed="rId2"/>
          <a:stretch>
            <a:fillRect/>
          </a:stretch>
        </p:blipFill>
        <p:spPr>
          <a:xfrm>
            <a:off x="68811" y="1778078"/>
            <a:ext cx="11945681" cy="4096511"/>
          </a:xfrm>
          <a:prstGeom prst="rect">
            <a:avLst/>
          </a:prstGeom>
        </p:spPr>
      </p:pic>
    </p:spTree>
    <p:extLst>
      <p:ext uri="{BB962C8B-B14F-4D97-AF65-F5344CB8AC3E}">
        <p14:creationId xmlns:p14="http://schemas.microsoft.com/office/powerpoint/2010/main" val="39200076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smtClean="0"/>
              <a:t>マカオのＶＦＲ</a:t>
            </a:r>
            <a:endParaRPr kumimoji="1" lang="ja-JP" altLang="en-US" dirty="0"/>
          </a:p>
        </p:txBody>
      </p:sp>
      <p:pic>
        <p:nvPicPr>
          <p:cNvPr id="4" name="図 3"/>
          <p:cNvPicPr>
            <a:picLocks noChangeAspect="1"/>
          </p:cNvPicPr>
          <p:nvPr/>
        </p:nvPicPr>
        <p:blipFill>
          <a:blip r:embed="rId2"/>
          <a:stretch>
            <a:fillRect/>
          </a:stretch>
        </p:blipFill>
        <p:spPr>
          <a:xfrm>
            <a:off x="117484" y="1854680"/>
            <a:ext cx="11453516" cy="3467818"/>
          </a:xfrm>
          <a:prstGeom prst="rect">
            <a:avLst/>
          </a:prstGeom>
        </p:spPr>
      </p:pic>
    </p:spTree>
    <p:extLst>
      <p:ext uri="{BB962C8B-B14F-4D97-AF65-F5344CB8AC3E}">
        <p14:creationId xmlns:p14="http://schemas.microsoft.com/office/powerpoint/2010/main" val="3830671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en-US" altLang="ja-JP" b="1" dirty="0"/>
              <a:t>2017</a:t>
            </a:r>
            <a:r>
              <a:rPr lang="ja-JP" altLang="en-US" b="1" dirty="0"/>
              <a:t>年の訪日外国人、過去最高の</a:t>
            </a:r>
            <a:r>
              <a:rPr lang="en-US" altLang="ja-JP" b="1" dirty="0"/>
              <a:t>2869</a:t>
            </a:r>
            <a:r>
              <a:rPr lang="ja-JP" altLang="en-US" b="1" dirty="0"/>
              <a:t>万人　消費額も最高＝</a:t>
            </a:r>
            <a:r>
              <a:rPr lang="ja-JP" altLang="en-US" b="1" dirty="0" smtClean="0"/>
              <a:t>観光庁</a:t>
            </a:r>
            <a:endParaRPr kumimoji="1" lang="ja-JP" altLang="en-US" dirty="0"/>
          </a:p>
        </p:txBody>
      </p:sp>
      <p:pic>
        <p:nvPicPr>
          <p:cNvPr id="4" name="図 3"/>
          <p:cNvPicPr>
            <a:picLocks noChangeAspect="1"/>
          </p:cNvPicPr>
          <p:nvPr/>
        </p:nvPicPr>
        <p:blipFill>
          <a:blip r:embed="rId2"/>
          <a:stretch>
            <a:fillRect/>
          </a:stretch>
        </p:blipFill>
        <p:spPr>
          <a:xfrm>
            <a:off x="0" y="2423932"/>
            <a:ext cx="11873306" cy="3649063"/>
          </a:xfrm>
          <a:prstGeom prst="rect">
            <a:avLst/>
          </a:prstGeom>
        </p:spPr>
      </p:pic>
    </p:spTree>
    <p:extLst>
      <p:ext uri="{BB962C8B-B14F-4D97-AF65-F5344CB8AC3E}">
        <p14:creationId xmlns:p14="http://schemas.microsoft.com/office/powerpoint/2010/main" val="6727412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英国のＶＦＲ</a:t>
            </a:r>
            <a:endParaRPr kumimoji="1" lang="ja-JP" altLang="en-US" dirty="0"/>
          </a:p>
        </p:txBody>
      </p:sp>
      <p:pic>
        <p:nvPicPr>
          <p:cNvPr id="4" name="図 3"/>
          <p:cNvPicPr>
            <a:picLocks noChangeAspect="1"/>
          </p:cNvPicPr>
          <p:nvPr/>
        </p:nvPicPr>
        <p:blipFill>
          <a:blip r:embed="rId2"/>
          <a:stretch>
            <a:fillRect/>
          </a:stretch>
        </p:blipFill>
        <p:spPr>
          <a:xfrm>
            <a:off x="172215" y="1920738"/>
            <a:ext cx="11615773" cy="4238521"/>
          </a:xfrm>
          <a:prstGeom prst="rect">
            <a:avLst/>
          </a:prstGeom>
        </p:spPr>
      </p:pic>
    </p:spTree>
    <p:extLst>
      <p:ext uri="{BB962C8B-B14F-4D97-AF65-F5344CB8AC3E}">
        <p14:creationId xmlns:p14="http://schemas.microsoft.com/office/powerpoint/2010/main" val="1940318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2257" y="365125"/>
            <a:ext cx="10551543" cy="1351532"/>
          </a:xfrm>
          <a:ln>
            <a:solidFill>
              <a:schemeClr val="accent1"/>
            </a:solidFill>
          </a:ln>
        </p:spPr>
        <p:txBody>
          <a:bodyPr/>
          <a:lstStyle/>
          <a:p>
            <a:pPr algn="ctr"/>
            <a:r>
              <a:rPr kumimoji="1" lang="ja-JP" altLang="en-US" smtClean="0"/>
              <a:t>ロシアのＶＦＲ</a:t>
            </a:r>
            <a:endParaRPr kumimoji="1" lang="ja-JP" altLang="en-US" dirty="0"/>
          </a:p>
        </p:txBody>
      </p:sp>
      <p:pic>
        <p:nvPicPr>
          <p:cNvPr id="4" name="図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2874" y="1885464"/>
            <a:ext cx="10053120" cy="38942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62947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w="57150">
            <a:solidFill>
              <a:schemeClr val="tx1">
                <a:lumMod val="95000"/>
                <a:lumOff val="5000"/>
              </a:schemeClr>
            </a:solidFill>
          </a:ln>
        </p:spPr>
        <p:txBody>
          <a:bodyPr/>
          <a:lstStyle/>
          <a:p>
            <a:pPr algn="ctr">
              <a:defRPr/>
            </a:pPr>
            <a:r>
              <a:rPr lang="ja-JP" altLang="en-US" dirty="0" smtClean="0"/>
              <a:t>インバウンドブームと富岳遠景奇譚の再来</a:t>
            </a:r>
            <a:endParaRPr lang="ja-JP" altLang="en-US" dirty="0"/>
          </a:p>
        </p:txBody>
      </p:sp>
      <p:sp>
        <p:nvSpPr>
          <p:cNvPr id="248835" name="コンテンツ プレースホルダ 2"/>
          <p:cNvSpPr>
            <a:spLocks noGrp="1"/>
          </p:cNvSpPr>
          <p:nvPr>
            <p:ph idx="1"/>
          </p:nvPr>
        </p:nvSpPr>
        <p:spPr/>
        <p:txBody>
          <a:bodyPr>
            <a:normAutofit lnSpcReduction="10000"/>
          </a:bodyPr>
          <a:lstStyle/>
          <a:p>
            <a:r>
              <a:rPr lang="ja-JP" altLang="en-US" dirty="0" smtClean="0"/>
              <a:t>出生率の急低下は、将来の高齢化加速の原因となるが、アジアにおいては高成長を生み出す原動力となった</a:t>
            </a:r>
            <a:endParaRPr lang="en-US" altLang="ja-JP" dirty="0" smtClean="0"/>
          </a:p>
          <a:p>
            <a:r>
              <a:rPr lang="ja-JP" altLang="en-US" dirty="0" smtClean="0"/>
              <a:t>少子化と高齢化にはタイムラグが存在、この間に高度成長する作用を、人口ボーナス</a:t>
            </a:r>
            <a:endParaRPr lang="en-US" altLang="ja-JP" dirty="0" smtClean="0"/>
          </a:p>
          <a:p>
            <a:r>
              <a:rPr lang="ja-JP" altLang="en-US" dirty="0" smtClean="0"/>
              <a:t>外国人労働者の活用は人口構造問題の先送りであり、後世世代への負担の移転、同じ問題が２０年先に発生</a:t>
            </a:r>
            <a:endParaRPr lang="en-US" altLang="ja-JP" dirty="0" smtClean="0"/>
          </a:p>
          <a:p>
            <a:r>
              <a:rPr lang="ja-JP" altLang="en-US" dirty="0" smtClean="0"/>
              <a:t>日本とアジアの賃金格差は年々縮まり上海などの大都市は日本の田舎を凌駕している。そうした時代を読み違えて、安くて都合のいい労働者としてアジア人を使い捨てにしている</a:t>
            </a:r>
            <a:r>
              <a:rPr lang="ja-JP" altLang="en-US" dirty="0" smtClean="0"/>
              <a:t>実態があるが</a:t>
            </a:r>
            <a:r>
              <a:rPr lang="ja-JP" altLang="en-US" dirty="0" smtClean="0"/>
              <a:t>、その逆の面が、外国人観光客の急増による手放しの日本文化礼賛論である。</a:t>
            </a:r>
            <a:endParaRPr lang="ja-JP" altLang="en-US" dirty="0"/>
          </a:p>
          <a:p>
            <a:endParaRPr lang="ja-JP" altLang="en-US" dirty="0" smtClean="0"/>
          </a:p>
        </p:txBody>
      </p:sp>
    </p:spTree>
    <p:extLst>
      <p:ext uri="{BB962C8B-B14F-4D97-AF65-F5344CB8AC3E}">
        <p14:creationId xmlns:p14="http://schemas.microsoft.com/office/powerpoint/2010/main" val="41608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en-US" altLang="ja-JP" dirty="0" smtClean="0"/>
              <a:t>『</a:t>
            </a:r>
            <a:r>
              <a:rPr kumimoji="1" lang="ja-JP" altLang="en-US" dirty="0" smtClean="0"/>
              <a:t>ルポ　ニッポン絶望工場</a:t>
            </a:r>
            <a:r>
              <a:rPr kumimoji="1" lang="en-US" altLang="ja-JP" dirty="0" smtClean="0"/>
              <a:t>』</a:t>
            </a:r>
            <a:r>
              <a:rPr kumimoji="1" lang="ja-JP" altLang="en-US" dirty="0" smtClean="0"/>
              <a:t>井出康博著</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日本で働く外国人労働者の質は、年を追うごとに劣化している。</a:t>
            </a:r>
            <a:endParaRPr kumimoji="1" lang="en-US" altLang="ja-JP" dirty="0" smtClean="0"/>
          </a:p>
          <a:p>
            <a:r>
              <a:rPr lang="ja-JP" altLang="en-US" dirty="0" smtClean="0"/>
              <a:t>すべては、日本という国の魅力が根本のところで低下しているからなのだ。そんななかで、「移民」受入の議論が始まった。</a:t>
            </a:r>
            <a:endParaRPr lang="en-US" altLang="ja-JP" dirty="0" smtClean="0"/>
          </a:p>
          <a:p>
            <a:r>
              <a:rPr kumimoji="1" lang="ja-JP" altLang="en-US" dirty="0" smtClean="0"/>
              <a:t>留学生</a:t>
            </a:r>
            <a:r>
              <a:rPr kumimoji="1" lang="en-US" altLang="ja-JP" dirty="0" smtClean="0"/>
              <a:t>30</a:t>
            </a:r>
            <a:r>
              <a:rPr kumimoji="1" lang="ja-JP" altLang="en-US" dirty="0" smtClean="0"/>
              <a:t>万人計画は即刻中止すべき。出稼ぎ目的の留学生が歓迎される国など、世界を見渡しても日本だけ。ブローカーや日本語学校、人出不足の起業に食い物にされた挙句、犯罪に走るものも続出している。</a:t>
            </a:r>
            <a:endParaRPr kumimoji="1" lang="en-US" altLang="ja-JP" dirty="0" smtClean="0"/>
          </a:p>
          <a:p>
            <a:r>
              <a:rPr lang="ja-JP" altLang="en-US" dirty="0" smtClean="0"/>
              <a:t>「新聞テレビが決して報じない「ブラック国家・日本」」「ベトナム人留学生という現代の奴隷」「日本への出稼ぎをやめた中国人」「日本を見捨てる日系ブラジル人」</a:t>
            </a:r>
            <a:endParaRPr kumimoji="1" lang="ja-JP" altLang="en-US" dirty="0"/>
          </a:p>
        </p:txBody>
      </p:sp>
    </p:spTree>
    <p:extLst>
      <p:ext uri="{BB962C8B-B14F-4D97-AF65-F5344CB8AC3E}">
        <p14:creationId xmlns:p14="http://schemas.microsoft.com/office/powerpoint/2010/main" val="54457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02257" y="365125"/>
            <a:ext cx="10551543" cy="1299773"/>
          </a:xfrm>
          <a:ln>
            <a:solidFill>
              <a:schemeClr val="accent1"/>
            </a:solidFill>
          </a:ln>
        </p:spPr>
        <p:txBody>
          <a:bodyPr/>
          <a:lstStyle/>
          <a:p>
            <a:pPr algn="ctr"/>
            <a:r>
              <a:rPr lang="en-US" altLang="ja-JP" b="1" dirty="0"/>
              <a:t>『</a:t>
            </a:r>
            <a:r>
              <a:rPr lang="ja-JP" altLang="en-US" b="1" dirty="0"/>
              <a:t>加藤清正朝鮮ヨリ富士ヲ望ム</a:t>
            </a:r>
            <a:r>
              <a:rPr lang="en-US" altLang="ja-JP" b="1" dirty="0" smtClean="0"/>
              <a:t>』</a:t>
            </a:r>
            <a:endParaRPr kumimoji="1" lang="ja-JP" altLang="en-US" dirty="0"/>
          </a:p>
        </p:txBody>
      </p:sp>
      <p:pic>
        <p:nvPicPr>
          <p:cNvPr id="2050" name="Picture 2" descr="http://morimiya.net/online/ukiyoe-syousai/ukiyoe-images/nobukazu/cyousenfuj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7728" y="1890086"/>
            <a:ext cx="9590567" cy="49679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0595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lang="ja-JP" altLang="en-US" b="1" dirty="0" smtClean="0"/>
              <a:t>昔からある「富岳遠望奇譚」</a:t>
            </a:r>
            <a:endParaRPr kumimoji="1" lang="ja-JP" altLang="en-US" dirty="0"/>
          </a:p>
        </p:txBody>
      </p:sp>
      <p:sp>
        <p:nvSpPr>
          <p:cNvPr id="3" name="コンテンツ プレースホルダー 2"/>
          <p:cNvSpPr>
            <a:spLocks noGrp="1"/>
          </p:cNvSpPr>
          <p:nvPr>
            <p:ph idx="1"/>
          </p:nvPr>
        </p:nvSpPr>
        <p:spPr/>
        <p:txBody>
          <a:bodyPr/>
          <a:lstStyle/>
          <a:p>
            <a:r>
              <a:rPr lang="ja-JP" altLang="en-US" b="1" dirty="0"/>
              <a:t>ロナルド・トビさんは、江戸時代から日本には「手放し日本文化礼賛論」があったことを説明し、富岳遠望奇譚となずけている。「霊峰」富士山が朝鮮半島からも見えたという奇譚である。現在のインバウンドブームもややそれに近い印象がある。征韓論という形で発露された日本人の朝鮮認識は江戸時代から萌芽がみられ、途切れることなくその縁を伸ばし続けており、現在の嫌韓論にまで続くのであろう。</a:t>
            </a:r>
            <a:endParaRPr lang="ja-JP" altLang="en-US" dirty="0"/>
          </a:p>
          <a:p>
            <a:r>
              <a:rPr lang="en-US" altLang="ja-JP" dirty="0"/>
              <a:t>p.277</a:t>
            </a:r>
            <a:r>
              <a:rPr lang="ja-JP" altLang="en-US" dirty="0"/>
              <a:t>　国境を越えて「三国一」になったのは、近世以降の現象。頼山陽も清正の</a:t>
            </a:r>
            <a:r>
              <a:rPr lang="ja-JP" altLang="en-US" b="1" dirty="0"/>
              <a:t>富岳遠望奇譚</a:t>
            </a:r>
            <a:r>
              <a:rPr lang="ja-JP" altLang="en-US" dirty="0"/>
              <a:t>を歴史的事実として受け止め</a:t>
            </a:r>
            <a:r>
              <a:rPr lang="en-US" altLang="ja-JP" dirty="0"/>
              <a:t>『</a:t>
            </a:r>
            <a:r>
              <a:rPr lang="ja-JP" altLang="en-US" dirty="0"/>
              <a:t>日本外史</a:t>
            </a:r>
            <a:r>
              <a:rPr lang="en-US" altLang="ja-JP" dirty="0"/>
              <a:t>』</a:t>
            </a:r>
            <a:r>
              <a:rPr lang="ja-JP" altLang="en-US" dirty="0"/>
              <a:t>の中に取り入れている。</a:t>
            </a:r>
          </a:p>
          <a:p>
            <a:endParaRPr kumimoji="1" lang="ja-JP" altLang="en-US" dirty="0"/>
          </a:p>
        </p:txBody>
      </p:sp>
    </p:spTree>
    <p:extLst>
      <p:ext uri="{BB962C8B-B14F-4D97-AF65-F5344CB8AC3E}">
        <p14:creationId xmlns:p14="http://schemas.microsoft.com/office/powerpoint/2010/main" val="2085598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9"/>
          <p:cNvSpPr>
            <a:spLocks noGrp="1"/>
          </p:cNvSpPr>
          <p:nvPr>
            <p:ph type="title"/>
          </p:nvPr>
        </p:nvSpPr>
        <p:spPr>
          <a:ln>
            <a:solidFill>
              <a:schemeClr val="accent1"/>
            </a:solidFill>
          </a:ln>
        </p:spPr>
        <p:txBody>
          <a:bodyPr>
            <a:normAutofit/>
          </a:bodyPr>
          <a:lstStyle/>
          <a:p>
            <a:r>
              <a:rPr lang="ja-JP" altLang="en-US" dirty="0">
                <a:hlinkClick r:id="rId2"/>
              </a:rPr>
              <a:t>東京</a:t>
            </a:r>
            <a:r>
              <a:rPr lang="en-US" altLang="ja-JP" dirty="0">
                <a:hlinkClick r:id="rId2"/>
              </a:rPr>
              <a:t>23</a:t>
            </a:r>
            <a:r>
              <a:rPr lang="ja-JP" altLang="en-US" dirty="0">
                <a:hlinkClick r:id="rId2"/>
              </a:rPr>
              <a:t>区の新成人 </a:t>
            </a:r>
            <a:r>
              <a:rPr lang="en-US" altLang="ja-JP" dirty="0">
                <a:hlinkClick r:id="rId2"/>
              </a:rPr>
              <a:t>8</a:t>
            </a:r>
            <a:r>
              <a:rPr lang="ja-JP" altLang="en-US" dirty="0">
                <a:hlinkClick r:id="rId2"/>
              </a:rPr>
              <a:t>人に</a:t>
            </a:r>
            <a:r>
              <a:rPr lang="en-US" altLang="ja-JP" dirty="0">
                <a:hlinkClick r:id="rId2"/>
              </a:rPr>
              <a:t>1</a:t>
            </a:r>
            <a:r>
              <a:rPr lang="ja-JP" altLang="en-US" dirty="0">
                <a:hlinkClick r:id="rId2"/>
              </a:rPr>
              <a:t>人が外国人 </a:t>
            </a:r>
            <a:r>
              <a:rPr lang="en-US" altLang="ja-JP" dirty="0">
                <a:hlinkClick r:id="rId2"/>
              </a:rPr>
              <a:t>| NHK</a:t>
            </a:r>
            <a:r>
              <a:rPr lang="ja-JP" altLang="en-US" dirty="0">
                <a:hlinkClick r:id="rId2"/>
              </a:rPr>
              <a:t>ニュース </a:t>
            </a:r>
            <a:r>
              <a:rPr lang="en-US" altLang="ja-JP" dirty="0">
                <a:hlinkClick r:id="rId2"/>
              </a:rPr>
              <a:t>- NHK</a:t>
            </a:r>
            <a:r>
              <a:rPr lang="ja-JP" altLang="en-US" dirty="0" smtClean="0">
                <a:hlinkClick r:id="rId2"/>
              </a:rPr>
              <a:t>オンライン</a:t>
            </a:r>
            <a:endParaRPr kumimoji="1" lang="ja-JP" altLang="en-US" dirty="0"/>
          </a:p>
        </p:txBody>
      </p:sp>
      <p:sp>
        <p:nvSpPr>
          <p:cNvPr id="12" name="Rectangle 4"/>
          <p:cNvSpPr>
            <a:spLocks noGrp="1" noChangeArrowheads="1"/>
          </p:cNvSpPr>
          <p:nvPr>
            <p:ph idx="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smtClean="0">
                <a:ln>
                  <a:noFill/>
                </a:ln>
                <a:solidFill>
                  <a:srgbClr val="808080"/>
                </a:solidFill>
                <a:effectLst/>
                <a:latin typeface="Century" panose="02040604050505020304" pitchFamily="18" charset="0"/>
                <a:ea typeface="ＭＳ 明朝" panose="02020609040205080304" pitchFamily="17" charset="-128"/>
                <a:cs typeface="Arial" panose="020B0604020202020204" pitchFamily="34" charset="0"/>
              </a:rPr>
              <a:t> </a:t>
            </a:r>
            <a:r>
              <a:rPr kumimoji="0" lang="ja-JP" altLang="en-US"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東京</a:t>
            </a:r>
            <a:r>
              <a:rPr kumimoji="0" lang="en-US" altLang="ja-JP"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23</a:t>
            </a:r>
            <a:r>
              <a:rPr kumimoji="0" lang="ja-JP" altLang="en-US"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区では、去年の</a:t>
            </a:r>
            <a:r>
              <a:rPr kumimoji="0" lang="en-US" altLang="ja-JP"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4</a:t>
            </a:r>
            <a:r>
              <a:rPr kumimoji="0" lang="ja-JP" altLang="en-US"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月</a:t>
            </a:r>
            <a:r>
              <a:rPr kumimoji="0" lang="en-US" altLang="ja-JP"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2</a:t>
            </a:r>
            <a:r>
              <a:rPr kumimoji="0" lang="ja-JP" altLang="en-US"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日からことし</a:t>
            </a:r>
            <a:r>
              <a:rPr kumimoji="0" lang="en-US" altLang="ja-JP"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4</a:t>
            </a:r>
            <a:r>
              <a:rPr kumimoji="0" lang="ja-JP" altLang="en-US"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月</a:t>
            </a:r>
            <a:r>
              <a:rPr kumimoji="0" lang="en-US" altLang="ja-JP"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1</a:t>
            </a:r>
            <a:r>
              <a:rPr kumimoji="0" lang="ja-JP" altLang="en-US"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日までに</a:t>
            </a:r>
            <a:r>
              <a:rPr kumimoji="0" lang="en-US" altLang="ja-JP"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20</a:t>
            </a:r>
            <a:r>
              <a:rPr kumimoji="0" lang="ja-JP" altLang="en-US"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歳を迎え、国籍問わず区内に住む人を「新成人」としていて、</a:t>
            </a:r>
            <a:r>
              <a:rPr kumimoji="0" lang="ja-JP" altLang="en-US" b="1" i="0" u="none" strike="noStrike" cap="none" normalizeH="0" baseline="0" dirty="0" smtClean="0">
                <a:ln>
                  <a:noFill/>
                </a:ln>
                <a:solidFill>
                  <a:srgbClr val="6A6A6A"/>
                </a:solidFill>
                <a:effectLst/>
                <a:latin typeface="Arial" panose="020B0604020202020204" pitchFamily="34" charset="0"/>
                <a:ea typeface="ＭＳ 明朝" panose="02020609040205080304" pitchFamily="17" charset="-128"/>
                <a:cs typeface="Arial" panose="020B0604020202020204" pitchFamily="34" charset="0"/>
              </a:rPr>
              <a:t>成人式</a:t>
            </a:r>
            <a:r>
              <a:rPr kumimoji="0" lang="ja-JP" altLang="en-US"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についてもこれらの人を対象に案内状を送っています。 </a:t>
            </a:r>
            <a:r>
              <a:rPr kumimoji="0" lang="en-US" altLang="ja-JP"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NHK</a:t>
            </a:r>
            <a:r>
              <a:rPr kumimoji="0" lang="ja-JP" altLang="en-US"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では昨年末、この「新成人」について、すべての区に聞き取って日本人と</a:t>
            </a:r>
            <a:r>
              <a:rPr kumimoji="0" lang="ja-JP" altLang="en-US" b="1" i="0" u="none" strike="noStrike" cap="none" normalizeH="0" baseline="0" dirty="0" smtClean="0">
                <a:ln>
                  <a:noFill/>
                </a:ln>
                <a:solidFill>
                  <a:srgbClr val="6A6A6A"/>
                </a:solidFill>
                <a:effectLst/>
                <a:latin typeface="Arial" panose="020B0604020202020204" pitchFamily="34" charset="0"/>
                <a:ea typeface="ＭＳ 明朝" panose="02020609040205080304" pitchFamily="17" charset="-128"/>
                <a:cs typeface="Arial" panose="020B0604020202020204" pitchFamily="34" charset="0"/>
              </a:rPr>
              <a:t>外国人</a:t>
            </a:r>
            <a:r>
              <a:rPr kumimoji="0" lang="ja-JP" altLang="en-US"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rPr>
              <a:t>の内訳を集計しました。</a:t>
            </a:r>
            <a:endParaRPr kumimoji="0" lang="en-US" altLang="ja-JP" b="0" i="0" u="none" strike="noStrike" cap="none" normalizeH="0" baseline="0" dirty="0" smtClean="0">
              <a:ln>
                <a:noFill/>
              </a:ln>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en-US"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54872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pPr algn="ctr"/>
            <a:r>
              <a:rPr kumimoji="1" lang="ja-JP" altLang="en-US" dirty="0" smtClean="0"/>
              <a:t>外国人労働者</a:t>
            </a:r>
            <a:r>
              <a:rPr kumimoji="1" lang="en-US" altLang="ja-JP" dirty="0" smtClean="0"/>
              <a:t>100</a:t>
            </a:r>
            <a:r>
              <a:rPr kumimoji="1" lang="ja-JP" altLang="en-US" dirty="0" smtClean="0"/>
              <a:t>万人</a:t>
            </a:r>
            <a:endParaRPr kumimoji="1" lang="ja-JP" altLang="en-US" dirty="0"/>
          </a:p>
        </p:txBody>
      </p:sp>
      <p:sp>
        <p:nvSpPr>
          <p:cNvPr id="3" name="コンテンツ プレースホルダー 2"/>
          <p:cNvSpPr>
            <a:spLocks noGrp="1"/>
          </p:cNvSpPr>
          <p:nvPr>
            <p:ph idx="1"/>
          </p:nvPr>
        </p:nvSpPr>
        <p:spPr/>
        <p:txBody>
          <a:bodyPr/>
          <a:lstStyle/>
          <a:p>
            <a:r>
              <a:rPr lang="ja-JP" altLang="en-US" dirty="0"/>
              <a:t>日本で働く外国人の数が、二〇一六年に初めて一〇〇万人を超えた。飲食業や建設業をはじめ、低賃金・重労働の業種ほど日本人が集まらず、外国人の労働力なくしては、もはや日本の産業は成り立たない。一方で、日本人の雇用が奪われるのではないかと懸念する声もある。外国人たちの悲惨な「奴隷労働」の実態や、識者や企業への取材をふまえて、これからの「共存」のあり方について多角的な視点でまとめる。</a:t>
            </a:r>
            <a:endParaRPr kumimoji="1" lang="ja-JP" altLang="en-US" dirty="0"/>
          </a:p>
        </p:txBody>
      </p:sp>
    </p:spTree>
    <p:extLst>
      <p:ext uri="{BB962C8B-B14F-4D97-AF65-F5344CB8AC3E}">
        <p14:creationId xmlns:p14="http://schemas.microsoft.com/office/powerpoint/2010/main" val="1076479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37323"/>
            <a:ext cx="10515600" cy="1325563"/>
          </a:xfrm>
          <a:ln>
            <a:solidFill>
              <a:schemeClr val="accent1"/>
            </a:solidFill>
          </a:ln>
        </p:spPr>
        <p:txBody>
          <a:bodyPr/>
          <a:lstStyle/>
          <a:p>
            <a:pPr algn="ctr"/>
            <a:r>
              <a:rPr lang="ja-JP" altLang="en-US" dirty="0"/>
              <a:t>極東</a:t>
            </a:r>
            <a:r>
              <a:rPr kumimoji="1" lang="ja-JP" altLang="en-US" dirty="0" smtClean="0"/>
              <a:t>各地域の所得</a:t>
            </a:r>
            <a:endParaRPr kumimoji="1" lang="ja-JP" altLang="en-US" dirty="0"/>
          </a:p>
        </p:txBody>
      </p:sp>
      <p:pic>
        <p:nvPicPr>
          <p:cNvPr id="4" name="図 3"/>
          <p:cNvPicPr>
            <a:picLocks noChangeAspect="1"/>
          </p:cNvPicPr>
          <p:nvPr/>
        </p:nvPicPr>
        <p:blipFill>
          <a:blip r:embed="rId2"/>
          <a:stretch>
            <a:fillRect/>
          </a:stretch>
        </p:blipFill>
        <p:spPr>
          <a:xfrm>
            <a:off x="89648" y="1440525"/>
            <a:ext cx="11550264" cy="5167312"/>
          </a:xfrm>
          <a:prstGeom prst="rect">
            <a:avLst/>
          </a:prstGeom>
        </p:spPr>
      </p:pic>
    </p:spTree>
    <p:extLst>
      <p:ext uri="{BB962C8B-B14F-4D97-AF65-F5344CB8AC3E}">
        <p14:creationId xmlns:p14="http://schemas.microsoft.com/office/powerpoint/2010/main" val="6307739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466</TotalTime>
  <Words>1004</Words>
  <Application>Microsoft Office PowerPoint</Application>
  <PresentationFormat>ワイド画面</PresentationFormat>
  <Paragraphs>56</Paragraphs>
  <Slides>21</Slides>
  <Notes>4</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21</vt:i4>
      </vt:variant>
    </vt:vector>
  </HeadingPairs>
  <TitlesOfParts>
    <vt:vector size="29" baseType="lpstr">
      <vt:lpstr>ＭＳ Ｐゴシック</vt:lpstr>
      <vt:lpstr>ＭＳ 明朝</vt:lpstr>
      <vt:lpstr>Arial</vt:lpstr>
      <vt:lpstr>Calibri</vt:lpstr>
      <vt:lpstr>Calibri Light</vt:lpstr>
      <vt:lpstr>Century</vt:lpstr>
      <vt:lpstr>Times New Roman</vt:lpstr>
      <vt:lpstr>Office テーマ</vt:lpstr>
      <vt:lpstr>2018年1月22日　14回 外国人観光客と外国人労働者</vt:lpstr>
      <vt:lpstr>2017年の訪日外国人、過去最高の2869万人　消費額も最高＝観光庁</vt:lpstr>
      <vt:lpstr>インバウンドブームと富岳遠景奇譚の再来</vt:lpstr>
      <vt:lpstr>『ルポ　ニッポン絶望工場』井出康博著</vt:lpstr>
      <vt:lpstr>『加藤清正朝鮮ヨリ富士ヲ望ム』</vt:lpstr>
      <vt:lpstr>昔からある「富岳遠望奇譚」</vt:lpstr>
      <vt:lpstr>東京23区の新成人 8人に1人が外国人 | NHKニュース - NHKオンライン</vt:lpstr>
      <vt:lpstr>外国人労働者100万人</vt:lpstr>
      <vt:lpstr>極東各地域の所得</vt:lpstr>
      <vt:lpstr>国際観光（ＶＦＲ）と外国移民</vt:lpstr>
      <vt:lpstr>奴隷貿易時代</vt:lpstr>
      <vt:lpstr>19世紀・移民の世紀</vt:lpstr>
      <vt:lpstr>専門職大学</vt:lpstr>
      <vt:lpstr>治安と外国人労働者</vt:lpstr>
      <vt:lpstr>PowerPoint プレゼンテーション</vt:lpstr>
      <vt:lpstr>米国の移民</vt:lpstr>
      <vt:lpstr>ハワイのＶＦＲ</vt:lpstr>
      <vt:lpstr>台湾のＶＦＲ</vt:lpstr>
      <vt:lpstr>マカオのＶＦＲ</vt:lpstr>
      <vt:lpstr>英国のＶＦＲ</vt:lpstr>
      <vt:lpstr>ロシアのＶＦＲ</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2018年1月22日　14回 外国人観光客と外国人労働者</dc:title>
  <dc:creator>寺前秀一</dc:creator>
  <cp:lastModifiedBy>寺前秀一</cp:lastModifiedBy>
  <cp:revision>15</cp:revision>
  <dcterms:created xsi:type="dcterms:W3CDTF">2018-01-17T00:12:08Z</dcterms:created>
  <dcterms:modified xsi:type="dcterms:W3CDTF">2018-01-18T11:16:20Z</dcterms:modified>
</cp:coreProperties>
</file>