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320" r:id="rId3"/>
    <p:sldId id="257" r:id="rId4"/>
    <p:sldId id="258" r:id="rId5"/>
    <p:sldId id="312" r:id="rId6"/>
    <p:sldId id="306" r:id="rId7"/>
    <p:sldId id="295" r:id="rId8"/>
    <p:sldId id="299" r:id="rId9"/>
    <p:sldId id="301" r:id="rId10"/>
    <p:sldId id="259" r:id="rId11"/>
    <p:sldId id="341" r:id="rId12"/>
    <p:sldId id="340" r:id="rId13"/>
    <p:sldId id="330" r:id="rId14"/>
    <p:sldId id="321" r:id="rId15"/>
    <p:sldId id="331" r:id="rId16"/>
    <p:sldId id="322" r:id="rId17"/>
    <p:sldId id="323" r:id="rId18"/>
    <p:sldId id="324" r:id="rId19"/>
    <p:sldId id="328" r:id="rId20"/>
    <p:sldId id="329" r:id="rId21"/>
    <p:sldId id="332" r:id="rId22"/>
    <p:sldId id="333" r:id="rId23"/>
    <p:sldId id="334" r:id="rId24"/>
    <p:sldId id="342" r:id="rId25"/>
    <p:sldId id="343" r:id="rId26"/>
    <p:sldId id="260" r:id="rId27"/>
    <p:sldId id="284" r:id="rId28"/>
    <p:sldId id="292" r:id="rId29"/>
    <p:sldId id="285" r:id="rId30"/>
    <p:sldId id="286" r:id="rId31"/>
    <p:sldId id="287" r:id="rId32"/>
    <p:sldId id="288" r:id="rId33"/>
    <p:sldId id="289" r:id="rId34"/>
    <p:sldId id="290" r:id="rId35"/>
    <p:sldId id="291" r:id="rId36"/>
    <p:sldId id="293" r:id="rId37"/>
    <p:sldId id="294" r:id="rId38"/>
    <p:sldId id="339" r:id="rId39"/>
    <p:sldId id="315" r:id="rId40"/>
    <p:sldId id="335" r:id="rId41"/>
    <p:sldId id="336" r:id="rId42"/>
    <p:sldId id="337" r:id="rId43"/>
    <p:sldId id="338" r:id="rId44"/>
    <p:sldId id="277" r:id="rId45"/>
    <p:sldId id="279" r:id="rId46"/>
    <p:sldId id="278" r:id="rId47"/>
    <p:sldId id="317" r:id="rId48"/>
    <p:sldId id="316" r:id="rId49"/>
    <p:sldId id="318" r:id="rId50"/>
    <p:sldId id="319" r:id="rId51"/>
    <p:sldId id="270" r:id="rId5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67"/>
      </p:cViewPr>
      <p:guideLst/>
    </p:cSldViewPr>
  </p:slideViewPr>
  <p:notesTextViewPr>
    <p:cViewPr>
      <p:scale>
        <a:sx n="1" d="1"/>
        <a:sy n="1" d="1"/>
      </p:scale>
      <p:origin x="0" y="0"/>
    </p:cViewPr>
  </p:notesTextViewPr>
  <p:sorterViewPr>
    <p:cViewPr>
      <p:scale>
        <a:sx n="100" d="100"/>
        <a:sy n="100" d="100"/>
      </p:scale>
      <p:origin x="0" y="-264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4E487-1811-49C2-8EE2-AA650989E69B}" type="datetimeFigureOut">
              <a:rPr kumimoji="1" lang="ja-JP" altLang="en-US" smtClean="0"/>
              <a:t>2018/1/30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89929D-C841-4322-8F28-6814675B105D}" type="slidenum">
              <a:rPr kumimoji="1" lang="ja-JP" altLang="en-US" smtClean="0"/>
              <a:t>‹#›</a:t>
            </a:fld>
            <a:endParaRPr kumimoji="1" lang="ja-JP" altLang="en-US"/>
          </a:p>
        </p:txBody>
      </p:sp>
    </p:spTree>
    <p:extLst>
      <p:ext uri="{BB962C8B-B14F-4D97-AF65-F5344CB8AC3E}">
        <p14:creationId xmlns:p14="http://schemas.microsoft.com/office/powerpoint/2010/main" val="22246363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65A151-1243-4A7C-913A-99175E985727}" type="slidenum">
              <a:rPr kumimoji="1" lang="ja-JP" altLang="en-US" smtClean="0"/>
              <a:pPr/>
              <a:t>7</a:t>
            </a:fld>
            <a:endParaRPr kumimoji="1" lang="ja-JP" altLang="en-US"/>
          </a:p>
        </p:txBody>
      </p:sp>
    </p:spTree>
    <p:extLst>
      <p:ext uri="{BB962C8B-B14F-4D97-AF65-F5344CB8AC3E}">
        <p14:creationId xmlns:p14="http://schemas.microsoft.com/office/powerpoint/2010/main" val="792760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21</a:t>
            </a:fld>
            <a:endParaRPr kumimoji="1" lang="ja-JP" altLang="en-US"/>
          </a:p>
        </p:txBody>
      </p:sp>
    </p:spTree>
    <p:extLst>
      <p:ext uri="{BB962C8B-B14F-4D97-AF65-F5344CB8AC3E}">
        <p14:creationId xmlns:p14="http://schemas.microsoft.com/office/powerpoint/2010/main" val="504288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22</a:t>
            </a:fld>
            <a:endParaRPr kumimoji="1" lang="ja-JP" altLang="en-US"/>
          </a:p>
        </p:txBody>
      </p:sp>
    </p:spTree>
    <p:extLst>
      <p:ext uri="{BB962C8B-B14F-4D97-AF65-F5344CB8AC3E}">
        <p14:creationId xmlns:p14="http://schemas.microsoft.com/office/powerpoint/2010/main" val="4166859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63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263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CF555A-605C-4F35-8705-F3076DF45FBE}" type="slidenum">
              <a:rPr lang="en-US" altLang="ja-JP" smtClean="0">
                <a:latin typeface="Arial" pitchFamily="34" charset="0"/>
              </a:rPr>
              <a:pPr/>
              <a:t>28</a:t>
            </a:fld>
            <a:endParaRPr lang="en-US" altLang="ja-JP" smtClean="0">
              <a:latin typeface="Arial" pitchFamily="34" charset="0"/>
            </a:endParaRPr>
          </a:p>
        </p:txBody>
      </p:sp>
    </p:spTree>
    <p:extLst>
      <p:ext uri="{BB962C8B-B14F-4D97-AF65-F5344CB8AC3E}">
        <p14:creationId xmlns:p14="http://schemas.microsoft.com/office/powerpoint/2010/main" val="2121518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63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263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CF555A-605C-4F35-8705-F3076DF45FBE}" type="slidenum">
              <a:rPr lang="en-US" altLang="ja-JP" smtClean="0">
                <a:latin typeface="Arial" pitchFamily="34" charset="0"/>
              </a:rPr>
              <a:pPr/>
              <a:t>29</a:t>
            </a:fld>
            <a:endParaRPr lang="en-US" altLang="ja-JP" smtClean="0">
              <a:latin typeface="Arial" pitchFamily="34" charset="0"/>
            </a:endParaRPr>
          </a:p>
        </p:txBody>
      </p:sp>
    </p:spTree>
    <p:extLst>
      <p:ext uri="{BB962C8B-B14F-4D97-AF65-F5344CB8AC3E}">
        <p14:creationId xmlns:p14="http://schemas.microsoft.com/office/powerpoint/2010/main" val="3062112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63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263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CF555A-605C-4F35-8705-F3076DF45FBE}" type="slidenum">
              <a:rPr lang="en-US" altLang="ja-JP" smtClean="0">
                <a:latin typeface="Arial" pitchFamily="34" charset="0"/>
              </a:rPr>
              <a:pPr/>
              <a:t>30</a:t>
            </a:fld>
            <a:endParaRPr lang="en-US" altLang="ja-JP" smtClean="0">
              <a:latin typeface="Arial" pitchFamily="34" charset="0"/>
            </a:endParaRPr>
          </a:p>
        </p:txBody>
      </p:sp>
    </p:spTree>
    <p:extLst>
      <p:ext uri="{BB962C8B-B14F-4D97-AF65-F5344CB8AC3E}">
        <p14:creationId xmlns:p14="http://schemas.microsoft.com/office/powerpoint/2010/main" val="1749693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63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263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CF555A-605C-4F35-8705-F3076DF45FBE}" type="slidenum">
              <a:rPr lang="en-US" altLang="ja-JP" smtClean="0">
                <a:latin typeface="Arial" pitchFamily="34" charset="0"/>
              </a:rPr>
              <a:pPr/>
              <a:t>31</a:t>
            </a:fld>
            <a:endParaRPr lang="en-US" altLang="ja-JP" smtClean="0">
              <a:latin typeface="Arial" pitchFamily="34" charset="0"/>
            </a:endParaRPr>
          </a:p>
        </p:txBody>
      </p:sp>
    </p:spTree>
    <p:extLst>
      <p:ext uri="{BB962C8B-B14F-4D97-AF65-F5344CB8AC3E}">
        <p14:creationId xmlns:p14="http://schemas.microsoft.com/office/powerpoint/2010/main" val="2216514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32</a:t>
            </a:fld>
            <a:endParaRPr kumimoji="1" lang="ja-JP" altLang="en-US"/>
          </a:p>
        </p:txBody>
      </p:sp>
    </p:spTree>
    <p:extLst>
      <p:ext uri="{BB962C8B-B14F-4D97-AF65-F5344CB8AC3E}">
        <p14:creationId xmlns:p14="http://schemas.microsoft.com/office/powerpoint/2010/main" val="2655034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33</a:t>
            </a:fld>
            <a:endParaRPr kumimoji="1" lang="ja-JP" altLang="en-US"/>
          </a:p>
        </p:txBody>
      </p:sp>
    </p:spTree>
    <p:extLst>
      <p:ext uri="{BB962C8B-B14F-4D97-AF65-F5344CB8AC3E}">
        <p14:creationId xmlns:p14="http://schemas.microsoft.com/office/powerpoint/2010/main" val="493197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34</a:t>
            </a:fld>
            <a:endParaRPr kumimoji="1" lang="ja-JP" altLang="en-US"/>
          </a:p>
        </p:txBody>
      </p:sp>
    </p:spTree>
    <p:extLst>
      <p:ext uri="{BB962C8B-B14F-4D97-AF65-F5344CB8AC3E}">
        <p14:creationId xmlns:p14="http://schemas.microsoft.com/office/powerpoint/2010/main" val="2112355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73F361-F271-401F-A1D3-2B4C85BA972D}" type="slidenum">
              <a:rPr kumimoji="1" lang="ja-JP" altLang="en-US" smtClean="0"/>
              <a:pPr/>
              <a:t>35</a:t>
            </a:fld>
            <a:endParaRPr kumimoji="1" lang="ja-JP" altLang="en-US"/>
          </a:p>
        </p:txBody>
      </p:sp>
    </p:spTree>
    <p:extLst>
      <p:ext uri="{BB962C8B-B14F-4D97-AF65-F5344CB8AC3E}">
        <p14:creationId xmlns:p14="http://schemas.microsoft.com/office/powerpoint/2010/main" val="245843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65A151-1243-4A7C-913A-99175E985727}" type="slidenum">
              <a:rPr kumimoji="1" lang="ja-JP" altLang="en-US" smtClean="0"/>
              <a:pPr/>
              <a:t>8</a:t>
            </a:fld>
            <a:endParaRPr kumimoji="1" lang="ja-JP" altLang="en-US"/>
          </a:p>
        </p:txBody>
      </p:sp>
    </p:spTree>
    <p:extLst>
      <p:ext uri="{BB962C8B-B14F-4D97-AF65-F5344CB8AC3E}">
        <p14:creationId xmlns:p14="http://schemas.microsoft.com/office/powerpoint/2010/main" val="2424036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475E62-1884-4C39-8A6A-932CAB56D6E7}" type="slidenum">
              <a:rPr kumimoji="1" lang="ja-JP" altLang="en-US" smtClean="0"/>
              <a:pPr/>
              <a:t>36</a:t>
            </a:fld>
            <a:endParaRPr kumimoji="1" lang="ja-JP" altLang="en-US"/>
          </a:p>
        </p:txBody>
      </p:sp>
    </p:spTree>
    <p:extLst>
      <p:ext uri="{BB962C8B-B14F-4D97-AF65-F5344CB8AC3E}">
        <p14:creationId xmlns:p14="http://schemas.microsoft.com/office/powerpoint/2010/main" val="401228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42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224260" name="スライド番号プレースホルダ 3"/>
          <p:cNvSpPr txBox="1">
            <a:spLocks noGrp="1"/>
          </p:cNvSpPr>
          <p:nvPr/>
        </p:nvSpPr>
        <p:spPr bwMode="auto">
          <a:xfrm>
            <a:off x="3885393" y="8685256"/>
            <a:ext cx="2970991" cy="457273"/>
          </a:xfrm>
          <a:prstGeom prst="rect">
            <a:avLst/>
          </a:prstGeom>
          <a:noFill/>
          <a:ln w="9525">
            <a:noFill/>
            <a:miter lim="800000"/>
            <a:headEnd/>
            <a:tailEnd/>
          </a:ln>
        </p:spPr>
        <p:txBody>
          <a:bodyPr anchor="b"/>
          <a:lstStyle/>
          <a:p>
            <a:pPr algn="r"/>
            <a:fld id="{40DA07E4-7600-4F53-AC23-B6C9B09C61F0}" type="slidenum">
              <a:rPr lang="ja-JP" altLang="en-US" sz="1200">
                <a:latin typeface="Calibri" pitchFamily="34" charset="0"/>
              </a:rPr>
              <a:pPr algn="r"/>
              <a:t>37</a:t>
            </a:fld>
            <a:endParaRPr lang="en-US" altLang="ja-JP" sz="1200">
              <a:latin typeface="Calibri" pitchFamily="34" charset="0"/>
            </a:endParaRPr>
          </a:p>
        </p:txBody>
      </p:sp>
    </p:spTree>
    <p:extLst>
      <p:ext uri="{BB962C8B-B14F-4D97-AF65-F5344CB8AC3E}">
        <p14:creationId xmlns:p14="http://schemas.microsoft.com/office/powerpoint/2010/main" val="3348262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C18ACDB-9BE4-4AC2-B962-72821AD66045}" type="slidenum">
              <a:rPr lang="en-US" altLang="ja-JP" smtClean="0"/>
              <a:pPr/>
              <a:t>39</a:t>
            </a:fld>
            <a:endParaRPr lang="en-US" altLang="ja-JP"/>
          </a:p>
        </p:txBody>
      </p:sp>
    </p:spTree>
    <p:extLst>
      <p:ext uri="{BB962C8B-B14F-4D97-AF65-F5344CB8AC3E}">
        <p14:creationId xmlns:p14="http://schemas.microsoft.com/office/powerpoint/2010/main" val="738281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40</a:t>
            </a:fld>
            <a:endParaRPr kumimoji="1" lang="ja-JP" altLang="en-US"/>
          </a:p>
        </p:txBody>
      </p:sp>
    </p:spTree>
    <p:extLst>
      <p:ext uri="{BB962C8B-B14F-4D97-AF65-F5344CB8AC3E}">
        <p14:creationId xmlns:p14="http://schemas.microsoft.com/office/powerpoint/2010/main" val="1546726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41</a:t>
            </a:fld>
            <a:endParaRPr kumimoji="1" lang="ja-JP" altLang="en-US"/>
          </a:p>
        </p:txBody>
      </p:sp>
    </p:spTree>
    <p:extLst>
      <p:ext uri="{BB962C8B-B14F-4D97-AF65-F5344CB8AC3E}">
        <p14:creationId xmlns:p14="http://schemas.microsoft.com/office/powerpoint/2010/main" val="4272018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42</a:t>
            </a:fld>
            <a:endParaRPr kumimoji="1" lang="ja-JP" altLang="en-US"/>
          </a:p>
        </p:txBody>
      </p:sp>
    </p:spTree>
    <p:extLst>
      <p:ext uri="{BB962C8B-B14F-4D97-AF65-F5344CB8AC3E}">
        <p14:creationId xmlns:p14="http://schemas.microsoft.com/office/powerpoint/2010/main" val="587388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43</a:t>
            </a:fld>
            <a:endParaRPr kumimoji="1" lang="ja-JP" altLang="en-US"/>
          </a:p>
        </p:txBody>
      </p:sp>
    </p:spTree>
    <p:extLst>
      <p:ext uri="{BB962C8B-B14F-4D97-AF65-F5344CB8AC3E}">
        <p14:creationId xmlns:p14="http://schemas.microsoft.com/office/powerpoint/2010/main" val="4042848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44</a:t>
            </a:fld>
            <a:endParaRPr kumimoji="1" lang="ja-JP" altLang="en-US"/>
          </a:p>
        </p:txBody>
      </p:sp>
    </p:spTree>
    <p:extLst>
      <p:ext uri="{BB962C8B-B14F-4D97-AF65-F5344CB8AC3E}">
        <p14:creationId xmlns:p14="http://schemas.microsoft.com/office/powerpoint/2010/main" val="2406062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45</a:t>
            </a:fld>
            <a:endParaRPr kumimoji="1" lang="ja-JP" altLang="en-US"/>
          </a:p>
        </p:txBody>
      </p:sp>
    </p:spTree>
    <p:extLst>
      <p:ext uri="{BB962C8B-B14F-4D97-AF65-F5344CB8AC3E}">
        <p14:creationId xmlns:p14="http://schemas.microsoft.com/office/powerpoint/2010/main" val="1233914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46</a:t>
            </a:fld>
            <a:endParaRPr kumimoji="1" lang="ja-JP" altLang="en-US"/>
          </a:p>
        </p:txBody>
      </p:sp>
    </p:spTree>
    <p:extLst>
      <p:ext uri="{BB962C8B-B14F-4D97-AF65-F5344CB8AC3E}">
        <p14:creationId xmlns:p14="http://schemas.microsoft.com/office/powerpoint/2010/main" val="161623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8E2C59C-E957-4089-97D4-DE55F0729E54}" type="slidenum">
              <a:rPr kumimoji="1" lang="ja-JP" altLang="en-US" smtClean="0"/>
              <a:pPr/>
              <a:t>14</a:t>
            </a:fld>
            <a:endParaRPr kumimoji="1" lang="ja-JP" altLang="en-US"/>
          </a:p>
        </p:txBody>
      </p:sp>
    </p:spTree>
    <p:extLst>
      <p:ext uri="{BB962C8B-B14F-4D97-AF65-F5344CB8AC3E}">
        <p14:creationId xmlns:p14="http://schemas.microsoft.com/office/powerpoint/2010/main" val="27498234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51</a:t>
            </a:fld>
            <a:endParaRPr kumimoji="1" lang="ja-JP" altLang="en-US"/>
          </a:p>
        </p:txBody>
      </p:sp>
    </p:spTree>
    <p:extLst>
      <p:ext uri="{BB962C8B-B14F-4D97-AF65-F5344CB8AC3E}">
        <p14:creationId xmlns:p14="http://schemas.microsoft.com/office/powerpoint/2010/main" val="2088565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C18ACDB-9BE4-4AC2-B962-72821AD66045}" type="slidenum">
              <a:rPr lang="en-US" altLang="ja-JP" smtClean="0"/>
              <a:pPr/>
              <a:t>15</a:t>
            </a:fld>
            <a:endParaRPr lang="en-US" altLang="ja-JP"/>
          </a:p>
        </p:txBody>
      </p:sp>
    </p:spTree>
    <p:extLst>
      <p:ext uri="{BB962C8B-B14F-4D97-AF65-F5344CB8AC3E}">
        <p14:creationId xmlns:p14="http://schemas.microsoft.com/office/powerpoint/2010/main" val="2932612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16</a:t>
            </a:fld>
            <a:endParaRPr kumimoji="1" lang="ja-JP" altLang="en-US"/>
          </a:p>
        </p:txBody>
      </p:sp>
    </p:spTree>
    <p:extLst>
      <p:ext uri="{BB962C8B-B14F-4D97-AF65-F5344CB8AC3E}">
        <p14:creationId xmlns:p14="http://schemas.microsoft.com/office/powerpoint/2010/main" val="3263648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17</a:t>
            </a:fld>
            <a:endParaRPr kumimoji="1" lang="ja-JP" altLang="en-US"/>
          </a:p>
        </p:txBody>
      </p:sp>
    </p:spTree>
    <p:extLst>
      <p:ext uri="{BB962C8B-B14F-4D97-AF65-F5344CB8AC3E}">
        <p14:creationId xmlns:p14="http://schemas.microsoft.com/office/powerpoint/2010/main" val="1029711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18</a:t>
            </a:fld>
            <a:endParaRPr kumimoji="1" lang="ja-JP" altLang="en-US"/>
          </a:p>
        </p:txBody>
      </p:sp>
    </p:spTree>
    <p:extLst>
      <p:ext uri="{BB962C8B-B14F-4D97-AF65-F5344CB8AC3E}">
        <p14:creationId xmlns:p14="http://schemas.microsoft.com/office/powerpoint/2010/main" val="1338770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685F4E8-1072-4644-9F01-943017E1CEA2}" type="slidenum">
              <a:rPr kumimoji="1" lang="ja-JP" altLang="en-US" smtClean="0"/>
              <a:pPr/>
              <a:t>19</a:t>
            </a:fld>
            <a:endParaRPr kumimoji="1" lang="ja-JP" altLang="en-US"/>
          </a:p>
        </p:txBody>
      </p:sp>
    </p:spTree>
    <p:extLst>
      <p:ext uri="{BB962C8B-B14F-4D97-AF65-F5344CB8AC3E}">
        <p14:creationId xmlns:p14="http://schemas.microsoft.com/office/powerpoint/2010/main" val="843381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20</a:t>
            </a:fld>
            <a:endParaRPr kumimoji="1" lang="ja-JP" altLang="en-US"/>
          </a:p>
        </p:txBody>
      </p:sp>
    </p:spTree>
    <p:extLst>
      <p:ext uri="{BB962C8B-B14F-4D97-AF65-F5344CB8AC3E}">
        <p14:creationId xmlns:p14="http://schemas.microsoft.com/office/powerpoint/2010/main" val="3668728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C289989-1F07-4D0B-BCDB-2B72F9F22967}" type="datetimeFigureOut">
              <a:rPr kumimoji="1" lang="ja-JP" altLang="en-US" smtClean="0"/>
              <a:t>2018/1/30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0DD143C-5E79-4069-9687-794DFC76FBC3}" type="slidenum">
              <a:rPr kumimoji="1" lang="ja-JP" altLang="en-US" smtClean="0"/>
              <a:t>‹#›</a:t>
            </a:fld>
            <a:endParaRPr kumimoji="1" lang="ja-JP" altLang="en-US"/>
          </a:p>
        </p:txBody>
      </p:sp>
    </p:spTree>
    <p:extLst>
      <p:ext uri="{BB962C8B-B14F-4D97-AF65-F5344CB8AC3E}">
        <p14:creationId xmlns:p14="http://schemas.microsoft.com/office/powerpoint/2010/main" val="1659816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289989-1F07-4D0B-BCDB-2B72F9F22967}" type="datetimeFigureOut">
              <a:rPr kumimoji="1" lang="ja-JP" altLang="en-US" smtClean="0"/>
              <a:t>2018/1/30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0DD143C-5E79-4069-9687-794DFC76FBC3}" type="slidenum">
              <a:rPr kumimoji="1" lang="ja-JP" altLang="en-US" smtClean="0"/>
              <a:t>‹#›</a:t>
            </a:fld>
            <a:endParaRPr kumimoji="1" lang="ja-JP" altLang="en-US"/>
          </a:p>
        </p:txBody>
      </p:sp>
    </p:spTree>
    <p:extLst>
      <p:ext uri="{BB962C8B-B14F-4D97-AF65-F5344CB8AC3E}">
        <p14:creationId xmlns:p14="http://schemas.microsoft.com/office/powerpoint/2010/main" val="1098216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289989-1F07-4D0B-BCDB-2B72F9F22967}" type="datetimeFigureOut">
              <a:rPr kumimoji="1" lang="ja-JP" altLang="en-US" smtClean="0"/>
              <a:t>2018/1/30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0DD143C-5E79-4069-9687-794DFC76FBC3}" type="slidenum">
              <a:rPr kumimoji="1" lang="ja-JP" altLang="en-US" smtClean="0"/>
              <a:t>‹#›</a:t>
            </a:fld>
            <a:endParaRPr kumimoji="1" lang="ja-JP" altLang="en-US"/>
          </a:p>
        </p:txBody>
      </p:sp>
    </p:spTree>
    <p:extLst>
      <p:ext uri="{BB962C8B-B14F-4D97-AF65-F5344CB8AC3E}">
        <p14:creationId xmlns:p14="http://schemas.microsoft.com/office/powerpoint/2010/main" val="132008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289989-1F07-4D0B-BCDB-2B72F9F22967}" type="datetimeFigureOut">
              <a:rPr kumimoji="1" lang="ja-JP" altLang="en-US" smtClean="0"/>
              <a:t>2018/1/30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0DD143C-5E79-4069-9687-794DFC76FBC3}" type="slidenum">
              <a:rPr kumimoji="1" lang="ja-JP" altLang="en-US" smtClean="0"/>
              <a:t>‹#›</a:t>
            </a:fld>
            <a:endParaRPr kumimoji="1" lang="ja-JP" altLang="en-US"/>
          </a:p>
        </p:txBody>
      </p:sp>
    </p:spTree>
    <p:extLst>
      <p:ext uri="{BB962C8B-B14F-4D97-AF65-F5344CB8AC3E}">
        <p14:creationId xmlns:p14="http://schemas.microsoft.com/office/powerpoint/2010/main" val="930064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C289989-1F07-4D0B-BCDB-2B72F9F22967}" type="datetimeFigureOut">
              <a:rPr kumimoji="1" lang="ja-JP" altLang="en-US" smtClean="0"/>
              <a:t>2018/1/30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0DD143C-5E79-4069-9687-794DFC76FBC3}" type="slidenum">
              <a:rPr kumimoji="1" lang="ja-JP" altLang="en-US" smtClean="0"/>
              <a:t>‹#›</a:t>
            </a:fld>
            <a:endParaRPr kumimoji="1" lang="ja-JP" altLang="en-US"/>
          </a:p>
        </p:txBody>
      </p:sp>
    </p:spTree>
    <p:extLst>
      <p:ext uri="{BB962C8B-B14F-4D97-AF65-F5344CB8AC3E}">
        <p14:creationId xmlns:p14="http://schemas.microsoft.com/office/powerpoint/2010/main" val="1300421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C289989-1F07-4D0B-BCDB-2B72F9F22967}" type="datetimeFigureOut">
              <a:rPr kumimoji="1" lang="ja-JP" altLang="en-US" smtClean="0"/>
              <a:t>2018/1/30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0DD143C-5E79-4069-9687-794DFC76FBC3}" type="slidenum">
              <a:rPr kumimoji="1" lang="ja-JP" altLang="en-US" smtClean="0"/>
              <a:t>‹#›</a:t>
            </a:fld>
            <a:endParaRPr kumimoji="1" lang="ja-JP" altLang="en-US"/>
          </a:p>
        </p:txBody>
      </p:sp>
    </p:spTree>
    <p:extLst>
      <p:ext uri="{BB962C8B-B14F-4D97-AF65-F5344CB8AC3E}">
        <p14:creationId xmlns:p14="http://schemas.microsoft.com/office/powerpoint/2010/main" val="852204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C289989-1F07-4D0B-BCDB-2B72F9F22967}" type="datetimeFigureOut">
              <a:rPr kumimoji="1" lang="ja-JP" altLang="en-US" smtClean="0"/>
              <a:t>2018/1/30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0DD143C-5E79-4069-9687-794DFC76FBC3}" type="slidenum">
              <a:rPr kumimoji="1" lang="ja-JP" altLang="en-US" smtClean="0"/>
              <a:t>‹#›</a:t>
            </a:fld>
            <a:endParaRPr kumimoji="1" lang="ja-JP" altLang="en-US"/>
          </a:p>
        </p:txBody>
      </p:sp>
    </p:spTree>
    <p:extLst>
      <p:ext uri="{BB962C8B-B14F-4D97-AF65-F5344CB8AC3E}">
        <p14:creationId xmlns:p14="http://schemas.microsoft.com/office/powerpoint/2010/main" val="3368488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C289989-1F07-4D0B-BCDB-2B72F9F22967}" type="datetimeFigureOut">
              <a:rPr kumimoji="1" lang="ja-JP" altLang="en-US" smtClean="0"/>
              <a:t>2018/1/30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0DD143C-5E79-4069-9687-794DFC76FBC3}" type="slidenum">
              <a:rPr kumimoji="1" lang="ja-JP" altLang="en-US" smtClean="0"/>
              <a:t>‹#›</a:t>
            </a:fld>
            <a:endParaRPr kumimoji="1" lang="ja-JP" altLang="en-US"/>
          </a:p>
        </p:txBody>
      </p:sp>
    </p:spTree>
    <p:extLst>
      <p:ext uri="{BB962C8B-B14F-4D97-AF65-F5344CB8AC3E}">
        <p14:creationId xmlns:p14="http://schemas.microsoft.com/office/powerpoint/2010/main" val="70214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C289989-1F07-4D0B-BCDB-2B72F9F22967}" type="datetimeFigureOut">
              <a:rPr kumimoji="1" lang="ja-JP" altLang="en-US" smtClean="0"/>
              <a:t>2018/1/30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0DD143C-5E79-4069-9687-794DFC76FBC3}" type="slidenum">
              <a:rPr kumimoji="1" lang="ja-JP" altLang="en-US" smtClean="0"/>
              <a:t>‹#›</a:t>
            </a:fld>
            <a:endParaRPr kumimoji="1" lang="ja-JP" altLang="en-US"/>
          </a:p>
        </p:txBody>
      </p:sp>
    </p:spTree>
    <p:extLst>
      <p:ext uri="{BB962C8B-B14F-4D97-AF65-F5344CB8AC3E}">
        <p14:creationId xmlns:p14="http://schemas.microsoft.com/office/powerpoint/2010/main" val="48553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289989-1F07-4D0B-BCDB-2B72F9F22967}" type="datetimeFigureOut">
              <a:rPr kumimoji="1" lang="ja-JP" altLang="en-US" smtClean="0"/>
              <a:t>2018/1/30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0DD143C-5E79-4069-9687-794DFC76FBC3}" type="slidenum">
              <a:rPr kumimoji="1" lang="ja-JP" altLang="en-US" smtClean="0"/>
              <a:t>‹#›</a:t>
            </a:fld>
            <a:endParaRPr kumimoji="1" lang="ja-JP" altLang="en-US"/>
          </a:p>
        </p:txBody>
      </p:sp>
    </p:spTree>
    <p:extLst>
      <p:ext uri="{BB962C8B-B14F-4D97-AF65-F5344CB8AC3E}">
        <p14:creationId xmlns:p14="http://schemas.microsoft.com/office/powerpoint/2010/main" val="3646317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289989-1F07-4D0B-BCDB-2B72F9F22967}" type="datetimeFigureOut">
              <a:rPr kumimoji="1" lang="ja-JP" altLang="en-US" smtClean="0"/>
              <a:t>2018/1/30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0DD143C-5E79-4069-9687-794DFC76FBC3}" type="slidenum">
              <a:rPr kumimoji="1" lang="ja-JP" altLang="en-US" smtClean="0"/>
              <a:t>‹#›</a:t>
            </a:fld>
            <a:endParaRPr kumimoji="1" lang="ja-JP" altLang="en-US"/>
          </a:p>
        </p:txBody>
      </p:sp>
    </p:spTree>
    <p:extLst>
      <p:ext uri="{BB962C8B-B14F-4D97-AF65-F5344CB8AC3E}">
        <p14:creationId xmlns:p14="http://schemas.microsoft.com/office/powerpoint/2010/main" val="2503762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89989-1F07-4D0B-BCDB-2B72F9F22967}" type="datetimeFigureOut">
              <a:rPr kumimoji="1" lang="ja-JP" altLang="en-US" smtClean="0"/>
              <a:t>2018/1/30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DD143C-5E79-4069-9687-794DFC76FBC3}" type="slidenum">
              <a:rPr kumimoji="1" lang="ja-JP" altLang="en-US" smtClean="0"/>
              <a:t>‹#›</a:t>
            </a:fld>
            <a:endParaRPr kumimoji="1" lang="ja-JP" altLang="en-US"/>
          </a:p>
        </p:txBody>
      </p:sp>
    </p:spTree>
    <p:extLst>
      <p:ext uri="{BB962C8B-B14F-4D97-AF65-F5344CB8AC3E}">
        <p14:creationId xmlns:p14="http://schemas.microsoft.com/office/powerpoint/2010/main" val="2427550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flickr.com/photos/19714819@N00/769447812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hyperlink" Target="http://gigazine.net/news/20140127-google-free-tax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457426" cy="2387600"/>
          </a:xfrm>
          <a:ln>
            <a:solidFill>
              <a:schemeClr val="accent1"/>
            </a:solidFill>
          </a:ln>
        </p:spPr>
        <p:txBody>
          <a:bodyPr/>
          <a:lstStyle/>
          <a:p>
            <a:r>
              <a:rPr kumimoji="1" lang="ja-JP" altLang="en-US" dirty="0" smtClean="0"/>
              <a:t>ＣＲＥＷの進化発展のための基礎知識</a:t>
            </a:r>
            <a:endParaRPr kumimoji="1" lang="ja-JP" altLang="en-US" dirty="0"/>
          </a:p>
        </p:txBody>
      </p:sp>
      <p:sp>
        <p:nvSpPr>
          <p:cNvPr id="3" name="サブタイトル 2"/>
          <p:cNvSpPr>
            <a:spLocks noGrp="1"/>
          </p:cNvSpPr>
          <p:nvPr>
            <p:ph type="subTitle" idx="1"/>
          </p:nvPr>
        </p:nvSpPr>
        <p:spPr/>
        <p:txBody>
          <a:bodyPr/>
          <a:lstStyle/>
          <a:p>
            <a:endParaRPr kumimoji="1" lang="en-US" altLang="ja-JP" dirty="0" smtClean="0"/>
          </a:p>
          <a:p>
            <a:r>
              <a:rPr kumimoji="1" lang="en-US" altLang="ja-JP" dirty="0" smtClean="0"/>
              <a:t>2018</a:t>
            </a:r>
            <a:r>
              <a:rPr kumimoji="1" lang="ja-JP" altLang="en-US" dirty="0" smtClean="0"/>
              <a:t>年</a:t>
            </a:r>
            <a:r>
              <a:rPr kumimoji="1" lang="en-US" altLang="ja-JP" dirty="0" smtClean="0"/>
              <a:t>1</a:t>
            </a:r>
            <a:r>
              <a:rPr kumimoji="1" lang="ja-JP" altLang="en-US" dirty="0" smtClean="0"/>
              <a:t>月</a:t>
            </a:r>
            <a:r>
              <a:rPr kumimoji="1" lang="en-US" altLang="ja-JP" dirty="0" smtClean="0"/>
              <a:t>27</a:t>
            </a:r>
            <a:r>
              <a:rPr kumimoji="1" lang="ja-JP" altLang="en-US" dirty="0" smtClean="0"/>
              <a:t>日</a:t>
            </a:r>
            <a:endParaRPr kumimoji="1" lang="en-US" altLang="ja-JP" dirty="0" smtClean="0"/>
          </a:p>
          <a:p>
            <a:r>
              <a:rPr lang="ja-JP" altLang="en-US" dirty="0" smtClean="0"/>
              <a:t>寺前秀一</a:t>
            </a:r>
            <a:endParaRPr kumimoji="1" lang="ja-JP" altLang="en-US" dirty="0"/>
          </a:p>
        </p:txBody>
      </p:sp>
    </p:spTree>
    <p:extLst>
      <p:ext uri="{BB962C8B-B14F-4D97-AF65-F5344CB8AC3E}">
        <p14:creationId xmlns:p14="http://schemas.microsoft.com/office/powerpoint/2010/main" val="2163164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2746011"/>
            <a:ext cx="10515600" cy="1325563"/>
          </a:xfrm>
          <a:ln>
            <a:solidFill>
              <a:schemeClr val="accent1"/>
            </a:solidFill>
          </a:ln>
        </p:spPr>
        <p:txBody>
          <a:bodyPr/>
          <a:lstStyle/>
          <a:p>
            <a:pPr algn="ctr"/>
            <a:r>
              <a:rPr kumimoji="1" lang="ja-JP" altLang="en-US" dirty="0" smtClean="0"/>
              <a:t>２　　</a:t>
            </a:r>
            <a:r>
              <a:rPr kumimoji="1" lang="ja-JP" altLang="en-US" dirty="0" smtClean="0"/>
              <a:t>他人性、有償</a:t>
            </a:r>
            <a:r>
              <a:rPr kumimoji="1" lang="ja-JP" altLang="en-US" dirty="0" smtClean="0"/>
              <a:t>・</a:t>
            </a:r>
            <a:r>
              <a:rPr kumimoji="1" lang="ja-JP" altLang="en-US" dirty="0" smtClean="0"/>
              <a:t>無償の</a:t>
            </a:r>
            <a:r>
              <a:rPr kumimoji="1" lang="ja-JP" altLang="en-US" dirty="0" smtClean="0"/>
              <a:t>考え方</a:t>
            </a:r>
            <a:endParaRPr kumimoji="1" lang="ja-JP" altLang="en-US" dirty="0"/>
          </a:p>
        </p:txBody>
      </p:sp>
    </p:spTree>
    <p:extLst>
      <p:ext uri="{BB962C8B-B14F-4D97-AF65-F5344CB8AC3E}">
        <p14:creationId xmlns:p14="http://schemas.microsoft.com/office/powerpoint/2010/main" val="2798779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325563"/>
          </a:xfrm>
          <a:solidFill>
            <a:schemeClr val="accent6">
              <a:lumMod val="60000"/>
              <a:lumOff val="40000"/>
            </a:schemeClr>
          </a:solidFill>
          <a:ln>
            <a:solidFill>
              <a:schemeClr val="accent1"/>
            </a:solidFill>
          </a:ln>
        </p:spPr>
        <p:txBody>
          <a:bodyPr/>
          <a:lstStyle/>
          <a:p>
            <a:pPr algn="ctr"/>
            <a:r>
              <a:rPr kumimoji="1" lang="ja-JP" altLang="en-US" dirty="0" smtClean="0"/>
              <a:t>ネット社会の「他人性」　</a:t>
            </a:r>
            <a:endParaRPr kumimoji="1" lang="ja-JP" altLang="en-US" dirty="0"/>
          </a:p>
        </p:txBody>
      </p:sp>
      <p:sp>
        <p:nvSpPr>
          <p:cNvPr id="3" name="縦書きテキスト プレースホルダー 2"/>
          <p:cNvSpPr>
            <a:spLocks noGrp="1"/>
          </p:cNvSpPr>
          <p:nvPr>
            <p:ph type="body" orient="vert" idx="1"/>
          </p:nvPr>
        </p:nvSpPr>
        <p:spPr/>
        <p:txBody>
          <a:bodyPr vert="horz"/>
          <a:lstStyle/>
          <a:p>
            <a:r>
              <a:rPr kumimoji="1" lang="ja-JP" altLang="en-US" dirty="0" smtClean="0"/>
              <a:t>自家用自動車の共同使用の許可（営業類似行為の監視）</a:t>
            </a:r>
            <a:endParaRPr kumimoji="1" lang="en-US" altLang="ja-JP" dirty="0" smtClean="0"/>
          </a:p>
          <a:p>
            <a:r>
              <a:rPr kumimoji="1" lang="ja-JP" altLang="en-US" dirty="0" smtClean="0"/>
              <a:t>家族</a:t>
            </a:r>
            <a:endParaRPr kumimoji="1" lang="en-US" altLang="ja-JP" dirty="0" smtClean="0"/>
          </a:p>
          <a:p>
            <a:r>
              <a:rPr lang="ja-JP" altLang="en-US" dirty="0" smtClean="0"/>
              <a:t>会社</a:t>
            </a:r>
            <a:endParaRPr lang="en-US" altLang="ja-JP" dirty="0" smtClean="0"/>
          </a:p>
          <a:p>
            <a:r>
              <a:rPr kumimoji="1" lang="ja-JP" altLang="en-US" dirty="0" smtClean="0"/>
              <a:t>地域社会</a:t>
            </a:r>
            <a:endParaRPr kumimoji="1" lang="en-US" altLang="ja-JP" dirty="0" smtClean="0"/>
          </a:p>
          <a:p>
            <a:endParaRPr lang="en-US" altLang="ja-JP" dirty="0"/>
          </a:p>
          <a:p>
            <a:r>
              <a:rPr kumimoji="1" lang="ja-JP" altLang="en-US" dirty="0" smtClean="0"/>
              <a:t>ドライブクラブはレンタカーに発展</a:t>
            </a:r>
            <a:endParaRPr kumimoji="1" lang="en-US" altLang="ja-JP" dirty="0" smtClean="0"/>
          </a:p>
          <a:p>
            <a:r>
              <a:rPr kumimoji="1" lang="ja-JP" altLang="en-US" dirty="0" smtClean="0"/>
              <a:t>特定旅客自動車運送事業</a:t>
            </a:r>
            <a:r>
              <a:rPr lang="ja-JP" altLang="en-US" dirty="0"/>
              <a:t>（営業類似行為の監視）</a:t>
            </a:r>
            <a:endParaRPr lang="en-US" altLang="ja-JP" dirty="0"/>
          </a:p>
          <a:p>
            <a:endParaRPr kumimoji="1" lang="ja-JP" altLang="en-US" dirty="0"/>
          </a:p>
        </p:txBody>
      </p:sp>
    </p:spTree>
    <p:extLst>
      <p:ext uri="{BB962C8B-B14F-4D97-AF65-F5344CB8AC3E}">
        <p14:creationId xmlns:p14="http://schemas.microsoft.com/office/powerpoint/2010/main" val="3373727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60000"/>
              <a:lumOff val="40000"/>
            </a:schemeClr>
          </a:solidFill>
          <a:ln>
            <a:solidFill>
              <a:schemeClr val="accent1"/>
            </a:solidFill>
          </a:ln>
        </p:spPr>
        <p:txBody>
          <a:bodyPr/>
          <a:lstStyle/>
          <a:p>
            <a:pPr algn="ctr"/>
            <a:r>
              <a:rPr kumimoji="1" lang="ja-JP" altLang="en-US" dirty="0" smtClean="0"/>
              <a:t>ドライブクラブ</a:t>
            </a:r>
            <a:endParaRPr kumimoji="1" lang="ja-JP" altLang="en-US" dirty="0"/>
          </a:p>
        </p:txBody>
      </p:sp>
      <p:sp>
        <p:nvSpPr>
          <p:cNvPr id="3" name="縦書きテキスト プレースホルダー 2"/>
          <p:cNvSpPr>
            <a:spLocks noGrp="1"/>
          </p:cNvSpPr>
          <p:nvPr>
            <p:ph type="body" orient="vert" idx="1"/>
          </p:nvPr>
        </p:nvSpPr>
        <p:spPr/>
        <p:txBody>
          <a:bodyPr vert="horz">
            <a:normAutofit lnSpcReduction="10000"/>
          </a:bodyPr>
          <a:lstStyle/>
          <a:p>
            <a:r>
              <a:rPr lang="ja-JP" altLang="ja-JP" dirty="0"/>
              <a:t>レンタカーの制度は、現在では安定し、確立しているが、昭和</a:t>
            </a:r>
            <a:r>
              <a:rPr lang="en-US" altLang="ja-JP" dirty="0"/>
              <a:t>30</a:t>
            </a:r>
            <a:r>
              <a:rPr lang="ja-JP" altLang="ja-JP" dirty="0"/>
              <a:t>年頃はドライブクラブという会員制の組織で運営されていた。その当時、全国で</a:t>
            </a:r>
            <a:r>
              <a:rPr lang="en-US" altLang="ja-JP" dirty="0"/>
              <a:t>283</a:t>
            </a:r>
            <a:r>
              <a:rPr lang="ja-JP" altLang="ja-JP" dirty="0"/>
              <a:t>業者、約</a:t>
            </a:r>
            <a:r>
              <a:rPr lang="en-US" altLang="ja-JP" dirty="0"/>
              <a:t>1,500</a:t>
            </a:r>
            <a:r>
              <a:rPr lang="ja-JP" altLang="ja-JP" dirty="0"/>
              <a:t>両の自動車があり、本来はドライブを楽しむ者に対するクラブ組織の</a:t>
            </a:r>
            <a:r>
              <a:rPr lang="en-US" altLang="ja-JP" dirty="0"/>
              <a:t>“</a:t>
            </a:r>
            <a:r>
              <a:rPr lang="ja-JP" altLang="ja-JP" dirty="0"/>
              <a:t>貸自動車</a:t>
            </a:r>
            <a:r>
              <a:rPr lang="en-US" altLang="ja-JP" dirty="0"/>
              <a:t>”</a:t>
            </a:r>
            <a:r>
              <a:rPr lang="ja-JP" altLang="ja-JP" dirty="0"/>
              <a:t>であった。自動車のナンバープレートが自家用でもなく、営業用でもない黒地に白地という特異なもので、利用者には甚だ好まれなかった。事故が頻発し、またタクシー類似行為をするものが増加したので、運輸省では昭和</a:t>
            </a:r>
            <a:r>
              <a:rPr lang="en-US" altLang="ja-JP" dirty="0"/>
              <a:t>32</a:t>
            </a:r>
            <a:r>
              <a:rPr lang="ja-JP" altLang="ja-JP" dirty="0"/>
              <a:t>年８月、道路運送法の改正により、これに対する規制を強化するととともに、賃貸形態の適正化、利用の健全化等を図って、従来のドライブクラブとは大幅に異なる取り扱い方針を定めた。その結果、モータリゼーションの波にのって</a:t>
            </a:r>
            <a:r>
              <a:rPr lang="en-US" altLang="ja-JP" dirty="0"/>
              <a:t>“</a:t>
            </a:r>
            <a:r>
              <a:rPr lang="ja-JP" altLang="ja-JP" dirty="0"/>
              <a:t>面目を一新した</a:t>
            </a:r>
            <a:r>
              <a:rPr lang="en-US" altLang="ja-JP" dirty="0"/>
              <a:t>”</a:t>
            </a:r>
            <a:r>
              <a:rPr lang="ja-JP" altLang="ja-JP" dirty="0"/>
              <a:t>レンタカーシステムができ上がり、利用者も増加した。</a:t>
            </a:r>
          </a:p>
          <a:p>
            <a:endParaRPr kumimoji="1" lang="ja-JP" altLang="en-US" dirty="0"/>
          </a:p>
        </p:txBody>
      </p:sp>
    </p:spTree>
    <p:extLst>
      <p:ext uri="{BB962C8B-B14F-4D97-AF65-F5344CB8AC3E}">
        <p14:creationId xmlns:p14="http://schemas.microsoft.com/office/powerpoint/2010/main" val="998248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28136" y="365125"/>
            <a:ext cx="10525664" cy="1351532"/>
          </a:xfrm>
          <a:ln>
            <a:solidFill>
              <a:schemeClr val="accent1"/>
            </a:solidFill>
          </a:ln>
        </p:spPr>
        <p:txBody>
          <a:bodyPr/>
          <a:lstStyle/>
          <a:p>
            <a:pPr algn="ctr"/>
            <a:r>
              <a:rPr kumimoji="1" lang="ja-JP" altLang="en-US" dirty="0" smtClean="0"/>
              <a:t>有償・無償のドグマ</a:t>
            </a:r>
            <a:endParaRPr kumimoji="1" lang="ja-JP" altLang="en-US" dirty="0"/>
          </a:p>
        </p:txBody>
      </p:sp>
      <p:sp>
        <p:nvSpPr>
          <p:cNvPr id="5" name="縦書きテキスト プレースホルダー 4"/>
          <p:cNvSpPr>
            <a:spLocks noGrp="1"/>
          </p:cNvSpPr>
          <p:nvPr>
            <p:ph type="body" orient="vert" idx="1"/>
          </p:nvPr>
        </p:nvSpPr>
        <p:spPr/>
        <p:txBody>
          <a:bodyPr vert="horz"/>
          <a:lstStyle/>
          <a:p>
            <a:r>
              <a:rPr kumimoji="1" lang="ja-JP" altLang="en-US" dirty="0" smtClean="0"/>
              <a:t>社会的にコスト零はあり得ないがゆえに、有償・無償も法的概念</a:t>
            </a:r>
            <a:endParaRPr kumimoji="1" lang="en-US" altLang="ja-JP" dirty="0" smtClean="0"/>
          </a:p>
          <a:p>
            <a:r>
              <a:rPr lang="ja-JP" altLang="en-US" dirty="0" smtClean="0"/>
              <a:t>規制緩和前は、無償旅客自動車運送事業が許可制として存在（その理由は、バスを守るため）</a:t>
            </a:r>
            <a:endParaRPr lang="en-US" altLang="ja-JP" dirty="0" smtClean="0"/>
          </a:p>
          <a:p>
            <a:r>
              <a:rPr kumimoji="1" lang="ja-JP" altLang="en-US" dirty="0"/>
              <a:t>旅館</a:t>
            </a:r>
            <a:r>
              <a:rPr kumimoji="1" lang="ja-JP" altLang="en-US" dirty="0" smtClean="0"/>
              <a:t>の無料送迎バスも、道路運送法違反の疑いを行政管理庁がもっていたくらいである（現在は内閣府は規制緩和推進の立場）</a:t>
            </a:r>
            <a:endParaRPr kumimoji="1" lang="en-US" altLang="ja-JP" dirty="0" smtClean="0"/>
          </a:p>
          <a:p>
            <a:r>
              <a:rPr kumimoji="1" lang="ja-JP" altLang="en-US" dirty="0" smtClean="0"/>
              <a:t>東横インは空港・自社ホテル間の無料送迎バス運行</a:t>
            </a:r>
            <a:endParaRPr kumimoji="1" lang="en-US" altLang="ja-JP" dirty="0" smtClean="0"/>
          </a:p>
          <a:p>
            <a:r>
              <a:rPr lang="ja-JP" altLang="en-US" dirty="0" smtClean="0"/>
              <a:t>大学、病院、霊園等の実費送迎バス</a:t>
            </a:r>
            <a:endParaRPr lang="en-US" altLang="ja-JP" dirty="0" smtClean="0"/>
          </a:p>
          <a:p>
            <a:r>
              <a:rPr kumimoji="1" lang="ja-JP" altLang="en-US" dirty="0" smtClean="0"/>
              <a:t>旅客課長</a:t>
            </a:r>
            <a:r>
              <a:rPr kumimoji="1" lang="ja-JP" altLang="en-US" dirty="0"/>
              <a:t>通達</a:t>
            </a:r>
          </a:p>
        </p:txBody>
      </p:sp>
    </p:spTree>
    <p:extLst>
      <p:ext uri="{BB962C8B-B14F-4D97-AF65-F5344CB8AC3E}">
        <p14:creationId xmlns:p14="http://schemas.microsoft.com/office/powerpoint/2010/main" val="3139654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9695999993819688E2E69A9E948DE2E6E2E0E0E2E3E7869BE2E2E2E2-DSKKZO8282205005022015TI0000-PB1-3"/>
          <p:cNvPicPr>
            <a:picLocks noChangeAspect="1" noChangeArrowheads="1"/>
          </p:cNvPicPr>
          <p:nvPr/>
        </p:nvPicPr>
        <p:blipFill>
          <a:blip r:embed="rId3" cstate="print"/>
          <a:srcRect/>
          <a:stretch>
            <a:fillRect/>
          </a:stretch>
        </p:blipFill>
        <p:spPr bwMode="auto">
          <a:xfrm>
            <a:off x="2299497" y="-24386"/>
            <a:ext cx="6216625" cy="6757201"/>
          </a:xfrm>
          <a:prstGeom prst="rect">
            <a:avLst/>
          </a:prstGeom>
          <a:noFill/>
        </p:spPr>
      </p:pic>
      <p:sp>
        <p:nvSpPr>
          <p:cNvPr id="2" name="円/楕円 1"/>
          <p:cNvSpPr/>
          <p:nvPr/>
        </p:nvSpPr>
        <p:spPr>
          <a:xfrm>
            <a:off x="4235570" y="2467154"/>
            <a:ext cx="1832160" cy="921565"/>
          </a:xfrm>
          <a:prstGeom prst="ellipse">
            <a:avLst/>
          </a:prstGeom>
          <a:noFill/>
          <a:ln w="571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矢印コネクタ 3"/>
          <p:cNvCxnSpPr/>
          <p:nvPr/>
        </p:nvCxnSpPr>
        <p:spPr>
          <a:xfrm flipH="1" flipV="1">
            <a:off x="6029861" y="3122764"/>
            <a:ext cx="4045792" cy="181153"/>
          </a:xfrm>
          <a:prstGeom prst="straightConnector1">
            <a:avLst/>
          </a:prstGeom>
          <a:ln w="57150">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9932222" y="224288"/>
            <a:ext cx="738664" cy="4157932"/>
          </a:xfrm>
          <a:prstGeom prst="rect">
            <a:avLst/>
          </a:prstGeom>
          <a:noFill/>
        </p:spPr>
        <p:txBody>
          <a:bodyPr vert="eaVert" wrap="square" rtlCol="0">
            <a:spAutoFit/>
          </a:bodyPr>
          <a:lstStyle/>
          <a:p>
            <a:r>
              <a:rPr kumimoji="1" lang="ja-JP" altLang="en-US" sz="3600" dirty="0" smtClean="0">
                <a:solidFill>
                  <a:srgbClr val="FF0000"/>
                </a:solidFill>
              </a:rPr>
              <a:t>直接の対価性の議論</a:t>
            </a:r>
            <a:endParaRPr kumimoji="1" lang="ja-JP" altLang="en-US" sz="3600" dirty="0">
              <a:solidFill>
                <a:srgbClr val="FF0000"/>
              </a:solidFill>
            </a:endParaRPr>
          </a:p>
        </p:txBody>
      </p:sp>
      <p:sp>
        <p:nvSpPr>
          <p:cNvPr id="10" name="テキスト ボックス 9"/>
          <p:cNvSpPr txBox="1"/>
          <p:nvPr/>
        </p:nvSpPr>
        <p:spPr>
          <a:xfrm>
            <a:off x="785358" y="230045"/>
            <a:ext cx="738664" cy="2458528"/>
          </a:xfrm>
          <a:prstGeom prst="rect">
            <a:avLst/>
          </a:prstGeom>
          <a:noFill/>
        </p:spPr>
        <p:txBody>
          <a:bodyPr vert="eaVert" wrap="square" rtlCol="0">
            <a:spAutoFit/>
          </a:bodyPr>
          <a:lstStyle/>
          <a:p>
            <a:r>
              <a:rPr kumimoji="1" lang="ja-JP" altLang="en-US" sz="3600" dirty="0" smtClean="0">
                <a:solidFill>
                  <a:srgbClr val="FF0000"/>
                </a:solidFill>
              </a:rPr>
              <a:t>福岡の実験</a:t>
            </a:r>
            <a:endParaRPr kumimoji="1" lang="ja-JP" altLang="en-US" sz="3600" dirty="0">
              <a:solidFill>
                <a:srgbClr val="FF0000"/>
              </a:solidFill>
            </a:endParaRPr>
          </a:p>
        </p:txBody>
      </p:sp>
      <p:sp>
        <p:nvSpPr>
          <p:cNvPr id="5" name="下矢印 4"/>
          <p:cNvSpPr/>
          <p:nvPr/>
        </p:nvSpPr>
        <p:spPr>
          <a:xfrm>
            <a:off x="434829" y="2921483"/>
            <a:ext cx="1476552" cy="287546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solidFill>
                  <a:schemeClr val="tx1">
                    <a:lumMod val="95000"/>
                    <a:lumOff val="5000"/>
                  </a:schemeClr>
                </a:solidFill>
              </a:rPr>
              <a:t>放置しておけば、うまくいかなかったの</a:t>
            </a:r>
            <a:r>
              <a:rPr kumimoji="1" lang="ja-JP" altLang="en-US" smtClean="0">
                <a:solidFill>
                  <a:schemeClr val="tx1">
                    <a:lumMod val="95000"/>
                    <a:lumOff val="5000"/>
                  </a:schemeClr>
                </a:solidFill>
              </a:rPr>
              <a:t>では？</a:t>
            </a:r>
            <a:endParaRPr kumimoji="1" lang="ja-JP" altLang="en-US" dirty="0">
              <a:solidFill>
                <a:schemeClr val="tx1">
                  <a:lumMod val="95000"/>
                  <a:lumOff val="5000"/>
                </a:schemeClr>
              </a:solidFill>
            </a:endParaRPr>
          </a:p>
        </p:txBody>
      </p:sp>
      <p:sp>
        <p:nvSpPr>
          <p:cNvPr id="9" name="下矢印 8"/>
          <p:cNvSpPr/>
          <p:nvPr/>
        </p:nvSpPr>
        <p:spPr>
          <a:xfrm>
            <a:off x="10464455" y="4226943"/>
            <a:ext cx="1476552" cy="242114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solidFill>
                  <a:schemeClr val="tx1">
                    <a:lumMod val="95000"/>
                    <a:lumOff val="5000"/>
                  </a:schemeClr>
                </a:solidFill>
              </a:rPr>
              <a:t>かえって寝た子を起こすことになった？</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val="3913696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スライド番号プレースホルダ 3"/>
          <p:cNvSpPr>
            <a:spLocks noGrp="1"/>
          </p:cNvSpPr>
          <p:nvPr>
            <p:ph type="sldNum" sz="quarter" idx="12"/>
          </p:nvPr>
        </p:nvSpPr>
        <p:spPr/>
        <p:txBody>
          <a:bodyPr/>
          <a:lstStyle/>
          <a:p>
            <a:fld id="{CCBA05C0-4A96-43D5-BC99-B4EB3545E47C}" type="slidenum">
              <a:rPr lang="en-US" altLang="ja-JP"/>
              <a:pPr/>
              <a:t>15</a:t>
            </a:fld>
            <a:endParaRPr lang="en-US" altLang="ja-JP"/>
          </a:p>
        </p:txBody>
      </p:sp>
      <p:sp>
        <p:nvSpPr>
          <p:cNvPr id="328706" name="Rectangle 2"/>
          <p:cNvSpPr>
            <a:spLocks noChangeArrowheads="1"/>
          </p:cNvSpPr>
          <p:nvPr/>
        </p:nvSpPr>
        <p:spPr bwMode="auto">
          <a:xfrm>
            <a:off x="4953000" y="2241550"/>
            <a:ext cx="3429000" cy="2286000"/>
          </a:xfrm>
          <a:prstGeom prst="rect">
            <a:avLst/>
          </a:prstGeom>
          <a:noFill/>
          <a:ln w="9525">
            <a:solidFill>
              <a:schemeClr val="tx1"/>
            </a:solidFill>
            <a:miter lim="800000"/>
            <a:headEnd/>
            <a:tailEnd/>
          </a:ln>
          <a:effectLst/>
        </p:spPr>
        <p:txBody>
          <a:bodyPr wrap="none" anchor="ctr"/>
          <a:lstStyle/>
          <a:p>
            <a:endParaRPr lang="ja-JP" altLang="en-US"/>
          </a:p>
        </p:txBody>
      </p:sp>
      <p:sp>
        <p:nvSpPr>
          <p:cNvPr id="328707" name="Line 3"/>
          <p:cNvSpPr>
            <a:spLocks noChangeShapeType="1"/>
          </p:cNvSpPr>
          <p:nvPr/>
        </p:nvSpPr>
        <p:spPr bwMode="auto">
          <a:xfrm flipH="1">
            <a:off x="4953000" y="3384550"/>
            <a:ext cx="4267200" cy="0"/>
          </a:xfrm>
          <a:prstGeom prst="line">
            <a:avLst/>
          </a:prstGeom>
          <a:noFill/>
          <a:ln w="9525">
            <a:solidFill>
              <a:schemeClr val="tx1"/>
            </a:solidFill>
            <a:round/>
            <a:headEnd/>
            <a:tailEnd/>
          </a:ln>
          <a:effectLst/>
        </p:spPr>
        <p:txBody>
          <a:bodyPr wrap="none" anchor="ctr"/>
          <a:lstStyle/>
          <a:p>
            <a:endParaRPr lang="ja-JP" altLang="en-US"/>
          </a:p>
        </p:txBody>
      </p:sp>
      <p:sp>
        <p:nvSpPr>
          <p:cNvPr id="328708" name="Text Box 4"/>
          <p:cNvSpPr txBox="1">
            <a:spLocks noChangeArrowheads="1"/>
          </p:cNvSpPr>
          <p:nvPr/>
        </p:nvSpPr>
        <p:spPr bwMode="auto">
          <a:xfrm>
            <a:off x="6386036" y="2980508"/>
            <a:ext cx="738664" cy="727122"/>
          </a:xfrm>
          <a:prstGeom prst="rect">
            <a:avLst/>
          </a:prstGeom>
          <a:noFill/>
          <a:ln w="9525">
            <a:solidFill>
              <a:schemeClr val="tx1"/>
            </a:solidFill>
            <a:prstDash val="dash"/>
            <a:miter lim="800000"/>
            <a:headEnd/>
            <a:tailEnd/>
          </a:ln>
          <a:effectLst/>
        </p:spPr>
        <p:txBody>
          <a:bodyPr vert="eaVert" wrap="none">
            <a:spAutoFit/>
          </a:bodyPr>
          <a:lstStyle/>
          <a:p>
            <a:pPr algn="ctr"/>
            <a:r>
              <a:rPr lang="ja-JP" altLang="en-US"/>
              <a:t>旅館</a:t>
            </a:r>
          </a:p>
          <a:p>
            <a:pPr algn="ctr"/>
            <a:r>
              <a:rPr lang="ja-JP" altLang="en-US"/>
              <a:t>ホテル</a:t>
            </a:r>
          </a:p>
        </p:txBody>
      </p:sp>
      <p:sp>
        <p:nvSpPr>
          <p:cNvPr id="328709" name="Oval 5"/>
          <p:cNvSpPr>
            <a:spLocks noChangeArrowheads="1"/>
          </p:cNvSpPr>
          <p:nvPr/>
        </p:nvSpPr>
        <p:spPr bwMode="auto">
          <a:xfrm>
            <a:off x="4800600" y="1555750"/>
            <a:ext cx="1219200" cy="609600"/>
          </a:xfrm>
          <a:prstGeom prst="ellipse">
            <a:avLst/>
          </a:prstGeom>
          <a:noFill/>
          <a:ln w="9525">
            <a:solidFill>
              <a:schemeClr val="tx1"/>
            </a:solidFill>
            <a:round/>
            <a:headEnd/>
            <a:tailEnd/>
          </a:ln>
          <a:effectLst/>
        </p:spPr>
        <p:txBody>
          <a:bodyPr wrap="none" anchor="ctr"/>
          <a:lstStyle/>
          <a:p>
            <a:pPr algn="ctr"/>
            <a:r>
              <a:rPr lang="ja-JP" altLang="en-US"/>
              <a:t>土産</a:t>
            </a:r>
          </a:p>
        </p:txBody>
      </p:sp>
      <p:sp>
        <p:nvSpPr>
          <p:cNvPr id="328710" name="Oval 6"/>
          <p:cNvSpPr>
            <a:spLocks noChangeArrowheads="1"/>
          </p:cNvSpPr>
          <p:nvPr/>
        </p:nvSpPr>
        <p:spPr bwMode="auto">
          <a:xfrm>
            <a:off x="3962400" y="1936750"/>
            <a:ext cx="1219200" cy="609600"/>
          </a:xfrm>
          <a:prstGeom prst="ellipse">
            <a:avLst/>
          </a:prstGeom>
          <a:noFill/>
          <a:ln w="9525">
            <a:solidFill>
              <a:schemeClr val="tx1"/>
            </a:solidFill>
            <a:round/>
            <a:headEnd/>
            <a:tailEnd/>
          </a:ln>
          <a:effectLst/>
        </p:spPr>
        <p:txBody>
          <a:bodyPr wrap="none" anchor="ctr"/>
          <a:lstStyle/>
          <a:p>
            <a:pPr algn="ctr"/>
            <a:r>
              <a:rPr lang="ja-JP" altLang="en-US" sz="1600"/>
              <a:t>有料テレビ</a:t>
            </a:r>
            <a:endParaRPr lang="ja-JP" altLang="en-US"/>
          </a:p>
        </p:txBody>
      </p:sp>
      <p:sp>
        <p:nvSpPr>
          <p:cNvPr id="328711" name="Oval 7"/>
          <p:cNvSpPr>
            <a:spLocks noChangeArrowheads="1"/>
          </p:cNvSpPr>
          <p:nvPr/>
        </p:nvSpPr>
        <p:spPr bwMode="auto">
          <a:xfrm>
            <a:off x="7086600" y="1479550"/>
            <a:ext cx="1219200" cy="609600"/>
          </a:xfrm>
          <a:prstGeom prst="ellipse">
            <a:avLst/>
          </a:prstGeom>
          <a:noFill/>
          <a:ln w="9525">
            <a:solidFill>
              <a:schemeClr val="tx1"/>
            </a:solidFill>
            <a:round/>
            <a:headEnd/>
            <a:tailEnd/>
          </a:ln>
          <a:effectLst/>
        </p:spPr>
        <p:txBody>
          <a:bodyPr wrap="none" anchor="ctr"/>
          <a:lstStyle/>
          <a:p>
            <a:pPr algn="ctr"/>
            <a:r>
              <a:rPr lang="ja-JP" altLang="en-US" sz="1600"/>
              <a:t>アルコール</a:t>
            </a:r>
            <a:endParaRPr lang="ja-JP" altLang="en-US"/>
          </a:p>
        </p:txBody>
      </p:sp>
      <p:sp>
        <p:nvSpPr>
          <p:cNvPr id="328712" name="Oval 8"/>
          <p:cNvSpPr>
            <a:spLocks noChangeArrowheads="1"/>
          </p:cNvSpPr>
          <p:nvPr/>
        </p:nvSpPr>
        <p:spPr bwMode="auto">
          <a:xfrm>
            <a:off x="8001000" y="1708150"/>
            <a:ext cx="1219200" cy="609600"/>
          </a:xfrm>
          <a:prstGeom prst="ellipse">
            <a:avLst/>
          </a:prstGeom>
          <a:noFill/>
          <a:ln w="9525">
            <a:solidFill>
              <a:schemeClr val="tx1"/>
            </a:solidFill>
            <a:round/>
            <a:headEnd/>
            <a:tailEnd/>
          </a:ln>
          <a:effectLst/>
        </p:spPr>
        <p:txBody>
          <a:bodyPr wrap="none" anchor="ctr"/>
          <a:lstStyle/>
          <a:p>
            <a:pPr algn="ctr"/>
            <a:r>
              <a:rPr lang="ja-JP" altLang="en-US"/>
              <a:t>タバコ</a:t>
            </a:r>
          </a:p>
        </p:txBody>
      </p:sp>
      <p:sp>
        <p:nvSpPr>
          <p:cNvPr id="328713" name="Oval 9"/>
          <p:cNvSpPr>
            <a:spLocks noChangeArrowheads="1"/>
          </p:cNvSpPr>
          <p:nvPr/>
        </p:nvSpPr>
        <p:spPr bwMode="auto">
          <a:xfrm>
            <a:off x="2971800" y="2698750"/>
            <a:ext cx="1066800" cy="1447800"/>
          </a:xfrm>
          <a:prstGeom prst="ellipse">
            <a:avLst/>
          </a:prstGeom>
          <a:noFill/>
          <a:ln w="9525">
            <a:solidFill>
              <a:schemeClr val="tx1"/>
            </a:solidFill>
            <a:round/>
            <a:headEnd/>
            <a:tailEnd/>
          </a:ln>
          <a:effectLst/>
        </p:spPr>
        <p:txBody>
          <a:bodyPr vert="eaVert" wrap="none" anchor="ctr"/>
          <a:lstStyle/>
          <a:p>
            <a:pPr algn="ctr"/>
            <a:r>
              <a:rPr lang="ja-JP" altLang="en-US"/>
              <a:t>宿泊料</a:t>
            </a:r>
          </a:p>
          <a:p>
            <a:pPr algn="ctr"/>
            <a:r>
              <a:rPr lang="ja-JP" altLang="en-US" sz="1400"/>
              <a:t>（法的定義はなく</a:t>
            </a:r>
          </a:p>
          <a:p>
            <a:pPr algn="ctr"/>
            <a:r>
              <a:rPr lang="ja-JP" altLang="en-US" sz="1400"/>
              <a:t>契約上の問題）</a:t>
            </a:r>
          </a:p>
        </p:txBody>
      </p:sp>
      <p:sp>
        <p:nvSpPr>
          <p:cNvPr id="328714" name="AutoShape 10"/>
          <p:cNvSpPr>
            <a:spLocks noChangeArrowheads="1"/>
          </p:cNvSpPr>
          <p:nvPr/>
        </p:nvSpPr>
        <p:spPr bwMode="auto">
          <a:xfrm>
            <a:off x="3962401" y="3003550"/>
            <a:ext cx="976313" cy="762000"/>
          </a:xfrm>
          <a:prstGeom prst="rightArrow">
            <a:avLst>
              <a:gd name="adj1" fmla="val 50000"/>
              <a:gd name="adj2" fmla="val 32031"/>
            </a:avLst>
          </a:prstGeom>
          <a:noFill/>
          <a:ln w="9525">
            <a:solidFill>
              <a:schemeClr val="tx1"/>
            </a:solidFill>
            <a:miter lim="800000"/>
            <a:headEnd/>
            <a:tailEnd/>
          </a:ln>
          <a:effectLst/>
        </p:spPr>
        <p:txBody>
          <a:bodyPr wrap="none" anchor="ctr"/>
          <a:lstStyle/>
          <a:p>
            <a:pPr algn="ctr"/>
            <a:r>
              <a:rPr lang="ja-JP" altLang="en-US"/>
              <a:t>支払い</a:t>
            </a:r>
          </a:p>
        </p:txBody>
      </p:sp>
      <p:sp>
        <p:nvSpPr>
          <p:cNvPr id="328715" name="Oval 11"/>
          <p:cNvSpPr>
            <a:spLocks noChangeArrowheads="1"/>
          </p:cNvSpPr>
          <p:nvPr/>
        </p:nvSpPr>
        <p:spPr bwMode="auto">
          <a:xfrm>
            <a:off x="5715000" y="4527550"/>
            <a:ext cx="1219200" cy="609600"/>
          </a:xfrm>
          <a:prstGeom prst="ellipse">
            <a:avLst/>
          </a:prstGeom>
          <a:noFill/>
          <a:ln w="9525">
            <a:solidFill>
              <a:schemeClr val="tx1"/>
            </a:solidFill>
            <a:round/>
            <a:headEnd/>
            <a:tailEnd/>
          </a:ln>
          <a:effectLst/>
        </p:spPr>
        <p:txBody>
          <a:bodyPr wrap="none" anchor="ctr"/>
          <a:lstStyle/>
          <a:p>
            <a:pPr algn="ctr"/>
            <a:r>
              <a:rPr lang="ja-JP" altLang="en-US"/>
              <a:t>入浴</a:t>
            </a:r>
          </a:p>
        </p:txBody>
      </p:sp>
      <p:sp>
        <p:nvSpPr>
          <p:cNvPr id="328716" name="Oval 12"/>
          <p:cNvSpPr>
            <a:spLocks noChangeArrowheads="1"/>
          </p:cNvSpPr>
          <p:nvPr/>
        </p:nvSpPr>
        <p:spPr bwMode="auto">
          <a:xfrm>
            <a:off x="5943600" y="1479550"/>
            <a:ext cx="1219200" cy="609600"/>
          </a:xfrm>
          <a:prstGeom prst="ellipse">
            <a:avLst/>
          </a:prstGeom>
          <a:noFill/>
          <a:ln w="9525">
            <a:solidFill>
              <a:schemeClr val="tx1"/>
            </a:solidFill>
            <a:round/>
            <a:headEnd/>
            <a:tailEnd/>
          </a:ln>
          <a:effectLst/>
        </p:spPr>
        <p:txBody>
          <a:bodyPr wrap="none" anchor="ctr"/>
          <a:lstStyle/>
          <a:p>
            <a:pPr algn="ctr"/>
            <a:r>
              <a:rPr lang="ja-JP" altLang="en-US" sz="2000"/>
              <a:t>マッサージ</a:t>
            </a:r>
            <a:endParaRPr lang="ja-JP" altLang="en-US"/>
          </a:p>
        </p:txBody>
      </p:sp>
      <p:sp>
        <p:nvSpPr>
          <p:cNvPr id="328717" name="Oval 13"/>
          <p:cNvSpPr>
            <a:spLocks noChangeArrowheads="1"/>
          </p:cNvSpPr>
          <p:nvPr/>
        </p:nvSpPr>
        <p:spPr bwMode="auto">
          <a:xfrm>
            <a:off x="4648200" y="4527550"/>
            <a:ext cx="1219200" cy="609600"/>
          </a:xfrm>
          <a:prstGeom prst="ellipse">
            <a:avLst/>
          </a:prstGeom>
          <a:noFill/>
          <a:ln w="9525">
            <a:solidFill>
              <a:schemeClr val="tx1"/>
            </a:solidFill>
            <a:round/>
            <a:headEnd/>
            <a:tailEnd/>
          </a:ln>
          <a:effectLst/>
        </p:spPr>
        <p:txBody>
          <a:bodyPr wrap="none" anchor="ctr"/>
          <a:lstStyle/>
          <a:p>
            <a:pPr algn="ctr"/>
            <a:r>
              <a:rPr lang="ja-JP" altLang="en-US"/>
              <a:t>朝食</a:t>
            </a:r>
          </a:p>
        </p:txBody>
      </p:sp>
      <p:sp>
        <p:nvSpPr>
          <p:cNvPr id="328718" name="Oval 14"/>
          <p:cNvSpPr>
            <a:spLocks noChangeArrowheads="1"/>
          </p:cNvSpPr>
          <p:nvPr/>
        </p:nvSpPr>
        <p:spPr bwMode="auto">
          <a:xfrm>
            <a:off x="6858000" y="4527550"/>
            <a:ext cx="1219200" cy="609600"/>
          </a:xfrm>
          <a:prstGeom prst="ellipse">
            <a:avLst/>
          </a:prstGeom>
          <a:noFill/>
          <a:ln w="57150">
            <a:solidFill>
              <a:schemeClr val="tx1"/>
            </a:solidFill>
            <a:round/>
            <a:headEnd/>
            <a:tailEnd/>
          </a:ln>
          <a:effectLst/>
        </p:spPr>
        <p:txBody>
          <a:bodyPr wrap="none" anchor="ctr"/>
          <a:lstStyle/>
          <a:p>
            <a:pPr algn="ctr"/>
            <a:r>
              <a:rPr lang="ja-JP" altLang="en-US"/>
              <a:t>駅の送迎</a:t>
            </a:r>
          </a:p>
        </p:txBody>
      </p:sp>
      <p:sp>
        <p:nvSpPr>
          <p:cNvPr id="328719" name="Oval 15"/>
          <p:cNvSpPr>
            <a:spLocks noChangeArrowheads="1"/>
          </p:cNvSpPr>
          <p:nvPr/>
        </p:nvSpPr>
        <p:spPr bwMode="auto">
          <a:xfrm>
            <a:off x="3733800" y="3994150"/>
            <a:ext cx="1219200" cy="609600"/>
          </a:xfrm>
          <a:prstGeom prst="ellipse">
            <a:avLst/>
          </a:prstGeom>
          <a:noFill/>
          <a:ln w="9525">
            <a:solidFill>
              <a:schemeClr val="tx1"/>
            </a:solidFill>
            <a:round/>
            <a:headEnd/>
            <a:tailEnd/>
          </a:ln>
          <a:effectLst/>
        </p:spPr>
        <p:txBody>
          <a:bodyPr wrap="none" anchor="ctr"/>
          <a:lstStyle/>
          <a:p>
            <a:pPr algn="ctr"/>
            <a:r>
              <a:rPr lang="ja-JP" altLang="en-US"/>
              <a:t>テレビ</a:t>
            </a:r>
          </a:p>
        </p:txBody>
      </p:sp>
      <p:sp>
        <p:nvSpPr>
          <p:cNvPr id="328720" name="Oval 16"/>
          <p:cNvSpPr>
            <a:spLocks noChangeArrowheads="1"/>
          </p:cNvSpPr>
          <p:nvPr/>
        </p:nvSpPr>
        <p:spPr bwMode="auto">
          <a:xfrm>
            <a:off x="8077200" y="4451350"/>
            <a:ext cx="1219200" cy="609600"/>
          </a:xfrm>
          <a:prstGeom prst="ellipse">
            <a:avLst/>
          </a:prstGeom>
          <a:noFill/>
          <a:ln w="38100">
            <a:solidFill>
              <a:schemeClr val="tx1"/>
            </a:solidFill>
            <a:round/>
            <a:headEnd/>
            <a:tailEnd/>
          </a:ln>
          <a:effectLst/>
        </p:spPr>
        <p:txBody>
          <a:bodyPr wrap="none" anchor="ctr"/>
          <a:lstStyle/>
          <a:p>
            <a:pPr algn="ctr"/>
            <a:r>
              <a:rPr lang="ja-JP" altLang="en-US"/>
              <a:t>観光地</a:t>
            </a:r>
          </a:p>
          <a:p>
            <a:pPr algn="ctr"/>
            <a:r>
              <a:rPr lang="ja-JP" altLang="en-US"/>
              <a:t>の送迎</a:t>
            </a:r>
          </a:p>
        </p:txBody>
      </p:sp>
      <p:sp>
        <p:nvSpPr>
          <p:cNvPr id="328721" name="Text Box 17"/>
          <p:cNvSpPr txBox="1">
            <a:spLocks noChangeArrowheads="1"/>
          </p:cNvSpPr>
          <p:nvPr/>
        </p:nvSpPr>
        <p:spPr bwMode="auto">
          <a:xfrm rot="5237612">
            <a:off x="8086081" y="4507958"/>
            <a:ext cx="461665" cy="1655261"/>
          </a:xfrm>
          <a:prstGeom prst="rect">
            <a:avLst/>
          </a:prstGeom>
          <a:noFill/>
          <a:ln w="9525">
            <a:noFill/>
            <a:miter lim="800000"/>
            <a:headEnd/>
            <a:tailEnd/>
          </a:ln>
          <a:effectLst/>
        </p:spPr>
        <p:txBody>
          <a:bodyPr vert="eaVert" wrap="none">
            <a:spAutoFit/>
          </a:bodyPr>
          <a:lstStyle/>
          <a:p>
            <a:r>
              <a:rPr lang="ja-JP" altLang="en-US"/>
              <a:t>本質的差はない</a:t>
            </a:r>
          </a:p>
        </p:txBody>
      </p:sp>
      <p:sp>
        <p:nvSpPr>
          <p:cNvPr id="328722" name="Line 18"/>
          <p:cNvSpPr>
            <a:spLocks noChangeShapeType="1"/>
          </p:cNvSpPr>
          <p:nvPr/>
        </p:nvSpPr>
        <p:spPr bwMode="auto">
          <a:xfrm>
            <a:off x="8839200" y="3079750"/>
            <a:ext cx="0" cy="609600"/>
          </a:xfrm>
          <a:prstGeom prst="line">
            <a:avLst/>
          </a:prstGeom>
          <a:noFill/>
          <a:ln w="9525">
            <a:solidFill>
              <a:schemeClr val="tx1"/>
            </a:solidFill>
            <a:round/>
            <a:headEnd type="triangle" w="med" len="med"/>
            <a:tailEnd type="triangle" w="med" len="med"/>
          </a:ln>
          <a:effectLst/>
        </p:spPr>
        <p:txBody>
          <a:bodyPr wrap="none" anchor="ctr"/>
          <a:lstStyle/>
          <a:p>
            <a:endParaRPr lang="ja-JP" altLang="en-US"/>
          </a:p>
        </p:txBody>
      </p:sp>
      <p:sp>
        <p:nvSpPr>
          <p:cNvPr id="328723" name="Text Box 19"/>
          <p:cNvSpPr txBox="1">
            <a:spLocks noChangeArrowheads="1"/>
          </p:cNvSpPr>
          <p:nvPr/>
        </p:nvSpPr>
        <p:spPr bwMode="auto">
          <a:xfrm>
            <a:off x="8823326" y="2643188"/>
            <a:ext cx="646331" cy="369332"/>
          </a:xfrm>
          <a:prstGeom prst="rect">
            <a:avLst/>
          </a:prstGeom>
          <a:noFill/>
          <a:ln w="9525">
            <a:noFill/>
            <a:miter lim="800000"/>
            <a:headEnd/>
            <a:tailEnd/>
          </a:ln>
          <a:effectLst/>
        </p:spPr>
        <p:txBody>
          <a:bodyPr wrap="none">
            <a:spAutoFit/>
          </a:bodyPr>
          <a:lstStyle/>
          <a:p>
            <a:r>
              <a:rPr lang="ja-JP" altLang="en-US"/>
              <a:t>有償</a:t>
            </a:r>
          </a:p>
        </p:txBody>
      </p:sp>
      <p:sp>
        <p:nvSpPr>
          <p:cNvPr id="328724" name="Text Box 20"/>
          <p:cNvSpPr txBox="1">
            <a:spLocks noChangeArrowheads="1"/>
          </p:cNvSpPr>
          <p:nvPr/>
        </p:nvSpPr>
        <p:spPr bwMode="auto">
          <a:xfrm>
            <a:off x="8807451" y="3536950"/>
            <a:ext cx="646331" cy="369332"/>
          </a:xfrm>
          <a:prstGeom prst="rect">
            <a:avLst/>
          </a:prstGeom>
          <a:noFill/>
          <a:ln w="9525">
            <a:noFill/>
            <a:miter lim="800000"/>
            <a:headEnd/>
            <a:tailEnd/>
          </a:ln>
          <a:effectLst/>
        </p:spPr>
        <p:txBody>
          <a:bodyPr wrap="none">
            <a:spAutoFit/>
          </a:bodyPr>
          <a:lstStyle/>
          <a:p>
            <a:r>
              <a:rPr lang="ja-JP" altLang="en-US"/>
              <a:t>無償</a:t>
            </a:r>
          </a:p>
        </p:txBody>
      </p:sp>
      <p:sp>
        <p:nvSpPr>
          <p:cNvPr id="328725" name="Text Box 21"/>
          <p:cNvSpPr txBox="1">
            <a:spLocks noChangeArrowheads="1"/>
          </p:cNvSpPr>
          <p:nvPr/>
        </p:nvSpPr>
        <p:spPr bwMode="auto">
          <a:xfrm>
            <a:off x="5334000" y="3841750"/>
            <a:ext cx="1750800" cy="369332"/>
          </a:xfrm>
          <a:prstGeom prst="rect">
            <a:avLst/>
          </a:prstGeom>
          <a:noFill/>
          <a:ln w="9525">
            <a:noFill/>
            <a:miter lim="800000"/>
            <a:headEnd/>
            <a:tailEnd/>
          </a:ln>
          <a:effectLst/>
        </p:spPr>
        <p:txBody>
          <a:bodyPr wrap="none">
            <a:spAutoFit/>
          </a:bodyPr>
          <a:lstStyle/>
          <a:p>
            <a:r>
              <a:rPr lang="ja-JP" altLang="en-US"/>
              <a:t>宿泊料に含める</a:t>
            </a:r>
          </a:p>
        </p:txBody>
      </p:sp>
      <p:sp>
        <p:nvSpPr>
          <p:cNvPr id="328726" name="Text Box 22"/>
          <p:cNvSpPr txBox="1">
            <a:spLocks noChangeArrowheads="1"/>
          </p:cNvSpPr>
          <p:nvPr/>
        </p:nvSpPr>
        <p:spPr bwMode="auto">
          <a:xfrm>
            <a:off x="5170489" y="2317750"/>
            <a:ext cx="1978427" cy="369332"/>
          </a:xfrm>
          <a:prstGeom prst="rect">
            <a:avLst/>
          </a:prstGeom>
          <a:noFill/>
          <a:ln w="9525">
            <a:noFill/>
            <a:miter lim="800000"/>
            <a:headEnd/>
            <a:tailEnd/>
          </a:ln>
          <a:effectLst/>
        </p:spPr>
        <p:txBody>
          <a:bodyPr wrap="none">
            <a:spAutoFit/>
          </a:bodyPr>
          <a:lstStyle/>
          <a:p>
            <a:r>
              <a:rPr lang="ja-JP" altLang="en-US"/>
              <a:t>宿泊料に含めない</a:t>
            </a:r>
          </a:p>
        </p:txBody>
      </p:sp>
      <p:sp>
        <p:nvSpPr>
          <p:cNvPr id="328727" name="Text Box 23"/>
          <p:cNvSpPr txBox="1">
            <a:spLocks noChangeArrowheads="1"/>
          </p:cNvSpPr>
          <p:nvPr/>
        </p:nvSpPr>
        <p:spPr bwMode="auto">
          <a:xfrm>
            <a:off x="8453736" y="2514600"/>
            <a:ext cx="461665" cy="1878078"/>
          </a:xfrm>
          <a:prstGeom prst="rect">
            <a:avLst/>
          </a:prstGeom>
          <a:noFill/>
          <a:ln w="9525">
            <a:noFill/>
            <a:miter lim="800000"/>
            <a:headEnd/>
            <a:tailEnd/>
          </a:ln>
          <a:effectLst/>
        </p:spPr>
        <p:txBody>
          <a:bodyPr vert="eaVert" wrap="none">
            <a:spAutoFit/>
          </a:bodyPr>
          <a:lstStyle/>
          <a:p>
            <a:r>
              <a:rPr lang="ja-JP" altLang="en-US"/>
              <a:t>経営者のポリシー</a:t>
            </a:r>
          </a:p>
        </p:txBody>
      </p:sp>
      <p:sp>
        <p:nvSpPr>
          <p:cNvPr id="328728" name="Text Box 24"/>
          <p:cNvSpPr txBox="1">
            <a:spLocks noChangeArrowheads="1"/>
          </p:cNvSpPr>
          <p:nvPr/>
        </p:nvSpPr>
        <p:spPr bwMode="auto">
          <a:xfrm>
            <a:off x="4073526" y="446088"/>
            <a:ext cx="1565275" cy="925512"/>
          </a:xfrm>
          <a:prstGeom prst="rect">
            <a:avLst/>
          </a:prstGeom>
          <a:noFill/>
          <a:ln w="9525">
            <a:solidFill>
              <a:schemeClr val="tx1"/>
            </a:solidFill>
            <a:prstDash val="dash"/>
            <a:miter lim="800000"/>
            <a:headEnd/>
            <a:tailEnd/>
          </a:ln>
          <a:effectLst/>
        </p:spPr>
        <p:txBody>
          <a:bodyPr wrap="none">
            <a:spAutoFit/>
          </a:bodyPr>
          <a:lstStyle/>
          <a:p>
            <a:pPr algn="ctr"/>
            <a:r>
              <a:rPr lang="ja-JP" altLang="en-US"/>
              <a:t>第三者運送人</a:t>
            </a:r>
          </a:p>
          <a:p>
            <a:pPr algn="ctr"/>
            <a:r>
              <a:rPr lang="en-US" altLang="ja-JP"/>
              <a:t>(</a:t>
            </a:r>
            <a:r>
              <a:rPr lang="ja-JP" altLang="en-US"/>
              <a:t>有償）</a:t>
            </a:r>
          </a:p>
          <a:p>
            <a:pPr algn="ctr"/>
            <a:r>
              <a:rPr lang="ja-JP" altLang="en-US"/>
              <a:t>バス、タクシー</a:t>
            </a:r>
          </a:p>
        </p:txBody>
      </p:sp>
      <p:sp>
        <p:nvSpPr>
          <p:cNvPr id="328729" name="Text Box 25"/>
          <p:cNvSpPr txBox="1">
            <a:spLocks noChangeArrowheads="1"/>
          </p:cNvSpPr>
          <p:nvPr/>
        </p:nvSpPr>
        <p:spPr bwMode="auto">
          <a:xfrm>
            <a:off x="3541107" y="5581650"/>
            <a:ext cx="1569660" cy="923330"/>
          </a:xfrm>
          <a:prstGeom prst="rect">
            <a:avLst/>
          </a:prstGeom>
          <a:noFill/>
          <a:ln w="9525">
            <a:solidFill>
              <a:schemeClr val="tx1"/>
            </a:solidFill>
            <a:prstDash val="dash"/>
            <a:miter lim="800000"/>
            <a:headEnd/>
            <a:tailEnd/>
          </a:ln>
          <a:effectLst/>
        </p:spPr>
        <p:txBody>
          <a:bodyPr wrap="none">
            <a:spAutoFit/>
          </a:bodyPr>
          <a:lstStyle/>
          <a:p>
            <a:pPr algn="ctr"/>
            <a:r>
              <a:rPr lang="ja-JP" altLang="en-US"/>
              <a:t>第三者運送人</a:t>
            </a:r>
          </a:p>
          <a:p>
            <a:pPr algn="ctr"/>
            <a:r>
              <a:rPr lang="en-US" altLang="ja-JP"/>
              <a:t>(</a:t>
            </a:r>
            <a:r>
              <a:rPr lang="ja-JP" altLang="en-US"/>
              <a:t>無償）</a:t>
            </a:r>
          </a:p>
          <a:p>
            <a:pPr algn="ctr"/>
            <a:r>
              <a:rPr lang="ja-JP" altLang="en-US"/>
              <a:t>現在は自由</a:t>
            </a:r>
          </a:p>
        </p:txBody>
      </p:sp>
      <p:sp>
        <p:nvSpPr>
          <p:cNvPr id="328730" name="AutoShape 26"/>
          <p:cNvSpPr>
            <a:spLocks noChangeArrowheads="1"/>
          </p:cNvSpPr>
          <p:nvPr/>
        </p:nvSpPr>
        <p:spPr bwMode="auto">
          <a:xfrm>
            <a:off x="5638800" y="790576"/>
            <a:ext cx="1511300" cy="504825"/>
          </a:xfrm>
          <a:prstGeom prst="leftArrow">
            <a:avLst>
              <a:gd name="adj1" fmla="val 50000"/>
              <a:gd name="adj2" fmla="val 74843"/>
            </a:avLst>
          </a:prstGeom>
          <a:noFill/>
          <a:ln w="9525">
            <a:solidFill>
              <a:schemeClr val="tx1"/>
            </a:solidFill>
            <a:miter lim="800000"/>
            <a:headEnd/>
            <a:tailEnd/>
          </a:ln>
          <a:effectLst/>
        </p:spPr>
        <p:txBody>
          <a:bodyPr wrap="none" anchor="ctr"/>
          <a:lstStyle/>
          <a:p>
            <a:pPr algn="ctr"/>
            <a:r>
              <a:rPr lang="ja-JP" altLang="en-US" sz="1400"/>
              <a:t>道路運送法の規制</a:t>
            </a:r>
          </a:p>
        </p:txBody>
      </p:sp>
      <p:sp>
        <p:nvSpPr>
          <p:cNvPr id="328731" name="AutoShape 27"/>
          <p:cNvSpPr>
            <a:spLocks noChangeArrowheads="1"/>
          </p:cNvSpPr>
          <p:nvPr/>
        </p:nvSpPr>
        <p:spPr bwMode="auto">
          <a:xfrm rot="-2358450">
            <a:off x="7975600" y="692151"/>
            <a:ext cx="1512888" cy="504825"/>
          </a:xfrm>
          <a:prstGeom prst="leftArrow">
            <a:avLst>
              <a:gd name="adj1" fmla="val 50000"/>
              <a:gd name="adj2" fmla="val 74921"/>
            </a:avLst>
          </a:prstGeom>
          <a:noFill/>
          <a:ln w="9525">
            <a:solidFill>
              <a:schemeClr val="tx1"/>
            </a:solidFill>
            <a:miter lim="800000"/>
            <a:headEnd/>
            <a:tailEnd/>
          </a:ln>
          <a:effectLst/>
        </p:spPr>
        <p:txBody>
          <a:bodyPr wrap="none" anchor="ctr"/>
          <a:lstStyle/>
          <a:p>
            <a:pPr algn="ctr"/>
            <a:r>
              <a:rPr lang="ja-JP" altLang="en-US" sz="1400"/>
              <a:t>税法等の規制</a:t>
            </a:r>
          </a:p>
        </p:txBody>
      </p:sp>
      <p:sp>
        <p:nvSpPr>
          <p:cNvPr id="328732" name="Text Box 28"/>
          <p:cNvSpPr txBox="1">
            <a:spLocks noChangeArrowheads="1"/>
          </p:cNvSpPr>
          <p:nvPr/>
        </p:nvSpPr>
        <p:spPr bwMode="auto">
          <a:xfrm>
            <a:off x="1665288" y="228600"/>
            <a:ext cx="2262158" cy="923330"/>
          </a:xfrm>
          <a:prstGeom prst="rect">
            <a:avLst/>
          </a:prstGeom>
          <a:solidFill>
            <a:schemeClr val="bg1"/>
          </a:solidFill>
          <a:ln w="28575">
            <a:solidFill>
              <a:schemeClr val="tx1"/>
            </a:solidFill>
            <a:miter lim="800000"/>
            <a:headEnd/>
            <a:tailEnd/>
          </a:ln>
          <a:effectLst/>
        </p:spPr>
        <p:txBody>
          <a:bodyPr wrap="none">
            <a:spAutoFit/>
          </a:bodyPr>
          <a:lstStyle/>
          <a:p>
            <a:r>
              <a:rPr lang="ja-JP" altLang="en-US" sz="5400" dirty="0"/>
              <a:t>宿泊料</a:t>
            </a:r>
          </a:p>
        </p:txBody>
      </p:sp>
      <p:sp>
        <p:nvSpPr>
          <p:cNvPr id="328733" name="Text Box 29"/>
          <p:cNvSpPr txBox="1">
            <a:spLocks noChangeArrowheads="1"/>
          </p:cNvSpPr>
          <p:nvPr/>
        </p:nvSpPr>
        <p:spPr bwMode="auto">
          <a:xfrm>
            <a:off x="5708650" y="5911850"/>
            <a:ext cx="3968750" cy="641350"/>
          </a:xfrm>
          <a:prstGeom prst="rect">
            <a:avLst/>
          </a:prstGeom>
          <a:noFill/>
          <a:ln w="9525">
            <a:noFill/>
            <a:miter lim="800000"/>
            <a:headEnd/>
            <a:tailEnd/>
          </a:ln>
          <a:effectLst/>
        </p:spPr>
        <p:txBody>
          <a:bodyPr wrap="none">
            <a:spAutoFit/>
          </a:bodyPr>
          <a:lstStyle/>
          <a:p>
            <a:r>
              <a:rPr lang="ja-JP" altLang="en-US"/>
              <a:t>利用者が自分で掛ける保険料</a:t>
            </a:r>
          </a:p>
          <a:p>
            <a:r>
              <a:rPr lang="ja-JP" altLang="en-US"/>
              <a:t>自分で支払う高速道路料金等の扱い？</a:t>
            </a:r>
          </a:p>
        </p:txBody>
      </p:sp>
      <p:sp>
        <p:nvSpPr>
          <p:cNvPr id="328734" name="Line 30"/>
          <p:cNvSpPr>
            <a:spLocks noChangeShapeType="1"/>
          </p:cNvSpPr>
          <p:nvPr/>
        </p:nvSpPr>
        <p:spPr bwMode="auto">
          <a:xfrm flipV="1">
            <a:off x="8839200" y="5486400"/>
            <a:ext cx="0" cy="609600"/>
          </a:xfrm>
          <a:prstGeom prst="line">
            <a:avLst/>
          </a:prstGeom>
          <a:noFill/>
          <a:ln w="9525">
            <a:solidFill>
              <a:schemeClr val="tx1"/>
            </a:solidFill>
            <a:round/>
            <a:headEnd/>
            <a:tailEnd type="triangle" w="med" len="med"/>
          </a:ln>
          <a:effectLst/>
        </p:spPr>
        <p:txBody>
          <a:bodyPr wrap="none" anchor="ctr"/>
          <a:lstStyle/>
          <a:p>
            <a:endParaRPr lang="ja-JP" altLang="en-US"/>
          </a:p>
        </p:txBody>
      </p:sp>
    </p:spTree>
    <p:extLst>
      <p:ext uri="{BB962C8B-B14F-4D97-AF65-F5344CB8AC3E}">
        <p14:creationId xmlns:p14="http://schemas.microsoft.com/office/powerpoint/2010/main" val="824056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351584" y="836712"/>
            <a:ext cx="5976664" cy="5904656"/>
          </a:xfrm>
          <a:prstGeom prst="rect">
            <a:avLst/>
          </a:prstGeom>
          <a:noFill/>
          <a:ln w="9525">
            <a:solidFill>
              <a:schemeClr val="tx1"/>
            </a:solidFill>
            <a:miter lim="800000"/>
            <a:headEnd/>
            <a:tailEnd/>
          </a:ln>
          <a:effectLst/>
        </p:spPr>
        <p:txBody>
          <a:bodyPr wrap="none" anchor="ctr"/>
          <a:lstStyle/>
          <a:p>
            <a:endParaRPr lang="ja-JP" altLang="en-US"/>
          </a:p>
        </p:txBody>
      </p:sp>
      <p:sp>
        <p:nvSpPr>
          <p:cNvPr id="17411" name="Line 3"/>
          <p:cNvSpPr>
            <a:spLocks noChangeShapeType="1"/>
          </p:cNvSpPr>
          <p:nvPr/>
        </p:nvSpPr>
        <p:spPr bwMode="auto">
          <a:xfrm flipH="1">
            <a:off x="1847528" y="3645024"/>
            <a:ext cx="8640960" cy="0"/>
          </a:xfrm>
          <a:prstGeom prst="line">
            <a:avLst/>
          </a:prstGeom>
          <a:noFill/>
          <a:ln w="38100">
            <a:solidFill>
              <a:schemeClr val="tx1"/>
            </a:solidFill>
            <a:round/>
            <a:headEnd/>
            <a:tailEnd/>
          </a:ln>
          <a:effectLst/>
        </p:spPr>
        <p:txBody>
          <a:bodyPr wrap="none" anchor="ctr"/>
          <a:lstStyle/>
          <a:p>
            <a:endParaRPr lang="ja-JP" altLang="en-US"/>
          </a:p>
        </p:txBody>
      </p:sp>
      <p:sp>
        <p:nvSpPr>
          <p:cNvPr id="17422" name="Oval 14"/>
          <p:cNvSpPr>
            <a:spLocks noChangeArrowheads="1"/>
          </p:cNvSpPr>
          <p:nvPr/>
        </p:nvSpPr>
        <p:spPr bwMode="auto">
          <a:xfrm>
            <a:off x="5375920" y="4653136"/>
            <a:ext cx="2952328" cy="1080120"/>
          </a:xfrm>
          <a:prstGeom prst="ellipse">
            <a:avLst/>
          </a:prstGeom>
          <a:solidFill>
            <a:schemeClr val="bg1"/>
          </a:solidFill>
          <a:ln w="12700">
            <a:solidFill>
              <a:schemeClr val="tx1"/>
            </a:solidFill>
            <a:prstDash val="lgDashDotDot"/>
            <a:round/>
            <a:headEnd/>
            <a:tailEnd/>
          </a:ln>
          <a:effectLst/>
        </p:spPr>
        <p:txBody>
          <a:bodyPr wrap="none" anchor="ctr"/>
          <a:lstStyle/>
          <a:p>
            <a:pPr algn="ctr"/>
            <a:r>
              <a:rPr lang="ja-JP" altLang="en-US" sz="4000" dirty="0">
                <a:latin typeface="Times New Roman" pitchFamily="18" charset="0"/>
              </a:rPr>
              <a:t>無料タクシー</a:t>
            </a:r>
          </a:p>
        </p:txBody>
      </p:sp>
      <p:sp>
        <p:nvSpPr>
          <p:cNvPr id="17426" name="Line 18"/>
          <p:cNvSpPr>
            <a:spLocks noChangeShapeType="1"/>
          </p:cNvSpPr>
          <p:nvPr/>
        </p:nvSpPr>
        <p:spPr bwMode="auto">
          <a:xfrm>
            <a:off x="9768408" y="2852936"/>
            <a:ext cx="0" cy="1584176"/>
          </a:xfrm>
          <a:prstGeom prst="line">
            <a:avLst/>
          </a:prstGeom>
          <a:noFill/>
          <a:ln w="57150">
            <a:solidFill>
              <a:schemeClr val="tx1"/>
            </a:solidFill>
            <a:round/>
            <a:headEnd type="triangle" w="med" len="med"/>
            <a:tailEnd type="triangle" w="med" len="med"/>
          </a:ln>
          <a:effectLst/>
        </p:spPr>
        <p:txBody>
          <a:bodyPr wrap="none" anchor="ctr"/>
          <a:lstStyle/>
          <a:p>
            <a:endParaRPr lang="ja-JP" altLang="en-US"/>
          </a:p>
        </p:txBody>
      </p:sp>
      <p:sp>
        <p:nvSpPr>
          <p:cNvPr id="17427" name="Text Box 19"/>
          <p:cNvSpPr txBox="1">
            <a:spLocks noChangeArrowheads="1"/>
          </p:cNvSpPr>
          <p:nvPr/>
        </p:nvSpPr>
        <p:spPr bwMode="auto">
          <a:xfrm>
            <a:off x="9205892" y="2060848"/>
            <a:ext cx="1210588" cy="707886"/>
          </a:xfrm>
          <a:prstGeom prst="rect">
            <a:avLst/>
          </a:prstGeom>
          <a:noFill/>
          <a:ln w="9525">
            <a:solidFill>
              <a:srgbClr val="FF0000"/>
            </a:solidFill>
            <a:miter lim="800000"/>
            <a:headEnd/>
            <a:tailEnd/>
          </a:ln>
          <a:effectLst/>
        </p:spPr>
        <p:txBody>
          <a:bodyPr wrap="none">
            <a:spAutoFit/>
          </a:bodyPr>
          <a:lstStyle/>
          <a:p>
            <a:r>
              <a:rPr lang="ja-JP" altLang="en-US" sz="4000" dirty="0">
                <a:solidFill>
                  <a:srgbClr val="FF0000"/>
                </a:solidFill>
                <a:latin typeface="Times New Roman" pitchFamily="18" charset="0"/>
              </a:rPr>
              <a:t>有償</a:t>
            </a:r>
          </a:p>
        </p:txBody>
      </p:sp>
      <p:sp>
        <p:nvSpPr>
          <p:cNvPr id="17428" name="Text Box 20"/>
          <p:cNvSpPr txBox="1">
            <a:spLocks noChangeArrowheads="1"/>
          </p:cNvSpPr>
          <p:nvPr/>
        </p:nvSpPr>
        <p:spPr bwMode="auto">
          <a:xfrm>
            <a:off x="9133884" y="4881354"/>
            <a:ext cx="1210588" cy="707886"/>
          </a:xfrm>
          <a:prstGeom prst="rect">
            <a:avLst/>
          </a:prstGeom>
          <a:noFill/>
          <a:ln w="9525">
            <a:solidFill>
              <a:schemeClr val="accent2"/>
            </a:solidFill>
            <a:miter lim="800000"/>
            <a:headEnd/>
            <a:tailEnd/>
          </a:ln>
          <a:effectLst/>
        </p:spPr>
        <p:txBody>
          <a:bodyPr wrap="none">
            <a:spAutoFit/>
          </a:bodyPr>
          <a:lstStyle/>
          <a:p>
            <a:r>
              <a:rPr lang="ja-JP" altLang="en-US" sz="4000" dirty="0">
                <a:solidFill>
                  <a:srgbClr val="FF0000"/>
                </a:solidFill>
                <a:latin typeface="Times New Roman" pitchFamily="18" charset="0"/>
              </a:rPr>
              <a:t>無償</a:t>
            </a:r>
          </a:p>
        </p:txBody>
      </p:sp>
      <p:sp>
        <p:nvSpPr>
          <p:cNvPr id="17429" name="Text Box 21"/>
          <p:cNvSpPr txBox="1">
            <a:spLocks noChangeArrowheads="1"/>
          </p:cNvSpPr>
          <p:nvPr/>
        </p:nvSpPr>
        <p:spPr bwMode="auto">
          <a:xfrm>
            <a:off x="3359697" y="3646766"/>
            <a:ext cx="4373313" cy="646331"/>
          </a:xfrm>
          <a:prstGeom prst="rect">
            <a:avLst/>
          </a:prstGeom>
          <a:noFill/>
          <a:ln w="9525">
            <a:noFill/>
            <a:miter lim="800000"/>
            <a:headEnd/>
            <a:tailEnd/>
          </a:ln>
          <a:effectLst/>
        </p:spPr>
        <p:txBody>
          <a:bodyPr wrap="none">
            <a:spAutoFit/>
          </a:bodyPr>
          <a:lstStyle/>
          <a:p>
            <a:r>
              <a:rPr lang="ja-JP" altLang="en-US" sz="3600" dirty="0">
                <a:latin typeface="Times New Roman" pitchFamily="18" charset="0"/>
              </a:rPr>
              <a:t>Ｇｏｏｇｌｅ料に含まれる</a:t>
            </a:r>
          </a:p>
        </p:txBody>
      </p:sp>
      <p:sp>
        <p:nvSpPr>
          <p:cNvPr id="17430" name="Text Box 22"/>
          <p:cNvSpPr txBox="1">
            <a:spLocks noChangeArrowheads="1"/>
          </p:cNvSpPr>
          <p:nvPr/>
        </p:nvSpPr>
        <p:spPr bwMode="auto">
          <a:xfrm>
            <a:off x="3071664" y="2854678"/>
            <a:ext cx="4826962" cy="646331"/>
          </a:xfrm>
          <a:prstGeom prst="rect">
            <a:avLst/>
          </a:prstGeom>
          <a:noFill/>
          <a:ln w="9525">
            <a:noFill/>
            <a:miter lim="800000"/>
            <a:headEnd/>
            <a:tailEnd/>
          </a:ln>
          <a:effectLst/>
        </p:spPr>
        <p:txBody>
          <a:bodyPr wrap="none">
            <a:spAutoFit/>
          </a:bodyPr>
          <a:lstStyle/>
          <a:p>
            <a:r>
              <a:rPr lang="ja-JP" altLang="en-US" sz="3600" dirty="0">
                <a:latin typeface="Times New Roman" pitchFamily="18" charset="0"/>
              </a:rPr>
              <a:t>Ｇｏｏｇｌｅ料に含まれない</a:t>
            </a:r>
          </a:p>
        </p:txBody>
      </p:sp>
      <p:sp>
        <p:nvSpPr>
          <p:cNvPr id="17431" name="Text Box 23"/>
          <p:cNvSpPr txBox="1">
            <a:spLocks noChangeArrowheads="1"/>
          </p:cNvSpPr>
          <p:nvPr/>
        </p:nvSpPr>
        <p:spPr bwMode="auto">
          <a:xfrm>
            <a:off x="8328248" y="1923814"/>
            <a:ext cx="738664" cy="3665427"/>
          </a:xfrm>
          <a:prstGeom prst="rect">
            <a:avLst/>
          </a:prstGeom>
          <a:noFill/>
          <a:ln w="9525">
            <a:noFill/>
            <a:miter lim="800000"/>
            <a:headEnd/>
            <a:tailEnd/>
          </a:ln>
          <a:effectLst/>
        </p:spPr>
        <p:txBody>
          <a:bodyPr vert="eaVert" wrap="none">
            <a:spAutoFit/>
          </a:bodyPr>
          <a:lstStyle/>
          <a:p>
            <a:r>
              <a:rPr lang="ja-JP" altLang="en-US" sz="3600" dirty="0">
                <a:latin typeface="Times New Roman" pitchFamily="18" charset="0"/>
              </a:rPr>
              <a:t>経営者のポリシー</a:t>
            </a:r>
          </a:p>
        </p:txBody>
      </p:sp>
      <p:sp>
        <p:nvSpPr>
          <p:cNvPr id="42" name="Oval 14"/>
          <p:cNvSpPr>
            <a:spLocks noChangeArrowheads="1"/>
          </p:cNvSpPr>
          <p:nvPr/>
        </p:nvSpPr>
        <p:spPr bwMode="auto">
          <a:xfrm>
            <a:off x="5447928" y="2132856"/>
            <a:ext cx="2880320" cy="792088"/>
          </a:xfrm>
          <a:prstGeom prst="ellipse">
            <a:avLst/>
          </a:prstGeom>
          <a:solidFill>
            <a:schemeClr val="bg1"/>
          </a:solidFill>
          <a:ln w="19050">
            <a:solidFill>
              <a:schemeClr val="tx1"/>
            </a:solidFill>
            <a:prstDash val="lgDashDotDot"/>
            <a:round/>
            <a:headEnd/>
            <a:tailEnd/>
          </a:ln>
          <a:effectLst/>
        </p:spPr>
        <p:txBody>
          <a:bodyPr wrap="none" anchor="ctr"/>
          <a:lstStyle/>
          <a:p>
            <a:pPr algn="ctr"/>
            <a:r>
              <a:rPr lang="ja-JP" altLang="en-US" sz="4000" dirty="0">
                <a:latin typeface="Times New Roman" pitchFamily="18" charset="0"/>
              </a:rPr>
              <a:t>有料宿泊</a:t>
            </a:r>
          </a:p>
        </p:txBody>
      </p:sp>
      <p:sp>
        <p:nvSpPr>
          <p:cNvPr id="44" name="Oval 14"/>
          <p:cNvSpPr>
            <a:spLocks noChangeArrowheads="1"/>
          </p:cNvSpPr>
          <p:nvPr/>
        </p:nvSpPr>
        <p:spPr bwMode="auto">
          <a:xfrm>
            <a:off x="2783632" y="5733256"/>
            <a:ext cx="5040560" cy="980728"/>
          </a:xfrm>
          <a:prstGeom prst="ellipse">
            <a:avLst/>
          </a:prstGeom>
          <a:solidFill>
            <a:schemeClr val="bg1"/>
          </a:solidFill>
          <a:ln w="38100" cmpd="dbl">
            <a:solidFill>
              <a:schemeClr val="tx1"/>
            </a:solidFill>
            <a:round/>
            <a:headEnd/>
            <a:tailEnd/>
          </a:ln>
          <a:effectLst/>
        </p:spPr>
        <p:txBody>
          <a:bodyPr wrap="none" anchor="ctr"/>
          <a:lstStyle/>
          <a:p>
            <a:pPr algn="ctr"/>
            <a:r>
              <a:rPr lang="ja-JP" altLang="en-US" sz="5400" dirty="0">
                <a:latin typeface="Times New Roman" pitchFamily="18" charset="0"/>
              </a:rPr>
              <a:t>検索・案内</a:t>
            </a:r>
          </a:p>
        </p:txBody>
      </p:sp>
      <p:sp>
        <p:nvSpPr>
          <p:cNvPr id="45" name="Oval 14"/>
          <p:cNvSpPr>
            <a:spLocks noChangeArrowheads="1"/>
          </p:cNvSpPr>
          <p:nvPr/>
        </p:nvSpPr>
        <p:spPr bwMode="auto">
          <a:xfrm>
            <a:off x="4727848" y="908720"/>
            <a:ext cx="2871936" cy="1224136"/>
          </a:xfrm>
          <a:prstGeom prst="ellipse">
            <a:avLst/>
          </a:prstGeom>
          <a:solidFill>
            <a:schemeClr val="bg1"/>
          </a:solidFill>
          <a:ln w="38100" cmpd="dbl">
            <a:solidFill>
              <a:schemeClr val="tx1">
                <a:lumMod val="95000"/>
                <a:lumOff val="5000"/>
              </a:schemeClr>
            </a:solidFill>
            <a:round/>
            <a:headEnd/>
            <a:tailEnd/>
          </a:ln>
          <a:effectLst/>
        </p:spPr>
        <p:txBody>
          <a:bodyPr wrap="none" anchor="ctr"/>
          <a:lstStyle/>
          <a:p>
            <a:pPr algn="ctr"/>
            <a:r>
              <a:rPr lang="ja-JP" altLang="en-US" sz="5400" dirty="0">
                <a:latin typeface="Times New Roman" pitchFamily="18" charset="0"/>
              </a:rPr>
              <a:t>広告</a:t>
            </a:r>
          </a:p>
        </p:txBody>
      </p:sp>
      <p:sp>
        <p:nvSpPr>
          <p:cNvPr id="16" name="Oval 14"/>
          <p:cNvSpPr>
            <a:spLocks noChangeArrowheads="1"/>
          </p:cNvSpPr>
          <p:nvPr/>
        </p:nvSpPr>
        <p:spPr bwMode="auto">
          <a:xfrm>
            <a:off x="2711624" y="980728"/>
            <a:ext cx="1800200" cy="1584176"/>
          </a:xfrm>
          <a:prstGeom prst="ellipse">
            <a:avLst/>
          </a:prstGeom>
          <a:solidFill>
            <a:schemeClr val="bg1"/>
          </a:solidFill>
          <a:ln w="57150" cmpd="dbl">
            <a:solidFill>
              <a:schemeClr val="tx1"/>
            </a:solidFill>
            <a:round/>
            <a:headEnd/>
            <a:tailEnd/>
          </a:ln>
          <a:effectLst/>
        </p:spPr>
        <p:txBody>
          <a:bodyPr wrap="none" anchor="ctr"/>
          <a:lstStyle/>
          <a:p>
            <a:pPr algn="ctr"/>
            <a:r>
              <a:rPr lang="ja-JP" altLang="en-US" sz="4000" dirty="0">
                <a:latin typeface="Times New Roman" pitchFamily="18" charset="0"/>
              </a:rPr>
              <a:t>物販</a:t>
            </a:r>
          </a:p>
        </p:txBody>
      </p:sp>
      <p:sp>
        <p:nvSpPr>
          <p:cNvPr id="17" name="Oval 14"/>
          <p:cNvSpPr>
            <a:spLocks noChangeArrowheads="1"/>
          </p:cNvSpPr>
          <p:nvPr/>
        </p:nvSpPr>
        <p:spPr bwMode="auto">
          <a:xfrm>
            <a:off x="2423592" y="4509120"/>
            <a:ext cx="2448272" cy="1224136"/>
          </a:xfrm>
          <a:prstGeom prst="ellipse">
            <a:avLst/>
          </a:prstGeom>
          <a:solidFill>
            <a:schemeClr val="bg1"/>
          </a:solidFill>
          <a:ln w="19050">
            <a:solidFill>
              <a:schemeClr val="tx1"/>
            </a:solidFill>
            <a:round/>
            <a:headEnd/>
            <a:tailEnd/>
          </a:ln>
          <a:effectLst/>
        </p:spPr>
        <p:txBody>
          <a:bodyPr wrap="none" anchor="ctr"/>
          <a:lstStyle/>
          <a:p>
            <a:pPr algn="ctr"/>
            <a:r>
              <a:rPr lang="ja-JP" altLang="en-US" sz="2800" dirty="0">
                <a:latin typeface="Times New Roman" pitchFamily="18" charset="0"/>
              </a:rPr>
              <a:t>ニュース</a:t>
            </a:r>
          </a:p>
        </p:txBody>
      </p:sp>
      <p:sp>
        <p:nvSpPr>
          <p:cNvPr id="18" name="下矢印 17"/>
          <p:cNvSpPr/>
          <p:nvPr/>
        </p:nvSpPr>
        <p:spPr>
          <a:xfrm>
            <a:off x="6456040" y="2276872"/>
            <a:ext cx="2088232" cy="2808312"/>
          </a:xfrm>
          <a:prstGeom prst="downArrow">
            <a:avLst/>
          </a:prstGeom>
          <a:noFill/>
          <a:ln w="3175">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タイトル 20"/>
          <p:cNvSpPr>
            <a:spLocks noGrp="1"/>
          </p:cNvSpPr>
          <p:nvPr>
            <p:ph type="title"/>
          </p:nvPr>
        </p:nvSpPr>
        <p:spPr>
          <a:xfrm>
            <a:off x="1981200" y="72008"/>
            <a:ext cx="8229600" cy="692696"/>
          </a:xfrm>
        </p:spPr>
        <p:txBody>
          <a:bodyPr>
            <a:normAutofit fontScale="90000"/>
          </a:bodyPr>
          <a:lstStyle/>
          <a:p>
            <a:r>
              <a:rPr lang="ja-JP" altLang="en-US" dirty="0" smtClean="0"/>
              <a:t>　有償・無償は経営者のポリシー</a:t>
            </a:r>
            <a:endParaRPr kumimoji="1" lang="ja-JP" altLang="en-US" dirty="0"/>
          </a:p>
        </p:txBody>
      </p:sp>
    </p:spTree>
    <p:extLst>
      <p:ext uri="{BB962C8B-B14F-4D97-AF65-F5344CB8AC3E}">
        <p14:creationId xmlns:p14="http://schemas.microsoft.com/office/powerpoint/2010/main" val="3459286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gzn.jp/img/2014/01/27/google-free-taxi/02_m.jpg">
            <a:hlinkClick r:id="rId3"/>
          </p:cNvPr>
          <p:cNvPicPr>
            <a:picLocks noChangeAspect="1" noChangeArrowheads="1"/>
          </p:cNvPicPr>
          <p:nvPr/>
        </p:nvPicPr>
        <p:blipFill>
          <a:blip r:embed="rId4" cstate="print"/>
          <a:srcRect/>
          <a:stretch>
            <a:fillRect/>
          </a:stretch>
        </p:blipFill>
        <p:spPr bwMode="auto">
          <a:xfrm>
            <a:off x="2423592" y="1412777"/>
            <a:ext cx="6912768" cy="5290659"/>
          </a:xfrm>
          <a:prstGeom prst="rect">
            <a:avLst/>
          </a:prstGeom>
          <a:noFill/>
        </p:spPr>
      </p:pic>
      <p:sp>
        <p:nvSpPr>
          <p:cNvPr id="3" name="タイトル 1"/>
          <p:cNvSpPr>
            <a:spLocks noGrp="1"/>
          </p:cNvSpPr>
          <p:nvPr>
            <p:ph type="title"/>
          </p:nvPr>
        </p:nvSpPr>
        <p:spPr>
          <a:xfrm>
            <a:off x="1981200" y="16110"/>
            <a:ext cx="8229600" cy="1143000"/>
          </a:xfrm>
          <a:noFill/>
          <a:ln w="38100">
            <a:solidFill>
              <a:schemeClr val="tx1">
                <a:lumMod val="95000"/>
                <a:lumOff val="5000"/>
              </a:schemeClr>
            </a:solidFill>
          </a:ln>
        </p:spPr>
        <p:txBody>
          <a:bodyPr/>
          <a:lstStyle/>
          <a:p>
            <a:pPr algn="ctr"/>
            <a:r>
              <a:rPr kumimoji="1" lang="ja-JP" altLang="en-US" dirty="0" smtClean="0"/>
              <a:t>無料送迎タクシー</a:t>
            </a:r>
            <a:endParaRPr kumimoji="1" lang="ja-JP" altLang="en-US" dirty="0"/>
          </a:p>
        </p:txBody>
      </p:sp>
    </p:spTree>
    <p:extLst>
      <p:ext uri="{BB962C8B-B14F-4D97-AF65-F5344CB8AC3E}">
        <p14:creationId xmlns:p14="http://schemas.microsoft.com/office/powerpoint/2010/main" val="3363718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274638"/>
            <a:ext cx="9144000" cy="1143000"/>
          </a:xfrm>
          <a:noFill/>
          <a:ln w="57150">
            <a:solidFill>
              <a:schemeClr val="tx1"/>
            </a:solidFill>
          </a:ln>
        </p:spPr>
        <p:txBody>
          <a:bodyPr>
            <a:normAutofit fontScale="90000"/>
          </a:bodyPr>
          <a:lstStyle/>
          <a:p>
            <a:pPr algn="ctr"/>
            <a:r>
              <a:rPr lang="en-US" altLang="ja-JP" b="1" dirty="0" smtClean="0"/>
              <a:t>Google</a:t>
            </a:r>
            <a:r>
              <a:rPr lang="ja-JP" altLang="en-US" b="1" dirty="0" smtClean="0"/>
              <a:t>が新たな広告戦略</a:t>
            </a:r>
            <a:r>
              <a:rPr lang="en-US" altLang="ja-JP" b="1" dirty="0" smtClean="0"/>
              <a:t/>
            </a:r>
            <a:br>
              <a:rPr lang="en-US" altLang="ja-JP" b="1" dirty="0" smtClean="0"/>
            </a:br>
            <a:r>
              <a:rPr lang="ja-JP" altLang="en-US" b="1" dirty="0" smtClean="0"/>
              <a:t>実店舗への無料送迎タクシーの特許取得</a:t>
            </a:r>
            <a:endParaRPr kumimoji="1" lang="ja-JP" altLang="en-US" dirty="0"/>
          </a:p>
        </p:txBody>
      </p:sp>
      <p:sp>
        <p:nvSpPr>
          <p:cNvPr id="3" name="コンテンツ プレースホルダ 2"/>
          <p:cNvSpPr>
            <a:spLocks noGrp="1"/>
          </p:cNvSpPr>
          <p:nvPr>
            <p:ph idx="1"/>
          </p:nvPr>
        </p:nvSpPr>
        <p:spPr>
          <a:xfrm>
            <a:off x="1104181" y="2048772"/>
            <a:ext cx="10593238" cy="4231257"/>
          </a:xfrm>
        </p:spPr>
        <p:txBody>
          <a:bodyPr>
            <a:normAutofit/>
          </a:bodyPr>
          <a:lstStyle/>
          <a:p>
            <a:r>
              <a:rPr lang="en-US" altLang="ja-JP" sz="4300" dirty="0"/>
              <a:t>Google</a:t>
            </a:r>
            <a:r>
              <a:rPr lang="ja-JP" altLang="en-US" sz="4300" dirty="0"/>
              <a:t>は約四百</a:t>
            </a:r>
            <a:r>
              <a:rPr lang="ja-JP" altLang="en-US" sz="4300" b="1" dirty="0"/>
              <a:t>億ドル</a:t>
            </a:r>
            <a:r>
              <a:rPr lang="ja-JP" altLang="en-US" sz="4300" dirty="0"/>
              <a:t>の広告売上</a:t>
            </a:r>
            <a:endParaRPr lang="en-US" altLang="ja-JP" sz="4300" dirty="0"/>
          </a:p>
          <a:p>
            <a:r>
              <a:rPr lang="en-US" altLang="ja-JP" sz="4300" dirty="0"/>
              <a:t>Google</a:t>
            </a:r>
            <a:r>
              <a:rPr lang="ja-JP" altLang="en-US" sz="4300" dirty="0"/>
              <a:t>は広告技術に関する新たな特許を取得　オンライン広告で見込みのある顧客を無料もしくはディスカウントしたタクシーに乗せて実店舗まで送迎するサービス</a:t>
            </a:r>
            <a:endParaRPr lang="en-US" altLang="ja-JP" sz="4300" dirty="0"/>
          </a:p>
          <a:p>
            <a:r>
              <a:rPr lang="en-US" altLang="ja-JP" dirty="0">
                <a:hlinkClick r:id="rId3"/>
              </a:rPr>
              <a:t>http://gigazine.net/news/20140127-google-free-taxi</a:t>
            </a:r>
            <a:r>
              <a:rPr lang="en-US" altLang="ja-JP" dirty="0" smtClean="0">
                <a:hlinkClick r:id="rId3"/>
              </a:rPr>
              <a:t>/</a:t>
            </a:r>
            <a:r>
              <a:rPr lang="ja-JP" altLang="en-US" dirty="0" smtClean="0"/>
              <a:t/>
            </a:r>
            <a:br>
              <a:rPr lang="ja-JP" altLang="en-US" dirty="0" smtClean="0"/>
            </a:br>
            <a:endParaRPr kumimoji="1" lang="ja-JP" altLang="en-US" dirty="0"/>
          </a:p>
        </p:txBody>
      </p:sp>
    </p:spTree>
    <p:extLst>
      <p:ext uri="{BB962C8B-B14F-4D97-AF65-F5344CB8AC3E}">
        <p14:creationId xmlns:p14="http://schemas.microsoft.com/office/powerpoint/2010/main" val="1424384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917848"/>
            <a:ext cx="9144000" cy="1143000"/>
          </a:xfrm>
          <a:ln>
            <a:solidFill>
              <a:schemeClr val="accent1"/>
            </a:solidFill>
          </a:ln>
        </p:spPr>
        <p:txBody>
          <a:bodyPr>
            <a:normAutofit fontScale="90000"/>
          </a:bodyPr>
          <a:lstStyle/>
          <a:p>
            <a:pPr algn="ctr"/>
            <a:r>
              <a:rPr lang="ja-JP" altLang="en-US" dirty="0"/>
              <a:t>原価を感じさせないで収益を生み出すことができれば</a:t>
            </a:r>
            <a:r>
              <a:rPr lang="ja-JP" altLang="en-US" dirty="0" smtClean="0"/>
              <a:t>大成功</a:t>
            </a:r>
            <a:endParaRPr kumimoji="1" lang="ja-JP" altLang="en-US" dirty="0">
              <a:solidFill>
                <a:schemeClr val="tx1">
                  <a:lumMod val="95000"/>
                  <a:lumOff val="5000"/>
                </a:schemeClr>
              </a:solidFill>
            </a:endParaRPr>
          </a:p>
        </p:txBody>
      </p:sp>
      <p:sp>
        <p:nvSpPr>
          <p:cNvPr id="4" name="正方形/長方形 3"/>
          <p:cNvSpPr/>
          <p:nvPr/>
        </p:nvSpPr>
        <p:spPr>
          <a:xfrm>
            <a:off x="1699340" y="3068960"/>
            <a:ext cx="2664296"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85000"/>
                    <a:lumOff val="15000"/>
                  </a:schemeClr>
                </a:solidFill>
              </a:rPr>
              <a:t>宿泊企業</a:t>
            </a:r>
          </a:p>
        </p:txBody>
      </p:sp>
      <p:sp>
        <p:nvSpPr>
          <p:cNvPr id="5" name="正方形/長方形 4"/>
          <p:cNvSpPr/>
          <p:nvPr/>
        </p:nvSpPr>
        <p:spPr>
          <a:xfrm>
            <a:off x="8281026" y="3140968"/>
            <a:ext cx="1734242"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85000"/>
                    <a:lumOff val="15000"/>
                  </a:schemeClr>
                </a:solidFill>
              </a:rPr>
              <a:t>飲食</a:t>
            </a:r>
            <a:r>
              <a:rPr lang="ja-JP" altLang="en-US" dirty="0" smtClean="0">
                <a:solidFill>
                  <a:schemeClr val="tx1">
                    <a:lumMod val="85000"/>
                    <a:lumOff val="15000"/>
                  </a:schemeClr>
                </a:solidFill>
              </a:rPr>
              <a:t>企業</a:t>
            </a:r>
            <a:endParaRPr lang="en-US" altLang="ja-JP" dirty="0" smtClean="0">
              <a:solidFill>
                <a:schemeClr val="tx1">
                  <a:lumMod val="85000"/>
                  <a:lumOff val="15000"/>
                </a:schemeClr>
              </a:solidFill>
            </a:endParaRPr>
          </a:p>
          <a:p>
            <a:pPr algn="ctr"/>
            <a:r>
              <a:rPr lang="ja-JP" altLang="en-US" dirty="0" smtClean="0">
                <a:solidFill>
                  <a:schemeClr val="tx1">
                    <a:lumMod val="85000"/>
                    <a:lumOff val="15000"/>
                  </a:schemeClr>
                </a:solidFill>
              </a:rPr>
              <a:t>定額</a:t>
            </a:r>
            <a:r>
              <a:rPr lang="ja-JP" altLang="en-US" dirty="0">
                <a:solidFill>
                  <a:schemeClr val="tx1">
                    <a:lumMod val="85000"/>
                    <a:lumOff val="15000"/>
                  </a:schemeClr>
                </a:solidFill>
              </a:rPr>
              <a:t>食べ放題</a:t>
            </a:r>
          </a:p>
        </p:txBody>
      </p:sp>
      <p:sp>
        <p:nvSpPr>
          <p:cNvPr id="6" name="正方形/長方形 5"/>
          <p:cNvSpPr/>
          <p:nvPr/>
        </p:nvSpPr>
        <p:spPr>
          <a:xfrm>
            <a:off x="8315532" y="4293096"/>
            <a:ext cx="1699735"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85000"/>
                    <a:lumOff val="15000"/>
                  </a:schemeClr>
                </a:solidFill>
              </a:rPr>
              <a:t>飲食企業</a:t>
            </a:r>
          </a:p>
        </p:txBody>
      </p:sp>
      <p:sp>
        <p:nvSpPr>
          <p:cNvPr id="7" name="正方形/長方形 6"/>
          <p:cNvSpPr/>
          <p:nvPr/>
        </p:nvSpPr>
        <p:spPr>
          <a:xfrm>
            <a:off x="8281021" y="5517232"/>
            <a:ext cx="1512168"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85000"/>
                    <a:lumOff val="15000"/>
                  </a:schemeClr>
                </a:solidFill>
              </a:rPr>
              <a:t>娯楽</a:t>
            </a:r>
            <a:r>
              <a:rPr lang="ja-JP" altLang="en-US" dirty="0" smtClean="0">
                <a:solidFill>
                  <a:schemeClr val="tx1">
                    <a:lumMod val="85000"/>
                    <a:lumOff val="15000"/>
                  </a:schemeClr>
                </a:solidFill>
              </a:rPr>
              <a:t>企業</a:t>
            </a:r>
            <a:endParaRPr lang="ja-JP" altLang="en-US" dirty="0">
              <a:solidFill>
                <a:schemeClr val="tx1">
                  <a:lumMod val="85000"/>
                  <a:lumOff val="15000"/>
                </a:schemeClr>
              </a:solidFill>
            </a:endParaRPr>
          </a:p>
        </p:txBody>
      </p:sp>
      <p:sp>
        <p:nvSpPr>
          <p:cNvPr id="8" name="正方形/長方形 7"/>
          <p:cNvSpPr/>
          <p:nvPr/>
        </p:nvSpPr>
        <p:spPr>
          <a:xfrm>
            <a:off x="1601450" y="5373216"/>
            <a:ext cx="2664296"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85000"/>
                    <a:lumOff val="15000"/>
                  </a:schemeClr>
                </a:solidFill>
              </a:rPr>
              <a:t>宿泊企業</a:t>
            </a:r>
          </a:p>
        </p:txBody>
      </p:sp>
      <p:sp>
        <p:nvSpPr>
          <p:cNvPr id="10" name="円/楕円 9"/>
          <p:cNvSpPr/>
          <p:nvPr/>
        </p:nvSpPr>
        <p:spPr>
          <a:xfrm rot="21031338">
            <a:off x="3863752" y="4442290"/>
            <a:ext cx="4968552" cy="2117516"/>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0000"/>
                </a:solidFill>
              </a:rPr>
              <a:t>利益共有分配モデル</a:t>
            </a:r>
          </a:p>
        </p:txBody>
      </p:sp>
      <p:sp>
        <p:nvSpPr>
          <p:cNvPr id="11" name="円/楕円 10"/>
          <p:cNvSpPr/>
          <p:nvPr/>
        </p:nvSpPr>
        <p:spPr>
          <a:xfrm rot="405677">
            <a:off x="3714095" y="3064038"/>
            <a:ext cx="5016068" cy="2117516"/>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0000"/>
                </a:solidFill>
              </a:rPr>
              <a:t>利益共有分配モデル</a:t>
            </a:r>
          </a:p>
        </p:txBody>
      </p:sp>
      <p:sp>
        <p:nvSpPr>
          <p:cNvPr id="12" name="正方形/長方形 11"/>
          <p:cNvSpPr/>
          <p:nvPr/>
        </p:nvSpPr>
        <p:spPr>
          <a:xfrm>
            <a:off x="7495064" y="2536167"/>
            <a:ext cx="695810" cy="41406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smtClean="0">
                <a:solidFill>
                  <a:schemeClr val="tx1">
                    <a:lumMod val="85000"/>
                    <a:lumOff val="15000"/>
                  </a:schemeClr>
                </a:solidFill>
              </a:rPr>
              <a:t>交通企業</a:t>
            </a:r>
            <a:endParaRPr lang="ja-JP" altLang="en-US" dirty="0">
              <a:solidFill>
                <a:schemeClr val="tx1">
                  <a:lumMod val="85000"/>
                  <a:lumOff val="15000"/>
                </a:schemeClr>
              </a:solidFill>
            </a:endParaRPr>
          </a:p>
        </p:txBody>
      </p:sp>
      <p:sp>
        <p:nvSpPr>
          <p:cNvPr id="13" name="正方形/長方形 12"/>
          <p:cNvSpPr/>
          <p:nvPr/>
        </p:nvSpPr>
        <p:spPr>
          <a:xfrm>
            <a:off x="4490202" y="2541925"/>
            <a:ext cx="695810" cy="41406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smtClean="0">
                <a:solidFill>
                  <a:schemeClr val="tx1">
                    <a:lumMod val="85000"/>
                    <a:lumOff val="15000"/>
                  </a:schemeClr>
                </a:solidFill>
              </a:rPr>
              <a:t>交通企業</a:t>
            </a:r>
            <a:endParaRPr lang="ja-JP" altLang="en-US" dirty="0">
              <a:solidFill>
                <a:schemeClr val="tx1">
                  <a:lumMod val="85000"/>
                  <a:lumOff val="15000"/>
                </a:schemeClr>
              </a:solidFill>
            </a:endParaRPr>
          </a:p>
        </p:txBody>
      </p:sp>
    </p:spTree>
    <p:extLst>
      <p:ext uri="{BB962C8B-B14F-4D97-AF65-F5344CB8AC3E}">
        <p14:creationId xmlns:p14="http://schemas.microsoft.com/office/powerpoint/2010/main" val="76312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55453" y="3047935"/>
            <a:ext cx="10515600" cy="1325563"/>
          </a:xfrm>
          <a:ln>
            <a:solidFill>
              <a:schemeClr val="accent1"/>
            </a:solidFill>
          </a:ln>
        </p:spPr>
        <p:txBody>
          <a:bodyPr/>
          <a:lstStyle/>
          <a:p>
            <a:pPr algn="ctr"/>
            <a:r>
              <a:rPr kumimoji="1" lang="ja-JP" altLang="en-US" dirty="0" smtClean="0"/>
              <a:t>１　　　公共交通の考え方</a:t>
            </a:r>
            <a:endParaRPr kumimoji="1" lang="ja-JP" altLang="en-US" dirty="0"/>
          </a:p>
        </p:txBody>
      </p:sp>
    </p:spTree>
    <p:extLst>
      <p:ext uri="{BB962C8B-B14F-4D97-AF65-F5344CB8AC3E}">
        <p14:creationId xmlns:p14="http://schemas.microsoft.com/office/powerpoint/2010/main" val="1791238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a:solidFill>
              <a:schemeClr val="tx1">
                <a:lumMod val="95000"/>
                <a:lumOff val="5000"/>
              </a:schemeClr>
            </a:solidFill>
          </a:ln>
        </p:spPr>
        <p:txBody>
          <a:bodyPr/>
          <a:lstStyle/>
          <a:p>
            <a:pPr algn="ctr"/>
            <a:r>
              <a:rPr kumimoji="1" lang="ja-JP" altLang="en-US" dirty="0" smtClean="0"/>
              <a:t>新しいビジネスモデル</a:t>
            </a:r>
            <a:endParaRPr kumimoji="1" lang="ja-JP" altLang="en-US" dirty="0"/>
          </a:p>
        </p:txBody>
      </p:sp>
      <p:sp>
        <p:nvSpPr>
          <p:cNvPr id="3" name="コンテンツ プレースホルダ 2"/>
          <p:cNvSpPr>
            <a:spLocks noGrp="1"/>
          </p:cNvSpPr>
          <p:nvPr>
            <p:ph idx="1"/>
          </p:nvPr>
        </p:nvSpPr>
        <p:spPr>
          <a:xfrm>
            <a:off x="1981200" y="1798604"/>
            <a:ext cx="8229600" cy="4853136"/>
          </a:xfrm>
        </p:spPr>
        <p:txBody>
          <a:bodyPr>
            <a:normAutofit lnSpcReduction="10000"/>
          </a:bodyPr>
          <a:lstStyle/>
          <a:p>
            <a:r>
              <a:rPr lang="ja-JP" altLang="en-US" dirty="0" smtClean="0"/>
              <a:t>次に</a:t>
            </a:r>
            <a:r>
              <a:rPr lang="ja-JP" altLang="en-US" sz="4800" dirty="0"/>
              <a:t>運賃以外のコスト回収策</a:t>
            </a:r>
            <a:r>
              <a:rPr lang="ja-JP" altLang="en-US" dirty="0" smtClean="0"/>
              <a:t>を考える（新しいビジネスモデル）</a:t>
            </a:r>
            <a:endParaRPr lang="en-US" altLang="ja-JP" dirty="0" smtClean="0"/>
          </a:p>
          <a:p>
            <a:r>
              <a:rPr lang="ja-JP" altLang="en-US" sz="4400" dirty="0">
                <a:solidFill>
                  <a:srgbClr val="FF0000"/>
                </a:solidFill>
              </a:rPr>
              <a:t>医療機関、介護機関、高齢者の買い物先店舗からの協賛金、介護器具販売店等の協賛金</a:t>
            </a:r>
            <a:r>
              <a:rPr lang="ja-JP" altLang="en-US" dirty="0" smtClean="0"/>
              <a:t>を組み合わせて、財政負担の軽減をはかる（</a:t>
            </a:r>
            <a:r>
              <a:rPr lang="en-US" altLang="ja-JP" dirty="0" smtClean="0"/>
              <a:t>Google</a:t>
            </a:r>
            <a:r>
              <a:rPr lang="ja-JP" altLang="en-US" dirty="0" smtClean="0"/>
              <a:t>の狙いどころ）。</a:t>
            </a:r>
            <a:endParaRPr lang="en-US" altLang="ja-JP" dirty="0" smtClean="0"/>
          </a:p>
          <a:p>
            <a:r>
              <a:rPr lang="ja-JP" altLang="en-US" sz="4400" dirty="0">
                <a:solidFill>
                  <a:srgbClr val="0070C0"/>
                </a:solidFill>
              </a:rPr>
              <a:t>実際の運行は、地元交通事業者等に委託する</a:t>
            </a:r>
            <a:endParaRPr lang="en-US" altLang="ja-JP" sz="4400" dirty="0">
              <a:solidFill>
                <a:srgbClr val="0070C0"/>
              </a:solidFill>
            </a:endParaRPr>
          </a:p>
          <a:p>
            <a:endParaRPr kumimoji="1" lang="ja-JP" altLang="en-US" dirty="0"/>
          </a:p>
        </p:txBody>
      </p:sp>
    </p:spTree>
    <p:extLst>
      <p:ext uri="{BB962C8B-B14F-4D97-AF65-F5344CB8AC3E}">
        <p14:creationId xmlns:p14="http://schemas.microsoft.com/office/powerpoint/2010/main" val="32276583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1631504" y="548680"/>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市民会員</a:t>
            </a:r>
          </a:p>
        </p:txBody>
      </p:sp>
      <p:sp>
        <p:nvSpPr>
          <p:cNvPr id="8" name="正方形/長方形 7"/>
          <p:cNvSpPr/>
          <p:nvPr/>
        </p:nvSpPr>
        <p:spPr>
          <a:xfrm>
            <a:off x="5303912" y="1556792"/>
            <a:ext cx="172819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lumMod val="95000"/>
                    <a:lumOff val="5000"/>
                  </a:schemeClr>
                </a:solidFill>
              </a:rPr>
              <a:t>市営</a:t>
            </a:r>
            <a:r>
              <a:rPr lang="ja-JP" altLang="en-US" sz="3600" dirty="0">
                <a:solidFill>
                  <a:srgbClr val="FF0000"/>
                </a:solidFill>
              </a:rPr>
              <a:t>無償</a:t>
            </a:r>
            <a:r>
              <a:rPr lang="ja-JP" altLang="en-US" sz="3600" dirty="0">
                <a:solidFill>
                  <a:schemeClr val="tx1">
                    <a:lumMod val="95000"/>
                    <a:lumOff val="5000"/>
                  </a:schemeClr>
                </a:solidFill>
              </a:rPr>
              <a:t>運送事業</a:t>
            </a:r>
          </a:p>
        </p:txBody>
      </p:sp>
      <p:sp>
        <p:nvSpPr>
          <p:cNvPr id="9" name="正方形/長方形 8"/>
          <p:cNvSpPr/>
          <p:nvPr/>
        </p:nvSpPr>
        <p:spPr>
          <a:xfrm>
            <a:off x="5303912" y="4797152"/>
            <a:ext cx="1728192" cy="2016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lumMod val="95000"/>
                    <a:lumOff val="5000"/>
                  </a:schemeClr>
                </a:solidFill>
              </a:rPr>
              <a:t>民間事業者</a:t>
            </a:r>
            <a:endParaRPr lang="en-US" altLang="ja-JP" sz="3600" dirty="0">
              <a:solidFill>
                <a:schemeClr val="tx1">
                  <a:lumMod val="95000"/>
                  <a:lumOff val="5000"/>
                </a:schemeClr>
              </a:solidFill>
            </a:endParaRPr>
          </a:p>
          <a:p>
            <a:pPr algn="ctr"/>
            <a:r>
              <a:rPr lang="ja-JP" altLang="en-US" sz="2800" dirty="0">
                <a:solidFill>
                  <a:schemeClr val="tx1">
                    <a:lumMod val="95000"/>
                    <a:lumOff val="5000"/>
                  </a:schemeClr>
                </a:solidFill>
              </a:rPr>
              <a:t>（バス・タクシー）</a:t>
            </a:r>
          </a:p>
        </p:txBody>
      </p:sp>
      <p:sp>
        <p:nvSpPr>
          <p:cNvPr id="10" name="下矢印 9"/>
          <p:cNvSpPr/>
          <p:nvPr/>
        </p:nvSpPr>
        <p:spPr>
          <a:xfrm>
            <a:off x="5231904" y="3501008"/>
            <a:ext cx="2016224" cy="151216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指定管理料金</a:t>
            </a:r>
          </a:p>
        </p:txBody>
      </p:sp>
      <p:sp>
        <p:nvSpPr>
          <p:cNvPr id="11" name="円/楕円 10"/>
          <p:cNvSpPr/>
          <p:nvPr/>
        </p:nvSpPr>
        <p:spPr>
          <a:xfrm>
            <a:off x="1631504" y="1844824"/>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市民会員</a:t>
            </a:r>
          </a:p>
        </p:txBody>
      </p:sp>
      <p:sp>
        <p:nvSpPr>
          <p:cNvPr id="12" name="円/楕円 11"/>
          <p:cNvSpPr/>
          <p:nvPr/>
        </p:nvSpPr>
        <p:spPr>
          <a:xfrm>
            <a:off x="9192344" y="4437112"/>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法人会員</a:t>
            </a:r>
          </a:p>
        </p:txBody>
      </p:sp>
      <p:sp>
        <p:nvSpPr>
          <p:cNvPr id="13" name="円/楕円 12"/>
          <p:cNvSpPr/>
          <p:nvPr/>
        </p:nvSpPr>
        <p:spPr>
          <a:xfrm>
            <a:off x="1631504" y="3068960"/>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市民会員</a:t>
            </a:r>
          </a:p>
        </p:txBody>
      </p:sp>
      <p:sp>
        <p:nvSpPr>
          <p:cNvPr id="14" name="円/楕円 13"/>
          <p:cNvSpPr/>
          <p:nvPr/>
        </p:nvSpPr>
        <p:spPr>
          <a:xfrm>
            <a:off x="9120336" y="980728"/>
            <a:ext cx="1512168" cy="11521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利益</a:t>
            </a:r>
            <a:endParaRPr lang="en-US" altLang="ja-JP" sz="2800" dirty="0">
              <a:solidFill>
                <a:schemeClr val="tx1">
                  <a:lumMod val="95000"/>
                  <a:lumOff val="5000"/>
                </a:schemeClr>
              </a:solidFill>
            </a:endParaRPr>
          </a:p>
          <a:p>
            <a:pPr algn="ctr"/>
            <a:r>
              <a:rPr lang="ja-JP" altLang="en-US" sz="2800" dirty="0">
                <a:solidFill>
                  <a:schemeClr val="tx1">
                    <a:lumMod val="95000"/>
                    <a:lumOff val="5000"/>
                  </a:schemeClr>
                </a:solidFill>
              </a:rPr>
              <a:t>団体</a:t>
            </a:r>
          </a:p>
        </p:txBody>
      </p:sp>
      <p:sp>
        <p:nvSpPr>
          <p:cNvPr id="16" name="右矢印 15"/>
          <p:cNvSpPr/>
          <p:nvPr/>
        </p:nvSpPr>
        <p:spPr>
          <a:xfrm>
            <a:off x="3215680" y="836712"/>
            <a:ext cx="2016224" cy="1512168"/>
          </a:xfrm>
          <a:prstGeom prst="rightArrow">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登録料</a:t>
            </a:r>
          </a:p>
        </p:txBody>
      </p:sp>
      <p:sp>
        <p:nvSpPr>
          <p:cNvPr id="17" name="右矢印 16"/>
          <p:cNvSpPr/>
          <p:nvPr/>
        </p:nvSpPr>
        <p:spPr>
          <a:xfrm flipH="1">
            <a:off x="7104112" y="764704"/>
            <a:ext cx="2016224" cy="1512168"/>
          </a:xfrm>
          <a:prstGeom prst="rightArrow">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広告</a:t>
            </a:r>
            <a:endParaRPr lang="en-US" altLang="ja-JP" sz="2800" dirty="0">
              <a:solidFill>
                <a:schemeClr val="tx1">
                  <a:lumMod val="95000"/>
                  <a:lumOff val="5000"/>
                </a:schemeClr>
              </a:solidFill>
            </a:endParaRPr>
          </a:p>
          <a:p>
            <a:pPr algn="ctr"/>
            <a:r>
              <a:rPr lang="ja-JP" altLang="en-US" sz="2800" dirty="0">
                <a:solidFill>
                  <a:schemeClr val="tx1">
                    <a:lumMod val="95000"/>
                    <a:lumOff val="5000"/>
                  </a:schemeClr>
                </a:solidFill>
              </a:rPr>
              <a:t>協賛金</a:t>
            </a:r>
          </a:p>
        </p:txBody>
      </p:sp>
      <p:sp>
        <p:nvSpPr>
          <p:cNvPr id="18" name="下矢印 17"/>
          <p:cNvSpPr/>
          <p:nvPr/>
        </p:nvSpPr>
        <p:spPr>
          <a:xfrm>
            <a:off x="5159896" y="144016"/>
            <a:ext cx="2016224" cy="148478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軽自動車税</a:t>
            </a:r>
          </a:p>
        </p:txBody>
      </p:sp>
      <p:sp>
        <p:nvSpPr>
          <p:cNvPr id="19" name="上矢印 18"/>
          <p:cNvSpPr/>
          <p:nvPr/>
        </p:nvSpPr>
        <p:spPr>
          <a:xfrm rot="17651873">
            <a:off x="2844118" y="3638672"/>
            <a:ext cx="2075191" cy="2343749"/>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無料サービス</a:t>
            </a:r>
          </a:p>
        </p:txBody>
      </p:sp>
      <p:sp>
        <p:nvSpPr>
          <p:cNvPr id="20" name="上矢印 19"/>
          <p:cNvSpPr/>
          <p:nvPr/>
        </p:nvSpPr>
        <p:spPr>
          <a:xfrm rot="3333321">
            <a:off x="7331773" y="3474929"/>
            <a:ext cx="2075191" cy="2343749"/>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無料サービス</a:t>
            </a:r>
          </a:p>
        </p:txBody>
      </p:sp>
      <p:sp>
        <p:nvSpPr>
          <p:cNvPr id="21" name="円/楕円 20"/>
          <p:cNvSpPr/>
          <p:nvPr/>
        </p:nvSpPr>
        <p:spPr>
          <a:xfrm>
            <a:off x="9192344" y="2852936"/>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特別会員</a:t>
            </a:r>
          </a:p>
        </p:txBody>
      </p:sp>
    </p:spTree>
    <p:extLst>
      <p:ext uri="{BB962C8B-B14F-4D97-AF65-F5344CB8AC3E}">
        <p14:creationId xmlns:p14="http://schemas.microsoft.com/office/powerpoint/2010/main" val="343526581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1631504" y="44624"/>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市民会員</a:t>
            </a:r>
          </a:p>
        </p:txBody>
      </p:sp>
      <p:sp>
        <p:nvSpPr>
          <p:cNvPr id="8" name="正方形/長方形 7"/>
          <p:cNvSpPr/>
          <p:nvPr/>
        </p:nvSpPr>
        <p:spPr>
          <a:xfrm>
            <a:off x="5303912" y="1556792"/>
            <a:ext cx="172819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lumMod val="95000"/>
                    <a:lumOff val="5000"/>
                  </a:schemeClr>
                </a:solidFill>
              </a:rPr>
              <a:t>市営自家用運送事業</a:t>
            </a:r>
          </a:p>
        </p:txBody>
      </p:sp>
      <p:sp>
        <p:nvSpPr>
          <p:cNvPr id="10" name="下矢印 9"/>
          <p:cNvSpPr/>
          <p:nvPr/>
        </p:nvSpPr>
        <p:spPr>
          <a:xfrm>
            <a:off x="5231904" y="3501008"/>
            <a:ext cx="2016224" cy="151216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指定管理料金</a:t>
            </a:r>
          </a:p>
        </p:txBody>
      </p:sp>
      <p:sp>
        <p:nvSpPr>
          <p:cNvPr id="11" name="円/楕円 10"/>
          <p:cNvSpPr/>
          <p:nvPr/>
        </p:nvSpPr>
        <p:spPr>
          <a:xfrm>
            <a:off x="1631504" y="1556792"/>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市民会員</a:t>
            </a:r>
          </a:p>
        </p:txBody>
      </p:sp>
      <p:sp>
        <p:nvSpPr>
          <p:cNvPr id="12" name="円/楕円 11"/>
          <p:cNvSpPr/>
          <p:nvPr/>
        </p:nvSpPr>
        <p:spPr>
          <a:xfrm>
            <a:off x="9192344" y="3717032"/>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法人会員</a:t>
            </a:r>
          </a:p>
        </p:txBody>
      </p:sp>
      <p:sp>
        <p:nvSpPr>
          <p:cNvPr id="13" name="円/楕円 12"/>
          <p:cNvSpPr/>
          <p:nvPr/>
        </p:nvSpPr>
        <p:spPr>
          <a:xfrm>
            <a:off x="1775520" y="2852936"/>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市民会員</a:t>
            </a:r>
          </a:p>
        </p:txBody>
      </p:sp>
      <p:sp>
        <p:nvSpPr>
          <p:cNvPr id="14" name="円/楕円 13"/>
          <p:cNvSpPr/>
          <p:nvPr/>
        </p:nvSpPr>
        <p:spPr>
          <a:xfrm>
            <a:off x="9120336" y="980728"/>
            <a:ext cx="1512168" cy="11521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利益</a:t>
            </a:r>
            <a:endParaRPr lang="en-US" altLang="ja-JP" sz="2800" dirty="0">
              <a:solidFill>
                <a:schemeClr val="tx1">
                  <a:lumMod val="95000"/>
                  <a:lumOff val="5000"/>
                </a:schemeClr>
              </a:solidFill>
            </a:endParaRPr>
          </a:p>
          <a:p>
            <a:pPr algn="ctr"/>
            <a:r>
              <a:rPr lang="ja-JP" altLang="en-US" sz="2800" dirty="0">
                <a:solidFill>
                  <a:schemeClr val="tx1">
                    <a:lumMod val="95000"/>
                    <a:lumOff val="5000"/>
                  </a:schemeClr>
                </a:solidFill>
              </a:rPr>
              <a:t>団体</a:t>
            </a:r>
          </a:p>
        </p:txBody>
      </p:sp>
      <p:sp>
        <p:nvSpPr>
          <p:cNvPr id="16" name="右矢印 15"/>
          <p:cNvSpPr/>
          <p:nvPr/>
        </p:nvSpPr>
        <p:spPr>
          <a:xfrm>
            <a:off x="3215680" y="836712"/>
            <a:ext cx="2016224" cy="1512168"/>
          </a:xfrm>
          <a:prstGeom prst="rightArrow">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月極定額料金</a:t>
            </a:r>
          </a:p>
        </p:txBody>
      </p:sp>
      <p:sp>
        <p:nvSpPr>
          <p:cNvPr id="17" name="右矢印 16"/>
          <p:cNvSpPr/>
          <p:nvPr/>
        </p:nvSpPr>
        <p:spPr>
          <a:xfrm flipH="1">
            <a:off x="7104112" y="764704"/>
            <a:ext cx="2016224" cy="1512168"/>
          </a:xfrm>
          <a:prstGeom prst="rightArrow">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広告</a:t>
            </a:r>
            <a:endParaRPr lang="en-US" altLang="ja-JP" sz="2800" dirty="0">
              <a:solidFill>
                <a:schemeClr val="tx1">
                  <a:lumMod val="95000"/>
                  <a:lumOff val="5000"/>
                </a:schemeClr>
              </a:solidFill>
            </a:endParaRPr>
          </a:p>
          <a:p>
            <a:pPr algn="ctr"/>
            <a:r>
              <a:rPr lang="ja-JP" altLang="en-US" sz="2800" dirty="0">
                <a:solidFill>
                  <a:schemeClr val="tx1">
                    <a:lumMod val="95000"/>
                    <a:lumOff val="5000"/>
                  </a:schemeClr>
                </a:solidFill>
              </a:rPr>
              <a:t>協賛金</a:t>
            </a:r>
          </a:p>
        </p:txBody>
      </p:sp>
      <p:sp>
        <p:nvSpPr>
          <p:cNvPr id="18" name="下矢印 17"/>
          <p:cNvSpPr/>
          <p:nvPr/>
        </p:nvSpPr>
        <p:spPr>
          <a:xfrm>
            <a:off x="5159896" y="144016"/>
            <a:ext cx="2016224" cy="148478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軽自動車税</a:t>
            </a:r>
          </a:p>
        </p:txBody>
      </p:sp>
      <p:sp>
        <p:nvSpPr>
          <p:cNvPr id="19" name="上矢印 18"/>
          <p:cNvSpPr/>
          <p:nvPr/>
        </p:nvSpPr>
        <p:spPr>
          <a:xfrm rot="17651873">
            <a:off x="2448157" y="3638672"/>
            <a:ext cx="2075191" cy="2343749"/>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乗り放題サービス</a:t>
            </a:r>
          </a:p>
        </p:txBody>
      </p:sp>
      <p:sp>
        <p:nvSpPr>
          <p:cNvPr id="20" name="上矢印 19"/>
          <p:cNvSpPr/>
          <p:nvPr/>
        </p:nvSpPr>
        <p:spPr>
          <a:xfrm rot="3333321">
            <a:off x="7403781" y="4483041"/>
            <a:ext cx="2075191" cy="2343749"/>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乗り放題サービス</a:t>
            </a:r>
          </a:p>
        </p:txBody>
      </p:sp>
      <p:sp>
        <p:nvSpPr>
          <p:cNvPr id="21" name="円/楕円 20"/>
          <p:cNvSpPr/>
          <p:nvPr/>
        </p:nvSpPr>
        <p:spPr>
          <a:xfrm>
            <a:off x="9192344" y="2492896"/>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特別会員</a:t>
            </a:r>
          </a:p>
        </p:txBody>
      </p:sp>
      <p:sp>
        <p:nvSpPr>
          <p:cNvPr id="22" name="正方形/長方形 21"/>
          <p:cNvSpPr/>
          <p:nvPr/>
        </p:nvSpPr>
        <p:spPr>
          <a:xfrm>
            <a:off x="5303912" y="4797152"/>
            <a:ext cx="1728192" cy="2016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lumMod val="95000"/>
                    <a:lumOff val="5000"/>
                  </a:schemeClr>
                </a:solidFill>
              </a:rPr>
              <a:t>民間事業者</a:t>
            </a:r>
            <a:endParaRPr lang="en-US" altLang="ja-JP" sz="3600" dirty="0">
              <a:solidFill>
                <a:schemeClr val="tx1">
                  <a:lumMod val="95000"/>
                  <a:lumOff val="5000"/>
                </a:schemeClr>
              </a:solidFill>
            </a:endParaRPr>
          </a:p>
          <a:p>
            <a:pPr algn="ctr"/>
            <a:r>
              <a:rPr lang="ja-JP" altLang="en-US" sz="2800" dirty="0">
                <a:solidFill>
                  <a:schemeClr val="tx1">
                    <a:lumMod val="95000"/>
                    <a:lumOff val="5000"/>
                  </a:schemeClr>
                </a:solidFill>
              </a:rPr>
              <a:t>（バス・タクシー）</a:t>
            </a:r>
          </a:p>
        </p:txBody>
      </p:sp>
      <p:sp>
        <p:nvSpPr>
          <p:cNvPr id="23" name="右矢印 22"/>
          <p:cNvSpPr/>
          <p:nvPr/>
        </p:nvSpPr>
        <p:spPr>
          <a:xfrm flipH="1">
            <a:off x="7176120" y="2348880"/>
            <a:ext cx="1944216" cy="1512168"/>
          </a:xfrm>
          <a:prstGeom prst="rightArrow">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月極定額料金</a:t>
            </a:r>
          </a:p>
        </p:txBody>
      </p:sp>
    </p:spTree>
    <p:extLst>
      <p:ext uri="{BB962C8B-B14F-4D97-AF65-F5344CB8AC3E}">
        <p14:creationId xmlns:p14="http://schemas.microsoft.com/office/powerpoint/2010/main" val="128320306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277375" y="1155946"/>
            <a:ext cx="5244860" cy="966158"/>
          </a:xfrm>
          <a:prstGeom prst="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lumMod val="95000"/>
                    <a:lumOff val="5000"/>
                  </a:schemeClr>
                </a:solidFill>
              </a:rPr>
              <a:t>原　価　構　成</a:t>
            </a:r>
            <a:endParaRPr kumimoji="1" lang="en-US" altLang="ja-JP" sz="3200" dirty="0" smtClean="0">
              <a:solidFill>
                <a:schemeClr val="tx1">
                  <a:lumMod val="95000"/>
                  <a:lumOff val="5000"/>
                </a:schemeClr>
              </a:solidFill>
            </a:endParaRPr>
          </a:p>
          <a:p>
            <a:pPr algn="ctr"/>
            <a:endParaRPr kumimoji="1" lang="ja-JP" altLang="en-US" sz="3200" dirty="0">
              <a:solidFill>
                <a:schemeClr val="tx1">
                  <a:lumMod val="95000"/>
                  <a:lumOff val="5000"/>
                </a:schemeClr>
              </a:solidFill>
            </a:endParaRPr>
          </a:p>
        </p:txBody>
      </p:sp>
      <p:sp>
        <p:nvSpPr>
          <p:cNvPr id="5" name="正方形/長方形 4"/>
          <p:cNvSpPr/>
          <p:nvPr/>
        </p:nvSpPr>
        <p:spPr>
          <a:xfrm>
            <a:off x="2283133" y="2239997"/>
            <a:ext cx="5244860" cy="925904"/>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lumMod val="95000"/>
                    <a:lumOff val="5000"/>
                  </a:schemeClr>
                </a:solidFill>
              </a:rPr>
              <a:t>直接の対価取得</a:t>
            </a:r>
            <a:endParaRPr kumimoji="1" lang="en-US" altLang="ja-JP" sz="3200" dirty="0" smtClean="0">
              <a:solidFill>
                <a:schemeClr val="tx1">
                  <a:lumMod val="95000"/>
                  <a:lumOff val="5000"/>
                </a:schemeClr>
              </a:solidFill>
            </a:endParaRPr>
          </a:p>
          <a:p>
            <a:pPr algn="ctr"/>
            <a:endParaRPr kumimoji="1" lang="ja-JP" altLang="en-US" sz="3200" dirty="0">
              <a:solidFill>
                <a:schemeClr val="tx1">
                  <a:lumMod val="95000"/>
                  <a:lumOff val="5000"/>
                </a:schemeClr>
              </a:solidFill>
            </a:endParaRPr>
          </a:p>
        </p:txBody>
      </p:sp>
      <p:sp>
        <p:nvSpPr>
          <p:cNvPr id="6" name="正方形/長方形 5"/>
          <p:cNvSpPr/>
          <p:nvPr/>
        </p:nvSpPr>
        <p:spPr>
          <a:xfrm>
            <a:off x="2294635" y="2717325"/>
            <a:ext cx="5227600" cy="448575"/>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タクシー代金ですべて回収</a:t>
            </a:r>
            <a:endParaRPr kumimoji="1" lang="ja-JP" altLang="en-US" sz="2800" dirty="0">
              <a:solidFill>
                <a:schemeClr val="tx1">
                  <a:lumMod val="95000"/>
                  <a:lumOff val="5000"/>
                </a:schemeClr>
              </a:solidFill>
            </a:endParaRPr>
          </a:p>
        </p:txBody>
      </p:sp>
      <p:sp>
        <p:nvSpPr>
          <p:cNvPr id="7" name="正方形/長方形 6"/>
          <p:cNvSpPr/>
          <p:nvPr/>
        </p:nvSpPr>
        <p:spPr>
          <a:xfrm>
            <a:off x="2274507" y="1662032"/>
            <a:ext cx="2838083" cy="448575"/>
          </a:xfrm>
          <a:prstGeom prst="rect">
            <a:avLst/>
          </a:prstGeom>
          <a:noFill/>
          <a:ln w="28575">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運送部分</a:t>
            </a:r>
            <a:endParaRPr kumimoji="1" lang="ja-JP" altLang="en-US" sz="2800" dirty="0">
              <a:solidFill>
                <a:schemeClr val="tx1">
                  <a:lumMod val="95000"/>
                  <a:lumOff val="5000"/>
                </a:schemeClr>
              </a:solidFill>
            </a:endParaRPr>
          </a:p>
        </p:txBody>
      </p:sp>
      <p:sp>
        <p:nvSpPr>
          <p:cNvPr id="9" name="正方形/長方形 8"/>
          <p:cNvSpPr/>
          <p:nvPr/>
        </p:nvSpPr>
        <p:spPr>
          <a:xfrm>
            <a:off x="5126972" y="1667790"/>
            <a:ext cx="2395264" cy="448575"/>
          </a:xfrm>
          <a:prstGeom prst="rect">
            <a:avLst/>
          </a:prstGeom>
          <a:noFill/>
          <a:ln w="28575">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その他部分</a:t>
            </a:r>
            <a:endParaRPr kumimoji="1" lang="ja-JP" altLang="en-US" sz="2800" dirty="0">
              <a:solidFill>
                <a:schemeClr val="tx1">
                  <a:lumMod val="95000"/>
                  <a:lumOff val="5000"/>
                </a:schemeClr>
              </a:solidFill>
            </a:endParaRPr>
          </a:p>
        </p:txBody>
      </p:sp>
      <p:sp>
        <p:nvSpPr>
          <p:cNvPr id="10" name="正方形/長方形 9"/>
          <p:cNvSpPr/>
          <p:nvPr/>
        </p:nvSpPr>
        <p:spPr>
          <a:xfrm>
            <a:off x="2297513" y="3462060"/>
            <a:ext cx="5244860" cy="925904"/>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lumMod val="95000"/>
                    <a:lumOff val="5000"/>
                  </a:schemeClr>
                </a:solidFill>
              </a:rPr>
              <a:t>直接の対価取得</a:t>
            </a:r>
            <a:endParaRPr kumimoji="1" lang="en-US" altLang="ja-JP" sz="3200" dirty="0" smtClean="0">
              <a:solidFill>
                <a:schemeClr val="tx1">
                  <a:lumMod val="95000"/>
                  <a:lumOff val="5000"/>
                </a:schemeClr>
              </a:solidFill>
            </a:endParaRPr>
          </a:p>
          <a:p>
            <a:pPr algn="ctr"/>
            <a:r>
              <a:rPr kumimoji="1" lang="ja-JP" altLang="en-US" sz="2800" dirty="0" smtClean="0">
                <a:solidFill>
                  <a:schemeClr val="tx1">
                    <a:lumMod val="95000"/>
                    <a:lumOff val="5000"/>
                  </a:schemeClr>
                </a:solidFill>
              </a:rPr>
              <a:t>通訳案内料ですべて回収</a:t>
            </a:r>
            <a:endParaRPr kumimoji="1" lang="ja-JP" altLang="en-US" sz="2800" dirty="0">
              <a:solidFill>
                <a:schemeClr val="tx1">
                  <a:lumMod val="95000"/>
                  <a:lumOff val="5000"/>
                </a:schemeClr>
              </a:solidFill>
            </a:endParaRPr>
          </a:p>
        </p:txBody>
      </p:sp>
      <p:sp>
        <p:nvSpPr>
          <p:cNvPr id="11" name="正方形/長方形 10"/>
          <p:cNvSpPr/>
          <p:nvPr/>
        </p:nvSpPr>
        <p:spPr>
          <a:xfrm>
            <a:off x="2309015" y="3939394"/>
            <a:ext cx="5227600" cy="448575"/>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tx1">
                  <a:lumMod val="95000"/>
                  <a:lumOff val="5000"/>
                </a:schemeClr>
              </a:solidFill>
            </a:endParaRPr>
          </a:p>
        </p:txBody>
      </p:sp>
      <p:sp>
        <p:nvSpPr>
          <p:cNvPr id="12" name="タイトル 11"/>
          <p:cNvSpPr>
            <a:spLocks noGrp="1"/>
          </p:cNvSpPr>
          <p:nvPr>
            <p:ph type="title"/>
          </p:nvPr>
        </p:nvSpPr>
        <p:spPr>
          <a:xfrm>
            <a:off x="491705" y="30142"/>
            <a:ext cx="11490385" cy="1019419"/>
          </a:xfrm>
          <a:ln>
            <a:solidFill>
              <a:schemeClr val="tx1">
                <a:lumMod val="95000"/>
                <a:lumOff val="5000"/>
              </a:schemeClr>
            </a:solidFill>
          </a:ln>
        </p:spPr>
        <p:txBody>
          <a:bodyPr/>
          <a:lstStyle/>
          <a:p>
            <a:pPr algn="ctr"/>
            <a:r>
              <a:rPr kumimoji="1" lang="ja-JP" altLang="en-US" dirty="0" smtClean="0"/>
              <a:t>図３　　有償・無償の法的判断の論理性の有無</a:t>
            </a:r>
            <a:endParaRPr kumimoji="1" lang="ja-JP" altLang="en-US" dirty="0"/>
          </a:p>
        </p:txBody>
      </p:sp>
      <p:sp>
        <p:nvSpPr>
          <p:cNvPr id="13" name="角丸四角形 12"/>
          <p:cNvSpPr/>
          <p:nvPr/>
        </p:nvSpPr>
        <p:spPr>
          <a:xfrm>
            <a:off x="189783" y="2239997"/>
            <a:ext cx="1915064" cy="9259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タクシー運転手の外国語による観光案内</a:t>
            </a:r>
            <a:endParaRPr kumimoji="1" lang="ja-JP" altLang="en-US" dirty="0">
              <a:solidFill>
                <a:schemeClr val="tx1">
                  <a:lumMod val="95000"/>
                  <a:lumOff val="5000"/>
                </a:schemeClr>
              </a:solidFill>
            </a:endParaRPr>
          </a:p>
        </p:txBody>
      </p:sp>
      <p:sp>
        <p:nvSpPr>
          <p:cNvPr id="14" name="角丸四角形 13"/>
          <p:cNvSpPr/>
          <p:nvPr/>
        </p:nvSpPr>
        <p:spPr>
          <a:xfrm>
            <a:off x="186913" y="3505190"/>
            <a:ext cx="1915064" cy="9259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通訳案内士の自家用車による観光案内</a:t>
            </a:r>
            <a:endParaRPr kumimoji="1" lang="ja-JP" altLang="en-US" dirty="0">
              <a:solidFill>
                <a:schemeClr val="tx1">
                  <a:lumMod val="95000"/>
                  <a:lumOff val="5000"/>
                </a:schemeClr>
              </a:solidFill>
            </a:endParaRPr>
          </a:p>
        </p:txBody>
      </p:sp>
      <p:sp>
        <p:nvSpPr>
          <p:cNvPr id="15" name="角丸四角形 14"/>
          <p:cNvSpPr/>
          <p:nvPr/>
        </p:nvSpPr>
        <p:spPr>
          <a:xfrm>
            <a:off x="7709129" y="1210580"/>
            <a:ext cx="1915064" cy="925903"/>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これまで</a:t>
            </a:r>
            <a:r>
              <a:rPr lang="ja-JP" altLang="en-US" dirty="0" smtClean="0">
                <a:solidFill>
                  <a:schemeClr val="tx1">
                    <a:lumMod val="95000"/>
                    <a:lumOff val="5000"/>
                  </a:schemeClr>
                </a:solidFill>
              </a:rPr>
              <a:t>の当事者の意識</a:t>
            </a:r>
            <a:endParaRPr kumimoji="1" lang="ja-JP" altLang="en-US" dirty="0">
              <a:solidFill>
                <a:schemeClr val="tx1">
                  <a:lumMod val="95000"/>
                  <a:lumOff val="5000"/>
                </a:schemeClr>
              </a:solidFill>
            </a:endParaRPr>
          </a:p>
        </p:txBody>
      </p:sp>
      <p:sp>
        <p:nvSpPr>
          <p:cNvPr id="16" name="角丸四角形 15"/>
          <p:cNvSpPr/>
          <p:nvPr/>
        </p:nvSpPr>
        <p:spPr>
          <a:xfrm>
            <a:off x="7758017" y="2260122"/>
            <a:ext cx="1915064" cy="925903"/>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無償の案内であり合法</a:t>
            </a:r>
            <a:endParaRPr kumimoji="1" lang="ja-JP" altLang="en-US" dirty="0">
              <a:solidFill>
                <a:schemeClr val="tx1">
                  <a:lumMod val="95000"/>
                  <a:lumOff val="5000"/>
                </a:schemeClr>
              </a:solidFill>
            </a:endParaRPr>
          </a:p>
        </p:txBody>
      </p:sp>
      <p:sp>
        <p:nvSpPr>
          <p:cNvPr id="17" name="角丸四角形 16"/>
          <p:cNvSpPr/>
          <p:nvPr/>
        </p:nvSpPr>
        <p:spPr>
          <a:xfrm>
            <a:off x="7712010" y="3525315"/>
            <a:ext cx="1915064" cy="925903"/>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無償運送であり合法</a:t>
            </a:r>
            <a:endParaRPr kumimoji="1" lang="ja-JP" altLang="en-US" dirty="0">
              <a:solidFill>
                <a:schemeClr val="tx1">
                  <a:lumMod val="95000"/>
                  <a:lumOff val="5000"/>
                </a:schemeClr>
              </a:solidFill>
            </a:endParaRPr>
          </a:p>
        </p:txBody>
      </p:sp>
      <p:sp>
        <p:nvSpPr>
          <p:cNvPr id="18" name="角丸四角形 17"/>
          <p:cNvSpPr/>
          <p:nvPr/>
        </p:nvSpPr>
        <p:spPr>
          <a:xfrm>
            <a:off x="9880104" y="1216328"/>
            <a:ext cx="1915064" cy="9259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行政見解</a:t>
            </a:r>
            <a:endParaRPr kumimoji="1" lang="ja-JP" altLang="en-US" dirty="0">
              <a:solidFill>
                <a:schemeClr val="tx1">
                  <a:lumMod val="95000"/>
                  <a:lumOff val="5000"/>
                </a:schemeClr>
              </a:solidFill>
            </a:endParaRPr>
          </a:p>
        </p:txBody>
      </p:sp>
      <p:sp>
        <p:nvSpPr>
          <p:cNvPr id="19" name="角丸四角形 18"/>
          <p:cNvSpPr/>
          <p:nvPr/>
        </p:nvSpPr>
        <p:spPr>
          <a:xfrm>
            <a:off x="9857105" y="3522435"/>
            <a:ext cx="1915064" cy="92590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95000"/>
                    <a:lumOff val="5000"/>
                  </a:schemeClr>
                </a:solidFill>
              </a:rPr>
              <a:t>（新たに明確化された行政見解）</a:t>
            </a:r>
            <a:endParaRPr kumimoji="1" lang="en-US" altLang="ja-JP" sz="1400" dirty="0" smtClean="0">
              <a:solidFill>
                <a:schemeClr val="tx1">
                  <a:lumMod val="95000"/>
                  <a:lumOff val="5000"/>
                </a:schemeClr>
              </a:solidFill>
            </a:endParaRPr>
          </a:p>
          <a:p>
            <a:pPr algn="ctr"/>
            <a:r>
              <a:rPr kumimoji="1" lang="ja-JP" altLang="en-US" dirty="0" smtClean="0">
                <a:solidFill>
                  <a:schemeClr val="tx1">
                    <a:lumMod val="95000"/>
                    <a:lumOff val="5000"/>
                  </a:schemeClr>
                </a:solidFill>
              </a:rPr>
              <a:t>有償運送であり違法（注）</a:t>
            </a:r>
            <a:endParaRPr kumimoji="1" lang="ja-JP" altLang="en-US" dirty="0">
              <a:solidFill>
                <a:schemeClr val="tx1">
                  <a:lumMod val="95000"/>
                  <a:lumOff val="5000"/>
                </a:schemeClr>
              </a:solidFill>
            </a:endParaRPr>
          </a:p>
        </p:txBody>
      </p:sp>
      <p:sp>
        <p:nvSpPr>
          <p:cNvPr id="20" name="角丸四角形 19"/>
          <p:cNvSpPr/>
          <p:nvPr/>
        </p:nvSpPr>
        <p:spPr>
          <a:xfrm>
            <a:off x="9940495" y="2242864"/>
            <a:ext cx="1915064" cy="925903"/>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有償案内であり違法？（</a:t>
            </a:r>
            <a:r>
              <a:rPr kumimoji="1" lang="en-US" altLang="ja-JP" dirty="0" smtClean="0">
                <a:solidFill>
                  <a:schemeClr val="tx1">
                    <a:lumMod val="95000"/>
                    <a:lumOff val="5000"/>
                  </a:schemeClr>
                </a:solidFill>
              </a:rPr>
              <a:t>2018</a:t>
            </a:r>
            <a:r>
              <a:rPr kumimoji="1" lang="ja-JP" altLang="en-US" dirty="0" smtClean="0">
                <a:solidFill>
                  <a:schemeClr val="tx1">
                    <a:lumMod val="95000"/>
                    <a:lumOff val="5000"/>
                  </a:schemeClr>
                </a:solidFill>
              </a:rPr>
              <a:t>年から規制緩和）</a:t>
            </a:r>
            <a:endParaRPr kumimoji="1" lang="ja-JP" altLang="en-US" dirty="0">
              <a:solidFill>
                <a:schemeClr val="tx1">
                  <a:lumMod val="95000"/>
                  <a:lumOff val="5000"/>
                </a:schemeClr>
              </a:solidFill>
            </a:endParaRPr>
          </a:p>
        </p:txBody>
      </p:sp>
      <p:sp>
        <p:nvSpPr>
          <p:cNvPr id="21" name="上矢印 20"/>
          <p:cNvSpPr/>
          <p:nvPr/>
        </p:nvSpPr>
        <p:spPr>
          <a:xfrm>
            <a:off x="9871471" y="3122762"/>
            <a:ext cx="2018592" cy="296156"/>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lumMod val="95000"/>
                    <a:lumOff val="5000"/>
                  </a:schemeClr>
                </a:solidFill>
              </a:rPr>
              <a:t>論理の帰結</a:t>
            </a:r>
            <a:endParaRPr kumimoji="1" lang="ja-JP" altLang="en-US" sz="1200" dirty="0">
              <a:solidFill>
                <a:schemeClr val="tx1">
                  <a:lumMod val="95000"/>
                  <a:lumOff val="5000"/>
                </a:schemeClr>
              </a:solidFill>
            </a:endParaRPr>
          </a:p>
        </p:txBody>
      </p:sp>
      <p:sp>
        <p:nvSpPr>
          <p:cNvPr id="22" name="正方形/長方形 21"/>
          <p:cNvSpPr/>
          <p:nvPr/>
        </p:nvSpPr>
        <p:spPr>
          <a:xfrm>
            <a:off x="2303271" y="4623752"/>
            <a:ext cx="5244860" cy="925904"/>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lumMod val="95000"/>
                    <a:lumOff val="5000"/>
                  </a:schemeClr>
                </a:solidFill>
              </a:rPr>
              <a:t>直接の対価取得</a:t>
            </a:r>
            <a:endParaRPr kumimoji="1" lang="en-US" altLang="ja-JP" sz="3200" dirty="0" smtClean="0">
              <a:solidFill>
                <a:schemeClr val="tx1">
                  <a:lumMod val="95000"/>
                  <a:lumOff val="5000"/>
                </a:schemeClr>
              </a:solidFill>
            </a:endParaRPr>
          </a:p>
          <a:p>
            <a:pPr algn="ctr"/>
            <a:r>
              <a:rPr kumimoji="1" lang="ja-JP" altLang="en-US" sz="2800" dirty="0" smtClean="0">
                <a:solidFill>
                  <a:schemeClr val="tx1">
                    <a:lumMod val="95000"/>
                    <a:lumOff val="5000"/>
                  </a:schemeClr>
                </a:solidFill>
              </a:rPr>
              <a:t>学費等ですべて回収</a:t>
            </a:r>
            <a:endParaRPr kumimoji="1" lang="ja-JP" altLang="en-US" sz="2800" dirty="0">
              <a:solidFill>
                <a:schemeClr val="tx1">
                  <a:lumMod val="95000"/>
                  <a:lumOff val="5000"/>
                </a:schemeClr>
              </a:solidFill>
            </a:endParaRPr>
          </a:p>
        </p:txBody>
      </p:sp>
      <p:sp>
        <p:nvSpPr>
          <p:cNvPr id="23" name="正方形/長方形 22"/>
          <p:cNvSpPr/>
          <p:nvPr/>
        </p:nvSpPr>
        <p:spPr>
          <a:xfrm>
            <a:off x="2314773" y="5101080"/>
            <a:ext cx="5227600" cy="448575"/>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tx1">
                  <a:lumMod val="95000"/>
                  <a:lumOff val="5000"/>
                </a:schemeClr>
              </a:solidFill>
            </a:endParaRPr>
          </a:p>
        </p:txBody>
      </p:sp>
      <p:sp>
        <p:nvSpPr>
          <p:cNvPr id="24" name="角丸四角形 23"/>
          <p:cNvSpPr/>
          <p:nvPr/>
        </p:nvSpPr>
        <p:spPr>
          <a:xfrm>
            <a:off x="192671" y="4649630"/>
            <a:ext cx="1915064" cy="9259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学校・病院等の自家用車による移動</a:t>
            </a:r>
            <a:endParaRPr kumimoji="1" lang="ja-JP" altLang="en-US" dirty="0">
              <a:solidFill>
                <a:schemeClr val="tx1">
                  <a:lumMod val="95000"/>
                  <a:lumOff val="5000"/>
                </a:schemeClr>
              </a:solidFill>
            </a:endParaRPr>
          </a:p>
        </p:txBody>
      </p:sp>
      <p:sp>
        <p:nvSpPr>
          <p:cNvPr id="25" name="角丸四角形 24"/>
          <p:cNvSpPr/>
          <p:nvPr/>
        </p:nvSpPr>
        <p:spPr>
          <a:xfrm>
            <a:off x="7743649" y="4574869"/>
            <a:ext cx="1915064" cy="925903"/>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無償運送であり合法（実費程度の徴収も可）</a:t>
            </a:r>
            <a:endParaRPr kumimoji="1" lang="ja-JP" altLang="en-US" dirty="0">
              <a:solidFill>
                <a:schemeClr val="tx1">
                  <a:lumMod val="95000"/>
                  <a:lumOff val="5000"/>
                </a:schemeClr>
              </a:solidFill>
            </a:endParaRPr>
          </a:p>
        </p:txBody>
      </p:sp>
      <p:sp>
        <p:nvSpPr>
          <p:cNvPr id="26" name="角丸四角形 25"/>
          <p:cNvSpPr/>
          <p:nvPr/>
        </p:nvSpPr>
        <p:spPr>
          <a:xfrm>
            <a:off x="9931875" y="4571991"/>
            <a:ext cx="1915064" cy="9259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無償運送であり合法（実費程度の徴収も可）</a:t>
            </a:r>
            <a:endParaRPr kumimoji="1" lang="ja-JP" altLang="en-US" dirty="0">
              <a:solidFill>
                <a:schemeClr val="tx1">
                  <a:lumMod val="95000"/>
                  <a:lumOff val="5000"/>
                </a:schemeClr>
              </a:solidFill>
            </a:endParaRPr>
          </a:p>
        </p:txBody>
      </p:sp>
      <p:sp>
        <p:nvSpPr>
          <p:cNvPr id="27" name="右矢印 26"/>
          <p:cNvSpPr/>
          <p:nvPr/>
        </p:nvSpPr>
        <p:spPr>
          <a:xfrm>
            <a:off x="9698959" y="4472858"/>
            <a:ext cx="207023" cy="111861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95000"/>
                    <a:lumOff val="5000"/>
                  </a:schemeClr>
                </a:solidFill>
              </a:rPr>
              <a:t>変更なし</a:t>
            </a:r>
            <a:endParaRPr kumimoji="1" lang="ja-JP" altLang="en-US" sz="1400" dirty="0">
              <a:solidFill>
                <a:schemeClr val="tx1">
                  <a:lumMod val="95000"/>
                  <a:lumOff val="5000"/>
                </a:schemeClr>
              </a:solidFill>
            </a:endParaRPr>
          </a:p>
        </p:txBody>
      </p:sp>
      <p:sp>
        <p:nvSpPr>
          <p:cNvPr id="28" name="正方形/長方形 27"/>
          <p:cNvSpPr/>
          <p:nvPr/>
        </p:nvSpPr>
        <p:spPr>
          <a:xfrm>
            <a:off x="2334903" y="5716428"/>
            <a:ext cx="5244860" cy="925904"/>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lumMod val="95000"/>
                    <a:lumOff val="5000"/>
                  </a:schemeClr>
                </a:solidFill>
              </a:rPr>
              <a:t>直接の対価取得</a:t>
            </a:r>
            <a:endParaRPr kumimoji="1" lang="en-US" altLang="ja-JP" sz="3200" dirty="0" smtClean="0">
              <a:solidFill>
                <a:schemeClr val="tx1">
                  <a:lumMod val="95000"/>
                  <a:lumOff val="5000"/>
                </a:schemeClr>
              </a:solidFill>
            </a:endParaRPr>
          </a:p>
          <a:p>
            <a:pPr algn="ctr"/>
            <a:r>
              <a:rPr kumimoji="1" lang="ja-JP" altLang="en-US" sz="2800" dirty="0" smtClean="0">
                <a:solidFill>
                  <a:schemeClr val="tx1">
                    <a:lumMod val="95000"/>
                    <a:lumOff val="5000"/>
                  </a:schemeClr>
                </a:solidFill>
              </a:rPr>
              <a:t>運送費ですべて回収</a:t>
            </a:r>
            <a:endParaRPr kumimoji="1" lang="ja-JP" altLang="en-US" sz="2800" dirty="0">
              <a:solidFill>
                <a:schemeClr val="tx1">
                  <a:lumMod val="95000"/>
                  <a:lumOff val="5000"/>
                </a:schemeClr>
              </a:solidFill>
            </a:endParaRPr>
          </a:p>
        </p:txBody>
      </p:sp>
      <p:sp>
        <p:nvSpPr>
          <p:cNvPr id="29" name="正方形/長方形 28"/>
          <p:cNvSpPr/>
          <p:nvPr/>
        </p:nvSpPr>
        <p:spPr>
          <a:xfrm>
            <a:off x="2346405" y="6193756"/>
            <a:ext cx="5227600" cy="448575"/>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tx1">
                  <a:lumMod val="95000"/>
                  <a:lumOff val="5000"/>
                </a:schemeClr>
              </a:solidFill>
            </a:endParaRPr>
          </a:p>
        </p:txBody>
      </p:sp>
      <p:sp>
        <p:nvSpPr>
          <p:cNvPr id="30" name="角丸四角形 29"/>
          <p:cNvSpPr/>
          <p:nvPr/>
        </p:nvSpPr>
        <p:spPr>
          <a:xfrm>
            <a:off x="198426" y="5725052"/>
            <a:ext cx="1915064" cy="9259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寝台設備つき営業車による移動</a:t>
            </a:r>
            <a:endParaRPr kumimoji="1" lang="ja-JP" altLang="en-US" dirty="0">
              <a:solidFill>
                <a:schemeClr val="tx1">
                  <a:lumMod val="95000"/>
                  <a:lumOff val="5000"/>
                </a:schemeClr>
              </a:solidFill>
            </a:endParaRPr>
          </a:p>
        </p:txBody>
      </p:sp>
      <p:sp>
        <p:nvSpPr>
          <p:cNvPr id="31" name="角丸四角形 30"/>
          <p:cNvSpPr/>
          <p:nvPr/>
        </p:nvSpPr>
        <p:spPr>
          <a:xfrm>
            <a:off x="9974999" y="5725052"/>
            <a:ext cx="1915064" cy="92590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有償宿泊であり旅館業法違反？</a:t>
            </a:r>
            <a:endParaRPr kumimoji="1" lang="ja-JP" altLang="en-US" dirty="0">
              <a:solidFill>
                <a:schemeClr val="tx1">
                  <a:lumMod val="95000"/>
                  <a:lumOff val="5000"/>
                </a:schemeClr>
              </a:solidFill>
            </a:endParaRPr>
          </a:p>
        </p:txBody>
      </p:sp>
      <p:sp>
        <p:nvSpPr>
          <p:cNvPr id="32" name="角丸四角形 31"/>
          <p:cNvSpPr/>
          <p:nvPr/>
        </p:nvSpPr>
        <p:spPr>
          <a:xfrm>
            <a:off x="7832777" y="5713555"/>
            <a:ext cx="1915064" cy="92590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無償</a:t>
            </a:r>
            <a:r>
              <a:rPr kumimoji="1" lang="ja-JP" altLang="en-US" dirty="0" smtClean="0">
                <a:solidFill>
                  <a:schemeClr val="tx1">
                    <a:lumMod val="95000"/>
                    <a:lumOff val="5000"/>
                  </a:schemeClr>
                </a:solidFill>
              </a:rPr>
              <a:t>宿泊であり合法</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val="2763290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60000"/>
              <a:lumOff val="40000"/>
            </a:schemeClr>
          </a:solidFill>
          <a:ln>
            <a:solidFill>
              <a:schemeClr val="accent1"/>
            </a:solidFill>
          </a:ln>
        </p:spPr>
        <p:txBody>
          <a:bodyPr/>
          <a:lstStyle/>
          <a:p>
            <a:pPr algn="ctr"/>
            <a:r>
              <a:rPr kumimoji="1" lang="ja-JP" altLang="en-US" dirty="0" smtClean="0"/>
              <a:t>直接の対価</a:t>
            </a:r>
            <a:r>
              <a:rPr kumimoji="1" lang="en-US" altLang="ja-JP" dirty="0" smtClean="0"/>
              <a:t/>
            </a:r>
            <a:br>
              <a:rPr kumimoji="1" lang="en-US" altLang="ja-JP" dirty="0" smtClean="0"/>
            </a:br>
            <a:r>
              <a:rPr lang="ja-JP" altLang="en-US" sz="3600" dirty="0" smtClean="0">
                <a:solidFill>
                  <a:srgbClr val="FF0000"/>
                </a:solidFill>
              </a:rPr>
              <a:t>パチンコの三点買方式の合法性</a:t>
            </a:r>
            <a:endParaRPr kumimoji="1" lang="ja-JP" altLang="en-US" sz="3600" dirty="0">
              <a:solidFill>
                <a:srgbClr val="FF0000"/>
              </a:solidFill>
            </a:endParaRPr>
          </a:p>
        </p:txBody>
      </p:sp>
      <p:sp>
        <p:nvSpPr>
          <p:cNvPr id="4" name="円/楕円 3"/>
          <p:cNvSpPr/>
          <p:nvPr/>
        </p:nvSpPr>
        <p:spPr>
          <a:xfrm>
            <a:off x="2006256" y="2131641"/>
            <a:ext cx="2113472" cy="1449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実サービス提供者</a:t>
            </a:r>
            <a:endParaRPr kumimoji="1" lang="en-US" altLang="ja-JP" dirty="0" smtClean="0"/>
          </a:p>
          <a:p>
            <a:pPr algn="ctr"/>
            <a:r>
              <a:rPr lang="ja-JP" altLang="en-US" dirty="0" smtClean="0"/>
              <a:t>（パチンコ店）</a:t>
            </a:r>
            <a:endParaRPr kumimoji="1" lang="ja-JP" altLang="en-US" dirty="0"/>
          </a:p>
        </p:txBody>
      </p:sp>
      <p:sp>
        <p:nvSpPr>
          <p:cNvPr id="5" name="円/楕円 4"/>
          <p:cNvSpPr/>
          <p:nvPr/>
        </p:nvSpPr>
        <p:spPr>
          <a:xfrm>
            <a:off x="4019909" y="5693435"/>
            <a:ext cx="2311880" cy="1143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景品売買店</a:t>
            </a:r>
            <a:endParaRPr kumimoji="1" lang="ja-JP" altLang="en-US" dirty="0"/>
          </a:p>
        </p:txBody>
      </p:sp>
      <p:sp>
        <p:nvSpPr>
          <p:cNvPr id="6" name="円/楕円 5"/>
          <p:cNvSpPr/>
          <p:nvPr/>
        </p:nvSpPr>
        <p:spPr>
          <a:xfrm>
            <a:off x="7204697" y="2727186"/>
            <a:ext cx="1837427" cy="1449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実利用者</a:t>
            </a:r>
            <a:endParaRPr kumimoji="1" lang="ja-JP" altLang="en-US" dirty="0"/>
          </a:p>
        </p:txBody>
      </p:sp>
      <p:sp>
        <p:nvSpPr>
          <p:cNvPr id="7" name="下カーブ矢印 6"/>
          <p:cNvSpPr/>
          <p:nvPr/>
        </p:nvSpPr>
        <p:spPr>
          <a:xfrm>
            <a:off x="4375233" y="1799644"/>
            <a:ext cx="2829464" cy="83675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景品Ａ</a:t>
            </a:r>
            <a:endParaRPr kumimoji="1" lang="ja-JP" altLang="en-US" dirty="0">
              <a:solidFill>
                <a:schemeClr val="tx1"/>
              </a:solidFill>
            </a:endParaRPr>
          </a:p>
        </p:txBody>
      </p:sp>
      <p:sp>
        <p:nvSpPr>
          <p:cNvPr id="12" name="下カーブ矢印 11"/>
          <p:cNvSpPr/>
          <p:nvPr/>
        </p:nvSpPr>
        <p:spPr>
          <a:xfrm rot="7696554" flipV="1">
            <a:off x="5241383" y="4616803"/>
            <a:ext cx="2581393" cy="605151"/>
          </a:xfrm>
          <a:prstGeom prst="curvedDownArrow">
            <a:avLst>
              <a:gd name="adj1" fmla="val 25000"/>
              <a:gd name="adj2" fmla="val 5137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kumimoji="1" lang="ja-JP" altLang="en-US" dirty="0" smtClean="0">
                <a:solidFill>
                  <a:schemeClr val="tx1"/>
                </a:solidFill>
              </a:rPr>
              <a:t>景品Ａ</a:t>
            </a:r>
            <a:endParaRPr kumimoji="1" lang="ja-JP" altLang="en-US" dirty="0">
              <a:solidFill>
                <a:schemeClr val="tx1"/>
              </a:solidFill>
            </a:endParaRPr>
          </a:p>
        </p:txBody>
      </p:sp>
      <p:sp>
        <p:nvSpPr>
          <p:cNvPr id="13" name="下カーブ矢印 12"/>
          <p:cNvSpPr/>
          <p:nvPr/>
        </p:nvSpPr>
        <p:spPr>
          <a:xfrm rot="7696554" flipH="1">
            <a:off x="5882352" y="4987746"/>
            <a:ext cx="2597068" cy="664668"/>
          </a:xfrm>
          <a:prstGeom prst="curvedDownArrow">
            <a:avLst>
              <a:gd name="adj1" fmla="val 25000"/>
              <a:gd name="adj2" fmla="val 5137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dirty="0" smtClean="0">
                <a:solidFill>
                  <a:schemeClr val="tx1"/>
                </a:solidFill>
              </a:rPr>
              <a:t>対価Ｂ</a:t>
            </a:r>
            <a:endParaRPr kumimoji="1" lang="ja-JP" altLang="en-US" dirty="0">
              <a:solidFill>
                <a:schemeClr val="tx1"/>
              </a:solidFill>
            </a:endParaRPr>
          </a:p>
        </p:txBody>
      </p:sp>
      <p:sp>
        <p:nvSpPr>
          <p:cNvPr id="14" name="下カーブ矢印 13"/>
          <p:cNvSpPr/>
          <p:nvPr/>
        </p:nvSpPr>
        <p:spPr>
          <a:xfrm rot="3860192" flipH="1" flipV="1">
            <a:off x="2427190" y="4467295"/>
            <a:ext cx="2541887" cy="605151"/>
          </a:xfrm>
          <a:prstGeom prst="curvedDownArrow">
            <a:avLst>
              <a:gd name="adj1" fmla="val 25000"/>
              <a:gd name="adj2" fmla="val 5137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kumimoji="1" lang="ja-JP" altLang="en-US" dirty="0" smtClean="0">
                <a:solidFill>
                  <a:schemeClr val="tx1"/>
                </a:solidFill>
              </a:rPr>
              <a:t>景品Ａ</a:t>
            </a:r>
            <a:endParaRPr kumimoji="1" lang="ja-JP" altLang="en-US" dirty="0">
              <a:solidFill>
                <a:schemeClr val="tx1"/>
              </a:solidFill>
            </a:endParaRPr>
          </a:p>
        </p:txBody>
      </p:sp>
      <p:sp>
        <p:nvSpPr>
          <p:cNvPr id="15" name="下カーブ矢印 14"/>
          <p:cNvSpPr/>
          <p:nvPr/>
        </p:nvSpPr>
        <p:spPr>
          <a:xfrm rot="3860192">
            <a:off x="3176556" y="4214939"/>
            <a:ext cx="2581393" cy="664668"/>
          </a:xfrm>
          <a:prstGeom prst="curvedDownArrow">
            <a:avLst>
              <a:gd name="adj1" fmla="val 25000"/>
              <a:gd name="adj2" fmla="val 5137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dirty="0" smtClean="0">
                <a:solidFill>
                  <a:schemeClr val="tx1"/>
                </a:solidFill>
              </a:rPr>
              <a:t>対価Ｂ</a:t>
            </a:r>
            <a:endParaRPr kumimoji="1" lang="ja-JP" altLang="en-US" dirty="0">
              <a:solidFill>
                <a:schemeClr val="tx1"/>
              </a:solidFill>
            </a:endParaRPr>
          </a:p>
        </p:txBody>
      </p:sp>
      <p:sp>
        <p:nvSpPr>
          <p:cNvPr id="16" name="左矢印 15"/>
          <p:cNvSpPr/>
          <p:nvPr/>
        </p:nvSpPr>
        <p:spPr>
          <a:xfrm>
            <a:off x="4658264" y="2670909"/>
            <a:ext cx="2202323" cy="816747"/>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パチンコ代金</a:t>
            </a:r>
            <a:endParaRPr kumimoji="1" lang="ja-JP" altLang="en-US" dirty="0"/>
          </a:p>
        </p:txBody>
      </p:sp>
    </p:spTree>
    <p:extLst>
      <p:ext uri="{BB962C8B-B14F-4D97-AF65-F5344CB8AC3E}">
        <p14:creationId xmlns:p14="http://schemas.microsoft.com/office/powerpoint/2010/main" val="625064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60000"/>
              <a:lumOff val="40000"/>
            </a:schemeClr>
          </a:solidFill>
          <a:ln>
            <a:solidFill>
              <a:schemeClr val="accent1"/>
            </a:solidFill>
          </a:ln>
        </p:spPr>
        <p:txBody>
          <a:bodyPr/>
          <a:lstStyle/>
          <a:p>
            <a:pPr algn="ctr"/>
            <a:r>
              <a:rPr kumimoji="1" lang="ja-JP" altLang="en-US" dirty="0" smtClean="0"/>
              <a:t>属地主義による合法性</a:t>
            </a:r>
            <a:endParaRPr kumimoji="1" lang="ja-JP" altLang="en-US" dirty="0"/>
          </a:p>
        </p:txBody>
      </p:sp>
      <p:sp>
        <p:nvSpPr>
          <p:cNvPr id="8" name="円/楕円 7"/>
          <p:cNvSpPr/>
          <p:nvPr/>
        </p:nvSpPr>
        <p:spPr>
          <a:xfrm>
            <a:off x="7762428" y="2373177"/>
            <a:ext cx="2113472" cy="1449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実運送サービス提供者</a:t>
            </a:r>
            <a:endParaRPr kumimoji="1" lang="ja-JP" altLang="en-US" dirty="0"/>
          </a:p>
        </p:txBody>
      </p:sp>
      <p:sp>
        <p:nvSpPr>
          <p:cNvPr id="9" name="円/楕円 8"/>
          <p:cNvSpPr/>
          <p:nvPr/>
        </p:nvSpPr>
        <p:spPr>
          <a:xfrm>
            <a:off x="2277296" y="2874591"/>
            <a:ext cx="836760" cy="31015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実質仲介者</a:t>
            </a:r>
            <a:endParaRPr kumimoji="1" lang="ja-JP" altLang="en-US" dirty="0"/>
          </a:p>
        </p:txBody>
      </p:sp>
      <p:sp>
        <p:nvSpPr>
          <p:cNvPr id="10" name="円/楕円 9"/>
          <p:cNvSpPr/>
          <p:nvPr/>
        </p:nvSpPr>
        <p:spPr>
          <a:xfrm>
            <a:off x="7921507" y="4885193"/>
            <a:ext cx="2065424" cy="1449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実利用者</a:t>
            </a:r>
            <a:endParaRPr kumimoji="1" lang="ja-JP" altLang="en-US" dirty="0"/>
          </a:p>
        </p:txBody>
      </p:sp>
      <p:sp>
        <p:nvSpPr>
          <p:cNvPr id="11" name="下矢印 10"/>
          <p:cNvSpPr/>
          <p:nvPr/>
        </p:nvSpPr>
        <p:spPr>
          <a:xfrm>
            <a:off x="8366890" y="3822415"/>
            <a:ext cx="624292" cy="12412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無償運送</a:t>
            </a:r>
            <a:endParaRPr kumimoji="1" lang="ja-JP" altLang="en-US" dirty="0"/>
          </a:p>
        </p:txBody>
      </p:sp>
      <p:sp>
        <p:nvSpPr>
          <p:cNvPr id="13" name="上矢印 12"/>
          <p:cNvSpPr/>
          <p:nvPr/>
        </p:nvSpPr>
        <p:spPr>
          <a:xfrm>
            <a:off x="9073663" y="3808326"/>
            <a:ext cx="484632" cy="11763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実費</a:t>
            </a:r>
            <a:endParaRPr kumimoji="1" lang="ja-JP" altLang="en-US" dirty="0"/>
          </a:p>
        </p:txBody>
      </p:sp>
      <p:sp>
        <p:nvSpPr>
          <p:cNvPr id="14" name="正方形/長方形 13"/>
          <p:cNvSpPr/>
          <p:nvPr/>
        </p:nvSpPr>
        <p:spPr>
          <a:xfrm>
            <a:off x="6978770" y="2199736"/>
            <a:ext cx="3950898" cy="4451230"/>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p:cNvSpPr/>
          <p:nvPr/>
        </p:nvSpPr>
        <p:spPr>
          <a:xfrm>
            <a:off x="1903572" y="2231366"/>
            <a:ext cx="3950898" cy="4451230"/>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7151299" y="2249823"/>
            <a:ext cx="871268" cy="369332"/>
          </a:xfrm>
          <a:prstGeom prst="rect">
            <a:avLst/>
          </a:prstGeom>
          <a:noFill/>
        </p:spPr>
        <p:txBody>
          <a:bodyPr wrap="square" rtlCol="0">
            <a:spAutoFit/>
          </a:bodyPr>
          <a:lstStyle/>
          <a:p>
            <a:r>
              <a:rPr kumimoji="1" lang="ja-JP" altLang="en-US" dirty="0" smtClean="0"/>
              <a:t>日本</a:t>
            </a:r>
            <a:endParaRPr kumimoji="1" lang="ja-JP" altLang="en-US" dirty="0"/>
          </a:p>
        </p:txBody>
      </p:sp>
      <p:sp>
        <p:nvSpPr>
          <p:cNvPr id="17" name="テキスト ボックス 16"/>
          <p:cNvSpPr txBox="1"/>
          <p:nvPr/>
        </p:nvSpPr>
        <p:spPr>
          <a:xfrm>
            <a:off x="4896935" y="2393597"/>
            <a:ext cx="871268" cy="369332"/>
          </a:xfrm>
          <a:prstGeom prst="rect">
            <a:avLst/>
          </a:prstGeom>
          <a:noFill/>
        </p:spPr>
        <p:txBody>
          <a:bodyPr wrap="square" rtlCol="0">
            <a:spAutoFit/>
          </a:bodyPr>
          <a:lstStyle/>
          <a:p>
            <a:r>
              <a:rPr lang="ja-JP" altLang="en-US" dirty="0"/>
              <a:t>他国</a:t>
            </a:r>
            <a:endParaRPr kumimoji="1" lang="ja-JP" altLang="en-US" dirty="0"/>
          </a:p>
        </p:txBody>
      </p:sp>
      <p:sp>
        <p:nvSpPr>
          <p:cNvPr id="18" name="円/楕円 17"/>
          <p:cNvSpPr/>
          <p:nvPr/>
        </p:nvSpPr>
        <p:spPr>
          <a:xfrm>
            <a:off x="3114056" y="2921931"/>
            <a:ext cx="3114138" cy="3034932"/>
          </a:xfrm>
          <a:prstGeom prst="ellipse">
            <a:avLst/>
          </a:prstGeom>
          <a:noFill/>
          <a:ln w="762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C00000"/>
                </a:solidFill>
              </a:rPr>
              <a:t>他国の三点買方式</a:t>
            </a:r>
            <a:endParaRPr kumimoji="1" lang="en-US" altLang="ja-JP" sz="3200" dirty="0" smtClean="0">
              <a:solidFill>
                <a:srgbClr val="C00000"/>
              </a:solidFill>
            </a:endParaRPr>
          </a:p>
          <a:p>
            <a:pPr algn="ctr"/>
            <a:r>
              <a:rPr lang="ja-JP" altLang="en-US" sz="3200" dirty="0" smtClean="0">
                <a:solidFill>
                  <a:srgbClr val="C00000"/>
                </a:solidFill>
              </a:rPr>
              <a:t>（他国法に基づく）</a:t>
            </a:r>
            <a:endParaRPr kumimoji="1" lang="ja-JP" altLang="en-US" sz="3200" dirty="0">
              <a:solidFill>
                <a:srgbClr val="C00000"/>
              </a:solidFill>
            </a:endParaRPr>
          </a:p>
        </p:txBody>
      </p:sp>
      <p:cxnSp>
        <p:nvCxnSpPr>
          <p:cNvPr id="20" name="直線矢印コネクタ 19"/>
          <p:cNvCxnSpPr>
            <a:stCxn id="18" idx="5"/>
            <a:endCxn id="10" idx="2"/>
          </p:cNvCxnSpPr>
          <p:nvPr/>
        </p:nvCxnSpPr>
        <p:spPr>
          <a:xfrm>
            <a:off x="5772139" y="5512407"/>
            <a:ext cx="2149368" cy="9740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18" idx="7"/>
            <a:endCxn id="8" idx="2"/>
          </p:cNvCxnSpPr>
          <p:nvPr/>
        </p:nvCxnSpPr>
        <p:spPr>
          <a:xfrm flipV="1">
            <a:off x="5772139" y="3097796"/>
            <a:ext cx="1990289" cy="26859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222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2513097"/>
            <a:ext cx="10515600" cy="1325563"/>
          </a:xfrm>
          <a:ln>
            <a:solidFill>
              <a:schemeClr val="accent1"/>
            </a:solidFill>
          </a:ln>
        </p:spPr>
        <p:txBody>
          <a:bodyPr/>
          <a:lstStyle/>
          <a:p>
            <a:pPr algn="ctr"/>
            <a:r>
              <a:rPr kumimoji="1" lang="ja-JP" altLang="en-US" dirty="0" smtClean="0"/>
              <a:t>３　　　貸切と乗合</a:t>
            </a:r>
            <a:endParaRPr kumimoji="1" lang="ja-JP" altLang="en-US" dirty="0"/>
          </a:p>
        </p:txBody>
      </p:sp>
    </p:spTree>
    <p:extLst>
      <p:ext uri="{BB962C8B-B14F-4D97-AF65-F5344CB8AC3E}">
        <p14:creationId xmlns:p14="http://schemas.microsoft.com/office/powerpoint/2010/main" val="1158042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規制料金とパック商品の制度上の問題</a:t>
            </a:r>
            <a:endParaRPr kumimoji="1" lang="ja-JP" altLang="en-US" dirty="0"/>
          </a:p>
        </p:txBody>
      </p:sp>
      <p:sp>
        <p:nvSpPr>
          <p:cNvPr id="3" name="コンテンツ プレースホルダー 2"/>
          <p:cNvSpPr>
            <a:spLocks noGrp="1"/>
          </p:cNvSpPr>
          <p:nvPr>
            <p:ph idx="1"/>
          </p:nvPr>
        </p:nvSpPr>
        <p:spPr>
          <a:xfrm>
            <a:off x="345057" y="1825624"/>
            <a:ext cx="11662913" cy="4902979"/>
          </a:xfrm>
        </p:spPr>
        <p:txBody>
          <a:bodyPr>
            <a:normAutofit fontScale="92500"/>
          </a:bodyPr>
          <a:lstStyle/>
          <a:p>
            <a:r>
              <a:rPr lang="ja-JP" altLang="en-US" dirty="0" smtClean="0"/>
              <a:t>規制料金によるサービスをパック商品に組み入れた場合に、なぜ規制料金によらなくてよいことになるのかの、制度的説明は、論理的には難しいが、行政慣行上すでに確立している（筆者の学位論文のテーマ）。</a:t>
            </a:r>
            <a:endParaRPr lang="en-US" altLang="ja-JP" dirty="0" smtClean="0"/>
          </a:p>
          <a:p>
            <a:r>
              <a:rPr kumimoji="1" lang="ja-JP" altLang="en-US" dirty="0" smtClean="0"/>
              <a:t>欧州のように二種類以上の組合せが制度上前提となっているパックの場合は、まだ説明がしやすいが、日本は国鉄時代から</a:t>
            </a:r>
            <a:r>
              <a:rPr kumimoji="1" lang="ja-JP" altLang="en-US" dirty="0" smtClean="0">
                <a:solidFill>
                  <a:srgbClr val="FF0000"/>
                </a:solidFill>
              </a:rPr>
              <a:t>単品パックが是認</a:t>
            </a:r>
            <a:r>
              <a:rPr kumimoji="1" lang="ja-JP" altLang="en-US" dirty="0" smtClean="0"/>
              <a:t>されてきた。</a:t>
            </a:r>
            <a:endParaRPr kumimoji="1" lang="en-US" altLang="ja-JP" dirty="0" smtClean="0"/>
          </a:p>
          <a:p>
            <a:r>
              <a:rPr lang="ja-JP" altLang="en-US" dirty="0" smtClean="0">
                <a:solidFill>
                  <a:srgbClr val="FF0000"/>
                </a:solidFill>
              </a:rPr>
              <a:t>国鉄運賃法</a:t>
            </a:r>
            <a:r>
              <a:rPr lang="ja-JP" altLang="en-US" dirty="0"/>
              <a:t>時代</a:t>
            </a:r>
            <a:r>
              <a:rPr lang="ja-JP" altLang="en-US" dirty="0" smtClean="0"/>
              <a:t>に、パック用料金が制度的に作れなかったことから、旅行業者と運送機関の間には運送法の適用がないと解釈してきた。バス・タクシーもその延長上にある。</a:t>
            </a:r>
            <a:endParaRPr lang="en-US" altLang="ja-JP" dirty="0" smtClean="0"/>
          </a:p>
          <a:p>
            <a:r>
              <a:rPr lang="ja-JP" altLang="en-US" dirty="0" smtClean="0"/>
              <a:t>従って、パックに組み込まれたタクシー料金は、旅行業者が自由に設定できる。</a:t>
            </a:r>
            <a:endParaRPr lang="en-US" altLang="ja-JP" dirty="0" smtClean="0"/>
          </a:p>
          <a:p>
            <a:r>
              <a:rPr lang="ja-JP" altLang="en-US" dirty="0" smtClean="0"/>
              <a:t>そのパック商品は、旅行業法で厳密に規定されておらず、標準約款を用いた運用で作り出されているものである。</a:t>
            </a:r>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3415211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 3"/>
          <p:cNvSpPr>
            <a:spLocks noGrp="1"/>
          </p:cNvSpPr>
          <p:nvPr>
            <p:ph type="sldNum" sz="quarter" idx="12"/>
          </p:nvPr>
        </p:nvSpPr>
        <p:spPr>
          <a:noFill/>
        </p:spPr>
        <p:txBody>
          <a:bodyPr/>
          <a:lstStyle/>
          <a:p>
            <a:fld id="{87FACCBE-E816-47AB-81C4-06BAB8E4AD9D}" type="slidenum">
              <a:rPr lang="en-US" altLang="ja-JP" smtClean="0">
                <a:latin typeface="Arial" pitchFamily="34" charset="0"/>
              </a:rPr>
              <a:pPr/>
              <a:t>28</a:t>
            </a:fld>
            <a:endParaRPr lang="en-US" altLang="ja-JP" smtClean="0">
              <a:latin typeface="Arial" pitchFamily="34" charset="0"/>
            </a:endParaRPr>
          </a:p>
        </p:txBody>
      </p:sp>
      <p:sp>
        <p:nvSpPr>
          <p:cNvPr id="36867" name="Text Box 2"/>
          <p:cNvSpPr txBox="1">
            <a:spLocks noChangeArrowheads="1"/>
          </p:cNvSpPr>
          <p:nvPr/>
        </p:nvSpPr>
        <p:spPr bwMode="auto">
          <a:xfrm>
            <a:off x="2135188" y="333375"/>
            <a:ext cx="7181850" cy="1200150"/>
          </a:xfrm>
          <a:prstGeom prst="rect">
            <a:avLst/>
          </a:prstGeom>
          <a:noFill/>
          <a:ln w="76200" cmpd="tri">
            <a:solidFill>
              <a:schemeClr val="tx1"/>
            </a:solidFill>
            <a:miter lim="800000"/>
            <a:headEnd/>
            <a:tailEnd/>
          </a:ln>
        </p:spPr>
        <p:txBody>
          <a:bodyPr>
            <a:spAutoFit/>
          </a:bodyPr>
          <a:lstStyle/>
          <a:p>
            <a:pPr algn="ctr"/>
            <a:r>
              <a:rPr lang="ja-JP" altLang="en-US" dirty="0"/>
              <a:t>　</a:t>
            </a:r>
            <a:r>
              <a:rPr lang="ja-JP" altLang="en-US" sz="3600" dirty="0"/>
              <a:t>企画旅行業と旅客運送事業の</a:t>
            </a:r>
            <a:endParaRPr lang="en-US" altLang="ja-JP" sz="3600" dirty="0"/>
          </a:p>
          <a:p>
            <a:pPr algn="ctr"/>
            <a:r>
              <a:rPr lang="ja-JP" altLang="en-US" sz="3600" dirty="0"/>
              <a:t>法制度適用関係</a:t>
            </a:r>
          </a:p>
        </p:txBody>
      </p:sp>
      <p:sp>
        <p:nvSpPr>
          <p:cNvPr id="36868" name="Oval 3"/>
          <p:cNvSpPr>
            <a:spLocks noChangeArrowheads="1"/>
          </p:cNvSpPr>
          <p:nvPr/>
        </p:nvSpPr>
        <p:spPr bwMode="auto">
          <a:xfrm>
            <a:off x="5105400" y="2286000"/>
            <a:ext cx="2057400" cy="1219200"/>
          </a:xfrm>
          <a:prstGeom prst="ellipse">
            <a:avLst/>
          </a:prstGeom>
          <a:noFill/>
          <a:ln w="28575">
            <a:solidFill>
              <a:schemeClr val="tx1"/>
            </a:solidFill>
            <a:round/>
            <a:headEnd/>
            <a:tailEnd/>
          </a:ln>
        </p:spPr>
        <p:txBody>
          <a:bodyPr wrap="none" anchor="ctr"/>
          <a:lstStyle/>
          <a:p>
            <a:r>
              <a:rPr lang="ja-JP" altLang="en-US"/>
              <a:t>Ｂ</a:t>
            </a:r>
          </a:p>
          <a:p>
            <a:r>
              <a:rPr lang="ja-JP" altLang="en-US"/>
              <a:t>（旅行業者）</a:t>
            </a:r>
          </a:p>
        </p:txBody>
      </p:sp>
      <p:sp>
        <p:nvSpPr>
          <p:cNvPr id="36869" name="Oval 4"/>
          <p:cNvSpPr>
            <a:spLocks noChangeArrowheads="1"/>
          </p:cNvSpPr>
          <p:nvPr/>
        </p:nvSpPr>
        <p:spPr bwMode="auto">
          <a:xfrm>
            <a:off x="2514600" y="5257800"/>
            <a:ext cx="2057400" cy="1219200"/>
          </a:xfrm>
          <a:prstGeom prst="ellipse">
            <a:avLst/>
          </a:prstGeom>
          <a:noFill/>
          <a:ln w="9525">
            <a:solidFill>
              <a:schemeClr val="tx1"/>
            </a:solidFill>
            <a:round/>
            <a:headEnd/>
            <a:tailEnd/>
          </a:ln>
        </p:spPr>
        <p:txBody>
          <a:bodyPr wrap="none" anchor="ctr"/>
          <a:lstStyle/>
          <a:p>
            <a:r>
              <a:rPr lang="en-US" altLang="ja-JP"/>
              <a:t>b</a:t>
            </a:r>
          </a:p>
          <a:p>
            <a:r>
              <a:rPr lang="ja-JP" altLang="en-US"/>
              <a:t>（旅客運送事業者）</a:t>
            </a:r>
          </a:p>
        </p:txBody>
      </p:sp>
      <p:sp>
        <p:nvSpPr>
          <p:cNvPr id="36870" name="Oval 5"/>
          <p:cNvSpPr>
            <a:spLocks noChangeArrowheads="1"/>
          </p:cNvSpPr>
          <p:nvPr/>
        </p:nvSpPr>
        <p:spPr bwMode="auto">
          <a:xfrm>
            <a:off x="7391400" y="5105400"/>
            <a:ext cx="2057400" cy="1219200"/>
          </a:xfrm>
          <a:prstGeom prst="ellipse">
            <a:avLst/>
          </a:prstGeom>
          <a:noFill/>
          <a:ln w="28575">
            <a:solidFill>
              <a:schemeClr val="tx1"/>
            </a:solidFill>
            <a:round/>
            <a:headEnd/>
            <a:tailEnd/>
          </a:ln>
        </p:spPr>
        <p:txBody>
          <a:bodyPr wrap="none" anchor="ctr"/>
          <a:lstStyle/>
          <a:p>
            <a:r>
              <a:rPr lang="ja-JP" altLang="en-US"/>
              <a:t>Ｃ</a:t>
            </a:r>
          </a:p>
          <a:p>
            <a:r>
              <a:rPr lang="ja-JP" altLang="en-US"/>
              <a:t>（実利用者）</a:t>
            </a:r>
          </a:p>
        </p:txBody>
      </p:sp>
      <p:sp>
        <p:nvSpPr>
          <p:cNvPr id="36871" name="Oval 6"/>
          <p:cNvSpPr>
            <a:spLocks noChangeArrowheads="1"/>
          </p:cNvSpPr>
          <p:nvPr/>
        </p:nvSpPr>
        <p:spPr bwMode="auto">
          <a:xfrm rot="-2622416">
            <a:off x="6027738" y="1428750"/>
            <a:ext cx="2362200" cy="5715000"/>
          </a:xfrm>
          <a:prstGeom prst="ellipse">
            <a:avLst/>
          </a:prstGeom>
          <a:noFill/>
          <a:ln w="28575">
            <a:solidFill>
              <a:schemeClr val="accent2"/>
            </a:solidFill>
            <a:round/>
            <a:headEnd/>
            <a:tailEnd/>
          </a:ln>
        </p:spPr>
        <p:txBody>
          <a:bodyPr wrap="none" anchor="ctr"/>
          <a:lstStyle/>
          <a:p>
            <a:endParaRPr lang="ja-JP" altLang="ja-JP"/>
          </a:p>
        </p:txBody>
      </p:sp>
      <p:sp>
        <p:nvSpPr>
          <p:cNvPr id="36872" name="Text Box 7"/>
          <p:cNvSpPr txBox="1">
            <a:spLocks noChangeArrowheads="1"/>
          </p:cNvSpPr>
          <p:nvPr/>
        </p:nvSpPr>
        <p:spPr bwMode="auto">
          <a:xfrm rot="3047314">
            <a:off x="7405554" y="3228459"/>
            <a:ext cx="1800493" cy="369332"/>
          </a:xfrm>
          <a:prstGeom prst="rect">
            <a:avLst/>
          </a:prstGeom>
          <a:noFill/>
          <a:ln w="9525">
            <a:noFill/>
            <a:miter lim="800000"/>
            <a:headEnd/>
            <a:tailEnd/>
          </a:ln>
        </p:spPr>
        <p:txBody>
          <a:bodyPr wrap="none">
            <a:spAutoFit/>
          </a:bodyPr>
          <a:lstStyle/>
          <a:p>
            <a:r>
              <a:rPr lang="ja-JP" altLang="en-US">
                <a:solidFill>
                  <a:schemeClr val="accent2"/>
                </a:solidFill>
              </a:rPr>
              <a:t>旅行業法の適用</a:t>
            </a:r>
          </a:p>
        </p:txBody>
      </p:sp>
      <p:sp>
        <p:nvSpPr>
          <p:cNvPr id="36873" name="Oval 8"/>
          <p:cNvSpPr>
            <a:spLocks noChangeArrowheads="1"/>
          </p:cNvSpPr>
          <p:nvPr/>
        </p:nvSpPr>
        <p:spPr bwMode="auto">
          <a:xfrm rot="2725638">
            <a:off x="3774282" y="1018382"/>
            <a:ext cx="2133600" cy="6640513"/>
          </a:xfrm>
          <a:prstGeom prst="ellipse">
            <a:avLst/>
          </a:prstGeom>
          <a:noFill/>
          <a:ln w="9525">
            <a:solidFill>
              <a:srgbClr val="FF0000"/>
            </a:solidFill>
            <a:prstDash val="dash"/>
            <a:round/>
            <a:headEnd/>
            <a:tailEnd/>
          </a:ln>
        </p:spPr>
        <p:txBody>
          <a:bodyPr rot="10800000" vert="eaVert" wrap="none" anchor="ctr"/>
          <a:lstStyle/>
          <a:p>
            <a:endParaRPr lang="ja-JP" altLang="ja-JP">
              <a:solidFill>
                <a:srgbClr val="FF0000"/>
              </a:solidFill>
            </a:endParaRPr>
          </a:p>
        </p:txBody>
      </p:sp>
      <p:sp>
        <p:nvSpPr>
          <p:cNvPr id="36874" name="Oval 9"/>
          <p:cNvSpPr>
            <a:spLocks noChangeArrowheads="1"/>
          </p:cNvSpPr>
          <p:nvPr/>
        </p:nvSpPr>
        <p:spPr bwMode="auto">
          <a:xfrm>
            <a:off x="2514600" y="4876800"/>
            <a:ext cx="6934200" cy="1905000"/>
          </a:xfrm>
          <a:prstGeom prst="ellipse">
            <a:avLst/>
          </a:prstGeom>
          <a:noFill/>
          <a:ln w="9525">
            <a:solidFill>
              <a:srgbClr val="008080"/>
            </a:solidFill>
            <a:prstDash val="dash"/>
            <a:round/>
            <a:headEnd/>
            <a:tailEnd/>
          </a:ln>
        </p:spPr>
        <p:txBody>
          <a:bodyPr wrap="none" anchor="ctr"/>
          <a:lstStyle/>
          <a:p>
            <a:endParaRPr lang="ja-JP" altLang="en-US"/>
          </a:p>
        </p:txBody>
      </p:sp>
      <p:sp>
        <p:nvSpPr>
          <p:cNvPr id="36875" name="Text Box 10"/>
          <p:cNvSpPr txBox="1">
            <a:spLocks noChangeArrowheads="1"/>
          </p:cNvSpPr>
          <p:nvPr/>
        </p:nvSpPr>
        <p:spPr bwMode="auto">
          <a:xfrm>
            <a:off x="2066926" y="3429001"/>
            <a:ext cx="3038475" cy="1382713"/>
          </a:xfrm>
          <a:prstGeom prst="rect">
            <a:avLst/>
          </a:prstGeom>
          <a:noFill/>
          <a:ln w="9525">
            <a:solidFill>
              <a:srgbClr val="FF0000"/>
            </a:solidFill>
            <a:miter lim="800000"/>
            <a:headEnd/>
            <a:tailEnd/>
          </a:ln>
        </p:spPr>
        <p:txBody>
          <a:bodyPr wrap="none">
            <a:spAutoFit/>
          </a:bodyPr>
          <a:lstStyle/>
          <a:p>
            <a:r>
              <a:rPr lang="ja-JP" altLang="en-US" sz="2800">
                <a:solidFill>
                  <a:srgbClr val="FF0000"/>
                </a:solidFill>
              </a:rPr>
              <a:t>運送事業法の適用</a:t>
            </a:r>
          </a:p>
          <a:p>
            <a:r>
              <a:rPr lang="ja-JP" altLang="en-US" sz="2800">
                <a:solidFill>
                  <a:srgbClr val="FF0000"/>
                </a:solidFill>
              </a:rPr>
              <a:t>　　　　航空　　是認</a:t>
            </a:r>
          </a:p>
          <a:p>
            <a:r>
              <a:rPr lang="ja-JP" altLang="en-US" sz="2800">
                <a:solidFill>
                  <a:srgbClr val="FF0000"/>
                </a:solidFill>
              </a:rPr>
              <a:t>　　　　鉄道　　否認</a:t>
            </a:r>
          </a:p>
        </p:txBody>
      </p:sp>
      <p:sp>
        <p:nvSpPr>
          <p:cNvPr id="36876" name="Text Box 11"/>
          <p:cNvSpPr txBox="1">
            <a:spLocks noChangeArrowheads="1"/>
          </p:cNvSpPr>
          <p:nvPr/>
        </p:nvSpPr>
        <p:spPr bwMode="auto">
          <a:xfrm>
            <a:off x="4724401" y="5943601"/>
            <a:ext cx="2044149" cy="646331"/>
          </a:xfrm>
          <a:prstGeom prst="rect">
            <a:avLst/>
          </a:prstGeom>
          <a:noFill/>
          <a:ln w="9525">
            <a:noFill/>
            <a:miter lim="800000"/>
            <a:headEnd/>
            <a:tailEnd/>
          </a:ln>
        </p:spPr>
        <p:txBody>
          <a:bodyPr wrap="none">
            <a:spAutoFit/>
          </a:bodyPr>
          <a:lstStyle/>
          <a:p>
            <a:r>
              <a:rPr lang="ja-JP" altLang="en-US" b="1">
                <a:solidFill>
                  <a:schemeClr val="accent1"/>
                </a:solidFill>
              </a:rPr>
              <a:t>運送事業法の適用</a:t>
            </a:r>
          </a:p>
          <a:p>
            <a:r>
              <a:rPr lang="ja-JP" altLang="en-US" b="1">
                <a:solidFill>
                  <a:schemeClr val="accent1"/>
                </a:solidFill>
              </a:rPr>
              <a:t>を実務慣行上否認</a:t>
            </a:r>
          </a:p>
        </p:txBody>
      </p:sp>
      <p:sp>
        <p:nvSpPr>
          <p:cNvPr id="36877" name="Text Box 12"/>
          <p:cNvSpPr txBox="1">
            <a:spLocks noChangeArrowheads="1"/>
          </p:cNvSpPr>
          <p:nvPr/>
        </p:nvSpPr>
        <p:spPr bwMode="auto">
          <a:xfrm>
            <a:off x="6994525" y="3678239"/>
            <a:ext cx="1107996" cy="646331"/>
          </a:xfrm>
          <a:prstGeom prst="rect">
            <a:avLst/>
          </a:prstGeom>
          <a:noFill/>
          <a:ln w="9525">
            <a:noFill/>
            <a:miter lim="800000"/>
            <a:headEnd/>
            <a:tailEnd/>
          </a:ln>
        </p:spPr>
        <p:txBody>
          <a:bodyPr wrap="none">
            <a:spAutoFit/>
          </a:bodyPr>
          <a:lstStyle/>
          <a:p>
            <a:r>
              <a:rPr lang="ja-JP" altLang="en-US">
                <a:solidFill>
                  <a:schemeClr val="accent2"/>
                </a:solidFill>
                <a:ea typeface="ＭＳ ゴシック" pitchFamily="49" charset="-128"/>
              </a:rPr>
              <a:t>約款</a:t>
            </a:r>
          </a:p>
          <a:p>
            <a:r>
              <a:rPr lang="ja-JP" altLang="en-US">
                <a:solidFill>
                  <a:schemeClr val="accent2"/>
                </a:solidFill>
                <a:ea typeface="ＭＳ ゴシック" pitchFamily="49" charset="-128"/>
              </a:rPr>
              <a:t>包括代金</a:t>
            </a:r>
          </a:p>
        </p:txBody>
      </p:sp>
    </p:spTree>
    <p:extLst>
      <p:ext uri="{BB962C8B-B14F-4D97-AF65-F5344CB8AC3E}">
        <p14:creationId xmlns:p14="http://schemas.microsoft.com/office/powerpoint/2010/main" val="2860755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 3"/>
          <p:cNvSpPr>
            <a:spLocks noGrp="1"/>
          </p:cNvSpPr>
          <p:nvPr>
            <p:ph type="sldNum" sz="quarter" idx="12"/>
          </p:nvPr>
        </p:nvSpPr>
        <p:spPr>
          <a:noFill/>
        </p:spPr>
        <p:txBody>
          <a:bodyPr/>
          <a:lstStyle/>
          <a:p>
            <a:fld id="{87FACCBE-E816-47AB-81C4-06BAB8E4AD9D}" type="slidenum">
              <a:rPr lang="en-US" altLang="ja-JP" smtClean="0">
                <a:latin typeface="Arial" pitchFamily="34" charset="0"/>
              </a:rPr>
              <a:pPr/>
              <a:t>29</a:t>
            </a:fld>
            <a:endParaRPr lang="en-US" altLang="ja-JP" smtClean="0">
              <a:latin typeface="Arial" pitchFamily="34" charset="0"/>
            </a:endParaRPr>
          </a:p>
        </p:txBody>
      </p:sp>
      <p:sp>
        <p:nvSpPr>
          <p:cNvPr id="36867" name="Text Box 2"/>
          <p:cNvSpPr txBox="1">
            <a:spLocks noChangeArrowheads="1"/>
          </p:cNvSpPr>
          <p:nvPr/>
        </p:nvSpPr>
        <p:spPr bwMode="auto">
          <a:xfrm>
            <a:off x="2135188" y="188641"/>
            <a:ext cx="7181850" cy="1200329"/>
          </a:xfrm>
          <a:prstGeom prst="rect">
            <a:avLst/>
          </a:prstGeom>
          <a:noFill/>
          <a:ln w="76200" cmpd="tri">
            <a:solidFill>
              <a:schemeClr val="tx1"/>
            </a:solidFill>
            <a:miter lim="800000"/>
            <a:headEnd/>
            <a:tailEnd/>
          </a:ln>
        </p:spPr>
        <p:txBody>
          <a:bodyPr wrap="square">
            <a:spAutoFit/>
          </a:bodyPr>
          <a:lstStyle/>
          <a:p>
            <a:pPr algn="ctr"/>
            <a:r>
              <a:rPr lang="ja-JP" altLang="en-US" sz="3600" dirty="0"/>
              <a:t>　タクシー会社と実利用者とタクシー手配会社の関係（手配旅行）</a:t>
            </a:r>
          </a:p>
        </p:txBody>
      </p:sp>
      <p:sp>
        <p:nvSpPr>
          <p:cNvPr id="36868" name="Oval 3"/>
          <p:cNvSpPr>
            <a:spLocks noChangeArrowheads="1"/>
          </p:cNvSpPr>
          <p:nvPr/>
        </p:nvSpPr>
        <p:spPr bwMode="auto">
          <a:xfrm>
            <a:off x="5105400" y="2286000"/>
            <a:ext cx="2057400" cy="1219200"/>
          </a:xfrm>
          <a:prstGeom prst="ellipse">
            <a:avLst/>
          </a:prstGeom>
          <a:noFill/>
          <a:ln w="28575">
            <a:solidFill>
              <a:schemeClr val="tx1"/>
            </a:solidFill>
            <a:round/>
            <a:headEnd/>
            <a:tailEnd/>
          </a:ln>
        </p:spPr>
        <p:txBody>
          <a:bodyPr wrap="none" anchor="ctr"/>
          <a:lstStyle/>
          <a:p>
            <a:pPr algn="ctr"/>
            <a:r>
              <a:rPr lang="ja-JP" altLang="en-US" b="1" dirty="0"/>
              <a:t>Ｂ</a:t>
            </a:r>
          </a:p>
          <a:p>
            <a:pPr algn="ctr"/>
            <a:r>
              <a:rPr lang="ja-JP" altLang="en-US" b="1" dirty="0"/>
              <a:t>（タクシ</a:t>
            </a:r>
            <a:r>
              <a:rPr lang="en-US" altLang="ja-JP" b="1" dirty="0"/>
              <a:t>―</a:t>
            </a:r>
            <a:r>
              <a:rPr lang="ja-JP" altLang="en-US" b="1" dirty="0"/>
              <a:t>手配会社）</a:t>
            </a:r>
          </a:p>
        </p:txBody>
      </p:sp>
      <p:sp>
        <p:nvSpPr>
          <p:cNvPr id="36869" name="Oval 4"/>
          <p:cNvSpPr>
            <a:spLocks noChangeArrowheads="1"/>
          </p:cNvSpPr>
          <p:nvPr/>
        </p:nvSpPr>
        <p:spPr bwMode="auto">
          <a:xfrm>
            <a:off x="2514600" y="5257800"/>
            <a:ext cx="2057400" cy="1219200"/>
          </a:xfrm>
          <a:prstGeom prst="ellipse">
            <a:avLst/>
          </a:prstGeom>
          <a:noFill/>
          <a:ln w="9525">
            <a:solidFill>
              <a:schemeClr val="tx1"/>
            </a:solidFill>
            <a:round/>
            <a:headEnd/>
            <a:tailEnd/>
          </a:ln>
        </p:spPr>
        <p:txBody>
          <a:bodyPr wrap="none" anchor="ctr"/>
          <a:lstStyle/>
          <a:p>
            <a:r>
              <a:rPr lang="en-US" altLang="ja-JP" dirty="0"/>
              <a:t>b</a:t>
            </a:r>
          </a:p>
          <a:p>
            <a:r>
              <a:rPr lang="ja-JP" altLang="en-US" b="1" dirty="0"/>
              <a:t>（タクシー会社）</a:t>
            </a:r>
          </a:p>
        </p:txBody>
      </p:sp>
      <p:sp>
        <p:nvSpPr>
          <p:cNvPr id="36870" name="Oval 5"/>
          <p:cNvSpPr>
            <a:spLocks noChangeArrowheads="1"/>
          </p:cNvSpPr>
          <p:nvPr/>
        </p:nvSpPr>
        <p:spPr bwMode="auto">
          <a:xfrm>
            <a:off x="7391400" y="5105400"/>
            <a:ext cx="2057400" cy="1219200"/>
          </a:xfrm>
          <a:prstGeom prst="ellipse">
            <a:avLst/>
          </a:prstGeom>
          <a:noFill/>
          <a:ln w="28575">
            <a:solidFill>
              <a:schemeClr val="tx1"/>
            </a:solidFill>
            <a:round/>
            <a:headEnd/>
            <a:tailEnd/>
          </a:ln>
        </p:spPr>
        <p:txBody>
          <a:bodyPr wrap="none" anchor="ctr"/>
          <a:lstStyle/>
          <a:p>
            <a:r>
              <a:rPr lang="ja-JP" altLang="en-US" dirty="0"/>
              <a:t>Ｃ</a:t>
            </a:r>
          </a:p>
          <a:p>
            <a:r>
              <a:rPr lang="ja-JP" altLang="en-US" dirty="0"/>
              <a:t>（</a:t>
            </a:r>
            <a:r>
              <a:rPr lang="ja-JP" altLang="en-US" b="1" dirty="0"/>
              <a:t>実利用者</a:t>
            </a:r>
            <a:r>
              <a:rPr lang="ja-JP" altLang="en-US" dirty="0"/>
              <a:t>）</a:t>
            </a:r>
          </a:p>
        </p:txBody>
      </p:sp>
      <p:sp>
        <p:nvSpPr>
          <p:cNvPr id="36871" name="Oval 6"/>
          <p:cNvSpPr>
            <a:spLocks noChangeArrowheads="1"/>
          </p:cNvSpPr>
          <p:nvPr/>
        </p:nvSpPr>
        <p:spPr bwMode="auto">
          <a:xfrm rot="-2622416">
            <a:off x="6027738" y="1428750"/>
            <a:ext cx="2362200" cy="5715000"/>
          </a:xfrm>
          <a:prstGeom prst="ellipse">
            <a:avLst/>
          </a:prstGeom>
          <a:noFill/>
          <a:ln w="28575">
            <a:solidFill>
              <a:schemeClr val="accent2"/>
            </a:solidFill>
            <a:round/>
            <a:headEnd/>
            <a:tailEnd/>
          </a:ln>
        </p:spPr>
        <p:txBody>
          <a:bodyPr wrap="none" anchor="ctr"/>
          <a:lstStyle/>
          <a:p>
            <a:endParaRPr lang="ja-JP" altLang="ja-JP"/>
          </a:p>
        </p:txBody>
      </p:sp>
      <p:sp>
        <p:nvSpPr>
          <p:cNvPr id="36872" name="Text Box 7"/>
          <p:cNvSpPr txBox="1">
            <a:spLocks noChangeArrowheads="1"/>
          </p:cNvSpPr>
          <p:nvPr/>
        </p:nvSpPr>
        <p:spPr bwMode="auto">
          <a:xfrm rot="3047314">
            <a:off x="6916313" y="2577872"/>
            <a:ext cx="2867646" cy="1077218"/>
          </a:xfrm>
          <a:prstGeom prst="rect">
            <a:avLst/>
          </a:prstGeom>
          <a:noFill/>
          <a:ln w="9525">
            <a:noFill/>
            <a:miter lim="800000"/>
            <a:headEnd/>
            <a:tailEnd/>
          </a:ln>
        </p:spPr>
        <p:txBody>
          <a:bodyPr wrap="square">
            <a:spAutoFit/>
          </a:bodyPr>
          <a:lstStyle/>
          <a:p>
            <a:pPr algn="ctr"/>
            <a:r>
              <a:rPr lang="ja-JP" altLang="en-US" sz="3200" dirty="0">
                <a:solidFill>
                  <a:schemeClr val="accent2"/>
                </a:solidFill>
              </a:rPr>
              <a:t>会員登録</a:t>
            </a:r>
            <a:endParaRPr lang="en-US" altLang="ja-JP" sz="3200" dirty="0">
              <a:solidFill>
                <a:schemeClr val="accent2"/>
              </a:solidFill>
            </a:endParaRPr>
          </a:p>
          <a:p>
            <a:pPr algn="ctr"/>
            <a:r>
              <a:rPr lang="ja-JP" altLang="en-US" sz="3200" dirty="0">
                <a:solidFill>
                  <a:schemeClr val="accent2"/>
                </a:solidFill>
              </a:rPr>
              <a:t>手配旅行約款</a:t>
            </a:r>
          </a:p>
        </p:txBody>
      </p:sp>
      <p:sp>
        <p:nvSpPr>
          <p:cNvPr id="36873" name="Oval 8"/>
          <p:cNvSpPr>
            <a:spLocks noChangeArrowheads="1"/>
          </p:cNvSpPr>
          <p:nvPr/>
        </p:nvSpPr>
        <p:spPr bwMode="auto">
          <a:xfrm rot="2725638">
            <a:off x="3774282" y="1018382"/>
            <a:ext cx="2133600" cy="6640513"/>
          </a:xfrm>
          <a:prstGeom prst="ellipse">
            <a:avLst/>
          </a:prstGeom>
          <a:noFill/>
          <a:ln w="9525">
            <a:solidFill>
              <a:srgbClr val="FF0000"/>
            </a:solidFill>
            <a:prstDash val="dash"/>
            <a:round/>
            <a:headEnd/>
            <a:tailEnd/>
          </a:ln>
        </p:spPr>
        <p:txBody>
          <a:bodyPr rot="10800000" vert="eaVert" wrap="none" anchor="ctr"/>
          <a:lstStyle/>
          <a:p>
            <a:endParaRPr lang="ja-JP" altLang="ja-JP">
              <a:solidFill>
                <a:srgbClr val="FF0000"/>
              </a:solidFill>
            </a:endParaRPr>
          </a:p>
        </p:txBody>
      </p:sp>
      <p:sp>
        <p:nvSpPr>
          <p:cNvPr id="36874" name="Oval 9"/>
          <p:cNvSpPr>
            <a:spLocks noChangeArrowheads="1"/>
          </p:cNvSpPr>
          <p:nvPr/>
        </p:nvSpPr>
        <p:spPr bwMode="auto">
          <a:xfrm>
            <a:off x="2514600" y="4876800"/>
            <a:ext cx="6934200" cy="1905000"/>
          </a:xfrm>
          <a:prstGeom prst="ellipse">
            <a:avLst/>
          </a:prstGeom>
          <a:noFill/>
          <a:ln w="9525">
            <a:solidFill>
              <a:srgbClr val="008080"/>
            </a:solidFill>
            <a:prstDash val="dash"/>
            <a:round/>
            <a:headEnd/>
            <a:tailEnd/>
          </a:ln>
        </p:spPr>
        <p:txBody>
          <a:bodyPr wrap="none" anchor="ctr"/>
          <a:lstStyle/>
          <a:p>
            <a:endParaRPr lang="ja-JP" altLang="en-US"/>
          </a:p>
        </p:txBody>
      </p:sp>
      <p:sp>
        <p:nvSpPr>
          <p:cNvPr id="36876" name="Text Box 11"/>
          <p:cNvSpPr txBox="1">
            <a:spLocks noChangeArrowheads="1"/>
          </p:cNvSpPr>
          <p:nvPr/>
        </p:nvSpPr>
        <p:spPr bwMode="auto">
          <a:xfrm>
            <a:off x="4932358" y="5943601"/>
            <a:ext cx="1811714" cy="646331"/>
          </a:xfrm>
          <a:prstGeom prst="rect">
            <a:avLst/>
          </a:prstGeom>
          <a:noFill/>
          <a:ln w="9525">
            <a:noFill/>
            <a:miter lim="800000"/>
            <a:headEnd/>
            <a:tailEnd/>
          </a:ln>
        </p:spPr>
        <p:txBody>
          <a:bodyPr wrap="none">
            <a:spAutoFit/>
          </a:bodyPr>
          <a:lstStyle/>
          <a:p>
            <a:pPr algn="ctr"/>
            <a:r>
              <a:rPr lang="ja-JP" altLang="en-US" b="1" dirty="0">
                <a:solidFill>
                  <a:schemeClr val="accent1"/>
                </a:solidFill>
              </a:rPr>
              <a:t>道路運送の適用</a:t>
            </a:r>
            <a:endParaRPr lang="en-US" altLang="ja-JP" b="1" dirty="0">
              <a:solidFill>
                <a:schemeClr val="accent1"/>
              </a:solidFill>
            </a:endParaRPr>
          </a:p>
          <a:p>
            <a:pPr algn="ctr"/>
            <a:r>
              <a:rPr lang="ja-JP" altLang="en-US" b="1" dirty="0">
                <a:solidFill>
                  <a:schemeClr val="accent1"/>
                </a:solidFill>
              </a:rPr>
              <a:t>運賃</a:t>
            </a:r>
          </a:p>
        </p:txBody>
      </p:sp>
      <p:sp>
        <p:nvSpPr>
          <p:cNvPr id="36877" name="Text Box 12"/>
          <p:cNvSpPr txBox="1">
            <a:spLocks noChangeArrowheads="1"/>
          </p:cNvSpPr>
          <p:nvPr/>
        </p:nvSpPr>
        <p:spPr bwMode="auto">
          <a:xfrm>
            <a:off x="6888088" y="3923765"/>
            <a:ext cx="1800200" cy="461665"/>
          </a:xfrm>
          <a:prstGeom prst="rect">
            <a:avLst/>
          </a:prstGeom>
          <a:noFill/>
          <a:ln w="9525">
            <a:noFill/>
            <a:miter lim="800000"/>
            <a:headEnd/>
            <a:tailEnd/>
          </a:ln>
        </p:spPr>
        <p:txBody>
          <a:bodyPr wrap="square">
            <a:spAutoFit/>
          </a:bodyPr>
          <a:lstStyle/>
          <a:p>
            <a:r>
              <a:rPr lang="ja-JP" altLang="en-US" sz="2400" dirty="0">
                <a:solidFill>
                  <a:schemeClr val="accent2"/>
                </a:solidFill>
                <a:ea typeface="ＭＳ ゴシック" pitchFamily="49" charset="-128"/>
              </a:rPr>
              <a:t>代理手数料</a:t>
            </a:r>
          </a:p>
        </p:txBody>
      </p:sp>
      <p:sp>
        <p:nvSpPr>
          <p:cNvPr id="14" name="Text Box 7"/>
          <p:cNvSpPr txBox="1">
            <a:spLocks noChangeArrowheads="1"/>
          </p:cNvSpPr>
          <p:nvPr/>
        </p:nvSpPr>
        <p:spPr bwMode="auto">
          <a:xfrm rot="19021259">
            <a:off x="2400682" y="3012647"/>
            <a:ext cx="2629246" cy="646331"/>
          </a:xfrm>
          <a:prstGeom prst="rect">
            <a:avLst/>
          </a:prstGeom>
          <a:noFill/>
          <a:ln w="9525">
            <a:noFill/>
            <a:miter lim="800000"/>
            <a:headEnd/>
            <a:tailEnd/>
          </a:ln>
        </p:spPr>
        <p:txBody>
          <a:bodyPr wrap="none">
            <a:spAutoFit/>
          </a:bodyPr>
          <a:lstStyle/>
          <a:p>
            <a:pPr algn="ctr"/>
            <a:r>
              <a:rPr lang="ja-JP" altLang="en-US" dirty="0">
                <a:solidFill>
                  <a:schemeClr val="accent2"/>
                </a:solidFill>
              </a:rPr>
              <a:t>業務委託契約</a:t>
            </a:r>
            <a:endParaRPr lang="en-US" altLang="ja-JP" dirty="0">
              <a:solidFill>
                <a:schemeClr val="accent2"/>
              </a:solidFill>
            </a:endParaRPr>
          </a:p>
          <a:p>
            <a:r>
              <a:rPr lang="ja-JP" altLang="en-US" dirty="0">
                <a:solidFill>
                  <a:schemeClr val="accent2"/>
                </a:solidFill>
              </a:rPr>
              <a:t>旅行業法、その他の適用</a:t>
            </a:r>
          </a:p>
        </p:txBody>
      </p:sp>
      <p:sp>
        <p:nvSpPr>
          <p:cNvPr id="15" name="Text Box 12"/>
          <p:cNvSpPr txBox="1">
            <a:spLocks noChangeArrowheads="1"/>
          </p:cNvSpPr>
          <p:nvPr/>
        </p:nvSpPr>
        <p:spPr bwMode="auto">
          <a:xfrm rot="18786917">
            <a:off x="3710015" y="3445706"/>
            <a:ext cx="1368152" cy="830997"/>
          </a:xfrm>
          <a:prstGeom prst="rect">
            <a:avLst/>
          </a:prstGeom>
          <a:noFill/>
          <a:ln w="9525">
            <a:noFill/>
            <a:miter lim="800000"/>
            <a:headEnd/>
            <a:tailEnd/>
          </a:ln>
        </p:spPr>
        <p:txBody>
          <a:bodyPr wrap="square">
            <a:spAutoFit/>
          </a:bodyPr>
          <a:lstStyle/>
          <a:p>
            <a:pPr algn="ctr"/>
            <a:r>
              <a:rPr lang="ja-JP" altLang="en-US" sz="2400" dirty="0">
                <a:solidFill>
                  <a:schemeClr val="accent2"/>
                </a:solidFill>
                <a:ea typeface="ＭＳ ゴシック" pitchFamily="49" charset="-128"/>
              </a:rPr>
              <a:t>諸雑費</a:t>
            </a:r>
            <a:endParaRPr lang="en-US" altLang="ja-JP" sz="2400" dirty="0">
              <a:solidFill>
                <a:schemeClr val="accent2"/>
              </a:solidFill>
              <a:ea typeface="ＭＳ ゴシック" pitchFamily="49" charset="-128"/>
            </a:endParaRPr>
          </a:p>
          <a:p>
            <a:pPr algn="ctr"/>
            <a:r>
              <a:rPr lang="ja-JP" altLang="en-US" sz="2400" dirty="0">
                <a:solidFill>
                  <a:schemeClr val="accent2"/>
                </a:solidFill>
                <a:ea typeface="ＭＳ ゴシック" pitchFamily="49" charset="-128"/>
              </a:rPr>
              <a:t>手数料</a:t>
            </a:r>
          </a:p>
        </p:txBody>
      </p:sp>
    </p:spTree>
    <p:extLst>
      <p:ext uri="{BB962C8B-B14F-4D97-AF65-F5344CB8AC3E}">
        <p14:creationId xmlns:p14="http://schemas.microsoft.com/office/powerpoint/2010/main" val="4058107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60000"/>
              <a:lumOff val="40000"/>
            </a:schemeClr>
          </a:solidFill>
          <a:ln>
            <a:solidFill>
              <a:schemeClr val="accent1"/>
            </a:solidFill>
          </a:ln>
        </p:spPr>
        <p:txBody>
          <a:bodyPr/>
          <a:lstStyle/>
          <a:p>
            <a:pPr algn="ctr"/>
            <a:r>
              <a:rPr kumimoji="1" lang="ja-JP" altLang="en-US" dirty="0" smtClean="0"/>
              <a:t>伝統的運送法の原理</a:t>
            </a:r>
            <a:endParaRPr kumimoji="1" lang="ja-JP" altLang="en-US" dirty="0"/>
          </a:p>
        </p:txBody>
      </p:sp>
      <p:sp>
        <p:nvSpPr>
          <p:cNvPr id="3" name="縦書きテキスト プレースホルダー 2"/>
          <p:cNvSpPr>
            <a:spLocks noGrp="1"/>
          </p:cNvSpPr>
          <p:nvPr>
            <p:ph type="body" orient="vert" idx="1"/>
          </p:nvPr>
        </p:nvSpPr>
        <p:spPr/>
        <p:txBody>
          <a:bodyPr vert="horz">
            <a:normAutofit fontScale="92500" lnSpcReduction="10000"/>
          </a:bodyPr>
          <a:lstStyle/>
          <a:p>
            <a:r>
              <a:rPr kumimoji="1" lang="ja-JP" altLang="en-US" dirty="0" smtClean="0"/>
              <a:t>独占との関係</a:t>
            </a:r>
            <a:endParaRPr kumimoji="1" lang="en-US" altLang="ja-JP" dirty="0" smtClean="0"/>
          </a:p>
          <a:p>
            <a:r>
              <a:rPr lang="ja-JP" altLang="en-US" dirty="0"/>
              <a:t>鉄道</a:t>
            </a:r>
            <a:r>
              <a:rPr lang="ja-JP" altLang="en-US" dirty="0" smtClean="0"/>
              <a:t>が発展する中で、独占の弊害が発生し、規制が誕生（アメリカ）</a:t>
            </a:r>
            <a:endParaRPr lang="en-US" altLang="ja-JP" dirty="0" smtClean="0"/>
          </a:p>
          <a:p>
            <a:r>
              <a:rPr kumimoji="1" lang="ja-JP" altLang="en-US" dirty="0"/>
              <a:t>コモンキャリア</a:t>
            </a:r>
            <a:r>
              <a:rPr kumimoji="1" lang="ja-JP" altLang="en-US" dirty="0" smtClean="0"/>
              <a:t>ーの発想（イギリス</a:t>
            </a:r>
            <a:r>
              <a:rPr kumimoji="1" lang="ja-JP" altLang="en-US" dirty="0" smtClean="0"/>
              <a:t>）</a:t>
            </a:r>
            <a:endParaRPr kumimoji="1" lang="en-US" altLang="ja-JP" dirty="0" smtClean="0"/>
          </a:p>
          <a:p>
            <a:r>
              <a:rPr lang="ja-JP" altLang="en-US" dirty="0" smtClean="0">
                <a:solidFill>
                  <a:srgbClr val="00B050"/>
                </a:solidFill>
              </a:rPr>
              <a:t>コモンキャリア関係の行政を行う機関が、アメリカ連邦政府では準司法機関である行政委員会方式の州際交通委員会（</a:t>
            </a:r>
            <a:r>
              <a:rPr lang="en-US" altLang="ja-JP" dirty="0" smtClean="0">
                <a:solidFill>
                  <a:srgbClr val="00B050"/>
                </a:solidFill>
              </a:rPr>
              <a:t>ICC</a:t>
            </a:r>
            <a:r>
              <a:rPr lang="ja-JP" altLang="en-US" dirty="0" smtClean="0">
                <a:solidFill>
                  <a:srgbClr val="00B050"/>
                </a:solidFill>
              </a:rPr>
              <a:t>）であるが、規制緩和により役割が縮小し、安全規制に特化した運輸省（ＤＯＴ）が設立された。（戦後の</a:t>
            </a:r>
            <a:r>
              <a:rPr lang="en-US" altLang="ja-JP" dirty="0" smtClean="0">
                <a:solidFill>
                  <a:srgbClr val="00B050"/>
                </a:solidFill>
              </a:rPr>
              <a:t>GHQ</a:t>
            </a:r>
            <a:r>
              <a:rPr lang="ja-JP" altLang="en-US" dirty="0" smtClean="0">
                <a:solidFill>
                  <a:srgbClr val="00B050"/>
                </a:solidFill>
              </a:rPr>
              <a:t>の指導により、日本も行政委員会方式が推奨された結果、運輸審議会が設立され、運輸省設置法時代には冒頭に規定されていた）。</a:t>
            </a:r>
            <a:endParaRPr lang="en-US" altLang="ja-JP" dirty="0" smtClean="0">
              <a:solidFill>
                <a:srgbClr val="00B050"/>
              </a:solidFill>
            </a:endParaRPr>
          </a:p>
          <a:p>
            <a:r>
              <a:rPr kumimoji="1" lang="ja-JP" altLang="en-US" dirty="0">
                <a:solidFill>
                  <a:srgbClr val="00B050"/>
                </a:solidFill>
              </a:rPr>
              <a:t>ニューヨーク</a:t>
            </a:r>
            <a:r>
              <a:rPr kumimoji="1" lang="ja-JP" altLang="en-US" dirty="0" smtClean="0">
                <a:solidFill>
                  <a:srgbClr val="00B050"/>
                </a:solidFill>
              </a:rPr>
              <a:t>やロンドンのバス・タクシー等の地域交通行政が、交通委員会方式によるのも、コモンキャリア思想と密接な関連がある（後述するように非流し営業も等しく規制する日本との大きな違いである。）</a:t>
            </a:r>
            <a:endParaRPr kumimoji="1" lang="en-US" altLang="ja-JP" dirty="0" smtClean="0">
              <a:solidFill>
                <a:srgbClr val="00B050"/>
              </a:solidFill>
            </a:endParaRPr>
          </a:p>
          <a:p>
            <a:endParaRPr kumimoji="1" lang="ja-JP" altLang="en-US" dirty="0"/>
          </a:p>
        </p:txBody>
      </p:sp>
    </p:spTree>
    <p:extLst>
      <p:ext uri="{BB962C8B-B14F-4D97-AF65-F5344CB8AC3E}">
        <p14:creationId xmlns:p14="http://schemas.microsoft.com/office/powerpoint/2010/main" val="2145754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 3"/>
          <p:cNvSpPr>
            <a:spLocks noGrp="1"/>
          </p:cNvSpPr>
          <p:nvPr>
            <p:ph type="sldNum" sz="quarter" idx="12"/>
          </p:nvPr>
        </p:nvSpPr>
        <p:spPr>
          <a:noFill/>
        </p:spPr>
        <p:txBody>
          <a:bodyPr/>
          <a:lstStyle/>
          <a:p>
            <a:fld id="{87FACCBE-E816-47AB-81C4-06BAB8E4AD9D}" type="slidenum">
              <a:rPr lang="en-US" altLang="ja-JP" smtClean="0">
                <a:latin typeface="Arial" pitchFamily="34" charset="0"/>
              </a:rPr>
              <a:pPr/>
              <a:t>30</a:t>
            </a:fld>
            <a:endParaRPr lang="en-US" altLang="ja-JP" smtClean="0">
              <a:latin typeface="Arial" pitchFamily="34" charset="0"/>
            </a:endParaRPr>
          </a:p>
        </p:txBody>
      </p:sp>
      <p:sp>
        <p:nvSpPr>
          <p:cNvPr id="36867" name="Text Box 2"/>
          <p:cNvSpPr txBox="1">
            <a:spLocks noChangeArrowheads="1"/>
          </p:cNvSpPr>
          <p:nvPr/>
        </p:nvSpPr>
        <p:spPr bwMode="auto">
          <a:xfrm>
            <a:off x="1991544" y="334397"/>
            <a:ext cx="7776864" cy="1261884"/>
          </a:xfrm>
          <a:prstGeom prst="rect">
            <a:avLst/>
          </a:prstGeom>
          <a:noFill/>
          <a:ln w="76200" cmpd="tri">
            <a:solidFill>
              <a:schemeClr val="tx1"/>
            </a:solidFill>
            <a:miter lim="800000"/>
            <a:headEnd/>
            <a:tailEnd/>
          </a:ln>
        </p:spPr>
        <p:txBody>
          <a:bodyPr wrap="square">
            <a:spAutoFit/>
          </a:bodyPr>
          <a:lstStyle/>
          <a:p>
            <a:pPr algn="ctr"/>
            <a:r>
              <a:rPr lang="ja-JP" altLang="en-US" sz="3600" dirty="0"/>
              <a:t>　</a:t>
            </a:r>
            <a:r>
              <a:rPr lang="ja-JP" altLang="en-US" sz="4400" dirty="0"/>
              <a:t>定額運賃を可能とする仕組み</a:t>
            </a:r>
            <a:endParaRPr lang="en-US" altLang="ja-JP" sz="4400" dirty="0"/>
          </a:p>
          <a:p>
            <a:pPr algn="ctr"/>
            <a:r>
              <a:rPr lang="ja-JP" altLang="en-US" sz="3200" dirty="0"/>
              <a:t>（メーター料金より高くなる場合）</a:t>
            </a:r>
          </a:p>
        </p:txBody>
      </p:sp>
      <p:sp>
        <p:nvSpPr>
          <p:cNvPr id="36868" name="Oval 3"/>
          <p:cNvSpPr>
            <a:spLocks noChangeArrowheads="1"/>
          </p:cNvSpPr>
          <p:nvPr/>
        </p:nvSpPr>
        <p:spPr bwMode="auto">
          <a:xfrm>
            <a:off x="4655840" y="2132856"/>
            <a:ext cx="2633464" cy="1219200"/>
          </a:xfrm>
          <a:prstGeom prst="ellipse">
            <a:avLst/>
          </a:prstGeom>
          <a:solidFill>
            <a:schemeClr val="accent6">
              <a:lumMod val="20000"/>
              <a:lumOff val="80000"/>
            </a:schemeClr>
          </a:solidFill>
          <a:ln w="28575">
            <a:solidFill>
              <a:schemeClr val="tx1"/>
            </a:solidFill>
            <a:round/>
            <a:headEnd/>
            <a:tailEnd/>
          </a:ln>
        </p:spPr>
        <p:txBody>
          <a:bodyPr wrap="none" anchor="ctr"/>
          <a:lstStyle/>
          <a:p>
            <a:pPr algn="ctr"/>
            <a:r>
              <a:rPr lang="ja-JP" altLang="en-US" dirty="0"/>
              <a:t>Ｂ</a:t>
            </a:r>
          </a:p>
          <a:p>
            <a:pPr algn="ctr"/>
            <a:r>
              <a:rPr lang="ja-JP" altLang="en-US" dirty="0"/>
              <a:t>（タクシ</a:t>
            </a:r>
            <a:r>
              <a:rPr lang="en-US" altLang="ja-JP" dirty="0"/>
              <a:t>―</a:t>
            </a:r>
            <a:r>
              <a:rPr lang="ja-JP" altLang="en-US" dirty="0"/>
              <a:t>手配会社）</a:t>
            </a:r>
          </a:p>
        </p:txBody>
      </p:sp>
      <p:sp>
        <p:nvSpPr>
          <p:cNvPr id="36870" name="Oval 5"/>
          <p:cNvSpPr>
            <a:spLocks noChangeArrowheads="1"/>
          </p:cNvSpPr>
          <p:nvPr/>
        </p:nvSpPr>
        <p:spPr bwMode="auto">
          <a:xfrm>
            <a:off x="7391400" y="5105400"/>
            <a:ext cx="2057400" cy="1219200"/>
          </a:xfrm>
          <a:prstGeom prst="ellipse">
            <a:avLst/>
          </a:prstGeom>
          <a:noFill/>
          <a:ln w="28575">
            <a:solidFill>
              <a:schemeClr val="tx1"/>
            </a:solidFill>
            <a:round/>
            <a:headEnd/>
            <a:tailEnd/>
          </a:ln>
        </p:spPr>
        <p:txBody>
          <a:bodyPr wrap="none" anchor="ctr"/>
          <a:lstStyle/>
          <a:p>
            <a:r>
              <a:rPr lang="ja-JP" altLang="en-US" dirty="0"/>
              <a:t>Ｃ</a:t>
            </a:r>
          </a:p>
          <a:p>
            <a:r>
              <a:rPr lang="ja-JP" altLang="en-US" dirty="0"/>
              <a:t>（</a:t>
            </a:r>
            <a:r>
              <a:rPr lang="ja-JP" altLang="en-US" b="1" dirty="0"/>
              <a:t>実利用者</a:t>
            </a:r>
            <a:r>
              <a:rPr lang="ja-JP" altLang="en-US" dirty="0"/>
              <a:t>）</a:t>
            </a:r>
          </a:p>
        </p:txBody>
      </p:sp>
      <p:sp>
        <p:nvSpPr>
          <p:cNvPr id="17" name="右矢印 16"/>
          <p:cNvSpPr/>
          <p:nvPr/>
        </p:nvSpPr>
        <p:spPr>
          <a:xfrm rot="19337877">
            <a:off x="2269218" y="3574325"/>
            <a:ext cx="2759599" cy="664388"/>
          </a:xfrm>
          <a:prstGeom prst="rightArrow">
            <a:avLst/>
          </a:prstGeom>
          <a:solidFill>
            <a:schemeClr val="accent5">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諸経費等（１５）</a:t>
            </a:r>
          </a:p>
        </p:txBody>
      </p:sp>
      <p:sp>
        <p:nvSpPr>
          <p:cNvPr id="20" name="上カーブ矢印 19"/>
          <p:cNvSpPr/>
          <p:nvPr/>
        </p:nvSpPr>
        <p:spPr>
          <a:xfrm rot="19906918">
            <a:off x="3681562" y="4250316"/>
            <a:ext cx="5076055" cy="2367806"/>
          </a:xfrm>
          <a:prstGeom prst="curved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1" name="右矢印 20"/>
          <p:cNvSpPr/>
          <p:nvPr/>
        </p:nvSpPr>
        <p:spPr>
          <a:xfrm>
            <a:off x="4223792" y="4744568"/>
            <a:ext cx="3168352" cy="1132704"/>
          </a:xfrm>
          <a:prstGeom prst="rightArrow">
            <a:avLst/>
          </a:prstGeom>
          <a:solidFill>
            <a:schemeClr val="accent5">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lumMod val="95000"/>
                    <a:lumOff val="5000"/>
                  </a:schemeClr>
                </a:solidFill>
              </a:rPr>
              <a:t>メーター運賃表示（９５）</a:t>
            </a:r>
          </a:p>
        </p:txBody>
      </p:sp>
      <p:sp>
        <p:nvSpPr>
          <p:cNvPr id="23" name="右矢印 22"/>
          <p:cNvSpPr/>
          <p:nvPr/>
        </p:nvSpPr>
        <p:spPr>
          <a:xfrm rot="3225077" flipH="1">
            <a:off x="6170573" y="3857584"/>
            <a:ext cx="2952328" cy="1132704"/>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lumMod val="95000"/>
                    <a:lumOff val="5000"/>
                  </a:schemeClr>
                </a:solidFill>
              </a:rPr>
              <a:t>定額料金支払い（１００）</a:t>
            </a:r>
          </a:p>
        </p:txBody>
      </p:sp>
      <p:sp>
        <p:nvSpPr>
          <p:cNvPr id="25" name="右矢印 24"/>
          <p:cNvSpPr/>
          <p:nvPr/>
        </p:nvSpPr>
        <p:spPr>
          <a:xfrm rot="13929197" flipH="1" flipV="1">
            <a:off x="7376718" y="3171365"/>
            <a:ext cx="2952328" cy="1223389"/>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定額料金提示（１００）</a:t>
            </a:r>
          </a:p>
        </p:txBody>
      </p:sp>
      <p:sp>
        <p:nvSpPr>
          <p:cNvPr id="26" name="Oval 4"/>
          <p:cNvSpPr>
            <a:spLocks noChangeArrowheads="1"/>
          </p:cNvSpPr>
          <p:nvPr/>
        </p:nvSpPr>
        <p:spPr bwMode="auto">
          <a:xfrm>
            <a:off x="1847528" y="5257800"/>
            <a:ext cx="2057400" cy="1219200"/>
          </a:xfrm>
          <a:prstGeom prst="ellipse">
            <a:avLst/>
          </a:prstGeom>
          <a:solidFill>
            <a:schemeClr val="accent5">
              <a:lumMod val="40000"/>
              <a:lumOff val="60000"/>
            </a:schemeClr>
          </a:solidFill>
          <a:ln w="9525">
            <a:solidFill>
              <a:schemeClr val="tx1"/>
            </a:solidFill>
            <a:round/>
            <a:headEnd/>
            <a:tailEnd/>
          </a:ln>
        </p:spPr>
        <p:txBody>
          <a:bodyPr wrap="none" anchor="ctr"/>
          <a:lstStyle/>
          <a:p>
            <a:pPr algn="ctr"/>
            <a:r>
              <a:rPr lang="en-US" altLang="ja-JP" dirty="0"/>
              <a:t>b</a:t>
            </a:r>
          </a:p>
          <a:p>
            <a:pPr algn="ctr"/>
            <a:r>
              <a:rPr lang="ja-JP" altLang="en-US" b="1" dirty="0"/>
              <a:t>（タクシー会社）</a:t>
            </a:r>
          </a:p>
        </p:txBody>
      </p:sp>
      <p:sp>
        <p:nvSpPr>
          <p:cNvPr id="12" name="右矢印 11"/>
          <p:cNvSpPr/>
          <p:nvPr/>
        </p:nvSpPr>
        <p:spPr>
          <a:xfrm rot="19390318" flipH="1">
            <a:off x="2367413" y="3885715"/>
            <a:ext cx="3010070" cy="970199"/>
          </a:xfrm>
          <a:prstGeom prst="rightArrow">
            <a:avLst/>
          </a:prstGeom>
          <a:solidFill>
            <a:schemeClr val="accent5">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lumMod val="95000"/>
                    <a:lumOff val="5000"/>
                  </a:schemeClr>
                </a:solidFill>
              </a:rPr>
              <a:t>メーター運賃支払い（９５）</a:t>
            </a:r>
          </a:p>
        </p:txBody>
      </p:sp>
      <p:sp>
        <p:nvSpPr>
          <p:cNvPr id="13" name="右矢印 12"/>
          <p:cNvSpPr/>
          <p:nvPr/>
        </p:nvSpPr>
        <p:spPr>
          <a:xfrm rot="19337877">
            <a:off x="2035346" y="2716681"/>
            <a:ext cx="3804791" cy="2103039"/>
          </a:xfrm>
          <a:prstGeom prst="rightArrow">
            <a:avLst>
              <a:gd name="adj1" fmla="val 72246"/>
              <a:gd name="adj2" fmla="val 50000"/>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r>
              <a:rPr lang="ja-JP" altLang="en-US" dirty="0">
                <a:solidFill>
                  <a:schemeClr val="tx1">
                    <a:lumMod val="95000"/>
                    <a:lumOff val="5000"/>
                  </a:schemeClr>
                </a:solidFill>
              </a:rPr>
              <a:t>相殺結果（８０）</a:t>
            </a: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lang="ja-JP" altLang="en-US" dirty="0">
              <a:solidFill>
                <a:schemeClr val="tx1">
                  <a:lumMod val="95000"/>
                  <a:lumOff val="5000"/>
                </a:schemeClr>
              </a:solidFill>
            </a:endParaRPr>
          </a:p>
        </p:txBody>
      </p:sp>
    </p:spTree>
    <p:extLst>
      <p:ext uri="{BB962C8B-B14F-4D97-AF65-F5344CB8AC3E}">
        <p14:creationId xmlns:p14="http://schemas.microsoft.com/office/powerpoint/2010/main" val="21034595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 3"/>
          <p:cNvSpPr>
            <a:spLocks noGrp="1"/>
          </p:cNvSpPr>
          <p:nvPr>
            <p:ph type="sldNum" sz="quarter" idx="12"/>
          </p:nvPr>
        </p:nvSpPr>
        <p:spPr>
          <a:noFill/>
        </p:spPr>
        <p:txBody>
          <a:bodyPr/>
          <a:lstStyle/>
          <a:p>
            <a:fld id="{87FACCBE-E816-47AB-81C4-06BAB8E4AD9D}" type="slidenum">
              <a:rPr lang="en-US" altLang="ja-JP" smtClean="0">
                <a:latin typeface="Arial" pitchFamily="34" charset="0"/>
              </a:rPr>
              <a:pPr/>
              <a:t>31</a:t>
            </a:fld>
            <a:endParaRPr lang="en-US" altLang="ja-JP" smtClean="0">
              <a:latin typeface="Arial" pitchFamily="34" charset="0"/>
            </a:endParaRPr>
          </a:p>
        </p:txBody>
      </p:sp>
      <p:sp>
        <p:nvSpPr>
          <p:cNvPr id="36867" name="Text Box 2"/>
          <p:cNvSpPr txBox="1">
            <a:spLocks noChangeArrowheads="1"/>
          </p:cNvSpPr>
          <p:nvPr/>
        </p:nvSpPr>
        <p:spPr bwMode="auto">
          <a:xfrm>
            <a:off x="1991544" y="334397"/>
            <a:ext cx="7776864" cy="1261884"/>
          </a:xfrm>
          <a:prstGeom prst="rect">
            <a:avLst/>
          </a:prstGeom>
          <a:noFill/>
          <a:ln w="76200" cmpd="tri">
            <a:solidFill>
              <a:schemeClr val="tx1"/>
            </a:solidFill>
            <a:miter lim="800000"/>
            <a:headEnd/>
            <a:tailEnd/>
          </a:ln>
        </p:spPr>
        <p:txBody>
          <a:bodyPr wrap="square">
            <a:spAutoFit/>
          </a:bodyPr>
          <a:lstStyle/>
          <a:p>
            <a:pPr algn="ctr"/>
            <a:r>
              <a:rPr lang="ja-JP" altLang="en-US" sz="3600" dirty="0"/>
              <a:t>　</a:t>
            </a:r>
            <a:r>
              <a:rPr lang="ja-JP" altLang="en-US" sz="4400" dirty="0"/>
              <a:t>定額運賃を可能とする仕組み</a:t>
            </a:r>
            <a:endParaRPr lang="en-US" altLang="ja-JP" sz="4400" dirty="0"/>
          </a:p>
          <a:p>
            <a:pPr algn="ctr"/>
            <a:r>
              <a:rPr lang="ja-JP" altLang="en-US" sz="3200" dirty="0"/>
              <a:t>（メーター料金より安くなる場合）</a:t>
            </a:r>
          </a:p>
        </p:txBody>
      </p:sp>
      <p:sp>
        <p:nvSpPr>
          <p:cNvPr id="36868" name="Oval 3"/>
          <p:cNvSpPr>
            <a:spLocks noChangeArrowheads="1"/>
          </p:cNvSpPr>
          <p:nvPr/>
        </p:nvSpPr>
        <p:spPr bwMode="auto">
          <a:xfrm>
            <a:off x="4655840" y="2132856"/>
            <a:ext cx="2633464" cy="1219200"/>
          </a:xfrm>
          <a:prstGeom prst="ellipse">
            <a:avLst/>
          </a:prstGeom>
          <a:solidFill>
            <a:schemeClr val="accent6">
              <a:lumMod val="20000"/>
              <a:lumOff val="80000"/>
            </a:schemeClr>
          </a:solidFill>
          <a:ln w="28575">
            <a:solidFill>
              <a:schemeClr val="tx1"/>
            </a:solidFill>
            <a:round/>
            <a:headEnd/>
            <a:tailEnd/>
          </a:ln>
        </p:spPr>
        <p:txBody>
          <a:bodyPr wrap="none" anchor="ctr"/>
          <a:lstStyle/>
          <a:p>
            <a:pPr algn="ctr"/>
            <a:r>
              <a:rPr lang="ja-JP" altLang="en-US" dirty="0"/>
              <a:t>Ｂ</a:t>
            </a:r>
          </a:p>
          <a:p>
            <a:pPr algn="ctr"/>
            <a:r>
              <a:rPr lang="ja-JP" altLang="en-US" dirty="0"/>
              <a:t>（タクシ</a:t>
            </a:r>
            <a:r>
              <a:rPr lang="en-US" altLang="ja-JP" dirty="0"/>
              <a:t>―</a:t>
            </a:r>
            <a:r>
              <a:rPr lang="ja-JP" altLang="en-US" dirty="0"/>
              <a:t>手配会社）</a:t>
            </a:r>
          </a:p>
        </p:txBody>
      </p:sp>
      <p:sp>
        <p:nvSpPr>
          <p:cNvPr id="36870" name="Oval 5"/>
          <p:cNvSpPr>
            <a:spLocks noChangeArrowheads="1"/>
          </p:cNvSpPr>
          <p:nvPr/>
        </p:nvSpPr>
        <p:spPr bwMode="auto">
          <a:xfrm>
            <a:off x="7391400" y="5378152"/>
            <a:ext cx="2057400" cy="1219200"/>
          </a:xfrm>
          <a:prstGeom prst="ellipse">
            <a:avLst/>
          </a:prstGeom>
          <a:noFill/>
          <a:ln w="28575">
            <a:solidFill>
              <a:schemeClr val="tx1"/>
            </a:solidFill>
            <a:round/>
            <a:headEnd/>
            <a:tailEnd/>
          </a:ln>
        </p:spPr>
        <p:txBody>
          <a:bodyPr wrap="none" anchor="ctr"/>
          <a:lstStyle/>
          <a:p>
            <a:r>
              <a:rPr lang="ja-JP" altLang="en-US" dirty="0"/>
              <a:t>Ｃ</a:t>
            </a:r>
          </a:p>
          <a:p>
            <a:r>
              <a:rPr lang="ja-JP" altLang="en-US" dirty="0"/>
              <a:t>（</a:t>
            </a:r>
            <a:r>
              <a:rPr lang="ja-JP" altLang="en-US" b="1" dirty="0"/>
              <a:t>実利用者</a:t>
            </a:r>
            <a:r>
              <a:rPr lang="ja-JP" altLang="en-US" dirty="0"/>
              <a:t>）</a:t>
            </a:r>
          </a:p>
        </p:txBody>
      </p:sp>
      <p:sp>
        <p:nvSpPr>
          <p:cNvPr id="17" name="右矢印 16"/>
          <p:cNvSpPr/>
          <p:nvPr/>
        </p:nvSpPr>
        <p:spPr>
          <a:xfrm rot="19337877">
            <a:off x="2269218" y="3574325"/>
            <a:ext cx="2759599" cy="664388"/>
          </a:xfrm>
          <a:prstGeom prst="rightArrow">
            <a:avLst/>
          </a:prstGeom>
          <a:solidFill>
            <a:schemeClr val="accent5">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諸経費等（１５）</a:t>
            </a:r>
          </a:p>
        </p:txBody>
      </p:sp>
      <p:sp>
        <p:nvSpPr>
          <p:cNvPr id="20" name="上カーブ矢印 19"/>
          <p:cNvSpPr/>
          <p:nvPr/>
        </p:nvSpPr>
        <p:spPr>
          <a:xfrm rot="19906918">
            <a:off x="3681562" y="4250316"/>
            <a:ext cx="5076055" cy="2367806"/>
          </a:xfrm>
          <a:prstGeom prst="curved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1" name="右矢印 20"/>
          <p:cNvSpPr/>
          <p:nvPr/>
        </p:nvSpPr>
        <p:spPr>
          <a:xfrm>
            <a:off x="4223792" y="4744568"/>
            <a:ext cx="3168352" cy="1132704"/>
          </a:xfrm>
          <a:prstGeom prst="rightArrow">
            <a:avLst/>
          </a:prstGeom>
          <a:solidFill>
            <a:schemeClr val="accent5">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lumMod val="95000"/>
                    <a:lumOff val="5000"/>
                  </a:schemeClr>
                </a:solidFill>
              </a:rPr>
              <a:t>メーター運賃表示（１０５）</a:t>
            </a:r>
          </a:p>
        </p:txBody>
      </p:sp>
      <p:sp>
        <p:nvSpPr>
          <p:cNvPr id="23" name="右矢印 22"/>
          <p:cNvSpPr/>
          <p:nvPr/>
        </p:nvSpPr>
        <p:spPr>
          <a:xfrm rot="3225077" flipH="1">
            <a:off x="6170573" y="3857584"/>
            <a:ext cx="2952328" cy="1132704"/>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lumMod val="95000"/>
                    <a:lumOff val="5000"/>
                  </a:schemeClr>
                </a:solidFill>
              </a:rPr>
              <a:t>定額料金支払い（１００）</a:t>
            </a:r>
          </a:p>
        </p:txBody>
      </p:sp>
      <p:sp>
        <p:nvSpPr>
          <p:cNvPr id="25" name="右矢印 24"/>
          <p:cNvSpPr/>
          <p:nvPr/>
        </p:nvSpPr>
        <p:spPr>
          <a:xfrm rot="13929197" flipH="1" flipV="1">
            <a:off x="7376718" y="3171365"/>
            <a:ext cx="2952328" cy="1223389"/>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定額料金提示（１００）</a:t>
            </a:r>
          </a:p>
        </p:txBody>
      </p:sp>
      <p:sp>
        <p:nvSpPr>
          <p:cNvPr id="26" name="Oval 4"/>
          <p:cNvSpPr>
            <a:spLocks noChangeArrowheads="1"/>
          </p:cNvSpPr>
          <p:nvPr/>
        </p:nvSpPr>
        <p:spPr bwMode="auto">
          <a:xfrm>
            <a:off x="1847528" y="5257800"/>
            <a:ext cx="2057400" cy="1219200"/>
          </a:xfrm>
          <a:prstGeom prst="ellipse">
            <a:avLst/>
          </a:prstGeom>
          <a:solidFill>
            <a:schemeClr val="accent5">
              <a:lumMod val="40000"/>
              <a:lumOff val="60000"/>
            </a:schemeClr>
          </a:solidFill>
          <a:ln w="9525">
            <a:solidFill>
              <a:schemeClr val="tx1"/>
            </a:solidFill>
            <a:round/>
            <a:headEnd/>
            <a:tailEnd/>
          </a:ln>
        </p:spPr>
        <p:txBody>
          <a:bodyPr wrap="none" anchor="ctr"/>
          <a:lstStyle/>
          <a:p>
            <a:pPr algn="ctr"/>
            <a:r>
              <a:rPr lang="en-US" altLang="ja-JP" dirty="0"/>
              <a:t>b</a:t>
            </a:r>
          </a:p>
          <a:p>
            <a:pPr algn="ctr"/>
            <a:r>
              <a:rPr lang="ja-JP" altLang="en-US" b="1" dirty="0"/>
              <a:t>（タクシー会社）</a:t>
            </a:r>
          </a:p>
        </p:txBody>
      </p:sp>
      <p:sp>
        <p:nvSpPr>
          <p:cNvPr id="12" name="右矢印 11"/>
          <p:cNvSpPr/>
          <p:nvPr/>
        </p:nvSpPr>
        <p:spPr>
          <a:xfrm rot="19390318" flipH="1">
            <a:off x="2352679" y="3841459"/>
            <a:ext cx="3157733" cy="970199"/>
          </a:xfrm>
          <a:prstGeom prst="rightArrow">
            <a:avLst/>
          </a:prstGeom>
          <a:solidFill>
            <a:schemeClr val="accent5">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lumMod val="95000"/>
                    <a:lumOff val="5000"/>
                  </a:schemeClr>
                </a:solidFill>
              </a:rPr>
              <a:t>メーター運賃支払い（１０５）</a:t>
            </a:r>
          </a:p>
        </p:txBody>
      </p:sp>
      <p:sp>
        <p:nvSpPr>
          <p:cNvPr id="13" name="右矢印 12"/>
          <p:cNvSpPr/>
          <p:nvPr/>
        </p:nvSpPr>
        <p:spPr>
          <a:xfrm rot="19337877">
            <a:off x="2035346" y="2716681"/>
            <a:ext cx="3804791" cy="2103039"/>
          </a:xfrm>
          <a:prstGeom prst="rightArrow">
            <a:avLst>
              <a:gd name="adj1" fmla="val 72246"/>
              <a:gd name="adj2" fmla="val 50000"/>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r>
              <a:rPr lang="ja-JP" altLang="en-US" dirty="0">
                <a:solidFill>
                  <a:schemeClr val="tx1">
                    <a:lumMod val="95000"/>
                    <a:lumOff val="5000"/>
                  </a:schemeClr>
                </a:solidFill>
              </a:rPr>
              <a:t>相殺結果（９０）</a:t>
            </a: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lang="ja-JP" altLang="en-US" dirty="0">
              <a:solidFill>
                <a:schemeClr val="tx1">
                  <a:lumMod val="95000"/>
                  <a:lumOff val="5000"/>
                </a:schemeClr>
              </a:solidFill>
            </a:endParaRPr>
          </a:p>
        </p:txBody>
      </p:sp>
    </p:spTree>
    <p:extLst>
      <p:ext uri="{BB962C8B-B14F-4D97-AF65-F5344CB8AC3E}">
        <p14:creationId xmlns:p14="http://schemas.microsoft.com/office/powerpoint/2010/main" val="15007903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定額料金制度は割引ではない</a:t>
            </a: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割引サービスでは</a:t>
            </a:r>
            <a:r>
              <a:rPr lang="ja-JP" altLang="en-US" dirty="0" smtClean="0"/>
              <a:t>ない</a:t>
            </a:r>
            <a:r>
              <a:rPr lang="ja-JP" altLang="ja-JP" dirty="0" smtClean="0"/>
              <a:t>。タクシーのメーター運賃に極力近い値を出してい</a:t>
            </a:r>
            <a:r>
              <a:rPr lang="ja-JP" altLang="en-US" dirty="0" smtClean="0"/>
              <a:t>る</a:t>
            </a:r>
            <a:r>
              <a:rPr lang="ja-JP" altLang="ja-JP" dirty="0" smtClean="0"/>
              <a:t>。</a:t>
            </a:r>
          </a:p>
          <a:p>
            <a:r>
              <a:rPr lang="ja-JP" altLang="ja-JP" b="1" dirty="0" smtClean="0"/>
              <a:t>事業者によって料金の違い</a:t>
            </a:r>
            <a:r>
              <a:rPr lang="ja-JP" altLang="en-US" b="1" dirty="0" smtClean="0"/>
              <a:t>は</a:t>
            </a:r>
            <a:r>
              <a:rPr lang="ja-JP" altLang="ja-JP" dirty="0" smtClean="0"/>
              <a:t>基本的に</a:t>
            </a:r>
            <a:r>
              <a:rPr lang="ja-JP" altLang="en-US" dirty="0" smtClean="0"/>
              <a:t>ない</a:t>
            </a:r>
            <a:r>
              <a:rPr lang="ja-JP" altLang="ja-JP" dirty="0" smtClean="0"/>
              <a:t>。その地域で最も広く使われている運賃表に準拠し、同じ地域なら同じ料金になるよう設定してあ</a:t>
            </a:r>
            <a:r>
              <a:rPr lang="ja-JP" altLang="en-US" dirty="0" smtClean="0"/>
              <a:t>る</a:t>
            </a:r>
            <a:r>
              <a:rPr lang="ja-JP" altLang="ja-JP" dirty="0" smtClean="0"/>
              <a:t>。</a:t>
            </a:r>
            <a:endParaRPr kumimoji="1" lang="ja-JP" altLang="en-US" dirty="0"/>
          </a:p>
        </p:txBody>
      </p:sp>
    </p:spTree>
    <p:extLst>
      <p:ext uri="{BB962C8B-B14F-4D97-AF65-F5344CB8AC3E}">
        <p14:creationId xmlns:p14="http://schemas.microsoft.com/office/powerpoint/2010/main" val="29104948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相乗り制度</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ja-JP" dirty="0" smtClean="0"/>
              <a:t>タクシーの割り勘計算は各種提案されてきたが、どうしても不公平感が残</a:t>
            </a:r>
            <a:r>
              <a:rPr lang="ja-JP" altLang="en-US" dirty="0" smtClean="0"/>
              <a:t>った</a:t>
            </a:r>
            <a:r>
              <a:rPr lang="ja-JP" altLang="ja-JP" dirty="0" smtClean="0"/>
              <a:t>。</a:t>
            </a:r>
            <a:endParaRPr lang="en-US" altLang="ja-JP" dirty="0" smtClean="0"/>
          </a:p>
          <a:p>
            <a:r>
              <a:rPr lang="ja-JP" altLang="ja-JP" dirty="0" smtClean="0"/>
              <a:t>それぞれが一人で乗った場合の運賃を計算し、その運賃に比例して割り勘運賃を按分する方式</a:t>
            </a:r>
            <a:r>
              <a:rPr lang="ja-JP" altLang="en-US" dirty="0" smtClean="0"/>
              <a:t>である</a:t>
            </a:r>
            <a:r>
              <a:rPr lang="ja-JP" altLang="ja-JP" dirty="0" smtClean="0"/>
              <a:t>。納得感のある、気持ちよい割り勘ができ</a:t>
            </a:r>
            <a:r>
              <a:rPr lang="ja-JP" altLang="en-US" dirty="0" smtClean="0"/>
              <a:t>る</a:t>
            </a:r>
            <a:endParaRPr lang="ja-JP" altLang="ja-JP" dirty="0" smtClean="0"/>
          </a:p>
          <a:p>
            <a:r>
              <a:rPr lang="en-US" altLang="ja-JP" dirty="0" smtClean="0"/>
              <a:t> </a:t>
            </a:r>
            <a:r>
              <a:rPr lang="ja-JP" altLang="en-US" dirty="0" smtClean="0"/>
              <a:t>なお、手配旅行である以上は、募集型企画旅行と誤解を受けない配慮が求められる</a:t>
            </a:r>
            <a:endParaRPr lang="ja-JP" altLang="ja-JP" dirty="0" smtClean="0"/>
          </a:p>
          <a:p>
            <a:endParaRPr kumimoji="1" lang="ja-JP" altLang="en-US" dirty="0"/>
          </a:p>
        </p:txBody>
      </p:sp>
    </p:spTree>
    <p:extLst>
      <p:ext uri="{BB962C8B-B14F-4D97-AF65-F5344CB8AC3E}">
        <p14:creationId xmlns:p14="http://schemas.microsoft.com/office/powerpoint/2010/main" val="36177907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相乗り屋</a:t>
            </a:r>
            <a:endParaRPr kumimoji="1" lang="ja-JP" altLang="en-US" dirty="0"/>
          </a:p>
        </p:txBody>
      </p:sp>
      <p:sp>
        <p:nvSpPr>
          <p:cNvPr id="3" name="コンテンツ プレースホルダ 2"/>
          <p:cNvSpPr>
            <a:spLocks noGrp="1"/>
          </p:cNvSpPr>
          <p:nvPr>
            <p:ph idx="1"/>
          </p:nvPr>
        </p:nvSpPr>
        <p:spPr>
          <a:xfrm>
            <a:off x="1668016" y="4221088"/>
            <a:ext cx="8892480" cy="2448272"/>
          </a:xfrm>
        </p:spPr>
        <p:txBody>
          <a:bodyPr>
            <a:normAutofit fontScale="85000" lnSpcReduction="20000"/>
          </a:bodyPr>
          <a:lstStyle/>
          <a:p>
            <a:r>
              <a:rPr lang="ja-JP" altLang="en-US" dirty="0" smtClean="0"/>
              <a:t>乗り屋</a:t>
            </a:r>
            <a:r>
              <a:rPr lang="en-US" altLang="ja-JP" dirty="0" err="1" smtClean="0"/>
              <a:t>.net</a:t>
            </a:r>
            <a:r>
              <a:rPr lang="ja-JP" altLang="en-US" dirty="0" smtClean="0"/>
              <a:t>は、タクシー乗り場で並んでいる間に、相乗り相手を見つけるためのライドシェア・アプリです。</a:t>
            </a:r>
            <a:br>
              <a:rPr lang="ja-JP" altLang="en-US" dirty="0" smtClean="0"/>
            </a:br>
            <a:r>
              <a:rPr lang="ja-JP" altLang="en-US" dirty="0" smtClean="0"/>
              <a:t>タクシー乗り場が行列になっている時に、使ってみて下さい。</a:t>
            </a:r>
            <a:br>
              <a:rPr lang="ja-JP" altLang="en-US" dirty="0" smtClean="0"/>
            </a:br>
            <a:r>
              <a:rPr lang="ja-JP" altLang="en-US" dirty="0" smtClean="0"/>
              <a:t>みんなで使えば、相乗りチャンスが広がります。お友達や職場の皆さんにも、ぜひご紹介ください！</a:t>
            </a:r>
            <a:endParaRPr lang="en-US" altLang="ja-JP" dirty="0" smtClean="0"/>
          </a:p>
          <a:p>
            <a:r>
              <a:rPr lang="en-US" altLang="ja-JP" dirty="0" err="1" smtClean="0"/>
              <a:t>iPhone</a:t>
            </a:r>
            <a:r>
              <a:rPr lang="ja-JP" altLang="en-US" dirty="0" err="1" smtClean="0"/>
              <a:t>、</a:t>
            </a:r>
            <a:r>
              <a:rPr lang="en-US" altLang="ja-JP" dirty="0" smtClean="0"/>
              <a:t>Android</a:t>
            </a:r>
            <a:r>
              <a:rPr lang="ja-JP" altLang="en-US" dirty="0" smtClean="0"/>
              <a:t>アプリ「相乗り屋」の利用は当面無料とのこと。課金されるようになった場合、１８０円のチケットを相乗り利用者全員が使用する必要がある。</a:t>
            </a:r>
            <a:r>
              <a:rPr lang="en-US" altLang="ja-JP" dirty="0" smtClean="0"/>
              <a:t>2015.01.24</a:t>
            </a:r>
            <a:endParaRPr kumimoji="1" lang="ja-JP" altLang="en-US" dirty="0"/>
          </a:p>
        </p:txBody>
      </p:sp>
      <p:pic>
        <p:nvPicPr>
          <p:cNvPr id="28674" name="Picture 2" descr="http://www.ainoriya.net/title.png"/>
          <p:cNvPicPr>
            <a:picLocks noChangeAspect="1" noChangeArrowheads="1"/>
          </p:cNvPicPr>
          <p:nvPr/>
        </p:nvPicPr>
        <p:blipFill>
          <a:blip r:embed="rId3" cstate="print"/>
          <a:srcRect/>
          <a:stretch>
            <a:fillRect/>
          </a:stretch>
        </p:blipFill>
        <p:spPr bwMode="auto">
          <a:xfrm>
            <a:off x="1967608" y="1628800"/>
            <a:ext cx="8160841" cy="2176224"/>
          </a:xfrm>
          <a:prstGeom prst="rect">
            <a:avLst/>
          </a:prstGeom>
          <a:noFill/>
        </p:spPr>
      </p:pic>
    </p:spTree>
    <p:extLst>
      <p:ext uri="{BB962C8B-B14F-4D97-AF65-F5344CB8AC3E}">
        <p14:creationId xmlns:p14="http://schemas.microsoft.com/office/powerpoint/2010/main" val="13044410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企画旅行活用型の定額制度</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企画旅行（パック旅行）の中にタクシーが組みこまれる</a:t>
            </a:r>
            <a:endParaRPr kumimoji="1" lang="en-US" altLang="ja-JP" dirty="0" smtClean="0"/>
          </a:p>
          <a:p>
            <a:r>
              <a:rPr lang="ja-JP" altLang="en-US" dirty="0" smtClean="0"/>
              <a:t>手配旅行と異なり、</a:t>
            </a:r>
            <a:r>
              <a:rPr lang="ja-JP" altLang="en-US" dirty="0" smtClean="0">
                <a:solidFill>
                  <a:srgbClr val="FF0000"/>
                </a:solidFill>
              </a:rPr>
              <a:t>自己の計算</a:t>
            </a:r>
            <a:r>
              <a:rPr lang="ja-JP" altLang="en-US" dirty="0" smtClean="0"/>
              <a:t>に基づき、</a:t>
            </a:r>
            <a:r>
              <a:rPr lang="ja-JP" altLang="en-US" dirty="0" smtClean="0">
                <a:solidFill>
                  <a:srgbClr val="FF0000"/>
                </a:solidFill>
              </a:rPr>
              <a:t>自由に価格設定ができる</a:t>
            </a:r>
            <a:r>
              <a:rPr lang="ja-JP" altLang="en-US" dirty="0" smtClean="0"/>
              <a:t>。</a:t>
            </a:r>
            <a:endParaRPr lang="en-US" altLang="ja-JP" dirty="0" smtClean="0"/>
          </a:p>
          <a:p>
            <a:r>
              <a:rPr kumimoji="1" lang="ja-JP" altLang="en-US" dirty="0" smtClean="0"/>
              <a:t>損害賠償責任等は旅行業者として負うことになる</a:t>
            </a:r>
            <a:endParaRPr kumimoji="1" lang="en-US" altLang="ja-JP" dirty="0" smtClean="0"/>
          </a:p>
          <a:p>
            <a:r>
              <a:rPr lang="en-US" altLang="ja-JP" dirty="0" err="1" smtClean="0"/>
              <a:t>UberBlack</a:t>
            </a:r>
            <a:r>
              <a:rPr lang="ja-JP" altLang="en-US" dirty="0" smtClean="0"/>
              <a:t>がこの形をとっていると思われる</a:t>
            </a:r>
            <a:endParaRPr lang="en-US" altLang="ja-JP" dirty="0" smtClean="0"/>
          </a:p>
          <a:p>
            <a:r>
              <a:rPr kumimoji="1" lang="ja-JP" altLang="en-US" dirty="0" smtClean="0"/>
              <a:t>フラット</a:t>
            </a:r>
            <a:r>
              <a:rPr kumimoji="1" lang="ja-JP" altLang="en-US" dirty="0"/>
              <a:t>レート</a:t>
            </a:r>
            <a:r>
              <a:rPr kumimoji="1" lang="ja-JP" altLang="en-US" dirty="0" smtClean="0"/>
              <a:t>のＶＩＡもこの範疇</a:t>
            </a:r>
            <a:endParaRPr kumimoji="1" lang="ja-JP" altLang="en-US" dirty="0"/>
          </a:p>
        </p:txBody>
      </p:sp>
    </p:spTree>
    <p:extLst>
      <p:ext uri="{BB962C8B-B14F-4D97-AF65-F5344CB8AC3E}">
        <p14:creationId xmlns:p14="http://schemas.microsoft.com/office/powerpoint/2010/main" val="40218155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5"/>
          <p:cNvSpPr>
            <a:spLocks noChangeArrowheads="1"/>
          </p:cNvSpPr>
          <p:nvPr/>
        </p:nvSpPr>
        <p:spPr bwMode="auto">
          <a:xfrm>
            <a:off x="1524001" y="1791772"/>
            <a:ext cx="184731" cy="369332"/>
          </a:xfrm>
          <a:prstGeom prst="rect">
            <a:avLst/>
          </a:prstGeom>
          <a:noFill/>
          <a:ln w="9525">
            <a:noFill/>
            <a:miter lim="800000"/>
            <a:headEnd/>
            <a:tailEnd/>
          </a:ln>
          <a:effectLst/>
        </p:spPr>
        <p:txBody>
          <a:bodyPr wrap="none" anchor="ctr">
            <a:spAutoFit/>
          </a:bodyPr>
          <a:lstStyle/>
          <a:p>
            <a:endParaRPr lang="ja-JP" altLang="en-US"/>
          </a:p>
        </p:txBody>
      </p:sp>
      <p:graphicFrame>
        <p:nvGraphicFramePr>
          <p:cNvPr id="45060" name="Object 4"/>
          <p:cNvGraphicFramePr>
            <a:graphicFrameLocks noChangeAspect="1"/>
          </p:cNvGraphicFramePr>
          <p:nvPr>
            <p:extLst>
              <p:ext uri="{D42A27DB-BD31-4B8C-83A1-F6EECF244321}">
                <p14:modId xmlns:p14="http://schemas.microsoft.com/office/powerpoint/2010/main" val="2381764605"/>
              </p:ext>
            </p:extLst>
          </p:nvPr>
        </p:nvGraphicFramePr>
        <p:xfrm>
          <a:off x="2104844" y="1276990"/>
          <a:ext cx="8347495" cy="5408481"/>
        </p:xfrm>
        <a:graphic>
          <a:graphicData uri="http://schemas.openxmlformats.org/presentationml/2006/ole">
            <mc:AlternateContent xmlns:mc="http://schemas.openxmlformats.org/markup-compatibility/2006">
              <mc:Choice xmlns:v="urn:schemas-microsoft-com:vml" Requires="v">
                <p:oleObj spid="_x0000_s2058" name="スライド" r:id="rId4" imgW="4486776" imgH="3364899" progId="PowerPoint.Slide.8">
                  <p:embed/>
                </p:oleObj>
              </mc:Choice>
              <mc:Fallback>
                <p:oleObj name="スライド" r:id="rId4" imgW="4486776" imgH="3364899"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4844" y="1276990"/>
                        <a:ext cx="8347495" cy="5408481"/>
                      </a:xfrm>
                      <a:prstGeom prst="rect">
                        <a:avLst/>
                      </a:prstGeom>
                      <a:noFill/>
                      <a:extLst/>
                    </p:spPr>
                  </p:pic>
                </p:oleObj>
              </mc:Fallback>
            </mc:AlternateContent>
          </a:graphicData>
        </a:graphic>
      </p:graphicFrame>
      <p:sp>
        <p:nvSpPr>
          <p:cNvPr id="45058" name="Rectangle 2"/>
          <p:cNvSpPr>
            <a:spLocks noGrp="1" noChangeArrowheads="1"/>
          </p:cNvSpPr>
          <p:nvPr>
            <p:ph type="title"/>
          </p:nvPr>
        </p:nvSpPr>
        <p:spPr>
          <a:ln>
            <a:solidFill>
              <a:schemeClr val="accent1"/>
            </a:solidFill>
          </a:ln>
        </p:spPr>
        <p:txBody>
          <a:bodyPr/>
          <a:lstStyle/>
          <a:p>
            <a:pPr algn="ctr"/>
            <a:r>
              <a:rPr lang="ja-JP" altLang="en-US"/>
              <a:t>単品主催</a:t>
            </a:r>
          </a:p>
        </p:txBody>
      </p:sp>
    </p:spTree>
    <p:extLst>
      <p:ext uri="{BB962C8B-B14F-4D97-AF65-F5344CB8AC3E}">
        <p14:creationId xmlns:p14="http://schemas.microsoft.com/office/powerpoint/2010/main" val="7848026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noFill/>
          <a:ln w="57150">
            <a:solidFill>
              <a:schemeClr val="tx1">
                <a:lumMod val="95000"/>
                <a:lumOff val="5000"/>
              </a:schemeClr>
            </a:solidFill>
          </a:ln>
        </p:spPr>
        <p:txBody>
          <a:bodyPr rtlCol="0">
            <a:normAutofit/>
          </a:bodyPr>
          <a:lstStyle/>
          <a:p>
            <a:pPr>
              <a:defRPr/>
            </a:pPr>
            <a:r>
              <a:rPr lang="ja-JP" altLang="en-US" dirty="0" smtClean="0"/>
              <a:t>定食料金は自由に決められる不思議</a:t>
            </a:r>
            <a:endParaRPr lang="ja-JP" altLang="en-US" dirty="0"/>
          </a:p>
        </p:txBody>
      </p:sp>
      <p:sp>
        <p:nvSpPr>
          <p:cNvPr id="34819" name="コンテンツ プレースホルダ 2"/>
          <p:cNvSpPr>
            <a:spLocks/>
          </p:cNvSpPr>
          <p:nvPr/>
        </p:nvSpPr>
        <p:spPr bwMode="auto">
          <a:xfrm>
            <a:off x="1992313" y="1557338"/>
            <a:ext cx="8229600" cy="5300662"/>
          </a:xfrm>
          <a:prstGeom prst="rect">
            <a:avLst/>
          </a:prstGeom>
          <a:noFill/>
          <a:ln w="9525">
            <a:solidFill>
              <a:schemeClr val="accent1"/>
            </a:solidFill>
            <a:miter lim="800000"/>
            <a:headEnd/>
            <a:tailEnd/>
          </a:ln>
        </p:spPr>
        <p:txBody>
          <a:bodyPr/>
          <a:lstStyle/>
          <a:p>
            <a:pPr marL="342900" indent="-342900">
              <a:spcBef>
                <a:spcPct val="20000"/>
              </a:spcBef>
              <a:buFont typeface="Arial" pitchFamily="34" charset="0"/>
              <a:buChar char="•"/>
            </a:pPr>
            <a:r>
              <a:rPr lang="ja-JP" altLang="en-US" sz="3200" dirty="0">
                <a:latin typeface="Calibri" pitchFamily="34" charset="0"/>
              </a:rPr>
              <a:t>パッケージツアーの</a:t>
            </a:r>
            <a:r>
              <a:rPr lang="ja-JP" altLang="en-US" sz="3200" dirty="0">
                <a:solidFill>
                  <a:srgbClr val="FF0000"/>
                </a:solidFill>
                <a:latin typeface="Calibri" pitchFamily="34" charset="0"/>
              </a:rPr>
              <a:t>包括料金制度</a:t>
            </a:r>
            <a:r>
              <a:rPr lang="ja-JP" altLang="en-US" sz="3200" dirty="0">
                <a:latin typeface="Calibri" pitchFamily="34" charset="0"/>
              </a:rPr>
              <a:t>の不思議</a:t>
            </a:r>
            <a:endParaRPr lang="en-US" altLang="ja-JP" sz="3200" dirty="0">
              <a:latin typeface="Calibri" pitchFamily="34" charset="0"/>
            </a:endParaRPr>
          </a:p>
          <a:p>
            <a:pPr marL="342900" indent="-342900">
              <a:spcBef>
                <a:spcPct val="20000"/>
              </a:spcBef>
              <a:buFont typeface="Arial" pitchFamily="34" charset="0"/>
              <a:buChar char="•"/>
            </a:pPr>
            <a:r>
              <a:rPr lang="ja-JP" altLang="en-US" sz="3200" dirty="0">
                <a:latin typeface="Calibri" pitchFamily="34" charset="0"/>
              </a:rPr>
              <a:t>パックを構成する個別の料金（鉄道、航空、宿泊、入園料等）は</a:t>
            </a:r>
            <a:r>
              <a:rPr lang="ja-JP" altLang="en-US" sz="3200" dirty="0">
                <a:solidFill>
                  <a:srgbClr val="FF0000"/>
                </a:solidFill>
                <a:latin typeface="Calibri" pitchFamily="34" charset="0"/>
              </a:rPr>
              <a:t>国内国外を問わず</a:t>
            </a:r>
            <a:r>
              <a:rPr lang="ja-JP" altLang="en-US" sz="3200" dirty="0">
                <a:latin typeface="Calibri" pitchFamily="34" charset="0"/>
              </a:rPr>
              <a:t>規制料金であるものは多い。</a:t>
            </a:r>
            <a:endParaRPr lang="en-US" altLang="ja-JP" sz="3200" dirty="0">
              <a:latin typeface="Calibri" pitchFamily="34" charset="0"/>
            </a:endParaRPr>
          </a:p>
          <a:p>
            <a:pPr marL="342900" indent="-342900">
              <a:spcBef>
                <a:spcPct val="20000"/>
              </a:spcBef>
              <a:buFont typeface="Arial" pitchFamily="34" charset="0"/>
              <a:buChar char="•"/>
            </a:pPr>
            <a:r>
              <a:rPr lang="ja-JP" altLang="en-US" sz="3200" dirty="0">
                <a:latin typeface="Calibri" pitchFamily="34" charset="0"/>
              </a:rPr>
              <a:t>この商品をパックにしてまとめて販売すると、料金は自由に決められる。</a:t>
            </a:r>
            <a:endParaRPr lang="en-US" altLang="ja-JP" sz="3200" dirty="0">
              <a:latin typeface="Calibri" pitchFamily="34" charset="0"/>
            </a:endParaRPr>
          </a:p>
          <a:p>
            <a:pPr marL="342900" indent="-342900">
              <a:spcBef>
                <a:spcPct val="20000"/>
              </a:spcBef>
              <a:buFont typeface="Arial" pitchFamily="34" charset="0"/>
              <a:buChar char="•"/>
            </a:pPr>
            <a:r>
              <a:rPr lang="ja-JP" altLang="en-US" sz="3200" dirty="0">
                <a:latin typeface="Calibri" pitchFamily="34" charset="0"/>
              </a:rPr>
              <a:t>欧州は複数商品販売が前提、我が国は単品パックも可能・・・この構造は定着しており変更は困難であろう</a:t>
            </a:r>
          </a:p>
          <a:p>
            <a:pPr marL="342900" indent="-342900">
              <a:spcBef>
                <a:spcPct val="20000"/>
              </a:spcBef>
              <a:buFont typeface="Arial" pitchFamily="34" charset="0"/>
              <a:buChar char="•"/>
            </a:pPr>
            <a:endParaRPr lang="ja-JP" altLang="en-US" sz="3200" dirty="0">
              <a:latin typeface="Calibri" pitchFamily="34" charset="0"/>
            </a:endParaRPr>
          </a:p>
        </p:txBody>
      </p:sp>
    </p:spTree>
    <p:extLst>
      <p:ext uri="{BB962C8B-B14F-4D97-AF65-F5344CB8AC3E}">
        <p14:creationId xmlns:p14="http://schemas.microsoft.com/office/powerpoint/2010/main" val="6057168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409581"/>
            <a:ext cx="10515600" cy="1325563"/>
          </a:xfrm>
          <a:ln>
            <a:solidFill>
              <a:schemeClr val="accent1"/>
            </a:solidFill>
          </a:ln>
        </p:spPr>
        <p:txBody>
          <a:bodyPr/>
          <a:lstStyle/>
          <a:p>
            <a:pPr algn="ctr"/>
            <a:r>
              <a:rPr kumimoji="1" lang="ja-JP" altLang="en-US" dirty="0" smtClean="0"/>
              <a:t>４　　運送機能の分化</a:t>
            </a:r>
            <a:endParaRPr kumimoji="1" lang="ja-JP" altLang="en-US" dirty="0"/>
          </a:p>
        </p:txBody>
      </p:sp>
    </p:spTree>
    <p:extLst>
      <p:ext uri="{BB962C8B-B14F-4D97-AF65-F5344CB8AC3E}">
        <p14:creationId xmlns:p14="http://schemas.microsoft.com/office/powerpoint/2010/main" val="2243941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 3"/>
          <p:cNvSpPr>
            <a:spLocks noGrp="1"/>
          </p:cNvSpPr>
          <p:nvPr>
            <p:ph type="sldNum" sz="quarter" idx="12"/>
          </p:nvPr>
        </p:nvSpPr>
        <p:spPr/>
        <p:txBody>
          <a:bodyPr/>
          <a:lstStyle/>
          <a:p>
            <a:fld id="{CB8B60F7-093C-405E-81CD-55D732F50ACD}" type="slidenum">
              <a:rPr lang="en-US" altLang="ja-JP"/>
              <a:pPr/>
              <a:t>39</a:t>
            </a:fld>
            <a:endParaRPr lang="en-US" altLang="ja-JP" dirty="0"/>
          </a:p>
        </p:txBody>
      </p:sp>
      <p:sp>
        <p:nvSpPr>
          <p:cNvPr id="133122" name="Rectangle 2"/>
          <p:cNvSpPr>
            <a:spLocks noChangeArrowheads="1"/>
          </p:cNvSpPr>
          <p:nvPr/>
        </p:nvSpPr>
        <p:spPr bwMode="auto">
          <a:xfrm>
            <a:off x="759125" y="381002"/>
            <a:ext cx="10696754" cy="762000"/>
          </a:xfrm>
          <a:prstGeom prst="rect">
            <a:avLst/>
          </a:prstGeom>
          <a:solidFill>
            <a:schemeClr val="bg1"/>
          </a:solidFill>
          <a:ln w="57150">
            <a:solidFill>
              <a:schemeClr val="tx1"/>
            </a:solidFill>
            <a:miter lim="800000"/>
            <a:headEnd/>
            <a:tailEnd/>
          </a:ln>
          <a:effectLst/>
        </p:spPr>
        <p:txBody>
          <a:bodyPr wrap="none" anchor="ctr"/>
          <a:lstStyle/>
          <a:p>
            <a:pPr algn="ctr"/>
            <a:r>
              <a:rPr lang="ja-JP" altLang="en-US" sz="4400" dirty="0" smtClean="0"/>
              <a:t>　　　　運送</a:t>
            </a:r>
            <a:r>
              <a:rPr lang="ja-JP" altLang="en-US" sz="4400" dirty="0"/>
              <a:t>機能の</a:t>
            </a:r>
            <a:r>
              <a:rPr lang="ja-JP" altLang="en-US" sz="4400" dirty="0" smtClean="0"/>
              <a:t>分化（海→空→陸）</a:t>
            </a:r>
            <a:endParaRPr lang="ja-JP" altLang="en-US" sz="4400" dirty="0"/>
          </a:p>
        </p:txBody>
      </p:sp>
      <p:sp>
        <p:nvSpPr>
          <p:cNvPr id="133123" name="Rectangle 3"/>
          <p:cNvSpPr>
            <a:spLocks noChangeArrowheads="1"/>
          </p:cNvSpPr>
          <p:nvPr/>
        </p:nvSpPr>
        <p:spPr bwMode="auto">
          <a:xfrm>
            <a:off x="2694320" y="2057400"/>
            <a:ext cx="4038600" cy="838200"/>
          </a:xfrm>
          <a:prstGeom prst="rect">
            <a:avLst/>
          </a:prstGeom>
          <a:solidFill>
            <a:schemeClr val="bg1"/>
          </a:solidFill>
          <a:ln w="57150">
            <a:solidFill>
              <a:schemeClr val="tx1"/>
            </a:solidFill>
            <a:miter lim="800000"/>
            <a:headEnd/>
            <a:tailEnd/>
          </a:ln>
          <a:effectLst/>
        </p:spPr>
        <p:txBody>
          <a:bodyPr wrap="none" anchor="ctr"/>
          <a:lstStyle/>
          <a:p>
            <a:pPr algn="ctr"/>
            <a:r>
              <a:rPr lang="ja-JP" altLang="en-US" sz="4400" dirty="0" smtClean="0"/>
              <a:t>施設管理</a:t>
            </a:r>
            <a:endParaRPr lang="ja-JP" altLang="en-US" sz="4400" dirty="0"/>
          </a:p>
        </p:txBody>
      </p:sp>
      <p:sp>
        <p:nvSpPr>
          <p:cNvPr id="133124" name="Rectangle 4"/>
          <p:cNvSpPr>
            <a:spLocks noChangeArrowheads="1"/>
          </p:cNvSpPr>
          <p:nvPr/>
        </p:nvSpPr>
        <p:spPr bwMode="auto">
          <a:xfrm>
            <a:off x="2694320" y="3352800"/>
            <a:ext cx="4038600" cy="838200"/>
          </a:xfrm>
          <a:prstGeom prst="rect">
            <a:avLst/>
          </a:prstGeom>
          <a:solidFill>
            <a:schemeClr val="bg1"/>
          </a:solidFill>
          <a:ln w="57150">
            <a:solidFill>
              <a:schemeClr val="tx1"/>
            </a:solidFill>
            <a:miter lim="800000"/>
            <a:headEnd/>
            <a:tailEnd/>
          </a:ln>
          <a:effectLst/>
        </p:spPr>
        <p:txBody>
          <a:bodyPr wrap="none" anchor="ctr"/>
          <a:lstStyle/>
          <a:p>
            <a:pPr algn="ctr"/>
            <a:r>
              <a:rPr lang="ja-JP" altLang="en-US" sz="4400" dirty="0"/>
              <a:t>職員</a:t>
            </a:r>
            <a:r>
              <a:rPr lang="ja-JP" altLang="en-US" sz="4400" dirty="0" smtClean="0"/>
              <a:t>管理</a:t>
            </a:r>
            <a:endParaRPr lang="ja-JP" altLang="en-US" sz="4400" dirty="0"/>
          </a:p>
        </p:txBody>
      </p:sp>
      <p:sp>
        <p:nvSpPr>
          <p:cNvPr id="133125" name="Rectangle 5"/>
          <p:cNvSpPr>
            <a:spLocks noChangeArrowheads="1"/>
          </p:cNvSpPr>
          <p:nvPr/>
        </p:nvSpPr>
        <p:spPr bwMode="auto">
          <a:xfrm>
            <a:off x="2618120" y="4572000"/>
            <a:ext cx="4038600" cy="838200"/>
          </a:xfrm>
          <a:prstGeom prst="rect">
            <a:avLst/>
          </a:prstGeom>
          <a:solidFill>
            <a:schemeClr val="bg1"/>
          </a:solidFill>
          <a:ln w="57150">
            <a:solidFill>
              <a:schemeClr val="tx1"/>
            </a:solidFill>
            <a:miter lim="800000"/>
            <a:headEnd/>
            <a:tailEnd/>
          </a:ln>
          <a:effectLst/>
        </p:spPr>
        <p:txBody>
          <a:bodyPr wrap="none" anchor="ctr"/>
          <a:lstStyle/>
          <a:p>
            <a:pPr algn="ctr"/>
            <a:r>
              <a:rPr lang="ja-JP" altLang="en-US" sz="4400" dirty="0" smtClean="0"/>
              <a:t>集荷・集客</a:t>
            </a:r>
            <a:r>
              <a:rPr lang="ja-JP" altLang="en-US" sz="4400" dirty="0"/>
              <a:t>管理</a:t>
            </a:r>
          </a:p>
        </p:txBody>
      </p:sp>
      <p:sp>
        <p:nvSpPr>
          <p:cNvPr id="133126" name="Text Box 6"/>
          <p:cNvSpPr txBox="1">
            <a:spLocks noChangeArrowheads="1"/>
          </p:cNvSpPr>
          <p:nvPr/>
        </p:nvSpPr>
        <p:spPr bwMode="auto">
          <a:xfrm>
            <a:off x="6885320" y="3168650"/>
            <a:ext cx="2470150" cy="641350"/>
          </a:xfrm>
          <a:prstGeom prst="rect">
            <a:avLst/>
          </a:prstGeom>
          <a:noFill/>
          <a:ln w="9525">
            <a:noFill/>
            <a:miter lim="800000"/>
            <a:headEnd/>
            <a:tailEnd/>
          </a:ln>
          <a:effectLst/>
        </p:spPr>
        <p:txBody>
          <a:bodyPr wrap="none">
            <a:spAutoFit/>
          </a:bodyPr>
          <a:lstStyle/>
          <a:p>
            <a:r>
              <a:rPr lang="ja-JP" altLang="en-US" sz="3600"/>
              <a:t>運転手派遣</a:t>
            </a:r>
          </a:p>
        </p:txBody>
      </p:sp>
      <p:sp>
        <p:nvSpPr>
          <p:cNvPr id="133127" name="Text Box 7"/>
          <p:cNvSpPr txBox="1">
            <a:spLocks noChangeArrowheads="1"/>
          </p:cNvSpPr>
          <p:nvPr/>
        </p:nvSpPr>
        <p:spPr bwMode="auto">
          <a:xfrm>
            <a:off x="6959934" y="1949450"/>
            <a:ext cx="2135187" cy="641350"/>
          </a:xfrm>
          <a:prstGeom prst="rect">
            <a:avLst/>
          </a:prstGeom>
          <a:noFill/>
          <a:ln w="9525">
            <a:noFill/>
            <a:miter lim="800000"/>
            <a:headEnd/>
            <a:tailEnd/>
          </a:ln>
          <a:effectLst/>
        </p:spPr>
        <p:txBody>
          <a:bodyPr wrap="none">
            <a:spAutoFit/>
          </a:bodyPr>
          <a:lstStyle/>
          <a:p>
            <a:r>
              <a:rPr lang="ja-JP" altLang="en-US" sz="3600"/>
              <a:t>レンタカー</a:t>
            </a:r>
            <a:endParaRPr lang="ja-JP" altLang="en-US"/>
          </a:p>
        </p:txBody>
      </p:sp>
      <p:sp>
        <p:nvSpPr>
          <p:cNvPr id="133128" name="Text Box 8"/>
          <p:cNvSpPr txBox="1">
            <a:spLocks noChangeArrowheads="1"/>
          </p:cNvSpPr>
          <p:nvPr/>
        </p:nvSpPr>
        <p:spPr bwMode="auto">
          <a:xfrm>
            <a:off x="6997462" y="3854450"/>
            <a:ext cx="2012950" cy="641350"/>
          </a:xfrm>
          <a:prstGeom prst="rect">
            <a:avLst/>
          </a:prstGeom>
          <a:noFill/>
          <a:ln w="9525">
            <a:noFill/>
            <a:miter lim="800000"/>
            <a:headEnd/>
            <a:tailEnd/>
          </a:ln>
          <a:effectLst/>
        </p:spPr>
        <p:txBody>
          <a:bodyPr wrap="none">
            <a:spAutoFit/>
          </a:bodyPr>
          <a:lstStyle/>
          <a:p>
            <a:r>
              <a:rPr lang="ja-JP" altLang="en-US" sz="3600" dirty="0"/>
              <a:t>運転代行</a:t>
            </a:r>
            <a:endParaRPr lang="ja-JP" altLang="en-US" dirty="0"/>
          </a:p>
        </p:txBody>
      </p:sp>
      <p:sp>
        <p:nvSpPr>
          <p:cNvPr id="133129" name="Text Box 9"/>
          <p:cNvSpPr txBox="1">
            <a:spLocks noChangeArrowheads="1"/>
          </p:cNvSpPr>
          <p:nvPr/>
        </p:nvSpPr>
        <p:spPr bwMode="auto">
          <a:xfrm>
            <a:off x="6923420" y="2559050"/>
            <a:ext cx="2012950" cy="641350"/>
          </a:xfrm>
          <a:prstGeom prst="rect">
            <a:avLst/>
          </a:prstGeom>
          <a:noFill/>
          <a:ln w="9525">
            <a:noFill/>
            <a:miter lim="800000"/>
            <a:headEnd/>
            <a:tailEnd/>
          </a:ln>
          <a:effectLst/>
        </p:spPr>
        <p:txBody>
          <a:bodyPr wrap="none">
            <a:spAutoFit/>
          </a:bodyPr>
          <a:lstStyle/>
          <a:p>
            <a:r>
              <a:rPr lang="ja-JP" altLang="en-US" sz="3600" dirty="0"/>
              <a:t>運転管理</a:t>
            </a:r>
          </a:p>
        </p:txBody>
      </p:sp>
      <p:sp>
        <p:nvSpPr>
          <p:cNvPr id="133130" name="Text Box 10"/>
          <p:cNvSpPr txBox="1">
            <a:spLocks noChangeArrowheads="1"/>
          </p:cNvSpPr>
          <p:nvPr/>
        </p:nvSpPr>
        <p:spPr bwMode="auto">
          <a:xfrm>
            <a:off x="7062436" y="4654878"/>
            <a:ext cx="2367956" cy="646331"/>
          </a:xfrm>
          <a:prstGeom prst="rect">
            <a:avLst/>
          </a:prstGeom>
          <a:noFill/>
          <a:ln w="9525">
            <a:noFill/>
            <a:miter lim="800000"/>
            <a:headEnd/>
            <a:tailEnd/>
          </a:ln>
          <a:effectLst/>
        </p:spPr>
        <p:txBody>
          <a:bodyPr wrap="none">
            <a:spAutoFit/>
          </a:bodyPr>
          <a:lstStyle/>
          <a:p>
            <a:r>
              <a:rPr lang="ja-JP" altLang="en-US" sz="3600" dirty="0" smtClean="0"/>
              <a:t>スマホ配車</a:t>
            </a:r>
            <a:endParaRPr lang="ja-JP" altLang="en-US" dirty="0"/>
          </a:p>
        </p:txBody>
      </p:sp>
      <p:sp>
        <p:nvSpPr>
          <p:cNvPr id="133131" name="Oval 11"/>
          <p:cNvSpPr>
            <a:spLocks noChangeArrowheads="1"/>
          </p:cNvSpPr>
          <p:nvPr/>
        </p:nvSpPr>
        <p:spPr bwMode="auto">
          <a:xfrm>
            <a:off x="560720" y="2057400"/>
            <a:ext cx="1600200" cy="990600"/>
          </a:xfrm>
          <a:prstGeom prst="ellipse">
            <a:avLst/>
          </a:prstGeom>
          <a:solidFill>
            <a:schemeClr val="bg1"/>
          </a:solidFill>
          <a:ln w="9525">
            <a:solidFill>
              <a:schemeClr val="tx1"/>
            </a:solidFill>
            <a:round/>
            <a:headEnd/>
            <a:tailEnd/>
          </a:ln>
          <a:effectLst/>
        </p:spPr>
        <p:txBody>
          <a:bodyPr wrap="none" anchor="ctr"/>
          <a:lstStyle/>
          <a:p>
            <a:pPr algn="ctr"/>
            <a:r>
              <a:rPr lang="ja-JP" altLang="en-US" sz="3600" dirty="0"/>
              <a:t>賃貸借</a:t>
            </a:r>
            <a:endParaRPr lang="ja-JP" altLang="en-US" dirty="0"/>
          </a:p>
        </p:txBody>
      </p:sp>
      <p:sp>
        <p:nvSpPr>
          <p:cNvPr id="133132" name="Oval 12"/>
          <p:cNvSpPr>
            <a:spLocks noChangeArrowheads="1"/>
          </p:cNvSpPr>
          <p:nvPr/>
        </p:nvSpPr>
        <p:spPr bwMode="auto">
          <a:xfrm>
            <a:off x="560720" y="3276600"/>
            <a:ext cx="1600200" cy="990600"/>
          </a:xfrm>
          <a:prstGeom prst="ellipse">
            <a:avLst/>
          </a:prstGeom>
          <a:solidFill>
            <a:schemeClr val="bg1"/>
          </a:solidFill>
          <a:ln w="9525">
            <a:solidFill>
              <a:schemeClr val="tx1"/>
            </a:solidFill>
            <a:round/>
            <a:headEnd/>
            <a:tailEnd/>
          </a:ln>
          <a:effectLst/>
        </p:spPr>
        <p:txBody>
          <a:bodyPr wrap="none" anchor="ctr"/>
          <a:lstStyle/>
          <a:p>
            <a:pPr algn="ctr"/>
            <a:r>
              <a:rPr lang="ja-JP" altLang="en-US" sz="3600" dirty="0"/>
              <a:t>労働法</a:t>
            </a:r>
            <a:endParaRPr lang="ja-JP" altLang="en-US" dirty="0"/>
          </a:p>
        </p:txBody>
      </p:sp>
      <p:sp>
        <p:nvSpPr>
          <p:cNvPr id="133133" name="Oval 13"/>
          <p:cNvSpPr>
            <a:spLocks noChangeArrowheads="1"/>
          </p:cNvSpPr>
          <p:nvPr/>
        </p:nvSpPr>
        <p:spPr bwMode="auto">
          <a:xfrm>
            <a:off x="408320" y="4419600"/>
            <a:ext cx="2057400" cy="1143000"/>
          </a:xfrm>
          <a:prstGeom prst="ellipse">
            <a:avLst/>
          </a:prstGeom>
          <a:solidFill>
            <a:schemeClr val="bg1"/>
          </a:solidFill>
          <a:ln w="9525">
            <a:solidFill>
              <a:schemeClr val="tx1"/>
            </a:solidFill>
            <a:round/>
            <a:headEnd/>
            <a:tailEnd/>
          </a:ln>
          <a:effectLst/>
        </p:spPr>
        <p:txBody>
          <a:bodyPr wrap="none" anchor="ctr"/>
          <a:lstStyle/>
          <a:p>
            <a:pPr algn="ctr"/>
            <a:r>
              <a:rPr lang="ja-JP" altLang="en-US" sz="3200" dirty="0" smtClean="0"/>
              <a:t>旅行業法等</a:t>
            </a:r>
            <a:endParaRPr lang="ja-JP" altLang="en-US" sz="3200" dirty="0"/>
          </a:p>
        </p:txBody>
      </p:sp>
      <p:sp>
        <p:nvSpPr>
          <p:cNvPr id="2" name="円/楕円 1"/>
          <p:cNvSpPr/>
          <p:nvPr/>
        </p:nvSpPr>
        <p:spPr>
          <a:xfrm>
            <a:off x="10765763" y="1595887"/>
            <a:ext cx="1061049" cy="41320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800" dirty="0" smtClean="0">
                <a:solidFill>
                  <a:schemeClr val="tx1">
                    <a:lumMod val="95000"/>
                    <a:lumOff val="5000"/>
                  </a:schemeClr>
                </a:solidFill>
              </a:rPr>
              <a:t>タクシー流し営業</a:t>
            </a:r>
            <a:endParaRPr kumimoji="1" lang="ja-JP" altLang="en-US" sz="2800" dirty="0">
              <a:solidFill>
                <a:schemeClr val="tx1">
                  <a:lumMod val="95000"/>
                  <a:lumOff val="5000"/>
                </a:schemeClr>
              </a:solidFill>
            </a:endParaRPr>
          </a:p>
        </p:txBody>
      </p:sp>
      <p:sp>
        <p:nvSpPr>
          <p:cNvPr id="3" name="左矢印 2"/>
          <p:cNvSpPr/>
          <p:nvPr/>
        </p:nvSpPr>
        <p:spPr>
          <a:xfrm>
            <a:off x="9274955" y="4494362"/>
            <a:ext cx="1490808" cy="888521"/>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95000"/>
                    <a:lumOff val="5000"/>
                  </a:schemeClr>
                </a:solidFill>
              </a:rPr>
              <a:t>分化傾向</a:t>
            </a:r>
            <a:endParaRPr kumimoji="1" lang="ja-JP" altLang="en-US" dirty="0">
              <a:solidFill>
                <a:schemeClr val="tx1">
                  <a:lumMod val="95000"/>
                  <a:lumOff val="5000"/>
                </a:schemeClr>
              </a:solidFill>
            </a:endParaRPr>
          </a:p>
        </p:txBody>
      </p:sp>
      <p:sp>
        <p:nvSpPr>
          <p:cNvPr id="4" name="左右矢印 3"/>
          <p:cNvSpPr/>
          <p:nvPr/>
        </p:nvSpPr>
        <p:spPr>
          <a:xfrm>
            <a:off x="9247639" y="2263002"/>
            <a:ext cx="1592168" cy="1371600"/>
          </a:xfrm>
          <a:prstGeom prst="leftRightArrow">
            <a:avLst>
              <a:gd name="adj1" fmla="val 50000"/>
              <a:gd name="adj2" fmla="val 2848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lumMod val="95000"/>
                    <a:lumOff val="5000"/>
                  </a:schemeClr>
                </a:solidFill>
              </a:rPr>
              <a:t>未分化</a:t>
            </a:r>
            <a:endParaRPr kumimoji="1" lang="ja-JP" altLang="en-US" sz="2400" dirty="0">
              <a:solidFill>
                <a:schemeClr val="tx1">
                  <a:lumMod val="95000"/>
                  <a:lumOff val="5000"/>
                </a:schemeClr>
              </a:solidFill>
            </a:endParaRPr>
          </a:p>
        </p:txBody>
      </p:sp>
    </p:spTree>
    <p:extLst>
      <p:ext uri="{BB962C8B-B14F-4D97-AF65-F5344CB8AC3E}">
        <p14:creationId xmlns:p14="http://schemas.microsoft.com/office/powerpoint/2010/main" val="3991814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コモンキャリアーという概念</a:t>
            </a:r>
            <a:endParaRPr kumimoji="1" lang="ja-JP" altLang="en-US" dirty="0"/>
          </a:p>
        </p:txBody>
      </p:sp>
      <p:sp>
        <p:nvSpPr>
          <p:cNvPr id="3" name="縦書きテキスト プレースホルダー 2"/>
          <p:cNvSpPr>
            <a:spLocks noGrp="1"/>
          </p:cNvSpPr>
          <p:nvPr>
            <p:ph type="body" orient="vert" idx="1"/>
          </p:nvPr>
        </p:nvSpPr>
        <p:spPr/>
        <p:txBody>
          <a:bodyPr vert="horz">
            <a:normAutofit/>
          </a:bodyPr>
          <a:lstStyle/>
          <a:p>
            <a:r>
              <a:rPr lang="ja-JP" altLang="en-US" dirty="0" smtClean="0"/>
              <a:t>輸送量</a:t>
            </a:r>
            <a:r>
              <a:rPr lang="ja-JP" altLang="en-US" dirty="0"/>
              <a:t>が増加するにつれ，輸送を専門とする業者が現れるようになった。</a:t>
            </a:r>
            <a:r>
              <a:rPr lang="en-US" altLang="ja-JP" dirty="0"/>
              <a:t>18</a:t>
            </a:r>
            <a:r>
              <a:rPr lang="ja-JP" altLang="en-US" dirty="0"/>
              <a:t>世紀イギリスでは，輸送業者として営業を始める者に公共運送人</a:t>
            </a:r>
            <a:r>
              <a:rPr lang="en-US" altLang="ja-JP" dirty="0"/>
              <a:t>(</a:t>
            </a:r>
            <a:r>
              <a:rPr lang="ja-JP" altLang="en-US" dirty="0"/>
              <a:t>コモン･キャリア</a:t>
            </a:r>
            <a:r>
              <a:rPr lang="en-US" altLang="ja-JP" dirty="0"/>
              <a:t>common carrier)</a:t>
            </a:r>
            <a:r>
              <a:rPr lang="ja-JP" altLang="en-US" dirty="0"/>
              <a:t>としての責任を負わせ，運送を依頼されたなら理由なく断ってはならないこと，依頼者によって</a:t>
            </a:r>
            <a:r>
              <a:rPr lang="ja-JP" altLang="en-US" b="1" dirty="0">
                <a:solidFill>
                  <a:srgbClr val="FF0000"/>
                </a:solidFill>
              </a:rPr>
              <a:t>不当な差別をしないこと</a:t>
            </a:r>
            <a:r>
              <a:rPr lang="ja-JP" altLang="en-US" dirty="0"/>
              <a:t>，</a:t>
            </a:r>
            <a:r>
              <a:rPr lang="ja-JP" altLang="en-US" dirty="0">
                <a:solidFill>
                  <a:srgbClr val="FF0000"/>
                </a:solidFill>
              </a:rPr>
              <a:t>合理的な運賃で運ぶこと</a:t>
            </a:r>
            <a:r>
              <a:rPr lang="ja-JP" altLang="en-US" dirty="0"/>
              <a:t>，</a:t>
            </a:r>
            <a:r>
              <a:rPr lang="ja-JP" altLang="en-US" dirty="0">
                <a:solidFill>
                  <a:srgbClr val="FF0000"/>
                </a:solidFill>
              </a:rPr>
              <a:t>安全な輸送をすること</a:t>
            </a:r>
            <a:r>
              <a:rPr lang="ja-JP" altLang="en-US" dirty="0"/>
              <a:t>などを義務づけた。こうした規制によって，コモン･キャリアは公衆のために共同利用が可能な輸送機関となった。</a:t>
            </a:r>
          </a:p>
          <a:p>
            <a:endParaRPr kumimoji="1" lang="ja-JP" altLang="en-US" dirty="0"/>
          </a:p>
        </p:txBody>
      </p:sp>
    </p:spTree>
    <p:extLst>
      <p:ext uri="{BB962C8B-B14F-4D97-AF65-F5344CB8AC3E}">
        <p14:creationId xmlns:p14="http://schemas.microsoft.com/office/powerpoint/2010/main" val="838903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8697"/>
            <a:ext cx="10515600" cy="1325563"/>
          </a:xfrm>
          <a:ln>
            <a:solidFill>
              <a:schemeClr val="accent1"/>
            </a:solidFill>
          </a:ln>
        </p:spPr>
        <p:txBody>
          <a:bodyPr/>
          <a:lstStyle/>
          <a:p>
            <a:pPr algn="ctr"/>
            <a:r>
              <a:rPr kumimoji="1" lang="ja-JP" altLang="en-US" dirty="0" smtClean="0"/>
              <a:t>物流と人流</a:t>
            </a:r>
            <a:endParaRPr kumimoji="1" lang="ja-JP" altLang="en-US" dirty="0"/>
          </a:p>
        </p:txBody>
      </p:sp>
      <p:sp>
        <p:nvSpPr>
          <p:cNvPr id="3" name="コンテンツ プレースホルダ 2"/>
          <p:cNvSpPr>
            <a:spLocks noGrp="1"/>
          </p:cNvSpPr>
          <p:nvPr>
            <p:ph idx="1"/>
          </p:nvPr>
        </p:nvSpPr>
        <p:spPr>
          <a:xfrm>
            <a:off x="569343" y="1475117"/>
            <a:ext cx="11095008" cy="5210354"/>
          </a:xfrm>
        </p:spPr>
        <p:txBody>
          <a:bodyPr>
            <a:noAutofit/>
          </a:bodyPr>
          <a:lstStyle/>
          <a:p>
            <a:r>
              <a:rPr lang="ja-JP" altLang="en-US" dirty="0" smtClean="0"/>
              <a:t>「</a:t>
            </a:r>
            <a:r>
              <a:rPr lang="ja-JP" altLang="ja-JP" dirty="0" smtClean="0"/>
              <a:t>人流</a:t>
            </a:r>
            <a:r>
              <a:rPr lang="ja-JP" altLang="en-US" dirty="0" smtClean="0"/>
              <a:t>」は</a:t>
            </a:r>
            <a:r>
              <a:rPr lang="ja-JP" altLang="ja-JP" dirty="0" smtClean="0"/>
              <a:t>絶えず</a:t>
            </a:r>
            <a:r>
              <a:rPr lang="ja-JP" altLang="en-US" dirty="0" smtClean="0"/>
              <a:t>「</a:t>
            </a:r>
            <a:r>
              <a:rPr lang="ja-JP" altLang="ja-JP" dirty="0" smtClean="0"/>
              <a:t>物流</a:t>
            </a:r>
            <a:r>
              <a:rPr lang="ja-JP" altLang="en-US" dirty="0" smtClean="0"/>
              <a:t>」</a:t>
            </a:r>
            <a:r>
              <a:rPr lang="ja-JP" altLang="ja-JP" dirty="0" smtClean="0"/>
              <a:t>の世界を追いかけている</a:t>
            </a:r>
            <a:endParaRPr lang="en-US" altLang="ja-JP" dirty="0" smtClean="0"/>
          </a:p>
          <a:p>
            <a:r>
              <a:rPr lang="ja-JP" altLang="ja-JP" b="1" dirty="0" smtClean="0">
                <a:solidFill>
                  <a:srgbClr val="FF0000"/>
                </a:solidFill>
              </a:rPr>
              <a:t>コンテナ</a:t>
            </a:r>
            <a:r>
              <a:rPr lang="ja-JP" altLang="ja-JP" dirty="0"/>
              <a:t>の出現により</a:t>
            </a:r>
            <a:r>
              <a:rPr lang="ja-JP" altLang="ja-JP" b="1" dirty="0">
                <a:solidFill>
                  <a:srgbClr val="FF0000"/>
                </a:solidFill>
              </a:rPr>
              <a:t>海運同盟</a:t>
            </a:r>
            <a:r>
              <a:rPr lang="ja-JP" altLang="ja-JP" dirty="0"/>
              <a:t>が崩壊し、</a:t>
            </a:r>
            <a:r>
              <a:rPr lang="ja-JP" altLang="ja-JP" b="1" dirty="0">
                <a:solidFill>
                  <a:srgbClr val="FF0000"/>
                </a:solidFill>
              </a:rPr>
              <a:t>巨大海運アライアンス</a:t>
            </a:r>
            <a:r>
              <a:rPr lang="ja-JP" altLang="ja-JP" dirty="0"/>
              <a:t>が登場していった過程を</a:t>
            </a:r>
            <a:r>
              <a:rPr lang="ja-JP" altLang="ja-JP" dirty="0" smtClean="0"/>
              <a:t>、</a:t>
            </a:r>
            <a:r>
              <a:rPr lang="ja-JP" altLang="en-US" dirty="0" smtClean="0"/>
              <a:t>国際</a:t>
            </a:r>
            <a:r>
              <a:rPr lang="ja-JP" altLang="ja-JP" dirty="0" smtClean="0"/>
              <a:t>航空</a:t>
            </a:r>
            <a:r>
              <a:rPr lang="ja-JP" altLang="ja-JP" dirty="0"/>
              <a:t>の世界は追いかけている</a:t>
            </a:r>
            <a:r>
              <a:rPr lang="ja-JP" altLang="ja-JP" dirty="0" smtClean="0"/>
              <a:t>。</a:t>
            </a:r>
            <a:endParaRPr lang="en-US" altLang="ja-JP" dirty="0" smtClean="0"/>
          </a:p>
          <a:p>
            <a:r>
              <a:rPr lang="ja-JP" altLang="en-US" b="1" dirty="0" smtClean="0">
                <a:solidFill>
                  <a:srgbClr val="FF0000"/>
                </a:solidFill>
                <a:latin typeface="+mj-ea"/>
                <a:ea typeface="+mj-ea"/>
              </a:rPr>
              <a:t>ＩＡＴＡ</a:t>
            </a:r>
            <a:r>
              <a:rPr lang="ja-JP" altLang="ja-JP" dirty="0" smtClean="0"/>
              <a:t>の</a:t>
            </a:r>
            <a:r>
              <a:rPr lang="ja-JP" altLang="ja-JP" dirty="0"/>
              <a:t>運賃体制が崩壊し</a:t>
            </a:r>
            <a:r>
              <a:rPr lang="ja-JP" altLang="ja-JP" dirty="0" smtClean="0"/>
              <a:t>、</a:t>
            </a:r>
            <a:r>
              <a:rPr lang="ja-JP" altLang="en-US" b="1" dirty="0" smtClean="0">
                <a:solidFill>
                  <a:srgbClr val="FF0000"/>
                </a:solidFill>
              </a:rPr>
              <a:t>ＬＣＣ</a:t>
            </a:r>
            <a:r>
              <a:rPr lang="ja-JP" altLang="ja-JP" dirty="0" smtClean="0"/>
              <a:t>が</a:t>
            </a:r>
            <a:r>
              <a:rPr lang="ja-JP" altLang="ja-JP" dirty="0"/>
              <a:t>登場して国籍概念が変化してきている状況は国際海運を理解すれば容易に納得できる</a:t>
            </a:r>
            <a:r>
              <a:rPr lang="ja-JP" altLang="ja-JP" dirty="0" smtClean="0"/>
              <a:t>。</a:t>
            </a:r>
            <a:endParaRPr lang="en-US" altLang="ja-JP" dirty="0" smtClean="0"/>
          </a:p>
          <a:p>
            <a:r>
              <a:rPr kumimoji="1" lang="ja-JP" altLang="en-US" dirty="0" smtClean="0">
                <a:solidFill>
                  <a:srgbClr val="FF0000"/>
                </a:solidFill>
              </a:rPr>
              <a:t>宅配便</a:t>
            </a:r>
            <a:r>
              <a:rPr kumimoji="1" lang="ja-JP" altLang="en-US" dirty="0" smtClean="0"/>
              <a:t>の登場により、全国津々浦々まで廉価にモノが運べるようになった。宅配便に匹敵する</a:t>
            </a:r>
            <a:r>
              <a:rPr lang="ja-JP" altLang="en-US" dirty="0" smtClean="0"/>
              <a:t>人流サービスが登場しないかと期待し、</a:t>
            </a:r>
            <a:r>
              <a:rPr lang="en-US" altLang="ja-JP" dirty="0" smtClean="0"/>
              <a:t>『</a:t>
            </a:r>
            <a:r>
              <a:rPr lang="ja-JP" altLang="en-US" dirty="0" smtClean="0"/>
              <a:t>モバイル交通革命</a:t>
            </a:r>
            <a:r>
              <a:rPr lang="en-US" altLang="ja-JP" dirty="0" smtClean="0"/>
              <a:t>』</a:t>
            </a:r>
            <a:r>
              <a:rPr lang="ja-JP" altLang="en-US" dirty="0" smtClean="0"/>
              <a:t>を著した。</a:t>
            </a:r>
            <a:endParaRPr kumimoji="1" lang="en-US" altLang="ja-JP" dirty="0" smtClean="0"/>
          </a:p>
          <a:p>
            <a:r>
              <a:rPr kumimoji="1" lang="ja-JP" altLang="en-US" dirty="0" smtClean="0"/>
              <a:t>物流と商流を統合した</a:t>
            </a:r>
            <a:r>
              <a:rPr kumimoji="1" lang="ja-JP" altLang="en-US" dirty="0" smtClean="0">
                <a:solidFill>
                  <a:srgbClr val="FF0000"/>
                </a:solidFill>
              </a:rPr>
              <a:t>アマゾン</a:t>
            </a:r>
            <a:r>
              <a:rPr kumimoji="1" lang="ja-JP" altLang="en-US" dirty="0" smtClean="0">
                <a:solidFill>
                  <a:schemeClr val="tx1">
                    <a:lumMod val="95000"/>
                    <a:lumOff val="5000"/>
                  </a:schemeClr>
                </a:solidFill>
              </a:rPr>
              <a:t>への進化の過程を、スマホの登場により、人流サービス</a:t>
            </a:r>
            <a:r>
              <a:rPr kumimoji="1" lang="ja-JP" altLang="en-US" dirty="0" smtClean="0"/>
              <a:t>が追いかけ始めている。</a:t>
            </a:r>
            <a:endParaRPr kumimoji="1" lang="en-US" altLang="ja-JP" dirty="0" smtClean="0"/>
          </a:p>
          <a:p>
            <a:r>
              <a:rPr lang="ja-JP" altLang="en-US" dirty="0" smtClean="0"/>
              <a:t>その先兵が</a:t>
            </a:r>
            <a:r>
              <a:rPr lang="en-US" altLang="ja-JP" dirty="0" smtClean="0">
                <a:solidFill>
                  <a:srgbClr val="FF0000"/>
                </a:solidFill>
              </a:rPr>
              <a:t>Uber</a:t>
            </a:r>
            <a:r>
              <a:rPr lang="ja-JP" altLang="en-US" dirty="0" smtClean="0"/>
              <a:t>に代表されるスマホ配車であり、</a:t>
            </a:r>
            <a:r>
              <a:rPr lang="en-US" altLang="ja-JP" dirty="0" smtClean="0">
                <a:solidFill>
                  <a:srgbClr val="FF0000"/>
                </a:solidFill>
              </a:rPr>
              <a:t>Airbnb</a:t>
            </a:r>
            <a:r>
              <a:rPr lang="ja-JP" altLang="en-US" dirty="0" smtClean="0"/>
              <a:t>に代表されるルームシェアである</a:t>
            </a:r>
            <a:endParaRPr lang="en-US" altLang="ja-JP" dirty="0" smtClean="0"/>
          </a:p>
        </p:txBody>
      </p:sp>
    </p:spTree>
    <p:extLst>
      <p:ext uri="{BB962C8B-B14F-4D97-AF65-F5344CB8AC3E}">
        <p14:creationId xmlns:p14="http://schemas.microsoft.com/office/powerpoint/2010/main" val="3300030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4577"/>
            <a:ext cx="10515600" cy="1325563"/>
          </a:xfrm>
          <a:ln>
            <a:solidFill>
              <a:schemeClr val="accent1"/>
            </a:solidFill>
          </a:ln>
        </p:spPr>
        <p:txBody>
          <a:bodyPr/>
          <a:lstStyle/>
          <a:p>
            <a:pPr algn="ctr"/>
            <a:r>
              <a:rPr lang="ja-JP" altLang="ja-JP" dirty="0" smtClean="0"/>
              <a:t>物流管理の世界</a:t>
            </a:r>
            <a:endParaRPr kumimoji="1" lang="ja-JP" altLang="en-US" dirty="0"/>
          </a:p>
        </p:txBody>
      </p:sp>
      <p:sp>
        <p:nvSpPr>
          <p:cNvPr id="3" name="コンテンツ プレースホルダ 2"/>
          <p:cNvSpPr>
            <a:spLocks noGrp="1"/>
          </p:cNvSpPr>
          <p:nvPr>
            <p:ph idx="1"/>
          </p:nvPr>
        </p:nvSpPr>
        <p:spPr>
          <a:xfrm>
            <a:off x="474453" y="1600200"/>
            <a:ext cx="11231592" cy="5257800"/>
          </a:xfrm>
        </p:spPr>
        <p:txBody>
          <a:bodyPr>
            <a:normAutofit fontScale="92500" lnSpcReduction="10000"/>
          </a:bodyPr>
          <a:lstStyle/>
          <a:p>
            <a:r>
              <a:rPr lang="en-US" altLang="ja-JP" sz="4000" dirty="0" smtClean="0"/>
              <a:t>1920</a:t>
            </a:r>
            <a:r>
              <a:rPr lang="ja-JP" altLang="ja-JP" sz="4000" dirty="0"/>
              <a:t>年代に米国で</a:t>
            </a:r>
            <a:r>
              <a:rPr lang="en-US" altLang="ja-JP" sz="4000" b="1" dirty="0">
                <a:solidFill>
                  <a:srgbClr val="FF0000"/>
                </a:solidFill>
              </a:rPr>
              <a:t>physical distribution </a:t>
            </a:r>
            <a:r>
              <a:rPr lang="ja-JP" altLang="ja-JP" sz="4000" dirty="0"/>
              <a:t>の</a:t>
            </a:r>
            <a:r>
              <a:rPr lang="ja-JP" altLang="ja-JP" sz="4000" dirty="0" smtClean="0"/>
              <a:t>概念が</a:t>
            </a:r>
            <a:r>
              <a:rPr lang="ja-JP" altLang="en-US" sz="4000" dirty="0" smtClean="0"/>
              <a:t>誕生</a:t>
            </a:r>
            <a:endParaRPr lang="en-US" altLang="ja-JP" sz="4000" dirty="0" smtClean="0"/>
          </a:p>
          <a:p>
            <a:r>
              <a:rPr lang="ja-JP" altLang="en-US" sz="4000" dirty="0" smtClean="0"/>
              <a:t>次に、</a:t>
            </a:r>
            <a:r>
              <a:rPr lang="ja-JP" altLang="ja-JP" sz="4000" dirty="0" smtClean="0"/>
              <a:t>調達</a:t>
            </a:r>
            <a:r>
              <a:rPr lang="ja-JP" altLang="ja-JP" sz="4000" dirty="0"/>
              <a:t>段階も含めた</a:t>
            </a:r>
            <a:r>
              <a:rPr lang="en-US" altLang="ja-JP" sz="4000" b="1" dirty="0">
                <a:solidFill>
                  <a:srgbClr val="FF0000"/>
                </a:solidFill>
              </a:rPr>
              <a:t>Logistics</a:t>
            </a:r>
            <a:r>
              <a:rPr lang="ja-JP" altLang="ja-JP" sz="4000" dirty="0"/>
              <a:t>概念</a:t>
            </a:r>
            <a:r>
              <a:rPr lang="ja-JP" altLang="ja-JP" sz="4000" dirty="0" smtClean="0"/>
              <a:t>が</a:t>
            </a:r>
            <a:r>
              <a:rPr lang="ja-JP" altLang="en-US" sz="4000" dirty="0" smtClean="0"/>
              <a:t>登場</a:t>
            </a:r>
            <a:endParaRPr lang="en-US" altLang="ja-JP" sz="4000" dirty="0" smtClean="0"/>
          </a:p>
          <a:p>
            <a:r>
              <a:rPr lang="ja-JP" altLang="ja-JP" sz="4000" dirty="0" smtClean="0"/>
              <a:t>在庫</a:t>
            </a:r>
            <a:r>
              <a:rPr lang="ja-JP" altLang="ja-JP" sz="4000" dirty="0"/>
              <a:t>コストの削減は限りなく注文を受けてから生産する状態に近づけることに</a:t>
            </a:r>
            <a:r>
              <a:rPr lang="ja-JP" altLang="ja-JP" sz="4000" dirty="0" smtClean="0"/>
              <a:t>あ</a:t>
            </a:r>
            <a:r>
              <a:rPr lang="ja-JP" altLang="en-US" sz="4000" dirty="0" smtClean="0"/>
              <a:t>る。このため、</a:t>
            </a:r>
            <a:r>
              <a:rPr lang="ja-JP" altLang="ja-JP" sz="4000" dirty="0" smtClean="0"/>
              <a:t>組織</a:t>
            </a:r>
            <a:r>
              <a:rPr lang="ja-JP" altLang="ja-JP" sz="4000" dirty="0"/>
              <a:t>の枠を超えた総合物流の</a:t>
            </a:r>
            <a:r>
              <a:rPr lang="ja-JP" altLang="ja-JP" sz="4000" b="1" dirty="0">
                <a:solidFill>
                  <a:srgbClr val="FF0000"/>
                </a:solidFill>
              </a:rPr>
              <a:t>サプライ・チェーン・マネジメント（</a:t>
            </a:r>
            <a:r>
              <a:rPr lang="en-US" altLang="ja-JP" sz="4000" b="1" dirty="0">
                <a:solidFill>
                  <a:srgbClr val="FF0000"/>
                </a:solidFill>
              </a:rPr>
              <a:t>SCM</a:t>
            </a:r>
            <a:r>
              <a:rPr lang="ja-JP" altLang="ja-JP" sz="4000" b="1" dirty="0" smtClean="0">
                <a:solidFill>
                  <a:srgbClr val="FF0000"/>
                </a:solidFill>
              </a:rPr>
              <a:t>）</a:t>
            </a:r>
            <a:r>
              <a:rPr lang="ja-JP" altLang="en-US" sz="4000" dirty="0"/>
              <a:t>概念が</a:t>
            </a:r>
            <a:r>
              <a:rPr lang="ja-JP" altLang="en-US" sz="4000" dirty="0" smtClean="0"/>
              <a:t>誕生</a:t>
            </a:r>
            <a:endParaRPr lang="en-US" altLang="ja-JP" sz="4000" dirty="0" smtClean="0"/>
          </a:p>
          <a:p>
            <a:r>
              <a:rPr lang="ja-JP" altLang="en-US" sz="4000" dirty="0" smtClean="0"/>
              <a:t>次に、</a:t>
            </a:r>
            <a:r>
              <a:rPr lang="en-US" altLang="ja-JP" sz="4000" dirty="0" smtClean="0"/>
              <a:t>199</a:t>
            </a:r>
            <a:r>
              <a:rPr lang="ja-JP" altLang="ja-JP" sz="4000" dirty="0"/>
              <a:t>年代に</a:t>
            </a:r>
            <a:r>
              <a:rPr lang="ja-JP" altLang="ja-JP" sz="4000" b="1" dirty="0">
                <a:solidFill>
                  <a:srgbClr val="FF0000"/>
                </a:solidFill>
              </a:rPr>
              <a:t>サード・パーティー・ロジスティクス</a:t>
            </a:r>
            <a:r>
              <a:rPr lang="en-US" altLang="ja-JP" sz="4000" b="1" dirty="0">
                <a:solidFill>
                  <a:srgbClr val="FF0000"/>
                </a:solidFill>
              </a:rPr>
              <a:t> (3PL)</a:t>
            </a:r>
            <a:r>
              <a:rPr lang="ja-JP" altLang="ja-JP" sz="4000" dirty="0"/>
              <a:t>が企業戦略として取り入れられるように</a:t>
            </a:r>
            <a:r>
              <a:rPr lang="ja-JP" altLang="ja-JP" sz="4000" dirty="0" smtClean="0"/>
              <a:t>発展</a:t>
            </a:r>
            <a:endParaRPr lang="en-US" altLang="ja-JP" sz="4000" dirty="0" smtClean="0"/>
          </a:p>
          <a:p>
            <a:r>
              <a:rPr lang="ja-JP" altLang="en-US" sz="4000" dirty="0"/>
              <a:t>これらを</a:t>
            </a:r>
            <a:r>
              <a:rPr lang="ja-JP" altLang="ja-JP" sz="4000" dirty="0"/>
              <a:t>可能ならしめる基盤</a:t>
            </a:r>
            <a:r>
              <a:rPr lang="ja-JP" altLang="en-US" sz="4000" dirty="0"/>
              <a:t>は</a:t>
            </a:r>
            <a:r>
              <a:rPr lang="ja-JP" altLang="ja-JP" sz="4000" dirty="0"/>
              <a:t>　</a:t>
            </a:r>
            <a:r>
              <a:rPr lang="ja-JP" altLang="en-US" sz="4000" b="1" dirty="0">
                <a:solidFill>
                  <a:srgbClr val="FF0000"/>
                </a:solidFill>
              </a:rPr>
              <a:t>①物流</a:t>
            </a:r>
            <a:r>
              <a:rPr lang="ja-JP" altLang="ja-JP" sz="4000" b="1" dirty="0">
                <a:solidFill>
                  <a:srgbClr val="FF0000"/>
                </a:solidFill>
              </a:rPr>
              <a:t>手段の多様化と</a:t>
            </a:r>
            <a:r>
              <a:rPr lang="ja-JP" altLang="en-US" sz="4000" b="1" dirty="0">
                <a:solidFill>
                  <a:srgbClr val="FF0000"/>
                </a:solidFill>
              </a:rPr>
              <a:t>飽和化　②</a:t>
            </a:r>
            <a:r>
              <a:rPr lang="en-US" altLang="ja-JP" sz="4000" b="1" dirty="0">
                <a:solidFill>
                  <a:srgbClr val="FF0000"/>
                </a:solidFill>
              </a:rPr>
              <a:t>ITC</a:t>
            </a:r>
            <a:r>
              <a:rPr lang="ja-JP" altLang="ja-JP" sz="4000" b="1" dirty="0">
                <a:solidFill>
                  <a:srgbClr val="FF0000"/>
                </a:solidFill>
              </a:rPr>
              <a:t>の進展</a:t>
            </a:r>
            <a:r>
              <a:rPr lang="ja-JP" altLang="ja-JP" sz="4000" dirty="0"/>
              <a:t>であり、</a:t>
            </a:r>
            <a:r>
              <a:rPr lang="ja-JP" altLang="en-US" sz="4000" dirty="0"/>
              <a:t>「</a:t>
            </a:r>
            <a:r>
              <a:rPr lang="ja-JP" altLang="ja-JP" sz="4000" b="1" dirty="0">
                <a:solidFill>
                  <a:srgbClr val="FF0000"/>
                </a:solidFill>
              </a:rPr>
              <a:t>規制</a:t>
            </a:r>
            <a:r>
              <a:rPr lang="ja-JP" altLang="en-US" sz="4000" b="1" dirty="0">
                <a:solidFill>
                  <a:srgbClr val="FF0000"/>
                </a:solidFill>
              </a:rPr>
              <a:t>緩和</a:t>
            </a:r>
            <a:r>
              <a:rPr lang="ja-JP" altLang="en-US" sz="4000" dirty="0"/>
              <a:t>」</a:t>
            </a:r>
            <a:r>
              <a:rPr lang="ja-JP" altLang="ja-JP" sz="4000" dirty="0"/>
              <a:t>が</a:t>
            </a:r>
            <a:r>
              <a:rPr lang="ja-JP" altLang="ja-JP" sz="4000" dirty="0" smtClean="0"/>
              <a:t>実施</a:t>
            </a:r>
            <a:endParaRPr lang="en-US" altLang="ja-JP" sz="4000" dirty="0" smtClean="0"/>
          </a:p>
          <a:p>
            <a:endParaRPr kumimoji="1" lang="ja-JP" altLang="en-US" dirty="0"/>
          </a:p>
        </p:txBody>
      </p:sp>
    </p:spTree>
    <p:extLst>
      <p:ext uri="{BB962C8B-B14F-4D97-AF65-F5344CB8AC3E}">
        <p14:creationId xmlns:p14="http://schemas.microsoft.com/office/powerpoint/2010/main" val="602664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4575"/>
            <a:ext cx="10515600" cy="1325563"/>
          </a:xfrm>
          <a:ln>
            <a:solidFill>
              <a:schemeClr val="accent1"/>
            </a:solidFill>
          </a:ln>
        </p:spPr>
        <p:txBody>
          <a:bodyPr/>
          <a:lstStyle/>
          <a:p>
            <a:pPr algn="ctr"/>
            <a:r>
              <a:rPr kumimoji="1" lang="ja-JP" altLang="en-US" dirty="0" smtClean="0"/>
              <a:t>人流管理の世界</a:t>
            </a:r>
            <a:endParaRPr kumimoji="1" lang="ja-JP" altLang="en-US" dirty="0"/>
          </a:p>
        </p:txBody>
      </p:sp>
      <p:sp>
        <p:nvSpPr>
          <p:cNvPr id="3" name="コンテンツ プレースホルダ 2"/>
          <p:cNvSpPr>
            <a:spLocks noGrp="1"/>
          </p:cNvSpPr>
          <p:nvPr>
            <p:ph idx="1"/>
          </p:nvPr>
        </p:nvSpPr>
        <p:spPr>
          <a:xfrm>
            <a:off x="258793" y="1552756"/>
            <a:ext cx="11933208" cy="5218980"/>
          </a:xfrm>
        </p:spPr>
        <p:txBody>
          <a:bodyPr>
            <a:normAutofit/>
          </a:bodyPr>
          <a:lstStyle/>
          <a:p>
            <a:r>
              <a:rPr kumimoji="1" lang="ja-JP" altLang="en-US" dirty="0" smtClean="0"/>
              <a:t>物流概念の</a:t>
            </a:r>
            <a:r>
              <a:rPr kumimoji="1" lang="en-US" altLang="ja-JP" dirty="0" smtClean="0"/>
              <a:t>Logistics</a:t>
            </a:r>
            <a:r>
              <a:rPr kumimoji="1" lang="ja-JP" altLang="en-US" dirty="0" smtClean="0"/>
              <a:t>に対抗して、人流概念を</a:t>
            </a:r>
            <a:r>
              <a:rPr kumimoji="1" lang="en-US" altLang="ja-JP" dirty="0" smtClean="0"/>
              <a:t>Human</a:t>
            </a:r>
            <a:r>
              <a:rPr kumimoji="1" lang="ja-JP" altLang="en-US" dirty="0" smtClean="0"/>
              <a:t>　</a:t>
            </a:r>
            <a:r>
              <a:rPr kumimoji="1" lang="en-US" altLang="ja-JP" dirty="0" smtClean="0"/>
              <a:t>Logistics</a:t>
            </a:r>
            <a:r>
              <a:rPr kumimoji="1" lang="ja-JP" altLang="en-US" dirty="0" smtClean="0"/>
              <a:t>としてみた。そのため、物流は</a:t>
            </a:r>
            <a:r>
              <a:rPr kumimoji="1" lang="en-US" altLang="ja-JP" dirty="0" smtClean="0"/>
              <a:t>Physical</a:t>
            </a:r>
            <a:r>
              <a:rPr kumimoji="1" lang="ja-JP" altLang="en-US" dirty="0" smtClean="0"/>
              <a:t>　</a:t>
            </a:r>
            <a:r>
              <a:rPr kumimoji="1" lang="en-US" altLang="ja-JP" dirty="0" smtClean="0"/>
              <a:t>Logistics</a:t>
            </a:r>
            <a:r>
              <a:rPr kumimoji="1" lang="ja-JP" altLang="en-US" dirty="0" smtClean="0"/>
              <a:t>とすべきと主張している。</a:t>
            </a:r>
            <a:endParaRPr kumimoji="1" lang="en-US" altLang="ja-JP" dirty="0" smtClean="0"/>
          </a:p>
          <a:p>
            <a:r>
              <a:rPr lang="ja-JP" altLang="en-US" dirty="0"/>
              <a:t>物流</a:t>
            </a:r>
            <a:r>
              <a:rPr lang="ja-JP" altLang="en-US" dirty="0" smtClean="0"/>
              <a:t>は、</a:t>
            </a:r>
            <a:r>
              <a:rPr lang="ja-JP" altLang="en-US" dirty="0" smtClean="0">
                <a:solidFill>
                  <a:srgbClr val="FF0000"/>
                </a:solidFill>
              </a:rPr>
              <a:t>お客様の</a:t>
            </a:r>
            <a:r>
              <a:rPr lang="ja-JP" altLang="en-US" dirty="0">
                <a:solidFill>
                  <a:srgbClr val="FF0000"/>
                </a:solidFill>
              </a:rPr>
              <a:t>要望</a:t>
            </a:r>
            <a:r>
              <a:rPr lang="ja-JP" altLang="en-US" dirty="0" smtClean="0">
                <a:solidFill>
                  <a:srgbClr val="FF0000"/>
                </a:solidFill>
              </a:rPr>
              <a:t>を絶対</a:t>
            </a:r>
            <a:r>
              <a:rPr lang="ja-JP" altLang="en-US" dirty="0" smtClean="0"/>
              <a:t>とした</a:t>
            </a:r>
            <a:r>
              <a:rPr lang="ja-JP" altLang="en-US" dirty="0" smtClean="0">
                <a:solidFill>
                  <a:schemeClr val="tx1">
                    <a:lumMod val="95000"/>
                    <a:lumOff val="5000"/>
                  </a:schemeClr>
                </a:solidFill>
              </a:rPr>
              <a:t>サプライ・チェーン・マネジメント</a:t>
            </a:r>
            <a:endParaRPr lang="en-US" altLang="ja-JP" dirty="0" smtClean="0"/>
          </a:p>
          <a:p>
            <a:r>
              <a:rPr lang="ja-JP" altLang="en-US" dirty="0" smtClean="0"/>
              <a:t>人流は</a:t>
            </a:r>
            <a:r>
              <a:rPr lang="ja-JP" altLang="en-US" dirty="0" smtClean="0">
                <a:solidFill>
                  <a:srgbClr val="FF0000"/>
                </a:solidFill>
              </a:rPr>
              <a:t>お客様の需要を先回り予測</a:t>
            </a:r>
            <a:r>
              <a:rPr lang="ja-JP" altLang="en-US" dirty="0" smtClean="0"/>
              <a:t>する</a:t>
            </a:r>
            <a:r>
              <a:rPr lang="ja-JP" altLang="en-US" dirty="0" smtClean="0">
                <a:solidFill>
                  <a:srgbClr val="FF0000"/>
                </a:solidFill>
              </a:rPr>
              <a:t>デマンド・プリディクション・マネジメント</a:t>
            </a:r>
            <a:endParaRPr lang="en-US" altLang="ja-JP" dirty="0" smtClean="0">
              <a:solidFill>
                <a:srgbClr val="FF0000"/>
              </a:solidFill>
            </a:endParaRPr>
          </a:p>
          <a:p>
            <a:r>
              <a:rPr kumimoji="1" lang="ja-JP" altLang="en-US" dirty="0" smtClean="0"/>
              <a:t>①運送、宿泊</a:t>
            </a:r>
            <a:r>
              <a:rPr kumimoji="1" lang="ja-JP" altLang="en-US" dirty="0"/>
              <a:t>等</a:t>
            </a:r>
            <a:r>
              <a:rPr kumimoji="1" lang="ja-JP" altLang="en-US" dirty="0" smtClean="0"/>
              <a:t>の人流サービスが豊富に提供される社会の到来</a:t>
            </a:r>
            <a:endParaRPr kumimoji="1" lang="en-US" altLang="ja-JP" dirty="0" smtClean="0"/>
          </a:p>
          <a:p>
            <a:r>
              <a:rPr lang="ja-JP" altLang="en-US" dirty="0" smtClean="0"/>
              <a:t>②人流サービス情報がリアルタイムで利用者に提供される社会（スマホ等）</a:t>
            </a:r>
            <a:endParaRPr lang="en-US" altLang="ja-JP" dirty="0" smtClean="0"/>
          </a:p>
          <a:p>
            <a:r>
              <a:rPr kumimoji="1" lang="ja-JP" altLang="en-US" dirty="0" smtClean="0"/>
              <a:t>③「月極」定額使い放題の料金設定</a:t>
            </a:r>
            <a:endParaRPr kumimoji="1" lang="en-US" altLang="ja-JP" dirty="0" smtClean="0"/>
          </a:p>
          <a:p>
            <a:r>
              <a:rPr kumimoji="1" lang="ja-JP" altLang="en-US" dirty="0" smtClean="0"/>
              <a:t>①②③が可能であれば、需要を先回りして誘導する</a:t>
            </a:r>
            <a:r>
              <a:rPr kumimoji="1" lang="ja-JP" altLang="en-US" dirty="0" smtClean="0">
                <a:solidFill>
                  <a:srgbClr val="FF0000"/>
                </a:solidFill>
              </a:rPr>
              <a:t>デマンド・プリディクション・マネジメント</a:t>
            </a:r>
            <a:r>
              <a:rPr kumimoji="1" lang="ja-JP" altLang="en-US" dirty="0" smtClean="0"/>
              <a:t>が可能となる</a:t>
            </a:r>
            <a:endParaRPr kumimoji="1" lang="en-US" altLang="ja-JP" dirty="0" smtClean="0"/>
          </a:p>
          <a:p>
            <a:r>
              <a:rPr lang="ja-JP" altLang="en-US" dirty="0" smtClean="0"/>
              <a:t>その人流サービス管理主体が</a:t>
            </a:r>
            <a:r>
              <a:rPr lang="ja-JP" altLang="en-US" dirty="0" smtClean="0">
                <a:solidFill>
                  <a:srgbClr val="FF0000"/>
                </a:solidFill>
              </a:rPr>
              <a:t>３ＰＨＬ</a:t>
            </a:r>
            <a:r>
              <a:rPr lang="ja-JP" altLang="en-US" dirty="0" smtClean="0"/>
              <a:t>概念（総合生活移動産業）</a:t>
            </a:r>
            <a:endParaRPr kumimoji="1" lang="ja-JP" altLang="en-US" dirty="0"/>
          </a:p>
        </p:txBody>
      </p:sp>
    </p:spTree>
    <p:extLst>
      <p:ext uri="{BB962C8B-B14F-4D97-AF65-F5344CB8AC3E}">
        <p14:creationId xmlns:p14="http://schemas.microsoft.com/office/powerpoint/2010/main" val="562172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３ＰＨＬの実現と旅行業法</a:t>
            </a: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旅行業法</a:t>
            </a:r>
            <a:r>
              <a:rPr lang="ja-JP" altLang="en-US" dirty="0" smtClean="0"/>
              <a:t>に基づく、月極定額使い放題商品</a:t>
            </a:r>
            <a:r>
              <a:rPr lang="ja-JP" altLang="ja-JP" dirty="0"/>
              <a:t>　</a:t>
            </a:r>
            <a:r>
              <a:rPr lang="ja-JP" altLang="en-US" dirty="0" smtClean="0"/>
              <a:t>「</a:t>
            </a:r>
            <a:r>
              <a:rPr lang="ja-JP" altLang="ja-JP" dirty="0" smtClean="0"/>
              <a:t>マルチ</a:t>
            </a:r>
            <a:r>
              <a:rPr lang="ja-JP" altLang="ja-JP" dirty="0"/>
              <a:t>・</a:t>
            </a:r>
            <a:r>
              <a:rPr lang="ja-JP" altLang="ja-JP" dirty="0" smtClean="0"/>
              <a:t>パッケージ</a:t>
            </a:r>
            <a:r>
              <a:rPr lang="ja-JP" altLang="en-US" dirty="0" smtClean="0"/>
              <a:t>」が可能となった⇒ＪＴＢの</a:t>
            </a:r>
            <a:r>
              <a:rPr lang="ja-JP" altLang="en-US" dirty="0" smtClean="0">
                <a:solidFill>
                  <a:srgbClr val="FF0000"/>
                </a:solidFill>
              </a:rPr>
              <a:t>ジェロンタクシー</a:t>
            </a:r>
            <a:r>
              <a:rPr lang="ja-JP" altLang="ja-JP" dirty="0"/>
              <a:t>　</a:t>
            </a:r>
            <a:endParaRPr lang="en-US" altLang="ja-JP" dirty="0" smtClean="0"/>
          </a:p>
          <a:p>
            <a:r>
              <a:rPr lang="ja-JP" altLang="en-US" dirty="0" smtClean="0"/>
              <a:t>旅行業法は、</a:t>
            </a:r>
            <a:r>
              <a:rPr lang="ja-JP" altLang="en-US" dirty="0" smtClean="0">
                <a:solidFill>
                  <a:srgbClr val="FF0000"/>
                </a:solidFill>
              </a:rPr>
              <a:t>利用運送、利用宿泊</a:t>
            </a:r>
            <a:r>
              <a:rPr lang="ja-JP" altLang="en-US" dirty="0" smtClean="0"/>
              <a:t>についても規定しているが、前例がなく、約款も整備されていない。　　第二条第五項「他人</a:t>
            </a:r>
            <a:r>
              <a:rPr lang="ja-JP" altLang="en-US" dirty="0"/>
              <a:t>の経営する</a:t>
            </a:r>
            <a:r>
              <a:rPr lang="ja-JP" altLang="en-US" dirty="0">
                <a:solidFill>
                  <a:schemeClr val="accent6">
                    <a:lumMod val="75000"/>
                  </a:schemeClr>
                </a:solidFill>
              </a:rPr>
              <a:t>運送機関</a:t>
            </a:r>
            <a:r>
              <a:rPr lang="ja-JP" altLang="en-US" dirty="0"/>
              <a:t>又は</a:t>
            </a:r>
            <a:r>
              <a:rPr lang="ja-JP" altLang="en-US" dirty="0">
                <a:solidFill>
                  <a:schemeClr val="accent6">
                    <a:lumMod val="75000"/>
                  </a:schemeClr>
                </a:solidFill>
              </a:rPr>
              <a:t>宿泊施設</a:t>
            </a:r>
            <a:r>
              <a:rPr lang="ja-JP" altLang="en-US" dirty="0"/>
              <a:t>を利用して、旅行者に対して運送等サービスを提供する</a:t>
            </a:r>
            <a:r>
              <a:rPr lang="ja-JP" altLang="en-US" dirty="0" smtClean="0"/>
              <a:t>行為」・・・・・業としてとらえていない</a:t>
            </a:r>
            <a:endParaRPr lang="en-US" altLang="ja-JP" dirty="0" smtClean="0"/>
          </a:p>
          <a:p>
            <a:r>
              <a:rPr lang="ja-JP" altLang="en-US" dirty="0" smtClean="0"/>
              <a:t>物流の３ＰＬと同じく、運送契約等の当事者にならずに、事実上全体の管理を行うものが出現している（Ｕｂｅｒ、</a:t>
            </a:r>
            <a:r>
              <a:rPr lang="en-US" altLang="ja-JP" dirty="0" smtClean="0"/>
              <a:t>Airbnb</a:t>
            </a:r>
            <a:r>
              <a:rPr lang="ja-JP" altLang="en-US" dirty="0" smtClean="0"/>
              <a:t>）。いわば３ＰＨＬである。</a:t>
            </a:r>
            <a:endParaRPr lang="en-US" altLang="ja-JP" dirty="0" smtClean="0"/>
          </a:p>
        </p:txBody>
      </p:sp>
    </p:spTree>
    <p:extLst>
      <p:ext uri="{BB962C8B-B14F-4D97-AF65-F5344CB8AC3E}">
        <p14:creationId xmlns:p14="http://schemas.microsoft.com/office/powerpoint/2010/main" val="2596643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通常のパッケージ・ツアー</a:t>
            </a:r>
            <a:endParaRPr kumimoji="1" lang="ja-JP" altLang="en-US" dirty="0"/>
          </a:p>
        </p:txBody>
      </p:sp>
      <p:sp>
        <p:nvSpPr>
          <p:cNvPr id="4" name="正方形/長方形 3"/>
          <p:cNvSpPr/>
          <p:nvPr/>
        </p:nvSpPr>
        <p:spPr>
          <a:xfrm>
            <a:off x="2279576" y="3212976"/>
            <a:ext cx="1800200"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自宅</a:t>
            </a:r>
          </a:p>
        </p:txBody>
      </p:sp>
      <p:sp>
        <p:nvSpPr>
          <p:cNvPr id="5" name="正方形/長方形 4"/>
          <p:cNvSpPr/>
          <p:nvPr/>
        </p:nvSpPr>
        <p:spPr>
          <a:xfrm>
            <a:off x="7968208" y="3212976"/>
            <a:ext cx="2016224"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旅行先</a:t>
            </a:r>
          </a:p>
        </p:txBody>
      </p:sp>
      <p:sp>
        <p:nvSpPr>
          <p:cNvPr id="8" name="下カーブ矢印 7"/>
          <p:cNvSpPr/>
          <p:nvPr/>
        </p:nvSpPr>
        <p:spPr>
          <a:xfrm>
            <a:off x="4079776" y="2420888"/>
            <a:ext cx="4032448" cy="731520"/>
          </a:xfrm>
          <a:prstGeom prst="curvedDownArrow">
            <a:avLst>
              <a:gd name="adj1" fmla="val 25000"/>
              <a:gd name="adj2" fmla="val 71321"/>
              <a:gd name="adj3" fmla="val 267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9" name="下カーブ矢印 8"/>
          <p:cNvSpPr/>
          <p:nvPr/>
        </p:nvSpPr>
        <p:spPr>
          <a:xfrm rot="10800000">
            <a:off x="4007769" y="4653136"/>
            <a:ext cx="3888431" cy="731520"/>
          </a:xfrm>
          <a:prstGeom prst="curvedDownArrow">
            <a:avLst>
              <a:gd name="adj1" fmla="val 11135"/>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0" name="テキスト ボックス 9"/>
          <p:cNvSpPr txBox="1"/>
          <p:nvPr/>
        </p:nvSpPr>
        <p:spPr>
          <a:xfrm>
            <a:off x="4799856" y="3429001"/>
            <a:ext cx="2664296" cy="1015663"/>
          </a:xfrm>
          <a:prstGeom prst="rect">
            <a:avLst/>
          </a:prstGeom>
          <a:noFill/>
          <a:ln>
            <a:solidFill>
              <a:schemeClr val="tx1">
                <a:lumMod val="95000"/>
                <a:lumOff val="5000"/>
              </a:schemeClr>
            </a:solidFill>
            <a:prstDash val="dash"/>
          </a:ln>
        </p:spPr>
        <p:txBody>
          <a:bodyPr wrap="square" rtlCol="0">
            <a:spAutoFit/>
          </a:bodyPr>
          <a:lstStyle/>
          <a:p>
            <a:r>
              <a:rPr lang="ja-JP" altLang="en-US" sz="6000" dirty="0"/>
              <a:t>旅行中</a:t>
            </a:r>
          </a:p>
        </p:txBody>
      </p:sp>
      <p:sp>
        <p:nvSpPr>
          <p:cNvPr id="11" name="テキスト ボックス 10"/>
          <p:cNvSpPr txBox="1"/>
          <p:nvPr/>
        </p:nvSpPr>
        <p:spPr>
          <a:xfrm>
            <a:off x="4583832" y="5437674"/>
            <a:ext cx="3096344"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旅程保証責任</a:t>
            </a:r>
          </a:p>
        </p:txBody>
      </p:sp>
      <p:sp>
        <p:nvSpPr>
          <p:cNvPr id="12" name="テキスト ボックス 11"/>
          <p:cNvSpPr txBox="1"/>
          <p:nvPr/>
        </p:nvSpPr>
        <p:spPr>
          <a:xfrm>
            <a:off x="4583832" y="6167046"/>
            <a:ext cx="3096344"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特別補償責任</a:t>
            </a:r>
          </a:p>
        </p:txBody>
      </p:sp>
      <p:sp>
        <p:nvSpPr>
          <p:cNvPr id="13" name="テキスト ボックス 12"/>
          <p:cNvSpPr txBox="1"/>
          <p:nvPr/>
        </p:nvSpPr>
        <p:spPr>
          <a:xfrm>
            <a:off x="4655840" y="1702550"/>
            <a:ext cx="2304256"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パック料金</a:t>
            </a:r>
          </a:p>
        </p:txBody>
      </p:sp>
      <p:sp>
        <p:nvSpPr>
          <p:cNvPr id="15" name="左矢印 14"/>
          <p:cNvSpPr/>
          <p:nvPr/>
        </p:nvSpPr>
        <p:spPr>
          <a:xfrm>
            <a:off x="7536160" y="1412776"/>
            <a:ext cx="2232248" cy="1204712"/>
          </a:xfrm>
          <a:prstGeom prst="leftArrow">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日本では単品パックが可能</a:t>
            </a:r>
          </a:p>
        </p:txBody>
      </p:sp>
      <p:sp>
        <p:nvSpPr>
          <p:cNvPr id="16" name="左矢印 15"/>
          <p:cNvSpPr/>
          <p:nvPr/>
        </p:nvSpPr>
        <p:spPr>
          <a:xfrm flipH="1">
            <a:off x="1847528" y="5536656"/>
            <a:ext cx="2448272" cy="1204712"/>
          </a:xfrm>
          <a:prstGeom prst="leftArrow">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法制度ではなく</a:t>
            </a:r>
            <a:endParaRPr lang="en-US" altLang="ja-JP" dirty="0">
              <a:solidFill>
                <a:schemeClr val="tx1"/>
              </a:solidFill>
            </a:endParaRPr>
          </a:p>
          <a:p>
            <a:pPr algn="ctr"/>
            <a:r>
              <a:rPr lang="ja-JP" altLang="en-US" dirty="0">
                <a:solidFill>
                  <a:schemeClr val="tx1"/>
                </a:solidFill>
              </a:rPr>
              <a:t>約款上の仕組み</a:t>
            </a:r>
          </a:p>
        </p:txBody>
      </p:sp>
      <p:sp>
        <p:nvSpPr>
          <p:cNvPr id="18" name="上矢印吹き出し 17"/>
          <p:cNvSpPr/>
          <p:nvPr/>
        </p:nvSpPr>
        <p:spPr>
          <a:xfrm>
            <a:off x="8544272" y="4437112"/>
            <a:ext cx="1512168" cy="2016224"/>
          </a:xfrm>
          <a:prstGeom prst="upArrowCallout">
            <a:avLst>
              <a:gd name="adj1" fmla="val 32547"/>
              <a:gd name="adj2" fmla="val 25000"/>
              <a:gd name="adj3" fmla="val 28019"/>
              <a:gd name="adj4" fmla="val 70260"/>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運送又は宿泊のサービス</a:t>
            </a:r>
            <a:endParaRPr lang="en-US" altLang="ja-JP" dirty="0">
              <a:solidFill>
                <a:schemeClr val="tx1"/>
              </a:solidFill>
            </a:endParaRPr>
          </a:p>
          <a:p>
            <a:pPr algn="ctr"/>
            <a:r>
              <a:rPr lang="ja-JP" altLang="en-US" dirty="0">
                <a:solidFill>
                  <a:schemeClr val="tx1"/>
                </a:solidFill>
              </a:rPr>
              <a:t>（ホテルバス、コンドミニアム等も可）</a:t>
            </a:r>
          </a:p>
        </p:txBody>
      </p:sp>
    </p:spTree>
    <p:extLst>
      <p:ext uri="{BB962C8B-B14F-4D97-AF65-F5344CB8AC3E}">
        <p14:creationId xmlns:p14="http://schemas.microsoft.com/office/powerpoint/2010/main" val="1579691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3595"/>
            <a:ext cx="10515600" cy="1325563"/>
          </a:xfrm>
          <a:ln>
            <a:solidFill>
              <a:schemeClr val="accent1"/>
            </a:solidFill>
          </a:ln>
        </p:spPr>
        <p:txBody>
          <a:bodyPr>
            <a:normAutofit/>
          </a:bodyPr>
          <a:lstStyle/>
          <a:p>
            <a:pPr algn="ctr"/>
            <a:r>
              <a:rPr lang="ja-JP" altLang="en-US" dirty="0" smtClean="0"/>
              <a:t>夢の３ＰＨＬ商品（人生保障旅行）</a:t>
            </a:r>
            <a:endParaRPr kumimoji="1" lang="ja-JP" altLang="en-US" dirty="0"/>
          </a:p>
        </p:txBody>
      </p:sp>
      <p:sp>
        <p:nvSpPr>
          <p:cNvPr id="4" name="正方形/長方形 3"/>
          <p:cNvSpPr/>
          <p:nvPr/>
        </p:nvSpPr>
        <p:spPr>
          <a:xfrm>
            <a:off x="2279576" y="3068960"/>
            <a:ext cx="1800200"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居所</a:t>
            </a:r>
          </a:p>
        </p:txBody>
      </p:sp>
      <p:sp>
        <p:nvSpPr>
          <p:cNvPr id="5" name="正方形/長方形 4"/>
          <p:cNvSpPr/>
          <p:nvPr/>
        </p:nvSpPr>
        <p:spPr>
          <a:xfrm>
            <a:off x="8040216" y="3140968"/>
            <a:ext cx="2016224"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宿所</a:t>
            </a:r>
          </a:p>
        </p:txBody>
      </p:sp>
      <p:sp>
        <p:nvSpPr>
          <p:cNvPr id="8" name="下カーブ矢印 7"/>
          <p:cNvSpPr/>
          <p:nvPr/>
        </p:nvSpPr>
        <p:spPr>
          <a:xfrm>
            <a:off x="4079776" y="3356992"/>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9" name="下カーブ矢印 8"/>
          <p:cNvSpPr/>
          <p:nvPr/>
        </p:nvSpPr>
        <p:spPr>
          <a:xfrm rot="10800000">
            <a:off x="4079776" y="3645024"/>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1" name="テキスト ボックス 10"/>
          <p:cNvSpPr txBox="1"/>
          <p:nvPr/>
        </p:nvSpPr>
        <p:spPr>
          <a:xfrm>
            <a:off x="2639616" y="4798894"/>
            <a:ext cx="7128792" cy="646331"/>
          </a:xfrm>
          <a:prstGeom prst="rect">
            <a:avLst/>
          </a:prstGeom>
          <a:noFill/>
          <a:ln>
            <a:solidFill>
              <a:schemeClr val="tx1">
                <a:lumMod val="95000"/>
                <a:lumOff val="5000"/>
              </a:schemeClr>
            </a:solidFill>
            <a:prstDash val="dash"/>
          </a:ln>
        </p:spPr>
        <p:txBody>
          <a:bodyPr wrap="square" rtlCol="0">
            <a:spAutoFit/>
          </a:bodyPr>
          <a:lstStyle/>
          <a:p>
            <a:pPr algn="ctr"/>
            <a:r>
              <a:rPr lang="ja-JP" altLang="en-US" sz="3600" dirty="0"/>
              <a:t>「人流」保証責任　</a:t>
            </a:r>
            <a:r>
              <a:rPr lang="ja-JP" altLang="en-US" sz="3600" dirty="0">
                <a:solidFill>
                  <a:srgbClr val="FF0000"/>
                </a:solidFill>
              </a:rPr>
              <a:t>旅程概念の終焉</a:t>
            </a:r>
          </a:p>
        </p:txBody>
      </p:sp>
      <p:sp>
        <p:nvSpPr>
          <p:cNvPr id="12" name="テキスト ボックス 11"/>
          <p:cNvSpPr txBox="1"/>
          <p:nvPr/>
        </p:nvSpPr>
        <p:spPr>
          <a:xfrm>
            <a:off x="2819636" y="5877764"/>
            <a:ext cx="6552728" cy="646331"/>
          </a:xfrm>
          <a:prstGeom prst="rect">
            <a:avLst/>
          </a:prstGeom>
          <a:noFill/>
          <a:ln>
            <a:solidFill>
              <a:schemeClr val="tx1">
                <a:lumMod val="95000"/>
                <a:lumOff val="5000"/>
              </a:schemeClr>
            </a:solidFill>
            <a:prstDash val="dash"/>
          </a:ln>
        </p:spPr>
        <p:txBody>
          <a:bodyPr wrap="square" rtlCol="0">
            <a:spAutoFit/>
          </a:bodyPr>
          <a:lstStyle/>
          <a:p>
            <a:pPr algn="ctr"/>
            <a:r>
              <a:rPr lang="ja-JP" altLang="en-US" sz="3600" dirty="0">
                <a:solidFill>
                  <a:srgbClr val="FF0000"/>
                </a:solidFill>
              </a:rPr>
              <a:t>「特別」補償</a:t>
            </a:r>
            <a:r>
              <a:rPr lang="ja-JP" altLang="en-US" sz="3600" dirty="0" smtClean="0">
                <a:solidFill>
                  <a:srgbClr val="FF0000"/>
                </a:solidFill>
              </a:rPr>
              <a:t>責任の終焉</a:t>
            </a:r>
            <a:endParaRPr lang="ja-JP" altLang="en-US" sz="3600" dirty="0">
              <a:solidFill>
                <a:srgbClr val="FF0000"/>
              </a:solidFill>
            </a:endParaRPr>
          </a:p>
        </p:txBody>
      </p:sp>
      <p:sp>
        <p:nvSpPr>
          <p:cNvPr id="13" name="テキスト ボックス 12"/>
          <p:cNvSpPr txBox="1"/>
          <p:nvPr/>
        </p:nvSpPr>
        <p:spPr>
          <a:xfrm>
            <a:off x="1847528" y="1614177"/>
            <a:ext cx="3240360"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smtClean="0">
                <a:solidFill>
                  <a:srgbClr val="FF0000"/>
                </a:solidFill>
              </a:rPr>
              <a:t>生涯定額</a:t>
            </a:r>
            <a:r>
              <a:rPr lang="ja-JP" altLang="en-US" sz="3600" dirty="0">
                <a:solidFill>
                  <a:srgbClr val="FF0000"/>
                </a:solidFill>
              </a:rPr>
              <a:t>料金</a:t>
            </a:r>
          </a:p>
        </p:txBody>
      </p:sp>
      <p:sp>
        <p:nvSpPr>
          <p:cNvPr id="14" name="下カーブ矢印 13"/>
          <p:cNvSpPr/>
          <p:nvPr/>
        </p:nvSpPr>
        <p:spPr>
          <a:xfrm>
            <a:off x="4007768" y="3789040"/>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5" name="下カーブ矢印 14"/>
          <p:cNvSpPr/>
          <p:nvPr/>
        </p:nvSpPr>
        <p:spPr>
          <a:xfrm rot="10800000">
            <a:off x="4007768" y="4077072"/>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6" name="下カーブ矢印 15"/>
          <p:cNvSpPr/>
          <p:nvPr/>
        </p:nvSpPr>
        <p:spPr>
          <a:xfrm>
            <a:off x="4007769" y="4281653"/>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7" name="下カーブ矢印 16"/>
          <p:cNvSpPr/>
          <p:nvPr/>
        </p:nvSpPr>
        <p:spPr>
          <a:xfrm rot="10800000">
            <a:off x="4007769" y="4569685"/>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8" name="下カーブ矢印 17"/>
          <p:cNvSpPr/>
          <p:nvPr/>
        </p:nvSpPr>
        <p:spPr>
          <a:xfrm>
            <a:off x="4007768" y="2924944"/>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9" name="下カーブ矢印 18"/>
          <p:cNvSpPr/>
          <p:nvPr/>
        </p:nvSpPr>
        <p:spPr>
          <a:xfrm rot="10800000">
            <a:off x="4007768" y="3212976"/>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3" name="正方形/長方形 22"/>
          <p:cNvSpPr/>
          <p:nvPr/>
        </p:nvSpPr>
        <p:spPr>
          <a:xfrm>
            <a:off x="4655840" y="2276872"/>
            <a:ext cx="2808312" cy="864096"/>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smtClean="0">
                <a:solidFill>
                  <a:schemeClr val="tx1">
                    <a:lumMod val="95000"/>
                    <a:lumOff val="5000"/>
                  </a:schemeClr>
                </a:solidFill>
              </a:rPr>
              <a:t>人</a:t>
            </a:r>
            <a:r>
              <a:rPr lang="ja-JP" altLang="en-US" sz="4800" dirty="0">
                <a:solidFill>
                  <a:schemeClr val="tx1">
                    <a:lumMod val="95000"/>
                    <a:lumOff val="5000"/>
                  </a:schemeClr>
                </a:solidFill>
              </a:rPr>
              <a:t>流</a:t>
            </a:r>
            <a:r>
              <a:rPr lang="ja-JP" altLang="en-US" sz="4800" dirty="0" smtClean="0">
                <a:solidFill>
                  <a:schemeClr val="tx1">
                    <a:lumMod val="95000"/>
                    <a:lumOff val="5000"/>
                  </a:schemeClr>
                </a:solidFill>
              </a:rPr>
              <a:t>活動</a:t>
            </a:r>
            <a:endParaRPr lang="ja-JP" altLang="en-US" sz="4800" dirty="0">
              <a:solidFill>
                <a:schemeClr val="tx1">
                  <a:lumMod val="95000"/>
                  <a:lumOff val="5000"/>
                </a:schemeClr>
              </a:solidFill>
            </a:endParaRPr>
          </a:p>
        </p:txBody>
      </p:sp>
    </p:spTree>
    <p:extLst>
      <p:ext uri="{BB962C8B-B14F-4D97-AF65-F5344CB8AC3E}">
        <p14:creationId xmlns:p14="http://schemas.microsoft.com/office/powerpoint/2010/main" val="4072880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en-US" dirty="0" smtClean="0"/>
              <a:t>マルチ・</a:t>
            </a:r>
            <a:r>
              <a:rPr kumimoji="1" lang="ja-JP" altLang="en-US" dirty="0" smtClean="0"/>
              <a:t>パッケージ・ツアー</a:t>
            </a:r>
            <a:r>
              <a:rPr kumimoji="1" lang="en-US" altLang="ja-JP" dirty="0" smtClean="0"/>
              <a:t/>
            </a:r>
            <a:br>
              <a:rPr kumimoji="1" lang="en-US" altLang="ja-JP" dirty="0" smtClean="0"/>
            </a:br>
            <a:r>
              <a:rPr kumimoji="1" lang="ja-JP" altLang="en-US" dirty="0" smtClean="0"/>
              <a:t>例　ＪＴＢ　</a:t>
            </a:r>
            <a:r>
              <a:rPr lang="ja-JP" altLang="en-US" dirty="0" smtClean="0"/>
              <a:t>ジェロン・タクシー</a:t>
            </a:r>
            <a:endParaRPr kumimoji="1" lang="ja-JP" altLang="en-US" dirty="0"/>
          </a:p>
        </p:txBody>
      </p:sp>
      <p:sp>
        <p:nvSpPr>
          <p:cNvPr id="4" name="正方形/長方形 3"/>
          <p:cNvSpPr/>
          <p:nvPr/>
        </p:nvSpPr>
        <p:spPr>
          <a:xfrm>
            <a:off x="1216326" y="2636912"/>
            <a:ext cx="2828946"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自宅</a:t>
            </a:r>
          </a:p>
        </p:txBody>
      </p:sp>
      <p:sp>
        <p:nvSpPr>
          <p:cNvPr id="5" name="正方形/長方形 4"/>
          <p:cNvSpPr/>
          <p:nvPr/>
        </p:nvSpPr>
        <p:spPr>
          <a:xfrm>
            <a:off x="8112225" y="2492896"/>
            <a:ext cx="3861240" cy="1584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smtClean="0">
                <a:solidFill>
                  <a:schemeClr val="tx1">
                    <a:lumMod val="95000"/>
                    <a:lumOff val="5000"/>
                  </a:schemeClr>
                </a:solidFill>
              </a:rPr>
              <a:t>旅行先</a:t>
            </a:r>
            <a:endParaRPr lang="en-US" altLang="ja-JP" sz="4800" dirty="0" smtClean="0">
              <a:solidFill>
                <a:schemeClr val="tx1">
                  <a:lumMod val="95000"/>
                  <a:lumOff val="5000"/>
                </a:schemeClr>
              </a:solidFill>
            </a:endParaRPr>
          </a:p>
          <a:p>
            <a:pPr algn="ctr"/>
            <a:r>
              <a:rPr lang="ja-JP" altLang="en-US" sz="4800" dirty="0" smtClean="0">
                <a:solidFill>
                  <a:schemeClr val="tx1">
                    <a:lumMod val="95000"/>
                    <a:lumOff val="5000"/>
                  </a:schemeClr>
                </a:solidFill>
              </a:rPr>
              <a:t>病院・コンビニ</a:t>
            </a:r>
            <a:endParaRPr lang="ja-JP" altLang="en-US" sz="4800" dirty="0">
              <a:solidFill>
                <a:schemeClr val="tx1">
                  <a:lumMod val="95000"/>
                  <a:lumOff val="5000"/>
                </a:schemeClr>
              </a:solidFill>
            </a:endParaRPr>
          </a:p>
        </p:txBody>
      </p:sp>
      <p:sp>
        <p:nvSpPr>
          <p:cNvPr id="8" name="下カーブ矢印 7"/>
          <p:cNvSpPr/>
          <p:nvPr/>
        </p:nvSpPr>
        <p:spPr>
          <a:xfrm>
            <a:off x="4079776" y="2924944"/>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9" name="下カーブ矢印 8"/>
          <p:cNvSpPr/>
          <p:nvPr/>
        </p:nvSpPr>
        <p:spPr>
          <a:xfrm rot="10800000">
            <a:off x="4079776" y="3212976"/>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0" name="テキスト ボックス 9"/>
          <p:cNvSpPr txBox="1"/>
          <p:nvPr/>
        </p:nvSpPr>
        <p:spPr>
          <a:xfrm>
            <a:off x="8112224" y="4293097"/>
            <a:ext cx="1800200" cy="584775"/>
          </a:xfrm>
          <a:prstGeom prst="rect">
            <a:avLst/>
          </a:prstGeom>
          <a:noFill/>
          <a:ln>
            <a:solidFill>
              <a:schemeClr val="tx1">
                <a:lumMod val="95000"/>
                <a:lumOff val="5000"/>
              </a:schemeClr>
            </a:solidFill>
            <a:prstDash val="dash"/>
          </a:ln>
        </p:spPr>
        <p:txBody>
          <a:bodyPr wrap="square" rtlCol="0">
            <a:spAutoFit/>
          </a:bodyPr>
          <a:lstStyle/>
          <a:p>
            <a:r>
              <a:rPr lang="ja-JP" altLang="en-US" sz="3200" dirty="0"/>
              <a:t>使い放題</a:t>
            </a:r>
          </a:p>
        </p:txBody>
      </p:sp>
      <p:sp>
        <p:nvSpPr>
          <p:cNvPr id="11" name="テキスト ボックス 10"/>
          <p:cNvSpPr txBox="1"/>
          <p:nvPr/>
        </p:nvSpPr>
        <p:spPr>
          <a:xfrm>
            <a:off x="4367808" y="4293097"/>
            <a:ext cx="3096344"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旅程保証責任</a:t>
            </a:r>
          </a:p>
        </p:txBody>
      </p:sp>
      <p:sp>
        <p:nvSpPr>
          <p:cNvPr id="12" name="テキスト ボックス 11"/>
          <p:cNvSpPr txBox="1"/>
          <p:nvPr/>
        </p:nvSpPr>
        <p:spPr>
          <a:xfrm>
            <a:off x="4367808" y="5085185"/>
            <a:ext cx="3096344"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特別補償責任</a:t>
            </a:r>
          </a:p>
        </p:txBody>
      </p:sp>
      <p:sp>
        <p:nvSpPr>
          <p:cNvPr id="13" name="テキスト ボックス 12"/>
          <p:cNvSpPr txBox="1"/>
          <p:nvPr/>
        </p:nvSpPr>
        <p:spPr>
          <a:xfrm>
            <a:off x="4367808" y="1784071"/>
            <a:ext cx="3240360"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月極定額料金</a:t>
            </a:r>
          </a:p>
        </p:txBody>
      </p:sp>
      <p:sp>
        <p:nvSpPr>
          <p:cNvPr id="14" name="下カーブ矢印 13"/>
          <p:cNvSpPr/>
          <p:nvPr/>
        </p:nvSpPr>
        <p:spPr>
          <a:xfrm>
            <a:off x="4007768" y="3356992"/>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5" name="下カーブ矢印 14"/>
          <p:cNvSpPr/>
          <p:nvPr/>
        </p:nvSpPr>
        <p:spPr>
          <a:xfrm rot="10800000">
            <a:off x="4007768" y="3645024"/>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6" name="下カーブ矢印 15"/>
          <p:cNvSpPr/>
          <p:nvPr/>
        </p:nvSpPr>
        <p:spPr>
          <a:xfrm>
            <a:off x="4007769" y="3849605"/>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7" name="下カーブ矢印 16"/>
          <p:cNvSpPr/>
          <p:nvPr/>
        </p:nvSpPr>
        <p:spPr>
          <a:xfrm rot="10800000">
            <a:off x="4007769" y="4137637"/>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8" name="下カーブ矢印 17"/>
          <p:cNvSpPr/>
          <p:nvPr/>
        </p:nvSpPr>
        <p:spPr>
          <a:xfrm>
            <a:off x="4007768" y="2492896"/>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9" name="下カーブ矢印 18"/>
          <p:cNvSpPr/>
          <p:nvPr/>
        </p:nvSpPr>
        <p:spPr>
          <a:xfrm rot="10800000">
            <a:off x="4007768" y="2780928"/>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0" name="右矢印 19"/>
          <p:cNvSpPr/>
          <p:nvPr/>
        </p:nvSpPr>
        <p:spPr>
          <a:xfrm>
            <a:off x="7536160" y="4365104"/>
            <a:ext cx="50405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屈折矢印 20"/>
          <p:cNvSpPr/>
          <p:nvPr/>
        </p:nvSpPr>
        <p:spPr>
          <a:xfrm flipH="1">
            <a:off x="2351584" y="4149080"/>
            <a:ext cx="1944216" cy="1584176"/>
          </a:xfrm>
          <a:prstGeom prst="bentUpArrow">
            <a:avLst>
              <a:gd name="adj1" fmla="val 42885"/>
              <a:gd name="adj2" fmla="val 25000"/>
              <a:gd name="adj3" fmla="val 25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在宅中の補償の取扱</a:t>
            </a:r>
          </a:p>
        </p:txBody>
      </p:sp>
      <p:sp>
        <p:nvSpPr>
          <p:cNvPr id="3" name="円/楕円 2"/>
          <p:cNvSpPr/>
          <p:nvPr/>
        </p:nvSpPr>
        <p:spPr>
          <a:xfrm>
            <a:off x="508963" y="3849605"/>
            <a:ext cx="1837426" cy="26374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000" dirty="0" smtClean="0">
                <a:solidFill>
                  <a:schemeClr val="tx1"/>
                </a:solidFill>
              </a:rPr>
              <a:t>新約款の登場</a:t>
            </a:r>
            <a:endParaRPr kumimoji="1" lang="ja-JP" altLang="en-US" sz="4000" dirty="0">
              <a:solidFill>
                <a:schemeClr val="tx1"/>
              </a:solidFill>
            </a:endParaRPr>
          </a:p>
        </p:txBody>
      </p:sp>
      <p:sp>
        <p:nvSpPr>
          <p:cNvPr id="7" name="左矢印 6"/>
          <p:cNvSpPr/>
          <p:nvPr/>
        </p:nvSpPr>
        <p:spPr>
          <a:xfrm>
            <a:off x="1664902" y="5805264"/>
            <a:ext cx="3830124" cy="942145"/>
          </a:xfrm>
          <a:prstGeom prst="lef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これを使えば今後何でもできる</a:t>
            </a:r>
            <a:endParaRPr kumimoji="1" lang="ja-JP" altLang="en-US" dirty="0"/>
          </a:p>
        </p:txBody>
      </p:sp>
    </p:spTree>
    <p:extLst>
      <p:ext uri="{BB962C8B-B14F-4D97-AF65-F5344CB8AC3E}">
        <p14:creationId xmlns:p14="http://schemas.microsoft.com/office/powerpoint/2010/main" val="20399458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9628" y="54574"/>
            <a:ext cx="11126638" cy="952289"/>
          </a:xfrm>
          <a:ln>
            <a:solidFill>
              <a:schemeClr val="accent1"/>
            </a:solidFill>
          </a:ln>
        </p:spPr>
        <p:txBody>
          <a:bodyPr>
            <a:normAutofit/>
          </a:bodyPr>
          <a:lstStyle/>
          <a:p>
            <a:pPr algn="ctr"/>
            <a:r>
              <a:rPr kumimoji="1" lang="ja-JP" altLang="en-US" sz="3200" dirty="0" smtClean="0"/>
              <a:t>　</a:t>
            </a:r>
            <a:r>
              <a:rPr lang="ja-JP" altLang="en-US" sz="3200" dirty="0" smtClean="0"/>
              <a:t>車</a:t>
            </a:r>
            <a:r>
              <a:rPr lang="ja-JP" altLang="en-US" sz="3200" dirty="0"/>
              <a:t>及</a:t>
            </a:r>
            <a:r>
              <a:rPr lang="ja-JP" altLang="en-US" sz="3200" dirty="0" smtClean="0"/>
              <a:t>び</a:t>
            </a:r>
            <a:r>
              <a:rPr kumimoji="1" lang="ja-JP" altLang="en-US" sz="3200" dirty="0" smtClean="0"/>
              <a:t>運転手の一体的提供の合法ビジネスモデル</a:t>
            </a:r>
            <a:endParaRPr kumimoji="1" lang="ja-JP" altLang="en-US" sz="3200" dirty="0"/>
          </a:p>
        </p:txBody>
      </p:sp>
      <p:sp>
        <p:nvSpPr>
          <p:cNvPr id="12" name="円/楕円 11"/>
          <p:cNvSpPr/>
          <p:nvPr/>
        </p:nvSpPr>
        <p:spPr>
          <a:xfrm>
            <a:off x="4812184" y="2637551"/>
            <a:ext cx="1080163" cy="6038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lumMod val="95000"/>
                    <a:lumOff val="5000"/>
                  </a:schemeClr>
                </a:solidFill>
              </a:rPr>
              <a:t>旅行者</a:t>
            </a:r>
            <a:endParaRPr kumimoji="1" lang="ja-JP" altLang="en-US" sz="1400" b="1" dirty="0">
              <a:solidFill>
                <a:schemeClr val="tx1">
                  <a:lumMod val="95000"/>
                  <a:lumOff val="5000"/>
                </a:schemeClr>
              </a:solidFill>
            </a:endParaRPr>
          </a:p>
        </p:txBody>
      </p:sp>
      <p:sp>
        <p:nvSpPr>
          <p:cNvPr id="25" name="角丸四角形 24"/>
          <p:cNvSpPr/>
          <p:nvPr/>
        </p:nvSpPr>
        <p:spPr>
          <a:xfrm>
            <a:off x="9566698" y="3743865"/>
            <a:ext cx="2343493" cy="1017917"/>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広告・キックバック等の収益モデル</a:t>
            </a:r>
            <a:endParaRPr kumimoji="1" lang="ja-JP" altLang="en-US" dirty="0">
              <a:solidFill>
                <a:schemeClr val="tx1">
                  <a:lumMod val="95000"/>
                  <a:lumOff val="5000"/>
                </a:schemeClr>
              </a:solidFill>
            </a:endParaRPr>
          </a:p>
        </p:txBody>
      </p:sp>
      <p:sp>
        <p:nvSpPr>
          <p:cNvPr id="27" name="角丸四角形 26"/>
          <p:cNvSpPr/>
          <p:nvPr/>
        </p:nvSpPr>
        <p:spPr>
          <a:xfrm>
            <a:off x="1428681" y="1142177"/>
            <a:ext cx="9138678" cy="216553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　　　空港ビル</a:t>
            </a:r>
            <a:endParaRPr kumimoji="1" lang="en-US" altLang="ja-JP" dirty="0" smtClean="0">
              <a:solidFill>
                <a:schemeClr val="tx1">
                  <a:lumMod val="95000"/>
                  <a:lumOff val="5000"/>
                </a:schemeClr>
              </a:solidFill>
            </a:endParaRPr>
          </a:p>
          <a:p>
            <a:pPr algn="ctr"/>
            <a:r>
              <a:rPr lang="ja-JP" altLang="en-US" dirty="0" smtClean="0">
                <a:solidFill>
                  <a:schemeClr val="tx1">
                    <a:lumMod val="95000"/>
                    <a:lumOff val="5000"/>
                  </a:schemeClr>
                </a:solidFill>
              </a:rPr>
              <a:t>　　　　（リアルな世界）</a:t>
            </a:r>
            <a:endParaRPr lang="en-US" altLang="ja-JP" dirty="0" smtClean="0">
              <a:solidFill>
                <a:schemeClr val="tx1">
                  <a:lumMod val="95000"/>
                  <a:lumOff val="5000"/>
                </a:schemeClr>
              </a:solidFill>
            </a:endParaRPr>
          </a:p>
          <a:p>
            <a:pPr algn="ctr"/>
            <a:endParaRPr kumimoji="1" lang="en-US" altLang="ja-JP" dirty="0">
              <a:solidFill>
                <a:schemeClr val="tx1">
                  <a:lumMod val="95000"/>
                  <a:lumOff val="5000"/>
                </a:schemeClr>
              </a:solidFill>
            </a:endParaRPr>
          </a:p>
          <a:p>
            <a:pPr algn="ctr"/>
            <a:endParaRPr lang="en-US" altLang="ja-JP" dirty="0" smtClean="0">
              <a:solidFill>
                <a:schemeClr val="tx1">
                  <a:lumMod val="95000"/>
                  <a:lumOff val="5000"/>
                </a:schemeClr>
              </a:solidFill>
            </a:endParaRPr>
          </a:p>
          <a:p>
            <a:pPr algn="ctr"/>
            <a:endParaRPr kumimoji="1" lang="en-US" altLang="ja-JP" dirty="0">
              <a:solidFill>
                <a:schemeClr val="tx1">
                  <a:lumMod val="95000"/>
                  <a:lumOff val="5000"/>
                </a:schemeClr>
              </a:solidFill>
            </a:endParaRPr>
          </a:p>
          <a:p>
            <a:pPr algn="ctr"/>
            <a:endParaRPr lang="en-US" altLang="ja-JP" dirty="0" smtClean="0">
              <a:solidFill>
                <a:schemeClr val="tx1">
                  <a:lumMod val="95000"/>
                  <a:lumOff val="5000"/>
                </a:schemeClr>
              </a:solidFill>
            </a:endParaRPr>
          </a:p>
          <a:p>
            <a:pPr algn="ctr"/>
            <a:endParaRPr kumimoji="1" lang="ja-JP" altLang="en-US" dirty="0">
              <a:solidFill>
                <a:schemeClr val="tx1">
                  <a:lumMod val="95000"/>
                  <a:lumOff val="5000"/>
                </a:schemeClr>
              </a:solidFill>
            </a:endParaRPr>
          </a:p>
        </p:txBody>
      </p:sp>
      <p:sp>
        <p:nvSpPr>
          <p:cNvPr id="7" name="二方向矢印 6"/>
          <p:cNvSpPr/>
          <p:nvPr/>
        </p:nvSpPr>
        <p:spPr>
          <a:xfrm rot="13454197" flipH="1" flipV="1">
            <a:off x="5181484" y="1336876"/>
            <a:ext cx="2017955" cy="1998670"/>
          </a:xfrm>
          <a:prstGeom prst="leftUpArrow">
            <a:avLst>
              <a:gd name="adj1" fmla="val 12240"/>
              <a:gd name="adj2" fmla="val 25000"/>
              <a:gd name="adj3" fmla="val 25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045799" y="4761783"/>
            <a:ext cx="2369376" cy="369332"/>
          </a:xfrm>
          <a:prstGeom prst="rect">
            <a:avLst/>
          </a:prstGeom>
          <a:noFill/>
        </p:spPr>
        <p:txBody>
          <a:bodyPr wrap="square" rtlCol="0">
            <a:spAutoFit/>
          </a:bodyPr>
          <a:lstStyle/>
          <a:p>
            <a:r>
              <a:rPr kumimoji="1" lang="ja-JP" altLang="en-US" dirty="0" smtClean="0"/>
              <a:t>（バーチャルな世界）</a:t>
            </a:r>
            <a:endParaRPr kumimoji="1" lang="ja-JP" altLang="en-US" dirty="0"/>
          </a:p>
        </p:txBody>
      </p:sp>
      <p:sp>
        <p:nvSpPr>
          <p:cNvPr id="37" name="円/楕円 36"/>
          <p:cNvSpPr/>
          <p:nvPr/>
        </p:nvSpPr>
        <p:spPr>
          <a:xfrm>
            <a:off x="6676848" y="2608798"/>
            <a:ext cx="1068030" cy="6038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lumMod val="95000"/>
                    <a:lumOff val="5000"/>
                  </a:schemeClr>
                </a:solidFill>
              </a:rPr>
              <a:t>旅行者</a:t>
            </a:r>
            <a:endParaRPr kumimoji="1" lang="ja-JP" altLang="en-US" sz="1400" b="1" dirty="0">
              <a:solidFill>
                <a:schemeClr val="tx1">
                  <a:lumMod val="95000"/>
                  <a:lumOff val="5000"/>
                </a:schemeClr>
              </a:solidFill>
            </a:endParaRPr>
          </a:p>
        </p:txBody>
      </p:sp>
      <p:sp>
        <p:nvSpPr>
          <p:cNvPr id="38" name="角丸四角形 37"/>
          <p:cNvSpPr/>
          <p:nvPr/>
        </p:nvSpPr>
        <p:spPr>
          <a:xfrm>
            <a:off x="1505313" y="4058884"/>
            <a:ext cx="7509291" cy="255256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観光案内兼情報提供サイト（無償）</a:t>
            </a:r>
            <a:endParaRPr kumimoji="1" lang="en-US" altLang="ja-JP" dirty="0" smtClean="0">
              <a:solidFill>
                <a:schemeClr val="tx1">
                  <a:lumMod val="95000"/>
                  <a:lumOff val="5000"/>
                </a:schemeClr>
              </a:solidFill>
            </a:endParaRPr>
          </a:p>
          <a:p>
            <a:pPr algn="ctr"/>
            <a:endParaRPr kumimoji="1" lang="en-US" altLang="ja-JP" dirty="0" smtClean="0">
              <a:solidFill>
                <a:schemeClr val="tx1">
                  <a:lumMod val="95000"/>
                  <a:lumOff val="5000"/>
                </a:schemeClr>
              </a:solidFill>
            </a:endParaRPr>
          </a:p>
          <a:p>
            <a:pPr algn="ctr"/>
            <a:endParaRPr kumimoji="1" lang="en-US" altLang="ja-JP" dirty="0" smtClean="0">
              <a:solidFill>
                <a:schemeClr val="tx1">
                  <a:lumMod val="95000"/>
                  <a:lumOff val="5000"/>
                </a:schemeClr>
              </a:solidFill>
            </a:endParaRPr>
          </a:p>
          <a:p>
            <a:pPr algn="ctr"/>
            <a:r>
              <a:rPr lang="ja-JP" altLang="en-US" dirty="0" smtClean="0">
                <a:solidFill>
                  <a:schemeClr val="tx1">
                    <a:lumMod val="95000"/>
                    <a:lumOff val="5000"/>
                  </a:schemeClr>
                </a:solidFill>
              </a:rPr>
              <a:t>申込</a:t>
            </a:r>
            <a:endParaRPr lang="en-US" altLang="ja-JP" dirty="0" smtClean="0">
              <a:solidFill>
                <a:schemeClr val="tx1">
                  <a:lumMod val="95000"/>
                  <a:lumOff val="5000"/>
                </a:schemeClr>
              </a:solidFill>
            </a:endParaRPr>
          </a:p>
          <a:p>
            <a:pPr algn="ctr"/>
            <a:r>
              <a:rPr lang="ja-JP" altLang="en-US" dirty="0" smtClean="0">
                <a:solidFill>
                  <a:schemeClr val="tx1">
                    <a:lumMod val="95000"/>
                    <a:lumOff val="5000"/>
                  </a:schemeClr>
                </a:solidFill>
              </a:rPr>
              <a:t>個人情報提供</a:t>
            </a:r>
            <a:endParaRPr lang="en-US" altLang="ja-JP" dirty="0" smtClean="0">
              <a:solidFill>
                <a:schemeClr val="tx1">
                  <a:lumMod val="95000"/>
                  <a:lumOff val="5000"/>
                </a:schemeClr>
              </a:solidFill>
            </a:endParaRPr>
          </a:p>
          <a:p>
            <a:pPr algn="ctr"/>
            <a:endParaRPr kumimoji="1" lang="ja-JP" altLang="en-US" dirty="0">
              <a:solidFill>
                <a:schemeClr val="tx1">
                  <a:lumMod val="95000"/>
                  <a:lumOff val="5000"/>
                </a:schemeClr>
              </a:solidFill>
            </a:endParaRPr>
          </a:p>
        </p:txBody>
      </p:sp>
      <p:sp>
        <p:nvSpPr>
          <p:cNvPr id="39" name="正方形/長方形 38"/>
          <p:cNvSpPr/>
          <p:nvPr/>
        </p:nvSpPr>
        <p:spPr>
          <a:xfrm>
            <a:off x="1726030" y="4370714"/>
            <a:ext cx="1561538" cy="580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lumMod val="95000"/>
                    <a:lumOff val="5000"/>
                  </a:schemeClr>
                </a:solidFill>
              </a:rPr>
              <a:t>レンタカー会社</a:t>
            </a:r>
            <a:endParaRPr lang="en-US" altLang="ja-JP" sz="1400" dirty="0" smtClean="0">
              <a:solidFill>
                <a:schemeClr val="tx1">
                  <a:lumMod val="95000"/>
                  <a:lumOff val="5000"/>
                </a:schemeClr>
              </a:solidFill>
            </a:endParaRPr>
          </a:p>
          <a:p>
            <a:pPr algn="ctr"/>
            <a:r>
              <a:rPr kumimoji="1" lang="ja-JP" altLang="en-US" sz="1400" dirty="0" smtClean="0">
                <a:solidFill>
                  <a:schemeClr val="tx1">
                    <a:lumMod val="95000"/>
                    <a:lumOff val="5000"/>
                  </a:schemeClr>
                </a:solidFill>
              </a:rPr>
              <a:t>申込欄</a:t>
            </a:r>
            <a:endParaRPr kumimoji="1" lang="ja-JP" altLang="en-US" sz="1400" dirty="0">
              <a:solidFill>
                <a:schemeClr val="tx1">
                  <a:lumMod val="95000"/>
                  <a:lumOff val="5000"/>
                </a:schemeClr>
              </a:solidFill>
            </a:endParaRPr>
          </a:p>
        </p:txBody>
      </p:sp>
      <p:sp>
        <p:nvSpPr>
          <p:cNvPr id="40" name="円/楕円 39"/>
          <p:cNvSpPr/>
          <p:nvPr/>
        </p:nvSpPr>
        <p:spPr>
          <a:xfrm>
            <a:off x="3796365" y="6133381"/>
            <a:ext cx="1123541" cy="4780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lumMod val="95000"/>
                    <a:lumOff val="5000"/>
                  </a:schemeClr>
                </a:solidFill>
              </a:rPr>
              <a:t>旅行者</a:t>
            </a:r>
            <a:endParaRPr kumimoji="1" lang="ja-JP" altLang="en-US" sz="1400" b="1" dirty="0">
              <a:solidFill>
                <a:schemeClr val="tx1">
                  <a:lumMod val="95000"/>
                  <a:lumOff val="5000"/>
                </a:schemeClr>
              </a:solidFill>
            </a:endParaRPr>
          </a:p>
        </p:txBody>
      </p:sp>
      <p:sp>
        <p:nvSpPr>
          <p:cNvPr id="41" name="正方形/長方形 40"/>
          <p:cNvSpPr/>
          <p:nvPr/>
        </p:nvSpPr>
        <p:spPr>
          <a:xfrm>
            <a:off x="1731781" y="5075202"/>
            <a:ext cx="1561538" cy="580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lumMod val="95000"/>
                    <a:lumOff val="5000"/>
                  </a:schemeClr>
                </a:solidFill>
              </a:rPr>
              <a:t>レンタカー会社</a:t>
            </a:r>
            <a:endParaRPr lang="en-US" altLang="ja-JP" sz="1400" dirty="0" smtClean="0">
              <a:solidFill>
                <a:schemeClr val="tx1">
                  <a:lumMod val="95000"/>
                  <a:lumOff val="5000"/>
                </a:schemeClr>
              </a:solidFill>
            </a:endParaRPr>
          </a:p>
          <a:p>
            <a:pPr algn="ctr"/>
            <a:r>
              <a:rPr kumimoji="1" lang="ja-JP" altLang="en-US" sz="1400" dirty="0" smtClean="0">
                <a:solidFill>
                  <a:schemeClr val="tx1">
                    <a:lumMod val="95000"/>
                    <a:lumOff val="5000"/>
                  </a:schemeClr>
                </a:solidFill>
              </a:rPr>
              <a:t>申込欄</a:t>
            </a:r>
            <a:endParaRPr kumimoji="1" lang="ja-JP" altLang="en-US" sz="1400" dirty="0">
              <a:solidFill>
                <a:schemeClr val="tx1">
                  <a:lumMod val="95000"/>
                  <a:lumOff val="5000"/>
                </a:schemeClr>
              </a:solidFill>
            </a:endParaRPr>
          </a:p>
        </p:txBody>
      </p:sp>
      <p:sp>
        <p:nvSpPr>
          <p:cNvPr id="42" name="正方形/長方形 41"/>
          <p:cNvSpPr/>
          <p:nvPr/>
        </p:nvSpPr>
        <p:spPr>
          <a:xfrm>
            <a:off x="1697276" y="5782568"/>
            <a:ext cx="1561538" cy="580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lumMod val="95000"/>
                    <a:lumOff val="5000"/>
                  </a:schemeClr>
                </a:solidFill>
              </a:rPr>
              <a:t>レンタカー会社</a:t>
            </a:r>
            <a:endParaRPr lang="en-US" altLang="ja-JP" sz="1400" dirty="0" smtClean="0">
              <a:solidFill>
                <a:schemeClr val="tx1">
                  <a:lumMod val="95000"/>
                  <a:lumOff val="5000"/>
                </a:schemeClr>
              </a:solidFill>
            </a:endParaRPr>
          </a:p>
          <a:p>
            <a:pPr algn="ctr"/>
            <a:r>
              <a:rPr kumimoji="1" lang="ja-JP" altLang="en-US" sz="1400" dirty="0" smtClean="0">
                <a:solidFill>
                  <a:schemeClr val="tx1">
                    <a:lumMod val="95000"/>
                    <a:lumOff val="5000"/>
                  </a:schemeClr>
                </a:solidFill>
              </a:rPr>
              <a:t>申込欄</a:t>
            </a:r>
            <a:endParaRPr kumimoji="1" lang="ja-JP" altLang="en-US" sz="1400" dirty="0">
              <a:solidFill>
                <a:schemeClr val="tx1">
                  <a:lumMod val="95000"/>
                  <a:lumOff val="5000"/>
                </a:schemeClr>
              </a:solidFill>
            </a:endParaRPr>
          </a:p>
        </p:txBody>
      </p:sp>
      <p:sp>
        <p:nvSpPr>
          <p:cNvPr id="43" name="正方形/長方形 42"/>
          <p:cNvSpPr/>
          <p:nvPr/>
        </p:nvSpPr>
        <p:spPr>
          <a:xfrm>
            <a:off x="7242623" y="4448348"/>
            <a:ext cx="1561538" cy="5555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95000"/>
                    <a:lumOff val="5000"/>
                  </a:schemeClr>
                </a:solidFill>
              </a:rPr>
              <a:t>運転手派遣</a:t>
            </a:r>
            <a:r>
              <a:rPr lang="ja-JP" altLang="en-US" sz="1400" b="1" dirty="0" smtClean="0">
                <a:solidFill>
                  <a:schemeClr val="tx1">
                    <a:lumMod val="95000"/>
                    <a:lumOff val="5000"/>
                  </a:schemeClr>
                </a:solidFill>
              </a:rPr>
              <a:t>会社申込欄</a:t>
            </a:r>
            <a:endParaRPr lang="ja-JP" altLang="en-US" sz="1400" b="1" dirty="0">
              <a:solidFill>
                <a:schemeClr val="tx1">
                  <a:lumMod val="95000"/>
                  <a:lumOff val="5000"/>
                </a:schemeClr>
              </a:solidFill>
            </a:endParaRPr>
          </a:p>
        </p:txBody>
      </p:sp>
      <p:sp>
        <p:nvSpPr>
          <p:cNvPr id="44" name="正方形/長方形 43"/>
          <p:cNvSpPr/>
          <p:nvPr/>
        </p:nvSpPr>
        <p:spPr>
          <a:xfrm>
            <a:off x="7257001" y="5195970"/>
            <a:ext cx="1561538" cy="5555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95000"/>
                    <a:lumOff val="5000"/>
                  </a:schemeClr>
                </a:solidFill>
              </a:rPr>
              <a:t>運転手派遣</a:t>
            </a:r>
            <a:r>
              <a:rPr lang="ja-JP" altLang="en-US" sz="1400" b="1" dirty="0" smtClean="0">
                <a:solidFill>
                  <a:schemeClr val="tx1">
                    <a:lumMod val="95000"/>
                    <a:lumOff val="5000"/>
                  </a:schemeClr>
                </a:solidFill>
              </a:rPr>
              <a:t>会社申込欄</a:t>
            </a:r>
            <a:endParaRPr lang="ja-JP" altLang="en-US" sz="1400" b="1" dirty="0">
              <a:solidFill>
                <a:schemeClr val="tx1">
                  <a:lumMod val="95000"/>
                  <a:lumOff val="5000"/>
                </a:schemeClr>
              </a:solidFill>
            </a:endParaRPr>
          </a:p>
        </p:txBody>
      </p:sp>
      <p:sp>
        <p:nvSpPr>
          <p:cNvPr id="45" name="正方形/長方形 44"/>
          <p:cNvSpPr/>
          <p:nvPr/>
        </p:nvSpPr>
        <p:spPr>
          <a:xfrm>
            <a:off x="7319516" y="5943588"/>
            <a:ext cx="1556537" cy="5555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lumMod val="95000"/>
                    <a:lumOff val="5000"/>
                  </a:schemeClr>
                </a:solidFill>
              </a:rPr>
              <a:t>運転手（個人）</a:t>
            </a:r>
            <a:endParaRPr lang="en-US" altLang="ja-JP" sz="1400" b="1" dirty="0" smtClean="0">
              <a:solidFill>
                <a:schemeClr val="tx1">
                  <a:lumMod val="95000"/>
                  <a:lumOff val="5000"/>
                </a:schemeClr>
              </a:solidFill>
            </a:endParaRPr>
          </a:p>
          <a:p>
            <a:pPr algn="ctr"/>
            <a:r>
              <a:rPr lang="ja-JP" altLang="en-US" sz="1400" b="1" dirty="0" smtClean="0">
                <a:solidFill>
                  <a:schemeClr val="tx1">
                    <a:lumMod val="95000"/>
                    <a:lumOff val="5000"/>
                  </a:schemeClr>
                </a:solidFill>
              </a:rPr>
              <a:t>申込欄</a:t>
            </a:r>
            <a:endParaRPr lang="ja-JP" altLang="en-US" sz="1400" b="1" dirty="0">
              <a:solidFill>
                <a:schemeClr val="tx1">
                  <a:lumMod val="95000"/>
                  <a:lumOff val="5000"/>
                </a:schemeClr>
              </a:solidFill>
            </a:endParaRPr>
          </a:p>
        </p:txBody>
      </p:sp>
      <p:sp>
        <p:nvSpPr>
          <p:cNvPr id="47" name="円/楕円 46"/>
          <p:cNvSpPr/>
          <p:nvPr/>
        </p:nvSpPr>
        <p:spPr>
          <a:xfrm>
            <a:off x="5325584" y="6133381"/>
            <a:ext cx="1101068" cy="4234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lumMod val="95000"/>
                    <a:lumOff val="5000"/>
                  </a:schemeClr>
                </a:solidFill>
              </a:rPr>
              <a:t>旅行者</a:t>
            </a:r>
            <a:endParaRPr kumimoji="1" lang="ja-JP" altLang="en-US" sz="1400" b="1" dirty="0">
              <a:solidFill>
                <a:schemeClr val="tx1">
                  <a:lumMod val="95000"/>
                  <a:lumOff val="5000"/>
                </a:schemeClr>
              </a:solidFill>
            </a:endParaRPr>
          </a:p>
        </p:txBody>
      </p:sp>
      <p:sp>
        <p:nvSpPr>
          <p:cNvPr id="48" name="上矢印 47"/>
          <p:cNvSpPr/>
          <p:nvPr/>
        </p:nvSpPr>
        <p:spPr>
          <a:xfrm>
            <a:off x="3862689" y="5083826"/>
            <a:ext cx="2759516" cy="1021531"/>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9420282" y="5940725"/>
            <a:ext cx="1630155" cy="4780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lumMod val="95000"/>
                    <a:lumOff val="5000"/>
                  </a:schemeClr>
                </a:solidFill>
              </a:rPr>
              <a:t>レストラン等</a:t>
            </a:r>
            <a:endParaRPr kumimoji="1" lang="ja-JP" altLang="en-US" sz="1400" b="1" dirty="0">
              <a:solidFill>
                <a:schemeClr val="tx1">
                  <a:lumMod val="95000"/>
                  <a:lumOff val="5000"/>
                </a:schemeClr>
              </a:solidFill>
            </a:endParaRPr>
          </a:p>
        </p:txBody>
      </p:sp>
      <p:sp>
        <p:nvSpPr>
          <p:cNvPr id="58" name="円/楕円 57"/>
          <p:cNvSpPr/>
          <p:nvPr/>
        </p:nvSpPr>
        <p:spPr>
          <a:xfrm>
            <a:off x="10073013" y="5480652"/>
            <a:ext cx="1397206" cy="4780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lumMod val="95000"/>
                    <a:lumOff val="5000"/>
                  </a:schemeClr>
                </a:solidFill>
              </a:rPr>
              <a:t>ホテル</a:t>
            </a:r>
            <a:endParaRPr kumimoji="1" lang="ja-JP" altLang="en-US" sz="1400" b="1" dirty="0">
              <a:solidFill>
                <a:schemeClr val="tx1">
                  <a:lumMod val="95000"/>
                  <a:lumOff val="5000"/>
                </a:schemeClr>
              </a:solidFill>
            </a:endParaRPr>
          </a:p>
        </p:txBody>
      </p:sp>
      <p:sp>
        <p:nvSpPr>
          <p:cNvPr id="59" name="円/楕円 58"/>
          <p:cNvSpPr/>
          <p:nvPr/>
        </p:nvSpPr>
        <p:spPr>
          <a:xfrm>
            <a:off x="10372064" y="4917063"/>
            <a:ext cx="1397206" cy="4780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lumMod val="95000"/>
                    <a:lumOff val="5000"/>
                  </a:schemeClr>
                </a:solidFill>
              </a:rPr>
              <a:t>土産物店</a:t>
            </a:r>
            <a:endParaRPr kumimoji="1" lang="ja-JP" altLang="en-US" sz="1400" b="1" dirty="0">
              <a:solidFill>
                <a:schemeClr val="tx1">
                  <a:lumMod val="95000"/>
                  <a:lumOff val="5000"/>
                </a:schemeClr>
              </a:solidFill>
            </a:endParaRPr>
          </a:p>
        </p:txBody>
      </p:sp>
      <p:sp>
        <p:nvSpPr>
          <p:cNvPr id="60" name="上カーブ矢印 59"/>
          <p:cNvSpPr/>
          <p:nvPr/>
        </p:nvSpPr>
        <p:spPr>
          <a:xfrm rot="21081949" flipH="1" flipV="1">
            <a:off x="4910883" y="3358490"/>
            <a:ext cx="5112998" cy="77351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1" name="上矢印 60"/>
          <p:cNvSpPr/>
          <p:nvPr/>
        </p:nvSpPr>
        <p:spPr>
          <a:xfrm>
            <a:off x="9842740" y="4824547"/>
            <a:ext cx="527490" cy="570586"/>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上カーブ矢印 61"/>
          <p:cNvSpPr/>
          <p:nvPr/>
        </p:nvSpPr>
        <p:spPr>
          <a:xfrm rot="4288988" flipH="1" flipV="1">
            <a:off x="10509328" y="2632517"/>
            <a:ext cx="2000675" cy="38016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U ターン矢印 2"/>
          <p:cNvSpPr/>
          <p:nvPr/>
        </p:nvSpPr>
        <p:spPr>
          <a:xfrm>
            <a:off x="2804102" y="1159512"/>
            <a:ext cx="3582965" cy="1915449"/>
          </a:xfrm>
          <a:prstGeom prst="uturnArrow">
            <a:avLst>
              <a:gd name="adj1" fmla="val 12840"/>
              <a:gd name="adj2" fmla="val 25000"/>
              <a:gd name="adj3" fmla="val 20828"/>
              <a:gd name="adj4" fmla="val 12840"/>
              <a:gd name="adj5" fmla="val 35019"/>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95000"/>
                  <a:lumOff val="5000"/>
                </a:schemeClr>
              </a:solidFill>
            </a:endParaRPr>
          </a:p>
        </p:txBody>
      </p:sp>
      <p:sp>
        <p:nvSpPr>
          <p:cNvPr id="46" name="正方形/長方形 45"/>
          <p:cNvSpPr/>
          <p:nvPr/>
        </p:nvSpPr>
        <p:spPr>
          <a:xfrm>
            <a:off x="2628248" y="1418045"/>
            <a:ext cx="2005813" cy="5555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lumMod val="95000"/>
                    <a:lumOff val="5000"/>
                  </a:schemeClr>
                </a:solidFill>
              </a:rPr>
              <a:t>レンタカー会社</a:t>
            </a:r>
            <a:endParaRPr lang="en-US" altLang="ja-JP" sz="1400" dirty="0" smtClean="0">
              <a:solidFill>
                <a:schemeClr val="tx1">
                  <a:lumMod val="95000"/>
                  <a:lumOff val="5000"/>
                </a:schemeClr>
              </a:solidFill>
            </a:endParaRPr>
          </a:p>
          <a:p>
            <a:pPr algn="ctr"/>
            <a:r>
              <a:rPr lang="ja-JP" altLang="en-US" sz="1400" dirty="0" smtClean="0">
                <a:solidFill>
                  <a:schemeClr val="tx1">
                    <a:lumMod val="95000"/>
                    <a:lumOff val="5000"/>
                  </a:schemeClr>
                </a:solidFill>
              </a:rPr>
              <a:t>カウンター</a:t>
            </a:r>
            <a:endParaRPr kumimoji="1" lang="ja-JP" altLang="en-US" sz="1400" dirty="0">
              <a:solidFill>
                <a:schemeClr val="tx1">
                  <a:lumMod val="95000"/>
                  <a:lumOff val="5000"/>
                </a:schemeClr>
              </a:solidFill>
            </a:endParaRPr>
          </a:p>
        </p:txBody>
      </p:sp>
      <p:sp>
        <p:nvSpPr>
          <p:cNvPr id="51" name="正方形/長方形 50"/>
          <p:cNvSpPr/>
          <p:nvPr/>
        </p:nvSpPr>
        <p:spPr>
          <a:xfrm>
            <a:off x="2643411" y="2022644"/>
            <a:ext cx="2005813" cy="5555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lumMod val="95000"/>
                    <a:lumOff val="5000"/>
                  </a:schemeClr>
                </a:solidFill>
              </a:rPr>
              <a:t>レンタカー会社</a:t>
            </a:r>
            <a:endParaRPr lang="en-US" altLang="ja-JP" sz="1400" dirty="0" smtClean="0">
              <a:solidFill>
                <a:schemeClr val="tx1">
                  <a:lumMod val="95000"/>
                  <a:lumOff val="5000"/>
                </a:schemeClr>
              </a:solidFill>
            </a:endParaRPr>
          </a:p>
          <a:p>
            <a:pPr algn="ctr"/>
            <a:r>
              <a:rPr lang="ja-JP" altLang="en-US" sz="1400" dirty="0" smtClean="0">
                <a:solidFill>
                  <a:schemeClr val="tx1">
                    <a:lumMod val="95000"/>
                    <a:lumOff val="5000"/>
                  </a:schemeClr>
                </a:solidFill>
              </a:rPr>
              <a:t>カウンター</a:t>
            </a:r>
            <a:endParaRPr kumimoji="1" lang="ja-JP" altLang="en-US" sz="1400" dirty="0">
              <a:solidFill>
                <a:schemeClr val="tx1">
                  <a:lumMod val="95000"/>
                  <a:lumOff val="5000"/>
                </a:schemeClr>
              </a:solidFill>
            </a:endParaRPr>
          </a:p>
        </p:txBody>
      </p:sp>
      <p:sp>
        <p:nvSpPr>
          <p:cNvPr id="56" name="正方形/長方形 55"/>
          <p:cNvSpPr/>
          <p:nvPr/>
        </p:nvSpPr>
        <p:spPr>
          <a:xfrm>
            <a:off x="2643412" y="2631059"/>
            <a:ext cx="2005813" cy="5555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95000"/>
                    <a:lumOff val="5000"/>
                  </a:schemeClr>
                </a:solidFill>
              </a:rPr>
              <a:t>運転手派遣会社</a:t>
            </a:r>
            <a:r>
              <a:rPr lang="ja-JP" altLang="en-US" sz="1400" b="1" dirty="0" smtClean="0">
                <a:solidFill>
                  <a:schemeClr val="tx1">
                    <a:lumMod val="95000"/>
                    <a:lumOff val="5000"/>
                  </a:schemeClr>
                </a:solidFill>
              </a:rPr>
              <a:t>カウンター</a:t>
            </a:r>
            <a:endParaRPr lang="ja-JP" altLang="en-US" sz="1400" b="1" dirty="0">
              <a:solidFill>
                <a:schemeClr val="tx1">
                  <a:lumMod val="95000"/>
                  <a:lumOff val="5000"/>
                </a:schemeClr>
              </a:solidFill>
            </a:endParaRPr>
          </a:p>
        </p:txBody>
      </p:sp>
      <p:sp>
        <p:nvSpPr>
          <p:cNvPr id="63" name="U ターン矢印 62"/>
          <p:cNvSpPr/>
          <p:nvPr/>
        </p:nvSpPr>
        <p:spPr>
          <a:xfrm flipH="1">
            <a:off x="6167882" y="1205474"/>
            <a:ext cx="3036860" cy="1780351"/>
          </a:xfrm>
          <a:prstGeom prst="uturnArrow">
            <a:avLst>
              <a:gd name="adj1" fmla="val 12840"/>
              <a:gd name="adj2" fmla="val 25000"/>
              <a:gd name="adj3" fmla="val 20828"/>
              <a:gd name="adj4" fmla="val 12840"/>
              <a:gd name="adj5" fmla="val 35019"/>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4" name="正方形/長方形 63"/>
          <p:cNvSpPr/>
          <p:nvPr/>
        </p:nvSpPr>
        <p:spPr>
          <a:xfrm>
            <a:off x="7833631" y="2610925"/>
            <a:ext cx="2005813" cy="5555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lumMod val="95000"/>
                    <a:lumOff val="5000"/>
                  </a:schemeClr>
                </a:solidFill>
              </a:rPr>
              <a:t>レンタカー会社</a:t>
            </a:r>
            <a:endParaRPr lang="en-US" altLang="ja-JP" sz="1400" dirty="0" smtClean="0">
              <a:solidFill>
                <a:schemeClr val="tx1">
                  <a:lumMod val="95000"/>
                  <a:lumOff val="5000"/>
                </a:schemeClr>
              </a:solidFill>
            </a:endParaRPr>
          </a:p>
          <a:p>
            <a:pPr algn="ctr"/>
            <a:r>
              <a:rPr lang="ja-JP" altLang="en-US" sz="1400" dirty="0" smtClean="0">
                <a:solidFill>
                  <a:schemeClr val="tx1">
                    <a:lumMod val="95000"/>
                    <a:lumOff val="5000"/>
                  </a:schemeClr>
                </a:solidFill>
              </a:rPr>
              <a:t>カウンター</a:t>
            </a:r>
            <a:endParaRPr kumimoji="1" lang="ja-JP" altLang="en-US" sz="1400" dirty="0">
              <a:solidFill>
                <a:schemeClr val="tx1">
                  <a:lumMod val="95000"/>
                  <a:lumOff val="5000"/>
                </a:schemeClr>
              </a:solidFill>
            </a:endParaRPr>
          </a:p>
        </p:txBody>
      </p:sp>
      <p:sp>
        <p:nvSpPr>
          <p:cNvPr id="65" name="正方形/長方形 64"/>
          <p:cNvSpPr/>
          <p:nvPr/>
        </p:nvSpPr>
        <p:spPr>
          <a:xfrm>
            <a:off x="7787623" y="1408984"/>
            <a:ext cx="2005813" cy="5555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95000"/>
                    <a:lumOff val="5000"/>
                  </a:schemeClr>
                </a:solidFill>
              </a:rPr>
              <a:t>運転手派遣会社</a:t>
            </a:r>
            <a:r>
              <a:rPr lang="ja-JP" altLang="en-US" sz="1400" b="1" dirty="0" smtClean="0">
                <a:solidFill>
                  <a:schemeClr val="tx1">
                    <a:lumMod val="95000"/>
                    <a:lumOff val="5000"/>
                  </a:schemeClr>
                </a:solidFill>
              </a:rPr>
              <a:t>カウンター</a:t>
            </a:r>
            <a:endParaRPr lang="ja-JP" altLang="en-US" sz="1400" b="1" dirty="0">
              <a:solidFill>
                <a:schemeClr val="tx1">
                  <a:lumMod val="95000"/>
                  <a:lumOff val="5000"/>
                </a:schemeClr>
              </a:solidFill>
            </a:endParaRPr>
          </a:p>
        </p:txBody>
      </p:sp>
      <p:sp>
        <p:nvSpPr>
          <p:cNvPr id="66" name="正方形/長方形 65"/>
          <p:cNvSpPr/>
          <p:nvPr/>
        </p:nvSpPr>
        <p:spPr>
          <a:xfrm>
            <a:off x="7819256" y="2044459"/>
            <a:ext cx="2005813" cy="5555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95000"/>
                    <a:lumOff val="5000"/>
                  </a:schemeClr>
                </a:solidFill>
              </a:rPr>
              <a:t>運転手派遣会社</a:t>
            </a:r>
            <a:r>
              <a:rPr lang="ja-JP" altLang="en-US" sz="1400" b="1" dirty="0" smtClean="0">
                <a:solidFill>
                  <a:schemeClr val="tx1">
                    <a:lumMod val="95000"/>
                    <a:lumOff val="5000"/>
                  </a:schemeClr>
                </a:solidFill>
              </a:rPr>
              <a:t>カウンター</a:t>
            </a:r>
            <a:endParaRPr lang="ja-JP" altLang="en-US" sz="1400" b="1" dirty="0">
              <a:solidFill>
                <a:schemeClr val="tx1">
                  <a:lumMod val="95000"/>
                  <a:lumOff val="5000"/>
                </a:schemeClr>
              </a:solidFill>
            </a:endParaRPr>
          </a:p>
        </p:txBody>
      </p:sp>
      <p:sp>
        <p:nvSpPr>
          <p:cNvPr id="67" name="円/楕円 66"/>
          <p:cNvSpPr/>
          <p:nvPr/>
        </p:nvSpPr>
        <p:spPr>
          <a:xfrm>
            <a:off x="6590826" y="1066815"/>
            <a:ext cx="1397206" cy="47806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lumMod val="95000"/>
                    <a:lumOff val="5000"/>
                  </a:schemeClr>
                </a:solidFill>
              </a:rPr>
              <a:t>テナント料</a:t>
            </a:r>
            <a:endParaRPr kumimoji="1" lang="ja-JP" altLang="en-US" sz="1400" b="1" dirty="0">
              <a:solidFill>
                <a:schemeClr val="tx1">
                  <a:lumMod val="95000"/>
                  <a:lumOff val="5000"/>
                </a:schemeClr>
              </a:solidFill>
            </a:endParaRPr>
          </a:p>
        </p:txBody>
      </p:sp>
      <p:sp>
        <p:nvSpPr>
          <p:cNvPr id="68" name="円/楕円 67"/>
          <p:cNvSpPr/>
          <p:nvPr/>
        </p:nvSpPr>
        <p:spPr>
          <a:xfrm>
            <a:off x="4431359" y="1038059"/>
            <a:ext cx="1397206" cy="47806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lumMod val="95000"/>
                    <a:lumOff val="5000"/>
                  </a:schemeClr>
                </a:solidFill>
              </a:rPr>
              <a:t>テナント料</a:t>
            </a:r>
            <a:endParaRPr kumimoji="1" lang="ja-JP" altLang="en-US" sz="1400" b="1" dirty="0">
              <a:solidFill>
                <a:schemeClr val="tx1">
                  <a:lumMod val="95000"/>
                  <a:lumOff val="5000"/>
                </a:schemeClr>
              </a:solidFill>
            </a:endParaRPr>
          </a:p>
        </p:txBody>
      </p:sp>
    </p:spTree>
    <p:extLst>
      <p:ext uri="{BB962C8B-B14F-4D97-AF65-F5344CB8AC3E}">
        <p14:creationId xmlns:p14="http://schemas.microsoft.com/office/powerpoint/2010/main" val="7857985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58093"/>
            <a:ext cx="10798834" cy="1774227"/>
          </a:xfrm>
          <a:ln>
            <a:solidFill>
              <a:schemeClr val="accent1"/>
            </a:solidFill>
          </a:ln>
        </p:spPr>
        <p:txBody>
          <a:bodyPr>
            <a:normAutofit/>
          </a:bodyPr>
          <a:lstStyle/>
          <a:p>
            <a:pPr algn="ctr"/>
            <a:r>
              <a:rPr kumimoji="1" lang="ja-JP" altLang="en-US" sz="3600" dirty="0" smtClean="0"/>
              <a:t>　自家用自動車（非事業用自動車）に関する</a:t>
            </a:r>
            <a:r>
              <a:rPr kumimoji="1" lang="en-US" altLang="ja-JP" sz="3600" dirty="0" smtClean="0"/>
              <a:t/>
            </a:r>
            <a:br>
              <a:rPr kumimoji="1" lang="en-US" altLang="ja-JP" sz="3600" dirty="0" smtClean="0"/>
            </a:br>
            <a:r>
              <a:rPr kumimoji="1" lang="en-US" altLang="ja-JP" sz="3600" dirty="0" smtClean="0"/>
              <a:t>        </a:t>
            </a:r>
            <a:r>
              <a:rPr kumimoji="1" lang="ja-JP" altLang="en-US" sz="3600" dirty="0" smtClean="0"/>
              <a:t>車両と運転手の非一体的提供の原則</a:t>
            </a:r>
            <a:r>
              <a:rPr kumimoji="1" lang="en-US" altLang="ja-JP" sz="3600" dirty="0" smtClean="0"/>
              <a:t/>
            </a:r>
            <a:br>
              <a:rPr kumimoji="1" lang="en-US" altLang="ja-JP" sz="3600" dirty="0" smtClean="0"/>
            </a:br>
            <a:r>
              <a:rPr kumimoji="1" lang="en-US" altLang="ja-JP" sz="3600" dirty="0" smtClean="0"/>
              <a:t>         </a:t>
            </a:r>
            <a:r>
              <a:rPr kumimoji="1" lang="ja-JP" altLang="en-US" sz="3600" dirty="0" smtClean="0"/>
              <a:t>（担当行政当局による道路運送法の解釈）</a:t>
            </a:r>
            <a:endParaRPr kumimoji="1" lang="ja-JP" altLang="en-US" sz="3600" dirty="0"/>
          </a:p>
        </p:txBody>
      </p:sp>
      <p:sp>
        <p:nvSpPr>
          <p:cNvPr id="6" name="円/楕円 5"/>
          <p:cNvSpPr/>
          <p:nvPr/>
        </p:nvSpPr>
        <p:spPr>
          <a:xfrm>
            <a:off x="2944489" y="1992702"/>
            <a:ext cx="1923690" cy="13198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lumMod val="95000"/>
                    <a:lumOff val="5000"/>
                  </a:schemeClr>
                </a:solidFill>
              </a:rPr>
              <a:t>運転手</a:t>
            </a:r>
            <a:endParaRPr kumimoji="1" lang="en-US" altLang="ja-JP" b="1" dirty="0" smtClean="0">
              <a:solidFill>
                <a:schemeClr val="tx1">
                  <a:lumMod val="95000"/>
                  <a:lumOff val="5000"/>
                </a:schemeClr>
              </a:solidFill>
            </a:endParaRPr>
          </a:p>
          <a:p>
            <a:pPr algn="ctr"/>
            <a:r>
              <a:rPr kumimoji="1" lang="ja-JP" altLang="en-US" b="1" dirty="0" smtClean="0">
                <a:solidFill>
                  <a:schemeClr val="tx1">
                    <a:lumMod val="95000"/>
                    <a:lumOff val="5000"/>
                  </a:schemeClr>
                </a:solidFill>
              </a:rPr>
              <a:t>派遣</a:t>
            </a:r>
            <a:r>
              <a:rPr lang="ja-JP" altLang="en-US" b="1" dirty="0" smtClean="0">
                <a:solidFill>
                  <a:schemeClr val="tx1">
                    <a:lumMod val="95000"/>
                    <a:lumOff val="5000"/>
                  </a:schemeClr>
                </a:solidFill>
              </a:rPr>
              <a:t>組織</a:t>
            </a:r>
            <a:endParaRPr kumimoji="1" lang="ja-JP" altLang="en-US" b="1" dirty="0">
              <a:solidFill>
                <a:schemeClr val="tx1">
                  <a:lumMod val="95000"/>
                  <a:lumOff val="5000"/>
                </a:schemeClr>
              </a:solidFill>
            </a:endParaRPr>
          </a:p>
        </p:txBody>
      </p:sp>
      <p:sp>
        <p:nvSpPr>
          <p:cNvPr id="8" name="円/楕円 7"/>
          <p:cNvSpPr/>
          <p:nvPr/>
        </p:nvSpPr>
        <p:spPr>
          <a:xfrm>
            <a:off x="8882327" y="3956643"/>
            <a:ext cx="1923690" cy="8223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lumMod val="95000"/>
                    <a:lumOff val="5000"/>
                  </a:schemeClr>
                </a:solidFill>
              </a:rPr>
              <a:t>車の賃借人</a:t>
            </a:r>
            <a:endParaRPr kumimoji="1" lang="ja-JP" altLang="en-US" b="1" dirty="0">
              <a:solidFill>
                <a:schemeClr val="tx1">
                  <a:lumMod val="95000"/>
                  <a:lumOff val="5000"/>
                </a:schemeClr>
              </a:solidFill>
            </a:endParaRPr>
          </a:p>
        </p:txBody>
      </p:sp>
      <p:sp>
        <p:nvSpPr>
          <p:cNvPr id="9" name="左矢印 8"/>
          <p:cNvSpPr/>
          <p:nvPr/>
        </p:nvSpPr>
        <p:spPr>
          <a:xfrm>
            <a:off x="7850027" y="4071669"/>
            <a:ext cx="847976" cy="60988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申込</a:t>
            </a:r>
            <a:endParaRPr kumimoji="1" lang="ja-JP" altLang="en-US" dirty="0">
              <a:solidFill>
                <a:schemeClr val="tx1">
                  <a:lumMod val="95000"/>
                  <a:lumOff val="5000"/>
                </a:schemeClr>
              </a:solidFill>
            </a:endParaRPr>
          </a:p>
        </p:txBody>
      </p:sp>
      <p:sp>
        <p:nvSpPr>
          <p:cNvPr id="10" name="角丸四角形 9"/>
          <p:cNvSpPr/>
          <p:nvPr/>
        </p:nvSpPr>
        <p:spPr>
          <a:xfrm>
            <a:off x="6478435" y="3942273"/>
            <a:ext cx="1230700" cy="9000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紹介組織</a:t>
            </a:r>
            <a:endParaRPr kumimoji="1" lang="ja-JP" altLang="en-US" dirty="0">
              <a:solidFill>
                <a:schemeClr val="tx1">
                  <a:lumMod val="95000"/>
                  <a:lumOff val="5000"/>
                </a:schemeClr>
              </a:solidFill>
            </a:endParaRPr>
          </a:p>
        </p:txBody>
      </p:sp>
      <p:sp>
        <p:nvSpPr>
          <p:cNvPr id="11" name="左右矢印 10"/>
          <p:cNvSpPr/>
          <p:nvPr/>
        </p:nvSpPr>
        <p:spPr>
          <a:xfrm rot="2048089">
            <a:off x="4734183" y="2940774"/>
            <a:ext cx="1677037" cy="1076755"/>
          </a:xfrm>
          <a:prstGeom prst="leftRightArrow">
            <a:avLst>
              <a:gd name="adj1" fmla="val 50000"/>
              <a:gd name="adj2" fmla="val 246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lumMod val="95000"/>
                    <a:lumOff val="5000"/>
                  </a:schemeClr>
                </a:solidFill>
              </a:rPr>
              <a:t>非一体</a:t>
            </a:r>
            <a:endParaRPr kumimoji="1" lang="ja-JP" altLang="en-US" sz="2400" dirty="0">
              <a:solidFill>
                <a:schemeClr val="tx1">
                  <a:lumMod val="95000"/>
                  <a:lumOff val="5000"/>
                </a:schemeClr>
              </a:solidFill>
            </a:endParaRPr>
          </a:p>
        </p:txBody>
      </p:sp>
      <p:sp>
        <p:nvSpPr>
          <p:cNvPr id="12" name="円/楕円 11"/>
          <p:cNvSpPr/>
          <p:nvPr/>
        </p:nvSpPr>
        <p:spPr>
          <a:xfrm>
            <a:off x="3122918" y="5201726"/>
            <a:ext cx="1871934" cy="12335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lumMod val="95000"/>
                    <a:lumOff val="5000"/>
                  </a:schemeClr>
                </a:solidFill>
              </a:rPr>
              <a:t>車両</a:t>
            </a:r>
            <a:endParaRPr lang="en-US" altLang="ja-JP" b="1" dirty="0" smtClean="0">
              <a:solidFill>
                <a:schemeClr val="tx1">
                  <a:lumMod val="95000"/>
                  <a:lumOff val="5000"/>
                </a:schemeClr>
              </a:solidFill>
            </a:endParaRPr>
          </a:p>
          <a:p>
            <a:pPr algn="ctr"/>
            <a:r>
              <a:rPr lang="ja-JP" altLang="en-US" b="1" dirty="0" smtClean="0">
                <a:solidFill>
                  <a:schemeClr val="tx1">
                    <a:lumMod val="95000"/>
                    <a:lumOff val="5000"/>
                  </a:schemeClr>
                </a:solidFill>
              </a:rPr>
              <a:t>提供組織</a:t>
            </a:r>
            <a:endParaRPr kumimoji="1" lang="ja-JP" altLang="en-US" b="1" dirty="0">
              <a:solidFill>
                <a:schemeClr val="tx1">
                  <a:lumMod val="95000"/>
                  <a:lumOff val="5000"/>
                </a:schemeClr>
              </a:solidFill>
            </a:endParaRPr>
          </a:p>
        </p:txBody>
      </p:sp>
      <p:sp>
        <p:nvSpPr>
          <p:cNvPr id="13" name="左右矢印 12"/>
          <p:cNvSpPr/>
          <p:nvPr/>
        </p:nvSpPr>
        <p:spPr>
          <a:xfrm rot="19492672">
            <a:off x="5020784" y="4821806"/>
            <a:ext cx="1483642" cy="1076755"/>
          </a:xfrm>
          <a:prstGeom prst="leftRightArrow">
            <a:avLst>
              <a:gd name="adj1" fmla="val 50000"/>
              <a:gd name="adj2" fmla="val 246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lumMod val="95000"/>
                    <a:lumOff val="5000"/>
                  </a:schemeClr>
                </a:solidFill>
              </a:rPr>
              <a:t>非一体</a:t>
            </a:r>
            <a:endParaRPr kumimoji="1" lang="ja-JP" altLang="en-US" sz="2400" dirty="0">
              <a:solidFill>
                <a:schemeClr val="tx1">
                  <a:lumMod val="95000"/>
                  <a:lumOff val="5000"/>
                </a:schemeClr>
              </a:solidFill>
            </a:endParaRPr>
          </a:p>
        </p:txBody>
      </p:sp>
      <p:sp>
        <p:nvSpPr>
          <p:cNvPr id="15" name="上下矢印 14"/>
          <p:cNvSpPr/>
          <p:nvPr/>
        </p:nvSpPr>
        <p:spPr>
          <a:xfrm>
            <a:off x="3617347" y="3364302"/>
            <a:ext cx="825254" cy="1639019"/>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lumMod val="95000"/>
                    <a:lumOff val="5000"/>
                  </a:schemeClr>
                </a:solidFill>
              </a:rPr>
              <a:t>非一体</a:t>
            </a:r>
            <a:endParaRPr kumimoji="1" lang="ja-JP" altLang="en-US" sz="2400" dirty="0">
              <a:solidFill>
                <a:schemeClr val="tx1">
                  <a:lumMod val="95000"/>
                  <a:lumOff val="5000"/>
                </a:schemeClr>
              </a:solidFill>
            </a:endParaRPr>
          </a:p>
        </p:txBody>
      </p:sp>
    </p:spTree>
    <p:extLst>
      <p:ext uri="{BB962C8B-B14F-4D97-AF65-F5344CB8AC3E}">
        <p14:creationId xmlns:p14="http://schemas.microsoft.com/office/powerpoint/2010/main" val="37316903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9574" y="158091"/>
            <a:ext cx="10515600" cy="1179003"/>
          </a:xfrm>
          <a:ln>
            <a:solidFill>
              <a:schemeClr val="accent1"/>
            </a:solidFill>
          </a:ln>
        </p:spPr>
        <p:txBody>
          <a:bodyPr>
            <a:normAutofit/>
          </a:bodyPr>
          <a:lstStyle/>
          <a:p>
            <a:pPr algn="ctr"/>
            <a:r>
              <a:rPr kumimoji="1" lang="ja-JP" altLang="en-US" dirty="0" smtClean="0"/>
              <a:t>　　　合法サイトの提供</a:t>
            </a:r>
            <a:endParaRPr kumimoji="1" lang="ja-JP" altLang="en-US" dirty="0"/>
          </a:p>
        </p:txBody>
      </p:sp>
      <p:sp>
        <p:nvSpPr>
          <p:cNvPr id="4" name="角丸四角形 3"/>
          <p:cNvSpPr/>
          <p:nvPr/>
        </p:nvSpPr>
        <p:spPr>
          <a:xfrm>
            <a:off x="6383190" y="1546999"/>
            <a:ext cx="1476225" cy="4530237"/>
          </a:xfrm>
          <a:prstGeom prst="roundRect">
            <a:avLst/>
          </a:prstGeom>
          <a:noFill/>
          <a:ln w="28575">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中国語用</a:t>
            </a:r>
            <a:endParaRPr kumimoji="1" lang="en-US" altLang="ja-JP" dirty="0" smtClean="0">
              <a:solidFill>
                <a:schemeClr val="tx1">
                  <a:lumMod val="95000"/>
                  <a:lumOff val="5000"/>
                </a:schemeClr>
              </a:solidFill>
            </a:endParaRPr>
          </a:p>
          <a:p>
            <a:pPr algn="ctr"/>
            <a:r>
              <a:rPr kumimoji="1" lang="ja-JP" altLang="en-US" dirty="0" smtClean="0">
                <a:solidFill>
                  <a:schemeClr val="tx1">
                    <a:lumMod val="95000"/>
                    <a:lumOff val="5000"/>
                  </a:schemeClr>
                </a:solidFill>
              </a:rPr>
              <a:t>観光</a:t>
            </a:r>
            <a:endParaRPr kumimoji="1" lang="en-US" altLang="ja-JP" dirty="0" smtClean="0">
              <a:solidFill>
                <a:schemeClr val="tx1">
                  <a:lumMod val="95000"/>
                  <a:lumOff val="5000"/>
                </a:schemeClr>
              </a:solidFill>
            </a:endParaRPr>
          </a:p>
          <a:p>
            <a:pPr algn="ctr"/>
            <a:r>
              <a:rPr kumimoji="1" lang="ja-JP" altLang="en-US" dirty="0" smtClean="0">
                <a:solidFill>
                  <a:schemeClr val="tx1">
                    <a:lumMod val="95000"/>
                    <a:lumOff val="5000"/>
                  </a:schemeClr>
                </a:solidFill>
              </a:rPr>
              <a:t>案内</a:t>
            </a:r>
            <a:endParaRPr kumimoji="1" lang="en-US" altLang="ja-JP" dirty="0" smtClean="0">
              <a:solidFill>
                <a:schemeClr val="tx1">
                  <a:lumMod val="95000"/>
                  <a:lumOff val="5000"/>
                </a:schemeClr>
              </a:solidFill>
            </a:endParaRPr>
          </a:p>
          <a:p>
            <a:pPr algn="ctr"/>
            <a:r>
              <a:rPr kumimoji="1" lang="ja-JP" altLang="en-US" dirty="0" smtClean="0">
                <a:solidFill>
                  <a:schemeClr val="tx1">
                    <a:lumMod val="95000"/>
                    <a:lumOff val="5000"/>
                  </a:schemeClr>
                </a:solidFill>
              </a:rPr>
              <a:t>サイト</a:t>
            </a:r>
            <a:endParaRPr kumimoji="1" lang="en-US" altLang="ja-JP" dirty="0" smtClean="0">
              <a:solidFill>
                <a:schemeClr val="tx1">
                  <a:lumMod val="95000"/>
                  <a:lumOff val="5000"/>
                </a:schemeClr>
              </a:solidFill>
            </a:endParaRPr>
          </a:p>
          <a:p>
            <a:pPr algn="ctr"/>
            <a:r>
              <a:rPr lang="ja-JP" altLang="en-US" dirty="0" smtClean="0">
                <a:solidFill>
                  <a:schemeClr val="tx1">
                    <a:lumMod val="95000"/>
                    <a:lumOff val="5000"/>
                  </a:schemeClr>
                </a:solidFill>
              </a:rPr>
              <a:t>（無料）</a:t>
            </a:r>
            <a:endParaRPr lang="en-US" altLang="ja-JP" dirty="0" smtClean="0">
              <a:solidFill>
                <a:schemeClr val="tx1">
                  <a:lumMod val="95000"/>
                  <a:lumOff val="5000"/>
                </a:schemeClr>
              </a:solidFill>
            </a:endParaRPr>
          </a:p>
          <a:p>
            <a:pPr algn="ctr"/>
            <a:endParaRPr kumimoji="1" lang="en-US" altLang="ja-JP" dirty="0" smtClean="0">
              <a:solidFill>
                <a:schemeClr val="tx1">
                  <a:lumMod val="95000"/>
                  <a:lumOff val="5000"/>
                </a:schemeClr>
              </a:solidFill>
            </a:endParaRPr>
          </a:p>
          <a:p>
            <a:pPr algn="ctr"/>
            <a:endParaRPr kumimoji="1" lang="en-US" altLang="ja-JP" dirty="0" smtClean="0">
              <a:solidFill>
                <a:schemeClr val="tx1">
                  <a:lumMod val="95000"/>
                  <a:lumOff val="5000"/>
                </a:schemeClr>
              </a:solidFill>
            </a:endParaRPr>
          </a:p>
          <a:p>
            <a:pPr algn="ctr"/>
            <a:r>
              <a:rPr kumimoji="1" lang="ja-JP" altLang="en-US" dirty="0" smtClean="0">
                <a:solidFill>
                  <a:schemeClr val="tx1">
                    <a:lumMod val="95000"/>
                    <a:lumOff val="5000"/>
                  </a:schemeClr>
                </a:solidFill>
              </a:rPr>
              <a:t>便利な日本旅行の方法の伝授</a:t>
            </a:r>
            <a:endParaRPr kumimoji="1" lang="ja-JP" altLang="en-US" dirty="0">
              <a:solidFill>
                <a:schemeClr val="tx1">
                  <a:lumMod val="95000"/>
                  <a:lumOff val="5000"/>
                </a:schemeClr>
              </a:solidFill>
            </a:endParaRPr>
          </a:p>
        </p:txBody>
      </p:sp>
      <p:sp>
        <p:nvSpPr>
          <p:cNvPr id="8" name="右矢印 7"/>
          <p:cNvSpPr/>
          <p:nvPr/>
        </p:nvSpPr>
        <p:spPr>
          <a:xfrm>
            <a:off x="4243575" y="3363919"/>
            <a:ext cx="1492990" cy="271584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閲覧</a:t>
            </a:r>
            <a:endParaRPr kumimoji="1" lang="en-US" altLang="ja-JP" dirty="0" smtClean="0">
              <a:solidFill>
                <a:schemeClr val="tx1">
                  <a:lumMod val="95000"/>
                  <a:lumOff val="5000"/>
                </a:schemeClr>
              </a:solidFill>
            </a:endParaRPr>
          </a:p>
          <a:p>
            <a:pPr algn="ctr"/>
            <a:r>
              <a:rPr lang="ja-JP" altLang="en-US" dirty="0">
                <a:solidFill>
                  <a:schemeClr val="tx1">
                    <a:lumMod val="95000"/>
                    <a:lumOff val="5000"/>
                  </a:schemeClr>
                </a:solidFill>
              </a:rPr>
              <a:t>選択</a:t>
            </a:r>
            <a:endParaRPr kumimoji="1" lang="ja-JP" altLang="en-US" dirty="0">
              <a:solidFill>
                <a:schemeClr val="tx1">
                  <a:lumMod val="95000"/>
                  <a:lumOff val="5000"/>
                </a:schemeClr>
              </a:solidFill>
            </a:endParaRPr>
          </a:p>
        </p:txBody>
      </p:sp>
      <p:sp>
        <p:nvSpPr>
          <p:cNvPr id="10" name="角丸四角形 9"/>
          <p:cNvSpPr/>
          <p:nvPr/>
        </p:nvSpPr>
        <p:spPr>
          <a:xfrm>
            <a:off x="9112761" y="3363920"/>
            <a:ext cx="2679548" cy="8256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95000"/>
                    <a:lumOff val="5000"/>
                  </a:schemeClr>
                </a:solidFill>
              </a:rPr>
              <a:t>ドライバー派遣のサイト（複数）</a:t>
            </a:r>
            <a:endParaRPr kumimoji="1" lang="ja-JP" altLang="en-US" sz="1400" dirty="0">
              <a:solidFill>
                <a:schemeClr val="tx1">
                  <a:lumMod val="95000"/>
                  <a:lumOff val="5000"/>
                </a:schemeClr>
              </a:solidFill>
            </a:endParaRPr>
          </a:p>
        </p:txBody>
      </p:sp>
      <p:sp>
        <p:nvSpPr>
          <p:cNvPr id="11" name="角丸四角形 10"/>
          <p:cNvSpPr/>
          <p:nvPr/>
        </p:nvSpPr>
        <p:spPr>
          <a:xfrm>
            <a:off x="9112761" y="5237593"/>
            <a:ext cx="2343510" cy="8986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95000"/>
                    <a:lumOff val="5000"/>
                  </a:schemeClr>
                </a:solidFill>
              </a:rPr>
              <a:t>レンタカーのサイト（複数）</a:t>
            </a:r>
            <a:endParaRPr kumimoji="1" lang="ja-JP" altLang="en-US" sz="1400" dirty="0">
              <a:solidFill>
                <a:schemeClr val="tx1">
                  <a:lumMod val="95000"/>
                  <a:lumOff val="5000"/>
                </a:schemeClr>
              </a:solidFill>
            </a:endParaRPr>
          </a:p>
        </p:txBody>
      </p:sp>
      <p:sp>
        <p:nvSpPr>
          <p:cNvPr id="13" name="角丸四角形 12"/>
          <p:cNvSpPr/>
          <p:nvPr/>
        </p:nvSpPr>
        <p:spPr>
          <a:xfrm>
            <a:off x="9037593" y="1854296"/>
            <a:ext cx="2343510" cy="10784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95000"/>
                    <a:lumOff val="5000"/>
                  </a:schemeClr>
                </a:solidFill>
              </a:rPr>
              <a:t>日本観光資源の</a:t>
            </a:r>
            <a:endParaRPr lang="en-US" altLang="ja-JP" dirty="0" smtClean="0">
              <a:solidFill>
                <a:schemeClr val="tx1">
                  <a:lumMod val="95000"/>
                  <a:lumOff val="5000"/>
                </a:schemeClr>
              </a:solidFill>
            </a:endParaRPr>
          </a:p>
          <a:p>
            <a:pPr algn="ctr"/>
            <a:r>
              <a:rPr lang="ja-JP" altLang="en-US" dirty="0" smtClean="0">
                <a:solidFill>
                  <a:schemeClr val="tx1">
                    <a:lumMod val="95000"/>
                    <a:lumOff val="5000"/>
                  </a:schemeClr>
                </a:solidFill>
              </a:rPr>
              <a:t>紹介サイト</a:t>
            </a:r>
            <a:endParaRPr kumimoji="1" lang="ja-JP" altLang="en-US" dirty="0">
              <a:solidFill>
                <a:schemeClr val="tx1">
                  <a:lumMod val="95000"/>
                  <a:lumOff val="5000"/>
                </a:schemeClr>
              </a:solidFill>
            </a:endParaRPr>
          </a:p>
        </p:txBody>
      </p:sp>
      <p:sp>
        <p:nvSpPr>
          <p:cNvPr id="14" name="左矢印 13"/>
          <p:cNvSpPr/>
          <p:nvPr/>
        </p:nvSpPr>
        <p:spPr>
          <a:xfrm>
            <a:off x="7927670" y="2046957"/>
            <a:ext cx="1012916" cy="825638"/>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リンク</a:t>
            </a:r>
            <a:endParaRPr kumimoji="1" lang="ja-JP" altLang="en-US" dirty="0">
              <a:solidFill>
                <a:schemeClr val="tx1">
                  <a:lumMod val="95000"/>
                  <a:lumOff val="5000"/>
                </a:schemeClr>
              </a:solidFill>
            </a:endParaRPr>
          </a:p>
        </p:txBody>
      </p:sp>
      <p:sp>
        <p:nvSpPr>
          <p:cNvPr id="23" name="角丸四角形 22"/>
          <p:cNvSpPr/>
          <p:nvPr/>
        </p:nvSpPr>
        <p:spPr>
          <a:xfrm>
            <a:off x="1880554" y="3730424"/>
            <a:ext cx="2130725" cy="23705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000" dirty="0" smtClean="0">
                <a:solidFill>
                  <a:schemeClr val="tx1">
                    <a:lumMod val="95000"/>
                    <a:lumOff val="5000"/>
                  </a:schemeClr>
                </a:solidFill>
              </a:rPr>
              <a:t>中国語個人旅行者</a:t>
            </a:r>
            <a:endParaRPr kumimoji="1" lang="ja-JP" altLang="en-US" sz="4000" dirty="0">
              <a:solidFill>
                <a:schemeClr val="tx1">
                  <a:lumMod val="95000"/>
                  <a:lumOff val="5000"/>
                </a:schemeClr>
              </a:solidFill>
            </a:endParaRPr>
          </a:p>
        </p:txBody>
      </p:sp>
      <p:sp>
        <p:nvSpPr>
          <p:cNvPr id="24" name="上下矢印 23"/>
          <p:cNvSpPr/>
          <p:nvPr/>
        </p:nvSpPr>
        <p:spPr>
          <a:xfrm>
            <a:off x="9816858" y="4271449"/>
            <a:ext cx="1148860" cy="923014"/>
          </a:xfrm>
          <a:prstGeom prst="upDownArrow">
            <a:avLst>
              <a:gd name="adj1" fmla="val 50000"/>
              <a:gd name="adj2" fmla="val 2110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非一体</a:t>
            </a:r>
            <a:endParaRPr kumimoji="1" lang="ja-JP" altLang="en-US" dirty="0">
              <a:solidFill>
                <a:schemeClr val="tx1">
                  <a:lumMod val="95000"/>
                  <a:lumOff val="5000"/>
                </a:schemeClr>
              </a:solidFill>
            </a:endParaRPr>
          </a:p>
        </p:txBody>
      </p:sp>
      <p:sp>
        <p:nvSpPr>
          <p:cNvPr id="27" name="左矢印 26"/>
          <p:cNvSpPr/>
          <p:nvPr/>
        </p:nvSpPr>
        <p:spPr>
          <a:xfrm>
            <a:off x="7901793" y="3363919"/>
            <a:ext cx="1222821" cy="825638"/>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リンク</a:t>
            </a:r>
            <a:endParaRPr kumimoji="1" lang="ja-JP" altLang="en-US" dirty="0">
              <a:solidFill>
                <a:schemeClr val="tx1">
                  <a:lumMod val="95000"/>
                  <a:lumOff val="5000"/>
                </a:schemeClr>
              </a:solidFill>
            </a:endParaRPr>
          </a:p>
        </p:txBody>
      </p:sp>
      <p:sp>
        <p:nvSpPr>
          <p:cNvPr id="28" name="左矢印 27"/>
          <p:cNvSpPr/>
          <p:nvPr/>
        </p:nvSpPr>
        <p:spPr>
          <a:xfrm>
            <a:off x="7902192" y="5138084"/>
            <a:ext cx="1098782" cy="825638"/>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リンク</a:t>
            </a:r>
            <a:endParaRPr kumimoji="1" lang="ja-JP" altLang="en-US" dirty="0">
              <a:solidFill>
                <a:schemeClr val="tx1">
                  <a:lumMod val="95000"/>
                  <a:lumOff val="5000"/>
                </a:schemeClr>
              </a:solidFill>
            </a:endParaRPr>
          </a:p>
        </p:txBody>
      </p:sp>
      <p:sp>
        <p:nvSpPr>
          <p:cNvPr id="29" name="角丸四角形 28"/>
          <p:cNvSpPr/>
          <p:nvPr/>
        </p:nvSpPr>
        <p:spPr>
          <a:xfrm>
            <a:off x="138020" y="1459005"/>
            <a:ext cx="5063707" cy="11289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95000"/>
                    <a:lumOff val="5000"/>
                  </a:schemeClr>
                </a:solidFill>
              </a:rPr>
              <a:t>違法サイト（国外に設置）</a:t>
            </a:r>
            <a:endParaRPr lang="en-US" altLang="ja-JP" sz="3600" dirty="0" smtClean="0">
              <a:solidFill>
                <a:schemeClr val="tx1">
                  <a:lumMod val="95000"/>
                  <a:lumOff val="5000"/>
                </a:schemeClr>
              </a:solidFill>
            </a:endParaRPr>
          </a:p>
          <a:p>
            <a:pPr algn="ctr"/>
            <a:r>
              <a:rPr kumimoji="1" lang="ja-JP" altLang="en-US" dirty="0" smtClean="0">
                <a:solidFill>
                  <a:schemeClr val="tx1">
                    <a:lumMod val="95000"/>
                    <a:lumOff val="5000"/>
                  </a:schemeClr>
                </a:solidFill>
              </a:rPr>
              <a:t>違法行為（白タク、無資格ガイド等）</a:t>
            </a:r>
            <a:endParaRPr kumimoji="1" lang="ja-JP" altLang="en-US" dirty="0">
              <a:solidFill>
                <a:schemeClr val="tx1">
                  <a:lumMod val="95000"/>
                  <a:lumOff val="5000"/>
                </a:schemeClr>
              </a:solidFill>
            </a:endParaRPr>
          </a:p>
        </p:txBody>
      </p:sp>
      <p:sp>
        <p:nvSpPr>
          <p:cNvPr id="3" name="上矢印 2"/>
          <p:cNvSpPr/>
          <p:nvPr/>
        </p:nvSpPr>
        <p:spPr>
          <a:xfrm>
            <a:off x="1984072" y="2734380"/>
            <a:ext cx="1802920" cy="753364"/>
          </a:xfrm>
          <a:prstGeom prst="upArrow">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閲覧</a:t>
            </a:r>
            <a:endParaRPr kumimoji="1" lang="ja-JP" altLang="en-US" dirty="0">
              <a:solidFill>
                <a:schemeClr val="tx1">
                  <a:lumMod val="95000"/>
                  <a:lumOff val="5000"/>
                </a:schemeClr>
              </a:solidFill>
            </a:endParaRPr>
          </a:p>
        </p:txBody>
      </p:sp>
      <p:sp>
        <p:nvSpPr>
          <p:cNvPr id="6" name="上下矢印 5"/>
          <p:cNvSpPr/>
          <p:nvPr/>
        </p:nvSpPr>
        <p:spPr>
          <a:xfrm rot="5400000">
            <a:off x="5237855" y="1493240"/>
            <a:ext cx="962909" cy="1086929"/>
          </a:xfrm>
          <a:prstGeom prst="upDownArrow">
            <a:avLst>
              <a:gd name="adj1" fmla="val 50000"/>
              <a:gd name="adj2" fmla="val 33874"/>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上下矢印 15"/>
          <p:cNvSpPr/>
          <p:nvPr/>
        </p:nvSpPr>
        <p:spPr>
          <a:xfrm rot="16200000">
            <a:off x="8059567" y="4090677"/>
            <a:ext cx="1148860" cy="1089020"/>
          </a:xfrm>
          <a:prstGeom prst="upDownArrow">
            <a:avLst>
              <a:gd name="adj1" fmla="val 50000"/>
              <a:gd name="adj2" fmla="val 21101"/>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solidFill>
                  <a:schemeClr val="tx1">
                    <a:lumMod val="95000"/>
                    <a:lumOff val="5000"/>
                  </a:schemeClr>
                </a:solidFill>
              </a:rPr>
              <a:t>非一体</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val="1092821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6762" y="365126"/>
            <a:ext cx="10517038" cy="1308400"/>
          </a:xfrm>
          <a:ln>
            <a:solidFill>
              <a:schemeClr val="accent1"/>
            </a:solidFill>
          </a:ln>
        </p:spPr>
        <p:txBody>
          <a:bodyPr/>
          <a:lstStyle/>
          <a:p>
            <a:pPr algn="ctr"/>
            <a:r>
              <a:rPr kumimoji="1" lang="ja-JP" altLang="en-US" dirty="0" smtClean="0"/>
              <a:t>一般運送人</a:t>
            </a:r>
            <a:endParaRPr kumimoji="1" lang="ja-JP" altLang="en-US" dirty="0"/>
          </a:p>
        </p:txBody>
      </p:sp>
      <p:sp>
        <p:nvSpPr>
          <p:cNvPr id="3" name="縦書きテキスト プレースホルダー 2"/>
          <p:cNvSpPr>
            <a:spLocks noGrp="1"/>
          </p:cNvSpPr>
          <p:nvPr>
            <p:ph type="body" orient="vert" idx="1"/>
          </p:nvPr>
        </p:nvSpPr>
        <p:spPr/>
        <p:txBody>
          <a:bodyPr vert="horz"/>
          <a:lstStyle/>
          <a:p>
            <a:r>
              <a:rPr lang="ja-JP" altLang="en-US" dirty="0"/>
              <a:t>一般運送は不特定多数の顧客の需要にこたえるところから</a:t>
            </a:r>
            <a:r>
              <a:rPr lang="en-US" altLang="ja-JP" dirty="0"/>
              <a:t>〈</a:t>
            </a:r>
            <a:r>
              <a:rPr lang="ja-JP" altLang="en-US" dirty="0"/>
              <a:t>一般</a:t>
            </a:r>
            <a:r>
              <a:rPr lang="en-US" altLang="ja-JP" dirty="0"/>
              <a:t>〉</a:t>
            </a:r>
            <a:r>
              <a:rPr lang="ja-JP" altLang="en-US" dirty="0"/>
              <a:t>とされており，</a:t>
            </a:r>
            <a:r>
              <a:rPr lang="ja-JP" altLang="en-US" dirty="0">
                <a:solidFill>
                  <a:srgbClr val="FF0000"/>
                </a:solidFill>
              </a:rPr>
              <a:t>運送の引受義務</a:t>
            </a:r>
            <a:r>
              <a:rPr lang="ja-JP" altLang="en-US" dirty="0"/>
              <a:t>を負っているため，公共運送</a:t>
            </a:r>
            <a:r>
              <a:rPr lang="en-US" altLang="ja-JP" dirty="0"/>
              <a:t>public transport</a:t>
            </a:r>
            <a:r>
              <a:rPr lang="ja-JP" altLang="en-US" dirty="0"/>
              <a:t>と呼ばれることもある。一般運送における</a:t>
            </a:r>
            <a:r>
              <a:rPr lang="en-US" altLang="ja-JP" dirty="0"/>
              <a:t>〈</a:t>
            </a:r>
            <a:r>
              <a:rPr lang="ja-JP" altLang="en-US" dirty="0"/>
              <a:t>一般</a:t>
            </a:r>
            <a:r>
              <a:rPr lang="en-US" altLang="ja-JP" dirty="0"/>
              <a:t>〉</a:t>
            </a:r>
            <a:r>
              <a:rPr lang="ja-JP" altLang="en-US" dirty="0"/>
              <a:t>という用語は英米法における</a:t>
            </a:r>
            <a:r>
              <a:rPr lang="en-US" altLang="ja-JP" dirty="0"/>
              <a:t>〈</a:t>
            </a:r>
            <a:r>
              <a:rPr lang="ja-JP" altLang="en-US" dirty="0"/>
              <a:t>コモン･キャリア</a:t>
            </a:r>
            <a:r>
              <a:rPr lang="en-US" altLang="ja-JP" dirty="0"/>
              <a:t>common carrier(</a:t>
            </a:r>
            <a:r>
              <a:rPr lang="ja-JP" altLang="en-US" dirty="0"/>
              <a:t>一般運送人</a:t>
            </a:r>
            <a:r>
              <a:rPr lang="en-US" altLang="ja-JP" dirty="0"/>
              <a:t>)〉</a:t>
            </a:r>
            <a:r>
              <a:rPr lang="ja-JP" altLang="en-US" dirty="0"/>
              <a:t>から転用されたものである。英米においては古くから慣習法</a:t>
            </a:r>
            <a:r>
              <a:rPr lang="en-US" altLang="ja-JP" dirty="0"/>
              <a:t>common law</a:t>
            </a:r>
            <a:r>
              <a:rPr lang="ja-JP" altLang="en-US" dirty="0"/>
              <a:t>が発達し，社会的に一般大衆の利便と必要性の高い職業を</a:t>
            </a:r>
            <a:r>
              <a:rPr lang="en-US" altLang="ja-JP" dirty="0"/>
              <a:t>〈</a:t>
            </a:r>
            <a:r>
              <a:rPr lang="ja-JP" altLang="en-US" dirty="0"/>
              <a:t>コモン･コーリングズ</a:t>
            </a:r>
            <a:r>
              <a:rPr lang="en-US" altLang="ja-JP" dirty="0"/>
              <a:t>common callings〉</a:t>
            </a:r>
            <a:r>
              <a:rPr lang="ja-JP" altLang="en-US" dirty="0"/>
              <a:t>と呼んできた。</a:t>
            </a:r>
            <a:endParaRPr lang="en-US" altLang="ja-JP" dirty="0"/>
          </a:p>
          <a:p>
            <a:endParaRPr kumimoji="1" lang="ja-JP" altLang="en-US" dirty="0"/>
          </a:p>
        </p:txBody>
      </p:sp>
    </p:spTree>
    <p:extLst>
      <p:ext uri="{BB962C8B-B14F-4D97-AF65-F5344CB8AC3E}">
        <p14:creationId xmlns:p14="http://schemas.microsoft.com/office/powerpoint/2010/main" val="30491981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66720"/>
            <a:ext cx="10515600" cy="989222"/>
          </a:xfrm>
          <a:ln>
            <a:solidFill>
              <a:schemeClr val="tx1">
                <a:lumMod val="95000"/>
                <a:lumOff val="5000"/>
              </a:schemeClr>
            </a:solidFill>
          </a:ln>
        </p:spPr>
        <p:txBody>
          <a:bodyPr>
            <a:normAutofit/>
          </a:bodyPr>
          <a:lstStyle/>
          <a:p>
            <a:pPr algn="ctr"/>
            <a:r>
              <a:rPr kumimoji="1" lang="ja-JP" altLang="en-US" dirty="0" smtClean="0"/>
              <a:t>　旅行商品構成要素の機能分化</a:t>
            </a:r>
            <a:endParaRPr kumimoji="1" lang="ja-JP" altLang="en-US" dirty="0"/>
          </a:p>
        </p:txBody>
      </p:sp>
      <p:sp>
        <p:nvSpPr>
          <p:cNvPr id="4" name="角丸四角形 3"/>
          <p:cNvSpPr/>
          <p:nvPr/>
        </p:nvSpPr>
        <p:spPr>
          <a:xfrm>
            <a:off x="483079" y="1314701"/>
            <a:ext cx="8376249" cy="216553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　　　現在の旅行商品</a:t>
            </a:r>
            <a:endParaRPr lang="en-US" altLang="ja-JP" dirty="0" smtClean="0">
              <a:solidFill>
                <a:schemeClr val="tx1">
                  <a:lumMod val="95000"/>
                  <a:lumOff val="5000"/>
                </a:schemeClr>
              </a:solidFill>
            </a:endParaRPr>
          </a:p>
          <a:p>
            <a:pPr algn="ctr"/>
            <a:endParaRPr kumimoji="1" lang="en-US" altLang="ja-JP" dirty="0" smtClean="0">
              <a:solidFill>
                <a:schemeClr val="tx1">
                  <a:lumMod val="95000"/>
                  <a:lumOff val="5000"/>
                </a:schemeClr>
              </a:solidFill>
            </a:endParaRPr>
          </a:p>
          <a:p>
            <a:pPr algn="ctr"/>
            <a:endParaRPr lang="en-US" altLang="ja-JP" dirty="0" smtClean="0">
              <a:solidFill>
                <a:schemeClr val="tx1">
                  <a:lumMod val="95000"/>
                  <a:lumOff val="5000"/>
                </a:schemeClr>
              </a:solidFill>
            </a:endParaRPr>
          </a:p>
          <a:p>
            <a:pPr algn="ctr"/>
            <a:endParaRPr kumimoji="1" lang="en-US" altLang="ja-JP" dirty="0">
              <a:solidFill>
                <a:schemeClr val="tx1">
                  <a:lumMod val="95000"/>
                  <a:lumOff val="5000"/>
                </a:schemeClr>
              </a:solidFill>
            </a:endParaRPr>
          </a:p>
          <a:p>
            <a:pPr algn="ctr"/>
            <a:endParaRPr lang="en-US" altLang="ja-JP" dirty="0" smtClean="0">
              <a:solidFill>
                <a:schemeClr val="tx1">
                  <a:lumMod val="95000"/>
                  <a:lumOff val="5000"/>
                </a:schemeClr>
              </a:solidFill>
            </a:endParaRPr>
          </a:p>
          <a:p>
            <a:pPr algn="ctr"/>
            <a:endParaRPr kumimoji="1" lang="ja-JP" altLang="en-US" dirty="0">
              <a:solidFill>
                <a:schemeClr val="tx1">
                  <a:lumMod val="95000"/>
                  <a:lumOff val="5000"/>
                </a:schemeClr>
              </a:solidFill>
            </a:endParaRPr>
          </a:p>
        </p:txBody>
      </p:sp>
      <p:sp>
        <p:nvSpPr>
          <p:cNvPr id="5" name="角丸四角形 4"/>
          <p:cNvSpPr/>
          <p:nvPr/>
        </p:nvSpPr>
        <p:spPr>
          <a:xfrm>
            <a:off x="483079" y="4486341"/>
            <a:ext cx="8471140" cy="216553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　　　機能分化した旅行商品</a:t>
            </a:r>
            <a:endParaRPr lang="en-US" altLang="ja-JP" dirty="0" smtClean="0">
              <a:solidFill>
                <a:schemeClr val="tx1">
                  <a:lumMod val="95000"/>
                  <a:lumOff val="5000"/>
                </a:schemeClr>
              </a:solidFill>
            </a:endParaRPr>
          </a:p>
          <a:p>
            <a:pPr algn="ctr"/>
            <a:endParaRPr kumimoji="1" lang="en-US" altLang="ja-JP" dirty="0" smtClean="0">
              <a:solidFill>
                <a:schemeClr val="tx1">
                  <a:lumMod val="95000"/>
                  <a:lumOff val="5000"/>
                </a:schemeClr>
              </a:solidFill>
            </a:endParaRPr>
          </a:p>
          <a:p>
            <a:pPr algn="ctr"/>
            <a:endParaRPr lang="en-US" altLang="ja-JP" dirty="0" smtClean="0">
              <a:solidFill>
                <a:schemeClr val="tx1">
                  <a:lumMod val="95000"/>
                  <a:lumOff val="5000"/>
                </a:schemeClr>
              </a:solidFill>
            </a:endParaRPr>
          </a:p>
          <a:p>
            <a:pPr algn="ctr"/>
            <a:endParaRPr kumimoji="1" lang="en-US" altLang="ja-JP" dirty="0">
              <a:solidFill>
                <a:schemeClr val="tx1">
                  <a:lumMod val="95000"/>
                  <a:lumOff val="5000"/>
                </a:schemeClr>
              </a:solidFill>
            </a:endParaRPr>
          </a:p>
          <a:p>
            <a:pPr algn="ctr"/>
            <a:endParaRPr lang="en-US" altLang="ja-JP" dirty="0" smtClean="0">
              <a:solidFill>
                <a:schemeClr val="tx1">
                  <a:lumMod val="95000"/>
                  <a:lumOff val="5000"/>
                </a:schemeClr>
              </a:solidFill>
            </a:endParaRPr>
          </a:p>
          <a:p>
            <a:pPr algn="ctr"/>
            <a:endParaRPr kumimoji="1" lang="ja-JP" altLang="en-US" dirty="0">
              <a:solidFill>
                <a:schemeClr val="tx1">
                  <a:lumMod val="95000"/>
                  <a:lumOff val="5000"/>
                </a:schemeClr>
              </a:solidFill>
            </a:endParaRPr>
          </a:p>
        </p:txBody>
      </p:sp>
      <p:sp>
        <p:nvSpPr>
          <p:cNvPr id="6" name="下矢印 5"/>
          <p:cNvSpPr/>
          <p:nvPr/>
        </p:nvSpPr>
        <p:spPr>
          <a:xfrm>
            <a:off x="3252158" y="3804249"/>
            <a:ext cx="3001992" cy="388188"/>
          </a:xfrm>
          <a:prstGeom prst="downArrow">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進化</a:t>
            </a:r>
            <a:endParaRPr kumimoji="1" lang="ja-JP" altLang="en-US" dirty="0">
              <a:solidFill>
                <a:schemeClr val="tx1">
                  <a:lumMod val="95000"/>
                  <a:lumOff val="5000"/>
                </a:schemeClr>
              </a:solidFill>
            </a:endParaRPr>
          </a:p>
        </p:txBody>
      </p:sp>
      <p:sp>
        <p:nvSpPr>
          <p:cNvPr id="7" name="正方形/長方形 6"/>
          <p:cNvSpPr/>
          <p:nvPr/>
        </p:nvSpPr>
        <p:spPr>
          <a:xfrm>
            <a:off x="945746" y="1975450"/>
            <a:ext cx="2306412" cy="119044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運送機関のサービス</a:t>
            </a:r>
            <a:endParaRPr kumimoji="1" lang="ja-JP" altLang="en-US" dirty="0">
              <a:solidFill>
                <a:schemeClr val="tx1">
                  <a:lumMod val="95000"/>
                  <a:lumOff val="5000"/>
                </a:schemeClr>
              </a:solidFill>
            </a:endParaRPr>
          </a:p>
        </p:txBody>
      </p:sp>
      <p:sp>
        <p:nvSpPr>
          <p:cNvPr id="8" name="正方形/長方形 7"/>
          <p:cNvSpPr/>
          <p:nvPr/>
        </p:nvSpPr>
        <p:spPr>
          <a:xfrm>
            <a:off x="3824229" y="1975451"/>
            <a:ext cx="2214262" cy="117031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宿泊機関のサービス</a:t>
            </a:r>
            <a:endParaRPr kumimoji="1" lang="ja-JP" altLang="en-US" dirty="0">
              <a:solidFill>
                <a:schemeClr val="tx1">
                  <a:lumMod val="95000"/>
                  <a:lumOff val="5000"/>
                </a:schemeClr>
              </a:solidFill>
            </a:endParaRPr>
          </a:p>
        </p:txBody>
      </p:sp>
      <p:sp>
        <p:nvSpPr>
          <p:cNvPr id="9" name="正方形/長方形 8"/>
          <p:cNvSpPr/>
          <p:nvPr/>
        </p:nvSpPr>
        <p:spPr>
          <a:xfrm>
            <a:off x="6619750" y="1975451"/>
            <a:ext cx="1952961" cy="117894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その他のサービス</a:t>
            </a:r>
            <a:endParaRPr kumimoji="1" lang="ja-JP" altLang="en-US" dirty="0">
              <a:solidFill>
                <a:schemeClr val="tx1">
                  <a:lumMod val="95000"/>
                  <a:lumOff val="5000"/>
                </a:schemeClr>
              </a:solidFill>
            </a:endParaRPr>
          </a:p>
        </p:txBody>
      </p:sp>
      <p:sp>
        <p:nvSpPr>
          <p:cNvPr id="11" name="正方形/長方形 10"/>
          <p:cNvSpPr/>
          <p:nvPr/>
        </p:nvSpPr>
        <p:spPr>
          <a:xfrm>
            <a:off x="1023561" y="5239103"/>
            <a:ext cx="2394371" cy="1190444"/>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運送機関</a:t>
            </a:r>
            <a:endParaRPr kumimoji="1" lang="en-US" altLang="ja-JP" dirty="0" smtClean="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kumimoji="1" lang="en-US" altLang="ja-JP" dirty="0" smtClean="0">
              <a:solidFill>
                <a:schemeClr val="tx1">
                  <a:lumMod val="95000"/>
                  <a:lumOff val="5000"/>
                </a:schemeClr>
              </a:solidFill>
            </a:endParaRPr>
          </a:p>
          <a:p>
            <a:pPr algn="ctr"/>
            <a:endParaRPr kumimoji="1" lang="ja-JP" altLang="en-US" dirty="0">
              <a:solidFill>
                <a:schemeClr val="tx1">
                  <a:lumMod val="95000"/>
                  <a:lumOff val="5000"/>
                </a:schemeClr>
              </a:solidFill>
            </a:endParaRPr>
          </a:p>
        </p:txBody>
      </p:sp>
      <p:sp>
        <p:nvSpPr>
          <p:cNvPr id="12" name="正方形/長方形 11"/>
          <p:cNvSpPr/>
          <p:nvPr/>
        </p:nvSpPr>
        <p:spPr>
          <a:xfrm>
            <a:off x="1140420" y="5638794"/>
            <a:ext cx="978208" cy="50321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車両等の施設</a:t>
            </a:r>
            <a:endParaRPr kumimoji="1" lang="ja-JP" altLang="en-US" dirty="0">
              <a:solidFill>
                <a:schemeClr val="tx1">
                  <a:lumMod val="95000"/>
                  <a:lumOff val="5000"/>
                </a:schemeClr>
              </a:solidFill>
            </a:endParaRPr>
          </a:p>
        </p:txBody>
      </p:sp>
      <p:sp>
        <p:nvSpPr>
          <p:cNvPr id="13" name="正方形/長方形 12"/>
          <p:cNvSpPr/>
          <p:nvPr/>
        </p:nvSpPr>
        <p:spPr>
          <a:xfrm>
            <a:off x="2235487" y="5635922"/>
            <a:ext cx="1107064" cy="50321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運転手等の職員</a:t>
            </a:r>
            <a:endParaRPr kumimoji="1" lang="ja-JP" altLang="en-US" dirty="0">
              <a:solidFill>
                <a:schemeClr val="tx1">
                  <a:lumMod val="95000"/>
                  <a:lumOff val="5000"/>
                </a:schemeClr>
              </a:solidFill>
            </a:endParaRPr>
          </a:p>
        </p:txBody>
      </p:sp>
      <p:sp>
        <p:nvSpPr>
          <p:cNvPr id="14" name="正方形/長方形 13"/>
          <p:cNvSpPr/>
          <p:nvPr/>
        </p:nvSpPr>
        <p:spPr>
          <a:xfrm>
            <a:off x="3946372" y="5239103"/>
            <a:ext cx="2182988" cy="1190444"/>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宿泊機関</a:t>
            </a:r>
            <a:endParaRPr kumimoji="1" lang="en-US" altLang="ja-JP" dirty="0" smtClean="0">
              <a:solidFill>
                <a:schemeClr val="tx1">
                  <a:lumMod val="95000"/>
                  <a:lumOff val="5000"/>
                </a:schemeClr>
              </a:solidFill>
            </a:endParaRPr>
          </a:p>
          <a:p>
            <a:pPr algn="ctr"/>
            <a:endParaRPr lang="en-US" altLang="ja-JP" dirty="0">
              <a:solidFill>
                <a:schemeClr val="tx1">
                  <a:lumMod val="95000"/>
                  <a:lumOff val="5000"/>
                </a:schemeClr>
              </a:solidFill>
            </a:endParaRPr>
          </a:p>
          <a:p>
            <a:pPr algn="ctr"/>
            <a:endParaRPr kumimoji="1" lang="en-US" altLang="ja-JP" dirty="0" smtClean="0">
              <a:solidFill>
                <a:schemeClr val="tx1">
                  <a:lumMod val="95000"/>
                  <a:lumOff val="5000"/>
                </a:schemeClr>
              </a:solidFill>
            </a:endParaRPr>
          </a:p>
          <a:p>
            <a:pPr algn="ctr"/>
            <a:endParaRPr kumimoji="1" lang="ja-JP" altLang="en-US" dirty="0">
              <a:solidFill>
                <a:schemeClr val="tx1">
                  <a:lumMod val="95000"/>
                  <a:lumOff val="5000"/>
                </a:schemeClr>
              </a:solidFill>
            </a:endParaRPr>
          </a:p>
        </p:txBody>
      </p:sp>
      <p:sp>
        <p:nvSpPr>
          <p:cNvPr id="15" name="正方形/長方形 14"/>
          <p:cNvSpPr/>
          <p:nvPr/>
        </p:nvSpPr>
        <p:spPr>
          <a:xfrm>
            <a:off x="3975628" y="5644545"/>
            <a:ext cx="978208" cy="50321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寝具等の施設</a:t>
            </a:r>
            <a:endParaRPr kumimoji="1" lang="ja-JP" altLang="en-US" dirty="0">
              <a:solidFill>
                <a:schemeClr val="tx1">
                  <a:lumMod val="95000"/>
                  <a:lumOff val="5000"/>
                </a:schemeClr>
              </a:solidFill>
            </a:endParaRPr>
          </a:p>
        </p:txBody>
      </p:sp>
      <p:sp>
        <p:nvSpPr>
          <p:cNvPr id="16" name="正方形/長方形 15"/>
          <p:cNvSpPr/>
          <p:nvPr/>
        </p:nvSpPr>
        <p:spPr>
          <a:xfrm>
            <a:off x="5079113" y="5641673"/>
            <a:ext cx="1055516" cy="50321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案内等の職員</a:t>
            </a:r>
            <a:endParaRPr kumimoji="1" lang="ja-JP" altLang="en-US" dirty="0">
              <a:solidFill>
                <a:schemeClr val="tx1">
                  <a:lumMod val="95000"/>
                  <a:lumOff val="5000"/>
                </a:schemeClr>
              </a:solidFill>
            </a:endParaRPr>
          </a:p>
        </p:txBody>
      </p:sp>
      <p:sp>
        <p:nvSpPr>
          <p:cNvPr id="17" name="正方形/長方形 16"/>
          <p:cNvSpPr/>
          <p:nvPr/>
        </p:nvSpPr>
        <p:spPr>
          <a:xfrm>
            <a:off x="6692324" y="5224731"/>
            <a:ext cx="1975085" cy="117894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その他のサービス</a:t>
            </a:r>
            <a:endParaRPr kumimoji="1" lang="ja-JP" altLang="en-US" dirty="0">
              <a:solidFill>
                <a:schemeClr val="tx1">
                  <a:lumMod val="95000"/>
                  <a:lumOff val="5000"/>
                </a:schemeClr>
              </a:solidFill>
            </a:endParaRPr>
          </a:p>
        </p:txBody>
      </p:sp>
      <p:sp>
        <p:nvSpPr>
          <p:cNvPr id="18" name="右矢印 17"/>
          <p:cNvSpPr/>
          <p:nvPr/>
        </p:nvSpPr>
        <p:spPr>
          <a:xfrm>
            <a:off x="9280858" y="1577961"/>
            <a:ext cx="1493533" cy="164832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顧客に組み合わせて提供</a:t>
            </a:r>
            <a:endParaRPr kumimoji="1" lang="ja-JP" altLang="en-US" dirty="0">
              <a:solidFill>
                <a:schemeClr val="tx1">
                  <a:lumMod val="95000"/>
                  <a:lumOff val="5000"/>
                </a:schemeClr>
              </a:solidFill>
            </a:endParaRPr>
          </a:p>
        </p:txBody>
      </p:sp>
      <p:sp>
        <p:nvSpPr>
          <p:cNvPr id="19" name="右矢印 18"/>
          <p:cNvSpPr/>
          <p:nvPr/>
        </p:nvSpPr>
        <p:spPr>
          <a:xfrm>
            <a:off x="9269358" y="4680587"/>
            <a:ext cx="1493533" cy="164832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顧客に組み合わせて提供</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val="39857615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57864" y="116632"/>
            <a:ext cx="8752936" cy="1143000"/>
          </a:xfrm>
          <a:ln w="28575">
            <a:solidFill>
              <a:schemeClr val="tx1">
                <a:lumMod val="95000"/>
                <a:lumOff val="5000"/>
              </a:schemeClr>
            </a:solidFill>
          </a:ln>
        </p:spPr>
        <p:txBody>
          <a:bodyPr>
            <a:normAutofit fontScale="90000"/>
          </a:bodyPr>
          <a:lstStyle/>
          <a:p>
            <a:r>
              <a:rPr lang="ja-JP" altLang="en-US" dirty="0">
                <a:solidFill>
                  <a:srgbClr val="FF0000"/>
                </a:solidFill>
              </a:rPr>
              <a:t>参考</a:t>
            </a:r>
            <a:r>
              <a:rPr kumimoji="1" lang="ja-JP" altLang="en-US" dirty="0" smtClean="0"/>
              <a:t>　　　　　Ａｉｒｂｎｂ誕生の背景</a:t>
            </a:r>
            <a:r>
              <a:rPr kumimoji="1" lang="en-US" altLang="ja-JP" dirty="0" smtClean="0"/>
              <a:t/>
            </a:r>
            <a:br>
              <a:rPr kumimoji="1" lang="en-US" altLang="ja-JP" dirty="0" smtClean="0"/>
            </a:br>
            <a:r>
              <a:rPr kumimoji="1" lang="ja-JP" altLang="en-US" dirty="0" smtClean="0"/>
              <a:t>　　　　　　　　　</a:t>
            </a:r>
            <a:r>
              <a:rPr lang="ja-JP" altLang="en-US" sz="3600" dirty="0" smtClean="0"/>
              <a:t>～</a:t>
            </a:r>
            <a:r>
              <a:rPr lang="ja-JP" altLang="en-US" sz="3600" dirty="0"/>
              <a:t>住と宿の相対化～</a:t>
            </a:r>
          </a:p>
        </p:txBody>
      </p:sp>
      <p:sp>
        <p:nvSpPr>
          <p:cNvPr id="4" name="正方形/長方形 3"/>
          <p:cNvSpPr/>
          <p:nvPr/>
        </p:nvSpPr>
        <p:spPr>
          <a:xfrm>
            <a:off x="2207568" y="4653136"/>
            <a:ext cx="2736304" cy="7920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居所</a:t>
            </a:r>
          </a:p>
        </p:txBody>
      </p:sp>
      <p:sp>
        <p:nvSpPr>
          <p:cNvPr id="5" name="正方形/長方形 4"/>
          <p:cNvSpPr/>
          <p:nvPr/>
        </p:nvSpPr>
        <p:spPr>
          <a:xfrm>
            <a:off x="1775520" y="2204864"/>
            <a:ext cx="2736304" cy="144016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宿所</a:t>
            </a:r>
            <a:endParaRPr lang="en-US" altLang="ja-JP" sz="4800" dirty="0">
              <a:solidFill>
                <a:schemeClr val="tx1">
                  <a:lumMod val="95000"/>
                  <a:lumOff val="5000"/>
                </a:schemeClr>
              </a:solidFill>
            </a:endParaRPr>
          </a:p>
          <a:p>
            <a:pPr algn="ctr"/>
            <a:endParaRPr lang="ja-JP" altLang="en-US" sz="4800" dirty="0">
              <a:solidFill>
                <a:schemeClr val="tx1">
                  <a:lumMod val="95000"/>
                  <a:lumOff val="5000"/>
                </a:schemeClr>
              </a:solidFill>
            </a:endParaRPr>
          </a:p>
        </p:txBody>
      </p:sp>
      <p:sp>
        <p:nvSpPr>
          <p:cNvPr id="6" name="テキスト ボックス 5"/>
          <p:cNvSpPr txBox="1"/>
          <p:nvPr/>
        </p:nvSpPr>
        <p:spPr>
          <a:xfrm>
            <a:off x="5807968" y="2300680"/>
            <a:ext cx="2304256" cy="1200329"/>
          </a:xfrm>
          <a:prstGeom prst="rect">
            <a:avLst/>
          </a:prstGeom>
          <a:noFill/>
          <a:ln w="28575">
            <a:solidFill>
              <a:srgbClr val="C00000"/>
            </a:solidFill>
          </a:ln>
        </p:spPr>
        <p:txBody>
          <a:bodyPr wrap="square" rtlCol="0">
            <a:spAutoFit/>
          </a:bodyPr>
          <a:lstStyle/>
          <a:p>
            <a:pPr algn="ctr"/>
            <a:r>
              <a:rPr lang="ja-JP" altLang="en-US" sz="3600" dirty="0"/>
              <a:t>下宿</a:t>
            </a:r>
            <a:endParaRPr lang="en-US" altLang="ja-JP" sz="3600" dirty="0"/>
          </a:p>
          <a:p>
            <a:pPr algn="ctr"/>
            <a:r>
              <a:rPr lang="ja-JP" altLang="en-US" sz="3600" dirty="0"/>
              <a:t>簡易宿所</a:t>
            </a:r>
          </a:p>
        </p:txBody>
      </p:sp>
      <p:sp>
        <p:nvSpPr>
          <p:cNvPr id="7" name="テキスト ボックス 6"/>
          <p:cNvSpPr txBox="1"/>
          <p:nvPr/>
        </p:nvSpPr>
        <p:spPr>
          <a:xfrm>
            <a:off x="1937334" y="2996953"/>
            <a:ext cx="2430474" cy="584775"/>
          </a:xfrm>
          <a:prstGeom prst="rect">
            <a:avLst/>
          </a:prstGeom>
          <a:noFill/>
        </p:spPr>
        <p:txBody>
          <a:bodyPr wrap="none" rtlCol="0">
            <a:spAutoFit/>
          </a:bodyPr>
          <a:lstStyle/>
          <a:p>
            <a:r>
              <a:rPr lang="ja-JP" altLang="en-US" sz="3200" dirty="0"/>
              <a:t>ホテル、旅館</a:t>
            </a:r>
          </a:p>
        </p:txBody>
      </p:sp>
      <p:sp>
        <p:nvSpPr>
          <p:cNvPr id="8" name="テキスト ボックス 7"/>
          <p:cNvSpPr txBox="1"/>
          <p:nvPr/>
        </p:nvSpPr>
        <p:spPr>
          <a:xfrm>
            <a:off x="3979892" y="2636912"/>
            <a:ext cx="2332132" cy="923330"/>
          </a:xfrm>
          <a:prstGeom prst="rect">
            <a:avLst/>
          </a:prstGeom>
          <a:noFill/>
          <a:ln w="12700">
            <a:noFill/>
          </a:ln>
        </p:spPr>
        <p:txBody>
          <a:bodyPr wrap="square" rtlCol="0">
            <a:spAutoFit/>
          </a:bodyPr>
          <a:lstStyle/>
          <a:p>
            <a:pPr algn="ctr"/>
            <a:r>
              <a:rPr lang="ja-JP" altLang="en-US" dirty="0">
                <a:solidFill>
                  <a:srgbClr val="FF0000"/>
                </a:solidFill>
              </a:rPr>
              <a:t>旅館業法</a:t>
            </a:r>
            <a:endParaRPr lang="en-US" altLang="ja-JP" dirty="0">
              <a:solidFill>
                <a:srgbClr val="FF0000"/>
              </a:solidFill>
            </a:endParaRPr>
          </a:p>
          <a:p>
            <a:pPr algn="ctr"/>
            <a:r>
              <a:rPr lang="ja-JP" altLang="en-US" dirty="0">
                <a:solidFill>
                  <a:srgbClr val="FF0000"/>
                </a:solidFill>
              </a:rPr>
              <a:t>（有償）</a:t>
            </a:r>
            <a:endParaRPr lang="en-US" altLang="ja-JP" dirty="0">
              <a:solidFill>
                <a:srgbClr val="FF0000"/>
              </a:solidFill>
            </a:endParaRPr>
          </a:p>
          <a:p>
            <a:pPr algn="ctr"/>
            <a:r>
              <a:rPr lang="ja-JP" altLang="en-US" dirty="0">
                <a:solidFill>
                  <a:srgbClr val="FF0000"/>
                </a:solidFill>
              </a:rPr>
              <a:t>住宿混在</a:t>
            </a:r>
          </a:p>
        </p:txBody>
      </p:sp>
      <p:sp>
        <p:nvSpPr>
          <p:cNvPr id="10" name="テキスト ボックス 9"/>
          <p:cNvSpPr txBox="1"/>
          <p:nvPr/>
        </p:nvSpPr>
        <p:spPr>
          <a:xfrm>
            <a:off x="6159982" y="4365105"/>
            <a:ext cx="3464411" cy="830997"/>
          </a:xfrm>
          <a:prstGeom prst="rect">
            <a:avLst/>
          </a:prstGeom>
          <a:noFill/>
          <a:ln w="28575">
            <a:solidFill>
              <a:srgbClr val="C00000"/>
            </a:solidFill>
          </a:ln>
        </p:spPr>
        <p:txBody>
          <a:bodyPr wrap="none" rtlCol="0">
            <a:spAutoFit/>
          </a:bodyPr>
          <a:lstStyle/>
          <a:p>
            <a:pPr algn="ctr"/>
            <a:r>
              <a:rPr lang="ja-JP" altLang="en-US" sz="2400" dirty="0"/>
              <a:t>不動産賃貸</a:t>
            </a:r>
            <a:endParaRPr lang="en-US" altLang="ja-JP" sz="2400" dirty="0"/>
          </a:p>
          <a:p>
            <a:pPr algn="ctr"/>
            <a:r>
              <a:rPr lang="ja-JP" altLang="en-US" sz="2400" dirty="0"/>
              <a:t>マンション、コンドミニアム</a:t>
            </a:r>
          </a:p>
        </p:txBody>
      </p:sp>
      <p:sp>
        <p:nvSpPr>
          <p:cNvPr id="11" name="テキスト ボックス 10"/>
          <p:cNvSpPr txBox="1"/>
          <p:nvPr/>
        </p:nvSpPr>
        <p:spPr>
          <a:xfrm>
            <a:off x="9480377" y="2564905"/>
            <a:ext cx="461665" cy="1246495"/>
          </a:xfrm>
          <a:prstGeom prst="rect">
            <a:avLst/>
          </a:prstGeom>
          <a:noFill/>
          <a:ln w="12700">
            <a:noFill/>
          </a:ln>
        </p:spPr>
        <p:txBody>
          <a:bodyPr vert="eaVert" wrap="none" rtlCol="0">
            <a:spAutoFit/>
          </a:bodyPr>
          <a:lstStyle/>
          <a:p>
            <a:r>
              <a:rPr lang="ja-JP" altLang="en-US" dirty="0"/>
              <a:t>定期借家権</a:t>
            </a:r>
          </a:p>
        </p:txBody>
      </p:sp>
      <p:sp>
        <p:nvSpPr>
          <p:cNvPr id="12" name="下カーブ矢印 11"/>
          <p:cNvSpPr/>
          <p:nvPr/>
        </p:nvSpPr>
        <p:spPr>
          <a:xfrm flipV="1">
            <a:off x="8616280" y="1196752"/>
            <a:ext cx="1224136" cy="4680520"/>
          </a:xfrm>
          <a:prstGeom prst="curvedDownArrow">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4" name="上矢印吹き出し 13"/>
          <p:cNvSpPr/>
          <p:nvPr/>
        </p:nvSpPr>
        <p:spPr>
          <a:xfrm>
            <a:off x="1775520" y="5682952"/>
            <a:ext cx="3600400" cy="914400"/>
          </a:xfrm>
          <a:prstGeom prst="upArrowCallout">
            <a:avLst>
              <a:gd name="adj1" fmla="val 50000"/>
              <a:gd name="adj2" fmla="val 167254"/>
              <a:gd name="adj3" fmla="val 25000"/>
              <a:gd name="adj4" fmla="val 593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lumMod val="95000"/>
                    <a:lumOff val="5000"/>
                  </a:schemeClr>
                </a:solidFill>
              </a:rPr>
              <a:t>定住社会の誕生</a:t>
            </a:r>
          </a:p>
        </p:txBody>
      </p:sp>
      <p:sp>
        <p:nvSpPr>
          <p:cNvPr id="15" name="上矢印 14"/>
          <p:cNvSpPr/>
          <p:nvPr/>
        </p:nvSpPr>
        <p:spPr>
          <a:xfrm>
            <a:off x="2567608" y="3815330"/>
            <a:ext cx="2016224" cy="621783"/>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旅行</a:t>
            </a:r>
          </a:p>
        </p:txBody>
      </p:sp>
      <p:sp>
        <p:nvSpPr>
          <p:cNvPr id="16" name="右矢印 15"/>
          <p:cNvSpPr/>
          <p:nvPr/>
        </p:nvSpPr>
        <p:spPr>
          <a:xfrm>
            <a:off x="5303912" y="5301208"/>
            <a:ext cx="1008112" cy="936104"/>
          </a:xfrm>
          <a:prstGeom prst="rightArrow">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持つ</a:t>
            </a:r>
          </a:p>
        </p:txBody>
      </p:sp>
      <p:sp>
        <p:nvSpPr>
          <p:cNvPr id="17" name="右矢印 16"/>
          <p:cNvSpPr/>
          <p:nvPr/>
        </p:nvSpPr>
        <p:spPr>
          <a:xfrm>
            <a:off x="5231904" y="4221088"/>
            <a:ext cx="1080120" cy="936104"/>
          </a:xfrm>
          <a:prstGeom prst="rightArrow">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借りる</a:t>
            </a:r>
          </a:p>
        </p:txBody>
      </p:sp>
      <p:sp>
        <p:nvSpPr>
          <p:cNvPr id="18" name="正方形/長方形 17"/>
          <p:cNvSpPr/>
          <p:nvPr/>
        </p:nvSpPr>
        <p:spPr>
          <a:xfrm>
            <a:off x="6456040" y="5805264"/>
            <a:ext cx="2160240" cy="7920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lumMod val="95000"/>
                    <a:lumOff val="5000"/>
                  </a:schemeClr>
                </a:solidFill>
              </a:rPr>
              <a:t>持ち家政策</a:t>
            </a:r>
          </a:p>
        </p:txBody>
      </p:sp>
      <p:sp>
        <p:nvSpPr>
          <p:cNvPr id="19" name="正方形/長方形 18"/>
          <p:cNvSpPr/>
          <p:nvPr/>
        </p:nvSpPr>
        <p:spPr>
          <a:xfrm>
            <a:off x="9840416" y="4392488"/>
            <a:ext cx="720080" cy="24208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800" dirty="0">
                <a:solidFill>
                  <a:schemeClr val="tx1">
                    <a:lumMod val="95000"/>
                    <a:lumOff val="5000"/>
                  </a:schemeClr>
                </a:solidFill>
              </a:rPr>
              <a:t>空き家問題</a:t>
            </a:r>
          </a:p>
        </p:txBody>
      </p:sp>
      <p:sp>
        <p:nvSpPr>
          <p:cNvPr id="20" name="右矢印 19"/>
          <p:cNvSpPr/>
          <p:nvPr/>
        </p:nvSpPr>
        <p:spPr>
          <a:xfrm>
            <a:off x="8688288" y="5652864"/>
            <a:ext cx="1224136" cy="1088504"/>
          </a:xfrm>
          <a:prstGeom prst="rightArrow">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高齢化社会</a:t>
            </a:r>
          </a:p>
        </p:txBody>
      </p:sp>
      <p:sp>
        <p:nvSpPr>
          <p:cNvPr id="21" name="角丸四角形 20"/>
          <p:cNvSpPr/>
          <p:nvPr/>
        </p:nvSpPr>
        <p:spPr>
          <a:xfrm>
            <a:off x="1559496" y="2060848"/>
            <a:ext cx="6912768" cy="1728192"/>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上矢印 21"/>
          <p:cNvSpPr/>
          <p:nvPr/>
        </p:nvSpPr>
        <p:spPr>
          <a:xfrm>
            <a:off x="9192344" y="2060848"/>
            <a:ext cx="1043608" cy="2232248"/>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テキスト ボックス 22"/>
          <p:cNvSpPr txBox="1"/>
          <p:nvPr/>
        </p:nvSpPr>
        <p:spPr>
          <a:xfrm>
            <a:off x="7176121" y="1527176"/>
            <a:ext cx="3334567" cy="461665"/>
          </a:xfrm>
          <a:prstGeom prst="rect">
            <a:avLst/>
          </a:prstGeom>
          <a:noFill/>
          <a:ln w="28575">
            <a:solidFill>
              <a:srgbClr val="C00000"/>
            </a:solidFill>
          </a:ln>
        </p:spPr>
        <p:txBody>
          <a:bodyPr wrap="none" rtlCol="0">
            <a:spAutoFit/>
          </a:bodyPr>
          <a:lstStyle/>
          <a:p>
            <a:pPr algn="ctr"/>
            <a:r>
              <a:rPr lang="ja-JP" altLang="en-US" sz="2400" dirty="0"/>
              <a:t>ウィークリーマンション等</a:t>
            </a:r>
          </a:p>
        </p:txBody>
      </p:sp>
    </p:spTree>
    <p:extLst>
      <p:ext uri="{BB962C8B-B14F-4D97-AF65-F5344CB8AC3E}">
        <p14:creationId xmlns:p14="http://schemas.microsoft.com/office/powerpoint/2010/main" val="3505583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55606" y="2406779"/>
            <a:ext cx="2745787" cy="3286664"/>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chemeClr val="tx1">
                    <a:lumMod val="95000"/>
                    <a:lumOff val="5000"/>
                  </a:schemeClr>
                </a:solidFill>
              </a:rPr>
              <a:t>鉄道</a:t>
            </a:r>
            <a:endParaRPr kumimoji="1" lang="en-US" altLang="ja-JP" sz="4400" dirty="0" smtClean="0">
              <a:solidFill>
                <a:schemeClr val="tx1">
                  <a:lumMod val="95000"/>
                  <a:lumOff val="5000"/>
                </a:schemeClr>
              </a:solidFill>
            </a:endParaRPr>
          </a:p>
          <a:p>
            <a:pPr algn="ctr"/>
            <a:r>
              <a:rPr lang="ja-JP" altLang="en-US" sz="4400" dirty="0" smtClean="0">
                <a:solidFill>
                  <a:schemeClr val="tx1">
                    <a:lumMod val="95000"/>
                    <a:lumOff val="5000"/>
                  </a:schemeClr>
                </a:solidFill>
              </a:rPr>
              <a:t>乗合バス</a:t>
            </a:r>
            <a:endParaRPr kumimoji="1" lang="en-US" altLang="ja-JP" sz="4400" dirty="0" smtClean="0">
              <a:solidFill>
                <a:schemeClr val="tx1">
                  <a:lumMod val="95000"/>
                  <a:lumOff val="5000"/>
                </a:schemeClr>
              </a:solidFill>
            </a:endParaRPr>
          </a:p>
          <a:p>
            <a:pPr algn="ctr"/>
            <a:r>
              <a:rPr lang="ja-JP" altLang="en-US" sz="3600" dirty="0" smtClean="0">
                <a:solidFill>
                  <a:schemeClr val="tx1">
                    <a:lumMod val="95000"/>
                    <a:lumOff val="5000"/>
                  </a:schemeClr>
                </a:solidFill>
              </a:rPr>
              <a:t>（コモン・キャリアー）</a:t>
            </a:r>
            <a:endParaRPr kumimoji="1" lang="ja-JP" altLang="en-US" sz="3600" dirty="0">
              <a:solidFill>
                <a:schemeClr val="tx1">
                  <a:lumMod val="95000"/>
                  <a:lumOff val="5000"/>
                </a:schemeClr>
              </a:solidFill>
            </a:endParaRPr>
          </a:p>
        </p:txBody>
      </p:sp>
      <p:sp>
        <p:nvSpPr>
          <p:cNvPr id="5" name="角丸四角形 4"/>
          <p:cNvSpPr/>
          <p:nvPr/>
        </p:nvSpPr>
        <p:spPr>
          <a:xfrm>
            <a:off x="3387302" y="2777713"/>
            <a:ext cx="2055674" cy="1820166"/>
          </a:xfrm>
          <a:prstGeom prst="round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流し営業のタクシー</a:t>
            </a:r>
            <a:r>
              <a:rPr kumimoji="1" lang="en-US" altLang="ja-JP" sz="2800" dirty="0" smtClean="0">
                <a:solidFill>
                  <a:schemeClr val="tx1">
                    <a:lumMod val="95000"/>
                    <a:lumOff val="5000"/>
                  </a:schemeClr>
                </a:solidFill>
              </a:rPr>
              <a:t>street</a:t>
            </a:r>
            <a:r>
              <a:rPr kumimoji="1" lang="ja-JP" altLang="en-US" sz="2800" dirty="0" smtClean="0">
                <a:solidFill>
                  <a:schemeClr val="tx1">
                    <a:lumMod val="95000"/>
                    <a:lumOff val="5000"/>
                  </a:schemeClr>
                </a:solidFill>
              </a:rPr>
              <a:t>　</a:t>
            </a:r>
            <a:r>
              <a:rPr kumimoji="1" lang="en-US" altLang="ja-JP" sz="2800" dirty="0" smtClean="0">
                <a:solidFill>
                  <a:schemeClr val="tx1">
                    <a:lumMod val="95000"/>
                    <a:lumOff val="5000"/>
                  </a:schemeClr>
                </a:solidFill>
              </a:rPr>
              <a:t>hiring</a:t>
            </a:r>
          </a:p>
        </p:txBody>
      </p:sp>
      <p:sp>
        <p:nvSpPr>
          <p:cNvPr id="8" name="角丸四角形 7"/>
          <p:cNvSpPr/>
          <p:nvPr/>
        </p:nvSpPr>
        <p:spPr>
          <a:xfrm>
            <a:off x="7530855" y="2927248"/>
            <a:ext cx="3648979" cy="196140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lumMod val="95000"/>
                    <a:lumOff val="5000"/>
                  </a:schemeClr>
                </a:solidFill>
              </a:rPr>
              <a:t>自家用自動車</a:t>
            </a:r>
            <a:endParaRPr kumimoji="1" lang="en-US" altLang="ja-JP" sz="3200" dirty="0" smtClean="0">
              <a:solidFill>
                <a:schemeClr val="tx1">
                  <a:lumMod val="95000"/>
                  <a:lumOff val="5000"/>
                </a:schemeClr>
              </a:solidFill>
            </a:endParaRPr>
          </a:p>
          <a:p>
            <a:pPr algn="ctr"/>
            <a:r>
              <a:rPr kumimoji="1" lang="ja-JP" altLang="en-US" sz="3200" dirty="0" smtClean="0">
                <a:solidFill>
                  <a:schemeClr val="tx1">
                    <a:lumMod val="95000"/>
                    <a:lumOff val="5000"/>
                  </a:schemeClr>
                </a:solidFill>
              </a:rPr>
              <a:t>（レンタカー、運転代行も含まれる）</a:t>
            </a:r>
            <a:endParaRPr kumimoji="1" lang="ja-JP" altLang="en-US" dirty="0">
              <a:solidFill>
                <a:schemeClr val="tx1">
                  <a:lumMod val="95000"/>
                  <a:lumOff val="5000"/>
                </a:schemeClr>
              </a:solidFill>
            </a:endParaRPr>
          </a:p>
        </p:txBody>
      </p:sp>
      <p:sp>
        <p:nvSpPr>
          <p:cNvPr id="9" name="角丸四角形 8"/>
          <p:cNvSpPr/>
          <p:nvPr/>
        </p:nvSpPr>
        <p:spPr>
          <a:xfrm>
            <a:off x="5442976" y="2741243"/>
            <a:ext cx="2078962" cy="213505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lumMod val="95000"/>
                    <a:lumOff val="5000"/>
                  </a:schemeClr>
                </a:solidFill>
              </a:rPr>
              <a:t>ハイヤー</a:t>
            </a:r>
            <a:endParaRPr kumimoji="1" lang="en-US" altLang="ja-JP" sz="2400" dirty="0" smtClean="0">
              <a:solidFill>
                <a:schemeClr val="tx1">
                  <a:lumMod val="95000"/>
                  <a:lumOff val="5000"/>
                </a:schemeClr>
              </a:solidFill>
            </a:endParaRPr>
          </a:p>
          <a:p>
            <a:pPr algn="ctr"/>
            <a:r>
              <a:rPr kumimoji="1" lang="ja-JP" altLang="en-US" sz="2400" dirty="0" smtClean="0">
                <a:solidFill>
                  <a:schemeClr val="tx1">
                    <a:lumMod val="95000"/>
                    <a:lumOff val="5000"/>
                  </a:schemeClr>
                </a:solidFill>
              </a:rPr>
              <a:t>貸切バス</a:t>
            </a:r>
            <a:endParaRPr kumimoji="1" lang="en-US" altLang="ja-JP" sz="2400" dirty="0" smtClean="0">
              <a:solidFill>
                <a:schemeClr val="tx1">
                  <a:lumMod val="95000"/>
                  <a:lumOff val="5000"/>
                </a:schemeClr>
              </a:solidFill>
            </a:endParaRPr>
          </a:p>
          <a:p>
            <a:pPr algn="ctr"/>
            <a:r>
              <a:rPr lang="en-US" altLang="ja-JP" sz="2400" dirty="0">
                <a:solidFill>
                  <a:schemeClr val="tx1">
                    <a:lumMod val="95000"/>
                    <a:lumOff val="5000"/>
                  </a:schemeClr>
                </a:solidFill>
              </a:rPr>
              <a:t>Private</a:t>
            </a:r>
            <a:r>
              <a:rPr lang="ja-JP" altLang="en-US" sz="2400" dirty="0">
                <a:solidFill>
                  <a:schemeClr val="tx1">
                    <a:lumMod val="95000"/>
                    <a:lumOff val="5000"/>
                  </a:schemeClr>
                </a:solidFill>
              </a:rPr>
              <a:t>　</a:t>
            </a:r>
            <a:r>
              <a:rPr lang="en-US" altLang="ja-JP" sz="2400" dirty="0">
                <a:solidFill>
                  <a:schemeClr val="tx1">
                    <a:lumMod val="95000"/>
                    <a:lumOff val="5000"/>
                  </a:schemeClr>
                </a:solidFill>
              </a:rPr>
              <a:t>Hired</a:t>
            </a:r>
            <a:r>
              <a:rPr lang="ja-JP" altLang="en-US" sz="2400" dirty="0">
                <a:solidFill>
                  <a:schemeClr val="tx1">
                    <a:lumMod val="95000"/>
                    <a:lumOff val="5000"/>
                  </a:schemeClr>
                </a:solidFill>
              </a:rPr>
              <a:t>　</a:t>
            </a:r>
            <a:r>
              <a:rPr lang="en-US" altLang="ja-JP" sz="2400" dirty="0">
                <a:solidFill>
                  <a:schemeClr val="tx1">
                    <a:lumMod val="95000"/>
                    <a:lumOff val="5000"/>
                  </a:schemeClr>
                </a:solidFill>
              </a:rPr>
              <a:t>Vehicle</a:t>
            </a:r>
            <a:r>
              <a:rPr lang="ja-JP" altLang="en-US" sz="2400" dirty="0">
                <a:solidFill>
                  <a:schemeClr val="tx1">
                    <a:lumMod val="95000"/>
                    <a:lumOff val="5000"/>
                  </a:schemeClr>
                </a:solidFill>
              </a:rPr>
              <a:t>（</a:t>
            </a:r>
            <a:r>
              <a:rPr lang="en-US" altLang="ja-JP" sz="2400" dirty="0">
                <a:solidFill>
                  <a:schemeClr val="tx1">
                    <a:lumMod val="95000"/>
                    <a:lumOff val="5000"/>
                  </a:schemeClr>
                </a:solidFill>
              </a:rPr>
              <a:t>PHV</a:t>
            </a:r>
            <a:r>
              <a:rPr lang="ja-JP" altLang="en-US" sz="2400" dirty="0" smtClean="0">
                <a:solidFill>
                  <a:schemeClr val="tx1">
                    <a:lumMod val="95000"/>
                    <a:lumOff val="5000"/>
                  </a:schemeClr>
                </a:solidFill>
              </a:rPr>
              <a:t>）</a:t>
            </a:r>
            <a:endParaRPr lang="ja-JP" altLang="en-US" sz="2400" dirty="0">
              <a:solidFill>
                <a:schemeClr val="tx1">
                  <a:lumMod val="95000"/>
                  <a:lumOff val="5000"/>
                </a:schemeClr>
              </a:solidFill>
            </a:endParaRPr>
          </a:p>
        </p:txBody>
      </p:sp>
      <p:sp>
        <p:nvSpPr>
          <p:cNvPr id="10" name="正方形/長方形 9"/>
          <p:cNvSpPr/>
          <p:nvPr/>
        </p:nvSpPr>
        <p:spPr>
          <a:xfrm>
            <a:off x="3907766" y="366622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flipH="1">
            <a:off x="7506910" y="2406769"/>
            <a:ext cx="20780" cy="3864635"/>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19" name="左右矢印 18"/>
          <p:cNvSpPr/>
          <p:nvPr/>
        </p:nvSpPr>
        <p:spPr>
          <a:xfrm>
            <a:off x="2277379" y="776375"/>
            <a:ext cx="6374921" cy="1414728"/>
          </a:xfrm>
          <a:prstGeom prst="leftRightArrow">
            <a:avLst/>
          </a:prstGeom>
          <a:noFill/>
          <a:ln w="28575" cmpd="dbl">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　　パブリック　　　　　プライベート</a:t>
            </a:r>
            <a:endParaRPr kumimoji="1" lang="en-US" altLang="ja-JP" sz="2800" dirty="0" smtClean="0">
              <a:solidFill>
                <a:schemeClr val="tx1">
                  <a:lumMod val="95000"/>
                  <a:lumOff val="5000"/>
                </a:schemeClr>
              </a:solidFill>
            </a:endParaRPr>
          </a:p>
        </p:txBody>
      </p:sp>
      <p:cxnSp>
        <p:nvCxnSpPr>
          <p:cNvPr id="20" name="直線コネクタ 19"/>
          <p:cNvCxnSpPr/>
          <p:nvPr/>
        </p:nvCxnSpPr>
        <p:spPr>
          <a:xfrm flipH="1">
            <a:off x="5442976" y="992038"/>
            <a:ext cx="22351" cy="4546120"/>
          </a:xfrm>
          <a:prstGeom prst="line">
            <a:avLst/>
          </a:prstGeom>
          <a:ln w="31750" cmpd="dbl">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5149233" y="2665572"/>
            <a:ext cx="622344" cy="162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タイトル 1"/>
          <p:cNvSpPr txBox="1">
            <a:spLocks/>
          </p:cNvSpPr>
          <p:nvPr/>
        </p:nvSpPr>
        <p:spPr>
          <a:xfrm>
            <a:off x="1647647" y="63206"/>
            <a:ext cx="9290645" cy="749919"/>
          </a:xfrm>
          <a:prstGeom prst="rect">
            <a:avLst/>
          </a:prstGeom>
          <a:ln w="28575">
            <a:solidFill>
              <a:schemeClr val="tx1">
                <a:lumMod val="85000"/>
                <a:lumOff val="15000"/>
              </a:schemeClr>
            </a:solidFill>
          </a:ln>
        </p:spPr>
        <p:txBody>
          <a:bodyPr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smtClean="0"/>
              <a:t>　　図４　　英米と日本の公共交通機関の考え方の違い</a:t>
            </a:r>
            <a:endParaRPr lang="ja-JP" altLang="en-US" sz="3200" dirty="0"/>
          </a:p>
        </p:txBody>
      </p:sp>
      <p:sp>
        <p:nvSpPr>
          <p:cNvPr id="43" name="AutoShape 6" descr="「ユニオンジャック」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0" name="直線矢印コネクタ 29"/>
          <p:cNvCxnSpPr/>
          <p:nvPr/>
        </p:nvCxnSpPr>
        <p:spPr>
          <a:xfrm>
            <a:off x="5147656" y="1452883"/>
            <a:ext cx="622344" cy="162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7209364" y="2634710"/>
            <a:ext cx="622344" cy="162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4753150" y="2104842"/>
            <a:ext cx="1363479" cy="369332"/>
          </a:xfrm>
          <a:prstGeom prst="rect">
            <a:avLst/>
          </a:prstGeom>
          <a:noFill/>
          <a:ln>
            <a:solidFill>
              <a:schemeClr val="accent1"/>
            </a:solidFill>
          </a:ln>
        </p:spPr>
        <p:txBody>
          <a:bodyPr wrap="square" rtlCol="0">
            <a:spAutoFit/>
          </a:bodyPr>
          <a:lstStyle/>
          <a:p>
            <a:r>
              <a:rPr kumimoji="1" lang="ja-JP" altLang="en-US" dirty="0" smtClean="0"/>
              <a:t>英米の区分</a:t>
            </a:r>
            <a:endParaRPr kumimoji="1" lang="ja-JP" altLang="en-US" dirty="0"/>
          </a:p>
        </p:txBody>
      </p:sp>
      <p:sp>
        <p:nvSpPr>
          <p:cNvPr id="37" name="テキスト ボックス 36"/>
          <p:cNvSpPr txBox="1"/>
          <p:nvPr/>
        </p:nvSpPr>
        <p:spPr>
          <a:xfrm>
            <a:off x="6863734" y="2136474"/>
            <a:ext cx="1363479" cy="369332"/>
          </a:xfrm>
          <a:prstGeom prst="rect">
            <a:avLst/>
          </a:prstGeom>
          <a:noFill/>
          <a:ln>
            <a:solidFill>
              <a:schemeClr val="accent1"/>
            </a:solidFill>
          </a:ln>
        </p:spPr>
        <p:txBody>
          <a:bodyPr wrap="square" rtlCol="0">
            <a:spAutoFit/>
          </a:bodyPr>
          <a:lstStyle/>
          <a:p>
            <a:r>
              <a:rPr kumimoji="1" lang="ja-JP" altLang="en-US" dirty="0" smtClean="0"/>
              <a:t>日本の区分</a:t>
            </a:r>
            <a:endParaRPr kumimoji="1" lang="ja-JP" altLang="en-US" dirty="0"/>
          </a:p>
        </p:txBody>
      </p:sp>
      <p:sp>
        <p:nvSpPr>
          <p:cNvPr id="41" name="左右矢印 40"/>
          <p:cNvSpPr/>
          <p:nvPr/>
        </p:nvSpPr>
        <p:spPr>
          <a:xfrm>
            <a:off x="4235571" y="5149960"/>
            <a:ext cx="2455650" cy="776632"/>
          </a:xfrm>
          <a:prstGeom prst="leftRightArrow">
            <a:avLst/>
          </a:prstGeom>
          <a:noFill/>
          <a:ln w="38100" cmpd="tri"/>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dirty="0">
                <a:solidFill>
                  <a:schemeClr val="tx1">
                    <a:lumMod val="95000"/>
                    <a:lumOff val="5000"/>
                  </a:schemeClr>
                </a:solidFill>
              </a:rPr>
              <a:t>乗合　</a:t>
            </a:r>
            <a:r>
              <a:rPr lang="ja-JP" altLang="en-US" sz="2400" dirty="0" smtClean="0">
                <a:solidFill>
                  <a:schemeClr val="tx1">
                    <a:lumMod val="95000"/>
                    <a:lumOff val="5000"/>
                  </a:schemeClr>
                </a:solidFill>
              </a:rPr>
              <a:t>　貸切</a:t>
            </a:r>
            <a:endParaRPr lang="en-US" altLang="ja-JP" sz="2400" dirty="0" smtClean="0">
              <a:solidFill>
                <a:schemeClr val="tx1">
                  <a:lumMod val="95000"/>
                  <a:lumOff val="5000"/>
                </a:schemeClr>
              </a:solidFill>
            </a:endParaRPr>
          </a:p>
        </p:txBody>
      </p:sp>
      <p:sp>
        <p:nvSpPr>
          <p:cNvPr id="44" name="左右矢印 43"/>
          <p:cNvSpPr/>
          <p:nvPr/>
        </p:nvSpPr>
        <p:spPr>
          <a:xfrm>
            <a:off x="6211020" y="5983853"/>
            <a:ext cx="2573541" cy="776632"/>
          </a:xfrm>
          <a:prstGeom prst="leftRightArrow">
            <a:avLst/>
          </a:prstGeom>
          <a:noFill/>
          <a:ln w="38100" cmpd="tri"/>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dirty="0" smtClean="0">
                <a:solidFill>
                  <a:schemeClr val="tx1">
                    <a:lumMod val="95000"/>
                    <a:lumOff val="5000"/>
                  </a:schemeClr>
                </a:solidFill>
              </a:rPr>
              <a:t>有償</a:t>
            </a:r>
            <a:r>
              <a:rPr lang="ja-JP" altLang="en-US" sz="2400" dirty="0">
                <a:solidFill>
                  <a:schemeClr val="tx1">
                    <a:lumMod val="95000"/>
                    <a:lumOff val="5000"/>
                  </a:schemeClr>
                </a:solidFill>
              </a:rPr>
              <a:t>　</a:t>
            </a:r>
            <a:r>
              <a:rPr lang="ja-JP" altLang="en-US" sz="2400" dirty="0" smtClean="0">
                <a:solidFill>
                  <a:schemeClr val="tx1">
                    <a:lumMod val="95000"/>
                    <a:lumOff val="5000"/>
                  </a:schemeClr>
                </a:solidFill>
              </a:rPr>
              <a:t>無償</a:t>
            </a:r>
            <a:endParaRPr lang="en-US" altLang="ja-JP" sz="2400" dirty="0">
              <a:solidFill>
                <a:schemeClr val="tx1">
                  <a:lumMod val="95000"/>
                  <a:lumOff val="5000"/>
                </a:schemeClr>
              </a:solidFill>
            </a:endParaRPr>
          </a:p>
        </p:txBody>
      </p:sp>
    </p:spTree>
    <p:extLst>
      <p:ext uri="{BB962C8B-B14F-4D97-AF65-F5344CB8AC3E}">
        <p14:creationId xmlns:p14="http://schemas.microsoft.com/office/powerpoint/2010/main" val="4288879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2321" y="63201"/>
            <a:ext cx="10515600" cy="1325563"/>
          </a:xfrm>
          <a:ln w="76200">
            <a:solidFill>
              <a:schemeClr val="tx1">
                <a:lumMod val="85000"/>
                <a:lumOff val="15000"/>
              </a:schemeClr>
            </a:solidFill>
          </a:ln>
        </p:spPr>
        <p:txBody>
          <a:bodyPr>
            <a:normAutofit/>
          </a:bodyPr>
          <a:lstStyle/>
          <a:p>
            <a:pPr algn="ctr"/>
            <a:r>
              <a:rPr kumimoji="1" lang="ja-JP" altLang="en-US" dirty="0" smtClean="0"/>
              <a:t>英国と日本の公共交通の考え方</a:t>
            </a:r>
            <a:endParaRPr kumimoji="1" lang="ja-JP" altLang="en-US" dirty="0"/>
          </a:p>
        </p:txBody>
      </p:sp>
      <p:sp>
        <p:nvSpPr>
          <p:cNvPr id="3" name="コンテンツ プレースホルダ 2"/>
          <p:cNvSpPr>
            <a:spLocks noGrp="1"/>
          </p:cNvSpPr>
          <p:nvPr>
            <p:ph idx="1"/>
          </p:nvPr>
        </p:nvSpPr>
        <p:spPr>
          <a:xfrm>
            <a:off x="1703512" y="1484784"/>
            <a:ext cx="8964488" cy="5373216"/>
          </a:xfrm>
        </p:spPr>
        <p:txBody>
          <a:bodyPr>
            <a:normAutofit/>
          </a:bodyPr>
          <a:lstStyle/>
          <a:p>
            <a:r>
              <a:rPr kumimoji="1" lang="ja-JP" altLang="en-US" dirty="0" smtClean="0"/>
              <a:t>英国　　公共用⇔非公共（自家用）</a:t>
            </a:r>
            <a:endParaRPr kumimoji="1" lang="en-US" altLang="ja-JP" dirty="0" smtClean="0"/>
          </a:p>
          <a:p>
            <a:pPr>
              <a:buNone/>
            </a:pPr>
            <a:r>
              <a:rPr lang="ja-JP" altLang="en-US" dirty="0"/>
              <a:t>　</a:t>
            </a:r>
            <a:r>
              <a:rPr lang="en-US" altLang="ja-JP" dirty="0" smtClean="0"/>
              <a:t>[</a:t>
            </a:r>
            <a:r>
              <a:rPr lang="ja-JP" altLang="en-US" dirty="0" smtClean="0"/>
              <a:t>公共</a:t>
            </a:r>
            <a:r>
              <a:rPr lang="en-US" altLang="ja-JP" dirty="0" smtClean="0"/>
              <a:t>]</a:t>
            </a:r>
            <a:r>
              <a:rPr lang="ja-JP" altLang="en-US" dirty="0" smtClean="0"/>
              <a:t>　　乗合運送（路線バス）</a:t>
            </a:r>
            <a:endParaRPr lang="en-US" altLang="ja-JP" dirty="0" smtClean="0"/>
          </a:p>
          <a:p>
            <a:pPr>
              <a:buNone/>
            </a:pPr>
            <a:r>
              <a:rPr lang="ja-JP" altLang="en-US" dirty="0" smtClean="0"/>
              <a:t>　　　　流し営業をするタクシー（ブラックキャブ）</a:t>
            </a:r>
            <a:endParaRPr lang="en-US" altLang="ja-JP" dirty="0" smtClean="0"/>
          </a:p>
          <a:p>
            <a:pPr>
              <a:buNone/>
            </a:pPr>
            <a:r>
              <a:rPr kumimoji="1" lang="ja-JP" altLang="en-US" dirty="0"/>
              <a:t>　</a:t>
            </a:r>
            <a:r>
              <a:rPr kumimoji="1" lang="en-US" altLang="ja-JP" dirty="0" smtClean="0"/>
              <a:t>[</a:t>
            </a:r>
            <a:r>
              <a:rPr kumimoji="1" lang="ja-JP" altLang="en-US" dirty="0" smtClean="0"/>
              <a:t>非公共</a:t>
            </a:r>
            <a:r>
              <a:rPr kumimoji="1" lang="en-US" altLang="ja-JP" dirty="0" smtClean="0"/>
              <a:t>]</a:t>
            </a:r>
            <a:r>
              <a:rPr kumimoji="1" lang="ja-JP" altLang="en-US" dirty="0" smtClean="0"/>
              <a:t>　</a:t>
            </a:r>
            <a:r>
              <a:rPr kumimoji="1" lang="en-US" altLang="ja-JP" dirty="0" smtClean="0"/>
              <a:t>Private Hired Vehicle</a:t>
            </a:r>
            <a:r>
              <a:rPr kumimoji="1" lang="ja-JP" altLang="en-US" dirty="0" smtClean="0"/>
              <a:t>（</a:t>
            </a:r>
            <a:r>
              <a:rPr kumimoji="1" lang="en-US" altLang="ja-JP" dirty="0" smtClean="0"/>
              <a:t>minicab</a:t>
            </a:r>
            <a:r>
              <a:rPr kumimoji="1" lang="ja-JP" altLang="en-US" dirty="0" smtClean="0"/>
              <a:t>）　</a:t>
            </a:r>
            <a:r>
              <a:rPr kumimoji="1" lang="ja-JP" altLang="en-US" dirty="0" smtClean="0">
                <a:solidFill>
                  <a:srgbClr val="FF0000"/>
                </a:solidFill>
              </a:rPr>
              <a:t>定額</a:t>
            </a:r>
            <a:endParaRPr kumimoji="1" lang="en-US" altLang="ja-JP" dirty="0" smtClean="0">
              <a:solidFill>
                <a:srgbClr val="FF0000"/>
              </a:solidFill>
            </a:endParaRPr>
          </a:p>
          <a:p>
            <a:pPr>
              <a:buNone/>
            </a:pPr>
            <a:r>
              <a:rPr kumimoji="1" lang="ja-JP" altLang="en-US" dirty="0" smtClean="0"/>
              <a:t>　　　　貸切運送は非公共すなわち自家用扱い</a:t>
            </a:r>
            <a:endParaRPr kumimoji="1" lang="en-US" altLang="ja-JP" dirty="0" smtClean="0"/>
          </a:p>
          <a:p>
            <a:r>
              <a:rPr lang="ja-JP" altLang="en-US" dirty="0" smtClean="0"/>
              <a:t>日本　　営業用⇔自家用</a:t>
            </a:r>
            <a:endParaRPr lang="en-US" altLang="ja-JP" dirty="0" smtClean="0"/>
          </a:p>
          <a:p>
            <a:pPr>
              <a:buNone/>
            </a:pPr>
            <a:r>
              <a:rPr lang="ja-JP" altLang="en-US" dirty="0" smtClean="0"/>
              <a:t>　 </a:t>
            </a:r>
            <a:r>
              <a:rPr lang="en-US" altLang="ja-JP" dirty="0" smtClean="0"/>
              <a:t>[</a:t>
            </a:r>
            <a:r>
              <a:rPr lang="ja-JP" altLang="en-US" dirty="0" smtClean="0"/>
              <a:t>営業用］　直接の対価性、反復性</a:t>
            </a:r>
            <a:endParaRPr lang="en-US" altLang="ja-JP" dirty="0" smtClean="0"/>
          </a:p>
          <a:p>
            <a:pPr>
              <a:buNone/>
            </a:pPr>
            <a:r>
              <a:rPr lang="ja-JP" altLang="en-US" dirty="0" smtClean="0"/>
              <a:t>　 </a:t>
            </a:r>
            <a:r>
              <a:rPr lang="en-US" altLang="ja-JP" dirty="0" smtClean="0"/>
              <a:t>[</a:t>
            </a:r>
            <a:r>
              <a:rPr lang="ja-JP" altLang="en-US" dirty="0" smtClean="0"/>
              <a:t>自家用］　営業用以外はすべて　</a:t>
            </a:r>
            <a:endParaRPr lang="en-US" altLang="ja-JP" dirty="0" smtClean="0"/>
          </a:p>
          <a:p>
            <a:pPr>
              <a:buNone/>
            </a:pPr>
            <a:r>
              <a:rPr lang="ja-JP" altLang="en-US" dirty="0" smtClean="0"/>
              <a:t>　　　　　　　　　レンタカー、運転代行等</a:t>
            </a:r>
            <a:endParaRPr lang="en-US" altLang="ja-JP" dirty="0" smtClean="0"/>
          </a:p>
          <a:p>
            <a:pPr>
              <a:buNone/>
            </a:pPr>
            <a:r>
              <a:rPr kumimoji="1" lang="ja-JP" altLang="en-US" dirty="0"/>
              <a:t>　</a:t>
            </a:r>
            <a:r>
              <a:rPr kumimoji="1" lang="ja-JP" altLang="en-US" dirty="0" smtClean="0"/>
              <a:t>　　　　　　　営業用は英訳できない</a:t>
            </a:r>
            <a:endParaRPr kumimoji="1" lang="ja-JP" altLang="en-US" dirty="0"/>
          </a:p>
        </p:txBody>
      </p:sp>
    </p:spTree>
    <p:extLst>
      <p:ext uri="{BB962C8B-B14F-4D97-AF65-F5344CB8AC3E}">
        <p14:creationId xmlns:p14="http://schemas.microsoft.com/office/powerpoint/2010/main" val="1335878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kumimoji="1" lang="ja-JP" altLang="en-US" dirty="0" smtClean="0"/>
              <a:t>「流し（</a:t>
            </a:r>
            <a:r>
              <a:rPr kumimoji="1" lang="en-US" altLang="ja-JP" dirty="0" smtClean="0"/>
              <a:t>street‐hiring</a:t>
            </a:r>
            <a:r>
              <a:rPr kumimoji="1" lang="ja-JP" altLang="en-US" dirty="0" smtClean="0"/>
              <a:t>）」と配車アプリ</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「世界戦略」　配車アプリは発地でインストールされるから、外国人観光客獲得には国際展開をしないと対応できない（同じことは東京マーケットを狙うことについてもいえる）</a:t>
            </a:r>
            <a:endParaRPr kumimoji="1" lang="en-US" altLang="ja-JP" dirty="0" smtClean="0"/>
          </a:p>
          <a:p>
            <a:r>
              <a:rPr kumimoji="1" lang="ja-JP" altLang="en-US" dirty="0" smtClean="0"/>
              <a:t>歩合給⇒固定給</a:t>
            </a:r>
            <a:endParaRPr kumimoji="1" lang="en-US" altLang="ja-JP" dirty="0" smtClean="0"/>
          </a:p>
          <a:p>
            <a:r>
              <a:rPr lang="ja-JP" altLang="en-US" dirty="0"/>
              <a:t>人材</a:t>
            </a:r>
            <a:r>
              <a:rPr lang="ja-JP" altLang="en-US" dirty="0" smtClean="0"/>
              <a:t>確保</a:t>
            </a:r>
            <a:endParaRPr lang="en-US" altLang="ja-JP" dirty="0" smtClean="0"/>
          </a:p>
          <a:p>
            <a:r>
              <a:rPr lang="ja-JP" altLang="en-US" dirty="0"/>
              <a:t>交通</a:t>
            </a:r>
            <a:r>
              <a:rPr lang="ja-JP" altLang="en-US" dirty="0" smtClean="0"/>
              <a:t>規制等の情報提供（宅配便の例）</a:t>
            </a:r>
            <a:endParaRPr kumimoji="1" lang="ja-JP" altLang="en-US" dirty="0"/>
          </a:p>
        </p:txBody>
      </p:sp>
    </p:spTree>
    <p:extLst>
      <p:ext uri="{BB962C8B-B14F-4D97-AF65-F5344CB8AC3E}">
        <p14:creationId xmlns:p14="http://schemas.microsoft.com/office/powerpoint/2010/main" val="559977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2529" y="5042648"/>
            <a:ext cx="11697418" cy="8143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7" name="図 6" descr="日の丸 - Google 検索 - Google Chrome"/>
          <p:cNvPicPr>
            <a:picLocks noChangeAspect="1"/>
          </p:cNvPicPr>
          <p:nvPr/>
        </p:nvPicPr>
        <p:blipFill rotWithShape="1">
          <a:blip r:embed="rId2">
            <a:extLst>
              <a:ext uri="{28A0092B-C50C-407E-A947-70E740481C1C}">
                <a14:useLocalDpi xmlns:a14="http://schemas.microsoft.com/office/drawing/2010/main" val="0"/>
              </a:ext>
            </a:extLst>
          </a:blip>
          <a:srcRect l="1415" t="10943" r="85708" b="73356"/>
          <a:stretch/>
        </p:blipFill>
        <p:spPr>
          <a:xfrm>
            <a:off x="10243586" y="5456721"/>
            <a:ext cx="1755758" cy="1157642"/>
          </a:xfrm>
          <a:prstGeom prst="rect">
            <a:avLst/>
          </a:prstGeom>
          <a:ln>
            <a:solidFill>
              <a:schemeClr val="tx1">
                <a:lumMod val="95000"/>
                <a:lumOff val="5000"/>
              </a:schemeClr>
            </a:solidFill>
          </a:ln>
        </p:spPr>
      </p:pic>
      <p:pic>
        <p:nvPicPr>
          <p:cNvPr id="8" name="図 7" descr="ユニオンジャック - Google 検索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l="1416" t="22589" r="82240" b="62626"/>
          <a:stretch/>
        </p:blipFill>
        <p:spPr>
          <a:xfrm>
            <a:off x="232910" y="6070122"/>
            <a:ext cx="1368381" cy="669381"/>
          </a:xfrm>
          <a:prstGeom prst="rect">
            <a:avLst/>
          </a:prstGeom>
        </p:spPr>
      </p:pic>
      <p:cxnSp>
        <p:nvCxnSpPr>
          <p:cNvPr id="11" name="直線コネクタ 10"/>
          <p:cNvCxnSpPr/>
          <p:nvPr/>
        </p:nvCxnSpPr>
        <p:spPr>
          <a:xfrm>
            <a:off x="3907522" y="3881887"/>
            <a:ext cx="34751" cy="2950229"/>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3295294" y="3881887"/>
            <a:ext cx="14945" cy="2990486"/>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3" name="二等辺三角形 22"/>
          <p:cNvSpPr/>
          <p:nvPr/>
        </p:nvSpPr>
        <p:spPr>
          <a:xfrm>
            <a:off x="2354891" y="5650306"/>
            <a:ext cx="1936574" cy="767750"/>
          </a:xfrm>
          <a:prstGeom prst="triangle">
            <a:avLst>
              <a:gd name="adj" fmla="val 49342"/>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lumMod val="95000"/>
                    <a:lumOff val="5000"/>
                  </a:schemeClr>
                </a:solidFill>
              </a:rPr>
              <a:t>DEMAND</a:t>
            </a:r>
            <a:endParaRPr kumimoji="1" lang="ja-JP" altLang="en-US" sz="1600" dirty="0">
              <a:solidFill>
                <a:schemeClr val="tx1">
                  <a:lumMod val="95000"/>
                  <a:lumOff val="5000"/>
                </a:schemeClr>
              </a:solidFill>
            </a:endParaRPr>
          </a:p>
        </p:txBody>
      </p:sp>
      <p:sp>
        <p:nvSpPr>
          <p:cNvPr id="29" name="二等辺三角形 28"/>
          <p:cNvSpPr/>
          <p:nvPr/>
        </p:nvSpPr>
        <p:spPr>
          <a:xfrm>
            <a:off x="3122758" y="6038492"/>
            <a:ext cx="1596064" cy="759123"/>
          </a:xfrm>
          <a:prstGeom prst="triangle">
            <a:avLst>
              <a:gd name="adj" fmla="val 49342"/>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lumMod val="95000"/>
                    <a:lumOff val="5000"/>
                  </a:schemeClr>
                </a:solidFill>
              </a:rPr>
              <a:t>SUPLY</a:t>
            </a:r>
            <a:endParaRPr kumimoji="1" lang="ja-JP" altLang="en-US" dirty="0">
              <a:solidFill>
                <a:schemeClr val="tx1">
                  <a:lumMod val="95000"/>
                  <a:lumOff val="5000"/>
                </a:schemeClr>
              </a:solidFill>
            </a:endParaRPr>
          </a:p>
        </p:txBody>
      </p:sp>
      <p:sp>
        <p:nvSpPr>
          <p:cNvPr id="32" name="右矢印 31"/>
          <p:cNvSpPr/>
          <p:nvPr/>
        </p:nvSpPr>
        <p:spPr>
          <a:xfrm flipH="1">
            <a:off x="8425129" y="301925"/>
            <a:ext cx="2866277" cy="347263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lumMod val="95000"/>
                    <a:lumOff val="5000"/>
                  </a:schemeClr>
                </a:solidFill>
              </a:rPr>
              <a:t>Depends on the ability of the driver</a:t>
            </a:r>
            <a:endParaRPr kumimoji="1" lang="ja-JP" altLang="en-US" sz="3200" dirty="0">
              <a:solidFill>
                <a:schemeClr val="tx1">
                  <a:lumMod val="95000"/>
                  <a:lumOff val="5000"/>
                </a:schemeClr>
              </a:solidFill>
            </a:endParaRPr>
          </a:p>
        </p:txBody>
      </p:sp>
      <p:sp>
        <p:nvSpPr>
          <p:cNvPr id="33" name="右矢印 32"/>
          <p:cNvSpPr/>
          <p:nvPr/>
        </p:nvSpPr>
        <p:spPr>
          <a:xfrm>
            <a:off x="959049" y="1243326"/>
            <a:ext cx="2538887" cy="347263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lumMod val="95000"/>
                    <a:lumOff val="5000"/>
                  </a:schemeClr>
                </a:solidFill>
              </a:rPr>
              <a:t>Improvement of dispatch algorithm</a:t>
            </a:r>
            <a:endParaRPr kumimoji="1" lang="ja-JP" altLang="en-US" sz="3200" dirty="0">
              <a:solidFill>
                <a:schemeClr val="tx1">
                  <a:lumMod val="95000"/>
                  <a:lumOff val="5000"/>
                </a:schemeClr>
              </a:solidFill>
            </a:endParaRPr>
          </a:p>
        </p:txBody>
      </p:sp>
      <p:sp>
        <p:nvSpPr>
          <p:cNvPr id="34" name="角丸四角形 33"/>
          <p:cNvSpPr/>
          <p:nvPr/>
        </p:nvSpPr>
        <p:spPr>
          <a:xfrm>
            <a:off x="3933468" y="5132718"/>
            <a:ext cx="5550464" cy="49170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lumMod val="95000"/>
                    <a:lumOff val="5000"/>
                  </a:schemeClr>
                </a:solidFill>
              </a:rPr>
              <a:t>　　　　　　　　　</a:t>
            </a:r>
            <a:r>
              <a:rPr lang="en-US" altLang="ja-JP" dirty="0">
                <a:solidFill>
                  <a:schemeClr val="tx1">
                    <a:lumMod val="95000"/>
                    <a:lumOff val="5000"/>
                  </a:schemeClr>
                </a:solidFill>
              </a:rPr>
              <a:t>Number of street-hiring cars</a:t>
            </a:r>
            <a:endParaRPr kumimoji="1" lang="ja-JP" altLang="en-US" dirty="0">
              <a:solidFill>
                <a:schemeClr val="tx1">
                  <a:lumMod val="95000"/>
                  <a:lumOff val="5000"/>
                </a:schemeClr>
              </a:solidFill>
            </a:endParaRPr>
          </a:p>
        </p:txBody>
      </p:sp>
      <p:sp>
        <p:nvSpPr>
          <p:cNvPr id="35" name="テキスト ボックス 34"/>
          <p:cNvSpPr txBox="1"/>
          <p:nvPr/>
        </p:nvSpPr>
        <p:spPr>
          <a:xfrm>
            <a:off x="3272176" y="5083828"/>
            <a:ext cx="1443487" cy="923330"/>
          </a:xfrm>
          <a:prstGeom prst="rect">
            <a:avLst/>
          </a:prstGeom>
          <a:noFill/>
        </p:spPr>
        <p:txBody>
          <a:bodyPr wrap="square" rtlCol="0">
            <a:spAutoFit/>
          </a:bodyPr>
          <a:lstStyle/>
          <a:p>
            <a:pPr algn="ctr"/>
            <a:r>
              <a:rPr kumimoji="1" lang="ja-JP" altLang="en-US" dirty="0" smtClean="0">
                <a:solidFill>
                  <a:schemeClr val="tx1">
                    <a:lumMod val="95000"/>
                    <a:lumOff val="5000"/>
                  </a:schemeClr>
                </a:solidFill>
              </a:rPr>
              <a:t>　</a:t>
            </a:r>
            <a:r>
              <a:rPr lang="en-US" altLang="ja-JP" dirty="0" smtClean="0">
                <a:solidFill>
                  <a:schemeClr val="tx1">
                    <a:lumMod val="95000"/>
                    <a:lumOff val="5000"/>
                  </a:schemeClr>
                </a:solidFill>
              </a:rPr>
              <a:t>S</a:t>
            </a:r>
            <a:r>
              <a:rPr kumimoji="1" lang="en-US" altLang="ja-JP" dirty="0" smtClean="0">
                <a:solidFill>
                  <a:schemeClr val="tx1">
                    <a:lumMod val="95000"/>
                    <a:lumOff val="5000"/>
                  </a:schemeClr>
                </a:solidFill>
              </a:rPr>
              <a:t>hortage</a:t>
            </a:r>
          </a:p>
          <a:p>
            <a:pPr algn="ctr"/>
            <a:r>
              <a:rPr lang="en-US" altLang="ja-JP" dirty="0" smtClean="0">
                <a:solidFill>
                  <a:schemeClr val="tx1">
                    <a:lumMod val="95000"/>
                    <a:lumOff val="5000"/>
                  </a:schemeClr>
                </a:solidFill>
              </a:rPr>
              <a:t>IN</a:t>
            </a:r>
            <a:r>
              <a:rPr lang="ja-JP" altLang="en-US" dirty="0" smtClean="0">
                <a:solidFill>
                  <a:schemeClr val="tx1">
                    <a:lumMod val="95000"/>
                    <a:lumOff val="5000"/>
                  </a:schemeClr>
                </a:solidFill>
              </a:rPr>
              <a:t>　</a:t>
            </a:r>
            <a:r>
              <a:rPr lang="en-US" altLang="ja-JP" dirty="0" smtClean="0">
                <a:solidFill>
                  <a:schemeClr val="tx1">
                    <a:lumMod val="95000"/>
                    <a:lumOff val="5000"/>
                  </a:schemeClr>
                </a:solidFill>
              </a:rPr>
              <a:t>NYC,LONDON</a:t>
            </a:r>
            <a:endParaRPr kumimoji="1" lang="ja-JP" altLang="en-US" dirty="0">
              <a:solidFill>
                <a:schemeClr val="tx1">
                  <a:lumMod val="95000"/>
                  <a:lumOff val="5000"/>
                </a:schemeClr>
              </a:solidFill>
            </a:endParaRPr>
          </a:p>
        </p:txBody>
      </p:sp>
      <p:sp>
        <p:nvSpPr>
          <p:cNvPr id="36" name="テキスト ボックス 35"/>
          <p:cNvSpPr txBox="1"/>
          <p:nvPr/>
        </p:nvSpPr>
        <p:spPr>
          <a:xfrm>
            <a:off x="8962718" y="5124095"/>
            <a:ext cx="1219316" cy="646331"/>
          </a:xfrm>
          <a:prstGeom prst="rect">
            <a:avLst/>
          </a:prstGeom>
          <a:noFill/>
        </p:spPr>
        <p:txBody>
          <a:bodyPr wrap="square" rtlCol="0">
            <a:spAutoFit/>
          </a:bodyPr>
          <a:lstStyle/>
          <a:p>
            <a:pPr algn="ctr"/>
            <a:r>
              <a:rPr kumimoji="1" lang="en-US" altLang="ja-JP" dirty="0" smtClean="0">
                <a:solidFill>
                  <a:schemeClr val="tx1">
                    <a:lumMod val="95000"/>
                    <a:lumOff val="5000"/>
                  </a:schemeClr>
                </a:solidFill>
              </a:rPr>
              <a:t>Excess</a:t>
            </a:r>
          </a:p>
          <a:p>
            <a:pPr algn="ctr"/>
            <a:r>
              <a:rPr lang="en-US" altLang="ja-JP" dirty="0" smtClean="0">
                <a:solidFill>
                  <a:schemeClr val="tx1">
                    <a:lumMod val="95000"/>
                    <a:lumOff val="5000"/>
                  </a:schemeClr>
                </a:solidFill>
              </a:rPr>
              <a:t>In</a:t>
            </a:r>
            <a:r>
              <a:rPr lang="ja-JP" altLang="en-US" dirty="0" smtClean="0">
                <a:solidFill>
                  <a:schemeClr val="tx1">
                    <a:lumMod val="95000"/>
                    <a:lumOff val="5000"/>
                  </a:schemeClr>
                </a:solidFill>
              </a:rPr>
              <a:t>　</a:t>
            </a:r>
            <a:r>
              <a:rPr lang="en-US" altLang="ja-JP" dirty="0" smtClean="0">
                <a:solidFill>
                  <a:schemeClr val="tx1">
                    <a:lumMod val="95000"/>
                    <a:lumOff val="5000"/>
                  </a:schemeClr>
                </a:solidFill>
              </a:rPr>
              <a:t>Tokyo</a:t>
            </a:r>
            <a:endParaRPr kumimoji="1" lang="ja-JP" altLang="en-US" dirty="0">
              <a:solidFill>
                <a:schemeClr val="tx1">
                  <a:lumMod val="95000"/>
                  <a:lumOff val="5000"/>
                </a:schemeClr>
              </a:solidFill>
            </a:endParaRPr>
          </a:p>
        </p:txBody>
      </p:sp>
      <p:sp>
        <p:nvSpPr>
          <p:cNvPr id="37" name="テキスト ボックス 36"/>
          <p:cNvSpPr txBox="1"/>
          <p:nvPr/>
        </p:nvSpPr>
        <p:spPr>
          <a:xfrm>
            <a:off x="2829464" y="3948957"/>
            <a:ext cx="1765673" cy="830997"/>
          </a:xfrm>
          <a:prstGeom prst="rect">
            <a:avLst/>
          </a:prstGeom>
          <a:noFill/>
        </p:spPr>
        <p:txBody>
          <a:bodyPr vert="horz" wrap="square" rtlCol="0">
            <a:spAutoFit/>
          </a:bodyPr>
          <a:lstStyle/>
          <a:p>
            <a:r>
              <a:rPr lang="en-US" altLang="ja-JP" sz="2400" dirty="0">
                <a:solidFill>
                  <a:schemeClr val="tx1">
                    <a:lumMod val="95000"/>
                    <a:lumOff val="5000"/>
                  </a:schemeClr>
                </a:solidFill>
              </a:rPr>
              <a:t>Popularization of PHV</a:t>
            </a:r>
            <a:endParaRPr kumimoji="1" lang="ja-JP" altLang="en-US" sz="2400" dirty="0">
              <a:solidFill>
                <a:schemeClr val="tx1">
                  <a:lumMod val="95000"/>
                  <a:lumOff val="5000"/>
                </a:schemeClr>
              </a:solidFill>
            </a:endParaRPr>
          </a:p>
        </p:txBody>
      </p:sp>
      <p:sp>
        <p:nvSpPr>
          <p:cNvPr id="38" name="正方形/長方形 37"/>
          <p:cNvSpPr/>
          <p:nvPr/>
        </p:nvSpPr>
        <p:spPr>
          <a:xfrm>
            <a:off x="208621" y="126523"/>
            <a:ext cx="7781147" cy="71591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lumMod val="95000"/>
                    <a:lumOff val="5000"/>
                  </a:schemeClr>
                </a:solidFill>
              </a:rPr>
              <a:t>Building a database on human movement</a:t>
            </a:r>
            <a:endParaRPr kumimoji="1" lang="ja-JP" altLang="en-US" sz="3200" dirty="0">
              <a:solidFill>
                <a:schemeClr val="tx1">
                  <a:lumMod val="95000"/>
                  <a:lumOff val="5000"/>
                </a:schemeClr>
              </a:solidFill>
            </a:endParaRPr>
          </a:p>
        </p:txBody>
      </p:sp>
      <p:sp>
        <p:nvSpPr>
          <p:cNvPr id="40" name="左右矢印 39"/>
          <p:cNvSpPr/>
          <p:nvPr/>
        </p:nvSpPr>
        <p:spPr>
          <a:xfrm>
            <a:off x="5035512" y="3983647"/>
            <a:ext cx="1968960" cy="484632"/>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solidFill>
                  <a:schemeClr val="tx1">
                    <a:lumMod val="95000"/>
                    <a:lumOff val="5000"/>
                  </a:schemeClr>
                </a:solidFill>
              </a:rPr>
              <a:t>Us,uk</a:t>
            </a:r>
            <a:r>
              <a:rPr kumimoji="1" lang="ja-JP" altLang="en-US" dirty="0" smtClean="0">
                <a:solidFill>
                  <a:schemeClr val="tx1">
                    <a:lumMod val="95000"/>
                    <a:lumOff val="5000"/>
                  </a:schemeClr>
                </a:solidFill>
              </a:rPr>
              <a:t>　　　</a:t>
            </a:r>
            <a:r>
              <a:rPr lang="en-US" altLang="ja-JP" dirty="0">
                <a:solidFill>
                  <a:schemeClr val="tx1">
                    <a:lumMod val="95000"/>
                    <a:lumOff val="5000"/>
                  </a:schemeClr>
                </a:solidFill>
              </a:rPr>
              <a:t>J</a:t>
            </a:r>
            <a:r>
              <a:rPr kumimoji="1" lang="en-US" altLang="ja-JP" dirty="0" smtClean="0">
                <a:solidFill>
                  <a:schemeClr val="tx1">
                    <a:lumMod val="95000"/>
                    <a:lumOff val="5000"/>
                  </a:schemeClr>
                </a:solidFill>
              </a:rPr>
              <a:t>apan</a:t>
            </a:r>
            <a:endParaRPr kumimoji="1" lang="ja-JP" altLang="en-US" dirty="0">
              <a:solidFill>
                <a:schemeClr val="tx1">
                  <a:lumMod val="95000"/>
                  <a:lumOff val="5000"/>
                </a:schemeClr>
              </a:solidFill>
            </a:endParaRPr>
          </a:p>
        </p:txBody>
      </p:sp>
      <p:sp>
        <p:nvSpPr>
          <p:cNvPr id="41" name="上カーブ矢印 40"/>
          <p:cNvSpPr/>
          <p:nvPr/>
        </p:nvSpPr>
        <p:spPr>
          <a:xfrm rot="18408470">
            <a:off x="3542247" y="1780263"/>
            <a:ext cx="2253229" cy="748221"/>
          </a:xfrm>
          <a:prstGeom prst="curvedUpArrow">
            <a:avLst>
              <a:gd name="adj1" fmla="val 25000"/>
              <a:gd name="adj2" fmla="val 63709"/>
              <a:gd name="adj3" fmla="val 1337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テキスト ボックス 53"/>
          <p:cNvSpPr txBox="1"/>
          <p:nvPr/>
        </p:nvSpPr>
        <p:spPr>
          <a:xfrm>
            <a:off x="3096882" y="1241621"/>
            <a:ext cx="2555679" cy="1200329"/>
          </a:xfrm>
          <a:prstGeom prst="rect">
            <a:avLst/>
          </a:prstGeom>
          <a:noFill/>
        </p:spPr>
        <p:txBody>
          <a:bodyPr vert="horz" wrap="square" rtlCol="0">
            <a:spAutoFit/>
          </a:bodyPr>
          <a:lstStyle/>
          <a:p>
            <a:pPr algn="ctr"/>
            <a:r>
              <a:rPr lang="en-US" altLang="ja-JP" dirty="0">
                <a:solidFill>
                  <a:schemeClr val="tx1">
                    <a:lumMod val="95000"/>
                    <a:lumOff val="5000"/>
                  </a:schemeClr>
                </a:solidFill>
              </a:rPr>
              <a:t>Dilution of distinction between street-hiring and business waiting in the garage</a:t>
            </a:r>
            <a:endParaRPr kumimoji="1" lang="ja-JP" altLang="en-US" dirty="0">
              <a:solidFill>
                <a:schemeClr val="tx1">
                  <a:lumMod val="95000"/>
                  <a:lumOff val="5000"/>
                </a:schemeClr>
              </a:solidFill>
            </a:endParaRPr>
          </a:p>
        </p:txBody>
      </p:sp>
      <p:sp>
        <p:nvSpPr>
          <p:cNvPr id="55" name="テキスト ボックス 54"/>
          <p:cNvSpPr txBox="1"/>
          <p:nvPr/>
        </p:nvSpPr>
        <p:spPr>
          <a:xfrm>
            <a:off x="6107994" y="1511782"/>
            <a:ext cx="1726120" cy="646331"/>
          </a:xfrm>
          <a:prstGeom prst="rect">
            <a:avLst/>
          </a:prstGeom>
          <a:noFill/>
        </p:spPr>
        <p:txBody>
          <a:bodyPr vert="horz" wrap="square" rtlCol="0">
            <a:spAutoFit/>
          </a:bodyPr>
          <a:lstStyle/>
          <a:p>
            <a:pPr algn="ctr"/>
            <a:r>
              <a:rPr lang="en-US" altLang="ja-JP" dirty="0">
                <a:solidFill>
                  <a:schemeClr val="tx1">
                    <a:lumMod val="95000"/>
                    <a:lumOff val="5000"/>
                  </a:schemeClr>
                </a:solidFill>
              </a:rPr>
              <a:t>Continuation of street-hiring</a:t>
            </a:r>
            <a:endParaRPr kumimoji="1" lang="ja-JP" altLang="en-US" dirty="0">
              <a:solidFill>
                <a:schemeClr val="tx1">
                  <a:lumMod val="95000"/>
                  <a:lumOff val="5000"/>
                </a:schemeClr>
              </a:solidFill>
            </a:endParaRPr>
          </a:p>
        </p:txBody>
      </p:sp>
      <p:pic>
        <p:nvPicPr>
          <p:cNvPr id="58" name="図 57"/>
          <p:cNvPicPr>
            <a:picLocks noChangeAspect="1"/>
          </p:cNvPicPr>
          <p:nvPr/>
        </p:nvPicPr>
        <p:blipFill rotWithShape="1">
          <a:blip r:embed="rId4"/>
          <a:srcRect l="933" t="9630" r="83253" b="75693"/>
          <a:stretch/>
        </p:blipFill>
        <p:spPr>
          <a:xfrm>
            <a:off x="3989533" y="863874"/>
            <a:ext cx="482347" cy="251813"/>
          </a:xfrm>
          <a:prstGeom prst="rect">
            <a:avLst/>
          </a:prstGeom>
        </p:spPr>
      </p:pic>
      <p:pic>
        <p:nvPicPr>
          <p:cNvPr id="59" name="図 58"/>
          <p:cNvPicPr>
            <a:picLocks noChangeAspect="1"/>
          </p:cNvPicPr>
          <p:nvPr/>
        </p:nvPicPr>
        <p:blipFill rotWithShape="1">
          <a:blip r:embed="rId4"/>
          <a:srcRect l="933" t="9630" r="83253" b="75693"/>
          <a:stretch/>
        </p:blipFill>
        <p:spPr>
          <a:xfrm>
            <a:off x="4496258" y="857507"/>
            <a:ext cx="482347" cy="251813"/>
          </a:xfrm>
          <a:prstGeom prst="rect">
            <a:avLst/>
          </a:prstGeom>
        </p:spPr>
      </p:pic>
      <p:pic>
        <p:nvPicPr>
          <p:cNvPr id="60" name="図 59"/>
          <p:cNvPicPr>
            <a:picLocks noChangeAspect="1"/>
          </p:cNvPicPr>
          <p:nvPr/>
        </p:nvPicPr>
        <p:blipFill rotWithShape="1">
          <a:blip r:embed="rId4"/>
          <a:srcRect l="933" t="9630" r="83253" b="75693"/>
          <a:stretch/>
        </p:blipFill>
        <p:spPr>
          <a:xfrm>
            <a:off x="3480165" y="868388"/>
            <a:ext cx="482347" cy="251813"/>
          </a:xfrm>
          <a:prstGeom prst="rect">
            <a:avLst/>
          </a:prstGeom>
        </p:spPr>
      </p:pic>
      <p:pic>
        <p:nvPicPr>
          <p:cNvPr id="63" name="図 62"/>
          <p:cNvPicPr>
            <a:picLocks noChangeAspect="1"/>
          </p:cNvPicPr>
          <p:nvPr/>
        </p:nvPicPr>
        <p:blipFill rotWithShape="1">
          <a:blip r:embed="rId4"/>
          <a:srcRect l="933" t="9630" r="83253" b="75693"/>
          <a:stretch/>
        </p:blipFill>
        <p:spPr>
          <a:xfrm>
            <a:off x="1226535" y="5249793"/>
            <a:ext cx="1399025" cy="730372"/>
          </a:xfrm>
          <a:prstGeom prst="rect">
            <a:avLst/>
          </a:prstGeom>
        </p:spPr>
      </p:pic>
      <p:cxnSp>
        <p:nvCxnSpPr>
          <p:cNvPr id="39" name="直線コネクタ 38"/>
          <p:cNvCxnSpPr/>
          <p:nvPr/>
        </p:nvCxnSpPr>
        <p:spPr>
          <a:xfrm flipH="1">
            <a:off x="6021238" y="146649"/>
            <a:ext cx="51758" cy="656470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5" name="上カーブ矢印 44"/>
          <p:cNvSpPr/>
          <p:nvPr/>
        </p:nvSpPr>
        <p:spPr>
          <a:xfrm rot="7313085">
            <a:off x="-554801" y="1258749"/>
            <a:ext cx="2253229" cy="669542"/>
          </a:xfrm>
          <a:prstGeom prst="curvedUpArrow">
            <a:avLst>
              <a:gd name="adj1" fmla="val 25000"/>
              <a:gd name="adj2" fmla="val 63709"/>
              <a:gd name="adj3" fmla="val 1337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テキスト ボックス 45"/>
          <p:cNvSpPr txBox="1"/>
          <p:nvPr/>
        </p:nvSpPr>
        <p:spPr>
          <a:xfrm>
            <a:off x="270298" y="931662"/>
            <a:ext cx="2223499" cy="1200329"/>
          </a:xfrm>
          <a:prstGeom prst="rect">
            <a:avLst/>
          </a:prstGeom>
          <a:noFill/>
        </p:spPr>
        <p:txBody>
          <a:bodyPr vert="horz" wrap="square" rtlCol="0">
            <a:spAutoFit/>
          </a:bodyPr>
          <a:lstStyle/>
          <a:p>
            <a:r>
              <a:rPr lang="en-US" altLang="ja-JP" dirty="0">
                <a:solidFill>
                  <a:schemeClr val="tx1">
                    <a:lumMod val="95000"/>
                    <a:lumOff val="5000"/>
                  </a:schemeClr>
                </a:solidFill>
              </a:rPr>
              <a:t>Improvement of demand prediction accuracy by using database</a:t>
            </a:r>
            <a:endParaRPr kumimoji="1" lang="ja-JP" altLang="en-US" dirty="0">
              <a:solidFill>
                <a:schemeClr val="tx1">
                  <a:lumMod val="95000"/>
                  <a:lumOff val="5000"/>
                </a:schemeClr>
              </a:solidFill>
            </a:endParaRPr>
          </a:p>
        </p:txBody>
      </p:sp>
      <p:cxnSp>
        <p:nvCxnSpPr>
          <p:cNvPr id="47" name="直線コネクタ 46"/>
          <p:cNvCxnSpPr/>
          <p:nvPr/>
        </p:nvCxnSpPr>
        <p:spPr>
          <a:xfrm flipH="1">
            <a:off x="8692541" y="3844507"/>
            <a:ext cx="14945" cy="2990486"/>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9468674" y="3844514"/>
            <a:ext cx="34751" cy="2950229"/>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pic>
        <p:nvPicPr>
          <p:cNvPr id="52" name="図 51" descr="日の丸 - Google 検索 - Google Chrome"/>
          <p:cNvPicPr>
            <a:picLocks noChangeAspect="1"/>
          </p:cNvPicPr>
          <p:nvPr/>
        </p:nvPicPr>
        <p:blipFill rotWithShape="1">
          <a:blip r:embed="rId5" cstate="print">
            <a:extLst>
              <a:ext uri="{28A0092B-C50C-407E-A947-70E740481C1C}">
                <a14:useLocalDpi xmlns:a14="http://schemas.microsoft.com/office/drawing/2010/main" val="0"/>
              </a:ext>
            </a:extLst>
          </a:blip>
          <a:srcRect l="1415" t="10943" r="85708" b="73356"/>
          <a:stretch/>
        </p:blipFill>
        <p:spPr>
          <a:xfrm>
            <a:off x="6178274" y="4459860"/>
            <a:ext cx="402995" cy="265711"/>
          </a:xfrm>
          <a:prstGeom prst="rect">
            <a:avLst/>
          </a:prstGeom>
          <a:ln>
            <a:solidFill>
              <a:schemeClr val="tx1">
                <a:lumMod val="95000"/>
                <a:lumOff val="5000"/>
              </a:schemeClr>
            </a:solidFill>
          </a:ln>
        </p:spPr>
      </p:pic>
      <p:pic>
        <p:nvPicPr>
          <p:cNvPr id="56" name="図 55" descr="ユニオンジャック - Google 検索 - Google Chrome"/>
          <p:cNvPicPr>
            <a:picLocks noChangeAspect="1"/>
          </p:cNvPicPr>
          <p:nvPr/>
        </p:nvPicPr>
        <p:blipFill rotWithShape="1">
          <a:blip r:embed="rId6" cstate="print">
            <a:extLst>
              <a:ext uri="{28A0092B-C50C-407E-A947-70E740481C1C}">
                <a14:useLocalDpi xmlns:a14="http://schemas.microsoft.com/office/drawing/2010/main" val="0"/>
              </a:ext>
            </a:extLst>
          </a:blip>
          <a:srcRect l="1416" t="22589" r="82240" b="62626"/>
          <a:stretch/>
        </p:blipFill>
        <p:spPr>
          <a:xfrm>
            <a:off x="5476486" y="4454103"/>
            <a:ext cx="458488" cy="224282"/>
          </a:xfrm>
          <a:prstGeom prst="rect">
            <a:avLst/>
          </a:prstGeom>
        </p:spPr>
      </p:pic>
      <p:pic>
        <p:nvPicPr>
          <p:cNvPr id="57" name="図 56"/>
          <p:cNvPicPr>
            <a:picLocks noChangeAspect="1"/>
          </p:cNvPicPr>
          <p:nvPr/>
        </p:nvPicPr>
        <p:blipFill rotWithShape="1">
          <a:blip r:embed="rId4"/>
          <a:srcRect l="933" t="9630" r="83253" b="75693"/>
          <a:stretch/>
        </p:blipFill>
        <p:spPr>
          <a:xfrm>
            <a:off x="4967834" y="4460467"/>
            <a:ext cx="482347" cy="251813"/>
          </a:xfrm>
          <a:prstGeom prst="rect">
            <a:avLst/>
          </a:prstGeom>
        </p:spPr>
      </p:pic>
      <p:sp>
        <p:nvSpPr>
          <p:cNvPr id="2" name="テキスト ボックス 1"/>
          <p:cNvSpPr txBox="1"/>
          <p:nvPr/>
        </p:nvSpPr>
        <p:spPr>
          <a:xfrm>
            <a:off x="-25879" y="4198120"/>
            <a:ext cx="1030114" cy="369332"/>
          </a:xfrm>
          <a:prstGeom prst="rect">
            <a:avLst/>
          </a:prstGeom>
          <a:noFill/>
        </p:spPr>
        <p:txBody>
          <a:bodyPr wrap="square" rtlCol="0">
            <a:spAutoFit/>
          </a:bodyPr>
          <a:lstStyle/>
          <a:p>
            <a:r>
              <a:rPr kumimoji="1" lang="en-US" altLang="ja-JP" dirty="0" smtClean="0"/>
              <a:t>Mini-Cab</a:t>
            </a:r>
            <a:endParaRPr kumimoji="1" lang="ja-JP" altLang="en-US" dirty="0"/>
          </a:p>
        </p:txBody>
      </p:sp>
      <p:pic>
        <p:nvPicPr>
          <p:cNvPr id="42" name="図 41" descr="ユニオンジャック - Google 検索 - Google Chrome"/>
          <p:cNvPicPr>
            <a:picLocks noChangeAspect="1"/>
          </p:cNvPicPr>
          <p:nvPr/>
        </p:nvPicPr>
        <p:blipFill rotWithShape="1">
          <a:blip r:embed="rId6" cstate="print">
            <a:extLst>
              <a:ext uri="{28A0092B-C50C-407E-A947-70E740481C1C}">
                <a14:useLocalDpi xmlns:a14="http://schemas.microsoft.com/office/drawing/2010/main" val="0"/>
              </a:ext>
            </a:extLst>
          </a:blip>
          <a:srcRect l="1416" t="22589" r="82240" b="62626"/>
          <a:stretch/>
        </p:blipFill>
        <p:spPr>
          <a:xfrm>
            <a:off x="5352838" y="2967494"/>
            <a:ext cx="458488" cy="224282"/>
          </a:xfrm>
          <a:prstGeom prst="rect">
            <a:avLst/>
          </a:prstGeom>
        </p:spPr>
      </p:pic>
      <p:sp>
        <p:nvSpPr>
          <p:cNvPr id="43" name="テキスト ボックス 42"/>
          <p:cNvSpPr txBox="1"/>
          <p:nvPr/>
        </p:nvSpPr>
        <p:spPr>
          <a:xfrm>
            <a:off x="4682355" y="3142828"/>
            <a:ext cx="1643664" cy="584775"/>
          </a:xfrm>
          <a:prstGeom prst="rect">
            <a:avLst/>
          </a:prstGeom>
          <a:noFill/>
        </p:spPr>
        <p:txBody>
          <a:bodyPr wrap="square" rtlCol="0">
            <a:spAutoFit/>
          </a:bodyPr>
          <a:lstStyle/>
          <a:p>
            <a:pPr algn="ctr"/>
            <a:r>
              <a:rPr kumimoji="1" lang="en-US" altLang="ja-JP" dirty="0" smtClean="0"/>
              <a:t>Black-Cab</a:t>
            </a:r>
          </a:p>
          <a:p>
            <a:pPr algn="ctr"/>
            <a:r>
              <a:rPr lang="en-US" altLang="ja-JP" sz="1400" dirty="0" smtClean="0"/>
              <a:t>OWNER</a:t>
            </a:r>
            <a:r>
              <a:rPr lang="ja-JP" altLang="en-US" sz="1400" dirty="0" smtClean="0"/>
              <a:t>　</a:t>
            </a:r>
            <a:r>
              <a:rPr lang="en-US" altLang="ja-JP" sz="1400" dirty="0" smtClean="0"/>
              <a:t>DRIVER</a:t>
            </a:r>
            <a:endParaRPr kumimoji="1" lang="ja-JP" altLang="en-US" sz="1400" dirty="0"/>
          </a:p>
        </p:txBody>
      </p:sp>
      <p:pic>
        <p:nvPicPr>
          <p:cNvPr id="53" name="図 52" descr="ユニオンジャック - Google 検索 - Google Chrome"/>
          <p:cNvPicPr>
            <a:picLocks noChangeAspect="1"/>
          </p:cNvPicPr>
          <p:nvPr/>
        </p:nvPicPr>
        <p:blipFill rotWithShape="1">
          <a:blip r:embed="rId6" cstate="print">
            <a:extLst>
              <a:ext uri="{28A0092B-C50C-407E-A947-70E740481C1C}">
                <a14:useLocalDpi xmlns:a14="http://schemas.microsoft.com/office/drawing/2010/main" val="0"/>
              </a:ext>
            </a:extLst>
          </a:blip>
          <a:srcRect l="1416" t="22589" r="82240" b="62626"/>
          <a:stretch/>
        </p:blipFill>
        <p:spPr>
          <a:xfrm>
            <a:off x="225882" y="4577754"/>
            <a:ext cx="458488" cy="224282"/>
          </a:xfrm>
          <a:prstGeom prst="rect">
            <a:avLst/>
          </a:prstGeom>
        </p:spPr>
      </p:pic>
      <p:pic>
        <p:nvPicPr>
          <p:cNvPr id="61" name="図 60" descr="日の丸 - Google 検索 - Google Chrome"/>
          <p:cNvPicPr>
            <a:picLocks noChangeAspect="1"/>
          </p:cNvPicPr>
          <p:nvPr/>
        </p:nvPicPr>
        <p:blipFill rotWithShape="1">
          <a:blip r:embed="rId5" cstate="print">
            <a:extLst>
              <a:ext uri="{28A0092B-C50C-407E-A947-70E740481C1C}">
                <a14:useLocalDpi xmlns:a14="http://schemas.microsoft.com/office/drawing/2010/main" val="0"/>
              </a:ext>
            </a:extLst>
          </a:blip>
          <a:srcRect l="1415" t="10943" r="85708" b="73356"/>
          <a:stretch/>
        </p:blipFill>
        <p:spPr>
          <a:xfrm>
            <a:off x="6675738" y="2921492"/>
            <a:ext cx="402995" cy="265711"/>
          </a:xfrm>
          <a:prstGeom prst="rect">
            <a:avLst/>
          </a:prstGeom>
          <a:ln>
            <a:solidFill>
              <a:schemeClr val="tx1">
                <a:lumMod val="95000"/>
                <a:lumOff val="5000"/>
              </a:schemeClr>
            </a:solidFill>
          </a:ln>
        </p:spPr>
      </p:pic>
      <p:sp>
        <p:nvSpPr>
          <p:cNvPr id="62" name="テキスト ボックス 61"/>
          <p:cNvSpPr txBox="1"/>
          <p:nvPr/>
        </p:nvSpPr>
        <p:spPr>
          <a:xfrm>
            <a:off x="6193769" y="3139943"/>
            <a:ext cx="1210382" cy="543536"/>
          </a:xfrm>
          <a:prstGeom prst="rect">
            <a:avLst/>
          </a:prstGeom>
          <a:noFill/>
        </p:spPr>
        <p:txBody>
          <a:bodyPr wrap="square" rtlCol="0">
            <a:spAutoFit/>
          </a:bodyPr>
          <a:lstStyle/>
          <a:p>
            <a:pPr algn="ctr"/>
            <a:r>
              <a:rPr kumimoji="1" lang="en-US" altLang="ja-JP" sz="1400" dirty="0" smtClean="0"/>
              <a:t>Cab</a:t>
            </a:r>
            <a:r>
              <a:rPr kumimoji="1" lang="ja-JP" altLang="en-US" sz="1400" dirty="0" smtClean="0"/>
              <a:t>　</a:t>
            </a:r>
            <a:r>
              <a:rPr kumimoji="1" lang="en-US" altLang="ja-JP" sz="1400" dirty="0" smtClean="0"/>
              <a:t>FREET </a:t>
            </a:r>
          </a:p>
          <a:p>
            <a:pPr algn="ctr"/>
            <a:r>
              <a:rPr kumimoji="1" lang="en-US" altLang="ja-JP" sz="1400" dirty="0" smtClean="0"/>
              <a:t>in Tokyo</a:t>
            </a:r>
          </a:p>
        </p:txBody>
      </p:sp>
      <p:sp>
        <p:nvSpPr>
          <p:cNvPr id="4" name="左カーブ矢印 3"/>
          <p:cNvSpPr/>
          <p:nvPr/>
        </p:nvSpPr>
        <p:spPr>
          <a:xfrm>
            <a:off x="6866627" y="1181816"/>
            <a:ext cx="374083" cy="14651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4" name="左カーブ矢印 63"/>
          <p:cNvSpPr/>
          <p:nvPr/>
        </p:nvSpPr>
        <p:spPr>
          <a:xfrm rot="857828" flipH="1">
            <a:off x="5569016" y="1128580"/>
            <a:ext cx="334433" cy="146751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5" name="図 64"/>
          <p:cNvPicPr>
            <a:picLocks noChangeAspect="1"/>
          </p:cNvPicPr>
          <p:nvPr/>
        </p:nvPicPr>
        <p:blipFill rotWithShape="1">
          <a:blip r:embed="rId4"/>
          <a:srcRect l="933" t="9630" r="83253" b="75693"/>
          <a:stretch/>
        </p:blipFill>
        <p:spPr>
          <a:xfrm>
            <a:off x="1272860" y="4578361"/>
            <a:ext cx="482347" cy="251813"/>
          </a:xfrm>
          <a:prstGeom prst="rect">
            <a:avLst/>
          </a:prstGeom>
        </p:spPr>
      </p:pic>
      <p:sp>
        <p:nvSpPr>
          <p:cNvPr id="66" name="テキスト ボックス 65"/>
          <p:cNvSpPr txBox="1"/>
          <p:nvPr/>
        </p:nvSpPr>
        <p:spPr>
          <a:xfrm>
            <a:off x="1066797" y="4186620"/>
            <a:ext cx="1030114" cy="369332"/>
          </a:xfrm>
          <a:prstGeom prst="rect">
            <a:avLst/>
          </a:prstGeom>
          <a:noFill/>
        </p:spPr>
        <p:txBody>
          <a:bodyPr wrap="square" rtlCol="0">
            <a:spAutoFit/>
          </a:bodyPr>
          <a:lstStyle/>
          <a:p>
            <a:r>
              <a:rPr kumimoji="1" lang="en-US" altLang="ja-JP" dirty="0" err="1" smtClean="0"/>
              <a:t>Uber,Lyft</a:t>
            </a:r>
            <a:endParaRPr kumimoji="1" lang="ja-JP" altLang="en-US" dirty="0"/>
          </a:p>
        </p:txBody>
      </p:sp>
      <p:pic>
        <p:nvPicPr>
          <p:cNvPr id="67" name="図 66" descr="ユニオンジャック - Google 検索 - Google Chrome"/>
          <p:cNvPicPr>
            <a:picLocks noChangeAspect="1"/>
          </p:cNvPicPr>
          <p:nvPr/>
        </p:nvPicPr>
        <p:blipFill rotWithShape="1">
          <a:blip r:embed="rId6" cstate="print">
            <a:extLst>
              <a:ext uri="{28A0092B-C50C-407E-A947-70E740481C1C}">
                <a14:useLocalDpi xmlns:a14="http://schemas.microsoft.com/office/drawing/2010/main" val="0"/>
              </a:ext>
            </a:extLst>
          </a:blip>
          <a:srcRect l="1416" t="22589" r="82240" b="62626"/>
          <a:stretch/>
        </p:blipFill>
        <p:spPr>
          <a:xfrm>
            <a:off x="2992067" y="882780"/>
            <a:ext cx="458488" cy="224282"/>
          </a:xfrm>
          <a:prstGeom prst="rect">
            <a:avLst/>
          </a:prstGeom>
        </p:spPr>
      </p:pic>
      <p:sp>
        <p:nvSpPr>
          <p:cNvPr id="69" name="二等辺三角形 68"/>
          <p:cNvSpPr/>
          <p:nvPr/>
        </p:nvSpPr>
        <p:spPr>
          <a:xfrm>
            <a:off x="7760771" y="5811332"/>
            <a:ext cx="1936574" cy="767750"/>
          </a:xfrm>
          <a:prstGeom prst="triangle">
            <a:avLst>
              <a:gd name="adj" fmla="val 49342"/>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lumMod val="95000"/>
                    <a:lumOff val="5000"/>
                  </a:schemeClr>
                </a:solidFill>
              </a:rPr>
              <a:t>DEMAND</a:t>
            </a:r>
            <a:endParaRPr kumimoji="1" lang="ja-JP" altLang="en-US" sz="1600" dirty="0">
              <a:solidFill>
                <a:schemeClr val="tx1">
                  <a:lumMod val="95000"/>
                  <a:lumOff val="5000"/>
                </a:schemeClr>
              </a:solidFill>
            </a:endParaRPr>
          </a:p>
        </p:txBody>
      </p:sp>
      <p:sp>
        <p:nvSpPr>
          <p:cNvPr id="70" name="二等辺三角形 69"/>
          <p:cNvSpPr/>
          <p:nvPr/>
        </p:nvSpPr>
        <p:spPr>
          <a:xfrm>
            <a:off x="8735667" y="6018366"/>
            <a:ext cx="1596064" cy="759123"/>
          </a:xfrm>
          <a:prstGeom prst="triangle">
            <a:avLst>
              <a:gd name="adj" fmla="val 49342"/>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lumMod val="95000"/>
                    <a:lumOff val="5000"/>
                  </a:schemeClr>
                </a:solidFill>
              </a:rPr>
              <a:t>SUPLY</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val="393964042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2740</Words>
  <Application>Microsoft Office PowerPoint</Application>
  <PresentationFormat>ワイド画面</PresentationFormat>
  <Paragraphs>575</Paragraphs>
  <Slides>51</Slides>
  <Notes>30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51</vt:i4>
      </vt:variant>
    </vt:vector>
  </HeadingPairs>
  <TitlesOfParts>
    <vt:vector size="59" baseType="lpstr">
      <vt:lpstr>ＭＳ Ｐゴシック</vt:lpstr>
      <vt:lpstr>ＭＳ ゴシック</vt:lpstr>
      <vt:lpstr>Arial</vt:lpstr>
      <vt:lpstr>Calibri</vt:lpstr>
      <vt:lpstr>Calibri Light</vt:lpstr>
      <vt:lpstr>Times New Roman</vt:lpstr>
      <vt:lpstr>Office テーマ</vt:lpstr>
      <vt:lpstr>スライド</vt:lpstr>
      <vt:lpstr>ＣＲＥＷの進化発展のための基礎知識</vt:lpstr>
      <vt:lpstr>１　　　公共交通の考え方</vt:lpstr>
      <vt:lpstr>伝統的運送法の原理</vt:lpstr>
      <vt:lpstr>コモンキャリアーという概念</vt:lpstr>
      <vt:lpstr>一般運送人</vt:lpstr>
      <vt:lpstr>PowerPoint プレゼンテーション</vt:lpstr>
      <vt:lpstr>英国と日本の公共交通の考え方</vt:lpstr>
      <vt:lpstr>「流し（street‐hiring）」と配車アプリ</vt:lpstr>
      <vt:lpstr>PowerPoint プレゼンテーション</vt:lpstr>
      <vt:lpstr>２　　他人性、有償・無償の考え方</vt:lpstr>
      <vt:lpstr>ネット社会の「他人性」　</vt:lpstr>
      <vt:lpstr>ドライブクラブ</vt:lpstr>
      <vt:lpstr>有償・無償のドグマ</vt:lpstr>
      <vt:lpstr>PowerPoint プレゼンテーション</vt:lpstr>
      <vt:lpstr>PowerPoint プレゼンテーション</vt:lpstr>
      <vt:lpstr>　有償・無償は経営者のポリシー</vt:lpstr>
      <vt:lpstr>無料送迎タクシー</vt:lpstr>
      <vt:lpstr>Googleが新たな広告戦略 実店舗への無料送迎タクシーの特許取得</vt:lpstr>
      <vt:lpstr>原価を感じさせないで収益を生み出すことができれば大成功</vt:lpstr>
      <vt:lpstr>新しいビジネスモデル</vt:lpstr>
      <vt:lpstr>PowerPoint プレゼンテーション</vt:lpstr>
      <vt:lpstr>PowerPoint プレゼンテーション</vt:lpstr>
      <vt:lpstr>図３　　有償・無償の法的判断の論理性の有無</vt:lpstr>
      <vt:lpstr>直接の対価 パチンコの三点買方式の合法性</vt:lpstr>
      <vt:lpstr>属地主義による合法性</vt:lpstr>
      <vt:lpstr>３　　　貸切と乗合</vt:lpstr>
      <vt:lpstr>規制料金とパック商品の制度上の問題</vt:lpstr>
      <vt:lpstr>PowerPoint プレゼンテーション</vt:lpstr>
      <vt:lpstr>PowerPoint プレゼンテーション</vt:lpstr>
      <vt:lpstr>PowerPoint プレゼンテーション</vt:lpstr>
      <vt:lpstr>PowerPoint プレゼンテーション</vt:lpstr>
      <vt:lpstr>定額料金制度は割引ではない</vt:lpstr>
      <vt:lpstr>相乗り制度</vt:lpstr>
      <vt:lpstr>相乗り屋</vt:lpstr>
      <vt:lpstr>企画旅行活用型の定額制度</vt:lpstr>
      <vt:lpstr>単品主催</vt:lpstr>
      <vt:lpstr>定食料金は自由に決められる不思議</vt:lpstr>
      <vt:lpstr>４　　運送機能の分化</vt:lpstr>
      <vt:lpstr>PowerPoint プレゼンテーション</vt:lpstr>
      <vt:lpstr>物流と人流</vt:lpstr>
      <vt:lpstr>物流管理の世界</vt:lpstr>
      <vt:lpstr>人流管理の世界</vt:lpstr>
      <vt:lpstr>３ＰＨＬの実現と旅行業法</vt:lpstr>
      <vt:lpstr>通常のパッケージ・ツアー</vt:lpstr>
      <vt:lpstr>夢の３ＰＨＬ商品（人生保障旅行）</vt:lpstr>
      <vt:lpstr>マルチ・パッケージ・ツアー 例　ＪＴＢ　ジェロン・タクシー</vt:lpstr>
      <vt:lpstr>　車及び運転手の一体的提供の合法ビジネスモデル</vt:lpstr>
      <vt:lpstr>　自家用自動車（非事業用自動車）に関する         車両と運転手の非一体的提供の原則          （担当行政当局による道路運送法の解釈）</vt:lpstr>
      <vt:lpstr>　　　合法サイトの提供</vt:lpstr>
      <vt:lpstr>　旅行商品構成要素の機能分化</vt:lpstr>
      <vt:lpstr>参考　　　　　Ａｉｒｂｎｂ誕生の背景 　　　　　　　　　～住と宿の相対化～</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ＣＲＥＷの進化発展のために</dc:title>
  <dc:creator>寺前秀一</dc:creator>
  <cp:lastModifiedBy>寺前秀一</cp:lastModifiedBy>
  <cp:revision>15</cp:revision>
  <dcterms:created xsi:type="dcterms:W3CDTF">2018-01-24T02:03:44Z</dcterms:created>
  <dcterms:modified xsi:type="dcterms:W3CDTF">2018-01-30T00:44:23Z</dcterms:modified>
</cp:coreProperties>
</file>