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328" r:id="rId2"/>
    <p:sldId id="445" r:id="rId3"/>
    <p:sldId id="444" r:id="rId4"/>
    <p:sldId id="408" r:id="rId5"/>
    <p:sldId id="410" r:id="rId6"/>
    <p:sldId id="409" r:id="rId7"/>
    <p:sldId id="411" r:id="rId8"/>
    <p:sldId id="406" r:id="rId9"/>
    <p:sldId id="407" r:id="rId10"/>
    <p:sldId id="417" r:id="rId11"/>
    <p:sldId id="419" r:id="rId12"/>
    <p:sldId id="414" r:id="rId13"/>
    <p:sldId id="415" r:id="rId14"/>
    <p:sldId id="416" r:id="rId15"/>
    <p:sldId id="418" r:id="rId16"/>
    <p:sldId id="421" r:id="rId17"/>
    <p:sldId id="422" r:id="rId18"/>
    <p:sldId id="346" r:id="rId19"/>
    <p:sldId id="398" r:id="rId20"/>
    <p:sldId id="400" r:id="rId21"/>
    <p:sldId id="424" r:id="rId22"/>
    <p:sldId id="423" r:id="rId23"/>
    <p:sldId id="436" r:id="rId24"/>
    <p:sldId id="437" r:id="rId25"/>
    <p:sldId id="425" r:id="rId26"/>
    <p:sldId id="435" r:id="rId27"/>
    <p:sldId id="426" r:id="rId28"/>
    <p:sldId id="438" r:id="rId29"/>
    <p:sldId id="439" r:id="rId30"/>
    <p:sldId id="440" r:id="rId31"/>
    <p:sldId id="441" r:id="rId32"/>
    <p:sldId id="442" r:id="rId33"/>
    <p:sldId id="443" r:id="rId3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33492B-AF59-4C40-9FA7-D5A48FBAA796}" type="datetimeFigureOut">
              <a:rPr kumimoji="1" lang="ja-JP" altLang="en-US" smtClean="0"/>
              <a:pPr/>
              <a:t>2017/10/30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AC54F5-5E20-4E94-BDA4-742B4BA2DB10}" type="slidenum">
              <a:rPr kumimoji="1" lang="ja-JP" altLang="en-US" smtClean="0"/>
              <a:pPr/>
              <a:t>‹#›</a:t>
            </a:fld>
            <a:endParaRPr kumimoji="1" lang="ja-JP" altLang="en-US"/>
          </a:p>
        </p:txBody>
      </p:sp>
    </p:spTree>
    <p:extLst>
      <p:ext uri="{BB962C8B-B14F-4D97-AF65-F5344CB8AC3E}">
        <p14:creationId xmlns:p14="http://schemas.microsoft.com/office/powerpoint/2010/main" val="29096586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AC54F5-5E20-4E94-BDA4-742B4BA2DB10}" type="slidenum">
              <a:rPr kumimoji="1" lang="ja-JP" altLang="en-US" smtClean="0"/>
              <a:pPr/>
              <a:t>1</a:t>
            </a:fld>
            <a:endParaRPr kumimoji="1" lang="ja-JP" altLang="en-US"/>
          </a:p>
        </p:txBody>
      </p:sp>
    </p:spTree>
    <p:extLst>
      <p:ext uri="{BB962C8B-B14F-4D97-AF65-F5344CB8AC3E}">
        <p14:creationId xmlns:p14="http://schemas.microsoft.com/office/powerpoint/2010/main" val="3997370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923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7923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EDB11E9-D6FA-4C3E-B933-D78FA19F2EC0}" type="slidenum">
              <a:rPr lang="ja-JP" altLang="en-US" smtClean="0">
                <a:latin typeface="Arial" pitchFamily="34" charset="0"/>
              </a:rPr>
              <a:pPr/>
              <a:t>12</a:t>
            </a:fld>
            <a:endParaRPr lang="ja-JP" altLang="en-US" smtClean="0">
              <a:latin typeface="Arial" pitchFamily="34" charset="0"/>
            </a:endParaRPr>
          </a:p>
        </p:txBody>
      </p:sp>
    </p:spTree>
    <p:extLst>
      <p:ext uri="{BB962C8B-B14F-4D97-AF65-F5344CB8AC3E}">
        <p14:creationId xmlns:p14="http://schemas.microsoft.com/office/powerpoint/2010/main" val="2541223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02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026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BA7BE7B-70F5-4E48-BE51-7C4E7AB297B1}" type="slidenum">
              <a:rPr lang="ja-JP" altLang="en-US" smtClean="0">
                <a:latin typeface="Arial" pitchFamily="34" charset="0"/>
              </a:rPr>
              <a:pPr/>
              <a:t>13</a:t>
            </a:fld>
            <a:endParaRPr lang="ja-JP" altLang="en-US" smtClean="0">
              <a:latin typeface="Arial" pitchFamily="34" charset="0"/>
            </a:endParaRPr>
          </a:p>
        </p:txBody>
      </p:sp>
    </p:spTree>
    <p:extLst>
      <p:ext uri="{BB962C8B-B14F-4D97-AF65-F5344CB8AC3E}">
        <p14:creationId xmlns:p14="http://schemas.microsoft.com/office/powerpoint/2010/main" val="35210192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64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64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2E096AD-9BCE-4F05-8B16-F5718CDAEBE7}" type="slidenum">
              <a:rPr lang="ja-JP" altLang="en-US" smtClean="0">
                <a:latin typeface="Arial" pitchFamily="34" charset="0"/>
              </a:rPr>
              <a:pPr/>
              <a:t>14</a:t>
            </a:fld>
            <a:endParaRPr lang="ja-JP" altLang="en-US" smtClean="0">
              <a:latin typeface="Arial" pitchFamily="34" charset="0"/>
            </a:endParaRPr>
          </a:p>
        </p:txBody>
      </p:sp>
    </p:spTree>
    <p:extLst>
      <p:ext uri="{BB962C8B-B14F-4D97-AF65-F5344CB8AC3E}">
        <p14:creationId xmlns:p14="http://schemas.microsoft.com/office/powerpoint/2010/main" val="4146386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AC54F5-5E20-4E94-BDA4-742B4BA2DB10}" type="slidenum">
              <a:rPr kumimoji="1" lang="ja-JP" altLang="en-US" smtClean="0"/>
              <a:pPr/>
              <a:t>15</a:t>
            </a:fld>
            <a:endParaRPr kumimoji="1" lang="ja-JP" altLang="en-US"/>
          </a:p>
        </p:txBody>
      </p:sp>
    </p:spTree>
    <p:extLst>
      <p:ext uri="{BB962C8B-B14F-4D97-AF65-F5344CB8AC3E}">
        <p14:creationId xmlns:p14="http://schemas.microsoft.com/office/powerpoint/2010/main" val="216708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74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74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CBED924-DB0E-4CB6-87E6-B66283DA1AE4}" type="slidenum">
              <a:rPr lang="ja-JP" altLang="en-US" smtClean="0">
                <a:latin typeface="Arial" pitchFamily="34" charset="0"/>
              </a:rPr>
              <a:pPr/>
              <a:t>16</a:t>
            </a:fld>
            <a:endParaRPr lang="ja-JP" altLang="en-US" smtClean="0">
              <a:latin typeface="Arial" pitchFamily="34" charset="0"/>
            </a:endParaRPr>
          </a:p>
        </p:txBody>
      </p:sp>
    </p:spTree>
    <p:extLst>
      <p:ext uri="{BB962C8B-B14F-4D97-AF65-F5344CB8AC3E}">
        <p14:creationId xmlns:p14="http://schemas.microsoft.com/office/powerpoint/2010/main" val="8588575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84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84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297FAA-9A83-4519-8BBA-1FA4D638E44C}" type="slidenum">
              <a:rPr lang="ja-JP" altLang="en-US" smtClean="0">
                <a:latin typeface="Arial" pitchFamily="34" charset="0"/>
              </a:rPr>
              <a:pPr/>
              <a:t>17</a:t>
            </a:fld>
            <a:endParaRPr lang="ja-JP" altLang="en-US" smtClean="0">
              <a:latin typeface="Arial" pitchFamily="34" charset="0"/>
            </a:endParaRPr>
          </a:p>
        </p:txBody>
      </p:sp>
    </p:spTree>
    <p:extLst>
      <p:ext uri="{BB962C8B-B14F-4D97-AF65-F5344CB8AC3E}">
        <p14:creationId xmlns:p14="http://schemas.microsoft.com/office/powerpoint/2010/main" val="39019671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AC54F5-5E20-4E94-BDA4-742B4BA2DB10}" type="slidenum">
              <a:rPr kumimoji="1" lang="ja-JP" altLang="en-US" smtClean="0"/>
              <a:pPr/>
              <a:t>18</a:t>
            </a:fld>
            <a:endParaRPr kumimoji="1" lang="ja-JP" altLang="en-US"/>
          </a:p>
        </p:txBody>
      </p:sp>
    </p:spTree>
    <p:extLst>
      <p:ext uri="{BB962C8B-B14F-4D97-AF65-F5344CB8AC3E}">
        <p14:creationId xmlns:p14="http://schemas.microsoft.com/office/powerpoint/2010/main" val="30501720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43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8435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7D701C-9C39-4F66-A6E9-5CE06D1B5521}" type="slidenum">
              <a:rPr lang="ja-JP" altLang="en-US" smtClean="0">
                <a:latin typeface="Arial" pitchFamily="34" charset="0"/>
              </a:rPr>
              <a:pPr/>
              <a:t>19</a:t>
            </a:fld>
            <a:endParaRPr lang="ja-JP" altLang="en-US" smtClean="0">
              <a:latin typeface="Arial" pitchFamily="34" charset="0"/>
            </a:endParaRPr>
          </a:p>
        </p:txBody>
      </p:sp>
    </p:spTree>
    <p:extLst>
      <p:ext uri="{BB962C8B-B14F-4D97-AF65-F5344CB8AC3E}">
        <p14:creationId xmlns:p14="http://schemas.microsoft.com/office/powerpoint/2010/main" val="39357380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AC54F5-5E20-4E94-BDA4-742B4BA2DB10}" type="slidenum">
              <a:rPr kumimoji="1" lang="ja-JP" altLang="en-US" smtClean="0"/>
              <a:pPr/>
              <a:t>20</a:t>
            </a:fld>
            <a:endParaRPr kumimoji="1" lang="ja-JP" altLang="en-US"/>
          </a:p>
        </p:txBody>
      </p:sp>
    </p:spTree>
    <p:extLst>
      <p:ext uri="{BB962C8B-B14F-4D97-AF65-F5344CB8AC3E}">
        <p14:creationId xmlns:p14="http://schemas.microsoft.com/office/powerpoint/2010/main" val="10899655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AC54F5-5E20-4E94-BDA4-742B4BA2DB10}" type="slidenum">
              <a:rPr kumimoji="1" lang="ja-JP" altLang="en-US" smtClean="0"/>
              <a:pPr/>
              <a:t>21</a:t>
            </a:fld>
            <a:endParaRPr kumimoji="1" lang="ja-JP" altLang="en-US"/>
          </a:p>
        </p:txBody>
      </p:sp>
    </p:spTree>
    <p:extLst>
      <p:ext uri="{BB962C8B-B14F-4D97-AF65-F5344CB8AC3E}">
        <p14:creationId xmlns:p14="http://schemas.microsoft.com/office/powerpoint/2010/main" val="1682830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08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08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5BBA42-75EA-427C-8FFA-F0312979D632}" type="slidenum">
              <a:rPr lang="ja-JP" altLang="en-US" smtClean="0">
                <a:latin typeface="Arial" pitchFamily="34" charset="0"/>
              </a:rPr>
              <a:pPr/>
              <a:t>4</a:t>
            </a:fld>
            <a:endParaRPr lang="ja-JP" altLang="en-US" smtClean="0">
              <a:latin typeface="Arial" pitchFamily="34" charset="0"/>
            </a:endParaRPr>
          </a:p>
        </p:txBody>
      </p:sp>
    </p:spTree>
    <p:extLst>
      <p:ext uri="{BB962C8B-B14F-4D97-AF65-F5344CB8AC3E}">
        <p14:creationId xmlns:p14="http://schemas.microsoft.com/office/powerpoint/2010/main" val="39959178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23</a:t>
            </a:fld>
            <a:endParaRPr kumimoji="1" lang="ja-JP" altLang="en-US"/>
          </a:p>
        </p:txBody>
      </p:sp>
    </p:spTree>
    <p:extLst>
      <p:ext uri="{BB962C8B-B14F-4D97-AF65-F5344CB8AC3E}">
        <p14:creationId xmlns:p14="http://schemas.microsoft.com/office/powerpoint/2010/main" val="34374910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24</a:t>
            </a:fld>
            <a:endParaRPr kumimoji="1" lang="ja-JP" altLang="en-US"/>
          </a:p>
        </p:txBody>
      </p:sp>
    </p:spTree>
    <p:extLst>
      <p:ext uri="{BB962C8B-B14F-4D97-AF65-F5344CB8AC3E}">
        <p14:creationId xmlns:p14="http://schemas.microsoft.com/office/powerpoint/2010/main" val="16617672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822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822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D9CF83-0FC3-4306-9DFD-DC9AF24EC7E8}" type="slidenum">
              <a:rPr lang="ja-JP" altLang="en-US" smtClean="0">
                <a:latin typeface="Arial" pitchFamily="34" charset="0"/>
              </a:rPr>
              <a:pPr/>
              <a:t>29</a:t>
            </a:fld>
            <a:endParaRPr lang="ja-JP" altLang="en-US" smtClean="0">
              <a:latin typeface="Arial" pitchFamily="34" charset="0"/>
            </a:endParaRPr>
          </a:p>
        </p:txBody>
      </p:sp>
    </p:spTree>
    <p:extLst>
      <p:ext uri="{BB962C8B-B14F-4D97-AF65-F5344CB8AC3E}">
        <p14:creationId xmlns:p14="http://schemas.microsoft.com/office/powerpoint/2010/main" val="29146600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832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8330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BC3CBD3-0673-4BCF-8E2F-B4F43F44329F}" type="slidenum">
              <a:rPr lang="ja-JP" altLang="en-US" smtClean="0">
                <a:latin typeface="Arial" pitchFamily="34" charset="0"/>
              </a:rPr>
              <a:pPr/>
              <a:t>30</a:t>
            </a:fld>
            <a:endParaRPr lang="ja-JP" altLang="en-US" smtClean="0">
              <a:latin typeface="Arial" pitchFamily="34" charset="0"/>
            </a:endParaRPr>
          </a:p>
        </p:txBody>
      </p:sp>
    </p:spTree>
    <p:extLst>
      <p:ext uri="{BB962C8B-B14F-4D97-AF65-F5344CB8AC3E}">
        <p14:creationId xmlns:p14="http://schemas.microsoft.com/office/powerpoint/2010/main" val="28651485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8432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8432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FEAD10-118B-41C5-93F7-548AE2885B45}" type="slidenum">
              <a:rPr lang="ja-JP" altLang="en-US" smtClean="0">
                <a:latin typeface="Arial" pitchFamily="34" charset="0"/>
              </a:rPr>
              <a:pPr/>
              <a:t>31</a:t>
            </a:fld>
            <a:endParaRPr lang="ja-JP" altLang="en-US" smtClean="0">
              <a:latin typeface="Arial" pitchFamily="34" charset="0"/>
            </a:endParaRPr>
          </a:p>
        </p:txBody>
      </p:sp>
    </p:spTree>
    <p:extLst>
      <p:ext uri="{BB962C8B-B14F-4D97-AF65-F5344CB8AC3E}">
        <p14:creationId xmlns:p14="http://schemas.microsoft.com/office/powerpoint/2010/main" val="41854247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8534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8534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06B742-EAA2-4ED5-842B-17721DDFC0EE}" type="slidenum">
              <a:rPr lang="en-US" altLang="ja-JP" smtClean="0">
                <a:latin typeface="Arial" pitchFamily="34" charset="0"/>
              </a:rPr>
              <a:pPr/>
              <a:t>32</a:t>
            </a:fld>
            <a:endParaRPr lang="en-US" altLang="ja-JP" smtClean="0">
              <a:latin typeface="Arial" pitchFamily="34" charset="0"/>
            </a:endParaRPr>
          </a:p>
        </p:txBody>
      </p:sp>
    </p:spTree>
    <p:extLst>
      <p:ext uri="{BB962C8B-B14F-4D97-AF65-F5344CB8AC3E}">
        <p14:creationId xmlns:p14="http://schemas.microsoft.com/office/powerpoint/2010/main" val="8277060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0340C91-93B2-401F-998D-16D3520C07C9}" type="slidenum">
              <a:rPr kumimoji="1" lang="ja-JP" altLang="en-US" smtClean="0"/>
              <a:pPr/>
              <a:t>33</a:t>
            </a:fld>
            <a:endParaRPr kumimoji="1" lang="ja-JP" altLang="en-US"/>
          </a:p>
        </p:txBody>
      </p:sp>
    </p:spTree>
    <p:extLst>
      <p:ext uri="{BB962C8B-B14F-4D97-AF65-F5344CB8AC3E}">
        <p14:creationId xmlns:p14="http://schemas.microsoft.com/office/powerpoint/2010/main" val="1706717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87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5875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03695C-7665-4DB8-A8D5-A92EF4A1CD22}" type="slidenum">
              <a:rPr lang="ja-JP" altLang="en-US" smtClean="0">
                <a:latin typeface="Arial" pitchFamily="34" charset="0"/>
              </a:rPr>
              <a:pPr/>
              <a:t>5</a:t>
            </a:fld>
            <a:endParaRPr lang="ja-JP" altLang="en-US" smtClean="0">
              <a:latin typeface="Arial" pitchFamily="34" charset="0"/>
            </a:endParaRPr>
          </a:p>
        </p:txBody>
      </p:sp>
    </p:spTree>
    <p:extLst>
      <p:ext uri="{BB962C8B-B14F-4D97-AF65-F5344CB8AC3E}">
        <p14:creationId xmlns:p14="http://schemas.microsoft.com/office/powerpoint/2010/main" val="4284394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18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18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045150-BE6A-4BCE-9CA8-D6B3035EA275}" type="slidenum">
              <a:rPr lang="ja-JP" altLang="en-US" smtClean="0">
                <a:latin typeface="Arial" pitchFamily="34" charset="0"/>
              </a:rPr>
              <a:pPr/>
              <a:t>6</a:t>
            </a:fld>
            <a:endParaRPr lang="ja-JP" altLang="en-US" smtClean="0">
              <a:latin typeface="Arial" pitchFamily="34" charset="0"/>
            </a:endParaRPr>
          </a:p>
        </p:txBody>
      </p:sp>
    </p:spTree>
    <p:extLst>
      <p:ext uri="{BB962C8B-B14F-4D97-AF65-F5344CB8AC3E}">
        <p14:creationId xmlns:p14="http://schemas.microsoft.com/office/powerpoint/2010/main" val="2211031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AC54F5-5E20-4E94-BDA4-742B4BA2DB10}" type="slidenum">
              <a:rPr kumimoji="1" lang="ja-JP" altLang="en-US" smtClean="0"/>
              <a:pPr/>
              <a:t>7</a:t>
            </a:fld>
            <a:endParaRPr kumimoji="1" lang="ja-JP" altLang="en-US"/>
          </a:p>
        </p:txBody>
      </p:sp>
    </p:spTree>
    <p:extLst>
      <p:ext uri="{BB962C8B-B14F-4D97-AF65-F5344CB8AC3E}">
        <p14:creationId xmlns:p14="http://schemas.microsoft.com/office/powerpoint/2010/main" val="492551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694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694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C7E0FE-0ED0-4EF1-B62C-9697365456EB}" type="slidenum">
              <a:rPr lang="ja-JP" altLang="en-US" smtClean="0">
                <a:latin typeface="Arial" pitchFamily="34" charset="0"/>
              </a:rPr>
              <a:pPr/>
              <a:t>8</a:t>
            </a:fld>
            <a:endParaRPr lang="ja-JP" altLang="en-US" smtClean="0">
              <a:latin typeface="Arial" pitchFamily="34" charset="0"/>
            </a:endParaRPr>
          </a:p>
        </p:txBody>
      </p:sp>
    </p:spTree>
    <p:extLst>
      <p:ext uri="{BB962C8B-B14F-4D97-AF65-F5344CB8AC3E}">
        <p14:creationId xmlns:p14="http://schemas.microsoft.com/office/powerpoint/2010/main" val="2339488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899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6899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5D322C6-B7C0-4185-8A07-EBB30BEFE075}" type="slidenum">
              <a:rPr lang="ja-JP" altLang="en-US" smtClean="0">
                <a:latin typeface="Arial" pitchFamily="34" charset="0"/>
              </a:rPr>
              <a:pPr/>
              <a:t>9</a:t>
            </a:fld>
            <a:endParaRPr lang="ja-JP" altLang="en-US" smtClean="0">
              <a:latin typeface="Arial" pitchFamily="34" charset="0"/>
            </a:endParaRPr>
          </a:p>
        </p:txBody>
      </p:sp>
    </p:spTree>
    <p:extLst>
      <p:ext uri="{BB962C8B-B14F-4D97-AF65-F5344CB8AC3E}">
        <p14:creationId xmlns:p14="http://schemas.microsoft.com/office/powerpoint/2010/main" val="3196499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AC54F5-5E20-4E94-BDA4-742B4BA2DB10}" type="slidenum">
              <a:rPr kumimoji="1" lang="ja-JP" altLang="en-US" smtClean="0"/>
              <a:pPr/>
              <a:t>10</a:t>
            </a:fld>
            <a:endParaRPr kumimoji="1" lang="ja-JP" altLang="en-US"/>
          </a:p>
        </p:txBody>
      </p:sp>
    </p:spTree>
    <p:extLst>
      <p:ext uri="{BB962C8B-B14F-4D97-AF65-F5344CB8AC3E}">
        <p14:creationId xmlns:p14="http://schemas.microsoft.com/office/powerpoint/2010/main" val="2511657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001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7002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9129993-A079-4527-A9A0-9FF8669B3110}" type="slidenum">
              <a:rPr lang="ja-JP" altLang="en-US" smtClean="0">
                <a:latin typeface="Arial" pitchFamily="34" charset="0"/>
              </a:rPr>
              <a:pPr/>
              <a:t>11</a:t>
            </a:fld>
            <a:endParaRPr lang="ja-JP" altLang="en-US" smtClean="0">
              <a:latin typeface="Arial" pitchFamily="34" charset="0"/>
            </a:endParaRPr>
          </a:p>
        </p:txBody>
      </p:sp>
    </p:spTree>
    <p:extLst>
      <p:ext uri="{BB962C8B-B14F-4D97-AF65-F5344CB8AC3E}">
        <p14:creationId xmlns:p14="http://schemas.microsoft.com/office/powerpoint/2010/main" val="3082886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57FCC36-05A9-4604-A6FD-F62153A4F85F}" type="datetimeFigureOut">
              <a:rPr kumimoji="1" lang="ja-JP" altLang="en-US" smtClean="0"/>
              <a:pPr/>
              <a:t>2017/10/30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57FCC36-05A9-4604-A6FD-F62153A4F85F}" type="datetimeFigureOut">
              <a:rPr kumimoji="1" lang="ja-JP" altLang="en-US" smtClean="0"/>
              <a:pPr/>
              <a:t>2017/10/30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57FCC36-05A9-4604-A6FD-F62153A4F85F}" type="datetimeFigureOut">
              <a:rPr kumimoji="1" lang="ja-JP" altLang="en-US" smtClean="0"/>
              <a:pPr/>
              <a:t>2017/10/30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57FCC36-05A9-4604-A6FD-F62153A4F85F}" type="datetimeFigureOut">
              <a:rPr kumimoji="1" lang="ja-JP" altLang="en-US" smtClean="0"/>
              <a:pPr/>
              <a:t>2017/10/30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57FCC36-05A9-4604-A6FD-F62153A4F85F}" type="datetimeFigureOut">
              <a:rPr kumimoji="1" lang="ja-JP" altLang="en-US" smtClean="0"/>
              <a:pPr/>
              <a:t>2017/10/30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57FCC36-05A9-4604-A6FD-F62153A4F85F}" type="datetimeFigureOut">
              <a:rPr kumimoji="1" lang="ja-JP" altLang="en-US" smtClean="0"/>
              <a:pPr/>
              <a:t>2017/10/30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57FCC36-05A9-4604-A6FD-F62153A4F85F}" type="datetimeFigureOut">
              <a:rPr kumimoji="1" lang="ja-JP" altLang="en-US" smtClean="0"/>
              <a:pPr/>
              <a:t>2017/10/30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57FCC36-05A9-4604-A6FD-F62153A4F85F}" type="datetimeFigureOut">
              <a:rPr kumimoji="1" lang="ja-JP" altLang="en-US" smtClean="0"/>
              <a:pPr/>
              <a:t>2017/10/30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57FCC36-05A9-4604-A6FD-F62153A4F85F}" type="datetimeFigureOut">
              <a:rPr kumimoji="1" lang="ja-JP" altLang="en-US" smtClean="0"/>
              <a:pPr/>
              <a:t>2017/10/30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57FCC36-05A9-4604-A6FD-F62153A4F85F}" type="datetimeFigureOut">
              <a:rPr kumimoji="1" lang="ja-JP" altLang="en-US" smtClean="0"/>
              <a:pPr/>
              <a:t>2017/10/30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57FCC36-05A9-4604-A6FD-F62153A4F85F}" type="datetimeFigureOut">
              <a:rPr kumimoji="1" lang="ja-JP" altLang="en-US" smtClean="0"/>
              <a:pPr/>
              <a:t>2017/10/30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0616F67-B876-419C-91AB-C03C5B13454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7FCC36-05A9-4604-A6FD-F62153A4F85F}" type="datetimeFigureOut">
              <a:rPr kumimoji="1" lang="ja-JP" altLang="en-US" smtClean="0"/>
              <a:pPr/>
              <a:t>2017/10/30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616F67-B876-419C-91AB-C03C5B13454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solidFill>
            <a:schemeClr val="bg1"/>
          </a:solidFill>
          <a:ln w="76200">
            <a:solidFill>
              <a:schemeClr val="tx1">
                <a:lumMod val="95000"/>
                <a:lumOff val="5000"/>
              </a:schemeClr>
            </a:solidFill>
          </a:ln>
        </p:spPr>
        <p:txBody>
          <a:bodyPr/>
          <a:lstStyle/>
          <a:p>
            <a:r>
              <a:rPr kumimoji="1" lang="ja-JP" altLang="en-US" dirty="0" smtClean="0"/>
              <a:t>政策と観光</a:t>
            </a:r>
            <a:endParaRPr kumimoji="1" lang="ja-JP" altLang="en-US" dirty="0"/>
          </a:p>
        </p:txBody>
      </p:sp>
      <p:sp>
        <p:nvSpPr>
          <p:cNvPr id="5" name="サブタイトル 4"/>
          <p:cNvSpPr>
            <a:spLocks noGrp="1"/>
          </p:cNvSpPr>
          <p:nvPr>
            <p:ph type="subTitle" idx="1"/>
          </p:nvPr>
        </p:nvSpPr>
        <p:spPr>
          <a:xfrm>
            <a:off x="971600" y="4102224"/>
            <a:ext cx="7416824" cy="766936"/>
          </a:xfrm>
        </p:spPr>
        <p:txBody>
          <a:bodyPr>
            <a:normAutofit/>
          </a:bodyPr>
          <a:lstStyle/>
          <a:p>
            <a:r>
              <a:rPr kumimoji="1" lang="ja-JP" altLang="en-US" dirty="0" smtClean="0">
                <a:solidFill>
                  <a:schemeClr val="tx1">
                    <a:lumMod val="95000"/>
                    <a:lumOff val="5000"/>
                  </a:schemeClr>
                </a:solidFill>
              </a:rPr>
              <a:t>観光基本法、観光立国推進基本法</a:t>
            </a:r>
            <a:endParaRPr kumimoji="1" lang="ja-JP" altLang="en-U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lang="ja-JP" altLang="ja-JP" dirty="0" smtClean="0">
                <a:solidFill>
                  <a:srgbClr val="FF0000"/>
                </a:solidFill>
              </a:rPr>
              <a:t>佐伯宗義の指摘</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92500" lnSpcReduction="20000"/>
          </a:bodyPr>
          <a:lstStyle/>
          <a:p>
            <a:pPr latinLnBrk="1"/>
            <a:r>
              <a:rPr lang="ja-JP" altLang="ja-JP" dirty="0" smtClean="0"/>
              <a:t>旧観光基本法制定時に行われた「</a:t>
            </a:r>
            <a:r>
              <a:rPr lang="ja-JP" altLang="ja-JP" dirty="0" smtClean="0">
                <a:solidFill>
                  <a:srgbClr val="FF0000"/>
                </a:solidFill>
              </a:rPr>
              <a:t>観光事業の本質は地域社会における個性の発揮</a:t>
            </a:r>
            <a:r>
              <a:rPr lang="ja-JP" altLang="ja-JP" dirty="0" smtClean="0"/>
              <a:t>」とする</a:t>
            </a:r>
            <a:r>
              <a:rPr lang="ja-JP" altLang="ja-JP" dirty="0" smtClean="0">
                <a:solidFill>
                  <a:srgbClr val="FF0000"/>
                </a:solidFill>
              </a:rPr>
              <a:t>佐伯宗義の指摘</a:t>
            </a:r>
            <a:r>
              <a:rPr lang="ja-JP" altLang="ja-JP" dirty="0" smtClean="0"/>
              <a:t>を待つまでもなく旧観光基本法は再検討すべきものであった</a:t>
            </a:r>
            <a:endParaRPr lang="en-US" altLang="ja-JP" dirty="0" smtClean="0"/>
          </a:p>
          <a:p>
            <a:pPr latinLnBrk="1"/>
            <a:r>
              <a:rPr lang="ja-JP" altLang="ja-JP" dirty="0" smtClean="0"/>
              <a:t>観光立国推進基本法は「地方公共団体は、基本理念にのっとり、観光立国の実現に関し、国との適切な役割分担を踏まえて、自主的かつ主体的に、その地方公共団体の区域の特性を生かした施策を策定し、及び実施する責務を有する。」（</a:t>
            </a:r>
            <a:r>
              <a:rPr lang="en-US" altLang="ja-JP" dirty="0" smtClean="0"/>
              <a:t>4</a:t>
            </a:r>
            <a:r>
              <a:rPr lang="ja-JP" altLang="ja-JP" dirty="0" smtClean="0"/>
              <a:t>条）と規定</a:t>
            </a:r>
            <a:endParaRPr lang="en-US" altLang="ja-JP" dirty="0" smtClean="0"/>
          </a:p>
          <a:p>
            <a:pPr latinLnBrk="1"/>
            <a:r>
              <a:rPr lang="ja-JP" altLang="ja-JP" dirty="0" smtClean="0"/>
              <a:t>「</a:t>
            </a:r>
            <a:r>
              <a:rPr lang="ja-JP" altLang="ja-JP" dirty="0" smtClean="0">
                <a:solidFill>
                  <a:srgbClr val="FF0000"/>
                </a:solidFill>
              </a:rPr>
              <a:t>自主的かつ主体的に</a:t>
            </a:r>
            <a:r>
              <a:rPr lang="ja-JP" altLang="ja-JP" dirty="0" smtClean="0"/>
              <a:t>」という表現は第</a:t>
            </a:r>
            <a:r>
              <a:rPr lang="en-US" altLang="ja-JP" dirty="0" smtClean="0"/>
              <a:t>164</a:t>
            </a:r>
            <a:r>
              <a:rPr lang="ja-JP" altLang="ja-JP" dirty="0" smtClean="0"/>
              <a:t>国会に愛知和男衆議院議員が提案した当初案にはなかったものであり、第</a:t>
            </a:r>
            <a:r>
              <a:rPr lang="en-US" altLang="ja-JP" dirty="0" smtClean="0"/>
              <a:t>165</a:t>
            </a:r>
            <a:r>
              <a:rPr lang="ja-JP" altLang="ja-JP" dirty="0" smtClean="0"/>
              <a:t>国会に</a:t>
            </a:r>
            <a:r>
              <a:rPr lang="ja-JP" altLang="ja-JP" dirty="0" smtClean="0">
                <a:solidFill>
                  <a:srgbClr val="FF0000"/>
                </a:solidFill>
              </a:rPr>
              <a:t>衆議院国土交通委員長が提案</a:t>
            </a:r>
            <a:r>
              <a:rPr lang="ja-JP" altLang="ja-JP" dirty="0" smtClean="0"/>
              <a:t>したものの中に規定された</a:t>
            </a:r>
            <a:endParaRPr lang="ja-JP" altLang="en-US" dirty="0" smtClean="0"/>
          </a:p>
          <a:p>
            <a:endParaRPr lang="ja-JP" altLang="en-US" dirty="0" smtClean="0"/>
          </a:p>
          <a:p>
            <a:endParaRPr kumimoji="1" lang="ja-JP" altLang="en-US" dirty="0"/>
          </a:p>
        </p:txBody>
      </p:sp>
    </p:spTree>
    <p:extLst>
      <p:ext uri="{BB962C8B-B14F-4D97-AF65-F5344CB8AC3E}">
        <p14:creationId xmlns:p14="http://schemas.microsoft.com/office/powerpoint/2010/main" val="33275533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一全総とソーシャル・ツーリズム</a:t>
            </a:r>
            <a:endParaRPr lang="ja-JP" altLang="en-US" dirty="0"/>
          </a:p>
        </p:txBody>
      </p:sp>
      <p:sp>
        <p:nvSpPr>
          <p:cNvPr id="220163" name="コンテンツ プレースホルダ 2"/>
          <p:cNvSpPr>
            <a:spLocks noGrp="1"/>
          </p:cNvSpPr>
          <p:nvPr>
            <p:ph idx="1"/>
          </p:nvPr>
        </p:nvSpPr>
        <p:spPr/>
        <p:txBody>
          <a:bodyPr/>
          <a:lstStyle/>
          <a:p>
            <a:r>
              <a:rPr lang="ja-JP" altLang="en-US" smtClean="0"/>
              <a:t>一全総においては法定計画事項に忠実に「観光に関する施設の規模及び配置」に忠実に記述し、観光都市等の配置に考慮、レクリエーション等の諸施設を同時に整備し、住宅地の計画的配置をする</a:t>
            </a:r>
            <a:endParaRPr lang="en-US" altLang="ja-JP" smtClean="0"/>
          </a:p>
          <a:p>
            <a:r>
              <a:rPr lang="en-US" altLang="ja-JP" smtClean="0"/>
              <a:t>30</a:t>
            </a:r>
            <a:r>
              <a:rPr lang="ja-JP" altLang="en-US" smtClean="0"/>
              <a:t>年代は厚生省が中心となって進めるソーシャル・ツーリズム（健全な国民旅行）</a:t>
            </a:r>
            <a:endParaRPr lang="en-US" altLang="ja-JP" smtClean="0"/>
          </a:p>
          <a:p>
            <a:r>
              <a:rPr lang="ja-JP" altLang="en-US" smtClean="0"/>
              <a:t>国民宿舎、国民休暇村等の整備</a:t>
            </a:r>
          </a:p>
        </p:txBody>
      </p:sp>
    </p:spTree>
    <p:extLst>
      <p:ext uri="{BB962C8B-B14F-4D97-AF65-F5344CB8AC3E}">
        <p14:creationId xmlns:p14="http://schemas.microsoft.com/office/powerpoint/2010/main" val="563039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大規模レクリエーション基地構想</a:t>
            </a:r>
          </a:p>
        </p:txBody>
      </p:sp>
      <p:sp>
        <p:nvSpPr>
          <p:cNvPr id="229379" name="コンテンツ プレースホルダ 2"/>
          <p:cNvSpPr>
            <a:spLocks noGrp="1"/>
          </p:cNvSpPr>
          <p:nvPr>
            <p:ph idx="1"/>
          </p:nvPr>
        </p:nvSpPr>
        <p:spPr/>
        <p:txBody>
          <a:bodyPr>
            <a:normAutofit fontScale="92500" lnSpcReduction="10000"/>
          </a:bodyPr>
          <a:lstStyle/>
          <a:p>
            <a:r>
              <a:rPr lang="ja-JP" altLang="en-US" smtClean="0"/>
              <a:t>１９６６年</a:t>
            </a:r>
            <a:r>
              <a:rPr lang="ja-JP" altLang="en-US" smtClean="0">
                <a:solidFill>
                  <a:srgbClr val="FF0000"/>
                </a:solidFill>
              </a:rPr>
              <a:t>マイカー元年</a:t>
            </a:r>
            <a:r>
              <a:rPr lang="ja-JP" altLang="en-US" smtClean="0"/>
              <a:t>、６７年人口一億人突破、７１年訪日外国人より日本人海外旅行者数が上回る（</a:t>
            </a:r>
            <a:r>
              <a:rPr lang="ja-JP" altLang="en-US" smtClean="0">
                <a:solidFill>
                  <a:srgbClr val="FF0000"/>
                </a:solidFill>
              </a:rPr>
              <a:t>観光面でも戦後ではなくなる</a:t>
            </a:r>
            <a:r>
              <a:rPr lang="ja-JP" altLang="en-US" smtClean="0"/>
              <a:t>）</a:t>
            </a:r>
            <a:endParaRPr lang="en-US" altLang="ja-JP" smtClean="0"/>
          </a:p>
          <a:p>
            <a:r>
              <a:rPr lang="ja-JP" altLang="en-US" smtClean="0"/>
              <a:t>労働時間の短縮による余暇時間の増大を前提に、</a:t>
            </a:r>
            <a:r>
              <a:rPr lang="ja-JP" altLang="en-US" smtClean="0">
                <a:solidFill>
                  <a:srgbClr val="FF0000"/>
                </a:solidFill>
              </a:rPr>
              <a:t>レクリエーション基地構想</a:t>
            </a:r>
            <a:r>
              <a:rPr lang="ja-JP" altLang="en-US" smtClean="0"/>
              <a:t>が新全総で記述される</a:t>
            </a:r>
            <a:endParaRPr lang="en-US" altLang="ja-JP" smtClean="0"/>
          </a:p>
          <a:p>
            <a:r>
              <a:rPr lang="ja-JP" altLang="en-US" smtClean="0"/>
              <a:t>観光のもつ遊興面に元気回復に語源をもつレクリエーションを組合せた「</a:t>
            </a:r>
            <a:r>
              <a:rPr lang="ja-JP" altLang="en-US" smtClean="0">
                <a:solidFill>
                  <a:srgbClr val="FF0000"/>
                </a:solidFill>
              </a:rPr>
              <a:t>観光レクリエーション</a:t>
            </a:r>
            <a:r>
              <a:rPr lang="ja-JP" altLang="en-US" smtClean="0"/>
              <a:t>」は、実態としては公共施設整備を中心としたソーシャルツーリズムを発展させたもの</a:t>
            </a:r>
          </a:p>
        </p:txBody>
      </p:sp>
    </p:spTree>
    <p:extLst>
      <p:ext uri="{BB962C8B-B14F-4D97-AF65-F5344CB8AC3E}">
        <p14:creationId xmlns:p14="http://schemas.microsoft.com/office/powerpoint/2010/main" val="3529401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日本列島改造論</a:t>
            </a:r>
          </a:p>
        </p:txBody>
      </p:sp>
      <p:sp>
        <p:nvSpPr>
          <p:cNvPr id="230403" name="コンテンツ プレースホルダ 2"/>
          <p:cNvSpPr>
            <a:spLocks noGrp="1"/>
          </p:cNvSpPr>
          <p:nvPr>
            <p:ph idx="1"/>
          </p:nvPr>
        </p:nvSpPr>
        <p:spPr/>
        <p:txBody>
          <a:bodyPr/>
          <a:lstStyle/>
          <a:p>
            <a:r>
              <a:rPr lang="en-US" altLang="ja-JP" smtClean="0"/>
              <a:t>1972</a:t>
            </a:r>
            <a:r>
              <a:rPr lang="ja-JP" altLang="en-US" smtClean="0"/>
              <a:t>年田中角栄内閣の私的諮問機関「日本列島改造問題懇談会」</a:t>
            </a:r>
            <a:endParaRPr lang="en-US" altLang="ja-JP" smtClean="0"/>
          </a:p>
          <a:p>
            <a:r>
              <a:rPr lang="ja-JP" altLang="en-US" smtClean="0">
                <a:solidFill>
                  <a:srgbClr val="FF0000"/>
                </a:solidFill>
              </a:rPr>
              <a:t>グリーンピア（大規模年金保養基地）構想</a:t>
            </a:r>
            <a:r>
              <a:rPr lang="ja-JP" altLang="en-US" smtClean="0"/>
              <a:t>の具体化</a:t>
            </a:r>
            <a:endParaRPr lang="en-US" altLang="ja-JP" smtClean="0"/>
          </a:p>
          <a:p>
            <a:r>
              <a:rPr lang="ja-JP" altLang="en-US" smtClean="0"/>
              <a:t>新全総が水系、工場系について</a:t>
            </a:r>
            <a:r>
              <a:rPr lang="ja-JP" altLang="en-US" smtClean="0">
                <a:solidFill>
                  <a:srgbClr val="FF0000"/>
                </a:solidFill>
              </a:rPr>
              <a:t>交通系</a:t>
            </a:r>
            <a:r>
              <a:rPr lang="ja-JP" altLang="en-US" smtClean="0"/>
              <a:t>が前面に出てきた</a:t>
            </a:r>
            <a:endParaRPr lang="en-US" altLang="ja-JP" smtClean="0"/>
          </a:p>
          <a:p>
            <a:r>
              <a:rPr lang="ja-JP" altLang="en-US" smtClean="0"/>
              <a:t>ニクソンショック、石油危機が発生し、日本列島改造論は封印された</a:t>
            </a:r>
          </a:p>
        </p:txBody>
      </p:sp>
    </p:spTree>
    <p:extLst>
      <p:ext uri="{BB962C8B-B14F-4D97-AF65-F5344CB8AC3E}">
        <p14:creationId xmlns:p14="http://schemas.microsoft.com/office/powerpoint/2010/main" val="4110600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第三次、第四次全総</a:t>
            </a:r>
          </a:p>
        </p:txBody>
      </p:sp>
      <p:sp>
        <p:nvSpPr>
          <p:cNvPr id="236547" name="コンテンツ プレースホルダ 2"/>
          <p:cNvSpPr>
            <a:spLocks noGrp="1"/>
          </p:cNvSpPr>
          <p:nvPr>
            <p:ph idx="1"/>
          </p:nvPr>
        </p:nvSpPr>
        <p:spPr>
          <a:xfrm>
            <a:off x="457200" y="1600200"/>
            <a:ext cx="8229600" cy="4924425"/>
          </a:xfrm>
        </p:spPr>
        <p:txBody>
          <a:bodyPr/>
          <a:lstStyle/>
          <a:p>
            <a:r>
              <a:rPr lang="ja-JP" altLang="en-US" smtClean="0"/>
              <a:t>三全総・定住圏構想は</a:t>
            </a:r>
            <a:r>
              <a:rPr lang="ja-JP" altLang="en-US" smtClean="0">
                <a:solidFill>
                  <a:srgbClr val="FF0000"/>
                </a:solidFill>
              </a:rPr>
              <a:t>観光</a:t>
            </a:r>
            <a:r>
              <a:rPr lang="ja-JP" altLang="en-US" smtClean="0"/>
              <a:t>に関する構想は弱かった。沖縄振興に観光がない。</a:t>
            </a:r>
            <a:endParaRPr lang="en-US" altLang="ja-JP" smtClean="0"/>
          </a:p>
          <a:p>
            <a:r>
              <a:rPr lang="ja-JP" altLang="en-US" smtClean="0"/>
              <a:t>四全総　一日交通圏構想により、</a:t>
            </a:r>
            <a:r>
              <a:rPr lang="ja-JP" altLang="en-US" smtClean="0">
                <a:solidFill>
                  <a:srgbClr val="FF0000"/>
                </a:solidFill>
              </a:rPr>
              <a:t>余暇</a:t>
            </a:r>
            <a:r>
              <a:rPr lang="ja-JP" altLang="en-US" smtClean="0"/>
              <a:t>時間が拡大と予測し、</a:t>
            </a:r>
            <a:r>
              <a:rPr lang="ja-JP" altLang="en-US" smtClean="0">
                <a:solidFill>
                  <a:srgbClr val="FF0000"/>
                </a:solidFill>
              </a:rPr>
              <a:t>リゾート</a:t>
            </a:r>
            <a:r>
              <a:rPr lang="ja-JP" altLang="en-US" smtClean="0"/>
              <a:t>地域の振興を詳述</a:t>
            </a:r>
            <a:endParaRPr lang="en-US" altLang="ja-JP" smtClean="0"/>
          </a:p>
          <a:p>
            <a:r>
              <a:rPr lang="ja-JP" altLang="en-US" smtClean="0"/>
              <a:t>プラザ合意後の国際収支バランス改善のため、</a:t>
            </a:r>
            <a:r>
              <a:rPr lang="ja-JP" altLang="en-US" smtClean="0">
                <a:solidFill>
                  <a:srgbClr val="FF0000"/>
                </a:solidFill>
              </a:rPr>
              <a:t>日本人海外旅行者倍増計画</a:t>
            </a:r>
            <a:r>
              <a:rPr lang="ja-JP" altLang="en-US" smtClean="0"/>
              <a:t>（計画により市場より効果があったとは考えられない）</a:t>
            </a:r>
            <a:endParaRPr lang="en-US" altLang="ja-JP" smtClean="0"/>
          </a:p>
          <a:p>
            <a:r>
              <a:rPr lang="ja-JP" altLang="en-US" smtClean="0"/>
              <a:t>国鉄、日本航空の民営化は規制緩和に寄与し、</a:t>
            </a:r>
            <a:r>
              <a:rPr lang="ja-JP" altLang="en-US" smtClean="0">
                <a:solidFill>
                  <a:srgbClr val="FF0000"/>
                </a:solidFill>
              </a:rPr>
              <a:t>人流</a:t>
            </a:r>
            <a:r>
              <a:rPr lang="ja-JP" altLang="en-US" smtClean="0"/>
              <a:t>が発展</a:t>
            </a:r>
          </a:p>
        </p:txBody>
      </p:sp>
    </p:spTree>
    <p:extLst>
      <p:ext uri="{BB962C8B-B14F-4D97-AF65-F5344CB8AC3E}">
        <p14:creationId xmlns:p14="http://schemas.microsoft.com/office/powerpoint/2010/main" val="4228354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3" cstate="print"/>
          <a:srcRect/>
          <a:stretch>
            <a:fillRect/>
          </a:stretch>
        </p:blipFill>
        <p:spPr bwMode="auto">
          <a:xfrm>
            <a:off x="971600" y="188640"/>
            <a:ext cx="6048672" cy="6624736"/>
          </a:xfrm>
          <a:prstGeom prst="rect">
            <a:avLst/>
          </a:prstGeom>
          <a:noFill/>
          <a:ln w="9525">
            <a:noFill/>
            <a:miter lim="800000"/>
            <a:headEnd/>
            <a:tailEnd/>
          </a:ln>
        </p:spPr>
      </p:pic>
      <p:sp>
        <p:nvSpPr>
          <p:cNvPr id="3" name="タイトル 1"/>
          <p:cNvSpPr>
            <a:spLocks noGrp="1"/>
          </p:cNvSpPr>
          <p:nvPr>
            <p:ph type="title"/>
          </p:nvPr>
        </p:nvSpPr>
        <p:spPr>
          <a:xfrm>
            <a:off x="7730008" y="620688"/>
            <a:ext cx="1090464" cy="5040560"/>
          </a:xfrm>
          <a:solidFill>
            <a:srgbClr val="FFFF00"/>
          </a:solidFill>
          <a:ln w="38100">
            <a:solidFill>
              <a:schemeClr val="tx1">
                <a:lumMod val="95000"/>
                <a:lumOff val="5000"/>
              </a:schemeClr>
            </a:solidFill>
          </a:ln>
        </p:spPr>
        <p:txBody>
          <a:bodyPr vert="eaVert">
            <a:normAutofit fontScale="90000"/>
          </a:bodyPr>
          <a:lstStyle/>
          <a:p>
            <a:r>
              <a:rPr kumimoji="1" lang="ja-JP" altLang="en-US" dirty="0" smtClean="0"/>
              <a:t>１９８７年９月</a:t>
            </a:r>
            <a:r>
              <a:rPr kumimoji="1" lang="en-US" altLang="ja-JP" dirty="0" smtClean="0"/>
              <a:t>15</a:t>
            </a:r>
            <a:r>
              <a:rPr kumimoji="1" lang="ja-JP" altLang="en-US" dirty="0" smtClean="0"/>
              <a:t>日</a:t>
            </a:r>
            <a:r>
              <a:rPr kumimoji="1" lang="en-US" altLang="ja-JP" dirty="0" smtClean="0"/>
              <a:t/>
            </a:r>
            <a:br>
              <a:rPr kumimoji="1" lang="en-US" altLang="ja-JP" dirty="0" smtClean="0"/>
            </a:br>
            <a:r>
              <a:rPr kumimoji="1" lang="ja-JP" altLang="en-US" dirty="0" smtClean="0"/>
              <a:t>朝日新聞</a:t>
            </a:r>
            <a:endParaRPr kumimoji="1" lang="ja-JP" altLang="en-US" dirty="0"/>
          </a:p>
        </p:txBody>
      </p:sp>
    </p:spTree>
    <p:extLst>
      <p:ext uri="{BB962C8B-B14F-4D97-AF65-F5344CB8AC3E}">
        <p14:creationId xmlns:p14="http://schemas.microsoft.com/office/powerpoint/2010/main" val="38416040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タイトル 1"/>
          <p:cNvSpPr>
            <a:spLocks noGrp="1"/>
          </p:cNvSpPr>
          <p:nvPr>
            <p:ph type="title"/>
          </p:nvPr>
        </p:nvSpPr>
        <p:spPr>
          <a:xfrm>
            <a:off x="457200" y="115888"/>
            <a:ext cx="8229600" cy="1143000"/>
          </a:xfrm>
          <a:ln w="57150">
            <a:solidFill>
              <a:schemeClr val="tx1">
                <a:lumMod val="95000"/>
                <a:lumOff val="5000"/>
              </a:schemeClr>
            </a:solidFill>
          </a:ln>
        </p:spPr>
        <p:txBody>
          <a:bodyPr/>
          <a:lstStyle/>
          <a:p>
            <a:pPr>
              <a:defRPr/>
            </a:pPr>
            <a:r>
              <a:rPr lang="ja-JP" altLang="en-US" dirty="0" smtClean="0"/>
              <a:t>リゾート法と観光政策</a:t>
            </a:r>
          </a:p>
        </p:txBody>
      </p:sp>
      <p:sp>
        <p:nvSpPr>
          <p:cNvPr id="237571" name="コンテンツ プレースホルダ 2"/>
          <p:cNvSpPr>
            <a:spLocks noGrp="1"/>
          </p:cNvSpPr>
          <p:nvPr>
            <p:ph idx="1"/>
          </p:nvPr>
        </p:nvSpPr>
        <p:spPr>
          <a:xfrm>
            <a:off x="457200" y="1341438"/>
            <a:ext cx="8229600" cy="5256212"/>
          </a:xfrm>
        </p:spPr>
        <p:txBody>
          <a:bodyPr>
            <a:normAutofit lnSpcReduction="10000"/>
          </a:bodyPr>
          <a:lstStyle/>
          <a:p>
            <a:r>
              <a:rPr lang="en-US" altLang="ja-JP" smtClean="0"/>
              <a:t>1985</a:t>
            </a:r>
            <a:r>
              <a:rPr lang="ja-JP" altLang="en-US" smtClean="0"/>
              <a:t>年中曽根内閣「内需拡大に関する対策」国民の休日を</a:t>
            </a:r>
            <a:r>
              <a:rPr lang="en-US" altLang="ja-JP" smtClean="0"/>
              <a:t>5</a:t>
            </a:r>
            <a:r>
              <a:rPr lang="ja-JP" altLang="en-US" smtClean="0"/>
              <a:t>年以内に</a:t>
            </a:r>
            <a:r>
              <a:rPr lang="en-US" altLang="ja-JP" smtClean="0"/>
              <a:t>10</a:t>
            </a:r>
            <a:r>
              <a:rPr lang="ja-JP" altLang="en-US" smtClean="0"/>
              <a:t>日程度増加し、民間活力を十分に発揮できるよう努める方針</a:t>
            </a:r>
            <a:endParaRPr lang="en-US" altLang="ja-JP" smtClean="0"/>
          </a:p>
          <a:p>
            <a:r>
              <a:rPr lang="ja-JP" altLang="en-US" smtClean="0"/>
              <a:t>各省は</a:t>
            </a:r>
            <a:r>
              <a:rPr lang="ja-JP" altLang="en-US" smtClean="0">
                <a:solidFill>
                  <a:srgbClr val="FF0000"/>
                </a:solidFill>
              </a:rPr>
              <a:t>長期滞在型リゾート整備構想</a:t>
            </a:r>
            <a:r>
              <a:rPr lang="ja-JP" altLang="en-US" smtClean="0"/>
              <a:t>を打ち出す⇒</a:t>
            </a:r>
            <a:r>
              <a:rPr lang="en-US" altLang="ja-JP" smtClean="0"/>
              <a:t>1987</a:t>
            </a:r>
            <a:r>
              <a:rPr lang="ja-JP" altLang="en-US" smtClean="0"/>
              <a:t>年</a:t>
            </a:r>
            <a:r>
              <a:rPr lang="en-US" altLang="ja-JP" smtClean="0"/>
              <a:t>6</a:t>
            </a:r>
            <a:r>
              <a:rPr lang="ja-JP" altLang="en-US" smtClean="0"/>
              <a:t>省庁共管「リゾート法」</a:t>
            </a:r>
            <a:endParaRPr lang="en-US" altLang="ja-JP" smtClean="0"/>
          </a:p>
          <a:p>
            <a:r>
              <a:rPr lang="ja-JP" altLang="en-US" smtClean="0"/>
              <a:t>人口減少社会を控え、地域振興に観光面の寄与が大きいとした初めての総合計画</a:t>
            </a:r>
            <a:endParaRPr lang="en-US" altLang="ja-JP" smtClean="0"/>
          </a:p>
          <a:p>
            <a:r>
              <a:rPr lang="ja-JP" altLang="en-US" smtClean="0"/>
              <a:t>従来は需要者サイドにとどまっていたものを供給者サイドも強化したから、総合政策なりえた</a:t>
            </a:r>
          </a:p>
        </p:txBody>
      </p:sp>
    </p:spTree>
    <p:extLst>
      <p:ext uri="{BB962C8B-B14F-4D97-AF65-F5344CB8AC3E}">
        <p14:creationId xmlns:p14="http://schemas.microsoft.com/office/powerpoint/2010/main" val="2731179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総合保養地域整備法</a:t>
            </a:r>
          </a:p>
        </p:txBody>
      </p:sp>
      <p:sp>
        <p:nvSpPr>
          <p:cNvPr id="238595" name="コンテンツ プレースホルダ 2"/>
          <p:cNvSpPr>
            <a:spLocks noGrp="1"/>
          </p:cNvSpPr>
          <p:nvPr>
            <p:ph idx="1"/>
          </p:nvPr>
        </p:nvSpPr>
        <p:spPr/>
        <p:txBody>
          <a:bodyPr>
            <a:normAutofit fontScale="92500"/>
          </a:bodyPr>
          <a:lstStyle/>
          <a:p>
            <a:r>
              <a:rPr lang="ja-JP" altLang="en-US" smtClean="0"/>
              <a:t>観光学者批判は「総合政策」理解不足</a:t>
            </a:r>
            <a:endParaRPr lang="en-US" altLang="ja-JP" smtClean="0"/>
          </a:p>
          <a:p>
            <a:r>
              <a:rPr lang="ja-JP" altLang="en-US" smtClean="0"/>
              <a:t>マスコミ批判は、制度批判というより、ゴルフ場を中心にした当時の開発そのものを財政、環境、自治体政策の観点から批判、いわば日本社会全体への自己批判</a:t>
            </a:r>
            <a:endParaRPr lang="en-US" altLang="ja-JP" smtClean="0"/>
          </a:p>
          <a:p>
            <a:r>
              <a:rPr lang="ja-JP" altLang="en-US" smtClean="0"/>
              <a:t>用語としてリゾート批判にとどまり観」批判につながらなかったことが、後の観光政策の展開の余地を残した。エコツーリズムはポリシーロンダリング効果あるも、リゾートに通じる</a:t>
            </a:r>
          </a:p>
        </p:txBody>
      </p:sp>
    </p:spTree>
    <p:extLst>
      <p:ext uri="{BB962C8B-B14F-4D97-AF65-F5344CB8AC3E}">
        <p14:creationId xmlns:p14="http://schemas.microsoft.com/office/powerpoint/2010/main" val="3096795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16632"/>
            <a:ext cx="8363272" cy="1143000"/>
          </a:xfrm>
          <a:solidFill>
            <a:schemeClr val="bg1"/>
          </a:solidFill>
        </p:spPr>
        <p:txBody>
          <a:bodyPr>
            <a:normAutofit fontScale="90000"/>
          </a:bodyPr>
          <a:lstStyle/>
          <a:p>
            <a:r>
              <a:rPr lang="ja-JP" altLang="ja-JP" dirty="0" smtClean="0"/>
              <a:t>総合保養地域整備法の評価と</a:t>
            </a:r>
            <a:r>
              <a:rPr lang="en-US" altLang="ja-JP" dirty="0" smtClean="0"/>
              <a:t/>
            </a:r>
            <a:br>
              <a:rPr lang="en-US" altLang="ja-JP" dirty="0" smtClean="0"/>
            </a:br>
            <a:r>
              <a:rPr lang="ja-JP" altLang="ja-JP" dirty="0" smtClean="0"/>
              <a:t>コンテスト行政の終焉</a:t>
            </a:r>
            <a:endParaRPr kumimoji="1" lang="ja-JP" altLang="en-US" dirty="0"/>
          </a:p>
        </p:txBody>
      </p:sp>
      <p:sp>
        <p:nvSpPr>
          <p:cNvPr id="3" name="コンテンツ プレースホルダ 2"/>
          <p:cNvSpPr>
            <a:spLocks noGrp="1"/>
          </p:cNvSpPr>
          <p:nvPr>
            <p:ph idx="1"/>
          </p:nvPr>
        </p:nvSpPr>
        <p:spPr>
          <a:xfrm>
            <a:off x="0" y="1340768"/>
            <a:ext cx="9144000" cy="5517232"/>
          </a:xfrm>
          <a:solidFill>
            <a:schemeClr val="bg1"/>
          </a:solidFill>
          <a:ln>
            <a:solidFill>
              <a:schemeClr val="accent1"/>
            </a:solidFill>
          </a:ln>
        </p:spPr>
        <p:txBody>
          <a:bodyPr>
            <a:normAutofit fontScale="85000" lnSpcReduction="10000"/>
          </a:bodyPr>
          <a:lstStyle/>
          <a:p>
            <a:r>
              <a:rPr lang="ja-JP" altLang="ja-JP" dirty="0" smtClean="0"/>
              <a:t>総合保養地域整備法の意義は、総合的な施策として人流政策を前面に押し出したことにあり、財政政策、環境政策面での批判は多いものの、やがて迎える人口減少社会をひかえ、地域の活性化には観光面の寄与が大きいとした初めての総合計画である。それは皮肉なことに、ソーシアル・ツーリズム等の従来の施策が、弱者や勤労者に視点を向けた需要者サイドのものであったことに対して、総合保養地域整備法は初めて供給者サイドの面が強化されたものであったから、総合施策となりえたのであり、観光客からの視点という抽象的なものでは観念論に留まってしまうのである</a:t>
            </a:r>
            <a:r>
              <a:rPr lang="ja-JP" altLang="ja-JP" dirty="0" smtClean="0">
                <a:solidFill>
                  <a:srgbClr val="FF0000"/>
                </a:solidFill>
              </a:rPr>
              <a:t>。「総合的な制度・対策の整備がされなければ、真の意味での望ましいリゾート法とは言えない」とする批判が提示</a:t>
            </a:r>
            <a:r>
              <a:rPr lang="ja-JP" altLang="ja-JP" dirty="0" smtClean="0"/>
              <a:t>されたが、</a:t>
            </a:r>
            <a:r>
              <a:rPr lang="ja-JP" altLang="ja-JP" dirty="0" smtClean="0">
                <a:solidFill>
                  <a:srgbClr val="FF0000"/>
                </a:solidFill>
              </a:rPr>
              <a:t>休暇制度を含め「内需拡大に関する対策」により総合的なもの</a:t>
            </a:r>
            <a:r>
              <a:rPr lang="ja-JP" altLang="en-US" dirty="0" smtClean="0">
                <a:solidFill>
                  <a:srgbClr val="FF0000"/>
                </a:solidFill>
              </a:rPr>
              <a:t>が</a:t>
            </a:r>
            <a:r>
              <a:rPr lang="ja-JP" altLang="ja-JP" dirty="0" smtClean="0">
                <a:solidFill>
                  <a:srgbClr val="FF0000"/>
                </a:solidFill>
              </a:rPr>
              <a:t>打ち出されていた。</a:t>
            </a:r>
          </a:p>
          <a:p>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持続的な発展</a:t>
            </a:r>
          </a:p>
        </p:txBody>
      </p:sp>
      <p:sp>
        <p:nvSpPr>
          <p:cNvPr id="234499" name="コンテンツ プレースホルダ 2"/>
          <p:cNvSpPr>
            <a:spLocks noGrp="1"/>
          </p:cNvSpPr>
          <p:nvPr>
            <p:ph idx="1"/>
          </p:nvPr>
        </p:nvSpPr>
        <p:spPr/>
        <p:txBody>
          <a:bodyPr/>
          <a:lstStyle/>
          <a:p>
            <a:r>
              <a:rPr lang="en-US" altLang="ja-JP" smtClean="0"/>
              <a:t>1993</a:t>
            </a:r>
            <a:r>
              <a:rPr lang="ja-JP" altLang="en-US" smtClean="0"/>
              <a:t>年環境基本法「持続的に発展することができる社会が構築されること」　世代間の公平、国内の公平のみならず、国家間の公平も考慮された理念⇒地球の均衡ある発展</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blogs-images.forbes.com/ceciliarodriguez/files/2016/09/ITA_Venice_Cru_JPEG_img-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005" y="593106"/>
            <a:ext cx="8455467" cy="5622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78570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chemeClr val="bg1"/>
          </a:solidFill>
          <a:ln w="38100">
            <a:solidFill>
              <a:schemeClr val="tx1">
                <a:lumMod val="85000"/>
                <a:lumOff val="15000"/>
              </a:schemeClr>
            </a:solidFill>
          </a:ln>
        </p:spPr>
        <p:txBody>
          <a:bodyPr/>
          <a:lstStyle/>
          <a:p>
            <a:r>
              <a:rPr lang="ja-JP" altLang="ja-JP" dirty="0" smtClean="0"/>
              <a:t>観光立国推進基本計画</a:t>
            </a:r>
            <a:endParaRPr kumimoji="1" lang="ja-JP" altLang="en-US" dirty="0"/>
          </a:p>
        </p:txBody>
      </p:sp>
      <p:sp>
        <p:nvSpPr>
          <p:cNvPr id="3" name="コンテンツ プレースホルダ 2"/>
          <p:cNvSpPr>
            <a:spLocks noGrp="1"/>
          </p:cNvSpPr>
          <p:nvPr>
            <p:ph idx="1"/>
          </p:nvPr>
        </p:nvSpPr>
        <p:spPr>
          <a:xfrm>
            <a:off x="179512" y="1484784"/>
            <a:ext cx="8964488" cy="5373216"/>
          </a:xfrm>
        </p:spPr>
        <p:txBody>
          <a:bodyPr>
            <a:normAutofit fontScale="92500" lnSpcReduction="20000"/>
          </a:bodyPr>
          <a:lstStyle/>
          <a:p>
            <a:r>
              <a:rPr lang="ja-JP" altLang="ja-JP" dirty="0" smtClean="0"/>
              <a:t>観光立国推進基本法は新たに観光立国推進基本計画の策定等に関する規定を設け、「政府は、観光立国の実現に関する施策の総合的かつ計画的な推進を図るため、観光立国の実現に関する基本的な計画を定めなければならない」</a:t>
            </a:r>
            <a:r>
              <a:rPr lang="en-US" altLang="ja-JP" dirty="0" smtClean="0"/>
              <a:t>(10</a:t>
            </a:r>
            <a:r>
              <a:rPr lang="ja-JP" altLang="ja-JP" dirty="0" smtClean="0"/>
              <a:t>条</a:t>
            </a:r>
            <a:r>
              <a:rPr lang="en-US" altLang="ja-JP" dirty="0" smtClean="0"/>
              <a:t>)</a:t>
            </a:r>
            <a:r>
              <a:rPr lang="ja-JP" altLang="ja-JP" dirty="0" smtClean="0"/>
              <a:t>こととし、「観光立国推進基本計画以外の国の計画は、観光立国の実現に関しては、観光立国推進基本計画を基本とするものとする」</a:t>
            </a:r>
            <a:r>
              <a:rPr lang="en-US" altLang="ja-JP" dirty="0" smtClean="0"/>
              <a:t>(11</a:t>
            </a:r>
            <a:r>
              <a:rPr lang="ja-JP" altLang="ja-JP" dirty="0" smtClean="0"/>
              <a:t>条</a:t>
            </a:r>
            <a:r>
              <a:rPr lang="en-US" altLang="ja-JP" dirty="0" smtClean="0"/>
              <a:t>)</a:t>
            </a:r>
            <a:r>
              <a:rPr lang="ja-JP" altLang="ja-JP" dirty="0" smtClean="0"/>
              <a:t>とする指針性確保のための例文規定を加えた。</a:t>
            </a:r>
            <a:endParaRPr lang="en-US" altLang="ja-JP" dirty="0" smtClean="0"/>
          </a:p>
          <a:p>
            <a:r>
              <a:rPr lang="ja-JP" altLang="ja-JP" dirty="0" smtClean="0">
                <a:solidFill>
                  <a:srgbClr val="FF0000"/>
                </a:solidFill>
              </a:rPr>
              <a:t>自治体の計画にはこの規定は適用されない</a:t>
            </a:r>
            <a:r>
              <a:rPr lang="ja-JP" altLang="ja-JP" dirty="0" smtClean="0"/>
              <a:t>。その意味で環境基本法以上に</a:t>
            </a:r>
            <a:r>
              <a:rPr lang="ja-JP" altLang="ja-JP" dirty="0" smtClean="0">
                <a:solidFill>
                  <a:srgbClr val="FF0000"/>
                </a:solidFill>
              </a:rPr>
              <a:t>分権的システム</a:t>
            </a:r>
            <a:r>
              <a:rPr lang="ja-JP" altLang="ja-JP" dirty="0" smtClean="0"/>
              <a:t>であり、「地域における</a:t>
            </a:r>
            <a:r>
              <a:rPr lang="ja-JP" altLang="ja-JP" dirty="0" smtClean="0">
                <a:solidFill>
                  <a:srgbClr val="FF0000"/>
                </a:solidFill>
              </a:rPr>
              <a:t>創意工夫</a:t>
            </a:r>
            <a:r>
              <a:rPr lang="ja-JP" altLang="ja-JP" dirty="0" smtClean="0"/>
              <a:t>を生かした主体的な取組を尊重」するとする基本法の趣旨に適合するものである。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chemeClr val="bg1"/>
          </a:solidFill>
        </p:spPr>
        <p:txBody>
          <a:bodyPr>
            <a:normAutofit/>
          </a:bodyPr>
          <a:lstStyle/>
          <a:p>
            <a:r>
              <a:rPr lang="ja-JP" altLang="ja-JP" b="1" dirty="0" smtClean="0"/>
              <a:t>地域の特色ある発展</a:t>
            </a:r>
            <a:endParaRPr kumimoji="1" lang="ja-JP" altLang="en-US" dirty="0"/>
          </a:p>
        </p:txBody>
      </p:sp>
      <p:sp>
        <p:nvSpPr>
          <p:cNvPr id="3" name="コンテンツ プレースホルダ 2"/>
          <p:cNvSpPr>
            <a:spLocks noGrp="1"/>
          </p:cNvSpPr>
          <p:nvPr>
            <p:ph idx="1"/>
          </p:nvPr>
        </p:nvSpPr>
        <p:spPr>
          <a:xfrm>
            <a:off x="179512" y="1340768"/>
            <a:ext cx="8964488" cy="5517232"/>
          </a:xfrm>
        </p:spPr>
        <p:txBody>
          <a:bodyPr>
            <a:normAutofit fontScale="92500" lnSpcReduction="20000"/>
          </a:bodyPr>
          <a:lstStyle/>
          <a:p>
            <a:pPr latinLnBrk="1"/>
            <a:r>
              <a:rPr lang="ja-JP" altLang="ja-JP" dirty="0" smtClean="0"/>
              <a:t>旧観光基本法は国の施策を列記規定するとともに、「地方公共団体は、国の施策に準じて施策を講ずるように努めなければならない」</a:t>
            </a:r>
            <a:r>
              <a:rPr lang="en-US" altLang="ja-JP" dirty="0" smtClean="0"/>
              <a:t>(3</a:t>
            </a:r>
            <a:r>
              <a:rPr lang="ja-JP" altLang="ja-JP" dirty="0" smtClean="0"/>
              <a:t>条</a:t>
            </a:r>
            <a:r>
              <a:rPr lang="en-US" altLang="ja-JP" dirty="0" smtClean="0"/>
              <a:t>)</a:t>
            </a:r>
            <a:r>
              <a:rPr lang="ja-JP" altLang="ja-JP" dirty="0" smtClean="0"/>
              <a:t>と規定</a:t>
            </a:r>
            <a:endParaRPr lang="en-US" altLang="ja-JP" dirty="0" smtClean="0"/>
          </a:p>
          <a:p>
            <a:pPr latinLnBrk="1"/>
            <a:r>
              <a:rPr lang="ja-JP" altLang="ja-JP" dirty="0" smtClean="0"/>
              <a:t>旧中小企業基本法及び旧農業基本法にも旧観光基本法</a:t>
            </a:r>
            <a:r>
              <a:rPr lang="en-US" altLang="ja-JP" dirty="0" smtClean="0"/>
              <a:t>3</a:t>
            </a:r>
            <a:r>
              <a:rPr lang="ja-JP" altLang="ja-JP" dirty="0" smtClean="0"/>
              <a:t>条と全く同一の規定が設けられていたが、現在では廃止され、「国との適切な役割分担を踏まえて、その地方公共団体の区域の自然的経済的社会的諸条件に応じた施策を策定し、及び実施する責務を有する。」と改正</a:t>
            </a:r>
            <a:endParaRPr lang="en-US" altLang="ja-JP" dirty="0" smtClean="0"/>
          </a:p>
          <a:p>
            <a:pPr latinLnBrk="1"/>
            <a:r>
              <a:rPr lang="ja-JP" altLang="ja-JP" dirty="0" smtClean="0"/>
              <a:t>「自主的かつ主体的」</a:t>
            </a:r>
            <a:r>
              <a:rPr lang="en-US" altLang="ja-JP" dirty="0" smtClean="0"/>
              <a:t>(</a:t>
            </a:r>
            <a:r>
              <a:rPr lang="ja-JP" altLang="ja-JP" dirty="0" smtClean="0"/>
              <a:t>文化芸術振興基本法</a:t>
            </a:r>
            <a:r>
              <a:rPr lang="en-US" altLang="ja-JP" dirty="0" smtClean="0"/>
              <a:t>)</a:t>
            </a:r>
            <a:r>
              <a:rPr lang="ja-JP" altLang="ja-JP" dirty="0" err="1" smtClean="0"/>
              <a:t>、</a:t>
            </a:r>
            <a:r>
              <a:rPr lang="ja-JP" altLang="ja-JP" dirty="0" smtClean="0"/>
              <a:t>「地域の特性」</a:t>
            </a:r>
            <a:r>
              <a:rPr lang="en-US" altLang="ja-JP" dirty="0" smtClean="0"/>
              <a:t>(</a:t>
            </a:r>
            <a:r>
              <a:rPr lang="ja-JP" altLang="ja-JP" dirty="0" smtClean="0"/>
              <a:t>社会資本整備重点計画法、多極分散型国土形成促進法</a:t>
            </a:r>
            <a:r>
              <a:rPr lang="en-US" altLang="ja-JP" dirty="0" smtClean="0"/>
              <a:t>)</a:t>
            </a:r>
            <a:r>
              <a:rPr lang="ja-JP" altLang="ja-JP" dirty="0" smtClean="0"/>
              <a:t>及び「地域の自立促進」</a:t>
            </a:r>
            <a:r>
              <a:rPr lang="en-US" altLang="ja-JP" dirty="0" smtClean="0"/>
              <a:t>(</a:t>
            </a:r>
            <a:r>
              <a:rPr lang="ja-JP" altLang="ja-JP" dirty="0" smtClean="0"/>
              <a:t>過疎地域自立促進特別措置法</a:t>
            </a:r>
            <a:r>
              <a:rPr lang="en-US" altLang="ja-JP" dirty="0" smtClean="0"/>
              <a:t>)</a:t>
            </a:r>
            <a:r>
              <a:rPr lang="ja-JP" altLang="ja-JP" dirty="0" smtClean="0"/>
              <a:t>理念が普及</a:t>
            </a:r>
            <a:endParaRPr lang="en-US" altLang="ja-JP" dirty="0" smtClean="0"/>
          </a:p>
        </p:txBody>
      </p:sp>
    </p:spTree>
    <p:extLst>
      <p:ext uri="{BB962C8B-B14F-4D97-AF65-F5344CB8AC3E}">
        <p14:creationId xmlns:p14="http://schemas.microsoft.com/office/powerpoint/2010/main" val="140990774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kumimoji="1" lang="ja-JP" altLang="en-US" dirty="0" smtClean="0"/>
              <a:t>観光立国推進基本法の問題点</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規範性と指針性　中央集権規定は削除</a:t>
            </a:r>
            <a:endParaRPr kumimoji="1" lang="en-US" altLang="ja-JP" dirty="0" smtClean="0"/>
          </a:p>
          <a:p>
            <a:r>
              <a:rPr lang="ja-JP" altLang="en-US" dirty="0" smtClean="0"/>
              <a:t>外貨獲得等を念頭に置く観光</a:t>
            </a:r>
            <a:r>
              <a:rPr lang="ja-JP" altLang="en-US" dirty="0"/>
              <a:t>基本法</a:t>
            </a:r>
            <a:r>
              <a:rPr lang="ja-JP" altLang="en-US" dirty="0" smtClean="0"/>
              <a:t>は子法が一つしかなかった（教育基本法等との違い）</a:t>
            </a:r>
            <a:endParaRPr lang="en-US" altLang="ja-JP" dirty="0" smtClean="0"/>
          </a:p>
          <a:p>
            <a:r>
              <a:rPr kumimoji="1" lang="ja-JP" altLang="en-US" dirty="0" smtClean="0"/>
              <a:t>観光立国推進基本法からは外貨獲得理念は消えて、「国・地域の誇り」が理念に入る</a:t>
            </a:r>
            <a:endParaRPr kumimoji="1" lang="en-US" altLang="ja-JP" dirty="0" smtClean="0"/>
          </a:p>
          <a:p>
            <a:r>
              <a:rPr lang="ja-JP" altLang="en-US" dirty="0" smtClean="0"/>
              <a:t>しかし、すぐにエコツーリズム推進法が制定され、指針性に問題が発生してしまう</a:t>
            </a:r>
            <a:endParaRPr kumimoji="1" lang="ja-JP" altLang="en-US" dirty="0"/>
          </a:p>
        </p:txBody>
      </p:sp>
    </p:spTree>
    <p:extLst>
      <p:ext uri="{BB962C8B-B14F-4D97-AF65-F5344CB8AC3E}">
        <p14:creationId xmlns:p14="http://schemas.microsoft.com/office/powerpoint/2010/main" val="3281602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116632"/>
            <a:ext cx="8229600" cy="1143000"/>
          </a:xfrm>
          <a:solidFill>
            <a:schemeClr val="bg1"/>
          </a:solidFill>
          <a:ln>
            <a:solidFill>
              <a:schemeClr val="tx1"/>
            </a:solidFill>
          </a:ln>
        </p:spPr>
        <p:txBody>
          <a:bodyPr/>
          <a:lstStyle/>
          <a:p>
            <a:r>
              <a:rPr lang="ja-JP" altLang="en-US" sz="4000" dirty="0" smtClean="0"/>
              <a:t>基本法</a:t>
            </a:r>
            <a:r>
              <a:rPr lang="ja-JP" altLang="en-US" sz="4000" dirty="0"/>
              <a:t>が規定する「観光資源」</a:t>
            </a:r>
          </a:p>
        </p:txBody>
      </p:sp>
      <p:sp>
        <p:nvSpPr>
          <p:cNvPr id="71683" name="Rectangle 3"/>
          <p:cNvSpPr>
            <a:spLocks noGrp="1" noChangeArrowheads="1"/>
          </p:cNvSpPr>
          <p:nvPr>
            <p:ph type="body" idx="1"/>
          </p:nvPr>
        </p:nvSpPr>
        <p:spPr>
          <a:xfrm>
            <a:off x="0" y="1600200"/>
            <a:ext cx="9324975" cy="5257800"/>
          </a:xfrm>
        </p:spPr>
        <p:txBody>
          <a:bodyPr>
            <a:normAutofit lnSpcReduction="10000"/>
          </a:bodyPr>
          <a:lstStyle/>
          <a:p>
            <a:pPr>
              <a:buFontTx/>
              <a:buNone/>
            </a:pPr>
            <a:r>
              <a:rPr lang="ja-JP" altLang="en-US" dirty="0" err="1"/>
              <a:t>ー</a:t>
            </a:r>
            <a:r>
              <a:rPr lang="ja-JP" altLang="en-US" sz="2800" dirty="0"/>
              <a:t>国が保護、育成及び開発を図る対象としてとらえている</a:t>
            </a:r>
            <a:r>
              <a:rPr lang="ja-JP" altLang="en-US" dirty="0"/>
              <a:t>－</a:t>
            </a:r>
          </a:p>
          <a:p>
            <a:r>
              <a:rPr lang="ja-JP" altLang="en-US" dirty="0"/>
              <a:t>「</a:t>
            </a:r>
            <a:r>
              <a:rPr lang="ja-JP" altLang="en-US" dirty="0">
                <a:solidFill>
                  <a:srgbClr val="FF0000"/>
                </a:solidFill>
              </a:rPr>
              <a:t>文化</a:t>
            </a:r>
            <a:r>
              <a:rPr lang="ja-JP" altLang="en-US" dirty="0"/>
              <a:t>財</a:t>
            </a:r>
            <a:r>
              <a:rPr lang="en-US" altLang="ja-JP" dirty="0"/>
              <a:t>(</a:t>
            </a:r>
            <a:r>
              <a:rPr lang="ja-JP" altLang="en-US" dirty="0"/>
              <a:t>史跡、名勝、天然記念物等</a:t>
            </a:r>
            <a:r>
              <a:rPr lang="en-US" altLang="ja-JP" dirty="0"/>
              <a:t>)</a:t>
            </a:r>
            <a:r>
              <a:rPr lang="ja-JP" altLang="en-US" dirty="0"/>
              <a:t>」</a:t>
            </a:r>
          </a:p>
          <a:p>
            <a:r>
              <a:rPr lang="ja-JP" altLang="en-US" dirty="0"/>
              <a:t>「優れた</a:t>
            </a:r>
            <a:r>
              <a:rPr lang="ja-JP" altLang="en-US" dirty="0">
                <a:solidFill>
                  <a:srgbClr val="FF0000"/>
                </a:solidFill>
              </a:rPr>
              <a:t>自然</a:t>
            </a:r>
            <a:r>
              <a:rPr lang="ja-JP" altLang="en-US" dirty="0"/>
              <a:t>の風景地」</a:t>
            </a:r>
          </a:p>
          <a:p>
            <a:r>
              <a:rPr lang="ja-JP" altLang="en-US" dirty="0"/>
              <a:t>「</a:t>
            </a:r>
            <a:r>
              <a:rPr lang="ja-JP" altLang="en-US" dirty="0">
                <a:solidFill>
                  <a:srgbClr val="FF0000"/>
                </a:solidFill>
              </a:rPr>
              <a:t>温泉</a:t>
            </a:r>
            <a:r>
              <a:rPr lang="ja-JP" altLang="en-US" dirty="0"/>
              <a:t>」</a:t>
            </a:r>
          </a:p>
          <a:p>
            <a:r>
              <a:rPr lang="ja-JP" altLang="en-US" dirty="0"/>
              <a:t>「その他文化、産業等に関する観光資源</a:t>
            </a:r>
            <a:r>
              <a:rPr lang="ja-JP" altLang="en-US" dirty="0" smtClean="0"/>
              <a:t>」</a:t>
            </a:r>
            <a:endParaRPr lang="en-US" altLang="ja-JP" dirty="0" smtClean="0"/>
          </a:p>
          <a:p>
            <a:pPr>
              <a:buNone/>
            </a:pPr>
            <a:r>
              <a:rPr lang="ja-JP" altLang="en-US" sz="2800" dirty="0" smtClean="0"/>
              <a:t>　　　　　　　　　　　　　　　　　　　　　　　</a:t>
            </a:r>
            <a:r>
              <a:rPr lang="en-US" altLang="ja-JP" sz="4000" dirty="0" smtClean="0">
                <a:solidFill>
                  <a:srgbClr val="00B050"/>
                </a:solidFill>
              </a:rPr>
              <a:t>(</a:t>
            </a:r>
            <a:r>
              <a:rPr lang="ja-JP" altLang="en-US" sz="4000" dirty="0">
                <a:solidFill>
                  <a:srgbClr val="00B050"/>
                </a:solidFill>
              </a:rPr>
              <a:t>バスケット条項</a:t>
            </a:r>
            <a:r>
              <a:rPr lang="en-US" altLang="ja-JP" sz="4000" dirty="0">
                <a:solidFill>
                  <a:srgbClr val="00B050"/>
                </a:solidFill>
              </a:rPr>
              <a:t>)</a:t>
            </a:r>
          </a:p>
          <a:p>
            <a:pPr>
              <a:buFontTx/>
              <a:buNone/>
            </a:pPr>
            <a:r>
              <a:rPr lang="ja-JP" altLang="en-US" dirty="0" err="1"/>
              <a:t>ー</a:t>
            </a:r>
            <a:r>
              <a:rPr lang="ja-JP" altLang="en-US" dirty="0"/>
              <a:t>観光立国推進基本法での追加</a:t>
            </a:r>
            <a:r>
              <a:rPr lang="ja-JP" altLang="en-US" dirty="0" err="1"/>
              <a:t>ー</a:t>
            </a:r>
            <a:endParaRPr lang="ja-JP" altLang="en-US" dirty="0"/>
          </a:p>
          <a:p>
            <a:r>
              <a:rPr lang="ja-JP" altLang="en-US" dirty="0"/>
              <a:t>「歴史的風土」</a:t>
            </a:r>
          </a:p>
          <a:p>
            <a:r>
              <a:rPr lang="ja-JP" altLang="en-US" dirty="0"/>
              <a:t>「良好な景観」</a:t>
            </a:r>
          </a:p>
        </p:txBody>
      </p:sp>
    </p:spTree>
    <p:extLst>
      <p:ext uri="{BB962C8B-B14F-4D97-AF65-F5344CB8AC3E}">
        <p14:creationId xmlns:p14="http://schemas.microsoft.com/office/powerpoint/2010/main" val="3393138367"/>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971600" y="260350"/>
            <a:ext cx="6841058" cy="731838"/>
          </a:xfrm>
          <a:solidFill>
            <a:schemeClr val="bg1"/>
          </a:solidFill>
          <a:ln w="28575">
            <a:solidFill>
              <a:schemeClr val="tx1"/>
            </a:solidFill>
          </a:ln>
        </p:spPr>
        <p:txBody>
          <a:bodyPr>
            <a:normAutofit fontScale="90000"/>
          </a:bodyPr>
          <a:lstStyle/>
          <a:p>
            <a:r>
              <a:rPr lang="ja-JP" altLang="en-US" sz="4000" dirty="0"/>
              <a:t>観光資源</a:t>
            </a:r>
            <a:r>
              <a:rPr lang="ja-JP" altLang="en-US" sz="4000" dirty="0" smtClean="0"/>
              <a:t>のカテゴリー（範疇）化</a:t>
            </a:r>
            <a:endParaRPr lang="ja-JP" altLang="en-US" sz="4000" dirty="0"/>
          </a:p>
        </p:txBody>
      </p:sp>
      <p:sp>
        <p:nvSpPr>
          <p:cNvPr id="92163" name="Text Box 3"/>
          <p:cNvSpPr txBox="1">
            <a:spLocks noChangeArrowheads="1"/>
          </p:cNvSpPr>
          <p:nvPr/>
        </p:nvSpPr>
        <p:spPr bwMode="auto">
          <a:xfrm>
            <a:off x="755576" y="1628774"/>
            <a:ext cx="2232248" cy="1323439"/>
          </a:xfrm>
          <a:prstGeom prst="rect">
            <a:avLst/>
          </a:prstGeom>
          <a:solidFill>
            <a:schemeClr val="bg1"/>
          </a:solidFill>
          <a:ln w="19050">
            <a:solidFill>
              <a:schemeClr val="tx1"/>
            </a:solidFill>
            <a:miter lim="800000"/>
            <a:headEnd/>
            <a:tailEnd/>
          </a:ln>
          <a:effectLst/>
        </p:spPr>
        <p:txBody>
          <a:bodyPr wrap="square">
            <a:spAutoFit/>
          </a:bodyPr>
          <a:lstStyle/>
          <a:p>
            <a:pPr algn="ctr"/>
            <a:r>
              <a:rPr lang="ja-JP" altLang="en-US" sz="4000" dirty="0">
                <a:latin typeface="Times New Roman" pitchFamily="18" charset="0"/>
              </a:rPr>
              <a:t>私的評価</a:t>
            </a:r>
          </a:p>
          <a:p>
            <a:pPr algn="ctr"/>
            <a:r>
              <a:rPr lang="en-US" altLang="ja-JP" sz="4000" dirty="0">
                <a:latin typeface="Times New Roman" pitchFamily="18" charset="0"/>
              </a:rPr>
              <a:t>(</a:t>
            </a:r>
            <a:r>
              <a:rPr lang="ja-JP" altLang="en-US" sz="4000" dirty="0">
                <a:latin typeface="Times New Roman" pitchFamily="18" charset="0"/>
              </a:rPr>
              <a:t>学説</a:t>
            </a:r>
            <a:r>
              <a:rPr lang="en-US" altLang="ja-JP" sz="4000" dirty="0">
                <a:latin typeface="Times New Roman" pitchFamily="18" charset="0"/>
              </a:rPr>
              <a:t>)</a:t>
            </a:r>
          </a:p>
        </p:txBody>
      </p:sp>
      <p:sp>
        <p:nvSpPr>
          <p:cNvPr id="92164" name="Text Box 4"/>
          <p:cNvSpPr txBox="1">
            <a:spLocks noChangeArrowheads="1"/>
          </p:cNvSpPr>
          <p:nvPr/>
        </p:nvSpPr>
        <p:spPr bwMode="auto">
          <a:xfrm>
            <a:off x="5368271" y="1484784"/>
            <a:ext cx="2236510" cy="1323439"/>
          </a:xfrm>
          <a:prstGeom prst="rect">
            <a:avLst/>
          </a:prstGeom>
          <a:solidFill>
            <a:schemeClr val="bg1"/>
          </a:solidFill>
          <a:ln w="12700">
            <a:solidFill>
              <a:schemeClr val="tx1"/>
            </a:solidFill>
            <a:miter lim="800000"/>
            <a:headEnd/>
            <a:tailEnd/>
          </a:ln>
          <a:effectLst/>
        </p:spPr>
        <p:txBody>
          <a:bodyPr wrap="none">
            <a:spAutoFit/>
          </a:bodyPr>
          <a:lstStyle/>
          <a:p>
            <a:pPr algn="ctr"/>
            <a:r>
              <a:rPr lang="ja-JP" altLang="en-US" sz="4000" dirty="0">
                <a:latin typeface="Times New Roman" pitchFamily="18" charset="0"/>
              </a:rPr>
              <a:t>公的評価</a:t>
            </a:r>
          </a:p>
          <a:p>
            <a:pPr algn="ctr"/>
            <a:r>
              <a:rPr lang="en-US" altLang="ja-JP" sz="4000" dirty="0">
                <a:latin typeface="Times New Roman" pitchFamily="18" charset="0"/>
              </a:rPr>
              <a:t>(</a:t>
            </a:r>
            <a:r>
              <a:rPr lang="ja-JP" altLang="en-US" sz="4000" dirty="0">
                <a:latin typeface="Times New Roman" pitchFamily="18" charset="0"/>
              </a:rPr>
              <a:t>法制度</a:t>
            </a:r>
            <a:r>
              <a:rPr lang="en-US" altLang="ja-JP" sz="4000" dirty="0">
                <a:latin typeface="Times New Roman" pitchFamily="18" charset="0"/>
              </a:rPr>
              <a:t>)</a:t>
            </a:r>
          </a:p>
        </p:txBody>
      </p:sp>
      <p:sp>
        <p:nvSpPr>
          <p:cNvPr id="92165" name="Text Box 5"/>
          <p:cNvSpPr txBox="1">
            <a:spLocks noChangeArrowheads="1"/>
          </p:cNvSpPr>
          <p:nvPr/>
        </p:nvSpPr>
        <p:spPr bwMode="auto">
          <a:xfrm>
            <a:off x="323528" y="3668831"/>
            <a:ext cx="3228769" cy="1200329"/>
          </a:xfrm>
          <a:prstGeom prst="rect">
            <a:avLst/>
          </a:prstGeom>
          <a:noFill/>
          <a:ln w="9525">
            <a:solidFill>
              <a:schemeClr val="tx1"/>
            </a:solidFill>
            <a:prstDash val="dash"/>
            <a:miter lim="800000"/>
            <a:headEnd/>
            <a:tailEnd/>
          </a:ln>
          <a:effectLst/>
        </p:spPr>
        <p:txBody>
          <a:bodyPr wrap="none">
            <a:spAutoFit/>
          </a:bodyPr>
          <a:lstStyle/>
          <a:p>
            <a:pPr algn="ctr"/>
            <a:r>
              <a:rPr lang="ja-JP" altLang="en-US" sz="3600" dirty="0">
                <a:latin typeface="Times New Roman" pitchFamily="18" charset="0"/>
              </a:rPr>
              <a:t>観光資源と</a:t>
            </a:r>
            <a:r>
              <a:rPr lang="ja-JP" altLang="en-US" sz="3600" dirty="0" smtClean="0">
                <a:latin typeface="Times New Roman" pitchFamily="18" charset="0"/>
              </a:rPr>
              <a:t>する</a:t>
            </a:r>
            <a:endParaRPr lang="en-US" altLang="ja-JP" sz="3600" dirty="0" smtClean="0">
              <a:latin typeface="Times New Roman" pitchFamily="18" charset="0"/>
            </a:endParaRPr>
          </a:p>
          <a:p>
            <a:pPr algn="ctr"/>
            <a:r>
              <a:rPr lang="ja-JP" altLang="en-US" sz="3600" dirty="0" smtClean="0">
                <a:latin typeface="Times New Roman" pitchFamily="18" charset="0"/>
              </a:rPr>
              <a:t>学説上</a:t>
            </a:r>
            <a:r>
              <a:rPr lang="ja-JP" altLang="en-US" sz="3600" dirty="0">
                <a:latin typeface="Times New Roman" pitchFamily="18" charset="0"/>
              </a:rPr>
              <a:t>の理由</a:t>
            </a:r>
          </a:p>
        </p:txBody>
      </p:sp>
      <p:sp>
        <p:nvSpPr>
          <p:cNvPr id="92166" name="Text Box 6"/>
          <p:cNvSpPr txBox="1">
            <a:spLocks noChangeArrowheads="1"/>
          </p:cNvSpPr>
          <p:nvPr/>
        </p:nvSpPr>
        <p:spPr bwMode="auto">
          <a:xfrm>
            <a:off x="4685039" y="3617729"/>
            <a:ext cx="3775393" cy="1323439"/>
          </a:xfrm>
          <a:prstGeom prst="rect">
            <a:avLst/>
          </a:prstGeom>
          <a:noFill/>
          <a:ln w="9525">
            <a:solidFill>
              <a:schemeClr val="tx1"/>
            </a:solidFill>
            <a:prstDash val="dash"/>
            <a:miter lim="800000"/>
            <a:headEnd/>
            <a:tailEnd/>
          </a:ln>
          <a:effectLst/>
        </p:spPr>
        <p:txBody>
          <a:bodyPr wrap="none">
            <a:spAutoFit/>
          </a:bodyPr>
          <a:lstStyle/>
          <a:p>
            <a:pPr algn="ctr"/>
            <a:r>
              <a:rPr lang="ja-JP" altLang="en-US" sz="4000" dirty="0">
                <a:latin typeface="Times New Roman" pitchFamily="18" charset="0"/>
              </a:rPr>
              <a:t>観光資源法</a:t>
            </a:r>
            <a:r>
              <a:rPr lang="ja-JP" altLang="en-US" sz="4000" dirty="0" smtClean="0">
                <a:latin typeface="Times New Roman" pitchFamily="18" charset="0"/>
              </a:rPr>
              <a:t>制度</a:t>
            </a:r>
            <a:endParaRPr lang="en-US" altLang="ja-JP" sz="4000" dirty="0" smtClean="0">
              <a:latin typeface="Times New Roman" pitchFamily="18" charset="0"/>
            </a:endParaRPr>
          </a:p>
          <a:p>
            <a:pPr algn="ctr"/>
            <a:r>
              <a:rPr lang="ja-JP" altLang="en-US" sz="4000" dirty="0" smtClean="0">
                <a:latin typeface="Times New Roman" pitchFamily="18" charset="0"/>
              </a:rPr>
              <a:t>の</a:t>
            </a:r>
            <a:r>
              <a:rPr lang="ja-JP" altLang="en-US" sz="4000" dirty="0">
                <a:latin typeface="Times New Roman" pitchFamily="18" charset="0"/>
              </a:rPr>
              <a:t>目的</a:t>
            </a:r>
          </a:p>
        </p:txBody>
      </p:sp>
      <p:sp>
        <p:nvSpPr>
          <p:cNvPr id="92167" name="Text Box 7"/>
          <p:cNvSpPr txBox="1">
            <a:spLocks noChangeArrowheads="1"/>
          </p:cNvSpPr>
          <p:nvPr/>
        </p:nvSpPr>
        <p:spPr bwMode="auto">
          <a:xfrm>
            <a:off x="4024263" y="5463629"/>
            <a:ext cx="4148137" cy="701675"/>
          </a:xfrm>
          <a:prstGeom prst="rect">
            <a:avLst/>
          </a:prstGeom>
          <a:noFill/>
          <a:ln w="9525">
            <a:noFill/>
            <a:miter lim="800000"/>
            <a:headEnd/>
            <a:tailEnd/>
          </a:ln>
          <a:effectLst/>
        </p:spPr>
        <p:txBody>
          <a:bodyPr wrap="none">
            <a:spAutoFit/>
          </a:bodyPr>
          <a:lstStyle/>
          <a:p>
            <a:r>
              <a:rPr lang="ja-JP" altLang="en-US" sz="2000" dirty="0">
                <a:latin typeface="Times New Roman" pitchFamily="18" charset="0"/>
              </a:rPr>
              <a:t>観光基本法の規定</a:t>
            </a:r>
          </a:p>
          <a:p>
            <a:r>
              <a:rPr lang="ja-JP" altLang="en-US" sz="2000" dirty="0">
                <a:latin typeface="Times New Roman" pitchFamily="18" charset="0"/>
              </a:rPr>
              <a:t>　　保護･育成・開発の対象となるもの</a:t>
            </a:r>
          </a:p>
        </p:txBody>
      </p:sp>
      <p:sp>
        <p:nvSpPr>
          <p:cNvPr id="92169" name="Text Box 9"/>
          <p:cNvSpPr txBox="1">
            <a:spLocks noChangeArrowheads="1"/>
          </p:cNvSpPr>
          <p:nvPr/>
        </p:nvSpPr>
        <p:spPr bwMode="auto">
          <a:xfrm>
            <a:off x="3048000" y="1295400"/>
            <a:ext cx="2438400" cy="1558925"/>
          </a:xfrm>
          <a:prstGeom prst="rect">
            <a:avLst/>
          </a:prstGeom>
          <a:noFill/>
          <a:ln w="9525">
            <a:noFill/>
            <a:miter lim="800000"/>
            <a:headEnd/>
            <a:tailEnd/>
          </a:ln>
          <a:effectLst/>
        </p:spPr>
        <p:txBody>
          <a:bodyPr>
            <a:spAutoFit/>
          </a:bodyPr>
          <a:lstStyle/>
          <a:p>
            <a:r>
              <a:rPr lang="ja-JP" altLang="en-US" sz="1600" dirty="0">
                <a:latin typeface="Times New Roman" pitchFamily="18" charset="0"/>
                <a:ea typeface="ＭＳ 明朝" pitchFamily="17" charset="-128"/>
              </a:rPr>
              <a:t>観光の類似語</a:t>
            </a:r>
          </a:p>
          <a:p>
            <a:r>
              <a:rPr lang="ja-JP" altLang="en-US" sz="1600" dirty="0">
                <a:latin typeface="Times New Roman" pitchFamily="18" charset="0"/>
                <a:ea typeface="ＭＳ 明朝" pitchFamily="17" charset="-128"/>
              </a:rPr>
              <a:t>　　レジャー　</a:t>
            </a:r>
          </a:p>
          <a:p>
            <a:r>
              <a:rPr lang="ja-JP" altLang="en-US" sz="1600" dirty="0">
                <a:latin typeface="Times New Roman" pitchFamily="18" charset="0"/>
                <a:ea typeface="ＭＳ 明朝" pitchFamily="17" charset="-128"/>
              </a:rPr>
              <a:t>　　レクリエーション</a:t>
            </a:r>
          </a:p>
          <a:p>
            <a:r>
              <a:rPr lang="ja-JP" altLang="en-US" sz="1600" dirty="0">
                <a:latin typeface="Times New Roman" pitchFamily="18" charset="0"/>
                <a:ea typeface="ＭＳ 明朝" pitchFamily="17" charset="-128"/>
              </a:rPr>
              <a:t>　　滞在型余暇</a:t>
            </a:r>
          </a:p>
          <a:p>
            <a:r>
              <a:rPr lang="ja-JP" altLang="en-US" sz="1600" dirty="0">
                <a:latin typeface="Times New Roman" pitchFamily="18" charset="0"/>
                <a:ea typeface="ＭＳ 明朝" pitchFamily="17" charset="-128"/>
              </a:rPr>
              <a:t>　　総合保養地域</a:t>
            </a:r>
          </a:p>
          <a:p>
            <a:r>
              <a:rPr lang="ja-JP" altLang="en-US" sz="1600" dirty="0">
                <a:latin typeface="Times New Roman" pitchFamily="18" charset="0"/>
                <a:ea typeface="ＭＳ 明朝" pitchFamily="17" charset="-128"/>
              </a:rPr>
              <a:t>　　スポーツ</a:t>
            </a:r>
          </a:p>
        </p:txBody>
      </p:sp>
      <p:sp>
        <p:nvSpPr>
          <p:cNvPr id="92170" name="Text Box 10"/>
          <p:cNvSpPr txBox="1">
            <a:spLocks noChangeArrowheads="1"/>
          </p:cNvSpPr>
          <p:nvPr/>
        </p:nvSpPr>
        <p:spPr bwMode="auto">
          <a:xfrm>
            <a:off x="609600" y="5192365"/>
            <a:ext cx="1997075" cy="396875"/>
          </a:xfrm>
          <a:prstGeom prst="rect">
            <a:avLst/>
          </a:prstGeom>
          <a:noFill/>
          <a:ln w="9525">
            <a:noFill/>
            <a:miter lim="800000"/>
            <a:headEnd/>
            <a:tailEnd/>
          </a:ln>
          <a:effectLst/>
        </p:spPr>
        <p:txBody>
          <a:bodyPr wrap="none">
            <a:spAutoFit/>
          </a:bodyPr>
          <a:lstStyle/>
          <a:p>
            <a:r>
              <a:rPr lang="ja-JP" altLang="en-US" sz="2000" dirty="0">
                <a:latin typeface="Times New Roman" pitchFamily="18" charset="0"/>
              </a:rPr>
              <a:t>マーケティング等</a:t>
            </a:r>
          </a:p>
        </p:txBody>
      </p:sp>
    </p:spTree>
    <p:extLst>
      <p:ext uri="{BB962C8B-B14F-4D97-AF65-F5344CB8AC3E}">
        <p14:creationId xmlns:p14="http://schemas.microsoft.com/office/powerpoint/2010/main" val="7350603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79258"/>
          </a:xfrm>
          <a:ln>
            <a:solidFill>
              <a:schemeClr val="accent1"/>
            </a:solidFill>
          </a:ln>
        </p:spPr>
        <p:txBody>
          <a:bodyPr>
            <a:normAutofit/>
          </a:bodyPr>
          <a:lstStyle/>
          <a:p>
            <a:r>
              <a:rPr kumimoji="1" lang="ja-JP" altLang="en-US" dirty="0" smtClean="0"/>
              <a:t>観光資源、観光対象、観光施設</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lang="ja-JP" altLang="ja-JP" dirty="0"/>
              <a:t>資源は</a:t>
            </a:r>
            <a:r>
              <a:rPr lang="en-US" altLang="ja-JP" dirty="0"/>
              <a:t>resources</a:t>
            </a:r>
            <a:r>
              <a:rPr lang="ja-JP" altLang="ja-JP" dirty="0" err="1"/>
              <a:t>、</a:t>
            </a:r>
            <a:r>
              <a:rPr lang="ja-JP" altLang="ja-JP" dirty="0"/>
              <a:t>対象は</a:t>
            </a:r>
            <a:r>
              <a:rPr lang="en-US" altLang="ja-JP" dirty="0"/>
              <a:t>attractions</a:t>
            </a:r>
            <a:r>
              <a:rPr lang="ja-JP" altLang="ja-JP" dirty="0" err="1"/>
              <a:t>、</a:t>
            </a:r>
            <a:r>
              <a:rPr lang="ja-JP" altLang="ja-JP" dirty="0"/>
              <a:t>施設は</a:t>
            </a:r>
            <a:r>
              <a:rPr lang="en-US" altLang="ja-JP" dirty="0"/>
              <a:t>facilities</a:t>
            </a:r>
            <a:r>
              <a:rPr lang="ja-JP" altLang="ja-JP" dirty="0"/>
              <a:t>の英語</a:t>
            </a:r>
            <a:r>
              <a:rPr lang="ja-JP" altLang="ja-JP" dirty="0" smtClean="0"/>
              <a:t>訳</a:t>
            </a:r>
            <a:endParaRPr lang="en-US" altLang="ja-JP" dirty="0" smtClean="0"/>
          </a:p>
          <a:p>
            <a:r>
              <a:rPr lang="ja-JP" altLang="ja-JP" dirty="0"/>
              <a:t>観光の部分の英訳語は</a:t>
            </a:r>
            <a:r>
              <a:rPr lang="en-US" altLang="ja-JP" dirty="0"/>
              <a:t>for tourist</a:t>
            </a:r>
            <a:r>
              <a:rPr lang="ja-JP" altLang="ja-JP" dirty="0"/>
              <a:t>又は</a:t>
            </a:r>
            <a:r>
              <a:rPr lang="en-US" altLang="ja-JP" dirty="0"/>
              <a:t>for tourism</a:t>
            </a:r>
            <a:r>
              <a:rPr lang="ja-JP" altLang="ja-JP" dirty="0"/>
              <a:t>のいずれかがあてられる。論じる視点が観光者の立場又は観光事業の立場により異なるという</a:t>
            </a:r>
            <a:r>
              <a:rPr lang="ja-JP" altLang="ja-JP" dirty="0" smtClean="0"/>
              <a:t>こと</a:t>
            </a:r>
            <a:endParaRPr lang="en-US" altLang="ja-JP" dirty="0" smtClean="0"/>
          </a:p>
          <a:p>
            <a:r>
              <a:rPr lang="ja-JP" altLang="ja-JP" dirty="0"/>
              <a:t>しかしながら「観光」という基本概念が明確化されない限り、「資源」「対象」「施設」の域を出る解説は期待できず、同義語反復の印象をあたえる</a:t>
            </a:r>
            <a:endParaRPr kumimoji="1" lang="ja-JP" altLang="en-US" dirty="0"/>
          </a:p>
        </p:txBody>
      </p:sp>
    </p:spTree>
    <p:extLst>
      <p:ext uri="{BB962C8B-B14F-4D97-AF65-F5344CB8AC3E}">
        <p14:creationId xmlns:p14="http://schemas.microsoft.com/office/powerpoint/2010/main" val="13432728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観光対象</a:t>
            </a:r>
            <a:endParaRPr kumimoji="1" lang="ja-JP" altLang="en-US" dirty="0"/>
          </a:p>
        </p:txBody>
      </p:sp>
      <p:sp>
        <p:nvSpPr>
          <p:cNvPr id="3" name="コンテンツ プレースホルダー 2"/>
          <p:cNvSpPr>
            <a:spLocks noGrp="1"/>
          </p:cNvSpPr>
          <p:nvPr>
            <p:ph idx="1"/>
          </p:nvPr>
        </p:nvSpPr>
        <p:spPr>
          <a:xfrm>
            <a:off x="251520" y="1600200"/>
            <a:ext cx="8784976" cy="5141168"/>
          </a:xfrm>
        </p:spPr>
        <p:txBody>
          <a:bodyPr>
            <a:normAutofit fontScale="92500" lnSpcReduction="20000"/>
          </a:bodyPr>
          <a:lstStyle/>
          <a:p>
            <a:r>
              <a:rPr lang="ja-JP" altLang="en-US" dirty="0" smtClean="0"/>
              <a:t>「</a:t>
            </a:r>
            <a:r>
              <a:rPr lang="ja-JP" altLang="ja-JP" dirty="0" smtClean="0"/>
              <a:t>政策</a:t>
            </a:r>
            <a:r>
              <a:rPr lang="ja-JP" altLang="en-US" dirty="0" smtClean="0"/>
              <a:t>」</a:t>
            </a:r>
            <a:r>
              <a:rPr lang="ja-JP" altLang="ja-JP" dirty="0" smtClean="0"/>
              <a:t>が</a:t>
            </a:r>
            <a:r>
              <a:rPr lang="ja-JP" altLang="en-US" dirty="0" smtClean="0"/>
              <a:t>「</a:t>
            </a:r>
            <a:r>
              <a:rPr lang="ja-JP" altLang="ja-JP" dirty="0" smtClean="0"/>
              <a:t>政策</a:t>
            </a:r>
            <a:r>
              <a:rPr lang="ja-JP" altLang="ja-JP" dirty="0"/>
              <a:t>以外の</a:t>
            </a:r>
            <a:r>
              <a:rPr lang="ja-JP" altLang="ja-JP" dirty="0" smtClean="0"/>
              <a:t>もの</a:t>
            </a:r>
            <a:r>
              <a:rPr lang="ja-JP" altLang="en-US" dirty="0" smtClean="0"/>
              <a:t>」</a:t>
            </a:r>
            <a:r>
              <a:rPr lang="ja-JP" altLang="ja-JP" dirty="0" smtClean="0"/>
              <a:t>と</a:t>
            </a:r>
            <a:r>
              <a:rPr lang="ja-JP" altLang="ja-JP" dirty="0"/>
              <a:t>区別される違いは規範性の有無である</a:t>
            </a:r>
            <a:r>
              <a:rPr lang="ja-JP" altLang="ja-JP" dirty="0" smtClean="0"/>
              <a:t>。</a:t>
            </a:r>
            <a:endParaRPr lang="en-US" altLang="ja-JP" dirty="0" smtClean="0"/>
          </a:p>
          <a:p>
            <a:r>
              <a:rPr lang="ja-JP" altLang="ja-JP" dirty="0" smtClean="0"/>
              <a:t>政策論</a:t>
            </a:r>
            <a:r>
              <a:rPr lang="ja-JP" altLang="ja-JP" dirty="0"/>
              <a:t>として考察すれば</a:t>
            </a:r>
            <a:r>
              <a:rPr lang="ja-JP" altLang="ja-JP" dirty="0" smtClean="0"/>
              <a:t>、「</a:t>
            </a:r>
            <a:r>
              <a:rPr lang="ja-JP" altLang="ja-JP" dirty="0"/>
              <a:t>観光資源」もその目的のために造語されたわけであり、外貨獲得を図るために「観光」を資源としてとらえたのである</a:t>
            </a:r>
            <a:r>
              <a:rPr lang="ja-JP" altLang="ja-JP" dirty="0" smtClean="0"/>
              <a:t>。</a:t>
            </a:r>
            <a:endParaRPr lang="en-US" altLang="ja-JP" dirty="0" smtClean="0"/>
          </a:p>
          <a:p>
            <a:r>
              <a:rPr lang="ja-JP" altLang="ja-JP" dirty="0" smtClean="0"/>
              <a:t>石油</a:t>
            </a:r>
            <a:r>
              <a:rPr lang="ja-JP" altLang="ja-JP" dirty="0"/>
              <a:t>の場合、石油概念の明確化が可能であるから、石油対象という言葉は発想すらされない。観光の場合は観光概念の明確化が困難であるから、観光資源という字句よりも観光対象という字句を使用することが適切なはずであるが、すでに観光資源という言葉が定着してしまっている。従って後述するように観光対象という意味で観光資源という字句を使用しているので</a:t>
            </a:r>
            <a:r>
              <a:rPr lang="ja-JP" altLang="ja-JP" dirty="0" smtClean="0"/>
              <a:t>ある。</a:t>
            </a:r>
            <a:endParaRPr kumimoji="1" lang="ja-JP" altLang="en-US" dirty="0"/>
          </a:p>
        </p:txBody>
      </p:sp>
    </p:spTree>
    <p:extLst>
      <p:ext uri="{BB962C8B-B14F-4D97-AF65-F5344CB8AC3E}">
        <p14:creationId xmlns:p14="http://schemas.microsoft.com/office/powerpoint/2010/main" val="31692708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ja-JP" b="1" dirty="0"/>
              <a:t>観光資源の分類及び評価</a:t>
            </a:r>
            <a:endParaRPr kumimoji="1" lang="ja-JP" altLang="en-US" dirty="0"/>
          </a:p>
        </p:txBody>
      </p:sp>
      <p:sp>
        <p:nvSpPr>
          <p:cNvPr id="3" name="コンテンツ プレースホルダー 2"/>
          <p:cNvSpPr>
            <a:spLocks noGrp="1"/>
          </p:cNvSpPr>
          <p:nvPr>
            <p:ph idx="1"/>
          </p:nvPr>
        </p:nvSpPr>
        <p:spPr/>
        <p:txBody>
          <a:bodyPr/>
          <a:lstStyle/>
          <a:p>
            <a:r>
              <a:rPr lang="ja-JP" altLang="ja-JP" dirty="0" smtClean="0"/>
              <a:t>観</a:t>
            </a:r>
            <a:r>
              <a:rPr lang="ja-JP" altLang="ja-JP" dirty="0"/>
              <a:t>光学研究において、観光資源を細分化して範疇化（カテゴリー化）がなされる</a:t>
            </a:r>
            <a:r>
              <a:rPr lang="ja-JP" altLang="ja-JP" dirty="0" smtClean="0"/>
              <a:t>。</a:t>
            </a:r>
            <a:endParaRPr lang="en-US" altLang="ja-JP" dirty="0" smtClean="0"/>
          </a:p>
          <a:p>
            <a:r>
              <a:rPr lang="ja-JP" altLang="ja-JP" dirty="0" smtClean="0"/>
              <a:t>この</a:t>
            </a:r>
            <a:r>
              <a:rPr lang="ja-JP" altLang="ja-JP" dirty="0"/>
              <a:t>分類論は記録・記憶を前提とした講学上の必要性はもとより、商品の差異に着目する資本主義社会において、需要者、供給者双方にコミュニケーションをとる上で、さらには観光資源の評価を行う上で、必須なのである。</a:t>
            </a:r>
          </a:p>
        </p:txBody>
      </p:sp>
    </p:spTree>
    <p:extLst>
      <p:ext uri="{BB962C8B-B14F-4D97-AF65-F5344CB8AC3E}">
        <p14:creationId xmlns:p14="http://schemas.microsoft.com/office/powerpoint/2010/main" val="2898465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ja-JP" altLang="ja-JP" b="1" dirty="0"/>
              <a:t>文化と自然の二項対立的</a:t>
            </a:r>
            <a:r>
              <a:rPr lang="ja-JP" altLang="ja-JP" b="1" dirty="0" smtClean="0"/>
              <a:t>分類</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ja-JP" altLang="ja-JP" dirty="0" smtClean="0"/>
              <a:t>西洋</a:t>
            </a:r>
            <a:r>
              <a:rPr lang="ja-JP" altLang="ja-JP" dirty="0"/>
              <a:t>中世のスコラ哲学においては、神は人が話す言葉で聖書を書き、数的な言葉で自然を書いたと考えていた</a:t>
            </a:r>
            <a:r>
              <a:rPr lang="ja-JP" altLang="ja-JP" dirty="0" smtClean="0"/>
              <a:t>。</a:t>
            </a:r>
            <a:endParaRPr lang="ja-JP" altLang="ja-JP" dirty="0"/>
          </a:p>
          <a:p>
            <a:r>
              <a:rPr lang="ja-JP" altLang="ja-JP" dirty="0"/>
              <a:t>わが国の観光資源は歴史的な経緯により、自然公園法及び文化財保護法に基づきそれぞれ異なった法体系もとに、規範性のある分類がなされてきた。</a:t>
            </a:r>
          </a:p>
          <a:p>
            <a:r>
              <a:rPr lang="en-US" altLang="ja-JP" dirty="0"/>
              <a:t>1919</a:t>
            </a:r>
            <a:r>
              <a:rPr lang="ja-JP" altLang="ja-JP" dirty="0"/>
              <a:t>年に、史蹟名勝天然記念物保存法が公布されたが、史蹟名勝天然記念物と国立公園は渾然一体として取り扱われていた。観光資源が自然と文化に分離して考えられるようになったのは、軍備増強をはかる観点から外貨獲得を目的として</a:t>
            </a:r>
            <a:r>
              <a:rPr lang="en-US" altLang="ja-JP" dirty="0"/>
              <a:t>1930</a:t>
            </a:r>
            <a:r>
              <a:rPr lang="ja-JP" altLang="ja-JP" dirty="0"/>
              <a:t>年に鉄道省に国際観光局、商工省に貿易局が設置された時期からである。行政機関の設置と前後して</a:t>
            </a:r>
            <a:r>
              <a:rPr lang="en-US" altLang="ja-JP" dirty="0"/>
              <a:t>1929</a:t>
            </a:r>
            <a:r>
              <a:rPr lang="ja-JP" altLang="ja-JP" dirty="0"/>
              <a:t>年に国宝保存法、</a:t>
            </a:r>
            <a:r>
              <a:rPr lang="en-US" altLang="ja-JP" dirty="0"/>
              <a:t>1931</a:t>
            </a:r>
            <a:r>
              <a:rPr lang="ja-JP" altLang="ja-JP" dirty="0"/>
              <a:t>年に国立公園法が制定された。この基本的なスキームは今日まで変化はない。</a:t>
            </a:r>
          </a:p>
          <a:p>
            <a:r>
              <a:rPr lang="ja-JP" altLang="ja-JP" dirty="0"/>
              <a:t>観光基本法は自然資源も文化資源も同じ法律の中で規定しているが、同法</a:t>
            </a:r>
            <a:endParaRPr kumimoji="1" lang="ja-JP" altLang="en-US" dirty="0"/>
          </a:p>
        </p:txBody>
      </p:sp>
    </p:spTree>
    <p:extLst>
      <p:ext uri="{BB962C8B-B14F-4D97-AF65-F5344CB8AC3E}">
        <p14:creationId xmlns:p14="http://schemas.microsoft.com/office/powerpoint/2010/main" val="2184131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a:ln w="38100">
            <a:solidFill>
              <a:schemeClr val="tx1"/>
            </a:solidFill>
            <a:prstDash val="dashDot"/>
          </a:ln>
        </p:spPr>
        <p:txBody>
          <a:bodyPr/>
          <a:lstStyle/>
          <a:p>
            <a:r>
              <a:rPr lang="ja-JP" altLang="en-US" smtClean="0"/>
              <a:t>自然資源</a:t>
            </a:r>
          </a:p>
        </p:txBody>
      </p:sp>
      <p:sp>
        <p:nvSpPr>
          <p:cNvPr id="26627" name="コンテンツ プレースホルダ 2"/>
          <p:cNvSpPr>
            <a:spLocks noGrp="1"/>
          </p:cNvSpPr>
          <p:nvPr>
            <p:ph idx="1"/>
          </p:nvPr>
        </p:nvSpPr>
        <p:spPr>
          <a:xfrm>
            <a:off x="457200" y="1600200"/>
            <a:ext cx="8229600" cy="5068888"/>
          </a:xfrm>
        </p:spPr>
        <p:txBody>
          <a:bodyPr/>
          <a:lstStyle/>
          <a:p>
            <a:r>
              <a:rPr lang="ja-JP" altLang="en-US" smtClean="0"/>
              <a:t>自然が生みだす差異はバーチャル技術が差異を薄くする</a:t>
            </a:r>
            <a:endParaRPr lang="en-US" altLang="ja-JP" smtClean="0"/>
          </a:p>
          <a:p>
            <a:r>
              <a:rPr lang="ja-JP" altLang="en-US" smtClean="0"/>
              <a:t>風景も認識段階で文化を反映</a:t>
            </a:r>
            <a:endParaRPr lang="en-US" altLang="ja-JP" smtClean="0"/>
          </a:p>
          <a:p>
            <a:r>
              <a:rPr lang="ja-JP" altLang="en-US" smtClean="0">
                <a:solidFill>
                  <a:srgbClr val="FF0000"/>
                </a:solidFill>
              </a:rPr>
              <a:t>意味の風景</a:t>
            </a:r>
            <a:r>
              <a:rPr lang="ja-JP" altLang="en-US" smtClean="0"/>
              <a:t>（和歌の定数名所）→</a:t>
            </a:r>
            <a:r>
              <a:rPr lang="ja-JP" altLang="en-US" smtClean="0">
                <a:solidFill>
                  <a:srgbClr val="FF0000"/>
                </a:solidFill>
              </a:rPr>
              <a:t>視覚の風景</a:t>
            </a:r>
            <a:r>
              <a:rPr lang="ja-JP" altLang="en-US" smtClean="0"/>
              <a:t>（地理学の発達　船からの風景→鉄道からの風景→航空機からの風景）→</a:t>
            </a:r>
            <a:r>
              <a:rPr lang="ja-JP" altLang="en-US" smtClean="0">
                <a:solidFill>
                  <a:srgbClr val="FF0000"/>
                </a:solidFill>
              </a:rPr>
              <a:t>風景の等質化</a:t>
            </a:r>
            <a:r>
              <a:rPr lang="ja-JP" altLang="en-US" smtClean="0"/>
              <a:t>（数値化、環境保全）</a:t>
            </a:r>
            <a:endParaRPr lang="en-US" altLang="ja-JP" smtClean="0"/>
          </a:p>
          <a:p>
            <a:r>
              <a:rPr lang="ja-JP" altLang="en-US" smtClean="0"/>
              <a:t>景色がなじむ　　富士山と新幹線</a:t>
            </a:r>
            <a:endParaRPr lang="en-US" altLang="ja-JP" smtClean="0"/>
          </a:p>
          <a:p>
            <a:pPr>
              <a:buFontTx/>
              <a:buNone/>
            </a:pPr>
            <a:r>
              <a:rPr lang="ja-JP" altLang="en-US" smtClean="0"/>
              <a:t>　　　　　　　　　　</a:t>
            </a:r>
            <a:r>
              <a:rPr lang="ja-JP" altLang="en-US" smtClean="0">
                <a:solidFill>
                  <a:srgbClr val="FF0000"/>
                </a:solidFill>
              </a:rPr>
              <a:t>では加賀観音は？</a:t>
            </a:r>
            <a:endParaRPr lang="en-US" altLang="ja-JP" smtClean="0">
              <a:solidFill>
                <a:srgbClr val="FF0000"/>
              </a:solidFill>
            </a:endParaRPr>
          </a:p>
        </p:txBody>
      </p:sp>
    </p:spTree>
    <p:extLst>
      <p:ext uri="{BB962C8B-B14F-4D97-AF65-F5344CB8AC3E}">
        <p14:creationId xmlns:p14="http://schemas.microsoft.com/office/powerpoint/2010/main" val="2373604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ベニス、バルセロナ</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CAP</a:t>
            </a:r>
            <a:r>
              <a:rPr kumimoji="1" lang="ja-JP" altLang="en-US" dirty="0" smtClean="0"/>
              <a:t>制度の検討</a:t>
            </a:r>
            <a:endParaRPr kumimoji="1" lang="en-US" altLang="ja-JP" dirty="0" smtClean="0"/>
          </a:p>
          <a:p>
            <a:r>
              <a:rPr lang="ja-JP" altLang="en-US" dirty="0"/>
              <a:t>済州</a:t>
            </a:r>
            <a:r>
              <a:rPr lang="ja-JP" altLang="en-US" dirty="0" smtClean="0"/>
              <a:t>島　　中国</a:t>
            </a:r>
            <a:endParaRPr lang="en-US" altLang="ja-JP" dirty="0" smtClean="0"/>
          </a:p>
          <a:p>
            <a:r>
              <a:rPr kumimoji="1" lang="ja-JP" altLang="en-US" dirty="0" smtClean="0"/>
              <a:t>観光政策の目的</a:t>
            </a:r>
            <a:endParaRPr kumimoji="1" lang="ja-JP" altLang="en-US" dirty="0"/>
          </a:p>
        </p:txBody>
      </p:sp>
    </p:spTree>
    <p:extLst>
      <p:ext uri="{BB962C8B-B14F-4D97-AF65-F5344CB8AC3E}">
        <p14:creationId xmlns:p14="http://schemas.microsoft.com/office/powerpoint/2010/main" val="33813447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a:xfrm>
            <a:off x="457200" y="44450"/>
            <a:ext cx="8229600" cy="1143000"/>
          </a:xfrm>
          <a:ln w="38100">
            <a:solidFill>
              <a:schemeClr val="tx1"/>
            </a:solidFill>
            <a:prstDash val="dashDot"/>
          </a:ln>
        </p:spPr>
        <p:txBody>
          <a:bodyPr/>
          <a:lstStyle/>
          <a:p>
            <a:r>
              <a:rPr lang="ja-JP" altLang="en-US" smtClean="0"/>
              <a:t>文化資源</a:t>
            </a:r>
          </a:p>
        </p:txBody>
      </p:sp>
      <p:sp>
        <p:nvSpPr>
          <p:cNvPr id="27651" name="コンテンツ プレースホルダ 2"/>
          <p:cNvSpPr>
            <a:spLocks noGrp="1"/>
          </p:cNvSpPr>
          <p:nvPr>
            <p:ph idx="1"/>
          </p:nvPr>
        </p:nvSpPr>
        <p:spPr>
          <a:xfrm>
            <a:off x="457200" y="1268413"/>
            <a:ext cx="8229600" cy="5068887"/>
          </a:xfrm>
        </p:spPr>
        <p:txBody>
          <a:bodyPr>
            <a:normAutofit lnSpcReduction="10000"/>
          </a:bodyPr>
          <a:lstStyle/>
          <a:p>
            <a:r>
              <a:rPr lang="ja-JP" altLang="en-US" smtClean="0"/>
              <a:t>歴史が生みだす差異は偽者を出現させる。規制があるところ必ず規制逃れがあり差異を産む。賭博、薬物、暴力、風俗</a:t>
            </a:r>
            <a:endParaRPr lang="en-US" altLang="ja-JP" smtClean="0"/>
          </a:p>
          <a:p>
            <a:r>
              <a:rPr lang="ja-JP" altLang="en-US" smtClean="0"/>
              <a:t>人為的に制度が生みだす差異が危ういのは人為的であるから当然であり、観光資源が無政府性を有する所以</a:t>
            </a:r>
            <a:endParaRPr lang="en-US" altLang="ja-JP" smtClean="0"/>
          </a:p>
          <a:p>
            <a:r>
              <a:rPr lang="ja-JP" altLang="en-US" smtClean="0">
                <a:solidFill>
                  <a:srgbClr val="FF0000"/>
                </a:solidFill>
              </a:rPr>
              <a:t>一年でつくりだす差異は一年で模倣可能</a:t>
            </a:r>
            <a:endParaRPr lang="en-US" altLang="ja-JP" smtClean="0">
              <a:solidFill>
                <a:srgbClr val="FF0000"/>
              </a:solidFill>
            </a:endParaRPr>
          </a:p>
          <a:p>
            <a:pPr>
              <a:buFontTx/>
              <a:buNone/>
            </a:pPr>
            <a:r>
              <a:rPr lang="ja-JP" altLang="en-US" smtClean="0"/>
              <a:t>ゆるキャラ、Ｂ級グルメ　　ではレディカガは？</a:t>
            </a:r>
            <a:endParaRPr lang="en-US" altLang="ja-JP" smtClean="0"/>
          </a:p>
          <a:p>
            <a:r>
              <a:rPr lang="ja-JP" altLang="en-US" smtClean="0">
                <a:solidFill>
                  <a:srgbClr val="FF0000"/>
                </a:solidFill>
              </a:rPr>
              <a:t>伝統は実は後でつくりだすもの</a:t>
            </a:r>
            <a:endParaRPr lang="en-US" altLang="ja-JP" smtClean="0">
              <a:solidFill>
                <a:srgbClr val="FF0000"/>
              </a:solidFill>
            </a:endParaRPr>
          </a:p>
          <a:p>
            <a:pPr>
              <a:buFontTx/>
              <a:buNone/>
            </a:pPr>
            <a:r>
              <a:rPr lang="ja-JP" altLang="en-US" smtClean="0"/>
              <a:t>　吉野の桜、国風文化→加賀の坂網鴨猟</a:t>
            </a:r>
          </a:p>
        </p:txBody>
      </p:sp>
    </p:spTree>
    <p:extLst>
      <p:ext uri="{BB962C8B-B14F-4D97-AF65-F5344CB8AC3E}">
        <p14:creationId xmlns:p14="http://schemas.microsoft.com/office/powerpoint/2010/main" val="24406897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a:xfrm>
            <a:off x="457200" y="44450"/>
            <a:ext cx="8229600" cy="1143000"/>
          </a:xfrm>
          <a:solidFill>
            <a:schemeClr val="bg1"/>
          </a:solidFill>
          <a:ln w="57150">
            <a:solidFill>
              <a:schemeClr val="tx1"/>
            </a:solidFill>
          </a:ln>
        </p:spPr>
        <p:txBody>
          <a:bodyPr/>
          <a:lstStyle/>
          <a:p>
            <a:r>
              <a:rPr lang="ja-JP" altLang="en-US" smtClean="0"/>
              <a:t>範疇化</a:t>
            </a:r>
          </a:p>
        </p:txBody>
      </p:sp>
      <p:sp>
        <p:nvSpPr>
          <p:cNvPr id="28675" name="コンテンツ プレースホルダ 2"/>
          <p:cNvSpPr>
            <a:spLocks noGrp="1"/>
          </p:cNvSpPr>
          <p:nvPr>
            <p:ph idx="1"/>
          </p:nvPr>
        </p:nvSpPr>
        <p:spPr>
          <a:xfrm>
            <a:off x="457200" y="1268413"/>
            <a:ext cx="8229600" cy="5329237"/>
          </a:xfrm>
        </p:spPr>
        <p:txBody>
          <a:bodyPr/>
          <a:lstStyle/>
          <a:p>
            <a:r>
              <a:rPr lang="ja-JP" altLang="en-US" dirty="0" smtClean="0"/>
              <a:t>　</a:t>
            </a:r>
            <a:r>
              <a:rPr lang="ja-JP" altLang="en-US" dirty="0" smtClean="0">
                <a:solidFill>
                  <a:srgbClr val="FF0000"/>
                </a:solidFill>
              </a:rPr>
              <a:t>醜いアヒルの子の定理</a:t>
            </a:r>
            <a:r>
              <a:rPr lang="en-US" altLang="ja-JP" dirty="0" smtClean="0">
                <a:solidFill>
                  <a:srgbClr val="FF0000"/>
                </a:solidFill>
              </a:rPr>
              <a:t> </a:t>
            </a:r>
            <a:r>
              <a:rPr lang="ja-JP" altLang="en-US" dirty="0" smtClean="0"/>
              <a:t>により、認識対象からある</a:t>
            </a:r>
            <a:r>
              <a:rPr lang="ja-JP" altLang="en-US" dirty="0" smtClean="0">
                <a:solidFill>
                  <a:srgbClr val="FF0000"/>
                </a:solidFill>
              </a:rPr>
              <a:t>特徴</a:t>
            </a:r>
            <a:r>
              <a:rPr lang="ja-JP" altLang="en-US" dirty="0" smtClean="0"/>
              <a:t>を選び出すだけでは、対象を複数のクラスに分けることは不可能であることが証明された。従って、特徴に重要性を負荷することがパターン選択の本質であり、人間は価値判断によって、認識工学では特徴の重み付けによって、行ってきた</a:t>
            </a:r>
            <a:endParaRPr lang="en-US" altLang="ja-JP" dirty="0" smtClean="0"/>
          </a:p>
          <a:p>
            <a:r>
              <a:rPr lang="ja-JP" altLang="en-US" dirty="0" smtClean="0"/>
              <a:t>観光学における観光資源の分類は、この範疇化を如何なる基準で行うかを論議</a:t>
            </a:r>
            <a:endParaRPr lang="en-US" altLang="ja-JP" dirty="0" smtClean="0"/>
          </a:p>
          <a:p>
            <a:r>
              <a:rPr lang="ja-JP" altLang="en-US" dirty="0" smtClean="0">
                <a:solidFill>
                  <a:srgbClr val="FF0000"/>
                </a:solidFill>
              </a:rPr>
              <a:t>坂網猟法は有形文化財か無形文化財か？</a:t>
            </a:r>
          </a:p>
        </p:txBody>
      </p:sp>
    </p:spTree>
    <p:extLst>
      <p:ext uri="{BB962C8B-B14F-4D97-AF65-F5344CB8AC3E}">
        <p14:creationId xmlns:p14="http://schemas.microsoft.com/office/powerpoint/2010/main" val="33499162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3492500" y="333375"/>
            <a:ext cx="2054225" cy="677863"/>
          </a:xfrm>
          <a:prstGeom prst="rect">
            <a:avLst/>
          </a:prstGeom>
          <a:noFill/>
          <a:ln w="9525">
            <a:noFill/>
            <a:miter lim="800000"/>
            <a:headEnd/>
            <a:tailEnd/>
          </a:ln>
        </p:spPr>
        <p:txBody>
          <a:bodyPr/>
          <a:lstStyle/>
          <a:p>
            <a:pPr marL="342900" indent="-342900" algn="dist">
              <a:spcBef>
                <a:spcPct val="20000"/>
              </a:spcBef>
            </a:pPr>
            <a:r>
              <a:rPr lang="ja-JP" altLang="en-US" sz="3200">
                <a:ea typeface="HGP創英角ﾎﾟｯﾌﾟ体" pitchFamily="50" charset="-128"/>
              </a:rPr>
              <a:t>坂網猟</a:t>
            </a:r>
          </a:p>
        </p:txBody>
      </p:sp>
      <p:pic>
        <p:nvPicPr>
          <p:cNvPr id="29699" name="Picture 3" descr="坂網猟"/>
          <p:cNvPicPr>
            <a:picLocks noChangeAspect="1" noChangeArrowheads="1"/>
          </p:cNvPicPr>
          <p:nvPr/>
        </p:nvPicPr>
        <p:blipFill>
          <a:blip r:embed="rId3" cstate="print"/>
          <a:srcRect/>
          <a:stretch>
            <a:fillRect/>
          </a:stretch>
        </p:blipFill>
        <p:spPr bwMode="auto">
          <a:xfrm>
            <a:off x="827088" y="1052513"/>
            <a:ext cx="3629025" cy="5461000"/>
          </a:xfrm>
          <a:prstGeom prst="rect">
            <a:avLst/>
          </a:prstGeom>
          <a:noFill/>
          <a:ln w="9525">
            <a:noFill/>
            <a:miter lim="800000"/>
            <a:headEnd/>
            <a:tailEnd/>
          </a:ln>
        </p:spPr>
      </p:pic>
      <p:pic>
        <p:nvPicPr>
          <p:cNvPr id="29700" name="Picture 4" descr="さかあみりょうほうとようぐ坂網猟法と用具"/>
          <p:cNvPicPr>
            <a:picLocks noChangeAspect="1" noChangeArrowheads="1"/>
          </p:cNvPicPr>
          <p:nvPr/>
        </p:nvPicPr>
        <p:blipFill>
          <a:blip r:embed="rId4" cstate="print"/>
          <a:srcRect/>
          <a:stretch>
            <a:fillRect/>
          </a:stretch>
        </p:blipFill>
        <p:spPr bwMode="auto">
          <a:xfrm>
            <a:off x="4643438" y="1052513"/>
            <a:ext cx="3868737" cy="5489575"/>
          </a:xfrm>
          <a:prstGeom prst="rect">
            <a:avLst/>
          </a:prstGeom>
          <a:noFill/>
          <a:ln w="9525">
            <a:noFill/>
            <a:miter lim="800000"/>
            <a:headEnd/>
            <a:tailEnd/>
          </a:ln>
        </p:spPr>
      </p:pic>
    </p:spTree>
    <p:extLst>
      <p:ext uri="{BB962C8B-B14F-4D97-AF65-F5344CB8AC3E}">
        <p14:creationId xmlns:p14="http://schemas.microsoft.com/office/powerpoint/2010/main" val="4677288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1784"/>
            <a:ext cx="8229600" cy="1143000"/>
          </a:xfrm>
          <a:solidFill>
            <a:schemeClr val="bg1"/>
          </a:solidFill>
          <a:ln>
            <a:solidFill>
              <a:schemeClr val="accent1"/>
            </a:solidFill>
          </a:ln>
        </p:spPr>
        <p:txBody>
          <a:bodyPr/>
          <a:lstStyle/>
          <a:p>
            <a:r>
              <a:rPr kumimoji="1" lang="ja-JP" altLang="en-US" dirty="0" smtClean="0"/>
              <a:t>自然と文化</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smtClean="0"/>
              <a:t>自然は</a:t>
            </a:r>
            <a:r>
              <a:rPr lang="ja-JP" altLang="en-US" dirty="0" smtClean="0"/>
              <a:t>人の</a:t>
            </a:r>
            <a:r>
              <a:rPr kumimoji="1" lang="ja-JP" altLang="en-US" dirty="0" smtClean="0"/>
              <a:t>手で作り出せないから価値があり、文化は歴史が生み出すから、人為操作ができず価値があると認識されている。文化財保護行政、自然保護行政が存立するゆえんである。</a:t>
            </a:r>
            <a:endParaRPr kumimoji="1" lang="en-US" altLang="ja-JP" dirty="0" smtClean="0"/>
          </a:p>
          <a:p>
            <a:r>
              <a:rPr lang="ja-JP" altLang="en-US" dirty="0" smtClean="0"/>
              <a:t>しかしながら、人の興味の対象となる文化観光資源、自然観光資源は、後からその意味合いを創出することができ、極めて脆弱なものでもあるが、ビジネスチャンスを生み出す源ともなる</a:t>
            </a:r>
            <a:endParaRPr kumimoji="1" lang="ja-JP" altLang="en-US" dirty="0"/>
          </a:p>
        </p:txBody>
      </p:sp>
    </p:spTree>
    <p:extLst>
      <p:ext uri="{BB962C8B-B14F-4D97-AF65-F5344CB8AC3E}">
        <p14:creationId xmlns:p14="http://schemas.microsoft.com/office/powerpoint/2010/main" val="1487142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タイトル 1"/>
          <p:cNvSpPr>
            <a:spLocks noGrp="1"/>
          </p:cNvSpPr>
          <p:nvPr>
            <p:ph type="title"/>
          </p:nvPr>
        </p:nvSpPr>
        <p:spPr>
          <a:ln w="57150">
            <a:solidFill>
              <a:schemeClr val="tx1">
                <a:lumMod val="95000"/>
                <a:lumOff val="5000"/>
              </a:schemeClr>
            </a:solidFill>
          </a:ln>
        </p:spPr>
        <p:txBody>
          <a:bodyPr/>
          <a:lstStyle/>
          <a:p>
            <a:pPr>
              <a:defRPr/>
            </a:pPr>
            <a:r>
              <a:rPr lang="ja-JP" altLang="en-US" smtClean="0"/>
              <a:t>観光政策</a:t>
            </a:r>
          </a:p>
        </p:txBody>
      </p:sp>
      <p:sp>
        <p:nvSpPr>
          <p:cNvPr id="210947" name="コンテンツ プレースホルダー 2"/>
          <p:cNvSpPr>
            <a:spLocks noGrp="1"/>
          </p:cNvSpPr>
          <p:nvPr>
            <p:ph idx="1"/>
          </p:nvPr>
        </p:nvSpPr>
        <p:spPr/>
        <p:txBody>
          <a:bodyPr>
            <a:normAutofit lnSpcReduction="10000"/>
          </a:bodyPr>
          <a:lstStyle/>
          <a:p>
            <a:r>
              <a:rPr lang="ja-JP" altLang="en-US" smtClean="0">
                <a:solidFill>
                  <a:srgbClr val="FF0000"/>
                </a:solidFill>
              </a:rPr>
              <a:t>戦後復興期の国会　今日以上に観光政策の重要性が真剣に論議されている</a:t>
            </a:r>
            <a:endParaRPr lang="en-US" altLang="ja-JP" smtClean="0">
              <a:solidFill>
                <a:srgbClr val="FF0000"/>
              </a:solidFill>
            </a:endParaRPr>
          </a:p>
          <a:p>
            <a:r>
              <a:rPr lang="ja-JP" altLang="en-US" smtClean="0"/>
              <a:t>食糧輸入のため、外貨獲得手段として観光振興　観光国土計画が提案されている</a:t>
            </a:r>
            <a:endParaRPr lang="en-US" altLang="ja-JP" smtClean="0"/>
          </a:p>
          <a:p>
            <a:r>
              <a:rPr lang="ja-JP" altLang="en-US" smtClean="0"/>
              <a:t>ホテルは占領軍に使用されているため、国際観光ホテル整備法が議員立法（運輸・厚生間の調整困難故）</a:t>
            </a:r>
            <a:endParaRPr lang="en-US" altLang="ja-JP" smtClean="0"/>
          </a:p>
          <a:p>
            <a:r>
              <a:rPr lang="ja-JP" altLang="en-US" smtClean="0"/>
              <a:t>松下幸之助「</a:t>
            </a:r>
            <a:r>
              <a:rPr lang="ja-JP" altLang="en-US" smtClean="0">
                <a:solidFill>
                  <a:srgbClr val="FF0000"/>
                </a:solidFill>
              </a:rPr>
              <a:t>観光立国の辯ー石炭掘るよりホテル一つをー</a:t>
            </a:r>
            <a:r>
              <a:rPr lang="ja-JP" altLang="en-US" smtClean="0"/>
              <a:t>」</a:t>
            </a:r>
            <a:r>
              <a:rPr lang="en-US" altLang="ja-JP" smtClean="0"/>
              <a:t>1954</a:t>
            </a:r>
            <a:r>
              <a:rPr lang="ja-JP" altLang="en-US" smtClean="0"/>
              <a:t>年五月号文芸春秋</a:t>
            </a:r>
          </a:p>
        </p:txBody>
      </p:sp>
    </p:spTree>
    <p:extLst>
      <p:ext uri="{BB962C8B-B14F-4D97-AF65-F5344CB8AC3E}">
        <p14:creationId xmlns:p14="http://schemas.microsoft.com/office/powerpoint/2010/main" val="3223570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電源開発</a:t>
            </a:r>
          </a:p>
        </p:txBody>
      </p:sp>
      <p:sp>
        <p:nvSpPr>
          <p:cNvPr id="208899" name="コンテンツ プレースホルダ 2"/>
          <p:cNvSpPr>
            <a:spLocks noGrp="1"/>
          </p:cNvSpPr>
          <p:nvPr>
            <p:ph idx="1"/>
          </p:nvPr>
        </p:nvSpPr>
        <p:spPr>
          <a:xfrm>
            <a:off x="457200" y="1600200"/>
            <a:ext cx="8229600" cy="4924425"/>
          </a:xfrm>
        </p:spPr>
        <p:txBody>
          <a:bodyPr/>
          <a:lstStyle/>
          <a:p>
            <a:r>
              <a:rPr lang="ja-JP" altLang="en-US" smtClean="0"/>
              <a:t>空襲による水力発電設備の被害はなかった（都市産業設備の被害は２７％）</a:t>
            </a:r>
            <a:endParaRPr lang="en-US" altLang="ja-JP" smtClean="0"/>
          </a:p>
          <a:p>
            <a:r>
              <a:rPr lang="ja-JP" altLang="en-US" smtClean="0"/>
              <a:t>火力発電所は賠償施設に指定</a:t>
            </a:r>
            <a:endParaRPr lang="en-US" altLang="ja-JP" smtClean="0"/>
          </a:p>
          <a:p>
            <a:r>
              <a:rPr lang="ja-JP" altLang="en-US" smtClean="0"/>
              <a:t>１９５０年　電気事業再編成令</a:t>
            </a:r>
            <a:endParaRPr lang="en-US" altLang="ja-JP" smtClean="0"/>
          </a:p>
          <a:p>
            <a:r>
              <a:rPr lang="ja-JP" altLang="en-US" smtClean="0"/>
              <a:t>国土総合開発実施法案、重要河川開発法案　→電源開発促進法</a:t>
            </a:r>
            <a:endParaRPr lang="en-US" altLang="ja-JP" smtClean="0"/>
          </a:p>
          <a:p>
            <a:r>
              <a:rPr lang="ja-JP" altLang="en-US" smtClean="0"/>
              <a:t>多目的ダム　黒四ダム建設に際し、佐伯宗義はダム施設の通行権を主張（</a:t>
            </a:r>
            <a:r>
              <a:rPr lang="ja-JP" altLang="en-US" smtClean="0">
                <a:solidFill>
                  <a:srgbClr val="FF0000"/>
                </a:solidFill>
              </a:rPr>
              <a:t>黒部アルペンルートの誕生につながる）</a:t>
            </a:r>
          </a:p>
        </p:txBody>
      </p:sp>
    </p:spTree>
    <p:extLst>
      <p:ext uri="{BB962C8B-B14F-4D97-AF65-F5344CB8AC3E}">
        <p14:creationId xmlns:p14="http://schemas.microsoft.com/office/powerpoint/2010/main" val="2756572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経済の二重構造</a:t>
            </a:r>
          </a:p>
        </p:txBody>
      </p:sp>
      <p:sp>
        <p:nvSpPr>
          <p:cNvPr id="211971" name="コンテンツ プレースホルダー 2"/>
          <p:cNvSpPr>
            <a:spLocks noGrp="1"/>
          </p:cNvSpPr>
          <p:nvPr>
            <p:ph idx="1"/>
          </p:nvPr>
        </p:nvSpPr>
        <p:spPr>
          <a:xfrm>
            <a:off x="611188" y="1450975"/>
            <a:ext cx="8229600" cy="4525963"/>
          </a:xfrm>
        </p:spPr>
        <p:txBody>
          <a:bodyPr>
            <a:normAutofit lnSpcReduction="10000"/>
          </a:bodyPr>
          <a:lstStyle/>
          <a:p>
            <a:r>
              <a:rPr lang="en-US" altLang="ja-JP" smtClean="0"/>
              <a:t>31</a:t>
            </a:r>
            <a:r>
              <a:rPr lang="ja-JP" altLang="en-US" smtClean="0"/>
              <a:t>年経済白書「もはや戦後ではない」戦前の国民生産のピーク時を超える。成長にブレーキをかけなくてよいのかという問題提起</a:t>
            </a:r>
            <a:endParaRPr lang="en-US" altLang="ja-JP" smtClean="0"/>
          </a:p>
          <a:p>
            <a:r>
              <a:rPr lang="ja-JP" altLang="en-US" smtClean="0"/>
              <a:t>３２年経済白書「経済の二重構造」の分析</a:t>
            </a:r>
            <a:endParaRPr lang="en-US" altLang="ja-JP" smtClean="0"/>
          </a:p>
          <a:p>
            <a:r>
              <a:rPr lang="ja-JP" altLang="en-US" smtClean="0"/>
              <a:t>企業規模別の賃金格差指摘</a:t>
            </a:r>
            <a:endParaRPr lang="en-US" altLang="ja-JP" smtClean="0"/>
          </a:p>
          <a:p>
            <a:r>
              <a:rPr lang="ja-JP" altLang="en-US" smtClean="0">
                <a:solidFill>
                  <a:srgbClr val="FF0000"/>
                </a:solidFill>
              </a:rPr>
              <a:t>輸送力に関し、明治大正の遺産を食いつぶしてきたと投資不足を表現するも、その後の実際の政策には反映されず、巨額の国鉄赤字の原因となった</a:t>
            </a:r>
          </a:p>
        </p:txBody>
      </p:sp>
    </p:spTree>
    <p:extLst>
      <p:ext uri="{BB962C8B-B14F-4D97-AF65-F5344CB8AC3E}">
        <p14:creationId xmlns:p14="http://schemas.microsoft.com/office/powerpoint/2010/main" val="849619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solidFill>
          <a:ln>
            <a:solidFill>
              <a:schemeClr val="accent1"/>
            </a:solidFill>
          </a:ln>
        </p:spPr>
        <p:txBody>
          <a:bodyPr>
            <a:normAutofit/>
          </a:bodyPr>
          <a:lstStyle/>
          <a:p>
            <a:r>
              <a:rPr lang="ja-JP" altLang="ja-JP" b="1" dirty="0" smtClean="0"/>
              <a:t>格差是正と国土の均衡ある発展</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lang="ja-JP" altLang="ja-JP" dirty="0" smtClean="0"/>
              <a:t>国民所得倍増計画</a:t>
            </a:r>
            <a:endParaRPr lang="en-US" altLang="ja-JP" dirty="0" smtClean="0"/>
          </a:p>
          <a:p>
            <a:r>
              <a:rPr lang="ja-JP" altLang="ja-JP" dirty="0" smtClean="0"/>
              <a:t>「国民所得倍増計画の構想」</a:t>
            </a:r>
            <a:endParaRPr lang="en-US" altLang="ja-JP" dirty="0" smtClean="0"/>
          </a:p>
          <a:p>
            <a:r>
              <a:rPr lang="ja-JP" altLang="ja-JP" dirty="0" smtClean="0"/>
              <a:t>「農業と非農業間、大企業と中小企業間、地域相互間ならびに所得階層間に存在する生活上および所得上の格差の是正</a:t>
            </a:r>
            <a:endParaRPr lang="en-US" altLang="ja-JP" dirty="0" smtClean="0"/>
          </a:p>
          <a:p>
            <a:r>
              <a:rPr lang="ja-JP" altLang="ja-JP" dirty="0" smtClean="0"/>
              <a:t>昭和</a:t>
            </a:r>
            <a:r>
              <a:rPr lang="en-US" altLang="ja-JP" dirty="0" smtClean="0"/>
              <a:t>32</a:t>
            </a:r>
            <a:r>
              <a:rPr lang="ja-JP" altLang="ja-JP" dirty="0" smtClean="0"/>
              <a:t>年度経済白書の経済の二重構造に関する記述とも認識が一致</a:t>
            </a:r>
            <a:endParaRPr lang="en-US" altLang="ja-JP" dirty="0" smtClean="0"/>
          </a:p>
          <a:p>
            <a:r>
              <a:rPr lang="ja-JP" altLang="ja-JP" dirty="0" smtClean="0"/>
              <a:t>農業基本法、中小企業基本法を制定し、全国総合開発計画を作成することとなった</a:t>
            </a:r>
          </a:p>
        </p:txBody>
      </p:sp>
    </p:spTree>
    <p:extLst>
      <p:ext uri="{BB962C8B-B14F-4D97-AF65-F5344CB8AC3E}">
        <p14:creationId xmlns:p14="http://schemas.microsoft.com/office/powerpoint/2010/main" val="14828920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地域間格差是正</a:t>
            </a:r>
          </a:p>
        </p:txBody>
      </p:sp>
      <p:sp>
        <p:nvSpPr>
          <p:cNvPr id="217091" name="コンテンツ プレースホルダ 2"/>
          <p:cNvSpPr>
            <a:spLocks noGrp="1"/>
          </p:cNvSpPr>
          <p:nvPr>
            <p:ph idx="1"/>
          </p:nvPr>
        </p:nvSpPr>
        <p:spPr>
          <a:xfrm>
            <a:off x="457200" y="1639888"/>
            <a:ext cx="8229600" cy="4525962"/>
          </a:xfrm>
        </p:spPr>
        <p:txBody>
          <a:bodyPr/>
          <a:lstStyle/>
          <a:p>
            <a:r>
              <a:rPr lang="ja-JP" altLang="en-US" smtClean="0"/>
              <a:t>所得倍増計画は太平洋ベルト地帯構想</a:t>
            </a:r>
            <a:endParaRPr lang="en-US" altLang="ja-JP" smtClean="0"/>
          </a:p>
          <a:p>
            <a:r>
              <a:rPr lang="ja-JP" altLang="en-US" smtClean="0"/>
              <a:t>「所得倍増計画の構想」により、</a:t>
            </a:r>
            <a:r>
              <a:rPr lang="en-US" altLang="ja-JP" smtClean="0"/>
              <a:t>1961</a:t>
            </a:r>
            <a:r>
              <a:rPr lang="ja-JP" altLang="en-US" smtClean="0"/>
              <a:t>年低開発地域工業開発促進法、</a:t>
            </a:r>
            <a:r>
              <a:rPr lang="en-US" altLang="ja-JP" smtClean="0"/>
              <a:t>62</a:t>
            </a:r>
            <a:r>
              <a:rPr lang="ja-JP" altLang="en-US" smtClean="0"/>
              <a:t>年新産業都市建設促進法、</a:t>
            </a:r>
            <a:r>
              <a:rPr lang="en-US" altLang="ja-JP" smtClean="0"/>
              <a:t>1964</a:t>
            </a:r>
            <a:r>
              <a:rPr lang="ja-JP" altLang="en-US" smtClean="0"/>
              <a:t>年工業整備特別地域整備促進法</a:t>
            </a:r>
            <a:endParaRPr lang="en-US" altLang="ja-JP" smtClean="0"/>
          </a:p>
          <a:p>
            <a:r>
              <a:rPr lang="ja-JP" altLang="en-US" smtClean="0"/>
              <a:t>法定の第一次国土総合開発計画（</a:t>
            </a:r>
            <a:r>
              <a:rPr lang="en-US" altLang="ja-JP" smtClean="0"/>
              <a:t>62</a:t>
            </a:r>
            <a:r>
              <a:rPr lang="ja-JP" altLang="en-US" smtClean="0"/>
              <a:t>年）は非法定の「国民所得倍増計画の構想」（開発拠点方式）により計画内容を決定</a:t>
            </a:r>
            <a:endParaRPr lang="en-US" altLang="ja-JP" smtClean="0"/>
          </a:p>
        </p:txBody>
      </p:sp>
    </p:spTree>
    <p:extLst>
      <p:ext uri="{BB962C8B-B14F-4D97-AF65-F5344CB8AC3E}">
        <p14:creationId xmlns:p14="http://schemas.microsoft.com/office/powerpoint/2010/main" val="4270442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国民所得倍増計画と観光</a:t>
            </a:r>
          </a:p>
        </p:txBody>
      </p:sp>
      <p:sp>
        <p:nvSpPr>
          <p:cNvPr id="219139" name="コンテンツ プレースホルダ 2"/>
          <p:cNvSpPr>
            <a:spLocks noGrp="1"/>
          </p:cNvSpPr>
          <p:nvPr>
            <p:ph idx="1"/>
          </p:nvPr>
        </p:nvSpPr>
        <p:spPr/>
        <p:txBody>
          <a:bodyPr/>
          <a:lstStyle/>
          <a:p>
            <a:r>
              <a:rPr lang="ja-JP" altLang="en-US" smtClean="0"/>
              <a:t>所得倍増計画の構想は観光のよる貿易外収入増加策</a:t>
            </a:r>
            <a:endParaRPr lang="en-US" altLang="ja-JP" smtClean="0"/>
          </a:p>
          <a:p>
            <a:r>
              <a:rPr lang="en-US" altLang="ja-JP" smtClean="0"/>
              <a:t>1961</a:t>
            </a:r>
            <a:r>
              <a:rPr lang="ja-JP" altLang="en-US" smtClean="0"/>
              <a:t>年自民党「観光事業振興法案」「国際観光事業法案」検討→</a:t>
            </a:r>
            <a:r>
              <a:rPr lang="en-US" altLang="ja-JP" smtClean="0"/>
              <a:t>1963</a:t>
            </a:r>
            <a:r>
              <a:rPr lang="ja-JP" altLang="en-US" smtClean="0"/>
              <a:t>年</a:t>
            </a:r>
            <a:r>
              <a:rPr lang="ja-JP" altLang="en-US" smtClean="0">
                <a:solidFill>
                  <a:srgbClr val="FF0000"/>
                </a:solidFill>
              </a:rPr>
              <a:t>観光基本法が議員立法</a:t>
            </a:r>
            <a:endParaRPr lang="en-US" altLang="ja-JP" smtClean="0">
              <a:solidFill>
                <a:srgbClr val="FF0000"/>
              </a:solidFill>
            </a:endParaRPr>
          </a:p>
          <a:p>
            <a:r>
              <a:rPr lang="ja-JP" altLang="en-US" smtClean="0"/>
              <a:t>規範性に弱い議員提案の基本法スタイルの先駆けで、</a:t>
            </a:r>
            <a:r>
              <a:rPr lang="en-US" altLang="ja-JP" smtClean="0"/>
              <a:t>1995</a:t>
            </a:r>
            <a:r>
              <a:rPr lang="ja-JP" altLang="en-US" smtClean="0"/>
              <a:t>年以降量産されている議員提案型基本法のモデル</a:t>
            </a:r>
          </a:p>
        </p:txBody>
      </p:sp>
    </p:spTree>
    <p:extLst>
      <p:ext uri="{BB962C8B-B14F-4D97-AF65-F5344CB8AC3E}">
        <p14:creationId xmlns:p14="http://schemas.microsoft.com/office/powerpoint/2010/main" val="18886111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2398</Words>
  <Application>Microsoft Office PowerPoint</Application>
  <PresentationFormat>画面に合わせる (4:3)</PresentationFormat>
  <Paragraphs>175</Paragraphs>
  <Slides>33</Slides>
  <Notes>26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33</vt:i4>
      </vt:variant>
    </vt:vector>
  </HeadingPairs>
  <TitlesOfParts>
    <vt:vector size="40" baseType="lpstr">
      <vt:lpstr>HGP創英角ﾎﾟｯﾌﾟ体</vt:lpstr>
      <vt:lpstr>ＭＳ Ｐゴシック</vt:lpstr>
      <vt:lpstr>ＭＳ 明朝</vt:lpstr>
      <vt:lpstr>Arial</vt:lpstr>
      <vt:lpstr>Calibri</vt:lpstr>
      <vt:lpstr>Times New Roman</vt:lpstr>
      <vt:lpstr>Office テーマ</vt:lpstr>
      <vt:lpstr>政策と観光</vt:lpstr>
      <vt:lpstr>PowerPoint プレゼンテーション</vt:lpstr>
      <vt:lpstr>ベニス、バルセロナ</vt:lpstr>
      <vt:lpstr>観光政策</vt:lpstr>
      <vt:lpstr>電源開発</vt:lpstr>
      <vt:lpstr>経済の二重構造</vt:lpstr>
      <vt:lpstr>格差是正と国土の均衡ある発展</vt:lpstr>
      <vt:lpstr>地域間格差是正</vt:lpstr>
      <vt:lpstr>国民所得倍増計画と観光</vt:lpstr>
      <vt:lpstr>佐伯宗義の指摘</vt:lpstr>
      <vt:lpstr>一全総とソーシャル・ツーリズム</vt:lpstr>
      <vt:lpstr>大規模レクリエーション基地構想</vt:lpstr>
      <vt:lpstr>日本列島改造論</vt:lpstr>
      <vt:lpstr>第三次、第四次全総</vt:lpstr>
      <vt:lpstr>１９８７年９月15日 朝日新聞</vt:lpstr>
      <vt:lpstr>リゾート法と観光政策</vt:lpstr>
      <vt:lpstr>総合保養地域整備法</vt:lpstr>
      <vt:lpstr>総合保養地域整備法の評価と コンテスト行政の終焉</vt:lpstr>
      <vt:lpstr>持続的な発展</vt:lpstr>
      <vt:lpstr>観光立国推進基本計画</vt:lpstr>
      <vt:lpstr>地域の特色ある発展</vt:lpstr>
      <vt:lpstr>観光立国推進基本法の問題点</vt:lpstr>
      <vt:lpstr>基本法が規定する「観光資源」</vt:lpstr>
      <vt:lpstr>観光資源のカテゴリー（範疇）化</vt:lpstr>
      <vt:lpstr>観光資源、観光対象、観光施設</vt:lpstr>
      <vt:lpstr>観光対象</vt:lpstr>
      <vt:lpstr>観光資源の分類及び評価</vt:lpstr>
      <vt:lpstr>文化と自然の二項対立的分類</vt:lpstr>
      <vt:lpstr>自然資源</vt:lpstr>
      <vt:lpstr>文化資源</vt:lpstr>
      <vt:lpstr>範疇化</vt:lpstr>
      <vt:lpstr>PowerPoint プレゼンテーション</vt:lpstr>
      <vt:lpstr>自然と文化</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全国総合開発計画と観光</dc:title>
  <dc:creator>owner</dc:creator>
  <cp:lastModifiedBy>寺前秀一</cp:lastModifiedBy>
  <cp:revision>31</cp:revision>
  <dcterms:created xsi:type="dcterms:W3CDTF">2014-03-13T22:41:16Z</dcterms:created>
  <dcterms:modified xsi:type="dcterms:W3CDTF">2017-10-29T22:49:53Z</dcterms:modified>
</cp:coreProperties>
</file>