
<file path=[Content_Types].xml><?xml version="1.0" encoding="utf-8"?>
<Types xmlns="http://schemas.openxmlformats.org/package/2006/content-types">
  <Default Extension="tmp" ContentType="image/png"/>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69" r:id="rId2"/>
    <p:sldId id="273" r:id="rId3"/>
    <p:sldId id="271" r:id="rId4"/>
    <p:sldId id="272" r:id="rId5"/>
    <p:sldId id="270" r:id="rId6"/>
    <p:sldId id="268" r:id="rId7"/>
    <p:sldId id="264" r:id="rId8"/>
    <p:sldId id="275" r:id="rId9"/>
    <p:sldId id="276" r:id="rId10"/>
    <p:sldId id="274" r:id="rId11"/>
    <p:sldId id="261" r:id="rId12"/>
    <p:sldId id="307" r:id="rId13"/>
    <p:sldId id="277" r:id="rId14"/>
    <p:sldId id="293" r:id="rId15"/>
    <p:sldId id="294" r:id="rId16"/>
    <p:sldId id="295" r:id="rId17"/>
    <p:sldId id="296" r:id="rId18"/>
    <p:sldId id="297" r:id="rId19"/>
    <p:sldId id="298" r:id="rId20"/>
    <p:sldId id="299" r:id="rId21"/>
    <p:sldId id="300" r:id="rId22"/>
    <p:sldId id="302" r:id="rId23"/>
    <p:sldId id="303" r:id="rId24"/>
    <p:sldId id="304" r:id="rId25"/>
    <p:sldId id="284" r:id="rId26"/>
    <p:sldId id="290" r:id="rId27"/>
    <p:sldId id="278" r:id="rId28"/>
    <p:sldId id="279" r:id="rId29"/>
    <p:sldId id="280" r:id="rId30"/>
    <p:sldId id="286" r:id="rId31"/>
    <p:sldId id="281" r:id="rId32"/>
    <p:sldId id="285" r:id="rId33"/>
    <p:sldId id="282" r:id="rId34"/>
    <p:sldId id="283" r:id="rId35"/>
    <p:sldId id="287" r:id="rId36"/>
    <p:sldId id="308" r:id="rId37"/>
    <p:sldId id="289" r:id="rId38"/>
    <p:sldId id="309" r:id="rId39"/>
    <p:sldId id="288" r:id="rId40"/>
    <p:sldId id="292" r:id="rId41"/>
    <p:sldId id="306" r:id="rId4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62" autoAdjust="0"/>
    <p:restoredTop sz="94660"/>
  </p:normalViewPr>
  <p:slideViewPr>
    <p:cSldViewPr snapToGrid="0">
      <p:cViewPr varScale="1">
        <p:scale>
          <a:sx n="89" d="100"/>
          <a:sy n="89" d="100"/>
        </p:scale>
        <p:origin x="552" y="67"/>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BA1B84-4323-4E65-A490-E80DD5E35BCE}" type="datetimeFigureOut">
              <a:rPr kumimoji="1" lang="ja-JP" altLang="en-US" smtClean="0"/>
              <a:t>2017/7/5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FF4ED5-3781-4800-81BF-F8190E75747A}" type="slidenum">
              <a:rPr kumimoji="1" lang="ja-JP" altLang="en-US" smtClean="0"/>
              <a:t>‹#›</a:t>
            </a:fld>
            <a:endParaRPr kumimoji="1" lang="ja-JP" altLang="en-US"/>
          </a:p>
        </p:txBody>
      </p:sp>
    </p:spTree>
    <p:extLst>
      <p:ext uri="{BB962C8B-B14F-4D97-AF65-F5344CB8AC3E}">
        <p14:creationId xmlns:p14="http://schemas.microsoft.com/office/powerpoint/2010/main" val="102477968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635784A-BF40-4FDA-8F4B-C6EB3A802AC9}" type="slidenum">
              <a:rPr kumimoji="1" lang="ja-JP" altLang="en-US" smtClean="0"/>
              <a:pPr/>
              <a:t>11</a:t>
            </a:fld>
            <a:endParaRPr kumimoji="1" lang="ja-JP" altLang="en-US"/>
          </a:p>
        </p:txBody>
      </p:sp>
    </p:spTree>
    <p:extLst>
      <p:ext uri="{BB962C8B-B14F-4D97-AF65-F5344CB8AC3E}">
        <p14:creationId xmlns:p14="http://schemas.microsoft.com/office/powerpoint/2010/main" val="3451416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9BBD1E61-9C10-4D3A-9110-61C3F7FE5751}" type="datetimeFigureOut">
              <a:rPr kumimoji="1" lang="ja-JP" altLang="en-US" smtClean="0"/>
              <a:t>2017/7/5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A89096-778A-4B3E-901B-DAEEDE9BAB39}" type="slidenum">
              <a:rPr kumimoji="1" lang="ja-JP" altLang="en-US" smtClean="0"/>
              <a:t>‹#›</a:t>
            </a:fld>
            <a:endParaRPr kumimoji="1" lang="ja-JP" altLang="en-US"/>
          </a:p>
        </p:txBody>
      </p:sp>
    </p:spTree>
    <p:extLst>
      <p:ext uri="{BB962C8B-B14F-4D97-AF65-F5344CB8AC3E}">
        <p14:creationId xmlns:p14="http://schemas.microsoft.com/office/powerpoint/2010/main" val="3730311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BBD1E61-9C10-4D3A-9110-61C3F7FE5751}" type="datetimeFigureOut">
              <a:rPr kumimoji="1" lang="ja-JP" altLang="en-US" smtClean="0"/>
              <a:t>2017/7/5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A89096-778A-4B3E-901B-DAEEDE9BAB39}" type="slidenum">
              <a:rPr kumimoji="1" lang="ja-JP" altLang="en-US" smtClean="0"/>
              <a:t>‹#›</a:t>
            </a:fld>
            <a:endParaRPr kumimoji="1" lang="ja-JP" altLang="en-US"/>
          </a:p>
        </p:txBody>
      </p:sp>
    </p:spTree>
    <p:extLst>
      <p:ext uri="{BB962C8B-B14F-4D97-AF65-F5344CB8AC3E}">
        <p14:creationId xmlns:p14="http://schemas.microsoft.com/office/powerpoint/2010/main" val="420197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BBD1E61-9C10-4D3A-9110-61C3F7FE5751}" type="datetimeFigureOut">
              <a:rPr kumimoji="1" lang="ja-JP" altLang="en-US" smtClean="0"/>
              <a:t>2017/7/5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A89096-778A-4B3E-901B-DAEEDE9BAB39}" type="slidenum">
              <a:rPr kumimoji="1" lang="ja-JP" altLang="en-US" smtClean="0"/>
              <a:t>‹#›</a:t>
            </a:fld>
            <a:endParaRPr kumimoji="1" lang="ja-JP" altLang="en-US"/>
          </a:p>
        </p:txBody>
      </p:sp>
    </p:spTree>
    <p:extLst>
      <p:ext uri="{BB962C8B-B14F-4D97-AF65-F5344CB8AC3E}">
        <p14:creationId xmlns:p14="http://schemas.microsoft.com/office/powerpoint/2010/main" val="1780148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BBD1E61-9C10-4D3A-9110-61C3F7FE5751}" type="datetimeFigureOut">
              <a:rPr kumimoji="1" lang="ja-JP" altLang="en-US" smtClean="0"/>
              <a:t>2017/7/5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A89096-778A-4B3E-901B-DAEEDE9BAB39}" type="slidenum">
              <a:rPr kumimoji="1" lang="ja-JP" altLang="en-US" smtClean="0"/>
              <a:t>‹#›</a:t>
            </a:fld>
            <a:endParaRPr kumimoji="1" lang="ja-JP" altLang="en-US"/>
          </a:p>
        </p:txBody>
      </p:sp>
    </p:spTree>
    <p:extLst>
      <p:ext uri="{BB962C8B-B14F-4D97-AF65-F5344CB8AC3E}">
        <p14:creationId xmlns:p14="http://schemas.microsoft.com/office/powerpoint/2010/main" val="436371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9BBD1E61-9C10-4D3A-9110-61C3F7FE5751}" type="datetimeFigureOut">
              <a:rPr kumimoji="1" lang="ja-JP" altLang="en-US" smtClean="0"/>
              <a:t>2017/7/5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A89096-778A-4B3E-901B-DAEEDE9BAB39}" type="slidenum">
              <a:rPr kumimoji="1" lang="ja-JP" altLang="en-US" smtClean="0"/>
              <a:t>‹#›</a:t>
            </a:fld>
            <a:endParaRPr kumimoji="1" lang="ja-JP" altLang="en-US"/>
          </a:p>
        </p:txBody>
      </p:sp>
    </p:spTree>
    <p:extLst>
      <p:ext uri="{BB962C8B-B14F-4D97-AF65-F5344CB8AC3E}">
        <p14:creationId xmlns:p14="http://schemas.microsoft.com/office/powerpoint/2010/main" val="657669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9BBD1E61-9C10-4D3A-9110-61C3F7FE5751}" type="datetimeFigureOut">
              <a:rPr kumimoji="1" lang="ja-JP" altLang="en-US" smtClean="0"/>
              <a:t>2017/7/5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1A89096-778A-4B3E-901B-DAEEDE9BAB39}" type="slidenum">
              <a:rPr kumimoji="1" lang="ja-JP" altLang="en-US" smtClean="0"/>
              <a:t>‹#›</a:t>
            </a:fld>
            <a:endParaRPr kumimoji="1" lang="ja-JP" altLang="en-US"/>
          </a:p>
        </p:txBody>
      </p:sp>
    </p:spTree>
    <p:extLst>
      <p:ext uri="{BB962C8B-B14F-4D97-AF65-F5344CB8AC3E}">
        <p14:creationId xmlns:p14="http://schemas.microsoft.com/office/powerpoint/2010/main" val="1697024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9BBD1E61-9C10-4D3A-9110-61C3F7FE5751}" type="datetimeFigureOut">
              <a:rPr kumimoji="1" lang="ja-JP" altLang="en-US" smtClean="0"/>
              <a:t>2017/7/5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1A89096-778A-4B3E-901B-DAEEDE9BAB39}" type="slidenum">
              <a:rPr kumimoji="1" lang="ja-JP" altLang="en-US" smtClean="0"/>
              <a:t>‹#›</a:t>
            </a:fld>
            <a:endParaRPr kumimoji="1" lang="ja-JP" altLang="en-US"/>
          </a:p>
        </p:txBody>
      </p:sp>
    </p:spTree>
    <p:extLst>
      <p:ext uri="{BB962C8B-B14F-4D97-AF65-F5344CB8AC3E}">
        <p14:creationId xmlns:p14="http://schemas.microsoft.com/office/powerpoint/2010/main" val="1403431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9BBD1E61-9C10-4D3A-9110-61C3F7FE5751}" type="datetimeFigureOut">
              <a:rPr kumimoji="1" lang="ja-JP" altLang="en-US" smtClean="0"/>
              <a:t>2017/7/5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1A89096-778A-4B3E-901B-DAEEDE9BAB39}" type="slidenum">
              <a:rPr kumimoji="1" lang="ja-JP" altLang="en-US" smtClean="0"/>
              <a:t>‹#›</a:t>
            </a:fld>
            <a:endParaRPr kumimoji="1" lang="ja-JP" altLang="en-US"/>
          </a:p>
        </p:txBody>
      </p:sp>
    </p:spTree>
    <p:extLst>
      <p:ext uri="{BB962C8B-B14F-4D97-AF65-F5344CB8AC3E}">
        <p14:creationId xmlns:p14="http://schemas.microsoft.com/office/powerpoint/2010/main" val="3945372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BBD1E61-9C10-4D3A-9110-61C3F7FE5751}" type="datetimeFigureOut">
              <a:rPr kumimoji="1" lang="ja-JP" altLang="en-US" smtClean="0"/>
              <a:t>2017/7/5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1A89096-778A-4B3E-901B-DAEEDE9BAB39}" type="slidenum">
              <a:rPr kumimoji="1" lang="ja-JP" altLang="en-US" smtClean="0"/>
              <a:t>‹#›</a:t>
            </a:fld>
            <a:endParaRPr kumimoji="1" lang="ja-JP" altLang="en-US"/>
          </a:p>
        </p:txBody>
      </p:sp>
    </p:spTree>
    <p:extLst>
      <p:ext uri="{BB962C8B-B14F-4D97-AF65-F5344CB8AC3E}">
        <p14:creationId xmlns:p14="http://schemas.microsoft.com/office/powerpoint/2010/main" val="1154416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BBD1E61-9C10-4D3A-9110-61C3F7FE5751}" type="datetimeFigureOut">
              <a:rPr kumimoji="1" lang="ja-JP" altLang="en-US" smtClean="0"/>
              <a:t>2017/7/5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1A89096-778A-4B3E-901B-DAEEDE9BAB39}" type="slidenum">
              <a:rPr kumimoji="1" lang="ja-JP" altLang="en-US" smtClean="0"/>
              <a:t>‹#›</a:t>
            </a:fld>
            <a:endParaRPr kumimoji="1" lang="ja-JP" altLang="en-US"/>
          </a:p>
        </p:txBody>
      </p:sp>
    </p:spTree>
    <p:extLst>
      <p:ext uri="{BB962C8B-B14F-4D97-AF65-F5344CB8AC3E}">
        <p14:creationId xmlns:p14="http://schemas.microsoft.com/office/powerpoint/2010/main" val="828825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BBD1E61-9C10-4D3A-9110-61C3F7FE5751}" type="datetimeFigureOut">
              <a:rPr kumimoji="1" lang="ja-JP" altLang="en-US" smtClean="0"/>
              <a:t>2017/7/5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1A89096-778A-4B3E-901B-DAEEDE9BAB39}" type="slidenum">
              <a:rPr kumimoji="1" lang="ja-JP" altLang="en-US" smtClean="0"/>
              <a:t>‹#›</a:t>
            </a:fld>
            <a:endParaRPr kumimoji="1" lang="ja-JP" altLang="en-US"/>
          </a:p>
        </p:txBody>
      </p:sp>
    </p:spTree>
    <p:extLst>
      <p:ext uri="{BB962C8B-B14F-4D97-AF65-F5344CB8AC3E}">
        <p14:creationId xmlns:p14="http://schemas.microsoft.com/office/powerpoint/2010/main" val="1078870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BD1E61-9C10-4D3A-9110-61C3F7FE5751}" type="datetimeFigureOut">
              <a:rPr kumimoji="1" lang="ja-JP" altLang="en-US" smtClean="0"/>
              <a:t>2017/7/5</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A89096-778A-4B3E-901B-DAEEDE9BAB39}" type="slidenum">
              <a:rPr kumimoji="1" lang="ja-JP" altLang="en-US" smtClean="0"/>
              <a:t>‹#›</a:t>
            </a:fld>
            <a:endParaRPr kumimoji="1" lang="ja-JP" altLang="en-US"/>
          </a:p>
        </p:txBody>
      </p:sp>
    </p:spTree>
    <p:extLst>
      <p:ext uri="{BB962C8B-B14F-4D97-AF65-F5344CB8AC3E}">
        <p14:creationId xmlns:p14="http://schemas.microsoft.com/office/powerpoint/2010/main" val="1926404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gxstyI9xQZs&amp;list=UUFwGf2PuQwleWza_P6fre1A" TargetMode="External"/><Relationship Id="rId2" Type="http://schemas.openxmlformats.org/officeDocument/2006/relationships/hyperlink" Target="https://www.youtube.com/watch?v=BNDlxt0d7w4&amp;list=UUFwGf2PuQwleWza_P6fre1A&amp;index=57" TargetMode="Externa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ikitravel.org/en/File:PH-Manila-Jeepneys.jpg"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www.rappler.com/nation/90588-unaccredited-taxi-naia-passenger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www.rappler.com/business/industries/208-infrastructure/62547-dotc-bid-cebu-brt-2015"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www.rappler.com/business/industries/infrastructure/95230-uber-transport-network-company-requirement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image" Target="../media/image1.tmp"/><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tmp"/><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jinryu.jp/blog/wp-content/uploads/2016/08/%E3%83%80%E3%82%A6%E3%83%B3%E3%83%AD%E3%83%BC%E3%83%89.pn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ln>
            <a:solidFill>
              <a:schemeClr val="accent1"/>
            </a:solidFill>
          </a:ln>
        </p:spPr>
        <p:txBody>
          <a:bodyPr>
            <a:normAutofit/>
          </a:bodyPr>
          <a:lstStyle/>
          <a:p>
            <a:r>
              <a:rPr lang="en-US" altLang="ja-JP" dirty="0" smtClean="0"/>
              <a:t>Transportation</a:t>
            </a:r>
            <a:br>
              <a:rPr lang="en-US" altLang="ja-JP" dirty="0" smtClean="0"/>
            </a:br>
            <a:r>
              <a:rPr lang="en-US" altLang="ja-JP" dirty="0" smtClean="0"/>
              <a:t>IN</a:t>
            </a:r>
            <a:r>
              <a:rPr lang="ja-JP" altLang="en-US" dirty="0" smtClean="0"/>
              <a:t>　</a:t>
            </a:r>
            <a:r>
              <a:rPr lang="en-US" altLang="ja-JP" dirty="0" smtClean="0"/>
              <a:t>JAPAN</a:t>
            </a:r>
            <a:endParaRPr kumimoji="1" lang="ja-JP" altLang="en-US" dirty="0"/>
          </a:p>
        </p:txBody>
      </p:sp>
      <p:sp>
        <p:nvSpPr>
          <p:cNvPr id="3" name="サブタイトル 2"/>
          <p:cNvSpPr>
            <a:spLocks noGrp="1"/>
          </p:cNvSpPr>
          <p:nvPr>
            <p:ph type="subTitle" idx="1"/>
          </p:nvPr>
        </p:nvSpPr>
        <p:spPr/>
        <p:txBody>
          <a:bodyPr>
            <a:normAutofit lnSpcReduction="10000"/>
          </a:bodyPr>
          <a:lstStyle/>
          <a:p>
            <a:endParaRPr kumimoji="1" lang="en-US" altLang="ja-JP" dirty="0" smtClean="0"/>
          </a:p>
          <a:p>
            <a:r>
              <a:rPr lang="en-US" altLang="ja-JP" dirty="0" smtClean="0"/>
              <a:t>Shuichi</a:t>
            </a:r>
            <a:r>
              <a:rPr lang="ja-JP" altLang="en-US" dirty="0" smtClean="0"/>
              <a:t>　</a:t>
            </a:r>
            <a:r>
              <a:rPr lang="en-US" altLang="ja-JP" dirty="0" err="1" smtClean="0"/>
              <a:t>Teramae</a:t>
            </a:r>
            <a:r>
              <a:rPr lang="ja-JP" altLang="en-US" dirty="0"/>
              <a:t>　</a:t>
            </a:r>
            <a:r>
              <a:rPr kumimoji="1" lang="en-US" altLang="ja-JP" dirty="0" smtClean="0"/>
              <a:t>PhD</a:t>
            </a:r>
          </a:p>
          <a:p>
            <a:endParaRPr lang="en-US" altLang="ja-JP" dirty="0"/>
          </a:p>
          <a:p>
            <a:r>
              <a:rPr kumimoji="1" lang="en-US" altLang="ja-JP" dirty="0" smtClean="0"/>
              <a:t>President</a:t>
            </a:r>
            <a:r>
              <a:rPr kumimoji="1" lang="ja-JP" altLang="en-US" dirty="0" smtClean="0"/>
              <a:t>　</a:t>
            </a:r>
            <a:r>
              <a:rPr kumimoji="1" lang="en-US" altLang="ja-JP" dirty="0" smtClean="0"/>
              <a:t>OF</a:t>
            </a:r>
            <a:r>
              <a:rPr kumimoji="1" lang="ja-JP" altLang="en-US" dirty="0" smtClean="0"/>
              <a:t>　</a:t>
            </a:r>
            <a:r>
              <a:rPr kumimoji="1" lang="en-US" altLang="ja-JP" dirty="0" smtClean="0"/>
              <a:t>Human</a:t>
            </a:r>
            <a:r>
              <a:rPr kumimoji="1" lang="ja-JP" altLang="en-US" dirty="0" smtClean="0"/>
              <a:t>　</a:t>
            </a:r>
            <a:r>
              <a:rPr kumimoji="1" lang="en-US" altLang="ja-JP" dirty="0" smtClean="0"/>
              <a:t>Logistics</a:t>
            </a:r>
            <a:r>
              <a:rPr kumimoji="1" lang="ja-JP" altLang="en-US" dirty="0" smtClean="0"/>
              <a:t>　＆　</a:t>
            </a:r>
            <a:r>
              <a:rPr kumimoji="1" lang="en-US" altLang="ja-JP" dirty="0" smtClean="0"/>
              <a:t>Tourism</a:t>
            </a:r>
            <a:r>
              <a:rPr kumimoji="1" lang="ja-JP" altLang="en-US" dirty="0" smtClean="0"/>
              <a:t>　</a:t>
            </a:r>
            <a:r>
              <a:rPr lang="en-US" altLang="ja-JP" dirty="0" err="1"/>
              <a:t>L</a:t>
            </a:r>
            <a:r>
              <a:rPr kumimoji="1" lang="en-US" altLang="ja-JP" dirty="0" err="1" smtClean="0"/>
              <a:t>aboratry</a:t>
            </a:r>
            <a:endParaRPr kumimoji="1" lang="ja-JP" altLang="en-US" dirty="0"/>
          </a:p>
        </p:txBody>
      </p:sp>
    </p:spTree>
    <p:extLst>
      <p:ext uri="{BB962C8B-B14F-4D97-AF65-F5344CB8AC3E}">
        <p14:creationId xmlns:p14="http://schemas.microsoft.com/office/powerpoint/2010/main" val="604136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w="12700">
            <a:solidFill>
              <a:schemeClr val="tx1"/>
            </a:solidFill>
          </a:ln>
        </p:spPr>
        <p:txBody>
          <a:bodyPr/>
          <a:lstStyle/>
          <a:p>
            <a:pPr algn="ctr"/>
            <a:r>
              <a:rPr kumimoji="1" lang="en-US" altLang="ja-JP" dirty="0" smtClean="0"/>
              <a:t>How</a:t>
            </a:r>
            <a:r>
              <a:rPr kumimoji="1" lang="ja-JP" altLang="en-US" dirty="0" smtClean="0"/>
              <a:t>　</a:t>
            </a:r>
            <a:r>
              <a:rPr kumimoji="1" lang="en-US" altLang="ja-JP" dirty="0" smtClean="0"/>
              <a:t>About</a:t>
            </a:r>
            <a:r>
              <a:rPr kumimoji="1" lang="ja-JP" altLang="en-US" dirty="0" smtClean="0"/>
              <a:t>　</a:t>
            </a:r>
            <a:r>
              <a:rPr kumimoji="1" lang="en-US" altLang="ja-JP" dirty="0" err="1" smtClean="0"/>
              <a:t>Manira</a:t>
            </a:r>
            <a:r>
              <a:rPr kumimoji="1" lang="ja-JP" altLang="en-US" dirty="0" smtClean="0"/>
              <a:t>？</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sz="4400" dirty="0"/>
              <a:t>Legal system </a:t>
            </a:r>
            <a:r>
              <a:rPr lang="en-US" altLang="ja-JP" sz="4400" dirty="0" smtClean="0"/>
              <a:t>differences</a:t>
            </a:r>
            <a:r>
              <a:rPr kumimoji="1" lang="ja-JP" altLang="en-US" sz="4400" dirty="0" smtClean="0"/>
              <a:t>　</a:t>
            </a:r>
            <a:r>
              <a:rPr kumimoji="1" lang="en-US" altLang="ja-JP" sz="4400" dirty="0" smtClean="0"/>
              <a:t>between</a:t>
            </a:r>
            <a:r>
              <a:rPr kumimoji="1" lang="ja-JP" altLang="en-US" sz="4400" dirty="0" smtClean="0"/>
              <a:t>　</a:t>
            </a:r>
            <a:r>
              <a:rPr kumimoji="1" lang="ja-JP" altLang="en-US" sz="4400" dirty="0" err="1" smtClean="0"/>
              <a:t>ｓ</a:t>
            </a:r>
            <a:r>
              <a:rPr kumimoji="1" lang="en-US" altLang="ja-JP" sz="4400" dirty="0" err="1" smtClean="0"/>
              <a:t>treet</a:t>
            </a:r>
            <a:r>
              <a:rPr lang="en-US" altLang="ja-JP" sz="4400" dirty="0" smtClean="0"/>
              <a:t>-</a:t>
            </a:r>
            <a:r>
              <a:rPr kumimoji="1" lang="en-US" altLang="ja-JP" sz="4400" dirty="0" smtClean="0"/>
              <a:t>hiring</a:t>
            </a:r>
            <a:r>
              <a:rPr kumimoji="1" lang="ja-JP" altLang="en-US" sz="4400" dirty="0" smtClean="0"/>
              <a:t>　</a:t>
            </a:r>
            <a:r>
              <a:rPr kumimoji="1" lang="en-US" altLang="ja-JP" sz="4400" dirty="0" smtClean="0"/>
              <a:t>and</a:t>
            </a:r>
            <a:r>
              <a:rPr kumimoji="1" lang="ja-JP" altLang="en-US" sz="4400" dirty="0" smtClean="0"/>
              <a:t>　</a:t>
            </a:r>
            <a:r>
              <a:rPr kumimoji="1" lang="en-US" altLang="ja-JP" sz="4400" dirty="0" smtClean="0"/>
              <a:t>non-street-hiring</a:t>
            </a:r>
            <a:r>
              <a:rPr kumimoji="1" lang="ja-JP" altLang="en-US" sz="4400" dirty="0" smtClean="0"/>
              <a:t>　</a:t>
            </a:r>
            <a:r>
              <a:rPr kumimoji="1" lang="en-US" altLang="ja-JP" sz="4400" dirty="0" smtClean="0"/>
              <a:t>in</a:t>
            </a:r>
            <a:r>
              <a:rPr kumimoji="1" lang="ja-JP" altLang="en-US" sz="4400" dirty="0" smtClean="0"/>
              <a:t>　</a:t>
            </a:r>
            <a:r>
              <a:rPr kumimoji="1" lang="en-US" altLang="ja-JP" sz="4400" dirty="0" smtClean="0"/>
              <a:t>MANIRA</a:t>
            </a:r>
            <a:r>
              <a:rPr kumimoji="1" lang="ja-JP" altLang="en-US" sz="4400" dirty="0" smtClean="0"/>
              <a:t>　</a:t>
            </a:r>
            <a:r>
              <a:rPr kumimoji="1" lang="en-US" altLang="ja-JP" sz="4400" dirty="0" smtClean="0"/>
              <a:t>CITY.</a:t>
            </a:r>
          </a:p>
          <a:p>
            <a:r>
              <a:rPr lang="en-US" altLang="ja-JP" sz="4400" dirty="0" smtClean="0"/>
              <a:t>PHV in </a:t>
            </a:r>
            <a:r>
              <a:rPr lang="en-US" altLang="ja-JP" sz="4400" dirty="0"/>
              <a:t>London </a:t>
            </a:r>
            <a:r>
              <a:rPr lang="en-US" altLang="ja-JP" sz="4400" dirty="0" smtClean="0"/>
              <a:t>does non-street-hailing</a:t>
            </a:r>
            <a:r>
              <a:rPr lang="ja-JP" altLang="en-US" sz="4400" dirty="0" smtClean="0"/>
              <a:t>　</a:t>
            </a:r>
            <a:r>
              <a:rPr lang="en-US" altLang="ja-JP" sz="4400" dirty="0" smtClean="0"/>
              <a:t>and</a:t>
            </a:r>
            <a:r>
              <a:rPr lang="ja-JP" altLang="en-US" sz="4400" dirty="0" smtClean="0"/>
              <a:t>　</a:t>
            </a:r>
            <a:r>
              <a:rPr lang="en-US" altLang="ja-JP" sz="4400" dirty="0" smtClean="0"/>
              <a:t>waiting at </a:t>
            </a:r>
            <a:r>
              <a:rPr lang="en-US" altLang="ja-JP" sz="4400" dirty="0"/>
              <a:t>garage, it </a:t>
            </a:r>
            <a:r>
              <a:rPr lang="en-US" altLang="ja-JP" sz="4400" dirty="0" smtClean="0"/>
              <a:t>is </a:t>
            </a:r>
            <a:r>
              <a:rPr lang="en-US" altLang="ja-JP" sz="4400" dirty="0"/>
              <a:t>not illegal.</a:t>
            </a:r>
            <a:endParaRPr kumimoji="1" lang="ja-JP" altLang="en-US" sz="4400" dirty="0"/>
          </a:p>
        </p:txBody>
      </p:sp>
    </p:spTree>
    <p:extLst>
      <p:ext uri="{BB962C8B-B14F-4D97-AF65-F5344CB8AC3E}">
        <p14:creationId xmlns:p14="http://schemas.microsoft.com/office/powerpoint/2010/main" val="3721630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normAutofit fontScale="90000"/>
          </a:bodyPr>
          <a:lstStyle/>
          <a:p>
            <a:pPr algn="ctr"/>
            <a:r>
              <a:rPr lang="en-US" altLang="ja-JP" sz="6600" dirty="0" smtClean="0"/>
              <a:t>JERON</a:t>
            </a:r>
            <a:r>
              <a:rPr lang="ja-JP" altLang="en-US" sz="6600" dirty="0" smtClean="0"/>
              <a:t>　</a:t>
            </a:r>
            <a:r>
              <a:rPr lang="en-US" altLang="ja-JP" sz="6600" dirty="0" smtClean="0"/>
              <a:t>TAXI</a:t>
            </a:r>
            <a:br>
              <a:rPr lang="en-US" altLang="ja-JP" sz="6600" dirty="0" smtClean="0"/>
            </a:br>
            <a:r>
              <a:rPr lang="en-US" altLang="ja-JP" dirty="0" smtClean="0"/>
              <a:t>AS</a:t>
            </a:r>
            <a:r>
              <a:rPr lang="ja-JP" altLang="en-US" dirty="0" smtClean="0"/>
              <a:t>　</a:t>
            </a:r>
            <a:r>
              <a:rPr lang="en-US" altLang="ja-JP" dirty="0" err="1" smtClean="0">
                <a:solidFill>
                  <a:srgbClr val="FF0000"/>
                </a:solidFill>
              </a:rPr>
              <a:t>Malti</a:t>
            </a:r>
            <a:r>
              <a:rPr lang="en-US" altLang="ja-JP" dirty="0" smtClean="0">
                <a:solidFill>
                  <a:srgbClr val="FF0000"/>
                </a:solidFill>
              </a:rPr>
              <a:t>-Package-Tour</a:t>
            </a:r>
            <a:endParaRPr kumimoji="1" lang="ja-JP" altLang="en-US" dirty="0">
              <a:solidFill>
                <a:srgbClr val="FF0000"/>
              </a:solidFill>
            </a:endParaRPr>
          </a:p>
        </p:txBody>
      </p:sp>
      <p:sp>
        <p:nvSpPr>
          <p:cNvPr id="4" name="正方形/長方形 3"/>
          <p:cNvSpPr/>
          <p:nvPr/>
        </p:nvSpPr>
        <p:spPr>
          <a:xfrm>
            <a:off x="1216326" y="2636912"/>
            <a:ext cx="2828946" cy="14401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4800" dirty="0" smtClean="0">
                <a:solidFill>
                  <a:schemeClr val="tx1">
                    <a:lumMod val="95000"/>
                    <a:lumOff val="5000"/>
                  </a:schemeClr>
                </a:solidFill>
              </a:rPr>
              <a:t>Home</a:t>
            </a:r>
            <a:endParaRPr lang="ja-JP" altLang="en-US" sz="4800" dirty="0">
              <a:solidFill>
                <a:schemeClr val="tx1">
                  <a:lumMod val="95000"/>
                  <a:lumOff val="5000"/>
                </a:schemeClr>
              </a:solidFill>
            </a:endParaRPr>
          </a:p>
        </p:txBody>
      </p:sp>
      <p:sp>
        <p:nvSpPr>
          <p:cNvPr id="5" name="正方形/長方形 4"/>
          <p:cNvSpPr/>
          <p:nvPr/>
        </p:nvSpPr>
        <p:spPr>
          <a:xfrm>
            <a:off x="8112225" y="2492896"/>
            <a:ext cx="3861240" cy="15841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600" dirty="0" smtClean="0">
                <a:solidFill>
                  <a:schemeClr val="tx1">
                    <a:lumMod val="95000"/>
                    <a:lumOff val="5000"/>
                  </a:schemeClr>
                </a:solidFill>
              </a:rPr>
              <a:t>Hospital</a:t>
            </a:r>
          </a:p>
          <a:p>
            <a:pPr algn="ctr"/>
            <a:r>
              <a:rPr lang="en-US" altLang="ja-JP" sz="3600" dirty="0" smtClean="0">
                <a:solidFill>
                  <a:schemeClr val="tx1">
                    <a:lumMod val="95000"/>
                    <a:lumOff val="5000"/>
                  </a:schemeClr>
                </a:solidFill>
              </a:rPr>
              <a:t> </a:t>
            </a:r>
            <a:r>
              <a:rPr lang="en-US" altLang="ja-JP" sz="3600" dirty="0">
                <a:solidFill>
                  <a:schemeClr val="tx1">
                    <a:lumMod val="95000"/>
                    <a:lumOff val="5000"/>
                  </a:schemeClr>
                </a:solidFill>
              </a:rPr>
              <a:t>convenience </a:t>
            </a:r>
            <a:r>
              <a:rPr lang="en-US" altLang="ja-JP" sz="3600" dirty="0" smtClean="0">
                <a:solidFill>
                  <a:schemeClr val="tx1">
                    <a:lumMod val="95000"/>
                    <a:lumOff val="5000"/>
                  </a:schemeClr>
                </a:solidFill>
              </a:rPr>
              <a:t>store</a:t>
            </a:r>
          </a:p>
          <a:p>
            <a:pPr algn="ctr"/>
            <a:r>
              <a:rPr lang="en-US" altLang="ja-JP" sz="3600" dirty="0" smtClean="0">
                <a:solidFill>
                  <a:schemeClr val="tx1">
                    <a:lumMod val="95000"/>
                    <a:lumOff val="5000"/>
                  </a:schemeClr>
                </a:solidFill>
              </a:rPr>
              <a:t>Railway</a:t>
            </a:r>
            <a:r>
              <a:rPr lang="ja-JP" altLang="en-US" sz="3600" dirty="0" smtClean="0">
                <a:solidFill>
                  <a:schemeClr val="tx1">
                    <a:lumMod val="95000"/>
                    <a:lumOff val="5000"/>
                  </a:schemeClr>
                </a:solidFill>
              </a:rPr>
              <a:t>　</a:t>
            </a:r>
            <a:r>
              <a:rPr lang="en-US" altLang="ja-JP" sz="3600" dirty="0" smtClean="0">
                <a:solidFill>
                  <a:schemeClr val="tx1">
                    <a:lumMod val="95000"/>
                    <a:lumOff val="5000"/>
                  </a:schemeClr>
                </a:solidFill>
              </a:rPr>
              <a:t>station</a:t>
            </a:r>
            <a:endParaRPr lang="ja-JP" altLang="en-US" sz="3600" dirty="0">
              <a:solidFill>
                <a:schemeClr val="tx1">
                  <a:lumMod val="95000"/>
                  <a:lumOff val="5000"/>
                </a:schemeClr>
              </a:solidFill>
            </a:endParaRPr>
          </a:p>
        </p:txBody>
      </p:sp>
      <p:sp>
        <p:nvSpPr>
          <p:cNvPr id="8" name="下カーブ矢印 7"/>
          <p:cNvSpPr/>
          <p:nvPr/>
        </p:nvSpPr>
        <p:spPr>
          <a:xfrm>
            <a:off x="4079776" y="2924944"/>
            <a:ext cx="4032448" cy="2274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9" name="下カーブ矢印 8"/>
          <p:cNvSpPr/>
          <p:nvPr/>
        </p:nvSpPr>
        <p:spPr>
          <a:xfrm rot="10800000">
            <a:off x="4079776" y="3212976"/>
            <a:ext cx="3960440" cy="834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0" name="テキスト ボックス 9"/>
          <p:cNvSpPr txBox="1"/>
          <p:nvPr/>
        </p:nvSpPr>
        <p:spPr>
          <a:xfrm>
            <a:off x="8465906" y="4526009"/>
            <a:ext cx="3241576" cy="584775"/>
          </a:xfrm>
          <a:prstGeom prst="rect">
            <a:avLst/>
          </a:prstGeom>
          <a:noFill/>
          <a:ln>
            <a:solidFill>
              <a:schemeClr val="tx1">
                <a:lumMod val="95000"/>
                <a:lumOff val="5000"/>
              </a:schemeClr>
            </a:solidFill>
            <a:prstDash val="dash"/>
          </a:ln>
        </p:spPr>
        <p:txBody>
          <a:bodyPr wrap="square" rtlCol="0">
            <a:spAutoFit/>
          </a:bodyPr>
          <a:lstStyle/>
          <a:p>
            <a:pPr algn="ctr"/>
            <a:r>
              <a:rPr lang="en-US" altLang="ja-JP" sz="3200" dirty="0"/>
              <a:t>All you can use</a:t>
            </a:r>
            <a:endParaRPr lang="ja-JP" altLang="en-US" sz="3200" dirty="0"/>
          </a:p>
        </p:txBody>
      </p:sp>
      <p:sp>
        <p:nvSpPr>
          <p:cNvPr id="11" name="テキスト ボックス 10"/>
          <p:cNvSpPr txBox="1"/>
          <p:nvPr/>
        </p:nvSpPr>
        <p:spPr>
          <a:xfrm>
            <a:off x="4367808" y="4405239"/>
            <a:ext cx="3275196" cy="707886"/>
          </a:xfrm>
          <a:prstGeom prst="rect">
            <a:avLst/>
          </a:prstGeom>
          <a:noFill/>
          <a:ln>
            <a:solidFill>
              <a:schemeClr val="tx1">
                <a:lumMod val="95000"/>
                <a:lumOff val="5000"/>
              </a:schemeClr>
            </a:solidFill>
            <a:prstDash val="dash"/>
          </a:ln>
        </p:spPr>
        <p:txBody>
          <a:bodyPr wrap="square" rtlCol="0">
            <a:spAutoFit/>
          </a:bodyPr>
          <a:lstStyle/>
          <a:p>
            <a:pPr algn="ctr"/>
            <a:r>
              <a:rPr lang="en-US" altLang="ja-JP" sz="2000" dirty="0"/>
              <a:t>Itinerary guarantee responsibility</a:t>
            </a:r>
            <a:endParaRPr lang="ja-JP" altLang="en-US" sz="2000" dirty="0"/>
          </a:p>
        </p:txBody>
      </p:sp>
      <p:sp>
        <p:nvSpPr>
          <p:cNvPr id="12" name="テキスト ボックス 11"/>
          <p:cNvSpPr txBox="1"/>
          <p:nvPr/>
        </p:nvSpPr>
        <p:spPr>
          <a:xfrm>
            <a:off x="4479950" y="5171446"/>
            <a:ext cx="3096344" cy="646331"/>
          </a:xfrm>
          <a:prstGeom prst="rect">
            <a:avLst/>
          </a:prstGeom>
          <a:noFill/>
          <a:ln>
            <a:solidFill>
              <a:schemeClr val="tx1">
                <a:lumMod val="95000"/>
                <a:lumOff val="5000"/>
              </a:schemeClr>
            </a:solidFill>
            <a:prstDash val="dash"/>
          </a:ln>
        </p:spPr>
        <p:txBody>
          <a:bodyPr wrap="square" rtlCol="0">
            <a:spAutoFit/>
          </a:bodyPr>
          <a:lstStyle/>
          <a:p>
            <a:pPr algn="ctr"/>
            <a:r>
              <a:rPr lang="en-US" altLang="ja-JP" dirty="0"/>
              <a:t>Special compensation responsibility</a:t>
            </a:r>
            <a:endParaRPr lang="ja-JP" altLang="en-US" dirty="0"/>
          </a:p>
        </p:txBody>
      </p:sp>
      <p:sp>
        <p:nvSpPr>
          <p:cNvPr id="13" name="テキスト ボックス 12"/>
          <p:cNvSpPr txBox="1"/>
          <p:nvPr/>
        </p:nvSpPr>
        <p:spPr>
          <a:xfrm>
            <a:off x="3700730" y="1784071"/>
            <a:ext cx="4546516" cy="646331"/>
          </a:xfrm>
          <a:prstGeom prst="rect">
            <a:avLst/>
          </a:prstGeom>
          <a:noFill/>
          <a:ln>
            <a:solidFill>
              <a:schemeClr val="tx1">
                <a:lumMod val="95000"/>
                <a:lumOff val="5000"/>
              </a:schemeClr>
            </a:solidFill>
            <a:prstDash val="dash"/>
          </a:ln>
        </p:spPr>
        <p:txBody>
          <a:bodyPr wrap="square" rtlCol="0">
            <a:spAutoFit/>
          </a:bodyPr>
          <a:lstStyle/>
          <a:p>
            <a:pPr algn="ctr"/>
            <a:r>
              <a:rPr lang="en-US" altLang="ja-JP" sz="3600" dirty="0" smtClean="0"/>
              <a:t>Monthly</a:t>
            </a:r>
            <a:r>
              <a:rPr lang="ja-JP" altLang="en-US" sz="3600" dirty="0" smtClean="0"/>
              <a:t>　</a:t>
            </a:r>
            <a:r>
              <a:rPr lang="en-US" altLang="ja-JP" sz="3600" dirty="0" smtClean="0"/>
              <a:t>Fixed</a:t>
            </a:r>
            <a:r>
              <a:rPr lang="ja-JP" altLang="en-US" sz="3600" dirty="0" smtClean="0"/>
              <a:t>　</a:t>
            </a:r>
            <a:r>
              <a:rPr lang="en-US" altLang="ja-JP" sz="3600" dirty="0" smtClean="0"/>
              <a:t>Rate</a:t>
            </a:r>
            <a:endParaRPr lang="ja-JP" altLang="en-US" sz="3600" dirty="0"/>
          </a:p>
        </p:txBody>
      </p:sp>
      <p:sp>
        <p:nvSpPr>
          <p:cNvPr id="14" name="下カーブ矢印 13"/>
          <p:cNvSpPr/>
          <p:nvPr/>
        </p:nvSpPr>
        <p:spPr>
          <a:xfrm>
            <a:off x="4007768" y="3356992"/>
            <a:ext cx="4032448" cy="2274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5" name="下カーブ矢印 14"/>
          <p:cNvSpPr/>
          <p:nvPr/>
        </p:nvSpPr>
        <p:spPr>
          <a:xfrm rot="10800000">
            <a:off x="4007768" y="3645024"/>
            <a:ext cx="3960440" cy="834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6" name="下カーブ矢印 15"/>
          <p:cNvSpPr/>
          <p:nvPr/>
        </p:nvSpPr>
        <p:spPr>
          <a:xfrm>
            <a:off x="4007769" y="3849605"/>
            <a:ext cx="4032448" cy="2274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7" name="下カーブ矢印 16"/>
          <p:cNvSpPr/>
          <p:nvPr/>
        </p:nvSpPr>
        <p:spPr>
          <a:xfrm rot="10800000">
            <a:off x="4007769" y="4137637"/>
            <a:ext cx="3960440" cy="834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8" name="下カーブ矢印 17"/>
          <p:cNvSpPr/>
          <p:nvPr/>
        </p:nvSpPr>
        <p:spPr>
          <a:xfrm>
            <a:off x="4007768" y="2492896"/>
            <a:ext cx="4032448" cy="2274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9" name="下カーブ矢印 18"/>
          <p:cNvSpPr/>
          <p:nvPr/>
        </p:nvSpPr>
        <p:spPr>
          <a:xfrm rot="10800000">
            <a:off x="4007768" y="2780928"/>
            <a:ext cx="3960440" cy="834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20" name="右矢印 19"/>
          <p:cNvSpPr/>
          <p:nvPr/>
        </p:nvSpPr>
        <p:spPr>
          <a:xfrm>
            <a:off x="7674181" y="4537629"/>
            <a:ext cx="50405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屈折矢印 20"/>
          <p:cNvSpPr/>
          <p:nvPr/>
        </p:nvSpPr>
        <p:spPr>
          <a:xfrm flipH="1">
            <a:off x="2351584" y="4149080"/>
            <a:ext cx="1944216" cy="1584176"/>
          </a:xfrm>
          <a:prstGeom prst="bentUpArrow">
            <a:avLst>
              <a:gd name="adj1" fmla="val 42885"/>
              <a:gd name="adj2" fmla="val 25000"/>
              <a:gd name="adj3" fmla="val 25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lumMod val="95000"/>
                    <a:lumOff val="5000"/>
                  </a:schemeClr>
                </a:solidFill>
              </a:rPr>
              <a:t>Handling of compensation during home</a:t>
            </a:r>
            <a:endParaRPr lang="ja-JP" altLang="en-US" dirty="0">
              <a:solidFill>
                <a:schemeClr val="tx1">
                  <a:lumMod val="95000"/>
                  <a:lumOff val="5000"/>
                </a:schemeClr>
              </a:solidFill>
            </a:endParaRPr>
          </a:p>
        </p:txBody>
      </p:sp>
      <p:sp>
        <p:nvSpPr>
          <p:cNvPr id="3" name="円/楕円 2"/>
          <p:cNvSpPr/>
          <p:nvPr/>
        </p:nvSpPr>
        <p:spPr>
          <a:xfrm>
            <a:off x="508963" y="3849605"/>
            <a:ext cx="1837426" cy="2637459"/>
          </a:xfrm>
          <a:prstGeom prst="ellipse">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ja-JP" sz="1600" dirty="0">
                <a:solidFill>
                  <a:schemeClr val="tx1">
                    <a:lumMod val="95000"/>
                    <a:lumOff val="5000"/>
                  </a:schemeClr>
                </a:solidFill>
              </a:rPr>
              <a:t>Emergence of new terms and conditions</a:t>
            </a:r>
            <a:endParaRPr kumimoji="1" lang="ja-JP" altLang="en-US" sz="1600" dirty="0">
              <a:solidFill>
                <a:schemeClr val="tx1">
                  <a:lumMod val="95000"/>
                  <a:lumOff val="5000"/>
                </a:schemeClr>
              </a:solidFill>
            </a:endParaRPr>
          </a:p>
        </p:txBody>
      </p:sp>
      <p:sp>
        <p:nvSpPr>
          <p:cNvPr id="6" name="角丸四角形 5"/>
          <p:cNvSpPr/>
          <p:nvPr/>
        </p:nvSpPr>
        <p:spPr>
          <a:xfrm>
            <a:off x="301924" y="146511"/>
            <a:ext cx="2691442" cy="23182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4800" dirty="0"/>
              <a:t>Elderly driver problem</a:t>
            </a:r>
            <a:endParaRPr kumimoji="1" lang="ja-JP" altLang="en-US" sz="4800" dirty="0"/>
          </a:p>
        </p:txBody>
      </p:sp>
    </p:spTree>
    <p:extLst>
      <p:ext uri="{BB962C8B-B14F-4D97-AF65-F5344CB8AC3E}">
        <p14:creationId xmlns:p14="http://schemas.microsoft.com/office/powerpoint/2010/main" val="4175848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497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746011"/>
            <a:ext cx="10515600" cy="1325563"/>
          </a:xfrm>
          <a:ln w="57150">
            <a:solidFill>
              <a:schemeClr val="bg1">
                <a:lumMod val="50000"/>
              </a:schemeClr>
            </a:solidFill>
          </a:ln>
        </p:spPr>
        <p:txBody>
          <a:bodyPr>
            <a:normAutofit/>
          </a:bodyPr>
          <a:lstStyle/>
          <a:p>
            <a:pPr algn="ctr"/>
            <a:r>
              <a:rPr lang="ja-JP" altLang="ja-JP" dirty="0" smtClean="0"/>
              <a:t>チームネクストマニラ</a:t>
            </a:r>
            <a:r>
              <a:rPr lang="ja-JP" altLang="ja-JP" dirty="0"/>
              <a:t>合宿用　事前</a:t>
            </a:r>
            <a:r>
              <a:rPr lang="ja-JP" altLang="ja-JP" dirty="0" smtClean="0"/>
              <a:t>資料</a:t>
            </a:r>
            <a:endParaRPr kumimoji="1" lang="ja-JP" altLang="en-US" dirty="0"/>
          </a:p>
        </p:txBody>
      </p:sp>
    </p:spTree>
    <p:extLst>
      <p:ext uri="{BB962C8B-B14F-4D97-AF65-F5344CB8AC3E}">
        <p14:creationId xmlns:p14="http://schemas.microsoft.com/office/powerpoint/2010/main" val="2082629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2321" y="0"/>
            <a:ext cx="10515600" cy="1325563"/>
          </a:xfrm>
          <a:ln>
            <a:solidFill>
              <a:schemeClr val="accent1"/>
            </a:solidFill>
          </a:ln>
        </p:spPr>
        <p:txBody>
          <a:bodyPr/>
          <a:lstStyle/>
          <a:p>
            <a:pPr algn="ctr"/>
            <a:r>
              <a:rPr lang="ja-JP" altLang="ja-JP" b="1" dirty="0"/>
              <a:t>アセアン諸国等の経済事情</a:t>
            </a:r>
            <a:endParaRPr kumimoji="1" lang="ja-JP" altLang="en-US" dirty="0"/>
          </a:p>
        </p:txBody>
      </p:sp>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1621765" y="1578634"/>
            <a:ext cx="9575322" cy="5201728"/>
          </a:xfrm>
          <a:prstGeom prst="rect">
            <a:avLst/>
          </a:prstGeom>
          <a:noFill/>
          <a:ln>
            <a:noFill/>
          </a:ln>
        </p:spPr>
      </p:pic>
    </p:spTree>
    <p:extLst>
      <p:ext uri="{BB962C8B-B14F-4D97-AF65-F5344CB8AC3E}">
        <p14:creationId xmlns:p14="http://schemas.microsoft.com/office/powerpoint/2010/main" val="2571671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301925" y="198408"/>
            <a:ext cx="11671539" cy="6581954"/>
          </a:xfrm>
          <a:prstGeom prst="rect">
            <a:avLst/>
          </a:prstGeom>
          <a:noFill/>
          <a:ln>
            <a:noFill/>
          </a:ln>
        </p:spPr>
      </p:pic>
    </p:spTree>
    <p:extLst>
      <p:ext uri="{BB962C8B-B14F-4D97-AF65-F5344CB8AC3E}">
        <p14:creationId xmlns:p14="http://schemas.microsoft.com/office/powerpoint/2010/main" val="11922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lstStyle/>
          <a:p>
            <a:r>
              <a:rPr lang="ja-JP" altLang="ja-JP" b="1" dirty="0"/>
              <a:t>２　アセアン諸国等の国際観光</a:t>
            </a:r>
            <a:r>
              <a:rPr lang="ja-JP" altLang="ja-JP" b="1" dirty="0" smtClean="0"/>
              <a:t>事情</a:t>
            </a:r>
            <a:endParaRPr kumimoji="1" lang="ja-JP" altLang="en-US" dirty="0"/>
          </a:p>
        </p:txBody>
      </p:sp>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592851" y="1827505"/>
            <a:ext cx="11199458" cy="4754449"/>
          </a:xfrm>
          <a:prstGeom prst="rect">
            <a:avLst/>
          </a:prstGeom>
          <a:noFill/>
          <a:ln>
            <a:noFill/>
          </a:ln>
        </p:spPr>
      </p:pic>
    </p:spTree>
    <p:extLst>
      <p:ext uri="{BB962C8B-B14F-4D97-AF65-F5344CB8AC3E}">
        <p14:creationId xmlns:p14="http://schemas.microsoft.com/office/powerpoint/2010/main" val="1063002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353683" y="215660"/>
            <a:ext cx="11516264" cy="6512943"/>
          </a:xfrm>
          <a:prstGeom prst="rect">
            <a:avLst/>
          </a:prstGeom>
          <a:noFill/>
          <a:ln>
            <a:noFill/>
          </a:ln>
        </p:spPr>
      </p:pic>
    </p:spTree>
    <p:extLst>
      <p:ext uri="{BB962C8B-B14F-4D97-AF65-F5344CB8AC3E}">
        <p14:creationId xmlns:p14="http://schemas.microsoft.com/office/powerpoint/2010/main" val="1641237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396815" y="258791"/>
            <a:ext cx="11430000" cy="6409427"/>
          </a:xfrm>
          <a:prstGeom prst="rect">
            <a:avLst/>
          </a:prstGeom>
          <a:noFill/>
          <a:ln>
            <a:noFill/>
          </a:ln>
        </p:spPr>
      </p:pic>
    </p:spTree>
    <p:extLst>
      <p:ext uri="{BB962C8B-B14F-4D97-AF65-F5344CB8AC3E}">
        <p14:creationId xmlns:p14="http://schemas.microsoft.com/office/powerpoint/2010/main" val="625634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lstStyle/>
          <a:p>
            <a:pPr algn="ctr"/>
            <a:r>
              <a:rPr lang="ja-JP" altLang="ja-JP" b="1" dirty="0"/>
              <a:t>３　フィリピンの国際観光</a:t>
            </a:r>
            <a:r>
              <a:rPr lang="ja-JP" altLang="ja-JP" b="1" dirty="0" smtClean="0"/>
              <a:t>事情</a:t>
            </a:r>
            <a:endParaRPr kumimoji="1" lang="ja-JP" altLang="en-US" dirty="0"/>
          </a:p>
        </p:txBody>
      </p:sp>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1130059" y="1897812"/>
            <a:ext cx="10653623" cy="4761780"/>
          </a:xfrm>
          <a:prstGeom prst="rect">
            <a:avLst/>
          </a:prstGeom>
          <a:noFill/>
          <a:ln>
            <a:noFill/>
          </a:ln>
        </p:spPr>
      </p:pic>
    </p:spTree>
    <p:extLst>
      <p:ext uri="{BB962C8B-B14F-4D97-AF65-F5344CB8AC3E}">
        <p14:creationId xmlns:p14="http://schemas.microsoft.com/office/powerpoint/2010/main" val="3497877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lstStyle/>
          <a:p>
            <a:pPr algn="ctr"/>
            <a:r>
              <a:rPr lang="en-US" altLang="ja-JP" dirty="0" smtClean="0"/>
              <a:t>Transport </a:t>
            </a:r>
            <a:r>
              <a:rPr lang="en-US" altLang="ja-JP" dirty="0"/>
              <a:t>administration in Japan</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r>
              <a:rPr lang="en-US" altLang="ja-JP" dirty="0"/>
              <a:t>Regarding infrastructure improvement, the main trunk traffic is handled by state agencies, and local transport is handled by municipalities</a:t>
            </a:r>
            <a:r>
              <a:rPr lang="en-US" altLang="ja-JP" dirty="0" smtClean="0"/>
              <a:t>.</a:t>
            </a:r>
          </a:p>
          <a:p>
            <a:r>
              <a:rPr lang="en-US" altLang="ja-JP" dirty="0"/>
              <a:t>Municipalities are responsible for road management administration and traffic police administration, and state agencies are in charge of transportation business regulations. It is rare in developed countries that tax authorities are in charge of national </a:t>
            </a:r>
            <a:r>
              <a:rPr lang="en-US" altLang="ja-JP" dirty="0" smtClean="0"/>
              <a:t>agencies.</a:t>
            </a:r>
          </a:p>
          <a:p>
            <a:r>
              <a:rPr lang="en-US" altLang="ja-JP" dirty="0"/>
              <a:t>The historical reason why state institutions are in charge of regulations on transportation business depends on the fact that the railway was state-run long ago. However, the National Railways is now privatized.</a:t>
            </a:r>
            <a:endParaRPr lang="en-US" altLang="ja-JP" dirty="0" smtClean="0"/>
          </a:p>
        </p:txBody>
      </p:sp>
    </p:spTree>
    <p:extLst>
      <p:ext uri="{BB962C8B-B14F-4D97-AF65-F5344CB8AC3E}">
        <p14:creationId xmlns:p14="http://schemas.microsoft.com/office/powerpoint/2010/main" val="3832708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p:nvPr/>
        </p:nvPicPr>
        <p:blipFill rotWithShape="1">
          <a:blip r:embed="rId2"/>
          <a:srcRect l="26945" t="27217" r="27456" b="51433"/>
          <a:stretch/>
        </p:blipFill>
        <p:spPr>
          <a:xfrm>
            <a:off x="491705" y="379562"/>
            <a:ext cx="11490385" cy="6357668"/>
          </a:xfrm>
          <a:prstGeom prst="rect">
            <a:avLst/>
          </a:prstGeom>
        </p:spPr>
      </p:pic>
    </p:spTree>
    <p:extLst>
      <p:ext uri="{BB962C8B-B14F-4D97-AF65-F5344CB8AC3E}">
        <p14:creationId xmlns:p14="http://schemas.microsoft.com/office/powerpoint/2010/main" val="3588104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manila taxi statistics」の画像検索結果"/>
          <p:cNvPicPr/>
          <p:nvPr/>
        </p:nvPicPr>
        <p:blipFill>
          <a:blip r:embed="rId2">
            <a:extLst>
              <a:ext uri="{28A0092B-C50C-407E-A947-70E740481C1C}">
                <a14:useLocalDpi xmlns:a14="http://schemas.microsoft.com/office/drawing/2010/main" val="0"/>
              </a:ext>
            </a:extLst>
          </a:blip>
          <a:srcRect/>
          <a:stretch>
            <a:fillRect/>
          </a:stretch>
        </p:blipFill>
        <p:spPr bwMode="auto">
          <a:xfrm>
            <a:off x="672859" y="414068"/>
            <a:ext cx="10524227" cy="5943600"/>
          </a:xfrm>
          <a:prstGeom prst="rect">
            <a:avLst/>
          </a:prstGeom>
          <a:noFill/>
          <a:ln>
            <a:noFill/>
          </a:ln>
        </p:spPr>
      </p:pic>
    </p:spTree>
    <p:extLst>
      <p:ext uri="{BB962C8B-B14F-4D97-AF65-F5344CB8AC3E}">
        <p14:creationId xmlns:p14="http://schemas.microsoft.com/office/powerpoint/2010/main" val="3463951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6110" y="-204218"/>
            <a:ext cx="10515600" cy="2818022"/>
          </a:xfrm>
        </p:spPr>
        <p:txBody>
          <a:bodyPr>
            <a:normAutofit fontScale="90000"/>
          </a:bodyPr>
          <a:lstStyle/>
          <a:p>
            <a:r>
              <a:rPr lang="en-US" altLang="ja-JP" dirty="0">
                <a:hlinkClick r:id="rId2"/>
              </a:rPr>
              <a:t>https://</a:t>
            </a:r>
            <a:r>
              <a:rPr lang="en-US" altLang="ja-JP" dirty="0" smtClean="0">
                <a:hlinkClick r:id="rId2"/>
              </a:rPr>
              <a:t>www.youtube.com/watch?v=BNDlxt0d7w4&amp;list=UUFwGf2PuQwleWza_P6fre1A&amp;index=57</a:t>
            </a:r>
            <a:r>
              <a:rPr lang="en-US" altLang="ja-JP" dirty="0"/>
              <a:t/>
            </a:r>
            <a:br>
              <a:rPr lang="en-US" altLang="ja-JP" dirty="0"/>
            </a:br>
            <a:r>
              <a:rPr lang="en-US" altLang="ja-JP" dirty="0">
                <a:hlinkClick r:id="rId3"/>
              </a:rPr>
              <a:t>https://</a:t>
            </a:r>
            <a:r>
              <a:rPr lang="en-US" altLang="ja-JP" dirty="0" smtClean="0">
                <a:hlinkClick r:id="rId3"/>
              </a:rPr>
              <a:t>www.youtube.com/watch?v=gxstyI9xQZs&amp;list=UUFwGf2PuQwleWza_P6fre1A</a:t>
            </a:r>
            <a:endParaRPr kumimoji="1" lang="ja-JP" altLang="en-US" dirty="0"/>
          </a:p>
        </p:txBody>
      </p:sp>
      <p:pic>
        <p:nvPicPr>
          <p:cNvPr id="1026" name="Picture 2" descr="https://www.jica.go.jp/topics/news/2014/ku57pq00001nkatn-img/20140917_01_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1819" y="3232104"/>
            <a:ext cx="3325954" cy="38501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jica.go.jp/topics/news/2014/ku57pq00001nkatn-img/20140917_01_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8020" y="3232104"/>
            <a:ext cx="3010320" cy="401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014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lstStyle/>
          <a:p>
            <a:pPr algn="ctr"/>
            <a:r>
              <a:rPr lang="ja-JP" altLang="en-US" dirty="0"/>
              <a:t>運輸通信省（</a:t>
            </a:r>
            <a:r>
              <a:rPr lang="en-US" altLang="ja-JP" dirty="0"/>
              <a:t>DOTC</a:t>
            </a:r>
            <a:r>
              <a:rPr lang="ja-JP" altLang="en-US" dirty="0"/>
              <a:t>：</a:t>
            </a:r>
            <a:r>
              <a:rPr lang="en-US" altLang="ja-JP" dirty="0"/>
              <a:t>Department of Transportation and Communications</a:t>
            </a:r>
            <a:r>
              <a:rPr lang="ja-JP" altLang="en-US" dirty="0"/>
              <a:t>）</a:t>
            </a:r>
            <a:endParaRPr kumimoji="1" lang="ja-JP" altLang="en-US" dirty="0"/>
          </a:p>
        </p:txBody>
      </p:sp>
      <p:sp>
        <p:nvSpPr>
          <p:cNvPr id="3" name="コンテンツ プレースホルダー 2"/>
          <p:cNvSpPr>
            <a:spLocks noGrp="1"/>
          </p:cNvSpPr>
          <p:nvPr>
            <p:ph idx="1"/>
          </p:nvPr>
        </p:nvSpPr>
        <p:spPr>
          <a:xfrm>
            <a:off x="838200" y="1825624"/>
            <a:ext cx="10515600" cy="5032375"/>
          </a:xfrm>
        </p:spPr>
        <p:txBody>
          <a:bodyPr>
            <a:normAutofit lnSpcReduction="10000"/>
          </a:bodyPr>
          <a:lstStyle/>
          <a:p>
            <a:r>
              <a:rPr lang="ja-JP" altLang="en-US" dirty="0" smtClean="0"/>
              <a:t>［</a:t>
            </a:r>
            <a:r>
              <a:rPr lang="ja-JP" altLang="en-US" dirty="0"/>
              <a:t>運輸部門全般（鉄道、道路輸送、海上交通、航空輸送）の計画策定、事業実施］ </a:t>
            </a:r>
            <a:endParaRPr lang="en-US" altLang="ja-JP" dirty="0" smtClean="0"/>
          </a:p>
          <a:p>
            <a:r>
              <a:rPr lang="en-US" altLang="ja-JP" dirty="0" smtClean="0"/>
              <a:t>【</a:t>
            </a:r>
            <a:r>
              <a:rPr lang="ja-JP" altLang="en-US" dirty="0"/>
              <a:t>運輸通信本省</a:t>
            </a:r>
            <a:r>
              <a:rPr lang="en-US" altLang="ja-JP" dirty="0"/>
              <a:t>】</a:t>
            </a:r>
            <a:r>
              <a:rPr lang="ja-JP" altLang="en-US" dirty="0"/>
              <a:t>運輸計画部門（</a:t>
            </a:r>
            <a:r>
              <a:rPr lang="en-US" altLang="ja-JP" dirty="0"/>
              <a:t>Transportation Planning Service</a:t>
            </a:r>
            <a:r>
              <a:rPr lang="ja-JP" altLang="en-US" dirty="0"/>
              <a:t>） プロジェクト実施部門（</a:t>
            </a:r>
            <a:r>
              <a:rPr lang="en-US" altLang="ja-JP" dirty="0"/>
              <a:t>PMO</a:t>
            </a:r>
            <a:r>
              <a:rPr lang="ja-JP" altLang="en-US" dirty="0"/>
              <a:t>：</a:t>
            </a:r>
            <a:r>
              <a:rPr lang="en-US" altLang="ja-JP" dirty="0"/>
              <a:t>Project Management Office</a:t>
            </a:r>
            <a:r>
              <a:rPr lang="ja-JP" altLang="en-US" dirty="0"/>
              <a:t>） ・プロジェクト実施事務所（</a:t>
            </a:r>
            <a:r>
              <a:rPr lang="en-US" altLang="ja-JP" dirty="0"/>
              <a:t>PMO-Port, PMO-Airports</a:t>
            </a:r>
            <a:r>
              <a:rPr lang="ja-JP" altLang="en-US" dirty="0"/>
              <a:t>） 首都圏鉄道公社（</a:t>
            </a:r>
            <a:r>
              <a:rPr lang="en-US" altLang="ja-JP" dirty="0"/>
              <a:t>MRTC</a:t>
            </a:r>
            <a:r>
              <a:rPr lang="ja-JP" altLang="en-US" dirty="0"/>
              <a:t>：</a:t>
            </a:r>
            <a:r>
              <a:rPr lang="en-US" altLang="ja-JP" dirty="0"/>
              <a:t>Metro Rail Transit Corporation</a:t>
            </a:r>
            <a:r>
              <a:rPr lang="ja-JP" altLang="en-US" dirty="0" smtClean="0"/>
              <a:t>）</a:t>
            </a:r>
            <a:endParaRPr lang="en-US" altLang="ja-JP" dirty="0" smtClean="0"/>
          </a:p>
          <a:p>
            <a:r>
              <a:rPr lang="ja-JP" altLang="en-US" dirty="0" smtClean="0"/>
              <a:t> </a:t>
            </a:r>
            <a:r>
              <a:rPr lang="en-US" altLang="ja-JP" dirty="0"/>
              <a:t>【</a:t>
            </a:r>
            <a:r>
              <a:rPr lang="ja-JP" altLang="en-US" dirty="0"/>
              <a:t>内局</a:t>
            </a:r>
            <a:r>
              <a:rPr lang="en-US" altLang="ja-JP" dirty="0"/>
              <a:t>】</a:t>
            </a:r>
            <a:r>
              <a:rPr lang="ja-JP" altLang="en-US" dirty="0"/>
              <a:t>陸運局（</a:t>
            </a:r>
            <a:r>
              <a:rPr lang="en-US" altLang="ja-JP" dirty="0"/>
              <a:t>LTO</a:t>
            </a:r>
            <a:r>
              <a:rPr lang="ja-JP" altLang="en-US" dirty="0"/>
              <a:t>：</a:t>
            </a:r>
            <a:r>
              <a:rPr lang="en-US" altLang="ja-JP" dirty="0"/>
              <a:t>Land Transportation Office</a:t>
            </a:r>
            <a:r>
              <a:rPr lang="ja-JP" altLang="en-US" dirty="0"/>
              <a:t>） 陸上交通許認可規制委員会（</a:t>
            </a:r>
            <a:r>
              <a:rPr lang="en-US" altLang="ja-JP" b="1" dirty="0">
                <a:solidFill>
                  <a:srgbClr val="FF0000"/>
                </a:solidFill>
              </a:rPr>
              <a:t>LTFRB</a:t>
            </a:r>
            <a:r>
              <a:rPr lang="ja-JP" altLang="en-US" b="1" dirty="0">
                <a:solidFill>
                  <a:srgbClr val="FF0000"/>
                </a:solidFill>
              </a:rPr>
              <a:t>：</a:t>
            </a:r>
            <a:r>
              <a:rPr lang="en-US" altLang="ja-JP" b="1" dirty="0">
                <a:solidFill>
                  <a:srgbClr val="FF0000"/>
                </a:solidFill>
              </a:rPr>
              <a:t>Land Transportation Franchising &amp; Regulatory Board</a:t>
            </a:r>
            <a:r>
              <a:rPr lang="ja-JP" altLang="en-US" dirty="0"/>
              <a:t>） </a:t>
            </a:r>
            <a:endParaRPr lang="en-US" altLang="ja-JP" dirty="0" smtClean="0"/>
          </a:p>
          <a:p>
            <a:r>
              <a:rPr lang="ja-JP" altLang="en-US" dirty="0" smtClean="0"/>
              <a:t>通行料</a:t>
            </a:r>
            <a:r>
              <a:rPr lang="ja-JP" altLang="en-US" dirty="0"/>
              <a:t>規制委員会（</a:t>
            </a:r>
            <a:r>
              <a:rPr lang="en-US" altLang="ja-JP" dirty="0"/>
              <a:t>TRB</a:t>
            </a:r>
            <a:r>
              <a:rPr lang="ja-JP" altLang="en-US" dirty="0"/>
              <a:t>：</a:t>
            </a:r>
            <a:r>
              <a:rPr lang="en-US" altLang="ja-JP" dirty="0"/>
              <a:t>Toll Regulatory Board</a:t>
            </a:r>
            <a:r>
              <a:rPr lang="ja-JP" altLang="en-US" dirty="0"/>
              <a:t>） 陸運組合局（</a:t>
            </a:r>
            <a:r>
              <a:rPr lang="en-US" altLang="ja-JP" dirty="0"/>
              <a:t>OTC</a:t>
            </a:r>
            <a:r>
              <a:rPr lang="ja-JP" altLang="en-US" dirty="0"/>
              <a:t>：</a:t>
            </a:r>
            <a:r>
              <a:rPr lang="en-US" altLang="ja-JP" dirty="0"/>
              <a:t>Office of Transport Cooperative</a:t>
            </a:r>
            <a:r>
              <a:rPr lang="ja-JP" altLang="en-US" dirty="0"/>
              <a:t>） 国鉄（</a:t>
            </a:r>
            <a:r>
              <a:rPr lang="en-US" altLang="ja-JP" dirty="0"/>
              <a:t>PNR</a:t>
            </a:r>
            <a:r>
              <a:rPr lang="ja-JP" altLang="en-US" dirty="0"/>
              <a:t>：</a:t>
            </a:r>
            <a:r>
              <a:rPr lang="en-US" altLang="ja-JP" dirty="0"/>
              <a:t>Philippine National Railways</a:t>
            </a:r>
            <a:r>
              <a:rPr lang="ja-JP" altLang="en-US" dirty="0"/>
              <a:t>） 軽量鉄道公社（</a:t>
            </a:r>
            <a:r>
              <a:rPr lang="en-US" altLang="ja-JP" dirty="0"/>
              <a:t>LRTA</a:t>
            </a:r>
            <a:r>
              <a:rPr lang="ja-JP" altLang="en-US" dirty="0"/>
              <a:t>：</a:t>
            </a:r>
            <a:r>
              <a:rPr lang="en-US" altLang="ja-JP" dirty="0"/>
              <a:t>Light Rail Transit Authority</a:t>
            </a:r>
            <a:r>
              <a:rPr lang="ja-JP" altLang="en-US" dirty="0"/>
              <a:t>） 北部ルソン鉄道公社（</a:t>
            </a:r>
            <a:r>
              <a:rPr lang="en-US" altLang="ja-JP" dirty="0"/>
              <a:t>NLRC</a:t>
            </a:r>
            <a:r>
              <a:rPr lang="ja-JP" altLang="en-US" dirty="0"/>
              <a:t>：</a:t>
            </a:r>
            <a:r>
              <a:rPr lang="en-US" altLang="ja-JP" dirty="0"/>
              <a:t>North Luzon Railways </a:t>
            </a:r>
            <a:r>
              <a:rPr lang="en-US" altLang="ja-JP" dirty="0" smtClean="0"/>
              <a:t>Corporation</a:t>
            </a:r>
            <a:endParaRPr kumimoji="1" lang="ja-JP" altLang="en-US" dirty="0"/>
          </a:p>
        </p:txBody>
      </p:sp>
    </p:spTree>
    <p:extLst>
      <p:ext uri="{BB962C8B-B14F-4D97-AF65-F5344CB8AC3E}">
        <p14:creationId xmlns:p14="http://schemas.microsoft.com/office/powerpoint/2010/main" val="3287340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175348"/>
            <a:ext cx="10515600" cy="1325563"/>
          </a:xfrm>
          <a:ln>
            <a:solidFill>
              <a:schemeClr val="accent1"/>
            </a:solidFill>
          </a:ln>
        </p:spPr>
        <p:txBody>
          <a:bodyPr/>
          <a:lstStyle/>
          <a:p>
            <a:pPr algn="ctr"/>
            <a:r>
              <a:rPr lang="ja-JP" altLang="en-US" dirty="0"/>
              <a:t>フィリピン</a:t>
            </a:r>
            <a:r>
              <a:rPr lang="ja-JP" altLang="en-US" dirty="0" smtClean="0"/>
              <a:t>の</a:t>
            </a:r>
            <a:r>
              <a:rPr lang="zh-TW" altLang="en-US" dirty="0"/>
              <a:t>道路（自動車</a:t>
            </a:r>
            <a:r>
              <a:rPr lang="zh-TW" altLang="en-US" dirty="0" smtClean="0"/>
              <a:t>）</a:t>
            </a:r>
            <a:r>
              <a:rPr lang="ja-JP" altLang="en-US" dirty="0" smtClean="0"/>
              <a:t>交通</a:t>
            </a:r>
            <a:endParaRPr kumimoji="1" lang="ja-JP" altLang="en-US" dirty="0"/>
          </a:p>
        </p:txBody>
      </p:sp>
      <p:sp>
        <p:nvSpPr>
          <p:cNvPr id="3" name="コンテンツ プレースホルダー 2"/>
          <p:cNvSpPr>
            <a:spLocks noGrp="1"/>
          </p:cNvSpPr>
          <p:nvPr>
            <p:ph idx="1"/>
          </p:nvPr>
        </p:nvSpPr>
        <p:spPr>
          <a:xfrm>
            <a:off x="414067" y="1570008"/>
            <a:ext cx="11697419" cy="5201728"/>
          </a:xfrm>
        </p:spPr>
        <p:txBody>
          <a:bodyPr>
            <a:normAutofit/>
          </a:bodyPr>
          <a:lstStyle/>
          <a:p>
            <a:r>
              <a:rPr lang="ja-JP" altLang="en-US" dirty="0"/>
              <a:t>一般国道延長は、３万 </a:t>
            </a:r>
            <a:r>
              <a:rPr lang="en-US" altLang="ja-JP" dirty="0"/>
              <a:t>km </a:t>
            </a:r>
            <a:r>
              <a:rPr lang="ja-JP" altLang="en-US" dirty="0"/>
              <a:t>程度であり、我が国のレベルと遜色はない</a:t>
            </a:r>
            <a:r>
              <a:rPr lang="ja-JP" altLang="en-US" dirty="0" smtClean="0"/>
              <a:t>。</a:t>
            </a:r>
            <a:endParaRPr lang="en-US" altLang="ja-JP" dirty="0" smtClean="0"/>
          </a:p>
          <a:p>
            <a:r>
              <a:rPr lang="ja-JP" altLang="en-US" dirty="0" smtClean="0"/>
              <a:t>他方</a:t>
            </a:r>
            <a:r>
              <a:rPr lang="ja-JP" altLang="en-US" dirty="0"/>
              <a:t>、地方道を含 </a:t>
            </a:r>
            <a:r>
              <a:rPr lang="ja-JP" altLang="en-US" dirty="0" err="1"/>
              <a:t>めた</a:t>
            </a:r>
            <a:r>
              <a:rPr lang="ja-JP" altLang="en-US" dirty="0"/>
              <a:t>総延長は、</a:t>
            </a:r>
            <a:r>
              <a:rPr lang="en-US" altLang="ja-JP" dirty="0"/>
              <a:t>20 </a:t>
            </a:r>
            <a:r>
              <a:rPr lang="ja-JP" altLang="en-US" dirty="0"/>
              <a:t>万 </a:t>
            </a:r>
            <a:r>
              <a:rPr lang="en-US" altLang="ja-JP" dirty="0"/>
              <a:t>km </a:t>
            </a:r>
            <a:r>
              <a:rPr lang="ja-JP" altLang="en-US" dirty="0"/>
              <a:t>程度で我が国の１</a:t>
            </a:r>
            <a:r>
              <a:rPr lang="en-US" altLang="ja-JP" dirty="0"/>
              <a:t>/</a:t>
            </a:r>
            <a:r>
              <a:rPr lang="ja-JP" altLang="en-US" dirty="0" smtClean="0"/>
              <a:t>５</a:t>
            </a:r>
            <a:endParaRPr lang="en-US" altLang="ja-JP" dirty="0" smtClean="0"/>
          </a:p>
          <a:p>
            <a:r>
              <a:rPr lang="ja-JP" altLang="en-US" dirty="0" smtClean="0"/>
              <a:t> </a:t>
            </a:r>
            <a:r>
              <a:rPr lang="ja-JP" altLang="en-US" dirty="0"/>
              <a:t>高速道路（有料自動車専用道）は、マニラ大都市圏北部の開発拠点であるスービック～ クラーク間（</a:t>
            </a:r>
            <a:r>
              <a:rPr lang="en-US" altLang="ja-JP" dirty="0"/>
              <a:t>40km</a:t>
            </a:r>
            <a:r>
              <a:rPr lang="ja-JP" altLang="en-US" dirty="0"/>
              <a:t>）が、円借款事業により完成したが、まだ、</a:t>
            </a:r>
            <a:r>
              <a:rPr lang="en-US" altLang="ja-JP" dirty="0"/>
              <a:t>200km </a:t>
            </a:r>
            <a:r>
              <a:rPr lang="ja-JP" altLang="en-US" dirty="0"/>
              <a:t>余となるだけであり、 高速道路の整備が遅れている。 </a:t>
            </a:r>
            <a:endParaRPr lang="en-US" altLang="ja-JP" dirty="0" smtClean="0"/>
          </a:p>
          <a:p>
            <a:r>
              <a:rPr lang="ja-JP" altLang="en-US" dirty="0" smtClean="0"/>
              <a:t>舗装率</a:t>
            </a:r>
            <a:r>
              <a:rPr lang="ja-JP" altLang="en-US" dirty="0"/>
              <a:t>についても、一般国道でも </a:t>
            </a:r>
            <a:r>
              <a:rPr lang="en-US" altLang="ja-JP" dirty="0"/>
              <a:t>61</a:t>
            </a:r>
            <a:r>
              <a:rPr lang="ja-JP" altLang="en-US" dirty="0"/>
              <a:t>％であり、地方道を含めれば </a:t>
            </a:r>
            <a:r>
              <a:rPr lang="en-US" altLang="ja-JP" dirty="0"/>
              <a:t>21</a:t>
            </a:r>
            <a:r>
              <a:rPr lang="ja-JP" altLang="en-US" dirty="0" smtClean="0"/>
              <a:t>％</a:t>
            </a:r>
            <a:endParaRPr lang="en-US" altLang="ja-JP" dirty="0" smtClean="0"/>
          </a:p>
          <a:p>
            <a:r>
              <a:rPr lang="ja-JP" altLang="en-US" dirty="0" smtClean="0"/>
              <a:t>登録</a:t>
            </a:r>
            <a:r>
              <a:rPr lang="ja-JP" altLang="en-US" dirty="0"/>
              <a:t>自動車台数については、全車種で </a:t>
            </a:r>
            <a:r>
              <a:rPr lang="en-US" altLang="ja-JP" dirty="0"/>
              <a:t>429 </a:t>
            </a:r>
            <a:r>
              <a:rPr lang="ja-JP" altLang="en-US" dirty="0"/>
              <a:t>万台（日本：</a:t>
            </a:r>
            <a:r>
              <a:rPr lang="en-US" altLang="ja-JP" dirty="0"/>
              <a:t>7739 </a:t>
            </a:r>
            <a:r>
              <a:rPr lang="ja-JP" altLang="en-US" dirty="0"/>
              <a:t>万台）である</a:t>
            </a:r>
            <a:r>
              <a:rPr lang="ja-JP" altLang="en-US" dirty="0" smtClean="0"/>
              <a:t>。</a:t>
            </a:r>
            <a:endParaRPr lang="en-US" altLang="ja-JP" dirty="0" smtClean="0"/>
          </a:p>
          <a:p>
            <a:r>
              <a:rPr lang="ja-JP" altLang="en-US" dirty="0" smtClean="0"/>
              <a:t>車種</a:t>
            </a:r>
            <a:r>
              <a:rPr lang="ja-JP" altLang="en-US" dirty="0"/>
              <a:t>構成で 特徴的な点は、乗用車、トラックが占める割合が低いこと、それを埋合わせる様に自動二 輪（「トライシクル」と呼ばれるサイドカー付き旅客用自動二輪車）及びその他車種（「ジ </a:t>
            </a:r>
            <a:r>
              <a:rPr lang="ja-JP" altLang="en-US" dirty="0" err="1"/>
              <a:t>ー</a:t>
            </a:r>
            <a:r>
              <a:rPr lang="ja-JP" altLang="en-US" dirty="0"/>
              <a:t>プニー」と呼ばれるトラック改造の旅客用四輪車）が</a:t>
            </a:r>
            <a:r>
              <a:rPr lang="ja-JP" altLang="en-US" dirty="0" smtClean="0"/>
              <a:t>多い</a:t>
            </a:r>
            <a:endParaRPr kumimoji="1" lang="ja-JP" altLang="en-US" dirty="0"/>
          </a:p>
        </p:txBody>
      </p:sp>
    </p:spTree>
    <p:extLst>
      <p:ext uri="{BB962C8B-B14F-4D97-AF65-F5344CB8AC3E}">
        <p14:creationId xmlns:p14="http://schemas.microsoft.com/office/powerpoint/2010/main" val="3487061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155276"/>
            <a:ext cx="10515600" cy="6883879"/>
          </a:xfrm>
        </p:spPr>
        <p:txBody>
          <a:bodyPr>
            <a:normAutofit/>
          </a:bodyPr>
          <a:lstStyle/>
          <a:p>
            <a:pPr algn="ctr"/>
            <a:r>
              <a:rPr lang="en-US" altLang="ja-JP" sz="6700" b="1" dirty="0" smtClean="0"/>
              <a:t>Ex-modes </a:t>
            </a:r>
            <a:r>
              <a:rPr lang="en-US" altLang="ja-JP" sz="6700" b="1" dirty="0"/>
              <a:t>of public land transportation </a:t>
            </a:r>
            <a:r>
              <a:rPr lang="en-US" altLang="ja-JP" sz="6700" b="1" dirty="0" smtClean="0"/>
              <a:t>service</a:t>
            </a:r>
            <a:br>
              <a:rPr lang="en-US" altLang="ja-JP" sz="6700" b="1" dirty="0" smtClean="0"/>
            </a:br>
            <a:r>
              <a:rPr lang="en-US" altLang="ja-JP" b="1" dirty="0" smtClean="0"/>
              <a:t> </a:t>
            </a:r>
            <a:br>
              <a:rPr lang="en-US" altLang="ja-JP" b="1" dirty="0" smtClean="0"/>
            </a:br>
            <a:r>
              <a:rPr lang="en-US" altLang="ja-JP" b="1" dirty="0" smtClean="0"/>
              <a:t>bus</a:t>
            </a:r>
            <a:r>
              <a:rPr lang="en-US" altLang="ja-JP" b="1" dirty="0"/>
              <a:t/>
            </a:r>
            <a:br>
              <a:rPr lang="en-US" altLang="ja-JP" b="1" dirty="0"/>
            </a:br>
            <a:r>
              <a:rPr lang="en-US" altLang="ja-JP" b="1" dirty="0" err="1" smtClean="0"/>
              <a:t>jeepney</a:t>
            </a:r>
            <a:r>
              <a:rPr lang="en-US" altLang="ja-JP" b="1" dirty="0" smtClean="0"/>
              <a:t/>
            </a:r>
            <a:br>
              <a:rPr lang="en-US" altLang="ja-JP" b="1" dirty="0" smtClean="0"/>
            </a:br>
            <a:r>
              <a:rPr lang="en-US" altLang="ja-JP" b="1" dirty="0" smtClean="0"/>
              <a:t>UV </a:t>
            </a:r>
            <a:r>
              <a:rPr lang="en-US" altLang="ja-JP" b="1" dirty="0"/>
              <a:t>(utility vehicle) </a:t>
            </a:r>
            <a:r>
              <a:rPr lang="en-US" altLang="ja-JP" b="1" dirty="0" smtClean="0"/>
              <a:t>express</a:t>
            </a:r>
            <a:br>
              <a:rPr lang="en-US" altLang="ja-JP" b="1" dirty="0" smtClean="0"/>
            </a:br>
            <a:r>
              <a:rPr lang="en-US" altLang="ja-JP" b="1" dirty="0" smtClean="0"/>
              <a:t>school </a:t>
            </a:r>
            <a:r>
              <a:rPr lang="en-US" altLang="ja-JP" b="1" dirty="0"/>
              <a:t>transport </a:t>
            </a:r>
            <a:r>
              <a:rPr lang="en-US" altLang="ja-JP" b="1" dirty="0" smtClean="0"/>
              <a:t>service</a:t>
            </a:r>
            <a:br>
              <a:rPr lang="en-US" altLang="ja-JP" b="1" dirty="0" smtClean="0"/>
            </a:br>
            <a:r>
              <a:rPr lang="en-US" altLang="ja-JP" b="1" dirty="0" smtClean="0"/>
              <a:t>taxi</a:t>
            </a:r>
            <a:r>
              <a:rPr lang="en-US" altLang="ja-JP" b="1" dirty="0"/>
              <a:t>.</a:t>
            </a:r>
            <a:r>
              <a:rPr lang="ja-JP" altLang="ja-JP" dirty="0"/>
              <a:t/>
            </a:r>
            <a:br>
              <a:rPr lang="ja-JP" altLang="ja-JP" dirty="0"/>
            </a:br>
            <a:endParaRPr kumimoji="1" lang="ja-JP" altLang="en-US" dirty="0"/>
          </a:p>
        </p:txBody>
      </p:sp>
    </p:spTree>
    <p:extLst>
      <p:ext uri="{BB962C8B-B14F-4D97-AF65-F5344CB8AC3E}">
        <p14:creationId xmlns:p14="http://schemas.microsoft.com/office/powerpoint/2010/main" val="263438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lstStyle/>
          <a:p>
            <a:pPr algn="ctr"/>
            <a:r>
              <a:rPr kumimoji="1" lang="ja-JP" altLang="en-US" dirty="0" smtClean="0"/>
              <a:t>ジップニー</a:t>
            </a:r>
            <a:endParaRPr kumimoji="1" lang="ja-JP" altLang="en-US" dirty="0"/>
          </a:p>
        </p:txBody>
      </p:sp>
      <p:sp>
        <p:nvSpPr>
          <p:cNvPr id="3" name="コンテンツ プレースホルダー 2"/>
          <p:cNvSpPr>
            <a:spLocks noGrp="1"/>
          </p:cNvSpPr>
          <p:nvPr>
            <p:ph idx="1"/>
          </p:nvPr>
        </p:nvSpPr>
        <p:spPr/>
        <p:txBody>
          <a:bodyPr>
            <a:normAutofit fontScale="92500" lnSpcReduction="10000"/>
          </a:bodyPr>
          <a:lstStyle/>
          <a:p>
            <a:r>
              <a:rPr lang="ja-JP" altLang="ja-JP" dirty="0"/>
              <a:t>マニラの規制</a:t>
            </a:r>
            <a:r>
              <a:rPr lang="ja-JP" altLang="ja-JP" dirty="0" smtClean="0"/>
              <a:t>当局</a:t>
            </a:r>
            <a:r>
              <a:rPr lang="en-US" altLang="ja-JP" dirty="0" smtClean="0"/>
              <a:t>The </a:t>
            </a:r>
            <a:r>
              <a:rPr lang="en-US" altLang="ja-JP" dirty="0"/>
              <a:t>Land Transportation Franchising and Regulatory Board (LTFRB) </a:t>
            </a:r>
            <a:r>
              <a:rPr lang="ja-JP" altLang="en-US" dirty="0" smtClean="0"/>
              <a:t>は</a:t>
            </a:r>
            <a:r>
              <a:rPr lang="ja-JP" altLang="ja-JP" dirty="0" smtClean="0"/>
              <a:t>ジップニー</a:t>
            </a:r>
            <a:r>
              <a:rPr lang="ja-JP" altLang="ja-JP" dirty="0"/>
              <a:t>の最低運賃の暫定引き下げを命じている</a:t>
            </a:r>
          </a:p>
          <a:p>
            <a:r>
              <a:rPr lang="en-US" altLang="ja-JP" dirty="0"/>
              <a:t> </a:t>
            </a:r>
            <a:r>
              <a:rPr lang="en-US" altLang="ja-JP" b="1" dirty="0" err="1" smtClean="0"/>
              <a:t>Jeepneys</a:t>
            </a:r>
            <a:r>
              <a:rPr lang="ja-JP" altLang="ja-JP" b="1" dirty="0"/>
              <a:t>は米軍のジープ改造から始まり、現在では日本からの中古デーゼルエンジン装飾はオーナーやドライバーの趣味　近年はバス等の公共交通が重視されてきている</a:t>
            </a:r>
            <a:endParaRPr lang="ja-JP" altLang="ja-JP" dirty="0"/>
          </a:p>
          <a:p>
            <a:r>
              <a:rPr lang="ja-JP" altLang="ja-JP" b="1" dirty="0"/>
              <a:t>バスよりもきめ細かくルートや目的地を設定　運賃をドラーバーに先に渡す、乗客から手渡しリレー等により渡す、お釣りも同じ</a:t>
            </a:r>
            <a:endParaRPr lang="ja-JP" altLang="ja-JP" dirty="0"/>
          </a:p>
          <a:p>
            <a:r>
              <a:rPr lang="ja-JP" altLang="ja-JP" dirty="0"/>
              <a:t>４キロまで最低運賃　一キロ刻みで増加</a:t>
            </a:r>
          </a:p>
          <a:p>
            <a:r>
              <a:rPr lang="ja-JP" altLang="ja-JP" dirty="0"/>
              <a:t>ドライバーが目的地最寄り停留場を教えてくれる</a:t>
            </a:r>
          </a:p>
          <a:p>
            <a:r>
              <a:rPr lang="ja-JP" altLang="ja-JP" dirty="0"/>
              <a:t>乗客は飛び乗り・飛び降りをこなす</a:t>
            </a:r>
          </a:p>
          <a:p>
            <a:r>
              <a:rPr lang="ja-JP" altLang="ja-JP" dirty="0"/>
              <a:t>狭いものだから二人分払ってゆっくり座る場合もある</a:t>
            </a:r>
          </a:p>
          <a:p>
            <a:endParaRPr kumimoji="1" lang="ja-JP" altLang="en-US" dirty="0"/>
          </a:p>
        </p:txBody>
      </p:sp>
      <p:pic>
        <p:nvPicPr>
          <p:cNvPr id="4" name="図 3" descr="http://wikitravel.org/upload/shared/thumb/c/cc/PH-Manila-Jeepneys.jpg/250px-PH-Manila-Jeepneys.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8909937" y="4566680"/>
            <a:ext cx="2377440" cy="1813560"/>
          </a:xfrm>
          <a:prstGeom prst="rect">
            <a:avLst/>
          </a:prstGeom>
          <a:noFill/>
          <a:ln>
            <a:noFill/>
          </a:ln>
        </p:spPr>
      </p:pic>
    </p:spTree>
    <p:extLst>
      <p:ext uri="{BB962C8B-B14F-4D97-AF65-F5344CB8AC3E}">
        <p14:creationId xmlns:p14="http://schemas.microsoft.com/office/powerpoint/2010/main" val="1638207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0551" y="0"/>
            <a:ext cx="11043249" cy="2717321"/>
          </a:xfrm>
        </p:spPr>
        <p:txBody>
          <a:bodyPr>
            <a:normAutofit fontScale="90000"/>
          </a:bodyPr>
          <a:lstStyle/>
          <a:p>
            <a:r>
              <a:rPr lang="en-US" altLang="ja-JP" dirty="0"/>
              <a:t>The government earlier announced the introduction of </a:t>
            </a:r>
            <a:r>
              <a:rPr lang="en-US" altLang="ja-JP" b="1" dirty="0">
                <a:solidFill>
                  <a:srgbClr val="FF0000"/>
                </a:solidFill>
              </a:rPr>
              <a:t>4 new transport </a:t>
            </a:r>
            <a:r>
              <a:rPr lang="en-US" altLang="ja-JP" b="1" dirty="0" smtClean="0">
                <a:solidFill>
                  <a:srgbClr val="FF0000"/>
                </a:solidFill>
              </a:rPr>
              <a:t>categories</a:t>
            </a:r>
            <a:r>
              <a:rPr lang="en-US" altLang="ja-JP" dirty="0" smtClean="0"/>
              <a:t> aimed </a:t>
            </a:r>
            <a:r>
              <a:rPr lang="en-US" altLang="ja-JP" dirty="0"/>
              <a:t>at easing traffic congestion through "</a:t>
            </a:r>
            <a:r>
              <a:rPr lang="en-US" altLang="ja-JP" b="1" dirty="0">
                <a:solidFill>
                  <a:srgbClr val="FF0000"/>
                </a:solidFill>
              </a:rPr>
              <a:t>efficient use of road space</a:t>
            </a:r>
            <a:r>
              <a:rPr lang="en-US" altLang="ja-JP" dirty="0"/>
              <a:t>."</a:t>
            </a:r>
            <a:r>
              <a:rPr lang="ja-JP" altLang="ja-JP" dirty="0"/>
              <a:t/>
            </a:r>
            <a:br>
              <a:rPr lang="ja-JP" altLang="ja-JP" dirty="0"/>
            </a:br>
            <a:endParaRPr kumimoji="1" lang="ja-JP" altLang="en-US" dirty="0"/>
          </a:p>
        </p:txBody>
      </p:sp>
      <p:sp>
        <p:nvSpPr>
          <p:cNvPr id="3" name="コンテンツ プレースホルダー 2"/>
          <p:cNvSpPr>
            <a:spLocks noGrp="1"/>
          </p:cNvSpPr>
          <p:nvPr>
            <p:ph idx="1"/>
          </p:nvPr>
        </p:nvSpPr>
        <p:spPr>
          <a:xfrm>
            <a:off x="517585" y="2001329"/>
            <a:ext cx="10836215" cy="4433978"/>
          </a:xfrm>
        </p:spPr>
        <p:txBody>
          <a:bodyPr>
            <a:normAutofit/>
          </a:bodyPr>
          <a:lstStyle/>
          <a:p>
            <a:r>
              <a:rPr lang="en-US" altLang="ja-JP" sz="5400" b="1" dirty="0" smtClean="0"/>
              <a:t>the </a:t>
            </a:r>
            <a:r>
              <a:rPr lang="en-US" altLang="ja-JP" sz="5400" b="1" dirty="0"/>
              <a:t>Transportation Network Vehicle Service (TNVS</a:t>
            </a:r>
            <a:r>
              <a:rPr lang="en-US" altLang="ja-JP" sz="5400" b="1" dirty="0" smtClean="0"/>
              <a:t>)</a:t>
            </a:r>
          </a:p>
          <a:p>
            <a:r>
              <a:rPr lang="en-US" altLang="ja-JP" sz="5400" b="1" dirty="0" smtClean="0"/>
              <a:t> </a:t>
            </a:r>
            <a:r>
              <a:rPr lang="en-US" altLang="ja-JP" sz="5400" b="1" dirty="0"/>
              <a:t>Premium </a:t>
            </a:r>
            <a:r>
              <a:rPr lang="en-US" altLang="ja-JP" sz="5400" b="1" dirty="0" smtClean="0"/>
              <a:t>Taxi</a:t>
            </a:r>
          </a:p>
          <a:p>
            <a:r>
              <a:rPr lang="en-US" altLang="ja-JP" sz="5400" b="1" dirty="0" smtClean="0"/>
              <a:t>Airport Bus</a:t>
            </a:r>
          </a:p>
          <a:p>
            <a:r>
              <a:rPr lang="en-US" altLang="ja-JP" sz="5400" b="1" dirty="0" smtClean="0"/>
              <a:t>Bus </a:t>
            </a:r>
            <a:r>
              <a:rPr lang="en-US" altLang="ja-JP" sz="5400" b="1" dirty="0"/>
              <a:t>Rapid </a:t>
            </a:r>
            <a:r>
              <a:rPr lang="en-US" altLang="ja-JP" sz="5400" b="1" dirty="0" smtClean="0"/>
              <a:t>Transit</a:t>
            </a:r>
            <a:endParaRPr lang="ja-JP" altLang="ja-JP" sz="5400" dirty="0"/>
          </a:p>
        </p:txBody>
      </p:sp>
    </p:spTree>
    <p:extLst>
      <p:ext uri="{BB962C8B-B14F-4D97-AF65-F5344CB8AC3E}">
        <p14:creationId xmlns:p14="http://schemas.microsoft.com/office/powerpoint/2010/main" val="1208674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5526717"/>
          </a:xfrm>
        </p:spPr>
        <p:txBody>
          <a:bodyPr>
            <a:noAutofit/>
          </a:bodyPr>
          <a:lstStyle/>
          <a:p>
            <a:r>
              <a:rPr lang="en-US" altLang="ja-JP" sz="7200" dirty="0"/>
              <a:t>D</a:t>
            </a:r>
            <a:r>
              <a:rPr lang="en-US" altLang="ja-JP" sz="7200" dirty="0" smtClean="0"/>
              <a:t>epartment </a:t>
            </a:r>
            <a:r>
              <a:rPr lang="en-US" altLang="ja-JP" sz="7200" dirty="0"/>
              <a:t>accepts that ride-hailing applications like </a:t>
            </a:r>
            <a:r>
              <a:rPr lang="en-US" altLang="ja-JP" sz="7200" b="1" dirty="0"/>
              <a:t>Uber, </a:t>
            </a:r>
            <a:r>
              <a:rPr lang="en-US" altLang="ja-JP" sz="7200" b="1" dirty="0" err="1"/>
              <a:t>GrabTaxi</a:t>
            </a:r>
            <a:r>
              <a:rPr lang="en-US" altLang="ja-JP" sz="7200" b="1" dirty="0"/>
              <a:t>, Easy Taxi and </a:t>
            </a:r>
            <a:r>
              <a:rPr lang="en-US" altLang="ja-JP" sz="7200" b="1" dirty="0" err="1"/>
              <a:t>Tripda</a:t>
            </a:r>
            <a:r>
              <a:rPr lang="en-US" altLang="ja-JP" sz="7200" dirty="0"/>
              <a:t>, are part of the contemporary landscape</a:t>
            </a:r>
            <a:r>
              <a:rPr lang="en-US" altLang="ja-JP" sz="7200" dirty="0" smtClean="0"/>
              <a:t>.</a:t>
            </a:r>
            <a:endParaRPr kumimoji="1" lang="ja-JP" altLang="en-US" sz="7200" dirty="0"/>
          </a:p>
        </p:txBody>
      </p:sp>
    </p:spTree>
    <p:extLst>
      <p:ext uri="{BB962C8B-B14F-4D97-AF65-F5344CB8AC3E}">
        <p14:creationId xmlns:p14="http://schemas.microsoft.com/office/powerpoint/2010/main" val="2943409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normAutofit/>
          </a:bodyPr>
          <a:lstStyle/>
          <a:p>
            <a:pPr algn="ctr"/>
            <a:r>
              <a:rPr lang="en-US" altLang="ja-JP" sz="6600" b="1" dirty="0"/>
              <a:t>'TNVS' ride-sharing </a:t>
            </a:r>
            <a:r>
              <a:rPr lang="en-US" altLang="ja-JP" sz="6600" b="1" dirty="0" smtClean="0"/>
              <a:t>services</a:t>
            </a:r>
            <a:endParaRPr kumimoji="1" lang="ja-JP" altLang="en-US" sz="6600" dirty="0"/>
          </a:p>
        </p:txBody>
      </p:sp>
      <p:sp>
        <p:nvSpPr>
          <p:cNvPr id="3" name="コンテンツ プレースホルダー 2"/>
          <p:cNvSpPr>
            <a:spLocks noGrp="1"/>
          </p:cNvSpPr>
          <p:nvPr>
            <p:ph idx="1"/>
          </p:nvPr>
        </p:nvSpPr>
        <p:spPr>
          <a:xfrm>
            <a:off x="838200" y="1825624"/>
            <a:ext cx="10515600" cy="4739077"/>
          </a:xfrm>
        </p:spPr>
        <p:txBody>
          <a:bodyPr>
            <a:noAutofit/>
          </a:bodyPr>
          <a:lstStyle/>
          <a:p>
            <a:r>
              <a:rPr lang="en-US" altLang="ja-JP" sz="5400" b="1" dirty="0">
                <a:solidFill>
                  <a:srgbClr val="FF0000"/>
                </a:solidFill>
              </a:rPr>
              <a:t>pre-arranged</a:t>
            </a:r>
            <a:r>
              <a:rPr lang="en-US" altLang="ja-JP" sz="5400" b="1" dirty="0"/>
              <a:t> transportation services for </a:t>
            </a:r>
            <a:r>
              <a:rPr lang="en-US" altLang="ja-JP" sz="5400" b="1" dirty="0" smtClean="0"/>
              <a:t>compensation</a:t>
            </a:r>
          </a:p>
          <a:p>
            <a:r>
              <a:rPr lang="en-US" altLang="ja-JP" sz="5400" b="1" dirty="0" smtClean="0"/>
              <a:t>using </a:t>
            </a:r>
            <a:r>
              <a:rPr lang="en-US" altLang="ja-JP" sz="5400" b="1" dirty="0"/>
              <a:t>an </a:t>
            </a:r>
            <a:r>
              <a:rPr lang="en-US" altLang="ja-JP" sz="5400" b="1" dirty="0">
                <a:solidFill>
                  <a:srgbClr val="FF0000"/>
                </a:solidFill>
              </a:rPr>
              <a:t>online</a:t>
            </a:r>
            <a:r>
              <a:rPr lang="en-US" altLang="ja-JP" sz="5400" b="1" dirty="0"/>
              <a:t>-enabled application or platform technology to connect passengers with drivers using their personal </a:t>
            </a:r>
            <a:r>
              <a:rPr lang="en-US" altLang="ja-JP" sz="5400" b="1" dirty="0" smtClean="0"/>
              <a:t>vehicles </a:t>
            </a:r>
            <a:endParaRPr kumimoji="1" lang="ja-JP" altLang="en-US" sz="5400" dirty="0"/>
          </a:p>
        </p:txBody>
      </p:sp>
    </p:spTree>
    <p:extLst>
      <p:ext uri="{BB962C8B-B14F-4D97-AF65-F5344CB8AC3E}">
        <p14:creationId xmlns:p14="http://schemas.microsoft.com/office/powerpoint/2010/main" val="3671881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w="19050">
            <a:solidFill>
              <a:schemeClr val="tx1"/>
            </a:solidFill>
          </a:ln>
        </p:spPr>
        <p:txBody>
          <a:bodyPr/>
          <a:lstStyle/>
          <a:p>
            <a:pPr algn="ctr"/>
            <a:r>
              <a:rPr lang="en-US" altLang="ja-JP" dirty="0"/>
              <a:t>Metropolitan Passenger Traffic </a:t>
            </a:r>
            <a:r>
              <a:rPr lang="en-US" altLang="ja-JP" dirty="0" smtClean="0"/>
              <a:t>(in Tokyo</a:t>
            </a:r>
            <a:r>
              <a:rPr lang="en-US" altLang="ja-JP" dirty="0"/>
              <a:t>)</a:t>
            </a:r>
            <a:endParaRPr kumimoji="1" lang="ja-JP" altLang="en-US" dirty="0"/>
          </a:p>
        </p:txBody>
      </p:sp>
      <p:sp>
        <p:nvSpPr>
          <p:cNvPr id="3" name="コンテンツ プレースホルダー 2"/>
          <p:cNvSpPr>
            <a:spLocks noGrp="1"/>
          </p:cNvSpPr>
          <p:nvPr>
            <p:ph idx="1"/>
          </p:nvPr>
        </p:nvSpPr>
        <p:spPr/>
        <p:txBody>
          <a:bodyPr>
            <a:normAutofit fontScale="92500" lnSpcReduction="10000"/>
          </a:bodyPr>
          <a:lstStyle/>
          <a:p>
            <a:r>
              <a:rPr lang="en-US" altLang="ja-JP" dirty="0"/>
              <a:t>The principal railroads in central Tokyo are operated by </a:t>
            </a:r>
            <a:r>
              <a:rPr lang="en-US" altLang="ja-JP" dirty="0" smtClean="0"/>
              <a:t>such </a:t>
            </a:r>
            <a:r>
              <a:rPr lang="en-US" altLang="ja-JP" dirty="0"/>
              <a:t>as JR East and Tokyo </a:t>
            </a:r>
            <a:r>
              <a:rPr lang="en-US" altLang="ja-JP" dirty="0" smtClean="0"/>
              <a:t>Metro Company </a:t>
            </a:r>
            <a:r>
              <a:rPr lang="en-US" altLang="ja-JP" dirty="0"/>
              <a:t>(the state and the Tokyo Metropolitan Government contribute 50% each) and the Tokyo Metropolitan Government</a:t>
            </a:r>
            <a:r>
              <a:rPr lang="en-US" altLang="ja-JP" dirty="0" smtClean="0"/>
              <a:t>.</a:t>
            </a:r>
          </a:p>
          <a:p>
            <a:r>
              <a:rPr lang="en-US" altLang="ja-JP" dirty="0"/>
              <a:t>Regarding </a:t>
            </a:r>
            <a:r>
              <a:rPr lang="en-US" altLang="ja-JP" dirty="0" smtClean="0"/>
              <a:t>public buses, in the </a:t>
            </a:r>
            <a:r>
              <a:rPr lang="en-US" altLang="ja-JP" dirty="0"/>
              <a:t>Tokyo metropolitan area </a:t>
            </a:r>
            <a:r>
              <a:rPr lang="en-US" altLang="ja-JP" dirty="0" smtClean="0"/>
              <a:t>these are </a:t>
            </a:r>
            <a:r>
              <a:rPr lang="en-US" altLang="ja-JP" dirty="0"/>
              <a:t>managed by Tokyo Metropolitan Government and </a:t>
            </a:r>
            <a:r>
              <a:rPr lang="en-US" altLang="ja-JP" dirty="0" smtClean="0"/>
              <a:t>in the </a:t>
            </a:r>
            <a:r>
              <a:rPr lang="en-US" altLang="ja-JP" dirty="0"/>
              <a:t>suburbs are operated by private companies</a:t>
            </a:r>
            <a:r>
              <a:rPr lang="en-US" altLang="ja-JP" dirty="0" smtClean="0"/>
              <a:t>.</a:t>
            </a:r>
          </a:p>
          <a:p>
            <a:r>
              <a:rPr lang="en-US" altLang="ja-JP" dirty="0"/>
              <a:t>As for the taxi business, private companies and individuals operate and </a:t>
            </a:r>
            <a:r>
              <a:rPr lang="en-US" altLang="ja-JP" dirty="0" smtClean="0"/>
              <a:t>are supervised </a:t>
            </a:r>
            <a:r>
              <a:rPr lang="en-US" altLang="ja-JP" dirty="0"/>
              <a:t>by state agencies. Also </a:t>
            </a:r>
            <a:r>
              <a:rPr lang="en-US" altLang="ja-JP" dirty="0" smtClean="0"/>
              <a:t>there are no difference </a:t>
            </a:r>
            <a:r>
              <a:rPr lang="en-US" altLang="ja-JP" dirty="0"/>
              <a:t>legally </a:t>
            </a:r>
            <a:r>
              <a:rPr lang="en-US" altLang="ja-JP" dirty="0" smtClean="0"/>
              <a:t>between </a:t>
            </a:r>
            <a:r>
              <a:rPr lang="en-US" altLang="ja-JP" dirty="0"/>
              <a:t>street-hailing and non-street-hailing. These two points are </a:t>
            </a:r>
            <a:r>
              <a:rPr lang="en-US" altLang="ja-JP" dirty="0" smtClean="0"/>
              <a:t>differences </a:t>
            </a:r>
            <a:r>
              <a:rPr lang="en-US" altLang="ja-JP" dirty="0"/>
              <a:t>between Tokyo and New York / London</a:t>
            </a:r>
            <a:r>
              <a:rPr lang="en-US" altLang="ja-JP" dirty="0" smtClean="0"/>
              <a:t>.</a:t>
            </a:r>
          </a:p>
          <a:p>
            <a:r>
              <a:rPr lang="en-US" altLang="ja-JP" dirty="0">
                <a:solidFill>
                  <a:srgbClr val="00B050"/>
                </a:solidFill>
              </a:rPr>
              <a:t>I would appreciate it if I could know how it is in </a:t>
            </a:r>
            <a:r>
              <a:rPr lang="en-US" altLang="ja-JP" dirty="0" smtClean="0">
                <a:solidFill>
                  <a:srgbClr val="00B050"/>
                </a:solidFill>
              </a:rPr>
              <a:t>Manila</a:t>
            </a:r>
            <a:r>
              <a:rPr lang="ja-JP" altLang="en-US" dirty="0" smtClean="0">
                <a:solidFill>
                  <a:srgbClr val="00B050"/>
                </a:solidFill>
              </a:rPr>
              <a:t>　</a:t>
            </a:r>
            <a:endParaRPr kumimoji="1" lang="ja-JP" altLang="en-US" dirty="0">
              <a:solidFill>
                <a:srgbClr val="00B050"/>
              </a:solidFill>
            </a:endParaRPr>
          </a:p>
        </p:txBody>
      </p:sp>
    </p:spTree>
    <p:extLst>
      <p:ext uri="{BB962C8B-B14F-4D97-AF65-F5344CB8AC3E}">
        <p14:creationId xmlns:p14="http://schemas.microsoft.com/office/powerpoint/2010/main" val="3772606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lstStyle/>
          <a:p>
            <a:pPr algn="ctr"/>
            <a:r>
              <a:rPr lang="en-US" altLang="ja-JP" b="1" dirty="0"/>
              <a:t>Uber, </a:t>
            </a:r>
            <a:r>
              <a:rPr lang="en-US" altLang="ja-JP" b="1" dirty="0" err="1"/>
              <a:t>GrabTaxi</a:t>
            </a:r>
            <a:r>
              <a:rPr lang="en-US" altLang="ja-JP" b="1" dirty="0"/>
              <a:t>, Easy </a:t>
            </a:r>
            <a:r>
              <a:rPr lang="en-US" altLang="ja-JP" b="1" dirty="0" smtClean="0"/>
              <a:t>Taxi</a:t>
            </a:r>
            <a:endParaRPr kumimoji="1" lang="ja-JP" altLang="en-US" dirty="0"/>
          </a:p>
        </p:txBody>
      </p:sp>
      <p:sp>
        <p:nvSpPr>
          <p:cNvPr id="3" name="コンテンツ プレースホルダー 2"/>
          <p:cNvSpPr>
            <a:spLocks noGrp="1"/>
          </p:cNvSpPr>
          <p:nvPr>
            <p:ph idx="1"/>
          </p:nvPr>
        </p:nvSpPr>
        <p:spPr/>
        <p:txBody>
          <a:bodyPr/>
          <a:lstStyle/>
          <a:p>
            <a:r>
              <a:rPr lang="en-US" altLang="ja-JP" b="1" dirty="0"/>
              <a:t>Easy </a:t>
            </a:r>
            <a:r>
              <a:rPr lang="en-US" altLang="ja-JP" b="1" dirty="0" smtClean="0"/>
              <a:t>Taxi</a:t>
            </a:r>
            <a:r>
              <a:rPr lang="ja-JP" altLang="en-US" b="1" dirty="0" smtClean="0"/>
              <a:t>　　中南米で普及</a:t>
            </a:r>
            <a:endParaRPr lang="en-US" altLang="ja-JP" b="1" dirty="0" smtClean="0"/>
          </a:p>
          <a:p>
            <a:r>
              <a:rPr lang="en-US" altLang="ja-JP" b="1" dirty="0" err="1" smtClean="0"/>
              <a:t>GrabTaxi</a:t>
            </a:r>
            <a:r>
              <a:rPr lang="ja-JP" altLang="en-US" b="1" dirty="0" smtClean="0"/>
              <a:t>　　</a:t>
            </a:r>
            <a:r>
              <a:rPr kumimoji="0" lang="ja-JP" altLang="ja-JP" dirty="0" smtClean="0">
                <a:solidFill>
                  <a:srgbClr val="545454"/>
                </a:solidFill>
                <a:latin typeface="Arial" panose="020B0604020202020204" pitchFamily="34" charset="0"/>
                <a:cs typeface="Arial" panose="020B0604020202020204" pitchFamily="34" charset="0"/>
              </a:rPr>
              <a:t>マレーシア</a:t>
            </a:r>
            <a:r>
              <a:rPr kumimoji="0" lang="ja-JP" altLang="ja-JP" dirty="0">
                <a:solidFill>
                  <a:srgbClr val="545454"/>
                </a:solidFill>
                <a:latin typeface="Arial" panose="020B0604020202020204" pitchFamily="34" charset="0"/>
                <a:cs typeface="Arial" panose="020B0604020202020204" pitchFamily="34" charset="0"/>
              </a:rPr>
              <a:t>、シンガポール、フィリピン、タイ、インドネシア、ベトナムの東南アジア6カ国、30都市でサービスを提供</a:t>
            </a:r>
            <a:r>
              <a:rPr kumimoji="0" lang="ja-JP" altLang="ja-JP" dirty="0"/>
              <a:t> </a:t>
            </a:r>
            <a:endParaRPr kumimoji="0" lang="ja-JP" altLang="ja-JP" dirty="0">
              <a:latin typeface="Arial" panose="020B0604020202020204" pitchFamily="34" charset="0"/>
            </a:endParaRPr>
          </a:p>
          <a:p>
            <a:r>
              <a:rPr lang="en-US" altLang="ja-JP" b="1" dirty="0" err="1" smtClean="0"/>
              <a:t>Tripda</a:t>
            </a:r>
            <a:r>
              <a:rPr lang="ja-JP" altLang="en-US" b="1" dirty="0" smtClean="0"/>
              <a:t>は撤退</a:t>
            </a:r>
            <a:endParaRPr kumimoji="1" lang="ja-JP" altLang="en-US" dirty="0"/>
          </a:p>
        </p:txBody>
      </p:sp>
    </p:spTree>
    <p:extLst>
      <p:ext uri="{BB962C8B-B14F-4D97-AF65-F5344CB8AC3E}">
        <p14:creationId xmlns:p14="http://schemas.microsoft.com/office/powerpoint/2010/main" val="2098393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normAutofit/>
          </a:bodyPr>
          <a:lstStyle/>
          <a:p>
            <a:pPr algn="ctr"/>
            <a:r>
              <a:rPr lang="en-US" altLang="ja-JP" sz="7200" b="1" dirty="0"/>
              <a:t>Premium </a:t>
            </a:r>
            <a:r>
              <a:rPr lang="en-US" altLang="ja-JP" sz="7200" b="1" dirty="0" smtClean="0"/>
              <a:t>taxi</a:t>
            </a:r>
            <a:endParaRPr kumimoji="1" lang="ja-JP" altLang="en-US" sz="7200" dirty="0"/>
          </a:p>
        </p:txBody>
      </p:sp>
      <p:sp>
        <p:nvSpPr>
          <p:cNvPr id="3" name="コンテンツ プレースホルダー 2"/>
          <p:cNvSpPr>
            <a:spLocks noGrp="1"/>
          </p:cNvSpPr>
          <p:nvPr>
            <p:ph idx="1"/>
          </p:nvPr>
        </p:nvSpPr>
        <p:spPr/>
        <p:txBody>
          <a:bodyPr>
            <a:normAutofit lnSpcReduction="10000"/>
          </a:bodyPr>
          <a:lstStyle/>
          <a:p>
            <a:r>
              <a:rPr lang="en-US" altLang="ja-JP" sz="4800" dirty="0"/>
              <a:t>with a 7-year age </a:t>
            </a:r>
            <a:r>
              <a:rPr lang="en-US" altLang="ja-JP" sz="4800" dirty="0" smtClean="0"/>
              <a:t>limit</a:t>
            </a:r>
          </a:p>
          <a:p>
            <a:r>
              <a:rPr lang="en-US" altLang="ja-JP" sz="4800" dirty="0" smtClean="0"/>
              <a:t>be </a:t>
            </a:r>
            <a:r>
              <a:rPr lang="en-US" altLang="ja-JP" sz="4800" dirty="0"/>
              <a:t>equipped with </a:t>
            </a:r>
            <a:r>
              <a:rPr lang="en-US" altLang="ja-JP" sz="4800" dirty="0" smtClean="0"/>
              <a:t>GPS</a:t>
            </a:r>
          </a:p>
          <a:p>
            <a:r>
              <a:rPr lang="en-US" altLang="ja-JP" sz="4800" dirty="0" smtClean="0"/>
              <a:t>online </a:t>
            </a:r>
            <a:r>
              <a:rPr lang="en-US" altLang="ja-JP" sz="4800" dirty="0"/>
              <a:t>and smartphone booking </a:t>
            </a:r>
            <a:r>
              <a:rPr lang="en-US" altLang="ja-JP" sz="4800" dirty="0" smtClean="0"/>
              <a:t>capability</a:t>
            </a:r>
          </a:p>
          <a:p>
            <a:r>
              <a:rPr lang="en-US" altLang="ja-JP" sz="4800" dirty="0" smtClean="0"/>
              <a:t>cashless </a:t>
            </a:r>
            <a:r>
              <a:rPr lang="en-US" altLang="ja-JP" sz="4800" dirty="0"/>
              <a:t>transactions through credit or debit card </a:t>
            </a:r>
            <a:r>
              <a:rPr lang="en-US" altLang="ja-JP" sz="4800" dirty="0" smtClean="0"/>
              <a:t>payments</a:t>
            </a:r>
            <a:endParaRPr lang="ja-JP" altLang="ja-JP" dirty="0"/>
          </a:p>
          <a:p>
            <a:endParaRPr kumimoji="1" lang="ja-JP" altLang="en-US" dirty="0"/>
          </a:p>
        </p:txBody>
      </p:sp>
    </p:spTree>
    <p:extLst>
      <p:ext uri="{BB962C8B-B14F-4D97-AF65-F5344CB8AC3E}">
        <p14:creationId xmlns:p14="http://schemas.microsoft.com/office/powerpoint/2010/main" val="3702208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990600" y="-241540"/>
            <a:ext cx="10515600" cy="68579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ja-JP" sz="6000" b="1" dirty="0" smtClean="0">
                <a:solidFill>
                  <a:srgbClr val="FF0000"/>
                </a:solidFill>
              </a:rPr>
              <a:t>The premium taxi </a:t>
            </a:r>
            <a:r>
              <a:rPr lang="ja-JP" altLang="ja-JP" sz="6000" b="1" dirty="0" smtClean="0">
                <a:solidFill>
                  <a:schemeClr val="bg2">
                    <a:lumMod val="10000"/>
                  </a:schemeClr>
                </a:solidFill>
              </a:rPr>
              <a:t>can also pick up passengers </a:t>
            </a:r>
            <a:r>
              <a:rPr lang="ja-JP" altLang="ja-JP" sz="6000" b="1" dirty="0" smtClean="0">
                <a:solidFill>
                  <a:srgbClr val="FF0000"/>
                </a:solidFill>
              </a:rPr>
              <a:t>through street hail</a:t>
            </a:r>
            <a:r>
              <a:rPr lang="ja-JP" altLang="ja-JP" sz="6000" b="1" dirty="0" smtClean="0">
                <a:solidFill>
                  <a:schemeClr val="bg2">
                    <a:lumMod val="10000"/>
                  </a:schemeClr>
                </a:solidFill>
              </a:rPr>
              <a:t>, unlike </a:t>
            </a:r>
            <a:r>
              <a:rPr lang="ja-JP" altLang="ja-JP" sz="6000" b="1" dirty="0" smtClean="0">
                <a:solidFill>
                  <a:srgbClr val="00B050"/>
                </a:solidFill>
              </a:rPr>
              <a:t>Uber and GrabCar </a:t>
            </a:r>
            <a:r>
              <a:rPr lang="ja-JP" altLang="ja-JP" sz="6000" b="1" dirty="0" smtClean="0">
                <a:solidFill>
                  <a:schemeClr val="bg2">
                    <a:lumMod val="10000"/>
                  </a:schemeClr>
                </a:solidFill>
              </a:rPr>
              <a:t>that can only be booked through a </a:t>
            </a:r>
            <a:r>
              <a:rPr lang="ja-JP" altLang="ja-JP" sz="6000" b="1" dirty="0" smtClean="0">
                <a:solidFill>
                  <a:srgbClr val="00B050"/>
                </a:solidFill>
              </a:rPr>
              <a:t>smartphone application</a:t>
            </a:r>
            <a:r>
              <a:rPr lang="ja-JP" altLang="ja-JP" sz="6000" b="1" dirty="0" smtClean="0">
                <a:solidFill>
                  <a:srgbClr val="FF0000"/>
                </a:solidFill>
              </a:rPr>
              <a:t>. </a:t>
            </a:r>
            <a:endParaRPr lang="ja-JP" altLang="en-US" sz="6000" dirty="0">
              <a:solidFill>
                <a:srgbClr val="FF0000"/>
              </a:solidFill>
            </a:endParaRPr>
          </a:p>
        </p:txBody>
      </p:sp>
    </p:spTree>
    <p:extLst>
      <p:ext uri="{BB962C8B-B14F-4D97-AF65-F5344CB8AC3E}">
        <p14:creationId xmlns:p14="http://schemas.microsoft.com/office/powerpoint/2010/main" val="1537403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07211" y="365125"/>
            <a:ext cx="10515600" cy="1325563"/>
          </a:xfrm>
          <a:ln>
            <a:solidFill>
              <a:schemeClr val="bg1">
                <a:lumMod val="50000"/>
              </a:schemeClr>
            </a:solidFill>
          </a:ln>
        </p:spPr>
        <p:txBody>
          <a:bodyPr>
            <a:normAutofit/>
          </a:bodyPr>
          <a:lstStyle/>
          <a:p>
            <a:pPr algn="ctr"/>
            <a:r>
              <a:rPr lang="en-US" altLang="ja-JP" sz="6600" b="1" dirty="0" smtClean="0"/>
              <a:t>airport bus</a:t>
            </a:r>
            <a:endParaRPr kumimoji="1" lang="ja-JP" altLang="en-US" sz="6600" dirty="0"/>
          </a:p>
        </p:txBody>
      </p:sp>
      <p:sp>
        <p:nvSpPr>
          <p:cNvPr id="3" name="コンテンツ プレースホルダー 2"/>
          <p:cNvSpPr>
            <a:spLocks noGrp="1"/>
          </p:cNvSpPr>
          <p:nvPr>
            <p:ph idx="1"/>
          </p:nvPr>
        </p:nvSpPr>
        <p:spPr/>
        <p:txBody>
          <a:bodyPr/>
          <a:lstStyle/>
          <a:p>
            <a:r>
              <a:rPr lang="en-US" altLang="ja-JP" b="1" dirty="0"/>
              <a:t>This was after the Manila International Airport Authority (MIAA) started </a:t>
            </a:r>
            <a:r>
              <a:rPr lang="en-US" altLang="ja-JP" b="1" dirty="0">
                <a:hlinkClick r:id="rId2"/>
              </a:rPr>
              <a:t>allowing unaccredited white metered taxis</a:t>
            </a:r>
            <a:r>
              <a:rPr lang="en-US" altLang="ja-JP" b="1" dirty="0"/>
              <a:t> to pick up passengers at the arrival areas of NAIA terminals 2 and 3 due to the passengers' appeals</a:t>
            </a:r>
            <a:r>
              <a:rPr lang="en-US" altLang="ja-JP" b="1" dirty="0" smtClean="0"/>
              <a:t>.</a:t>
            </a:r>
          </a:p>
          <a:p>
            <a:r>
              <a:rPr lang="en-US" altLang="ja-JP" b="1" dirty="0"/>
              <a:t>Vehicles under the Airport Bus category "should have fixed schedules and off-street stops, low-floor height and adequate luggage space, CCTV cameras, GPS device, free </a:t>
            </a:r>
            <a:r>
              <a:rPr lang="en-US" altLang="ja-JP" b="1" dirty="0" err="1"/>
              <a:t>WiFi</a:t>
            </a:r>
            <a:r>
              <a:rPr lang="en-US" altLang="ja-JP" b="1" dirty="0"/>
              <a:t>, and must run on Euro V or clean alternative fuel."</a:t>
            </a:r>
            <a:endParaRPr lang="ja-JP" altLang="ja-JP" dirty="0"/>
          </a:p>
          <a:p>
            <a:endParaRPr lang="ja-JP" altLang="ja-JP" dirty="0"/>
          </a:p>
        </p:txBody>
      </p:sp>
    </p:spTree>
    <p:extLst>
      <p:ext uri="{BB962C8B-B14F-4D97-AF65-F5344CB8AC3E}">
        <p14:creationId xmlns:p14="http://schemas.microsoft.com/office/powerpoint/2010/main" val="1570592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bg1">
                <a:lumMod val="50000"/>
              </a:schemeClr>
            </a:solidFill>
          </a:ln>
        </p:spPr>
        <p:txBody>
          <a:bodyPr>
            <a:normAutofit/>
          </a:bodyPr>
          <a:lstStyle/>
          <a:p>
            <a:pPr algn="ctr"/>
            <a:r>
              <a:rPr lang="en-US" altLang="ja-JP" sz="7200" b="1" dirty="0"/>
              <a:t>Bus Rapid </a:t>
            </a:r>
            <a:r>
              <a:rPr lang="en-US" altLang="ja-JP" sz="7200" b="1" dirty="0" smtClean="0"/>
              <a:t>Transit</a:t>
            </a:r>
            <a:endParaRPr kumimoji="1" lang="ja-JP" altLang="en-US" sz="7200" dirty="0"/>
          </a:p>
        </p:txBody>
      </p:sp>
      <p:sp>
        <p:nvSpPr>
          <p:cNvPr id="3" name="コンテンツ プレースホルダー 2"/>
          <p:cNvSpPr>
            <a:spLocks noGrp="1"/>
          </p:cNvSpPr>
          <p:nvPr>
            <p:ph idx="1"/>
          </p:nvPr>
        </p:nvSpPr>
        <p:spPr/>
        <p:txBody>
          <a:bodyPr/>
          <a:lstStyle/>
          <a:p>
            <a:r>
              <a:rPr lang="en-US" altLang="ja-JP" dirty="0"/>
              <a:t>The DOTC awarded in April the design and construction supervision contract of the </a:t>
            </a:r>
            <a:r>
              <a:rPr lang="en-US" altLang="ja-JP" dirty="0">
                <a:hlinkClick r:id="rId2"/>
              </a:rPr>
              <a:t>P10.62-billion ($237.88 million) Cebu BRT</a:t>
            </a:r>
            <a:r>
              <a:rPr lang="en-US" altLang="ja-JP" dirty="0"/>
              <a:t> to South Korea's </a:t>
            </a:r>
            <a:r>
              <a:rPr lang="en-US" altLang="ja-JP" dirty="0" err="1"/>
              <a:t>Kunhwa</a:t>
            </a:r>
            <a:r>
              <a:rPr lang="en-US" altLang="ja-JP" dirty="0"/>
              <a:t> Engineering &amp; Consulting Company Limited.</a:t>
            </a:r>
            <a:r>
              <a:rPr lang="en-US" altLang="ja-JP" b="1" dirty="0"/>
              <a:t> Cebu BRT is targeted for completion in the first quarter of 2018</a:t>
            </a:r>
            <a:r>
              <a:rPr lang="en-US" altLang="ja-JP" b="1" dirty="0" smtClean="0"/>
              <a:t>.</a:t>
            </a:r>
          </a:p>
          <a:p>
            <a:r>
              <a:rPr lang="en-US" altLang="ja-JP" b="1" dirty="0"/>
              <a:t>Quezon City and Manila</a:t>
            </a:r>
            <a:endParaRPr lang="ja-JP" altLang="ja-JP" dirty="0"/>
          </a:p>
          <a:p>
            <a:endParaRPr kumimoji="1" lang="ja-JP" altLang="en-US" dirty="0"/>
          </a:p>
        </p:txBody>
      </p:sp>
    </p:spTree>
    <p:extLst>
      <p:ext uri="{BB962C8B-B14F-4D97-AF65-F5344CB8AC3E}">
        <p14:creationId xmlns:p14="http://schemas.microsoft.com/office/powerpoint/2010/main" val="22159686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24287" y="163902"/>
            <a:ext cx="11129513" cy="6581955"/>
          </a:xfrm>
        </p:spPr>
        <p:txBody>
          <a:bodyPr>
            <a:normAutofit/>
          </a:bodyPr>
          <a:lstStyle/>
          <a:p>
            <a:r>
              <a:rPr lang="ja-JP" altLang="ja-JP" dirty="0"/>
              <a:t>配車サービス企業は</a:t>
            </a:r>
            <a:r>
              <a:rPr lang="ja-JP" altLang="ja-JP" dirty="0" smtClean="0"/>
              <a:t>、輸送</a:t>
            </a:r>
            <a:r>
              <a:rPr lang="ja-JP" altLang="ja-JP" dirty="0"/>
              <a:t>ネットワーク企業</a:t>
            </a:r>
            <a:r>
              <a:rPr lang="en-US" altLang="ja-JP" dirty="0"/>
              <a:t> transport network companies (TNCs)</a:t>
            </a:r>
            <a:r>
              <a:rPr lang="ja-JP" altLang="ja-JP" dirty="0"/>
              <a:t>として</a:t>
            </a:r>
            <a:r>
              <a:rPr lang="ja-JP" altLang="ja-JP" dirty="0" smtClean="0"/>
              <a:t>知られる。</a:t>
            </a:r>
            <a:endParaRPr lang="en-US" altLang="ja-JP" dirty="0" smtClean="0"/>
          </a:p>
          <a:p>
            <a:r>
              <a:rPr lang="en-US" altLang="ja-JP" dirty="0" smtClean="0"/>
              <a:t>TNC</a:t>
            </a:r>
            <a:r>
              <a:rPr lang="ja-JP" altLang="ja-JP" dirty="0" err="1"/>
              <a:t>の配</a:t>
            </a:r>
            <a:r>
              <a:rPr lang="ja-JP" altLang="ja-JP" dirty="0"/>
              <a:t>車サービスアプリは、乗客とドライバーとを直接繋ぐプラットフォームの役割を果たす。現行の営業権で既にカバーされているタクシードライバーや、更にお金を稼ぎたいと考える一般民間人も、この配車サービスに登録することができる</a:t>
            </a:r>
            <a:r>
              <a:rPr lang="ja-JP" altLang="ja-JP" dirty="0" smtClean="0"/>
              <a:t>。</a:t>
            </a:r>
            <a:endParaRPr lang="en-US" altLang="ja-JP" dirty="0" smtClean="0"/>
          </a:p>
          <a:p>
            <a:r>
              <a:rPr lang="ja-JP" altLang="ja-JP" dirty="0" smtClean="0"/>
              <a:t>乗客</a:t>
            </a:r>
            <a:r>
              <a:rPr lang="ja-JP" altLang="ja-JP" dirty="0"/>
              <a:t>は、追加機能としてドライバーの氏名、電話番号及び車両番号を検索することもできる。衛星追跡機能を備えた</a:t>
            </a:r>
            <a:r>
              <a:rPr lang="en-US" altLang="ja-JP" dirty="0"/>
              <a:t>TNC</a:t>
            </a:r>
            <a:r>
              <a:rPr lang="ja-JP" altLang="ja-JP" dirty="0"/>
              <a:t>アプリもあり、乗客がこれを利用して友人や家族にルートや正確な位置を把握させることもできる</a:t>
            </a:r>
            <a:r>
              <a:rPr lang="ja-JP" altLang="ja-JP" dirty="0" smtClean="0"/>
              <a:t>。</a:t>
            </a:r>
            <a:endParaRPr lang="en-US" altLang="ja-JP" dirty="0" smtClean="0"/>
          </a:p>
          <a:p>
            <a:r>
              <a:rPr lang="ja-JP" altLang="ja-JP" dirty="0" smtClean="0"/>
              <a:t>この</a:t>
            </a:r>
            <a:r>
              <a:rPr lang="ja-JP" altLang="ja-JP" dirty="0"/>
              <a:t>ような配車サービスアプリを利用した場合の料金は、一般的に通常のタクシー料金の２倍から３倍だが、より安全で早く、信頼性も高い公共輸送手段を求める顧客に積極的に利用されている</a:t>
            </a:r>
            <a:r>
              <a:rPr lang="ja-JP" altLang="ja-JP" dirty="0" smtClean="0"/>
              <a:t>。</a:t>
            </a:r>
            <a:endParaRPr lang="ja-JP" altLang="ja-JP" dirty="0"/>
          </a:p>
        </p:txBody>
      </p:sp>
    </p:spTree>
    <p:extLst>
      <p:ext uri="{BB962C8B-B14F-4D97-AF65-F5344CB8AC3E}">
        <p14:creationId xmlns:p14="http://schemas.microsoft.com/office/powerpoint/2010/main" val="329487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79563" y="1078299"/>
            <a:ext cx="11611154" cy="5072335"/>
          </a:xfrm>
        </p:spPr>
        <p:txBody>
          <a:bodyPr>
            <a:normAutofit lnSpcReduction="10000"/>
          </a:bodyPr>
          <a:lstStyle/>
          <a:p>
            <a:r>
              <a:rPr lang="ja-JP" altLang="ja-JP" dirty="0">
                <a:solidFill>
                  <a:srgbClr val="FF0000"/>
                </a:solidFill>
              </a:rPr>
              <a:t>一方で、</a:t>
            </a:r>
            <a:r>
              <a:rPr lang="en-US" altLang="ja-JP" dirty="0">
                <a:solidFill>
                  <a:srgbClr val="FF0000"/>
                </a:solidFill>
              </a:rPr>
              <a:t>TNC</a:t>
            </a:r>
            <a:r>
              <a:rPr lang="ja-JP" altLang="ja-JP" dirty="0">
                <a:solidFill>
                  <a:srgbClr val="FF0000"/>
                </a:solidFill>
              </a:rPr>
              <a:t>の合法性については、すぐに議論がなされた。</a:t>
            </a:r>
            <a:r>
              <a:rPr lang="en-US" altLang="ja-JP" dirty="0"/>
              <a:t> </a:t>
            </a:r>
            <a:br>
              <a:rPr lang="en-US" altLang="ja-JP" dirty="0"/>
            </a:br>
            <a:r>
              <a:rPr lang="ja-JP" altLang="ja-JP" dirty="0"/>
              <a:t>営業権を持たない一般民間人による配車サービスへの登録を許可する</a:t>
            </a:r>
            <a:r>
              <a:rPr lang="en-US" altLang="ja-JP" dirty="0"/>
              <a:t>TNC</a:t>
            </a:r>
            <a:r>
              <a:rPr lang="ja-JP" altLang="ja-JP" dirty="0"/>
              <a:t>の手法は公共輸送に従事する企業に陸上交通許認可規制委員会</a:t>
            </a:r>
            <a:r>
              <a:rPr lang="en-US" altLang="ja-JP" dirty="0"/>
              <a:t>the Land Transportation Franchising and Regulatory Board (LTFRB)</a:t>
            </a:r>
            <a:r>
              <a:rPr lang="ja-JP" altLang="ja-JP" dirty="0"/>
              <a:t>からの営業権又は営業許可の取得を要求している</a:t>
            </a:r>
            <a:r>
              <a:rPr lang="ja-JP" altLang="ja-JP" dirty="0">
                <a:solidFill>
                  <a:srgbClr val="FF0000"/>
                </a:solidFill>
              </a:rPr>
              <a:t>フィリピン公共サービス法（共和国法第</a:t>
            </a:r>
            <a:r>
              <a:rPr lang="en-US" altLang="ja-JP" dirty="0">
                <a:solidFill>
                  <a:srgbClr val="FF0000"/>
                </a:solidFill>
              </a:rPr>
              <a:t>145</a:t>
            </a:r>
            <a:r>
              <a:rPr lang="ja-JP" altLang="ja-JP" dirty="0">
                <a:solidFill>
                  <a:srgbClr val="FF0000"/>
                </a:solidFill>
              </a:rPr>
              <a:t>号）</a:t>
            </a:r>
            <a:r>
              <a:rPr lang="ja-JP" altLang="ja-JP" dirty="0"/>
              <a:t>の規定に違反する、と訴える複数の団体がいた</a:t>
            </a:r>
            <a:r>
              <a:rPr lang="ja-JP" altLang="ja-JP" dirty="0" smtClean="0"/>
              <a:t>。</a:t>
            </a:r>
            <a:endParaRPr lang="en-US" altLang="ja-JP" dirty="0" smtClean="0"/>
          </a:p>
          <a:p>
            <a:r>
              <a:rPr lang="en-US" altLang="ja-JP" dirty="0" smtClean="0"/>
              <a:t>LTFRB</a:t>
            </a:r>
            <a:r>
              <a:rPr lang="ja-JP" altLang="ja-JP" dirty="0"/>
              <a:t>は</a:t>
            </a:r>
            <a:r>
              <a:rPr lang="en-US" altLang="ja-JP" dirty="0"/>
              <a:t>2014</a:t>
            </a:r>
            <a:r>
              <a:rPr lang="ja-JP" altLang="ja-JP" dirty="0"/>
              <a:t>年、営業権をもたずに配車サービスに登録している個人車両について調査を開始した</a:t>
            </a:r>
            <a:r>
              <a:rPr lang="ja-JP" altLang="ja-JP" dirty="0" smtClean="0"/>
              <a:t>。</a:t>
            </a:r>
            <a:endParaRPr lang="en-US" altLang="ja-JP" dirty="0" smtClean="0"/>
          </a:p>
          <a:p>
            <a:r>
              <a:rPr lang="ja-JP" altLang="ja-JP" dirty="0" smtClean="0"/>
              <a:t>その</a:t>
            </a:r>
            <a:r>
              <a:rPr lang="ja-JP" altLang="ja-JP" dirty="0"/>
              <a:t>報告書によると、調査の結果、</a:t>
            </a:r>
            <a:r>
              <a:rPr lang="en-US" altLang="ja-JP" dirty="0"/>
              <a:t>Uber</a:t>
            </a:r>
            <a:r>
              <a:rPr lang="ja-JP" altLang="ja-JP" dirty="0"/>
              <a:t>のアプリを利用して顧客と連絡を取っていた個人車両のドライバーが見つかった</a:t>
            </a:r>
            <a:r>
              <a:rPr lang="ja-JP" altLang="ja-JP" dirty="0" smtClean="0"/>
              <a:t>。</a:t>
            </a:r>
            <a:endParaRPr lang="en-US" altLang="ja-JP" dirty="0" smtClean="0"/>
          </a:p>
          <a:p>
            <a:r>
              <a:rPr lang="ja-JP" altLang="ja-JP" dirty="0" smtClean="0"/>
              <a:t>その</a:t>
            </a:r>
            <a:r>
              <a:rPr lang="ja-JP" altLang="ja-JP" dirty="0"/>
              <a:t>ドライバーの免許証は没収され、また車両は押収され、更に営業権をもたずに営業していたことに対して</a:t>
            </a:r>
            <a:r>
              <a:rPr lang="en-US" altLang="ja-JP" dirty="0"/>
              <a:t>200,000</a:t>
            </a:r>
            <a:r>
              <a:rPr lang="ja-JP" altLang="ja-JP" dirty="0"/>
              <a:t>ペソの罰金の支払が命ぜられた</a:t>
            </a:r>
            <a:r>
              <a:rPr lang="ja-JP" altLang="ja-JP" dirty="0" smtClean="0"/>
              <a:t>。</a:t>
            </a:r>
            <a:endParaRPr kumimoji="1" lang="ja-JP" altLang="en-US" dirty="0"/>
          </a:p>
        </p:txBody>
      </p:sp>
    </p:spTree>
    <p:extLst>
      <p:ext uri="{BB962C8B-B14F-4D97-AF65-F5344CB8AC3E}">
        <p14:creationId xmlns:p14="http://schemas.microsoft.com/office/powerpoint/2010/main" val="32782827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07034" y="146648"/>
            <a:ext cx="11146766" cy="6711351"/>
          </a:xfrm>
        </p:spPr>
        <p:txBody>
          <a:bodyPr>
            <a:normAutofit/>
          </a:bodyPr>
          <a:lstStyle/>
          <a:p>
            <a:r>
              <a:rPr lang="en-US" altLang="ja-JP" sz="4000" dirty="0"/>
              <a:t>LTFRB</a:t>
            </a:r>
            <a:r>
              <a:rPr lang="ja-JP" altLang="ja-JP" sz="4000" dirty="0"/>
              <a:t>の「</a:t>
            </a:r>
            <a:r>
              <a:rPr lang="en-US" altLang="ja-JP" sz="4000" dirty="0"/>
              <a:t>Uber</a:t>
            </a:r>
            <a:r>
              <a:rPr lang="ja-JP" altLang="ja-JP" sz="4000" dirty="0"/>
              <a:t>対応」には一般利用者から多くの批判が寄せられた</a:t>
            </a:r>
            <a:r>
              <a:rPr lang="ja-JP" altLang="ja-JP" sz="4000" dirty="0" smtClean="0"/>
              <a:t>。</a:t>
            </a:r>
            <a:endParaRPr lang="en-US" altLang="ja-JP" sz="4000" dirty="0" smtClean="0"/>
          </a:p>
          <a:p>
            <a:r>
              <a:rPr lang="en-US" altLang="ja-JP" sz="4000" dirty="0" smtClean="0"/>
              <a:t>TNC</a:t>
            </a:r>
            <a:r>
              <a:rPr lang="ja-JP" altLang="ja-JP" sz="4000" dirty="0" err="1"/>
              <a:t>を規</a:t>
            </a:r>
            <a:r>
              <a:rPr lang="ja-JP" altLang="ja-JP" sz="4000" dirty="0"/>
              <a:t>制する一方で、安全で効率性の高い公共輸送サービスを求める公衆の要望にも応える必要があることから、その均衡を保つため、運輸通信省（</a:t>
            </a:r>
            <a:r>
              <a:rPr lang="en-US" altLang="ja-JP" sz="4000" dirty="0"/>
              <a:t>DOTC</a:t>
            </a:r>
            <a:r>
              <a:rPr lang="ja-JP" altLang="ja-JP" sz="4000" dirty="0"/>
              <a:t>）は、</a:t>
            </a:r>
            <a:r>
              <a:rPr lang="ja-JP" altLang="ja-JP" sz="4000" dirty="0">
                <a:solidFill>
                  <a:srgbClr val="FF0000"/>
                </a:solidFill>
              </a:rPr>
              <a:t>省令第</a:t>
            </a:r>
            <a:r>
              <a:rPr lang="en-US" altLang="ja-JP" sz="4000" dirty="0">
                <a:solidFill>
                  <a:srgbClr val="FF0000"/>
                </a:solidFill>
              </a:rPr>
              <a:t>2015-11</a:t>
            </a:r>
            <a:r>
              <a:rPr lang="ja-JP" altLang="ja-JP" sz="4000" dirty="0">
                <a:solidFill>
                  <a:srgbClr val="FF0000"/>
                </a:solidFill>
              </a:rPr>
              <a:t>号</a:t>
            </a:r>
            <a:r>
              <a:rPr lang="ja-JP" altLang="ja-JP" sz="4000" dirty="0"/>
              <a:t>を発行し、</a:t>
            </a:r>
            <a:r>
              <a:rPr lang="en-US" altLang="ja-JP" sz="4000" dirty="0"/>
              <a:t>TNC</a:t>
            </a:r>
            <a:r>
              <a:rPr lang="ja-JP" altLang="ja-JP" sz="4000" dirty="0"/>
              <a:t>の合法性について最終的に結論を下した</a:t>
            </a:r>
            <a:r>
              <a:rPr lang="ja-JP" altLang="ja-JP" sz="4000" dirty="0" smtClean="0"/>
              <a:t>。</a:t>
            </a:r>
            <a:endParaRPr lang="en-US" altLang="ja-JP" sz="4000" dirty="0" smtClean="0"/>
          </a:p>
          <a:p>
            <a:r>
              <a:rPr lang="ja-JP" altLang="ja-JP" sz="4000" dirty="0" smtClean="0"/>
              <a:t>この</a:t>
            </a:r>
            <a:r>
              <a:rPr lang="ja-JP" altLang="ja-JP" sz="4000" dirty="0"/>
              <a:t>省令は、アプリベースの公共輸送サービスを</a:t>
            </a:r>
            <a:r>
              <a:rPr lang="ja-JP" altLang="ja-JP" sz="4000" b="1" dirty="0"/>
              <a:t>世界で初めて「国家の法的規制」の枠組み</a:t>
            </a:r>
            <a:r>
              <a:rPr lang="ja-JP" altLang="ja-JP" sz="4000" dirty="0"/>
              <a:t>に入れたものであると言われている。</a:t>
            </a:r>
          </a:p>
          <a:p>
            <a:endParaRPr kumimoji="1" lang="ja-JP" altLang="en-US" dirty="0"/>
          </a:p>
        </p:txBody>
      </p:sp>
    </p:spTree>
    <p:extLst>
      <p:ext uri="{BB962C8B-B14F-4D97-AF65-F5344CB8AC3E}">
        <p14:creationId xmlns:p14="http://schemas.microsoft.com/office/powerpoint/2010/main" val="24092863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53683" y="422694"/>
            <a:ext cx="11507637" cy="6193766"/>
          </a:xfrm>
        </p:spPr>
        <p:txBody>
          <a:bodyPr>
            <a:normAutofit/>
          </a:bodyPr>
          <a:lstStyle/>
          <a:p>
            <a:r>
              <a:rPr lang="en-US" altLang="ja-JP" sz="3200" dirty="0" smtClean="0"/>
              <a:t>2015</a:t>
            </a:r>
            <a:r>
              <a:rPr lang="ja-JP" altLang="ja-JP" sz="3200" dirty="0" smtClean="0"/>
              <a:t>年</a:t>
            </a:r>
            <a:r>
              <a:rPr lang="en-US" altLang="ja-JP" sz="3200" dirty="0" smtClean="0"/>
              <a:t>8</a:t>
            </a:r>
            <a:r>
              <a:rPr lang="ja-JP" altLang="ja-JP" sz="3200" dirty="0" smtClean="0"/>
              <a:t>月から施行されたこの省令により、</a:t>
            </a:r>
            <a:r>
              <a:rPr lang="en-US" altLang="ja-JP" sz="3200" dirty="0" smtClean="0"/>
              <a:t>TNC</a:t>
            </a:r>
            <a:r>
              <a:rPr lang="ja-JP" altLang="ja-JP" sz="3200" dirty="0" err="1" smtClean="0"/>
              <a:t>が提</a:t>
            </a:r>
            <a:r>
              <a:rPr lang="ja-JP" altLang="ja-JP" sz="3200" dirty="0" smtClean="0"/>
              <a:t>供するものとして、「輸送ネットワーク車両サービス</a:t>
            </a:r>
            <a:r>
              <a:rPr lang="ja-JP" altLang="ja-JP" sz="3200" b="1" dirty="0" smtClean="0"/>
              <a:t>（</a:t>
            </a:r>
            <a:r>
              <a:rPr lang="en-US" altLang="ja-JP" sz="3200" dirty="0" smtClean="0"/>
              <a:t>the “Transportation Network Vehicle Service (TNVS)</a:t>
            </a:r>
            <a:r>
              <a:rPr lang="ja-JP" altLang="ja-JP" sz="3200" dirty="0" smtClean="0"/>
              <a:t>」という新たな区分の公共輸送サービスが制定された。</a:t>
            </a:r>
            <a:endParaRPr lang="en-US" altLang="ja-JP" sz="3200" dirty="0" smtClean="0"/>
          </a:p>
          <a:p>
            <a:r>
              <a:rPr lang="ja-JP" altLang="ja-JP" sz="3200" dirty="0" smtClean="0"/>
              <a:t>また、省令は</a:t>
            </a:r>
            <a:r>
              <a:rPr lang="en-US" altLang="ja-JP" sz="3200" dirty="0" smtClean="0"/>
              <a:t>TNC</a:t>
            </a:r>
            <a:r>
              <a:rPr lang="ja-JP" altLang="ja-JP" sz="3200" dirty="0" smtClean="0"/>
              <a:t>について、「インターネットベースの技術アプリ又はデジタルプラットフォームの技術を利用して、乗客と個人車両を使用するドライバーとを、事前に手配された有料の公共輸送サービスを提供する</a:t>
            </a:r>
            <a:r>
              <a:rPr lang="en-US" altLang="ja-JP" sz="3200" dirty="0" smtClean="0"/>
              <a:t>...</a:t>
            </a:r>
            <a:r>
              <a:rPr lang="ja-JP" altLang="ja-JP" sz="3200" dirty="0" smtClean="0"/>
              <a:t>組織」と正式に定義した。</a:t>
            </a:r>
            <a:endParaRPr lang="en-US" altLang="ja-JP" sz="3200" dirty="0" smtClean="0"/>
          </a:p>
          <a:p>
            <a:r>
              <a:rPr lang="ja-JP" altLang="ja-JP" sz="3200" dirty="0" smtClean="0"/>
              <a:t>公衆に対する</a:t>
            </a:r>
            <a:r>
              <a:rPr lang="en-US" altLang="ja-JP" sz="3200" dirty="0" smtClean="0"/>
              <a:t>TNVS</a:t>
            </a:r>
            <a:r>
              <a:rPr lang="ja-JP" altLang="ja-JP" sz="3200" dirty="0" smtClean="0"/>
              <a:t>の提供が正当と認められるためには、</a:t>
            </a:r>
            <a:r>
              <a:rPr lang="en-US" altLang="ja-JP" sz="3200" dirty="0" smtClean="0"/>
              <a:t>TNC</a:t>
            </a:r>
            <a:r>
              <a:rPr lang="ja-JP" altLang="ja-JP" sz="3200" dirty="0" err="1" smtClean="0"/>
              <a:t>、</a:t>
            </a:r>
            <a:r>
              <a:rPr lang="ja-JP" altLang="ja-JP" sz="3200" dirty="0" smtClean="0"/>
              <a:t>運営者及びドライバーが下記の条件をすべて満たす必要がある。</a:t>
            </a:r>
            <a:endParaRPr lang="ja-JP" altLang="ja-JP" sz="3200" dirty="0"/>
          </a:p>
        </p:txBody>
      </p:sp>
    </p:spTree>
    <p:extLst>
      <p:ext uri="{BB962C8B-B14F-4D97-AF65-F5344CB8AC3E}">
        <p14:creationId xmlns:p14="http://schemas.microsoft.com/office/powerpoint/2010/main" val="1402392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参考</a:t>
            </a:r>
            <a:endParaRPr kumimoji="1" lang="ja-JP" altLang="en-US" dirty="0"/>
          </a:p>
        </p:txBody>
      </p:sp>
      <p:sp>
        <p:nvSpPr>
          <p:cNvPr id="3" name="コンテンツ プレースホルダー 2"/>
          <p:cNvSpPr>
            <a:spLocks noGrp="1"/>
          </p:cNvSpPr>
          <p:nvPr>
            <p:ph idx="1"/>
          </p:nvPr>
        </p:nvSpPr>
        <p:spPr/>
        <p:txBody>
          <a:bodyPr/>
          <a:lstStyle/>
          <a:p>
            <a:r>
              <a:rPr lang="en-US" altLang="ja-JP" b="1" dirty="0">
                <a:hlinkClick r:id="rId2"/>
              </a:rPr>
              <a:t>http://</a:t>
            </a:r>
            <a:r>
              <a:rPr lang="en-US" altLang="ja-JP" b="1" dirty="0" smtClean="0">
                <a:hlinkClick r:id="rId2"/>
              </a:rPr>
              <a:t>www.rappler.com/business/industries/infrastructure/95230-uber-transport-network-company-requirements</a:t>
            </a:r>
            <a:endParaRPr lang="en-US" altLang="ja-JP" b="1" dirty="0" smtClean="0"/>
          </a:p>
          <a:p>
            <a:r>
              <a:rPr lang="ja-JP" altLang="ja-JP" dirty="0"/>
              <a:t>http://cnnphilippines.com/news/2015/08/13/LTFRB-defends-premium-taxi-Uber-GrabCar.html</a:t>
            </a:r>
          </a:p>
          <a:p>
            <a:r>
              <a:rPr lang="en-US" altLang="ja-JP" dirty="0"/>
              <a:t>http://cnnphilippines.com/news/2015/08/13/LTFRB-drafts-guidelines-for-premium-taxi-service-Uber-GrabCar.html</a:t>
            </a:r>
            <a:endParaRPr lang="ja-JP" altLang="ja-JP" dirty="0"/>
          </a:p>
          <a:p>
            <a:r>
              <a:rPr lang="en-US" altLang="ja-JP" dirty="0"/>
              <a:t>http://www.rappler.com/business/industries/infrastructure/92857-new-transport-categories</a:t>
            </a:r>
            <a:endParaRPr kumimoji="1" lang="ja-JP" altLang="en-US" dirty="0"/>
          </a:p>
        </p:txBody>
      </p:sp>
    </p:spTree>
    <p:extLst>
      <p:ext uri="{BB962C8B-B14F-4D97-AF65-F5344CB8AC3E}">
        <p14:creationId xmlns:p14="http://schemas.microsoft.com/office/powerpoint/2010/main" val="124174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lstStyle/>
          <a:p>
            <a:pPr algn="ctr"/>
            <a:r>
              <a:rPr lang="en-US" altLang="ja-JP" dirty="0" smtClean="0"/>
              <a:t>Urban and rural </a:t>
            </a:r>
            <a:r>
              <a:rPr lang="en-US" altLang="ja-JP" dirty="0"/>
              <a:t>transport issues</a:t>
            </a:r>
            <a:endParaRPr kumimoji="1" lang="ja-JP" altLang="en-US" dirty="0"/>
          </a:p>
        </p:txBody>
      </p:sp>
      <p:sp>
        <p:nvSpPr>
          <p:cNvPr id="3" name="コンテンツ プレースホルダー 2"/>
          <p:cNvSpPr>
            <a:spLocks noGrp="1"/>
          </p:cNvSpPr>
          <p:nvPr>
            <p:ph idx="1"/>
          </p:nvPr>
        </p:nvSpPr>
        <p:spPr/>
        <p:txBody>
          <a:bodyPr/>
          <a:lstStyle/>
          <a:p>
            <a:r>
              <a:rPr lang="en-US" altLang="ja-JP" dirty="0"/>
              <a:t>In Japan, paid transport by private car is </a:t>
            </a:r>
            <a:r>
              <a:rPr lang="en-US" altLang="ja-JP" dirty="0" smtClean="0"/>
              <a:t>prohibited.</a:t>
            </a:r>
            <a:r>
              <a:rPr lang="ja-JP" altLang="en-US" dirty="0" smtClean="0"/>
              <a:t>　</a:t>
            </a:r>
            <a:r>
              <a:rPr lang="en-US" altLang="ja-JP" dirty="0" smtClean="0"/>
              <a:t>Therefore</a:t>
            </a:r>
            <a:r>
              <a:rPr lang="ja-JP" altLang="en-US" dirty="0" smtClean="0"/>
              <a:t>　</a:t>
            </a:r>
            <a:r>
              <a:rPr lang="en-US" altLang="ja-JP" dirty="0" smtClean="0"/>
              <a:t>ride-sharing</a:t>
            </a:r>
            <a:r>
              <a:rPr lang="ja-JP" altLang="en-US" dirty="0" smtClean="0"/>
              <a:t>　</a:t>
            </a:r>
            <a:r>
              <a:rPr lang="en-US" altLang="ja-JP" dirty="0" smtClean="0"/>
              <a:t>has </a:t>
            </a:r>
            <a:r>
              <a:rPr lang="en-US" altLang="ja-JP" dirty="0"/>
              <a:t>become a social problem. There are not many inconvenience for users because there are many taxi supplies in big cities in Japan</a:t>
            </a:r>
            <a:r>
              <a:rPr lang="en-US" altLang="ja-JP" dirty="0" smtClean="0"/>
              <a:t>.</a:t>
            </a:r>
          </a:p>
          <a:p>
            <a:r>
              <a:rPr lang="en-US" altLang="ja-JP" dirty="0"/>
              <a:t>The occurrence of a traffic accident of the elderly and the return of the driving license of the elderly become a social problem.</a:t>
            </a:r>
          </a:p>
        </p:txBody>
      </p:sp>
    </p:spTree>
    <p:extLst>
      <p:ext uri="{BB962C8B-B14F-4D97-AF65-F5344CB8AC3E}">
        <p14:creationId xmlns:p14="http://schemas.microsoft.com/office/powerpoint/2010/main" val="41151955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manila taxi statistics」の画像検索結果"/>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8355" y="120770"/>
            <a:ext cx="10299939" cy="6642340"/>
          </a:xfrm>
          <a:prstGeom prst="rect">
            <a:avLst/>
          </a:prstGeom>
          <a:noFill/>
          <a:ln>
            <a:noFill/>
          </a:ln>
        </p:spPr>
      </p:pic>
    </p:spTree>
    <p:extLst>
      <p:ext uri="{BB962C8B-B14F-4D97-AF65-F5344CB8AC3E}">
        <p14:creationId xmlns:p14="http://schemas.microsoft.com/office/powerpoint/2010/main" val="29518003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http://phdoor.net</a:t>
            </a:r>
            <a:r>
              <a:rPr lang="en-US" altLang="ja-JP" dirty="0" smtClean="0"/>
              <a:t>/</a:t>
            </a:r>
            <a:endParaRPr kumimoji="1" lang="ja-JP" altLang="en-US" dirty="0"/>
          </a:p>
        </p:txBody>
      </p:sp>
      <p:pic>
        <p:nvPicPr>
          <p:cNvPr id="2050" name="Picture 2" descr="アイディーエヌにお任せください"/>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745" y="1972634"/>
            <a:ext cx="7962900"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96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655606" y="2406779"/>
            <a:ext cx="2745787" cy="3286664"/>
          </a:xfrm>
          <a:prstGeom prst="roundRect">
            <a:avLst/>
          </a:prstGeom>
          <a:solidFill>
            <a:srgbClr val="FFFF00"/>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400" dirty="0" smtClean="0">
                <a:solidFill>
                  <a:schemeClr val="tx1">
                    <a:lumMod val="95000"/>
                    <a:lumOff val="5000"/>
                  </a:schemeClr>
                </a:solidFill>
              </a:rPr>
              <a:t>RAILWAY</a:t>
            </a:r>
          </a:p>
          <a:p>
            <a:pPr algn="ctr"/>
            <a:r>
              <a:rPr kumimoji="1" lang="ja-JP" altLang="en-US" sz="4400" dirty="0" smtClean="0">
                <a:solidFill>
                  <a:schemeClr val="tx1">
                    <a:lumMod val="95000"/>
                    <a:lumOff val="5000"/>
                  </a:schemeClr>
                </a:solidFill>
              </a:rPr>
              <a:t>ＢＵＳ</a:t>
            </a:r>
            <a:endParaRPr kumimoji="1" lang="en-US" altLang="ja-JP" sz="4400" dirty="0" smtClean="0">
              <a:solidFill>
                <a:schemeClr val="tx1">
                  <a:lumMod val="95000"/>
                  <a:lumOff val="5000"/>
                </a:schemeClr>
              </a:solidFill>
            </a:endParaRPr>
          </a:p>
          <a:p>
            <a:pPr algn="ctr"/>
            <a:r>
              <a:rPr lang="ja-JP" altLang="en-US" sz="4400" dirty="0" smtClean="0">
                <a:solidFill>
                  <a:schemeClr val="tx1">
                    <a:lumMod val="95000"/>
                    <a:lumOff val="5000"/>
                  </a:schemeClr>
                </a:solidFill>
              </a:rPr>
              <a:t>（</a:t>
            </a:r>
            <a:r>
              <a:rPr lang="en-US" altLang="ja-JP" sz="4400" dirty="0" err="1" smtClean="0">
                <a:solidFill>
                  <a:schemeClr val="tx1">
                    <a:lumMod val="95000"/>
                    <a:lumOff val="5000"/>
                  </a:schemeClr>
                </a:solidFill>
              </a:rPr>
              <a:t>commoncarrier</a:t>
            </a:r>
            <a:r>
              <a:rPr lang="ja-JP" altLang="en-US" sz="4400" dirty="0" smtClean="0">
                <a:solidFill>
                  <a:schemeClr val="tx1">
                    <a:lumMod val="95000"/>
                    <a:lumOff val="5000"/>
                  </a:schemeClr>
                </a:solidFill>
              </a:rPr>
              <a:t>）</a:t>
            </a:r>
            <a:endParaRPr kumimoji="1" lang="ja-JP" altLang="en-US" sz="4400" dirty="0">
              <a:solidFill>
                <a:schemeClr val="tx1">
                  <a:lumMod val="95000"/>
                  <a:lumOff val="5000"/>
                </a:schemeClr>
              </a:solidFill>
            </a:endParaRPr>
          </a:p>
        </p:txBody>
      </p:sp>
      <p:sp>
        <p:nvSpPr>
          <p:cNvPr id="5" name="角丸四角形 4"/>
          <p:cNvSpPr/>
          <p:nvPr/>
        </p:nvSpPr>
        <p:spPr>
          <a:xfrm>
            <a:off x="3387302" y="2363645"/>
            <a:ext cx="2055674" cy="1811539"/>
          </a:xfrm>
          <a:prstGeom prst="roundRect">
            <a:avLst/>
          </a:prstGeom>
          <a:solidFill>
            <a:srgbClr val="FFFF99"/>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smtClean="0">
                <a:solidFill>
                  <a:schemeClr val="tx1">
                    <a:lumMod val="95000"/>
                    <a:lumOff val="5000"/>
                  </a:schemeClr>
                </a:solidFill>
              </a:rPr>
              <a:t>street</a:t>
            </a:r>
            <a:r>
              <a:rPr kumimoji="1" lang="ja-JP" altLang="en-US" sz="3200" dirty="0" smtClean="0">
                <a:solidFill>
                  <a:schemeClr val="tx1">
                    <a:lumMod val="95000"/>
                    <a:lumOff val="5000"/>
                  </a:schemeClr>
                </a:solidFill>
              </a:rPr>
              <a:t>　</a:t>
            </a:r>
            <a:r>
              <a:rPr kumimoji="1" lang="en-US" altLang="ja-JP" sz="3200" dirty="0" smtClean="0">
                <a:solidFill>
                  <a:schemeClr val="tx1">
                    <a:lumMod val="95000"/>
                    <a:lumOff val="5000"/>
                  </a:schemeClr>
                </a:solidFill>
              </a:rPr>
              <a:t>hiring</a:t>
            </a:r>
          </a:p>
          <a:p>
            <a:pPr algn="ctr"/>
            <a:endParaRPr lang="en-US" altLang="ja-JP" dirty="0">
              <a:solidFill>
                <a:schemeClr val="tx1">
                  <a:lumMod val="95000"/>
                  <a:lumOff val="5000"/>
                </a:schemeClr>
              </a:solidFill>
            </a:endParaRPr>
          </a:p>
          <a:p>
            <a:pPr algn="ctr"/>
            <a:r>
              <a:rPr kumimoji="1" lang="en-US" altLang="ja-JP" sz="2800" dirty="0" smtClean="0">
                <a:solidFill>
                  <a:schemeClr val="tx1">
                    <a:lumMod val="95000"/>
                    <a:lumOff val="5000"/>
                  </a:schemeClr>
                </a:solidFill>
              </a:rPr>
              <a:t>Black-Cab</a:t>
            </a:r>
          </a:p>
        </p:txBody>
      </p:sp>
      <p:sp>
        <p:nvSpPr>
          <p:cNvPr id="6" name="角丸四角形 5"/>
          <p:cNvSpPr/>
          <p:nvPr/>
        </p:nvSpPr>
        <p:spPr>
          <a:xfrm>
            <a:off x="5454769" y="2406769"/>
            <a:ext cx="2055674" cy="1751163"/>
          </a:xfrm>
          <a:prstGeom prst="roundRect">
            <a:avLst/>
          </a:prstGeom>
          <a:solidFill>
            <a:schemeClr val="accent3">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chemeClr val="tx1">
                    <a:lumMod val="95000"/>
                    <a:lumOff val="5000"/>
                  </a:schemeClr>
                </a:solidFill>
              </a:rPr>
              <a:t>Waiting in the garage</a:t>
            </a:r>
          </a:p>
          <a:p>
            <a:pPr algn="ctr"/>
            <a:endParaRPr kumimoji="1" lang="en-US" altLang="ja-JP" dirty="0" smtClean="0">
              <a:solidFill>
                <a:schemeClr val="tx1">
                  <a:lumMod val="95000"/>
                  <a:lumOff val="5000"/>
                </a:schemeClr>
              </a:solidFill>
            </a:endParaRPr>
          </a:p>
          <a:p>
            <a:pPr algn="ctr"/>
            <a:r>
              <a:rPr kumimoji="1" lang="en-US" altLang="ja-JP" sz="2800" dirty="0" smtClean="0">
                <a:solidFill>
                  <a:schemeClr val="tx1">
                    <a:lumMod val="95000"/>
                    <a:lumOff val="5000"/>
                  </a:schemeClr>
                </a:solidFill>
              </a:rPr>
              <a:t>Mini-Cab</a:t>
            </a:r>
          </a:p>
        </p:txBody>
      </p:sp>
      <p:sp>
        <p:nvSpPr>
          <p:cNvPr id="8" name="角丸四角形 7"/>
          <p:cNvSpPr/>
          <p:nvPr/>
        </p:nvSpPr>
        <p:spPr>
          <a:xfrm>
            <a:off x="7522229" y="2418286"/>
            <a:ext cx="3648979" cy="2809039"/>
          </a:xfrm>
          <a:prstGeom prst="roundRec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chemeClr val="tx1">
                    <a:lumMod val="95000"/>
                    <a:lumOff val="5000"/>
                  </a:schemeClr>
                </a:solidFill>
              </a:rPr>
              <a:t>ＰＲＩＶＡＴＥ</a:t>
            </a:r>
            <a:endParaRPr kumimoji="1" lang="en-US" altLang="ja-JP" sz="3200" dirty="0" smtClean="0">
              <a:solidFill>
                <a:schemeClr val="tx1">
                  <a:lumMod val="95000"/>
                  <a:lumOff val="5000"/>
                </a:schemeClr>
              </a:solidFill>
            </a:endParaRPr>
          </a:p>
          <a:p>
            <a:pPr algn="ctr"/>
            <a:r>
              <a:rPr lang="ja-JP" altLang="en-US" dirty="0" smtClean="0">
                <a:solidFill>
                  <a:schemeClr val="tx1">
                    <a:lumMod val="95000"/>
                    <a:lumOff val="5000"/>
                  </a:schemeClr>
                </a:solidFill>
              </a:rPr>
              <a:t>（</a:t>
            </a:r>
            <a:r>
              <a:rPr lang="en-US" altLang="ja-JP" dirty="0" smtClean="0">
                <a:solidFill>
                  <a:schemeClr val="tx1">
                    <a:lumMod val="95000"/>
                    <a:lumOff val="5000"/>
                  </a:schemeClr>
                </a:solidFill>
              </a:rPr>
              <a:t>DRIVER</a:t>
            </a:r>
            <a:r>
              <a:rPr lang="ja-JP" altLang="en-US" dirty="0" smtClean="0">
                <a:solidFill>
                  <a:schemeClr val="tx1">
                    <a:lumMod val="95000"/>
                    <a:lumOff val="5000"/>
                  </a:schemeClr>
                </a:solidFill>
              </a:rPr>
              <a:t>　</a:t>
            </a:r>
            <a:r>
              <a:rPr lang="en-US" altLang="ja-JP" dirty="0" smtClean="0">
                <a:solidFill>
                  <a:schemeClr val="tx1">
                    <a:lumMod val="95000"/>
                    <a:lumOff val="5000"/>
                  </a:schemeClr>
                </a:solidFill>
              </a:rPr>
              <a:t>DISPATCH</a:t>
            </a:r>
          </a:p>
          <a:p>
            <a:pPr algn="ctr"/>
            <a:r>
              <a:rPr lang="en-US" altLang="ja-JP" dirty="0" smtClean="0">
                <a:solidFill>
                  <a:schemeClr val="tx1">
                    <a:lumMod val="95000"/>
                    <a:lumOff val="5000"/>
                  </a:schemeClr>
                </a:solidFill>
              </a:rPr>
              <a:t>CAR</a:t>
            </a:r>
            <a:r>
              <a:rPr lang="ja-JP" altLang="en-US" dirty="0" smtClean="0">
                <a:solidFill>
                  <a:schemeClr val="tx1">
                    <a:lumMod val="95000"/>
                    <a:lumOff val="5000"/>
                  </a:schemeClr>
                </a:solidFill>
              </a:rPr>
              <a:t>　</a:t>
            </a:r>
            <a:r>
              <a:rPr lang="en-US" altLang="ja-JP" dirty="0" smtClean="0">
                <a:solidFill>
                  <a:schemeClr val="tx1">
                    <a:lumMod val="95000"/>
                    <a:lumOff val="5000"/>
                  </a:schemeClr>
                </a:solidFill>
              </a:rPr>
              <a:t>RENTAL</a:t>
            </a:r>
            <a:r>
              <a:rPr lang="ja-JP" altLang="en-US" dirty="0" smtClean="0">
                <a:solidFill>
                  <a:schemeClr val="tx1">
                    <a:lumMod val="95000"/>
                    <a:lumOff val="5000"/>
                  </a:schemeClr>
                </a:solidFill>
              </a:rPr>
              <a:t>）</a:t>
            </a:r>
            <a:endParaRPr kumimoji="1" lang="ja-JP" altLang="en-US" dirty="0">
              <a:solidFill>
                <a:schemeClr val="tx1">
                  <a:lumMod val="95000"/>
                  <a:lumOff val="5000"/>
                </a:schemeClr>
              </a:solidFill>
            </a:endParaRPr>
          </a:p>
        </p:txBody>
      </p:sp>
      <p:sp>
        <p:nvSpPr>
          <p:cNvPr id="9" name="角丸四角形 8"/>
          <p:cNvSpPr/>
          <p:nvPr/>
        </p:nvSpPr>
        <p:spPr>
          <a:xfrm>
            <a:off x="5442976" y="4157932"/>
            <a:ext cx="2078962" cy="95724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lumMod val="95000"/>
                    <a:lumOff val="5000"/>
                  </a:schemeClr>
                </a:solidFill>
              </a:rPr>
              <a:t>貸切バス</a:t>
            </a:r>
            <a:endParaRPr kumimoji="1" lang="en-US" altLang="ja-JP" dirty="0" smtClean="0">
              <a:solidFill>
                <a:schemeClr val="tx1">
                  <a:lumMod val="95000"/>
                  <a:lumOff val="5000"/>
                </a:schemeClr>
              </a:solidFill>
            </a:endParaRPr>
          </a:p>
          <a:p>
            <a:pPr algn="ctr"/>
            <a:endParaRPr kumimoji="1" lang="ja-JP" altLang="en-US" dirty="0">
              <a:solidFill>
                <a:schemeClr val="tx1">
                  <a:lumMod val="95000"/>
                  <a:lumOff val="5000"/>
                </a:schemeClr>
              </a:solidFill>
            </a:endParaRPr>
          </a:p>
        </p:txBody>
      </p:sp>
      <p:sp>
        <p:nvSpPr>
          <p:cNvPr id="10" name="正方形/長方形 9"/>
          <p:cNvSpPr/>
          <p:nvPr/>
        </p:nvSpPr>
        <p:spPr>
          <a:xfrm>
            <a:off x="3907766" y="3666226"/>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コネクタ 16"/>
          <p:cNvCxnSpPr/>
          <p:nvPr/>
        </p:nvCxnSpPr>
        <p:spPr>
          <a:xfrm>
            <a:off x="7527690" y="2406769"/>
            <a:ext cx="23293" cy="4373593"/>
          </a:xfrm>
          <a:prstGeom prst="line">
            <a:avLst/>
          </a:prstGeom>
          <a:ln w="38100" cmpd="tri"/>
        </p:spPr>
        <p:style>
          <a:lnRef idx="1">
            <a:schemeClr val="accent1"/>
          </a:lnRef>
          <a:fillRef idx="0">
            <a:schemeClr val="accent1"/>
          </a:fillRef>
          <a:effectRef idx="0">
            <a:schemeClr val="accent1"/>
          </a:effectRef>
          <a:fontRef idx="minor">
            <a:schemeClr val="tx1"/>
          </a:fontRef>
        </p:style>
      </p:cxnSp>
      <p:sp>
        <p:nvSpPr>
          <p:cNvPr id="19" name="左右矢印 18"/>
          <p:cNvSpPr/>
          <p:nvPr/>
        </p:nvSpPr>
        <p:spPr>
          <a:xfrm>
            <a:off x="2277379" y="681485"/>
            <a:ext cx="6374921" cy="1648161"/>
          </a:xfrm>
          <a:prstGeom prst="leftRightArrow">
            <a:avLst/>
          </a:prstGeom>
          <a:noFill/>
          <a:ln w="28575" cmpd="dbl">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lumMod val="95000"/>
                    <a:lumOff val="5000"/>
                  </a:schemeClr>
                </a:solidFill>
              </a:rPr>
              <a:t>ＰＵＢＬＩＣ　　　　　ＰＲＩＶＡＴＥ</a:t>
            </a:r>
            <a:endParaRPr kumimoji="1" lang="en-US" altLang="ja-JP" sz="2800" dirty="0" smtClean="0">
              <a:solidFill>
                <a:schemeClr val="tx1">
                  <a:lumMod val="95000"/>
                  <a:lumOff val="5000"/>
                </a:schemeClr>
              </a:solidFill>
            </a:endParaRPr>
          </a:p>
        </p:txBody>
      </p:sp>
      <p:cxnSp>
        <p:nvCxnSpPr>
          <p:cNvPr id="20" name="直線コネクタ 19"/>
          <p:cNvCxnSpPr/>
          <p:nvPr/>
        </p:nvCxnSpPr>
        <p:spPr>
          <a:xfrm flipH="1">
            <a:off x="5442976" y="992038"/>
            <a:ext cx="22351" cy="4546120"/>
          </a:xfrm>
          <a:prstGeom prst="line">
            <a:avLst/>
          </a:prstGeom>
          <a:ln w="31750" cmpd="dbl">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5149233" y="3562719"/>
            <a:ext cx="622344" cy="1629"/>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5413572" y="1605324"/>
            <a:ext cx="2331023" cy="646331"/>
          </a:xfrm>
          <a:prstGeom prst="rect">
            <a:avLst/>
          </a:prstGeom>
        </p:spPr>
        <p:txBody>
          <a:bodyPr wrap="square">
            <a:spAutoFit/>
          </a:bodyPr>
          <a:lstStyle/>
          <a:p>
            <a:pPr algn="ctr"/>
            <a:r>
              <a:rPr lang="en-US" altLang="ja-JP" dirty="0">
                <a:solidFill>
                  <a:schemeClr val="tx1">
                    <a:lumMod val="95000"/>
                    <a:lumOff val="5000"/>
                  </a:schemeClr>
                </a:solidFill>
              </a:rPr>
              <a:t>Private</a:t>
            </a:r>
            <a:r>
              <a:rPr lang="ja-JP" altLang="en-US" dirty="0">
                <a:solidFill>
                  <a:schemeClr val="tx1">
                    <a:lumMod val="95000"/>
                    <a:lumOff val="5000"/>
                  </a:schemeClr>
                </a:solidFill>
              </a:rPr>
              <a:t>　</a:t>
            </a:r>
            <a:r>
              <a:rPr lang="en-US" altLang="ja-JP" dirty="0">
                <a:solidFill>
                  <a:schemeClr val="tx1">
                    <a:lumMod val="95000"/>
                    <a:lumOff val="5000"/>
                  </a:schemeClr>
                </a:solidFill>
              </a:rPr>
              <a:t>Hired</a:t>
            </a:r>
            <a:r>
              <a:rPr lang="ja-JP" altLang="en-US" dirty="0">
                <a:solidFill>
                  <a:schemeClr val="tx1">
                    <a:lumMod val="95000"/>
                    <a:lumOff val="5000"/>
                  </a:schemeClr>
                </a:solidFill>
              </a:rPr>
              <a:t>　</a:t>
            </a:r>
            <a:r>
              <a:rPr lang="en-US" altLang="ja-JP" dirty="0" smtClean="0">
                <a:solidFill>
                  <a:schemeClr val="tx1">
                    <a:lumMod val="95000"/>
                    <a:lumOff val="5000"/>
                  </a:schemeClr>
                </a:solidFill>
              </a:rPr>
              <a:t>Vehicle</a:t>
            </a:r>
            <a:r>
              <a:rPr lang="ja-JP" altLang="en-US" dirty="0" smtClean="0">
                <a:solidFill>
                  <a:schemeClr val="tx1">
                    <a:lumMod val="95000"/>
                    <a:lumOff val="5000"/>
                  </a:schemeClr>
                </a:solidFill>
              </a:rPr>
              <a:t>（</a:t>
            </a:r>
            <a:r>
              <a:rPr lang="en-US" altLang="ja-JP" dirty="0" smtClean="0">
                <a:solidFill>
                  <a:schemeClr val="tx1">
                    <a:lumMod val="95000"/>
                    <a:lumOff val="5000"/>
                  </a:schemeClr>
                </a:solidFill>
              </a:rPr>
              <a:t>PHV</a:t>
            </a:r>
            <a:r>
              <a:rPr lang="ja-JP" altLang="en-US" dirty="0" smtClean="0">
                <a:solidFill>
                  <a:schemeClr val="tx1">
                    <a:lumMod val="95000"/>
                    <a:lumOff val="5000"/>
                  </a:schemeClr>
                </a:solidFill>
              </a:rPr>
              <a:t>）</a:t>
            </a:r>
            <a:endParaRPr lang="ja-JP" altLang="en-US" dirty="0">
              <a:solidFill>
                <a:schemeClr val="tx1">
                  <a:lumMod val="95000"/>
                  <a:lumOff val="5000"/>
                </a:schemeClr>
              </a:solidFill>
            </a:endParaRPr>
          </a:p>
        </p:txBody>
      </p:sp>
      <p:sp>
        <p:nvSpPr>
          <p:cNvPr id="34" name="左右矢印 33"/>
          <p:cNvSpPr/>
          <p:nvPr/>
        </p:nvSpPr>
        <p:spPr>
          <a:xfrm>
            <a:off x="4330457" y="5264707"/>
            <a:ext cx="5995355" cy="1622296"/>
          </a:xfrm>
          <a:prstGeom prst="leftRightArrow">
            <a:avLst/>
          </a:prstGeom>
          <a:noFill/>
          <a:ln w="38100" cmpd="tri"/>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2800" dirty="0" smtClean="0">
                <a:solidFill>
                  <a:schemeClr val="tx1">
                    <a:lumMod val="95000"/>
                    <a:lumOff val="5000"/>
                  </a:schemeClr>
                </a:solidFill>
              </a:rPr>
              <a:t>　　　　　　　</a:t>
            </a:r>
            <a:r>
              <a:rPr lang="ja-JP" altLang="en-US" sz="2800" dirty="0">
                <a:solidFill>
                  <a:schemeClr val="tx1">
                    <a:lumMod val="95000"/>
                    <a:lumOff val="5000"/>
                  </a:schemeClr>
                </a:solidFill>
              </a:rPr>
              <a:t>　</a:t>
            </a:r>
            <a:r>
              <a:rPr lang="ja-JP" altLang="en-US" sz="2800" dirty="0" smtClean="0">
                <a:solidFill>
                  <a:schemeClr val="tx1">
                    <a:lumMod val="95000"/>
                    <a:lumOff val="5000"/>
                  </a:schemeClr>
                </a:solidFill>
              </a:rPr>
              <a:t>　　　　</a:t>
            </a:r>
            <a:r>
              <a:rPr kumimoji="1" lang="ja-JP" altLang="en-US" sz="2800" dirty="0" smtClean="0">
                <a:solidFill>
                  <a:schemeClr val="tx1">
                    <a:lumMod val="95000"/>
                    <a:lumOff val="5000"/>
                  </a:schemeClr>
                </a:solidFill>
              </a:rPr>
              <a:t>　　　　　　　　　　　　　　　　　　　　　　　　　　　　　　　</a:t>
            </a:r>
            <a:r>
              <a:rPr lang="ja-JP" altLang="en-US" sz="2800" dirty="0">
                <a:solidFill>
                  <a:schemeClr val="tx1">
                    <a:lumMod val="95000"/>
                    <a:lumOff val="5000"/>
                  </a:schemeClr>
                </a:solidFill>
              </a:rPr>
              <a:t>　</a:t>
            </a:r>
            <a:r>
              <a:rPr lang="ja-JP" altLang="en-US" sz="2800" dirty="0" smtClean="0">
                <a:solidFill>
                  <a:schemeClr val="tx1">
                    <a:lumMod val="95000"/>
                    <a:lumOff val="5000"/>
                  </a:schemeClr>
                </a:solidFill>
              </a:rPr>
              <a:t>　　　　　　</a:t>
            </a:r>
            <a:endParaRPr kumimoji="1" lang="en-US" altLang="ja-JP" sz="2800" dirty="0" smtClean="0">
              <a:solidFill>
                <a:schemeClr val="tx1">
                  <a:lumMod val="95000"/>
                  <a:lumOff val="5000"/>
                </a:schemeClr>
              </a:solidFill>
            </a:endParaRPr>
          </a:p>
        </p:txBody>
      </p:sp>
      <p:sp>
        <p:nvSpPr>
          <p:cNvPr id="35" name="タイトル 1"/>
          <p:cNvSpPr txBox="1">
            <a:spLocks/>
          </p:cNvSpPr>
          <p:nvPr/>
        </p:nvSpPr>
        <p:spPr>
          <a:xfrm>
            <a:off x="1647647" y="63206"/>
            <a:ext cx="9290645" cy="749919"/>
          </a:xfrm>
          <a:prstGeom prst="rect">
            <a:avLst/>
          </a:prstGeom>
          <a:ln w="28575">
            <a:solidFill>
              <a:schemeClr val="tx1">
                <a:lumMod val="85000"/>
                <a:lumOff val="15000"/>
              </a:schemeClr>
            </a:solidFill>
          </a:ln>
        </p:spPr>
        <p:txBody>
          <a:bodyPr>
            <a:normAutofit fontScale="92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smtClean="0"/>
              <a:t>　　</a:t>
            </a:r>
            <a:r>
              <a:rPr lang="en-US" altLang="ja-JP" sz="3200" dirty="0" smtClean="0"/>
              <a:t>Big</a:t>
            </a:r>
            <a:r>
              <a:rPr lang="ja-JP" altLang="en-US" sz="3200" dirty="0" smtClean="0"/>
              <a:t>　</a:t>
            </a:r>
            <a:r>
              <a:rPr lang="en-US" altLang="ja-JP" sz="3200" dirty="0" smtClean="0"/>
              <a:t>Differences </a:t>
            </a:r>
            <a:r>
              <a:rPr lang="en-US" altLang="ja-JP" sz="3200" dirty="0"/>
              <a:t>in </a:t>
            </a:r>
            <a:r>
              <a:rPr lang="en-US" altLang="ja-JP" sz="3200" dirty="0" smtClean="0"/>
              <a:t>thinking</a:t>
            </a:r>
            <a:r>
              <a:rPr lang="ja-JP" altLang="en-US" sz="3200" dirty="0" smtClean="0"/>
              <a:t>　</a:t>
            </a:r>
            <a:r>
              <a:rPr lang="en-US" altLang="ja-JP" sz="3200" dirty="0" smtClean="0"/>
              <a:t>on </a:t>
            </a:r>
            <a:r>
              <a:rPr lang="en-US" altLang="ja-JP" sz="3200" dirty="0"/>
              <a:t>public </a:t>
            </a:r>
            <a:r>
              <a:rPr lang="en-US" altLang="ja-JP" sz="3200" dirty="0" smtClean="0"/>
              <a:t>transport</a:t>
            </a:r>
          </a:p>
          <a:p>
            <a:pPr algn="ctr"/>
            <a:r>
              <a:rPr lang="ja-JP" altLang="en-US" sz="3200" dirty="0" smtClean="0"/>
              <a:t>Ｂｅｔｗｅｅｎ　ＵＫ　ａｎｄ　Ｊａｐａｎ</a:t>
            </a:r>
            <a:endParaRPr lang="ja-JP" altLang="en-US" sz="3200" dirty="0"/>
          </a:p>
        </p:txBody>
      </p:sp>
      <p:sp>
        <p:nvSpPr>
          <p:cNvPr id="38" name="円/楕円 37"/>
          <p:cNvSpPr/>
          <p:nvPr/>
        </p:nvSpPr>
        <p:spPr>
          <a:xfrm>
            <a:off x="5762434" y="4666887"/>
            <a:ext cx="1339035" cy="424106"/>
          </a:xfrm>
          <a:prstGeom prst="ellipse">
            <a:avLst/>
          </a:prstGeom>
          <a:solidFill>
            <a:schemeClr val="accent1">
              <a:lumMod val="20000"/>
              <a:lumOff val="8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smtClean="0">
                <a:solidFill>
                  <a:schemeClr val="tx1">
                    <a:lumMod val="95000"/>
                    <a:lumOff val="5000"/>
                  </a:schemeClr>
                </a:solidFill>
              </a:rPr>
              <a:t>乗合タクシー（許可）</a:t>
            </a:r>
            <a:endParaRPr kumimoji="1" lang="ja-JP" altLang="en-US" sz="1050" dirty="0">
              <a:solidFill>
                <a:schemeClr val="tx1">
                  <a:lumMod val="95000"/>
                  <a:lumOff val="5000"/>
                </a:schemeClr>
              </a:solidFill>
            </a:endParaRPr>
          </a:p>
        </p:txBody>
      </p:sp>
      <p:sp>
        <p:nvSpPr>
          <p:cNvPr id="39" name="円/楕円 38"/>
          <p:cNvSpPr/>
          <p:nvPr/>
        </p:nvSpPr>
        <p:spPr>
          <a:xfrm>
            <a:off x="7574545" y="4477109"/>
            <a:ext cx="3829571" cy="555307"/>
          </a:xfrm>
          <a:prstGeom prst="ellipse">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chemeClr val="tx1">
                    <a:lumMod val="95000"/>
                    <a:lumOff val="5000"/>
                  </a:schemeClr>
                </a:solidFill>
              </a:rPr>
              <a:t>（</a:t>
            </a:r>
            <a:r>
              <a:rPr lang="en-US" altLang="ja-JP" sz="1600" dirty="0" smtClean="0">
                <a:solidFill>
                  <a:schemeClr val="tx1">
                    <a:lumMod val="95000"/>
                    <a:lumOff val="5000"/>
                  </a:schemeClr>
                </a:solidFill>
              </a:rPr>
              <a:t>Carrying</a:t>
            </a:r>
            <a:r>
              <a:rPr lang="ja-JP" altLang="en-US" sz="1600" dirty="0" smtClean="0">
                <a:solidFill>
                  <a:schemeClr val="tx1">
                    <a:lumMod val="95000"/>
                    <a:lumOff val="5000"/>
                  </a:schemeClr>
                </a:solidFill>
              </a:rPr>
              <a:t>　</a:t>
            </a:r>
            <a:r>
              <a:rPr lang="en-US" altLang="ja-JP" sz="1600" dirty="0" smtClean="0">
                <a:solidFill>
                  <a:schemeClr val="tx1">
                    <a:lumMod val="95000"/>
                    <a:lumOff val="5000"/>
                  </a:schemeClr>
                </a:solidFill>
              </a:rPr>
              <a:t>business </a:t>
            </a:r>
            <a:r>
              <a:rPr lang="en-US" altLang="ja-JP" sz="1600" dirty="0">
                <a:solidFill>
                  <a:schemeClr val="tx1">
                    <a:lumMod val="95000"/>
                    <a:lumOff val="5000"/>
                  </a:schemeClr>
                </a:solidFill>
              </a:rPr>
              <a:t>for a </a:t>
            </a:r>
            <a:r>
              <a:rPr lang="en-US" altLang="ja-JP" sz="1600" dirty="0" smtClean="0">
                <a:solidFill>
                  <a:schemeClr val="tx1">
                    <a:lumMod val="95000"/>
                    <a:lumOff val="5000"/>
                  </a:schemeClr>
                </a:solidFill>
              </a:rPr>
              <a:t>fee </a:t>
            </a:r>
            <a:r>
              <a:rPr lang="en-US" altLang="ja-JP" sz="1600" dirty="0">
                <a:solidFill>
                  <a:schemeClr val="tx1">
                    <a:lumMod val="95000"/>
                    <a:lumOff val="5000"/>
                  </a:schemeClr>
                </a:solidFill>
              </a:rPr>
              <a:t>Using a private </a:t>
            </a:r>
            <a:r>
              <a:rPr lang="en-US" altLang="ja-JP" sz="1600" dirty="0" smtClean="0">
                <a:solidFill>
                  <a:schemeClr val="tx1">
                    <a:lumMod val="95000"/>
                    <a:lumOff val="5000"/>
                  </a:schemeClr>
                </a:solidFill>
              </a:rPr>
              <a:t>car</a:t>
            </a:r>
            <a:r>
              <a:rPr lang="ja-JP" altLang="en-US" sz="1600" dirty="0" smtClean="0">
                <a:solidFill>
                  <a:schemeClr val="tx1">
                    <a:lumMod val="95000"/>
                    <a:lumOff val="5000"/>
                  </a:schemeClr>
                </a:solidFill>
              </a:rPr>
              <a:t>　</a:t>
            </a:r>
            <a:r>
              <a:rPr lang="en-US" altLang="ja-JP" sz="1600" dirty="0" smtClean="0">
                <a:solidFill>
                  <a:schemeClr val="tx1">
                    <a:lumMod val="95000"/>
                    <a:lumOff val="5000"/>
                  </a:schemeClr>
                </a:solidFill>
              </a:rPr>
              <a:t>with</a:t>
            </a:r>
            <a:r>
              <a:rPr lang="ja-JP" altLang="en-US" sz="1600" dirty="0" smtClean="0">
                <a:solidFill>
                  <a:schemeClr val="tx1">
                    <a:lumMod val="95000"/>
                    <a:lumOff val="5000"/>
                  </a:schemeClr>
                </a:solidFill>
              </a:rPr>
              <a:t>　</a:t>
            </a:r>
            <a:r>
              <a:rPr lang="en-US" altLang="ja-JP" sz="1600" dirty="0" smtClean="0">
                <a:solidFill>
                  <a:schemeClr val="tx1">
                    <a:lumMod val="95000"/>
                    <a:lumOff val="5000"/>
                  </a:schemeClr>
                </a:solidFill>
              </a:rPr>
              <a:t>permission</a:t>
            </a:r>
            <a:r>
              <a:rPr lang="ja-JP" altLang="en-US" sz="1600" dirty="0" smtClean="0">
                <a:solidFill>
                  <a:schemeClr val="tx1">
                    <a:lumMod val="95000"/>
                    <a:lumOff val="5000"/>
                  </a:schemeClr>
                </a:solidFill>
              </a:rPr>
              <a:t>）</a:t>
            </a:r>
            <a:endParaRPr kumimoji="1" lang="ja-JP" altLang="en-US" sz="1600" dirty="0">
              <a:solidFill>
                <a:schemeClr val="tx1">
                  <a:lumMod val="95000"/>
                  <a:lumOff val="5000"/>
                </a:schemeClr>
              </a:solidFill>
            </a:endParaRPr>
          </a:p>
        </p:txBody>
      </p:sp>
      <p:pic>
        <p:nvPicPr>
          <p:cNvPr id="42" name="図 41" descr="日の丸 - Google 検索 - Google Chrome"/>
          <p:cNvPicPr>
            <a:picLocks noChangeAspect="1"/>
          </p:cNvPicPr>
          <p:nvPr/>
        </p:nvPicPr>
        <p:blipFill rotWithShape="1">
          <a:blip r:embed="rId2">
            <a:extLst>
              <a:ext uri="{28A0092B-C50C-407E-A947-70E740481C1C}">
                <a14:useLocalDpi xmlns:a14="http://schemas.microsoft.com/office/drawing/2010/main" val="0"/>
              </a:ext>
            </a:extLst>
          </a:blip>
          <a:srcRect l="1415" t="10943" r="85708" b="73356"/>
          <a:stretch/>
        </p:blipFill>
        <p:spPr>
          <a:xfrm>
            <a:off x="10267450" y="5522999"/>
            <a:ext cx="1907001" cy="1257363"/>
          </a:xfrm>
          <a:prstGeom prst="rect">
            <a:avLst/>
          </a:prstGeom>
          <a:ln>
            <a:solidFill>
              <a:schemeClr val="tx1">
                <a:lumMod val="95000"/>
                <a:lumOff val="5000"/>
              </a:schemeClr>
            </a:solidFill>
          </a:ln>
        </p:spPr>
      </p:pic>
      <p:sp>
        <p:nvSpPr>
          <p:cNvPr id="43" name="AutoShape 6" descr="「ユニオンジャック」の画像検索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45" name="図 44" descr="ユニオンジャック - Google 検索 - Google Chrome"/>
          <p:cNvPicPr>
            <a:picLocks noChangeAspect="1"/>
          </p:cNvPicPr>
          <p:nvPr/>
        </p:nvPicPr>
        <p:blipFill rotWithShape="1">
          <a:blip r:embed="rId3">
            <a:extLst>
              <a:ext uri="{28A0092B-C50C-407E-A947-70E740481C1C}">
                <a14:useLocalDpi xmlns:a14="http://schemas.microsoft.com/office/drawing/2010/main" val="0"/>
              </a:ext>
            </a:extLst>
          </a:blip>
          <a:srcRect l="1416" t="22589" r="82240" b="62626"/>
          <a:stretch/>
        </p:blipFill>
        <p:spPr>
          <a:xfrm>
            <a:off x="431322" y="953704"/>
            <a:ext cx="1992702" cy="974785"/>
          </a:xfrm>
          <a:prstGeom prst="rect">
            <a:avLst/>
          </a:prstGeom>
        </p:spPr>
      </p:pic>
      <p:pic>
        <p:nvPicPr>
          <p:cNvPr id="21" name="図 20" descr="日の丸 - Google 検索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415" t="10943" r="85708" b="73356"/>
          <a:stretch/>
        </p:blipFill>
        <p:spPr>
          <a:xfrm>
            <a:off x="7625027" y="3277248"/>
            <a:ext cx="402995" cy="265711"/>
          </a:xfrm>
          <a:prstGeom prst="rect">
            <a:avLst/>
          </a:prstGeom>
          <a:ln>
            <a:solidFill>
              <a:schemeClr val="tx1">
                <a:lumMod val="95000"/>
                <a:lumOff val="5000"/>
              </a:schemeClr>
            </a:solidFill>
          </a:ln>
        </p:spPr>
      </p:pic>
      <p:pic>
        <p:nvPicPr>
          <p:cNvPr id="22" name="図 21" descr="日の丸 - Google 検索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415" t="10943" r="85708" b="73356"/>
          <a:stretch/>
        </p:blipFill>
        <p:spPr>
          <a:xfrm>
            <a:off x="6983402" y="4790535"/>
            <a:ext cx="402995" cy="265711"/>
          </a:xfrm>
          <a:prstGeom prst="rect">
            <a:avLst/>
          </a:prstGeom>
          <a:ln>
            <a:solidFill>
              <a:schemeClr val="tx1">
                <a:lumMod val="95000"/>
                <a:lumOff val="5000"/>
              </a:schemeClr>
            </a:solidFill>
          </a:ln>
        </p:spPr>
      </p:pic>
      <p:pic>
        <p:nvPicPr>
          <p:cNvPr id="23" name="図 22" descr="ユニオンジャック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6" t="22589" r="82240" b="62626"/>
          <a:stretch/>
        </p:blipFill>
        <p:spPr>
          <a:xfrm>
            <a:off x="5068463" y="3252156"/>
            <a:ext cx="311543" cy="152400"/>
          </a:xfrm>
          <a:prstGeom prst="rect">
            <a:avLst/>
          </a:prstGeom>
        </p:spPr>
      </p:pic>
      <p:pic>
        <p:nvPicPr>
          <p:cNvPr id="25" name="図 24" descr="ユニオンジャック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6" t="22589" r="82240" b="62626"/>
          <a:stretch/>
        </p:blipFill>
        <p:spPr>
          <a:xfrm>
            <a:off x="5505538" y="3257902"/>
            <a:ext cx="311543" cy="152400"/>
          </a:xfrm>
          <a:prstGeom prst="rect">
            <a:avLst/>
          </a:prstGeom>
        </p:spPr>
      </p:pic>
      <p:pic>
        <p:nvPicPr>
          <p:cNvPr id="26" name="図 25" descr="ユニオンジャック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6" t="22589" r="82240" b="62626"/>
          <a:stretch/>
        </p:blipFill>
        <p:spPr>
          <a:xfrm>
            <a:off x="5954108" y="1989830"/>
            <a:ext cx="311543" cy="152400"/>
          </a:xfrm>
          <a:prstGeom prst="rect">
            <a:avLst/>
          </a:prstGeom>
        </p:spPr>
      </p:pic>
      <p:cxnSp>
        <p:nvCxnSpPr>
          <p:cNvPr id="27" name="直線矢印コネクタ 26"/>
          <p:cNvCxnSpPr/>
          <p:nvPr/>
        </p:nvCxnSpPr>
        <p:spPr>
          <a:xfrm>
            <a:off x="7220866" y="6303802"/>
            <a:ext cx="622344" cy="1629"/>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8" name="図 27" descr="ユニオンジャック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6" t="22589" r="82240" b="62626"/>
          <a:stretch/>
        </p:blipFill>
        <p:spPr>
          <a:xfrm>
            <a:off x="5315750" y="928776"/>
            <a:ext cx="311543" cy="152400"/>
          </a:xfrm>
          <a:prstGeom prst="rect">
            <a:avLst/>
          </a:prstGeom>
        </p:spPr>
      </p:pic>
      <p:pic>
        <p:nvPicPr>
          <p:cNvPr id="29" name="図 28" descr="日の丸 - Google 検索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415" t="10943" r="85708" b="73356"/>
          <a:stretch/>
        </p:blipFill>
        <p:spPr>
          <a:xfrm>
            <a:off x="7360090" y="6495691"/>
            <a:ext cx="402995" cy="265711"/>
          </a:xfrm>
          <a:prstGeom prst="rect">
            <a:avLst/>
          </a:prstGeom>
          <a:ln>
            <a:solidFill>
              <a:schemeClr val="tx1">
                <a:lumMod val="95000"/>
                <a:lumOff val="5000"/>
              </a:schemeClr>
            </a:solidFill>
          </a:ln>
        </p:spPr>
      </p:pic>
      <p:cxnSp>
        <p:nvCxnSpPr>
          <p:cNvPr id="30" name="直線矢印コネクタ 29"/>
          <p:cNvCxnSpPr/>
          <p:nvPr/>
        </p:nvCxnSpPr>
        <p:spPr>
          <a:xfrm>
            <a:off x="5139030" y="1202717"/>
            <a:ext cx="622344" cy="1629"/>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a:off x="7209364" y="3135040"/>
            <a:ext cx="622344" cy="1629"/>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3" name="図 32" descr="日の丸 - Google 検索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415" t="10943" r="85708" b="73356"/>
          <a:stretch/>
        </p:blipFill>
        <p:spPr>
          <a:xfrm>
            <a:off x="7665289" y="4766734"/>
            <a:ext cx="402995" cy="265711"/>
          </a:xfrm>
          <a:prstGeom prst="rect">
            <a:avLst/>
          </a:prstGeom>
          <a:ln>
            <a:solidFill>
              <a:schemeClr val="tx1">
                <a:lumMod val="95000"/>
                <a:lumOff val="5000"/>
              </a:schemeClr>
            </a:solidFill>
          </a:ln>
        </p:spPr>
      </p:pic>
      <p:pic>
        <p:nvPicPr>
          <p:cNvPr id="36" name="図 35" descr="日の丸 - Google 検索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415" t="10943" r="85708" b="73356"/>
          <a:stretch/>
        </p:blipFill>
        <p:spPr>
          <a:xfrm>
            <a:off x="6983801" y="3291626"/>
            <a:ext cx="402995" cy="265711"/>
          </a:xfrm>
          <a:prstGeom prst="rect">
            <a:avLst/>
          </a:prstGeom>
          <a:solidFill>
            <a:schemeClr val="accent1">
              <a:lumMod val="20000"/>
              <a:lumOff val="80000"/>
            </a:schemeClr>
          </a:solidFill>
          <a:ln>
            <a:solidFill>
              <a:schemeClr val="tx1">
                <a:lumMod val="95000"/>
                <a:lumOff val="5000"/>
              </a:schemeClr>
            </a:solidFill>
          </a:ln>
        </p:spPr>
      </p:pic>
      <p:pic>
        <p:nvPicPr>
          <p:cNvPr id="40" name="図 39" descr="ユニオンジャック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6" t="22589" r="82240" b="62626"/>
          <a:stretch/>
        </p:blipFill>
        <p:spPr>
          <a:xfrm>
            <a:off x="4763667" y="1989826"/>
            <a:ext cx="311543" cy="152400"/>
          </a:xfrm>
          <a:prstGeom prst="rect">
            <a:avLst/>
          </a:prstGeom>
        </p:spPr>
      </p:pic>
      <p:sp>
        <p:nvSpPr>
          <p:cNvPr id="2" name="テキスト ボックス 1"/>
          <p:cNvSpPr txBox="1"/>
          <p:nvPr/>
        </p:nvSpPr>
        <p:spPr>
          <a:xfrm flipH="1">
            <a:off x="4902389" y="5702058"/>
            <a:ext cx="2113688" cy="646331"/>
          </a:xfrm>
          <a:prstGeom prst="rect">
            <a:avLst/>
          </a:prstGeom>
          <a:noFill/>
        </p:spPr>
        <p:txBody>
          <a:bodyPr wrap="square" rtlCol="0">
            <a:spAutoFit/>
          </a:bodyPr>
          <a:lstStyle/>
          <a:p>
            <a:r>
              <a:rPr lang="en-US" altLang="ja-JP" dirty="0" smtClean="0"/>
              <a:t>BUSINESS </a:t>
            </a:r>
            <a:r>
              <a:rPr kumimoji="1" lang="en-US" altLang="ja-JP" dirty="0" smtClean="0"/>
              <a:t>USE</a:t>
            </a:r>
          </a:p>
          <a:p>
            <a:r>
              <a:rPr lang="en-US" altLang="ja-JP" dirty="0" smtClean="0"/>
              <a:t>compensation</a:t>
            </a:r>
            <a:endParaRPr kumimoji="1" lang="ja-JP" altLang="en-US" dirty="0"/>
          </a:p>
        </p:txBody>
      </p:sp>
      <p:sp>
        <p:nvSpPr>
          <p:cNvPr id="7" name="テキスト ボックス 6"/>
          <p:cNvSpPr txBox="1"/>
          <p:nvPr/>
        </p:nvSpPr>
        <p:spPr>
          <a:xfrm>
            <a:off x="7521939" y="5541716"/>
            <a:ext cx="2665385" cy="1046440"/>
          </a:xfrm>
          <a:prstGeom prst="rect">
            <a:avLst/>
          </a:prstGeom>
          <a:noFill/>
        </p:spPr>
        <p:txBody>
          <a:bodyPr wrap="square" rtlCol="0">
            <a:spAutoFit/>
          </a:bodyPr>
          <a:lstStyle/>
          <a:p>
            <a:pPr algn="ctr"/>
            <a:r>
              <a:rPr lang="en-US" altLang="ja-JP" sz="2400" dirty="0">
                <a:solidFill>
                  <a:schemeClr val="tx1">
                    <a:lumMod val="95000"/>
                    <a:lumOff val="5000"/>
                  </a:schemeClr>
                </a:solidFill>
              </a:rPr>
              <a:t>private use</a:t>
            </a:r>
          </a:p>
          <a:p>
            <a:pPr algn="ctr"/>
            <a:r>
              <a:rPr lang="en-US" altLang="ja-JP" dirty="0">
                <a:solidFill>
                  <a:schemeClr val="tx1">
                    <a:lumMod val="95000"/>
                    <a:lumOff val="5000"/>
                  </a:schemeClr>
                </a:solidFill>
              </a:rPr>
              <a:t>For free</a:t>
            </a:r>
          </a:p>
          <a:p>
            <a:pPr algn="ctr"/>
            <a:r>
              <a:rPr lang="en-US" altLang="ja-JP" dirty="0">
                <a:solidFill>
                  <a:schemeClr val="tx1">
                    <a:lumMod val="95000"/>
                    <a:lumOff val="5000"/>
                  </a:schemeClr>
                </a:solidFill>
              </a:rPr>
              <a:t>Actual expense claim</a:t>
            </a:r>
            <a:endParaRPr kumimoji="1" lang="ja-JP" altLang="en-US" dirty="0"/>
          </a:p>
        </p:txBody>
      </p:sp>
    </p:spTree>
    <p:extLst>
      <p:ext uri="{BB962C8B-B14F-4D97-AF65-F5344CB8AC3E}">
        <p14:creationId xmlns:p14="http://schemas.microsoft.com/office/powerpoint/2010/main" val="1053688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72529" y="5042648"/>
            <a:ext cx="11697418" cy="8143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 name="図 6" descr="日の丸 - Google 検索 - Google Chrome"/>
          <p:cNvPicPr>
            <a:picLocks noChangeAspect="1"/>
          </p:cNvPicPr>
          <p:nvPr/>
        </p:nvPicPr>
        <p:blipFill rotWithShape="1">
          <a:blip r:embed="rId2">
            <a:extLst>
              <a:ext uri="{28A0092B-C50C-407E-A947-70E740481C1C}">
                <a14:useLocalDpi xmlns:a14="http://schemas.microsoft.com/office/drawing/2010/main" val="0"/>
              </a:ext>
            </a:extLst>
          </a:blip>
          <a:srcRect l="1415" t="10943" r="85708" b="73356"/>
          <a:stretch/>
        </p:blipFill>
        <p:spPr>
          <a:xfrm>
            <a:off x="10243586" y="5456721"/>
            <a:ext cx="1755758" cy="1157642"/>
          </a:xfrm>
          <a:prstGeom prst="rect">
            <a:avLst/>
          </a:prstGeom>
          <a:ln>
            <a:solidFill>
              <a:schemeClr val="tx1">
                <a:lumMod val="95000"/>
                <a:lumOff val="5000"/>
              </a:schemeClr>
            </a:solidFill>
          </a:ln>
        </p:spPr>
      </p:pic>
      <p:pic>
        <p:nvPicPr>
          <p:cNvPr id="8" name="図 7" descr="ユニオンジャック - Google 検索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1416" t="22589" r="82240" b="62626"/>
          <a:stretch/>
        </p:blipFill>
        <p:spPr>
          <a:xfrm>
            <a:off x="232910" y="6070122"/>
            <a:ext cx="1368381" cy="669381"/>
          </a:xfrm>
          <a:prstGeom prst="rect">
            <a:avLst/>
          </a:prstGeom>
        </p:spPr>
      </p:pic>
      <p:cxnSp>
        <p:nvCxnSpPr>
          <p:cNvPr id="11" name="直線コネクタ 10"/>
          <p:cNvCxnSpPr/>
          <p:nvPr/>
        </p:nvCxnSpPr>
        <p:spPr>
          <a:xfrm>
            <a:off x="3907522" y="3881887"/>
            <a:ext cx="34751" cy="2950229"/>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a:off x="3295294" y="3881887"/>
            <a:ext cx="14945" cy="2990486"/>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3" name="二等辺三角形 22"/>
          <p:cNvSpPr/>
          <p:nvPr/>
        </p:nvSpPr>
        <p:spPr>
          <a:xfrm>
            <a:off x="2354891" y="5650306"/>
            <a:ext cx="1936574" cy="767750"/>
          </a:xfrm>
          <a:prstGeom prst="triangle">
            <a:avLst>
              <a:gd name="adj" fmla="val 49342"/>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smtClean="0">
                <a:solidFill>
                  <a:schemeClr val="tx1">
                    <a:lumMod val="95000"/>
                    <a:lumOff val="5000"/>
                  </a:schemeClr>
                </a:solidFill>
              </a:rPr>
              <a:t>DEMAND</a:t>
            </a:r>
            <a:endParaRPr kumimoji="1" lang="ja-JP" altLang="en-US" sz="1600" dirty="0">
              <a:solidFill>
                <a:schemeClr val="tx1">
                  <a:lumMod val="95000"/>
                  <a:lumOff val="5000"/>
                </a:schemeClr>
              </a:solidFill>
            </a:endParaRPr>
          </a:p>
        </p:txBody>
      </p:sp>
      <p:sp>
        <p:nvSpPr>
          <p:cNvPr id="29" name="二等辺三角形 28"/>
          <p:cNvSpPr/>
          <p:nvPr/>
        </p:nvSpPr>
        <p:spPr>
          <a:xfrm>
            <a:off x="3122758" y="6038492"/>
            <a:ext cx="1596064" cy="759123"/>
          </a:xfrm>
          <a:prstGeom prst="triangle">
            <a:avLst>
              <a:gd name="adj" fmla="val 49342"/>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lumMod val="95000"/>
                    <a:lumOff val="5000"/>
                  </a:schemeClr>
                </a:solidFill>
              </a:rPr>
              <a:t>SUPLY</a:t>
            </a:r>
            <a:endParaRPr kumimoji="1" lang="ja-JP" altLang="en-US" dirty="0">
              <a:solidFill>
                <a:schemeClr val="tx1">
                  <a:lumMod val="95000"/>
                  <a:lumOff val="5000"/>
                </a:schemeClr>
              </a:solidFill>
            </a:endParaRPr>
          </a:p>
        </p:txBody>
      </p:sp>
      <p:sp>
        <p:nvSpPr>
          <p:cNvPr id="32" name="右矢印 31"/>
          <p:cNvSpPr/>
          <p:nvPr/>
        </p:nvSpPr>
        <p:spPr>
          <a:xfrm flipH="1">
            <a:off x="8425129" y="301925"/>
            <a:ext cx="2866277" cy="347263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200" dirty="0">
                <a:solidFill>
                  <a:schemeClr val="tx1">
                    <a:lumMod val="95000"/>
                    <a:lumOff val="5000"/>
                  </a:schemeClr>
                </a:solidFill>
              </a:rPr>
              <a:t>Depends on the ability of the driver</a:t>
            </a:r>
            <a:endParaRPr kumimoji="1" lang="ja-JP" altLang="en-US" sz="3200" dirty="0">
              <a:solidFill>
                <a:schemeClr val="tx1">
                  <a:lumMod val="95000"/>
                  <a:lumOff val="5000"/>
                </a:schemeClr>
              </a:solidFill>
            </a:endParaRPr>
          </a:p>
        </p:txBody>
      </p:sp>
      <p:sp>
        <p:nvSpPr>
          <p:cNvPr id="33" name="右矢印 32"/>
          <p:cNvSpPr/>
          <p:nvPr/>
        </p:nvSpPr>
        <p:spPr>
          <a:xfrm>
            <a:off x="959049" y="1243326"/>
            <a:ext cx="2538887" cy="347263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200" dirty="0">
                <a:solidFill>
                  <a:schemeClr val="tx1">
                    <a:lumMod val="95000"/>
                    <a:lumOff val="5000"/>
                  </a:schemeClr>
                </a:solidFill>
              </a:rPr>
              <a:t>Improvement of dispatch algorithm</a:t>
            </a:r>
            <a:endParaRPr kumimoji="1" lang="ja-JP" altLang="en-US" sz="3200" dirty="0">
              <a:solidFill>
                <a:schemeClr val="tx1">
                  <a:lumMod val="95000"/>
                  <a:lumOff val="5000"/>
                </a:schemeClr>
              </a:solidFill>
            </a:endParaRPr>
          </a:p>
        </p:txBody>
      </p:sp>
      <p:sp>
        <p:nvSpPr>
          <p:cNvPr id="34" name="角丸四角形 33"/>
          <p:cNvSpPr/>
          <p:nvPr/>
        </p:nvSpPr>
        <p:spPr>
          <a:xfrm>
            <a:off x="3933468" y="5132718"/>
            <a:ext cx="5550464" cy="4917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lumMod val="95000"/>
                    <a:lumOff val="5000"/>
                  </a:schemeClr>
                </a:solidFill>
              </a:rPr>
              <a:t>　　　　　　　　　</a:t>
            </a:r>
            <a:r>
              <a:rPr lang="en-US" altLang="ja-JP" dirty="0">
                <a:solidFill>
                  <a:schemeClr val="tx1">
                    <a:lumMod val="95000"/>
                    <a:lumOff val="5000"/>
                  </a:schemeClr>
                </a:solidFill>
              </a:rPr>
              <a:t>Number of street-hiring cars</a:t>
            </a:r>
            <a:endParaRPr kumimoji="1" lang="ja-JP" altLang="en-US" dirty="0">
              <a:solidFill>
                <a:schemeClr val="tx1">
                  <a:lumMod val="95000"/>
                  <a:lumOff val="5000"/>
                </a:schemeClr>
              </a:solidFill>
            </a:endParaRPr>
          </a:p>
        </p:txBody>
      </p:sp>
      <p:sp>
        <p:nvSpPr>
          <p:cNvPr id="35" name="テキスト ボックス 34"/>
          <p:cNvSpPr txBox="1"/>
          <p:nvPr/>
        </p:nvSpPr>
        <p:spPr>
          <a:xfrm>
            <a:off x="3272176" y="5083828"/>
            <a:ext cx="1443487" cy="923330"/>
          </a:xfrm>
          <a:prstGeom prst="rect">
            <a:avLst/>
          </a:prstGeom>
          <a:noFill/>
        </p:spPr>
        <p:txBody>
          <a:bodyPr wrap="square" rtlCol="0">
            <a:spAutoFit/>
          </a:bodyPr>
          <a:lstStyle/>
          <a:p>
            <a:pPr algn="ctr"/>
            <a:r>
              <a:rPr kumimoji="1" lang="ja-JP" altLang="en-US" dirty="0" smtClean="0">
                <a:solidFill>
                  <a:schemeClr val="tx1">
                    <a:lumMod val="95000"/>
                    <a:lumOff val="5000"/>
                  </a:schemeClr>
                </a:solidFill>
              </a:rPr>
              <a:t>　</a:t>
            </a:r>
            <a:r>
              <a:rPr lang="en-US" altLang="ja-JP" dirty="0" smtClean="0">
                <a:solidFill>
                  <a:schemeClr val="tx1">
                    <a:lumMod val="95000"/>
                    <a:lumOff val="5000"/>
                  </a:schemeClr>
                </a:solidFill>
              </a:rPr>
              <a:t>S</a:t>
            </a:r>
            <a:r>
              <a:rPr kumimoji="1" lang="en-US" altLang="ja-JP" dirty="0" smtClean="0">
                <a:solidFill>
                  <a:schemeClr val="tx1">
                    <a:lumMod val="95000"/>
                    <a:lumOff val="5000"/>
                  </a:schemeClr>
                </a:solidFill>
              </a:rPr>
              <a:t>hortage</a:t>
            </a:r>
          </a:p>
          <a:p>
            <a:pPr algn="ctr"/>
            <a:r>
              <a:rPr lang="en-US" altLang="ja-JP" dirty="0" smtClean="0">
                <a:solidFill>
                  <a:schemeClr val="tx1">
                    <a:lumMod val="95000"/>
                    <a:lumOff val="5000"/>
                  </a:schemeClr>
                </a:solidFill>
              </a:rPr>
              <a:t>IN</a:t>
            </a:r>
            <a:r>
              <a:rPr lang="ja-JP" altLang="en-US" dirty="0" smtClean="0">
                <a:solidFill>
                  <a:schemeClr val="tx1">
                    <a:lumMod val="95000"/>
                    <a:lumOff val="5000"/>
                  </a:schemeClr>
                </a:solidFill>
              </a:rPr>
              <a:t>　</a:t>
            </a:r>
            <a:r>
              <a:rPr lang="en-US" altLang="ja-JP" dirty="0" smtClean="0">
                <a:solidFill>
                  <a:schemeClr val="tx1">
                    <a:lumMod val="95000"/>
                    <a:lumOff val="5000"/>
                  </a:schemeClr>
                </a:solidFill>
              </a:rPr>
              <a:t>NYC,LONDON</a:t>
            </a:r>
            <a:endParaRPr kumimoji="1" lang="ja-JP" altLang="en-US" dirty="0">
              <a:solidFill>
                <a:schemeClr val="tx1">
                  <a:lumMod val="95000"/>
                  <a:lumOff val="5000"/>
                </a:schemeClr>
              </a:solidFill>
            </a:endParaRPr>
          </a:p>
        </p:txBody>
      </p:sp>
      <p:sp>
        <p:nvSpPr>
          <p:cNvPr id="36" name="テキスト ボックス 35"/>
          <p:cNvSpPr txBox="1"/>
          <p:nvPr/>
        </p:nvSpPr>
        <p:spPr>
          <a:xfrm>
            <a:off x="8962718" y="5124095"/>
            <a:ext cx="1219316" cy="646331"/>
          </a:xfrm>
          <a:prstGeom prst="rect">
            <a:avLst/>
          </a:prstGeom>
          <a:noFill/>
        </p:spPr>
        <p:txBody>
          <a:bodyPr wrap="square" rtlCol="0">
            <a:spAutoFit/>
          </a:bodyPr>
          <a:lstStyle/>
          <a:p>
            <a:pPr algn="ctr"/>
            <a:r>
              <a:rPr kumimoji="1" lang="en-US" altLang="ja-JP" dirty="0" smtClean="0">
                <a:solidFill>
                  <a:schemeClr val="tx1">
                    <a:lumMod val="95000"/>
                    <a:lumOff val="5000"/>
                  </a:schemeClr>
                </a:solidFill>
              </a:rPr>
              <a:t>Excess</a:t>
            </a:r>
          </a:p>
          <a:p>
            <a:pPr algn="ctr"/>
            <a:r>
              <a:rPr lang="en-US" altLang="ja-JP" dirty="0" smtClean="0">
                <a:solidFill>
                  <a:schemeClr val="tx1">
                    <a:lumMod val="95000"/>
                    <a:lumOff val="5000"/>
                  </a:schemeClr>
                </a:solidFill>
              </a:rPr>
              <a:t>In</a:t>
            </a:r>
            <a:r>
              <a:rPr lang="ja-JP" altLang="en-US" dirty="0" smtClean="0">
                <a:solidFill>
                  <a:schemeClr val="tx1">
                    <a:lumMod val="95000"/>
                    <a:lumOff val="5000"/>
                  </a:schemeClr>
                </a:solidFill>
              </a:rPr>
              <a:t>　</a:t>
            </a:r>
            <a:r>
              <a:rPr lang="en-US" altLang="ja-JP" dirty="0" smtClean="0">
                <a:solidFill>
                  <a:schemeClr val="tx1">
                    <a:lumMod val="95000"/>
                    <a:lumOff val="5000"/>
                  </a:schemeClr>
                </a:solidFill>
              </a:rPr>
              <a:t>Tokyo</a:t>
            </a:r>
            <a:endParaRPr kumimoji="1" lang="ja-JP" altLang="en-US" dirty="0">
              <a:solidFill>
                <a:schemeClr val="tx1">
                  <a:lumMod val="95000"/>
                  <a:lumOff val="5000"/>
                </a:schemeClr>
              </a:solidFill>
            </a:endParaRPr>
          </a:p>
        </p:txBody>
      </p:sp>
      <p:sp>
        <p:nvSpPr>
          <p:cNvPr id="37" name="テキスト ボックス 36"/>
          <p:cNvSpPr txBox="1"/>
          <p:nvPr/>
        </p:nvSpPr>
        <p:spPr>
          <a:xfrm>
            <a:off x="2829464" y="3948957"/>
            <a:ext cx="1765673" cy="830997"/>
          </a:xfrm>
          <a:prstGeom prst="rect">
            <a:avLst/>
          </a:prstGeom>
          <a:noFill/>
        </p:spPr>
        <p:txBody>
          <a:bodyPr vert="horz" wrap="square" rtlCol="0">
            <a:spAutoFit/>
          </a:bodyPr>
          <a:lstStyle/>
          <a:p>
            <a:r>
              <a:rPr lang="en-US" altLang="ja-JP" sz="2400" dirty="0">
                <a:solidFill>
                  <a:schemeClr val="tx1">
                    <a:lumMod val="95000"/>
                    <a:lumOff val="5000"/>
                  </a:schemeClr>
                </a:solidFill>
              </a:rPr>
              <a:t>Popularization of PHV</a:t>
            </a:r>
            <a:endParaRPr kumimoji="1" lang="ja-JP" altLang="en-US" sz="2400" dirty="0">
              <a:solidFill>
                <a:schemeClr val="tx1">
                  <a:lumMod val="95000"/>
                  <a:lumOff val="5000"/>
                </a:schemeClr>
              </a:solidFill>
            </a:endParaRPr>
          </a:p>
        </p:txBody>
      </p:sp>
      <p:sp>
        <p:nvSpPr>
          <p:cNvPr id="38" name="正方形/長方形 37"/>
          <p:cNvSpPr/>
          <p:nvPr/>
        </p:nvSpPr>
        <p:spPr>
          <a:xfrm>
            <a:off x="208621" y="126523"/>
            <a:ext cx="7781147" cy="71591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200" dirty="0">
                <a:solidFill>
                  <a:schemeClr val="tx1">
                    <a:lumMod val="95000"/>
                    <a:lumOff val="5000"/>
                  </a:schemeClr>
                </a:solidFill>
              </a:rPr>
              <a:t>Building a database on human movement</a:t>
            </a:r>
            <a:endParaRPr kumimoji="1" lang="ja-JP" altLang="en-US" sz="3200" dirty="0">
              <a:solidFill>
                <a:schemeClr val="tx1">
                  <a:lumMod val="95000"/>
                  <a:lumOff val="5000"/>
                </a:schemeClr>
              </a:solidFill>
            </a:endParaRPr>
          </a:p>
        </p:txBody>
      </p:sp>
      <p:sp>
        <p:nvSpPr>
          <p:cNvPr id="40" name="左右矢印 39"/>
          <p:cNvSpPr/>
          <p:nvPr/>
        </p:nvSpPr>
        <p:spPr>
          <a:xfrm>
            <a:off x="5035512" y="3983647"/>
            <a:ext cx="1968960" cy="484632"/>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smtClean="0">
                <a:solidFill>
                  <a:schemeClr val="tx1">
                    <a:lumMod val="95000"/>
                    <a:lumOff val="5000"/>
                  </a:schemeClr>
                </a:solidFill>
              </a:rPr>
              <a:t>Us,uk</a:t>
            </a:r>
            <a:r>
              <a:rPr kumimoji="1" lang="ja-JP" altLang="en-US" dirty="0" smtClean="0">
                <a:solidFill>
                  <a:schemeClr val="tx1">
                    <a:lumMod val="95000"/>
                    <a:lumOff val="5000"/>
                  </a:schemeClr>
                </a:solidFill>
              </a:rPr>
              <a:t>　　　</a:t>
            </a:r>
            <a:r>
              <a:rPr lang="en-US" altLang="ja-JP" dirty="0">
                <a:solidFill>
                  <a:schemeClr val="tx1">
                    <a:lumMod val="95000"/>
                    <a:lumOff val="5000"/>
                  </a:schemeClr>
                </a:solidFill>
              </a:rPr>
              <a:t>J</a:t>
            </a:r>
            <a:r>
              <a:rPr kumimoji="1" lang="en-US" altLang="ja-JP" dirty="0" smtClean="0">
                <a:solidFill>
                  <a:schemeClr val="tx1">
                    <a:lumMod val="95000"/>
                    <a:lumOff val="5000"/>
                  </a:schemeClr>
                </a:solidFill>
              </a:rPr>
              <a:t>apan</a:t>
            </a:r>
            <a:endParaRPr kumimoji="1" lang="ja-JP" altLang="en-US" dirty="0">
              <a:solidFill>
                <a:schemeClr val="tx1">
                  <a:lumMod val="95000"/>
                  <a:lumOff val="5000"/>
                </a:schemeClr>
              </a:solidFill>
            </a:endParaRPr>
          </a:p>
        </p:txBody>
      </p:sp>
      <p:sp>
        <p:nvSpPr>
          <p:cNvPr id="41" name="上カーブ矢印 40"/>
          <p:cNvSpPr/>
          <p:nvPr/>
        </p:nvSpPr>
        <p:spPr>
          <a:xfrm rot="18408470">
            <a:off x="3542247" y="1780263"/>
            <a:ext cx="2253229" cy="748221"/>
          </a:xfrm>
          <a:prstGeom prst="curvedUpArrow">
            <a:avLst>
              <a:gd name="adj1" fmla="val 25000"/>
              <a:gd name="adj2" fmla="val 63709"/>
              <a:gd name="adj3" fmla="val 13372"/>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4" name="テキスト ボックス 53"/>
          <p:cNvSpPr txBox="1"/>
          <p:nvPr/>
        </p:nvSpPr>
        <p:spPr>
          <a:xfrm>
            <a:off x="3096882" y="1241621"/>
            <a:ext cx="2555679" cy="1200329"/>
          </a:xfrm>
          <a:prstGeom prst="rect">
            <a:avLst/>
          </a:prstGeom>
          <a:noFill/>
        </p:spPr>
        <p:txBody>
          <a:bodyPr vert="horz" wrap="square" rtlCol="0">
            <a:spAutoFit/>
          </a:bodyPr>
          <a:lstStyle/>
          <a:p>
            <a:pPr algn="ctr"/>
            <a:r>
              <a:rPr lang="en-US" altLang="ja-JP" dirty="0">
                <a:solidFill>
                  <a:schemeClr val="tx1">
                    <a:lumMod val="95000"/>
                    <a:lumOff val="5000"/>
                  </a:schemeClr>
                </a:solidFill>
              </a:rPr>
              <a:t>Dilution of distinction between street-hiring and business waiting in the garage</a:t>
            </a:r>
            <a:endParaRPr kumimoji="1" lang="ja-JP" altLang="en-US" dirty="0">
              <a:solidFill>
                <a:schemeClr val="tx1">
                  <a:lumMod val="95000"/>
                  <a:lumOff val="5000"/>
                </a:schemeClr>
              </a:solidFill>
            </a:endParaRPr>
          </a:p>
        </p:txBody>
      </p:sp>
      <p:sp>
        <p:nvSpPr>
          <p:cNvPr id="55" name="テキスト ボックス 54"/>
          <p:cNvSpPr txBox="1"/>
          <p:nvPr/>
        </p:nvSpPr>
        <p:spPr>
          <a:xfrm>
            <a:off x="6107994" y="1511782"/>
            <a:ext cx="1726120" cy="646331"/>
          </a:xfrm>
          <a:prstGeom prst="rect">
            <a:avLst/>
          </a:prstGeom>
          <a:noFill/>
        </p:spPr>
        <p:txBody>
          <a:bodyPr vert="horz" wrap="square" rtlCol="0">
            <a:spAutoFit/>
          </a:bodyPr>
          <a:lstStyle/>
          <a:p>
            <a:pPr algn="ctr"/>
            <a:r>
              <a:rPr lang="en-US" altLang="ja-JP" dirty="0">
                <a:solidFill>
                  <a:schemeClr val="tx1">
                    <a:lumMod val="95000"/>
                    <a:lumOff val="5000"/>
                  </a:schemeClr>
                </a:solidFill>
              </a:rPr>
              <a:t>Continuation of street-hiring</a:t>
            </a:r>
            <a:endParaRPr kumimoji="1" lang="ja-JP" altLang="en-US" dirty="0">
              <a:solidFill>
                <a:schemeClr val="tx1">
                  <a:lumMod val="95000"/>
                  <a:lumOff val="5000"/>
                </a:schemeClr>
              </a:solidFill>
            </a:endParaRPr>
          </a:p>
        </p:txBody>
      </p:sp>
      <p:pic>
        <p:nvPicPr>
          <p:cNvPr id="58" name="図 57"/>
          <p:cNvPicPr>
            <a:picLocks noChangeAspect="1"/>
          </p:cNvPicPr>
          <p:nvPr/>
        </p:nvPicPr>
        <p:blipFill rotWithShape="1">
          <a:blip r:embed="rId4"/>
          <a:srcRect l="933" t="9630" r="83253" b="75693"/>
          <a:stretch/>
        </p:blipFill>
        <p:spPr>
          <a:xfrm>
            <a:off x="3989533" y="863874"/>
            <a:ext cx="482347" cy="251813"/>
          </a:xfrm>
          <a:prstGeom prst="rect">
            <a:avLst/>
          </a:prstGeom>
        </p:spPr>
      </p:pic>
      <p:pic>
        <p:nvPicPr>
          <p:cNvPr id="59" name="図 58"/>
          <p:cNvPicPr>
            <a:picLocks noChangeAspect="1"/>
          </p:cNvPicPr>
          <p:nvPr/>
        </p:nvPicPr>
        <p:blipFill rotWithShape="1">
          <a:blip r:embed="rId4"/>
          <a:srcRect l="933" t="9630" r="83253" b="75693"/>
          <a:stretch/>
        </p:blipFill>
        <p:spPr>
          <a:xfrm>
            <a:off x="4496258" y="857507"/>
            <a:ext cx="482347" cy="251813"/>
          </a:xfrm>
          <a:prstGeom prst="rect">
            <a:avLst/>
          </a:prstGeom>
        </p:spPr>
      </p:pic>
      <p:pic>
        <p:nvPicPr>
          <p:cNvPr id="60" name="図 59"/>
          <p:cNvPicPr>
            <a:picLocks noChangeAspect="1"/>
          </p:cNvPicPr>
          <p:nvPr/>
        </p:nvPicPr>
        <p:blipFill rotWithShape="1">
          <a:blip r:embed="rId4"/>
          <a:srcRect l="933" t="9630" r="83253" b="75693"/>
          <a:stretch/>
        </p:blipFill>
        <p:spPr>
          <a:xfrm>
            <a:off x="3480165" y="868388"/>
            <a:ext cx="482347" cy="251813"/>
          </a:xfrm>
          <a:prstGeom prst="rect">
            <a:avLst/>
          </a:prstGeom>
        </p:spPr>
      </p:pic>
      <p:pic>
        <p:nvPicPr>
          <p:cNvPr id="63" name="図 62"/>
          <p:cNvPicPr>
            <a:picLocks noChangeAspect="1"/>
          </p:cNvPicPr>
          <p:nvPr/>
        </p:nvPicPr>
        <p:blipFill rotWithShape="1">
          <a:blip r:embed="rId4"/>
          <a:srcRect l="933" t="9630" r="83253" b="75693"/>
          <a:stretch/>
        </p:blipFill>
        <p:spPr>
          <a:xfrm>
            <a:off x="1226535" y="5249793"/>
            <a:ext cx="1399025" cy="730372"/>
          </a:xfrm>
          <a:prstGeom prst="rect">
            <a:avLst/>
          </a:prstGeom>
        </p:spPr>
      </p:pic>
      <p:cxnSp>
        <p:nvCxnSpPr>
          <p:cNvPr id="39" name="直線コネクタ 38"/>
          <p:cNvCxnSpPr/>
          <p:nvPr/>
        </p:nvCxnSpPr>
        <p:spPr>
          <a:xfrm flipH="1">
            <a:off x="6021238" y="146649"/>
            <a:ext cx="51758" cy="656470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5" name="上カーブ矢印 44"/>
          <p:cNvSpPr/>
          <p:nvPr/>
        </p:nvSpPr>
        <p:spPr>
          <a:xfrm rot="7313085">
            <a:off x="-554801" y="1258749"/>
            <a:ext cx="2253229" cy="669542"/>
          </a:xfrm>
          <a:prstGeom prst="curvedUpArrow">
            <a:avLst>
              <a:gd name="adj1" fmla="val 25000"/>
              <a:gd name="adj2" fmla="val 63709"/>
              <a:gd name="adj3" fmla="val 13372"/>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6" name="テキスト ボックス 45"/>
          <p:cNvSpPr txBox="1"/>
          <p:nvPr/>
        </p:nvSpPr>
        <p:spPr>
          <a:xfrm>
            <a:off x="270298" y="931662"/>
            <a:ext cx="2223499" cy="1200329"/>
          </a:xfrm>
          <a:prstGeom prst="rect">
            <a:avLst/>
          </a:prstGeom>
          <a:noFill/>
        </p:spPr>
        <p:txBody>
          <a:bodyPr vert="horz" wrap="square" rtlCol="0">
            <a:spAutoFit/>
          </a:bodyPr>
          <a:lstStyle/>
          <a:p>
            <a:r>
              <a:rPr lang="en-US" altLang="ja-JP" dirty="0">
                <a:solidFill>
                  <a:schemeClr val="tx1">
                    <a:lumMod val="95000"/>
                    <a:lumOff val="5000"/>
                  </a:schemeClr>
                </a:solidFill>
              </a:rPr>
              <a:t>Improvement of demand prediction accuracy by using database</a:t>
            </a:r>
            <a:endParaRPr kumimoji="1" lang="ja-JP" altLang="en-US" dirty="0">
              <a:solidFill>
                <a:schemeClr val="tx1">
                  <a:lumMod val="95000"/>
                  <a:lumOff val="5000"/>
                </a:schemeClr>
              </a:solidFill>
            </a:endParaRPr>
          </a:p>
        </p:txBody>
      </p:sp>
      <p:cxnSp>
        <p:nvCxnSpPr>
          <p:cNvPr id="47" name="直線コネクタ 46"/>
          <p:cNvCxnSpPr/>
          <p:nvPr/>
        </p:nvCxnSpPr>
        <p:spPr>
          <a:xfrm flipH="1">
            <a:off x="8692541" y="3844507"/>
            <a:ext cx="14945" cy="2990486"/>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9468674" y="3844514"/>
            <a:ext cx="34751" cy="2950229"/>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pic>
        <p:nvPicPr>
          <p:cNvPr id="52" name="図 51" descr="日の丸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5" t="10943" r="85708" b="73356"/>
          <a:stretch/>
        </p:blipFill>
        <p:spPr>
          <a:xfrm>
            <a:off x="6178274" y="4459860"/>
            <a:ext cx="402995" cy="265711"/>
          </a:xfrm>
          <a:prstGeom prst="rect">
            <a:avLst/>
          </a:prstGeom>
          <a:ln>
            <a:solidFill>
              <a:schemeClr val="tx1">
                <a:lumMod val="95000"/>
                <a:lumOff val="5000"/>
              </a:schemeClr>
            </a:solidFill>
          </a:ln>
        </p:spPr>
      </p:pic>
      <p:pic>
        <p:nvPicPr>
          <p:cNvPr id="56" name="図 55" descr="ユニオンジャック - Google 検索 - Google Chrome"/>
          <p:cNvPicPr>
            <a:picLocks noChangeAspect="1"/>
          </p:cNvPicPr>
          <p:nvPr/>
        </p:nvPicPr>
        <p:blipFill rotWithShape="1">
          <a:blip r:embed="rId6" cstate="print">
            <a:extLst>
              <a:ext uri="{28A0092B-C50C-407E-A947-70E740481C1C}">
                <a14:useLocalDpi xmlns:a14="http://schemas.microsoft.com/office/drawing/2010/main" val="0"/>
              </a:ext>
            </a:extLst>
          </a:blip>
          <a:srcRect l="1416" t="22589" r="82240" b="62626"/>
          <a:stretch/>
        </p:blipFill>
        <p:spPr>
          <a:xfrm>
            <a:off x="5476486" y="4454103"/>
            <a:ext cx="458488" cy="224282"/>
          </a:xfrm>
          <a:prstGeom prst="rect">
            <a:avLst/>
          </a:prstGeom>
        </p:spPr>
      </p:pic>
      <p:pic>
        <p:nvPicPr>
          <p:cNvPr id="57" name="図 56"/>
          <p:cNvPicPr>
            <a:picLocks noChangeAspect="1"/>
          </p:cNvPicPr>
          <p:nvPr/>
        </p:nvPicPr>
        <p:blipFill rotWithShape="1">
          <a:blip r:embed="rId4"/>
          <a:srcRect l="933" t="9630" r="83253" b="75693"/>
          <a:stretch/>
        </p:blipFill>
        <p:spPr>
          <a:xfrm>
            <a:off x="4967834" y="4460467"/>
            <a:ext cx="482347" cy="251813"/>
          </a:xfrm>
          <a:prstGeom prst="rect">
            <a:avLst/>
          </a:prstGeom>
        </p:spPr>
      </p:pic>
      <p:sp>
        <p:nvSpPr>
          <p:cNvPr id="2" name="テキスト ボックス 1"/>
          <p:cNvSpPr txBox="1"/>
          <p:nvPr/>
        </p:nvSpPr>
        <p:spPr>
          <a:xfrm>
            <a:off x="-25879" y="4198120"/>
            <a:ext cx="1030114" cy="369332"/>
          </a:xfrm>
          <a:prstGeom prst="rect">
            <a:avLst/>
          </a:prstGeom>
          <a:noFill/>
        </p:spPr>
        <p:txBody>
          <a:bodyPr wrap="square" rtlCol="0">
            <a:spAutoFit/>
          </a:bodyPr>
          <a:lstStyle/>
          <a:p>
            <a:r>
              <a:rPr kumimoji="1" lang="en-US" altLang="ja-JP" dirty="0" smtClean="0"/>
              <a:t>Mini-Cab</a:t>
            </a:r>
            <a:endParaRPr kumimoji="1" lang="ja-JP" altLang="en-US" dirty="0"/>
          </a:p>
        </p:txBody>
      </p:sp>
      <p:pic>
        <p:nvPicPr>
          <p:cNvPr id="42" name="図 41" descr="ユニオンジャック - Google 検索 - Google Chrome"/>
          <p:cNvPicPr>
            <a:picLocks noChangeAspect="1"/>
          </p:cNvPicPr>
          <p:nvPr/>
        </p:nvPicPr>
        <p:blipFill rotWithShape="1">
          <a:blip r:embed="rId6" cstate="print">
            <a:extLst>
              <a:ext uri="{28A0092B-C50C-407E-A947-70E740481C1C}">
                <a14:useLocalDpi xmlns:a14="http://schemas.microsoft.com/office/drawing/2010/main" val="0"/>
              </a:ext>
            </a:extLst>
          </a:blip>
          <a:srcRect l="1416" t="22589" r="82240" b="62626"/>
          <a:stretch/>
        </p:blipFill>
        <p:spPr>
          <a:xfrm>
            <a:off x="5352838" y="2967494"/>
            <a:ext cx="458488" cy="224282"/>
          </a:xfrm>
          <a:prstGeom prst="rect">
            <a:avLst/>
          </a:prstGeom>
        </p:spPr>
      </p:pic>
      <p:sp>
        <p:nvSpPr>
          <p:cNvPr id="43" name="テキスト ボックス 42"/>
          <p:cNvSpPr txBox="1"/>
          <p:nvPr/>
        </p:nvSpPr>
        <p:spPr>
          <a:xfrm>
            <a:off x="4682355" y="3142828"/>
            <a:ext cx="1643664" cy="584775"/>
          </a:xfrm>
          <a:prstGeom prst="rect">
            <a:avLst/>
          </a:prstGeom>
          <a:noFill/>
        </p:spPr>
        <p:txBody>
          <a:bodyPr wrap="square" rtlCol="0">
            <a:spAutoFit/>
          </a:bodyPr>
          <a:lstStyle/>
          <a:p>
            <a:pPr algn="ctr"/>
            <a:r>
              <a:rPr kumimoji="1" lang="en-US" altLang="ja-JP" dirty="0" smtClean="0"/>
              <a:t>Black-Cab</a:t>
            </a:r>
          </a:p>
          <a:p>
            <a:pPr algn="ctr"/>
            <a:r>
              <a:rPr lang="en-US" altLang="ja-JP" sz="1400" dirty="0" smtClean="0"/>
              <a:t>OWNER</a:t>
            </a:r>
            <a:r>
              <a:rPr lang="ja-JP" altLang="en-US" sz="1400" dirty="0" smtClean="0"/>
              <a:t>　</a:t>
            </a:r>
            <a:r>
              <a:rPr lang="en-US" altLang="ja-JP" sz="1400" dirty="0" smtClean="0"/>
              <a:t>DRIVER</a:t>
            </a:r>
            <a:endParaRPr kumimoji="1" lang="ja-JP" altLang="en-US" sz="1400" dirty="0"/>
          </a:p>
        </p:txBody>
      </p:sp>
      <p:pic>
        <p:nvPicPr>
          <p:cNvPr id="53" name="図 52" descr="ユニオンジャック - Google 検索 - Google Chrome"/>
          <p:cNvPicPr>
            <a:picLocks noChangeAspect="1"/>
          </p:cNvPicPr>
          <p:nvPr/>
        </p:nvPicPr>
        <p:blipFill rotWithShape="1">
          <a:blip r:embed="rId6" cstate="print">
            <a:extLst>
              <a:ext uri="{28A0092B-C50C-407E-A947-70E740481C1C}">
                <a14:useLocalDpi xmlns:a14="http://schemas.microsoft.com/office/drawing/2010/main" val="0"/>
              </a:ext>
            </a:extLst>
          </a:blip>
          <a:srcRect l="1416" t="22589" r="82240" b="62626"/>
          <a:stretch/>
        </p:blipFill>
        <p:spPr>
          <a:xfrm>
            <a:off x="225882" y="4577754"/>
            <a:ext cx="458488" cy="224282"/>
          </a:xfrm>
          <a:prstGeom prst="rect">
            <a:avLst/>
          </a:prstGeom>
        </p:spPr>
      </p:pic>
      <p:pic>
        <p:nvPicPr>
          <p:cNvPr id="61" name="図 60" descr="日の丸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5" t="10943" r="85708" b="73356"/>
          <a:stretch/>
        </p:blipFill>
        <p:spPr>
          <a:xfrm>
            <a:off x="6675738" y="2921492"/>
            <a:ext cx="402995" cy="265711"/>
          </a:xfrm>
          <a:prstGeom prst="rect">
            <a:avLst/>
          </a:prstGeom>
          <a:ln>
            <a:solidFill>
              <a:schemeClr val="tx1">
                <a:lumMod val="95000"/>
                <a:lumOff val="5000"/>
              </a:schemeClr>
            </a:solidFill>
          </a:ln>
        </p:spPr>
      </p:pic>
      <p:sp>
        <p:nvSpPr>
          <p:cNvPr id="62" name="テキスト ボックス 61"/>
          <p:cNvSpPr txBox="1"/>
          <p:nvPr/>
        </p:nvSpPr>
        <p:spPr>
          <a:xfrm>
            <a:off x="6193769" y="3139943"/>
            <a:ext cx="1210382" cy="543536"/>
          </a:xfrm>
          <a:prstGeom prst="rect">
            <a:avLst/>
          </a:prstGeom>
          <a:noFill/>
        </p:spPr>
        <p:txBody>
          <a:bodyPr wrap="square" rtlCol="0">
            <a:spAutoFit/>
          </a:bodyPr>
          <a:lstStyle/>
          <a:p>
            <a:pPr algn="ctr"/>
            <a:r>
              <a:rPr kumimoji="1" lang="en-US" altLang="ja-JP" sz="1400" dirty="0" smtClean="0"/>
              <a:t>Cab</a:t>
            </a:r>
            <a:r>
              <a:rPr kumimoji="1" lang="ja-JP" altLang="en-US" sz="1400" dirty="0" smtClean="0"/>
              <a:t>　</a:t>
            </a:r>
            <a:r>
              <a:rPr kumimoji="1" lang="en-US" altLang="ja-JP" sz="1400" dirty="0" smtClean="0"/>
              <a:t>FREET </a:t>
            </a:r>
          </a:p>
          <a:p>
            <a:pPr algn="ctr"/>
            <a:r>
              <a:rPr kumimoji="1" lang="en-US" altLang="ja-JP" sz="1400" dirty="0" smtClean="0"/>
              <a:t>in Tokyo</a:t>
            </a:r>
          </a:p>
        </p:txBody>
      </p:sp>
      <p:sp>
        <p:nvSpPr>
          <p:cNvPr id="4" name="左カーブ矢印 3"/>
          <p:cNvSpPr/>
          <p:nvPr/>
        </p:nvSpPr>
        <p:spPr>
          <a:xfrm>
            <a:off x="6866627" y="1181816"/>
            <a:ext cx="374083" cy="146512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4" name="左カーブ矢印 63"/>
          <p:cNvSpPr/>
          <p:nvPr/>
        </p:nvSpPr>
        <p:spPr>
          <a:xfrm rot="857828" flipH="1">
            <a:off x="5569016" y="1128580"/>
            <a:ext cx="334433" cy="146751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65" name="図 64"/>
          <p:cNvPicPr>
            <a:picLocks noChangeAspect="1"/>
          </p:cNvPicPr>
          <p:nvPr/>
        </p:nvPicPr>
        <p:blipFill rotWithShape="1">
          <a:blip r:embed="rId4"/>
          <a:srcRect l="933" t="9630" r="83253" b="75693"/>
          <a:stretch/>
        </p:blipFill>
        <p:spPr>
          <a:xfrm>
            <a:off x="1272860" y="4578361"/>
            <a:ext cx="482347" cy="251813"/>
          </a:xfrm>
          <a:prstGeom prst="rect">
            <a:avLst/>
          </a:prstGeom>
        </p:spPr>
      </p:pic>
      <p:sp>
        <p:nvSpPr>
          <p:cNvPr id="66" name="テキスト ボックス 65"/>
          <p:cNvSpPr txBox="1"/>
          <p:nvPr/>
        </p:nvSpPr>
        <p:spPr>
          <a:xfrm>
            <a:off x="1066797" y="4186620"/>
            <a:ext cx="1030114" cy="369332"/>
          </a:xfrm>
          <a:prstGeom prst="rect">
            <a:avLst/>
          </a:prstGeom>
          <a:noFill/>
        </p:spPr>
        <p:txBody>
          <a:bodyPr wrap="square" rtlCol="0">
            <a:spAutoFit/>
          </a:bodyPr>
          <a:lstStyle/>
          <a:p>
            <a:r>
              <a:rPr kumimoji="1" lang="en-US" altLang="ja-JP" dirty="0" err="1" smtClean="0"/>
              <a:t>Uber,Lyft</a:t>
            </a:r>
            <a:endParaRPr kumimoji="1" lang="ja-JP" altLang="en-US" dirty="0"/>
          </a:p>
        </p:txBody>
      </p:sp>
      <p:pic>
        <p:nvPicPr>
          <p:cNvPr id="67" name="図 66" descr="ユニオンジャック - Google 検索 - Google Chrome"/>
          <p:cNvPicPr>
            <a:picLocks noChangeAspect="1"/>
          </p:cNvPicPr>
          <p:nvPr/>
        </p:nvPicPr>
        <p:blipFill rotWithShape="1">
          <a:blip r:embed="rId6" cstate="print">
            <a:extLst>
              <a:ext uri="{28A0092B-C50C-407E-A947-70E740481C1C}">
                <a14:useLocalDpi xmlns:a14="http://schemas.microsoft.com/office/drawing/2010/main" val="0"/>
              </a:ext>
            </a:extLst>
          </a:blip>
          <a:srcRect l="1416" t="22589" r="82240" b="62626"/>
          <a:stretch/>
        </p:blipFill>
        <p:spPr>
          <a:xfrm>
            <a:off x="2992067" y="882780"/>
            <a:ext cx="458488" cy="224282"/>
          </a:xfrm>
          <a:prstGeom prst="rect">
            <a:avLst/>
          </a:prstGeom>
        </p:spPr>
      </p:pic>
      <p:sp>
        <p:nvSpPr>
          <p:cNvPr id="69" name="二等辺三角形 68"/>
          <p:cNvSpPr/>
          <p:nvPr/>
        </p:nvSpPr>
        <p:spPr>
          <a:xfrm>
            <a:off x="7760771" y="5811332"/>
            <a:ext cx="1936574" cy="767750"/>
          </a:xfrm>
          <a:prstGeom prst="triangle">
            <a:avLst>
              <a:gd name="adj" fmla="val 49342"/>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smtClean="0">
                <a:solidFill>
                  <a:schemeClr val="tx1">
                    <a:lumMod val="95000"/>
                    <a:lumOff val="5000"/>
                  </a:schemeClr>
                </a:solidFill>
              </a:rPr>
              <a:t>DEMAND</a:t>
            </a:r>
            <a:endParaRPr kumimoji="1" lang="ja-JP" altLang="en-US" sz="1600" dirty="0">
              <a:solidFill>
                <a:schemeClr val="tx1">
                  <a:lumMod val="95000"/>
                  <a:lumOff val="5000"/>
                </a:schemeClr>
              </a:solidFill>
            </a:endParaRPr>
          </a:p>
        </p:txBody>
      </p:sp>
      <p:sp>
        <p:nvSpPr>
          <p:cNvPr id="70" name="二等辺三角形 69"/>
          <p:cNvSpPr/>
          <p:nvPr/>
        </p:nvSpPr>
        <p:spPr>
          <a:xfrm>
            <a:off x="8735667" y="6018366"/>
            <a:ext cx="1596064" cy="759123"/>
          </a:xfrm>
          <a:prstGeom prst="triangle">
            <a:avLst>
              <a:gd name="adj" fmla="val 49342"/>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lumMod val="95000"/>
                    <a:lumOff val="5000"/>
                  </a:schemeClr>
                </a:solidFill>
              </a:rPr>
              <a:t>SUPLY</a:t>
            </a:r>
            <a:endParaRPr kumimoji="1" lang="ja-JP" altLang="en-US" dirty="0">
              <a:solidFill>
                <a:schemeClr val="tx1">
                  <a:lumMod val="95000"/>
                  <a:lumOff val="5000"/>
                </a:schemeClr>
              </a:solidFill>
            </a:endParaRPr>
          </a:p>
        </p:txBody>
      </p:sp>
    </p:spTree>
    <p:extLst>
      <p:ext uri="{BB962C8B-B14F-4D97-AF65-F5344CB8AC3E}">
        <p14:creationId xmlns:p14="http://schemas.microsoft.com/office/powerpoint/2010/main" val="3280902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nyc.gov/html/tlc/images/features/map_yellow_cab_pick_up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160" y="1425517"/>
            <a:ext cx="6220107" cy="6019081"/>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3"/>
          <p:cNvSpPr>
            <a:spLocks noGrp="1"/>
          </p:cNvSpPr>
          <p:nvPr>
            <p:ph type="title"/>
          </p:nvPr>
        </p:nvSpPr>
        <p:spPr>
          <a:xfrm>
            <a:off x="448572" y="-129401"/>
            <a:ext cx="11723298" cy="2113476"/>
          </a:xfrm>
        </p:spPr>
        <p:txBody>
          <a:bodyPr>
            <a:normAutofit/>
          </a:bodyPr>
          <a:lstStyle/>
          <a:p>
            <a:r>
              <a:rPr lang="en-US" altLang="ja-JP" dirty="0" smtClean="0"/>
              <a:t>Dispatch situation of Yellow-cab in NYC. Over </a:t>
            </a:r>
            <a:r>
              <a:rPr lang="en-US" altLang="ja-JP" dirty="0"/>
              <a:t>concentration in </a:t>
            </a:r>
            <a:r>
              <a:rPr lang="en-US" altLang="ja-JP" dirty="0" smtClean="0"/>
              <a:t>Manhattan is </a:t>
            </a:r>
            <a:r>
              <a:rPr lang="en-US" altLang="ja-JP" dirty="0"/>
              <a:t>bad for passengers</a:t>
            </a:r>
            <a:endParaRPr kumimoji="1" lang="ja-JP" altLang="en-US" dirty="0"/>
          </a:p>
        </p:txBody>
      </p:sp>
      <p:sp>
        <p:nvSpPr>
          <p:cNvPr id="5" name="タイトル 3"/>
          <p:cNvSpPr txBox="1">
            <a:spLocks/>
          </p:cNvSpPr>
          <p:nvPr/>
        </p:nvSpPr>
        <p:spPr>
          <a:xfrm>
            <a:off x="7125408" y="3804246"/>
            <a:ext cx="4862422" cy="2024329"/>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dirty="0"/>
              <a:t>The taxi administration system in New York is basically the same as </a:t>
            </a:r>
            <a:r>
              <a:rPr lang="en-US" altLang="ja-JP" dirty="0" smtClean="0"/>
              <a:t>in London</a:t>
            </a:r>
            <a:endParaRPr lang="ja-JP" altLang="en-US" dirty="0"/>
          </a:p>
        </p:txBody>
      </p:sp>
    </p:spTree>
    <p:extLst>
      <p:ext uri="{BB962C8B-B14F-4D97-AF65-F5344CB8AC3E}">
        <p14:creationId xmlns:p14="http://schemas.microsoft.com/office/powerpoint/2010/main" val="457273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ダウンロード">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2760453" y="207035"/>
            <a:ext cx="7565366" cy="6590580"/>
          </a:xfrm>
          <a:prstGeom prst="rect">
            <a:avLst/>
          </a:prstGeom>
          <a:noFill/>
          <a:ln>
            <a:noFill/>
          </a:ln>
        </p:spPr>
      </p:pic>
    </p:spTree>
    <p:extLst>
      <p:ext uri="{BB962C8B-B14F-4D97-AF65-F5344CB8AC3E}">
        <p14:creationId xmlns:p14="http://schemas.microsoft.com/office/powerpoint/2010/main" val="3868737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noAutofit/>
          </a:bodyPr>
          <a:lstStyle/>
          <a:p>
            <a:r>
              <a:rPr lang="en-US" altLang="ja-JP" sz="4000" dirty="0" err="1" smtClean="0"/>
              <a:t>Yellowcab</a:t>
            </a:r>
            <a:r>
              <a:rPr lang="en-US" altLang="ja-JP" sz="4000" dirty="0" smtClean="0"/>
              <a:t> in NYC is operated through street-hail</a:t>
            </a:r>
            <a:r>
              <a:rPr lang="ja-JP" altLang="en-US" sz="4000" dirty="0" smtClean="0"/>
              <a:t>　</a:t>
            </a:r>
            <a:r>
              <a:rPr lang="en-US" altLang="ja-JP" sz="4000" dirty="0" smtClean="0"/>
              <a:t>as</a:t>
            </a:r>
            <a:r>
              <a:rPr lang="ja-JP" altLang="en-US" sz="4000" dirty="0" smtClean="0"/>
              <a:t>　</a:t>
            </a:r>
            <a:r>
              <a:rPr lang="en-US" altLang="ja-JP" sz="4000" dirty="0" smtClean="0"/>
              <a:t>public</a:t>
            </a:r>
            <a:r>
              <a:rPr lang="ja-JP" altLang="en-US" sz="4000" dirty="0" smtClean="0"/>
              <a:t>　</a:t>
            </a:r>
            <a:r>
              <a:rPr lang="en-US" altLang="ja-JP" sz="4000" dirty="0" smtClean="0"/>
              <a:t>transport like bus. Black car and Livery car are operated through</a:t>
            </a:r>
            <a:r>
              <a:rPr lang="ja-JP" altLang="en-US" sz="4000" dirty="0" smtClean="0"/>
              <a:t>　</a:t>
            </a:r>
            <a:r>
              <a:rPr lang="en-US" altLang="ja-JP" sz="4000" dirty="0" smtClean="0"/>
              <a:t>non-street-hail but waiting at garage at pre fixed rate.</a:t>
            </a:r>
            <a:r>
              <a:rPr lang="ja-JP" altLang="en-US" sz="4000" dirty="0" smtClean="0"/>
              <a:t>　</a:t>
            </a:r>
            <a:r>
              <a:rPr lang="en-US" altLang="ja-JP" sz="4000" dirty="0" smtClean="0"/>
              <a:t>They can’t use taxi-meter as</a:t>
            </a:r>
            <a:r>
              <a:rPr lang="ja-JP" altLang="en-US" sz="4000" dirty="0" smtClean="0"/>
              <a:t>　</a:t>
            </a:r>
            <a:r>
              <a:rPr lang="en-US" altLang="ja-JP" sz="4000" dirty="0" smtClean="0"/>
              <a:t>private car.</a:t>
            </a:r>
          </a:p>
          <a:p>
            <a:r>
              <a:rPr lang="en-US" altLang="ja-JP" sz="4000" dirty="0" smtClean="0"/>
              <a:t>U</a:t>
            </a:r>
            <a:r>
              <a:rPr kumimoji="1" lang="en-US" altLang="ja-JP" sz="4000" dirty="0" smtClean="0"/>
              <a:t>ber as private car is permitted through non-street-hailing. Cellar-phone make non-street-hailing very easy to catch users.</a:t>
            </a:r>
            <a:endParaRPr kumimoji="1" lang="ja-JP" altLang="en-US" sz="4000" dirty="0"/>
          </a:p>
        </p:txBody>
      </p:sp>
    </p:spTree>
    <p:extLst>
      <p:ext uri="{BB962C8B-B14F-4D97-AF65-F5344CB8AC3E}">
        <p14:creationId xmlns:p14="http://schemas.microsoft.com/office/powerpoint/2010/main" val="99592769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5157</TotalTime>
  <Words>1261</Words>
  <Application>Microsoft Office PowerPoint</Application>
  <PresentationFormat>ワイド画面</PresentationFormat>
  <Paragraphs>156</Paragraphs>
  <Slides>41</Slides>
  <Notes>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41</vt:i4>
      </vt:variant>
    </vt:vector>
  </HeadingPairs>
  <TitlesOfParts>
    <vt:vector size="47" baseType="lpstr">
      <vt:lpstr>ＭＳ Ｐゴシック</vt:lpstr>
      <vt:lpstr>新細明體</vt:lpstr>
      <vt:lpstr>Arial</vt:lpstr>
      <vt:lpstr>Calibri</vt:lpstr>
      <vt:lpstr>Calibri Light</vt:lpstr>
      <vt:lpstr>Office テーマ</vt:lpstr>
      <vt:lpstr>Transportation IN　JAPAN</vt:lpstr>
      <vt:lpstr>Transport administration in Japan</vt:lpstr>
      <vt:lpstr>Metropolitan Passenger Traffic (in Tokyo)</vt:lpstr>
      <vt:lpstr>Urban and rural transport issues</vt:lpstr>
      <vt:lpstr>PowerPoint プレゼンテーション</vt:lpstr>
      <vt:lpstr>PowerPoint プレゼンテーション</vt:lpstr>
      <vt:lpstr>Dispatch situation of Yellow-cab in NYC. Over concentration in Manhattan is bad for passengers</vt:lpstr>
      <vt:lpstr>PowerPoint プレゼンテーション</vt:lpstr>
      <vt:lpstr>PowerPoint プレゼンテーション</vt:lpstr>
      <vt:lpstr>How　About　Manira？</vt:lpstr>
      <vt:lpstr>JERON　TAXI AS　Malti-Package-Tour</vt:lpstr>
      <vt:lpstr>PowerPoint プレゼンテーション</vt:lpstr>
      <vt:lpstr>チームネクストマニラ合宿用　事前資料</vt:lpstr>
      <vt:lpstr>アセアン諸国等の経済事情</vt:lpstr>
      <vt:lpstr>PowerPoint プレゼンテーション</vt:lpstr>
      <vt:lpstr>２　アセアン諸国等の国際観光事情</vt:lpstr>
      <vt:lpstr>PowerPoint プレゼンテーション</vt:lpstr>
      <vt:lpstr>PowerPoint プレゼンテーション</vt:lpstr>
      <vt:lpstr>３　フィリピンの国際観光事情</vt:lpstr>
      <vt:lpstr>PowerPoint プレゼンテーション</vt:lpstr>
      <vt:lpstr>PowerPoint プレゼンテーション</vt:lpstr>
      <vt:lpstr>https://www.youtube.com/watch?v=BNDlxt0d7w4&amp;list=UUFwGf2PuQwleWza_P6fre1A&amp;index=57 https://www.youtube.com/watch?v=gxstyI9xQZs&amp;list=UUFwGf2PuQwleWza_P6fre1A</vt:lpstr>
      <vt:lpstr>運輸通信省（DOTC：Department of Transportation and Communications）</vt:lpstr>
      <vt:lpstr>フィリピンの道路（自動車）交通</vt:lpstr>
      <vt:lpstr>Ex-modes of public land transportation service   bus jeepney UV (utility vehicle) express school transport service taxi. </vt:lpstr>
      <vt:lpstr>ジップニー</vt:lpstr>
      <vt:lpstr>The government earlier announced the introduction of 4 new transport categories aimed at easing traffic congestion through "efficient use of road space." </vt:lpstr>
      <vt:lpstr>Department accepts that ride-hailing applications like Uber, GrabTaxi, Easy Taxi and Tripda, are part of the contemporary landscape.</vt:lpstr>
      <vt:lpstr>'TNVS' ride-sharing services</vt:lpstr>
      <vt:lpstr>Uber, GrabTaxi, Easy Taxi</vt:lpstr>
      <vt:lpstr>Premium taxi</vt:lpstr>
      <vt:lpstr>PowerPoint プレゼンテーション</vt:lpstr>
      <vt:lpstr>airport bus</vt:lpstr>
      <vt:lpstr>Bus Rapid Transit</vt:lpstr>
      <vt:lpstr>PowerPoint プレゼンテーション</vt:lpstr>
      <vt:lpstr>PowerPoint プレゼンテーション</vt:lpstr>
      <vt:lpstr>PowerPoint プレゼンテーション</vt:lpstr>
      <vt:lpstr>PowerPoint プレゼンテーション</vt:lpstr>
      <vt:lpstr>参考</vt:lpstr>
      <vt:lpstr>PowerPoint プレゼンテーション</vt:lpstr>
      <vt:lpstr>http://phdoor.net/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寺前秀一</dc:creator>
  <cp:lastModifiedBy>寺前秀一</cp:lastModifiedBy>
  <cp:revision>88</cp:revision>
  <dcterms:created xsi:type="dcterms:W3CDTF">2016-04-19T13:22:21Z</dcterms:created>
  <dcterms:modified xsi:type="dcterms:W3CDTF">2017-07-05T05:58:45Z</dcterms:modified>
</cp:coreProperties>
</file>