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9" r:id="rId2"/>
    <p:sldId id="409" r:id="rId3"/>
    <p:sldId id="410" r:id="rId4"/>
    <p:sldId id="411" r:id="rId5"/>
    <p:sldId id="412" r:id="rId6"/>
    <p:sldId id="413" r:id="rId7"/>
    <p:sldId id="414" r:id="rId8"/>
    <p:sldId id="415" r:id="rId9"/>
    <p:sldId id="416" r:id="rId10"/>
    <p:sldId id="417" r:id="rId11"/>
    <p:sldId id="375" r:id="rId12"/>
    <p:sldId id="408" r:id="rId13"/>
    <p:sldId id="407" r:id="rId14"/>
    <p:sldId id="381" r:id="rId15"/>
    <p:sldId id="382" r:id="rId16"/>
    <p:sldId id="383" r:id="rId17"/>
    <p:sldId id="384" r:id="rId18"/>
    <p:sldId id="385" r:id="rId19"/>
    <p:sldId id="386" r:id="rId20"/>
    <p:sldId id="387" r:id="rId21"/>
    <p:sldId id="388" r:id="rId22"/>
    <p:sldId id="389" r:id="rId23"/>
    <p:sldId id="390" r:id="rId24"/>
    <p:sldId id="391" r:id="rId25"/>
    <p:sldId id="392" r:id="rId26"/>
    <p:sldId id="393" r:id="rId27"/>
    <p:sldId id="394" r:id="rId28"/>
    <p:sldId id="395" r:id="rId29"/>
    <p:sldId id="396" r:id="rId30"/>
    <p:sldId id="398" r:id="rId31"/>
    <p:sldId id="399" r:id="rId32"/>
    <p:sldId id="402" r:id="rId33"/>
    <p:sldId id="364" r:id="rId34"/>
    <p:sldId id="366" r:id="rId35"/>
    <p:sldId id="365" r:id="rId3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53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6A99F2-57E5-4E1A-B72F-2597615FDB52}" type="datetimeFigureOut">
              <a:rPr kumimoji="1" lang="ja-JP" altLang="en-US" smtClean="0"/>
              <a:pPr/>
              <a:t>2017/8/24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2A0294-2FFE-4401-995C-0FFF7ECECDC8}" type="slidenum">
              <a:rPr kumimoji="1" lang="ja-JP" altLang="en-US" smtClean="0"/>
              <a:pPr/>
              <a:t>‹#›</a:t>
            </a:fld>
            <a:endParaRPr kumimoji="1" lang="ja-JP" altLang="en-US"/>
          </a:p>
        </p:txBody>
      </p:sp>
    </p:spTree>
    <p:extLst>
      <p:ext uri="{BB962C8B-B14F-4D97-AF65-F5344CB8AC3E}">
        <p14:creationId xmlns:p14="http://schemas.microsoft.com/office/powerpoint/2010/main" val="31619364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62A0294-2FFE-4401-995C-0FFF7ECECDC8}" type="slidenum">
              <a:rPr kumimoji="1" lang="ja-JP" altLang="en-US" smtClean="0"/>
              <a:pPr/>
              <a:t>1</a:t>
            </a:fld>
            <a:endParaRPr kumimoji="1" lang="ja-JP" altLang="en-US"/>
          </a:p>
        </p:txBody>
      </p:sp>
    </p:spTree>
    <p:extLst>
      <p:ext uri="{BB962C8B-B14F-4D97-AF65-F5344CB8AC3E}">
        <p14:creationId xmlns:p14="http://schemas.microsoft.com/office/powerpoint/2010/main" val="38271992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10</a:t>
            </a:fld>
            <a:endParaRPr kumimoji="1" lang="ja-JP" altLang="en-US"/>
          </a:p>
        </p:txBody>
      </p:sp>
    </p:spTree>
    <p:extLst>
      <p:ext uri="{BB962C8B-B14F-4D97-AF65-F5344CB8AC3E}">
        <p14:creationId xmlns:p14="http://schemas.microsoft.com/office/powerpoint/2010/main" val="3798196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24EC0C5-8E30-4F96-9DDB-C28BEF80CE14}" type="slidenum">
              <a:rPr kumimoji="1" lang="ja-JP" altLang="en-US" smtClean="0"/>
              <a:pPr/>
              <a:t>14</a:t>
            </a:fld>
            <a:endParaRPr kumimoji="1" lang="ja-JP" altLang="en-US"/>
          </a:p>
        </p:txBody>
      </p:sp>
    </p:spTree>
    <p:extLst>
      <p:ext uri="{BB962C8B-B14F-4D97-AF65-F5344CB8AC3E}">
        <p14:creationId xmlns:p14="http://schemas.microsoft.com/office/powerpoint/2010/main" val="40306720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4801214-120E-4EB2-B033-F0FA68537572}" type="slidenum">
              <a:rPr kumimoji="1" lang="ja-JP" altLang="en-US" smtClean="0"/>
              <a:pPr/>
              <a:t>15</a:t>
            </a:fld>
            <a:endParaRPr kumimoji="1" lang="ja-JP" altLang="en-US"/>
          </a:p>
        </p:txBody>
      </p:sp>
    </p:spTree>
    <p:extLst>
      <p:ext uri="{BB962C8B-B14F-4D97-AF65-F5344CB8AC3E}">
        <p14:creationId xmlns:p14="http://schemas.microsoft.com/office/powerpoint/2010/main" val="34254280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4801214-120E-4EB2-B033-F0FA68537572}" type="slidenum">
              <a:rPr kumimoji="1" lang="ja-JP" altLang="en-US" smtClean="0"/>
              <a:pPr/>
              <a:t>16</a:t>
            </a:fld>
            <a:endParaRPr kumimoji="1" lang="ja-JP" altLang="en-US"/>
          </a:p>
        </p:txBody>
      </p:sp>
    </p:spTree>
    <p:extLst>
      <p:ext uri="{BB962C8B-B14F-4D97-AF65-F5344CB8AC3E}">
        <p14:creationId xmlns:p14="http://schemas.microsoft.com/office/powerpoint/2010/main" val="40269538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4801214-120E-4EB2-B033-F0FA68537572}" type="slidenum">
              <a:rPr kumimoji="1" lang="ja-JP" altLang="en-US" smtClean="0"/>
              <a:pPr/>
              <a:t>17</a:t>
            </a:fld>
            <a:endParaRPr kumimoji="1" lang="ja-JP" altLang="en-US"/>
          </a:p>
        </p:txBody>
      </p:sp>
    </p:spTree>
    <p:extLst>
      <p:ext uri="{BB962C8B-B14F-4D97-AF65-F5344CB8AC3E}">
        <p14:creationId xmlns:p14="http://schemas.microsoft.com/office/powerpoint/2010/main" val="27560706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4801214-120E-4EB2-B033-F0FA68537572}" type="slidenum">
              <a:rPr kumimoji="1" lang="ja-JP" altLang="en-US" smtClean="0"/>
              <a:pPr/>
              <a:t>18</a:t>
            </a:fld>
            <a:endParaRPr kumimoji="1" lang="ja-JP" altLang="en-US"/>
          </a:p>
        </p:txBody>
      </p:sp>
    </p:spTree>
    <p:extLst>
      <p:ext uri="{BB962C8B-B14F-4D97-AF65-F5344CB8AC3E}">
        <p14:creationId xmlns:p14="http://schemas.microsoft.com/office/powerpoint/2010/main" val="10893740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4801214-120E-4EB2-B033-F0FA68537572}" type="slidenum">
              <a:rPr kumimoji="1" lang="ja-JP" altLang="en-US" smtClean="0"/>
              <a:pPr/>
              <a:t>19</a:t>
            </a:fld>
            <a:endParaRPr kumimoji="1" lang="ja-JP" altLang="en-US"/>
          </a:p>
        </p:txBody>
      </p:sp>
    </p:spTree>
    <p:extLst>
      <p:ext uri="{BB962C8B-B14F-4D97-AF65-F5344CB8AC3E}">
        <p14:creationId xmlns:p14="http://schemas.microsoft.com/office/powerpoint/2010/main" val="18013378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0340C91-93B2-401F-998D-16D3520C07C9}" type="slidenum">
              <a:rPr kumimoji="1" lang="ja-JP" altLang="en-US" smtClean="0"/>
              <a:pPr/>
              <a:t>20</a:t>
            </a:fld>
            <a:endParaRPr kumimoji="1" lang="ja-JP" altLang="en-US"/>
          </a:p>
        </p:txBody>
      </p:sp>
    </p:spTree>
    <p:extLst>
      <p:ext uri="{BB962C8B-B14F-4D97-AF65-F5344CB8AC3E}">
        <p14:creationId xmlns:p14="http://schemas.microsoft.com/office/powerpoint/2010/main" val="32201286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0340C91-93B2-401F-998D-16D3520C07C9}" type="slidenum">
              <a:rPr kumimoji="1" lang="ja-JP" altLang="en-US" smtClean="0"/>
              <a:pPr/>
              <a:t>21</a:t>
            </a:fld>
            <a:endParaRPr kumimoji="1" lang="ja-JP" altLang="en-US"/>
          </a:p>
        </p:txBody>
      </p:sp>
    </p:spTree>
    <p:extLst>
      <p:ext uri="{BB962C8B-B14F-4D97-AF65-F5344CB8AC3E}">
        <p14:creationId xmlns:p14="http://schemas.microsoft.com/office/powerpoint/2010/main" val="39225805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0340C91-93B2-401F-998D-16D3520C07C9}" type="slidenum">
              <a:rPr kumimoji="1" lang="ja-JP" altLang="en-US" smtClean="0"/>
              <a:pPr/>
              <a:t>22</a:t>
            </a:fld>
            <a:endParaRPr kumimoji="1" lang="ja-JP" altLang="en-US"/>
          </a:p>
        </p:txBody>
      </p:sp>
    </p:spTree>
    <p:extLst>
      <p:ext uri="{BB962C8B-B14F-4D97-AF65-F5344CB8AC3E}">
        <p14:creationId xmlns:p14="http://schemas.microsoft.com/office/powerpoint/2010/main" val="2719330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2</a:t>
            </a:fld>
            <a:endParaRPr kumimoji="1" lang="ja-JP" altLang="en-US"/>
          </a:p>
        </p:txBody>
      </p:sp>
    </p:spTree>
    <p:extLst>
      <p:ext uri="{BB962C8B-B14F-4D97-AF65-F5344CB8AC3E}">
        <p14:creationId xmlns:p14="http://schemas.microsoft.com/office/powerpoint/2010/main" val="41867444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0340C91-93B2-401F-998D-16D3520C07C9}" type="slidenum">
              <a:rPr kumimoji="1" lang="ja-JP" altLang="en-US" smtClean="0"/>
              <a:pPr/>
              <a:t>23</a:t>
            </a:fld>
            <a:endParaRPr kumimoji="1" lang="ja-JP" altLang="en-US"/>
          </a:p>
        </p:txBody>
      </p:sp>
    </p:spTree>
    <p:extLst>
      <p:ext uri="{BB962C8B-B14F-4D97-AF65-F5344CB8AC3E}">
        <p14:creationId xmlns:p14="http://schemas.microsoft.com/office/powerpoint/2010/main" val="42573612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0340C91-93B2-401F-998D-16D3520C07C9}" type="slidenum">
              <a:rPr kumimoji="1" lang="ja-JP" altLang="en-US" smtClean="0"/>
              <a:pPr/>
              <a:t>24</a:t>
            </a:fld>
            <a:endParaRPr kumimoji="1" lang="ja-JP" altLang="en-US"/>
          </a:p>
        </p:txBody>
      </p:sp>
    </p:spTree>
    <p:extLst>
      <p:ext uri="{BB962C8B-B14F-4D97-AF65-F5344CB8AC3E}">
        <p14:creationId xmlns:p14="http://schemas.microsoft.com/office/powerpoint/2010/main" val="2929028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0340C91-93B2-401F-998D-16D3520C07C9}" type="slidenum">
              <a:rPr kumimoji="1" lang="ja-JP" altLang="en-US" smtClean="0"/>
              <a:pPr/>
              <a:t>25</a:t>
            </a:fld>
            <a:endParaRPr kumimoji="1" lang="ja-JP" altLang="en-US"/>
          </a:p>
        </p:txBody>
      </p:sp>
    </p:spTree>
    <p:extLst>
      <p:ext uri="{BB962C8B-B14F-4D97-AF65-F5344CB8AC3E}">
        <p14:creationId xmlns:p14="http://schemas.microsoft.com/office/powerpoint/2010/main" val="13101196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26</a:t>
            </a:fld>
            <a:endParaRPr kumimoji="1" lang="ja-JP" altLang="en-US"/>
          </a:p>
        </p:txBody>
      </p:sp>
    </p:spTree>
    <p:extLst>
      <p:ext uri="{BB962C8B-B14F-4D97-AF65-F5344CB8AC3E}">
        <p14:creationId xmlns:p14="http://schemas.microsoft.com/office/powerpoint/2010/main" val="29512448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717A63B-F45C-4D1B-BAB2-505039E0573D}" type="slidenum">
              <a:rPr kumimoji="1" lang="ja-JP" altLang="en-US" smtClean="0"/>
              <a:pPr/>
              <a:t>27</a:t>
            </a:fld>
            <a:endParaRPr kumimoji="1" lang="ja-JP" altLang="en-US"/>
          </a:p>
        </p:txBody>
      </p:sp>
    </p:spTree>
    <p:extLst>
      <p:ext uri="{BB962C8B-B14F-4D97-AF65-F5344CB8AC3E}">
        <p14:creationId xmlns:p14="http://schemas.microsoft.com/office/powerpoint/2010/main" val="34609216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0340C91-93B2-401F-998D-16D3520C07C9}" type="slidenum">
              <a:rPr kumimoji="1" lang="ja-JP" altLang="en-US" smtClean="0"/>
              <a:pPr/>
              <a:t>28</a:t>
            </a:fld>
            <a:endParaRPr kumimoji="1" lang="ja-JP" altLang="en-US"/>
          </a:p>
        </p:txBody>
      </p:sp>
    </p:spTree>
    <p:extLst>
      <p:ext uri="{BB962C8B-B14F-4D97-AF65-F5344CB8AC3E}">
        <p14:creationId xmlns:p14="http://schemas.microsoft.com/office/powerpoint/2010/main" val="6010371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0340C91-93B2-401F-998D-16D3520C07C9}" type="slidenum">
              <a:rPr kumimoji="1" lang="ja-JP" altLang="en-US" smtClean="0"/>
              <a:pPr/>
              <a:t>29</a:t>
            </a:fld>
            <a:endParaRPr kumimoji="1" lang="ja-JP" altLang="en-US"/>
          </a:p>
        </p:txBody>
      </p:sp>
    </p:spTree>
    <p:extLst>
      <p:ext uri="{BB962C8B-B14F-4D97-AF65-F5344CB8AC3E}">
        <p14:creationId xmlns:p14="http://schemas.microsoft.com/office/powerpoint/2010/main" val="2220184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30</a:t>
            </a:fld>
            <a:endParaRPr kumimoji="1" lang="ja-JP" altLang="en-US"/>
          </a:p>
        </p:txBody>
      </p:sp>
    </p:spTree>
    <p:extLst>
      <p:ext uri="{BB962C8B-B14F-4D97-AF65-F5344CB8AC3E}">
        <p14:creationId xmlns:p14="http://schemas.microsoft.com/office/powerpoint/2010/main" val="31266516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31</a:t>
            </a:fld>
            <a:endParaRPr kumimoji="1" lang="ja-JP" altLang="en-US"/>
          </a:p>
        </p:txBody>
      </p:sp>
    </p:spTree>
    <p:extLst>
      <p:ext uri="{BB962C8B-B14F-4D97-AF65-F5344CB8AC3E}">
        <p14:creationId xmlns:p14="http://schemas.microsoft.com/office/powerpoint/2010/main" val="11692424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32</a:t>
            </a:fld>
            <a:endParaRPr kumimoji="1" lang="ja-JP" altLang="en-US"/>
          </a:p>
        </p:txBody>
      </p:sp>
    </p:spTree>
    <p:extLst>
      <p:ext uri="{BB962C8B-B14F-4D97-AF65-F5344CB8AC3E}">
        <p14:creationId xmlns:p14="http://schemas.microsoft.com/office/powerpoint/2010/main" val="1698730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3</a:t>
            </a:fld>
            <a:endParaRPr kumimoji="1" lang="ja-JP" altLang="en-US"/>
          </a:p>
        </p:txBody>
      </p:sp>
    </p:spTree>
    <p:extLst>
      <p:ext uri="{BB962C8B-B14F-4D97-AF65-F5344CB8AC3E}">
        <p14:creationId xmlns:p14="http://schemas.microsoft.com/office/powerpoint/2010/main" val="34741160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5193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5194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6C01A95-FFA7-44DC-AD6B-EC59F6B91649}" type="slidenum">
              <a:rPr lang="ja-JP" altLang="en-US" smtClean="0">
                <a:latin typeface="Arial" pitchFamily="34" charset="0"/>
              </a:rPr>
              <a:pPr/>
              <a:t>33</a:t>
            </a:fld>
            <a:endParaRPr lang="ja-JP" altLang="en-US" smtClean="0">
              <a:latin typeface="Arial" pitchFamily="34" charset="0"/>
            </a:endParaRPr>
          </a:p>
        </p:txBody>
      </p:sp>
    </p:spTree>
    <p:extLst>
      <p:ext uri="{BB962C8B-B14F-4D97-AF65-F5344CB8AC3E}">
        <p14:creationId xmlns:p14="http://schemas.microsoft.com/office/powerpoint/2010/main" val="21154258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62A0294-2FFE-4401-995C-0FFF7ECECDC8}" type="slidenum">
              <a:rPr kumimoji="1" lang="ja-JP" altLang="en-US" smtClean="0"/>
              <a:pPr/>
              <a:t>34</a:t>
            </a:fld>
            <a:endParaRPr kumimoji="1" lang="ja-JP" altLang="en-US"/>
          </a:p>
        </p:txBody>
      </p:sp>
    </p:spTree>
    <p:extLst>
      <p:ext uri="{BB962C8B-B14F-4D97-AF65-F5344CB8AC3E}">
        <p14:creationId xmlns:p14="http://schemas.microsoft.com/office/powerpoint/2010/main" val="315189827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703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7037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1011F9C-55A2-45E8-8DBC-B872A7CC4014}" type="slidenum">
              <a:rPr lang="ja-JP" altLang="en-US" smtClean="0">
                <a:latin typeface="Arial" pitchFamily="34" charset="0"/>
              </a:rPr>
              <a:pPr/>
              <a:t>35</a:t>
            </a:fld>
            <a:endParaRPr lang="ja-JP" altLang="en-US" smtClean="0">
              <a:latin typeface="Arial" pitchFamily="34" charset="0"/>
            </a:endParaRPr>
          </a:p>
        </p:txBody>
      </p:sp>
    </p:spTree>
    <p:extLst>
      <p:ext uri="{BB962C8B-B14F-4D97-AF65-F5344CB8AC3E}">
        <p14:creationId xmlns:p14="http://schemas.microsoft.com/office/powerpoint/2010/main" val="2301354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a:t>
            </a:fld>
            <a:endParaRPr kumimoji="1" lang="ja-JP" altLang="en-US"/>
          </a:p>
        </p:txBody>
      </p:sp>
    </p:spTree>
    <p:extLst>
      <p:ext uri="{BB962C8B-B14F-4D97-AF65-F5344CB8AC3E}">
        <p14:creationId xmlns:p14="http://schemas.microsoft.com/office/powerpoint/2010/main" val="3974073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5</a:t>
            </a:fld>
            <a:endParaRPr kumimoji="1" lang="ja-JP" altLang="en-US"/>
          </a:p>
        </p:txBody>
      </p:sp>
    </p:spTree>
    <p:extLst>
      <p:ext uri="{BB962C8B-B14F-4D97-AF65-F5344CB8AC3E}">
        <p14:creationId xmlns:p14="http://schemas.microsoft.com/office/powerpoint/2010/main" val="1723185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6</a:t>
            </a:fld>
            <a:endParaRPr kumimoji="1" lang="ja-JP" altLang="en-US"/>
          </a:p>
        </p:txBody>
      </p:sp>
    </p:spTree>
    <p:extLst>
      <p:ext uri="{BB962C8B-B14F-4D97-AF65-F5344CB8AC3E}">
        <p14:creationId xmlns:p14="http://schemas.microsoft.com/office/powerpoint/2010/main" val="4254313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7</a:t>
            </a:fld>
            <a:endParaRPr kumimoji="1" lang="ja-JP" altLang="en-US"/>
          </a:p>
        </p:txBody>
      </p:sp>
    </p:spTree>
    <p:extLst>
      <p:ext uri="{BB962C8B-B14F-4D97-AF65-F5344CB8AC3E}">
        <p14:creationId xmlns:p14="http://schemas.microsoft.com/office/powerpoint/2010/main" val="4057417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8</a:t>
            </a:fld>
            <a:endParaRPr kumimoji="1" lang="ja-JP" altLang="en-US"/>
          </a:p>
        </p:txBody>
      </p:sp>
    </p:spTree>
    <p:extLst>
      <p:ext uri="{BB962C8B-B14F-4D97-AF65-F5344CB8AC3E}">
        <p14:creationId xmlns:p14="http://schemas.microsoft.com/office/powerpoint/2010/main" val="3790704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9</a:t>
            </a:fld>
            <a:endParaRPr kumimoji="1" lang="ja-JP" altLang="en-US"/>
          </a:p>
        </p:txBody>
      </p:sp>
    </p:spTree>
    <p:extLst>
      <p:ext uri="{BB962C8B-B14F-4D97-AF65-F5344CB8AC3E}">
        <p14:creationId xmlns:p14="http://schemas.microsoft.com/office/powerpoint/2010/main" val="1974280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05DA547-2F66-48CF-BB2F-450CFCE8EF6D}"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5EB2714-5293-451C-A41B-C8BAD84A5D6B}"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05DA547-2F66-48CF-BB2F-450CFCE8EF6D}"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5EB2714-5293-451C-A41B-C8BAD84A5D6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05DA547-2F66-48CF-BB2F-450CFCE8EF6D}"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5EB2714-5293-451C-A41B-C8BAD84A5D6B}"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0"/>
            <a:ext cx="8229600" cy="4525963"/>
          </a:xfrm>
        </p:spPr>
        <p:txBody>
          <a:bodyPr/>
          <a:lstStyle/>
          <a:p>
            <a:endParaRPr lang="ja-JP" altLang="en-US"/>
          </a:p>
        </p:txBody>
      </p:sp>
      <p:sp>
        <p:nvSpPr>
          <p:cNvPr id="4" name="日付プレースホルダ 3"/>
          <p:cNvSpPr>
            <a:spLocks noGrp="1"/>
          </p:cNvSpPr>
          <p:nvPr>
            <p:ph type="dt" sz="half" idx="10"/>
          </p:nvPr>
        </p:nvSpPr>
        <p:spPr>
          <a:xfrm>
            <a:off x="457200" y="6245225"/>
            <a:ext cx="2133600" cy="476250"/>
          </a:xfrm>
        </p:spPr>
        <p:txBody>
          <a:bodyPr/>
          <a:lstStyle>
            <a:lvl1pPr>
              <a:defRPr/>
            </a:lvl1pPr>
          </a:lstStyle>
          <a:p>
            <a:endParaRPr lang="en-US" altLang="ja-JP"/>
          </a:p>
        </p:txBody>
      </p:sp>
      <p:sp>
        <p:nvSpPr>
          <p:cNvPr id="5" name="フッター プレースホルダ 4"/>
          <p:cNvSpPr>
            <a:spLocks noGrp="1"/>
          </p:cNvSpPr>
          <p:nvPr>
            <p:ph type="ftr" sz="quarter" idx="11"/>
          </p:nvPr>
        </p:nvSpPr>
        <p:spPr>
          <a:xfrm>
            <a:off x="3124200" y="6245225"/>
            <a:ext cx="2895600" cy="476250"/>
          </a:xfrm>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a:xfrm>
            <a:off x="6553200" y="6245225"/>
            <a:ext cx="2133600" cy="476250"/>
          </a:xfrm>
        </p:spPr>
        <p:txBody>
          <a:bodyPr/>
          <a:lstStyle>
            <a:lvl1pPr>
              <a:defRPr/>
            </a:lvl1pPr>
          </a:lstStyle>
          <a:p>
            <a:fld id="{E95CC49F-0B0B-42EE-B5E0-490C96C15498}" type="slidenum">
              <a:rPr lang="en-US" altLang="ja-JP"/>
              <a:pPr/>
              <a:t>‹#›</a:t>
            </a:fld>
            <a:endParaRPr lang="en-US" altLang="ja-JP"/>
          </a:p>
        </p:txBody>
      </p:sp>
    </p:spTree>
    <p:extLst>
      <p:ext uri="{BB962C8B-B14F-4D97-AF65-F5344CB8AC3E}">
        <p14:creationId xmlns:p14="http://schemas.microsoft.com/office/powerpoint/2010/main" val="3110326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05DA547-2F66-48CF-BB2F-450CFCE8EF6D}"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5EB2714-5293-451C-A41B-C8BAD84A5D6B}"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05DA547-2F66-48CF-BB2F-450CFCE8EF6D}"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5EB2714-5293-451C-A41B-C8BAD84A5D6B}"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05DA547-2F66-48CF-BB2F-450CFCE8EF6D}" type="datetimeFigureOut">
              <a:rPr kumimoji="1" lang="ja-JP" altLang="en-US" smtClean="0"/>
              <a:pPr/>
              <a:t>2017/8/24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5EB2714-5293-451C-A41B-C8BAD84A5D6B}"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05DA547-2F66-48CF-BB2F-450CFCE8EF6D}" type="datetimeFigureOut">
              <a:rPr kumimoji="1" lang="ja-JP" altLang="en-US" smtClean="0"/>
              <a:pPr/>
              <a:t>2017/8/24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85EB2714-5293-451C-A41B-C8BAD84A5D6B}"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05DA547-2F66-48CF-BB2F-450CFCE8EF6D}" type="datetimeFigureOut">
              <a:rPr kumimoji="1" lang="ja-JP" altLang="en-US" smtClean="0"/>
              <a:pPr/>
              <a:t>2017/8/24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85EB2714-5293-451C-A41B-C8BAD84A5D6B}"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05DA547-2F66-48CF-BB2F-450CFCE8EF6D}" type="datetimeFigureOut">
              <a:rPr kumimoji="1" lang="ja-JP" altLang="en-US" smtClean="0"/>
              <a:pPr/>
              <a:t>2017/8/24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85EB2714-5293-451C-A41B-C8BAD84A5D6B}"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05DA547-2F66-48CF-BB2F-450CFCE8EF6D}" type="datetimeFigureOut">
              <a:rPr kumimoji="1" lang="ja-JP" altLang="en-US" smtClean="0"/>
              <a:pPr/>
              <a:t>2017/8/24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5EB2714-5293-451C-A41B-C8BAD84A5D6B}"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05DA547-2F66-48CF-BB2F-450CFCE8EF6D}" type="datetimeFigureOut">
              <a:rPr kumimoji="1" lang="ja-JP" altLang="en-US" smtClean="0"/>
              <a:pPr/>
              <a:t>2017/8/24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5EB2714-5293-451C-A41B-C8BAD84A5D6B}"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DA547-2F66-48CF-BB2F-450CFCE8EF6D}" type="datetimeFigureOut">
              <a:rPr kumimoji="1" lang="ja-JP" altLang="en-US" smtClean="0"/>
              <a:pPr/>
              <a:t>2017/8/24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EB2714-5293-451C-A41B-C8BAD84A5D6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adaphoto.jp/kikou/images2/inka10l.jp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youtu.be/bEZ7BaXSRfc"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23528" y="1124745"/>
            <a:ext cx="8134672" cy="3672408"/>
          </a:xfrm>
          <a:noFill/>
          <a:ln w="57150">
            <a:solidFill>
              <a:schemeClr val="tx1">
                <a:lumMod val="95000"/>
                <a:lumOff val="5000"/>
              </a:schemeClr>
            </a:solidFill>
          </a:ln>
        </p:spPr>
        <p:txBody>
          <a:bodyPr>
            <a:normAutofit/>
          </a:bodyPr>
          <a:lstStyle/>
          <a:p>
            <a:r>
              <a:rPr kumimoji="1" lang="ja-JP" altLang="en-US" sz="7200" dirty="0" smtClean="0"/>
              <a:t>文化</a:t>
            </a:r>
            <a:r>
              <a:rPr kumimoji="1" lang="ja-JP" altLang="en-US" sz="7200" dirty="0" smtClean="0"/>
              <a:t>資源と観光</a:t>
            </a:r>
            <a:endParaRPr kumimoji="1" lang="ja-JP" alt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tx1">
                <a:lumMod val="95000"/>
                <a:lumOff val="5000"/>
              </a:schemeClr>
            </a:solidFill>
          </a:ln>
        </p:spPr>
        <p:txBody>
          <a:bodyPr/>
          <a:lstStyle/>
          <a:p>
            <a:r>
              <a:rPr kumimoji="1" lang="ja-JP" altLang="en-US" dirty="0" smtClean="0"/>
              <a:t>文化的景観の文化財化</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70000" lnSpcReduction="20000"/>
          </a:bodyPr>
          <a:lstStyle/>
          <a:p>
            <a:r>
              <a:rPr lang="ja-JP" altLang="ja-JP" dirty="0" smtClean="0"/>
              <a:t>環境、防災、教育、といった一般概念でしか権利制限は行われてこなかったが、景観に関しては地域住民の権利を制限することのコンセンサスが得られる社会情勢となったわけで</a:t>
            </a:r>
            <a:r>
              <a:rPr lang="ja-JP" altLang="en-US" dirty="0" smtClean="0"/>
              <a:t>す</a:t>
            </a:r>
            <a:r>
              <a:rPr lang="ja-JP" altLang="ja-JP" dirty="0" smtClean="0"/>
              <a:t>。更に景観法と同時に制定された</a:t>
            </a:r>
            <a:r>
              <a:rPr lang="en-US" altLang="ja-JP" dirty="0" smtClean="0"/>
              <a:t>2004</a:t>
            </a:r>
            <a:r>
              <a:rPr lang="ja-JP" altLang="ja-JP" dirty="0" smtClean="0"/>
              <a:t>年文化財保護法の一部改正で</a:t>
            </a:r>
            <a:r>
              <a:rPr lang="ja-JP" altLang="ja-JP" b="1" dirty="0" smtClean="0">
                <a:solidFill>
                  <a:srgbClr val="FF0000"/>
                </a:solidFill>
              </a:rPr>
              <a:t>文化的景観</a:t>
            </a:r>
            <a:r>
              <a:rPr lang="ja-JP" altLang="ja-JP" dirty="0" smtClean="0"/>
              <a:t>が文化財となった。</a:t>
            </a:r>
          </a:p>
          <a:p>
            <a:r>
              <a:rPr lang="ja-JP" altLang="ja-JP" dirty="0" smtClean="0"/>
              <a:t>従来から文化財保護法は、「庭園、橋梁、峡谷、海浜、山岳その他の名勝地で我が国にとって芸術上又は観賞上価値の高いもの」を名勝として範疇化していたが、これに加えて、棚田、里山など人と自然とのかかわりのなかで作り出された景観のうち「地域における人々の生活または生業及び地域における風土により形成された景観地で我が国民の生活または生業の理解に欠くことができないもの」を文化的景観として範疇化し、規制･保護の対象とした。文化的景観は必ずしも「芸術上あるいは観賞上の価値を求めるものではないという点で」、観光資源概念に接近してきているわけである。この結果、景観は従来観光とされてきた概念に近くなり、観光が地域づくりの要として認識され始めている今日、規範性をもった観光計画を景観政策を加味することにより自治体が作成しやすい状況になってきている。</a:t>
            </a:r>
          </a:p>
          <a:p>
            <a:endParaRPr kumimoji="1" lang="ja-JP" altLang="en-US" dirty="0"/>
          </a:p>
        </p:txBody>
      </p:sp>
    </p:spTree>
    <p:extLst>
      <p:ext uri="{BB962C8B-B14F-4D97-AF65-F5344CB8AC3E}">
        <p14:creationId xmlns:p14="http://schemas.microsoft.com/office/powerpoint/2010/main" val="31774360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712968" cy="1143000"/>
          </a:xfrm>
          <a:ln>
            <a:solidFill>
              <a:schemeClr val="tx1">
                <a:lumMod val="95000"/>
                <a:lumOff val="5000"/>
              </a:schemeClr>
            </a:solidFill>
          </a:ln>
        </p:spPr>
        <p:txBody>
          <a:bodyPr>
            <a:normAutofit/>
          </a:bodyPr>
          <a:lstStyle/>
          <a:p>
            <a:r>
              <a:rPr lang="ja-JP" altLang="ja-JP" b="1" dirty="0"/>
              <a:t>文化観光資源として</a:t>
            </a:r>
            <a:r>
              <a:rPr lang="ja-JP" altLang="ja-JP" b="1" dirty="0" smtClean="0"/>
              <a:t>のレプリカ等</a:t>
            </a:r>
            <a:endParaRPr kumimoji="1" lang="ja-JP" altLang="en-US" dirty="0"/>
          </a:p>
        </p:txBody>
      </p:sp>
      <p:sp>
        <p:nvSpPr>
          <p:cNvPr id="3" name="コンテンツ プレースホルダー 2"/>
          <p:cNvSpPr>
            <a:spLocks noGrp="1"/>
          </p:cNvSpPr>
          <p:nvPr>
            <p:ph idx="1"/>
          </p:nvPr>
        </p:nvSpPr>
        <p:spPr>
          <a:xfrm>
            <a:off x="179512" y="1600200"/>
            <a:ext cx="8856984" cy="5141168"/>
          </a:xfrm>
        </p:spPr>
        <p:txBody>
          <a:bodyPr>
            <a:normAutofit fontScale="85000" lnSpcReduction="20000"/>
          </a:bodyPr>
          <a:lstStyle/>
          <a:p>
            <a:r>
              <a:rPr lang="ja-JP" altLang="ja-JP" dirty="0"/>
              <a:t>観光客にとって高松塚古墳の壁画、アルタミラやラスコーの壁画は寸分たがわぬレプリカでしか見ることができないものである。レプリカであれば、現地に観光に行かなくてもよさそうなものであるが、観光資源となっている。</a:t>
            </a:r>
          </a:p>
          <a:p>
            <a:r>
              <a:rPr lang="ja-JP" altLang="ja-JP" dirty="0" smtClean="0"/>
              <a:t>古代</a:t>
            </a:r>
            <a:r>
              <a:rPr lang="ja-JP" altLang="ja-JP" dirty="0"/>
              <a:t>の画家はいわば当時の権力者のお抱え写真家であった。近代絵画は新しく誕生した写真に対抗して写実描写を放棄せざるを得なかった。しかし、そのことにより画家の芸術性を高めることとなった</a:t>
            </a:r>
            <a:r>
              <a:rPr lang="ja-JP" altLang="ja-JP" dirty="0" smtClean="0"/>
              <a:t>。</a:t>
            </a:r>
            <a:endParaRPr lang="en-US" altLang="ja-JP" dirty="0" smtClean="0"/>
          </a:p>
          <a:p>
            <a:r>
              <a:rPr lang="ja-JP" altLang="ja-JP" dirty="0" smtClean="0"/>
              <a:t>ルネッサンス</a:t>
            </a:r>
            <a:r>
              <a:rPr lang="ja-JP" altLang="ja-JP" dirty="0"/>
              <a:t>時代は</a:t>
            </a:r>
            <a:r>
              <a:rPr lang="ja-JP" altLang="ja-JP" dirty="0" smtClean="0"/>
              <a:t>、画家</a:t>
            </a:r>
            <a:r>
              <a:rPr lang="ja-JP" altLang="ja-JP" dirty="0"/>
              <a:t>彫刻家がまだ『業者』扱いしかされておらず</a:t>
            </a:r>
            <a:r>
              <a:rPr lang="ja-JP" altLang="ja-JP" dirty="0" smtClean="0"/>
              <a:t>、フランス</a:t>
            </a:r>
            <a:r>
              <a:rPr lang="ja-JP" altLang="ja-JP" dirty="0"/>
              <a:t>革命を経て、美術館が誕生したから画商も誕生</a:t>
            </a:r>
            <a:r>
              <a:rPr lang="ja-JP" altLang="ja-JP" dirty="0" smtClean="0"/>
              <a:t>した。</a:t>
            </a:r>
            <a:endParaRPr lang="ja-JP" altLang="ja-JP" dirty="0"/>
          </a:p>
          <a:p>
            <a:r>
              <a:rPr lang="ja-JP" altLang="ja-JP" dirty="0" smtClean="0"/>
              <a:t>画商が誕生すると贋作も誕生した。ピカソは制作した作品の数が多い。油絵は約</a:t>
            </a:r>
            <a:r>
              <a:rPr lang="en-US" altLang="ja-JP" dirty="0" smtClean="0"/>
              <a:t>13000</a:t>
            </a:r>
            <a:r>
              <a:rPr lang="ja-JP" altLang="ja-JP" dirty="0" smtClean="0"/>
              <a:t>点、版画や素描や陶芸などは</a:t>
            </a:r>
            <a:r>
              <a:rPr lang="en-US" altLang="ja-JP" dirty="0" smtClean="0"/>
              <a:t>13</a:t>
            </a:r>
            <a:r>
              <a:rPr lang="ja-JP" altLang="ja-JP" dirty="0" smtClean="0"/>
              <a:t>万点以上ある。これだけ多ければ贋作も多い。</a:t>
            </a:r>
            <a:endParaRPr lang="ja-JP" altLang="ja-JP" dirty="0"/>
          </a:p>
        </p:txBody>
      </p:sp>
    </p:spTree>
    <p:extLst>
      <p:ext uri="{BB962C8B-B14F-4D97-AF65-F5344CB8AC3E}">
        <p14:creationId xmlns:p14="http://schemas.microsoft.com/office/powerpoint/2010/main" val="4167798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6344" y="274638"/>
            <a:ext cx="8220456" cy="1142682"/>
          </a:xfrm>
          <a:ln>
            <a:solidFill>
              <a:schemeClr val="tx1">
                <a:lumMod val="95000"/>
                <a:lumOff val="5000"/>
              </a:schemeClr>
            </a:solidFill>
          </a:ln>
        </p:spPr>
        <p:txBody>
          <a:bodyPr/>
          <a:lstStyle/>
          <a:p>
            <a:r>
              <a:rPr kumimoji="1" lang="ja-JP" altLang="en-US" dirty="0" smtClean="0"/>
              <a:t>贋作</a:t>
            </a:r>
            <a:endParaRPr kumimoji="1" lang="ja-JP" altLang="en-US" dirty="0"/>
          </a:p>
        </p:txBody>
      </p:sp>
      <p:sp>
        <p:nvSpPr>
          <p:cNvPr id="3" name="コンテンツ プレースホルダー 2"/>
          <p:cNvSpPr>
            <a:spLocks noGrp="1"/>
          </p:cNvSpPr>
          <p:nvPr>
            <p:ph idx="1"/>
          </p:nvPr>
        </p:nvSpPr>
        <p:spPr>
          <a:xfrm>
            <a:off x="457200" y="1600200"/>
            <a:ext cx="8229600" cy="5141168"/>
          </a:xfrm>
        </p:spPr>
        <p:txBody>
          <a:bodyPr>
            <a:normAutofit fontScale="92500" lnSpcReduction="10000"/>
          </a:bodyPr>
          <a:lstStyle/>
          <a:p>
            <a:r>
              <a:rPr lang="ja-JP" altLang="ja-JP" dirty="0" smtClean="0"/>
              <a:t>ピルトダウン人</a:t>
            </a:r>
            <a:r>
              <a:rPr lang="ja-JP" altLang="ja-JP" dirty="0"/>
              <a:t>は、近代科学史上で最も有名な捏造された化石人類として世に知られている。捏造した犯人は判明しておらず真相解明は極めて困難であるだけに今でも憶測が飛び交っている。そしてピルトダウンの地には今でも記念碑が残され、皮肉なことに世界に数ある本物の史跡よりも人を引き付ける力を持っており、観光対象としては価値が高いものとして知られているのである。贋作も話題になれば、本物を超えることがあり、人を引き付ける力は本物を超えることがある。事件が歴史的なものとなれば価値は増加するのである。</a:t>
            </a:r>
          </a:p>
          <a:p>
            <a:endParaRPr kumimoji="1" lang="ja-JP" altLang="en-US" dirty="0"/>
          </a:p>
        </p:txBody>
      </p:sp>
    </p:spTree>
    <p:extLst>
      <p:ext uri="{BB962C8B-B14F-4D97-AF65-F5344CB8AC3E}">
        <p14:creationId xmlns:p14="http://schemas.microsoft.com/office/powerpoint/2010/main" val="2918223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ja-JP" b="1" dirty="0"/>
              <a:t>文化観光資源と「伝統</a:t>
            </a:r>
            <a:r>
              <a:rPr lang="ja-JP" altLang="ja-JP" b="1" dirty="0" smtClean="0"/>
              <a:t>」</a:t>
            </a:r>
            <a:endParaRPr kumimoji="1" lang="ja-JP" altLang="en-US" dirty="0"/>
          </a:p>
        </p:txBody>
      </p:sp>
      <p:sp>
        <p:nvSpPr>
          <p:cNvPr id="3" name="コンテンツ プレースホルダー 2"/>
          <p:cNvSpPr>
            <a:spLocks noGrp="1"/>
          </p:cNvSpPr>
          <p:nvPr>
            <p:ph idx="1"/>
          </p:nvPr>
        </p:nvSpPr>
        <p:spPr>
          <a:xfrm>
            <a:off x="457200" y="1600200"/>
            <a:ext cx="8229600" cy="5257800"/>
          </a:xfrm>
        </p:spPr>
        <p:txBody>
          <a:bodyPr>
            <a:normAutofit lnSpcReduction="10000"/>
          </a:bodyPr>
          <a:lstStyle/>
          <a:p>
            <a:r>
              <a:rPr lang="ja-JP" altLang="ja-JP" dirty="0" smtClean="0"/>
              <a:t>日本</a:t>
            </a:r>
            <a:r>
              <a:rPr lang="ja-JP" altLang="ja-JP" dirty="0"/>
              <a:t>の「伝統文化」の集積地イコール古都･京都というイメージは、近代日本の天皇制と関わって創り上げられた側面を強く持っている。</a:t>
            </a:r>
            <a:r>
              <a:rPr lang="en-US" altLang="ja-JP" dirty="0"/>
              <a:t>1895</a:t>
            </a:r>
            <a:r>
              <a:rPr lang="ja-JP" altLang="ja-JP" dirty="0"/>
              <a:t>年平安遷都</a:t>
            </a:r>
            <a:r>
              <a:rPr lang="en-US" altLang="ja-JP" dirty="0"/>
              <a:t>1100</a:t>
            </a:r>
            <a:r>
              <a:rPr lang="ja-JP" altLang="ja-JP" dirty="0"/>
              <a:t>年祭、第</a:t>
            </a:r>
            <a:r>
              <a:rPr lang="en-US" altLang="ja-JP" dirty="0"/>
              <a:t>4</a:t>
            </a:r>
            <a:r>
              <a:rPr lang="ja-JP" altLang="ja-JP" dirty="0"/>
              <a:t>回内国博覧会、「平安神宮」が創建、京都の三大祭とされる「時代祭」初詣、神前結婚が普及した。修学旅行の目的地としての古都も同様である。</a:t>
            </a:r>
          </a:p>
          <a:p>
            <a:r>
              <a:rPr lang="ja-JP" altLang="ja-JP" dirty="0"/>
              <a:t>戦前の一三にのぼる皇室祭祀がほぼ明治期に定められている。古代からのものは新嘗祭だけであり、神嘗祭は伊勢神宮で行われていたものを宮中でも行うようになった</a:t>
            </a:r>
            <a:r>
              <a:rPr lang="ja-JP" altLang="ja-JP" b="1" baseline="30000" dirty="0"/>
              <a:t>２０</a:t>
            </a:r>
            <a:r>
              <a:rPr lang="ja-JP" altLang="ja-JP" dirty="0"/>
              <a:t>。</a:t>
            </a:r>
          </a:p>
          <a:p>
            <a:endParaRPr kumimoji="1" lang="ja-JP" altLang="en-US" dirty="0"/>
          </a:p>
        </p:txBody>
      </p:sp>
    </p:spTree>
    <p:extLst>
      <p:ext uri="{BB962C8B-B14F-4D97-AF65-F5344CB8AC3E}">
        <p14:creationId xmlns:p14="http://schemas.microsoft.com/office/powerpoint/2010/main" val="3090691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ln w="57150"/>
        </p:spPr>
        <p:style>
          <a:lnRef idx="2">
            <a:schemeClr val="dk1"/>
          </a:lnRef>
          <a:fillRef idx="1">
            <a:schemeClr val="lt1"/>
          </a:fillRef>
          <a:effectRef idx="0">
            <a:schemeClr val="dk1"/>
          </a:effectRef>
          <a:fontRef idx="minor">
            <a:schemeClr val="dk1"/>
          </a:fontRef>
        </p:style>
        <p:txBody>
          <a:bodyPr/>
          <a:lstStyle/>
          <a:p>
            <a:r>
              <a:rPr lang="ja-JP" altLang="en-US" sz="4000"/>
              <a:t>京都は城下町　</a:t>
            </a:r>
          </a:p>
        </p:txBody>
      </p:sp>
      <p:sp>
        <p:nvSpPr>
          <p:cNvPr id="67587" name="Rectangle 3"/>
          <p:cNvSpPr>
            <a:spLocks noGrp="1" noChangeArrowheads="1"/>
          </p:cNvSpPr>
          <p:nvPr>
            <p:ph type="body" idx="1"/>
          </p:nvPr>
        </p:nvSpPr>
        <p:spPr/>
        <p:txBody>
          <a:bodyPr>
            <a:normAutofit/>
          </a:bodyPr>
          <a:lstStyle/>
          <a:p>
            <a:r>
              <a:rPr lang="ja-JP" altLang="en-US" dirty="0"/>
              <a:t>日本の「伝統文化」の集積地＝古都･京都というイメージは、近代日本の天皇制と関わって創り上げられた側面を強く持って</a:t>
            </a:r>
            <a:r>
              <a:rPr lang="ja-JP" altLang="en-US" dirty="0" smtClean="0"/>
              <a:t>いる</a:t>
            </a:r>
            <a:endParaRPr lang="ja-JP" altLang="en-US" dirty="0">
              <a:solidFill>
                <a:srgbClr val="FF0000"/>
              </a:solidFill>
            </a:endParaRPr>
          </a:p>
          <a:p>
            <a:r>
              <a:rPr lang="en-US" altLang="ja-JP" dirty="0"/>
              <a:t>1895</a:t>
            </a:r>
            <a:r>
              <a:rPr lang="ja-JP" altLang="en-US" dirty="0"/>
              <a:t>年平安遷都</a:t>
            </a:r>
            <a:r>
              <a:rPr lang="en-US" altLang="ja-JP" dirty="0"/>
              <a:t>1100</a:t>
            </a:r>
            <a:r>
              <a:rPr lang="ja-JP" altLang="en-US" dirty="0"/>
              <a:t>年祭、第</a:t>
            </a:r>
            <a:r>
              <a:rPr lang="en-US" altLang="ja-JP" dirty="0"/>
              <a:t>4</a:t>
            </a:r>
            <a:r>
              <a:rPr lang="ja-JP" altLang="en-US" dirty="0"/>
              <a:t>回内国博覧会、「平安神宮」が創建、京都の三大祭とされる「時代祭」</a:t>
            </a:r>
          </a:p>
          <a:p>
            <a:r>
              <a:rPr lang="ja-JP" altLang="en-US" dirty="0" smtClean="0"/>
              <a:t>小京都→小金沢→萩・</a:t>
            </a:r>
            <a:r>
              <a:rPr lang="ja-JP" altLang="en-US" dirty="0" smtClean="0"/>
              <a:t>津和野</a:t>
            </a:r>
            <a:endParaRPr lang="ja-JP" altLang="en-US" dirty="0">
              <a:solidFill>
                <a:srgbClr val="FF0000"/>
              </a:solidFill>
            </a:endParaRPr>
          </a:p>
        </p:txBody>
      </p:sp>
    </p:spTree>
    <p:extLst>
      <p:ext uri="{BB962C8B-B14F-4D97-AF65-F5344CB8AC3E}">
        <p14:creationId xmlns:p14="http://schemas.microsoft.com/office/powerpoint/2010/main" val="39611324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ln>
            <a:solidFill>
              <a:schemeClr val="tx1"/>
            </a:solidFill>
          </a:ln>
        </p:spPr>
        <p:txBody>
          <a:bodyPr/>
          <a:lstStyle/>
          <a:p>
            <a:r>
              <a:rPr lang="ja-JP" altLang="en-US" sz="4000"/>
              <a:t>日本交通公社「観光資源評価台帳」</a:t>
            </a:r>
          </a:p>
        </p:txBody>
      </p:sp>
      <p:graphicFrame>
        <p:nvGraphicFramePr>
          <p:cNvPr id="68674" name="Group 66"/>
          <p:cNvGraphicFramePr>
            <a:graphicFrameLocks noGrp="1"/>
          </p:cNvGraphicFramePr>
          <p:nvPr>
            <p:ph idx="1"/>
          </p:nvPr>
        </p:nvGraphicFramePr>
        <p:xfrm>
          <a:off x="457200" y="1600200"/>
          <a:ext cx="8435975" cy="4604386"/>
        </p:xfrm>
        <a:graphic>
          <a:graphicData uri="http://schemas.openxmlformats.org/drawingml/2006/table">
            <a:tbl>
              <a:tblPr/>
              <a:tblGrid>
                <a:gridCol w="1674813"/>
                <a:gridCol w="2967037"/>
                <a:gridCol w="3794125"/>
              </a:tblGrid>
              <a:tr h="10366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4000" b="0" i="0" u="none" strike="noStrike" cap="none" normalizeH="0" baseline="0" smtClean="0">
                        <a:ln>
                          <a:noFill/>
                        </a:ln>
                        <a:solidFill>
                          <a:schemeClr val="tx1"/>
                        </a:solidFill>
                        <a:effectLst/>
                        <a:latin typeface="ＭＳ 明朝" pitchFamily="17" charset="-128"/>
                        <a:ea typeface="ＭＳ 明朝" pitchFamily="17"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4000" b="0" i="0" u="none" strike="noStrike" cap="none" normalizeH="0" baseline="0" smtClean="0">
                          <a:ln>
                            <a:noFill/>
                          </a:ln>
                          <a:solidFill>
                            <a:schemeClr val="tx1"/>
                          </a:solidFill>
                          <a:effectLst/>
                          <a:latin typeface="ＭＳ 明朝" pitchFamily="17" charset="-128"/>
                          <a:ea typeface="ＭＳ 明朝" pitchFamily="17" charset="-128"/>
                          <a:cs typeface="ＭＳ Ｐゴシック" charset="-128"/>
                        </a:rPr>
                        <a:t>特Ａ級</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4000" b="0" i="0" u="none" strike="noStrike" cap="none" normalizeH="0" baseline="0" smtClean="0">
                          <a:ln>
                            <a:noFill/>
                          </a:ln>
                          <a:solidFill>
                            <a:schemeClr val="tx1"/>
                          </a:solidFill>
                          <a:effectLst/>
                          <a:latin typeface="ＭＳ 明朝" pitchFamily="17" charset="-128"/>
                          <a:ea typeface="ＭＳ 明朝" pitchFamily="17" charset="-128"/>
                          <a:cs typeface="ＭＳ Ｐゴシック" charset="-128"/>
                        </a:rPr>
                        <a:t>Ａ級</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303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3600" b="0" i="0" u="none" strike="noStrike" cap="none" normalizeH="0" baseline="0" smtClean="0">
                          <a:ln>
                            <a:noFill/>
                          </a:ln>
                          <a:solidFill>
                            <a:schemeClr val="tx1"/>
                          </a:solidFill>
                          <a:effectLst/>
                          <a:latin typeface="ＭＳ 明朝" pitchFamily="17" charset="-128"/>
                          <a:ea typeface="ＭＳ 明朝" pitchFamily="17" charset="-128"/>
                          <a:cs typeface="ＭＳ Ｐゴシック" charset="-128"/>
                        </a:rPr>
                        <a:t>建造物</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3600" b="0" i="0" u="none" strike="noStrike" cap="none" normalizeH="0" baseline="0" smtClean="0">
                        <a:ln>
                          <a:noFill/>
                        </a:ln>
                        <a:solidFill>
                          <a:schemeClr val="tx1"/>
                        </a:solidFill>
                        <a:effectLst/>
                        <a:latin typeface="ＭＳ 明朝" pitchFamily="17" charset="-128"/>
                        <a:ea typeface="ＭＳ 明朝" pitchFamily="17"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3600" b="0" i="0" u="none" strike="noStrike" cap="none" normalizeH="0" baseline="0" smtClean="0">
                          <a:ln>
                            <a:noFill/>
                          </a:ln>
                          <a:solidFill>
                            <a:schemeClr val="tx1"/>
                          </a:solidFill>
                          <a:effectLst/>
                          <a:latin typeface="ＭＳ 明朝" pitchFamily="17" charset="-128"/>
                          <a:ea typeface="ＭＳ 明朝" pitchFamily="17" charset="-128"/>
                          <a:cs typeface="ＭＳ Ｐゴシック" charset="-128"/>
                        </a:rPr>
                        <a:t>桂離宮、修学院離宮、京都御所</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651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3600" b="0" i="0" u="none" strike="noStrike" cap="none" normalizeH="0" baseline="0" smtClean="0">
                          <a:ln>
                            <a:noFill/>
                          </a:ln>
                          <a:solidFill>
                            <a:schemeClr val="tx1"/>
                          </a:solidFill>
                          <a:effectLst/>
                          <a:latin typeface="ＭＳ 明朝" pitchFamily="17" charset="-128"/>
                          <a:ea typeface="ＭＳ 明朝" pitchFamily="17" charset="-128"/>
                          <a:cs typeface="ＭＳ Ｐゴシック" charset="-128"/>
                        </a:rPr>
                        <a:t>庭園･公園</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3600" b="0" i="0" u="none" strike="noStrike" cap="none" normalizeH="0" baseline="0" smtClean="0">
                          <a:ln>
                            <a:noFill/>
                          </a:ln>
                          <a:solidFill>
                            <a:schemeClr val="tx1"/>
                          </a:solidFill>
                          <a:effectLst/>
                          <a:latin typeface="ＭＳ 明朝" pitchFamily="17" charset="-128"/>
                          <a:ea typeface="ＭＳ 明朝" pitchFamily="17" charset="-128"/>
                          <a:cs typeface="ＭＳ Ｐゴシック" charset="-128"/>
                        </a:rPr>
                        <a:t>修学院離宮庭園、桂離宮庭園</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3600" b="0" i="0" u="none" strike="noStrike" cap="none" normalizeH="0" baseline="0" smtClean="0">
                          <a:ln>
                            <a:noFill/>
                          </a:ln>
                          <a:solidFill>
                            <a:schemeClr val="tx1"/>
                          </a:solidFill>
                          <a:effectLst/>
                          <a:latin typeface="ＭＳ 明朝" pitchFamily="17" charset="-128"/>
                          <a:ea typeface="ＭＳ 明朝" pitchFamily="17" charset="-128"/>
                          <a:cs typeface="ＭＳ Ｐゴシック" charset="-128"/>
                        </a:rPr>
                        <a:t>京都御所内庭園、苔寺庭園等</a:t>
                      </a:r>
                      <a:r>
                        <a:rPr kumimoji="1" lang="en-US" altLang="ja-JP" sz="3600" b="0" i="0" u="none" strike="noStrike" cap="none" normalizeH="0" baseline="0" smtClean="0">
                          <a:ln>
                            <a:noFill/>
                          </a:ln>
                          <a:solidFill>
                            <a:schemeClr val="tx1"/>
                          </a:solidFill>
                          <a:effectLst/>
                          <a:latin typeface="ＭＳ 明朝" pitchFamily="17" charset="-128"/>
                          <a:ea typeface="ＭＳ 明朝" pitchFamily="17" charset="-128"/>
                          <a:cs typeface="ＭＳ Ｐゴシック" charset="-128"/>
                        </a:rPr>
                        <a:t>20</a:t>
                      </a:r>
                      <a:r>
                        <a:rPr kumimoji="1" lang="ja-JP" altLang="en-US" sz="3600" b="0" i="0" u="none" strike="noStrike" cap="none" normalizeH="0" baseline="0" smtClean="0">
                          <a:ln>
                            <a:noFill/>
                          </a:ln>
                          <a:solidFill>
                            <a:schemeClr val="tx1"/>
                          </a:solidFill>
                          <a:effectLst/>
                          <a:latin typeface="ＭＳ 明朝" pitchFamily="17" charset="-128"/>
                          <a:ea typeface="ＭＳ 明朝" pitchFamily="17" charset="-128"/>
                          <a:cs typeface="ＭＳ Ｐゴシック" charset="-128"/>
                        </a:rPr>
                        <a:t>庭園</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809699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ln>
            <a:solidFill>
              <a:schemeClr val="tx1"/>
            </a:solidFill>
          </a:ln>
        </p:spPr>
        <p:txBody>
          <a:bodyPr/>
          <a:lstStyle/>
          <a:p>
            <a:r>
              <a:rPr lang="ja-JP" altLang="en-US" sz="4000"/>
              <a:t>重要文化財、皇室文化財、世界遺産</a:t>
            </a:r>
          </a:p>
        </p:txBody>
      </p:sp>
      <p:sp>
        <p:nvSpPr>
          <p:cNvPr id="70659" name="Rectangle 3"/>
          <p:cNvSpPr>
            <a:spLocks noGrp="1" noChangeArrowheads="1"/>
          </p:cNvSpPr>
          <p:nvPr>
            <p:ph type="body" idx="1"/>
          </p:nvPr>
        </p:nvSpPr>
        <p:spPr/>
        <p:txBody>
          <a:bodyPr/>
          <a:lstStyle/>
          <a:p>
            <a:pPr>
              <a:lnSpc>
                <a:spcPct val="90000"/>
              </a:lnSpc>
            </a:pPr>
            <a:r>
              <a:rPr lang="ja-JP" altLang="en-US" sz="2800"/>
              <a:t>皇室文化財は宮内庁管理で文化財保護法の対象としない行政慣行</a:t>
            </a:r>
          </a:p>
          <a:p>
            <a:pPr>
              <a:lnSpc>
                <a:spcPct val="90000"/>
              </a:lnSpc>
            </a:pPr>
            <a:r>
              <a:rPr lang="ja-JP" altLang="en-US" sz="2800"/>
              <a:t>例外は正倉院の建物で、「古都奈良の文化財」の世界遺産登録を期に</a:t>
            </a:r>
            <a:r>
              <a:rPr lang="en-US" altLang="ja-JP" sz="2800"/>
              <a:t>1997</a:t>
            </a:r>
            <a:r>
              <a:rPr lang="ja-JP" altLang="en-US" sz="2800"/>
              <a:t>年（平成</a:t>
            </a:r>
            <a:r>
              <a:rPr lang="en-US" altLang="ja-JP" sz="2800"/>
              <a:t>9</a:t>
            </a:r>
            <a:r>
              <a:rPr lang="ja-JP" altLang="en-US" sz="2800"/>
              <a:t>年）に「正倉院正倉 </a:t>
            </a:r>
            <a:r>
              <a:rPr lang="en-US" altLang="ja-JP" sz="2800"/>
              <a:t>1</a:t>
            </a:r>
            <a:r>
              <a:rPr lang="ja-JP" altLang="en-US" sz="2800"/>
              <a:t>棟」として国宝に指定されている。これは世界遺産登録の前提条件として登録物件が所在国の法律により文化財として保護を受けていることが求められるため、例外的措置として指定→政治化</a:t>
            </a:r>
          </a:p>
          <a:p>
            <a:pPr>
              <a:lnSpc>
                <a:spcPct val="90000"/>
              </a:lnSpc>
            </a:pPr>
            <a:r>
              <a:rPr lang="ja-JP" altLang="en-US" sz="2800"/>
              <a:t>世界遺産の政治化　岩手と山形　欧米中心の世界遺産</a:t>
            </a:r>
          </a:p>
        </p:txBody>
      </p:sp>
    </p:spTree>
    <p:extLst>
      <p:ext uri="{BB962C8B-B14F-4D97-AF65-F5344CB8AC3E}">
        <p14:creationId xmlns:p14="http://schemas.microsoft.com/office/powerpoint/2010/main" val="2169015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ln>
            <a:solidFill>
              <a:schemeClr val="tx1"/>
            </a:solidFill>
          </a:ln>
        </p:spPr>
        <p:txBody>
          <a:bodyPr/>
          <a:lstStyle/>
          <a:p>
            <a:r>
              <a:rPr lang="ja-JP" altLang="en-US">
                <a:solidFill>
                  <a:schemeClr val="tx1"/>
                </a:solidFill>
              </a:rPr>
              <a:t>作られた</a:t>
            </a:r>
            <a:r>
              <a:rPr lang="ja-JP" altLang="en-US"/>
              <a:t>桂離宮神話</a:t>
            </a:r>
          </a:p>
        </p:txBody>
      </p:sp>
      <p:sp>
        <p:nvSpPr>
          <p:cNvPr id="66563" name="Rectangle 3"/>
          <p:cNvSpPr>
            <a:spLocks noGrp="1" noChangeArrowheads="1"/>
          </p:cNvSpPr>
          <p:nvPr>
            <p:ph type="body" idx="1"/>
          </p:nvPr>
        </p:nvSpPr>
        <p:spPr/>
        <p:txBody>
          <a:bodyPr/>
          <a:lstStyle/>
          <a:p>
            <a:r>
              <a:rPr lang="ja-JP" altLang="en-US"/>
              <a:t>桂離宮は装飾主義の建築物</a:t>
            </a:r>
            <a:r>
              <a:rPr lang="en-US" altLang="ja-JP"/>
              <a:t>(1977</a:t>
            </a:r>
            <a:r>
              <a:rPr lang="ja-JP" altLang="en-US"/>
              <a:t>年内藤昌</a:t>
            </a:r>
            <a:r>
              <a:rPr lang="en-US" altLang="ja-JP"/>
              <a:t>)</a:t>
            </a:r>
          </a:p>
          <a:p>
            <a:r>
              <a:rPr lang="ja-JP" altLang="en-US"/>
              <a:t>江戸時代</a:t>
            </a:r>
            <a:r>
              <a:rPr lang="en-US" altLang="ja-JP"/>
              <a:t>(</a:t>
            </a:r>
            <a:r>
              <a:rPr lang="ja-JP" altLang="en-US"/>
              <a:t>一宮家の別荘）→離宮→平安京遷都千百年祭 </a:t>
            </a:r>
            <a:r>
              <a:rPr lang="en-US" altLang="ja-JP"/>
              <a:t>(1895</a:t>
            </a:r>
            <a:r>
              <a:rPr lang="ja-JP" altLang="en-US"/>
              <a:t>年</a:t>
            </a:r>
            <a:r>
              <a:rPr lang="en-US" altLang="ja-JP"/>
              <a:t>)</a:t>
            </a:r>
            <a:r>
              <a:rPr lang="ja-JP" altLang="en-US"/>
              <a:t>以降案内書で取り上げられる</a:t>
            </a:r>
          </a:p>
          <a:p>
            <a:r>
              <a:rPr lang="ja-JP" altLang="en-US"/>
              <a:t>昭和初期モダニズム勃興→ブルーノ・タウトの「発見」ということで「簡素美」</a:t>
            </a:r>
          </a:p>
          <a:p>
            <a:r>
              <a:rPr lang="ja-JP" altLang="en-US"/>
              <a:t>聖徳太子・法隆寺伝説</a:t>
            </a:r>
          </a:p>
        </p:txBody>
      </p:sp>
    </p:spTree>
    <p:extLst>
      <p:ext uri="{BB962C8B-B14F-4D97-AF65-F5344CB8AC3E}">
        <p14:creationId xmlns:p14="http://schemas.microsoft.com/office/powerpoint/2010/main" val="2598887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ln>
            <a:solidFill>
              <a:schemeClr val="tx1"/>
            </a:solidFill>
          </a:ln>
        </p:spPr>
        <p:txBody>
          <a:bodyPr/>
          <a:lstStyle/>
          <a:p>
            <a:r>
              <a:rPr lang="ja-JP" altLang="en-US" sz="4000"/>
              <a:t>　伝統の意味</a:t>
            </a:r>
          </a:p>
        </p:txBody>
      </p:sp>
      <p:sp>
        <p:nvSpPr>
          <p:cNvPr id="67587" name="Rectangle 3"/>
          <p:cNvSpPr>
            <a:spLocks noGrp="1" noChangeArrowheads="1"/>
          </p:cNvSpPr>
          <p:nvPr>
            <p:ph type="body" idx="1"/>
          </p:nvPr>
        </p:nvSpPr>
        <p:spPr/>
        <p:txBody>
          <a:bodyPr/>
          <a:lstStyle/>
          <a:p>
            <a:r>
              <a:rPr lang="ja-JP" altLang="en-US"/>
              <a:t>日本の「伝統文化」の集積地＝古都･京都というイメージは、近代日本の天皇制と関わって創り上げられた側面を強く持っている</a:t>
            </a:r>
          </a:p>
          <a:p>
            <a:r>
              <a:rPr lang="en-US" altLang="ja-JP"/>
              <a:t>1895</a:t>
            </a:r>
            <a:r>
              <a:rPr lang="ja-JP" altLang="en-US"/>
              <a:t>年平安遷都</a:t>
            </a:r>
            <a:r>
              <a:rPr lang="en-US" altLang="ja-JP"/>
              <a:t>1100</a:t>
            </a:r>
            <a:r>
              <a:rPr lang="ja-JP" altLang="en-US"/>
              <a:t>年祭、第</a:t>
            </a:r>
            <a:r>
              <a:rPr lang="en-US" altLang="ja-JP"/>
              <a:t>4</a:t>
            </a:r>
            <a:r>
              <a:rPr lang="ja-JP" altLang="en-US"/>
              <a:t>回内国博覧会、「平安神宮」が創建、京都の三大祭とされる「時代祭」</a:t>
            </a:r>
          </a:p>
          <a:p>
            <a:r>
              <a:rPr lang="ja-JP" altLang="en-US"/>
              <a:t>初詣、神前結婚</a:t>
            </a:r>
          </a:p>
          <a:p>
            <a:pPr>
              <a:buFontTx/>
              <a:buNone/>
            </a:pPr>
            <a:endParaRPr lang="en-US" altLang="ja-JP"/>
          </a:p>
        </p:txBody>
      </p:sp>
    </p:spTree>
    <p:extLst>
      <p:ext uri="{BB962C8B-B14F-4D97-AF65-F5344CB8AC3E}">
        <p14:creationId xmlns:p14="http://schemas.microsoft.com/office/powerpoint/2010/main" val="2265609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274638"/>
            <a:ext cx="8229600" cy="1498600"/>
          </a:xfrm>
          <a:ln>
            <a:solidFill>
              <a:schemeClr val="tx1"/>
            </a:solidFill>
          </a:ln>
        </p:spPr>
        <p:txBody>
          <a:bodyPr/>
          <a:lstStyle/>
          <a:p>
            <a:r>
              <a:rPr lang="ja-JP" altLang="en-US" sz="4000"/>
              <a:t>アレックス・カー</a:t>
            </a:r>
            <a:r>
              <a:rPr lang="en-US" altLang="ja-JP" sz="4000"/>
              <a:t>(2002)</a:t>
            </a:r>
            <a:r>
              <a:rPr lang="ja-JP" altLang="en-US" sz="4000"/>
              <a:t>：</a:t>
            </a:r>
            <a:r>
              <a:rPr lang="en-US" altLang="ja-JP" sz="4000"/>
              <a:t>『</a:t>
            </a:r>
            <a:r>
              <a:rPr lang="ja-JP" altLang="en-US" sz="4000"/>
              <a:t>犬と鬼</a:t>
            </a:r>
            <a:r>
              <a:rPr lang="en-US" altLang="ja-JP" sz="4000"/>
              <a:t>――</a:t>
            </a:r>
            <a:r>
              <a:rPr lang="ja-JP" altLang="en-US" sz="4000"/>
              <a:t>知られざる日本の肖像</a:t>
            </a:r>
            <a:r>
              <a:rPr lang="en-US" altLang="ja-JP" sz="4000"/>
              <a:t>――』</a:t>
            </a:r>
            <a:r>
              <a:rPr lang="ja-JP" altLang="en-US" sz="4000"/>
              <a:t>講談社</a:t>
            </a:r>
          </a:p>
        </p:txBody>
      </p:sp>
      <p:sp>
        <p:nvSpPr>
          <p:cNvPr id="74755" name="Rectangle 3"/>
          <p:cNvSpPr>
            <a:spLocks noGrp="1" noChangeArrowheads="1"/>
          </p:cNvSpPr>
          <p:nvPr>
            <p:ph type="body" idx="1"/>
          </p:nvPr>
        </p:nvSpPr>
        <p:spPr>
          <a:xfrm>
            <a:off x="457200" y="1998663"/>
            <a:ext cx="8229600" cy="4525962"/>
          </a:xfrm>
        </p:spPr>
        <p:txBody>
          <a:bodyPr/>
          <a:lstStyle/>
          <a:p>
            <a:endParaRPr lang="en-US" altLang="ja-JP"/>
          </a:p>
          <a:p>
            <a:r>
              <a:rPr lang="ja-JP" altLang="en-US"/>
              <a:t>観光業の位置づけ　京都の破壊</a:t>
            </a:r>
          </a:p>
          <a:p>
            <a:r>
              <a:rPr lang="ja-JP" altLang="en-US"/>
              <a:t>土木国家批判</a:t>
            </a:r>
          </a:p>
          <a:p>
            <a:r>
              <a:rPr lang="ja-JP" altLang="en-US"/>
              <a:t>地震災害</a:t>
            </a:r>
          </a:p>
          <a:p>
            <a:pPr>
              <a:buFontTx/>
              <a:buNone/>
            </a:pPr>
            <a:r>
              <a:rPr lang="ja-JP" altLang="en-US"/>
              <a:t>　　　　　←塩野七生の中部イタリア地震報告</a:t>
            </a:r>
          </a:p>
        </p:txBody>
      </p:sp>
    </p:spTree>
    <p:extLst>
      <p:ext uri="{BB962C8B-B14F-4D97-AF65-F5344CB8AC3E}">
        <p14:creationId xmlns:p14="http://schemas.microsoft.com/office/powerpoint/2010/main" val="2235297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accent1"/>
            </a:solidFill>
          </a:ln>
        </p:spPr>
        <p:txBody>
          <a:bodyPr>
            <a:normAutofit fontScale="90000"/>
          </a:bodyPr>
          <a:lstStyle/>
          <a:p>
            <a:r>
              <a:rPr lang="ja-JP" altLang="ja-JP" dirty="0" smtClean="0"/>
              <a:t>梅棹忠夫『梅棹忠夫著作集第</a:t>
            </a:r>
            <a:r>
              <a:rPr lang="en-US" altLang="ja-JP" dirty="0" smtClean="0"/>
              <a:t>21</a:t>
            </a:r>
            <a:r>
              <a:rPr lang="ja-JP" altLang="ja-JP" dirty="0" smtClean="0"/>
              <a:t>号』</a:t>
            </a:r>
            <a:r>
              <a:rPr lang="en-US" altLang="ja-JP" dirty="0" smtClean="0"/>
              <a:t/>
            </a:r>
            <a:br>
              <a:rPr lang="en-US" altLang="ja-JP" dirty="0" smtClean="0"/>
            </a:br>
            <a:r>
              <a:rPr lang="ja-JP" altLang="ja-JP" sz="3600" dirty="0" smtClean="0"/>
              <a:t>中央公論社、</a:t>
            </a:r>
            <a:r>
              <a:rPr lang="en-US" altLang="ja-JP" sz="3600" dirty="0" smtClean="0"/>
              <a:t>1993</a:t>
            </a:r>
            <a:r>
              <a:rPr lang="ja-JP" altLang="ja-JP" sz="3600" dirty="0" smtClean="0"/>
              <a:t>年　</a:t>
            </a:r>
            <a:r>
              <a:rPr lang="en-US" altLang="ja-JP" sz="3600" dirty="0" smtClean="0"/>
              <a:t>p.243</a:t>
            </a:r>
            <a:endParaRPr kumimoji="1" lang="ja-JP" altLang="en-US" sz="3600" dirty="0"/>
          </a:p>
        </p:txBody>
      </p:sp>
      <p:sp>
        <p:nvSpPr>
          <p:cNvPr id="3" name="コンテンツ プレースホルダ 2"/>
          <p:cNvSpPr>
            <a:spLocks noGrp="1"/>
          </p:cNvSpPr>
          <p:nvPr>
            <p:ph idx="1"/>
          </p:nvPr>
        </p:nvSpPr>
        <p:spPr/>
        <p:txBody>
          <a:bodyPr>
            <a:normAutofit fontScale="92500" lnSpcReduction="10000"/>
          </a:bodyPr>
          <a:lstStyle/>
          <a:p>
            <a:r>
              <a:rPr lang="ja-JP" altLang="ja-JP" b="1" dirty="0" smtClean="0"/>
              <a:t>「文化を立てようとすれば、観光は遠慮してもらわなければならんという、あい反する面がしばしばでてきます。」</a:t>
            </a:r>
          </a:p>
          <a:p>
            <a:r>
              <a:rPr lang="en-US" altLang="ja-JP" dirty="0" smtClean="0"/>
              <a:t>p.103</a:t>
            </a:r>
            <a:r>
              <a:rPr lang="ja-JP" altLang="ja-JP" dirty="0" smtClean="0"/>
              <a:t>「その『文化観光都市』とはいったいどういうこと意味か。もともと、文化と観光とは相反する概念である。文化というものは、はじめから見世物ではないし、観光化するということは、たいていの場合、文化の崩壊である。そんな矛盾する概念をふたつくっつけて、どのような都市をつくろうというのか」</a:t>
            </a:r>
          </a:p>
          <a:p>
            <a:endParaRPr kumimoji="1" lang="ja-JP" altLang="en-US" dirty="0"/>
          </a:p>
        </p:txBody>
      </p:sp>
    </p:spTree>
    <p:extLst>
      <p:ext uri="{BB962C8B-B14F-4D97-AF65-F5344CB8AC3E}">
        <p14:creationId xmlns:p14="http://schemas.microsoft.com/office/powerpoint/2010/main" val="62025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tx1">
                <a:lumMod val="95000"/>
                <a:lumOff val="5000"/>
              </a:schemeClr>
            </a:solidFill>
          </a:ln>
        </p:spPr>
        <p:txBody>
          <a:bodyPr>
            <a:normAutofit/>
          </a:bodyPr>
          <a:lstStyle/>
          <a:p>
            <a:r>
              <a:rPr lang="ja-JP" altLang="en-US" dirty="0" smtClean="0"/>
              <a:t>レコードと</a:t>
            </a:r>
            <a:r>
              <a:rPr lang="en-US" altLang="ja-JP" dirty="0" smtClean="0"/>
              <a:t>NHK</a:t>
            </a:r>
            <a:r>
              <a:rPr lang="ja-JP" altLang="en-US" dirty="0" smtClean="0"/>
              <a:t>が生み出した民謡　　</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NHK</a:t>
            </a:r>
            <a:r>
              <a:rPr lang="ja-JP" altLang="en-US" dirty="0" smtClean="0"/>
              <a:t>とレコードの普及による産物</a:t>
            </a:r>
            <a:endParaRPr kumimoji="1" lang="ja-JP" altLang="en-US" dirty="0"/>
          </a:p>
        </p:txBody>
      </p:sp>
    </p:spTree>
    <p:extLst>
      <p:ext uri="{BB962C8B-B14F-4D97-AF65-F5344CB8AC3E}">
        <p14:creationId xmlns:p14="http://schemas.microsoft.com/office/powerpoint/2010/main" val="1635034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en-US" dirty="0" smtClean="0"/>
              <a:t>電線が作り出した神輿</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祭礼は山車が中心</a:t>
            </a:r>
            <a:endParaRPr kumimoji="1" lang="en-US" altLang="ja-JP" dirty="0" smtClean="0"/>
          </a:p>
          <a:p>
            <a:r>
              <a:rPr lang="ja-JP" altLang="en-US" dirty="0" smtClean="0"/>
              <a:t>電線の普及で山車が障害になり、神輿が主流となる</a:t>
            </a:r>
            <a:endParaRPr lang="en-US" altLang="ja-JP" dirty="0" smtClean="0"/>
          </a:p>
          <a:p>
            <a:endParaRPr kumimoji="1" lang="ja-JP" altLang="en-US" dirty="0"/>
          </a:p>
        </p:txBody>
      </p:sp>
    </p:spTree>
    <p:extLst>
      <p:ext uri="{BB962C8B-B14F-4D97-AF65-F5344CB8AC3E}">
        <p14:creationId xmlns:p14="http://schemas.microsoft.com/office/powerpoint/2010/main" val="2654532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kumimoji="1" lang="ja-JP" altLang="en-US" dirty="0" smtClean="0"/>
              <a:t>インカの民族衣装は何時から？</a:t>
            </a:r>
            <a:endParaRPr kumimoji="1" lang="ja-JP" altLang="en-US" dirty="0"/>
          </a:p>
        </p:txBody>
      </p:sp>
      <p:pic>
        <p:nvPicPr>
          <p:cNvPr id="80898" name="Picture 2" descr="クスコ 1070202"/>
          <p:cNvPicPr>
            <a:picLocks noChangeAspect="1" noChangeArrowheads="1"/>
          </p:cNvPicPr>
          <p:nvPr/>
        </p:nvPicPr>
        <p:blipFill>
          <a:blip r:embed="rId3" cstate="print"/>
          <a:srcRect/>
          <a:stretch>
            <a:fillRect/>
          </a:stretch>
        </p:blipFill>
        <p:spPr bwMode="auto">
          <a:xfrm>
            <a:off x="782439" y="1671154"/>
            <a:ext cx="6957913" cy="4422142"/>
          </a:xfrm>
          <a:prstGeom prst="rect">
            <a:avLst/>
          </a:prstGeom>
          <a:noFill/>
        </p:spPr>
      </p:pic>
    </p:spTree>
    <p:extLst>
      <p:ext uri="{BB962C8B-B14F-4D97-AF65-F5344CB8AC3E}">
        <p14:creationId xmlns:p14="http://schemas.microsoft.com/office/powerpoint/2010/main" val="3729445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109570" name="Picture 2" descr="広場で目にした派手なデモ行進">
            <a:hlinkClick r:id="rId3"/>
          </p:cNvPr>
          <p:cNvPicPr>
            <a:picLocks noChangeAspect="1" noChangeArrowheads="1"/>
          </p:cNvPicPr>
          <p:nvPr/>
        </p:nvPicPr>
        <p:blipFill>
          <a:blip r:embed="rId4" cstate="print"/>
          <a:srcRect/>
          <a:stretch>
            <a:fillRect/>
          </a:stretch>
        </p:blipFill>
        <p:spPr bwMode="auto">
          <a:xfrm>
            <a:off x="624408" y="666328"/>
            <a:ext cx="7620000" cy="5715000"/>
          </a:xfrm>
          <a:prstGeom prst="rect">
            <a:avLst/>
          </a:prstGeom>
          <a:noFill/>
        </p:spPr>
      </p:pic>
    </p:spTree>
    <p:extLst>
      <p:ext uri="{BB962C8B-B14F-4D97-AF65-F5344CB8AC3E}">
        <p14:creationId xmlns:p14="http://schemas.microsoft.com/office/powerpoint/2010/main" val="16052717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kumimoji="1" lang="ja-JP" altLang="en-US" dirty="0" smtClean="0"/>
              <a:t>和柄のアロハシャツ</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85000" lnSpcReduction="10000"/>
          </a:bodyPr>
          <a:lstStyle/>
          <a:p>
            <a:r>
              <a:rPr lang="ja-JP" altLang="ja-JP" dirty="0" smtClean="0"/>
              <a:t>起源については諸説あるが、日本の和服から派生したという説が有力である。</a:t>
            </a:r>
          </a:p>
          <a:p>
            <a:r>
              <a:rPr lang="ja-JP" altLang="ja-JP" dirty="0" smtClean="0"/>
              <a:t>19世紀終盤から20世紀初頭、農業に従事していた日本移民は、パラカ（ヨーロッパの船員たちが着ていた開襟シャツ）が日本の木綿絣に似ていることから好んで愛用しており、持参品であった</a:t>
            </a:r>
            <a:r>
              <a:rPr lang="ja-JP" altLang="ja-JP" b="1" dirty="0" smtClean="0"/>
              <a:t>着物</a:t>
            </a:r>
            <a:r>
              <a:rPr lang="ja-JP" altLang="ja-JP" dirty="0" smtClean="0"/>
              <a:t>を再利用する際にパラカ風に仕立てたのが起源と言われている。他には、</a:t>
            </a:r>
            <a:r>
              <a:rPr lang="ja-JP" altLang="ja-JP" b="1" dirty="0" smtClean="0"/>
              <a:t>日本の着物の美しさに惹かれた現地の人が「着物をシャツにしてくれ」と頼んだのが起源</a:t>
            </a:r>
            <a:r>
              <a:rPr lang="ja-JP" altLang="ja-JP" dirty="0" smtClean="0"/>
              <a:t>という説もある。</a:t>
            </a:r>
          </a:p>
          <a:p>
            <a:r>
              <a:rPr lang="ja-JP" altLang="ja-JP" dirty="0" smtClean="0"/>
              <a:t>『</a:t>
            </a:r>
            <a:r>
              <a:rPr lang="ja-JP" altLang="ja-JP" dirty="0" smtClean="0">
                <a:solidFill>
                  <a:srgbClr val="FF0000"/>
                </a:solidFill>
              </a:rPr>
              <a:t>1930年代初頭</a:t>
            </a:r>
            <a:r>
              <a:rPr lang="ja-JP" altLang="ja-JP" dirty="0" smtClean="0"/>
              <a:t>には、アロハシャツとは「派手な</a:t>
            </a:r>
            <a:r>
              <a:rPr lang="ja-JP" altLang="ja-JP" dirty="0" smtClean="0">
                <a:solidFill>
                  <a:srgbClr val="FF0000"/>
                </a:solidFill>
              </a:rPr>
              <a:t>和柄</a:t>
            </a:r>
            <a:r>
              <a:rPr lang="ja-JP" altLang="ja-JP" dirty="0" smtClean="0"/>
              <a:t>の開襟シャツ」を意味していた』とあるように、この頃にはアロハシャツと言う呼称が定着していたようである。</a:t>
            </a:r>
          </a:p>
          <a:p>
            <a:endParaRPr kumimoji="1" lang="ja-JP" altLang="en-US" dirty="0"/>
          </a:p>
        </p:txBody>
      </p:sp>
    </p:spTree>
    <p:extLst>
      <p:ext uri="{BB962C8B-B14F-4D97-AF65-F5344CB8AC3E}">
        <p14:creationId xmlns:p14="http://schemas.microsoft.com/office/powerpoint/2010/main" val="1534783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en-US" dirty="0" smtClean="0"/>
              <a:t>ハリウッド製フラ</a:t>
            </a:r>
            <a:r>
              <a:rPr kumimoji="1" lang="ja-JP" altLang="en-US" dirty="0" smtClean="0"/>
              <a:t>ダンス</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55000" lnSpcReduction="20000"/>
          </a:bodyPr>
          <a:lstStyle/>
          <a:p>
            <a:r>
              <a:rPr lang="ja-JP" altLang="ja-JP" dirty="0" smtClean="0"/>
              <a:t>フラの起源については諸説ある。ある伝説によれば、女神ラカ（英語版）がモロカイ島の聖地カアナにフラを生んだという。モロカイ島では毎年5月にフラの誕生を祝い、「踊りの中心」を意味するカフラピコという祭りが開かれている。別の伝説では、ヒイアカ（英語版）が姉の火山の女神ペレの荒い気性をなだめるために踊ったのが始まりだという。</a:t>
            </a:r>
          </a:p>
          <a:p>
            <a:r>
              <a:rPr lang="ja-JP" altLang="ja-JP" dirty="0" smtClean="0"/>
              <a:t>どちらにしろ、古代のハワイは無文字社会であった為、フラの正確な起源は解らない。ただ、ハワイ人がマルケサス諸島やタヒチから渡って来たことは確かであり、フラもまたこれらの土地からポリネシア人が持ってきた歌舞音曲がハワイにおいて発展したものと考えるのが自然である。</a:t>
            </a:r>
          </a:p>
          <a:p>
            <a:r>
              <a:rPr lang="ja-JP" altLang="ja-JP" dirty="0" smtClean="0"/>
              <a:t>ハワイが西洋と接触する1778年以前からのフラは宗教儀式と緊密に結びついたものであり、</a:t>
            </a:r>
            <a:r>
              <a:rPr lang="ja-JP" altLang="ja-JP" b="1" dirty="0" smtClean="0"/>
              <a:t>パフ</a:t>
            </a:r>
            <a:r>
              <a:rPr lang="ja-JP" altLang="ja-JP" dirty="0" smtClean="0"/>
              <a:t>と呼ばれるサメ皮の太鼓の伴奏で行われるダンスは、神に捧げられる最も神聖なものである。</a:t>
            </a:r>
          </a:p>
          <a:p>
            <a:r>
              <a:rPr lang="ja-JP" altLang="ja-JP" dirty="0" smtClean="0"/>
              <a:t>1820年にハワイにやってきたプロテスタントのアメリカ人宣教師たちは、フラを異教の踊りとして断罪し、禁止している。ハワイのダンスは、伝統芸術を奨励したカラカウア王の時代に復活した。このとき詩歌や衣装を新たに組み合わせて作られたのがフラクイと呼ばれる新しい形式である。フラクイでは神聖なパフは避けられ、代わりに伝統的な楽器であるイプ（ヒョウタン）が結びつけられた。しかしながらフラの儀式的・祈祷的側面は20世紀に入るまで守られており、フラの練習と実演は、女神ラカに捧げるものであった。</a:t>
            </a:r>
          </a:p>
          <a:p>
            <a:r>
              <a:rPr lang="ja-JP" altLang="ja-JP" dirty="0" smtClean="0"/>
              <a:t>その後フラは観光やハリウッド映画の影響で大きな変貌を遂げたが、1970年代以降、ハワイでは再び古代のハワイ文化の有り様への関心が高まっており（ハワイアン・ルネッサンス）、その一環としてフラ・カヒコに真摯に取り組む者が増えた。</a:t>
            </a:r>
          </a:p>
          <a:p>
            <a:endParaRPr kumimoji="1" lang="ja-JP" altLang="en-US" dirty="0"/>
          </a:p>
        </p:txBody>
      </p:sp>
    </p:spTree>
    <p:extLst>
      <p:ext uri="{BB962C8B-B14F-4D97-AF65-F5344CB8AC3E}">
        <p14:creationId xmlns:p14="http://schemas.microsoft.com/office/powerpoint/2010/main" val="2191182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94122"/>
          </a:xfrm>
          <a:solidFill>
            <a:srgbClr val="FFFF00"/>
          </a:solidFill>
          <a:ln>
            <a:solidFill>
              <a:schemeClr val="accent1"/>
            </a:solidFill>
          </a:ln>
        </p:spPr>
        <p:txBody>
          <a:bodyPr/>
          <a:lstStyle/>
          <a:p>
            <a:r>
              <a:rPr lang="ja-JP" altLang="en-US" dirty="0" smtClean="0"/>
              <a:t>輸入商品・葛飾北斎</a:t>
            </a:r>
            <a:endParaRPr kumimoji="1" lang="ja-JP" altLang="en-US" dirty="0"/>
          </a:p>
        </p:txBody>
      </p:sp>
      <p:sp>
        <p:nvSpPr>
          <p:cNvPr id="3" name="コンテンツ プレースホルダ 2"/>
          <p:cNvSpPr>
            <a:spLocks noGrp="1"/>
          </p:cNvSpPr>
          <p:nvPr>
            <p:ph idx="1"/>
          </p:nvPr>
        </p:nvSpPr>
        <p:spPr>
          <a:xfrm>
            <a:off x="323528" y="1600200"/>
            <a:ext cx="8820472" cy="5257800"/>
          </a:xfrm>
        </p:spPr>
        <p:txBody>
          <a:bodyPr>
            <a:normAutofit/>
          </a:bodyPr>
          <a:lstStyle/>
          <a:p>
            <a:r>
              <a:rPr lang="ja-JP" altLang="en-US" dirty="0" smtClean="0"/>
              <a:t>葛飾北斎は何故「日本を代表する芸術家」扱いされるのか</a:t>
            </a:r>
            <a:endParaRPr lang="en-US" altLang="ja-JP" dirty="0" smtClean="0"/>
          </a:p>
          <a:p>
            <a:r>
              <a:rPr kumimoji="1" lang="ja-JP" altLang="en-US" dirty="0" smtClean="0"/>
              <a:t>自然にそうなったのではなく、民衆の生活を描くものとして思想に合致するイメージを見出した当時のフランスの前衛的批評家たちの戦略</a:t>
            </a:r>
            <a:endParaRPr kumimoji="1" lang="en-US" altLang="ja-JP" dirty="0" smtClean="0"/>
          </a:p>
          <a:p>
            <a:r>
              <a:rPr lang="ja-JP" altLang="en-US" dirty="0" smtClean="0"/>
              <a:t>西洋であれほど人気が出なければ、たくさんいた浮世絵師の比較的有名な一人にすぎなかった</a:t>
            </a:r>
            <a:endParaRPr lang="en-US" altLang="ja-JP" dirty="0" smtClean="0"/>
          </a:p>
          <a:p>
            <a:r>
              <a:rPr kumimoji="1" lang="ja-JP" altLang="en-US" dirty="0" smtClean="0"/>
              <a:t>クールＪａｐａｎ戦略も日本人芸術家の知名度を上げる工夫があってもよい</a:t>
            </a:r>
            <a:endParaRPr kumimoji="1" lang="ja-JP" altLang="en-US" dirty="0"/>
          </a:p>
        </p:txBody>
      </p:sp>
    </p:spTree>
    <p:extLst>
      <p:ext uri="{BB962C8B-B14F-4D97-AF65-F5344CB8AC3E}">
        <p14:creationId xmlns:p14="http://schemas.microsoft.com/office/powerpoint/2010/main" val="25410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lstStyle/>
          <a:p>
            <a:r>
              <a:rPr kumimoji="1" lang="ja-JP" altLang="en-US" dirty="0" smtClean="0"/>
              <a:t>「伝統」は後で作られる</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kumimoji="1" lang="ja-JP" altLang="en-US" dirty="0" smtClean="0"/>
              <a:t>歴史とは、後世つくるもの　　生存していた人の数だけ存在するもののなかから、後世、取捨選択して評価している</a:t>
            </a:r>
            <a:endParaRPr kumimoji="1" lang="en-US" altLang="ja-JP" dirty="0" smtClean="0"/>
          </a:p>
          <a:p>
            <a:r>
              <a:rPr lang="ja-JP" altLang="en-US" dirty="0" smtClean="0"/>
              <a:t>「士農工商」「鎖国」「鎌倉幕府」「大正デモクラシー」等の歴史用語も後世つくられたもの、概念そのものから見直しされている。源頼朝、西郷隆盛肖像画も本人ではない</a:t>
            </a:r>
            <a:endParaRPr lang="en-US" altLang="ja-JP" dirty="0" smtClean="0"/>
          </a:p>
          <a:p>
            <a:r>
              <a:rPr kumimoji="1" lang="ja-JP" altLang="en-US" dirty="0" smtClean="0"/>
              <a:t>教科書で教えられる「産業革命」に至っては、産業革命不在説が学界の主流、産業観光も見直し？</a:t>
            </a:r>
            <a:endParaRPr kumimoji="1" lang="ja-JP" altLang="en-US" dirty="0"/>
          </a:p>
        </p:txBody>
      </p:sp>
    </p:spTree>
    <p:extLst>
      <p:ext uri="{BB962C8B-B14F-4D97-AF65-F5344CB8AC3E}">
        <p14:creationId xmlns:p14="http://schemas.microsoft.com/office/powerpoint/2010/main" val="22422248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normAutofit fontScale="90000"/>
          </a:bodyPr>
          <a:lstStyle/>
          <a:p>
            <a:r>
              <a:rPr kumimoji="1" lang="en-US" altLang="ja-JP" dirty="0" smtClean="0"/>
              <a:t>『</a:t>
            </a:r>
            <a:r>
              <a:rPr kumimoji="1" lang="ja-JP" altLang="en-US" dirty="0" smtClean="0"/>
              <a:t>一揆の原理</a:t>
            </a:r>
            <a:r>
              <a:rPr kumimoji="1" lang="en-US" altLang="ja-JP" dirty="0" smtClean="0"/>
              <a:t>』</a:t>
            </a:r>
            <a:br>
              <a:rPr kumimoji="1" lang="en-US" altLang="ja-JP" dirty="0" smtClean="0"/>
            </a:br>
            <a:r>
              <a:rPr kumimoji="1" lang="ja-JP" altLang="en-US" dirty="0" smtClean="0"/>
              <a:t>呉座勇一　洋泉社</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竹槍で戦う一揆が登場するのは明治になってから</a:t>
            </a:r>
            <a:endParaRPr kumimoji="1" lang="en-US" altLang="ja-JP" dirty="0" smtClean="0"/>
          </a:p>
          <a:p>
            <a:r>
              <a:rPr lang="ja-JP" altLang="en-US" smtClean="0"/>
              <a:t>秀吉の刀狩は刀・脇差の没収に力点、弓矢や鉄砲に関心なし。武装解除ではなく身分統制が眼目</a:t>
            </a:r>
            <a:endParaRPr kumimoji="1" lang="ja-JP" altLang="en-US"/>
          </a:p>
        </p:txBody>
      </p:sp>
    </p:spTree>
    <p:extLst>
      <p:ext uri="{BB962C8B-B14F-4D97-AF65-F5344CB8AC3E}">
        <p14:creationId xmlns:p14="http://schemas.microsoft.com/office/powerpoint/2010/main" val="31465410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862064"/>
            <a:ext cx="8229600" cy="1143000"/>
          </a:xfrm>
          <a:solidFill>
            <a:schemeClr val="accent2">
              <a:lumMod val="60000"/>
              <a:lumOff val="40000"/>
            </a:schemeClr>
          </a:solidFill>
          <a:ln w="57150">
            <a:solidFill>
              <a:schemeClr val="tx1">
                <a:lumMod val="95000"/>
                <a:lumOff val="5000"/>
              </a:schemeClr>
            </a:solidFill>
          </a:ln>
        </p:spPr>
        <p:txBody>
          <a:bodyPr>
            <a:normAutofit fontScale="90000"/>
          </a:bodyPr>
          <a:lstStyle/>
          <a:p>
            <a:r>
              <a:rPr lang="ja-JP" altLang="en-US" dirty="0" smtClean="0"/>
              <a:t>作り出される伝統例①</a:t>
            </a:r>
            <a:r>
              <a:rPr lang="en-US" altLang="ja-JP" dirty="0" smtClean="0"/>
              <a:t/>
            </a:r>
            <a:br>
              <a:rPr lang="en-US" altLang="ja-JP" dirty="0" smtClean="0"/>
            </a:br>
            <a:r>
              <a:rPr kumimoji="1" lang="ja-JP" altLang="en-US" dirty="0" smtClean="0"/>
              <a:t>古九谷の謎（ＤＶＤ）短縮版</a:t>
            </a:r>
            <a:r>
              <a:rPr kumimoji="1" lang="en-US" altLang="ja-JP" dirty="0" smtClean="0"/>
              <a:t>7</a:t>
            </a:r>
            <a:r>
              <a:rPr kumimoji="1" lang="ja-JP" altLang="en-US" dirty="0" smtClean="0"/>
              <a:t>分</a:t>
            </a:r>
            <a:endParaRPr kumimoji="1" lang="ja-JP" altLang="en-US" dirty="0"/>
          </a:p>
        </p:txBody>
      </p:sp>
      <p:sp>
        <p:nvSpPr>
          <p:cNvPr id="3" name="正方形/長方形 2"/>
          <p:cNvSpPr/>
          <p:nvPr/>
        </p:nvSpPr>
        <p:spPr>
          <a:xfrm>
            <a:off x="1187624" y="4355812"/>
            <a:ext cx="5904656" cy="923330"/>
          </a:xfrm>
          <a:prstGeom prst="rect">
            <a:avLst/>
          </a:prstGeom>
        </p:spPr>
        <p:txBody>
          <a:bodyPr wrap="square">
            <a:spAutoFit/>
          </a:bodyPr>
          <a:lstStyle/>
          <a:p>
            <a:r>
              <a:rPr lang="en-US" altLang="ja-JP" sz="3600" dirty="0">
                <a:hlinkClick r:id="rId3"/>
              </a:rPr>
              <a:t>https://</a:t>
            </a:r>
            <a:r>
              <a:rPr lang="en-US" altLang="ja-JP" sz="3600" dirty="0" smtClean="0">
                <a:hlinkClick r:id="rId3"/>
              </a:rPr>
              <a:t>youtu.be/bEZ7BaXSRfc</a:t>
            </a:r>
            <a:endParaRPr lang="en-US" altLang="ja-JP" sz="3600" dirty="0" smtClean="0"/>
          </a:p>
          <a:p>
            <a:endParaRPr lang="ja-JP" altLang="en-US" dirty="0"/>
          </a:p>
        </p:txBody>
      </p:sp>
    </p:spTree>
    <p:extLst>
      <p:ext uri="{BB962C8B-B14F-4D97-AF65-F5344CB8AC3E}">
        <p14:creationId xmlns:p14="http://schemas.microsoft.com/office/powerpoint/2010/main" val="267068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0" y="1947863"/>
            <a:ext cx="9144000" cy="0"/>
          </a:xfrm>
          <a:prstGeom prst="rect">
            <a:avLst/>
          </a:prstGeom>
          <a:noFill/>
          <a:ln w="9525">
            <a:noFill/>
            <a:miter lim="800000"/>
            <a:headEnd/>
            <a:tailEnd/>
          </a:ln>
          <a:effectLst/>
        </p:spPr>
        <p:txBody>
          <a:bodyPr wrap="none" anchor="ctr">
            <a:spAutoFit/>
          </a:bodyPr>
          <a:lstStyle/>
          <a:p>
            <a:endParaRPr lang="ja-JP" altLang="en-US"/>
          </a:p>
        </p:txBody>
      </p:sp>
      <p:sp>
        <p:nvSpPr>
          <p:cNvPr id="63494" name="Rectangle 6"/>
          <p:cNvSpPr>
            <a:spLocks noChangeArrowheads="1"/>
          </p:cNvSpPr>
          <p:nvPr/>
        </p:nvSpPr>
        <p:spPr bwMode="auto">
          <a:xfrm>
            <a:off x="0" y="2205038"/>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63493" name="Object 5"/>
          <p:cNvGraphicFramePr>
            <a:graphicFrameLocks noChangeAspect="1"/>
          </p:cNvGraphicFramePr>
          <p:nvPr/>
        </p:nvGraphicFramePr>
        <p:xfrm>
          <a:off x="0" y="908050"/>
          <a:ext cx="9144000" cy="5922963"/>
        </p:xfrm>
        <a:graphic>
          <a:graphicData uri="http://schemas.openxmlformats.org/presentationml/2006/ole">
            <mc:AlternateContent xmlns:mc="http://schemas.openxmlformats.org/markup-compatibility/2006">
              <mc:Choice xmlns:v="urn:schemas-microsoft-com:vml" Requires="v">
                <p:oleObj spid="_x0000_s1032" name="スライド" r:id="rId4" imgW="3858678" imgH="2894073" progId="PowerPoint.Slide.8">
                  <p:embed/>
                </p:oleObj>
              </mc:Choice>
              <mc:Fallback>
                <p:oleObj name="スライド" r:id="rId4" imgW="3858678" imgH="2894073" progId="PowerPoint.Slid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908050"/>
                        <a:ext cx="9144000" cy="5922963"/>
                      </a:xfrm>
                      <a:prstGeom prst="rect">
                        <a:avLst/>
                      </a:prstGeom>
                      <a:noFill/>
                      <a:extLst>
                        <a:ext uri="{909E8E84-426E-40DD-AFC4-6F175D3DCCD1}">
                          <a14:hiddenFill xmlns:a14="http://schemas.microsoft.com/office/drawing/2010/main">
                            <a:solidFill>
                              <a:srgbClr val="000000"/>
                            </a:solidFill>
                          </a14:hiddenFill>
                        </a:ext>
                      </a:extLst>
                    </p:spPr>
                  </p:pic>
                </p:oleObj>
              </mc:Fallback>
            </mc:AlternateContent>
          </a:graphicData>
        </a:graphic>
      </p:graphicFrame>
      <p:sp>
        <p:nvSpPr>
          <p:cNvPr id="63492" name="Rectangle 4"/>
          <p:cNvSpPr>
            <a:spLocks noGrp="1" noChangeArrowheads="1"/>
          </p:cNvSpPr>
          <p:nvPr>
            <p:ph type="title"/>
          </p:nvPr>
        </p:nvSpPr>
        <p:spPr>
          <a:solidFill>
            <a:schemeClr val="accent6">
              <a:lumMod val="40000"/>
              <a:lumOff val="60000"/>
            </a:schemeClr>
          </a:solidFill>
          <a:ln>
            <a:solidFill>
              <a:schemeClr val="tx1"/>
            </a:solidFill>
          </a:ln>
        </p:spPr>
        <p:txBody>
          <a:bodyPr>
            <a:normAutofit fontScale="90000"/>
          </a:bodyPr>
          <a:lstStyle/>
          <a:p>
            <a:r>
              <a:rPr lang="ja-JP" altLang="en-US" sz="4000" dirty="0"/>
              <a:t>文化財保護法のスキーム</a:t>
            </a:r>
            <a:br>
              <a:rPr lang="ja-JP" altLang="en-US" sz="4000" dirty="0"/>
            </a:br>
            <a:r>
              <a:rPr lang="en-US" altLang="ja-JP" sz="4000" dirty="0"/>
              <a:t>(</a:t>
            </a:r>
            <a:r>
              <a:rPr lang="ja-JP" altLang="en-US" sz="4000" dirty="0"/>
              <a:t>有形文化財の例</a:t>
            </a:r>
            <a:r>
              <a:rPr lang="en-US" altLang="ja-JP" sz="4000" dirty="0"/>
              <a:t>)</a:t>
            </a:r>
          </a:p>
        </p:txBody>
      </p:sp>
    </p:spTree>
    <p:extLst>
      <p:ext uri="{BB962C8B-B14F-4D97-AF65-F5344CB8AC3E}">
        <p14:creationId xmlns:p14="http://schemas.microsoft.com/office/powerpoint/2010/main" val="23773971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640960" cy="1143000"/>
          </a:xfrm>
          <a:ln>
            <a:solidFill>
              <a:schemeClr val="tx1">
                <a:lumMod val="95000"/>
                <a:lumOff val="5000"/>
              </a:schemeClr>
            </a:solidFill>
          </a:ln>
        </p:spPr>
        <p:txBody>
          <a:bodyPr>
            <a:noAutofit/>
          </a:bodyPr>
          <a:lstStyle/>
          <a:p>
            <a:r>
              <a:rPr lang="ja-JP" altLang="en-US" sz="3600" b="1" dirty="0" smtClean="0"/>
              <a:t>国宝と重要文化財 計１０９点が所在不明に</a:t>
            </a:r>
            <a:endParaRPr kumimoji="1" lang="ja-JP" altLang="en-US" sz="3600" dirty="0"/>
          </a:p>
        </p:txBody>
      </p:sp>
      <p:sp>
        <p:nvSpPr>
          <p:cNvPr id="3" name="コンテンツ プレースホルダ 2"/>
          <p:cNvSpPr>
            <a:spLocks noGrp="1"/>
          </p:cNvSpPr>
          <p:nvPr>
            <p:ph idx="1"/>
          </p:nvPr>
        </p:nvSpPr>
        <p:spPr>
          <a:xfrm>
            <a:off x="0" y="1600200"/>
            <a:ext cx="8892480" cy="5141168"/>
          </a:xfrm>
        </p:spPr>
        <p:txBody>
          <a:bodyPr>
            <a:normAutofit fontScale="92500" lnSpcReduction="10000"/>
          </a:bodyPr>
          <a:lstStyle/>
          <a:p>
            <a:r>
              <a:rPr lang="ja-JP" altLang="en-US" dirty="0" smtClean="0"/>
              <a:t>１万点余りに上る国の重要文化財の所在を文化庁が確認したところ、少なくとも国宝１点と重要文化財１０８点が盗難や所有者の死亡などで所在不明になっている。</a:t>
            </a:r>
          </a:p>
          <a:p>
            <a:r>
              <a:rPr lang="ja-JP" altLang="en-US" dirty="0" smtClean="0"/>
              <a:t>国の重要文化財を巡っては、去年、ＮＨＫの調査で７０点余りが所在不明になっていることが明らかになり、文化庁は１万５２４点すべての国宝と重要文化財の所在確認を進めている。</a:t>
            </a:r>
            <a:br>
              <a:rPr lang="ja-JP" altLang="en-US" dirty="0" smtClean="0"/>
            </a:br>
            <a:r>
              <a:rPr lang="ja-JP" altLang="en-US" dirty="0" smtClean="0"/>
              <a:t>その結果、昭和２８年に国宝に指定された「短刀銘国光」と重要文化財１０８点が所在不明となっていることが分かった。</a:t>
            </a:r>
            <a:br>
              <a:rPr lang="ja-JP" altLang="en-US" dirty="0" smtClean="0"/>
            </a:br>
            <a:endParaRPr kumimoji="1" lang="ja-JP" altLang="en-US" dirty="0"/>
          </a:p>
        </p:txBody>
      </p:sp>
    </p:spTree>
    <p:extLst>
      <p:ext uri="{BB962C8B-B14F-4D97-AF65-F5344CB8AC3E}">
        <p14:creationId xmlns:p14="http://schemas.microsoft.com/office/powerpoint/2010/main" val="15366170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fontScale="90000"/>
          </a:bodyPr>
          <a:lstStyle/>
          <a:p>
            <a:r>
              <a:rPr lang="ja-JP" altLang="en-US" b="1" dirty="0" smtClean="0"/>
              <a:t>江戸城の再建費用</a:t>
            </a:r>
            <a:r>
              <a:rPr lang="en-US" altLang="ja-JP" b="1" dirty="0" smtClean="0"/>
              <a:t>350</a:t>
            </a:r>
            <a:r>
              <a:rPr lang="ja-JP" altLang="en-US" b="1" dirty="0" smtClean="0"/>
              <a:t>億円 </a:t>
            </a:r>
            <a:r>
              <a:rPr lang="en-US" altLang="ja-JP" b="1" dirty="0" smtClean="0"/>
              <a:t/>
            </a:r>
            <a:br>
              <a:rPr lang="en-US" altLang="ja-JP" b="1" dirty="0" smtClean="0"/>
            </a:br>
            <a:r>
              <a:rPr lang="ja-JP" altLang="en-US" b="1" dirty="0" smtClean="0"/>
              <a:t>「木造」観光立国の夢 </a:t>
            </a:r>
            <a:endParaRPr kumimoji="1" lang="ja-JP" altLang="en-US" dirty="0"/>
          </a:p>
        </p:txBody>
      </p:sp>
      <p:sp>
        <p:nvSpPr>
          <p:cNvPr id="3" name="コンテンツ プレースホルダ 2"/>
          <p:cNvSpPr>
            <a:spLocks noGrp="1"/>
          </p:cNvSpPr>
          <p:nvPr>
            <p:ph idx="1"/>
          </p:nvPr>
        </p:nvSpPr>
        <p:spPr>
          <a:xfrm>
            <a:off x="-108520" y="1600200"/>
            <a:ext cx="9252520" cy="5501208"/>
          </a:xfrm>
        </p:spPr>
        <p:txBody>
          <a:bodyPr>
            <a:normAutofit fontScale="70000" lnSpcReduction="20000"/>
          </a:bodyPr>
          <a:lstStyle/>
          <a:p>
            <a:r>
              <a:rPr lang="ja-JP" altLang="en-US" dirty="0" smtClean="0"/>
              <a:t>東京五輪に合わせて、江戸城の天守閣を再建しよう。こんな計画を市民団体が中心になって進めている。構想を進めているのは、認定ＮＰＯ法人「江戸城天守を再建する会」（東京・千代田）。会長は江戸城を築いた武将、太田道灌の</a:t>
            </a:r>
            <a:r>
              <a:rPr lang="en-US" altLang="ja-JP" dirty="0" smtClean="0"/>
              <a:t>18</a:t>
            </a:r>
            <a:r>
              <a:rPr lang="ja-JP" altLang="en-US" dirty="0" smtClean="0"/>
              <a:t>代子孫にあたる太田資暁氏だ。</a:t>
            </a:r>
          </a:p>
          <a:p>
            <a:r>
              <a:rPr lang="en-US" altLang="ja-JP" dirty="0" smtClean="0"/>
              <a:t>1657</a:t>
            </a:r>
            <a:r>
              <a:rPr lang="ja-JP" altLang="en-US" dirty="0" smtClean="0"/>
              <a:t>年の明暦の大火（振り袖火事）で炎上した天守閣を再現しようと活動している。台座を含めて高さ</a:t>
            </a:r>
            <a:r>
              <a:rPr lang="en-US" altLang="ja-JP" dirty="0" smtClean="0"/>
              <a:t>59</a:t>
            </a:r>
            <a:r>
              <a:rPr lang="ja-JP" altLang="en-US" dirty="0" smtClean="0"/>
              <a:t>メートルの５層構造。高さは姫路城（兵庫県姫路市）の２倍、体積では３倍で、木造建築として国内最大級となる。</a:t>
            </a:r>
          </a:p>
          <a:p>
            <a:r>
              <a:rPr lang="ja-JP" altLang="en-US" dirty="0" smtClean="0"/>
              <a:t>再建に慎重な意見のなかには、皇居を見下ろすことへの懸念が多い。だが、皇居側の窓はもともと上向きにしか作られていなかったそうだ。気になるのは、やはりコスト。再建には長さ５メートルで</a:t>
            </a:r>
            <a:r>
              <a:rPr lang="en-US" altLang="ja-JP" dirty="0" smtClean="0"/>
              <a:t>35</a:t>
            </a:r>
            <a:r>
              <a:rPr lang="ja-JP" altLang="en-US" dirty="0" smtClean="0"/>
              <a:t>センチ角のヒノキが</a:t>
            </a:r>
            <a:r>
              <a:rPr lang="en-US" altLang="ja-JP" dirty="0" smtClean="0"/>
              <a:t>1000</a:t>
            </a:r>
            <a:r>
              <a:rPr lang="ja-JP" altLang="en-US" dirty="0" smtClean="0"/>
              <a:t>本必要となる。高級なヒノキを使えば、当然コンクリートより割高になるはず。</a:t>
            </a:r>
            <a:endParaRPr lang="en-US" altLang="ja-JP" dirty="0" smtClean="0"/>
          </a:p>
          <a:p>
            <a:r>
              <a:rPr lang="ja-JP" altLang="en-US" dirty="0" smtClean="0"/>
              <a:t>戦後、</a:t>
            </a:r>
            <a:r>
              <a:rPr lang="en-US" altLang="ja-JP" dirty="0" smtClean="0"/>
              <a:t>1960</a:t>
            </a:r>
            <a:r>
              <a:rPr lang="ja-JP" altLang="en-US" dirty="0" smtClean="0"/>
              <a:t>～</a:t>
            </a:r>
            <a:r>
              <a:rPr lang="en-US" altLang="ja-JP" dirty="0" smtClean="0"/>
              <a:t>70</a:t>
            </a:r>
            <a:r>
              <a:rPr lang="ja-JP" altLang="en-US" dirty="0" smtClean="0"/>
              <a:t>年代の城郭再建ラッシュでは、名古屋城や熊本城など</a:t>
            </a:r>
            <a:r>
              <a:rPr lang="en-US" altLang="ja-JP" dirty="0" smtClean="0"/>
              <a:t>30</a:t>
            </a:r>
            <a:r>
              <a:rPr lang="ja-JP" altLang="en-US" dirty="0" smtClean="0"/>
              <a:t>余りの天守閣をすべて鉄筋コンクリートで作った。高度成長期のさなかで文化財を復元するという意識は低く、もともと存在しなかった天守閣を“復元”したものもある。なにより戦火の記憶が生々しかったため、「燃えない」という理由を優先した。この「鉄筋コンクリート・バブル」は住居も同じ</a:t>
            </a:r>
            <a:endParaRPr kumimoji="1" lang="ja-JP" altLang="en-US" dirty="0"/>
          </a:p>
        </p:txBody>
      </p:sp>
    </p:spTree>
    <p:extLst>
      <p:ext uri="{BB962C8B-B14F-4D97-AF65-F5344CB8AC3E}">
        <p14:creationId xmlns:p14="http://schemas.microsoft.com/office/powerpoint/2010/main" val="366609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江戸城の再建イメージ</a:t>
            </a:r>
            <a:r>
              <a:rPr lang="en-US" altLang="ja-JP" dirty="0"/>
              <a:t>(</a:t>
            </a:r>
            <a:r>
              <a:rPr lang="ja-JP" altLang="en-US" dirty="0"/>
              <a:t>ＮＰＯ法人「江戸城天守を再建する会」提供</a:t>
            </a:r>
            <a:r>
              <a:rPr lang="en-US" altLang="ja-JP" dirty="0" smtClean="0"/>
              <a:t>)</a:t>
            </a:r>
            <a:endParaRPr kumimoji="1" lang="ja-JP" altLang="en-US" dirty="0"/>
          </a:p>
        </p:txBody>
      </p:sp>
      <p:pic>
        <p:nvPicPr>
          <p:cNvPr id="1026" name="Picture 2" descr="江戸城の再建イメージ(ＮＰＯ法人「江戸城天守を再建する会」提供)"/>
          <p:cNvPicPr>
            <a:picLocks noChangeAspect="1" noChangeArrowheads="1"/>
          </p:cNvPicPr>
          <p:nvPr/>
        </p:nvPicPr>
        <p:blipFill>
          <a:blip r:embed="rId3" cstate="print"/>
          <a:srcRect/>
          <a:stretch>
            <a:fillRect/>
          </a:stretch>
        </p:blipFill>
        <p:spPr bwMode="auto">
          <a:xfrm>
            <a:off x="1187624" y="2060848"/>
            <a:ext cx="6000750" cy="4238625"/>
          </a:xfrm>
          <a:prstGeom prst="rect">
            <a:avLst/>
          </a:prstGeom>
          <a:noFill/>
        </p:spPr>
      </p:pic>
    </p:spTree>
    <p:extLst>
      <p:ext uri="{BB962C8B-B14F-4D97-AF65-F5344CB8AC3E}">
        <p14:creationId xmlns:p14="http://schemas.microsoft.com/office/powerpoint/2010/main" val="2012500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タイトル 1"/>
          <p:cNvSpPr>
            <a:spLocks noGrp="1"/>
          </p:cNvSpPr>
          <p:nvPr>
            <p:ph type="title"/>
          </p:nvPr>
        </p:nvSpPr>
        <p:spPr>
          <a:solidFill>
            <a:srgbClr val="FFCCFF"/>
          </a:solidFill>
          <a:ln w="57150">
            <a:solidFill>
              <a:schemeClr val="tx1">
                <a:lumMod val="85000"/>
                <a:lumOff val="15000"/>
              </a:schemeClr>
            </a:solidFill>
          </a:ln>
        </p:spPr>
        <p:txBody>
          <a:bodyPr/>
          <a:lstStyle/>
          <a:p>
            <a:pPr>
              <a:defRPr/>
            </a:pPr>
            <a:r>
              <a:rPr lang="ja-JP" altLang="en-US" dirty="0" smtClean="0"/>
              <a:t>中世ロマンティック街道の成功</a:t>
            </a:r>
          </a:p>
        </p:txBody>
      </p:sp>
      <p:sp>
        <p:nvSpPr>
          <p:cNvPr id="89091" name="コンテンツ プレースホルダ 2"/>
          <p:cNvSpPr>
            <a:spLocks noGrp="1"/>
          </p:cNvSpPr>
          <p:nvPr>
            <p:ph idx="1"/>
          </p:nvPr>
        </p:nvSpPr>
        <p:spPr>
          <a:xfrm>
            <a:off x="457200" y="1600200"/>
            <a:ext cx="8229600" cy="5068888"/>
          </a:xfrm>
        </p:spPr>
        <p:txBody>
          <a:bodyPr/>
          <a:lstStyle/>
          <a:p>
            <a:pPr>
              <a:defRPr/>
            </a:pPr>
            <a:r>
              <a:rPr lang="ja-JP" altLang="en-US" dirty="0" smtClean="0">
                <a:solidFill>
                  <a:srgbClr val="FF0000"/>
                </a:solidFill>
              </a:rPr>
              <a:t>ノイシュバンシュタイン城（白鳥城）　見た目</a:t>
            </a:r>
            <a:endParaRPr lang="en-US" altLang="ja-JP" dirty="0" smtClean="0">
              <a:solidFill>
                <a:srgbClr val="FF0000"/>
              </a:solidFill>
            </a:endParaRPr>
          </a:p>
          <a:p>
            <a:pPr>
              <a:defRPr/>
            </a:pPr>
            <a:r>
              <a:rPr lang="ja-JP" altLang="en-US" dirty="0" smtClean="0"/>
              <a:t>レジデンス、ヴューズ教会（世界遺産）</a:t>
            </a:r>
            <a:r>
              <a:rPr lang="ja-JP" altLang="en-US" dirty="0"/>
              <a:t>　</a:t>
            </a:r>
            <a:r>
              <a:rPr lang="ja-JP" altLang="en-US" dirty="0" smtClean="0"/>
              <a:t>　　　　　　</a:t>
            </a:r>
            <a:endParaRPr lang="en-US" altLang="ja-JP" dirty="0" smtClean="0">
              <a:solidFill>
                <a:srgbClr val="FF0000"/>
              </a:solidFill>
            </a:endParaRPr>
          </a:p>
          <a:p>
            <a:pPr>
              <a:defRPr/>
            </a:pPr>
            <a:r>
              <a:rPr lang="ja-JP" altLang="en-US" dirty="0" smtClean="0"/>
              <a:t>中世の町</a:t>
            </a:r>
            <a:r>
              <a:rPr lang="ja-JP" altLang="en-US" dirty="0" smtClean="0">
                <a:solidFill>
                  <a:srgbClr val="FF0000"/>
                </a:solidFill>
              </a:rPr>
              <a:t>ローテンブルグ</a:t>
            </a:r>
            <a:r>
              <a:rPr lang="ja-JP" altLang="en-US" dirty="0" smtClean="0"/>
              <a:t>（第二次世界大戦で完全破壊されたものを復元）</a:t>
            </a:r>
            <a:endParaRPr lang="en-US" altLang="ja-JP" dirty="0" smtClean="0">
              <a:solidFill>
                <a:srgbClr val="FF0000"/>
              </a:solidFill>
            </a:endParaRPr>
          </a:p>
          <a:p>
            <a:pPr>
              <a:defRPr/>
            </a:pPr>
            <a:r>
              <a:rPr lang="ja-JP" altLang="en-US" dirty="0" smtClean="0"/>
              <a:t>マルティン・ルター宗教改革（</a:t>
            </a:r>
            <a:r>
              <a:rPr lang="en-US" altLang="ja-JP" dirty="0" smtClean="0"/>
              <a:t>1517</a:t>
            </a:r>
            <a:r>
              <a:rPr lang="ja-JP" altLang="en-US" dirty="0" smtClean="0"/>
              <a:t>年）とドイツ農民戦争　⇔蓮如上人布教活動と一向一揆</a:t>
            </a:r>
            <a:endParaRPr lang="en-US" altLang="ja-JP" dirty="0" smtClean="0"/>
          </a:p>
          <a:p>
            <a:pPr>
              <a:defRPr/>
            </a:pPr>
            <a:r>
              <a:rPr lang="ja-JP" altLang="en-US" dirty="0" smtClean="0"/>
              <a:t>マス料理　</a:t>
            </a:r>
            <a:endParaRPr lang="en-US" altLang="ja-JP" dirty="0" smtClean="0"/>
          </a:p>
          <a:p>
            <a:pPr>
              <a:defRPr/>
            </a:pPr>
            <a:r>
              <a:rPr lang="ja-JP" altLang="en-US" dirty="0" smtClean="0"/>
              <a:t>工芸品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ナチスドイツのイメージ一新を図る</a:t>
            </a:r>
            <a:endParaRPr lang="en-US" altLang="ja-JP" dirty="0" smtClean="0"/>
          </a:p>
          <a:p>
            <a:r>
              <a:rPr kumimoji="1" lang="ja-JP" altLang="en-US" dirty="0" smtClean="0"/>
              <a:t>伝統は後でも作れる</a:t>
            </a:r>
            <a:endParaRPr kumimoji="1" lang="en-US" altLang="ja-JP" dirty="0" smtClean="0"/>
          </a:p>
          <a:p>
            <a:r>
              <a:rPr lang="ja-JP" altLang="en-US" dirty="0" smtClean="0"/>
              <a:t>ルート化（地域ビジネスモデル）</a:t>
            </a:r>
            <a:endParaRPr lang="en-US" altLang="ja-JP" dirty="0" smtClean="0"/>
          </a:p>
          <a:p>
            <a:pPr>
              <a:buNone/>
            </a:pPr>
            <a:r>
              <a:rPr lang="ja-JP" altLang="en-US" dirty="0" smtClean="0"/>
              <a:t>　狭い地域内でもめる（誘客と収益は別　納得に行く分配システムの構築、）</a:t>
            </a:r>
            <a:endParaRPr lang="en-US" altLang="ja-JP" dirty="0" smtClean="0"/>
          </a:p>
          <a:p>
            <a:r>
              <a:rPr kumimoji="1" lang="ja-JP" altLang="en-US" dirty="0" smtClean="0"/>
              <a:t>ネーミングとストーリー</a:t>
            </a:r>
            <a:endParaRPr kumimoji="1" lang="en-US" altLang="ja-JP" dirty="0" smtClean="0"/>
          </a:p>
          <a:p>
            <a:r>
              <a:rPr lang="ja-JP" altLang="en-US" dirty="0" smtClean="0"/>
              <a:t>普遍性のある素材（キリスト教、仏教、神道）</a:t>
            </a:r>
            <a:endParaRPr kumimoji="1" lang="en-US" altLang="ja-JP"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lumMod val="95000"/>
                <a:lumOff val="5000"/>
              </a:schemeClr>
            </a:solidFill>
            <a:prstDash val="dash"/>
          </a:ln>
        </p:spPr>
        <p:txBody>
          <a:bodyPr/>
          <a:lstStyle/>
          <a:p>
            <a:pPr>
              <a:defRPr/>
            </a:pPr>
            <a:r>
              <a:rPr lang="ja-JP" altLang="en-US" dirty="0" smtClean="0"/>
              <a:t>ドイツ農民戦争との比較</a:t>
            </a:r>
            <a:endParaRPr lang="ja-JP" altLang="en-US" dirty="0"/>
          </a:p>
        </p:txBody>
      </p:sp>
      <p:sp>
        <p:nvSpPr>
          <p:cNvPr id="240643" name="コンテンツ プレースホルダ 2"/>
          <p:cNvSpPr>
            <a:spLocks noGrp="1"/>
          </p:cNvSpPr>
          <p:nvPr>
            <p:ph idx="1"/>
          </p:nvPr>
        </p:nvSpPr>
        <p:spPr>
          <a:xfrm>
            <a:off x="457200" y="1600200"/>
            <a:ext cx="8229600" cy="4997450"/>
          </a:xfrm>
        </p:spPr>
        <p:txBody>
          <a:bodyPr/>
          <a:lstStyle/>
          <a:p>
            <a:r>
              <a:rPr lang="ja-JP" altLang="en-US" smtClean="0"/>
              <a:t>マルティン・ルターも蓮如も「政教分離」政治闘争には否定的</a:t>
            </a:r>
            <a:endParaRPr lang="en-US" altLang="ja-JP" smtClean="0"/>
          </a:p>
          <a:p>
            <a:r>
              <a:rPr lang="ja-JP" altLang="ja-JP" smtClean="0"/>
              <a:t>「白骨の御文章」</a:t>
            </a:r>
            <a:endParaRPr lang="en-US" altLang="ja-JP" smtClean="0"/>
          </a:p>
          <a:p>
            <a:pPr>
              <a:buFontTx/>
              <a:buNone/>
            </a:pPr>
            <a:r>
              <a:rPr lang="ja-JP" altLang="en-US" smtClean="0"/>
              <a:t>　　　</a:t>
            </a:r>
            <a:r>
              <a:rPr lang="ja-JP" altLang="ja-JP" smtClean="0"/>
              <a:t>朝に紅顔ありて夕べに白骨となれる身なり</a:t>
            </a:r>
            <a:endParaRPr lang="en-US" altLang="ja-JP" smtClean="0"/>
          </a:p>
          <a:p>
            <a:r>
              <a:rPr lang="ja-JP" altLang="en-US" smtClean="0"/>
              <a:t>真宗は来世往来における機会均等を説く。現世における支配・従属関係は問題としない</a:t>
            </a:r>
            <a:endParaRPr lang="en-US" altLang="ja-JP" smtClean="0"/>
          </a:p>
          <a:p>
            <a:r>
              <a:rPr lang="ja-JP" altLang="en-US" smtClean="0"/>
              <a:t>諸侯勢力の勝利、農民は一層農奴的抑圧下におかれ、ドイツ農民はルター派をはなれカソリックが主流（現在はロマンティック街道）</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fontScale="90000"/>
          </a:bodyPr>
          <a:lstStyle/>
          <a:p>
            <a:r>
              <a:rPr lang="ja-JP" altLang="en-US" dirty="0" smtClean="0"/>
              <a:t>文化財の定義</a:t>
            </a:r>
            <a:r>
              <a:rPr lang="en-US" altLang="ja-JP" dirty="0" smtClean="0"/>
              <a:t/>
            </a:r>
            <a:br>
              <a:rPr lang="en-US" altLang="ja-JP" dirty="0" smtClean="0"/>
            </a:br>
            <a:r>
              <a:rPr lang="ja-JP" altLang="en-US" dirty="0" smtClean="0"/>
              <a:t>（心が生み出すもの）</a:t>
            </a:r>
            <a:endParaRPr kumimoji="1" lang="ja-JP" altLang="en-US" dirty="0"/>
          </a:p>
        </p:txBody>
      </p:sp>
      <p:sp>
        <p:nvSpPr>
          <p:cNvPr id="3" name="コンテンツ プレースホルダ 2"/>
          <p:cNvSpPr>
            <a:spLocks noGrp="1"/>
          </p:cNvSpPr>
          <p:nvPr>
            <p:ph idx="1"/>
          </p:nvPr>
        </p:nvSpPr>
        <p:spPr>
          <a:xfrm>
            <a:off x="457200" y="1600201"/>
            <a:ext cx="8435280" cy="4061048"/>
          </a:xfrm>
        </p:spPr>
        <p:txBody>
          <a:bodyPr/>
          <a:lstStyle/>
          <a:p>
            <a:r>
              <a:rPr kumimoji="1" lang="ja-JP" altLang="en-US" dirty="0" smtClean="0"/>
              <a:t>定義はない。定義をする制度的必要性が極めて薄い</a:t>
            </a:r>
            <a:endParaRPr kumimoji="1" lang="en-US" altLang="ja-JP" dirty="0" smtClean="0"/>
          </a:p>
          <a:p>
            <a:r>
              <a:rPr kumimoji="1" lang="ja-JP" altLang="en-US" dirty="0" smtClean="0"/>
              <a:t>天皇陛下が植えられた松は文化財か？</a:t>
            </a:r>
            <a:endParaRPr kumimoji="1" lang="en-US" altLang="ja-JP" dirty="0" smtClean="0"/>
          </a:p>
          <a:p>
            <a:r>
              <a:rPr lang="ja-JP" altLang="en-US" dirty="0" smtClean="0"/>
              <a:t>ビルゲーツが使ったパソコンは？</a:t>
            </a:r>
            <a:endParaRPr lang="en-US" altLang="ja-JP" dirty="0" smtClean="0"/>
          </a:p>
          <a:p>
            <a:r>
              <a:rPr lang="ja-JP" altLang="en-US" dirty="0" smtClean="0"/>
              <a:t>寺前教授が使ったパソコンは？</a:t>
            </a:r>
            <a:endParaRPr lang="en-US" altLang="ja-JP" dirty="0" smtClean="0"/>
          </a:p>
          <a:p>
            <a:r>
              <a:rPr lang="ja-JP" altLang="en-US" dirty="0" smtClean="0"/>
              <a:t>では寺前教授が後でノーベル賞を受賞したらそのパソコンは文化財になるか？</a:t>
            </a:r>
            <a:endParaRPr lang="en-US" altLang="ja-JP" dirty="0" smtClean="0"/>
          </a:p>
          <a:p>
            <a:endParaRPr kumimoji="1" lang="ja-JP" altLang="en-US" dirty="0"/>
          </a:p>
        </p:txBody>
      </p:sp>
      <p:sp>
        <p:nvSpPr>
          <p:cNvPr id="4" name="下矢印 3"/>
          <p:cNvSpPr/>
          <p:nvPr/>
        </p:nvSpPr>
        <p:spPr>
          <a:xfrm>
            <a:off x="1187624" y="5733256"/>
            <a:ext cx="6984776" cy="978408"/>
          </a:xfrm>
          <a:prstGeom prst="downArrow">
            <a:avLst>
              <a:gd name="adj1" fmla="val 92112"/>
              <a:gd name="adj2" fmla="val 3849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観光資源は心が生み出すもの</a:t>
            </a:r>
            <a:endParaRPr kumimoji="1" lang="ja-JP" altLang="en-US" sz="3600" dirty="0">
              <a:solidFill>
                <a:schemeClr val="tx1">
                  <a:lumMod val="95000"/>
                  <a:lumOff val="5000"/>
                </a:schemeClr>
              </a:solidFill>
            </a:endParaRPr>
          </a:p>
        </p:txBody>
      </p:sp>
    </p:spTree>
    <p:extLst>
      <p:ext uri="{BB962C8B-B14F-4D97-AF65-F5344CB8AC3E}">
        <p14:creationId xmlns:p14="http://schemas.microsoft.com/office/powerpoint/2010/main" val="1798561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7" name="Rectangle 5"/>
          <p:cNvSpPr>
            <a:spLocks noChangeArrowheads="1"/>
          </p:cNvSpPr>
          <p:nvPr/>
        </p:nvSpPr>
        <p:spPr bwMode="auto">
          <a:xfrm>
            <a:off x="0" y="2071688"/>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59396" name="Object 4"/>
          <p:cNvGraphicFramePr>
            <a:graphicFrameLocks noChangeAspect="1"/>
          </p:cNvGraphicFramePr>
          <p:nvPr/>
        </p:nvGraphicFramePr>
        <p:xfrm>
          <a:off x="0" y="976313"/>
          <a:ext cx="9144000" cy="5851525"/>
        </p:xfrm>
        <a:graphic>
          <a:graphicData uri="http://schemas.openxmlformats.org/presentationml/2006/ole">
            <mc:AlternateContent xmlns:mc="http://schemas.openxmlformats.org/markup-compatibility/2006">
              <mc:Choice xmlns:v="urn:schemas-microsoft-com:vml" Requires="v">
                <p:oleObj spid="_x0000_s2056" name="スライド" r:id="rId4" imgW="2346990" imgH="1758761" progId="PowerPoint.Slide.8">
                  <p:embed/>
                </p:oleObj>
              </mc:Choice>
              <mc:Fallback>
                <p:oleObj name="スライド" r:id="rId4" imgW="2346990" imgH="1758761" progId="PowerPoint.Slid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976313"/>
                        <a:ext cx="9144000" cy="5851525"/>
                      </a:xfrm>
                      <a:prstGeom prst="rect">
                        <a:avLst/>
                      </a:prstGeom>
                      <a:noFill/>
                      <a:extLst>
                        <a:ext uri="{909E8E84-426E-40DD-AFC4-6F175D3DCCD1}">
                          <a14:hiddenFill xmlns:a14="http://schemas.microsoft.com/office/drawing/2010/main">
                            <a:solidFill>
                              <a:srgbClr val="000000"/>
                            </a:solidFill>
                          </a14:hiddenFill>
                        </a:ext>
                      </a:extLst>
                    </p:spPr>
                  </p:pic>
                </p:oleObj>
              </mc:Fallback>
            </mc:AlternateContent>
          </a:graphicData>
        </a:graphic>
      </p:graphicFrame>
      <p:sp>
        <p:nvSpPr>
          <p:cNvPr id="59394" name="Rectangle 2"/>
          <p:cNvSpPr>
            <a:spLocks noGrp="1" noChangeArrowheads="1"/>
          </p:cNvSpPr>
          <p:nvPr>
            <p:ph type="title"/>
          </p:nvPr>
        </p:nvSpPr>
        <p:spPr>
          <a:solidFill>
            <a:schemeClr val="accent6">
              <a:lumMod val="40000"/>
              <a:lumOff val="60000"/>
            </a:schemeClr>
          </a:solidFill>
          <a:ln>
            <a:solidFill>
              <a:schemeClr val="tx1"/>
            </a:solidFill>
          </a:ln>
        </p:spPr>
        <p:txBody>
          <a:bodyPr/>
          <a:lstStyle/>
          <a:p>
            <a:r>
              <a:rPr lang="ja-JP" altLang="en-US" dirty="0"/>
              <a:t>格付の拡大詳細化</a:t>
            </a:r>
            <a:r>
              <a:rPr lang="en-US" altLang="ja-JP" dirty="0"/>
              <a:t>(</a:t>
            </a:r>
            <a:r>
              <a:rPr lang="ja-JP" altLang="en-US" dirty="0"/>
              <a:t>評価システム</a:t>
            </a:r>
            <a:r>
              <a:rPr lang="en-US" altLang="ja-JP" dirty="0"/>
              <a:t>)</a:t>
            </a:r>
          </a:p>
        </p:txBody>
      </p:sp>
    </p:spTree>
    <p:extLst>
      <p:ext uri="{BB962C8B-B14F-4D97-AF65-F5344CB8AC3E}">
        <p14:creationId xmlns:p14="http://schemas.microsoft.com/office/powerpoint/2010/main" val="37970850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144000" cy="1143000"/>
          </a:xfrm>
          <a:solidFill>
            <a:srgbClr val="FFFF00"/>
          </a:solidFill>
          <a:ln w="38100">
            <a:solidFill>
              <a:schemeClr val="tx1">
                <a:lumMod val="95000"/>
                <a:lumOff val="5000"/>
              </a:schemeClr>
            </a:solidFill>
          </a:ln>
        </p:spPr>
        <p:txBody>
          <a:bodyPr>
            <a:normAutofit/>
          </a:bodyPr>
          <a:lstStyle/>
          <a:p>
            <a:r>
              <a:rPr lang="ja-JP" altLang="ja-JP" sz="3600" dirty="0" smtClean="0"/>
              <a:t>文化財のヒエラルキー的思想に対する注意</a:t>
            </a:r>
            <a:endParaRPr kumimoji="1" lang="ja-JP" altLang="en-US" sz="3600" dirty="0"/>
          </a:p>
        </p:txBody>
      </p:sp>
      <p:sp>
        <p:nvSpPr>
          <p:cNvPr id="3" name="コンテンツ プレースホルダ 2"/>
          <p:cNvSpPr>
            <a:spLocks noGrp="1"/>
          </p:cNvSpPr>
          <p:nvPr>
            <p:ph idx="1"/>
          </p:nvPr>
        </p:nvSpPr>
        <p:spPr>
          <a:xfrm>
            <a:off x="251520" y="1600200"/>
            <a:ext cx="8892480" cy="4525963"/>
          </a:xfrm>
        </p:spPr>
        <p:txBody>
          <a:bodyPr>
            <a:noAutofit/>
          </a:bodyPr>
          <a:lstStyle/>
          <a:p>
            <a:r>
              <a:rPr lang="ja-JP" altLang="ja-JP" sz="4000" dirty="0" smtClean="0"/>
              <a:t>行政担当者は高校野球の地区予選的発想</a:t>
            </a:r>
            <a:endParaRPr lang="en-US" altLang="ja-JP" sz="4000" dirty="0" smtClean="0"/>
          </a:p>
          <a:p>
            <a:r>
              <a:rPr lang="ja-JP" altLang="ja-JP" sz="4000" dirty="0" smtClean="0"/>
              <a:t>文化財保護</a:t>
            </a:r>
            <a:r>
              <a:rPr lang="ja-JP" altLang="en-US" sz="4000" dirty="0" smtClean="0"/>
              <a:t>法制度</a:t>
            </a:r>
            <a:r>
              <a:rPr lang="ja-JP" altLang="ja-JP" sz="4000" dirty="0" smtClean="0"/>
              <a:t>は、ヒエラルキー構成</a:t>
            </a:r>
            <a:r>
              <a:rPr lang="ja-JP" altLang="en-US" sz="4000" dirty="0" smtClean="0"/>
              <a:t>でない</a:t>
            </a:r>
            <a:endParaRPr lang="en-US" altLang="ja-JP" sz="4000" dirty="0" smtClean="0"/>
          </a:p>
          <a:p>
            <a:r>
              <a:rPr lang="ja-JP" altLang="en-US" sz="4000" dirty="0" smtClean="0"/>
              <a:t>「</a:t>
            </a:r>
            <a:r>
              <a:rPr lang="ja-JP" altLang="ja-JP" sz="4000" dirty="0" smtClean="0"/>
              <a:t>桂離宮</a:t>
            </a:r>
            <a:r>
              <a:rPr lang="ja-JP" altLang="en-US" sz="4000" dirty="0" smtClean="0"/>
              <a:t>」</a:t>
            </a:r>
            <a:r>
              <a:rPr lang="ja-JP" altLang="ja-JP" sz="4000" dirty="0" smtClean="0"/>
              <a:t>は、文化庁は重要文化財に指定してい</a:t>
            </a:r>
            <a:r>
              <a:rPr lang="ja-JP" altLang="en-US" sz="4000" dirty="0" smtClean="0"/>
              <a:t>ない。皇室財産は外される</a:t>
            </a:r>
            <a:endParaRPr lang="en-US" altLang="ja-JP" sz="4000" dirty="0" smtClean="0"/>
          </a:p>
          <a:p>
            <a:r>
              <a:rPr lang="ja-JP" altLang="ja-JP" sz="4000" dirty="0" smtClean="0"/>
              <a:t>その桂離宮も皇室文化財になったのは明治維新後のこと。</a:t>
            </a:r>
            <a:endParaRPr lang="en-US" altLang="ja-JP" sz="4000" dirty="0" smtClean="0"/>
          </a:p>
        </p:txBody>
      </p:sp>
    </p:spTree>
    <p:extLst>
      <p:ext uri="{BB962C8B-B14F-4D97-AF65-F5344CB8AC3E}">
        <p14:creationId xmlns:p14="http://schemas.microsoft.com/office/powerpoint/2010/main" val="2071319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kumimoji="1" lang="ja-JP" altLang="en-US" dirty="0" smtClean="0"/>
              <a:t>登録と指定の大きな制度的違い</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「指定」</a:t>
            </a:r>
            <a:r>
              <a:rPr lang="ja-JP" altLang="en-US" dirty="0" smtClean="0"/>
              <a:t> （重要文化財）</a:t>
            </a:r>
            <a:r>
              <a:rPr kumimoji="1" lang="ja-JP" altLang="en-US" dirty="0" smtClean="0"/>
              <a:t>は、文化庁長官がするもの</a:t>
            </a:r>
            <a:endParaRPr kumimoji="1" lang="en-US" altLang="ja-JP" dirty="0" smtClean="0"/>
          </a:p>
          <a:p>
            <a:r>
              <a:rPr lang="ja-JP" altLang="en-US" dirty="0" smtClean="0"/>
              <a:t>登録は、文化財所有者が、自分の意思で「登録」するもの</a:t>
            </a:r>
            <a:endParaRPr lang="en-US" altLang="ja-JP" dirty="0" smtClean="0"/>
          </a:p>
          <a:p>
            <a:r>
              <a:rPr kumimoji="1" lang="ja-JP" altLang="en-US" dirty="0" smtClean="0"/>
              <a:t>両者は百八十度違うことの認識がなく、「登録文化財」➵「重要文化財」のヒエラルキーを思いこんでいる。</a:t>
            </a:r>
            <a:endParaRPr kumimoji="1" lang="en-US" altLang="ja-JP" dirty="0" smtClean="0"/>
          </a:p>
          <a:p>
            <a:r>
              <a:rPr lang="ja-JP" altLang="en-US" dirty="0" smtClean="0"/>
              <a:t>登録基準、指定基準は、行政の一時的な判断基準であり、永遠のものではない</a:t>
            </a:r>
            <a:endParaRPr kumimoji="1" lang="ja-JP" altLang="en-US" dirty="0"/>
          </a:p>
        </p:txBody>
      </p:sp>
    </p:spTree>
    <p:extLst>
      <p:ext uri="{BB962C8B-B14F-4D97-AF65-F5344CB8AC3E}">
        <p14:creationId xmlns:p14="http://schemas.microsoft.com/office/powerpoint/2010/main" val="870047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a:bodyPr>
          <a:lstStyle/>
          <a:p>
            <a:r>
              <a:rPr lang="ja-JP" altLang="ja-JP" b="1" dirty="0" smtClean="0"/>
              <a:t>優れた自然の風景地</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観光立国推進基本法は、観光資源として「優れた自然の風景地」を例示している。「すぐれた自然の風景地」を保護する総合的な法制度は</a:t>
            </a:r>
            <a:r>
              <a:rPr lang="ja-JP" altLang="ja-JP" dirty="0" smtClean="0">
                <a:solidFill>
                  <a:srgbClr val="FF0000"/>
                </a:solidFill>
              </a:rPr>
              <a:t>自然公園法</a:t>
            </a:r>
            <a:r>
              <a:rPr lang="ja-JP" altLang="ja-JP" dirty="0" smtClean="0"/>
              <a:t>であり、国立公園行政に代表される自然公園行政は、観光行政の大きなウェイトを占めることが認識され、観光基本法の制定された翌年</a:t>
            </a:r>
            <a:r>
              <a:rPr lang="en-US" altLang="ja-JP" dirty="0" smtClean="0"/>
              <a:t>1964</a:t>
            </a:r>
            <a:r>
              <a:rPr lang="ja-JP" altLang="ja-JP" dirty="0" smtClean="0"/>
              <a:t>年に厚生省国立公園局に昇格している</a:t>
            </a:r>
            <a:r>
              <a:rPr lang="en-US" altLang="ja-JP" dirty="0" smtClean="0"/>
              <a:t>(1968</a:t>
            </a:r>
            <a:r>
              <a:rPr lang="ja-JP" altLang="ja-JP" dirty="0" smtClean="0"/>
              <a:t>年行政改革で部に降格</a:t>
            </a:r>
            <a:r>
              <a:rPr lang="en-US" altLang="ja-JP" dirty="0" smtClean="0"/>
              <a:t>)</a:t>
            </a:r>
            <a:r>
              <a:rPr lang="ja-JP" altLang="ja-JP" dirty="0" err="1" smtClean="0"/>
              <a:t>。</a:t>
            </a:r>
            <a:endParaRPr lang="ja-JP" altLang="ja-JP" dirty="0" smtClean="0"/>
          </a:p>
        </p:txBody>
      </p:sp>
    </p:spTree>
    <p:extLst>
      <p:ext uri="{BB962C8B-B14F-4D97-AF65-F5344CB8AC3E}">
        <p14:creationId xmlns:p14="http://schemas.microsoft.com/office/powerpoint/2010/main" val="6546105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tx1">
                <a:lumMod val="85000"/>
                <a:lumOff val="15000"/>
              </a:schemeClr>
            </a:solidFill>
          </a:ln>
        </p:spPr>
        <p:txBody>
          <a:bodyPr/>
          <a:lstStyle/>
          <a:p>
            <a:r>
              <a:rPr lang="ja-JP" altLang="ja-JP" dirty="0" smtClean="0"/>
              <a:t>文化観光資源の保護による規制</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ja-JP" dirty="0" smtClean="0"/>
              <a:t>これまでは、文化観光資源の保護による規制は住民の理解が得られないとの認識も存在した。</a:t>
            </a:r>
            <a:r>
              <a:rPr lang="ja-JP" altLang="ja-JP" b="1" dirty="0" smtClean="0">
                <a:solidFill>
                  <a:srgbClr val="FF0000"/>
                </a:solidFill>
              </a:rPr>
              <a:t>京都並びに奈良の国際文化観光都市建設法において、その第</a:t>
            </a:r>
            <a:r>
              <a:rPr lang="en-US" altLang="ja-JP" b="1" dirty="0" smtClean="0">
                <a:solidFill>
                  <a:srgbClr val="FF0000"/>
                </a:solidFill>
              </a:rPr>
              <a:t>3</a:t>
            </a:r>
            <a:r>
              <a:rPr lang="ja-JP" altLang="ja-JP" b="1" dirty="0" smtClean="0">
                <a:solidFill>
                  <a:srgbClr val="FF0000"/>
                </a:solidFill>
              </a:rPr>
              <a:t>条</a:t>
            </a:r>
            <a:r>
              <a:rPr lang="ja-JP" altLang="ja-JP" dirty="0" smtClean="0"/>
              <a:t>に「文化観光資源又は文化観施設の維持保存のために文化観光保存地区を指定することができる。」という特別な規定がわざわざ挿入されたので</a:t>
            </a:r>
            <a:r>
              <a:rPr lang="ja-JP" altLang="en-US" dirty="0" smtClean="0"/>
              <a:t>す</a:t>
            </a:r>
            <a:r>
              <a:rPr lang="ja-JP" altLang="ja-JP" dirty="0" smtClean="0"/>
              <a:t>が、</a:t>
            </a:r>
            <a:r>
              <a:rPr lang="ja-JP" altLang="ja-JP" b="1" dirty="0" smtClean="0">
                <a:solidFill>
                  <a:srgbClr val="FF0000"/>
                </a:solidFill>
              </a:rPr>
              <a:t>松江市国際文化観光郡市建設法にはその規定がない点につき</a:t>
            </a:r>
            <a:r>
              <a:rPr lang="ja-JP" altLang="ja-JP" dirty="0" smtClean="0"/>
              <a:t>、「ああいうふうな文化財保護地区を設けるという條文をはさみますと、その條文をたてにして非常な逆宣伝であるとか、幼年的なことが</a:t>
            </a:r>
            <a:r>
              <a:rPr lang="ja-JP" altLang="ja-JP" dirty="0" err="1" smtClean="0"/>
              <a:t>起つて、</a:t>
            </a:r>
            <a:r>
              <a:rPr lang="ja-JP" altLang="ja-JP" dirty="0" smtClean="0"/>
              <a:t>この法案の真意を生かすのに非常に困難な面もあると聞きましたので、先ほど申し上げましたような建築基準法とか、普通の都市計画法とか一般條例に</a:t>
            </a:r>
            <a:r>
              <a:rPr lang="ja-JP" altLang="ja-JP" dirty="0" err="1" smtClean="0"/>
              <a:t>よつて</a:t>
            </a:r>
            <a:r>
              <a:rPr lang="ja-JP" altLang="ja-JP" dirty="0" smtClean="0"/>
              <a:t>その実をあげ得るならばさしつかえあるまいと、かように考えた次第であります」とまで答弁されてい</a:t>
            </a:r>
            <a:r>
              <a:rPr lang="ja-JP" altLang="en-US" dirty="0" smtClean="0"/>
              <a:t>まし</a:t>
            </a:r>
            <a:r>
              <a:rPr lang="ja-JP" altLang="ja-JP" dirty="0" smtClean="0"/>
              <a:t>た。</a:t>
            </a:r>
          </a:p>
          <a:p>
            <a:endParaRPr kumimoji="1" lang="ja-JP" altLang="en-US" dirty="0"/>
          </a:p>
        </p:txBody>
      </p:sp>
    </p:spTree>
    <p:extLst>
      <p:ext uri="{BB962C8B-B14F-4D97-AF65-F5344CB8AC3E}">
        <p14:creationId xmlns:p14="http://schemas.microsoft.com/office/powerpoint/2010/main" val="4062783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4706</TotalTime>
  <Words>2977</Words>
  <Application>Microsoft Office PowerPoint</Application>
  <PresentationFormat>画面に合わせる (4:3)</PresentationFormat>
  <Paragraphs>161</Paragraphs>
  <Slides>35</Slides>
  <Notes>32</Notes>
  <HiddenSlides>1</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35</vt:i4>
      </vt:variant>
    </vt:vector>
  </HeadingPairs>
  <TitlesOfParts>
    <vt:vector size="41" baseType="lpstr">
      <vt:lpstr>ＭＳ Ｐゴシック</vt:lpstr>
      <vt:lpstr>ＭＳ 明朝</vt:lpstr>
      <vt:lpstr>Arial</vt:lpstr>
      <vt:lpstr>Calibri</vt:lpstr>
      <vt:lpstr>Office テーマ</vt:lpstr>
      <vt:lpstr>スライド</vt:lpstr>
      <vt:lpstr>文化資源と観光</vt:lpstr>
      <vt:lpstr>梅棹忠夫『梅棹忠夫著作集第21号』 中央公論社、1993年　p.243</vt:lpstr>
      <vt:lpstr>文化財保護法のスキーム (有形文化財の例)</vt:lpstr>
      <vt:lpstr>文化財の定義 （心が生み出すもの）</vt:lpstr>
      <vt:lpstr>格付の拡大詳細化(評価システム)</vt:lpstr>
      <vt:lpstr>文化財のヒエラルキー的思想に対する注意</vt:lpstr>
      <vt:lpstr>登録と指定の大きな制度的違い</vt:lpstr>
      <vt:lpstr>優れた自然の風景地</vt:lpstr>
      <vt:lpstr>文化観光資源の保護による規制</vt:lpstr>
      <vt:lpstr>文化的景観の文化財化</vt:lpstr>
      <vt:lpstr>文化観光資源としてのレプリカ等</vt:lpstr>
      <vt:lpstr>贋作</vt:lpstr>
      <vt:lpstr>文化観光資源と「伝統」</vt:lpstr>
      <vt:lpstr>京都は城下町　</vt:lpstr>
      <vt:lpstr>日本交通公社「観光資源評価台帳」</vt:lpstr>
      <vt:lpstr>重要文化財、皇室文化財、世界遺産</vt:lpstr>
      <vt:lpstr>作られた桂離宮神話</vt:lpstr>
      <vt:lpstr>　伝統の意味</vt:lpstr>
      <vt:lpstr>アレックス・カー(2002)：『犬と鬼――知られざる日本の肖像――』講談社</vt:lpstr>
      <vt:lpstr>レコードとNHKが生み出した民謡　　</vt:lpstr>
      <vt:lpstr>電線が作り出した神輿</vt:lpstr>
      <vt:lpstr>インカの民族衣装は何時から？</vt:lpstr>
      <vt:lpstr>PowerPoint プレゼンテーション</vt:lpstr>
      <vt:lpstr>和柄のアロハシャツ</vt:lpstr>
      <vt:lpstr>ハリウッド製フラダンス</vt:lpstr>
      <vt:lpstr>輸入商品・葛飾北斎</vt:lpstr>
      <vt:lpstr>「伝統」は後で作られる</vt:lpstr>
      <vt:lpstr>『一揆の原理』 呉座勇一　洋泉社</vt:lpstr>
      <vt:lpstr>作り出される伝統例① 古九谷の謎（ＤＶＤ）短縮版7分</vt:lpstr>
      <vt:lpstr>国宝と重要文化財 計１０９点が所在不明に</vt:lpstr>
      <vt:lpstr>江戸城の再建費用350億円  「木造」観光立国の夢 </vt:lpstr>
      <vt:lpstr>江戸城の再建イメージ(ＮＰＯ法人「江戸城天守を再建する会」提供)</vt:lpstr>
      <vt:lpstr>中世ロマンティック街道の成功</vt:lpstr>
      <vt:lpstr>PowerPoint プレゼンテーション</vt:lpstr>
      <vt:lpstr>ドイツ農民戦争との比較</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かくれクリスチャン</dc:title>
  <dc:creator>owner</dc:creator>
  <cp:lastModifiedBy>寺前秀一</cp:lastModifiedBy>
  <cp:revision>29</cp:revision>
  <dcterms:created xsi:type="dcterms:W3CDTF">2014-03-08T07:32:27Z</dcterms:created>
  <dcterms:modified xsi:type="dcterms:W3CDTF">2017-08-24T09:48:38Z</dcterms:modified>
</cp:coreProperties>
</file>