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84" r:id="rId23"/>
    <p:sldId id="285" r:id="rId24"/>
    <p:sldId id="286" r:id="rId25"/>
    <p:sldId id="287" r:id="rId26"/>
    <p:sldId id="288" r:id="rId27"/>
    <p:sldId id="282" r:id="rId28"/>
    <p:sldId id="283" r:id="rId29"/>
    <p:sldId id="281"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6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13C7F-5C7C-42FF-965A-2C56D176C961}" type="datetimeFigureOut">
              <a:rPr kumimoji="1" lang="ja-JP" altLang="en-US" smtClean="0"/>
              <a:pPr/>
              <a:t>2017/8/23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EF357-CB2F-4281-9C7B-3BAD57E99030}" type="slidenum">
              <a:rPr kumimoji="1" lang="ja-JP" altLang="en-US" smtClean="0"/>
              <a:pPr/>
              <a:t>‹#›</a:t>
            </a:fld>
            <a:endParaRPr kumimoji="1" lang="ja-JP" altLang="en-US"/>
          </a:p>
        </p:txBody>
      </p:sp>
    </p:spTree>
    <p:extLst>
      <p:ext uri="{BB962C8B-B14F-4D97-AF65-F5344CB8AC3E}">
        <p14:creationId xmlns:p14="http://schemas.microsoft.com/office/powerpoint/2010/main" val="7377915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86EF357-CB2F-4281-9C7B-3BAD57E99030}" type="slidenum">
              <a:rPr kumimoji="1" lang="ja-JP" altLang="en-US" smtClean="0"/>
              <a:pPr/>
              <a:t>1</a:t>
            </a:fld>
            <a:endParaRPr kumimoji="1" lang="ja-JP" altLang="en-US"/>
          </a:p>
        </p:txBody>
      </p:sp>
    </p:spTree>
    <p:extLst>
      <p:ext uri="{BB962C8B-B14F-4D97-AF65-F5344CB8AC3E}">
        <p14:creationId xmlns:p14="http://schemas.microsoft.com/office/powerpoint/2010/main" val="331816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10</a:t>
            </a:fld>
            <a:endParaRPr kumimoji="1" lang="ja-JP" altLang="en-US"/>
          </a:p>
        </p:txBody>
      </p:sp>
    </p:spTree>
    <p:extLst>
      <p:ext uri="{BB962C8B-B14F-4D97-AF65-F5344CB8AC3E}">
        <p14:creationId xmlns:p14="http://schemas.microsoft.com/office/powerpoint/2010/main" val="304052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11</a:t>
            </a:fld>
            <a:endParaRPr kumimoji="1" lang="ja-JP" altLang="en-US"/>
          </a:p>
        </p:txBody>
      </p:sp>
    </p:spTree>
    <p:extLst>
      <p:ext uri="{BB962C8B-B14F-4D97-AF65-F5344CB8AC3E}">
        <p14:creationId xmlns:p14="http://schemas.microsoft.com/office/powerpoint/2010/main" val="80805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12</a:t>
            </a:fld>
            <a:endParaRPr kumimoji="1" lang="ja-JP" altLang="en-US"/>
          </a:p>
        </p:txBody>
      </p:sp>
    </p:spTree>
    <p:extLst>
      <p:ext uri="{BB962C8B-B14F-4D97-AF65-F5344CB8AC3E}">
        <p14:creationId xmlns:p14="http://schemas.microsoft.com/office/powerpoint/2010/main" val="169750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13</a:t>
            </a:fld>
            <a:endParaRPr kumimoji="1" lang="ja-JP" altLang="en-US"/>
          </a:p>
        </p:txBody>
      </p:sp>
    </p:spTree>
    <p:extLst>
      <p:ext uri="{BB962C8B-B14F-4D97-AF65-F5344CB8AC3E}">
        <p14:creationId xmlns:p14="http://schemas.microsoft.com/office/powerpoint/2010/main" val="135596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14</a:t>
            </a:fld>
            <a:endParaRPr kumimoji="1" lang="ja-JP" altLang="en-US"/>
          </a:p>
        </p:txBody>
      </p:sp>
    </p:spTree>
    <p:extLst>
      <p:ext uri="{BB962C8B-B14F-4D97-AF65-F5344CB8AC3E}">
        <p14:creationId xmlns:p14="http://schemas.microsoft.com/office/powerpoint/2010/main" val="269045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15</a:t>
            </a:fld>
            <a:endParaRPr kumimoji="1" lang="ja-JP" altLang="en-US"/>
          </a:p>
        </p:txBody>
      </p:sp>
    </p:spTree>
    <p:extLst>
      <p:ext uri="{BB962C8B-B14F-4D97-AF65-F5344CB8AC3E}">
        <p14:creationId xmlns:p14="http://schemas.microsoft.com/office/powerpoint/2010/main" val="296926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16</a:t>
            </a:fld>
            <a:endParaRPr kumimoji="1" lang="ja-JP" altLang="en-US"/>
          </a:p>
        </p:txBody>
      </p:sp>
    </p:spTree>
    <p:extLst>
      <p:ext uri="{BB962C8B-B14F-4D97-AF65-F5344CB8AC3E}">
        <p14:creationId xmlns:p14="http://schemas.microsoft.com/office/powerpoint/2010/main" val="116811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17</a:t>
            </a:fld>
            <a:endParaRPr kumimoji="1" lang="ja-JP" altLang="en-US"/>
          </a:p>
        </p:txBody>
      </p:sp>
    </p:spTree>
    <p:extLst>
      <p:ext uri="{BB962C8B-B14F-4D97-AF65-F5344CB8AC3E}">
        <p14:creationId xmlns:p14="http://schemas.microsoft.com/office/powerpoint/2010/main" val="1754213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86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86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93695-08F7-4420-BAC0-F1BA05CABFA2}" type="slidenum">
              <a:rPr lang="ja-JP" altLang="en-US" smtClean="0">
                <a:latin typeface="Arial" pitchFamily="34" charset="0"/>
              </a:rPr>
              <a:pPr/>
              <a:t>18</a:t>
            </a:fld>
            <a:endParaRPr lang="ja-JP" altLang="en-US" smtClean="0">
              <a:latin typeface="Arial" pitchFamily="34" charset="0"/>
            </a:endParaRPr>
          </a:p>
        </p:txBody>
      </p:sp>
    </p:spTree>
    <p:extLst>
      <p:ext uri="{BB962C8B-B14F-4D97-AF65-F5344CB8AC3E}">
        <p14:creationId xmlns:p14="http://schemas.microsoft.com/office/powerpoint/2010/main" val="159867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19</a:t>
            </a:fld>
            <a:endParaRPr kumimoji="1" lang="ja-JP" altLang="en-US"/>
          </a:p>
        </p:txBody>
      </p:sp>
    </p:spTree>
    <p:extLst>
      <p:ext uri="{BB962C8B-B14F-4D97-AF65-F5344CB8AC3E}">
        <p14:creationId xmlns:p14="http://schemas.microsoft.com/office/powerpoint/2010/main" val="122700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a:t>
            </a:fld>
            <a:endParaRPr kumimoji="1" lang="ja-JP" altLang="en-US"/>
          </a:p>
        </p:txBody>
      </p:sp>
    </p:spTree>
    <p:extLst>
      <p:ext uri="{BB962C8B-B14F-4D97-AF65-F5344CB8AC3E}">
        <p14:creationId xmlns:p14="http://schemas.microsoft.com/office/powerpoint/2010/main" val="2181889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20</a:t>
            </a:fld>
            <a:endParaRPr kumimoji="1" lang="ja-JP" altLang="en-US"/>
          </a:p>
        </p:txBody>
      </p:sp>
    </p:spTree>
    <p:extLst>
      <p:ext uri="{BB962C8B-B14F-4D97-AF65-F5344CB8AC3E}">
        <p14:creationId xmlns:p14="http://schemas.microsoft.com/office/powerpoint/2010/main" val="212293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3</a:t>
            </a:fld>
            <a:endParaRPr kumimoji="1" lang="ja-JP" altLang="en-US"/>
          </a:p>
        </p:txBody>
      </p:sp>
    </p:spTree>
    <p:extLst>
      <p:ext uri="{BB962C8B-B14F-4D97-AF65-F5344CB8AC3E}">
        <p14:creationId xmlns:p14="http://schemas.microsoft.com/office/powerpoint/2010/main" val="24185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a:t>
            </a:fld>
            <a:endParaRPr kumimoji="1" lang="ja-JP" altLang="en-US"/>
          </a:p>
        </p:txBody>
      </p:sp>
    </p:spTree>
    <p:extLst>
      <p:ext uri="{BB962C8B-B14F-4D97-AF65-F5344CB8AC3E}">
        <p14:creationId xmlns:p14="http://schemas.microsoft.com/office/powerpoint/2010/main" val="220170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5</a:t>
            </a:fld>
            <a:endParaRPr kumimoji="1" lang="ja-JP" altLang="en-US"/>
          </a:p>
        </p:txBody>
      </p:sp>
    </p:spTree>
    <p:extLst>
      <p:ext uri="{BB962C8B-B14F-4D97-AF65-F5344CB8AC3E}">
        <p14:creationId xmlns:p14="http://schemas.microsoft.com/office/powerpoint/2010/main" val="9284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6</a:t>
            </a:fld>
            <a:endParaRPr kumimoji="1" lang="ja-JP" altLang="en-US"/>
          </a:p>
        </p:txBody>
      </p:sp>
    </p:spTree>
    <p:extLst>
      <p:ext uri="{BB962C8B-B14F-4D97-AF65-F5344CB8AC3E}">
        <p14:creationId xmlns:p14="http://schemas.microsoft.com/office/powerpoint/2010/main" val="428619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7</a:t>
            </a:fld>
            <a:endParaRPr kumimoji="1" lang="ja-JP" altLang="en-US"/>
          </a:p>
        </p:txBody>
      </p:sp>
    </p:spTree>
    <p:extLst>
      <p:ext uri="{BB962C8B-B14F-4D97-AF65-F5344CB8AC3E}">
        <p14:creationId xmlns:p14="http://schemas.microsoft.com/office/powerpoint/2010/main" val="293523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8</a:t>
            </a:fld>
            <a:endParaRPr kumimoji="1" lang="ja-JP" altLang="en-US"/>
          </a:p>
        </p:txBody>
      </p:sp>
    </p:spTree>
    <p:extLst>
      <p:ext uri="{BB962C8B-B14F-4D97-AF65-F5344CB8AC3E}">
        <p14:creationId xmlns:p14="http://schemas.microsoft.com/office/powerpoint/2010/main" val="272451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9</a:t>
            </a:fld>
            <a:endParaRPr kumimoji="1" lang="ja-JP" altLang="en-US"/>
          </a:p>
        </p:txBody>
      </p:sp>
    </p:spTree>
    <p:extLst>
      <p:ext uri="{BB962C8B-B14F-4D97-AF65-F5344CB8AC3E}">
        <p14:creationId xmlns:p14="http://schemas.microsoft.com/office/powerpoint/2010/main" val="380897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667AB5-1D6E-492D-B6D6-A075BB4A38CF}"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67AB5-1D6E-492D-B6D6-A075BB4A38CF}" type="datetimeFigureOut">
              <a:rPr kumimoji="1" lang="ja-JP" altLang="en-US" smtClean="0"/>
              <a:pPr/>
              <a:t>2017/8/23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02E49-5A23-4ACC-A039-DB306752564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amazon.co.jp/gp/product/images/414091193X/ref=dp_image_0?ie=UTF8&amp;n=465392&amp;s=book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人流の縦軸・横軸</a:t>
            </a:r>
            <a:endParaRPr kumimoji="1" lang="ja-JP" altLang="en-US" dirty="0"/>
          </a:p>
        </p:txBody>
      </p:sp>
      <p:sp>
        <p:nvSpPr>
          <p:cNvPr id="4" name="サブタイトル 3"/>
          <p:cNvSpPr txBox="1">
            <a:spLocks/>
          </p:cNvSpPr>
          <p:nvPr/>
        </p:nvSpPr>
        <p:spPr>
          <a:xfrm>
            <a:off x="1371600" y="3886200"/>
            <a:ext cx="6400800" cy="1847056"/>
          </a:xfrm>
          <a:prstGeom prst="rect">
            <a:avLst/>
          </a:prstGeom>
          <a:ln>
            <a:solidFill>
              <a:schemeClr val="tx1">
                <a:lumMod val="95000"/>
                <a:lumOff val="5000"/>
              </a:schemeClr>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4800" smtClean="0">
                <a:solidFill>
                  <a:schemeClr val="tx1">
                    <a:lumMod val="95000"/>
                    <a:lumOff val="5000"/>
                  </a:schemeClr>
                </a:solidFill>
              </a:rPr>
              <a:t>縦軸　　時間軸（人口）</a:t>
            </a:r>
            <a:endParaRPr lang="en-US" altLang="ja-JP" sz="4800" smtClean="0">
              <a:solidFill>
                <a:schemeClr val="tx1">
                  <a:lumMod val="95000"/>
                  <a:lumOff val="5000"/>
                </a:schemeClr>
              </a:solidFill>
            </a:endParaRPr>
          </a:p>
          <a:p>
            <a:r>
              <a:rPr lang="ja-JP" altLang="en-US" sz="4800" smtClean="0">
                <a:solidFill>
                  <a:schemeClr val="tx1">
                    <a:lumMod val="95000"/>
                    <a:lumOff val="5000"/>
                  </a:schemeClr>
                </a:solidFill>
              </a:rPr>
              <a:t>横軸　　空間軸（交通）</a:t>
            </a:r>
            <a:endParaRPr lang="ja-JP" altLang="en-US" sz="4800"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400000">
            <a:off x="1637743" y="-729393"/>
            <a:ext cx="5841401" cy="8812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a:ln>
            <a:solidFill>
              <a:schemeClr val="accent1"/>
            </a:solidFill>
          </a:ln>
        </p:spPr>
        <p:txBody>
          <a:bodyPr>
            <a:normAutofit/>
          </a:bodyPr>
          <a:lstStyle/>
          <a:p>
            <a:r>
              <a:rPr kumimoji="1" lang="ja-JP" altLang="en-US" dirty="0" smtClean="0"/>
              <a:t>戦時人口政策と国土計画</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当時の</a:t>
            </a:r>
            <a:r>
              <a:rPr kumimoji="1" lang="ja-JP" altLang="en-US" sz="4000" b="1" dirty="0" smtClean="0">
                <a:solidFill>
                  <a:srgbClr val="FF0000"/>
                </a:solidFill>
              </a:rPr>
              <a:t>結核</a:t>
            </a:r>
            <a:r>
              <a:rPr kumimoji="1" lang="ja-JP" altLang="en-US" dirty="0" smtClean="0"/>
              <a:t>は、工業化の進展と比例する形で増加（次図）</a:t>
            </a:r>
            <a:endParaRPr kumimoji="1" lang="en-US" altLang="ja-JP" dirty="0" smtClean="0"/>
          </a:p>
          <a:p>
            <a:r>
              <a:rPr lang="ja-JP" altLang="en-US" dirty="0" smtClean="0"/>
              <a:t>厚生省五十年史</a:t>
            </a:r>
            <a:r>
              <a:rPr lang="en-US" altLang="ja-JP" dirty="0" smtClean="0"/>
              <a:t>93</a:t>
            </a:r>
            <a:r>
              <a:rPr lang="ja-JP" altLang="en-US" dirty="0" smtClean="0"/>
              <a:t>頁　昭和</a:t>
            </a:r>
            <a:r>
              <a:rPr lang="en-US" altLang="ja-JP" dirty="0" smtClean="0"/>
              <a:t>4</a:t>
            </a:r>
            <a:r>
              <a:rPr lang="ja-JP" altLang="en-US" dirty="0" smtClean="0"/>
              <a:t>年頃は「都市からの失業者特に紡績工女等の帰農により結核は、結核処女地であった農村に非常な勢いで伝播する状況」であった。</a:t>
            </a:r>
            <a:endParaRPr kumimoji="1" lang="en-US" altLang="ja-JP" dirty="0" smtClean="0"/>
          </a:p>
          <a:p>
            <a:r>
              <a:rPr lang="ja-JP" altLang="en-US" dirty="0"/>
              <a:t>人口</a:t>
            </a:r>
            <a:r>
              <a:rPr lang="ja-JP" altLang="en-US" dirty="0" smtClean="0"/>
              <a:t>の供給源としての</a:t>
            </a:r>
            <a:r>
              <a:rPr lang="ja-JP" altLang="en-US" b="1" dirty="0" smtClean="0">
                <a:solidFill>
                  <a:srgbClr val="FF0000"/>
                </a:solidFill>
              </a:rPr>
              <a:t>農村重視の農本主義的性格の思想</a:t>
            </a:r>
            <a:r>
              <a:rPr lang="ja-JP" altLang="en-US" dirty="0" smtClean="0"/>
              <a:t>⇒「内地人」</a:t>
            </a:r>
            <a:r>
              <a:rPr lang="ja-JP" altLang="en-US" dirty="0" smtClean="0">
                <a:solidFill>
                  <a:srgbClr val="FF0000"/>
                </a:solidFill>
              </a:rPr>
              <a:t>人口の四割</a:t>
            </a:r>
            <a:r>
              <a:rPr lang="ja-JP" altLang="en-US" dirty="0" smtClean="0"/>
              <a:t>を農業人口として確保、満州への大規模移民方針</a:t>
            </a:r>
            <a:endParaRPr lang="en-US" altLang="ja-JP" dirty="0" smtClean="0"/>
          </a:p>
          <a:p>
            <a:r>
              <a:rPr kumimoji="1" lang="ja-JP" altLang="en-US" dirty="0"/>
              <a:t>国土計画</a:t>
            </a:r>
            <a:r>
              <a:rPr kumimoji="1" lang="ja-JP" altLang="en-US" dirty="0" smtClean="0"/>
              <a:t>の基本問題として、人口増殖力保持の立場から、将来の工業地、都市計画が反省されるべき（舘「戦時経済下の人口問題」）</a:t>
            </a:r>
            <a:endParaRPr kumimoji="1" lang="en-US" altLang="ja-JP"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lstStyle/>
          <a:p>
            <a:r>
              <a:rPr kumimoji="1" lang="ja-JP" altLang="en-US" dirty="0" smtClean="0"/>
              <a:t>工業化と結核死亡者数の相関</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547782" y="1406798"/>
            <a:ext cx="7408594" cy="526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a:ln>
            <a:solidFill>
              <a:schemeClr val="accent1"/>
            </a:solidFill>
          </a:ln>
        </p:spPr>
        <p:txBody>
          <a:bodyPr>
            <a:normAutofit fontScale="90000"/>
          </a:bodyPr>
          <a:lstStyle/>
          <a:p>
            <a:r>
              <a:rPr lang="ja-JP" altLang="en-US" dirty="0" smtClean="0"/>
              <a:t>「国土計画設定要綱」閣議決定</a:t>
            </a:r>
            <a:r>
              <a:rPr lang="en-US" altLang="ja-JP" dirty="0" smtClean="0"/>
              <a:t/>
            </a:r>
            <a:br>
              <a:rPr lang="en-US" altLang="ja-JP" dirty="0" smtClean="0"/>
            </a:br>
            <a:r>
              <a:rPr lang="ja-JP" altLang="en-US" dirty="0" smtClean="0"/>
              <a:t> </a:t>
            </a:r>
            <a:r>
              <a:rPr lang="ja-JP" altLang="en-US" sz="3100" dirty="0" smtClean="0"/>
              <a:t>１９４０年９月２４日</a:t>
            </a:r>
            <a:endParaRPr kumimoji="1" lang="ja-JP" altLang="en-US" sz="31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戦時人口政策推進者は国土計画を通じて、農業人口の保全と大都市人口の分散を望む</a:t>
            </a:r>
            <a:endParaRPr kumimoji="1" lang="en-US" altLang="ja-JP" dirty="0" smtClean="0"/>
          </a:p>
          <a:p>
            <a:r>
              <a:rPr lang="ja-JP" altLang="en-US" dirty="0" smtClean="0">
                <a:solidFill>
                  <a:srgbClr val="FF0000"/>
                </a:solidFill>
              </a:rPr>
              <a:t>「大都市を疎開し人口の分散を図ること、これがため工場、学校等は極力これを地方に分散」という項目が「人口政策確立要綱」に掲げられる</a:t>
            </a:r>
            <a:endParaRPr lang="en-US" altLang="ja-JP" dirty="0" smtClean="0">
              <a:solidFill>
                <a:srgbClr val="FF0000"/>
              </a:solidFill>
            </a:endParaRPr>
          </a:p>
          <a:p>
            <a:r>
              <a:rPr kumimoji="1" lang="ja-JP" altLang="en-US" dirty="0"/>
              <a:t>石川</a:t>
            </a:r>
            <a:r>
              <a:rPr kumimoji="1" lang="ja-JP" altLang="en-US" dirty="0" smtClean="0"/>
              <a:t>栄耀　生活圏を基礎とする都市の適正規模化＝小都市化　小都市に住むことは人々の心身の健康を回復せしめる</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厚生省の設立</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一般には国家総動員体制の一環であったと見なされている</a:t>
            </a:r>
            <a:endParaRPr lang="en-US" altLang="ja-JP" dirty="0" smtClean="0"/>
          </a:p>
          <a:p>
            <a:r>
              <a:rPr lang="ja-JP" altLang="en-US" dirty="0" smtClean="0"/>
              <a:t>「壮丁体位」の向上を求める陸軍の「衛生省」設立論を受ける形で行われた事実</a:t>
            </a:r>
            <a:endParaRPr lang="en-US" altLang="ja-JP" dirty="0" smtClean="0"/>
          </a:p>
          <a:p>
            <a:r>
              <a:rPr kumimoji="1" lang="ja-JP" altLang="en-US" dirty="0" smtClean="0"/>
              <a:t>近年の福祉国家研究は厚生省の設立を「日本の福祉国家体制の歴史的起点であったといっても過言ではないと高く評価（「内務省の社会史」</a:t>
            </a:r>
            <a:endParaRPr kumimoji="1" lang="en-US" altLang="ja-JP" dirty="0" smtClean="0"/>
          </a:p>
          <a:p>
            <a:r>
              <a:rPr lang="ja-JP" altLang="en-US" dirty="0" smtClean="0"/>
              <a:t>近衛首相と内務省が陸軍をうまく利用</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１９３０年代の人口動向</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１９２０年代半ばから内地人口の自然増加が百万人規模に達した。出生率の低下を上回る規模で死亡率の低下が進んだ結果（</a:t>
            </a:r>
            <a:r>
              <a:rPr kumimoji="1" lang="ja-JP" altLang="en-US" b="1" dirty="0" smtClean="0">
                <a:solidFill>
                  <a:srgbClr val="FF0000"/>
                </a:solidFill>
              </a:rPr>
              <a:t>「人口転換」多産多死⇒多産少死⇒少産少死</a:t>
            </a:r>
            <a:r>
              <a:rPr kumimoji="1" lang="ja-JP" altLang="en-US" dirty="0" smtClean="0"/>
              <a:t>）</a:t>
            </a:r>
            <a:endParaRPr kumimoji="1" lang="en-US" altLang="ja-JP" dirty="0" smtClean="0"/>
          </a:p>
          <a:p>
            <a:r>
              <a:rPr kumimoji="1" lang="ja-JP" altLang="en-US" dirty="0" smtClean="0"/>
              <a:t>第一次世界大戦後多くの国が少産少死段階への移行を遂げた結果、人口増加の停止ないし人口減少の危機が問題となりつつあった</a:t>
            </a:r>
            <a:endParaRPr kumimoji="1" lang="en-US" altLang="ja-JP" dirty="0" smtClean="0"/>
          </a:p>
          <a:p>
            <a:r>
              <a:rPr kumimoji="1" lang="ja-JP" altLang="en-US" dirty="0" smtClean="0"/>
              <a:t>日本は１９２０年代か</a:t>
            </a:r>
            <a:r>
              <a:rPr lang="ja-JP" altLang="en-US" dirty="0" smtClean="0"/>
              <a:t>ら多産少死段階への本格的な移行期に突入していた</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a:bodyPr>
          <a:lstStyle/>
          <a:p>
            <a:r>
              <a:rPr lang="ja-JP" altLang="en-US" dirty="0" smtClean="0"/>
              <a:t>少子化</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solidFill>
                  <a:srgbClr val="FF0000"/>
                </a:solidFill>
              </a:rPr>
              <a:t>少子化というより晩婚化、独身率</a:t>
            </a:r>
            <a:endParaRPr lang="en-US" altLang="ja-JP" dirty="0" smtClean="0">
              <a:solidFill>
                <a:srgbClr val="FF0000"/>
              </a:solidFill>
            </a:endParaRPr>
          </a:p>
          <a:p>
            <a:pPr>
              <a:buNone/>
            </a:pPr>
            <a:r>
              <a:rPr lang="ja-JP" altLang="en-US" dirty="0" smtClean="0"/>
              <a:t>　　　　　　　　　　　　　　　　⇔</a:t>
            </a:r>
            <a:endParaRPr lang="en-US" altLang="ja-JP" dirty="0" smtClean="0"/>
          </a:p>
          <a:p>
            <a:r>
              <a:rPr lang="ja-JP" altLang="en-US" dirty="0" smtClean="0"/>
              <a:t>家族法制度の見直し　</a:t>
            </a:r>
            <a:r>
              <a:rPr lang="en-US" altLang="ja-JP" dirty="0" smtClean="0"/>
              <a:t>【</a:t>
            </a:r>
            <a:r>
              <a:rPr lang="ja-JP" altLang="en-US" dirty="0" smtClean="0"/>
              <a:t>事実婚の認識</a:t>
            </a:r>
            <a:r>
              <a:rPr lang="en-US" altLang="ja-JP" dirty="0" smtClean="0"/>
              <a:t>】</a:t>
            </a:r>
          </a:p>
          <a:p>
            <a:r>
              <a:rPr lang="ja-JP" altLang="en-US" dirty="0" smtClean="0"/>
              <a:t>家族制度は明治時代に作られたもの</a:t>
            </a:r>
            <a:endParaRPr lang="en-US" altLang="ja-JP" dirty="0" smtClean="0"/>
          </a:p>
          <a:p>
            <a:r>
              <a:rPr lang="ja-JP" altLang="en-US" dirty="0" smtClean="0"/>
              <a:t>江戸時事以前は実婚の時代</a:t>
            </a:r>
            <a:endParaRPr lang="en-US" altLang="ja-JP" dirty="0" smtClean="0"/>
          </a:p>
          <a:p>
            <a:r>
              <a:rPr lang="ja-JP" altLang="en-US" dirty="0" smtClean="0"/>
              <a:t>日本の保守派は「家族」重視、しかし家族制度は新しく保守と合わない　</a:t>
            </a:r>
            <a:r>
              <a:rPr lang="ja-JP" altLang="en-US" dirty="0" smtClean="0">
                <a:solidFill>
                  <a:srgbClr val="FF0000"/>
                </a:solidFill>
              </a:rPr>
              <a:t>「民法いでて忠孝滅ぶ」</a:t>
            </a:r>
            <a:endParaRPr lang="en-US" altLang="ja-JP" dirty="0" smtClean="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947738" y="752475"/>
            <a:ext cx="724852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人口ボーナス論</a:t>
            </a:r>
            <a:endParaRPr lang="ja-JP" altLang="en-US" dirty="0"/>
          </a:p>
        </p:txBody>
      </p:sp>
      <p:sp>
        <p:nvSpPr>
          <p:cNvPr id="248835" name="コンテンツ プレースホルダ 2"/>
          <p:cNvSpPr>
            <a:spLocks noGrp="1"/>
          </p:cNvSpPr>
          <p:nvPr>
            <p:ph idx="1"/>
          </p:nvPr>
        </p:nvSpPr>
        <p:spPr/>
        <p:txBody>
          <a:bodyPr/>
          <a:lstStyle/>
          <a:p>
            <a:r>
              <a:rPr lang="ja-JP" altLang="en-US" smtClean="0"/>
              <a:t>出生率の急低下は、将来の高齢化加速の原因となるが、アジアにおいては高成長を生み出す原動力となった</a:t>
            </a:r>
            <a:endParaRPr lang="en-US" altLang="ja-JP" smtClean="0"/>
          </a:p>
          <a:p>
            <a:r>
              <a:rPr lang="ja-JP" altLang="en-US" smtClean="0"/>
              <a:t>少子化と高齢化にはタイムラグが存在、この間に高度成長する作用を、人口ボーナス</a:t>
            </a:r>
            <a:endParaRPr lang="en-US" altLang="ja-JP" smtClean="0"/>
          </a:p>
          <a:p>
            <a:r>
              <a:rPr lang="ja-JP" altLang="en-US" smtClean="0"/>
              <a:t>外国人労働者の活用は人口構造問題の先送りであり、後世世代への負担の移転、同じ問題が２０年先に発生</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b="1" dirty="0" smtClean="0"/>
              <a:t>一人っ子政策　「未富先老」</a:t>
            </a:r>
            <a:endParaRPr kumimoji="1" lang="ja-JP" altLang="en-US" dirty="0"/>
          </a:p>
        </p:txBody>
      </p:sp>
      <p:sp>
        <p:nvSpPr>
          <p:cNvPr id="3" name="コンテンツ プレースホルダ 2"/>
          <p:cNvSpPr>
            <a:spLocks noGrp="1"/>
          </p:cNvSpPr>
          <p:nvPr>
            <p:ph idx="1"/>
          </p:nvPr>
        </p:nvSpPr>
        <p:spPr>
          <a:xfrm>
            <a:off x="457200" y="1600200"/>
            <a:ext cx="8291264" cy="3340968"/>
          </a:xfrm>
        </p:spPr>
        <p:txBody>
          <a:bodyPr>
            <a:normAutofit/>
          </a:bodyPr>
          <a:lstStyle/>
          <a:p>
            <a:r>
              <a:rPr lang="ja-JP" altLang="en-US" dirty="0" smtClean="0"/>
              <a:t>「未富先老」──ウェイフウシェンラオ</a:t>
            </a:r>
            <a:br>
              <a:rPr lang="ja-JP" altLang="en-US" dirty="0" smtClean="0"/>
            </a:br>
            <a:r>
              <a:rPr lang="ja-JP" altLang="en-US" dirty="0" smtClean="0"/>
              <a:t> 「未富先老」とは先進国になる前に高齢化社会に入るという意味である。これは社会問題、経済問題であるだけでなく、国民の生活そのものに大きな影響を及ぼす。「未富先老」は</a:t>
            </a:r>
            <a:br>
              <a:rPr lang="ja-JP" altLang="en-US" dirty="0" smtClean="0"/>
            </a:br>
            <a:r>
              <a:rPr lang="ja-JP" altLang="en-US" dirty="0" smtClean="0"/>
              <a:t>中国の将来に関係してくる大きな問題である。</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51" t="21606" r="28609" b="20003"/>
          <a:stretch>
            <a:fillRect/>
          </a:stretch>
        </p:blipFill>
        <p:spPr bwMode="auto">
          <a:xfrm>
            <a:off x="971600" y="404664"/>
            <a:ext cx="7200800" cy="6480720"/>
          </a:xfrm>
          <a:prstGeom prst="rect">
            <a:avLst/>
          </a:prstGeom>
          <a:noFill/>
          <a:ln w="9525">
            <a:noFill/>
            <a:miter lim="800000"/>
            <a:headEnd/>
            <a:tailEnd/>
          </a:ln>
        </p:spPr>
      </p:pic>
      <p:sp>
        <p:nvSpPr>
          <p:cNvPr id="3" name="右矢印 2"/>
          <p:cNvSpPr/>
          <p:nvPr/>
        </p:nvSpPr>
        <p:spPr>
          <a:xfrm rot="2810570" flipH="1">
            <a:off x="2256456" y="2813611"/>
            <a:ext cx="2143280" cy="1094905"/>
          </a:xfrm>
          <a:prstGeom prst="rightArrow">
            <a:avLst/>
          </a:prstGeom>
          <a:solidFill>
            <a:srgbClr val="FF0000"/>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団塊の世代</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思春期、成人式</a:t>
            </a:r>
            <a:endParaRPr kumimoji="1" lang="ja-JP" altLang="en-US" dirty="0">
              <a:solidFill>
                <a:schemeClr val="tx1">
                  <a:lumMod val="95000"/>
                  <a:lumOff val="5000"/>
                </a:schemeClr>
              </a:solidFill>
            </a:endParaRPr>
          </a:p>
        </p:txBody>
      </p:sp>
      <p:sp>
        <p:nvSpPr>
          <p:cNvPr id="5" name="円/楕円 4"/>
          <p:cNvSpPr/>
          <p:nvPr/>
        </p:nvSpPr>
        <p:spPr>
          <a:xfrm>
            <a:off x="3635896" y="1052736"/>
            <a:ext cx="1224136" cy="1296144"/>
          </a:xfrm>
          <a:prstGeom prst="ellipse">
            <a:avLst/>
          </a:prstGeom>
          <a:solidFill>
            <a:schemeClr val="accent5">
              <a:lumMod val="40000"/>
              <a:lumOff val="6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lumMod val="95000"/>
                    <a:lumOff val="5000"/>
                  </a:schemeClr>
                </a:solidFill>
              </a:rPr>
              <a:t>失われた</a:t>
            </a:r>
            <a:r>
              <a:rPr kumimoji="1" lang="en-US" altLang="ja-JP" sz="2000" dirty="0" smtClean="0">
                <a:solidFill>
                  <a:schemeClr val="tx1">
                    <a:lumMod val="95000"/>
                    <a:lumOff val="5000"/>
                  </a:schemeClr>
                </a:solidFill>
              </a:rPr>
              <a:t>20</a:t>
            </a:r>
            <a:r>
              <a:rPr kumimoji="1" lang="ja-JP" altLang="en-US" sz="2000" dirty="0" smtClean="0">
                <a:solidFill>
                  <a:schemeClr val="tx1">
                    <a:lumMod val="95000"/>
                    <a:lumOff val="5000"/>
                  </a:schemeClr>
                </a:solidFill>
              </a:rPr>
              <a:t>年？</a:t>
            </a:r>
            <a:endParaRPr kumimoji="1" lang="ja-JP" altLang="en-US" sz="2000" dirty="0">
              <a:solidFill>
                <a:schemeClr val="tx1">
                  <a:lumMod val="95000"/>
                  <a:lumOff val="5000"/>
                </a:schemeClr>
              </a:solidFill>
            </a:endParaRPr>
          </a:p>
        </p:txBody>
      </p:sp>
      <p:sp>
        <p:nvSpPr>
          <p:cNvPr id="7" name="右矢印 6"/>
          <p:cNvSpPr/>
          <p:nvPr/>
        </p:nvSpPr>
        <p:spPr>
          <a:xfrm rot="19446362">
            <a:off x="37294" y="3529759"/>
            <a:ext cx="1799329" cy="1080209"/>
          </a:xfrm>
          <a:prstGeom prst="rightArrow">
            <a:avLst/>
          </a:prstGeom>
          <a:solidFill>
            <a:schemeClr val="accent6">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優生保護法</a:t>
            </a:r>
            <a:endParaRPr kumimoji="1" lang="en-US" altLang="ja-JP" dirty="0" smtClean="0">
              <a:solidFill>
                <a:schemeClr val="tx1">
                  <a:lumMod val="95000"/>
                  <a:lumOff val="5000"/>
                </a:schemeClr>
              </a:solidFill>
            </a:endParaRPr>
          </a:p>
        </p:txBody>
      </p:sp>
      <p:sp>
        <p:nvSpPr>
          <p:cNvPr id="8" name="タイトル 1"/>
          <p:cNvSpPr>
            <a:spLocks noGrp="1"/>
          </p:cNvSpPr>
          <p:nvPr>
            <p:ph type="title"/>
          </p:nvPr>
        </p:nvSpPr>
        <p:spPr>
          <a:xfrm>
            <a:off x="457200" y="44624"/>
            <a:ext cx="8229600" cy="792088"/>
          </a:xfrm>
          <a:solidFill>
            <a:srgbClr val="FFFF00"/>
          </a:solidFill>
          <a:ln>
            <a:solidFill>
              <a:schemeClr val="tx1">
                <a:lumMod val="95000"/>
                <a:lumOff val="5000"/>
              </a:schemeClr>
            </a:solidFill>
          </a:ln>
        </p:spPr>
        <p:txBody>
          <a:bodyPr>
            <a:normAutofit/>
          </a:bodyPr>
          <a:lstStyle/>
          <a:p>
            <a:r>
              <a:rPr kumimoji="1" lang="ja-JP" altLang="en-US" dirty="0" smtClean="0"/>
              <a:t>人口一億人時代は悪くない</a:t>
            </a:r>
            <a:endParaRPr kumimoji="1" lang="ja-JP" altLang="en-US" dirty="0"/>
          </a:p>
        </p:txBody>
      </p:sp>
      <p:sp>
        <p:nvSpPr>
          <p:cNvPr id="11" name="右矢印 10"/>
          <p:cNvSpPr/>
          <p:nvPr/>
        </p:nvSpPr>
        <p:spPr>
          <a:xfrm rot="19476637">
            <a:off x="65479" y="4398966"/>
            <a:ext cx="1876291" cy="950829"/>
          </a:xfrm>
          <a:prstGeom prst="rightArrow">
            <a:avLst/>
          </a:prstGeom>
          <a:solidFill>
            <a:schemeClr val="accent6">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一姫二太郎</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サンシ</a:t>
            </a:r>
            <a:r>
              <a:rPr lang="en-US" altLang="ja-JP"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12" name="右矢印 11"/>
          <p:cNvSpPr/>
          <p:nvPr/>
        </p:nvSpPr>
        <p:spPr>
          <a:xfrm rot="2810570">
            <a:off x="-166270" y="1777956"/>
            <a:ext cx="2226021" cy="1595632"/>
          </a:xfrm>
          <a:prstGeom prst="rightArrow">
            <a:avLst/>
          </a:prstGeom>
          <a:solidFill>
            <a:srgbClr val="FFFF00"/>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七千五百万人からスタート</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国民国家 、 外国人労働者、観光</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lnSpcReduction="10000"/>
          </a:bodyPr>
          <a:lstStyle/>
          <a:p>
            <a:r>
              <a:rPr kumimoji="1" lang="ja-JP" altLang="en-US" dirty="0" smtClean="0"/>
              <a:t>「移民の世紀」</a:t>
            </a:r>
            <a:r>
              <a:rPr lang="ja-JP" altLang="ja-JP" dirty="0" smtClean="0"/>
              <a:t>第一次大戦までの</a:t>
            </a:r>
            <a:r>
              <a:rPr lang="ja-JP" altLang="en-US" dirty="0" smtClean="0">
                <a:solidFill>
                  <a:srgbClr val="FF0000"/>
                </a:solidFill>
              </a:rPr>
              <a:t>百</a:t>
            </a:r>
            <a:r>
              <a:rPr lang="ja-JP" altLang="ja-JP" dirty="0" smtClean="0">
                <a:solidFill>
                  <a:srgbClr val="FF0000"/>
                </a:solidFill>
              </a:rPr>
              <a:t>年間</a:t>
            </a:r>
            <a:r>
              <a:rPr lang="ja-JP" altLang="ja-JP" dirty="0" smtClean="0"/>
              <a:t>に新大陸に渡った</a:t>
            </a:r>
            <a:r>
              <a:rPr lang="ja-JP" altLang="en-US" dirty="0" smtClean="0"/>
              <a:t>欧州</a:t>
            </a:r>
            <a:r>
              <a:rPr lang="ja-JP" altLang="ja-JP" dirty="0" smtClean="0"/>
              <a:t>人は</a:t>
            </a:r>
            <a:r>
              <a:rPr lang="ja-JP" altLang="en-US" dirty="0" smtClean="0">
                <a:solidFill>
                  <a:srgbClr val="FF0000"/>
                </a:solidFill>
              </a:rPr>
              <a:t>六千</a:t>
            </a:r>
            <a:r>
              <a:rPr lang="ja-JP" altLang="ja-JP" dirty="0" smtClean="0">
                <a:solidFill>
                  <a:srgbClr val="FF0000"/>
                </a:solidFill>
              </a:rPr>
              <a:t>万人</a:t>
            </a:r>
            <a:r>
              <a:rPr lang="ja-JP" altLang="en-US" dirty="0" smtClean="0"/>
              <a:t>と激しい人の移動</a:t>
            </a:r>
            <a:r>
              <a:rPr lang="ja-JP" altLang="ja-JP" dirty="0" smtClean="0">
                <a:solidFill>
                  <a:srgbClr val="FF0000"/>
                </a:solidFill>
              </a:rPr>
              <a:t>。</a:t>
            </a:r>
            <a:endParaRPr lang="en-US" altLang="ja-JP" dirty="0" smtClean="0">
              <a:solidFill>
                <a:srgbClr val="FF0000"/>
              </a:solidFill>
            </a:endParaRPr>
          </a:p>
          <a:p>
            <a:r>
              <a:rPr lang="ja-JP" altLang="en-US" dirty="0" smtClean="0"/>
              <a:t>国民国家が形成されて、ヒトの移動が規制されるようになった➵アジア移民の出稼ぎ扱い化</a:t>
            </a:r>
            <a:endParaRPr lang="en-US" altLang="ja-JP" dirty="0" smtClean="0"/>
          </a:p>
          <a:p>
            <a:r>
              <a:rPr lang="ja-JP" altLang="en-US" dirty="0" smtClean="0">
                <a:solidFill>
                  <a:srgbClr val="FF0000"/>
                </a:solidFill>
              </a:rPr>
              <a:t>アジア（インド中国等）からの移民の数は欧州と同等規模</a:t>
            </a:r>
            <a:r>
              <a:rPr lang="en-US" altLang="ja-JP" dirty="0" smtClean="0">
                <a:solidFill>
                  <a:srgbClr val="FF0000"/>
                </a:solidFill>
              </a:rPr>
              <a:t>(ASEAN</a:t>
            </a:r>
            <a:r>
              <a:rPr lang="ja-JP" altLang="en-US" dirty="0" smtClean="0">
                <a:solidFill>
                  <a:srgbClr val="FF0000"/>
                </a:solidFill>
              </a:rPr>
              <a:t>華僑</a:t>
            </a:r>
            <a:r>
              <a:rPr lang="en-US" altLang="ja-JP" dirty="0" smtClean="0">
                <a:solidFill>
                  <a:srgbClr val="FF0000"/>
                </a:solidFill>
              </a:rPr>
              <a:t>6000</a:t>
            </a:r>
            <a:r>
              <a:rPr lang="ja-JP" altLang="en-US" smtClean="0">
                <a:solidFill>
                  <a:srgbClr val="FF0000"/>
                </a:solidFill>
              </a:rPr>
              <a:t>万人、チャイナタウン</a:t>
            </a:r>
            <a:r>
              <a:rPr lang="ja-JP" altLang="en-US" dirty="0" smtClean="0">
                <a:solidFill>
                  <a:srgbClr val="FF0000"/>
                </a:solidFill>
              </a:rPr>
              <a:t>に今なお</a:t>
            </a:r>
            <a:r>
              <a:rPr lang="en-US" altLang="ja-JP" dirty="0" smtClean="0">
                <a:solidFill>
                  <a:srgbClr val="FF0000"/>
                </a:solidFill>
              </a:rPr>
              <a:t>3</a:t>
            </a:r>
            <a:r>
              <a:rPr lang="ja-JP" altLang="en-US" dirty="0" smtClean="0">
                <a:solidFill>
                  <a:srgbClr val="FF0000"/>
                </a:solidFill>
              </a:rPr>
              <a:t>千万人の中国人</a:t>
            </a:r>
            <a:r>
              <a:rPr lang="en-US" altLang="ja-JP" dirty="0" smtClean="0">
                <a:solidFill>
                  <a:srgbClr val="FF0000"/>
                </a:solidFill>
              </a:rPr>
              <a:t>)</a:t>
            </a:r>
            <a:r>
              <a:rPr lang="ja-JP" altLang="en-US" dirty="0" smtClean="0">
                <a:solidFill>
                  <a:srgbClr val="FF0000"/>
                </a:solidFill>
              </a:rPr>
              <a:t>　</a:t>
            </a:r>
            <a:endParaRPr lang="en-US" altLang="ja-JP" dirty="0" smtClean="0"/>
          </a:p>
          <a:p>
            <a:r>
              <a:rPr lang="ja-JP" altLang="en-US" dirty="0" smtClean="0"/>
              <a:t>国際観光はヒトの移動の規制により生まれた</a:t>
            </a:r>
            <a:endParaRPr lang="en-US" altLang="ja-JP" dirty="0" smtClean="0"/>
          </a:p>
          <a:p>
            <a:pPr>
              <a:buNone/>
            </a:pPr>
            <a:r>
              <a:rPr lang="ja-JP" altLang="en-US" dirty="0" smtClean="0"/>
              <a:t>（</a:t>
            </a:r>
            <a:r>
              <a:rPr lang="ja-JP" altLang="en-US" dirty="0" smtClean="0">
                <a:solidFill>
                  <a:srgbClr val="FF0000"/>
                </a:solidFill>
              </a:rPr>
              <a:t>大都市スラム発生と国民国家への押しつけ</a:t>
            </a:r>
            <a:r>
              <a:rPr lang="ja-JP" altLang="en-US" dirty="0" smtClean="0"/>
              <a:t>）</a:t>
            </a:r>
            <a:endParaRPr lang="en-US" altLang="ja-JP" dirty="0" smtClean="0"/>
          </a:p>
          <a:p>
            <a:pPr>
              <a:buNone/>
            </a:pPr>
            <a:r>
              <a:rPr lang="ja-JP" altLang="en-US" dirty="0" smtClean="0"/>
              <a:t>　</a:t>
            </a:r>
            <a:r>
              <a:rPr lang="ja-JP" altLang="en-US" dirty="0" smtClean="0">
                <a:solidFill>
                  <a:srgbClr val="FF0000"/>
                </a:solidFill>
              </a:rPr>
              <a:t>地中海を渡るアフリカからの違法越境者</a:t>
            </a:r>
            <a:endParaRPr lang="en-US" altLang="ja-JP" dirty="0" smtClean="0">
              <a:solidFill>
                <a:srgbClr val="FF0000"/>
              </a:solidFill>
            </a:endParaRPr>
          </a:p>
          <a:p>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治安と外国人労働者</a:t>
            </a:r>
            <a:endParaRPr kumimoji="1" lang="ja-JP" altLang="en-US" dirty="0"/>
          </a:p>
        </p:txBody>
      </p:sp>
      <p:sp>
        <p:nvSpPr>
          <p:cNvPr id="3" name="コンテンツ プレースホルダー 2"/>
          <p:cNvSpPr>
            <a:spLocks noGrp="1"/>
          </p:cNvSpPr>
          <p:nvPr>
            <p:ph idx="1"/>
          </p:nvPr>
        </p:nvSpPr>
        <p:spPr/>
        <p:txBody>
          <a:bodyPr/>
          <a:lstStyle/>
          <a:p>
            <a:r>
              <a:rPr lang="ja-JP" altLang="en-US" dirty="0"/>
              <a:t>研修生</a:t>
            </a:r>
            <a:r>
              <a:rPr lang="ja-JP" altLang="en-US" dirty="0" smtClean="0"/>
              <a:t>の</a:t>
            </a:r>
            <a:r>
              <a:rPr lang="ja-JP" altLang="en-US" dirty="0"/>
              <a:t>名</a:t>
            </a:r>
            <a:r>
              <a:rPr lang="ja-JP" altLang="en-US" dirty="0" smtClean="0"/>
              <a:t>のもとに多くの外国人労働者が流入　日本経済の底辺を支えている</a:t>
            </a:r>
            <a:endParaRPr lang="en-US" altLang="ja-JP" dirty="0" smtClean="0"/>
          </a:p>
          <a:p>
            <a:r>
              <a:rPr lang="ja-JP" altLang="en-US" dirty="0" smtClean="0"/>
              <a:t>外国人労働者なくして日本経済が維持できなくなっている</a:t>
            </a:r>
            <a:endParaRPr lang="en-US" altLang="ja-JP" dirty="0" smtClean="0"/>
          </a:p>
          <a:p>
            <a:r>
              <a:rPr kumimoji="1" lang="ja-JP" altLang="en-US" dirty="0" smtClean="0"/>
              <a:t>治安　（銃、薬、汚職）</a:t>
            </a:r>
            <a:endParaRPr kumimoji="1" lang="en-US" altLang="ja-JP" dirty="0" smtClean="0"/>
          </a:p>
          <a:p>
            <a:r>
              <a:rPr lang="ja-JP" altLang="en-US" dirty="0" smtClean="0"/>
              <a:t>銃と汚職は日本は守っているが、</a:t>
            </a:r>
            <a:r>
              <a:rPr lang="ja-JP" altLang="en-US" dirty="0" smtClean="0">
                <a:solidFill>
                  <a:srgbClr val="FF0000"/>
                </a:solidFill>
              </a:rPr>
              <a:t>薬</a:t>
            </a:r>
            <a:r>
              <a:rPr lang="ja-JP" altLang="en-US" dirty="0" smtClean="0"/>
              <a:t>は危なくなっているのでは？</a:t>
            </a:r>
            <a:endParaRPr kumimoji="1" lang="en-US" altLang="ja-JP" dirty="0" smtClean="0"/>
          </a:p>
        </p:txBody>
      </p:sp>
    </p:spTree>
    <p:extLst>
      <p:ext uri="{BB962C8B-B14F-4D97-AF65-F5344CB8AC3E}">
        <p14:creationId xmlns:p14="http://schemas.microsoft.com/office/powerpoint/2010/main" val="110282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9011" y="908720"/>
            <a:ext cx="8952062" cy="5112568"/>
          </a:xfrm>
          <a:prstGeom prst="rect">
            <a:avLst/>
          </a:prstGeom>
        </p:spPr>
      </p:pic>
    </p:spTree>
    <p:extLst>
      <p:ext uri="{BB962C8B-B14F-4D97-AF65-F5344CB8AC3E}">
        <p14:creationId xmlns:p14="http://schemas.microsoft.com/office/powerpoint/2010/main" val="180873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 y="620688"/>
            <a:ext cx="9036496" cy="5688632"/>
          </a:xfrm>
          <a:prstGeom prst="rect">
            <a:avLst/>
          </a:prstGeom>
        </p:spPr>
      </p:pic>
    </p:spTree>
    <p:extLst>
      <p:ext uri="{BB962C8B-B14F-4D97-AF65-F5344CB8AC3E}">
        <p14:creationId xmlns:p14="http://schemas.microsoft.com/office/powerpoint/2010/main" val="336400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0" y="1417638"/>
            <a:ext cx="9087748" cy="2443410"/>
          </a:xfrm>
          <a:prstGeom prst="rect">
            <a:avLst/>
          </a:prstGeom>
        </p:spPr>
      </p:pic>
    </p:spTree>
    <p:extLst>
      <p:ext uri="{BB962C8B-B14F-4D97-AF65-F5344CB8AC3E}">
        <p14:creationId xmlns:p14="http://schemas.microsoft.com/office/powerpoint/2010/main" val="71804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7075" y="1484784"/>
            <a:ext cx="8979421" cy="2664296"/>
          </a:xfrm>
          <a:prstGeom prst="rect">
            <a:avLst/>
          </a:prstGeom>
        </p:spPr>
      </p:pic>
      <p:pic>
        <p:nvPicPr>
          <p:cNvPr id="5" name="図 4"/>
          <p:cNvPicPr>
            <a:picLocks noChangeAspect="1"/>
          </p:cNvPicPr>
          <p:nvPr/>
        </p:nvPicPr>
        <p:blipFill>
          <a:blip r:embed="rId3"/>
          <a:stretch>
            <a:fillRect/>
          </a:stretch>
        </p:blipFill>
        <p:spPr>
          <a:xfrm>
            <a:off x="26881" y="4341225"/>
            <a:ext cx="9090235" cy="2112111"/>
          </a:xfrm>
          <a:prstGeom prst="rect">
            <a:avLst/>
          </a:prstGeom>
        </p:spPr>
      </p:pic>
    </p:spTree>
    <p:extLst>
      <p:ext uri="{BB962C8B-B14F-4D97-AF65-F5344CB8AC3E}">
        <p14:creationId xmlns:p14="http://schemas.microsoft.com/office/powerpoint/2010/main" val="168499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0800" y="1417638"/>
            <a:ext cx="9109147" cy="5286002"/>
          </a:xfrm>
          <a:prstGeom prst="rect">
            <a:avLst/>
          </a:prstGeom>
        </p:spPr>
      </p:pic>
    </p:spTree>
    <p:extLst>
      <p:ext uri="{BB962C8B-B14F-4D97-AF65-F5344CB8AC3E}">
        <p14:creationId xmlns:p14="http://schemas.microsoft.com/office/powerpoint/2010/main" val="370608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所得と海外旅行率</a:t>
            </a:r>
            <a:endParaRPr kumimoji="1" lang="ja-JP" altLang="en-US" dirty="0"/>
          </a:p>
        </p:txBody>
      </p:sp>
      <p:pic>
        <p:nvPicPr>
          <p:cNvPr id="5" name="図 4"/>
          <p:cNvPicPr>
            <a:picLocks noChangeAspect="1"/>
          </p:cNvPicPr>
          <p:nvPr/>
        </p:nvPicPr>
        <p:blipFill>
          <a:blip r:embed="rId2"/>
          <a:stretch>
            <a:fillRect/>
          </a:stretch>
        </p:blipFill>
        <p:spPr>
          <a:xfrm>
            <a:off x="122674" y="2172500"/>
            <a:ext cx="8876242" cy="3530639"/>
          </a:xfrm>
          <a:prstGeom prst="rect">
            <a:avLst/>
          </a:prstGeom>
        </p:spPr>
      </p:pic>
    </p:spTree>
    <p:extLst>
      <p:ext uri="{BB962C8B-B14F-4D97-AF65-F5344CB8AC3E}">
        <p14:creationId xmlns:p14="http://schemas.microsoft.com/office/powerpoint/2010/main" val="187127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79512" y="260648"/>
            <a:ext cx="8864256" cy="5832648"/>
          </a:xfrm>
          <a:prstGeom prst="rect">
            <a:avLst/>
          </a:prstGeom>
        </p:spPr>
      </p:pic>
    </p:spTree>
    <p:extLst>
      <p:ext uri="{BB962C8B-B14F-4D97-AF65-F5344CB8AC3E}">
        <p14:creationId xmlns:p14="http://schemas.microsoft.com/office/powerpoint/2010/main" val="169592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8170" y="44624"/>
            <a:ext cx="9087660" cy="6624736"/>
          </a:xfrm>
          <a:prstGeom prst="rect">
            <a:avLst/>
          </a:prstGeom>
        </p:spPr>
      </p:pic>
    </p:spTree>
    <p:extLst>
      <p:ext uri="{BB962C8B-B14F-4D97-AF65-F5344CB8AC3E}">
        <p14:creationId xmlns:p14="http://schemas.microsoft.com/office/powerpoint/2010/main" val="241467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475656" y="1724118"/>
            <a:ext cx="6552728" cy="5089258"/>
          </a:xfrm>
          <a:prstGeom prst="rect">
            <a:avLst/>
          </a:prstGeom>
          <a:noFill/>
          <a:ln w="9525">
            <a:noFill/>
            <a:miter lim="800000"/>
            <a:headEnd/>
            <a:tailEnd/>
          </a:ln>
        </p:spPr>
      </p:pic>
      <p:sp>
        <p:nvSpPr>
          <p:cNvPr id="5" name="タイトル 4"/>
          <p:cNvSpPr>
            <a:spLocks noGrp="1"/>
          </p:cNvSpPr>
          <p:nvPr>
            <p:ph type="title"/>
          </p:nvPr>
        </p:nvSpPr>
        <p:spPr>
          <a:xfrm>
            <a:off x="457200" y="44624"/>
            <a:ext cx="8229600" cy="1512168"/>
          </a:xfrm>
          <a:solidFill>
            <a:srgbClr val="FFFF00"/>
          </a:solidFill>
          <a:ln w="38100">
            <a:solidFill>
              <a:schemeClr val="tx1">
                <a:lumMod val="95000"/>
                <a:lumOff val="5000"/>
              </a:schemeClr>
            </a:solidFill>
          </a:ln>
        </p:spPr>
        <p:txBody>
          <a:bodyPr>
            <a:normAutofit/>
          </a:bodyPr>
          <a:lstStyle/>
          <a:p>
            <a:r>
              <a:rPr kumimoji="1" lang="ja-JP" altLang="en-US" dirty="0" smtClean="0"/>
              <a:t>２０５０年 無居住化地点  </a:t>
            </a:r>
            <a:endParaRPr kumimoji="1" lang="ja-JP" altLang="en-US" dirty="0"/>
          </a:p>
        </p:txBody>
      </p:sp>
      <p:sp>
        <p:nvSpPr>
          <p:cNvPr id="4" name="タイトル 4"/>
          <p:cNvSpPr txBox="1">
            <a:spLocks/>
          </p:cNvSpPr>
          <p:nvPr/>
        </p:nvSpPr>
        <p:spPr>
          <a:xfrm>
            <a:off x="251520" y="3789040"/>
            <a:ext cx="2880320" cy="2952328"/>
          </a:xfrm>
          <a:prstGeom prst="rect">
            <a:avLst/>
          </a:prstGeom>
          <a:solidFill>
            <a:srgbClr val="FFFF00"/>
          </a:solidFill>
          <a:ln w="38100">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農業で破壊した自然復活（江戸の里山ハゲ山）</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descr="森林飽和―国土の変貌を考える (NHKブックス No.1193)">
            <a:hlinkClick r:id="rId4"/>
          </p:cNvPr>
          <p:cNvPicPr>
            <a:picLocks noChangeAspect="1" noChangeArrowheads="1"/>
          </p:cNvPicPr>
          <p:nvPr/>
        </p:nvPicPr>
        <p:blipFill>
          <a:blip r:embed="rId5" cstate="print"/>
          <a:srcRect l="15874" t="3175" r="25403" b="30167"/>
          <a:stretch>
            <a:fillRect/>
          </a:stretch>
        </p:blipFill>
        <p:spPr bwMode="auto">
          <a:xfrm>
            <a:off x="6876256" y="4221088"/>
            <a:ext cx="2232248" cy="2533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548680"/>
            <a:ext cx="7772400" cy="1470025"/>
          </a:xfrm>
          <a:solidFill>
            <a:srgbClr val="FF0000"/>
          </a:solidFill>
          <a:ln w="57150">
            <a:solidFill>
              <a:schemeClr val="tx1">
                <a:lumMod val="95000"/>
                <a:lumOff val="5000"/>
              </a:schemeClr>
            </a:solidFill>
          </a:ln>
        </p:spPr>
        <p:txBody>
          <a:bodyPr>
            <a:normAutofit/>
          </a:bodyPr>
          <a:lstStyle/>
          <a:p>
            <a:r>
              <a:rPr kumimoji="1" lang="ja-JP" altLang="en-US" sz="6000" dirty="0" smtClean="0">
                <a:solidFill>
                  <a:schemeClr val="bg1"/>
                </a:solidFill>
              </a:rPr>
              <a:t>横軸の人流</a:t>
            </a:r>
            <a:endParaRPr kumimoji="1" lang="ja-JP" altLang="en-US" dirty="0">
              <a:solidFill>
                <a:schemeClr val="bg1"/>
              </a:solidFill>
            </a:endParaRPr>
          </a:p>
        </p:txBody>
      </p:sp>
      <p:sp>
        <p:nvSpPr>
          <p:cNvPr id="3" name="サブタイトル 2"/>
          <p:cNvSpPr>
            <a:spLocks noGrp="1"/>
          </p:cNvSpPr>
          <p:nvPr>
            <p:ph type="subTitle" idx="1"/>
          </p:nvPr>
        </p:nvSpPr>
        <p:spPr>
          <a:xfrm>
            <a:off x="0" y="2276872"/>
            <a:ext cx="8964488" cy="4581128"/>
          </a:xfrm>
        </p:spPr>
        <p:txBody>
          <a:bodyPr>
            <a:noAutofit/>
          </a:bodyPr>
          <a:lstStyle/>
          <a:p>
            <a:pPr algn="l"/>
            <a:r>
              <a:rPr lang="ja-JP" altLang="en-US" sz="4000" dirty="0" smtClean="0">
                <a:solidFill>
                  <a:schemeClr val="tx1">
                    <a:lumMod val="95000"/>
                    <a:lumOff val="5000"/>
                  </a:schemeClr>
                </a:solidFill>
              </a:rPr>
              <a:t>◎景気が良くなると</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　　　　　　　　　　都市に人口集中</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◎金融緩和・株価上昇（円建）ドル建てでは変わらず</a:t>
            </a:r>
            <a:endParaRPr lang="en-US" altLang="ja-JP" sz="4000" dirty="0" smtClean="0">
              <a:solidFill>
                <a:schemeClr val="tx1">
                  <a:lumMod val="95000"/>
                  <a:lumOff val="5000"/>
                </a:schemeClr>
              </a:solidFill>
            </a:endParaRPr>
          </a:p>
          <a:p>
            <a:pPr algn="l"/>
            <a:r>
              <a:rPr lang="ja-JP" altLang="en-US" sz="4000" dirty="0" smtClean="0">
                <a:solidFill>
                  <a:schemeClr val="tx1">
                    <a:lumMod val="95000"/>
                    <a:lumOff val="5000"/>
                  </a:schemeClr>
                </a:solidFill>
              </a:rPr>
              <a:t>➵自然失業率まで雇用回復➵人手不足</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◎日本経済の成長</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人口ボーナスのおかげ</a:t>
            </a:r>
            <a:endParaRPr kumimoji="1" lang="ja-JP" altLang="en-US" sz="4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7078" t="24344" r="1671" b="9454"/>
          <a:stretch>
            <a:fillRect/>
          </a:stretch>
        </p:blipFill>
        <p:spPr bwMode="auto">
          <a:xfrm>
            <a:off x="0" y="188640"/>
            <a:ext cx="6588224" cy="6597352"/>
          </a:xfrm>
          <a:prstGeom prst="rect">
            <a:avLst/>
          </a:prstGeom>
          <a:noFill/>
          <a:ln w="9525">
            <a:noFill/>
            <a:miter lim="800000"/>
            <a:headEnd/>
            <a:tailEnd/>
          </a:ln>
        </p:spPr>
      </p:pic>
      <p:sp>
        <p:nvSpPr>
          <p:cNvPr id="3" name="正方形/長方形 2"/>
          <p:cNvSpPr/>
          <p:nvPr/>
        </p:nvSpPr>
        <p:spPr>
          <a:xfrm>
            <a:off x="5724128" y="4293096"/>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これからは</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都市に流入</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しなくても</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田舎は消滅</a:t>
            </a:r>
            <a:endParaRPr kumimoji="1" lang="ja-JP" altLang="en-US" sz="3600" dirty="0">
              <a:solidFill>
                <a:schemeClr val="tx1">
                  <a:lumMod val="95000"/>
                  <a:lumOff val="5000"/>
                </a:schemeClr>
              </a:solidFill>
            </a:endParaRPr>
          </a:p>
        </p:txBody>
      </p:sp>
      <p:sp>
        <p:nvSpPr>
          <p:cNvPr id="4" name="正方形/長方形 3"/>
          <p:cNvSpPr/>
          <p:nvPr/>
        </p:nvSpPr>
        <p:spPr>
          <a:xfrm>
            <a:off x="5652120" y="44624"/>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供給元の田舎がなくなり、</a:t>
            </a:r>
            <a:r>
              <a:rPr kumimoji="1" lang="ja-JP" altLang="en-US" sz="3600" dirty="0" smtClean="0">
                <a:solidFill>
                  <a:srgbClr val="FF0000"/>
                </a:solidFill>
              </a:rPr>
              <a:t>外国</a:t>
            </a:r>
            <a:r>
              <a:rPr kumimoji="1" lang="ja-JP" altLang="en-US" sz="3600" dirty="0" smtClean="0">
                <a:solidFill>
                  <a:schemeClr val="tx1">
                    <a:lumMod val="95000"/>
                    <a:lumOff val="5000"/>
                  </a:schemeClr>
                </a:solidFill>
              </a:rPr>
              <a:t>に求めないと経済成長できない</a:t>
            </a:r>
            <a:endParaRPr kumimoji="1" lang="ja-JP" altLang="en-US" sz="36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lang="ja-JP" altLang="en-US" dirty="0" smtClean="0"/>
              <a:t>ラベンシュタインの</a:t>
            </a:r>
            <a:r>
              <a:rPr kumimoji="1" lang="ja-JP" altLang="en-US" dirty="0" smtClean="0"/>
              <a:t>法則</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川上から川下</a:t>
            </a:r>
            <a:endParaRPr kumimoji="1" lang="en-US" altLang="ja-JP" dirty="0" smtClean="0"/>
          </a:p>
          <a:p>
            <a:r>
              <a:rPr lang="ja-JP" altLang="en-US" dirty="0" smtClean="0"/>
              <a:t>となり街から県庁所在地へ</a:t>
            </a:r>
            <a:endParaRPr lang="en-US" altLang="ja-JP" dirty="0" smtClean="0"/>
          </a:p>
          <a:p>
            <a:r>
              <a:rPr kumimoji="1" lang="ja-JP" altLang="en-US" dirty="0" smtClean="0"/>
              <a:t>県庁所在地からブロック都市</a:t>
            </a:r>
            <a:endParaRPr kumimoji="1" lang="en-US" altLang="ja-JP" dirty="0" smtClean="0"/>
          </a:p>
          <a:p>
            <a:r>
              <a:rPr lang="ja-JP" altLang="en-US" dirty="0" smtClean="0"/>
              <a:t>最後は東京圏へ</a:t>
            </a:r>
            <a:endParaRPr lang="en-US" altLang="ja-JP" dirty="0" smtClean="0"/>
          </a:p>
          <a:p>
            <a:r>
              <a:rPr kumimoji="1" lang="ja-JP" altLang="en-US" dirty="0" smtClean="0"/>
              <a:t>江戸時代の江戸は自然人口は減少。流入で増加していた（衛生状態等）</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accent1"/>
            </a:solidFill>
          </a:ln>
        </p:spPr>
        <p:txBody>
          <a:bodyPr/>
          <a:lstStyle/>
          <a:p>
            <a:r>
              <a:rPr kumimoji="1" lang="ja-JP" altLang="en-US" dirty="0" smtClean="0"/>
              <a:t>主要先進諸国の高齢化</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rot="5400000">
            <a:off x="1806093" y="-273011"/>
            <a:ext cx="5531813" cy="8784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人口政策確立要綱</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lnSpcReduction="20000"/>
          </a:bodyPr>
          <a:lstStyle/>
          <a:p>
            <a:r>
              <a:rPr kumimoji="1" lang="ja-JP" altLang="en-US" dirty="0" smtClean="0"/>
              <a:t>人口の量と質の増大強化を目指す戦時人口政策は厚生省で構想　閣議決定された「基本国策要綱」に基づく一つとして作成される</a:t>
            </a:r>
            <a:endParaRPr kumimoji="1" lang="en-US" altLang="ja-JP" dirty="0" smtClean="0"/>
          </a:p>
          <a:p>
            <a:r>
              <a:rPr kumimoji="1" lang="ja-JP" altLang="en-US" sz="5200" dirty="0" smtClean="0">
                <a:solidFill>
                  <a:srgbClr val="FF0000"/>
                </a:solidFill>
              </a:rPr>
              <a:t>「昭和</a:t>
            </a:r>
            <a:r>
              <a:rPr kumimoji="1" lang="en-US" altLang="ja-JP" sz="5200" dirty="0" smtClean="0">
                <a:solidFill>
                  <a:srgbClr val="FF0000"/>
                </a:solidFill>
              </a:rPr>
              <a:t>35</a:t>
            </a:r>
            <a:r>
              <a:rPr kumimoji="1" lang="ja-JP" altLang="en-US" sz="5200" dirty="0" smtClean="0">
                <a:solidFill>
                  <a:srgbClr val="FF0000"/>
                </a:solidFill>
              </a:rPr>
              <a:t>年」の内地人の総人口を「一億人」とする全体目標</a:t>
            </a:r>
            <a:endParaRPr kumimoji="1" lang="en-US" altLang="ja-JP" sz="5200" dirty="0" smtClean="0">
              <a:solidFill>
                <a:srgbClr val="FF0000"/>
              </a:solidFill>
            </a:endParaRPr>
          </a:p>
          <a:p>
            <a:r>
              <a:rPr lang="ja-JP" altLang="en-US" dirty="0" smtClean="0"/>
              <a:t>中川友長（人口問題研究所調査部長）による</a:t>
            </a:r>
            <a:r>
              <a:rPr lang="en-US" altLang="ja-JP" dirty="0" smtClean="0"/>
              <a:t>1939</a:t>
            </a:r>
            <a:r>
              <a:rPr lang="ja-JP" altLang="en-US" dirty="0" smtClean="0"/>
              <a:t>年人口推計ベース　日本の人口は</a:t>
            </a:r>
            <a:r>
              <a:rPr lang="en-US" altLang="ja-JP" dirty="0" smtClean="0"/>
              <a:t>1960</a:t>
            </a:r>
            <a:r>
              <a:rPr lang="ja-JP" altLang="en-US" dirty="0" smtClean="0"/>
              <a:t>年</a:t>
            </a:r>
            <a:r>
              <a:rPr lang="ja-JP" altLang="en-US" dirty="0" err="1" smtClean="0"/>
              <a:t>ー</a:t>
            </a:r>
            <a:r>
              <a:rPr lang="en-US" altLang="ja-JP" dirty="0" smtClean="0"/>
              <a:t>65</a:t>
            </a:r>
            <a:r>
              <a:rPr lang="ja-JP" altLang="en-US" dirty="0" smtClean="0"/>
              <a:t>年の間に一億人を超えるものの、</a:t>
            </a:r>
            <a:r>
              <a:rPr lang="en-US" altLang="ja-JP" sz="4300" b="1" dirty="0" smtClean="0">
                <a:solidFill>
                  <a:srgbClr val="FF0000"/>
                </a:solidFill>
              </a:rPr>
              <a:t>2000</a:t>
            </a:r>
            <a:r>
              <a:rPr lang="ja-JP" altLang="en-US" sz="4300" b="1" dirty="0" smtClean="0">
                <a:solidFill>
                  <a:srgbClr val="FF0000"/>
                </a:solidFill>
              </a:rPr>
              <a:t>年の一億二二七四万をピークに減少</a:t>
            </a:r>
            <a:endParaRPr kumimoji="1" lang="ja-JP" altLang="en-US" sz="43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0"/>
            <a:ext cx="6425172" cy="6841522"/>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635</Words>
  <Application>Microsoft Office PowerPoint</Application>
  <PresentationFormat>画面に合わせる (4:3)</PresentationFormat>
  <Paragraphs>97</Paragraphs>
  <Slides>29</Slides>
  <Notes>20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29</vt:i4>
      </vt:variant>
    </vt:vector>
  </HeadingPairs>
  <TitlesOfParts>
    <vt:vector size="33" baseType="lpstr">
      <vt:lpstr>ＭＳ Ｐゴシック</vt:lpstr>
      <vt:lpstr>Arial</vt:lpstr>
      <vt:lpstr>Calibri</vt:lpstr>
      <vt:lpstr>Office テーマ</vt:lpstr>
      <vt:lpstr>人流の縦軸・横軸</vt:lpstr>
      <vt:lpstr>人口一億人時代は悪くない</vt:lpstr>
      <vt:lpstr>２０５０年 無居住化地点  </vt:lpstr>
      <vt:lpstr>横軸の人流</vt:lpstr>
      <vt:lpstr>PowerPoint プレゼンテーション</vt:lpstr>
      <vt:lpstr>ラベンシュタインの法則</vt:lpstr>
      <vt:lpstr>主要先進諸国の高齢化</vt:lpstr>
      <vt:lpstr>人口政策確立要綱</vt:lpstr>
      <vt:lpstr>PowerPoint プレゼンテーション</vt:lpstr>
      <vt:lpstr>PowerPoint プレゼンテーション</vt:lpstr>
      <vt:lpstr>戦時人口政策と国土計画</vt:lpstr>
      <vt:lpstr>工業化と結核死亡者数の相関</vt:lpstr>
      <vt:lpstr>「国土計画設定要綱」閣議決定  １９４０年９月２４日</vt:lpstr>
      <vt:lpstr>厚生省の設立</vt:lpstr>
      <vt:lpstr>１９３０年代の人口動向</vt:lpstr>
      <vt:lpstr>少子化?</vt:lpstr>
      <vt:lpstr>PowerPoint プレゼンテーション</vt:lpstr>
      <vt:lpstr>人口ボーナス論</vt:lpstr>
      <vt:lpstr>一人っ子政策　「未富先老」</vt:lpstr>
      <vt:lpstr>国民国家 、 外国人労働者、観光</vt:lpstr>
      <vt:lpstr>治安と外国人労働者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所得と海外旅行率</vt:lpstr>
      <vt:lpstr>PowerPoint プレゼンテーション</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 人流の縦軸・横軸</dc:title>
  <dc:creator>owner</dc:creator>
  <cp:lastModifiedBy>寺前秀一</cp:lastModifiedBy>
  <cp:revision>13</cp:revision>
  <dcterms:created xsi:type="dcterms:W3CDTF">2015-08-13T01:48:37Z</dcterms:created>
  <dcterms:modified xsi:type="dcterms:W3CDTF">2017-08-23T01:02:33Z</dcterms:modified>
</cp:coreProperties>
</file>