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575" r:id="rId2"/>
    <p:sldId id="585" r:id="rId3"/>
    <p:sldId id="586" r:id="rId4"/>
    <p:sldId id="587" r:id="rId5"/>
    <p:sldId id="588" r:id="rId6"/>
    <p:sldId id="613" r:id="rId7"/>
    <p:sldId id="621" r:id="rId8"/>
    <p:sldId id="614" r:id="rId9"/>
    <p:sldId id="615" r:id="rId10"/>
    <p:sldId id="616" r:id="rId11"/>
    <p:sldId id="589" r:id="rId12"/>
    <p:sldId id="594" r:id="rId13"/>
    <p:sldId id="595" r:id="rId14"/>
    <p:sldId id="619" r:id="rId15"/>
    <p:sldId id="597" r:id="rId16"/>
    <p:sldId id="618" r:id="rId17"/>
    <p:sldId id="617" r:id="rId18"/>
    <p:sldId id="620" r:id="rId19"/>
    <p:sldId id="599" r:id="rId20"/>
    <p:sldId id="622" r:id="rId21"/>
    <p:sldId id="601" r:id="rId22"/>
    <p:sldId id="602" r:id="rId23"/>
    <p:sldId id="603" r:id="rId24"/>
    <p:sldId id="605" r:id="rId25"/>
    <p:sldId id="606" r:id="rId26"/>
    <p:sldId id="607" r:id="rId27"/>
    <p:sldId id="608" r:id="rId28"/>
    <p:sldId id="609" r:id="rId29"/>
    <p:sldId id="610" r:id="rId30"/>
    <p:sldId id="611" r:id="rId31"/>
    <p:sldId id="612" r:id="rId3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471" autoAdjust="0"/>
    <p:restoredTop sz="93202" autoAdjust="0"/>
  </p:normalViewPr>
  <p:slideViewPr>
    <p:cSldViewPr>
      <p:cViewPr varScale="1">
        <p:scale>
          <a:sx n="83" d="100"/>
          <a:sy n="83" d="100"/>
        </p:scale>
        <p:origin x="1181"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4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8D83BC-D8A3-4A37-B372-E13EDBFFC1D7}" type="datetimeFigureOut">
              <a:rPr kumimoji="1" lang="ja-JP" altLang="en-US" smtClean="0"/>
              <a:pPr/>
              <a:t>2017/8/23</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AEEE36-D0A9-49DE-A2ED-37327D67B7B3}" type="slidenum">
              <a:rPr kumimoji="1" lang="ja-JP" altLang="en-US" smtClean="0"/>
              <a:pPr/>
              <a:t>‹#›</a:t>
            </a:fld>
            <a:endParaRPr kumimoji="1" lang="ja-JP" altLang="en-US"/>
          </a:p>
        </p:txBody>
      </p:sp>
    </p:spTree>
    <p:extLst>
      <p:ext uri="{BB962C8B-B14F-4D97-AF65-F5344CB8AC3E}">
        <p14:creationId xmlns:p14="http://schemas.microsoft.com/office/powerpoint/2010/main" val="131705769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68AEEE36-D0A9-49DE-A2ED-37327D67B7B3}" type="slidenum">
              <a:rPr kumimoji="1" lang="ja-JP" altLang="en-US" smtClean="0"/>
              <a:pPr/>
              <a:t>1</a:t>
            </a:fld>
            <a:endParaRPr kumimoji="1" lang="ja-JP" altLang="en-US"/>
          </a:p>
        </p:txBody>
      </p:sp>
    </p:spTree>
    <p:extLst>
      <p:ext uri="{BB962C8B-B14F-4D97-AF65-F5344CB8AC3E}">
        <p14:creationId xmlns:p14="http://schemas.microsoft.com/office/powerpoint/2010/main" val="6974592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28</a:t>
            </a:fld>
            <a:endParaRPr kumimoji="1" lang="ja-JP" altLang="en-US"/>
          </a:p>
        </p:txBody>
      </p:sp>
    </p:spTree>
    <p:extLst>
      <p:ext uri="{BB962C8B-B14F-4D97-AF65-F5344CB8AC3E}">
        <p14:creationId xmlns:p14="http://schemas.microsoft.com/office/powerpoint/2010/main" val="1608827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29</a:t>
            </a:fld>
            <a:endParaRPr kumimoji="1" lang="ja-JP" altLang="en-US"/>
          </a:p>
        </p:txBody>
      </p:sp>
    </p:spTree>
    <p:extLst>
      <p:ext uri="{BB962C8B-B14F-4D97-AF65-F5344CB8AC3E}">
        <p14:creationId xmlns:p14="http://schemas.microsoft.com/office/powerpoint/2010/main" val="34684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30</a:t>
            </a:fld>
            <a:endParaRPr kumimoji="1" lang="ja-JP" altLang="en-US"/>
          </a:p>
        </p:txBody>
      </p:sp>
    </p:spTree>
    <p:extLst>
      <p:ext uri="{BB962C8B-B14F-4D97-AF65-F5344CB8AC3E}">
        <p14:creationId xmlns:p14="http://schemas.microsoft.com/office/powerpoint/2010/main" val="373607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31</a:t>
            </a:fld>
            <a:endParaRPr kumimoji="1" lang="ja-JP" altLang="en-US"/>
          </a:p>
        </p:txBody>
      </p:sp>
    </p:spTree>
    <p:extLst>
      <p:ext uri="{BB962C8B-B14F-4D97-AF65-F5344CB8AC3E}">
        <p14:creationId xmlns:p14="http://schemas.microsoft.com/office/powerpoint/2010/main" val="909777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BF8FEB5-EA22-445E-AAAC-9729AFAA219D}" type="slidenum">
              <a:rPr kumimoji="1" lang="ja-JP" altLang="en-US" smtClean="0"/>
              <a:t>13</a:t>
            </a:fld>
            <a:endParaRPr kumimoji="1" lang="ja-JP" altLang="en-US"/>
          </a:p>
        </p:txBody>
      </p:sp>
    </p:spTree>
    <p:extLst>
      <p:ext uri="{BB962C8B-B14F-4D97-AF65-F5344CB8AC3E}">
        <p14:creationId xmlns:p14="http://schemas.microsoft.com/office/powerpoint/2010/main" val="191687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ja-JP" altLang="en-US" smtClean="0"/>
          </a:p>
        </p:txBody>
      </p:sp>
      <p:sp>
        <p:nvSpPr>
          <p:cNvPr id="880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FDA88F09-CEFE-43B4-ACB5-C75C386D79AF}" type="slidenum">
              <a:rPr lang="ja-JP" altLang="en-US"/>
              <a:pPr/>
              <a:t>21</a:t>
            </a:fld>
            <a:endParaRPr lang="ja-JP" altLang="en-US"/>
          </a:p>
        </p:txBody>
      </p:sp>
    </p:spTree>
    <p:extLst>
      <p:ext uri="{BB962C8B-B14F-4D97-AF65-F5344CB8AC3E}">
        <p14:creationId xmlns:p14="http://schemas.microsoft.com/office/powerpoint/2010/main" val="2036058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890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7CF139DA-B454-4984-96C5-E7B703209994}" type="slidenum">
              <a:rPr lang="ja-JP" altLang="en-US"/>
              <a:pPr/>
              <a:t>22</a:t>
            </a:fld>
            <a:endParaRPr lang="ja-JP" altLang="en-US"/>
          </a:p>
        </p:txBody>
      </p:sp>
    </p:spTree>
    <p:extLst>
      <p:ext uri="{BB962C8B-B14F-4D97-AF65-F5344CB8AC3E}">
        <p14:creationId xmlns:p14="http://schemas.microsoft.com/office/powerpoint/2010/main" val="151747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smtClean="0"/>
          </a:p>
        </p:txBody>
      </p:sp>
      <p:sp>
        <p:nvSpPr>
          <p:cNvPr id="901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fld id="{B33D3C74-2DD7-4FAB-ACEB-10C38D5BE5C9}" type="slidenum">
              <a:rPr lang="ja-JP" altLang="en-US"/>
              <a:pPr/>
              <a:t>23</a:t>
            </a:fld>
            <a:endParaRPr lang="ja-JP" altLang="en-US"/>
          </a:p>
        </p:txBody>
      </p:sp>
    </p:spTree>
    <p:extLst>
      <p:ext uri="{BB962C8B-B14F-4D97-AF65-F5344CB8AC3E}">
        <p14:creationId xmlns:p14="http://schemas.microsoft.com/office/powerpoint/2010/main" val="302671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07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070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286F93-F058-4B6C-85B5-F95731C49FCF}" type="slidenum">
              <a:rPr lang="ja-JP" altLang="en-US" smtClean="0">
                <a:latin typeface="Arial" pitchFamily="34" charset="0"/>
              </a:rPr>
              <a:pPr/>
              <a:t>24</a:t>
            </a:fld>
            <a:endParaRPr lang="ja-JP" altLang="en-US" smtClean="0">
              <a:latin typeface="Arial" pitchFamily="34" charset="0"/>
            </a:endParaRPr>
          </a:p>
        </p:txBody>
      </p:sp>
    </p:spTree>
    <p:extLst>
      <p:ext uri="{BB962C8B-B14F-4D97-AF65-F5344CB8AC3E}">
        <p14:creationId xmlns:p14="http://schemas.microsoft.com/office/powerpoint/2010/main" val="2146241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25</a:t>
            </a:fld>
            <a:endParaRPr kumimoji="1" lang="ja-JP" altLang="en-US"/>
          </a:p>
        </p:txBody>
      </p:sp>
    </p:spTree>
    <p:extLst>
      <p:ext uri="{BB962C8B-B14F-4D97-AF65-F5344CB8AC3E}">
        <p14:creationId xmlns:p14="http://schemas.microsoft.com/office/powerpoint/2010/main" val="469008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02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0228"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220581-3B9D-45C6-AA59-BA5952172CDD}" type="slidenum">
              <a:rPr lang="ja-JP" altLang="en-US" smtClean="0">
                <a:latin typeface="Arial" pitchFamily="34" charset="0"/>
              </a:rPr>
              <a:pPr/>
              <a:t>26</a:t>
            </a:fld>
            <a:endParaRPr lang="ja-JP" altLang="en-US" smtClean="0">
              <a:latin typeface="Arial" pitchFamily="34" charset="0"/>
            </a:endParaRPr>
          </a:p>
        </p:txBody>
      </p:sp>
    </p:spTree>
    <p:extLst>
      <p:ext uri="{BB962C8B-B14F-4D97-AF65-F5344CB8AC3E}">
        <p14:creationId xmlns:p14="http://schemas.microsoft.com/office/powerpoint/2010/main" val="3888467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F5B42B6-588C-476B-B11D-128B20F87DB8}" type="slidenum">
              <a:rPr kumimoji="1" lang="ja-JP" altLang="en-US" smtClean="0"/>
              <a:pPr/>
              <a:t>27</a:t>
            </a:fld>
            <a:endParaRPr kumimoji="1" lang="ja-JP" altLang="en-US"/>
          </a:p>
        </p:txBody>
      </p:sp>
    </p:spTree>
    <p:extLst>
      <p:ext uri="{BB962C8B-B14F-4D97-AF65-F5344CB8AC3E}">
        <p14:creationId xmlns:p14="http://schemas.microsoft.com/office/powerpoint/2010/main" val="19979690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CF459BF-E3EC-4EDF-8EF3-BE5E8A0DDC50}" type="datetimeFigureOut">
              <a:rPr kumimoji="1" lang="ja-JP" altLang="en-US" smtClean="0"/>
              <a:pPr/>
              <a:t>2017/8/23</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42AF2CE7-B160-45C2-A665-4DF85E889342}"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F459BF-E3EC-4EDF-8EF3-BE5E8A0DDC50}" type="datetimeFigureOut">
              <a:rPr kumimoji="1" lang="ja-JP" altLang="en-US" smtClean="0"/>
              <a:pPr/>
              <a:t>2017/8/23</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F2CE7-B160-45C2-A665-4DF85E889342}"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60648"/>
            <a:ext cx="7772400" cy="1470025"/>
          </a:xfrm>
          <a:ln>
            <a:solidFill>
              <a:schemeClr val="accent1"/>
            </a:solidFill>
          </a:ln>
        </p:spPr>
        <p:txBody>
          <a:bodyPr>
            <a:normAutofit/>
          </a:bodyPr>
          <a:lstStyle/>
          <a:p>
            <a:r>
              <a:rPr kumimoji="1" lang="ja-JP" altLang="en-US" dirty="0" smtClean="0"/>
              <a:t>観光振興</a:t>
            </a:r>
            <a:r>
              <a:rPr lang="ja-JP" altLang="en-US" dirty="0" smtClean="0"/>
              <a:t>・政策</a:t>
            </a:r>
            <a:r>
              <a:rPr kumimoji="1" lang="ja-JP" altLang="en-US" dirty="0" smtClean="0"/>
              <a:t>論</a:t>
            </a:r>
            <a:r>
              <a:rPr kumimoji="1" lang="en-US" altLang="ja-JP" dirty="0" smtClean="0"/>
              <a:t/>
            </a:r>
            <a:br>
              <a:rPr kumimoji="1" lang="en-US" altLang="ja-JP" dirty="0" smtClean="0"/>
            </a:br>
            <a:r>
              <a:rPr kumimoji="1" lang="ja-JP" altLang="en-US" dirty="0" smtClean="0"/>
              <a:t>②</a:t>
            </a:r>
            <a:endParaRPr kumimoji="1" lang="ja-JP" altLang="en-US" dirty="0"/>
          </a:p>
        </p:txBody>
      </p:sp>
      <p:sp>
        <p:nvSpPr>
          <p:cNvPr id="3" name="Rectangle 2"/>
          <p:cNvSpPr txBox="1">
            <a:spLocks noChangeArrowheads="1"/>
          </p:cNvSpPr>
          <p:nvPr/>
        </p:nvSpPr>
        <p:spPr>
          <a:xfrm>
            <a:off x="755576" y="1988840"/>
            <a:ext cx="7772400" cy="2088232"/>
          </a:xfrm>
          <a:prstGeom prst="rect">
            <a:avLst/>
          </a:prstGeom>
          <a:noFill/>
          <a:ln>
            <a:solidFill>
              <a:schemeClr val="tx1"/>
            </a:solidFill>
          </a:ln>
        </p:spPr>
        <p:txBody>
          <a:bodyPr vert="horz" lIns="91440" tIns="45720" rIns="91440" bIns="45720" rtlCol="0" anchor="ctr">
            <a:normAutofit fontScale="77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6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6400" b="0" i="0" u="none" strike="noStrike" kern="1200" cap="none" spc="0" normalizeH="0" baseline="0" noProof="0" dirty="0" smtClean="0">
                <a:ln>
                  <a:noFill/>
                </a:ln>
                <a:solidFill>
                  <a:schemeClr val="tx1"/>
                </a:solidFill>
                <a:effectLst/>
                <a:uLnTx/>
                <a:uFillTx/>
                <a:latin typeface="+mj-lt"/>
                <a:ea typeface="+mj-ea"/>
                <a:cs typeface="+mj-cs"/>
              </a:rPr>
              <a:t>教科書</a:t>
            </a:r>
            <a:r>
              <a:rPr kumimoji="1" lang="en-US" altLang="ja-JP" sz="6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東京オリンピックを迎える</a:t>
            </a:r>
            <a:endParaRPr kumimoji="1" lang="en-US" altLang="ja-JP" sz="44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4400" dirty="0" smtClean="0">
                <a:latin typeface="+mj-lt"/>
                <a:ea typeface="+mj-ea"/>
                <a:cs typeface="+mj-cs"/>
              </a:rPr>
              <a:t>学生・社会人のための</a:t>
            </a:r>
            <a:endParaRPr lang="en-US" altLang="ja-JP" sz="4400" dirty="0" smtClean="0">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観光・人流</a:t>
            </a:r>
            <a:r>
              <a:rPr lang="ja-JP" altLang="en-US" sz="4400" dirty="0" smtClean="0">
                <a:latin typeface="+mj-lt"/>
                <a:ea typeface="+mj-ea"/>
                <a:cs typeface="+mj-cs"/>
              </a:rPr>
              <a:t>概論</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1"/>
          <p:cNvSpPr txBox="1">
            <a:spLocks/>
          </p:cNvSpPr>
          <p:nvPr/>
        </p:nvSpPr>
        <p:spPr>
          <a:xfrm>
            <a:off x="755576" y="4191223"/>
            <a:ext cx="7772400" cy="1902073"/>
          </a:xfrm>
          <a:prstGeom prst="rect">
            <a:avLst/>
          </a:prstGeom>
          <a:ln>
            <a:solidFill>
              <a:schemeClr val="tx1">
                <a:lumMod val="95000"/>
                <a:lumOff val="5000"/>
              </a:schemeClr>
            </a:solidFill>
          </a:ln>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r>
              <a:rPr kumimoji="1" lang="ja-JP" altLang="en-US" sz="4400" b="0" i="0" u="none" strike="noStrike" kern="1200" cap="none" spc="0" normalizeH="0" baseline="0" noProof="0" dirty="0" smtClean="0">
                <a:ln>
                  <a:noFill/>
                </a:ln>
                <a:solidFill>
                  <a:schemeClr val="tx1"/>
                </a:solidFill>
                <a:effectLst/>
                <a:uLnTx/>
                <a:uFillTx/>
                <a:latin typeface="+mj-lt"/>
                <a:ea typeface="+mj-ea"/>
                <a:cs typeface="+mj-cs"/>
              </a:rPr>
              <a:t>ホームページ</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3300" b="0" i="0" u="none" strike="noStrike" kern="1200" cap="none" spc="0" normalizeH="0" baseline="0" noProof="0" dirty="0" smtClean="0">
                <a:ln>
                  <a:noFill/>
                </a:ln>
                <a:solidFill>
                  <a:schemeClr val="tx1"/>
                </a:solidFill>
                <a:effectLst/>
                <a:uLnTx/>
                <a:uFillTx/>
                <a:latin typeface="+mj-lt"/>
                <a:ea typeface="+mj-ea"/>
                <a:cs typeface="+mj-cs"/>
              </a:rPr>
              <a:t>人流・観光研究所ＨＰ</a:t>
            </a:r>
            <a:endParaRPr kumimoji="1" lang="en-US" altLang="ja-JP" sz="33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3300" dirty="0" smtClean="0">
                <a:latin typeface="+mj-lt"/>
                <a:ea typeface="+mj-ea"/>
                <a:cs typeface="+mj-cs"/>
              </a:rPr>
              <a:t>www.jinryu.jp</a:t>
            </a:r>
            <a:endParaRPr kumimoji="1" lang="ja-JP" altLang="en-US" sz="33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582422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訪問客数は為替レートの影響大</a:t>
            </a:r>
            <a:r>
              <a:rPr kumimoji="1" lang="en-US" altLang="ja-JP" dirty="0" smtClean="0"/>
              <a:t/>
            </a:r>
            <a:br>
              <a:rPr kumimoji="1" lang="en-US" altLang="ja-JP" dirty="0" smtClean="0"/>
            </a:br>
            <a:r>
              <a:rPr lang="ja-JP" altLang="en-US" sz="3100" dirty="0"/>
              <a:t>外客</a:t>
            </a:r>
            <a:r>
              <a:rPr lang="ja-JP" altLang="en-US" sz="3100" dirty="0" smtClean="0"/>
              <a:t>が急増しても予定調和する</a:t>
            </a:r>
            <a:endParaRPr kumimoji="1" lang="ja-JP" altLang="en-US" sz="3100" dirty="0"/>
          </a:p>
        </p:txBody>
      </p:sp>
      <p:pic>
        <p:nvPicPr>
          <p:cNvPr id="4" name="図 3"/>
          <p:cNvPicPr>
            <a:picLocks noChangeAspect="1"/>
          </p:cNvPicPr>
          <p:nvPr/>
        </p:nvPicPr>
        <p:blipFill>
          <a:blip r:embed="rId2"/>
          <a:stretch>
            <a:fillRect/>
          </a:stretch>
        </p:blipFill>
        <p:spPr>
          <a:xfrm>
            <a:off x="395536" y="1996178"/>
            <a:ext cx="8291264" cy="4241134"/>
          </a:xfrm>
          <a:prstGeom prst="rect">
            <a:avLst/>
          </a:prstGeom>
        </p:spPr>
      </p:pic>
    </p:spTree>
    <p:extLst>
      <p:ext uri="{BB962C8B-B14F-4D97-AF65-F5344CB8AC3E}">
        <p14:creationId xmlns:p14="http://schemas.microsoft.com/office/powerpoint/2010/main" val="27955575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546" y="260648"/>
            <a:ext cx="8973468" cy="6480720"/>
          </a:xfrm>
          <a:prstGeom prst="rect">
            <a:avLst/>
          </a:prstGeom>
        </p:spPr>
      </p:pic>
    </p:spTree>
    <p:extLst>
      <p:ext uri="{BB962C8B-B14F-4D97-AF65-F5344CB8AC3E}">
        <p14:creationId xmlns:p14="http://schemas.microsoft.com/office/powerpoint/2010/main" val="24786719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48765" y="2876075"/>
            <a:ext cx="2874645" cy="215598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501" y="1802191"/>
            <a:ext cx="3981361" cy="1909703"/>
          </a:xfrm>
          <a:prstGeom prst="rect">
            <a:avLst/>
          </a:prstGeom>
        </p:spPr>
      </p:pic>
    </p:spTree>
    <p:extLst>
      <p:ext uri="{BB962C8B-B14F-4D97-AF65-F5344CB8AC3E}">
        <p14:creationId xmlns:p14="http://schemas.microsoft.com/office/powerpoint/2010/main" val="1155030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404664"/>
            <a:ext cx="8352927" cy="2227095"/>
          </a:xfrm>
          <a:ln>
            <a:solidFill>
              <a:schemeClr val="accent1"/>
            </a:solidFill>
          </a:ln>
        </p:spPr>
        <p:txBody>
          <a:bodyPr>
            <a:normAutofit/>
          </a:bodyPr>
          <a:lstStyle/>
          <a:p>
            <a:pPr algn="ctr"/>
            <a:r>
              <a:rPr lang="ja-JP" altLang="en-US" sz="3769" dirty="0"/>
              <a:t>プライベートジェット空港使用料</a:t>
            </a:r>
            <a:r>
              <a:rPr lang="en-US" altLang="ja-JP" sz="3769" dirty="0"/>
              <a:t/>
            </a:r>
            <a:br>
              <a:rPr lang="en-US" altLang="ja-JP" sz="3769" dirty="0"/>
            </a:br>
            <a:r>
              <a:rPr lang="ja-JP" altLang="en-US" dirty="0"/>
              <a:t>ロンドンからニースまでは</a:t>
            </a:r>
            <a:r>
              <a:rPr lang="en-US" altLang="ja-JP" b="1" dirty="0"/>
              <a:t>8895</a:t>
            </a:r>
            <a:r>
              <a:rPr lang="ja-JP" altLang="en-US" b="1" dirty="0" smtClean="0"/>
              <a:t>ドル</a:t>
            </a:r>
            <a:endParaRPr kumimoji="1" lang="ja-JP" altLang="en-US" dirty="0"/>
          </a:p>
        </p:txBody>
      </p:sp>
      <p:sp>
        <p:nvSpPr>
          <p:cNvPr id="3" name="コンテンツ プレースホルダー 2"/>
          <p:cNvSpPr>
            <a:spLocks noGrp="1"/>
          </p:cNvSpPr>
          <p:nvPr>
            <p:ph idx="1"/>
          </p:nvPr>
        </p:nvSpPr>
        <p:spPr>
          <a:xfrm>
            <a:off x="1217295" y="2789992"/>
            <a:ext cx="6783705" cy="2504957"/>
          </a:xfrm>
        </p:spPr>
        <p:txBody>
          <a:bodyPr>
            <a:noAutofit/>
          </a:bodyPr>
          <a:lstStyle/>
          <a:p>
            <a:r>
              <a:rPr lang="ja-JP" altLang="en-US" sz="3038" dirty="0"/>
              <a:t>第</a:t>
            </a:r>
            <a:r>
              <a:rPr lang="en-US" altLang="ja-JP" sz="3038" dirty="0"/>
              <a:t>1</a:t>
            </a:r>
            <a:r>
              <a:rPr lang="ja-JP" altLang="en-US" sz="3038" dirty="0"/>
              <a:t>位　羽田空港：</a:t>
            </a:r>
            <a:r>
              <a:rPr lang="en-US" altLang="ja-JP" sz="3038" dirty="0"/>
              <a:t>6850</a:t>
            </a:r>
            <a:r>
              <a:rPr lang="ja-JP" altLang="en-US" sz="3038" dirty="0"/>
              <a:t>ドル</a:t>
            </a:r>
            <a:endParaRPr lang="en-US" altLang="ja-JP" sz="3038" dirty="0"/>
          </a:p>
          <a:p>
            <a:r>
              <a:rPr lang="ja-JP" altLang="en-US" sz="3038" dirty="0"/>
              <a:t>第</a:t>
            </a:r>
            <a:r>
              <a:rPr lang="en-US" altLang="ja-JP" sz="3038" dirty="0"/>
              <a:t>2</a:t>
            </a:r>
            <a:r>
              <a:rPr lang="ja-JP" altLang="en-US" sz="3038" dirty="0"/>
              <a:t>位　成田空港：</a:t>
            </a:r>
            <a:r>
              <a:rPr lang="en-US" altLang="ja-JP" sz="3038" dirty="0"/>
              <a:t>5600</a:t>
            </a:r>
            <a:r>
              <a:rPr lang="ja-JP" altLang="en-US" sz="3038" dirty="0"/>
              <a:t>ドル</a:t>
            </a:r>
            <a:endParaRPr lang="en-US" altLang="ja-JP" sz="3038" dirty="0"/>
          </a:p>
          <a:p>
            <a:r>
              <a:rPr lang="ja-JP" altLang="en-US" sz="3038" dirty="0"/>
              <a:t>第</a:t>
            </a:r>
            <a:r>
              <a:rPr lang="en-US" altLang="ja-JP" sz="3038" dirty="0"/>
              <a:t>3</a:t>
            </a:r>
            <a:r>
              <a:rPr lang="ja-JP" altLang="en-US" sz="3038" dirty="0"/>
              <a:t>位　関西国際空港：</a:t>
            </a:r>
            <a:r>
              <a:rPr lang="en-US" altLang="ja-JP" sz="3038" dirty="0"/>
              <a:t>5400</a:t>
            </a:r>
            <a:r>
              <a:rPr lang="ja-JP" altLang="en-US" sz="3038" dirty="0"/>
              <a:t>ドル</a:t>
            </a:r>
            <a:endParaRPr lang="en-US" altLang="ja-JP" sz="3038" dirty="0"/>
          </a:p>
          <a:p>
            <a:r>
              <a:rPr lang="ja-JP" altLang="en-US" sz="3038" dirty="0"/>
              <a:t>第</a:t>
            </a:r>
            <a:r>
              <a:rPr lang="en-US" altLang="ja-JP" sz="3038" dirty="0"/>
              <a:t>4</a:t>
            </a:r>
            <a:r>
              <a:rPr lang="ja-JP" altLang="en-US" sz="3038" dirty="0"/>
              <a:t>位　トロント</a:t>
            </a:r>
            <a:r>
              <a:rPr lang="en-US" altLang="ja-JP" sz="3038" dirty="0"/>
              <a:t>(</a:t>
            </a:r>
            <a:r>
              <a:rPr lang="ja-JP" altLang="en-US" sz="3038" dirty="0"/>
              <a:t>カナダ</a:t>
            </a:r>
            <a:r>
              <a:rPr lang="en-US" altLang="ja-JP" sz="3038" dirty="0"/>
              <a:t>)</a:t>
            </a:r>
            <a:r>
              <a:rPr lang="ja-JP" altLang="en-US" sz="3038" dirty="0"/>
              <a:t>：</a:t>
            </a:r>
            <a:r>
              <a:rPr lang="en-US" altLang="ja-JP" sz="3038" dirty="0"/>
              <a:t>5200</a:t>
            </a:r>
            <a:r>
              <a:rPr lang="ja-JP" altLang="en-US" sz="3038" dirty="0"/>
              <a:t>ドル</a:t>
            </a:r>
            <a:endParaRPr lang="en-US" altLang="ja-JP" sz="3038" dirty="0"/>
          </a:p>
          <a:p>
            <a:r>
              <a:rPr lang="ja-JP" altLang="en-US" sz="3038" dirty="0"/>
              <a:t>第</a:t>
            </a:r>
            <a:r>
              <a:rPr lang="en-US" altLang="ja-JP" sz="3038" dirty="0"/>
              <a:t>5</a:t>
            </a:r>
            <a:r>
              <a:rPr lang="ja-JP" altLang="en-US" sz="3038" dirty="0"/>
              <a:t>位　ダーウィン</a:t>
            </a:r>
            <a:r>
              <a:rPr lang="en-US" altLang="ja-JP" sz="3038" dirty="0"/>
              <a:t>(</a:t>
            </a:r>
            <a:r>
              <a:rPr lang="ja-JP" altLang="en-US" sz="3038" dirty="0"/>
              <a:t>豪州</a:t>
            </a:r>
            <a:r>
              <a:rPr lang="en-US" altLang="ja-JP" sz="3038" dirty="0"/>
              <a:t>)</a:t>
            </a:r>
            <a:r>
              <a:rPr lang="ja-JP" altLang="en-US" sz="3038" dirty="0"/>
              <a:t>：</a:t>
            </a:r>
            <a:r>
              <a:rPr lang="en-US" altLang="ja-JP" sz="3038" dirty="0"/>
              <a:t>4600</a:t>
            </a:r>
            <a:r>
              <a:rPr lang="ja-JP" altLang="en-US" sz="3038" dirty="0"/>
              <a:t>ドル</a:t>
            </a:r>
            <a:endParaRPr lang="en-US" altLang="ja-JP" sz="3038" dirty="0"/>
          </a:p>
        </p:txBody>
      </p:sp>
    </p:spTree>
    <p:extLst>
      <p:ext uri="{BB962C8B-B14F-4D97-AF65-F5344CB8AC3E}">
        <p14:creationId xmlns:p14="http://schemas.microsoft.com/office/powerpoint/2010/main" val="23599196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kumimoji="1" lang="ja-JP" altLang="en-US" dirty="0" smtClean="0"/>
              <a:t>日比谷公園にあるヤップの石貨</a:t>
            </a:r>
            <a:r>
              <a:rPr kumimoji="1" lang="en-US" altLang="ja-JP" dirty="0" smtClean="0"/>
              <a:t/>
            </a:r>
            <a:br>
              <a:rPr kumimoji="1" lang="en-US" altLang="ja-JP" dirty="0" smtClean="0"/>
            </a:br>
            <a:r>
              <a:rPr lang="ja-JP" altLang="en-US" sz="3100" dirty="0" smtClean="0"/>
              <a:t>重たくて交換には使用できない</a:t>
            </a:r>
            <a:endParaRPr kumimoji="1" lang="ja-JP" altLang="en-US" sz="3100"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5736" y="1681797"/>
            <a:ext cx="5148064" cy="3861048"/>
          </a:xfrm>
          <a:prstGeom prst="rect">
            <a:avLst/>
          </a:prstGeom>
        </p:spPr>
      </p:pic>
      <p:sp>
        <p:nvSpPr>
          <p:cNvPr id="5" name="正方形/長方形 4"/>
          <p:cNvSpPr/>
          <p:nvPr/>
        </p:nvSpPr>
        <p:spPr>
          <a:xfrm>
            <a:off x="323528" y="5807005"/>
            <a:ext cx="7931224" cy="369332"/>
          </a:xfrm>
          <a:prstGeom prst="rect">
            <a:avLst/>
          </a:prstGeom>
        </p:spPr>
        <p:txBody>
          <a:bodyPr wrap="square">
            <a:spAutoFit/>
          </a:bodyPr>
          <a:lstStyle/>
          <a:p>
            <a:r>
              <a:rPr lang="ja-JP" altLang="en-US" dirty="0"/>
              <a:t>物々交換経済から貨幣が生まれたとする「</a:t>
            </a:r>
            <a:r>
              <a:rPr lang="ja-JP" altLang="en-US" b="1" dirty="0"/>
              <a:t>標準的な貨幣論</a:t>
            </a:r>
            <a:r>
              <a:rPr lang="ja-JP" altLang="en-US" dirty="0" smtClean="0"/>
              <a:t>」の否定的証拠</a:t>
            </a:r>
            <a:endParaRPr lang="ja-JP" altLang="en-US" dirty="0"/>
          </a:p>
        </p:txBody>
      </p:sp>
    </p:spTree>
    <p:extLst>
      <p:ext uri="{BB962C8B-B14F-4D97-AF65-F5344CB8AC3E}">
        <p14:creationId xmlns:p14="http://schemas.microsoft.com/office/powerpoint/2010/main" val="36501297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ln>
            <a:solidFill>
              <a:schemeClr val="accent1"/>
            </a:solidFill>
          </a:ln>
        </p:spPr>
        <p:txBody>
          <a:bodyPr>
            <a:normAutofit fontScale="90000"/>
          </a:bodyPr>
          <a:lstStyle/>
          <a:p>
            <a:r>
              <a:rPr lang="ja-JP" altLang="en-US" b="1" dirty="0" smtClean="0"/>
              <a:t>「</a:t>
            </a:r>
            <a:r>
              <a:rPr lang="en-US" altLang="ja-JP" b="1" dirty="0"/>
              <a:t>21</a:t>
            </a:r>
            <a:r>
              <a:rPr lang="ja-JP" altLang="en-US" b="1" dirty="0"/>
              <a:t>世紀の</a:t>
            </a:r>
            <a:r>
              <a:rPr lang="ja-JP" altLang="en-US" b="1" dirty="0" smtClean="0"/>
              <a:t>貨幣論」</a:t>
            </a:r>
            <a:r>
              <a:rPr lang="en-US" altLang="ja-JP" b="1" dirty="0" smtClean="0"/>
              <a:t/>
            </a:r>
            <a:br>
              <a:rPr lang="en-US" altLang="ja-JP" b="1" dirty="0" smtClean="0"/>
            </a:br>
            <a:r>
              <a:rPr lang="ja-JP" altLang="en-US" sz="3100" b="1" dirty="0"/>
              <a:t>フェリックス・マーティン著</a:t>
            </a:r>
            <a:endParaRPr kumimoji="1" lang="ja-JP" altLang="en-US" sz="3100" dirty="0"/>
          </a:p>
        </p:txBody>
      </p:sp>
      <p:sp>
        <p:nvSpPr>
          <p:cNvPr id="3" name="コンテンツ プレースホルダー 2"/>
          <p:cNvSpPr>
            <a:spLocks noGrp="1"/>
          </p:cNvSpPr>
          <p:nvPr>
            <p:ph idx="1"/>
          </p:nvPr>
        </p:nvSpPr>
        <p:spPr>
          <a:xfrm>
            <a:off x="323528" y="1600200"/>
            <a:ext cx="8640960" cy="5141168"/>
          </a:xfrm>
        </p:spPr>
        <p:txBody>
          <a:bodyPr>
            <a:normAutofit fontScale="92500" lnSpcReduction="20000"/>
          </a:bodyPr>
          <a:lstStyle/>
          <a:p>
            <a:r>
              <a:rPr lang="ja-JP" altLang="en-US" b="1" dirty="0"/>
              <a:t>観光を理解する上では「脳」「満足」「価値」「マネー」が</a:t>
            </a:r>
            <a:r>
              <a:rPr lang="ja-JP" altLang="en-US" b="1" dirty="0" smtClean="0"/>
              <a:t>不可欠（最終回に講義予定）</a:t>
            </a:r>
            <a:endParaRPr lang="ja-JP" altLang="en-US" dirty="0"/>
          </a:p>
          <a:p>
            <a:r>
              <a:rPr lang="ja-JP" altLang="en-US" dirty="0" smtClean="0"/>
              <a:t>文字</a:t>
            </a:r>
            <a:r>
              <a:rPr lang="ja-JP" altLang="en-US" dirty="0"/>
              <a:t>、数の概念、会計を発明</a:t>
            </a:r>
            <a:r>
              <a:rPr lang="ja-JP" altLang="en-US" dirty="0" smtClean="0"/>
              <a:t>したメソポタミア社会</a:t>
            </a:r>
            <a:r>
              <a:rPr lang="ja-JP" altLang="en-US" dirty="0"/>
              <a:t>が、</a:t>
            </a:r>
            <a:r>
              <a:rPr lang="ja-JP" altLang="en-US" b="1" dirty="0"/>
              <a:t>なぜマネーを発明しなかった</a:t>
            </a:r>
            <a:r>
              <a:rPr lang="ja-JP" altLang="en-US" b="1" dirty="0" smtClean="0"/>
              <a:t>か</a:t>
            </a:r>
            <a:endParaRPr lang="en-US" altLang="ja-JP" b="1" dirty="0" smtClean="0"/>
          </a:p>
          <a:p>
            <a:r>
              <a:rPr lang="ja-JP" altLang="en-US" dirty="0" smtClean="0"/>
              <a:t>ギリシャ</a:t>
            </a:r>
            <a:r>
              <a:rPr lang="ja-JP" altLang="en-US" dirty="0"/>
              <a:t>の</a:t>
            </a:r>
            <a:r>
              <a:rPr lang="ja-JP" altLang="en-US" dirty="0" smtClean="0"/>
              <a:t>原始的社会</a:t>
            </a:r>
            <a:r>
              <a:rPr lang="ja-JP" altLang="en-US" dirty="0"/>
              <a:t>は、成員</a:t>
            </a:r>
            <a:r>
              <a:rPr lang="ja-JP" altLang="en-US" dirty="0" smtClean="0"/>
              <a:t>の平等な「</a:t>
            </a:r>
            <a:r>
              <a:rPr lang="ja-JP" altLang="en-US" dirty="0"/>
              <a:t>社会的価値」という概念を保持し</a:t>
            </a:r>
            <a:r>
              <a:rPr lang="ja-JP" altLang="en-US" dirty="0" smtClean="0"/>
              <a:t>、ギリシャ</a:t>
            </a:r>
            <a:r>
              <a:rPr lang="ja-JP" altLang="en-US" dirty="0"/>
              <a:t>でマネーが</a:t>
            </a:r>
            <a:r>
              <a:rPr lang="ja-JP" altLang="en-US" dirty="0" smtClean="0"/>
              <a:t>発明</a:t>
            </a:r>
            <a:endParaRPr lang="en-US" altLang="ja-JP" dirty="0" smtClean="0"/>
          </a:p>
          <a:p>
            <a:r>
              <a:rPr lang="ja-JP" altLang="en-US" b="1" dirty="0" smtClean="0"/>
              <a:t>経済的</a:t>
            </a:r>
            <a:r>
              <a:rPr lang="ja-JP" altLang="en-US" b="1" dirty="0"/>
              <a:t>価値という普遍的な物差しで、社会における様々な関係性を測ることのできる客観的な実態が</a:t>
            </a:r>
            <a:r>
              <a:rPr lang="ja-JP" altLang="en-US" b="1" dirty="0" smtClean="0"/>
              <a:t>存在</a:t>
            </a:r>
            <a:endParaRPr lang="ja-JP" altLang="en-US" dirty="0"/>
          </a:p>
          <a:p>
            <a:r>
              <a:rPr lang="ja-JP" altLang="en-US" b="1" dirty="0" smtClean="0"/>
              <a:t>マネー</a:t>
            </a:r>
            <a:r>
              <a:rPr lang="ja-JP" altLang="en-US" b="1" dirty="0"/>
              <a:t>は財のひとつなどではなく、誕生したころから「信用・決済のシステム」だった</a:t>
            </a:r>
            <a:r>
              <a:rPr lang="ja-JP" altLang="en-US" dirty="0"/>
              <a:t>という</a:t>
            </a:r>
            <a:r>
              <a:rPr lang="ja-JP" altLang="en-US" dirty="0" smtClean="0"/>
              <a:t>もの</a:t>
            </a:r>
            <a:endParaRPr lang="ja-JP" altLang="en-US" dirty="0"/>
          </a:p>
        </p:txBody>
      </p:sp>
    </p:spTree>
    <p:extLst>
      <p:ext uri="{BB962C8B-B14F-4D97-AF65-F5344CB8AC3E}">
        <p14:creationId xmlns:p14="http://schemas.microsoft.com/office/powerpoint/2010/main" val="2632268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0"/>
            <a:ext cx="9073008" cy="6669360"/>
          </a:xfrm>
        </p:spPr>
        <p:txBody>
          <a:bodyPr>
            <a:normAutofit fontScale="85000" lnSpcReduction="20000"/>
          </a:bodyPr>
          <a:lstStyle/>
          <a:p>
            <a:r>
              <a:rPr lang="ja-JP" altLang="en-US" dirty="0" smtClean="0"/>
              <a:t>マネー</a:t>
            </a:r>
            <a:r>
              <a:rPr lang="ja-JP" altLang="en-US" dirty="0"/>
              <a:t>の本質を信用と</a:t>
            </a:r>
            <a:r>
              <a:rPr lang="ja-JP" altLang="en-US" dirty="0" smtClean="0"/>
              <a:t>譲渡性</a:t>
            </a:r>
            <a:endParaRPr lang="en-US" altLang="ja-JP" dirty="0" smtClean="0"/>
          </a:p>
          <a:p>
            <a:r>
              <a:rPr lang="ja-JP" altLang="en-US" dirty="0" smtClean="0"/>
              <a:t>マネー</a:t>
            </a:r>
            <a:r>
              <a:rPr lang="ja-JP" altLang="en-US" dirty="0"/>
              <a:t>と</a:t>
            </a:r>
            <a:r>
              <a:rPr lang="ja-JP" altLang="en-US" dirty="0" smtClean="0"/>
              <a:t>は社会的</a:t>
            </a:r>
            <a:r>
              <a:rPr lang="ja-JP" altLang="en-US" dirty="0"/>
              <a:t>技術であり、「譲渡することが可能な信用」</a:t>
            </a:r>
            <a:r>
              <a:rPr lang="ja-JP" altLang="en-US" dirty="0" err="1"/>
              <a:t>こそが</a:t>
            </a:r>
            <a:r>
              <a:rPr lang="ja-JP" altLang="en-US" dirty="0" smtClean="0"/>
              <a:t>マネー</a:t>
            </a:r>
            <a:endParaRPr lang="en-US" altLang="ja-JP" dirty="0" smtClean="0"/>
          </a:p>
          <a:p>
            <a:r>
              <a:rPr lang="en-US" altLang="ja-JP" dirty="0" smtClean="0"/>
              <a:t>1970</a:t>
            </a:r>
            <a:r>
              <a:rPr lang="ja-JP" altLang="en-US" dirty="0"/>
              <a:t>年</a:t>
            </a:r>
            <a:r>
              <a:rPr lang="ja-JP" altLang="en-US" b="1" dirty="0"/>
              <a:t>アイルランドで起こった「銀行閉鎖</a:t>
            </a:r>
            <a:r>
              <a:rPr lang="ja-JP" altLang="en-US" b="1" dirty="0" smtClean="0"/>
              <a:t>」</a:t>
            </a:r>
            <a:r>
              <a:rPr lang="ja-JP" altLang="en-US" dirty="0" smtClean="0"/>
              <a:t>。</a:t>
            </a:r>
            <a:r>
              <a:rPr lang="ja-JP" altLang="en-US" dirty="0"/>
              <a:t>硬貨や紙幣の流通が止まっても、国民は支払いの大部分を小切手で済ませることができた</a:t>
            </a:r>
            <a:r>
              <a:rPr lang="ja-JP" altLang="en-US" dirty="0" smtClean="0"/>
              <a:t>。銀行</a:t>
            </a:r>
            <a:r>
              <a:rPr lang="ja-JP" altLang="en-US" dirty="0"/>
              <a:t>システムが閉鎖されたことで、小切手は単なる借用書でしかなくなっていた。しかし、いつ清算されるかわからない信用システムが、既存の銀行システムの代わりをした。</a:t>
            </a:r>
          </a:p>
          <a:p>
            <a:r>
              <a:rPr lang="ja-JP" altLang="en-US" dirty="0" smtClean="0"/>
              <a:t>信用</a:t>
            </a:r>
            <a:r>
              <a:rPr lang="ja-JP" altLang="en-US" dirty="0"/>
              <a:t>を創造して流通させるシステムは、公的に認められたものである必要はない。問題は、信用力があり、他の誰もがその信用力を受け入れてくれると、信頼されている発行体がいるかという</a:t>
            </a:r>
            <a:r>
              <a:rPr lang="ja-JP" altLang="en-US" dirty="0" smtClean="0"/>
              <a:t>こと</a:t>
            </a:r>
            <a:endParaRPr lang="en-US" altLang="ja-JP" dirty="0" smtClean="0"/>
          </a:p>
          <a:p>
            <a:r>
              <a:rPr lang="ja-JP" altLang="en-US" dirty="0" smtClean="0"/>
              <a:t>公的</a:t>
            </a:r>
            <a:r>
              <a:rPr lang="ja-JP" altLang="en-US" dirty="0"/>
              <a:t>なマネーシステムが崩壊すると、社会は驚くべき力を発揮して、それに代わるシステムをすぐに作り上げるのも</a:t>
            </a:r>
            <a:r>
              <a:rPr lang="ja-JP" altLang="en-US" dirty="0" smtClean="0"/>
              <a:t>事実</a:t>
            </a:r>
            <a:endParaRPr lang="en-US" altLang="ja-JP" dirty="0" smtClean="0"/>
          </a:p>
          <a:p>
            <a:r>
              <a:rPr lang="ja-JP" altLang="en-US" dirty="0" smtClean="0"/>
              <a:t>個人的</a:t>
            </a:r>
            <a:r>
              <a:rPr lang="ja-JP" altLang="en-US" dirty="0"/>
              <a:t>な</a:t>
            </a:r>
            <a:r>
              <a:rPr lang="ja-JP" altLang="en-US" dirty="0" smtClean="0"/>
              <a:t>経験：</a:t>
            </a:r>
            <a:r>
              <a:rPr lang="en-US" altLang="ja-JP" dirty="0" smtClean="0"/>
              <a:t>1990</a:t>
            </a:r>
            <a:r>
              <a:rPr lang="ja-JP" altLang="en-US" dirty="0"/>
              <a:t>年代初期の混乱期のモスクワで「マルボローの赤」が一ドルの代わりをして</a:t>
            </a:r>
            <a:r>
              <a:rPr lang="ja-JP" altLang="en-US" dirty="0" smtClean="0"/>
              <a:t>いた</a:t>
            </a:r>
            <a:endParaRPr lang="ja-JP" altLang="en-US" dirty="0"/>
          </a:p>
          <a:p>
            <a:endParaRPr kumimoji="1" lang="ja-JP" altLang="en-US" dirty="0"/>
          </a:p>
        </p:txBody>
      </p:sp>
    </p:spTree>
    <p:extLst>
      <p:ext uri="{BB962C8B-B14F-4D97-AF65-F5344CB8AC3E}">
        <p14:creationId xmlns:p14="http://schemas.microsoft.com/office/powerpoint/2010/main" val="2011585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85000" lnSpcReduction="10000"/>
          </a:bodyPr>
          <a:lstStyle/>
          <a:p>
            <a:r>
              <a:rPr lang="ja-JP" altLang="en-US" b="1" dirty="0" smtClean="0"/>
              <a:t>マネー</a:t>
            </a:r>
            <a:r>
              <a:rPr lang="ja-JP" altLang="en-US" b="1" dirty="0"/>
              <a:t>を金や銀などの実物の価値のある物と結びつけるというこのロックの貨幣</a:t>
            </a:r>
            <a:r>
              <a:rPr lang="ja-JP" altLang="en-US" b="1" dirty="0" smtClean="0"/>
              <a:t>観を</a:t>
            </a:r>
            <a:r>
              <a:rPr lang="ja-JP" altLang="en-US" b="1" dirty="0"/>
              <a:t>引きずっている経済学はマネー社会の不安定さを生む社会と政治の問題に対する答えを出すことができないで</a:t>
            </a:r>
            <a:r>
              <a:rPr lang="ja-JP" altLang="en-US" b="1" dirty="0" smtClean="0"/>
              <a:t>いる</a:t>
            </a:r>
            <a:endParaRPr lang="en-US" altLang="ja-JP" b="1" dirty="0" smtClean="0"/>
          </a:p>
          <a:p>
            <a:r>
              <a:rPr lang="ja-JP" altLang="en-US" b="1" dirty="0" smtClean="0"/>
              <a:t>すべて</a:t>
            </a:r>
            <a:r>
              <a:rPr lang="ja-JP" altLang="en-US" b="1" dirty="0"/>
              <a:t>の所得と富は生産性の高い経済から生じる。マネーが究極的に表現するのはこの所得に対する請求権だけである</a:t>
            </a:r>
            <a:r>
              <a:rPr lang="ja-JP" altLang="en-US" dirty="0"/>
              <a:t>。ところがこの所得は不確実である。リスクをベールで覆い隠すのではなく、マネーを使うすべての人にリスクをはっきり示してそれをすべて負わせるというエクイティマネーの誕生である</a:t>
            </a:r>
            <a:r>
              <a:rPr lang="ja-JP" altLang="en-US" dirty="0" smtClean="0"/>
              <a:t>。</a:t>
            </a:r>
            <a:endParaRPr lang="ja-JP" altLang="en-US" dirty="0"/>
          </a:p>
        </p:txBody>
      </p:sp>
    </p:spTree>
    <p:extLst>
      <p:ext uri="{BB962C8B-B14F-4D97-AF65-F5344CB8AC3E}">
        <p14:creationId xmlns:p14="http://schemas.microsoft.com/office/powerpoint/2010/main" val="2336101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55000" lnSpcReduction="20000"/>
          </a:bodyPr>
          <a:lstStyle/>
          <a:p>
            <a:r>
              <a:rPr lang="ja-JP" altLang="en-US" dirty="0" smtClean="0"/>
              <a:t>信頼</a:t>
            </a:r>
            <a:r>
              <a:rPr lang="ja-JP" altLang="en-US" dirty="0"/>
              <a:t>を基礎として成り立っているが故に、大事件が起きれば信頼がほぼ崩れ去る懸念もある。つまり、信頼と信任という社会に内在する属性が非常に重要であり、ここにそれまでの経済学と大きく異なる視点があるとする。このため、</a:t>
            </a:r>
            <a:r>
              <a:rPr lang="ja-JP" altLang="en-US" b="1" dirty="0"/>
              <a:t>マネーの安全性や流動性に対する信任が揺らいだときにいつでも無制限に貸し付ける用意を整えること、これが予防的な金融政策の原理</a:t>
            </a:r>
            <a:r>
              <a:rPr lang="ja-JP" altLang="en-US" b="1" dirty="0" smtClean="0"/>
              <a:t>原則</a:t>
            </a:r>
            <a:endParaRPr lang="ja-JP" altLang="en-US" dirty="0"/>
          </a:p>
          <a:p>
            <a:r>
              <a:rPr lang="ja-JP" altLang="en-US" b="1" dirty="0" smtClean="0"/>
              <a:t>ナローバンキング制</a:t>
            </a:r>
            <a:r>
              <a:rPr lang="ja-JP" altLang="en-US" dirty="0"/>
              <a:t>とし、</a:t>
            </a:r>
            <a:r>
              <a:rPr lang="ja-JP" altLang="en-US" b="1" dirty="0"/>
              <a:t>銀行は預金者が引き出したり支払いに使う決済預金のみを取り扱う小切手銀行</a:t>
            </a:r>
            <a:r>
              <a:rPr lang="ja-JP" altLang="en-US" dirty="0"/>
              <a:t>として分離し、それ以外の業務については、国の支援や監視を一切受けない。</a:t>
            </a:r>
            <a:r>
              <a:rPr lang="ja-JP" altLang="en-US" b="1" dirty="0"/>
              <a:t>約束が守られなければ投資家は救済されない。</a:t>
            </a:r>
            <a:r>
              <a:rPr lang="ja-JP" altLang="en-US" dirty="0"/>
              <a:t>そしてもう一つ。現在のマネーをめぐる問題は、</a:t>
            </a:r>
            <a:r>
              <a:rPr lang="ja-JP" altLang="en-US" b="1" dirty="0"/>
              <a:t>その背後にある経済学を一から作り直す必要がある</a:t>
            </a:r>
            <a:r>
              <a:rPr lang="ja-JP" altLang="en-US" dirty="0"/>
              <a:t>ともいう。加えインフレターゲティング信仰を捨てよとする独特の貨幣観を提示する。「たくさんの国で金融の不均衡が持続不可能な次元に達している。この債務の山を時間をかけて解消とするやり方は政治的に不可能だし、経済的に望ましいことではない。数年間高インフレを起こすか債務そのものを再編することがこの問題に直接対処できるようになる。」</a:t>
            </a:r>
          </a:p>
          <a:p>
            <a:r>
              <a:rPr lang="ja-JP" altLang="en-US" dirty="0"/>
              <a:t>ナローバンキングが適切かは私にはわからない。インフレターゲット論が正しいとは思えないが、安倍政権誕生時は皆がそれに期待していたことも事実であるから、移ろいやすい。経済学を一から作り直す必要があることは、その通りだと思うが、作り直せるかは素人だからわからない。結局脳のメカニズムがわからない限り課題は残るのであろう</a:t>
            </a:r>
          </a:p>
          <a:p>
            <a:endParaRPr kumimoji="1" lang="ja-JP" altLang="en-US" dirty="0"/>
          </a:p>
        </p:txBody>
      </p:sp>
    </p:spTree>
    <p:extLst>
      <p:ext uri="{BB962C8B-B14F-4D97-AF65-F5344CB8AC3E}">
        <p14:creationId xmlns:p14="http://schemas.microsoft.com/office/powerpoint/2010/main" val="988235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b="1" dirty="0"/>
              <a:t>『</a:t>
            </a:r>
            <a:r>
              <a:rPr lang="ja-JP" altLang="en-US" b="1" dirty="0"/>
              <a:t>国債の歴史</a:t>
            </a:r>
            <a:r>
              <a:rPr lang="en-US" altLang="ja-JP" b="1" dirty="0"/>
              <a:t>』</a:t>
            </a:r>
            <a:r>
              <a:rPr lang="ja-JP" altLang="en-US" b="1" dirty="0"/>
              <a:t>（富田俊基著</a:t>
            </a:r>
            <a:r>
              <a:rPr lang="en-US" altLang="ja-JP" b="1" dirty="0"/>
              <a:t>2006</a:t>
            </a:r>
            <a:r>
              <a:rPr lang="ja-JP" altLang="en-US" b="1" dirty="0"/>
              <a:t>年東洋経済新報社）を読んで</a:t>
            </a:r>
          </a:p>
        </p:txBody>
      </p:sp>
      <p:sp>
        <p:nvSpPr>
          <p:cNvPr id="3" name="コンテンツ プレースホルダー 2"/>
          <p:cNvSpPr>
            <a:spLocks noGrp="1"/>
          </p:cNvSpPr>
          <p:nvPr>
            <p:ph idx="1"/>
          </p:nvPr>
        </p:nvSpPr>
        <p:spPr/>
        <p:txBody>
          <a:bodyPr>
            <a:normAutofit fontScale="62500" lnSpcReduction="20000"/>
          </a:bodyPr>
          <a:lstStyle/>
          <a:p>
            <a:r>
              <a:rPr lang="ja-JP" altLang="en-US" dirty="0" smtClean="0"/>
              <a:t>議会</a:t>
            </a:r>
            <a:r>
              <a:rPr lang="ja-JP" altLang="en-US" dirty="0"/>
              <a:t>の誕生とともに、絶対君主の私債は国民の借金、つまり国債に生まれ変わった。</a:t>
            </a:r>
            <a:br>
              <a:rPr lang="ja-JP" altLang="en-US" dirty="0"/>
            </a:br>
            <a:r>
              <a:rPr lang="ja-JP" altLang="en-US" dirty="0"/>
              <a:t>国債は、発行時に約束した貨幣で償還される。</a:t>
            </a:r>
            <a:br>
              <a:rPr lang="ja-JP" altLang="en-US" dirty="0"/>
            </a:br>
            <a:r>
              <a:rPr lang="ja-JP" altLang="en-US" dirty="0"/>
              <a:t>元利金は金に兌換可能な貨幣で支払われていた。</a:t>
            </a:r>
            <a:br>
              <a:rPr lang="ja-JP" altLang="en-US" dirty="0"/>
            </a:br>
            <a:r>
              <a:rPr lang="ja-JP" altLang="en-US" dirty="0"/>
              <a:t>国債を大量に発行するために金本位制を停止することがあっても、人々のインフレ期待は抑えられていた。</a:t>
            </a:r>
          </a:p>
          <a:p>
            <a:r>
              <a:rPr lang="ja-JP" altLang="en-US" dirty="0"/>
              <a:t>金ではなく国債を担保に貨幣が発行されるようになると、中央銀行の行動如何が貨幣価値と国際価格に大きな影響を与える。</a:t>
            </a:r>
            <a:br>
              <a:rPr lang="ja-JP" altLang="en-US" dirty="0"/>
            </a:br>
            <a:r>
              <a:rPr lang="ja-JP" altLang="en-US" dirty="0"/>
              <a:t>貨幣の発行が人知の裁量に大きくゆだねられるようになると、目先の便宜が優先されがちとなり、・・・・政治の了解が必要とされるようになった。</a:t>
            </a:r>
            <a:br>
              <a:rPr lang="ja-JP" altLang="en-US" dirty="0"/>
            </a:br>
            <a:r>
              <a:rPr lang="ja-JP" altLang="en-US" dirty="0"/>
              <a:t>言い換えると、貨幣を裁量で発行できるようになった。</a:t>
            </a:r>
          </a:p>
          <a:p>
            <a:r>
              <a:rPr lang="ja-JP" altLang="en-US" dirty="0"/>
              <a:t>対外資本移動を禁止し、政府が中央銀行に影響力を行使すれば、ほぼ無制限の国債発行が可能となる。</a:t>
            </a:r>
            <a:br>
              <a:rPr lang="ja-JP" altLang="en-US" dirty="0"/>
            </a:br>
            <a:r>
              <a:rPr lang="ja-JP" altLang="en-US" dirty="0"/>
              <a:t>市場の否定は、民主主義の否定であった。</a:t>
            </a:r>
            <a:br>
              <a:rPr lang="ja-JP" altLang="en-US" dirty="0"/>
            </a:br>
            <a:r>
              <a:rPr lang="ja-JP" altLang="en-US" dirty="0"/>
              <a:t>中央銀行による国債引き受けを禁止した。暴走の危険がある民主主義に、制約を設けたのである。</a:t>
            </a:r>
          </a:p>
          <a:p>
            <a:endParaRPr kumimoji="1" lang="ja-JP" altLang="en-US" dirty="0"/>
          </a:p>
        </p:txBody>
      </p:sp>
    </p:spTree>
    <p:extLst>
      <p:ext uri="{BB962C8B-B14F-4D97-AF65-F5344CB8AC3E}">
        <p14:creationId xmlns:p14="http://schemas.microsoft.com/office/powerpoint/2010/main" val="3328622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
            <a:ext cx="7772400" cy="6237312"/>
          </a:xfrm>
          <a:ln>
            <a:solidFill>
              <a:schemeClr val="accent1"/>
            </a:solidFill>
          </a:ln>
        </p:spPr>
        <p:txBody>
          <a:bodyPr>
            <a:normAutofit/>
          </a:bodyPr>
          <a:lstStyle/>
          <a:p>
            <a:r>
              <a:rPr kumimoji="1" lang="ja-JP" altLang="en-US" sz="8000" dirty="0" smtClean="0"/>
              <a:t>観光と経済</a:t>
            </a:r>
            <a:endParaRPr kumimoji="1" lang="ja-JP" altLang="en-US" sz="8000" dirty="0"/>
          </a:p>
        </p:txBody>
      </p:sp>
    </p:spTree>
    <p:extLst>
      <p:ext uri="{BB962C8B-B14F-4D97-AF65-F5344CB8AC3E}">
        <p14:creationId xmlns:p14="http://schemas.microsoft.com/office/powerpoint/2010/main" val="667335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lnSpcReduction="10000"/>
          </a:bodyPr>
          <a:lstStyle/>
          <a:p>
            <a:r>
              <a:rPr lang="ja-JP" altLang="en-US" dirty="0"/>
              <a:t>国債は最も安全な資産である。</a:t>
            </a:r>
            <a:br>
              <a:rPr lang="ja-JP" altLang="en-US" dirty="0"/>
            </a:br>
            <a:r>
              <a:rPr lang="ja-JP" altLang="en-US" dirty="0"/>
              <a:t>国内で最も信用力の高い資産であっても、・・・各国の国債間には金利差がついてきた。</a:t>
            </a:r>
            <a:br>
              <a:rPr lang="ja-JP" altLang="en-US" dirty="0"/>
            </a:br>
            <a:r>
              <a:rPr lang="ja-JP" altLang="en-US" dirty="0"/>
              <a:t>各国の国債の信用力の格差を示している。</a:t>
            </a:r>
            <a:br>
              <a:rPr lang="ja-JP" altLang="en-US" dirty="0"/>
            </a:br>
            <a:r>
              <a:rPr lang="ja-JP" altLang="en-US" dirty="0"/>
              <a:t>将来にわたる財政収支の予想があたかも金本位制下の金準備のような役割を果たしている。</a:t>
            </a:r>
            <a:br>
              <a:rPr lang="ja-JP" altLang="en-US" dirty="0"/>
            </a:br>
            <a:r>
              <a:rPr lang="ja-JP" altLang="en-US" dirty="0"/>
              <a:t>国債市場は絶えず民主主義の健全性を推し量ろうとしている</a:t>
            </a:r>
            <a:r>
              <a:rPr lang="ja-JP" altLang="en-US" dirty="0" smtClean="0"/>
              <a:t>。</a:t>
            </a:r>
            <a:endParaRPr lang="ja-JP" altLang="en-US" dirty="0"/>
          </a:p>
          <a:p>
            <a:endParaRPr kumimoji="1" lang="ja-JP" altLang="en-US" dirty="0"/>
          </a:p>
        </p:txBody>
      </p:sp>
    </p:spTree>
    <p:extLst>
      <p:ext uri="{BB962C8B-B14F-4D97-AF65-F5344CB8AC3E}">
        <p14:creationId xmlns:p14="http://schemas.microsoft.com/office/powerpoint/2010/main" val="242121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タイトル 1"/>
          <p:cNvSpPr>
            <a:spLocks noGrp="1"/>
          </p:cNvSpPr>
          <p:nvPr>
            <p:ph type="title"/>
          </p:nvPr>
        </p:nvSpPr>
        <p:spPr>
          <a:xfrm>
            <a:off x="539552" y="404664"/>
            <a:ext cx="8352928" cy="1782515"/>
          </a:xfrm>
          <a:noFill/>
          <a:ln w="57150">
            <a:solidFill>
              <a:schemeClr val="tx1"/>
            </a:solidFill>
            <a:miter lim="800000"/>
            <a:headEnd/>
            <a:tailEnd/>
          </a:ln>
        </p:spPr>
        <p:txBody>
          <a:bodyPr>
            <a:normAutofit/>
          </a:bodyPr>
          <a:lstStyle/>
          <a:p>
            <a:r>
              <a:rPr lang="ja-JP" altLang="ja-JP" b="1" dirty="0" smtClean="0"/>
              <a:t>「伝統的経済学」対「神経経済学」</a:t>
            </a:r>
            <a:r>
              <a:rPr lang="en-US" altLang="ja-JP" b="1" dirty="0" smtClean="0"/>
              <a:t/>
            </a:r>
            <a:br>
              <a:rPr lang="en-US" altLang="ja-JP" b="1" dirty="0" smtClean="0"/>
            </a:br>
            <a:r>
              <a:rPr lang="ja-JP" altLang="ja-JP" dirty="0" smtClean="0"/>
              <a:t>（松島斉　東京大学教授）</a:t>
            </a:r>
            <a:endParaRPr lang="ja-JP" altLang="en-US" dirty="0" smtClean="0"/>
          </a:p>
        </p:txBody>
      </p:sp>
      <p:sp>
        <p:nvSpPr>
          <p:cNvPr id="10243" name="コンテンツ プレースホルダ 2"/>
          <p:cNvSpPr>
            <a:spLocks noGrp="1"/>
          </p:cNvSpPr>
          <p:nvPr>
            <p:ph idx="1"/>
          </p:nvPr>
        </p:nvSpPr>
        <p:spPr>
          <a:xfrm>
            <a:off x="539552" y="2294334"/>
            <a:ext cx="8424936" cy="4303017"/>
          </a:xfrm>
        </p:spPr>
        <p:txBody>
          <a:bodyPr>
            <a:normAutofit fontScale="92500"/>
          </a:bodyPr>
          <a:lstStyle/>
          <a:p>
            <a:pPr marL="0" indent="0">
              <a:buNone/>
            </a:pPr>
            <a:r>
              <a:rPr lang="ja-JP" altLang="en-US" dirty="0" smtClean="0"/>
              <a:t>（神経経済学）</a:t>
            </a:r>
            <a:endParaRPr lang="en-US" altLang="ja-JP" dirty="0" smtClean="0"/>
          </a:p>
          <a:p>
            <a:pPr marL="0" indent="0">
              <a:buNone/>
            </a:pPr>
            <a:r>
              <a:rPr lang="ja-JP" altLang="en-US" dirty="0" smtClean="0"/>
              <a:t>　</a:t>
            </a:r>
            <a:r>
              <a:rPr lang="ja-JP" altLang="ja-JP" dirty="0" smtClean="0"/>
              <a:t>機能的磁気共鳴画像装置（</a:t>
            </a:r>
            <a:r>
              <a:rPr lang="en-US" altLang="ja-JP" dirty="0" smtClean="0"/>
              <a:t>fMRI</a:t>
            </a:r>
            <a:r>
              <a:rPr lang="ja-JP" altLang="ja-JP" dirty="0" smtClean="0"/>
              <a:t>）</a:t>
            </a:r>
            <a:r>
              <a:rPr lang="ja-JP" altLang="en-US" dirty="0" smtClean="0"/>
              <a:t>等</a:t>
            </a:r>
            <a:r>
              <a:rPr lang="ja-JP" altLang="ja-JP" dirty="0" smtClean="0"/>
              <a:t>を</a:t>
            </a:r>
            <a:r>
              <a:rPr lang="ja-JP" altLang="en-US" dirty="0" smtClean="0"/>
              <a:t>使用し、</a:t>
            </a:r>
            <a:r>
              <a:rPr lang="ja-JP" altLang="ja-JP" dirty="0" smtClean="0"/>
              <a:t>科学神経的手法で個人の経済活動での心理的・生理的プロセスを解明</a:t>
            </a:r>
            <a:r>
              <a:rPr lang="ja-JP" altLang="en-US" dirty="0" smtClean="0"/>
              <a:t>　</a:t>
            </a:r>
            <a:endParaRPr lang="en-US" altLang="ja-JP" dirty="0" smtClean="0"/>
          </a:p>
          <a:p>
            <a:pPr marL="0" indent="0">
              <a:buNone/>
            </a:pPr>
            <a:r>
              <a:rPr lang="ja-JP" altLang="en-US" dirty="0" smtClean="0">
                <a:solidFill>
                  <a:srgbClr val="FF0000"/>
                </a:solidFill>
              </a:rPr>
              <a:t>　　</a:t>
            </a:r>
            <a:r>
              <a:rPr lang="ja-JP" altLang="ja-JP" dirty="0" smtClean="0">
                <a:solidFill>
                  <a:srgbClr val="FF0000"/>
                </a:solidFill>
              </a:rPr>
              <a:t>快楽という抽象概念を評価基準</a:t>
            </a:r>
            <a:r>
              <a:rPr lang="ja-JP" altLang="ja-JP" dirty="0" smtClean="0"/>
              <a:t>にしようとする　</a:t>
            </a:r>
          </a:p>
          <a:p>
            <a:pPr marL="0" indent="0">
              <a:buNone/>
            </a:pPr>
            <a:r>
              <a:rPr lang="ja-JP" altLang="en-US" dirty="0" smtClean="0"/>
              <a:t>（</a:t>
            </a:r>
            <a:r>
              <a:rPr lang="ja-JP" altLang="ja-JP" dirty="0" smtClean="0"/>
              <a:t>伝統的経済学</a:t>
            </a:r>
            <a:r>
              <a:rPr lang="ja-JP" altLang="en-US" dirty="0" smtClean="0"/>
              <a:t>）</a:t>
            </a:r>
            <a:r>
              <a:rPr lang="ja-JP" altLang="ja-JP" dirty="0" smtClean="0"/>
              <a:t>　</a:t>
            </a:r>
            <a:endParaRPr lang="en-US" altLang="ja-JP" dirty="0" smtClean="0"/>
          </a:p>
          <a:p>
            <a:pPr marL="0" indent="0">
              <a:buNone/>
            </a:pPr>
            <a:r>
              <a:rPr lang="ja-JP" altLang="en-US" dirty="0" smtClean="0"/>
              <a:t>　</a:t>
            </a:r>
            <a:r>
              <a:rPr lang="ja-JP" altLang="ja-JP" dirty="0" smtClean="0"/>
              <a:t>経済活動における</a:t>
            </a:r>
            <a:r>
              <a:rPr lang="ja-JP" altLang="ja-JP" dirty="0" smtClean="0">
                <a:solidFill>
                  <a:srgbClr val="FF0000"/>
                </a:solidFill>
              </a:rPr>
              <a:t>選択パターンを解明</a:t>
            </a:r>
            <a:r>
              <a:rPr lang="ja-JP" altLang="ja-JP" dirty="0" smtClean="0"/>
              <a:t>する学問</a:t>
            </a:r>
          </a:p>
        </p:txBody>
      </p:sp>
    </p:spTree>
    <p:extLst>
      <p:ext uri="{BB962C8B-B14F-4D97-AF65-F5344CB8AC3E}">
        <p14:creationId xmlns:p14="http://schemas.microsoft.com/office/powerpoint/2010/main" val="3603837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1485900" y="1214439"/>
            <a:ext cx="6172200" cy="4237435"/>
          </a:xfrm>
        </p:spPr>
        <p:txBody>
          <a:bodyPr>
            <a:normAutofit fontScale="77500" lnSpcReduction="20000"/>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None/>
              <a:defRPr/>
            </a:pPr>
            <a:r>
              <a:rPr lang="ja-JP" altLang="en-US" dirty="0" smtClean="0"/>
              <a:t>➡観光行動論は神経経済学に収斂される？</a:t>
            </a:r>
            <a:endParaRPr lang="ja-JP" altLang="ja-JP" dirty="0" smtClean="0"/>
          </a:p>
          <a:p>
            <a:pPr>
              <a:defRPr/>
            </a:pPr>
            <a:endParaRPr lang="ja-JP" altLang="en-US" dirty="0" smtClean="0"/>
          </a:p>
        </p:txBody>
      </p:sp>
    </p:spTree>
    <p:extLst>
      <p:ext uri="{BB962C8B-B14F-4D97-AF65-F5344CB8AC3E}">
        <p14:creationId xmlns:p14="http://schemas.microsoft.com/office/powerpoint/2010/main" val="1734351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コンテンツ プレースホルダ 2"/>
          <p:cNvSpPr>
            <a:spLocks noGrp="1"/>
          </p:cNvSpPr>
          <p:nvPr>
            <p:ph idx="1"/>
          </p:nvPr>
        </p:nvSpPr>
        <p:spPr>
          <a:xfrm>
            <a:off x="1485901" y="998935"/>
            <a:ext cx="6326981" cy="4751784"/>
          </a:xfrm>
        </p:spPr>
        <p:txBody>
          <a:bodyPr>
            <a:normAutofit fontScale="77500" lnSpcReduction="20000"/>
          </a:bodyPr>
          <a:lstStyle/>
          <a:p>
            <a:r>
              <a:rPr lang="ja-JP" altLang="ja-JP" smtClean="0"/>
              <a:t>主流派経済学でいう個人の選択の自由は、一方で他人の利害と衝突する危険をはらむ。そこで各人の</a:t>
            </a:r>
            <a:r>
              <a:rPr lang="ja-JP" altLang="ja-JP" smtClean="0">
                <a:solidFill>
                  <a:srgbClr val="FF0000"/>
                </a:solidFill>
              </a:rPr>
              <a:t>選択の範囲を制度で規定</a:t>
            </a:r>
            <a:r>
              <a:rPr lang="ja-JP" altLang="ja-JP" smtClean="0"/>
              <a:t>する必要が出てくる。つまり主流派経済学では制度という概念が極めて重要で、高い厚生経済を実現する</a:t>
            </a:r>
            <a:r>
              <a:rPr lang="ja-JP" altLang="ja-JP" smtClean="0">
                <a:solidFill>
                  <a:srgbClr val="FF0000"/>
                </a:solidFill>
              </a:rPr>
              <a:t>政策提言は制度設計</a:t>
            </a:r>
            <a:r>
              <a:rPr lang="ja-JP" altLang="ja-JP" smtClean="0"/>
              <a:t>としてなされる。</a:t>
            </a:r>
          </a:p>
          <a:p>
            <a:r>
              <a:rPr lang="ja-JP" altLang="ja-JP" smtClean="0"/>
              <a:t>神経経済学は選択の自由を考慮しないので、制度設計の理念も排除し個人の心理的・生理的プロセスの中に直接的問題解決の所在を求める。このため神経経済学の政策提言は、能のデータから快楽の指標を割り出し、適切な快楽水準を達成する選択をするように、いわば「</a:t>
            </a:r>
            <a:r>
              <a:rPr lang="ja-JP" altLang="ja-JP" smtClean="0">
                <a:solidFill>
                  <a:srgbClr val="FF0000"/>
                </a:solidFill>
              </a:rPr>
              <a:t>セラピスト</a:t>
            </a:r>
            <a:r>
              <a:rPr lang="ja-JP" altLang="ja-JP" smtClean="0"/>
              <a:t>」として本人を説得する形をとる。</a:t>
            </a:r>
          </a:p>
          <a:p>
            <a:endParaRPr lang="ja-JP" altLang="en-US" smtClean="0"/>
          </a:p>
          <a:p>
            <a:endParaRPr lang="ja-JP" altLang="en-US" smtClean="0"/>
          </a:p>
        </p:txBody>
      </p:sp>
    </p:spTree>
    <p:extLst>
      <p:ext uri="{BB962C8B-B14F-4D97-AF65-F5344CB8AC3E}">
        <p14:creationId xmlns:p14="http://schemas.microsoft.com/office/powerpoint/2010/main" val="17140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1560" y="188640"/>
            <a:ext cx="7848872" cy="1782198"/>
          </a:xfrm>
          <a:noFill/>
          <a:ln w="57150">
            <a:solidFill>
              <a:schemeClr val="tx1">
                <a:lumMod val="95000"/>
                <a:lumOff val="5000"/>
              </a:schemeClr>
            </a:solidFill>
          </a:ln>
        </p:spPr>
        <p:txBody>
          <a:bodyPr>
            <a:normAutofit/>
          </a:bodyPr>
          <a:lstStyle/>
          <a:p>
            <a:pPr>
              <a:defRPr/>
            </a:pPr>
            <a:r>
              <a:rPr lang="ja-JP" altLang="en-US" dirty="0" smtClean="0"/>
              <a:t>経済学は何のため？</a:t>
            </a:r>
            <a:r>
              <a:rPr lang="en-US" altLang="ja-JP" dirty="0" smtClean="0"/>
              <a:t/>
            </a:r>
            <a:br>
              <a:rPr lang="en-US" altLang="ja-JP" dirty="0" smtClean="0"/>
            </a:br>
            <a:r>
              <a:rPr lang="ja-JP" altLang="en-US" dirty="0" smtClean="0"/>
              <a:t>金銭評価で資源の最適配分</a:t>
            </a:r>
            <a:endParaRPr lang="ja-JP" altLang="en-US" dirty="0"/>
          </a:p>
        </p:txBody>
      </p:sp>
      <p:sp>
        <p:nvSpPr>
          <p:cNvPr id="11267" name="コンテンツ プレースホルダ 2"/>
          <p:cNvSpPr>
            <a:spLocks noGrp="1"/>
          </p:cNvSpPr>
          <p:nvPr>
            <p:ph idx="1"/>
          </p:nvPr>
        </p:nvSpPr>
        <p:spPr>
          <a:xfrm>
            <a:off x="179512" y="2294875"/>
            <a:ext cx="8712968" cy="4446493"/>
          </a:xfrm>
        </p:spPr>
        <p:txBody>
          <a:bodyPr>
            <a:normAutofit lnSpcReduction="10000"/>
          </a:bodyPr>
          <a:lstStyle/>
          <a:p>
            <a:r>
              <a:rPr lang="ja-JP" altLang="en-US" dirty="0" smtClean="0"/>
              <a:t>林檎と蜜柑は違うもの。然し経済学では両者とも（百円）で販売されていれば、同じ価値をもつとして考える。このように、経済学は、世の中をすべて金銭評価で行う。このことによって「資源の最適分配」ができるとする。</a:t>
            </a:r>
            <a:endParaRPr lang="en-US" altLang="ja-JP" dirty="0" smtClean="0"/>
          </a:p>
          <a:p>
            <a:r>
              <a:rPr lang="ja-JP" altLang="en-US" dirty="0" smtClean="0"/>
              <a:t>法律は世の中の行為を、合法か違法かで判断し、</a:t>
            </a:r>
            <a:r>
              <a:rPr lang="en-US" altLang="ja-JP" dirty="0" smtClean="0"/>
              <a:t>｢</a:t>
            </a:r>
            <a:r>
              <a:rPr lang="ja-JP" altLang="en-US" dirty="0" smtClean="0"/>
              <a:t>正義の実現」を図るとする。学問は「真理の探究」宗教は「魂の救済」政治は「権力の配分」を論議するとされる。</a:t>
            </a:r>
            <a:endParaRPr lang="en-US" altLang="ja-JP" dirty="0" smtClean="0"/>
          </a:p>
        </p:txBody>
      </p:sp>
    </p:spTree>
    <p:extLst>
      <p:ext uri="{BB962C8B-B14F-4D97-AF65-F5344CB8AC3E}">
        <p14:creationId xmlns:p14="http://schemas.microsoft.com/office/powerpoint/2010/main" val="1671175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85900" y="260648"/>
            <a:ext cx="6172200" cy="857250"/>
          </a:xfrm>
          <a:noFill/>
          <a:ln w="57150">
            <a:solidFill>
              <a:schemeClr val="tx1">
                <a:lumMod val="95000"/>
                <a:lumOff val="5000"/>
              </a:schemeClr>
            </a:solidFill>
          </a:ln>
        </p:spPr>
        <p:txBody>
          <a:bodyPr/>
          <a:lstStyle/>
          <a:p>
            <a:r>
              <a:rPr kumimoji="1" lang="ja-JP" altLang="en-US" dirty="0" smtClean="0"/>
              <a:t>資本主義（岩井克人）</a:t>
            </a:r>
            <a:endParaRPr kumimoji="1" lang="ja-JP" altLang="en-US" dirty="0"/>
          </a:p>
        </p:txBody>
      </p:sp>
      <p:sp>
        <p:nvSpPr>
          <p:cNvPr id="3" name="コンテンツ プレースホルダ 2"/>
          <p:cNvSpPr>
            <a:spLocks noGrp="1"/>
          </p:cNvSpPr>
          <p:nvPr>
            <p:ph idx="1"/>
          </p:nvPr>
        </p:nvSpPr>
        <p:spPr>
          <a:xfrm>
            <a:off x="0" y="1268760"/>
            <a:ext cx="8964488" cy="5472608"/>
          </a:xfrm>
        </p:spPr>
        <p:txBody>
          <a:bodyPr>
            <a:normAutofit fontScale="92500" lnSpcReduction="10000"/>
          </a:bodyPr>
          <a:lstStyle/>
          <a:p>
            <a:r>
              <a:rPr lang="ja-JP" altLang="en-US" dirty="0" smtClean="0"/>
              <a:t>資本主義とはそもそも形式的な原理でしかない。</a:t>
            </a:r>
            <a:endParaRPr lang="en-US" altLang="ja-JP" dirty="0" smtClean="0"/>
          </a:p>
          <a:p>
            <a:r>
              <a:rPr lang="ja-JP" altLang="en-US" dirty="0" smtClean="0"/>
              <a:t>複数の価値体系の間に差異が有れば、その差異を媒介して利潤を生み出す。</a:t>
            </a:r>
            <a:endParaRPr lang="en-US" altLang="ja-JP" dirty="0" smtClean="0"/>
          </a:p>
          <a:p>
            <a:r>
              <a:rPr lang="ja-JP" altLang="en-US" b="1" dirty="0" smtClean="0"/>
              <a:t>差異性こそが利潤の源泉</a:t>
            </a:r>
            <a:r>
              <a:rPr lang="ja-JP" altLang="en-US" dirty="0" smtClean="0"/>
              <a:t>である。</a:t>
            </a:r>
            <a:endParaRPr lang="en-US" altLang="ja-JP" dirty="0" smtClean="0"/>
          </a:p>
          <a:p>
            <a:r>
              <a:rPr lang="ja-JP" altLang="en-US" dirty="0" smtClean="0"/>
              <a:t>資本主義が資本主義であり続けるためには、今や差異そのものを意識的に作り出してゆかなければならない。</a:t>
            </a:r>
            <a:r>
              <a:rPr lang="ja-JP" altLang="en-US" b="1" dirty="0" smtClean="0">
                <a:solidFill>
                  <a:srgbClr val="FF0000"/>
                </a:solidFill>
              </a:rPr>
              <a:t>情報の商品化</a:t>
            </a:r>
            <a:r>
              <a:rPr lang="ja-JP" altLang="en-US" dirty="0" smtClean="0"/>
              <a:t>、それはまさに差異が利潤を作り出すという資本主義の基本原理そのものを体現している現象である</a:t>
            </a:r>
            <a:endParaRPr lang="en-US" altLang="ja-JP" dirty="0" smtClean="0"/>
          </a:p>
          <a:p>
            <a:r>
              <a:rPr lang="ja-JP" altLang="en-US" dirty="0" smtClean="0"/>
              <a:t>差異とは何の実体ももっておらず、いつか消え去る運命</a:t>
            </a:r>
          </a:p>
          <a:p>
            <a:endParaRPr kumimoji="1" lang="ja-JP" altLang="en-US" dirty="0"/>
          </a:p>
        </p:txBody>
      </p:sp>
    </p:spTree>
    <p:extLst>
      <p:ext uri="{BB962C8B-B14F-4D97-AF65-F5344CB8AC3E}">
        <p14:creationId xmlns:p14="http://schemas.microsoft.com/office/powerpoint/2010/main" val="2699568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タイトル 1"/>
          <p:cNvSpPr>
            <a:spLocks noGrp="1"/>
          </p:cNvSpPr>
          <p:nvPr>
            <p:ph type="title"/>
          </p:nvPr>
        </p:nvSpPr>
        <p:spPr>
          <a:noFill/>
          <a:ln w="38100">
            <a:solidFill>
              <a:schemeClr val="tx1"/>
            </a:solidFill>
          </a:ln>
        </p:spPr>
        <p:txBody>
          <a:bodyPr/>
          <a:lstStyle/>
          <a:p>
            <a:pPr>
              <a:defRPr/>
            </a:pPr>
            <a:r>
              <a:rPr lang="ja-JP" altLang="en-US" dirty="0" smtClean="0"/>
              <a:t>資本主義商品である観光情報</a:t>
            </a:r>
          </a:p>
        </p:txBody>
      </p:sp>
      <p:sp>
        <p:nvSpPr>
          <p:cNvPr id="24579" name="コンテンツ プレースホルダ 2"/>
          <p:cNvSpPr>
            <a:spLocks noGrp="1"/>
          </p:cNvSpPr>
          <p:nvPr>
            <p:ph idx="1"/>
          </p:nvPr>
        </p:nvSpPr>
        <p:spPr/>
        <p:txBody>
          <a:bodyPr>
            <a:normAutofit fontScale="92500"/>
          </a:bodyPr>
          <a:lstStyle/>
          <a:p>
            <a:r>
              <a:rPr lang="ja-JP" altLang="en-US" dirty="0" smtClean="0"/>
              <a:t>観光は「日常生活圏を離れ非日常体験をするもの」</a:t>
            </a:r>
            <a:endParaRPr lang="en-US" altLang="ja-JP" dirty="0" smtClean="0"/>
          </a:p>
          <a:p>
            <a:r>
              <a:rPr lang="ja-JP" altLang="en-US" dirty="0" smtClean="0"/>
              <a:t>日常と非日常の差異は非物質的存在であり、実体概念ではなく関係概念である点で、パターンの差とされる「情報」に含まれてしまうもの</a:t>
            </a:r>
            <a:endParaRPr lang="en-US" altLang="ja-JP" dirty="0" smtClean="0"/>
          </a:p>
          <a:p>
            <a:r>
              <a:rPr lang="ja-JP" altLang="en-US" dirty="0" smtClean="0"/>
              <a:t>資本主義も差異を前提としており、観光情報は資本主義商品の一つ</a:t>
            </a:r>
            <a:endParaRPr lang="en-US" altLang="ja-JP" dirty="0" smtClean="0"/>
          </a:p>
          <a:p>
            <a:r>
              <a:rPr lang="ja-JP" altLang="en-US" dirty="0" smtClean="0"/>
              <a:t>観光が今日脚光を浴びるのは「</a:t>
            </a:r>
            <a:r>
              <a:rPr lang="ja-JP" altLang="en-US" dirty="0" smtClean="0">
                <a:solidFill>
                  <a:srgbClr val="FF0000"/>
                </a:solidFill>
              </a:rPr>
              <a:t>情報の商品化</a:t>
            </a:r>
            <a:r>
              <a:rPr lang="ja-JP" altLang="en-US" dirty="0" smtClean="0"/>
              <a:t>」の典型であるからである</a:t>
            </a:r>
          </a:p>
        </p:txBody>
      </p:sp>
    </p:spTree>
    <p:extLst>
      <p:ext uri="{BB962C8B-B14F-4D97-AF65-F5344CB8AC3E}">
        <p14:creationId xmlns:p14="http://schemas.microsoft.com/office/powerpoint/2010/main" val="3620445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lstStyle/>
          <a:p>
            <a:r>
              <a:rPr kumimoji="1" lang="ja-JP" altLang="en-US" dirty="0" smtClean="0"/>
              <a:t>日常と非日常</a:t>
            </a:r>
            <a:endParaRPr kumimoji="1" lang="ja-JP" altLang="en-US" dirty="0"/>
          </a:p>
        </p:txBody>
      </p:sp>
      <p:sp>
        <p:nvSpPr>
          <p:cNvPr id="3" name="コンテンツ プレースホルダ 2"/>
          <p:cNvSpPr>
            <a:spLocks noGrp="1"/>
          </p:cNvSpPr>
          <p:nvPr>
            <p:ph idx="1"/>
          </p:nvPr>
        </p:nvSpPr>
        <p:spPr>
          <a:ln>
            <a:solidFill>
              <a:schemeClr val="accent1"/>
            </a:solidFill>
          </a:ln>
        </p:spPr>
        <p:txBody>
          <a:bodyPr>
            <a:normAutofit/>
          </a:bodyPr>
          <a:lstStyle/>
          <a:p>
            <a:r>
              <a:rPr kumimoji="1" lang="ja-JP" altLang="en-US" dirty="0" smtClean="0"/>
              <a:t>現在の観光学での最大公約数的見解：</a:t>
            </a:r>
            <a:r>
              <a:rPr kumimoji="1" lang="ja-JP" altLang="en-US" dirty="0" smtClean="0">
                <a:solidFill>
                  <a:srgbClr val="0070C0"/>
                </a:solidFill>
              </a:rPr>
              <a:t>観光行動</a:t>
            </a:r>
            <a:r>
              <a:rPr kumimoji="1" lang="ja-JP" altLang="en-US" dirty="0" smtClean="0"/>
              <a:t>とは「日常生活圏を離脱して、非日常体験をすること」</a:t>
            </a:r>
            <a:endParaRPr kumimoji="1" lang="en-US" altLang="ja-JP" dirty="0" smtClean="0"/>
          </a:p>
          <a:p>
            <a:r>
              <a:rPr lang="ja-JP" altLang="en-US" dirty="0" smtClean="0"/>
              <a:t>キーワードは、</a:t>
            </a:r>
            <a:r>
              <a:rPr lang="ja-JP" altLang="en-US" dirty="0" smtClean="0">
                <a:solidFill>
                  <a:srgbClr val="FF0000"/>
                </a:solidFill>
              </a:rPr>
              <a:t>日常・非日常</a:t>
            </a:r>
            <a:r>
              <a:rPr lang="ja-JP" altLang="en-US" dirty="0" smtClean="0"/>
              <a:t>及び</a:t>
            </a:r>
            <a:r>
              <a:rPr lang="ja-JP" altLang="en-US" dirty="0" smtClean="0">
                <a:solidFill>
                  <a:srgbClr val="FF0000"/>
                </a:solidFill>
              </a:rPr>
              <a:t>離脱</a:t>
            </a:r>
            <a:endParaRPr lang="en-US" altLang="ja-JP" dirty="0" smtClean="0">
              <a:solidFill>
                <a:srgbClr val="FF0000"/>
              </a:solidFill>
            </a:endParaRPr>
          </a:p>
          <a:p>
            <a:r>
              <a:rPr kumimoji="1" lang="ja-JP" altLang="en-US" dirty="0" smtClean="0">
                <a:solidFill>
                  <a:srgbClr val="0070C0"/>
                </a:solidFill>
              </a:rPr>
              <a:t>消費者行動</a:t>
            </a:r>
            <a:r>
              <a:rPr kumimoji="1" lang="ja-JP" altLang="en-US" dirty="0" smtClean="0"/>
              <a:t>においては、通学途上での買い物行動と修学旅行での買い物行動には大きな違いがみられる。従ってマーケティングにおいて日常・非日常</a:t>
            </a:r>
            <a:r>
              <a:rPr lang="ja-JP" altLang="en-US" dirty="0" smtClean="0"/>
              <a:t>の認識が重要となる</a:t>
            </a:r>
            <a:endParaRPr kumimoji="1" lang="ja-JP" altLang="en-US" dirty="0"/>
          </a:p>
        </p:txBody>
      </p:sp>
    </p:spTree>
    <p:extLst>
      <p:ext uri="{BB962C8B-B14F-4D97-AF65-F5344CB8AC3E}">
        <p14:creationId xmlns:p14="http://schemas.microsoft.com/office/powerpoint/2010/main" val="3576084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lstStyle/>
          <a:p>
            <a:r>
              <a:rPr kumimoji="1" lang="ja-JP" altLang="en-US" dirty="0" smtClean="0"/>
              <a:t>日常・非日常の相対化</a:t>
            </a:r>
            <a:endParaRPr kumimoji="1" lang="ja-JP" altLang="en-US" dirty="0"/>
          </a:p>
        </p:txBody>
      </p:sp>
      <p:sp>
        <p:nvSpPr>
          <p:cNvPr id="3" name="コンテンツ プレースホルダ 2"/>
          <p:cNvSpPr>
            <a:spLocks noGrp="1"/>
          </p:cNvSpPr>
          <p:nvPr>
            <p:ph idx="1"/>
          </p:nvPr>
        </p:nvSpPr>
        <p:spPr>
          <a:xfrm>
            <a:off x="457200" y="2057400"/>
            <a:ext cx="8229600" cy="4323927"/>
          </a:xfrm>
        </p:spPr>
        <p:txBody>
          <a:bodyPr>
            <a:normAutofit/>
          </a:bodyPr>
          <a:lstStyle/>
          <a:p>
            <a:r>
              <a:rPr kumimoji="1" lang="ja-JP" altLang="en-US" dirty="0" smtClean="0"/>
              <a:t>日常・非日常は個人的なものであり、その差が縮小している（少なくとも日本の法制度において）</a:t>
            </a:r>
            <a:endParaRPr kumimoji="1" lang="en-US" altLang="ja-JP" dirty="0" smtClean="0"/>
          </a:p>
          <a:p>
            <a:r>
              <a:rPr kumimoji="1" lang="ja-JP" altLang="en-US" dirty="0" smtClean="0"/>
              <a:t>日常・非日常は脳の中における認識であり、脳科学による研究が必須</a:t>
            </a:r>
            <a:endParaRPr kumimoji="1" lang="en-US" altLang="ja-JP" dirty="0" smtClean="0"/>
          </a:p>
          <a:p>
            <a:endParaRPr kumimoji="1" lang="en-US" altLang="ja-JP" dirty="0" smtClean="0"/>
          </a:p>
          <a:p>
            <a:endParaRPr kumimoji="1" lang="ja-JP" altLang="en-US" dirty="0"/>
          </a:p>
        </p:txBody>
      </p:sp>
    </p:spTree>
    <p:extLst>
      <p:ext uri="{BB962C8B-B14F-4D97-AF65-F5344CB8AC3E}">
        <p14:creationId xmlns:p14="http://schemas.microsoft.com/office/powerpoint/2010/main" val="40745822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57150">
            <a:solidFill>
              <a:schemeClr val="tx1">
                <a:lumMod val="95000"/>
                <a:lumOff val="5000"/>
              </a:schemeClr>
            </a:solidFill>
          </a:ln>
        </p:spPr>
        <p:txBody>
          <a:bodyPr/>
          <a:lstStyle/>
          <a:p>
            <a:r>
              <a:rPr kumimoji="1" lang="ja-JP" altLang="en-US" dirty="0" smtClean="0"/>
              <a:t>日常生活圏を「離脱」</a:t>
            </a:r>
            <a:endParaRPr kumimoji="1" lang="ja-JP" altLang="en-US" dirty="0"/>
          </a:p>
        </p:txBody>
      </p:sp>
      <p:sp>
        <p:nvSpPr>
          <p:cNvPr id="3" name="コンテンツ プレースホルダ 2"/>
          <p:cNvSpPr>
            <a:spLocks noGrp="1"/>
          </p:cNvSpPr>
          <p:nvPr>
            <p:ph idx="1"/>
          </p:nvPr>
        </p:nvSpPr>
        <p:spPr/>
        <p:txBody>
          <a:bodyPr/>
          <a:lstStyle/>
          <a:p>
            <a:r>
              <a:rPr kumimoji="1" lang="ja-JP" altLang="en-US" dirty="0" smtClean="0"/>
              <a:t>離脱することは外形的に把握可能</a:t>
            </a:r>
            <a:endParaRPr kumimoji="1" lang="en-US" altLang="ja-JP" dirty="0" smtClean="0"/>
          </a:p>
          <a:p>
            <a:r>
              <a:rPr lang="ja-JP" altLang="en-US" dirty="0" smtClean="0"/>
              <a:t>研修旅行も観光旅行もヒトの移動という旅行現象に収斂でき、データ把握も客観的になる</a:t>
            </a:r>
            <a:endParaRPr lang="en-US" altLang="ja-JP" dirty="0" smtClean="0"/>
          </a:p>
          <a:p>
            <a:r>
              <a:rPr lang="ja-JP" altLang="en-US" dirty="0" smtClean="0"/>
              <a:t>ヒトの移動がビジネスを生み出すという経済現象に着目して観光立国宣言がなされた</a:t>
            </a:r>
            <a:endParaRPr lang="en-US" altLang="ja-JP" dirty="0" smtClean="0"/>
          </a:p>
          <a:p>
            <a:pPr>
              <a:buNone/>
            </a:pPr>
            <a:endParaRPr lang="en-US" altLang="ja-JP" dirty="0" smtClean="0"/>
          </a:p>
          <a:p>
            <a:endParaRPr kumimoji="1" lang="ja-JP" altLang="en-US" dirty="0"/>
          </a:p>
        </p:txBody>
      </p:sp>
    </p:spTree>
    <p:extLst>
      <p:ext uri="{BB962C8B-B14F-4D97-AF65-F5344CB8AC3E}">
        <p14:creationId xmlns:p14="http://schemas.microsoft.com/office/powerpoint/2010/main" val="4285236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251520" y="1340768"/>
            <a:ext cx="8784975" cy="5400600"/>
          </a:xfrm>
          <a:prstGeom prst="rect">
            <a:avLst/>
          </a:prstGeom>
          <a:noFill/>
          <a:ln>
            <a:noFill/>
          </a:ln>
        </p:spPr>
      </p:pic>
      <p:sp>
        <p:nvSpPr>
          <p:cNvPr id="2" name="タイトル 1"/>
          <p:cNvSpPr>
            <a:spLocks noGrp="1"/>
          </p:cNvSpPr>
          <p:nvPr>
            <p:ph type="title"/>
          </p:nvPr>
        </p:nvSpPr>
        <p:spPr>
          <a:xfrm>
            <a:off x="457200" y="274638"/>
            <a:ext cx="8229600" cy="706090"/>
          </a:xfrm>
          <a:ln>
            <a:solidFill>
              <a:schemeClr val="accent1"/>
            </a:solidFill>
          </a:ln>
        </p:spPr>
        <p:txBody>
          <a:bodyPr>
            <a:normAutofit fontScale="90000"/>
          </a:bodyPr>
          <a:lstStyle/>
          <a:p>
            <a:r>
              <a:rPr kumimoji="1" lang="ja-JP" altLang="en-US" dirty="0" smtClean="0"/>
              <a:t>国際旅行収支</a:t>
            </a:r>
            <a:endParaRPr kumimoji="1" lang="ja-JP" altLang="en-US" dirty="0"/>
          </a:p>
        </p:txBody>
      </p:sp>
    </p:spTree>
    <p:extLst>
      <p:ext uri="{BB962C8B-B14F-4D97-AF65-F5344CB8AC3E}">
        <p14:creationId xmlns:p14="http://schemas.microsoft.com/office/powerpoint/2010/main" val="152620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noFill/>
          <a:ln w="38100">
            <a:solidFill>
              <a:schemeClr val="tx1">
                <a:lumMod val="95000"/>
                <a:lumOff val="5000"/>
              </a:schemeClr>
            </a:solidFill>
          </a:ln>
        </p:spPr>
        <p:txBody>
          <a:bodyPr/>
          <a:lstStyle/>
          <a:p>
            <a:r>
              <a:rPr kumimoji="1" lang="ja-JP" altLang="en-US" dirty="0" smtClean="0"/>
              <a:t>移動の自由</a:t>
            </a:r>
            <a:endParaRPr kumimoji="1" lang="ja-JP" altLang="en-US" dirty="0"/>
          </a:p>
        </p:txBody>
      </p:sp>
      <p:sp>
        <p:nvSpPr>
          <p:cNvPr id="3" name="コンテンツ プレースホルダ 2"/>
          <p:cNvSpPr>
            <a:spLocks noGrp="1"/>
          </p:cNvSpPr>
          <p:nvPr>
            <p:ph idx="1"/>
          </p:nvPr>
        </p:nvSpPr>
        <p:spPr/>
        <p:txBody>
          <a:bodyPr>
            <a:normAutofit/>
          </a:bodyPr>
          <a:lstStyle/>
          <a:p>
            <a:pPr>
              <a:lnSpc>
                <a:spcPct val="80000"/>
              </a:lnSpc>
            </a:pPr>
            <a:r>
              <a:rPr lang="ja-JP" altLang="en-US" dirty="0" smtClean="0"/>
              <a:t>今日の日本では移動に関する制度的制約を感じることはない。旅行の自由や移動の自由は憲法で認められた基本的人権であるが、権利云々の前のあたりまえのこととなっている。</a:t>
            </a:r>
          </a:p>
          <a:p>
            <a:pPr>
              <a:lnSpc>
                <a:spcPct val="80000"/>
              </a:lnSpc>
            </a:pPr>
            <a:r>
              <a:rPr lang="ja-JP" altLang="en-US" dirty="0" smtClean="0"/>
              <a:t>移動の自由があたりまえである時代において観光は移動性を前提として議論しなければならないのか再考の余地がある。移動は重要であるが本質ではなくなりつつある。移動しなくて得られる満足と移動しなければ得られない満足の垣根が低くなっている。</a:t>
            </a:r>
            <a:endParaRPr lang="en-US" altLang="ja-JP" dirty="0" smtClean="0"/>
          </a:p>
        </p:txBody>
      </p:sp>
    </p:spTree>
    <p:extLst>
      <p:ext uri="{BB962C8B-B14F-4D97-AF65-F5344CB8AC3E}">
        <p14:creationId xmlns:p14="http://schemas.microsoft.com/office/powerpoint/2010/main" val="1887609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485900" y="188640"/>
            <a:ext cx="6172200" cy="857250"/>
          </a:xfrm>
          <a:noFill/>
          <a:ln w="57150">
            <a:solidFill>
              <a:schemeClr val="tx1"/>
            </a:solidFill>
          </a:ln>
        </p:spPr>
        <p:txBody>
          <a:bodyPr/>
          <a:lstStyle/>
          <a:p>
            <a:r>
              <a:rPr lang="ja-JP" altLang="en-US" dirty="0" smtClean="0"/>
              <a:t>人流概念</a:t>
            </a:r>
            <a:r>
              <a:rPr lang="ja-JP" altLang="en-US" dirty="0"/>
              <a:t>への収斂</a:t>
            </a:r>
          </a:p>
        </p:txBody>
      </p:sp>
      <p:sp>
        <p:nvSpPr>
          <p:cNvPr id="51203" name="Rectangle 3"/>
          <p:cNvSpPr>
            <a:spLocks noGrp="1" noChangeArrowheads="1"/>
          </p:cNvSpPr>
          <p:nvPr>
            <p:ph type="body" idx="1"/>
          </p:nvPr>
        </p:nvSpPr>
        <p:spPr>
          <a:xfrm>
            <a:off x="107504" y="1690712"/>
            <a:ext cx="8784976" cy="4474592"/>
          </a:xfrm>
        </p:spPr>
        <p:txBody>
          <a:bodyPr>
            <a:noAutofit/>
          </a:bodyPr>
          <a:lstStyle/>
          <a:p>
            <a:pPr>
              <a:lnSpc>
                <a:spcPct val="80000"/>
              </a:lnSpc>
            </a:pPr>
            <a:r>
              <a:rPr lang="ja-JP" altLang="en-US" dirty="0" smtClean="0"/>
              <a:t>観光</a:t>
            </a:r>
            <a:r>
              <a:rPr lang="ja-JP" altLang="en-US" dirty="0"/>
              <a:t>を厳密に定義することは現段階では</a:t>
            </a:r>
            <a:r>
              <a:rPr lang="ja-JP" altLang="en-US" dirty="0" smtClean="0"/>
              <a:t>困難。移動に</a:t>
            </a:r>
            <a:r>
              <a:rPr lang="ja-JP" altLang="en-US" dirty="0"/>
              <a:t>着目する</a:t>
            </a:r>
            <a:r>
              <a:rPr lang="ja-JP" altLang="en-US" dirty="0" smtClean="0"/>
              <a:t>しかない。</a:t>
            </a:r>
            <a:r>
              <a:rPr lang="ja-JP" altLang="en-US" dirty="0"/>
              <a:t>形で現れた移動は観光と非観光を区別できないから、観光は</a:t>
            </a:r>
            <a:r>
              <a:rPr lang="ja-JP" altLang="en-US" dirty="0" smtClean="0"/>
              <a:t>「人流（旅行）」</a:t>
            </a:r>
            <a:r>
              <a:rPr lang="ja-JP" altLang="en-US" dirty="0"/>
              <a:t>という概念に</a:t>
            </a:r>
            <a:r>
              <a:rPr lang="ja-JP" altLang="en-US" dirty="0" smtClean="0"/>
              <a:t>収斂。</a:t>
            </a:r>
            <a:endParaRPr lang="en-US" altLang="ja-JP" dirty="0" smtClean="0"/>
          </a:p>
          <a:p>
            <a:pPr>
              <a:lnSpc>
                <a:spcPct val="80000"/>
              </a:lnSpc>
            </a:pPr>
            <a:r>
              <a:rPr lang="ja-JP" altLang="en-US" dirty="0" smtClean="0"/>
              <a:t>旅行</a:t>
            </a:r>
            <a:r>
              <a:rPr lang="ja-JP" altLang="en-US" dirty="0"/>
              <a:t>の前に目的（観光、亡命、業務）をつけている。旅行は移動が前提である</a:t>
            </a:r>
            <a:r>
              <a:rPr lang="en-US" altLang="ja-JP" dirty="0"/>
              <a:t>.</a:t>
            </a:r>
            <a:r>
              <a:rPr lang="ja-JP" altLang="en-US" dirty="0"/>
              <a:t>というより同意義である。従って観光を説明したことにはならない。起点に戻ることは定住社会ではあたりまえであるが、米国のトレーラー移動生活者には当然のことではない。奴隷や囚人としての移動は交通概念からも排除されている</a:t>
            </a:r>
            <a:r>
              <a:rPr lang="ja-JP" altLang="en-US" dirty="0" smtClean="0"/>
              <a:t>。</a:t>
            </a:r>
            <a:endParaRPr lang="en-US" altLang="ja-JP" dirty="0" smtClean="0"/>
          </a:p>
        </p:txBody>
      </p:sp>
    </p:spTree>
    <p:extLst>
      <p:ext uri="{BB962C8B-B14F-4D97-AF65-F5344CB8AC3E}">
        <p14:creationId xmlns:p14="http://schemas.microsoft.com/office/powerpoint/2010/main" val="3472276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8712967" cy="6624736"/>
          </a:xfrm>
          <a:prstGeom prst="rect">
            <a:avLst/>
          </a:prstGeom>
          <a:noFill/>
          <a:ln>
            <a:noFill/>
          </a:ln>
        </p:spPr>
      </p:pic>
    </p:spTree>
    <p:extLst>
      <p:ext uri="{BB962C8B-B14F-4D97-AF65-F5344CB8AC3E}">
        <p14:creationId xmlns:p14="http://schemas.microsoft.com/office/powerpoint/2010/main" val="249079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a:extLst>
              <a:ext uri="{28A0092B-C50C-407E-A947-70E740481C1C}">
                <a14:useLocalDpi xmlns:a14="http://schemas.microsoft.com/office/drawing/2010/main" val="0"/>
              </a:ext>
            </a:extLst>
          </a:blip>
          <a:srcRect/>
          <a:stretch>
            <a:fillRect/>
          </a:stretch>
        </p:blipFill>
        <p:spPr bwMode="auto">
          <a:xfrm>
            <a:off x="179512" y="44624"/>
            <a:ext cx="8856984" cy="6768752"/>
          </a:xfrm>
          <a:prstGeom prst="rect">
            <a:avLst/>
          </a:prstGeom>
          <a:noFill/>
          <a:ln>
            <a:noFill/>
          </a:ln>
        </p:spPr>
      </p:pic>
    </p:spTree>
    <p:extLst>
      <p:ext uri="{BB962C8B-B14F-4D97-AF65-F5344CB8AC3E}">
        <p14:creationId xmlns:p14="http://schemas.microsoft.com/office/powerpoint/2010/main" val="245404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856984" cy="1143000"/>
          </a:xfrm>
          <a:ln>
            <a:solidFill>
              <a:schemeClr val="accent1"/>
            </a:solidFill>
          </a:ln>
        </p:spPr>
        <p:txBody>
          <a:bodyPr>
            <a:normAutofit fontScale="90000"/>
          </a:bodyPr>
          <a:lstStyle/>
          <a:p>
            <a:pPr algn="ctr"/>
            <a:r>
              <a:rPr kumimoji="1" lang="ja-JP" altLang="en-US" dirty="0" smtClean="0"/>
              <a:t>国際観光</a:t>
            </a:r>
            <a:r>
              <a:rPr kumimoji="1" lang="ja-JP" altLang="en-US" dirty="0" smtClean="0"/>
              <a:t>収支に黒字に意味があるか？</a:t>
            </a:r>
            <a:endParaRPr kumimoji="1" lang="ja-JP" altLang="en-US" dirty="0"/>
          </a:p>
        </p:txBody>
      </p:sp>
      <p:sp>
        <p:nvSpPr>
          <p:cNvPr id="3" name="コンテンツ プレースホルダー 2"/>
          <p:cNvSpPr>
            <a:spLocks noGrp="1"/>
          </p:cNvSpPr>
          <p:nvPr>
            <p:ph idx="1"/>
          </p:nvPr>
        </p:nvSpPr>
        <p:spPr>
          <a:xfrm>
            <a:off x="457200" y="1600200"/>
            <a:ext cx="8229600" cy="5645224"/>
          </a:xfrm>
        </p:spPr>
        <p:txBody>
          <a:bodyPr/>
          <a:lstStyle/>
          <a:p>
            <a:r>
              <a:rPr kumimoji="1" lang="ja-JP" altLang="en-US" dirty="0" smtClean="0"/>
              <a:t>アメリカは貿易収支は大赤字。しかし、資本収支は大黒字（中国、日本</a:t>
            </a:r>
            <a:r>
              <a:rPr lang="ja-JP" altLang="en-US" dirty="0"/>
              <a:t>等</a:t>
            </a:r>
            <a:r>
              <a:rPr lang="ja-JP" altLang="en-US" dirty="0" smtClean="0"/>
              <a:t>が米国国債等を購入</a:t>
            </a:r>
            <a:r>
              <a:rPr kumimoji="1" lang="ja-JP" altLang="en-US" dirty="0" smtClean="0"/>
              <a:t>）</a:t>
            </a:r>
            <a:endParaRPr kumimoji="1" lang="en-US" altLang="ja-JP" dirty="0" smtClean="0"/>
          </a:p>
          <a:p>
            <a:r>
              <a:rPr lang="ja-JP" altLang="en-US" dirty="0"/>
              <a:t>言い方</a:t>
            </a:r>
            <a:r>
              <a:rPr lang="ja-JP" altLang="en-US" dirty="0" smtClean="0"/>
              <a:t>を変えれば、中国はモノを製造して米国に販売して、稼いだドルで米国国債を購入し、海外旅行をしている。</a:t>
            </a:r>
            <a:endParaRPr lang="en-US" altLang="ja-JP" dirty="0" smtClean="0"/>
          </a:p>
          <a:p>
            <a:r>
              <a:rPr lang="ja-JP" altLang="en-US" dirty="0" smtClean="0"/>
              <a:t>国際</a:t>
            </a:r>
            <a:r>
              <a:rPr lang="ja-JP" altLang="en-US" dirty="0"/>
              <a:t>市場</a:t>
            </a:r>
            <a:r>
              <a:rPr lang="ja-JP" altLang="en-US" dirty="0" smtClean="0"/>
              <a:t>では、ドルが過剰にたまれば為替レートが高騰し、保有外貨評価が下がる。</a:t>
            </a:r>
            <a:endParaRPr lang="en-US" altLang="ja-JP" dirty="0" smtClean="0"/>
          </a:p>
          <a:p>
            <a:endParaRPr kumimoji="1" lang="ja-JP" altLang="en-US" dirty="0"/>
          </a:p>
        </p:txBody>
      </p:sp>
    </p:spTree>
    <p:extLst>
      <p:ext uri="{BB962C8B-B14F-4D97-AF65-F5344CB8AC3E}">
        <p14:creationId xmlns:p14="http://schemas.microsoft.com/office/powerpoint/2010/main" val="1342698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99392"/>
            <a:ext cx="8229600" cy="6696744"/>
          </a:xfrm>
        </p:spPr>
        <p:txBody>
          <a:bodyPr>
            <a:normAutofit fontScale="70000" lnSpcReduction="20000"/>
          </a:bodyPr>
          <a:lstStyle/>
          <a:p>
            <a:r>
              <a:rPr lang="ja-JP" altLang="en-US" dirty="0" smtClean="0"/>
              <a:t>トランプ</a:t>
            </a:r>
            <a:r>
              <a:rPr lang="ja-JP" altLang="en-US" dirty="0"/>
              <a:t>大統領が盛んに貿易赤字を問題視している。日本の観光研究者も観光収支の黒字の是非を頭から疑ってかからない者が多い</a:t>
            </a:r>
            <a:r>
              <a:rPr lang="ja-JP" altLang="en-US" dirty="0" smtClean="0"/>
              <a:t>。</a:t>
            </a:r>
            <a:endParaRPr lang="en-US" altLang="ja-JP" dirty="0" smtClean="0"/>
          </a:p>
          <a:p>
            <a:r>
              <a:rPr lang="ja-JP" altLang="en-US" dirty="0" smtClean="0"/>
              <a:t>浅川雅嗣</a:t>
            </a:r>
            <a:r>
              <a:rPr lang="ja-JP" altLang="en-US" dirty="0"/>
              <a:t>財務官は、</a:t>
            </a:r>
            <a:r>
              <a:rPr lang="en-US" altLang="ja-JP" dirty="0"/>
              <a:t>『</a:t>
            </a:r>
            <a:r>
              <a:rPr lang="ja-JP" altLang="en-US" dirty="0"/>
              <a:t>公研</a:t>
            </a:r>
            <a:r>
              <a:rPr lang="en-US" altLang="ja-JP" dirty="0"/>
              <a:t>』2017</a:t>
            </a:r>
            <a:r>
              <a:rPr lang="ja-JP" altLang="en-US" dirty="0"/>
              <a:t>年</a:t>
            </a:r>
            <a:r>
              <a:rPr lang="en-US" altLang="ja-JP" dirty="0"/>
              <a:t>7</a:t>
            </a:r>
            <a:r>
              <a:rPr lang="ja-JP" altLang="en-US" dirty="0"/>
              <a:t>月号で、二国間の貿易収支の黒字、赤字に着目することがどれほど意味があるのか、正直疑問なしとはしないと</a:t>
            </a:r>
            <a:r>
              <a:rPr lang="ja-JP" altLang="en-US" dirty="0" smtClean="0"/>
              <a:t>述べる。氏</a:t>
            </a:r>
            <a:r>
              <a:rPr lang="ja-JP" altLang="en-US" dirty="0"/>
              <a:t>は、貿易が行われるその裏側で、それよりもはるかに巨大な額の資本取引が行われているわけだと述べられる。要は投資が多すぎて、貯蓄が足りないということだとバッサリ切り捨てておられる。</a:t>
            </a:r>
          </a:p>
          <a:p>
            <a:r>
              <a:rPr lang="ja-JP" altLang="en-US" dirty="0"/>
              <a:t>浅川氏の言葉を借りれば、日本の国際社会に占める地位を考えると、政策として、旅行収支の黒字に着目する意味がどれほど意味があるのかということにもなる。国際旅客運送収支はオープンスカイ政策により、ナショナルフラッグキャリア概念すら消滅している。頭数としての外客数が増加することは、日本の文化を見てもらうという視点では好ましいことであり、子供たちに自慢できることある。しかし、政治的には旅行客を送り出す方が力を持つことは間違いがない。モノの見方であるから仕方がないのである。</a:t>
            </a:r>
          </a:p>
          <a:p>
            <a:r>
              <a:rPr lang="ja-JP" altLang="en-US" dirty="0"/>
              <a:t>中国は、域外旅行客が</a:t>
            </a:r>
            <a:r>
              <a:rPr lang="en-US" altLang="ja-JP" dirty="0"/>
              <a:t>2</a:t>
            </a:r>
            <a:r>
              <a:rPr lang="ja-JP" altLang="en-US" dirty="0"/>
              <a:t>億人になると予想している。団体客は安売りツアーを規制する方針のようであるが、個人旅行は規制できず確実に伸びる。世界中の観光地が中国人旅行客の獲得競争に乗り出せば、中国の政治的力が増すことは仕方が</a:t>
            </a:r>
            <a:r>
              <a:rPr lang="ja-JP" altLang="en-US" dirty="0" smtClean="0"/>
              <a:t>ない</a:t>
            </a:r>
            <a:r>
              <a:rPr lang="ja-JP" altLang="en-US" dirty="0"/>
              <a:t/>
            </a:r>
            <a:br>
              <a:rPr lang="ja-JP" altLang="en-US" dirty="0"/>
            </a:br>
            <a:endParaRPr lang="ja-JP" altLang="en-US" dirty="0"/>
          </a:p>
          <a:p>
            <a:endParaRPr kumimoji="1" lang="ja-JP" altLang="en-US" dirty="0"/>
          </a:p>
        </p:txBody>
      </p:sp>
    </p:spTree>
    <p:extLst>
      <p:ext uri="{BB962C8B-B14F-4D97-AF65-F5344CB8AC3E}">
        <p14:creationId xmlns:p14="http://schemas.microsoft.com/office/powerpoint/2010/main" val="379457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07505" y="332656"/>
            <a:ext cx="8712967" cy="3037251"/>
          </a:xfrm>
          <a:prstGeom prst="rect">
            <a:avLst/>
          </a:prstGeom>
        </p:spPr>
      </p:pic>
      <p:pic>
        <p:nvPicPr>
          <p:cNvPr id="5" name="図 4"/>
          <p:cNvPicPr>
            <a:picLocks noChangeAspect="1"/>
          </p:cNvPicPr>
          <p:nvPr/>
        </p:nvPicPr>
        <p:blipFill>
          <a:blip r:embed="rId3"/>
          <a:stretch>
            <a:fillRect/>
          </a:stretch>
        </p:blipFill>
        <p:spPr>
          <a:xfrm>
            <a:off x="107505" y="3645024"/>
            <a:ext cx="8784976" cy="3096344"/>
          </a:xfrm>
          <a:prstGeom prst="rect">
            <a:avLst/>
          </a:prstGeom>
        </p:spPr>
      </p:pic>
    </p:spTree>
    <p:extLst>
      <p:ext uri="{BB962C8B-B14F-4D97-AF65-F5344CB8AC3E}">
        <p14:creationId xmlns:p14="http://schemas.microsoft.com/office/powerpoint/2010/main" val="4287047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1224136"/>
          </a:xfrm>
          <a:ln>
            <a:solidFill>
              <a:schemeClr val="accent1"/>
            </a:solidFill>
          </a:ln>
        </p:spPr>
        <p:txBody>
          <a:bodyPr>
            <a:normAutofit fontScale="90000"/>
          </a:bodyPr>
          <a:lstStyle/>
          <a:p>
            <a:pPr algn="ctr"/>
            <a:r>
              <a:rPr kumimoji="1" lang="ja-JP" altLang="en-US" dirty="0" smtClean="0"/>
              <a:t>旅行収支と航空運送</a:t>
            </a:r>
            <a:r>
              <a:rPr kumimoji="1" lang="ja-JP" altLang="en-US" dirty="0" smtClean="0"/>
              <a:t>収支</a:t>
            </a:r>
            <a:r>
              <a:rPr kumimoji="1" lang="en-US" altLang="ja-JP" dirty="0" smtClean="0"/>
              <a:t/>
            </a:r>
            <a:br>
              <a:rPr kumimoji="1" lang="en-US" altLang="ja-JP" dirty="0" smtClean="0"/>
            </a:br>
            <a:r>
              <a:rPr lang="ja-JP" altLang="en-US" sz="3100" dirty="0" smtClean="0"/>
              <a:t>外国エアライン使用が増加すれば赤字になる</a:t>
            </a:r>
            <a:endParaRPr kumimoji="1" lang="ja-JP" altLang="en-US" sz="3100" dirty="0"/>
          </a:p>
        </p:txBody>
      </p:sp>
      <p:pic>
        <p:nvPicPr>
          <p:cNvPr id="4" name="図 3"/>
          <p:cNvPicPr>
            <a:picLocks noChangeAspect="1"/>
          </p:cNvPicPr>
          <p:nvPr/>
        </p:nvPicPr>
        <p:blipFill>
          <a:blip r:embed="rId2"/>
          <a:stretch>
            <a:fillRect/>
          </a:stretch>
        </p:blipFill>
        <p:spPr>
          <a:xfrm>
            <a:off x="166354" y="1268760"/>
            <a:ext cx="8811292" cy="5472608"/>
          </a:xfrm>
          <a:prstGeom prst="rect">
            <a:avLst/>
          </a:prstGeom>
        </p:spPr>
      </p:pic>
    </p:spTree>
    <p:extLst>
      <p:ext uri="{BB962C8B-B14F-4D97-AF65-F5344CB8AC3E}">
        <p14:creationId xmlns:p14="http://schemas.microsoft.com/office/powerpoint/2010/main" val="111190324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2824</TotalTime>
  <Words>2320</Words>
  <Application>Microsoft Office PowerPoint</Application>
  <PresentationFormat>画面に合わせる (4:3)</PresentationFormat>
  <Paragraphs>106</Paragraphs>
  <Slides>31</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31</vt:i4>
      </vt:variant>
    </vt:vector>
  </HeadingPairs>
  <TitlesOfParts>
    <vt:vector size="35" baseType="lpstr">
      <vt:lpstr>ＭＳ Ｐゴシック</vt:lpstr>
      <vt:lpstr>Arial</vt:lpstr>
      <vt:lpstr>Calibri</vt:lpstr>
      <vt:lpstr>Office テーマ</vt:lpstr>
      <vt:lpstr>観光振興・政策論 ②</vt:lpstr>
      <vt:lpstr>観光と経済</vt:lpstr>
      <vt:lpstr>国際旅行収支</vt:lpstr>
      <vt:lpstr>PowerPoint プレゼンテーション</vt:lpstr>
      <vt:lpstr>PowerPoint プレゼンテーション</vt:lpstr>
      <vt:lpstr>国際観光収支に黒字に意味があるか？</vt:lpstr>
      <vt:lpstr>PowerPoint プレゼンテーション</vt:lpstr>
      <vt:lpstr>PowerPoint プレゼンテーション</vt:lpstr>
      <vt:lpstr>旅行収支と航空運送収支 外国エアライン使用が増加すれば赤字になる</vt:lpstr>
      <vt:lpstr>訪問客数は為替レートの影響大 外客が急増しても予定調和する</vt:lpstr>
      <vt:lpstr>PowerPoint プレゼンテーション</vt:lpstr>
      <vt:lpstr>PowerPoint プレゼンテーション</vt:lpstr>
      <vt:lpstr>プライベートジェット空港使用料 ロンドンからニースまでは8895ドル</vt:lpstr>
      <vt:lpstr>日比谷公園にあるヤップの石貨 重たくて交換には使用できない</vt:lpstr>
      <vt:lpstr>「21世紀の貨幣論」 フェリックス・マーティン著</vt:lpstr>
      <vt:lpstr>PowerPoint プレゼンテーション</vt:lpstr>
      <vt:lpstr>PowerPoint プレゼンテーション</vt:lpstr>
      <vt:lpstr>PowerPoint プレゼンテーション</vt:lpstr>
      <vt:lpstr>『国債の歴史』（富田俊基著2006年東洋経済新報社）を読んで</vt:lpstr>
      <vt:lpstr>PowerPoint プレゼンテーション</vt:lpstr>
      <vt:lpstr>「伝統的経済学」対「神経経済学」 （松島斉　東京大学教授）</vt:lpstr>
      <vt:lpstr>PowerPoint プレゼンテーション</vt:lpstr>
      <vt:lpstr>PowerPoint プレゼンテーション</vt:lpstr>
      <vt:lpstr>経済学は何のため？ 金銭評価で資源の最適配分</vt:lpstr>
      <vt:lpstr>資本主義（岩井克人）</vt:lpstr>
      <vt:lpstr>資本主義商品である観光情報</vt:lpstr>
      <vt:lpstr>日常と非日常</vt:lpstr>
      <vt:lpstr>日常・非日常の相対化</vt:lpstr>
      <vt:lpstr>日常生活圏を「離脱」</vt:lpstr>
      <vt:lpstr>移動の自由</vt:lpstr>
      <vt:lpstr>人流概念への収斂</vt:lpstr>
    </vt:vector>
  </TitlesOfParts>
  <Company>DELLNBX</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都市デザイン論</dc:title>
  <dc:creator>teramae</dc:creator>
  <cp:lastModifiedBy>寺前秀一</cp:lastModifiedBy>
  <cp:revision>80</cp:revision>
  <dcterms:created xsi:type="dcterms:W3CDTF">2014-01-02T05:17:51Z</dcterms:created>
  <dcterms:modified xsi:type="dcterms:W3CDTF">2017-08-23T01:42:16Z</dcterms:modified>
</cp:coreProperties>
</file>