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54" autoAdjust="0"/>
  </p:normalViewPr>
  <p:slideViewPr>
    <p:cSldViewPr snapToGrid="0">
      <p:cViewPr varScale="1">
        <p:scale>
          <a:sx n="84" d="100"/>
          <a:sy n="84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5C644-339B-4D90-9D5E-BCBE7C371AB8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1D754-50E3-4387-B9A9-598AB81C7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96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6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3E69F-CD40-47C0-9743-F8399F2DFC0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05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57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46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40C91-93B2-401F-998D-16D3520C07C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91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0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37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52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4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45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12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27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1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6615D-89FB-484D-B168-96AABC89D9B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75D6-868B-4D4A-868B-E2C95764E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69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61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524001" y="17631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524001" y="2020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689964"/>
              </p:ext>
            </p:extLst>
          </p:nvPr>
        </p:nvGraphicFramePr>
        <p:xfrm>
          <a:off x="368060" y="935037"/>
          <a:ext cx="10668000" cy="592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スライド" r:id="rId4" imgW="2657938" imgH="1993254" progId="PowerPoint.Slide.8">
                  <p:embed/>
                </p:oleObj>
              </mc:Choice>
              <mc:Fallback>
                <p:oleObj name="スライド" r:id="rId4" imgW="2657938" imgH="1993254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60" y="935037"/>
                        <a:ext cx="10668000" cy="5922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4000" dirty="0" smtClean="0"/>
              <a:t>図１</a:t>
            </a:r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r>
              <a:rPr lang="ja-JP" altLang="en-US" sz="4000" dirty="0" smtClean="0"/>
              <a:t>文化</a:t>
            </a:r>
            <a:r>
              <a:rPr lang="ja-JP" altLang="en-US" sz="4000" dirty="0"/>
              <a:t>財保護法の</a:t>
            </a:r>
            <a:r>
              <a:rPr lang="ja-JP" altLang="en-US" sz="4000" dirty="0" smtClean="0"/>
              <a:t>スキーム　　　　　　　　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　　　</a:t>
            </a:r>
            <a:r>
              <a:rPr lang="en-US" altLang="ja-JP" sz="4000" dirty="0" smtClean="0"/>
              <a:t>(</a:t>
            </a:r>
            <a:r>
              <a:rPr lang="ja-JP" altLang="en-US" sz="4000" dirty="0"/>
              <a:t>有形文化財の例</a:t>
            </a:r>
            <a:r>
              <a:rPr lang="en-US" altLang="ja-JP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895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871130" y="369232"/>
            <a:ext cx="6048672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ヒトの属性・</a:t>
            </a:r>
            <a:r>
              <a:rPr lang="ja-JP" altLang="en-US" sz="4400" dirty="0" smtClean="0">
                <a:solidFill>
                  <a:schemeClr val="tx1"/>
                </a:solidFill>
              </a:rPr>
              <a:t>移動ビッグデータ</a:t>
            </a:r>
            <a:endParaRPr lang="en-US" altLang="ja-JP" sz="4400" dirty="0">
              <a:solidFill>
                <a:schemeClr val="tx1"/>
              </a:solidFill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</a:rPr>
              <a:t>（特定多数）</a:t>
            </a:r>
          </a:p>
        </p:txBody>
      </p:sp>
      <p:sp>
        <p:nvSpPr>
          <p:cNvPr id="7" name="円/楕円 6"/>
          <p:cNvSpPr/>
          <p:nvPr/>
        </p:nvSpPr>
        <p:spPr>
          <a:xfrm>
            <a:off x="1054610" y="4545696"/>
            <a:ext cx="6012160" cy="19442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人</a:t>
            </a:r>
            <a:r>
              <a:rPr lang="ja-JP" altLang="en-US" sz="3600" dirty="0">
                <a:solidFill>
                  <a:schemeClr val="tx1"/>
                </a:solidFill>
              </a:rPr>
              <a:t>流</a:t>
            </a:r>
            <a:r>
              <a:rPr lang="ja-JP" altLang="en-US" sz="3600" dirty="0" smtClean="0">
                <a:solidFill>
                  <a:schemeClr val="tx1"/>
                </a:solidFill>
              </a:rPr>
              <a:t>資源</a:t>
            </a:r>
            <a:r>
              <a:rPr lang="ja-JP" altLang="en-US" sz="3600" dirty="0">
                <a:solidFill>
                  <a:schemeClr val="tx1"/>
                </a:solidFill>
              </a:rPr>
              <a:t>への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反応データ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（客観的反応情報）</a:t>
            </a:r>
          </a:p>
        </p:txBody>
      </p:sp>
      <p:sp>
        <p:nvSpPr>
          <p:cNvPr id="9" name="円/楕円 8"/>
          <p:cNvSpPr/>
          <p:nvPr/>
        </p:nvSpPr>
        <p:spPr>
          <a:xfrm>
            <a:off x="7077300" y="13112"/>
            <a:ext cx="1586602" cy="67027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人</a:t>
            </a:r>
            <a:r>
              <a:rPr lang="ja-JP" altLang="en-US" sz="3600" dirty="0">
                <a:solidFill>
                  <a:schemeClr val="tx1"/>
                </a:solidFill>
              </a:rPr>
              <a:t>流</a:t>
            </a:r>
            <a:r>
              <a:rPr lang="ja-JP" altLang="en-US" sz="3600" dirty="0" smtClean="0">
                <a:solidFill>
                  <a:schemeClr val="tx1"/>
                </a:solidFill>
              </a:rPr>
              <a:t>資源</a:t>
            </a:r>
            <a:r>
              <a:rPr lang="ja-JP" altLang="en-US" sz="3600" dirty="0">
                <a:solidFill>
                  <a:schemeClr val="tx1"/>
                </a:solidFill>
              </a:rPr>
              <a:t>評価</a:t>
            </a:r>
            <a:r>
              <a:rPr lang="ja-JP" altLang="en-US" sz="3600" dirty="0" smtClean="0">
                <a:solidFill>
                  <a:schemeClr val="tx1"/>
                </a:solidFill>
              </a:rPr>
              <a:t>の</a:t>
            </a:r>
            <a:r>
              <a:rPr lang="ja-JP" altLang="en-US" sz="3600" dirty="0">
                <a:solidFill>
                  <a:schemeClr val="tx1"/>
                </a:solidFill>
              </a:rPr>
              <a:t>客観</a:t>
            </a:r>
            <a:r>
              <a:rPr lang="ja-JP" altLang="en-US" sz="3600" dirty="0" smtClean="0">
                <a:solidFill>
                  <a:schemeClr val="tx1"/>
                </a:solidFill>
              </a:rPr>
              <a:t>化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三方向矢印 11"/>
          <p:cNvSpPr/>
          <p:nvPr/>
        </p:nvSpPr>
        <p:spPr>
          <a:xfrm rot="5400000">
            <a:off x="4972226" y="2566048"/>
            <a:ext cx="2160240" cy="1728192"/>
          </a:xfrm>
          <a:prstGeom prst="leftRightUpArrow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星 7 13"/>
          <p:cNvSpPr/>
          <p:nvPr/>
        </p:nvSpPr>
        <p:spPr>
          <a:xfrm>
            <a:off x="1609554" y="2313448"/>
            <a:ext cx="3024336" cy="2376264"/>
          </a:xfrm>
          <a:prstGeom prst="star7">
            <a:avLst/>
          </a:prstGeom>
          <a:noFill/>
          <a:ln w="762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rgbClr val="FF0000"/>
                </a:solidFill>
              </a:rPr>
              <a:t>ウェアラブルの</a:t>
            </a:r>
            <a:r>
              <a:rPr lang="ja-JP" altLang="en-US" sz="3600" dirty="0">
                <a:solidFill>
                  <a:srgbClr val="FF0000"/>
                </a:solidFill>
              </a:rPr>
              <a:t>活用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9829800" y="86264"/>
            <a:ext cx="1755648" cy="6702724"/>
          </a:xfrm>
          <a:prstGeom prst="ellipse">
            <a:avLst/>
          </a:prstGeom>
          <a:noFill/>
          <a:ln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人流の法則性の</a:t>
            </a:r>
            <a:r>
              <a:rPr lang="ja-JP" altLang="en-US" sz="3600" dirty="0">
                <a:solidFill>
                  <a:schemeClr val="tx1"/>
                </a:solidFill>
              </a:rPr>
              <a:t>発見</a:t>
            </a:r>
          </a:p>
        </p:txBody>
      </p:sp>
      <p:sp>
        <p:nvSpPr>
          <p:cNvPr id="13" name="右矢印 12"/>
          <p:cNvSpPr/>
          <p:nvPr/>
        </p:nvSpPr>
        <p:spPr>
          <a:xfrm>
            <a:off x="9021042" y="2476330"/>
            <a:ext cx="432048" cy="185278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6072" y="228600"/>
            <a:ext cx="1207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図２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60335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524001" y="1887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1524000" y="976314"/>
          <a:ext cx="9144000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スライド" r:id="rId4" imgW="2346990" imgH="1758761" progId="PowerPoint.Slide.8">
                  <p:embed/>
                </p:oleObj>
              </mc:Choice>
              <mc:Fallback>
                <p:oleObj name="スライド" r:id="rId4" imgW="2346990" imgH="175876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976314"/>
                        <a:ext cx="9144000" cy="585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 smtClean="0"/>
              <a:t>図３　　　格付</a:t>
            </a:r>
            <a:r>
              <a:rPr lang="ja-JP" altLang="en-US" dirty="0"/>
              <a:t>の拡大詳細化</a:t>
            </a:r>
            <a:r>
              <a:rPr lang="en-US" altLang="ja-JP" dirty="0"/>
              <a:t>(</a:t>
            </a:r>
            <a:r>
              <a:rPr lang="ja-JP" altLang="en-US" dirty="0"/>
              <a:t>評価システム</a:t>
            </a:r>
            <a:r>
              <a:rPr lang="en-US" altLang="ja-JP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7613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24001" y="17346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99061"/>
              </p:ext>
            </p:extLst>
          </p:nvPr>
        </p:nvGraphicFramePr>
        <p:xfrm>
          <a:off x="1524000" y="-45401"/>
          <a:ext cx="9144000" cy="688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スライド" r:id="rId4" imgW="1639974" imgH="1228181" progId="PowerPoint.Slide.8">
                  <p:embed/>
                </p:oleObj>
              </mc:Choice>
              <mc:Fallback>
                <p:oleObj name="スライド" r:id="rId4" imgW="1639974" imgH="122818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-45401"/>
                        <a:ext cx="9144000" cy="688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ボックス 1"/>
          <p:cNvSpPr txBox="1"/>
          <p:nvPr/>
        </p:nvSpPr>
        <p:spPr>
          <a:xfrm flipH="1">
            <a:off x="459787" y="207037"/>
            <a:ext cx="96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図</a:t>
            </a:r>
            <a:r>
              <a:rPr kumimoji="1" lang="en-US" altLang="ja-JP" sz="4000" dirty="0" smtClean="0"/>
              <a:t>4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3827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1143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dirty="0" smtClean="0"/>
              <a:t>図</a:t>
            </a:r>
            <a:r>
              <a:rPr lang="en-US" altLang="ja-JP" dirty="0" smtClean="0"/>
              <a:t>5</a:t>
            </a:r>
            <a:r>
              <a:rPr lang="ja-JP" altLang="en-US" dirty="0" smtClean="0"/>
              <a:t>　　規制</a:t>
            </a:r>
            <a:r>
              <a:rPr lang="ja-JP" altLang="en-US" dirty="0" smtClean="0"/>
              <a:t>と人流ビジネスの関係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384032" y="1772816"/>
            <a:ext cx="2880320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非規制国・地域</a:t>
            </a:r>
            <a:endParaRPr lang="ja-JP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03512" y="3234680"/>
            <a:ext cx="2282552" cy="1778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規制国</a:t>
            </a:r>
            <a:endParaRPr lang="en-US" altLang="ja-JP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地域</a:t>
            </a:r>
            <a:endParaRPr lang="ja-JP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56040" y="4437112"/>
            <a:ext cx="2952328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非規制国・地域</a:t>
            </a:r>
            <a:endParaRPr lang="ja-JP" alt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下カーブ矢印 7"/>
          <p:cNvSpPr/>
          <p:nvPr/>
        </p:nvSpPr>
        <p:spPr>
          <a:xfrm>
            <a:off x="3719736" y="1988840"/>
            <a:ext cx="2592288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5879976" y="2708920"/>
            <a:ext cx="144016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カジノ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風俗等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5951984" y="4437112"/>
            <a:ext cx="1368152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カジノ</a:t>
            </a:r>
            <a:endParaRPr lang="en-US" altLang="ja-JP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風俗等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下カーブ矢印 10"/>
          <p:cNvSpPr/>
          <p:nvPr/>
        </p:nvSpPr>
        <p:spPr>
          <a:xfrm flipV="1">
            <a:off x="3719736" y="5229200"/>
            <a:ext cx="259228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503712" y="3522712"/>
            <a:ext cx="1368152" cy="914400"/>
          </a:xfrm>
          <a:prstGeom prst="ellipse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闇事業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三方向矢印 12"/>
          <p:cNvSpPr/>
          <p:nvPr/>
        </p:nvSpPr>
        <p:spPr>
          <a:xfrm rot="16200000">
            <a:off x="5032452" y="3412428"/>
            <a:ext cx="1216152" cy="1249296"/>
          </a:xfrm>
          <a:prstGeom prst="leftRightUpArrow">
            <a:avLst>
              <a:gd name="adj1" fmla="val 27314"/>
              <a:gd name="adj2" fmla="val 25000"/>
              <a:gd name="adj3" fmla="val 25000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競争関係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左カーブ矢印 13"/>
          <p:cNvSpPr/>
          <p:nvPr/>
        </p:nvSpPr>
        <p:spPr>
          <a:xfrm>
            <a:off x="8256240" y="3429000"/>
            <a:ext cx="432048" cy="129614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5" name="左カーブ矢印 14"/>
          <p:cNvSpPr/>
          <p:nvPr/>
        </p:nvSpPr>
        <p:spPr>
          <a:xfrm flipH="1" flipV="1">
            <a:off x="7527776" y="3356992"/>
            <a:ext cx="440432" cy="129614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5951984" y="5826968"/>
            <a:ext cx="144016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暴力等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下カーブ矢印 16"/>
          <p:cNvSpPr/>
          <p:nvPr/>
        </p:nvSpPr>
        <p:spPr>
          <a:xfrm rot="1525968" flipV="1">
            <a:off x="2280878" y="5765768"/>
            <a:ext cx="4051505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" name="フローチャート : 和接合 17"/>
          <p:cNvSpPr/>
          <p:nvPr/>
        </p:nvSpPr>
        <p:spPr>
          <a:xfrm>
            <a:off x="2495600" y="5733256"/>
            <a:ext cx="1728192" cy="684656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国外犯</a:t>
            </a:r>
            <a:endParaRPr lang="ja-JP" alt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5879976" y="1506488"/>
            <a:ext cx="1512168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医療</a:t>
            </a:r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行為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9624392" y="1340768"/>
            <a:ext cx="864096" cy="5445224"/>
          </a:xfrm>
          <a:prstGeom prst="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（脱法的）便宜置籍国・地域</a:t>
            </a:r>
            <a:endParaRPr lang="ja-JP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7430264" y="1521728"/>
            <a:ext cx="144016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家族法等</a:t>
            </a:r>
            <a:endParaRPr lang="ja-JP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8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3103" y="365125"/>
            <a:ext cx="9494519" cy="911927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ja-JP" altLang="ja-JP" b="1" dirty="0"/>
              <a:t>表</a:t>
            </a:r>
            <a:r>
              <a:rPr lang="en-US" altLang="ja-JP" b="1" dirty="0"/>
              <a:t>1</a:t>
            </a:r>
            <a:r>
              <a:rPr lang="ja-JP" altLang="ja-JP" b="1" dirty="0"/>
              <a:t>　</a:t>
            </a:r>
            <a:r>
              <a:rPr lang="ja-JP" altLang="en-US" b="1" dirty="0" smtClean="0"/>
              <a:t>　</a:t>
            </a:r>
            <a:r>
              <a:rPr lang="ja-JP" altLang="ja-JP" b="1" dirty="0" smtClean="0"/>
              <a:t>訪独</a:t>
            </a:r>
            <a:r>
              <a:rPr lang="ja-JP" altLang="ja-JP" b="1" dirty="0"/>
              <a:t>旅行者数、消費</a:t>
            </a:r>
            <a:r>
              <a:rPr lang="ja-JP" altLang="ja-JP" b="1" dirty="0" smtClean="0"/>
              <a:t>額</a:t>
            </a:r>
            <a:r>
              <a:rPr lang="ja-JP" altLang="en-US" b="1" dirty="0" smtClean="0"/>
              <a:t>（</a:t>
            </a:r>
            <a:r>
              <a:rPr lang="en-US" altLang="ja-JP" b="1" dirty="0" smtClean="0"/>
              <a:t>2014</a:t>
            </a:r>
            <a:r>
              <a:rPr lang="ja-JP" altLang="ja-JP" b="1" dirty="0" smtClean="0"/>
              <a:t>年</a:t>
            </a:r>
            <a:r>
              <a:rPr lang="ja-JP" altLang="en-US" b="1" dirty="0" smtClean="0"/>
              <a:t>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198864" y="6528816"/>
            <a:ext cx="2779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/>
              <a:t>（ドイツ政府観光局資料）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955148"/>
              </p:ext>
            </p:extLst>
          </p:nvPr>
        </p:nvGraphicFramePr>
        <p:xfrm>
          <a:off x="1213103" y="1399034"/>
          <a:ext cx="9494520" cy="500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8258"/>
                <a:gridCol w="1712793"/>
                <a:gridCol w="3270676"/>
                <a:gridCol w="1712793"/>
              </a:tblGrid>
              <a:tr h="7767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</a:rPr>
                        <a:t>訪独数千人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>
                          <a:effectLst/>
                        </a:rPr>
                        <a:t>一人当たり在独消費額€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3200" kern="100" dirty="0" smtClean="0">
                          <a:effectLst/>
                        </a:rPr>
                        <a:t>歳入</a:t>
                      </a:r>
                      <a:endParaRPr lang="en-US" altLang="ja-JP" sz="32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 smtClean="0">
                          <a:effectLst/>
                        </a:rPr>
                        <a:t>10</a:t>
                      </a:r>
                      <a:r>
                        <a:rPr lang="ja-JP" sz="3200" kern="100" dirty="0">
                          <a:effectLst/>
                        </a:rPr>
                        <a:t>億€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4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>
                          <a:effectLst/>
                        </a:rPr>
                        <a:t>１　アメリカ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1901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2127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4.0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4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>
                          <a:effectLst/>
                        </a:rPr>
                        <a:t>２　中国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1116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2623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2.9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4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>
                          <a:effectLst/>
                        </a:rPr>
                        <a:t>３アラブ首長国連邦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522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4344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2.3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4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>
                          <a:effectLst/>
                        </a:rPr>
                        <a:t>４　日本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514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2903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1.5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42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3200" kern="100">
                          <a:effectLst/>
                        </a:rPr>
                        <a:t>５　カナダ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393</a:t>
                      </a:r>
                      <a:endParaRPr lang="ja-JP" sz="32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2060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0.8</a:t>
                      </a:r>
                      <a:endParaRPr lang="ja-JP" sz="3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352800" y="3521075"/>
            <a:ext cx="54459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73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129</Words>
  <Application>Microsoft Office PowerPoint</Application>
  <PresentationFormat>ワイド画面</PresentationFormat>
  <Paragraphs>60</Paragraphs>
  <Slides>7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スライド</vt:lpstr>
      <vt:lpstr>PowerPoint プレゼンテーション</vt:lpstr>
      <vt:lpstr>図１　　文化財保護法のスキーム　　　　　　　　 　　　(有形文化財の例)</vt:lpstr>
      <vt:lpstr>PowerPoint プレゼンテーション</vt:lpstr>
      <vt:lpstr>図３　　　格付の拡大詳細化(評価システム)</vt:lpstr>
      <vt:lpstr>PowerPoint プレゼンテーション</vt:lpstr>
      <vt:lpstr>図5　　規制と人流ビジネスの関係</vt:lpstr>
      <vt:lpstr>表1　　訪独旅行者数、消費額（2014年）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寺前秀一</dc:creator>
  <cp:lastModifiedBy>寺前秀一</cp:lastModifiedBy>
  <cp:revision>4</cp:revision>
  <dcterms:created xsi:type="dcterms:W3CDTF">2016-07-01T07:06:31Z</dcterms:created>
  <dcterms:modified xsi:type="dcterms:W3CDTF">2016-10-03T06:56:03Z</dcterms:modified>
</cp:coreProperties>
</file>