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04" r:id="rId3"/>
    <p:sldId id="299" r:id="rId4"/>
    <p:sldId id="303" r:id="rId5"/>
    <p:sldId id="300" r:id="rId6"/>
    <p:sldId id="363" r:id="rId7"/>
    <p:sldId id="366" r:id="rId8"/>
    <p:sldId id="364" r:id="rId9"/>
    <p:sldId id="365" r:id="rId10"/>
    <p:sldId id="305" r:id="rId11"/>
    <p:sldId id="320" r:id="rId12"/>
    <p:sldId id="333" r:id="rId13"/>
    <p:sldId id="352" r:id="rId14"/>
    <p:sldId id="349" r:id="rId15"/>
    <p:sldId id="350" r:id="rId16"/>
    <p:sldId id="351" r:id="rId17"/>
    <p:sldId id="334" r:id="rId18"/>
    <p:sldId id="332" r:id="rId19"/>
    <p:sldId id="374" r:id="rId20"/>
    <p:sldId id="319" r:id="rId21"/>
    <p:sldId id="368" r:id="rId22"/>
    <p:sldId id="306" r:id="rId23"/>
    <p:sldId id="375" r:id="rId24"/>
    <p:sldId id="323" r:id="rId25"/>
    <p:sldId id="324" r:id="rId26"/>
    <p:sldId id="359" r:id="rId27"/>
    <p:sldId id="321" r:id="rId28"/>
    <p:sldId id="322" r:id="rId29"/>
    <p:sldId id="325" r:id="rId30"/>
    <p:sldId id="326" r:id="rId31"/>
    <p:sldId id="327" r:id="rId32"/>
    <p:sldId id="328" r:id="rId33"/>
    <p:sldId id="345" r:id="rId34"/>
    <p:sldId id="307" r:id="rId35"/>
    <p:sldId id="301" r:id="rId36"/>
    <p:sldId id="257" r:id="rId37"/>
    <p:sldId id="267" r:id="rId38"/>
    <p:sldId id="270" r:id="rId39"/>
    <p:sldId id="258" r:id="rId40"/>
    <p:sldId id="330" r:id="rId41"/>
    <p:sldId id="272" r:id="rId42"/>
    <p:sldId id="259" r:id="rId43"/>
    <p:sldId id="312" r:id="rId44"/>
    <p:sldId id="268" r:id="rId45"/>
    <p:sldId id="380" r:id="rId46"/>
    <p:sldId id="269" r:id="rId47"/>
    <p:sldId id="379" r:id="rId48"/>
    <p:sldId id="376" r:id="rId49"/>
    <p:sldId id="377" r:id="rId50"/>
    <p:sldId id="378" r:id="rId51"/>
    <p:sldId id="347" r:id="rId52"/>
    <p:sldId id="370" r:id="rId53"/>
    <p:sldId id="371" r:id="rId54"/>
    <p:sldId id="373" r:id="rId55"/>
    <p:sldId id="372" r:id="rId56"/>
    <p:sldId id="260" r:id="rId57"/>
    <p:sldId id="308" r:id="rId58"/>
    <p:sldId id="360" r:id="rId59"/>
    <p:sldId id="309" r:id="rId60"/>
    <p:sldId id="261" r:id="rId61"/>
    <p:sldId id="367" r:id="rId62"/>
    <p:sldId id="344" r:id="rId63"/>
    <p:sldId id="362" r:id="rId64"/>
    <p:sldId id="337" r:id="rId65"/>
    <p:sldId id="343" r:id="rId66"/>
    <p:sldId id="342" r:id="rId6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4654" autoAdjust="0"/>
  </p:normalViewPr>
  <p:slideViewPr>
    <p:cSldViewPr snapToGrid="0">
      <p:cViewPr varScale="1">
        <p:scale>
          <a:sx n="84" d="100"/>
          <a:sy n="84" d="100"/>
        </p:scale>
        <p:origin x="427" y="72"/>
      </p:cViewPr>
      <p:guideLst/>
    </p:cSldViewPr>
  </p:slideViewPr>
  <p:notesTextViewPr>
    <p:cViewPr>
      <p:scale>
        <a:sx n="1" d="1"/>
        <a:sy n="1" d="1"/>
      </p:scale>
      <p:origin x="0" y="0"/>
    </p:cViewPr>
  </p:notesTextViewPr>
  <p:sorterViewPr>
    <p:cViewPr varScale="1">
      <p:scale>
        <a:sx n="1" d="1"/>
        <a:sy n="1" d="1"/>
      </p:scale>
      <p:origin x="0" y="-75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045AF-AA75-4436-86F1-A0B9B0DF435C}" type="datetimeFigureOut">
              <a:rPr kumimoji="1" lang="ja-JP" altLang="en-US" smtClean="0"/>
              <a:t>2017/3/2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67D4F-4DFA-4988-AAC7-86501AB876D6}" type="slidenum">
              <a:rPr kumimoji="1" lang="ja-JP" altLang="en-US" smtClean="0"/>
              <a:t>‹#›</a:t>
            </a:fld>
            <a:endParaRPr kumimoji="1" lang="ja-JP" altLang="en-US"/>
          </a:p>
        </p:txBody>
      </p:sp>
    </p:spTree>
    <p:extLst>
      <p:ext uri="{BB962C8B-B14F-4D97-AF65-F5344CB8AC3E}">
        <p14:creationId xmlns:p14="http://schemas.microsoft.com/office/powerpoint/2010/main" val="6813408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6F5E54E-395C-4BE1-8B80-33DF2B3543CD}" type="slidenum">
              <a:rPr kumimoji="1" lang="ja-JP" altLang="en-US" smtClean="0"/>
              <a:pPr/>
              <a:t>3</a:t>
            </a:fld>
            <a:endParaRPr kumimoji="1" lang="ja-JP" altLang="en-US"/>
          </a:p>
        </p:txBody>
      </p:sp>
    </p:spTree>
    <p:extLst>
      <p:ext uri="{BB962C8B-B14F-4D97-AF65-F5344CB8AC3E}">
        <p14:creationId xmlns:p14="http://schemas.microsoft.com/office/powerpoint/2010/main" val="386443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076DCCA-D144-4989-AECC-9556B36AA7BE}" type="slidenum">
              <a:rPr kumimoji="1" lang="ja-JP" altLang="en-US" smtClean="0"/>
              <a:pPr/>
              <a:t>66</a:t>
            </a:fld>
            <a:endParaRPr kumimoji="1" lang="ja-JP" altLang="en-US"/>
          </a:p>
        </p:txBody>
      </p:sp>
    </p:spTree>
    <p:extLst>
      <p:ext uri="{BB962C8B-B14F-4D97-AF65-F5344CB8AC3E}">
        <p14:creationId xmlns:p14="http://schemas.microsoft.com/office/powerpoint/2010/main" val="57274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6F5E54E-395C-4BE1-8B80-33DF2B3543CD}" type="slidenum">
              <a:rPr kumimoji="1" lang="ja-JP" altLang="en-US" smtClean="0"/>
              <a:pPr/>
              <a:t>4</a:t>
            </a:fld>
            <a:endParaRPr kumimoji="1" lang="ja-JP" altLang="en-US"/>
          </a:p>
        </p:txBody>
      </p:sp>
    </p:spTree>
    <p:extLst>
      <p:ext uri="{BB962C8B-B14F-4D97-AF65-F5344CB8AC3E}">
        <p14:creationId xmlns:p14="http://schemas.microsoft.com/office/powerpoint/2010/main" val="206005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27A4C88-F49E-4EDE-891C-EACF8D34E2FB}" type="slidenum">
              <a:rPr kumimoji="1" lang="ja-JP" altLang="en-US" smtClean="0"/>
              <a:pPr/>
              <a:t>5</a:t>
            </a:fld>
            <a:endParaRPr kumimoji="1" lang="ja-JP" altLang="en-US"/>
          </a:p>
        </p:txBody>
      </p:sp>
    </p:spTree>
    <p:extLst>
      <p:ext uri="{BB962C8B-B14F-4D97-AF65-F5344CB8AC3E}">
        <p14:creationId xmlns:p14="http://schemas.microsoft.com/office/powerpoint/2010/main" val="186787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767D4F-4DFA-4988-AAC7-86501AB876D6}" type="slidenum">
              <a:rPr kumimoji="1" lang="ja-JP" altLang="en-US" smtClean="0"/>
              <a:t>19</a:t>
            </a:fld>
            <a:endParaRPr kumimoji="1" lang="ja-JP" altLang="en-US"/>
          </a:p>
        </p:txBody>
      </p:sp>
    </p:spTree>
    <p:extLst>
      <p:ext uri="{BB962C8B-B14F-4D97-AF65-F5344CB8AC3E}">
        <p14:creationId xmlns:p14="http://schemas.microsoft.com/office/powerpoint/2010/main" val="1394231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272CF253-CCCF-4C1C-9FF0-BA24625DD74F}" type="slidenum">
              <a:rPr kumimoji="1" lang="ja-JP" altLang="en-US" smtClean="0"/>
              <a:pPr/>
              <a:t>35</a:t>
            </a:fld>
            <a:endParaRPr kumimoji="1" lang="ja-JP" altLang="en-US"/>
          </a:p>
        </p:txBody>
      </p:sp>
    </p:spTree>
    <p:extLst>
      <p:ext uri="{BB962C8B-B14F-4D97-AF65-F5344CB8AC3E}">
        <p14:creationId xmlns:p14="http://schemas.microsoft.com/office/powerpoint/2010/main" val="1302094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2E475E62-1884-4C39-8A6A-932CAB56D6E7}" type="slidenum">
              <a:rPr kumimoji="1" lang="ja-JP" altLang="en-US" smtClean="0"/>
              <a:pPr/>
              <a:t>52</a:t>
            </a:fld>
            <a:endParaRPr kumimoji="1" lang="ja-JP" altLang="en-US"/>
          </a:p>
        </p:txBody>
      </p:sp>
    </p:spTree>
    <p:extLst>
      <p:ext uri="{BB962C8B-B14F-4D97-AF65-F5344CB8AC3E}">
        <p14:creationId xmlns:p14="http://schemas.microsoft.com/office/powerpoint/2010/main" val="1498621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2E475E62-1884-4C39-8A6A-932CAB56D6E7}" type="slidenum">
              <a:rPr kumimoji="1" lang="ja-JP" altLang="en-US" smtClean="0"/>
              <a:pPr/>
              <a:t>53</a:t>
            </a:fld>
            <a:endParaRPr kumimoji="1" lang="ja-JP" altLang="en-US"/>
          </a:p>
        </p:txBody>
      </p:sp>
    </p:spTree>
    <p:extLst>
      <p:ext uri="{BB962C8B-B14F-4D97-AF65-F5344CB8AC3E}">
        <p14:creationId xmlns:p14="http://schemas.microsoft.com/office/powerpoint/2010/main" val="2694864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076DCCA-D144-4989-AECC-9556B36AA7BE}" type="slidenum">
              <a:rPr kumimoji="1" lang="ja-JP" altLang="en-US" smtClean="0"/>
              <a:pPr/>
              <a:t>64</a:t>
            </a:fld>
            <a:endParaRPr kumimoji="1" lang="ja-JP" altLang="en-US"/>
          </a:p>
        </p:txBody>
      </p:sp>
    </p:spTree>
    <p:extLst>
      <p:ext uri="{BB962C8B-B14F-4D97-AF65-F5344CB8AC3E}">
        <p14:creationId xmlns:p14="http://schemas.microsoft.com/office/powerpoint/2010/main" val="1197385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076DCCA-D144-4989-AECC-9556B36AA7BE}" type="slidenum">
              <a:rPr kumimoji="1" lang="ja-JP" altLang="en-US" smtClean="0"/>
              <a:pPr/>
              <a:t>65</a:t>
            </a:fld>
            <a:endParaRPr kumimoji="1" lang="ja-JP" altLang="en-US"/>
          </a:p>
        </p:txBody>
      </p:sp>
    </p:spTree>
    <p:extLst>
      <p:ext uri="{BB962C8B-B14F-4D97-AF65-F5344CB8AC3E}">
        <p14:creationId xmlns:p14="http://schemas.microsoft.com/office/powerpoint/2010/main" val="4095789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85FD7E7-AE30-4509-891E-FA8237A78B93}" type="datetimeFigureOut">
              <a:rPr kumimoji="1" lang="ja-JP" altLang="en-US" smtClean="0"/>
              <a:t>2017/3/2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F88DBF3-1945-43EA-9E4D-E941FD17B535}" type="slidenum">
              <a:rPr kumimoji="1" lang="ja-JP" altLang="en-US" smtClean="0"/>
              <a:t>‹#›</a:t>
            </a:fld>
            <a:endParaRPr kumimoji="1" lang="ja-JP" altLang="en-US"/>
          </a:p>
        </p:txBody>
      </p:sp>
    </p:spTree>
    <p:extLst>
      <p:ext uri="{BB962C8B-B14F-4D97-AF65-F5344CB8AC3E}">
        <p14:creationId xmlns:p14="http://schemas.microsoft.com/office/powerpoint/2010/main" val="940822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85FD7E7-AE30-4509-891E-FA8237A78B93}" type="datetimeFigureOut">
              <a:rPr kumimoji="1" lang="ja-JP" altLang="en-US" smtClean="0"/>
              <a:t>2017/3/2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F88DBF3-1945-43EA-9E4D-E941FD17B535}" type="slidenum">
              <a:rPr kumimoji="1" lang="ja-JP" altLang="en-US" smtClean="0"/>
              <a:t>‹#›</a:t>
            </a:fld>
            <a:endParaRPr kumimoji="1" lang="ja-JP" altLang="en-US"/>
          </a:p>
        </p:txBody>
      </p:sp>
    </p:spTree>
    <p:extLst>
      <p:ext uri="{BB962C8B-B14F-4D97-AF65-F5344CB8AC3E}">
        <p14:creationId xmlns:p14="http://schemas.microsoft.com/office/powerpoint/2010/main" val="3973189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85FD7E7-AE30-4509-891E-FA8237A78B93}" type="datetimeFigureOut">
              <a:rPr kumimoji="1" lang="ja-JP" altLang="en-US" smtClean="0"/>
              <a:t>2017/3/2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F88DBF3-1945-43EA-9E4D-E941FD17B535}" type="slidenum">
              <a:rPr kumimoji="1" lang="ja-JP" altLang="en-US" smtClean="0"/>
              <a:t>‹#›</a:t>
            </a:fld>
            <a:endParaRPr kumimoji="1" lang="ja-JP" altLang="en-US"/>
          </a:p>
        </p:txBody>
      </p:sp>
    </p:spTree>
    <p:extLst>
      <p:ext uri="{BB962C8B-B14F-4D97-AF65-F5344CB8AC3E}">
        <p14:creationId xmlns:p14="http://schemas.microsoft.com/office/powerpoint/2010/main" val="23578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85FD7E7-AE30-4509-891E-FA8237A78B93}" type="datetimeFigureOut">
              <a:rPr kumimoji="1" lang="ja-JP" altLang="en-US" smtClean="0"/>
              <a:t>2017/3/2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F88DBF3-1945-43EA-9E4D-E941FD17B535}" type="slidenum">
              <a:rPr kumimoji="1" lang="ja-JP" altLang="en-US" smtClean="0"/>
              <a:t>‹#›</a:t>
            </a:fld>
            <a:endParaRPr kumimoji="1" lang="ja-JP" altLang="en-US"/>
          </a:p>
        </p:txBody>
      </p:sp>
    </p:spTree>
    <p:extLst>
      <p:ext uri="{BB962C8B-B14F-4D97-AF65-F5344CB8AC3E}">
        <p14:creationId xmlns:p14="http://schemas.microsoft.com/office/powerpoint/2010/main" val="2141265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85FD7E7-AE30-4509-891E-FA8237A78B93}" type="datetimeFigureOut">
              <a:rPr kumimoji="1" lang="ja-JP" altLang="en-US" smtClean="0"/>
              <a:t>2017/3/2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F88DBF3-1945-43EA-9E4D-E941FD17B535}" type="slidenum">
              <a:rPr kumimoji="1" lang="ja-JP" altLang="en-US" smtClean="0"/>
              <a:t>‹#›</a:t>
            </a:fld>
            <a:endParaRPr kumimoji="1" lang="ja-JP" altLang="en-US"/>
          </a:p>
        </p:txBody>
      </p:sp>
    </p:spTree>
    <p:extLst>
      <p:ext uri="{BB962C8B-B14F-4D97-AF65-F5344CB8AC3E}">
        <p14:creationId xmlns:p14="http://schemas.microsoft.com/office/powerpoint/2010/main" val="1867151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85FD7E7-AE30-4509-891E-FA8237A78B93}" type="datetimeFigureOut">
              <a:rPr kumimoji="1" lang="ja-JP" altLang="en-US" smtClean="0"/>
              <a:t>2017/3/2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F88DBF3-1945-43EA-9E4D-E941FD17B535}" type="slidenum">
              <a:rPr kumimoji="1" lang="ja-JP" altLang="en-US" smtClean="0"/>
              <a:t>‹#›</a:t>
            </a:fld>
            <a:endParaRPr kumimoji="1" lang="ja-JP" altLang="en-US"/>
          </a:p>
        </p:txBody>
      </p:sp>
    </p:spTree>
    <p:extLst>
      <p:ext uri="{BB962C8B-B14F-4D97-AF65-F5344CB8AC3E}">
        <p14:creationId xmlns:p14="http://schemas.microsoft.com/office/powerpoint/2010/main" val="208244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85FD7E7-AE30-4509-891E-FA8237A78B93}" type="datetimeFigureOut">
              <a:rPr kumimoji="1" lang="ja-JP" altLang="en-US" smtClean="0"/>
              <a:t>2017/3/2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F88DBF3-1945-43EA-9E4D-E941FD17B535}" type="slidenum">
              <a:rPr kumimoji="1" lang="ja-JP" altLang="en-US" smtClean="0"/>
              <a:t>‹#›</a:t>
            </a:fld>
            <a:endParaRPr kumimoji="1" lang="ja-JP" altLang="en-US"/>
          </a:p>
        </p:txBody>
      </p:sp>
    </p:spTree>
    <p:extLst>
      <p:ext uri="{BB962C8B-B14F-4D97-AF65-F5344CB8AC3E}">
        <p14:creationId xmlns:p14="http://schemas.microsoft.com/office/powerpoint/2010/main" val="238594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85FD7E7-AE30-4509-891E-FA8237A78B93}" type="datetimeFigureOut">
              <a:rPr kumimoji="1" lang="ja-JP" altLang="en-US" smtClean="0"/>
              <a:t>2017/3/2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F88DBF3-1945-43EA-9E4D-E941FD17B535}" type="slidenum">
              <a:rPr kumimoji="1" lang="ja-JP" altLang="en-US" smtClean="0"/>
              <a:t>‹#›</a:t>
            </a:fld>
            <a:endParaRPr kumimoji="1" lang="ja-JP" altLang="en-US"/>
          </a:p>
        </p:txBody>
      </p:sp>
    </p:spTree>
    <p:extLst>
      <p:ext uri="{BB962C8B-B14F-4D97-AF65-F5344CB8AC3E}">
        <p14:creationId xmlns:p14="http://schemas.microsoft.com/office/powerpoint/2010/main" val="3532844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85FD7E7-AE30-4509-891E-FA8237A78B93}" type="datetimeFigureOut">
              <a:rPr kumimoji="1" lang="ja-JP" altLang="en-US" smtClean="0"/>
              <a:t>2017/3/2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F88DBF3-1945-43EA-9E4D-E941FD17B535}" type="slidenum">
              <a:rPr kumimoji="1" lang="ja-JP" altLang="en-US" smtClean="0"/>
              <a:t>‹#›</a:t>
            </a:fld>
            <a:endParaRPr kumimoji="1" lang="ja-JP" altLang="en-US"/>
          </a:p>
        </p:txBody>
      </p:sp>
    </p:spTree>
    <p:extLst>
      <p:ext uri="{BB962C8B-B14F-4D97-AF65-F5344CB8AC3E}">
        <p14:creationId xmlns:p14="http://schemas.microsoft.com/office/powerpoint/2010/main" val="1302621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85FD7E7-AE30-4509-891E-FA8237A78B93}" type="datetimeFigureOut">
              <a:rPr kumimoji="1" lang="ja-JP" altLang="en-US" smtClean="0"/>
              <a:t>2017/3/2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F88DBF3-1945-43EA-9E4D-E941FD17B535}" type="slidenum">
              <a:rPr kumimoji="1" lang="ja-JP" altLang="en-US" smtClean="0"/>
              <a:t>‹#›</a:t>
            </a:fld>
            <a:endParaRPr kumimoji="1" lang="ja-JP" altLang="en-US"/>
          </a:p>
        </p:txBody>
      </p:sp>
    </p:spTree>
    <p:extLst>
      <p:ext uri="{BB962C8B-B14F-4D97-AF65-F5344CB8AC3E}">
        <p14:creationId xmlns:p14="http://schemas.microsoft.com/office/powerpoint/2010/main" val="168624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図を追加</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85FD7E7-AE30-4509-891E-FA8237A78B93}" type="datetimeFigureOut">
              <a:rPr kumimoji="1" lang="ja-JP" altLang="en-US" smtClean="0"/>
              <a:t>2017/3/2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F88DBF3-1945-43EA-9E4D-E941FD17B535}" type="slidenum">
              <a:rPr kumimoji="1" lang="ja-JP" altLang="en-US" smtClean="0"/>
              <a:t>‹#›</a:t>
            </a:fld>
            <a:endParaRPr kumimoji="1" lang="ja-JP" altLang="en-US"/>
          </a:p>
        </p:txBody>
      </p:sp>
    </p:spTree>
    <p:extLst>
      <p:ext uri="{BB962C8B-B14F-4D97-AF65-F5344CB8AC3E}">
        <p14:creationId xmlns:p14="http://schemas.microsoft.com/office/powerpoint/2010/main" val="2221145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FD7E7-AE30-4509-891E-FA8237A78B93}" type="datetimeFigureOut">
              <a:rPr kumimoji="1" lang="ja-JP" altLang="en-US" smtClean="0"/>
              <a:t>2017/3/2</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8DBF3-1945-43EA-9E4D-E941FD17B535}" type="slidenum">
              <a:rPr kumimoji="1" lang="ja-JP" altLang="en-US" smtClean="0"/>
              <a:t>‹#›</a:t>
            </a:fld>
            <a:endParaRPr kumimoji="1" lang="ja-JP" altLang="en-US"/>
          </a:p>
        </p:txBody>
      </p:sp>
    </p:spTree>
    <p:extLst>
      <p:ext uri="{BB962C8B-B14F-4D97-AF65-F5344CB8AC3E}">
        <p14:creationId xmlns:p14="http://schemas.microsoft.com/office/powerpoint/2010/main" val="3831201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tmp"/><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5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2257" y="1122363"/>
            <a:ext cx="10739886" cy="2387600"/>
          </a:xfrm>
          <a:ln w="57150">
            <a:solidFill>
              <a:schemeClr val="tx1">
                <a:lumMod val="95000"/>
                <a:lumOff val="5000"/>
              </a:schemeClr>
            </a:solidFill>
          </a:ln>
        </p:spPr>
        <p:txBody>
          <a:bodyPr anchor="ctr">
            <a:normAutofit fontScale="90000"/>
          </a:bodyPr>
          <a:lstStyle/>
          <a:p>
            <a:pPr algn="dist"/>
            <a:r>
              <a:rPr lang="ja-JP" altLang="ja-JP" dirty="0" smtClean="0"/>
              <a:t>中国人</a:t>
            </a:r>
            <a:r>
              <a:rPr lang="ja-JP" altLang="ja-JP" dirty="0"/>
              <a:t>観光客の増大</a:t>
            </a:r>
            <a:r>
              <a:rPr lang="ja-JP" altLang="ja-JP" dirty="0" smtClean="0"/>
              <a:t>と</a:t>
            </a:r>
            <a:r>
              <a:rPr lang="en-US" altLang="ja-JP" dirty="0" smtClean="0"/>
              <a:t/>
            </a:r>
            <a:br>
              <a:rPr lang="en-US" altLang="ja-JP" dirty="0" smtClean="0"/>
            </a:br>
            <a:r>
              <a:rPr lang="ja-JP" altLang="ja-JP" dirty="0" smtClean="0"/>
              <a:t>世界</a:t>
            </a:r>
            <a:r>
              <a:rPr lang="ja-JP" altLang="ja-JP" dirty="0"/>
              <a:t>観光・人流市場の今後の</a:t>
            </a:r>
            <a:r>
              <a:rPr lang="ja-JP" altLang="ja-JP" dirty="0" smtClean="0"/>
              <a:t>動向</a:t>
            </a:r>
            <a:endParaRPr kumimoji="1" lang="ja-JP" altLang="en-US" dirty="0"/>
          </a:p>
        </p:txBody>
      </p:sp>
      <p:sp>
        <p:nvSpPr>
          <p:cNvPr id="3" name="サブタイトル 2"/>
          <p:cNvSpPr>
            <a:spLocks noGrp="1"/>
          </p:cNvSpPr>
          <p:nvPr>
            <p:ph type="subTitle" idx="1"/>
          </p:nvPr>
        </p:nvSpPr>
        <p:spPr>
          <a:xfrm>
            <a:off x="1524000" y="5034020"/>
            <a:ext cx="9144000" cy="1513426"/>
          </a:xfrm>
        </p:spPr>
        <p:txBody>
          <a:bodyPr>
            <a:normAutofit/>
          </a:bodyPr>
          <a:lstStyle/>
          <a:p>
            <a:r>
              <a:rPr kumimoji="1" lang="ja-JP" altLang="en-US" sz="4000" dirty="0" smtClean="0"/>
              <a:t>人流・観光研究所長</a:t>
            </a:r>
            <a:endParaRPr kumimoji="1" lang="en-US" altLang="ja-JP" sz="4000" dirty="0" smtClean="0"/>
          </a:p>
          <a:p>
            <a:r>
              <a:rPr lang="ja-JP" altLang="en-US" sz="4000" dirty="0" smtClean="0"/>
              <a:t>寺前秀一（観光学博士）</a:t>
            </a:r>
            <a:endParaRPr kumimoji="1" lang="ja-JP" altLang="en-US" sz="4000" dirty="0"/>
          </a:p>
        </p:txBody>
      </p:sp>
    </p:spTree>
    <p:extLst>
      <p:ext uri="{BB962C8B-B14F-4D97-AF65-F5344CB8AC3E}">
        <p14:creationId xmlns:p14="http://schemas.microsoft.com/office/powerpoint/2010/main" val="12332831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0"/>
            <a:ext cx="10515600" cy="2075687"/>
          </a:xfrm>
          <a:solidFill>
            <a:schemeClr val="accent6">
              <a:lumMod val="40000"/>
              <a:lumOff val="60000"/>
            </a:schemeClr>
          </a:solidFill>
          <a:ln w="38100">
            <a:solidFill>
              <a:schemeClr val="tx1">
                <a:lumMod val="95000"/>
                <a:lumOff val="5000"/>
              </a:schemeClr>
            </a:solidFill>
          </a:ln>
        </p:spPr>
        <p:txBody>
          <a:bodyPr>
            <a:normAutofit/>
          </a:bodyPr>
          <a:lstStyle/>
          <a:p>
            <a:pPr algn="ctr"/>
            <a:r>
              <a:rPr kumimoji="1" lang="ja-JP" altLang="en-US" dirty="0" smtClean="0"/>
              <a:t>訪日外客数の増加</a:t>
            </a:r>
            <a:r>
              <a:rPr kumimoji="1" lang="en-US" altLang="ja-JP" dirty="0" smtClean="0"/>
              <a:t/>
            </a:r>
            <a:br>
              <a:rPr kumimoji="1" lang="en-US" altLang="ja-JP" dirty="0" smtClean="0"/>
            </a:br>
            <a:r>
              <a:rPr kumimoji="1" lang="en-US" altLang="ja-JP" dirty="0" smtClean="0"/>
              <a:t/>
            </a:r>
            <a:br>
              <a:rPr kumimoji="1" lang="en-US" altLang="ja-JP" dirty="0" smtClean="0"/>
            </a:br>
            <a:r>
              <a:rPr kumimoji="1" lang="ja-JP" altLang="en-US" dirty="0" smtClean="0"/>
              <a:t>原発事故、尖閣、鳥インフルエンザ</a:t>
            </a:r>
            <a:endParaRPr kumimoji="1" lang="ja-JP" altLang="en-US" dirty="0"/>
          </a:p>
        </p:txBody>
      </p:sp>
      <p:pic>
        <p:nvPicPr>
          <p:cNvPr id="3" name="図 2"/>
          <p:cNvPicPr>
            <a:picLocks noChangeAspect="1"/>
          </p:cNvPicPr>
          <p:nvPr/>
        </p:nvPicPr>
        <p:blipFill>
          <a:blip r:embed="rId2"/>
          <a:stretch>
            <a:fillRect/>
          </a:stretch>
        </p:blipFill>
        <p:spPr>
          <a:xfrm>
            <a:off x="301930" y="2258568"/>
            <a:ext cx="11588139" cy="4599432"/>
          </a:xfrm>
          <a:prstGeom prst="rect">
            <a:avLst/>
          </a:prstGeom>
        </p:spPr>
      </p:pic>
    </p:spTree>
    <p:extLst>
      <p:ext uri="{BB962C8B-B14F-4D97-AF65-F5344CB8AC3E}">
        <p14:creationId xmlns:p14="http://schemas.microsoft.com/office/powerpoint/2010/main" val="9420907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364680" y="475488"/>
            <a:ext cx="9242359" cy="6173731"/>
          </a:xfrm>
          <a:prstGeom prst="rect">
            <a:avLst/>
          </a:prstGeom>
        </p:spPr>
      </p:pic>
    </p:spTree>
    <p:extLst>
      <p:ext uri="{BB962C8B-B14F-4D97-AF65-F5344CB8AC3E}">
        <p14:creationId xmlns:p14="http://schemas.microsoft.com/office/powerpoint/2010/main" val="2897582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77814" y="429768"/>
            <a:ext cx="11570318" cy="6327648"/>
          </a:xfrm>
          <a:prstGeom prst="rect">
            <a:avLst/>
          </a:prstGeom>
        </p:spPr>
      </p:pic>
    </p:spTree>
    <p:extLst>
      <p:ext uri="{BB962C8B-B14F-4D97-AF65-F5344CB8AC3E}">
        <p14:creationId xmlns:p14="http://schemas.microsoft.com/office/powerpoint/2010/main" val="3941870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50571" y="749808"/>
            <a:ext cx="10820786" cy="5495544"/>
          </a:xfrm>
          <a:prstGeom prst="rect">
            <a:avLst/>
          </a:prstGeom>
        </p:spPr>
      </p:pic>
    </p:spTree>
    <p:extLst>
      <p:ext uri="{BB962C8B-B14F-4D97-AF65-F5344CB8AC3E}">
        <p14:creationId xmlns:p14="http://schemas.microsoft.com/office/powerpoint/2010/main" val="2563928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solidFill>
          </a:ln>
        </p:spPr>
        <p:txBody>
          <a:bodyPr/>
          <a:lstStyle/>
          <a:p>
            <a:pPr algn="ctr"/>
            <a:r>
              <a:rPr kumimoji="1" lang="ja-JP" altLang="en-US" dirty="0" smtClean="0"/>
              <a:t>＊旅行収支が日本にとって重要か？</a:t>
            </a:r>
            <a:endParaRPr kumimoji="1" lang="ja-JP" altLang="en-US" dirty="0"/>
          </a:p>
        </p:txBody>
      </p:sp>
      <p:pic>
        <p:nvPicPr>
          <p:cNvPr id="4" name="図 3"/>
          <p:cNvPicPr>
            <a:picLocks noChangeAspect="1"/>
          </p:cNvPicPr>
          <p:nvPr/>
        </p:nvPicPr>
        <p:blipFill>
          <a:blip r:embed="rId2"/>
          <a:stretch>
            <a:fillRect/>
          </a:stretch>
        </p:blipFill>
        <p:spPr>
          <a:xfrm>
            <a:off x="333193" y="1974152"/>
            <a:ext cx="11141121" cy="4664392"/>
          </a:xfrm>
          <a:prstGeom prst="rect">
            <a:avLst/>
          </a:prstGeom>
        </p:spPr>
      </p:pic>
    </p:spTree>
    <p:extLst>
      <p:ext uri="{BB962C8B-B14F-4D97-AF65-F5344CB8AC3E}">
        <p14:creationId xmlns:p14="http://schemas.microsoft.com/office/powerpoint/2010/main" val="2886336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solidFill>
          </a:ln>
        </p:spPr>
        <p:txBody>
          <a:bodyPr/>
          <a:lstStyle/>
          <a:p>
            <a:r>
              <a:rPr kumimoji="1" lang="ja-JP" altLang="en-US" dirty="0" smtClean="0"/>
              <a:t>＊　期待されなくなった日本人旅行者？</a:t>
            </a:r>
            <a:endParaRPr kumimoji="1" lang="ja-JP" altLang="en-US" dirty="0"/>
          </a:p>
        </p:txBody>
      </p:sp>
      <p:pic>
        <p:nvPicPr>
          <p:cNvPr id="4" name="図 3"/>
          <p:cNvPicPr>
            <a:picLocks noChangeAspect="1"/>
          </p:cNvPicPr>
          <p:nvPr/>
        </p:nvPicPr>
        <p:blipFill>
          <a:blip r:embed="rId2"/>
          <a:stretch>
            <a:fillRect/>
          </a:stretch>
        </p:blipFill>
        <p:spPr>
          <a:xfrm>
            <a:off x="223306" y="2075688"/>
            <a:ext cx="11745388" cy="3785616"/>
          </a:xfrm>
          <a:prstGeom prst="rect">
            <a:avLst/>
          </a:prstGeom>
        </p:spPr>
      </p:pic>
    </p:spTree>
    <p:extLst>
      <p:ext uri="{BB962C8B-B14F-4D97-AF65-F5344CB8AC3E}">
        <p14:creationId xmlns:p14="http://schemas.microsoft.com/office/powerpoint/2010/main" val="3964828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99015" y="576072"/>
            <a:ext cx="11562949" cy="5861304"/>
          </a:xfrm>
          <a:prstGeom prst="rect">
            <a:avLst/>
          </a:prstGeom>
        </p:spPr>
      </p:pic>
    </p:spTree>
    <p:extLst>
      <p:ext uri="{BB962C8B-B14F-4D97-AF65-F5344CB8AC3E}">
        <p14:creationId xmlns:p14="http://schemas.microsoft.com/office/powerpoint/2010/main" val="3172143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57575" y="1636776"/>
            <a:ext cx="11748834" cy="5084063"/>
          </a:xfrm>
          <a:prstGeom prst="rect">
            <a:avLst/>
          </a:prstGeom>
        </p:spPr>
      </p:pic>
      <p:sp>
        <p:nvSpPr>
          <p:cNvPr id="2" name="タイトル 1"/>
          <p:cNvSpPr>
            <a:spLocks noGrp="1"/>
          </p:cNvSpPr>
          <p:nvPr>
            <p:ph type="title"/>
          </p:nvPr>
        </p:nvSpPr>
        <p:spPr>
          <a:xfrm>
            <a:off x="838200" y="365125"/>
            <a:ext cx="10515600" cy="1070483"/>
          </a:xfrm>
          <a:ln>
            <a:solidFill>
              <a:schemeClr val="tx1">
                <a:lumMod val="85000"/>
                <a:lumOff val="15000"/>
              </a:schemeClr>
            </a:solidFill>
          </a:ln>
        </p:spPr>
        <p:txBody>
          <a:bodyPr/>
          <a:lstStyle/>
          <a:p>
            <a:pPr algn="ctr"/>
            <a:r>
              <a:rPr kumimoji="1" lang="ja-JP" altLang="en-US" dirty="0" smtClean="0"/>
              <a:t>貧しくなった日本？</a:t>
            </a:r>
            <a:endParaRPr kumimoji="1" lang="ja-JP" altLang="en-US" dirty="0"/>
          </a:p>
        </p:txBody>
      </p:sp>
    </p:spTree>
    <p:extLst>
      <p:ext uri="{BB962C8B-B14F-4D97-AF65-F5344CB8AC3E}">
        <p14:creationId xmlns:p14="http://schemas.microsoft.com/office/powerpoint/2010/main" val="3741880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57150">
            <a:solidFill>
              <a:schemeClr val="tx1">
                <a:lumMod val="95000"/>
                <a:lumOff val="5000"/>
              </a:schemeClr>
            </a:solidFill>
          </a:ln>
        </p:spPr>
        <p:txBody>
          <a:bodyPr/>
          <a:lstStyle/>
          <a:p>
            <a:pPr algn="ctr"/>
            <a:r>
              <a:rPr kumimoji="1" lang="ja-JP" altLang="en-US" dirty="0" smtClean="0"/>
              <a:t>爆買い</a:t>
            </a:r>
            <a:endParaRPr kumimoji="1" lang="ja-JP" altLang="en-US" dirty="0"/>
          </a:p>
        </p:txBody>
      </p:sp>
      <p:pic>
        <p:nvPicPr>
          <p:cNvPr id="4" name="コンテンツ プレースホルダー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50735" y="1971805"/>
            <a:ext cx="8754576" cy="129692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549851"/>
            <a:ext cx="7146798" cy="1408424"/>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6816" y="5117937"/>
            <a:ext cx="7123176" cy="166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058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68680" y="1"/>
            <a:ext cx="10485120" cy="1280160"/>
          </a:xfrm>
          <a:solidFill>
            <a:srgbClr val="FFFF00"/>
          </a:solidFill>
          <a:ln>
            <a:solidFill>
              <a:schemeClr val="tx1">
                <a:lumMod val="95000"/>
                <a:lumOff val="5000"/>
              </a:schemeClr>
            </a:solidFill>
          </a:ln>
        </p:spPr>
        <p:txBody>
          <a:bodyPr>
            <a:normAutofit fontScale="90000"/>
          </a:bodyPr>
          <a:lstStyle/>
          <a:p>
            <a:pPr algn="ctr"/>
            <a:r>
              <a:rPr kumimoji="1" lang="ja-JP" altLang="en-US" dirty="0" smtClean="0"/>
              <a:t>欧州の旅行（国内・国外）</a:t>
            </a:r>
            <a:r>
              <a:rPr kumimoji="1" lang="en-US" altLang="ja-JP" dirty="0" smtClean="0"/>
              <a:t/>
            </a:r>
            <a:br>
              <a:rPr kumimoji="1" lang="en-US" altLang="ja-JP" dirty="0" smtClean="0"/>
            </a:br>
            <a:r>
              <a:rPr lang="ja-JP" altLang="en-US" dirty="0" smtClean="0"/>
              <a:t>～統計の取り方～</a:t>
            </a:r>
            <a:endParaRPr kumimoji="1" lang="ja-JP" altLang="en-US" dirty="0"/>
          </a:p>
        </p:txBody>
      </p:sp>
      <p:pic>
        <p:nvPicPr>
          <p:cNvPr id="3" name="図 2"/>
          <p:cNvPicPr>
            <a:picLocks noChangeAspect="1"/>
          </p:cNvPicPr>
          <p:nvPr/>
        </p:nvPicPr>
        <p:blipFill>
          <a:blip r:embed="rId3"/>
          <a:stretch>
            <a:fillRect/>
          </a:stretch>
        </p:blipFill>
        <p:spPr>
          <a:xfrm>
            <a:off x="490942" y="1417320"/>
            <a:ext cx="11525680" cy="5312664"/>
          </a:xfrm>
          <a:prstGeom prst="rect">
            <a:avLst/>
          </a:prstGeom>
        </p:spPr>
      </p:pic>
    </p:spTree>
    <p:extLst>
      <p:ext uri="{BB962C8B-B14F-4D97-AF65-F5344CB8AC3E}">
        <p14:creationId xmlns:p14="http://schemas.microsoft.com/office/powerpoint/2010/main" val="186509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481328"/>
            <a:ext cx="10515600" cy="2624327"/>
          </a:xfrm>
          <a:solidFill>
            <a:schemeClr val="accent6">
              <a:lumMod val="40000"/>
              <a:lumOff val="60000"/>
            </a:schemeClr>
          </a:solidFill>
          <a:ln w="57150">
            <a:solidFill>
              <a:schemeClr val="tx1">
                <a:lumMod val="95000"/>
                <a:lumOff val="5000"/>
              </a:schemeClr>
            </a:solidFill>
          </a:ln>
        </p:spPr>
        <p:txBody>
          <a:bodyPr/>
          <a:lstStyle/>
          <a:p>
            <a:pPr algn="ctr"/>
            <a:r>
              <a:rPr kumimoji="1" lang="ja-JP" altLang="en-US" dirty="0" smtClean="0"/>
              <a:t>観光が注目される理由・人口減少</a:t>
            </a:r>
            <a:r>
              <a:rPr kumimoji="1" lang="en-US" altLang="ja-JP" dirty="0" smtClean="0"/>
              <a:t/>
            </a:r>
            <a:br>
              <a:rPr kumimoji="1" lang="en-US" altLang="ja-JP" dirty="0" smtClean="0"/>
            </a:br>
            <a:r>
              <a:rPr kumimoji="1" lang="en-US" altLang="ja-JP" dirty="0" smtClean="0"/>
              <a:t/>
            </a:r>
            <a:br>
              <a:rPr kumimoji="1" lang="en-US" altLang="ja-JP" dirty="0" smtClean="0"/>
            </a:br>
            <a:r>
              <a:rPr kumimoji="1" lang="ja-JP" altLang="en-US" dirty="0" smtClean="0"/>
              <a:t>人流（</a:t>
            </a:r>
            <a:r>
              <a:rPr kumimoji="1" lang="en-US" altLang="ja-JP" dirty="0" smtClean="0"/>
              <a:t>Human</a:t>
            </a:r>
            <a:r>
              <a:rPr kumimoji="1" lang="ja-JP" altLang="en-US" dirty="0" smtClean="0"/>
              <a:t>　</a:t>
            </a:r>
            <a:r>
              <a:rPr kumimoji="1" lang="en-US" altLang="ja-JP" dirty="0" smtClean="0"/>
              <a:t>Logistics</a:t>
            </a:r>
            <a:r>
              <a:rPr kumimoji="1" lang="ja-JP" altLang="en-US" dirty="0" smtClean="0"/>
              <a:t>）の縦軸と横軸</a:t>
            </a:r>
            <a:endParaRPr kumimoji="1" lang="ja-JP" altLang="en-US" dirty="0"/>
          </a:p>
        </p:txBody>
      </p:sp>
    </p:spTree>
    <p:extLst>
      <p:ext uri="{BB962C8B-B14F-4D97-AF65-F5344CB8AC3E}">
        <p14:creationId xmlns:p14="http://schemas.microsoft.com/office/powerpoint/2010/main" val="22114503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199" y="291973"/>
            <a:ext cx="10515600" cy="969899"/>
          </a:xfrm>
          <a:solidFill>
            <a:schemeClr val="accent6">
              <a:lumMod val="40000"/>
              <a:lumOff val="60000"/>
            </a:schemeClr>
          </a:solidFill>
          <a:ln w="57150">
            <a:solidFill>
              <a:schemeClr val="tx1">
                <a:lumMod val="95000"/>
                <a:lumOff val="5000"/>
              </a:schemeClr>
            </a:solidFill>
          </a:ln>
        </p:spPr>
        <p:txBody>
          <a:bodyPr/>
          <a:lstStyle/>
          <a:p>
            <a:pPr algn="ctr"/>
            <a:r>
              <a:rPr kumimoji="1" lang="ja-JP" altLang="en-US" dirty="0" smtClean="0"/>
              <a:t>旅行をしない日本人（日韓比較）</a:t>
            </a:r>
            <a:endParaRPr kumimoji="1" lang="ja-JP" altLang="en-US" dirty="0"/>
          </a:p>
        </p:txBody>
      </p:sp>
      <p:pic>
        <p:nvPicPr>
          <p:cNvPr id="3" name="図 2"/>
          <p:cNvPicPr>
            <a:picLocks noChangeAspect="1"/>
          </p:cNvPicPr>
          <p:nvPr/>
        </p:nvPicPr>
        <p:blipFill>
          <a:blip r:embed="rId2"/>
          <a:stretch>
            <a:fillRect/>
          </a:stretch>
        </p:blipFill>
        <p:spPr>
          <a:xfrm>
            <a:off x="838200" y="1335025"/>
            <a:ext cx="10363200" cy="5359298"/>
          </a:xfrm>
          <a:prstGeom prst="rect">
            <a:avLst/>
          </a:prstGeom>
        </p:spPr>
      </p:pic>
    </p:spTree>
    <p:extLst>
      <p:ext uri="{BB962C8B-B14F-4D97-AF65-F5344CB8AC3E}">
        <p14:creationId xmlns:p14="http://schemas.microsoft.com/office/powerpoint/2010/main" val="15118033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71604" y="547702"/>
            <a:ext cx="12120396" cy="6191426"/>
          </a:xfrm>
          <a:prstGeom prst="rect">
            <a:avLst/>
          </a:prstGeom>
        </p:spPr>
      </p:pic>
    </p:spTree>
    <p:extLst>
      <p:ext uri="{BB962C8B-B14F-4D97-AF65-F5344CB8AC3E}">
        <p14:creationId xmlns:p14="http://schemas.microsoft.com/office/powerpoint/2010/main" val="84313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3816" y="365125"/>
            <a:ext cx="10539984" cy="1299083"/>
          </a:xfrm>
          <a:ln>
            <a:solidFill>
              <a:schemeClr val="accent1"/>
            </a:solidFill>
          </a:ln>
        </p:spPr>
        <p:txBody>
          <a:bodyPr/>
          <a:lstStyle/>
          <a:p>
            <a:pPr algn="ctr"/>
            <a:r>
              <a:rPr kumimoji="1" lang="ja-JP" altLang="en-US" dirty="0" smtClean="0"/>
              <a:t>外客</a:t>
            </a:r>
            <a:r>
              <a:rPr kumimoji="1" lang="en-US" altLang="ja-JP" dirty="0" smtClean="0"/>
              <a:t>4000</a:t>
            </a:r>
            <a:r>
              <a:rPr kumimoji="1" lang="ja-JP" altLang="en-US" dirty="0" smtClean="0"/>
              <a:t>万人目標の意味</a:t>
            </a:r>
            <a:endParaRPr kumimoji="1" lang="ja-JP" altLang="en-US" dirty="0"/>
          </a:p>
        </p:txBody>
      </p:sp>
      <p:pic>
        <p:nvPicPr>
          <p:cNvPr id="6" name="図 5"/>
          <p:cNvPicPr>
            <a:picLocks noChangeAspect="1"/>
          </p:cNvPicPr>
          <p:nvPr/>
        </p:nvPicPr>
        <p:blipFill>
          <a:blip r:embed="rId2"/>
          <a:stretch>
            <a:fillRect/>
          </a:stretch>
        </p:blipFill>
        <p:spPr>
          <a:xfrm>
            <a:off x="234990" y="1874160"/>
            <a:ext cx="11880516" cy="4215744"/>
          </a:xfrm>
          <a:prstGeom prst="rect">
            <a:avLst/>
          </a:prstGeom>
        </p:spPr>
      </p:pic>
    </p:spTree>
    <p:extLst>
      <p:ext uri="{BB962C8B-B14F-4D97-AF65-F5344CB8AC3E}">
        <p14:creationId xmlns:p14="http://schemas.microsoft.com/office/powerpoint/2010/main" val="32672689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46048" y="320040"/>
            <a:ext cx="11830897" cy="6166975"/>
          </a:xfrm>
          <a:prstGeom prst="rect">
            <a:avLst/>
          </a:prstGeom>
        </p:spPr>
      </p:pic>
    </p:spTree>
    <p:extLst>
      <p:ext uri="{BB962C8B-B14F-4D97-AF65-F5344CB8AC3E}">
        <p14:creationId xmlns:p14="http://schemas.microsoft.com/office/powerpoint/2010/main" val="2017337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pPr algn="ctr"/>
            <a:r>
              <a:rPr lang="ja-JP" altLang="ja-JP" dirty="0" smtClean="0"/>
              <a:t>中国人観光客の増加が今後の日本社会にどのような影響をもたらすのか</a:t>
            </a:r>
            <a:endParaRPr kumimoji="1" lang="ja-JP" altLang="en-US" dirty="0"/>
          </a:p>
        </p:txBody>
      </p:sp>
      <p:pic>
        <p:nvPicPr>
          <p:cNvPr id="6" name="図 5"/>
          <p:cNvPicPr>
            <a:picLocks noChangeAspect="1"/>
          </p:cNvPicPr>
          <p:nvPr/>
        </p:nvPicPr>
        <p:blipFill>
          <a:blip r:embed="rId2"/>
          <a:stretch>
            <a:fillRect/>
          </a:stretch>
        </p:blipFill>
        <p:spPr>
          <a:xfrm>
            <a:off x="534298" y="1949738"/>
            <a:ext cx="10819502" cy="4414486"/>
          </a:xfrm>
          <a:prstGeom prst="rect">
            <a:avLst/>
          </a:prstGeom>
        </p:spPr>
      </p:pic>
    </p:spTree>
    <p:extLst>
      <p:ext uri="{BB962C8B-B14F-4D97-AF65-F5344CB8AC3E}">
        <p14:creationId xmlns:p14="http://schemas.microsoft.com/office/powerpoint/2010/main" val="22679049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57150">
            <a:solidFill>
              <a:schemeClr val="tx1">
                <a:lumMod val="95000"/>
                <a:lumOff val="5000"/>
              </a:schemeClr>
            </a:solidFill>
          </a:ln>
        </p:spPr>
        <p:txBody>
          <a:bodyPr/>
          <a:lstStyle/>
          <a:p>
            <a:pPr algn="ctr"/>
            <a:r>
              <a:rPr kumimoji="1" lang="ja-JP" altLang="en-US" dirty="0" smtClean="0"/>
              <a:t>中国の巨大な国内旅行市場</a:t>
            </a:r>
            <a:endParaRPr kumimoji="1" lang="ja-JP" altLang="en-US" dirty="0"/>
          </a:p>
        </p:txBody>
      </p:sp>
      <p:pic>
        <p:nvPicPr>
          <p:cNvPr id="6" name="図 5"/>
          <p:cNvPicPr>
            <a:picLocks noChangeAspect="1"/>
          </p:cNvPicPr>
          <p:nvPr/>
        </p:nvPicPr>
        <p:blipFill>
          <a:blip r:embed="rId2"/>
          <a:stretch>
            <a:fillRect/>
          </a:stretch>
        </p:blipFill>
        <p:spPr>
          <a:xfrm>
            <a:off x="1475232" y="1690688"/>
            <a:ext cx="9241536" cy="5074912"/>
          </a:xfrm>
          <a:prstGeom prst="rect">
            <a:avLst/>
          </a:prstGeom>
        </p:spPr>
      </p:pic>
    </p:spTree>
    <p:extLst>
      <p:ext uri="{BB962C8B-B14F-4D97-AF65-F5344CB8AC3E}">
        <p14:creationId xmlns:p14="http://schemas.microsoft.com/office/powerpoint/2010/main" val="265963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42544" y="521208"/>
            <a:ext cx="10956650" cy="6016753"/>
          </a:xfrm>
          <a:prstGeom prst="rect">
            <a:avLst/>
          </a:prstGeom>
        </p:spPr>
      </p:pic>
    </p:spTree>
    <p:extLst>
      <p:ext uri="{BB962C8B-B14F-4D97-AF65-F5344CB8AC3E}">
        <p14:creationId xmlns:p14="http://schemas.microsoft.com/office/powerpoint/2010/main" val="3608972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lang="ja-JP" altLang="ja-JP" dirty="0"/>
              <a:t>中国本土内の国内旅行</a:t>
            </a:r>
            <a:endParaRPr kumimoji="1" lang="ja-JP" altLang="en-US" dirty="0"/>
          </a:p>
        </p:txBody>
      </p:sp>
      <p:sp>
        <p:nvSpPr>
          <p:cNvPr id="3" name="コンテンツ プレースホルダー 2"/>
          <p:cNvSpPr>
            <a:spLocks noGrp="1"/>
          </p:cNvSpPr>
          <p:nvPr>
            <p:ph idx="1"/>
          </p:nvPr>
        </p:nvSpPr>
        <p:spPr/>
        <p:txBody>
          <a:bodyPr/>
          <a:lstStyle/>
          <a:p>
            <a:r>
              <a:rPr lang="ja-JP" altLang="ja-JP" dirty="0" smtClean="0"/>
              <a:t>携</a:t>
            </a:r>
            <a:r>
              <a:rPr lang="ja-JP" altLang="ja-JP" dirty="0"/>
              <a:t>程旅行網（シートリップ）が発表した「</a:t>
            </a:r>
            <a:r>
              <a:rPr lang="en-US" altLang="ja-JP" dirty="0"/>
              <a:t>2016</a:t>
            </a:r>
            <a:r>
              <a:rPr lang="ja-JP" altLang="ja-JP" dirty="0"/>
              <a:t>年国民旅游消費報告</a:t>
            </a:r>
            <a:r>
              <a:rPr lang="ja-JP" altLang="ja-JP" dirty="0" smtClean="0"/>
              <a:t>」</a:t>
            </a:r>
            <a:endParaRPr lang="en-US" altLang="ja-JP" dirty="0" smtClean="0"/>
          </a:p>
          <a:p>
            <a:r>
              <a:rPr lang="ja-JP" altLang="ja-JP" dirty="0" smtClean="0"/>
              <a:t>中国人</a:t>
            </a:r>
            <a:r>
              <a:rPr lang="ja-JP" altLang="ja-JP" dirty="0"/>
              <a:t>の旅行・観光支出（</a:t>
            </a:r>
            <a:r>
              <a:rPr lang="en-US" altLang="ja-JP" dirty="0"/>
              <a:t>2016</a:t>
            </a:r>
            <a:r>
              <a:rPr lang="ja-JP" altLang="ja-JP" dirty="0"/>
              <a:t>年）は</a:t>
            </a:r>
            <a:r>
              <a:rPr lang="en-US" altLang="ja-JP" dirty="0"/>
              <a:t>4</a:t>
            </a:r>
            <a:r>
              <a:rPr lang="ja-JP" altLang="ja-JP" dirty="0"/>
              <a:t>兆</a:t>
            </a:r>
            <a:r>
              <a:rPr lang="en-US" altLang="ja-JP" dirty="0"/>
              <a:t>6600</a:t>
            </a:r>
            <a:r>
              <a:rPr lang="ja-JP" altLang="ja-JP" dirty="0"/>
              <a:t>億人民元、</a:t>
            </a:r>
            <a:r>
              <a:rPr lang="en-US" altLang="ja-JP" dirty="0"/>
              <a:t>1</a:t>
            </a:r>
            <a:r>
              <a:rPr lang="ja-JP" altLang="ja-JP" dirty="0"/>
              <a:t>人当平均</a:t>
            </a:r>
            <a:r>
              <a:rPr lang="en-US" altLang="ja-JP" dirty="0"/>
              <a:t>3406</a:t>
            </a:r>
            <a:r>
              <a:rPr lang="ja-JP" altLang="ja-JP" dirty="0"/>
              <a:t>人民元（約</a:t>
            </a:r>
            <a:r>
              <a:rPr lang="en-US" altLang="ja-JP" dirty="0"/>
              <a:t>5</a:t>
            </a:r>
            <a:r>
              <a:rPr lang="ja-JP" altLang="ja-JP" dirty="0"/>
              <a:t>万</a:t>
            </a:r>
            <a:r>
              <a:rPr lang="en-US" altLang="ja-JP" dirty="0"/>
              <a:t>6900</a:t>
            </a:r>
            <a:r>
              <a:rPr lang="ja-JP" altLang="ja-JP" dirty="0"/>
              <a:t>円</a:t>
            </a:r>
            <a:r>
              <a:rPr lang="ja-JP" altLang="ja-JP" dirty="0" smtClean="0"/>
              <a:t>）</a:t>
            </a:r>
            <a:endParaRPr lang="en-US" altLang="ja-JP" dirty="0" smtClean="0"/>
          </a:p>
          <a:p>
            <a:r>
              <a:rPr lang="ja-JP" altLang="ja-JP" dirty="0" smtClean="0"/>
              <a:t>日本</a:t>
            </a:r>
            <a:r>
              <a:rPr lang="ja-JP" altLang="ja-JP" dirty="0"/>
              <a:t>の観光消費額の約三倍と</a:t>
            </a:r>
            <a:r>
              <a:rPr lang="en-US" altLang="ja-JP" dirty="0"/>
              <a:t>GDP</a:t>
            </a:r>
            <a:r>
              <a:rPr lang="ja-JP" altLang="ja-JP" dirty="0"/>
              <a:t>比よりも大きい</a:t>
            </a:r>
            <a:r>
              <a:rPr lang="ja-JP" altLang="ja-JP" dirty="0" smtClean="0"/>
              <a:t>規模</a:t>
            </a:r>
            <a:endParaRPr lang="en-US" altLang="ja-JP" dirty="0" smtClean="0"/>
          </a:p>
          <a:p>
            <a:r>
              <a:rPr lang="ja-JP" altLang="ja-JP" dirty="0" smtClean="0"/>
              <a:t>１人</a:t>
            </a:r>
            <a:r>
              <a:rPr lang="ja-JP" altLang="ja-JP" dirty="0"/>
              <a:t>につき</a:t>
            </a:r>
            <a:r>
              <a:rPr lang="en-US" altLang="ja-JP" dirty="0"/>
              <a:t>3.3</a:t>
            </a:r>
            <a:r>
              <a:rPr lang="ja-JP" altLang="ja-JP" dirty="0"/>
              <a:t>回遠出を</a:t>
            </a:r>
            <a:r>
              <a:rPr lang="ja-JP" altLang="ja-JP" dirty="0" smtClean="0"/>
              <a:t>して</a:t>
            </a:r>
            <a:r>
              <a:rPr lang="ja-JP" altLang="en-US" dirty="0" smtClean="0"/>
              <a:t>いる</a:t>
            </a:r>
            <a:endParaRPr lang="en-US" altLang="ja-JP" dirty="0" smtClean="0"/>
          </a:p>
          <a:p>
            <a:endParaRPr lang="ja-JP" altLang="ja-JP" dirty="0"/>
          </a:p>
        </p:txBody>
      </p:sp>
    </p:spTree>
    <p:extLst>
      <p:ext uri="{BB962C8B-B14F-4D97-AF65-F5344CB8AC3E}">
        <p14:creationId xmlns:p14="http://schemas.microsoft.com/office/powerpoint/2010/main" val="11044066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6928" y="365125"/>
            <a:ext cx="10991088" cy="1325563"/>
          </a:xfrm>
          <a:ln>
            <a:solidFill>
              <a:schemeClr val="tx1">
                <a:lumMod val="95000"/>
                <a:lumOff val="5000"/>
              </a:schemeClr>
            </a:solidFill>
          </a:ln>
        </p:spPr>
        <p:txBody>
          <a:bodyPr/>
          <a:lstStyle/>
          <a:p>
            <a:pPr algn="ctr"/>
            <a:r>
              <a:rPr lang="ja-JP" altLang="en-US" dirty="0" smtClean="0">
                <a:solidFill>
                  <a:srgbClr val="000000"/>
                </a:solidFill>
                <a:latin typeface="Verdana" panose="020B0604030504040204" pitchFamily="34" charset="0"/>
                <a:ea typeface="ＭＳ 明朝" panose="02020609040205080304" pitchFamily="17" charset="-128"/>
                <a:cs typeface="Times New Roman" panose="02020603050405020304" pitchFamily="18" charset="0"/>
              </a:rPr>
              <a:t>世界の旅行に影響する</a:t>
            </a:r>
            <a:r>
              <a:rPr lang="ja-JP" altLang="ja-JP" dirty="0" smtClean="0">
                <a:solidFill>
                  <a:srgbClr val="000000"/>
                </a:solidFill>
                <a:latin typeface="Verdana" panose="020B0604030504040204" pitchFamily="34" charset="0"/>
                <a:ea typeface="ＭＳ 明朝" panose="02020609040205080304" pitchFamily="17" charset="-128"/>
                <a:cs typeface="Times New Roman" panose="02020603050405020304" pitchFamily="18" charset="0"/>
              </a:rPr>
              <a:t>中国</a:t>
            </a:r>
            <a:r>
              <a:rPr lang="ja-JP" altLang="ja-JP" dirty="0">
                <a:solidFill>
                  <a:srgbClr val="000000"/>
                </a:solidFill>
                <a:latin typeface="Verdana" panose="020B0604030504040204" pitchFamily="34" charset="0"/>
                <a:ea typeface="ＭＳ 明朝" panose="02020609040205080304" pitchFamily="17" charset="-128"/>
                <a:cs typeface="Times New Roman" panose="02020603050405020304" pitchFamily="18" charset="0"/>
              </a:rPr>
              <a:t>の休暇システム</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ja-JP" altLang="ja-JP" dirty="0">
                <a:solidFill>
                  <a:srgbClr val="000000"/>
                </a:solidFill>
                <a:latin typeface="Verdana" panose="020B0604030504040204" pitchFamily="34" charset="0"/>
                <a:ea typeface="ＭＳ 明朝" panose="02020609040205080304" pitchFamily="17" charset="-128"/>
                <a:cs typeface="Times New Roman" panose="02020603050405020304" pitchFamily="18" charset="0"/>
              </a:rPr>
              <a:t>春節（</a:t>
            </a:r>
            <a:r>
              <a:rPr lang="en-US" altLang="ja-JP" dirty="0">
                <a:latin typeface="Century" panose="02040604050505020304" pitchFamily="18" charset="0"/>
                <a:ea typeface="ＭＳ 明朝" panose="02020609040205080304" pitchFamily="17" charset="-128"/>
                <a:cs typeface="Times New Roman" panose="02020603050405020304" pitchFamily="18" charset="0"/>
              </a:rPr>
              <a:t>Chinese New Year 7</a:t>
            </a:r>
            <a:r>
              <a:rPr lang="ja-JP" altLang="ja-JP" dirty="0">
                <a:latin typeface="Century" panose="02040604050505020304" pitchFamily="18" charset="0"/>
                <a:ea typeface="ＭＳ 明朝" panose="02020609040205080304" pitchFamily="17" charset="-128"/>
                <a:cs typeface="Times New Roman" panose="02020603050405020304" pitchFamily="18" charset="0"/>
              </a:rPr>
              <a:t>連休</a:t>
            </a:r>
            <a:r>
              <a:rPr lang="en-US" altLang="ja-JP" dirty="0" smtClean="0">
                <a:latin typeface="Century" panose="02040604050505020304" pitchFamily="18" charset="0"/>
                <a:ea typeface="ＭＳ 明朝" panose="02020609040205080304" pitchFamily="17" charset="-128"/>
                <a:cs typeface="Times New Roman" panose="02020603050405020304" pitchFamily="18" charset="0"/>
              </a:rPr>
              <a:t>)</a:t>
            </a:r>
          </a:p>
          <a:p>
            <a:r>
              <a:rPr lang="ja-JP" altLang="ja-JP" dirty="0" smtClean="0">
                <a:latin typeface="Century" panose="02040604050505020304" pitchFamily="18" charset="0"/>
                <a:ea typeface="ＭＳ 明朝" panose="02020609040205080304" pitchFamily="17" charset="-128"/>
                <a:cs typeface="Times New Roman" panose="02020603050405020304" pitchFamily="18" charset="0"/>
              </a:rPr>
              <a:t>労働</a:t>
            </a:r>
            <a:r>
              <a:rPr lang="ja-JP" altLang="ja-JP" dirty="0">
                <a:latin typeface="Century" panose="02040604050505020304" pitchFamily="18" charset="0"/>
                <a:ea typeface="ＭＳ 明朝" panose="02020609040205080304" pitchFamily="17" charset="-128"/>
                <a:cs typeface="Times New Roman" panose="02020603050405020304" pitchFamily="18" charset="0"/>
              </a:rPr>
              <a:t>節（</a:t>
            </a:r>
            <a:r>
              <a:rPr lang="en-US" altLang="ja-JP" dirty="0">
                <a:latin typeface="Century" panose="02040604050505020304" pitchFamily="18" charset="0"/>
                <a:ea typeface="ＭＳ 明朝" panose="02020609040205080304" pitchFamily="17" charset="-128"/>
                <a:cs typeface="Times New Roman" panose="02020603050405020304" pitchFamily="18" charset="0"/>
              </a:rPr>
              <a:t>May Day</a:t>
            </a:r>
            <a:r>
              <a:rPr lang="ja-JP" altLang="ja-JP" dirty="0">
                <a:latin typeface="Century" panose="02040604050505020304" pitchFamily="18" charset="0"/>
                <a:ea typeface="ＭＳ 明朝" panose="02020609040205080304" pitchFamily="17" charset="-128"/>
                <a:cs typeface="Times New Roman" panose="02020603050405020304" pitchFamily="18" charset="0"/>
              </a:rPr>
              <a:t>三連休</a:t>
            </a:r>
            <a:r>
              <a:rPr lang="ja-JP" altLang="ja-JP" dirty="0" smtClean="0">
                <a:latin typeface="Century" panose="02040604050505020304" pitchFamily="18" charset="0"/>
                <a:ea typeface="ＭＳ 明朝" panose="02020609040205080304" pitchFamily="17" charset="-128"/>
                <a:cs typeface="Times New Roman" panose="02020603050405020304" pitchFamily="18" charset="0"/>
              </a:rPr>
              <a:t>）</a:t>
            </a:r>
            <a:endParaRPr lang="en-US" altLang="ja-JP" dirty="0" smtClean="0">
              <a:latin typeface="Century" panose="02040604050505020304" pitchFamily="18" charset="0"/>
              <a:ea typeface="ＭＳ 明朝" panose="02020609040205080304" pitchFamily="17" charset="-128"/>
              <a:cs typeface="Times New Roman" panose="02020603050405020304" pitchFamily="18" charset="0"/>
            </a:endParaRPr>
          </a:p>
          <a:p>
            <a:r>
              <a:rPr lang="ja-JP" altLang="ja-JP" dirty="0" smtClean="0">
                <a:latin typeface="Century" panose="02040604050505020304" pitchFamily="18" charset="0"/>
                <a:ea typeface="ＭＳ 明朝" panose="02020609040205080304" pitchFamily="17" charset="-128"/>
                <a:cs typeface="Times New Roman" panose="02020603050405020304" pitchFamily="18" charset="0"/>
              </a:rPr>
              <a:t>国慶</a:t>
            </a:r>
            <a:r>
              <a:rPr lang="ja-JP" altLang="ja-JP" dirty="0">
                <a:latin typeface="Century" panose="02040604050505020304" pitchFamily="18" charset="0"/>
                <a:ea typeface="ＭＳ 明朝" panose="02020609040205080304" pitchFamily="17" charset="-128"/>
                <a:cs typeface="Times New Roman" panose="02020603050405020304" pitchFamily="18" charset="0"/>
              </a:rPr>
              <a:t>節（</a:t>
            </a:r>
            <a:r>
              <a:rPr lang="en-US" altLang="ja-JP" dirty="0">
                <a:latin typeface="Century" panose="02040604050505020304" pitchFamily="18" charset="0"/>
                <a:ea typeface="ＭＳ 明朝" panose="02020609040205080304" pitchFamily="17" charset="-128"/>
                <a:cs typeface="Times New Roman" panose="02020603050405020304" pitchFamily="18" charset="0"/>
              </a:rPr>
              <a:t>7</a:t>
            </a:r>
            <a:r>
              <a:rPr lang="ja-JP" altLang="ja-JP" dirty="0">
                <a:latin typeface="Century" panose="02040604050505020304" pitchFamily="18" charset="0"/>
                <a:ea typeface="ＭＳ 明朝" panose="02020609040205080304" pitchFamily="17" charset="-128"/>
                <a:cs typeface="Times New Roman" panose="02020603050405020304" pitchFamily="18" charset="0"/>
              </a:rPr>
              <a:t>連休</a:t>
            </a:r>
            <a:r>
              <a:rPr lang="ja-JP" altLang="ja-JP" dirty="0" smtClean="0">
                <a:latin typeface="Century" panose="02040604050505020304" pitchFamily="18" charset="0"/>
                <a:ea typeface="ＭＳ 明朝" panose="02020609040205080304" pitchFamily="17" charset="-128"/>
                <a:cs typeface="Times New Roman" panose="02020603050405020304" pitchFamily="18" charset="0"/>
              </a:rPr>
              <a:t>）</a:t>
            </a:r>
            <a:endParaRPr lang="en-US" altLang="ja-JP" dirty="0" smtClean="0">
              <a:latin typeface="Century" panose="02040604050505020304" pitchFamily="18" charset="0"/>
              <a:ea typeface="ＭＳ 明朝" panose="02020609040205080304" pitchFamily="17" charset="-128"/>
              <a:cs typeface="Times New Roman" panose="02020603050405020304" pitchFamily="18" charset="0"/>
            </a:endParaRPr>
          </a:p>
          <a:p>
            <a:r>
              <a:rPr lang="ja-JP" altLang="ja-JP" dirty="0">
                <a:latin typeface="Century" panose="02040604050505020304" pitchFamily="18" charset="0"/>
                <a:ea typeface="ＭＳ 明朝" panose="02020609040205080304" pitchFamily="17" charset="-128"/>
                <a:cs typeface="Times New Roman" panose="02020603050405020304" pitchFamily="18" charset="0"/>
              </a:rPr>
              <a:t>清明節</a:t>
            </a:r>
            <a:r>
              <a:rPr lang="en-US" altLang="ja-JP" dirty="0">
                <a:latin typeface="Century" panose="02040604050505020304" pitchFamily="18" charset="0"/>
                <a:ea typeface="ＭＳ 明朝" panose="02020609040205080304" pitchFamily="17" charset="-128"/>
                <a:cs typeface="Times New Roman" panose="02020603050405020304" pitchFamily="18" charset="0"/>
              </a:rPr>
              <a:t>(4</a:t>
            </a:r>
            <a:r>
              <a:rPr lang="ja-JP" altLang="ja-JP" dirty="0">
                <a:latin typeface="Century" panose="02040604050505020304" pitchFamily="18" charset="0"/>
                <a:ea typeface="ＭＳ 明朝" panose="02020609040205080304" pitchFamily="17" charset="-128"/>
                <a:cs typeface="Times New Roman" panose="02020603050405020304" pitchFamily="18" charset="0"/>
              </a:rPr>
              <a:t>月</a:t>
            </a:r>
            <a:r>
              <a:rPr lang="en-US" altLang="ja-JP" dirty="0">
                <a:latin typeface="Century" panose="02040604050505020304" pitchFamily="18" charset="0"/>
                <a:ea typeface="ＭＳ 明朝" panose="02020609040205080304" pitchFamily="17" charset="-128"/>
                <a:cs typeface="Times New Roman" panose="02020603050405020304" pitchFamily="18" charset="0"/>
              </a:rPr>
              <a:t>5</a:t>
            </a:r>
            <a:r>
              <a:rPr lang="ja-JP" altLang="ja-JP" dirty="0">
                <a:latin typeface="Century" panose="02040604050505020304" pitchFamily="18" charset="0"/>
                <a:ea typeface="ＭＳ 明朝" panose="02020609040205080304" pitchFamily="17" charset="-128"/>
                <a:cs typeface="Times New Roman" panose="02020603050405020304" pitchFamily="18" charset="0"/>
              </a:rPr>
              <a:t>日前後</a:t>
            </a:r>
            <a:r>
              <a:rPr lang="ja-JP" altLang="ja-JP" dirty="0" smtClean="0">
                <a:latin typeface="Century" panose="02040604050505020304" pitchFamily="18" charset="0"/>
                <a:ea typeface="ＭＳ 明朝" panose="02020609040205080304" pitchFamily="17" charset="-128"/>
                <a:cs typeface="Times New Roman" panose="02020603050405020304" pitchFamily="18" charset="0"/>
              </a:rPr>
              <a:t>）</a:t>
            </a:r>
            <a:endParaRPr lang="en-US" altLang="ja-JP" dirty="0" smtClean="0">
              <a:latin typeface="Century" panose="02040604050505020304" pitchFamily="18" charset="0"/>
              <a:ea typeface="ＭＳ 明朝" panose="02020609040205080304" pitchFamily="17" charset="-128"/>
              <a:cs typeface="Times New Roman" panose="02020603050405020304" pitchFamily="18" charset="0"/>
            </a:endParaRPr>
          </a:p>
          <a:p>
            <a:r>
              <a:rPr lang="ja-JP" altLang="ja-JP" dirty="0" smtClean="0">
                <a:latin typeface="Century" panose="02040604050505020304" pitchFamily="18" charset="0"/>
                <a:ea typeface="ＭＳ 明朝" panose="02020609040205080304" pitchFamily="17" charset="-128"/>
                <a:cs typeface="Times New Roman" panose="02020603050405020304" pitchFamily="18" charset="0"/>
              </a:rPr>
              <a:t>端午</a:t>
            </a:r>
            <a:r>
              <a:rPr lang="ja-JP" altLang="ja-JP" dirty="0">
                <a:latin typeface="Century" panose="02040604050505020304" pitchFamily="18" charset="0"/>
                <a:ea typeface="ＭＳ 明朝" panose="02020609040205080304" pitchFamily="17" charset="-128"/>
                <a:cs typeface="Times New Roman" panose="02020603050405020304" pitchFamily="18" charset="0"/>
              </a:rPr>
              <a:t>節（</a:t>
            </a:r>
            <a:r>
              <a:rPr lang="en-US" altLang="ja-JP" dirty="0">
                <a:latin typeface="Century" panose="02040604050505020304" pitchFamily="18" charset="0"/>
                <a:ea typeface="ＭＳ 明朝" panose="02020609040205080304" pitchFamily="17" charset="-128"/>
                <a:cs typeface="Times New Roman" panose="02020603050405020304" pitchFamily="18" charset="0"/>
              </a:rPr>
              <a:t>Dragon Boat Festival</a:t>
            </a:r>
            <a:r>
              <a:rPr lang="ja-JP" altLang="ja-JP" dirty="0" smtClean="0">
                <a:latin typeface="Century" panose="02040604050505020304" pitchFamily="18" charset="0"/>
                <a:ea typeface="ＭＳ 明朝" panose="02020609040205080304" pitchFamily="17" charset="-128"/>
                <a:cs typeface="Times New Roman" panose="02020603050405020304" pitchFamily="18" charset="0"/>
              </a:rPr>
              <a:t>）大陸</a:t>
            </a:r>
            <a:r>
              <a:rPr lang="ja-JP" altLang="ja-JP" dirty="0">
                <a:latin typeface="Century" panose="02040604050505020304" pitchFamily="18" charset="0"/>
                <a:ea typeface="ＭＳ 明朝" panose="02020609040205080304" pitchFamily="17" charset="-128"/>
                <a:cs typeface="Times New Roman" panose="02020603050405020304" pitchFamily="18" charset="0"/>
              </a:rPr>
              <a:t>の南の</a:t>
            </a:r>
            <a:r>
              <a:rPr lang="ja-JP" altLang="ja-JP" dirty="0" smtClean="0">
                <a:latin typeface="Century" panose="02040604050505020304" pitchFamily="18" charset="0"/>
                <a:ea typeface="ＭＳ 明朝" panose="02020609040205080304" pitchFamily="17" charset="-128"/>
                <a:cs typeface="Times New Roman" panose="02020603050405020304" pitchFamily="18" charset="0"/>
              </a:rPr>
              <a:t>地域が活発</a:t>
            </a:r>
            <a:endParaRPr lang="en-US" altLang="ja-JP" dirty="0" smtClean="0">
              <a:latin typeface="Century" panose="02040604050505020304" pitchFamily="18" charset="0"/>
              <a:ea typeface="ＭＳ 明朝" panose="02020609040205080304" pitchFamily="17" charset="-128"/>
              <a:cs typeface="Times New Roman" panose="02020603050405020304" pitchFamily="18" charset="0"/>
            </a:endParaRPr>
          </a:p>
          <a:p>
            <a:r>
              <a:rPr lang="ja-JP" altLang="ja-JP" dirty="0" smtClean="0">
                <a:latin typeface="Century" panose="02040604050505020304" pitchFamily="18" charset="0"/>
                <a:ea typeface="ＭＳ 明朝" panose="02020609040205080304" pitchFamily="17" charset="-128"/>
                <a:cs typeface="Times New Roman" panose="02020603050405020304" pitchFamily="18" charset="0"/>
              </a:rPr>
              <a:t>クリスマス</a:t>
            </a:r>
            <a:r>
              <a:rPr lang="ja-JP" altLang="ja-JP" dirty="0">
                <a:latin typeface="Century" panose="02040604050505020304" pitchFamily="18" charset="0"/>
                <a:ea typeface="ＭＳ 明朝" panose="02020609040205080304" pitchFamily="17" charset="-128"/>
                <a:cs typeface="Times New Roman" panose="02020603050405020304" pitchFamily="18" charset="0"/>
              </a:rPr>
              <a:t>やハロウィーンを凌駕する</a:t>
            </a:r>
            <a:r>
              <a:rPr lang="ja-JP" altLang="ja-JP" dirty="0" smtClean="0">
                <a:latin typeface="Century" panose="02040604050505020304" pitchFamily="18" charset="0"/>
                <a:ea typeface="ＭＳ 明朝" panose="02020609040205080304" pitchFamily="17" charset="-128"/>
                <a:cs typeface="Times New Roman" panose="02020603050405020304" pitchFamily="18" charset="0"/>
              </a:rPr>
              <a:t>時代</a:t>
            </a:r>
            <a:endParaRPr lang="en-US" altLang="ja-JP" dirty="0" smtClean="0">
              <a:latin typeface="Century" panose="02040604050505020304" pitchFamily="18" charset="0"/>
              <a:ea typeface="ＭＳ 明朝" panose="02020609040205080304" pitchFamily="17" charset="-128"/>
              <a:cs typeface="Times New Roman" panose="02020603050405020304" pitchFamily="18" charset="0"/>
            </a:endParaRPr>
          </a:p>
          <a:p>
            <a:r>
              <a:rPr lang="ja-JP" altLang="ja-JP" dirty="0" smtClean="0">
                <a:solidFill>
                  <a:srgbClr val="000000"/>
                </a:solidFill>
                <a:latin typeface="Verdana" panose="020B0604030504040204" pitchFamily="34" charset="0"/>
                <a:ea typeface="ＭＳ 明朝" panose="02020609040205080304" pitchFamily="17" charset="-128"/>
                <a:cs typeface="Times New Roman" panose="02020603050405020304" pitchFamily="18" charset="0"/>
              </a:rPr>
              <a:t>中国</a:t>
            </a:r>
            <a:r>
              <a:rPr lang="ja-JP" altLang="ja-JP" dirty="0">
                <a:solidFill>
                  <a:srgbClr val="000000"/>
                </a:solidFill>
                <a:latin typeface="Verdana" panose="020B0604030504040204" pitchFamily="34" charset="0"/>
                <a:ea typeface="ＭＳ 明朝" panose="02020609040205080304" pitchFamily="17" charset="-128"/>
                <a:cs typeface="Times New Roman" panose="02020603050405020304" pitchFamily="18" charset="0"/>
              </a:rPr>
              <a:t>のお祭りは</a:t>
            </a:r>
            <a:r>
              <a:rPr lang="ja-JP" altLang="ja-JP" dirty="0">
                <a:latin typeface="Century" panose="02040604050505020304" pitchFamily="18" charset="0"/>
                <a:ea typeface="ＭＳ 明朝" panose="02020609040205080304" pitchFamily="17" charset="-128"/>
                <a:cs typeface="Times New Roman" panose="02020603050405020304" pitchFamily="18" charset="0"/>
              </a:rPr>
              <a:t>太陰暦で毎年期日が</a:t>
            </a:r>
            <a:r>
              <a:rPr lang="ja-JP" altLang="ja-JP" dirty="0" smtClean="0">
                <a:latin typeface="Century" panose="02040604050505020304" pitchFamily="18" charset="0"/>
                <a:ea typeface="ＭＳ 明朝" panose="02020609040205080304" pitchFamily="17" charset="-128"/>
                <a:cs typeface="Times New Roman" panose="02020603050405020304" pitchFamily="18" charset="0"/>
              </a:rPr>
              <a:t>変化</a:t>
            </a:r>
            <a:endParaRPr lang="en-US" altLang="ja-JP" dirty="0" smtClean="0">
              <a:latin typeface="Century" panose="02040604050505020304" pitchFamily="18" charset="0"/>
              <a:ea typeface="ＭＳ 明朝" panose="02020609040205080304" pitchFamily="17" charset="-128"/>
              <a:cs typeface="Times New Roman" panose="02020603050405020304" pitchFamily="18" charset="0"/>
            </a:endParaRPr>
          </a:p>
          <a:p>
            <a:r>
              <a:rPr lang="ja-JP" altLang="en-US" dirty="0" smtClean="0">
                <a:latin typeface="Century" panose="02040604050505020304" pitchFamily="18" charset="0"/>
                <a:ea typeface="ＭＳ 明朝" panose="02020609040205080304" pitchFamily="17" charset="-128"/>
                <a:cs typeface="Times New Roman" panose="02020603050405020304" pitchFamily="18" charset="0"/>
              </a:rPr>
              <a:t>国恥記念日（歴史認識）　対華</a:t>
            </a:r>
            <a:r>
              <a:rPr lang="en-US" altLang="ja-JP" dirty="0" smtClean="0">
                <a:latin typeface="Century" panose="02040604050505020304" pitchFamily="18" charset="0"/>
                <a:ea typeface="ＭＳ 明朝" panose="02020609040205080304" pitchFamily="17" charset="-128"/>
                <a:cs typeface="Times New Roman" panose="02020603050405020304" pitchFamily="18" charset="0"/>
              </a:rPr>
              <a:t>21</a:t>
            </a:r>
            <a:r>
              <a:rPr lang="ja-JP" altLang="en-US" dirty="0" smtClean="0">
                <a:latin typeface="Century" panose="02040604050505020304" pitchFamily="18" charset="0"/>
                <a:ea typeface="ＭＳ 明朝" panose="02020609040205080304" pitchFamily="17" charset="-128"/>
                <a:cs typeface="Times New Roman" panose="02020603050405020304" pitchFamily="18" charset="0"/>
              </a:rPr>
              <a:t>か条要求（</a:t>
            </a:r>
            <a:r>
              <a:rPr lang="en-US" altLang="ja-JP" dirty="0" smtClean="0">
                <a:latin typeface="Century" panose="02040604050505020304" pitchFamily="18" charset="0"/>
                <a:ea typeface="ＭＳ 明朝" panose="02020609040205080304" pitchFamily="17" charset="-128"/>
                <a:cs typeface="Times New Roman" panose="02020603050405020304" pitchFamily="18" charset="0"/>
              </a:rPr>
              <a:t>5/9</a:t>
            </a:r>
            <a:r>
              <a:rPr lang="ja-JP" altLang="en-US" smtClean="0">
                <a:latin typeface="Century" panose="02040604050505020304" pitchFamily="18" charset="0"/>
                <a:ea typeface="ＭＳ 明朝" panose="02020609040205080304" pitchFamily="17" charset="-128"/>
                <a:cs typeface="Times New Roman" panose="02020603050405020304" pitchFamily="18" charset="0"/>
              </a:rPr>
              <a:t>）</a:t>
            </a:r>
            <a:r>
              <a:rPr lang="ja-JP" altLang="en-US" smtClean="0">
                <a:latin typeface="Century" panose="02040604050505020304" pitchFamily="18" charset="0"/>
                <a:ea typeface="ＭＳ 明朝" panose="02020609040205080304" pitchFamily="17" charset="-128"/>
                <a:cs typeface="Times New Roman" panose="02020603050405020304" pitchFamily="18" charset="0"/>
              </a:rPr>
              <a:t>、満州事変（</a:t>
            </a:r>
            <a:r>
              <a:rPr lang="en-US" altLang="ja-JP" dirty="0" smtClean="0">
                <a:latin typeface="Century" panose="02040604050505020304" pitchFamily="18" charset="0"/>
                <a:ea typeface="ＭＳ 明朝" panose="02020609040205080304" pitchFamily="17" charset="-128"/>
                <a:cs typeface="Times New Roman" panose="02020603050405020304" pitchFamily="18" charset="0"/>
              </a:rPr>
              <a:t>9/18</a:t>
            </a:r>
            <a:r>
              <a:rPr lang="ja-JP" altLang="en-US" dirty="0" smtClean="0">
                <a:latin typeface="Century" panose="02040604050505020304" pitchFamily="18" charset="0"/>
                <a:ea typeface="ＭＳ 明朝" panose="02020609040205080304" pitchFamily="17" charset="-128"/>
                <a:cs typeface="Times New Roman" panose="02020603050405020304" pitchFamily="18" charset="0"/>
              </a:rPr>
              <a:t>）</a:t>
            </a:r>
            <a:endParaRPr lang="ja-JP" altLang="en-US" dirty="0"/>
          </a:p>
        </p:txBody>
      </p:sp>
    </p:spTree>
    <p:extLst>
      <p:ext uri="{BB962C8B-B14F-4D97-AF65-F5344CB8AC3E}">
        <p14:creationId xmlns:p14="http://schemas.microsoft.com/office/powerpoint/2010/main" val="221905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lang="ja-JP" altLang="en-US" dirty="0"/>
              <a:t>中国民泊</a:t>
            </a:r>
            <a:r>
              <a:rPr lang="ja-JP" altLang="en-US" dirty="0" smtClean="0"/>
              <a:t>大手　途家</a:t>
            </a:r>
            <a:r>
              <a:rPr lang="ja-JP" altLang="en-US" dirty="0"/>
              <a:t>（トゥージア</a:t>
            </a:r>
            <a:r>
              <a:rPr lang="ja-JP" altLang="en-US" dirty="0" smtClean="0"/>
              <a:t>）の進出</a:t>
            </a:r>
            <a:endParaRPr kumimoji="1" lang="ja-JP" altLang="en-US" dirty="0"/>
          </a:p>
        </p:txBody>
      </p:sp>
      <p:sp>
        <p:nvSpPr>
          <p:cNvPr id="3" name="コンテンツ プレースホルダー 2"/>
          <p:cNvSpPr>
            <a:spLocks noGrp="1"/>
          </p:cNvSpPr>
          <p:nvPr>
            <p:ph idx="1"/>
          </p:nvPr>
        </p:nvSpPr>
        <p:spPr>
          <a:xfrm>
            <a:off x="329184" y="2676017"/>
            <a:ext cx="11695176" cy="3605912"/>
          </a:xfrm>
        </p:spPr>
        <p:txBody>
          <a:bodyPr>
            <a:normAutofit/>
          </a:bodyPr>
          <a:lstStyle/>
          <a:p>
            <a:r>
              <a:rPr lang="en-US" altLang="ja-JP" dirty="0" smtClean="0"/>
              <a:t>2011</a:t>
            </a:r>
            <a:r>
              <a:rPr lang="ja-JP" altLang="en-US" dirty="0"/>
              <a:t>年設立。スマートフォン（スマホ）アプリを中心とした民泊予約サイトを</a:t>
            </a:r>
            <a:r>
              <a:rPr lang="ja-JP" altLang="en-US" dirty="0" smtClean="0"/>
              <a:t>運営、</a:t>
            </a:r>
            <a:r>
              <a:rPr lang="ja-JP" altLang="en-US" dirty="0"/>
              <a:t>中国</a:t>
            </a:r>
            <a:r>
              <a:rPr lang="en-US" altLang="ja-JP" dirty="0"/>
              <a:t>335</a:t>
            </a:r>
            <a:r>
              <a:rPr lang="ja-JP" altLang="en-US" dirty="0"/>
              <a:t>都市、タイなど世界約</a:t>
            </a:r>
            <a:r>
              <a:rPr lang="en-US" altLang="ja-JP" dirty="0"/>
              <a:t>70</a:t>
            </a:r>
            <a:r>
              <a:rPr lang="ja-JP" altLang="en-US" dirty="0"/>
              <a:t>カ国に</a:t>
            </a:r>
            <a:r>
              <a:rPr lang="en-US" altLang="ja-JP" dirty="0"/>
              <a:t>45</a:t>
            </a:r>
            <a:r>
              <a:rPr lang="ja-JP" altLang="en-US" dirty="0"/>
              <a:t>万件の登録物件がある</a:t>
            </a:r>
            <a:r>
              <a:rPr lang="ja-JP" altLang="en-US" dirty="0" smtClean="0"/>
              <a:t>。</a:t>
            </a:r>
            <a:endParaRPr lang="en-US" altLang="ja-JP" dirty="0" smtClean="0"/>
          </a:p>
          <a:p>
            <a:r>
              <a:rPr lang="ja-JP" altLang="en-US" dirty="0" smtClean="0"/>
              <a:t>日本途家を設立。宿泊費</a:t>
            </a:r>
            <a:r>
              <a:rPr lang="ja-JP" altLang="en-US" dirty="0"/>
              <a:t>の３％を手数料として貸主から徴収。中国の</a:t>
            </a:r>
            <a:r>
              <a:rPr lang="en-US" altLang="ja-JP" dirty="0"/>
              <a:t>12</a:t>
            </a:r>
            <a:r>
              <a:rPr lang="ja-JP" altLang="en-US" dirty="0"/>
              <a:t>％より抑えて物件</a:t>
            </a:r>
            <a:r>
              <a:rPr lang="ja-JP" altLang="en-US" dirty="0" smtClean="0"/>
              <a:t>確保</a:t>
            </a:r>
            <a:endParaRPr lang="ja-JP" altLang="en-US" dirty="0"/>
          </a:p>
          <a:p>
            <a:r>
              <a:rPr lang="ja-JP" altLang="en-US" dirty="0" smtClean="0"/>
              <a:t>途家</a:t>
            </a:r>
            <a:r>
              <a:rPr lang="ja-JP" altLang="en-US" dirty="0"/>
              <a:t>の利用者は９割以上が中国人のため、貸主とのコミュニケーションが</a:t>
            </a:r>
            <a:r>
              <a:rPr lang="ja-JP" altLang="en-US" dirty="0" smtClean="0"/>
              <a:t>課題</a:t>
            </a:r>
            <a:endParaRPr lang="en-US" altLang="ja-JP" dirty="0" smtClean="0"/>
          </a:p>
          <a:p>
            <a:r>
              <a:rPr lang="ja-JP" altLang="en-US" dirty="0" smtClean="0"/>
              <a:t>旅館</a:t>
            </a:r>
            <a:r>
              <a:rPr lang="ja-JP" altLang="en-US" dirty="0"/>
              <a:t>予約サイト「ｒｅｌｕｘ」を運営する</a:t>
            </a:r>
            <a:r>
              <a:rPr lang="ja-JP" altLang="en-US" dirty="0" smtClean="0"/>
              <a:t>ロコパートナーズとも提携。日本</a:t>
            </a:r>
            <a:r>
              <a:rPr lang="ja-JP" altLang="en-US" dirty="0"/>
              <a:t>のサービスを体験したい富裕層を</a:t>
            </a:r>
            <a:r>
              <a:rPr lang="ja-JP" altLang="en-US" dirty="0" smtClean="0"/>
              <a:t>開拓</a:t>
            </a:r>
            <a:endParaRPr lang="ja-JP" altLang="en-US" dirty="0"/>
          </a:p>
          <a:p>
            <a:pPr marL="0" indent="0">
              <a:buNone/>
            </a:pPr>
            <a:endParaRPr kumimoji="1" lang="ja-JP" altLang="en-US" dirty="0"/>
          </a:p>
        </p:txBody>
      </p:sp>
    </p:spTree>
    <p:extLst>
      <p:ext uri="{BB962C8B-B14F-4D97-AF65-F5344CB8AC3E}">
        <p14:creationId xmlns:p14="http://schemas.microsoft.com/office/powerpoint/2010/main" val="2487352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7078" t="24344" r="1671" b="9454"/>
          <a:stretch>
            <a:fillRect/>
          </a:stretch>
        </p:blipFill>
        <p:spPr bwMode="auto">
          <a:xfrm>
            <a:off x="930502" y="572871"/>
            <a:ext cx="6276433" cy="6285129"/>
          </a:xfrm>
          <a:prstGeom prst="rect">
            <a:avLst/>
          </a:prstGeom>
          <a:noFill/>
          <a:ln w="9525">
            <a:noFill/>
            <a:miter lim="800000"/>
            <a:headEnd/>
            <a:tailEnd/>
          </a:ln>
        </p:spPr>
      </p:pic>
      <p:sp>
        <p:nvSpPr>
          <p:cNvPr id="3" name="正方形/長方形 2"/>
          <p:cNvSpPr/>
          <p:nvPr/>
        </p:nvSpPr>
        <p:spPr>
          <a:xfrm>
            <a:off x="7248128" y="3973920"/>
            <a:ext cx="3456384" cy="237626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lumMod val="95000"/>
                    <a:lumOff val="5000"/>
                  </a:schemeClr>
                </a:solidFill>
              </a:rPr>
              <a:t>これからは</a:t>
            </a:r>
            <a:endParaRPr lang="en-US" altLang="ja-JP" sz="3600" dirty="0">
              <a:solidFill>
                <a:schemeClr val="tx1">
                  <a:lumMod val="95000"/>
                  <a:lumOff val="5000"/>
                </a:schemeClr>
              </a:solidFill>
            </a:endParaRPr>
          </a:p>
          <a:p>
            <a:pPr algn="ctr"/>
            <a:r>
              <a:rPr lang="ja-JP" altLang="en-US" sz="3600" dirty="0">
                <a:solidFill>
                  <a:schemeClr val="tx1">
                    <a:lumMod val="95000"/>
                    <a:lumOff val="5000"/>
                  </a:schemeClr>
                </a:solidFill>
              </a:rPr>
              <a:t>都市に流入</a:t>
            </a:r>
            <a:endParaRPr lang="en-US" altLang="ja-JP" sz="3600" dirty="0">
              <a:solidFill>
                <a:schemeClr val="tx1">
                  <a:lumMod val="95000"/>
                  <a:lumOff val="5000"/>
                </a:schemeClr>
              </a:solidFill>
            </a:endParaRPr>
          </a:p>
          <a:p>
            <a:pPr algn="ctr"/>
            <a:r>
              <a:rPr lang="ja-JP" altLang="en-US" sz="3600" dirty="0">
                <a:solidFill>
                  <a:schemeClr val="tx1">
                    <a:lumMod val="95000"/>
                    <a:lumOff val="5000"/>
                  </a:schemeClr>
                </a:solidFill>
              </a:rPr>
              <a:t>しなくても</a:t>
            </a:r>
            <a:endParaRPr lang="en-US" altLang="ja-JP" sz="3600" dirty="0">
              <a:solidFill>
                <a:schemeClr val="tx1">
                  <a:lumMod val="95000"/>
                  <a:lumOff val="5000"/>
                </a:schemeClr>
              </a:solidFill>
            </a:endParaRPr>
          </a:p>
          <a:p>
            <a:pPr algn="ctr"/>
            <a:r>
              <a:rPr lang="ja-JP" altLang="en-US" sz="3600" dirty="0">
                <a:solidFill>
                  <a:schemeClr val="tx1">
                    <a:lumMod val="95000"/>
                    <a:lumOff val="5000"/>
                  </a:schemeClr>
                </a:solidFill>
              </a:rPr>
              <a:t>田舎は消滅</a:t>
            </a:r>
          </a:p>
        </p:txBody>
      </p:sp>
      <p:sp>
        <p:nvSpPr>
          <p:cNvPr id="4" name="正方形/長方形 3"/>
          <p:cNvSpPr/>
          <p:nvPr/>
        </p:nvSpPr>
        <p:spPr>
          <a:xfrm>
            <a:off x="7206934" y="648472"/>
            <a:ext cx="3912169" cy="237626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chemeClr val="tx1">
                    <a:lumMod val="95000"/>
                    <a:lumOff val="5000"/>
                  </a:schemeClr>
                </a:solidFill>
              </a:rPr>
              <a:t>労働力供給元</a:t>
            </a:r>
            <a:r>
              <a:rPr lang="ja-JP" altLang="en-US" sz="3600" dirty="0">
                <a:solidFill>
                  <a:schemeClr val="tx1">
                    <a:lumMod val="95000"/>
                    <a:lumOff val="5000"/>
                  </a:schemeClr>
                </a:solidFill>
              </a:rPr>
              <a:t>の田舎がなくなり、</a:t>
            </a:r>
            <a:r>
              <a:rPr lang="ja-JP" altLang="en-US" sz="3600" dirty="0">
                <a:solidFill>
                  <a:srgbClr val="FF0000"/>
                </a:solidFill>
              </a:rPr>
              <a:t>外国</a:t>
            </a:r>
            <a:r>
              <a:rPr lang="ja-JP" altLang="en-US" sz="3600" dirty="0">
                <a:solidFill>
                  <a:schemeClr val="tx1">
                    <a:lumMod val="95000"/>
                    <a:lumOff val="5000"/>
                  </a:schemeClr>
                </a:solidFill>
              </a:rPr>
              <a:t>に求めないと経済成長できない</a:t>
            </a:r>
          </a:p>
        </p:txBody>
      </p:sp>
    </p:spTree>
    <p:extLst>
      <p:ext uri="{BB962C8B-B14F-4D97-AF65-F5344CB8AC3E}">
        <p14:creationId xmlns:p14="http://schemas.microsoft.com/office/powerpoint/2010/main" val="36589469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2104" y="182245"/>
            <a:ext cx="10521696" cy="1299083"/>
          </a:xfrm>
          <a:ln>
            <a:solidFill>
              <a:schemeClr val="tx1">
                <a:lumMod val="95000"/>
                <a:lumOff val="5000"/>
              </a:schemeClr>
            </a:solidFill>
          </a:ln>
        </p:spPr>
        <p:txBody>
          <a:bodyPr>
            <a:normAutofit/>
          </a:bodyPr>
          <a:lstStyle/>
          <a:p>
            <a:pPr algn="ctr"/>
            <a:r>
              <a:rPr kumimoji="1" lang="ja-JP" altLang="en-US" dirty="0" smtClean="0"/>
              <a:t>中国の配車アプリ</a:t>
            </a:r>
            <a:endParaRPr kumimoji="1" lang="ja-JP" altLang="en-US" dirty="0"/>
          </a:p>
        </p:txBody>
      </p:sp>
      <p:pic>
        <p:nvPicPr>
          <p:cNvPr id="1026" name="Picture 2" descr="UberChina-07_合併経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704" y="1792224"/>
            <a:ext cx="7854696" cy="467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850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55606" y="2406779"/>
            <a:ext cx="2745787" cy="3286664"/>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solidFill>
                  <a:schemeClr val="tx1">
                    <a:lumMod val="95000"/>
                    <a:lumOff val="5000"/>
                  </a:schemeClr>
                </a:solidFill>
              </a:rPr>
              <a:t>鉄道</a:t>
            </a:r>
            <a:endParaRPr kumimoji="1" lang="en-US" altLang="ja-JP" sz="4400" dirty="0" smtClean="0">
              <a:solidFill>
                <a:schemeClr val="tx1">
                  <a:lumMod val="95000"/>
                  <a:lumOff val="5000"/>
                </a:schemeClr>
              </a:solidFill>
            </a:endParaRPr>
          </a:p>
          <a:p>
            <a:pPr algn="ctr"/>
            <a:r>
              <a:rPr kumimoji="1" lang="ja-JP" altLang="en-US" sz="4400" dirty="0" smtClean="0">
                <a:solidFill>
                  <a:schemeClr val="tx1">
                    <a:lumMod val="95000"/>
                    <a:lumOff val="5000"/>
                  </a:schemeClr>
                </a:solidFill>
              </a:rPr>
              <a:t>乗合バス</a:t>
            </a:r>
            <a:endParaRPr kumimoji="1" lang="en-US" altLang="ja-JP" sz="4400" dirty="0" smtClean="0">
              <a:solidFill>
                <a:schemeClr val="tx1">
                  <a:lumMod val="95000"/>
                  <a:lumOff val="5000"/>
                </a:schemeClr>
              </a:solidFill>
            </a:endParaRPr>
          </a:p>
          <a:p>
            <a:pPr algn="ctr"/>
            <a:r>
              <a:rPr lang="ja-JP" altLang="en-US" sz="4400" dirty="0" smtClean="0">
                <a:solidFill>
                  <a:schemeClr val="tx1">
                    <a:lumMod val="95000"/>
                    <a:lumOff val="5000"/>
                  </a:schemeClr>
                </a:solidFill>
              </a:rPr>
              <a:t>（コモンキャリア）</a:t>
            </a:r>
            <a:endParaRPr kumimoji="1" lang="ja-JP" altLang="en-US" sz="4400" dirty="0">
              <a:solidFill>
                <a:schemeClr val="tx1">
                  <a:lumMod val="95000"/>
                  <a:lumOff val="5000"/>
                </a:schemeClr>
              </a:solidFill>
            </a:endParaRPr>
          </a:p>
        </p:txBody>
      </p:sp>
      <p:sp>
        <p:nvSpPr>
          <p:cNvPr id="5" name="角丸四角形 4"/>
          <p:cNvSpPr/>
          <p:nvPr/>
        </p:nvSpPr>
        <p:spPr>
          <a:xfrm>
            <a:off x="3387302" y="2363645"/>
            <a:ext cx="2055674" cy="1811539"/>
          </a:xfrm>
          <a:prstGeom prst="roundRect">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lumMod val="95000"/>
                    <a:lumOff val="5000"/>
                  </a:schemeClr>
                </a:solidFill>
              </a:rPr>
              <a:t>流し営業タクシー</a:t>
            </a:r>
            <a:endParaRPr lang="en-US" altLang="ja-JP" dirty="0" smtClean="0">
              <a:solidFill>
                <a:schemeClr val="tx1">
                  <a:lumMod val="95000"/>
                  <a:lumOff val="5000"/>
                </a:schemeClr>
              </a:solidFill>
            </a:endParaRPr>
          </a:p>
          <a:p>
            <a:pPr algn="ctr"/>
            <a:r>
              <a:rPr kumimoji="1" lang="ja-JP" altLang="en-US" dirty="0" smtClean="0">
                <a:solidFill>
                  <a:schemeClr val="tx1">
                    <a:lumMod val="95000"/>
                    <a:lumOff val="5000"/>
                  </a:schemeClr>
                </a:solidFill>
              </a:rPr>
              <a:t>（</a:t>
            </a:r>
            <a:r>
              <a:rPr kumimoji="1" lang="en-US" altLang="ja-JP" dirty="0" smtClean="0">
                <a:solidFill>
                  <a:schemeClr val="tx1">
                    <a:lumMod val="95000"/>
                    <a:lumOff val="5000"/>
                  </a:schemeClr>
                </a:solidFill>
              </a:rPr>
              <a:t>street</a:t>
            </a:r>
            <a:r>
              <a:rPr kumimoji="1" lang="ja-JP" altLang="en-US" dirty="0" smtClean="0">
                <a:solidFill>
                  <a:schemeClr val="tx1">
                    <a:lumMod val="95000"/>
                    <a:lumOff val="5000"/>
                  </a:schemeClr>
                </a:solidFill>
              </a:rPr>
              <a:t>　</a:t>
            </a:r>
            <a:r>
              <a:rPr kumimoji="1" lang="en-US" altLang="ja-JP" dirty="0" smtClean="0">
                <a:solidFill>
                  <a:schemeClr val="tx1">
                    <a:lumMod val="95000"/>
                    <a:lumOff val="5000"/>
                  </a:schemeClr>
                </a:solidFill>
              </a:rPr>
              <a:t>hiring</a:t>
            </a:r>
            <a:r>
              <a:rPr kumimoji="1" lang="ja-JP" altLang="en-US" dirty="0" smtClean="0">
                <a:solidFill>
                  <a:schemeClr val="tx1">
                    <a:lumMod val="95000"/>
                    <a:lumOff val="5000"/>
                  </a:schemeClr>
                </a:solidFill>
              </a:rPr>
              <a:t>）</a:t>
            </a:r>
            <a:endParaRPr kumimoji="1" lang="en-US" altLang="ja-JP" dirty="0" smtClean="0">
              <a:solidFill>
                <a:schemeClr val="tx1">
                  <a:lumMod val="95000"/>
                  <a:lumOff val="5000"/>
                </a:schemeClr>
              </a:solidFill>
            </a:endParaRPr>
          </a:p>
          <a:p>
            <a:pPr algn="ctr"/>
            <a:endParaRPr lang="en-US" altLang="ja-JP" dirty="0">
              <a:solidFill>
                <a:schemeClr val="tx1">
                  <a:lumMod val="95000"/>
                  <a:lumOff val="5000"/>
                </a:schemeClr>
              </a:solidFill>
            </a:endParaRPr>
          </a:p>
          <a:p>
            <a:pPr algn="ctr"/>
            <a:r>
              <a:rPr kumimoji="1" lang="en-US" altLang="ja-JP" sz="2000" dirty="0" smtClean="0">
                <a:solidFill>
                  <a:schemeClr val="tx1">
                    <a:lumMod val="95000"/>
                    <a:lumOff val="5000"/>
                  </a:schemeClr>
                </a:solidFill>
              </a:rPr>
              <a:t>Black-Cab</a:t>
            </a:r>
          </a:p>
          <a:p>
            <a:pPr algn="ctr"/>
            <a:r>
              <a:rPr lang="ja-JP" altLang="en-US" sz="2000" dirty="0" smtClean="0">
                <a:solidFill>
                  <a:schemeClr val="tx1">
                    <a:lumMod val="95000"/>
                    <a:lumOff val="5000"/>
                  </a:schemeClr>
                </a:solidFill>
              </a:rPr>
              <a:t>（</a:t>
            </a:r>
            <a:r>
              <a:rPr lang="ja-JP" altLang="en-US" sz="1400" dirty="0" smtClean="0">
                <a:solidFill>
                  <a:schemeClr val="tx1">
                    <a:lumMod val="95000"/>
                    <a:lumOff val="5000"/>
                  </a:schemeClr>
                </a:solidFill>
              </a:rPr>
              <a:t>個人</a:t>
            </a:r>
            <a:r>
              <a:rPr lang="ja-JP" altLang="en-US" sz="1400" dirty="0">
                <a:solidFill>
                  <a:schemeClr val="tx1">
                    <a:lumMod val="95000"/>
                    <a:lumOff val="5000"/>
                  </a:schemeClr>
                </a:solidFill>
              </a:rPr>
              <a:t>タクシ</a:t>
            </a:r>
            <a:r>
              <a:rPr lang="ja-JP" altLang="en-US" sz="1400" dirty="0" smtClean="0">
                <a:solidFill>
                  <a:schemeClr val="tx1">
                    <a:lumMod val="95000"/>
                    <a:lumOff val="5000"/>
                  </a:schemeClr>
                </a:solidFill>
              </a:rPr>
              <a:t>ー</a:t>
            </a:r>
            <a:r>
              <a:rPr lang="ja-JP" altLang="en-US" sz="2000" dirty="0" smtClean="0">
                <a:solidFill>
                  <a:schemeClr val="tx1">
                    <a:lumMod val="95000"/>
                    <a:lumOff val="5000"/>
                  </a:schemeClr>
                </a:solidFill>
              </a:rPr>
              <a:t>）</a:t>
            </a:r>
            <a:endParaRPr kumimoji="1" lang="ja-JP" altLang="en-US" sz="2000" dirty="0">
              <a:solidFill>
                <a:schemeClr val="tx1">
                  <a:lumMod val="95000"/>
                  <a:lumOff val="5000"/>
                </a:schemeClr>
              </a:solidFill>
            </a:endParaRPr>
          </a:p>
        </p:txBody>
      </p:sp>
      <p:sp>
        <p:nvSpPr>
          <p:cNvPr id="6" name="角丸四角形 5"/>
          <p:cNvSpPr/>
          <p:nvPr/>
        </p:nvSpPr>
        <p:spPr>
          <a:xfrm>
            <a:off x="5454769" y="2406769"/>
            <a:ext cx="2055674" cy="175116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車庫待ち営業</a:t>
            </a:r>
            <a:endParaRPr kumimoji="1" lang="en-US" altLang="ja-JP" dirty="0" smtClean="0">
              <a:solidFill>
                <a:schemeClr val="tx1">
                  <a:lumMod val="95000"/>
                  <a:lumOff val="5000"/>
                </a:schemeClr>
              </a:solidFill>
            </a:endParaRPr>
          </a:p>
          <a:p>
            <a:pPr algn="ctr"/>
            <a:r>
              <a:rPr kumimoji="1" lang="ja-JP" altLang="en-US" dirty="0" smtClean="0">
                <a:solidFill>
                  <a:schemeClr val="tx1">
                    <a:lumMod val="95000"/>
                    <a:lumOff val="5000"/>
                  </a:schemeClr>
                </a:solidFill>
              </a:rPr>
              <a:t>タクシー</a:t>
            </a:r>
            <a:endParaRPr kumimoji="1" lang="en-US" altLang="ja-JP" dirty="0" smtClean="0">
              <a:solidFill>
                <a:schemeClr val="tx1">
                  <a:lumMod val="95000"/>
                  <a:lumOff val="5000"/>
                </a:schemeClr>
              </a:solidFill>
            </a:endParaRPr>
          </a:p>
          <a:p>
            <a:pPr algn="ctr"/>
            <a:endParaRPr lang="en-US" altLang="ja-JP" dirty="0">
              <a:solidFill>
                <a:schemeClr val="tx1">
                  <a:lumMod val="95000"/>
                  <a:lumOff val="5000"/>
                </a:schemeClr>
              </a:solidFill>
            </a:endParaRPr>
          </a:p>
          <a:p>
            <a:pPr algn="ctr"/>
            <a:r>
              <a:rPr kumimoji="1" lang="en-US" altLang="ja-JP" dirty="0" smtClean="0">
                <a:solidFill>
                  <a:schemeClr val="tx1">
                    <a:lumMod val="95000"/>
                    <a:lumOff val="5000"/>
                  </a:schemeClr>
                </a:solidFill>
              </a:rPr>
              <a:t>Mini-Cab</a:t>
            </a:r>
          </a:p>
          <a:p>
            <a:pPr algn="ctr"/>
            <a:r>
              <a:rPr lang="ja-JP" altLang="en-US" sz="1400" dirty="0" smtClean="0">
                <a:solidFill>
                  <a:schemeClr val="tx1">
                    <a:lumMod val="95000"/>
                    <a:lumOff val="5000"/>
                  </a:schemeClr>
                </a:solidFill>
              </a:rPr>
              <a:t>（法人タクシー）</a:t>
            </a:r>
            <a:endParaRPr kumimoji="1" lang="ja-JP" altLang="en-US" sz="1400" dirty="0">
              <a:solidFill>
                <a:schemeClr val="tx1">
                  <a:lumMod val="95000"/>
                  <a:lumOff val="5000"/>
                </a:schemeClr>
              </a:solidFill>
            </a:endParaRPr>
          </a:p>
        </p:txBody>
      </p:sp>
      <p:sp>
        <p:nvSpPr>
          <p:cNvPr id="8" name="角丸四角形 7"/>
          <p:cNvSpPr/>
          <p:nvPr/>
        </p:nvSpPr>
        <p:spPr>
          <a:xfrm>
            <a:off x="7522229" y="2418286"/>
            <a:ext cx="3648979" cy="280903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　</a:t>
            </a:r>
            <a:r>
              <a:rPr kumimoji="1" lang="ja-JP" altLang="en-US" sz="2400" dirty="0" smtClean="0">
                <a:solidFill>
                  <a:schemeClr val="tx1">
                    <a:lumMod val="95000"/>
                    <a:lumOff val="5000"/>
                  </a:schemeClr>
                </a:solidFill>
              </a:rPr>
              <a:t>自家用</a:t>
            </a:r>
            <a:endParaRPr kumimoji="1" lang="en-US" altLang="ja-JP" sz="2400" dirty="0" smtClean="0">
              <a:solidFill>
                <a:schemeClr val="tx1">
                  <a:lumMod val="95000"/>
                  <a:lumOff val="5000"/>
                </a:schemeClr>
              </a:solidFill>
            </a:endParaRPr>
          </a:p>
          <a:p>
            <a:pPr algn="ctr"/>
            <a:endParaRPr kumimoji="1" lang="en-US" altLang="ja-JP" dirty="0" smtClean="0">
              <a:solidFill>
                <a:schemeClr val="tx1">
                  <a:lumMod val="95000"/>
                  <a:lumOff val="5000"/>
                </a:schemeClr>
              </a:solidFill>
            </a:endParaRPr>
          </a:p>
          <a:p>
            <a:pPr algn="ctr"/>
            <a:r>
              <a:rPr lang="ja-JP" altLang="en-US" dirty="0" smtClean="0">
                <a:solidFill>
                  <a:schemeClr val="tx1">
                    <a:lumMod val="95000"/>
                    <a:lumOff val="5000"/>
                  </a:schemeClr>
                </a:solidFill>
              </a:rPr>
              <a:t>（運転代行、レンタカー）</a:t>
            </a:r>
            <a:endParaRPr kumimoji="1" lang="ja-JP" altLang="en-US" dirty="0">
              <a:solidFill>
                <a:schemeClr val="tx1">
                  <a:lumMod val="95000"/>
                  <a:lumOff val="5000"/>
                </a:schemeClr>
              </a:solidFill>
            </a:endParaRPr>
          </a:p>
        </p:txBody>
      </p:sp>
      <p:sp>
        <p:nvSpPr>
          <p:cNvPr id="9" name="角丸四角形 8"/>
          <p:cNvSpPr/>
          <p:nvPr/>
        </p:nvSpPr>
        <p:spPr>
          <a:xfrm>
            <a:off x="5442976" y="4157932"/>
            <a:ext cx="2078962" cy="95724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貸切バス</a:t>
            </a:r>
            <a:endParaRPr kumimoji="1" lang="en-US" altLang="ja-JP" dirty="0" smtClean="0">
              <a:solidFill>
                <a:schemeClr val="tx1">
                  <a:lumMod val="95000"/>
                  <a:lumOff val="5000"/>
                </a:schemeClr>
              </a:solidFill>
            </a:endParaRPr>
          </a:p>
          <a:p>
            <a:pPr algn="ctr"/>
            <a:endParaRPr kumimoji="1" lang="ja-JP" altLang="en-US" dirty="0">
              <a:solidFill>
                <a:schemeClr val="tx1">
                  <a:lumMod val="95000"/>
                  <a:lumOff val="5000"/>
                </a:schemeClr>
              </a:solidFill>
            </a:endParaRPr>
          </a:p>
        </p:txBody>
      </p:sp>
      <p:sp>
        <p:nvSpPr>
          <p:cNvPr id="10" name="正方形/長方形 9"/>
          <p:cNvSpPr/>
          <p:nvPr/>
        </p:nvSpPr>
        <p:spPr>
          <a:xfrm>
            <a:off x="3907766" y="366622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p:cNvCxnSpPr/>
          <p:nvPr/>
        </p:nvCxnSpPr>
        <p:spPr>
          <a:xfrm>
            <a:off x="7527690" y="2406769"/>
            <a:ext cx="23293" cy="4373593"/>
          </a:xfrm>
          <a:prstGeom prst="line">
            <a:avLst/>
          </a:prstGeom>
          <a:ln w="38100" cmpd="tri"/>
        </p:spPr>
        <p:style>
          <a:lnRef idx="1">
            <a:schemeClr val="accent1"/>
          </a:lnRef>
          <a:fillRef idx="0">
            <a:schemeClr val="accent1"/>
          </a:fillRef>
          <a:effectRef idx="0">
            <a:schemeClr val="accent1"/>
          </a:effectRef>
          <a:fontRef idx="minor">
            <a:schemeClr val="tx1"/>
          </a:fontRef>
        </p:style>
      </p:cxnSp>
      <p:sp>
        <p:nvSpPr>
          <p:cNvPr id="19" name="左右矢印 18"/>
          <p:cNvSpPr/>
          <p:nvPr/>
        </p:nvSpPr>
        <p:spPr>
          <a:xfrm>
            <a:off x="2277379" y="681485"/>
            <a:ext cx="6374921" cy="1648161"/>
          </a:xfrm>
          <a:prstGeom prst="leftRightArrow">
            <a:avLst/>
          </a:prstGeom>
          <a:noFill/>
          <a:ln w="28575" cmpd="dbl">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　　　公共　　　　　　非公共（自家用）</a:t>
            </a:r>
            <a:endParaRPr kumimoji="1" lang="en-US" altLang="ja-JP" sz="2800" dirty="0" smtClean="0">
              <a:solidFill>
                <a:schemeClr val="tx1">
                  <a:lumMod val="95000"/>
                  <a:lumOff val="5000"/>
                </a:schemeClr>
              </a:solidFill>
            </a:endParaRPr>
          </a:p>
        </p:txBody>
      </p:sp>
      <p:cxnSp>
        <p:nvCxnSpPr>
          <p:cNvPr id="20" name="直線コネクタ 19"/>
          <p:cNvCxnSpPr/>
          <p:nvPr/>
        </p:nvCxnSpPr>
        <p:spPr>
          <a:xfrm flipH="1">
            <a:off x="5442976" y="992038"/>
            <a:ext cx="22351" cy="4546120"/>
          </a:xfrm>
          <a:prstGeom prst="line">
            <a:avLst/>
          </a:prstGeom>
          <a:ln w="31750" cmpd="dbl">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5149233" y="3562719"/>
            <a:ext cx="622344" cy="162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5413572" y="1605324"/>
            <a:ext cx="2331023" cy="646331"/>
          </a:xfrm>
          <a:prstGeom prst="rect">
            <a:avLst/>
          </a:prstGeom>
        </p:spPr>
        <p:txBody>
          <a:bodyPr wrap="square">
            <a:spAutoFit/>
          </a:bodyPr>
          <a:lstStyle/>
          <a:p>
            <a:pPr algn="ctr"/>
            <a:r>
              <a:rPr lang="en-US" altLang="ja-JP" dirty="0">
                <a:solidFill>
                  <a:schemeClr val="tx1">
                    <a:lumMod val="95000"/>
                    <a:lumOff val="5000"/>
                  </a:schemeClr>
                </a:solidFill>
              </a:rPr>
              <a:t>Private</a:t>
            </a:r>
            <a:r>
              <a:rPr lang="ja-JP" altLang="en-US" dirty="0">
                <a:solidFill>
                  <a:schemeClr val="tx1">
                    <a:lumMod val="95000"/>
                    <a:lumOff val="5000"/>
                  </a:schemeClr>
                </a:solidFill>
              </a:rPr>
              <a:t>　</a:t>
            </a:r>
            <a:r>
              <a:rPr lang="en-US" altLang="ja-JP" dirty="0">
                <a:solidFill>
                  <a:schemeClr val="tx1">
                    <a:lumMod val="95000"/>
                    <a:lumOff val="5000"/>
                  </a:schemeClr>
                </a:solidFill>
              </a:rPr>
              <a:t>Hired</a:t>
            </a:r>
            <a:r>
              <a:rPr lang="ja-JP" altLang="en-US" dirty="0">
                <a:solidFill>
                  <a:schemeClr val="tx1">
                    <a:lumMod val="95000"/>
                    <a:lumOff val="5000"/>
                  </a:schemeClr>
                </a:solidFill>
              </a:rPr>
              <a:t>　</a:t>
            </a:r>
            <a:r>
              <a:rPr lang="en-US" altLang="ja-JP" dirty="0" smtClean="0">
                <a:solidFill>
                  <a:schemeClr val="tx1">
                    <a:lumMod val="95000"/>
                    <a:lumOff val="5000"/>
                  </a:schemeClr>
                </a:solidFill>
              </a:rPr>
              <a:t>Vehicle</a:t>
            </a:r>
            <a:r>
              <a:rPr lang="ja-JP" altLang="en-US" dirty="0" smtClean="0">
                <a:solidFill>
                  <a:schemeClr val="tx1">
                    <a:lumMod val="95000"/>
                    <a:lumOff val="5000"/>
                  </a:schemeClr>
                </a:solidFill>
              </a:rPr>
              <a:t>（</a:t>
            </a:r>
            <a:r>
              <a:rPr lang="en-US" altLang="ja-JP" dirty="0" smtClean="0">
                <a:solidFill>
                  <a:schemeClr val="tx1">
                    <a:lumMod val="95000"/>
                    <a:lumOff val="5000"/>
                  </a:schemeClr>
                </a:solidFill>
              </a:rPr>
              <a:t>PHV</a:t>
            </a:r>
            <a:r>
              <a:rPr lang="ja-JP" altLang="en-US" dirty="0" smtClean="0">
                <a:solidFill>
                  <a:schemeClr val="tx1">
                    <a:lumMod val="95000"/>
                    <a:lumOff val="5000"/>
                  </a:schemeClr>
                </a:solidFill>
              </a:rPr>
              <a:t>）</a:t>
            </a:r>
            <a:endParaRPr lang="ja-JP" altLang="en-US" dirty="0">
              <a:solidFill>
                <a:schemeClr val="tx1">
                  <a:lumMod val="95000"/>
                  <a:lumOff val="5000"/>
                </a:schemeClr>
              </a:solidFill>
            </a:endParaRPr>
          </a:p>
        </p:txBody>
      </p:sp>
      <p:sp>
        <p:nvSpPr>
          <p:cNvPr id="34" name="左右矢印 33"/>
          <p:cNvSpPr/>
          <p:nvPr/>
        </p:nvSpPr>
        <p:spPr>
          <a:xfrm>
            <a:off x="4330457" y="5264707"/>
            <a:ext cx="5995355" cy="1622296"/>
          </a:xfrm>
          <a:prstGeom prst="leftRightArrow">
            <a:avLst/>
          </a:prstGeom>
          <a:noFill/>
          <a:ln w="3810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800" dirty="0" smtClean="0">
                <a:solidFill>
                  <a:schemeClr val="tx1">
                    <a:lumMod val="95000"/>
                    <a:lumOff val="5000"/>
                  </a:schemeClr>
                </a:solidFill>
              </a:rPr>
              <a:t>営業用　　　　　　　</a:t>
            </a:r>
            <a:r>
              <a:rPr lang="ja-JP" altLang="en-US" sz="2800" dirty="0">
                <a:solidFill>
                  <a:schemeClr val="tx1">
                    <a:lumMod val="95000"/>
                    <a:lumOff val="5000"/>
                  </a:schemeClr>
                </a:solidFill>
              </a:rPr>
              <a:t>　</a:t>
            </a:r>
            <a:r>
              <a:rPr lang="ja-JP" altLang="en-US" sz="2800" dirty="0" smtClean="0">
                <a:solidFill>
                  <a:schemeClr val="tx1">
                    <a:lumMod val="95000"/>
                    <a:lumOff val="5000"/>
                  </a:schemeClr>
                </a:solidFill>
              </a:rPr>
              <a:t>　　　　</a:t>
            </a:r>
            <a:r>
              <a:rPr kumimoji="1" lang="ja-JP" altLang="en-US" sz="2800" dirty="0" smtClean="0">
                <a:solidFill>
                  <a:schemeClr val="tx1">
                    <a:lumMod val="95000"/>
                    <a:lumOff val="5000"/>
                  </a:schemeClr>
                </a:solidFill>
              </a:rPr>
              <a:t>自家用　　　　　　　　　　　　　　　　　　　　　　　　　　　　（有償）　　　　　</a:t>
            </a:r>
            <a:r>
              <a:rPr lang="ja-JP" altLang="en-US" sz="2800" dirty="0">
                <a:solidFill>
                  <a:schemeClr val="tx1">
                    <a:lumMod val="95000"/>
                    <a:lumOff val="5000"/>
                  </a:schemeClr>
                </a:solidFill>
              </a:rPr>
              <a:t>　</a:t>
            </a:r>
            <a:r>
              <a:rPr lang="ja-JP" altLang="en-US" sz="2800" dirty="0" smtClean="0">
                <a:solidFill>
                  <a:schemeClr val="tx1">
                    <a:lumMod val="95000"/>
                    <a:lumOff val="5000"/>
                  </a:schemeClr>
                </a:solidFill>
              </a:rPr>
              <a:t>　　　　　　</a:t>
            </a:r>
            <a:r>
              <a:rPr kumimoji="1" lang="ja-JP" altLang="en-US" sz="2800" dirty="0" smtClean="0">
                <a:solidFill>
                  <a:schemeClr val="tx1">
                    <a:lumMod val="95000"/>
                    <a:lumOff val="5000"/>
                  </a:schemeClr>
                </a:solidFill>
              </a:rPr>
              <a:t>（無償）</a:t>
            </a:r>
            <a:endParaRPr kumimoji="1" lang="en-US" altLang="ja-JP" sz="2800" dirty="0" smtClean="0">
              <a:solidFill>
                <a:schemeClr val="tx1">
                  <a:lumMod val="95000"/>
                  <a:lumOff val="5000"/>
                </a:schemeClr>
              </a:solidFill>
            </a:endParaRPr>
          </a:p>
        </p:txBody>
      </p:sp>
      <p:sp>
        <p:nvSpPr>
          <p:cNvPr id="35" name="タイトル 1"/>
          <p:cNvSpPr txBox="1">
            <a:spLocks/>
          </p:cNvSpPr>
          <p:nvPr/>
        </p:nvSpPr>
        <p:spPr>
          <a:xfrm>
            <a:off x="1647647" y="63206"/>
            <a:ext cx="9290645" cy="635531"/>
          </a:xfrm>
          <a:prstGeom prst="rect">
            <a:avLst/>
          </a:prstGeom>
          <a:ln w="28575">
            <a:solidFill>
              <a:schemeClr val="tx1">
                <a:lumMod val="85000"/>
                <a:lumOff val="15000"/>
              </a:schemeClr>
            </a:solidFill>
          </a:ln>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smtClean="0"/>
              <a:t>　米英と日本における公共交通の考え方の違い</a:t>
            </a:r>
            <a:endParaRPr lang="ja-JP" altLang="en-US" sz="3200" dirty="0"/>
          </a:p>
        </p:txBody>
      </p:sp>
      <p:sp>
        <p:nvSpPr>
          <p:cNvPr id="38" name="円/楕円 37"/>
          <p:cNvSpPr/>
          <p:nvPr/>
        </p:nvSpPr>
        <p:spPr>
          <a:xfrm>
            <a:off x="5762434" y="4666887"/>
            <a:ext cx="1339035" cy="424106"/>
          </a:xfrm>
          <a:prstGeom prst="ellips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smtClean="0">
                <a:solidFill>
                  <a:schemeClr val="tx1">
                    <a:lumMod val="95000"/>
                    <a:lumOff val="5000"/>
                  </a:schemeClr>
                </a:solidFill>
              </a:rPr>
              <a:t>乗合タクシー（許可）</a:t>
            </a:r>
            <a:endParaRPr kumimoji="1" lang="ja-JP" altLang="en-US" sz="1050" dirty="0">
              <a:solidFill>
                <a:schemeClr val="tx1">
                  <a:lumMod val="95000"/>
                  <a:lumOff val="5000"/>
                </a:schemeClr>
              </a:solidFill>
            </a:endParaRPr>
          </a:p>
        </p:txBody>
      </p:sp>
      <p:sp>
        <p:nvSpPr>
          <p:cNvPr id="39" name="円/楕円 38"/>
          <p:cNvSpPr/>
          <p:nvPr/>
        </p:nvSpPr>
        <p:spPr>
          <a:xfrm>
            <a:off x="7691873" y="4477109"/>
            <a:ext cx="3289557" cy="555307"/>
          </a:xfrm>
          <a:prstGeom prst="ellips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lumMod val="95000"/>
                    <a:lumOff val="5000"/>
                  </a:schemeClr>
                </a:solidFill>
              </a:rPr>
              <a:t>許可を受け</a:t>
            </a:r>
            <a:r>
              <a:rPr lang="ja-JP" altLang="en-US" sz="1600" dirty="0" smtClean="0">
                <a:solidFill>
                  <a:schemeClr val="tx1">
                    <a:lumMod val="95000"/>
                    <a:lumOff val="5000"/>
                  </a:schemeClr>
                </a:solidFill>
              </a:rPr>
              <a:t>た自家用車の</a:t>
            </a:r>
            <a:r>
              <a:rPr kumimoji="1" lang="ja-JP" altLang="en-US" sz="1600" dirty="0" smtClean="0">
                <a:solidFill>
                  <a:schemeClr val="tx1">
                    <a:lumMod val="95000"/>
                    <a:lumOff val="5000"/>
                  </a:schemeClr>
                </a:solidFill>
              </a:rPr>
              <a:t>有償運送</a:t>
            </a:r>
            <a:endParaRPr kumimoji="1" lang="ja-JP" altLang="en-US" sz="1600" dirty="0">
              <a:solidFill>
                <a:schemeClr val="tx1">
                  <a:lumMod val="95000"/>
                  <a:lumOff val="5000"/>
                </a:schemeClr>
              </a:solidFill>
            </a:endParaRPr>
          </a:p>
        </p:txBody>
      </p:sp>
      <p:pic>
        <p:nvPicPr>
          <p:cNvPr id="42" name="図 41" descr="日の丸 - Google 検索 - Google Chrome"/>
          <p:cNvPicPr>
            <a:picLocks noChangeAspect="1"/>
          </p:cNvPicPr>
          <p:nvPr/>
        </p:nvPicPr>
        <p:blipFill rotWithShape="1">
          <a:blip r:embed="rId2">
            <a:extLst>
              <a:ext uri="{28A0092B-C50C-407E-A947-70E740481C1C}">
                <a14:useLocalDpi xmlns:a14="http://schemas.microsoft.com/office/drawing/2010/main" val="0"/>
              </a:ext>
            </a:extLst>
          </a:blip>
          <a:srcRect l="1415" t="10943" r="85708" b="73356"/>
          <a:stretch/>
        </p:blipFill>
        <p:spPr>
          <a:xfrm>
            <a:off x="10267450" y="5522999"/>
            <a:ext cx="1907001" cy="1257363"/>
          </a:xfrm>
          <a:prstGeom prst="rect">
            <a:avLst/>
          </a:prstGeom>
          <a:ln>
            <a:solidFill>
              <a:schemeClr val="tx1">
                <a:lumMod val="95000"/>
                <a:lumOff val="5000"/>
              </a:schemeClr>
            </a:solidFill>
          </a:ln>
        </p:spPr>
      </p:pic>
      <p:sp>
        <p:nvSpPr>
          <p:cNvPr id="43" name="AutoShape 6" descr="「ユニオンジャック」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5" name="図 44" descr="ユニオンジャック - Google 検索 - Google Chrome"/>
          <p:cNvPicPr>
            <a:picLocks noChangeAspect="1"/>
          </p:cNvPicPr>
          <p:nvPr/>
        </p:nvPicPr>
        <p:blipFill rotWithShape="1">
          <a:blip r:embed="rId3">
            <a:extLst>
              <a:ext uri="{28A0092B-C50C-407E-A947-70E740481C1C}">
                <a14:useLocalDpi xmlns:a14="http://schemas.microsoft.com/office/drawing/2010/main" val="0"/>
              </a:ext>
            </a:extLst>
          </a:blip>
          <a:srcRect l="1416" t="22589" r="82240" b="62626"/>
          <a:stretch/>
        </p:blipFill>
        <p:spPr>
          <a:xfrm>
            <a:off x="431322" y="953704"/>
            <a:ext cx="1992702" cy="974785"/>
          </a:xfrm>
          <a:prstGeom prst="rect">
            <a:avLst/>
          </a:prstGeom>
        </p:spPr>
      </p:pic>
      <p:pic>
        <p:nvPicPr>
          <p:cNvPr id="21" name="図 20"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7625027" y="3277248"/>
            <a:ext cx="402995" cy="265711"/>
          </a:xfrm>
          <a:prstGeom prst="rect">
            <a:avLst/>
          </a:prstGeom>
          <a:ln>
            <a:solidFill>
              <a:schemeClr val="tx1">
                <a:lumMod val="95000"/>
                <a:lumOff val="5000"/>
              </a:schemeClr>
            </a:solidFill>
          </a:ln>
        </p:spPr>
      </p:pic>
      <p:pic>
        <p:nvPicPr>
          <p:cNvPr id="22" name="図 21"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6983402" y="4790535"/>
            <a:ext cx="402995" cy="265711"/>
          </a:xfrm>
          <a:prstGeom prst="rect">
            <a:avLst/>
          </a:prstGeom>
          <a:ln>
            <a:solidFill>
              <a:schemeClr val="tx1">
                <a:lumMod val="95000"/>
                <a:lumOff val="5000"/>
              </a:schemeClr>
            </a:solidFill>
          </a:ln>
        </p:spPr>
      </p:pic>
      <p:pic>
        <p:nvPicPr>
          <p:cNvPr id="23" name="図 22"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068463" y="3252156"/>
            <a:ext cx="311543" cy="152400"/>
          </a:xfrm>
          <a:prstGeom prst="rect">
            <a:avLst/>
          </a:prstGeom>
        </p:spPr>
      </p:pic>
      <p:pic>
        <p:nvPicPr>
          <p:cNvPr id="25" name="図 24"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505538" y="3257902"/>
            <a:ext cx="311543" cy="152400"/>
          </a:xfrm>
          <a:prstGeom prst="rect">
            <a:avLst/>
          </a:prstGeom>
        </p:spPr>
      </p:pic>
      <p:pic>
        <p:nvPicPr>
          <p:cNvPr id="26" name="図 25"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954108" y="1989830"/>
            <a:ext cx="311543" cy="152400"/>
          </a:xfrm>
          <a:prstGeom prst="rect">
            <a:avLst/>
          </a:prstGeom>
        </p:spPr>
      </p:pic>
      <p:cxnSp>
        <p:nvCxnSpPr>
          <p:cNvPr id="27" name="直線矢印コネクタ 26"/>
          <p:cNvCxnSpPr/>
          <p:nvPr/>
        </p:nvCxnSpPr>
        <p:spPr>
          <a:xfrm>
            <a:off x="7220866" y="6303802"/>
            <a:ext cx="622344" cy="162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 name="図 27"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315750" y="928776"/>
            <a:ext cx="311543" cy="152400"/>
          </a:xfrm>
          <a:prstGeom prst="rect">
            <a:avLst/>
          </a:prstGeom>
        </p:spPr>
      </p:pic>
      <p:pic>
        <p:nvPicPr>
          <p:cNvPr id="29" name="図 28"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7360090" y="6495691"/>
            <a:ext cx="402995" cy="265711"/>
          </a:xfrm>
          <a:prstGeom prst="rect">
            <a:avLst/>
          </a:prstGeom>
          <a:ln>
            <a:solidFill>
              <a:schemeClr val="tx1">
                <a:lumMod val="95000"/>
                <a:lumOff val="5000"/>
              </a:schemeClr>
            </a:solidFill>
          </a:ln>
        </p:spPr>
      </p:pic>
      <p:cxnSp>
        <p:nvCxnSpPr>
          <p:cNvPr id="30" name="直線矢印コネクタ 29"/>
          <p:cNvCxnSpPr/>
          <p:nvPr/>
        </p:nvCxnSpPr>
        <p:spPr>
          <a:xfrm>
            <a:off x="5139030" y="1202717"/>
            <a:ext cx="622344" cy="162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7209364" y="3135040"/>
            <a:ext cx="622344" cy="162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3" name="図 32"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7665289" y="4766734"/>
            <a:ext cx="402995" cy="265711"/>
          </a:xfrm>
          <a:prstGeom prst="rect">
            <a:avLst/>
          </a:prstGeom>
          <a:ln>
            <a:solidFill>
              <a:schemeClr val="tx1">
                <a:lumMod val="95000"/>
                <a:lumOff val="5000"/>
              </a:schemeClr>
            </a:solidFill>
          </a:ln>
        </p:spPr>
      </p:pic>
      <p:pic>
        <p:nvPicPr>
          <p:cNvPr id="36" name="図 35"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6983801" y="3291626"/>
            <a:ext cx="402995" cy="265711"/>
          </a:xfrm>
          <a:prstGeom prst="rect">
            <a:avLst/>
          </a:prstGeom>
          <a:ln>
            <a:solidFill>
              <a:schemeClr val="tx1">
                <a:lumMod val="95000"/>
                <a:lumOff val="5000"/>
              </a:schemeClr>
            </a:solidFill>
          </a:ln>
        </p:spPr>
      </p:pic>
      <p:pic>
        <p:nvPicPr>
          <p:cNvPr id="40" name="図 39"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4763667" y="1989826"/>
            <a:ext cx="311543" cy="152400"/>
          </a:xfrm>
          <a:prstGeom prst="rect">
            <a:avLst/>
          </a:prstGeom>
        </p:spPr>
      </p:pic>
    </p:spTree>
    <p:extLst>
      <p:ext uri="{BB962C8B-B14F-4D97-AF65-F5344CB8AC3E}">
        <p14:creationId xmlns:p14="http://schemas.microsoft.com/office/powerpoint/2010/main" val="3526150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72529" y="5042648"/>
            <a:ext cx="11697418" cy="8143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図 6" descr="日の丸 - Google 検索 - Google Chrome"/>
          <p:cNvPicPr>
            <a:picLocks noChangeAspect="1"/>
          </p:cNvPicPr>
          <p:nvPr/>
        </p:nvPicPr>
        <p:blipFill rotWithShape="1">
          <a:blip r:embed="rId2">
            <a:extLst>
              <a:ext uri="{28A0092B-C50C-407E-A947-70E740481C1C}">
                <a14:useLocalDpi xmlns:a14="http://schemas.microsoft.com/office/drawing/2010/main" val="0"/>
              </a:ext>
            </a:extLst>
          </a:blip>
          <a:srcRect l="1415" t="10943" r="85708" b="73356"/>
          <a:stretch/>
        </p:blipFill>
        <p:spPr>
          <a:xfrm>
            <a:off x="10243586" y="5456721"/>
            <a:ext cx="1755758" cy="1157642"/>
          </a:xfrm>
          <a:prstGeom prst="rect">
            <a:avLst/>
          </a:prstGeom>
          <a:ln>
            <a:solidFill>
              <a:schemeClr val="tx1">
                <a:lumMod val="95000"/>
                <a:lumOff val="5000"/>
              </a:schemeClr>
            </a:solidFill>
          </a:ln>
        </p:spPr>
      </p:pic>
      <p:pic>
        <p:nvPicPr>
          <p:cNvPr id="8" name="図 7" descr="ユニオンジャック - Google 検索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416" t="22589" r="82240" b="62626"/>
          <a:stretch/>
        </p:blipFill>
        <p:spPr>
          <a:xfrm>
            <a:off x="232910" y="6070122"/>
            <a:ext cx="1368381" cy="669381"/>
          </a:xfrm>
          <a:prstGeom prst="rect">
            <a:avLst/>
          </a:prstGeom>
        </p:spPr>
      </p:pic>
      <p:cxnSp>
        <p:nvCxnSpPr>
          <p:cNvPr id="11" name="直線コネクタ 10"/>
          <p:cNvCxnSpPr/>
          <p:nvPr/>
        </p:nvCxnSpPr>
        <p:spPr>
          <a:xfrm>
            <a:off x="3907522" y="3881887"/>
            <a:ext cx="34751" cy="2950229"/>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3295294" y="3881887"/>
            <a:ext cx="14945" cy="2990486"/>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 name="二等辺三角形 22"/>
          <p:cNvSpPr/>
          <p:nvPr/>
        </p:nvSpPr>
        <p:spPr>
          <a:xfrm>
            <a:off x="2848084" y="6038494"/>
            <a:ext cx="891289" cy="767750"/>
          </a:xfrm>
          <a:prstGeom prst="triangle">
            <a:avLst>
              <a:gd name="adj" fmla="val 49342"/>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需要</a:t>
            </a:r>
            <a:endParaRPr kumimoji="1" lang="ja-JP" altLang="en-US" dirty="0">
              <a:solidFill>
                <a:schemeClr val="tx1">
                  <a:lumMod val="95000"/>
                  <a:lumOff val="5000"/>
                </a:schemeClr>
              </a:solidFill>
            </a:endParaRPr>
          </a:p>
        </p:txBody>
      </p:sp>
      <p:sp>
        <p:nvSpPr>
          <p:cNvPr id="29" name="二等辺三角形 28"/>
          <p:cNvSpPr/>
          <p:nvPr/>
        </p:nvSpPr>
        <p:spPr>
          <a:xfrm>
            <a:off x="3495072" y="6038492"/>
            <a:ext cx="891289" cy="767750"/>
          </a:xfrm>
          <a:prstGeom prst="triangle">
            <a:avLst>
              <a:gd name="adj" fmla="val 4934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供給</a:t>
            </a:r>
            <a:endParaRPr kumimoji="1" lang="ja-JP" altLang="en-US" dirty="0">
              <a:solidFill>
                <a:schemeClr val="tx1">
                  <a:lumMod val="95000"/>
                  <a:lumOff val="5000"/>
                </a:schemeClr>
              </a:solidFill>
            </a:endParaRPr>
          </a:p>
        </p:txBody>
      </p:sp>
      <p:sp>
        <p:nvSpPr>
          <p:cNvPr id="32" name="右矢印 31"/>
          <p:cNvSpPr/>
          <p:nvPr/>
        </p:nvSpPr>
        <p:spPr>
          <a:xfrm flipH="1">
            <a:off x="8425129" y="301925"/>
            <a:ext cx="2866277" cy="34726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lumMod val="95000"/>
                    <a:lumOff val="5000"/>
                  </a:schemeClr>
                </a:solidFill>
              </a:rPr>
              <a:t>ドライバー</a:t>
            </a:r>
            <a:endParaRPr kumimoji="1" lang="en-US" altLang="ja-JP" sz="3200" dirty="0" smtClean="0">
              <a:solidFill>
                <a:schemeClr val="tx1">
                  <a:lumMod val="95000"/>
                  <a:lumOff val="5000"/>
                </a:schemeClr>
              </a:solidFill>
            </a:endParaRPr>
          </a:p>
          <a:p>
            <a:pPr algn="ctr"/>
            <a:r>
              <a:rPr kumimoji="1" lang="ja-JP" altLang="en-US" sz="3200" dirty="0" smtClean="0">
                <a:solidFill>
                  <a:schemeClr val="tx1">
                    <a:lumMod val="95000"/>
                    <a:lumOff val="5000"/>
                  </a:schemeClr>
                </a:solidFill>
              </a:rPr>
              <a:t>スキル</a:t>
            </a:r>
            <a:endParaRPr kumimoji="1" lang="en-US" altLang="ja-JP" sz="3200" dirty="0" smtClean="0">
              <a:solidFill>
                <a:schemeClr val="tx1">
                  <a:lumMod val="95000"/>
                  <a:lumOff val="5000"/>
                </a:schemeClr>
              </a:solidFill>
            </a:endParaRPr>
          </a:p>
          <a:p>
            <a:pPr algn="ctr"/>
            <a:r>
              <a:rPr lang="ja-JP" altLang="en-US" sz="3200" dirty="0" smtClean="0">
                <a:solidFill>
                  <a:schemeClr val="tx1">
                    <a:lumMod val="95000"/>
                    <a:lumOff val="5000"/>
                  </a:schemeClr>
                </a:solidFill>
              </a:rPr>
              <a:t>へ</a:t>
            </a:r>
            <a:r>
              <a:rPr kumimoji="1" lang="ja-JP" altLang="en-US" sz="3200" dirty="0" smtClean="0">
                <a:solidFill>
                  <a:schemeClr val="tx1">
                    <a:lumMod val="95000"/>
                    <a:lumOff val="5000"/>
                  </a:schemeClr>
                </a:solidFill>
              </a:rPr>
              <a:t>依存</a:t>
            </a:r>
            <a:endParaRPr kumimoji="1" lang="ja-JP" altLang="en-US" sz="3200" dirty="0">
              <a:solidFill>
                <a:schemeClr val="tx1">
                  <a:lumMod val="95000"/>
                  <a:lumOff val="5000"/>
                </a:schemeClr>
              </a:solidFill>
            </a:endParaRPr>
          </a:p>
        </p:txBody>
      </p:sp>
      <p:sp>
        <p:nvSpPr>
          <p:cNvPr id="33" name="右矢印 32"/>
          <p:cNvSpPr/>
          <p:nvPr/>
        </p:nvSpPr>
        <p:spPr>
          <a:xfrm>
            <a:off x="890041" y="1243326"/>
            <a:ext cx="2538887" cy="347263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smtClean="0">
                <a:solidFill>
                  <a:schemeClr val="tx1">
                    <a:lumMod val="95000"/>
                    <a:lumOff val="5000"/>
                  </a:schemeClr>
                </a:solidFill>
              </a:rPr>
              <a:t>配車アルゴリズムの向上</a:t>
            </a:r>
            <a:endParaRPr kumimoji="1" lang="ja-JP" altLang="en-US" sz="3200" dirty="0">
              <a:solidFill>
                <a:schemeClr val="tx1">
                  <a:lumMod val="95000"/>
                  <a:lumOff val="5000"/>
                </a:schemeClr>
              </a:solidFill>
            </a:endParaRPr>
          </a:p>
        </p:txBody>
      </p:sp>
      <p:sp>
        <p:nvSpPr>
          <p:cNvPr id="34" name="角丸四角形 33"/>
          <p:cNvSpPr/>
          <p:nvPr/>
        </p:nvSpPr>
        <p:spPr>
          <a:xfrm>
            <a:off x="3933468" y="5132718"/>
            <a:ext cx="5550464" cy="4917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smtClean="0">
                <a:solidFill>
                  <a:schemeClr val="tx1">
                    <a:lumMod val="95000"/>
                    <a:lumOff val="5000"/>
                  </a:schemeClr>
                </a:solidFill>
              </a:rPr>
              <a:t>　　　　　　　　　流し営業台数</a:t>
            </a:r>
            <a:endParaRPr kumimoji="1" lang="ja-JP" altLang="en-US" dirty="0">
              <a:solidFill>
                <a:schemeClr val="tx1">
                  <a:lumMod val="95000"/>
                  <a:lumOff val="5000"/>
                </a:schemeClr>
              </a:solidFill>
            </a:endParaRPr>
          </a:p>
        </p:txBody>
      </p:sp>
      <p:sp>
        <p:nvSpPr>
          <p:cNvPr id="35" name="テキスト ボックス 34"/>
          <p:cNvSpPr txBox="1"/>
          <p:nvPr/>
        </p:nvSpPr>
        <p:spPr>
          <a:xfrm>
            <a:off x="4074430" y="4790532"/>
            <a:ext cx="1443487" cy="646331"/>
          </a:xfrm>
          <a:prstGeom prst="rect">
            <a:avLst/>
          </a:prstGeom>
          <a:noFill/>
        </p:spPr>
        <p:txBody>
          <a:bodyPr wrap="square" rtlCol="0">
            <a:spAutoFit/>
          </a:bodyPr>
          <a:lstStyle/>
          <a:p>
            <a:pPr algn="ctr"/>
            <a:r>
              <a:rPr kumimoji="1" lang="ja-JP" altLang="en-US" dirty="0" smtClean="0">
                <a:solidFill>
                  <a:schemeClr val="tx1">
                    <a:lumMod val="95000"/>
                    <a:lumOff val="5000"/>
                  </a:schemeClr>
                </a:solidFill>
              </a:rPr>
              <a:t>ロンドン</a:t>
            </a:r>
            <a:r>
              <a:rPr kumimoji="1" lang="en-US" altLang="ja-JP" dirty="0" smtClean="0">
                <a:solidFill>
                  <a:schemeClr val="tx1">
                    <a:lumMod val="95000"/>
                    <a:lumOff val="5000"/>
                  </a:schemeClr>
                </a:solidFill>
              </a:rPr>
              <a:t>,NYC</a:t>
            </a:r>
          </a:p>
          <a:p>
            <a:pPr algn="ctr"/>
            <a:r>
              <a:rPr kumimoji="1" lang="ja-JP" altLang="en-US" dirty="0" smtClean="0">
                <a:solidFill>
                  <a:schemeClr val="tx1">
                    <a:lumMod val="95000"/>
                    <a:lumOff val="5000"/>
                  </a:schemeClr>
                </a:solidFill>
              </a:rPr>
              <a:t>　不足気味</a:t>
            </a:r>
            <a:endParaRPr kumimoji="1" lang="ja-JP" altLang="en-US" dirty="0">
              <a:solidFill>
                <a:schemeClr val="tx1">
                  <a:lumMod val="95000"/>
                  <a:lumOff val="5000"/>
                </a:schemeClr>
              </a:solidFill>
            </a:endParaRPr>
          </a:p>
        </p:txBody>
      </p:sp>
      <p:sp>
        <p:nvSpPr>
          <p:cNvPr id="36" name="テキスト ボックス 35"/>
          <p:cNvSpPr txBox="1"/>
          <p:nvPr/>
        </p:nvSpPr>
        <p:spPr>
          <a:xfrm>
            <a:off x="8177718" y="4822173"/>
            <a:ext cx="1219316" cy="646331"/>
          </a:xfrm>
          <a:prstGeom prst="rect">
            <a:avLst/>
          </a:prstGeom>
          <a:noFill/>
        </p:spPr>
        <p:txBody>
          <a:bodyPr wrap="square" rtlCol="0">
            <a:spAutoFit/>
          </a:bodyPr>
          <a:lstStyle/>
          <a:p>
            <a:pPr algn="ctr"/>
            <a:r>
              <a:rPr kumimoji="1" lang="ja-JP" altLang="en-US" dirty="0" smtClean="0">
                <a:solidFill>
                  <a:schemeClr val="tx1">
                    <a:lumMod val="95000"/>
                    <a:lumOff val="5000"/>
                  </a:schemeClr>
                </a:solidFill>
              </a:rPr>
              <a:t>東京</a:t>
            </a:r>
            <a:endParaRPr kumimoji="1" lang="en-US" altLang="ja-JP" dirty="0" smtClean="0">
              <a:solidFill>
                <a:schemeClr val="tx1">
                  <a:lumMod val="95000"/>
                  <a:lumOff val="5000"/>
                </a:schemeClr>
              </a:solidFill>
            </a:endParaRPr>
          </a:p>
          <a:p>
            <a:pPr algn="ctr"/>
            <a:r>
              <a:rPr kumimoji="1" lang="ja-JP" altLang="en-US" dirty="0" smtClean="0">
                <a:solidFill>
                  <a:schemeClr val="tx1">
                    <a:lumMod val="95000"/>
                    <a:lumOff val="5000"/>
                  </a:schemeClr>
                </a:solidFill>
              </a:rPr>
              <a:t>過剰気味</a:t>
            </a:r>
            <a:endParaRPr kumimoji="1" lang="ja-JP" altLang="en-US" dirty="0">
              <a:solidFill>
                <a:schemeClr val="tx1">
                  <a:lumMod val="95000"/>
                  <a:lumOff val="5000"/>
                </a:schemeClr>
              </a:solidFill>
            </a:endParaRPr>
          </a:p>
        </p:txBody>
      </p:sp>
      <p:sp>
        <p:nvSpPr>
          <p:cNvPr id="37" name="テキスト ボックス 36"/>
          <p:cNvSpPr txBox="1"/>
          <p:nvPr/>
        </p:nvSpPr>
        <p:spPr>
          <a:xfrm>
            <a:off x="3096883" y="3301979"/>
            <a:ext cx="1169714" cy="1200329"/>
          </a:xfrm>
          <a:prstGeom prst="rect">
            <a:avLst/>
          </a:prstGeom>
          <a:noFill/>
        </p:spPr>
        <p:txBody>
          <a:bodyPr vert="horz" wrap="square" rtlCol="0">
            <a:spAutoFit/>
          </a:bodyPr>
          <a:lstStyle/>
          <a:p>
            <a:r>
              <a:rPr kumimoji="1" lang="en-US" altLang="ja-JP" sz="2400" dirty="0" smtClean="0">
                <a:solidFill>
                  <a:schemeClr val="tx1">
                    <a:lumMod val="95000"/>
                    <a:lumOff val="5000"/>
                  </a:schemeClr>
                </a:solidFill>
              </a:rPr>
              <a:t>Uber</a:t>
            </a:r>
          </a:p>
          <a:p>
            <a:r>
              <a:rPr kumimoji="1" lang="en-US" altLang="ja-JP" sz="2400" dirty="0" smtClean="0">
                <a:solidFill>
                  <a:schemeClr val="tx1">
                    <a:lumMod val="95000"/>
                    <a:lumOff val="5000"/>
                  </a:schemeClr>
                </a:solidFill>
              </a:rPr>
              <a:t>PHV</a:t>
            </a:r>
            <a:r>
              <a:rPr kumimoji="1" lang="ja-JP" altLang="en-US" sz="2400" dirty="0" smtClean="0">
                <a:solidFill>
                  <a:schemeClr val="tx1">
                    <a:lumMod val="95000"/>
                    <a:lumOff val="5000"/>
                  </a:schemeClr>
                </a:solidFill>
              </a:rPr>
              <a:t>の普及</a:t>
            </a:r>
            <a:endParaRPr kumimoji="1" lang="ja-JP" altLang="en-US" sz="2400" dirty="0">
              <a:solidFill>
                <a:schemeClr val="tx1">
                  <a:lumMod val="95000"/>
                  <a:lumOff val="5000"/>
                </a:schemeClr>
              </a:solidFill>
            </a:endParaRPr>
          </a:p>
        </p:txBody>
      </p:sp>
      <p:sp>
        <p:nvSpPr>
          <p:cNvPr id="38" name="正方形/長方形 37"/>
          <p:cNvSpPr/>
          <p:nvPr/>
        </p:nvSpPr>
        <p:spPr>
          <a:xfrm>
            <a:off x="208621" y="126523"/>
            <a:ext cx="5847125" cy="82238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lumMod val="95000"/>
                    <a:lumOff val="5000"/>
                  </a:schemeClr>
                </a:solidFill>
              </a:rPr>
              <a:t>　　人流データベースの構築</a:t>
            </a:r>
            <a:endParaRPr kumimoji="1" lang="ja-JP" altLang="en-US" sz="3200" dirty="0">
              <a:solidFill>
                <a:schemeClr val="tx1">
                  <a:lumMod val="95000"/>
                  <a:lumOff val="5000"/>
                </a:schemeClr>
              </a:solidFill>
            </a:endParaRPr>
          </a:p>
        </p:txBody>
      </p:sp>
      <p:sp>
        <p:nvSpPr>
          <p:cNvPr id="40" name="左右矢印 39"/>
          <p:cNvSpPr/>
          <p:nvPr/>
        </p:nvSpPr>
        <p:spPr>
          <a:xfrm>
            <a:off x="5035512" y="3983647"/>
            <a:ext cx="1968960" cy="484632"/>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英米　　　　日本</a:t>
            </a:r>
            <a:endParaRPr kumimoji="1" lang="ja-JP" altLang="en-US" dirty="0">
              <a:solidFill>
                <a:schemeClr val="tx1">
                  <a:lumMod val="95000"/>
                  <a:lumOff val="5000"/>
                </a:schemeClr>
              </a:solidFill>
            </a:endParaRPr>
          </a:p>
        </p:txBody>
      </p:sp>
      <p:sp>
        <p:nvSpPr>
          <p:cNvPr id="41" name="上カーブ矢印 40"/>
          <p:cNvSpPr/>
          <p:nvPr/>
        </p:nvSpPr>
        <p:spPr>
          <a:xfrm rot="18408470">
            <a:off x="3542247" y="1780263"/>
            <a:ext cx="2253229" cy="748221"/>
          </a:xfrm>
          <a:prstGeom prst="curvedUpArrow">
            <a:avLst>
              <a:gd name="adj1" fmla="val 25000"/>
              <a:gd name="adj2" fmla="val 63709"/>
              <a:gd name="adj3" fmla="val 1337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テキスト ボックス 53"/>
          <p:cNvSpPr txBox="1"/>
          <p:nvPr/>
        </p:nvSpPr>
        <p:spPr>
          <a:xfrm>
            <a:off x="3096882" y="1241621"/>
            <a:ext cx="1647645" cy="923330"/>
          </a:xfrm>
          <a:prstGeom prst="rect">
            <a:avLst/>
          </a:prstGeom>
          <a:noFill/>
        </p:spPr>
        <p:txBody>
          <a:bodyPr vert="horz" wrap="square" rtlCol="0">
            <a:spAutoFit/>
          </a:bodyPr>
          <a:lstStyle/>
          <a:p>
            <a:r>
              <a:rPr kumimoji="1" lang="ja-JP" altLang="en-US" dirty="0" smtClean="0">
                <a:solidFill>
                  <a:schemeClr val="tx1">
                    <a:lumMod val="95000"/>
                    <a:lumOff val="5000"/>
                  </a:schemeClr>
                </a:solidFill>
              </a:rPr>
              <a:t>流し営業と車庫待ち営業の区別の希薄化</a:t>
            </a:r>
            <a:endParaRPr kumimoji="1" lang="ja-JP" altLang="en-US" dirty="0">
              <a:solidFill>
                <a:schemeClr val="tx1">
                  <a:lumMod val="95000"/>
                  <a:lumOff val="5000"/>
                </a:schemeClr>
              </a:solidFill>
            </a:endParaRPr>
          </a:p>
        </p:txBody>
      </p:sp>
      <p:sp>
        <p:nvSpPr>
          <p:cNvPr id="55" name="テキスト ボックス 54"/>
          <p:cNvSpPr txBox="1"/>
          <p:nvPr/>
        </p:nvSpPr>
        <p:spPr>
          <a:xfrm>
            <a:off x="6107994" y="1045958"/>
            <a:ext cx="738664" cy="1595894"/>
          </a:xfrm>
          <a:prstGeom prst="rect">
            <a:avLst/>
          </a:prstGeom>
          <a:noFill/>
        </p:spPr>
        <p:txBody>
          <a:bodyPr vert="eaVert" wrap="square" rtlCol="0">
            <a:spAutoFit/>
          </a:bodyPr>
          <a:lstStyle/>
          <a:p>
            <a:r>
              <a:rPr kumimoji="1" lang="ja-JP" altLang="en-US" dirty="0" smtClean="0">
                <a:solidFill>
                  <a:schemeClr val="tx1">
                    <a:lumMod val="95000"/>
                    <a:lumOff val="5000"/>
                  </a:schemeClr>
                </a:solidFill>
              </a:rPr>
              <a:t>流し営業主体の経営が継続</a:t>
            </a:r>
            <a:endParaRPr kumimoji="1" lang="ja-JP" altLang="en-US" dirty="0">
              <a:solidFill>
                <a:schemeClr val="tx1">
                  <a:lumMod val="95000"/>
                  <a:lumOff val="5000"/>
                </a:schemeClr>
              </a:solidFill>
            </a:endParaRPr>
          </a:p>
        </p:txBody>
      </p:sp>
      <p:pic>
        <p:nvPicPr>
          <p:cNvPr id="58" name="図 57"/>
          <p:cNvPicPr>
            <a:picLocks noChangeAspect="1"/>
          </p:cNvPicPr>
          <p:nvPr/>
        </p:nvPicPr>
        <p:blipFill rotWithShape="1">
          <a:blip r:embed="rId4"/>
          <a:srcRect l="933" t="9630" r="83253" b="75693"/>
          <a:stretch/>
        </p:blipFill>
        <p:spPr>
          <a:xfrm>
            <a:off x="3989533" y="863874"/>
            <a:ext cx="482347" cy="251813"/>
          </a:xfrm>
          <a:prstGeom prst="rect">
            <a:avLst/>
          </a:prstGeom>
        </p:spPr>
      </p:pic>
      <p:pic>
        <p:nvPicPr>
          <p:cNvPr id="59" name="図 58"/>
          <p:cNvPicPr>
            <a:picLocks noChangeAspect="1"/>
          </p:cNvPicPr>
          <p:nvPr/>
        </p:nvPicPr>
        <p:blipFill rotWithShape="1">
          <a:blip r:embed="rId4"/>
          <a:srcRect l="933" t="9630" r="83253" b="75693"/>
          <a:stretch/>
        </p:blipFill>
        <p:spPr>
          <a:xfrm>
            <a:off x="4496258" y="857507"/>
            <a:ext cx="482347" cy="251813"/>
          </a:xfrm>
          <a:prstGeom prst="rect">
            <a:avLst/>
          </a:prstGeom>
        </p:spPr>
      </p:pic>
      <p:pic>
        <p:nvPicPr>
          <p:cNvPr id="60" name="図 59"/>
          <p:cNvPicPr>
            <a:picLocks noChangeAspect="1"/>
          </p:cNvPicPr>
          <p:nvPr/>
        </p:nvPicPr>
        <p:blipFill rotWithShape="1">
          <a:blip r:embed="rId4"/>
          <a:srcRect l="933" t="9630" r="83253" b="75693"/>
          <a:stretch/>
        </p:blipFill>
        <p:spPr>
          <a:xfrm>
            <a:off x="3480165" y="868388"/>
            <a:ext cx="482347" cy="251813"/>
          </a:xfrm>
          <a:prstGeom prst="rect">
            <a:avLst/>
          </a:prstGeom>
        </p:spPr>
      </p:pic>
      <p:pic>
        <p:nvPicPr>
          <p:cNvPr id="63" name="図 62"/>
          <p:cNvPicPr>
            <a:picLocks noChangeAspect="1"/>
          </p:cNvPicPr>
          <p:nvPr/>
        </p:nvPicPr>
        <p:blipFill rotWithShape="1">
          <a:blip r:embed="rId4"/>
          <a:srcRect l="933" t="9630" r="83253" b="75693"/>
          <a:stretch/>
        </p:blipFill>
        <p:spPr>
          <a:xfrm>
            <a:off x="1226535" y="5249793"/>
            <a:ext cx="1399025" cy="730372"/>
          </a:xfrm>
          <a:prstGeom prst="rect">
            <a:avLst/>
          </a:prstGeom>
        </p:spPr>
      </p:pic>
      <p:cxnSp>
        <p:nvCxnSpPr>
          <p:cNvPr id="39" name="直線コネクタ 38"/>
          <p:cNvCxnSpPr/>
          <p:nvPr/>
        </p:nvCxnSpPr>
        <p:spPr>
          <a:xfrm flipH="1">
            <a:off x="6021238" y="146649"/>
            <a:ext cx="51758" cy="656470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5" name="上カーブ矢印 44"/>
          <p:cNvSpPr/>
          <p:nvPr/>
        </p:nvSpPr>
        <p:spPr>
          <a:xfrm rot="7313085">
            <a:off x="-554801" y="1258749"/>
            <a:ext cx="2253229" cy="669542"/>
          </a:xfrm>
          <a:prstGeom prst="curvedUpArrow">
            <a:avLst>
              <a:gd name="adj1" fmla="val 25000"/>
              <a:gd name="adj2" fmla="val 63709"/>
              <a:gd name="adj3" fmla="val 1337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テキスト ボックス 45"/>
          <p:cNvSpPr txBox="1"/>
          <p:nvPr/>
        </p:nvSpPr>
        <p:spPr>
          <a:xfrm>
            <a:off x="270298" y="1199078"/>
            <a:ext cx="1684187" cy="923330"/>
          </a:xfrm>
          <a:prstGeom prst="rect">
            <a:avLst/>
          </a:prstGeom>
          <a:noFill/>
        </p:spPr>
        <p:txBody>
          <a:bodyPr vert="horz" wrap="square" rtlCol="0">
            <a:spAutoFit/>
          </a:bodyPr>
          <a:lstStyle/>
          <a:p>
            <a:r>
              <a:rPr kumimoji="1" lang="ja-JP" altLang="en-US" dirty="0" smtClean="0">
                <a:solidFill>
                  <a:schemeClr val="tx1">
                    <a:lumMod val="95000"/>
                    <a:lumOff val="5000"/>
                  </a:schemeClr>
                </a:solidFill>
              </a:rPr>
              <a:t>データベース活用による需要予測精度向上</a:t>
            </a:r>
            <a:endParaRPr kumimoji="1" lang="ja-JP" altLang="en-US" dirty="0">
              <a:solidFill>
                <a:schemeClr val="tx1">
                  <a:lumMod val="95000"/>
                  <a:lumOff val="5000"/>
                </a:schemeClr>
              </a:solidFill>
            </a:endParaRPr>
          </a:p>
        </p:txBody>
      </p:sp>
      <p:cxnSp>
        <p:nvCxnSpPr>
          <p:cNvPr id="47" name="直線コネクタ 46"/>
          <p:cNvCxnSpPr/>
          <p:nvPr/>
        </p:nvCxnSpPr>
        <p:spPr>
          <a:xfrm flipH="1">
            <a:off x="8692541" y="3844507"/>
            <a:ext cx="14945" cy="2990486"/>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9" name="二等辺三角形 48"/>
          <p:cNvSpPr/>
          <p:nvPr/>
        </p:nvSpPr>
        <p:spPr>
          <a:xfrm>
            <a:off x="8245331" y="6001114"/>
            <a:ext cx="891289" cy="767750"/>
          </a:xfrm>
          <a:prstGeom prst="triangle">
            <a:avLst>
              <a:gd name="adj" fmla="val 49342"/>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需要</a:t>
            </a:r>
            <a:endParaRPr kumimoji="1" lang="ja-JP" altLang="en-US" dirty="0">
              <a:solidFill>
                <a:schemeClr val="tx1">
                  <a:lumMod val="95000"/>
                  <a:lumOff val="5000"/>
                </a:schemeClr>
              </a:solidFill>
            </a:endParaRPr>
          </a:p>
        </p:txBody>
      </p:sp>
      <p:cxnSp>
        <p:nvCxnSpPr>
          <p:cNvPr id="50" name="直線コネクタ 49"/>
          <p:cNvCxnSpPr/>
          <p:nvPr/>
        </p:nvCxnSpPr>
        <p:spPr>
          <a:xfrm>
            <a:off x="9468674" y="3844514"/>
            <a:ext cx="34751" cy="2950229"/>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1" name="二等辺三角形 50"/>
          <p:cNvSpPr/>
          <p:nvPr/>
        </p:nvSpPr>
        <p:spPr>
          <a:xfrm>
            <a:off x="9056224" y="6001119"/>
            <a:ext cx="891289" cy="767750"/>
          </a:xfrm>
          <a:prstGeom prst="triangle">
            <a:avLst>
              <a:gd name="adj" fmla="val 4934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供給</a:t>
            </a:r>
            <a:endParaRPr kumimoji="1" lang="ja-JP" altLang="en-US" dirty="0">
              <a:solidFill>
                <a:schemeClr val="tx1">
                  <a:lumMod val="95000"/>
                  <a:lumOff val="5000"/>
                </a:schemeClr>
              </a:solidFill>
            </a:endParaRPr>
          </a:p>
        </p:txBody>
      </p:sp>
      <p:pic>
        <p:nvPicPr>
          <p:cNvPr id="52" name="図 51" descr="日の丸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5" t="10943" r="85708" b="73356"/>
          <a:stretch/>
        </p:blipFill>
        <p:spPr>
          <a:xfrm>
            <a:off x="6178274" y="4459860"/>
            <a:ext cx="402995" cy="265711"/>
          </a:xfrm>
          <a:prstGeom prst="rect">
            <a:avLst/>
          </a:prstGeom>
          <a:ln>
            <a:solidFill>
              <a:schemeClr val="tx1">
                <a:lumMod val="95000"/>
                <a:lumOff val="5000"/>
              </a:schemeClr>
            </a:solidFill>
          </a:ln>
        </p:spPr>
      </p:pic>
      <p:pic>
        <p:nvPicPr>
          <p:cNvPr id="56" name="図 55"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5476486" y="4454103"/>
            <a:ext cx="458488" cy="224282"/>
          </a:xfrm>
          <a:prstGeom prst="rect">
            <a:avLst/>
          </a:prstGeom>
        </p:spPr>
      </p:pic>
      <p:pic>
        <p:nvPicPr>
          <p:cNvPr id="57" name="図 56"/>
          <p:cNvPicPr>
            <a:picLocks noChangeAspect="1"/>
          </p:cNvPicPr>
          <p:nvPr/>
        </p:nvPicPr>
        <p:blipFill rotWithShape="1">
          <a:blip r:embed="rId4"/>
          <a:srcRect l="933" t="9630" r="83253" b="75693"/>
          <a:stretch/>
        </p:blipFill>
        <p:spPr>
          <a:xfrm>
            <a:off x="4967834" y="4460467"/>
            <a:ext cx="482347" cy="251813"/>
          </a:xfrm>
          <a:prstGeom prst="rect">
            <a:avLst/>
          </a:prstGeom>
        </p:spPr>
      </p:pic>
      <p:sp>
        <p:nvSpPr>
          <p:cNvPr id="2" name="テキスト ボックス 1"/>
          <p:cNvSpPr txBox="1"/>
          <p:nvPr/>
        </p:nvSpPr>
        <p:spPr>
          <a:xfrm>
            <a:off x="-25879" y="3844438"/>
            <a:ext cx="1030114" cy="369332"/>
          </a:xfrm>
          <a:prstGeom prst="rect">
            <a:avLst/>
          </a:prstGeom>
          <a:noFill/>
        </p:spPr>
        <p:txBody>
          <a:bodyPr wrap="square" rtlCol="0">
            <a:spAutoFit/>
          </a:bodyPr>
          <a:lstStyle/>
          <a:p>
            <a:r>
              <a:rPr kumimoji="1" lang="en-US" altLang="ja-JP" dirty="0" smtClean="0"/>
              <a:t>Mini-Cab</a:t>
            </a:r>
            <a:endParaRPr kumimoji="1" lang="ja-JP" altLang="en-US" dirty="0"/>
          </a:p>
        </p:txBody>
      </p:sp>
      <p:pic>
        <p:nvPicPr>
          <p:cNvPr id="42" name="図 41"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5352838" y="2967494"/>
            <a:ext cx="458488" cy="224282"/>
          </a:xfrm>
          <a:prstGeom prst="rect">
            <a:avLst/>
          </a:prstGeom>
        </p:spPr>
      </p:pic>
      <p:sp>
        <p:nvSpPr>
          <p:cNvPr id="43" name="テキスト ボックス 42"/>
          <p:cNvSpPr txBox="1"/>
          <p:nvPr/>
        </p:nvSpPr>
        <p:spPr>
          <a:xfrm>
            <a:off x="4986068" y="2599362"/>
            <a:ext cx="1101580" cy="369332"/>
          </a:xfrm>
          <a:prstGeom prst="rect">
            <a:avLst/>
          </a:prstGeom>
          <a:noFill/>
        </p:spPr>
        <p:txBody>
          <a:bodyPr wrap="square" rtlCol="0">
            <a:spAutoFit/>
          </a:bodyPr>
          <a:lstStyle/>
          <a:p>
            <a:r>
              <a:rPr kumimoji="1" lang="en-US" altLang="ja-JP" dirty="0" smtClean="0"/>
              <a:t>Black-Cab</a:t>
            </a:r>
            <a:endParaRPr kumimoji="1" lang="ja-JP" altLang="en-US" dirty="0"/>
          </a:p>
        </p:txBody>
      </p:sp>
      <p:pic>
        <p:nvPicPr>
          <p:cNvPr id="53" name="図 52"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225882" y="4224072"/>
            <a:ext cx="458488" cy="224282"/>
          </a:xfrm>
          <a:prstGeom prst="rect">
            <a:avLst/>
          </a:prstGeom>
        </p:spPr>
      </p:pic>
      <p:pic>
        <p:nvPicPr>
          <p:cNvPr id="61" name="図 60" descr="日の丸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5" t="10943" r="85708" b="73356"/>
          <a:stretch/>
        </p:blipFill>
        <p:spPr>
          <a:xfrm>
            <a:off x="6675738" y="2921492"/>
            <a:ext cx="402995" cy="265711"/>
          </a:xfrm>
          <a:prstGeom prst="rect">
            <a:avLst/>
          </a:prstGeom>
          <a:ln>
            <a:solidFill>
              <a:schemeClr val="tx1">
                <a:lumMod val="95000"/>
                <a:lumOff val="5000"/>
              </a:schemeClr>
            </a:solidFill>
          </a:ln>
        </p:spPr>
      </p:pic>
      <p:sp>
        <p:nvSpPr>
          <p:cNvPr id="62" name="テキスト ボックス 61"/>
          <p:cNvSpPr txBox="1"/>
          <p:nvPr/>
        </p:nvSpPr>
        <p:spPr>
          <a:xfrm>
            <a:off x="6294402" y="2596483"/>
            <a:ext cx="1695366" cy="307777"/>
          </a:xfrm>
          <a:prstGeom prst="rect">
            <a:avLst/>
          </a:prstGeom>
          <a:noFill/>
        </p:spPr>
        <p:txBody>
          <a:bodyPr wrap="square" rtlCol="0">
            <a:spAutoFit/>
          </a:bodyPr>
          <a:lstStyle/>
          <a:p>
            <a:r>
              <a:rPr kumimoji="1" lang="ja-JP" altLang="en-US" sz="1400" dirty="0" smtClean="0"/>
              <a:t>東京法人タクシー</a:t>
            </a:r>
            <a:endParaRPr kumimoji="1" lang="ja-JP" altLang="en-US" sz="1400" dirty="0"/>
          </a:p>
        </p:txBody>
      </p:sp>
      <p:sp>
        <p:nvSpPr>
          <p:cNvPr id="4" name="左カーブ矢印 3"/>
          <p:cNvSpPr/>
          <p:nvPr/>
        </p:nvSpPr>
        <p:spPr>
          <a:xfrm>
            <a:off x="6866627" y="1181816"/>
            <a:ext cx="374083" cy="14651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4" name="左カーブ矢印 63"/>
          <p:cNvSpPr/>
          <p:nvPr/>
        </p:nvSpPr>
        <p:spPr>
          <a:xfrm rot="857828" flipH="1">
            <a:off x="5569016" y="1128580"/>
            <a:ext cx="334433" cy="14675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65" name="図 64"/>
          <p:cNvPicPr>
            <a:picLocks noChangeAspect="1"/>
          </p:cNvPicPr>
          <p:nvPr/>
        </p:nvPicPr>
        <p:blipFill rotWithShape="1">
          <a:blip r:embed="rId4"/>
          <a:srcRect l="933" t="9630" r="83253" b="75693"/>
          <a:stretch/>
        </p:blipFill>
        <p:spPr>
          <a:xfrm>
            <a:off x="1272860" y="4224679"/>
            <a:ext cx="482347" cy="251813"/>
          </a:xfrm>
          <a:prstGeom prst="rect">
            <a:avLst/>
          </a:prstGeom>
        </p:spPr>
      </p:pic>
      <p:sp>
        <p:nvSpPr>
          <p:cNvPr id="66" name="テキスト ボックス 65"/>
          <p:cNvSpPr txBox="1"/>
          <p:nvPr/>
        </p:nvSpPr>
        <p:spPr>
          <a:xfrm>
            <a:off x="1066797" y="3832938"/>
            <a:ext cx="1030114" cy="369332"/>
          </a:xfrm>
          <a:prstGeom prst="rect">
            <a:avLst/>
          </a:prstGeom>
          <a:noFill/>
        </p:spPr>
        <p:txBody>
          <a:bodyPr wrap="square" rtlCol="0">
            <a:spAutoFit/>
          </a:bodyPr>
          <a:lstStyle/>
          <a:p>
            <a:r>
              <a:rPr kumimoji="1" lang="en-US" altLang="ja-JP" dirty="0" err="1" smtClean="0"/>
              <a:t>Uber,Lyft</a:t>
            </a:r>
            <a:endParaRPr kumimoji="1" lang="ja-JP" altLang="en-US" dirty="0"/>
          </a:p>
        </p:txBody>
      </p:sp>
      <p:pic>
        <p:nvPicPr>
          <p:cNvPr id="67" name="図 66"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2992067" y="882780"/>
            <a:ext cx="458488" cy="224282"/>
          </a:xfrm>
          <a:prstGeom prst="rect">
            <a:avLst/>
          </a:prstGeom>
        </p:spPr>
      </p:pic>
    </p:spTree>
    <p:extLst>
      <p:ext uri="{BB962C8B-B14F-4D97-AF65-F5344CB8AC3E}">
        <p14:creationId xmlns:p14="http://schemas.microsoft.com/office/powerpoint/2010/main" val="3269009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37109"/>
            <a:ext cx="10515600" cy="1325563"/>
          </a:xfrm>
          <a:solidFill>
            <a:schemeClr val="accent6">
              <a:lumMod val="40000"/>
              <a:lumOff val="60000"/>
            </a:schemeClr>
          </a:solidFill>
          <a:ln w="57150">
            <a:solidFill>
              <a:schemeClr val="tx1">
                <a:lumMod val="95000"/>
                <a:lumOff val="5000"/>
              </a:schemeClr>
            </a:solidFill>
          </a:ln>
        </p:spPr>
        <p:txBody>
          <a:bodyPr/>
          <a:lstStyle/>
          <a:p>
            <a:pPr algn="ctr"/>
            <a:r>
              <a:rPr kumimoji="1" lang="ja-JP" altLang="en-US" dirty="0" smtClean="0"/>
              <a:t>人流手配権は旅主にある（着地型は嘘）</a:t>
            </a:r>
            <a:endParaRPr kumimoji="1" lang="ja-JP" altLang="en-US" dirty="0"/>
          </a:p>
        </p:txBody>
      </p:sp>
      <p:sp>
        <p:nvSpPr>
          <p:cNvPr id="3" name="正方形/長方形 2"/>
          <p:cNvSpPr/>
          <p:nvPr/>
        </p:nvSpPr>
        <p:spPr>
          <a:xfrm>
            <a:off x="7946136" y="3300984"/>
            <a:ext cx="2606040" cy="1627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t>米国</a:t>
            </a:r>
            <a:endParaRPr kumimoji="1" lang="en-US" altLang="ja-JP" sz="4800" dirty="0" smtClean="0"/>
          </a:p>
          <a:p>
            <a:pPr algn="ctr"/>
            <a:r>
              <a:rPr lang="ja-JP" altLang="en-US" sz="4800" dirty="0" smtClean="0"/>
              <a:t>（旅主）</a:t>
            </a:r>
            <a:endParaRPr kumimoji="1" lang="ja-JP" altLang="en-US" sz="4800" dirty="0"/>
          </a:p>
        </p:txBody>
      </p:sp>
      <p:sp>
        <p:nvSpPr>
          <p:cNvPr id="4" name="正方形/長方形 3"/>
          <p:cNvSpPr/>
          <p:nvPr/>
        </p:nvSpPr>
        <p:spPr>
          <a:xfrm>
            <a:off x="493776" y="2955036"/>
            <a:ext cx="2606040" cy="1627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t>中国</a:t>
            </a:r>
            <a:endParaRPr kumimoji="1" lang="en-US" altLang="ja-JP" sz="4800" dirty="0" smtClean="0"/>
          </a:p>
          <a:p>
            <a:pPr algn="ctr"/>
            <a:r>
              <a:rPr lang="ja-JP" altLang="en-US" sz="4800" dirty="0" smtClean="0"/>
              <a:t>（旅主）</a:t>
            </a:r>
            <a:endParaRPr kumimoji="1" lang="ja-JP" altLang="en-US" sz="4800" dirty="0"/>
          </a:p>
        </p:txBody>
      </p:sp>
      <p:sp>
        <p:nvSpPr>
          <p:cNvPr id="5" name="円/楕円 4"/>
          <p:cNvSpPr/>
          <p:nvPr/>
        </p:nvSpPr>
        <p:spPr>
          <a:xfrm>
            <a:off x="7196328" y="2459736"/>
            <a:ext cx="1517904" cy="128930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chemeClr val="tx1">
                    <a:lumMod val="85000"/>
                    <a:lumOff val="15000"/>
                  </a:schemeClr>
                </a:solidFill>
              </a:rPr>
              <a:t>ドル</a:t>
            </a:r>
            <a:endParaRPr kumimoji="1" lang="ja-JP" altLang="en-US" sz="3600" dirty="0">
              <a:solidFill>
                <a:schemeClr val="tx1">
                  <a:lumMod val="85000"/>
                  <a:lumOff val="15000"/>
                </a:schemeClr>
              </a:solidFill>
            </a:endParaRPr>
          </a:p>
        </p:txBody>
      </p:sp>
      <p:sp>
        <p:nvSpPr>
          <p:cNvPr id="6" name="円/楕円 5"/>
          <p:cNvSpPr/>
          <p:nvPr/>
        </p:nvSpPr>
        <p:spPr>
          <a:xfrm>
            <a:off x="6711696" y="3407664"/>
            <a:ext cx="1770888" cy="128930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lumMod val="85000"/>
                    <a:lumOff val="15000"/>
                  </a:schemeClr>
                </a:solidFill>
              </a:rPr>
              <a:t>クレジットカード</a:t>
            </a:r>
            <a:endParaRPr kumimoji="1" lang="ja-JP" altLang="en-US" sz="2400" dirty="0">
              <a:solidFill>
                <a:schemeClr val="tx1">
                  <a:lumMod val="85000"/>
                  <a:lumOff val="15000"/>
                </a:schemeClr>
              </a:solidFill>
            </a:endParaRPr>
          </a:p>
        </p:txBody>
      </p:sp>
      <p:sp>
        <p:nvSpPr>
          <p:cNvPr id="7" name="円/楕円 6"/>
          <p:cNvSpPr/>
          <p:nvPr/>
        </p:nvSpPr>
        <p:spPr>
          <a:xfrm>
            <a:off x="10064496" y="2639568"/>
            <a:ext cx="1517904" cy="128930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lumMod val="85000"/>
                    <a:lumOff val="15000"/>
                  </a:schemeClr>
                </a:solidFill>
              </a:rPr>
              <a:t>航空ネットワーク</a:t>
            </a:r>
            <a:endParaRPr kumimoji="1" lang="ja-JP" altLang="en-US" sz="2400" dirty="0">
              <a:solidFill>
                <a:schemeClr val="tx1">
                  <a:lumMod val="85000"/>
                  <a:lumOff val="15000"/>
                </a:schemeClr>
              </a:solidFill>
            </a:endParaRPr>
          </a:p>
        </p:txBody>
      </p:sp>
      <p:sp>
        <p:nvSpPr>
          <p:cNvPr id="8" name="円/楕円 7"/>
          <p:cNvSpPr/>
          <p:nvPr/>
        </p:nvSpPr>
        <p:spPr>
          <a:xfrm>
            <a:off x="10091928" y="3928872"/>
            <a:ext cx="1911096" cy="150876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lumMod val="85000"/>
                    <a:lumOff val="15000"/>
                  </a:schemeClr>
                </a:solidFill>
              </a:rPr>
              <a:t>インターネット</a:t>
            </a:r>
            <a:r>
              <a:rPr lang="ja-JP" altLang="en-US" sz="2400" dirty="0" smtClean="0">
                <a:solidFill>
                  <a:schemeClr val="tx1">
                    <a:lumMod val="85000"/>
                    <a:lumOff val="15000"/>
                  </a:schemeClr>
                </a:solidFill>
              </a:rPr>
              <a:t>（</a:t>
            </a:r>
            <a:r>
              <a:rPr lang="en-US" altLang="ja-JP" sz="2400" dirty="0" err="1" smtClean="0">
                <a:solidFill>
                  <a:schemeClr val="tx1">
                    <a:lumMod val="85000"/>
                    <a:lumOff val="15000"/>
                  </a:schemeClr>
                </a:solidFill>
              </a:rPr>
              <a:t>airbnb</a:t>
            </a:r>
            <a:r>
              <a:rPr lang="ja-JP" altLang="en-US" sz="2400" dirty="0" err="1" smtClean="0">
                <a:solidFill>
                  <a:schemeClr val="tx1">
                    <a:lumMod val="85000"/>
                    <a:lumOff val="15000"/>
                  </a:schemeClr>
                </a:solidFill>
              </a:rPr>
              <a:t>、</a:t>
            </a:r>
            <a:r>
              <a:rPr lang="en-US" altLang="ja-JP" sz="2400" dirty="0" err="1" smtClean="0">
                <a:solidFill>
                  <a:schemeClr val="tx1">
                    <a:lumMod val="85000"/>
                    <a:lumOff val="15000"/>
                  </a:schemeClr>
                </a:solidFill>
              </a:rPr>
              <a:t>uber</a:t>
            </a:r>
            <a:r>
              <a:rPr lang="ja-JP" altLang="en-US" sz="2400" dirty="0" smtClean="0">
                <a:solidFill>
                  <a:schemeClr val="tx1">
                    <a:lumMod val="85000"/>
                    <a:lumOff val="15000"/>
                  </a:schemeClr>
                </a:solidFill>
              </a:rPr>
              <a:t>）</a:t>
            </a:r>
            <a:endParaRPr kumimoji="1" lang="ja-JP" altLang="en-US" sz="2400" dirty="0">
              <a:solidFill>
                <a:schemeClr val="tx1">
                  <a:lumMod val="85000"/>
                  <a:lumOff val="15000"/>
                </a:schemeClr>
              </a:solidFill>
            </a:endParaRPr>
          </a:p>
        </p:txBody>
      </p:sp>
      <p:sp>
        <p:nvSpPr>
          <p:cNvPr id="9" name="円/楕円 8"/>
          <p:cNvSpPr/>
          <p:nvPr/>
        </p:nvSpPr>
        <p:spPr>
          <a:xfrm>
            <a:off x="658368" y="4472940"/>
            <a:ext cx="3063240" cy="128930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lumMod val="85000"/>
                    <a:lumOff val="15000"/>
                  </a:schemeClr>
                </a:solidFill>
              </a:rPr>
              <a:t>巨大国内航空ネットワーク</a:t>
            </a:r>
            <a:endParaRPr kumimoji="1" lang="ja-JP" altLang="en-US" sz="2400" dirty="0">
              <a:solidFill>
                <a:schemeClr val="tx1">
                  <a:lumMod val="85000"/>
                  <a:lumOff val="15000"/>
                </a:schemeClr>
              </a:solidFill>
            </a:endParaRPr>
          </a:p>
        </p:txBody>
      </p:sp>
      <p:sp>
        <p:nvSpPr>
          <p:cNvPr id="10" name="円/楕円 9"/>
          <p:cNvSpPr/>
          <p:nvPr/>
        </p:nvSpPr>
        <p:spPr>
          <a:xfrm>
            <a:off x="2706624" y="3761232"/>
            <a:ext cx="2380488" cy="128930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lumMod val="85000"/>
                    <a:lumOff val="15000"/>
                  </a:schemeClr>
                </a:solidFill>
              </a:rPr>
              <a:t>中国式決済システム</a:t>
            </a:r>
            <a:endParaRPr kumimoji="1" lang="ja-JP" altLang="en-US" sz="2400" dirty="0">
              <a:solidFill>
                <a:schemeClr val="tx1">
                  <a:lumMod val="85000"/>
                  <a:lumOff val="15000"/>
                </a:schemeClr>
              </a:solidFill>
            </a:endParaRPr>
          </a:p>
        </p:txBody>
      </p:sp>
      <p:sp>
        <p:nvSpPr>
          <p:cNvPr id="11" name="円/楕円 10"/>
          <p:cNvSpPr/>
          <p:nvPr/>
        </p:nvSpPr>
        <p:spPr>
          <a:xfrm>
            <a:off x="2816352" y="2508504"/>
            <a:ext cx="2636520" cy="150876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lumMod val="85000"/>
                    <a:lumOff val="15000"/>
                  </a:schemeClr>
                </a:solidFill>
              </a:rPr>
              <a:t>インターネット</a:t>
            </a:r>
            <a:r>
              <a:rPr lang="ja-JP" altLang="en-US" sz="2400" dirty="0" smtClean="0">
                <a:solidFill>
                  <a:schemeClr val="tx1">
                    <a:lumMod val="85000"/>
                    <a:lumOff val="15000"/>
                  </a:schemeClr>
                </a:solidFill>
              </a:rPr>
              <a:t>（途家、</a:t>
            </a:r>
            <a:r>
              <a:rPr lang="en-US" altLang="ja-JP" sz="2400" dirty="0" err="1" smtClean="0">
                <a:solidFill>
                  <a:schemeClr val="tx1">
                    <a:lumMod val="85000"/>
                    <a:lumOff val="15000"/>
                  </a:schemeClr>
                </a:solidFill>
              </a:rPr>
              <a:t>Didichuxing</a:t>
            </a:r>
            <a:r>
              <a:rPr lang="ja-JP" altLang="en-US" sz="2400" dirty="0" smtClean="0">
                <a:solidFill>
                  <a:schemeClr val="tx1">
                    <a:lumMod val="85000"/>
                    <a:lumOff val="15000"/>
                  </a:schemeClr>
                </a:solidFill>
              </a:rPr>
              <a:t>）</a:t>
            </a:r>
            <a:endParaRPr kumimoji="1" lang="ja-JP" altLang="en-US" sz="2400" dirty="0">
              <a:solidFill>
                <a:schemeClr val="tx1">
                  <a:lumMod val="85000"/>
                  <a:lumOff val="15000"/>
                </a:schemeClr>
              </a:solidFill>
            </a:endParaRPr>
          </a:p>
        </p:txBody>
      </p:sp>
      <p:sp>
        <p:nvSpPr>
          <p:cNvPr id="12" name="正方形/長方形 11"/>
          <p:cNvSpPr/>
          <p:nvPr/>
        </p:nvSpPr>
        <p:spPr>
          <a:xfrm>
            <a:off x="4702272" y="5909310"/>
            <a:ext cx="2606040" cy="948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t>日本</a:t>
            </a:r>
            <a:endParaRPr kumimoji="1" lang="ja-JP" altLang="en-US" sz="4800" dirty="0"/>
          </a:p>
        </p:txBody>
      </p:sp>
      <p:sp>
        <p:nvSpPr>
          <p:cNvPr id="13" name="アーチ 12"/>
          <p:cNvSpPr/>
          <p:nvPr/>
        </p:nvSpPr>
        <p:spPr>
          <a:xfrm rot="17879251">
            <a:off x="3887143" y="5286963"/>
            <a:ext cx="2326019" cy="1801885"/>
          </a:xfrm>
          <a:prstGeom prst="blockArc">
            <a:avLst>
              <a:gd name="adj1" fmla="val 12079974"/>
              <a:gd name="adj2" fmla="val 0"/>
              <a:gd name="adj3" fmla="val 25000"/>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日本語バリア</a:t>
            </a:r>
            <a:endParaRPr kumimoji="1" lang="en-US" altLang="ja-JP" dirty="0" smtClean="0">
              <a:solidFill>
                <a:schemeClr val="tx1"/>
              </a:solidFill>
            </a:endParaRPr>
          </a:p>
          <a:p>
            <a:pPr algn="ctr"/>
            <a:endParaRPr kumimoji="1" lang="ja-JP" altLang="en-US" dirty="0">
              <a:solidFill>
                <a:schemeClr val="tx1"/>
              </a:solidFill>
            </a:endParaRPr>
          </a:p>
        </p:txBody>
      </p:sp>
      <p:sp>
        <p:nvSpPr>
          <p:cNvPr id="14" name="アーチ 13"/>
          <p:cNvSpPr/>
          <p:nvPr/>
        </p:nvSpPr>
        <p:spPr>
          <a:xfrm rot="3013032">
            <a:off x="5864749" y="5052753"/>
            <a:ext cx="2326019" cy="1801885"/>
          </a:xfrm>
          <a:prstGeom prst="blockArc">
            <a:avLst>
              <a:gd name="adj1" fmla="val 12079974"/>
              <a:gd name="adj2" fmla="val 0"/>
              <a:gd name="adj3" fmla="val 25000"/>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日本語バリア</a:t>
            </a:r>
            <a:endParaRPr kumimoji="1" lang="en-US" altLang="ja-JP" dirty="0" smtClean="0">
              <a:solidFill>
                <a:schemeClr val="tx1"/>
              </a:solidFill>
            </a:endParaRPr>
          </a:p>
          <a:p>
            <a:pPr algn="ctr"/>
            <a:endParaRPr kumimoji="1" lang="ja-JP" altLang="en-US" dirty="0">
              <a:solidFill>
                <a:schemeClr val="tx1"/>
              </a:solidFill>
            </a:endParaRPr>
          </a:p>
        </p:txBody>
      </p:sp>
      <p:sp>
        <p:nvSpPr>
          <p:cNvPr id="15" name="爆発 1 14"/>
          <p:cNvSpPr/>
          <p:nvPr/>
        </p:nvSpPr>
        <p:spPr>
          <a:xfrm>
            <a:off x="3440400" y="5953695"/>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爆発 1 15"/>
          <p:cNvSpPr/>
          <p:nvPr/>
        </p:nvSpPr>
        <p:spPr>
          <a:xfrm>
            <a:off x="5073355" y="4914214"/>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爆発 1 16"/>
          <p:cNvSpPr/>
          <p:nvPr/>
        </p:nvSpPr>
        <p:spPr>
          <a:xfrm>
            <a:off x="6314839" y="4803648"/>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爆発 1 17"/>
          <p:cNvSpPr/>
          <p:nvPr/>
        </p:nvSpPr>
        <p:spPr>
          <a:xfrm>
            <a:off x="7355220" y="6004408"/>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rot="19084032">
            <a:off x="3430513" y="518709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下矢印 19"/>
          <p:cNvSpPr/>
          <p:nvPr/>
        </p:nvSpPr>
        <p:spPr>
          <a:xfrm rot="19084032">
            <a:off x="4155901" y="469107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下矢印 20"/>
          <p:cNvSpPr/>
          <p:nvPr/>
        </p:nvSpPr>
        <p:spPr>
          <a:xfrm rot="19084032">
            <a:off x="5021030" y="3644509"/>
            <a:ext cx="484632" cy="12011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4520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6">
              <a:lumMod val="40000"/>
              <a:lumOff val="60000"/>
            </a:schemeClr>
          </a:solidFill>
          <a:ln w="76200">
            <a:solidFill>
              <a:schemeClr val="tx1">
                <a:lumMod val="95000"/>
                <a:lumOff val="5000"/>
              </a:schemeClr>
            </a:solidFill>
          </a:ln>
        </p:spPr>
        <p:txBody>
          <a:bodyPr/>
          <a:lstStyle/>
          <a:p>
            <a:pPr algn="ctr"/>
            <a:r>
              <a:rPr lang="ja-JP" altLang="en-US" dirty="0" smtClean="0"/>
              <a:t>　</a:t>
            </a:r>
            <a:r>
              <a:rPr lang="ja-JP" altLang="ja-JP" dirty="0" smtClean="0"/>
              <a:t>アメリカ・メキシコの国境の壁は現実的か（膨大な数の日帰り旅行客）</a:t>
            </a:r>
            <a:endParaRPr kumimoji="1" lang="ja-JP" altLang="en-US" dirty="0"/>
          </a:p>
        </p:txBody>
      </p:sp>
      <p:pic>
        <p:nvPicPr>
          <p:cNvPr id="6" name="図 5"/>
          <p:cNvPicPr>
            <a:picLocks noChangeAspect="1"/>
          </p:cNvPicPr>
          <p:nvPr/>
        </p:nvPicPr>
        <p:blipFill>
          <a:blip r:embed="rId2"/>
          <a:stretch>
            <a:fillRect/>
          </a:stretch>
        </p:blipFill>
        <p:spPr>
          <a:xfrm>
            <a:off x="928858" y="1783081"/>
            <a:ext cx="10240677" cy="4974336"/>
          </a:xfrm>
          <a:prstGeom prst="rect">
            <a:avLst/>
          </a:prstGeom>
        </p:spPr>
      </p:pic>
    </p:spTree>
    <p:extLst>
      <p:ext uri="{BB962C8B-B14F-4D97-AF65-F5344CB8AC3E}">
        <p14:creationId xmlns:p14="http://schemas.microsoft.com/office/powerpoint/2010/main" val="3701122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65376" y="1772671"/>
            <a:ext cx="8965145" cy="1756914"/>
          </a:xfrm>
          <a:solidFill>
            <a:srgbClr val="FFFF00"/>
          </a:solidFill>
          <a:ln>
            <a:solidFill>
              <a:schemeClr val="accent1"/>
            </a:solidFill>
          </a:ln>
        </p:spPr>
        <p:txBody>
          <a:bodyPr>
            <a:normAutofit fontScale="90000"/>
          </a:bodyPr>
          <a:lstStyle/>
          <a:p>
            <a:pPr algn="ctr"/>
            <a:r>
              <a:rPr lang="ja-JP" altLang="ja-JP" b="1" dirty="0" smtClean="0"/>
              <a:t>19世紀・移民の世紀</a:t>
            </a:r>
            <a:r>
              <a:rPr lang="en-US" altLang="ja-JP" b="1" dirty="0" smtClean="0"/>
              <a:t/>
            </a:r>
            <a:br>
              <a:rPr lang="en-US" altLang="ja-JP" b="1" dirty="0" smtClean="0"/>
            </a:br>
            <a:r>
              <a:rPr lang="ja-JP" altLang="ja-JP" dirty="0"/>
              <a:t>第一次世界大戦までの100年間に新大陸に渡ったヨーロッパ人は</a:t>
            </a:r>
            <a:r>
              <a:rPr lang="ja-JP" altLang="ja-JP" dirty="0">
                <a:solidFill>
                  <a:srgbClr val="FF0000"/>
                </a:solidFill>
              </a:rPr>
              <a:t>6000万人</a:t>
            </a:r>
            <a:endParaRPr kumimoji="1" lang="ja-JP" altLang="en-US" dirty="0">
              <a:solidFill>
                <a:srgbClr val="FF0000"/>
              </a:solidFill>
            </a:endParaRPr>
          </a:p>
        </p:txBody>
      </p:sp>
      <p:sp>
        <p:nvSpPr>
          <p:cNvPr id="4" name="タイトル 1"/>
          <p:cNvSpPr txBox="1">
            <a:spLocks/>
          </p:cNvSpPr>
          <p:nvPr/>
        </p:nvSpPr>
        <p:spPr>
          <a:xfrm>
            <a:off x="1911096" y="174629"/>
            <a:ext cx="8765530" cy="1470025"/>
          </a:xfrm>
          <a:prstGeom prst="rect">
            <a:avLst/>
          </a:prstGeom>
          <a:solidFill>
            <a:srgbClr val="FFFF00"/>
          </a:solidFill>
          <a:ln>
            <a:solidFill>
              <a:schemeClr val="tx1">
                <a:lumMod val="95000"/>
                <a:lumOff val="5000"/>
              </a:schemeClr>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smtClean="0"/>
              <a:t>奴隷貿易時代</a:t>
            </a:r>
            <a:r>
              <a:rPr lang="en-US" altLang="ja-JP" dirty="0" smtClean="0"/>
              <a:t/>
            </a:r>
            <a:br>
              <a:rPr lang="en-US" altLang="ja-JP" dirty="0" smtClean="0"/>
            </a:br>
            <a:r>
              <a:rPr lang="en-US" altLang="ja-JP" dirty="0" smtClean="0"/>
              <a:t>15</a:t>
            </a:r>
            <a:r>
              <a:rPr lang="ja-JP" altLang="en-US" dirty="0" smtClean="0"/>
              <a:t>世紀半ば～</a:t>
            </a:r>
            <a:r>
              <a:rPr lang="en-US" altLang="ja-JP" dirty="0" smtClean="0"/>
              <a:t>19</a:t>
            </a:r>
            <a:r>
              <a:rPr lang="ja-JP" altLang="en-US" dirty="0" smtClean="0"/>
              <a:t>世紀半ば</a:t>
            </a:r>
            <a:r>
              <a:rPr lang="en-US" altLang="ja-JP" dirty="0" smtClean="0"/>
              <a:t>1200</a:t>
            </a:r>
            <a:r>
              <a:rPr lang="ja-JP" altLang="en-US" dirty="0" smtClean="0"/>
              <a:t>万人</a:t>
            </a:r>
            <a:endParaRPr lang="ja-JP" altLang="en-US" dirty="0"/>
          </a:p>
        </p:txBody>
      </p:sp>
      <p:sp>
        <p:nvSpPr>
          <p:cNvPr id="6" name="タイトル 1"/>
          <p:cNvSpPr txBox="1">
            <a:spLocks/>
          </p:cNvSpPr>
          <p:nvPr/>
        </p:nvSpPr>
        <p:spPr>
          <a:xfrm>
            <a:off x="676656" y="3621025"/>
            <a:ext cx="10738104" cy="1161287"/>
          </a:xfrm>
          <a:prstGeom prst="rect">
            <a:avLst/>
          </a:prstGeom>
          <a:solidFill>
            <a:srgbClr val="FFFF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smtClean="0"/>
              <a:t>アメリカ</a:t>
            </a:r>
            <a:r>
              <a:rPr lang="ja-JP" altLang="ja-JP" dirty="0" smtClean="0"/>
              <a:t>1821年</a:t>
            </a:r>
            <a:r>
              <a:rPr lang="ja-JP" altLang="en-US" dirty="0" smtClean="0"/>
              <a:t>～</a:t>
            </a:r>
            <a:r>
              <a:rPr lang="ja-JP" altLang="ja-JP" dirty="0" smtClean="0"/>
              <a:t>1920年</a:t>
            </a:r>
            <a:r>
              <a:rPr lang="ja-JP" altLang="ja-JP" dirty="0" smtClean="0">
                <a:solidFill>
                  <a:schemeClr val="tx1">
                    <a:lumMod val="95000"/>
                    <a:lumOff val="5000"/>
                  </a:schemeClr>
                </a:solidFill>
              </a:rPr>
              <a:t>100年で</a:t>
            </a:r>
            <a:r>
              <a:rPr lang="ja-JP" altLang="ja-JP" dirty="0" smtClean="0">
                <a:solidFill>
                  <a:srgbClr val="FF0000"/>
                </a:solidFill>
              </a:rPr>
              <a:t>約3300万人</a:t>
            </a:r>
            <a:endParaRPr lang="ja-JP" altLang="en-US" dirty="0"/>
          </a:p>
        </p:txBody>
      </p:sp>
      <p:sp>
        <p:nvSpPr>
          <p:cNvPr id="7" name="タイトル 1"/>
          <p:cNvSpPr txBox="1">
            <a:spLocks/>
          </p:cNvSpPr>
          <p:nvPr/>
        </p:nvSpPr>
        <p:spPr>
          <a:xfrm>
            <a:off x="871728" y="4988941"/>
            <a:ext cx="10515600" cy="1325563"/>
          </a:xfrm>
          <a:prstGeom prst="rect">
            <a:avLst/>
          </a:prstGeom>
          <a:solidFill>
            <a:srgbClr val="FFFF00"/>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dirty="0" smtClean="0">
                <a:solidFill>
                  <a:schemeClr val="tx1">
                    <a:lumMod val="95000"/>
                    <a:lumOff val="5000"/>
                  </a:schemeClr>
                </a:solidFill>
              </a:rPr>
              <a:t>1930</a:t>
            </a:r>
            <a:r>
              <a:rPr lang="ja-JP" altLang="en-US" dirty="0" smtClean="0">
                <a:solidFill>
                  <a:schemeClr val="tx1">
                    <a:lumMod val="95000"/>
                    <a:lumOff val="5000"/>
                  </a:schemeClr>
                </a:solidFill>
              </a:rPr>
              <a:t>年</a:t>
            </a:r>
            <a:r>
              <a:rPr lang="en-US" altLang="ja-JP" dirty="0" smtClean="0">
                <a:solidFill>
                  <a:schemeClr val="tx1">
                    <a:lumMod val="95000"/>
                    <a:lumOff val="5000"/>
                  </a:schemeClr>
                </a:solidFill>
              </a:rPr>
              <a:t>-70</a:t>
            </a:r>
            <a:r>
              <a:rPr lang="ja-JP" altLang="en-US" dirty="0" smtClean="0">
                <a:solidFill>
                  <a:schemeClr val="tx1">
                    <a:lumMod val="95000"/>
                    <a:lumOff val="5000"/>
                  </a:schemeClr>
                </a:solidFill>
              </a:rPr>
              <a:t>年　国境移動は規制の方向</a:t>
            </a:r>
            <a:r>
              <a:rPr lang="en-US" altLang="ja-JP" dirty="0" smtClean="0">
                <a:solidFill>
                  <a:srgbClr val="FF0000"/>
                </a:solidFill>
              </a:rPr>
              <a:t/>
            </a:r>
            <a:br>
              <a:rPr lang="en-US" altLang="ja-JP" dirty="0" smtClean="0">
                <a:solidFill>
                  <a:srgbClr val="FF0000"/>
                </a:solidFill>
              </a:rPr>
            </a:br>
            <a:r>
              <a:rPr lang="ja-JP" altLang="en-US" dirty="0" smtClean="0"/>
              <a:t>移民規制とスラムの発生　</a:t>
            </a:r>
            <a:r>
              <a:rPr lang="en-US" altLang="ja-JP" dirty="0" smtClean="0">
                <a:solidFill>
                  <a:srgbClr val="FF0000"/>
                </a:solidFill>
              </a:rPr>
              <a:t>6000</a:t>
            </a:r>
            <a:r>
              <a:rPr lang="ja-JP" altLang="en-US" dirty="0" smtClean="0">
                <a:solidFill>
                  <a:srgbClr val="FF0000"/>
                </a:solidFill>
              </a:rPr>
              <a:t>万人</a:t>
            </a:r>
            <a:r>
              <a:rPr lang="ja-JP" altLang="en-US" dirty="0" smtClean="0"/>
              <a:t>のアジア人</a:t>
            </a:r>
            <a:endParaRPr lang="ja-JP" altLang="en-US" dirty="0"/>
          </a:p>
        </p:txBody>
      </p:sp>
    </p:spTree>
    <p:extLst>
      <p:ext uri="{BB962C8B-B14F-4D97-AF65-F5344CB8AC3E}">
        <p14:creationId xmlns:p14="http://schemas.microsoft.com/office/powerpoint/2010/main" val="247734587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83413"/>
            <a:ext cx="10515600" cy="1325563"/>
          </a:xfrm>
          <a:solidFill>
            <a:schemeClr val="accent6">
              <a:lumMod val="40000"/>
              <a:lumOff val="60000"/>
            </a:schemeClr>
          </a:solidFill>
          <a:ln w="38100">
            <a:solidFill>
              <a:schemeClr val="tx1">
                <a:lumMod val="95000"/>
                <a:lumOff val="5000"/>
              </a:schemeClr>
            </a:solidFill>
          </a:ln>
        </p:spPr>
        <p:txBody>
          <a:bodyPr>
            <a:normAutofit/>
          </a:bodyPr>
          <a:lstStyle/>
          <a:p>
            <a:pPr algn="ctr"/>
            <a:r>
              <a:rPr lang="ja-JP" altLang="ja-JP" dirty="0" smtClean="0"/>
              <a:t>東京、パリ、ロンドン、ニューヨーク、北京、ソウルで何が違い、何が違わないのか</a:t>
            </a:r>
            <a:endParaRPr kumimoji="1" lang="ja-JP" altLang="en-US" dirty="0"/>
          </a:p>
        </p:txBody>
      </p:sp>
      <p:pic>
        <p:nvPicPr>
          <p:cNvPr id="3" name="図 2"/>
          <p:cNvPicPr>
            <a:picLocks noChangeAspect="1"/>
          </p:cNvPicPr>
          <p:nvPr/>
        </p:nvPicPr>
        <p:blipFill>
          <a:blip r:embed="rId2"/>
          <a:stretch>
            <a:fillRect/>
          </a:stretch>
        </p:blipFill>
        <p:spPr>
          <a:xfrm>
            <a:off x="892335" y="1778798"/>
            <a:ext cx="10407330" cy="4274530"/>
          </a:xfrm>
          <a:prstGeom prst="rect">
            <a:avLst/>
          </a:prstGeom>
        </p:spPr>
      </p:pic>
    </p:spTree>
    <p:extLst>
      <p:ext uri="{BB962C8B-B14F-4D97-AF65-F5344CB8AC3E}">
        <p14:creationId xmlns:p14="http://schemas.microsoft.com/office/powerpoint/2010/main" val="2250657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73743"/>
            <a:ext cx="10515600" cy="1325563"/>
          </a:xfrm>
          <a:ln w="28575">
            <a:solidFill>
              <a:schemeClr val="tx1"/>
            </a:solidFill>
          </a:ln>
        </p:spPr>
        <p:txBody>
          <a:bodyPr/>
          <a:lstStyle/>
          <a:p>
            <a:pPr algn="ctr"/>
            <a:r>
              <a:rPr kumimoji="1" lang="ja-JP" altLang="en-US" dirty="0" smtClean="0"/>
              <a:t>皇室財産（桂離宮等）は</a:t>
            </a:r>
            <a:r>
              <a:rPr kumimoji="1" lang="ja-JP" altLang="en-US" dirty="0" smtClean="0">
                <a:solidFill>
                  <a:schemeClr val="tx1">
                    <a:lumMod val="95000"/>
                    <a:lumOff val="5000"/>
                  </a:schemeClr>
                </a:solidFill>
              </a:rPr>
              <a:t>国宝</a:t>
            </a:r>
            <a:r>
              <a:rPr kumimoji="1" lang="ja-JP" altLang="en-US" dirty="0" smtClean="0"/>
              <a:t>ではない？</a:t>
            </a:r>
            <a:endParaRPr kumimoji="1" lang="ja-JP" altLang="en-US" dirty="0"/>
          </a:p>
        </p:txBody>
      </p:sp>
      <p:pic>
        <p:nvPicPr>
          <p:cNvPr id="4" name="図 3"/>
          <p:cNvPicPr>
            <a:picLocks noChangeAspect="1"/>
          </p:cNvPicPr>
          <p:nvPr/>
        </p:nvPicPr>
        <p:blipFill>
          <a:blip r:embed="rId2"/>
          <a:stretch>
            <a:fillRect/>
          </a:stretch>
        </p:blipFill>
        <p:spPr>
          <a:xfrm>
            <a:off x="413701" y="1968471"/>
            <a:ext cx="10852396" cy="4768756"/>
          </a:xfrm>
          <a:prstGeom prst="rect">
            <a:avLst/>
          </a:prstGeom>
        </p:spPr>
      </p:pic>
    </p:spTree>
    <p:extLst>
      <p:ext uri="{BB962C8B-B14F-4D97-AF65-F5344CB8AC3E}">
        <p14:creationId xmlns:p14="http://schemas.microsoft.com/office/powerpoint/2010/main" val="175006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kumimoji="1" lang="ja-JP" altLang="en-US" dirty="0" smtClean="0"/>
              <a:t>あこがれの地リスト（マスターカード調査）</a:t>
            </a:r>
            <a:endParaRPr kumimoji="1" lang="ja-JP" altLang="en-US" dirty="0"/>
          </a:p>
        </p:txBody>
      </p:sp>
      <p:pic>
        <p:nvPicPr>
          <p:cNvPr id="4" name="図 3"/>
          <p:cNvPicPr>
            <a:picLocks noChangeAspect="1"/>
          </p:cNvPicPr>
          <p:nvPr/>
        </p:nvPicPr>
        <p:blipFill>
          <a:blip r:embed="rId2"/>
          <a:stretch>
            <a:fillRect/>
          </a:stretch>
        </p:blipFill>
        <p:spPr>
          <a:xfrm>
            <a:off x="676463" y="1929384"/>
            <a:ext cx="11341177" cy="4206239"/>
          </a:xfrm>
          <a:prstGeom prst="rect">
            <a:avLst/>
          </a:prstGeom>
        </p:spPr>
      </p:pic>
    </p:spTree>
    <p:extLst>
      <p:ext uri="{BB962C8B-B14F-4D97-AF65-F5344CB8AC3E}">
        <p14:creationId xmlns:p14="http://schemas.microsoft.com/office/powerpoint/2010/main" val="1257325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6">
              <a:lumMod val="40000"/>
              <a:lumOff val="60000"/>
            </a:schemeClr>
          </a:solidFill>
          <a:ln w="57150">
            <a:solidFill>
              <a:schemeClr val="tx1">
                <a:lumMod val="95000"/>
                <a:lumOff val="5000"/>
              </a:schemeClr>
            </a:solidFill>
          </a:ln>
        </p:spPr>
        <p:txBody>
          <a:bodyPr>
            <a:normAutofit/>
          </a:bodyPr>
          <a:lstStyle/>
          <a:p>
            <a:pPr algn="ctr"/>
            <a:r>
              <a:rPr lang="ja-JP" altLang="en-US" dirty="0" smtClean="0"/>
              <a:t>　</a:t>
            </a:r>
            <a:r>
              <a:rPr lang="ja-JP" altLang="ja-JP" dirty="0" smtClean="0"/>
              <a:t>千年の都・京都</a:t>
            </a:r>
            <a:r>
              <a:rPr lang="ja-JP" altLang="en-US" dirty="0" smtClean="0"/>
              <a:t>と</a:t>
            </a:r>
            <a:r>
              <a:rPr lang="ja-JP" altLang="ja-JP" dirty="0" smtClean="0"/>
              <a:t>ベニス</a:t>
            </a:r>
            <a:r>
              <a:rPr lang="ja-JP" altLang="en-US" dirty="0" smtClean="0"/>
              <a:t>比較</a:t>
            </a:r>
            <a:endParaRPr kumimoji="1" lang="ja-JP" altLang="en-US" dirty="0"/>
          </a:p>
        </p:txBody>
      </p:sp>
      <p:pic>
        <p:nvPicPr>
          <p:cNvPr id="6" name="図 5"/>
          <p:cNvPicPr>
            <a:picLocks noChangeAspect="1"/>
          </p:cNvPicPr>
          <p:nvPr/>
        </p:nvPicPr>
        <p:blipFill>
          <a:blip r:embed="rId2"/>
          <a:stretch>
            <a:fillRect/>
          </a:stretch>
        </p:blipFill>
        <p:spPr>
          <a:xfrm>
            <a:off x="735022" y="1755648"/>
            <a:ext cx="10894431" cy="4828031"/>
          </a:xfrm>
          <a:prstGeom prst="rect">
            <a:avLst/>
          </a:prstGeom>
        </p:spPr>
      </p:pic>
    </p:spTree>
    <p:extLst>
      <p:ext uri="{BB962C8B-B14F-4D97-AF65-F5344CB8AC3E}">
        <p14:creationId xmlns:p14="http://schemas.microsoft.com/office/powerpoint/2010/main" val="2013306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l="2751" t="21606" r="28609" b="20003"/>
          <a:stretch>
            <a:fillRect/>
          </a:stretch>
        </p:blipFill>
        <p:spPr bwMode="auto">
          <a:xfrm>
            <a:off x="2495600" y="404664"/>
            <a:ext cx="7200800" cy="6480720"/>
          </a:xfrm>
          <a:prstGeom prst="rect">
            <a:avLst/>
          </a:prstGeom>
          <a:noFill/>
          <a:ln w="9525">
            <a:noFill/>
            <a:miter lim="800000"/>
            <a:headEnd/>
            <a:tailEnd/>
          </a:ln>
        </p:spPr>
      </p:pic>
      <p:sp>
        <p:nvSpPr>
          <p:cNvPr id="10" name="左矢印吹き出し 9"/>
          <p:cNvSpPr/>
          <p:nvPr/>
        </p:nvSpPr>
        <p:spPr>
          <a:xfrm>
            <a:off x="8328248" y="1340768"/>
            <a:ext cx="3046888" cy="2316832"/>
          </a:xfrm>
          <a:prstGeom prst="lef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2000" b="1" dirty="0">
                <a:solidFill>
                  <a:schemeClr val="tx1">
                    <a:lumMod val="95000"/>
                    <a:lumOff val="5000"/>
                  </a:schemeClr>
                </a:solidFill>
              </a:rPr>
              <a:t>高速道路有料期間</a:t>
            </a:r>
            <a:r>
              <a:rPr lang="en-US" altLang="ja-JP" sz="2000" b="1" dirty="0">
                <a:solidFill>
                  <a:schemeClr val="tx1">
                    <a:lumMod val="95000"/>
                    <a:lumOff val="5000"/>
                  </a:schemeClr>
                </a:solidFill>
              </a:rPr>
              <a:t>2050</a:t>
            </a:r>
            <a:r>
              <a:rPr lang="ja-JP" altLang="ja-JP" sz="2000" b="1" dirty="0">
                <a:solidFill>
                  <a:schemeClr val="tx1">
                    <a:lumMod val="95000"/>
                    <a:lumOff val="5000"/>
                  </a:schemeClr>
                </a:solidFill>
              </a:rPr>
              <a:t>年から</a:t>
            </a:r>
            <a:r>
              <a:rPr lang="en-US" altLang="ja-JP" sz="2000" b="1" dirty="0">
                <a:solidFill>
                  <a:schemeClr val="tx1">
                    <a:lumMod val="95000"/>
                    <a:lumOff val="5000"/>
                  </a:schemeClr>
                </a:solidFill>
              </a:rPr>
              <a:t>65</a:t>
            </a:r>
            <a:r>
              <a:rPr lang="ja-JP" altLang="ja-JP" sz="2000" b="1" dirty="0">
                <a:solidFill>
                  <a:schemeClr val="tx1">
                    <a:lumMod val="95000"/>
                    <a:lumOff val="5000"/>
                  </a:schemeClr>
                </a:solidFill>
              </a:rPr>
              <a:t>年へ</a:t>
            </a:r>
            <a:r>
              <a:rPr lang="ja-JP" altLang="ja-JP" sz="2000" b="1" dirty="0" smtClean="0">
                <a:solidFill>
                  <a:schemeClr val="tx1">
                    <a:lumMod val="95000"/>
                    <a:lumOff val="5000"/>
                  </a:schemeClr>
                </a:solidFill>
              </a:rPr>
              <a:t>延長</a:t>
            </a:r>
            <a:endParaRPr lang="en-US" altLang="ja-JP" sz="2000" b="1" dirty="0" smtClean="0">
              <a:solidFill>
                <a:schemeClr val="tx1">
                  <a:lumMod val="95000"/>
                  <a:lumOff val="5000"/>
                </a:schemeClr>
              </a:solidFill>
            </a:endParaRPr>
          </a:p>
          <a:p>
            <a:pPr algn="ctr"/>
            <a:r>
              <a:rPr lang="ja-JP" altLang="en-US" sz="2000" b="1" dirty="0" smtClean="0">
                <a:solidFill>
                  <a:srgbClr val="FF0000"/>
                </a:solidFill>
              </a:rPr>
              <a:t>（矛盾）</a:t>
            </a:r>
            <a:endParaRPr lang="ja-JP" altLang="en-US" sz="2000" b="1" dirty="0">
              <a:solidFill>
                <a:srgbClr val="FF0000"/>
              </a:solidFill>
            </a:endParaRPr>
          </a:p>
        </p:txBody>
      </p:sp>
      <p:sp>
        <p:nvSpPr>
          <p:cNvPr id="12" name="右矢印 11"/>
          <p:cNvSpPr/>
          <p:nvPr/>
        </p:nvSpPr>
        <p:spPr>
          <a:xfrm rot="2810570">
            <a:off x="210686" y="876502"/>
            <a:ext cx="2889744" cy="2656723"/>
          </a:xfrm>
          <a:prstGeom prst="rightArrow">
            <a:avLst/>
          </a:prstGeom>
          <a:solidFill>
            <a:srgbClr val="FFFF00"/>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七千五百万人からスタート</a:t>
            </a:r>
          </a:p>
        </p:txBody>
      </p:sp>
    </p:spTree>
    <p:extLst>
      <p:ext uri="{BB962C8B-B14F-4D97-AF65-F5344CB8AC3E}">
        <p14:creationId xmlns:p14="http://schemas.microsoft.com/office/powerpoint/2010/main" val="28774228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kumimoji="1" lang="ja-JP" altLang="en-US" dirty="0" smtClean="0"/>
              <a:t>ＣＡＰ（入域制限）制度の議論</a:t>
            </a:r>
            <a:endParaRPr kumimoji="1" lang="ja-JP" altLang="en-US" dirty="0"/>
          </a:p>
        </p:txBody>
      </p:sp>
      <p:pic>
        <p:nvPicPr>
          <p:cNvPr id="6" name="図 5"/>
          <p:cNvPicPr>
            <a:picLocks noChangeAspect="1"/>
          </p:cNvPicPr>
          <p:nvPr/>
        </p:nvPicPr>
        <p:blipFill>
          <a:blip r:embed="rId2"/>
          <a:stretch>
            <a:fillRect/>
          </a:stretch>
        </p:blipFill>
        <p:spPr>
          <a:xfrm>
            <a:off x="838200" y="1782234"/>
            <a:ext cx="10487775" cy="2231875"/>
          </a:xfrm>
          <a:prstGeom prst="rect">
            <a:avLst/>
          </a:prstGeom>
        </p:spPr>
      </p:pic>
      <p:pic>
        <p:nvPicPr>
          <p:cNvPr id="7" name="図 6"/>
          <p:cNvPicPr>
            <a:picLocks noChangeAspect="1"/>
          </p:cNvPicPr>
          <p:nvPr/>
        </p:nvPicPr>
        <p:blipFill>
          <a:blip r:embed="rId3"/>
          <a:stretch>
            <a:fillRect/>
          </a:stretch>
        </p:blipFill>
        <p:spPr>
          <a:xfrm>
            <a:off x="1728216" y="4270247"/>
            <a:ext cx="8950371" cy="2433750"/>
          </a:xfrm>
          <a:prstGeom prst="rect">
            <a:avLst/>
          </a:prstGeom>
        </p:spPr>
      </p:pic>
    </p:spTree>
    <p:extLst>
      <p:ext uri="{BB962C8B-B14F-4D97-AF65-F5344CB8AC3E}">
        <p14:creationId xmlns:p14="http://schemas.microsoft.com/office/powerpoint/2010/main" val="91026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kumimoji="1" lang="ja-JP" altLang="en-US" dirty="0" smtClean="0"/>
              <a:t>中国人観光客</a:t>
            </a:r>
            <a:r>
              <a:rPr kumimoji="1" lang="en-US" altLang="ja-JP" dirty="0" smtClean="0"/>
              <a:t/>
            </a:r>
            <a:br>
              <a:rPr kumimoji="1" lang="en-US" altLang="ja-JP" dirty="0" smtClean="0"/>
            </a:br>
            <a:r>
              <a:rPr kumimoji="1" lang="ja-JP" altLang="en-US" dirty="0" smtClean="0"/>
              <a:t>東京と京都での消費行動の違い</a:t>
            </a:r>
            <a:endParaRPr kumimoji="1" lang="ja-JP" altLang="en-US" dirty="0"/>
          </a:p>
        </p:txBody>
      </p:sp>
      <p:sp>
        <p:nvSpPr>
          <p:cNvPr id="3" name="コンテンツ プレースホルダー 2"/>
          <p:cNvSpPr>
            <a:spLocks noGrp="1"/>
          </p:cNvSpPr>
          <p:nvPr>
            <p:ph idx="1"/>
          </p:nvPr>
        </p:nvSpPr>
        <p:spPr>
          <a:xfrm>
            <a:off x="838200" y="1825625"/>
            <a:ext cx="10515600" cy="4877100"/>
          </a:xfrm>
        </p:spPr>
        <p:txBody>
          <a:bodyPr>
            <a:normAutofit/>
          </a:bodyPr>
          <a:lstStyle/>
          <a:p>
            <a:r>
              <a:rPr lang="ja-JP" altLang="ja-JP" dirty="0"/>
              <a:t>中国本土居住者の訪日中の消費額は一人平均</a:t>
            </a:r>
            <a:r>
              <a:rPr lang="en-US" altLang="ja-JP" dirty="0">
                <a:solidFill>
                  <a:srgbClr val="FF0000"/>
                </a:solidFill>
              </a:rPr>
              <a:t>28.4</a:t>
            </a:r>
            <a:r>
              <a:rPr lang="ja-JP" altLang="ja-JP" dirty="0">
                <a:solidFill>
                  <a:srgbClr val="FF0000"/>
                </a:solidFill>
              </a:rPr>
              <a:t>万</a:t>
            </a:r>
            <a:r>
              <a:rPr lang="ja-JP" altLang="ja-JP" dirty="0"/>
              <a:t>円、宿泊に</a:t>
            </a:r>
            <a:r>
              <a:rPr lang="en-US" altLang="ja-JP" dirty="0"/>
              <a:t>5</a:t>
            </a:r>
            <a:r>
              <a:rPr lang="ja-JP" altLang="ja-JP" dirty="0"/>
              <a:t>万、買物に</a:t>
            </a:r>
            <a:r>
              <a:rPr lang="en-US" altLang="ja-JP" dirty="0"/>
              <a:t>16.1</a:t>
            </a:r>
            <a:r>
              <a:rPr lang="ja-JP" altLang="ja-JP" dirty="0"/>
              <a:t>万で</a:t>
            </a:r>
            <a:r>
              <a:rPr lang="ja-JP" altLang="ja-JP" dirty="0" smtClean="0"/>
              <a:t>ある。</a:t>
            </a:r>
            <a:endParaRPr lang="en-US" altLang="ja-JP" dirty="0" smtClean="0"/>
          </a:p>
          <a:p>
            <a:r>
              <a:rPr lang="ja-JP" altLang="ja-JP" dirty="0" smtClean="0">
                <a:solidFill>
                  <a:srgbClr val="FF0000"/>
                </a:solidFill>
              </a:rPr>
              <a:t>東京都</a:t>
            </a:r>
            <a:r>
              <a:rPr lang="ja-JP" altLang="ja-JP" dirty="0"/>
              <a:t>の調査では、訪都中平均</a:t>
            </a:r>
            <a:r>
              <a:rPr lang="en-US" altLang="ja-JP" dirty="0">
                <a:solidFill>
                  <a:srgbClr val="FF0000"/>
                </a:solidFill>
              </a:rPr>
              <a:t>23</a:t>
            </a:r>
            <a:r>
              <a:rPr lang="ja-JP" altLang="ja-JP" dirty="0">
                <a:solidFill>
                  <a:srgbClr val="FF0000"/>
                </a:solidFill>
              </a:rPr>
              <a:t>万</a:t>
            </a:r>
            <a:r>
              <a:rPr lang="ja-JP" altLang="ja-JP" dirty="0"/>
              <a:t>、宿泊に</a:t>
            </a:r>
            <a:r>
              <a:rPr lang="en-US" altLang="ja-JP" dirty="0"/>
              <a:t>3</a:t>
            </a:r>
            <a:r>
              <a:rPr lang="ja-JP" altLang="ja-JP" dirty="0"/>
              <a:t>万、買物に</a:t>
            </a:r>
            <a:r>
              <a:rPr lang="en-US" altLang="ja-JP" dirty="0"/>
              <a:t>16</a:t>
            </a:r>
            <a:r>
              <a:rPr lang="ja-JP" altLang="ja-JP" dirty="0"/>
              <a:t>万円を消費して</a:t>
            </a:r>
            <a:r>
              <a:rPr lang="ja-JP" altLang="ja-JP" dirty="0" smtClean="0"/>
              <a:t>いる。</a:t>
            </a:r>
            <a:endParaRPr lang="en-US" altLang="ja-JP" dirty="0" smtClean="0"/>
          </a:p>
          <a:p>
            <a:r>
              <a:rPr lang="ja-JP" altLang="ja-JP" dirty="0" smtClean="0">
                <a:solidFill>
                  <a:srgbClr val="FF0000"/>
                </a:solidFill>
              </a:rPr>
              <a:t>京都</a:t>
            </a:r>
            <a:r>
              <a:rPr lang="ja-JP" altLang="ja-JP" dirty="0">
                <a:solidFill>
                  <a:srgbClr val="FF0000"/>
                </a:solidFill>
              </a:rPr>
              <a:t>市</a:t>
            </a:r>
            <a:r>
              <a:rPr lang="ja-JP" altLang="ja-JP" dirty="0"/>
              <a:t>内では宿泊</a:t>
            </a:r>
            <a:r>
              <a:rPr lang="en-US" altLang="ja-JP" dirty="0"/>
              <a:t>1</a:t>
            </a:r>
            <a:r>
              <a:rPr lang="ja-JP" altLang="ja-JP" dirty="0"/>
              <a:t>万</a:t>
            </a:r>
            <a:r>
              <a:rPr lang="en-US" altLang="ja-JP" dirty="0"/>
              <a:t>7</a:t>
            </a:r>
            <a:r>
              <a:rPr lang="ja-JP" altLang="ja-JP" dirty="0"/>
              <a:t>千円、買物に</a:t>
            </a:r>
            <a:r>
              <a:rPr lang="en-US" altLang="ja-JP" dirty="0">
                <a:solidFill>
                  <a:srgbClr val="FF0000"/>
                </a:solidFill>
              </a:rPr>
              <a:t>5</a:t>
            </a:r>
            <a:r>
              <a:rPr lang="ja-JP" altLang="ja-JP" dirty="0">
                <a:solidFill>
                  <a:srgbClr val="FF0000"/>
                </a:solidFill>
              </a:rPr>
              <a:t>万</a:t>
            </a:r>
            <a:r>
              <a:rPr lang="ja-JP" altLang="ja-JP" dirty="0"/>
              <a:t>円であり（表９－７）、中国本土居住者は東京都内で多くの買物をすることがうかがえる</a:t>
            </a:r>
            <a:r>
              <a:rPr lang="ja-JP" altLang="ja-JP" dirty="0" smtClean="0"/>
              <a:t>。</a:t>
            </a:r>
            <a:endParaRPr lang="en-US" altLang="ja-JP" dirty="0" smtClean="0"/>
          </a:p>
          <a:p>
            <a:r>
              <a:rPr lang="ja-JP" altLang="ja-JP" dirty="0" smtClean="0"/>
              <a:t>逆</a:t>
            </a:r>
            <a:r>
              <a:rPr lang="ja-JP" altLang="ja-JP" dirty="0"/>
              <a:t>に台湾人は東京都での買物は控えめで、京都市において拝観料等を含むその他支出に消費をする結果、中国本土居住者を上回る消費をしている。その一方全国的に韓国、台湾居住者は経済的で旅慣れた消費行動を示すこともうかがえる。韓国人は国内旅行と同じ感覚で京都などの日本を旅行している。</a:t>
            </a:r>
            <a:endParaRPr kumimoji="1" lang="ja-JP" altLang="en-US" dirty="0"/>
          </a:p>
        </p:txBody>
      </p:sp>
    </p:spTree>
    <p:extLst>
      <p:ext uri="{BB962C8B-B14F-4D97-AF65-F5344CB8AC3E}">
        <p14:creationId xmlns:p14="http://schemas.microsoft.com/office/powerpoint/2010/main" val="1688385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6">
              <a:lumMod val="40000"/>
              <a:lumOff val="60000"/>
            </a:schemeClr>
          </a:solidFill>
          <a:ln w="57150">
            <a:solidFill>
              <a:schemeClr val="tx1">
                <a:lumMod val="95000"/>
                <a:lumOff val="5000"/>
              </a:schemeClr>
            </a:solidFill>
          </a:ln>
        </p:spPr>
        <p:txBody>
          <a:bodyPr>
            <a:normAutofit fontScale="90000"/>
          </a:bodyPr>
          <a:lstStyle/>
          <a:p>
            <a:pPr algn="ctr"/>
            <a:r>
              <a:rPr lang="ja-JP" altLang="ja-JP" dirty="0" smtClean="0"/>
              <a:t>ハワイも沖縄も同じ人口、島外客数であるのに、どうして所得に二倍の格差があるのか</a:t>
            </a:r>
            <a:endParaRPr kumimoji="1" lang="ja-JP" altLang="en-US" dirty="0"/>
          </a:p>
        </p:txBody>
      </p:sp>
      <p:pic>
        <p:nvPicPr>
          <p:cNvPr id="6" name="図 5"/>
          <p:cNvPicPr>
            <a:picLocks noChangeAspect="1"/>
          </p:cNvPicPr>
          <p:nvPr/>
        </p:nvPicPr>
        <p:blipFill>
          <a:blip r:embed="rId2"/>
          <a:stretch>
            <a:fillRect/>
          </a:stretch>
        </p:blipFill>
        <p:spPr>
          <a:xfrm>
            <a:off x="666917" y="2104845"/>
            <a:ext cx="11247224" cy="4226944"/>
          </a:xfrm>
          <a:prstGeom prst="rect">
            <a:avLst/>
          </a:prstGeom>
        </p:spPr>
      </p:pic>
    </p:spTree>
    <p:extLst>
      <p:ext uri="{BB962C8B-B14F-4D97-AF65-F5344CB8AC3E}">
        <p14:creationId xmlns:p14="http://schemas.microsoft.com/office/powerpoint/2010/main" val="1425255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kumimoji="1" lang="ja-JP" altLang="en-US" dirty="0" smtClean="0"/>
              <a:t>ハワイの好きな日本人</a:t>
            </a:r>
            <a:endParaRPr kumimoji="1" lang="ja-JP" altLang="en-US" dirty="0"/>
          </a:p>
        </p:txBody>
      </p:sp>
      <p:pic>
        <p:nvPicPr>
          <p:cNvPr id="6" name="図 5"/>
          <p:cNvPicPr>
            <a:picLocks noChangeAspect="1"/>
          </p:cNvPicPr>
          <p:nvPr/>
        </p:nvPicPr>
        <p:blipFill>
          <a:blip r:embed="rId2"/>
          <a:stretch>
            <a:fillRect/>
          </a:stretch>
        </p:blipFill>
        <p:spPr>
          <a:xfrm>
            <a:off x="292447" y="1782128"/>
            <a:ext cx="11446870" cy="4957000"/>
          </a:xfrm>
          <a:prstGeom prst="rect">
            <a:avLst/>
          </a:prstGeom>
        </p:spPr>
      </p:pic>
    </p:spTree>
    <p:extLst>
      <p:ext uri="{BB962C8B-B14F-4D97-AF65-F5344CB8AC3E}">
        <p14:creationId xmlns:p14="http://schemas.microsoft.com/office/powerpoint/2010/main" val="307539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41867"/>
            <a:ext cx="10515600" cy="1325563"/>
          </a:xfrm>
          <a:ln>
            <a:solidFill>
              <a:schemeClr val="tx1">
                <a:lumMod val="95000"/>
                <a:lumOff val="5000"/>
              </a:schemeClr>
            </a:solidFill>
          </a:ln>
        </p:spPr>
        <p:txBody>
          <a:bodyPr/>
          <a:lstStyle/>
          <a:p>
            <a:pPr algn="ctr"/>
            <a:r>
              <a:rPr kumimoji="1" lang="ja-JP" altLang="en-US" dirty="0" smtClean="0"/>
              <a:t>実は沖縄だけではなく、北海道も低い</a:t>
            </a:r>
            <a:endParaRPr kumimoji="1" lang="ja-JP" altLang="en-US" dirty="0"/>
          </a:p>
        </p:txBody>
      </p:sp>
      <p:pic>
        <p:nvPicPr>
          <p:cNvPr id="4" name="図 3"/>
          <p:cNvPicPr>
            <a:picLocks noChangeAspect="1"/>
          </p:cNvPicPr>
          <p:nvPr/>
        </p:nvPicPr>
        <p:blipFill>
          <a:blip r:embed="rId2"/>
          <a:stretch>
            <a:fillRect/>
          </a:stretch>
        </p:blipFill>
        <p:spPr>
          <a:xfrm>
            <a:off x="382448" y="1562470"/>
            <a:ext cx="11427104" cy="4335233"/>
          </a:xfrm>
          <a:prstGeom prst="rect">
            <a:avLst/>
          </a:prstGeom>
        </p:spPr>
      </p:pic>
    </p:spTree>
    <p:extLst>
      <p:ext uri="{BB962C8B-B14F-4D97-AF65-F5344CB8AC3E}">
        <p14:creationId xmlns:p14="http://schemas.microsoft.com/office/powerpoint/2010/main" val="2582487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88124" y="0"/>
            <a:ext cx="12015752" cy="6656832"/>
          </a:xfrm>
          <a:prstGeom prst="rect">
            <a:avLst/>
          </a:prstGeom>
        </p:spPr>
      </p:pic>
    </p:spTree>
    <p:extLst>
      <p:ext uri="{BB962C8B-B14F-4D97-AF65-F5344CB8AC3E}">
        <p14:creationId xmlns:p14="http://schemas.microsoft.com/office/powerpoint/2010/main" val="2598928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00332" y="86264"/>
            <a:ext cx="10853468" cy="6694098"/>
          </a:xfrm>
        </p:spPr>
        <p:txBody>
          <a:bodyPr>
            <a:normAutofit/>
          </a:bodyPr>
          <a:lstStyle/>
          <a:p>
            <a:r>
              <a:rPr lang="ja-JP" altLang="en-US" sz="3600" dirty="0" smtClean="0"/>
              <a:t>ハワイ、</a:t>
            </a:r>
            <a:r>
              <a:rPr lang="ja-JP" altLang="ja-JP" sz="3600" dirty="0" smtClean="0"/>
              <a:t>沖縄</a:t>
            </a:r>
            <a:r>
              <a:rPr lang="ja-JP" altLang="en-US" sz="3600" dirty="0" smtClean="0"/>
              <a:t>、北海道</a:t>
            </a:r>
            <a:r>
              <a:rPr lang="ja-JP" altLang="ja-JP" sz="3600" dirty="0" smtClean="0"/>
              <a:t>の</a:t>
            </a:r>
            <a:r>
              <a:rPr lang="ja-JP" altLang="ja-JP" sz="3600" dirty="0"/>
              <a:t>島外客</a:t>
            </a:r>
            <a:r>
              <a:rPr lang="ja-JP" altLang="ja-JP" sz="3600" dirty="0" smtClean="0"/>
              <a:t>は</a:t>
            </a:r>
            <a:r>
              <a:rPr lang="ja-JP" altLang="en-US" sz="3600" dirty="0" smtClean="0"/>
              <a:t>ほぼ同じ数</a:t>
            </a:r>
            <a:endParaRPr lang="en-US" altLang="ja-JP" sz="3600" dirty="0" smtClean="0"/>
          </a:p>
          <a:p>
            <a:r>
              <a:rPr lang="ja-JP" altLang="en-US" sz="3600" dirty="0" smtClean="0"/>
              <a:t>沖縄の</a:t>
            </a:r>
            <a:r>
              <a:rPr lang="ja-JP" altLang="ja-JP" sz="3600" dirty="0" smtClean="0"/>
              <a:t>宿泊日数、</a:t>
            </a:r>
            <a:r>
              <a:rPr lang="ja-JP" altLang="ja-JP" sz="3600" dirty="0"/>
              <a:t>全国平均１．９泊よりは</a:t>
            </a:r>
            <a:r>
              <a:rPr lang="ja-JP" altLang="ja-JP" sz="3600" dirty="0" smtClean="0"/>
              <a:t>長い。</a:t>
            </a:r>
            <a:r>
              <a:rPr lang="ja-JP" altLang="ja-JP" sz="3600" dirty="0"/>
              <a:t>しかしながら</a:t>
            </a:r>
            <a:r>
              <a:rPr lang="ja-JP" altLang="ja-JP" sz="3600" dirty="0">
                <a:solidFill>
                  <a:srgbClr val="FF0000"/>
                </a:solidFill>
              </a:rPr>
              <a:t>ハワイの平均滞在日数</a:t>
            </a:r>
            <a:r>
              <a:rPr lang="en-US" altLang="ja-JP" sz="3600" dirty="0">
                <a:solidFill>
                  <a:srgbClr val="FF0000"/>
                </a:solidFill>
              </a:rPr>
              <a:t>9.12</a:t>
            </a:r>
            <a:r>
              <a:rPr lang="ja-JP" altLang="ja-JP" sz="3600" dirty="0">
                <a:solidFill>
                  <a:srgbClr val="FF0000"/>
                </a:solidFill>
              </a:rPr>
              <a:t>日</a:t>
            </a:r>
            <a:r>
              <a:rPr lang="ja-JP" altLang="ja-JP" sz="3600" dirty="0"/>
              <a:t>には及ばない</a:t>
            </a:r>
            <a:r>
              <a:rPr lang="ja-JP" altLang="ja-JP" sz="3600" dirty="0" smtClean="0"/>
              <a:t>。</a:t>
            </a:r>
            <a:endParaRPr lang="en-US" altLang="ja-JP" sz="3600" dirty="0" smtClean="0"/>
          </a:p>
          <a:p>
            <a:r>
              <a:rPr lang="ja-JP" altLang="ja-JP" sz="3600" dirty="0" smtClean="0"/>
              <a:t>消費</a:t>
            </a:r>
            <a:r>
              <a:rPr lang="ja-JP" altLang="ja-JP" sz="3600" dirty="0"/>
              <a:t>単価は訪問客一人</a:t>
            </a:r>
            <a:r>
              <a:rPr lang="ja-JP" altLang="ja-JP" sz="3600" dirty="0" smtClean="0"/>
              <a:t>当たり</a:t>
            </a:r>
            <a:endParaRPr lang="en-US" altLang="ja-JP" sz="3600" dirty="0" smtClean="0"/>
          </a:p>
          <a:p>
            <a:pPr marL="0" indent="0">
              <a:buNone/>
            </a:pPr>
            <a:r>
              <a:rPr lang="ja-JP" altLang="en-US" sz="3600" dirty="0">
                <a:solidFill>
                  <a:srgbClr val="FF0000"/>
                </a:solidFill>
              </a:rPr>
              <a:t>　</a:t>
            </a:r>
            <a:r>
              <a:rPr lang="ja-JP" altLang="en-US" sz="3600" dirty="0" smtClean="0">
                <a:solidFill>
                  <a:srgbClr val="FF0000"/>
                </a:solidFill>
              </a:rPr>
              <a:t>　沖縄　</a:t>
            </a:r>
            <a:r>
              <a:rPr lang="en-US" altLang="ja-JP" sz="3600" dirty="0" smtClean="0">
                <a:solidFill>
                  <a:srgbClr val="FF0000"/>
                </a:solidFill>
              </a:rPr>
              <a:t>76000</a:t>
            </a:r>
            <a:r>
              <a:rPr lang="ja-JP" altLang="ja-JP" sz="3600" dirty="0" smtClean="0">
                <a:solidFill>
                  <a:srgbClr val="FF0000"/>
                </a:solidFill>
              </a:rPr>
              <a:t>円</a:t>
            </a:r>
            <a:endParaRPr lang="en-US" altLang="ja-JP" sz="3600" dirty="0" smtClean="0">
              <a:solidFill>
                <a:srgbClr val="FF0000"/>
              </a:solidFill>
            </a:endParaRPr>
          </a:p>
          <a:p>
            <a:pPr marL="0" indent="0">
              <a:buNone/>
            </a:pPr>
            <a:r>
              <a:rPr lang="ja-JP" altLang="en-US" sz="3600" dirty="0">
                <a:solidFill>
                  <a:srgbClr val="FF0000"/>
                </a:solidFill>
              </a:rPr>
              <a:t>　</a:t>
            </a:r>
            <a:r>
              <a:rPr lang="ja-JP" altLang="en-US" sz="3600" dirty="0" smtClean="0">
                <a:solidFill>
                  <a:srgbClr val="FF0000"/>
                </a:solidFill>
              </a:rPr>
              <a:t>　</a:t>
            </a:r>
            <a:r>
              <a:rPr lang="ja-JP" altLang="ja-JP" sz="3600" dirty="0" smtClean="0"/>
              <a:t>京都</a:t>
            </a:r>
            <a:r>
              <a:rPr lang="ja-JP" altLang="en-US" sz="3600" dirty="0" smtClean="0"/>
              <a:t>　</a:t>
            </a:r>
            <a:r>
              <a:rPr lang="en-US" altLang="ja-JP" sz="3600" dirty="0" smtClean="0"/>
              <a:t>45000</a:t>
            </a:r>
            <a:r>
              <a:rPr lang="ja-JP" altLang="ja-JP" sz="3600" dirty="0" smtClean="0"/>
              <a:t>円</a:t>
            </a:r>
            <a:endParaRPr lang="en-US" altLang="ja-JP" sz="3600" dirty="0" smtClean="0"/>
          </a:p>
          <a:p>
            <a:pPr marL="0" indent="0">
              <a:buNone/>
            </a:pPr>
            <a:r>
              <a:rPr lang="ja-JP" altLang="en-US" sz="3600" dirty="0"/>
              <a:t>　</a:t>
            </a:r>
            <a:r>
              <a:rPr lang="ja-JP" altLang="en-US" sz="3600" dirty="0" smtClean="0"/>
              <a:t>　</a:t>
            </a:r>
            <a:r>
              <a:rPr lang="ja-JP" altLang="ja-JP" sz="3600" dirty="0" smtClean="0"/>
              <a:t>ハワイ</a:t>
            </a:r>
            <a:r>
              <a:rPr lang="en-US" altLang="ja-JP" sz="3600" dirty="0" smtClean="0"/>
              <a:t>21</a:t>
            </a:r>
            <a:r>
              <a:rPr lang="ja-JP" altLang="ja-JP" sz="3600" dirty="0"/>
              <a:t>万</a:t>
            </a:r>
            <a:r>
              <a:rPr lang="ja-JP" altLang="ja-JP" sz="3600" dirty="0" smtClean="0"/>
              <a:t>円</a:t>
            </a:r>
            <a:endParaRPr lang="en-US" altLang="ja-JP" sz="3600" dirty="0" smtClean="0"/>
          </a:p>
          <a:p>
            <a:pPr marL="0" indent="0">
              <a:buNone/>
            </a:pPr>
            <a:r>
              <a:rPr lang="ja-JP" altLang="ja-JP" sz="3600" dirty="0" smtClean="0"/>
              <a:t>滞在</a:t>
            </a:r>
            <a:r>
              <a:rPr lang="ja-JP" altLang="ja-JP" sz="3600" dirty="0"/>
              <a:t>日数が</a:t>
            </a:r>
            <a:r>
              <a:rPr lang="ja-JP" altLang="ja-JP" sz="3600" dirty="0" smtClean="0"/>
              <a:t>影響（</a:t>
            </a:r>
            <a:r>
              <a:rPr lang="ja-JP" altLang="ja-JP" sz="3600" dirty="0" smtClean="0">
                <a:solidFill>
                  <a:srgbClr val="FF0000"/>
                </a:solidFill>
              </a:rPr>
              <a:t>ハワイ一人</a:t>
            </a:r>
            <a:r>
              <a:rPr lang="ja-JP" altLang="ja-JP" sz="3600" dirty="0">
                <a:solidFill>
                  <a:srgbClr val="FF0000"/>
                </a:solidFill>
              </a:rPr>
              <a:t>一</a:t>
            </a:r>
            <a:r>
              <a:rPr lang="ja-JP" altLang="ja-JP" sz="3600" dirty="0" smtClean="0">
                <a:solidFill>
                  <a:srgbClr val="FF0000"/>
                </a:solidFill>
              </a:rPr>
              <a:t>日当消費</a:t>
            </a:r>
            <a:r>
              <a:rPr lang="ja-JP" altLang="ja-JP" sz="3600" dirty="0">
                <a:solidFill>
                  <a:srgbClr val="FF0000"/>
                </a:solidFill>
              </a:rPr>
              <a:t>額は平均</a:t>
            </a:r>
            <a:r>
              <a:rPr lang="en-US" altLang="ja-JP" sz="3600" dirty="0">
                <a:solidFill>
                  <a:srgbClr val="FF0000"/>
                </a:solidFill>
              </a:rPr>
              <a:t>1.91</a:t>
            </a:r>
            <a:r>
              <a:rPr lang="ja-JP" altLang="ja-JP" sz="3600" dirty="0">
                <a:solidFill>
                  <a:srgbClr val="FF0000"/>
                </a:solidFill>
              </a:rPr>
              <a:t>ドル</a:t>
            </a:r>
            <a:r>
              <a:rPr lang="ja-JP" altLang="ja-JP" sz="3600" dirty="0" smtClean="0"/>
              <a:t>）</a:t>
            </a:r>
            <a:endParaRPr lang="en-US" altLang="ja-JP" sz="3600" dirty="0" smtClean="0"/>
          </a:p>
          <a:p>
            <a:pPr marL="0" indent="0">
              <a:buNone/>
            </a:pPr>
            <a:r>
              <a:rPr lang="ja-JP" altLang="ja-JP" sz="3600" dirty="0" smtClean="0"/>
              <a:t>極東</a:t>
            </a:r>
            <a:r>
              <a:rPr lang="ja-JP" altLang="ja-JP" sz="3600" dirty="0"/>
              <a:t>からの来訪者の増大がハワイ並みの消費構造に近づけられるかがこれからの</a:t>
            </a:r>
            <a:r>
              <a:rPr lang="ja-JP" altLang="ja-JP" sz="3600" dirty="0" smtClean="0"/>
              <a:t>課題</a:t>
            </a:r>
            <a:endParaRPr lang="ja-JP" altLang="ja-JP" sz="3600" dirty="0"/>
          </a:p>
        </p:txBody>
      </p:sp>
    </p:spTree>
    <p:extLst>
      <p:ext uri="{BB962C8B-B14F-4D97-AF65-F5344CB8AC3E}">
        <p14:creationId xmlns:p14="http://schemas.microsoft.com/office/powerpoint/2010/main" val="245877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364259" y="244504"/>
            <a:ext cx="9492973" cy="2535272"/>
          </a:xfrm>
          <a:prstGeom prst="rect">
            <a:avLst/>
          </a:prstGeom>
        </p:spPr>
      </p:pic>
      <p:pic>
        <p:nvPicPr>
          <p:cNvPr id="5" name="図 4"/>
          <p:cNvPicPr>
            <a:picLocks noChangeAspect="1"/>
          </p:cNvPicPr>
          <p:nvPr/>
        </p:nvPicPr>
        <p:blipFill>
          <a:blip r:embed="rId3"/>
          <a:stretch>
            <a:fillRect/>
          </a:stretch>
        </p:blipFill>
        <p:spPr>
          <a:xfrm>
            <a:off x="364259" y="3346704"/>
            <a:ext cx="10643866" cy="2754676"/>
          </a:xfrm>
          <a:prstGeom prst="rect">
            <a:avLst/>
          </a:prstGeom>
        </p:spPr>
      </p:pic>
    </p:spTree>
    <p:extLst>
      <p:ext uri="{BB962C8B-B14F-4D97-AF65-F5344CB8AC3E}">
        <p14:creationId xmlns:p14="http://schemas.microsoft.com/office/powerpoint/2010/main" val="3536760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solidFill>
          </a:ln>
        </p:spPr>
        <p:txBody>
          <a:bodyPr/>
          <a:lstStyle/>
          <a:p>
            <a:pPr algn="ctr"/>
            <a:r>
              <a:rPr kumimoji="1" lang="ja-JP" altLang="en-US" dirty="0" smtClean="0"/>
              <a:t>来訪者の宿泊日数</a:t>
            </a:r>
            <a:endParaRPr kumimoji="1" lang="ja-JP" altLang="en-US" dirty="0"/>
          </a:p>
        </p:txBody>
      </p:sp>
      <p:pic>
        <p:nvPicPr>
          <p:cNvPr id="3" name="図 2"/>
          <p:cNvPicPr>
            <a:picLocks noChangeAspect="1"/>
          </p:cNvPicPr>
          <p:nvPr/>
        </p:nvPicPr>
        <p:blipFill>
          <a:blip r:embed="rId2"/>
          <a:stretch>
            <a:fillRect/>
          </a:stretch>
        </p:blipFill>
        <p:spPr>
          <a:xfrm>
            <a:off x="1225296" y="1795583"/>
            <a:ext cx="10305288" cy="5062417"/>
          </a:xfrm>
          <a:prstGeom prst="rect">
            <a:avLst/>
          </a:prstGeom>
        </p:spPr>
      </p:pic>
    </p:spTree>
    <p:extLst>
      <p:ext uri="{BB962C8B-B14F-4D97-AF65-F5344CB8AC3E}">
        <p14:creationId xmlns:p14="http://schemas.microsoft.com/office/powerpoint/2010/main" val="468868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052195"/>
          </a:xfrm>
          <a:ln>
            <a:solidFill>
              <a:schemeClr val="tx1">
                <a:lumMod val="95000"/>
                <a:lumOff val="5000"/>
              </a:schemeClr>
            </a:solidFill>
          </a:ln>
        </p:spPr>
        <p:txBody>
          <a:bodyPr/>
          <a:lstStyle/>
          <a:p>
            <a:pPr algn="ctr"/>
            <a:r>
              <a:rPr kumimoji="1" lang="ja-JP" altLang="en-US" dirty="0" smtClean="0"/>
              <a:t>現地での旅行消費額</a:t>
            </a:r>
            <a:endParaRPr kumimoji="1" lang="ja-JP" altLang="en-US" dirty="0"/>
          </a:p>
        </p:txBody>
      </p:sp>
      <p:pic>
        <p:nvPicPr>
          <p:cNvPr id="4" name="図 3"/>
          <p:cNvPicPr>
            <a:picLocks noChangeAspect="1"/>
          </p:cNvPicPr>
          <p:nvPr/>
        </p:nvPicPr>
        <p:blipFill>
          <a:blip r:embed="rId2"/>
          <a:stretch>
            <a:fillRect/>
          </a:stretch>
        </p:blipFill>
        <p:spPr>
          <a:xfrm>
            <a:off x="2002872" y="1559633"/>
            <a:ext cx="6958248" cy="5014903"/>
          </a:xfrm>
          <a:prstGeom prst="rect">
            <a:avLst/>
          </a:prstGeom>
        </p:spPr>
      </p:pic>
    </p:spTree>
    <p:extLst>
      <p:ext uri="{BB962C8B-B14F-4D97-AF65-F5344CB8AC3E}">
        <p14:creationId xmlns:p14="http://schemas.microsoft.com/office/powerpoint/2010/main" val="827972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64079" y="300427"/>
            <a:ext cx="10515600" cy="1325563"/>
          </a:xfrm>
          <a:ln>
            <a:solidFill>
              <a:schemeClr val="accent1"/>
            </a:solidFill>
          </a:ln>
        </p:spPr>
        <p:txBody>
          <a:bodyPr/>
          <a:lstStyle/>
          <a:p>
            <a:pPr algn="ctr"/>
            <a:r>
              <a:rPr kumimoji="1" lang="ja-JP" altLang="en-US" dirty="0" smtClean="0">
                <a:solidFill>
                  <a:srgbClr val="FF0000"/>
                </a:solidFill>
              </a:rPr>
              <a:t>１９３９年</a:t>
            </a:r>
            <a:r>
              <a:rPr kumimoji="1" lang="ja-JP" altLang="en-US" dirty="0" smtClean="0"/>
              <a:t>　人口政策確立要綱（閣議決定）</a:t>
            </a:r>
            <a:endParaRPr kumimoji="1" lang="ja-JP" altLang="en-US" dirty="0"/>
          </a:p>
        </p:txBody>
      </p:sp>
      <p:sp>
        <p:nvSpPr>
          <p:cNvPr id="3" name="コンテンツ プレースホルダ 2"/>
          <p:cNvSpPr>
            <a:spLocks noGrp="1"/>
          </p:cNvSpPr>
          <p:nvPr>
            <p:ph idx="1"/>
          </p:nvPr>
        </p:nvSpPr>
        <p:spPr>
          <a:xfrm>
            <a:off x="237744" y="2395728"/>
            <a:ext cx="11768327" cy="3822192"/>
          </a:xfrm>
        </p:spPr>
        <p:txBody>
          <a:bodyPr>
            <a:normAutofit/>
          </a:bodyPr>
          <a:lstStyle/>
          <a:p>
            <a:r>
              <a:rPr lang="ja-JP" altLang="en-US" sz="4000" dirty="0" smtClean="0">
                <a:solidFill>
                  <a:schemeClr val="tx1">
                    <a:lumMod val="95000"/>
                    <a:lumOff val="5000"/>
                  </a:schemeClr>
                </a:solidFill>
              </a:rPr>
              <a:t>「</a:t>
            </a:r>
            <a:r>
              <a:rPr lang="ja-JP" altLang="en-US" sz="4000" dirty="0">
                <a:solidFill>
                  <a:schemeClr val="tx1">
                    <a:lumMod val="95000"/>
                    <a:lumOff val="5000"/>
                  </a:schemeClr>
                </a:solidFill>
              </a:rPr>
              <a:t>昭和</a:t>
            </a:r>
            <a:r>
              <a:rPr lang="en-US" altLang="ja-JP" sz="4000" dirty="0">
                <a:solidFill>
                  <a:schemeClr val="tx1">
                    <a:lumMod val="95000"/>
                    <a:lumOff val="5000"/>
                  </a:schemeClr>
                </a:solidFill>
              </a:rPr>
              <a:t>35</a:t>
            </a:r>
            <a:r>
              <a:rPr lang="ja-JP" altLang="en-US" sz="4000" dirty="0">
                <a:solidFill>
                  <a:schemeClr val="tx1">
                    <a:lumMod val="95000"/>
                    <a:lumOff val="5000"/>
                  </a:schemeClr>
                </a:solidFill>
              </a:rPr>
              <a:t>年」の内地人の総人口を「一億人」とする全体目標</a:t>
            </a:r>
            <a:endParaRPr lang="en-US" altLang="ja-JP" sz="4000" dirty="0">
              <a:solidFill>
                <a:schemeClr val="tx1">
                  <a:lumMod val="95000"/>
                  <a:lumOff val="5000"/>
                </a:schemeClr>
              </a:solidFill>
            </a:endParaRPr>
          </a:p>
          <a:p>
            <a:r>
              <a:rPr lang="ja-JP" altLang="en-US" sz="4000" dirty="0" smtClean="0"/>
              <a:t>中川友長（人口問題研究所調査部長）による</a:t>
            </a:r>
            <a:r>
              <a:rPr lang="en-US" altLang="ja-JP" sz="4000" dirty="0" smtClean="0"/>
              <a:t>1939</a:t>
            </a:r>
            <a:r>
              <a:rPr lang="ja-JP" altLang="en-US" sz="4000" dirty="0" smtClean="0"/>
              <a:t>年人口推計ベース　</a:t>
            </a:r>
            <a:endParaRPr lang="en-US" altLang="ja-JP" sz="4000" dirty="0" smtClean="0"/>
          </a:p>
          <a:p>
            <a:r>
              <a:rPr lang="ja-JP" altLang="en-US" sz="4000" dirty="0" smtClean="0"/>
              <a:t>日本の人口は</a:t>
            </a:r>
            <a:r>
              <a:rPr lang="en-US" altLang="ja-JP" sz="4000" dirty="0" smtClean="0"/>
              <a:t>1960</a:t>
            </a:r>
            <a:r>
              <a:rPr lang="ja-JP" altLang="en-US" sz="4000" dirty="0" smtClean="0"/>
              <a:t>年～</a:t>
            </a:r>
            <a:r>
              <a:rPr lang="en-US" altLang="ja-JP" sz="4000" dirty="0" smtClean="0"/>
              <a:t>65</a:t>
            </a:r>
            <a:r>
              <a:rPr lang="ja-JP" altLang="en-US" sz="4000" dirty="0" smtClean="0"/>
              <a:t>年の間に１億人を超えるものの、</a:t>
            </a:r>
            <a:r>
              <a:rPr lang="en-US" altLang="ja-JP" sz="4000" dirty="0">
                <a:solidFill>
                  <a:schemeClr val="tx1">
                    <a:lumMod val="95000"/>
                    <a:lumOff val="5000"/>
                  </a:schemeClr>
                </a:solidFill>
              </a:rPr>
              <a:t>2000</a:t>
            </a:r>
            <a:r>
              <a:rPr lang="ja-JP" altLang="en-US" sz="4000" dirty="0">
                <a:solidFill>
                  <a:schemeClr val="tx1">
                    <a:lumMod val="95000"/>
                    <a:lumOff val="5000"/>
                  </a:schemeClr>
                </a:solidFill>
              </a:rPr>
              <a:t>年</a:t>
            </a:r>
            <a:r>
              <a:rPr lang="ja-JP" altLang="en-US" sz="4000" dirty="0" smtClean="0">
                <a:solidFill>
                  <a:schemeClr val="tx1">
                    <a:lumMod val="95000"/>
                    <a:lumOff val="5000"/>
                  </a:schemeClr>
                </a:solidFill>
              </a:rPr>
              <a:t>の１億２２７４万</a:t>
            </a:r>
            <a:r>
              <a:rPr lang="ja-JP" altLang="en-US" sz="4000" dirty="0">
                <a:solidFill>
                  <a:schemeClr val="tx1">
                    <a:lumMod val="95000"/>
                    <a:lumOff val="5000"/>
                  </a:schemeClr>
                </a:solidFill>
              </a:rPr>
              <a:t>をピークに</a:t>
            </a:r>
            <a:r>
              <a:rPr lang="ja-JP" altLang="en-US" sz="4000" dirty="0" smtClean="0">
                <a:solidFill>
                  <a:schemeClr val="tx1">
                    <a:lumMod val="95000"/>
                    <a:lumOff val="5000"/>
                  </a:schemeClr>
                </a:solidFill>
              </a:rPr>
              <a:t>減少と</a:t>
            </a:r>
            <a:r>
              <a:rPr lang="ja-JP" altLang="en-US" sz="4000" dirty="0" smtClean="0">
                <a:solidFill>
                  <a:srgbClr val="FF0000"/>
                </a:solidFill>
              </a:rPr>
              <a:t>予測</a:t>
            </a:r>
            <a:endParaRPr lang="ja-JP" altLang="en-US" sz="4000" dirty="0">
              <a:solidFill>
                <a:srgbClr val="FF0000"/>
              </a:solidFill>
            </a:endParaRPr>
          </a:p>
        </p:txBody>
      </p:sp>
    </p:spTree>
    <p:extLst>
      <p:ext uri="{BB962C8B-B14F-4D97-AF65-F5344CB8AC3E}">
        <p14:creationId xmlns:p14="http://schemas.microsoft.com/office/powerpoint/2010/main" val="9541601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72517"/>
            <a:ext cx="10515600" cy="1325563"/>
          </a:xfrm>
          <a:ln>
            <a:solidFill>
              <a:schemeClr val="tx1">
                <a:lumMod val="85000"/>
                <a:lumOff val="15000"/>
              </a:schemeClr>
            </a:solidFill>
          </a:ln>
        </p:spPr>
        <p:txBody>
          <a:bodyPr/>
          <a:lstStyle/>
          <a:p>
            <a:pPr algn="ctr"/>
            <a:r>
              <a:rPr kumimoji="1" lang="ja-JP" altLang="en-US" dirty="0" smtClean="0"/>
              <a:t>各国人州の旅行（トリップ当たりの支出）</a:t>
            </a:r>
            <a:endParaRPr kumimoji="1" lang="ja-JP" altLang="en-US" dirty="0"/>
          </a:p>
        </p:txBody>
      </p:sp>
      <p:pic>
        <p:nvPicPr>
          <p:cNvPr id="5" name="図 4"/>
          <p:cNvPicPr>
            <a:picLocks noChangeAspect="1"/>
          </p:cNvPicPr>
          <p:nvPr/>
        </p:nvPicPr>
        <p:blipFill>
          <a:blip r:embed="rId2"/>
          <a:stretch>
            <a:fillRect/>
          </a:stretch>
        </p:blipFill>
        <p:spPr>
          <a:xfrm>
            <a:off x="612516" y="1472184"/>
            <a:ext cx="11364494" cy="5212080"/>
          </a:xfrm>
          <a:prstGeom prst="rect">
            <a:avLst/>
          </a:prstGeom>
        </p:spPr>
      </p:pic>
    </p:spTree>
    <p:extLst>
      <p:ext uri="{BB962C8B-B14F-4D97-AF65-F5344CB8AC3E}">
        <p14:creationId xmlns:p14="http://schemas.microsoft.com/office/powerpoint/2010/main" val="3028544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402336" y="146304"/>
            <a:ext cx="11512295" cy="6638544"/>
          </a:xfrm>
          <a:prstGeom prst="rect">
            <a:avLst/>
          </a:prstGeom>
        </p:spPr>
      </p:pic>
    </p:spTree>
    <p:extLst>
      <p:ext uri="{BB962C8B-B14F-4D97-AF65-F5344CB8AC3E}">
        <p14:creationId xmlns:p14="http://schemas.microsoft.com/office/powerpoint/2010/main" val="3741383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3886200" y="152400"/>
            <a:ext cx="4267200" cy="533400"/>
          </a:xfrm>
          <a:solidFill>
            <a:schemeClr val="accent6">
              <a:lumMod val="40000"/>
              <a:lumOff val="60000"/>
            </a:schemeClr>
          </a:solidFill>
          <a:ln w="19050">
            <a:solidFill>
              <a:schemeClr val="tx1"/>
            </a:solidFill>
          </a:ln>
        </p:spPr>
        <p:txBody>
          <a:bodyPr>
            <a:normAutofit/>
          </a:bodyPr>
          <a:lstStyle/>
          <a:p>
            <a:r>
              <a:rPr lang="ja-JP" altLang="en-US" sz="3200"/>
              <a:t>宿泊制度の構図</a:t>
            </a:r>
          </a:p>
        </p:txBody>
      </p:sp>
      <p:sp>
        <p:nvSpPr>
          <p:cNvPr id="81923" name="Text Box 3"/>
          <p:cNvSpPr txBox="1">
            <a:spLocks noChangeArrowheads="1"/>
          </p:cNvSpPr>
          <p:nvPr/>
        </p:nvSpPr>
        <p:spPr bwMode="auto">
          <a:xfrm>
            <a:off x="4943476" y="981076"/>
            <a:ext cx="1990725" cy="466725"/>
          </a:xfrm>
          <a:prstGeom prst="rect">
            <a:avLst/>
          </a:prstGeom>
          <a:noFill/>
          <a:ln w="9525">
            <a:solidFill>
              <a:schemeClr val="tx1"/>
            </a:solidFill>
            <a:miter lim="800000"/>
            <a:headEnd/>
            <a:tailEnd/>
          </a:ln>
          <a:effectLst/>
        </p:spPr>
        <p:txBody>
          <a:bodyPr>
            <a:spAutoFit/>
          </a:bodyPr>
          <a:lstStyle/>
          <a:p>
            <a:pPr algn="ctr"/>
            <a:r>
              <a:rPr lang="ja-JP" altLang="en-US" sz="2400">
                <a:latin typeface="Times New Roman" pitchFamily="18" charset="0"/>
              </a:rPr>
              <a:t>旅館業法</a:t>
            </a:r>
          </a:p>
        </p:txBody>
      </p:sp>
      <p:sp>
        <p:nvSpPr>
          <p:cNvPr id="81924" name="Text Box 4"/>
          <p:cNvSpPr txBox="1">
            <a:spLocks noChangeArrowheads="1"/>
          </p:cNvSpPr>
          <p:nvPr/>
        </p:nvSpPr>
        <p:spPr bwMode="auto">
          <a:xfrm>
            <a:off x="7696200" y="1651000"/>
            <a:ext cx="2686050" cy="406400"/>
          </a:xfrm>
          <a:prstGeom prst="rect">
            <a:avLst/>
          </a:prstGeom>
          <a:noFill/>
          <a:ln w="9525">
            <a:solidFill>
              <a:schemeClr val="tx1"/>
            </a:solidFill>
            <a:miter lim="800000"/>
            <a:headEnd/>
            <a:tailEnd/>
          </a:ln>
          <a:effectLst/>
        </p:spPr>
        <p:txBody>
          <a:bodyPr wrap="none">
            <a:spAutoFit/>
          </a:bodyPr>
          <a:lstStyle/>
          <a:p>
            <a:pPr algn="r"/>
            <a:r>
              <a:rPr lang="ja-JP" altLang="en-US" sz="2000">
                <a:latin typeface="Times New Roman" pitchFamily="18" charset="0"/>
              </a:rPr>
              <a:t>国際観光ホテル整備法</a:t>
            </a:r>
          </a:p>
        </p:txBody>
      </p:sp>
      <p:sp>
        <p:nvSpPr>
          <p:cNvPr id="81925" name="Text Box 5"/>
          <p:cNvSpPr txBox="1">
            <a:spLocks noChangeArrowheads="1"/>
          </p:cNvSpPr>
          <p:nvPr/>
        </p:nvSpPr>
        <p:spPr bwMode="auto">
          <a:xfrm>
            <a:off x="5816600" y="5238750"/>
            <a:ext cx="812800" cy="476250"/>
          </a:xfrm>
          <a:prstGeom prst="rect">
            <a:avLst/>
          </a:prstGeom>
          <a:noFill/>
          <a:ln w="19050">
            <a:solidFill>
              <a:schemeClr val="tx1"/>
            </a:solidFill>
            <a:miter lim="800000"/>
            <a:headEnd/>
            <a:tailEnd/>
          </a:ln>
          <a:effectLst/>
        </p:spPr>
        <p:txBody>
          <a:bodyPr wrap="none">
            <a:spAutoFit/>
          </a:bodyPr>
          <a:lstStyle/>
          <a:p>
            <a:pPr algn="r"/>
            <a:r>
              <a:rPr lang="ja-JP" altLang="en-US" sz="2400">
                <a:latin typeface="Times New Roman" pitchFamily="18" charset="0"/>
              </a:rPr>
              <a:t>宿泊</a:t>
            </a:r>
          </a:p>
        </p:txBody>
      </p:sp>
      <p:sp>
        <p:nvSpPr>
          <p:cNvPr id="81926" name="Text Box 6"/>
          <p:cNvSpPr txBox="1">
            <a:spLocks noChangeArrowheads="1"/>
          </p:cNvSpPr>
          <p:nvPr/>
        </p:nvSpPr>
        <p:spPr bwMode="auto">
          <a:xfrm>
            <a:off x="8245476" y="2151063"/>
            <a:ext cx="1736725" cy="366712"/>
          </a:xfrm>
          <a:prstGeom prst="rect">
            <a:avLst/>
          </a:prstGeom>
          <a:noFill/>
          <a:ln w="9525">
            <a:noFill/>
            <a:miter lim="800000"/>
            <a:headEnd/>
            <a:tailEnd/>
          </a:ln>
          <a:effectLst/>
        </p:spPr>
        <p:txBody>
          <a:bodyPr wrap="none">
            <a:spAutoFit/>
          </a:bodyPr>
          <a:lstStyle/>
          <a:p>
            <a:pPr algn="r"/>
            <a:r>
              <a:rPr lang="en-US" altLang="ja-JP">
                <a:latin typeface="Times New Roman" pitchFamily="18" charset="0"/>
              </a:rPr>
              <a:t>(</a:t>
            </a:r>
            <a:r>
              <a:rPr lang="ja-JP" altLang="en-US">
                <a:latin typeface="Times New Roman" pitchFamily="18" charset="0"/>
              </a:rPr>
              <a:t>宿泊及び食事）</a:t>
            </a:r>
          </a:p>
        </p:txBody>
      </p:sp>
      <p:sp>
        <p:nvSpPr>
          <p:cNvPr id="81927" name="Text Box 7"/>
          <p:cNvSpPr txBox="1">
            <a:spLocks noChangeArrowheads="1"/>
          </p:cNvSpPr>
          <p:nvPr/>
        </p:nvSpPr>
        <p:spPr bwMode="auto">
          <a:xfrm>
            <a:off x="8285202" y="2707720"/>
            <a:ext cx="553998" cy="2092881"/>
          </a:xfrm>
          <a:prstGeom prst="rect">
            <a:avLst/>
          </a:prstGeom>
          <a:noFill/>
          <a:ln w="9525">
            <a:solidFill>
              <a:schemeClr val="tx1"/>
            </a:solidFill>
            <a:prstDash val="dash"/>
            <a:miter lim="800000"/>
            <a:headEnd/>
            <a:tailEnd/>
          </a:ln>
          <a:effectLst/>
        </p:spPr>
        <p:txBody>
          <a:bodyPr vert="eaVert" wrap="none">
            <a:spAutoFit/>
          </a:bodyPr>
          <a:lstStyle/>
          <a:p>
            <a:pPr algn="r"/>
            <a:r>
              <a:rPr lang="ja-JP" altLang="en-US" sz="2400">
                <a:latin typeface="Times New Roman" pitchFamily="18" charset="0"/>
              </a:rPr>
              <a:t>約款・料金規制</a:t>
            </a:r>
          </a:p>
        </p:txBody>
      </p:sp>
      <p:cxnSp>
        <p:nvCxnSpPr>
          <p:cNvPr id="81928" name="AutoShape 8"/>
          <p:cNvCxnSpPr>
            <a:cxnSpLocks noChangeShapeType="1"/>
            <a:stCxn id="81923" idx="3"/>
            <a:endCxn id="81924" idx="0"/>
          </p:cNvCxnSpPr>
          <p:nvPr/>
        </p:nvCxnSpPr>
        <p:spPr bwMode="auto">
          <a:xfrm>
            <a:off x="6934201" y="1214438"/>
            <a:ext cx="2105025" cy="436562"/>
          </a:xfrm>
          <a:prstGeom prst="bentConnector2">
            <a:avLst/>
          </a:prstGeom>
          <a:noFill/>
          <a:ln w="9525">
            <a:solidFill>
              <a:schemeClr val="tx1"/>
            </a:solidFill>
            <a:miter lim="800000"/>
            <a:headEnd/>
            <a:tailEnd type="triangle" w="med" len="med"/>
          </a:ln>
          <a:effectLst/>
        </p:spPr>
      </p:cxnSp>
      <p:sp>
        <p:nvSpPr>
          <p:cNvPr id="81929" name="Text Box 9"/>
          <p:cNvSpPr txBox="1">
            <a:spLocks noChangeArrowheads="1"/>
          </p:cNvSpPr>
          <p:nvPr/>
        </p:nvSpPr>
        <p:spPr bwMode="auto">
          <a:xfrm>
            <a:off x="9215477" y="2815865"/>
            <a:ext cx="553998" cy="1908535"/>
          </a:xfrm>
          <a:prstGeom prst="rect">
            <a:avLst/>
          </a:prstGeom>
          <a:noFill/>
          <a:ln w="9525">
            <a:solidFill>
              <a:schemeClr val="tx1"/>
            </a:solidFill>
            <a:prstDash val="dash"/>
            <a:miter lim="800000"/>
            <a:headEnd/>
            <a:tailEnd/>
          </a:ln>
          <a:effectLst/>
        </p:spPr>
        <p:txBody>
          <a:bodyPr vert="eaVert" wrap="none">
            <a:spAutoFit/>
          </a:bodyPr>
          <a:lstStyle/>
          <a:p>
            <a:pPr algn="r"/>
            <a:r>
              <a:rPr lang="ja-JP" altLang="en-US" sz="2400">
                <a:latin typeface="Times New Roman" pitchFamily="18" charset="0"/>
              </a:rPr>
              <a:t>税制上の措置</a:t>
            </a:r>
          </a:p>
        </p:txBody>
      </p:sp>
      <p:sp>
        <p:nvSpPr>
          <p:cNvPr id="81930" name="Oval 10"/>
          <p:cNvSpPr>
            <a:spLocks noChangeArrowheads="1"/>
          </p:cNvSpPr>
          <p:nvPr/>
        </p:nvSpPr>
        <p:spPr bwMode="auto">
          <a:xfrm>
            <a:off x="8001000" y="4876800"/>
            <a:ext cx="1066800" cy="533400"/>
          </a:xfrm>
          <a:prstGeom prst="ellipse">
            <a:avLst/>
          </a:prstGeom>
          <a:noFill/>
          <a:ln w="9525">
            <a:solidFill>
              <a:schemeClr val="tx1"/>
            </a:solidFill>
            <a:round/>
            <a:headEnd/>
            <a:tailEnd/>
          </a:ln>
          <a:effectLst/>
        </p:spPr>
        <p:txBody>
          <a:bodyPr wrap="none" anchor="ctr"/>
          <a:lstStyle/>
          <a:p>
            <a:pPr algn="ctr"/>
            <a:r>
              <a:rPr lang="ja-JP" altLang="en-US" sz="2400">
                <a:latin typeface="Times New Roman" pitchFamily="18" charset="0"/>
              </a:rPr>
              <a:t>形骸化</a:t>
            </a:r>
          </a:p>
        </p:txBody>
      </p:sp>
      <p:sp>
        <p:nvSpPr>
          <p:cNvPr id="81931" name="Oval 11"/>
          <p:cNvSpPr>
            <a:spLocks noChangeArrowheads="1"/>
          </p:cNvSpPr>
          <p:nvPr/>
        </p:nvSpPr>
        <p:spPr bwMode="auto">
          <a:xfrm>
            <a:off x="9067800" y="4876800"/>
            <a:ext cx="1066800" cy="533400"/>
          </a:xfrm>
          <a:prstGeom prst="ellipse">
            <a:avLst/>
          </a:prstGeom>
          <a:noFill/>
          <a:ln w="9525">
            <a:solidFill>
              <a:schemeClr val="tx1"/>
            </a:solidFill>
            <a:round/>
            <a:headEnd/>
            <a:tailEnd/>
          </a:ln>
          <a:effectLst/>
        </p:spPr>
        <p:txBody>
          <a:bodyPr wrap="none" anchor="ctr"/>
          <a:lstStyle/>
          <a:p>
            <a:pPr algn="ctr"/>
            <a:r>
              <a:rPr lang="ja-JP" altLang="en-US" sz="2400">
                <a:latin typeface="Times New Roman" pitchFamily="18" charset="0"/>
              </a:rPr>
              <a:t>消滅</a:t>
            </a:r>
          </a:p>
        </p:txBody>
      </p:sp>
      <p:sp>
        <p:nvSpPr>
          <p:cNvPr id="81932" name="Text Box 12"/>
          <p:cNvSpPr txBox="1">
            <a:spLocks noChangeArrowheads="1"/>
          </p:cNvSpPr>
          <p:nvPr/>
        </p:nvSpPr>
        <p:spPr bwMode="auto">
          <a:xfrm>
            <a:off x="5902365" y="3332163"/>
            <a:ext cx="553998" cy="1320800"/>
          </a:xfrm>
          <a:prstGeom prst="rect">
            <a:avLst/>
          </a:prstGeom>
          <a:noFill/>
          <a:ln w="9525">
            <a:solidFill>
              <a:schemeClr val="tx1"/>
            </a:solidFill>
            <a:prstDash val="dash"/>
            <a:miter lim="800000"/>
            <a:headEnd/>
            <a:tailEnd/>
          </a:ln>
          <a:effectLst/>
        </p:spPr>
        <p:txBody>
          <a:bodyPr vert="eaVert">
            <a:spAutoFit/>
          </a:bodyPr>
          <a:lstStyle/>
          <a:p>
            <a:pPr algn="r"/>
            <a:r>
              <a:rPr lang="ja-JP" altLang="en-US" sz="2400">
                <a:latin typeface="Times New Roman" pitchFamily="18" charset="0"/>
              </a:rPr>
              <a:t>引受義務</a:t>
            </a:r>
          </a:p>
        </p:txBody>
      </p:sp>
      <p:sp>
        <p:nvSpPr>
          <p:cNvPr id="81933" name="Text Box 13"/>
          <p:cNvSpPr txBox="1">
            <a:spLocks noChangeArrowheads="1"/>
          </p:cNvSpPr>
          <p:nvPr/>
        </p:nvSpPr>
        <p:spPr bwMode="auto">
          <a:xfrm>
            <a:off x="1930400" y="990600"/>
            <a:ext cx="2336800" cy="476250"/>
          </a:xfrm>
          <a:prstGeom prst="rect">
            <a:avLst/>
          </a:prstGeom>
          <a:noFill/>
          <a:ln w="19050">
            <a:solidFill>
              <a:schemeClr val="tx1"/>
            </a:solidFill>
            <a:miter lim="800000"/>
            <a:headEnd/>
            <a:tailEnd/>
          </a:ln>
          <a:effectLst/>
        </p:spPr>
        <p:txBody>
          <a:bodyPr wrap="none">
            <a:spAutoFit/>
          </a:bodyPr>
          <a:lstStyle/>
          <a:p>
            <a:pPr algn="r"/>
            <a:r>
              <a:rPr lang="ja-JP" altLang="en-US" sz="2400">
                <a:latin typeface="Times New Roman" pitchFamily="18" charset="0"/>
              </a:rPr>
              <a:t>住宅関連諸制度</a:t>
            </a:r>
          </a:p>
        </p:txBody>
      </p:sp>
      <p:sp>
        <p:nvSpPr>
          <p:cNvPr id="81934" name="Text Box 14"/>
          <p:cNvSpPr txBox="1">
            <a:spLocks noChangeArrowheads="1"/>
          </p:cNvSpPr>
          <p:nvPr/>
        </p:nvSpPr>
        <p:spPr bwMode="auto">
          <a:xfrm>
            <a:off x="2616200" y="5181600"/>
            <a:ext cx="812800" cy="476250"/>
          </a:xfrm>
          <a:prstGeom prst="rect">
            <a:avLst/>
          </a:prstGeom>
          <a:noFill/>
          <a:ln w="19050">
            <a:solidFill>
              <a:schemeClr val="tx1"/>
            </a:solidFill>
            <a:miter lim="800000"/>
            <a:headEnd/>
            <a:tailEnd/>
          </a:ln>
          <a:effectLst/>
        </p:spPr>
        <p:txBody>
          <a:bodyPr wrap="none">
            <a:spAutoFit/>
          </a:bodyPr>
          <a:lstStyle/>
          <a:p>
            <a:pPr algn="r"/>
            <a:r>
              <a:rPr lang="ja-JP" altLang="en-US" sz="2400">
                <a:latin typeface="Times New Roman" pitchFamily="18" charset="0"/>
              </a:rPr>
              <a:t>居住</a:t>
            </a:r>
          </a:p>
        </p:txBody>
      </p:sp>
      <p:sp>
        <p:nvSpPr>
          <p:cNvPr id="81935" name="AutoShape 15"/>
          <p:cNvSpPr>
            <a:spLocks noChangeArrowheads="1"/>
          </p:cNvSpPr>
          <p:nvPr/>
        </p:nvSpPr>
        <p:spPr bwMode="auto">
          <a:xfrm>
            <a:off x="4114800" y="5181600"/>
            <a:ext cx="1214438" cy="609600"/>
          </a:xfrm>
          <a:prstGeom prst="leftRightArrow">
            <a:avLst>
              <a:gd name="adj1" fmla="val 50000"/>
              <a:gd name="adj2" fmla="val 39844"/>
            </a:avLst>
          </a:prstGeom>
          <a:noFill/>
          <a:ln w="9525">
            <a:solidFill>
              <a:schemeClr val="tx1"/>
            </a:solidFill>
            <a:miter lim="800000"/>
            <a:headEnd/>
            <a:tailEnd/>
          </a:ln>
          <a:effectLst/>
        </p:spPr>
        <p:txBody>
          <a:bodyPr wrap="none" anchor="ctr"/>
          <a:lstStyle/>
          <a:p>
            <a:pPr algn="ctr"/>
            <a:r>
              <a:rPr lang="ja-JP" altLang="en-US" sz="2400">
                <a:latin typeface="Times New Roman" pitchFamily="18" charset="0"/>
              </a:rPr>
              <a:t>接近</a:t>
            </a:r>
          </a:p>
        </p:txBody>
      </p:sp>
      <p:sp>
        <p:nvSpPr>
          <p:cNvPr id="81936" name="Text Box 16"/>
          <p:cNvSpPr txBox="1">
            <a:spLocks noChangeArrowheads="1"/>
          </p:cNvSpPr>
          <p:nvPr/>
        </p:nvSpPr>
        <p:spPr bwMode="auto">
          <a:xfrm>
            <a:off x="5226050" y="5729288"/>
            <a:ext cx="1098550" cy="366712"/>
          </a:xfrm>
          <a:prstGeom prst="rect">
            <a:avLst/>
          </a:prstGeom>
          <a:noFill/>
          <a:ln w="9525">
            <a:noFill/>
            <a:miter lim="800000"/>
            <a:headEnd/>
            <a:tailEnd/>
          </a:ln>
          <a:effectLst/>
        </p:spPr>
        <p:txBody>
          <a:bodyPr wrap="none">
            <a:spAutoFit/>
          </a:bodyPr>
          <a:lstStyle/>
          <a:p>
            <a:pPr algn="r"/>
            <a:r>
              <a:rPr lang="ja-JP" altLang="en-US">
                <a:latin typeface="Times New Roman" pitchFamily="18" charset="0"/>
              </a:rPr>
              <a:t>下宿営業</a:t>
            </a:r>
          </a:p>
        </p:txBody>
      </p:sp>
      <p:sp>
        <p:nvSpPr>
          <p:cNvPr id="81937" name="Text Box 17"/>
          <p:cNvSpPr txBox="1">
            <a:spLocks noChangeArrowheads="1"/>
          </p:cNvSpPr>
          <p:nvPr/>
        </p:nvSpPr>
        <p:spPr bwMode="auto">
          <a:xfrm>
            <a:off x="3048000" y="5805488"/>
            <a:ext cx="869950" cy="366712"/>
          </a:xfrm>
          <a:prstGeom prst="rect">
            <a:avLst/>
          </a:prstGeom>
          <a:noFill/>
          <a:ln w="9525">
            <a:noFill/>
            <a:miter lim="800000"/>
            <a:headEnd/>
            <a:tailEnd/>
          </a:ln>
          <a:effectLst/>
        </p:spPr>
        <p:txBody>
          <a:bodyPr wrap="none">
            <a:spAutoFit/>
          </a:bodyPr>
          <a:lstStyle/>
          <a:p>
            <a:pPr algn="r"/>
            <a:r>
              <a:rPr lang="ja-JP" altLang="en-US">
                <a:latin typeface="Times New Roman" pitchFamily="18" charset="0"/>
              </a:rPr>
              <a:t>別荘等</a:t>
            </a:r>
          </a:p>
        </p:txBody>
      </p:sp>
      <p:sp>
        <p:nvSpPr>
          <p:cNvPr id="81938" name="Text Box 18"/>
          <p:cNvSpPr txBox="1">
            <a:spLocks noChangeArrowheads="1"/>
          </p:cNvSpPr>
          <p:nvPr/>
        </p:nvSpPr>
        <p:spPr bwMode="auto">
          <a:xfrm>
            <a:off x="2101850" y="1524000"/>
            <a:ext cx="2012950" cy="457200"/>
          </a:xfrm>
          <a:prstGeom prst="rect">
            <a:avLst/>
          </a:prstGeom>
          <a:noFill/>
          <a:ln w="9525">
            <a:noFill/>
            <a:miter lim="800000"/>
            <a:headEnd/>
            <a:tailEnd/>
          </a:ln>
          <a:effectLst/>
        </p:spPr>
        <p:txBody>
          <a:bodyPr wrap="none">
            <a:spAutoFit/>
          </a:bodyPr>
          <a:lstStyle/>
          <a:p>
            <a:pPr algn="r"/>
            <a:r>
              <a:rPr lang="ja-JP" altLang="en-US" sz="2400">
                <a:latin typeface="Times New Roman" pitchFamily="18" charset="0"/>
              </a:rPr>
              <a:t>借地借家法等</a:t>
            </a:r>
          </a:p>
        </p:txBody>
      </p:sp>
      <p:sp>
        <p:nvSpPr>
          <p:cNvPr id="81939" name="AutoShape 19"/>
          <p:cNvSpPr>
            <a:spLocks noChangeArrowheads="1"/>
          </p:cNvSpPr>
          <p:nvPr/>
        </p:nvSpPr>
        <p:spPr bwMode="auto">
          <a:xfrm>
            <a:off x="9120188" y="404814"/>
            <a:ext cx="557212" cy="1120775"/>
          </a:xfrm>
          <a:prstGeom prst="downArrow">
            <a:avLst>
              <a:gd name="adj1" fmla="val 50000"/>
              <a:gd name="adj2" fmla="val 50285"/>
            </a:avLst>
          </a:prstGeom>
          <a:noFill/>
          <a:ln w="9525">
            <a:solidFill>
              <a:schemeClr val="tx1"/>
            </a:solidFill>
            <a:prstDash val="lgDash"/>
            <a:miter lim="800000"/>
            <a:headEnd/>
            <a:tailEnd/>
          </a:ln>
          <a:effectLst/>
        </p:spPr>
        <p:txBody>
          <a:bodyPr vert="eaVert" wrap="none" anchor="ctr"/>
          <a:lstStyle/>
          <a:p>
            <a:pPr algn="ctr"/>
            <a:r>
              <a:rPr lang="ja-JP" altLang="en-US" sz="1600">
                <a:latin typeface="Times New Roman" pitchFamily="18" charset="0"/>
              </a:rPr>
              <a:t>外客誘致</a:t>
            </a:r>
          </a:p>
        </p:txBody>
      </p:sp>
      <p:sp>
        <p:nvSpPr>
          <p:cNvPr id="81940" name="Text Box 20"/>
          <p:cNvSpPr txBox="1">
            <a:spLocks noChangeArrowheads="1"/>
          </p:cNvSpPr>
          <p:nvPr/>
        </p:nvSpPr>
        <p:spPr bwMode="auto">
          <a:xfrm>
            <a:off x="6931780" y="2974975"/>
            <a:ext cx="677108" cy="2702022"/>
          </a:xfrm>
          <a:prstGeom prst="rect">
            <a:avLst/>
          </a:prstGeom>
          <a:noFill/>
          <a:ln w="9525">
            <a:solidFill>
              <a:schemeClr val="tx1"/>
            </a:solidFill>
            <a:miter lim="800000"/>
            <a:headEnd/>
            <a:tailEnd/>
          </a:ln>
          <a:effectLst/>
        </p:spPr>
        <p:txBody>
          <a:bodyPr vert="eaVert" wrap="none">
            <a:spAutoFit/>
          </a:bodyPr>
          <a:lstStyle/>
          <a:p>
            <a:r>
              <a:rPr lang="ja-JP" altLang="en-US" sz="1600" dirty="0">
                <a:latin typeface="Times New Roman" pitchFamily="18" charset="0"/>
              </a:rPr>
              <a:t>農山漁村滞在型余暇活動の</a:t>
            </a:r>
          </a:p>
          <a:p>
            <a:r>
              <a:rPr lang="ja-JP" altLang="en-US" sz="1600" dirty="0">
                <a:latin typeface="Times New Roman" pitchFamily="18" charset="0"/>
              </a:rPr>
              <a:t>ための基盤整備に関する法律</a:t>
            </a:r>
          </a:p>
        </p:txBody>
      </p:sp>
      <p:cxnSp>
        <p:nvCxnSpPr>
          <p:cNvPr id="81941" name="AutoShape 21"/>
          <p:cNvCxnSpPr>
            <a:cxnSpLocks noChangeShapeType="1"/>
            <a:stCxn id="81923" idx="3"/>
            <a:endCxn id="81940" idx="0"/>
          </p:cNvCxnSpPr>
          <p:nvPr/>
        </p:nvCxnSpPr>
        <p:spPr bwMode="auto">
          <a:xfrm>
            <a:off x="6934201" y="1214439"/>
            <a:ext cx="336133" cy="1760536"/>
          </a:xfrm>
          <a:prstGeom prst="bentConnector2">
            <a:avLst/>
          </a:prstGeom>
          <a:noFill/>
          <a:ln w="9525">
            <a:solidFill>
              <a:schemeClr val="tx1"/>
            </a:solidFill>
            <a:miter lim="800000"/>
            <a:headEnd/>
            <a:tailEnd type="triangle" w="med" len="med"/>
          </a:ln>
          <a:effectLst/>
        </p:spPr>
      </p:cxnSp>
      <p:sp>
        <p:nvSpPr>
          <p:cNvPr id="81942" name="AutoShape 22"/>
          <p:cNvSpPr>
            <a:spLocks noChangeArrowheads="1"/>
          </p:cNvSpPr>
          <p:nvPr/>
        </p:nvSpPr>
        <p:spPr bwMode="auto">
          <a:xfrm>
            <a:off x="7123113" y="1341438"/>
            <a:ext cx="557212" cy="1511300"/>
          </a:xfrm>
          <a:prstGeom prst="downArrow">
            <a:avLst>
              <a:gd name="adj1" fmla="val 50000"/>
              <a:gd name="adj2" fmla="val 67806"/>
            </a:avLst>
          </a:prstGeom>
          <a:noFill/>
          <a:ln w="9525">
            <a:solidFill>
              <a:schemeClr val="tx1"/>
            </a:solidFill>
            <a:prstDash val="lgDash"/>
            <a:miter lim="800000"/>
            <a:headEnd/>
            <a:tailEnd/>
          </a:ln>
          <a:effectLst/>
        </p:spPr>
        <p:txBody>
          <a:bodyPr vert="eaVert" wrap="none" anchor="ctr"/>
          <a:lstStyle/>
          <a:p>
            <a:pPr algn="ctr"/>
            <a:r>
              <a:rPr lang="ja-JP" altLang="en-US" sz="1200">
                <a:latin typeface="Times New Roman" pitchFamily="18" charset="0"/>
              </a:rPr>
              <a:t>グリーンツーリズム等</a:t>
            </a:r>
          </a:p>
        </p:txBody>
      </p:sp>
      <p:sp>
        <p:nvSpPr>
          <p:cNvPr id="81943" name="AutoShape 23"/>
          <p:cNvSpPr>
            <a:spLocks noChangeArrowheads="1"/>
          </p:cNvSpPr>
          <p:nvPr/>
        </p:nvSpPr>
        <p:spPr bwMode="auto">
          <a:xfrm>
            <a:off x="5899151" y="1557338"/>
            <a:ext cx="557213" cy="1511300"/>
          </a:xfrm>
          <a:prstGeom prst="downArrow">
            <a:avLst>
              <a:gd name="adj1" fmla="val 50000"/>
              <a:gd name="adj2" fmla="val 67806"/>
            </a:avLst>
          </a:prstGeom>
          <a:noFill/>
          <a:ln w="9525">
            <a:solidFill>
              <a:schemeClr val="tx1"/>
            </a:solidFill>
            <a:prstDash val="lgDash"/>
            <a:miter lim="800000"/>
            <a:headEnd/>
            <a:tailEnd/>
          </a:ln>
          <a:effectLst/>
        </p:spPr>
        <p:txBody>
          <a:bodyPr vert="eaVert" wrap="none" anchor="ctr"/>
          <a:lstStyle/>
          <a:p>
            <a:pPr algn="ctr"/>
            <a:r>
              <a:rPr lang="ja-JP" altLang="en-US" sz="1200">
                <a:latin typeface="Times New Roman" pitchFamily="18" charset="0"/>
              </a:rPr>
              <a:t>旅行者保護</a:t>
            </a:r>
          </a:p>
        </p:txBody>
      </p:sp>
      <p:sp>
        <p:nvSpPr>
          <p:cNvPr id="81944" name="AutoShape 24"/>
          <p:cNvSpPr>
            <a:spLocks noChangeArrowheads="1"/>
          </p:cNvSpPr>
          <p:nvPr/>
        </p:nvSpPr>
        <p:spPr bwMode="auto">
          <a:xfrm>
            <a:off x="5016501" y="1557338"/>
            <a:ext cx="557213" cy="1511300"/>
          </a:xfrm>
          <a:prstGeom prst="downArrow">
            <a:avLst>
              <a:gd name="adj1" fmla="val 50000"/>
              <a:gd name="adj2" fmla="val 67806"/>
            </a:avLst>
          </a:prstGeom>
          <a:noFill/>
          <a:ln w="9525">
            <a:solidFill>
              <a:schemeClr val="tx1"/>
            </a:solidFill>
            <a:prstDash val="lgDash"/>
            <a:miter lim="800000"/>
            <a:headEnd/>
            <a:tailEnd/>
          </a:ln>
          <a:effectLst/>
        </p:spPr>
        <p:txBody>
          <a:bodyPr vert="eaVert" wrap="none" anchor="ctr"/>
          <a:lstStyle/>
          <a:p>
            <a:pPr algn="ctr"/>
            <a:r>
              <a:rPr lang="ja-JP" altLang="en-US" sz="1200">
                <a:latin typeface="Times New Roman" pitchFamily="18" charset="0"/>
              </a:rPr>
              <a:t>業の発展</a:t>
            </a:r>
            <a:r>
              <a:rPr lang="en-US" altLang="ja-JP" sz="1200">
                <a:latin typeface="Times New Roman" pitchFamily="18" charset="0"/>
              </a:rPr>
              <a:t>(</a:t>
            </a:r>
            <a:r>
              <a:rPr lang="ja-JP" altLang="en-US" sz="1200">
                <a:latin typeface="Times New Roman" pitchFamily="18" charset="0"/>
              </a:rPr>
              <a:t>追加</a:t>
            </a:r>
            <a:r>
              <a:rPr lang="en-US" altLang="ja-JP" sz="1200">
                <a:latin typeface="Times New Roman" pitchFamily="18" charset="0"/>
              </a:rPr>
              <a:t>)</a:t>
            </a:r>
          </a:p>
        </p:txBody>
      </p:sp>
      <p:sp>
        <p:nvSpPr>
          <p:cNvPr id="81945" name="AutoShape 25"/>
          <p:cNvSpPr>
            <a:spLocks noChangeArrowheads="1"/>
          </p:cNvSpPr>
          <p:nvPr/>
        </p:nvSpPr>
        <p:spPr bwMode="auto">
          <a:xfrm>
            <a:off x="1703388" y="3357563"/>
            <a:ext cx="792162" cy="1655762"/>
          </a:xfrm>
          <a:prstGeom prst="rightArrow">
            <a:avLst>
              <a:gd name="adj1" fmla="val 50000"/>
              <a:gd name="adj2" fmla="val 25000"/>
            </a:avLst>
          </a:prstGeom>
          <a:noFill/>
          <a:ln w="9525">
            <a:solidFill>
              <a:schemeClr val="tx1"/>
            </a:solidFill>
            <a:miter lim="800000"/>
            <a:headEnd/>
            <a:tailEnd/>
          </a:ln>
          <a:effectLst/>
        </p:spPr>
        <p:txBody>
          <a:bodyPr wrap="none" anchor="ctr"/>
          <a:lstStyle/>
          <a:p>
            <a:pPr algn="ctr"/>
            <a:r>
              <a:rPr lang="ja-JP" altLang="en-US" sz="2400">
                <a:latin typeface="Times New Roman" pitchFamily="18" charset="0"/>
              </a:rPr>
              <a:t>住宅</a:t>
            </a:r>
          </a:p>
          <a:p>
            <a:pPr algn="ctr"/>
            <a:r>
              <a:rPr lang="ja-JP" altLang="en-US" sz="2400">
                <a:latin typeface="Times New Roman" pitchFamily="18" charset="0"/>
              </a:rPr>
              <a:t>政策</a:t>
            </a:r>
          </a:p>
        </p:txBody>
      </p:sp>
    </p:spTree>
    <p:extLst>
      <p:ext uri="{BB962C8B-B14F-4D97-AF65-F5344CB8AC3E}">
        <p14:creationId xmlns:p14="http://schemas.microsoft.com/office/powerpoint/2010/main" val="33631035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919288" y="260350"/>
            <a:ext cx="5880100" cy="1143000"/>
          </a:xfrm>
          <a:solidFill>
            <a:schemeClr val="accent6">
              <a:lumMod val="40000"/>
              <a:lumOff val="60000"/>
            </a:schemeClr>
          </a:solidFill>
          <a:ln>
            <a:solidFill>
              <a:schemeClr val="tx1"/>
            </a:solidFill>
          </a:ln>
        </p:spPr>
        <p:txBody>
          <a:bodyPr/>
          <a:lstStyle/>
          <a:p>
            <a:r>
              <a:rPr lang="ja-JP" altLang="en-US" dirty="0"/>
              <a:t>旅館業法</a:t>
            </a:r>
          </a:p>
        </p:txBody>
      </p:sp>
      <p:sp>
        <p:nvSpPr>
          <p:cNvPr id="69636" name="Rectangle 4"/>
          <p:cNvSpPr>
            <a:spLocks noChangeArrowheads="1"/>
          </p:cNvSpPr>
          <p:nvPr/>
        </p:nvSpPr>
        <p:spPr bwMode="auto">
          <a:xfrm>
            <a:off x="2640014" y="2636839"/>
            <a:ext cx="3887787" cy="3095625"/>
          </a:xfrm>
          <a:prstGeom prst="rect">
            <a:avLst/>
          </a:prstGeom>
          <a:noFill/>
          <a:ln w="9525">
            <a:solidFill>
              <a:schemeClr val="tx1"/>
            </a:solidFill>
            <a:miter lim="800000"/>
            <a:headEnd/>
            <a:tailEnd/>
          </a:ln>
          <a:effectLst/>
        </p:spPr>
        <p:txBody>
          <a:bodyPr wrap="none" anchor="ctr"/>
          <a:lstStyle/>
          <a:p>
            <a:r>
              <a:rPr lang="ja-JP" altLang="en-US" sz="4400"/>
              <a:t>ホテル営業</a:t>
            </a:r>
          </a:p>
          <a:p>
            <a:r>
              <a:rPr lang="ja-JP" altLang="en-US" sz="4400"/>
              <a:t>旅館営業</a:t>
            </a:r>
          </a:p>
          <a:p>
            <a:r>
              <a:rPr lang="ja-JP" altLang="en-US" sz="4400"/>
              <a:t>簡易宿所営業</a:t>
            </a:r>
          </a:p>
          <a:p>
            <a:r>
              <a:rPr lang="ja-JP" altLang="en-US" sz="4400"/>
              <a:t>下宿営業</a:t>
            </a:r>
          </a:p>
          <a:p>
            <a:r>
              <a:rPr lang="ja-JP" altLang="en-US" sz="2400"/>
              <a:t>　　　　　　　</a:t>
            </a:r>
            <a:r>
              <a:rPr lang="en-US" altLang="ja-JP" sz="2400"/>
              <a:t>(</a:t>
            </a:r>
            <a:r>
              <a:rPr lang="ja-JP" altLang="en-US" sz="2400"/>
              <a:t>一週間→一ヶ月</a:t>
            </a:r>
            <a:r>
              <a:rPr lang="en-US" altLang="ja-JP" sz="2400"/>
              <a:t>)</a:t>
            </a:r>
          </a:p>
        </p:txBody>
      </p:sp>
      <p:sp>
        <p:nvSpPr>
          <p:cNvPr id="69637" name="Rectangle 5"/>
          <p:cNvSpPr>
            <a:spLocks noChangeArrowheads="1"/>
          </p:cNvSpPr>
          <p:nvPr/>
        </p:nvSpPr>
        <p:spPr bwMode="auto">
          <a:xfrm>
            <a:off x="9120188" y="2638426"/>
            <a:ext cx="1223962" cy="3527425"/>
          </a:xfrm>
          <a:prstGeom prst="rect">
            <a:avLst/>
          </a:prstGeom>
          <a:solidFill>
            <a:schemeClr val="accent6">
              <a:lumMod val="40000"/>
              <a:lumOff val="60000"/>
            </a:schemeClr>
          </a:solidFill>
          <a:ln w="9525">
            <a:solidFill>
              <a:schemeClr val="tx1"/>
            </a:solidFill>
            <a:miter lim="800000"/>
            <a:headEnd/>
            <a:tailEnd/>
          </a:ln>
          <a:effectLst/>
        </p:spPr>
        <p:txBody>
          <a:bodyPr vert="eaVert" wrap="none" anchor="ctr"/>
          <a:lstStyle/>
          <a:p>
            <a:pPr algn="ctr"/>
            <a:r>
              <a:rPr lang="ja-JP" altLang="en-US" sz="4400" dirty="0"/>
              <a:t>建物賃貸業</a:t>
            </a:r>
          </a:p>
        </p:txBody>
      </p:sp>
      <p:sp>
        <p:nvSpPr>
          <p:cNvPr id="69638" name="Text Box 6"/>
          <p:cNvSpPr txBox="1">
            <a:spLocks noChangeArrowheads="1"/>
          </p:cNvSpPr>
          <p:nvPr/>
        </p:nvSpPr>
        <p:spPr bwMode="auto">
          <a:xfrm>
            <a:off x="1919288" y="1555751"/>
            <a:ext cx="5936240" cy="830997"/>
          </a:xfrm>
          <a:prstGeom prst="rect">
            <a:avLst/>
          </a:prstGeom>
          <a:noFill/>
          <a:ln w="9525">
            <a:noFill/>
            <a:miter lim="800000"/>
            <a:headEnd/>
            <a:tailEnd/>
          </a:ln>
          <a:effectLst/>
        </p:spPr>
        <p:txBody>
          <a:bodyPr wrap="none">
            <a:spAutoFit/>
          </a:bodyPr>
          <a:lstStyle/>
          <a:p>
            <a:r>
              <a:rPr lang="ja-JP" altLang="en-US" sz="2400"/>
              <a:t>旅館業：宿泊料を受けて人を宿泊させる営業</a:t>
            </a:r>
          </a:p>
          <a:p>
            <a:r>
              <a:rPr lang="ja-JP" altLang="en-US" sz="2400"/>
              <a:t>宿泊：寝具を使用して施設を利用すること</a:t>
            </a:r>
          </a:p>
        </p:txBody>
      </p:sp>
      <p:sp>
        <p:nvSpPr>
          <p:cNvPr id="69639" name="AutoShape 7"/>
          <p:cNvSpPr>
            <a:spLocks noChangeArrowheads="1"/>
          </p:cNvSpPr>
          <p:nvPr/>
        </p:nvSpPr>
        <p:spPr bwMode="auto">
          <a:xfrm>
            <a:off x="7319964" y="3429000"/>
            <a:ext cx="1214437" cy="1512888"/>
          </a:xfrm>
          <a:prstGeom prst="leftRightArrow">
            <a:avLst>
              <a:gd name="adj1" fmla="val 50000"/>
              <a:gd name="adj2" fmla="val 20000"/>
            </a:avLst>
          </a:prstGeom>
          <a:noFill/>
          <a:ln w="9525">
            <a:solidFill>
              <a:schemeClr val="tx1"/>
            </a:solidFill>
            <a:prstDash val="lgDash"/>
            <a:miter lim="800000"/>
            <a:headEnd/>
            <a:tailEnd/>
          </a:ln>
          <a:effectLst/>
        </p:spPr>
        <p:txBody>
          <a:bodyPr wrap="none" anchor="ctr"/>
          <a:lstStyle/>
          <a:p>
            <a:endParaRPr lang="ja-JP" altLang="en-US"/>
          </a:p>
        </p:txBody>
      </p:sp>
      <p:sp>
        <p:nvSpPr>
          <p:cNvPr id="69640" name="Text Box 8"/>
          <p:cNvSpPr txBox="1">
            <a:spLocks noChangeArrowheads="1"/>
          </p:cNvSpPr>
          <p:nvPr/>
        </p:nvSpPr>
        <p:spPr bwMode="auto">
          <a:xfrm>
            <a:off x="2763838" y="5883275"/>
            <a:ext cx="3384550" cy="641350"/>
          </a:xfrm>
          <a:prstGeom prst="rect">
            <a:avLst/>
          </a:prstGeom>
          <a:noFill/>
          <a:ln w="9525">
            <a:noFill/>
            <a:miter lim="800000"/>
            <a:headEnd/>
            <a:tailEnd/>
          </a:ln>
          <a:effectLst/>
        </p:spPr>
        <p:txBody>
          <a:bodyPr wrap="none">
            <a:spAutoFit/>
          </a:bodyPr>
          <a:lstStyle/>
          <a:p>
            <a:r>
              <a:rPr lang="ja-JP" altLang="en-US" sz="3600"/>
              <a:t>（宿泊引受義務）</a:t>
            </a:r>
          </a:p>
        </p:txBody>
      </p:sp>
      <p:sp>
        <p:nvSpPr>
          <p:cNvPr id="69641" name="Text Box 9"/>
          <p:cNvSpPr txBox="1">
            <a:spLocks noChangeArrowheads="1"/>
          </p:cNvSpPr>
          <p:nvPr/>
        </p:nvSpPr>
        <p:spPr bwMode="auto">
          <a:xfrm>
            <a:off x="6769100" y="6211888"/>
            <a:ext cx="2927350" cy="457200"/>
          </a:xfrm>
          <a:prstGeom prst="rect">
            <a:avLst/>
          </a:prstGeom>
          <a:noFill/>
          <a:ln w="9525">
            <a:noFill/>
            <a:miter lim="800000"/>
            <a:headEnd/>
            <a:tailEnd/>
          </a:ln>
          <a:effectLst/>
        </p:spPr>
        <p:txBody>
          <a:bodyPr wrap="none">
            <a:spAutoFit/>
          </a:bodyPr>
          <a:lstStyle/>
          <a:p>
            <a:r>
              <a:rPr lang="ja-JP" altLang="en-US" sz="2400"/>
              <a:t>旅行業の「宿泊」は？</a:t>
            </a:r>
          </a:p>
        </p:txBody>
      </p:sp>
    </p:spTree>
    <p:extLst>
      <p:ext uri="{BB962C8B-B14F-4D97-AF65-F5344CB8AC3E}">
        <p14:creationId xmlns:p14="http://schemas.microsoft.com/office/powerpoint/2010/main" val="861965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50392" y="173101"/>
            <a:ext cx="10503408" cy="1317371"/>
          </a:xfrm>
          <a:ln>
            <a:solidFill>
              <a:schemeClr val="tx1">
                <a:lumMod val="95000"/>
                <a:lumOff val="5000"/>
              </a:schemeClr>
            </a:solidFill>
          </a:ln>
        </p:spPr>
        <p:txBody>
          <a:bodyPr/>
          <a:lstStyle/>
          <a:p>
            <a:pPr algn="ctr"/>
            <a:r>
              <a:rPr lang="ja-JP" altLang="en-US" dirty="0" smtClean="0"/>
              <a:t>民宿先進国の欧州</a:t>
            </a:r>
            <a:endParaRPr kumimoji="1" lang="ja-JP" altLang="en-US" dirty="0"/>
          </a:p>
        </p:txBody>
      </p:sp>
      <p:pic>
        <p:nvPicPr>
          <p:cNvPr id="5" name="図 4"/>
          <p:cNvPicPr>
            <a:picLocks noChangeAspect="1"/>
          </p:cNvPicPr>
          <p:nvPr/>
        </p:nvPicPr>
        <p:blipFill>
          <a:blip r:embed="rId2"/>
          <a:stretch>
            <a:fillRect/>
          </a:stretch>
        </p:blipFill>
        <p:spPr>
          <a:xfrm>
            <a:off x="1290275" y="1490472"/>
            <a:ext cx="9371629" cy="5001333"/>
          </a:xfrm>
          <a:prstGeom prst="rect">
            <a:avLst/>
          </a:prstGeom>
        </p:spPr>
      </p:pic>
    </p:spTree>
    <p:extLst>
      <p:ext uri="{BB962C8B-B14F-4D97-AF65-F5344CB8AC3E}">
        <p14:creationId xmlns:p14="http://schemas.microsoft.com/office/powerpoint/2010/main" val="957164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3816" y="365125"/>
            <a:ext cx="10539984" cy="1335659"/>
          </a:xfrm>
          <a:ln>
            <a:solidFill>
              <a:schemeClr val="tx1">
                <a:lumMod val="95000"/>
                <a:lumOff val="5000"/>
              </a:schemeClr>
            </a:solidFill>
          </a:ln>
        </p:spPr>
        <p:txBody>
          <a:bodyPr/>
          <a:lstStyle/>
          <a:p>
            <a:pPr algn="ctr"/>
            <a:r>
              <a:rPr kumimoji="1" lang="ja-JP" altLang="en-US" dirty="0" smtClean="0"/>
              <a:t>専業旅館と民泊（</a:t>
            </a:r>
            <a:r>
              <a:rPr kumimoji="1" lang="en-US" altLang="ja-JP" dirty="0" smtClean="0"/>
              <a:t>Airbnb</a:t>
            </a:r>
            <a:r>
              <a:rPr kumimoji="1" lang="ja-JP" altLang="en-US" dirty="0" smtClean="0"/>
              <a:t>）</a:t>
            </a:r>
            <a:r>
              <a:rPr kumimoji="1" lang="en-US" altLang="ja-JP" dirty="0" smtClean="0"/>
              <a:t/>
            </a:r>
            <a:br>
              <a:rPr kumimoji="1" lang="en-US" altLang="ja-JP" dirty="0" smtClean="0"/>
            </a:br>
            <a:r>
              <a:rPr lang="ja-JP" altLang="en-US" dirty="0" smtClean="0"/>
              <a:t>どちらが地元経済に貢献するか？</a:t>
            </a:r>
            <a:endParaRPr kumimoji="1" lang="ja-JP" altLang="en-US" dirty="0"/>
          </a:p>
        </p:txBody>
      </p:sp>
      <p:sp>
        <p:nvSpPr>
          <p:cNvPr id="3" name="コンテンツ プレースホルダー 2"/>
          <p:cNvSpPr>
            <a:spLocks noGrp="1"/>
          </p:cNvSpPr>
          <p:nvPr>
            <p:ph idx="1"/>
          </p:nvPr>
        </p:nvSpPr>
        <p:spPr>
          <a:xfrm>
            <a:off x="838200" y="3188081"/>
            <a:ext cx="10515600" cy="2965831"/>
          </a:xfrm>
        </p:spPr>
        <p:txBody>
          <a:bodyPr/>
          <a:lstStyle/>
          <a:p>
            <a:r>
              <a:rPr kumimoji="1" lang="ja-JP" altLang="en-US" dirty="0" smtClean="0"/>
              <a:t>地元旅館の地元貢献度　納税等ではかなりあやしい？</a:t>
            </a:r>
            <a:endParaRPr kumimoji="1" lang="en-US" altLang="ja-JP" dirty="0" smtClean="0"/>
          </a:p>
          <a:p>
            <a:r>
              <a:rPr lang="ja-JP" altLang="en-US" dirty="0" smtClean="0"/>
              <a:t>民泊も外部からの不動産投資目的と、地元住民の年金不足対策がある</a:t>
            </a:r>
            <a:endParaRPr lang="en-US" altLang="ja-JP" dirty="0" smtClean="0"/>
          </a:p>
          <a:p>
            <a:r>
              <a:rPr kumimoji="1" lang="ja-JP" altLang="en-US" dirty="0" smtClean="0"/>
              <a:t>総合</a:t>
            </a:r>
            <a:r>
              <a:rPr kumimoji="1" lang="ja-JP" altLang="en-US" dirty="0"/>
              <a:t>判断</a:t>
            </a:r>
            <a:r>
              <a:rPr kumimoji="1" lang="ja-JP" altLang="en-US" dirty="0" smtClean="0"/>
              <a:t>は地元自治体がすればいい</a:t>
            </a:r>
            <a:endParaRPr kumimoji="1" lang="en-US" altLang="ja-JP" dirty="0" smtClean="0"/>
          </a:p>
          <a:p>
            <a:r>
              <a:rPr lang="ja-JP" altLang="en-US" dirty="0"/>
              <a:t>国</a:t>
            </a:r>
            <a:r>
              <a:rPr lang="ja-JP" altLang="en-US" dirty="0" smtClean="0"/>
              <a:t>はむしろ消費者保護の観点から規制すればよく、供給者の観点は自治体に任せればいい</a:t>
            </a:r>
            <a:endParaRPr kumimoji="1" lang="ja-JP" altLang="en-US" dirty="0"/>
          </a:p>
        </p:txBody>
      </p:sp>
    </p:spTree>
    <p:extLst>
      <p:ext uri="{BB962C8B-B14F-4D97-AF65-F5344CB8AC3E}">
        <p14:creationId xmlns:p14="http://schemas.microsoft.com/office/powerpoint/2010/main" val="3768666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29640" y="365125"/>
            <a:ext cx="10515600" cy="1325563"/>
          </a:xfrm>
          <a:solidFill>
            <a:schemeClr val="accent6">
              <a:lumMod val="40000"/>
              <a:lumOff val="60000"/>
            </a:schemeClr>
          </a:solidFill>
          <a:ln w="57150">
            <a:solidFill>
              <a:schemeClr val="tx1">
                <a:lumMod val="95000"/>
                <a:lumOff val="5000"/>
              </a:schemeClr>
            </a:solidFill>
          </a:ln>
        </p:spPr>
        <p:txBody>
          <a:bodyPr/>
          <a:lstStyle/>
          <a:p>
            <a:pPr algn="ctr"/>
            <a:r>
              <a:rPr lang="ja-JP" altLang="ja-JP" dirty="0" smtClean="0"/>
              <a:t>日本で</a:t>
            </a:r>
            <a:r>
              <a:rPr lang="en-US" altLang="ja-JP" dirty="0" smtClean="0"/>
              <a:t>IR</a:t>
            </a:r>
            <a:r>
              <a:rPr lang="ja-JP" altLang="ja-JP" dirty="0" smtClean="0"/>
              <a:t>（カジノ）は成功するのか</a:t>
            </a:r>
            <a:endParaRPr kumimoji="1" lang="ja-JP" altLang="en-US" dirty="0"/>
          </a:p>
        </p:txBody>
      </p:sp>
      <p:pic>
        <p:nvPicPr>
          <p:cNvPr id="3" name="図 2"/>
          <p:cNvPicPr>
            <a:picLocks noChangeAspect="1"/>
          </p:cNvPicPr>
          <p:nvPr/>
        </p:nvPicPr>
        <p:blipFill>
          <a:blip r:embed="rId2"/>
          <a:stretch>
            <a:fillRect/>
          </a:stretch>
        </p:blipFill>
        <p:spPr>
          <a:xfrm>
            <a:off x="1074766" y="2057400"/>
            <a:ext cx="9600638" cy="1529380"/>
          </a:xfrm>
          <a:prstGeom prst="rect">
            <a:avLst/>
          </a:prstGeom>
        </p:spPr>
      </p:pic>
      <p:pic>
        <p:nvPicPr>
          <p:cNvPr id="10" name="図 9"/>
          <p:cNvPicPr>
            <a:picLocks noChangeAspect="1"/>
          </p:cNvPicPr>
          <p:nvPr/>
        </p:nvPicPr>
        <p:blipFill>
          <a:blip r:embed="rId3"/>
          <a:stretch>
            <a:fillRect/>
          </a:stretch>
        </p:blipFill>
        <p:spPr>
          <a:xfrm>
            <a:off x="1141568" y="4001294"/>
            <a:ext cx="9908863" cy="2033746"/>
          </a:xfrm>
          <a:prstGeom prst="rect">
            <a:avLst/>
          </a:prstGeom>
        </p:spPr>
      </p:pic>
    </p:spTree>
    <p:extLst>
      <p:ext uri="{BB962C8B-B14F-4D97-AF65-F5344CB8AC3E}">
        <p14:creationId xmlns:p14="http://schemas.microsoft.com/office/powerpoint/2010/main" val="27122188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859" y="117920"/>
            <a:ext cx="10331690" cy="2667141"/>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024" y="3055284"/>
            <a:ext cx="9496878" cy="1891619"/>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3885" y="5217126"/>
            <a:ext cx="5719917" cy="130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683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35305" y="448056"/>
            <a:ext cx="11849382" cy="6080760"/>
          </a:xfrm>
          <a:prstGeom prst="rect">
            <a:avLst/>
          </a:prstGeom>
        </p:spPr>
      </p:pic>
    </p:spTree>
    <p:extLst>
      <p:ext uri="{BB962C8B-B14F-4D97-AF65-F5344CB8AC3E}">
        <p14:creationId xmlns:p14="http://schemas.microsoft.com/office/powerpoint/2010/main" val="4286051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kumimoji="1" lang="ja-JP" altLang="en-US" dirty="0" smtClean="0"/>
              <a:t>リゾート法とＩＲ法</a:t>
            </a:r>
            <a:endParaRPr kumimoji="1" lang="ja-JP" altLang="en-US" dirty="0"/>
          </a:p>
        </p:txBody>
      </p:sp>
      <p:sp>
        <p:nvSpPr>
          <p:cNvPr id="3" name="コンテンツ プレースホルダー 2"/>
          <p:cNvSpPr>
            <a:spLocks noGrp="1"/>
          </p:cNvSpPr>
          <p:nvPr>
            <p:ph idx="1"/>
          </p:nvPr>
        </p:nvSpPr>
        <p:spPr>
          <a:xfrm>
            <a:off x="838200" y="1825625"/>
            <a:ext cx="10515600" cy="1557655"/>
          </a:xfrm>
        </p:spPr>
        <p:txBody>
          <a:bodyPr/>
          <a:lstStyle/>
          <a:p>
            <a:r>
              <a:rPr kumimoji="1" lang="ja-JP" altLang="en-US" dirty="0" smtClean="0"/>
              <a:t>リゾート法に対しては、ほとんどの観光研究者が批判</a:t>
            </a:r>
            <a:endParaRPr kumimoji="1" lang="en-US" altLang="ja-JP" dirty="0" smtClean="0"/>
          </a:p>
          <a:p>
            <a:r>
              <a:rPr lang="ja-JP" altLang="en-US" dirty="0" smtClean="0"/>
              <a:t>ＩＲ</a:t>
            </a:r>
            <a:r>
              <a:rPr lang="ja-JP" altLang="en-US" dirty="0"/>
              <a:t>法</a:t>
            </a:r>
            <a:r>
              <a:rPr lang="ja-JP" altLang="en-US" dirty="0" smtClean="0"/>
              <a:t>には沈黙</a:t>
            </a:r>
            <a:endParaRPr lang="en-US" altLang="ja-JP" dirty="0" smtClean="0"/>
          </a:p>
          <a:p>
            <a:r>
              <a:rPr kumimoji="1" lang="ja-JP" altLang="en-US" dirty="0" smtClean="0"/>
              <a:t>しかし（ＩＲ－カジノ）のスキームはリゾート法と変わらない</a:t>
            </a:r>
            <a:endParaRPr kumimoji="1" lang="ja-JP" altLang="en-US" dirty="0"/>
          </a:p>
        </p:txBody>
      </p:sp>
      <p:pic>
        <p:nvPicPr>
          <p:cNvPr id="2052" name="Picture 4" descr="「リゾート法」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8453" y="3599341"/>
            <a:ext cx="5025347" cy="30654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R統合型リゾート」の画像検索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2144" y="3607315"/>
            <a:ext cx="4175124" cy="304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429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14603" y="292608"/>
            <a:ext cx="11644199" cy="6044184"/>
          </a:xfrm>
          <a:prstGeom prst="rect">
            <a:avLst/>
          </a:prstGeom>
        </p:spPr>
      </p:pic>
    </p:spTree>
    <p:extLst>
      <p:ext uri="{BB962C8B-B14F-4D97-AF65-F5344CB8AC3E}">
        <p14:creationId xmlns:p14="http://schemas.microsoft.com/office/powerpoint/2010/main" val="6624289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6">
              <a:lumMod val="40000"/>
              <a:lumOff val="60000"/>
            </a:schemeClr>
          </a:solidFill>
          <a:ln w="57150">
            <a:solidFill>
              <a:schemeClr val="tx1">
                <a:lumMod val="95000"/>
                <a:lumOff val="5000"/>
              </a:schemeClr>
            </a:solidFill>
          </a:ln>
        </p:spPr>
        <p:txBody>
          <a:bodyPr>
            <a:normAutofit/>
          </a:bodyPr>
          <a:lstStyle/>
          <a:p>
            <a:pPr algn="ctr"/>
            <a:r>
              <a:rPr lang="ja-JP" altLang="ja-JP" dirty="0" smtClean="0"/>
              <a:t>クルーズ客の増加は日本を潤すか</a:t>
            </a:r>
            <a:r>
              <a:rPr lang="ja-JP" altLang="en-US" dirty="0" smtClean="0"/>
              <a:t>　</a:t>
            </a:r>
            <a:r>
              <a:rPr lang="en-US" altLang="ja-JP" dirty="0" smtClean="0"/>
              <a:t/>
            </a:r>
            <a:br>
              <a:rPr lang="en-US" altLang="ja-JP" dirty="0" smtClean="0"/>
            </a:br>
            <a:r>
              <a:rPr lang="en-US" altLang="ja-JP" dirty="0" smtClean="0"/>
              <a:t>2020</a:t>
            </a:r>
            <a:r>
              <a:rPr lang="ja-JP" altLang="ja-JP" dirty="0"/>
              <a:t>年の「クルーズ</a:t>
            </a:r>
            <a:r>
              <a:rPr lang="en-US" altLang="ja-JP" dirty="0"/>
              <a:t>100</a:t>
            </a:r>
            <a:r>
              <a:rPr lang="ja-JP" altLang="ja-JP" dirty="0"/>
              <a:t>万人時代」</a:t>
            </a:r>
            <a:endParaRPr kumimoji="1" lang="ja-JP" altLang="en-US" dirty="0"/>
          </a:p>
        </p:txBody>
      </p:sp>
      <p:sp>
        <p:nvSpPr>
          <p:cNvPr id="3" name="縦書きテキスト プレースホルダー 2"/>
          <p:cNvSpPr>
            <a:spLocks noGrp="1"/>
          </p:cNvSpPr>
          <p:nvPr>
            <p:ph type="body" orient="vert" idx="1"/>
          </p:nvPr>
        </p:nvSpPr>
        <p:spPr>
          <a:xfrm>
            <a:off x="640080" y="1825624"/>
            <a:ext cx="11045952" cy="4840351"/>
          </a:xfrm>
        </p:spPr>
        <p:txBody>
          <a:bodyPr vert="horz">
            <a:normAutofit/>
          </a:bodyPr>
          <a:lstStyle/>
          <a:p>
            <a:r>
              <a:rPr lang="ja-JP" altLang="ja-JP" sz="3600" dirty="0">
                <a:latin typeface="+mn-ea"/>
                <a:cs typeface="Times New Roman" panose="02020603050405020304" pitchFamily="18" charset="0"/>
              </a:rPr>
              <a:t>我が国へクルーズ船で入国した中国本土を中心とする外国人旅客数は、</a:t>
            </a:r>
            <a:r>
              <a:rPr lang="en-US" altLang="ja-JP" sz="3600" dirty="0">
                <a:latin typeface="+mn-ea"/>
                <a:cs typeface="Times New Roman" panose="02020603050405020304" pitchFamily="18" charset="0"/>
              </a:rPr>
              <a:t>2013</a:t>
            </a:r>
            <a:r>
              <a:rPr lang="ja-JP" altLang="ja-JP" sz="3600" dirty="0">
                <a:latin typeface="+mn-ea"/>
                <a:cs typeface="Times New Roman" panose="02020603050405020304" pitchFamily="18" charset="0"/>
              </a:rPr>
              <a:t>年は約</a:t>
            </a:r>
            <a:r>
              <a:rPr lang="en-US" altLang="ja-JP" sz="3600" dirty="0">
                <a:latin typeface="+mn-ea"/>
                <a:cs typeface="Times New Roman" panose="02020603050405020304" pitchFamily="18" charset="0"/>
              </a:rPr>
              <a:t>17</a:t>
            </a:r>
            <a:r>
              <a:rPr lang="ja-JP" altLang="ja-JP" sz="3600" dirty="0">
                <a:latin typeface="+mn-ea"/>
                <a:cs typeface="Times New Roman" panose="02020603050405020304" pitchFamily="18" charset="0"/>
              </a:rPr>
              <a:t>万人、</a:t>
            </a:r>
            <a:r>
              <a:rPr lang="en-US" altLang="ja-JP" sz="3600" dirty="0">
                <a:latin typeface="+mn-ea"/>
                <a:cs typeface="Times New Roman" panose="02020603050405020304" pitchFamily="18" charset="0"/>
              </a:rPr>
              <a:t>2015</a:t>
            </a:r>
            <a:r>
              <a:rPr lang="ja-JP" altLang="ja-JP" sz="3600" dirty="0">
                <a:latin typeface="+mn-ea"/>
                <a:cs typeface="Times New Roman" panose="02020603050405020304" pitchFamily="18" charset="0"/>
              </a:rPr>
              <a:t>年は約</a:t>
            </a:r>
            <a:r>
              <a:rPr lang="en-US" altLang="ja-JP" sz="3600" dirty="0">
                <a:latin typeface="+mn-ea"/>
                <a:cs typeface="Times New Roman" panose="02020603050405020304" pitchFamily="18" charset="0"/>
              </a:rPr>
              <a:t>112</a:t>
            </a:r>
            <a:r>
              <a:rPr lang="ja-JP" altLang="ja-JP" sz="3600" dirty="0">
                <a:latin typeface="+mn-ea"/>
                <a:cs typeface="Times New Roman" panose="02020603050405020304" pitchFamily="18" charset="0"/>
              </a:rPr>
              <a:t>万人、</a:t>
            </a:r>
            <a:r>
              <a:rPr lang="en-US" altLang="ja-JP" sz="3600" dirty="0">
                <a:latin typeface="+mn-ea"/>
                <a:cs typeface="Times New Roman" panose="02020603050405020304" pitchFamily="18" charset="0"/>
              </a:rPr>
              <a:t>2016</a:t>
            </a:r>
            <a:r>
              <a:rPr lang="ja-JP" altLang="ja-JP" sz="3600" dirty="0">
                <a:latin typeface="+mn-ea"/>
                <a:cs typeface="Times New Roman" panose="02020603050405020304" pitchFamily="18" charset="0"/>
              </a:rPr>
              <a:t>年は</a:t>
            </a:r>
            <a:r>
              <a:rPr lang="en-US" altLang="ja-JP" sz="3600" dirty="0">
                <a:latin typeface="+mn-ea"/>
                <a:cs typeface="Times New Roman" panose="02020603050405020304" pitchFamily="18" charset="0"/>
              </a:rPr>
              <a:t>170</a:t>
            </a:r>
            <a:r>
              <a:rPr lang="ja-JP" altLang="ja-JP" sz="3600" dirty="0">
                <a:latin typeface="+mn-ea"/>
                <a:cs typeface="Times New Roman" panose="02020603050405020304" pitchFamily="18" charset="0"/>
              </a:rPr>
              <a:t>万人と、</a:t>
            </a:r>
            <a:r>
              <a:rPr lang="ja-JP" altLang="ja-JP" sz="3600" b="1" dirty="0">
                <a:latin typeface="+mn-ea"/>
                <a:cs typeface="Times New Roman" panose="02020603050405020304" pitchFamily="18" charset="0"/>
              </a:rPr>
              <a:t>韓国の</a:t>
            </a:r>
            <a:r>
              <a:rPr lang="en-US" altLang="ja-JP" sz="3600" b="1" dirty="0">
                <a:latin typeface="+mn-ea"/>
                <a:cs typeface="Times New Roman" panose="02020603050405020304" pitchFamily="18" charset="0"/>
              </a:rPr>
              <a:t>220</a:t>
            </a:r>
            <a:r>
              <a:rPr lang="ja-JP" altLang="ja-JP" sz="3600" b="1" dirty="0">
                <a:latin typeface="+mn-ea"/>
                <a:cs typeface="Times New Roman" panose="02020603050405020304" pitchFamily="18" charset="0"/>
              </a:rPr>
              <a:t>万人</a:t>
            </a:r>
            <a:r>
              <a:rPr lang="ja-JP" altLang="ja-JP" sz="3600" dirty="0">
                <a:latin typeface="+mn-ea"/>
                <a:cs typeface="Times New Roman" panose="02020603050405020304" pitchFamily="18" charset="0"/>
              </a:rPr>
              <a:t>についで増加している</a:t>
            </a:r>
            <a:r>
              <a:rPr lang="ja-JP" altLang="ja-JP" sz="3600" dirty="0" smtClean="0">
                <a:latin typeface="+mn-ea"/>
                <a:cs typeface="Times New Roman" panose="02020603050405020304" pitchFamily="18" charset="0"/>
              </a:rPr>
              <a:t>。</a:t>
            </a:r>
            <a:endParaRPr lang="en-US" altLang="ja-JP" sz="3600" dirty="0" smtClean="0">
              <a:latin typeface="+mn-ea"/>
              <a:cs typeface="Times New Roman" panose="02020603050405020304" pitchFamily="18" charset="0"/>
            </a:endParaRPr>
          </a:p>
          <a:p>
            <a:r>
              <a:rPr lang="ja-JP" altLang="ja-JP" sz="3600" dirty="0" smtClean="0">
                <a:latin typeface="+mn-ea"/>
              </a:rPr>
              <a:t>博多港</a:t>
            </a:r>
            <a:r>
              <a:rPr lang="ja-JP" altLang="ja-JP" sz="3600" dirty="0">
                <a:latin typeface="+mn-ea"/>
              </a:rPr>
              <a:t>に寄港した外国クルーズ船客の９割以上を占める中国人旅行者の消費動向調査では、１人あたりの平均消費額は</a:t>
            </a:r>
            <a:r>
              <a:rPr lang="en-US" altLang="ja-JP" sz="3600" dirty="0">
                <a:latin typeface="+mn-ea"/>
              </a:rPr>
              <a:t>10</a:t>
            </a:r>
            <a:r>
              <a:rPr lang="ja-JP" altLang="ja-JP" sz="3600" dirty="0">
                <a:latin typeface="+mn-ea"/>
              </a:rPr>
              <a:t>万</a:t>
            </a:r>
            <a:r>
              <a:rPr lang="en-US" altLang="ja-JP" sz="3600" dirty="0">
                <a:latin typeface="+mn-ea"/>
              </a:rPr>
              <a:t>7</a:t>
            </a:r>
            <a:r>
              <a:rPr lang="ja-JP" altLang="ja-JP" sz="3600" dirty="0">
                <a:latin typeface="+mn-ea"/>
              </a:rPr>
              <a:t>千円に上り「爆買い」の実態を裏付けた。購入商品の１位は化粧品、２位は健康食品、３位は菓子類であった。</a:t>
            </a:r>
            <a:endParaRPr lang="ja-JP" altLang="en-US" sz="3600" dirty="0">
              <a:latin typeface="+mn-ea"/>
            </a:endParaRPr>
          </a:p>
        </p:txBody>
      </p:sp>
    </p:spTree>
    <p:extLst>
      <p:ext uri="{BB962C8B-B14F-4D97-AF65-F5344CB8AC3E}">
        <p14:creationId xmlns:p14="http://schemas.microsoft.com/office/powerpoint/2010/main" val="38993933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29783" y="182880"/>
            <a:ext cx="11172821" cy="6400799"/>
          </a:xfrm>
          <a:prstGeom prst="rect">
            <a:avLst/>
          </a:prstGeom>
        </p:spPr>
      </p:pic>
    </p:spTree>
    <p:extLst>
      <p:ext uri="{BB962C8B-B14F-4D97-AF65-F5344CB8AC3E}">
        <p14:creationId xmlns:p14="http://schemas.microsoft.com/office/powerpoint/2010/main" val="1819380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90015" y="219456"/>
            <a:ext cx="11929345" cy="6400800"/>
          </a:xfrm>
          <a:prstGeom prst="rect">
            <a:avLst/>
          </a:prstGeom>
        </p:spPr>
      </p:pic>
    </p:spTree>
    <p:extLst>
      <p:ext uri="{BB962C8B-B14F-4D97-AF65-F5344CB8AC3E}">
        <p14:creationId xmlns:p14="http://schemas.microsoft.com/office/powerpoint/2010/main" val="13542129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43137" y="274320"/>
            <a:ext cx="11591167" cy="6382512"/>
          </a:xfrm>
          <a:prstGeom prst="rect">
            <a:avLst/>
          </a:prstGeom>
        </p:spPr>
      </p:pic>
    </p:spTree>
    <p:extLst>
      <p:ext uri="{BB962C8B-B14F-4D97-AF65-F5344CB8AC3E}">
        <p14:creationId xmlns:p14="http://schemas.microsoft.com/office/powerpoint/2010/main" val="28637715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36192" y="398936"/>
            <a:ext cx="9278112" cy="1143000"/>
          </a:xfrm>
          <a:noFill/>
          <a:ln>
            <a:solidFill>
              <a:schemeClr val="tx1"/>
            </a:solidFill>
          </a:ln>
        </p:spPr>
        <p:txBody>
          <a:bodyPr/>
          <a:lstStyle/>
          <a:p>
            <a:pPr algn="ctr"/>
            <a:r>
              <a:rPr lang="ja-JP" altLang="en-US" sz="3200" dirty="0"/>
              <a:t>中国文化の影響下に</a:t>
            </a:r>
            <a:r>
              <a:rPr lang="ja-JP" altLang="en-US" sz="3200" dirty="0" smtClean="0"/>
              <a:t>あった定型的</a:t>
            </a:r>
            <a:r>
              <a:rPr lang="ja-JP" altLang="en-US" sz="3200" dirty="0"/>
              <a:t>、類型的風景</a:t>
            </a:r>
          </a:p>
        </p:txBody>
      </p:sp>
      <p:sp>
        <p:nvSpPr>
          <p:cNvPr id="13315" name="Rectangle 3"/>
          <p:cNvSpPr>
            <a:spLocks noGrp="1" noChangeArrowheads="1"/>
          </p:cNvSpPr>
          <p:nvPr>
            <p:ph type="body" idx="1"/>
          </p:nvPr>
        </p:nvSpPr>
        <p:spPr>
          <a:xfrm>
            <a:off x="1152144" y="1892808"/>
            <a:ext cx="10049256" cy="3785616"/>
          </a:xfrm>
        </p:spPr>
        <p:txBody>
          <a:bodyPr>
            <a:noAutofit/>
          </a:bodyPr>
          <a:lstStyle/>
          <a:p>
            <a:r>
              <a:rPr lang="ja-JP" altLang="en-US" dirty="0" smtClean="0"/>
              <a:t>瀬戸内海</a:t>
            </a:r>
            <a:r>
              <a:rPr lang="ja-JP" altLang="en-US" dirty="0"/>
              <a:t>の風景は瀟湘八景などのコードに見られるような中国文化の影響下にある定型的、類型的</a:t>
            </a:r>
            <a:r>
              <a:rPr lang="ja-JP" altLang="en-US" dirty="0" smtClean="0"/>
              <a:t>風景</a:t>
            </a:r>
            <a:endParaRPr lang="ja-JP" altLang="en-US" dirty="0"/>
          </a:p>
          <a:p>
            <a:r>
              <a:rPr lang="ja-JP" altLang="en-US" dirty="0" smtClean="0"/>
              <a:t>自然景</a:t>
            </a:r>
            <a:r>
              <a:rPr lang="ja-JP" altLang="en-US" dirty="0"/>
              <a:t>が発見されるのは、</a:t>
            </a:r>
            <a:r>
              <a:rPr lang="en-US" altLang="ja-JP" dirty="0"/>
              <a:t>19</a:t>
            </a:r>
            <a:r>
              <a:rPr lang="ja-JP" altLang="en-US" dirty="0"/>
              <a:t>世紀の近代的風景観によってであり、瀬戸内海の自然景を評価するまなざしをもった</a:t>
            </a:r>
            <a:r>
              <a:rPr lang="en-US" altLang="ja-JP" dirty="0"/>
              <a:t>19</a:t>
            </a:r>
            <a:r>
              <a:rPr lang="ja-JP" altLang="en-US" dirty="0"/>
              <a:t>世紀の欧米人によってであった。</a:t>
            </a:r>
            <a:r>
              <a:rPr lang="ja-JP" altLang="en-US" dirty="0">
                <a:solidFill>
                  <a:srgbClr val="CC0000"/>
                </a:solidFill>
              </a:rPr>
              <a:t>瀬戸内海の近代的風景の誕生は</a:t>
            </a:r>
            <a:r>
              <a:rPr lang="en-US" altLang="ja-JP" dirty="0">
                <a:solidFill>
                  <a:srgbClr val="CC0000"/>
                </a:solidFill>
              </a:rPr>
              <a:t>19</a:t>
            </a:r>
            <a:r>
              <a:rPr lang="ja-JP" altLang="en-US" dirty="0">
                <a:solidFill>
                  <a:srgbClr val="CC0000"/>
                </a:solidFill>
              </a:rPr>
              <a:t>世紀のシーボルトらを待たなければならなかった</a:t>
            </a:r>
            <a:r>
              <a:rPr lang="ja-JP" altLang="en-US" dirty="0" smtClean="0">
                <a:solidFill>
                  <a:srgbClr val="CC0000"/>
                </a:solidFill>
              </a:rPr>
              <a:t>。</a:t>
            </a:r>
            <a:endParaRPr lang="en-US" altLang="ja-JP" dirty="0" smtClean="0">
              <a:solidFill>
                <a:srgbClr val="CC0000"/>
              </a:solidFill>
            </a:endParaRPr>
          </a:p>
          <a:p>
            <a:r>
              <a:rPr lang="ja-JP" altLang="en-US" dirty="0" smtClean="0"/>
              <a:t>欧米人</a:t>
            </a:r>
            <a:r>
              <a:rPr lang="ja-JP" altLang="en-US" dirty="0"/>
              <a:t>は「内海」「多島海」「湖」「河川」「運河」「海峡」といった近代の豊かな地理的概念を自由に駆使して瀬戸内海の風景を捉えたのである。</a:t>
            </a:r>
          </a:p>
          <a:p>
            <a:endParaRPr lang="ja-JP" altLang="en-US" dirty="0">
              <a:solidFill>
                <a:srgbClr val="CC0000"/>
              </a:solidFill>
            </a:endParaRPr>
          </a:p>
        </p:txBody>
      </p:sp>
    </p:spTree>
    <p:extLst>
      <p:ext uri="{BB962C8B-B14F-4D97-AF65-F5344CB8AC3E}">
        <p14:creationId xmlns:p14="http://schemas.microsoft.com/office/powerpoint/2010/main" val="9988720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a:ln>
            <a:solidFill>
              <a:schemeClr val="tx1"/>
            </a:solidFill>
          </a:ln>
        </p:spPr>
        <p:txBody>
          <a:bodyPr/>
          <a:lstStyle/>
          <a:p>
            <a:pPr algn="ctr"/>
            <a:r>
              <a:rPr lang="ja-JP" altLang="en-US" sz="4000" dirty="0"/>
              <a:t>西洋において、海洋の風景が発見</a:t>
            </a:r>
          </a:p>
        </p:txBody>
      </p:sp>
      <p:sp>
        <p:nvSpPr>
          <p:cNvPr id="12291" name="Rectangle 3"/>
          <p:cNvSpPr>
            <a:spLocks noGrp="1" noChangeArrowheads="1"/>
          </p:cNvSpPr>
          <p:nvPr>
            <p:ph type="body" idx="1"/>
          </p:nvPr>
        </p:nvSpPr>
        <p:spPr>
          <a:xfrm>
            <a:off x="1981200" y="1888232"/>
            <a:ext cx="8229600" cy="4349080"/>
          </a:xfrm>
        </p:spPr>
        <p:txBody>
          <a:bodyPr/>
          <a:lstStyle/>
          <a:p>
            <a:pPr>
              <a:lnSpc>
                <a:spcPct val="80000"/>
              </a:lnSpc>
            </a:pPr>
            <a:r>
              <a:rPr lang="ja-JP" altLang="en-US" sz="4800" dirty="0"/>
              <a:t>西洋において、</a:t>
            </a:r>
            <a:r>
              <a:rPr lang="ja-JP" altLang="en-US" sz="4800" dirty="0">
                <a:solidFill>
                  <a:srgbClr val="FF0000"/>
                </a:solidFill>
              </a:rPr>
              <a:t>海洋の風景</a:t>
            </a:r>
            <a:r>
              <a:rPr lang="ja-JP" altLang="en-US" sz="4800" dirty="0"/>
              <a:t>が発見されたのは</a:t>
            </a:r>
            <a:r>
              <a:rPr lang="en-US" altLang="ja-JP" sz="4800" dirty="0"/>
              <a:t>17</a:t>
            </a:r>
            <a:r>
              <a:rPr lang="ja-JP" altLang="en-US" sz="4800" dirty="0"/>
              <a:t>世紀</a:t>
            </a:r>
            <a:endParaRPr lang="en-US" altLang="ja-JP" sz="4800" dirty="0"/>
          </a:p>
          <a:p>
            <a:pPr>
              <a:lnSpc>
                <a:spcPct val="80000"/>
              </a:lnSpc>
            </a:pPr>
            <a:r>
              <a:rPr lang="ja-JP" altLang="en-US" sz="4800" dirty="0">
                <a:solidFill>
                  <a:srgbClr val="FF0000"/>
                </a:solidFill>
              </a:rPr>
              <a:t>森林や田園のような風景</a:t>
            </a:r>
            <a:r>
              <a:rPr lang="ja-JP" altLang="en-US" sz="4800" dirty="0"/>
              <a:t>が発見されたのは</a:t>
            </a:r>
            <a:r>
              <a:rPr lang="en-US" altLang="ja-JP" sz="4800" dirty="0"/>
              <a:t>18</a:t>
            </a:r>
            <a:r>
              <a:rPr lang="ja-JP" altLang="en-US" sz="4800" dirty="0"/>
              <a:t>世紀</a:t>
            </a:r>
            <a:endParaRPr lang="en-US" altLang="ja-JP" sz="4800" dirty="0"/>
          </a:p>
          <a:p>
            <a:pPr>
              <a:lnSpc>
                <a:spcPct val="80000"/>
              </a:lnSpc>
            </a:pPr>
            <a:r>
              <a:rPr lang="ja-JP" altLang="en-US" sz="4800" dirty="0">
                <a:solidFill>
                  <a:srgbClr val="FF0000"/>
                </a:solidFill>
              </a:rPr>
              <a:t>山岳地などの大自然の風景</a:t>
            </a:r>
            <a:r>
              <a:rPr lang="ja-JP" altLang="en-US" sz="4800" dirty="0"/>
              <a:t>が発見されたのは</a:t>
            </a:r>
            <a:r>
              <a:rPr lang="en-US" altLang="ja-JP" sz="4800" dirty="0"/>
              <a:t>19</a:t>
            </a:r>
            <a:r>
              <a:rPr lang="ja-JP" altLang="en-US" sz="4800" dirty="0"/>
              <a:t>世紀</a:t>
            </a:r>
          </a:p>
          <a:p>
            <a:pPr>
              <a:lnSpc>
                <a:spcPct val="80000"/>
              </a:lnSpc>
              <a:buNone/>
            </a:pPr>
            <a:endParaRPr lang="en-US" altLang="ja-JP" sz="2400" dirty="0"/>
          </a:p>
        </p:txBody>
      </p:sp>
    </p:spTree>
    <p:extLst>
      <p:ext uri="{BB962C8B-B14F-4D97-AF65-F5344CB8AC3E}">
        <p14:creationId xmlns:p14="http://schemas.microsoft.com/office/powerpoint/2010/main" val="28114457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850392" y="2189544"/>
            <a:ext cx="10332720" cy="3900360"/>
          </a:xfrm>
        </p:spPr>
        <p:txBody>
          <a:bodyPr>
            <a:normAutofit/>
          </a:bodyPr>
          <a:lstStyle/>
          <a:p>
            <a:pPr>
              <a:lnSpc>
                <a:spcPct val="80000"/>
              </a:lnSpc>
            </a:pPr>
            <a:r>
              <a:rPr lang="ja-JP" altLang="en-US" dirty="0"/>
              <a:t>瀬戸内海の汽船航行が明治十～</a:t>
            </a:r>
            <a:r>
              <a:rPr lang="ja-JP" altLang="en-US" dirty="0" smtClean="0"/>
              <a:t>二十年代、</a:t>
            </a:r>
            <a:r>
              <a:rPr lang="ja-JP" altLang="en-US" dirty="0"/>
              <a:t>瀬戸内海沿岸鉄道が明治二十～三十年代に</a:t>
            </a:r>
            <a:r>
              <a:rPr lang="ja-JP" altLang="en-US" dirty="0" smtClean="0"/>
              <a:t>普及、</a:t>
            </a:r>
            <a:r>
              <a:rPr lang="ja-JP" altLang="en-US" dirty="0"/>
              <a:t>シークエンス景から俯瞰景への移行もこの交通の発達に</a:t>
            </a:r>
            <a:r>
              <a:rPr lang="ja-JP" altLang="en-US" dirty="0" smtClean="0"/>
              <a:t>同調</a:t>
            </a:r>
            <a:endParaRPr lang="en-US" altLang="ja-JP" dirty="0" smtClean="0"/>
          </a:p>
          <a:p>
            <a:pPr>
              <a:lnSpc>
                <a:spcPct val="80000"/>
              </a:lnSpc>
            </a:pPr>
            <a:r>
              <a:rPr lang="ja-JP" altLang="en-US" dirty="0" smtClean="0"/>
              <a:t>陸路</a:t>
            </a:r>
            <a:r>
              <a:rPr lang="ja-JP" altLang="en-US" dirty="0"/>
              <a:t>の交通が</a:t>
            </a:r>
            <a:r>
              <a:rPr lang="ja-JP" altLang="en-US" dirty="0" smtClean="0"/>
              <a:t>発達、海路</a:t>
            </a:r>
            <a:r>
              <a:rPr lang="ja-JP" altLang="en-US" dirty="0"/>
              <a:t>からの風景が陸路からの風景へと</a:t>
            </a:r>
            <a:r>
              <a:rPr lang="ja-JP" altLang="en-US" dirty="0" smtClean="0"/>
              <a:t>変換</a:t>
            </a:r>
            <a:endParaRPr lang="en-US" altLang="ja-JP" dirty="0"/>
          </a:p>
          <a:p>
            <a:pPr>
              <a:lnSpc>
                <a:spcPct val="80000"/>
              </a:lnSpc>
            </a:pPr>
            <a:r>
              <a:rPr lang="ja-JP" altLang="en-US" dirty="0" smtClean="0">
                <a:solidFill>
                  <a:srgbClr val="FF0000"/>
                </a:solidFill>
              </a:rPr>
              <a:t>世界</a:t>
            </a:r>
            <a:r>
              <a:rPr lang="ja-JP" altLang="en-US" dirty="0">
                <a:solidFill>
                  <a:srgbClr val="FF0000"/>
                </a:solidFill>
              </a:rPr>
              <a:t>の人が誉めたのは船からの</a:t>
            </a:r>
            <a:r>
              <a:rPr lang="ja-JP" altLang="en-US" dirty="0" smtClean="0">
                <a:solidFill>
                  <a:srgbClr val="FF0000"/>
                </a:solidFill>
              </a:rPr>
              <a:t>風景</a:t>
            </a:r>
            <a:endParaRPr lang="en-US" altLang="ja-JP" dirty="0" smtClean="0">
              <a:solidFill>
                <a:srgbClr val="FF0000"/>
              </a:solidFill>
            </a:endParaRPr>
          </a:p>
          <a:p>
            <a:pPr>
              <a:lnSpc>
                <a:spcPct val="80000"/>
              </a:lnSpc>
            </a:pPr>
            <a:r>
              <a:rPr lang="ja-JP" altLang="en-US" dirty="0" smtClean="0"/>
              <a:t>欧米人</a:t>
            </a:r>
            <a:r>
              <a:rPr lang="ja-JP" altLang="en-US" dirty="0"/>
              <a:t>は前者をたたえ、日本人は後者を</a:t>
            </a:r>
            <a:r>
              <a:rPr lang="ja-JP" altLang="en-US" dirty="0" smtClean="0"/>
              <a:t>定着</a:t>
            </a:r>
            <a:endParaRPr lang="en-US" altLang="ja-JP" dirty="0" smtClean="0"/>
          </a:p>
          <a:p>
            <a:r>
              <a:rPr lang="ja-JP" altLang="en-US" dirty="0" smtClean="0"/>
              <a:t>西洋</a:t>
            </a:r>
            <a:r>
              <a:rPr lang="ja-JP" altLang="en-US" dirty="0"/>
              <a:t>の見方を移入した明治後期の日本人も瀬戸内海の多島海景について当初シークエンス景を</a:t>
            </a:r>
            <a:r>
              <a:rPr lang="ja-JP" altLang="en-US" dirty="0" smtClean="0"/>
              <a:t>重視</a:t>
            </a:r>
            <a:endParaRPr lang="ja-JP" altLang="en-US" dirty="0"/>
          </a:p>
        </p:txBody>
      </p:sp>
      <p:sp>
        <p:nvSpPr>
          <p:cNvPr id="23555" name="Rectangle 3"/>
          <p:cNvSpPr>
            <a:spLocks noGrp="1" noChangeArrowheads="1"/>
          </p:cNvSpPr>
          <p:nvPr>
            <p:ph type="title"/>
          </p:nvPr>
        </p:nvSpPr>
        <p:spPr>
          <a:xfrm>
            <a:off x="1853184" y="199899"/>
            <a:ext cx="8229600" cy="1323975"/>
          </a:xfrm>
          <a:noFill/>
          <a:ln>
            <a:solidFill>
              <a:schemeClr val="tx1"/>
            </a:solidFill>
          </a:ln>
        </p:spPr>
        <p:txBody>
          <a:bodyPr/>
          <a:lstStyle/>
          <a:p>
            <a:pPr algn="ctr"/>
            <a:r>
              <a:rPr lang="ja-JP" altLang="en-US" sz="3200" dirty="0"/>
              <a:t>シーン景（静的水平景）、パノラマ景</a:t>
            </a:r>
            <a:r>
              <a:rPr lang="en-US" altLang="ja-JP" sz="3200" dirty="0"/>
              <a:t>(</a:t>
            </a:r>
            <a:r>
              <a:rPr lang="ja-JP" altLang="en-US" sz="3200" dirty="0"/>
              <a:t>俯瞰景</a:t>
            </a:r>
            <a:r>
              <a:rPr lang="en-US" altLang="ja-JP" sz="3200" dirty="0" smtClean="0"/>
              <a:t>)</a:t>
            </a:r>
            <a:r>
              <a:rPr lang="ja-JP" altLang="en-US" sz="3200" dirty="0" smtClean="0"/>
              <a:t>シークエンス</a:t>
            </a:r>
            <a:r>
              <a:rPr lang="ja-JP" altLang="en-US" sz="3200" dirty="0"/>
              <a:t>景（動的水平景）</a:t>
            </a:r>
          </a:p>
        </p:txBody>
      </p:sp>
    </p:spTree>
    <p:extLst>
      <p:ext uri="{BB962C8B-B14F-4D97-AF65-F5344CB8AC3E}">
        <p14:creationId xmlns:p14="http://schemas.microsoft.com/office/powerpoint/2010/main" val="364906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0515600" cy="1344803"/>
          </a:xfrm>
          <a:ln w="76200">
            <a:solidFill>
              <a:schemeClr val="tx1">
                <a:lumMod val="95000"/>
                <a:lumOff val="5000"/>
              </a:schemeClr>
            </a:solidFill>
          </a:ln>
        </p:spPr>
        <p:txBody>
          <a:bodyPr/>
          <a:lstStyle/>
          <a:p>
            <a:pPr algn="ctr"/>
            <a:r>
              <a:rPr kumimoji="1" lang="ja-JP" altLang="en-US" dirty="0" smtClean="0"/>
              <a:t>移民・難民を受け入れない日本と</a:t>
            </a:r>
            <a:r>
              <a:rPr kumimoji="1" lang="en-US" altLang="ja-JP" dirty="0" smtClean="0"/>
              <a:t/>
            </a:r>
            <a:br>
              <a:rPr kumimoji="1" lang="en-US" altLang="ja-JP" dirty="0" smtClean="0"/>
            </a:br>
            <a:r>
              <a:rPr kumimoji="1" lang="ja-JP" altLang="en-US" dirty="0" smtClean="0"/>
              <a:t>ＶＦＲ（</a:t>
            </a:r>
            <a:r>
              <a:rPr kumimoji="1" lang="en-US" altLang="ja-JP" dirty="0" smtClean="0"/>
              <a:t>Visiting</a:t>
            </a:r>
            <a:r>
              <a:rPr kumimoji="1" lang="ja-JP" altLang="en-US" dirty="0" smtClean="0"/>
              <a:t>　</a:t>
            </a:r>
            <a:r>
              <a:rPr lang="en-US" altLang="ja-JP" dirty="0" smtClean="0"/>
              <a:t>F</a:t>
            </a:r>
            <a:r>
              <a:rPr kumimoji="1" lang="en-US" altLang="ja-JP" dirty="0" smtClean="0"/>
              <a:t>riends </a:t>
            </a:r>
            <a:r>
              <a:rPr kumimoji="1" lang="ja-JP" altLang="en-US" dirty="0" smtClean="0"/>
              <a:t>＆ </a:t>
            </a:r>
            <a:r>
              <a:rPr kumimoji="1" lang="en-US" altLang="ja-JP" dirty="0" smtClean="0"/>
              <a:t>Relatives</a:t>
            </a:r>
            <a:r>
              <a:rPr kumimoji="1" lang="ja-JP" altLang="en-US" dirty="0" smtClean="0"/>
              <a:t>）</a:t>
            </a:r>
            <a:endParaRPr kumimoji="1" lang="ja-JP" altLang="en-US" dirty="0"/>
          </a:p>
        </p:txBody>
      </p:sp>
      <p:pic>
        <p:nvPicPr>
          <p:cNvPr id="3" name="図 2"/>
          <p:cNvPicPr>
            <a:picLocks noChangeAspect="1"/>
          </p:cNvPicPr>
          <p:nvPr/>
        </p:nvPicPr>
        <p:blipFill>
          <a:blip r:embed="rId2"/>
          <a:stretch>
            <a:fillRect/>
          </a:stretch>
        </p:blipFill>
        <p:spPr>
          <a:xfrm>
            <a:off x="433863" y="1988913"/>
            <a:ext cx="11758137" cy="4357023"/>
          </a:xfrm>
          <a:prstGeom prst="rect">
            <a:avLst/>
          </a:prstGeom>
        </p:spPr>
      </p:pic>
    </p:spTree>
    <p:extLst>
      <p:ext uri="{BB962C8B-B14F-4D97-AF65-F5344CB8AC3E}">
        <p14:creationId xmlns:p14="http://schemas.microsoft.com/office/powerpoint/2010/main" val="500779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87856" y="310896"/>
            <a:ext cx="11591380" cy="6227064"/>
          </a:xfrm>
          <a:prstGeom prst="rect">
            <a:avLst/>
          </a:prstGeom>
        </p:spPr>
      </p:pic>
    </p:spTree>
    <p:extLst>
      <p:ext uri="{BB962C8B-B14F-4D97-AF65-F5344CB8AC3E}">
        <p14:creationId xmlns:p14="http://schemas.microsoft.com/office/powerpoint/2010/main" val="2040559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gration USA　domestic　international」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672" y="262890"/>
            <a:ext cx="8397240" cy="6297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09532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大日本印刷講演資料</Template>
  <TotalTime>2372</TotalTime>
  <Words>1499</Words>
  <Application>Microsoft Office PowerPoint</Application>
  <PresentationFormat>ワイド画面</PresentationFormat>
  <Paragraphs>211</Paragraphs>
  <Slides>66</Slides>
  <Notes>10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66</vt:i4>
      </vt:variant>
    </vt:vector>
  </HeadingPairs>
  <TitlesOfParts>
    <vt:vector size="75" baseType="lpstr">
      <vt:lpstr>ＭＳ Ｐゴシック</vt:lpstr>
      <vt:lpstr>ＭＳ 明朝</vt:lpstr>
      <vt:lpstr>Arial</vt:lpstr>
      <vt:lpstr>Calibri</vt:lpstr>
      <vt:lpstr>Calibri Light</vt:lpstr>
      <vt:lpstr>Century</vt:lpstr>
      <vt:lpstr>Times New Roman</vt:lpstr>
      <vt:lpstr>Verdana</vt:lpstr>
      <vt:lpstr>Office テーマ</vt:lpstr>
      <vt:lpstr>中国人観光客の増大と 世界観光・人流市場の今後の動向</vt:lpstr>
      <vt:lpstr>観光が注目される理由・人口減少  人流（Human　Logistics）の縦軸と横軸</vt:lpstr>
      <vt:lpstr>PowerPoint プレゼンテーション</vt:lpstr>
      <vt:lpstr>PowerPoint プレゼンテーション</vt:lpstr>
      <vt:lpstr>１９３９年　人口政策確立要綱（閣議決定）</vt:lpstr>
      <vt:lpstr>PowerPoint プレゼンテーション</vt:lpstr>
      <vt:lpstr>移民・難民を受け入れない日本と ＶＦＲ（Visiting　Friends ＆ Relatives）</vt:lpstr>
      <vt:lpstr>PowerPoint プレゼンテーション</vt:lpstr>
      <vt:lpstr>PowerPoint プレゼンテーション</vt:lpstr>
      <vt:lpstr>訪日外客数の増加  原発事故、尖閣、鳥インフルエンザ</vt:lpstr>
      <vt:lpstr>PowerPoint プレゼンテーション</vt:lpstr>
      <vt:lpstr>PowerPoint プレゼンテーション</vt:lpstr>
      <vt:lpstr>PowerPoint プレゼンテーション</vt:lpstr>
      <vt:lpstr>＊旅行収支が日本にとって重要か？</vt:lpstr>
      <vt:lpstr>＊　期待されなくなった日本人旅行者？</vt:lpstr>
      <vt:lpstr>PowerPoint プレゼンテーション</vt:lpstr>
      <vt:lpstr>貧しくなった日本？</vt:lpstr>
      <vt:lpstr>爆買い</vt:lpstr>
      <vt:lpstr>欧州の旅行（国内・国外） ～統計の取り方～</vt:lpstr>
      <vt:lpstr>旅行をしない日本人（日韓比較）</vt:lpstr>
      <vt:lpstr>PowerPoint プレゼンテーション</vt:lpstr>
      <vt:lpstr>外客4000万人目標の意味</vt:lpstr>
      <vt:lpstr>PowerPoint プレゼンテーション</vt:lpstr>
      <vt:lpstr>中国人観光客の増加が今後の日本社会にどのような影響をもたらすのか</vt:lpstr>
      <vt:lpstr>中国の巨大な国内旅行市場</vt:lpstr>
      <vt:lpstr>PowerPoint プレゼンテーション</vt:lpstr>
      <vt:lpstr>中国本土内の国内旅行</vt:lpstr>
      <vt:lpstr>世界の旅行に影響する中国の休暇システム</vt:lpstr>
      <vt:lpstr>中国民泊大手　途家（トゥージア）の進出</vt:lpstr>
      <vt:lpstr>中国の配車アプリ</vt:lpstr>
      <vt:lpstr>PowerPoint プレゼンテーション</vt:lpstr>
      <vt:lpstr>PowerPoint プレゼンテーション</vt:lpstr>
      <vt:lpstr>人流手配権は旅主にある（着地型は嘘）</vt:lpstr>
      <vt:lpstr>　アメリカ・メキシコの国境の壁は現実的か（膨大な数の日帰り旅行客）</vt:lpstr>
      <vt:lpstr>19世紀・移民の世紀 第一次世界大戦までの100年間に新大陸に渡ったヨーロッパ人は6000万人</vt:lpstr>
      <vt:lpstr>東京、パリ、ロンドン、ニューヨーク、北京、ソウルで何が違い、何が違わないのか</vt:lpstr>
      <vt:lpstr>皇室財産（桂離宮等）は国宝ではない？</vt:lpstr>
      <vt:lpstr>あこがれの地リスト（マスターカード調査）</vt:lpstr>
      <vt:lpstr>　千年の都・京都とベニス比較</vt:lpstr>
      <vt:lpstr>ＣＡＰ（入域制限）制度の議論</vt:lpstr>
      <vt:lpstr>中国人観光客 東京と京都での消費行動の違い</vt:lpstr>
      <vt:lpstr>ハワイも沖縄も同じ人口、島外客数であるのに、どうして所得に二倍の格差があるのか</vt:lpstr>
      <vt:lpstr>ハワイの好きな日本人</vt:lpstr>
      <vt:lpstr>実は沖縄だけではなく、北海道も低い</vt:lpstr>
      <vt:lpstr>PowerPoint プレゼンテーション</vt:lpstr>
      <vt:lpstr>PowerPoint プレゼンテーション</vt:lpstr>
      <vt:lpstr>PowerPoint プレゼンテーション</vt:lpstr>
      <vt:lpstr>来訪者の宿泊日数</vt:lpstr>
      <vt:lpstr>現地での旅行消費額</vt:lpstr>
      <vt:lpstr>各国人州の旅行（トリップ当たりの支出）</vt:lpstr>
      <vt:lpstr>PowerPoint プレゼンテーション</vt:lpstr>
      <vt:lpstr>宿泊制度の構図</vt:lpstr>
      <vt:lpstr>旅館業法</vt:lpstr>
      <vt:lpstr>民宿先進国の欧州</vt:lpstr>
      <vt:lpstr>専業旅館と民泊（Airbnb） どちらが地元経済に貢献するか？</vt:lpstr>
      <vt:lpstr>日本でIR（カジノ）は成功するのか</vt:lpstr>
      <vt:lpstr>PowerPoint プレゼンテーション</vt:lpstr>
      <vt:lpstr>PowerPoint プレゼンテーション</vt:lpstr>
      <vt:lpstr>リゾート法とＩＲ法</vt:lpstr>
      <vt:lpstr>クルーズ客の増加は日本を潤すか　 2020年の「クルーズ100万人時代」</vt:lpstr>
      <vt:lpstr>PowerPoint プレゼンテーション</vt:lpstr>
      <vt:lpstr>PowerPoint プレゼンテーション</vt:lpstr>
      <vt:lpstr>PowerPoint プレゼンテーション</vt:lpstr>
      <vt:lpstr>中国文化の影響下にあった定型的、類型的風景</vt:lpstr>
      <vt:lpstr>西洋において、海洋の風景が発見</vt:lpstr>
      <vt:lpstr>シーン景（静的水平景）、パノラマ景(俯瞰景)シークエンス景（動的水平景）</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中国人観光客の増大と 世界観光・人流市場の今後の動向</dc:title>
  <dc:creator>寺前秀一</dc:creator>
  <cp:lastModifiedBy>寺前秀一</cp:lastModifiedBy>
  <cp:revision>58</cp:revision>
  <dcterms:created xsi:type="dcterms:W3CDTF">2017-02-01T03:58:52Z</dcterms:created>
  <dcterms:modified xsi:type="dcterms:W3CDTF">2017-03-02T12:44:15Z</dcterms:modified>
</cp:coreProperties>
</file>