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4" r:id="rId4"/>
    <p:sldId id="277" r:id="rId5"/>
    <p:sldId id="275" r:id="rId6"/>
    <p:sldId id="276" r:id="rId7"/>
    <p:sldId id="278" r:id="rId8"/>
    <p:sldId id="279" r:id="rId9"/>
    <p:sldId id="282" r:id="rId10"/>
    <p:sldId id="280" r:id="rId11"/>
    <p:sldId id="281" r:id="rId12"/>
    <p:sldId id="264" r:id="rId13"/>
    <p:sldId id="263" r:id="rId14"/>
    <p:sldId id="265" r:id="rId15"/>
    <p:sldId id="257" r:id="rId16"/>
    <p:sldId id="259" r:id="rId17"/>
    <p:sldId id="260" r:id="rId18"/>
    <p:sldId id="261" r:id="rId19"/>
    <p:sldId id="262" r:id="rId20"/>
    <p:sldId id="268" r:id="rId21"/>
    <p:sldId id="269"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11438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1154523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3267502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356209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2893859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2460957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31038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206489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2673456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117736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381C50-07BB-4830-A7DF-5B335719CB8F}" type="datetimeFigureOut">
              <a:rPr kumimoji="1" lang="ja-JP" altLang="en-US" smtClean="0"/>
              <a:t>2017/1/29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264072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81C50-07BB-4830-A7DF-5B335719CB8F}" type="datetimeFigureOut">
              <a:rPr kumimoji="1" lang="ja-JP" altLang="en-US" smtClean="0"/>
              <a:t>2017/1/29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F1018-945B-4D81-8A1D-FF0D3F4B1095}" type="slidenum">
              <a:rPr kumimoji="1" lang="ja-JP" altLang="en-US" smtClean="0"/>
              <a:t>‹#›</a:t>
            </a:fld>
            <a:endParaRPr kumimoji="1" lang="ja-JP" altLang="en-US"/>
          </a:p>
        </p:txBody>
      </p:sp>
    </p:spTree>
    <p:extLst>
      <p:ext uri="{BB962C8B-B14F-4D97-AF65-F5344CB8AC3E}">
        <p14:creationId xmlns:p14="http://schemas.microsoft.com/office/powerpoint/2010/main" val="1319440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jinryu.jp/blog/wp-content/uploads/2016/08/%E3%83%80%E3%82%A6%E3%83%B3%E3%83%AD%E3%83%BC%E3%83%89.p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jinryu.jp/blog/wp-content/uploads/2016/08/boro%E3%82%BF%E3%82%AF%E3%82%B7%E3%83%BC%E3%82%A8%E3%83%AA%E3%82%A2images.jpg"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bylines.news.yahoo.co.jp/yamadajun/20161104-0006409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4226014"/>
          </a:xfrm>
          <a:ln w="28575">
            <a:solidFill>
              <a:schemeClr val="tx1"/>
            </a:solidFill>
          </a:ln>
        </p:spPr>
        <p:txBody>
          <a:bodyPr>
            <a:normAutofit/>
          </a:bodyPr>
          <a:lstStyle/>
          <a:p>
            <a:r>
              <a:rPr kumimoji="1" lang="ja-JP" altLang="en-US" dirty="0" smtClean="0"/>
              <a:t>チームネクスト合宿　　</a:t>
            </a:r>
            <a:r>
              <a:rPr kumimoji="1" lang="en-US" altLang="ja-JP" dirty="0" smtClean="0"/>
              <a:t/>
            </a:r>
            <a:br>
              <a:rPr kumimoji="1" lang="en-US" altLang="ja-JP" dirty="0" smtClean="0"/>
            </a:br>
            <a:r>
              <a:rPr kumimoji="1" lang="en-US" altLang="ja-JP" dirty="0" smtClean="0"/>
              <a:t>in</a:t>
            </a:r>
            <a:r>
              <a:rPr kumimoji="1" lang="ja-JP" altLang="en-US" dirty="0" smtClean="0"/>
              <a:t>　</a:t>
            </a:r>
            <a:r>
              <a:rPr kumimoji="1" lang="en-US" altLang="ja-JP" dirty="0" smtClean="0"/>
              <a:t>NYC</a:t>
            </a:r>
            <a:br>
              <a:rPr kumimoji="1" lang="en-US" altLang="ja-JP" dirty="0" smtClean="0"/>
            </a:br>
            <a:r>
              <a:rPr kumimoji="1" lang="ja-JP" altLang="en-US" dirty="0" smtClean="0"/>
              <a:t>　</a:t>
            </a:r>
            <a:r>
              <a:rPr kumimoji="1" lang="en-US" altLang="ja-JP" dirty="0" smtClean="0"/>
              <a:t/>
            </a:r>
            <a:br>
              <a:rPr kumimoji="1" lang="en-US" altLang="ja-JP" dirty="0" smtClean="0"/>
            </a:br>
            <a:r>
              <a:rPr kumimoji="1" lang="ja-JP" altLang="en-US" dirty="0" smtClean="0"/>
              <a:t>前と後</a:t>
            </a:r>
            <a:endParaRPr kumimoji="1" lang="ja-JP" altLang="en-US" dirty="0"/>
          </a:p>
        </p:txBody>
      </p:sp>
      <p:pic>
        <p:nvPicPr>
          <p:cNvPr id="3" name="Picture 2" descr="uber%e3%83%89%e3%83%a9%e3%82%a4%e3%83%90%e3%83%bc%e5%8b%9f%e9%9b%86%e3%81%ae%e5%ba%83%e5%91%8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420" y="3692107"/>
            <a:ext cx="3535373" cy="265153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e3%82%a2%e3%83%a1%e3%83%aa%e3%82%ab%e3%83%b3%e6%a9%9f%e5%86%85%e5%ae%87%e9%83%a8r%e5%ae%a3%e4%bc%9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3029" y="3727947"/>
            <a:ext cx="3487587" cy="2615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9714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en-US" altLang="ja-JP" b="1" dirty="0"/>
              <a:t>Uber</a:t>
            </a:r>
            <a:r>
              <a:rPr lang="ja-JP" altLang="en-US" b="1" dirty="0" err="1"/>
              <a:t>、</a:t>
            </a:r>
            <a:r>
              <a:rPr lang="en-US" altLang="ja-JP" b="1" dirty="0"/>
              <a:t>Lyft</a:t>
            </a:r>
            <a:r>
              <a:rPr lang="ja-JP" altLang="en-US" b="1" dirty="0"/>
              <a:t>の運転手さんへのヒアリング</a:t>
            </a:r>
            <a:endParaRPr kumimoji="1" lang="ja-JP" altLang="en-US" dirty="0"/>
          </a:p>
        </p:txBody>
      </p:sp>
      <p:sp>
        <p:nvSpPr>
          <p:cNvPr id="3" name="コンテンツ プレースホルダー 2"/>
          <p:cNvSpPr>
            <a:spLocks noGrp="1"/>
          </p:cNvSpPr>
          <p:nvPr>
            <p:ph idx="1"/>
          </p:nvPr>
        </p:nvSpPr>
        <p:spPr>
          <a:xfrm>
            <a:off x="370935" y="1825625"/>
            <a:ext cx="11455879" cy="4885726"/>
          </a:xfrm>
        </p:spPr>
        <p:txBody>
          <a:bodyPr>
            <a:normAutofit fontScale="85000" lnSpcReduction="20000"/>
          </a:bodyPr>
          <a:lstStyle/>
          <a:p>
            <a:r>
              <a:rPr lang="ja-JP" altLang="en-US" dirty="0" smtClean="0"/>
              <a:t>運転手</a:t>
            </a:r>
            <a:r>
              <a:rPr lang="ja-JP" altLang="en-US" dirty="0"/>
              <a:t>の労働時間規制は、</a:t>
            </a:r>
            <a:r>
              <a:rPr lang="en-US" altLang="ja-JP" dirty="0"/>
              <a:t>Uber</a:t>
            </a:r>
            <a:r>
              <a:rPr lang="ja-JP" altLang="en-US" dirty="0"/>
              <a:t>や</a:t>
            </a:r>
            <a:r>
              <a:rPr lang="en-US" altLang="ja-JP" dirty="0"/>
              <a:t>Lyft</a:t>
            </a:r>
            <a:r>
              <a:rPr lang="ja-JP" altLang="en-US" dirty="0" err="1"/>
              <a:t>だけでな</a:t>
            </a:r>
            <a:r>
              <a:rPr lang="ja-JP" altLang="en-US" dirty="0"/>
              <a:t>くすべての運転手が休憩時間込みで一日１２時間と</a:t>
            </a:r>
            <a:r>
              <a:rPr lang="ja-JP" altLang="en-US" dirty="0" smtClean="0"/>
              <a:t>制限。</a:t>
            </a:r>
            <a:r>
              <a:rPr lang="ja-JP" altLang="en-US" dirty="0"/>
              <a:t>安全規制に営業も自家用も</a:t>
            </a:r>
            <a:r>
              <a:rPr lang="ja-JP" altLang="en-US" dirty="0" smtClean="0"/>
              <a:t>ない</a:t>
            </a:r>
            <a:endParaRPr lang="en-US" altLang="ja-JP" dirty="0" smtClean="0"/>
          </a:p>
          <a:p>
            <a:r>
              <a:rPr lang="ja-JP" altLang="en-US" dirty="0" smtClean="0"/>
              <a:t>ニュージャージー</a:t>
            </a:r>
            <a:r>
              <a:rPr lang="ja-JP" altLang="en-US" dirty="0"/>
              <a:t>の警察は、</a:t>
            </a:r>
            <a:r>
              <a:rPr lang="en-US" altLang="ja-JP" dirty="0"/>
              <a:t>Uber</a:t>
            </a:r>
            <a:r>
              <a:rPr lang="ja-JP" altLang="en-US" dirty="0"/>
              <a:t>の運転手に厳しいといううわさが流れ、怖がっていたドライバーもいたが、今ではそのようなことはない</a:t>
            </a:r>
            <a:r>
              <a:rPr lang="ja-JP" altLang="en-US" dirty="0" smtClean="0"/>
              <a:t>。</a:t>
            </a:r>
            <a:endParaRPr lang="en-US" altLang="ja-JP" dirty="0" smtClean="0"/>
          </a:p>
          <a:p>
            <a:r>
              <a:rPr lang="en-US" altLang="ja-JP" dirty="0" smtClean="0"/>
              <a:t>Uber</a:t>
            </a:r>
            <a:r>
              <a:rPr lang="ja-JP" altLang="en-US" dirty="0"/>
              <a:t>では空港の帰りの客がないということはなく、帰りも満杯に近い</a:t>
            </a:r>
            <a:r>
              <a:rPr lang="ja-JP" altLang="en-US" dirty="0" smtClean="0"/>
              <a:t>。</a:t>
            </a:r>
            <a:endParaRPr lang="en-US" altLang="ja-JP" dirty="0" smtClean="0"/>
          </a:p>
          <a:p>
            <a:r>
              <a:rPr lang="en-US" altLang="ja-JP" dirty="0" err="1" smtClean="0"/>
              <a:t>Uberpool</a:t>
            </a:r>
            <a:r>
              <a:rPr lang="ja-JP" altLang="en-US" dirty="0"/>
              <a:t>はシステム側から最初の</a:t>
            </a:r>
            <a:r>
              <a:rPr lang="ja-JP" altLang="en-US" dirty="0" smtClean="0"/>
              <a:t>ボーナス＄５００を</a:t>
            </a:r>
            <a:r>
              <a:rPr lang="ja-JP" altLang="en-US" dirty="0"/>
              <a:t>つけてドライバーを</a:t>
            </a:r>
            <a:r>
              <a:rPr lang="ja-JP" altLang="en-US" dirty="0" smtClean="0"/>
              <a:t>誘因。</a:t>
            </a:r>
            <a:r>
              <a:rPr lang="ja-JP" altLang="en-US" dirty="0"/>
              <a:t>ほとんどが２人以上の乗客が</a:t>
            </a:r>
            <a:r>
              <a:rPr lang="ja-JP" altLang="en-US" dirty="0" smtClean="0"/>
              <a:t>乗車</a:t>
            </a:r>
            <a:endParaRPr lang="en-US" altLang="ja-JP" dirty="0" smtClean="0"/>
          </a:p>
          <a:p>
            <a:r>
              <a:rPr lang="ja-JP" altLang="en-US" dirty="0" smtClean="0"/>
              <a:t>ニューヨークの</a:t>
            </a:r>
            <a:r>
              <a:rPr lang="en-US" altLang="ja-JP" dirty="0" smtClean="0"/>
              <a:t>UBERPOOL</a:t>
            </a:r>
            <a:r>
              <a:rPr lang="ja-JP" altLang="en-US" dirty="0"/>
              <a:t>を</a:t>
            </a:r>
            <a:r>
              <a:rPr lang="en-US" altLang="ja-JP" dirty="0"/>
              <a:t>App</a:t>
            </a:r>
            <a:r>
              <a:rPr lang="ja-JP" altLang="en-US" dirty="0"/>
              <a:t>で見てみたが、集合場所を</a:t>
            </a:r>
            <a:r>
              <a:rPr lang="ja-JP" altLang="en-US" dirty="0" smtClean="0"/>
              <a:t>指定。</a:t>
            </a:r>
            <a:r>
              <a:rPr lang="ja-JP" altLang="en-US" dirty="0"/>
              <a:t>実際試してはいないが、機能していることは</a:t>
            </a:r>
            <a:r>
              <a:rPr lang="ja-JP" altLang="en-US" dirty="0" smtClean="0"/>
              <a:t>確認</a:t>
            </a:r>
            <a:endParaRPr lang="en-US" altLang="ja-JP" dirty="0" smtClean="0"/>
          </a:p>
          <a:p>
            <a:r>
              <a:rPr lang="ja-JP" altLang="en-US" dirty="0" smtClean="0"/>
              <a:t>日本</a:t>
            </a:r>
            <a:r>
              <a:rPr lang="ja-JP" altLang="en-US" dirty="0"/>
              <a:t>ではこれはタクシー会社が直接行うと違反になるから、旅行業の商品として行う必要がある</a:t>
            </a:r>
            <a:r>
              <a:rPr lang="ja-JP" altLang="en-US" dirty="0" smtClean="0"/>
              <a:t>。</a:t>
            </a:r>
            <a:r>
              <a:rPr lang="en-US" altLang="ja-JP" dirty="0" smtClean="0"/>
              <a:t>NYC</a:t>
            </a:r>
            <a:r>
              <a:rPr lang="ja-JP" altLang="en-US" dirty="0" smtClean="0"/>
              <a:t>では</a:t>
            </a:r>
            <a:r>
              <a:rPr lang="ja-JP" altLang="en-US" dirty="0"/>
              <a:t>、流し行為ではないため乗合の許可といった面倒なことをしなくても実施できるところが日本と</a:t>
            </a:r>
            <a:r>
              <a:rPr lang="ja-JP" altLang="en-US" dirty="0" smtClean="0"/>
              <a:t>違う</a:t>
            </a:r>
            <a:endParaRPr lang="en-US" altLang="ja-JP" dirty="0" smtClean="0"/>
          </a:p>
          <a:p>
            <a:r>
              <a:rPr lang="ja-JP" altLang="en-US" dirty="0" smtClean="0"/>
              <a:t>自由</a:t>
            </a:r>
            <a:r>
              <a:rPr lang="ja-JP" altLang="en-US" dirty="0"/>
              <a:t>に勤務ができるというメリットも、結局インセンティヴの与え方で決まるから、自由なようで自由ではないという</a:t>
            </a:r>
            <a:r>
              <a:rPr lang="ja-JP" altLang="en-US" dirty="0" smtClean="0"/>
              <a:t>意見</a:t>
            </a:r>
            <a:endParaRPr kumimoji="1" lang="ja-JP" altLang="en-US" dirty="0"/>
          </a:p>
        </p:txBody>
      </p:sp>
    </p:spTree>
    <p:extLst>
      <p:ext uri="{BB962C8B-B14F-4D97-AF65-F5344CB8AC3E}">
        <p14:creationId xmlns:p14="http://schemas.microsoft.com/office/powerpoint/2010/main" val="2735470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ナンバープレートと規制の法目的は別</a:t>
            </a:r>
            <a:endParaRPr kumimoji="1" lang="ja-JP" altLang="en-US" dirty="0"/>
          </a:p>
        </p:txBody>
      </p:sp>
      <p:sp>
        <p:nvSpPr>
          <p:cNvPr id="3" name="コンテンツ プレースホルダー 2"/>
          <p:cNvSpPr>
            <a:spLocks noGrp="1"/>
          </p:cNvSpPr>
          <p:nvPr>
            <p:ph idx="1"/>
          </p:nvPr>
        </p:nvSpPr>
        <p:spPr>
          <a:xfrm>
            <a:off x="284672" y="1785669"/>
            <a:ext cx="11069128" cy="3726610"/>
          </a:xfrm>
        </p:spPr>
        <p:txBody>
          <a:bodyPr/>
          <a:lstStyle/>
          <a:p>
            <a:r>
              <a:rPr lang="en-US" altLang="ja-JP" dirty="0"/>
              <a:t>Uber</a:t>
            </a:r>
            <a:r>
              <a:rPr lang="ja-JP" altLang="en-US" dirty="0" err="1"/>
              <a:t>、</a:t>
            </a:r>
            <a:r>
              <a:rPr lang="en-US" altLang="ja-JP" dirty="0" err="1"/>
              <a:t>Fyft</a:t>
            </a:r>
            <a:r>
              <a:rPr lang="ja-JP" altLang="en-US" dirty="0"/>
              <a:t>の</a:t>
            </a:r>
            <a:r>
              <a:rPr lang="ja-JP" altLang="en-US" dirty="0" smtClean="0"/>
              <a:t>ナンバープレートもＴＬＣ</a:t>
            </a:r>
            <a:r>
              <a:rPr lang="ja-JP" altLang="en-US" dirty="0"/>
              <a:t>から</a:t>
            </a:r>
            <a:r>
              <a:rPr lang="ja-JP" altLang="en-US" dirty="0" smtClean="0"/>
              <a:t>交付（？）。日本</a:t>
            </a:r>
            <a:r>
              <a:rPr lang="ja-JP" altLang="en-US" dirty="0"/>
              <a:t>でいえば自家用自動車の有償の許可を受けた自動車に別途ナンバープレートが交付されるといった</a:t>
            </a:r>
            <a:r>
              <a:rPr lang="ja-JP" altLang="en-US" dirty="0" smtClean="0"/>
              <a:t>ところ。</a:t>
            </a:r>
            <a:r>
              <a:rPr lang="ja-JP" altLang="en-US" dirty="0"/>
              <a:t>レンタカーは白ナンバーであるが、記号を変えているのと似た</a:t>
            </a:r>
            <a:r>
              <a:rPr lang="ja-JP" altLang="en-US" dirty="0" smtClean="0"/>
              <a:t>発想</a:t>
            </a:r>
            <a:endParaRPr lang="en-US" altLang="ja-JP" dirty="0" smtClean="0"/>
          </a:p>
          <a:p>
            <a:r>
              <a:rPr kumimoji="1" lang="ja-JP" altLang="en-US" dirty="0" smtClean="0"/>
              <a:t>ナンバープレート</a:t>
            </a:r>
            <a:r>
              <a:rPr kumimoji="1" lang="ja-JP" altLang="en-US" dirty="0" smtClean="0"/>
              <a:t>は自動車抵当等のための登録制度であり、道路運送法の法目的とは直接関係</a:t>
            </a:r>
            <a:r>
              <a:rPr kumimoji="1" lang="ja-JP" altLang="en-US" dirty="0" smtClean="0"/>
              <a:t>しない（航空機、船舶登録も同じ）。</a:t>
            </a:r>
            <a:endParaRPr kumimoji="1" lang="en-US" altLang="ja-JP" dirty="0" smtClean="0"/>
          </a:p>
          <a:p>
            <a:r>
              <a:rPr kumimoji="1" lang="ja-JP" altLang="en-US" dirty="0" smtClean="0"/>
              <a:t>白</a:t>
            </a:r>
            <a:r>
              <a:rPr kumimoji="1" lang="ja-JP" altLang="en-US" dirty="0" smtClean="0"/>
              <a:t>タクの名称も</a:t>
            </a:r>
            <a:r>
              <a:rPr lang="en-US" altLang="ja-JP" b="1" dirty="0"/>
              <a:t>『</a:t>
            </a:r>
            <a:r>
              <a:rPr lang="ja-JP" altLang="en-US" b="1" dirty="0"/>
              <a:t>空旅・船旅・汽車の旅</a:t>
            </a:r>
            <a:r>
              <a:rPr lang="en-US" altLang="ja-JP" b="1" dirty="0" smtClean="0"/>
              <a:t>』</a:t>
            </a:r>
            <a:r>
              <a:rPr lang="ja-JP" altLang="en-US" b="1" dirty="0" smtClean="0"/>
              <a:t>著者阿川</a:t>
            </a:r>
            <a:r>
              <a:rPr lang="ja-JP" altLang="en-US" b="1" dirty="0" smtClean="0"/>
              <a:t>弘之によれば「ハンカチタクシー</a:t>
            </a:r>
            <a:r>
              <a:rPr lang="ja-JP" altLang="en-US" b="1" dirty="0" smtClean="0"/>
              <a:t>」の名称が先とのこと</a:t>
            </a:r>
            <a:endParaRPr lang="ja-JP" altLang="en-US" b="1" dirty="0"/>
          </a:p>
          <a:p>
            <a:endParaRPr kumimoji="1" lang="ja-JP" altLang="en-US" dirty="0"/>
          </a:p>
        </p:txBody>
      </p:sp>
      <p:pic>
        <p:nvPicPr>
          <p:cNvPr id="4" name="Picture 16" descr="%e3%83%a9%e3%82%a4%e3%82%bb%e3%83%b3%e3%82%b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2023" y="4785391"/>
            <a:ext cx="2763478" cy="20726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239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0781" y="37323"/>
            <a:ext cx="10515600" cy="1325563"/>
          </a:xfrm>
          <a:ln>
            <a:solidFill>
              <a:schemeClr val="tx1">
                <a:lumMod val="95000"/>
                <a:lumOff val="5000"/>
              </a:schemeClr>
            </a:solidFill>
          </a:ln>
        </p:spPr>
        <p:txBody>
          <a:bodyPr/>
          <a:lstStyle/>
          <a:p>
            <a:r>
              <a:rPr kumimoji="1" lang="ja-JP" altLang="en-US" dirty="0" smtClean="0"/>
              <a:t>外国人観光客数では世界標準になった日本</a:t>
            </a:r>
            <a:endParaRPr kumimoji="1" lang="ja-JP" altLang="en-US" dirty="0"/>
          </a:p>
        </p:txBody>
      </p:sp>
      <p:pic>
        <p:nvPicPr>
          <p:cNvPr id="3" name="図 2"/>
          <p:cNvPicPr>
            <a:picLocks noChangeAspect="1"/>
          </p:cNvPicPr>
          <p:nvPr/>
        </p:nvPicPr>
        <p:blipFill>
          <a:blip r:embed="rId2"/>
          <a:stretch>
            <a:fillRect/>
          </a:stretch>
        </p:blipFill>
        <p:spPr>
          <a:xfrm>
            <a:off x="0" y="1518250"/>
            <a:ext cx="11648296" cy="4701395"/>
          </a:xfrm>
          <a:prstGeom prst="rect">
            <a:avLst/>
          </a:prstGeom>
        </p:spPr>
      </p:pic>
    </p:spTree>
    <p:extLst>
      <p:ext uri="{BB962C8B-B14F-4D97-AF65-F5344CB8AC3E}">
        <p14:creationId xmlns:p14="http://schemas.microsoft.com/office/powerpoint/2010/main" val="1539178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281921" y="604685"/>
            <a:ext cx="11696640" cy="5609683"/>
          </a:xfrm>
          <a:prstGeom prst="rect">
            <a:avLst/>
          </a:prstGeom>
        </p:spPr>
      </p:pic>
    </p:spTree>
    <p:extLst>
      <p:ext uri="{BB962C8B-B14F-4D97-AF65-F5344CB8AC3E}">
        <p14:creationId xmlns:p14="http://schemas.microsoft.com/office/powerpoint/2010/main" val="160064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89915"/>
            <a:ext cx="10515600" cy="886626"/>
          </a:xfrm>
        </p:spPr>
        <p:txBody>
          <a:bodyPr/>
          <a:lstStyle/>
          <a:p>
            <a:pPr algn="ctr"/>
            <a:r>
              <a:rPr kumimoji="1" lang="ja-JP" altLang="en-US" dirty="0" smtClean="0"/>
              <a:t>日本の地方は貧乏になった？</a:t>
            </a:r>
            <a:endParaRPr kumimoji="1" lang="ja-JP" altLang="en-US" dirty="0"/>
          </a:p>
        </p:txBody>
      </p:sp>
      <p:pic>
        <p:nvPicPr>
          <p:cNvPr id="4" name="図 3"/>
          <p:cNvPicPr>
            <a:picLocks noChangeAspect="1"/>
          </p:cNvPicPr>
          <p:nvPr/>
        </p:nvPicPr>
        <p:blipFill>
          <a:blip r:embed="rId2"/>
          <a:stretch>
            <a:fillRect/>
          </a:stretch>
        </p:blipFill>
        <p:spPr>
          <a:xfrm>
            <a:off x="493222" y="1199071"/>
            <a:ext cx="11205556" cy="5382883"/>
          </a:xfrm>
          <a:prstGeom prst="rect">
            <a:avLst/>
          </a:prstGeom>
        </p:spPr>
      </p:pic>
    </p:spTree>
    <p:extLst>
      <p:ext uri="{BB962C8B-B14F-4D97-AF65-F5344CB8AC3E}">
        <p14:creationId xmlns:p14="http://schemas.microsoft.com/office/powerpoint/2010/main" val="317132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英米法のコモンキャリア</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英米法</a:t>
            </a:r>
            <a:r>
              <a:rPr lang="ja-JP" altLang="en-US" dirty="0"/>
              <a:t>における</a:t>
            </a:r>
            <a:r>
              <a:rPr lang="en-US" altLang="ja-JP" dirty="0"/>
              <a:t>〈</a:t>
            </a:r>
            <a:r>
              <a:rPr lang="ja-JP" altLang="en-US" dirty="0"/>
              <a:t>コモン･</a:t>
            </a:r>
            <a:r>
              <a:rPr lang="ja-JP" altLang="en-US" dirty="0" smtClean="0"/>
              <a:t>キャリア</a:t>
            </a:r>
            <a:r>
              <a:rPr lang="en-US" altLang="ja-JP" dirty="0" smtClean="0"/>
              <a:t> (</a:t>
            </a:r>
            <a:r>
              <a:rPr lang="ja-JP" altLang="en-US" dirty="0"/>
              <a:t>一般運送人</a:t>
            </a:r>
            <a:r>
              <a:rPr lang="en-US" altLang="ja-JP" dirty="0" smtClean="0"/>
              <a:t>)〉</a:t>
            </a:r>
            <a:r>
              <a:rPr lang="ja-JP" altLang="en-US" dirty="0" smtClean="0"/>
              <a:t>の法的思想</a:t>
            </a:r>
            <a:endParaRPr lang="en-US" altLang="ja-JP" dirty="0" smtClean="0"/>
          </a:p>
          <a:p>
            <a:r>
              <a:rPr lang="ja-JP" altLang="en-US" dirty="0" smtClean="0"/>
              <a:t>英米</a:t>
            </a:r>
            <a:r>
              <a:rPr lang="ja-JP" altLang="en-US" dirty="0"/>
              <a:t>においては古くから慣習法</a:t>
            </a:r>
            <a:r>
              <a:rPr lang="en-US" altLang="ja-JP" dirty="0"/>
              <a:t>common law</a:t>
            </a:r>
            <a:r>
              <a:rPr lang="ja-JP" altLang="en-US" dirty="0"/>
              <a:t>が発達し，社会的に一般大衆の利便と必要性の高い職業を</a:t>
            </a:r>
            <a:r>
              <a:rPr lang="en-US" altLang="ja-JP" dirty="0"/>
              <a:t>〈</a:t>
            </a:r>
            <a:r>
              <a:rPr lang="ja-JP" altLang="en-US" dirty="0"/>
              <a:t>コモン･コーリングズ</a:t>
            </a:r>
            <a:r>
              <a:rPr lang="en-US" altLang="ja-JP" dirty="0"/>
              <a:t>common callings〉</a:t>
            </a:r>
            <a:r>
              <a:rPr lang="ja-JP" altLang="en-US" dirty="0"/>
              <a:t>と</a:t>
            </a:r>
            <a:r>
              <a:rPr lang="ja-JP" altLang="en-US" dirty="0" smtClean="0"/>
              <a:t>呼ぶ</a:t>
            </a:r>
            <a:endParaRPr lang="en-US" altLang="ja-JP" dirty="0" smtClean="0"/>
          </a:p>
          <a:p>
            <a:r>
              <a:rPr kumimoji="1" lang="ja-JP" altLang="en-US" dirty="0"/>
              <a:t>鉄道</a:t>
            </a:r>
            <a:r>
              <a:rPr kumimoji="1" lang="ja-JP" altLang="en-US" dirty="0" smtClean="0"/>
              <a:t>の独占規制でその判例が増加　バスも鉄道に準じる</a:t>
            </a:r>
            <a:endParaRPr kumimoji="1" lang="en-US" altLang="ja-JP" dirty="0" smtClean="0"/>
          </a:p>
          <a:p>
            <a:r>
              <a:rPr lang="ja-JP" altLang="en-US" dirty="0"/>
              <a:t>タクシ</a:t>
            </a:r>
            <a:r>
              <a:rPr lang="ja-JP" altLang="en-US" dirty="0" smtClean="0"/>
              <a:t>ーは、コモンキャリアーとは認識されない（貸切）が、「流し</a:t>
            </a:r>
            <a:r>
              <a:rPr lang="ja-JP" altLang="en-US" dirty="0" smtClean="0"/>
              <a:t>」</a:t>
            </a:r>
            <a:r>
              <a:rPr lang="ja-JP" altLang="en-US" dirty="0" smtClean="0"/>
              <a:t>は</a:t>
            </a:r>
            <a:r>
              <a:rPr lang="ja-JP" altLang="en-US" dirty="0" smtClean="0"/>
              <a:t>公共に準ずると</a:t>
            </a:r>
            <a:r>
              <a:rPr lang="ja-JP" altLang="en-US" dirty="0" smtClean="0"/>
              <a:t>認識</a:t>
            </a:r>
            <a:r>
              <a:rPr lang="ja-JP" altLang="en-US" dirty="0" smtClean="0"/>
              <a:t>される</a:t>
            </a:r>
            <a:r>
              <a:rPr lang="ja-JP" altLang="en-US" dirty="0" smtClean="0"/>
              <a:t>（ロンドンでの調査）</a:t>
            </a:r>
            <a:endParaRPr lang="en-US" altLang="ja-JP" dirty="0" smtClean="0"/>
          </a:p>
          <a:p>
            <a:r>
              <a:rPr kumimoji="1" lang="ja-JP" altLang="en-US" dirty="0" smtClean="0"/>
              <a:t>「流し」ではない「車庫待ち」は</a:t>
            </a:r>
            <a:r>
              <a:rPr lang="ja-JP" altLang="en-US" dirty="0" smtClean="0"/>
              <a:t>コモン</a:t>
            </a:r>
            <a:r>
              <a:rPr kumimoji="1" lang="ja-JP" altLang="en-US" dirty="0" smtClean="0"/>
              <a:t>キャリアーではなく自家用の範疇。従って規制の必要性が薄い（イギリスも米西も米東も同じ）</a:t>
            </a:r>
            <a:endParaRPr kumimoji="1" lang="ja-JP" altLang="en-US" dirty="0"/>
          </a:p>
        </p:txBody>
      </p:sp>
    </p:spTree>
    <p:extLst>
      <p:ext uri="{BB962C8B-B14F-4D97-AF65-F5344CB8AC3E}">
        <p14:creationId xmlns:p14="http://schemas.microsoft.com/office/powerpoint/2010/main" val="3247642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ダウンロード">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1293962" y="0"/>
            <a:ext cx="9480430" cy="6573328"/>
          </a:xfrm>
          <a:prstGeom prst="rect">
            <a:avLst/>
          </a:prstGeom>
          <a:noFill/>
          <a:ln>
            <a:noFill/>
          </a:ln>
        </p:spPr>
      </p:pic>
    </p:spTree>
    <p:extLst>
      <p:ext uri="{BB962C8B-B14F-4D97-AF65-F5344CB8AC3E}">
        <p14:creationId xmlns:p14="http://schemas.microsoft.com/office/powerpoint/2010/main" val="1931854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ニューヨークのタクシー権販売価格変化"/>
          <p:cNvPicPr/>
          <p:nvPr/>
        </p:nvPicPr>
        <p:blipFill>
          <a:blip r:embed="rId2">
            <a:extLst>
              <a:ext uri="{28A0092B-C50C-407E-A947-70E740481C1C}">
                <a14:useLocalDpi xmlns:a14="http://schemas.microsoft.com/office/drawing/2010/main" val="0"/>
              </a:ext>
            </a:extLst>
          </a:blip>
          <a:srcRect/>
          <a:stretch>
            <a:fillRect/>
          </a:stretch>
        </p:blipFill>
        <p:spPr bwMode="auto">
          <a:xfrm>
            <a:off x="2441276" y="1690688"/>
            <a:ext cx="7056406" cy="4451230"/>
          </a:xfrm>
          <a:prstGeom prst="rect">
            <a:avLst/>
          </a:prstGeom>
          <a:noFill/>
          <a:ln>
            <a:noFill/>
          </a:ln>
        </p:spPr>
      </p:pic>
      <p:sp>
        <p:nvSpPr>
          <p:cNvPr id="2" name="タイトル 1"/>
          <p:cNvSpPr>
            <a:spLocks noGrp="1"/>
          </p:cNvSpPr>
          <p:nvPr>
            <p:ph type="title"/>
          </p:nvPr>
        </p:nvSpPr>
        <p:spPr/>
        <p:txBody>
          <a:bodyPr/>
          <a:lstStyle/>
          <a:p>
            <a:pPr algn="ctr"/>
            <a:r>
              <a:rPr kumimoji="1" lang="ja-JP" altLang="en-US" dirty="0" smtClean="0"/>
              <a:t>メダリオン価格の高騰</a:t>
            </a:r>
            <a:endParaRPr kumimoji="1" lang="ja-JP" altLang="en-US" dirty="0"/>
          </a:p>
        </p:txBody>
      </p:sp>
    </p:spTree>
    <p:extLst>
      <p:ext uri="{BB962C8B-B14F-4D97-AF65-F5344CB8AC3E}">
        <p14:creationId xmlns:p14="http://schemas.microsoft.com/office/powerpoint/2010/main" val="36937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boroタクシーエリアimage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622429" y="1500997"/>
            <a:ext cx="7712015" cy="5926347"/>
          </a:xfrm>
          <a:prstGeom prst="rect">
            <a:avLst/>
          </a:prstGeom>
          <a:noFill/>
          <a:ln>
            <a:noFill/>
          </a:ln>
        </p:spPr>
      </p:pic>
      <p:sp>
        <p:nvSpPr>
          <p:cNvPr id="2" name="タイトル 1"/>
          <p:cNvSpPr>
            <a:spLocks noGrp="1"/>
          </p:cNvSpPr>
          <p:nvPr>
            <p:ph type="title"/>
          </p:nvPr>
        </p:nvSpPr>
        <p:spPr/>
        <p:txBody>
          <a:bodyPr/>
          <a:lstStyle/>
          <a:p>
            <a:pPr algn="ctr"/>
            <a:r>
              <a:rPr kumimoji="1" lang="ja-JP" altLang="en-US" dirty="0" smtClean="0"/>
              <a:t>ニューヨーク市の調査</a:t>
            </a:r>
            <a:endParaRPr kumimoji="1" lang="ja-JP" altLang="en-US" dirty="0"/>
          </a:p>
        </p:txBody>
      </p:sp>
    </p:spTree>
    <p:extLst>
      <p:ext uri="{BB962C8B-B14F-4D97-AF65-F5344CB8AC3E}">
        <p14:creationId xmlns:p14="http://schemas.microsoft.com/office/powerpoint/2010/main" val="927225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rotWithShape="1">
          <a:blip r:embed="rId2"/>
          <a:srcRect l="5785" t="33110" r="60912" b="29515"/>
          <a:stretch/>
        </p:blipFill>
        <p:spPr bwMode="auto">
          <a:xfrm>
            <a:off x="1190445" y="560717"/>
            <a:ext cx="9635705" cy="596085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8981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訪問先リスト</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CURB</a:t>
            </a:r>
            <a:r>
              <a:rPr kumimoji="1" lang="ja-JP" altLang="en-US" dirty="0" smtClean="0"/>
              <a:t>と</a:t>
            </a:r>
            <a:r>
              <a:rPr kumimoji="1" lang="en-US" altLang="ja-JP" dirty="0" smtClean="0"/>
              <a:t>ARRO</a:t>
            </a:r>
            <a:r>
              <a:rPr kumimoji="1" lang="ja-JP" altLang="en-US" dirty="0" smtClean="0"/>
              <a:t>　　　配車アプリより決済システムに関心</a:t>
            </a:r>
            <a:endParaRPr kumimoji="1" lang="en-US" altLang="ja-JP" dirty="0" smtClean="0"/>
          </a:p>
          <a:p>
            <a:r>
              <a:rPr lang="ja-JP" altLang="en-US" dirty="0" smtClean="0"/>
              <a:t>デジタル・タクシーメーター製造会社（電話</a:t>
            </a:r>
            <a:r>
              <a:rPr lang="ja-JP" altLang="en-US" dirty="0" smtClean="0"/>
              <a:t>）　</a:t>
            </a:r>
            <a:endParaRPr lang="en-US" altLang="ja-JP" dirty="0" smtClean="0"/>
          </a:p>
          <a:p>
            <a:r>
              <a:rPr lang="ja-JP" altLang="en-US" dirty="0" smtClean="0"/>
              <a:t>グレーライン</a:t>
            </a:r>
            <a:r>
              <a:rPr lang="ja-JP" altLang="en-US" dirty="0" smtClean="0"/>
              <a:t>（</a:t>
            </a:r>
            <a:r>
              <a:rPr lang="en-US" altLang="ja-JP" dirty="0" smtClean="0"/>
              <a:t>NYC</a:t>
            </a:r>
            <a:r>
              <a:rPr lang="ja-JP" altLang="en-US" dirty="0" smtClean="0"/>
              <a:t>の「は</a:t>
            </a:r>
            <a:r>
              <a:rPr lang="ja-JP" altLang="en-US" dirty="0" smtClean="0"/>
              <a:t>と</a:t>
            </a:r>
            <a:r>
              <a:rPr lang="ja-JP" altLang="en-US" dirty="0" smtClean="0"/>
              <a:t>バス」版</a:t>
            </a:r>
            <a:r>
              <a:rPr lang="ja-JP" altLang="en-US" dirty="0" smtClean="0"/>
              <a:t>）</a:t>
            </a:r>
            <a:endParaRPr lang="en-US" altLang="ja-JP" dirty="0" smtClean="0"/>
          </a:p>
          <a:p>
            <a:r>
              <a:rPr lang="ja-JP" altLang="en-US" dirty="0" smtClean="0"/>
              <a:t>自家用航空機手配会社（</a:t>
            </a:r>
            <a:r>
              <a:rPr lang="en-US" altLang="ja-JP" dirty="0" smtClean="0"/>
              <a:t>AIR</a:t>
            </a:r>
            <a:r>
              <a:rPr lang="ja-JP" altLang="en-US" dirty="0" smtClean="0"/>
              <a:t>　</a:t>
            </a:r>
            <a:r>
              <a:rPr lang="en-US" altLang="ja-JP" dirty="0" smtClean="0"/>
              <a:t>CHARTER</a:t>
            </a:r>
            <a:r>
              <a:rPr lang="ja-JP" altLang="en-US" dirty="0" smtClean="0"/>
              <a:t>　</a:t>
            </a:r>
            <a:r>
              <a:rPr lang="en-US" altLang="ja-JP" dirty="0" smtClean="0"/>
              <a:t>SERVICE</a:t>
            </a:r>
            <a:r>
              <a:rPr lang="ja-JP" altLang="en-US" dirty="0" smtClean="0"/>
              <a:t>）</a:t>
            </a:r>
            <a:endParaRPr lang="en-US" altLang="ja-JP" dirty="0" smtClean="0"/>
          </a:p>
          <a:p>
            <a:r>
              <a:rPr kumimoji="1" lang="ja-JP" altLang="en-US" dirty="0" smtClean="0"/>
              <a:t>ニューヨークタイムズ　　宣伝部（観光）</a:t>
            </a:r>
            <a:endParaRPr kumimoji="1" lang="en-US" altLang="ja-JP" dirty="0" smtClean="0"/>
          </a:p>
          <a:p>
            <a:r>
              <a:rPr lang="ja-JP" altLang="en-US" dirty="0" smtClean="0"/>
              <a:t>ニューヨーク市観光局　　アジア地区担当</a:t>
            </a:r>
            <a:endParaRPr lang="en-US" altLang="ja-JP" dirty="0" smtClean="0"/>
          </a:p>
          <a:p>
            <a:r>
              <a:rPr kumimoji="1" lang="en-US" altLang="ja-JP" dirty="0" smtClean="0"/>
              <a:t>Uber</a:t>
            </a:r>
            <a:r>
              <a:rPr kumimoji="1" lang="ja-JP" altLang="en-US" dirty="0" err="1" smtClean="0"/>
              <a:t>、</a:t>
            </a:r>
            <a:r>
              <a:rPr kumimoji="1" lang="en-US" altLang="ja-JP" dirty="0" smtClean="0"/>
              <a:t>Lyft</a:t>
            </a:r>
            <a:r>
              <a:rPr kumimoji="1" lang="ja-JP" altLang="en-US" dirty="0" smtClean="0"/>
              <a:t>のドライバーとの意見交換（野田報告）</a:t>
            </a:r>
            <a:endParaRPr kumimoji="1" lang="ja-JP" altLang="en-US" dirty="0"/>
          </a:p>
        </p:txBody>
      </p:sp>
    </p:spTree>
    <p:extLst>
      <p:ext uri="{BB962C8B-B14F-4D97-AF65-F5344CB8AC3E}">
        <p14:creationId xmlns:p14="http://schemas.microsoft.com/office/powerpoint/2010/main" val="1801552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2"/>
          <a:stretch>
            <a:fillRect/>
          </a:stretch>
        </p:blipFill>
        <p:spPr>
          <a:xfrm>
            <a:off x="966159" y="163902"/>
            <a:ext cx="10619116" cy="6323162"/>
          </a:xfrm>
          <a:prstGeom prst="rect">
            <a:avLst/>
          </a:prstGeom>
        </p:spPr>
      </p:pic>
    </p:spTree>
    <p:extLst>
      <p:ext uri="{BB962C8B-B14F-4D97-AF65-F5344CB8AC3E}">
        <p14:creationId xmlns:p14="http://schemas.microsoft.com/office/powerpoint/2010/main" val="3347374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a:blip r:embed="rId2"/>
          <a:stretch>
            <a:fillRect/>
          </a:stretch>
        </p:blipFill>
        <p:spPr>
          <a:xfrm>
            <a:off x="1475117" y="448574"/>
            <a:ext cx="9221638" cy="6124753"/>
          </a:xfrm>
          <a:prstGeom prst="rect">
            <a:avLst/>
          </a:prstGeom>
        </p:spPr>
      </p:pic>
    </p:spTree>
    <p:extLst>
      <p:ext uri="{BB962C8B-B14F-4D97-AF65-F5344CB8AC3E}">
        <p14:creationId xmlns:p14="http://schemas.microsoft.com/office/powerpoint/2010/main" val="1878118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762" y="365126"/>
            <a:ext cx="10517038" cy="1334278"/>
          </a:xfrm>
          <a:ln>
            <a:solidFill>
              <a:schemeClr val="tx1">
                <a:lumMod val="95000"/>
                <a:lumOff val="5000"/>
              </a:schemeClr>
            </a:solidFill>
          </a:ln>
        </p:spPr>
        <p:txBody>
          <a:bodyPr/>
          <a:lstStyle/>
          <a:p>
            <a:pPr algn="ctr"/>
            <a:r>
              <a:rPr kumimoji="1" lang="ja-JP" altLang="en-US" dirty="0" smtClean="0"/>
              <a:t>ニューヨークタイムズ</a:t>
            </a:r>
            <a:endParaRPr kumimoji="1" lang="ja-JP" altLang="en-US" dirty="0"/>
          </a:p>
        </p:txBody>
      </p:sp>
      <p:sp>
        <p:nvSpPr>
          <p:cNvPr id="3" name="コンテンツ プレースホルダー 2"/>
          <p:cNvSpPr>
            <a:spLocks noGrp="1"/>
          </p:cNvSpPr>
          <p:nvPr>
            <p:ph idx="1"/>
          </p:nvPr>
        </p:nvSpPr>
        <p:spPr>
          <a:xfrm>
            <a:off x="838200" y="1825625"/>
            <a:ext cx="10515600" cy="3954073"/>
          </a:xfrm>
        </p:spPr>
        <p:txBody>
          <a:bodyPr>
            <a:normAutofit/>
          </a:bodyPr>
          <a:lstStyle/>
          <a:p>
            <a:r>
              <a:rPr lang="ja-JP" altLang="en-US" dirty="0" smtClean="0"/>
              <a:t>ニューヨークタイムズ　年間</a:t>
            </a:r>
            <a:r>
              <a:rPr lang="ja-JP" altLang="en-US" dirty="0"/>
              <a:t>購読料が１０万円（千ドル</a:t>
            </a:r>
            <a:r>
              <a:rPr lang="ja-JP" altLang="en-US" dirty="0" smtClean="0"/>
              <a:t>）、</a:t>
            </a:r>
            <a:r>
              <a:rPr lang="ja-JP" altLang="en-US" dirty="0"/>
              <a:t>３０万人の定期</a:t>
            </a:r>
            <a:r>
              <a:rPr lang="ja-JP" altLang="en-US" dirty="0" smtClean="0"/>
              <a:t>購読者。</a:t>
            </a:r>
            <a:r>
              <a:rPr lang="ja-JP" altLang="en-US" dirty="0"/>
              <a:t>３００億円の販売</a:t>
            </a:r>
            <a:r>
              <a:rPr lang="ja-JP" altLang="en-US" dirty="0" smtClean="0"/>
              <a:t>収入</a:t>
            </a:r>
            <a:endParaRPr lang="en-US" altLang="ja-JP" dirty="0" smtClean="0"/>
          </a:p>
          <a:p>
            <a:r>
              <a:rPr lang="ja-JP" altLang="en-US" dirty="0" smtClean="0"/>
              <a:t>ネット</a:t>
            </a:r>
            <a:r>
              <a:rPr lang="ja-JP" altLang="en-US" dirty="0"/>
              <a:t>時代なので、新しい広告収入</a:t>
            </a:r>
            <a:r>
              <a:rPr lang="ja-JP" altLang="en-US" dirty="0" smtClean="0"/>
              <a:t>を考慮中。</a:t>
            </a:r>
            <a:r>
              <a:rPr lang="en-US" altLang="ja-JP" dirty="0"/>
              <a:t>Google</a:t>
            </a:r>
            <a:r>
              <a:rPr lang="ja-JP" altLang="en-US" dirty="0"/>
              <a:t>と組んで記事と広告のコラバレーション</a:t>
            </a:r>
            <a:r>
              <a:rPr lang="ja-JP" altLang="en-US" dirty="0" smtClean="0"/>
              <a:t>を実施</a:t>
            </a:r>
            <a:endParaRPr lang="en-US" altLang="ja-JP" dirty="0" smtClean="0"/>
          </a:p>
          <a:p>
            <a:r>
              <a:rPr lang="ja-JP" altLang="en-US" dirty="0" smtClean="0"/>
              <a:t>東京</a:t>
            </a:r>
            <a:r>
              <a:rPr lang="ja-JP" altLang="en-US" dirty="0"/>
              <a:t>オリンピックに向けて日本の観光をどう世界の富裕層に売り込むかというテーマで意見</a:t>
            </a:r>
            <a:r>
              <a:rPr lang="ja-JP" altLang="en-US" dirty="0" smtClean="0"/>
              <a:t>交換</a:t>
            </a:r>
            <a:endParaRPr lang="en-US" altLang="ja-JP" dirty="0" smtClean="0"/>
          </a:p>
          <a:p>
            <a:r>
              <a:rPr lang="en-US" altLang="ja-JP" dirty="0" smtClean="0"/>
              <a:t>Uber</a:t>
            </a:r>
            <a:r>
              <a:rPr lang="ja-JP" altLang="en-US" dirty="0"/>
              <a:t>は反対という</a:t>
            </a:r>
            <a:r>
              <a:rPr lang="ja-JP" altLang="en-US" dirty="0" smtClean="0"/>
              <a:t>こと（話を合わせてもらえた？）だが、</a:t>
            </a:r>
            <a:r>
              <a:rPr lang="en-US" altLang="ja-JP" dirty="0"/>
              <a:t>Airbnb</a:t>
            </a:r>
            <a:r>
              <a:rPr lang="ja-JP" altLang="en-US" dirty="0"/>
              <a:t>は広告を取り込んでいるので、シェリングエコノミーに反対しているわけではなさそうである。</a:t>
            </a:r>
            <a:endParaRPr kumimoji="1" lang="ja-JP" altLang="en-US" dirty="0"/>
          </a:p>
        </p:txBody>
      </p:sp>
      <p:pic>
        <p:nvPicPr>
          <p:cNvPr id="4" name="Picture 6" descr="%e3%83%8b%e3%83%a5%e3%83%bc%e3%83%a8%e3%83%bc%e3%82%af%e3%82%bf%e3%82%a4%e3%83%a0%e3%82%b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7132" y="100917"/>
            <a:ext cx="2346385" cy="1759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17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563"/>
          </a:xfrm>
          <a:ln>
            <a:solidFill>
              <a:schemeClr val="tx1">
                <a:lumMod val="95000"/>
                <a:lumOff val="5000"/>
              </a:schemeClr>
            </a:solidFill>
          </a:ln>
        </p:spPr>
        <p:txBody>
          <a:bodyPr/>
          <a:lstStyle/>
          <a:p>
            <a:pPr algn="ctr"/>
            <a:r>
              <a:rPr kumimoji="1" lang="ja-JP" altLang="en-US" dirty="0" smtClean="0"/>
              <a:t>グレーライン</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昔のグレーハンズ</a:t>
            </a:r>
            <a:r>
              <a:rPr lang="ja-JP" altLang="en-US" dirty="0"/>
              <a:t>という全米規模の路線</a:t>
            </a:r>
            <a:r>
              <a:rPr lang="ja-JP" altLang="en-US" dirty="0" smtClean="0"/>
              <a:t>バス</a:t>
            </a:r>
            <a:r>
              <a:rPr lang="ja-JP" altLang="en-US" dirty="0" smtClean="0"/>
              <a:t>会社から派生</a:t>
            </a:r>
            <a:endParaRPr lang="en-US" altLang="ja-JP" dirty="0" smtClean="0"/>
          </a:p>
          <a:p>
            <a:r>
              <a:rPr lang="en-US" altLang="ja-JP" dirty="0" smtClean="0"/>
              <a:t>HOP </a:t>
            </a:r>
            <a:r>
              <a:rPr lang="en-US" altLang="ja-JP" dirty="0"/>
              <a:t>ON</a:t>
            </a:r>
            <a:r>
              <a:rPr lang="ja-JP" altLang="en-US" dirty="0"/>
              <a:t>＆</a:t>
            </a:r>
            <a:r>
              <a:rPr lang="en-US" altLang="ja-JP" dirty="0" smtClean="0"/>
              <a:t>OFF</a:t>
            </a:r>
            <a:r>
              <a:rPr lang="ja-JP" altLang="en-US" dirty="0"/>
              <a:t>、</a:t>
            </a:r>
            <a:r>
              <a:rPr lang="ja-JP" altLang="en-US" dirty="0" smtClean="0"/>
              <a:t>マンハッタン</a:t>
            </a:r>
            <a:r>
              <a:rPr lang="ja-JP" altLang="en-US" dirty="0"/>
              <a:t>島を一周する観光船、空港</a:t>
            </a:r>
            <a:r>
              <a:rPr lang="ja-JP" altLang="en-US" dirty="0" smtClean="0"/>
              <a:t>リムジン等</a:t>
            </a:r>
            <a:endParaRPr lang="en-US" altLang="ja-JP" dirty="0" smtClean="0"/>
          </a:p>
          <a:p>
            <a:r>
              <a:rPr lang="ja-JP" altLang="en-US" dirty="0" smtClean="0"/>
              <a:t>全米</a:t>
            </a:r>
            <a:r>
              <a:rPr lang="ja-JP" altLang="en-US" dirty="0"/>
              <a:t>の空港における</a:t>
            </a:r>
            <a:r>
              <a:rPr lang="ja-JP" altLang="en-US" dirty="0" smtClean="0"/>
              <a:t>送迎サービス</a:t>
            </a:r>
            <a:endParaRPr lang="en-US" altLang="ja-JP" dirty="0" smtClean="0"/>
          </a:p>
          <a:p>
            <a:r>
              <a:rPr lang="ja-JP" altLang="en-US" dirty="0" smtClean="0"/>
              <a:t>日本人</a:t>
            </a:r>
            <a:r>
              <a:rPr lang="ja-JP" altLang="en-US" dirty="0"/>
              <a:t>がニューヨークで行う観光を、</a:t>
            </a:r>
            <a:r>
              <a:rPr lang="en-US" altLang="ja-JP" dirty="0" smtClean="0"/>
              <a:t>VELTRA</a:t>
            </a:r>
            <a:r>
              <a:rPr lang="ja-JP" altLang="en-US" dirty="0" smtClean="0"/>
              <a:t>がネット</a:t>
            </a:r>
            <a:r>
              <a:rPr lang="ja-JP" altLang="en-US" dirty="0"/>
              <a:t>販売しているが、ソースは</a:t>
            </a:r>
            <a:r>
              <a:rPr lang="ja-JP" altLang="en-US" dirty="0" smtClean="0"/>
              <a:t>グレーライン。</a:t>
            </a:r>
            <a:r>
              <a:rPr lang="ja-JP" altLang="en-US" dirty="0"/>
              <a:t>手数料は</a:t>
            </a:r>
            <a:r>
              <a:rPr lang="en-US" altLang="ja-JP" dirty="0"/>
              <a:t>2</a:t>
            </a:r>
            <a:r>
              <a:rPr lang="ja-JP" altLang="en-US" dirty="0" smtClean="0"/>
              <a:t>割</a:t>
            </a:r>
            <a:endParaRPr lang="en-US" altLang="ja-JP" dirty="0" smtClean="0"/>
          </a:p>
          <a:p>
            <a:r>
              <a:rPr lang="ja-JP" altLang="en-US" dirty="0" smtClean="0"/>
              <a:t>アメリカ</a:t>
            </a:r>
            <a:r>
              <a:rPr lang="ja-JP" altLang="en-US" dirty="0"/>
              <a:t>から日本に旅行する</a:t>
            </a:r>
            <a:r>
              <a:rPr lang="ja-JP" altLang="en-US" dirty="0" smtClean="0"/>
              <a:t>者に対して、日本</a:t>
            </a:r>
            <a:r>
              <a:rPr lang="ja-JP" altLang="en-US" dirty="0"/>
              <a:t>での足の確保を一緒にできないかという</a:t>
            </a:r>
            <a:r>
              <a:rPr lang="ja-JP" altLang="en-US" dirty="0" smtClean="0"/>
              <a:t>話</a:t>
            </a:r>
            <a:endParaRPr lang="en-US" altLang="ja-JP" dirty="0" smtClean="0"/>
          </a:p>
          <a:p>
            <a:r>
              <a:rPr lang="ja-JP" altLang="en-US" dirty="0" smtClean="0"/>
              <a:t>同社</a:t>
            </a:r>
            <a:r>
              <a:rPr lang="ja-JP" altLang="en-US" dirty="0"/>
              <a:t>の</a:t>
            </a:r>
            <a:r>
              <a:rPr lang="en-US" altLang="ja-JP" dirty="0"/>
              <a:t>HOP ON</a:t>
            </a:r>
            <a:r>
              <a:rPr lang="ja-JP" altLang="en-US" dirty="0"/>
              <a:t>＆</a:t>
            </a:r>
            <a:r>
              <a:rPr lang="en-US" altLang="ja-JP" dirty="0"/>
              <a:t>OFF</a:t>
            </a:r>
            <a:r>
              <a:rPr lang="ja-JP" altLang="en-US" dirty="0"/>
              <a:t>のパンフレットには「</a:t>
            </a:r>
            <a:r>
              <a:rPr lang="en-US" altLang="ja-JP" dirty="0"/>
              <a:t>HOP TO IT</a:t>
            </a:r>
            <a:r>
              <a:rPr lang="ja-JP" altLang="en-US" dirty="0"/>
              <a:t>」という</a:t>
            </a:r>
            <a:r>
              <a:rPr lang="en-US" altLang="ja-JP" dirty="0"/>
              <a:t>Lyft</a:t>
            </a:r>
            <a:r>
              <a:rPr lang="ja-JP" altLang="en-US" dirty="0"/>
              <a:t>の広告が出ていた。</a:t>
            </a:r>
            <a:r>
              <a:rPr lang="en-US" altLang="ja-JP" dirty="0"/>
              <a:t>20</a:t>
            </a:r>
            <a:r>
              <a:rPr lang="ja-JP" altLang="en-US" dirty="0"/>
              <a:t>ドルの無料券が</a:t>
            </a:r>
            <a:r>
              <a:rPr lang="ja-JP" altLang="en-US" dirty="0" smtClean="0"/>
              <a:t>もらえる</a:t>
            </a:r>
            <a:endParaRPr kumimoji="1" lang="ja-JP" altLang="en-US" dirty="0"/>
          </a:p>
        </p:txBody>
      </p:sp>
      <p:pic>
        <p:nvPicPr>
          <p:cNvPr id="4" name="Picture 8" descr="%e3%82%b0%e3%83%ac%e3%83%bc%e3%83%a9%e3%82%a4%e3%83%b3%e7%a4%be%e3%81%ae%e7%a4%be%e5%86%85%e9%a2%a8%e6%99%a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9301" y="163839"/>
            <a:ext cx="2125756" cy="1594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8310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ニューヨーク市観光局</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資料</a:t>
            </a:r>
            <a:r>
              <a:rPr lang="ja-JP" altLang="en-US" dirty="0"/>
              <a:t>によれば、</a:t>
            </a:r>
            <a:r>
              <a:rPr lang="en-US" altLang="ja-JP" dirty="0" smtClean="0"/>
              <a:t>Uber</a:t>
            </a:r>
            <a:r>
              <a:rPr lang="ja-JP" altLang="en-US" dirty="0" err="1" smtClean="0"/>
              <a:t>、</a:t>
            </a:r>
            <a:r>
              <a:rPr lang="en-US" altLang="ja-JP" dirty="0" smtClean="0"/>
              <a:t>Lyft</a:t>
            </a:r>
            <a:r>
              <a:rPr lang="ja-JP" altLang="en-US" dirty="0" err="1" smtClean="0"/>
              <a:t>、</a:t>
            </a:r>
            <a:r>
              <a:rPr lang="ja-JP" altLang="en-US" dirty="0" smtClean="0"/>
              <a:t>グレーライン、ミュージカル</a:t>
            </a:r>
            <a:r>
              <a:rPr lang="en-US" altLang="ja-JP" dirty="0" smtClean="0"/>
              <a:t>Hamilton</a:t>
            </a:r>
            <a:r>
              <a:rPr lang="ja-JP" altLang="en-US" dirty="0" smtClean="0"/>
              <a:t>のチケットマスター等も会員</a:t>
            </a:r>
            <a:endParaRPr lang="ja-JP" altLang="en-US" dirty="0"/>
          </a:p>
          <a:p>
            <a:r>
              <a:rPr lang="ja-JP" altLang="en-US" dirty="0" smtClean="0"/>
              <a:t>偶然に、</a:t>
            </a:r>
            <a:r>
              <a:rPr lang="en-US" altLang="ja-JP" dirty="0" smtClean="0"/>
              <a:t>YAHOO</a:t>
            </a:r>
            <a:r>
              <a:rPr lang="ja-JP" altLang="en-US" dirty="0"/>
              <a:t>ニュースに「なぜ世界一ホテル代が高いニューヨークで「民泊」が禁止されてしまうのか」という</a:t>
            </a:r>
            <a:r>
              <a:rPr lang="ja-JP" altLang="en-US" dirty="0" smtClean="0"/>
              <a:t>記事が出ていた</a:t>
            </a:r>
            <a:r>
              <a:rPr lang="ja-JP" altLang="en-US" dirty="0"/>
              <a:t/>
            </a:r>
            <a:br>
              <a:rPr lang="ja-JP" altLang="en-US" dirty="0"/>
            </a:br>
            <a:r>
              <a:rPr lang="en-US" altLang="ja-JP" u="sng" dirty="0">
                <a:hlinkClick r:id="rId2"/>
              </a:rPr>
              <a:t>http://bylines.news.yahoo.co.jp/yamadajun/20161104-00064090/</a:t>
            </a:r>
            <a:r>
              <a:rPr lang="ja-JP" altLang="en-US" dirty="0"/>
              <a:t/>
            </a:r>
            <a:br>
              <a:rPr lang="ja-JP" altLang="en-US" dirty="0"/>
            </a:br>
            <a:r>
              <a:rPr lang="ja-JP" altLang="en-US" dirty="0"/>
              <a:t>観光協会に</a:t>
            </a:r>
            <a:r>
              <a:rPr lang="en-US" altLang="ja-JP" dirty="0"/>
              <a:t>Alterative Accommodations</a:t>
            </a:r>
            <a:r>
              <a:rPr lang="ja-JP" altLang="en-US" dirty="0"/>
              <a:t>として家具つきマンション業者（</a:t>
            </a:r>
            <a:r>
              <a:rPr lang="en-US" altLang="ja-JP" dirty="0"/>
              <a:t>ABA-IDEAL</a:t>
            </a:r>
            <a:r>
              <a:rPr lang="ja-JP" altLang="en-US" dirty="0"/>
              <a:t>　</a:t>
            </a:r>
            <a:r>
              <a:rPr lang="en-US" altLang="ja-JP" dirty="0"/>
              <a:t>furnished</a:t>
            </a:r>
            <a:r>
              <a:rPr lang="ja-JP" altLang="en-US" dirty="0"/>
              <a:t>　</a:t>
            </a:r>
            <a:r>
              <a:rPr lang="en-US" altLang="ja-JP" dirty="0"/>
              <a:t>Housing</a:t>
            </a:r>
            <a:r>
              <a:rPr lang="ja-JP" altLang="en-US" dirty="0"/>
              <a:t>）等は会員になっているので、</a:t>
            </a:r>
            <a:r>
              <a:rPr lang="en-US" altLang="ja-JP" dirty="0"/>
              <a:t>Airbnb</a:t>
            </a:r>
            <a:r>
              <a:rPr lang="ja-JP" altLang="en-US" dirty="0"/>
              <a:t>も同じではないかと</a:t>
            </a:r>
            <a:r>
              <a:rPr lang="ja-JP" altLang="en-US" dirty="0" smtClean="0"/>
              <a:t>思う</a:t>
            </a:r>
            <a:endParaRPr kumimoji="1" lang="ja-JP" altLang="en-US" dirty="0"/>
          </a:p>
        </p:txBody>
      </p:sp>
      <p:pic>
        <p:nvPicPr>
          <p:cNvPr id="4" name="Picture 10" descr="%e3%83%8b%e3%83%a5%e3%83%bc%e3%83%a8%e3%83%bc%e3%82%af%e8%a6%b3%e5%85%89%e5%b1%80%e3%83%9d%e3%82%b9%e3%82%bf%e3%83%b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7292" y="4994696"/>
            <a:ext cx="2606508" cy="1477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195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en-US" altLang="ja-JP" dirty="0"/>
              <a:t>AIR</a:t>
            </a:r>
            <a:r>
              <a:rPr lang="ja-JP" altLang="en-US" dirty="0"/>
              <a:t>　</a:t>
            </a:r>
            <a:r>
              <a:rPr lang="en-US" altLang="ja-JP" dirty="0"/>
              <a:t>CHATER</a:t>
            </a:r>
            <a:r>
              <a:rPr lang="ja-JP" altLang="en-US" dirty="0"/>
              <a:t>　</a:t>
            </a:r>
            <a:r>
              <a:rPr lang="en-US" altLang="ja-JP" dirty="0"/>
              <a:t>TAXI</a:t>
            </a:r>
            <a:endParaRPr kumimoji="1" lang="ja-JP" altLang="en-US" dirty="0"/>
          </a:p>
        </p:txBody>
      </p:sp>
      <p:sp>
        <p:nvSpPr>
          <p:cNvPr id="3" name="コンテンツ プレースホルダー 2"/>
          <p:cNvSpPr>
            <a:spLocks noGrp="1"/>
          </p:cNvSpPr>
          <p:nvPr>
            <p:ph idx="1"/>
          </p:nvPr>
        </p:nvSpPr>
        <p:spPr>
          <a:xfrm>
            <a:off x="232913" y="1825624"/>
            <a:ext cx="11654287" cy="4963365"/>
          </a:xfrm>
        </p:spPr>
        <p:txBody>
          <a:bodyPr>
            <a:normAutofit/>
          </a:bodyPr>
          <a:lstStyle/>
          <a:p>
            <a:r>
              <a:rPr lang="ja-JP" altLang="en-US" dirty="0"/>
              <a:t>人</a:t>
            </a:r>
            <a:r>
              <a:rPr lang="ja-JP" altLang="en-US" dirty="0" smtClean="0"/>
              <a:t>と物の</a:t>
            </a:r>
            <a:r>
              <a:rPr lang="ja-JP" altLang="en-US" dirty="0"/>
              <a:t>航空輸送の</a:t>
            </a:r>
            <a:r>
              <a:rPr lang="ja-JP" altLang="en-US" dirty="0" smtClean="0"/>
              <a:t>手配会社（社員</a:t>
            </a:r>
            <a:r>
              <a:rPr lang="en-US" altLang="ja-JP" dirty="0" smtClean="0"/>
              <a:t>364</a:t>
            </a:r>
            <a:r>
              <a:rPr lang="ja-JP" altLang="en-US" dirty="0" smtClean="0"/>
              <a:t>名）</a:t>
            </a:r>
            <a:endParaRPr lang="en-US" altLang="ja-JP" dirty="0" smtClean="0"/>
          </a:p>
          <a:p>
            <a:r>
              <a:rPr lang="ja-JP" altLang="en-US" dirty="0" smtClean="0"/>
              <a:t>全世界</a:t>
            </a:r>
            <a:r>
              <a:rPr lang="ja-JP" altLang="en-US" dirty="0"/>
              <a:t>に事務所を持ち、全米では五カ所。依頼は</a:t>
            </a:r>
            <a:r>
              <a:rPr lang="en-US" altLang="ja-JP" dirty="0"/>
              <a:t>5</a:t>
            </a:r>
            <a:r>
              <a:rPr lang="ja-JP" altLang="en-US" dirty="0"/>
              <a:t>人から</a:t>
            </a:r>
            <a:r>
              <a:rPr lang="en-US" altLang="ja-JP" dirty="0"/>
              <a:t>7</a:t>
            </a:r>
            <a:r>
              <a:rPr lang="ja-JP" altLang="en-US" dirty="0" smtClean="0"/>
              <a:t>人が普通</a:t>
            </a:r>
            <a:endParaRPr lang="en-US" altLang="ja-JP" dirty="0" smtClean="0"/>
          </a:p>
          <a:p>
            <a:r>
              <a:rPr lang="ja-JP" altLang="en-US" dirty="0" smtClean="0"/>
              <a:t>スタート</a:t>
            </a:r>
            <a:r>
              <a:rPr lang="ja-JP" altLang="en-US" dirty="0"/>
              <a:t>は</a:t>
            </a:r>
            <a:r>
              <a:rPr lang="ja-JP" altLang="en-US" dirty="0" smtClean="0"/>
              <a:t>貨物。</a:t>
            </a:r>
            <a:r>
              <a:rPr lang="en-US" altLang="ja-JP" dirty="0"/>
              <a:t>2004</a:t>
            </a:r>
            <a:r>
              <a:rPr lang="ja-JP" altLang="en-US" dirty="0"/>
              <a:t>年から</a:t>
            </a:r>
            <a:r>
              <a:rPr lang="ja-JP" altLang="en-US" dirty="0" smtClean="0"/>
              <a:t>旅客、</a:t>
            </a:r>
            <a:r>
              <a:rPr lang="en-US" altLang="ja-JP" dirty="0"/>
              <a:t>2006</a:t>
            </a:r>
            <a:r>
              <a:rPr lang="ja-JP" altLang="en-US" dirty="0"/>
              <a:t>年には旅客の売り上げが半数を超えた。機材のオーナーが、</a:t>
            </a:r>
            <a:r>
              <a:rPr lang="en-US" altLang="ja-JP" dirty="0"/>
              <a:t>300</a:t>
            </a:r>
            <a:r>
              <a:rPr lang="ja-JP" altLang="en-US" dirty="0"/>
              <a:t>社</a:t>
            </a:r>
            <a:r>
              <a:rPr lang="ja-JP" altLang="en-US" dirty="0" smtClean="0"/>
              <a:t>登録</a:t>
            </a:r>
            <a:endParaRPr lang="en-US" altLang="ja-JP" dirty="0" smtClean="0"/>
          </a:p>
          <a:p>
            <a:r>
              <a:rPr lang="ja-JP" altLang="en-US" dirty="0" smtClean="0"/>
              <a:t>売上規模</a:t>
            </a:r>
            <a:r>
              <a:rPr lang="ja-JP" altLang="en-US" dirty="0"/>
              <a:t>は昨年で</a:t>
            </a:r>
            <a:r>
              <a:rPr lang="en-US" altLang="ja-JP" dirty="0"/>
              <a:t>4800</a:t>
            </a:r>
            <a:r>
              <a:rPr lang="ja-JP" altLang="en-US" dirty="0"/>
              <a:t>万ドル。年間のトリップが</a:t>
            </a:r>
            <a:r>
              <a:rPr lang="en-US" altLang="ja-JP" dirty="0"/>
              <a:t>1</a:t>
            </a:r>
            <a:r>
              <a:rPr lang="ja-JP" altLang="en-US" dirty="0"/>
              <a:t>万</a:t>
            </a:r>
            <a:r>
              <a:rPr lang="ja-JP" altLang="en-US" dirty="0" smtClean="0"/>
              <a:t>回、</a:t>
            </a:r>
            <a:r>
              <a:rPr lang="ja-JP" altLang="en-US" dirty="0"/>
              <a:t>貨物が半分として、一回あたり</a:t>
            </a:r>
            <a:r>
              <a:rPr lang="en-US" altLang="ja-JP" dirty="0"/>
              <a:t>24</a:t>
            </a:r>
            <a:r>
              <a:rPr lang="ja-JP" altLang="en-US" dirty="0"/>
              <a:t>万</a:t>
            </a:r>
            <a:r>
              <a:rPr lang="ja-JP" altLang="en-US" dirty="0" smtClean="0"/>
              <a:t>円、手配料</a:t>
            </a:r>
            <a:r>
              <a:rPr lang="ja-JP" altLang="en-US" dirty="0"/>
              <a:t>であれば高収益かもしれない</a:t>
            </a:r>
            <a:r>
              <a:rPr lang="ja-JP" altLang="en-US" dirty="0" smtClean="0"/>
              <a:t>。</a:t>
            </a:r>
            <a:endParaRPr lang="en-US" altLang="ja-JP" dirty="0" smtClean="0"/>
          </a:p>
          <a:p>
            <a:r>
              <a:rPr lang="ja-JP" altLang="en-US" dirty="0" smtClean="0"/>
              <a:t>競争</a:t>
            </a:r>
            <a:r>
              <a:rPr lang="ja-JP" altLang="en-US" dirty="0"/>
              <a:t>が激しく５，６％の</a:t>
            </a:r>
            <a:r>
              <a:rPr lang="ja-JP" altLang="en-US" dirty="0" smtClean="0"/>
              <a:t>利益率</a:t>
            </a:r>
            <a:endParaRPr lang="en-US" altLang="ja-JP" dirty="0" smtClean="0"/>
          </a:p>
          <a:p>
            <a:r>
              <a:rPr lang="ja-JP" altLang="en-US" dirty="0" smtClean="0"/>
              <a:t>実</a:t>
            </a:r>
            <a:r>
              <a:rPr lang="ja-JP" altLang="en-US" dirty="0"/>
              <a:t>運送人では</a:t>
            </a:r>
            <a:r>
              <a:rPr lang="ja-JP" altLang="en-US" dirty="0" smtClean="0"/>
              <a:t>なく利用運送業、フォワーダー。</a:t>
            </a:r>
            <a:r>
              <a:rPr lang="ja-JP" altLang="en-US" dirty="0"/>
              <a:t>旅客でいえば</a:t>
            </a:r>
            <a:r>
              <a:rPr lang="ja-JP" altLang="en-US" dirty="0" smtClean="0"/>
              <a:t>旅行業</a:t>
            </a:r>
            <a:endParaRPr lang="en-US" altLang="ja-JP" dirty="0" smtClean="0"/>
          </a:p>
          <a:p>
            <a:r>
              <a:rPr lang="ja-JP" altLang="en-US" dirty="0" smtClean="0"/>
              <a:t>路線</a:t>
            </a:r>
            <a:r>
              <a:rPr lang="ja-JP" altLang="en-US" dirty="0"/>
              <a:t>航空のファーストクラスの上の部分と競争する</a:t>
            </a:r>
            <a:r>
              <a:rPr lang="ja-JP" altLang="en-US" dirty="0" smtClean="0"/>
              <a:t>マーケット。</a:t>
            </a:r>
            <a:r>
              <a:rPr lang="ja-JP" altLang="en-US" dirty="0"/>
              <a:t>自分で保有する自家用ジェットで飛び回れる超富裕層は外れるから、その下の</a:t>
            </a:r>
            <a:r>
              <a:rPr lang="ja-JP" altLang="en-US" dirty="0" smtClean="0"/>
              <a:t>部分</a:t>
            </a:r>
            <a:endParaRPr lang="en-US" altLang="ja-JP" dirty="0" smtClean="0"/>
          </a:p>
        </p:txBody>
      </p:sp>
      <p:pic>
        <p:nvPicPr>
          <p:cNvPr id="4" name="Picture 22" descr="%e3%82%a8%e3%82%a2%e3%83%bc%e3%83%81%e3%83%a3%e3%83%bc%e3%82%bf%e3%83%bc%e3%82%b5%e3%83%bc%e3%83%93%e3%82%b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1890" y="0"/>
            <a:ext cx="2262065" cy="1696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783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配車アプリ　</a:t>
            </a:r>
            <a:r>
              <a:rPr kumimoji="1" lang="en-US" altLang="ja-JP" dirty="0" smtClean="0"/>
              <a:t>ARRO</a:t>
            </a:r>
            <a:endParaRPr kumimoji="1" lang="ja-JP" altLang="en-US" dirty="0"/>
          </a:p>
        </p:txBody>
      </p:sp>
      <p:sp>
        <p:nvSpPr>
          <p:cNvPr id="3" name="コンテンツ プレースホルダー 2"/>
          <p:cNvSpPr>
            <a:spLocks noGrp="1"/>
          </p:cNvSpPr>
          <p:nvPr>
            <p:ph idx="1"/>
          </p:nvPr>
        </p:nvSpPr>
        <p:spPr>
          <a:xfrm>
            <a:off x="838200" y="2055813"/>
            <a:ext cx="10515600" cy="4351338"/>
          </a:xfrm>
        </p:spPr>
        <p:txBody>
          <a:bodyPr>
            <a:normAutofit fontScale="92500" lnSpcReduction="10000"/>
          </a:bodyPr>
          <a:lstStyle/>
          <a:p>
            <a:r>
              <a:rPr lang="en-US" altLang="ja-JP" dirty="0" smtClean="0"/>
              <a:t>ARRO</a:t>
            </a:r>
            <a:r>
              <a:rPr lang="ja-JP" altLang="en-US" dirty="0" smtClean="0"/>
              <a:t>の親会社は支払システム会社の</a:t>
            </a:r>
            <a:r>
              <a:rPr lang="en-US" altLang="ja-JP" dirty="0" smtClean="0"/>
              <a:t>CMT</a:t>
            </a:r>
          </a:p>
          <a:p>
            <a:pPr marL="0" indent="0">
              <a:buNone/>
            </a:pPr>
            <a:r>
              <a:rPr lang="ja-JP" altLang="en-US" dirty="0" smtClean="0"/>
              <a:t>　　　　　　　　　　　　　（</a:t>
            </a:r>
            <a:r>
              <a:rPr lang="en-US" altLang="ja-JP" dirty="0"/>
              <a:t>Creative</a:t>
            </a:r>
            <a:r>
              <a:rPr lang="ja-JP" altLang="en-US" dirty="0"/>
              <a:t>　</a:t>
            </a:r>
            <a:r>
              <a:rPr lang="en-US" altLang="ja-JP" dirty="0"/>
              <a:t>Mobile</a:t>
            </a:r>
            <a:r>
              <a:rPr lang="ja-JP" altLang="en-US" dirty="0"/>
              <a:t>　</a:t>
            </a:r>
            <a:r>
              <a:rPr lang="en-US" altLang="ja-JP" dirty="0"/>
              <a:t>Technology</a:t>
            </a:r>
            <a:r>
              <a:rPr lang="ja-JP" altLang="en-US" dirty="0" smtClean="0"/>
              <a:t>）</a:t>
            </a:r>
            <a:endParaRPr lang="en-US" altLang="ja-JP" dirty="0" smtClean="0"/>
          </a:p>
          <a:p>
            <a:r>
              <a:rPr lang="ja-JP" altLang="en-US" dirty="0" smtClean="0"/>
              <a:t>日本</a:t>
            </a:r>
            <a:r>
              <a:rPr lang="ja-JP" altLang="en-US" dirty="0"/>
              <a:t>への進出</a:t>
            </a:r>
            <a:r>
              <a:rPr lang="ja-JP" altLang="en-US" dirty="0" smtClean="0"/>
              <a:t>も検討中</a:t>
            </a:r>
            <a:endParaRPr lang="en-US" altLang="ja-JP" dirty="0" smtClean="0"/>
          </a:p>
          <a:p>
            <a:r>
              <a:rPr lang="en-US" altLang="ja-JP" dirty="0" smtClean="0"/>
              <a:t>ARRO</a:t>
            </a:r>
            <a:r>
              <a:rPr lang="ja-JP" altLang="en-US" dirty="0"/>
              <a:t>とだけの提携なら応じるという</a:t>
            </a:r>
            <a:r>
              <a:rPr lang="ja-JP" altLang="en-US" dirty="0" smtClean="0"/>
              <a:t>方向</a:t>
            </a:r>
            <a:endParaRPr lang="en-US" altLang="ja-JP" dirty="0" smtClean="0"/>
          </a:p>
          <a:p>
            <a:r>
              <a:rPr lang="en-US" altLang="ja-JP" dirty="0" smtClean="0"/>
              <a:t>CMT</a:t>
            </a:r>
            <a:r>
              <a:rPr lang="ja-JP" altLang="en-US" dirty="0"/>
              <a:t>の支払システムの話と配車システム</a:t>
            </a:r>
            <a:r>
              <a:rPr lang="en-US" altLang="ja-JP" dirty="0"/>
              <a:t>ARRO</a:t>
            </a:r>
            <a:r>
              <a:rPr lang="ja-JP" altLang="en-US" dirty="0"/>
              <a:t>の</a:t>
            </a:r>
            <a:r>
              <a:rPr lang="ja-JP" altLang="en-US" dirty="0" smtClean="0"/>
              <a:t>混乱</a:t>
            </a:r>
            <a:endParaRPr lang="en-US" altLang="ja-JP" dirty="0" smtClean="0"/>
          </a:p>
          <a:p>
            <a:r>
              <a:rPr lang="en-US" altLang="ja-JP" dirty="0" smtClean="0"/>
              <a:t>CMT</a:t>
            </a:r>
            <a:r>
              <a:rPr lang="ja-JP" altLang="en-US" dirty="0"/>
              <a:t>の社長に</a:t>
            </a:r>
            <a:r>
              <a:rPr lang="en-US" altLang="ja-JP" dirty="0" smtClean="0"/>
              <a:t>VERIFONE</a:t>
            </a:r>
            <a:r>
              <a:rPr lang="ja-JP" altLang="en-US" dirty="0" smtClean="0"/>
              <a:t>・</a:t>
            </a:r>
            <a:r>
              <a:rPr lang="en-US" altLang="ja-JP" dirty="0" smtClean="0"/>
              <a:t>CURB</a:t>
            </a:r>
            <a:r>
              <a:rPr lang="ja-JP" altLang="en-US" dirty="0"/>
              <a:t>との提携の話が出ていたが本当かと聞いてみたところ、配車アプリの提携はないとのことであり、決済システムの提携ならあるということであった</a:t>
            </a:r>
            <a:r>
              <a:rPr lang="ja-JP" altLang="en-US" dirty="0" smtClean="0"/>
              <a:t>。</a:t>
            </a:r>
            <a:endParaRPr lang="en-US" altLang="ja-JP" dirty="0" smtClean="0"/>
          </a:p>
          <a:p>
            <a:r>
              <a:rPr lang="ja-JP" altLang="en-US" dirty="0" smtClean="0"/>
              <a:t>下記</a:t>
            </a:r>
            <a:r>
              <a:rPr lang="ja-JP" altLang="en-US" dirty="0"/>
              <a:t>写真は偶然見つけた</a:t>
            </a:r>
            <a:r>
              <a:rPr lang="en-US" altLang="ja-JP" dirty="0"/>
              <a:t>ARRO</a:t>
            </a:r>
            <a:r>
              <a:rPr lang="ja-JP" altLang="en-US" dirty="0"/>
              <a:t>が使用できるイェローキャブ。使用できるクレジットカードも出ているところから、支払い決済システムの共用化は必要なのであろう。</a:t>
            </a:r>
          </a:p>
          <a:p>
            <a:endParaRPr kumimoji="1" lang="ja-JP" altLang="en-US" dirty="0"/>
          </a:p>
        </p:txBody>
      </p:sp>
      <p:pic>
        <p:nvPicPr>
          <p:cNvPr id="4" name="Picture 12" descr="%e3%82%a2%e3%83%97%e3%83%aaarro%e9%85%8d%e8%bb%8a%e5%8f%af%e8%83%bd%e3%81%aa%e3%82%a4%e3%82%a7%e3%83%ad%e3%83%bc%e3%82%ad%e3%83%a3%e3%83%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6496" y="60385"/>
            <a:ext cx="3352080" cy="2514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15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ja-JP" altLang="en-US" b="1" dirty="0" smtClean="0"/>
              <a:t>配車プリ　</a:t>
            </a:r>
            <a:r>
              <a:rPr lang="en-US" altLang="ja-JP" b="1" dirty="0" smtClean="0"/>
              <a:t>CURB</a:t>
            </a:r>
            <a:r>
              <a:rPr lang="ja-JP" altLang="en-US" b="1" dirty="0"/>
              <a:t>　</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CURB</a:t>
            </a:r>
            <a:r>
              <a:rPr lang="ja-JP" altLang="en-US" dirty="0"/>
              <a:t>の親会社</a:t>
            </a:r>
            <a:r>
              <a:rPr lang="en-US" altLang="ja-JP" dirty="0"/>
              <a:t>VERIFONE</a:t>
            </a:r>
            <a:r>
              <a:rPr lang="ja-JP" altLang="en-US" dirty="0"/>
              <a:t>は大企業であり日本を含め世界中に</a:t>
            </a:r>
            <a:r>
              <a:rPr lang="ja-JP" altLang="en-US" dirty="0" smtClean="0"/>
              <a:t>進出済</a:t>
            </a:r>
            <a:endParaRPr lang="en-US" altLang="ja-JP" dirty="0" smtClean="0"/>
          </a:p>
          <a:p>
            <a:r>
              <a:rPr lang="ja-JP" altLang="en-US" dirty="0" smtClean="0"/>
              <a:t>フランス</a:t>
            </a:r>
            <a:r>
              <a:rPr lang="ja-JP" altLang="en-US" dirty="0"/>
              <a:t>には</a:t>
            </a:r>
            <a:r>
              <a:rPr lang="en-US" altLang="ja-JP" dirty="0"/>
              <a:t>E-CURB</a:t>
            </a:r>
            <a:r>
              <a:rPr lang="ja-JP" altLang="en-US" dirty="0" err="1"/>
              <a:t>が進</a:t>
            </a:r>
            <a:r>
              <a:rPr lang="ja-JP" altLang="en-US" dirty="0"/>
              <a:t>出しており、日本の見本に</a:t>
            </a:r>
            <a:r>
              <a:rPr lang="ja-JP" altLang="en-US" dirty="0" smtClean="0"/>
              <a:t>なる</a:t>
            </a:r>
            <a:endParaRPr lang="en-US" altLang="ja-JP" dirty="0" smtClean="0"/>
          </a:p>
          <a:p>
            <a:r>
              <a:rPr lang="en-US" altLang="ja-JP" dirty="0" smtClean="0"/>
              <a:t>CURB</a:t>
            </a:r>
            <a:r>
              <a:rPr lang="ja-JP" altLang="en-US" dirty="0"/>
              <a:t>と提携した場合、日本側が小さいと飲み込まれてしまう</a:t>
            </a:r>
            <a:r>
              <a:rPr lang="ja-JP" altLang="en-US" dirty="0" smtClean="0"/>
              <a:t>可能性</a:t>
            </a:r>
            <a:endParaRPr lang="en-US" altLang="ja-JP" dirty="0" smtClean="0"/>
          </a:p>
          <a:p>
            <a:r>
              <a:rPr lang="en-US" altLang="ja-JP" dirty="0" smtClean="0"/>
              <a:t>CURB</a:t>
            </a:r>
            <a:r>
              <a:rPr lang="ja-JP" altLang="en-US" dirty="0"/>
              <a:t>と提携した</a:t>
            </a:r>
            <a:r>
              <a:rPr lang="ja-JP" altLang="en-US" dirty="0" smtClean="0"/>
              <a:t>場合の手数料は、</a:t>
            </a:r>
            <a:r>
              <a:rPr lang="ja-JP" altLang="en-US" dirty="0"/>
              <a:t>一概に</a:t>
            </a:r>
            <a:r>
              <a:rPr lang="ja-JP" altLang="en-US" dirty="0" smtClean="0"/>
              <a:t>決められないが、メキシコ</a:t>
            </a:r>
            <a:r>
              <a:rPr lang="ja-JP" altLang="en-US" dirty="0"/>
              <a:t>で進めている話は１０％</a:t>
            </a:r>
            <a:r>
              <a:rPr lang="ja-JP" altLang="en-US" dirty="0" smtClean="0"/>
              <a:t>程度（</a:t>
            </a:r>
            <a:r>
              <a:rPr lang="ja-JP" altLang="en-US" dirty="0"/>
              <a:t>メキシコは</a:t>
            </a:r>
            <a:r>
              <a:rPr lang="en-US" altLang="ja-JP" dirty="0"/>
              <a:t>Uber</a:t>
            </a:r>
            <a:r>
              <a:rPr lang="ja-JP" altLang="en-US" dirty="0" err="1"/>
              <a:t>も進</a:t>
            </a:r>
            <a:r>
              <a:rPr lang="ja-JP" altLang="en-US" dirty="0" smtClean="0"/>
              <a:t>出）</a:t>
            </a:r>
            <a:endParaRPr lang="en-US" altLang="ja-JP" dirty="0" smtClean="0"/>
          </a:p>
          <a:p>
            <a:r>
              <a:rPr lang="ja-JP" altLang="en-US" dirty="0" smtClean="0"/>
              <a:t>ハードウェア</a:t>
            </a:r>
            <a:r>
              <a:rPr lang="ja-JP" altLang="en-US" dirty="0"/>
              <a:t>は最初の固定費であり、ディスパッチシステムは</a:t>
            </a:r>
            <a:r>
              <a:rPr lang="ja-JP" altLang="en-US" dirty="0" smtClean="0"/>
              <a:t>歩合。</a:t>
            </a:r>
            <a:r>
              <a:rPr lang="ja-JP" altLang="en-US" dirty="0"/>
              <a:t>決済は日本の場合金融機関の扱いになるので、また</a:t>
            </a:r>
            <a:r>
              <a:rPr lang="ja-JP" altLang="en-US" dirty="0" smtClean="0"/>
              <a:t>別。</a:t>
            </a:r>
            <a:endParaRPr lang="en-US" altLang="ja-JP" dirty="0" smtClean="0"/>
          </a:p>
          <a:p>
            <a:r>
              <a:rPr lang="ja-JP" altLang="en-US" dirty="0" smtClean="0"/>
              <a:t>料金</a:t>
            </a:r>
            <a:r>
              <a:rPr lang="ja-JP" altLang="en-US" dirty="0"/>
              <a:t>を表示する後部座席のディスプレイへの</a:t>
            </a:r>
            <a:r>
              <a:rPr lang="ja-JP" altLang="en-US" dirty="0" smtClean="0"/>
              <a:t>広告もまた別</a:t>
            </a:r>
            <a:endParaRPr lang="en-US" altLang="ja-JP" dirty="0" smtClean="0"/>
          </a:p>
          <a:p>
            <a:r>
              <a:rPr lang="ja-JP" altLang="en-US" dirty="0" smtClean="0"/>
              <a:t>輸送</a:t>
            </a:r>
            <a:r>
              <a:rPr lang="ja-JP" altLang="en-US" dirty="0"/>
              <a:t>機関の提携には終わらないので、提携すればいずれ飲み込まれる</a:t>
            </a:r>
            <a:r>
              <a:rPr lang="ja-JP" altLang="en-US" dirty="0" smtClean="0"/>
              <a:t>可能性</a:t>
            </a:r>
            <a:endParaRPr lang="en-US" altLang="ja-JP" dirty="0" smtClean="0"/>
          </a:p>
          <a:p>
            <a:r>
              <a:rPr lang="en-US" altLang="ja-JP" b="1" dirty="0" smtClean="0"/>
              <a:t>VERIFONE</a:t>
            </a:r>
            <a:r>
              <a:rPr lang="ja-JP" altLang="en-US" b="1" dirty="0"/>
              <a:t>の担当者は、タクシー運転手の収入確保を考えた場合、荷物</a:t>
            </a:r>
            <a:r>
              <a:rPr lang="ja-JP" altLang="en-US" b="1" dirty="0" smtClean="0"/>
              <a:t>アプリ広告等</a:t>
            </a:r>
            <a:r>
              <a:rPr lang="ja-JP" altLang="en-US" b="1" dirty="0"/>
              <a:t>いろいろ工夫も考えてあげないといけないといっていた</a:t>
            </a:r>
            <a:r>
              <a:rPr lang="ja-JP" altLang="en-US" b="1" dirty="0" smtClean="0"/>
              <a:t>。</a:t>
            </a:r>
            <a:endParaRPr lang="ja-JP" altLang="en-US" dirty="0"/>
          </a:p>
        </p:txBody>
      </p:sp>
    </p:spTree>
    <p:extLst>
      <p:ext uri="{BB962C8B-B14F-4D97-AF65-F5344CB8AC3E}">
        <p14:creationId xmlns:p14="http://schemas.microsoft.com/office/powerpoint/2010/main" val="3113068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lang="en-US" altLang="ja-JP" dirty="0"/>
              <a:t>FLYWHEEL</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en-US" altLang="ja-JP" dirty="0" smtClean="0"/>
              <a:t>FLYWHEEL</a:t>
            </a:r>
            <a:r>
              <a:rPr lang="ja-JP" altLang="en-US" dirty="0" smtClean="0"/>
              <a:t>とは</a:t>
            </a:r>
            <a:r>
              <a:rPr lang="ja-JP" altLang="en-US" dirty="0"/>
              <a:t>電話</a:t>
            </a:r>
            <a:r>
              <a:rPr lang="ja-JP" altLang="en-US" dirty="0" smtClean="0"/>
              <a:t>会議</a:t>
            </a:r>
            <a:endParaRPr lang="en-US" altLang="ja-JP" dirty="0" smtClean="0"/>
          </a:p>
          <a:p>
            <a:r>
              <a:rPr lang="ja-JP" altLang="en-US" dirty="0" smtClean="0"/>
              <a:t>タクシー</a:t>
            </a:r>
            <a:r>
              <a:rPr lang="ja-JP" altLang="en-US" dirty="0"/>
              <a:t>だけが唯一デジタル化されていない</a:t>
            </a:r>
            <a:r>
              <a:rPr lang="ja-JP" altLang="en-US" dirty="0" smtClean="0"/>
              <a:t>分野</a:t>
            </a:r>
            <a:endParaRPr lang="en-US" altLang="ja-JP" dirty="0" smtClean="0"/>
          </a:p>
          <a:p>
            <a:r>
              <a:rPr lang="ja-JP" altLang="en-US" dirty="0" smtClean="0"/>
              <a:t>タクシーメーター</a:t>
            </a:r>
            <a:r>
              <a:rPr lang="ja-JP" altLang="en-US" dirty="0"/>
              <a:t>にかわって</a:t>
            </a:r>
            <a:r>
              <a:rPr lang="en-US" altLang="ja-JP" dirty="0"/>
              <a:t>FLYWHEEL</a:t>
            </a:r>
            <a:r>
              <a:rPr lang="ja-JP" altLang="en-US" dirty="0"/>
              <a:t>が開発した電子メーター機能の携帯端末が制度に</a:t>
            </a:r>
            <a:r>
              <a:rPr lang="ja-JP" altLang="en-US" dirty="0" smtClean="0"/>
              <a:t>入り込めれば経営</a:t>
            </a:r>
            <a:r>
              <a:rPr lang="ja-JP" altLang="en-US" dirty="0" smtClean="0"/>
              <a:t>改善が可能</a:t>
            </a:r>
            <a:endParaRPr lang="en-US" altLang="ja-JP" dirty="0" smtClean="0"/>
          </a:p>
          <a:p>
            <a:r>
              <a:rPr lang="ja-JP" altLang="en-US" dirty="0" smtClean="0"/>
              <a:t>バックエンド側</a:t>
            </a:r>
            <a:r>
              <a:rPr lang="ja-JP" altLang="en-US" dirty="0"/>
              <a:t>のアプリもオンライン化でき、</a:t>
            </a:r>
            <a:r>
              <a:rPr lang="en-US" altLang="ja-JP" dirty="0"/>
              <a:t>WEB</a:t>
            </a:r>
            <a:r>
              <a:rPr lang="ja-JP" altLang="en-US" dirty="0"/>
              <a:t>で分かるようになる。</a:t>
            </a:r>
            <a:r>
              <a:rPr lang="en-US" altLang="ja-JP" dirty="0"/>
              <a:t>FLYWHEEL</a:t>
            </a:r>
            <a:r>
              <a:rPr lang="ja-JP" altLang="en-US" dirty="0"/>
              <a:t>の商品を</a:t>
            </a:r>
            <a:r>
              <a:rPr lang="en-US" altLang="ja-JP" dirty="0"/>
              <a:t>Uber</a:t>
            </a:r>
            <a:r>
              <a:rPr lang="ja-JP" altLang="en-US" dirty="0" err="1"/>
              <a:t>、</a:t>
            </a:r>
            <a:r>
              <a:rPr lang="en-US" altLang="ja-JP" dirty="0"/>
              <a:t>Grab</a:t>
            </a:r>
            <a:r>
              <a:rPr lang="ja-JP" altLang="en-US" dirty="0"/>
              <a:t>は</a:t>
            </a:r>
            <a:r>
              <a:rPr lang="ja-JP" altLang="en-US" dirty="0" smtClean="0"/>
              <a:t>利用している</a:t>
            </a:r>
            <a:endParaRPr lang="en-US" altLang="ja-JP" dirty="0" smtClean="0"/>
          </a:p>
          <a:p>
            <a:r>
              <a:rPr lang="ja-JP" altLang="en-US" dirty="0" smtClean="0"/>
              <a:t>計量法</a:t>
            </a:r>
            <a:r>
              <a:rPr lang="ja-JP" altLang="en-US" dirty="0"/>
              <a:t>のタクシーメーターとして認められるようにニューヨーク市に働きかけをしている。実証実験は終了したようであるが</a:t>
            </a:r>
            <a:r>
              <a:rPr lang="en-US" altLang="ja-JP" dirty="0"/>
              <a:t>TLC</a:t>
            </a:r>
            <a:r>
              <a:rPr lang="ja-JP" altLang="en-US" dirty="0"/>
              <a:t>はまだ認めていない。西海岸の</a:t>
            </a:r>
            <a:r>
              <a:rPr lang="en-US" altLang="ja-JP" dirty="0"/>
              <a:t>5</a:t>
            </a:r>
            <a:r>
              <a:rPr lang="ja-JP" altLang="en-US" dirty="0"/>
              <a:t>千台だけが認められている</a:t>
            </a:r>
            <a:r>
              <a:rPr lang="ja-JP" altLang="en-US" dirty="0" smtClean="0"/>
              <a:t>。</a:t>
            </a:r>
            <a:endParaRPr lang="en-US" altLang="ja-JP" dirty="0" smtClean="0"/>
          </a:p>
          <a:p>
            <a:r>
              <a:rPr lang="ja-JP" altLang="en-US" dirty="0" smtClean="0"/>
              <a:t>距離</a:t>
            </a:r>
            <a:r>
              <a:rPr lang="ja-JP" altLang="en-US" dirty="0"/>
              <a:t>測定の精度</a:t>
            </a:r>
            <a:r>
              <a:rPr lang="en-US" altLang="ja-JP" dirty="0"/>
              <a:t>99.99%</a:t>
            </a:r>
            <a:r>
              <a:rPr lang="ja-JP" altLang="en-US" dirty="0"/>
              <a:t>を確保するためには、</a:t>
            </a:r>
            <a:r>
              <a:rPr lang="en-US" altLang="ja-JP" dirty="0"/>
              <a:t>GPS</a:t>
            </a:r>
            <a:r>
              <a:rPr lang="ja-JP" altLang="en-US" dirty="0"/>
              <a:t>に加えて、加速器、</a:t>
            </a:r>
            <a:r>
              <a:rPr lang="en-US" altLang="ja-JP" dirty="0"/>
              <a:t>Google map</a:t>
            </a:r>
            <a:r>
              <a:rPr lang="ja-JP" altLang="en-US" dirty="0"/>
              <a:t>等を組み合わせている</a:t>
            </a:r>
            <a:r>
              <a:rPr lang="ja-JP" altLang="en-US" dirty="0" smtClean="0"/>
              <a:t>。</a:t>
            </a:r>
            <a:endParaRPr kumimoji="1" lang="ja-JP" altLang="en-US" dirty="0"/>
          </a:p>
        </p:txBody>
      </p:sp>
    </p:spTree>
    <p:extLst>
      <p:ext uri="{BB962C8B-B14F-4D97-AF65-F5344CB8AC3E}">
        <p14:creationId xmlns:p14="http://schemas.microsoft.com/office/powerpoint/2010/main" val="11997165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TotalTime>
  <Words>1049</Words>
  <Application>Microsoft Office PowerPoint</Application>
  <PresentationFormat>ワイド画面</PresentationFormat>
  <Paragraphs>78</Paragraphs>
  <Slides>21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Ｐゴシック</vt:lpstr>
      <vt:lpstr>Arial</vt:lpstr>
      <vt:lpstr>Calibri</vt:lpstr>
      <vt:lpstr>Calibri Light</vt:lpstr>
      <vt:lpstr>Office テーマ</vt:lpstr>
      <vt:lpstr>チームネクスト合宿　　 in　NYC 　 前と後</vt:lpstr>
      <vt:lpstr>訪問先リスト</vt:lpstr>
      <vt:lpstr>ニューヨークタイムズ</vt:lpstr>
      <vt:lpstr>グレーライン</vt:lpstr>
      <vt:lpstr>ニューヨーク市観光局</vt:lpstr>
      <vt:lpstr>AIR　CHATER　TAXI</vt:lpstr>
      <vt:lpstr>配車アプリ　ARRO</vt:lpstr>
      <vt:lpstr>配車プリ　CURB　</vt:lpstr>
      <vt:lpstr>FLYWHEEL</vt:lpstr>
      <vt:lpstr>Uber、Lyftの運転手さんへのヒアリング</vt:lpstr>
      <vt:lpstr>ナンバープレートと規制の法目的は別</vt:lpstr>
      <vt:lpstr>外国人観光客数では世界標準になった日本</vt:lpstr>
      <vt:lpstr>PowerPoint プレゼンテーション</vt:lpstr>
      <vt:lpstr>日本の地方は貧乏になった？</vt:lpstr>
      <vt:lpstr>英米法のコモンキャリア</vt:lpstr>
      <vt:lpstr>PowerPoint プレゼンテーション</vt:lpstr>
      <vt:lpstr>メダリオン価格の高騰</vt:lpstr>
      <vt:lpstr>ニューヨーク市の調査</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寺前秀一</dc:creator>
  <cp:lastModifiedBy>寺前秀一</cp:lastModifiedBy>
  <cp:revision>23</cp:revision>
  <dcterms:created xsi:type="dcterms:W3CDTF">2017-01-27T07:11:53Z</dcterms:created>
  <dcterms:modified xsi:type="dcterms:W3CDTF">2017-01-29T03:19:10Z</dcterms:modified>
</cp:coreProperties>
</file>