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421" r:id="rId3"/>
    <p:sldId id="422" r:id="rId4"/>
    <p:sldId id="423" r:id="rId5"/>
    <p:sldId id="262" r:id="rId6"/>
    <p:sldId id="306" r:id="rId7"/>
    <p:sldId id="298" r:id="rId8"/>
    <p:sldId id="309" r:id="rId9"/>
    <p:sldId id="337" r:id="rId10"/>
    <p:sldId id="414" r:id="rId11"/>
    <p:sldId id="413" r:id="rId12"/>
    <p:sldId id="330" r:id="rId13"/>
    <p:sldId id="314" r:id="rId14"/>
    <p:sldId id="320" r:id="rId15"/>
    <p:sldId id="326" r:id="rId16"/>
    <p:sldId id="328" r:id="rId17"/>
    <p:sldId id="338" r:id="rId18"/>
    <p:sldId id="420" r:id="rId19"/>
    <p:sldId id="369" r:id="rId20"/>
    <p:sldId id="370" r:id="rId21"/>
    <p:sldId id="406" r:id="rId22"/>
    <p:sldId id="403" r:id="rId23"/>
    <p:sldId id="405" r:id="rId24"/>
    <p:sldId id="371" r:id="rId25"/>
    <p:sldId id="410" r:id="rId26"/>
    <p:sldId id="334" r:id="rId27"/>
    <p:sldId id="412" r:id="rId28"/>
    <p:sldId id="407" r:id="rId29"/>
    <p:sldId id="408" r:id="rId30"/>
    <p:sldId id="409" r:id="rId31"/>
    <p:sldId id="383" r:id="rId32"/>
    <p:sldId id="385" r:id="rId33"/>
    <p:sldId id="415" r:id="rId34"/>
    <p:sldId id="304" r:id="rId35"/>
    <p:sldId id="366" r:id="rId36"/>
    <p:sldId id="291" r:id="rId37"/>
    <p:sldId id="397" r:id="rId38"/>
    <p:sldId id="417" r:id="rId39"/>
    <p:sldId id="280" r:id="rId40"/>
    <p:sldId id="398" r:id="rId41"/>
    <p:sldId id="418" r:id="rId42"/>
    <p:sldId id="351" r:id="rId43"/>
    <p:sldId id="355" r:id="rId44"/>
    <p:sldId id="399" r:id="rId45"/>
    <p:sldId id="386" r:id="rId46"/>
    <p:sldId id="389" r:id="rId47"/>
    <p:sldId id="390" r:id="rId48"/>
    <p:sldId id="391" r:id="rId49"/>
    <p:sldId id="400" r:id="rId50"/>
    <p:sldId id="392" r:id="rId51"/>
    <p:sldId id="402" r:id="rId52"/>
    <p:sldId id="393" r:id="rId5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87" autoAdjust="0"/>
    <p:restoredTop sz="94046" autoAdjust="0"/>
  </p:normalViewPr>
  <p:slideViewPr>
    <p:cSldViewPr snapToGrid="0">
      <p:cViewPr varScale="1">
        <p:scale>
          <a:sx n="75" d="100"/>
          <a:sy n="75" d="100"/>
        </p:scale>
        <p:origin x="77" y="24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14179"/>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5357B1-0CAA-4285-B99A-F8D627948BE1}" type="datetimeFigureOut">
              <a:rPr kumimoji="1" lang="ja-JP" altLang="en-US" smtClean="0"/>
              <a:t>2016/9/18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F8FEB5-EA22-445E-AAAC-9729AFAA219D}" type="slidenum">
              <a:rPr kumimoji="1" lang="ja-JP" altLang="en-US" smtClean="0"/>
              <a:t>‹#›</a:t>
            </a:fld>
            <a:endParaRPr kumimoji="1" lang="ja-JP" altLang="en-US"/>
          </a:p>
        </p:txBody>
      </p:sp>
    </p:spTree>
    <p:extLst>
      <p:ext uri="{BB962C8B-B14F-4D97-AF65-F5344CB8AC3E}">
        <p14:creationId xmlns:p14="http://schemas.microsoft.com/office/powerpoint/2010/main" val="309773950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BF8FEB5-EA22-445E-AAAC-9729AFAA219D}" type="slidenum">
              <a:rPr kumimoji="1" lang="ja-JP" altLang="en-US" smtClean="0"/>
              <a:t>4</a:t>
            </a:fld>
            <a:endParaRPr kumimoji="1" lang="ja-JP" altLang="en-US"/>
          </a:p>
        </p:txBody>
      </p:sp>
    </p:spTree>
    <p:extLst>
      <p:ext uri="{BB962C8B-B14F-4D97-AF65-F5344CB8AC3E}">
        <p14:creationId xmlns:p14="http://schemas.microsoft.com/office/powerpoint/2010/main" val="358860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72CF253-CCCF-4C1C-9FF0-BA24625DD74F}" type="slidenum">
              <a:rPr kumimoji="1" lang="ja-JP" altLang="en-US" smtClean="0"/>
              <a:pPr/>
              <a:t>15</a:t>
            </a:fld>
            <a:endParaRPr kumimoji="1" lang="ja-JP" altLang="en-US"/>
          </a:p>
        </p:txBody>
      </p:sp>
    </p:spTree>
    <p:extLst>
      <p:ext uri="{BB962C8B-B14F-4D97-AF65-F5344CB8AC3E}">
        <p14:creationId xmlns:p14="http://schemas.microsoft.com/office/powerpoint/2010/main" val="3063537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72CF253-CCCF-4C1C-9FF0-BA24625DD74F}" type="slidenum">
              <a:rPr kumimoji="1" lang="ja-JP" altLang="en-US" smtClean="0"/>
              <a:pPr/>
              <a:t>16</a:t>
            </a:fld>
            <a:endParaRPr kumimoji="1" lang="ja-JP" altLang="en-US"/>
          </a:p>
        </p:txBody>
      </p:sp>
    </p:spTree>
    <p:extLst>
      <p:ext uri="{BB962C8B-B14F-4D97-AF65-F5344CB8AC3E}">
        <p14:creationId xmlns:p14="http://schemas.microsoft.com/office/powerpoint/2010/main" val="2642528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27A4C88-F49E-4EDE-891C-EACF8D34E2FB}" type="slidenum">
              <a:rPr kumimoji="1" lang="ja-JP" altLang="en-US" smtClean="0"/>
              <a:pPr/>
              <a:t>20</a:t>
            </a:fld>
            <a:endParaRPr kumimoji="1" lang="ja-JP" altLang="en-US"/>
          </a:p>
        </p:txBody>
      </p:sp>
    </p:spTree>
    <p:extLst>
      <p:ext uri="{BB962C8B-B14F-4D97-AF65-F5344CB8AC3E}">
        <p14:creationId xmlns:p14="http://schemas.microsoft.com/office/powerpoint/2010/main" val="712872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6F5E54E-395C-4BE1-8B80-33DF2B3543CD}" type="slidenum">
              <a:rPr kumimoji="1" lang="ja-JP" altLang="en-US" smtClean="0"/>
              <a:pPr/>
              <a:t>21</a:t>
            </a:fld>
            <a:endParaRPr kumimoji="1" lang="ja-JP" altLang="en-US"/>
          </a:p>
        </p:txBody>
      </p:sp>
    </p:spTree>
    <p:extLst>
      <p:ext uri="{BB962C8B-B14F-4D97-AF65-F5344CB8AC3E}">
        <p14:creationId xmlns:p14="http://schemas.microsoft.com/office/powerpoint/2010/main" val="1271319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6F5E54E-395C-4BE1-8B80-33DF2B3543CD}" type="slidenum">
              <a:rPr kumimoji="1" lang="ja-JP" altLang="en-US" smtClean="0"/>
              <a:pPr/>
              <a:t>22</a:t>
            </a:fld>
            <a:endParaRPr kumimoji="1" lang="ja-JP" altLang="en-US"/>
          </a:p>
        </p:txBody>
      </p:sp>
    </p:spTree>
    <p:extLst>
      <p:ext uri="{BB962C8B-B14F-4D97-AF65-F5344CB8AC3E}">
        <p14:creationId xmlns:p14="http://schemas.microsoft.com/office/powerpoint/2010/main" val="541040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6F5E54E-395C-4BE1-8B80-33DF2B3543CD}" type="slidenum">
              <a:rPr kumimoji="1" lang="ja-JP" altLang="en-US" smtClean="0"/>
              <a:pPr/>
              <a:t>23</a:t>
            </a:fld>
            <a:endParaRPr kumimoji="1" lang="ja-JP" altLang="en-US"/>
          </a:p>
        </p:txBody>
      </p:sp>
    </p:spTree>
    <p:extLst>
      <p:ext uri="{BB962C8B-B14F-4D97-AF65-F5344CB8AC3E}">
        <p14:creationId xmlns:p14="http://schemas.microsoft.com/office/powerpoint/2010/main" val="2127816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0275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0275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68BC49-A950-4B16-B486-C50F3DE7D20F}" type="slidenum">
              <a:rPr lang="en-US" altLang="ja-JP" smtClean="0">
                <a:latin typeface="Arial" pitchFamily="34" charset="0"/>
              </a:rPr>
              <a:pPr/>
              <a:t>28</a:t>
            </a:fld>
            <a:endParaRPr lang="en-US" altLang="ja-JP" smtClean="0">
              <a:latin typeface="Arial" pitchFamily="34" charset="0"/>
            </a:endParaRPr>
          </a:p>
        </p:txBody>
      </p:sp>
    </p:spTree>
    <p:extLst>
      <p:ext uri="{BB962C8B-B14F-4D97-AF65-F5344CB8AC3E}">
        <p14:creationId xmlns:p14="http://schemas.microsoft.com/office/powerpoint/2010/main" val="2355805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0275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0275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68BC49-A950-4B16-B486-C50F3DE7D20F}" type="slidenum">
              <a:rPr lang="en-US" altLang="ja-JP" smtClean="0">
                <a:latin typeface="Arial" pitchFamily="34" charset="0"/>
              </a:rPr>
              <a:pPr/>
              <a:t>29</a:t>
            </a:fld>
            <a:endParaRPr lang="en-US" altLang="ja-JP" smtClean="0">
              <a:latin typeface="Arial" pitchFamily="34" charset="0"/>
            </a:endParaRPr>
          </a:p>
        </p:txBody>
      </p:sp>
    </p:spTree>
    <p:extLst>
      <p:ext uri="{BB962C8B-B14F-4D97-AF65-F5344CB8AC3E}">
        <p14:creationId xmlns:p14="http://schemas.microsoft.com/office/powerpoint/2010/main" val="2582417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0340C91-93B2-401F-998D-16D3520C07C9}" type="slidenum">
              <a:rPr kumimoji="1" lang="ja-JP" altLang="en-US" smtClean="0"/>
              <a:pPr/>
              <a:t>30</a:t>
            </a:fld>
            <a:endParaRPr kumimoji="1" lang="ja-JP" altLang="en-US"/>
          </a:p>
        </p:txBody>
      </p:sp>
    </p:spTree>
    <p:extLst>
      <p:ext uri="{BB962C8B-B14F-4D97-AF65-F5344CB8AC3E}">
        <p14:creationId xmlns:p14="http://schemas.microsoft.com/office/powerpoint/2010/main" val="2372542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BF8FEB5-EA22-445E-AAAC-9729AFAA219D}" type="slidenum">
              <a:rPr kumimoji="1" lang="ja-JP" altLang="en-US" smtClean="0"/>
              <a:t>32</a:t>
            </a:fld>
            <a:endParaRPr kumimoji="1" lang="ja-JP" altLang="en-US"/>
          </a:p>
        </p:txBody>
      </p:sp>
    </p:spTree>
    <p:extLst>
      <p:ext uri="{BB962C8B-B14F-4D97-AF65-F5344CB8AC3E}">
        <p14:creationId xmlns:p14="http://schemas.microsoft.com/office/powerpoint/2010/main" val="166262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5</a:t>
            </a:fld>
            <a:endParaRPr kumimoji="1" lang="ja-JP" altLang="en-US"/>
          </a:p>
        </p:txBody>
      </p:sp>
    </p:spTree>
    <p:extLst>
      <p:ext uri="{BB962C8B-B14F-4D97-AF65-F5344CB8AC3E}">
        <p14:creationId xmlns:p14="http://schemas.microsoft.com/office/powerpoint/2010/main" val="1966892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38</a:t>
            </a:fld>
            <a:endParaRPr kumimoji="1" lang="ja-JP" altLang="en-US"/>
          </a:p>
        </p:txBody>
      </p:sp>
    </p:spTree>
    <p:extLst>
      <p:ext uri="{BB962C8B-B14F-4D97-AF65-F5344CB8AC3E}">
        <p14:creationId xmlns:p14="http://schemas.microsoft.com/office/powerpoint/2010/main" val="32717819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39</a:t>
            </a:fld>
            <a:endParaRPr kumimoji="1" lang="ja-JP" altLang="en-US"/>
          </a:p>
        </p:txBody>
      </p:sp>
    </p:spTree>
    <p:extLst>
      <p:ext uri="{BB962C8B-B14F-4D97-AF65-F5344CB8AC3E}">
        <p14:creationId xmlns:p14="http://schemas.microsoft.com/office/powerpoint/2010/main" val="11105982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40</a:t>
            </a:fld>
            <a:endParaRPr kumimoji="1" lang="ja-JP" altLang="en-US"/>
          </a:p>
        </p:txBody>
      </p:sp>
    </p:spTree>
    <p:extLst>
      <p:ext uri="{BB962C8B-B14F-4D97-AF65-F5344CB8AC3E}">
        <p14:creationId xmlns:p14="http://schemas.microsoft.com/office/powerpoint/2010/main" val="18152348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41</a:t>
            </a:fld>
            <a:endParaRPr kumimoji="1" lang="ja-JP" altLang="en-US"/>
          </a:p>
        </p:txBody>
      </p:sp>
    </p:spTree>
    <p:extLst>
      <p:ext uri="{BB962C8B-B14F-4D97-AF65-F5344CB8AC3E}">
        <p14:creationId xmlns:p14="http://schemas.microsoft.com/office/powerpoint/2010/main" val="29740578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46</a:t>
            </a:fld>
            <a:endParaRPr kumimoji="1" lang="ja-JP" altLang="en-US"/>
          </a:p>
        </p:txBody>
      </p:sp>
    </p:spTree>
    <p:extLst>
      <p:ext uri="{BB962C8B-B14F-4D97-AF65-F5344CB8AC3E}">
        <p14:creationId xmlns:p14="http://schemas.microsoft.com/office/powerpoint/2010/main" val="33029600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47</a:t>
            </a:fld>
            <a:endParaRPr kumimoji="1" lang="ja-JP" altLang="en-US"/>
          </a:p>
        </p:txBody>
      </p:sp>
    </p:spTree>
    <p:extLst>
      <p:ext uri="{BB962C8B-B14F-4D97-AF65-F5344CB8AC3E}">
        <p14:creationId xmlns:p14="http://schemas.microsoft.com/office/powerpoint/2010/main" val="4799369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48</a:t>
            </a:fld>
            <a:endParaRPr kumimoji="1" lang="ja-JP" altLang="en-US"/>
          </a:p>
        </p:txBody>
      </p:sp>
    </p:spTree>
    <p:extLst>
      <p:ext uri="{BB962C8B-B14F-4D97-AF65-F5344CB8AC3E}">
        <p14:creationId xmlns:p14="http://schemas.microsoft.com/office/powerpoint/2010/main" val="3385617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BF8FEB5-EA22-445E-AAAC-9729AFAA219D}" type="slidenum">
              <a:rPr kumimoji="1" lang="ja-JP" altLang="en-US" smtClean="0"/>
              <a:t>49</a:t>
            </a:fld>
            <a:endParaRPr kumimoji="1" lang="ja-JP" altLang="en-US"/>
          </a:p>
        </p:txBody>
      </p:sp>
    </p:spTree>
    <p:extLst>
      <p:ext uri="{BB962C8B-B14F-4D97-AF65-F5344CB8AC3E}">
        <p14:creationId xmlns:p14="http://schemas.microsoft.com/office/powerpoint/2010/main" val="25653688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50</a:t>
            </a:fld>
            <a:endParaRPr kumimoji="1" lang="ja-JP" altLang="en-US"/>
          </a:p>
        </p:txBody>
      </p:sp>
    </p:spTree>
    <p:extLst>
      <p:ext uri="{BB962C8B-B14F-4D97-AF65-F5344CB8AC3E}">
        <p14:creationId xmlns:p14="http://schemas.microsoft.com/office/powerpoint/2010/main" val="2530282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BF8FEB5-EA22-445E-AAAC-9729AFAA219D}" type="slidenum">
              <a:rPr kumimoji="1" lang="ja-JP" altLang="en-US" smtClean="0"/>
              <a:t>6</a:t>
            </a:fld>
            <a:endParaRPr kumimoji="1" lang="ja-JP" altLang="en-US"/>
          </a:p>
        </p:txBody>
      </p:sp>
    </p:spTree>
    <p:extLst>
      <p:ext uri="{BB962C8B-B14F-4D97-AF65-F5344CB8AC3E}">
        <p14:creationId xmlns:p14="http://schemas.microsoft.com/office/powerpoint/2010/main" val="147029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7</a:t>
            </a:fld>
            <a:endParaRPr kumimoji="1" lang="ja-JP" altLang="en-US"/>
          </a:p>
        </p:txBody>
      </p:sp>
    </p:spTree>
    <p:extLst>
      <p:ext uri="{BB962C8B-B14F-4D97-AF65-F5344CB8AC3E}">
        <p14:creationId xmlns:p14="http://schemas.microsoft.com/office/powerpoint/2010/main" val="165458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BF8FEB5-EA22-445E-AAAC-9729AFAA219D}" type="slidenum">
              <a:rPr kumimoji="1" lang="ja-JP" altLang="en-US" smtClean="0"/>
              <a:t>8</a:t>
            </a:fld>
            <a:endParaRPr kumimoji="1" lang="ja-JP" altLang="en-US"/>
          </a:p>
        </p:txBody>
      </p:sp>
    </p:spTree>
    <p:extLst>
      <p:ext uri="{BB962C8B-B14F-4D97-AF65-F5344CB8AC3E}">
        <p14:creationId xmlns:p14="http://schemas.microsoft.com/office/powerpoint/2010/main" val="3984387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670C7D7-2C13-48B1-9FA3-7A58FA847965}" type="slidenum">
              <a:rPr kumimoji="1" lang="ja-JP" altLang="en-US" smtClean="0"/>
              <a:pPr/>
              <a:t>9</a:t>
            </a:fld>
            <a:endParaRPr kumimoji="1" lang="ja-JP" altLang="en-US"/>
          </a:p>
        </p:txBody>
      </p:sp>
    </p:spTree>
    <p:extLst>
      <p:ext uri="{BB962C8B-B14F-4D97-AF65-F5344CB8AC3E}">
        <p14:creationId xmlns:p14="http://schemas.microsoft.com/office/powerpoint/2010/main" val="3787800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BF8FEB5-EA22-445E-AAAC-9729AFAA219D}" type="slidenum">
              <a:rPr kumimoji="1" lang="ja-JP" altLang="en-US" smtClean="0"/>
              <a:t>11</a:t>
            </a:fld>
            <a:endParaRPr kumimoji="1" lang="ja-JP" altLang="en-US"/>
          </a:p>
        </p:txBody>
      </p:sp>
    </p:spTree>
    <p:extLst>
      <p:ext uri="{BB962C8B-B14F-4D97-AF65-F5344CB8AC3E}">
        <p14:creationId xmlns:p14="http://schemas.microsoft.com/office/powerpoint/2010/main" val="795041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8AEEE36-D0A9-49DE-A2ED-37327D67B7B3}" type="slidenum">
              <a:rPr kumimoji="1" lang="ja-JP" altLang="en-US" smtClean="0"/>
              <a:pPr/>
              <a:t>12</a:t>
            </a:fld>
            <a:endParaRPr kumimoji="1" lang="ja-JP" altLang="en-US"/>
          </a:p>
        </p:txBody>
      </p:sp>
    </p:spTree>
    <p:extLst>
      <p:ext uri="{BB962C8B-B14F-4D97-AF65-F5344CB8AC3E}">
        <p14:creationId xmlns:p14="http://schemas.microsoft.com/office/powerpoint/2010/main" val="2976559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72CF253-CCCF-4C1C-9FF0-BA24625DD74F}" type="slidenum">
              <a:rPr kumimoji="1" lang="ja-JP" altLang="en-US" smtClean="0"/>
              <a:pPr/>
              <a:t>14</a:t>
            </a:fld>
            <a:endParaRPr kumimoji="1" lang="ja-JP" altLang="en-US"/>
          </a:p>
        </p:txBody>
      </p:sp>
    </p:spTree>
    <p:extLst>
      <p:ext uri="{BB962C8B-B14F-4D97-AF65-F5344CB8AC3E}">
        <p14:creationId xmlns:p14="http://schemas.microsoft.com/office/powerpoint/2010/main" val="25345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1C2902E-292E-4DCF-BF6D-93CBD0FDCB04}" type="datetimeFigureOut">
              <a:rPr kumimoji="1" lang="ja-JP" altLang="en-US" smtClean="0"/>
              <a:t>2016/9/18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2B8ED9-E840-4495-97F3-4D22CE6E0EA6}" type="slidenum">
              <a:rPr kumimoji="1" lang="ja-JP" altLang="en-US" smtClean="0"/>
              <a:t>‹#›</a:t>
            </a:fld>
            <a:endParaRPr kumimoji="1" lang="ja-JP" altLang="en-US"/>
          </a:p>
        </p:txBody>
      </p:sp>
    </p:spTree>
    <p:extLst>
      <p:ext uri="{BB962C8B-B14F-4D97-AF65-F5344CB8AC3E}">
        <p14:creationId xmlns:p14="http://schemas.microsoft.com/office/powerpoint/2010/main" val="546902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1C2902E-292E-4DCF-BF6D-93CBD0FDCB04}" type="datetimeFigureOut">
              <a:rPr kumimoji="1" lang="ja-JP" altLang="en-US" smtClean="0"/>
              <a:t>2016/9/18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2B8ED9-E840-4495-97F3-4D22CE6E0EA6}" type="slidenum">
              <a:rPr kumimoji="1" lang="ja-JP" altLang="en-US" smtClean="0"/>
              <a:t>‹#›</a:t>
            </a:fld>
            <a:endParaRPr kumimoji="1" lang="ja-JP" altLang="en-US"/>
          </a:p>
        </p:txBody>
      </p:sp>
    </p:spTree>
    <p:extLst>
      <p:ext uri="{BB962C8B-B14F-4D97-AF65-F5344CB8AC3E}">
        <p14:creationId xmlns:p14="http://schemas.microsoft.com/office/powerpoint/2010/main" val="639934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1C2902E-292E-4DCF-BF6D-93CBD0FDCB04}" type="datetimeFigureOut">
              <a:rPr kumimoji="1" lang="ja-JP" altLang="en-US" smtClean="0"/>
              <a:t>2016/9/18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2B8ED9-E840-4495-97F3-4D22CE6E0EA6}" type="slidenum">
              <a:rPr kumimoji="1" lang="ja-JP" altLang="en-US" smtClean="0"/>
              <a:t>‹#›</a:t>
            </a:fld>
            <a:endParaRPr kumimoji="1" lang="ja-JP" altLang="en-US"/>
          </a:p>
        </p:txBody>
      </p:sp>
    </p:spTree>
    <p:extLst>
      <p:ext uri="{BB962C8B-B14F-4D97-AF65-F5344CB8AC3E}">
        <p14:creationId xmlns:p14="http://schemas.microsoft.com/office/powerpoint/2010/main" val="3269810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1C2902E-292E-4DCF-BF6D-93CBD0FDCB04}" type="datetimeFigureOut">
              <a:rPr kumimoji="1" lang="ja-JP" altLang="en-US" smtClean="0"/>
              <a:t>2016/9/18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2B8ED9-E840-4495-97F3-4D22CE6E0EA6}" type="slidenum">
              <a:rPr kumimoji="1" lang="ja-JP" altLang="en-US" smtClean="0"/>
              <a:t>‹#›</a:t>
            </a:fld>
            <a:endParaRPr kumimoji="1" lang="ja-JP" altLang="en-US"/>
          </a:p>
        </p:txBody>
      </p:sp>
    </p:spTree>
    <p:extLst>
      <p:ext uri="{BB962C8B-B14F-4D97-AF65-F5344CB8AC3E}">
        <p14:creationId xmlns:p14="http://schemas.microsoft.com/office/powerpoint/2010/main" val="3931873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1C2902E-292E-4DCF-BF6D-93CBD0FDCB04}" type="datetimeFigureOut">
              <a:rPr kumimoji="1" lang="ja-JP" altLang="en-US" smtClean="0"/>
              <a:t>2016/9/18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2B8ED9-E840-4495-97F3-4D22CE6E0EA6}" type="slidenum">
              <a:rPr kumimoji="1" lang="ja-JP" altLang="en-US" smtClean="0"/>
              <a:t>‹#›</a:t>
            </a:fld>
            <a:endParaRPr kumimoji="1" lang="ja-JP" altLang="en-US"/>
          </a:p>
        </p:txBody>
      </p:sp>
    </p:spTree>
    <p:extLst>
      <p:ext uri="{BB962C8B-B14F-4D97-AF65-F5344CB8AC3E}">
        <p14:creationId xmlns:p14="http://schemas.microsoft.com/office/powerpoint/2010/main" val="2178552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1C2902E-292E-4DCF-BF6D-93CBD0FDCB04}" type="datetimeFigureOut">
              <a:rPr kumimoji="1" lang="ja-JP" altLang="en-US" smtClean="0"/>
              <a:t>2016/9/18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02B8ED9-E840-4495-97F3-4D22CE6E0EA6}" type="slidenum">
              <a:rPr kumimoji="1" lang="ja-JP" altLang="en-US" smtClean="0"/>
              <a:t>‹#›</a:t>
            </a:fld>
            <a:endParaRPr kumimoji="1" lang="ja-JP" altLang="en-US"/>
          </a:p>
        </p:txBody>
      </p:sp>
    </p:spTree>
    <p:extLst>
      <p:ext uri="{BB962C8B-B14F-4D97-AF65-F5344CB8AC3E}">
        <p14:creationId xmlns:p14="http://schemas.microsoft.com/office/powerpoint/2010/main" val="2598992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1C2902E-292E-4DCF-BF6D-93CBD0FDCB04}" type="datetimeFigureOut">
              <a:rPr kumimoji="1" lang="ja-JP" altLang="en-US" smtClean="0"/>
              <a:t>2016/9/18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02B8ED9-E840-4495-97F3-4D22CE6E0EA6}" type="slidenum">
              <a:rPr kumimoji="1" lang="ja-JP" altLang="en-US" smtClean="0"/>
              <a:t>‹#›</a:t>
            </a:fld>
            <a:endParaRPr kumimoji="1" lang="ja-JP" altLang="en-US"/>
          </a:p>
        </p:txBody>
      </p:sp>
    </p:spTree>
    <p:extLst>
      <p:ext uri="{BB962C8B-B14F-4D97-AF65-F5344CB8AC3E}">
        <p14:creationId xmlns:p14="http://schemas.microsoft.com/office/powerpoint/2010/main" val="4040943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1C2902E-292E-4DCF-BF6D-93CBD0FDCB04}" type="datetimeFigureOut">
              <a:rPr kumimoji="1" lang="ja-JP" altLang="en-US" smtClean="0"/>
              <a:t>2016/9/18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02B8ED9-E840-4495-97F3-4D22CE6E0EA6}" type="slidenum">
              <a:rPr kumimoji="1" lang="ja-JP" altLang="en-US" smtClean="0"/>
              <a:t>‹#›</a:t>
            </a:fld>
            <a:endParaRPr kumimoji="1" lang="ja-JP" altLang="en-US"/>
          </a:p>
        </p:txBody>
      </p:sp>
    </p:spTree>
    <p:extLst>
      <p:ext uri="{BB962C8B-B14F-4D97-AF65-F5344CB8AC3E}">
        <p14:creationId xmlns:p14="http://schemas.microsoft.com/office/powerpoint/2010/main" val="123456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1C2902E-292E-4DCF-BF6D-93CBD0FDCB04}" type="datetimeFigureOut">
              <a:rPr kumimoji="1" lang="ja-JP" altLang="en-US" smtClean="0"/>
              <a:t>2016/9/18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02B8ED9-E840-4495-97F3-4D22CE6E0EA6}" type="slidenum">
              <a:rPr kumimoji="1" lang="ja-JP" altLang="en-US" smtClean="0"/>
              <a:t>‹#›</a:t>
            </a:fld>
            <a:endParaRPr kumimoji="1" lang="ja-JP" altLang="en-US"/>
          </a:p>
        </p:txBody>
      </p:sp>
    </p:spTree>
    <p:extLst>
      <p:ext uri="{BB962C8B-B14F-4D97-AF65-F5344CB8AC3E}">
        <p14:creationId xmlns:p14="http://schemas.microsoft.com/office/powerpoint/2010/main" val="2999859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1C2902E-292E-4DCF-BF6D-93CBD0FDCB04}" type="datetimeFigureOut">
              <a:rPr kumimoji="1" lang="ja-JP" altLang="en-US" smtClean="0"/>
              <a:t>2016/9/18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02B8ED9-E840-4495-97F3-4D22CE6E0EA6}" type="slidenum">
              <a:rPr kumimoji="1" lang="ja-JP" altLang="en-US" smtClean="0"/>
              <a:t>‹#›</a:t>
            </a:fld>
            <a:endParaRPr kumimoji="1" lang="ja-JP" altLang="en-US"/>
          </a:p>
        </p:txBody>
      </p:sp>
    </p:spTree>
    <p:extLst>
      <p:ext uri="{BB962C8B-B14F-4D97-AF65-F5344CB8AC3E}">
        <p14:creationId xmlns:p14="http://schemas.microsoft.com/office/powerpoint/2010/main" val="334155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1C2902E-292E-4DCF-BF6D-93CBD0FDCB04}" type="datetimeFigureOut">
              <a:rPr kumimoji="1" lang="ja-JP" altLang="en-US" smtClean="0"/>
              <a:t>2016/9/18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02B8ED9-E840-4495-97F3-4D22CE6E0EA6}" type="slidenum">
              <a:rPr kumimoji="1" lang="ja-JP" altLang="en-US" smtClean="0"/>
              <a:t>‹#›</a:t>
            </a:fld>
            <a:endParaRPr kumimoji="1" lang="ja-JP" altLang="en-US"/>
          </a:p>
        </p:txBody>
      </p:sp>
    </p:spTree>
    <p:extLst>
      <p:ext uri="{BB962C8B-B14F-4D97-AF65-F5344CB8AC3E}">
        <p14:creationId xmlns:p14="http://schemas.microsoft.com/office/powerpoint/2010/main" val="3010578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C2902E-292E-4DCF-BF6D-93CBD0FDCB04}" type="datetimeFigureOut">
              <a:rPr kumimoji="1" lang="ja-JP" altLang="en-US" smtClean="0"/>
              <a:t>2016/9/18</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2B8ED9-E840-4495-97F3-4D22CE6E0EA6}" type="slidenum">
              <a:rPr kumimoji="1" lang="ja-JP" altLang="en-US" smtClean="0"/>
              <a:t>‹#›</a:t>
            </a:fld>
            <a:endParaRPr kumimoji="1" lang="ja-JP" altLang="en-US"/>
          </a:p>
        </p:txBody>
      </p:sp>
    </p:spTree>
    <p:extLst>
      <p:ext uri="{BB962C8B-B14F-4D97-AF65-F5344CB8AC3E}">
        <p14:creationId xmlns:p14="http://schemas.microsoft.com/office/powerpoint/2010/main" val="2641020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www.amazon.co.jp/gp/product/images/414091193X/ref=dp_image_0?ie=UTF8&amp;n=465392&amp;s=book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jointcommissioninternational.org/"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http://www.flickr.com/photos/19714819@N00/7694478124/"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48.xml.rels><?xml version="1.0" encoding="UTF-8" standalone="yes"?>
<Relationships xmlns="http://schemas.openxmlformats.org/package/2006/relationships"><Relationship Id="rId3" Type="http://schemas.openxmlformats.org/officeDocument/2006/relationships/hyperlink" Target="http://gigazine.net/news/20140127-google-free-taxi/"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71267" y="1122363"/>
            <a:ext cx="10334445" cy="2387600"/>
          </a:xfrm>
          <a:ln>
            <a:solidFill>
              <a:schemeClr val="tx1">
                <a:lumMod val="95000"/>
                <a:lumOff val="5000"/>
              </a:schemeClr>
            </a:solidFill>
          </a:ln>
        </p:spPr>
        <p:txBody>
          <a:bodyPr>
            <a:normAutofit/>
          </a:bodyPr>
          <a:lstStyle/>
          <a:p>
            <a:r>
              <a:rPr kumimoji="1" lang="ja-JP" altLang="en-US" dirty="0" smtClean="0"/>
              <a:t>東京オリンピック・パラリンピック時代の医療ツーリズム</a:t>
            </a:r>
            <a:endParaRPr kumimoji="1" lang="ja-JP" altLang="en-US" dirty="0"/>
          </a:p>
        </p:txBody>
      </p:sp>
      <p:sp>
        <p:nvSpPr>
          <p:cNvPr id="3" name="サブタイトル 2"/>
          <p:cNvSpPr>
            <a:spLocks noGrp="1"/>
          </p:cNvSpPr>
          <p:nvPr>
            <p:ph type="subTitle" idx="1"/>
          </p:nvPr>
        </p:nvSpPr>
        <p:spPr>
          <a:xfrm>
            <a:off x="1574800" y="4800918"/>
            <a:ext cx="9144000" cy="1569402"/>
          </a:xfrm>
        </p:spPr>
        <p:txBody>
          <a:bodyPr>
            <a:normAutofit fontScale="85000" lnSpcReduction="10000"/>
          </a:bodyPr>
          <a:lstStyle/>
          <a:p>
            <a:r>
              <a:rPr kumimoji="1" lang="ja-JP" altLang="en-US" sz="4800" dirty="0" smtClean="0"/>
              <a:t>人流・観光研究所長　松蔭大学客員教授</a:t>
            </a:r>
            <a:endParaRPr kumimoji="1" lang="en-US" altLang="ja-JP" sz="4800" dirty="0" smtClean="0"/>
          </a:p>
          <a:p>
            <a:r>
              <a:rPr lang="ja-JP" altLang="en-US" sz="4800" dirty="0" smtClean="0"/>
              <a:t>寺前秀一（観光学博士）</a:t>
            </a:r>
            <a:endParaRPr kumimoji="1" lang="ja-JP" altLang="en-US" sz="4800" dirty="0"/>
          </a:p>
        </p:txBody>
      </p:sp>
    </p:spTree>
    <p:extLst>
      <p:ext uri="{BB962C8B-B14F-4D97-AF65-F5344CB8AC3E}">
        <p14:creationId xmlns:p14="http://schemas.microsoft.com/office/powerpoint/2010/main" val="23918494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360" y="2446020"/>
            <a:ext cx="5110480" cy="3832860"/>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4221" y="536892"/>
            <a:ext cx="7077974" cy="3395028"/>
          </a:xfrm>
          <a:prstGeom prst="rect">
            <a:avLst/>
          </a:prstGeom>
        </p:spPr>
      </p:pic>
    </p:spTree>
    <p:extLst>
      <p:ext uri="{BB962C8B-B14F-4D97-AF65-F5344CB8AC3E}">
        <p14:creationId xmlns:p14="http://schemas.microsoft.com/office/powerpoint/2010/main" val="10541914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2080" y="-71119"/>
            <a:ext cx="12059920" cy="2082799"/>
          </a:xfrm>
          <a:ln>
            <a:solidFill>
              <a:schemeClr val="accent1"/>
            </a:solidFill>
          </a:ln>
        </p:spPr>
        <p:txBody>
          <a:bodyPr>
            <a:normAutofit/>
          </a:bodyPr>
          <a:lstStyle/>
          <a:p>
            <a:pPr algn="ctr"/>
            <a:r>
              <a:rPr kumimoji="1" lang="ja-JP" altLang="en-US" sz="6700" dirty="0" smtClean="0"/>
              <a:t>プライベートジェット空港使用料</a:t>
            </a:r>
            <a:r>
              <a:rPr lang="en-US" altLang="ja-JP" sz="6700" dirty="0"/>
              <a:t/>
            </a:r>
            <a:br>
              <a:rPr lang="en-US" altLang="ja-JP" sz="6700" dirty="0"/>
            </a:br>
            <a:r>
              <a:rPr lang="ja-JP" altLang="en-US" dirty="0"/>
              <a:t>ロンドンからニースまでは</a:t>
            </a:r>
            <a:r>
              <a:rPr lang="en-US" altLang="ja-JP" b="1" dirty="0"/>
              <a:t>8895</a:t>
            </a:r>
            <a:r>
              <a:rPr lang="ja-JP" altLang="en-US" b="1" dirty="0" smtClean="0"/>
              <a:t>ドル</a:t>
            </a:r>
            <a:endParaRPr kumimoji="1" lang="ja-JP" altLang="en-US" dirty="0"/>
          </a:p>
        </p:txBody>
      </p:sp>
      <p:sp>
        <p:nvSpPr>
          <p:cNvPr id="3" name="コンテンツ プレースホルダー 2"/>
          <p:cNvSpPr>
            <a:spLocks noGrp="1"/>
          </p:cNvSpPr>
          <p:nvPr>
            <p:ph idx="1"/>
          </p:nvPr>
        </p:nvSpPr>
        <p:spPr>
          <a:xfrm>
            <a:off x="132080" y="2292985"/>
            <a:ext cx="12059920" cy="4453256"/>
          </a:xfrm>
        </p:spPr>
        <p:txBody>
          <a:bodyPr>
            <a:noAutofit/>
          </a:bodyPr>
          <a:lstStyle/>
          <a:p>
            <a:r>
              <a:rPr lang="ja-JP" altLang="en-US" sz="5400" dirty="0" smtClean="0"/>
              <a:t>第</a:t>
            </a:r>
            <a:r>
              <a:rPr lang="en-US" altLang="ja-JP" sz="5400" dirty="0" smtClean="0"/>
              <a:t>1</a:t>
            </a:r>
            <a:r>
              <a:rPr lang="ja-JP" altLang="en-US" sz="5400" dirty="0" smtClean="0"/>
              <a:t>位　羽田空港：</a:t>
            </a:r>
            <a:r>
              <a:rPr lang="en-US" altLang="ja-JP" sz="5400" dirty="0" smtClean="0"/>
              <a:t>6850</a:t>
            </a:r>
            <a:r>
              <a:rPr lang="ja-JP" altLang="en-US" sz="5400" dirty="0" smtClean="0"/>
              <a:t>ドル</a:t>
            </a:r>
            <a:endParaRPr lang="en-US" altLang="ja-JP" sz="5400" dirty="0" smtClean="0"/>
          </a:p>
          <a:p>
            <a:r>
              <a:rPr lang="ja-JP" altLang="en-US" sz="5400" dirty="0" smtClean="0"/>
              <a:t>第</a:t>
            </a:r>
            <a:r>
              <a:rPr lang="en-US" altLang="ja-JP" sz="5400" dirty="0" smtClean="0"/>
              <a:t>2</a:t>
            </a:r>
            <a:r>
              <a:rPr lang="ja-JP" altLang="en-US" sz="5400" dirty="0"/>
              <a:t>位　成田空港：</a:t>
            </a:r>
            <a:r>
              <a:rPr lang="en-US" altLang="ja-JP" sz="5400" dirty="0"/>
              <a:t>5600</a:t>
            </a:r>
            <a:r>
              <a:rPr lang="ja-JP" altLang="en-US" sz="5400" dirty="0" smtClean="0"/>
              <a:t>ドル</a:t>
            </a:r>
            <a:endParaRPr lang="en-US" altLang="ja-JP" sz="5400" dirty="0" smtClean="0"/>
          </a:p>
          <a:p>
            <a:r>
              <a:rPr lang="ja-JP" altLang="en-US" sz="5400" dirty="0" smtClean="0"/>
              <a:t>第</a:t>
            </a:r>
            <a:r>
              <a:rPr lang="en-US" altLang="ja-JP" sz="5400" dirty="0" smtClean="0"/>
              <a:t>3</a:t>
            </a:r>
            <a:r>
              <a:rPr lang="ja-JP" altLang="en-US" sz="5400" dirty="0"/>
              <a:t>位　関西国際空港：</a:t>
            </a:r>
            <a:r>
              <a:rPr lang="en-US" altLang="ja-JP" sz="5400" dirty="0"/>
              <a:t>5400</a:t>
            </a:r>
            <a:r>
              <a:rPr lang="ja-JP" altLang="en-US" sz="5400" dirty="0" smtClean="0"/>
              <a:t>ドル</a:t>
            </a:r>
            <a:endParaRPr lang="en-US" altLang="ja-JP" sz="5400" dirty="0" smtClean="0"/>
          </a:p>
          <a:p>
            <a:r>
              <a:rPr lang="ja-JP" altLang="en-US" sz="5400" dirty="0" smtClean="0"/>
              <a:t>第</a:t>
            </a:r>
            <a:r>
              <a:rPr lang="en-US" altLang="ja-JP" sz="5400" dirty="0" smtClean="0"/>
              <a:t>4</a:t>
            </a:r>
            <a:r>
              <a:rPr lang="ja-JP" altLang="en-US" sz="5400" dirty="0"/>
              <a:t>位　</a:t>
            </a:r>
            <a:r>
              <a:rPr lang="ja-JP" altLang="en-US" sz="5400" dirty="0" smtClean="0"/>
              <a:t>トロント</a:t>
            </a:r>
            <a:r>
              <a:rPr lang="en-US" altLang="ja-JP" sz="5400" dirty="0" smtClean="0"/>
              <a:t>(</a:t>
            </a:r>
            <a:r>
              <a:rPr lang="ja-JP" altLang="en-US" sz="5400" dirty="0"/>
              <a:t>カナダ</a:t>
            </a:r>
            <a:r>
              <a:rPr lang="en-US" altLang="ja-JP" sz="5400" dirty="0"/>
              <a:t>)</a:t>
            </a:r>
            <a:r>
              <a:rPr lang="ja-JP" altLang="en-US" sz="5400" dirty="0"/>
              <a:t>：</a:t>
            </a:r>
            <a:r>
              <a:rPr lang="en-US" altLang="ja-JP" sz="5400" dirty="0"/>
              <a:t>5200</a:t>
            </a:r>
            <a:r>
              <a:rPr lang="ja-JP" altLang="en-US" sz="5400" dirty="0" smtClean="0"/>
              <a:t>ドル</a:t>
            </a:r>
            <a:endParaRPr lang="en-US" altLang="ja-JP" sz="5400" dirty="0"/>
          </a:p>
          <a:p>
            <a:r>
              <a:rPr lang="ja-JP" altLang="en-US" sz="5400" dirty="0"/>
              <a:t>第</a:t>
            </a:r>
            <a:r>
              <a:rPr lang="en-US" altLang="ja-JP" sz="5400" dirty="0"/>
              <a:t>5</a:t>
            </a:r>
            <a:r>
              <a:rPr lang="ja-JP" altLang="en-US" sz="5400" dirty="0"/>
              <a:t>位　</a:t>
            </a:r>
            <a:r>
              <a:rPr lang="ja-JP" altLang="en-US" sz="5400" dirty="0" smtClean="0"/>
              <a:t>ダーウィン</a:t>
            </a:r>
            <a:r>
              <a:rPr lang="en-US" altLang="ja-JP" sz="5400" dirty="0" smtClean="0"/>
              <a:t>(</a:t>
            </a:r>
            <a:r>
              <a:rPr lang="ja-JP" altLang="en-US" sz="5400" dirty="0" smtClean="0"/>
              <a:t>豪州</a:t>
            </a:r>
            <a:r>
              <a:rPr lang="en-US" altLang="ja-JP" sz="5400" dirty="0" smtClean="0"/>
              <a:t>)</a:t>
            </a:r>
            <a:r>
              <a:rPr lang="ja-JP" altLang="en-US" sz="5400" dirty="0"/>
              <a:t>：</a:t>
            </a:r>
            <a:r>
              <a:rPr lang="en-US" altLang="ja-JP" sz="5400" dirty="0"/>
              <a:t>4600</a:t>
            </a:r>
            <a:r>
              <a:rPr lang="ja-JP" altLang="en-US" sz="5400" dirty="0" smtClean="0"/>
              <a:t>ドル</a:t>
            </a:r>
            <a:endParaRPr lang="en-US" altLang="ja-JP" sz="5400" dirty="0"/>
          </a:p>
        </p:txBody>
      </p:sp>
    </p:spTree>
    <p:extLst>
      <p:ext uri="{BB962C8B-B14F-4D97-AF65-F5344CB8AC3E}">
        <p14:creationId xmlns:p14="http://schemas.microsoft.com/office/powerpoint/2010/main" val="16210790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descr="http://livedoor.blogimg.jp/all_nations/imgs/9/d/9d10c349-s.jpg"/>
          <p:cNvPicPr>
            <a:picLocks noChangeAspect="1" noChangeArrowheads="1"/>
          </p:cNvPicPr>
          <p:nvPr/>
        </p:nvPicPr>
        <p:blipFill>
          <a:blip r:embed="rId3" cstate="print"/>
          <a:srcRect/>
          <a:stretch>
            <a:fillRect/>
          </a:stretch>
        </p:blipFill>
        <p:spPr bwMode="auto">
          <a:xfrm>
            <a:off x="1703512" y="350976"/>
            <a:ext cx="4920482" cy="5238264"/>
          </a:xfrm>
          <a:prstGeom prst="rect">
            <a:avLst/>
          </a:prstGeom>
          <a:noFill/>
        </p:spPr>
      </p:pic>
      <p:pic>
        <p:nvPicPr>
          <p:cNvPr id="5" name="Picture 6" descr="http://livedoor.blogimg.jp/eleking0620-urausagijima/imgs/1/6/161291a0.jpg"/>
          <p:cNvPicPr>
            <a:picLocks noChangeAspect="1" noChangeArrowheads="1"/>
          </p:cNvPicPr>
          <p:nvPr/>
        </p:nvPicPr>
        <p:blipFill>
          <a:blip r:embed="rId4" cstate="print"/>
          <a:srcRect/>
          <a:stretch>
            <a:fillRect/>
          </a:stretch>
        </p:blipFill>
        <p:spPr bwMode="auto">
          <a:xfrm>
            <a:off x="5375920" y="2945854"/>
            <a:ext cx="5143500" cy="3219451"/>
          </a:xfrm>
          <a:prstGeom prst="rect">
            <a:avLst/>
          </a:prstGeom>
          <a:noFill/>
        </p:spPr>
      </p:pic>
    </p:spTree>
    <p:extLst>
      <p:ext uri="{BB962C8B-B14F-4D97-AF65-F5344CB8AC3E}">
        <p14:creationId xmlns:p14="http://schemas.microsoft.com/office/powerpoint/2010/main" val="34937856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43840" y="121285"/>
            <a:ext cx="11948160" cy="843915"/>
          </a:xfrm>
          <a:ln>
            <a:solidFill>
              <a:schemeClr val="tx1">
                <a:lumMod val="95000"/>
                <a:lumOff val="5000"/>
              </a:schemeClr>
            </a:solidFill>
          </a:ln>
        </p:spPr>
        <p:txBody>
          <a:bodyPr>
            <a:noAutofit/>
          </a:bodyPr>
          <a:lstStyle/>
          <a:p>
            <a:pPr algn="ctr"/>
            <a:r>
              <a:rPr kumimoji="1" lang="ja-JP" altLang="en-US" sz="4800" dirty="0" smtClean="0"/>
              <a:t>ＥＵ（医師免許共通）、シェンゲン条約（人流）</a:t>
            </a:r>
            <a:endParaRPr kumimoji="1" lang="ja-JP" altLang="en-US" sz="4800" dirty="0"/>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1086182396"/>
              </p:ext>
            </p:extLst>
          </p:nvPr>
        </p:nvGraphicFramePr>
        <p:xfrm>
          <a:off x="629920" y="1036318"/>
          <a:ext cx="10109199" cy="5740401"/>
        </p:xfrm>
        <a:graphic>
          <a:graphicData uri="http://schemas.openxmlformats.org/drawingml/2006/table">
            <a:tbl>
              <a:tblPr>
                <a:tableStyleId>{5C22544A-7EE6-4342-B048-85BDC9FD1C3A}</a:tableStyleId>
              </a:tblPr>
              <a:tblGrid>
                <a:gridCol w="4288819"/>
                <a:gridCol w="1913550"/>
                <a:gridCol w="3906830"/>
              </a:tblGrid>
              <a:tr h="501753">
                <a:tc>
                  <a:txBody>
                    <a:bodyPr/>
                    <a:lstStyle/>
                    <a:p>
                      <a:pPr algn="l" fontAlgn="ctr"/>
                      <a:r>
                        <a:rPr lang="ja-JP" altLang="en-US" sz="1100" u="none" strike="noStrike" dirty="0">
                          <a:effectLst/>
                        </a:rPr>
                        <a:t>　</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a:txBody>
                    <a:bodyPr/>
                    <a:lstStyle/>
                    <a:p>
                      <a:pPr algn="ctr" fontAlgn="ctr"/>
                      <a:r>
                        <a:rPr lang="en-US" sz="3200" u="none" strike="noStrike" dirty="0">
                          <a:effectLst/>
                        </a:rPr>
                        <a:t>ＥＵ</a:t>
                      </a:r>
                      <a:endParaRPr lang="en-US" sz="3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a:txBody>
                    <a:bodyPr/>
                    <a:lstStyle/>
                    <a:p>
                      <a:pPr algn="ctr" fontAlgn="ctr"/>
                      <a:r>
                        <a:rPr lang="ja-JP" altLang="en-US" sz="3200" b="1" u="none" strike="noStrike" dirty="0">
                          <a:effectLst/>
                        </a:rPr>
                        <a:t>シェンゲン条約</a:t>
                      </a:r>
                      <a:endParaRPr lang="ja-JP" altLang="en-US" sz="32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r>
              <a:tr h="501753">
                <a:tc>
                  <a:txBody>
                    <a:bodyPr/>
                    <a:lstStyle/>
                    <a:p>
                      <a:pPr algn="ctr" fontAlgn="ctr"/>
                      <a:r>
                        <a:rPr lang="ja-JP" altLang="en-US" sz="3200" b="1" u="none" strike="noStrike" dirty="0">
                          <a:effectLst/>
                        </a:rPr>
                        <a:t>英国</a:t>
                      </a:r>
                      <a:endParaRPr lang="ja-JP" altLang="en-US" sz="32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a:txBody>
                    <a:bodyPr/>
                    <a:lstStyle/>
                    <a:p>
                      <a:pPr algn="ctr" fontAlgn="ctr"/>
                      <a:r>
                        <a:rPr lang="ja-JP" altLang="en-US" sz="3200" b="1" u="none" strike="noStrike" dirty="0" smtClean="0">
                          <a:effectLst/>
                        </a:rPr>
                        <a:t>○⇒</a:t>
                      </a:r>
                      <a:r>
                        <a:rPr lang="en-US" altLang="ja-JP" sz="3200" b="1" u="none" strike="noStrike" dirty="0" smtClean="0">
                          <a:effectLst/>
                        </a:rPr>
                        <a:t>×</a:t>
                      </a:r>
                      <a:endParaRPr lang="ja-JP" altLang="en-US" sz="32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a:txBody>
                    <a:bodyPr/>
                    <a:lstStyle/>
                    <a:p>
                      <a:pPr algn="ctr" fontAlgn="ctr"/>
                      <a:r>
                        <a:rPr lang="en-US" altLang="ja-JP" sz="3200" b="1" u="none" strike="noStrike" dirty="0">
                          <a:solidFill>
                            <a:srgbClr val="FF0000"/>
                          </a:solidFill>
                          <a:effectLst/>
                        </a:rPr>
                        <a:t>×</a:t>
                      </a:r>
                      <a:endParaRPr lang="en-US" altLang="ja-JP" sz="3200" b="1"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r>
              <a:tr h="501753">
                <a:tc>
                  <a:txBody>
                    <a:bodyPr/>
                    <a:lstStyle/>
                    <a:p>
                      <a:pPr algn="ctr" fontAlgn="ctr"/>
                      <a:r>
                        <a:rPr lang="ja-JP" altLang="en-US" sz="3200" b="1" u="none" strike="noStrike" dirty="0">
                          <a:effectLst/>
                        </a:rPr>
                        <a:t>アイルランド</a:t>
                      </a:r>
                      <a:endParaRPr lang="ja-JP" altLang="en-US" sz="32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a:txBody>
                    <a:bodyPr/>
                    <a:lstStyle/>
                    <a:p>
                      <a:pPr algn="ctr" fontAlgn="ctr"/>
                      <a:r>
                        <a:rPr lang="ja-JP" altLang="en-US" sz="3200" u="none" strike="noStrike" dirty="0">
                          <a:effectLst/>
                        </a:rPr>
                        <a:t>○</a:t>
                      </a:r>
                      <a:endParaRPr lang="ja-JP" altLang="en-US" sz="3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a:txBody>
                    <a:bodyPr/>
                    <a:lstStyle/>
                    <a:p>
                      <a:pPr algn="ctr" fontAlgn="ctr"/>
                      <a:r>
                        <a:rPr lang="en-US" altLang="ja-JP" sz="3200" b="1" u="none" strike="noStrike" dirty="0">
                          <a:solidFill>
                            <a:srgbClr val="FF0000"/>
                          </a:solidFill>
                          <a:effectLst/>
                        </a:rPr>
                        <a:t>×</a:t>
                      </a:r>
                      <a:endParaRPr lang="en-US" altLang="ja-JP" sz="3200" b="1"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r>
              <a:tr h="501753">
                <a:tc>
                  <a:txBody>
                    <a:bodyPr/>
                    <a:lstStyle/>
                    <a:p>
                      <a:pPr algn="ctr" fontAlgn="ctr"/>
                      <a:r>
                        <a:rPr lang="ja-JP" altLang="en-US" sz="3200" b="1" u="none" strike="noStrike" dirty="0">
                          <a:solidFill>
                            <a:srgbClr val="0070C0"/>
                          </a:solidFill>
                          <a:effectLst/>
                        </a:rPr>
                        <a:t>デンマーク</a:t>
                      </a:r>
                      <a:endParaRPr lang="ja-JP" altLang="en-US" sz="3200" b="1" i="0" u="none" strike="noStrike" dirty="0">
                        <a:solidFill>
                          <a:srgbClr val="0070C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a:txBody>
                    <a:bodyPr/>
                    <a:lstStyle/>
                    <a:p>
                      <a:pPr algn="ctr" fontAlgn="ctr"/>
                      <a:r>
                        <a:rPr lang="ja-JP" altLang="en-US" sz="3200" b="1" u="none" strike="noStrike" dirty="0">
                          <a:solidFill>
                            <a:srgbClr val="0070C0"/>
                          </a:solidFill>
                          <a:effectLst/>
                        </a:rPr>
                        <a:t>○</a:t>
                      </a:r>
                      <a:endParaRPr lang="ja-JP" altLang="en-US" sz="3200" b="1" i="0" u="none" strike="noStrike" dirty="0">
                        <a:solidFill>
                          <a:srgbClr val="0070C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a:txBody>
                    <a:bodyPr/>
                    <a:lstStyle/>
                    <a:p>
                      <a:pPr algn="ctr" fontAlgn="ctr"/>
                      <a:r>
                        <a:rPr lang="ja-JP" altLang="en-US" sz="3200" b="1" u="none" strike="noStrike" dirty="0">
                          <a:solidFill>
                            <a:srgbClr val="0070C0"/>
                          </a:solidFill>
                          <a:effectLst/>
                        </a:rPr>
                        <a:t>○</a:t>
                      </a:r>
                      <a:endParaRPr lang="ja-JP" altLang="en-US" sz="3200" b="1" i="0" u="none" strike="noStrike" dirty="0">
                        <a:solidFill>
                          <a:srgbClr val="0070C0"/>
                        </a:solidFill>
                        <a:effectLst/>
                        <a:latin typeface="ＭＳ Ｐゴシック" panose="020B0600070205080204" pitchFamily="50" charset="-128"/>
                        <a:ea typeface="ＭＳ Ｐゴシック" panose="020B0600070205080204" pitchFamily="50" charset="-128"/>
                      </a:endParaRPr>
                    </a:p>
                  </a:txBody>
                  <a:tcPr marL="7620" marR="7620" marT="7620" marB="0" anchor="ctr"/>
                </a:tc>
              </a:tr>
              <a:tr h="501753">
                <a:tc>
                  <a:txBody>
                    <a:bodyPr/>
                    <a:lstStyle/>
                    <a:p>
                      <a:pPr algn="ctr" fontAlgn="ctr"/>
                      <a:r>
                        <a:rPr lang="ja-JP" altLang="en-US" sz="3200" b="1" u="none" strike="noStrike" dirty="0">
                          <a:solidFill>
                            <a:srgbClr val="0070C0"/>
                          </a:solidFill>
                          <a:effectLst/>
                        </a:rPr>
                        <a:t>スウェーデン</a:t>
                      </a:r>
                      <a:endParaRPr lang="ja-JP" altLang="en-US" sz="3200" b="1" i="0" u="none" strike="noStrike" dirty="0">
                        <a:solidFill>
                          <a:srgbClr val="0070C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a:txBody>
                    <a:bodyPr/>
                    <a:lstStyle/>
                    <a:p>
                      <a:pPr algn="ctr" fontAlgn="ctr"/>
                      <a:r>
                        <a:rPr lang="ja-JP" altLang="en-US" sz="3200" b="1" u="none" strike="noStrike" dirty="0">
                          <a:solidFill>
                            <a:srgbClr val="0070C0"/>
                          </a:solidFill>
                          <a:effectLst/>
                        </a:rPr>
                        <a:t>○</a:t>
                      </a:r>
                      <a:endParaRPr lang="ja-JP" altLang="en-US" sz="3200" b="1" i="0" u="none" strike="noStrike" dirty="0">
                        <a:solidFill>
                          <a:srgbClr val="0070C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a:txBody>
                    <a:bodyPr/>
                    <a:lstStyle/>
                    <a:p>
                      <a:pPr algn="ctr" fontAlgn="ctr"/>
                      <a:r>
                        <a:rPr lang="ja-JP" altLang="en-US" sz="3200" b="1" u="none" strike="noStrike" dirty="0">
                          <a:solidFill>
                            <a:srgbClr val="0070C0"/>
                          </a:solidFill>
                          <a:effectLst/>
                        </a:rPr>
                        <a:t>○</a:t>
                      </a:r>
                      <a:endParaRPr lang="ja-JP" altLang="en-US" sz="3200" b="1" i="0" u="none" strike="noStrike" dirty="0">
                        <a:solidFill>
                          <a:srgbClr val="0070C0"/>
                        </a:solidFill>
                        <a:effectLst/>
                        <a:latin typeface="ＭＳ Ｐゴシック" panose="020B0600070205080204" pitchFamily="50" charset="-128"/>
                        <a:ea typeface="ＭＳ Ｐゴシック" panose="020B0600070205080204" pitchFamily="50" charset="-128"/>
                      </a:endParaRPr>
                    </a:p>
                  </a:txBody>
                  <a:tcPr marL="7620" marR="7620" marT="7620" marB="0" anchor="ctr"/>
                </a:tc>
              </a:tr>
              <a:tr h="572430">
                <a:tc>
                  <a:txBody>
                    <a:bodyPr/>
                    <a:lstStyle/>
                    <a:p>
                      <a:pPr algn="ctr" fontAlgn="ctr"/>
                      <a:r>
                        <a:rPr lang="ja-JP" altLang="en-US" sz="3200" b="1" u="none" strike="noStrike" dirty="0">
                          <a:solidFill>
                            <a:srgbClr val="0070C0"/>
                          </a:solidFill>
                          <a:effectLst/>
                        </a:rPr>
                        <a:t>ポーランド</a:t>
                      </a:r>
                      <a:endParaRPr lang="ja-JP" altLang="en-US" sz="3200" b="1" i="0" u="none" strike="noStrike" dirty="0">
                        <a:solidFill>
                          <a:srgbClr val="0070C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a:txBody>
                    <a:bodyPr/>
                    <a:lstStyle/>
                    <a:p>
                      <a:pPr algn="ctr" fontAlgn="ctr"/>
                      <a:r>
                        <a:rPr lang="ja-JP" altLang="en-US" sz="3200" b="1" u="none" strike="noStrike" dirty="0">
                          <a:solidFill>
                            <a:srgbClr val="0070C0"/>
                          </a:solidFill>
                          <a:effectLst/>
                        </a:rPr>
                        <a:t>○</a:t>
                      </a:r>
                      <a:endParaRPr lang="ja-JP" altLang="en-US" sz="3200" b="1" i="0" u="none" strike="noStrike" dirty="0">
                        <a:solidFill>
                          <a:srgbClr val="0070C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a:txBody>
                    <a:bodyPr/>
                    <a:lstStyle/>
                    <a:p>
                      <a:pPr algn="ctr" fontAlgn="ctr"/>
                      <a:r>
                        <a:rPr lang="ja-JP" altLang="en-US" sz="3200" b="1" u="none" strike="noStrike" dirty="0">
                          <a:solidFill>
                            <a:srgbClr val="0070C0"/>
                          </a:solidFill>
                          <a:effectLst/>
                        </a:rPr>
                        <a:t>○</a:t>
                      </a:r>
                      <a:endParaRPr lang="ja-JP" altLang="en-US" sz="3200" b="1" i="0" u="none" strike="noStrike" dirty="0">
                        <a:solidFill>
                          <a:srgbClr val="0070C0"/>
                        </a:solidFill>
                        <a:effectLst/>
                        <a:latin typeface="ＭＳ Ｐゴシック" panose="020B0600070205080204" pitchFamily="50" charset="-128"/>
                        <a:ea typeface="ＭＳ Ｐゴシック" panose="020B0600070205080204" pitchFamily="50" charset="-128"/>
                      </a:endParaRPr>
                    </a:p>
                  </a:txBody>
                  <a:tcPr marL="7620" marR="7620" marT="7620" marB="0" anchor="ctr"/>
                </a:tc>
              </a:tr>
              <a:tr h="501753">
                <a:tc>
                  <a:txBody>
                    <a:bodyPr/>
                    <a:lstStyle/>
                    <a:p>
                      <a:pPr algn="ctr" fontAlgn="ctr"/>
                      <a:r>
                        <a:rPr lang="ja-JP" altLang="en-US" sz="3200" b="1" u="none" strike="noStrike" dirty="0">
                          <a:solidFill>
                            <a:srgbClr val="0070C0"/>
                          </a:solidFill>
                          <a:effectLst/>
                        </a:rPr>
                        <a:t>チェッコ</a:t>
                      </a:r>
                      <a:endParaRPr lang="ja-JP" altLang="en-US" sz="3200" b="1" i="0" u="none" strike="noStrike" dirty="0">
                        <a:solidFill>
                          <a:srgbClr val="0070C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a:txBody>
                    <a:bodyPr/>
                    <a:lstStyle/>
                    <a:p>
                      <a:pPr algn="ctr" fontAlgn="ctr"/>
                      <a:r>
                        <a:rPr lang="ja-JP" altLang="en-US" sz="3200" b="1" u="none" strike="noStrike" dirty="0">
                          <a:solidFill>
                            <a:srgbClr val="0070C0"/>
                          </a:solidFill>
                          <a:effectLst/>
                        </a:rPr>
                        <a:t>○</a:t>
                      </a:r>
                      <a:endParaRPr lang="ja-JP" altLang="en-US" sz="3200" b="1" i="0" u="none" strike="noStrike" dirty="0">
                        <a:solidFill>
                          <a:srgbClr val="0070C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a:txBody>
                    <a:bodyPr/>
                    <a:lstStyle/>
                    <a:p>
                      <a:pPr algn="ctr" fontAlgn="ctr"/>
                      <a:r>
                        <a:rPr lang="ja-JP" altLang="en-US" sz="3200" b="1" u="none" strike="noStrike" dirty="0">
                          <a:solidFill>
                            <a:srgbClr val="0070C0"/>
                          </a:solidFill>
                          <a:effectLst/>
                        </a:rPr>
                        <a:t>○</a:t>
                      </a:r>
                      <a:endParaRPr lang="ja-JP" altLang="en-US" sz="3200" b="1" i="0" u="none" strike="noStrike" dirty="0">
                        <a:solidFill>
                          <a:srgbClr val="0070C0"/>
                        </a:solidFill>
                        <a:effectLst/>
                        <a:latin typeface="ＭＳ Ｐゴシック" panose="020B0600070205080204" pitchFamily="50" charset="-128"/>
                        <a:ea typeface="ＭＳ Ｐゴシック" panose="020B0600070205080204" pitchFamily="50" charset="-128"/>
                      </a:endParaRPr>
                    </a:p>
                  </a:txBody>
                  <a:tcPr marL="7620" marR="7620" marT="7620" marB="0" anchor="ctr"/>
                </a:tc>
              </a:tr>
              <a:tr h="501753">
                <a:tc>
                  <a:txBody>
                    <a:bodyPr/>
                    <a:lstStyle/>
                    <a:p>
                      <a:pPr algn="ctr" fontAlgn="ctr"/>
                      <a:r>
                        <a:rPr lang="ja-JP" altLang="en-US" sz="3200" b="1" u="none" strike="noStrike" dirty="0">
                          <a:solidFill>
                            <a:srgbClr val="0070C0"/>
                          </a:solidFill>
                          <a:effectLst/>
                        </a:rPr>
                        <a:t>ハンガリー</a:t>
                      </a:r>
                      <a:endParaRPr lang="ja-JP" altLang="en-US" sz="3200" b="1" i="0" u="none" strike="noStrike" dirty="0">
                        <a:solidFill>
                          <a:srgbClr val="0070C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a:txBody>
                    <a:bodyPr/>
                    <a:lstStyle/>
                    <a:p>
                      <a:pPr algn="ctr" fontAlgn="ctr"/>
                      <a:r>
                        <a:rPr lang="ja-JP" altLang="en-US" sz="3200" b="1" u="none" strike="noStrike" dirty="0">
                          <a:solidFill>
                            <a:srgbClr val="0070C0"/>
                          </a:solidFill>
                          <a:effectLst/>
                        </a:rPr>
                        <a:t>○</a:t>
                      </a:r>
                      <a:endParaRPr lang="ja-JP" altLang="en-US" sz="3200" b="1" i="0" u="none" strike="noStrike" dirty="0">
                        <a:solidFill>
                          <a:srgbClr val="0070C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a:txBody>
                    <a:bodyPr/>
                    <a:lstStyle/>
                    <a:p>
                      <a:pPr algn="ctr" fontAlgn="ctr"/>
                      <a:r>
                        <a:rPr lang="ja-JP" altLang="en-US" sz="3200" b="1" u="none" strike="noStrike" dirty="0">
                          <a:solidFill>
                            <a:srgbClr val="0070C0"/>
                          </a:solidFill>
                          <a:effectLst/>
                        </a:rPr>
                        <a:t>○</a:t>
                      </a:r>
                      <a:endParaRPr lang="ja-JP" altLang="en-US" sz="3200" b="1" i="0" u="none" strike="noStrike" dirty="0">
                        <a:solidFill>
                          <a:srgbClr val="0070C0"/>
                        </a:solidFill>
                        <a:effectLst/>
                        <a:latin typeface="ＭＳ Ｐゴシック" panose="020B0600070205080204" pitchFamily="50" charset="-128"/>
                        <a:ea typeface="ＭＳ Ｐゴシック" panose="020B0600070205080204" pitchFamily="50" charset="-128"/>
                      </a:endParaRPr>
                    </a:p>
                  </a:txBody>
                  <a:tcPr marL="7620" marR="7620" marT="7620" marB="0" anchor="ctr"/>
                </a:tc>
              </a:tr>
              <a:tr h="551900">
                <a:tc>
                  <a:txBody>
                    <a:bodyPr/>
                    <a:lstStyle/>
                    <a:p>
                      <a:pPr algn="ctr" fontAlgn="ctr"/>
                      <a:r>
                        <a:rPr lang="ja-JP" altLang="en-US" sz="3200" b="1" u="none" strike="noStrike" dirty="0">
                          <a:solidFill>
                            <a:srgbClr val="FF0000"/>
                          </a:solidFill>
                          <a:effectLst/>
                        </a:rPr>
                        <a:t>ノルウェー</a:t>
                      </a:r>
                      <a:endParaRPr lang="ja-JP" altLang="en-US" sz="3200" b="1"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a:txBody>
                    <a:bodyPr/>
                    <a:lstStyle/>
                    <a:p>
                      <a:pPr algn="ctr" fontAlgn="ctr"/>
                      <a:r>
                        <a:rPr lang="en-US" altLang="ja-JP" sz="3200" u="none" strike="noStrike" dirty="0">
                          <a:effectLst/>
                        </a:rPr>
                        <a:t>×</a:t>
                      </a:r>
                      <a:endParaRPr lang="en-US" altLang="ja-JP" sz="3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a:txBody>
                    <a:bodyPr/>
                    <a:lstStyle/>
                    <a:p>
                      <a:pPr algn="ctr" fontAlgn="ctr"/>
                      <a:r>
                        <a:rPr lang="ja-JP" altLang="en-US" sz="3200" b="1" u="none" strike="noStrike" dirty="0">
                          <a:solidFill>
                            <a:srgbClr val="FF0000"/>
                          </a:solidFill>
                          <a:effectLst/>
                        </a:rPr>
                        <a:t>○</a:t>
                      </a:r>
                      <a:endParaRPr lang="ja-JP" altLang="en-US" sz="3200" b="1"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r>
              <a:tr h="551900">
                <a:tc>
                  <a:txBody>
                    <a:bodyPr/>
                    <a:lstStyle/>
                    <a:p>
                      <a:pPr algn="ctr" fontAlgn="ctr"/>
                      <a:r>
                        <a:rPr lang="ja-JP" altLang="en-US" sz="3200" b="1" u="none" strike="noStrike" dirty="0">
                          <a:solidFill>
                            <a:srgbClr val="FF0000"/>
                          </a:solidFill>
                          <a:effectLst/>
                        </a:rPr>
                        <a:t>スイス</a:t>
                      </a:r>
                      <a:endParaRPr lang="ja-JP" altLang="en-US" sz="3200" b="1"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a:txBody>
                    <a:bodyPr/>
                    <a:lstStyle/>
                    <a:p>
                      <a:pPr algn="ctr" fontAlgn="ctr"/>
                      <a:r>
                        <a:rPr lang="en-US" altLang="ja-JP" sz="3200" u="none" strike="noStrike" dirty="0">
                          <a:effectLst/>
                        </a:rPr>
                        <a:t>×</a:t>
                      </a:r>
                      <a:endParaRPr lang="en-US" altLang="ja-JP" sz="3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a:txBody>
                    <a:bodyPr/>
                    <a:lstStyle/>
                    <a:p>
                      <a:pPr algn="ctr" fontAlgn="ctr"/>
                      <a:r>
                        <a:rPr lang="ja-JP" altLang="en-US" sz="3200" b="1" u="none" strike="noStrike" dirty="0">
                          <a:solidFill>
                            <a:srgbClr val="FF0000"/>
                          </a:solidFill>
                          <a:effectLst/>
                        </a:rPr>
                        <a:t>○</a:t>
                      </a:r>
                      <a:endParaRPr lang="ja-JP" altLang="en-US" sz="3200" b="1"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r>
              <a:tr h="551900">
                <a:tc>
                  <a:txBody>
                    <a:bodyPr/>
                    <a:lstStyle/>
                    <a:p>
                      <a:pPr algn="ctr" fontAlgn="ctr"/>
                      <a:r>
                        <a:rPr lang="ja-JP" altLang="en-US" sz="3200" b="1" u="none" strike="noStrike" dirty="0">
                          <a:solidFill>
                            <a:srgbClr val="FF0000"/>
                          </a:solidFill>
                          <a:effectLst/>
                        </a:rPr>
                        <a:t>アイスランド</a:t>
                      </a:r>
                      <a:endParaRPr lang="ja-JP" altLang="en-US" sz="3200" b="1"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a:txBody>
                    <a:bodyPr/>
                    <a:lstStyle/>
                    <a:p>
                      <a:pPr algn="ctr" fontAlgn="ctr"/>
                      <a:r>
                        <a:rPr lang="en-US" altLang="ja-JP" sz="3200" u="none" strike="noStrike" dirty="0">
                          <a:effectLst/>
                        </a:rPr>
                        <a:t>×</a:t>
                      </a:r>
                      <a:endParaRPr lang="en-US" altLang="ja-JP" sz="3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a:txBody>
                    <a:bodyPr/>
                    <a:lstStyle/>
                    <a:p>
                      <a:pPr algn="ctr" fontAlgn="ctr"/>
                      <a:r>
                        <a:rPr lang="ja-JP" altLang="en-US" sz="3200" b="1" u="none" strike="noStrike" dirty="0">
                          <a:solidFill>
                            <a:srgbClr val="FF0000"/>
                          </a:solidFill>
                          <a:effectLst/>
                        </a:rPr>
                        <a:t>○</a:t>
                      </a:r>
                      <a:endParaRPr lang="ja-JP" altLang="en-US" sz="3200" b="1"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r>
            </a:tbl>
          </a:graphicData>
        </a:graphic>
      </p:graphicFrame>
    </p:spTree>
    <p:extLst>
      <p:ext uri="{BB962C8B-B14F-4D97-AF65-F5344CB8AC3E}">
        <p14:creationId xmlns:p14="http://schemas.microsoft.com/office/powerpoint/2010/main" val="32619279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88160" y="258872"/>
            <a:ext cx="8229600" cy="1143000"/>
          </a:xfrm>
          <a:noFill/>
          <a:ln>
            <a:solidFill>
              <a:schemeClr val="accent1"/>
            </a:solidFill>
          </a:ln>
        </p:spPr>
        <p:txBody>
          <a:bodyPr>
            <a:normAutofit/>
          </a:bodyPr>
          <a:lstStyle/>
          <a:p>
            <a:pPr algn="ctr"/>
            <a:r>
              <a:rPr lang="ja-JP" altLang="ja-JP" sz="6600" b="1" dirty="0" smtClean="0"/>
              <a:t>19世紀・移民の世紀</a:t>
            </a:r>
            <a:endParaRPr kumimoji="1" lang="ja-JP" altLang="en-US" sz="6600" dirty="0"/>
          </a:p>
        </p:txBody>
      </p:sp>
      <p:sp>
        <p:nvSpPr>
          <p:cNvPr id="3" name="コンテンツ プレースホルダ 2"/>
          <p:cNvSpPr>
            <a:spLocks noGrp="1"/>
          </p:cNvSpPr>
          <p:nvPr>
            <p:ph idx="1"/>
          </p:nvPr>
        </p:nvSpPr>
        <p:spPr>
          <a:xfrm>
            <a:off x="121920" y="1463040"/>
            <a:ext cx="11887200" cy="5394960"/>
          </a:xfrm>
        </p:spPr>
        <p:txBody>
          <a:bodyPr>
            <a:normAutofit/>
          </a:bodyPr>
          <a:lstStyle/>
          <a:p>
            <a:r>
              <a:rPr lang="ja-JP" altLang="ja-JP" sz="6000" dirty="0" smtClean="0"/>
              <a:t>18世紀までの</a:t>
            </a:r>
            <a:r>
              <a:rPr lang="ja-JP" altLang="en-US" sz="6000" dirty="0" smtClean="0"/>
              <a:t>欧州</a:t>
            </a:r>
            <a:r>
              <a:rPr lang="ja-JP" altLang="ja-JP" sz="6000" dirty="0" smtClean="0"/>
              <a:t>移民がおもに年季契約のかたちをとった</a:t>
            </a:r>
            <a:r>
              <a:rPr lang="ja-JP" altLang="ja-JP" sz="6000" b="1" dirty="0" smtClean="0">
                <a:solidFill>
                  <a:srgbClr val="FF0000"/>
                </a:solidFill>
              </a:rPr>
              <a:t>労働移民</a:t>
            </a:r>
            <a:endParaRPr lang="en-US" altLang="ja-JP" sz="6000" b="1" dirty="0" smtClean="0">
              <a:solidFill>
                <a:srgbClr val="FF0000"/>
              </a:solidFill>
            </a:endParaRPr>
          </a:p>
          <a:p>
            <a:r>
              <a:rPr lang="ja-JP" altLang="ja-JP" sz="6000" dirty="0" smtClean="0"/>
              <a:t>19世紀は</a:t>
            </a:r>
            <a:r>
              <a:rPr lang="ja-JP" altLang="ja-JP" sz="6000" b="1" dirty="0" smtClean="0">
                <a:solidFill>
                  <a:srgbClr val="FF0000"/>
                </a:solidFill>
              </a:rPr>
              <a:t>自由移民</a:t>
            </a:r>
            <a:r>
              <a:rPr lang="ja-JP" altLang="ja-JP" sz="6000" dirty="0" smtClean="0"/>
              <a:t>が主流。第一次世界大戦までの100年間に新大陸に渡った</a:t>
            </a:r>
            <a:r>
              <a:rPr lang="ja-JP" altLang="en-US" sz="6000" dirty="0" smtClean="0"/>
              <a:t>欧州</a:t>
            </a:r>
            <a:r>
              <a:rPr lang="ja-JP" altLang="ja-JP" sz="6000" dirty="0" smtClean="0"/>
              <a:t>人は</a:t>
            </a:r>
            <a:r>
              <a:rPr lang="ja-JP" altLang="ja-JP" sz="6000" dirty="0" smtClean="0">
                <a:solidFill>
                  <a:srgbClr val="FF0000"/>
                </a:solidFill>
              </a:rPr>
              <a:t>6000万人</a:t>
            </a:r>
            <a:r>
              <a:rPr lang="ja-JP" altLang="ja-JP" sz="6000" dirty="0" smtClean="0"/>
              <a:t>まさに「移民の世紀」であった。</a:t>
            </a:r>
            <a:endParaRPr lang="en-US" altLang="ja-JP" sz="6000" dirty="0" smtClean="0"/>
          </a:p>
          <a:p>
            <a:endParaRPr lang="ja-JP" altLang="ja-JP" dirty="0" smtClean="0"/>
          </a:p>
          <a:p>
            <a:endParaRPr kumimoji="1" lang="ja-JP" altLang="en-US" dirty="0"/>
          </a:p>
        </p:txBody>
      </p:sp>
    </p:spTree>
    <p:extLst>
      <p:ext uri="{BB962C8B-B14F-4D97-AF65-F5344CB8AC3E}">
        <p14:creationId xmlns:p14="http://schemas.microsoft.com/office/powerpoint/2010/main" val="12352315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5440" y="446405"/>
            <a:ext cx="11008360" cy="1057275"/>
          </a:xfrm>
          <a:noFill/>
          <a:ln>
            <a:solidFill>
              <a:schemeClr val="tx1">
                <a:lumMod val="85000"/>
                <a:lumOff val="15000"/>
              </a:schemeClr>
            </a:solidFill>
          </a:ln>
        </p:spPr>
        <p:txBody>
          <a:bodyPr>
            <a:noAutofit/>
          </a:bodyPr>
          <a:lstStyle/>
          <a:p>
            <a:pPr algn="ctr"/>
            <a:r>
              <a:rPr kumimoji="1" lang="ja-JP" altLang="en-US" sz="5400" dirty="0" smtClean="0"/>
              <a:t>移民規制と第三世界のスラムの発生</a:t>
            </a:r>
            <a:endParaRPr kumimoji="1" lang="ja-JP" altLang="en-US" sz="5400" dirty="0"/>
          </a:p>
        </p:txBody>
      </p:sp>
      <p:sp>
        <p:nvSpPr>
          <p:cNvPr id="3" name="コンテンツ プレースホルダ 2"/>
          <p:cNvSpPr>
            <a:spLocks noGrp="1"/>
          </p:cNvSpPr>
          <p:nvPr>
            <p:ph idx="1"/>
          </p:nvPr>
        </p:nvSpPr>
        <p:spPr>
          <a:xfrm>
            <a:off x="254000" y="1981200"/>
            <a:ext cx="11643360" cy="4846320"/>
          </a:xfrm>
        </p:spPr>
        <p:txBody>
          <a:bodyPr>
            <a:normAutofit/>
          </a:bodyPr>
          <a:lstStyle/>
          <a:p>
            <a:r>
              <a:rPr lang="ja-JP" altLang="en-US" sz="4800" dirty="0">
                <a:solidFill>
                  <a:schemeClr val="accent6">
                    <a:lumMod val="75000"/>
                  </a:schemeClr>
                </a:solidFill>
              </a:rPr>
              <a:t>大西洋経済と無限労働供給の終了</a:t>
            </a:r>
            <a:endParaRPr lang="en-US" altLang="ja-JP" sz="4800" dirty="0"/>
          </a:p>
          <a:p>
            <a:r>
              <a:rPr lang="ja-JP" altLang="en-US" sz="4800" dirty="0">
                <a:solidFill>
                  <a:schemeClr val="accent6">
                    <a:lumMod val="75000"/>
                  </a:schemeClr>
                </a:solidFill>
              </a:rPr>
              <a:t>国民国家</a:t>
            </a:r>
            <a:r>
              <a:rPr lang="ja-JP" altLang="en-US" sz="4800" dirty="0">
                <a:solidFill>
                  <a:schemeClr val="tx1">
                    <a:lumMod val="95000"/>
                    <a:lumOff val="5000"/>
                  </a:schemeClr>
                </a:solidFill>
              </a:rPr>
              <a:t>が形成、ヒトの移動が</a:t>
            </a:r>
            <a:r>
              <a:rPr lang="ja-JP" altLang="en-US" sz="4800" dirty="0" smtClean="0">
                <a:solidFill>
                  <a:schemeClr val="tx1">
                    <a:lumMod val="95000"/>
                    <a:lumOff val="5000"/>
                  </a:schemeClr>
                </a:solidFill>
              </a:rPr>
              <a:t>規制</a:t>
            </a:r>
            <a:endParaRPr lang="en-US" altLang="ja-JP" sz="4800" dirty="0" smtClean="0">
              <a:solidFill>
                <a:schemeClr val="tx1">
                  <a:lumMod val="95000"/>
                  <a:lumOff val="5000"/>
                </a:schemeClr>
              </a:solidFill>
            </a:endParaRPr>
          </a:p>
          <a:p>
            <a:r>
              <a:rPr lang="ja-JP" altLang="en-US" sz="4800" b="1" dirty="0" smtClean="0">
                <a:solidFill>
                  <a:schemeClr val="accent6">
                    <a:lumMod val="75000"/>
                  </a:schemeClr>
                </a:solidFill>
              </a:rPr>
              <a:t>アジア</a:t>
            </a:r>
            <a:r>
              <a:rPr lang="ja-JP" altLang="en-US" sz="4800" b="1" dirty="0">
                <a:solidFill>
                  <a:schemeClr val="accent6">
                    <a:lumMod val="75000"/>
                  </a:schemeClr>
                </a:solidFill>
              </a:rPr>
              <a:t>移民の</a:t>
            </a:r>
            <a:r>
              <a:rPr lang="ja-JP" altLang="en-US" sz="4800" b="1" dirty="0" smtClean="0">
                <a:solidFill>
                  <a:schemeClr val="accent6">
                    <a:lumMod val="75000"/>
                  </a:schemeClr>
                </a:solidFill>
              </a:rPr>
              <a:t>出稼ぎ化</a:t>
            </a:r>
            <a:endParaRPr lang="en-US" altLang="ja-JP" sz="4800" dirty="0">
              <a:solidFill>
                <a:schemeClr val="tx1">
                  <a:lumMod val="95000"/>
                  <a:lumOff val="5000"/>
                </a:schemeClr>
              </a:solidFill>
            </a:endParaRPr>
          </a:p>
          <a:p>
            <a:r>
              <a:rPr kumimoji="1" lang="ja-JP" altLang="en-US" sz="4800" dirty="0" smtClean="0">
                <a:solidFill>
                  <a:srgbClr val="FF0000"/>
                </a:solidFill>
              </a:rPr>
              <a:t>ヒトの移動を通じた所得平等化機会を失う</a:t>
            </a:r>
            <a:endParaRPr kumimoji="1" lang="en-US" altLang="ja-JP" sz="4800" dirty="0" smtClean="0">
              <a:solidFill>
                <a:srgbClr val="FF0000"/>
              </a:solidFill>
            </a:endParaRPr>
          </a:p>
          <a:p>
            <a:r>
              <a:rPr lang="ja-JP" altLang="en-US" sz="4800" dirty="0" smtClean="0"/>
              <a:t>第三世界のスラムに大量貧民が累積➵「国民国家」が解決すべき問題とされる</a:t>
            </a:r>
            <a:endParaRPr lang="en-US" altLang="ja-JP" sz="4800" dirty="0" smtClean="0"/>
          </a:p>
        </p:txBody>
      </p:sp>
    </p:spTree>
    <p:extLst>
      <p:ext uri="{BB962C8B-B14F-4D97-AF65-F5344CB8AC3E}">
        <p14:creationId xmlns:p14="http://schemas.microsoft.com/office/powerpoint/2010/main" val="28492234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116632"/>
            <a:ext cx="8229600" cy="1368152"/>
          </a:xfrm>
          <a:solidFill>
            <a:srgbClr val="FFFF00"/>
          </a:solidFill>
          <a:ln>
            <a:solidFill>
              <a:schemeClr val="accent1"/>
            </a:solidFill>
          </a:ln>
        </p:spPr>
        <p:txBody>
          <a:bodyPr>
            <a:normAutofit fontScale="90000"/>
          </a:bodyPr>
          <a:lstStyle/>
          <a:p>
            <a:pPr algn="ctr"/>
            <a:r>
              <a:rPr kumimoji="1" lang="ja-JP" altLang="en-US" dirty="0" smtClean="0"/>
              <a:t>国民国家とヒトの移動と観光</a:t>
            </a:r>
            <a:r>
              <a:rPr kumimoji="1" lang="en-US" altLang="ja-JP" dirty="0" smtClean="0"/>
              <a:t/>
            </a:r>
            <a:br>
              <a:rPr kumimoji="1" lang="en-US" altLang="ja-JP" dirty="0" smtClean="0"/>
            </a:br>
            <a:r>
              <a:rPr kumimoji="1" lang="ja-JP" altLang="en-US" dirty="0" smtClean="0"/>
              <a:t>（</a:t>
            </a:r>
            <a:r>
              <a:rPr lang="ja-JP" altLang="en-US" dirty="0" smtClean="0"/>
              <a:t>観光に帝国主義的色彩が残る理由）</a:t>
            </a:r>
            <a:endParaRPr kumimoji="1" lang="ja-JP" altLang="en-US" dirty="0"/>
          </a:p>
        </p:txBody>
      </p:sp>
      <p:sp>
        <p:nvSpPr>
          <p:cNvPr id="3" name="コンテンツ プレースホルダ 2"/>
          <p:cNvSpPr>
            <a:spLocks noGrp="1"/>
          </p:cNvSpPr>
          <p:nvPr>
            <p:ph idx="1"/>
          </p:nvPr>
        </p:nvSpPr>
        <p:spPr>
          <a:xfrm>
            <a:off x="101600" y="1750392"/>
            <a:ext cx="12009120" cy="4863768"/>
          </a:xfrm>
        </p:spPr>
        <p:txBody>
          <a:bodyPr>
            <a:normAutofit/>
          </a:bodyPr>
          <a:lstStyle/>
          <a:p>
            <a:r>
              <a:rPr lang="ja-JP" altLang="en-US" sz="4400" dirty="0" smtClean="0"/>
              <a:t>主人公は国家ではなく、ヒトの移動であった</a:t>
            </a:r>
            <a:endParaRPr lang="en-US" altLang="ja-JP" sz="4400" dirty="0" smtClean="0"/>
          </a:p>
          <a:p>
            <a:pPr>
              <a:buNone/>
            </a:pPr>
            <a:r>
              <a:rPr lang="ja-JP" altLang="en-US" sz="4400" dirty="0" smtClean="0"/>
              <a:t>（「移民の世紀」の帰国率３５％と大交流時代）</a:t>
            </a:r>
            <a:endParaRPr lang="en-US" altLang="ja-JP" sz="4400" dirty="0" smtClean="0"/>
          </a:p>
          <a:p>
            <a:r>
              <a:rPr lang="ja-JP" altLang="en-US" sz="4400" dirty="0" smtClean="0"/>
              <a:t>国民国家が形成（</a:t>
            </a:r>
            <a:r>
              <a:rPr lang="ja-JP" altLang="en-US" sz="4400" dirty="0" smtClean="0">
                <a:solidFill>
                  <a:srgbClr val="FF0000"/>
                </a:solidFill>
              </a:rPr>
              <a:t>労働組合結成</a:t>
            </a:r>
            <a:r>
              <a:rPr lang="ja-JP" altLang="en-US" sz="4400" dirty="0" smtClean="0"/>
              <a:t>）されて、ヒトの移動が規制（</a:t>
            </a:r>
            <a:r>
              <a:rPr lang="ja-JP" altLang="en-US" sz="4400" dirty="0" smtClean="0">
                <a:solidFill>
                  <a:srgbClr val="FF0000"/>
                </a:solidFill>
              </a:rPr>
              <a:t>ビザ</a:t>
            </a:r>
            <a:r>
              <a:rPr lang="ja-JP" altLang="en-US" sz="4400" dirty="0" smtClean="0"/>
              <a:t>）されるようになった（アジア移民の出稼ぎ化）</a:t>
            </a:r>
            <a:endParaRPr lang="en-US" altLang="ja-JP" sz="4400" dirty="0" smtClean="0"/>
          </a:p>
          <a:p>
            <a:r>
              <a:rPr lang="ja-JP" altLang="en-US" sz="4400" dirty="0" smtClean="0"/>
              <a:t>国際観光は欧州によるヒトの移動規制により発生</a:t>
            </a:r>
            <a:endParaRPr lang="en-US" altLang="ja-JP" sz="4400" dirty="0" smtClean="0"/>
          </a:p>
        </p:txBody>
      </p:sp>
    </p:spTree>
    <p:extLst>
      <p:ext uri="{BB962C8B-B14F-4D97-AF65-F5344CB8AC3E}">
        <p14:creationId xmlns:p14="http://schemas.microsoft.com/office/powerpoint/2010/main" val="19013624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1524000" y="2605723"/>
            <a:ext cx="9144000" cy="1316037"/>
          </a:xfrm>
          <a:ln>
            <a:solidFill>
              <a:schemeClr val="tx1">
                <a:lumMod val="95000"/>
                <a:lumOff val="5000"/>
              </a:schemeClr>
            </a:solidFill>
          </a:ln>
        </p:spPr>
        <p:txBody>
          <a:bodyPr/>
          <a:lstStyle/>
          <a:p>
            <a:r>
              <a:rPr kumimoji="1" lang="ja-JP" altLang="en-US" dirty="0" smtClean="0"/>
              <a:t>日本の人流・観光政策</a:t>
            </a:r>
            <a:endParaRPr kumimoji="1" lang="ja-JP" altLang="en-US" dirty="0"/>
          </a:p>
        </p:txBody>
      </p:sp>
    </p:spTree>
    <p:extLst>
      <p:ext uri="{BB962C8B-B14F-4D97-AF65-F5344CB8AC3E}">
        <p14:creationId xmlns:p14="http://schemas.microsoft.com/office/powerpoint/2010/main" val="8853306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solidFill>
          </a:ln>
        </p:spPr>
        <p:txBody>
          <a:bodyPr/>
          <a:lstStyle/>
          <a:p>
            <a:pPr algn="ctr"/>
            <a:r>
              <a:rPr kumimoji="1" lang="ja-JP" altLang="en-US" dirty="0" smtClean="0"/>
              <a:t>観光政策の目的</a:t>
            </a:r>
            <a:endParaRPr kumimoji="1" lang="ja-JP" altLang="en-US" dirty="0"/>
          </a:p>
        </p:txBody>
      </p:sp>
      <p:sp>
        <p:nvSpPr>
          <p:cNvPr id="3" name="コンテンツ プレースホルダー 2"/>
          <p:cNvSpPr>
            <a:spLocks noGrp="1"/>
          </p:cNvSpPr>
          <p:nvPr>
            <p:ph idx="1"/>
          </p:nvPr>
        </p:nvSpPr>
        <p:spPr>
          <a:xfrm>
            <a:off x="558800" y="1825624"/>
            <a:ext cx="11094720" cy="5032375"/>
          </a:xfrm>
        </p:spPr>
        <p:txBody>
          <a:bodyPr>
            <a:normAutofit/>
          </a:bodyPr>
          <a:lstStyle/>
          <a:p>
            <a:r>
              <a:rPr lang="ja-JP" altLang="en-US" sz="4000" dirty="0" smtClean="0"/>
              <a:t>「</a:t>
            </a:r>
            <a:r>
              <a:rPr lang="ja-JP" altLang="en-US" sz="4000" dirty="0" smtClean="0">
                <a:solidFill>
                  <a:srgbClr val="FF0000"/>
                </a:solidFill>
              </a:rPr>
              <a:t>観</a:t>
            </a:r>
            <a:r>
              <a:rPr lang="ja-JP" altLang="en-US" sz="4000" dirty="0" smtClean="0"/>
              <a:t>光」の語源は「国の光を</a:t>
            </a:r>
            <a:r>
              <a:rPr lang="ja-JP" altLang="en-US" sz="4000" dirty="0" smtClean="0">
                <a:solidFill>
                  <a:srgbClr val="FF0000"/>
                </a:solidFill>
              </a:rPr>
              <a:t>観に</a:t>
            </a:r>
            <a:r>
              <a:rPr lang="ja-JP" altLang="en-US" sz="4000" dirty="0" smtClean="0">
                <a:solidFill>
                  <a:srgbClr val="FF0000"/>
                </a:solidFill>
              </a:rPr>
              <a:t>行く（第一声）</a:t>
            </a:r>
            <a:r>
              <a:rPr kumimoji="1" lang="ja-JP" altLang="en-US" sz="4000" dirty="0" smtClean="0"/>
              <a:t>」</a:t>
            </a:r>
            <a:r>
              <a:rPr kumimoji="1" lang="ja-JP" altLang="en-US" sz="4000" dirty="0" smtClean="0"/>
              <a:t>。</a:t>
            </a:r>
            <a:r>
              <a:rPr lang="en-US" altLang="ja-JP" sz="4000" dirty="0" smtClean="0"/>
              <a:t>1930</a:t>
            </a:r>
            <a:r>
              <a:rPr lang="ja-JP" altLang="en-US" sz="4000" dirty="0" smtClean="0"/>
              <a:t>年国際観光局設立時に「国の光を</a:t>
            </a:r>
            <a:r>
              <a:rPr lang="ja-JP" altLang="en-US" sz="4000" dirty="0" smtClean="0">
                <a:solidFill>
                  <a:schemeClr val="accent5">
                    <a:lumMod val="75000"/>
                  </a:schemeClr>
                </a:solidFill>
              </a:rPr>
              <a:t>見せる（第四声）</a:t>
            </a:r>
            <a:r>
              <a:rPr lang="ja-JP" altLang="en-US" sz="4000" dirty="0" smtClean="0"/>
              <a:t>」（帝国の力を見せる（国威発揚））に</a:t>
            </a:r>
            <a:r>
              <a:rPr lang="ja-JP" altLang="en-US" sz="4000" dirty="0" smtClean="0"/>
              <a:t>かえた。</a:t>
            </a:r>
            <a:endParaRPr lang="en-US" altLang="ja-JP" sz="4000" dirty="0" smtClean="0"/>
          </a:p>
          <a:p>
            <a:r>
              <a:rPr lang="ja-JP" altLang="en-US" sz="4000" dirty="0" smtClean="0"/>
              <a:t>軍備増強（戦前）食料購入（戦争直後</a:t>
            </a:r>
            <a:r>
              <a:rPr lang="ja-JP" altLang="en-US" sz="4000" dirty="0" smtClean="0"/>
              <a:t>）　外貨</a:t>
            </a:r>
            <a:r>
              <a:rPr lang="ja-JP" altLang="en-US" sz="4000" dirty="0" smtClean="0"/>
              <a:t>獲得</a:t>
            </a:r>
            <a:endParaRPr lang="en-US" altLang="ja-JP" sz="4000" dirty="0" smtClean="0"/>
          </a:p>
          <a:p>
            <a:r>
              <a:rPr lang="ja-JP" altLang="en-US" sz="4000" dirty="0" smtClean="0"/>
              <a:t>観光</a:t>
            </a:r>
            <a:r>
              <a:rPr lang="ja-JP" altLang="en-US" sz="4000" dirty="0" smtClean="0"/>
              <a:t>立国推進</a:t>
            </a:r>
            <a:r>
              <a:rPr lang="ja-JP" altLang="en-US" sz="4000" dirty="0"/>
              <a:t>基本法　 「国、地域の誇り</a:t>
            </a:r>
            <a:r>
              <a:rPr lang="ja-JP" altLang="en-US" sz="4000" dirty="0" smtClean="0"/>
              <a:t>」</a:t>
            </a:r>
            <a:endParaRPr lang="en-US" altLang="ja-JP" sz="4000" dirty="0" smtClean="0"/>
          </a:p>
          <a:p>
            <a:r>
              <a:rPr lang="ja-JP" altLang="en-US" sz="4000" dirty="0" smtClean="0"/>
              <a:t>「</a:t>
            </a:r>
            <a:r>
              <a:rPr lang="ja-JP" altLang="en-US" sz="4000" dirty="0" smtClean="0"/>
              <a:t>誇り」が理念であるなら、インバウンドよりも外国人の移住がさらにインパクトがあるはず</a:t>
            </a:r>
            <a:endParaRPr lang="en-US" altLang="ja-JP" sz="4000" dirty="0"/>
          </a:p>
          <a:p>
            <a:endParaRPr lang="en-US" altLang="ja-JP" dirty="0" smtClean="0"/>
          </a:p>
          <a:p>
            <a:endParaRPr lang="en-US" altLang="ja-JP" dirty="0"/>
          </a:p>
          <a:p>
            <a:pPr marL="0" indent="0">
              <a:buNone/>
            </a:pPr>
            <a:endParaRPr kumimoji="1" lang="ja-JP" altLang="en-US" dirty="0"/>
          </a:p>
        </p:txBody>
      </p:sp>
    </p:spTree>
    <p:extLst>
      <p:ext uri="{BB962C8B-B14F-4D97-AF65-F5344CB8AC3E}">
        <p14:creationId xmlns:p14="http://schemas.microsoft.com/office/powerpoint/2010/main" val="2655396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16000" y="274320"/>
            <a:ext cx="10913525" cy="888048"/>
          </a:xfrm>
          <a:ln w="38100">
            <a:solidFill>
              <a:schemeClr val="tx1">
                <a:lumMod val="95000"/>
                <a:lumOff val="5000"/>
              </a:schemeClr>
            </a:solidFill>
          </a:ln>
        </p:spPr>
        <p:txBody>
          <a:bodyPr>
            <a:noAutofit/>
          </a:bodyPr>
          <a:lstStyle/>
          <a:p>
            <a:pPr algn="ctr"/>
            <a:r>
              <a:rPr kumimoji="1" lang="en-US" altLang="ja-JP" sz="5400" dirty="0" smtClean="0"/>
              <a:t>1939</a:t>
            </a:r>
            <a:r>
              <a:rPr kumimoji="1" lang="ja-JP" altLang="en-US" sz="5400" dirty="0" smtClean="0"/>
              <a:t>年に予測していた人口減少問題</a:t>
            </a:r>
            <a:endParaRPr kumimoji="1" lang="ja-JP" altLang="en-US" sz="5400" dirty="0"/>
          </a:p>
        </p:txBody>
      </p:sp>
      <p:pic>
        <p:nvPicPr>
          <p:cNvPr id="4" name="Picture 2"/>
          <p:cNvPicPr>
            <a:picLocks noChangeAspect="1" noChangeArrowheads="1"/>
          </p:cNvPicPr>
          <p:nvPr/>
        </p:nvPicPr>
        <p:blipFill>
          <a:blip r:embed="rId2" cstate="print"/>
          <a:srcRect/>
          <a:stretch>
            <a:fillRect/>
          </a:stretch>
        </p:blipFill>
        <p:spPr bwMode="auto">
          <a:xfrm rot="5400000">
            <a:off x="3344325" y="-428402"/>
            <a:ext cx="5476243" cy="8812090"/>
          </a:xfrm>
          <a:prstGeom prst="rect">
            <a:avLst/>
          </a:prstGeom>
          <a:noFill/>
          <a:ln w="9525">
            <a:noFill/>
            <a:miter lim="800000"/>
            <a:headEnd/>
            <a:tailEnd/>
          </a:ln>
        </p:spPr>
      </p:pic>
    </p:spTree>
    <p:extLst>
      <p:ext uri="{BB962C8B-B14F-4D97-AF65-F5344CB8AC3E}">
        <p14:creationId xmlns:p14="http://schemas.microsoft.com/office/powerpoint/2010/main" val="266198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rotWithShape="1">
          <a:blip r:embed="rId2"/>
          <a:srcRect l="66322" t="18562" r="16604" b="53094"/>
          <a:stretch/>
        </p:blipFill>
        <p:spPr bwMode="auto">
          <a:xfrm>
            <a:off x="193040" y="0"/>
            <a:ext cx="11633200" cy="66141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098872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50165"/>
            <a:ext cx="10515600" cy="1325563"/>
          </a:xfrm>
          <a:ln w="57150">
            <a:solidFill>
              <a:schemeClr val="tx1">
                <a:lumMod val="95000"/>
                <a:lumOff val="5000"/>
              </a:schemeClr>
            </a:solidFill>
          </a:ln>
        </p:spPr>
        <p:txBody>
          <a:bodyPr>
            <a:normAutofit/>
          </a:bodyPr>
          <a:lstStyle/>
          <a:p>
            <a:pPr algn="ctr"/>
            <a:r>
              <a:rPr kumimoji="1" lang="ja-JP" altLang="en-US" sz="6000" dirty="0" smtClean="0"/>
              <a:t>人口政策確立要綱</a:t>
            </a:r>
            <a:endParaRPr kumimoji="1" lang="ja-JP" altLang="en-US" sz="6000" dirty="0"/>
          </a:p>
        </p:txBody>
      </p:sp>
      <p:sp>
        <p:nvSpPr>
          <p:cNvPr id="3" name="コンテンツ プレースホルダ 2"/>
          <p:cNvSpPr>
            <a:spLocks noGrp="1"/>
          </p:cNvSpPr>
          <p:nvPr>
            <p:ph idx="1"/>
          </p:nvPr>
        </p:nvSpPr>
        <p:spPr>
          <a:xfrm>
            <a:off x="101600" y="1554480"/>
            <a:ext cx="11501120" cy="5466080"/>
          </a:xfrm>
        </p:spPr>
        <p:txBody>
          <a:bodyPr>
            <a:normAutofit lnSpcReduction="10000"/>
          </a:bodyPr>
          <a:lstStyle/>
          <a:p>
            <a:r>
              <a:rPr kumimoji="1" lang="ja-JP" altLang="en-US" sz="3900" dirty="0" smtClean="0"/>
              <a:t>人口の量と質の増大強化を目指す戦時人口政策は厚生省で構想　閣議決定された「基本国策要綱」に基づく一つとして作成される</a:t>
            </a:r>
            <a:endParaRPr kumimoji="1" lang="en-US" altLang="ja-JP" sz="3900" dirty="0" smtClean="0"/>
          </a:p>
          <a:p>
            <a:r>
              <a:rPr lang="ja-JP" altLang="en-US" sz="5200" dirty="0">
                <a:solidFill>
                  <a:srgbClr val="FF0000"/>
                </a:solidFill>
              </a:rPr>
              <a:t>「昭和</a:t>
            </a:r>
            <a:r>
              <a:rPr lang="en-US" altLang="ja-JP" sz="5200" dirty="0">
                <a:solidFill>
                  <a:srgbClr val="FF0000"/>
                </a:solidFill>
              </a:rPr>
              <a:t>35</a:t>
            </a:r>
            <a:r>
              <a:rPr lang="ja-JP" altLang="en-US" sz="5200" dirty="0">
                <a:solidFill>
                  <a:srgbClr val="FF0000"/>
                </a:solidFill>
              </a:rPr>
              <a:t>年」の内地人の総人口を「一億人」とする全体目標</a:t>
            </a:r>
            <a:endParaRPr lang="en-US" altLang="ja-JP" sz="5200" dirty="0">
              <a:solidFill>
                <a:srgbClr val="FF0000"/>
              </a:solidFill>
            </a:endParaRPr>
          </a:p>
          <a:p>
            <a:r>
              <a:rPr lang="ja-JP" altLang="en-US" sz="4300" dirty="0" smtClean="0"/>
              <a:t>中川友長（人口問題研究所調査部長）による</a:t>
            </a:r>
            <a:r>
              <a:rPr lang="en-US" altLang="ja-JP" sz="4300" dirty="0" smtClean="0"/>
              <a:t>1939</a:t>
            </a:r>
            <a:r>
              <a:rPr lang="ja-JP" altLang="en-US" sz="4300" dirty="0" smtClean="0"/>
              <a:t>年人口推計ベース　日本の人口は</a:t>
            </a:r>
            <a:r>
              <a:rPr lang="en-US" altLang="ja-JP" sz="4300" dirty="0" smtClean="0"/>
              <a:t>1960</a:t>
            </a:r>
            <a:r>
              <a:rPr lang="ja-JP" altLang="en-US" sz="4300" dirty="0" smtClean="0"/>
              <a:t>年</a:t>
            </a:r>
            <a:r>
              <a:rPr lang="ja-JP" altLang="en-US" sz="4300" dirty="0" err="1" smtClean="0"/>
              <a:t>ー</a:t>
            </a:r>
            <a:r>
              <a:rPr lang="en-US" altLang="ja-JP" sz="4300" dirty="0" smtClean="0"/>
              <a:t>65</a:t>
            </a:r>
            <a:r>
              <a:rPr lang="ja-JP" altLang="en-US" sz="4300" dirty="0" smtClean="0"/>
              <a:t>年の間に一億人を超えるものの、</a:t>
            </a:r>
            <a:r>
              <a:rPr lang="en-US" altLang="ja-JP" sz="4300" b="1" dirty="0">
                <a:solidFill>
                  <a:srgbClr val="FF0000"/>
                </a:solidFill>
              </a:rPr>
              <a:t>2000</a:t>
            </a:r>
            <a:r>
              <a:rPr lang="ja-JP" altLang="en-US" sz="4300" b="1" dirty="0">
                <a:solidFill>
                  <a:srgbClr val="FF0000"/>
                </a:solidFill>
              </a:rPr>
              <a:t>年の一億二二七四万をピークに減少</a:t>
            </a:r>
          </a:p>
        </p:txBody>
      </p:sp>
    </p:spTree>
    <p:extLst>
      <p:ext uri="{BB962C8B-B14F-4D97-AF65-F5344CB8AC3E}">
        <p14:creationId xmlns:p14="http://schemas.microsoft.com/office/powerpoint/2010/main" val="19944040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cstate="print"/>
          <a:srcRect l="2751" t="21606" r="28609" b="20003"/>
          <a:stretch>
            <a:fillRect/>
          </a:stretch>
        </p:blipFill>
        <p:spPr bwMode="auto">
          <a:xfrm>
            <a:off x="2495600" y="404664"/>
            <a:ext cx="7200800" cy="6480720"/>
          </a:xfrm>
          <a:prstGeom prst="rect">
            <a:avLst/>
          </a:prstGeom>
          <a:noFill/>
          <a:ln w="9525">
            <a:noFill/>
            <a:miter lim="800000"/>
            <a:headEnd/>
            <a:tailEnd/>
          </a:ln>
        </p:spPr>
      </p:pic>
      <p:sp>
        <p:nvSpPr>
          <p:cNvPr id="3" name="右矢印 2"/>
          <p:cNvSpPr/>
          <p:nvPr/>
        </p:nvSpPr>
        <p:spPr>
          <a:xfrm rot="2810570" flipH="1">
            <a:off x="3780456" y="2813612"/>
            <a:ext cx="2143280" cy="1094905"/>
          </a:xfrm>
          <a:prstGeom prst="rightArrow">
            <a:avLst/>
          </a:prstGeom>
          <a:solidFill>
            <a:srgbClr val="FF0000"/>
          </a:solid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lumMod val="95000"/>
                    <a:lumOff val="5000"/>
                  </a:schemeClr>
                </a:solidFill>
              </a:rPr>
              <a:t>団塊の世代</a:t>
            </a:r>
            <a:endParaRPr lang="en-US" altLang="ja-JP" dirty="0">
              <a:solidFill>
                <a:schemeClr val="tx1">
                  <a:lumMod val="95000"/>
                  <a:lumOff val="5000"/>
                </a:schemeClr>
              </a:solidFill>
            </a:endParaRPr>
          </a:p>
          <a:p>
            <a:pPr algn="ctr"/>
            <a:r>
              <a:rPr lang="ja-JP" altLang="en-US" dirty="0">
                <a:solidFill>
                  <a:schemeClr val="tx1">
                    <a:lumMod val="95000"/>
                    <a:lumOff val="5000"/>
                  </a:schemeClr>
                </a:solidFill>
              </a:rPr>
              <a:t>思春期、成人式</a:t>
            </a:r>
          </a:p>
        </p:txBody>
      </p:sp>
      <p:sp>
        <p:nvSpPr>
          <p:cNvPr id="5" name="円/楕円 4"/>
          <p:cNvSpPr/>
          <p:nvPr/>
        </p:nvSpPr>
        <p:spPr>
          <a:xfrm>
            <a:off x="5159896" y="1052736"/>
            <a:ext cx="1224136" cy="1296144"/>
          </a:xfrm>
          <a:prstGeom prst="ellipse">
            <a:avLst/>
          </a:prstGeom>
          <a:solidFill>
            <a:schemeClr val="accent5">
              <a:lumMod val="40000"/>
              <a:lumOff val="60000"/>
            </a:schemeClr>
          </a:solidFill>
          <a:ln>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lumMod val="95000"/>
                    <a:lumOff val="5000"/>
                  </a:schemeClr>
                </a:solidFill>
              </a:rPr>
              <a:t>失われた</a:t>
            </a:r>
            <a:r>
              <a:rPr lang="en-US" altLang="ja-JP" sz="2000" dirty="0">
                <a:solidFill>
                  <a:schemeClr val="tx1">
                    <a:lumMod val="95000"/>
                    <a:lumOff val="5000"/>
                  </a:schemeClr>
                </a:solidFill>
              </a:rPr>
              <a:t>20</a:t>
            </a:r>
            <a:r>
              <a:rPr lang="ja-JP" altLang="en-US" sz="2000" dirty="0">
                <a:solidFill>
                  <a:schemeClr val="tx1">
                    <a:lumMod val="95000"/>
                    <a:lumOff val="5000"/>
                  </a:schemeClr>
                </a:solidFill>
              </a:rPr>
              <a:t>年？</a:t>
            </a:r>
          </a:p>
        </p:txBody>
      </p:sp>
      <p:sp>
        <p:nvSpPr>
          <p:cNvPr id="6" name="円/楕円 5"/>
          <p:cNvSpPr/>
          <p:nvPr/>
        </p:nvSpPr>
        <p:spPr>
          <a:xfrm rot="1979899">
            <a:off x="6435763" y="1588561"/>
            <a:ext cx="1959227" cy="864096"/>
          </a:xfrm>
          <a:prstGeom prst="ellipse">
            <a:avLst/>
          </a:prstGeom>
          <a:solidFill>
            <a:schemeClr val="accent6">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lumMod val="95000"/>
                    <a:lumOff val="5000"/>
                  </a:schemeClr>
                </a:solidFill>
              </a:rPr>
              <a:t>人流戦略</a:t>
            </a:r>
            <a:endParaRPr lang="en-US" altLang="ja-JP" dirty="0">
              <a:solidFill>
                <a:schemeClr val="tx1">
                  <a:lumMod val="95000"/>
                  <a:lumOff val="5000"/>
                </a:schemeClr>
              </a:solidFill>
            </a:endParaRPr>
          </a:p>
          <a:p>
            <a:pPr algn="ctr"/>
            <a:r>
              <a:rPr lang="ja-JP" altLang="en-US" dirty="0">
                <a:solidFill>
                  <a:schemeClr val="tx1">
                    <a:lumMod val="95000"/>
                    <a:lumOff val="5000"/>
                  </a:schemeClr>
                </a:solidFill>
              </a:rPr>
              <a:t>第四の消費</a:t>
            </a:r>
          </a:p>
        </p:txBody>
      </p:sp>
      <p:sp>
        <p:nvSpPr>
          <p:cNvPr id="7" name="右矢印 6"/>
          <p:cNvSpPr/>
          <p:nvPr/>
        </p:nvSpPr>
        <p:spPr>
          <a:xfrm rot="19446362">
            <a:off x="1561295" y="3529760"/>
            <a:ext cx="1799329" cy="1080209"/>
          </a:xfrm>
          <a:prstGeom prst="rightArrow">
            <a:avLst/>
          </a:prstGeom>
          <a:solidFill>
            <a:schemeClr val="accent6">
              <a:lumMod val="60000"/>
              <a:lumOff val="40000"/>
            </a:schemeClr>
          </a:solid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lumMod val="95000"/>
                    <a:lumOff val="5000"/>
                  </a:schemeClr>
                </a:solidFill>
              </a:rPr>
              <a:t>優生保護法</a:t>
            </a:r>
            <a:endParaRPr lang="en-US" altLang="ja-JP" dirty="0">
              <a:solidFill>
                <a:schemeClr val="tx1">
                  <a:lumMod val="95000"/>
                  <a:lumOff val="5000"/>
                </a:schemeClr>
              </a:solidFill>
            </a:endParaRPr>
          </a:p>
        </p:txBody>
      </p:sp>
      <p:sp>
        <p:nvSpPr>
          <p:cNvPr id="8" name="タイトル 1"/>
          <p:cNvSpPr>
            <a:spLocks noGrp="1"/>
          </p:cNvSpPr>
          <p:nvPr>
            <p:ph type="title"/>
          </p:nvPr>
        </p:nvSpPr>
        <p:spPr>
          <a:xfrm>
            <a:off x="1473200" y="44624"/>
            <a:ext cx="9174480" cy="792088"/>
          </a:xfrm>
          <a:solidFill>
            <a:srgbClr val="FFFF00"/>
          </a:solidFill>
          <a:ln>
            <a:solidFill>
              <a:schemeClr val="tx1">
                <a:lumMod val="95000"/>
                <a:lumOff val="5000"/>
              </a:schemeClr>
            </a:solidFill>
          </a:ln>
        </p:spPr>
        <p:txBody>
          <a:bodyPr>
            <a:noAutofit/>
          </a:bodyPr>
          <a:lstStyle/>
          <a:p>
            <a:pPr algn="ctr"/>
            <a:r>
              <a:rPr kumimoji="1" lang="ja-JP" altLang="en-US" sz="6000" dirty="0" smtClean="0"/>
              <a:t>人口一億人時代は悪くない</a:t>
            </a:r>
            <a:endParaRPr kumimoji="1" lang="ja-JP" altLang="en-US" sz="6000" dirty="0"/>
          </a:p>
        </p:txBody>
      </p:sp>
      <p:sp>
        <p:nvSpPr>
          <p:cNvPr id="10" name="左矢印吹き出し 9"/>
          <p:cNvSpPr/>
          <p:nvPr/>
        </p:nvSpPr>
        <p:spPr>
          <a:xfrm>
            <a:off x="8328248" y="1340768"/>
            <a:ext cx="2339752" cy="1728192"/>
          </a:xfrm>
          <a:prstGeom prst="left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sz="2000" b="1" dirty="0">
                <a:solidFill>
                  <a:schemeClr val="tx1">
                    <a:lumMod val="95000"/>
                    <a:lumOff val="5000"/>
                  </a:schemeClr>
                </a:solidFill>
              </a:rPr>
              <a:t>高速道路有料期間</a:t>
            </a:r>
            <a:r>
              <a:rPr lang="en-US" altLang="ja-JP" sz="2000" b="1" dirty="0">
                <a:solidFill>
                  <a:schemeClr val="tx1">
                    <a:lumMod val="95000"/>
                    <a:lumOff val="5000"/>
                  </a:schemeClr>
                </a:solidFill>
              </a:rPr>
              <a:t>2050</a:t>
            </a:r>
            <a:r>
              <a:rPr lang="ja-JP" altLang="ja-JP" sz="2000" b="1" dirty="0">
                <a:solidFill>
                  <a:schemeClr val="tx1">
                    <a:lumMod val="95000"/>
                    <a:lumOff val="5000"/>
                  </a:schemeClr>
                </a:solidFill>
              </a:rPr>
              <a:t>年から</a:t>
            </a:r>
            <a:r>
              <a:rPr lang="en-US" altLang="ja-JP" sz="2000" b="1" dirty="0">
                <a:solidFill>
                  <a:schemeClr val="tx1">
                    <a:lumMod val="95000"/>
                    <a:lumOff val="5000"/>
                  </a:schemeClr>
                </a:solidFill>
              </a:rPr>
              <a:t>65</a:t>
            </a:r>
            <a:r>
              <a:rPr lang="ja-JP" altLang="ja-JP" sz="2000" b="1" dirty="0">
                <a:solidFill>
                  <a:schemeClr val="tx1">
                    <a:lumMod val="95000"/>
                    <a:lumOff val="5000"/>
                  </a:schemeClr>
                </a:solidFill>
              </a:rPr>
              <a:t>年へ延長</a:t>
            </a:r>
            <a:r>
              <a:rPr lang="ja-JP" altLang="en-US" sz="2000" b="1" dirty="0">
                <a:solidFill>
                  <a:schemeClr val="tx1">
                    <a:lumMod val="95000"/>
                    <a:lumOff val="5000"/>
                  </a:schemeClr>
                </a:solidFill>
              </a:rPr>
              <a:t>（今国会）</a:t>
            </a:r>
          </a:p>
        </p:txBody>
      </p:sp>
      <p:sp>
        <p:nvSpPr>
          <p:cNvPr id="11" name="右矢印 10"/>
          <p:cNvSpPr/>
          <p:nvPr/>
        </p:nvSpPr>
        <p:spPr>
          <a:xfrm rot="19476637">
            <a:off x="1589480" y="4398967"/>
            <a:ext cx="1876291" cy="950829"/>
          </a:xfrm>
          <a:prstGeom prst="rightArrow">
            <a:avLst/>
          </a:prstGeom>
          <a:solidFill>
            <a:schemeClr val="accent6">
              <a:lumMod val="60000"/>
              <a:lumOff val="40000"/>
            </a:schemeClr>
          </a:solid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lumMod val="95000"/>
                    <a:lumOff val="5000"/>
                  </a:schemeClr>
                </a:solidFill>
              </a:rPr>
              <a:t>一姫二太郎</a:t>
            </a:r>
            <a:endParaRPr lang="en-US" altLang="ja-JP" dirty="0">
              <a:solidFill>
                <a:schemeClr val="tx1">
                  <a:lumMod val="95000"/>
                  <a:lumOff val="5000"/>
                </a:schemeClr>
              </a:solidFill>
            </a:endParaRPr>
          </a:p>
          <a:p>
            <a:pPr algn="ctr"/>
            <a:r>
              <a:rPr lang="ja-JP" altLang="en-US" dirty="0">
                <a:solidFill>
                  <a:schemeClr val="tx1">
                    <a:lumMod val="95000"/>
                    <a:lumOff val="5000"/>
                  </a:schemeClr>
                </a:solidFill>
              </a:rPr>
              <a:t>サンシ</a:t>
            </a:r>
            <a:r>
              <a:rPr lang="en-US" altLang="ja-JP" dirty="0">
                <a:solidFill>
                  <a:schemeClr val="tx1">
                    <a:lumMod val="95000"/>
                    <a:lumOff val="5000"/>
                  </a:schemeClr>
                </a:solidFill>
              </a:rPr>
              <a:t>―</a:t>
            </a:r>
            <a:endParaRPr lang="ja-JP" altLang="en-US" dirty="0">
              <a:solidFill>
                <a:schemeClr val="tx1">
                  <a:lumMod val="95000"/>
                  <a:lumOff val="5000"/>
                </a:schemeClr>
              </a:solidFill>
            </a:endParaRPr>
          </a:p>
        </p:txBody>
      </p:sp>
      <p:sp>
        <p:nvSpPr>
          <p:cNvPr id="12" name="右矢印 11"/>
          <p:cNvSpPr/>
          <p:nvPr/>
        </p:nvSpPr>
        <p:spPr>
          <a:xfrm rot="2810570">
            <a:off x="1357731" y="1777956"/>
            <a:ext cx="2226021" cy="1595632"/>
          </a:xfrm>
          <a:prstGeom prst="rightArrow">
            <a:avLst/>
          </a:prstGeom>
          <a:solidFill>
            <a:srgbClr val="FFFF00"/>
          </a:solid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lumMod val="95000"/>
                    <a:lumOff val="5000"/>
                  </a:schemeClr>
                </a:solidFill>
              </a:rPr>
              <a:t>七千五百万人からスタート</a:t>
            </a:r>
          </a:p>
        </p:txBody>
      </p:sp>
    </p:spTree>
    <p:extLst>
      <p:ext uri="{BB962C8B-B14F-4D97-AF65-F5344CB8AC3E}">
        <p14:creationId xmlns:p14="http://schemas.microsoft.com/office/powerpoint/2010/main" val="33191687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l="7078" t="24344" r="1671" b="9454"/>
          <a:stretch>
            <a:fillRect/>
          </a:stretch>
        </p:blipFill>
        <p:spPr bwMode="auto">
          <a:xfrm>
            <a:off x="132080" y="198814"/>
            <a:ext cx="8274784" cy="6587178"/>
          </a:xfrm>
          <a:prstGeom prst="rect">
            <a:avLst/>
          </a:prstGeom>
          <a:noFill/>
          <a:ln w="9525">
            <a:noFill/>
            <a:miter lim="800000"/>
            <a:headEnd/>
            <a:tailEnd/>
          </a:ln>
        </p:spPr>
      </p:pic>
      <p:sp>
        <p:nvSpPr>
          <p:cNvPr id="3" name="正方形/長方形 2"/>
          <p:cNvSpPr/>
          <p:nvPr/>
        </p:nvSpPr>
        <p:spPr>
          <a:xfrm>
            <a:off x="8629888" y="4293096"/>
            <a:ext cx="3456384" cy="237626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chemeClr val="tx1">
                    <a:lumMod val="95000"/>
                    <a:lumOff val="5000"/>
                  </a:schemeClr>
                </a:solidFill>
              </a:rPr>
              <a:t>これからは</a:t>
            </a:r>
            <a:endParaRPr lang="en-US" altLang="ja-JP" sz="3600" dirty="0">
              <a:solidFill>
                <a:schemeClr val="tx1">
                  <a:lumMod val="95000"/>
                  <a:lumOff val="5000"/>
                </a:schemeClr>
              </a:solidFill>
            </a:endParaRPr>
          </a:p>
          <a:p>
            <a:pPr algn="ctr"/>
            <a:r>
              <a:rPr lang="ja-JP" altLang="en-US" sz="3600" dirty="0">
                <a:solidFill>
                  <a:schemeClr val="tx1">
                    <a:lumMod val="95000"/>
                    <a:lumOff val="5000"/>
                  </a:schemeClr>
                </a:solidFill>
              </a:rPr>
              <a:t>都市に流入</a:t>
            </a:r>
            <a:endParaRPr lang="en-US" altLang="ja-JP" sz="3600" dirty="0">
              <a:solidFill>
                <a:schemeClr val="tx1">
                  <a:lumMod val="95000"/>
                  <a:lumOff val="5000"/>
                </a:schemeClr>
              </a:solidFill>
            </a:endParaRPr>
          </a:p>
          <a:p>
            <a:pPr algn="ctr"/>
            <a:r>
              <a:rPr lang="ja-JP" altLang="en-US" sz="3600" dirty="0">
                <a:solidFill>
                  <a:schemeClr val="tx1">
                    <a:lumMod val="95000"/>
                    <a:lumOff val="5000"/>
                  </a:schemeClr>
                </a:solidFill>
              </a:rPr>
              <a:t>しなくても</a:t>
            </a:r>
            <a:endParaRPr lang="en-US" altLang="ja-JP" sz="3600" dirty="0">
              <a:solidFill>
                <a:schemeClr val="tx1">
                  <a:lumMod val="95000"/>
                  <a:lumOff val="5000"/>
                </a:schemeClr>
              </a:solidFill>
            </a:endParaRPr>
          </a:p>
          <a:p>
            <a:pPr algn="ctr"/>
            <a:r>
              <a:rPr lang="ja-JP" altLang="en-US" sz="3600" dirty="0">
                <a:solidFill>
                  <a:schemeClr val="tx1">
                    <a:lumMod val="95000"/>
                    <a:lumOff val="5000"/>
                  </a:schemeClr>
                </a:solidFill>
              </a:rPr>
              <a:t>田舎は消滅</a:t>
            </a:r>
          </a:p>
        </p:txBody>
      </p:sp>
      <p:sp>
        <p:nvSpPr>
          <p:cNvPr id="4" name="正方形/長方形 3"/>
          <p:cNvSpPr/>
          <p:nvPr/>
        </p:nvSpPr>
        <p:spPr>
          <a:xfrm>
            <a:off x="8517240" y="44624"/>
            <a:ext cx="3456384" cy="237626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chemeClr val="tx1">
                    <a:lumMod val="95000"/>
                    <a:lumOff val="5000"/>
                  </a:schemeClr>
                </a:solidFill>
              </a:rPr>
              <a:t>供給元の田舎がなくなり、</a:t>
            </a:r>
            <a:r>
              <a:rPr lang="ja-JP" altLang="en-US" sz="3600" dirty="0">
                <a:solidFill>
                  <a:srgbClr val="FF0000"/>
                </a:solidFill>
              </a:rPr>
              <a:t>外国</a:t>
            </a:r>
            <a:r>
              <a:rPr lang="ja-JP" altLang="en-US" sz="3600" dirty="0">
                <a:solidFill>
                  <a:schemeClr val="tx1">
                    <a:lumMod val="95000"/>
                    <a:lumOff val="5000"/>
                  </a:schemeClr>
                </a:solidFill>
              </a:rPr>
              <a:t>に求めないと経済成長できない</a:t>
            </a:r>
          </a:p>
        </p:txBody>
      </p:sp>
    </p:spTree>
    <p:extLst>
      <p:ext uri="{BB962C8B-B14F-4D97-AF65-F5344CB8AC3E}">
        <p14:creationId xmlns:p14="http://schemas.microsoft.com/office/powerpoint/2010/main" val="17518450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2999656" y="1724118"/>
            <a:ext cx="6552728" cy="5089258"/>
          </a:xfrm>
          <a:prstGeom prst="rect">
            <a:avLst/>
          </a:prstGeom>
          <a:noFill/>
          <a:ln w="9525">
            <a:noFill/>
            <a:miter lim="800000"/>
            <a:headEnd/>
            <a:tailEnd/>
          </a:ln>
        </p:spPr>
      </p:pic>
      <p:sp>
        <p:nvSpPr>
          <p:cNvPr id="5" name="タイトル 4"/>
          <p:cNvSpPr>
            <a:spLocks noGrp="1"/>
          </p:cNvSpPr>
          <p:nvPr>
            <p:ph type="title"/>
          </p:nvPr>
        </p:nvSpPr>
        <p:spPr>
          <a:xfrm>
            <a:off x="1981200" y="44624"/>
            <a:ext cx="8229600" cy="1512168"/>
          </a:xfrm>
          <a:solidFill>
            <a:srgbClr val="FFFF00"/>
          </a:solidFill>
          <a:ln w="38100">
            <a:solidFill>
              <a:schemeClr val="tx1">
                <a:lumMod val="95000"/>
                <a:lumOff val="5000"/>
              </a:schemeClr>
            </a:solidFill>
          </a:ln>
        </p:spPr>
        <p:txBody>
          <a:bodyPr>
            <a:normAutofit/>
          </a:bodyPr>
          <a:lstStyle/>
          <a:p>
            <a:pPr algn="ctr"/>
            <a:r>
              <a:rPr kumimoji="1" lang="ja-JP" altLang="en-US" sz="6000" dirty="0" smtClean="0"/>
              <a:t>２０５０年 無居住化地点  </a:t>
            </a:r>
            <a:endParaRPr kumimoji="1" lang="ja-JP" altLang="en-US" sz="6000" dirty="0"/>
          </a:p>
        </p:txBody>
      </p:sp>
      <p:sp>
        <p:nvSpPr>
          <p:cNvPr id="4" name="タイトル 4"/>
          <p:cNvSpPr txBox="1">
            <a:spLocks/>
          </p:cNvSpPr>
          <p:nvPr/>
        </p:nvSpPr>
        <p:spPr>
          <a:xfrm>
            <a:off x="492280" y="3139440"/>
            <a:ext cx="4163560" cy="3601928"/>
          </a:xfrm>
          <a:prstGeom prst="rect">
            <a:avLst/>
          </a:prstGeom>
          <a:solidFill>
            <a:srgbClr val="FFFF00"/>
          </a:solidFill>
          <a:ln w="38100">
            <a:solidFill>
              <a:schemeClr val="tx1">
                <a:lumMod val="95000"/>
                <a:lumOff val="5000"/>
              </a:schemeClr>
            </a:solidFill>
          </a:ln>
        </p:spPr>
        <p:txBody>
          <a:bodyPr vert="horz" lIns="91440" tIns="45720" rIns="91440" bIns="45720" rtlCol="0" anchor="ctr">
            <a:normAutofit/>
          </a:bodyPr>
          <a:lstStyle/>
          <a:p>
            <a:pPr algn="ctr">
              <a:spcBef>
                <a:spcPct val="0"/>
              </a:spcBef>
              <a:defRPr/>
            </a:pPr>
            <a:r>
              <a:rPr lang="ja-JP" altLang="en-US" sz="5400" dirty="0">
                <a:latin typeface="+mj-lt"/>
                <a:ea typeface="+mj-ea"/>
                <a:cs typeface="+mj-cs"/>
              </a:rPr>
              <a:t>農業で破壊した自然復活（江戸の</a:t>
            </a:r>
            <a:r>
              <a:rPr lang="ja-JP" altLang="en-US" sz="5400" dirty="0" smtClean="0">
                <a:latin typeface="+mj-lt"/>
                <a:ea typeface="+mj-ea"/>
                <a:cs typeface="+mj-cs"/>
              </a:rPr>
              <a:t>里山</a:t>
            </a:r>
            <a:r>
              <a:rPr lang="ja-JP" altLang="en-US" sz="5400" dirty="0">
                <a:latin typeface="+mj-lt"/>
                <a:ea typeface="+mj-ea"/>
                <a:cs typeface="+mj-cs"/>
              </a:rPr>
              <a:t>ハゲ山）</a:t>
            </a:r>
          </a:p>
        </p:txBody>
      </p:sp>
      <p:pic>
        <p:nvPicPr>
          <p:cNvPr id="6" name="Picture 4" descr="森林飽和―国土の変貌を考える (NHKブックス No.1193)">
            <a:hlinkClick r:id="rId4"/>
          </p:cNvPr>
          <p:cNvPicPr>
            <a:picLocks noChangeAspect="1" noChangeArrowheads="1"/>
          </p:cNvPicPr>
          <p:nvPr/>
        </p:nvPicPr>
        <p:blipFill>
          <a:blip r:embed="rId5" cstate="print"/>
          <a:srcRect l="15874" t="3175" r="25403" b="30167"/>
          <a:stretch>
            <a:fillRect/>
          </a:stretch>
        </p:blipFill>
        <p:spPr bwMode="auto">
          <a:xfrm>
            <a:off x="8400255" y="2600961"/>
            <a:ext cx="3659505" cy="4154032"/>
          </a:xfrm>
          <a:prstGeom prst="rect">
            <a:avLst/>
          </a:prstGeom>
          <a:noFill/>
          <a:ln w="9525">
            <a:noFill/>
            <a:miter lim="800000"/>
            <a:headEnd/>
            <a:tailEnd/>
          </a:ln>
        </p:spPr>
      </p:pic>
    </p:spTree>
    <p:extLst>
      <p:ext uri="{BB962C8B-B14F-4D97-AF65-F5344CB8AC3E}">
        <p14:creationId xmlns:p14="http://schemas.microsoft.com/office/powerpoint/2010/main" val="36882577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21285"/>
            <a:ext cx="10515600" cy="1325563"/>
          </a:xfrm>
          <a:ln>
            <a:solidFill>
              <a:schemeClr val="tx1">
                <a:lumMod val="95000"/>
                <a:lumOff val="5000"/>
              </a:schemeClr>
            </a:solidFill>
          </a:ln>
        </p:spPr>
        <p:txBody>
          <a:bodyPr>
            <a:normAutofit fontScale="90000"/>
          </a:bodyPr>
          <a:lstStyle/>
          <a:p>
            <a:pPr algn="ctr"/>
            <a:r>
              <a:rPr lang="en-US" altLang="ja-JP" sz="6600" dirty="0" smtClean="0"/>
              <a:t>230</a:t>
            </a:r>
            <a:r>
              <a:rPr lang="ja-JP" altLang="en-US" sz="6600" dirty="0" smtClean="0"/>
              <a:t>万人の外国人</a:t>
            </a:r>
            <a:r>
              <a:rPr lang="ja-JP" altLang="en-US" sz="6600" dirty="0"/>
              <a:t>労働者</a:t>
            </a:r>
            <a:r>
              <a:rPr lang="ja-JP" altLang="en-US" sz="6600" dirty="0" smtClean="0"/>
              <a:t>問題</a:t>
            </a:r>
            <a:endParaRPr kumimoji="1" lang="ja-JP" altLang="en-US" sz="6600" dirty="0"/>
          </a:p>
        </p:txBody>
      </p:sp>
      <p:sp>
        <p:nvSpPr>
          <p:cNvPr id="3" name="コンテンツ プレースホルダー 2"/>
          <p:cNvSpPr>
            <a:spLocks noGrp="1"/>
          </p:cNvSpPr>
          <p:nvPr>
            <p:ph idx="1"/>
          </p:nvPr>
        </p:nvSpPr>
        <p:spPr>
          <a:xfrm>
            <a:off x="172720" y="1446848"/>
            <a:ext cx="11897360" cy="5533071"/>
          </a:xfrm>
        </p:spPr>
        <p:txBody>
          <a:bodyPr>
            <a:noAutofit/>
          </a:bodyPr>
          <a:lstStyle/>
          <a:p>
            <a:r>
              <a:rPr lang="ja-JP" altLang="en-US" sz="4400" dirty="0" smtClean="0">
                <a:solidFill>
                  <a:srgbClr val="FF0000"/>
                </a:solidFill>
              </a:rPr>
              <a:t>雇用（積極的に考えざるを得ない）</a:t>
            </a:r>
            <a:r>
              <a:rPr lang="ja-JP" altLang="en-US" sz="4400" dirty="0" smtClean="0"/>
              <a:t>　</a:t>
            </a:r>
            <a:endParaRPr lang="en-US" altLang="ja-JP" sz="4400" dirty="0" smtClean="0"/>
          </a:p>
          <a:p>
            <a:pPr marL="0" indent="0">
              <a:buNone/>
            </a:pPr>
            <a:r>
              <a:rPr lang="ja-JP" altLang="en-US" sz="4400" dirty="0" smtClean="0"/>
              <a:t>　日本の場合は研修生制度により実質単純労働を支えている</a:t>
            </a:r>
            <a:endParaRPr lang="en-US" altLang="ja-JP" sz="4400" dirty="0" smtClean="0"/>
          </a:p>
          <a:p>
            <a:pPr marL="0" indent="0">
              <a:buNone/>
            </a:pPr>
            <a:r>
              <a:rPr lang="ja-JP" altLang="en-US" sz="4400" dirty="0" smtClean="0"/>
              <a:t>　日本の農業、建設業等は日本人だけでは維持できなくなっている</a:t>
            </a:r>
            <a:endParaRPr lang="en-US" altLang="ja-JP" sz="4400" dirty="0" smtClean="0"/>
          </a:p>
          <a:p>
            <a:r>
              <a:rPr lang="ja-JP" altLang="en-US" sz="4400" dirty="0" smtClean="0">
                <a:solidFill>
                  <a:srgbClr val="FF0000"/>
                </a:solidFill>
              </a:rPr>
              <a:t>治安（負の対策を今から確立すべき）</a:t>
            </a:r>
            <a:endParaRPr lang="en-US" altLang="ja-JP" sz="4400" dirty="0" smtClean="0">
              <a:solidFill>
                <a:srgbClr val="FF0000"/>
              </a:solidFill>
            </a:endParaRPr>
          </a:p>
          <a:p>
            <a:pPr marL="0" indent="0">
              <a:buNone/>
            </a:pPr>
            <a:r>
              <a:rPr lang="ja-JP" altLang="en-US" sz="4400" dirty="0" smtClean="0"/>
              <a:t>　</a:t>
            </a:r>
            <a:r>
              <a:rPr lang="ja-JP" altLang="en-US" sz="4400" dirty="0" smtClean="0">
                <a:solidFill>
                  <a:srgbClr val="00B050"/>
                </a:solidFill>
              </a:rPr>
              <a:t>汚職、銃、薬</a:t>
            </a:r>
            <a:r>
              <a:rPr lang="ja-JP" altLang="en-US" sz="4400" dirty="0" smtClean="0"/>
              <a:t>。前二者は歴史的にも大丈夫だが、</a:t>
            </a:r>
            <a:r>
              <a:rPr lang="ja-JP" altLang="en-US" sz="4400" dirty="0" smtClean="0">
                <a:solidFill>
                  <a:srgbClr val="FF0000"/>
                </a:solidFill>
              </a:rPr>
              <a:t>薬</a:t>
            </a:r>
            <a:r>
              <a:rPr lang="ja-JP" altLang="en-US" sz="4400" dirty="0" smtClean="0"/>
              <a:t>の問題は近年すこし不安が出てきている。</a:t>
            </a:r>
            <a:endParaRPr kumimoji="1" lang="ja-JP" altLang="en-US" sz="4400" dirty="0"/>
          </a:p>
        </p:txBody>
      </p:sp>
    </p:spTree>
    <p:extLst>
      <p:ext uri="{BB962C8B-B14F-4D97-AF65-F5344CB8AC3E}">
        <p14:creationId xmlns:p14="http://schemas.microsoft.com/office/powerpoint/2010/main" val="10815954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1524000" y="1122363"/>
            <a:ext cx="9144000" cy="1234757"/>
          </a:xfrm>
        </p:spPr>
        <p:txBody>
          <a:bodyPr/>
          <a:lstStyle/>
          <a:p>
            <a:r>
              <a:rPr kumimoji="1" lang="ja-JP" altLang="en-US" dirty="0" smtClean="0"/>
              <a:t>医療観光</a:t>
            </a:r>
            <a:endParaRPr kumimoji="1" lang="ja-JP" altLang="en-US" dirty="0"/>
          </a:p>
        </p:txBody>
      </p:sp>
      <p:sp>
        <p:nvSpPr>
          <p:cNvPr id="6" name="サブタイトル 4"/>
          <p:cNvSpPr>
            <a:spLocks noGrp="1"/>
          </p:cNvSpPr>
          <p:nvPr>
            <p:ph type="subTitle" idx="1"/>
          </p:nvPr>
        </p:nvSpPr>
        <p:spPr>
          <a:xfrm>
            <a:off x="1524000" y="3602038"/>
            <a:ext cx="9144000" cy="1655762"/>
          </a:xfrm>
          <a:ln>
            <a:solidFill>
              <a:schemeClr val="tx1">
                <a:lumMod val="95000"/>
                <a:lumOff val="5000"/>
              </a:schemeClr>
            </a:solidFill>
          </a:ln>
        </p:spPr>
        <p:txBody>
          <a:bodyPr>
            <a:normAutofit/>
          </a:bodyPr>
          <a:lstStyle/>
          <a:p>
            <a:r>
              <a:rPr kumimoji="1" lang="ja-JP" altLang="en-US" sz="4800" dirty="0" smtClean="0"/>
              <a:t>人口減少対応の交流人口増加策</a:t>
            </a:r>
            <a:endParaRPr kumimoji="1" lang="en-US" altLang="ja-JP" sz="4800" dirty="0" smtClean="0"/>
          </a:p>
          <a:p>
            <a:r>
              <a:rPr lang="ja-JP" altLang="en-US" sz="4800" dirty="0" smtClean="0"/>
              <a:t>その</a:t>
            </a:r>
            <a:r>
              <a:rPr lang="ja-JP" altLang="en-US" sz="4800" dirty="0"/>
              <a:t>一</a:t>
            </a:r>
            <a:r>
              <a:rPr lang="ja-JP" altLang="en-US" sz="4800" dirty="0" smtClean="0"/>
              <a:t>つが医療観光</a:t>
            </a:r>
            <a:endParaRPr kumimoji="1" lang="ja-JP" altLang="en-US" sz="4800" dirty="0"/>
          </a:p>
        </p:txBody>
      </p:sp>
    </p:spTree>
    <p:extLst>
      <p:ext uri="{BB962C8B-B14F-4D97-AF65-F5344CB8AC3E}">
        <p14:creationId xmlns:p14="http://schemas.microsoft.com/office/powerpoint/2010/main" val="2637041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2080" y="365125"/>
            <a:ext cx="11968480" cy="1325563"/>
          </a:xfrm>
          <a:ln>
            <a:solidFill>
              <a:schemeClr val="tx1">
                <a:lumMod val="95000"/>
                <a:lumOff val="5000"/>
              </a:schemeClr>
            </a:solidFill>
          </a:ln>
        </p:spPr>
        <p:txBody>
          <a:bodyPr>
            <a:normAutofit/>
          </a:bodyPr>
          <a:lstStyle/>
          <a:p>
            <a:pPr algn="ctr"/>
            <a:r>
              <a:rPr kumimoji="1" lang="ja-JP" altLang="en-US" sz="7200" dirty="0" smtClean="0"/>
              <a:t>新成長戦略</a:t>
            </a:r>
            <a:endParaRPr kumimoji="1" lang="ja-JP" altLang="en-US" sz="7200" dirty="0"/>
          </a:p>
        </p:txBody>
      </p:sp>
      <p:sp>
        <p:nvSpPr>
          <p:cNvPr id="3" name="コンテンツ プレースホルダー 2"/>
          <p:cNvSpPr>
            <a:spLocks noGrp="1"/>
          </p:cNvSpPr>
          <p:nvPr>
            <p:ph idx="1"/>
          </p:nvPr>
        </p:nvSpPr>
        <p:spPr>
          <a:xfrm>
            <a:off x="304800" y="1825624"/>
            <a:ext cx="11795760" cy="4961255"/>
          </a:xfrm>
        </p:spPr>
        <p:txBody>
          <a:bodyPr>
            <a:noAutofit/>
          </a:bodyPr>
          <a:lstStyle/>
          <a:p>
            <a:r>
              <a:rPr lang="ja-JP" altLang="en-US" sz="6000" dirty="0">
                <a:solidFill>
                  <a:srgbClr val="FF0000"/>
                </a:solidFill>
              </a:rPr>
              <a:t>医療観光</a:t>
            </a:r>
            <a:r>
              <a:rPr lang="ja-JP" altLang="en-US" sz="6000" dirty="0"/>
              <a:t>は</a:t>
            </a:r>
            <a:r>
              <a:rPr lang="ja-JP" altLang="en-US" sz="6000" dirty="0" smtClean="0"/>
              <a:t>、平成</a:t>
            </a:r>
            <a:r>
              <a:rPr lang="en-US" altLang="ja-JP" sz="6000" dirty="0"/>
              <a:t>22</a:t>
            </a:r>
            <a:r>
              <a:rPr lang="ja-JP" altLang="en-US" sz="6000" dirty="0"/>
              <a:t>年</a:t>
            </a:r>
            <a:r>
              <a:rPr lang="en-US" altLang="ja-JP" sz="6000" dirty="0"/>
              <a:t>6</a:t>
            </a:r>
            <a:r>
              <a:rPr lang="ja-JP" altLang="en-US" sz="6000" dirty="0"/>
              <a:t>月</a:t>
            </a:r>
            <a:r>
              <a:rPr lang="en-US" altLang="ja-JP" sz="6000" dirty="0"/>
              <a:t>18</a:t>
            </a:r>
            <a:r>
              <a:rPr lang="ja-JP" altLang="en-US" sz="6000" dirty="0"/>
              <a:t>日に閣議決定された「</a:t>
            </a:r>
            <a:r>
              <a:rPr lang="ja-JP" altLang="en-US" sz="6000" dirty="0">
                <a:solidFill>
                  <a:srgbClr val="FF0000"/>
                </a:solidFill>
              </a:rPr>
              <a:t>新成長戦略</a:t>
            </a:r>
            <a:r>
              <a:rPr lang="ja-JP" altLang="en-US" sz="6000" dirty="0"/>
              <a:t>」および平成</a:t>
            </a:r>
            <a:r>
              <a:rPr lang="en-US" altLang="ja-JP" sz="6000" dirty="0"/>
              <a:t>24</a:t>
            </a:r>
            <a:r>
              <a:rPr lang="ja-JP" altLang="en-US" sz="6000" dirty="0"/>
              <a:t>年</a:t>
            </a:r>
            <a:r>
              <a:rPr lang="en-US" altLang="ja-JP" sz="6000" dirty="0"/>
              <a:t>3</a:t>
            </a:r>
            <a:r>
              <a:rPr lang="ja-JP" altLang="en-US" sz="6000" dirty="0"/>
              <a:t>月</a:t>
            </a:r>
            <a:r>
              <a:rPr lang="en-US" altLang="ja-JP" sz="6000" dirty="0"/>
              <a:t>30</a:t>
            </a:r>
            <a:r>
              <a:rPr lang="ja-JP" altLang="en-US" sz="6000" dirty="0"/>
              <a:t>日に閣議決定された「</a:t>
            </a:r>
            <a:r>
              <a:rPr lang="ja-JP" altLang="en-US" sz="6000" dirty="0">
                <a:solidFill>
                  <a:srgbClr val="FF0000"/>
                </a:solidFill>
              </a:rPr>
              <a:t>観光立国推進基本計画</a:t>
            </a:r>
            <a:r>
              <a:rPr lang="ja-JP" altLang="en-US" sz="6000" dirty="0"/>
              <a:t>」においても、重要な戦略の一つと</a:t>
            </a:r>
            <a:r>
              <a:rPr lang="ja-JP" altLang="en-US" sz="6000" dirty="0" smtClean="0"/>
              <a:t>なっている。</a:t>
            </a:r>
            <a:endParaRPr kumimoji="1" lang="ja-JP" altLang="en-US" sz="6000" dirty="0"/>
          </a:p>
        </p:txBody>
      </p:sp>
    </p:spTree>
    <p:extLst>
      <p:ext uri="{BB962C8B-B14F-4D97-AF65-F5344CB8AC3E}">
        <p14:creationId xmlns:p14="http://schemas.microsoft.com/office/powerpoint/2010/main" val="41798692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63600" y="100965"/>
            <a:ext cx="10490200" cy="1087755"/>
          </a:xfrm>
          <a:ln>
            <a:solidFill>
              <a:schemeClr val="accent1"/>
            </a:solidFill>
          </a:ln>
        </p:spPr>
        <p:txBody>
          <a:bodyPr>
            <a:normAutofit/>
          </a:bodyPr>
          <a:lstStyle/>
          <a:p>
            <a:pPr algn="ctr"/>
            <a:r>
              <a:rPr lang="ja-JP" altLang="ja-JP" sz="5400" b="1" dirty="0"/>
              <a:t>日本</a:t>
            </a:r>
            <a:r>
              <a:rPr lang="ja-JP" altLang="ja-JP" sz="5400" b="1" dirty="0" smtClean="0"/>
              <a:t>医師会</a:t>
            </a:r>
            <a:r>
              <a:rPr lang="ja-JP" altLang="en-US" sz="5400" b="1" dirty="0" smtClean="0"/>
              <a:t>の反応</a:t>
            </a:r>
            <a:endParaRPr kumimoji="1" lang="ja-JP" altLang="en-US" sz="5400" dirty="0"/>
          </a:p>
        </p:txBody>
      </p:sp>
      <p:sp>
        <p:nvSpPr>
          <p:cNvPr id="3" name="コンテンツ プレースホルダー 2"/>
          <p:cNvSpPr>
            <a:spLocks noGrp="1"/>
          </p:cNvSpPr>
          <p:nvPr>
            <p:ph idx="1"/>
          </p:nvPr>
        </p:nvSpPr>
        <p:spPr>
          <a:xfrm>
            <a:off x="335280" y="1330960"/>
            <a:ext cx="11602720" cy="5293359"/>
          </a:xfrm>
        </p:spPr>
        <p:txBody>
          <a:bodyPr>
            <a:noAutofit/>
          </a:bodyPr>
          <a:lstStyle/>
          <a:p>
            <a:r>
              <a:rPr lang="ja-JP" altLang="ja-JP" sz="4800" dirty="0" smtClean="0"/>
              <a:t>医療 </a:t>
            </a:r>
            <a:r>
              <a:rPr lang="ja-JP" altLang="ja-JP" sz="4800" dirty="0"/>
              <a:t>ツーリズムでは，全額自己負担で，</a:t>
            </a:r>
            <a:r>
              <a:rPr lang="ja-JP" altLang="ja-JP" sz="4800" b="1" dirty="0">
                <a:solidFill>
                  <a:srgbClr val="FF0000"/>
                </a:solidFill>
              </a:rPr>
              <a:t>高い診療費を支払う 外国人患者が優先的</a:t>
            </a:r>
            <a:r>
              <a:rPr lang="ja-JP" altLang="ja-JP" sz="4800" dirty="0"/>
              <a:t>に扱われることになる</a:t>
            </a:r>
            <a:r>
              <a:rPr lang="ja-JP" altLang="ja-JP" sz="4800" dirty="0" smtClean="0"/>
              <a:t>．</a:t>
            </a:r>
            <a:endParaRPr lang="en-US" altLang="ja-JP" sz="4800" dirty="0" smtClean="0"/>
          </a:p>
          <a:p>
            <a:r>
              <a:rPr lang="ja-JP" altLang="ja-JP" sz="4800" b="1" dirty="0" smtClean="0">
                <a:solidFill>
                  <a:srgbClr val="FF0000"/>
                </a:solidFill>
              </a:rPr>
              <a:t>混合</a:t>
            </a:r>
            <a:r>
              <a:rPr lang="ja-JP" altLang="ja-JP" sz="4800" b="1" dirty="0">
                <a:solidFill>
                  <a:srgbClr val="FF0000"/>
                </a:solidFill>
              </a:rPr>
              <a:t>診療の 全面解禁につながる</a:t>
            </a:r>
            <a:r>
              <a:rPr lang="ja-JP" altLang="ja-JP" sz="4800" dirty="0" smtClean="0"/>
              <a:t>．</a:t>
            </a:r>
            <a:endParaRPr lang="en-US" altLang="ja-JP" sz="4800" dirty="0" smtClean="0"/>
          </a:p>
          <a:p>
            <a:r>
              <a:rPr lang="ja-JP" altLang="ja-JP" sz="4800" dirty="0" smtClean="0"/>
              <a:t>「</a:t>
            </a:r>
            <a:r>
              <a:rPr lang="ja-JP" altLang="ja-JP" sz="4800" dirty="0"/>
              <a:t>（政府の成長新戦略では）新自由 主義，市場原理主義が目立ってきて，小泉改革に戻るの ではないかと心配している」</a:t>
            </a:r>
            <a:r>
              <a:rPr lang="ja-JP" altLang="ja-JP" sz="4800" dirty="0" smtClean="0"/>
              <a:t>とコメント</a:t>
            </a:r>
            <a:endParaRPr lang="ja-JP" altLang="ja-JP" sz="4800" dirty="0"/>
          </a:p>
        </p:txBody>
      </p:sp>
    </p:spTree>
    <p:extLst>
      <p:ext uri="{BB962C8B-B14F-4D97-AF65-F5344CB8AC3E}">
        <p14:creationId xmlns:p14="http://schemas.microsoft.com/office/powerpoint/2010/main" val="42454682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番号プレースホルダ 5"/>
          <p:cNvSpPr>
            <a:spLocks noGrp="1"/>
          </p:cNvSpPr>
          <p:nvPr>
            <p:ph type="sldNum" sz="quarter" idx="12"/>
          </p:nvPr>
        </p:nvSpPr>
        <p:spPr>
          <a:noFill/>
        </p:spPr>
        <p:txBody>
          <a:bodyPr/>
          <a:lstStyle/>
          <a:p>
            <a:fld id="{56637EF6-9B38-4D04-828E-93F0D1FF758A}" type="slidenum">
              <a:rPr lang="en-US" altLang="ja-JP" smtClean="0">
                <a:latin typeface="Arial" pitchFamily="34" charset="0"/>
              </a:rPr>
              <a:pPr/>
              <a:t>28</a:t>
            </a:fld>
            <a:endParaRPr lang="en-US" altLang="ja-JP" smtClean="0">
              <a:latin typeface="Arial" pitchFamily="34" charset="0"/>
            </a:endParaRPr>
          </a:p>
        </p:txBody>
      </p:sp>
      <p:sp>
        <p:nvSpPr>
          <p:cNvPr id="13315" name="Rectangle 2"/>
          <p:cNvSpPr>
            <a:spLocks noGrp="1" noChangeArrowheads="1"/>
          </p:cNvSpPr>
          <p:nvPr>
            <p:ph type="ctrTitle"/>
          </p:nvPr>
        </p:nvSpPr>
        <p:spPr>
          <a:xfrm>
            <a:off x="1595885" y="323812"/>
            <a:ext cx="9033594" cy="1441450"/>
          </a:xfrm>
          <a:solidFill>
            <a:schemeClr val="bg1"/>
          </a:solidFill>
          <a:ln w="38100">
            <a:solidFill>
              <a:schemeClr val="tx1"/>
            </a:solidFill>
          </a:ln>
        </p:spPr>
        <p:txBody>
          <a:bodyPr anchor="ctr"/>
          <a:lstStyle/>
          <a:p>
            <a:r>
              <a:rPr lang="ja-JP" altLang="en-US" sz="4000" dirty="0" smtClean="0"/>
              <a:t>「</a:t>
            </a:r>
            <a:r>
              <a:rPr lang="ja-JP" altLang="en-US" sz="4000" dirty="0"/>
              <a:t>観光</a:t>
            </a:r>
            <a:r>
              <a:rPr lang="ja-JP" altLang="en-US" sz="4000" dirty="0" smtClean="0"/>
              <a:t>」、「ツーリズム」と</a:t>
            </a:r>
            <a:r>
              <a:rPr lang="ja-JP" altLang="en-US" sz="4000" dirty="0"/>
              <a:t>は？</a:t>
            </a:r>
          </a:p>
        </p:txBody>
      </p:sp>
      <p:sp>
        <p:nvSpPr>
          <p:cNvPr id="13317" name="Oval 4"/>
          <p:cNvSpPr>
            <a:spLocks noChangeArrowheads="1"/>
          </p:cNvSpPr>
          <p:nvPr/>
        </p:nvSpPr>
        <p:spPr bwMode="auto">
          <a:xfrm>
            <a:off x="2540000" y="3058160"/>
            <a:ext cx="3149600" cy="1596391"/>
          </a:xfrm>
          <a:prstGeom prst="ellipse">
            <a:avLst/>
          </a:prstGeom>
          <a:noFill/>
          <a:ln w="57150">
            <a:solidFill>
              <a:schemeClr val="tx2"/>
            </a:solidFill>
            <a:round/>
            <a:headEnd/>
            <a:tailEnd/>
          </a:ln>
        </p:spPr>
        <p:txBody>
          <a:bodyPr wrap="none" anchor="ctr"/>
          <a:lstStyle/>
          <a:p>
            <a:pPr algn="ctr"/>
            <a:r>
              <a:rPr lang="ja-JP" altLang="en-US" sz="4000" dirty="0">
                <a:solidFill>
                  <a:schemeClr val="tx2"/>
                </a:solidFill>
              </a:rPr>
              <a:t>日常生活圏</a:t>
            </a:r>
          </a:p>
        </p:txBody>
      </p:sp>
      <p:sp>
        <p:nvSpPr>
          <p:cNvPr id="13318" name="Oval 5"/>
          <p:cNvSpPr>
            <a:spLocks noChangeArrowheads="1"/>
          </p:cNvSpPr>
          <p:nvPr/>
        </p:nvSpPr>
        <p:spPr bwMode="auto">
          <a:xfrm>
            <a:off x="6762751" y="2804160"/>
            <a:ext cx="3114675" cy="1850391"/>
          </a:xfrm>
          <a:prstGeom prst="ellipse">
            <a:avLst/>
          </a:prstGeom>
          <a:noFill/>
          <a:ln w="38100">
            <a:solidFill>
              <a:schemeClr val="tx2"/>
            </a:solidFill>
            <a:round/>
            <a:headEnd/>
            <a:tailEnd/>
          </a:ln>
        </p:spPr>
        <p:txBody>
          <a:bodyPr wrap="none" anchor="ctr"/>
          <a:lstStyle/>
          <a:p>
            <a:pPr algn="ctr"/>
            <a:r>
              <a:rPr lang="ja-JP" altLang="en-US" sz="4000" dirty="0">
                <a:solidFill>
                  <a:schemeClr val="tx2"/>
                </a:solidFill>
              </a:rPr>
              <a:t>非日常生活圏</a:t>
            </a:r>
          </a:p>
        </p:txBody>
      </p:sp>
      <p:sp>
        <p:nvSpPr>
          <p:cNvPr id="13319" name="AutoShape 6"/>
          <p:cNvSpPr>
            <a:spLocks noChangeArrowheads="1"/>
          </p:cNvSpPr>
          <p:nvPr/>
        </p:nvSpPr>
        <p:spPr bwMode="auto">
          <a:xfrm flipV="1">
            <a:off x="4881562" y="4226560"/>
            <a:ext cx="3338513" cy="1002665"/>
          </a:xfrm>
          <a:prstGeom prst="curvedDownArrow">
            <a:avLst>
              <a:gd name="adj1" fmla="val 81961"/>
              <a:gd name="adj2" fmla="val 163922"/>
              <a:gd name="adj3" fmla="val 33333"/>
            </a:avLst>
          </a:prstGeom>
          <a:noFill/>
          <a:ln w="9525">
            <a:solidFill>
              <a:schemeClr val="tx1"/>
            </a:solidFill>
            <a:miter lim="800000"/>
            <a:headEnd/>
            <a:tailEnd/>
          </a:ln>
        </p:spPr>
        <p:txBody>
          <a:bodyPr wrap="none" anchor="ctr"/>
          <a:lstStyle/>
          <a:p>
            <a:endParaRPr lang="ja-JP" altLang="en-US"/>
          </a:p>
        </p:txBody>
      </p:sp>
      <p:sp>
        <p:nvSpPr>
          <p:cNvPr id="13320" name="Text Box 7"/>
          <p:cNvSpPr txBox="1">
            <a:spLocks noChangeArrowheads="1"/>
          </p:cNvSpPr>
          <p:nvPr/>
        </p:nvSpPr>
        <p:spPr bwMode="auto">
          <a:xfrm>
            <a:off x="5573713" y="3860800"/>
            <a:ext cx="1313180" cy="769441"/>
          </a:xfrm>
          <a:prstGeom prst="rect">
            <a:avLst/>
          </a:prstGeom>
          <a:noFill/>
          <a:ln w="9525">
            <a:noFill/>
            <a:miter lim="800000"/>
            <a:headEnd/>
            <a:tailEnd/>
          </a:ln>
        </p:spPr>
        <p:txBody>
          <a:bodyPr wrap="none">
            <a:spAutoFit/>
          </a:bodyPr>
          <a:lstStyle/>
          <a:p>
            <a:r>
              <a:rPr lang="ja-JP" altLang="en-US" sz="4400" dirty="0">
                <a:solidFill>
                  <a:schemeClr val="tx2"/>
                </a:solidFill>
              </a:rPr>
              <a:t>移動</a:t>
            </a:r>
          </a:p>
        </p:txBody>
      </p:sp>
      <p:sp>
        <p:nvSpPr>
          <p:cNvPr id="13321" name="Text Box 8"/>
          <p:cNvSpPr txBox="1">
            <a:spLocks noChangeArrowheads="1"/>
          </p:cNvSpPr>
          <p:nvPr/>
        </p:nvSpPr>
        <p:spPr bwMode="auto">
          <a:xfrm>
            <a:off x="1201660" y="2636838"/>
            <a:ext cx="861774" cy="2991801"/>
          </a:xfrm>
          <a:prstGeom prst="rect">
            <a:avLst/>
          </a:prstGeom>
          <a:noFill/>
          <a:ln w="9525">
            <a:solidFill>
              <a:schemeClr val="tx1"/>
            </a:solidFill>
            <a:prstDash val="dash"/>
            <a:miter lim="800000"/>
            <a:headEnd/>
            <a:tailEnd/>
          </a:ln>
        </p:spPr>
        <p:txBody>
          <a:bodyPr vert="eaVert" wrap="square">
            <a:spAutoFit/>
          </a:bodyPr>
          <a:lstStyle/>
          <a:p>
            <a:r>
              <a:rPr lang="ja-JP" altLang="en-US" sz="4400" dirty="0"/>
              <a:t>定住が前提</a:t>
            </a:r>
          </a:p>
        </p:txBody>
      </p:sp>
      <p:sp>
        <p:nvSpPr>
          <p:cNvPr id="13322" name="AutoShape 10"/>
          <p:cNvSpPr>
            <a:spLocks noChangeArrowheads="1"/>
          </p:cNvSpPr>
          <p:nvPr/>
        </p:nvSpPr>
        <p:spPr bwMode="auto">
          <a:xfrm>
            <a:off x="2476500" y="5211762"/>
            <a:ext cx="4503419" cy="1439863"/>
          </a:xfrm>
          <a:prstGeom prst="rightArrow">
            <a:avLst>
              <a:gd name="adj1" fmla="val 50000"/>
              <a:gd name="adj2" fmla="val 53776"/>
            </a:avLst>
          </a:prstGeom>
          <a:solidFill>
            <a:schemeClr val="bg1"/>
          </a:solidFill>
          <a:ln w="9525">
            <a:solidFill>
              <a:schemeClr val="tx1"/>
            </a:solidFill>
            <a:miter lim="800000"/>
            <a:headEnd/>
            <a:tailEnd/>
          </a:ln>
        </p:spPr>
        <p:txBody>
          <a:bodyPr wrap="none" anchor="ctr"/>
          <a:lstStyle/>
          <a:p>
            <a:r>
              <a:rPr lang="ja-JP" altLang="en-US" sz="4000" dirty="0">
                <a:solidFill>
                  <a:schemeClr val="tx1">
                    <a:lumMod val="95000"/>
                    <a:lumOff val="5000"/>
                  </a:schemeClr>
                </a:solidFill>
              </a:rPr>
              <a:t>一日交通圏の拡大</a:t>
            </a:r>
          </a:p>
        </p:txBody>
      </p:sp>
      <p:sp>
        <p:nvSpPr>
          <p:cNvPr id="13324" name="AutoShape 13"/>
          <p:cNvSpPr>
            <a:spLocks noChangeArrowheads="1"/>
          </p:cNvSpPr>
          <p:nvPr/>
        </p:nvSpPr>
        <p:spPr bwMode="auto">
          <a:xfrm>
            <a:off x="9690102" y="2128800"/>
            <a:ext cx="1439863" cy="3774160"/>
          </a:xfrm>
          <a:prstGeom prst="downArrow">
            <a:avLst>
              <a:gd name="adj1" fmla="val 50000"/>
              <a:gd name="adj2" fmla="val 75046"/>
            </a:avLst>
          </a:prstGeom>
          <a:noFill/>
          <a:ln w="9525">
            <a:solidFill>
              <a:schemeClr val="tx1"/>
            </a:solidFill>
            <a:miter lim="800000"/>
            <a:headEnd/>
            <a:tailEnd/>
          </a:ln>
        </p:spPr>
        <p:txBody>
          <a:bodyPr vert="eaVert" wrap="none" anchor="ctr"/>
          <a:lstStyle/>
          <a:p>
            <a:r>
              <a:rPr lang="ja-JP" altLang="en-US" sz="3600" dirty="0"/>
              <a:t>余暇時間の拡大</a:t>
            </a:r>
          </a:p>
        </p:txBody>
      </p:sp>
      <p:sp>
        <p:nvSpPr>
          <p:cNvPr id="13325" name="Oval 14"/>
          <p:cNvSpPr>
            <a:spLocks noChangeArrowheads="1"/>
          </p:cNvSpPr>
          <p:nvPr/>
        </p:nvSpPr>
        <p:spPr bwMode="auto">
          <a:xfrm>
            <a:off x="7122160" y="5329911"/>
            <a:ext cx="3123885" cy="1422363"/>
          </a:xfrm>
          <a:prstGeom prst="ellipse">
            <a:avLst/>
          </a:prstGeom>
          <a:solidFill>
            <a:schemeClr val="bg1"/>
          </a:solidFill>
          <a:ln w="9525">
            <a:solidFill>
              <a:schemeClr val="tx1"/>
            </a:solidFill>
            <a:round/>
            <a:headEnd/>
            <a:tailEnd/>
          </a:ln>
        </p:spPr>
        <p:txBody>
          <a:bodyPr wrap="none" anchor="ctr"/>
          <a:lstStyle/>
          <a:p>
            <a:pPr algn="ctr"/>
            <a:r>
              <a:rPr lang="ja-JP" altLang="en-US" sz="4000" dirty="0"/>
              <a:t>観光資源の</a:t>
            </a:r>
          </a:p>
          <a:p>
            <a:pPr algn="ctr"/>
            <a:r>
              <a:rPr lang="ja-JP" altLang="en-US" sz="4000" dirty="0"/>
              <a:t>均一化</a:t>
            </a:r>
          </a:p>
        </p:txBody>
      </p:sp>
    </p:spTree>
    <p:extLst>
      <p:ext uri="{BB962C8B-B14F-4D97-AF65-F5344CB8AC3E}">
        <p14:creationId xmlns:p14="http://schemas.microsoft.com/office/powerpoint/2010/main" val="38266958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番号プレースホルダ 5"/>
          <p:cNvSpPr>
            <a:spLocks noGrp="1"/>
          </p:cNvSpPr>
          <p:nvPr>
            <p:ph type="sldNum" sz="quarter" idx="12"/>
          </p:nvPr>
        </p:nvSpPr>
        <p:spPr>
          <a:noFill/>
        </p:spPr>
        <p:txBody>
          <a:bodyPr/>
          <a:lstStyle/>
          <a:p>
            <a:fld id="{56637EF6-9B38-4D04-828E-93F0D1FF758A}" type="slidenum">
              <a:rPr lang="en-US" altLang="ja-JP" smtClean="0">
                <a:latin typeface="Arial" pitchFamily="34" charset="0"/>
              </a:rPr>
              <a:pPr/>
              <a:t>29</a:t>
            </a:fld>
            <a:endParaRPr lang="en-US" altLang="ja-JP" smtClean="0">
              <a:latin typeface="Arial" pitchFamily="34" charset="0"/>
            </a:endParaRPr>
          </a:p>
        </p:txBody>
      </p:sp>
      <p:sp>
        <p:nvSpPr>
          <p:cNvPr id="13315" name="Rectangle 2"/>
          <p:cNvSpPr>
            <a:spLocks noGrp="1" noChangeArrowheads="1"/>
          </p:cNvSpPr>
          <p:nvPr>
            <p:ph type="ctrTitle"/>
          </p:nvPr>
        </p:nvSpPr>
        <p:spPr>
          <a:xfrm>
            <a:off x="1525018" y="239080"/>
            <a:ext cx="9251503" cy="1108283"/>
          </a:xfrm>
          <a:solidFill>
            <a:srgbClr val="FFFFCC"/>
          </a:solidFill>
          <a:ln w="38100">
            <a:solidFill>
              <a:schemeClr val="tx1"/>
            </a:solidFill>
          </a:ln>
        </p:spPr>
        <p:txBody>
          <a:bodyPr anchor="ctr"/>
          <a:lstStyle/>
          <a:p>
            <a:pPr algn="dist"/>
            <a:r>
              <a:rPr lang="ja-JP" altLang="en-US" sz="4000" dirty="0"/>
              <a:t>「非日常生活圏」から「日常圏」への接近</a:t>
            </a:r>
          </a:p>
        </p:txBody>
      </p:sp>
      <p:sp>
        <p:nvSpPr>
          <p:cNvPr id="13317" name="Oval 4"/>
          <p:cNvSpPr>
            <a:spLocks noChangeArrowheads="1"/>
          </p:cNvSpPr>
          <p:nvPr/>
        </p:nvSpPr>
        <p:spPr bwMode="auto">
          <a:xfrm>
            <a:off x="1452881" y="1772817"/>
            <a:ext cx="3635008" cy="1729605"/>
          </a:xfrm>
          <a:prstGeom prst="ellipse">
            <a:avLst/>
          </a:prstGeom>
          <a:noFill/>
          <a:ln w="57150">
            <a:solidFill>
              <a:schemeClr val="tx2"/>
            </a:solidFill>
            <a:round/>
            <a:headEnd/>
            <a:tailEnd/>
          </a:ln>
        </p:spPr>
        <p:txBody>
          <a:bodyPr wrap="none" anchor="ctr"/>
          <a:lstStyle/>
          <a:p>
            <a:pPr algn="ctr"/>
            <a:r>
              <a:rPr lang="ja-JP" altLang="en-US" sz="4800" dirty="0">
                <a:solidFill>
                  <a:schemeClr val="tx2"/>
                </a:solidFill>
              </a:rPr>
              <a:t>日常生活圏</a:t>
            </a:r>
          </a:p>
        </p:txBody>
      </p:sp>
      <p:sp>
        <p:nvSpPr>
          <p:cNvPr id="13318" name="Oval 5"/>
          <p:cNvSpPr>
            <a:spLocks noChangeArrowheads="1"/>
          </p:cNvSpPr>
          <p:nvPr/>
        </p:nvSpPr>
        <p:spPr bwMode="auto">
          <a:xfrm>
            <a:off x="6672064" y="1772817"/>
            <a:ext cx="3782576" cy="1729159"/>
          </a:xfrm>
          <a:prstGeom prst="ellipse">
            <a:avLst/>
          </a:prstGeom>
          <a:noFill/>
          <a:ln w="38100">
            <a:solidFill>
              <a:schemeClr val="tx2"/>
            </a:solidFill>
            <a:round/>
            <a:headEnd/>
            <a:tailEnd/>
          </a:ln>
        </p:spPr>
        <p:txBody>
          <a:bodyPr wrap="none" anchor="ctr"/>
          <a:lstStyle/>
          <a:p>
            <a:pPr algn="ctr"/>
            <a:r>
              <a:rPr lang="ja-JP" altLang="en-US" sz="4400" dirty="0">
                <a:solidFill>
                  <a:schemeClr val="tx2"/>
                </a:solidFill>
              </a:rPr>
              <a:t>非日常生活圏</a:t>
            </a:r>
          </a:p>
        </p:txBody>
      </p:sp>
      <p:sp>
        <p:nvSpPr>
          <p:cNvPr id="13319" name="AutoShape 6"/>
          <p:cNvSpPr>
            <a:spLocks noChangeArrowheads="1"/>
          </p:cNvSpPr>
          <p:nvPr/>
        </p:nvSpPr>
        <p:spPr bwMode="auto">
          <a:xfrm flipH="1" flipV="1">
            <a:off x="4367808" y="3213348"/>
            <a:ext cx="2808312" cy="647700"/>
          </a:xfrm>
          <a:prstGeom prst="curvedDownArrow">
            <a:avLst>
              <a:gd name="adj1" fmla="val 81961"/>
              <a:gd name="adj2" fmla="val 163922"/>
              <a:gd name="adj3" fmla="val 33333"/>
            </a:avLst>
          </a:prstGeom>
          <a:solidFill>
            <a:schemeClr val="accent6">
              <a:lumMod val="20000"/>
              <a:lumOff val="80000"/>
            </a:schemeClr>
          </a:solidFill>
          <a:ln w="9525">
            <a:solidFill>
              <a:schemeClr val="tx1"/>
            </a:solidFill>
            <a:miter lim="800000"/>
            <a:headEnd/>
            <a:tailEnd/>
          </a:ln>
        </p:spPr>
        <p:txBody>
          <a:bodyPr wrap="none" anchor="ctr"/>
          <a:lstStyle/>
          <a:p>
            <a:endParaRPr lang="ja-JP" altLang="en-US"/>
          </a:p>
        </p:txBody>
      </p:sp>
      <p:sp>
        <p:nvSpPr>
          <p:cNvPr id="13320" name="Text Box 7"/>
          <p:cNvSpPr txBox="1">
            <a:spLocks noChangeArrowheads="1"/>
          </p:cNvSpPr>
          <p:nvPr/>
        </p:nvSpPr>
        <p:spPr bwMode="auto">
          <a:xfrm>
            <a:off x="5375920" y="2996952"/>
            <a:ext cx="1098550" cy="641350"/>
          </a:xfrm>
          <a:prstGeom prst="rect">
            <a:avLst/>
          </a:prstGeom>
          <a:noFill/>
          <a:ln w="9525">
            <a:noFill/>
            <a:miter lim="800000"/>
            <a:headEnd/>
            <a:tailEnd/>
          </a:ln>
        </p:spPr>
        <p:txBody>
          <a:bodyPr wrap="none">
            <a:spAutoFit/>
          </a:bodyPr>
          <a:lstStyle/>
          <a:p>
            <a:r>
              <a:rPr lang="ja-JP" altLang="en-US" sz="3600" dirty="0">
                <a:solidFill>
                  <a:srgbClr val="FF0000"/>
                </a:solidFill>
              </a:rPr>
              <a:t>移動</a:t>
            </a:r>
          </a:p>
        </p:txBody>
      </p:sp>
      <p:sp>
        <p:nvSpPr>
          <p:cNvPr id="13322" name="AutoShape 10"/>
          <p:cNvSpPr>
            <a:spLocks noChangeArrowheads="1"/>
          </p:cNvSpPr>
          <p:nvPr/>
        </p:nvSpPr>
        <p:spPr bwMode="auto">
          <a:xfrm flipH="1">
            <a:off x="4008636" y="3717033"/>
            <a:ext cx="3887564" cy="1439863"/>
          </a:xfrm>
          <a:prstGeom prst="rightArrow">
            <a:avLst>
              <a:gd name="adj1" fmla="val 50000"/>
              <a:gd name="adj2" fmla="val 53776"/>
            </a:avLst>
          </a:prstGeom>
          <a:solidFill>
            <a:schemeClr val="bg1"/>
          </a:solidFill>
          <a:ln w="9525">
            <a:solidFill>
              <a:schemeClr val="tx1"/>
            </a:solidFill>
            <a:miter lim="800000"/>
            <a:headEnd/>
            <a:tailEnd/>
          </a:ln>
        </p:spPr>
        <p:txBody>
          <a:bodyPr wrap="none" anchor="ctr"/>
          <a:lstStyle/>
          <a:p>
            <a:r>
              <a:rPr lang="ja-JP" altLang="en-US" sz="3600" dirty="0"/>
              <a:t>移動の容易化</a:t>
            </a:r>
          </a:p>
        </p:txBody>
      </p:sp>
      <p:sp>
        <p:nvSpPr>
          <p:cNvPr id="16" name="Oval 4"/>
          <p:cNvSpPr>
            <a:spLocks noChangeArrowheads="1"/>
          </p:cNvSpPr>
          <p:nvPr/>
        </p:nvSpPr>
        <p:spPr bwMode="auto">
          <a:xfrm>
            <a:off x="4583832" y="4939754"/>
            <a:ext cx="3096344" cy="1081534"/>
          </a:xfrm>
          <a:prstGeom prst="ellipse">
            <a:avLst/>
          </a:prstGeom>
          <a:noFill/>
          <a:ln w="57150">
            <a:solidFill>
              <a:schemeClr val="tx2"/>
            </a:solidFill>
            <a:round/>
            <a:headEnd/>
            <a:tailEnd/>
          </a:ln>
        </p:spPr>
        <p:txBody>
          <a:bodyPr wrap="none" anchor="ctr"/>
          <a:lstStyle/>
          <a:p>
            <a:pPr algn="ctr"/>
            <a:r>
              <a:rPr lang="ja-JP" altLang="en-US" sz="3200" dirty="0">
                <a:solidFill>
                  <a:schemeClr val="tx2"/>
                </a:solidFill>
              </a:rPr>
              <a:t>便宜置籍空間</a:t>
            </a:r>
          </a:p>
        </p:txBody>
      </p:sp>
      <p:sp>
        <p:nvSpPr>
          <p:cNvPr id="17" name="角丸四角形 16"/>
          <p:cNvSpPr/>
          <p:nvPr/>
        </p:nvSpPr>
        <p:spPr>
          <a:xfrm>
            <a:off x="8040216" y="4005064"/>
            <a:ext cx="2016224" cy="914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lumMod val="95000"/>
                    <a:lumOff val="5000"/>
                  </a:schemeClr>
                </a:solidFill>
              </a:rPr>
              <a:t>空飛ぶ</a:t>
            </a:r>
            <a:endParaRPr lang="en-US" altLang="ja-JP" sz="2800" dirty="0">
              <a:solidFill>
                <a:schemeClr val="tx1">
                  <a:lumMod val="95000"/>
                  <a:lumOff val="5000"/>
                </a:schemeClr>
              </a:solidFill>
            </a:endParaRPr>
          </a:p>
          <a:p>
            <a:pPr algn="ctr"/>
            <a:r>
              <a:rPr lang="ja-JP" altLang="en-US" sz="2800" dirty="0">
                <a:solidFill>
                  <a:schemeClr val="tx1">
                    <a:lumMod val="95000"/>
                    <a:lumOff val="5000"/>
                  </a:schemeClr>
                </a:solidFill>
              </a:rPr>
              <a:t>眼科病院</a:t>
            </a:r>
          </a:p>
        </p:txBody>
      </p:sp>
      <p:sp>
        <p:nvSpPr>
          <p:cNvPr id="18" name="角丸四角形 17"/>
          <p:cNvSpPr/>
          <p:nvPr/>
        </p:nvSpPr>
        <p:spPr>
          <a:xfrm>
            <a:off x="1919536" y="4026768"/>
            <a:ext cx="2016224"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accent3">
                    <a:lumMod val="75000"/>
                  </a:schemeClr>
                </a:solidFill>
              </a:rPr>
              <a:t>出張パーティー屋</a:t>
            </a:r>
          </a:p>
        </p:txBody>
      </p:sp>
      <p:sp>
        <p:nvSpPr>
          <p:cNvPr id="19" name="角丸四角形 18"/>
          <p:cNvSpPr/>
          <p:nvPr/>
        </p:nvSpPr>
        <p:spPr>
          <a:xfrm>
            <a:off x="4008636" y="6093296"/>
            <a:ext cx="2087364" cy="7200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chemeClr val="tx1">
                    <a:lumMod val="95000"/>
                    <a:lumOff val="5000"/>
                  </a:schemeClr>
                </a:solidFill>
              </a:rPr>
              <a:t>カジノ船</a:t>
            </a:r>
          </a:p>
        </p:txBody>
      </p:sp>
      <p:sp>
        <p:nvSpPr>
          <p:cNvPr id="20" name="角丸四角形 19"/>
          <p:cNvSpPr/>
          <p:nvPr/>
        </p:nvSpPr>
        <p:spPr>
          <a:xfrm>
            <a:off x="7033384" y="6093296"/>
            <a:ext cx="1937896" cy="7200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chemeClr val="tx1">
                    <a:lumMod val="95000"/>
                    <a:lumOff val="5000"/>
                  </a:schemeClr>
                </a:solidFill>
              </a:rPr>
              <a:t>特別区</a:t>
            </a:r>
          </a:p>
        </p:txBody>
      </p:sp>
    </p:spTree>
    <p:extLst>
      <p:ext uri="{BB962C8B-B14F-4D97-AF65-F5344CB8AC3E}">
        <p14:creationId xmlns:p14="http://schemas.microsoft.com/office/powerpoint/2010/main" val="7486581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Medal standings since 1996"/>
          <p:cNvSpPr>
            <a:spLocks noChangeAspect="1" noChangeArrowheads="1"/>
          </p:cNvSpPr>
          <p:nvPr/>
        </p:nvSpPr>
        <p:spPr bwMode="auto">
          <a:xfrm>
            <a:off x="155574" y="-144463"/>
            <a:ext cx="4599305" cy="45993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7" name="図 6"/>
          <p:cNvPicPr>
            <a:picLocks noChangeAspect="1"/>
          </p:cNvPicPr>
          <p:nvPr/>
        </p:nvPicPr>
        <p:blipFill rotWithShape="1">
          <a:blip r:embed="rId2"/>
          <a:srcRect l="22689" t="39499" r="43301" b="26346"/>
          <a:stretch/>
        </p:blipFill>
        <p:spPr>
          <a:xfrm>
            <a:off x="155574" y="132080"/>
            <a:ext cx="11510291" cy="6502399"/>
          </a:xfrm>
          <a:prstGeom prst="rect">
            <a:avLst/>
          </a:prstGeom>
        </p:spPr>
      </p:pic>
    </p:spTree>
    <p:extLst>
      <p:ext uri="{BB962C8B-B14F-4D97-AF65-F5344CB8AC3E}">
        <p14:creationId xmlns:p14="http://schemas.microsoft.com/office/powerpoint/2010/main" val="36693022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981200" y="116632"/>
            <a:ext cx="8229600" cy="1143000"/>
          </a:xfrm>
          <a:ln>
            <a:solidFill>
              <a:schemeClr val="accent1"/>
            </a:solidFill>
          </a:ln>
        </p:spPr>
        <p:txBody>
          <a:bodyPr>
            <a:normAutofit/>
          </a:bodyPr>
          <a:lstStyle/>
          <a:p>
            <a:pPr algn="ctr"/>
            <a:r>
              <a:rPr lang="ja-JP" altLang="en-US" dirty="0" smtClean="0"/>
              <a:t>規制と人流ビジネスの関係</a:t>
            </a:r>
            <a:endParaRPr kumimoji="1" lang="ja-JP" altLang="en-US" dirty="0"/>
          </a:p>
        </p:txBody>
      </p:sp>
      <p:sp>
        <p:nvSpPr>
          <p:cNvPr id="5" name="正方形/長方形 4"/>
          <p:cNvSpPr/>
          <p:nvPr/>
        </p:nvSpPr>
        <p:spPr>
          <a:xfrm>
            <a:off x="6384032" y="1772816"/>
            <a:ext cx="2880320" cy="21602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a:solidFill>
                  <a:schemeClr val="tx1">
                    <a:lumMod val="95000"/>
                    <a:lumOff val="5000"/>
                  </a:schemeClr>
                </a:solidFill>
              </a:rPr>
              <a:t>非規制国・地域</a:t>
            </a:r>
          </a:p>
        </p:txBody>
      </p:sp>
      <p:sp>
        <p:nvSpPr>
          <p:cNvPr id="6" name="正方形/長方形 5"/>
          <p:cNvSpPr/>
          <p:nvPr/>
        </p:nvSpPr>
        <p:spPr>
          <a:xfrm>
            <a:off x="1010969" y="2611120"/>
            <a:ext cx="2975096" cy="24020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dirty="0">
                <a:solidFill>
                  <a:schemeClr val="tx1">
                    <a:lumMod val="95000"/>
                    <a:lumOff val="5000"/>
                  </a:schemeClr>
                </a:solidFill>
              </a:rPr>
              <a:t>規制国</a:t>
            </a:r>
            <a:endParaRPr lang="en-US" altLang="ja-JP" sz="4800" dirty="0">
              <a:solidFill>
                <a:schemeClr val="tx1">
                  <a:lumMod val="95000"/>
                  <a:lumOff val="5000"/>
                </a:schemeClr>
              </a:solidFill>
            </a:endParaRPr>
          </a:p>
          <a:p>
            <a:pPr algn="ctr"/>
            <a:r>
              <a:rPr lang="ja-JP" altLang="en-US" sz="4800" dirty="0">
                <a:solidFill>
                  <a:schemeClr val="tx1">
                    <a:lumMod val="95000"/>
                    <a:lumOff val="5000"/>
                  </a:schemeClr>
                </a:solidFill>
              </a:rPr>
              <a:t>地域</a:t>
            </a:r>
          </a:p>
        </p:txBody>
      </p:sp>
      <p:sp>
        <p:nvSpPr>
          <p:cNvPr id="7" name="正方形/長方形 6"/>
          <p:cNvSpPr/>
          <p:nvPr/>
        </p:nvSpPr>
        <p:spPr>
          <a:xfrm>
            <a:off x="6456040" y="4437112"/>
            <a:ext cx="2952328" cy="21602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chemeClr val="tx1">
                    <a:lumMod val="95000"/>
                    <a:lumOff val="5000"/>
                  </a:schemeClr>
                </a:solidFill>
              </a:rPr>
              <a:t>非規制国・地域</a:t>
            </a:r>
          </a:p>
        </p:txBody>
      </p:sp>
      <p:sp>
        <p:nvSpPr>
          <p:cNvPr id="8" name="下カーブ矢印 7"/>
          <p:cNvSpPr/>
          <p:nvPr/>
        </p:nvSpPr>
        <p:spPr>
          <a:xfrm>
            <a:off x="3719736" y="1988840"/>
            <a:ext cx="2592288"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9" name="円/楕円 8"/>
          <p:cNvSpPr/>
          <p:nvPr/>
        </p:nvSpPr>
        <p:spPr>
          <a:xfrm>
            <a:off x="5582568" y="4554586"/>
            <a:ext cx="1721740" cy="89692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chemeClr val="tx1">
                    <a:lumMod val="95000"/>
                    <a:lumOff val="5000"/>
                  </a:schemeClr>
                </a:solidFill>
              </a:rPr>
              <a:t>カジノ</a:t>
            </a:r>
            <a:endParaRPr lang="en-US" altLang="ja-JP" sz="3200" dirty="0">
              <a:solidFill>
                <a:schemeClr val="tx1">
                  <a:lumMod val="95000"/>
                  <a:lumOff val="5000"/>
                </a:schemeClr>
              </a:solidFill>
            </a:endParaRPr>
          </a:p>
          <a:p>
            <a:pPr algn="ctr"/>
            <a:r>
              <a:rPr lang="ja-JP" altLang="en-US" sz="3200" dirty="0" smtClean="0">
                <a:solidFill>
                  <a:schemeClr val="tx1">
                    <a:lumMod val="95000"/>
                    <a:lumOff val="5000"/>
                  </a:schemeClr>
                </a:solidFill>
              </a:rPr>
              <a:t>風俗</a:t>
            </a:r>
            <a:endParaRPr lang="ja-JP" altLang="en-US" sz="3200" dirty="0">
              <a:solidFill>
                <a:schemeClr val="tx1">
                  <a:lumMod val="95000"/>
                  <a:lumOff val="5000"/>
                </a:schemeClr>
              </a:solidFill>
            </a:endParaRPr>
          </a:p>
        </p:txBody>
      </p:sp>
      <p:sp>
        <p:nvSpPr>
          <p:cNvPr id="11" name="下カーブ矢印 10"/>
          <p:cNvSpPr/>
          <p:nvPr/>
        </p:nvSpPr>
        <p:spPr>
          <a:xfrm flipV="1">
            <a:off x="3719736" y="5229200"/>
            <a:ext cx="2592288" cy="79208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2" name="円/楕円 11"/>
          <p:cNvSpPr/>
          <p:nvPr/>
        </p:nvSpPr>
        <p:spPr>
          <a:xfrm>
            <a:off x="3637280" y="2720360"/>
            <a:ext cx="1234584" cy="2213824"/>
          </a:xfrm>
          <a:prstGeom prst="ellipse">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lumMod val="95000"/>
                    <a:lumOff val="5000"/>
                  </a:schemeClr>
                </a:solidFill>
              </a:rPr>
              <a:t>闇</a:t>
            </a:r>
            <a:endParaRPr lang="en-US" altLang="ja-JP" sz="3600" dirty="0" smtClean="0">
              <a:solidFill>
                <a:schemeClr val="tx1">
                  <a:lumMod val="95000"/>
                  <a:lumOff val="5000"/>
                </a:schemeClr>
              </a:solidFill>
            </a:endParaRPr>
          </a:p>
          <a:p>
            <a:pPr algn="ctr"/>
            <a:r>
              <a:rPr lang="ja-JP" altLang="en-US" sz="3600" dirty="0" smtClean="0">
                <a:solidFill>
                  <a:schemeClr val="tx1">
                    <a:lumMod val="95000"/>
                    <a:lumOff val="5000"/>
                  </a:schemeClr>
                </a:solidFill>
              </a:rPr>
              <a:t>事</a:t>
            </a:r>
            <a:endParaRPr lang="en-US" altLang="ja-JP" sz="3600" dirty="0" smtClean="0">
              <a:solidFill>
                <a:schemeClr val="tx1">
                  <a:lumMod val="95000"/>
                  <a:lumOff val="5000"/>
                </a:schemeClr>
              </a:solidFill>
            </a:endParaRPr>
          </a:p>
          <a:p>
            <a:pPr algn="ctr"/>
            <a:r>
              <a:rPr lang="ja-JP" altLang="en-US" sz="3600" dirty="0" smtClean="0">
                <a:solidFill>
                  <a:schemeClr val="tx1">
                    <a:lumMod val="95000"/>
                    <a:lumOff val="5000"/>
                  </a:schemeClr>
                </a:solidFill>
              </a:rPr>
              <a:t>業</a:t>
            </a:r>
            <a:endParaRPr lang="ja-JP" altLang="en-US" sz="3600" dirty="0">
              <a:solidFill>
                <a:schemeClr val="tx1">
                  <a:lumMod val="95000"/>
                  <a:lumOff val="5000"/>
                </a:schemeClr>
              </a:solidFill>
            </a:endParaRPr>
          </a:p>
        </p:txBody>
      </p:sp>
      <p:sp>
        <p:nvSpPr>
          <p:cNvPr id="13" name="三方向矢印 12"/>
          <p:cNvSpPr/>
          <p:nvPr/>
        </p:nvSpPr>
        <p:spPr>
          <a:xfrm rot="16200000">
            <a:off x="5215332" y="3016188"/>
            <a:ext cx="1216152" cy="1249296"/>
          </a:xfrm>
          <a:prstGeom prst="leftRightUpArrow">
            <a:avLst>
              <a:gd name="adj1" fmla="val 27314"/>
              <a:gd name="adj2" fmla="val 25000"/>
              <a:gd name="adj3" fmla="val 25000"/>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3200" dirty="0">
                <a:solidFill>
                  <a:schemeClr val="tx1">
                    <a:lumMod val="95000"/>
                    <a:lumOff val="5000"/>
                  </a:schemeClr>
                </a:solidFill>
              </a:rPr>
              <a:t>競争関係</a:t>
            </a:r>
          </a:p>
        </p:txBody>
      </p:sp>
      <p:sp>
        <p:nvSpPr>
          <p:cNvPr id="14" name="左カーブ矢印 13"/>
          <p:cNvSpPr/>
          <p:nvPr/>
        </p:nvSpPr>
        <p:spPr>
          <a:xfrm>
            <a:off x="8256240" y="3429000"/>
            <a:ext cx="432048" cy="129614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5" name="左カーブ矢印 14"/>
          <p:cNvSpPr/>
          <p:nvPr/>
        </p:nvSpPr>
        <p:spPr>
          <a:xfrm flipH="1" flipV="1">
            <a:off x="7527776" y="3356992"/>
            <a:ext cx="440432" cy="129614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6" name="円/楕円 15"/>
          <p:cNvSpPr/>
          <p:nvPr/>
        </p:nvSpPr>
        <p:spPr>
          <a:xfrm>
            <a:off x="5582568" y="5826968"/>
            <a:ext cx="2019724"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a:solidFill>
                  <a:schemeClr val="tx1">
                    <a:lumMod val="95000"/>
                    <a:lumOff val="5000"/>
                  </a:schemeClr>
                </a:solidFill>
              </a:rPr>
              <a:t>暴力等</a:t>
            </a:r>
          </a:p>
        </p:txBody>
      </p:sp>
      <p:sp>
        <p:nvSpPr>
          <p:cNvPr id="17" name="下カーブ矢印 16"/>
          <p:cNvSpPr/>
          <p:nvPr/>
        </p:nvSpPr>
        <p:spPr>
          <a:xfrm rot="1525968" flipV="1">
            <a:off x="2280878" y="5765768"/>
            <a:ext cx="4051505" cy="79208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8" name="フローチャート : 和接合 17"/>
          <p:cNvSpPr/>
          <p:nvPr/>
        </p:nvSpPr>
        <p:spPr>
          <a:xfrm>
            <a:off x="2495600" y="5733256"/>
            <a:ext cx="1728192" cy="684656"/>
          </a:xfrm>
          <a:prstGeom prst="flowChartSummingJunct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2400" b="1" dirty="0">
                <a:solidFill>
                  <a:schemeClr val="tx1">
                    <a:lumMod val="95000"/>
                    <a:lumOff val="5000"/>
                  </a:schemeClr>
                </a:solidFill>
              </a:rPr>
              <a:t>国外犯</a:t>
            </a:r>
          </a:p>
        </p:txBody>
      </p:sp>
      <p:sp>
        <p:nvSpPr>
          <p:cNvPr id="19" name="円/楕円 18"/>
          <p:cNvSpPr/>
          <p:nvPr/>
        </p:nvSpPr>
        <p:spPr>
          <a:xfrm>
            <a:off x="6183986" y="1323608"/>
            <a:ext cx="1589200"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rgbClr val="FF0000"/>
                </a:solidFill>
              </a:rPr>
              <a:t>医療</a:t>
            </a:r>
            <a:r>
              <a:rPr lang="ja-JP" altLang="en-US" sz="3200" b="1" dirty="0" smtClean="0">
                <a:solidFill>
                  <a:srgbClr val="FF0000"/>
                </a:solidFill>
              </a:rPr>
              <a:t>行為</a:t>
            </a:r>
            <a:endParaRPr lang="ja-JP" altLang="en-US" sz="3200" dirty="0">
              <a:solidFill>
                <a:schemeClr val="tx1">
                  <a:lumMod val="95000"/>
                  <a:lumOff val="5000"/>
                </a:schemeClr>
              </a:solidFill>
            </a:endParaRPr>
          </a:p>
        </p:txBody>
      </p:sp>
      <p:sp>
        <p:nvSpPr>
          <p:cNvPr id="21" name="正方形/長方形 20"/>
          <p:cNvSpPr/>
          <p:nvPr/>
        </p:nvSpPr>
        <p:spPr>
          <a:xfrm>
            <a:off x="9624392" y="1340768"/>
            <a:ext cx="864096" cy="5445224"/>
          </a:xfrm>
          <a:prstGeom prst="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3600" dirty="0">
                <a:solidFill>
                  <a:schemeClr val="tx1">
                    <a:lumMod val="95000"/>
                    <a:lumOff val="5000"/>
                  </a:schemeClr>
                </a:solidFill>
              </a:rPr>
              <a:t>（脱法的）便宜置籍国・地域</a:t>
            </a:r>
          </a:p>
        </p:txBody>
      </p:sp>
      <p:sp>
        <p:nvSpPr>
          <p:cNvPr id="20" name="円/楕円 19"/>
          <p:cNvSpPr/>
          <p:nvPr/>
        </p:nvSpPr>
        <p:spPr>
          <a:xfrm>
            <a:off x="7701280" y="1362334"/>
            <a:ext cx="2036750"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srgbClr val="FF0000"/>
                </a:solidFill>
              </a:rPr>
              <a:t>家族法の世界</a:t>
            </a:r>
            <a:endParaRPr lang="ja-JP" altLang="en-US" sz="2800" dirty="0">
              <a:solidFill>
                <a:schemeClr val="tx1">
                  <a:lumMod val="95000"/>
                  <a:lumOff val="5000"/>
                </a:schemeClr>
              </a:solidFill>
            </a:endParaRPr>
          </a:p>
        </p:txBody>
      </p:sp>
      <p:sp>
        <p:nvSpPr>
          <p:cNvPr id="22" name="正方形/長方形 21"/>
          <p:cNvSpPr/>
          <p:nvPr/>
        </p:nvSpPr>
        <p:spPr>
          <a:xfrm>
            <a:off x="11199192" y="101248"/>
            <a:ext cx="864096" cy="6675472"/>
          </a:xfrm>
          <a:prstGeom prst="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3600" dirty="0" smtClean="0">
                <a:solidFill>
                  <a:schemeClr val="tx1">
                    <a:lumMod val="95000"/>
                    <a:lumOff val="5000"/>
                  </a:schemeClr>
                </a:solidFill>
              </a:rPr>
              <a:t>便宜置籍船は禁酒法で発生</a:t>
            </a:r>
            <a:endParaRPr lang="ja-JP" altLang="en-US" sz="3600" dirty="0">
              <a:solidFill>
                <a:schemeClr val="tx1">
                  <a:lumMod val="95000"/>
                  <a:lumOff val="5000"/>
                </a:schemeClr>
              </a:solidFill>
            </a:endParaRPr>
          </a:p>
        </p:txBody>
      </p:sp>
    </p:spTree>
    <p:extLst>
      <p:ext uri="{BB962C8B-B14F-4D97-AF65-F5344CB8AC3E}">
        <p14:creationId xmlns:p14="http://schemas.microsoft.com/office/powerpoint/2010/main" val="14887869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51765"/>
            <a:ext cx="10515600" cy="1325563"/>
          </a:xfrm>
          <a:ln>
            <a:solidFill>
              <a:schemeClr val="tx1">
                <a:lumMod val="95000"/>
                <a:lumOff val="5000"/>
              </a:schemeClr>
            </a:solidFill>
          </a:ln>
        </p:spPr>
        <p:txBody>
          <a:bodyPr>
            <a:normAutofit/>
          </a:bodyPr>
          <a:lstStyle/>
          <a:p>
            <a:pPr algn="ctr"/>
            <a:r>
              <a:rPr lang="en-US" altLang="ja-JP" sz="5400" dirty="0" smtClean="0"/>
              <a:t>2010</a:t>
            </a:r>
            <a:r>
              <a:rPr lang="ja-JP" altLang="en-US" sz="5400" dirty="0" smtClean="0"/>
              <a:t>年　医療</a:t>
            </a:r>
            <a:r>
              <a:rPr lang="ja-JP" altLang="en-US" sz="5400" dirty="0"/>
              <a:t>滞在</a:t>
            </a:r>
            <a:r>
              <a:rPr lang="ja-JP" altLang="en-US" sz="5400" dirty="0" smtClean="0"/>
              <a:t>ビザ　創設</a:t>
            </a:r>
            <a:endParaRPr kumimoji="1" lang="ja-JP" altLang="en-US" sz="5400" dirty="0"/>
          </a:p>
        </p:txBody>
      </p:sp>
      <p:sp>
        <p:nvSpPr>
          <p:cNvPr id="3" name="コンテンツ プレースホルダー 2"/>
          <p:cNvSpPr>
            <a:spLocks noGrp="1"/>
          </p:cNvSpPr>
          <p:nvPr>
            <p:ph idx="1"/>
          </p:nvPr>
        </p:nvSpPr>
        <p:spPr>
          <a:xfrm>
            <a:off x="375920" y="1825624"/>
            <a:ext cx="11816080" cy="5144135"/>
          </a:xfrm>
        </p:spPr>
        <p:txBody>
          <a:bodyPr>
            <a:normAutofit/>
          </a:bodyPr>
          <a:lstStyle/>
          <a:p>
            <a:r>
              <a:rPr lang="ja-JP" altLang="en-US" sz="4000" dirty="0" smtClean="0"/>
              <a:t>人間</a:t>
            </a:r>
            <a:r>
              <a:rPr lang="ja-JP" altLang="en-US" sz="4000" dirty="0"/>
              <a:t>ドック，健康診断，検診，歯科治療，療養（</a:t>
            </a:r>
            <a:r>
              <a:rPr lang="en-US" altLang="ja-JP" sz="4000" dirty="0"/>
              <a:t>90</a:t>
            </a:r>
            <a:r>
              <a:rPr lang="ja-JP" altLang="en-US" sz="4000" dirty="0"/>
              <a:t>日以内の温泉湯治等を含む</a:t>
            </a:r>
            <a:r>
              <a:rPr lang="ja-JP" altLang="en-US" sz="4000" dirty="0" smtClean="0"/>
              <a:t>）</a:t>
            </a:r>
            <a:endParaRPr lang="en-US" altLang="ja-JP" sz="4000" dirty="0" smtClean="0"/>
          </a:p>
          <a:p>
            <a:r>
              <a:rPr lang="ja-JP" altLang="en-US" sz="4000" dirty="0" smtClean="0"/>
              <a:t>数次</a:t>
            </a:r>
            <a:r>
              <a:rPr lang="ja-JP" altLang="en-US" sz="4000" dirty="0"/>
              <a:t>有効のビザを申請する場合には医師による「治療予定表」の提出が</a:t>
            </a:r>
            <a:r>
              <a:rPr lang="ja-JP" altLang="en-US" sz="4000" dirty="0" smtClean="0"/>
              <a:t>必要</a:t>
            </a:r>
            <a:endParaRPr lang="en-US" altLang="ja-JP" sz="4000" dirty="0" smtClean="0"/>
          </a:p>
          <a:p>
            <a:r>
              <a:rPr lang="ja-JP" altLang="en-US" sz="4000" b="1" dirty="0" smtClean="0"/>
              <a:t>親戚</a:t>
            </a:r>
            <a:r>
              <a:rPr lang="ja-JP" altLang="en-US" sz="4000" b="1" dirty="0"/>
              <a:t>以外の</a:t>
            </a:r>
            <a:r>
              <a:rPr lang="ja-JP" altLang="en-US" sz="4000" b="1" dirty="0" smtClean="0"/>
              <a:t>者，</a:t>
            </a:r>
            <a:r>
              <a:rPr lang="ja-JP" altLang="en-US" sz="4000" b="1" dirty="0"/>
              <a:t>必要に応じ同伴者として同行</a:t>
            </a:r>
            <a:r>
              <a:rPr lang="ja-JP" altLang="en-US" sz="4000" dirty="0"/>
              <a:t>が</a:t>
            </a:r>
            <a:r>
              <a:rPr lang="ja-JP" altLang="en-US" sz="4000" dirty="0" smtClean="0"/>
              <a:t>可能</a:t>
            </a:r>
            <a:endParaRPr lang="en-US" altLang="ja-JP" sz="4000" dirty="0" smtClean="0"/>
          </a:p>
          <a:p>
            <a:r>
              <a:rPr lang="ja-JP" altLang="en-US" sz="4000" b="1" dirty="0" smtClean="0"/>
              <a:t>有効期間は必要</a:t>
            </a:r>
            <a:r>
              <a:rPr lang="ja-JP" altLang="en-US" sz="4000" b="1" dirty="0"/>
              <a:t>に応じ</a:t>
            </a:r>
            <a:r>
              <a:rPr lang="en-US" altLang="ja-JP" sz="4000" b="1" dirty="0"/>
              <a:t>3</a:t>
            </a:r>
            <a:r>
              <a:rPr lang="ja-JP" altLang="en-US" sz="4000" b="1" dirty="0" smtClean="0"/>
              <a:t>年。</a:t>
            </a:r>
            <a:endParaRPr lang="en-US" altLang="ja-JP" sz="4000" b="1" dirty="0" smtClean="0"/>
          </a:p>
          <a:p>
            <a:r>
              <a:rPr lang="ja-JP" altLang="en-US" sz="4000" dirty="0" smtClean="0"/>
              <a:t>滞在</a:t>
            </a:r>
            <a:r>
              <a:rPr lang="ja-JP" altLang="en-US" sz="4000" dirty="0"/>
              <a:t>予定期間が</a:t>
            </a:r>
            <a:r>
              <a:rPr lang="en-US" altLang="ja-JP" sz="4000" dirty="0"/>
              <a:t>90</a:t>
            </a:r>
            <a:r>
              <a:rPr lang="ja-JP" altLang="en-US" sz="4000" dirty="0"/>
              <a:t>日を超える場合は入院が</a:t>
            </a:r>
            <a:r>
              <a:rPr lang="ja-JP" altLang="en-US" sz="4000" dirty="0" smtClean="0"/>
              <a:t>前提</a:t>
            </a:r>
            <a:endParaRPr kumimoji="1" lang="ja-JP" altLang="en-US" sz="4000" dirty="0"/>
          </a:p>
        </p:txBody>
      </p:sp>
    </p:spTree>
    <p:extLst>
      <p:ext uri="{BB962C8B-B14F-4D97-AF65-F5344CB8AC3E}">
        <p14:creationId xmlns:p14="http://schemas.microsoft.com/office/powerpoint/2010/main" val="29846707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303417835"/>
              </p:ext>
            </p:extLst>
          </p:nvPr>
        </p:nvGraphicFramePr>
        <p:xfrm>
          <a:off x="10159" y="-10158"/>
          <a:ext cx="11998962" cy="6789641"/>
        </p:xfrm>
        <a:graphic>
          <a:graphicData uri="http://schemas.openxmlformats.org/drawingml/2006/table">
            <a:tbl>
              <a:tblPr>
                <a:tableStyleId>{5C22544A-7EE6-4342-B048-85BDC9FD1C3A}</a:tableStyleId>
              </a:tblPr>
              <a:tblGrid>
                <a:gridCol w="2313054"/>
                <a:gridCol w="3046888"/>
                <a:gridCol w="2554268"/>
                <a:gridCol w="2042376"/>
                <a:gridCol w="2042376"/>
              </a:tblGrid>
              <a:tr h="1439296">
                <a:tc>
                  <a:txBody>
                    <a:bodyPr/>
                    <a:lstStyle/>
                    <a:p>
                      <a:pPr algn="ctr" fontAlgn="ctr"/>
                      <a:r>
                        <a:rPr lang="ja-JP" altLang="en-US" sz="4800" u="none" strike="noStrike" dirty="0">
                          <a:effectLst/>
                        </a:rPr>
                        <a:t>国　　籍</a:t>
                      </a:r>
                      <a:endParaRPr lang="ja-JP" altLang="en-US" sz="48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a:txBody>
                    <a:bodyPr/>
                    <a:lstStyle/>
                    <a:p>
                      <a:pPr algn="ctr" fontAlgn="ctr"/>
                      <a:r>
                        <a:rPr lang="ja-JP" altLang="en-US" sz="4800" u="none" strike="noStrike" dirty="0" smtClean="0">
                          <a:effectLst/>
                        </a:rPr>
                        <a:t>発給数（</a:t>
                      </a:r>
                      <a:r>
                        <a:rPr lang="en-US" altLang="ja-JP" sz="4800" u="none" strike="noStrike" dirty="0" smtClean="0">
                          <a:effectLst/>
                        </a:rPr>
                        <a:t>H27</a:t>
                      </a:r>
                      <a:r>
                        <a:rPr lang="ja-JP" altLang="en-US" sz="4800" u="none" strike="noStrike" dirty="0" smtClean="0">
                          <a:effectLst/>
                        </a:rPr>
                        <a:t>年）</a:t>
                      </a:r>
                      <a:endParaRPr lang="ja-JP" altLang="en-US" sz="48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a:txBody>
                    <a:bodyPr/>
                    <a:lstStyle/>
                    <a:p>
                      <a:pPr algn="ctr" fontAlgn="ctr"/>
                      <a:r>
                        <a:rPr lang="ja-JP" altLang="en-US" sz="4800" u="none" strike="noStrike" dirty="0">
                          <a:effectLst/>
                        </a:rPr>
                        <a:t>短期滞在</a:t>
                      </a:r>
                      <a:endParaRPr lang="ja-JP" altLang="en-US" sz="48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a:txBody>
                    <a:bodyPr/>
                    <a:lstStyle/>
                    <a:p>
                      <a:pPr algn="ctr" fontAlgn="ctr"/>
                      <a:r>
                        <a:rPr lang="ja-JP" altLang="en-US" sz="4800" u="none" strike="noStrike" dirty="0">
                          <a:effectLst/>
                        </a:rPr>
                        <a:t>医療滞在</a:t>
                      </a:r>
                      <a:endParaRPr lang="ja-JP" altLang="en-US" sz="48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a:txBody>
                    <a:bodyPr/>
                    <a:lstStyle/>
                    <a:p>
                      <a:pPr algn="ctr" fontAlgn="ctr"/>
                      <a:r>
                        <a:rPr lang="ja-JP" altLang="en-US" sz="4800" u="none" strike="noStrike" dirty="0">
                          <a:effectLst/>
                        </a:rPr>
                        <a:t>就　　業</a:t>
                      </a:r>
                      <a:endParaRPr lang="ja-JP" altLang="en-US" sz="48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r>
              <a:tr h="1397971">
                <a:tc>
                  <a:txBody>
                    <a:bodyPr/>
                    <a:lstStyle/>
                    <a:p>
                      <a:pPr algn="ctr" fontAlgn="b"/>
                      <a:r>
                        <a:rPr lang="ja-JP" altLang="en-US" sz="4400" u="none" strike="noStrike" dirty="0">
                          <a:effectLst/>
                        </a:rPr>
                        <a:t>合　　計</a:t>
                      </a:r>
                      <a:endParaRPr lang="ja-JP" altLang="en-US" sz="4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b"/>
                </a:tc>
                <a:tc>
                  <a:txBody>
                    <a:bodyPr/>
                    <a:lstStyle/>
                    <a:p>
                      <a:pPr algn="r" fontAlgn="ctr"/>
                      <a:r>
                        <a:rPr lang="en-US" altLang="ja-JP" sz="4400" u="none" strike="noStrike" dirty="0">
                          <a:effectLst/>
                        </a:rPr>
                        <a:t>4,429,859</a:t>
                      </a:r>
                      <a:endParaRPr lang="en-US" altLang="ja-JP" sz="4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a:txBody>
                    <a:bodyPr/>
                    <a:lstStyle/>
                    <a:p>
                      <a:pPr algn="r" fontAlgn="ctr"/>
                      <a:r>
                        <a:rPr lang="en-US" altLang="ja-JP" sz="4400" u="none" strike="noStrike" dirty="0">
                          <a:effectLst/>
                        </a:rPr>
                        <a:t>4,201,068</a:t>
                      </a:r>
                      <a:endParaRPr lang="en-US" altLang="ja-JP" sz="4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a:txBody>
                    <a:bodyPr/>
                    <a:lstStyle/>
                    <a:p>
                      <a:pPr algn="r" fontAlgn="ctr"/>
                      <a:r>
                        <a:rPr lang="en-US" altLang="ja-JP" sz="4400" u="none" strike="noStrike" dirty="0">
                          <a:solidFill>
                            <a:srgbClr val="FF0000"/>
                          </a:solidFill>
                          <a:effectLst/>
                        </a:rPr>
                        <a:t>917</a:t>
                      </a:r>
                      <a:endParaRPr lang="en-US" altLang="ja-JP" sz="4400" b="1"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c>
                  <a:txBody>
                    <a:bodyPr/>
                    <a:lstStyle/>
                    <a:p>
                      <a:pPr algn="r" fontAlgn="ctr"/>
                      <a:r>
                        <a:rPr lang="en-US" altLang="ja-JP" sz="4400" u="none" strike="noStrike">
                          <a:effectLst/>
                        </a:rPr>
                        <a:t>25,333</a:t>
                      </a:r>
                      <a:endParaRPr lang="en-US" altLang="ja-JP" sz="44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ctr"/>
                </a:tc>
              </a:tr>
              <a:tr h="1286135">
                <a:tc>
                  <a:txBody>
                    <a:bodyPr/>
                    <a:lstStyle/>
                    <a:p>
                      <a:pPr algn="ctr" fontAlgn="b"/>
                      <a:r>
                        <a:rPr lang="ja-JP" altLang="en-US" sz="4400" u="none" strike="noStrike" dirty="0">
                          <a:effectLst/>
                        </a:rPr>
                        <a:t>中国</a:t>
                      </a:r>
                      <a:endParaRPr lang="ja-JP" altLang="en-US" sz="4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b"/>
                </a:tc>
                <a:tc>
                  <a:txBody>
                    <a:bodyPr/>
                    <a:lstStyle/>
                    <a:p>
                      <a:pPr algn="r" fontAlgn="b"/>
                      <a:r>
                        <a:rPr lang="en-US" altLang="ja-JP" sz="4400" u="none" strike="noStrike" dirty="0">
                          <a:effectLst/>
                        </a:rPr>
                        <a:t>3,780,773</a:t>
                      </a:r>
                      <a:endParaRPr lang="en-US" altLang="ja-JP" sz="4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b"/>
                </a:tc>
                <a:tc>
                  <a:txBody>
                    <a:bodyPr/>
                    <a:lstStyle/>
                    <a:p>
                      <a:pPr algn="r" fontAlgn="b"/>
                      <a:r>
                        <a:rPr lang="en-US" altLang="ja-JP" sz="4400" u="none" strike="noStrike" dirty="0">
                          <a:effectLst/>
                        </a:rPr>
                        <a:t>3,670,501</a:t>
                      </a:r>
                      <a:endParaRPr lang="en-US" altLang="ja-JP" sz="4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b"/>
                </a:tc>
                <a:tc>
                  <a:txBody>
                    <a:bodyPr/>
                    <a:lstStyle/>
                    <a:p>
                      <a:pPr algn="r" fontAlgn="b"/>
                      <a:r>
                        <a:rPr lang="en-US" altLang="ja-JP" sz="4400" u="none" strike="noStrike" dirty="0">
                          <a:solidFill>
                            <a:srgbClr val="FF0000"/>
                          </a:solidFill>
                          <a:effectLst/>
                        </a:rPr>
                        <a:t>829</a:t>
                      </a:r>
                      <a:endParaRPr lang="en-US" altLang="ja-JP" sz="4400" b="1"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7620" marR="7620" marT="7620" marB="0" anchor="b"/>
                </a:tc>
                <a:tc>
                  <a:txBody>
                    <a:bodyPr/>
                    <a:lstStyle/>
                    <a:p>
                      <a:pPr algn="r" fontAlgn="b"/>
                      <a:r>
                        <a:rPr lang="en-US" altLang="ja-JP" sz="4400" u="none" strike="noStrike" dirty="0">
                          <a:effectLst/>
                        </a:rPr>
                        <a:t>10,247</a:t>
                      </a:r>
                      <a:endParaRPr lang="en-US" altLang="ja-JP" sz="4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b"/>
                </a:tc>
              </a:tr>
              <a:tr h="1255420">
                <a:tc>
                  <a:txBody>
                    <a:bodyPr/>
                    <a:lstStyle/>
                    <a:p>
                      <a:pPr algn="ctr" fontAlgn="b"/>
                      <a:r>
                        <a:rPr lang="ja-JP" altLang="en-US" sz="4400" u="none" strike="noStrike" dirty="0">
                          <a:effectLst/>
                        </a:rPr>
                        <a:t>インドネシア</a:t>
                      </a:r>
                      <a:endParaRPr lang="ja-JP" altLang="en-US" sz="4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b"/>
                </a:tc>
                <a:tc>
                  <a:txBody>
                    <a:bodyPr/>
                    <a:lstStyle/>
                    <a:p>
                      <a:pPr algn="r" fontAlgn="b"/>
                      <a:r>
                        <a:rPr lang="en-US" altLang="ja-JP" sz="4400" u="none" strike="noStrike" dirty="0">
                          <a:effectLst/>
                        </a:rPr>
                        <a:t>162,273</a:t>
                      </a:r>
                      <a:endParaRPr lang="en-US" altLang="ja-JP" sz="4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b"/>
                </a:tc>
                <a:tc>
                  <a:txBody>
                    <a:bodyPr/>
                    <a:lstStyle/>
                    <a:p>
                      <a:pPr algn="r" fontAlgn="b"/>
                      <a:r>
                        <a:rPr lang="en-US" altLang="ja-JP" sz="4400" u="none" strike="noStrike" dirty="0">
                          <a:effectLst/>
                        </a:rPr>
                        <a:t>145,258</a:t>
                      </a:r>
                      <a:endParaRPr lang="en-US" altLang="ja-JP" sz="4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b"/>
                </a:tc>
                <a:tc>
                  <a:txBody>
                    <a:bodyPr/>
                    <a:lstStyle/>
                    <a:p>
                      <a:pPr algn="r" fontAlgn="b"/>
                      <a:r>
                        <a:rPr lang="en-US" altLang="ja-JP" sz="4400" u="none" strike="noStrike" dirty="0">
                          <a:effectLst/>
                        </a:rPr>
                        <a:t>2</a:t>
                      </a:r>
                      <a:endParaRPr lang="en-US" altLang="ja-JP" sz="4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b"/>
                </a:tc>
                <a:tc>
                  <a:txBody>
                    <a:bodyPr/>
                    <a:lstStyle/>
                    <a:p>
                      <a:pPr algn="r" fontAlgn="b"/>
                      <a:r>
                        <a:rPr lang="en-US" altLang="ja-JP" sz="4400" u="none" strike="noStrike" dirty="0">
                          <a:effectLst/>
                        </a:rPr>
                        <a:t>1,122</a:t>
                      </a:r>
                      <a:endParaRPr lang="en-US" altLang="ja-JP" sz="4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b"/>
                </a:tc>
              </a:tr>
              <a:tr h="1286135">
                <a:tc>
                  <a:txBody>
                    <a:bodyPr/>
                    <a:lstStyle/>
                    <a:p>
                      <a:pPr algn="ctr" fontAlgn="b"/>
                      <a:r>
                        <a:rPr lang="ja-JP" altLang="en-US" sz="4400" u="none" strike="noStrike" dirty="0">
                          <a:effectLst/>
                        </a:rPr>
                        <a:t>ロシア</a:t>
                      </a:r>
                      <a:endParaRPr lang="ja-JP" altLang="en-US" sz="4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b"/>
                </a:tc>
                <a:tc>
                  <a:txBody>
                    <a:bodyPr/>
                    <a:lstStyle/>
                    <a:p>
                      <a:pPr algn="r" fontAlgn="b"/>
                      <a:r>
                        <a:rPr lang="en-US" altLang="ja-JP" sz="4400" u="none" strike="noStrike">
                          <a:effectLst/>
                        </a:rPr>
                        <a:t>47,813</a:t>
                      </a:r>
                      <a:endParaRPr lang="en-US" altLang="ja-JP" sz="44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b"/>
                </a:tc>
                <a:tc>
                  <a:txBody>
                    <a:bodyPr/>
                    <a:lstStyle/>
                    <a:p>
                      <a:pPr algn="r" fontAlgn="b"/>
                      <a:r>
                        <a:rPr lang="en-US" altLang="ja-JP" sz="4400" u="none" strike="noStrike">
                          <a:effectLst/>
                        </a:rPr>
                        <a:t>41,838</a:t>
                      </a:r>
                      <a:endParaRPr lang="en-US" altLang="ja-JP" sz="44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b"/>
                </a:tc>
                <a:tc>
                  <a:txBody>
                    <a:bodyPr/>
                    <a:lstStyle/>
                    <a:p>
                      <a:pPr algn="r" fontAlgn="b"/>
                      <a:r>
                        <a:rPr lang="en-US" altLang="ja-JP" sz="4400" u="none" strike="noStrike" dirty="0">
                          <a:solidFill>
                            <a:srgbClr val="FF0000"/>
                          </a:solidFill>
                          <a:effectLst/>
                        </a:rPr>
                        <a:t>69</a:t>
                      </a:r>
                      <a:endParaRPr lang="en-US" altLang="ja-JP" sz="4400" b="1"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7620" marR="7620" marT="7620" marB="0" anchor="b"/>
                </a:tc>
                <a:tc>
                  <a:txBody>
                    <a:bodyPr/>
                    <a:lstStyle/>
                    <a:p>
                      <a:pPr algn="r" fontAlgn="b"/>
                      <a:r>
                        <a:rPr lang="en-US" altLang="ja-JP" sz="4400" u="none" strike="noStrike" dirty="0">
                          <a:effectLst/>
                        </a:rPr>
                        <a:t>2,318</a:t>
                      </a:r>
                      <a:endParaRPr lang="en-US" altLang="ja-JP" sz="4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b"/>
                </a:tc>
              </a:tr>
            </a:tbl>
          </a:graphicData>
        </a:graphic>
      </p:graphicFrame>
    </p:spTree>
    <p:extLst>
      <p:ext uri="{BB962C8B-B14F-4D97-AF65-F5344CB8AC3E}">
        <p14:creationId xmlns:p14="http://schemas.microsoft.com/office/powerpoint/2010/main" val="35798912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904875"/>
          </a:xfrm>
          <a:ln>
            <a:solidFill>
              <a:schemeClr val="accent1"/>
            </a:solidFill>
          </a:ln>
        </p:spPr>
        <p:txBody>
          <a:bodyPr>
            <a:normAutofit/>
          </a:bodyPr>
          <a:lstStyle/>
          <a:p>
            <a:pPr algn="ctr"/>
            <a:r>
              <a:rPr lang="en-US" altLang="ja-JP" sz="5400" b="1" dirty="0"/>
              <a:t>JCI</a:t>
            </a:r>
            <a:r>
              <a:rPr lang="ja-JP" altLang="ja-JP" sz="5400" b="1" dirty="0"/>
              <a:t>（国際病院評価機構）</a:t>
            </a:r>
            <a:endParaRPr kumimoji="1" lang="ja-JP" altLang="en-US" sz="5400" dirty="0"/>
          </a:p>
        </p:txBody>
      </p:sp>
      <p:sp>
        <p:nvSpPr>
          <p:cNvPr id="3" name="コンテンツ プレースホルダー 2"/>
          <p:cNvSpPr>
            <a:spLocks noGrp="1"/>
          </p:cNvSpPr>
          <p:nvPr>
            <p:ph idx="1"/>
          </p:nvPr>
        </p:nvSpPr>
        <p:spPr>
          <a:xfrm>
            <a:off x="182880" y="1825624"/>
            <a:ext cx="11724640" cy="4961255"/>
          </a:xfrm>
        </p:spPr>
        <p:txBody>
          <a:bodyPr>
            <a:normAutofit/>
          </a:bodyPr>
          <a:lstStyle/>
          <a:p>
            <a:r>
              <a:rPr lang="en-US" altLang="ja-JP" sz="3600" b="1" dirty="0"/>
              <a:t>JCI</a:t>
            </a:r>
            <a:r>
              <a:rPr lang="ja-JP" altLang="ja-JP" sz="3600" b="1" dirty="0"/>
              <a:t>（国際病院評価機構）認定の医療機関が極端に少ない</a:t>
            </a:r>
            <a:r>
              <a:rPr lang="ja-JP" altLang="ja-JP" sz="3600" dirty="0"/>
              <a:t>。</a:t>
            </a:r>
          </a:p>
          <a:p>
            <a:r>
              <a:rPr lang="ja-JP" altLang="ja-JP" sz="3600" dirty="0"/>
              <a:t>認証の有無で保険会社の対応に差が生じる米国や、独自の病院機能評価を持たない韓国等とは事情は</a:t>
            </a:r>
            <a:r>
              <a:rPr lang="ja-JP" altLang="ja-JP" sz="3600" dirty="0" smtClean="0"/>
              <a:t>異な</a:t>
            </a:r>
            <a:r>
              <a:rPr lang="ja-JP" altLang="en-US" sz="3600" dirty="0" smtClean="0"/>
              <a:t>る</a:t>
            </a:r>
            <a:r>
              <a:rPr lang="ja-JP" altLang="ja-JP" sz="3600" dirty="0" smtClean="0"/>
              <a:t>が</a:t>
            </a:r>
            <a:r>
              <a:rPr lang="ja-JP" altLang="ja-JP" sz="3600" dirty="0"/>
              <a:t>、近隣アジア諸国（シンガポール、タイ、台湾、韓国、中国、フィリピン）でも取得している病院が多数あり、日本の医療水準が低く国際基準を満たす病院がないとの誤解を世界から</a:t>
            </a:r>
            <a:r>
              <a:rPr lang="ja-JP" altLang="ja-JP" sz="3600" dirty="0" smtClean="0"/>
              <a:t>受けかね</a:t>
            </a:r>
            <a:r>
              <a:rPr lang="ja-JP" altLang="en-US" sz="3600" dirty="0" smtClean="0"/>
              <a:t>ない</a:t>
            </a:r>
            <a:r>
              <a:rPr lang="ja-JP" altLang="ja-JP" sz="3600" dirty="0" smtClean="0"/>
              <a:t>。</a:t>
            </a:r>
            <a:endParaRPr lang="ja-JP" altLang="ja-JP" sz="3600" dirty="0"/>
          </a:p>
          <a:p>
            <a:r>
              <a:rPr lang="en-US" altLang="ja-JP" sz="3600" u="sng" dirty="0">
                <a:hlinkClick r:id="rId2"/>
              </a:rPr>
              <a:t>http://www.jointcommissioninternational.org</a:t>
            </a:r>
            <a:r>
              <a:rPr lang="en-US" altLang="ja-JP" sz="3600" u="sng" dirty="0" smtClean="0">
                <a:hlinkClick r:id="rId2"/>
              </a:rPr>
              <a:t>/</a:t>
            </a:r>
            <a:r>
              <a:rPr lang="en-US" altLang="ja-JP" sz="3600" dirty="0"/>
              <a:t> </a:t>
            </a:r>
            <a:endParaRPr lang="ja-JP" altLang="ja-JP" sz="3600" dirty="0"/>
          </a:p>
          <a:p>
            <a:endParaRPr kumimoji="1" lang="ja-JP" altLang="en-US" sz="3600" dirty="0"/>
          </a:p>
        </p:txBody>
      </p:sp>
    </p:spTree>
    <p:extLst>
      <p:ext uri="{BB962C8B-B14F-4D97-AF65-F5344CB8AC3E}">
        <p14:creationId xmlns:p14="http://schemas.microsoft.com/office/powerpoint/2010/main" val="22790938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621104" y="1691195"/>
            <a:ext cx="1863305"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t>治療</a:t>
            </a:r>
            <a:endParaRPr kumimoji="1" lang="ja-JP" altLang="en-US" sz="4000" dirty="0"/>
          </a:p>
        </p:txBody>
      </p:sp>
      <p:sp>
        <p:nvSpPr>
          <p:cNvPr id="5" name="角丸四角形 4"/>
          <p:cNvSpPr/>
          <p:nvPr/>
        </p:nvSpPr>
        <p:spPr>
          <a:xfrm>
            <a:off x="406400" y="3519628"/>
            <a:ext cx="241808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t>出産</a:t>
            </a:r>
            <a:r>
              <a:rPr kumimoji="1" lang="ja-JP" altLang="en-US" sz="2800" dirty="0" smtClean="0"/>
              <a:t>（中絶）</a:t>
            </a:r>
            <a:endParaRPr kumimoji="1" lang="ja-JP" altLang="en-US" sz="2800" dirty="0"/>
          </a:p>
        </p:txBody>
      </p:sp>
      <p:sp>
        <p:nvSpPr>
          <p:cNvPr id="6" name="角丸四角形 5"/>
          <p:cNvSpPr/>
          <p:nvPr/>
        </p:nvSpPr>
        <p:spPr>
          <a:xfrm>
            <a:off x="900026" y="5253672"/>
            <a:ext cx="162751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t>死亡</a:t>
            </a:r>
            <a:endParaRPr kumimoji="1" lang="ja-JP" altLang="en-US" sz="4000" dirty="0"/>
          </a:p>
        </p:txBody>
      </p:sp>
      <p:sp>
        <p:nvSpPr>
          <p:cNvPr id="7" name="正方形/長方形 6"/>
          <p:cNvSpPr/>
          <p:nvPr/>
        </p:nvSpPr>
        <p:spPr>
          <a:xfrm>
            <a:off x="4037171" y="3338423"/>
            <a:ext cx="2941608" cy="12081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t>人工授精</a:t>
            </a:r>
            <a:endParaRPr kumimoji="1" lang="en-US" altLang="ja-JP" sz="4000" dirty="0" smtClean="0"/>
          </a:p>
          <a:p>
            <a:pPr algn="ctr"/>
            <a:r>
              <a:rPr lang="ja-JP" altLang="en-US" sz="4000" dirty="0" smtClean="0"/>
              <a:t>代理</a:t>
            </a:r>
            <a:r>
              <a:rPr lang="ja-JP" altLang="en-US" sz="4000" dirty="0"/>
              <a:t>出産</a:t>
            </a:r>
            <a:endParaRPr kumimoji="1" lang="ja-JP" altLang="en-US" sz="4000" dirty="0"/>
          </a:p>
        </p:txBody>
      </p:sp>
      <p:sp>
        <p:nvSpPr>
          <p:cNvPr id="8" name="正方形/長方形 7"/>
          <p:cNvSpPr/>
          <p:nvPr/>
        </p:nvSpPr>
        <p:spPr>
          <a:xfrm>
            <a:off x="3717993" y="1570007"/>
            <a:ext cx="3585713" cy="11966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smtClean="0"/>
              <a:t>臓器移植</a:t>
            </a:r>
            <a:endParaRPr lang="en-US" altLang="ja-JP" sz="4000" dirty="0" smtClean="0"/>
          </a:p>
          <a:p>
            <a:pPr algn="ctr"/>
            <a:r>
              <a:rPr kumimoji="1" lang="ja-JP" altLang="en-US" sz="2800" dirty="0" smtClean="0"/>
              <a:t>美容整形　</a:t>
            </a:r>
            <a:r>
              <a:rPr kumimoji="1" lang="ja-JP" altLang="en-US" sz="2800" dirty="0" smtClean="0">
                <a:solidFill>
                  <a:srgbClr val="FF0000"/>
                </a:solidFill>
              </a:rPr>
              <a:t>薬物対策</a:t>
            </a:r>
            <a:endParaRPr kumimoji="1" lang="ja-JP" altLang="en-US" sz="2800" dirty="0">
              <a:solidFill>
                <a:srgbClr val="FF0000"/>
              </a:solidFill>
            </a:endParaRPr>
          </a:p>
        </p:txBody>
      </p:sp>
      <p:sp>
        <p:nvSpPr>
          <p:cNvPr id="9" name="正方形/長方形 8"/>
          <p:cNvSpPr/>
          <p:nvPr/>
        </p:nvSpPr>
        <p:spPr>
          <a:xfrm>
            <a:off x="8636196" y="1583072"/>
            <a:ext cx="2931245" cy="14446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smtClean="0"/>
              <a:t>医師法</a:t>
            </a:r>
            <a:endParaRPr lang="en-US" altLang="ja-JP" sz="4000" dirty="0" smtClean="0"/>
          </a:p>
          <a:p>
            <a:pPr algn="ctr"/>
            <a:r>
              <a:rPr lang="ja-JP" altLang="en-US" sz="4000" dirty="0" smtClean="0"/>
              <a:t>倫理　宗教</a:t>
            </a:r>
            <a:endParaRPr lang="en-US" altLang="ja-JP" sz="4000" dirty="0" smtClean="0"/>
          </a:p>
        </p:txBody>
      </p:sp>
      <p:sp>
        <p:nvSpPr>
          <p:cNvPr id="10" name="正方形/長方形 9"/>
          <p:cNvSpPr/>
          <p:nvPr/>
        </p:nvSpPr>
        <p:spPr>
          <a:xfrm>
            <a:off x="8634845" y="3358011"/>
            <a:ext cx="2941608" cy="1262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t>国籍法</a:t>
            </a:r>
            <a:endParaRPr kumimoji="1" lang="en-US" altLang="ja-JP" sz="4000" dirty="0" smtClean="0"/>
          </a:p>
          <a:p>
            <a:pPr algn="ctr"/>
            <a:r>
              <a:rPr kumimoji="1" lang="ja-JP" altLang="en-US" sz="4000" dirty="0" smtClean="0"/>
              <a:t>倫理　宗教</a:t>
            </a:r>
            <a:endParaRPr kumimoji="1" lang="ja-JP" altLang="en-US" sz="4000" dirty="0"/>
          </a:p>
        </p:txBody>
      </p:sp>
      <p:sp>
        <p:nvSpPr>
          <p:cNvPr id="11" name="正方形/長方形 10"/>
          <p:cNvSpPr/>
          <p:nvPr/>
        </p:nvSpPr>
        <p:spPr>
          <a:xfrm>
            <a:off x="3991167" y="5118333"/>
            <a:ext cx="2941608" cy="13929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smtClean="0"/>
              <a:t>安楽死</a:t>
            </a:r>
            <a:endParaRPr lang="en-US" altLang="ja-JP" sz="4000" dirty="0" smtClean="0"/>
          </a:p>
          <a:p>
            <a:pPr algn="ctr"/>
            <a:r>
              <a:rPr kumimoji="1" lang="ja-JP" altLang="en-US" sz="4000" dirty="0"/>
              <a:t>自殺</a:t>
            </a:r>
            <a:r>
              <a:rPr kumimoji="1" lang="ja-JP" altLang="en-US" sz="4000" dirty="0" smtClean="0"/>
              <a:t>ほう</a:t>
            </a:r>
            <a:r>
              <a:rPr kumimoji="1" lang="ja-JP" altLang="en-US" sz="4000" dirty="0"/>
              <a:t>助</a:t>
            </a:r>
          </a:p>
        </p:txBody>
      </p:sp>
      <p:sp>
        <p:nvSpPr>
          <p:cNvPr id="12" name="正方形/長方形 11"/>
          <p:cNvSpPr/>
          <p:nvPr/>
        </p:nvSpPr>
        <p:spPr>
          <a:xfrm>
            <a:off x="8602449" y="5140411"/>
            <a:ext cx="2941608" cy="1262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smtClean="0"/>
              <a:t>刑法</a:t>
            </a:r>
            <a:endParaRPr lang="en-US" altLang="ja-JP" sz="4000" dirty="0" smtClean="0"/>
          </a:p>
          <a:p>
            <a:pPr algn="ctr"/>
            <a:r>
              <a:rPr lang="ja-JP" altLang="en-US" sz="4000" dirty="0" smtClean="0"/>
              <a:t>倫理</a:t>
            </a:r>
            <a:r>
              <a:rPr kumimoji="1" lang="ja-JP" altLang="en-US" sz="4000" dirty="0" smtClean="0"/>
              <a:t>　宗教</a:t>
            </a:r>
            <a:endParaRPr kumimoji="1" lang="ja-JP" altLang="en-US" sz="4000" dirty="0"/>
          </a:p>
        </p:txBody>
      </p:sp>
      <p:sp>
        <p:nvSpPr>
          <p:cNvPr id="13" name="タイトル 12"/>
          <p:cNvSpPr>
            <a:spLocks noGrp="1"/>
          </p:cNvSpPr>
          <p:nvPr>
            <p:ph type="title"/>
          </p:nvPr>
        </p:nvSpPr>
        <p:spPr>
          <a:xfrm>
            <a:off x="2328248" y="116925"/>
            <a:ext cx="7760632" cy="1325563"/>
          </a:xfrm>
          <a:ln>
            <a:solidFill>
              <a:schemeClr val="tx1">
                <a:lumMod val="95000"/>
                <a:lumOff val="5000"/>
              </a:schemeClr>
            </a:solidFill>
          </a:ln>
        </p:spPr>
        <p:txBody>
          <a:bodyPr>
            <a:normAutofit fontScale="90000"/>
          </a:bodyPr>
          <a:lstStyle/>
          <a:p>
            <a:pPr algn="ctr"/>
            <a:r>
              <a:rPr kumimoji="1" lang="ja-JP" altLang="en-US" dirty="0" smtClean="0"/>
              <a:t>技術、制度、意識等の差異により</a:t>
            </a:r>
            <a:r>
              <a:rPr kumimoji="1" lang="en-US" altLang="ja-JP" dirty="0" smtClean="0"/>
              <a:t/>
            </a:r>
            <a:br>
              <a:rPr kumimoji="1" lang="en-US" altLang="ja-JP" dirty="0" smtClean="0"/>
            </a:br>
            <a:r>
              <a:rPr kumimoji="1" lang="ja-JP" altLang="en-US" dirty="0" smtClean="0"/>
              <a:t>人流が発生</a:t>
            </a:r>
            <a:endParaRPr kumimoji="1" lang="ja-JP" altLang="en-US" dirty="0"/>
          </a:p>
        </p:txBody>
      </p:sp>
      <p:sp>
        <p:nvSpPr>
          <p:cNvPr id="2" name="円/楕円 1"/>
          <p:cNvSpPr/>
          <p:nvPr/>
        </p:nvSpPr>
        <p:spPr>
          <a:xfrm>
            <a:off x="7548880" y="3186999"/>
            <a:ext cx="1190152" cy="8871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離婚</a:t>
            </a:r>
            <a:endParaRPr kumimoji="1" lang="ja-JP" altLang="en-US" dirty="0"/>
          </a:p>
        </p:txBody>
      </p:sp>
      <p:sp>
        <p:nvSpPr>
          <p:cNvPr id="14" name="円/楕円 13"/>
          <p:cNvSpPr/>
          <p:nvPr/>
        </p:nvSpPr>
        <p:spPr>
          <a:xfrm>
            <a:off x="6917340" y="5798119"/>
            <a:ext cx="1159860" cy="9139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死体保存</a:t>
            </a:r>
            <a:endParaRPr kumimoji="1" lang="ja-JP" altLang="en-US" dirty="0"/>
          </a:p>
        </p:txBody>
      </p:sp>
      <p:sp>
        <p:nvSpPr>
          <p:cNvPr id="15" name="円/楕円 14"/>
          <p:cNvSpPr/>
          <p:nvPr/>
        </p:nvSpPr>
        <p:spPr>
          <a:xfrm>
            <a:off x="28860" y="707959"/>
            <a:ext cx="1556100" cy="9139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湯治</a:t>
            </a:r>
            <a:endParaRPr kumimoji="1" lang="en-US" altLang="ja-JP" dirty="0" smtClean="0"/>
          </a:p>
          <a:p>
            <a:pPr algn="ctr"/>
            <a:r>
              <a:rPr lang="ja-JP" altLang="en-US" dirty="0" smtClean="0"/>
              <a:t>転地療法</a:t>
            </a:r>
            <a:endParaRPr kumimoji="1" lang="ja-JP" altLang="en-US" dirty="0"/>
          </a:p>
        </p:txBody>
      </p:sp>
    </p:spTree>
    <p:extLst>
      <p:ext uri="{BB962C8B-B14F-4D97-AF65-F5344CB8AC3E}">
        <p14:creationId xmlns:p14="http://schemas.microsoft.com/office/powerpoint/2010/main" val="8234109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965835"/>
          </a:xfrm>
          <a:ln w="28575">
            <a:solidFill>
              <a:schemeClr val="tx1">
                <a:lumMod val="95000"/>
                <a:lumOff val="5000"/>
              </a:schemeClr>
            </a:solidFill>
          </a:ln>
        </p:spPr>
        <p:txBody>
          <a:bodyPr/>
          <a:lstStyle/>
          <a:p>
            <a:pPr algn="ctr"/>
            <a:r>
              <a:rPr lang="ja-JP" altLang="en-US" dirty="0" smtClean="0"/>
              <a:t>経済</a:t>
            </a:r>
            <a:r>
              <a:rPr lang="ja-JP" altLang="en-US" dirty="0"/>
              <a:t>格差</a:t>
            </a:r>
            <a:r>
              <a:rPr kumimoji="1" lang="ja-JP" altLang="en-US" dirty="0" smtClean="0"/>
              <a:t>と医療観光</a:t>
            </a:r>
            <a:endParaRPr kumimoji="1" lang="ja-JP" altLang="en-US" dirty="0"/>
          </a:p>
        </p:txBody>
      </p:sp>
      <p:sp>
        <p:nvSpPr>
          <p:cNvPr id="3" name="コンテンツ プレースホルダー 2"/>
          <p:cNvSpPr>
            <a:spLocks noGrp="1"/>
          </p:cNvSpPr>
          <p:nvPr>
            <p:ph idx="1"/>
          </p:nvPr>
        </p:nvSpPr>
        <p:spPr>
          <a:xfrm>
            <a:off x="838200" y="1825624"/>
            <a:ext cx="10515600" cy="4961255"/>
          </a:xfrm>
        </p:spPr>
        <p:txBody>
          <a:bodyPr>
            <a:noAutofit/>
          </a:bodyPr>
          <a:lstStyle/>
          <a:p>
            <a:r>
              <a:rPr lang="ja-JP" altLang="en-US" sz="4400" dirty="0" smtClean="0"/>
              <a:t>医療資源が外国人に向けられる問題提起（途上国における医療観光批判）</a:t>
            </a:r>
            <a:endParaRPr lang="en-US" altLang="ja-JP" sz="4400" dirty="0" smtClean="0"/>
          </a:p>
          <a:p>
            <a:r>
              <a:rPr lang="ja-JP" altLang="en-US" sz="4400" dirty="0"/>
              <a:t>生活保護費に占める医療扶助は</a:t>
            </a:r>
            <a:r>
              <a:rPr lang="ja-JP" altLang="en-US" sz="4400" dirty="0" smtClean="0"/>
              <a:t>５割、入院のうち半数が精神入院</a:t>
            </a:r>
            <a:endParaRPr lang="en-US" altLang="ja-JP" sz="4400" dirty="0" smtClean="0"/>
          </a:p>
          <a:p>
            <a:r>
              <a:rPr lang="ja-JP" altLang="en-US" sz="4400" dirty="0" smtClean="0"/>
              <a:t>最高裁判決は外国人への生活保護法適用は否定しているが、自治体が実施する生活保護を否定するものではない</a:t>
            </a:r>
            <a:endParaRPr kumimoji="1" lang="ja-JP" altLang="en-US" sz="4400" dirty="0"/>
          </a:p>
        </p:txBody>
      </p:sp>
    </p:spTree>
    <p:extLst>
      <p:ext uri="{BB962C8B-B14F-4D97-AF65-F5344CB8AC3E}">
        <p14:creationId xmlns:p14="http://schemas.microsoft.com/office/powerpoint/2010/main" val="6176875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009291"/>
            <a:ext cx="10515600" cy="4727275"/>
          </a:xfrm>
          <a:solidFill>
            <a:srgbClr val="FFFF00"/>
          </a:solidFill>
        </p:spPr>
        <p:txBody>
          <a:bodyPr>
            <a:normAutofit/>
          </a:bodyPr>
          <a:lstStyle/>
          <a:p>
            <a:r>
              <a:rPr kumimoji="1" lang="ja-JP" altLang="en-US" dirty="0" smtClean="0"/>
              <a:t>高齢化社会の日本</a:t>
            </a:r>
            <a:r>
              <a:rPr kumimoji="1" lang="en-US" altLang="ja-JP" dirty="0" smtClean="0"/>
              <a:t/>
            </a:r>
            <a:br>
              <a:rPr kumimoji="1" lang="en-US" altLang="ja-JP" dirty="0" smtClean="0"/>
            </a:br>
            <a:r>
              <a:rPr kumimoji="1" lang="en-US" altLang="ja-JP" dirty="0" smtClean="0"/>
              <a:t/>
            </a:r>
            <a:br>
              <a:rPr kumimoji="1" lang="en-US" altLang="ja-JP" dirty="0" smtClean="0"/>
            </a:br>
            <a:r>
              <a:rPr lang="ja-JP" altLang="en-US" dirty="0"/>
              <a:t>バラ</a:t>
            </a:r>
            <a:r>
              <a:rPr lang="ja-JP" altLang="en-US" dirty="0" smtClean="0"/>
              <a:t>色</a:t>
            </a:r>
            <a:r>
              <a:rPr lang="ja-JP" altLang="en-US" dirty="0"/>
              <a:t>プラン</a:t>
            </a:r>
            <a:r>
              <a:rPr lang="ja-JP" altLang="en-US" dirty="0" smtClean="0"/>
              <a:t>の医療観光より、当座は</a:t>
            </a:r>
            <a:r>
              <a:rPr kumimoji="1" lang="en-US" altLang="ja-JP" dirty="0" smtClean="0"/>
              <a:t/>
            </a:r>
            <a:br>
              <a:rPr kumimoji="1" lang="en-US" altLang="ja-JP" dirty="0" smtClean="0"/>
            </a:br>
            <a:r>
              <a:rPr kumimoji="1" lang="en-US" altLang="ja-JP" dirty="0" smtClean="0"/>
              <a:t/>
            </a:r>
            <a:br>
              <a:rPr kumimoji="1" lang="en-US" altLang="ja-JP" dirty="0" smtClean="0"/>
            </a:br>
            <a:r>
              <a:rPr kumimoji="1" lang="ja-JP" altLang="en-US" dirty="0" smtClean="0"/>
              <a:t>高齢者の足の確保</a:t>
            </a:r>
            <a:r>
              <a:rPr lang="ja-JP" altLang="en-US" dirty="0" smtClean="0"/>
              <a:t>政策が重要</a:t>
            </a:r>
            <a:endParaRPr kumimoji="1" lang="ja-JP" altLang="en-US" dirty="0"/>
          </a:p>
        </p:txBody>
      </p:sp>
    </p:spTree>
    <p:extLst>
      <p:ext uri="{BB962C8B-B14F-4D97-AF65-F5344CB8AC3E}">
        <p14:creationId xmlns:p14="http://schemas.microsoft.com/office/powerpoint/2010/main" val="8134222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000664" y="4521966"/>
            <a:ext cx="2691441" cy="22256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dirty="0" smtClean="0"/>
              <a:t>医療機関</a:t>
            </a:r>
            <a:endParaRPr lang="en-US" altLang="ja-JP" sz="4400" dirty="0" smtClean="0"/>
          </a:p>
          <a:p>
            <a:pPr algn="ctr"/>
            <a:r>
              <a:rPr lang="ja-JP" altLang="en-US" sz="4400" dirty="0" smtClean="0"/>
              <a:t>（宿）</a:t>
            </a:r>
            <a:endParaRPr lang="en-US" altLang="ja-JP" sz="4400" dirty="0" smtClean="0"/>
          </a:p>
        </p:txBody>
      </p:sp>
      <p:sp>
        <p:nvSpPr>
          <p:cNvPr id="4" name="角丸四角形 3"/>
          <p:cNvSpPr/>
          <p:nvPr/>
        </p:nvSpPr>
        <p:spPr>
          <a:xfrm>
            <a:off x="7735007" y="4596726"/>
            <a:ext cx="2823725" cy="22514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smtClean="0"/>
              <a:t>介護機関</a:t>
            </a:r>
            <a:endParaRPr lang="en-US" altLang="ja-JP" sz="4000" dirty="0" smtClean="0"/>
          </a:p>
          <a:p>
            <a:pPr algn="ctr"/>
            <a:r>
              <a:rPr kumimoji="1" lang="ja-JP" altLang="en-US" sz="4000" dirty="0" smtClean="0"/>
              <a:t>（宿）</a:t>
            </a:r>
            <a:endParaRPr kumimoji="1" lang="ja-JP" altLang="en-US" dirty="0"/>
          </a:p>
        </p:txBody>
      </p:sp>
      <p:sp>
        <p:nvSpPr>
          <p:cNvPr id="6" name="角丸四角形 5"/>
          <p:cNvSpPr/>
          <p:nvPr/>
        </p:nvSpPr>
        <p:spPr>
          <a:xfrm>
            <a:off x="4488606" y="3475483"/>
            <a:ext cx="2096219" cy="22514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t>ホーム</a:t>
            </a:r>
            <a:endParaRPr kumimoji="1" lang="en-US" altLang="ja-JP" sz="4000" dirty="0" smtClean="0"/>
          </a:p>
          <a:p>
            <a:pPr algn="ctr"/>
            <a:r>
              <a:rPr lang="ja-JP" altLang="en-US" sz="4000" dirty="0"/>
              <a:t>自宅</a:t>
            </a:r>
            <a:r>
              <a:rPr kumimoji="1" lang="ja-JP" altLang="en-US" sz="4000" dirty="0" smtClean="0"/>
              <a:t>（住）</a:t>
            </a:r>
            <a:endParaRPr kumimoji="1" lang="en-US" altLang="ja-JP" sz="4000" dirty="0" smtClean="0"/>
          </a:p>
        </p:txBody>
      </p:sp>
      <p:sp>
        <p:nvSpPr>
          <p:cNvPr id="7" name="下カーブ矢印 6"/>
          <p:cNvSpPr/>
          <p:nvPr/>
        </p:nvSpPr>
        <p:spPr>
          <a:xfrm flipH="1">
            <a:off x="6825407" y="3804824"/>
            <a:ext cx="2378020"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chemeClr val="tx1"/>
                </a:solidFill>
              </a:rPr>
              <a:t>訪問</a:t>
            </a:r>
            <a:r>
              <a:rPr kumimoji="1" lang="ja-JP" altLang="en-US" sz="3200" dirty="0" smtClean="0">
                <a:solidFill>
                  <a:schemeClr val="tx1"/>
                </a:solidFill>
              </a:rPr>
              <a:t>介護</a:t>
            </a:r>
            <a:endParaRPr kumimoji="1" lang="ja-JP" altLang="en-US" sz="3200" dirty="0">
              <a:solidFill>
                <a:schemeClr val="tx1"/>
              </a:solidFill>
            </a:endParaRPr>
          </a:p>
        </p:txBody>
      </p:sp>
      <p:sp>
        <p:nvSpPr>
          <p:cNvPr id="8" name="下カーブ矢印 7"/>
          <p:cNvSpPr/>
          <p:nvPr/>
        </p:nvSpPr>
        <p:spPr>
          <a:xfrm>
            <a:off x="2078966" y="2919258"/>
            <a:ext cx="2294621" cy="97183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tx1"/>
                </a:solidFill>
              </a:rPr>
              <a:t>往診</a:t>
            </a:r>
            <a:endParaRPr kumimoji="1" lang="ja-JP" altLang="en-US" sz="3600" dirty="0">
              <a:solidFill>
                <a:schemeClr val="tx1"/>
              </a:solidFill>
            </a:endParaRPr>
          </a:p>
        </p:txBody>
      </p:sp>
      <p:sp>
        <p:nvSpPr>
          <p:cNvPr id="9" name="下カーブ矢印 8"/>
          <p:cNvSpPr/>
          <p:nvPr/>
        </p:nvSpPr>
        <p:spPr>
          <a:xfrm flipH="1">
            <a:off x="2087594" y="3735727"/>
            <a:ext cx="2145094" cy="86099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rPr>
              <a:t>通院</a:t>
            </a:r>
            <a:endParaRPr kumimoji="1" lang="ja-JP" altLang="en-US" sz="3200" dirty="0">
              <a:solidFill>
                <a:schemeClr val="tx1"/>
              </a:solidFill>
            </a:endParaRPr>
          </a:p>
        </p:txBody>
      </p:sp>
      <p:sp>
        <p:nvSpPr>
          <p:cNvPr id="10" name="角丸四角形 9"/>
          <p:cNvSpPr/>
          <p:nvPr/>
        </p:nvSpPr>
        <p:spPr>
          <a:xfrm>
            <a:off x="2641600" y="47250"/>
            <a:ext cx="5618480" cy="11243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smtClean="0"/>
              <a:t>（食）</a:t>
            </a:r>
            <a:endParaRPr kumimoji="1" lang="en-US" altLang="ja-JP" sz="4000" dirty="0" smtClean="0"/>
          </a:p>
        </p:txBody>
      </p:sp>
      <p:sp>
        <p:nvSpPr>
          <p:cNvPr id="11" name="下カーブ矢印 10"/>
          <p:cNvSpPr/>
          <p:nvPr/>
        </p:nvSpPr>
        <p:spPr>
          <a:xfrm>
            <a:off x="6754866" y="2951384"/>
            <a:ext cx="2448561" cy="86532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rPr>
              <a:t>デイケア</a:t>
            </a:r>
            <a:r>
              <a:rPr lang="ja-JP" altLang="en-US" sz="2800" dirty="0" smtClean="0">
                <a:solidFill>
                  <a:schemeClr val="tx1"/>
                </a:solidFill>
              </a:rPr>
              <a:t>ー</a:t>
            </a:r>
            <a:endParaRPr kumimoji="1" lang="ja-JP" altLang="en-US" sz="2800" dirty="0">
              <a:solidFill>
                <a:schemeClr val="tx1"/>
              </a:solidFill>
            </a:endParaRPr>
          </a:p>
        </p:txBody>
      </p:sp>
      <p:sp>
        <p:nvSpPr>
          <p:cNvPr id="12" name="角丸四角形 11"/>
          <p:cNvSpPr/>
          <p:nvPr/>
        </p:nvSpPr>
        <p:spPr>
          <a:xfrm>
            <a:off x="3692105" y="5635250"/>
            <a:ext cx="4042902" cy="112431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smtClean="0">
                <a:solidFill>
                  <a:schemeClr val="tx1">
                    <a:lumMod val="95000"/>
                    <a:lumOff val="5000"/>
                  </a:schemeClr>
                </a:solidFill>
              </a:rPr>
              <a:t>住・宿の相対化</a:t>
            </a:r>
            <a:r>
              <a:rPr lang="ja-JP" altLang="en-US" sz="4000" dirty="0" smtClean="0"/>
              <a:t>）</a:t>
            </a:r>
            <a:endParaRPr kumimoji="1" lang="en-US" altLang="ja-JP" sz="4000" dirty="0" smtClean="0"/>
          </a:p>
        </p:txBody>
      </p:sp>
      <p:sp>
        <p:nvSpPr>
          <p:cNvPr id="14" name="タイトル 1"/>
          <p:cNvSpPr txBox="1">
            <a:spLocks/>
          </p:cNvSpPr>
          <p:nvPr/>
        </p:nvSpPr>
        <p:spPr>
          <a:xfrm>
            <a:off x="838200" y="1484071"/>
            <a:ext cx="10515600" cy="1325563"/>
          </a:xfrm>
          <a:prstGeom prst="rect">
            <a:avLst/>
          </a:prstGeom>
          <a:solidFill>
            <a:srgbClr val="FFFF00"/>
          </a:solidFill>
          <a:ln>
            <a:solidFill>
              <a:schemeClr val="tx1">
                <a:lumMod val="95000"/>
                <a:lumOff val="5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mtClean="0"/>
              <a:t>高齢者人流の確保</a:t>
            </a:r>
            <a:endParaRPr lang="ja-JP" altLang="en-US" dirty="0"/>
          </a:p>
        </p:txBody>
      </p:sp>
      <p:sp>
        <p:nvSpPr>
          <p:cNvPr id="15" name="上下矢印 14"/>
          <p:cNvSpPr/>
          <p:nvPr/>
        </p:nvSpPr>
        <p:spPr>
          <a:xfrm>
            <a:off x="4702825" y="1171560"/>
            <a:ext cx="1455390" cy="2401532"/>
          </a:xfrm>
          <a:prstGeom prst="upDownArrow">
            <a:avLst/>
          </a:prstGeom>
          <a:noFill/>
          <a:ln>
            <a:solidFill>
              <a:schemeClr val="tx1">
                <a:lumMod val="95000"/>
                <a:lumOff val="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475074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p:cNvSpPr/>
          <p:nvPr/>
        </p:nvSpPr>
        <p:spPr>
          <a:xfrm>
            <a:off x="148144" y="751880"/>
            <a:ext cx="2142480" cy="1152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chemeClr val="tx1">
                    <a:lumMod val="95000"/>
                    <a:lumOff val="5000"/>
                  </a:schemeClr>
                </a:solidFill>
              </a:rPr>
              <a:t>高齢者市民</a:t>
            </a:r>
            <a:endParaRPr lang="ja-JP" altLang="en-US" sz="2800" dirty="0">
              <a:solidFill>
                <a:schemeClr val="tx1">
                  <a:lumMod val="95000"/>
                  <a:lumOff val="5000"/>
                </a:schemeClr>
              </a:solidFill>
            </a:endParaRPr>
          </a:p>
        </p:txBody>
      </p:sp>
      <p:sp>
        <p:nvSpPr>
          <p:cNvPr id="8" name="正方形/長方形 7"/>
          <p:cNvSpPr/>
          <p:nvPr/>
        </p:nvSpPr>
        <p:spPr>
          <a:xfrm>
            <a:off x="4775201" y="1556791"/>
            <a:ext cx="2514174" cy="22100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smtClean="0">
                <a:solidFill>
                  <a:schemeClr val="tx1">
                    <a:lumMod val="95000"/>
                    <a:lumOff val="5000"/>
                  </a:schemeClr>
                </a:solidFill>
              </a:rPr>
              <a:t>市営</a:t>
            </a:r>
            <a:endParaRPr lang="en-US" altLang="ja-JP" sz="4000" dirty="0" smtClean="0">
              <a:solidFill>
                <a:schemeClr val="tx1">
                  <a:lumMod val="95000"/>
                  <a:lumOff val="5000"/>
                </a:schemeClr>
              </a:solidFill>
            </a:endParaRPr>
          </a:p>
          <a:p>
            <a:pPr algn="ctr"/>
            <a:r>
              <a:rPr lang="ja-JP" altLang="en-US" sz="4000" dirty="0" smtClean="0">
                <a:solidFill>
                  <a:srgbClr val="FF0000"/>
                </a:solidFill>
              </a:rPr>
              <a:t>有償無償</a:t>
            </a:r>
            <a:endParaRPr lang="en-US" altLang="ja-JP" sz="4000" dirty="0" smtClean="0">
              <a:solidFill>
                <a:srgbClr val="FF0000"/>
              </a:solidFill>
            </a:endParaRPr>
          </a:p>
          <a:p>
            <a:pPr algn="ctr"/>
            <a:r>
              <a:rPr lang="ja-JP" altLang="en-US" sz="4000" dirty="0" smtClean="0">
                <a:solidFill>
                  <a:srgbClr val="FF0000"/>
                </a:solidFill>
              </a:rPr>
              <a:t>自家用</a:t>
            </a:r>
            <a:endParaRPr lang="en-US" altLang="ja-JP" sz="4000" dirty="0" smtClean="0">
              <a:solidFill>
                <a:srgbClr val="FF0000"/>
              </a:solidFill>
            </a:endParaRPr>
          </a:p>
          <a:p>
            <a:pPr algn="ctr"/>
            <a:r>
              <a:rPr lang="ja-JP" altLang="en-US" sz="4000" dirty="0" smtClean="0">
                <a:solidFill>
                  <a:srgbClr val="FF0000"/>
                </a:solidFill>
              </a:rPr>
              <a:t>モデル</a:t>
            </a:r>
            <a:endParaRPr lang="ja-JP" altLang="en-US" sz="4000" dirty="0">
              <a:solidFill>
                <a:schemeClr val="tx1">
                  <a:lumMod val="95000"/>
                  <a:lumOff val="5000"/>
                </a:schemeClr>
              </a:solidFill>
            </a:endParaRPr>
          </a:p>
        </p:txBody>
      </p:sp>
      <p:sp>
        <p:nvSpPr>
          <p:cNvPr id="9" name="正方形/長方形 8"/>
          <p:cNvSpPr/>
          <p:nvPr/>
        </p:nvSpPr>
        <p:spPr>
          <a:xfrm>
            <a:off x="4866145" y="5162912"/>
            <a:ext cx="2729504" cy="14353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a:solidFill>
                  <a:schemeClr val="tx1">
                    <a:lumMod val="95000"/>
                    <a:lumOff val="5000"/>
                  </a:schemeClr>
                </a:solidFill>
              </a:rPr>
              <a:t>民間事</a:t>
            </a:r>
            <a:r>
              <a:rPr lang="ja-JP" altLang="en-US" sz="4000" dirty="0" smtClean="0">
                <a:solidFill>
                  <a:schemeClr val="tx1">
                    <a:lumMod val="95000"/>
                    <a:lumOff val="5000"/>
                  </a:schemeClr>
                </a:solidFill>
              </a:rPr>
              <a:t>業者</a:t>
            </a:r>
            <a:endParaRPr lang="en-US" altLang="ja-JP" sz="4000" dirty="0">
              <a:solidFill>
                <a:schemeClr val="tx1">
                  <a:lumMod val="95000"/>
                  <a:lumOff val="5000"/>
                </a:schemeClr>
              </a:solidFill>
            </a:endParaRPr>
          </a:p>
        </p:txBody>
      </p:sp>
      <p:sp>
        <p:nvSpPr>
          <p:cNvPr id="10" name="下矢印 9"/>
          <p:cNvSpPr/>
          <p:nvPr/>
        </p:nvSpPr>
        <p:spPr>
          <a:xfrm>
            <a:off x="4815344" y="3815968"/>
            <a:ext cx="2581136" cy="1512168"/>
          </a:xfrm>
          <a:prstGeom prst="down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a:solidFill>
                  <a:schemeClr val="tx1">
                    <a:lumMod val="95000"/>
                    <a:lumOff val="5000"/>
                  </a:schemeClr>
                </a:solidFill>
              </a:rPr>
              <a:t>指定</a:t>
            </a:r>
            <a:r>
              <a:rPr lang="ja-JP" altLang="en-US" sz="4000" dirty="0" smtClean="0">
                <a:solidFill>
                  <a:schemeClr val="tx1">
                    <a:lumMod val="95000"/>
                    <a:lumOff val="5000"/>
                  </a:schemeClr>
                </a:solidFill>
              </a:rPr>
              <a:t>管理</a:t>
            </a:r>
            <a:endParaRPr lang="ja-JP" altLang="en-US" sz="4000" dirty="0">
              <a:solidFill>
                <a:schemeClr val="tx1">
                  <a:lumMod val="95000"/>
                  <a:lumOff val="5000"/>
                </a:schemeClr>
              </a:solidFill>
            </a:endParaRPr>
          </a:p>
        </p:txBody>
      </p:sp>
      <p:sp>
        <p:nvSpPr>
          <p:cNvPr id="14" name="円/楕円 13"/>
          <p:cNvSpPr/>
          <p:nvPr/>
        </p:nvSpPr>
        <p:spPr>
          <a:xfrm>
            <a:off x="8788400" y="1464072"/>
            <a:ext cx="3281680" cy="312824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smtClean="0">
                <a:solidFill>
                  <a:schemeClr val="tx1">
                    <a:lumMod val="95000"/>
                    <a:lumOff val="5000"/>
                  </a:schemeClr>
                </a:solidFill>
              </a:rPr>
              <a:t>便益団体</a:t>
            </a:r>
            <a:endParaRPr lang="en-US" altLang="ja-JP" sz="4000" dirty="0" smtClean="0">
              <a:solidFill>
                <a:schemeClr val="tx1">
                  <a:lumMod val="95000"/>
                  <a:lumOff val="5000"/>
                </a:schemeClr>
              </a:solidFill>
            </a:endParaRPr>
          </a:p>
          <a:p>
            <a:pPr algn="ctr"/>
            <a:r>
              <a:rPr lang="ja-JP" altLang="en-US" sz="4000" dirty="0" smtClean="0">
                <a:solidFill>
                  <a:schemeClr val="tx1">
                    <a:lumMod val="95000"/>
                    <a:lumOff val="5000"/>
                  </a:schemeClr>
                </a:solidFill>
              </a:rPr>
              <a:t>（医療介護、コンビニ等）</a:t>
            </a:r>
            <a:endParaRPr lang="ja-JP" altLang="en-US" sz="4000" dirty="0">
              <a:solidFill>
                <a:schemeClr val="tx1">
                  <a:lumMod val="95000"/>
                  <a:lumOff val="5000"/>
                </a:schemeClr>
              </a:solidFill>
            </a:endParaRPr>
          </a:p>
        </p:txBody>
      </p:sp>
      <p:sp>
        <p:nvSpPr>
          <p:cNvPr id="16" name="右矢印 15"/>
          <p:cNvSpPr/>
          <p:nvPr/>
        </p:nvSpPr>
        <p:spPr>
          <a:xfrm>
            <a:off x="2001520" y="1127760"/>
            <a:ext cx="3057664" cy="2641600"/>
          </a:xfrm>
          <a:prstGeom prst="rightArrow">
            <a:avLst/>
          </a:prstGeom>
          <a:solidFill>
            <a:schemeClr val="accent5">
              <a:lumMod val="20000"/>
              <a:lumOff val="8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lumMod val="95000"/>
                    <a:lumOff val="5000"/>
                  </a:schemeClr>
                </a:solidFill>
              </a:rPr>
              <a:t>有償（月極</a:t>
            </a:r>
            <a:endParaRPr lang="en-US" altLang="ja-JP" sz="3600" dirty="0" smtClean="0">
              <a:solidFill>
                <a:schemeClr val="tx1">
                  <a:lumMod val="95000"/>
                  <a:lumOff val="5000"/>
                </a:schemeClr>
              </a:solidFill>
            </a:endParaRPr>
          </a:p>
          <a:p>
            <a:pPr algn="ctr"/>
            <a:r>
              <a:rPr lang="ja-JP" altLang="en-US" sz="3600" dirty="0" smtClean="0">
                <a:solidFill>
                  <a:schemeClr val="tx1">
                    <a:lumMod val="95000"/>
                    <a:lumOff val="5000"/>
                  </a:schemeClr>
                </a:solidFill>
              </a:rPr>
              <a:t>定額料金）</a:t>
            </a:r>
            <a:endParaRPr lang="ja-JP" altLang="en-US" sz="3600" dirty="0">
              <a:solidFill>
                <a:schemeClr val="tx1">
                  <a:lumMod val="95000"/>
                  <a:lumOff val="5000"/>
                </a:schemeClr>
              </a:solidFill>
            </a:endParaRPr>
          </a:p>
        </p:txBody>
      </p:sp>
      <p:sp>
        <p:nvSpPr>
          <p:cNvPr id="17" name="右矢印 16"/>
          <p:cNvSpPr/>
          <p:nvPr/>
        </p:nvSpPr>
        <p:spPr>
          <a:xfrm flipH="1">
            <a:off x="7062584" y="1830436"/>
            <a:ext cx="2264296" cy="2192924"/>
          </a:xfrm>
          <a:prstGeom prst="rightArrow">
            <a:avLst/>
          </a:prstGeom>
          <a:solidFill>
            <a:srgbClr val="FFFF00"/>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a:solidFill>
                  <a:schemeClr val="tx1">
                    <a:lumMod val="95000"/>
                    <a:lumOff val="5000"/>
                  </a:schemeClr>
                </a:solidFill>
              </a:rPr>
              <a:t>広告</a:t>
            </a:r>
            <a:endParaRPr lang="en-US" altLang="ja-JP" sz="4000" dirty="0">
              <a:solidFill>
                <a:schemeClr val="tx1">
                  <a:lumMod val="95000"/>
                  <a:lumOff val="5000"/>
                </a:schemeClr>
              </a:solidFill>
            </a:endParaRPr>
          </a:p>
          <a:p>
            <a:pPr algn="ctr"/>
            <a:r>
              <a:rPr lang="ja-JP" altLang="en-US" sz="4000" dirty="0">
                <a:solidFill>
                  <a:schemeClr val="tx1">
                    <a:lumMod val="95000"/>
                    <a:lumOff val="5000"/>
                  </a:schemeClr>
                </a:solidFill>
              </a:rPr>
              <a:t>協賛金</a:t>
            </a:r>
          </a:p>
        </p:txBody>
      </p:sp>
      <p:sp>
        <p:nvSpPr>
          <p:cNvPr id="18" name="下矢印 17"/>
          <p:cNvSpPr/>
          <p:nvPr/>
        </p:nvSpPr>
        <p:spPr>
          <a:xfrm>
            <a:off x="4615609" y="15951"/>
            <a:ext cx="3173080" cy="1557680"/>
          </a:xfrm>
          <a:prstGeom prst="downArrow">
            <a:avLst>
              <a:gd name="adj1" fmla="val 78177"/>
              <a:gd name="adj2"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smtClean="0">
                <a:solidFill>
                  <a:schemeClr val="tx1">
                    <a:lumMod val="95000"/>
                    <a:lumOff val="5000"/>
                  </a:schemeClr>
                </a:solidFill>
              </a:rPr>
              <a:t>財政支援</a:t>
            </a:r>
            <a:endParaRPr lang="en-US" altLang="ja-JP" sz="4000" dirty="0" smtClean="0">
              <a:solidFill>
                <a:schemeClr val="tx1">
                  <a:lumMod val="95000"/>
                  <a:lumOff val="5000"/>
                </a:schemeClr>
              </a:solidFill>
            </a:endParaRPr>
          </a:p>
        </p:txBody>
      </p:sp>
      <p:sp>
        <p:nvSpPr>
          <p:cNvPr id="19" name="上矢印 18"/>
          <p:cNvSpPr/>
          <p:nvPr/>
        </p:nvSpPr>
        <p:spPr>
          <a:xfrm rot="17651873">
            <a:off x="1830588" y="3887470"/>
            <a:ext cx="3344507" cy="2212222"/>
          </a:xfrm>
          <a:prstGeom prst="upArrow">
            <a:avLst>
              <a:gd name="adj1" fmla="val 63309"/>
              <a:gd name="adj2" fmla="val 50000"/>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smtClean="0">
                <a:solidFill>
                  <a:schemeClr val="tx1">
                    <a:lumMod val="95000"/>
                    <a:lumOff val="5000"/>
                  </a:schemeClr>
                </a:solidFill>
              </a:rPr>
              <a:t>乗り放題</a:t>
            </a:r>
            <a:endParaRPr lang="en-US" altLang="ja-JP" sz="4000" dirty="0" smtClean="0">
              <a:solidFill>
                <a:schemeClr val="tx1">
                  <a:lumMod val="95000"/>
                  <a:lumOff val="5000"/>
                </a:schemeClr>
              </a:solidFill>
            </a:endParaRPr>
          </a:p>
          <a:p>
            <a:pPr algn="ctr"/>
            <a:r>
              <a:rPr lang="ja-JP" altLang="en-US" sz="4000" dirty="0" smtClean="0">
                <a:solidFill>
                  <a:schemeClr val="tx1">
                    <a:lumMod val="95000"/>
                    <a:lumOff val="5000"/>
                  </a:schemeClr>
                </a:solidFill>
              </a:rPr>
              <a:t>サービス</a:t>
            </a:r>
            <a:endParaRPr lang="ja-JP" altLang="en-US" sz="4000" dirty="0">
              <a:solidFill>
                <a:schemeClr val="tx1">
                  <a:lumMod val="95000"/>
                  <a:lumOff val="5000"/>
                </a:schemeClr>
              </a:solidFill>
            </a:endParaRPr>
          </a:p>
        </p:txBody>
      </p:sp>
      <p:sp>
        <p:nvSpPr>
          <p:cNvPr id="22" name="円/楕円 21"/>
          <p:cNvSpPr/>
          <p:nvPr/>
        </p:nvSpPr>
        <p:spPr>
          <a:xfrm>
            <a:off x="188784" y="3342680"/>
            <a:ext cx="2142480" cy="1152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chemeClr val="tx1">
                    <a:lumMod val="95000"/>
                    <a:lumOff val="5000"/>
                  </a:schemeClr>
                </a:solidFill>
              </a:rPr>
              <a:t>高齢者市民</a:t>
            </a:r>
            <a:endParaRPr lang="ja-JP" altLang="en-US" sz="2800" dirty="0">
              <a:solidFill>
                <a:schemeClr val="tx1">
                  <a:lumMod val="95000"/>
                  <a:lumOff val="5000"/>
                </a:schemeClr>
              </a:solidFill>
            </a:endParaRPr>
          </a:p>
        </p:txBody>
      </p:sp>
      <p:sp>
        <p:nvSpPr>
          <p:cNvPr id="23" name="円/楕円 22"/>
          <p:cNvSpPr/>
          <p:nvPr/>
        </p:nvSpPr>
        <p:spPr>
          <a:xfrm>
            <a:off x="97344" y="2042200"/>
            <a:ext cx="2142480" cy="1152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chemeClr val="tx1">
                    <a:lumMod val="95000"/>
                    <a:lumOff val="5000"/>
                  </a:schemeClr>
                </a:solidFill>
              </a:rPr>
              <a:t>高齢者市民</a:t>
            </a:r>
            <a:endParaRPr lang="ja-JP" altLang="en-US" sz="2800" dirty="0">
              <a:solidFill>
                <a:schemeClr val="tx1">
                  <a:lumMod val="95000"/>
                  <a:lumOff val="5000"/>
                </a:schemeClr>
              </a:solidFill>
            </a:endParaRPr>
          </a:p>
        </p:txBody>
      </p:sp>
      <p:sp>
        <p:nvSpPr>
          <p:cNvPr id="13" name="右矢印 12"/>
          <p:cNvSpPr/>
          <p:nvPr/>
        </p:nvSpPr>
        <p:spPr>
          <a:xfrm flipH="1">
            <a:off x="7595648" y="-48096"/>
            <a:ext cx="4372831" cy="1512168"/>
          </a:xfrm>
          <a:prstGeom prst="rightArrow">
            <a:avLst>
              <a:gd name="adj1" fmla="val 78219"/>
              <a:gd name="adj2" fmla="val 50000"/>
            </a:avLst>
          </a:prstGeom>
          <a:solidFill>
            <a:srgbClr val="FFFF00"/>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lumMod val="95000"/>
                    <a:lumOff val="5000"/>
                  </a:schemeClr>
                </a:solidFill>
              </a:rPr>
              <a:t>自動車</a:t>
            </a:r>
            <a:r>
              <a:rPr lang="ja-JP" altLang="en-US" sz="3600" dirty="0">
                <a:solidFill>
                  <a:schemeClr val="tx1">
                    <a:lumMod val="95000"/>
                    <a:lumOff val="5000"/>
                  </a:schemeClr>
                </a:solidFill>
              </a:rPr>
              <a:t>関係諸税（軽自動</a:t>
            </a:r>
            <a:r>
              <a:rPr lang="ja-JP" altLang="en-US" sz="3600" dirty="0" smtClean="0">
                <a:solidFill>
                  <a:schemeClr val="tx1">
                    <a:lumMod val="95000"/>
                    <a:lumOff val="5000"/>
                  </a:schemeClr>
                </a:solidFill>
              </a:rPr>
              <a:t>車税等）</a:t>
            </a:r>
            <a:endParaRPr lang="ja-JP" altLang="en-US" sz="3600" dirty="0">
              <a:solidFill>
                <a:schemeClr val="tx1">
                  <a:lumMod val="95000"/>
                  <a:lumOff val="5000"/>
                </a:schemeClr>
              </a:solidFill>
            </a:endParaRPr>
          </a:p>
        </p:txBody>
      </p:sp>
    </p:spTree>
    <p:extLst>
      <p:ext uri="{BB962C8B-B14F-4D97-AF65-F5344CB8AC3E}">
        <p14:creationId xmlns:p14="http://schemas.microsoft.com/office/powerpoint/2010/main" val="485508752"/>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178480"/>
            <a:ext cx="8229600" cy="1733054"/>
          </a:xfrm>
          <a:solidFill>
            <a:schemeClr val="accent6">
              <a:lumMod val="60000"/>
              <a:lumOff val="40000"/>
            </a:schemeClr>
          </a:solidFill>
        </p:spPr>
        <p:txBody>
          <a:bodyPr>
            <a:normAutofit/>
          </a:bodyPr>
          <a:lstStyle/>
          <a:p>
            <a:pPr algn="ctr"/>
            <a:r>
              <a:rPr kumimoji="1" lang="ja-JP" altLang="en-US" dirty="0" smtClean="0"/>
              <a:t>マイカーに代わる</a:t>
            </a:r>
            <a:r>
              <a:rPr kumimoji="1" lang="en-US" altLang="ja-JP" dirty="0" smtClean="0"/>
              <a:t/>
            </a:r>
            <a:br>
              <a:rPr kumimoji="1" lang="en-US" altLang="ja-JP" dirty="0" smtClean="0"/>
            </a:br>
            <a:r>
              <a:rPr kumimoji="1" lang="ja-JP" altLang="en-US" dirty="0" smtClean="0"/>
              <a:t>何時でも乗れるサービスの提供</a:t>
            </a:r>
            <a:endParaRPr kumimoji="1" lang="ja-JP" altLang="en-US" dirty="0"/>
          </a:p>
        </p:txBody>
      </p:sp>
      <p:sp>
        <p:nvSpPr>
          <p:cNvPr id="3" name="コンテンツ プレースホルダ 2"/>
          <p:cNvSpPr>
            <a:spLocks noGrp="1"/>
          </p:cNvSpPr>
          <p:nvPr>
            <p:ph idx="1"/>
          </p:nvPr>
        </p:nvSpPr>
        <p:spPr>
          <a:xfrm>
            <a:off x="1703512" y="2060849"/>
            <a:ext cx="8964488" cy="4392488"/>
          </a:xfrm>
        </p:spPr>
        <p:txBody>
          <a:bodyPr>
            <a:normAutofit fontScale="92500"/>
          </a:bodyPr>
          <a:lstStyle/>
          <a:p>
            <a:r>
              <a:rPr lang="ja-JP" altLang="en-US" sz="4300" dirty="0"/>
              <a:t>自家用車よりも便利なサービスを提供して、どの程度利用されるかを想定</a:t>
            </a:r>
            <a:endParaRPr lang="en-US" altLang="ja-JP" sz="4300" dirty="0"/>
          </a:p>
          <a:p>
            <a:r>
              <a:rPr lang="ja-JP" altLang="en-US" sz="4300" dirty="0"/>
              <a:t>その水準で、単位当たりの経費を予測</a:t>
            </a:r>
            <a:endParaRPr lang="en-US" altLang="ja-JP" sz="4300" dirty="0"/>
          </a:p>
          <a:p>
            <a:r>
              <a:rPr lang="ja-JP" altLang="en-US" sz="4300" dirty="0"/>
              <a:t>マイカー社会の経費と思えば、無料にしても単位当たりのコストが安ければ市民社会への還元との納得が得やすい。</a:t>
            </a:r>
            <a:endParaRPr lang="en-US" altLang="ja-JP" sz="4300" dirty="0"/>
          </a:p>
          <a:p>
            <a:endParaRPr kumimoji="1" lang="ja-JP" altLang="en-US" dirty="0"/>
          </a:p>
        </p:txBody>
      </p:sp>
    </p:spTree>
    <p:extLst>
      <p:ext uri="{BB962C8B-B14F-4D97-AF65-F5344CB8AC3E}">
        <p14:creationId xmlns:p14="http://schemas.microsoft.com/office/powerpoint/2010/main" val="27080593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 y="31381"/>
            <a:ext cx="11206480" cy="6908793"/>
          </a:xfrm>
          <a:prstGeom prst="rect">
            <a:avLst/>
          </a:prstGeom>
        </p:spPr>
      </p:pic>
    </p:spTree>
    <p:extLst>
      <p:ext uri="{BB962C8B-B14F-4D97-AF65-F5344CB8AC3E}">
        <p14:creationId xmlns:p14="http://schemas.microsoft.com/office/powerpoint/2010/main" val="4175536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274638"/>
            <a:ext cx="8229600" cy="1354162"/>
          </a:xfrm>
          <a:solidFill>
            <a:srgbClr val="FFFF00"/>
          </a:solidFill>
          <a:ln w="57150">
            <a:solidFill>
              <a:schemeClr val="tx1">
                <a:lumMod val="95000"/>
                <a:lumOff val="5000"/>
              </a:schemeClr>
            </a:solidFill>
          </a:ln>
        </p:spPr>
        <p:txBody>
          <a:bodyPr>
            <a:normAutofit/>
          </a:bodyPr>
          <a:lstStyle/>
          <a:p>
            <a:pPr algn="ctr"/>
            <a:r>
              <a:rPr lang="ja-JP" altLang="ja-JP" b="1" dirty="0" smtClean="0">
                <a:solidFill>
                  <a:schemeClr val="tx1">
                    <a:lumMod val="95000"/>
                    <a:lumOff val="5000"/>
                  </a:schemeClr>
                </a:solidFill>
              </a:rPr>
              <a:t>「</a:t>
            </a:r>
            <a:r>
              <a:rPr lang="ja-JP" altLang="ja-JP" b="1" dirty="0" smtClean="0">
                <a:solidFill>
                  <a:srgbClr val="FF0000"/>
                </a:solidFill>
              </a:rPr>
              <a:t>乗り放題</a:t>
            </a:r>
            <a:r>
              <a:rPr lang="ja-JP" altLang="ja-JP" b="1" dirty="0" smtClean="0">
                <a:solidFill>
                  <a:schemeClr val="tx1">
                    <a:lumMod val="95000"/>
                    <a:lumOff val="5000"/>
                  </a:schemeClr>
                </a:solidFill>
              </a:rPr>
              <a:t>」制度の導入</a:t>
            </a:r>
            <a:r>
              <a:rPr lang="ja-JP" altLang="en-US" b="1" dirty="0" smtClean="0">
                <a:solidFill>
                  <a:schemeClr val="tx1">
                    <a:lumMod val="95000"/>
                    <a:lumOff val="5000"/>
                  </a:schemeClr>
                </a:solidFill>
              </a:rPr>
              <a:t>の提案</a:t>
            </a:r>
            <a:endParaRPr kumimoji="1" lang="ja-JP" altLang="en-US" dirty="0">
              <a:solidFill>
                <a:schemeClr val="tx1">
                  <a:lumMod val="95000"/>
                  <a:lumOff val="5000"/>
                </a:schemeClr>
              </a:solidFill>
            </a:endParaRPr>
          </a:p>
        </p:txBody>
      </p:sp>
      <p:sp>
        <p:nvSpPr>
          <p:cNvPr id="3" name="コンテンツ プレースホルダ 2"/>
          <p:cNvSpPr>
            <a:spLocks noGrp="1"/>
          </p:cNvSpPr>
          <p:nvPr>
            <p:ph idx="1"/>
          </p:nvPr>
        </p:nvSpPr>
        <p:spPr>
          <a:xfrm>
            <a:off x="1981200" y="1628800"/>
            <a:ext cx="8229600" cy="4824536"/>
          </a:xfrm>
        </p:spPr>
        <p:txBody>
          <a:bodyPr>
            <a:noAutofit/>
          </a:bodyPr>
          <a:lstStyle/>
          <a:p>
            <a:r>
              <a:rPr lang="ja-JP" altLang="ja-JP" sz="4400" dirty="0"/>
              <a:t>もともと採算をとるものではなく、月極定額乗り放題は導入し易い。定額の水準は、</a:t>
            </a:r>
            <a:r>
              <a:rPr lang="ja-JP" altLang="ja-JP" sz="4400" b="1" dirty="0"/>
              <a:t>自治体の助成額</a:t>
            </a:r>
            <a:r>
              <a:rPr lang="ja-JP" altLang="ja-JP" sz="4400" dirty="0"/>
              <a:t>とのバランスで決定</a:t>
            </a:r>
          </a:p>
          <a:p>
            <a:r>
              <a:rPr lang="en-US" altLang="ja-JP" sz="4400" dirty="0"/>
              <a:t> </a:t>
            </a:r>
            <a:r>
              <a:rPr lang="ja-JP" altLang="en-US" sz="4400" dirty="0"/>
              <a:t>乗り放題サービスの提供者は自治体、実際のサービスは専門旅客運送会社が受託</a:t>
            </a:r>
          </a:p>
        </p:txBody>
      </p:sp>
    </p:spTree>
    <p:extLst>
      <p:ext uri="{BB962C8B-B14F-4D97-AF65-F5344CB8AC3E}">
        <p14:creationId xmlns:p14="http://schemas.microsoft.com/office/powerpoint/2010/main" val="31541534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34645"/>
            <a:ext cx="10515600" cy="1016635"/>
          </a:xfrm>
          <a:solidFill>
            <a:schemeClr val="accent6">
              <a:lumMod val="60000"/>
              <a:lumOff val="40000"/>
            </a:schemeClr>
          </a:solidFill>
          <a:ln>
            <a:solidFill>
              <a:schemeClr val="tx1">
                <a:lumMod val="95000"/>
                <a:lumOff val="5000"/>
              </a:schemeClr>
            </a:solidFill>
          </a:ln>
        </p:spPr>
        <p:txBody>
          <a:bodyPr/>
          <a:lstStyle/>
          <a:p>
            <a:pPr algn="ctr"/>
            <a:r>
              <a:rPr kumimoji="1" lang="ja-JP" altLang="en-US" dirty="0" smtClean="0"/>
              <a:t>新しいビジネスモデル</a:t>
            </a:r>
            <a:endParaRPr kumimoji="1" lang="ja-JP" altLang="en-US" dirty="0"/>
          </a:p>
        </p:txBody>
      </p:sp>
      <p:sp>
        <p:nvSpPr>
          <p:cNvPr id="3" name="コンテンツ プレースホルダ 2"/>
          <p:cNvSpPr>
            <a:spLocks noGrp="1"/>
          </p:cNvSpPr>
          <p:nvPr>
            <p:ph idx="1"/>
          </p:nvPr>
        </p:nvSpPr>
        <p:spPr>
          <a:xfrm>
            <a:off x="1981200" y="1600200"/>
            <a:ext cx="8229600" cy="4853136"/>
          </a:xfrm>
        </p:spPr>
        <p:txBody>
          <a:bodyPr>
            <a:normAutofit lnSpcReduction="10000"/>
          </a:bodyPr>
          <a:lstStyle/>
          <a:p>
            <a:r>
              <a:rPr lang="ja-JP" altLang="en-US" dirty="0" smtClean="0"/>
              <a:t>次に</a:t>
            </a:r>
            <a:r>
              <a:rPr lang="ja-JP" altLang="en-US" sz="4800" dirty="0"/>
              <a:t>運賃以外のコスト回収策</a:t>
            </a:r>
            <a:r>
              <a:rPr lang="ja-JP" altLang="en-US" dirty="0" smtClean="0"/>
              <a:t>を考える（新しいビジネスモデル）</a:t>
            </a:r>
            <a:endParaRPr lang="en-US" altLang="ja-JP" dirty="0" smtClean="0"/>
          </a:p>
          <a:p>
            <a:r>
              <a:rPr lang="ja-JP" altLang="en-US" sz="4400" dirty="0">
                <a:solidFill>
                  <a:srgbClr val="FF0000"/>
                </a:solidFill>
              </a:rPr>
              <a:t>医療機関、介護機関、高齢者の買い物先店舗からの協賛金、介護器具販売店等の協賛金</a:t>
            </a:r>
            <a:r>
              <a:rPr lang="ja-JP" altLang="en-US" dirty="0" smtClean="0"/>
              <a:t>を組み合わせて、財政負担の軽減をはかる（</a:t>
            </a:r>
            <a:r>
              <a:rPr lang="en-US" altLang="ja-JP" dirty="0" smtClean="0"/>
              <a:t>Google</a:t>
            </a:r>
            <a:r>
              <a:rPr lang="ja-JP" altLang="en-US" dirty="0" smtClean="0"/>
              <a:t>の狙いどころ）。</a:t>
            </a:r>
            <a:endParaRPr lang="en-US" altLang="ja-JP" dirty="0" smtClean="0"/>
          </a:p>
          <a:p>
            <a:r>
              <a:rPr lang="ja-JP" altLang="en-US" sz="4400" dirty="0">
                <a:solidFill>
                  <a:srgbClr val="0070C0"/>
                </a:solidFill>
              </a:rPr>
              <a:t>実際の運行は、地元交通事業者等に委託する</a:t>
            </a:r>
            <a:endParaRPr lang="en-US" altLang="ja-JP" sz="4400" dirty="0">
              <a:solidFill>
                <a:srgbClr val="0070C0"/>
              </a:solidFill>
            </a:endParaRPr>
          </a:p>
          <a:p>
            <a:endParaRPr kumimoji="1" lang="ja-JP" altLang="en-US" dirty="0"/>
          </a:p>
        </p:txBody>
      </p:sp>
    </p:spTree>
    <p:extLst>
      <p:ext uri="{BB962C8B-B14F-4D97-AF65-F5344CB8AC3E}">
        <p14:creationId xmlns:p14="http://schemas.microsoft.com/office/powerpoint/2010/main" val="23482773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73760" y="-10159"/>
            <a:ext cx="10480040" cy="1788160"/>
          </a:xfrm>
          <a:solidFill>
            <a:srgbClr val="FFFF00"/>
          </a:solidFill>
          <a:ln>
            <a:solidFill>
              <a:schemeClr val="tx1">
                <a:lumMod val="95000"/>
                <a:lumOff val="5000"/>
              </a:schemeClr>
            </a:solidFill>
          </a:ln>
        </p:spPr>
        <p:txBody>
          <a:bodyPr>
            <a:noAutofit/>
          </a:bodyPr>
          <a:lstStyle/>
          <a:p>
            <a:pPr algn="ctr"/>
            <a:r>
              <a:rPr lang="ja-JP" altLang="en-US" sz="5400" b="1" dirty="0" smtClean="0"/>
              <a:t>高齢者用タクシー</a:t>
            </a:r>
            <a:r>
              <a:rPr lang="ja-JP" altLang="ja-JP" sz="5400" b="1" dirty="0" smtClean="0"/>
              <a:t>乗り</a:t>
            </a:r>
            <a:r>
              <a:rPr lang="ja-JP" altLang="ja-JP" sz="5400" b="1" dirty="0"/>
              <a:t>放題</a:t>
            </a:r>
            <a:r>
              <a:rPr lang="ja-JP" altLang="ja-JP" sz="5400" b="1" dirty="0" smtClean="0"/>
              <a:t>プラン</a:t>
            </a:r>
            <a:r>
              <a:rPr lang="en-US" altLang="ja-JP" sz="5400" b="1" dirty="0" smtClean="0"/>
              <a:t/>
            </a:r>
            <a:br>
              <a:rPr lang="en-US" altLang="ja-JP" sz="5400" b="1" dirty="0" smtClean="0"/>
            </a:br>
            <a:r>
              <a:rPr lang="ja-JP" altLang="en-US" sz="5400" b="1" dirty="0" smtClean="0"/>
              <a:t>（ＪＴＢの</a:t>
            </a:r>
            <a:r>
              <a:rPr lang="en-US" altLang="ja-JP" sz="5400" b="1" dirty="0" smtClean="0"/>
              <a:t>JERON</a:t>
            </a:r>
            <a:r>
              <a:rPr lang="ja-JP" altLang="en-US" sz="5400" b="1" dirty="0" smtClean="0"/>
              <a:t>タクシー）</a:t>
            </a:r>
            <a:endParaRPr kumimoji="1" lang="ja-JP" altLang="en-US" sz="5400" dirty="0"/>
          </a:p>
        </p:txBody>
      </p:sp>
      <p:sp>
        <p:nvSpPr>
          <p:cNvPr id="3" name="コンテンツ プレースホルダー 2"/>
          <p:cNvSpPr>
            <a:spLocks noGrp="1"/>
          </p:cNvSpPr>
          <p:nvPr>
            <p:ph idx="1"/>
          </p:nvPr>
        </p:nvSpPr>
        <p:spPr>
          <a:xfrm>
            <a:off x="71120" y="1879600"/>
            <a:ext cx="12120880" cy="4886960"/>
          </a:xfrm>
        </p:spPr>
        <p:txBody>
          <a:bodyPr>
            <a:noAutofit/>
          </a:bodyPr>
          <a:lstStyle/>
          <a:p>
            <a:pPr fontAlgn="base"/>
            <a:r>
              <a:rPr lang="ja-JP" altLang="en-US" sz="5400" dirty="0" smtClean="0"/>
              <a:t>福岡市内から初めて全国展開（政令市）</a:t>
            </a:r>
            <a:endParaRPr lang="en-US" altLang="ja-JP" sz="5400" dirty="0" smtClean="0"/>
          </a:p>
          <a:p>
            <a:pPr fontAlgn="base"/>
            <a:r>
              <a:rPr lang="ja-JP" altLang="en-US" sz="5400" dirty="0" smtClean="0"/>
              <a:t>目的地は　病院、買い物店、鉄道駅の三カ所指定</a:t>
            </a:r>
            <a:endParaRPr lang="en-US" altLang="ja-JP" sz="5400" dirty="0" smtClean="0"/>
          </a:p>
          <a:p>
            <a:pPr fontAlgn="base"/>
            <a:r>
              <a:rPr lang="en-US" altLang="ja-JP" sz="5400" b="1" dirty="0" smtClean="0">
                <a:solidFill>
                  <a:srgbClr val="FF0000"/>
                </a:solidFill>
              </a:rPr>
              <a:t>1</a:t>
            </a:r>
            <a:r>
              <a:rPr lang="ja-JP" altLang="en-US" sz="5400" b="1" dirty="0" smtClean="0">
                <a:solidFill>
                  <a:srgbClr val="FF0000"/>
                </a:solidFill>
              </a:rPr>
              <a:t>か月</a:t>
            </a:r>
            <a:r>
              <a:rPr lang="en-US" altLang="ja-JP" sz="5400" b="1" dirty="0" smtClean="0">
                <a:solidFill>
                  <a:srgbClr val="FF0000"/>
                </a:solidFill>
              </a:rPr>
              <a:t>2</a:t>
            </a:r>
            <a:r>
              <a:rPr lang="ja-JP" altLang="en-US" sz="5400" b="1" dirty="0" smtClean="0">
                <a:solidFill>
                  <a:srgbClr val="FF0000"/>
                </a:solidFill>
              </a:rPr>
              <a:t>万円～</a:t>
            </a:r>
            <a:r>
              <a:rPr lang="en-US" altLang="ja-JP" sz="5400" b="1" dirty="0" smtClean="0">
                <a:solidFill>
                  <a:srgbClr val="FF0000"/>
                </a:solidFill>
              </a:rPr>
              <a:t>4</a:t>
            </a:r>
            <a:r>
              <a:rPr lang="ja-JP" altLang="en-US" sz="5400" b="1" dirty="0" smtClean="0">
                <a:solidFill>
                  <a:srgbClr val="FF0000"/>
                </a:solidFill>
              </a:rPr>
              <a:t>万円程度</a:t>
            </a:r>
            <a:endParaRPr lang="en-US" altLang="ja-JP" sz="5400" dirty="0" smtClean="0"/>
          </a:p>
          <a:p>
            <a:pPr fontAlgn="base"/>
            <a:r>
              <a:rPr lang="ja-JP" altLang="en-US" sz="5400" dirty="0" smtClean="0">
                <a:solidFill>
                  <a:srgbClr val="FF0000"/>
                </a:solidFill>
              </a:rPr>
              <a:t>旅行商品だから</a:t>
            </a:r>
            <a:r>
              <a:rPr lang="ja-JP" altLang="ja-JP" sz="5400" dirty="0" smtClean="0">
                <a:solidFill>
                  <a:srgbClr val="FF0000"/>
                </a:solidFill>
              </a:rPr>
              <a:t>利益</a:t>
            </a:r>
            <a:r>
              <a:rPr lang="ja-JP" altLang="ja-JP" sz="5400" dirty="0">
                <a:solidFill>
                  <a:srgbClr val="FF0000"/>
                </a:solidFill>
              </a:rPr>
              <a:t>が</a:t>
            </a:r>
            <a:r>
              <a:rPr lang="ja-JP" altLang="ja-JP" sz="5400" dirty="0" smtClean="0">
                <a:solidFill>
                  <a:srgbClr val="FF0000"/>
                </a:solidFill>
              </a:rPr>
              <a:t>出</a:t>
            </a:r>
            <a:r>
              <a:rPr lang="ja-JP" altLang="en-US" sz="5400" dirty="0" smtClean="0">
                <a:solidFill>
                  <a:srgbClr val="FF0000"/>
                </a:solidFill>
              </a:rPr>
              <a:t>ないと実施できず、高い料金となる</a:t>
            </a:r>
            <a:endParaRPr lang="en-US" altLang="ja-JP" sz="5400" dirty="0" smtClean="0">
              <a:solidFill>
                <a:srgbClr val="FF0000"/>
              </a:solidFill>
            </a:endParaRPr>
          </a:p>
        </p:txBody>
      </p:sp>
    </p:spTree>
    <p:extLst>
      <p:ext uri="{BB962C8B-B14F-4D97-AF65-F5344CB8AC3E}">
        <p14:creationId xmlns:p14="http://schemas.microsoft.com/office/powerpoint/2010/main" val="34408348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a:srcRect l="30282" t="31732" r="31103" b="11929"/>
          <a:stretch/>
        </p:blipFill>
        <p:spPr>
          <a:xfrm>
            <a:off x="-132080" y="0"/>
            <a:ext cx="8220416" cy="6746240"/>
          </a:xfrm>
          <a:prstGeom prst="rect">
            <a:avLst/>
          </a:prstGeom>
        </p:spPr>
      </p:pic>
      <p:pic>
        <p:nvPicPr>
          <p:cNvPr id="5" name="Picture 2" descr="JTBジェロンタクシー（チラシ）"/>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1471" y="550523"/>
            <a:ext cx="4038929" cy="5892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6750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73760" y="162561"/>
            <a:ext cx="10480040" cy="1788160"/>
          </a:xfrm>
          <a:solidFill>
            <a:srgbClr val="FFFF00"/>
          </a:solidFill>
          <a:ln>
            <a:solidFill>
              <a:schemeClr val="tx1">
                <a:lumMod val="95000"/>
                <a:lumOff val="5000"/>
              </a:schemeClr>
            </a:solidFill>
          </a:ln>
        </p:spPr>
        <p:txBody>
          <a:bodyPr>
            <a:noAutofit/>
          </a:bodyPr>
          <a:lstStyle/>
          <a:p>
            <a:pPr algn="ctr"/>
            <a:r>
              <a:rPr lang="ja-JP" altLang="ja-JP" sz="5400" b="1" dirty="0"/>
              <a:t>通勤</a:t>
            </a:r>
            <a:r>
              <a:rPr lang="ja-JP" altLang="ja-JP" sz="5400" b="1" dirty="0" smtClean="0"/>
              <a:t>時間帯</a:t>
            </a:r>
            <a:r>
              <a:rPr lang="en-US" altLang="ja-JP" sz="5400" b="1" dirty="0" smtClean="0"/>
              <a:t/>
            </a:r>
            <a:br>
              <a:rPr lang="en-US" altLang="ja-JP" sz="5400" b="1" dirty="0" smtClean="0"/>
            </a:br>
            <a:r>
              <a:rPr lang="en-US" altLang="ja-JP" sz="5400" b="1" dirty="0" err="1" smtClean="0"/>
              <a:t>UberPOOL</a:t>
            </a:r>
            <a:r>
              <a:rPr lang="ja-JP" altLang="en-US" sz="5400" b="1" dirty="0" smtClean="0"/>
              <a:t>　</a:t>
            </a:r>
            <a:r>
              <a:rPr lang="ja-JP" altLang="ja-JP" sz="5400" b="1" dirty="0" smtClean="0"/>
              <a:t>乗り</a:t>
            </a:r>
            <a:r>
              <a:rPr lang="ja-JP" altLang="ja-JP" sz="5400" b="1" dirty="0"/>
              <a:t>放題プラン</a:t>
            </a:r>
            <a:endParaRPr kumimoji="1" lang="ja-JP" altLang="en-US" sz="5400" dirty="0"/>
          </a:p>
        </p:txBody>
      </p:sp>
      <p:sp>
        <p:nvSpPr>
          <p:cNvPr id="3" name="コンテンツ プレースホルダー 2"/>
          <p:cNvSpPr>
            <a:spLocks noGrp="1"/>
          </p:cNvSpPr>
          <p:nvPr>
            <p:ph idx="1"/>
          </p:nvPr>
        </p:nvSpPr>
        <p:spPr>
          <a:xfrm>
            <a:off x="71120" y="2174240"/>
            <a:ext cx="12120880" cy="4551680"/>
          </a:xfrm>
        </p:spPr>
        <p:txBody>
          <a:bodyPr>
            <a:noAutofit/>
          </a:bodyPr>
          <a:lstStyle/>
          <a:p>
            <a:pPr fontAlgn="base"/>
            <a:r>
              <a:rPr lang="ja-JP" altLang="ja-JP" sz="4000" b="1" dirty="0" smtClean="0"/>
              <a:t>マンハッタン内</a:t>
            </a:r>
            <a:r>
              <a:rPr lang="en-US" altLang="ja-JP" sz="4000" dirty="0" smtClean="0"/>
              <a:t>125</a:t>
            </a:r>
            <a:r>
              <a:rPr lang="ja-JP" altLang="ja-JP" sz="4000" dirty="0" smtClean="0"/>
              <a:t>丁目以南</a:t>
            </a:r>
            <a:r>
              <a:rPr lang="ja-JP" altLang="ja-JP" sz="4000" b="1" dirty="0" smtClean="0"/>
              <a:t>乗り</a:t>
            </a:r>
            <a:r>
              <a:rPr lang="ja-JP" altLang="ja-JP" sz="4000" b="1" dirty="0"/>
              <a:t>放題</a:t>
            </a:r>
            <a:r>
              <a:rPr lang="ja-JP" altLang="ja-JP" sz="4000" dirty="0" smtClean="0"/>
              <a:t>。通勤</a:t>
            </a:r>
            <a:r>
              <a:rPr lang="ja-JP" altLang="ja-JP" sz="4000" dirty="0"/>
              <a:t>時間帯（</a:t>
            </a:r>
            <a:r>
              <a:rPr lang="ja-JP" altLang="ja-JP" sz="4000" b="1" dirty="0"/>
              <a:t>月曜〜金曜／午前</a:t>
            </a:r>
            <a:r>
              <a:rPr lang="en-US" altLang="ja-JP" sz="4000" b="1" dirty="0" smtClean="0"/>
              <a:t>7</a:t>
            </a:r>
            <a:r>
              <a:rPr lang="ja-JP" altLang="ja-JP" sz="4000" b="1" dirty="0" smtClean="0"/>
              <a:t>〜</a:t>
            </a:r>
            <a:r>
              <a:rPr lang="en-US" altLang="ja-JP" sz="4000" b="1" dirty="0"/>
              <a:t>10</a:t>
            </a:r>
            <a:r>
              <a:rPr lang="ja-JP" altLang="ja-JP" sz="4000" b="1" dirty="0"/>
              <a:t>時・午後</a:t>
            </a:r>
            <a:r>
              <a:rPr lang="en-US" altLang="ja-JP" sz="4000" b="1" dirty="0" smtClean="0"/>
              <a:t>5</a:t>
            </a:r>
            <a:r>
              <a:rPr lang="ja-JP" altLang="ja-JP" sz="4000" b="1" dirty="0" smtClean="0"/>
              <a:t>〜</a:t>
            </a:r>
            <a:r>
              <a:rPr lang="en-US" altLang="ja-JP" sz="4000" b="1" dirty="0"/>
              <a:t>8</a:t>
            </a:r>
            <a:r>
              <a:rPr lang="ja-JP" altLang="ja-JP" sz="4000" b="1" dirty="0"/>
              <a:t>時</a:t>
            </a:r>
            <a:r>
              <a:rPr lang="ja-JP" altLang="ja-JP" sz="4000" dirty="0" smtClean="0"/>
              <a:t>）。</a:t>
            </a:r>
            <a:endParaRPr lang="ja-JP" altLang="ja-JP" sz="4000" dirty="0"/>
          </a:p>
          <a:p>
            <a:pPr fontAlgn="base"/>
            <a:r>
              <a:rPr lang="ja-JP" altLang="ja-JP" sz="4000" dirty="0" smtClean="0"/>
              <a:t>相乗りサービス</a:t>
            </a:r>
            <a:r>
              <a:rPr lang="en-US" altLang="ja-JP" sz="4000" dirty="0" err="1" smtClean="0"/>
              <a:t>uberPOOL</a:t>
            </a:r>
            <a:r>
              <a:rPr lang="ja-JP" altLang="ja-JP" sz="4000" dirty="0" err="1" smtClean="0"/>
              <a:t>。</a:t>
            </a:r>
            <a:r>
              <a:rPr lang="ja-JP" altLang="ja-JP" sz="4000" b="1" dirty="0" smtClean="0">
                <a:solidFill>
                  <a:srgbClr val="FF0000"/>
                </a:solidFill>
              </a:rPr>
              <a:t>２週間</a:t>
            </a:r>
            <a:r>
              <a:rPr lang="ja-JP" altLang="ja-JP" sz="4000" b="1" dirty="0">
                <a:solidFill>
                  <a:srgbClr val="FF0000"/>
                </a:solidFill>
              </a:rPr>
              <a:t>のパス</a:t>
            </a:r>
            <a:r>
              <a:rPr lang="ja-JP" altLang="ja-JP" sz="4000" dirty="0" smtClean="0"/>
              <a:t>で</a:t>
            </a:r>
            <a:r>
              <a:rPr lang="en-US" altLang="ja-JP" sz="4000" b="1" dirty="0" smtClean="0">
                <a:solidFill>
                  <a:srgbClr val="FF0000"/>
                </a:solidFill>
              </a:rPr>
              <a:t>49</a:t>
            </a:r>
            <a:r>
              <a:rPr lang="ja-JP" altLang="ja-JP" sz="4000" b="1" dirty="0" smtClean="0">
                <a:solidFill>
                  <a:srgbClr val="FF0000"/>
                </a:solidFill>
              </a:rPr>
              <a:t>ドル</a:t>
            </a:r>
            <a:endParaRPr lang="en-US" altLang="ja-JP" sz="4000" dirty="0" smtClean="0"/>
          </a:p>
          <a:p>
            <a:pPr fontAlgn="base"/>
            <a:r>
              <a:rPr lang="en-US" altLang="ja-JP" sz="4000" dirty="0" smtClean="0">
                <a:solidFill>
                  <a:srgbClr val="FF0000"/>
                </a:solidFill>
              </a:rPr>
              <a:t>Uber</a:t>
            </a:r>
            <a:r>
              <a:rPr lang="ja-JP" altLang="ja-JP" sz="4000" dirty="0" smtClean="0">
                <a:solidFill>
                  <a:srgbClr val="FF0000"/>
                </a:solidFill>
              </a:rPr>
              <a:t>に</a:t>
            </a:r>
            <a:r>
              <a:rPr lang="ja-JP" altLang="en-US" sz="4000" dirty="0" smtClean="0">
                <a:solidFill>
                  <a:srgbClr val="FF0000"/>
                </a:solidFill>
              </a:rPr>
              <a:t>運送</a:t>
            </a:r>
            <a:r>
              <a:rPr lang="ja-JP" altLang="ja-JP" sz="4000" dirty="0" smtClean="0">
                <a:solidFill>
                  <a:srgbClr val="FF0000"/>
                </a:solidFill>
              </a:rPr>
              <a:t>利益</a:t>
            </a:r>
            <a:r>
              <a:rPr lang="ja-JP" altLang="en-US" sz="4000" dirty="0" smtClean="0">
                <a:solidFill>
                  <a:srgbClr val="FF0000"/>
                </a:solidFill>
              </a:rPr>
              <a:t>は期待できない</a:t>
            </a:r>
            <a:endParaRPr lang="en-US" altLang="ja-JP" sz="4000" dirty="0" smtClean="0">
              <a:solidFill>
                <a:srgbClr val="FF0000"/>
              </a:solidFill>
            </a:endParaRPr>
          </a:p>
          <a:p>
            <a:pPr fontAlgn="base"/>
            <a:r>
              <a:rPr lang="ja-JP" altLang="ja-JP" sz="4000" dirty="0" smtClean="0"/>
              <a:t>レストラン</a:t>
            </a:r>
            <a:r>
              <a:rPr lang="ja-JP" altLang="ja-JP" sz="4000" dirty="0"/>
              <a:t>やファッション、</a:t>
            </a:r>
            <a:r>
              <a:rPr lang="ja-JP" altLang="ja-JP" sz="4000" dirty="0" smtClean="0"/>
              <a:t>アトラクション情報</a:t>
            </a:r>
            <a:r>
              <a:rPr lang="ja-JP" altLang="ja-JP" sz="4000" dirty="0"/>
              <a:t>やディスカウントを届けるサービス</a:t>
            </a:r>
            <a:r>
              <a:rPr lang="en-US" altLang="ja-JP" sz="4000" dirty="0">
                <a:solidFill>
                  <a:srgbClr val="FF0000"/>
                </a:solidFill>
                <a:effectLst>
                  <a:outerShdw blurRad="38100" dist="38100" dir="2700000" algn="tl">
                    <a:srgbClr val="000000">
                      <a:alpha val="43137"/>
                    </a:srgbClr>
                  </a:outerShdw>
                </a:effectLst>
              </a:rPr>
              <a:t>Gilt City</a:t>
            </a:r>
            <a:r>
              <a:rPr lang="ja-JP" altLang="ja-JP" sz="4000" dirty="0">
                <a:solidFill>
                  <a:srgbClr val="FF0000"/>
                </a:solidFill>
                <a:effectLst>
                  <a:outerShdw blurRad="38100" dist="38100" dir="2700000" algn="tl">
                    <a:srgbClr val="000000">
                      <a:alpha val="43137"/>
                    </a:srgbClr>
                  </a:outerShdw>
                </a:effectLst>
              </a:rPr>
              <a:t>のメンバー限定</a:t>
            </a:r>
            <a:r>
              <a:rPr lang="ja-JP" altLang="ja-JP" sz="4000" dirty="0"/>
              <a:t>のもの</a:t>
            </a:r>
            <a:r>
              <a:rPr lang="ja-JP" altLang="ja-JP" sz="4000" dirty="0" smtClean="0"/>
              <a:t>。自社</a:t>
            </a:r>
            <a:r>
              <a:rPr lang="ja-JP" altLang="ja-JP" sz="4000" dirty="0"/>
              <a:t>のサービスを宣伝したい</a:t>
            </a:r>
            <a:r>
              <a:rPr lang="en-US" altLang="ja-JP" sz="4000" dirty="0"/>
              <a:t>Gilt City</a:t>
            </a:r>
            <a:r>
              <a:rPr lang="ja-JP" altLang="ja-JP" sz="4000" dirty="0"/>
              <a:t>のコラボ</a:t>
            </a:r>
            <a:r>
              <a:rPr lang="en-US" altLang="ja-JP" sz="4000" dirty="0"/>
              <a:t>PR</a:t>
            </a:r>
            <a:r>
              <a:rPr lang="ja-JP" altLang="ja-JP" sz="4000" dirty="0" smtClean="0"/>
              <a:t>作戦</a:t>
            </a:r>
            <a:endParaRPr lang="ja-JP" altLang="ja-JP" sz="4000" dirty="0"/>
          </a:p>
        </p:txBody>
      </p:sp>
    </p:spTree>
    <p:extLst>
      <p:ext uri="{BB962C8B-B14F-4D97-AF65-F5344CB8AC3E}">
        <p14:creationId xmlns:p14="http://schemas.microsoft.com/office/powerpoint/2010/main" val="7985896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pPr algn="ctr"/>
            <a:r>
              <a:rPr kumimoji="1" lang="ja-JP" altLang="en-US" dirty="0" smtClean="0"/>
              <a:t>スマホ配車アプリ</a:t>
            </a:r>
            <a:endParaRPr kumimoji="1" lang="ja-JP" altLang="en-US" dirty="0"/>
          </a:p>
        </p:txBody>
      </p:sp>
      <p:pic>
        <p:nvPicPr>
          <p:cNvPr id="3074" name="Picture 2" descr="「uber」の画像検索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0633" y="3997960"/>
            <a:ext cx="3926812" cy="294132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uber」の画像検索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218" y="1824576"/>
            <a:ext cx="4093824" cy="2351184"/>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descr="http://jinryu.jp/blog/wp-content/uploads/2015/03/IMG_2426-e1426588025616-768x102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0842" y="1824576"/>
            <a:ext cx="2738659" cy="3075208"/>
          </a:xfrm>
          <a:prstGeom prst="rect">
            <a:avLst/>
          </a:prstGeom>
          <a:noFill/>
          <a:ln>
            <a:noFill/>
          </a:ln>
        </p:spPr>
      </p:pic>
      <p:pic>
        <p:nvPicPr>
          <p:cNvPr id="3078" name="Picture 6" descr="「uber」の画像検索結果"/>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0172" y="3484881"/>
            <a:ext cx="4845379" cy="3143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3896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2351584" y="404664"/>
            <a:ext cx="5976664" cy="5904656"/>
          </a:xfrm>
          <a:prstGeom prst="rect">
            <a:avLst/>
          </a:prstGeom>
          <a:noFill/>
          <a:ln w="9525">
            <a:solidFill>
              <a:schemeClr val="tx1"/>
            </a:solidFill>
            <a:miter lim="800000"/>
            <a:headEnd/>
            <a:tailEnd/>
          </a:ln>
          <a:effectLst/>
        </p:spPr>
        <p:txBody>
          <a:bodyPr wrap="none" anchor="ctr"/>
          <a:lstStyle/>
          <a:p>
            <a:endParaRPr lang="ja-JP" altLang="en-US"/>
          </a:p>
        </p:txBody>
      </p:sp>
      <p:sp>
        <p:nvSpPr>
          <p:cNvPr id="17411" name="Line 3"/>
          <p:cNvSpPr>
            <a:spLocks noChangeShapeType="1"/>
          </p:cNvSpPr>
          <p:nvPr/>
        </p:nvSpPr>
        <p:spPr bwMode="auto">
          <a:xfrm flipH="1">
            <a:off x="1847528" y="3212976"/>
            <a:ext cx="8640960" cy="0"/>
          </a:xfrm>
          <a:prstGeom prst="line">
            <a:avLst/>
          </a:prstGeom>
          <a:noFill/>
          <a:ln w="38100">
            <a:solidFill>
              <a:schemeClr val="tx1"/>
            </a:solidFill>
            <a:round/>
            <a:headEnd/>
            <a:tailEnd/>
          </a:ln>
          <a:effectLst/>
        </p:spPr>
        <p:txBody>
          <a:bodyPr wrap="none" anchor="ctr"/>
          <a:lstStyle/>
          <a:p>
            <a:endParaRPr lang="ja-JP" altLang="en-US"/>
          </a:p>
        </p:txBody>
      </p:sp>
      <p:sp>
        <p:nvSpPr>
          <p:cNvPr id="17422" name="Oval 14"/>
          <p:cNvSpPr>
            <a:spLocks noChangeArrowheads="1"/>
          </p:cNvSpPr>
          <p:nvPr/>
        </p:nvSpPr>
        <p:spPr bwMode="auto">
          <a:xfrm>
            <a:off x="5375920" y="4221088"/>
            <a:ext cx="2952328" cy="1080120"/>
          </a:xfrm>
          <a:prstGeom prst="ellipse">
            <a:avLst/>
          </a:prstGeom>
          <a:solidFill>
            <a:srgbClr val="FFFF00"/>
          </a:solidFill>
          <a:ln w="12700">
            <a:solidFill>
              <a:schemeClr val="tx1"/>
            </a:solidFill>
            <a:prstDash val="lgDashDotDot"/>
            <a:round/>
            <a:headEnd/>
            <a:tailEnd/>
          </a:ln>
          <a:effectLst/>
        </p:spPr>
        <p:txBody>
          <a:bodyPr wrap="none" anchor="ctr"/>
          <a:lstStyle/>
          <a:p>
            <a:pPr algn="ctr"/>
            <a:r>
              <a:rPr lang="ja-JP" altLang="en-US" sz="4000" dirty="0">
                <a:latin typeface="Times New Roman" pitchFamily="18" charset="0"/>
              </a:rPr>
              <a:t>無料タクシー</a:t>
            </a:r>
          </a:p>
        </p:txBody>
      </p:sp>
      <p:sp>
        <p:nvSpPr>
          <p:cNvPr id="17426" name="Line 18"/>
          <p:cNvSpPr>
            <a:spLocks noChangeShapeType="1"/>
          </p:cNvSpPr>
          <p:nvPr/>
        </p:nvSpPr>
        <p:spPr bwMode="auto">
          <a:xfrm>
            <a:off x="9768408" y="2420888"/>
            <a:ext cx="0" cy="1584176"/>
          </a:xfrm>
          <a:prstGeom prst="line">
            <a:avLst/>
          </a:prstGeom>
          <a:noFill/>
          <a:ln w="57150">
            <a:solidFill>
              <a:schemeClr val="tx1"/>
            </a:solidFill>
            <a:round/>
            <a:headEnd type="triangle" w="med" len="med"/>
            <a:tailEnd type="triangle" w="med" len="med"/>
          </a:ln>
          <a:effectLst/>
        </p:spPr>
        <p:txBody>
          <a:bodyPr wrap="none" anchor="ctr"/>
          <a:lstStyle/>
          <a:p>
            <a:endParaRPr lang="ja-JP" altLang="en-US"/>
          </a:p>
        </p:txBody>
      </p:sp>
      <p:sp>
        <p:nvSpPr>
          <p:cNvPr id="17427" name="Text Box 19"/>
          <p:cNvSpPr txBox="1">
            <a:spLocks noChangeArrowheads="1"/>
          </p:cNvSpPr>
          <p:nvPr/>
        </p:nvSpPr>
        <p:spPr bwMode="auto">
          <a:xfrm>
            <a:off x="9205892" y="1628800"/>
            <a:ext cx="1210588" cy="707886"/>
          </a:xfrm>
          <a:prstGeom prst="rect">
            <a:avLst/>
          </a:prstGeom>
          <a:noFill/>
          <a:ln w="9525">
            <a:solidFill>
              <a:srgbClr val="FF0000"/>
            </a:solidFill>
            <a:miter lim="800000"/>
            <a:headEnd/>
            <a:tailEnd/>
          </a:ln>
          <a:effectLst/>
        </p:spPr>
        <p:txBody>
          <a:bodyPr wrap="none">
            <a:spAutoFit/>
          </a:bodyPr>
          <a:lstStyle/>
          <a:p>
            <a:r>
              <a:rPr lang="ja-JP" altLang="en-US" sz="4000" dirty="0">
                <a:solidFill>
                  <a:srgbClr val="FF0000"/>
                </a:solidFill>
                <a:latin typeface="Times New Roman" pitchFamily="18" charset="0"/>
              </a:rPr>
              <a:t>有償</a:t>
            </a:r>
          </a:p>
        </p:txBody>
      </p:sp>
      <p:sp>
        <p:nvSpPr>
          <p:cNvPr id="17428" name="Text Box 20"/>
          <p:cNvSpPr txBox="1">
            <a:spLocks noChangeArrowheads="1"/>
          </p:cNvSpPr>
          <p:nvPr/>
        </p:nvSpPr>
        <p:spPr bwMode="auto">
          <a:xfrm>
            <a:off x="9133884" y="4449306"/>
            <a:ext cx="1210588" cy="707886"/>
          </a:xfrm>
          <a:prstGeom prst="rect">
            <a:avLst/>
          </a:prstGeom>
          <a:noFill/>
          <a:ln w="9525">
            <a:solidFill>
              <a:schemeClr val="accent2"/>
            </a:solidFill>
            <a:miter lim="800000"/>
            <a:headEnd/>
            <a:tailEnd/>
          </a:ln>
          <a:effectLst/>
        </p:spPr>
        <p:txBody>
          <a:bodyPr wrap="none">
            <a:spAutoFit/>
          </a:bodyPr>
          <a:lstStyle/>
          <a:p>
            <a:r>
              <a:rPr lang="ja-JP" altLang="en-US" sz="4000" dirty="0">
                <a:solidFill>
                  <a:schemeClr val="accent2"/>
                </a:solidFill>
                <a:latin typeface="Times New Roman" pitchFamily="18" charset="0"/>
              </a:rPr>
              <a:t>無償</a:t>
            </a:r>
          </a:p>
        </p:txBody>
      </p:sp>
      <p:sp>
        <p:nvSpPr>
          <p:cNvPr id="17429" name="Text Box 21"/>
          <p:cNvSpPr txBox="1">
            <a:spLocks noChangeArrowheads="1"/>
          </p:cNvSpPr>
          <p:nvPr/>
        </p:nvSpPr>
        <p:spPr bwMode="auto">
          <a:xfrm>
            <a:off x="3359697" y="3214718"/>
            <a:ext cx="4373313" cy="646331"/>
          </a:xfrm>
          <a:prstGeom prst="rect">
            <a:avLst/>
          </a:prstGeom>
          <a:noFill/>
          <a:ln w="9525">
            <a:noFill/>
            <a:miter lim="800000"/>
            <a:headEnd/>
            <a:tailEnd/>
          </a:ln>
          <a:effectLst/>
        </p:spPr>
        <p:txBody>
          <a:bodyPr wrap="none">
            <a:spAutoFit/>
          </a:bodyPr>
          <a:lstStyle/>
          <a:p>
            <a:r>
              <a:rPr lang="ja-JP" altLang="en-US" sz="3600" dirty="0">
                <a:latin typeface="Times New Roman" pitchFamily="18" charset="0"/>
              </a:rPr>
              <a:t>Ｇｏｏｇｌｅ料に含まれる</a:t>
            </a:r>
          </a:p>
        </p:txBody>
      </p:sp>
      <p:sp>
        <p:nvSpPr>
          <p:cNvPr id="17430" name="Text Box 22"/>
          <p:cNvSpPr txBox="1">
            <a:spLocks noChangeArrowheads="1"/>
          </p:cNvSpPr>
          <p:nvPr/>
        </p:nvSpPr>
        <p:spPr bwMode="auto">
          <a:xfrm>
            <a:off x="3071664" y="2422630"/>
            <a:ext cx="4826962" cy="646331"/>
          </a:xfrm>
          <a:prstGeom prst="rect">
            <a:avLst/>
          </a:prstGeom>
          <a:noFill/>
          <a:ln w="9525">
            <a:noFill/>
            <a:miter lim="800000"/>
            <a:headEnd/>
            <a:tailEnd/>
          </a:ln>
          <a:effectLst/>
        </p:spPr>
        <p:txBody>
          <a:bodyPr wrap="none">
            <a:spAutoFit/>
          </a:bodyPr>
          <a:lstStyle/>
          <a:p>
            <a:r>
              <a:rPr lang="ja-JP" altLang="en-US" sz="3600" dirty="0">
                <a:latin typeface="Times New Roman" pitchFamily="18" charset="0"/>
              </a:rPr>
              <a:t>Ｇｏｏｇｌｅ料に含まれない</a:t>
            </a:r>
          </a:p>
        </p:txBody>
      </p:sp>
      <p:sp>
        <p:nvSpPr>
          <p:cNvPr id="17431" name="Text Box 23"/>
          <p:cNvSpPr txBox="1">
            <a:spLocks noChangeArrowheads="1"/>
          </p:cNvSpPr>
          <p:nvPr/>
        </p:nvSpPr>
        <p:spPr bwMode="auto">
          <a:xfrm>
            <a:off x="8328248" y="1491766"/>
            <a:ext cx="738664" cy="3665427"/>
          </a:xfrm>
          <a:prstGeom prst="rect">
            <a:avLst/>
          </a:prstGeom>
          <a:noFill/>
          <a:ln w="9525">
            <a:noFill/>
            <a:miter lim="800000"/>
            <a:headEnd/>
            <a:tailEnd/>
          </a:ln>
          <a:effectLst/>
        </p:spPr>
        <p:txBody>
          <a:bodyPr vert="eaVert" wrap="none">
            <a:spAutoFit/>
          </a:bodyPr>
          <a:lstStyle/>
          <a:p>
            <a:r>
              <a:rPr lang="ja-JP" altLang="en-US" sz="3600" dirty="0">
                <a:latin typeface="Times New Roman" pitchFamily="18" charset="0"/>
              </a:rPr>
              <a:t>経営者のポリシー</a:t>
            </a:r>
          </a:p>
        </p:txBody>
      </p:sp>
      <p:sp>
        <p:nvSpPr>
          <p:cNvPr id="42" name="Oval 14"/>
          <p:cNvSpPr>
            <a:spLocks noChangeArrowheads="1"/>
          </p:cNvSpPr>
          <p:nvPr/>
        </p:nvSpPr>
        <p:spPr bwMode="auto">
          <a:xfrm>
            <a:off x="5447928" y="1700808"/>
            <a:ext cx="2880320" cy="792088"/>
          </a:xfrm>
          <a:prstGeom prst="ellipse">
            <a:avLst/>
          </a:prstGeom>
          <a:solidFill>
            <a:srgbClr val="FFFF00"/>
          </a:solidFill>
          <a:ln w="19050">
            <a:solidFill>
              <a:schemeClr val="tx1"/>
            </a:solidFill>
            <a:prstDash val="lgDashDotDot"/>
            <a:round/>
            <a:headEnd/>
            <a:tailEnd/>
          </a:ln>
          <a:effectLst/>
        </p:spPr>
        <p:txBody>
          <a:bodyPr wrap="none" anchor="ctr"/>
          <a:lstStyle/>
          <a:p>
            <a:pPr algn="ctr"/>
            <a:r>
              <a:rPr lang="ja-JP" altLang="en-US" sz="4000" dirty="0">
                <a:latin typeface="Times New Roman" pitchFamily="18" charset="0"/>
              </a:rPr>
              <a:t>有料宿泊</a:t>
            </a:r>
          </a:p>
        </p:txBody>
      </p:sp>
      <p:sp>
        <p:nvSpPr>
          <p:cNvPr id="44" name="Oval 14"/>
          <p:cNvSpPr>
            <a:spLocks noChangeArrowheads="1"/>
          </p:cNvSpPr>
          <p:nvPr/>
        </p:nvSpPr>
        <p:spPr bwMode="auto">
          <a:xfrm>
            <a:off x="2783632" y="5301208"/>
            <a:ext cx="5040560" cy="980728"/>
          </a:xfrm>
          <a:prstGeom prst="ellipse">
            <a:avLst/>
          </a:prstGeom>
          <a:solidFill>
            <a:srgbClr val="FFFF00"/>
          </a:solidFill>
          <a:ln w="38100" cmpd="dbl">
            <a:solidFill>
              <a:schemeClr val="tx1"/>
            </a:solidFill>
            <a:round/>
            <a:headEnd/>
            <a:tailEnd/>
          </a:ln>
          <a:effectLst/>
        </p:spPr>
        <p:txBody>
          <a:bodyPr wrap="none" anchor="ctr"/>
          <a:lstStyle/>
          <a:p>
            <a:pPr algn="ctr"/>
            <a:r>
              <a:rPr lang="ja-JP" altLang="en-US" sz="5400" dirty="0">
                <a:latin typeface="Times New Roman" pitchFamily="18" charset="0"/>
              </a:rPr>
              <a:t>検索・案内</a:t>
            </a:r>
          </a:p>
        </p:txBody>
      </p:sp>
      <p:sp>
        <p:nvSpPr>
          <p:cNvPr id="45" name="Oval 14"/>
          <p:cNvSpPr>
            <a:spLocks noChangeArrowheads="1"/>
          </p:cNvSpPr>
          <p:nvPr/>
        </p:nvSpPr>
        <p:spPr bwMode="auto">
          <a:xfrm>
            <a:off x="4727848" y="476672"/>
            <a:ext cx="2871936" cy="1224136"/>
          </a:xfrm>
          <a:prstGeom prst="ellipse">
            <a:avLst/>
          </a:prstGeom>
          <a:solidFill>
            <a:srgbClr val="FFFF00"/>
          </a:solidFill>
          <a:ln w="38100" cmpd="dbl">
            <a:solidFill>
              <a:schemeClr val="tx1">
                <a:lumMod val="95000"/>
                <a:lumOff val="5000"/>
              </a:schemeClr>
            </a:solidFill>
            <a:round/>
            <a:headEnd/>
            <a:tailEnd/>
          </a:ln>
          <a:effectLst/>
        </p:spPr>
        <p:txBody>
          <a:bodyPr wrap="none" anchor="ctr"/>
          <a:lstStyle/>
          <a:p>
            <a:pPr algn="ctr"/>
            <a:r>
              <a:rPr lang="ja-JP" altLang="en-US" sz="5400" dirty="0">
                <a:latin typeface="Times New Roman" pitchFamily="18" charset="0"/>
              </a:rPr>
              <a:t>広告</a:t>
            </a:r>
          </a:p>
        </p:txBody>
      </p:sp>
      <p:sp>
        <p:nvSpPr>
          <p:cNvPr id="16" name="Oval 14"/>
          <p:cNvSpPr>
            <a:spLocks noChangeArrowheads="1"/>
          </p:cNvSpPr>
          <p:nvPr/>
        </p:nvSpPr>
        <p:spPr bwMode="auto">
          <a:xfrm>
            <a:off x="2711624" y="548680"/>
            <a:ext cx="1800200" cy="1584176"/>
          </a:xfrm>
          <a:prstGeom prst="ellipse">
            <a:avLst/>
          </a:prstGeom>
          <a:solidFill>
            <a:srgbClr val="FFFF00"/>
          </a:solidFill>
          <a:ln w="57150" cmpd="dbl">
            <a:solidFill>
              <a:schemeClr val="tx1"/>
            </a:solidFill>
            <a:round/>
            <a:headEnd/>
            <a:tailEnd/>
          </a:ln>
          <a:effectLst/>
        </p:spPr>
        <p:txBody>
          <a:bodyPr wrap="none" anchor="ctr"/>
          <a:lstStyle/>
          <a:p>
            <a:pPr algn="ctr"/>
            <a:r>
              <a:rPr lang="ja-JP" altLang="en-US" sz="4000" dirty="0">
                <a:latin typeface="Times New Roman" pitchFamily="18" charset="0"/>
              </a:rPr>
              <a:t>物販</a:t>
            </a:r>
          </a:p>
        </p:txBody>
      </p:sp>
      <p:sp>
        <p:nvSpPr>
          <p:cNvPr id="17" name="Oval 14"/>
          <p:cNvSpPr>
            <a:spLocks noChangeArrowheads="1"/>
          </p:cNvSpPr>
          <p:nvPr/>
        </p:nvSpPr>
        <p:spPr bwMode="auto">
          <a:xfrm>
            <a:off x="2423592" y="4077072"/>
            <a:ext cx="2448272" cy="1224136"/>
          </a:xfrm>
          <a:prstGeom prst="ellipse">
            <a:avLst/>
          </a:prstGeom>
          <a:solidFill>
            <a:srgbClr val="FFFF00"/>
          </a:solidFill>
          <a:ln w="19050">
            <a:solidFill>
              <a:schemeClr val="tx1"/>
            </a:solidFill>
            <a:round/>
            <a:headEnd/>
            <a:tailEnd/>
          </a:ln>
          <a:effectLst/>
        </p:spPr>
        <p:txBody>
          <a:bodyPr wrap="none" anchor="ctr"/>
          <a:lstStyle/>
          <a:p>
            <a:pPr algn="ctr"/>
            <a:r>
              <a:rPr lang="ja-JP" altLang="en-US" sz="2800" dirty="0">
                <a:latin typeface="Times New Roman" pitchFamily="18" charset="0"/>
              </a:rPr>
              <a:t>ニュース</a:t>
            </a:r>
          </a:p>
        </p:txBody>
      </p:sp>
      <p:sp>
        <p:nvSpPr>
          <p:cNvPr id="18" name="下矢印 17"/>
          <p:cNvSpPr/>
          <p:nvPr/>
        </p:nvSpPr>
        <p:spPr>
          <a:xfrm>
            <a:off x="6456040" y="2276872"/>
            <a:ext cx="2088232" cy="2808312"/>
          </a:xfrm>
          <a:prstGeom prst="downArrow">
            <a:avLst/>
          </a:prstGeom>
          <a:noFill/>
          <a:ln w="3175">
            <a:solidFill>
              <a:schemeClr val="tx1">
                <a:lumMod val="95000"/>
                <a:lumOff val="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29376962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gzn.jp/img/2014/01/27/google-free-taxi/02_m.jpg">
            <a:hlinkClick r:id="rId3"/>
          </p:cNvPr>
          <p:cNvPicPr>
            <a:picLocks noChangeAspect="1" noChangeArrowheads="1"/>
          </p:cNvPicPr>
          <p:nvPr/>
        </p:nvPicPr>
        <p:blipFill>
          <a:blip r:embed="rId4" cstate="print"/>
          <a:srcRect/>
          <a:stretch>
            <a:fillRect/>
          </a:stretch>
        </p:blipFill>
        <p:spPr bwMode="auto">
          <a:xfrm>
            <a:off x="2423592" y="1412777"/>
            <a:ext cx="6912768" cy="5290659"/>
          </a:xfrm>
          <a:prstGeom prst="rect">
            <a:avLst/>
          </a:prstGeom>
          <a:noFill/>
        </p:spPr>
      </p:pic>
      <p:sp>
        <p:nvSpPr>
          <p:cNvPr id="3" name="タイトル 1"/>
          <p:cNvSpPr>
            <a:spLocks noGrp="1"/>
          </p:cNvSpPr>
          <p:nvPr>
            <p:ph type="title"/>
          </p:nvPr>
        </p:nvSpPr>
        <p:spPr>
          <a:xfrm>
            <a:off x="1981200" y="188640"/>
            <a:ext cx="8229600" cy="1143000"/>
          </a:xfrm>
          <a:solidFill>
            <a:srgbClr val="FFFF00"/>
          </a:solidFill>
          <a:ln w="38100">
            <a:solidFill>
              <a:schemeClr val="tx1">
                <a:lumMod val="95000"/>
                <a:lumOff val="5000"/>
              </a:schemeClr>
            </a:solidFill>
          </a:ln>
        </p:spPr>
        <p:txBody>
          <a:bodyPr/>
          <a:lstStyle/>
          <a:p>
            <a:pPr algn="ctr"/>
            <a:r>
              <a:rPr kumimoji="1" lang="ja-JP" altLang="en-US" dirty="0" smtClean="0"/>
              <a:t>無料送迎タクシー</a:t>
            </a:r>
            <a:endParaRPr kumimoji="1" lang="ja-JP" altLang="en-US" dirty="0"/>
          </a:p>
        </p:txBody>
      </p:sp>
    </p:spTree>
    <p:extLst>
      <p:ext uri="{BB962C8B-B14F-4D97-AF65-F5344CB8AC3E}">
        <p14:creationId xmlns:p14="http://schemas.microsoft.com/office/powerpoint/2010/main" val="9640603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79120" y="0"/>
            <a:ext cx="11297920" cy="1417638"/>
          </a:xfrm>
          <a:solidFill>
            <a:srgbClr val="FFFF00"/>
          </a:solidFill>
          <a:ln w="57150">
            <a:solidFill>
              <a:schemeClr val="tx1"/>
            </a:solidFill>
          </a:ln>
        </p:spPr>
        <p:txBody>
          <a:bodyPr>
            <a:noAutofit/>
          </a:bodyPr>
          <a:lstStyle/>
          <a:p>
            <a:pPr algn="ctr"/>
            <a:r>
              <a:rPr lang="en-US" altLang="ja-JP" sz="4800" b="1" dirty="0" smtClean="0"/>
              <a:t>Google</a:t>
            </a:r>
            <a:r>
              <a:rPr lang="ja-JP" altLang="en-US" sz="4800" b="1" dirty="0" smtClean="0"/>
              <a:t>の広告戦略</a:t>
            </a:r>
            <a:r>
              <a:rPr lang="en-US" altLang="ja-JP" sz="4800" b="1" dirty="0" smtClean="0"/>
              <a:t/>
            </a:r>
            <a:br>
              <a:rPr lang="en-US" altLang="ja-JP" sz="4800" b="1" dirty="0" smtClean="0"/>
            </a:br>
            <a:r>
              <a:rPr lang="ja-JP" altLang="en-US" sz="4800" b="1" dirty="0" smtClean="0"/>
              <a:t>実店舗への無料送迎タクシーの特許取得</a:t>
            </a:r>
            <a:endParaRPr kumimoji="1" lang="ja-JP" altLang="en-US" sz="4800" dirty="0"/>
          </a:p>
        </p:txBody>
      </p:sp>
      <p:sp>
        <p:nvSpPr>
          <p:cNvPr id="3" name="コンテンツ プレースホルダ 2"/>
          <p:cNvSpPr>
            <a:spLocks noGrp="1"/>
          </p:cNvSpPr>
          <p:nvPr>
            <p:ph idx="1"/>
          </p:nvPr>
        </p:nvSpPr>
        <p:spPr>
          <a:xfrm>
            <a:off x="1117600" y="1600200"/>
            <a:ext cx="10200640" cy="4790440"/>
          </a:xfrm>
        </p:spPr>
        <p:txBody>
          <a:bodyPr>
            <a:normAutofit/>
          </a:bodyPr>
          <a:lstStyle/>
          <a:p>
            <a:r>
              <a:rPr lang="en-US" altLang="ja-JP" sz="4800" dirty="0"/>
              <a:t>Google</a:t>
            </a:r>
            <a:r>
              <a:rPr lang="ja-JP" altLang="en-US" sz="4800" dirty="0"/>
              <a:t>は約四百</a:t>
            </a:r>
            <a:r>
              <a:rPr lang="ja-JP" altLang="en-US" sz="4800" b="1" dirty="0"/>
              <a:t>億ドル</a:t>
            </a:r>
            <a:r>
              <a:rPr lang="ja-JP" altLang="en-US" sz="4800" dirty="0"/>
              <a:t>の広告売上</a:t>
            </a:r>
            <a:endParaRPr lang="en-US" altLang="ja-JP" sz="4800" dirty="0"/>
          </a:p>
          <a:p>
            <a:r>
              <a:rPr lang="en-US" altLang="ja-JP" sz="4800" dirty="0"/>
              <a:t>Google</a:t>
            </a:r>
            <a:r>
              <a:rPr lang="ja-JP" altLang="en-US" sz="4800" dirty="0"/>
              <a:t>は広告技術に関する新たな特許を取得　オンライン広告で見込みのある顧客を無料もしくはディスカウントしたタクシーに乗せて実店舗まで送迎するサービス</a:t>
            </a:r>
            <a:endParaRPr lang="en-US" altLang="ja-JP" sz="4800" dirty="0"/>
          </a:p>
          <a:p>
            <a:r>
              <a:rPr lang="en-US" altLang="ja-JP" dirty="0">
                <a:hlinkClick r:id="rId3"/>
              </a:rPr>
              <a:t>http://gigazine.net/news/20140127-google-free-taxi</a:t>
            </a:r>
            <a:r>
              <a:rPr lang="en-US" altLang="ja-JP" dirty="0" smtClean="0">
                <a:hlinkClick r:id="rId3"/>
              </a:rPr>
              <a:t>/</a:t>
            </a:r>
            <a:endParaRPr kumimoji="1" lang="ja-JP" altLang="en-US" dirty="0"/>
          </a:p>
        </p:txBody>
      </p:sp>
    </p:spTree>
    <p:extLst>
      <p:ext uri="{BB962C8B-B14F-4D97-AF65-F5344CB8AC3E}">
        <p14:creationId xmlns:p14="http://schemas.microsoft.com/office/powerpoint/2010/main" val="4135613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4160" y="50165"/>
            <a:ext cx="11927840" cy="1341755"/>
          </a:xfrm>
          <a:solidFill>
            <a:schemeClr val="accent4">
              <a:lumMod val="40000"/>
              <a:lumOff val="60000"/>
            </a:schemeClr>
          </a:solidFill>
          <a:ln>
            <a:solidFill>
              <a:schemeClr val="tx1">
                <a:lumMod val="95000"/>
                <a:lumOff val="5000"/>
              </a:schemeClr>
            </a:solidFill>
          </a:ln>
        </p:spPr>
        <p:txBody>
          <a:bodyPr>
            <a:normAutofit/>
          </a:bodyPr>
          <a:lstStyle/>
          <a:p>
            <a:pPr algn="ctr"/>
            <a:r>
              <a:rPr lang="en-US" altLang="ja-JP" sz="6000" b="1" dirty="0" smtClean="0"/>
              <a:t>Uber</a:t>
            </a:r>
            <a:r>
              <a:rPr lang="ja-JP" altLang="en-US" sz="6000" b="1" dirty="0" err="1" smtClean="0"/>
              <a:t>への</a:t>
            </a:r>
            <a:r>
              <a:rPr lang="ja-JP" altLang="en-US" sz="6000" dirty="0" smtClean="0"/>
              <a:t>巨額投資理由</a:t>
            </a:r>
            <a:endParaRPr kumimoji="1" lang="ja-JP" altLang="en-US" sz="6000" dirty="0"/>
          </a:p>
        </p:txBody>
      </p:sp>
      <p:sp>
        <p:nvSpPr>
          <p:cNvPr id="3" name="コンテンツ プレースホルダー 2"/>
          <p:cNvSpPr>
            <a:spLocks noGrp="1"/>
          </p:cNvSpPr>
          <p:nvPr>
            <p:ph idx="1"/>
          </p:nvPr>
        </p:nvSpPr>
        <p:spPr>
          <a:xfrm>
            <a:off x="345440" y="1493520"/>
            <a:ext cx="11694160" cy="5250179"/>
          </a:xfrm>
        </p:spPr>
        <p:txBody>
          <a:bodyPr>
            <a:noAutofit/>
          </a:bodyPr>
          <a:lstStyle/>
          <a:p>
            <a:r>
              <a:rPr lang="en-US" altLang="ja-JP" sz="4800" dirty="0"/>
              <a:t>2015</a:t>
            </a:r>
            <a:r>
              <a:rPr lang="ja-JP" altLang="en-US" sz="4800" dirty="0"/>
              <a:t>年の予約売上</a:t>
            </a:r>
            <a:r>
              <a:rPr lang="ja-JP" altLang="en-US" sz="4800" dirty="0" smtClean="0"/>
              <a:t>は約</a:t>
            </a:r>
            <a:r>
              <a:rPr lang="en-US" altLang="ja-JP" sz="4800" dirty="0"/>
              <a:t>1</a:t>
            </a:r>
            <a:r>
              <a:rPr lang="ja-JP" altLang="en-US" sz="4800" dirty="0"/>
              <a:t>兆</a:t>
            </a:r>
            <a:r>
              <a:rPr lang="en-US" altLang="ja-JP" sz="4800" dirty="0"/>
              <a:t>3000</a:t>
            </a:r>
            <a:r>
              <a:rPr lang="ja-JP" altLang="en-US" sz="4800" dirty="0"/>
              <a:t>億</a:t>
            </a:r>
            <a:r>
              <a:rPr lang="ja-JP" altLang="en-US" sz="4800" dirty="0" smtClean="0"/>
              <a:t>円、評価</a:t>
            </a:r>
            <a:r>
              <a:rPr lang="ja-JP" altLang="en-US" sz="4800" dirty="0"/>
              <a:t>額は</a:t>
            </a:r>
            <a:r>
              <a:rPr lang="en-US" altLang="ja-JP" sz="4800" dirty="0"/>
              <a:t>625</a:t>
            </a:r>
            <a:r>
              <a:rPr lang="ja-JP" altLang="en-US" sz="4800" dirty="0"/>
              <a:t>億</a:t>
            </a:r>
            <a:r>
              <a:rPr lang="ja-JP" altLang="en-US" sz="4800" dirty="0" smtClean="0"/>
              <a:t>ドル　しかし</a:t>
            </a:r>
            <a:r>
              <a:rPr lang="en-US" altLang="ja-JP" sz="4800" dirty="0" smtClean="0"/>
              <a:t>2016</a:t>
            </a:r>
            <a:r>
              <a:rPr lang="ja-JP" altLang="en-US" sz="4800" dirty="0" smtClean="0"/>
              <a:t>年上半期</a:t>
            </a:r>
            <a:r>
              <a:rPr lang="en-US" altLang="ja-JP" sz="4800" dirty="0" smtClean="0"/>
              <a:t>1300</a:t>
            </a:r>
            <a:r>
              <a:rPr lang="ja-JP" altLang="en-US" sz="4800" dirty="0" smtClean="0"/>
              <a:t>億円の赤字（米国内の推計）</a:t>
            </a:r>
            <a:endParaRPr lang="en-US" altLang="ja-JP" sz="4800" dirty="0" smtClean="0"/>
          </a:p>
          <a:p>
            <a:r>
              <a:rPr lang="en-US" altLang="ja-JP" sz="4800" dirty="0" smtClean="0"/>
              <a:t>Google</a:t>
            </a:r>
            <a:r>
              <a:rPr lang="ja-JP" altLang="en-US" sz="4800" dirty="0" err="1" smtClean="0"/>
              <a:t>、</a:t>
            </a:r>
            <a:r>
              <a:rPr lang="en-US" altLang="ja-JP" sz="4800" dirty="0" smtClean="0"/>
              <a:t>Amazon</a:t>
            </a:r>
            <a:r>
              <a:rPr lang="ja-JP" altLang="en-US" sz="4800" dirty="0" smtClean="0"/>
              <a:t>等は</a:t>
            </a:r>
            <a:r>
              <a:rPr lang="ja-JP" altLang="en-US" sz="4800" dirty="0" smtClean="0">
                <a:solidFill>
                  <a:srgbClr val="FF0000"/>
                </a:solidFill>
              </a:rPr>
              <a:t>予測精度１％</a:t>
            </a:r>
            <a:r>
              <a:rPr lang="ja-JP" altLang="en-US" sz="4800" dirty="0" smtClean="0"/>
              <a:t>向上すると売上が数百億円増大するビジネスモデル→</a:t>
            </a:r>
            <a:r>
              <a:rPr lang="ja-JP" altLang="en-US" sz="4800" dirty="0" smtClean="0">
                <a:solidFill>
                  <a:srgbClr val="FF0000"/>
                </a:solidFill>
              </a:rPr>
              <a:t>ビッグデータの収集</a:t>
            </a:r>
            <a:endParaRPr lang="en-US" altLang="ja-JP" sz="4800" dirty="0" smtClean="0">
              <a:solidFill>
                <a:srgbClr val="FF0000"/>
              </a:solidFill>
            </a:endParaRPr>
          </a:p>
          <a:p>
            <a:r>
              <a:rPr lang="en-US" altLang="ja-JP" sz="4800" dirty="0" smtClean="0"/>
              <a:t>Airbnb</a:t>
            </a:r>
            <a:r>
              <a:rPr lang="ja-JP" altLang="en-US" sz="4800" dirty="0" smtClean="0"/>
              <a:t>も同じ構造、人流データがポイント</a:t>
            </a:r>
            <a:endParaRPr lang="en-US" altLang="ja-JP" sz="4800" dirty="0" smtClean="0"/>
          </a:p>
        </p:txBody>
      </p:sp>
    </p:spTree>
    <p:extLst>
      <p:ext uri="{BB962C8B-B14F-4D97-AF65-F5344CB8AC3E}">
        <p14:creationId xmlns:p14="http://schemas.microsoft.com/office/powerpoint/2010/main" val="8209834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132080"/>
            <a:ext cx="8229600" cy="6299200"/>
          </a:xfrm>
          <a:solidFill>
            <a:srgbClr val="FFFF00"/>
          </a:solidFill>
        </p:spPr>
        <p:txBody>
          <a:bodyPr>
            <a:normAutofit fontScale="90000"/>
          </a:bodyPr>
          <a:lstStyle/>
          <a:p>
            <a:pPr algn="ctr"/>
            <a:r>
              <a:rPr lang="ja-JP" altLang="en-US" sz="6000" b="1" dirty="0"/>
              <a:t>ＣＮＮニュース</a:t>
            </a:r>
            <a:r>
              <a:rPr lang="en-US" altLang="ja-JP" sz="6000" b="1" dirty="0"/>
              <a:t/>
            </a:r>
            <a:br>
              <a:rPr lang="en-US" altLang="ja-JP" sz="6000" b="1" dirty="0"/>
            </a:br>
            <a:r>
              <a:rPr lang="en-US" altLang="ja-JP" b="1" dirty="0"/>
              <a:t/>
            </a:r>
            <a:br>
              <a:rPr lang="en-US" altLang="ja-JP" b="1" dirty="0"/>
            </a:br>
            <a:r>
              <a:rPr lang="ja-JP" altLang="en-US" b="1" dirty="0" smtClean="0"/>
              <a:t>観光客数</a:t>
            </a:r>
            <a:r>
              <a:rPr lang="en-US" altLang="ja-JP" b="1" dirty="0" smtClean="0"/>
              <a:t/>
            </a:r>
            <a:br>
              <a:rPr lang="en-US" altLang="ja-JP" b="1" dirty="0" smtClean="0"/>
            </a:br>
            <a:r>
              <a:rPr lang="ja-JP" altLang="en-US" b="1" dirty="0" smtClean="0"/>
              <a:t>ロンドン市長の世界一宣言</a:t>
            </a:r>
            <a:r>
              <a:rPr lang="en-US" altLang="ja-JP" b="1" dirty="0" smtClean="0"/>
              <a:t/>
            </a:r>
            <a:br>
              <a:rPr lang="en-US" altLang="ja-JP" b="1" dirty="0" smtClean="0"/>
            </a:br>
            <a:r>
              <a:rPr lang="ja-JP" altLang="en-US" b="1" dirty="0" smtClean="0"/>
              <a:t>パリ副市長が反論</a:t>
            </a:r>
            <a:r>
              <a:rPr lang="en-US" altLang="ja-JP" b="1" dirty="0" smtClean="0"/>
              <a:t/>
            </a:r>
            <a:br>
              <a:rPr lang="en-US" altLang="ja-JP" b="1" dirty="0" smtClean="0"/>
            </a:br>
            <a:r>
              <a:rPr lang="en-US" altLang="ja-JP" b="1" dirty="0"/>
              <a:t/>
            </a:r>
            <a:br>
              <a:rPr lang="en-US" altLang="ja-JP" b="1" dirty="0"/>
            </a:br>
            <a:r>
              <a:rPr lang="ja-JP" altLang="en-US" b="1" dirty="0" smtClean="0"/>
              <a:t>都市の魅力を訪問客数で競う時代</a:t>
            </a:r>
            <a:r>
              <a:rPr lang="en-US" altLang="ja-JP" b="1" dirty="0" smtClean="0"/>
              <a:t/>
            </a:r>
            <a:br>
              <a:rPr lang="en-US" altLang="ja-JP" b="1" dirty="0" smtClean="0"/>
            </a:br>
            <a:r>
              <a:rPr lang="en-US" altLang="ja-JP" b="1" dirty="0"/>
              <a:t/>
            </a:r>
            <a:br>
              <a:rPr lang="en-US" altLang="ja-JP" b="1" dirty="0"/>
            </a:br>
            <a:r>
              <a:rPr lang="ja-JP" altLang="en-US" b="1" dirty="0" smtClean="0"/>
              <a:t>　　　　　　　　　　</a:t>
            </a:r>
            <a:r>
              <a:rPr lang="ja-JP" altLang="en-US" sz="6000" b="1" dirty="0" smtClean="0">
                <a:solidFill>
                  <a:srgbClr val="FF0000"/>
                </a:solidFill>
              </a:rPr>
              <a:t>⇒テロで変化？</a:t>
            </a:r>
            <a:r>
              <a:rPr lang="ja-JP" altLang="en-US" b="1" dirty="0" smtClean="0"/>
              <a:t>　</a:t>
            </a:r>
            <a:endParaRPr kumimoji="1" lang="ja-JP" altLang="en-US" dirty="0"/>
          </a:p>
        </p:txBody>
      </p:sp>
    </p:spTree>
    <p:extLst>
      <p:ext uri="{BB962C8B-B14F-4D97-AF65-F5344CB8AC3E}">
        <p14:creationId xmlns:p14="http://schemas.microsoft.com/office/powerpoint/2010/main" val="221317232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円/楕円 4"/>
          <p:cNvSpPr/>
          <p:nvPr/>
        </p:nvSpPr>
        <p:spPr>
          <a:xfrm>
            <a:off x="84746" y="0"/>
            <a:ext cx="6048672" cy="22768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dirty="0">
                <a:solidFill>
                  <a:schemeClr val="tx1"/>
                </a:solidFill>
              </a:rPr>
              <a:t>ヒトの属性・</a:t>
            </a:r>
            <a:r>
              <a:rPr lang="ja-JP" altLang="en-US" sz="4400" dirty="0" smtClean="0">
                <a:solidFill>
                  <a:schemeClr val="tx1"/>
                </a:solidFill>
              </a:rPr>
              <a:t>移動ビッグデータ</a:t>
            </a:r>
            <a:endParaRPr lang="en-US" altLang="ja-JP" sz="4400" dirty="0">
              <a:solidFill>
                <a:schemeClr val="tx1"/>
              </a:solidFill>
            </a:endParaRPr>
          </a:p>
          <a:p>
            <a:pPr algn="ctr"/>
            <a:r>
              <a:rPr lang="ja-JP" altLang="en-US" sz="4400" dirty="0">
                <a:solidFill>
                  <a:schemeClr val="tx1"/>
                </a:solidFill>
              </a:rPr>
              <a:t>（特定多数）</a:t>
            </a:r>
          </a:p>
        </p:txBody>
      </p:sp>
      <p:sp>
        <p:nvSpPr>
          <p:cNvPr id="7" name="円/楕円 6"/>
          <p:cNvSpPr/>
          <p:nvPr/>
        </p:nvSpPr>
        <p:spPr>
          <a:xfrm>
            <a:off x="162560" y="4581128"/>
            <a:ext cx="6910352" cy="21752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dirty="0" smtClean="0">
                <a:solidFill>
                  <a:schemeClr val="tx1"/>
                </a:solidFill>
              </a:rPr>
              <a:t>人</a:t>
            </a:r>
            <a:r>
              <a:rPr lang="ja-JP" altLang="en-US" sz="4400" dirty="0">
                <a:solidFill>
                  <a:schemeClr val="tx1"/>
                </a:solidFill>
              </a:rPr>
              <a:t>流</a:t>
            </a:r>
            <a:r>
              <a:rPr lang="ja-JP" altLang="en-US" sz="4400" dirty="0" smtClean="0">
                <a:solidFill>
                  <a:schemeClr val="tx1"/>
                </a:solidFill>
              </a:rPr>
              <a:t>資源</a:t>
            </a:r>
            <a:r>
              <a:rPr lang="ja-JP" altLang="en-US" sz="4400" dirty="0">
                <a:solidFill>
                  <a:schemeClr val="tx1"/>
                </a:solidFill>
              </a:rPr>
              <a:t>への</a:t>
            </a:r>
            <a:endParaRPr lang="en-US" altLang="ja-JP" sz="4400" dirty="0">
              <a:solidFill>
                <a:schemeClr val="tx1"/>
              </a:solidFill>
            </a:endParaRPr>
          </a:p>
          <a:p>
            <a:pPr algn="ctr"/>
            <a:r>
              <a:rPr lang="ja-JP" altLang="en-US" sz="4400" dirty="0">
                <a:solidFill>
                  <a:schemeClr val="tx1"/>
                </a:solidFill>
              </a:rPr>
              <a:t>反応データ</a:t>
            </a:r>
            <a:endParaRPr lang="en-US" altLang="ja-JP" sz="4400" dirty="0">
              <a:solidFill>
                <a:schemeClr val="tx1"/>
              </a:solidFill>
            </a:endParaRPr>
          </a:p>
          <a:p>
            <a:pPr algn="ctr"/>
            <a:r>
              <a:rPr lang="ja-JP" altLang="en-US" sz="4400" dirty="0">
                <a:solidFill>
                  <a:schemeClr val="tx1"/>
                </a:solidFill>
              </a:rPr>
              <a:t>（客観的反応情報）</a:t>
            </a:r>
          </a:p>
        </p:txBody>
      </p:sp>
      <p:sp>
        <p:nvSpPr>
          <p:cNvPr id="9" name="円/楕円 8"/>
          <p:cNvSpPr/>
          <p:nvPr/>
        </p:nvSpPr>
        <p:spPr>
          <a:xfrm>
            <a:off x="6979920" y="293683"/>
            <a:ext cx="1316554" cy="570071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4400" dirty="0" smtClean="0">
                <a:solidFill>
                  <a:schemeClr val="tx1"/>
                </a:solidFill>
              </a:rPr>
              <a:t>人</a:t>
            </a:r>
            <a:r>
              <a:rPr lang="ja-JP" altLang="en-US" sz="4400" dirty="0">
                <a:solidFill>
                  <a:schemeClr val="tx1"/>
                </a:solidFill>
              </a:rPr>
              <a:t>流</a:t>
            </a:r>
            <a:r>
              <a:rPr lang="ja-JP" altLang="en-US" sz="4400" dirty="0" smtClean="0">
                <a:solidFill>
                  <a:schemeClr val="tx1"/>
                </a:solidFill>
              </a:rPr>
              <a:t>資源</a:t>
            </a:r>
            <a:r>
              <a:rPr lang="ja-JP" altLang="en-US" sz="4400" dirty="0">
                <a:solidFill>
                  <a:schemeClr val="tx1"/>
                </a:solidFill>
              </a:rPr>
              <a:t>評価</a:t>
            </a:r>
            <a:r>
              <a:rPr lang="ja-JP" altLang="en-US" sz="4400" dirty="0" smtClean="0">
                <a:solidFill>
                  <a:schemeClr val="tx1"/>
                </a:solidFill>
              </a:rPr>
              <a:t>の</a:t>
            </a:r>
            <a:r>
              <a:rPr lang="ja-JP" altLang="en-US" sz="4400" dirty="0">
                <a:solidFill>
                  <a:schemeClr val="tx1"/>
                </a:solidFill>
              </a:rPr>
              <a:t>客観</a:t>
            </a:r>
            <a:r>
              <a:rPr lang="ja-JP" altLang="en-US" sz="4400" dirty="0" smtClean="0">
                <a:solidFill>
                  <a:schemeClr val="tx1"/>
                </a:solidFill>
              </a:rPr>
              <a:t>化</a:t>
            </a:r>
            <a:endParaRPr lang="ja-JP" altLang="en-US" sz="4400" dirty="0">
              <a:solidFill>
                <a:schemeClr val="tx1"/>
              </a:solidFill>
            </a:endParaRPr>
          </a:p>
        </p:txBody>
      </p:sp>
      <p:sp>
        <p:nvSpPr>
          <p:cNvPr id="12" name="三方向矢印 11"/>
          <p:cNvSpPr/>
          <p:nvPr/>
        </p:nvSpPr>
        <p:spPr>
          <a:xfrm rot="5400000">
            <a:off x="5171362" y="2564904"/>
            <a:ext cx="2160240" cy="1728192"/>
          </a:xfrm>
          <a:prstGeom prst="leftRightUpArrow">
            <a:avLst/>
          </a:prstGeom>
          <a:noFill/>
          <a:ln>
            <a:solidFill>
              <a:schemeClr val="tx1">
                <a:lumMod val="95000"/>
                <a:lumOff val="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星 7 13"/>
          <p:cNvSpPr/>
          <p:nvPr/>
        </p:nvSpPr>
        <p:spPr>
          <a:xfrm>
            <a:off x="162560" y="2348880"/>
            <a:ext cx="5090160" cy="2376264"/>
          </a:xfrm>
          <a:prstGeom prst="star7">
            <a:avLst/>
          </a:prstGeom>
          <a:noFill/>
          <a:ln w="7620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dirty="0" smtClean="0">
                <a:solidFill>
                  <a:schemeClr val="tx1">
                    <a:lumMod val="95000"/>
                    <a:lumOff val="5000"/>
                  </a:schemeClr>
                </a:solidFill>
              </a:rPr>
              <a:t>ウェアラブル・デバイス活用</a:t>
            </a:r>
            <a:endParaRPr lang="ja-JP" altLang="en-US" sz="4800" dirty="0">
              <a:solidFill>
                <a:schemeClr val="tx1">
                  <a:lumMod val="95000"/>
                  <a:lumOff val="5000"/>
                </a:schemeClr>
              </a:solidFill>
            </a:endParaRPr>
          </a:p>
        </p:txBody>
      </p:sp>
      <p:sp>
        <p:nvSpPr>
          <p:cNvPr id="11" name="円/楕円 10"/>
          <p:cNvSpPr/>
          <p:nvPr/>
        </p:nvSpPr>
        <p:spPr>
          <a:xfrm>
            <a:off x="8710918" y="319178"/>
            <a:ext cx="1425544" cy="5522821"/>
          </a:xfrm>
          <a:prstGeom prst="ellipse">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4800" dirty="0" smtClean="0">
                <a:solidFill>
                  <a:schemeClr val="tx1"/>
                </a:solidFill>
              </a:rPr>
              <a:t>人流の法則性の</a:t>
            </a:r>
            <a:r>
              <a:rPr lang="ja-JP" altLang="en-US" sz="4800" dirty="0">
                <a:solidFill>
                  <a:schemeClr val="tx1"/>
                </a:solidFill>
              </a:rPr>
              <a:t>発見</a:t>
            </a:r>
          </a:p>
        </p:txBody>
      </p:sp>
      <p:sp>
        <p:nvSpPr>
          <p:cNvPr id="13" name="右矢印 12"/>
          <p:cNvSpPr/>
          <p:nvPr/>
        </p:nvSpPr>
        <p:spPr>
          <a:xfrm>
            <a:off x="8317970" y="2403178"/>
            <a:ext cx="432048" cy="185278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円/楕円 9"/>
          <p:cNvSpPr/>
          <p:nvPr/>
        </p:nvSpPr>
        <p:spPr>
          <a:xfrm>
            <a:off x="10662666" y="796699"/>
            <a:ext cx="1368152" cy="490306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4000" dirty="0" smtClean="0">
                <a:solidFill>
                  <a:srgbClr val="FF0000"/>
                </a:solidFill>
              </a:rPr>
              <a:t>総合生活移動産業</a:t>
            </a:r>
            <a:endParaRPr lang="ja-JP" altLang="en-US" sz="4000" dirty="0">
              <a:solidFill>
                <a:srgbClr val="FF0000"/>
              </a:solidFill>
            </a:endParaRPr>
          </a:p>
        </p:txBody>
      </p:sp>
      <p:sp>
        <p:nvSpPr>
          <p:cNvPr id="15" name="右矢印 14"/>
          <p:cNvSpPr/>
          <p:nvPr/>
        </p:nvSpPr>
        <p:spPr>
          <a:xfrm>
            <a:off x="10199682" y="2408936"/>
            <a:ext cx="432048" cy="185278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864936203"/>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36320" y="1122363"/>
            <a:ext cx="9631680" cy="1763077"/>
          </a:xfrm>
          <a:ln>
            <a:solidFill>
              <a:schemeClr val="tx1">
                <a:lumMod val="95000"/>
                <a:lumOff val="5000"/>
              </a:schemeClr>
            </a:solidFill>
          </a:ln>
        </p:spPr>
        <p:txBody>
          <a:bodyPr/>
          <a:lstStyle/>
          <a:p>
            <a:pPr algn="ctr"/>
            <a:r>
              <a:rPr kumimoji="1" lang="ja-JP" altLang="en-US" dirty="0" smtClean="0"/>
              <a:t>医療データによる先回り戦術</a:t>
            </a:r>
            <a:endParaRPr kumimoji="1" lang="ja-JP" altLang="en-US" dirty="0"/>
          </a:p>
        </p:txBody>
      </p:sp>
      <p:sp>
        <p:nvSpPr>
          <p:cNvPr id="4" name="サブタイトル 3"/>
          <p:cNvSpPr>
            <a:spLocks noGrp="1"/>
          </p:cNvSpPr>
          <p:nvPr>
            <p:ph type="subTitle" idx="1"/>
          </p:nvPr>
        </p:nvSpPr>
        <p:spPr>
          <a:xfrm>
            <a:off x="1524000" y="3602038"/>
            <a:ext cx="9144000" cy="1173162"/>
          </a:xfrm>
          <a:ln>
            <a:solidFill>
              <a:schemeClr val="tx1">
                <a:lumMod val="95000"/>
                <a:lumOff val="5000"/>
              </a:schemeClr>
            </a:solidFill>
          </a:ln>
        </p:spPr>
        <p:txBody>
          <a:bodyPr>
            <a:normAutofit/>
          </a:bodyPr>
          <a:lstStyle/>
          <a:p>
            <a:r>
              <a:rPr kumimoji="1" lang="ja-JP" altLang="en-US" sz="6000" dirty="0" smtClean="0"/>
              <a:t>病院管理→地域住民管理</a:t>
            </a:r>
            <a:endParaRPr kumimoji="1" lang="ja-JP" altLang="en-US" sz="6000" dirty="0"/>
          </a:p>
        </p:txBody>
      </p:sp>
    </p:spTree>
    <p:extLst>
      <p:ext uri="{BB962C8B-B14F-4D97-AF65-F5344CB8AC3E}">
        <p14:creationId xmlns:p14="http://schemas.microsoft.com/office/powerpoint/2010/main" val="20513538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670560" y="238442"/>
            <a:ext cx="10708640" cy="3348037"/>
          </a:xfrm>
          <a:solidFill>
            <a:srgbClr val="FFFF00"/>
          </a:solidFill>
        </p:spPr>
        <p:txBody>
          <a:bodyPr>
            <a:normAutofit fontScale="90000"/>
          </a:bodyPr>
          <a:lstStyle/>
          <a:p>
            <a:r>
              <a:rPr kumimoji="1" lang="ja-JP" altLang="en-US" dirty="0" smtClean="0"/>
              <a:t>月極定額</a:t>
            </a:r>
            <a:r>
              <a:rPr kumimoji="1" lang="en-US" altLang="ja-JP" dirty="0" smtClean="0"/>
              <a:t/>
            </a:r>
            <a:br>
              <a:rPr kumimoji="1" lang="en-US" altLang="ja-JP" dirty="0" smtClean="0"/>
            </a:br>
            <a:r>
              <a:rPr kumimoji="1" lang="ja-JP" altLang="en-US" dirty="0" smtClean="0"/>
              <a:t>乗り</a:t>
            </a:r>
            <a:r>
              <a:rPr lang="ja-JP" altLang="en-US" dirty="0" smtClean="0"/>
              <a:t>・食べ・着・泊まり（＋医療）放題</a:t>
            </a:r>
            <a:r>
              <a:rPr lang="en-US" altLang="ja-JP" dirty="0" smtClean="0"/>
              <a:t/>
            </a:r>
            <a:br>
              <a:rPr lang="en-US" altLang="ja-JP" dirty="0" smtClean="0"/>
            </a:br>
            <a:r>
              <a:rPr lang="ja-JP" altLang="en-US" dirty="0" smtClean="0"/>
              <a:t>⇕</a:t>
            </a:r>
            <a:r>
              <a:rPr lang="en-US" altLang="ja-JP" dirty="0" smtClean="0"/>
              <a:t/>
            </a:r>
            <a:br>
              <a:rPr lang="en-US" altLang="ja-JP" dirty="0" smtClean="0"/>
            </a:br>
            <a:r>
              <a:rPr lang="ja-JP" altLang="en-US" dirty="0" smtClean="0"/>
              <a:t>ベイシック・インカム</a:t>
            </a:r>
            <a:endParaRPr kumimoji="1" lang="ja-JP" altLang="en-US" dirty="0"/>
          </a:p>
        </p:txBody>
      </p:sp>
      <p:sp>
        <p:nvSpPr>
          <p:cNvPr id="5" name="サブタイトル 4"/>
          <p:cNvSpPr>
            <a:spLocks noGrp="1"/>
          </p:cNvSpPr>
          <p:nvPr>
            <p:ph type="subTitle" idx="1"/>
          </p:nvPr>
        </p:nvSpPr>
        <p:spPr>
          <a:xfrm>
            <a:off x="1381760" y="3728720"/>
            <a:ext cx="9652000" cy="2600960"/>
          </a:xfrm>
          <a:solidFill>
            <a:schemeClr val="accent2"/>
          </a:solidFill>
        </p:spPr>
        <p:txBody>
          <a:bodyPr>
            <a:noAutofit/>
          </a:bodyPr>
          <a:lstStyle/>
          <a:p>
            <a:endParaRPr kumimoji="1" lang="en-US" altLang="ja-JP" sz="6000" b="1" dirty="0" smtClean="0"/>
          </a:p>
          <a:p>
            <a:r>
              <a:rPr kumimoji="1" lang="ja-JP" altLang="en-US" sz="6000" b="1" dirty="0" smtClean="0"/>
              <a:t>新しい共産主義社会の誕生</a:t>
            </a:r>
            <a:endParaRPr kumimoji="1" lang="ja-JP" altLang="en-US" sz="6000" b="1" dirty="0"/>
          </a:p>
        </p:txBody>
      </p:sp>
    </p:spTree>
    <p:extLst>
      <p:ext uri="{BB962C8B-B14F-4D97-AF65-F5344CB8AC3E}">
        <p14:creationId xmlns:p14="http://schemas.microsoft.com/office/powerpoint/2010/main" val="17559592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9845"/>
            <a:ext cx="10515600" cy="955675"/>
          </a:xfrm>
          <a:ln>
            <a:solidFill>
              <a:schemeClr val="tx1">
                <a:lumMod val="95000"/>
                <a:lumOff val="5000"/>
              </a:schemeClr>
            </a:solidFill>
          </a:ln>
        </p:spPr>
        <p:txBody>
          <a:bodyPr/>
          <a:lstStyle/>
          <a:p>
            <a:pPr algn="ctr"/>
            <a:r>
              <a:rPr kumimoji="1" lang="ja-JP" altLang="en-US" dirty="0" smtClean="0"/>
              <a:t>国威（施設）発揚から都市の魅力競争</a:t>
            </a:r>
            <a:endParaRPr kumimoji="1" lang="ja-JP" altLang="en-US" dirty="0"/>
          </a:p>
        </p:txBody>
      </p:sp>
      <p:sp>
        <p:nvSpPr>
          <p:cNvPr id="3" name="コンテンツ プレースホルダー 2"/>
          <p:cNvSpPr>
            <a:spLocks noGrp="1"/>
          </p:cNvSpPr>
          <p:nvPr>
            <p:ph idx="1"/>
          </p:nvPr>
        </p:nvSpPr>
        <p:spPr>
          <a:xfrm>
            <a:off x="254000" y="1229360"/>
            <a:ext cx="11775440" cy="5344160"/>
          </a:xfrm>
        </p:spPr>
        <p:txBody>
          <a:bodyPr>
            <a:noAutofit/>
          </a:bodyPr>
          <a:lstStyle/>
          <a:p>
            <a:r>
              <a:rPr kumimoji="1" lang="en-US" altLang="ja-JP" sz="4000" dirty="0" smtClean="0"/>
              <a:t>1936</a:t>
            </a:r>
            <a:r>
              <a:rPr kumimoji="1" lang="ja-JP" altLang="en-US" sz="4000" dirty="0" smtClean="0"/>
              <a:t>年　ベルリンオリンピック　　世界規模での参加</a:t>
            </a:r>
            <a:endParaRPr kumimoji="1" lang="en-US" altLang="ja-JP" sz="4000" dirty="0" smtClean="0"/>
          </a:p>
          <a:p>
            <a:r>
              <a:rPr lang="en-US" altLang="ja-JP" sz="4000" dirty="0" smtClean="0"/>
              <a:t>1940</a:t>
            </a:r>
            <a:r>
              <a:rPr lang="ja-JP" altLang="en-US" sz="4000" dirty="0" smtClean="0"/>
              <a:t>年　幻の東京オリンピック　（３７年経済ピーク時）</a:t>
            </a:r>
            <a:endParaRPr lang="en-US" altLang="ja-JP" sz="4000" dirty="0" smtClean="0"/>
          </a:p>
          <a:p>
            <a:pPr marL="0" indent="0">
              <a:buNone/>
            </a:pPr>
            <a:r>
              <a:rPr lang="ja-JP" altLang="en-US" sz="4000" dirty="0" smtClean="0"/>
              <a:t>　　　　　　　　帝国日本（含む満州）の力を見せる　</a:t>
            </a:r>
            <a:endParaRPr lang="en-US" altLang="ja-JP" sz="4000" dirty="0" smtClean="0"/>
          </a:p>
          <a:p>
            <a:r>
              <a:rPr lang="en-US" altLang="ja-JP" sz="4000" dirty="0"/>
              <a:t>1969</a:t>
            </a:r>
            <a:r>
              <a:rPr lang="ja-JP" altLang="en-US" sz="4000" dirty="0" smtClean="0"/>
              <a:t>年　東京オリンピック　　　　国威（施設）発揚</a:t>
            </a:r>
            <a:endParaRPr lang="en-US" altLang="ja-JP" sz="4000" dirty="0" smtClean="0"/>
          </a:p>
          <a:p>
            <a:r>
              <a:rPr lang="en-US" altLang="ja-JP" sz="4000" dirty="0"/>
              <a:t>1988</a:t>
            </a:r>
            <a:r>
              <a:rPr lang="ja-JP" altLang="en-US" sz="4000" dirty="0" smtClean="0"/>
              <a:t>年　ソウルオリンピック　　　国威（施設）発揚</a:t>
            </a:r>
            <a:endParaRPr lang="en-US" altLang="ja-JP" sz="4000" dirty="0" smtClean="0"/>
          </a:p>
          <a:p>
            <a:r>
              <a:rPr lang="en-US" altLang="ja-JP" sz="4000" dirty="0" smtClean="0"/>
              <a:t>2008</a:t>
            </a:r>
            <a:r>
              <a:rPr lang="ja-JP" altLang="en-US" sz="4000" dirty="0" smtClean="0"/>
              <a:t>年　北京オリンピック　　　　国威（施設）発揚</a:t>
            </a:r>
            <a:endParaRPr lang="en-US" altLang="ja-JP" sz="4000" dirty="0" smtClean="0"/>
          </a:p>
          <a:p>
            <a:r>
              <a:rPr lang="en-US" altLang="ja-JP" sz="4000" dirty="0" smtClean="0"/>
              <a:t>2012</a:t>
            </a:r>
            <a:r>
              <a:rPr lang="ja-JP" altLang="en-US" sz="4000" dirty="0" smtClean="0"/>
              <a:t>年　ロンドンオリンピック　　都市の魅力</a:t>
            </a:r>
            <a:endParaRPr lang="en-US" altLang="ja-JP" sz="4000" dirty="0" smtClean="0"/>
          </a:p>
          <a:p>
            <a:pPr marL="0" indent="0">
              <a:buNone/>
            </a:pPr>
            <a:r>
              <a:rPr lang="ja-JP" altLang="en-US" sz="4000" dirty="0"/>
              <a:t>　</a:t>
            </a:r>
            <a:r>
              <a:rPr lang="ja-JP" altLang="en-US" sz="4000" dirty="0" smtClean="0"/>
              <a:t>　　　　　　　　　　　　　　　　　　　　（オリンピック憲章）</a:t>
            </a:r>
            <a:endParaRPr kumimoji="1" lang="ja-JP" altLang="en-US" sz="4000" dirty="0"/>
          </a:p>
        </p:txBody>
      </p:sp>
    </p:spTree>
    <p:extLst>
      <p:ext uri="{BB962C8B-B14F-4D97-AF65-F5344CB8AC3E}">
        <p14:creationId xmlns:p14="http://schemas.microsoft.com/office/powerpoint/2010/main" val="38537866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188640"/>
            <a:ext cx="8229600" cy="878160"/>
          </a:xfrm>
          <a:noFill/>
          <a:ln>
            <a:solidFill>
              <a:schemeClr val="accent1"/>
            </a:solidFill>
          </a:ln>
        </p:spPr>
        <p:txBody>
          <a:bodyPr>
            <a:normAutofit/>
          </a:bodyPr>
          <a:lstStyle/>
          <a:p>
            <a:pPr algn="ctr"/>
            <a:r>
              <a:rPr lang="ja-JP" altLang="en-US" dirty="0" smtClean="0">
                <a:solidFill>
                  <a:schemeClr val="tx1">
                    <a:lumMod val="95000"/>
                    <a:lumOff val="5000"/>
                  </a:schemeClr>
                </a:solidFill>
              </a:rPr>
              <a:t>「国際」旅行客</a:t>
            </a:r>
            <a:endParaRPr lang="ja-JP" altLang="en-US" sz="3600" dirty="0">
              <a:solidFill>
                <a:schemeClr val="tx1">
                  <a:lumMod val="95000"/>
                  <a:lumOff val="5000"/>
                </a:schemeClr>
              </a:solidFill>
            </a:endParaRPr>
          </a:p>
        </p:txBody>
      </p:sp>
      <p:sp>
        <p:nvSpPr>
          <p:cNvPr id="3" name="コンテンツ プレースホルダ 2"/>
          <p:cNvSpPr>
            <a:spLocks noGrp="1"/>
          </p:cNvSpPr>
          <p:nvPr>
            <p:ph idx="1"/>
          </p:nvPr>
        </p:nvSpPr>
        <p:spPr>
          <a:xfrm>
            <a:off x="233680" y="1249680"/>
            <a:ext cx="11958320" cy="5384800"/>
          </a:xfrm>
        </p:spPr>
        <p:txBody>
          <a:bodyPr>
            <a:noAutofit/>
          </a:bodyPr>
          <a:lstStyle/>
          <a:p>
            <a:r>
              <a:rPr lang="en-US" altLang="ja-JP" sz="4000" dirty="0" smtClean="0"/>
              <a:t>2013 </a:t>
            </a:r>
            <a:r>
              <a:rPr lang="ja-JP" altLang="en-US" sz="4000" dirty="0" smtClean="0"/>
              <a:t>年の国際</a:t>
            </a:r>
            <a:r>
              <a:rPr lang="ja-JP" altLang="en-US" sz="4000" dirty="0" smtClean="0">
                <a:solidFill>
                  <a:srgbClr val="00B050"/>
                </a:solidFill>
              </a:rPr>
              <a:t>旅行客</a:t>
            </a:r>
            <a:r>
              <a:rPr lang="ja-JP" altLang="en-US" sz="4000" dirty="0" smtClean="0"/>
              <a:t>は約</a:t>
            </a:r>
            <a:r>
              <a:rPr lang="en-US" altLang="ja-JP" sz="4000" dirty="0" smtClean="0">
                <a:solidFill>
                  <a:srgbClr val="FF0000"/>
                </a:solidFill>
              </a:rPr>
              <a:t>1</a:t>
            </a:r>
            <a:r>
              <a:rPr lang="ja-JP" altLang="en-US" sz="4000" dirty="0" smtClean="0">
                <a:solidFill>
                  <a:srgbClr val="FF0000"/>
                </a:solidFill>
              </a:rPr>
              <a:t>１</a:t>
            </a:r>
            <a:r>
              <a:rPr lang="en-US" altLang="ja-JP" sz="4000" dirty="0" smtClean="0">
                <a:solidFill>
                  <a:srgbClr val="FF0000"/>
                </a:solidFill>
              </a:rPr>
              <a:t> </a:t>
            </a:r>
            <a:r>
              <a:rPr lang="ja-JP" altLang="en-US" sz="4000" dirty="0" smtClean="0">
                <a:solidFill>
                  <a:srgbClr val="FF0000"/>
                </a:solidFill>
              </a:rPr>
              <a:t>億万人　</a:t>
            </a:r>
            <a:endParaRPr lang="en-US" altLang="ja-JP" sz="4000" dirty="0" smtClean="0">
              <a:solidFill>
                <a:srgbClr val="FF0000"/>
              </a:solidFill>
            </a:endParaRPr>
          </a:p>
          <a:p>
            <a:pPr marL="0" indent="0">
              <a:buNone/>
            </a:pPr>
            <a:r>
              <a:rPr lang="ja-JP" altLang="en-US" sz="4000" dirty="0">
                <a:solidFill>
                  <a:srgbClr val="FF0000"/>
                </a:solidFill>
              </a:rPr>
              <a:t>　</a:t>
            </a:r>
            <a:r>
              <a:rPr lang="ja-JP" altLang="en-US" sz="4000" dirty="0" smtClean="0">
                <a:solidFill>
                  <a:srgbClr val="00B050"/>
                </a:solidFill>
              </a:rPr>
              <a:t>（</a:t>
            </a:r>
            <a:r>
              <a:rPr lang="en-US" altLang="ja-JP" sz="4000" dirty="0" smtClean="0">
                <a:solidFill>
                  <a:srgbClr val="00B050"/>
                </a:solidFill>
              </a:rPr>
              <a:t>24</a:t>
            </a:r>
            <a:r>
              <a:rPr lang="ja-JP" altLang="en-US" sz="4000" dirty="0" smtClean="0">
                <a:solidFill>
                  <a:srgbClr val="00B050"/>
                </a:solidFill>
              </a:rPr>
              <a:t>時間以上</a:t>
            </a:r>
            <a:r>
              <a:rPr lang="en-US" altLang="ja-JP" sz="4000" dirty="0" smtClean="0">
                <a:solidFill>
                  <a:srgbClr val="00B050"/>
                </a:solidFill>
              </a:rPr>
              <a:t>1</a:t>
            </a:r>
            <a:r>
              <a:rPr lang="ja-JP" altLang="en-US" sz="4000" dirty="0" smtClean="0">
                <a:solidFill>
                  <a:srgbClr val="00B050"/>
                </a:solidFill>
              </a:rPr>
              <a:t>年未満で国境を越えて移動した人）</a:t>
            </a:r>
            <a:endParaRPr lang="en-US" altLang="ja-JP" sz="4000" dirty="0" smtClean="0">
              <a:solidFill>
                <a:srgbClr val="00B050"/>
              </a:solidFill>
            </a:endParaRPr>
          </a:p>
          <a:p>
            <a:r>
              <a:rPr lang="ja-JP" altLang="en-US" sz="4000" dirty="0" smtClean="0">
                <a:solidFill>
                  <a:schemeClr val="tx1">
                    <a:lumMod val="95000"/>
                    <a:lumOff val="5000"/>
                  </a:schemeClr>
                </a:solidFill>
              </a:rPr>
              <a:t>中国人海外旅行者</a:t>
            </a:r>
            <a:r>
              <a:rPr lang="en-US" altLang="ja-JP" sz="4000" dirty="0" smtClean="0">
                <a:solidFill>
                  <a:schemeClr val="tx1">
                    <a:lumMod val="95000"/>
                    <a:lumOff val="5000"/>
                  </a:schemeClr>
                </a:solidFill>
              </a:rPr>
              <a:t>2014</a:t>
            </a:r>
            <a:r>
              <a:rPr lang="ja-JP" altLang="en-US" sz="4000" dirty="0" smtClean="0">
                <a:solidFill>
                  <a:schemeClr val="tx1">
                    <a:lumMod val="95000"/>
                    <a:lumOff val="5000"/>
                  </a:schemeClr>
                </a:solidFill>
              </a:rPr>
              <a:t>年１億人（</a:t>
            </a:r>
            <a:r>
              <a:rPr lang="en-US" altLang="ja-JP" sz="4000" dirty="0" smtClean="0">
                <a:solidFill>
                  <a:schemeClr val="tx1">
                    <a:lumMod val="95000"/>
                    <a:lumOff val="5000"/>
                  </a:schemeClr>
                </a:solidFill>
              </a:rPr>
              <a:t>1</a:t>
            </a:r>
            <a:r>
              <a:rPr lang="ja-JP" altLang="en-US" sz="4000" dirty="0" smtClean="0">
                <a:solidFill>
                  <a:schemeClr val="tx1">
                    <a:lumMod val="95000"/>
                    <a:lumOff val="5000"/>
                  </a:schemeClr>
                </a:solidFill>
              </a:rPr>
              <a:t>割、人口比は</a:t>
            </a:r>
            <a:r>
              <a:rPr lang="en-US" altLang="ja-JP" sz="4000" dirty="0" smtClean="0">
                <a:solidFill>
                  <a:schemeClr val="tx1">
                    <a:lumMod val="95000"/>
                    <a:lumOff val="5000"/>
                  </a:schemeClr>
                </a:solidFill>
              </a:rPr>
              <a:t>2</a:t>
            </a:r>
            <a:r>
              <a:rPr lang="ja-JP" altLang="en-US" sz="4000" dirty="0" smtClean="0">
                <a:solidFill>
                  <a:schemeClr val="tx1">
                    <a:lumMod val="95000"/>
                    <a:lumOff val="5000"/>
                  </a:schemeClr>
                </a:solidFill>
              </a:rPr>
              <a:t>割）</a:t>
            </a:r>
            <a:endParaRPr lang="en-US" altLang="ja-JP" sz="4000" dirty="0" smtClean="0">
              <a:solidFill>
                <a:schemeClr val="tx1">
                  <a:lumMod val="95000"/>
                  <a:lumOff val="5000"/>
                </a:schemeClr>
              </a:solidFill>
            </a:endParaRPr>
          </a:p>
          <a:p>
            <a:r>
              <a:rPr lang="ja-JP" altLang="en-US" sz="4000" dirty="0" smtClean="0">
                <a:solidFill>
                  <a:schemeClr val="tx1">
                    <a:lumMod val="95000"/>
                    <a:lumOff val="5000"/>
                  </a:schemeClr>
                </a:solidFill>
              </a:rPr>
              <a:t>巨大な国内人流市場を抱える中国、アメリカ等とシンガポール、香港等の比較は無意味</a:t>
            </a:r>
            <a:endParaRPr lang="en-US" altLang="ja-JP" sz="4000" dirty="0" smtClean="0">
              <a:solidFill>
                <a:schemeClr val="tx1">
                  <a:lumMod val="95000"/>
                  <a:lumOff val="5000"/>
                </a:schemeClr>
              </a:solidFill>
            </a:endParaRPr>
          </a:p>
          <a:p>
            <a:r>
              <a:rPr lang="ja-JP" altLang="en-US" sz="4000" dirty="0" smtClean="0">
                <a:solidFill>
                  <a:schemeClr val="tx1">
                    <a:lumMod val="95000"/>
                    <a:lumOff val="5000"/>
                  </a:schemeClr>
                </a:solidFill>
              </a:rPr>
              <a:t>２０１４年度の北海道の入込観光客数７２０万人（うち外国人１５０万人）は訪台湾外人（８００万人）よりすくないが訪豪州外人（６８０万人）を上回る。</a:t>
            </a:r>
            <a:endParaRPr lang="en-US" altLang="ja-JP" sz="4000" dirty="0" smtClean="0">
              <a:solidFill>
                <a:schemeClr val="tx1">
                  <a:lumMod val="95000"/>
                  <a:lumOff val="5000"/>
                </a:schemeClr>
              </a:solidFill>
            </a:endParaRPr>
          </a:p>
        </p:txBody>
      </p:sp>
    </p:spTree>
    <p:extLst>
      <p:ext uri="{BB962C8B-B14F-4D97-AF65-F5344CB8AC3E}">
        <p14:creationId xmlns:p14="http://schemas.microsoft.com/office/powerpoint/2010/main" val="2122508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577885318"/>
              </p:ext>
            </p:extLst>
          </p:nvPr>
        </p:nvGraphicFramePr>
        <p:xfrm>
          <a:off x="365760" y="843472"/>
          <a:ext cx="11206481" cy="6044622"/>
        </p:xfrm>
        <a:graphic>
          <a:graphicData uri="http://schemas.openxmlformats.org/drawingml/2006/table">
            <a:tbl>
              <a:tblPr firstRow="1" firstCol="1" bandRow="1">
                <a:tableStyleId>{5C22544A-7EE6-4342-B048-85BDC9FD1C3A}</a:tableStyleId>
              </a:tblPr>
              <a:tblGrid>
                <a:gridCol w="700066"/>
                <a:gridCol w="2629552"/>
                <a:gridCol w="2122766"/>
                <a:gridCol w="3776483"/>
                <a:gridCol w="1977614"/>
              </a:tblGrid>
              <a:tr h="1163417">
                <a:tc>
                  <a:txBody>
                    <a:bodyPr/>
                    <a:lstStyle/>
                    <a:p>
                      <a:pPr algn="just">
                        <a:spcAft>
                          <a:spcPts val="0"/>
                        </a:spcAft>
                      </a:pP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ja-JP" sz="4000" kern="100" dirty="0">
                          <a:effectLst/>
                        </a:rPr>
                        <a:t>訪独数（千人）</a:t>
                      </a:r>
                      <a:endParaRPr lang="ja-JP" sz="4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ja-JP" sz="4000" kern="100" dirty="0">
                          <a:effectLst/>
                        </a:rPr>
                        <a:t>一人当たり在独消費額（€）</a:t>
                      </a:r>
                      <a:endParaRPr lang="ja-JP" sz="4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ja-JP" sz="3200" kern="100" dirty="0">
                          <a:effectLst/>
                        </a:rPr>
                        <a:t>歳入（€</a:t>
                      </a:r>
                      <a:r>
                        <a:rPr lang="en-US" sz="3200" kern="100" dirty="0">
                          <a:effectLst/>
                        </a:rPr>
                        <a:t>billions</a:t>
                      </a:r>
                      <a:r>
                        <a:rPr lang="ja-JP" sz="3200" kern="100" dirty="0">
                          <a:effectLst/>
                        </a:rPr>
                        <a:t>）</a:t>
                      </a:r>
                      <a:endParaRPr lang="ja-JP" sz="3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r>
              <a:tr h="869054">
                <a:tc>
                  <a:txBody>
                    <a:bodyPr/>
                    <a:lstStyle/>
                    <a:p>
                      <a:pPr algn="just">
                        <a:spcAft>
                          <a:spcPts val="0"/>
                        </a:spcAft>
                      </a:pPr>
                      <a:r>
                        <a:rPr lang="en-US" sz="1800" kern="100" dirty="0">
                          <a:effectLst/>
                        </a:rPr>
                        <a:t>1</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ja-JP" altLang="en-US" sz="4000" kern="100" dirty="0" smtClean="0">
                          <a:effectLst/>
                          <a:latin typeface="+mn-lt"/>
                          <a:ea typeface="+mn-ea"/>
                          <a:cs typeface="+mn-cs"/>
                        </a:rPr>
                        <a:t>アメリカ</a:t>
                      </a:r>
                      <a:endParaRPr lang="ja-JP" sz="4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r">
                        <a:spcAft>
                          <a:spcPts val="0"/>
                        </a:spcAft>
                      </a:pPr>
                      <a:r>
                        <a:rPr lang="en-US" sz="4400" kern="100" dirty="0">
                          <a:effectLst/>
                        </a:rPr>
                        <a:t>1901</a:t>
                      </a:r>
                      <a:endParaRPr lang="ja-JP" sz="4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r">
                        <a:spcAft>
                          <a:spcPts val="0"/>
                        </a:spcAft>
                      </a:pPr>
                      <a:r>
                        <a:rPr lang="en-US" sz="4400" kern="100" dirty="0">
                          <a:effectLst/>
                        </a:rPr>
                        <a:t>2127</a:t>
                      </a:r>
                      <a:endParaRPr lang="ja-JP" sz="4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r">
                        <a:spcAft>
                          <a:spcPts val="0"/>
                        </a:spcAft>
                      </a:pPr>
                      <a:r>
                        <a:rPr lang="en-US" sz="4400" kern="100">
                          <a:effectLst/>
                        </a:rPr>
                        <a:t>4.0</a:t>
                      </a:r>
                      <a:endParaRPr lang="ja-JP" sz="4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r>
              <a:tr h="999060">
                <a:tc>
                  <a:txBody>
                    <a:bodyPr/>
                    <a:lstStyle/>
                    <a:p>
                      <a:pPr algn="just">
                        <a:spcAft>
                          <a:spcPts val="0"/>
                        </a:spcAft>
                      </a:pPr>
                      <a:r>
                        <a:rPr lang="en-US" sz="1800" kern="100" dirty="0">
                          <a:effectLst/>
                        </a:rPr>
                        <a:t>2</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ja-JP" altLang="en-US" sz="4000" kern="100" dirty="0" smtClean="0">
                          <a:effectLst/>
                          <a:latin typeface="+mn-lt"/>
                          <a:ea typeface="+mn-ea"/>
                          <a:cs typeface="+mn-cs"/>
                        </a:rPr>
                        <a:t>中国</a:t>
                      </a:r>
                      <a:endParaRPr lang="ja-JP" sz="4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r">
                        <a:spcAft>
                          <a:spcPts val="0"/>
                        </a:spcAft>
                      </a:pPr>
                      <a:r>
                        <a:rPr lang="en-US" sz="4400" kern="100" dirty="0">
                          <a:effectLst/>
                        </a:rPr>
                        <a:t>1116</a:t>
                      </a:r>
                      <a:endParaRPr lang="ja-JP" sz="4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r">
                        <a:spcAft>
                          <a:spcPts val="0"/>
                        </a:spcAft>
                      </a:pPr>
                      <a:r>
                        <a:rPr lang="en-US" sz="4400" kern="100" dirty="0">
                          <a:effectLst/>
                        </a:rPr>
                        <a:t>2623</a:t>
                      </a:r>
                      <a:endParaRPr lang="ja-JP" sz="4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r">
                        <a:spcAft>
                          <a:spcPts val="0"/>
                        </a:spcAft>
                      </a:pPr>
                      <a:r>
                        <a:rPr lang="en-US" sz="4400" kern="100" dirty="0">
                          <a:solidFill>
                            <a:srgbClr val="FF0000"/>
                          </a:solidFill>
                          <a:effectLst/>
                        </a:rPr>
                        <a:t>2.9</a:t>
                      </a:r>
                      <a:endParaRPr lang="ja-JP" sz="44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r>
              <a:tr h="1163417">
                <a:tc>
                  <a:txBody>
                    <a:bodyPr/>
                    <a:lstStyle/>
                    <a:p>
                      <a:pPr algn="just">
                        <a:spcAft>
                          <a:spcPts val="0"/>
                        </a:spcAft>
                      </a:pPr>
                      <a:r>
                        <a:rPr lang="en-US" sz="1800" kern="100" dirty="0">
                          <a:effectLst/>
                        </a:rPr>
                        <a:t>3</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ja-JP" altLang="en-US" sz="4000" kern="100" dirty="0" smtClean="0">
                          <a:effectLst/>
                          <a:latin typeface="Century" panose="02040604050505020304" pitchFamily="18" charset="0"/>
                          <a:ea typeface="ＭＳ 明朝" panose="02020609040205080304" pitchFamily="17" charset="-128"/>
                          <a:cs typeface="Times New Roman" panose="02020603050405020304" pitchFamily="18" charset="0"/>
                        </a:rPr>
                        <a:t>アラブ首長国連邦</a:t>
                      </a:r>
                      <a:endParaRPr lang="ja-JP" sz="4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r">
                        <a:spcAft>
                          <a:spcPts val="0"/>
                        </a:spcAft>
                      </a:pPr>
                      <a:r>
                        <a:rPr lang="en-US" sz="4400" kern="100" dirty="0">
                          <a:effectLst/>
                        </a:rPr>
                        <a:t>522</a:t>
                      </a:r>
                      <a:endParaRPr lang="ja-JP" sz="4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r">
                        <a:spcAft>
                          <a:spcPts val="0"/>
                        </a:spcAft>
                      </a:pPr>
                      <a:r>
                        <a:rPr lang="en-US" sz="4400" kern="100" dirty="0">
                          <a:solidFill>
                            <a:srgbClr val="FF0000"/>
                          </a:solidFill>
                          <a:effectLst/>
                        </a:rPr>
                        <a:t>4344</a:t>
                      </a:r>
                      <a:endParaRPr lang="ja-JP" sz="44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r">
                        <a:spcAft>
                          <a:spcPts val="0"/>
                        </a:spcAft>
                      </a:pPr>
                      <a:r>
                        <a:rPr lang="en-US" sz="4400" kern="100" dirty="0">
                          <a:effectLst/>
                        </a:rPr>
                        <a:t>2.3</a:t>
                      </a:r>
                      <a:endParaRPr lang="ja-JP" sz="4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r>
              <a:tr h="869054">
                <a:tc>
                  <a:txBody>
                    <a:bodyPr/>
                    <a:lstStyle/>
                    <a:p>
                      <a:pPr algn="just">
                        <a:spcAft>
                          <a:spcPts val="0"/>
                        </a:spcAft>
                      </a:pPr>
                      <a:r>
                        <a:rPr lang="en-US" sz="1800" kern="100" dirty="0">
                          <a:effectLst/>
                        </a:rPr>
                        <a:t>4</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ja-JP" altLang="en-US" sz="4000" kern="100" dirty="0" smtClean="0">
                          <a:effectLst/>
                          <a:latin typeface="+mn-lt"/>
                          <a:ea typeface="+mn-ea"/>
                          <a:cs typeface="+mn-cs"/>
                        </a:rPr>
                        <a:t>日本</a:t>
                      </a:r>
                      <a:endParaRPr lang="ja-JP" sz="4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r">
                        <a:spcAft>
                          <a:spcPts val="0"/>
                        </a:spcAft>
                      </a:pPr>
                      <a:r>
                        <a:rPr lang="en-US" sz="4400" kern="100" dirty="0">
                          <a:effectLst/>
                        </a:rPr>
                        <a:t>514</a:t>
                      </a:r>
                      <a:endParaRPr lang="ja-JP" sz="4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r">
                        <a:spcAft>
                          <a:spcPts val="0"/>
                        </a:spcAft>
                      </a:pPr>
                      <a:r>
                        <a:rPr lang="en-US" sz="4400" kern="100" dirty="0">
                          <a:effectLst/>
                        </a:rPr>
                        <a:t>2903</a:t>
                      </a:r>
                      <a:endParaRPr lang="ja-JP" sz="4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r">
                        <a:spcAft>
                          <a:spcPts val="0"/>
                        </a:spcAft>
                      </a:pPr>
                      <a:r>
                        <a:rPr lang="en-US" sz="4400" kern="100" dirty="0">
                          <a:solidFill>
                            <a:srgbClr val="FF0000"/>
                          </a:solidFill>
                          <a:effectLst/>
                        </a:rPr>
                        <a:t>1.5</a:t>
                      </a:r>
                      <a:endParaRPr lang="ja-JP" sz="44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r>
              <a:tr h="869054">
                <a:tc>
                  <a:txBody>
                    <a:bodyPr/>
                    <a:lstStyle/>
                    <a:p>
                      <a:pPr algn="just">
                        <a:spcAft>
                          <a:spcPts val="0"/>
                        </a:spcAft>
                      </a:pPr>
                      <a:r>
                        <a:rPr lang="en-US" sz="1800" kern="100" dirty="0">
                          <a:effectLst/>
                        </a:rPr>
                        <a:t>5</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ctr">
                        <a:spcAft>
                          <a:spcPts val="0"/>
                        </a:spcAft>
                      </a:pPr>
                      <a:r>
                        <a:rPr lang="ja-JP" altLang="en-US" sz="4000" kern="100" dirty="0" smtClean="0">
                          <a:effectLst/>
                          <a:latin typeface="Century" panose="02040604050505020304" pitchFamily="18" charset="0"/>
                          <a:ea typeface="ＭＳ 明朝" panose="02020609040205080304" pitchFamily="17" charset="-128"/>
                          <a:cs typeface="Times New Roman" panose="02020603050405020304" pitchFamily="18" charset="0"/>
                        </a:rPr>
                        <a:t>カナダ</a:t>
                      </a:r>
                      <a:endParaRPr lang="ja-JP" sz="4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r">
                        <a:spcAft>
                          <a:spcPts val="0"/>
                        </a:spcAft>
                      </a:pPr>
                      <a:r>
                        <a:rPr lang="en-US" sz="4400" kern="100">
                          <a:effectLst/>
                        </a:rPr>
                        <a:t>393</a:t>
                      </a:r>
                      <a:endParaRPr lang="ja-JP" sz="4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r">
                        <a:spcAft>
                          <a:spcPts val="0"/>
                        </a:spcAft>
                      </a:pPr>
                      <a:r>
                        <a:rPr lang="en-US" sz="4400" kern="100" dirty="0">
                          <a:effectLst/>
                        </a:rPr>
                        <a:t>2060</a:t>
                      </a:r>
                      <a:endParaRPr lang="ja-JP" sz="4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r">
                        <a:spcAft>
                          <a:spcPts val="0"/>
                        </a:spcAft>
                      </a:pPr>
                      <a:r>
                        <a:rPr lang="en-US" sz="4400" kern="100" dirty="0">
                          <a:effectLst/>
                        </a:rPr>
                        <a:t>0.8</a:t>
                      </a:r>
                      <a:endParaRPr lang="ja-JP" sz="4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r>
            </a:tbl>
          </a:graphicData>
        </a:graphic>
      </p:graphicFrame>
      <p:sp>
        <p:nvSpPr>
          <p:cNvPr id="5" name="Rectangle 2"/>
          <p:cNvSpPr>
            <a:spLocks noGrp="1" noChangeArrowheads="1"/>
          </p:cNvSpPr>
          <p:nvPr>
            <p:ph type="title"/>
          </p:nvPr>
        </p:nvSpPr>
        <p:spPr bwMode="auto">
          <a:xfrm>
            <a:off x="838200" y="64363"/>
            <a:ext cx="10515600" cy="707886"/>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algn="ctr" eaLnBrk="0" fontAlgn="base" hangingPunct="0">
              <a:lnSpc>
                <a:spcPct val="100000"/>
              </a:lnSpc>
              <a:spcAft>
                <a:spcPct val="0"/>
              </a:spcAft>
            </a:pPr>
            <a:r>
              <a:rPr kumimoji="0" lang="ja-JP" altLang="en-US" sz="4000" dirty="0" smtClean="0">
                <a:latin typeface="Century" panose="02040604050505020304" pitchFamily="18" charset="0"/>
                <a:ea typeface="ＭＳ 明朝" panose="02020609040205080304" pitchFamily="17" charset="-128"/>
                <a:cs typeface="Times New Roman" panose="02020603050405020304" pitchFamily="18" charset="0"/>
              </a:rPr>
              <a:t>訪独旅行者数</a:t>
            </a:r>
            <a:r>
              <a:rPr kumimoji="0" lang="ja-JP" altLang="en-US" sz="4000" dirty="0">
                <a:latin typeface="Century" panose="02040604050505020304" pitchFamily="18" charset="0"/>
                <a:ea typeface="ＭＳ 明朝" panose="02020609040205080304" pitchFamily="17" charset="-128"/>
                <a:cs typeface="Times New Roman" panose="02020603050405020304" pitchFamily="18" charset="0"/>
              </a:rPr>
              <a:t>、消費額</a:t>
            </a:r>
            <a:r>
              <a:rPr kumimoji="0" lang="en-US" altLang="ja-JP" sz="4000" dirty="0">
                <a:latin typeface="Century" panose="02040604050505020304" pitchFamily="18" charset="0"/>
                <a:ea typeface="ＭＳ 明朝" panose="02020609040205080304" pitchFamily="17" charset="-128"/>
                <a:cs typeface="Times New Roman" panose="02020603050405020304" pitchFamily="18" charset="0"/>
              </a:rPr>
              <a:t> 2014</a:t>
            </a:r>
            <a:endParaRPr kumimoji="0" lang="en-US" altLang="ja-JP" sz="4000" dirty="0"/>
          </a:p>
        </p:txBody>
      </p:sp>
    </p:spTree>
    <p:extLst>
      <p:ext uri="{BB962C8B-B14F-4D97-AF65-F5344CB8AC3E}">
        <p14:creationId xmlns:p14="http://schemas.microsoft.com/office/powerpoint/2010/main" val="8039907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15104" y="1390520"/>
            <a:ext cx="2952328" cy="5297384"/>
          </a:xfrm>
          <a:ln>
            <a:solidFill>
              <a:schemeClr val="accent1"/>
            </a:solidFill>
          </a:ln>
        </p:spPr>
        <p:txBody>
          <a:bodyPr vert="eaVert">
            <a:normAutofit fontScale="90000"/>
          </a:bodyPr>
          <a:lstStyle/>
          <a:p>
            <a:pPr algn="l"/>
            <a:r>
              <a:rPr lang="ja-JP" altLang="en-US" b="1" dirty="0" smtClean="0"/>
              <a:t>創立ニ十周年を迎えた</a:t>
            </a:r>
            <a:r>
              <a:rPr lang="en-US" altLang="ja-JP" b="1" dirty="0" smtClean="0"/>
              <a:t/>
            </a:r>
            <a:br>
              <a:rPr lang="en-US" altLang="ja-JP" b="1" dirty="0" smtClean="0"/>
            </a:br>
            <a:r>
              <a:rPr lang="ja-JP" altLang="en-US" b="1" dirty="0" smtClean="0"/>
              <a:t>中国企業、六千五百人でフランス旅行！</a:t>
            </a:r>
            <a:r>
              <a:rPr lang="en-US" altLang="ja-JP" b="1" dirty="0" smtClean="0"/>
              <a:t/>
            </a:r>
            <a:br>
              <a:rPr lang="en-US" altLang="ja-JP" b="1" dirty="0" smtClean="0"/>
            </a:br>
            <a:r>
              <a:rPr lang="ja-JP" altLang="en-US" b="1" dirty="0" smtClean="0"/>
              <a:t>ギネス認定も</a:t>
            </a:r>
            <a:endParaRPr kumimoji="1" lang="ja-JP" altLang="en-US" dirty="0"/>
          </a:p>
        </p:txBody>
      </p:sp>
      <p:pic>
        <p:nvPicPr>
          <p:cNvPr id="2050" name="Picture 2" descr="http://www.tiens.com/uploads/fck/QQ%E6%88%AA%E5%9B%BE20150509004416.png"/>
          <p:cNvPicPr>
            <a:picLocks noChangeAspect="1" noChangeArrowheads="1"/>
          </p:cNvPicPr>
          <p:nvPr/>
        </p:nvPicPr>
        <p:blipFill>
          <a:blip r:embed="rId3" cstate="print"/>
          <a:srcRect/>
          <a:stretch>
            <a:fillRect/>
          </a:stretch>
        </p:blipFill>
        <p:spPr bwMode="auto">
          <a:xfrm>
            <a:off x="1706880" y="1360040"/>
            <a:ext cx="5030584" cy="5297383"/>
          </a:xfrm>
          <a:prstGeom prst="rect">
            <a:avLst/>
          </a:prstGeom>
          <a:noFill/>
        </p:spPr>
      </p:pic>
      <p:sp>
        <p:nvSpPr>
          <p:cNvPr id="5" name="タイトル 1"/>
          <p:cNvSpPr txBox="1">
            <a:spLocks/>
          </p:cNvSpPr>
          <p:nvPr/>
        </p:nvSpPr>
        <p:spPr>
          <a:xfrm>
            <a:off x="1239520" y="142240"/>
            <a:ext cx="10202232" cy="995680"/>
          </a:xfrm>
          <a:prstGeom prst="rect">
            <a:avLst/>
          </a:prstGeom>
          <a:solidFill>
            <a:schemeClr val="accent4">
              <a:lumMod val="40000"/>
              <a:lumOff val="60000"/>
            </a:schemeClr>
          </a:solidFill>
          <a:ln>
            <a:solidFill>
              <a:schemeClr val="accent1"/>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dirty="0" smtClean="0"/>
              <a:t>ニースの海岸</a:t>
            </a:r>
            <a:endParaRPr lang="ja-JP" altLang="en-US" dirty="0"/>
          </a:p>
        </p:txBody>
      </p:sp>
    </p:spTree>
    <p:extLst>
      <p:ext uri="{BB962C8B-B14F-4D97-AF65-F5344CB8AC3E}">
        <p14:creationId xmlns:p14="http://schemas.microsoft.com/office/powerpoint/2010/main" val="25988413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12014</TotalTime>
  <Words>1610</Words>
  <Application>Microsoft Office PowerPoint</Application>
  <PresentationFormat>ワイド画面</PresentationFormat>
  <Paragraphs>364</Paragraphs>
  <Slides>52</Slides>
  <Notes>28</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52</vt:i4>
      </vt:variant>
    </vt:vector>
  </HeadingPairs>
  <TitlesOfParts>
    <vt:vector size="60" baseType="lpstr">
      <vt:lpstr>ＭＳ Ｐゴシック</vt:lpstr>
      <vt:lpstr>ＭＳ 明朝</vt:lpstr>
      <vt:lpstr>Arial</vt:lpstr>
      <vt:lpstr>Calibri</vt:lpstr>
      <vt:lpstr>Calibri Light</vt:lpstr>
      <vt:lpstr>Century</vt:lpstr>
      <vt:lpstr>Times New Roman</vt:lpstr>
      <vt:lpstr>Office テーマ</vt:lpstr>
      <vt:lpstr>東京オリンピック・パラリンピック時代の医療ツーリズム</vt:lpstr>
      <vt:lpstr>PowerPoint プレゼンテーション</vt:lpstr>
      <vt:lpstr>PowerPoint プレゼンテーション</vt:lpstr>
      <vt:lpstr>PowerPoint プレゼンテーション</vt:lpstr>
      <vt:lpstr>ＣＮＮニュース  観光客数 ロンドン市長の世界一宣言 パリ副市長が反論  都市の魅力を訪問客数で競う時代  　　　　　　　　　　⇒テロで変化？　</vt:lpstr>
      <vt:lpstr>国威（施設）発揚から都市の魅力競争</vt:lpstr>
      <vt:lpstr>「国際」旅行客</vt:lpstr>
      <vt:lpstr>訪独旅行者数、消費額 2014</vt:lpstr>
      <vt:lpstr>創立ニ十周年を迎えた 中国企業、六千五百人でフランス旅行！ ギネス認定も</vt:lpstr>
      <vt:lpstr>PowerPoint プレゼンテーション</vt:lpstr>
      <vt:lpstr>プライベートジェット空港使用料 ロンドンからニースまでは8895ドル</vt:lpstr>
      <vt:lpstr>PowerPoint プレゼンテーション</vt:lpstr>
      <vt:lpstr>ＥＵ（医師免許共通）、シェンゲン条約（人流）</vt:lpstr>
      <vt:lpstr>19世紀・移民の世紀</vt:lpstr>
      <vt:lpstr>移民規制と第三世界のスラムの発生</vt:lpstr>
      <vt:lpstr>国民国家とヒトの移動と観光 （観光に帝国主義的色彩が残る理由）</vt:lpstr>
      <vt:lpstr>日本の人流・観光政策</vt:lpstr>
      <vt:lpstr>観光政策の目的</vt:lpstr>
      <vt:lpstr>1939年に予測していた人口減少問題</vt:lpstr>
      <vt:lpstr>人口政策確立要綱</vt:lpstr>
      <vt:lpstr>人口一億人時代は悪くない</vt:lpstr>
      <vt:lpstr>PowerPoint プレゼンテーション</vt:lpstr>
      <vt:lpstr>２０５０年 無居住化地点  </vt:lpstr>
      <vt:lpstr>230万人の外国人労働者問題</vt:lpstr>
      <vt:lpstr>医療観光</vt:lpstr>
      <vt:lpstr>新成長戦略</vt:lpstr>
      <vt:lpstr>日本医師会の反応</vt:lpstr>
      <vt:lpstr>「観光」、「ツーリズム」とは？</vt:lpstr>
      <vt:lpstr>「非日常生活圏」から「日常圏」への接近</vt:lpstr>
      <vt:lpstr>規制と人流ビジネスの関係</vt:lpstr>
      <vt:lpstr>2010年　医療滞在ビザ　創設</vt:lpstr>
      <vt:lpstr>PowerPoint プレゼンテーション</vt:lpstr>
      <vt:lpstr>JCI（国際病院評価機構）</vt:lpstr>
      <vt:lpstr>技術、制度、意識等の差異により 人流が発生</vt:lpstr>
      <vt:lpstr>経済格差と医療観光</vt:lpstr>
      <vt:lpstr>高齢化社会の日本  バラ色プランの医療観光より、当座は  高齢者の足の確保政策が重要</vt:lpstr>
      <vt:lpstr>PowerPoint プレゼンテーション</vt:lpstr>
      <vt:lpstr>PowerPoint プレゼンテーション</vt:lpstr>
      <vt:lpstr>マイカーに代わる 何時でも乗れるサービスの提供</vt:lpstr>
      <vt:lpstr>「乗り放題」制度の導入の提案</vt:lpstr>
      <vt:lpstr>新しいビジネスモデル</vt:lpstr>
      <vt:lpstr>高齢者用タクシー乗り放題プラン （ＪＴＢのJERONタクシー）</vt:lpstr>
      <vt:lpstr>PowerPoint プレゼンテーション</vt:lpstr>
      <vt:lpstr>通勤時間帯 UberPOOL　乗り放題プラン</vt:lpstr>
      <vt:lpstr>スマホ配車アプリ</vt:lpstr>
      <vt:lpstr>PowerPoint プレゼンテーション</vt:lpstr>
      <vt:lpstr>無料送迎タクシー</vt:lpstr>
      <vt:lpstr>Googleの広告戦略 実店舗への無料送迎タクシーの特許取得</vt:lpstr>
      <vt:lpstr>Uberへの巨額投資理由</vt:lpstr>
      <vt:lpstr>PowerPoint プレゼンテーション</vt:lpstr>
      <vt:lpstr>医療データによる先回り戦術</vt:lpstr>
      <vt:lpstr>月極定額 乗り・食べ・着・泊まり（＋医療）放題 ⇕ ベイシック・インカム</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東京オリンピック時代の 医療ツーリズム</dc:title>
  <dc:creator>寺前秀一</dc:creator>
  <cp:lastModifiedBy>寺前秀一</cp:lastModifiedBy>
  <cp:revision>110</cp:revision>
  <dcterms:created xsi:type="dcterms:W3CDTF">2016-05-28T01:24:15Z</dcterms:created>
  <dcterms:modified xsi:type="dcterms:W3CDTF">2016-09-17T22:12:38Z</dcterms:modified>
</cp:coreProperties>
</file>