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2" r:id="rId3"/>
    <p:sldId id="257" r:id="rId4"/>
    <p:sldId id="259" r:id="rId5"/>
    <p:sldId id="275" r:id="rId6"/>
    <p:sldId id="304" r:id="rId7"/>
    <p:sldId id="305" r:id="rId8"/>
    <p:sldId id="307" r:id="rId9"/>
    <p:sldId id="306" r:id="rId10"/>
    <p:sldId id="296" r:id="rId11"/>
    <p:sldId id="308" r:id="rId12"/>
    <p:sldId id="298" r:id="rId13"/>
    <p:sldId id="299" r:id="rId14"/>
    <p:sldId id="309" r:id="rId15"/>
    <p:sldId id="310" r:id="rId16"/>
    <p:sldId id="311" r:id="rId17"/>
    <p:sldId id="300" r:id="rId18"/>
    <p:sldId id="312" r:id="rId19"/>
    <p:sldId id="313" r:id="rId20"/>
    <p:sldId id="281" r:id="rId21"/>
    <p:sldId id="282" r:id="rId22"/>
    <p:sldId id="261" r:id="rId23"/>
    <p:sldId id="264" r:id="rId24"/>
    <p:sldId id="269" r:id="rId25"/>
    <p:sldId id="301" r:id="rId26"/>
    <p:sldId id="286" r:id="rId27"/>
    <p:sldId id="287" r:id="rId28"/>
    <p:sldId id="288" r:id="rId29"/>
    <p:sldId id="289" r:id="rId30"/>
    <p:sldId id="290"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91" autoAdjust="0"/>
  </p:normalViewPr>
  <p:slideViewPr>
    <p:cSldViewPr snapToGrid="0">
      <p:cViewPr varScale="1">
        <p:scale>
          <a:sx n="74" d="100"/>
          <a:sy n="74" d="100"/>
        </p:scale>
        <p:origin x="144" y="72"/>
      </p:cViewPr>
      <p:guideLst/>
    </p:cSldViewPr>
  </p:slideViewPr>
  <p:outlineViewPr>
    <p:cViewPr>
      <p:scale>
        <a:sx n="33" d="100"/>
        <a:sy n="33" d="100"/>
      </p:scale>
      <p:origin x="0" y="-17242"/>
    </p:cViewPr>
  </p:outlineViewPr>
  <p:notesTextViewPr>
    <p:cViewPr>
      <p:scale>
        <a:sx n="1" d="1"/>
        <a:sy n="1" d="1"/>
      </p:scale>
      <p:origin x="0" y="0"/>
    </p:cViewPr>
  </p:notesTextViewPr>
  <p:sorterViewPr>
    <p:cViewPr>
      <p:scale>
        <a:sx n="100" d="100"/>
        <a:sy n="100" d="100"/>
      </p:scale>
      <p:origin x="0" y="-724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4F37E-86BA-48AB-8A88-5985409CFB1F}" type="datetimeFigureOut">
              <a:rPr kumimoji="1" lang="ja-JP" altLang="en-US" smtClean="0"/>
              <a:t>2016/8/5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58DF3-2C7C-4FBA-A3B4-7D25F1AA2971}" type="slidenum">
              <a:rPr kumimoji="1" lang="ja-JP" altLang="en-US" smtClean="0"/>
              <a:t>‹#›</a:t>
            </a:fld>
            <a:endParaRPr kumimoji="1" lang="ja-JP" altLang="en-US"/>
          </a:p>
        </p:txBody>
      </p:sp>
    </p:spTree>
    <p:extLst>
      <p:ext uri="{BB962C8B-B14F-4D97-AF65-F5344CB8AC3E}">
        <p14:creationId xmlns:p14="http://schemas.microsoft.com/office/powerpoint/2010/main" val="23755739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a:t>
            </a:fld>
            <a:endParaRPr kumimoji="1" lang="ja-JP" altLang="en-US"/>
          </a:p>
        </p:txBody>
      </p:sp>
    </p:spTree>
    <p:extLst>
      <p:ext uri="{BB962C8B-B14F-4D97-AF65-F5344CB8AC3E}">
        <p14:creationId xmlns:p14="http://schemas.microsoft.com/office/powerpoint/2010/main" val="3884303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12</a:t>
            </a:fld>
            <a:endParaRPr kumimoji="1" lang="ja-JP" altLang="en-US"/>
          </a:p>
        </p:txBody>
      </p:sp>
    </p:spTree>
    <p:extLst>
      <p:ext uri="{BB962C8B-B14F-4D97-AF65-F5344CB8AC3E}">
        <p14:creationId xmlns:p14="http://schemas.microsoft.com/office/powerpoint/2010/main" val="4008448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13</a:t>
            </a:fld>
            <a:endParaRPr kumimoji="1" lang="ja-JP" altLang="en-US"/>
          </a:p>
        </p:txBody>
      </p:sp>
    </p:spTree>
    <p:extLst>
      <p:ext uri="{BB962C8B-B14F-4D97-AF65-F5344CB8AC3E}">
        <p14:creationId xmlns:p14="http://schemas.microsoft.com/office/powerpoint/2010/main" val="3911515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C856212-0682-4616-8450-0BE70AA16C4A}" type="slidenum">
              <a:rPr kumimoji="1" lang="ja-JP" altLang="en-US" smtClean="0"/>
              <a:pPr/>
              <a:t>15</a:t>
            </a:fld>
            <a:endParaRPr kumimoji="1" lang="ja-JP" altLang="en-US"/>
          </a:p>
        </p:txBody>
      </p:sp>
    </p:spTree>
    <p:extLst>
      <p:ext uri="{BB962C8B-B14F-4D97-AF65-F5344CB8AC3E}">
        <p14:creationId xmlns:p14="http://schemas.microsoft.com/office/powerpoint/2010/main" val="400651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C856212-0682-4616-8450-0BE70AA16C4A}" type="slidenum">
              <a:rPr kumimoji="1" lang="ja-JP" altLang="en-US" smtClean="0"/>
              <a:pPr/>
              <a:t>16</a:t>
            </a:fld>
            <a:endParaRPr kumimoji="1" lang="ja-JP" altLang="en-US"/>
          </a:p>
        </p:txBody>
      </p:sp>
    </p:spTree>
    <p:extLst>
      <p:ext uri="{BB962C8B-B14F-4D97-AF65-F5344CB8AC3E}">
        <p14:creationId xmlns:p14="http://schemas.microsoft.com/office/powerpoint/2010/main" val="221304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17</a:t>
            </a:fld>
            <a:endParaRPr kumimoji="1" lang="ja-JP" altLang="en-US"/>
          </a:p>
        </p:txBody>
      </p:sp>
    </p:spTree>
    <p:extLst>
      <p:ext uri="{BB962C8B-B14F-4D97-AF65-F5344CB8AC3E}">
        <p14:creationId xmlns:p14="http://schemas.microsoft.com/office/powerpoint/2010/main" val="1197037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18</a:t>
            </a:fld>
            <a:endParaRPr kumimoji="1" lang="ja-JP" altLang="en-US"/>
          </a:p>
        </p:txBody>
      </p:sp>
    </p:spTree>
    <p:extLst>
      <p:ext uri="{BB962C8B-B14F-4D97-AF65-F5344CB8AC3E}">
        <p14:creationId xmlns:p14="http://schemas.microsoft.com/office/powerpoint/2010/main" val="3582713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20</a:t>
            </a:fld>
            <a:endParaRPr kumimoji="1" lang="ja-JP" altLang="en-US"/>
          </a:p>
        </p:txBody>
      </p:sp>
    </p:spTree>
    <p:extLst>
      <p:ext uri="{BB962C8B-B14F-4D97-AF65-F5344CB8AC3E}">
        <p14:creationId xmlns:p14="http://schemas.microsoft.com/office/powerpoint/2010/main" val="243354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21</a:t>
            </a:fld>
            <a:endParaRPr kumimoji="1" lang="ja-JP" altLang="en-US"/>
          </a:p>
        </p:txBody>
      </p:sp>
    </p:spTree>
    <p:extLst>
      <p:ext uri="{BB962C8B-B14F-4D97-AF65-F5344CB8AC3E}">
        <p14:creationId xmlns:p14="http://schemas.microsoft.com/office/powerpoint/2010/main" val="208121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2D3468F-7C08-4091-B987-93586C4A7562}" type="slidenum">
              <a:rPr kumimoji="1" lang="ja-JP" altLang="en-US" smtClean="0"/>
              <a:pPr/>
              <a:t>25</a:t>
            </a:fld>
            <a:endParaRPr kumimoji="1" lang="ja-JP" altLang="en-US"/>
          </a:p>
        </p:txBody>
      </p:sp>
    </p:spTree>
    <p:extLst>
      <p:ext uri="{BB962C8B-B14F-4D97-AF65-F5344CB8AC3E}">
        <p14:creationId xmlns:p14="http://schemas.microsoft.com/office/powerpoint/2010/main" val="383625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26</a:t>
            </a:fld>
            <a:endParaRPr kumimoji="1" lang="ja-JP" altLang="en-US"/>
          </a:p>
        </p:txBody>
      </p:sp>
    </p:spTree>
    <p:extLst>
      <p:ext uri="{BB962C8B-B14F-4D97-AF65-F5344CB8AC3E}">
        <p14:creationId xmlns:p14="http://schemas.microsoft.com/office/powerpoint/2010/main" val="201125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4</a:t>
            </a:fld>
            <a:endParaRPr kumimoji="1" lang="ja-JP" altLang="en-US"/>
          </a:p>
        </p:txBody>
      </p:sp>
    </p:spTree>
    <p:extLst>
      <p:ext uri="{BB962C8B-B14F-4D97-AF65-F5344CB8AC3E}">
        <p14:creationId xmlns:p14="http://schemas.microsoft.com/office/powerpoint/2010/main" val="3572408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27</a:t>
            </a:fld>
            <a:endParaRPr kumimoji="1" lang="ja-JP" altLang="en-US"/>
          </a:p>
        </p:txBody>
      </p:sp>
    </p:spTree>
    <p:extLst>
      <p:ext uri="{BB962C8B-B14F-4D97-AF65-F5344CB8AC3E}">
        <p14:creationId xmlns:p14="http://schemas.microsoft.com/office/powerpoint/2010/main" val="3180241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F58DF3-2C7C-4FBA-A3B4-7D25F1AA2971}" type="slidenum">
              <a:rPr kumimoji="1" lang="ja-JP" altLang="en-US" smtClean="0"/>
              <a:t>28</a:t>
            </a:fld>
            <a:endParaRPr kumimoji="1" lang="ja-JP" altLang="en-US"/>
          </a:p>
        </p:txBody>
      </p:sp>
    </p:spTree>
    <p:extLst>
      <p:ext uri="{BB962C8B-B14F-4D97-AF65-F5344CB8AC3E}">
        <p14:creationId xmlns:p14="http://schemas.microsoft.com/office/powerpoint/2010/main" val="2097018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30</a:t>
            </a:fld>
            <a:endParaRPr kumimoji="1" lang="ja-JP" altLang="en-US"/>
          </a:p>
        </p:txBody>
      </p:sp>
    </p:spTree>
    <p:extLst>
      <p:ext uri="{BB962C8B-B14F-4D97-AF65-F5344CB8AC3E}">
        <p14:creationId xmlns:p14="http://schemas.microsoft.com/office/powerpoint/2010/main" val="314566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a:t>
            </a:fld>
            <a:endParaRPr kumimoji="1" lang="ja-JP" altLang="en-US"/>
          </a:p>
        </p:txBody>
      </p:sp>
    </p:spTree>
    <p:extLst>
      <p:ext uri="{BB962C8B-B14F-4D97-AF65-F5344CB8AC3E}">
        <p14:creationId xmlns:p14="http://schemas.microsoft.com/office/powerpoint/2010/main" val="362353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a:t>
            </a:fld>
            <a:endParaRPr kumimoji="1" lang="ja-JP" altLang="en-US"/>
          </a:p>
        </p:txBody>
      </p:sp>
    </p:spTree>
    <p:extLst>
      <p:ext uri="{BB962C8B-B14F-4D97-AF65-F5344CB8AC3E}">
        <p14:creationId xmlns:p14="http://schemas.microsoft.com/office/powerpoint/2010/main" val="77371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7</a:t>
            </a:fld>
            <a:endParaRPr kumimoji="1" lang="ja-JP" altLang="en-US"/>
          </a:p>
        </p:txBody>
      </p:sp>
    </p:spTree>
    <p:extLst>
      <p:ext uri="{BB962C8B-B14F-4D97-AF65-F5344CB8AC3E}">
        <p14:creationId xmlns:p14="http://schemas.microsoft.com/office/powerpoint/2010/main" val="393666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8</a:t>
            </a:fld>
            <a:endParaRPr kumimoji="1" lang="ja-JP" altLang="en-US"/>
          </a:p>
        </p:txBody>
      </p:sp>
    </p:spTree>
    <p:extLst>
      <p:ext uri="{BB962C8B-B14F-4D97-AF65-F5344CB8AC3E}">
        <p14:creationId xmlns:p14="http://schemas.microsoft.com/office/powerpoint/2010/main" val="20102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9</a:t>
            </a:fld>
            <a:endParaRPr kumimoji="1" lang="ja-JP" altLang="en-US"/>
          </a:p>
        </p:txBody>
      </p:sp>
    </p:spTree>
    <p:extLst>
      <p:ext uri="{BB962C8B-B14F-4D97-AF65-F5344CB8AC3E}">
        <p14:creationId xmlns:p14="http://schemas.microsoft.com/office/powerpoint/2010/main" val="310841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10</a:t>
            </a:fld>
            <a:endParaRPr kumimoji="1" lang="ja-JP" altLang="en-US"/>
          </a:p>
        </p:txBody>
      </p:sp>
    </p:spTree>
    <p:extLst>
      <p:ext uri="{BB962C8B-B14F-4D97-AF65-F5344CB8AC3E}">
        <p14:creationId xmlns:p14="http://schemas.microsoft.com/office/powerpoint/2010/main" val="182769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11</a:t>
            </a:fld>
            <a:endParaRPr kumimoji="1" lang="ja-JP" altLang="en-US"/>
          </a:p>
        </p:txBody>
      </p:sp>
    </p:spTree>
    <p:extLst>
      <p:ext uri="{BB962C8B-B14F-4D97-AF65-F5344CB8AC3E}">
        <p14:creationId xmlns:p14="http://schemas.microsoft.com/office/powerpoint/2010/main" val="404832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94E3546-5C05-4CFD-AE57-178CA726DAAA}" type="datetimeFigureOut">
              <a:rPr kumimoji="1" lang="ja-JP" altLang="en-US" smtClean="0"/>
              <a:t>2016/8/5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1AC1BE-CF2B-408E-809C-EA369FF4CEBF}" type="slidenum">
              <a:rPr kumimoji="1" lang="ja-JP" altLang="en-US" smtClean="0"/>
              <a:t>‹#›</a:t>
            </a:fld>
            <a:endParaRPr kumimoji="1" lang="ja-JP" altLang="en-US"/>
          </a:p>
        </p:txBody>
      </p:sp>
    </p:spTree>
    <p:extLst>
      <p:ext uri="{BB962C8B-B14F-4D97-AF65-F5344CB8AC3E}">
        <p14:creationId xmlns:p14="http://schemas.microsoft.com/office/powerpoint/2010/main" val="186671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4E3546-5C05-4CFD-AE57-178CA726DAAA}" type="datetimeFigureOut">
              <a:rPr kumimoji="1" lang="ja-JP" altLang="en-US" smtClean="0"/>
              <a:t>2016/8/5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1AC1BE-CF2B-408E-809C-EA369FF4CEBF}" type="slidenum">
              <a:rPr kumimoji="1" lang="ja-JP" altLang="en-US" smtClean="0"/>
              <a:t>‹#›</a:t>
            </a:fld>
            <a:endParaRPr kumimoji="1" lang="ja-JP" altLang="en-US"/>
          </a:p>
        </p:txBody>
      </p:sp>
    </p:spTree>
    <p:extLst>
      <p:ext uri="{BB962C8B-B14F-4D97-AF65-F5344CB8AC3E}">
        <p14:creationId xmlns:p14="http://schemas.microsoft.com/office/powerpoint/2010/main" val="159016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4E3546-5C05-4CFD-AE57-178CA726DAAA}" type="datetimeFigureOut">
              <a:rPr kumimoji="1" lang="ja-JP" altLang="en-US" smtClean="0"/>
              <a:t>2016/8/5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1AC1BE-CF2B-408E-809C-EA369FF4CEBF}" type="slidenum">
              <a:rPr kumimoji="1" lang="ja-JP" altLang="en-US" smtClean="0"/>
              <a:t>‹#›</a:t>
            </a:fld>
            <a:endParaRPr kumimoji="1" lang="ja-JP" altLang="en-US"/>
          </a:p>
        </p:txBody>
      </p:sp>
    </p:spTree>
    <p:extLst>
      <p:ext uri="{BB962C8B-B14F-4D97-AF65-F5344CB8AC3E}">
        <p14:creationId xmlns:p14="http://schemas.microsoft.com/office/powerpoint/2010/main" val="98982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4E3546-5C05-4CFD-AE57-178CA726DAAA}" type="datetimeFigureOut">
              <a:rPr kumimoji="1" lang="ja-JP" altLang="en-US" smtClean="0"/>
              <a:t>2016/8/5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1AC1BE-CF2B-408E-809C-EA369FF4CEBF}" type="slidenum">
              <a:rPr kumimoji="1" lang="ja-JP" altLang="en-US" smtClean="0"/>
              <a:t>‹#›</a:t>
            </a:fld>
            <a:endParaRPr kumimoji="1" lang="ja-JP" altLang="en-US"/>
          </a:p>
        </p:txBody>
      </p:sp>
    </p:spTree>
    <p:extLst>
      <p:ext uri="{BB962C8B-B14F-4D97-AF65-F5344CB8AC3E}">
        <p14:creationId xmlns:p14="http://schemas.microsoft.com/office/powerpoint/2010/main" val="169641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94E3546-5C05-4CFD-AE57-178CA726DAAA}" type="datetimeFigureOut">
              <a:rPr kumimoji="1" lang="ja-JP" altLang="en-US" smtClean="0"/>
              <a:t>2016/8/5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1AC1BE-CF2B-408E-809C-EA369FF4CEBF}" type="slidenum">
              <a:rPr kumimoji="1" lang="ja-JP" altLang="en-US" smtClean="0"/>
              <a:t>‹#›</a:t>
            </a:fld>
            <a:endParaRPr kumimoji="1" lang="ja-JP" altLang="en-US"/>
          </a:p>
        </p:txBody>
      </p:sp>
    </p:spTree>
    <p:extLst>
      <p:ext uri="{BB962C8B-B14F-4D97-AF65-F5344CB8AC3E}">
        <p14:creationId xmlns:p14="http://schemas.microsoft.com/office/powerpoint/2010/main" val="132552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94E3546-5C05-4CFD-AE57-178CA726DAAA}" type="datetimeFigureOut">
              <a:rPr kumimoji="1" lang="ja-JP" altLang="en-US" smtClean="0"/>
              <a:t>2016/8/5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11AC1BE-CF2B-408E-809C-EA369FF4CEBF}" type="slidenum">
              <a:rPr kumimoji="1" lang="ja-JP" altLang="en-US" smtClean="0"/>
              <a:t>‹#›</a:t>
            </a:fld>
            <a:endParaRPr kumimoji="1" lang="ja-JP" altLang="en-US"/>
          </a:p>
        </p:txBody>
      </p:sp>
    </p:spTree>
    <p:extLst>
      <p:ext uri="{BB962C8B-B14F-4D97-AF65-F5344CB8AC3E}">
        <p14:creationId xmlns:p14="http://schemas.microsoft.com/office/powerpoint/2010/main" val="424948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94E3546-5C05-4CFD-AE57-178CA726DAAA}" type="datetimeFigureOut">
              <a:rPr kumimoji="1" lang="ja-JP" altLang="en-US" smtClean="0"/>
              <a:t>2016/8/5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11AC1BE-CF2B-408E-809C-EA369FF4CEBF}" type="slidenum">
              <a:rPr kumimoji="1" lang="ja-JP" altLang="en-US" smtClean="0"/>
              <a:t>‹#›</a:t>
            </a:fld>
            <a:endParaRPr kumimoji="1" lang="ja-JP" altLang="en-US"/>
          </a:p>
        </p:txBody>
      </p:sp>
    </p:spTree>
    <p:extLst>
      <p:ext uri="{BB962C8B-B14F-4D97-AF65-F5344CB8AC3E}">
        <p14:creationId xmlns:p14="http://schemas.microsoft.com/office/powerpoint/2010/main" val="121329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94E3546-5C05-4CFD-AE57-178CA726DAAA}" type="datetimeFigureOut">
              <a:rPr kumimoji="1" lang="ja-JP" altLang="en-US" smtClean="0"/>
              <a:t>2016/8/5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11AC1BE-CF2B-408E-809C-EA369FF4CEBF}" type="slidenum">
              <a:rPr kumimoji="1" lang="ja-JP" altLang="en-US" smtClean="0"/>
              <a:t>‹#›</a:t>
            </a:fld>
            <a:endParaRPr kumimoji="1" lang="ja-JP" altLang="en-US"/>
          </a:p>
        </p:txBody>
      </p:sp>
    </p:spTree>
    <p:extLst>
      <p:ext uri="{BB962C8B-B14F-4D97-AF65-F5344CB8AC3E}">
        <p14:creationId xmlns:p14="http://schemas.microsoft.com/office/powerpoint/2010/main" val="28019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4E3546-5C05-4CFD-AE57-178CA726DAAA}" type="datetimeFigureOut">
              <a:rPr kumimoji="1" lang="ja-JP" altLang="en-US" smtClean="0"/>
              <a:t>2016/8/5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11AC1BE-CF2B-408E-809C-EA369FF4CEBF}" type="slidenum">
              <a:rPr kumimoji="1" lang="ja-JP" altLang="en-US" smtClean="0"/>
              <a:t>‹#›</a:t>
            </a:fld>
            <a:endParaRPr kumimoji="1" lang="ja-JP" altLang="en-US"/>
          </a:p>
        </p:txBody>
      </p:sp>
    </p:spTree>
    <p:extLst>
      <p:ext uri="{BB962C8B-B14F-4D97-AF65-F5344CB8AC3E}">
        <p14:creationId xmlns:p14="http://schemas.microsoft.com/office/powerpoint/2010/main" val="37040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94E3546-5C05-4CFD-AE57-178CA726DAAA}" type="datetimeFigureOut">
              <a:rPr kumimoji="1" lang="ja-JP" altLang="en-US" smtClean="0"/>
              <a:t>2016/8/5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11AC1BE-CF2B-408E-809C-EA369FF4CEBF}" type="slidenum">
              <a:rPr kumimoji="1" lang="ja-JP" altLang="en-US" smtClean="0"/>
              <a:t>‹#›</a:t>
            </a:fld>
            <a:endParaRPr kumimoji="1" lang="ja-JP" altLang="en-US"/>
          </a:p>
        </p:txBody>
      </p:sp>
    </p:spTree>
    <p:extLst>
      <p:ext uri="{BB962C8B-B14F-4D97-AF65-F5344CB8AC3E}">
        <p14:creationId xmlns:p14="http://schemas.microsoft.com/office/powerpoint/2010/main" val="249480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94E3546-5C05-4CFD-AE57-178CA726DAAA}" type="datetimeFigureOut">
              <a:rPr kumimoji="1" lang="ja-JP" altLang="en-US" smtClean="0"/>
              <a:t>2016/8/5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11AC1BE-CF2B-408E-809C-EA369FF4CEBF}" type="slidenum">
              <a:rPr kumimoji="1" lang="ja-JP" altLang="en-US" smtClean="0"/>
              <a:t>‹#›</a:t>
            </a:fld>
            <a:endParaRPr kumimoji="1" lang="ja-JP" altLang="en-US"/>
          </a:p>
        </p:txBody>
      </p:sp>
    </p:spTree>
    <p:extLst>
      <p:ext uri="{BB962C8B-B14F-4D97-AF65-F5344CB8AC3E}">
        <p14:creationId xmlns:p14="http://schemas.microsoft.com/office/powerpoint/2010/main" val="4173149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E3546-5C05-4CFD-AE57-178CA726DAAA}" type="datetimeFigureOut">
              <a:rPr kumimoji="1" lang="ja-JP" altLang="en-US" smtClean="0"/>
              <a:t>2016/8/5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AC1BE-CF2B-408E-809C-EA369FF4CEBF}" type="slidenum">
              <a:rPr kumimoji="1" lang="ja-JP" altLang="en-US" smtClean="0"/>
              <a:t>‹#›</a:t>
            </a:fld>
            <a:endParaRPr kumimoji="1" lang="ja-JP" altLang="en-US"/>
          </a:p>
        </p:txBody>
      </p:sp>
    </p:spTree>
    <p:extLst>
      <p:ext uri="{BB962C8B-B14F-4D97-AF65-F5344CB8AC3E}">
        <p14:creationId xmlns:p14="http://schemas.microsoft.com/office/powerpoint/2010/main" val="341348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YcGk13HvSM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ired.jp/2014/01/29/google-buying-way-making-brain-irreleva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Sq4M3nvX6Io" TargetMode="External"/><Relationship Id="rId2" Type="http://schemas.openxmlformats.org/officeDocument/2006/relationships/hyperlink" Target="http://jinryu.jp/blog/?p=3597" TargetMode="External"/><Relationship Id="rId1" Type="http://schemas.openxmlformats.org/officeDocument/2006/relationships/slideLayout" Target="../slideLayouts/slideLayout2.xml"/><Relationship Id="rId4" Type="http://schemas.openxmlformats.org/officeDocument/2006/relationships/hyperlink" Target="https://www.g-contents.jp/2015/data/2_aihr.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eveloper.cybozu.co.jp/akky/wp-content/uploads/2014/04/cups-map.p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19714819@N00/769447812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gigazine.net/news/20140127-google-free-tax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4346784"/>
          </a:xfrm>
          <a:solidFill>
            <a:srgbClr val="FFFF00"/>
          </a:solidFill>
          <a:ln w="38100">
            <a:solidFill>
              <a:schemeClr val="tx1">
                <a:lumMod val="95000"/>
                <a:lumOff val="5000"/>
              </a:schemeClr>
            </a:solidFill>
          </a:ln>
        </p:spPr>
        <p:txBody>
          <a:bodyPr>
            <a:normAutofit/>
          </a:bodyPr>
          <a:lstStyle/>
          <a:p>
            <a:r>
              <a:rPr kumimoji="1" lang="en-US" altLang="ja-JP" sz="6600" dirty="0" err="1" smtClean="0"/>
              <a:t>Google,Uber,Airbnb</a:t>
            </a:r>
            <a:r>
              <a:rPr kumimoji="1" lang="ja-JP" altLang="en-US" dirty="0" smtClean="0"/>
              <a:t>が</a:t>
            </a:r>
            <a:r>
              <a:rPr kumimoji="1" lang="en-US" altLang="ja-JP" dirty="0" smtClean="0"/>
              <a:t/>
            </a:r>
            <a:br>
              <a:rPr kumimoji="1" lang="en-US" altLang="ja-JP" dirty="0" smtClean="0"/>
            </a:br>
            <a:r>
              <a:rPr lang="ja-JP" altLang="en-US" dirty="0" smtClean="0"/>
              <a:t>投げかけているもの</a:t>
            </a:r>
            <a:r>
              <a:rPr lang="en-US" altLang="ja-JP" dirty="0" smtClean="0"/>
              <a:t/>
            </a:r>
            <a:br>
              <a:rPr lang="en-US" altLang="ja-JP" dirty="0" smtClean="0"/>
            </a:br>
            <a:r>
              <a:rPr lang="en-US" altLang="ja-JP" dirty="0" smtClean="0"/>
              <a:t/>
            </a:r>
            <a:br>
              <a:rPr lang="en-US" altLang="ja-JP" dirty="0" smtClean="0"/>
            </a:br>
            <a:r>
              <a:rPr lang="ja-JP" altLang="en-US" b="1" dirty="0" smtClean="0">
                <a:solidFill>
                  <a:srgbClr val="FF0000"/>
                </a:solidFill>
              </a:rPr>
              <a:t>新しい共産</a:t>
            </a:r>
            <a:r>
              <a:rPr lang="ja-JP" altLang="en-US" b="1" dirty="0">
                <a:solidFill>
                  <a:srgbClr val="FF0000"/>
                </a:solidFill>
              </a:rPr>
              <a:t>主義</a:t>
            </a:r>
            <a:r>
              <a:rPr lang="ja-JP" altLang="en-US" b="1" dirty="0" smtClean="0">
                <a:solidFill>
                  <a:srgbClr val="FF0000"/>
                </a:solidFill>
              </a:rPr>
              <a:t>の誕生</a:t>
            </a:r>
            <a:r>
              <a:rPr lang="en-US" altLang="ja-JP" b="1" dirty="0" smtClean="0">
                <a:solidFill>
                  <a:srgbClr val="FF0000"/>
                </a:solidFill>
              </a:rPr>
              <a:t/>
            </a:r>
            <a:br>
              <a:rPr lang="en-US" altLang="ja-JP" b="1" dirty="0" smtClean="0">
                <a:solidFill>
                  <a:srgbClr val="FF0000"/>
                </a:solidFill>
              </a:rPr>
            </a:br>
            <a:endParaRPr kumimoji="1" lang="ja-JP" altLang="en-US" sz="2400" b="1" dirty="0">
              <a:solidFill>
                <a:srgbClr val="FF0000"/>
              </a:solidFill>
            </a:endParaRPr>
          </a:p>
        </p:txBody>
      </p:sp>
      <p:sp>
        <p:nvSpPr>
          <p:cNvPr id="3" name="サブタイトル 2"/>
          <p:cNvSpPr>
            <a:spLocks noGrp="1"/>
          </p:cNvSpPr>
          <p:nvPr>
            <p:ph type="subTitle" idx="1"/>
          </p:nvPr>
        </p:nvSpPr>
        <p:spPr>
          <a:xfrm>
            <a:off x="1524000" y="6107496"/>
            <a:ext cx="9144000" cy="1138690"/>
          </a:xfrm>
        </p:spPr>
        <p:txBody>
          <a:bodyPr>
            <a:normAutofit fontScale="92500" lnSpcReduction="20000"/>
          </a:bodyPr>
          <a:lstStyle/>
          <a:p>
            <a:r>
              <a:rPr kumimoji="1" lang="ja-JP" altLang="en-US" dirty="0" smtClean="0"/>
              <a:t>人流・観光研究所</a:t>
            </a:r>
            <a:endParaRPr kumimoji="1" lang="en-US" altLang="ja-JP" dirty="0" smtClean="0"/>
          </a:p>
          <a:p>
            <a:r>
              <a:rPr lang="ja-JP" altLang="en-US" dirty="0" smtClean="0"/>
              <a:t>所長・観光学博士</a:t>
            </a:r>
            <a:endParaRPr lang="en-US" altLang="ja-JP" dirty="0" smtClean="0"/>
          </a:p>
          <a:p>
            <a:r>
              <a:rPr kumimoji="1" lang="ja-JP" altLang="en-US" dirty="0" smtClean="0"/>
              <a:t>寺前</a:t>
            </a:r>
            <a:r>
              <a:rPr kumimoji="1" lang="ja-JP" altLang="en-US" dirty="0"/>
              <a:t>秀一</a:t>
            </a:r>
          </a:p>
        </p:txBody>
      </p:sp>
    </p:spTree>
    <p:extLst>
      <p:ext uri="{BB962C8B-B14F-4D97-AF65-F5344CB8AC3E}">
        <p14:creationId xmlns:p14="http://schemas.microsoft.com/office/powerpoint/2010/main" val="976884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nn.co.jp/storage/2014/04/09/bfc568614f2af473d0bde9b194ee6cab/cyborgs-resize-edit.jpg"/>
          <p:cNvPicPr>
            <a:picLocks noChangeAspect="1" noChangeArrowheads="1"/>
          </p:cNvPicPr>
          <p:nvPr/>
        </p:nvPicPr>
        <p:blipFill>
          <a:blip r:embed="rId3" cstate="print"/>
          <a:srcRect/>
          <a:stretch>
            <a:fillRect/>
          </a:stretch>
        </p:blipFill>
        <p:spPr bwMode="auto">
          <a:xfrm>
            <a:off x="3027660" y="1556792"/>
            <a:ext cx="7532836" cy="4237220"/>
          </a:xfrm>
          <a:prstGeom prst="rect">
            <a:avLst/>
          </a:prstGeom>
          <a:noFill/>
        </p:spPr>
      </p:pic>
      <p:pic>
        <p:nvPicPr>
          <p:cNvPr id="4" name="Picture 2" descr="http://tctechcrunch2011.files.wordpress.com/2014/01/hand-holding-zoomed-in.jpg?w=1280"/>
          <p:cNvPicPr>
            <a:picLocks noChangeAspect="1" noChangeArrowheads="1"/>
          </p:cNvPicPr>
          <p:nvPr/>
        </p:nvPicPr>
        <p:blipFill>
          <a:blip r:embed="rId4" cstate="print"/>
          <a:srcRect/>
          <a:stretch>
            <a:fillRect/>
          </a:stretch>
        </p:blipFill>
        <p:spPr bwMode="auto">
          <a:xfrm>
            <a:off x="1631506" y="4531751"/>
            <a:ext cx="3096343" cy="2063492"/>
          </a:xfrm>
          <a:prstGeom prst="rect">
            <a:avLst/>
          </a:prstGeom>
          <a:noFill/>
        </p:spPr>
      </p:pic>
      <p:sp>
        <p:nvSpPr>
          <p:cNvPr id="5" name="正方形/長方形 4"/>
          <p:cNvSpPr/>
          <p:nvPr/>
        </p:nvSpPr>
        <p:spPr>
          <a:xfrm>
            <a:off x="6240016" y="5961474"/>
            <a:ext cx="4032448" cy="707886"/>
          </a:xfrm>
          <a:prstGeom prst="rect">
            <a:avLst/>
          </a:prstGeom>
        </p:spPr>
        <p:txBody>
          <a:bodyPr wrap="square">
            <a:spAutoFit/>
          </a:bodyPr>
          <a:lstStyle/>
          <a:p>
            <a:r>
              <a:rPr lang="ja-JP" altLang="en-US" sz="4000" dirty="0">
                <a:solidFill>
                  <a:srgbClr val="FF0000"/>
                </a:solidFill>
              </a:rPr>
              <a:t>基本概念の特許</a:t>
            </a:r>
            <a:endParaRPr lang="ja-JP" altLang="en-US" sz="4000" dirty="0"/>
          </a:p>
        </p:txBody>
      </p:sp>
      <p:pic>
        <p:nvPicPr>
          <p:cNvPr id="6" name="Picture 2" descr="http://rpr.c.yimg.jp/im_sigg.ReLzVcdT4bSMaQJ0jPHHg---x585-n1/amd/20140127-00031992-roupeiro-000-56-view.jpg"/>
          <p:cNvPicPr>
            <a:picLocks noChangeAspect="1" noChangeArrowheads="1"/>
          </p:cNvPicPr>
          <p:nvPr/>
        </p:nvPicPr>
        <p:blipFill>
          <a:blip r:embed="rId5" cstate="print"/>
          <a:srcRect/>
          <a:stretch>
            <a:fillRect/>
          </a:stretch>
        </p:blipFill>
        <p:spPr bwMode="auto">
          <a:xfrm>
            <a:off x="215661" y="1896433"/>
            <a:ext cx="3796540" cy="2135149"/>
          </a:xfrm>
          <a:prstGeom prst="rect">
            <a:avLst/>
          </a:prstGeom>
          <a:noFill/>
        </p:spPr>
      </p:pic>
      <p:sp>
        <p:nvSpPr>
          <p:cNvPr id="8" name="タイトル 1"/>
          <p:cNvSpPr txBox="1">
            <a:spLocks/>
          </p:cNvSpPr>
          <p:nvPr/>
        </p:nvSpPr>
        <p:spPr>
          <a:xfrm>
            <a:off x="990600" y="17195"/>
            <a:ext cx="10515600" cy="1325563"/>
          </a:xfrm>
          <a:prstGeom prst="rect">
            <a:avLst/>
          </a:prstGeom>
          <a:solidFill>
            <a:srgbClr val="FFFF00"/>
          </a:solidFill>
          <a:ln>
            <a:solidFill>
              <a:schemeClr val="tx1">
                <a:lumMod val="95000"/>
                <a:lumOff val="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smtClean="0"/>
              <a:t>ウエアラブルから埋め込みへ</a:t>
            </a:r>
            <a:r>
              <a:rPr lang="en-US" altLang="ja-JP" b="1" smtClean="0"/>
              <a:t/>
            </a:r>
            <a:br>
              <a:rPr lang="en-US" altLang="ja-JP" b="1" smtClean="0"/>
            </a:br>
            <a:r>
              <a:rPr lang="ja-JP" altLang="en-US" b="1" smtClean="0"/>
              <a:t>次世代機器は体内に「装着」</a:t>
            </a:r>
            <a:endParaRPr lang="ja-JP" altLang="en-US" dirty="0"/>
          </a:p>
        </p:txBody>
      </p:sp>
    </p:spTree>
    <p:extLst>
      <p:ext uri="{BB962C8B-B14F-4D97-AF65-F5344CB8AC3E}">
        <p14:creationId xmlns:p14="http://schemas.microsoft.com/office/powerpoint/2010/main" val="20670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212032" y="260649"/>
            <a:ext cx="7772400" cy="936104"/>
          </a:xfrm>
          <a:solidFill>
            <a:srgbClr val="FFFF00"/>
          </a:solidFill>
          <a:ln>
            <a:solidFill>
              <a:schemeClr val="tx1">
                <a:lumMod val="95000"/>
                <a:lumOff val="5000"/>
              </a:schemeClr>
            </a:solidFill>
          </a:ln>
        </p:spPr>
        <p:txBody>
          <a:bodyPr/>
          <a:lstStyle/>
          <a:p>
            <a:r>
              <a:rPr lang="en-US" altLang="ja-JP" dirty="0" smtClean="0">
                <a:solidFill>
                  <a:schemeClr val="tx1">
                    <a:lumMod val="95000"/>
                    <a:lumOff val="5000"/>
                  </a:schemeClr>
                </a:solidFill>
              </a:rPr>
              <a:t>Google</a:t>
            </a:r>
            <a:r>
              <a:rPr lang="ja-JP" altLang="en-US" dirty="0" smtClean="0">
                <a:solidFill>
                  <a:schemeClr val="tx1">
                    <a:lumMod val="95000"/>
                    <a:lumOff val="5000"/>
                  </a:schemeClr>
                </a:solidFill>
              </a:rPr>
              <a:t>の人流戦略</a:t>
            </a:r>
            <a:endParaRPr kumimoji="1" lang="ja-JP" altLang="en-US" dirty="0">
              <a:solidFill>
                <a:schemeClr val="tx1">
                  <a:lumMod val="95000"/>
                  <a:lumOff val="5000"/>
                </a:schemeClr>
              </a:solidFill>
            </a:endParaRPr>
          </a:p>
        </p:txBody>
      </p:sp>
      <p:sp>
        <p:nvSpPr>
          <p:cNvPr id="5" name="サブタイトル 4"/>
          <p:cNvSpPr>
            <a:spLocks noGrp="1"/>
          </p:cNvSpPr>
          <p:nvPr>
            <p:ph type="subTitle" idx="1"/>
          </p:nvPr>
        </p:nvSpPr>
        <p:spPr>
          <a:xfrm>
            <a:off x="1812032" y="3212976"/>
            <a:ext cx="8676456" cy="3501008"/>
          </a:xfrm>
          <a:noFill/>
        </p:spPr>
        <p:txBody>
          <a:bodyPr>
            <a:noAutofit/>
          </a:bodyPr>
          <a:lstStyle/>
          <a:p>
            <a:r>
              <a:rPr lang="ja-JP" altLang="en-US" sz="4000" dirty="0">
                <a:solidFill>
                  <a:schemeClr val="tx1">
                    <a:lumMod val="95000"/>
                    <a:lumOff val="5000"/>
                  </a:schemeClr>
                </a:solidFill>
              </a:rPr>
              <a:t>目</a:t>
            </a:r>
            <a:r>
              <a:rPr lang="ja-JP" altLang="en-US" sz="4000" dirty="0">
                <a:solidFill>
                  <a:srgbClr val="FF0000"/>
                </a:solidFill>
              </a:rPr>
              <a:t>と</a:t>
            </a:r>
            <a:r>
              <a:rPr lang="ja-JP" altLang="en-US" sz="4000" dirty="0">
                <a:solidFill>
                  <a:schemeClr val="tx1">
                    <a:lumMod val="95000"/>
                    <a:lumOff val="5000"/>
                  </a:schemeClr>
                </a:solidFill>
              </a:rPr>
              <a:t>足</a:t>
            </a:r>
            <a:r>
              <a:rPr lang="ja-JP" altLang="en-US" sz="4000" dirty="0">
                <a:solidFill>
                  <a:srgbClr val="FF0000"/>
                </a:solidFill>
              </a:rPr>
              <a:t>でデータを集め</a:t>
            </a:r>
            <a:endParaRPr lang="en-US" altLang="ja-JP" sz="4000" dirty="0">
              <a:solidFill>
                <a:srgbClr val="FF0000"/>
              </a:solidFill>
            </a:endParaRPr>
          </a:p>
          <a:p>
            <a:r>
              <a:rPr lang="ja-JP" altLang="en-US" sz="4000" dirty="0">
                <a:solidFill>
                  <a:srgbClr val="FF0000"/>
                </a:solidFill>
              </a:rPr>
              <a:t>検索機能が進化した</a:t>
            </a:r>
            <a:r>
              <a:rPr lang="ja-JP" altLang="en-US" sz="4000" dirty="0">
                <a:solidFill>
                  <a:schemeClr val="tx1">
                    <a:lumMod val="95000"/>
                    <a:lumOff val="5000"/>
                  </a:schemeClr>
                </a:solidFill>
              </a:rPr>
              <a:t>人工知能</a:t>
            </a:r>
            <a:r>
              <a:rPr lang="ja-JP" altLang="en-US" sz="4000" dirty="0">
                <a:solidFill>
                  <a:srgbClr val="FF0000"/>
                </a:solidFill>
              </a:rPr>
              <a:t>を駆使し</a:t>
            </a:r>
            <a:endParaRPr lang="en-US" altLang="ja-JP" sz="4000" dirty="0">
              <a:solidFill>
                <a:srgbClr val="FF0000"/>
              </a:solidFill>
            </a:endParaRPr>
          </a:p>
          <a:p>
            <a:r>
              <a:rPr lang="ja-JP" altLang="en-US" sz="4000" dirty="0">
                <a:solidFill>
                  <a:srgbClr val="FF0000"/>
                </a:solidFill>
              </a:rPr>
              <a:t>心を読み取り先回りして人を動かす</a:t>
            </a:r>
            <a:endParaRPr lang="en-US" altLang="ja-JP" sz="4000" dirty="0">
              <a:solidFill>
                <a:srgbClr val="FF0000"/>
              </a:solidFill>
            </a:endParaRPr>
          </a:p>
          <a:p>
            <a:r>
              <a:rPr lang="ja-JP" altLang="en-US" sz="4000" dirty="0">
                <a:solidFill>
                  <a:srgbClr val="FF0000"/>
                </a:solidFill>
              </a:rPr>
              <a:t>（</a:t>
            </a:r>
            <a:r>
              <a:rPr lang="ja-JP" altLang="en-US" sz="4000" dirty="0">
                <a:solidFill>
                  <a:schemeClr val="tx1">
                    <a:lumMod val="95000"/>
                    <a:lumOff val="5000"/>
                  </a:schemeClr>
                </a:solidFill>
              </a:rPr>
              <a:t>呼ばれる前に配車</a:t>
            </a:r>
            <a:r>
              <a:rPr lang="ja-JP" altLang="en-US" sz="4000" dirty="0">
                <a:solidFill>
                  <a:srgbClr val="FF0000"/>
                </a:solidFill>
              </a:rPr>
              <a:t>）⇔</a:t>
            </a:r>
            <a:r>
              <a:rPr lang="ja-JP" altLang="en-US" sz="4000" dirty="0"/>
              <a:t>運転手に任せな</a:t>
            </a:r>
            <a:endParaRPr lang="en-US" altLang="ja-JP" sz="4000" dirty="0"/>
          </a:p>
          <a:p>
            <a:r>
              <a:rPr lang="ja-JP" altLang="en-US" sz="4000" dirty="0"/>
              <a:t>　　　　　　　　　　　</a:t>
            </a:r>
            <a:r>
              <a:rPr lang="ja-JP" altLang="en-US" sz="4000" dirty="0" err="1"/>
              <a:t>い配</a:t>
            </a:r>
            <a:r>
              <a:rPr lang="ja-JP" altLang="en-US" sz="4000" dirty="0"/>
              <a:t>車力</a:t>
            </a:r>
            <a:endParaRPr lang="en-US" altLang="ja-JP" sz="4000" dirty="0"/>
          </a:p>
          <a:p>
            <a:pPr algn="l"/>
            <a:endParaRPr lang="en-US" altLang="ja-JP" sz="4000" dirty="0">
              <a:solidFill>
                <a:schemeClr val="bg1"/>
              </a:solidFill>
            </a:endParaRPr>
          </a:p>
        </p:txBody>
      </p:sp>
      <p:sp>
        <p:nvSpPr>
          <p:cNvPr id="6" name="タイトル 3"/>
          <p:cNvSpPr txBox="1">
            <a:spLocks/>
          </p:cNvSpPr>
          <p:nvPr/>
        </p:nvSpPr>
        <p:spPr>
          <a:xfrm>
            <a:off x="1775520" y="1268761"/>
            <a:ext cx="8640960" cy="1902073"/>
          </a:xfrm>
          <a:prstGeom prst="rect">
            <a:avLst/>
          </a:prstGeom>
          <a:solidFill>
            <a:schemeClr val="accent6">
              <a:lumMod val="75000"/>
            </a:schemeClr>
          </a:solidFill>
          <a:ln>
            <a:solidFill>
              <a:schemeClr val="tx1">
                <a:lumMod val="95000"/>
                <a:lumOff val="5000"/>
              </a:schemeClr>
            </a:solidFill>
          </a:ln>
        </p:spPr>
        <p:txBody>
          <a:bodyPr vert="horz" lIns="91440" tIns="45720" rIns="91440" bIns="45720" rtlCol="0" anchor="ctr">
            <a:noAutofit/>
          </a:bodyPr>
          <a:lstStyle/>
          <a:p>
            <a:pPr algn="ctr">
              <a:spcBef>
                <a:spcPct val="0"/>
              </a:spcBef>
              <a:defRPr/>
            </a:pPr>
            <a:r>
              <a:rPr lang="ja-JP" altLang="en-US" sz="4400" dirty="0">
                <a:solidFill>
                  <a:schemeClr val="bg1"/>
                </a:solidFill>
                <a:latin typeface="+mj-lt"/>
                <a:ea typeface="+mj-ea"/>
                <a:cs typeface="+mj-cs"/>
              </a:rPr>
              <a:t>木下藤吉郎の</a:t>
            </a:r>
            <a:r>
              <a:rPr lang="ja-JP" altLang="en-US" sz="6600" dirty="0">
                <a:solidFill>
                  <a:schemeClr val="bg1"/>
                </a:solidFill>
                <a:latin typeface="+mj-lt"/>
                <a:ea typeface="+mj-ea"/>
                <a:cs typeface="+mj-cs"/>
              </a:rPr>
              <a:t>草履取り戦略</a:t>
            </a:r>
            <a:endParaRPr lang="ja-JP" altLang="en-US" sz="6600" dirty="0">
              <a:solidFill>
                <a:schemeClr val="bg1"/>
              </a:solidFill>
              <a:latin typeface="+mj-lt"/>
              <a:ea typeface="+mj-ea"/>
              <a:cs typeface="+mj-cs"/>
            </a:endParaRPr>
          </a:p>
        </p:txBody>
      </p:sp>
    </p:spTree>
    <p:extLst>
      <p:ext uri="{BB962C8B-B14F-4D97-AF65-F5344CB8AC3E}">
        <p14:creationId xmlns:p14="http://schemas.microsoft.com/office/powerpoint/2010/main" val="2262129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548680"/>
            <a:ext cx="8229600" cy="1728192"/>
          </a:xfrm>
          <a:solidFill>
            <a:srgbClr val="FFFF00"/>
          </a:solidFill>
          <a:ln>
            <a:solidFill>
              <a:schemeClr val="tx1">
                <a:lumMod val="95000"/>
                <a:lumOff val="5000"/>
              </a:schemeClr>
            </a:solidFill>
          </a:ln>
        </p:spPr>
        <p:txBody>
          <a:bodyPr>
            <a:normAutofit/>
          </a:bodyPr>
          <a:lstStyle/>
          <a:p>
            <a:pPr algn="ctr"/>
            <a:r>
              <a:rPr lang="ja-JP" altLang="en-US" dirty="0" smtClean="0"/>
              <a:t>ウェアラブルコンピュータ</a:t>
            </a:r>
            <a:r>
              <a:rPr lang="en-US" altLang="ja-JP" dirty="0" smtClean="0"/>
              <a:t/>
            </a:r>
            <a:br>
              <a:rPr lang="en-US" altLang="ja-JP" dirty="0" smtClean="0"/>
            </a:br>
            <a:r>
              <a:rPr lang="ja-JP" altLang="en-US" dirty="0" smtClean="0"/>
              <a:t>目と手　⇒　人工知能への一里塚</a:t>
            </a:r>
            <a:endParaRPr kumimoji="1" lang="ja-JP" altLang="en-US" dirty="0"/>
          </a:p>
        </p:txBody>
      </p:sp>
      <p:sp>
        <p:nvSpPr>
          <p:cNvPr id="3" name="コンテンツ プレースホルダ 2"/>
          <p:cNvSpPr>
            <a:spLocks noGrp="1"/>
          </p:cNvSpPr>
          <p:nvPr>
            <p:ph idx="1"/>
          </p:nvPr>
        </p:nvSpPr>
        <p:spPr>
          <a:xfrm>
            <a:off x="1981200" y="2752328"/>
            <a:ext cx="8229600" cy="3773016"/>
          </a:xfrm>
        </p:spPr>
        <p:txBody>
          <a:bodyPr>
            <a:normAutofit/>
          </a:bodyPr>
          <a:lstStyle/>
          <a:p>
            <a:r>
              <a:rPr lang="ja-JP" altLang="en-US" b="1" dirty="0" smtClean="0">
                <a:solidFill>
                  <a:srgbClr val="FF0000"/>
                </a:solidFill>
              </a:rPr>
              <a:t>直立歩行</a:t>
            </a:r>
            <a:r>
              <a:rPr lang="ja-JP" altLang="en-US" b="1" dirty="0" smtClean="0"/>
              <a:t>が可能となり、</a:t>
            </a:r>
            <a:r>
              <a:rPr lang="ja-JP" altLang="en-US" b="1" dirty="0" smtClean="0">
                <a:solidFill>
                  <a:srgbClr val="FF0000"/>
                </a:solidFill>
              </a:rPr>
              <a:t>手が解放</a:t>
            </a:r>
            <a:r>
              <a:rPr lang="ja-JP" altLang="en-US" b="1" dirty="0" smtClean="0"/>
              <a:t>された</a:t>
            </a:r>
            <a:endParaRPr lang="en-US" altLang="ja-JP" b="1" dirty="0" smtClean="0"/>
          </a:p>
          <a:p>
            <a:r>
              <a:rPr lang="ja-JP" altLang="en-US" b="1" dirty="0" smtClean="0">
                <a:solidFill>
                  <a:srgbClr val="FF0000"/>
                </a:solidFill>
              </a:rPr>
              <a:t>手（触覚）</a:t>
            </a:r>
            <a:r>
              <a:rPr lang="ja-JP" altLang="en-US" b="1" dirty="0" smtClean="0"/>
              <a:t>を</a:t>
            </a:r>
            <a:r>
              <a:rPr lang="ja-JP" altLang="en-US" b="1" dirty="0" smtClean="0">
                <a:solidFill>
                  <a:srgbClr val="FF0000"/>
                </a:solidFill>
              </a:rPr>
              <a:t>見つめ（視覚）</a:t>
            </a:r>
            <a:r>
              <a:rPr lang="ja-JP" altLang="en-US" b="1" dirty="0" smtClean="0"/>
              <a:t>動かす脳の発達により、</a:t>
            </a:r>
            <a:r>
              <a:rPr lang="ja-JP" altLang="en-US" b="1" dirty="0" smtClean="0">
                <a:solidFill>
                  <a:srgbClr val="FF0000"/>
                </a:solidFill>
              </a:rPr>
              <a:t>意識</a:t>
            </a:r>
            <a:r>
              <a:rPr lang="ja-JP" altLang="en-US" b="1" dirty="0" smtClean="0"/>
              <a:t>が発生➵言語（双子の会話）</a:t>
            </a:r>
            <a:endParaRPr lang="en-US" altLang="ja-JP" b="1" dirty="0" smtClean="0"/>
          </a:p>
          <a:p>
            <a:pPr>
              <a:buNone/>
            </a:pPr>
            <a:r>
              <a:rPr lang="ja-JP" altLang="en-US" b="1" dirty="0">
                <a:hlinkClick r:id="rId3"/>
              </a:rPr>
              <a:t>　</a:t>
            </a:r>
            <a:r>
              <a:rPr lang="en-US" altLang="ja-JP" b="1" dirty="0">
                <a:hlinkClick r:id="rId3"/>
              </a:rPr>
              <a:t>http://www.youtube.com/watch?v=YcGk13HvSM4</a:t>
            </a:r>
            <a:endParaRPr lang="en-US" altLang="ja-JP" b="1" dirty="0"/>
          </a:p>
          <a:p>
            <a:r>
              <a:rPr lang="ja-JP" altLang="en-US" b="1" dirty="0"/>
              <a:t>ウエアラブルコンピューティングが、目（グーグルグラス）と手（スマートウォッチ）に集中するのも進化の過程から見れば必然？</a:t>
            </a:r>
            <a:endParaRPr lang="en-US" altLang="ja-JP" b="1" dirty="0"/>
          </a:p>
          <a:p>
            <a:endParaRPr lang="en-US" altLang="ja-JP" sz="3000" b="1" dirty="0"/>
          </a:p>
          <a:p>
            <a:endParaRPr lang="en-US" altLang="ja-JP" b="1" dirty="0" smtClean="0"/>
          </a:p>
        </p:txBody>
      </p:sp>
    </p:spTree>
    <p:extLst>
      <p:ext uri="{BB962C8B-B14F-4D97-AF65-F5344CB8AC3E}">
        <p14:creationId xmlns:p14="http://schemas.microsoft.com/office/powerpoint/2010/main" val="928144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69776"/>
            <a:ext cx="8229600" cy="1143000"/>
          </a:xfrm>
          <a:solidFill>
            <a:srgbClr val="FFFF00"/>
          </a:solidFill>
          <a:ln w="57150">
            <a:solidFill>
              <a:schemeClr val="tx1">
                <a:lumMod val="85000"/>
                <a:lumOff val="15000"/>
              </a:schemeClr>
            </a:solidFill>
          </a:ln>
        </p:spPr>
        <p:txBody>
          <a:bodyPr>
            <a:normAutofit/>
          </a:bodyPr>
          <a:lstStyle/>
          <a:p>
            <a:pPr algn="ctr"/>
            <a:r>
              <a:rPr lang="ja-JP" altLang="en-US" dirty="0" smtClean="0"/>
              <a:t>非言語世界への進出</a:t>
            </a:r>
            <a:endParaRPr kumimoji="1" lang="ja-JP" altLang="en-US" dirty="0"/>
          </a:p>
        </p:txBody>
      </p:sp>
      <p:sp>
        <p:nvSpPr>
          <p:cNvPr id="3" name="コンテンツ プレースホルダ 2"/>
          <p:cNvSpPr>
            <a:spLocks noGrp="1"/>
          </p:cNvSpPr>
          <p:nvPr>
            <p:ph idx="1"/>
          </p:nvPr>
        </p:nvSpPr>
        <p:spPr>
          <a:xfrm>
            <a:off x="1524000" y="1556792"/>
            <a:ext cx="8892480" cy="1656184"/>
          </a:xfrm>
        </p:spPr>
        <p:txBody>
          <a:bodyPr>
            <a:normAutofit/>
          </a:bodyPr>
          <a:lstStyle/>
          <a:p>
            <a:r>
              <a:rPr lang="ja-JP" altLang="ja-JP" sz="3600" dirty="0"/>
              <a:t>人工知能の新興企業買収</a:t>
            </a:r>
            <a:r>
              <a:rPr lang="ja-JP" altLang="en-US" sz="3600" dirty="0"/>
              <a:t>、</a:t>
            </a:r>
            <a:r>
              <a:rPr lang="en-US" altLang="ja-JP" sz="3600" dirty="0"/>
              <a:t>Deep Learning</a:t>
            </a:r>
            <a:r>
              <a:rPr lang="ja-JP" altLang="ja-JP" sz="3600" dirty="0"/>
              <a:t>という</a:t>
            </a:r>
            <a:r>
              <a:rPr lang="en-US" altLang="ja-JP" sz="3600" dirty="0"/>
              <a:t>AI</a:t>
            </a:r>
            <a:r>
              <a:rPr lang="ja-JP" altLang="ja-JP" sz="3600" dirty="0"/>
              <a:t>新分野の探究のための人材を雇入れ</a:t>
            </a:r>
            <a:endParaRPr lang="en-US" altLang="ja-JP" sz="3600" dirty="0"/>
          </a:p>
          <a:p>
            <a:r>
              <a:rPr lang="en-US" altLang="ja-JP" sz="1200" dirty="0">
                <a:hlinkClick r:id="rId3"/>
              </a:rPr>
              <a:t>http://wired.jp/2014/01/29/google-buying-way-making-brain-irrelevant/</a:t>
            </a:r>
            <a:endParaRPr lang="en-US" altLang="ja-JP" sz="1200" dirty="0"/>
          </a:p>
        </p:txBody>
      </p:sp>
      <p:sp>
        <p:nvSpPr>
          <p:cNvPr id="4" name="コンテンツ プレースホルダ 2"/>
          <p:cNvSpPr txBox="1">
            <a:spLocks/>
          </p:cNvSpPr>
          <p:nvPr/>
        </p:nvSpPr>
        <p:spPr>
          <a:xfrm>
            <a:off x="1847528" y="3068960"/>
            <a:ext cx="8229600" cy="1684784"/>
          </a:xfrm>
          <a:prstGeom prst="rect">
            <a:avLst/>
          </a:prstGeom>
          <a:solidFill>
            <a:schemeClr val="bg1"/>
          </a:solidFill>
          <a:ln>
            <a:solidFill>
              <a:schemeClr val="tx1">
                <a:lumMod val="95000"/>
                <a:lumOff val="5000"/>
              </a:schemeClr>
            </a:solidFill>
          </a:ln>
        </p:spPr>
        <p:txBody>
          <a:bodyPr vert="horz" lIns="91440" tIns="45720" rIns="91440" bIns="45720" rtlCol="0">
            <a:normAutofit/>
          </a:bodyPr>
          <a:lstStyle/>
          <a:p>
            <a:pPr marL="342900" indent="-342900">
              <a:spcBef>
                <a:spcPct val="20000"/>
              </a:spcBef>
              <a:buFont typeface="Arial" pitchFamily="34" charset="0"/>
              <a:buChar char="•"/>
              <a:defRPr/>
            </a:pPr>
            <a:r>
              <a:rPr lang="ja-JP" altLang="ja-JP" sz="3200" dirty="0">
                <a:solidFill>
                  <a:schemeClr val="tx1">
                    <a:lumMod val="95000"/>
                    <a:lumOff val="5000"/>
                  </a:schemeClr>
                </a:solidFill>
              </a:rPr>
              <a:t>人間から生理的な測定値を複数記録し分析することで、その人の感情状態が推測できる技術は１０年程度で実用化される</a:t>
            </a:r>
          </a:p>
        </p:txBody>
      </p:sp>
      <p:sp>
        <p:nvSpPr>
          <p:cNvPr id="8" name="コンテンツ プレースホルダ 2"/>
          <p:cNvSpPr txBox="1">
            <a:spLocks/>
          </p:cNvSpPr>
          <p:nvPr/>
        </p:nvSpPr>
        <p:spPr>
          <a:xfrm>
            <a:off x="2063552" y="5877272"/>
            <a:ext cx="8229600" cy="720080"/>
          </a:xfrm>
          <a:prstGeom prst="rect">
            <a:avLst/>
          </a:prstGeom>
          <a:solidFill>
            <a:schemeClr val="bg1"/>
          </a:solidFill>
          <a:ln>
            <a:solidFill>
              <a:schemeClr val="tx1">
                <a:lumMod val="95000"/>
                <a:lumOff val="5000"/>
              </a:schemeClr>
            </a:solidFill>
          </a:ln>
        </p:spPr>
        <p:txBody>
          <a:bodyPr vert="horz" lIns="91440" tIns="45720" rIns="91440" bIns="45720" rtlCol="0">
            <a:normAutofit/>
          </a:bodyPr>
          <a:lstStyle/>
          <a:p>
            <a:r>
              <a:rPr lang="ja-JP" altLang="ja-JP" sz="3200" dirty="0"/>
              <a:t>心を支えているのは意識ではなく、主に</a:t>
            </a:r>
            <a:r>
              <a:rPr lang="ja-JP" altLang="ja-JP" sz="3200" b="1" dirty="0">
                <a:solidFill>
                  <a:srgbClr val="FF0000"/>
                </a:solidFill>
              </a:rPr>
              <a:t>無意識</a:t>
            </a:r>
            <a:r>
              <a:rPr lang="ja-JP" altLang="ja-JP" sz="3200" dirty="0"/>
              <a:t>。</a:t>
            </a:r>
            <a:endParaRPr lang="ja-JP" altLang="ja-JP" sz="3200" dirty="0"/>
          </a:p>
        </p:txBody>
      </p:sp>
      <p:sp>
        <p:nvSpPr>
          <p:cNvPr id="9" name="上下矢印 8"/>
          <p:cNvSpPr/>
          <p:nvPr/>
        </p:nvSpPr>
        <p:spPr>
          <a:xfrm>
            <a:off x="4439816" y="4869160"/>
            <a:ext cx="3240360" cy="864096"/>
          </a:xfrm>
          <a:prstGeom prst="upDownArrow">
            <a:avLst>
              <a:gd name="adj1" fmla="val 18215"/>
              <a:gd name="adj2" fmla="val 34749"/>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640652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97707"/>
            <a:ext cx="10515600" cy="1248015"/>
          </a:xfrm>
          <a:ln>
            <a:solidFill>
              <a:schemeClr val="tx1">
                <a:lumMod val="95000"/>
                <a:lumOff val="5000"/>
              </a:schemeClr>
            </a:solidFill>
          </a:ln>
        </p:spPr>
        <p:txBody>
          <a:bodyPr>
            <a:normAutofit/>
          </a:bodyPr>
          <a:lstStyle/>
          <a:p>
            <a:pPr algn="ctr"/>
            <a:r>
              <a:rPr lang="ja-JP" altLang="ja-JP" b="1" dirty="0" smtClean="0"/>
              <a:t>評価</a:t>
            </a:r>
            <a:r>
              <a:rPr lang="ja-JP" altLang="ja-JP" b="1" dirty="0"/>
              <a:t>の</a:t>
            </a:r>
            <a:r>
              <a:rPr lang="ja-JP" altLang="ja-JP" b="1" dirty="0" smtClean="0"/>
              <a:t>物差し</a:t>
            </a:r>
            <a:endParaRPr kumimoji="1" lang="ja-JP" altLang="en-US" dirty="0"/>
          </a:p>
        </p:txBody>
      </p:sp>
      <p:sp>
        <p:nvSpPr>
          <p:cNvPr id="3" name="コンテンツ プレースホルダー 2"/>
          <p:cNvSpPr>
            <a:spLocks noGrp="1"/>
          </p:cNvSpPr>
          <p:nvPr>
            <p:ph idx="1"/>
          </p:nvPr>
        </p:nvSpPr>
        <p:spPr>
          <a:xfrm>
            <a:off x="250165" y="1345722"/>
            <a:ext cx="11792309" cy="5512278"/>
          </a:xfrm>
        </p:spPr>
        <p:txBody>
          <a:bodyPr>
            <a:noAutofit/>
          </a:bodyPr>
          <a:lstStyle/>
          <a:p>
            <a:r>
              <a:rPr lang="ja-JP" altLang="ja-JP" sz="4000" dirty="0" smtClean="0"/>
              <a:t>観</a:t>
            </a:r>
            <a:r>
              <a:rPr lang="ja-JP" altLang="ja-JP" sz="4000" dirty="0"/>
              <a:t>光学とは究極、観光資源の評価が中心</a:t>
            </a:r>
            <a:r>
              <a:rPr lang="ja-JP" altLang="ja-JP" sz="4000" dirty="0" smtClean="0"/>
              <a:t>テーマ</a:t>
            </a:r>
            <a:endParaRPr lang="en-US" altLang="ja-JP" sz="4000" dirty="0" smtClean="0"/>
          </a:p>
          <a:p>
            <a:r>
              <a:rPr lang="en-US" altLang="ja-JP" sz="4000" dirty="0" smtClean="0"/>
              <a:t>2010</a:t>
            </a:r>
            <a:r>
              <a:rPr lang="ja-JP" altLang="ja-JP" sz="4000" dirty="0"/>
              <a:t>年コンピュータは猫がどういうものであるか人間に教えられること無く自力で理解した。いわゆる</a:t>
            </a:r>
            <a:r>
              <a:rPr lang="ja-JP" altLang="ja-JP" sz="4000" dirty="0">
                <a:solidFill>
                  <a:srgbClr val="FF0000"/>
                </a:solidFill>
              </a:rPr>
              <a:t>グーグルの猫</a:t>
            </a:r>
            <a:r>
              <a:rPr lang="ja-JP" altLang="ja-JP" sz="4000" dirty="0"/>
              <a:t>であるが、既に人間の視覚による認識能力を超えるところまで進んでいる。評価の基となる特徴量を人間の手で加えることなく評価ができるのであれば、自然現象の解明で成功しているアプローチを観光学研究に適用できる可能性が開けているということである</a:t>
            </a:r>
            <a:r>
              <a:rPr lang="ja-JP" altLang="ja-JP" sz="4000" dirty="0" smtClean="0"/>
              <a:t>。</a:t>
            </a:r>
            <a:endParaRPr lang="ja-JP" altLang="ja-JP" sz="4000" dirty="0"/>
          </a:p>
        </p:txBody>
      </p:sp>
    </p:spTree>
    <p:extLst>
      <p:ext uri="{BB962C8B-B14F-4D97-AF65-F5344CB8AC3E}">
        <p14:creationId xmlns:p14="http://schemas.microsoft.com/office/powerpoint/2010/main" val="576839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845840"/>
            <a:ext cx="8229600" cy="1143000"/>
          </a:xfrm>
          <a:solidFill>
            <a:srgbClr val="FFFF00"/>
          </a:solidFill>
          <a:ln>
            <a:solidFill>
              <a:schemeClr val="accent1"/>
            </a:solidFill>
          </a:ln>
        </p:spPr>
        <p:txBody>
          <a:bodyPr>
            <a:normAutofit fontScale="90000"/>
          </a:bodyPr>
          <a:lstStyle/>
          <a:p>
            <a:r>
              <a:rPr lang="ja-JP" altLang="en-US" dirty="0" smtClean="0"/>
              <a:t>「くまもん」と「土佐犬」は違うか同じか</a:t>
            </a:r>
            <a:endParaRPr kumimoji="1" lang="ja-JP" altLang="en-US" dirty="0"/>
          </a:p>
        </p:txBody>
      </p:sp>
      <p:sp>
        <p:nvSpPr>
          <p:cNvPr id="3" name="コンテンツ プレースホルダ 2"/>
          <p:cNvSpPr>
            <a:spLocks noGrp="1"/>
          </p:cNvSpPr>
          <p:nvPr>
            <p:ph idx="1"/>
          </p:nvPr>
        </p:nvSpPr>
        <p:spPr>
          <a:xfrm>
            <a:off x="1981200" y="2608312"/>
            <a:ext cx="8229600" cy="2908920"/>
          </a:xfrm>
        </p:spPr>
        <p:txBody>
          <a:bodyPr>
            <a:normAutofit/>
          </a:bodyPr>
          <a:lstStyle/>
          <a:p>
            <a:r>
              <a:rPr lang="ja-JP" altLang="en-US" dirty="0" smtClean="0"/>
              <a:t>同じ点　「観光資源」　「富士山ではない」</a:t>
            </a:r>
            <a:endParaRPr lang="en-US" altLang="ja-JP" dirty="0" smtClean="0"/>
          </a:p>
          <a:p>
            <a:r>
              <a:rPr lang="ja-JP" altLang="en-US" dirty="0" smtClean="0"/>
              <a:t>違う点　　生き物　危険性　形　</a:t>
            </a:r>
            <a:endParaRPr lang="en-US" altLang="ja-JP" dirty="0" smtClean="0"/>
          </a:p>
          <a:p>
            <a:r>
              <a:rPr lang="ja-JP" altLang="ja-JP" dirty="0" smtClean="0"/>
              <a:t>類似点も相違点も同じだけあるということが示せる、類似点の数の多さでモノゴトを分類することはできないということがわかる。</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1950515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pPr algn="ctr"/>
            <a:r>
              <a:rPr lang="ja-JP" altLang="ja-JP" dirty="0" smtClean="0"/>
              <a:t>みにくいアヒルの子の定理</a:t>
            </a:r>
            <a:r>
              <a:rPr lang="en-US" altLang="ja-JP" dirty="0" smtClean="0"/>
              <a:t/>
            </a:r>
            <a:br>
              <a:rPr lang="en-US" altLang="ja-JP" dirty="0" smtClean="0"/>
            </a:br>
            <a:r>
              <a:rPr lang="ja-JP" altLang="ja-JP" dirty="0" smtClean="0"/>
              <a:t>（</a:t>
            </a:r>
            <a:r>
              <a:rPr lang="en-US" altLang="ja-JP" dirty="0" smtClean="0"/>
              <a:t>Theorem of the ugly duckling</a:t>
            </a:r>
            <a:r>
              <a:rPr lang="ja-JP" altLang="ja-JP"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述語の重要性を決定するのは人間の</a:t>
            </a:r>
            <a:r>
              <a:rPr lang="en-US" altLang="ja-JP" dirty="0" err="1" smtClean="0"/>
              <a:t>価値</a:t>
            </a:r>
            <a:r>
              <a:rPr lang="ja-JP" altLang="ja-JP" dirty="0" smtClean="0"/>
              <a:t>体系であることを示した</a:t>
            </a:r>
            <a:endParaRPr lang="en-US" altLang="ja-JP" dirty="0" smtClean="0"/>
          </a:p>
          <a:p>
            <a:r>
              <a:rPr lang="ja-JP" altLang="ja-JP" dirty="0" smtClean="0"/>
              <a:t>各特徴を全て同等に扱っていることにより成立する定理． すなわち，クラスというものを特徴量で記述するときには，何らかの形で特徴量に重要性を考えていることになる．</a:t>
            </a:r>
            <a:endParaRPr lang="en-US" altLang="ja-JP" dirty="0" smtClean="0"/>
          </a:p>
          <a:p>
            <a:r>
              <a:rPr lang="ja-JP" altLang="ja-JP" dirty="0" smtClean="0"/>
              <a:t>従って、特徴に</a:t>
            </a:r>
            <a:r>
              <a:rPr lang="ja-JP" altLang="ja-JP" dirty="0" smtClean="0">
                <a:solidFill>
                  <a:srgbClr val="FF0000"/>
                </a:solidFill>
              </a:rPr>
              <a:t>重要性を負荷</a:t>
            </a:r>
            <a:r>
              <a:rPr lang="ja-JP" altLang="ja-JP" dirty="0" smtClean="0"/>
              <a:t>することがパターン選択の本質であり、人間は</a:t>
            </a:r>
            <a:r>
              <a:rPr lang="ja-JP" altLang="ja-JP" dirty="0" smtClean="0">
                <a:solidFill>
                  <a:srgbClr val="FF0000"/>
                </a:solidFill>
              </a:rPr>
              <a:t>価値判断</a:t>
            </a:r>
            <a:r>
              <a:rPr lang="ja-JP" altLang="ja-JP" dirty="0" smtClean="0"/>
              <a:t>によって、認識工学では</a:t>
            </a:r>
            <a:r>
              <a:rPr lang="ja-JP" altLang="ja-JP" dirty="0" smtClean="0">
                <a:solidFill>
                  <a:srgbClr val="FF0000"/>
                </a:solidFill>
              </a:rPr>
              <a:t>特徴の重み付け</a:t>
            </a:r>
            <a:r>
              <a:rPr lang="ja-JP" altLang="ja-JP" dirty="0" smtClean="0"/>
              <a:t>によって、行ってきた。</a:t>
            </a:r>
          </a:p>
          <a:p>
            <a:endParaRPr lang="ja-JP" altLang="ja-JP" dirty="0" smtClean="0"/>
          </a:p>
          <a:p>
            <a:endParaRPr kumimoji="1" lang="ja-JP" altLang="en-US" dirty="0"/>
          </a:p>
        </p:txBody>
      </p:sp>
    </p:spTree>
    <p:extLst>
      <p:ext uri="{BB962C8B-B14F-4D97-AF65-F5344CB8AC3E}">
        <p14:creationId xmlns:p14="http://schemas.microsoft.com/office/powerpoint/2010/main" val="40655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bwMode="auto">
          <a:xfrm>
            <a:off x="2042864" y="1556792"/>
            <a:ext cx="8229600" cy="2736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FontTx/>
              <a:buChar char="•"/>
              <a:defRPr/>
            </a:pPr>
            <a:r>
              <a:rPr lang="ja-JP" altLang="en-US" sz="3200" kern="0" dirty="0"/>
              <a:t>グーグルグラスならぬ、</a:t>
            </a:r>
            <a:r>
              <a:rPr lang="ja-JP" altLang="en-US" sz="3200" kern="0" dirty="0">
                <a:solidFill>
                  <a:srgbClr val="FF0000"/>
                </a:solidFill>
              </a:rPr>
              <a:t>グーグルキャップ</a:t>
            </a:r>
            <a:r>
              <a:rPr lang="ja-JP" altLang="en-US" sz="3200" kern="0" dirty="0"/>
              <a:t>をかぶることにより、観光客の脳の反応</a:t>
            </a:r>
            <a:r>
              <a:rPr lang="ja-JP" altLang="ja-JP" sz="3200" kern="0" dirty="0"/>
              <a:t>測定値を</a:t>
            </a:r>
            <a:r>
              <a:rPr lang="ja-JP" altLang="en-US" sz="3200" kern="0" dirty="0"/>
              <a:t>大量に蓄積し属性、移動情報等とクロス分析することで単なるアンケートで済ませていた観光行動の解明ができる可能性が出てくる</a:t>
            </a:r>
            <a:endParaRPr lang="ja-JP" altLang="ja-JP" sz="3200" kern="0" dirty="0"/>
          </a:p>
        </p:txBody>
      </p:sp>
      <p:sp>
        <p:nvSpPr>
          <p:cNvPr id="5" name="コンテンツ プレースホルダ 2"/>
          <p:cNvSpPr txBox="1">
            <a:spLocks/>
          </p:cNvSpPr>
          <p:nvPr/>
        </p:nvSpPr>
        <p:spPr bwMode="auto">
          <a:xfrm>
            <a:off x="2195264" y="4365104"/>
            <a:ext cx="8229600" cy="2232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FontTx/>
              <a:buChar char="•"/>
              <a:defRPr/>
            </a:pPr>
            <a:r>
              <a:rPr lang="ja-JP" altLang="en-US" sz="4000" kern="0" dirty="0">
                <a:solidFill>
                  <a:srgbClr val="FF0000"/>
                </a:solidFill>
              </a:rPr>
              <a:t>観光行動のデータマイニング</a:t>
            </a:r>
            <a:r>
              <a:rPr lang="ja-JP" altLang="en-US" sz="3200" kern="0" dirty="0"/>
              <a:t>を若手研究者が行うことに</a:t>
            </a:r>
            <a:r>
              <a:rPr lang="ja-JP" altLang="en-US" sz="3200" kern="0" dirty="0"/>
              <a:t>より</a:t>
            </a:r>
            <a:r>
              <a:rPr lang="ja-JP" altLang="en-US" sz="3200" kern="0" dirty="0"/>
              <a:t>、大量の博士論文が生まれる（関西空港工事で多くの工学博士が誕生したことと同じ）</a:t>
            </a:r>
            <a:r>
              <a:rPr lang="en-US" altLang="ja-JP" sz="3200" kern="0" dirty="0" smtClean="0"/>
              <a:t>?</a:t>
            </a:r>
            <a:endParaRPr lang="en-US" altLang="ja-JP" sz="3200" kern="0" dirty="0">
              <a:solidFill>
                <a:srgbClr val="FF0000"/>
              </a:solidFill>
            </a:endParaRPr>
          </a:p>
        </p:txBody>
      </p:sp>
      <p:sp>
        <p:nvSpPr>
          <p:cNvPr id="7" name="Rectangle 2"/>
          <p:cNvSpPr>
            <a:spLocks noGrp="1" noChangeArrowheads="1"/>
          </p:cNvSpPr>
          <p:nvPr>
            <p:ph type="title"/>
          </p:nvPr>
        </p:nvSpPr>
        <p:spPr>
          <a:xfrm>
            <a:off x="1775520" y="274638"/>
            <a:ext cx="8712968" cy="1143000"/>
          </a:xfrm>
          <a:solidFill>
            <a:srgbClr val="FFFF00"/>
          </a:solidFill>
          <a:ln>
            <a:solidFill>
              <a:schemeClr val="tx1"/>
            </a:solidFill>
          </a:ln>
        </p:spPr>
        <p:txBody>
          <a:bodyPr>
            <a:normAutofit/>
          </a:bodyPr>
          <a:lstStyle/>
          <a:p>
            <a:pPr eaLnBrk="1" hangingPunct="1"/>
            <a:r>
              <a:rPr lang="ja-JP" altLang="en-US" dirty="0" smtClean="0"/>
              <a:t>観光学の脳科学への収斂（人流学）</a:t>
            </a:r>
          </a:p>
        </p:txBody>
      </p:sp>
    </p:spTree>
    <p:extLst>
      <p:ext uri="{BB962C8B-B14F-4D97-AF65-F5344CB8AC3E}">
        <p14:creationId xmlns:p14="http://schemas.microsoft.com/office/powerpoint/2010/main" val="2304839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4746"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ヒトの属性・</a:t>
            </a:r>
            <a:r>
              <a:rPr lang="ja-JP" altLang="en-US" sz="4400" dirty="0" smtClean="0">
                <a:solidFill>
                  <a:schemeClr val="tx1"/>
                </a:solidFill>
              </a:rPr>
              <a:t>移動ビッグデータ</a:t>
            </a:r>
            <a:endParaRPr lang="en-US" altLang="ja-JP" sz="4400" dirty="0">
              <a:solidFill>
                <a:schemeClr val="tx1"/>
              </a:solidFill>
            </a:endParaRPr>
          </a:p>
          <a:p>
            <a:pPr algn="ctr"/>
            <a:r>
              <a:rPr lang="ja-JP" altLang="en-US" sz="4400" dirty="0">
                <a:solidFill>
                  <a:schemeClr val="tx1"/>
                </a:solidFill>
              </a:rPr>
              <a:t>（特定多数）</a:t>
            </a:r>
          </a:p>
        </p:txBody>
      </p:sp>
      <p:sp>
        <p:nvSpPr>
          <p:cNvPr id="7" name="円/楕円 6"/>
          <p:cNvSpPr/>
          <p:nvPr/>
        </p:nvSpPr>
        <p:spPr>
          <a:xfrm>
            <a:off x="286514"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（客観的反応情報）</a:t>
            </a:r>
          </a:p>
        </p:txBody>
      </p:sp>
      <p:sp>
        <p:nvSpPr>
          <p:cNvPr id="9" name="円/楕円 8"/>
          <p:cNvSpPr/>
          <p:nvPr/>
        </p:nvSpPr>
        <p:spPr>
          <a:xfrm>
            <a:off x="6702396" y="86264"/>
            <a:ext cx="1224136" cy="6702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評価</a:t>
            </a:r>
            <a:r>
              <a:rPr lang="ja-JP" altLang="en-US" sz="3600" dirty="0" smtClean="0">
                <a:solidFill>
                  <a:schemeClr val="tx1"/>
                </a:solidFill>
              </a:rPr>
              <a:t>の</a:t>
            </a:r>
            <a:r>
              <a:rPr lang="ja-JP" altLang="en-US" sz="3600" dirty="0">
                <a:solidFill>
                  <a:schemeClr val="tx1"/>
                </a:solidFill>
              </a:rPr>
              <a:t>客観</a:t>
            </a:r>
            <a:r>
              <a:rPr lang="ja-JP" altLang="en-US" sz="3600" dirty="0" smtClean="0">
                <a:solidFill>
                  <a:schemeClr val="tx1"/>
                </a:solidFill>
              </a:rPr>
              <a:t>化</a:t>
            </a:r>
            <a:endParaRPr lang="ja-JP" altLang="en-US" sz="3600" dirty="0">
              <a:solidFill>
                <a:schemeClr val="tx1"/>
              </a:solidFill>
            </a:endParaRPr>
          </a:p>
        </p:txBody>
      </p:sp>
      <p:sp>
        <p:nvSpPr>
          <p:cNvPr id="12" name="三方向矢印 11"/>
          <p:cNvSpPr/>
          <p:nvPr/>
        </p:nvSpPr>
        <p:spPr>
          <a:xfrm rot="5400000">
            <a:off x="4643042" y="2564904"/>
            <a:ext cx="2160240" cy="172819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星 7 13"/>
          <p:cNvSpPr/>
          <p:nvPr/>
        </p:nvSpPr>
        <p:spPr>
          <a:xfrm>
            <a:off x="1280370" y="2348880"/>
            <a:ext cx="3024336" cy="2376264"/>
          </a:xfrm>
          <a:prstGeom prst="star7">
            <a:avLst/>
          </a:prstGeom>
          <a:no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0000"/>
                </a:solidFill>
              </a:rPr>
              <a:t>ウェアラブルの</a:t>
            </a:r>
            <a:r>
              <a:rPr lang="ja-JP" altLang="en-US" sz="3600" dirty="0">
                <a:solidFill>
                  <a:srgbClr val="FF0000"/>
                </a:solidFill>
              </a:rPr>
              <a:t>活用</a:t>
            </a:r>
          </a:p>
        </p:txBody>
      </p:sp>
      <p:sp>
        <p:nvSpPr>
          <p:cNvPr id="11" name="円/楕円 10"/>
          <p:cNvSpPr/>
          <p:nvPr/>
        </p:nvSpPr>
        <p:spPr>
          <a:xfrm>
            <a:off x="8548358" y="86264"/>
            <a:ext cx="1425544" cy="6702724"/>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人流の法則性の</a:t>
            </a:r>
            <a:r>
              <a:rPr lang="ja-JP" altLang="en-US" sz="3600" dirty="0">
                <a:solidFill>
                  <a:schemeClr val="tx1"/>
                </a:solidFill>
              </a:rPr>
              <a:t>発見</a:t>
            </a:r>
          </a:p>
        </p:txBody>
      </p:sp>
      <p:sp>
        <p:nvSpPr>
          <p:cNvPr id="13" name="右矢印 12"/>
          <p:cNvSpPr/>
          <p:nvPr/>
        </p:nvSpPr>
        <p:spPr>
          <a:xfrm>
            <a:off x="8124930" y="240317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0561066" y="319179"/>
            <a:ext cx="1368152" cy="5969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dirty="0" smtClean="0">
                <a:solidFill>
                  <a:srgbClr val="FF0000"/>
                </a:solidFill>
              </a:rPr>
              <a:t>総合生活移動産業</a:t>
            </a:r>
            <a:endParaRPr lang="ja-JP" altLang="en-US" sz="4000" dirty="0">
              <a:solidFill>
                <a:srgbClr val="FF0000"/>
              </a:solidFill>
            </a:endParaRPr>
          </a:p>
        </p:txBody>
      </p:sp>
      <p:sp>
        <p:nvSpPr>
          <p:cNvPr id="15" name="右矢印 14"/>
          <p:cNvSpPr/>
          <p:nvPr/>
        </p:nvSpPr>
        <p:spPr>
          <a:xfrm>
            <a:off x="10037122" y="2408936"/>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7477632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76200" cmpd="thickThin">
            <a:solidFill>
              <a:schemeClr val="accent1"/>
            </a:solidFill>
          </a:ln>
        </p:spPr>
        <p:txBody>
          <a:bodyPr/>
          <a:lstStyle/>
          <a:p>
            <a:pPr algn="ctr"/>
            <a:r>
              <a:rPr lang="en-US" altLang="ja-JP" dirty="0"/>
              <a:t>g-</a:t>
            </a:r>
            <a:r>
              <a:rPr kumimoji="1" lang="ja-JP" altLang="en-US" dirty="0" smtClean="0"/>
              <a:t>コンテンツ協議会（委員長寺前）</a:t>
            </a:r>
            <a:r>
              <a:rPr kumimoji="1" lang="en-US" altLang="ja-JP" dirty="0" smtClean="0"/>
              <a:t/>
            </a:r>
            <a:br>
              <a:rPr kumimoji="1" lang="en-US" altLang="ja-JP" dirty="0" smtClean="0"/>
            </a:br>
            <a:r>
              <a:rPr lang="ja-JP" altLang="en-US" dirty="0" smtClean="0"/>
              <a:t>観光</a:t>
            </a:r>
            <a:r>
              <a:rPr lang="ja-JP" altLang="en-US" dirty="0"/>
              <a:t>ウェアラブル</a:t>
            </a:r>
            <a:r>
              <a:rPr kumimoji="1" lang="ja-JP" altLang="en-US" dirty="0" smtClean="0"/>
              <a:t>実証実験</a:t>
            </a:r>
            <a:endParaRPr kumimoji="1" lang="ja-JP" altLang="en-US" dirty="0"/>
          </a:p>
        </p:txBody>
      </p:sp>
      <p:sp>
        <p:nvSpPr>
          <p:cNvPr id="3" name="コンテンツ プレースホルダー 2"/>
          <p:cNvSpPr>
            <a:spLocks noGrp="1"/>
          </p:cNvSpPr>
          <p:nvPr>
            <p:ph idx="1"/>
          </p:nvPr>
        </p:nvSpPr>
        <p:spPr>
          <a:xfrm>
            <a:off x="838200" y="2441275"/>
            <a:ext cx="10515600" cy="4071668"/>
          </a:xfrm>
        </p:spPr>
        <p:txBody>
          <a:bodyPr>
            <a:normAutofit fontScale="92500"/>
          </a:bodyPr>
          <a:lstStyle/>
          <a:p>
            <a:r>
              <a:rPr lang="ja-JP" altLang="en-US" dirty="0"/>
              <a:t>ＡＩと人間の間</a:t>
            </a:r>
            <a:r>
              <a:rPr lang="ja-JP" altLang="en-US" dirty="0" smtClean="0"/>
              <a:t>に　</a:t>
            </a:r>
            <a:r>
              <a:rPr kumimoji="1" lang="ja-JP" altLang="en-US" dirty="0" smtClean="0"/>
              <a:t>視覚の壁、感情の壁　　</a:t>
            </a:r>
            <a:endParaRPr kumimoji="1" lang="en-US" altLang="ja-JP" dirty="0" smtClean="0"/>
          </a:p>
          <a:p>
            <a:r>
              <a:rPr kumimoji="1" lang="ja-JP" altLang="en-US" dirty="0" smtClean="0"/>
              <a:t>これまでの観光資源研究</a:t>
            </a:r>
            <a:endParaRPr kumimoji="1" lang="en-US" altLang="ja-JP" dirty="0" smtClean="0"/>
          </a:p>
          <a:p>
            <a:pPr marL="0" indent="0">
              <a:buNone/>
            </a:pPr>
            <a:r>
              <a:rPr lang="ja-JP" altLang="en-US" dirty="0"/>
              <a:t>　</a:t>
            </a:r>
            <a:r>
              <a:rPr lang="ja-JP" altLang="en-US" dirty="0" smtClean="0"/>
              <a:t>　　　　　　　　</a:t>
            </a:r>
            <a:r>
              <a:rPr kumimoji="1" lang="ja-JP" altLang="en-US" dirty="0" smtClean="0"/>
              <a:t>　</a:t>
            </a:r>
            <a:r>
              <a:rPr kumimoji="1" lang="ja-JP" altLang="en-US" dirty="0" smtClean="0">
                <a:solidFill>
                  <a:srgbClr val="FF0000"/>
                </a:solidFill>
              </a:rPr>
              <a:t>身長（富士山）と体重（桂離宮）の足し算</a:t>
            </a:r>
            <a:r>
              <a:rPr kumimoji="1" lang="ja-JP" altLang="en-US" dirty="0" smtClean="0"/>
              <a:t>　非科学的</a:t>
            </a:r>
            <a:endParaRPr kumimoji="1" lang="en-US" altLang="ja-JP" dirty="0" smtClean="0"/>
          </a:p>
          <a:p>
            <a:r>
              <a:rPr kumimoji="1" lang="ja-JP" altLang="en-US" dirty="0" smtClean="0"/>
              <a:t>電通サイエンスジャム、ＪＴＢ、システムオリジン等の協力</a:t>
            </a:r>
            <a:endParaRPr kumimoji="1" lang="en-US" altLang="ja-JP" dirty="0" smtClean="0"/>
          </a:p>
          <a:p>
            <a:r>
              <a:rPr lang="en-US" altLang="ja-JP" dirty="0">
                <a:hlinkClick r:id="rId2"/>
              </a:rPr>
              <a:t>http://jinryu.jp/blog/?</a:t>
            </a:r>
            <a:r>
              <a:rPr lang="en-US" altLang="ja-JP" dirty="0" smtClean="0">
                <a:hlinkClick r:id="rId2"/>
              </a:rPr>
              <a:t>p=3597</a:t>
            </a:r>
            <a:r>
              <a:rPr lang="ja-JP" altLang="en-US" dirty="0" smtClean="0"/>
              <a:t>　人流観光研究所ブログ</a:t>
            </a:r>
            <a:endParaRPr lang="en-US" altLang="ja-JP" dirty="0" smtClean="0"/>
          </a:p>
          <a:p>
            <a:r>
              <a:rPr lang="en-US" altLang="ja-JP" dirty="0">
                <a:solidFill>
                  <a:srgbClr val="FF0000"/>
                </a:solidFill>
                <a:hlinkClick r:id="rId3"/>
              </a:rPr>
              <a:t>https://</a:t>
            </a:r>
            <a:r>
              <a:rPr lang="en-US" altLang="ja-JP" dirty="0" smtClean="0">
                <a:solidFill>
                  <a:srgbClr val="FF0000"/>
                </a:solidFill>
                <a:hlinkClick r:id="rId3"/>
              </a:rPr>
              <a:t>youtu.be/Sq4M3nvX6Io</a:t>
            </a:r>
            <a:r>
              <a:rPr lang="ja-JP" altLang="en-US" dirty="0" smtClean="0"/>
              <a:t>　</a:t>
            </a:r>
            <a:r>
              <a:rPr lang="ja-JP" altLang="en-US" sz="3600" b="1" dirty="0" smtClean="0"/>
              <a:t>ＪＴＢ野添氏の撮影した</a:t>
            </a:r>
            <a:r>
              <a:rPr lang="ja-JP" altLang="en-US" sz="3600" b="1" dirty="0" smtClean="0">
                <a:solidFill>
                  <a:srgbClr val="FF0000"/>
                </a:solidFill>
              </a:rPr>
              <a:t>動画</a:t>
            </a:r>
            <a:endParaRPr lang="en-US" altLang="ja-JP" sz="3600" b="1" dirty="0" smtClean="0">
              <a:solidFill>
                <a:srgbClr val="FF0000"/>
              </a:solidFill>
            </a:endParaRPr>
          </a:p>
          <a:p>
            <a:r>
              <a:rPr lang="en-US" altLang="ja-JP" dirty="0">
                <a:hlinkClick r:id="rId4"/>
              </a:rPr>
              <a:t>https://</a:t>
            </a:r>
            <a:r>
              <a:rPr lang="en-US" altLang="ja-JP" dirty="0" smtClean="0">
                <a:hlinkClick r:id="rId4"/>
              </a:rPr>
              <a:t>www.g-contents.jp/2015/data/2_aihr.pdf</a:t>
            </a:r>
            <a:r>
              <a:rPr lang="ja-JP" altLang="en-US" dirty="0" smtClean="0"/>
              <a:t>　相原健郎副委員長の報告書</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408644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160" y="365125"/>
            <a:ext cx="11927840" cy="1341755"/>
          </a:xfrm>
          <a:solidFill>
            <a:schemeClr val="accent4">
              <a:lumMod val="40000"/>
              <a:lumOff val="60000"/>
            </a:schemeClr>
          </a:solidFill>
          <a:ln>
            <a:solidFill>
              <a:schemeClr val="tx1">
                <a:lumMod val="95000"/>
                <a:lumOff val="5000"/>
              </a:schemeClr>
            </a:solidFill>
          </a:ln>
        </p:spPr>
        <p:txBody>
          <a:bodyPr/>
          <a:lstStyle/>
          <a:p>
            <a:pPr algn="ctr"/>
            <a:r>
              <a:rPr lang="en-US" altLang="ja-JP" dirty="0" smtClean="0"/>
              <a:t>Uber</a:t>
            </a:r>
            <a:r>
              <a:rPr lang="ja-JP" altLang="en-US" dirty="0" err="1" smtClean="0"/>
              <a:t>、</a:t>
            </a:r>
            <a:r>
              <a:rPr lang="en-US" altLang="ja-JP" dirty="0" smtClean="0"/>
              <a:t>Airbnb</a:t>
            </a:r>
            <a:r>
              <a:rPr kumimoji="1" lang="ja-JP" altLang="en-US" dirty="0" smtClean="0"/>
              <a:t>に</a:t>
            </a:r>
            <a:r>
              <a:rPr lang="ja-JP" altLang="en-US" dirty="0" smtClean="0"/>
              <a:t>巨額投資がなされるわけ</a:t>
            </a:r>
            <a:endParaRPr kumimoji="1" lang="ja-JP" altLang="en-US" dirty="0"/>
          </a:p>
        </p:txBody>
      </p:sp>
      <p:sp>
        <p:nvSpPr>
          <p:cNvPr id="3" name="コンテンツ プレースホルダー 2"/>
          <p:cNvSpPr>
            <a:spLocks noGrp="1"/>
          </p:cNvSpPr>
          <p:nvPr>
            <p:ph idx="1"/>
          </p:nvPr>
        </p:nvSpPr>
        <p:spPr>
          <a:xfrm>
            <a:off x="336429" y="1972272"/>
            <a:ext cx="11706045" cy="4885728"/>
          </a:xfrm>
        </p:spPr>
        <p:txBody>
          <a:bodyPr>
            <a:normAutofit/>
          </a:bodyPr>
          <a:lstStyle/>
          <a:p>
            <a:r>
              <a:rPr lang="en-US" altLang="ja-JP" dirty="0"/>
              <a:t>2015</a:t>
            </a:r>
            <a:r>
              <a:rPr lang="ja-JP" altLang="en-US" dirty="0"/>
              <a:t>年</a:t>
            </a:r>
            <a:r>
              <a:rPr lang="ja-JP" altLang="en-US" dirty="0" smtClean="0"/>
              <a:t>の</a:t>
            </a:r>
            <a:r>
              <a:rPr lang="en-US" altLang="ja-JP" dirty="0" smtClean="0"/>
              <a:t>Uber</a:t>
            </a:r>
            <a:r>
              <a:rPr lang="ja-JP" altLang="en-US" dirty="0" smtClean="0"/>
              <a:t>売上</a:t>
            </a:r>
            <a:r>
              <a:rPr lang="ja-JP" altLang="en-US" dirty="0"/>
              <a:t>は</a:t>
            </a:r>
            <a:r>
              <a:rPr lang="en-US" altLang="ja-JP" dirty="0"/>
              <a:t>108</a:t>
            </a:r>
            <a:r>
              <a:rPr lang="ja-JP" altLang="en-US" dirty="0"/>
              <a:t>億</a:t>
            </a:r>
            <a:r>
              <a:rPr lang="en-US" altLang="ja-JP" dirty="0"/>
              <a:t>4000</a:t>
            </a:r>
            <a:r>
              <a:rPr lang="ja-JP" altLang="en-US" dirty="0"/>
              <a:t>万ドル（約</a:t>
            </a:r>
            <a:r>
              <a:rPr lang="en-US" altLang="ja-JP" dirty="0"/>
              <a:t>1</a:t>
            </a:r>
            <a:r>
              <a:rPr lang="ja-JP" altLang="en-US" dirty="0"/>
              <a:t>兆</a:t>
            </a:r>
            <a:r>
              <a:rPr lang="en-US" altLang="ja-JP" dirty="0"/>
              <a:t>3000</a:t>
            </a:r>
            <a:r>
              <a:rPr lang="ja-JP" altLang="en-US" dirty="0"/>
              <a:t>億円）と</a:t>
            </a:r>
            <a:r>
              <a:rPr lang="ja-JP" altLang="en-US" dirty="0" smtClean="0"/>
              <a:t>推定、同社の評価額は</a:t>
            </a:r>
            <a:r>
              <a:rPr lang="en-US" altLang="ja-JP" dirty="0" smtClean="0"/>
              <a:t>625</a:t>
            </a:r>
            <a:r>
              <a:rPr lang="ja-JP" altLang="en-US" dirty="0" smtClean="0"/>
              <a:t>億ドルと報道</a:t>
            </a:r>
            <a:endParaRPr lang="en-US" altLang="ja-JP" dirty="0" smtClean="0"/>
          </a:p>
          <a:p>
            <a:r>
              <a:rPr lang="en-US" altLang="ja-JP" dirty="0" smtClean="0"/>
              <a:t>Uber</a:t>
            </a:r>
            <a:r>
              <a:rPr lang="ja-JP" altLang="en-US" dirty="0"/>
              <a:t>は、サウジアラビアの公的投資基金から</a:t>
            </a:r>
            <a:r>
              <a:rPr lang="en-US" altLang="ja-JP" dirty="0"/>
              <a:t>35</a:t>
            </a:r>
            <a:r>
              <a:rPr lang="ja-JP" altLang="en-US" dirty="0"/>
              <a:t>億ドルの資金提供を受けたと</a:t>
            </a:r>
            <a:r>
              <a:rPr lang="ja-JP" altLang="en-US" dirty="0" smtClean="0"/>
              <a:t>発表。</a:t>
            </a:r>
            <a:r>
              <a:rPr lang="en-US" altLang="ja-JP" dirty="0" smtClean="0"/>
              <a:t> </a:t>
            </a:r>
            <a:r>
              <a:rPr lang="ja-JP" altLang="en-US" dirty="0" smtClean="0"/>
              <a:t>トヨタとの間では配車と自動車リースに関連した戦略的投資協定締結</a:t>
            </a:r>
            <a:endParaRPr lang="en-US" altLang="ja-JP" dirty="0" smtClean="0"/>
          </a:p>
          <a:p>
            <a:r>
              <a:rPr lang="en-US" altLang="ja-JP" dirty="0" smtClean="0"/>
              <a:t>Airbnb</a:t>
            </a:r>
            <a:r>
              <a:rPr lang="ja-JP" altLang="en-US" dirty="0" smtClean="0"/>
              <a:t>は世界</a:t>
            </a:r>
            <a:r>
              <a:rPr lang="en-US" altLang="ja-JP" dirty="0"/>
              <a:t>192</a:t>
            </a:r>
            <a:r>
              <a:rPr lang="ja-JP" altLang="en-US" dirty="0"/>
              <a:t>カ</a:t>
            </a:r>
            <a:r>
              <a:rPr lang="ja-JP" altLang="en-US" dirty="0" smtClean="0"/>
              <a:t>国</a:t>
            </a:r>
            <a:r>
              <a:rPr lang="en-US" altLang="ja-JP" dirty="0" smtClean="0"/>
              <a:t>33</a:t>
            </a:r>
            <a:r>
              <a:rPr lang="ja-JP" altLang="en-US" dirty="0" smtClean="0"/>
              <a:t>千の</a:t>
            </a:r>
            <a:r>
              <a:rPr lang="ja-JP" altLang="en-US" dirty="0"/>
              <a:t>都市で</a:t>
            </a:r>
            <a:r>
              <a:rPr lang="en-US" altLang="ja-JP" dirty="0"/>
              <a:t>80</a:t>
            </a:r>
            <a:r>
              <a:rPr lang="ja-JP" altLang="en-US" dirty="0"/>
              <a:t>万以上の宿を</a:t>
            </a:r>
            <a:r>
              <a:rPr lang="ja-JP" altLang="en-US" dirty="0" smtClean="0"/>
              <a:t>提供。</a:t>
            </a:r>
            <a:r>
              <a:rPr lang="en-US" altLang="ja-JP" dirty="0" smtClean="0"/>
              <a:t>2014</a:t>
            </a:r>
            <a:r>
              <a:rPr lang="ja-JP" altLang="en-US" dirty="0"/>
              <a:t>年</a:t>
            </a:r>
            <a:r>
              <a:rPr lang="en-US" altLang="ja-JP" dirty="0"/>
              <a:t>4</a:t>
            </a:r>
            <a:r>
              <a:rPr lang="ja-JP" altLang="en-US" dirty="0" smtClean="0"/>
              <a:t>月、約</a:t>
            </a:r>
            <a:r>
              <a:rPr lang="en-US" altLang="ja-JP" dirty="0"/>
              <a:t>100</a:t>
            </a:r>
            <a:r>
              <a:rPr lang="ja-JP" altLang="en-US" dirty="0"/>
              <a:t>億ドルの評価</a:t>
            </a:r>
            <a:r>
              <a:rPr lang="ja-JP" altLang="en-US" dirty="0" smtClean="0"/>
              <a:t>額</a:t>
            </a:r>
            <a:endParaRPr lang="en-US" altLang="ja-JP" dirty="0" smtClean="0"/>
          </a:p>
          <a:p>
            <a:r>
              <a:rPr kumimoji="1" lang="ja-JP" altLang="en-US" sz="4400" dirty="0" smtClean="0"/>
              <a:t>投資家は事業の収益性よりも収集できる人流情報の価値に注目しているのではないか？</a:t>
            </a:r>
            <a:endParaRPr kumimoji="1" lang="ja-JP" altLang="en-US" sz="4400" dirty="0"/>
          </a:p>
        </p:txBody>
      </p:sp>
    </p:spTree>
    <p:extLst>
      <p:ext uri="{BB962C8B-B14F-4D97-AF65-F5344CB8AC3E}">
        <p14:creationId xmlns:p14="http://schemas.microsoft.com/office/powerpoint/2010/main" val="48804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229600" cy="2218258"/>
          </a:xfrm>
          <a:solidFill>
            <a:srgbClr val="FFFF00"/>
          </a:solidFill>
          <a:ln>
            <a:solidFill>
              <a:schemeClr val="tx1">
                <a:lumMod val="95000"/>
                <a:lumOff val="5000"/>
              </a:schemeClr>
            </a:solidFill>
          </a:ln>
        </p:spPr>
        <p:txBody>
          <a:bodyPr>
            <a:normAutofit/>
          </a:bodyPr>
          <a:lstStyle/>
          <a:p>
            <a:r>
              <a:rPr lang="ja-JP" altLang="en-US" b="1" dirty="0" smtClean="0"/>
              <a:t>ニューヨークの独立系カフェで月</a:t>
            </a:r>
            <a:r>
              <a:rPr lang="en-US" altLang="ja-JP" b="1" dirty="0" smtClean="0"/>
              <a:t>45</a:t>
            </a:r>
            <a:r>
              <a:rPr lang="ja-JP" altLang="en-US" b="1" dirty="0" smtClean="0"/>
              <a:t>ドル～の</a:t>
            </a:r>
            <a:r>
              <a:rPr lang="ja-JP" altLang="en-US" b="1" dirty="0" smtClean="0">
                <a:solidFill>
                  <a:srgbClr val="FF0000"/>
                </a:solidFill>
              </a:rPr>
              <a:t>定額コーヒー飲み放題</a:t>
            </a:r>
            <a:r>
              <a:rPr lang="ja-JP" altLang="en-US" b="1" dirty="0" smtClean="0"/>
              <a:t>を提供するアプリ </a:t>
            </a:r>
            <a:r>
              <a:rPr lang="en-US" altLang="ja-JP" b="1" dirty="0" smtClean="0"/>
              <a:t>Cups</a:t>
            </a:r>
            <a:endParaRPr kumimoji="1" lang="ja-JP" altLang="en-US" dirty="0"/>
          </a:p>
        </p:txBody>
      </p:sp>
      <p:sp>
        <p:nvSpPr>
          <p:cNvPr id="3" name="コンテンツ プレースホルダ 2"/>
          <p:cNvSpPr>
            <a:spLocks noGrp="1"/>
          </p:cNvSpPr>
          <p:nvPr>
            <p:ph idx="1"/>
          </p:nvPr>
        </p:nvSpPr>
        <p:spPr>
          <a:xfrm>
            <a:off x="1981200" y="2647454"/>
            <a:ext cx="8229600" cy="4210547"/>
          </a:xfrm>
        </p:spPr>
        <p:txBody>
          <a:bodyPr>
            <a:normAutofit/>
          </a:bodyPr>
          <a:lstStyle/>
          <a:p>
            <a:r>
              <a:rPr lang="en-US" altLang="ja-JP" dirty="0" smtClean="0"/>
              <a:t>Cups</a:t>
            </a:r>
            <a:r>
              <a:rPr lang="ja-JP" altLang="en-US" dirty="0" smtClean="0"/>
              <a:t>は、ニューヨークの独立系カフェ</a:t>
            </a:r>
            <a:r>
              <a:rPr lang="en-US" altLang="ja-JP" dirty="0" smtClean="0"/>
              <a:t>31</a:t>
            </a:r>
            <a:r>
              <a:rPr lang="ja-JP" altLang="en-US" dirty="0" smtClean="0"/>
              <a:t>店で、スマートフォンアプリを使ってデジタルな回数券や飲み放題でコーヒーを楽しめる</a:t>
            </a:r>
            <a:endParaRPr lang="en-US" altLang="ja-JP" dirty="0" smtClean="0"/>
          </a:p>
          <a:p>
            <a:r>
              <a:rPr lang="ja-JP" altLang="en-US" dirty="0" smtClean="0"/>
              <a:t>普通コーヒー月額</a:t>
            </a:r>
            <a:r>
              <a:rPr lang="en-US" altLang="ja-JP" dirty="0" smtClean="0"/>
              <a:t>45</a:t>
            </a:r>
            <a:r>
              <a:rPr lang="ja-JP" altLang="en-US" dirty="0" smtClean="0"/>
              <a:t>ドル、エスプレッソ系コーヒー月額</a:t>
            </a:r>
            <a:r>
              <a:rPr lang="en-US" altLang="ja-JP" dirty="0" smtClean="0"/>
              <a:t>85</a:t>
            </a:r>
            <a:r>
              <a:rPr lang="ja-JP" altLang="en-US" dirty="0" smtClean="0"/>
              <a:t>ドルの固定料金で、参加のどのカフェでも飲み放題</a:t>
            </a:r>
            <a:endParaRPr lang="en-US" altLang="ja-JP" dirty="0" smtClean="0"/>
          </a:p>
          <a:p>
            <a:r>
              <a:rPr lang="ja-JP" altLang="en-US" dirty="0" smtClean="0"/>
              <a:t>制限は一つ。一杯頼んだら、次の注文は少なくても</a:t>
            </a:r>
            <a:r>
              <a:rPr lang="en-US" altLang="ja-JP" dirty="0" smtClean="0"/>
              <a:t>30</a:t>
            </a:r>
            <a:r>
              <a:rPr lang="ja-JP" altLang="en-US" dirty="0" smtClean="0"/>
              <a:t>分おいた後でなければいけない。</a:t>
            </a:r>
          </a:p>
        </p:txBody>
      </p:sp>
    </p:spTree>
    <p:extLst>
      <p:ext uri="{BB962C8B-B14F-4D97-AF65-F5344CB8AC3E}">
        <p14:creationId xmlns:p14="http://schemas.microsoft.com/office/powerpoint/2010/main" val="844806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4" name="Picture 2" descr="cups-map">
            <a:hlinkClick r:id="rId3"/>
          </p:cNvPr>
          <p:cNvPicPr>
            <a:picLocks noChangeAspect="1" noChangeArrowheads="1"/>
          </p:cNvPicPr>
          <p:nvPr/>
        </p:nvPicPr>
        <p:blipFill>
          <a:blip r:embed="rId4" cstate="print"/>
          <a:srcRect/>
          <a:stretch>
            <a:fillRect/>
          </a:stretch>
        </p:blipFill>
        <p:spPr bwMode="auto">
          <a:xfrm>
            <a:off x="2225402" y="188641"/>
            <a:ext cx="8319042" cy="6428351"/>
          </a:xfrm>
          <a:prstGeom prst="rect">
            <a:avLst/>
          </a:prstGeom>
          <a:noFill/>
        </p:spPr>
      </p:pic>
    </p:spTree>
    <p:extLst>
      <p:ext uri="{BB962C8B-B14F-4D97-AF65-F5344CB8AC3E}">
        <p14:creationId xmlns:p14="http://schemas.microsoft.com/office/powerpoint/2010/main" val="1912043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スマホ配車アプリ</a:t>
            </a:r>
            <a:endParaRPr kumimoji="1" lang="ja-JP" altLang="en-US" dirty="0"/>
          </a:p>
        </p:txBody>
      </p:sp>
      <p:pic>
        <p:nvPicPr>
          <p:cNvPr id="3074" name="Picture 2" descr="「uber」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633" y="3997960"/>
            <a:ext cx="3926812" cy="2941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ber」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18" y="1824576"/>
            <a:ext cx="4093824" cy="235118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http://jinryu.jp/blog/wp-content/uploads/2015/03/IMG_2426-e1426588025616-768x102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0842" y="1824576"/>
            <a:ext cx="2738659" cy="3075208"/>
          </a:xfrm>
          <a:prstGeom prst="rect">
            <a:avLst/>
          </a:prstGeom>
          <a:noFill/>
          <a:ln>
            <a:noFill/>
          </a:ln>
        </p:spPr>
      </p:pic>
      <p:pic>
        <p:nvPicPr>
          <p:cNvPr id="3078" name="Picture 6" descr="「uber」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0172" y="3484881"/>
            <a:ext cx="4845379" cy="314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2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3760" y="67671"/>
            <a:ext cx="10480040" cy="1788160"/>
          </a:xfrm>
          <a:solidFill>
            <a:srgbClr val="FF0000"/>
          </a:solidFill>
          <a:ln>
            <a:solidFill>
              <a:schemeClr val="tx1">
                <a:lumMod val="95000"/>
                <a:lumOff val="5000"/>
              </a:schemeClr>
            </a:solidFill>
          </a:ln>
        </p:spPr>
        <p:txBody>
          <a:bodyPr>
            <a:noAutofit/>
          </a:bodyPr>
          <a:lstStyle/>
          <a:p>
            <a:pPr algn="ctr"/>
            <a:r>
              <a:rPr lang="ja-JP" altLang="ja-JP" sz="5400" b="1" dirty="0"/>
              <a:t>通勤</a:t>
            </a:r>
            <a:r>
              <a:rPr lang="ja-JP" altLang="ja-JP" sz="5400" b="1" dirty="0" smtClean="0"/>
              <a:t>時間帯</a:t>
            </a:r>
            <a:r>
              <a:rPr lang="en-US" altLang="ja-JP" sz="5400" b="1" dirty="0" smtClean="0"/>
              <a:t/>
            </a:r>
            <a:br>
              <a:rPr lang="en-US" altLang="ja-JP" sz="5400" b="1" dirty="0" smtClean="0"/>
            </a:br>
            <a:r>
              <a:rPr lang="en-US" altLang="ja-JP" sz="5400" b="1" dirty="0" err="1" smtClean="0"/>
              <a:t>uberPOOL</a:t>
            </a:r>
            <a:r>
              <a:rPr lang="ja-JP" altLang="ja-JP" sz="5400" b="1" dirty="0"/>
              <a:t>乗り放題プラン</a:t>
            </a:r>
            <a:endParaRPr kumimoji="1" lang="ja-JP" altLang="en-US" sz="5400" dirty="0"/>
          </a:p>
        </p:txBody>
      </p:sp>
      <p:sp>
        <p:nvSpPr>
          <p:cNvPr id="3" name="コンテンツ プレースホルダー 2"/>
          <p:cNvSpPr>
            <a:spLocks noGrp="1"/>
          </p:cNvSpPr>
          <p:nvPr>
            <p:ph idx="1"/>
          </p:nvPr>
        </p:nvSpPr>
        <p:spPr>
          <a:xfrm>
            <a:off x="71120" y="1949571"/>
            <a:ext cx="12120880" cy="4776350"/>
          </a:xfrm>
        </p:spPr>
        <p:txBody>
          <a:bodyPr>
            <a:noAutofit/>
          </a:bodyPr>
          <a:lstStyle/>
          <a:p>
            <a:pPr fontAlgn="base"/>
            <a:r>
              <a:rPr lang="ja-JP" altLang="ja-JP" sz="3600" b="1" dirty="0" smtClean="0"/>
              <a:t>マンハッタン内</a:t>
            </a:r>
            <a:r>
              <a:rPr lang="ja-JP" altLang="ja-JP" sz="3600" dirty="0"/>
              <a:t>は</a:t>
            </a:r>
            <a:r>
              <a:rPr lang="en-US" altLang="ja-JP" sz="3600" dirty="0"/>
              <a:t>125</a:t>
            </a:r>
            <a:r>
              <a:rPr lang="ja-JP" altLang="ja-JP" sz="3600" dirty="0" smtClean="0"/>
              <a:t>丁目以南</a:t>
            </a:r>
            <a:r>
              <a:rPr lang="ja-JP" altLang="ja-JP" sz="3600" b="1" dirty="0" smtClean="0"/>
              <a:t>乗り</a:t>
            </a:r>
            <a:r>
              <a:rPr lang="ja-JP" altLang="ja-JP" sz="3600" b="1" dirty="0"/>
              <a:t>放題</a:t>
            </a:r>
            <a:r>
              <a:rPr lang="ja-JP" altLang="ja-JP" sz="3600" dirty="0" smtClean="0"/>
              <a:t>。通勤</a:t>
            </a:r>
            <a:r>
              <a:rPr lang="ja-JP" altLang="ja-JP" sz="3600" dirty="0"/>
              <a:t>時間帯（</a:t>
            </a:r>
            <a:r>
              <a:rPr lang="ja-JP" altLang="ja-JP" sz="3600" b="1" dirty="0"/>
              <a:t>月曜〜金曜／午前</a:t>
            </a:r>
            <a:r>
              <a:rPr lang="en-US" altLang="ja-JP" sz="3600" b="1" dirty="0" smtClean="0"/>
              <a:t>7</a:t>
            </a:r>
            <a:r>
              <a:rPr lang="ja-JP" altLang="ja-JP" sz="3600" b="1" dirty="0" smtClean="0"/>
              <a:t>〜</a:t>
            </a:r>
            <a:r>
              <a:rPr lang="en-US" altLang="ja-JP" sz="3600" b="1" dirty="0"/>
              <a:t>10</a:t>
            </a:r>
            <a:r>
              <a:rPr lang="ja-JP" altLang="ja-JP" sz="3600" b="1" dirty="0"/>
              <a:t>時・午後</a:t>
            </a:r>
            <a:r>
              <a:rPr lang="en-US" altLang="ja-JP" sz="3600" b="1" dirty="0" smtClean="0"/>
              <a:t>5</a:t>
            </a:r>
            <a:r>
              <a:rPr lang="ja-JP" altLang="ja-JP" sz="3600" b="1" dirty="0" smtClean="0"/>
              <a:t>〜</a:t>
            </a:r>
            <a:r>
              <a:rPr lang="en-US" altLang="ja-JP" sz="3600" b="1" dirty="0"/>
              <a:t>8</a:t>
            </a:r>
            <a:r>
              <a:rPr lang="ja-JP" altLang="ja-JP" sz="3600" b="1" dirty="0"/>
              <a:t>時</a:t>
            </a:r>
            <a:r>
              <a:rPr lang="ja-JP" altLang="ja-JP" sz="3600" dirty="0" smtClean="0"/>
              <a:t>）。</a:t>
            </a:r>
            <a:endParaRPr lang="ja-JP" altLang="ja-JP" sz="3600" dirty="0"/>
          </a:p>
          <a:p>
            <a:pPr fontAlgn="base"/>
            <a:r>
              <a:rPr lang="ja-JP" altLang="ja-JP" sz="3600" dirty="0" smtClean="0"/>
              <a:t>相乗りサービス</a:t>
            </a:r>
            <a:r>
              <a:rPr lang="en-US" altLang="ja-JP" sz="3600" dirty="0" err="1" smtClean="0"/>
              <a:t>uberPOOL</a:t>
            </a:r>
            <a:r>
              <a:rPr lang="ja-JP" altLang="ja-JP" sz="3600" dirty="0" err="1" smtClean="0"/>
              <a:t>。</a:t>
            </a:r>
            <a:r>
              <a:rPr lang="ja-JP" altLang="ja-JP" sz="3600" b="1" dirty="0" smtClean="0">
                <a:solidFill>
                  <a:srgbClr val="FF0000"/>
                </a:solidFill>
              </a:rPr>
              <a:t>２週間</a:t>
            </a:r>
            <a:r>
              <a:rPr lang="ja-JP" altLang="ja-JP" sz="3600" b="1" dirty="0">
                <a:solidFill>
                  <a:srgbClr val="FF0000"/>
                </a:solidFill>
              </a:rPr>
              <a:t>のパス</a:t>
            </a:r>
            <a:r>
              <a:rPr lang="ja-JP" altLang="ja-JP" sz="3600" dirty="0" smtClean="0"/>
              <a:t>で</a:t>
            </a:r>
            <a:r>
              <a:rPr lang="en-US" altLang="ja-JP" sz="3600" b="1" dirty="0" smtClean="0">
                <a:solidFill>
                  <a:srgbClr val="FF0000"/>
                </a:solidFill>
              </a:rPr>
              <a:t>49</a:t>
            </a:r>
            <a:r>
              <a:rPr lang="ja-JP" altLang="ja-JP" sz="3600" b="1" dirty="0" smtClean="0">
                <a:solidFill>
                  <a:srgbClr val="FF0000"/>
                </a:solidFill>
              </a:rPr>
              <a:t>ドル</a:t>
            </a:r>
            <a:r>
              <a:rPr lang="ja-JP" altLang="ja-JP" sz="3600" dirty="0" smtClean="0"/>
              <a:t>。</a:t>
            </a:r>
            <a:r>
              <a:rPr lang="en-US" altLang="ja-JP" sz="3600" dirty="0"/>
              <a:t>4</a:t>
            </a:r>
            <a:r>
              <a:rPr lang="ja-JP" altLang="ja-JP" sz="3600" dirty="0"/>
              <a:t>週間</a:t>
            </a:r>
            <a:r>
              <a:rPr lang="ja-JP" altLang="ja-JP" sz="3600" dirty="0" smtClean="0"/>
              <a:t>パス</a:t>
            </a:r>
            <a:r>
              <a:rPr lang="en-US" altLang="ja-JP" sz="3600" b="1" dirty="0" smtClean="0"/>
              <a:t>79</a:t>
            </a:r>
            <a:r>
              <a:rPr lang="ja-JP" altLang="ja-JP" sz="3600" b="1" dirty="0" smtClean="0"/>
              <a:t>ドル</a:t>
            </a:r>
            <a:r>
              <a:rPr lang="ja-JP" altLang="ja-JP" sz="3600" dirty="0" smtClean="0"/>
              <a:t>。</a:t>
            </a:r>
            <a:r>
              <a:rPr lang="en-US" altLang="ja-JP" sz="3600" dirty="0"/>
              <a:t>8</a:t>
            </a:r>
            <a:r>
              <a:rPr lang="ja-JP" altLang="ja-JP" sz="3600" dirty="0" smtClean="0"/>
              <a:t>週間</a:t>
            </a:r>
            <a:r>
              <a:rPr lang="en-US" altLang="ja-JP" sz="3600" b="1" dirty="0" smtClean="0"/>
              <a:t>159</a:t>
            </a:r>
            <a:r>
              <a:rPr lang="ja-JP" altLang="ja-JP" sz="3600" b="1" dirty="0" smtClean="0"/>
              <a:t>ドル</a:t>
            </a:r>
            <a:r>
              <a:rPr lang="ja-JP" altLang="ja-JP" sz="3600" dirty="0" smtClean="0"/>
              <a:t>。</a:t>
            </a:r>
            <a:endParaRPr lang="en-US" altLang="ja-JP" sz="3600" dirty="0" smtClean="0"/>
          </a:p>
          <a:p>
            <a:pPr fontAlgn="base"/>
            <a:r>
              <a:rPr lang="en-US" altLang="ja-JP" sz="3600" dirty="0" smtClean="0">
                <a:solidFill>
                  <a:srgbClr val="FF0000"/>
                </a:solidFill>
              </a:rPr>
              <a:t>Uber</a:t>
            </a:r>
            <a:r>
              <a:rPr lang="ja-JP" altLang="ja-JP" sz="3600" dirty="0">
                <a:solidFill>
                  <a:srgbClr val="FF0000"/>
                </a:solidFill>
              </a:rPr>
              <a:t>に利益が出るような</a:t>
            </a:r>
            <a:r>
              <a:rPr lang="ja-JP" altLang="ja-JP" sz="3600" dirty="0" smtClean="0">
                <a:solidFill>
                  <a:srgbClr val="FF0000"/>
                </a:solidFill>
              </a:rPr>
              <a:t>システム</a:t>
            </a:r>
            <a:r>
              <a:rPr lang="ja-JP" altLang="en-US" sz="3600" dirty="0" smtClean="0">
                <a:solidFill>
                  <a:srgbClr val="FF0000"/>
                </a:solidFill>
              </a:rPr>
              <a:t>ではない</a:t>
            </a:r>
            <a:r>
              <a:rPr lang="ja-JP" altLang="ja-JP" sz="3600" dirty="0" smtClean="0"/>
              <a:t>と</a:t>
            </a:r>
            <a:r>
              <a:rPr lang="en-US" altLang="ja-JP" sz="3600" dirty="0" err="1" smtClean="0"/>
              <a:t>推測</a:t>
            </a:r>
            <a:endParaRPr lang="ja-JP" altLang="ja-JP" sz="3600" dirty="0"/>
          </a:p>
          <a:p>
            <a:pPr fontAlgn="base"/>
            <a:r>
              <a:rPr lang="ja-JP" altLang="ja-JP" sz="3600" dirty="0" smtClean="0"/>
              <a:t>レストラン</a:t>
            </a:r>
            <a:r>
              <a:rPr lang="ja-JP" altLang="ja-JP" sz="3600" dirty="0"/>
              <a:t>やファッション、</a:t>
            </a:r>
            <a:r>
              <a:rPr lang="ja-JP" altLang="ja-JP" sz="3600" dirty="0" smtClean="0"/>
              <a:t>アトラクション情報</a:t>
            </a:r>
            <a:r>
              <a:rPr lang="ja-JP" altLang="ja-JP" sz="3600" dirty="0"/>
              <a:t>やディスカウントを届けるサービス</a:t>
            </a:r>
            <a:r>
              <a:rPr lang="en-US" altLang="ja-JP" sz="6000" dirty="0">
                <a:solidFill>
                  <a:srgbClr val="FF0000"/>
                </a:solidFill>
              </a:rPr>
              <a:t>Gilt City</a:t>
            </a:r>
            <a:r>
              <a:rPr lang="ja-JP" altLang="ja-JP" sz="3600" dirty="0"/>
              <a:t>のメンバー限定のもの</a:t>
            </a:r>
            <a:r>
              <a:rPr lang="ja-JP" altLang="ja-JP" sz="3600" dirty="0" smtClean="0"/>
              <a:t>。自社</a:t>
            </a:r>
            <a:r>
              <a:rPr lang="ja-JP" altLang="ja-JP" sz="3600" dirty="0"/>
              <a:t>のサービスを宣伝したい</a:t>
            </a:r>
            <a:r>
              <a:rPr lang="en-US" altLang="ja-JP" sz="3600" dirty="0"/>
              <a:t>Gilt City</a:t>
            </a:r>
            <a:r>
              <a:rPr lang="ja-JP" altLang="ja-JP" sz="3600" dirty="0"/>
              <a:t>のコラボ</a:t>
            </a:r>
            <a:r>
              <a:rPr lang="en-US" altLang="ja-JP" sz="3600" dirty="0"/>
              <a:t>PR</a:t>
            </a:r>
            <a:r>
              <a:rPr lang="ja-JP" altLang="ja-JP" sz="3600" dirty="0" smtClean="0"/>
              <a:t>作戦</a:t>
            </a:r>
            <a:endParaRPr lang="ja-JP" altLang="ja-JP" sz="3600" dirty="0"/>
          </a:p>
        </p:txBody>
      </p:sp>
    </p:spTree>
    <p:extLst>
      <p:ext uri="{BB962C8B-B14F-4D97-AF65-F5344CB8AC3E}">
        <p14:creationId xmlns:p14="http://schemas.microsoft.com/office/powerpoint/2010/main" val="3609938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524000" y="238442"/>
            <a:ext cx="9144000" cy="3348037"/>
          </a:xfrm>
          <a:solidFill>
            <a:srgbClr val="FFFF00"/>
          </a:solidFill>
        </p:spPr>
        <p:txBody>
          <a:bodyPr>
            <a:normAutofit fontScale="90000"/>
          </a:bodyPr>
          <a:lstStyle/>
          <a:p>
            <a:r>
              <a:rPr kumimoji="1" lang="ja-JP" altLang="en-US" dirty="0" smtClean="0"/>
              <a:t>月極定額</a:t>
            </a:r>
            <a:r>
              <a:rPr kumimoji="1" lang="en-US" altLang="ja-JP" dirty="0" smtClean="0"/>
              <a:t/>
            </a:r>
            <a:br>
              <a:rPr kumimoji="1" lang="en-US" altLang="ja-JP" dirty="0" smtClean="0"/>
            </a:br>
            <a:r>
              <a:rPr lang="ja-JP" altLang="en-US" dirty="0" smtClean="0"/>
              <a:t>飲食</a:t>
            </a:r>
            <a:r>
              <a:rPr lang="ja-JP" altLang="en-US" dirty="0" smtClean="0"/>
              <a:t>・</a:t>
            </a:r>
            <a:r>
              <a:rPr lang="ja-JP" altLang="en-US" dirty="0" smtClean="0"/>
              <a:t>着</a:t>
            </a:r>
            <a:r>
              <a:rPr lang="ja-JP" altLang="en-US" dirty="0" smtClean="0"/>
              <a:t>・宿泊・</a:t>
            </a:r>
            <a:r>
              <a:rPr lang="ja-JP" altLang="en-US" dirty="0"/>
              <a:t>乗り</a:t>
            </a:r>
            <a:r>
              <a:rPr lang="ja-JP" altLang="en-US" dirty="0" smtClean="0"/>
              <a:t>放題</a:t>
            </a:r>
            <a:r>
              <a:rPr lang="en-US" altLang="ja-JP" dirty="0" smtClean="0"/>
              <a:t/>
            </a:r>
            <a:br>
              <a:rPr lang="en-US" altLang="ja-JP" dirty="0" smtClean="0"/>
            </a:br>
            <a:r>
              <a:rPr lang="ja-JP" altLang="en-US" dirty="0" smtClean="0"/>
              <a:t>⇕</a:t>
            </a:r>
            <a:r>
              <a:rPr lang="en-US" altLang="ja-JP" dirty="0" smtClean="0"/>
              <a:t/>
            </a:r>
            <a:br>
              <a:rPr lang="en-US" altLang="ja-JP" dirty="0" smtClean="0"/>
            </a:br>
            <a:r>
              <a:rPr lang="ja-JP" altLang="en-US" dirty="0" smtClean="0"/>
              <a:t>ベイシック・インカム</a:t>
            </a:r>
            <a:endParaRPr kumimoji="1" lang="ja-JP" altLang="en-US" dirty="0"/>
          </a:p>
        </p:txBody>
      </p:sp>
      <p:sp>
        <p:nvSpPr>
          <p:cNvPr id="5" name="サブタイトル 4"/>
          <p:cNvSpPr>
            <a:spLocks noGrp="1"/>
          </p:cNvSpPr>
          <p:nvPr>
            <p:ph type="subTitle" idx="1"/>
          </p:nvPr>
        </p:nvSpPr>
        <p:spPr>
          <a:xfrm>
            <a:off x="1381760" y="3728720"/>
            <a:ext cx="9652000" cy="2600960"/>
          </a:xfrm>
          <a:solidFill>
            <a:schemeClr val="accent2"/>
          </a:solidFill>
        </p:spPr>
        <p:txBody>
          <a:bodyPr>
            <a:noAutofit/>
          </a:bodyPr>
          <a:lstStyle/>
          <a:p>
            <a:endParaRPr kumimoji="1" lang="en-US" altLang="ja-JP" sz="6000" b="1" dirty="0" smtClean="0"/>
          </a:p>
          <a:p>
            <a:r>
              <a:rPr kumimoji="1" lang="ja-JP" altLang="en-US" sz="6000" b="1" dirty="0" smtClean="0"/>
              <a:t>新しい共産主義社会の誕生</a:t>
            </a:r>
            <a:endParaRPr kumimoji="1" lang="ja-JP" altLang="en-US" sz="6000" b="1" dirty="0"/>
          </a:p>
        </p:txBody>
      </p:sp>
    </p:spTree>
    <p:extLst>
      <p:ext uri="{BB962C8B-B14F-4D97-AF65-F5344CB8AC3E}">
        <p14:creationId xmlns:p14="http://schemas.microsoft.com/office/powerpoint/2010/main" val="544003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40278" y="365126"/>
            <a:ext cx="10413521" cy="937464"/>
          </a:xfrm>
          <a:ln>
            <a:solidFill>
              <a:schemeClr val="accent1"/>
            </a:solidFill>
          </a:ln>
        </p:spPr>
        <p:txBody>
          <a:bodyPr/>
          <a:lstStyle/>
          <a:p>
            <a:pPr algn="ctr"/>
            <a:r>
              <a:rPr lang="ja-JP" altLang="en-US" b="1" dirty="0" smtClean="0"/>
              <a:t>フリーミアム</a:t>
            </a:r>
            <a:r>
              <a:rPr lang="ja-JP" altLang="en-US" dirty="0" smtClean="0"/>
              <a:t>（</a:t>
            </a:r>
            <a:r>
              <a:rPr lang="en-US" altLang="ja-JP" dirty="0" err="1" smtClean="0"/>
              <a:t>Freemium</a:t>
            </a:r>
            <a:r>
              <a:rPr lang="ja-JP" altLang="en-US" dirty="0" smtClean="0"/>
              <a:t>）</a:t>
            </a:r>
            <a:endParaRPr kumimoji="1" lang="ja-JP" altLang="en-US" dirty="0"/>
          </a:p>
        </p:txBody>
      </p:sp>
      <p:sp>
        <p:nvSpPr>
          <p:cNvPr id="3" name="コンテンツ プレースホルダ 2"/>
          <p:cNvSpPr>
            <a:spLocks noGrp="1"/>
          </p:cNvSpPr>
          <p:nvPr>
            <p:ph idx="1"/>
          </p:nvPr>
        </p:nvSpPr>
        <p:spPr>
          <a:xfrm>
            <a:off x="293298" y="1628800"/>
            <a:ext cx="11898702" cy="5229199"/>
          </a:xfrm>
        </p:spPr>
        <p:txBody>
          <a:bodyPr>
            <a:noAutofit/>
          </a:bodyPr>
          <a:lstStyle/>
          <a:p>
            <a:r>
              <a:rPr lang="ja-JP" altLang="en-US" sz="3600" b="1" dirty="0" smtClean="0"/>
              <a:t>フリーミアム</a:t>
            </a:r>
            <a:r>
              <a:rPr lang="ja-JP" altLang="en-US" sz="3600" dirty="0" smtClean="0"/>
              <a:t>は、基本的</a:t>
            </a:r>
            <a:r>
              <a:rPr lang="ja-JP" altLang="en-US" sz="3600" dirty="0" smtClean="0"/>
              <a:t>なサービスや製品を無料で提供し、さらに高度な機能や特別な機能について料金を課金する仕組みのビジネスモデルである。無料サービスや無料製品の提供コストが非常に小さい、あるいは無視できるため、</a:t>
            </a:r>
            <a:r>
              <a:rPr lang="en-US" altLang="ja-JP" sz="3600" dirty="0" smtClean="0"/>
              <a:t>Web</a:t>
            </a:r>
            <a:r>
              <a:rPr lang="ja-JP" altLang="en-US" sz="3600" dirty="0" smtClean="0"/>
              <a:t>サービスや、ソフトウェア、コンテンツのような無形のデジタル提供物との親和性が非常に高い。</a:t>
            </a:r>
          </a:p>
          <a:p>
            <a:r>
              <a:rPr lang="ja-JP" altLang="en-US" sz="3600" dirty="0" smtClean="0"/>
              <a:t>「フリーミアム</a:t>
            </a:r>
            <a:r>
              <a:rPr lang="ja-JP" altLang="en-US" sz="3600" dirty="0" smtClean="0"/>
              <a:t>」と</a:t>
            </a:r>
            <a:r>
              <a:rPr lang="ja-JP" altLang="en-US" sz="3600" dirty="0" smtClean="0"/>
              <a:t>いう単語は、「フリー」（</a:t>
            </a:r>
            <a:r>
              <a:rPr lang="en-US" altLang="ja-JP" sz="3600" dirty="0" smtClean="0"/>
              <a:t>Free</a:t>
            </a:r>
            <a:r>
              <a:rPr lang="ja-JP" altLang="en-US" sz="3600" dirty="0" err="1" smtClean="0"/>
              <a:t>、</a:t>
            </a:r>
            <a:r>
              <a:rPr lang="ja-JP" altLang="en-US" sz="3600" dirty="0" smtClean="0"/>
              <a:t>無料）と「プレミアム」（</a:t>
            </a:r>
            <a:r>
              <a:rPr lang="en-US" altLang="ja-JP" sz="3600" dirty="0" smtClean="0"/>
              <a:t>Premium</a:t>
            </a:r>
            <a:r>
              <a:rPr lang="ja-JP" altLang="en-US" sz="3600" dirty="0" err="1" smtClean="0"/>
              <a:t>、</a:t>
            </a:r>
            <a:r>
              <a:rPr lang="ja-JP" altLang="en-US" sz="3600" dirty="0" smtClean="0"/>
              <a:t>割増）という、ビジネスモデルの</a:t>
            </a:r>
            <a:r>
              <a:rPr lang="en-US" altLang="ja-JP" sz="3600" dirty="0" smtClean="0"/>
              <a:t>2</a:t>
            </a:r>
            <a:r>
              <a:rPr lang="ja-JP" altLang="en-US" sz="3600" dirty="0" err="1" smtClean="0"/>
              <a:t>つの</a:t>
            </a:r>
            <a:r>
              <a:rPr lang="ja-JP" altLang="en-US" sz="3600" dirty="0" smtClean="0"/>
              <a:t>面を組み合わせて作られたかばん語である</a:t>
            </a:r>
            <a:r>
              <a:rPr lang="ja-JP" altLang="en-US" sz="3600" dirty="0" smtClean="0"/>
              <a:t>。</a:t>
            </a:r>
            <a:endParaRPr lang="ja-JP" altLang="en-US" sz="3600" dirty="0" smtClean="0"/>
          </a:p>
        </p:txBody>
      </p:sp>
    </p:spTree>
    <p:extLst>
      <p:ext uri="{BB962C8B-B14F-4D97-AF65-F5344CB8AC3E}">
        <p14:creationId xmlns:p14="http://schemas.microsoft.com/office/powerpoint/2010/main" val="223847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通常のパッケージ・ツアー</a:t>
            </a:r>
            <a:endParaRPr kumimoji="1" lang="ja-JP" altLang="en-US" dirty="0"/>
          </a:p>
        </p:txBody>
      </p:sp>
      <p:sp>
        <p:nvSpPr>
          <p:cNvPr id="4" name="正方形/長方形 3"/>
          <p:cNvSpPr/>
          <p:nvPr/>
        </p:nvSpPr>
        <p:spPr>
          <a:xfrm>
            <a:off x="2279576" y="3212976"/>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自宅</a:t>
            </a:r>
          </a:p>
        </p:txBody>
      </p:sp>
      <p:sp>
        <p:nvSpPr>
          <p:cNvPr id="5" name="正方形/長方形 4"/>
          <p:cNvSpPr/>
          <p:nvPr/>
        </p:nvSpPr>
        <p:spPr>
          <a:xfrm>
            <a:off x="7968208" y="3212976"/>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旅行先</a:t>
            </a:r>
          </a:p>
        </p:txBody>
      </p:sp>
      <p:sp>
        <p:nvSpPr>
          <p:cNvPr id="8" name="下カーブ矢印 7"/>
          <p:cNvSpPr/>
          <p:nvPr/>
        </p:nvSpPr>
        <p:spPr>
          <a:xfrm>
            <a:off x="4079776" y="2420888"/>
            <a:ext cx="4032448" cy="731520"/>
          </a:xfrm>
          <a:prstGeom prst="curvedDownArrow">
            <a:avLst>
              <a:gd name="adj1" fmla="val 25000"/>
              <a:gd name="adj2" fmla="val 71321"/>
              <a:gd name="adj3" fmla="val 26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07769" y="4653136"/>
            <a:ext cx="3888431" cy="731520"/>
          </a:xfrm>
          <a:prstGeom prst="curvedDownArrow">
            <a:avLst>
              <a:gd name="adj1" fmla="val 111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4799856" y="3429001"/>
            <a:ext cx="2664296" cy="1015663"/>
          </a:xfrm>
          <a:prstGeom prst="rect">
            <a:avLst/>
          </a:prstGeom>
          <a:noFill/>
          <a:ln>
            <a:solidFill>
              <a:schemeClr val="tx1">
                <a:lumMod val="95000"/>
                <a:lumOff val="5000"/>
              </a:schemeClr>
            </a:solidFill>
            <a:prstDash val="dash"/>
          </a:ln>
        </p:spPr>
        <p:txBody>
          <a:bodyPr wrap="square" rtlCol="0">
            <a:spAutoFit/>
          </a:bodyPr>
          <a:lstStyle/>
          <a:p>
            <a:r>
              <a:rPr lang="ja-JP" altLang="en-US" sz="6000" dirty="0"/>
              <a:t>旅行中</a:t>
            </a:r>
          </a:p>
        </p:txBody>
      </p:sp>
      <p:sp>
        <p:nvSpPr>
          <p:cNvPr id="11" name="テキスト ボックス 10"/>
          <p:cNvSpPr txBox="1"/>
          <p:nvPr/>
        </p:nvSpPr>
        <p:spPr>
          <a:xfrm>
            <a:off x="4583832" y="5437674"/>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旅程保証責任</a:t>
            </a:r>
          </a:p>
        </p:txBody>
      </p:sp>
      <p:sp>
        <p:nvSpPr>
          <p:cNvPr id="12" name="テキスト ボックス 11"/>
          <p:cNvSpPr txBox="1"/>
          <p:nvPr/>
        </p:nvSpPr>
        <p:spPr>
          <a:xfrm>
            <a:off x="4583832" y="6167046"/>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特別補償責任</a:t>
            </a:r>
          </a:p>
        </p:txBody>
      </p:sp>
      <p:sp>
        <p:nvSpPr>
          <p:cNvPr id="13" name="テキスト ボックス 12"/>
          <p:cNvSpPr txBox="1"/>
          <p:nvPr/>
        </p:nvSpPr>
        <p:spPr>
          <a:xfrm>
            <a:off x="4655840" y="1702550"/>
            <a:ext cx="2304256"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パック料金</a:t>
            </a:r>
          </a:p>
        </p:txBody>
      </p:sp>
      <p:sp>
        <p:nvSpPr>
          <p:cNvPr id="15" name="左矢印 14"/>
          <p:cNvSpPr/>
          <p:nvPr/>
        </p:nvSpPr>
        <p:spPr>
          <a:xfrm>
            <a:off x="7536160" y="1412776"/>
            <a:ext cx="2232248" cy="1204712"/>
          </a:xfrm>
          <a:prstGeom prst="left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日本では単品パックが可能</a:t>
            </a:r>
          </a:p>
        </p:txBody>
      </p:sp>
      <p:sp>
        <p:nvSpPr>
          <p:cNvPr id="16" name="左矢印 15"/>
          <p:cNvSpPr/>
          <p:nvPr/>
        </p:nvSpPr>
        <p:spPr>
          <a:xfrm flipH="1">
            <a:off x="1847528" y="5536656"/>
            <a:ext cx="2448272" cy="1204712"/>
          </a:xfrm>
          <a:prstGeom prst="left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法制度ではなく</a:t>
            </a:r>
            <a:endParaRPr lang="en-US" altLang="ja-JP" dirty="0">
              <a:solidFill>
                <a:schemeClr val="tx1"/>
              </a:solidFill>
            </a:endParaRPr>
          </a:p>
          <a:p>
            <a:pPr algn="ctr"/>
            <a:r>
              <a:rPr lang="ja-JP" altLang="en-US" dirty="0">
                <a:solidFill>
                  <a:schemeClr val="tx1"/>
                </a:solidFill>
              </a:rPr>
              <a:t>約款上の仕組み</a:t>
            </a:r>
          </a:p>
        </p:txBody>
      </p:sp>
      <p:sp>
        <p:nvSpPr>
          <p:cNvPr id="18" name="上矢印吹き出し 17"/>
          <p:cNvSpPr/>
          <p:nvPr/>
        </p:nvSpPr>
        <p:spPr>
          <a:xfrm>
            <a:off x="8544272" y="4437112"/>
            <a:ext cx="1512168" cy="2016224"/>
          </a:xfrm>
          <a:prstGeom prst="upArrowCallout">
            <a:avLst>
              <a:gd name="adj1" fmla="val 32547"/>
              <a:gd name="adj2" fmla="val 25000"/>
              <a:gd name="adj3" fmla="val 28019"/>
              <a:gd name="adj4" fmla="val 70260"/>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運送又は宿泊のサービス</a:t>
            </a:r>
            <a:endParaRPr lang="en-US" altLang="ja-JP" dirty="0">
              <a:solidFill>
                <a:schemeClr val="tx1"/>
              </a:solidFill>
            </a:endParaRPr>
          </a:p>
          <a:p>
            <a:pPr algn="ctr"/>
            <a:r>
              <a:rPr lang="ja-JP" altLang="en-US" dirty="0">
                <a:solidFill>
                  <a:schemeClr val="tx1"/>
                </a:solidFill>
              </a:rPr>
              <a:t>（ホテルバス、コンドミニアム等も可）</a:t>
            </a:r>
          </a:p>
        </p:txBody>
      </p:sp>
    </p:spTree>
    <p:extLst>
      <p:ext uri="{BB962C8B-B14F-4D97-AF65-F5344CB8AC3E}">
        <p14:creationId xmlns:p14="http://schemas.microsoft.com/office/powerpoint/2010/main" val="235983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マルチ・</a:t>
            </a:r>
            <a:r>
              <a:rPr kumimoji="1" lang="ja-JP" altLang="en-US" dirty="0" smtClean="0"/>
              <a:t>パッケージ・ツアー</a:t>
            </a:r>
            <a:r>
              <a:rPr kumimoji="1" lang="en-US" altLang="ja-JP" dirty="0" smtClean="0"/>
              <a:t/>
            </a:r>
            <a:br>
              <a:rPr kumimoji="1" lang="en-US" altLang="ja-JP" dirty="0" smtClean="0"/>
            </a:br>
            <a:r>
              <a:rPr kumimoji="1" lang="ja-JP" altLang="en-US" dirty="0" smtClean="0"/>
              <a:t>例　ＪＴＢ　</a:t>
            </a:r>
            <a:r>
              <a:rPr lang="ja-JP" altLang="en-US" dirty="0" smtClean="0"/>
              <a:t>ジェロン・タクシー</a:t>
            </a:r>
            <a:endParaRPr kumimoji="1" lang="ja-JP" altLang="en-US" dirty="0"/>
          </a:p>
        </p:txBody>
      </p:sp>
      <p:sp>
        <p:nvSpPr>
          <p:cNvPr id="4" name="正方形/長方形 3"/>
          <p:cNvSpPr/>
          <p:nvPr/>
        </p:nvSpPr>
        <p:spPr>
          <a:xfrm>
            <a:off x="1216326" y="2636912"/>
            <a:ext cx="2828946"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自宅</a:t>
            </a:r>
          </a:p>
        </p:txBody>
      </p:sp>
      <p:sp>
        <p:nvSpPr>
          <p:cNvPr id="5" name="正方形/長方形 4"/>
          <p:cNvSpPr/>
          <p:nvPr/>
        </p:nvSpPr>
        <p:spPr>
          <a:xfrm>
            <a:off x="8112225" y="2492896"/>
            <a:ext cx="386124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tx1">
                    <a:lumMod val="95000"/>
                    <a:lumOff val="5000"/>
                  </a:schemeClr>
                </a:solidFill>
              </a:rPr>
              <a:t>旅行先</a:t>
            </a:r>
            <a:endParaRPr lang="en-US" altLang="ja-JP" sz="4800" dirty="0" smtClean="0">
              <a:solidFill>
                <a:schemeClr val="tx1">
                  <a:lumMod val="95000"/>
                  <a:lumOff val="5000"/>
                </a:schemeClr>
              </a:solidFill>
            </a:endParaRPr>
          </a:p>
          <a:p>
            <a:pPr algn="ctr"/>
            <a:r>
              <a:rPr lang="ja-JP" altLang="en-US" sz="4800" dirty="0" smtClean="0">
                <a:solidFill>
                  <a:schemeClr val="tx1">
                    <a:lumMod val="95000"/>
                    <a:lumOff val="5000"/>
                  </a:schemeClr>
                </a:solidFill>
              </a:rPr>
              <a:t>病院・コンビニ</a:t>
            </a:r>
            <a:endParaRPr lang="ja-JP" altLang="en-US" sz="4800" dirty="0">
              <a:solidFill>
                <a:schemeClr val="tx1">
                  <a:lumMod val="95000"/>
                  <a:lumOff val="5000"/>
                </a:schemeClr>
              </a:solidFill>
            </a:endParaRPr>
          </a:p>
        </p:txBody>
      </p:sp>
      <p:sp>
        <p:nvSpPr>
          <p:cNvPr id="8" name="下カーブ矢印 7"/>
          <p:cNvSpPr/>
          <p:nvPr/>
        </p:nvSpPr>
        <p:spPr>
          <a:xfrm>
            <a:off x="4079776"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8112224" y="4293097"/>
            <a:ext cx="1800200" cy="584775"/>
          </a:xfrm>
          <a:prstGeom prst="rect">
            <a:avLst/>
          </a:prstGeom>
          <a:noFill/>
          <a:ln>
            <a:solidFill>
              <a:schemeClr val="tx1">
                <a:lumMod val="95000"/>
                <a:lumOff val="5000"/>
              </a:schemeClr>
            </a:solidFill>
            <a:prstDash val="dash"/>
          </a:ln>
        </p:spPr>
        <p:txBody>
          <a:bodyPr wrap="square" rtlCol="0">
            <a:spAutoFit/>
          </a:bodyPr>
          <a:lstStyle/>
          <a:p>
            <a:r>
              <a:rPr lang="ja-JP" altLang="en-US" sz="3200" dirty="0"/>
              <a:t>使い放題</a:t>
            </a:r>
          </a:p>
        </p:txBody>
      </p:sp>
      <p:sp>
        <p:nvSpPr>
          <p:cNvPr id="11" name="テキスト ボックス 10"/>
          <p:cNvSpPr txBox="1"/>
          <p:nvPr/>
        </p:nvSpPr>
        <p:spPr>
          <a:xfrm>
            <a:off x="4367808" y="4293097"/>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旅程保証責任</a:t>
            </a:r>
          </a:p>
        </p:txBody>
      </p:sp>
      <p:sp>
        <p:nvSpPr>
          <p:cNvPr id="12" name="テキスト ボックス 11"/>
          <p:cNvSpPr txBox="1"/>
          <p:nvPr/>
        </p:nvSpPr>
        <p:spPr>
          <a:xfrm>
            <a:off x="4367808" y="5085185"/>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特別補償責任</a:t>
            </a:r>
          </a:p>
        </p:txBody>
      </p:sp>
      <p:sp>
        <p:nvSpPr>
          <p:cNvPr id="13" name="テキスト ボックス 12"/>
          <p:cNvSpPr txBox="1"/>
          <p:nvPr/>
        </p:nvSpPr>
        <p:spPr>
          <a:xfrm>
            <a:off x="4367808" y="1784071"/>
            <a:ext cx="3240360"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月極定額料金</a:t>
            </a:r>
          </a:p>
        </p:txBody>
      </p:sp>
      <p:sp>
        <p:nvSpPr>
          <p:cNvPr id="14" name="下カーブ矢印 13"/>
          <p:cNvSpPr/>
          <p:nvPr/>
        </p:nvSpPr>
        <p:spPr>
          <a:xfrm>
            <a:off x="4007768"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3849605"/>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137637"/>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492896"/>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2780928"/>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0" name="右矢印 19"/>
          <p:cNvSpPr/>
          <p:nvPr/>
        </p:nvSpPr>
        <p:spPr>
          <a:xfrm>
            <a:off x="7536160" y="4365104"/>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屈折矢印 20"/>
          <p:cNvSpPr/>
          <p:nvPr/>
        </p:nvSpPr>
        <p:spPr>
          <a:xfrm flipH="1">
            <a:off x="2351584" y="4149080"/>
            <a:ext cx="1944216" cy="1584176"/>
          </a:xfrm>
          <a:prstGeom prst="bentUpArrow">
            <a:avLst>
              <a:gd name="adj1" fmla="val 42885"/>
              <a:gd name="adj2" fmla="val 25000"/>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在宅中の補償の取扱</a:t>
            </a:r>
          </a:p>
        </p:txBody>
      </p:sp>
      <p:sp>
        <p:nvSpPr>
          <p:cNvPr id="3" name="円/楕円 2"/>
          <p:cNvSpPr/>
          <p:nvPr/>
        </p:nvSpPr>
        <p:spPr>
          <a:xfrm>
            <a:off x="508963" y="3849605"/>
            <a:ext cx="1837426" cy="2637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dirty="0" smtClean="0">
                <a:solidFill>
                  <a:schemeClr val="tx1"/>
                </a:solidFill>
              </a:rPr>
              <a:t>新約款の登場</a:t>
            </a:r>
            <a:endParaRPr kumimoji="1" lang="ja-JP" altLang="en-US" sz="4000" dirty="0">
              <a:solidFill>
                <a:schemeClr val="tx1"/>
              </a:solidFill>
            </a:endParaRPr>
          </a:p>
        </p:txBody>
      </p:sp>
      <p:sp>
        <p:nvSpPr>
          <p:cNvPr id="7" name="左矢印 6"/>
          <p:cNvSpPr/>
          <p:nvPr/>
        </p:nvSpPr>
        <p:spPr>
          <a:xfrm>
            <a:off x="1664902" y="5805264"/>
            <a:ext cx="3830124" cy="942145"/>
          </a:xfrm>
          <a:prstGeom prst="lef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これを使えば今後何でもできる</a:t>
            </a:r>
            <a:endParaRPr kumimoji="1" lang="ja-JP" altLang="en-US" dirty="0"/>
          </a:p>
        </p:txBody>
      </p:sp>
    </p:spTree>
    <p:extLst>
      <p:ext uri="{BB962C8B-B14F-4D97-AF65-F5344CB8AC3E}">
        <p14:creationId xmlns:p14="http://schemas.microsoft.com/office/powerpoint/2010/main" val="3916476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3760" y="-10159"/>
            <a:ext cx="10480040" cy="1788160"/>
          </a:xfrm>
          <a:solidFill>
            <a:srgbClr val="FF0000"/>
          </a:solidFill>
          <a:ln>
            <a:solidFill>
              <a:schemeClr val="tx1">
                <a:lumMod val="95000"/>
                <a:lumOff val="5000"/>
              </a:schemeClr>
            </a:solidFill>
          </a:ln>
        </p:spPr>
        <p:txBody>
          <a:bodyPr>
            <a:noAutofit/>
          </a:bodyPr>
          <a:lstStyle/>
          <a:p>
            <a:pPr algn="ctr"/>
            <a:r>
              <a:rPr lang="ja-JP" altLang="en-US" sz="5400" b="1" dirty="0" smtClean="0"/>
              <a:t>高齢者用タクシー</a:t>
            </a:r>
            <a:r>
              <a:rPr lang="ja-JP" altLang="ja-JP" sz="5400" b="1" dirty="0" smtClean="0"/>
              <a:t>乗り</a:t>
            </a:r>
            <a:r>
              <a:rPr lang="ja-JP" altLang="ja-JP" sz="5400" b="1" dirty="0"/>
              <a:t>放題</a:t>
            </a:r>
            <a:r>
              <a:rPr lang="ja-JP" altLang="ja-JP" sz="5400" b="1" dirty="0" smtClean="0"/>
              <a:t>プラン</a:t>
            </a:r>
            <a:r>
              <a:rPr lang="ja-JP" altLang="en-US" sz="5400" b="1" dirty="0" smtClean="0"/>
              <a:t>（</a:t>
            </a:r>
            <a:r>
              <a:rPr lang="en-US" altLang="ja-JP" sz="5400" b="1" dirty="0" smtClean="0"/>
              <a:t>JERON</a:t>
            </a:r>
            <a:r>
              <a:rPr lang="ja-JP" altLang="en-US" sz="5400" b="1" dirty="0" smtClean="0"/>
              <a:t>タクシー）</a:t>
            </a:r>
            <a:endParaRPr kumimoji="1" lang="ja-JP" altLang="en-US" sz="5400" dirty="0"/>
          </a:p>
        </p:txBody>
      </p:sp>
      <p:sp>
        <p:nvSpPr>
          <p:cNvPr id="3" name="コンテンツ プレースホルダー 2"/>
          <p:cNvSpPr>
            <a:spLocks noGrp="1"/>
          </p:cNvSpPr>
          <p:nvPr>
            <p:ph idx="1"/>
          </p:nvPr>
        </p:nvSpPr>
        <p:spPr>
          <a:xfrm>
            <a:off x="71120" y="1879600"/>
            <a:ext cx="12120880" cy="4683760"/>
          </a:xfrm>
        </p:spPr>
        <p:txBody>
          <a:bodyPr>
            <a:noAutofit/>
          </a:bodyPr>
          <a:lstStyle/>
          <a:p>
            <a:pPr fontAlgn="base"/>
            <a:r>
              <a:rPr lang="ja-JP" altLang="en-US" sz="5400" dirty="0" smtClean="0"/>
              <a:t>福岡市内から初めて全国展開（政令市）</a:t>
            </a:r>
            <a:endParaRPr lang="en-US" altLang="ja-JP" sz="5400" dirty="0" smtClean="0"/>
          </a:p>
          <a:p>
            <a:pPr fontAlgn="base"/>
            <a:r>
              <a:rPr lang="ja-JP" altLang="en-US" sz="5400" dirty="0" smtClean="0"/>
              <a:t>目的地を病院、買い物店、鉄道駅の</a:t>
            </a:r>
            <a:r>
              <a:rPr lang="ja-JP" altLang="en-US" sz="5400" dirty="0" smtClean="0"/>
              <a:t>三カ所から指定</a:t>
            </a:r>
            <a:endParaRPr lang="en-US" altLang="ja-JP" sz="5400" dirty="0" smtClean="0"/>
          </a:p>
          <a:p>
            <a:pPr fontAlgn="base"/>
            <a:r>
              <a:rPr lang="en-US" altLang="ja-JP" sz="5400" b="1" dirty="0" smtClean="0">
                <a:solidFill>
                  <a:srgbClr val="FF0000"/>
                </a:solidFill>
              </a:rPr>
              <a:t>1</a:t>
            </a:r>
            <a:r>
              <a:rPr lang="ja-JP" altLang="en-US" sz="5400" b="1" dirty="0" smtClean="0">
                <a:solidFill>
                  <a:srgbClr val="FF0000"/>
                </a:solidFill>
              </a:rPr>
              <a:t>か月</a:t>
            </a:r>
            <a:r>
              <a:rPr lang="en-US" altLang="ja-JP" sz="5400" b="1" dirty="0" smtClean="0">
                <a:solidFill>
                  <a:srgbClr val="FF0000"/>
                </a:solidFill>
              </a:rPr>
              <a:t>2</a:t>
            </a:r>
            <a:r>
              <a:rPr lang="ja-JP" altLang="en-US" sz="5400" b="1" dirty="0" smtClean="0">
                <a:solidFill>
                  <a:srgbClr val="FF0000"/>
                </a:solidFill>
              </a:rPr>
              <a:t>万円～</a:t>
            </a:r>
            <a:r>
              <a:rPr lang="en-US" altLang="ja-JP" sz="5400" b="1" dirty="0" smtClean="0">
                <a:solidFill>
                  <a:srgbClr val="FF0000"/>
                </a:solidFill>
              </a:rPr>
              <a:t>4</a:t>
            </a:r>
            <a:r>
              <a:rPr lang="ja-JP" altLang="en-US" sz="5400" b="1" dirty="0" smtClean="0">
                <a:solidFill>
                  <a:srgbClr val="FF0000"/>
                </a:solidFill>
              </a:rPr>
              <a:t>万円程度</a:t>
            </a:r>
            <a:endParaRPr lang="en-US" altLang="ja-JP" sz="5400" dirty="0" smtClean="0"/>
          </a:p>
          <a:p>
            <a:pPr fontAlgn="base"/>
            <a:r>
              <a:rPr lang="ja-JP" altLang="en-US" sz="5400" dirty="0" smtClean="0">
                <a:solidFill>
                  <a:srgbClr val="FF0000"/>
                </a:solidFill>
              </a:rPr>
              <a:t>旅行商品だから</a:t>
            </a:r>
            <a:r>
              <a:rPr lang="ja-JP" altLang="ja-JP" sz="5400" dirty="0" smtClean="0">
                <a:solidFill>
                  <a:srgbClr val="FF0000"/>
                </a:solidFill>
              </a:rPr>
              <a:t>利益</a:t>
            </a:r>
            <a:r>
              <a:rPr lang="ja-JP" altLang="ja-JP" sz="5400" dirty="0">
                <a:solidFill>
                  <a:srgbClr val="FF0000"/>
                </a:solidFill>
              </a:rPr>
              <a:t>が</a:t>
            </a:r>
            <a:r>
              <a:rPr lang="ja-JP" altLang="ja-JP" sz="5400" dirty="0" smtClean="0">
                <a:solidFill>
                  <a:srgbClr val="FF0000"/>
                </a:solidFill>
              </a:rPr>
              <a:t>出</a:t>
            </a:r>
            <a:r>
              <a:rPr lang="ja-JP" altLang="en-US" sz="5400" dirty="0" smtClean="0">
                <a:solidFill>
                  <a:srgbClr val="FF0000"/>
                </a:solidFill>
              </a:rPr>
              <a:t>ないと実施できず、高い料金となる</a:t>
            </a:r>
            <a:endParaRPr lang="en-US" altLang="ja-JP" sz="5400" dirty="0" smtClean="0">
              <a:solidFill>
                <a:srgbClr val="FF0000"/>
              </a:solidFill>
            </a:endParaRPr>
          </a:p>
        </p:txBody>
      </p:sp>
    </p:spTree>
    <p:extLst>
      <p:ext uri="{BB962C8B-B14F-4D97-AF65-F5344CB8AC3E}">
        <p14:creationId xmlns:p14="http://schemas.microsoft.com/office/powerpoint/2010/main" val="4067690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30282" t="31732" r="31103" b="11929"/>
          <a:stretch/>
        </p:blipFill>
        <p:spPr>
          <a:xfrm>
            <a:off x="-132080" y="-25879"/>
            <a:ext cx="8220416" cy="6746240"/>
          </a:xfrm>
          <a:prstGeom prst="rect">
            <a:avLst/>
          </a:prstGeom>
        </p:spPr>
      </p:pic>
      <p:pic>
        <p:nvPicPr>
          <p:cNvPr id="5" name="Picture 2" descr="JTBジェロンタクシー（チラ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471" y="550523"/>
            <a:ext cx="4038929" cy="589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5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1735352" y="4540368"/>
            <a:ext cx="1697960" cy="1049549"/>
          </a:xfrm>
          <a:prstGeom prst="rect">
            <a:avLst/>
          </a:prstGeom>
          <a:noFill/>
          <a:ln w="9525">
            <a:solidFill>
              <a:schemeClr val="tx1"/>
            </a:solidFill>
            <a:miter lim="800000"/>
            <a:headEnd/>
            <a:tailEnd/>
          </a:ln>
          <a:effectLst/>
        </p:spPr>
        <p:txBody>
          <a:bodyPr wrap="none" anchor="ctr"/>
          <a:lstStyle/>
          <a:p>
            <a:pPr algn="ctr"/>
            <a:r>
              <a:rPr lang="ja-JP" altLang="en-US" sz="2400" dirty="0">
                <a:latin typeface="Times New Roman" pitchFamily="18" charset="0"/>
              </a:rPr>
              <a:t>不特定</a:t>
            </a:r>
            <a:r>
              <a:rPr lang="ja-JP" altLang="en-US" sz="2400" dirty="0" smtClean="0">
                <a:latin typeface="Times New Roman" pitchFamily="18" charset="0"/>
              </a:rPr>
              <a:t>多数</a:t>
            </a:r>
            <a:endParaRPr lang="en-US" altLang="ja-JP" sz="2400" dirty="0" smtClean="0">
              <a:latin typeface="Times New Roman" pitchFamily="18" charset="0"/>
            </a:endParaRPr>
          </a:p>
        </p:txBody>
      </p:sp>
      <p:sp>
        <p:nvSpPr>
          <p:cNvPr id="61446" name="Rectangle 6"/>
          <p:cNvSpPr>
            <a:spLocks noChangeArrowheads="1"/>
          </p:cNvSpPr>
          <p:nvPr/>
        </p:nvSpPr>
        <p:spPr bwMode="auto">
          <a:xfrm>
            <a:off x="3726609" y="4393719"/>
            <a:ext cx="4382219" cy="2050212"/>
          </a:xfrm>
          <a:prstGeom prst="rect">
            <a:avLst/>
          </a:prstGeom>
          <a:solidFill>
            <a:srgbClr val="E1DDBD"/>
          </a:solidFill>
          <a:ln w="76200">
            <a:solidFill>
              <a:schemeClr val="tx1"/>
            </a:solidFill>
            <a:miter lim="800000"/>
            <a:headEnd/>
            <a:tailEnd/>
          </a:ln>
          <a:effectLst/>
        </p:spPr>
        <p:txBody>
          <a:bodyPr wrap="none" anchor="ctr"/>
          <a:lstStyle/>
          <a:p>
            <a:pPr algn="ctr"/>
            <a:r>
              <a:rPr lang="ja-JP" altLang="en-US" sz="4400" dirty="0">
                <a:latin typeface="Times New Roman" pitchFamily="18" charset="0"/>
              </a:rPr>
              <a:t>特定多数</a:t>
            </a:r>
          </a:p>
          <a:p>
            <a:pPr algn="ctr"/>
            <a:r>
              <a:rPr lang="ja-JP" altLang="en-US" sz="4400" dirty="0" smtClean="0">
                <a:latin typeface="Times New Roman" pitchFamily="18" charset="0"/>
              </a:rPr>
              <a:t>（巨大会員制</a:t>
            </a:r>
            <a:r>
              <a:rPr lang="ja-JP" altLang="en-US" sz="4400" dirty="0">
                <a:latin typeface="Times New Roman" pitchFamily="18" charset="0"/>
              </a:rPr>
              <a:t>）</a:t>
            </a:r>
          </a:p>
        </p:txBody>
      </p:sp>
      <p:sp>
        <p:nvSpPr>
          <p:cNvPr id="61447" name="AutoShape 7"/>
          <p:cNvSpPr>
            <a:spLocks noChangeArrowheads="1"/>
          </p:cNvSpPr>
          <p:nvPr/>
        </p:nvSpPr>
        <p:spPr bwMode="auto">
          <a:xfrm>
            <a:off x="4391026" y="1492368"/>
            <a:ext cx="2847975" cy="2817962"/>
          </a:xfrm>
          <a:prstGeom prst="downArrow">
            <a:avLst>
              <a:gd name="adj1" fmla="val 50000"/>
              <a:gd name="adj2" fmla="val 25000"/>
            </a:avLst>
          </a:prstGeom>
          <a:noFill/>
          <a:ln w="38100">
            <a:solidFill>
              <a:srgbClr val="FF0000"/>
            </a:solidFill>
            <a:prstDash val="dash"/>
            <a:miter lim="800000"/>
            <a:headEnd/>
            <a:tailEnd/>
          </a:ln>
          <a:effectLst/>
        </p:spPr>
        <p:txBody>
          <a:bodyPr vert="eaVert" wrap="none" anchor="ctr"/>
          <a:lstStyle/>
          <a:p>
            <a:endParaRPr lang="ja-JP" altLang="en-US"/>
          </a:p>
        </p:txBody>
      </p:sp>
      <p:sp>
        <p:nvSpPr>
          <p:cNvPr id="61448" name="Rectangle 8"/>
          <p:cNvSpPr>
            <a:spLocks noChangeArrowheads="1"/>
          </p:cNvSpPr>
          <p:nvPr/>
        </p:nvSpPr>
        <p:spPr bwMode="auto">
          <a:xfrm>
            <a:off x="3581400" y="1685035"/>
            <a:ext cx="4572000" cy="1989818"/>
          </a:xfrm>
          <a:prstGeom prst="rect">
            <a:avLst/>
          </a:prstGeom>
          <a:noFill/>
          <a:ln w="9525">
            <a:solidFill>
              <a:schemeClr val="tx1"/>
            </a:solidFill>
            <a:miter lim="800000"/>
            <a:headEnd/>
            <a:tailEnd/>
          </a:ln>
          <a:effectLst/>
        </p:spPr>
        <p:txBody>
          <a:bodyPr wrap="none" anchor="ctr"/>
          <a:lstStyle/>
          <a:p>
            <a:pPr algn="ctr"/>
            <a:r>
              <a:rPr lang="ja-JP" altLang="en-US" sz="4000" dirty="0" smtClean="0">
                <a:latin typeface="Times New Roman" pitchFamily="18" charset="0"/>
              </a:rPr>
              <a:t>位置情報</a:t>
            </a:r>
            <a:endParaRPr lang="en-US" altLang="ja-JP" sz="4000" dirty="0" smtClean="0">
              <a:latin typeface="Times New Roman" pitchFamily="18" charset="0"/>
            </a:endParaRPr>
          </a:p>
          <a:p>
            <a:pPr algn="ctr"/>
            <a:r>
              <a:rPr lang="ja-JP" altLang="en-US" sz="4000" dirty="0" smtClean="0">
                <a:latin typeface="Times New Roman" pitchFamily="18" charset="0"/>
              </a:rPr>
              <a:t>個人</a:t>
            </a:r>
            <a:r>
              <a:rPr lang="ja-JP" altLang="en-US" sz="4000" dirty="0">
                <a:latin typeface="Times New Roman" pitchFamily="18" charset="0"/>
              </a:rPr>
              <a:t>情報</a:t>
            </a:r>
            <a:endParaRPr lang="en-US" altLang="ja-JP" sz="4000" dirty="0" smtClean="0">
              <a:latin typeface="Times New Roman" pitchFamily="18" charset="0"/>
            </a:endParaRPr>
          </a:p>
          <a:p>
            <a:pPr algn="ctr"/>
            <a:r>
              <a:rPr lang="ja-JP" altLang="en-US" sz="4000" dirty="0" smtClean="0">
                <a:latin typeface="Times New Roman" pitchFamily="18" charset="0"/>
              </a:rPr>
              <a:t>スマホ</a:t>
            </a:r>
            <a:endParaRPr lang="ja-JP" altLang="en-US" sz="4000" dirty="0">
              <a:latin typeface="Times New Roman" pitchFamily="18" charset="0"/>
            </a:endParaRPr>
          </a:p>
        </p:txBody>
      </p:sp>
      <p:sp>
        <p:nvSpPr>
          <p:cNvPr id="9" name="Rectangle 4"/>
          <p:cNvSpPr>
            <a:spLocks noChangeArrowheads="1"/>
          </p:cNvSpPr>
          <p:nvPr/>
        </p:nvSpPr>
        <p:spPr bwMode="auto">
          <a:xfrm>
            <a:off x="1689344" y="293306"/>
            <a:ext cx="2743200" cy="1282462"/>
          </a:xfrm>
          <a:prstGeom prst="rect">
            <a:avLst/>
          </a:prstGeom>
          <a:noFill/>
          <a:ln w="9525">
            <a:solidFill>
              <a:schemeClr val="tx1"/>
            </a:solidFill>
            <a:miter lim="800000"/>
            <a:headEnd/>
            <a:tailEnd/>
          </a:ln>
          <a:effectLst/>
        </p:spPr>
        <p:txBody>
          <a:bodyPr wrap="none" anchor="ctr"/>
          <a:lstStyle/>
          <a:p>
            <a:pPr algn="ctr"/>
            <a:r>
              <a:rPr lang="ja-JP" altLang="en-US" sz="4000" dirty="0">
                <a:latin typeface="Times New Roman" pitchFamily="18" charset="0"/>
              </a:rPr>
              <a:t>不特定</a:t>
            </a:r>
            <a:r>
              <a:rPr lang="ja-JP" altLang="en-US" sz="4000" dirty="0" smtClean="0">
                <a:latin typeface="Times New Roman" pitchFamily="18" charset="0"/>
              </a:rPr>
              <a:t>多数</a:t>
            </a:r>
            <a:endParaRPr lang="en-US" altLang="ja-JP" sz="4000" dirty="0" smtClean="0">
              <a:latin typeface="Times New Roman" pitchFamily="18" charset="0"/>
            </a:endParaRPr>
          </a:p>
          <a:p>
            <a:pPr algn="ctr"/>
            <a:r>
              <a:rPr lang="ja-JP" altLang="en-US" sz="4000" dirty="0" smtClean="0">
                <a:latin typeface="Times New Roman" pitchFamily="18" charset="0"/>
              </a:rPr>
              <a:t>（公共）</a:t>
            </a:r>
            <a:endParaRPr lang="ja-JP" altLang="en-US" sz="4000" dirty="0">
              <a:latin typeface="Times New Roman" pitchFamily="18" charset="0"/>
            </a:endParaRPr>
          </a:p>
        </p:txBody>
      </p:sp>
      <p:sp>
        <p:nvSpPr>
          <p:cNvPr id="10" name="Rectangle 5"/>
          <p:cNvSpPr>
            <a:spLocks noChangeArrowheads="1"/>
          </p:cNvSpPr>
          <p:nvPr/>
        </p:nvSpPr>
        <p:spPr bwMode="auto">
          <a:xfrm>
            <a:off x="7092353" y="207043"/>
            <a:ext cx="2743200" cy="1394608"/>
          </a:xfrm>
          <a:prstGeom prst="rect">
            <a:avLst/>
          </a:prstGeom>
          <a:noFill/>
          <a:ln w="9525">
            <a:solidFill>
              <a:schemeClr val="tx1"/>
            </a:solidFill>
            <a:miter lim="800000"/>
            <a:headEnd/>
            <a:tailEnd/>
          </a:ln>
          <a:effectLst/>
        </p:spPr>
        <p:txBody>
          <a:bodyPr wrap="none" anchor="ctr"/>
          <a:lstStyle/>
          <a:p>
            <a:pPr algn="ctr"/>
            <a:r>
              <a:rPr lang="ja-JP" altLang="en-US" sz="4000" dirty="0">
                <a:latin typeface="Times New Roman" pitchFamily="18" charset="0"/>
              </a:rPr>
              <a:t>特定</a:t>
            </a:r>
            <a:r>
              <a:rPr lang="ja-JP" altLang="en-US" sz="4000" dirty="0" smtClean="0">
                <a:latin typeface="Times New Roman" pitchFamily="18" charset="0"/>
              </a:rPr>
              <a:t>少数</a:t>
            </a:r>
            <a:endParaRPr lang="en-US" altLang="ja-JP" sz="4000" dirty="0" smtClean="0">
              <a:latin typeface="Times New Roman" pitchFamily="18" charset="0"/>
            </a:endParaRPr>
          </a:p>
          <a:p>
            <a:pPr algn="ctr"/>
            <a:r>
              <a:rPr lang="ja-JP" altLang="en-US" sz="4000" dirty="0" smtClean="0">
                <a:latin typeface="Times New Roman" pitchFamily="18" charset="0"/>
              </a:rPr>
              <a:t>（非公共）</a:t>
            </a:r>
            <a:endParaRPr lang="ja-JP" altLang="en-US" sz="4000" dirty="0">
              <a:latin typeface="Times New Roman" pitchFamily="18" charset="0"/>
            </a:endParaRPr>
          </a:p>
        </p:txBody>
      </p:sp>
      <p:sp>
        <p:nvSpPr>
          <p:cNvPr id="2" name="左右矢印 1"/>
          <p:cNvSpPr/>
          <p:nvPr/>
        </p:nvSpPr>
        <p:spPr>
          <a:xfrm>
            <a:off x="4710023" y="439955"/>
            <a:ext cx="2373704" cy="1052413"/>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二項対立的</a:t>
            </a:r>
            <a:endParaRPr kumimoji="1" lang="ja-JP" altLang="en-US" dirty="0"/>
          </a:p>
        </p:txBody>
      </p:sp>
      <p:sp>
        <p:nvSpPr>
          <p:cNvPr id="12" name="Rectangle 4"/>
          <p:cNvSpPr>
            <a:spLocks noChangeArrowheads="1"/>
          </p:cNvSpPr>
          <p:nvPr/>
        </p:nvSpPr>
        <p:spPr bwMode="auto">
          <a:xfrm>
            <a:off x="8452440" y="4520245"/>
            <a:ext cx="1697960" cy="1049549"/>
          </a:xfrm>
          <a:prstGeom prst="rect">
            <a:avLst/>
          </a:prstGeom>
          <a:noFill/>
          <a:ln w="9525">
            <a:solidFill>
              <a:schemeClr val="tx1"/>
            </a:solidFill>
            <a:miter lim="800000"/>
            <a:headEnd/>
            <a:tailEnd/>
          </a:ln>
          <a:effectLst/>
        </p:spPr>
        <p:txBody>
          <a:bodyPr wrap="none" anchor="ctr"/>
          <a:lstStyle/>
          <a:p>
            <a:pPr algn="ctr"/>
            <a:r>
              <a:rPr lang="ja-JP" altLang="en-US" sz="2400" dirty="0" smtClean="0">
                <a:latin typeface="Times New Roman" pitchFamily="18" charset="0"/>
              </a:rPr>
              <a:t>特定少数</a:t>
            </a:r>
            <a:endParaRPr lang="en-US" altLang="ja-JP" sz="2400" dirty="0" smtClean="0">
              <a:latin typeface="Times New Roman" pitchFamily="18" charset="0"/>
            </a:endParaRPr>
          </a:p>
        </p:txBody>
      </p:sp>
    </p:spTree>
    <p:extLst>
      <p:ext uri="{BB962C8B-B14F-4D97-AF65-F5344CB8AC3E}">
        <p14:creationId xmlns:p14="http://schemas.microsoft.com/office/powerpoint/2010/main" val="71573289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341184" y="1137960"/>
            <a:ext cx="214248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高齢者市民</a:t>
            </a:r>
            <a:endParaRPr lang="ja-JP" altLang="en-US" sz="2800" dirty="0">
              <a:solidFill>
                <a:schemeClr val="tx1">
                  <a:lumMod val="95000"/>
                  <a:lumOff val="5000"/>
                </a:schemeClr>
              </a:solidFill>
            </a:endParaRPr>
          </a:p>
        </p:txBody>
      </p:sp>
      <p:sp>
        <p:nvSpPr>
          <p:cNvPr id="8" name="正方形/長方形 7"/>
          <p:cNvSpPr/>
          <p:nvPr/>
        </p:nvSpPr>
        <p:spPr>
          <a:xfrm>
            <a:off x="5303912" y="1556791"/>
            <a:ext cx="1728192" cy="22100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95000"/>
                    <a:lumOff val="5000"/>
                  </a:schemeClr>
                </a:solidFill>
              </a:rPr>
              <a:t>市営</a:t>
            </a:r>
            <a:endParaRPr lang="en-US" altLang="ja-JP" sz="3600" dirty="0" smtClean="0">
              <a:solidFill>
                <a:schemeClr val="tx1">
                  <a:lumMod val="95000"/>
                  <a:lumOff val="5000"/>
                </a:schemeClr>
              </a:solidFill>
            </a:endParaRPr>
          </a:p>
          <a:p>
            <a:pPr algn="ctr"/>
            <a:r>
              <a:rPr lang="ja-JP" altLang="en-US" sz="3600" dirty="0" smtClean="0">
                <a:solidFill>
                  <a:srgbClr val="FF0000"/>
                </a:solidFill>
              </a:rPr>
              <a:t>有償</a:t>
            </a:r>
            <a:endParaRPr lang="en-US" altLang="ja-JP" sz="3600" dirty="0" smtClean="0">
              <a:solidFill>
                <a:srgbClr val="FF0000"/>
              </a:solidFill>
            </a:endParaRPr>
          </a:p>
          <a:p>
            <a:pPr algn="ctr"/>
            <a:r>
              <a:rPr lang="ja-JP" altLang="en-US" sz="3600" dirty="0" smtClean="0">
                <a:solidFill>
                  <a:srgbClr val="FF0000"/>
                </a:solidFill>
              </a:rPr>
              <a:t>自家用</a:t>
            </a:r>
            <a:endParaRPr lang="en-US" altLang="ja-JP" sz="3600" dirty="0" smtClean="0">
              <a:solidFill>
                <a:srgbClr val="FF0000"/>
              </a:solidFill>
            </a:endParaRPr>
          </a:p>
          <a:p>
            <a:pPr algn="ctr"/>
            <a:r>
              <a:rPr lang="ja-JP" altLang="en-US" sz="3600" dirty="0" smtClean="0">
                <a:solidFill>
                  <a:srgbClr val="FF0000"/>
                </a:solidFill>
              </a:rPr>
              <a:t>モデル</a:t>
            </a:r>
            <a:endParaRPr lang="ja-JP" altLang="en-US" sz="3600" dirty="0">
              <a:solidFill>
                <a:schemeClr val="tx1">
                  <a:lumMod val="95000"/>
                  <a:lumOff val="5000"/>
                </a:schemeClr>
              </a:solidFill>
            </a:endParaRPr>
          </a:p>
        </p:txBody>
      </p:sp>
      <p:sp>
        <p:nvSpPr>
          <p:cNvPr id="9" name="正方形/長方形 8"/>
          <p:cNvSpPr/>
          <p:nvPr/>
        </p:nvSpPr>
        <p:spPr>
          <a:xfrm>
            <a:off x="5334392" y="4797152"/>
            <a:ext cx="172819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民間事</a:t>
            </a:r>
            <a:r>
              <a:rPr lang="ja-JP" altLang="en-US" sz="3600" dirty="0" smtClean="0">
                <a:solidFill>
                  <a:schemeClr val="tx1">
                    <a:lumMod val="95000"/>
                    <a:lumOff val="5000"/>
                  </a:schemeClr>
                </a:solidFill>
              </a:rPr>
              <a:t>業者</a:t>
            </a:r>
            <a:endParaRPr lang="en-US" altLang="ja-JP" sz="3600" dirty="0">
              <a:solidFill>
                <a:schemeClr val="tx1">
                  <a:lumMod val="95000"/>
                  <a:lumOff val="5000"/>
                </a:schemeClr>
              </a:solidFill>
            </a:endParaRPr>
          </a:p>
        </p:txBody>
      </p:sp>
      <p:sp>
        <p:nvSpPr>
          <p:cNvPr id="10" name="下矢印 9"/>
          <p:cNvSpPr/>
          <p:nvPr/>
        </p:nvSpPr>
        <p:spPr>
          <a:xfrm>
            <a:off x="5231904" y="3815968"/>
            <a:ext cx="2016224" cy="1512168"/>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指定</a:t>
            </a:r>
            <a:r>
              <a:rPr lang="ja-JP" altLang="en-US" sz="2800" dirty="0" smtClean="0">
                <a:solidFill>
                  <a:schemeClr val="tx1">
                    <a:lumMod val="95000"/>
                    <a:lumOff val="5000"/>
                  </a:schemeClr>
                </a:solidFill>
              </a:rPr>
              <a:t>管理</a:t>
            </a:r>
            <a:endParaRPr lang="ja-JP" altLang="en-US" sz="2800" dirty="0">
              <a:solidFill>
                <a:schemeClr val="tx1">
                  <a:lumMod val="95000"/>
                  <a:lumOff val="5000"/>
                </a:schemeClr>
              </a:solidFill>
            </a:endParaRPr>
          </a:p>
        </p:txBody>
      </p:sp>
      <p:sp>
        <p:nvSpPr>
          <p:cNvPr id="14" name="円/楕円 13"/>
          <p:cNvSpPr/>
          <p:nvPr/>
        </p:nvSpPr>
        <p:spPr>
          <a:xfrm>
            <a:off x="9062720" y="1879600"/>
            <a:ext cx="3048000" cy="17891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便益団体</a:t>
            </a:r>
            <a:endParaRPr lang="en-US" altLang="ja-JP" sz="2800" dirty="0" smtClean="0">
              <a:solidFill>
                <a:schemeClr val="tx1">
                  <a:lumMod val="95000"/>
                  <a:lumOff val="5000"/>
                </a:schemeClr>
              </a:solidFill>
            </a:endParaRPr>
          </a:p>
          <a:p>
            <a:pPr algn="ctr"/>
            <a:r>
              <a:rPr lang="ja-JP" altLang="en-US" sz="2800" dirty="0" smtClean="0">
                <a:solidFill>
                  <a:schemeClr val="tx1">
                    <a:lumMod val="95000"/>
                    <a:lumOff val="5000"/>
                  </a:schemeClr>
                </a:solidFill>
              </a:rPr>
              <a:t>（医療介護、コンビニ等）</a:t>
            </a:r>
            <a:endParaRPr lang="ja-JP" altLang="en-US" sz="2800" dirty="0">
              <a:solidFill>
                <a:schemeClr val="tx1">
                  <a:lumMod val="95000"/>
                  <a:lumOff val="5000"/>
                </a:schemeClr>
              </a:solidFill>
            </a:endParaRPr>
          </a:p>
        </p:txBody>
      </p:sp>
      <p:sp>
        <p:nvSpPr>
          <p:cNvPr id="16" name="右矢印 15"/>
          <p:cNvSpPr/>
          <p:nvPr/>
        </p:nvSpPr>
        <p:spPr>
          <a:xfrm>
            <a:off x="2743200" y="1127760"/>
            <a:ext cx="2488704" cy="2641600"/>
          </a:xfrm>
          <a:prstGeom prst="rightArrow">
            <a:avLst/>
          </a:prstGeom>
          <a:solidFill>
            <a:schemeClr val="accent5">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月極</a:t>
            </a:r>
            <a:endParaRPr lang="en-US" altLang="ja-JP" sz="2800" dirty="0" smtClean="0">
              <a:solidFill>
                <a:schemeClr val="tx1">
                  <a:lumMod val="95000"/>
                  <a:lumOff val="5000"/>
                </a:schemeClr>
              </a:solidFill>
            </a:endParaRPr>
          </a:p>
          <a:p>
            <a:pPr algn="ctr"/>
            <a:r>
              <a:rPr lang="ja-JP" altLang="en-US" sz="2800" dirty="0" smtClean="0">
                <a:solidFill>
                  <a:schemeClr val="tx1">
                    <a:lumMod val="95000"/>
                    <a:lumOff val="5000"/>
                  </a:schemeClr>
                </a:solidFill>
              </a:rPr>
              <a:t>定額料金</a:t>
            </a:r>
            <a:endParaRPr lang="ja-JP" altLang="en-US" sz="2800" dirty="0">
              <a:solidFill>
                <a:schemeClr val="tx1">
                  <a:lumMod val="95000"/>
                  <a:lumOff val="5000"/>
                </a:schemeClr>
              </a:solidFill>
            </a:endParaRPr>
          </a:p>
        </p:txBody>
      </p:sp>
      <p:sp>
        <p:nvSpPr>
          <p:cNvPr id="17" name="右矢印 16"/>
          <p:cNvSpPr/>
          <p:nvPr/>
        </p:nvSpPr>
        <p:spPr>
          <a:xfrm flipH="1">
            <a:off x="7104112" y="2115984"/>
            <a:ext cx="2016224" cy="1512168"/>
          </a:xfrm>
          <a:prstGeom prst="rightArrow">
            <a:avLst/>
          </a:prstGeom>
          <a:solidFill>
            <a:srgbClr val="FFFF00"/>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広告</a:t>
            </a:r>
            <a:endParaRPr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協賛金</a:t>
            </a:r>
          </a:p>
        </p:txBody>
      </p:sp>
      <p:sp>
        <p:nvSpPr>
          <p:cNvPr id="18" name="下矢印 17"/>
          <p:cNvSpPr/>
          <p:nvPr/>
        </p:nvSpPr>
        <p:spPr>
          <a:xfrm>
            <a:off x="4615609" y="15951"/>
            <a:ext cx="3173080" cy="1557680"/>
          </a:xfrm>
          <a:prstGeom prst="downArrow">
            <a:avLst>
              <a:gd name="adj1" fmla="val 78177"/>
              <a:gd name="adj2"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財政支援</a:t>
            </a:r>
            <a:endParaRPr lang="en-US" altLang="ja-JP" sz="2800" dirty="0" smtClean="0">
              <a:solidFill>
                <a:schemeClr val="tx1">
                  <a:lumMod val="95000"/>
                  <a:lumOff val="5000"/>
                </a:schemeClr>
              </a:solidFill>
            </a:endParaRPr>
          </a:p>
          <a:p>
            <a:pPr algn="ctr"/>
            <a:r>
              <a:rPr lang="ja-JP" altLang="en-US" sz="2800" dirty="0" smtClean="0">
                <a:solidFill>
                  <a:schemeClr val="tx1">
                    <a:lumMod val="95000"/>
                    <a:lumOff val="5000"/>
                  </a:schemeClr>
                </a:solidFill>
              </a:rPr>
              <a:t>（軽自動車税）</a:t>
            </a:r>
            <a:endParaRPr lang="ja-JP" altLang="en-US" sz="2800" dirty="0">
              <a:solidFill>
                <a:schemeClr val="tx1">
                  <a:lumMod val="95000"/>
                  <a:lumOff val="5000"/>
                </a:schemeClr>
              </a:solidFill>
            </a:endParaRPr>
          </a:p>
        </p:txBody>
      </p:sp>
      <p:sp>
        <p:nvSpPr>
          <p:cNvPr id="19" name="上矢印 18"/>
          <p:cNvSpPr/>
          <p:nvPr/>
        </p:nvSpPr>
        <p:spPr>
          <a:xfrm rot="17651873">
            <a:off x="2434788" y="3918446"/>
            <a:ext cx="2791463" cy="2343749"/>
          </a:xfrm>
          <a:prstGeom prst="upArrow">
            <a:avLst>
              <a:gd name="adj1" fmla="val 63309"/>
              <a:gd name="adj2"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乗り放題</a:t>
            </a:r>
            <a:endParaRPr lang="en-US" altLang="ja-JP" sz="2800" dirty="0" smtClean="0">
              <a:solidFill>
                <a:schemeClr val="tx1">
                  <a:lumMod val="95000"/>
                  <a:lumOff val="5000"/>
                </a:schemeClr>
              </a:solidFill>
            </a:endParaRPr>
          </a:p>
          <a:p>
            <a:pPr algn="ctr"/>
            <a:r>
              <a:rPr lang="ja-JP" altLang="en-US" sz="2800" dirty="0" smtClean="0">
                <a:solidFill>
                  <a:schemeClr val="tx1">
                    <a:lumMod val="95000"/>
                    <a:lumOff val="5000"/>
                  </a:schemeClr>
                </a:solidFill>
              </a:rPr>
              <a:t>サービス</a:t>
            </a:r>
            <a:endParaRPr lang="ja-JP" altLang="en-US" sz="2800" dirty="0">
              <a:solidFill>
                <a:schemeClr val="tx1">
                  <a:lumMod val="95000"/>
                  <a:lumOff val="5000"/>
                </a:schemeClr>
              </a:solidFill>
            </a:endParaRPr>
          </a:p>
        </p:txBody>
      </p:sp>
      <p:sp>
        <p:nvSpPr>
          <p:cNvPr id="22" name="円/楕円 21"/>
          <p:cNvSpPr/>
          <p:nvPr/>
        </p:nvSpPr>
        <p:spPr>
          <a:xfrm>
            <a:off x="452944" y="3434120"/>
            <a:ext cx="214248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高齢者市民</a:t>
            </a:r>
            <a:endParaRPr lang="ja-JP" altLang="en-US" sz="2800" dirty="0">
              <a:solidFill>
                <a:schemeClr val="tx1">
                  <a:lumMod val="95000"/>
                  <a:lumOff val="5000"/>
                </a:schemeClr>
              </a:solidFill>
            </a:endParaRPr>
          </a:p>
        </p:txBody>
      </p:sp>
      <p:sp>
        <p:nvSpPr>
          <p:cNvPr id="23" name="円/楕円 22"/>
          <p:cNvSpPr/>
          <p:nvPr/>
        </p:nvSpPr>
        <p:spPr>
          <a:xfrm>
            <a:off x="371664" y="2255560"/>
            <a:ext cx="214248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高齢者市民</a:t>
            </a:r>
            <a:endParaRPr lang="ja-JP" altLang="en-US" sz="2800" dirty="0">
              <a:solidFill>
                <a:schemeClr val="tx1">
                  <a:lumMod val="95000"/>
                  <a:lumOff val="5000"/>
                </a:schemeClr>
              </a:solidFill>
            </a:endParaRPr>
          </a:p>
        </p:txBody>
      </p:sp>
    </p:spTree>
    <p:extLst>
      <p:ext uri="{BB962C8B-B14F-4D97-AF65-F5344CB8AC3E}">
        <p14:creationId xmlns:p14="http://schemas.microsoft.com/office/powerpoint/2010/main" val="178233292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ChangeArrowheads="1"/>
          </p:cNvSpPr>
          <p:nvPr/>
        </p:nvSpPr>
        <p:spPr bwMode="auto">
          <a:xfrm>
            <a:off x="1524001" y="1920359"/>
            <a:ext cx="184731" cy="369332"/>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53252" name="Object 4"/>
          <p:cNvGraphicFramePr>
            <a:graphicFrameLocks noChangeAspect="1"/>
          </p:cNvGraphicFramePr>
          <p:nvPr>
            <p:extLst/>
          </p:nvPr>
        </p:nvGraphicFramePr>
        <p:xfrm>
          <a:off x="500332" y="1233580"/>
          <a:ext cx="11179834" cy="5465762"/>
        </p:xfrm>
        <a:graphic>
          <a:graphicData uri="http://schemas.openxmlformats.org/presentationml/2006/ole">
            <mc:AlternateContent xmlns:mc="http://schemas.openxmlformats.org/markup-compatibility/2006">
              <mc:Choice xmlns:v="urn:schemas-microsoft-com:vml" Requires="v">
                <p:oleObj spid="_x0000_s1033" name="スライド" r:id="rId4" imgW="355231" imgH="266825" progId="PowerPoint.Slide.8">
                  <p:embed/>
                </p:oleObj>
              </mc:Choice>
              <mc:Fallback>
                <p:oleObj name="スライド" r:id="rId4" imgW="355231" imgH="266825" progId="PowerPoint.Slide.8">
                  <p:embed/>
                  <p:pic>
                    <p:nvPicPr>
                      <p:cNvPr id="0" name=""/>
                      <p:cNvPicPr>
                        <a:picLocks noChangeAspect="1" noChangeArrowheads="1"/>
                      </p:cNvPicPr>
                      <p:nvPr/>
                    </p:nvPicPr>
                    <p:blipFill>
                      <a:blip r:embed="rId5"/>
                      <a:srcRect/>
                      <a:stretch>
                        <a:fillRect/>
                      </a:stretch>
                    </p:blipFill>
                    <p:spPr bwMode="auto">
                      <a:xfrm>
                        <a:off x="500332" y="1233580"/>
                        <a:ext cx="11179834" cy="5465762"/>
                      </a:xfrm>
                      <a:prstGeom prst="rect">
                        <a:avLst/>
                      </a:prstGeom>
                      <a:noFill/>
                      <a:extLst/>
                    </p:spPr>
                  </p:pic>
                </p:oleObj>
              </mc:Fallback>
            </mc:AlternateContent>
          </a:graphicData>
        </a:graphic>
      </p:graphicFrame>
      <p:sp>
        <p:nvSpPr>
          <p:cNvPr id="53250" name="Rectangle 2"/>
          <p:cNvSpPr>
            <a:spLocks noGrp="1" noChangeArrowheads="1"/>
          </p:cNvSpPr>
          <p:nvPr>
            <p:ph type="title"/>
          </p:nvPr>
        </p:nvSpPr>
        <p:spPr>
          <a:xfrm>
            <a:off x="838200" y="287492"/>
            <a:ext cx="10515600" cy="894332"/>
          </a:xfrm>
          <a:solidFill>
            <a:schemeClr val="bg1"/>
          </a:solidFill>
          <a:ln>
            <a:solidFill>
              <a:schemeClr val="tx1"/>
            </a:solidFill>
          </a:ln>
        </p:spPr>
        <p:txBody>
          <a:bodyPr>
            <a:normAutofit/>
          </a:bodyPr>
          <a:lstStyle/>
          <a:p>
            <a:pPr algn="ctr"/>
            <a:r>
              <a:rPr lang="ja-JP" altLang="en-US" sz="4000" b="1" dirty="0" smtClean="0"/>
              <a:t>日常</a:t>
            </a:r>
            <a:r>
              <a:rPr lang="ja-JP" altLang="en-US" sz="4000" b="1" dirty="0"/>
              <a:t>と非日常の</a:t>
            </a:r>
            <a:r>
              <a:rPr lang="ja-JP" altLang="en-US" sz="4000" b="1" dirty="0" smtClean="0"/>
              <a:t>接近　（</a:t>
            </a:r>
            <a:r>
              <a:rPr lang="ja-JP" altLang="en-US" sz="4000" b="1" dirty="0" smtClean="0">
                <a:solidFill>
                  <a:srgbClr val="FF0000"/>
                </a:solidFill>
              </a:rPr>
              <a:t>人流</a:t>
            </a:r>
            <a:r>
              <a:rPr lang="ja-JP" altLang="en-US" sz="4000" b="1" dirty="0" smtClean="0"/>
              <a:t>）</a:t>
            </a:r>
            <a:r>
              <a:rPr lang="en-US" altLang="ja-JP" sz="4000" dirty="0" smtClean="0"/>
              <a:t> </a:t>
            </a:r>
            <a:endParaRPr lang="en-US" altLang="ja-JP" sz="4000" dirty="0"/>
          </a:p>
        </p:txBody>
      </p:sp>
    </p:spTree>
    <p:extLst>
      <p:ext uri="{BB962C8B-B14F-4D97-AF65-F5344CB8AC3E}">
        <p14:creationId xmlns:p14="http://schemas.microsoft.com/office/powerpoint/2010/main" val="406900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19536" y="116632"/>
            <a:ext cx="8147248" cy="864096"/>
          </a:xfrm>
          <a:solidFill>
            <a:schemeClr val="bg1"/>
          </a:solidFill>
          <a:ln>
            <a:solidFill>
              <a:schemeClr val="tx1"/>
            </a:solidFill>
          </a:ln>
        </p:spPr>
        <p:txBody>
          <a:bodyPr>
            <a:normAutofit fontScale="90000"/>
          </a:bodyPr>
          <a:lstStyle/>
          <a:p>
            <a:pPr algn="ctr"/>
            <a:r>
              <a:rPr lang="en-US" altLang="ja-JP" sz="3200" dirty="0">
                <a:solidFill>
                  <a:srgbClr val="FF0000"/>
                </a:solidFill>
              </a:rPr>
              <a:t>2008</a:t>
            </a:r>
            <a:r>
              <a:rPr lang="ja-JP" altLang="en-US" sz="3200" dirty="0">
                <a:solidFill>
                  <a:srgbClr val="FF0000"/>
                </a:solidFill>
              </a:rPr>
              <a:t>年高崎経済大講義ノートから抜粋</a:t>
            </a:r>
            <a:r>
              <a:rPr lang="ja-JP" altLang="en-US" sz="3200" dirty="0"/>
              <a:t>　</a:t>
            </a:r>
            <a:r>
              <a:rPr lang="en-US" altLang="ja-JP" sz="3200" dirty="0"/>
              <a:t/>
            </a:r>
            <a:br>
              <a:rPr lang="en-US" altLang="ja-JP" sz="3200" dirty="0"/>
            </a:br>
            <a:r>
              <a:rPr lang="en-US" altLang="ja-JP" sz="3200" dirty="0"/>
              <a:t>Google</a:t>
            </a:r>
            <a:r>
              <a:rPr lang="ja-JP" altLang="en-US" sz="3200" dirty="0"/>
              <a:t>　</a:t>
            </a:r>
            <a:r>
              <a:rPr lang="en-US" altLang="ja-JP" sz="3200" dirty="0"/>
              <a:t>Ride</a:t>
            </a:r>
            <a:r>
              <a:rPr lang="ja-JP" altLang="en-US" sz="3200" dirty="0"/>
              <a:t>　</a:t>
            </a:r>
            <a:r>
              <a:rPr lang="en-US" altLang="ja-JP" sz="3200" dirty="0"/>
              <a:t>Finder</a:t>
            </a:r>
          </a:p>
        </p:txBody>
      </p:sp>
      <p:pic>
        <p:nvPicPr>
          <p:cNvPr id="21508" name="Picture 4" descr="ridefinder top page"/>
          <p:cNvPicPr>
            <a:picLocks noChangeAspect="1" noChangeArrowheads="1"/>
          </p:cNvPicPr>
          <p:nvPr/>
        </p:nvPicPr>
        <p:blipFill>
          <a:blip r:embed="rId3" cstate="print"/>
          <a:srcRect/>
          <a:stretch>
            <a:fillRect/>
          </a:stretch>
        </p:blipFill>
        <p:spPr bwMode="auto">
          <a:xfrm>
            <a:off x="2135189" y="1628775"/>
            <a:ext cx="4175125" cy="4686300"/>
          </a:xfrm>
          <a:prstGeom prst="rect">
            <a:avLst/>
          </a:prstGeom>
          <a:noFill/>
        </p:spPr>
      </p:pic>
      <p:sp>
        <p:nvSpPr>
          <p:cNvPr id="21509" name="Rectangle 5"/>
          <p:cNvSpPr>
            <a:spLocks noChangeArrowheads="1"/>
          </p:cNvSpPr>
          <p:nvPr/>
        </p:nvSpPr>
        <p:spPr bwMode="auto">
          <a:xfrm>
            <a:off x="6905626" y="1916113"/>
            <a:ext cx="2430463" cy="3937000"/>
          </a:xfrm>
          <a:prstGeom prst="rect">
            <a:avLst/>
          </a:prstGeom>
          <a:noFill/>
          <a:ln w="9525">
            <a:noFill/>
            <a:miter lim="800000"/>
            <a:headEnd/>
            <a:tailEnd/>
          </a:ln>
          <a:effectLst/>
        </p:spPr>
        <p:txBody>
          <a:bodyPr>
            <a:spAutoFit/>
          </a:bodyPr>
          <a:lstStyle/>
          <a:p>
            <a:r>
              <a:rPr lang="ja-JP" altLang="en-US" b="1" dirty="0"/>
              <a:t>バス会社やタクシー会社と連携して運行状況を確認できるサービスで、</a:t>
            </a:r>
            <a:r>
              <a:rPr lang="en-US" altLang="ja-JP" b="1" dirty="0"/>
              <a:t>Google </a:t>
            </a:r>
            <a:r>
              <a:rPr lang="ja-JP" altLang="en-US" b="1" dirty="0"/>
              <a:t>マップと連動して利用でき、現在位置に最も近いバスやタクシーを探すことができます。</a:t>
            </a:r>
          </a:p>
          <a:p>
            <a:r>
              <a:rPr lang="ja-JP" altLang="en-US" b="1" dirty="0"/>
              <a:t>日本ではこのサービスは提供されていません。更にこれがモバイル端末などで利用できれば、もっと便利になるでしょう。</a:t>
            </a:r>
          </a:p>
        </p:txBody>
      </p:sp>
      <p:sp>
        <p:nvSpPr>
          <p:cNvPr id="21511" name="Rectangle 7"/>
          <p:cNvSpPr>
            <a:spLocks noChangeArrowheads="1"/>
          </p:cNvSpPr>
          <p:nvPr/>
        </p:nvSpPr>
        <p:spPr bwMode="auto">
          <a:xfrm>
            <a:off x="2135189" y="981075"/>
            <a:ext cx="6340475" cy="641350"/>
          </a:xfrm>
          <a:prstGeom prst="rect">
            <a:avLst/>
          </a:prstGeom>
          <a:noFill/>
          <a:ln w="9525">
            <a:noFill/>
            <a:miter lim="800000"/>
            <a:headEnd/>
            <a:tailEnd/>
          </a:ln>
          <a:effectLst/>
        </p:spPr>
        <p:txBody>
          <a:bodyPr>
            <a:spAutoFit/>
          </a:bodyPr>
          <a:lstStyle/>
          <a:p>
            <a:r>
              <a:rPr lang="en-US" altLang="ja-JP" b="1" dirty="0"/>
              <a:t>Google Ride Finder </a:t>
            </a:r>
            <a:r>
              <a:rPr lang="ja-JP" altLang="en-US" b="1" dirty="0"/>
              <a:t>は、タクシー、シャトルバス、リムジンバス</a:t>
            </a:r>
          </a:p>
          <a:p>
            <a:r>
              <a:rPr lang="ja-JP" altLang="en-US" b="1" dirty="0"/>
              <a:t>などの位置をリアルタイムに表示させるサービスです。</a:t>
            </a:r>
          </a:p>
        </p:txBody>
      </p:sp>
      <p:sp>
        <p:nvSpPr>
          <p:cNvPr id="21513" name="Rectangle 9"/>
          <p:cNvSpPr>
            <a:spLocks noChangeArrowheads="1"/>
          </p:cNvSpPr>
          <p:nvPr/>
        </p:nvSpPr>
        <p:spPr bwMode="auto">
          <a:xfrm>
            <a:off x="5511800" y="6446838"/>
            <a:ext cx="4832350" cy="366712"/>
          </a:xfrm>
          <a:prstGeom prst="rect">
            <a:avLst/>
          </a:prstGeom>
          <a:noFill/>
          <a:ln w="9525">
            <a:noFill/>
            <a:miter lim="800000"/>
            <a:headEnd/>
            <a:tailEnd/>
          </a:ln>
          <a:effectLst/>
        </p:spPr>
        <p:txBody>
          <a:bodyPr wrap="none">
            <a:spAutoFit/>
          </a:bodyPr>
          <a:lstStyle/>
          <a:p>
            <a:r>
              <a:rPr lang="ja-JP" altLang="en-US" dirty="0"/>
              <a:t>出典：</a:t>
            </a:r>
            <a:r>
              <a:rPr lang="en-US" altLang="ja-JP" dirty="0"/>
              <a:t>http://mumu-j.com/Googleridefinder.html</a:t>
            </a:r>
          </a:p>
        </p:txBody>
      </p:sp>
    </p:spTree>
    <p:extLst>
      <p:ext uri="{BB962C8B-B14F-4D97-AF65-F5344CB8AC3E}">
        <p14:creationId xmlns:p14="http://schemas.microsoft.com/office/powerpoint/2010/main" val="7300942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gzn.jp/img/2014/01/27/google-free-taxi/02_m.jpg">
            <a:hlinkClick r:id="rId3"/>
          </p:cNvPr>
          <p:cNvPicPr>
            <a:picLocks noChangeAspect="1" noChangeArrowheads="1"/>
          </p:cNvPicPr>
          <p:nvPr/>
        </p:nvPicPr>
        <p:blipFill>
          <a:blip r:embed="rId4" cstate="print"/>
          <a:srcRect/>
          <a:stretch>
            <a:fillRect/>
          </a:stretch>
        </p:blipFill>
        <p:spPr bwMode="auto">
          <a:xfrm>
            <a:off x="2423592" y="1412777"/>
            <a:ext cx="6912768" cy="5290659"/>
          </a:xfrm>
          <a:prstGeom prst="rect">
            <a:avLst/>
          </a:prstGeom>
          <a:noFill/>
        </p:spPr>
      </p:pic>
      <p:sp>
        <p:nvSpPr>
          <p:cNvPr id="3" name="タイトル 1"/>
          <p:cNvSpPr>
            <a:spLocks noGrp="1"/>
          </p:cNvSpPr>
          <p:nvPr>
            <p:ph type="title"/>
          </p:nvPr>
        </p:nvSpPr>
        <p:spPr>
          <a:xfrm>
            <a:off x="1981200" y="162760"/>
            <a:ext cx="8229600" cy="1143000"/>
          </a:xfrm>
          <a:solidFill>
            <a:srgbClr val="FFFF00"/>
          </a:solidFill>
          <a:ln w="38100">
            <a:solidFill>
              <a:schemeClr val="tx1">
                <a:lumMod val="95000"/>
                <a:lumOff val="5000"/>
              </a:schemeClr>
            </a:solidFill>
          </a:ln>
        </p:spPr>
        <p:txBody>
          <a:bodyPr/>
          <a:lstStyle/>
          <a:p>
            <a:pPr algn="ctr"/>
            <a:r>
              <a:rPr kumimoji="1" lang="ja-JP" altLang="en-US" dirty="0" smtClean="0"/>
              <a:t>無料送迎タクシー</a:t>
            </a:r>
            <a:endParaRPr kumimoji="1" lang="ja-JP" altLang="en-US" dirty="0"/>
          </a:p>
        </p:txBody>
      </p:sp>
    </p:spTree>
    <p:extLst>
      <p:ext uri="{BB962C8B-B14F-4D97-AF65-F5344CB8AC3E}">
        <p14:creationId xmlns:p14="http://schemas.microsoft.com/office/powerpoint/2010/main" val="3794786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74638"/>
            <a:ext cx="9144000" cy="1143000"/>
          </a:xfrm>
          <a:solidFill>
            <a:srgbClr val="FFFF00"/>
          </a:solidFill>
          <a:ln w="57150">
            <a:solidFill>
              <a:schemeClr val="tx1"/>
            </a:solidFill>
          </a:ln>
        </p:spPr>
        <p:txBody>
          <a:bodyPr>
            <a:normAutofit fontScale="90000"/>
          </a:bodyPr>
          <a:lstStyle/>
          <a:p>
            <a:pPr algn="ctr"/>
            <a:r>
              <a:rPr lang="en-US" altLang="ja-JP" b="1" dirty="0" smtClean="0"/>
              <a:t>Google</a:t>
            </a:r>
            <a:r>
              <a:rPr lang="ja-JP" altLang="en-US" b="1" dirty="0" smtClean="0"/>
              <a:t>が新たな広告戦略</a:t>
            </a:r>
            <a:r>
              <a:rPr lang="en-US" altLang="ja-JP" b="1" dirty="0" smtClean="0"/>
              <a:t/>
            </a:r>
            <a:br>
              <a:rPr lang="en-US" altLang="ja-JP" b="1" dirty="0" smtClean="0"/>
            </a:br>
            <a:r>
              <a:rPr lang="ja-JP" altLang="en-US" b="1" dirty="0" smtClean="0"/>
              <a:t>実店舗への無料送迎タクシーの特許取得</a:t>
            </a:r>
            <a:endParaRPr kumimoji="1" lang="ja-JP" altLang="en-US" dirty="0"/>
          </a:p>
        </p:txBody>
      </p:sp>
      <p:sp>
        <p:nvSpPr>
          <p:cNvPr id="3" name="コンテンツ プレースホルダ 2"/>
          <p:cNvSpPr>
            <a:spLocks noGrp="1"/>
          </p:cNvSpPr>
          <p:nvPr>
            <p:ph idx="1"/>
          </p:nvPr>
        </p:nvSpPr>
        <p:spPr>
          <a:xfrm>
            <a:off x="1981200" y="1600200"/>
            <a:ext cx="8229600" cy="5257800"/>
          </a:xfrm>
        </p:spPr>
        <p:txBody>
          <a:bodyPr>
            <a:normAutofit lnSpcReduction="10000"/>
          </a:bodyPr>
          <a:lstStyle/>
          <a:p>
            <a:r>
              <a:rPr lang="en-US" altLang="ja-JP" sz="4300" dirty="0"/>
              <a:t>Google</a:t>
            </a:r>
            <a:r>
              <a:rPr lang="ja-JP" altLang="en-US" sz="4300" dirty="0"/>
              <a:t>は約四百</a:t>
            </a:r>
            <a:r>
              <a:rPr lang="ja-JP" altLang="en-US" sz="4300" b="1" dirty="0"/>
              <a:t>億ドル</a:t>
            </a:r>
            <a:r>
              <a:rPr lang="ja-JP" altLang="en-US" sz="4300" dirty="0"/>
              <a:t>の広告売上</a:t>
            </a:r>
            <a:endParaRPr lang="en-US" altLang="ja-JP" sz="4300" dirty="0"/>
          </a:p>
          <a:p>
            <a:r>
              <a:rPr lang="en-US" altLang="ja-JP" sz="4300" dirty="0"/>
              <a:t>Google</a:t>
            </a:r>
            <a:r>
              <a:rPr lang="ja-JP" altLang="en-US" sz="4300" dirty="0"/>
              <a:t>は広告技術に関する新たな特許を取得　オンライン広告で見込みのある顧客を無料もしくはディスカウントしたタクシーに乗せて実店舗まで送迎するサービス</a:t>
            </a:r>
            <a:endParaRPr lang="en-US" altLang="ja-JP" sz="4300" dirty="0"/>
          </a:p>
          <a:p>
            <a:r>
              <a:rPr lang="en-US" altLang="ja-JP" dirty="0">
                <a:hlinkClick r:id="rId3"/>
              </a:rPr>
              <a:t>http://gigazine.net/news/20140127-google-free-taxi/</a:t>
            </a:r>
            <a:endParaRPr lang="en-US" altLang="ja-JP" dirty="0"/>
          </a:p>
          <a:p>
            <a:r>
              <a:rPr lang="ja-JP" altLang="en-US" dirty="0" smtClean="0"/>
              <a:t/>
            </a:r>
            <a:br>
              <a:rPr lang="ja-JP" altLang="en-US" dirty="0" smtClean="0"/>
            </a:br>
            <a:endParaRPr kumimoji="1" lang="ja-JP" altLang="en-US" dirty="0"/>
          </a:p>
        </p:txBody>
      </p:sp>
    </p:spTree>
    <p:extLst>
      <p:ext uri="{BB962C8B-B14F-4D97-AF65-F5344CB8AC3E}">
        <p14:creationId xmlns:p14="http://schemas.microsoft.com/office/powerpoint/2010/main" val="2825257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351584" y="404664"/>
            <a:ext cx="5976664" cy="5904656"/>
          </a:xfrm>
          <a:prstGeom prst="rect">
            <a:avLst/>
          </a:prstGeom>
          <a:noFill/>
          <a:ln w="9525">
            <a:solidFill>
              <a:schemeClr val="tx1"/>
            </a:solidFill>
            <a:miter lim="800000"/>
            <a:headEnd/>
            <a:tailEnd/>
          </a:ln>
          <a:effectLst/>
        </p:spPr>
        <p:txBody>
          <a:bodyPr wrap="none" anchor="ctr"/>
          <a:lstStyle/>
          <a:p>
            <a:endParaRPr lang="ja-JP" altLang="en-US"/>
          </a:p>
        </p:txBody>
      </p:sp>
      <p:sp>
        <p:nvSpPr>
          <p:cNvPr id="17411" name="Line 3"/>
          <p:cNvSpPr>
            <a:spLocks noChangeShapeType="1"/>
          </p:cNvSpPr>
          <p:nvPr/>
        </p:nvSpPr>
        <p:spPr bwMode="auto">
          <a:xfrm flipH="1">
            <a:off x="1847528" y="3212976"/>
            <a:ext cx="8640960" cy="0"/>
          </a:xfrm>
          <a:prstGeom prst="line">
            <a:avLst/>
          </a:prstGeom>
          <a:noFill/>
          <a:ln w="38100">
            <a:solidFill>
              <a:schemeClr val="tx1"/>
            </a:solidFill>
            <a:round/>
            <a:headEnd/>
            <a:tailEnd/>
          </a:ln>
          <a:effectLst/>
        </p:spPr>
        <p:txBody>
          <a:bodyPr wrap="none" anchor="ctr"/>
          <a:lstStyle/>
          <a:p>
            <a:endParaRPr lang="ja-JP" altLang="en-US"/>
          </a:p>
        </p:txBody>
      </p:sp>
      <p:sp>
        <p:nvSpPr>
          <p:cNvPr id="17422" name="Oval 14"/>
          <p:cNvSpPr>
            <a:spLocks noChangeArrowheads="1"/>
          </p:cNvSpPr>
          <p:nvPr/>
        </p:nvSpPr>
        <p:spPr bwMode="auto">
          <a:xfrm>
            <a:off x="5375920" y="4221088"/>
            <a:ext cx="2952328" cy="1080120"/>
          </a:xfrm>
          <a:prstGeom prst="ellipse">
            <a:avLst/>
          </a:prstGeom>
          <a:solidFill>
            <a:srgbClr val="FFFF00"/>
          </a:solidFill>
          <a:ln w="12700">
            <a:solidFill>
              <a:schemeClr val="tx1"/>
            </a:solidFill>
            <a:prstDash val="lgDashDotDot"/>
            <a:round/>
            <a:headEnd/>
            <a:tailEnd/>
          </a:ln>
          <a:effectLst/>
        </p:spPr>
        <p:txBody>
          <a:bodyPr wrap="none" anchor="ctr"/>
          <a:lstStyle/>
          <a:p>
            <a:pPr algn="ctr"/>
            <a:r>
              <a:rPr lang="ja-JP" altLang="en-US" sz="4000" dirty="0">
                <a:latin typeface="Times New Roman" pitchFamily="18" charset="0"/>
              </a:rPr>
              <a:t>無料タクシー</a:t>
            </a:r>
          </a:p>
        </p:txBody>
      </p:sp>
      <p:sp>
        <p:nvSpPr>
          <p:cNvPr id="17426" name="Line 18"/>
          <p:cNvSpPr>
            <a:spLocks noChangeShapeType="1"/>
          </p:cNvSpPr>
          <p:nvPr/>
        </p:nvSpPr>
        <p:spPr bwMode="auto">
          <a:xfrm>
            <a:off x="9768408" y="2420888"/>
            <a:ext cx="0" cy="1584176"/>
          </a:xfrm>
          <a:prstGeom prst="line">
            <a:avLst/>
          </a:prstGeom>
          <a:noFill/>
          <a:ln w="57150">
            <a:solidFill>
              <a:schemeClr val="tx1"/>
            </a:solidFill>
            <a:round/>
            <a:headEnd type="triangle" w="med" len="med"/>
            <a:tailEnd type="triangle" w="med" len="med"/>
          </a:ln>
          <a:effectLst/>
        </p:spPr>
        <p:txBody>
          <a:bodyPr wrap="none" anchor="ctr"/>
          <a:lstStyle/>
          <a:p>
            <a:endParaRPr lang="ja-JP" altLang="en-US"/>
          </a:p>
        </p:txBody>
      </p:sp>
      <p:sp>
        <p:nvSpPr>
          <p:cNvPr id="17427" name="Text Box 19"/>
          <p:cNvSpPr txBox="1">
            <a:spLocks noChangeArrowheads="1"/>
          </p:cNvSpPr>
          <p:nvPr/>
        </p:nvSpPr>
        <p:spPr bwMode="auto">
          <a:xfrm>
            <a:off x="9205892" y="1628800"/>
            <a:ext cx="1210588" cy="707886"/>
          </a:xfrm>
          <a:prstGeom prst="rect">
            <a:avLst/>
          </a:prstGeom>
          <a:noFill/>
          <a:ln w="9525">
            <a:solidFill>
              <a:srgbClr val="FF0000"/>
            </a:solidFill>
            <a:miter lim="800000"/>
            <a:headEnd/>
            <a:tailEnd/>
          </a:ln>
          <a:effectLst/>
        </p:spPr>
        <p:txBody>
          <a:bodyPr wrap="none">
            <a:spAutoFit/>
          </a:bodyPr>
          <a:lstStyle/>
          <a:p>
            <a:r>
              <a:rPr lang="ja-JP" altLang="en-US" sz="4000" dirty="0">
                <a:solidFill>
                  <a:srgbClr val="FF0000"/>
                </a:solidFill>
                <a:latin typeface="Times New Roman" pitchFamily="18" charset="0"/>
              </a:rPr>
              <a:t>有償</a:t>
            </a:r>
          </a:p>
        </p:txBody>
      </p:sp>
      <p:sp>
        <p:nvSpPr>
          <p:cNvPr id="17428" name="Text Box 20"/>
          <p:cNvSpPr txBox="1">
            <a:spLocks noChangeArrowheads="1"/>
          </p:cNvSpPr>
          <p:nvPr/>
        </p:nvSpPr>
        <p:spPr bwMode="auto">
          <a:xfrm>
            <a:off x="9133884" y="4449306"/>
            <a:ext cx="1210588" cy="707886"/>
          </a:xfrm>
          <a:prstGeom prst="rect">
            <a:avLst/>
          </a:prstGeom>
          <a:noFill/>
          <a:ln w="9525">
            <a:solidFill>
              <a:schemeClr val="accent2"/>
            </a:solidFill>
            <a:miter lim="800000"/>
            <a:headEnd/>
            <a:tailEnd/>
          </a:ln>
          <a:effectLst/>
        </p:spPr>
        <p:txBody>
          <a:bodyPr wrap="none">
            <a:spAutoFit/>
          </a:bodyPr>
          <a:lstStyle/>
          <a:p>
            <a:r>
              <a:rPr lang="ja-JP" altLang="en-US" sz="4000" dirty="0">
                <a:solidFill>
                  <a:schemeClr val="accent2"/>
                </a:solidFill>
                <a:latin typeface="Times New Roman" pitchFamily="18" charset="0"/>
              </a:rPr>
              <a:t>無償</a:t>
            </a:r>
          </a:p>
        </p:txBody>
      </p:sp>
      <p:sp>
        <p:nvSpPr>
          <p:cNvPr id="17429" name="Text Box 21"/>
          <p:cNvSpPr txBox="1">
            <a:spLocks noChangeArrowheads="1"/>
          </p:cNvSpPr>
          <p:nvPr/>
        </p:nvSpPr>
        <p:spPr bwMode="auto">
          <a:xfrm>
            <a:off x="3359697" y="3214718"/>
            <a:ext cx="4373313" cy="646331"/>
          </a:xfrm>
          <a:prstGeom prst="rect">
            <a:avLst/>
          </a:prstGeom>
          <a:noFill/>
          <a:ln w="9525">
            <a:noFill/>
            <a:miter lim="800000"/>
            <a:headEnd/>
            <a:tailEnd/>
          </a:ln>
          <a:effectLst/>
        </p:spPr>
        <p:txBody>
          <a:bodyPr wrap="none">
            <a:spAutoFit/>
          </a:bodyPr>
          <a:lstStyle/>
          <a:p>
            <a:r>
              <a:rPr lang="ja-JP" altLang="en-US" sz="3600" dirty="0">
                <a:latin typeface="Times New Roman" pitchFamily="18" charset="0"/>
              </a:rPr>
              <a:t>Ｇｏｏｇｌｅ料に含まれる</a:t>
            </a:r>
          </a:p>
        </p:txBody>
      </p:sp>
      <p:sp>
        <p:nvSpPr>
          <p:cNvPr id="17430" name="Text Box 22"/>
          <p:cNvSpPr txBox="1">
            <a:spLocks noChangeArrowheads="1"/>
          </p:cNvSpPr>
          <p:nvPr/>
        </p:nvSpPr>
        <p:spPr bwMode="auto">
          <a:xfrm>
            <a:off x="3071664" y="2422630"/>
            <a:ext cx="4826962" cy="646331"/>
          </a:xfrm>
          <a:prstGeom prst="rect">
            <a:avLst/>
          </a:prstGeom>
          <a:noFill/>
          <a:ln w="9525">
            <a:noFill/>
            <a:miter lim="800000"/>
            <a:headEnd/>
            <a:tailEnd/>
          </a:ln>
          <a:effectLst/>
        </p:spPr>
        <p:txBody>
          <a:bodyPr wrap="none">
            <a:spAutoFit/>
          </a:bodyPr>
          <a:lstStyle/>
          <a:p>
            <a:r>
              <a:rPr lang="ja-JP" altLang="en-US" sz="3600" dirty="0">
                <a:latin typeface="Times New Roman" pitchFamily="18" charset="0"/>
              </a:rPr>
              <a:t>Ｇｏｏｇｌｅ料に含まれない</a:t>
            </a:r>
          </a:p>
        </p:txBody>
      </p:sp>
      <p:sp>
        <p:nvSpPr>
          <p:cNvPr id="17431" name="Text Box 23"/>
          <p:cNvSpPr txBox="1">
            <a:spLocks noChangeArrowheads="1"/>
          </p:cNvSpPr>
          <p:nvPr/>
        </p:nvSpPr>
        <p:spPr bwMode="auto">
          <a:xfrm>
            <a:off x="8328248" y="1491766"/>
            <a:ext cx="738664" cy="3665427"/>
          </a:xfrm>
          <a:prstGeom prst="rect">
            <a:avLst/>
          </a:prstGeom>
          <a:noFill/>
          <a:ln w="9525">
            <a:noFill/>
            <a:miter lim="800000"/>
            <a:headEnd/>
            <a:tailEnd/>
          </a:ln>
          <a:effectLst/>
        </p:spPr>
        <p:txBody>
          <a:bodyPr vert="eaVert" wrap="none">
            <a:spAutoFit/>
          </a:bodyPr>
          <a:lstStyle/>
          <a:p>
            <a:r>
              <a:rPr lang="ja-JP" altLang="en-US" sz="3600" dirty="0">
                <a:latin typeface="Times New Roman" pitchFamily="18" charset="0"/>
              </a:rPr>
              <a:t>経営者のポリシー</a:t>
            </a:r>
          </a:p>
        </p:txBody>
      </p:sp>
      <p:sp>
        <p:nvSpPr>
          <p:cNvPr id="42" name="Oval 14"/>
          <p:cNvSpPr>
            <a:spLocks noChangeArrowheads="1"/>
          </p:cNvSpPr>
          <p:nvPr/>
        </p:nvSpPr>
        <p:spPr bwMode="auto">
          <a:xfrm>
            <a:off x="5447928" y="1700808"/>
            <a:ext cx="2880320" cy="792088"/>
          </a:xfrm>
          <a:prstGeom prst="ellipse">
            <a:avLst/>
          </a:prstGeom>
          <a:solidFill>
            <a:srgbClr val="FFFF00"/>
          </a:solidFill>
          <a:ln w="19050">
            <a:solidFill>
              <a:schemeClr val="tx1"/>
            </a:solidFill>
            <a:prstDash val="lgDashDotDot"/>
            <a:round/>
            <a:headEnd/>
            <a:tailEnd/>
          </a:ln>
          <a:effectLst/>
        </p:spPr>
        <p:txBody>
          <a:bodyPr wrap="none" anchor="ctr"/>
          <a:lstStyle/>
          <a:p>
            <a:pPr algn="ctr"/>
            <a:r>
              <a:rPr lang="ja-JP" altLang="en-US" sz="4000" dirty="0">
                <a:latin typeface="Times New Roman" pitchFamily="18" charset="0"/>
              </a:rPr>
              <a:t>有料宿泊</a:t>
            </a:r>
          </a:p>
        </p:txBody>
      </p:sp>
      <p:sp>
        <p:nvSpPr>
          <p:cNvPr id="44" name="Oval 14"/>
          <p:cNvSpPr>
            <a:spLocks noChangeArrowheads="1"/>
          </p:cNvSpPr>
          <p:nvPr/>
        </p:nvSpPr>
        <p:spPr bwMode="auto">
          <a:xfrm>
            <a:off x="2783632" y="5301208"/>
            <a:ext cx="5040560" cy="980728"/>
          </a:xfrm>
          <a:prstGeom prst="ellipse">
            <a:avLst/>
          </a:prstGeom>
          <a:solidFill>
            <a:srgbClr val="FFFF00"/>
          </a:solidFill>
          <a:ln w="38100" cmpd="dbl">
            <a:solidFill>
              <a:schemeClr val="tx1"/>
            </a:solidFill>
            <a:round/>
            <a:headEnd/>
            <a:tailEnd/>
          </a:ln>
          <a:effectLst/>
        </p:spPr>
        <p:txBody>
          <a:bodyPr wrap="none" anchor="ctr"/>
          <a:lstStyle/>
          <a:p>
            <a:pPr algn="ctr"/>
            <a:r>
              <a:rPr lang="ja-JP" altLang="en-US" sz="5400" dirty="0">
                <a:latin typeface="Times New Roman" pitchFamily="18" charset="0"/>
              </a:rPr>
              <a:t>検索・案内</a:t>
            </a:r>
          </a:p>
        </p:txBody>
      </p:sp>
      <p:sp>
        <p:nvSpPr>
          <p:cNvPr id="45" name="Oval 14"/>
          <p:cNvSpPr>
            <a:spLocks noChangeArrowheads="1"/>
          </p:cNvSpPr>
          <p:nvPr/>
        </p:nvSpPr>
        <p:spPr bwMode="auto">
          <a:xfrm>
            <a:off x="4727848" y="476672"/>
            <a:ext cx="2871936" cy="1224136"/>
          </a:xfrm>
          <a:prstGeom prst="ellipse">
            <a:avLst/>
          </a:prstGeom>
          <a:solidFill>
            <a:srgbClr val="FFFF00"/>
          </a:solidFill>
          <a:ln w="38100" cmpd="dbl">
            <a:solidFill>
              <a:schemeClr val="tx1">
                <a:lumMod val="95000"/>
                <a:lumOff val="5000"/>
              </a:schemeClr>
            </a:solidFill>
            <a:round/>
            <a:headEnd/>
            <a:tailEnd/>
          </a:ln>
          <a:effectLst/>
        </p:spPr>
        <p:txBody>
          <a:bodyPr wrap="none" anchor="ctr"/>
          <a:lstStyle/>
          <a:p>
            <a:pPr algn="ctr"/>
            <a:r>
              <a:rPr lang="ja-JP" altLang="en-US" sz="5400" dirty="0">
                <a:latin typeface="Times New Roman" pitchFamily="18" charset="0"/>
              </a:rPr>
              <a:t>広告</a:t>
            </a:r>
          </a:p>
        </p:txBody>
      </p:sp>
      <p:sp>
        <p:nvSpPr>
          <p:cNvPr id="16" name="Oval 14"/>
          <p:cNvSpPr>
            <a:spLocks noChangeArrowheads="1"/>
          </p:cNvSpPr>
          <p:nvPr/>
        </p:nvSpPr>
        <p:spPr bwMode="auto">
          <a:xfrm>
            <a:off x="2711624" y="548680"/>
            <a:ext cx="1800200" cy="1584176"/>
          </a:xfrm>
          <a:prstGeom prst="ellipse">
            <a:avLst/>
          </a:prstGeom>
          <a:solidFill>
            <a:srgbClr val="FFFF00"/>
          </a:solidFill>
          <a:ln w="57150" cmpd="dbl">
            <a:solidFill>
              <a:schemeClr val="tx1"/>
            </a:solidFill>
            <a:round/>
            <a:headEnd/>
            <a:tailEnd/>
          </a:ln>
          <a:effectLst/>
        </p:spPr>
        <p:txBody>
          <a:bodyPr wrap="none" anchor="ctr"/>
          <a:lstStyle/>
          <a:p>
            <a:pPr algn="ctr"/>
            <a:r>
              <a:rPr lang="ja-JP" altLang="en-US" sz="4000" dirty="0">
                <a:latin typeface="Times New Roman" pitchFamily="18" charset="0"/>
              </a:rPr>
              <a:t>物販</a:t>
            </a:r>
          </a:p>
        </p:txBody>
      </p:sp>
      <p:sp>
        <p:nvSpPr>
          <p:cNvPr id="17" name="Oval 14"/>
          <p:cNvSpPr>
            <a:spLocks noChangeArrowheads="1"/>
          </p:cNvSpPr>
          <p:nvPr/>
        </p:nvSpPr>
        <p:spPr bwMode="auto">
          <a:xfrm>
            <a:off x="2423592" y="4077072"/>
            <a:ext cx="2448272" cy="1224136"/>
          </a:xfrm>
          <a:prstGeom prst="ellipse">
            <a:avLst/>
          </a:prstGeom>
          <a:solidFill>
            <a:srgbClr val="FFFF00"/>
          </a:solidFill>
          <a:ln w="19050">
            <a:solidFill>
              <a:schemeClr val="tx1"/>
            </a:solidFill>
            <a:round/>
            <a:headEnd/>
            <a:tailEnd/>
          </a:ln>
          <a:effectLst/>
        </p:spPr>
        <p:txBody>
          <a:bodyPr wrap="none" anchor="ctr"/>
          <a:lstStyle/>
          <a:p>
            <a:pPr algn="ctr"/>
            <a:r>
              <a:rPr lang="ja-JP" altLang="en-US" sz="2800" dirty="0">
                <a:latin typeface="Times New Roman" pitchFamily="18" charset="0"/>
              </a:rPr>
              <a:t>ニュース</a:t>
            </a:r>
          </a:p>
        </p:txBody>
      </p:sp>
      <p:sp>
        <p:nvSpPr>
          <p:cNvPr id="18" name="下矢印 17"/>
          <p:cNvSpPr/>
          <p:nvPr/>
        </p:nvSpPr>
        <p:spPr>
          <a:xfrm>
            <a:off x="6456040" y="2276872"/>
            <a:ext cx="2088232" cy="2808312"/>
          </a:xfrm>
          <a:prstGeom prst="downArrow">
            <a:avLst/>
          </a:prstGeom>
          <a:noFill/>
          <a:ln w="317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29903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360040"/>
            <a:ext cx="8229600" cy="1484784"/>
          </a:xfrm>
          <a:solidFill>
            <a:srgbClr val="FFFF00"/>
          </a:solidFill>
          <a:ln w="38100">
            <a:solidFill>
              <a:schemeClr val="tx1">
                <a:lumMod val="95000"/>
                <a:lumOff val="5000"/>
              </a:schemeClr>
            </a:solidFill>
          </a:ln>
        </p:spPr>
        <p:txBody>
          <a:bodyPr>
            <a:normAutofit/>
          </a:bodyPr>
          <a:lstStyle/>
          <a:p>
            <a:pPr algn="ctr"/>
            <a:r>
              <a:rPr lang="ja-JP" altLang="en-US" dirty="0" smtClean="0"/>
              <a:t>ＧＯＯＧＬＥ戦略</a:t>
            </a:r>
            <a:r>
              <a:rPr lang="en-US" altLang="ja-JP" dirty="0" smtClean="0"/>
              <a:t/>
            </a:r>
            <a:br>
              <a:rPr lang="en-US" altLang="ja-JP" dirty="0" smtClean="0"/>
            </a:br>
            <a:r>
              <a:rPr lang="ja-JP" altLang="en-US" dirty="0" smtClean="0"/>
              <a:t>人流業発展の兆し</a:t>
            </a:r>
            <a:endParaRPr kumimoji="1" lang="ja-JP" altLang="en-US" dirty="0"/>
          </a:p>
        </p:txBody>
      </p:sp>
      <p:sp>
        <p:nvSpPr>
          <p:cNvPr id="3" name="コンテンツ プレースホルダ 2"/>
          <p:cNvSpPr>
            <a:spLocks noGrp="1"/>
          </p:cNvSpPr>
          <p:nvPr>
            <p:ph idx="1"/>
          </p:nvPr>
        </p:nvSpPr>
        <p:spPr>
          <a:xfrm>
            <a:off x="1981200" y="2071390"/>
            <a:ext cx="8507288" cy="4786611"/>
          </a:xfrm>
        </p:spPr>
        <p:txBody>
          <a:bodyPr>
            <a:normAutofit/>
          </a:bodyPr>
          <a:lstStyle/>
          <a:p>
            <a:r>
              <a:rPr lang="ja-JP" altLang="en-US" sz="4000" dirty="0">
                <a:solidFill>
                  <a:srgbClr val="FF0000"/>
                </a:solidFill>
              </a:rPr>
              <a:t>旅行業（人流業、総合生活移動産業）として展開</a:t>
            </a:r>
            <a:r>
              <a:rPr lang="ja-JP" altLang="en-US" dirty="0" smtClean="0"/>
              <a:t>物流では当たり前の利用運送的ビジネス</a:t>
            </a:r>
            <a:endParaRPr lang="en-US" altLang="ja-JP" dirty="0" smtClean="0"/>
          </a:p>
          <a:p>
            <a:r>
              <a:rPr lang="ja-JP" altLang="en-US" sz="4000" dirty="0">
                <a:solidFill>
                  <a:srgbClr val="FF0000"/>
                </a:solidFill>
              </a:rPr>
              <a:t>クラウド（アプリ）を活用</a:t>
            </a:r>
            <a:r>
              <a:rPr lang="ja-JP" altLang="en-US" dirty="0" smtClean="0"/>
              <a:t>しているから、システム開発コストは安く、顧客囲い込み可能</a:t>
            </a:r>
            <a:endParaRPr lang="en-US" altLang="ja-JP" dirty="0" smtClean="0"/>
          </a:p>
          <a:p>
            <a:r>
              <a:rPr lang="ja-JP" altLang="en-US" dirty="0" smtClean="0"/>
              <a:t>人流業の</a:t>
            </a:r>
            <a:r>
              <a:rPr lang="ja-JP" altLang="en-US" sz="4000" dirty="0">
                <a:solidFill>
                  <a:srgbClr val="FF0000"/>
                </a:solidFill>
              </a:rPr>
              <a:t>ビジネスモデルを確立</a:t>
            </a:r>
            <a:r>
              <a:rPr lang="ja-JP" altLang="en-US" dirty="0" smtClean="0"/>
              <a:t>するのはＧＯＯＧＬＥ　ようやく物流業に匹敵するものが登場の兆し</a:t>
            </a:r>
          </a:p>
          <a:p>
            <a:endParaRPr lang="en-US" altLang="ja-JP" dirty="0" smtClean="0"/>
          </a:p>
          <a:p>
            <a:endParaRPr lang="ja-JP" altLang="ja-JP" dirty="0" smtClean="0"/>
          </a:p>
          <a:p>
            <a:endParaRPr kumimoji="1" lang="ja-JP" altLang="en-US" dirty="0"/>
          </a:p>
        </p:txBody>
      </p:sp>
    </p:spTree>
    <p:extLst>
      <p:ext uri="{BB962C8B-B14F-4D97-AF65-F5344CB8AC3E}">
        <p14:creationId xmlns:p14="http://schemas.microsoft.com/office/powerpoint/2010/main" val="3274152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1426</Words>
  <Application>Microsoft Office PowerPoint</Application>
  <PresentationFormat>ワイド画面</PresentationFormat>
  <Paragraphs>185</Paragraphs>
  <Slides>30</Slides>
  <Notes>22</Notes>
  <HiddenSlides>1</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7" baseType="lpstr">
      <vt:lpstr>ＭＳ Ｐゴシック</vt:lpstr>
      <vt:lpstr>Arial</vt:lpstr>
      <vt:lpstr>Calibri</vt:lpstr>
      <vt:lpstr>Calibri Light</vt:lpstr>
      <vt:lpstr>Times New Roman</vt:lpstr>
      <vt:lpstr>Office テーマ</vt:lpstr>
      <vt:lpstr>スライド</vt:lpstr>
      <vt:lpstr>Google,Uber,Airbnbが 投げかけているもの  新しい共産主義の誕生 </vt:lpstr>
      <vt:lpstr>Uber、Airbnbに巨額投資がなされるわけ</vt:lpstr>
      <vt:lpstr>PowerPoint プレゼンテーション</vt:lpstr>
      <vt:lpstr>日常と非日常の接近　（人流） </vt:lpstr>
      <vt:lpstr>2008年高崎経済大講義ノートから抜粋　 Google　Ride　Finder</vt:lpstr>
      <vt:lpstr>無料送迎タクシー</vt:lpstr>
      <vt:lpstr>Googleが新たな広告戦略 実店舗への無料送迎タクシーの特許取得</vt:lpstr>
      <vt:lpstr>PowerPoint プレゼンテーション</vt:lpstr>
      <vt:lpstr>ＧＯＯＧＬＥ戦略 人流業発展の兆し</vt:lpstr>
      <vt:lpstr>PowerPoint プレゼンテーション</vt:lpstr>
      <vt:lpstr>Googleの人流戦略</vt:lpstr>
      <vt:lpstr>ウェアラブルコンピュータ 目と手　⇒　人工知能への一里塚</vt:lpstr>
      <vt:lpstr>非言語世界への進出</vt:lpstr>
      <vt:lpstr>評価の物差し</vt:lpstr>
      <vt:lpstr>「くまもん」と「土佐犬」は違うか同じか</vt:lpstr>
      <vt:lpstr>みにくいアヒルの子の定理 （Theorem of the ugly duckling）</vt:lpstr>
      <vt:lpstr>観光学の脳科学への収斂（人流学）</vt:lpstr>
      <vt:lpstr>PowerPoint プレゼンテーション</vt:lpstr>
      <vt:lpstr>g-コンテンツ協議会（委員長寺前） 観光ウェアラブル実証実験</vt:lpstr>
      <vt:lpstr>ニューヨークの独立系カフェで月45ドル～の定額コーヒー飲み放題を提供するアプリ Cups</vt:lpstr>
      <vt:lpstr>PowerPoint プレゼンテーション</vt:lpstr>
      <vt:lpstr>スマホ配車アプリ</vt:lpstr>
      <vt:lpstr>通勤時間帯 uberPOOL乗り放題プラン</vt:lpstr>
      <vt:lpstr>月極定額 飲食・着・宿泊・乗り放題 ⇕ ベイシック・インカム</vt:lpstr>
      <vt:lpstr>フリーミアム（Freemium）</vt:lpstr>
      <vt:lpstr>通常のパッケージ・ツアー</vt:lpstr>
      <vt:lpstr>マルチ・パッケージ・ツアー 例　ＪＴＢ　ジェロン・タクシー</vt:lpstr>
      <vt:lpstr>高齢者用タクシー乗り放題プラン（JERONタクシー）</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,uber,Airbnbが 投げかけているもの</dc:title>
  <dc:creator>寺前秀一</dc:creator>
  <cp:lastModifiedBy>寺前秀一</cp:lastModifiedBy>
  <cp:revision>12</cp:revision>
  <dcterms:created xsi:type="dcterms:W3CDTF">2016-08-05T08:44:56Z</dcterms:created>
  <dcterms:modified xsi:type="dcterms:W3CDTF">2016-08-05T11:51:29Z</dcterms:modified>
</cp:coreProperties>
</file>