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58" r:id="rId4"/>
    <p:sldId id="292" r:id="rId5"/>
    <p:sldId id="293" r:id="rId6"/>
    <p:sldId id="294" r:id="rId7"/>
    <p:sldId id="295" r:id="rId8"/>
    <p:sldId id="296" r:id="rId9"/>
    <p:sldId id="262" r:id="rId10"/>
    <p:sldId id="263" r:id="rId11"/>
    <p:sldId id="297" r:id="rId12"/>
    <p:sldId id="303" r:id="rId13"/>
    <p:sldId id="259" r:id="rId14"/>
    <p:sldId id="301" r:id="rId15"/>
    <p:sldId id="298" r:id="rId16"/>
    <p:sldId id="261" r:id="rId17"/>
    <p:sldId id="287" r:id="rId18"/>
    <p:sldId id="302" r:id="rId19"/>
    <p:sldId id="299" r:id="rId20"/>
    <p:sldId id="300" r:id="rId21"/>
    <p:sldId id="276" r:id="rId22"/>
    <p:sldId id="277" r:id="rId23"/>
    <p:sldId id="308" r:id="rId24"/>
    <p:sldId id="266" r:id="rId25"/>
    <p:sldId id="271" r:id="rId26"/>
    <p:sldId id="304" r:id="rId27"/>
    <p:sldId id="272" r:id="rId28"/>
    <p:sldId id="281" r:id="rId29"/>
    <p:sldId id="282" r:id="rId30"/>
    <p:sldId id="283" r:id="rId31"/>
    <p:sldId id="309" r:id="rId32"/>
    <p:sldId id="284" r:id="rId33"/>
    <p:sldId id="285" r:id="rId34"/>
    <p:sldId id="305" r:id="rId35"/>
    <p:sldId id="306" r:id="rId36"/>
    <p:sldId id="307" r:id="rId3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p:cViewPr varScale="1">
        <p:scale>
          <a:sx n="89" d="100"/>
          <a:sy n="89" d="100"/>
        </p:scale>
        <p:origin x="374" y="67"/>
      </p:cViewPr>
      <p:guideLst/>
    </p:cSldViewPr>
  </p:slideViewPr>
  <p:notesTextViewPr>
    <p:cViewPr>
      <p:scale>
        <a:sx n="1" d="1"/>
        <a:sy n="1" d="1"/>
      </p:scale>
      <p:origin x="0" y="0"/>
    </p:cViewPr>
  </p:notesTextViewPr>
  <p:sorterViewPr>
    <p:cViewPr>
      <p:scale>
        <a:sx n="69" d="100"/>
        <a:sy n="6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87908C-535C-40E9-A65B-8D280160790E}" type="datetimeFigureOut">
              <a:rPr kumimoji="1" lang="ja-JP" altLang="en-US" smtClean="0"/>
              <a:t>2016/6/4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5A7BD-EC22-450C-9D11-1C1569C3A6F7}" type="slidenum">
              <a:rPr kumimoji="1" lang="ja-JP" altLang="en-US" smtClean="0"/>
              <a:t>‹#›</a:t>
            </a:fld>
            <a:endParaRPr kumimoji="1" lang="ja-JP" altLang="en-US"/>
          </a:p>
        </p:txBody>
      </p:sp>
    </p:spTree>
    <p:extLst>
      <p:ext uri="{BB962C8B-B14F-4D97-AF65-F5344CB8AC3E}">
        <p14:creationId xmlns:p14="http://schemas.microsoft.com/office/powerpoint/2010/main" val="20178955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7F3FC4-1EDB-49A5-81DA-96DDF2571FFA}" type="slidenum">
              <a:rPr kumimoji="1" lang="ja-JP" altLang="en-US" smtClean="0"/>
              <a:pPr/>
              <a:t>3</a:t>
            </a:fld>
            <a:endParaRPr kumimoji="1" lang="ja-JP" altLang="en-US"/>
          </a:p>
        </p:txBody>
      </p:sp>
    </p:spTree>
    <p:extLst>
      <p:ext uri="{BB962C8B-B14F-4D97-AF65-F5344CB8AC3E}">
        <p14:creationId xmlns:p14="http://schemas.microsoft.com/office/powerpoint/2010/main" val="1612667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28</a:t>
            </a:fld>
            <a:endParaRPr kumimoji="1" lang="ja-JP" altLang="en-US"/>
          </a:p>
        </p:txBody>
      </p:sp>
    </p:spTree>
    <p:extLst>
      <p:ext uri="{BB962C8B-B14F-4D97-AF65-F5344CB8AC3E}">
        <p14:creationId xmlns:p14="http://schemas.microsoft.com/office/powerpoint/2010/main" val="3111981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29</a:t>
            </a:fld>
            <a:endParaRPr kumimoji="1" lang="ja-JP" altLang="en-US"/>
          </a:p>
        </p:txBody>
      </p:sp>
    </p:spTree>
    <p:extLst>
      <p:ext uri="{BB962C8B-B14F-4D97-AF65-F5344CB8AC3E}">
        <p14:creationId xmlns:p14="http://schemas.microsoft.com/office/powerpoint/2010/main" val="3410529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30</a:t>
            </a:fld>
            <a:endParaRPr kumimoji="1" lang="ja-JP" altLang="en-US"/>
          </a:p>
        </p:txBody>
      </p:sp>
    </p:spTree>
    <p:extLst>
      <p:ext uri="{BB962C8B-B14F-4D97-AF65-F5344CB8AC3E}">
        <p14:creationId xmlns:p14="http://schemas.microsoft.com/office/powerpoint/2010/main" val="1519547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31</a:t>
            </a:fld>
            <a:endParaRPr kumimoji="1" lang="ja-JP" altLang="en-US"/>
          </a:p>
        </p:txBody>
      </p:sp>
    </p:spTree>
    <p:extLst>
      <p:ext uri="{BB962C8B-B14F-4D97-AF65-F5344CB8AC3E}">
        <p14:creationId xmlns:p14="http://schemas.microsoft.com/office/powerpoint/2010/main" val="2081636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32</a:t>
            </a:fld>
            <a:endParaRPr kumimoji="1" lang="ja-JP" altLang="en-US"/>
          </a:p>
        </p:txBody>
      </p:sp>
    </p:spTree>
    <p:extLst>
      <p:ext uri="{BB962C8B-B14F-4D97-AF65-F5344CB8AC3E}">
        <p14:creationId xmlns:p14="http://schemas.microsoft.com/office/powerpoint/2010/main" val="3383386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33</a:t>
            </a:fld>
            <a:endParaRPr kumimoji="1" lang="ja-JP" altLang="en-US"/>
          </a:p>
        </p:txBody>
      </p:sp>
    </p:spTree>
    <p:extLst>
      <p:ext uri="{BB962C8B-B14F-4D97-AF65-F5344CB8AC3E}">
        <p14:creationId xmlns:p14="http://schemas.microsoft.com/office/powerpoint/2010/main" val="724560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34</a:t>
            </a:fld>
            <a:endParaRPr kumimoji="1" lang="ja-JP" altLang="en-US"/>
          </a:p>
        </p:txBody>
      </p:sp>
    </p:spTree>
    <p:extLst>
      <p:ext uri="{BB962C8B-B14F-4D97-AF65-F5344CB8AC3E}">
        <p14:creationId xmlns:p14="http://schemas.microsoft.com/office/powerpoint/2010/main" val="467892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36</a:t>
            </a:fld>
            <a:endParaRPr kumimoji="1" lang="ja-JP" altLang="en-US"/>
          </a:p>
        </p:txBody>
      </p:sp>
    </p:spTree>
    <p:extLst>
      <p:ext uri="{BB962C8B-B14F-4D97-AF65-F5344CB8AC3E}">
        <p14:creationId xmlns:p14="http://schemas.microsoft.com/office/powerpoint/2010/main" val="143433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027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027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68BC49-A950-4B16-B486-C50F3DE7D20F}" type="slidenum">
              <a:rPr lang="en-US" altLang="ja-JP" smtClean="0">
                <a:latin typeface="Arial" pitchFamily="34" charset="0"/>
              </a:rPr>
              <a:pPr/>
              <a:t>4</a:t>
            </a:fld>
            <a:endParaRPr lang="en-US" altLang="ja-JP" smtClean="0">
              <a:latin typeface="Arial" pitchFamily="34" charset="0"/>
            </a:endParaRPr>
          </a:p>
        </p:txBody>
      </p:sp>
    </p:spTree>
    <p:extLst>
      <p:ext uri="{BB962C8B-B14F-4D97-AF65-F5344CB8AC3E}">
        <p14:creationId xmlns:p14="http://schemas.microsoft.com/office/powerpoint/2010/main" val="127201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E475E62-1884-4C39-8A6A-932CAB56D6E7}" type="slidenum">
              <a:rPr kumimoji="1" lang="ja-JP" altLang="en-US" smtClean="0"/>
              <a:pPr/>
              <a:t>5</a:t>
            </a:fld>
            <a:endParaRPr kumimoji="1" lang="ja-JP" altLang="en-US"/>
          </a:p>
        </p:txBody>
      </p:sp>
    </p:spTree>
    <p:extLst>
      <p:ext uri="{BB962C8B-B14F-4D97-AF65-F5344CB8AC3E}">
        <p14:creationId xmlns:p14="http://schemas.microsoft.com/office/powerpoint/2010/main" val="244115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027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027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68BC49-A950-4B16-B486-C50F3DE7D20F}" type="slidenum">
              <a:rPr lang="en-US" altLang="ja-JP" smtClean="0">
                <a:latin typeface="Arial" pitchFamily="34" charset="0"/>
              </a:rPr>
              <a:pPr/>
              <a:t>6</a:t>
            </a:fld>
            <a:endParaRPr lang="en-US" altLang="ja-JP" smtClean="0">
              <a:latin typeface="Arial" pitchFamily="34" charset="0"/>
            </a:endParaRPr>
          </a:p>
        </p:txBody>
      </p:sp>
    </p:spTree>
    <p:extLst>
      <p:ext uri="{BB962C8B-B14F-4D97-AF65-F5344CB8AC3E}">
        <p14:creationId xmlns:p14="http://schemas.microsoft.com/office/powerpoint/2010/main" val="32180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E475E62-1884-4C39-8A6A-932CAB56D6E7}" type="slidenum">
              <a:rPr kumimoji="1" lang="ja-JP" altLang="en-US" smtClean="0"/>
              <a:pPr/>
              <a:t>7</a:t>
            </a:fld>
            <a:endParaRPr kumimoji="1" lang="ja-JP" altLang="en-US"/>
          </a:p>
        </p:txBody>
      </p:sp>
    </p:spTree>
    <p:extLst>
      <p:ext uri="{BB962C8B-B14F-4D97-AF65-F5344CB8AC3E}">
        <p14:creationId xmlns:p14="http://schemas.microsoft.com/office/powerpoint/2010/main" val="1163807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0340C91-93B2-401F-998D-16D3520C07C9}" type="slidenum">
              <a:rPr kumimoji="1" lang="ja-JP" altLang="en-US" smtClean="0"/>
              <a:pPr/>
              <a:t>8</a:t>
            </a:fld>
            <a:endParaRPr kumimoji="1" lang="ja-JP" altLang="en-US"/>
          </a:p>
        </p:txBody>
      </p:sp>
    </p:spTree>
    <p:extLst>
      <p:ext uri="{BB962C8B-B14F-4D97-AF65-F5344CB8AC3E}">
        <p14:creationId xmlns:p14="http://schemas.microsoft.com/office/powerpoint/2010/main" val="2621981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21</a:t>
            </a:fld>
            <a:endParaRPr kumimoji="1" lang="ja-JP" altLang="en-US"/>
          </a:p>
        </p:txBody>
      </p:sp>
    </p:spTree>
    <p:extLst>
      <p:ext uri="{BB962C8B-B14F-4D97-AF65-F5344CB8AC3E}">
        <p14:creationId xmlns:p14="http://schemas.microsoft.com/office/powerpoint/2010/main" val="3313956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22</a:t>
            </a:fld>
            <a:endParaRPr kumimoji="1" lang="ja-JP" altLang="en-US"/>
          </a:p>
        </p:txBody>
      </p:sp>
    </p:spTree>
    <p:extLst>
      <p:ext uri="{BB962C8B-B14F-4D97-AF65-F5344CB8AC3E}">
        <p14:creationId xmlns:p14="http://schemas.microsoft.com/office/powerpoint/2010/main" val="163694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E65A151-1243-4A7C-913A-99175E985727}" type="slidenum">
              <a:rPr kumimoji="1" lang="ja-JP" altLang="en-US" smtClean="0"/>
              <a:pPr/>
              <a:t>26</a:t>
            </a:fld>
            <a:endParaRPr kumimoji="1" lang="ja-JP" altLang="en-US"/>
          </a:p>
        </p:txBody>
      </p:sp>
    </p:spTree>
    <p:extLst>
      <p:ext uri="{BB962C8B-B14F-4D97-AF65-F5344CB8AC3E}">
        <p14:creationId xmlns:p14="http://schemas.microsoft.com/office/powerpoint/2010/main" val="52527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379476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159388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2555216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87774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96195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1880907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283001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1084372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420129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920632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49D09B-608F-4DA5-8799-1ABA5D5CC483}" type="datetimeFigureOut">
              <a:rPr kumimoji="1" lang="ja-JP" altLang="en-US" smtClean="0"/>
              <a:t>2016/6/4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957896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9D09B-608F-4DA5-8799-1ABA5D5CC483}" type="datetimeFigureOut">
              <a:rPr kumimoji="1" lang="ja-JP" altLang="en-US" smtClean="0"/>
              <a:t>2016/6/4</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2D413-60D3-4127-A46A-A31AEF605CF8}" type="slidenum">
              <a:rPr kumimoji="1" lang="ja-JP" altLang="en-US" smtClean="0"/>
              <a:t>‹#›</a:t>
            </a:fld>
            <a:endParaRPr kumimoji="1" lang="ja-JP" altLang="en-US"/>
          </a:p>
        </p:txBody>
      </p:sp>
    </p:spTree>
    <p:extLst>
      <p:ext uri="{BB962C8B-B14F-4D97-AF65-F5344CB8AC3E}">
        <p14:creationId xmlns:p14="http://schemas.microsoft.com/office/powerpoint/2010/main" val="2722024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boostar.me/2015/12/07/1329" TargetMode="External"/><Relationship Id="rId2" Type="http://schemas.openxmlformats.org/officeDocument/2006/relationships/hyperlink" Target="http://u-rin.co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tmp"/><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ln>
            <a:solidFill>
              <a:schemeClr val="tx1">
                <a:lumMod val="95000"/>
                <a:lumOff val="5000"/>
              </a:schemeClr>
            </a:solidFill>
          </a:ln>
        </p:spPr>
        <p:txBody>
          <a:bodyPr/>
          <a:lstStyle/>
          <a:p>
            <a:r>
              <a:rPr kumimoji="1" lang="ja-JP" altLang="en-US" dirty="0" smtClean="0"/>
              <a:t>インバウンド観光と地方都市のあり方（銚子を例に）</a:t>
            </a:r>
            <a:endParaRPr kumimoji="1" lang="ja-JP" altLang="en-US" dirty="0"/>
          </a:p>
        </p:txBody>
      </p:sp>
      <p:sp>
        <p:nvSpPr>
          <p:cNvPr id="4" name="サブタイトル 3"/>
          <p:cNvSpPr>
            <a:spLocks noGrp="1"/>
          </p:cNvSpPr>
          <p:nvPr>
            <p:ph type="subTitle" idx="1"/>
          </p:nvPr>
        </p:nvSpPr>
        <p:spPr>
          <a:xfrm>
            <a:off x="1524000" y="4404292"/>
            <a:ext cx="9144000" cy="909577"/>
          </a:xfrm>
        </p:spPr>
        <p:txBody>
          <a:bodyPr/>
          <a:lstStyle/>
          <a:p>
            <a:r>
              <a:rPr kumimoji="1" lang="ja-JP" altLang="en-US" dirty="0" smtClean="0"/>
              <a:t>人流・観光研究所長（観光学博士）</a:t>
            </a:r>
            <a:endParaRPr lang="en-US" altLang="ja-JP" dirty="0" smtClean="0"/>
          </a:p>
          <a:p>
            <a:r>
              <a:rPr kumimoji="1" lang="ja-JP" altLang="en-US" dirty="0" smtClean="0"/>
              <a:t>寺前秀一　</a:t>
            </a:r>
            <a:r>
              <a:rPr kumimoji="1" lang="en-US" altLang="ja-JP" dirty="0" smtClean="0"/>
              <a:t>www.jinryu.jp</a:t>
            </a:r>
          </a:p>
        </p:txBody>
      </p:sp>
    </p:spTree>
    <p:extLst>
      <p:ext uri="{BB962C8B-B14F-4D97-AF65-F5344CB8AC3E}">
        <p14:creationId xmlns:p14="http://schemas.microsoft.com/office/powerpoint/2010/main" val="3606235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04421" y="99870"/>
            <a:ext cx="5307857" cy="4535901"/>
          </a:xfrm>
          <a:prstGeom prst="rect">
            <a:avLst/>
          </a:prstGeom>
        </p:spPr>
      </p:pic>
      <p:pic>
        <p:nvPicPr>
          <p:cNvPr id="7" name="図 6"/>
          <p:cNvPicPr>
            <a:picLocks noChangeAspect="1"/>
          </p:cNvPicPr>
          <p:nvPr/>
        </p:nvPicPr>
        <p:blipFill>
          <a:blip r:embed="rId3"/>
          <a:stretch>
            <a:fillRect/>
          </a:stretch>
        </p:blipFill>
        <p:spPr>
          <a:xfrm>
            <a:off x="5434642" y="1878985"/>
            <a:ext cx="6777172" cy="4847148"/>
          </a:xfrm>
          <a:prstGeom prst="rect">
            <a:avLst/>
          </a:prstGeom>
        </p:spPr>
      </p:pic>
      <p:sp>
        <p:nvSpPr>
          <p:cNvPr id="8" name="正方形/長方形 7"/>
          <p:cNvSpPr/>
          <p:nvPr/>
        </p:nvSpPr>
        <p:spPr>
          <a:xfrm>
            <a:off x="5969000" y="311835"/>
            <a:ext cx="6096000" cy="646331"/>
          </a:xfrm>
          <a:prstGeom prst="rect">
            <a:avLst/>
          </a:prstGeom>
        </p:spPr>
        <p:txBody>
          <a:bodyPr>
            <a:spAutoFit/>
          </a:bodyPr>
          <a:lstStyle/>
          <a:p>
            <a:r>
              <a:rPr lang="ja-JP" altLang="ja-JP" dirty="0"/>
              <a:t>スティーヴン・ジェイ・グールド</a:t>
            </a:r>
            <a:r>
              <a:rPr lang="en-US" altLang="ja-JP" dirty="0"/>
              <a:t>『</a:t>
            </a:r>
            <a:r>
              <a:rPr lang="en-US" altLang="ja-JP" dirty="0" err="1"/>
              <a:t>ニワトリの歯』下</a:t>
            </a:r>
            <a:r>
              <a:rPr lang="ja-JP" altLang="ja-JP" dirty="0"/>
              <a:t>（ハヤカワ文庫、</a:t>
            </a:r>
            <a:r>
              <a:rPr lang="en-US" altLang="ja-JP" dirty="0"/>
              <a:t>1997</a:t>
            </a:r>
            <a:r>
              <a:rPr lang="ja-JP" altLang="ja-JP" dirty="0"/>
              <a:t>）所収「デイトン探訪」</a:t>
            </a:r>
            <a:endParaRPr lang="en-US" altLang="ja-JP" dirty="0"/>
          </a:p>
        </p:txBody>
      </p:sp>
    </p:spTree>
    <p:extLst>
      <p:ext uri="{BB962C8B-B14F-4D97-AF65-F5344CB8AC3E}">
        <p14:creationId xmlns:p14="http://schemas.microsoft.com/office/powerpoint/2010/main" val="3833078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76200">
            <a:solidFill>
              <a:schemeClr val="tx1">
                <a:lumMod val="95000"/>
                <a:lumOff val="5000"/>
              </a:schemeClr>
            </a:solidFill>
          </a:ln>
        </p:spPr>
        <p:txBody>
          <a:bodyPr/>
          <a:lstStyle/>
          <a:p>
            <a:pPr algn="ctr"/>
            <a:r>
              <a:rPr kumimoji="1" lang="ja-JP" altLang="en-US" dirty="0" smtClean="0"/>
              <a:t>おさらい　「</a:t>
            </a:r>
            <a:r>
              <a:rPr kumimoji="1" lang="ja-JP" altLang="en-US" dirty="0" smtClean="0"/>
              <a:t>観光」</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日常生活圏を離脱して非日常な体験をすること</a:t>
            </a:r>
            <a:endParaRPr kumimoji="1" lang="en-US" altLang="ja-JP" dirty="0" smtClean="0"/>
          </a:p>
          <a:p>
            <a:r>
              <a:rPr lang="ja-JP" altLang="en-US" dirty="0" smtClean="0"/>
              <a:t>非日常とは「刺激」　博打、風俗、暴力等アナーキーな面を持つ</a:t>
            </a:r>
            <a:endParaRPr lang="en-US" altLang="ja-JP" dirty="0" smtClean="0"/>
          </a:p>
          <a:p>
            <a:r>
              <a:rPr lang="ja-JP" altLang="en-US" dirty="0"/>
              <a:t>デ</a:t>
            </a:r>
            <a:r>
              <a:rPr lang="ja-JP" altLang="en-US" dirty="0" smtClean="0"/>
              <a:t>イトン方式　「進化論」の禁止で全米の話題</a:t>
            </a:r>
            <a:endParaRPr lang="en-US" altLang="ja-JP" dirty="0" smtClean="0"/>
          </a:p>
          <a:p>
            <a:r>
              <a:rPr lang="ja-JP" altLang="en-US" dirty="0" smtClean="0"/>
              <a:t>「</a:t>
            </a:r>
            <a:r>
              <a:rPr lang="ja-JP" altLang="en-US" dirty="0" smtClean="0">
                <a:solidFill>
                  <a:srgbClr val="00B050"/>
                </a:solidFill>
              </a:rPr>
              <a:t>地域</a:t>
            </a:r>
            <a:r>
              <a:rPr lang="ja-JP" altLang="en-US" dirty="0" smtClean="0"/>
              <a:t>の個性の発揮」　特区構想も進化はしてきたが、中央集権的コンテスト行政には限界　Ａｉｒｂｎｂやライドシェアも自治体で判断すればよい。</a:t>
            </a:r>
            <a:endParaRPr lang="en-US" altLang="ja-JP" dirty="0" smtClean="0"/>
          </a:p>
          <a:p>
            <a:r>
              <a:rPr kumimoji="1" lang="ja-JP" altLang="en-US" dirty="0" err="1" smtClean="0"/>
              <a:t>ゆる</a:t>
            </a:r>
            <a:r>
              <a:rPr kumimoji="1" lang="ja-JP" altLang="en-US" dirty="0" smtClean="0"/>
              <a:t>キャラ、</a:t>
            </a:r>
            <a:r>
              <a:rPr lang="ja-JP" altLang="en-US" dirty="0"/>
              <a:t>Ｂ</a:t>
            </a:r>
            <a:r>
              <a:rPr kumimoji="1" lang="ja-JP" altLang="en-US" dirty="0" smtClean="0"/>
              <a:t>級グルメはすぐにまねをされる</a:t>
            </a:r>
            <a:endParaRPr kumimoji="1" lang="en-US" altLang="ja-JP" dirty="0" smtClean="0"/>
          </a:p>
          <a:p>
            <a:r>
              <a:rPr lang="ja-JP" altLang="en-US" dirty="0"/>
              <a:t>真似</a:t>
            </a:r>
            <a:r>
              <a:rPr lang="ja-JP" altLang="en-US" dirty="0" smtClean="0"/>
              <a:t>をされない施策は住民の抵抗が大きい。大きいがゆえにすぐにはまねができない（ベニス、妻籠）</a:t>
            </a:r>
            <a:endParaRPr kumimoji="1" lang="ja-JP" altLang="en-US" dirty="0"/>
          </a:p>
        </p:txBody>
      </p:sp>
    </p:spTree>
    <p:extLst>
      <p:ext uri="{BB962C8B-B14F-4D97-AF65-F5344CB8AC3E}">
        <p14:creationId xmlns:p14="http://schemas.microsoft.com/office/powerpoint/2010/main" val="4119669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pPr algn="ctr"/>
            <a:r>
              <a:rPr kumimoji="1" lang="ja-JP" altLang="en-US" dirty="0" smtClean="0"/>
              <a:t>銚子関連字句の</a:t>
            </a:r>
            <a:r>
              <a:rPr kumimoji="1" lang="en-US" altLang="ja-JP" dirty="0" smtClean="0"/>
              <a:t>Google</a:t>
            </a:r>
            <a:r>
              <a:rPr kumimoji="1" lang="ja-JP" altLang="en-US" dirty="0" smtClean="0"/>
              <a:t>検索ヒット数</a:t>
            </a:r>
            <a:r>
              <a:rPr kumimoji="1" lang="en-US" altLang="ja-JP" dirty="0" smtClean="0"/>
              <a:t/>
            </a:r>
            <a:br>
              <a:rPr kumimoji="1" lang="en-US" altLang="ja-JP" dirty="0" smtClean="0"/>
            </a:br>
            <a:r>
              <a:rPr kumimoji="1" lang="ja-JP" altLang="en-US" dirty="0" smtClean="0"/>
              <a:t>（</a:t>
            </a:r>
            <a:r>
              <a:rPr lang="en-US" altLang="ja-JP" dirty="0" smtClean="0"/>
              <a:t>2016</a:t>
            </a:r>
            <a:r>
              <a:rPr lang="ja-JP" altLang="en-US" dirty="0" smtClean="0"/>
              <a:t>年</a:t>
            </a:r>
            <a:r>
              <a:rPr lang="en-US" altLang="ja-JP" dirty="0" smtClean="0"/>
              <a:t>6</a:t>
            </a:r>
            <a:r>
              <a:rPr lang="ja-JP" altLang="en-US" dirty="0" smtClean="0"/>
              <a:t>月</a:t>
            </a:r>
            <a:r>
              <a:rPr lang="en-US" altLang="ja-JP" dirty="0" smtClean="0"/>
              <a:t>4</a:t>
            </a:r>
            <a:r>
              <a:rPr lang="ja-JP" altLang="en-US" dirty="0" smtClean="0"/>
              <a:t>日）</a:t>
            </a:r>
            <a:endParaRPr kumimoji="1" lang="ja-JP" altLang="en-US" dirty="0"/>
          </a:p>
        </p:txBody>
      </p:sp>
      <p:sp>
        <p:nvSpPr>
          <p:cNvPr id="3" name="コンテンツ プレースホルダー 2"/>
          <p:cNvSpPr>
            <a:spLocks noGrp="1"/>
          </p:cNvSpPr>
          <p:nvPr>
            <p:ph idx="1"/>
          </p:nvPr>
        </p:nvSpPr>
        <p:spPr>
          <a:xfrm>
            <a:off x="838200" y="1825625"/>
            <a:ext cx="10515600" cy="4626933"/>
          </a:xfrm>
        </p:spPr>
        <p:txBody>
          <a:bodyPr>
            <a:normAutofit lnSpcReduction="10000"/>
          </a:bodyPr>
          <a:lstStyle/>
          <a:p>
            <a:r>
              <a:rPr kumimoji="1" lang="ja-JP" altLang="en-US" dirty="0" smtClean="0">
                <a:solidFill>
                  <a:schemeClr val="tx1">
                    <a:lumMod val="95000"/>
                    <a:lumOff val="5000"/>
                  </a:schemeClr>
                </a:solidFill>
              </a:rPr>
              <a:t>銚子　　　　　　　　　</a:t>
            </a:r>
            <a:r>
              <a:rPr kumimoji="0" lang="ja-JP" altLang="ja-JP" dirty="0" smtClean="0">
                <a:solidFill>
                  <a:schemeClr val="tx1">
                    <a:lumMod val="95000"/>
                    <a:lumOff val="5000"/>
                  </a:schemeClr>
                </a:solidFill>
                <a:latin typeface="Arial" panose="020B0604020202020204" pitchFamily="34" charset="0"/>
                <a:cs typeface="Arial" panose="020B0604020202020204" pitchFamily="34" charset="0"/>
              </a:rPr>
              <a:t> </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　</a:t>
            </a:r>
            <a:r>
              <a:rPr kumimoji="0" lang="ja-JP" altLang="ja-JP" dirty="0" smtClean="0">
                <a:solidFill>
                  <a:schemeClr val="tx1">
                    <a:lumMod val="95000"/>
                    <a:lumOff val="5000"/>
                  </a:schemeClr>
                </a:solidFill>
                <a:latin typeface="Arial" panose="020B0604020202020204" pitchFamily="34" charset="0"/>
                <a:cs typeface="Arial" panose="020B0604020202020204" pitchFamily="34" charset="0"/>
              </a:rPr>
              <a:t>9</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50</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a:t>
            </a:r>
            <a:r>
              <a:rPr kumimoji="0" lang="ja-JP" altLang="ja-JP" dirty="0" smtClean="0">
                <a:solidFill>
                  <a:schemeClr val="tx1">
                    <a:lumMod val="95000"/>
                    <a:lumOff val="5000"/>
                  </a:schemeClr>
                </a:solidFill>
                <a:latin typeface="Arial" panose="020B0604020202020204" pitchFamily="34" charset="0"/>
                <a:cs typeface="Arial" panose="020B0604020202020204" pitchFamily="34" charset="0"/>
              </a:rPr>
              <a:t> </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（潮来</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43</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万、旭市</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193</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万、加賀</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1180</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a:t>
            </a:r>
            <a:endParaRPr kumimoji="0" lang="en-US" altLang="ja-JP" dirty="0" smtClean="0">
              <a:solidFill>
                <a:schemeClr val="tx1">
                  <a:lumMod val="95000"/>
                  <a:lumOff val="5000"/>
                </a:schemeClr>
              </a:solidFill>
              <a:latin typeface="Arial" panose="020B0604020202020204" pitchFamily="34" charset="0"/>
              <a:cs typeface="Arial" panose="020B0604020202020204" pitchFamily="34" charset="0"/>
            </a:endParaRPr>
          </a:p>
          <a:p>
            <a:r>
              <a:rPr kumimoji="0" lang="ja-JP" altLang="en-US" b="1" dirty="0" smtClean="0">
                <a:solidFill>
                  <a:schemeClr val="tx1">
                    <a:lumMod val="95000"/>
                    <a:lumOff val="5000"/>
                  </a:schemeClr>
                </a:solidFill>
                <a:latin typeface="Arial" panose="020B0604020202020204" pitchFamily="34" charset="0"/>
                <a:cs typeface="Arial" panose="020B0604020202020204" pitchFamily="34" charset="0"/>
              </a:rPr>
              <a:t>ぬれせんべい</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　　　　</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112</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万（銚子以外も含まれる）</a:t>
            </a:r>
            <a:endParaRPr kumimoji="0" lang="en-US" altLang="ja-JP" dirty="0" smtClean="0">
              <a:solidFill>
                <a:schemeClr val="tx1">
                  <a:lumMod val="95000"/>
                  <a:lumOff val="5000"/>
                </a:schemeClr>
              </a:solidFill>
              <a:latin typeface="Arial" panose="020B0604020202020204" pitchFamily="34" charset="0"/>
              <a:cs typeface="Arial" panose="020B0604020202020204" pitchFamily="34" charset="0"/>
            </a:endParaRPr>
          </a:p>
          <a:p>
            <a:r>
              <a:rPr kumimoji="0" lang="ja-JP" altLang="en-US" dirty="0">
                <a:solidFill>
                  <a:schemeClr val="tx1">
                    <a:lumMod val="95000"/>
                    <a:lumOff val="5000"/>
                  </a:schemeClr>
                </a:solidFill>
                <a:latin typeface="Arial" panose="020B0604020202020204" pitchFamily="34" charset="0"/>
                <a:cs typeface="Arial" panose="020B0604020202020204" pitchFamily="34" charset="0"/>
              </a:rPr>
              <a:t>銚子電鉄　　</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　　　　　</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101</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万（紀州鉄道</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49</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a:t>
            </a:r>
            <a:endParaRPr kumimoji="0" lang="en-US" altLang="ja-JP" dirty="0">
              <a:solidFill>
                <a:schemeClr val="tx1">
                  <a:lumMod val="95000"/>
                  <a:lumOff val="5000"/>
                </a:schemeClr>
              </a:solidFill>
              <a:latin typeface="Arial" panose="020B0604020202020204" pitchFamily="34" charset="0"/>
              <a:cs typeface="Arial" panose="020B0604020202020204" pitchFamily="34" charset="0"/>
            </a:endParaRPr>
          </a:p>
          <a:p>
            <a:r>
              <a:rPr kumimoji="0" lang="ja-JP" altLang="en-US" dirty="0">
                <a:solidFill>
                  <a:schemeClr val="tx1">
                    <a:lumMod val="95000"/>
                    <a:lumOff val="5000"/>
                  </a:schemeClr>
                </a:solidFill>
                <a:latin typeface="Arial" panose="020B0604020202020204" pitchFamily="34" charset="0"/>
                <a:cs typeface="Arial" panose="020B0604020202020204" pitchFamily="34" charset="0"/>
              </a:rPr>
              <a:t>犬吠埼　　　　</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　　　　　</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45</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万（石廊崎</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30</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万、襟裳岬</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40</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a:t>
            </a:r>
            <a:endParaRPr kumimoji="0" lang="en-US" altLang="ja-JP" dirty="0">
              <a:solidFill>
                <a:schemeClr val="tx1">
                  <a:lumMod val="95000"/>
                  <a:lumOff val="5000"/>
                </a:schemeClr>
              </a:solidFill>
              <a:latin typeface="Arial" panose="020B0604020202020204" pitchFamily="34" charset="0"/>
              <a:cs typeface="Arial" panose="020B0604020202020204" pitchFamily="34" charset="0"/>
            </a:endParaRPr>
          </a:p>
          <a:p>
            <a:r>
              <a:rPr kumimoji="0" lang="ja-JP" altLang="en-US" dirty="0">
                <a:solidFill>
                  <a:schemeClr val="tx1">
                    <a:lumMod val="95000"/>
                    <a:lumOff val="5000"/>
                  </a:schemeClr>
                </a:solidFill>
                <a:latin typeface="Arial" panose="020B0604020202020204" pitchFamily="34" charset="0"/>
                <a:cs typeface="Arial" panose="020B0604020202020204" pitchFamily="34" charset="0"/>
              </a:rPr>
              <a:t>ヤマサ醤油　</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　　　　　</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43</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万（キッコーマン</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42</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a:t>
            </a:r>
            <a:endParaRPr kumimoji="0" lang="en-US" altLang="ja-JP" dirty="0">
              <a:solidFill>
                <a:schemeClr val="tx1">
                  <a:lumMod val="95000"/>
                  <a:lumOff val="5000"/>
                </a:schemeClr>
              </a:solidFill>
              <a:latin typeface="Arial" panose="020B0604020202020204" pitchFamily="34" charset="0"/>
              <a:cs typeface="Arial" panose="020B0604020202020204" pitchFamily="34" charset="0"/>
            </a:endParaRPr>
          </a:p>
          <a:p>
            <a:r>
              <a:rPr kumimoji="0" lang="ja-JP" altLang="en-US" dirty="0">
                <a:solidFill>
                  <a:schemeClr val="tx1">
                    <a:lumMod val="95000"/>
                    <a:lumOff val="5000"/>
                  </a:schemeClr>
                </a:solidFill>
                <a:latin typeface="Arial" panose="020B0604020202020204" pitchFamily="34" charset="0"/>
                <a:cs typeface="Arial" panose="020B0604020202020204" pitchFamily="34" charset="0"/>
              </a:rPr>
              <a:t>屛風ヶ浦　　　</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　　　　　</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14</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a:t>
            </a:r>
            <a:endParaRPr kumimoji="0" lang="en-US" altLang="ja-JP" dirty="0" smtClean="0">
              <a:solidFill>
                <a:schemeClr val="tx1">
                  <a:lumMod val="95000"/>
                  <a:lumOff val="5000"/>
                </a:schemeClr>
              </a:solidFill>
              <a:latin typeface="Arial" panose="020B0604020202020204" pitchFamily="34" charset="0"/>
              <a:cs typeface="Arial" panose="020B0604020202020204" pitchFamily="34" charset="0"/>
            </a:endParaRPr>
          </a:p>
          <a:p>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君ヶ浜　　　　　　　　　　</a:t>
            </a:r>
            <a:r>
              <a:rPr kumimoji="0" lang="en-US" altLang="ja-JP" dirty="0" smtClean="0">
                <a:solidFill>
                  <a:schemeClr val="tx1">
                    <a:lumMod val="95000"/>
                    <a:lumOff val="5000"/>
                  </a:schemeClr>
                </a:solidFill>
                <a:latin typeface="Arial" panose="020B0604020202020204" pitchFamily="34" charset="0"/>
                <a:cs typeface="Arial" panose="020B0604020202020204" pitchFamily="34" charset="0"/>
              </a:rPr>
              <a:t>4</a:t>
            </a:r>
            <a:r>
              <a:rPr kumimoji="0" lang="ja-JP" altLang="en-US" dirty="0" smtClean="0">
                <a:solidFill>
                  <a:schemeClr val="tx1">
                    <a:lumMod val="95000"/>
                    <a:lumOff val="5000"/>
                  </a:schemeClr>
                </a:solidFill>
                <a:latin typeface="Arial" panose="020B0604020202020204" pitchFamily="34" charset="0"/>
                <a:cs typeface="Arial" panose="020B0604020202020204" pitchFamily="34" charset="0"/>
              </a:rPr>
              <a:t>万</a:t>
            </a:r>
            <a:endParaRPr kumimoji="0" lang="en-US" altLang="ja-JP" dirty="0" smtClean="0">
              <a:solidFill>
                <a:schemeClr val="tx1">
                  <a:lumMod val="95000"/>
                  <a:lumOff val="5000"/>
                </a:schemeClr>
              </a:solidFill>
              <a:latin typeface="Arial" panose="020B0604020202020204" pitchFamily="34" charset="0"/>
              <a:cs typeface="Arial" panose="020B0604020202020204" pitchFamily="34" charset="0"/>
            </a:endParaRPr>
          </a:p>
          <a:p>
            <a:endParaRPr kumimoji="0" lang="en-US" altLang="ja-JP" dirty="0" smtClean="0">
              <a:solidFill>
                <a:schemeClr val="tx1">
                  <a:lumMod val="95000"/>
                  <a:lumOff val="5000"/>
                </a:schemeClr>
              </a:solidFill>
              <a:latin typeface="Arial" panose="020B0604020202020204" pitchFamily="34" charset="0"/>
              <a:cs typeface="Arial" panose="020B0604020202020204" pitchFamily="34" charset="0"/>
            </a:endParaRPr>
          </a:p>
          <a:p>
            <a:r>
              <a:rPr kumimoji="0" lang="ja-JP" altLang="en-US" sz="4000" dirty="0" smtClean="0">
                <a:solidFill>
                  <a:schemeClr val="tx1">
                    <a:lumMod val="95000"/>
                    <a:lumOff val="5000"/>
                  </a:schemeClr>
                </a:solidFill>
                <a:latin typeface="Arial" panose="020B0604020202020204" pitchFamily="34" charset="0"/>
                <a:cs typeface="Arial" panose="020B0604020202020204" pitchFamily="34" charset="0"/>
              </a:rPr>
              <a:t>⇒　東京での知名度を調査するといい</a:t>
            </a:r>
            <a:endParaRPr kumimoji="0" lang="en-US" altLang="ja-JP" sz="4000" dirty="0" smtClean="0">
              <a:solidFill>
                <a:schemeClr val="tx1">
                  <a:lumMod val="95000"/>
                  <a:lumOff val="5000"/>
                </a:schemeClr>
              </a:solidFill>
              <a:latin typeface="Arial" panose="020B0604020202020204" pitchFamily="34" charset="0"/>
              <a:cs typeface="Arial" panose="020B0604020202020204" pitchFamily="34" charset="0"/>
            </a:endParaRPr>
          </a:p>
        </p:txBody>
      </p:sp>
      <p:sp>
        <p:nvSpPr>
          <p:cNvPr id="5" name="Rectangle 2"/>
          <p:cNvSpPr>
            <a:spLocks noChangeArrowheads="1"/>
          </p:cNvSpPr>
          <p:nvPr/>
        </p:nvSpPr>
        <p:spPr bwMode="auto">
          <a:xfrm>
            <a:off x="0" y="-184666"/>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smtClean="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068540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kumimoji="1" lang="ja-JP" altLang="en-US" dirty="0" smtClean="0"/>
              <a:t>「東京」との距離感</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「東京」の観光客をいかに集めるか</a:t>
            </a:r>
            <a:endParaRPr kumimoji="1" lang="en-US" altLang="ja-JP" dirty="0" smtClean="0"/>
          </a:p>
          <a:p>
            <a:r>
              <a:rPr kumimoji="1" lang="ja-JP" altLang="en-US" dirty="0" smtClean="0"/>
              <a:t>「東京（都心）」はロンドン、パリ、ニューヨークと同様、情報発信基地</a:t>
            </a:r>
            <a:endParaRPr kumimoji="1" lang="en-US" altLang="ja-JP" dirty="0" smtClean="0"/>
          </a:p>
          <a:p>
            <a:r>
              <a:rPr lang="ja-JP" altLang="en-US" dirty="0" smtClean="0"/>
              <a:t>フランス</a:t>
            </a:r>
            <a:r>
              <a:rPr lang="ja-JP" altLang="en-US" dirty="0"/>
              <a:t>政府</a:t>
            </a:r>
            <a:r>
              <a:rPr lang="ja-JP" altLang="en-US" dirty="0" smtClean="0"/>
              <a:t>の観光宣伝効果によってパリに行ったのではなく、ヨーロッパの都会人の旅行するパリにあこがれて日本人が行ったのである。やがて、パリからフランスの田舎に日本人が行くようになった（例「美しい村」「プロバンスの</a:t>
            </a:r>
            <a:r>
              <a:rPr lang="en-US" altLang="ja-JP" dirty="0" smtClean="0"/>
              <a:t>12</a:t>
            </a:r>
            <a:r>
              <a:rPr lang="ja-JP" altLang="en-US" dirty="0" smtClean="0"/>
              <a:t>か月」）</a:t>
            </a:r>
            <a:endParaRPr lang="en-US" altLang="ja-JP" dirty="0" smtClean="0"/>
          </a:p>
          <a:p>
            <a:r>
              <a:rPr kumimoji="1" lang="ja-JP" altLang="en-US" dirty="0" smtClean="0"/>
              <a:t>日本人（東京人）もあこがれて集まる場所に、外国人も行く</a:t>
            </a:r>
            <a:endParaRPr kumimoji="1" lang="en-US" altLang="ja-JP" dirty="0" smtClean="0"/>
          </a:p>
          <a:p>
            <a:r>
              <a:rPr kumimoji="1" lang="ja-JP" altLang="en-US" dirty="0" smtClean="0"/>
              <a:t>有名温泉地も集客数では首都圏集中（箱根、熱海、伊東、鬼怒川、草津、伊香保）</a:t>
            </a:r>
            <a:endParaRPr kumimoji="1" lang="ja-JP" altLang="en-US" dirty="0"/>
          </a:p>
        </p:txBody>
      </p:sp>
    </p:spTree>
    <p:extLst>
      <p:ext uri="{BB962C8B-B14F-4D97-AF65-F5344CB8AC3E}">
        <p14:creationId xmlns:p14="http://schemas.microsoft.com/office/powerpoint/2010/main" val="2947768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22885" t="38054" r="28426" b="17212"/>
          <a:stretch/>
        </p:blipFill>
        <p:spPr>
          <a:xfrm>
            <a:off x="926663" y="457202"/>
            <a:ext cx="10849781" cy="5607170"/>
          </a:xfrm>
          <a:prstGeom prst="rect">
            <a:avLst/>
          </a:prstGeom>
        </p:spPr>
      </p:pic>
    </p:spTree>
    <p:extLst>
      <p:ext uri="{BB962C8B-B14F-4D97-AF65-F5344CB8AC3E}">
        <p14:creationId xmlns:p14="http://schemas.microsoft.com/office/powerpoint/2010/main" val="224255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27558" t="71135" r="44081" b="15674"/>
          <a:stretch/>
        </p:blipFill>
        <p:spPr>
          <a:xfrm>
            <a:off x="461639" y="3263470"/>
            <a:ext cx="11596327" cy="3033813"/>
          </a:xfrm>
          <a:prstGeom prst="rect">
            <a:avLst/>
          </a:prstGeom>
        </p:spPr>
      </p:pic>
      <p:pic>
        <p:nvPicPr>
          <p:cNvPr id="6" name="図 5"/>
          <p:cNvPicPr>
            <a:picLocks noChangeAspect="1"/>
          </p:cNvPicPr>
          <p:nvPr/>
        </p:nvPicPr>
        <p:blipFill rotWithShape="1">
          <a:blip r:embed="rId3"/>
          <a:srcRect l="27757" t="20299" r="45131" b="72295"/>
          <a:stretch/>
        </p:blipFill>
        <p:spPr>
          <a:xfrm>
            <a:off x="461639" y="1552168"/>
            <a:ext cx="11136800" cy="1711302"/>
          </a:xfrm>
          <a:prstGeom prst="rect">
            <a:avLst/>
          </a:prstGeom>
        </p:spPr>
      </p:pic>
      <p:sp>
        <p:nvSpPr>
          <p:cNvPr id="7" name="タイトル 1"/>
          <p:cNvSpPr txBox="1">
            <a:spLocks/>
          </p:cNvSpPr>
          <p:nvPr/>
        </p:nvSpPr>
        <p:spPr>
          <a:xfrm>
            <a:off x="838200" y="80454"/>
            <a:ext cx="10515600" cy="1325563"/>
          </a:xfrm>
          <a:prstGeom prst="rect">
            <a:avLst/>
          </a:prstGeom>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smtClean="0"/>
              <a:t>総武線の営業係数</a:t>
            </a:r>
            <a:r>
              <a:rPr lang="en-US" altLang="ja-JP" dirty="0" smtClean="0"/>
              <a:t/>
            </a:r>
            <a:br>
              <a:rPr lang="en-US" altLang="ja-JP" dirty="0" smtClean="0"/>
            </a:br>
            <a:r>
              <a:rPr lang="ja-JP" altLang="en-US" dirty="0" smtClean="0"/>
              <a:t>（週刊東洋経済）</a:t>
            </a:r>
            <a:endParaRPr lang="ja-JP" altLang="en-US" dirty="0"/>
          </a:p>
        </p:txBody>
      </p:sp>
    </p:spTree>
    <p:extLst>
      <p:ext uri="{BB962C8B-B14F-4D97-AF65-F5344CB8AC3E}">
        <p14:creationId xmlns:p14="http://schemas.microsoft.com/office/powerpoint/2010/main" val="630653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kumimoji="1" lang="ja-JP" altLang="en-US" dirty="0" smtClean="0"/>
              <a:t>銚子の観光戦略への提案</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東京駅からの鉄道、バス</a:t>
            </a:r>
            <a:endParaRPr kumimoji="1" lang="en-US" altLang="ja-JP" dirty="0" smtClean="0"/>
          </a:p>
          <a:p>
            <a:r>
              <a:rPr lang="ja-JP" altLang="en-US" dirty="0"/>
              <a:t>車</a:t>
            </a:r>
            <a:r>
              <a:rPr lang="ja-JP" altLang="en-US" dirty="0" smtClean="0"/>
              <a:t>での観光客が一番多いはず</a:t>
            </a:r>
            <a:endParaRPr kumimoji="1" lang="en-US" altLang="ja-JP" dirty="0" smtClean="0"/>
          </a:p>
          <a:p>
            <a:r>
              <a:rPr lang="ja-JP" altLang="en-US" dirty="0" smtClean="0"/>
              <a:t>ＪＲ東の戦略　</a:t>
            </a:r>
            <a:r>
              <a:rPr lang="ja-JP" altLang="en-US" dirty="0" smtClean="0"/>
              <a:t>行き止まり線の活用をどう考えるのか</a:t>
            </a:r>
            <a:endParaRPr kumimoji="1" lang="en-US" altLang="ja-JP" dirty="0" smtClean="0"/>
          </a:p>
          <a:p>
            <a:r>
              <a:rPr lang="ja-JP" altLang="en-US" dirty="0" smtClean="0"/>
              <a:t>銚子</a:t>
            </a:r>
            <a:r>
              <a:rPr lang="ja-JP" altLang="en-US" dirty="0" smtClean="0"/>
              <a:t>電鉄　　　デイトン方式（有名にする手段と割り切る）</a:t>
            </a:r>
            <a:endParaRPr lang="en-US" altLang="ja-JP" dirty="0" smtClean="0"/>
          </a:p>
          <a:p>
            <a:r>
              <a:rPr kumimoji="1" lang="ja-JP" altLang="en-US" dirty="0"/>
              <a:t>銚子</a:t>
            </a:r>
            <a:r>
              <a:rPr kumimoji="1" lang="ja-JP" altLang="en-US" dirty="0" smtClean="0"/>
              <a:t>に来た東京人は定額一日乗り放題の、自家用車、タクシー、バス、銚子電鉄が利用できる</a:t>
            </a:r>
            <a:endParaRPr kumimoji="1" lang="en-US" altLang="ja-JP" dirty="0" smtClean="0"/>
          </a:p>
          <a:p>
            <a:r>
              <a:rPr lang="ja-JP" altLang="en-US" dirty="0"/>
              <a:t>宿泊</a:t>
            </a:r>
            <a:r>
              <a:rPr lang="ja-JP" altLang="en-US" dirty="0" smtClean="0"/>
              <a:t>は町ぐるみのＡｉｒｂｎｂ</a:t>
            </a:r>
            <a:endParaRPr kumimoji="1" lang="ja-JP" altLang="en-US" dirty="0"/>
          </a:p>
        </p:txBody>
      </p:sp>
    </p:spTree>
    <p:extLst>
      <p:ext uri="{BB962C8B-B14F-4D97-AF65-F5344CB8AC3E}">
        <p14:creationId xmlns:p14="http://schemas.microsoft.com/office/powerpoint/2010/main" val="716681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19050">
            <a:solidFill>
              <a:schemeClr val="tx1"/>
            </a:solidFill>
          </a:ln>
        </p:spPr>
        <p:txBody>
          <a:bodyPr/>
          <a:lstStyle/>
          <a:p>
            <a:pPr algn="ctr"/>
            <a:r>
              <a:rPr kumimoji="1" lang="ja-JP" altLang="en-US" dirty="0" smtClean="0"/>
              <a:t>銚子の</a:t>
            </a:r>
            <a:r>
              <a:rPr kumimoji="1" lang="en-US" altLang="ja-JP" dirty="0" smtClean="0"/>
              <a:t>12</a:t>
            </a:r>
            <a:r>
              <a:rPr kumimoji="1" lang="ja-JP" altLang="en-US" dirty="0" smtClean="0"/>
              <a:t>か</a:t>
            </a:r>
            <a:r>
              <a:rPr kumimoji="1" lang="ja-JP" altLang="en-US" dirty="0" smtClean="0"/>
              <a:t>月</a:t>
            </a:r>
            <a:r>
              <a:rPr kumimoji="1" lang="en-US" altLang="ja-JP" dirty="0" smtClean="0"/>
              <a:t/>
            </a:r>
            <a:br>
              <a:rPr kumimoji="1" lang="en-US" altLang="ja-JP" dirty="0" smtClean="0"/>
            </a:br>
            <a:r>
              <a:rPr lang="ja-JP" altLang="en-US" sz="4000" dirty="0" smtClean="0"/>
              <a:t>（</a:t>
            </a:r>
            <a:r>
              <a:rPr lang="en-US" altLang="ja-JP" sz="4000" dirty="0" smtClean="0"/>
              <a:t>『</a:t>
            </a:r>
            <a:r>
              <a:rPr lang="ja-JP" altLang="en-US" sz="4000" dirty="0" smtClean="0"/>
              <a:t>プロバンスの</a:t>
            </a:r>
            <a:r>
              <a:rPr lang="en-US" altLang="ja-JP" sz="4000" dirty="0" smtClean="0"/>
              <a:t>12</a:t>
            </a:r>
            <a:r>
              <a:rPr lang="ja-JP" altLang="en-US" sz="4000" dirty="0" smtClean="0"/>
              <a:t>か月</a:t>
            </a:r>
            <a:r>
              <a:rPr lang="en-US" altLang="ja-JP" sz="4000" dirty="0" smtClean="0"/>
              <a:t>』</a:t>
            </a:r>
            <a:r>
              <a:rPr lang="ja-JP" altLang="en-US" sz="4000" dirty="0" smtClean="0"/>
              <a:t>に倣う）</a:t>
            </a:r>
            <a:endParaRPr kumimoji="1" lang="ja-JP" altLang="en-US" sz="4000" dirty="0"/>
          </a:p>
        </p:txBody>
      </p:sp>
      <p:sp>
        <p:nvSpPr>
          <p:cNvPr id="3" name="コンテンツ プレースホルダー 2"/>
          <p:cNvSpPr>
            <a:spLocks noGrp="1"/>
          </p:cNvSpPr>
          <p:nvPr>
            <p:ph idx="1"/>
          </p:nvPr>
        </p:nvSpPr>
        <p:spPr>
          <a:xfrm>
            <a:off x="838200" y="2274197"/>
            <a:ext cx="10515600" cy="4583803"/>
          </a:xfrm>
        </p:spPr>
        <p:txBody>
          <a:bodyPr>
            <a:normAutofit/>
          </a:bodyPr>
          <a:lstStyle/>
          <a:p>
            <a:r>
              <a:rPr kumimoji="1" lang="ja-JP" altLang="en-US" dirty="0" smtClean="0"/>
              <a:t>銚子市内の</a:t>
            </a:r>
            <a:r>
              <a:rPr kumimoji="1" lang="ja-JP" altLang="en-US" dirty="0" smtClean="0"/>
              <a:t>古民家、豪邸</a:t>
            </a:r>
            <a:r>
              <a:rPr kumimoji="1" lang="ja-JP" altLang="en-US" dirty="0" smtClean="0"/>
              <a:t>を活用</a:t>
            </a:r>
            <a:endParaRPr kumimoji="1" lang="en-US" altLang="ja-JP" dirty="0" smtClean="0"/>
          </a:p>
          <a:p>
            <a:r>
              <a:rPr lang="ja-JP" altLang="en-US" dirty="0"/>
              <a:t>世界</a:t>
            </a:r>
            <a:r>
              <a:rPr lang="ja-JP" altLang="en-US" dirty="0" smtClean="0"/>
              <a:t>の</a:t>
            </a:r>
            <a:r>
              <a:rPr lang="ja-JP" altLang="en-US" dirty="0" smtClean="0"/>
              <a:t>著名人、アーティストに</a:t>
            </a:r>
            <a:r>
              <a:rPr lang="ja-JP" altLang="en-US" dirty="0" smtClean="0"/>
              <a:t>二か月単位で住んでもらう</a:t>
            </a:r>
            <a:endParaRPr lang="en-US" altLang="ja-JP" dirty="0" smtClean="0"/>
          </a:p>
          <a:p>
            <a:r>
              <a:rPr kumimoji="1" lang="ja-JP" altLang="en-US" dirty="0" smtClean="0"/>
              <a:t>滞在後、メディアに発表してもらう</a:t>
            </a:r>
            <a:endParaRPr kumimoji="1" lang="en-US" altLang="ja-JP" dirty="0" smtClean="0"/>
          </a:p>
          <a:p>
            <a:r>
              <a:rPr lang="en-US" altLang="ja-JP" dirty="0"/>
              <a:t>12</a:t>
            </a:r>
            <a:r>
              <a:rPr lang="ja-JP" altLang="en-US" dirty="0"/>
              <a:t>か</a:t>
            </a:r>
            <a:r>
              <a:rPr lang="ja-JP" altLang="en-US" dirty="0" smtClean="0"/>
              <a:t>月後、</a:t>
            </a:r>
            <a:r>
              <a:rPr lang="en-US" altLang="ja-JP" dirty="0" smtClean="0"/>
              <a:t>6</a:t>
            </a:r>
            <a:r>
              <a:rPr lang="ja-JP" altLang="en-US" dirty="0" smtClean="0"/>
              <a:t>人分をまとめて、単行本で出版</a:t>
            </a:r>
            <a:endParaRPr lang="en-US" altLang="ja-JP" dirty="0" smtClean="0"/>
          </a:p>
          <a:p>
            <a:r>
              <a:rPr kumimoji="1" lang="ja-JP" altLang="en-US" dirty="0" smtClean="0"/>
              <a:t>滞在費（</a:t>
            </a:r>
            <a:r>
              <a:rPr kumimoji="1" lang="ja-JP" altLang="en-US" dirty="0" smtClean="0"/>
              <a:t>古民家の</a:t>
            </a:r>
            <a:r>
              <a:rPr kumimoji="1" lang="ja-JP" altLang="en-US" dirty="0" smtClean="0"/>
              <a:t>無償</a:t>
            </a:r>
            <a:r>
              <a:rPr kumimoji="1" lang="ja-JP" altLang="en-US" dirty="0" smtClean="0"/>
              <a:t>貸与等）</a:t>
            </a:r>
            <a:r>
              <a:rPr kumimoji="1" lang="ja-JP" altLang="en-US" dirty="0" smtClean="0"/>
              <a:t>、都内までの交通費（自家用車送迎の</a:t>
            </a:r>
            <a:r>
              <a:rPr kumimoji="1" lang="ja-JP" altLang="en-US" dirty="0" smtClean="0"/>
              <a:t>ボランティア等）</a:t>
            </a:r>
            <a:endParaRPr kumimoji="1" lang="en-US" altLang="ja-JP" dirty="0" smtClean="0"/>
          </a:p>
          <a:p>
            <a:r>
              <a:rPr lang="ja-JP" altLang="en-US" dirty="0"/>
              <a:t>銚子</a:t>
            </a:r>
            <a:r>
              <a:rPr lang="ja-JP" altLang="en-US" dirty="0" smtClean="0"/>
              <a:t>の特徴を出す　　釣り、野鳥観察</a:t>
            </a:r>
            <a:r>
              <a:rPr lang="ja-JP" altLang="en-US" dirty="0" smtClean="0"/>
              <a:t>等</a:t>
            </a:r>
            <a:endParaRPr lang="en-US" altLang="ja-JP" dirty="0" smtClean="0"/>
          </a:p>
          <a:p>
            <a:r>
              <a:rPr kumimoji="1" lang="ja-JP" altLang="en-US" dirty="0" smtClean="0"/>
              <a:t>できればＪＲ東とタイアップできれば面白い</a:t>
            </a:r>
            <a:endParaRPr kumimoji="1" lang="en-US" altLang="ja-JP" dirty="0" smtClean="0"/>
          </a:p>
          <a:p>
            <a:r>
              <a:rPr lang="ja-JP" altLang="en-US" dirty="0" smtClean="0"/>
              <a:t>他地域に真似されない工夫</a:t>
            </a:r>
            <a:r>
              <a:rPr lang="ja-JP" altLang="en-US" dirty="0" smtClean="0"/>
              <a:t>は地元で考える</a:t>
            </a:r>
            <a:endParaRPr kumimoji="1" lang="ja-JP" altLang="en-US" dirty="0"/>
          </a:p>
        </p:txBody>
      </p:sp>
    </p:spTree>
    <p:extLst>
      <p:ext uri="{BB962C8B-B14F-4D97-AF65-F5344CB8AC3E}">
        <p14:creationId xmlns:p14="http://schemas.microsoft.com/office/powerpoint/2010/main" val="2978766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pPr algn="ctr"/>
            <a:r>
              <a:rPr kumimoji="1" lang="ja-JP" altLang="en-US" dirty="0" smtClean="0"/>
              <a:t>シェアリングエコノミー論　</a:t>
            </a:r>
            <a:r>
              <a:rPr kumimoji="1" lang="ja-JP" altLang="en-US" dirty="0" smtClean="0"/>
              <a:t>民泊とライドシェア</a:t>
            </a:r>
            <a:r>
              <a:rPr kumimoji="1" lang="ja-JP" altLang="en-US" dirty="0" smtClean="0"/>
              <a:t>　　</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民泊の弱みは、既存観光地、特に温泉地は旅館の発言力が強く、民泊には抵抗が強い</a:t>
            </a:r>
            <a:endParaRPr kumimoji="1" lang="en-US" altLang="ja-JP" dirty="0" smtClean="0"/>
          </a:p>
          <a:p>
            <a:r>
              <a:rPr lang="ja-JP" altLang="en-US" dirty="0"/>
              <a:t>逆</a:t>
            </a:r>
            <a:r>
              <a:rPr lang="ja-JP" altLang="en-US" dirty="0" smtClean="0"/>
              <a:t>に、宿泊力のない観光地は旅館の発言力が弱いから、民泊を実施しやすい</a:t>
            </a:r>
            <a:endParaRPr lang="en-US" altLang="ja-JP" dirty="0" smtClean="0"/>
          </a:p>
          <a:p>
            <a:r>
              <a:rPr kumimoji="1" lang="ja-JP" altLang="en-US" dirty="0"/>
              <a:t>政府</a:t>
            </a:r>
            <a:r>
              <a:rPr kumimoji="1" lang="ja-JP" altLang="en-US" dirty="0" smtClean="0"/>
              <a:t>の</a:t>
            </a:r>
            <a:r>
              <a:rPr kumimoji="1" lang="ja-JP" altLang="en-US" dirty="0"/>
              <a:t>規制</a:t>
            </a:r>
            <a:r>
              <a:rPr kumimoji="1" lang="ja-JP" altLang="en-US" dirty="0" smtClean="0"/>
              <a:t>はともかく、町ぐるみで実施すれば、運用段階での軋轢は回避できる⇒アルベルゴ・ディフーゾ形式を検討</a:t>
            </a:r>
            <a:endParaRPr kumimoji="1" lang="ja-JP" altLang="en-US" dirty="0"/>
          </a:p>
        </p:txBody>
      </p:sp>
    </p:spTree>
    <p:extLst>
      <p:ext uri="{BB962C8B-B14F-4D97-AF65-F5344CB8AC3E}">
        <p14:creationId xmlns:p14="http://schemas.microsoft.com/office/powerpoint/2010/main" val="2212587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10572"/>
            <a:ext cx="10515600" cy="1325563"/>
          </a:xfrm>
          <a:ln>
            <a:solidFill>
              <a:schemeClr val="accent1"/>
            </a:solidFill>
          </a:ln>
        </p:spPr>
        <p:txBody>
          <a:bodyPr/>
          <a:lstStyle/>
          <a:p>
            <a:pPr algn="ctr"/>
            <a:r>
              <a:rPr lang="ja-JP" altLang="en-US" dirty="0">
                <a:solidFill>
                  <a:schemeClr val="tx1">
                    <a:lumMod val="95000"/>
                    <a:lumOff val="5000"/>
                  </a:schemeClr>
                </a:solidFill>
              </a:rPr>
              <a:t>アルベルゴ</a:t>
            </a:r>
            <a:r>
              <a:rPr lang="ja-JP" altLang="en-US" dirty="0"/>
              <a:t>・ディフーゾ</a:t>
            </a:r>
            <a:endParaRPr kumimoji="1" lang="ja-JP" altLang="en-US" dirty="0"/>
          </a:p>
        </p:txBody>
      </p:sp>
      <p:sp>
        <p:nvSpPr>
          <p:cNvPr id="3" name="コンテンツ プレースホルダー 2"/>
          <p:cNvSpPr>
            <a:spLocks noGrp="1"/>
          </p:cNvSpPr>
          <p:nvPr>
            <p:ph idx="1"/>
          </p:nvPr>
        </p:nvSpPr>
        <p:spPr>
          <a:xfrm>
            <a:off x="414067" y="1570008"/>
            <a:ext cx="11904453" cy="5287991"/>
          </a:xfrm>
        </p:spPr>
        <p:txBody>
          <a:bodyPr>
            <a:normAutofit lnSpcReduction="10000"/>
          </a:bodyPr>
          <a:lstStyle/>
          <a:p>
            <a:endParaRPr lang="en-US" altLang="ja-JP" dirty="0" smtClean="0"/>
          </a:p>
          <a:p>
            <a:r>
              <a:rPr lang="ja-JP" altLang="en-US" dirty="0"/>
              <a:t>・空き家 ・ 空き店舗を活用し、観光客を呼び込み、地域を活性化させようして始まった宿泊形態が「アルベルゴ ・ ディフーゾ」である。</a:t>
            </a:r>
            <a:r>
              <a:rPr lang="ja-JP" altLang="en-US" dirty="0"/>
              <a:t/>
            </a:r>
            <a:br>
              <a:rPr lang="ja-JP" altLang="en-US" dirty="0"/>
            </a:br>
            <a:r>
              <a:rPr lang="ja-JP" altLang="en-US" dirty="0"/>
              <a:t/>
            </a:r>
            <a:br>
              <a:rPr lang="ja-JP" altLang="en-US" dirty="0"/>
            </a:br>
            <a:r>
              <a:rPr lang="ja-JP" altLang="en-US" dirty="0"/>
              <a:t>・イタリア語で、アルベルゴとはホテル、ディフーゾとは分散 ・ 拡散を意味する。直訳すれば「分散したホテル」となる。</a:t>
            </a:r>
            <a:r>
              <a:rPr lang="ja-JP" altLang="en-US" dirty="0"/>
              <a:t/>
            </a:r>
            <a:br>
              <a:rPr lang="ja-JP" altLang="en-US" dirty="0"/>
            </a:br>
            <a:r>
              <a:rPr lang="ja-JP" altLang="en-US" dirty="0"/>
              <a:t/>
            </a:r>
            <a:br>
              <a:rPr lang="ja-JP" altLang="en-US" dirty="0"/>
            </a:br>
            <a:r>
              <a:rPr lang="ja-JP" altLang="en-US" dirty="0"/>
              <a:t>・一般的なホテルが、１カ所の施設でサービスを提供するのに対し、アルベルゴ・ディフーゾは、集落内の複数の建物を利用する。集落の中心部に受付を設け、そこから一定の範囲内の空き家 ・ 空き部屋、空き店舗等を宿泊部屋やホテルの施設として活用する。</a:t>
            </a:r>
            <a:r>
              <a:rPr lang="ja-JP" altLang="en-US" dirty="0"/>
              <a:t/>
            </a:r>
            <a:br>
              <a:rPr lang="ja-JP" altLang="en-US" dirty="0"/>
            </a:br>
            <a:r>
              <a:rPr lang="ja-JP" altLang="en-US" dirty="0"/>
              <a:t>アルベルゴ ・ ディフーゾ協会公認のものだけでもイタリア国内で</a:t>
            </a:r>
            <a:r>
              <a:rPr lang="en-US" altLang="ja-JP" dirty="0"/>
              <a:t>84</a:t>
            </a:r>
            <a:r>
              <a:rPr lang="ja-JP" altLang="en-US" dirty="0"/>
              <a:t>カ所にもなる。さらに、この新たな形態のホテルはイタリア国内にとどまらず、スイス、クロアチアなど欧州各地にも広がりを見せている</a:t>
            </a:r>
            <a:r>
              <a:rPr lang="ja-JP" altLang="en-US" dirty="0" smtClean="0"/>
              <a:t>。</a:t>
            </a:r>
            <a:endParaRPr lang="en-US" altLang="ja-JP" dirty="0" smtClean="0"/>
          </a:p>
          <a:p>
            <a:endParaRPr kumimoji="1" lang="ja-JP" altLang="en-US" dirty="0"/>
          </a:p>
        </p:txBody>
      </p:sp>
    </p:spTree>
    <p:extLst>
      <p:ext uri="{BB962C8B-B14F-4D97-AF65-F5344CB8AC3E}">
        <p14:creationId xmlns:p14="http://schemas.microsoft.com/office/powerpoint/2010/main" val="2304898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32213"/>
            <a:ext cx="10515600" cy="1325563"/>
          </a:xfrm>
          <a:ln>
            <a:solidFill>
              <a:schemeClr val="tx1">
                <a:lumMod val="95000"/>
                <a:lumOff val="5000"/>
              </a:schemeClr>
            </a:solidFill>
          </a:ln>
        </p:spPr>
        <p:txBody>
          <a:bodyPr/>
          <a:lstStyle/>
          <a:p>
            <a:pPr algn="ctr"/>
            <a:r>
              <a:rPr kumimoji="1" lang="ja-JP" altLang="en-US" dirty="0" smtClean="0"/>
              <a:t>インバウンド観光についてのおさらい</a:t>
            </a:r>
            <a:endParaRPr kumimoji="1" lang="ja-JP" altLang="en-US" dirty="0"/>
          </a:p>
        </p:txBody>
      </p:sp>
      <p:sp>
        <p:nvSpPr>
          <p:cNvPr id="3" name="コンテンツ プレースホルダー 2"/>
          <p:cNvSpPr>
            <a:spLocks noGrp="1"/>
          </p:cNvSpPr>
          <p:nvPr>
            <p:ph idx="1"/>
          </p:nvPr>
        </p:nvSpPr>
        <p:spPr>
          <a:xfrm>
            <a:off x="103517" y="1825624"/>
            <a:ext cx="11973463" cy="5032375"/>
          </a:xfrm>
        </p:spPr>
        <p:txBody>
          <a:bodyPr>
            <a:normAutofit/>
          </a:bodyPr>
          <a:lstStyle/>
          <a:p>
            <a:r>
              <a:rPr kumimoji="1" lang="ja-JP" altLang="en-US" dirty="0" smtClean="0"/>
              <a:t>「観光」の語源　易経　国の光を観に行く（アウトバウンド）</a:t>
            </a:r>
            <a:endParaRPr kumimoji="1" lang="en-US" altLang="ja-JP" dirty="0" smtClean="0"/>
          </a:p>
          <a:p>
            <a:r>
              <a:rPr lang="en-US" altLang="ja-JP" dirty="0"/>
              <a:t>1930</a:t>
            </a:r>
            <a:r>
              <a:rPr lang="ja-JP" altLang="en-US" dirty="0" smtClean="0"/>
              <a:t>年「国際観光局」（</a:t>
            </a:r>
            <a:r>
              <a:rPr lang="en-US" altLang="ja-JP" dirty="0" smtClean="0"/>
              <a:t>Board</a:t>
            </a:r>
            <a:r>
              <a:rPr lang="ja-JP" altLang="en-US" dirty="0" smtClean="0"/>
              <a:t> </a:t>
            </a:r>
            <a:r>
              <a:rPr lang="en-US" altLang="ja-JP" dirty="0" smtClean="0"/>
              <a:t>of </a:t>
            </a:r>
            <a:r>
              <a:rPr lang="en-US" altLang="ja-JP" dirty="0" err="1" smtClean="0">
                <a:solidFill>
                  <a:srgbClr val="FF0000"/>
                </a:solidFill>
              </a:rPr>
              <a:t>Tourst</a:t>
            </a:r>
            <a:r>
              <a:rPr lang="en-US" altLang="ja-JP" dirty="0" smtClean="0"/>
              <a:t> Industry</a:t>
            </a:r>
            <a:r>
              <a:rPr lang="ja-JP" altLang="en-US" dirty="0" smtClean="0"/>
              <a:t>）設立の政策目的は外貨獲得（軍備充実）・・・国の光を見せる（インバウンド）に解釈変更</a:t>
            </a:r>
            <a:endParaRPr lang="en-US" altLang="ja-JP" dirty="0" smtClean="0"/>
          </a:p>
          <a:p>
            <a:r>
              <a:rPr kumimoji="1" lang="ja-JP" altLang="en-US" dirty="0" smtClean="0"/>
              <a:t>国際観光局の政策　①国際観光事業②国内観光事業</a:t>
            </a:r>
            <a:endParaRPr kumimoji="1" lang="en-US" altLang="ja-JP" dirty="0" smtClean="0"/>
          </a:p>
          <a:p>
            <a:r>
              <a:rPr lang="ja-JP" altLang="en-US" dirty="0" smtClean="0"/>
              <a:t>①海外観光宣伝②外客用国内観光資源整備（国宝保存法、国立公園法）　当時は外客用（ホテル）と邦人用（旅館）が峻別できた</a:t>
            </a:r>
            <a:endParaRPr lang="en-US" altLang="ja-JP" dirty="0" smtClean="0"/>
          </a:p>
          <a:p>
            <a:pPr marL="0" indent="0">
              <a:buNone/>
            </a:pPr>
            <a:r>
              <a:rPr lang="ja-JP" altLang="en-US" dirty="0"/>
              <a:t>　</a:t>
            </a:r>
            <a:r>
              <a:rPr lang="ja-JP" altLang="en-US" dirty="0" smtClean="0"/>
              <a:t>　→しかし、地方では「内主外従化」が始まる。厚生省の設置</a:t>
            </a:r>
            <a:endParaRPr lang="en-US" altLang="ja-JP" dirty="0"/>
          </a:p>
          <a:p>
            <a:r>
              <a:rPr kumimoji="1" lang="ja-JP" altLang="en-US" dirty="0" smtClean="0"/>
              <a:t>旧観光基本法（中央集権規定、外貨獲得）→観光立国推進基本法（国・地域の誇り、地域の独自性）</a:t>
            </a:r>
            <a:endParaRPr kumimoji="1" lang="en-US" altLang="ja-JP" dirty="0" smtClean="0"/>
          </a:p>
          <a:p>
            <a:r>
              <a:rPr lang="ja-JP" altLang="en-US" dirty="0" smtClean="0"/>
              <a:t>国境概念　遊歴（諸国漫遊）　必ずしもパスポートの有無にこだわらないはず。</a:t>
            </a:r>
            <a:endParaRPr kumimoji="1" lang="ja-JP" altLang="en-US" dirty="0"/>
          </a:p>
        </p:txBody>
      </p:sp>
    </p:spTree>
    <p:extLst>
      <p:ext uri="{BB962C8B-B14F-4D97-AF65-F5344CB8AC3E}">
        <p14:creationId xmlns:p14="http://schemas.microsoft.com/office/powerpoint/2010/main" val="930953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pPr algn="ctr"/>
            <a:r>
              <a:rPr kumimoji="1" lang="ja-JP" altLang="en-US" dirty="0" smtClean="0"/>
              <a:t>日本でのケース（参考になるか？）</a:t>
            </a:r>
            <a:endParaRPr kumimoji="1" lang="ja-JP" altLang="en-US" dirty="0"/>
          </a:p>
        </p:txBody>
      </p:sp>
      <p:sp>
        <p:nvSpPr>
          <p:cNvPr id="3" name="コンテンツ プレースホルダー 2"/>
          <p:cNvSpPr>
            <a:spLocks noGrp="1"/>
          </p:cNvSpPr>
          <p:nvPr>
            <p:ph idx="1"/>
          </p:nvPr>
        </p:nvSpPr>
        <p:spPr>
          <a:xfrm>
            <a:off x="838200" y="1825625"/>
            <a:ext cx="10515600" cy="2211537"/>
          </a:xfrm>
        </p:spPr>
        <p:txBody>
          <a:bodyPr/>
          <a:lstStyle/>
          <a:p>
            <a:r>
              <a:rPr lang="en-US" altLang="ja-JP" dirty="0">
                <a:hlinkClick r:id="rId2"/>
              </a:rPr>
              <a:t>http://</a:t>
            </a:r>
            <a:r>
              <a:rPr lang="en-US" altLang="ja-JP" dirty="0" smtClean="0">
                <a:hlinkClick r:id="rId2"/>
              </a:rPr>
              <a:t>jimococo.mag2.com/kanto/tokyo/taitoku/5586</a:t>
            </a:r>
            <a:r>
              <a:rPr lang="ja-JP" altLang="en-US" dirty="0" smtClean="0">
                <a:hlinkClick r:id="rId2"/>
              </a:rPr>
              <a:t>　</a:t>
            </a:r>
            <a:r>
              <a:rPr lang="ja-JP" altLang="en-US" dirty="0" smtClean="0"/>
              <a:t>（離れまち</a:t>
            </a:r>
            <a:r>
              <a:rPr lang="ja-JP" altLang="en-US" dirty="0"/>
              <a:t>全体がホテルだったら</a:t>
            </a:r>
            <a:r>
              <a:rPr lang="en-US" altLang="ja-JP" dirty="0"/>
              <a:t>…</a:t>
            </a:r>
            <a:r>
              <a:rPr lang="ja-JP" altLang="en-US" dirty="0" err="1"/>
              <a:t>。</a:t>
            </a:r>
            <a:r>
              <a:rPr lang="ja-JP" altLang="en-US" dirty="0"/>
              <a:t>谷中「</a:t>
            </a:r>
            <a:r>
              <a:rPr lang="en-US" altLang="ja-JP" dirty="0" err="1"/>
              <a:t>Hanare</a:t>
            </a:r>
            <a:r>
              <a:rPr lang="ja-JP" altLang="en-US" dirty="0"/>
              <a:t>」の泊まり方が</a:t>
            </a:r>
            <a:r>
              <a:rPr lang="ja-JP" altLang="en-US" dirty="0" smtClean="0"/>
              <a:t>画期的）</a:t>
            </a:r>
            <a:endParaRPr lang="ja-JP" altLang="en-US" dirty="0"/>
          </a:p>
          <a:p>
            <a:r>
              <a:rPr lang="en-US" altLang="ja-JP" dirty="0" smtClean="0">
                <a:hlinkClick r:id="rId2"/>
              </a:rPr>
              <a:t>http</a:t>
            </a:r>
            <a:r>
              <a:rPr lang="en-US" altLang="ja-JP" dirty="0">
                <a:hlinkClick r:id="rId2"/>
              </a:rPr>
              <a:t>://u-rin.com</a:t>
            </a:r>
            <a:r>
              <a:rPr lang="en-US" altLang="ja-JP" dirty="0" smtClean="0">
                <a:hlinkClick r:id="rId2"/>
              </a:rPr>
              <a:t>/</a:t>
            </a:r>
            <a:r>
              <a:rPr lang="ja-JP" altLang="en-US" dirty="0" smtClean="0"/>
              <a:t>（倉敷の古民家）</a:t>
            </a:r>
            <a:endParaRPr lang="en-US" altLang="ja-JP" dirty="0"/>
          </a:p>
          <a:p>
            <a:pPr lvl="0"/>
            <a:r>
              <a:rPr kumimoji="0" lang="ja-JP" altLang="ja-JP" dirty="0">
                <a:solidFill>
                  <a:srgbClr val="1155CC"/>
                </a:solidFill>
                <a:latin typeface="Arial" panose="020B0604020202020204" pitchFamily="34" charset="0"/>
                <a:cs typeface="Arial" panose="020B0604020202020204" pitchFamily="34" charset="0"/>
                <a:hlinkClick r:id="rId3"/>
              </a:rPr>
              <a:t>http://boostar.me/2015/12/07/</a:t>
            </a:r>
            <a:r>
              <a:rPr kumimoji="0" lang="ja-JP" altLang="ja-JP" dirty="0" smtClean="0">
                <a:solidFill>
                  <a:srgbClr val="1155CC"/>
                </a:solidFill>
                <a:latin typeface="Arial" panose="020B0604020202020204" pitchFamily="34" charset="0"/>
                <a:cs typeface="Arial" panose="020B0604020202020204" pitchFamily="34" charset="0"/>
                <a:hlinkClick r:id="rId3"/>
              </a:rPr>
              <a:t>1329</a:t>
            </a:r>
            <a:r>
              <a:rPr kumimoji="0" lang="ja-JP" altLang="en-US" dirty="0" smtClean="0">
                <a:solidFill>
                  <a:srgbClr val="1155CC"/>
                </a:solidFill>
                <a:latin typeface="Arial" panose="020B0604020202020204" pitchFamily="34" charset="0"/>
                <a:cs typeface="Arial" panose="020B0604020202020204" pitchFamily="34" charset="0"/>
              </a:rPr>
              <a:t>（豊島区の空き家活用）</a:t>
            </a:r>
            <a:endParaRPr kumimoji="0" lang="en-US" altLang="ja-JP" dirty="0">
              <a:solidFill>
                <a:srgbClr val="1155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0344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16632"/>
            <a:ext cx="8229600" cy="1143000"/>
          </a:xfrm>
          <a:ln w="28575">
            <a:solidFill>
              <a:schemeClr val="tx1">
                <a:lumMod val="95000"/>
                <a:lumOff val="5000"/>
              </a:schemeClr>
            </a:solidFill>
          </a:ln>
        </p:spPr>
        <p:txBody>
          <a:bodyPr>
            <a:normAutofit fontScale="90000"/>
          </a:bodyPr>
          <a:lstStyle/>
          <a:p>
            <a:pPr algn="ctr"/>
            <a:r>
              <a:rPr kumimoji="1" lang="ja-JP" altLang="en-US" dirty="0" smtClean="0"/>
              <a:t>　Ａｉｒｂｎｂ誕生の背景</a:t>
            </a:r>
            <a:r>
              <a:rPr kumimoji="1" lang="en-US" altLang="ja-JP" dirty="0" smtClean="0"/>
              <a:t/>
            </a:r>
            <a:br>
              <a:rPr kumimoji="1" lang="en-US" altLang="ja-JP" dirty="0" smtClean="0"/>
            </a:br>
            <a:r>
              <a:rPr lang="ja-JP" altLang="en-US" sz="3600" dirty="0"/>
              <a:t>～住と宿の相対化～</a:t>
            </a:r>
          </a:p>
        </p:txBody>
      </p:sp>
      <p:sp>
        <p:nvSpPr>
          <p:cNvPr id="4" name="正方形/長方形 3"/>
          <p:cNvSpPr/>
          <p:nvPr/>
        </p:nvSpPr>
        <p:spPr>
          <a:xfrm>
            <a:off x="2207568" y="4653136"/>
            <a:ext cx="2736304" cy="792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chemeClr val="tx1">
                    <a:lumMod val="95000"/>
                    <a:lumOff val="5000"/>
                  </a:schemeClr>
                </a:solidFill>
              </a:rPr>
              <a:t>居所</a:t>
            </a:r>
          </a:p>
        </p:txBody>
      </p:sp>
      <p:sp>
        <p:nvSpPr>
          <p:cNvPr id="5" name="正方形/長方形 4"/>
          <p:cNvSpPr/>
          <p:nvPr/>
        </p:nvSpPr>
        <p:spPr>
          <a:xfrm>
            <a:off x="1775520" y="2204864"/>
            <a:ext cx="2736304" cy="144016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chemeClr val="tx1">
                    <a:lumMod val="95000"/>
                    <a:lumOff val="5000"/>
                  </a:schemeClr>
                </a:solidFill>
              </a:rPr>
              <a:t>宿所</a:t>
            </a:r>
            <a:endParaRPr lang="en-US" altLang="ja-JP" sz="4800" dirty="0">
              <a:solidFill>
                <a:schemeClr val="tx1">
                  <a:lumMod val="95000"/>
                  <a:lumOff val="5000"/>
                </a:schemeClr>
              </a:solidFill>
            </a:endParaRPr>
          </a:p>
          <a:p>
            <a:pPr algn="ctr"/>
            <a:endParaRPr lang="ja-JP" altLang="en-US" sz="4800" dirty="0">
              <a:solidFill>
                <a:schemeClr val="tx1">
                  <a:lumMod val="95000"/>
                  <a:lumOff val="5000"/>
                </a:schemeClr>
              </a:solidFill>
            </a:endParaRPr>
          </a:p>
        </p:txBody>
      </p:sp>
      <p:sp>
        <p:nvSpPr>
          <p:cNvPr id="6" name="テキスト ボックス 5"/>
          <p:cNvSpPr txBox="1"/>
          <p:nvPr/>
        </p:nvSpPr>
        <p:spPr>
          <a:xfrm>
            <a:off x="5807968" y="2300680"/>
            <a:ext cx="2304256" cy="1200329"/>
          </a:xfrm>
          <a:prstGeom prst="rect">
            <a:avLst/>
          </a:prstGeom>
          <a:noFill/>
          <a:ln w="28575">
            <a:solidFill>
              <a:srgbClr val="C00000"/>
            </a:solidFill>
          </a:ln>
        </p:spPr>
        <p:txBody>
          <a:bodyPr wrap="square" rtlCol="0">
            <a:spAutoFit/>
          </a:bodyPr>
          <a:lstStyle/>
          <a:p>
            <a:pPr algn="ctr"/>
            <a:r>
              <a:rPr lang="ja-JP" altLang="en-US" sz="3600" dirty="0"/>
              <a:t>下宿</a:t>
            </a:r>
            <a:endParaRPr lang="en-US" altLang="ja-JP" sz="3600" dirty="0"/>
          </a:p>
          <a:p>
            <a:pPr algn="ctr"/>
            <a:r>
              <a:rPr lang="ja-JP" altLang="en-US" sz="3600" dirty="0"/>
              <a:t>簡易宿所</a:t>
            </a:r>
          </a:p>
        </p:txBody>
      </p:sp>
      <p:sp>
        <p:nvSpPr>
          <p:cNvPr id="7" name="テキスト ボックス 6"/>
          <p:cNvSpPr txBox="1"/>
          <p:nvPr/>
        </p:nvSpPr>
        <p:spPr>
          <a:xfrm>
            <a:off x="1937334" y="2996953"/>
            <a:ext cx="2430474" cy="584775"/>
          </a:xfrm>
          <a:prstGeom prst="rect">
            <a:avLst/>
          </a:prstGeom>
          <a:noFill/>
        </p:spPr>
        <p:txBody>
          <a:bodyPr wrap="none" rtlCol="0">
            <a:spAutoFit/>
          </a:bodyPr>
          <a:lstStyle/>
          <a:p>
            <a:r>
              <a:rPr lang="ja-JP" altLang="en-US" sz="3200" dirty="0"/>
              <a:t>ホテル、旅館</a:t>
            </a:r>
          </a:p>
        </p:txBody>
      </p:sp>
      <p:sp>
        <p:nvSpPr>
          <p:cNvPr id="8" name="テキスト ボックス 7"/>
          <p:cNvSpPr txBox="1"/>
          <p:nvPr/>
        </p:nvSpPr>
        <p:spPr>
          <a:xfrm>
            <a:off x="3979892" y="2636912"/>
            <a:ext cx="2332132" cy="923330"/>
          </a:xfrm>
          <a:prstGeom prst="rect">
            <a:avLst/>
          </a:prstGeom>
          <a:noFill/>
          <a:ln w="12700">
            <a:noFill/>
          </a:ln>
        </p:spPr>
        <p:txBody>
          <a:bodyPr wrap="square" rtlCol="0">
            <a:spAutoFit/>
          </a:bodyPr>
          <a:lstStyle/>
          <a:p>
            <a:pPr algn="ctr"/>
            <a:r>
              <a:rPr lang="ja-JP" altLang="en-US" dirty="0">
                <a:solidFill>
                  <a:srgbClr val="FF0000"/>
                </a:solidFill>
              </a:rPr>
              <a:t>旅館業法</a:t>
            </a:r>
            <a:endParaRPr lang="en-US" altLang="ja-JP" dirty="0">
              <a:solidFill>
                <a:srgbClr val="FF0000"/>
              </a:solidFill>
            </a:endParaRPr>
          </a:p>
          <a:p>
            <a:pPr algn="ctr"/>
            <a:r>
              <a:rPr lang="ja-JP" altLang="en-US" dirty="0">
                <a:solidFill>
                  <a:srgbClr val="FF0000"/>
                </a:solidFill>
              </a:rPr>
              <a:t>（有償）</a:t>
            </a:r>
            <a:endParaRPr lang="en-US" altLang="ja-JP" dirty="0">
              <a:solidFill>
                <a:srgbClr val="FF0000"/>
              </a:solidFill>
            </a:endParaRPr>
          </a:p>
          <a:p>
            <a:pPr algn="ctr"/>
            <a:r>
              <a:rPr lang="ja-JP" altLang="en-US" dirty="0">
                <a:solidFill>
                  <a:srgbClr val="FF0000"/>
                </a:solidFill>
              </a:rPr>
              <a:t>住宿混在</a:t>
            </a:r>
          </a:p>
        </p:txBody>
      </p:sp>
      <p:sp>
        <p:nvSpPr>
          <p:cNvPr id="10" name="テキスト ボックス 9"/>
          <p:cNvSpPr txBox="1"/>
          <p:nvPr/>
        </p:nvSpPr>
        <p:spPr>
          <a:xfrm>
            <a:off x="6159982" y="4365105"/>
            <a:ext cx="3464411" cy="830997"/>
          </a:xfrm>
          <a:prstGeom prst="rect">
            <a:avLst/>
          </a:prstGeom>
          <a:noFill/>
          <a:ln w="28575">
            <a:solidFill>
              <a:srgbClr val="C00000"/>
            </a:solidFill>
          </a:ln>
        </p:spPr>
        <p:txBody>
          <a:bodyPr wrap="none" rtlCol="0">
            <a:spAutoFit/>
          </a:bodyPr>
          <a:lstStyle/>
          <a:p>
            <a:pPr algn="ctr"/>
            <a:r>
              <a:rPr lang="ja-JP" altLang="en-US" sz="2400" dirty="0"/>
              <a:t>不動産賃貸</a:t>
            </a:r>
            <a:endParaRPr lang="en-US" altLang="ja-JP" sz="2400" dirty="0"/>
          </a:p>
          <a:p>
            <a:pPr algn="ctr"/>
            <a:r>
              <a:rPr lang="ja-JP" altLang="en-US" sz="2400" dirty="0"/>
              <a:t>マンション、コンドミニアム</a:t>
            </a:r>
          </a:p>
        </p:txBody>
      </p:sp>
      <p:sp>
        <p:nvSpPr>
          <p:cNvPr id="11" name="テキスト ボックス 10"/>
          <p:cNvSpPr txBox="1"/>
          <p:nvPr/>
        </p:nvSpPr>
        <p:spPr>
          <a:xfrm>
            <a:off x="9480377" y="2564905"/>
            <a:ext cx="461665" cy="1246495"/>
          </a:xfrm>
          <a:prstGeom prst="rect">
            <a:avLst/>
          </a:prstGeom>
          <a:noFill/>
          <a:ln w="12700">
            <a:noFill/>
          </a:ln>
        </p:spPr>
        <p:txBody>
          <a:bodyPr vert="eaVert" wrap="none" rtlCol="0">
            <a:spAutoFit/>
          </a:bodyPr>
          <a:lstStyle/>
          <a:p>
            <a:r>
              <a:rPr lang="ja-JP" altLang="en-US" dirty="0"/>
              <a:t>定期借家権</a:t>
            </a:r>
          </a:p>
        </p:txBody>
      </p:sp>
      <p:sp>
        <p:nvSpPr>
          <p:cNvPr id="12" name="下カーブ矢印 11"/>
          <p:cNvSpPr/>
          <p:nvPr/>
        </p:nvSpPr>
        <p:spPr>
          <a:xfrm flipV="1">
            <a:off x="8616280" y="1196752"/>
            <a:ext cx="1224136" cy="4680520"/>
          </a:xfrm>
          <a:prstGeom prst="curvedDownArrow">
            <a:avLst/>
          </a:prstGeom>
          <a:noFill/>
          <a:ln w="31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4" name="上矢印吹き出し 13"/>
          <p:cNvSpPr/>
          <p:nvPr/>
        </p:nvSpPr>
        <p:spPr>
          <a:xfrm>
            <a:off x="1775520" y="5682952"/>
            <a:ext cx="3600400" cy="914400"/>
          </a:xfrm>
          <a:prstGeom prst="upArrowCallout">
            <a:avLst>
              <a:gd name="adj1" fmla="val 50000"/>
              <a:gd name="adj2" fmla="val 167254"/>
              <a:gd name="adj3" fmla="val 25000"/>
              <a:gd name="adj4" fmla="val 593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lumMod val="95000"/>
                    <a:lumOff val="5000"/>
                  </a:schemeClr>
                </a:solidFill>
              </a:rPr>
              <a:t>定住社会の誕生</a:t>
            </a:r>
          </a:p>
        </p:txBody>
      </p:sp>
      <p:sp>
        <p:nvSpPr>
          <p:cNvPr id="15" name="上矢印 14"/>
          <p:cNvSpPr/>
          <p:nvPr/>
        </p:nvSpPr>
        <p:spPr>
          <a:xfrm>
            <a:off x="2567608" y="3815330"/>
            <a:ext cx="2016224" cy="621783"/>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旅行</a:t>
            </a:r>
          </a:p>
        </p:txBody>
      </p:sp>
      <p:sp>
        <p:nvSpPr>
          <p:cNvPr id="16" name="右矢印 15"/>
          <p:cNvSpPr/>
          <p:nvPr/>
        </p:nvSpPr>
        <p:spPr>
          <a:xfrm>
            <a:off x="5303912" y="5301208"/>
            <a:ext cx="1008112" cy="936104"/>
          </a:xfrm>
          <a:prstGeom prst="rightArrow">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持つ</a:t>
            </a:r>
          </a:p>
        </p:txBody>
      </p:sp>
      <p:sp>
        <p:nvSpPr>
          <p:cNvPr id="17" name="右矢印 16"/>
          <p:cNvSpPr/>
          <p:nvPr/>
        </p:nvSpPr>
        <p:spPr>
          <a:xfrm>
            <a:off x="5231904" y="4221088"/>
            <a:ext cx="1080120" cy="936104"/>
          </a:xfrm>
          <a:prstGeom prst="rightArrow">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借りる</a:t>
            </a:r>
          </a:p>
        </p:txBody>
      </p:sp>
      <p:sp>
        <p:nvSpPr>
          <p:cNvPr id="18" name="正方形/長方形 17"/>
          <p:cNvSpPr/>
          <p:nvPr/>
        </p:nvSpPr>
        <p:spPr>
          <a:xfrm>
            <a:off x="6456040" y="5805264"/>
            <a:ext cx="2160240" cy="792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lumMod val="95000"/>
                    <a:lumOff val="5000"/>
                  </a:schemeClr>
                </a:solidFill>
              </a:rPr>
              <a:t>持ち家政策</a:t>
            </a:r>
          </a:p>
        </p:txBody>
      </p:sp>
      <p:sp>
        <p:nvSpPr>
          <p:cNvPr id="19" name="正方形/長方形 18"/>
          <p:cNvSpPr/>
          <p:nvPr/>
        </p:nvSpPr>
        <p:spPr>
          <a:xfrm>
            <a:off x="9840416" y="4392488"/>
            <a:ext cx="720080" cy="24208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2800" dirty="0">
                <a:solidFill>
                  <a:schemeClr val="tx1">
                    <a:lumMod val="95000"/>
                    <a:lumOff val="5000"/>
                  </a:schemeClr>
                </a:solidFill>
              </a:rPr>
              <a:t>空き家問題</a:t>
            </a:r>
          </a:p>
        </p:txBody>
      </p:sp>
      <p:sp>
        <p:nvSpPr>
          <p:cNvPr id="20" name="右矢印 19"/>
          <p:cNvSpPr/>
          <p:nvPr/>
        </p:nvSpPr>
        <p:spPr>
          <a:xfrm>
            <a:off x="8688288" y="5652864"/>
            <a:ext cx="1224136" cy="1088504"/>
          </a:xfrm>
          <a:prstGeom prst="rightArrow">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高齢化社会</a:t>
            </a:r>
          </a:p>
        </p:txBody>
      </p:sp>
      <p:sp>
        <p:nvSpPr>
          <p:cNvPr id="21" name="角丸四角形 20"/>
          <p:cNvSpPr/>
          <p:nvPr/>
        </p:nvSpPr>
        <p:spPr>
          <a:xfrm>
            <a:off x="1559496" y="2060848"/>
            <a:ext cx="6912768" cy="1728192"/>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上矢印 21"/>
          <p:cNvSpPr/>
          <p:nvPr/>
        </p:nvSpPr>
        <p:spPr>
          <a:xfrm>
            <a:off x="9192344" y="2060848"/>
            <a:ext cx="1043608" cy="2232248"/>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テキスト ボックス 22"/>
          <p:cNvSpPr txBox="1"/>
          <p:nvPr/>
        </p:nvSpPr>
        <p:spPr>
          <a:xfrm>
            <a:off x="7176121" y="1527176"/>
            <a:ext cx="3334567" cy="461665"/>
          </a:xfrm>
          <a:prstGeom prst="rect">
            <a:avLst/>
          </a:prstGeom>
          <a:noFill/>
          <a:ln w="28575">
            <a:solidFill>
              <a:srgbClr val="C00000"/>
            </a:solidFill>
          </a:ln>
        </p:spPr>
        <p:txBody>
          <a:bodyPr wrap="none" rtlCol="0">
            <a:spAutoFit/>
          </a:bodyPr>
          <a:lstStyle/>
          <a:p>
            <a:pPr algn="ctr"/>
            <a:r>
              <a:rPr lang="ja-JP" altLang="en-US" sz="2400" dirty="0"/>
              <a:t>ウィークリーマンション等</a:t>
            </a:r>
          </a:p>
        </p:txBody>
      </p:sp>
    </p:spTree>
    <p:extLst>
      <p:ext uri="{BB962C8B-B14F-4D97-AF65-F5344CB8AC3E}">
        <p14:creationId xmlns:p14="http://schemas.microsoft.com/office/powerpoint/2010/main" val="2358482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66012"/>
            <a:ext cx="8229600" cy="1570186"/>
          </a:xfrm>
          <a:ln w="57150">
            <a:solidFill>
              <a:schemeClr val="tx1">
                <a:lumMod val="95000"/>
                <a:lumOff val="5000"/>
              </a:schemeClr>
            </a:solidFill>
          </a:ln>
        </p:spPr>
        <p:txBody>
          <a:bodyPr>
            <a:normAutofit/>
          </a:bodyPr>
          <a:lstStyle/>
          <a:p>
            <a:pPr algn="ctr"/>
            <a:r>
              <a:rPr kumimoji="1" lang="ja-JP" altLang="en-US" dirty="0" smtClean="0"/>
              <a:t>地方分権が生んだ</a:t>
            </a:r>
            <a:r>
              <a:rPr kumimoji="1" lang="en-US" altLang="ja-JP" dirty="0" smtClean="0"/>
              <a:t/>
            </a:r>
            <a:br>
              <a:rPr kumimoji="1" lang="en-US" altLang="ja-JP" dirty="0" smtClean="0"/>
            </a:br>
            <a:r>
              <a:rPr lang="ja-JP" altLang="en-US" dirty="0" smtClean="0"/>
              <a:t>大分県安心院町の農村民泊</a:t>
            </a:r>
            <a:endParaRPr kumimoji="1" lang="ja-JP" altLang="en-US" dirty="0"/>
          </a:p>
        </p:txBody>
      </p:sp>
      <p:sp>
        <p:nvSpPr>
          <p:cNvPr id="3" name="コンテンツ プレースホルダ 2"/>
          <p:cNvSpPr>
            <a:spLocks noGrp="1"/>
          </p:cNvSpPr>
          <p:nvPr>
            <p:ph idx="1"/>
          </p:nvPr>
        </p:nvSpPr>
        <p:spPr>
          <a:xfrm>
            <a:off x="1981200" y="2071390"/>
            <a:ext cx="8229600" cy="4525963"/>
          </a:xfrm>
        </p:spPr>
        <p:txBody>
          <a:bodyPr>
            <a:normAutofit/>
          </a:bodyPr>
          <a:lstStyle/>
          <a:p>
            <a:r>
              <a:rPr lang="ja-JP" altLang="en-US" dirty="0" smtClean="0"/>
              <a:t>大分県安心院町の農村民泊は、</a:t>
            </a:r>
            <a:r>
              <a:rPr lang="ja-JP" altLang="en-US" dirty="0" smtClean="0">
                <a:solidFill>
                  <a:srgbClr val="FF0000"/>
                </a:solidFill>
              </a:rPr>
              <a:t>旅館業法と食品衛生法の管轄が地方分権一括法で国から県に移譲され、各県が条例によって農村民泊を実施することが可能となったことにより生じた</a:t>
            </a:r>
            <a:endParaRPr lang="en-US" altLang="ja-JP" dirty="0" smtClean="0">
              <a:solidFill>
                <a:srgbClr val="FF0000"/>
              </a:solidFill>
            </a:endParaRPr>
          </a:p>
          <a:p>
            <a:r>
              <a:rPr kumimoji="1" lang="ja-JP" altLang="en-US" dirty="0" smtClean="0"/>
              <a:t>自家用自動車の有償運送の管轄が地方分権改革により基礎自治体に移譲されれば、新しいモデルが誕生する可能性が高まる</a:t>
            </a:r>
            <a:endParaRPr kumimoji="1" lang="ja-JP" altLang="en-US" dirty="0"/>
          </a:p>
        </p:txBody>
      </p:sp>
    </p:spTree>
    <p:extLst>
      <p:ext uri="{BB962C8B-B14F-4D97-AF65-F5344CB8AC3E}">
        <p14:creationId xmlns:p14="http://schemas.microsoft.com/office/powerpoint/2010/main" val="2412227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pPr algn="ctr"/>
            <a:r>
              <a:rPr kumimoji="1" lang="ja-JP" altLang="en-US" dirty="0" smtClean="0"/>
              <a:t>スマホ配車アプリ</a:t>
            </a:r>
            <a:endParaRPr kumimoji="1" lang="ja-JP" altLang="en-US" dirty="0"/>
          </a:p>
        </p:txBody>
      </p:sp>
      <p:pic>
        <p:nvPicPr>
          <p:cNvPr id="3074" name="Picture 2" descr="「uber」の画像検索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633" y="3997960"/>
            <a:ext cx="3926812" cy="29413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ber」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218" y="1824576"/>
            <a:ext cx="4093824" cy="2351184"/>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descr="http://jinryu.jp/blog/wp-content/uploads/2015/03/IMG_2426-e1426588025616-768x10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0842" y="1824576"/>
            <a:ext cx="2738659" cy="3075208"/>
          </a:xfrm>
          <a:prstGeom prst="rect">
            <a:avLst/>
          </a:prstGeom>
          <a:noFill/>
          <a:ln>
            <a:noFill/>
          </a:ln>
        </p:spPr>
      </p:pic>
      <p:pic>
        <p:nvPicPr>
          <p:cNvPr id="3078" name="Picture 6" descr="「uber」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0172" y="3484881"/>
            <a:ext cx="4845379" cy="314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591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pPr algn="ctr"/>
            <a:r>
              <a:rPr kumimoji="1" lang="ja-JP" altLang="en-US" dirty="0" smtClean="0"/>
              <a:t>ライドシェア　</a:t>
            </a:r>
            <a:r>
              <a:rPr kumimoji="1" lang="ja-JP" altLang="en-US" dirty="0" smtClean="0"/>
              <a:t>配車アプリ</a:t>
            </a:r>
            <a:endParaRPr kumimoji="1" lang="ja-JP" altLang="en-US" dirty="0"/>
          </a:p>
        </p:txBody>
      </p:sp>
      <p:sp>
        <p:nvSpPr>
          <p:cNvPr id="3" name="コンテンツ プレースホルダー 2"/>
          <p:cNvSpPr>
            <a:spLocks noGrp="1"/>
          </p:cNvSpPr>
          <p:nvPr>
            <p:ph idx="1"/>
          </p:nvPr>
        </p:nvSpPr>
        <p:spPr/>
        <p:txBody>
          <a:bodyPr/>
          <a:lstStyle/>
          <a:p>
            <a:r>
              <a:rPr lang="en-US" altLang="ja-JP" dirty="0" err="1"/>
              <a:t>DownRoad</a:t>
            </a:r>
            <a:r>
              <a:rPr lang="ja-JP" altLang="en-US" dirty="0"/>
              <a:t>は出発国</a:t>
            </a:r>
            <a:endParaRPr lang="en-US" altLang="ja-JP" dirty="0"/>
          </a:p>
          <a:p>
            <a:r>
              <a:rPr lang="ja-JP" altLang="en-US" dirty="0"/>
              <a:t>クレジット利用への対応</a:t>
            </a:r>
            <a:endParaRPr lang="en-US" altLang="ja-JP" dirty="0"/>
          </a:p>
          <a:p>
            <a:r>
              <a:rPr lang="ja-JP" altLang="en-US" dirty="0"/>
              <a:t>特に外国人には確定運賃は安心感が</a:t>
            </a:r>
            <a:r>
              <a:rPr lang="ja-JP" altLang="en-US" dirty="0" smtClean="0"/>
              <a:t>ある</a:t>
            </a:r>
            <a:endParaRPr lang="en-US" altLang="ja-JP" dirty="0" smtClean="0"/>
          </a:p>
          <a:p>
            <a:r>
              <a:rPr lang="ja-JP" altLang="en-US" dirty="0"/>
              <a:t>日本</a:t>
            </a:r>
            <a:r>
              <a:rPr lang="ja-JP" altLang="en-US" dirty="0" smtClean="0"/>
              <a:t>は「流し営業」が充実しており、配車アプリのニーズが低い</a:t>
            </a:r>
            <a:endParaRPr lang="en-US" altLang="ja-JP" dirty="0" smtClean="0"/>
          </a:p>
          <a:p>
            <a:endParaRPr lang="ja-JP" altLang="en-US" dirty="0"/>
          </a:p>
          <a:p>
            <a:endParaRPr kumimoji="1" lang="ja-JP" altLang="en-US" dirty="0"/>
          </a:p>
        </p:txBody>
      </p:sp>
    </p:spTree>
    <p:extLst>
      <p:ext uri="{BB962C8B-B14F-4D97-AF65-F5344CB8AC3E}">
        <p14:creationId xmlns:p14="http://schemas.microsoft.com/office/powerpoint/2010/main" val="3081058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015705" y="2662334"/>
            <a:ext cx="2059340" cy="2464998"/>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300" dirty="0">
                <a:solidFill>
                  <a:schemeClr val="tx1">
                    <a:lumMod val="95000"/>
                    <a:lumOff val="5000"/>
                  </a:schemeClr>
                </a:solidFill>
              </a:rPr>
              <a:t>鉄道</a:t>
            </a:r>
            <a:endParaRPr lang="en-US" altLang="ja-JP" sz="3300" dirty="0">
              <a:solidFill>
                <a:schemeClr val="tx1">
                  <a:lumMod val="95000"/>
                  <a:lumOff val="5000"/>
                </a:schemeClr>
              </a:solidFill>
            </a:endParaRPr>
          </a:p>
          <a:p>
            <a:pPr algn="ctr"/>
            <a:r>
              <a:rPr lang="ja-JP" altLang="en-US" sz="3300" dirty="0">
                <a:solidFill>
                  <a:schemeClr val="tx1">
                    <a:lumMod val="95000"/>
                    <a:lumOff val="5000"/>
                  </a:schemeClr>
                </a:solidFill>
              </a:rPr>
              <a:t>乗合バス</a:t>
            </a:r>
            <a:endParaRPr lang="en-US" altLang="ja-JP" sz="3300" dirty="0">
              <a:solidFill>
                <a:schemeClr val="tx1">
                  <a:lumMod val="95000"/>
                  <a:lumOff val="5000"/>
                </a:schemeClr>
              </a:solidFill>
            </a:endParaRPr>
          </a:p>
          <a:p>
            <a:pPr algn="ctr"/>
            <a:r>
              <a:rPr lang="ja-JP" altLang="en-US" sz="3300" dirty="0">
                <a:solidFill>
                  <a:schemeClr val="tx1">
                    <a:lumMod val="95000"/>
                    <a:lumOff val="5000"/>
                  </a:schemeClr>
                </a:solidFill>
              </a:rPr>
              <a:t>（コモンキャリア）</a:t>
            </a:r>
          </a:p>
        </p:txBody>
      </p:sp>
      <p:sp>
        <p:nvSpPr>
          <p:cNvPr id="5" name="角丸四角形 4"/>
          <p:cNvSpPr/>
          <p:nvPr/>
        </p:nvSpPr>
        <p:spPr>
          <a:xfrm>
            <a:off x="4064476" y="2629984"/>
            <a:ext cx="1541756" cy="1358654"/>
          </a:xfrm>
          <a:prstGeom prst="roundRect">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流し営業タクシー</a:t>
            </a: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a:t>
            </a:r>
            <a:r>
              <a:rPr lang="en-US" altLang="ja-JP" sz="1350" dirty="0">
                <a:solidFill>
                  <a:schemeClr val="tx1">
                    <a:lumMod val="95000"/>
                    <a:lumOff val="5000"/>
                  </a:schemeClr>
                </a:solidFill>
              </a:rPr>
              <a:t>street</a:t>
            </a:r>
            <a:r>
              <a:rPr lang="ja-JP" altLang="en-US" sz="1350" dirty="0">
                <a:solidFill>
                  <a:schemeClr val="tx1">
                    <a:lumMod val="95000"/>
                    <a:lumOff val="5000"/>
                  </a:schemeClr>
                </a:solidFill>
              </a:rPr>
              <a:t>　</a:t>
            </a:r>
            <a:r>
              <a:rPr lang="en-US" altLang="ja-JP" sz="1350" dirty="0">
                <a:solidFill>
                  <a:schemeClr val="tx1">
                    <a:lumMod val="95000"/>
                    <a:lumOff val="5000"/>
                  </a:schemeClr>
                </a:solidFill>
              </a:rPr>
              <a:t>hiring</a:t>
            </a:r>
            <a:r>
              <a:rPr lang="ja-JP" altLang="en-US" sz="1350" dirty="0">
                <a:solidFill>
                  <a:schemeClr val="tx1">
                    <a:lumMod val="95000"/>
                    <a:lumOff val="5000"/>
                  </a:schemeClr>
                </a:solidFill>
              </a:rPr>
              <a:t>）</a:t>
            </a:r>
            <a:endParaRPr lang="en-US" altLang="ja-JP" sz="1350" dirty="0">
              <a:solidFill>
                <a:schemeClr val="tx1">
                  <a:lumMod val="95000"/>
                  <a:lumOff val="5000"/>
                </a:schemeClr>
              </a:solidFill>
            </a:endParaRPr>
          </a:p>
          <a:p>
            <a:pPr algn="ctr"/>
            <a:endParaRPr lang="en-US" altLang="ja-JP" sz="1350" dirty="0">
              <a:solidFill>
                <a:schemeClr val="tx1">
                  <a:lumMod val="95000"/>
                  <a:lumOff val="5000"/>
                </a:schemeClr>
              </a:solidFill>
            </a:endParaRPr>
          </a:p>
          <a:p>
            <a:pPr algn="ctr"/>
            <a:r>
              <a:rPr lang="en-US" altLang="ja-JP" sz="1500" dirty="0">
                <a:solidFill>
                  <a:schemeClr val="tx1">
                    <a:lumMod val="95000"/>
                    <a:lumOff val="5000"/>
                  </a:schemeClr>
                </a:solidFill>
              </a:rPr>
              <a:t>Black-Cab</a:t>
            </a:r>
          </a:p>
          <a:p>
            <a:pPr algn="ctr"/>
            <a:r>
              <a:rPr lang="ja-JP" altLang="en-US" sz="1500" dirty="0">
                <a:solidFill>
                  <a:schemeClr val="tx1">
                    <a:lumMod val="95000"/>
                    <a:lumOff val="5000"/>
                  </a:schemeClr>
                </a:solidFill>
              </a:rPr>
              <a:t>（</a:t>
            </a:r>
            <a:r>
              <a:rPr lang="ja-JP" altLang="en-US" sz="1050" dirty="0">
                <a:solidFill>
                  <a:schemeClr val="tx1">
                    <a:lumMod val="95000"/>
                    <a:lumOff val="5000"/>
                  </a:schemeClr>
                </a:solidFill>
              </a:rPr>
              <a:t>個人タクシー</a:t>
            </a:r>
            <a:r>
              <a:rPr lang="ja-JP" altLang="en-US" sz="1500" dirty="0">
                <a:solidFill>
                  <a:schemeClr val="tx1">
                    <a:lumMod val="95000"/>
                    <a:lumOff val="5000"/>
                  </a:schemeClr>
                </a:solidFill>
              </a:rPr>
              <a:t>）</a:t>
            </a:r>
          </a:p>
        </p:txBody>
      </p:sp>
      <p:sp>
        <p:nvSpPr>
          <p:cNvPr id="6" name="角丸四角形 5"/>
          <p:cNvSpPr/>
          <p:nvPr/>
        </p:nvSpPr>
        <p:spPr>
          <a:xfrm>
            <a:off x="5615077" y="2662327"/>
            <a:ext cx="1541756" cy="131337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車庫待ち営業</a:t>
            </a: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タクシー</a:t>
            </a:r>
            <a:endParaRPr lang="en-US" altLang="ja-JP" sz="1350" dirty="0">
              <a:solidFill>
                <a:schemeClr val="tx1">
                  <a:lumMod val="95000"/>
                  <a:lumOff val="5000"/>
                </a:schemeClr>
              </a:solidFill>
            </a:endParaRPr>
          </a:p>
          <a:p>
            <a:pPr algn="ctr"/>
            <a:endParaRPr lang="en-US" altLang="ja-JP" sz="1350" dirty="0">
              <a:solidFill>
                <a:schemeClr val="tx1">
                  <a:lumMod val="95000"/>
                  <a:lumOff val="5000"/>
                </a:schemeClr>
              </a:solidFill>
            </a:endParaRPr>
          </a:p>
          <a:p>
            <a:pPr algn="ctr"/>
            <a:r>
              <a:rPr lang="en-US" altLang="ja-JP" sz="1350" dirty="0">
                <a:solidFill>
                  <a:schemeClr val="tx1">
                    <a:lumMod val="95000"/>
                    <a:lumOff val="5000"/>
                  </a:schemeClr>
                </a:solidFill>
              </a:rPr>
              <a:t>Mini-Cab</a:t>
            </a:r>
          </a:p>
          <a:p>
            <a:pPr algn="ctr"/>
            <a:r>
              <a:rPr lang="ja-JP" altLang="en-US" sz="1050" dirty="0">
                <a:solidFill>
                  <a:schemeClr val="tx1">
                    <a:lumMod val="95000"/>
                    <a:lumOff val="5000"/>
                  </a:schemeClr>
                </a:solidFill>
              </a:rPr>
              <a:t>（法人タクシー）</a:t>
            </a:r>
          </a:p>
        </p:txBody>
      </p:sp>
      <p:sp>
        <p:nvSpPr>
          <p:cNvPr id="8" name="角丸四角形 7"/>
          <p:cNvSpPr/>
          <p:nvPr/>
        </p:nvSpPr>
        <p:spPr>
          <a:xfrm>
            <a:off x="7165672" y="2670966"/>
            <a:ext cx="2736734" cy="210677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　</a:t>
            </a:r>
            <a:r>
              <a:rPr lang="ja-JP" altLang="en-US" dirty="0">
                <a:solidFill>
                  <a:schemeClr val="tx1">
                    <a:lumMod val="95000"/>
                    <a:lumOff val="5000"/>
                  </a:schemeClr>
                </a:solidFill>
              </a:rPr>
              <a:t>自家用</a:t>
            </a:r>
            <a:endParaRPr lang="en-US" altLang="ja-JP" dirty="0">
              <a:solidFill>
                <a:schemeClr val="tx1">
                  <a:lumMod val="95000"/>
                  <a:lumOff val="5000"/>
                </a:schemeClr>
              </a:solidFill>
            </a:endParaRPr>
          </a:p>
          <a:p>
            <a:pPr algn="ct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（運転代行、レンタカー）</a:t>
            </a:r>
          </a:p>
        </p:txBody>
      </p:sp>
      <p:sp>
        <p:nvSpPr>
          <p:cNvPr id="9" name="角丸四角形 8"/>
          <p:cNvSpPr/>
          <p:nvPr/>
        </p:nvSpPr>
        <p:spPr>
          <a:xfrm>
            <a:off x="5606232" y="3975701"/>
            <a:ext cx="1559222" cy="71793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貸切バス</a:t>
            </a:r>
            <a:endParaRPr lang="en-US" altLang="ja-JP" sz="1350" dirty="0">
              <a:solidFill>
                <a:schemeClr val="tx1">
                  <a:lumMod val="95000"/>
                  <a:lumOff val="5000"/>
                </a:schemeClr>
              </a:solidFill>
            </a:endParaRPr>
          </a:p>
          <a:p>
            <a:pPr algn="ctr"/>
            <a:endParaRPr lang="ja-JP" altLang="en-US" sz="1350" dirty="0">
              <a:solidFill>
                <a:schemeClr val="tx1">
                  <a:lumMod val="95000"/>
                  <a:lumOff val="5000"/>
                </a:schemeClr>
              </a:solidFill>
            </a:endParaRPr>
          </a:p>
        </p:txBody>
      </p:sp>
      <p:sp>
        <p:nvSpPr>
          <p:cNvPr id="10" name="正方形/長方形 9"/>
          <p:cNvSpPr/>
          <p:nvPr/>
        </p:nvSpPr>
        <p:spPr>
          <a:xfrm>
            <a:off x="4454826" y="3606921"/>
            <a:ext cx="34289"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17" name="直線コネクタ 16"/>
          <p:cNvCxnSpPr/>
          <p:nvPr/>
        </p:nvCxnSpPr>
        <p:spPr>
          <a:xfrm>
            <a:off x="7169768" y="2662328"/>
            <a:ext cx="17470" cy="3280195"/>
          </a:xfrm>
          <a:prstGeom prst="line">
            <a:avLst/>
          </a:prstGeom>
          <a:ln w="38100" cmpd="tri"/>
        </p:spPr>
        <p:style>
          <a:lnRef idx="1">
            <a:schemeClr val="accent1"/>
          </a:lnRef>
          <a:fillRef idx="0">
            <a:schemeClr val="accent1"/>
          </a:fillRef>
          <a:effectRef idx="0">
            <a:schemeClr val="accent1"/>
          </a:effectRef>
          <a:fontRef idx="minor">
            <a:schemeClr val="tx1"/>
          </a:fontRef>
        </p:style>
      </p:cxnSp>
      <p:sp>
        <p:nvSpPr>
          <p:cNvPr id="19" name="左右矢印 18"/>
          <p:cNvSpPr/>
          <p:nvPr/>
        </p:nvSpPr>
        <p:spPr>
          <a:xfrm>
            <a:off x="3232036" y="1368365"/>
            <a:ext cx="4781191" cy="1236121"/>
          </a:xfrm>
          <a:prstGeom prst="leftRightArrow">
            <a:avLst/>
          </a:prstGeom>
          <a:noFill/>
          <a:ln w="28575" cmpd="dbl">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schemeClr val="tx1">
                    <a:lumMod val="95000"/>
                    <a:lumOff val="5000"/>
                  </a:schemeClr>
                </a:solidFill>
              </a:rPr>
              <a:t>　　　公共　　　　　　非公共（自家用）</a:t>
            </a:r>
            <a:endParaRPr lang="en-US" altLang="ja-JP" sz="2100" dirty="0">
              <a:solidFill>
                <a:schemeClr val="tx1">
                  <a:lumMod val="95000"/>
                  <a:lumOff val="5000"/>
                </a:schemeClr>
              </a:solidFill>
            </a:endParaRPr>
          </a:p>
        </p:txBody>
      </p:sp>
      <p:cxnSp>
        <p:nvCxnSpPr>
          <p:cNvPr id="20" name="直線コネクタ 19"/>
          <p:cNvCxnSpPr/>
          <p:nvPr/>
        </p:nvCxnSpPr>
        <p:spPr>
          <a:xfrm flipH="1">
            <a:off x="5606234" y="1601279"/>
            <a:ext cx="16763" cy="3409590"/>
          </a:xfrm>
          <a:prstGeom prst="line">
            <a:avLst/>
          </a:prstGeom>
          <a:ln w="31750" cmpd="dbl">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5385925" y="3529290"/>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5584181" y="2061244"/>
            <a:ext cx="1748267" cy="507831"/>
          </a:xfrm>
          <a:prstGeom prst="rect">
            <a:avLst/>
          </a:prstGeom>
        </p:spPr>
        <p:txBody>
          <a:bodyPr wrap="square">
            <a:spAutoFit/>
          </a:bodyPr>
          <a:lstStyle/>
          <a:p>
            <a:pPr algn="ctr"/>
            <a:r>
              <a:rPr lang="en-US" altLang="ja-JP" sz="1350" dirty="0">
                <a:solidFill>
                  <a:schemeClr val="tx1">
                    <a:lumMod val="95000"/>
                    <a:lumOff val="5000"/>
                  </a:schemeClr>
                </a:solidFill>
              </a:rPr>
              <a:t>Private</a:t>
            </a:r>
            <a:r>
              <a:rPr lang="ja-JP" altLang="en-US" sz="1350" dirty="0">
                <a:solidFill>
                  <a:schemeClr val="tx1">
                    <a:lumMod val="95000"/>
                    <a:lumOff val="5000"/>
                  </a:schemeClr>
                </a:solidFill>
              </a:rPr>
              <a:t>　</a:t>
            </a:r>
            <a:r>
              <a:rPr lang="en-US" altLang="ja-JP" sz="1350" dirty="0">
                <a:solidFill>
                  <a:schemeClr val="tx1">
                    <a:lumMod val="95000"/>
                    <a:lumOff val="5000"/>
                  </a:schemeClr>
                </a:solidFill>
              </a:rPr>
              <a:t>Hired</a:t>
            </a:r>
            <a:r>
              <a:rPr lang="ja-JP" altLang="en-US" sz="1350" dirty="0">
                <a:solidFill>
                  <a:schemeClr val="tx1">
                    <a:lumMod val="95000"/>
                    <a:lumOff val="5000"/>
                  </a:schemeClr>
                </a:solidFill>
              </a:rPr>
              <a:t>　</a:t>
            </a:r>
            <a:r>
              <a:rPr lang="en-US" altLang="ja-JP" sz="1350" dirty="0">
                <a:solidFill>
                  <a:schemeClr val="tx1">
                    <a:lumMod val="95000"/>
                    <a:lumOff val="5000"/>
                  </a:schemeClr>
                </a:solidFill>
              </a:rPr>
              <a:t>Vehicle</a:t>
            </a:r>
            <a:r>
              <a:rPr lang="ja-JP" altLang="en-US" sz="1350" dirty="0">
                <a:solidFill>
                  <a:schemeClr val="tx1">
                    <a:lumMod val="95000"/>
                    <a:lumOff val="5000"/>
                  </a:schemeClr>
                </a:solidFill>
              </a:rPr>
              <a:t>（</a:t>
            </a:r>
            <a:r>
              <a:rPr lang="en-US" altLang="ja-JP" sz="1350" dirty="0">
                <a:solidFill>
                  <a:schemeClr val="tx1">
                    <a:lumMod val="95000"/>
                    <a:lumOff val="5000"/>
                  </a:schemeClr>
                </a:solidFill>
              </a:rPr>
              <a:t>PHV</a:t>
            </a:r>
            <a:r>
              <a:rPr lang="ja-JP" altLang="en-US" sz="1350" dirty="0">
                <a:solidFill>
                  <a:schemeClr val="tx1">
                    <a:lumMod val="95000"/>
                    <a:lumOff val="5000"/>
                  </a:schemeClr>
                </a:solidFill>
              </a:rPr>
              <a:t>）</a:t>
            </a:r>
          </a:p>
        </p:txBody>
      </p:sp>
      <p:sp>
        <p:nvSpPr>
          <p:cNvPr id="34" name="左右矢印 33"/>
          <p:cNvSpPr/>
          <p:nvPr/>
        </p:nvSpPr>
        <p:spPr>
          <a:xfrm>
            <a:off x="4771843" y="4805780"/>
            <a:ext cx="4496516" cy="1216722"/>
          </a:xfrm>
          <a:prstGeom prst="leftRightArrow">
            <a:avLst/>
          </a:prstGeom>
          <a:noFill/>
          <a:ln w="381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100" dirty="0">
                <a:solidFill>
                  <a:schemeClr val="tx1">
                    <a:lumMod val="95000"/>
                    <a:lumOff val="5000"/>
                  </a:schemeClr>
                </a:solidFill>
              </a:rPr>
              <a:t>営業用　　　　　　　　　　　　自家用　　　　　　　　　　　　　　　　　　　　　　　　　　　　（有償）　　　　　　　　　　　　（無償）</a:t>
            </a:r>
            <a:endParaRPr lang="en-US" altLang="ja-JP" sz="2100" dirty="0">
              <a:solidFill>
                <a:schemeClr val="tx1">
                  <a:lumMod val="95000"/>
                  <a:lumOff val="5000"/>
                </a:schemeClr>
              </a:solidFill>
            </a:endParaRPr>
          </a:p>
        </p:txBody>
      </p:sp>
      <p:sp>
        <p:nvSpPr>
          <p:cNvPr id="35" name="タイトル 1"/>
          <p:cNvSpPr txBox="1">
            <a:spLocks/>
          </p:cNvSpPr>
          <p:nvPr/>
        </p:nvSpPr>
        <p:spPr>
          <a:xfrm>
            <a:off x="2759736" y="163261"/>
            <a:ext cx="6967984" cy="1043144"/>
          </a:xfrm>
          <a:prstGeom prst="rect">
            <a:avLst/>
          </a:prstGeom>
          <a:ln w="28575">
            <a:solidFill>
              <a:schemeClr val="tx1">
                <a:lumMod val="85000"/>
                <a:lumOff val="15000"/>
              </a:schemeClr>
            </a:solidFill>
          </a:ln>
        </p:spPr>
        <p:txBody>
          <a:bodyP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smtClean="0"/>
              <a:t>英国</a:t>
            </a:r>
            <a:r>
              <a:rPr lang="ja-JP" altLang="en-US" sz="3600" dirty="0"/>
              <a:t>と日本に</a:t>
            </a:r>
            <a:r>
              <a:rPr lang="ja-JP" altLang="en-US" sz="3600" dirty="0" smtClean="0"/>
              <a:t>おける</a:t>
            </a:r>
            <a:endParaRPr lang="en-US" altLang="ja-JP" sz="3600" dirty="0" smtClean="0"/>
          </a:p>
          <a:p>
            <a:pPr algn="ctr"/>
            <a:r>
              <a:rPr lang="ja-JP" altLang="en-US" sz="3600" dirty="0" smtClean="0"/>
              <a:t>公共</a:t>
            </a:r>
            <a:r>
              <a:rPr lang="ja-JP" altLang="en-US" sz="3600" dirty="0"/>
              <a:t>交通の考え方の違い</a:t>
            </a:r>
          </a:p>
        </p:txBody>
      </p:sp>
      <p:sp>
        <p:nvSpPr>
          <p:cNvPr id="38" name="円/楕円 37"/>
          <p:cNvSpPr/>
          <p:nvPr/>
        </p:nvSpPr>
        <p:spPr>
          <a:xfrm>
            <a:off x="5845826" y="4357415"/>
            <a:ext cx="1004276" cy="318080"/>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88" dirty="0">
                <a:solidFill>
                  <a:schemeClr val="tx1">
                    <a:lumMod val="95000"/>
                    <a:lumOff val="5000"/>
                  </a:schemeClr>
                </a:solidFill>
              </a:rPr>
              <a:t>乗合タクシー（許可）</a:t>
            </a:r>
          </a:p>
        </p:txBody>
      </p:sp>
      <p:sp>
        <p:nvSpPr>
          <p:cNvPr id="39" name="円/楕円 38"/>
          <p:cNvSpPr/>
          <p:nvPr/>
        </p:nvSpPr>
        <p:spPr>
          <a:xfrm>
            <a:off x="7292905" y="4215082"/>
            <a:ext cx="2467168" cy="416480"/>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lumMod val="95000"/>
                    <a:lumOff val="5000"/>
                  </a:schemeClr>
                </a:solidFill>
              </a:rPr>
              <a:t>許可を受けた自家用車の有償運送</a:t>
            </a:r>
          </a:p>
        </p:txBody>
      </p:sp>
      <p:pic>
        <p:nvPicPr>
          <p:cNvPr id="42" name="図 41"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9224589" y="4999500"/>
            <a:ext cx="1430251" cy="943022"/>
          </a:xfrm>
          <a:prstGeom prst="rect">
            <a:avLst/>
          </a:prstGeom>
          <a:ln>
            <a:solidFill>
              <a:schemeClr val="tx1">
                <a:lumMod val="95000"/>
                <a:lumOff val="5000"/>
              </a:schemeClr>
            </a:solidFill>
          </a:ln>
        </p:spPr>
      </p:pic>
      <p:sp>
        <p:nvSpPr>
          <p:cNvPr id="43" name="AutoShape 6" descr="「ユニオンジャック」の画像検索結果"/>
          <p:cNvSpPr>
            <a:spLocks noChangeAspect="1" noChangeArrowheads="1"/>
          </p:cNvSpPr>
          <p:nvPr/>
        </p:nvSpPr>
        <p:spPr bwMode="auto">
          <a:xfrm>
            <a:off x="1640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ja-JP" altLang="en-US" sz="1350"/>
          </a:p>
        </p:txBody>
      </p:sp>
      <p:pic>
        <p:nvPicPr>
          <p:cNvPr id="45" name="図 44" descr="ユニオンジャック - Google 検索 - Google Chrome"/>
          <p:cNvPicPr>
            <a:picLocks noChangeAspect="1"/>
          </p:cNvPicPr>
          <p:nvPr/>
        </p:nvPicPr>
        <p:blipFill rotWithShape="1">
          <a:blip r:embed="rId3">
            <a:extLst>
              <a:ext uri="{28A0092B-C50C-407E-A947-70E740481C1C}">
                <a14:useLocalDpi xmlns:a14="http://schemas.microsoft.com/office/drawing/2010/main" val="0"/>
              </a:ext>
            </a:extLst>
          </a:blip>
          <a:srcRect l="1416" t="22589" r="82240" b="62626"/>
          <a:stretch/>
        </p:blipFill>
        <p:spPr>
          <a:xfrm>
            <a:off x="1847492" y="1572529"/>
            <a:ext cx="1494527" cy="731089"/>
          </a:xfrm>
          <a:prstGeom prst="rect">
            <a:avLst/>
          </a:prstGeom>
        </p:spPr>
      </p:pic>
      <p:pic>
        <p:nvPicPr>
          <p:cNvPr id="21" name="図 20"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7242771" y="3315188"/>
            <a:ext cx="302246" cy="199283"/>
          </a:xfrm>
          <a:prstGeom prst="rect">
            <a:avLst/>
          </a:prstGeom>
          <a:ln>
            <a:solidFill>
              <a:schemeClr val="tx1">
                <a:lumMod val="95000"/>
                <a:lumOff val="5000"/>
              </a:schemeClr>
            </a:solidFill>
          </a:ln>
        </p:spPr>
      </p:pic>
      <p:pic>
        <p:nvPicPr>
          <p:cNvPr id="22" name="図 21"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6761552" y="4450153"/>
            <a:ext cx="302246" cy="199283"/>
          </a:xfrm>
          <a:prstGeom prst="rect">
            <a:avLst/>
          </a:prstGeom>
          <a:ln>
            <a:solidFill>
              <a:schemeClr val="tx1">
                <a:lumMod val="95000"/>
                <a:lumOff val="5000"/>
              </a:schemeClr>
            </a:solidFill>
          </a:ln>
        </p:spPr>
      </p:pic>
      <p:pic>
        <p:nvPicPr>
          <p:cNvPr id="23" name="図 22"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325349" y="3296367"/>
            <a:ext cx="233657" cy="114300"/>
          </a:xfrm>
          <a:prstGeom prst="rect">
            <a:avLst/>
          </a:prstGeom>
        </p:spPr>
      </p:pic>
      <p:pic>
        <p:nvPicPr>
          <p:cNvPr id="25" name="図 24"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653155" y="3300677"/>
            <a:ext cx="233657" cy="114300"/>
          </a:xfrm>
          <a:prstGeom prst="rect">
            <a:avLst/>
          </a:prstGeom>
        </p:spPr>
      </p:pic>
      <p:pic>
        <p:nvPicPr>
          <p:cNvPr id="26" name="図 25"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989583" y="2349623"/>
            <a:ext cx="233657" cy="114300"/>
          </a:xfrm>
          <a:prstGeom prst="rect">
            <a:avLst/>
          </a:prstGeom>
        </p:spPr>
      </p:pic>
      <p:cxnSp>
        <p:nvCxnSpPr>
          <p:cNvPr id="27" name="直線矢印コネクタ 26"/>
          <p:cNvCxnSpPr/>
          <p:nvPr/>
        </p:nvCxnSpPr>
        <p:spPr>
          <a:xfrm>
            <a:off x="6939650" y="5585102"/>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図 27"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510814" y="1553832"/>
            <a:ext cx="233657" cy="114300"/>
          </a:xfrm>
          <a:prstGeom prst="rect">
            <a:avLst/>
          </a:prstGeom>
        </p:spPr>
      </p:pic>
      <p:pic>
        <p:nvPicPr>
          <p:cNvPr id="29" name="図 28"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7044068" y="5729020"/>
            <a:ext cx="302246" cy="199283"/>
          </a:xfrm>
          <a:prstGeom prst="rect">
            <a:avLst/>
          </a:prstGeom>
          <a:ln>
            <a:solidFill>
              <a:schemeClr val="tx1">
                <a:lumMod val="95000"/>
                <a:lumOff val="5000"/>
              </a:schemeClr>
            </a:solidFill>
          </a:ln>
        </p:spPr>
      </p:pic>
      <p:cxnSp>
        <p:nvCxnSpPr>
          <p:cNvPr id="30" name="直線矢印コネクタ 29"/>
          <p:cNvCxnSpPr/>
          <p:nvPr/>
        </p:nvCxnSpPr>
        <p:spPr>
          <a:xfrm>
            <a:off x="5378273" y="1759288"/>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6931023" y="3208530"/>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図 32"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7272967" y="4432302"/>
            <a:ext cx="302246" cy="199283"/>
          </a:xfrm>
          <a:prstGeom prst="rect">
            <a:avLst/>
          </a:prstGeom>
          <a:ln>
            <a:solidFill>
              <a:schemeClr val="tx1">
                <a:lumMod val="95000"/>
                <a:lumOff val="5000"/>
              </a:schemeClr>
            </a:solidFill>
          </a:ln>
        </p:spPr>
      </p:pic>
      <p:pic>
        <p:nvPicPr>
          <p:cNvPr id="36" name="図 35"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6761851" y="3325971"/>
            <a:ext cx="302246" cy="199283"/>
          </a:xfrm>
          <a:prstGeom prst="rect">
            <a:avLst/>
          </a:prstGeom>
          <a:ln>
            <a:solidFill>
              <a:schemeClr val="tx1">
                <a:lumMod val="95000"/>
                <a:lumOff val="5000"/>
              </a:schemeClr>
            </a:solidFill>
          </a:ln>
        </p:spPr>
      </p:pic>
      <p:pic>
        <p:nvPicPr>
          <p:cNvPr id="40" name="図 39"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5096752" y="2349620"/>
            <a:ext cx="233657" cy="114300"/>
          </a:xfrm>
          <a:prstGeom prst="rect">
            <a:avLst/>
          </a:prstGeom>
        </p:spPr>
      </p:pic>
    </p:spTree>
    <p:extLst>
      <p:ext uri="{BB962C8B-B14F-4D97-AF65-F5344CB8AC3E}">
        <p14:creationId xmlns:p14="http://schemas.microsoft.com/office/powerpoint/2010/main" val="2051283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261613"/>
            <a:ext cx="10515600" cy="1325563"/>
          </a:xfrm>
          <a:ln w="76200">
            <a:solidFill>
              <a:schemeClr val="tx1">
                <a:lumMod val="85000"/>
                <a:lumOff val="15000"/>
              </a:schemeClr>
            </a:solidFill>
          </a:ln>
        </p:spPr>
        <p:txBody>
          <a:bodyPr>
            <a:normAutofit/>
          </a:bodyPr>
          <a:lstStyle/>
          <a:p>
            <a:pPr algn="ctr"/>
            <a:r>
              <a:rPr kumimoji="1" lang="ja-JP" altLang="en-US" dirty="0" smtClean="0"/>
              <a:t>英国と日本の公共交通の考え方</a:t>
            </a:r>
            <a:endParaRPr kumimoji="1" lang="ja-JP" altLang="en-US" dirty="0"/>
          </a:p>
        </p:txBody>
      </p:sp>
      <p:sp>
        <p:nvSpPr>
          <p:cNvPr id="3" name="コンテンツ プレースホルダ 2"/>
          <p:cNvSpPr>
            <a:spLocks noGrp="1"/>
          </p:cNvSpPr>
          <p:nvPr>
            <p:ph idx="1"/>
          </p:nvPr>
        </p:nvSpPr>
        <p:spPr>
          <a:xfrm>
            <a:off x="534838" y="1846052"/>
            <a:ext cx="11481758" cy="5011947"/>
          </a:xfrm>
        </p:spPr>
        <p:txBody>
          <a:bodyPr>
            <a:normAutofit lnSpcReduction="10000"/>
          </a:bodyPr>
          <a:lstStyle/>
          <a:p>
            <a:r>
              <a:rPr kumimoji="1" lang="ja-JP" altLang="en-US" dirty="0" smtClean="0"/>
              <a:t>英国　　公共用⇔非公共（自家用）</a:t>
            </a:r>
            <a:endParaRPr kumimoji="1" lang="en-US" altLang="ja-JP" dirty="0" smtClean="0"/>
          </a:p>
          <a:p>
            <a:pPr>
              <a:buNone/>
            </a:pPr>
            <a:r>
              <a:rPr lang="ja-JP" altLang="en-US" dirty="0"/>
              <a:t>　</a:t>
            </a:r>
            <a:r>
              <a:rPr lang="en-US" altLang="ja-JP" dirty="0" smtClean="0"/>
              <a:t>[</a:t>
            </a:r>
            <a:r>
              <a:rPr lang="ja-JP" altLang="en-US" dirty="0" smtClean="0"/>
              <a:t>公共</a:t>
            </a:r>
            <a:r>
              <a:rPr lang="en-US" altLang="ja-JP" dirty="0" smtClean="0"/>
              <a:t>]</a:t>
            </a:r>
            <a:r>
              <a:rPr lang="ja-JP" altLang="en-US" dirty="0" smtClean="0"/>
              <a:t>　　乗合運送（路線バス）</a:t>
            </a:r>
            <a:endParaRPr lang="en-US" altLang="ja-JP" dirty="0" smtClean="0"/>
          </a:p>
          <a:p>
            <a:pPr>
              <a:buNone/>
            </a:pPr>
            <a:r>
              <a:rPr lang="ja-JP" altLang="en-US" dirty="0" smtClean="0"/>
              <a:t>　　　　流し営業をするタクシー（ブラックキャブ）</a:t>
            </a:r>
            <a:endParaRPr lang="en-US" altLang="ja-JP" dirty="0" smtClean="0"/>
          </a:p>
          <a:p>
            <a:pPr>
              <a:buNone/>
            </a:pPr>
            <a:r>
              <a:rPr kumimoji="1" lang="ja-JP" altLang="en-US" dirty="0"/>
              <a:t>　</a:t>
            </a:r>
            <a:r>
              <a:rPr kumimoji="1" lang="en-US" altLang="ja-JP" dirty="0" smtClean="0"/>
              <a:t>[</a:t>
            </a:r>
            <a:r>
              <a:rPr kumimoji="1" lang="ja-JP" altLang="en-US" dirty="0" smtClean="0"/>
              <a:t>非公共</a:t>
            </a:r>
            <a:r>
              <a:rPr kumimoji="1" lang="en-US" altLang="ja-JP" dirty="0" smtClean="0"/>
              <a:t>]</a:t>
            </a:r>
            <a:r>
              <a:rPr kumimoji="1" lang="ja-JP" altLang="en-US" dirty="0" smtClean="0"/>
              <a:t>　</a:t>
            </a:r>
            <a:r>
              <a:rPr kumimoji="1" lang="en-US" altLang="ja-JP" dirty="0" smtClean="0"/>
              <a:t>Private Hired Vehicle</a:t>
            </a:r>
            <a:r>
              <a:rPr kumimoji="1" lang="ja-JP" altLang="en-US" dirty="0" smtClean="0"/>
              <a:t>（</a:t>
            </a:r>
            <a:r>
              <a:rPr kumimoji="1" lang="en-US" altLang="ja-JP" dirty="0" smtClean="0"/>
              <a:t>minicab</a:t>
            </a:r>
            <a:r>
              <a:rPr kumimoji="1" lang="ja-JP" altLang="en-US" dirty="0" smtClean="0"/>
              <a:t>）</a:t>
            </a:r>
            <a:endParaRPr kumimoji="1" lang="en-US" altLang="ja-JP" dirty="0" smtClean="0"/>
          </a:p>
          <a:p>
            <a:pPr>
              <a:buNone/>
            </a:pPr>
            <a:r>
              <a:rPr kumimoji="1" lang="ja-JP" altLang="en-US" dirty="0" smtClean="0"/>
              <a:t>　　　　貸切運送は非公共すなわち自家用扱い</a:t>
            </a:r>
            <a:endParaRPr kumimoji="1" lang="en-US" altLang="ja-JP" dirty="0" smtClean="0"/>
          </a:p>
          <a:p>
            <a:r>
              <a:rPr lang="ja-JP" altLang="en-US" dirty="0" smtClean="0"/>
              <a:t>日本　　営業用⇔自家用</a:t>
            </a:r>
            <a:endParaRPr lang="en-US" altLang="ja-JP" dirty="0" smtClean="0"/>
          </a:p>
          <a:p>
            <a:pPr>
              <a:buNone/>
            </a:pPr>
            <a:r>
              <a:rPr lang="ja-JP" altLang="en-US" dirty="0" smtClean="0"/>
              <a:t>　 </a:t>
            </a:r>
            <a:r>
              <a:rPr lang="en-US" altLang="ja-JP" dirty="0" smtClean="0"/>
              <a:t>[</a:t>
            </a:r>
            <a:r>
              <a:rPr lang="ja-JP" altLang="en-US" dirty="0" smtClean="0"/>
              <a:t>営業用］　直接の対価性、反復性</a:t>
            </a:r>
            <a:endParaRPr lang="en-US" altLang="ja-JP" dirty="0" smtClean="0"/>
          </a:p>
          <a:p>
            <a:pPr>
              <a:buNone/>
            </a:pPr>
            <a:r>
              <a:rPr lang="ja-JP" altLang="en-US" dirty="0" smtClean="0"/>
              <a:t>　 </a:t>
            </a:r>
            <a:r>
              <a:rPr lang="en-US" altLang="ja-JP" dirty="0" smtClean="0"/>
              <a:t>[</a:t>
            </a:r>
            <a:r>
              <a:rPr lang="ja-JP" altLang="en-US" dirty="0" smtClean="0"/>
              <a:t>自家用］　営業用以外はすべて　</a:t>
            </a:r>
            <a:endParaRPr lang="en-US" altLang="ja-JP" dirty="0" smtClean="0"/>
          </a:p>
          <a:p>
            <a:pPr>
              <a:buNone/>
            </a:pPr>
            <a:r>
              <a:rPr lang="ja-JP" altLang="en-US" dirty="0" smtClean="0"/>
              <a:t>　　　　　　　　　レンタカー、運転代行等</a:t>
            </a:r>
            <a:endParaRPr lang="en-US" altLang="ja-JP" dirty="0" smtClean="0"/>
          </a:p>
          <a:p>
            <a:pPr>
              <a:buNone/>
            </a:pPr>
            <a:r>
              <a:rPr kumimoji="1" lang="ja-JP" altLang="en-US" dirty="0"/>
              <a:t>　</a:t>
            </a:r>
            <a:r>
              <a:rPr kumimoji="1" lang="ja-JP" altLang="en-US" dirty="0" smtClean="0"/>
              <a:t>　　　　　　　営業用は英訳できない</a:t>
            </a:r>
            <a:endParaRPr kumimoji="1" lang="ja-JP" altLang="en-US" dirty="0"/>
          </a:p>
        </p:txBody>
      </p:sp>
    </p:spTree>
    <p:extLst>
      <p:ext uri="{BB962C8B-B14F-4D97-AF65-F5344CB8AC3E}">
        <p14:creationId xmlns:p14="http://schemas.microsoft.com/office/powerpoint/2010/main" val="1898423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653397" y="4639238"/>
            <a:ext cx="8773064" cy="610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図 6"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9206690" y="4949791"/>
            <a:ext cx="1316819" cy="868232"/>
          </a:xfrm>
          <a:prstGeom prst="rect">
            <a:avLst/>
          </a:prstGeom>
          <a:ln>
            <a:solidFill>
              <a:schemeClr val="tx1">
                <a:lumMod val="95000"/>
                <a:lumOff val="5000"/>
              </a:schemeClr>
            </a:solidFill>
          </a:ln>
        </p:spPr>
      </p:pic>
      <p:pic>
        <p:nvPicPr>
          <p:cNvPr id="8" name="図 7" descr="ユニオンジャック - Google 検索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416" t="22589" r="82240" b="62626"/>
          <a:stretch/>
        </p:blipFill>
        <p:spPr>
          <a:xfrm>
            <a:off x="1698683" y="5409842"/>
            <a:ext cx="1026286" cy="502036"/>
          </a:xfrm>
          <a:prstGeom prst="rect">
            <a:avLst/>
          </a:prstGeom>
        </p:spPr>
      </p:pic>
      <p:cxnSp>
        <p:nvCxnSpPr>
          <p:cNvPr id="11" name="直線コネクタ 10"/>
          <p:cNvCxnSpPr/>
          <p:nvPr/>
        </p:nvCxnSpPr>
        <p:spPr>
          <a:xfrm>
            <a:off x="4454643" y="3768666"/>
            <a:ext cx="26063" cy="2212672"/>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3995472" y="3768666"/>
            <a:ext cx="11209" cy="224286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二等辺三角形 22"/>
          <p:cNvSpPr/>
          <p:nvPr/>
        </p:nvSpPr>
        <p:spPr>
          <a:xfrm>
            <a:off x="3660064" y="5386121"/>
            <a:ext cx="668467" cy="575813"/>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需要</a:t>
            </a:r>
          </a:p>
        </p:txBody>
      </p:sp>
      <p:sp>
        <p:nvSpPr>
          <p:cNvPr id="29" name="二等辺三角形 28"/>
          <p:cNvSpPr/>
          <p:nvPr/>
        </p:nvSpPr>
        <p:spPr>
          <a:xfrm>
            <a:off x="4145305" y="5386120"/>
            <a:ext cx="668467" cy="575813"/>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供給</a:t>
            </a:r>
          </a:p>
        </p:txBody>
      </p:sp>
      <p:sp>
        <p:nvSpPr>
          <p:cNvPr id="32" name="右矢印 31"/>
          <p:cNvSpPr/>
          <p:nvPr/>
        </p:nvSpPr>
        <p:spPr>
          <a:xfrm flipH="1">
            <a:off x="7842847" y="1083694"/>
            <a:ext cx="2149708" cy="26044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95000"/>
                    <a:lumOff val="5000"/>
                  </a:schemeClr>
                </a:solidFill>
              </a:rPr>
              <a:t>ドライバー</a:t>
            </a:r>
            <a:endParaRPr lang="en-US" altLang="ja-JP" sz="2400" dirty="0">
              <a:solidFill>
                <a:schemeClr val="tx1">
                  <a:lumMod val="95000"/>
                  <a:lumOff val="5000"/>
                </a:schemeClr>
              </a:solidFill>
            </a:endParaRPr>
          </a:p>
          <a:p>
            <a:pPr algn="ctr"/>
            <a:r>
              <a:rPr lang="ja-JP" altLang="en-US" sz="2400" dirty="0">
                <a:solidFill>
                  <a:schemeClr val="tx1">
                    <a:lumMod val="95000"/>
                    <a:lumOff val="5000"/>
                  </a:schemeClr>
                </a:solidFill>
              </a:rPr>
              <a:t>スキル</a:t>
            </a:r>
            <a:endParaRPr lang="en-US" altLang="ja-JP" sz="2400" dirty="0">
              <a:solidFill>
                <a:schemeClr val="tx1">
                  <a:lumMod val="95000"/>
                  <a:lumOff val="5000"/>
                </a:schemeClr>
              </a:solidFill>
            </a:endParaRPr>
          </a:p>
          <a:p>
            <a:pPr algn="ctr"/>
            <a:r>
              <a:rPr lang="ja-JP" altLang="en-US" sz="2400" dirty="0">
                <a:solidFill>
                  <a:schemeClr val="tx1">
                    <a:lumMod val="95000"/>
                    <a:lumOff val="5000"/>
                  </a:schemeClr>
                </a:solidFill>
              </a:rPr>
              <a:t>へ依存</a:t>
            </a:r>
          </a:p>
        </p:txBody>
      </p:sp>
      <p:sp>
        <p:nvSpPr>
          <p:cNvPr id="33" name="右矢印 32"/>
          <p:cNvSpPr/>
          <p:nvPr/>
        </p:nvSpPr>
        <p:spPr>
          <a:xfrm>
            <a:off x="2191532" y="1789745"/>
            <a:ext cx="1904165" cy="26044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95000"/>
                    <a:lumOff val="5000"/>
                  </a:schemeClr>
                </a:solidFill>
              </a:rPr>
              <a:t>配車アルゴリズムの向上</a:t>
            </a:r>
          </a:p>
        </p:txBody>
      </p:sp>
      <p:sp>
        <p:nvSpPr>
          <p:cNvPr id="34" name="角丸四角形 33"/>
          <p:cNvSpPr/>
          <p:nvPr/>
        </p:nvSpPr>
        <p:spPr>
          <a:xfrm>
            <a:off x="4474101" y="4706790"/>
            <a:ext cx="4162848" cy="3687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lumMod val="95000"/>
                    <a:lumOff val="5000"/>
                  </a:schemeClr>
                </a:solidFill>
              </a:rPr>
              <a:t>　　　　　　　　　流し営業台数</a:t>
            </a:r>
          </a:p>
        </p:txBody>
      </p:sp>
      <p:sp>
        <p:nvSpPr>
          <p:cNvPr id="35" name="テキスト ボックス 34"/>
          <p:cNvSpPr txBox="1"/>
          <p:nvPr/>
        </p:nvSpPr>
        <p:spPr>
          <a:xfrm>
            <a:off x="4579824" y="4450151"/>
            <a:ext cx="1082615" cy="507831"/>
          </a:xfrm>
          <a:prstGeom prst="rect">
            <a:avLst/>
          </a:prstGeom>
          <a:noFill/>
        </p:spPr>
        <p:txBody>
          <a:bodyPr wrap="square" rtlCol="0">
            <a:spAutoFit/>
          </a:bodyPr>
          <a:lstStyle/>
          <a:p>
            <a:pPr algn="ctr"/>
            <a:r>
              <a:rPr lang="ja-JP" altLang="en-US" sz="1350" dirty="0">
                <a:solidFill>
                  <a:schemeClr val="tx1">
                    <a:lumMod val="95000"/>
                    <a:lumOff val="5000"/>
                  </a:schemeClr>
                </a:solidFill>
              </a:rPr>
              <a:t>ロンドン</a:t>
            </a:r>
            <a:r>
              <a:rPr lang="en-US" altLang="ja-JP" sz="1350" dirty="0">
                <a:solidFill>
                  <a:schemeClr val="tx1">
                    <a:lumMod val="95000"/>
                    <a:lumOff val="5000"/>
                  </a:schemeClr>
                </a:solidFill>
              </a:rPr>
              <a:t>,NYC</a:t>
            </a:r>
          </a:p>
          <a:p>
            <a:pPr algn="ctr"/>
            <a:r>
              <a:rPr lang="ja-JP" altLang="en-US" sz="1350" dirty="0">
                <a:solidFill>
                  <a:schemeClr val="tx1">
                    <a:lumMod val="95000"/>
                    <a:lumOff val="5000"/>
                  </a:schemeClr>
                </a:solidFill>
              </a:rPr>
              <a:t>　不足気味</a:t>
            </a:r>
          </a:p>
        </p:txBody>
      </p:sp>
      <p:sp>
        <p:nvSpPr>
          <p:cNvPr id="36" name="テキスト ボックス 35"/>
          <p:cNvSpPr txBox="1"/>
          <p:nvPr/>
        </p:nvSpPr>
        <p:spPr>
          <a:xfrm>
            <a:off x="7657290" y="4473881"/>
            <a:ext cx="914487" cy="507831"/>
          </a:xfrm>
          <a:prstGeom prst="rect">
            <a:avLst/>
          </a:prstGeom>
          <a:noFill/>
        </p:spPr>
        <p:txBody>
          <a:bodyPr wrap="square" rtlCol="0">
            <a:spAutoFit/>
          </a:bodyPr>
          <a:lstStyle/>
          <a:p>
            <a:pPr algn="ctr"/>
            <a:r>
              <a:rPr lang="ja-JP" altLang="en-US" sz="1350" dirty="0">
                <a:solidFill>
                  <a:schemeClr val="tx1">
                    <a:lumMod val="95000"/>
                    <a:lumOff val="5000"/>
                  </a:schemeClr>
                </a:solidFill>
              </a:rPr>
              <a:t>東京</a:t>
            </a: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過剰気味</a:t>
            </a:r>
          </a:p>
        </p:txBody>
      </p:sp>
      <p:sp>
        <p:nvSpPr>
          <p:cNvPr id="37" name="テキスト ボックス 36"/>
          <p:cNvSpPr txBox="1"/>
          <p:nvPr/>
        </p:nvSpPr>
        <p:spPr>
          <a:xfrm>
            <a:off x="3846662" y="3333734"/>
            <a:ext cx="877286" cy="923330"/>
          </a:xfrm>
          <a:prstGeom prst="rect">
            <a:avLst/>
          </a:prstGeom>
          <a:noFill/>
        </p:spPr>
        <p:txBody>
          <a:bodyPr vert="horz" wrap="square" rtlCol="0">
            <a:spAutoFit/>
          </a:bodyPr>
          <a:lstStyle/>
          <a:p>
            <a:r>
              <a:rPr lang="en-US" altLang="ja-JP" dirty="0">
                <a:solidFill>
                  <a:schemeClr val="tx1">
                    <a:lumMod val="95000"/>
                    <a:lumOff val="5000"/>
                  </a:schemeClr>
                </a:solidFill>
              </a:rPr>
              <a:t>Uber</a:t>
            </a:r>
          </a:p>
          <a:p>
            <a:r>
              <a:rPr lang="en-US" altLang="ja-JP" dirty="0">
                <a:solidFill>
                  <a:schemeClr val="tx1">
                    <a:lumMod val="95000"/>
                    <a:lumOff val="5000"/>
                  </a:schemeClr>
                </a:solidFill>
              </a:rPr>
              <a:t>PHV</a:t>
            </a:r>
            <a:r>
              <a:rPr lang="ja-JP" altLang="en-US" dirty="0">
                <a:solidFill>
                  <a:schemeClr val="tx1">
                    <a:lumMod val="95000"/>
                    <a:lumOff val="5000"/>
                  </a:schemeClr>
                </a:solidFill>
              </a:rPr>
              <a:t>の普及</a:t>
            </a:r>
          </a:p>
        </p:txBody>
      </p:sp>
      <p:sp>
        <p:nvSpPr>
          <p:cNvPr id="38" name="正方形/長方形 37"/>
          <p:cNvSpPr/>
          <p:nvPr/>
        </p:nvSpPr>
        <p:spPr>
          <a:xfrm>
            <a:off x="996595" y="111657"/>
            <a:ext cx="4385344" cy="136147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95000"/>
                    <a:lumOff val="5000"/>
                  </a:schemeClr>
                </a:solidFill>
              </a:rPr>
              <a:t>　　</a:t>
            </a:r>
            <a:r>
              <a:rPr lang="ja-JP" altLang="en-US" sz="3600" dirty="0">
                <a:solidFill>
                  <a:schemeClr val="tx1">
                    <a:lumMod val="95000"/>
                    <a:lumOff val="5000"/>
                  </a:schemeClr>
                </a:solidFill>
              </a:rPr>
              <a:t>人流データベースの構築</a:t>
            </a:r>
          </a:p>
        </p:txBody>
      </p:sp>
      <p:sp>
        <p:nvSpPr>
          <p:cNvPr id="40" name="左右矢印 39"/>
          <p:cNvSpPr/>
          <p:nvPr/>
        </p:nvSpPr>
        <p:spPr>
          <a:xfrm>
            <a:off x="5300634" y="3844985"/>
            <a:ext cx="1476720" cy="363474"/>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英米　　　　日本</a:t>
            </a:r>
          </a:p>
        </p:txBody>
      </p:sp>
      <p:sp>
        <p:nvSpPr>
          <p:cNvPr id="41" name="上カーブ矢印 40"/>
          <p:cNvSpPr/>
          <p:nvPr/>
        </p:nvSpPr>
        <p:spPr>
          <a:xfrm rot="18408470">
            <a:off x="4180686" y="2192448"/>
            <a:ext cx="1689922" cy="561166"/>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54" name="テキスト ボックス 53"/>
          <p:cNvSpPr txBox="1"/>
          <p:nvPr/>
        </p:nvSpPr>
        <p:spPr>
          <a:xfrm>
            <a:off x="3846662" y="1788467"/>
            <a:ext cx="1235734" cy="715581"/>
          </a:xfrm>
          <a:prstGeom prst="rect">
            <a:avLst/>
          </a:prstGeom>
          <a:noFill/>
        </p:spPr>
        <p:txBody>
          <a:bodyPr vert="horz" wrap="square" rtlCol="0">
            <a:spAutoFit/>
          </a:bodyPr>
          <a:lstStyle/>
          <a:p>
            <a:r>
              <a:rPr lang="ja-JP" altLang="en-US" sz="1350" dirty="0">
                <a:solidFill>
                  <a:schemeClr val="tx1">
                    <a:lumMod val="95000"/>
                    <a:lumOff val="5000"/>
                  </a:schemeClr>
                </a:solidFill>
              </a:rPr>
              <a:t>流し営業と車庫待ち営業の区別の希薄化</a:t>
            </a:r>
          </a:p>
        </p:txBody>
      </p:sp>
      <p:sp>
        <p:nvSpPr>
          <p:cNvPr id="55" name="テキスト ボックス 54"/>
          <p:cNvSpPr txBox="1"/>
          <p:nvPr/>
        </p:nvSpPr>
        <p:spPr>
          <a:xfrm>
            <a:off x="6058830" y="1641719"/>
            <a:ext cx="600164" cy="1196921"/>
          </a:xfrm>
          <a:prstGeom prst="rect">
            <a:avLst/>
          </a:prstGeom>
          <a:noFill/>
        </p:spPr>
        <p:txBody>
          <a:bodyPr vert="eaVert" wrap="square" rtlCol="0">
            <a:spAutoFit/>
          </a:bodyPr>
          <a:lstStyle/>
          <a:p>
            <a:r>
              <a:rPr lang="ja-JP" altLang="en-US" sz="1350" dirty="0">
                <a:solidFill>
                  <a:schemeClr val="tx1">
                    <a:lumMod val="95000"/>
                    <a:lumOff val="5000"/>
                  </a:schemeClr>
                </a:solidFill>
              </a:rPr>
              <a:t>流し営業主体の経営が継続</a:t>
            </a:r>
          </a:p>
        </p:txBody>
      </p:sp>
      <p:pic>
        <p:nvPicPr>
          <p:cNvPr id="58" name="図 57"/>
          <p:cNvPicPr>
            <a:picLocks noChangeAspect="1"/>
          </p:cNvPicPr>
          <p:nvPr/>
        </p:nvPicPr>
        <p:blipFill rotWithShape="1">
          <a:blip r:embed="rId4"/>
          <a:srcRect l="933" t="9630" r="83253" b="75693"/>
          <a:stretch/>
        </p:blipFill>
        <p:spPr>
          <a:xfrm>
            <a:off x="4516150" y="1505156"/>
            <a:ext cx="361760" cy="188860"/>
          </a:xfrm>
          <a:prstGeom prst="rect">
            <a:avLst/>
          </a:prstGeom>
        </p:spPr>
      </p:pic>
      <p:pic>
        <p:nvPicPr>
          <p:cNvPr id="59" name="図 58"/>
          <p:cNvPicPr>
            <a:picLocks noChangeAspect="1"/>
          </p:cNvPicPr>
          <p:nvPr/>
        </p:nvPicPr>
        <p:blipFill rotWithShape="1">
          <a:blip r:embed="rId4"/>
          <a:srcRect l="933" t="9630" r="83253" b="75693"/>
          <a:stretch/>
        </p:blipFill>
        <p:spPr>
          <a:xfrm>
            <a:off x="4896194" y="1500381"/>
            <a:ext cx="361760" cy="188860"/>
          </a:xfrm>
          <a:prstGeom prst="rect">
            <a:avLst/>
          </a:prstGeom>
        </p:spPr>
      </p:pic>
      <p:pic>
        <p:nvPicPr>
          <p:cNvPr id="60" name="図 59"/>
          <p:cNvPicPr>
            <a:picLocks noChangeAspect="1"/>
          </p:cNvPicPr>
          <p:nvPr/>
        </p:nvPicPr>
        <p:blipFill rotWithShape="1">
          <a:blip r:embed="rId4"/>
          <a:srcRect l="933" t="9630" r="83253" b="75693"/>
          <a:stretch/>
        </p:blipFill>
        <p:spPr>
          <a:xfrm>
            <a:off x="4134124" y="1508541"/>
            <a:ext cx="361760" cy="188860"/>
          </a:xfrm>
          <a:prstGeom prst="rect">
            <a:avLst/>
          </a:prstGeom>
        </p:spPr>
      </p:pic>
      <p:pic>
        <p:nvPicPr>
          <p:cNvPr id="63" name="図 62"/>
          <p:cNvPicPr>
            <a:picLocks noChangeAspect="1"/>
          </p:cNvPicPr>
          <p:nvPr/>
        </p:nvPicPr>
        <p:blipFill rotWithShape="1">
          <a:blip r:embed="rId4"/>
          <a:srcRect l="933" t="9630" r="83253" b="75693"/>
          <a:stretch/>
        </p:blipFill>
        <p:spPr>
          <a:xfrm>
            <a:off x="2443903" y="4794596"/>
            <a:ext cx="1049269" cy="547779"/>
          </a:xfrm>
          <a:prstGeom prst="rect">
            <a:avLst/>
          </a:prstGeom>
        </p:spPr>
      </p:pic>
      <p:cxnSp>
        <p:nvCxnSpPr>
          <p:cNvPr id="39" name="直線コネクタ 38"/>
          <p:cNvCxnSpPr/>
          <p:nvPr/>
        </p:nvCxnSpPr>
        <p:spPr>
          <a:xfrm flipH="1">
            <a:off x="6039929" y="967238"/>
            <a:ext cx="38819" cy="492352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5" name="上カーブ矢印 44"/>
          <p:cNvSpPr/>
          <p:nvPr/>
        </p:nvSpPr>
        <p:spPr>
          <a:xfrm rot="7313085">
            <a:off x="1107899" y="1801313"/>
            <a:ext cx="1689922" cy="502157"/>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46" name="テキスト ボックス 45"/>
          <p:cNvSpPr txBox="1"/>
          <p:nvPr/>
        </p:nvSpPr>
        <p:spPr>
          <a:xfrm>
            <a:off x="1726724" y="1756559"/>
            <a:ext cx="1263140" cy="923330"/>
          </a:xfrm>
          <a:prstGeom prst="rect">
            <a:avLst/>
          </a:prstGeom>
          <a:noFill/>
        </p:spPr>
        <p:txBody>
          <a:bodyPr vert="horz" wrap="square" rtlCol="0">
            <a:spAutoFit/>
          </a:bodyPr>
          <a:lstStyle/>
          <a:p>
            <a:r>
              <a:rPr lang="ja-JP" altLang="en-US" sz="1350" dirty="0">
                <a:solidFill>
                  <a:schemeClr val="tx1">
                    <a:lumMod val="95000"/>
                    <a:lumOff val="5000"/>
                  </a:schemeClr>
                </a:solidFill>
              </a:rPr>
              <a:t>データベース活用による需要予測精度向上</a:t>
            </a:r>
          </a:p>
        </p:txBody>
      </p:sp>
      <p:cxnSp>
        <p:nvCxnSpPr>
          <p:cNvPr id="47" name="直線コネクタ 46"/>
          <p:cNvCxnSpPr/>
          <p:nvPr/>
        </p:nvCxnSpPr>
        <p:spPr>
          <a:xfrm flipH="1">
            <a:off x="8043407" y="3740631"/>
            <a:ext cx="11209" cy="224286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9" name="二等辺三角形 48"/>
          <p:cNvSpPr/>
          <p:nvPr/>
        </p:nvSpPr>
        <p:spPr>
          <a:xfrm>
            <a:off x="7708000" y="5358086"/>
            <a:ext cx="668467" cy="575813"/>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需要</a:t>
            </a:r>
          </a:p>
        </p:txBody>
      </p:sp>
      <p:cxnSp>
        <p:nvCxnSpPr>
          <p:cNvPr id="50" name="直線コネクタ 49"/>
          <p:cNvCxnSpPr/>
          <p:nvPr/>
        </p:nvCxnSpPr>
        <p:spPr>
          <a:xfrm>
            <a:off x="8625507" y="3740636"/>
            <a:ext cx="26063" cy="2212672"/>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1" name="二等辺三角形 50"/>
          <p:cNvSpPr/>
          <p:nvPr/>
        </p:nvSpPr>
        <p:spPr>
          <a:xfrm>
            <a:off x="8316169" y="5358090"/>
            <a:ext cx="668467" cy="575813"/>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供給</a:t>
            </a:r>
          </a:p>
        </p:txBody>
      </p:sp>
      <p:pic>
        <p:nvPicPr>
          <p:cNvPr id="52" name="図 51"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6157706" y="4202147"/>
            <a:ext cx="302246" cy="199283"/>
          </a:xfrm>
          <a:prstGeom prst="rect">
            <a:avLst/>
          </a:prstGeom>
          <a:ln>
            <a:solidFill>
              <a:schemeClr val="tx1">
                <a:lumMod val="95000"/>
                <a:lumOff val="5000"/>
              </a:schemeClr>
            </a:solidFill>
          </a:ln>
        </p:spPr>
      </p:pic>
      <p:pic>
        <p:nvPicPr>
          <p:cNvPr id="56" name="図 55"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5631365" y="4197827"/>
            <a:ext cx="343866" cy="168212"/>
          </a:xfrm>
          <a:prstGeom prst="rect">
            <a:avLst/>
          </a:prstGeom>
        </p:spPr>
      </p:pic>
      <p:pic>
        <p:nvPicPr>
          <p:cNvPr id="57" name="図 56"/>
          <p:cNvPicPr>
            <a:picLocks noChangeAspect="1"/>
          </p:cNvPicPr>
          <p:nvPr/>
        </p:nvPicPr>
        <p:blipFill rotWithShape="1">
          <a:blip r:embed="rId4"/>
          <a:srcRect l="933" t="9630" r="83253" b="75693"/>
          <a:stretch/>
        </p:blipFill>
        <p:spPr>
          <a:xfrm>
            <a:off x="5249876" y="4202601"/>
            <a:ext cx="361760" cy="188860"/>
          </a:xfrm>
          <a:prstGeom prst="rect">
            <a:avLst/>
          </a:prstGeom>
        </p:spPr>
      </p:pic>
      <p:sp>
        <p:nvSpPr>
          <p:cNvPr id="2" name="テキスト ボックス 1"/>
          <p:cNvSpPr txBox="1"/>
          <p:nvPr/>
        </p:nvSpPr>
        <p:spPr>
          <a:xfrm>
            <a:off x="1504590" y="3740579"/>
            <a:ext cx="772586" cy="507831"/>
          </a:xfrm>
          <a:prstGeom prst="rect">
            <a:avLst/>
          </a:prstGeom>
          <a:noFill/>
        </p:spPr>
        <p:txBody>
          <a:bodyPr wrap="square" rtlCol="0">
            <a:spAutoFit/>
          </a:bodyPr>
          <a:lstStyle/>
          <a:p>
            <a:r>
              <a:rPr lang="en-US" altLang="ja-JP" sz="1350" dirty="0"/>
              <a:t>Mini-Cab</a:t>
            </a:r>
            <a:endParaRPr lang="ja-JP" altLang="en-US" sz="1350" dirty="0"/>
          </a:p>
        </p:txBody>
      </p:sp>
      <p:pic>
        <p:nvPicPr>
          <p:cNvPr id="42" name="図 41"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5538629" y="3082870"/>
            <a:ext cx="343866" cy="168212"/>
          </a:xfrm>
          <a:prstGeom prst="rect">
            <a:avLst/>
          </a:prstGeom>
        </p:spPr>
      </p:pic>
      <p:sp>
        <p:nvSpPr>
          <p:cNvPr id="43" name="テキスト ボックス 42"/>
          <p:cNvSpPr txBox="1"/>
          <p:nvPr/>
        </p:nvSpPr>
        <p:spPr>
          <a:xfrm>
            <a:off x="5263552" y="2806772"/>
            <a:ext cx="826185" cy="507831"/>
          </a:xfrm>
          <a:prstGeom prst="rect">
            <a:avLst/>
          </a:prstGeom>
          <a:noFill/>
        </p:spPr>
        <p:txBody>
          <a:bodyPr wrap="square" rtlCol="0">
            <a:spAutoFit/>
          </a:bodyPr>
          <a:lstStyle/>
          <a:p>
            <a:r>
              <a:rPr lang="en-US" altLang="ja-JP" sz="1350" dirty="0"/>
              <a:t>Black-Cab</a:t>
            </a:r>
            <a:endParaRPr lang="ja-JP" altLang="en-US" sz="1350" dirty="0"/>
          </a:p>
        </p:txBody>
      </p:sp>
      <p:pic>
        <p:nvPicPr>
          <p:cNvPr id="53" name="図 52"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1693412" y="4025304"/>
            <a:ext cx="343866" cy="168212"/>
          </a:xfrm>
          <a:prstGeom prst="rect">
            <a:avLst/>
          </a:prstGeom>
        </p:spPr>
      </p:pic>
      <p:pic>
        <p:nvPicPr>
          <p:cNvPr id="61" name="図 60"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6530804" y="3048371"/>
            <a:ext cx="302246" cy="199283"/>
          </a:xfrm>
          <a:prstGeom prst="rect">
            <a:avLst/>
          </a:prstGeom>
          <a:ln>
            <a:solidFill>
              <a:schemeClr val="tx1">
                <a:lumMod val="95000"/>
                <a:lumOff val="5000"/>
              </a:schemeClr>
            </a:solidFill>
          </a:ln>
        </p:spPr>
      </p:pic>
      <p:sp>
        <p:nvSpPr>
          <p:cNvPr id="62" name="テキスト ボックス 61"/>
          <p:cNvSpPr txBox="1"/>
          <p:nvPr/>
        </p:nvSpPr>
        <p:spPr>
          <a:xfrm>
            <a:off x="6244802" y="2804612"/>
            <a:ext cx="1271525" cy="253916"/>
          </a:xfrm>
          <a:prstGeom prst="rect">
            <a:avLst/>
          </a:prstGeom>
          <a:noFill/>
        </p:spPr>
        <p:txBody>
          <a:bodyPr wrap="square" rtlCol="0">
            <a:spAutoFit/>
          </a:bodyPr>
          <a:lstStyle/>
          <a:p>
            <a:r>
              <a:rPr lang="ja-JP" altLang="en-US" sz="1050" dirty="0"/>
              <a:t>東京法人タクシー</a:t>
            </a:r>
          </a:p>
        </p:txBody>
      </p:sp>
      <p:sp>
        <p:nvSpPr>
          <p:cNvPr id="4" name="左カーブ矢印 3"/>
          <p:cNvSpPr/>
          <p:nvPr/>
        </p:nvSpPr>
        <p:spPr>
          <a:xfrm>
            <a:off x="6673971" y="1743612"/>
            <a:ext cx="280562" cy="10988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4" name="左カーブ矢印 63"/>
          <p:cNvSpPr/>
          <p:nvPr/>
        </p:nvSpPr>
        <p:spPr>
          <a:xfrm rot="857828" flipH="1">
            <a:off x="5700763" y="1703686"/>
            <a:ext cx="250825" cy="11006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pic>
        <p:nvPicPr>
          <p:cNvPr id="65" name="図 64"/>
          <p:cNvPicPr>
            <a:picLocks noChangeAspect="1"/>
          </p:cNvPicPr>
          <p:nvPr/>
        </p:nvPicPr>
        <p:blipFill rotWithShape="1">
          <a:blip r:embed="rId4"/>
          <a:srcRect l="933" t="9630" r="83253" b="75693"/>
          <a:stretch/>
        </p:blipFill>
        <p:spPr>
          <a:xfrm>
            <a:off x="2478646" y="4025760"/>
            <a:ext cx="361760" cy="188860"/>
          </a:xfrm>
          <a:prstGeom prst="rect">
            <a:avLst/>
          </a:prstGeom>
        </p:spPr>
      </p:pic>
      <p:sp>
        <p:nvSpPr>
          <p:cNvPr id="66" name="テキスト ボックス 65"/>
          <p:cNvSpPr txBox="1"/>
          <p:nvPr/>
        </p:nvSpPr>
        <p:spPr>
          <a:xfrm>
            <a:off x="2324098" y="3731954"/>
            <a:ext cx="772586" cy="507831"/>
          </a:xfrm>
          <a:prstGeom prst="rect">
            <a:avLst/>
          </a:prstGeom>
          <a:noFill/>
        </p:spPr>
        <p:txBody>
          <a:bodyPr wrap="square" rtlCol="0">
            <a:spAutoFit/>
          </a:bodyPr>
          <a:lstStyle/>
          <a:p>
            <a:r>
              <a:rPr lang="en-US" altLang="ja-JP" sz="1350" dirty="0" err="1"/>
              <a:t>Uber,Lyft</a:t>
            </a:r>
            <a:endParaRPr lang="ja-JP" altLang="en-US" sz="1350" dirty="0"/>
          </a:p>
        </p:txBody>
      </p:sp>
      <p:pic>
        <p:nvPicPr>
          <p:cNvPr id="67" name="図 66"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3768050" y="1519335"/>
            <a:ext cx="343866" cy="168212"/>
          </a:xfrm>
          <a:prstGeom prst="rect">
            <a:avLst/>
          </a:prstGeom>
        </p:spPr>
      </p:pic>
    </p:spTree>
    <p:extLst>
      <p:ext uri="{BB962C8B-B14F-4D97-AF65-F5344CB8AC3E}">
        <p14:creationId xmlns:p14="http://schemas.microsoft.com/office/powerpoint/2010/main" val="1921509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97707"/>
            <a:ext cx="10515600" cy="1325563"/>
          </a:xfrm>
          <a:solidFill>
            <a:schemeClr val="accent6">
              <a:lumMod val="60000"/>
              <a:lumOff val="40000"/>
            </a:schemeClr>
          </a:solidFill>
          <a:ln>
            <a:solidFill>
              <a:schemeClr val="tx1">
                <a:lumMod val="95000"/>
                <a:lumOff val="5000"/>
              </a:schemeClr>
            </a:solidFill>
          </a:ln>
        </p:spPr>
        <p:txBody>
          <a:bodyPr/>
          <a:lstStyle/>
          <a:p>
            <a:pPr algn="ctr"/>
            <a:r>
              <a:rPr kumimoji="1" lang="ja-JP" altLang="en-US" dirty="0" smtClean="0"/>
              <a:t>新しいビジネスモデル</a:t>
            </a:r>
            <a:endParaRPr kumimoji="1" lang="ja-JP" altLang="en-US" dirty="0"/>
          </a:p>
        </p:txBody>
      </p:sp>
      <p:sp>
        <p:nvSpPr>
          <p:cNvPr id="3" name="コンテンツ プレースホルダ 2"/>
          <p:cNvSpPr>
            <a:spLocks noGrp="1"/>
          </p:cNvSpPr>
          <p:nvPr>
            <p:ph idx="1"/>
          </p:nvPr>
        </p:nvSpPr>
        <p:spPr>
          <a:xfrm>
            <a:off x="1981200" y="1600200"/>
            <a:ext cx="8229600" cy="4853136"/>
          </a:xfrm>
        </p:spPr>
        <p:txBody>
          <a:bodyPr>
            <a:normAutofit lnSpcReduction="10000"/>
          </a:bodyPr>
          <a:lstStyle/>
          <a:p>
            <a:r>
              <a:rPr lang="ja-JP" altLang="en-US" dirty="0" smtClean="0"/>
              <a:t>次に</a:t>
            </a:r>
            <a:r>
              <a:rPr lang="ja-JP" altLang="en-US" sz="4800" dirty="0"/>
              <a:t>運賃以外のコスト回収策</a:t>
            </a:r>
            <a:r>
              <a:rPr lang="ja-JP" altLang="en-US" dirty="0" smtClean="0"/>
              <a:t>を考える（新しいビジネスモデル）</a:t>
            </a:r>
            <a:endParaRPr lang="en-US" altLang="ja-JP" dirty="0" smtClean="0"/>
          </a:p>
          <a:p>
            <a:r>
              <a:rPr lang="ja-JP" altLang="en-US" sz="4400" dirty="0">
                <a:solidFill>
                  <a:srgbClr val="FF0000"/>
                </a:solidFill>
              </a:rPr>
              <a:t>医療機関、介護機関、高齢者の買い物先店舗からの協賛金、介護器具販売店等の協賛金</a:t>
            </a:r>
            <a:r>
              <a:rPr lang="ja-JP" altLang="en-US" dirty="0" smtClean="0"/>
              <a:t>を組み合わせて、財政負担の軽減をはかる（</a:t>
            </a:r>
            <a:r>
              <a:rPr lang="en-US" altLang="ja-JP" dirty="0" smtClean="0"/>
              <a:t>Google</a:t>
            </a:r>
            <a:r>
              <a:rPr lang="ja-JP" altLang="en-US" dirty="0" smtClean="0"/>
              <a:t>の狙いどころ）。</a:t>
            </a:r>
            <a:endParaRPr lang="en-US" altLang="ja-JP" dirty="0" smtClean="0"/>
          </a:p>
          <a:p>
            <a:r>
              <a:rPr lang="ja-JP" altLang="en-US" sz="4400" dirty="0">
                <a:solidFill>
                  <a:srgbClr val="0070C0"/>
                </a:solidFill>
              </a:rPr>
              <a:t>実際の運行は、地元交通事業者等に委託する</a:t>
            </a:r>
            <a:endParaRPr lang="en-US" altLang="ja-JP" sz="4400" dirty="0">
              <a:solidFill>
                <a:srgbClr val="0070C0"/>
              </a:solidFill>
            </a:endParaRPr>
          </a:p>
          <a:p>
            <a:endParaRPr kumimoji="1" lang="ja-JP" altLang="en-US" dirty="0"/>
          </a:p>
        </p:txBody>
      </p:sp>
    </p:spTree>
    <p:extLst>
      <p:ext uri="{BB962C8B-B14F-4D97-AF65-F5344CB8AC3E}">
        <p14:creationId xmlns:p14="http://schemas.microsoft.com/office/powerpoint/2010/main" val="1031633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1631504" y="548680"/>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市民会員</a:t>
            </a:r>
          </a:p>
        </p:txBody>
      </p:sp>
      <p:sp>
        <p:nvSpPr>
          <p:cNvPr id="8" name="正方形/長方形 7"/>
          <p:cNvSpPr/>
          <p:nvPr/>
        </p:nvSpPr>
        <p:spPr>
          <a:xfrm>
            <a:off x="5303912" y="1556792"/>
            <a:ext cx="172819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lumMod val="95000"/>
                    <a:lumOff val="5000"/>
                  </a:schemeClr>
                </a:solidFill>
              </a:rPr>
              <a:t>市営</a:t>
            </a:r>
            <a:r>
              <a:rPr lang="ja-JP" altLang="en-US" sz="3600" dirty="0">
                <a:solidFill>
                  <a:srgbClr val="FF0000"/>
                </a:solidFill>
              </a:rPr>
              <a:t>無償</a:t>
            </a:r>
            <a:r>
              <a:rPr lang="ja-JP" altLang="en-US" sz="3600" dirty="0">
                <a:solidFill>
                  <a:schemeClr val="tx1">
                    <a:lumMod val="95000"/>
                    <a:lumOff val="5000"/>
                  </a:schemeClr>
                </a:solidFill>
              </a:rPr>
              <a:t>運送事業</a:t>
            </a:r>
          </a:p>
        </p:txBody>
      </p:sp>
      <p:sp>
        <p:nvSpPr>
          <p:cNvPr id="9" name="正方形/長方形 8"/>
          <p:cNvSpPr/>
          <p:nvPr/>
        </p:nvSpPr>
        <p:spPr>
          <a:xfrm>
            <a:off x="5303912" y="4797152"/>
            <a:ext cx="1728192"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lumMod val="95000"/>
                    <a:lumOff val="5000"/>
                  </a:schemeClr>
                </a:solidFill>
              </a:rPr>
              <a:t>民間事業者</a:t>
            </a:r>
            <a:endParaRPr lang="en-US" altLang="ja-JP" sz="3600" dirty="0">
              <a:solidFill>
                <a:schemeClr val="tx1">
                  <a:lumMod val="95000"/>
                  <a:lumOff val="5000"/>
                </a:schemeClr>
              </a:solidFill>
            </a:endParaRPr>
          </a:p>
          <a:p>
            <a:pPr algn="ctr"/>
            <a:r>
              <a:rPr lang="ja-JP" altLang="en-US" sz="2800" dirty="0">
                <a:solidFill>
                  <a:schemeClr val="tx1">
                    <a:lumMod val="95000"/>
                    <a:lumOff val="5000"/>
                  </a:schemeClr>
                </a:solidFill>
              </a:rPr>
              <a:t>（バス・タクシー）</a:t>
            </a:r>
          </a:p>
        </p:txBody>
      </p:sp>
      <p:sp>
        <p:nvSpPr>
          <p:cNvPr id="10" name="下矢印 9"/>
          <p:cNvSpPr/>
          <p:nvPr/>
        </p:nvSpPr>
        <p:spPr>
          <a:xfrm>
            <a:off x="5231904" y="3501008"/>
            <a:ext cx="2016224" cy="1512168"/>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指定管理料金</a:t>
            </a:r>
          </a:p>
        </p:txBody>
      </p:sp>
      <p:sp>
        <p:nvSpPr>
          <p:cNvPr id="11" name="円/楕円 10"/>
          <p:cNvSpPr/>
          <p:nvPr/>
        </p:nvSpPr>
        <p:spPr>
          <a:xfrm>
            <a:off x="1631504" y="1844824"/>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市民会員</a:t>
            </a:r>
          </a:p>
        </p:txBody>
      </p:sp>
      <p:sp>
        <p:nvSpPr>
          <p:cNvPr id="12" name="円/楕円 11"/>
          <p:cNvSpPr/>
          <p:nvPr/>
        </p:nvSpPr>
        <p:spPr>
          <a:xfrm>
            <a:off x="9192344" y="4437112"/>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法人会員</a:t>
            </a:r>
          </a:p>
        </p:txBody>
      </p:sp>
      <p:sp>
        <p:nvSpPr>
          <p:cNvPr id="13" name="円/楕円 12"/>
          <p:cNvSpPr/>
          <p:nvPr/>
        </p:nvSpPr>
        <p:spPr>
          <a:xfrm>
            <a:off x="1631504" y="3068960"/>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市民会員</a:t>
            </a:r>
          </a:p>
        </p:txBody>
      </p:sp>
      <p:sp>
        <p:nvSpPr>
          <p:cNvPr id="14" name="円/楕円 13"/>
          <p:cNvSpPr/>
          <p:nvPr/>
        </p:nvSpPr>
        <p:spPr>
          <a:xfrm>
            <a:off x="9120336" y="980728"/>
            <a:ext cx="1512168" cy="11521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利益</a:t>
            </a:r>
            <a:endParaRPr lang="en-US" altLang="ja-JP" sz="2800" dirty="0">
              <a:solidFill>
                <a:schemeClr val="tx1">
                  <a:lumMod val="95000"/>
                  <a:lumOff val="5000"/>
                </a:schemeClr>
              </a:solidFill>
            </a:endParaRPr>
          </a:p>
          <a:p>
            <a:pPr algn="ctr"/>
            <a:r>
              <a:rPr lang="ja-JP" altLang="en-US" sz="2800" dirty="0">
                <a:solidFill>
                  <a:schemeClr val="tx1">
                    <a:lumMod val="95000"/>
                    <a:lumOff val="5000"/>
                  </a:schemeClr>
                </a:solidFill>
              </a:rPr>
              <a:t>団体</a:t>
            </a:r>
          </a:p>
        </p:txBody>
      </p:sp>
      <p:sp>
        <p:nvSpPr>
          <p:cNvPr id="16" name="右矢印 15"/>
          <p:cNvSpPr/>
          <p:nvPr/>
        </p:nvSpPr>
        <p:spPr>
          <a:xfrm>
            <a:off x="3215680" y="836712"/>
            <a:ext cx="2016224" cy="1512168"/>
          </a:xfrm>
          <a:prstGeom prst="rightArrow">
            <a:avLst/>
          </a:prstGeom>
          <a:solidFill>
            <a:schemeClr val="accent5">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登録料</a:t>
            </a:r>
          </a:p>
        </p:txBody>
      </p:sp>
      <p:sp>
        <p:nvSpPr>
          <p:cNvPr id="17" name="右矢印 16"/>
          <p:cNvSpPr/>
          <p:nvPr/>
        </p:nvSpPr>
        <p:spPr>
          <a:xfrm flipH="1">
            <a:off x="7104112" y="764704"/>
            <a:ext cx="2016224" cy="1512168"/>
          </a:xfrm>
          <a:prstGeom prst="rightArrow">
            <a:avLst/>
          </a:prstGeom>
          <a:solidFill>
            <a:srgbClr val="FFFF0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広告</a:t>
            </a:r>
            <a:endParaRPr lang="en-US" altLang="ja-JP" sz="2800" dirty="0">
              <a:solidFill>
                <a:schemeClr val="tx1">
                  <a:lumMod val="95000"/>
                  <a:lumOff val="5000"/>
                </a:schemeClr>
              </a:solidFill>
            </a:endParaRPr>
          </a:p>
          <a:p>
            <a:pPr algn="ctr"/>
            <a:r>
              <a:rPr lang="ja-JP" altLang="en-US" sz="2800" dirty="0">
                <a:solidFill>
                  <a:schemeClr val="tx1">
                    <a:lumMod val="95000"/>
                    <a:lumOff val="5000"/>
                  </a:schemeClr>
                </a:solidFill>
              </a:rPr>
              <a:t>協賛金</a:t>
            </a:r>
          </a:p>
        </p:txBody>
      </p:sp>
      <p:sp>
        <p:nvSpPr>
          <p:cNvPr id="18" name="下矢印 17"/>
          <p:cNvSpPr/>
          <p:nvPr/>
        </p:nvSpPr>
        <p:spPr>
          <a:xfrm>
            <a:off x="5159896" y="144016"/>
            <a:ext cx="2016224" cy="1484784"/>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軽自動車税</a:t>
            </a:r>
          </a:p>
        </p:txBody>
      </p:sp>
      <p:sp>
        <p:nvSpPr>
          <p:cNvPr id="19" name="上矢印 18"/>
          <p:cNvSpPr/>
          <p:nvPr/>
        </p:nvSpPr>
        <p:spPr>
          <a:xfrm rot="17651873">
            <a:off x="2844118" y="3638672"/>
            <a:ext cx="2075191" cy="2343749"/>
          </a:xfrm>
          <a:prstGeom prst="up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無料サービス</a:t>
            </a:r>
          </a:p>
        </p:txBody>
      </p:sp>
      <p:sp>
        <p:nvSpPr>
          <p:cNvPr id="20" name="上矢印 19"/>
          <p:cNvSpPr/>
          <p:nvPr/>
        </p:nvSpPr>
        <p:spPr>
          <a:xfrm rot="3333321">
            <a:off x="7331773" y="3474929"/>
            <a:ext cx="2075191" cy="2343749"/>
          </a:xfrm>
          <a:prstGeom prst="up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無料サービス</a:t>
            </a:r>
          </a:p>
        </p:txBody>
      </p:sp>
      <p:sp>
        <p:nvSpPr>
          <p:cNvPr id="21" name="円/楕円 20"/>
          <p:cNvSpPr/>
          <p:nvPr/>
        </p:nvSpPr>
        <p:spPr>
          <a:xfrm>
            <a:off x="9192344" y="2852936"/>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特別会員</a:t>
            </a:r>
          </a:p>
        </p:txBody>
      </p:sp>
    </p:spTree>
    <p:extLst>
      <p:ext uri="{BB962C8B-B14F-4D97-AF65-F5344CB8AC3E}">
        <p14:creationId xmlns:p14="http://schemas.microsoft.com/office/powerpoint/2010/main" val="252657897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88640"/>
            <a:ext cx="8229600" cy="1143000"/>
          </a:xfrm>
          <a:noFill/>
          <a:ln>
            <a:solidFill>
              <a:schemeClr val="accent1"/>
            </a:solidFill>
          </a:ln>
        </p:spPr>
        <p:txBody>
          <a:bodyPr>
            <a:normAutofit/>
          </a:bodyPr>
          <a:lstStyle/>
          <a:p>
            <a:pPr algn="ctr"/>
            <a:r>
              <a:rPr lang="ja-JP" altLang="en-US" dirty="0" smtClean="0">
                <a:solidFill>
                  <a:schemeClr val="tx1">
                    <a:lumMod val="95000"/>
                    <a:lumOff val="5000"/>
                  </a:schemeClr>
                </a:solidFill>
              </a:rPr>
              <a:t>「国際」観光客</a:t>
            </a:r>
            <a:endParaRPr lang="ja-JP" altLang="en-US" sz="3600" dirty="0">
              <a:solidFill>
                <a:schemeClr val="tx1">
                  <a:lumMod val="95000"/>
                  <a:lumOff val="5000"/>
                </a:schemeClr>
              </a:solidFill>
            </a:endParaRPr>
          </a:p>
        </p:txBody>
      </p:sp>
      <p:sp>
        <p:nvSpPr>
          <p:cNvPr id="3" name="コンテンツ プレースホルダ 2"/>
          <p:cNvSpPr>
            <a:spLocks noGrp="1"/>
          </p:cNvSpPr>
          <p:nvPr>
            <p:ph idx="1"/>
          </p:nvPr>
        </p:nvSpPr>
        <p:spPr>
          <a:xfrm>
            <a:off x="129396" y="1871931"/>
            <a:ext cx="12062603" cy="4037163"/>
          </a:xfrm>
        </p:spPr>
        <p:txBody>
          <a:bodyPr>
            <a:normAutofit lnSpcReduction="10000"/>
          </a:bodyPr>
          <a:lstStyle/>
          <a:p>
            <a:r>
              <a:rPr lang="en-US" altLang="ja-JP" dirty="0" smtClean="0"/>
              <a:t>2013 </a:t>
            </a:r>
            <a:r>
              <a:rPr lang="ja-JP" altLang="en-US" dirty="0" smtClean="0"/>
              <a:t>年の国際</a:t>
            </a:r>
            <a:r>
              <a:rPr lang="ja-JP" altLang="en-US" dirty="0" smtClean="0">
                <a:solidFill>
                  <a:srgbClr val="00B050"/>
                </a:solidFill>
              </a:rPr>
              <a:t>観光客</a:t>
            </a:r>
            <a:r>
              <a:rPr lang="ja-JP" altLang="en-US" dirty="0" smtClean="0"/>
              <a:t>は前年比</a:t>
            </a:r>
            <a:r>
              <a:rPr lang="en-US" altLang="ja-JP" dirty="0" smtClean="0"/>
              <a:t>5200 </a:t>
            </a:r>
            <a:r>
              <a:rPr lang="ja-JP" altLang="en-US" dirty="0" smtClean="0"/>
              <a:t>万人増（</a:t>
            </a:r>
            <a:r>
              <a:rPr lang="en-US" altLang="ja-JP" dirty="0" smtClean="0"/>
              <a:t>+5</a:t>
            </a:r>
            <a:r>
              <a:rPr lang="ja-JP" altLang="en-US" dirty="0" smtClean="0"/>
              <a:t>％）の</a:t>
            </a:r>
            <a:r>
              <a:rPr lang="en-US" altLang="ja-JP" dirty="0" smtClean="0">
                <a:solidFill>
                  <a:srgbClr val="FF0000"/>
                </a:solidFill>
              </a:rPr>
              <a:t>10 </a:t>
            </a:r>
            <a:r>
              <a:rPr lang="ja-JP" altLang="en-US" dirty="0" smtClean="0">
                <a:solidFill>
                  <a:srgbClr val="FF0000"/>
                </a:solidFill>
              </a:rPr>
              <a:t>億</a:t>
            </a:r>
            <a:r>
              <a:rPr lang="en-US" altLang="ja-JP" dirty="0" smtClean="0">
                <a:solidFill>
                  <a:srgbClr val="FF0000"/>
                </a:solidFill>
              </a:rPr>
              <a:t>8700 </a:t>
            </a:r>
            <a:r>
              <a:rPr lang="ja-JP" altLang="en-US" dirty="0" smtClean="0">
                <a:solidFill>
                  <a:srgbClr val="FF0000"/>
                </a:solidFill>
              </a:rPr>
              <a:t>万人　</a:t>
            </a:r>
            <a:r>
              <a:rPr lang="ja-JP" altLang="en-US" dirty="0" smtClean="0">
                <a:solidFill>
                  <a:srgbClr val="00B050"/>
                </a:solidFill>
              </a:rPr>
              <a:t>（</a:t>
            </a:r>
            <a:r>
              <a:rPr lang="en-US" altLang="ja-JP" dirty="0" smtClean="0">
                <a:solidFill>
                  <a:srgbClr val="00B050"/>
                </a:solidFill>
              </a:rPr>
              <a:t>UNWTO</a:t>
            </a:r>
            <a:r>
              <a:rPr lang="ja-JP" altLang="en-US" dirty="0" smtClean="0">
                <a:solidFill>
                  <a:srgbClr val="00B050"/>
                </a:solidFill>
              </a:rPr>
              <a:t>の定義は観光客とは</a:t>
            </a:r>
            <a:r>
              <a:rPr lang="en-US" altLang="ja-JP" dirty="0" smtClean="0">
                <a:solidFill>
                  <a:srgbClr val="00B050"/>
                </a:solidFill>
              </a:rPr>
              <a:t>24</a:t>
            </a:r>
            <a:r>
              <a:rPr lang="ja-JP" altLang="en-US" dirty="0" smtClean="0">
                <a:solidFill>
                  <a:srgbClr val="00B050"/>
                </a:solidFill>
              </a:rPr>
              <a:t>時間以上</a:t>
            </a:r>
            <a:r>
              <a:rPr lang="en-US" altLang="ja-JP" dirty="0" smtClean="0">
                <a:solidFill>
                  <a:srgbClr val="00B050"/>
                </a:solidFill>
              </a:rPr>
              <a:t>1</a:t>
            </a:r>
            <a:r>
              <a:rPr lang="ja-JP" altLang="en-US" dirty="0" smtClean="0">
                <a:solidFill>
                  <a:srgbClr val="00B050"/>
                </a:solidFill>
              </a:rPr>
              <a:t>年未満で国境を越えて移動した人）</a:t>
            </a:r>
            <a:endParaRPr lang="en-US" altLang="ja-JP" dirty="0" smtClean="0">
              <a:solidFill>
                <a:srgbClr val="00B050"/>
              </a:solidFill>
            </a:endParaRPr>
          </a:p>
          <a:p>
            <a:r>
              <a:rPr lang="ja-JP" altLang="en-US" dirty="0" smtClean="0">
                <a:solidFill>
                  <a:schemeClr val="tx1">
                    <a:lumMod val="95000"/>
                    <a:lumOff val="5000"/>
                  </a:schemeClr>
                </a:solidFill>
              </a:rPr>
              <a:t>中国人海外旅行者</a:t>
            </a:r>
            <a:r>
              <a:rPr lang="en-US" altLang="ja-JP" dirty="0" smtClean="0">
                <a:solidFill>
                  <a:schemeClr val="tx1">
                    <a:lumMod val="95000"/>
                    <a:lumOff val="5000"/>
                  </a:schemeClr>
                </a:solidFill>
              </a:rPr>
              <a:t>2014</a:t>
            </a:r>
            <a:r>
              <a:rPr lang="ja-JP" altLang="en-US" dirty="0" smtClean="0">
                <a:solidFill>
                  <a:schemeClr val="tx1">
                    <a:lumMod val="95000"/>
                    <a:lumOff val="5000"/>
                  </a:schemeClr>
                </a:solidFill>
              </a:rPr>
              <a:t>年１億人、国家旅游局の予測では</a:t>
            </a:r>
            <a:r>
              <a:rPr lang="en-US" altLang="ja-JP" dirty="0" smtClean="0">
                <a:solidFill>
                  <a:schemeClr val="tx1">
                    <a:lumMod val="95000"/>
                    <a:lumOff val="5000"/>
                  </a:schemeClr>
                </a:solidFill>
              </a:rPr>
              <a:t>2019</a:t>
            </a:r>
            <a:r>
              <a:rPr lang="ja-JP" altLang="en-US" dirty="0" smtClean="0">
                <a:solidFill>
                  <a:schemeClr val="tx1">
                    <a:lumMod val="95000"/>
                    <a:lumOff val="5000"/>
                  </a:schemeClr>
                </a:solidFill>
              </a:rPr>
              <a:t>年に４億人と予想（？）　人口比で</a:t>
            </a:r>
            <a:r>
              <a:rPr lang="en-US" altLang="ja-JP" dirty="0" smtClean="0">
                <a:solidFill>
                  <a:schemeClr val="tx1">
                    <a:lumMod val="95000"/>
                    <a:lumOff val="5000"/>
                  </a:schemeClr>
                </a:solidFill>
              </a:rPr>
              <a:t>2</a:t>
            </a:r>
            <a:r>
              <a:rPr lang="ja-JP" altLang="en-US" dirty="0" smtClean="0">
                <a:solidFill>
                  <a:schemeClr val="tx1">
                    <a:lumMod val="95000"/>
                    <a:lumOff val="5000"/>
                  </a:schemeClr>
                </a:solidFill>
              </a:rPr>
              <a:t>割、しかし巨大な国内人流市場を抱えるので、国際比較は無意味</a:t>
            </a:r>
            <a:endParaRPr lang="en-US" altLang="ja-JP" dirty="0" smtClean="0">
              <a:solidFill>
                <a:schemeClr val="tx1">
                  <a:lumMod val="95000"/>
                  <a:lumOff val="5000"/>
                </a:schemeClr>
              </a:solidFill>
            </a:endParaRPr>
          </a:p>
          <a:p>
            <a:r>
              <a:rPr lang="ja-JP" altLang="en-US" dirty="0">
                <a:solidFill>
                  <a:srgbClr val="FF0000"/>
                </a:solidFill>
              </a:rPr>
              <a:t>国境</a:t>
            </a:r>
            <a:r>
              <a:rPr lang="ja-JP" altLang="en-US" dirty="0" smtClean="0">
                <a:solidFill>
                  <a:srgbClr val="FF0000"/>
                </a:solidFill>
              </a:rPr>
              <a:t>を超えること</a:t>
            </a:r>
            <a:r>
              <a:rPr lang="ja-JP" altLang="en-US" dirty="0" smtClean="0">
                <a:solidFill>
                  <a:srgbClr val="FF0000"/>
                </a:solidFill>
              </a:rPr>
              <a:t>にどれ</a:t>
            </a:r>
            <a:r>
              <a:rPr lang="ja-JP" altLang="en-US" dirty="0" smtClean="0">
                <a:solidFill>
                  <a:srgbClr val="FF0000"/>
                </a:solidFill>
              </a:rPr>
              <a:t>ほどの意味がある時代なのかを考えなければ</a:t>
            </a:r>
            <a:r>
              <a:rPr lang="ja-JP" altLang="en-US" dirty="0" smtClean="0">
                <a:solidFill>
                  <a:srgbClr val="FF0000"/>
                </a:solidFill>
              </a:rPr>
              <a:t>ならない</a:t>
            </a:r>
            <a:endParaRPr lang="en-US" altLang="ja-JP" dirty="0" smtClean="0">
              <a:solidFill>
                <a:srgbClr val="FF0000"/>
              </a:solidFill>
            </a:endParaRPr>
          </a:p>
          <a:p>
            <a:pPr marL="0" indent="0">
              <a:buNone/>
            </a:pPr>
            <a:r>
              <a:rPr lang="ja-JP" altLang="en-US" dirty="0" smtClean="0">
                <a:solidFill>
                  <a:srgbClr val="FF0000"/>
                </a:solidFill>
              </a:rPr>
              <a:t>（日本の地方都市は、東京及び近隣地からの観光客に注力すればよい）</a:t>
            </a:r>
            <a:endParaRPr lang="en-US" altLang="ja-JP" dirty="0" smtClean="0">
              <a:solidFill>
                <a:srgbClr val="FF0000"/>
              </a:solidFill>
            </a:endParaRPr>
          </a:p>
          <a:p>
            <a:r>
              <a:rPr lang="ja-JP" altLang="en-US" dirty="0" smtClean="0">
                <a:solidFill>
                  <a:schemeClr val="tx1">
                    <a:lumMod val="95000"/>
                    <a:lumOff val="5000"/>
                  </a:schemeClr>
                </a:solidFill>
              </a:rPr>
              <a:t>２０１４年度の北海道の道外入込観光客数７２０万人（うち外国人１５０万人）は台湾（８００万人）よりすくないが豪州（６８０万人）を上回る。</a:t>
            </a:r>
            <a:endParaRPr lang="en-US" altLang="ja-JP" dirty="0" smtClean="0">
              <a:solidFill>
                <a:schemeClr val="tx1">
                  <a:lumMod val="95000"/>
                  <a:lumOff val="5000"/>
                </a:schemeClr>
              </a:solidFill>
            </a:endParaRPr>
          </a:p>
        </p:txBody>
      </p:sp>
    </p:spTree>
    <p:extLst>
      <p:ext uri="{BB962C8B-B14F-4D97-AF65-F5344CB8AC3E}">
        <p14:creationId xmlns:p14="http://schemas.microsoft.com/office/powerpoint/2010/main" val="3524800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p:cNvSpPr/>
          <p:nvPr/>
        </p:nvSpPr>
        <p:spPr>
          <a:xfrm>
            <a:off x="1631504" y="44624"/>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市民会員</a:t>
            </a:r>
          </a:p>
        </p:txBody>
      </p:sp>
      <p:sp>
        <p:nvSpPr>
          <p:cNvPr id="8" name="正方形/長方形 7"/>
          <p:cNvSpPr/>
          <p:nvPr/>
        </p:nvSpPr>
        <p:spPr>
          <a:xfrm>
            <a:off x="5303912" y="1556792"/>
            <a:ext cx="1728192" cy="18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lumMod val="95000"/>
                    <a:lumOff val="5000"/>
                  </a:schemeClr>
                </a:solidFill>
              </a:rPr>
              <a:t>市営自家用運送事業</a:t>
            </a:r>
          </a:p>
        </p:txBody>
      </p:sp>
      <p:sp>
        <p:nvSpPr>
          <p:cNvPr id="10" name="下矢印 9"/>
          <p:cNvSpPr/>
          <p:nvPr/>
        </p:nvSpPr>
        <p:spPr>
          <a:xfrm>
            <a:off x="5231904" y="3501008"/>
            <a:ext cx="2016224" cy="1512168"/>
          </a:xfrm>
          <a:prstGeom prst="down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指定管理料金</a:t>
            </a:r>
          </a:p>
        </p:txBody>
      </p:sp>
      <p:sp>
        <p:nvSpPr>
          <p:cNvPr id="11" name="円/楕円 10"/>
          <p:cNvSpPr/>
          <p:nvPr/>
        </p:nvSpPr>
        <p:spPr>
          <a:xfrm>
            <a:off x="1631504" y="1556792"/>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市民会員</a:t>
            </a:r>
          </a:p>
        </p:txBody>
      </p:sp>
      <p:sp>
        <p:nvSpPr>
          <p:cNvPr id="12" name="円/楕円 11"/>
          <p:cNvSpPr/>
          <p:nvPr/>
        </p:nvSpPr>
        <p:spPr>
          <a:xfrm>
            <a:off x="9192344" y="3717032"/>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法人会員</a:t>
            </a:r>
          </a:p>
        </p:txBody>
      </p:sp>
      <p:sp>
        <p:nvSpPr>
          <p:cNvPr id="13" name="円/楕円 12"/>
          <p:cNvSpPr/>
          <p:nvPr/>
        </p:nvSpPr>
        <p:spPr>
          <a:xfrm>
            <a:off x="1775520" y="2852936"/>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市民会員</a:t>
            </a:r>
          </a:p>
        </p:txBody>
      </p:sp>
      <p:sp>
        <p:nvSpPr>
          <p:cNvPr id="14" name="円/楕円 13"/>
          <p:cNvSpPr/>
          <p:nvPr/>
        </p:nvSpPr>
        <p:spPr>
          <a:xfrm>
            <a:off x="9120336" y="980728"/>
            <a:ext cx="1512168" cy="115212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利益</a:t>
            </a:r>
            <a:endParaRPr lang="en-US" altLang="ja-JP" sz="2800" dirty="0">
              <a:solidFill>
                <a:schemeClr val="tx1">
                  <a:lumMod val="95000"/>
                  <a:lumOff val="5000"/>
                </a:schemeClr>
              </a:solidFill>
            </a:endParaRPr>
          </a:p>
          <a:p>
            <a:pPr algn="ctr"/>
            <a:r>
              <a:rPr lang="ja-JP" altLang="en-US" sz="2800" dirty="0">
                <a:solidFill>
                  <a:schemeClr val="tx1">
                    <a:lumMod val="95000"/>
                    <a:lumOff val="5000"/>
                  </a:schemeClr>
                </a:solidFill>
              </a:rPr>
              <a:t>団体</a:t>
            </a:r>
          </a:p>
        </p:txBody>
      </p:sp>
      <p:sp>
        <p:nvSpPr>
          <p:cNvPr id="16" name="右矢印 15"/>
          <p:cNvSpPr/>
          <p:nvPr/>
        </p:nvSpPr>
        <p:spPr>
          <a:xfrm>
            <a:off x="3215680" y="836712"/>
            <a:ext cx="2016224" cy="1512168"/>
          </a:xfrm>
          <a:prstGeom prst="rightArrow">
            <a:avLst/>
          </a:prstGeom>
          <a:solidFill>
            <a:schemeClr val="accent5">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月極定額料金</a:t>
            </a:r>
          </a:p>
        </p:txBody>
      </p:sp>
      <p:sp>
        <p:nvSpPr>
          <p:cNvPr id="17" name="右矢印 16"/>
          <p:cNvSpPr/>
          <p:nvPr/>
        </p:nvSpPr>
        <p:spPr>
          <a:xfrm flipH="1">
            <a:off x="7104112" y="764704"/>
            <a:ext cx="2016224" cy="1512168"/>
          </a:xfrm>
          <a:prstGeom prst="rightArrow">
            <a:avLst/>
          </a:prstGeom>
          <a:solidFill>
            <a:srgbClr val="FFFF00"/>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広告</a:t>
            </a:r>
            <a:endParaRPr lang="en-US" altLang="ja-JP" sz="2800" dirty="0">
              <a:solidFill>
                <a:schemeClr val="tx1">
                  <a:lumMod val="95000"/>
                  <a:lumOff val="5000"/>
                </a:schemeClr>
              </a:solidFill>
            </a:endParaRPr>
          </a:p>
          <a:p>
            <a:pPr algn="ctr"/>
            <a:r>
              <a:rPr lang="ja-JP" altLang="en-US" sz="2800" dirty="0">
                <a:solidFill>
                  <a:schemeClr val="tx1">
                    <a:lumMod val="95000"/>
                    <a:lumOff val="5000"/>
                  </a:schemeClr>
                </a:solidFill>
              </a:rPr>
              <a:t>協賛金</a:t>
            </a:r>
          </a:p>
        </p:txBody>
      </p:sp>
      <p:sp>
        <p:nvSpPr>
          <p:cNvPr id="18" name="下矢印 17"/>
          <p:cNvSpPr/>
          <p:nvPr/>
        </p:nvSpPr>
        <p:spPr>
          <a:xfrm>
            <a:off x="5159896" y="144016"/>
            <a:ext cx="2016224" cy="1484784"/>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軽自動車税</a:t>
            </a:r>
          </a:p>
        </p:txBody>
      </p:sp>
      <p:sp>
        <p:nvSpPr>
          <p:cNvPr id="19" name="上矢印 18"/>
          <p:cNvSpPr/>
          <p:nvPr/>
        </p:nvSpPr>
        <p:spPr>
          <a:xfrm rot="17651873">
            <a:off x="2448157" y="3638672"/>
            <a:ext cx="2075191" cy="2343749"/>
          </a:xfrm>
          <a:prstGeom prst="up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乗り放題サービス</a:t>
            </a:r>
          </a:p>
        </p:txBody>
      </p:sp>
      <p:sp>
        <p:nvSpPr>
          <p:cNvPr id="20" name="上矢印 19"/>
          <p:cNvSpPr/>
          <p:nvPr/>
        </p:nvSpPr>
        <p:spPr>
          <a:xfrm rot="3333321">
            <a:off x="7403781" y="4483041"/>
            <a:ext cx="2075191" cy="2343749"/>
          </a:xfrm>
          <a:prstGeom prst="up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乗り放題サービス</a:t>
            </a:r>
          </a:p>
        </p:txBody>
      </p:sp>
      <p:sp>
        <p:nvSpPr>
          <p:cNvPr id="21" name="円/楕円 20"/>
          <p:cNvSpPr/>
          <p:nvPr/>
        </p:nvSpPr>
        <p:spPr>
          <a:xfrm>
            <a:off x="9192344" y="2492896"/>
            <a:ext cx="1512168" cy="115212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特別会員</a:t>
            </a:r>
          </a:p>
        </p:txBody>
      </p:sp>
      <p:sp>
        <p:nvSpPr>
          <p:cNvPr id="22" name="正方形/長方形 21"/>
          <p:cNvSpPr/>
          <p:nvPr/>
        </p:nvSpPr>
        <p:spPr>
          <a:xfrm>
            <a:off x="5303912" y="4797152"/>
            <a:ext cx="1728192" cy="20162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lumMod val="95000"/>
                    <a:lumOff val="5000"/>
                  </a:schemeClr>
                </a:solidFill>
              </a:rPr>
              <a:t>民間事業者</a:t>
            </a:r>
            <a:endParaRPr lang="en-US" altLang="ja-JP" sz="3600" dirty="0">
              <a:solidFill>
                <a:schemeClr val="tx1">
                  <a:lumMod val="95000"/>
                  <a:lumOff val="5000"/>
                </a:schemeClr>
              </a:solidFill>
            </a:endParaRPr>
          </a:p>
          <a:p>
            <a:pPr algn="ctr"/>
            <a:r>
              <a:rPr lang="ja-JP" altLang="en-US" sz="2800" dirty="0">
                <a:solidFill>
                  <a:schemeClr val="tx1">
                    <a:lumMod val="95000"/>
                    <a:lumOff val="5000"/>
                  </a:schemeClr>
                </a:solidFill>
              </a:rPr>
              <a:t>（バス・タクシー）</a:t>
            </a:r>
          </a:p>
        </p:txBody>
      </p:sp>
      <p:sp>
        <p:nvSpPr>
          <p:cNvPr id="23" name="右矢印 22"/>
          <p:cNvSpPr/>
          <p:nvPr/>
        </p:nvSpPr>
        <p:spPr>
          <a:xfrm flipH="1">
            <a:off x="7176120" y="2348880"/>
            <a:ext cx="1944216" cy="1512168"/>
          </a:xfrm>
          <a:prstGeom prst="rightArrow">
            <a:avLst/>
          </a:prstGeom>
          <a:solidFill>
            <a:schemeClr val="accent5">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月極定額料金</a:t>
            </a:r>
          </a:p>
        </p:txBody>
      </p:sp>
    </p:spTree>
    <p:extLst>
      <p:ext uri="{BB962C8B-B14F-4D97-AF65-F5344CB8AC3E}">
        <p14:creationId xmlns:p14="http://schemas.microsoft.com/office/powerpoint/2010/main" val="335889118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332656"/>
            <a:ext cx="8229600" cy="1143000"/>
          </a:xfrm>
          <a:solidFill>
            <a:schemeClr val="accent6">
              <a:lumMod val="60000"/>
              <a:lumOff val="40000"/>
            </a:schemeClr>
          </a:solidFill>
        </p:spPr>
        <p:txBody>
          <a:bodyPr/>
          <a:lstStyle/>
          <a:p>
            <a:pPr algn="ctr"/>
            <a:r>
              <a:rPr lang="ja-JP" altLang="en-US" dirty="0" smtClean="0"/>
              <a:t>効率的運営</a:t>
            </a:r>
            <a:endParaRPr kumimoji="1" lang="ja-JP" altLang="en-US" dirty="0"/>
          </a:p>
        </p:txBody>
      </p:sp>
      <p:sp>
        <p:nvSpPr>
          <p:cNvPr id="3" name="コンテンツ プレースホルダ 2"/>
          <p:cNvSpPr>
            <a:spLocks noGrp="1"/>
          </p:cNvSpPr>
          <p:nvPr>
            <p:ph idx="1"/>
          </p:nvPr>
        </p:nvSpPr>
        <p:spPr>
          <a:xfrm>
            <a:off x="1703512" y="1484784"/>
            <a:ext cx="8784976" cy="5373216"/>
          </a:xfrm>
        </p:spPr>
        <p:txBody>
          <a:bodyPr>
            <a:noAutofit/>
          </a:bodyPr>
          <a:lstStyle/>
          <a:p>
            <a:r>
              <a:rPr lang="ja-JP" altLang="en-US" sz="4400" dirty="0"/>
              <a:t>利用されないと税金の無駄遣いとの批判発生</a:t>
            </a:r>
            <a:endParaRPr lang="en-US" altLang="ja-JP" sz="4400" dirty="0"/>
          </a:p>
          <a:p>
            <a:r>
              <a:rPr lang="ja-JP" altLang="en-US" sz="4400" dirty="0">
                <a:solidFill>
                  <a:srgbClr val="FF0000"/>
                </a:solidFill>
              </a:rPr>
              <a:t>無償運行とするかは別にして、最低、参加費程度の負担をお願いする（会員制）</a:t>
            </a:r>
            <a:endParaRPr lang="en-US" altLang="ja-JP" sz="4400" dirty="0">
              <a:solidFill>
                <a:srgbClr val="FF0000"/>
              </a:solidFill>
            </a:endParaRPr>
          </a:p>
          <a:p>
            <a:pPr>
              <a:buNone/>
            </a:pPr>
            <a:r>
              <a:rPr lang="ja-JP" altLang="en-US" sz="4400" dirty="0">
                <a:solidFill>
                  <a:srgbClr val="00B050"/>
                </a:solidFill>
              </a:rPr>
              <a:t>➵➵</a:t>
            </a:r>
            <a:r>
              <a:rPr lang="ja-JP" altLang="en-US" sz="4400" dirty="0">
                <a:solidFill>
                  <a:srgbClr val="FF0000"/>
                </a:solidFill>
              </a:rPr>
              <a:t>　</a:t>
            </a:r>
            <a:r>
              <a:rPr lang="ja-JP" altLang="en-US" sz="4400" dirty="0">
                <a:solidFill>
                  <a:srgbClr val="00B050"/>
                </a:solidFill>
              </a:rPr>
              <a:t>タダにしても乗らなければ、市民のニーズがないと突き放せる</a:t>
            </a:r>
            <a:endParaRPr lang="en-US" altLang="ja-JP" sz="4400" dirty="0">
              <a:solidFill>
                <a:srgbClr val="00B050"/>
              </a:solidFill>
            </a:endParaRPr>
          </a:p>
        </p:txBody>
      </p:sp>
    </p:spTree>
    <p:extLst>
      <p:ext uri="{BB962C8B-B14F-4D97-AF65-F5344CB8AC3E}">
        <p14:creationId xmlns:p14="http://schemas.microsoft.com/office/powerpoint/2010/main" val="35277077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413792"/>
            <a:ext cx="8229600" cy="1143000"/>
          </a:xfrm>
          <a:solidFill>
            <a:srgbClr val="FFFF00"/>
          </a:solidFill>
          <a:ln>
            <a:solidFill>
              <a:schemeClr val="tx1">
                <a:lumMod val="95000"/>
                <a:lumOff val="5000"/>
              </a:schemeClr>
            </a:solidFill>
          </a:ln>
        </p:spPr>
        <p:txBody>
          <a:bodyPr/>
          <a:lstStyle/>
          <a:p>
            <a:r>
              <a:rPr kumimoji="1" lang="ja-JP" altLang="en-US" dirty="0" smtClean="0"/>
              <a:t>軽自動車税収入</a:t>
            </a:r>
            <a:endParaRPr kumimoji="1" lang="ja-JP" altLang="en-US" dirty="0"/>
          </a:p>
        </p:txBody>
      </p:sp>
      <p:pic>
        <p:nvPicPr>
          <p:cNvPr id="1026" name="Picture 2"/>
          <p:cNvPicPr>
            <a:picLocks noChangeAspect="1" noChangeArrowheads="1"/>
          </p:cNvPicPr>
          <p:nvPr/>
        </p:nvPicPr>
        <p:blipFill>
          <a:blip r:embed="rId3" cstate="print"/>
          <a:srcRect l="24070" t="36047" r="23907" b="17688"/>
          <a:stretch>
            <a:fillRect/>
          </a:stretch>
        </p:blipFill>
        <p:spPr bwMode="auto">
          <a:xfrm>
            <a:off x="1559496" y="1700808"/>
            <a:ext cx="8928992" cy="4464496"/>
          </a:xfrm>
          <a:prstGeom prst="rect">
            <a:avLst/>
          </a:prstGeom>
          <a:noFill/>
          <a:ln w="9525">
            <a:noFill/>
            <a:miter lim="800000"/>
            <a:headEnd/>
            <a:tailEnd/>
          </a:ln>
        </p:spPr>
      </p:pic>
    </p:spTree>
    <p:extLst>
      <p:ext uri="{BB962C8B-B14F-4D97-AF65-F5344CB8AC3E}">
        <p14:creationId xmlns:p14="http://schemas.microsoft.com/office/powerpoint/2010/main" val="1868156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1354162"/>
          </a:xfrm>
          <a:solidFill>
            <a:srgbClr val="FFFF00"/>
          </a:solidFill>
          <a:ln w="57150">
            <a:solidFill>
              <a:schemeClr val="tx1">
                <a:lumMod val="95000"/>
                <a:lumOff val="5000"/>
              </a:schemeClr>
            </a:solidFill>
          </a:ln>
        </p:spPr>
        <p:txBody>
          <a:bodyPr>
            <a:normAutofit/>
          </a:bodyPr>
          <a:lstStyle/>
          <a:p>
            <a:pPr algn="ctr"/>
            <a:r>
              <a:rPr lang="ja-JP" altLang="ja-JP" b="1" dirty="0" smtClean="0">
                <a:solidFill>
                  <a:schemeClr val="tx1">
                    <a:lumMod val="95000"/>
                    <a:lumOff val="5000"/>
                  </a:schemeClr>
                </a:solidFill>
              </a:rPr>
              <a:t>「</a:t>
            </a:r>
            <a:r>
              <a:rPr lang="ja-JP" altLang="ja-JP" b="1" dirty="0" smtClean="0">
                <a:solidFill>
                  <a:srgbClr val="FF0000"/>
                </a:solidFill>
              </a:rPr>
              <a:t>乗り放題</a:t>
            </a:r>
            <a:r>
              <a:rPr lang="ja-JP" altLang="ja-JP" b="1" dirty="0" smtClean="0">
                <a:solidFill>
                  <a:schemeClr val="tx1">
                    <a:lumMod val="95000"/>
                    <a:lumOff val="5000"/>
                  </a:schemeClr>
                </a:solidFill>
              </a:rPr>
              <a:t>」制度の導入</a:t>
            </a:r>
            <a:endParaRPr kumimoji="1" lang="ja-JP" altLang="en-US" dirty="0">
              <a:solidFill>
                <a:schemeClr val="tx1">
                  <a:lumMod val="95000"/>
                  <a:lumOff val="5000"/>
                </a:schemeClr>
              </a:solidFill>
            </a:endParaRPr>
          </a:p>
        </p:txBody>
      </p:sp>
      <p:sp>
        <p:nvSpPr>
          <p:cNvPr id="3" name="コンテンツ プレースホルダ 2"/>
          <p:cNvSpPr>
            <a:spLocks noGrp="1"/>
          </p:cNvSpPr>
          <p:nvPr>
            <p:ph idx="1"/>
          </p:nvPr>
        </p:nvSpPr>
        <p:spPr>
          <a:xfrm>
            <a:off x="1981200" y="1628800"/>
            <a:ext cx="8229600" cy="4824536"/>
          </a:xfrm>
        </p:spPr>
        <p:txBody>
          <a:bodyPr>
            <a:noAutofit/>
          </a:bodyPr>
          <a:lstStyle/>
          <a:p>
            <a:r>
              <a:rPr lang="ja-JP" altLang="ja-JP" sz="4400" dirty="0"/>
              <a:t>もともと採算をとるものではなく、月極定額乗り放題は導入し易い。定額の水準は、</a:t>
            </a:r>
            <a:r>
              <a:rPr lang="ja-JP" altLang="ja-JP" sz="4400" b="1" dirty="0"/>
              <a:t>自治体の助成額</a:t>
            </a:r>
            <a:r>
              <a:rPr lang="ja-JP" altLang="ja-JP" sz="4400" dirty="0"/>
              <a:t>とのバランスで決定</a:t>
            </a:r>
          </a:p>
          <a:p>
            <a:r>
              <a:rPr lang="en-US" altLang="ja-JP" sz="4400" dirty="0"/>
              <a:t> </a:t>
            </a:r>
            <a:r>
              <a:rPr lang="ja-JP" altLang="en-US" sz="4400" dirty="0"/>
              <a:t>乗り放題サービスの提供者は自治体、実際のサービスは専門旅客運送会社が受託</a:t>
            </a:r>
          </a:p>
        </p:txBody>
      </p:sp>
    </p:spTree>
    <p:extLst>
      <p:ext uri="{BB962C8B-B14F-4D97-AF65-F5344CB8AC3E}">
        <p14:creationId xmlns:p14="http://schemas.microsoft.com/office/powerpoint/2010/main" val="1063677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6762" y="149467"/>
            <a:ext cx="10517038" cy="1351532"/>
          </a:xfrm>
          <a:ln>
            <a:solidFill>
              <a:schemeClr val="accent1"/>
            </a:solidFill>
          </a:ln>
        </p:spPr>
        <p:txBody>
          <a:bodyPr/>
          <a:lstStyle/>
          <a:p>
            <a:pPr algn="ctr"/>
            <a:r>
              <a:rPr lang="ja-JP" altLang="en-US" dirty="0" smtClean="0"/>
              <a:t>マルチ・</a:t>
            </a:r>
            <a:r>
              <a:rPr kumimoji="1" lang="ja-JP" altLang="en-US" dirty="0" smtClean="0"/>
              <a:t>パッケージ・</a:t>
            </a:r>
            <a:r>
              <a:rPr kumimoji="1" lang="ja-JP" altLang="en-US" dirty="0" smtClean="0"/>
              <a:t>ツアー</a:t>
            </a:r>
            <a:r>
              <a:rPr kumimoji="1" lang="en-US" altLang="ja-JP" dirty="0" smtClean="0"/>
              <a:t/>
            </a:r>
            <a:br>
              <a:rPr kumimoji="1" lang="en-US" altLang="ja-JP" dirty="0" smtClean="0"/>
            </a:br>
            <a:r>
              <a:rPr lang="ja-JP" altLang="en-US" dirty="0" smtClean="0"/>
              <a:t>（乗り放題制）</a:t>
            </a:r>
            <a:endParaRPr kumimoji="1" lang="ja-JP" altLang="en-US" dirty="0"/>
          </a:p>
        </p:txBody>
      </p:sp>
      <p:sp>
        <p:nvSpPr>
          <p:cNvPr id="4" name="正方形/長方形 3"/>
          <p:cNvSpPr/>
          <p:nvPr/>
        </p:nvSpPr>
        <p:spPr>
          <a:xfrm>
            <a:off x="2279576" y="2636912"/>
            <a:ext cx="1800200"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chemeClr val="tx1">
                    <a:lumMod val="95000"/>
                    <a:lumOff val="5000"/>
                  </a:schemeClr>
                </a:solidFill>
              </a:rPr>
              <a:t>自宅</a:t>
            </a:r>
          </a:p>
        </p:txBody>
      </p:sp>
      <p:sp>
        <p:nvSpPr>
          <p:cNvPr id="5" name="正方形/長方形 4"/>
          <p:cNvSpPr/>
          <p:nvPr/>
        </p:nvSpPr>
        <p:spPr>
          <a:xfrm>
            <a:off x="8040216" y="2708920"/>
            <a:ext cx="2016224"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800" dirty="0">
                <a:solidFill>
                  <a:schemeClr val="tx1">
                    <a:lumMod val="95000"/>
                    <a:lumOff val="5000"/>
                  </a:schemeClr>
                </a:solidFill>
              </a:rPr>
              <a:t>旅行先</a:t>
            </a:r>
          </a:p>
        </p:txBody>
      </p:sp>
      <p:sp>
        <p:nvSpPr>
          <p:cNvPr id="8" name="下カーブ矢印 7"/>
          <p:cNvSpPr/>
          <p:nvPr/>
        </p:nvSpPr>
        <p:spPr>
          <a:xfrm>
            <a:off x="4079776" y="2924944"/>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9" name="下カーブ矢印 8"/>
          <p:cNvSpPr/>
          <p:nvPr/>
        </p:nvSpPr>
        <p:spPr>
          <a:xfrm rot="10800000">
            <a:off x="4079776" y="3212976"/>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0" name="テキスト ボックス 9"/>
          <p:cNvSpPr txBox="1"/>
          <p:nvPr/>
        </p:nvSpPr>
        <p:spPr>
          <a:xfrm>
            <a:off x="8112224" y="4293097"/>
            <a:ext cx="1800200" cy="584775"/>
          </a:xfrm>
          <a:prstGeom prst="rect">
            <a:avLst/>
          </a:prstGeom>
          <a:noFill/>
          <a:ln>
            <a:solidFill>
              <a:schemeClr val="tx1">
                <a:lumMod val="95000"/>
                <a:lumOff val="5000"/>
              </a:schemeClr>
            </a:solidFill>
            <a:prstDash val="dash"/>
          </a:ln>
        </p:spPr>
        <p:txBody>
          <a:bodyPr wrap="square" rtlCol="0">
            <a:spAutoFit/>
          </a:bodyPr>
          <a:lstStyle/>
          <a:p>
            <a:r>
              <a:rPr lang="ja-JP" altLang="en-US" sz="3200" dirty="0"/>
              <a:t>使い放題</a:t>
            </a:r>
          </a:p>
        </p:txBody>
      </p:sp>
      <p:sp>
        <p:nvSpPr>
          <p:cNvPr id="11" name="テキスト ボックス 10"/>
          <p:cNvSpPr txBox="1"/>
          <p:nvPr/>
        </p:nvSpPr>
        <p:spPr>
          <a:xfrm>
            <a:off x="4367808" y="4293097"/>
            <a:ext cx="3096344" cy="646331"/>
          </a:xfrm>
          <a:prstGeom prst="rect">
            <a:avLst/>
          </a:prstGeom>
          <a:noFill/>
          <a:ln>
            <a:solidFill>
              <a:schemeClr val="tx1">
                <a:lumMod val="95000"/>
                <a:lumOff val="5000"/>
              </a:schemeClr>
            </a:solidFill>
            <a:prstDash val="dash"/>
          </a:ln>
        </p:spPr>
        <p:txBody>
          <a:bodyPr wrap="square" rtlCol="0">
            <a:spAutoFit/>
          </a:bodyPr>
          <a:lstStyle/>
          <a:p>
            <a:r>
              <a:rPr lang="ja-JP" altLang="en-US" sz="3600" dirty="0"/>
              <a:t>旅程保証責任</a:t>
            </a:r>
          </a:p>
        </p:txBody>
      </p:sp>
      <p:sp>
        <p:nvSpPr>
          <p:cNvPr id="12" name="テキスト ボックス 11"/>
          <p:cNvSpPr txBox="1"/>
          <p:nvPr/>
        </p:nvSpPr>
        <p:spPr>
          <a:xfrm>
            <a:off x="4367808" y="5085185"/>
            <a:ext cx="3096344" cy="646331"/>
          </a:xfrm>
          <a:prstGeom prst="rect">
            <a:avLst/>
          </a:prstGeom>
          <a:noFill/>
          <a:ln>
            <a:solidFill>
              <a:schemeClr val="tx1">
                <a:lumMod val="95000"/>
                <a:lumOff val="5000"/>
              </a:schemeClr>
            </a:solidFill>
            <a:prstDash val="dash"/>
          </a:ln>
        </p:spPr>
        <p:txBody>
          <a:bodyPr wrap="square" rtlCol="0">
            <a:spAutoFit/>
          </a:bodyPr>
          <a:lstStyle/>
          <a:p>
            <a:r>
              <a:rPr lang="ja-JP" altLang="en-US" sz="3600" dirty="0"/>
              <a:t>特別補償責任</a:t>
            </a:r>
          </a:p>
        </p:txBody>
      </p:sp>
      <p:sp>
        <p:nvSpPr>
          <p:cNvPr id="13" name="テキスト ボックス 12"/>
          <p:cNvSpPr txBox="1"/>
          <p:nvPr/>
        </p:nvSpPr>
        <p:spPr>
          <a:xfrm>
            <a:off x="4367808" y="1628801"/>
            <a:ext cx="3240360" cy="646331"/>
          </a:xfrm>
          <a:prstGeom prst="rect">
            <a:avLst/>
          </a:prstGeom>
          <a:noFill/>
          <a:ln>
            <a:solidFill>
              <a:schemeClr val="tx1">
                <a:lumMod val="95000"/>
                <a:lumOff val="5000"/>
              </a:schemeClr>
            </a:solidFill>
            <a:prstDash val="dash"/>
          </a:ln>
        </p:spPr>
        <p:txBody>
          <a:bodyPr wrap="square" rtlCol="0">
            <a:spAutoFit/>
          </a:bodyPr>
          <a:lstStyle/>
          <a:p>
            <a:r>
              <a:rPr lang="ja-JP" altLang="en-US" sz="3600" dirty="0"/>
              <a:t>月極定額料金</a:t>
            </a:r>
          </a:p>
        </p:txBody>
      </p:sp>
      <p:sp>
        <p:nvSpPr>
          <p:cNvPr id="14" name="下カーブ矢印 13"/>
          <p:cNvSpPr/>
          <p:nvPr/>
        </p:nvSpPr>
        <p:spPr>
          <a:xfrm>
            <a:off x="4007768" y="3356992"/>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下カーブ矢印 14"/>
          <p:cNvSpPr/>
          <p:nvPr/>
        </p:nvSpPr>
        <p:spPr>
          <a:xfrm rot="10800000">
            <a:off x="4007768" y="3645024"/>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6" name="下カーブ矢印 15"/>
          <p:cNvSpPr/>
          <p:nvPr/>
        </p:nvSpPr>
        <p:spPr>
          <a:xfrm>
            <a:off x="4007769" y="3849605"/>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7" name="下カーブ矢印 16"/>
          <p:cNvSpPr/>
          <p:nvPr/>
        </p:nvSpPr>
        <p:spPr>
          <a:xfrm rot="10800000">
            <a:off x="4007769" y="4137637"/>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8" name="下カーブ矢印 17"/>
          <p:cNvSpPr/>
          <p:nvPr/>
        </p:nvSpPr>
        <p:spPr>
          <a:xfrm>
            <a:off x="4007768" y="2492896"/>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9" name="下カーブ矢印 18"/>
          <p:cNvSpPr/>
          <p:nvPr/>
        </p:nvSpPr>
        <p:spPr>
          <a:xfrm rot="10800000">
            <a:off x="4007768" y="2780928"/>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0" name="右矢印 19"/>
          <p:cNvSpPr/>
          <p:nvPr/>
        </p:nvSpPr>
        <p:spPr>
          <a:xfrm>
            <a:off x="7536160" y="4365104"/>
            <a:ext cx="50405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屈折矢印 20"/>
          <p:cNvSpPr/>
          <p:nvPr/>
        </p:nvSpPr>
        <p:spPr>
          <a:xfrm flipH="1">
            <a:off x="2351584" y="4149080"/>
            <a:ext cx="1944216" cy="1584176"/>
          </a:xfrm>
          <a:prstGeom prst="bentUpArrow">
            <a:avLst>
              <a:gd name="adj1" fmla="val 42885"/>
              <a:gd name="adj2" fmla="val 25000"/>
              <a:gd name="adj3" fmla="val 25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在宅中の補償の取扱</a:t>
            </a:r>
          </a:p>
        </p:txBody>
      </p:sp>
    </p:spTree>
    <p:extLst>
      <p:ext uri="{BB962C8B-B14F-4D97-AF65-F5344CB8AC3E}">
        <p14:creationId xmlns:p14="http://schemas.microsoft.com/office/powerpoint/2010/main" val="3204882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ravelvoice.jp/wp-content/uploads/2015/12/57531_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908720"/>
            <a:ext cx="883824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60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188640"/>
            <a:ext cx="8229600" cy="1733054"/>
          </a:xfrm>
          <a:solidFill>
            <a:schemeClr val="accent6">
              <a:lumMod val="60000"/>
              <a:lumOff val="40000"/>
            </a:schemeClr>
          </a:solidFill>
        </p:spPr>
        <p:txBody>
          <a:bodyPr>
            <a:normAutofit/>
          </a:bodyPr>
          <a:lstStyle/>
          <a:p>
            <a:pPr algn="ctr"/>
            <a:r>
              <a:rPr kumimoji="1" lang="ja-JP" altLang="en-US" dirty="0" smtClean="0"/>
              <a:t>マイカーに代わる</a:t>
            </a:r>
            <a:r>
              <a:rPr kumimoji="1" lang="en-US" altLang="ja-JP" dirty="0" smtClean="0"/>
              <a:t/>
            </a:r>
            <a:br>
              <a:rPr kumimoji="1" lang="en-US" altLang="ja-JP" dirty="0" smtClean="0"/>
            </a:br>
            <a:r>
              <a:rPr kumimoji="1" lang="ja-JP" altLang="en-US" dirty="0" smtClean="0"/>
              <a:t>何時でも乗れるサービスの提供</a:t>
            </a:r>
            <a:endParaRPr kumimoji="1" lang="ja-JP" altLang="en-US" dirty="0"/>
          </a:p>
        </p:txBody>
      </p:sp>
      <p:sp>
        <p:nvSpPr>
          <p:cNvPr id="3" name="コンテンツ プレースホルダ 2"/>
          <p:cNvSpPr>
            <a:spLocks noGrp="1"/>
          </p:cNvSpPr>
          <p:nvPr>
            <p:ph idx="1"/>
          </p:nvPr>
        </p:nvSpPr>
        <p:spPr>
          <a:xfrm>
            <a:off x="1703512" y="2060849"/>
            <a:ext cx="8964488" cy="4392488"/>
          </a:xfrm>
        </p:spPr>
        <p:txBody>
          <a:bodyPr>
            <a:normAutofit fontScale="92500"/>
          </a:bodyPr>
          <a:lstStyle/>
          <a:p>
            <a:r>
              <a:rPr lang="ja-JP" altLang="en-US" sz="4300" dirty="0"/>
              <a:t>自家用車よりも便利なサービスを提供して、どの程度利用されるかを想定</a:t>
            </a:r>
            <a:endParaRPr lang="en-US" altLang="ja-JP" sz="4300" dirty="0"/>
          </a:p>
          <a:p>
            <a:r>
              <a:rPr lang="ja-JP" altLang="en-US" sz="4300" dirty="0"/>
              <a:t>その水準で、単位当たりの経費を予測</a:t>
            </a:r>
            <a:endParaRPr lang="en-US" altLang="ja-JP" sz="4300" dirty="0"/>
          </a:p>
          <a:p>
            <a:r>
              <a:rPr lang="ja-JP" altLang="en-US" sz="4300" dirty="0"/>
              <a:t>マイカー社会の経費と思えば、無料にしても単位当たりのコストが安ければ市民社会への還元との納得が得やすい。</a:t>
            </a:r>
            <a:endParaRPr lang="en-US" altLang="ja-JP" sz="4300" dirty="0"/>
          </a:p>
          <a:p>
            <a:endParaRPr kumimoji="1" lang="ja-JP" altLang="en-US" dirty="0"/>
          </a:p>
        </p:txBody>
      </p:sp>
    </p:spTree>
    <p:extLst>
      <p:ext uri="{BB962C8B-B14F-4D97-AF65-F5344CB8AC3E}">
        <p14:creationId xmlns:p14="http://schemas.microsoft.com/office/powerpoint/2010/main" val="20054824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 5"/>
          <p:cNvSpPr>
            <a:spLocks noGrp="1"/>
          </p:cNvSpPr>
          <p:nvPr>
            <p:ph type="sldNum" sz="quarter" idx="12"/>
          </p:nvPr>
        </p:nvSpPr>
        <p:spPr>
          <a:noFill/>
        </p:spPr>
        <p:txBody>
          <a:bodyPr/>
          <a:lstStyle/>
          <a:p>
            <a:fld id="{56637EF6-9B38-4D04-828E-93F0D1FF758A}" type="slidenum">
              <a:rPr lang="en-US" altLang="ja-JP" smtClean="0">
                <a:latin typeface="Arial" pitchFamily="34" charset="0"/>
              </a:rPr>
              <a:pPr/>
              <a:t>4</a:t>
            </a:fld>
            <a:endParaRPr lang="en-US" altLang="ja-JP" smtClean="0">
              <a:latin typeface="Arial" pitchFamily="34" charset="0"/>
            </a:endParaRPr>
          </a:p>
        </p:txBody>
      </p:sp>
      <p:sp>
        <p:nvSpPr>
          <p:cNvPr id="13315" name="Rectangle 2"/>
          <p:cNvSpPr>
            <a:spLocks noGrp="1" noChangeArrowheads="1"/>
          </p:cNvSpPr>
          <p:nvPr>
            <p:ph type="ctrTitle"/>
          </p:nvPr>
        </p:nvSpPr>
        <p:spPr>
          <a:xfrm>
            <a:off x="1595885" y="791172"/>
            <a:ext cx="9033594" cy="1441450"/>
          </a:xfrm>
          <a:solidFill>
            <a:schemeClr val="bg1"/>
          </a:solidFill>
          <a:ln w="38100">
            <a:solidFill>
              <a:schemeClr val="tx1"/>
            </a:solidFill>
          </a:ln>
        </p:spPr>
        <p:txBody>
          <a:bodyPr anchor="ctr"/>
          <a:lstStyle/>
          <a:p>
            <a:r>
              <a:rPr lang="ja-JP" altLang="en-US" sz="4000" dirty="0" smtClean="0"/>
              <a:t>「</a:t>
            </a:r>
            <a:r>
              <a:rPr lang="ja-JP" altLang="en-US" sz="4000" dirty="0"/>
              <a:t>観光</a:t>
            </a:r>
            <a:r>
              <a:rPr lang="ja-JP" altLang="en-US" sz="4000" dirty="0" smtClean="0"/>
              <a:t>」、「ツーリズム」と</a:t>
            </a:r>
            <a:r>
              <a:rPr lang="ja-JP" altLang="en-US" sz="4000" dirty="0"/>
              <a:t>は？</a:t>
            </a:r>
          </a:p>
        </p:txBody>
      </p:sp>
      <p:sp>
        <p:nvSpPr>
          <p:cNvPr id="13317" name="Oval 4"/>
          <p:cNvSpPr>
            <a:spLocks noChangeArrowheads="1"/>
          </p:cNvSpPr>
          <p:nvPr/>
        </p:nvSpPr>
        <p:spPr bwMode="auto">
          <a:xfrm>
            <a:off x="3216275" y="3573464"/>
            <a:ext cx="1995488" cy="1081087"/>
          </a:xfrm>
          <a:prstGeom prst="ellipse">
            <a:avLst/>
          </a:prstGeom>
          <a:noFill/>
          <a:ln w="57150">
            <a:solidFill>
              <a:schemeClr val="tx2"/>
            </a:solidFill>
            <a:round/>
            <a:headEnd/>
            <a:tailEnd/>
          </a:ln>
        </p:spPr>
        <p:txBody>
          <a:bodyPr wrap="none" anchor="ctr"/>
          <a:lstStyle/>
          <a:p>
            <a:r>
              <a:rPr lang="ja-JP" altLang="en-US">
                <a:solidFill>
                  <a:schemeClr val="tx2"/>
                </a:solidFill>
              </a:rPr>
              <a:t>日常生活圏</a:t>
            </a:r>
          </a:p>
        </p:txBody>
      </p:sp>
      <p:sp>
        <p:nvSpPr>
          <p:cNvPr id="13318" name="Oval 5"/>
          <p:cNvSpPr>
            <a:spLocks noChangeArrowheads="1"/>
          </p:cNvSpPr>
          <p:nvPr/>
        </p:nvSpPr>
        <p:spPr bwMode="auto">
          <a:xfrm>
            <a:off x="6980239" y="3573464"/>
            <a:ext cx="1995487" cy="1081087"/>
          </a:xfrm>
          <a:prstGeom prst="ellipse">
            <a:avLst/>
          </a:prstGeom>
          <a:noFill/>
          <a:ln w="38100">
            <a:solidFill>
              <a:schemeClr val="tx2"/>
            </a:solidFill>
            <a:round/>
            <a:headEnd/>
            <a:tailEnd/>
          </a:ln>
        </p:spPr>
        <p:txBody>
          <a:bodyPr wrap="none" anchor="ctr"/>
          <a:lstStyle/>
          <a:p>
            <a:r>
              <a:rPr lang="ja-JP" altLang="en-US">
                <a:solidFill>
                  <a:schemeClr val="tx2"/>
                </a:solidFill>
              </a:rPr>
              <a:t>非日常生活圏</a:t>
            </a:r>
          </a:p>
        </p:txBody>
      </p:sp>
      <p:sp>
        <p:nvSpPr>
          <p:cNvPr id="13319" name="AutoShape 6"/>
          <p:cNvSpPr>
            <a:spLocks noChangeArrowheads="1"/>
          </p:cNvSpPr>
          <p:nvPr/>
        </p:nvSpPr>
        <p:spPr bwMode="auto">
          <a:xfrm flipV="1">
            <a:off x="4881563" y="4581525"/>
            <a:ext cx="2654300" cy="647700"/>
          </a:xfrm>
          <a:prstGeom prst="curvedDownArrow">
            <a:avLst>
              <a:gd name="adj1" fmla="val 81961"/>
              <a:gd name="adj2" fmla="val 163922"/>
              <a:gd name="adj3" fmla="val 33333"/>
            </a:avLst>
          </a:prstGeom>
          <a:noFill/>
          <a:ln w="9525">
            <a:solidFill>
              <a:schemeClr val="tx1"/>
            </a:solidFill>
            <a:miter lim="800000"/>
            <a:headEnd/>
            <a:tailEnd/>
          </a:ln>
        </p:spPr>
        <p:txBody>
          <a:bodyPr wrap="none" anchor="ctr"/>
          <a:lstStyle/>
          <a:p>
            <a:endParaRPr lang="ja-JP" altLang="en-US"/>
          </a:p>
        </p:txBody>
      </p:sp>
      <p:sp>
        <p:nvSpPr>
          <p:cNvPr id="13320" name="Text Box 7"/>
          <p:cNvSpPr txBox="1">
            <a:spLocks noChangeArrowheads="1"/>
          </p:cNvSpPr>
          <p:nvPr/>
        </p:nvSpPr>
        <p:spPr bwMode="auto">
          <a:xfrm>
            <a:off x="5573713" y="3860800"/>
            <a:ext cx="1098550" cy="641350"/>
          </a:xfrm>
          <a:prstGeom prst="rect">
            <a:avLst/>
          </a:prstGeom>
          <a:noFill/>
          <a:ln w="9525">
            <a:noFill/>
            <a:miter lim="800000"/>
            <a:headEnd/>
            <a:tailEnd/>
          </a:ln>
        </p:spPr>
        <p:txBody>
          <a:bodyPr wrap="none">
            <a:spAutoFit/>
          </a:bodyPr>
          <a:lstStyle/>
          <a:p>
            <a:r>
              <a:rPr lang="ja-JP" altLang="en-US" sz="3600">
                <a:solidFill>
                  <a:schemeClr val="tx2"/>
                </a:solidFill>
              </a:rPr>
              <a:t>移動</a:t>
            </a:r>
          </a:p>
        </p:txBody>
      </p:sp>
      <p:sp>
        <p:nvSpPr>
          <p:cNvPr id="13321" name="Text Box 8"/>
          <p:cNvSpPr txBox="1">
            <a:spLocks noChangeArrowheads="1"/>
          </p:cNvSpPr>
          <p:nvPr/>
        </p:nvSpPr>
        <p:spPr bwMode="auto">
          <a:xfrm>
            <a:off x="2240361" y="3141663"/>
            <a:ext cx="615553" cy="1870064"/>
          </a:xfrm>
          <a:prstGeom prst="rect">
            <a:avLst/>
          </a:prstGeom>
          <a:noFill/>
          <a:ln w="9525">
            <a:solidFill>
              <a:schemeClr val="tx1"/>
            </a:solidFill>
            <a:prstDash val="dash"/>
            <a:miter lim="800000"/>
            <a:headEnd/>
            <a:tailEnd/>
          </a:ln>
        </p:spPr>
        <p:txBody>
          <a:bodyPr vert="eaVert" wrap="none">
            <a:spAutoFit/>
          </a:bodyPr>
          <a:lstStyle/>
          <a:p>
            <a:r>
              <a:rPr lang="ja-JP" altLang="en-US" sz="2800"/>
              <a:t>定住が前提</a:t>
            </a:r>
          </a:p>
        </p:txBody>
      </p:sp>
      <p:sp>
        <p:nvSpPr>
          <p:cNvPr id="13322" name="AutoShape 10"/>
          <p:cNvSpPr>
            <a:spLocks noChangeArrowheads="1"/>
          </p:cNvSpPr>
          <p:nvPr/>
        </p:nvSpPr>
        <p:spPr bwMode="auto">
          <a:xfrm>
            <a:off x="3719513" y="5229226"/>
            <a:ext cx="3097212" cy="1439863"/>
          </a:xfrm>
          <a:prstGeom prst="rightArrow">
            <a:avLst>
              <a:gd name="adj1" fmla="val 50000"/>
              <a:gd name="adj2" fmla="val 53776"/>
            </a:avLst>
          </a:prstGeom>
          <a:solidFill>
            <a:schemeClr val="bg1"/>
          </a:solidFill>
          <a:ln w="9525">
            <a:solidFill>
              <a:schemeClr val="tx1"/>
            </a:solidFill>
            <a:miter lim="800000"/>
            <a:headEnd/>
            <a:tailEnd/>
          </a:ln>
        </p:spPr>
        <p:txBody>
          <a:bodyPr wrap="none" anchor="ctr"/>
          <a:lstStyle/>
          <a:p>
            <a:r>
              <a:rPr lang="ja-JP" altLang="en-US" dirty="0">
                <a:solidFill>
                  <a:schemeClr val="tx1">
                    <a:lumMod val="95000"/>
                    <a:lumOff val="5000"/>
                  </a:schemeClr>
                </a:solidFill>
              </a:rPr>
              <a:t>一日交通圏の拡大</a:t>
            </a:r>
          </a:p>
        </p:txBody>
      </p:sp>
      <p:sp>
        <p:nvSpPr>
          <p:cNvPr id="13323" name="Oval 12"/>
          <p:cNvSpPr>
            <a:spLocks noChangeArrowheads="1"/>
          </p:cNvSpPr>
          <p:nvPr/>
        </p:nvSpPr>
        <p:spPr bwMode="auto">
          <a:xfrm>
            <a:off x="7535864" y="4868863"/>
            <a:ext cx="1081087" cy="1123950"/>
          </a:xfrm>
          <a:prstGeom prst="ellipse">
            <a:avLst/>
          </a:prstGeom>
          <a:solidFill>
            <a:schemeClr val="bg1"/>
          </a:solidFill>
          <a:ln w="9525">
            <a:solidFill>
              <a:schemeClr val="tx1"/>
            </a:solidFill>
            <a:round/>
            <a:headEnd/>
            <a:tailEnd/>
          </a:ln>
        </p:spPr>
        <p:txBody>
          <a:bodyPr wrap="none" anchor="ctr"/>
          <a:lstStyle/>
          <a:p>
            <a:r>
              <a:rPr lang="ja-JP" altLang="en-US">
                <a:solidFill>
                  <a:schemeClr val="accent2"/>
                </a:solidFill>
              </a:rPr>
              <a:t>旅行</a:t>
            </a:r>
          </a:p>
        </p:txBody>
      </p:sp>
      <p:sp>
        <p:nvSpPr>
          <p:cNvPr id="13324" name="AutoShape 13"/>
          <p:cNvSpPr>
            <a:spLocks noChangeArrowheads="1"/>
          </p:cNvSpPr>
          <p:nvPr/>
        </p:nvSpPr>
        <p:spPr bwMode="auto">
          <a:xfrm>
            <a:off x="8977313" y="2636839"/>
            <a:ext cx="863600" cy="2592387"/>
          </a:xfrm>
          <a:prstGeom prst="downArrow">
            <a:avLst>
              <a:gd name="adj1" fmla="val 50000"/>
              <a:gd name="adj2" fmla="val 75046"/>
            </a:avLst>
          </a:prstGeom>
          <a:noFill/>
          <a:ln w="9525">
            <a:solidFill>
              <a:schemeClr val="tx1"/>
            </a:solidFill>
            <a:miter lim="800000"/>
            <a:headEnd/>
            <a:tailEnd/>
          </a:ln>
        </p:spPr>
        <p:txBody>
          <a:bodyPr vert="eaVert" wrap="none" anchor="ctr"/>
          <a:lstStyle/>
          <a:p>
            <a:r>
              <a:rPr lang="ja-JP" altLang="en-US"/>
              <a:t>余暇時間の拡大</a:t>
            </a:r>
          </a:p>
        </p:txBody>
      </p:sp>
      <p:sp>
        <p:nvSpPr>
          <p:cNvPr id="13325" name="Oval 14"/>
          <p:cNvSpPr>
            <a:spLocks noChangeArrowheads="1"/>
          </p:cNvSpPr>
          <p:nvPr/>
        </p:nvSpPr>
        <p:spPr bwMode="auto">
          <a:xfrm>
            <a:off x="8220076" y="5805489"/>
            <a:ext cx="2124075" cy="936625"/>
          </a:xfrm>
          <a:prstGeom prst="ellipse">
            <a:avLst/>
          </a:prstGeom>
          <a:solidFill>
            <a:schemeClr val="bg1"/>
          </a:solidFill>
          <a:ln w="9525">
            <a:solidFill>
              <a:schemeClr val="tx1"/>
            </a:solidFill>
            <a:round/>
            <a:headEnd/>
            <a:tailEnd/>
          </a:ln>
        </p:spPr>
        <p:txBody>
          <a:bodyPr wrap="none" anchor="ctr"/>
          <a:lstStyle/>
          <a:p>
            <a:r>
              <a:rPr lang="ja-JP" altLang="en-US"/>
              <a:t>観光資源の</a:t>
            </a:r>
          </a:p>
          <a:p>
            <a:r>
              <a:rPr lang="ja-JP" altLang="en-US"/>
              <a:t>均一化</a:t>
            </a:r>
          </a:p>
        </p:txBody>
      </p:sp>
    </p:spTree>
    <p:extLst>
      <p:ext uri="{BB962C8B-B14F-4D97-AF65-F5344CB8AC3E}">
        <p14:creationId xmlns:p14="http://schemas.microsoft.com/office/powerpoint/2010/main" val="274597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p:cNvSpPr>
            <a:spLocks noChangeArrowheads="1"/>
          </p:cNvSpPr>
          <p:nvPr/>
        </p:nvSpPr>
        <p:spPr bwMode="auto">
          <a:xfrm>
            <a:off x="1524001" y="1920359"/>
            <a:ext cx="184731" cy="369332"/>
          </a:xfrm>
          <a:prstGeom prst="rect">
            <a:avLst/>
          </a:prstGeom>
          <a:noFill/>
          <a:ln w="9525">
            <a:noFill/>
            <a:miter lim="800000"/>
            <a:headEnd/>
            <a:tailEnd/>
          </a:ln>
          <a:effectLst/>
        </p:spPr>
        <p:txBody>
          <a:bodyPr wrap="none" anchor="ctr">
            <a:spAutoFit/>
          </a:bodyPr>
          <a:lstStyle/>
          <a:p>
            <a:endParaRPr lang="ja-JP" altLang="en-US"/>
          </a:p>
        </p:txBody>
      </p:sp>
      <p:graphicFrame>
        <p:nvGraphicFramePr>
          <p:cNvPr id="53252" name="Object 4"/>
          <p:cNvGraphicFramePr>
            <a:graphicFrameLocks noChangeAspect="1"/>
          </p:cNvGraphicFramePr>
          <p:nvPr>
            <p:extLst/>
          </p:nvPr>
        </p:nvGraphicFramePr>
        <p:xfrm>
          <a:off x="500332" y="1233580"/>
          <a:ext cx="11179834" cy="5465762"/>
        </p:xfrm>
        <a:graphic>
          <a:graphicData uri="http://schemas.openxmlformats.org/presentationml/2006/ole">
            <mc:AlternateContent xmlns:mc="http://schemas.openxmlformats.org/markup-compatibility/2006">
              <mc:Choice xmlns:v="urn:schemas-microsoft-com:vml" Requires="v">
                <p:oleObj spid="_x0000_s2053" name="スライド" r:id="rId4" imgW="355231" imgH="266825" progId="PowerPoint.Slide.8">
                  <p:embed/>
                </p:oleObj>
              </mc:Choice>
              <mc:Fallback>
                <p:oleObj name="スライド" r:id="rId4" imgW="355231" imgH="266825" progId="PowerPoint.Slide.8">
                  <p:embed/>
                  <p:pic>
                    <p:nvPicPr>
                      <p:cNvPr id="0" name=""/>
                      <p:cNvPicPr>
                        <a:picLocks noChangeAspect="1" noChangeArrowheads="1"/>
                      </p:cNvPicPr>
                      <p:nvPr/>
                    </p:nvPicPr>
                    <p:blipFill>
                      <a:blip r:embed="rId5"/>
                      <a:srcRect/>
                      <a:stretch>
                        <a:fillRect/>
                      </a:stretch>
                    </p:blipFill>
                    <p:spPr bwMode="auto">
                      <a:xfrm>
                        <a:off x="500332" y="1233580"/>
                        <a:ext cx="11179834" cy="5465762"/>
                      </a:xfrm>
                      <a:prstGeom prst="rect">
                        <a:avLst/>
                      </a:prstGeom>
                      <a:noFill/>
                      <a:extLst/>
                    </p:spPr>
                  </p:pic>
                </p:oleObj>
              </mc:Fallback>
            </mc:AlternateContent>
          </a:graphicData>
        </a:graphic>
      </p:graphicFrame>
      <p:sp>
        <p:nvSpPr>
          <p:cNvPr id="53250" name="Rectangle 2"/>
          <p:cNvSpPr>
            <a:spLocks noGrp="1" noChangeArrowheads="1"/>
          </p:cNvSpPr>
          <p:nvPr>
            <p:ph type="title"/>
          </p:nvPr>
        </p:nvSpPr>
        <p:spPr>
          <a:xfrm>
            <a:off x="838200" y="287492"/>
            <a:ext cx="10515600" cy="894332"/>
          </a:xfrm>
          <a:solidFill>
            <a:schemeClr val="bg1"/>
          </a:solidFill>
          <a:ln>
            <a:solidFill>
              <a:schemeClr val="tx1"/>
            </a:solidFill>
          </a:ln>
        </p:spPr>
        <p:txBody>
          <a:bodyPr>
            <a:normAutofit/>
          </a:bodyPr>
          <a:lstStyle/>
          <a:p>
            <a:pPr algn="ctr"/>
            <a:r>
              <a:rPr lang="ja-JP" altLang="en-US" sz="4000" b="1" dirty="0" smtClean="0"/>
              <a:t>日常</a:t>
            </a:r>
            <a:r>
              <a:rPr lang="ja-JP" altLang="en-US" sz="4000" b="1" dirty="0"/>
              <a:t>と非日常の</a:t>
            </a:r>
            <a:r>
              <a:rPr lang="ja-JP" altLang="en-US" sz="4000" b="1" dirty="0" smtClean="0"/>
              <a:t>接近　（</a:t>
            </a:r>
            <a:r>
              <a:rPr lang="ja-JP" altLang="en-US" sz="4000" b="1" dirty="0" smtClean="0">
                <a:solidFill>
                  <a:srgbClr val="FF0000"/>
                </a:solidFill>
              </a:rPr>
              <a:t>人流</a:t>
            </a:r>
            <a:r>
              <a:rPr lang="ja-JP" altLang="en-US" sz="4000" b="1" dirty="0" smtClean="0"/>
              <a:t>）</a:t>
            </a:r>
            <a:r>
              <a:rPr lang="en-US" altLang="ja-JP" sz="4000" dirty="0" smtClean="0"/>
              <a:t> </a:t>
            </a:r>
            <a:endParaRPr lang="en-US" altLang="ja-JP" sz="4000" dirty="0"/>
          </a:p>
        </p:txBody>
      </p:sp>
    </p:spTree>
    <p:extLst>
      <p:ext uri="{BB962C8B-B14F-4D97-AF65-F5344CB8AC3E}">
        <p14:creationId xmlns:p14="http://schemas.microsoft.com/office/powerpoint/2010/main" val="161414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番号プレースホルダ 5"/>
          <p:cNvSpPr>
            <a:spLocks noGrp="1"/>
          </p:cNvSpPr>
          <p:nvPr>
            <p:ph type="sldNum" sz="quarter" idx="12"/>
          </p:nvPr>
        </p:nvSpPr>
        <p:spPr>
          <a:noFill/>
        </p:spPr>
        <p:txBody>
          <a:bodyPr/>
          <a:lstStyle/>
          <a:p>
            <a:fld id="{56637EF6-9B38-4D04-828E-93F0D1FF758A}" type="slidenum">
              <a:rPr lang="en-US" altLang="ja-JP" smtClean="0">
                <a:latin typeface="Arial" pitchFamily="34" charset="0"/>
              </a:rPr>
              <a:pPr/>
              <a:t>6</a:t>
            </a:fld>
            <a:endParaRPr lang="en-US" altLang="ja-JP" smtClean="0">
              <a:latin typeface="Arial" pitchFamily="34" charset="0"/>
            </a:endParaRPr>
          </a:p>
        </p:txBody>
      </p:sp>
      <p:sp>
        <p:nvSpPr>
          <p:cNvPr id="13315" name="Rectangle 2"/>
          <p:cNvSpPr>
            <a:spLocks noGrp="1" noChangeArrowheads="1"/>
          </p:cNvSpPr>
          <p:nvPr>
            <p:ph type="ctrTitle"/>
          </p:nvPr>
        </p:nvSpPr>
        <p:spPr>
          <a:xfrm>
            <a:off x="1525018" y="239080"/>
            <a:ext cx="9251503" cy="1108283"/>
          </a:xfrm>
          <a:solidFill>
            <a:srgbClr val="FFFFCC"/>
          </a:solidFill>
          <a:ln w="38100">
            <a:solidFill>
              <a:schemeClr val="tx1"/>
            </a:solidFill>
          </a:ln>
        </p:spPr>
        <p:txBody>
          <a:bodyPr anchor="ctr"/>
          <a:lstStyle/>
          <a:p>
            <a:pPr algn="dist"/>
            <a:r>
              <a:rPr lang="ja-JP" altLang="en-US" sz="4000" dirty="0"/>
              <a:t>「非日常生活圏」から「日常圏」への接近</a:t>
            </a:r>
          </a:p>
        </p:txBody>
      </p:sp>
      <p:sp>
        <p:nvSpPr>
          <p:cNvPr id="13317" name="Oval 4"/>
          <p:cNvSpPr>
            <a:spLocks noChangeArrowheads="1"/>
          </p:cNvSpPr>
          <p:nvPr/>
        </p:nvSpPr>
        <p:spPr bwMode="auto">
          <a:xfrm>
            <a:off x="2423593" y="2420888"/>
            <a:ext cx="2664295" cy="1081534"/>
          </a:xfrm>
          <a:prstGeom prst="ellipse">
            <a:avLst/>
          </a:prstGeom>
          <a:noFill/>
          <a:ln w="57150">
            <a:solidFill>
              <a:schemeClr val="tx2"/>
            </a:solidFill>
            <a:round/>
            <a:headEnd/>
            <a:tailEnd/>
          </a:ln>
        </p:spPr>
        <p:txBody>
          <a:bodyPr wrap="none" anchor="ctr"/>
          <a:lstStyle/>
          <a:p>
            <a:pPr algn="ctr"/>
            <a:r>
              <a:rPr lang="ja-JP" altLang="en-US" sz="3200" dirty="0">
                <a:solidFill>
                  <a:schemeClr val="tx2"/>
                </a:solidFill>
              </a:rPr>
              <a:t>日常生活圏</a:t>
            </a:r>
          </a:p>
        </p:txBody>
      </p:sp>
      <p:sp>
        <p:nvSpPr>
          <p:cNvPr id="13318" name="Oval 5"/>
          <p:cNvSpPr>
            <a:spLocks noChangeArrowheads="1"/>
          </p:cNvSpPr>
          <p:nvPr/>
        </p:nvSpPr>
        <p:spPr bwMode="auto">
          <a:xfrm>
            <a:off x="6672064" y="2420889"/>
            <a:ext cx="2880320" cy="1081087"/>
          </a:xfrm>
          <a:prstGeom prst="ellipse">
            <a:avLst/>
          </a:prstGeom>
          <a:noFill/>
          <a:ln w="38100">
            <a:solidFill>
              <a:schemeClr val="tx2"/>
            </a:solidFill>
            <a:round/>
            <a:headEnd/>
            <a:tailEnd/>
          </a:ln>
        </p:spPr>
        <p:txBody>
          <a:bodyPr wrap="none" anchor="ctr"/>
          <a:lstStyle/>
          <a:p>
            <a:pPr algn="ctr"/>
            <a:r>
              <a:rPr lang="ja-JP" altLang="en-US" sz="3200" dirty="0">
                <a:solidFill>
                  <a:schemeClr val="tx2"/>
                </a:solidFill>
              </a:rPr>
              <a:t>非日常生活圏</a:t>
            </a:r>
          </a:p>
        </p:txBody>
      </p:sp>
      <p:sp>
        <p:nvSpPr>
          <p:cNvPr id="13319" name="AutoShape 6"/>
          <p:cNvSpPr>
            <a:spLocks noChangeArrowheads="1"/>
          </p:cNvSpPr>
          <p:nvPr/>
        </p:nvSpPr>
        <p:spPr bwMode="auto">
          <a:xfrm flipH="1" flipV="1">
            <a:off x="4367808" y="3213348"/>
            <a:ext cx="2808312" cy="647700"/>
          </a:xfrm>
          <a:prstGeom prst="curvedDownArrow">
            <a:avLst>
              <a:gd name="adj1" fmla="val 81961"/>
              <a:gd name="adj2" fmla="val 163922"/>
              <a:gd name="adj3" fmla="val 33333"/>
            </a:avLst>
          </a:prstGeom>
          <a:solidFill>
            <a:schemeClr val="accent6">
              <a:lumMod val="20000"/>
              <a:lumOff val="80000"/>
            </a:schemeClr>
          </a:solidFill>
          <a:ln w="9525">
            <a:solidFill>
              <a:schemeClr val="tx1"/>
            </a:solidFill>
            <a:miter lim="800000"/>
            <a:headEnd/>
            <a:tailEnd/>
          </a:ln>
        </p:spPr>
        <p:txBody>
          <a:bodyPr wrap="none" anchor="ctr"/>
          <a:lstStyle/>
          <a:p>
            <a:endParaRPr lang="ja-JP" altLang="en-US"/>
          </a:p>
        </p:txBody>
      </p:sp>
      <p:sp>
        <p:nvSpPr>
          <p:cNvPr id="13320" name="Text Box 7"/>
          <p:cNvSpPr txBox="1">
            <a:spLocks noChangeArrowheads="1"/>
          </p:cNvSpPr>
          <p:nvPr/>
        </p:nvSpPr>
        <p:spPr bwMode="auto">
          <a:xfrm>
            <a:off x="5375920" y="2996952"/>
            <a:ext cx="1098550" cy="641350"/>
          </a:xfrm>
          <a:prstGeom prst="rect">
            <a:avLst/>
          </a:prstGeom>
          <a:noFill/>
          <a:ln w="9525">
            <a:noFill/>
            <a:miter lim="800000"/>
            <a:headEnd/>
            <a:tailEnd/>
          </a:ln>
        </p:spPr>
        <p:txBody>
          <a:bodyPr wrap="none">
            <a:spAutoFit/>
          </a:bodyPr>
          <a:lstStyle/>
          <a:p>
            <a:r>
              <a:rPr lang="ja-JP" altLang="en-US" sz="3600" dirty="0">
                <a:solidFill>
                  <a:srgbClr val="FF0000"/>
                </a:solidFill>
              </a:rPr>
              <a:t>移動</a:t>
            </a:r>
          </a:p>
        </p:txBody>
      </p:sp>
      <p:sp>
        <p:nvSpPr>
          <p:cNvPr id="13322" name="AutoShape 10"/>
          <p:cNvSpPr>
            <a:spLocks noChangeArrowheads="1"/>
          </p:cNvSpPr>
          <p:nvPr/>
        </p:nvSpPr>
        <p:spPr bwMode="auto">
          <a:xfrm flipH="1">
            <a:off x="4008636" y="3717033"/>
            <a:ext cx="3887564" cy="1439863"/>
          </a:xfrm>
          <a:prstGeom prst="rightArrow">
            <a:avLst>
              <a:gd name="adj1" fmla="val 50000"/>
              <a:gd name="adj2" fmla="val 53776"/>
            </a:avLst>
          </a:prstGeom>
          <a:solidFill>
            <a:schemeClr val="bg1"/>
          </a:solidFill>
          <a:ln w="9525">
            <a:solidFill>
              <a:schemeClr val="tx1"/>
            </a:solidFill>
            <a:miter lim="800000"/>
            <a:headEnd/>
            <a:tailEnd/>
          </a:ln>
        </p:spPr>
        <p:txBody>
          <a:bodyPr wrap="none" anchor="ctr"/>
          <a:lstStyle/>
          <a:p>
            <a:r>
              <a:rPr lang="ja-JP" altLang="en-US" sz="3600" dirty="0"/>
              <a:t>移動の容易化</a:t>
            </a:r>
          </a:p>
        </p:txBody>
      </p:sp>
      <p:sp>
        <p:nvSpPr>
          <p:cNvPr id="14" name="Text Box 7"/>
          <p:cNvSpPr txBox="1">
            <a:spLocks noChangeArrowheads="1"/>
          </p:cNvSpPr>
          <p:nvPr/>
        </p:nvSpPr>
        <p:spPr bwMode="auto">
          <a:xfrm>
            <a:off x="7161020" y="1772817"/>
            <a:ext cx="2031325" cy="646331"/>
          </a:xfrm>
          <a:prstGeom prst="rect">
            <a:avLst/>
          </a:prstGeom>
          <a:noFill/>
          <a:ln w="9525">
            <a:noFill/>
            <a:miter lim="800000"/>
            <a:headEnd/>
            <a:tailEnd/>
          </a:ln>
        </p:spPr>
        <p:txBody>
          <a:bodyPr wrap="none">
            <a:spAutoFit/>
          </a:bodyPr>
          <a:lstStyle/>
          <a:p>
            <a:r>
              <a:rPr lang="ja-JP" altLang="en-US" sz="3600" dirty="0">
                <a:solidFill>
                  <a:srgbClr val="FF0000"/>
                </a:solidFill>
              </a:rPr>
              <a:t>提供行動</a:t>
            </a:r>
          </a:p>
        </p:txBody>
      </p:sp>
      <p:sp>
        <p:nvSpPr>
          <p:cNvPr id="15" name="Text Box 7"/>
          <p:cNvSpPr txBox="1">
            <a:spLocks noChangeArrowheads="1"/>
          </p:cNvSpPr>
          <p:nvPr/>
        </p:nvSpPr>
        <p:spPr bwMode="auto">
          <a:xfrm>
            <a:off x="2567609" y="1772817"/>
            <a:ext cx="2031325" cy="646331"/>
          </a:xfrm>
          <a:prstGeom prst="rect">
            <a:avLst/>
          </a:prstGeom>
          <a:noFill/>
          <a:ln w="9525">
            <a:noFill/>
            <a:miter lim="800000"/>
            <a:headEnd/>
            <a:tailEnd/>
          </a:ln>
        </p:spPr>
        <p:txBody>
          <a:bodyPr wrap="none">
            <a:spAutoFit/>
          </a:bodyPr>
          <a:lstStyle/>
          <a:p>
            <a:r>
              <a:rPr lang="ja-JP" altLang="en-US" sz="3600" dirty="0">
                <a:solidFill>
                  <a:srgbClr val="FF0000"/>
                </a:solidFill>
              </a:rPr>
              <a:t>待機行動</a:t>
            </a:r>
          </a:p>
        </p:txBody>
      </p:sp>
      <p:sp>
        <p:nvSpPr>
          <p:cNvPr id="16" name="Oval 4"/>
          <p:cNvSpPr>
            <a:spLocks noChangeArrowheads="1"/>
          </p:cNvSpPr>
          <p:nvPr/>
        </p:nvSpPr>
        <p:spPr bwMode="auto">
          <a:xfrm>
            <a:off x="4583832" y="4939754"/>
            <a:ext cx="3096344" cy="1081534"/>
          </a:xfrm>
          <a:prstGeom prst="ellipse">
            <a:avLst/>
          </a:prstGeom>
          <a:noFill/>
          <a:ln w="57150">
            <a:solidFill>
              <a:schemeClr val="tx2"/>
            </a:solidFill>
            <a:round/>
            <a:headEnd/>
            <a:tailEnd/>
          </a:ln>
        </p:spPr>
        <p:txBody>
          <a:bodyPr wrap="none" anchor="ctr"/>
          <a:lstStyle/>
          <a:p>
            <a:pPr algn="ctr"/>
            <a:r>
              <a:rPr lang="ja-JP" altLang="en-US" sz="3200" dirty="0">
                <a:solidFill>
                  <a:schemeClr val="tx2"/>
                </a:solidFill>
              </a:rPr>
              <a:t>便宜置籍空間</a:t>
            </a:r>
          </a:p>
        </p:txBody>
      </p:sp>
      <p:sp>
        <p:nvSpPr>
          <p:cNvPr id="17" name="角丸四角形 16"/>
          <p:cNvSpPr/>
          <p:nvPr/>
        </p:nvSpPr>
        <p:spPr>
          <a:xfrm>
            <a:off x="8040216" y="4005064"/>
            <a:ext cx="2016224"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lumMod val="95000"/>
                    <a:lumOff val="5000"/>
                  </a:schemeClr>
                </a:solidFill>
              </a:rPr>
              <a:t>空飛ぶ</a:t>
            </a:r>
            <a:endParaRPr lang="en-US" altLang="ja-JP" sz="2800" dirty="0">
              <a:solidFill>
                <a:schemeClr val="tx1">
                  <a:lumMod val="95000"/>
                  <a:lumOff val="5000"/>
                </a:schemeClr>
              </a:solidFill>
            </a:endParaRPr>
          </a:p>
          <a:p>
            <a:pPr algn="ctr"/>
            <a:r>
              <a:rPr lang="ja-JP" altLang="en-US" sz="2800" dirty="0">
                <a:solidFill>
                  <a:schemeClr val="tx1">
                    <a:lumMod val="95000"/>
                    <a:lumOff val="5000"/>
                  </a:schemeClr>
                </a:solidFill>
              </a:rPr>
              <a:t>眼科病院</a:t>
            </a:r>
          </a:p>
        </p:txBody>
      </p:sp>
      <p:sp>
        <p:nvSpPr>
          <p:cNvPr id="18" name="角丸四角形 17"/>
          <p:cNvSpPr/>
          <p:nvPr/>
        </p:nvSpPr>
        <p:spPr>
          <a:xfrm>
            <a:off x="1919536" y="4026768"/>
            <a:ext cx="2016224"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accent3">
                    <a:lumMod val="75000"/>
                  </a:schemeClr>
                </a:solidFill>
              </a:rPr>
              <a:t>出張パーティー屋</a:t>
            </a:r>
          </a:p>
        </p:txBody>
      </p:sp>
      <p:sp>
        <p:nvSpPr>
          <p:cNvPr id="19" name="角丸四角形 18"/>
          <p:cNvSpPr/>
          <p:nvPr/>
        </p:nvSpPr>
        <p:spPr>
          <a:xfrm>
            <a:off x="4583832" y="6093296"/>
            <a:ext cx="1512168"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カジノ船</a:t>
            </a:r>
          </a:p>
        </p:txBody>
      </p:sp>
      <p:sp>
        <p:nvSpPr>
          <p:cNvPr id="20" name="角丸四角形 19"/>
          <p:cNvSpPr/>
          <p:nvPr/>
        </p:nvSpPr>
        <p:spPr>
          <a:xfrm>
            <a:off x="6312024" y="6093296"/>
            <a:ext cx="1512168"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特別区</a:t>
            </a:r>
          </a:p>
        </p:txBody>
      </p:sp>
    </p:spTree>
    <p:extLst>
      <p:ext uri="{BB962C8B-B14F-4D97-AF65-F5344CB8AC3E}">
        <p14:creationId xmlns:p14="http://schemas.microsoft.com/office/powerpoint/2010/main" val="1680837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5"/>
          <p:cNvSpPr>
            <a:spLocks noChangeArrowheads="1"/>
          </p:cNvSpPr>
          <p:nvPr/>
        </p:nvSpPr>
        <p:spPr bwMode="auto">
          <a:xfrm>
            <a:off x="1524001" y="1734622"/>
            <a:ext cx="184731" cy="369332"/>
          </a:xfrm>
          <a:prstGeom prst="rect">
            <a:avLst/>
          </a:prstGeom>
          <a:noFill/>
          <a:ln w="9525">
            <a:noFill/>
            <a:miter lim="800000"/>
            <a:headEnd/>
            <a:tailEnd/>
          </a:ln>
          <a:effectLst/>
        </p:spPr>
        <p:txBody>
          <a:bodyPr wrap="none" anchor="ctr">
            <a:spAutoFit/>
          </a:bodyPr>
          <a:lstStyle/>
          <a:p>
            <a:endParaRPr lang="ja-JP" altLang="en-US"/>
          </a:p>
        </p:txBody>
      </p:sp>
      <p:graphicFrame>
        <p:nvGraphicFramePr>
          <p:cNvPr id="31748" name="Object 4"/>
          <p:cNvGraphicFramePr>
            <a:graphicFrameLocks noChangeAspect="1"/>
          </p:cNvGraphicFramePr>
          <p:nvPr>
            <p:extLst/>
          </p:nvPr>
        </p:nvGraphicFramePr>
        <p:xfrm>
          <a:off x="1524000" y="274639"/>
          <a:ext cx="9144000" cy="6884987"/>
        </p:xfrm>
        <a:graphic>
          <a:graphicData uri="http://schemas.openxmlformats.org/presentationml/2006/ole">
            <mc:AlternateContent xmlns:mc="http://schemas.openxmlformats.org/markup-compatibility/2006">
              <mc:Choice xmlns:v="urn:schemas-microsoft-com:vml" Requires="v">
                <p:oleObj spid="_x0000_s3077" name="スライド" r:id="rId4" imgW="1392853" imgH="1043862" progId="PowerPoint.Slide.8">
                  <p:embed/>
                </p:oleObj>
              </mc:Choice>
              <mc:Fallback>
                <p:oleObj name="スライド" r:id="rId4" imgW="1392853" imgH="1043862" progId="PowerPoint.Slide.8">
                  <p:embed/>
                  <p:pic>
                    <p:nvPicPr>
                      <p:cNvPr id="0" name=""/>
                      <p:cNvPicPr>
                        <a:picLocks noChangeAspect="1" noChangeArrowheads="1"/>
                      </p:cNvPicPr>
                      <p:nvPr/>
                    </p:nvPicPr>
                    <p:blipFill>
                      <a:blip r:embed="rId5"/>
                      <a:srcRect/>
                      <a:stretch>
                        <a:fillRect/>
                      </a:stretch>
                    </p:blipFill>
                    <p:spPr bwMode="auto">
                      <a:xfrm>
                        <a:off x="1524000" y="274639"/>
                        <a:ext cx="9144000" cy="688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87942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116632"/>
            <a:ext cx="8229600" cy="1143000"/>
          </a:xfrm>
          <a:ln>
            <a:solidFill>
              <a:schemeClr val="accent1"/>
            </a:solidFill>
          </a:ln>
        </p:spPr>
        <p:txBody>
          <a:bodyPr>
            <a:normAutofit/>
          </a:bodyPr>
          <a:lstStyle/>
          <a:p>
            <a:r>
              <a:rPr lang="ja-JP" altLang="en-US" dirty="0" smtClean="0"/>
              <a:t>規制と人流ビジネスの関係</a:t>
            </a:r>
            <a:endParaRPr kumimoji="1" lang="ja-JP" altLang="en-US" dirty="0"/>
          </a:p>
        </p:txBody>
      </p:sp>
      <p:sp>
        <p:nvSpPr>
          <p:cNvPr id="5" name="正方形/長方形 4"/>
          <p:cNvSpPr/>
          <p:nvPr/>
        </p:nvSpPr>
        <p:spPr>
          <a:xfrm>
            <a:off x="6384032" y="1772816"/>
            <a:ext cx="2880320" cy="2160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lumMod val="95000"/>
                    <a:lumOff val="5000"/>
                  </a:schemeClr>
                </a:solidFill>
              </a:rPr>
              <a:t>非規制国・地域</a:t>
            </a:r>
          </a:p>
        </p:txBody>
      </p:sp>
      <p:sp>
        <p:nvSpPr>
          <p:cNvPr id="6" name="正方形/長方形 5"/>
          <p:cNvSpPr/>
          <p:nvPr/>
        </p:nvSpPr>
        <p:spPr>
          <a:xfrm>
            <a:off x="1703512" y="3234680"/>
            <a:ext cx="2282552" cy="17784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chemeClr val="tx1">
                    <a:lumMod val="95000"/>
                    <a:lumOff val="5000"/>
                  </a:schemeClr>
                </a:solidFill>
              </a:rPr>
              <a:t>規制国</a:t>
            </a:r>
            <a:endParaRPr lang="en-US" altLang="ja-JP" sz="3600" dirty="0">
              <a:solidFill>
                <a:schemeClr val="tx1">
                  <a:lumMod val="95000"/>
                  <a:lumOff val="5000"/>
                </a:schemeClr>
              </a:solidFill>
            </a:endParaRPr>
          </a:p>
          <a:p>
            <a:pPr algn="ctr"/>
            <a:r>
              <a:rPr lang="ja-JP" altLang="en-US" sz="3600" dirty="0">
                <a:solidFill>
                  <a:schemeClr val="tx1">
                    <a:lumMod val="95000"/>
                    <a:lumOff val="5000"/>
                  </a:schemeClr>
                </a:solidFill>
              </a:rPr>
              <a:t>地域</a:t>
            </a:r>
          </a:p>
        </p:txBody>
      </p:sp>
      <p:sp>
        <p:nvSpPr>
          <p:cNvPr id="7" name="正方形/長方形 6"/>
          <p:cNvSpPr/>
          <p:nvPr/>
        </p:nvSpPr>
        <p:spPr>
          <a:xfrm>
            <a:off x="6456040" y="4437112"/>
            <a:ext cx="2952328" cy="21602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tx1">
                    <a:lumMod val="95000"/>
                    <a:lumOff val="5000"/>
                  </a:schemeClr>
                </a:solidFill>
              </a:rPr>
              <a:t>非規制国・地域</a:t>
            </a:r>
          </a:p>
        </p:txBody>
      </p:sp>
      <p:sp>
        <p:nvSpPr>
          <p:cNvPr id="8" name="下カーブ矢印 7"/>
          <p:cNvSpPr/>
          <p:nvPr/>
        </p:nvSpPr>
        <p:spPr>
          <a:xfrm>
            <a:off x="3719736" y="1988840"/>
            <a:ext cx="2592288"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9" name="円/楕円 8"/>
          <p:cNvSpPr/>
          <p:nvPr/>
        </p:nvSpPr>
        <p:spPr>
          <a:xfrm>
            <a:off x="5897228" y="3071226"/>
            <a:ext cx="1440160" cy="89692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カジノ</a:t>
            </a:r>
            <a:endParaRPr lang="en-US" altLang="ja-JP" dirty="0">
              <a:solidFill>
                <a:schemeClr val="tx1">
                  <a:lumMod val="95000"/>
                  <a:lumOff val="5000"/>
                </a:schemeClr>
              </a:solidFill>
            </a:endParaRPr>
          </a:p>
          <a:p>
            <a:pPr algn="ctr"/>
            <a:r>
              <a:rPr lang="ja-JP" altLang="en-US" dirty="0">
                <a:solidFill>
                  <a:schemeClr val="tx1">
                    <a:lumMod val="95000"/>
                    <a:lumOff val="5000"/>
                  </a:schemeClr>
                </a:solidFill>
              </a:rPr>
              <a:t>風俗等</a:t>
            </a:r>
          </a:p>
        </p:txBody>
      </p:sp>
      <p:sp>
        <p:nvSpPr>
          <p:cNvPr id="10" name="円/楕円 9"/>
          <p:cNvSpPr/>
          <p:nvPr/>
        </p:nvSpPr>
        <p:spPr>
          <a:xfrm>
            <a:off x="5951984" y="4324974"/>
            <a:ext cx="1368152"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カジノ</a:t>
            </a:r>
            <a:endParaRPr lang="en-US" altLang="ja-JP" dirty="0">
              <a:solidFill>
                <a:schemeClr val="tx1">
                  <a:lumMod val="95000"/>
                  <a:lumOff val="5000"/>
                </a:schemeClr>
              </a:solidFill>
            </a:endParaRPr>
          </a:p>
          <a:p>
            <a:pPr algn="ctr"/>
            <a:r>
              <a:rPr lang="ja-JP" altLang="en-US" dirty="0">
                <a:solidFill>
                  <a:schemeClr val="tx1">
                    <a:lumMod val="95000"/>
                    <a:lumOff val="5000"/>
                  </a:schemeClr>
                </a:solidFill>
              </a:rPr>
              <a:t>風俗等</a:t>
            </a:r>
          </a:p>
        </p:txBody>
      </p:sp>
      <p:sp>
        <p:nvSpPr>
          <p:cNvPr id="11" name="下カーブ矢印 10"/>
          <p:cNvSpPr/>
          <p:nvPr/>
        </p:nvSpPr>
        <p:spPr>
          <a:xfrm flipV="1">
            <a:off x="3719736" y="5229200"/>
            <a:ext cx="2592288" cy="792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2" name="円/楕円 11"/>
          <p:cNvSpPr/>
          <p:nvPr/>
        </p:nvSpPr>
        <p:spPr>
          <a:xfrm>
            <a:off x="3503712" y="3522712"/>
            <a:ext cx="1368152" cy="914400"/>
          </a:xfrm>
          <a:prstGeom prst="ellipse">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闇事業</a:t>
            </a:r>
          </a:p>
        </p:txBody>
      </p:sp>
      <p:sp>
        <p:nvSpPr>
          <p:cNvPr id="13" name="三方向矢印 12"/>
          <p:cNvSpPr/>
          <p:nvPr/>
        </p:nvSpPr>
        <p:spPr>
          <a:xfrm rot="16200000">
            <a:off x="5032452" y="3412428"/>
            <a:ext cx="1216152" cy="1249296"/>
          </a:xfrm>
          <a:prstGeom prst="leftRightUpArrow">
            <a:avLst>
              <a:gd name="adj1" fmla="val 27314"/>
              <a:gd name="adj2" fmla="val 25000"/>
              <a:gd name="adj3" fmla="val 25000"/>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dirty="0">
                <a:solidFill>
                  <a:schemeClr val="tx1">
                    <a:lumMod val="95000"/>
                    <a:lumOff val="5000"/>
                  </a:schemeClr>
                </a:solidFill>
              </a:rPr>
              <a:t>競争関係</a:t>
            </a:r>
          </a:p>
        </p:txBody>
      </p:sp>
      <p:sp>
        <p:nvSpPr>
          <p:cNvPr id="14" name="左カーブ矢印 13"/>
          <p:cNvSpPr/>
          <p:nvPr/>
        </p:nvSpPr>
        <p:spPr>
          <a:xfrm>
            <a:off x="8256240" y="3429000"/>
            <a:ext cx="432048" cy="12961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5" name="左カーブ矢印 14"/>
          <p:cNvSpPr/>
          <p:nvPr/>
        </p:nvSpPr>
        <p:spPr>
          <a:xfrm flipH="1" flipV="1">
            <a:off x="7527776" y="3356992"/>
            <a:ext cx="440432" cy="12961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6" name="円/楕円 15"/>
          <p:cNvSpPr/>
          <p:nvPr/>
        </p:nvSpPr>
        <p:spPr>
          <a:xfrm>
            <a:off x="5951984" y="5826968"/>
            <a:ext cx="144016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lumMod val="95000"/>
                    <a:lumOff val="5000"/>
                  </a:schemeClr>
                </a:solidFill>
              </a:rPr>
              <a:t>暴力等</a:t>
            </a:r>
          </a:p>
        </p:txBody>
      </p:sp>
      <p:sp>
        <p:nvSpPr>
          <p:cNvPr id="17" name="下カーブ矢印 16"/>
          <p:cNvSpPr/>
          <p:nvPr/>
        </p:nvSpPr>
        <p:spPr>
          <a:xfrm rot="1525968" flipV="1">
            <a:off x="2280878" y="5765768"/>
            <a:ext cx="4051505" cy="79208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8" name="フローチャート : 和接合 17"/>
          <p:cNvSpPr/>
          <p:nvPr/>
        </p:nvSpPr>
        <p:spPr>
          <a:xfrm>
            <a:off x="2495600" y="5733256"/>
            <a:ext cx="1728192" cy="684656"/>
          </a:xfrm>
          <a:prstGeom prst="flowChartSummingJuncti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2400" b="1" dirty="0">
                <a:solidFill>
                  <a:schemeClr val="tx1">
                    <a:lumMod val="95000"/>
                    <a:lumOff val="5000"/>
                  </a:schemeClr>
                </a:solidFill>
              </a:rPr>
              <a:t>国外犯</a:t>
            </a:r>
          </a:p>
        </p:txBody>
      </p:sp>
      <p:sp>
        <p:nvSpPr>
          <p:cNvPr id="19" name="円/楕円 18"/>
          <p:cNvSpPr/>
          <p:nvPr/>
        </p:nvSpPr>
        <p:spPr>
          <a:xfrm>
            <a:off x="5848706" y="1506488"/>
            <a:ext cx="15892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FF0000"/>
                </a:solidFill>
              </a:rPr>
              <a:t>医療</a:t>
            </a:r>
            <a:r>
              <a:rPr lang="ja-JP" altLang="en-US" b="1" dirty="0" smtClean="0">
                <a:solidFill>
                  <a:srgbClr val="FF0000"/>
                </a:solidFill>
              </a:rPr>
              <a:t>行為</a:t>
            </a:r>
            <a:endParaRPr lang="ja-JP" altLang="en-US" dirty="0">
              <a:solidFill>
                <a:schemeClr val="tx1">
                  <a:lumMod val="95000"/>
                  <a:lumOff val="5000"/>
                </a:schemeClr>
              </a:solidFill>
            </a:endParaRPr>
          </a:p>
        </p:txBody>
      </p:sp>
      <p:sp>
        <p:nvSpPr>
          <p:cNvPr id="21" name="正方形/長方形 20"/>
          <p:cNvSpPr/>
          <p:nvPr/>
        </p:nvSpPr>
        <p:spPr>
          <a:xfrm>
            <a:off x="9624392" y="1340768"/>
            <a:ext cx="864096" cy="5445224"/>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3600" dirty="0">
                <a:solidFill>
                  <a:schemeClr val="tx1">
                    <a:lumMod val="95000"/>
                    <a:lumOff val="5000"/>
                  </a:schemeClr>
                </a:solidFill>
              </a:rPr>
              <a:t>（脱法的）便宜置籍国・地域</a:t>
            </a:r>
          </a:p>
        </p:txBody>
      </p:sp>
      <p:sp>
        <p:nvSpPr>
          <p:cNvPr id="20" name="円/楕円 19"/>
          <p:cNvSpPr/>
          <p:nvPr/>
        </p:nvSpPr>
        <p:spPr>
          <a:xfrm>
            <a:off x="7148420" y="1555374"/>
            <a:ext cx="1380226"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FF0000"/>
                </a:solidFill>
              </a:rPr>
              <a:t>家族法の世界</a:t>
            </a:r>
            <a:endParaRPr lang="ja-JP" altLang="en-US" dirty="0">
              <a:solidFill>
                <a:schemeClr val="tx1">
                  <a:lumMod val="95000"/>
                  <a:lumOff val="5000"/>
                </a:schemeClr>
              </a:solidFill>
            </a:endParaRPr>
          </a:p>
        </p:txBody>
      </p:sp>
    </p:spTree>
    <p:extLst>
      <p:ext uri="{BB962C8B-B14F-4D97-AF65-F5344CB8AC3E}">
        <p14:creationId xmlns:p14="http://schemas.microsoft.com/office/powerpoint/2010/main" val="946815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100110"/>
            <a:ext cx="10515600" cy="894332"/>
          </a:xfrm>
          <a:ln>
            <a:solidFill>
              <a:schemeClr val="accent1"/>
            </a:solidFill>
          </a:ln>
        </p:spPr>
        <p:txBody>
          <a:bodyPr/>
          <a:lstStyle/>
          <a:p>
            <a:pPr algn="ctr"/>
            <a:r>
              <a:rPr lang="ja-JP" altLang="en-US" dirty="0"/>
              <a:t>デ</a:t>
            </a:r>
            <a:r>
              <a:rPr kumimoji="1" lang="ja-JP" altLang="en-US" dirty="0" smtClean="0"/>
              <a:t>イトン方式</a:t>
            </a:r>
            <a:endParaRPr kumimoji="1" lang="ja-JP" altLang="en-US" dirty="0"/>
          </a:p>
        </p:txBody>
      </p:sp>
      <p:sp>
        <p:nvSpPr>
          <p:cNvPr id="3" name="コンテンツ プレースホルダー 2"/>
          <p:cNvSpPr>
            <a:spLocks noGrp="1"/>
          </p:cNvSpPr>
          <p:nvPr>
            <p:ph idx="1"/>
          </p:nvPr>
        </p:nvSpPr>
        <p:spPr>
          <a:xfrm>
            <a:off x="0" y="994442"/>
            <a:ext cx="12301267" cy="6027460"/>
          </a:xfrm>
        </p:spPr>
        <p:txBody>
          <a:bodyPr>
            <a:noAutofit/>
          </a:bodyPr>
          <a:lstStyle/>
          <a:p>
            <a:r>
              <a:rPr lang="en-US" altLang="ja-JP" sz="3600" dirty="0" smtClean="0"/>
              <a:t>1925</a:t>
            </a:r>
            <a:r>
              <a:rPr lang="ja-JP" altLang="ja-JP" sz="3600" dirty="0" smtClean="0"/>
              <a:t>年テネシー州議会が、州法</a:t>
            </a:r>
            <a:r>
              <a:rPr lang="ja-JP" altLang="en-US" sz="3600" dirty="0" smtClean="0"/>
              <a:t>の</a:t>
            </a:r>
            <a:r>
              <a:rPr lang="ja-JP" altLang="ja-JP" sz="3600" dirty="0" smtClean="0"/>
              <a:t>バトラー法を定め</a:t>
            </a:r>
            <a:r>
              <a:rPr lang="ja-JP" altLang="en-US" sz="3600" dirty="0" smtClean="0"/>
              <a:t>、</a:t>
            </a:r>
            <a:r>
              <a:rPr lang="ja-JP" altLang="ja-JP" sz="3600" dirty="0" smtClean="0"/>
              <a:t>同州デイトンの高校教師が、進化論を教えたとして逮捕、起訴された</a:t>
            </a:r>
            <a:r>
              <a:rPr lang="ja-JP" altLang="en-US" sz="3600" dirty="0" smtClean="0"/>
              <a:t>。</a:t>
            </a:r>
            <a:endParaRPr lang="en-US" altLang="ja-JP" sz="3600" dirty="0" smtClean="0"/>
          </a:p>
          <a:p>
            <a:r>
              <a:rPr lang="ja-JP" altLang="ja-JP" sz="3600" dirty="0" smtClean="0">
                <a:solidFill>
                  <a:srgbClr val="FF0000"/>
                </a:solidFill>
              </a:rPr>
              <a:t>有力者が町を有名にしようとして意図的に裁判を引き起こした</a:t>
            </a:r>
            <a:r>
              <a:rPr lang="ja-JP" altLang="en-US" sz="3600" dirty="0" smtClean="0">
                <a:solidFill>
                  <a:srgbClr val="FF0000"/>
                </a:solidFill>
              </a:rPr>
              <a:t>（写真）</a:t>
            </a:r>
            <a:r>
              <a:rPr lang="ja-JP" altLang="ja-JP" sz="3600" dirty="0" smtClean="0">
                <a:solidFill>
                  <a:srgbClr val="FF0000"/>
                </a:solidFill>
              </a:rPr>
              <a:t>。</a:t>
            </a:r>
            <a:endParaRPr lang="en-US" altLang="ja-JP" sz="3600" dirty="0" smtClean="0">
              <a:solidFill>
                <a:srgbClr val="FF0000"/>
              </a:solidFill>
            </a:endParaRPr>
          </a:p>
          <a:p>
            <a:r>
              <a:rPr lang="ja-JP" altLang="ja-JP" sz="3600" dirty="0" smtClean="0"/>
              <a:t>罰金</a:t>
            </a:r>
            <a:r>
              <a:rPr lang="en-US" altLang="ja-JP" sz="3600" dirty="0"/>
              <a:t>100</a:t>
            </a:r>
            <a:r>
              <a:rPr lang="ja-JP" altLang="ja-JP" sz="3600" dirty="0"/>
              <a:t>ドルの有罪</a:t>
            </a:r>
            <a:r>
              <a:rPr lang="ja-JP" altLang="ja-JP" sz="3600" dirty="0" smtClean="0"/>
              <a:t>判決</a:t>
            </a:r>
            <a:r>
              <a:rPr lang="ja-JP" altLang="en-US" sz="3600" dirty="0" smtClean="0"/>
              <a:t>、</a:t>
            </a:r>
            <a:r>
              <a:rPr lang="ja-JP" altLang="ja-JP" sz="3600" dirty="0" smtClean="0"/>
              <a:t>法</a:t>
            </a:r>
            <a:r>
              <a:rPr lang="ja-JP" altLang="ja-JP" sz="3600" dirty="0"/>
              <a:t>手続き上の問題</a:t>
            </a:r>
            <a:r>
              <a:rPr lang="ja-JP" altLang="ja-JP" sz="3600" dirty="0" smtClean="0"/>
              <a:t>から事実上無効</a:t>
            </a:r>
            <a:endParaRPr lang="en-US" altLang="ja-JP" sz="3600" dirty="0" smtClean="0"/>
          </a:p>
          <a:p>
            <a:r>
              <a:rPr lang="ja-JP" altLang="ja-JP" sz="3600" dirty="0" smtClean="0"/>
              <a:t>バトラー法</a:t>
            </a:r>
            <a:r>
              <a:rPr lang="ja-JP" altLang="ja-JP" sz="3600" dirty="0"/>
              <a:t>はその後一度も</a:t>
            </a:r>
            <a:r>
              <a:rPr lang="ja-JP" altLang="ja-JP" sz="3600" dirty="0" smtClean="0"/>
              <a:t>適用な</a:t>
            </a:r>
            <a:r>
              <a:rPr lang="ja-JP" altLang="en-US" sz="3600" dirty="0" smtClean="0"/>
              <a:t>し</a:t>
            </a:r>
            <a:r>
              <a:rPr lang="ja-JP" altLang="ja-JP" sz="3600" dirty="0" smtClean="0"/>
              <a:t>、廃止</a:t>
            </a:r>
            <a:r>
              <a:rPr lang="ja-JP" altLang="ja-JP" sz="3600" dirty="0"/>
              <a:t>されたの</a:t>
            </a:r>
            <a:r>
              <a:rPr lang="ja-JP" altLang="ja-JP" sz="3600" dirty="0" smtClean="0"/>
              <a:t>は</a:t>
            </a:r>
            <a:r>
              <a:rPr lang="en-US" altLang="ja-JP" sz="3600" dirty="0" smtClean="0"/>
              <a:t>1967</a:t>
            </a:r>
            <a:r>
              <a:rPr lang="ja-JP" altLang="ja-JP" sz="3600" dirty="0" smtClean="0"/>
              <a:t>年</a:t>
            </a:r>
            <a:endParaRPr lang="en-US" altLang="ja-JP" sz="3600" dirty="0" smtClean="0"/>
          </a:p>
          <a:p>
            <a:r>
              <a:rPr lang="en-US" altLang="ja-JP" sz="3600" dirty="0" smtClean="0"/>
              <a:t>1968</a:t>
            </a:r>
            <a:r>
              <a:rPr lang="ja-JP" altLang="ja-JP" sz="3600" dirty="0" smtClean="0"/>
              <a:t>年米</a:t>
            </a:r>
            <a:r>
              <a:rPr lang="ja-JP" altLang="ja-JP" sz="3600" dirty="0"/>
              <a:t>最高裁</a:t>
            </a:r>
            <a:r>
              <a:rPr lang="ja-JP" altLang="ja-JP" sz="3600" dirty="0" smtClean="0"/>
              <a:t>は進化論</a:t>
            </a:r>
            <a:r>
              <a:rPr lang="ja-JP" altLang="ja-JP" sz="3600" dirty="0"/>
              <a:t>を教えることを犯罪だとしていた</a:t>
            </a:r>
            <a:r>
              <a:rPr lang="ja-JP" altLang="ja-JP" sz="3600" dirty="0" smtClean="0"/>
              <a:t>アーカンソー州法</a:t>
            </a:r>
            <a:r>
              <a:rPr lang="ja-JP" altLang="ja-JP" sz="3600" dirty="0"/>
              <a:t>を無効とする判決を下し、政教分離の政府の下で進化論を教えることを禁止するのは違憲だとする</a:t>
            </a:r>
            <a:r>
              <a:rPr lang="ja-JP" altLang="ja-JP" sz="3600" dirty="0" smtClean="0"/>
              <a:t>判断</a:t>
            </a:r>
            <a:endParaRPr lang="en-US" altLang="ja-JP" sz="3600" dirty="0" smtClean="0"/>
          </a:p>
          <a:p>
            <a:r>
              <a:rPr lang="ja-JP" altLang="en-US" sz="3600" dirty="0" smtClean="0">
                <a:solidFill>
                  <a:srgbClr val="92D050"/>
                </a:solidFill>
              </a:rPr>
              <a:t>鹿児島県阿久根市の例（町ぐるみでなっかた点で単発的）</a:t>
            </a:r>
            <a:endParaRPr lang="ja-JP" altLang="ja-JP" sz="3600" dirty="0" smtClean="0">
              <a:solidFill>
                <a:srgbClr val="92D050"/>
              </a:solidFill>
            </a:endParaRPr>
          </a:p>
        </p:txBody>
      </p:sp>
    </p:spTree>
    <p:extLst>
      <p:ext uri="{BB962C8B-B14F-4D97-AF65-F5344CB8AC3E}">
        <p14:creationId xmlns:p14="http://schemas.microsoft.com/office/powerpoint/2010/main" val="272180511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1737</TotalTime>
  <Words>1287</Words>
  <Application>Microsoft Office PowerPoint</Application>
  <PresentationFormat>ワイド画面</PresentationFormat>
  <Paragraphs>283</Paragraphs>
  <Slides>36</Slides>
  <Notes>17</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36</vt:i4>
      </vt:variant>
    </vt:vector>
  </HeadingPairs>
  <TitlesOfParts>
    <vt:vector size="42" baseType="lpstr">
      <vt:lpstr>ＭＳ Ｐゴシック</vt:lpstr>
      <vt:lpstr>Arial</vt:lpstr>
      <vt:lpstr>Calibri</vt:lpstr>
      <vt:lpstr>Calibri Light</vt:lpstr>
      <vt:lpstr>Office テーマ</vt:lpstr>
      <vt:lpstr>スライド</vt:lpstr>
      <vt:lpstr>インバウンド観光と地方都市のあり方（銚子を例に）</vt:lpstr>
      <vt:lpstr>インバウンド観光についてのおさらい</vt:lpstr>
      <vt:lpstr>「国際」観光客</vt:lpstr>
      <vt:lpstr>「観光」、「ツーリズム」とは？</vt:lpstr>
      <vt:lpstr>日常と非日常の接近　（人流） </vt:lpstr>
      <vt:lpstr>「非日常生活圏」から「日常圏」への接近</vt:lpstr>
      <vt:lpstr>PowerPoint プレゼンテーション</vt:lpstr>
      <vt:lpstr>規制と人流ビジネスの関係</vt:lpstr>
      <vt:lpstr>デイトン方式</vt:lpstr>
      <vt:lpstr>PowerPoint プレゼンテーション</vt:lpstr>
      <vt:lpstr>おさらい　「観光」</vt:lpstr>
      <vt:lpstr>銚子関連字句のGoogle検索ヒット数 （2016年6月4日）</vt:lpstr>
      <vt:lpstr>「東京」との距離感</vt:lpstr>
      <vt:lpstr>PowerPoint プレゼンテーション</vt:lpstr>
      <vt:lpstr>PowerPoint プレゼンテーション</vt:lpstr>
      <vt:lpstr>銚子の観光戦略への提案</vt:lpstr>
      <vt:lpstr>銚子の12か月 （『プロバンスの12か月』に倣う）</vt:lpstr>
      <vt:lpstr>シェアリングエコノミー論　民泊とライドシェア　　</vt:lpstr>
      <vt:lpstr>アルベルゴ・ディフーゾ</vt:lpstr>
      <vt:lpstr>日本でのケース（参考になるか？）</vt:lpstr>
      <vt:lpstr>　Ａｉｒｂｎｂ誕生の背景 ～住と宿の相対化～</vt:lpstr>
      <vt:lpstr>地方分権が生んだ 大分県安心院町の農村民泊</vt:lpstr>
      <vt:lpstr>スマホ配車アプリ</vt:lpstr>
      <vt:lpstr>ライドシェア　配車アプリ</vt:lpstr>
      <vt:lpstr>PowerPoint プレゼンテーション</vt:lpstr>
      <vt:lpstr>英国と日本の公共交通の考え方</vt:lpstr>
      <vt:lpstr>PowerPoint プレゼンテーション</vt:lpstr>
      <vt:lpstr>新しいビジネスモデル</vt:lpstr>
      <vt:lpstr>PowerPoint プレゼンテーション</vt:lpstr>
      <vt:lpstr>PowerPoint プレゼンテーション</vt:lpstr>
      <vt:lpstr>効率的運営</vt:lpstr>
      <vt:lpstr>軽自動車税収入</vt:lpstr>
      <vt:lpstr>「乗り放題」制度の導入</vt:lpstr>
      <vt:lpstr>マルチ・パッケージ・ツアー （乗り放題制）</vt:lpstr>
      <vt:lpstr>PowerPoint プレゼンテーション</vt:lpstr>
      <vt:lpstr>マイカーに代わる 何時でも乗れるサービスの提供</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インバウンド観光と地方都市のあり方（銚子を例に）</dc:title>
  <dc:creator>寺前秀一</dc:creator>
  <cp:lastModifiedBy>寺前秀一</cp:lastModifiedBy>
  <cp:revision>31</cp:revision>
  <dcterms:created xsi:type="dcterms:W3CDTF">2016-05-28T00:04:41Z</dcterms:created>
  <dcterms:modified xsi:type="dcterms:W3CDTF">2016-06-04T02:24:12Z</dcterms:modified>
</cp:coreProperties>
</file>