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64" r:id="rId4"/>
    <p:sldId id="262" r:id="rId5"/>
    <p:sldId id="261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1B84-4323-4E65-A490-E80DD5E35BCE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F4ED5-3781-4800-81BF-F8190E757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7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C59C-E957-4089-97D4-DE55F0729E5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20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5784A-BF40-4FDA-8F4B-C6EB3A802AC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41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5784A-BF40-4FDA-8F4B-C6EB3A802AC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22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3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9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1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3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66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0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43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3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4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82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1E61-9C10-4D3A-9110-61C3F7FE5751}" type="datetimeFigureOut">
              <a:rPr kumimoji="1" lang="ja-JP" altLang="en-US" smtClean="0"/>
              <a:t>2016/4/29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89096-778A-4B3E-901B-DAEEDE9BA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55606" y="2406779"/>
            <a:ext cx="2745787" cy="328666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鉄道</a:t>
            </a:r>
            <a:endParaRPr kumimoji="1" lang="en-US" altLang="ja-JP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乗合バス</a:t>
            </a:r>
            <a:endParaRPr kumimoji="1" lang="en-US" altLang="ja-JP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（コモンキャリア）</a:t>
            </a:r>
            <a:endParaRPr kumimoji="1" lang="ja-JP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387302" y="2363645"/>
            <a:ext cx="2055674" cy="1811539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流し営業タクシー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street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hiring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Black-Cab</a:t>
            </a:r>
          </a:p>
          <a:p>
            <a:pPr algn="ctr"/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個人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タクシ</a:t>
            </a:r>
            <a:r>
              <a:rPr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ー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54769" y="2406769"/>
            <a:ext cx="2055674" cy="17511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車庫待ち営業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タクシー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Mini-Cab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22229" y="2418286"/>
            <a:ext cx="3648979" cy="2809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自家用</a:t>
            </a:r>
            <a:endParaRPr kumimoji="1"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（運転代行、レンタカー）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442976" y="4157932"/>
            <a:ext cx="2078962" cy="95724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貸切バス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07766" y="366622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7527690" y="2406769"/>
            <a:ext cx="23293" cy="4373593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右矢印 18"/>
          <p:cNvSpPr/>
          <p:nvPr/>
        </p:nvSpPr>
        <p:spPr>
          <a:xfrm>
            <a:off x="2277379" y="681485"/>
            <a:ext cx="6374921" cy="1648161"/>
          </a:xfrm>
          <a:prstGeom prst="leftRightArrow">
            <a:avLst/>
          </a:prstGeom>
          <a:noFill/>
          <a:ln w="28575" cmpd="dbl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公共　　　　　　非公共（自家用）</a:t>
            </a:r>
            <a:endParaRPr kumimoji="1" lang="en-US" altLang="ja-JP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5442976" y="992038"/>
            <a:ext cx="22351" cy="4546120"/>
          </a:xfrm>
          <a:prstGeom prst="line">
            <a:avLst/>
          </a:prstGeom>
          <a:ln w="31750" cmpd="dbl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5149233" y="3562719"/>
            <a:ext cx="622344" cy="16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5413572" y="1605324"/>
            <a:ext cx="233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Hired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PHV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左右矢印 33"/>
          <p:cNvSpPr/>
          <p:nvPr/>
        </p:nvSpPr>
        <p:spPr>
          <a:xfrm>
            <a:off x="4330457" y="5264707"/>
            <a:ext cx="5995355" cy="1622296"/>
          </a:xfrm>
          <a:prstGeom prst="leftRightArrow">
            <a:avLst/>
          </a:prstGeom>
          <a:noFill/>
          <a:ln w="381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営業用　　　　　　　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</a:t>
            </a:r>
            <a:r>
              <a:rPr kumimoji="1"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自家用　　　　　　　　　　　　　　　　　　　　　　　　　　　　（有償）　　　　　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</a:t>
            </a:r>
            <a:r>
              <a:rPr kumimoji="1"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（無償）</a:t>
            </a:r>
            <a:endParaRPr kumimoji="1" lang="en-US" altLang="ja-JP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1647647" y="63206"/>
            <a:ext cx="9290645" cy="635531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smtClean="0"/>
              <a:t>　図１　英国と日本における公共交通の考え方の違い</a:t>
            </a:r>
            <a:endParaRPr lang="ja-JP" altLang="en-US" sz="3200" dirty="0"/>
          </a:p>
        </p:txBody>
      </p:sp>
      <p:sp>
        <p:nvSpPr>
          <p:cNvPr id="38" name="円/楕円 37"/>
          <p:cNvSpPr/>
          <p:nvPr/>
        </p:nvSpPr>
        <p:spPr>
          <a:xfrm>
            <a:off x="5762434" y="4666887"/>
            <a:ext cx="1339035" cy="424106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乗合タクシー（許可）</a:t>
            </a:r>
            <a:endParaRPr kumimoji="1" lang="ja-JP" altLang="en-U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7691873" y="4477109"/>
            <a:ext cx="3289557" cy="555307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許可を受け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た自家用車の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有償運送</a:t>
            </a:r>
            <a:endParaRPr kumimoji="1" lang="ja-JP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2" name="図 41" descr="日の丸 - Google 検索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10267450" y="5522999"/>
            <a:ext cx="1907001" cy="12573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3" name="AutoShape 6" descr="「ユニオンジャック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5" name="図 44" descr="ユニオンジャック - Google 検索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431322" y="953704"/>
            <a:ext cx="1992702" cy="974785"/>
          </a:xfrm>
          <a:prstGeom prst="rect">
            <a:avLst/>
          </a:prstGeom>
        </p:spPr>
      </p:pic>
      <p:pic>
        <p:nvPicPr>
          <p:cNvPr id="21" name="図 20" descr="日の丸 - Google 検索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7625027" y="3277248"/>
            <a:ext cx="402995" cy="2657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図 21" descr="日の丸 - Google 検索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6983402" y="4790535"/>
            <a:ext cx="402995" cy="2657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3" name="図 22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5068463" y="3252156"/>
            <a:ext cx="311543" cy="152400"/>
          </a:xfrm>
          <a:prstGeom prst="rect">
            <a:avLst/>
          </a:prstGeom>
        </p:spPr>
      </p:pic>
      <p:pic>
        <p:nvPicPr>
          <p:cNvPr id="25" name="図 24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5505538" y="3257902"/>
            <a:ext cx="311543" cy="152400"/>
          </a:xfrm>
          <a:prstGeom prst="rect">
            <a:avLst/>
          </a:prstGeom>
        </p:spPr>
      </p:pic>
      <p:pic>
        <p:nvPicPr>
          <p:cNvPr id="26" name="図 25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5954108" y="1989830"/>
            <a:ext cx="311543" cy="152400"/>
          </a:xfrm>
          <a:prstGeom prst="rect">
            <a:avLst/>
          </a:prstGeom>
        </p:spPr>
      </p:pic>
      <p:cxnSp>
        <p:nvCxnSpPr>
          <p:cNvPr id="27" name="直線矢印コネクタ 26"/>
          <p:cNvCxnSpPr/>
          <p:nvPr/>
        </p:nvCxnSpPr>
        <p:spPr>
          <a:xfrm>
            <a:off x="7220866" y="6303802"/>
            <a:ext cx="622344" cy="16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5315750" y="928776"/>
            <a:ext cx="311543" cy="152400"/>
          </a:xfrm>
          <a:prstGeom prst="rect">
            <a:avLst/>
          </a:prstGeom>
        </p:spPr>
      </p:pic>
      <p:pic>
        <p:nvPicPr>
          <p:cNvPr id="29" name="図 28" descr="日の丸 - Google 検索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7360090" y="6495691"/>
            <a:ext cx="402995" cy="2657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30" name="直線矢印コネクタ 29"/>
          <p:cNvCxnSpPr/>
          <p:nvPr/>
        </p:nvCxnSpPr>
        <p:spPr>
          <a:xfrm>
            <a:off x="5139030" y="1202717"/>
            <a:ext cx="622344" cy="16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7209364" y="3135040"/>
            <a:ext cx="622344" cy="16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 descr="日の丸 - Google 検索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7665289" y="4766734"/>
            <a:ext cx="402995" cy="2657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6" name="図 35" descr="日の丸 - Google 検索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6983801" y="3291626"/>
            <a:ext cx="402995" cy="2657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0" name="図 39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4763667" y="1989826"/>
            <a:ext cx="31154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72529" y="5042648"/>
            <a:ext cx="11697418" cy="814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日の丸 - Google 検索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10243586" y="5456721"/>
            <a:ext cx="1755758" cy="115764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図 7" descr="ユニオンジャック - Google 検索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1" y="5824943"/>
            <a:ext cx="1680554" cy="822089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3907522" y="3881887"/>
            <a:ext cx="34751" cy="2950229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3295294" y="3881887"/>
            <a:ext cx="14945" cy="299048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/>
          <p:cNvSpPr/>
          <p:nvPr/>
        </p:nvSpPr>
        <p:spPr>
          <a:xfrm>
            <a:off x="2848084" y="6038494"/>
            <a:ext cx="891289" cy="767750"/>
          </a:xfrm>
          <a:prstGeom prst="triangle">
            <a:avLst>
              <a:gd name="adj" fmla="val 4934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需要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二等辺三角形 28"/>
          <p:cNvSpPr/>
          <p:nvPr/>
        </p:nvSpPr>
        <p:spPr>
          <a:xfrm>
            <a:off x="3495072" y="6038492"/>
            <a:ext cx="891289" cy="767750"/>
          </a:xfrm>
          <a:prstGeom prst="triangle">
            <a:avLst>
              <a:gd name="adj" fmla="val 49342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供給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6279473" y="1354347"/>
            <a:ext cx="2985297" cy="34726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ドライバー</a:t>
            </a:r>
            <a:endParaRPr kumimoji="1"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スキル</a:t>
            </a:r>
            <a:endParaRPr kumimoji="1"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へ</a:t>
            </a:r>
            <a:r>
              <a:rPr lang="ja-JP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の</a:t>
            </a:r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依存</a:t>
            </a:r>
            <a:endParaRPr kumimoji="1" lang="ja-JP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616866" y="1403229"/>
            <a:ext cx="2796330" cy="34726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配車アルゴリズムの向上</a:t>
            </a:r>
            <a:endParaRPr kumimoji="1" lang="ja-JP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933468" y="5132718"/>
            <a:ext cx="5550464" cy="491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流し営業台数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74430" y="4790532"/>
            <a:ext cx="144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ロンドン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NYC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不足気味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177718" y="4822173"/>
            <a:ext cx="121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東京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過剰気味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96883" y="3301979"/>
            <a:ext cx="116971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Uber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PHV</a:t>
            </a:r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の普及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226535" y="126523"/>
            <a:ext cx="5847125" cy="8223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図２　　人流データベースの構築</a:t>
            </a:r>
            <a:endParaRPr kumimoji="1" lang="ja-JP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左右矢印 39"/>
          <p:cNvSpPr/>
          <p:nvPr/>
        </p:nvSpPr>
        <p:spPr>
          <a:xfrm>
            <a:off x="5035512" y="3983647"/>
            <a:ext cx="1968960" cy="48463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英米　　　　日本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上カーブ矢印 40"/>
          <p:cNvSpPr/>
          <p:nvPr/>
        </p:nvSpPr>
        <p:spPr>
          <a:xfrm rot="18408470">
            <a:off x="3712615" y="2186685"/>
            <a:ext cx="2253229" cy="1130700"/>
          </a:xfrm>
          <a:prstGeom prst="curvedUpArrow">
            <a:avLst>
              <a:gd name="adj1" fmla="val 25000"/>
              <a:gd name="adj2" fmla="val 63709"/>
              <a:gd name="adj3" fmla="val 13372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2" name="図 41" descr="日の丸 - Google 検索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6301918" y="839648"/>
            <a:ext cx="402995" cy="2657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3" name="図 42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5525368" y="871273"/>
            <a:ext cx="458488" cy="224282"/>
          </a:xfrm>
          <a:prstGeom prst="rect">
            <a:avLst/>
          </a:prstGeom>
        </p:spPr>
      </p:pic>
      <p:pic>
        <p:nvPicPr>
          <p:cNvPr id="44" name="図 43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5004910" y="851143"/>
            <a:ext cx="458488" cy="224282"/>
          </a:xfrm>
          <a:prstGeom prst="rect">
            <a:avLst/>
          </a:prstGeom>
        </p:spPr>
      </p:pic>
      <p:sp>
        <p:nvSpPr>
          <p:cNvPr id="48" name="右矢印 47"/>
          <p:cNvSpPr/>
          <p:nvPr/>
        </p:nvSpPr>
        <p:spPr>
          <a:xfrm>
            <a:off x="7539488" y="83392"/>
            <a:ext cx="4278698" cy="116417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自動運転車時代へのタクシー業の対応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3" name="図 52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9513635" y="917280"/>
            <a:ext cx="458488" cy="224282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3096882" y="1241621"/>
            <a:ext cx="164764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流し営業と車庫待ち営業の区別の希薄化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9822598" y="1935197"/>
            <a:ext cx="16476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流し営業主体の経営が継続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6"/>
          <a:srcRect l="933" t="9630" r="83253" b="75693"/>
          <a:stretch/>
        </p:blipFill>
        <p:spPr>
          <a:xfrm>
            <a:off x="3989533" y="863874"/>
            <a:ext cx="482347" cy="251813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6"/>
          <a:srcRect l="933" t="9630" r="83253" b="75693"/>
          <a:stretch/>
        </p:blipFill>
        <p:spPr>
          <a:xfrm>
            <a:off x="4496258" y="857507"/>
            <a:ext cx="482347" cy="251813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6"/>
          <a:srcRect l="933" t="9630" r="83253" b="75693"/>
          <a:stretch/>
        </p:blipFill>
        <p:spPr>
          <a:xfrm>
            <a:off x="3480165" y="868388"/>
            <a:ext cx="482347" cy="251813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6"/>
          <a:srcRect l="933" t="9630" r="83253" b="75693"/>
          <a:stretch/>
        </p:blipFill>
        <p:spPr>
          <a:xfrm>
            <a:off x="8492809" y="932295"/>
            <a:ext cx="482347" cy="251813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6"/>
          <a:srcRect l="933" t="9630" r="83253" b="75693"/>
          <a:stretch/>
        </p:blipFill>
        <p:spPr>
          <a:xfrm>
            <a:off x="8999771" y="935407"/>
            <a:ext cx="482347" cy="251813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6"/>
          <a:srcRect l="933" t="9630" r="83253" b="75693"/>
          <a:stretch/>
        </p:blipFill>
        <p:spPr>
          <a:xfrm>
            <a:off x="1226535" y="5094515"/>
            <a:ext cx="1844647" cy="963012"/>
          </a:xfrm>
          <a:prstGeom prst="rect">
            <a:avLst/>
          </a:prstGeom>
        </p:spPr>
      </p:pic>
      <p:cxnSp>
        <p:nvCxnSpPr>
          <p:cNvPr id="39" name="直線コネクタ 38"/>
          <p:cNvCxnSpPr/>
          <p:nvPr/>
        </p:nvCxnSpPr>
        <p:spPr>
          <a:xfrm flipH="1">
            <a:off x="6021238" y="146649"/>
            <a:ext cx="51758" cy="656470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上カーブ矢印 44"/>
          <p:cNvSpPr/>
          <p:nvPr/>
        </p:nvSpPr>
        <p:spPr>
          <a:xfrm rot="7313085">
            <a:off x="-554801" y="1258749"/>
            <a:ext cx="2253229" cy="669542"/>
          </a:xfrm>
          <a:prstGeom prst="curvedUpArrow">
            <a:avLst>
              <a:gd name="adj1" fmla="val 25000"/>
              <a:gd name="adj2" fmla="val 63709"/>
              <a:gd name="adj3" fmla="val 13372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70298" y="1199078"/>
            <a:ext cx="168418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データベース活用による需要予測精度向上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8692541" y="3844507"/>
            <a:ext cx="14945" cy="299048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二等辺三角形 48"/>
          <p:cNvSpPr/>
          <p:nvPr/>
        </p:nvSpPr>
        <p:spPr>
          <a:xfrm>
            <a:off x="8245331" y="6001114"/>
            <a:ext cx="891289" cy="767750"/>
          </a:xfrm>
          <a:prstGeom prst="triangle">
            <a:avLst>
              <a:gd name="adj" fmla="val 4934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需要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9468674" y="3844514"/>
            <a:ext cx="34751" cy="2950229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二等辺三角形 50"/>
          <p:cNvSpPr/>
          <p:nvPr/>
        </p:nvSpPr>
        <p:spPr>
          <a:xfrm>
            <a:off x="9056224" y="6001119"/>
            <a:ext cx="891289" cy="767750"/>
          </a:xfrm>
          <a:prstGeom prst="triangle">
            <a:avLst>
              <a:gd name="adj" fmla="val 49342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供給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2" name="図 51" descr="日の丸 - Google 検索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0943" r="85708" b="73356"/>
          <a:stretch/>
        </p:blipFill>
        <p:spPr>
          <a:xfrm>
            <a:off x="6178274" y="4459860"/>
            <a:ext cx="402995" cy="2657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6" name="図 55" descr="ユニオンジャック - Google 検索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2589" r="82240" b="62626"/>
          <a:stretch/>
        </p:blipFill>
        <p:spPr>
          <a:xfrm>
            <a:off x="5476486" y="4454103"/>
            <a:ext cx="458488" cy="224282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6"/>
          <a:srcRect l="933" t="9630" r="83253" b="75693"/>
          <a:stretch/>
        </p:blipFill>
        <p:spPr>
          <a:xfrm>
            <a:off x="4967834" y="4460467"/>
            <a:ext cx="482347" cy="2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yc.gov/html/tlc/images/features/map_yellow_cab_pick_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05" y="588754"/>
            <a:ext cx="6232328" cy="60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50830" y="1167379"/>
            <a:ext cx="4045785" cy="183461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図３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100" dirty="0" smtClean="0"/>
              <a:t>ＮＹ</a:t>
            </a:r>
            <a:r>
              <a:rPr lang="ja-JP" altLang="en-US" sz="3100" dirty="0"/>
              <a:t>Ｃ</a:t>
            </a:r>
            <a:r>
              <a:rPr lang="ja-JP" altLang="en-US" sz="3100" dirty="0" smtClean="0"/>
              <a:t>の</a:t>
            </a:r>
            <a:r>
              <a:rPr lang="en-US" altLang="ja-JP" dirty="0" smtClean="0"/>
              <a:t>yellow-cab</a:t>
            </a:r>
            <a:br>
              <a:rPr lang="en-US" altLang="ja-JP" dirty="0" smtClean="0"/>
            </a:br>
            <a:r>
              <a:rPr lang="ja-JP" altLang="en-US" dirty="0" smtClean="0"/>
              <a:t>配車</a:t>
            </a:r>
            <a:r>
              <a:rPr lang="ja-JP" altLang="en-US" dirty="0"/>
              <a:t>状況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727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695999993819688E2E69A9E948DE2E6E2E0E0E2E3E7869BE2E2E2E2-DSKKZO8282205005022015TI0000-PB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497" y="-24386"/>
            <a:ext cx="6216625" cy="6757201"/>
          </a:xfrm>
          <a:prstGeom prst="rect">
            <a:avLst/>
          </a:prstGeom>
          <a:noFill/>
        </p:spPr>
      </p:pic>
      <p:sp>
        <p:nvSpPr>
          <p:cNvPr id="2" name="円/楕円 1"/>
          <p:cNvSpPr/>
          <p:nvPr/>
        </p:nvSpPr>
        <p:spPr>
          <a:xfrm>
            <a:off x="4235570" y="2475780"/>
            <a:ext cx="1832160" cy="921565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029861" y="3122764"/>
            <a:ext cx="4045792" cy="18115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932222" y="224288"/>
            <a:ext cx="738664" cy="4157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直接の対価性の議論</a:t>
            </a:r>
            <a:endParaRPr kumimoji="1" lang="ja-JP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5358" y="230044"/>
            <a:ext cx="738664" cy="4031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図４　　福岡の実験</a:t>
            </a:r>
            <a:endParaRPr kumimoji="1" lang="ja-JP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ja-JP" altLang="en-US" dirty="0" smtClean="0"/>
              <a:t>図５　マルチ・</a:t>
            </a:r>
            <a:r>
              <a:rPr kumimoji="1" lang="ja-JP" altLang="en-US" dirty="0" smtClean="0"/>
              <a:t>パッケージ・ツアー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16326" y="2636912"/>
            <a:ext cx="282894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自宅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112225" y="2492896"/>
            <a:ext cx="386124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旅行先</a:t>
            </a:r>
            <a:endParaRPr lang="en-US" altLang="ja-JP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病院・コンビニ</a:t>
            </a:r>
            <a:endParaRPr lang="ja-JP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下カーブ矢印 7"/>
          <p:cNvSpPr/>
          <p:nvPr/>
        </p:nvSpPr>
        <p:spPr>
          <a:xfrm>
            <a:off x="4079776" y="2924944"/>
            <a:ext cx="4032448" cy="2274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下カーブ矢印 8"/>
          <p:cNvSpPr/>
          <p:nvPr/>
        </p:nvSpPr>
        <p:spPr>
          <a:xfrm rot="10800000">
            <a:off x="4079776" y="3212976"/>
            <a:ext cx="3960440" cy="83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12224" y="4293097"/>
            <a:ext cx="18002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使い放題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7808" y="4293097"/>
            <a:ext cx="309634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旅程保証責任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67808" y="5085185"/>
            <a:ext cx="309634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特別補償責任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67808" y="1784071"/>
            <a:ext cx="324036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月極定額料金</a:t>
            </a:r>
          </a:p>
        </p:txBody>
      </p:sp>
      <p:sp>
        <p:nvSpPr>
          <p:cNvPr id="14" name="下カーブ矢印 13"/>
          <p:cNvSpPr/>
          <p:nvPr/>
        </p:nvSpPr>
        <p:spPr>
          <a:xfrm>
            <a:off x="4007768" y="3356992"/>
            <a:ext cx="4032448" cy="2274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下カーブ矢印 14"/>
          <p:cNvSpPr/>
          <p:nvPr/>
        </p:nvSpPr>
        <p:spPr>
          <a:xfrm rot="10800000">
            <a:off x="4007768" y="3645024"/>
            <a:ext cx="3960440" cy="83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下カーブ矢印 15"/>
          <p:cNvSpPr/>
          <p:nvPr/>
        </p:nvSpPr>
        <p:spPr>
          <a:xfrm>
            <a:off x="4007769" y="3849605"/>
            <a:ext cx="4032448" cy="2274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下カーブ矢印 16"/>
          <p:cNvSpPr/>
          <p:nvPr/>
        </p:nvSpPr>
        <p:spPr>
          <a:xfrm rot="10800000">
            <a:off x="4007769" y="4137637"/>
            <a:ext cx="3960440" cy="83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" name="下カーブ矢印 17"/>
          <p:cNvSpPr/>
          <p:nvPr/>
        </p:nvSpPr>
        <p:spPr>
          <a:xfrm>
            <a:off x="4007768" y="2492896"/>
            <a:ext cx="4032448" cy="2274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下カーブ矢印 18"/>
          <p:cNvSpPr/>
          <p:nvPr/>
        </p:nvSpPr>
        <p:spPr>
          <a:xfrm rot="10800000">
            <a:off x="4007768" y="2780928"/>
            <a:ext cx="3960440" cy="83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7536160" y="4365104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屈折矢印 20"/>
          <p:cNvSpPr/>
          <p:nvPr/>
        </p:nvSpPr>
        <p:spPr>
          <a:xfrm flipH="1">
            <a:off x="2351584" y="4149080"/>
            <a:ext cx="1944216" cy="1584176"/>
          </a:xfrm>
          <a:prstGeom prst="bentUpArrow">
            <a:avLst>
              <a:gd name="adj1" fmla="val 42885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在宅中の補償の取扱</a:t>
            </a:r>
          </a:p>
        </p:txBody>
      </p:sp>
      <p:sp>
        <p:nvSpPr>
          <p:cNvPr id="3" name="円/楕円 2"/>
          <p:cNvSpPr/>
          <p:nvPr/>
        </p:nvSpPr>
        <p:spPr>
          <a:xfrm>
            <a:off x="508963" y="3849605"/>
            <a:ext cx="1837426" cy="2637459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新約款の登場</a:t>
            </a:r>
            <a:endParaRPr kumimoji="1" lang="ja-JP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4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kumimoji="1" lang="ja-JP" altLang="en-US" dirty="0" smtClean="0"/>
              <a:t>図</a:t>
            </a:r>
            <a:r>
              <a:rPr lang="ja-JP" altLang="en-US" dirty="0"/>
              <a:t>６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通常のパッケージ・ツアー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279576" y="3212976"/>
            <a:ext cx="180020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自宅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968208" y="3212976"/>
            <a:ext cx="201622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旅行先</a:t>
            </a:r>
          </a:p>
        </p:txBody>
      </p:sp>
      <p:sp>
        <p:nvSpPr>
          <p:cNvPr id="8" name="下カーブ矢印 7"/>
          <p:cNvSpPr/>
          <p:nvPr/>
        </p:nvSpPr>
        <p:spPr>
          <a:xfrm>
            <a:off x="4079776" y="2420888"/>
            <a:ext cx="4032448" cy="731520"/>
          </a:xfrm>
          <a:prstGeom prst="curvedDownArrow">
            <a:avLst>
              <a:gd name="adj1" fmla="val 25000"/>
              <a:gd name="adj2" fmla="val 71321"/>
              <a:gd name="adj3" fmla="val 26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下カーブ矢印 8"/>
          <p:cNvSpPr/>
          <p:nvPr/>
        </p:nvSpPr>
        <p:spPr>
          <a:xfrm rot="10800000">
            <a:off x="4007769" y="4653136"/>
            <a:ext cx="3888431" cy="731520"/>
          </a:xfrm>
          <a:prstGeom prst="curvedDownArrow">
            <a:avLst>
              <a:gd name="adj1" fmla="val 1113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99856" y="3429001"/>
            <a:ext cx="2664296" cy="10156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6000" dirty="0"/>
              <a:t>旅行中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83832" y="5437674"/>
            <a:ext cx="309634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旅程保証責任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83832" y="6167046"/>
            <a:ext cx="309634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特別補償責任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55840" y="1702550"/>
            <a:ext cx="230425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パック料金</a:t>
            </a:r>
          </a:p>
        </p:txBody>
      </p:sp>
      <p:sp>
        <p:nvSpPr>
          <p:cNvPr id="15" name="左矢印 14"/>
          <p:cNvSpPr/>
          <p:nvPr/>
        </p:nvSpPr>
        <p:spPr>
          <a:xfrm>
            <a:off x="7536160" y="1412776"/>
            <a:ext cx="2232248" cy="1204712"/>
          </a:xfrm>
          <a:prstGeom prst="left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日本では単品パックが可能</a:t>
            </a:r>
          </a:p>
        </p:txBody>
      </p:sp>
      <p:sp>
        <p:nvSpPr>
          <p:cNvPr id="16" name="左矢印 15"/>
          <p:cNvSpPr/>
          <p:nvPr/>
        </p:nvSpPr>
        <p:spPr>
          <a:xfrm flipH="1">
            <a:off x="1847528" y="5536656"/>
            <a:ext cx="2448272" cy="1204712"/>
          </a:xfrm>
          <a:prstGeom prst="left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法制度ではなく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約款上の仕組み</a:t>
            </a:r>
          </a:p>
        </p:txBody>
      </p:sp>
      <p:sp>
        <p:nvSpPr>
          <p:cNvPr id="18" name="上矢印吹き出し 17"/>
          <p:cNvSpPr/>
          <p:nvPr/>
        </p:nvSpPr>
        <p:spPr>
          <a:xfrm>
            <a:off x="8544272" y="4437112"/>
            <a:ext cx="1512168" cy="2016224"/>
          </a:xfrm>
          <a:prstGeom prst="upArrowCallout">
            <a:avLst>
              <a:gd name="adj1" fmla="val 32547"/>
              <a:gd name="adj2" fmla="val 25000"/>
              <a:gd name="adj3" fmla="val 28019"/>
              <a:gd name="adj4" fmla="val 70260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運送又は宿泊のサービス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（ホテルバス、コンドミニアム等も可）</a:t>
            </a:r>
          </a:p>
        </p:txBody>
      </p:sp>
    </p:spTree>
    <p:extLst>
      <p:ext uri="{BB962C8B-B14F-4D97-AF65-F5344CB8AC3E}">
        <p14:creationId xmlns:p14="http://schemas.microsoft.com/office/powerpoint/2010/main" val="341233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173</Words>
  <Application>Microsoft Office PowerPoint</Application>
  <PresentationFormat>ワイド画面</PresentationFormat>
  <Paragraphs>71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図３ ＮＹＣのyellow-cab 配車状況</vt:lpstr>
      <vt:lpstr>PowerPoint プレゼンテーション</vt:lpstr>
      <vt:lpstr>図５　マルチ・パッケージ・ツアー</vt:lpstr>
      <vt:lpstr>図６　通常のパッケージ・ツアー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寺前秀一</dc:creator>
  <cp:lastModifiedBy>寺前秀一</cp:lastModifiedBy>
  <cp:revision>35</cp:revision>
  <dcterms:created xsi:type="dcterms:W3CDTF">2016-04-19T13:22:21Z</dcterms:created>
  <dcterms:modified xsi:type="dcterms:W3CDTF">2016-04-29T12:47:47Z</dcterms:modified>
</cp:coreProperties>
</file>