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2" r:id="rId3"/>
    <p:sldId id="293" r:id="rId4"/>
    <p:sldId id="280" r:id="rId5"/>
    <p:sldId id="291" r:id="rId6"/>
    <p:sldId id="281" r:id="rId7"/>
    <p:sldId id="282" r:id="rId8"/>
    <p:sldId id="284" r:id="rId9"/>
    <p:sldId id="285" r:id="rId10"/>
    <p:sldId id="290" r:id="rId11"/>
    <p:sldId id="257" r:id="rId12"/>
    <p:sldId id="286" r:id="rId13"/>
    <p:sldId id="283" r:id="rId14"/>
    <p:sldId id="269" r:id="rId15"/>
    <p:sldId id="277" r:id="rId16"/>
    <p:sldId id="289" r:id="rId17"/>
    <p:sldId id="261" r:id="rId18"/>
    <p:sldId id="288" r:id="rId19"/>
    <p:sldId id="287" r:id="rId20"/>
    <p:sldId id="263" r:id="rId21"/>
    <p:sldId id="264" r:id="rId22"/>
    <p:sldId id="267" r:id="rId23"/>
    <p:sldId id="273" r:id="rId24"/>
    <p:sldId id="274" r:id="rId25"/>
    <p:sldId id="275" r:id="rId26"/>
    <p:sldId id="276" r:id="rId27"/>
    <p:sldId id="294" r:id="rId28"/>
    <p:sldId id="295"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67"/>
      </p:cViewPr>
      <p:guideLst/>
    </p:cSldViewPr>
  </p:slideViewPr>
  <p:notesTextViewPr>
    <p:cViewPr>
      <p:scale>
        <a:sx n="1" d="1"/>
        <a:sy n="1" d="1"/>
      </p:scale>
      <p:origin x="0" y="0"/>
    </p:cViewPr>
  </p:notesTextViewPr>
  <p:sorterViewPr>
    <p:cViewPr varScale="1">
      <p:scale>
        <a:sx n="1" d="1"/>
        <a:sy n="1" d="1"/>
      </p:scale>
      <p:origin x="0" y="-5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166B1-DCDB-412F-96D5-E5429F651D91}" type="datetimeFigureOut">
              <a:rPr kumimoji="1" lang="ja-JP" altLang="en-US" smtClean="0"/>
              <a:t>2016/2/27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CE710-8D13-4F31-A2D9-0A45B58B5579}" type="slidenum">
              <a:rPr kumimoji="1" lang="ja-JP" altLang="en-US" smtClean="0"/>
              <a:t>‹#›</a:t>
            </a:fld>
            <a:endParaRPr kumimoji="1" lang="ja-JP" altLang="en-US"/>
          </a:p>
        </p:txBody>
      </p:sp>
    </p:spTree>
    <p:extLst>
      <p:ext uri="{BB962C8B-B14F-4D97-AF65-F5344CB8AC3E}">
        <p14:creationId xmlns:p14="http://schemas.microsoft.com/office/powerpoint/2010/main" val="23215192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2D3468F-7C08-4091-B987-93586C4A7562}" type="slidenum">
              <a:rPr kumimoji="1" lang="ja-JP" altLang="en-US" smtClean="0"/>
              <a:pPr/>
              <a:t>8</a:t>
            </a:fld>
            <a:endParaRPr kumimoji="1" lang="ja-JP" altLang="en-US"/>
          </a:p>
        </p:txBody>
      </p:sp>
    </p:spTree>
    <p:extLst>
      <p:ext uri="{BB962C8B-B14F-4D97-AF65-F5344CB8AC3E}">
        <p14:creationId xmlns:p14="http://schemas.microsoft.com/office/powerpoint/2010/main" val="1795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20</a:t>
            </a:fld>
            <a:endParaRPr kumimoji="1" lang="ja-JP" altLang="en-US"/>
          </a:p>
        </p:txBody>
      </p:sp>
    </p:spTree>
    <p:extLst>
      <p:ext uri="{BB962C8B-B14F-4D97-AF65-F5344CB8AC3E}">
        <p14:creationId xmlns:p14="http://schemas.microsoft.com/office/powerpoint/2010/main" val="1768368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21</a:t>
            </a:fld>
            <a:endParaRPr kumimoji="1" lang="ja-JP" altLang="en-US"/>
          </a:p>
        </p:txBody>
      </p:sp>
    </p:spTree>
    <p:extLst>
      <p:ext uri="{BB962C8B-B14F-4D97-AF65-F5344CB8AC3E}">
        <p14:creationId xmlns:p14="http://schemas.microsoft.com/office/powerpoint/2010/main" val="1313567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24</a:t>
            </a:fld>
            <a:endParaRPr kumimoji="1" lang="ja-JP" altLang="en-US"/>
          </a:p>
        </p:txBody>
      </p:sp>
    </p:spTree>
    <p:extLst>
      <p:ext uri="{BB962C8B-B14F-4D97-AF65-F5344CB8AC3E}">
        <p14:creationId xmlns:p14="http://schemas.microsoft.com/office/powerpoint/2010/main" val="385574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25</a:t>
            </a:fld>
            <a:endParaRPr kumimoji="1" lang="ja-JP" altLang="en-US"/>
          </a:p>
        </p:txBody>
      </p:sp>
    </p:spTree>
    <p:extLst>
      <p:ext uri="{BB962C8B-B14F-4D97-AF65-F5344CB8AC3E}">
        <p14:creationId xmlns:p14="http://schemas.microsoft.com/office/powerpoint/2010/main" val="149291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26</a:t>
            </a:fld>
            <a:endParaRPr kumimoji="1" lang="ja-JP" altLang="en-US"/>
          </a:p>
        </p:txBody>
      </p:sp>
    </p:spTree>
    <p:extLst>
      <p:ext uri="{BB962C8B-B14F-4D97-AF65-F5344CB8AC3E}">
        <p14:creationId xmlns:p14="http://schemas.microsoft.com/office/powerpoint/2010/main" val="177058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2D3468F-7C08-4091-B987-93586C4A7562}" type="slidenum">
              <a:rPr kumimoji="1" lang="ja-JP" altLang="en-US" smtClean="0"/>
              <a:pPr/>
              <a:t>9</a:t>
            </a:fld>
            <a:endParaRPr kumimoji="1" lang="ja-JP" altLang="en-US"/>
          </a:p>
        </p:txBody>
      </p:sp>
    </p:spTree>
    <p:extLst>
      <p:ext uri="{BB962C8B-B14F-4D97-AF65-F5344CB8AC3E}">
        <p14:creationId xmlns:p14="http://schemas.microsoft.com/office/powerpoint/2010/main" val="424672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a:t>
            </a:fld>
            <a:endParaRPr kumimoji="1" lang="ja-JP" altLang="en-US"/>
          </a:p>
        </p:txBody>
      </p:sp>
    </p:spTree>
    <p:extLst>
      <p:ext uri="{BB962C8B-B14F-4D97-AF65-F5344CB8AC3E}">
        <p14:creationId xmlns:p14="http://schemas.microsoft.com/office/powerpoint/2010/main" val="330510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12</a:t>
            </a:fld>
            <a:endParaRPr lang="en-US" altLang="ja-JP" smtClean="0">
              <a:latin typeface="Arial" pitchFamily="34" charset="0"/>
            </a:endParaRPr>
          </a:p>
        </p:txBody>
      </p:sp>
    </p:spTree>
    <p:extLst>
      <p:ext uri="{BB962C8B-B14F-4D97-AF65-F5344CB8AC3E}">
        <p14:creationId xmlns:p14="http://schemas.microsoft.com/office/powerpoint/2010/main" val="46943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13</a:t>
            </a:fld>
            <a:endParaRPr lang="en-US" altLang="ja-JP" smtClean="0">
              <a:latin typeface="Arial" pitchFamily="34" charset="0"/>
            </a:endParaRPr>
          </a:p>
        </p:txBody>
      </p:sp>
    </p:spTree>
    <p:extLst>
      <p:ext uri="{BB962C8B-B14F-4D97-AF65-F5344CB8AC3E}">
        <p14:creationId xmlns:p14="http://schemas.microsoft.com/office/powerpoint/2010/main" val="412403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14</a:t>
            </a:fld>
            <a:endParaRPr kumimoji="1" lang="ja-JP" altLang="en-US"/>
          </a:p>
        </p:txBody>
      </p:sp>
    </p:spTree>
    <p:extLst>
      <p:ext uri="{BB962C8B-B14F-4D97-AF65-F5344CB8AC3E}">
        <p14:creationId xmlns:p14="http://schemas.microsoft.com/office/powerpoint/2010/main" val="355022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16</a:t>
            </a:fld>
            <a:endParaRPr kumimoji="1" lang="ja-JP" altLang="en-US"/>
          </a:p>
        </p:txBody>
      </p:sp>
    </p:spTree>
    <p:extLst>
      <p:ext uri="{BB962C8B-B14F-4D97-AF65-F5344CB8AC3E}">
        <p14:creationId xmlns:p14="http://schemas.microsoft.com/office/powerpoint/2010/main" val="7393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EC83B39-B464-4F12-8F7E-B70F6C82C332}" type="slidenum">
              <a:rPr kumimoji="1" lang="ja-JP" altLang="en-US" smtClean="0"/>
              <a:pPr/>
              <a:t>17</a:t>
            </a:fld>
            <a:endParaRPr kumimoji="1" lang="ja-JP" altLang="en-US"/>
          </a:p>
        </p:txBody>
      </p:sp>
    </p:spTree>
    <p:extLst>
      <p:ext uri="{BB962C8B-B14F-4D97-AF65-F5344CB8AC3E}">
        <p14:creationId xmlns:p14="http://schemas.microsoft.com/office/powerpoint/2010/main" val="357572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2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82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D9CF83-0FC3-4306-9DFD-DC9AF24EC7E8}" type="slidenum">
              <a:rPr lang="ja-JP" altLang="en-US" smtClean="0">
                <a:latin typeface="Arial" pitchFamily="34" charset="0"/>
              </a:rPr>
              <a:pPr/>
              <a:t>18</a:t>
            </a:fld>
            <a:endParaRPr lang="ja-JP" altLang="en-US" smtClean="0">
              <a:latin typeface="Arial" pitchFamily="34" charset="0"/>
            </a:endParaRPr>
          </a:p>
        </p:txBody>
      </p:sp>
    </p:spTree>
    <p:extLst>
      <p:ext uri="{BB962C8B-B14F-4D97-AF65-F5344CB8AC3E}">
        <p14:creationId xmlns:p14="http://schemas.microsoft.com/office/powerpoint/2010/main" val="161384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64558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66574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94937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64257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46521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8719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75080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45449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17590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88277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2016/2/27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334759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A009D-864A-413F-8EEA-0D8FD8B7078F}" type="datetimeFigureOut">
              <a:rPr kumimoji="1" lang="ja-JP" altLang="en-US" smtClean="0"/>
              <a:t>2016/2/27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304370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izmodo.jp/2015/06/post_17411.html" TargetMode="External"/><Relationship Id="rId2" Type="http://schemas.openxmlformats.org/officeDocument/2006/relationships/hyperlink" Target="http://www.gizmodo.jp/2015/07/ai.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 Id="rId4" Type="http://schemas.openxmlformats.org/officeDocument/2006/relationships/hyperlink" Target="https://www.g-contents.jp/2015/data/2_aihr.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youtu.be/74JzBgm9Mz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UXfsZy5Ru_8" TargetMode="Externa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hyperlink" Target="https://youtu.be/uJOLxHeesx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25.yahoo.co.jp/fushigi/wxr_detail/?id=20140410-00035672-r25&amp;c=0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normAutofit/>
          </a:bodyPr>
          <a:lstStyle/>
          <a:p>
            <a:r>
              <a:rPr kumimoji="1" lang="ja-JP" altLang="en-US" dirty="0" smtClean="0"/>
              <a:t>ピカソの贋作は本物を超えれるか？　「人流」の提唱</a:t>
            </a:r>
            <a:endParaRPr kumimoji="1" lang="ja-JP" altLang="en-US" dirty="0"/>
          </a:p>
        </p:txBody>
      </p:sp>
      <p:sp>
        <p:nvSpPr>
          <p:cNvPr id="3" name="サブタイトル 2"/>
          <p:cNvSpPr>
            <a:spLocks noGrp="1"/>
          </p:cNvSpPr>
          <p:nvPr>
            <p:ph type="subTitle" idx="1"/>
          </p:nvPr>
        </p:nvSpPr>
        <p:spPr>
          <a:xfrm>
            <a:off x="1524000" y="4456048"/>
            <a:ext cx="9144000" cy="1655762"/>
          </a:xfrm>
        </p:spPr>
        <p:txBody>
          <a:bodyPr/>
          <a:lstStyle/>
          <a:p>
            <a:r>
              <a:rPr kumimoji="1" lang="ja-JP" altLang="en-US" dirty="0" smtClean="0"/>
              <a:t>人流・観光研究所長</a:t>
            </a:r>
            <a:endParaRPr kumimoji="1" lang="en-US" altLang="ja-JP" dirty="0" smtClean="0"/>
          </a:p>
          <a:p>
            <a:r>
              <a:rPr lang="ja-JP" altLang="en-US" dirty="0" smtClean="0"/>
              <a:t>寺前秀一（観光学博士）</a:t>
            </a:r>
            <a:endParaRPr kumimoji="1" lang="ja-JP" altLang="en-US" dirty="0"/>
          </a:p>
        </p:txBody>
      </p:sp>
    </p:spTree>
    <p:extLst>
      <p:ext uri="{BB962C8B-B14F-4D97-AF65-F5344CB8AC3E}">
        <p14:creationId xmlns:p14="http://schemas.microsoft.com/office/powerpoint/2010/main" val="3154289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a:t>
            </a:r>
            <a:r>
              <a:rPr kumimoji="1" lang="en-US" altLang="ja-JP" dirty="0" err="1" smtClean="0"/>
              <a:t>streetview</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観光資源の範疇化、評価　　主観的であり、政策と不協和</a:t>
            </a:r>
            <a:endParaRPr kumimoji="1" lang="en-US" altLang="ja-JP" dirty="0" smtClean="0"/>
          </a:p>
          <a:p>
            <a:r>
              <a:rPr lang="ja-JP" altLang="en-US" dirty="0" smtClean="0"/>
              <a:t>観光案内ガイドブック　いずれ</a:t>
            </a:r>
            <a:r>
              <a:rPr lang="en-US" altLang="ja-JP" dirty="0" smtClean="0">
                <a:solidFill>
                  <a:srgbClr val="FF0000"/>
                </a:solidFill>
              </a:rPr>
              <a:t>GOOGLE</a:t>
            </a:r>
            <a:r>
              <a:rPr lang="ja-JP" altLang="en-US" dirty="0" smtClean="0">
                <a:solidFill>
                  <a:srgbClr val="FF0000"/>
                </a:solidFill>
              </a:rPr>
              <a:t>の無償ビジネスモデルに吸収</a:t>
            </a:r>
            <a:endParaRPr lang="en-US" altLang="ja-JP" dirty="0" smtClean="0">
              <a:solidFill>
                <a:srgbClr val="FF0000"/>
              </a:solidFill>
            </a:endParaRPr>
          </a:p>
          <a:p>
            <a:r>
              <a:rPr lang="en-US" altLang="ja-JP" dirty="0" smtClean="0">
                <a:hlinkClick r:id="rId2"/>
              </a:rPr>
              <a:t>http</a:t>
            </a:r>
            <a:r>
              <a:rPr lang="en-US" altLang="ja-JP" dirty="0">
                <a:hlinkClick r:id="rId2"/>
              </a:rPr>
              <a:t>://</a:t>
            </a:r>
            <a:r>
              <a:rPr lang="en-US" altLang="ja-JP" dirty="0" smtClean="0">
                <a:hlinkClick r:id="rId2"/>
              </a:rPr>
              <a:t>www.gizmodo.jp/2015/07/ai.html</a:t>
            </a:r>
            <a:endParaRPr lang="en-US" altLang="ja-JP" dirty="0" smtClean="0"/>
          </a:p>
          <a:p>
            <a:r>
              <a:rPr lang="en-US" altLang="ja-JP" dirty="0">
                <a:hlinkClick r:id="rId3"/>
              </a:rPr>
              <a:t>http://www.gizmodo.jp/2015/06/post_17411.html</a:t>
            </a:r>
            <a:endParaRPr lang="en-US" altLang="ja-JP" dirty="0"/>
          </a:p>
          <a:p>
            <a:endParaRPr kumimoji="1" lang="ja-JP" altLang="en-US" dirty="0"/>
          </a:p>
        </p:txBody>
      </p:sp>
    </p:spTree>
    <p:extLst>
      <p:ext uri="{BB962C8B-B14F-4D97-AF65-F5344CB8AC3E}">
        <p14:creationId xmlns:p14="http://schemas.microsoft.com/office/powerpoint/2010/main" val="116494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a:ln w="76200">
            <a:solidFill>
              <a:schemeClr val="tx1">
                <a:lumMod val="95000"/>
                <a:lumOff val="5000"/>
              </a:schemeClr>
            </a:solidFill>
          </a:ln>
        </p:spPr>
        <p:txBody>
          <a:bodyPr>
            <a:normAutofit/>
          </a:bodyPr>
          <a:lstStyle/>
          <a:p>
            <a:pPr algn="ctr"/>
            <a:r>
              <a:rPr kumimoji="1" lang="ja-JP" altLang="en-US" dirty="0" smtClean="0"/>
              <a:t>概念</a:t>
            </a:r>
            <a:r>
              <a:rPr kumimoji="1" lang="en-US" altLang="ja-JP" dirty="0" smtClean="0"/>
              <a:t>『</a:t>
            </a:r>
            <a:r>
              <a:rPr kumimoji="1" lang="ja-JP" altLang="en-US" dirty="0" smtClean="0"/>
              <a:t>「楽しみ」の旅</a:t>
            </a:r>
            <a:r>
              <a:rPr kumimoji="1" lang="en-US" altLang="ja-JP" dirty="0" smtClean="0"/>
              <a:t>』</a:t>
            </a:r>
            <a:r>
              <a:rPr kumimoji="1" lang="ja-JP" altLang="en-US" dirty="0" smtClean="0"/>
              <a:t>を区別させる</a:t>
            </a:r>
            <a:r>
              <a:rPr kumimoji="1" lang="en-US" altLang="ja-JP" dirty="0" smtClean="0"/>
              <a:t/>
            </a:r>
            <a:br>
              <a:rPr kumimoji="1" lang="en-US" altLang="ja-JP" dirty="0" smtClean="0"/>
            </a:br>
            <a:r>
              <a:rPr kumimoji="1" lang="ja-JP" altLang="en-US" dirty="0" smtClean="0"/>
              <a:t>社会的必要性の発生</a:t>
            </a:r>
            <a:endParaRPr kumimoji="1" lang="ja-JP" altLang="en-US" dirty="0"/>
          </a:p>
        </p:txBody>
      </p:sp>
      <p:sp>
        <p:nvSpPr>
          <p:cNvPr id="4" name="角丸四角形 3"/>
          <p:cNvSpPr/>
          <p:nvPr/>
        </p:nvSpPr>
        <p:spPr>
          <a:xfrm>
            <a:off x="5591944" y="1844824"/>
            <a:ext cx="1872208" cy="936104"/>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accent6">
                    <a:lumMod val="50000"/>
                  </a:schemeClr>
                </a:solidFill>
              </a:rPr>
              <a:t>必然の旅</a:t>
            </a:r>
          </a:p>
        </p:txBody>
      </p:sp>
      <p:sp>
        <p:nvSpPr>
          <p:cNvPr id="6" name="角丸四角形 5"/>
          <p:cNvSpPr/>
          <p:nvPr/>
        </p:nvSpPr>
        <p:spPr>
          <a:xfrm>
            <a:off x="7752184" y="1844824"/>
            <a:ext cx="2160240" cy="936104"/>
          </a:xfrm>
          <a:prstGeom prst="roundRec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楽しみの旅</a:t>
            </a:r>
          </a:p>
        </p:txBody>
      </p:sp>
      <p:sp>
        <p:nvSpPr>
          <p:cNvPr id="7" name="正方形/長方形 6"/>
          <p:cNvSpPr/>
          <p:nvPr/>
        </p:nvSpPr>
        <p:spPr>
          <a:xfrm>
            <a:off x="6312024" y="5250904"/>
            <a:ext cx="1656184" cy="914400"/>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能動的</a:t>
            </a:r>
            <a:endParaRPr lang="en-US" altLang="ja-JP" dirty="0">
              <a:solidFill>
                <a:schemeClr val="tx1"/>
              </a:solidFill>
            </a:endParaRPr>
          </a:p>
          <a:p>
            <a:pPr algn="ctr"/>
            <a:r>
              <a:rPr lang="ja-JP" altLang="en-US" sz="1400" dirty="0">
                <a:solidFill>
                  <a:schemeClr val="tx1"/>
                </a:solidFill>
              </a:rPr>
              <a:t>アウトバウンド的</a:t>
            </a:r>
          </a:p>
        </p:txBody>
      </p:sp>
      <p:sp>
        <p:nvSpPr>
          <p:cNvPr id="8" name="正方形/長方形 7"/>
          <p:cNvSpPr/>
          <p:nvPr/>
        </p:nvSpPr>
        <p:spPr>
          <a:xfrm>
            <a:off x="8472264" y="5250904"/>
            <a:ext cx="1584176" cy="914400"/>
          </a:xfrm>
          <a:prstGeom prst="rect">
            <a:avLst/>
          </a:prstGeom>
          <a:solidFill>
            <a:schemeClr val="bg1">
              <a:lumMod val="95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受動的</a:t>
            </a:r>
            <a:endParaRPr lang="en-US" altLang="ja-JP" dirty="0">
              <a:solidFill>
                <a:schemeClr val="tx1"/>
              </a:solidFill>
            </a:endParaRPr>
          </a:p>
          <a:p>
            <a:pPr algn="ctr"/>
            <a:r>
              <a:rPr lang="ja-JP" altLang="en-US" sz="1600" dirty="0">
                <a:solidFill>
                  <a:schemeClr val="tx1"/>
                </a:solidFill>
              </a:rPr>
              <a:t>インバウンド的</a:t>
            </a:r>
          </a:p>
        </p:txBody>
      </p:sp>
      <p:sp>
        <p:nvSpPr>
          <p:cNvPr id="10" name="角丸四角形 9"/>
          <p:cNvSpPr/>
          <p:nvPr/>
        </p:nvSpPr>
        <p:spPr>
          <a:xfrm>
            <a:off x="5231904" y="1700808"/>
            <a:ext cx="5040560" cy="1296144"/>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schemeClr val="tx1"/>
              </a:solidFill>
            </a:endParaRPr>
          </a:p>
        </p:txBody>
      </p:sp>
      <p:sp>
        <p:nvSpPr>
          <p:cNvPr id="12" name="角丸四角形 11"/>
          <p:cNvSpPr/>
          <p:nvPr/>
        </p:nvSpPr>
        <p:spPr>
          <a:xfrm>
            <a:off x="6168008" y="5040560"/>
            <a:ext cx="4104456" cy="1844824"/>
          </a:xfrm>
          <a:prstGeom prst="round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schemeClr val="tx1"/>
              </a:solidFill>
            </a:endParaRPr>
          </a:p>
          <a:p>
            <a:pPr algn="ctr"/>
            <a:endParaRPr lang="en-US" altLang="ja-JP" sz="2400" dirty="0">
              <a:solidFill>
                <a:schemeClr val="tx1"/>
              </a:solidFill>
            </a:endParaRPr>
          </a:p>
          <a:p>
            <a:pPr algn="ctr"/>
            <a:endParaRPr lang="en-US" altLang="ja-JP" sz="2400" dirty="0">
              <a:solidFill>
                <a:schemeClr val="tx1"/>
              </a:solidFill>
            </a:endParaRPr>
          </a:p>
          <a:p>
            <a:pPr algn="ctr"/>
            <a:r>
              <a:rPr lang="ja-JP" altLang="en-US" sz="2400" dirty="0">
                <a:solidFill>
                  <a:schemeClr val="tx1"/>
                </a:solidFill>
              </a:rPr>
              <a:t>文学のテーマ（緊張関係）</a:t>
            </a:r>
            <a:endParaRPr lang="en-US" altLang="ja-JP" sz="2400" dirty="0">
              <a:solidFill>
                <a:schemeClr val="tx1"/>
              </a:solidFill>
            </a:endParaRPr>
          </a:p>
        </p:txBody>
      </p:sp>
      <p:sp>
        <p:nvSpPr>
          <p:cNvPr id="13" name="下矢印 12"/>
          <p:cNvSpPr/>
          <p:nvPr/>
        </p:nvSpPr>
        <p:spPr>
          <a:xfrm>
            <a:off x="7328520" y="3356992"/>
            <a:ext cx="3159968" cy="1512168"/>
          </a:xfrm>
          <a:prstGeom prst="down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b="1" dirty="0">
              <a:solidFill>
                <a:schemeClr val="tx1"/>
              </a:solidFill>
            </a:endParaRPr>
          </a:p>
          <a:p>
            <a:pPr algn="ctr"/>
            <a:r>
              <a:rPr lang="ja-JP" altLang="en-US" sz="2400" b="1" dirty="0">
                <a:solidFill>
                  <a:schemeClr val="tx1"/>
                </a:solidFill>
              </a:rPr>
              <a:t>大衆化</a:t>
            </a:r>
            <a:endParaRPr lang="en-US" altLang="ja-JP" sz="2400" b="1" dirty="0">
              <a:solidFill>
                <a:schemeClr val="tx1"/>
              </a:solidFill>
            </a:endParaRPr>
          </a:p>
          <a:p>
            <a:pPr algn="ctr"/>
            <a:r>
              <a:rPr lang="ja-JP" altLang="en-US" sz="1400" b="1" dirty="0">
                <a:solidFill>
                  <a:schemeClr val="tx1"/>
                </a:solidFill>
              </a:rPr>
              <a:t>↓</a:t>
            </a:r>
            <a:endParaRPr lang="en-US" altLang="ja-JP" sz="1400" b="1" dirty="0">
              <a:solidFill>
                <a:schemeClr val="tx1"/>
              </a:solidFill>
            </a:endParaRPr>
          </a:p>
          <a:p>
            <a:pPr algn="ctr"/>
            <a:r>
              <a:rPr lang="ja-JP" altLang="en-US" sz="2400" b="1" dirty="0">
                <a:solidFill>
                  <a:schemeClr val="tx1"/>
                </a:solidFill>
              </a:rPr>
              <a:t>観光</a:t>
            </a:r>
            <a:r>
              <a:rPr lang="ja-JP" altLang="en-US" sz="2800" b="1" dirty="0">
                <a:solidFill>
                  <a:srgbClr val="FF0000"/>
                </a:solidFill>
              </a:rPr>
              <a:t>概念</a:t>
            </a:r>
            <a:r>
              <a:rPr lang="ja-JP" altLang="en-US" sz="2400" b="1" dirty="0">
                <a:solidFill>
                  <a:schemeClr val="tx1"/>
                </a:solidFill>
              </a:rPr>
              <a:t>の発生</a:t>
            </a:r>
          </a:p>
        </p:txBody>
      </p:sp>
      <p:sp>
        <p:nvSpPr>
          <p:cNvPr id="19" name="左右矢印 18"/>
          <p:cNvSpPr/>
          <p:nvPr/>
        </p:nvSpPr>
        <p:spPr>
          <a:xfrm>
            <a:off x="5519936" y="5517232"/>
            <a:ext cx="648072" cy="504056"/>
          </a:xfrm>
          <a:prstGeom prst="lef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角丸四角形 19"/>
          <p:cNvSpPr/>
          <p:nvPr/>
        </p:nvSpPr>
        <p:spPr>
          <a:xfrm>
            <a:off x="1703512" y="5085184"/>
            <a:ext cx="1423392" cy="93610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中間財</a:t>
            </a:r>
          </a:p>
        </p:txBody>
      </p:sp>
      <p:sp>
        <p:nvSpPr>
          <p:cNvPr id="21" name="角丸四角形 20"/>
          <p:cNvSpPr/>
          <p:nvPr/>
        </p:nvSpPr>
        <p:spPr>
          <a:xfrm>
            <a:off x="3791744" y="5085184"/>
            <a:ext cx="1440160" cy="936104"/>
          </a:xfrm>
          <a:prstGeom prst="roundRect">
            <a:avLst/>
          </a:prstGeom>
          <a:solidFill>
            <a:schemeClr val="bg1">
              <a:lumMod val="95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最終</a:t>
            </a:r>
            <a:endParaRPr lang="en-US" altLang="ja-JP" sz="2800" b="1" dirty="0">
              <a:solidFill>
                <a:schemeClr val="tx1"/>
              </a:solidFill>
            </a:endParaRPr>
          </a:p>
          <a:p>
            <a:pPr algn="ctr"/>
            <a:r>
              <a:rPr lang="ja-JP" altLang="en-US" sz="2800" b="1" dirty="0">
                <a:solidFill>
                  <a:schemeClr val="tx1"/>
                </a:solidFill>
              </a:rPr>
              <a:t>消費財</a:t>
            </a:r>
          </a:p>
        </p:txBody>
      </p:sp>
      <p:sp>
        <p:nvSpPr>
          <p:cNvPr id="22" name="角丸四角形 21"/>
          <p:cNvSpPr/>
          <p:nvPr/>
        </p:nvSpPr>
        <p:spPr>
          <a:xfrm>
            <a:off x="1524000" y="4869160"/>
            <a:ext cx="3995936" cy="1988840"/>
          </a:xfrm>
          <a:prstGeom prst="round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a:solidFill>
                <a:schemeClr val="tx1"/>
              </a:solidFill>
            </a:endParaRPr>
          </a:p>
          <a:p>
            <a:pPr algn="ctr"/>
            <a:endParaRPr lang="en-US" altLang="ja-JP" sz="2400" dirty="0">
              <a:solidFill>
                <a:schemeClr val="tx1"/>
              </a:solidFill>
            </a:endParaRPr>
          </a:p>
          <a:p>
            <a:pPr algn="ctr"/>
            <a:endParaRPr lang="en-US" altLang="ja-JP" sz="2400" dirty="0">
              <a:solidFill>
                <a:schemeClr val="tx1"/>
              </a:solidFill>
            </a:endParaRPr>
          </a:p>
          <a:p>
            <a:pPr algn="ctr"/>
            <a:r>
              <a:rPr lang="en-US" altLang="ja-JP" sz="2400" i="1" dirty="0">
                <a:solidFill>
                  <a:schemeClr val="tx1"/>
                </a:solidFill>
              </a:rPr>
              <a:t>UN</a:t>
            </a:r>
            <a:r>
              <a:rPr lang="en-US" altLang="ja-JP" sz="2400" dirty="0">
                <a:solidFill>
                  <a:schemeClr val="tx1"/>
                </a:solidFill>
              </a:rPr>
              <a:t>WTO</a:t>
            </a:r>
            <a:r>
              <a:rPr lang="ja-JP" altLang="en-US" sz="2400" i="1" dirty="0">
                <a:solidFill>
                  <a:schemeClr val="tx1"/>
                </a:solidFill>
              </a:rPr>
              <a:t>統計　　</a:t>
            </a:r>
            <a:r>
              <a:rPr lang="ja-JP" altLang="en-US" sz="2400" dirty="0">
                <a:solidFill>
                  <a:schemeClr val="tx1"/>
                </a:solidFill>
              </a:rPr>
              <a:t>観光経済学</a:t>
            </a:r>
            <a:endParaRPr lang="en-US" altLang="ja-JP" sz="2400" dirty="0">
              <a:solidFill>
                <a:schemeClr val="tx1"/>
              </a:solidFill>
            </a:endParaRPr>
          </a:p>
        </p:txBody>
      </p:sp>
      <p:sp>
        <p:nvSpPr>
          <p:cNvPr id="23" name="左右矢印 22"/>
          <p:cNvSpPr/>
          <p:nvPr/>
        </p:nvSpPr>
        <p:spPr>
          <a:xfrm>
            <a:off x="3143672" y="5436840"/>
            <a:ext cx="648072" cy="368424"/>
          </a:xfrm>
          <a:prstGeom prst="leftRightArrow">
            <a:avLst/>
          </a:prstGeom>
          <a:solidFill>
            <a:schemeClr val="tx2">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左右矢印 23"/>
          <p:cNvSpPr/>
          <p:nvPr/>
        </p:nvSpPr>
        <p:spPr>
          <a:xfrm>
            <a:off x="7968208" y="5508848"/>
            <a:ext cx="496072" cy="368424"/>
          </a:xfrm>
          <a:prstGeom prst="leftRightArrow">
            <a:avLst/>
          </a:prstGeom>
          <a:solidFill>
            <a:schemeClr val="tx2">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円/楕円 16"/>
          <p:cNvSpPr/>
          <p:nvPr/>
        </p:nvSpPr>
        <p:spPr>
          <a:xfrm>
            <a:off x="929771" y="1786706"/>
            <a:ext cx="3312368" cy="2736304"/>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rPr>
              <a:t>規範性</a:t>
            </a:r>
            <a:r>
              <a:rPr lang="ja-JP" altLang="en-US" b="1" dirty="0">
                <a:solidFill>
                  <a:srgbClr val="FF0000"/>
                </a:solidFill>
              </a:rPr>
              <a:t>が前提の政策・制度論において、観光（の定義）の必要性は薄い</a:t>
            </a:r>
            <a:r>
              <a:rPr lang="en-US" altLang="ja-JP" b="1" dirty="0">
                <a:solidFill>
                  <a:srgbClr val="FF0000"/>
                </a:solidFill>
              </a:rPr>
              <a:t/>
            </a:r>
            <a:br>
              <a:rPr lang="en-US" altLang="ja-JP" b="1" dirty="0">
                <a:solidFill>
                  <a:srgbClr val="FF0000"/>
                </a:solidFill>
              </a:rPr>
            </a:br>
            <a:r>
              <a:rPr lang="ja-JP" altLang="en-US" sz="1600" b="1" dirty="0">
                <a:solidFill>
                  <a:schemeClr val="tx1">
                    <a:lumMod val="95000"/>
                    <a:lumOff val="5000"/>
                  </a:schemeClr>
                </a:solidFill>
              </a:rPr>
              <a:t>例　包括旅行運賃</a:t>
            </a:r>
            <a:endParaRPr lang="en-US" altLang="ja-JP" sz="1600" b="1" dirty="0">
              <a:solidFill>
                <a:schemeClr val="tx1">
                  <a:lumMod val="95000"/>
                  <a:lumOff val="5000"/>
                </a:schemeClr>
              </a:solidFill>
            </a:endParaRPr>
          </a:p>
          <a:p>
            <a:pPr algn="ctr"/>
            <a:r>
              <a:rPr lang="en-US" altLang="ja-JP" sz="1600" b="1" dirty="0">
                <a:solidFill>
                  <a:schemeClr val="tx1">
                    <a:lumMod val="95000"/>
                    <a:lumOff val="5000"/>
                  </a:schemeClr>
                </a:solidFill>
              </a:rPr>
              <a:t>(24</a:t>
            </a:r>
            <a:r>
              <a:rPr lang="ja-JP" altLang="en-US" sz="1600" b="1" dirty="0">
                <a:solidFill>
                  <a:schemeClr val="tx1">
                    <a:lumMod val="95000"/>
                    <a:lumOff val="5000"/>
                  </a:schemeClr>
                </a:solidFill>
              </a:rPr>
              <a:t>時間ルール</a:t>
            </a:r>
            <a:r>
              <a:rPr lang="en-US" altLang="ja-JP" sz="1600" b="1" dirty="0">
                <a:solidFill>
                  <a:schemeClr val="tx1">
                    <a:lumMod val="95000"/>
                    <a:lumOff val="5000"/>
                  </a:schemeClr>
                </a:solidFill>
              </a:rPr>
              <a:t>)</a:t>
            </a:r>
          </a:p>
          <a:p>
            <a:pPr algn="ctr"/>
            <a:r>
              <a:rPr lang="ja-JP" altLang="en-US" b="1" dirty="0">
                <a:solidFill>
                  <a:srgbClr val="FF0000"/>
                </a:solidFill>
              </a:rPr>
              <a:t>↓</a:t>
            </a:r>
            <a:endParaRPr lang="en-US" altLang="ja-JP" b="1" dirty="0">
              <a:solidFill>
                <a:srgbClr val="FF0000"/>
              </a:solidFill>
            </a:endParaRPr>
          </a:p>
          <a:p>
            <a:pPr algn="ctr"/>
            <a:r>
              <a:rPr lang="ja-JP" altLang="en-US" sz="3600" b="1" dirty="0">
                <a:solidFill>
                  <a:srgbClr val="FF0000"/>
                </a:solidFill>
              </a:rPr>
              <a:t>人流</a:t>
            </a:r>
            <a:r>
              <a:rPr lang="ja-JP" altLang="en-US" b="1" dirty="0">
                <a:solidFill>
                  <a:schemeClr val="tx1"/>
                </a:solidFill>
              </a:rPr>
              <a:t>概念の提唱</a:t>
            </a:r>
          </a:p>
        </p:txBody>
      </p:sp>
      <p:sp>
        <p:nvSpPr>
          <p:cNvPr id="18" name="右矢印 17"/>
          <p:cNvSpPr/>
          <p:nvPr/>
        </p:nvSpPr>
        <p:spPr>
          <a:xfrm flipH="1">
            <a:off x="4223792" y="2708920"/>
            <a:ext cx="2592288" cy="2592288"/>
          </a:xfrm>
          <a:prstGeom prst="rightArrow">
            <a:avLst>
              <a:gd name="adj1" fmla="val 6987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rPr>
              <a:t>政策論</a:t>
            </a:r>
            <a:r>
              <a:rPr lang="ja-JP" altLang="en-US" sz="2000" b="1" dirty="0">
                <a:solidFill>
                  <a:schemeClr val="tx1"/>
                </a:solidFill>
              </a:rPr>
              <a:t>（</a:t>
            </a:r>
            <a:r>
              <a:rPr lang="ja-JP" altLang="en-US" sz="2000" b="1" dirty="0">
                <a:solidFill>
                  <a:schemeClr val="accent6">
                    <a:lumMod val="50000"/>
                  </a:schemeClr>
                </a:solidFill>
              </a:rPr>
              <a:t>日常</a:t>
            </a:r>
            <a:r>
              <a:rPr lang="ja-JP" altLang="en-US" sz="2000" b="1" dirty="0">
                <a:solidFill>
                  <a:schemeClr val="tx1"/>
                </a:solidFill>
              </a:rPr>
              <a:t>・非日常の相対化</a:t>
            </a:r>
            <a:r>
              <a:rPr lang="ja-JP" altLang="en-US" sz="3200" b="1" dirty="0">
                <a:solidFill>
                  <a:schemeClr val="tx1"/>
                </a:solidFill>
              </a:rPr>
              <a:t>）</a:t>
            </a:r>
          </a:p>
        </p:txBody>
      </p:sp>
      <p:sp>
        <p:nvSpPr>
          <p:cNvPr id="25" name="左右矢印 24"/>
          <p:cNvSpPr/>
          <p:nvPr/>
        </p:nvSpPr>
        <p:spPr>
          <a:xfrm>
            <a:off x="3423320" y="6309320"/>
            <a:ext cx="296416" cy="224408"/>
          </a:xfrm>
          <a:prstGeom prst="leftRightArrow">
            <a:avLst/>
          </a:prstGeom>
          <a:solidFill>
            <a:schemeClr val="tx2">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3393816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12</a:t>
            </a:fld>
            <a:endParaRPr lang="en-US" altLang="ja-JP" smtClean="0">
              <a:latin typeface="Arial" pitchFamily="34" charset="0"/>
            </a:endParaRPr>
          </a:p>
        </p:txBody>
      </p:sp>
      <p:sp>
        <p:nvSpPr>
          <p:cNvPr id="13315" name="Rectangle 2"/>
          <p:cNvSpPr>
            <a:spLocks noGrp="1" noChangeArrowheads="1"/>
          </p:cNvSpPr>
          <p:nvPr>
            <p:ph type="ctrTitle"/>
          </p:nvPr>
        </p:nvSpPr>
        <p:spPr>
          <a:xfrm>
            <a:off x="1561381" y="791172"/>
            <a:ext cx="9033594" cy="1441450"/>
          </a:xfrm>
          <a:solidFill>
            <a:schemeClr val="bg1"/>
          </a:solidFill>
          <a:ln w="38100">
            <a:solidFill>
              <a:schemeClr val="tx1"/>
            </a:solidFill>
          </a:ln>
        </p:spPr>
        <p:txBody>
          <a:bodyPr anchor="ctr"/>
          <a:lstStyle/>
          <a:p>
            <a:r>
              <a:rPr lang="ja-JP" altLang="en-US" sz="4000" dirty="0"/>
              <a:t>政策</a:t>
            </a:r>
            <a:r>
              <a:rPr lang="ja-JP" altLang="en-US" sz="4000" dirty="0" smtClean="0"/>
              <a:t>論</a:t>
            </a:r>
            <a:r>
              <a:rPr lang="ja-JP" altLang="en-US" sz="4000" dirty="0"/>
              <a:t>の対象としての「観光」とは？</a:t>
            </a:r>
          </a:p>
        </p:txBody>
      </p:sp>
      <p:sp>
        <p:nvSpPr>
          <p:cNvPr id="13317" name="Oval 4"/>
          <p:cNvSpPr>
            <a:spLocks noChangeArrowheads="1"/>
          </p:cNvSpPr>
          <p:nvPr/>
        </p:nvSpPr>
        <p:spPr bwMode="auto">
          <a:xfrm>
            <a:off x="3216275" y="3573464"/>
            <a:ext cx="1995488" cy="1081087"/>
          </a:xfrm>
          <a:prstGeom prst="ellipse">
            <a:avLst/>
          </a:prstGeom>
          <a:noFill/>
          <a:ln w="57150">
            <a:solidFill>
              <a:schemeClr val="tx2"/>
            </a:solidFill>
            <a:round/>
            <a:headEnd/>
            <a:tailEnd/>
          </a:ln>
        </p:spPr>
        <p:txBody>
          <a:bodyPr wrap="none" anchor="ctr"/>
          <a:lstStyle/>
          <a:p>
            <a:r>
              <a:rPr lang="ja-JP" altLang="en-US">
                <a:solidFill>
                  <a:schemeClr val="tx2"/>
                </a:solidFill>
              </a:rPr>
              <a:t>日常生活圏</a:t>
            </a:r>
          </a:p>
        </p:txBody>
      </p:sp>
      <p:sp>
        <p:nvSpPr>
          <p:cNvPr id="13318" name="Oval 5"/>
          <p:cNvSpPr>
            <a:spLocks noChangeArrowheads="1"/>
          </p:cNvSpPr>
          <p:nvPr/>
        </p:nvSpPr>
        <p:spPr bwMode="auto">
          <a:xfrm>
            <a:off x="6980239" y="3573464"/>
            <a:ext cx="1995487" cy="1081087"/>
          </a:xfrm>
          <a:prstGeom prst="ellipse">
            <a:avLst/>
          </a:prstGeom>
          <a:noFill/>
          <a:ln w="38100">
            <a:solidFill>
              <a:schemeClr val="tx2"/>
            </a:solidFill>
            <a:round/>
            <a:headEnd/>
            <a:tailEnd/>
          </a:ln>
        </p:spPr>
        <p:txBody>
          <a:bodyPr wrap="none" anchor="ctr"/>
          <a:lstStyle/>
          <a:p>
            <a:r>
              <a:rPr lang="ja-JP" altLang="en-US">
                <a:solidFill>
                  <a:schemeClr val="tx2"/>
                </a:solidFill>
              </a:rPr>
              <a:t>非日常生活圏</a:t>
            </a:r>
          </a:p>
        </p:txBody>
      </p:sp>
      <p:sp>
        <p:nvSpPr>
          <p:cNvPr id="13319" name="AutoShape 6"/>
          <p:cNvSpPr>
            <a:spLocks noChangeArrowheads="1"/>
          </p:cNvSpPr>
          <p:nvPr/>
        </p:nvSpPr>
        <p:spPr bwMode="auto">
          <a:xfrm flipV="1">
            <a:off x="4881563" y="4581525"/>
            <a:ext cx="2654300" cy="647700"/>
          </a:xfrm>
          <a:prstGeom prst="curvedDownArrow">
            <a:avLst>
              <a:gd name="adj1" fmla="val 81961"/>
              <a:gd name="adj2" fmla="val 163922"/>
              <a:gd name="adj3" fmla="val 33333"/>
            </a:avLst>
          </a:prstGeom>
          <a:no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5573713" y="3860800"/>
            <a:ext cx="1098550" cy="641350"/>
          </a:xfrm>
          <a:prstGeom prst="rect">
            <a:avLst/>
          </a:prstGeom>
          <a:noFill/>
          <a:ln w="9525">
            <a:noFill/>
            <a:miter lim="800000"/>
            <a:headEnd/>
            <a:tailEnd/>
          </a:ln>
        </p:spPr>
        <p:txBody>
          <a:bodyPr wrap="none">
            <a:spAutoFit/>
          </a:bodyPr>
          <a:lstStyle/>
          <a:p>
            <a:r>
              <a:rPr lang="ja-JP" altLang="en-US" sz="3600">
                <a:solidFill>
                  <a:schemeClr val="tx2"/>
                </a:solidFill>
              </a:rPr>
              <a:t>移動</a:t>
            </a:r>
          </a:p>
        </p:txBody>
      </p:sp>
      <p:sp>
        <p:nvSpPr>
          <p:cNvPr id="13321" name="Text Box 8"/>
          <p:cNvSpPr txBox="1">
            <a:spLocks noChangeArrowheads="1"/>
          </p:cNvSpPr>
          <p:nvPr/>
        </p:nvSpPr>
        <p:spPr bwMode="auto">
          <a:xfrm>
            <a:off x="2240361" y="3141663"/>
            <a:ext cx="615553" cy="1870064"/>
          </a:xfrm>
          <a:prstGeom prst="rect">
            <a:avLst/>
          </a:prstGeom>
          <a:noFill/>
          <a:ln w="9525">
            <a:solidFill>
              <a:schemeClr val="tx1"/>
            </a:solidFill>
            <a:prstDash val="dash"/>
            <a:miter lim="800000"/>
            <a:headEnd/>
            <a:tailEnd/>
          </a:ln>
        </p:spPr>
        <p:txBody>
          <a:bodyPr vert="eaVert" wrap="none">
            <a:spAutoFit/>
          </a:bodyPr>
          <a:lstStyle/>
          <a:p>
            <a:r>
              <a:rPr lang="ja-JP" altLang="en-US" sz="2800"/>
              <a:t>定住が前提</a:t>
            </a:r>
          </a:p>
        </p:txBody>
      </p:sp>
      <p:sp>
        <p:nvSpPr>
          <p:cNvPr id="13322" name="AutoShape 10"/>
          <p:cNvSpPr>
            <a:spLocks noChangeArrowheads="1"/>
          </p:cNvSpPr>
          <p:nvPr/>
        </p:nvSpPr>
        <p:spPr bwMode="auto">
          <a:xfrm>
            <a:off x="3719513" y="5229226"/>
            <a:ext cx="3097212"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dirty="0">
                <a:solidFill>
                  <a:schemeClr val="tx1">
                    <a:lumMod val="95000"/>
                    <a:lumOff val="5000"/>
                  </a:schemeClr>
                </a:solidFill>
              </a:rPr>
              <a:t>一日交通圏の拡大</a:t>
            </a:r>
          </a:p>
        </p:txBody>
      </p:sp>
      <p:sp>
        <p:nvSpPr>
          <p:cNvPr id="13323" name="Oval 12"/>
          <p:cNvSpPr>
            <a:spLocks noChangeArrowheads="1"/>
          </p:cNvSpPr>
          <p:nvPr/>
        </p:nvSpPr>
        <p:spPr bwMode="auto">
          <a:xfrm>
            <a:off x="7535864" y="4868863"/>
            <a:ext cx="1081087" cy="1123950"/>
          </a:xfrm>
          <a:prstGeom prst="ellipse">
            <a:avLst/>
          </a:prstGeom>
          <a:solidFill>
            <a:schemeClr val="bg1"/>
          </a:solidFill>
          <a:ln w="9525">
            <a:solidFill>
              <a:schemeClr val="tx1"/>
            </a:solidFill>
            <a:round/>
            <a:headEnd/>
            <a:tailEnd/>
          </a:ln>
        </p:spPr>
        <p:txBody>
          <a:bodyPr wrap="none" anchor="ctr"/>
          <a:lstStyle/>
          <a:p>
            <a:r>
              <a:rPr lang="ja-JP" altLang="en-US">
                <a:solidFill>
                  <a:schemeClr val="accent2"/>
                </a:solidFill>
              </a:rPr>
              <a:t>旅行</a:t>
            </a:r>
          </a:p>
        </p:txBody>
      </p:sp>
      <p:sp>
        <p:nvSpPr>
          <p:cNvPr id="13324" name="AutoShape 13"/>
          <p:cNvSpPr>
            <a:spLocks noChangeArrowheads="1"/>
          </p:cNvSpPr>
          <p:nvPr/>
        </p:nvSpPr>
        <p:spPr bwMode="auto">
          <a:xfrm>
            <a:off x="8977313" y="2636839"/>
            <a:ext cx="863600" cy="2592387"/>
          </a:xfrm>
          <a:prstGeom prst="downArrow">
            <a:avLst>
              <a:gd name="adj1" fmla="val 50000"/>
              <a:gd name="adj2" fmla="val 75046"/>
            </a:avLst>
          </a:prstGeom>
          <a:noFill/>
          <a:ln w="9525">
            <a:solidFill>
              <a:schemeClr val="tx1"/>
            </a:solidFill>
            <a:miter lim="800000"/>
            <a:headEnd/>
            <a:tailEnd/>
          </a:ln>
        </p:spPr>
        <p:txBody>
          <a:bodyPr vert="eaVert" wrap="none" anchor="ctr"/>
          <a:lstStyle/>
          <a:p>
            <a:r>
              <a:rPr lang="ja-JP" altLang="en-US"/>
              <a:t>余暇時間の拡大</a:t>
            </a:r>
          </a:p>
        </p:txBody>
      </p:sp>
      <p:sp>
        <p:nvSpPr>
          <p:cNvPr id="13325" name="Oval 14"/>
          <p:cNvSpPr>
            <a:spLocks noChangeArrowheads="1"/>
          </p:cNvSpPr>
          <p:nvPr/>
        </p:nvSpPr>
        <p:spPr bwMode="auto">
          <a:xfrm>
            <a:off x="8220076" y="5805489"/>
            <a:ext cx="2124075" cy="936625"/>
          </a:xfrm>
          <a:prstGeom prst="ellipse">
            <a:avLst/>
          </a:prstGeom>
          <a:solidFill>
            <a:schemeClr val="bg1"/>
          </a:solidFill>
          <a:ln w="9525">
            <a:solidFill>
              <a:schemeClr val="tx1"/>
            </a:solidFill>
            <a:round/>
            <a:headEnd/>
            <a:tailEnd/>
          </a:ln>
        </p:spPr>
        <p:txBody>
          <a:bodyPr wrap="none" anchor="ctr"/>
          <a:lstStyle/>
          <a:p>
            <a:r>
              <a:rPr lang="ja-JP" altLang="en-US"/>
              <a:t>観光資源の</a:t>
            </a:r>
          </a:p>
          <a:p>
            <a:r>
              <a:rPr lang="ja-JP" altLang="en-US"/>
              <a:t>均一化</a:t>
            </a:r>
          </a:p>
        </p:txBody>
      </p:sp>
    </p:spTree>
    <p:extLst>
      <p:ext uri="{BB962C8B-B14F-4D97-AF65-F5344CB8AC3E}">
        <p14:creationId xmlns:p14="http://schemas.microsoft.com/office/powerpoint/2010/main" val="9769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13</a:t>
            </a:fld>
            <a:endParaRPr lang="en-US" altLang="ja-JP" smtClean="0">
              <a:latin typeface="Arial" pitchFamily="34" charset="0"/>
            </a:endParaRPr>
          </a:p>
        </p:txBody>
      </p:sp>
      <p:sp>
        <p:nvSpPr>
          <p:cNvPr id="13315" name="Rectangle 2"/>
          <p:cNvSpPr>
            <a:spLocks noGrp="1" noChangeArrowheads="1"/>
          </p:cNvSpPr>
          <p:nvPr>
            <p:ph type="ctrTitle"/>
          </p:nvPr>
        </p:nvSpPr>
        <p:spPr>
          <a:xfrm>
            <a:off x="1525018" y="187325"/>
            <a:ext cx="9251503" cy="1441450"/>
          </a:xfrm>
          <a:solidFill>
            <a:srgbClr val="FFFFCC"/>
          </a:solidFill>
          <a:ln w="38100">
            <a:solidFill>
              <a:schemeClr val="tx1"/>
            </a:solidFill>
          </a:ln>
        </p:spPr>
        <p:txBody>
          <a:bodyPr/>
          <a:lstStyle/>
          <a:p>
            <a:r>
              <a:rPr lang="ja-JP" altLang="en-US" sz="4000" dirty="0"/>
              <a:t>「非日常生活圏」から「日常圏」への接近</a:t>
            </a:r>
          </a:p>
        </p:txBody>
      </p:sp>
      <p:sp>
        <p:nvSpPr>
          <p:cNvPr id="13317" name="Oval 4"/>
          <p:cNvSpPr>
            <a:spLocks noChangeArrowheads="1"/>
          </p:cNvSpPr>
          <p:nvPr/>
        </p:nvSpPr>
        <p:spPr bwMode="auto">
          <a:xfrm>
            <a:off x="2423593" y="2420888"/>
            <a:ext cx="2664295" cy="1081534"/>
          </a:xfrm>
          <a:prstGeom prst="ellipse">
            <a:avLst/>
          </a:prstGeom>
          <a:noFill/>
          <a:ln w="57150">
            <a:solidFill>
              <a:schemeClr val="tx2"/>
            </a:solidFill>
            <a:round/>
            <a:headEnd/>
            <a:tailEnd/>
          </a:ln>
        </p:spPr>
        <p:txBody>
          <a:bodyPr wrap="none" anchor="ctr"/>
          <a:lstStyle/>
          <a:p>
            <a:pPr algn="ctr"/>
            <a:r>
              <a:rPr lang="ja-JP" altLang="en-US" sz="3200" dirty="0">
                <a:solidFill>
                  <a:schemeClr val="tx2"/>
                </a:solidFill>
              </a:rPr>
              <a:t>日常生活圏</a:t>
            </a:r>
          </a:p>
        </p:txBody>
      </p:sp>
      <p:sp>
        <p:nvSpPr>
          <p:cNvPr id="13318" name="Oval 5"/>
          <p:cNvSpPr>
            <a:spLocks noChangeArrowheads="1"/>
          </p:cNvSpPr>
          <p:nvPr/>
        </p:nvSpPr>
        <p:spPr bwMode="auto">
          <a:xfrm>
            <a:off x="6672064" y="2420889"/>
            <a:ext cx="2880320" cy="1081087"/>
          </a:xfrm>
          <a:prstGeom prst="ellipse">
            <a:avLst/>
          </a:prstGeom>
          <a:noFill/>
          <a:ln w="38100">
            <a:solidFill>
              <a:schemeClr val="tx2"/>
            </a:solidFill>
            <a:round/>
            <a:headEnd/>
            <a:tailEnd/>
          </a:ln>
        </p:spPr>
        <p:txBody>
          <a:bodyPr wrap="none" anchor="ctr"/>
          <a:lstStyle/>
          <a:p>
            <a:pPr algn="ctr"/>
            <a:r>
              <a:rPr lang="ja-JP" altLang="en-US" sz="3200" dirty="0">
                <a:solidFill>
                  <a:schemeClr val="tx2"/>
                </a:solidFill>
              </a:rPr>
              <a:t>非日常生活圏</a:t>
            </a:r>
          </a:p>
        </p:txBody>
      </p:sp>
      <p:sp>
        <p:nvSpPr>
          <p:cNvPr id="13319" name="AutoShape 6"/>
          <p:cNvSpPr>
            <a:spLocks noChangeArrowheads="1"/>
          </p:cNvSpPr>
          <p:nvPr/>
        </p:nvSpPr>
        <p:spPr bwMode="auto">
          <a:xfrm flipH="1" flipV="1">
            <a:off x="4367808" y="3213348"/>
            <a:ext cx="2808312" cy="647700"/>
          </a:xfrm>
          <a:prstGeom prst="curvedDownArrow">
            <a:avLst>
              <a:gd name="adj1" fmla="val 81961"/>
              <a:gd name="adj2" fmla="val 163922"/>
              <a:gd name="adj3" fmla="val 33333"/>
            </a:avLst>
          </a:prstGeom>
          <a:solidFill>
            <a:schemeClr val="accent6">
              <a:lumMod val="20000"/>
              <a:lumOff val="80000"/>
            </a:schemeClr>
          </a:solid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5375920" y="2996952"/>
            <a:ext cx="1098550" cy="641350"/>
          </a:xfrm>
          <a:prstGeom prst="rect">
            <a:avLst/>
          </a:prstGeom>
          <a:noFill/>
          <a:ln w="9525">
            <a:noFill/>
            <a:miter lim="800000"/>
            <a:headEnd/>
            <a:tailEnd/>
          </a:ln>
        </p:spPr>
        <p:txBody>
          <a:bodyPr wrap="none">
            <a:spAutoFit/>
          </a:bodyPr>
          <a:lstStyle/>
          <a:p>
            <a:r>
              <a:rPr lang="ja-JP" altLang="en-US" sz="3600" dirty="0">
                <a:solidFill>
                  <a:srgbClr val="FF0000"/>
                </a:solidFill>
              </a:rPr>
              <a:t>移動</a:t>
            </a:r>
          </a:p>
        </p:txBody>
      </p:sp>
      <p:sp>
        <p:nvSpPr>
          <p:cNvPr id="13322" name="AutoShape 10"/>
          <p:cNvSpPr>
            <a:spLocks noChangeArrowheads="1"/>
          </p:cNvSpPr>
          <p:nvPr/>
        </p:nvSpPr>
        <p:spPr bwMode="auto">
          <a:xfrm flipH="1">
            <a:off x="4008636" y="3717033"/>
            <a:ext cx="3887564"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sz="3600" dirty="0"/>
              <a:t>移動の容易化</a:t>
            </a:r>
          </a:p>
        </p:txBody>
      </p:sp>
      <p:sp>
        <p:nvSpPr>
          <p:cNvPr id="14" name="Text Box 7"/>
          <p:cNvSpPr txBox="1">
            <a:spLocks noChangeArrowheads="1"/>
          </p:cNvSpPr>
          <p:nvPr/>
        </p:nvSpPr>
        <p:spPr bwMode="auto">
          <a:xfrm>
            <a:off x="7161020" y="1772817"/>
            <a:ext cx="2031325" cy="646331"/>
          </a:xfrm>
          <a:prstGeom prst="rect">
            <a:avLst/>
          </a:prstGeom>
          <a:noFill/>
          <a:ln w="9525">
            <a:noFill/>
            <a:miter lim="800000"/>
            <a:headEnd/>
            <a:tailEnd/>
          </a:ln>
        </p:spPr>
        <p:txBody>
          <a:bodyPr wrap="none">
            <a:spAutoFit/>
          </a:bodyPr>
          <a:lstStyle/>
          <a:p>
            <a:r>
              <a:rPr lang="ja-JP" altLang="en-US" sz="3600" dirty="0">
                <a:solidFill>
                  <a:srgbClr val="FF0000"/>
                </a:solidFill>
              </a:rPr>
              <a:t>提供行動</a:t>
            </a:r>
          </a:p>
        </p:txBody>
      </p:sp>
      <p:sp>
        <p:nvSpPr>
          <p:cNvPr id="15" name="Text Box 7"/>
          <p:cNvSpPr txBox="1">
            <a:spLocks noChangeArrowheads="1"/>
          </p:cNvSpPr>
          <p:nvPr/>
        </p:nvSpPr>
        <p:spPr bwMode="auto">
          <a:xfrm>
            <a:off x="2567609" y="1772817"/>
            <a:ext cx="2031325" cy="646331"/>
          </a:xfrm>
          <a:prstGeom prst="rect">
            <a:avLst/>
          </a:prstGeom>
          <a:noFill/>
          <a:ln w="9525">
            <a:noFill/>
            <a:miter lim="800000"/>
            <a:headEnd/>
            <a:tailEnd/>
          </a:ln>
        </p:spPr>
        <p:txBody>
          <a:bodyPr wrap="none">
            <a:spAutoFit/>
          </a:bodyPr>
          <a:lstStyle/>
          <a:p>
            <a:r>
              <a:rPr lang="ja-JP" altLang="en-US" sz="3600" dirty="0">
                <a:solidFill>
                  <a:srgbClr val="FF0000"/>
                </a:solidFill>
              </a:rPr>
              <a:t>待機行動</a:t>
            </a:r>
          </a:p>
        </p:txBody>
      </p:sp>
      <p:sp>
        <p:nvSpPr>
          <p:cNvPr id="16" name="Oval 4"/>
          <p:cNvSpPr>
            <a:spLocks noChangeArrowheads="1"/>
          </p:cNvSpPr>
          <p:nvPr/>
        </p:nvSpPr>
        <p:spPr bwMode="auto">
          <a:xfrm>
            <a:off x="4583832" y="4939754"/>
            <a:ext cx="3096344" cy="1081534"/>
          </a:xfrm>
          <a:prstGeom prst="ellipse">
            <a:avLst/>
          </a:prstGeom>
          <a:noFill/>
          <a:ln w="57150">
            <a:solidFill>
              <a:schemeClr val="tx2"/>
            </a:solidFill>
            <a:round/>
            <a:headEnd/>
            <a:tailEnd/>
          </a:ln>
        </p:spPr>
        <p:txBody>
          <a:bodyPr wrap="none" anchor="ctr"/>
          <a:lstStyle/>
          <a:p>
            <a:pPr algn="ctr"/>
            <a:r>
              <a:rPr lang="ja-JP" altLang="en-US" sz="3200" dirty="0">
                <a:solidFill>
                  <a:schemeClr val="tx2"/>
                </a:solidFill>
              </a:rPr>
              <a:t>便宜置籍空間</a:t>
            </a:r>
          </a:p>
        </p:txBody>
      </p:sp>
      <p:sp>
        <p:nvSpPr>
          <p:cNvPr id="17" name="角丸四角形 16"/>
          <p:cNvSpPr/>
          <p:nvPr/>
        </p:nvSpPr>
        <p:spPr>
          <a:xfrm>
            <a:off x="8040216" y="4005064"/>
            <a:ext cx="2016224"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空飛ぶ</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眼科病院</a:t>
            </a:r>
          </a:p>
        </p:txBody>
      </p:sp>
      <p:sp>
        <p:nvSpPr>
          <p:cNvPr id="18" name="角丸四角形 17"/>
          <p:cNvSpPr/>
          <p:nvPr/>
        </p:nvSpPr>
        <p:spPr>
          <a:xfrm>
            <a:off x="1919536" y="4026768"/>
            <a:ext cx="2016224"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accent3">
                    <a:lumMod val="75000"/>
                  </a:schemeClr>
                </a:solidFill>
              </a:rPr>
              <a:t>出張パーティー屋</a:t>
            </a:r>
          </a:p>
        </p:txBody>
      </p:sp>
      <p:sp>
        <p:nvSpPr>
          <p:cNvPr id="19" name="角丸四角形 18"/>
          <p:cNvSpPr/>
          <p:nvPr/>
        </p:nvSpPr>
        <p:spPr>
          <a:xfrm>
            <a:off x="4583832" y="6093296"/>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カジノ船</a:t>
            </a:r>
          </a:p>
        </p:txBody>
      </p:sp>
      <p:sp>
        <p:nvSpPr>
          <p:cNvPr id="20" name="角丸四角形 19"/>
          <p:cNvSpPr/>
          <p:nvPr/>
        </p:nvSpPr>
        <p:spPr>
          <a:xfrm>
            <a:off x="6312024" y="6093296"/>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特別区</a:t>
            </a:r>
          </a:p>
        </p:txBody>
      </p:sp>
    </p:spTree>
    <p:extLst>
      <p:ext uri="{BB962C8B-B14F-4D97-AF65-F5344CB8AC3E}">
        <p14:creationId xmlns:p14="http://schemas.microsoft.com/office/powerpoint/2010/main" val="1790889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1524001" y="1920359"/>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53252" name="Object 4"/>
          <p:cNvGraphicFramePr>
            <a:graphicFrameLocks noChangeAspect="1"/>
          </p:cNvGraphicFramePr>
          <p:nvPr>
            <p:extLst>
              <p:ext uri="{D42A27DB-BD31-4B8C-83A1-F6EECF244321}">
                <p14:modId xmlns:p14="http://schemas.microsoft.com/office/powerpoint/2010/main" val="340142128"/>
              </p:ext>
            </p:extLst>
          </p:nvPr>
        </p:nvGraphicFramePr>
        <p:xfrm>
          <a:off x="1524000" y="1335088"/>
          <a:ext cx="9144000" cy="5465762"/>
        </p:xfrm>
        <a:graphic>
          <a:graphicData uri="http://schemas.openxmlformats.org/presentationml/2006/ole">
            <mc:AlternateContent xmlns:mc="http://schemas.openxmlformats.org/markup-compatibility/2006">
              <mc:Choice xmlns:v="urn:schemas-microsoft-com:vml" Requires="v">
                <p:oleObj spid="_x0000_s2082" name="スライド" r:id="rId4" imgW="3273462" imgH="2453483" progId="PowerPoint.Slide.8">
                  <p:embed/>
                </p:oleObj>
              </mc:Choice>
              <mc:Fallback>
                <p:oleObj name="スライド" r:id="rId4" imgW="3273462" imgH="2453483" progId="PowerPoint.Slide.8">
                  <p:embed/>
                  <p:pic>
                    <p:nvPicPr>
                      <p:cNvPr id="0" name=""/>
                      <p:cNvPicPr>
                        <a:picLocks noChangeAspect="1" noChangeArrowheads="1"/>
                      </p:cNvPicPr>
                      <p:nvPr/>
                    </p:nvPicPr>
                    <p:blipFill>
                      <a:blip r:embed="rId5"/>
                      <a:srcRect/>
                      <a:stretch>
                        <a:fillRect/>
                      </a:stretch>
                    </p:blipFill>
                    <p:spPr bwMode="auto">
                      <a:xfrm>
                        <a:off x="1524000" y="1335088"/>
                        <a:ext cx="9144000" cy="5465762"/>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53250" name="Rectangle 2"/>
          <p:cNvSpPr>
            <a:spLocks noGrp="1" noChangeArrowheads="1"/>
          </p:cNvSpPr>
          <p:nvPr>
            <p:ph type="title"/>
          </p:nvPr>
        </p:nvSpPr>
        <p:spPr>
          <a:solidFill>
            <a:schemeClr val="bg1"/>
          </a:solidFill>
          <a:ln>
            <a:solidFill>
              <a:schemeClr val="tx1"/>
            </a:solidFill>
          </a:ln>
        </p:spPr>
        <p:txBody>
          <a:bodyPr>
            <a:normAutofit/>
          </a:bodyPr>
          <a:lstStyle/>
          <a:p>
            <a:pPr algn="ctr"/>
            <a:r>
              <a:rPr lang="ja-JP" altLang="en-US" sz="4000" b="1" dirty="0"/>
              <a:t>観光関係法制度における</a:t>
            </a:r>
            <a:br>
              <a:rPr lang="ja-JP" altLang="en-US" sz="4000" b="1" dirty="0"/>
            </a:br>
            <a:r>
              <a:rPr lang="ja-JP" altLang="en-US" sz="4000" b="1" dirty="0"/>
              <a:t>日常と非日常の接近</a:t>
            </a:r>
            <a:r>
              <a:rPr lang="en-US" altLang="ja-JP" sz="4000" b="1" dirty="0"/>
              <a:t>(</a:t>
            </a:r>
            <a:r>
              <a:rPr lang="ja-JP" altLang="en-US" sz="4000" b="1" dirty="0"/>
              <a:t>検証</a:t>
            </a:r>
            <a:r>
              <a:rPr lang="en-US" altLang="ja-JP" sz="4000" b="1" dirty="0"/>
              <a:t>)</a:t>
            </a:r>
            <a:r>
              <a:rPr lang="en-US" altLang="ja-JP" sz="4000" dirty="0"/>
              <a:t> </a:t>
            </a:r>
          </a:p>
        </p:txBody>
      </p:sp>
    </p:spTree>
    <p:extLst>
      <p:ext uri="{BB962C8B-B14F-4D97-AF65-F5344CB8AC3E}">
        <p14:creationId xmlns:p14="http://schemas.microsoft.com/office/powerpoint/2010/main" val="302963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人流　（ＨＵＭＡＮ　ＬＯＧＩＳＴＩＣＳ）の提唱</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物流に対する人流</a:t>
            </a:r>
            <a:endParaRPr kumimoji="1" lang="en-US" altLang="ja-JP" dirty="0" smtClean="0"/>
          </a:p>
          <a:p>
            <a:r>
              <a:rPr lang="ja-JP" altLang="en-US" dirty="0"/>
              <a:t>移動</a:t>
            </a:r>
            <a:r>
              <a:rPr lang="ja-JP" altLang="en-US" dirty="0" smtClean="0"/>
              <a:t>だけではなく、宿泊、観光等を含む概念</a:t>
            </a:r>
            <a:endParaRPr lang="en-US" altLang="ja-JP" dirty="0" smtClean="0"/>
          </a:p>
          <a:p>
            <a:r>
              <a:rPr kumimoji="1" lang="ja-JP" altLang="en-US" dirty="0"/>
              <a:t>頭</a:t>
            </a:r>
            <a:r>
              <a:rPr kumimoji="1" lang="ja-JP" altLang="en-US" dirty="0" smtClean="0"/>
              <a:t>の</a:t>
            </a:r>
            <a:r>
              <a:rPr kumimoji="1" lang="ja-JP" altLang="en-US" dirty="0"/>
              <a:t>中</a:t>
            </a:r>
            <a:r>
              <a:rPr kumimoji="1" lang="ja-JP" altLang="en-US" dirty="0" smtClean="0"/>
              <a:t>のことは問わない</a:t>
            </a:r>
            <a:endParaRPr kumimoji="1" lang="ja-JP" altLang="en-US" dirty="0"/>
          </a:p>
        </p:txBody>
      </p:sp>
    </p:spTree>
    <p:extLst>
      <p:ext uri="{BB962C8B-B14F-4D97-AF65-F5344CB8AC3E}">
        <p14:creationId xmlns:p14="http://schemas.microsoft.com/office/powerpoint/2010/main" val="388732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solidFill>
              <a:schemeClr val="tx1"/>
            </a:solidFill>
          </a:ln>
        </p:spPr>
        <p:txBody>
          <a:bodyPr>
            <a:normAutofit/>
          </a:bodyPr>
          <a:lstStyle/>
          <a:p>
            <a:pPr algn="ctr"/>
            <a:r>
              <a:rPr lang="ja-JP" altLang="en-US" sz="5400" dirty="0"/>
              <a:t>西洋において、海洋の風景が発見</a:t>
            </a:r>
          </a:p>
        </p:txBody>
      </p:sp>
      <p:sp>
        <p:nvSpPr>
          <p:cNvPr id="12291" name="Rectangle 3"/>
          <p:cNvSpPr>
            <a:spLocks noGrp="1" noChangeArrowheads="1"/>
          </p:cNvSpPr>
          <p:nvPr>
            <p:ph type="body" idx="1"/>
          </p:nvPr>
        </p:nvSpPr>
        <p:spPr>
          <a:xfrm>
            <a:off x="698740" y="1888231"/>
            <a:ext cx="11153954" cy="4857625"/>
          </a:xfrm>
        </p:spPr>
        <p:txBody>
          <a:bodyPr/>
          <a:lstStyle/>
          <a:p>
            <a:pPr>
              <a:lnSpc>
                <a:spcPct val="80000"/>
              </a:lnSpc>
            </a:pPr>
            <a:r>
              <a:rPr lang="ja-JP" altLang="en-US" sz="6000" dirty="0"/>
              <a:t>西洋において、</a:t>
            </a:r>
            <a:r>
              <a:rPr lang="ja-JP" altLang="en-US" sz="6000" dirty="0">
                <a:solidFill>
                  <a:srgbClr val="FF0000"/>
                </a:solidFill>
              </a:rPr>
              <a:t>海洋の風景</a:t>
            </a:r>
            <a:r>
              <a:rPr lang="ja-JP" altLang="en-US" sz="6000" dirty="0"/>
              <a:t>が発見されたのは</a:t>
            </a:r>
            <a:r>
              <a:rPr lang="en-US" altLang="ja-JP" sz="6000" dirty="0"/>
              <a:t>17</a:t>
            </a:r>
            <a:r>
              <a:rPr lang="ja-JP" altLang="en-US" sz="6000" dirty="0"/>
              <a:t>世紀</a:t>
            </a:r>
            <a:endParaRPr lang="en-US" altLang="ja-JP" sz="6000" dirty="0"/>
          </a:p>
          <a:p>
            <a:pPr>
              <a:lnSpc>
                <a:spcPct val="80000"/>
              </a:lnSpc>
            </a:pPr>
            <a:r>
              <a:rPr lang="ja-JP" altLang="en-US" sz="6000" dirty="0">
                <a:solidFill>
                  <a:srgbClr val="FF0000"/>
                </a:solidFill>
              </a:rPr>
              <a:t>森林や田園のような風景</a:t>
            </a:r>
            <a:r>
              <a:rPr lang="ja-JP" altLang="en-US" sz="6000" dirty="0"/>
              <a:t>が発見されたのは</a:t>
            </a:r>
            <a:r>
              <a:rPr lang="en-US" altLang="ja-JP" sz="6000" dirty="0"/>
              <a:t>18</a:t>
            </a:r>
            <a:r>
              <a:rPr lang="ja-JP" altLang="en-US" sz="6000" dirty="0"/>
              <a:t>世紀</a:t>
            </a:r>
            <a:endParaRPr lang="en-US" altLang="ja-JP" sz="6000" dirty="0"/>
          </a:p>
          <a:p>
            <a:pPr>
              <a:lnSpc>
                <a:spcPct val="80000"/>
              </a:lnSpc>
            </a:pPr>
            <a:r>
              <a:rPr lang="ja-JP" altLang="en-US" sz="6000" dirty="0">
                <a:solidFill>
                  <a:srgbClr val="FF0000"/>
                </a:solidFill>
              </a:rPr>
              <a:t>山岳地などの大自然の風景</a:t>
            </a:r>
            <a:r>
              <a:rPr lang="ja-JP" altLang="en-US" sz="6000" dirty="0"/>
              <a:t>が発見されたのは</a:t>
            </a:r>
            <a:r>
              <a:rPr lang="en-US" altLang="ja-JP" sz="6000" dirty="0"/>
              <a:t>19</a:t>
            </a:r>
            <a:r>
              <a:rPr lang="ja-JP" altLang="en-US" sz="6000" dirty="0"/>
              <a:t>世紀</a:t>
            </a:r>
          </a:p>
          <a:p>
            <a:pPr>
              <a:lnSpc>
                <a:spcPct val="80000"/>
              </a:lnSpc>
              <a:buNone/>
            </a:pPr>
            <a:endParaRPr lang="en-US" altLang="ja-JP" sz="2400" dirty="0"/>
          </a:p>
        </p:txBody>
      </p:sp>
    </p:spTree>
    <p:extLst>
      <p:ext uri="{BB962C8B-B14F-4D97-AF65-F5344CB8AC3E}">
        <p14:creationId xmlns:p14="http://schemas.microsoft.com/office/powerpoint/2010/main" val="2549542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06337"/>
            <a:ext cx="10515600" cy="1325563"/>
          </a:xfrm>
          <a:noFill/>
          <a:ln w="57150">
            <a:solidFill>
              <a:schemeClr val="tx1">
                <a:lumMod val="85000"/>
                <a:lumOff val="15000"/>
              </a:schemeClr>
            </a:solidFill>
          </a:ln>
        </p:spPr>
        <p:txBody>
          <a:bodyPr>
            <a:normAutofit/>
          </a:bodyPr>
          <a:lstStyle/>
          <a:p>
            <a:pPr algn="ctr"/>
            <a:r>
              <a:rPr kumimoji="1" lang="ja-JP" altLang="en-US" sz="5400" dirty="0" smtClean="0"/>
              <a:t>風景観</a:t>
            </a:r>
            <a:endParaRPr kumimoji="1" lang="ja-JP" altLang="en-US" sz="5400" dirty="0"/>
          </a:p>
        </p:txBody>
      </p:sp>
      <p:sp>
        <p:nvSpPr>
          <p:cNvPr id="3" name="コンテンツ プレースホルダ 2"/>
          <p:cNvSpPr>
            <a:spLocks noGrp="1"/>
          </p:cNvSpPr>
          <p:nvPr>
            <p:ph idx="1"/>
          </p:nvPr>
        </p:nvSpPr>
        <p:spPr>
          <a:xfrm>
            <a:off x="838200" y="1825624"/>
            <a:ext cx="10515600" cy="4911605"/>
          </a:xfrm>
        </p:spPr>
        <p:txBody>
          <a:bodyPr>
            <a:normAutofit fontScale="92500"/>
          </a:bodyPr>
          <a:lstStyle/>
          <a:p>
            <a:r>
              <a:rPr lang="ja-JP" altLang="en-US" sz="4800" dirty="0" smtClean="0"/>
              <a:t>風景も認識段階で文化を反映</a:t>
            </a:r>
            <a:endParaRPr lang="en-US" altLang="ja-JP" sz="4800" dirty="0" smtClean="0"/>
          </a:p>
          <a:p>
            <a:r>
              <a:rPr lang="ja-JP" altLang="en-US" sz="4800" dirty="0" smtClean="0">
                <a:solidFill>
                  <a:srgbClr val="FF0000"/>
                </a:solidFill>
              </a:rPr>
              <a:t>意味の風景</a:t>
            </a:r>
            <a:r>
              <a:rPr lang="ja-JP" altLang="en-US" sz="4800" dirty="0" smtClean="0"/>
              <a:t>（和歌の定数名所）→</a:t>
            </a:r>
            <a:r>
              <a:rPr lang="ja-JP" altLang="en-US" sz="4800" dirty="0" smtClean="0">
                <a:solidFill>
                  <a:srgbClr val="FF0000"/>
                </a:solidFill>
              </a:rPr>
              <a:t>視覚の風景</a:t>
            </a:r>
            <a:r>
              <a:rPr lang="ja-JP" altLang="en-US" sz="4800" dirty="0" smtClean="0"/>
              <a:t>（地理学の発達　船からの風景→鉄道からの風景→航空機からの風景）→</a:t>
            </a:r>
            <a:r>
              <a:rPr lang="ja-JP" altLang="en-US" sz="4800" dirty="0" smtClean="0">
                <a:solidFill>
                  <a:srgbClr val="FF0000"/>
                </a:solidFill>
              </a:rPr>
              <a:t>風景の等質化</a:t>
            </a:r>
            <a:r>
              <a:rPr lang="ja-JP" altLang="en-US" sz="4800" dirty="0" smtClean="0"/>
              <a:t>（数値化、環境保全）</a:t>
            </a:r>
            <a:endParaRPr lang="en-US" altLang="ja-JP" sz="4800" dirty="0" smtClean="0"/>
          </a:p>
          <a:p>
            <a:r>
              <a:rPr lang="ja-JP" altLang="en-US" sz="4800" dirty="0" smtClean="0"/>
              <a:t>景色がなじむ　　富士山と新幹線</a:t>
            </a:r>
            <a:endParaRPr lang="en-US" altLang="ja-JP" sz="4800" dirty="0" smtClean="0"/>
          </a:p>
          <a:p>
            <a:pPr marL="0" indent="0">
              <a:buNone/>
            </a:pPr>
            <a:r>
              <a:rPr lang="ja-JP" altLang="en-US" sz="4800" dirty="0"/>
              <a:t>　</a:t>
            </a:r>
            <a:r>
              <a:rPr lang="ja-JP" altLang="en-US" sz="4800" dirty="0" smtClean="0"/>
              <a:t>　　　　　　日本橋と高速道路　エッフェル塔</a:t>
            </a:r>
            <a:r>
              <a:rPr lang="ja-JP" altLang="en-US" dirty="0" smtClean="0"/>
              <a:t>　　　　　　　　　　</a:t>
            </a:r>
            <a:endParaRPr kumimoji="1" lang="ja-JP" altLang="en-US" dirty="0"/>
          </a:p>
        </p:txBody>
      </p:sp>
    </p:spTree>
    <p:extLst>
      <p:ext uri="{BB962C8B-B14F-4D97-AF65-F5344CB8AC3E}">
        <p14:creationId xmlns:p14="http://schemas.microsoft.com/office/powerpoint/2010/main" val="390476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solidFill>
            <a:schemeClr val="bg1"/>
          </a:solidFill>
          <a:ln w="38100">
            <a:solidFill>
              <a:schemeClr val="tx1"/>
            </a:solidFill>
            <a:prstDash val="solid"/>
          </a:ln>
        </p:spPr>
        <p:txBody>
          <a:bodyPr>
            <a:normAutofit/>
          </a:bodyPr>
          <a:lstStyle/>
          <a:p>
            <a:pPr algn="ctr"/>
            <a:r>
              <a:rPr lang="ja-JP" altLang="en-US" sz="6000" dirty="0" smtClean="0"/>
              <a:t>自然資源</a:t>
            </a:r>
          </a:p>
        </p:txBody>
      </p:sp>
      <p:sp>
        <p:nvSpPr>
          <p:cNvPr id="26627" name="コンテンツ プレースホルダ 2"/>
          <p:cNvSpPr>
            <a:spLocks noGrp="1"/>
          </p:cNvSpPr>
          <p:nvPr>
            <p:ph idx="1"/>
          </p:nvPr>
        </p:nvSpPr>
        <p:spPr>
          <a:xfrm>
            <a:off x="301925" y="2176264"/>
            <a:ext cx="11568022" cy="4388438"/>
          </a:xfrm>
        </p:spPr>
        <p:txBody>
          <a:bodyPr>
            <a:noAutofit/>
          </a:bodyPr>
          <a:lstStyle/>
          <a:p>
            <a:r>
              <a:rPr lang="ja-JP" altLang="en-US" sz="5400" b="1" dirty="0" smtClean="0">
                <a:solidFill>
                  <a:srgbClr val="FF0000"/>
                </a:solidFill>
              </a:rPr>
              <a:t>自然を見る視点</a:t>
            </a:r>
            <a:r>
              <a:rPr lang="ja-JP" altLang="en-US" sz="5400" dirty="0" smtClean="0"/>
              <a:t>が移動手段の発達により変化し、風景観も変化してきた</a:t>
            </a:r>
            <a:endParaRPr lang="en-US" altLang="ja-JP" sz="5400" dirty="0" smtClean="0"/>
          </a:p>
          <a:p>
            <a:pPr>
              <a:buNone/>
            </a:pPr>
            <a:r>
              <a:rPr lang="ja-JP" altLang="en-US" sz="5400" dirty="0" smtClean="0"/>
              <a:t>　　徒歩➵船➵鉄道➵航空機➵宇宙船</a:t>
            </a:r>
            <a:endParaRPr lang="en-US" altLang="ja-JP" sz="5400" dirty="0" smtClean="0"/>
          </a:p>
          <a:p>
            <a:r>
              <a:rPr lang="ja-JP" altLang="en-US" sz="5400" dirty="0" smtClean="0"/>
              <a:t>自然を見て感じる</a:t>
            </a:r>
            <a:r>
              <a:rPr lang="en-US" altLang="ja-JP" sz="5400" dirty="0" smtClean="0"/>
              <a:t>『</a:t>
            </a:r>
            <a:r>
              <a:rPr lang="ja-JP" altLang="en-US" sz="5400" dirty="0" smtClean="0"/>
              <a:t>差異</a:t>
            </a:r>
            <a:r>
              <a:rPr lang="en-US" altLang="ja-JP" sz="5400" dirty="0" smtClean="0"/>
              <a:t>』</a:t>
            </a:r>
            <a:r>
              <a:rPr lang="ja-JP" altLang="en-US" sz="5400" dirty="0" smtClean="0"/>
              <a:t>は、バーチャル技術により更に少なくなるだろう（＊）</a:t>
            </a:r>
          </a:p>
        </p:txBody>
      </p:sp>
    </p:spTree>
    <p:extLst>
      <p:ext uri="{BB962C8B-B14F-4D97-AF65-F5344CB8AC3E}">
        <p14:creationId xmlns:p14="http://schemas.microsoft.com/office/powerpoint/2010/main" val="469866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知覚と認知のメカニズムの解明</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錯視のメカニズム、視覚のメカニズムが数式レベルで解明されるようになると、視覚を効率的に活用した観光資源化や街づくりが可能と</a:t>
            </a:r>
            <a:r>
              <a:rPr kumimoji="1" lang="ja-JP" altLang="en-US" dirty="0" smtClean="0"/>
              <a:t>なるのではないか？</a:t>
            </a:r>
            <a:endParaRPr kumimoji="1" lang="en-US" altLang="ja-JP" dirty="0" smtClean="0"/>
          </a:p>
          <a:p>
            <a:r>
              <a:rPr kumimoji="1" lang="ja-JP" altLang="en-US" dirty="0" smtClean="0"/>
              <a:t>同時に、視覚メカニズム活用が当たり前になることから、錯覚観光に日常化により、錯覚が非日常ではなくなる</a:t>
            </a:r>
            <a:endParaRPr kumimoji="1" lang="ja-JP" altLang="en-US" dirty="0"/>
          </a:p>
        </p:txBody>
      </p:sp>
    </p:spTree>
    <p:extLst>
      <p:ext uri="{BB962C8B-B14F-4D97-AF65-F5344CB8AC3E}">
        <p14:creationId xmlns:p14="http://schemas.microsoft.com/office/powerpoint/2010/main" val="327589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46090"/>
          </a:xfrm>
          <a:ln>
            <a:solidFill>
              <a:schemeClr val="accent1"/>
            </a:solidFill>
          </a:ln>
        </p:spPr>
        <p:txBody>
          <a:bodyPr/>
          <a:lstStyle/>
          <a:p>
            <a:pPr algn="ctr"/>
            <a:r>
              <a:rPr kumimoji="1" lang="ja-JP" altLang="en-US" dirty="0" smtClean="0"/>
              <a:t>個性の発揮、刺激と絵画</a:t>
            </a:r>
            <a:endParaRPr kumimoji="1" lang="ja-JP" altLang="en-US" dirty="0"/>
          </a:p>
        </p:txBody>
      </p:sp>
      <p:sp>
        <p:nvSpPr>
          <p:cNvPr id="3" name="コンテンツ プレースホルダー 2"/>
          <p:cNvSpPr>
            <a:spLocks noGrp="1"/>
          </p:cNvSpPr>
          <p:nvPr>
            <p:ph idx="1"/>
          </p:nvPr>
        </p:nvSpPr>
        <p:spPr>
          <a:xfrm>
            <a:off x="838200" y="1526874"/>
            <a:ext cx="10515600" cy="5210355"/>
          </a:xfrm>
        </p:spPr>
        <p:txBody>
          <a:bodyPr>
            <a:normAutofit/>
          </a:bodyPr>
          <a:lstStyle/>
          <a:p>
            <a:r>
              <a:rPr lang="ja-JP" altLang="ja-JP" dirty="0">
                <a:solidFill>
                  <a:srgbClr val="FF0000"/>
                </a:solidFill>
              </a:rPr>
              <a:t>絵画ビジネス</a:t>
            </a:r>
            <a:r>
              <a:rPr lang="ja-JP" altLang="ja-JP" dirty="0"/>
              <a:t>は、レオナルド・ダ・ヴィンチやミケランジェロのような画家彫刻家がまだ『</a:t>
            </a:r>
            <a:r>
              <a:rPr lang="ja-JP" altLang="ja-JP" dirty="0">
                <a:solidFill>
                  <a:srgbClr val="FF0000"/>
                </a:solidFill>
              </a:rPr>
              <a:t>業者</a:t>
            </a:r>
            <a:r>
              <a:rPr lang="ja-JP" altLang="ja-JP" dirty="0"/>
              <a:t>』扱いしかされていなかった</a:t>
            </a:r>
            <a:r>
              <a:rPr lang="ja-JP" altLang="ja-JP" dirty="0" smtClean="0"/>
              <a:t>ルネッサンス</a:t>
            </a:r>
            <a:r>
              <a:rPr lang="ja-JP" altLang="en-US" dirty="0" smtClean="0"/>
              <a:t>時代</a:t>
            </a:r>
            <a:endParaRPr lang="en-US" altLang="ja-JP" dirty="0" smtClean="0"/>
          </a:p>
          <a:p>
            <a:r>
              <a:rPr lang="ja-JP" altLang="ja-JP" dirty="0" smtClean="0">
                <a:solidFill>
                  <a:srgbClr val="FF0000"/>
                </a:solidFill>
              </a:rPr>
              <a:t>画商</a:t>
            </a:r>
            <a:r>
              <a:rPr lang="ja-JP" altLang="ja-JP" dirty="0"/>
              <a:t>という新ビジネスを生んだ</a:t>
            </a:r>
            <a:r>
              <a:rPr lang="ja-JP" altLang="ja-JP" dirty="0">
                <a:solidFill>
                  <a:srgbClr val="FF0000"/>
                </a:solidFill>
              </a:rPr>
              <a:t>宗教改革</a:t>
            </a:r>
            <a:r>
              <a:rPr lang="ja-JP" altLang="ja-JP" dirty="0" smtClean="0"/>
              <a:t>を</a:t>
            </a:r>
            <a:r>
              <a:rPr lang="ja-JP" altLang="en-US" dirty="0" smtClean="0"/>
              <a:t>経過</a:t>
            </a:r>
            <a:endParaRPr lang="en-US" altLang="ja-JP" dirty="0" smtClean="0"/>
          </a:p>
          <a:p>
            <a:r>
              <a:rPr lang="ja-JP" altLang="ja-JP" dirty="0" smtClean="0">
                <a:solidFill>
                  <a:srgbClr val="FF0000"/>
                </a:solidFill>
              </a:rPr>
              <a:t>美術館</a:t>
            </a:r>
            <a:r>
              <a:rPr lang="ja-JP" altLang="ja-JP" dirty="0">
                <a:solidFill>
                  <a:srgbClr val="FF0000"/>
                </a:solidFill>
              </a:rPr>
              <a:t>が誕生</a:t>
            </a:r>
            <a:r>
              <a:rPr lang="ja-JP" altLang="ja-JP" dirty="0"/>
              <a:t>する</a:t>
            </a:r>
            <a:r>
              <a:rPr lang="ja-JP" altLang="ja-JP" dirty="0">
                <a:solidFill>
                  <a:srgbClr val="FF0000"/>
                </a:solidFill>
              </a:rPr>
              <a:t>フランス革命</a:t>
            </a:r>
            <a:r>
              <a:rPr lang="ja-JP" altLang="ja-JP" dirty="0"/>
              <a:t>までの</a:t>
            </a:r>
            <a:r>
              <a:rPr lang="ja-JP" altLang="ja-JP" dirty="0" smtClean="0"/>
              <a:t>道のり</a:t>
            </a:r>
            <a:r>
              <a:rPr lang="ja-JP" altLang="en-US" dirty="0" smtClean="0"/>
              <a:t>をあゆみ、</a:t>
            </a:r>
            <a:r>
              <a:rPr lang="ja-JP" altLang="ja-JP" dirty="0" smtClean="0"/>
              <a:t>印象派</a:t>
            </a:r>
            <a:r>
              <a:rPr lang="ja-JP" altLang="ja-JP" dirty="0"/>
              <a:t>の登場による絵画</a:t>
            </a:r>
            <a:r>
              <a:rPr lang="ja-JP" altLang="ja-JP" dirty="0" smtClean="0"/>
              <a:t>バブル</a:t>
            </a:r>
            <a:r>
              <a:rPr lang="ja-JP" altLang="en-US" dirty="0" smtClean="0"/>
              <a:t>が発生</a:t>
            </a:r>
            <a:endParaRPr lang="en-US" altLang="ja-JP" dirty="0" smtClean="0"/>
          </a:p>
          <a:p>
            <a:r>
              <a:rPr lang="ja-JP" altLang="ja-JP" dirty="0" smtClean="0"/>
              <a:t>近代</a:t>
            </a:r>
            <a:r>
              <a:rPr lang="ja-JP" altLang="ja-JP" dirty="0"/>
              <a:t>絵画は</a:t>
            </a:r>
            <a:r>
              <a:rPr lang="ja-JP" altLang="ja-JP" dirty="0">
                <a:solidFill>
                  <a:srgbClr val="FF0000"/>
                </a:solidFill>
              </a:rPr>
              <a:t>写真に対抗</a:t>
            </a:r>
            <a:r>
              <a:rPr lang="ja-JP" altLang="ja-JP" dirty="0"/>
              <a:t>して写実描写を放棄した</a:t>
            </a:r>
            <a:r>
              <a:rPr lang="ja-JP" altLang="ja-JP" dirty="0" smtClean="0"/>
              <a:t>。</a:t>
            </a:r>
            <a:r>
              <a:rPr lang="ja-JP" altLang="en-US" dirty="0" smtClean="0"/>
              <a:t>写真発生</a:t>
            </a:r>
            <a:r>
              <a:rPr lang="ja-JP" altLang="ja-JP" dirty="0" smtClean="0"/>
              <a:t>時</a:t>
            </a:r>
            <a:r>
              <a:rPr lang="ja-JP" altLang="ja-JP" dirty="0"/>
              <a:t>の画家たち</a:t>
            </a:r>
            <a:r>
              <a:rPr lang="ja-JP" altLang="ja-JP" dirty="0" smtClean="0"/>
              <a:t>の危機感</a:t>
            </a:r>
            <a:r>
              <a:rPr lang="ja-JP" altLang="ja-JP" dirty="0"/>
              <a:t>は想像を上回るものがあり、ピカソの時代に至ってなお真剣であった。印象派は「</a:t>
            </a:r>
            <a:r>
              <a:rPr lang="ja-JP" altLang="ja-JP" dirty="0">
                <a:solidFill>
                  <a:srgbClr val="FF0000"/>
                </a:solidFill>
              </a:rPr>
              <a:t>手</a:t>
            </a:r>
            <a:r>
              <a:rPr lang="ja-JP" altLang="ja-JP" dirty="0"/>
              <a:t>」の痕跡の強調、後期印象派は「</a:t>
            </a:r>
            <a:r>
              <a:rPr lang="ja-JP" altLang="ja-JP" dirty="0">
                <a:solidFill>
                  <a:srgbClr val="FF0000"/>
                </a:solidFill>
              </a:rPr>
              <a:t>個性</a:t>
            </a:r>
            <a:r>
              <a:rPr lang="ja-JP" altLang="ja-JP" dirty="0"/>
              <a:t>」の強調、二十世紀絵画の特色</a:t>
            </a:r>
            <a:r>
              <a:rPr lang="ja-JP" altLang="ja-JP" dirty="0" smtClean="0"/>
              <a:t>は芸術的</a:t>
            </a:r>
            <a:r>
              <a:rPr lang="ja-JP" altLang="ja-JP" dirty="0"/>
              <a:t>な</a:t>
            </a:r>
            <a:r>
              <a:rPr lang="ja-JP" altLang="ja-JP" dirty="0">
                <a:solidFill>
                  <a:srgbClr val="FF0000"/>
                </a:solidFill>
              </a:rPr>
              <a:t>主義</a:t>
            </a:r>
            <a:r>
              <a:rPr lang="ja-JP" altLang="ja-JP" dirty="0" smtClean="0">
                <a:solidFill>
                  <a:srgbClr val="FF0000"/>
                </a:solidFill>
              </a:rPr>
              <a:t>主張</a:t>
            </a:r>
            <a:r>
              <a:rPr lang="ja-JP" altLang="en-US" dirty="0" smtClean="0">
                <a:solidFill>
                  <a:srgbClr val="FF0000"/>
                </a:solidFill>
              </a:rPr>
              <a:t>（イズム</a:t>
            </a:r>
            <a:r>
              <a:rPr lang="ja-JP" altLang="en-US" dirty="0" smtClean="0">
                <a:solidFill>
                  <a:srgbClr val="FF0000"/>
                </a:solidFill>
              </a:rPr>
              <a:t>）</a:t>
            </a:r>
            <a:endParaRPr lang="en-US" altLang="ja-JP" dirty="0" smtClean="0">
              <a:solidFill>
                <a:srgbClr val="FF0000"/>
              </a:solidFill>
            </a:endParaRPr>
          </a:p>
          <a:p>
            <a:pPr marL="0" indent="0">
              <a:buNone/>
            </a:pPr>
            <a:endParaRPr lang="ja-JP" altLang="ja-JP" dirty="0"/>
          </a:p>
          <a:p>
            <a:pPr marL="0" indent="0" algn="r">
              <a:buNone/>
            </a:pPr>
            <a:r>
              <a:rPr lang="ja-JP" altLang="en-US" sz="2400" dirty="0" smtClean="0"/>
              <a:t>～参考</a:t>
            </a:r>
            <a:r>
              <a:rPr lang="ja-JP" altLang="ja-JP" sz="2400" dirty="0" smtClean="0"/>
              <a:t>『</a:t>
            </a:r>
            <a:r>
              <a:rPr lang="ja-JP" altLang="ja-JP" sz="2400" dirty="0"/>
              <a:t>ピカソは本当に偉いのか？』西岡文彦　新潮新書　</a:t>
            </a:r>
            <a:r>
              <a:rPr lang="en-US" altLang="ja-JP" sz="2400" dirty="0"/>
              <a:t>2012</a:t>
            </a:r>
            <a:r>
              <a:rPr lang="ja-JP" altLang="ja-JP" sz="2400" dirty="0" smtClean="0"/>
              <a:t>年</a:t>
            </a:r>
            <a:r>
              <a:rPr lang="ja-JP" altLang="en-US" sz="2400" dirty="0" smtClean="0"/>
              <a:t>～</a:t>
            </a:r>
            <a:endParaRPr lang="ja-JP" altLang="ja-JP" sz="2400" dirty="0"/>
          </a:p>
          <a:p>
            <a:endParaRPr kumimoji="1" lang="ja-JP" altLang="en-US" dirty="0"/>
          </a:p>
        </p:txBody>
      </p:sp>
    </p:spTree>
    <p:extLst>
      <p:ext uri="{BB962C8B-B14F-4D97-AF65-F5344CB8AC3E}">
        <p14:creationId xmlns:p14="http://schemas.microsoft.com/office/powerpoint/2010/main" val="230322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ChangeArrowheads="1"/>
          </p:cNvSpPr>
          <p:nvPr/>
        </p:nvSpPr>
        <p:spPr bwMode="auto">
          <a:xfrm>
            <a:off x="1524001" y="1734622"/>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31748" name="Object 4"/>
          <p:cNvGraphicFramePr>
            <a:graphicFrameLocks noChangeAspect="1"/>
          </p:cNvGraphicFramePr>
          <p:nvPr>
            <p:extLst>
              <p:ext uri="{D42A27DB-BD31-4B8C-83A1-F6EECF244321}">
                <p14:modId xmlns:p14="http://schemas.microsoft.com/office/powerpoint/2010/main" val="754070079"/>
              </p:ext>
            </p:extLst>
          </p:nvPr>
        </p:nvGraphicFramePr>
        <p:xfrm>
          <a:off x="1524000" y="274639"/>
          <a:ext cx="9144000" cy="6884987"/>
        </p:xfrm>
        <a:graphic>
          <a:graphicData uri="http://schemas.openxmlformats.org/presentationml/2006/ole">
            <mc:AlternateContent xmlns:mc="http://schemas.openxmlformats.org/markup-compatibility/2006">
              <mc:Choice xmlns:v="urn:schemas-microsoft-com:vml" Requires="v">
                <p:oleObj spid="_x0000_s1059" name="スライド" r:id="rId4" imgW="1491868" imgH="1118754" progId="PowerPoint.Slide.8">
                  <p:embed/>
                </p:oleObj>
              </mc:Choice>
              <mc:Fallback>
                <p:oleObj name="スライド" r:id="rId4" imgW="1491868" imgH="1118754" progId="PowerPoint.Slide.8">
                  <p:embed/>
                  <p:pic>
                    <p:nvPicPr>
                      <p:cNvPr id="0" name=""/>
                      <p:cNvPicPr>
                        <a:picLocks noChangeAspect="1" noChangeArrowheads="1"/>
                      </p:cNvPicPr>
                      <p:nvPr/>
                    </p:nvPicPr>
                    <p:blipFill>
                      <a:blip r:embed="rId5"/>
                      <a:srcRect/>
                      <a:stretch>
                        <a:fillRect/>
                      </a:stretch>
                    </p:blipFill>
                    <p:spPr bwMode="auto">
                      <a:xfrm>
                        <a:off x="1524000" y="274639"/>
                        <a:ext cx="9144000" cy="688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01527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a:ln>
            <a:solidFill>
              <a:schemeClr val="tx1">
                <a:lumMod val="95000"/>
                <a:lumOff val="5000"/>
              </a:schemeClr>
            </a:solidFill>
          </a:ln>
        </p:spPr>
        <p:txBody>
          <a:bodyPr>
            <a:normAutofit/>
          </a:bodyPr>
          <a:lstStyle/>
          <a:p>
            <a:pPr algn="ctr"/>
            <a:r>
              <a:rPr lang="ja-JP" altLang="en-US" dirty="0" smtClean="0"/>
              <a:t>文化財の定義</a:t>
            </a:r>
            <a:r>
              <a:rPr lang="en-US" altLang="ja-JP" dirty="0" smtClean="0"/>
              <a:t/>
            </a:r>
            <a:br>
              <a:rPr lang="en-US" altLang="ja-JP" dirty="0" smtClean="0"/>
            </a:br>
            <a:r>
              <a:rPr lang="ja-JP" altLang="en-US" dirty="0" smtClean="0"/>
              <a:t>（心が生み出すもの）</a:t>
            </a:r>
            <a:endParaRPr kumimoji="1" lang="ja-JP" altLang="en-US" dirty="0"/>
          </a:p>
        </p:txBody>
      </p:sp>
      <p:sp>
        <p:nvSpPr>
          <p:cNvPr id="3" name="コンテンツ プレースホルダ 2"/>
          <p:cNvSpPr>
            <a:spLocks noGrp="1"/>
          </p:cNvSpPr>
          <p:nvPr>
            <p:ph idx="1"/>
          </p:nvPr>
        </p:nvSpPr>
        <p:spPr>
          <a:xfrm>
            <a:off x="293298" y="1880557"/>
            <a:ext cx="11898702" cy="4796288"/>
          </a:xfrm>
        </p:spPr>
        <p:txBody>
          <a:bodyPr>
            <a:normAutofit fontScale="92500"/>
          </a:bodyPr>
          <a:lstStyle/>
          <a:p>
            <a:r>
              <a:rPr kumimoji="1" lang="ja-JP" altLang="en-US" sz="4400" dirty="0" smtClean="0"/>
              <a:t>定義はない。定義をする制度的必要性が極めて薄い</a:t>
            </a:r>
            <a:endParaRPr kumimoji="1" lang="en-US" altLang="ja-JP" sz="4400" dirty="0" smtClean="0"/>
          </a:p>
          <a:p>
            <a:r>
              <a:rPr kumimoji="1" lang="ja-JP" altLang="en-US" sz="4400" dirty="0" smtClean="0"/>
              <a:t>天皇陛下が植えられた松は文化財か？</a:t>
            </a:r>
            <a:endParaRPr kumimoji="1" lang="en-US" altLang="ja-JP" sz="4400" dirty="0" smtClean="0"/>
          </a:p>
          <a:p>
            <a:r>
              <a:rPr lang="ja-JP" altLang="en-US" sz="4400" dirty="0" smtClean="0"/>
              <a:t>ビルゲーツが使ったパソコンは？</a:t>
            </a:r>
            <a:endParaRPr lang="en-US" altLang="ja-JP" sz="4400" dirty="0" smtClean="0"/>
          </a:p>
          <a:p>
            <a:r>
              <a:rPr lang="ja-JP" altLang="en-US" sz="4400" dirty="0" smtClean="0"/>
              <a:t>寺前教授が使ったパソコンは？</a:t>
            </a:r>
            <a:endParaRPr lang="en-US" altLang="ja-JP" sz="4400" dirty="0" smtClean="0"/>
          </a:p>
          <a:p>
            <a:r>
              <a:rPr lang="ja-JP" altLang="en-US" sz="4400" dirty="0" smtClean="0"/>
              <a:t>では寺前教授が後でノーベル賞を受賞したらそのパソコンは文化財になるか？</a:t>
            </a:r>
            <a:endParaRPr lang="en-US" altLang="ja-JP" sz="4400" dirty="0" smtClean="0"/>
          </a:p>
          <a:p>
            <a:r>
              <a:rPr kumimoji="1" lang="ja-JP" altLang="en-US" sz="4400" dirty="0"/>
              <a:t>桂</a:t>
            </a:r>
            <a:r>
              <a:rPr kumimoji="1" lang="ja-JP" altLang="en-US" sz="4400" dirty="0" smtClean="0"/>
              <a:t>離宮は「国宝」ではない</a:t>
            </a:r>
            <a:endParaRPr kumimoji="1" lang="ja-JP" altLang="en-US" dirty="0"/>
          </a:p>
        </p:txBody>
      </p:sp>
    </p:spTree>
    <p:extLst>
      <p:ext uri="{BB962C8B-B14F-4D97-AF65-F5344CB8AC3E}">
        <p14:creationId xmlns:p14="http://schemas.microsoft.com/office/powerpoint/2010/main" val="1014875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8970" y="201223"/>
            <a:ext cx="10515600" cy="877079"/>
          </a:xfrm>
          <a:ln>
            <a:solidFill>
              <a:schemeClr val="accent1"/>
            </a:solidFill>
          </a:ln>
        </p:spPr>
        <p:txBody>
          <a:bodyPr/>
          <a:lstStyle/>
          <a:p>
            <a:pPr algn="ctr"/>
            <a:r>
              <a:rPr kumimoji="1" lang="ja-JP" altLang="en-US" dirty="0" smtClean="0"/>
              <a:t>歴史認識問題</a:t>
            </a:r>
            <a:endParaRPr kumimoji="1" lang="ja-JP" altLang="en-US" dirty="0"/>
          </a:p>
        </p:txBody>
      </p:sp>
      <p:sp>
        <p:nvSpPr>
          <p:cNvPr id="3" name="コンテンツ プレースホルダー 2"/>
          <p:cNvSpPr>
            <a:spLocks noGrp="1"/>
          </p:cNvSpPr>
          <p:nvPr>
            <p:ph idx="1"/>
          </p:nvPr>
        </p:nvSpPr>
        <p:spPr>
          <a:xfrm>
            <a:off x="215660" y="1207698"/>
            <a:ext cx="11826815" cy="5650302"/>
          </a:xfrm>
        </p:spPr>
        <p:txBody>
          <a:bodyPr>
            <a:normAutofit/>
          </a:bodyPr>
          <a:lstStyle/>
          <a:p>
            <a:r>
              <a:rPr lang="ja-JP" altLang="ja-JP" sz="3200" dirty="0"/>
              <a:t>ユネスコに対する端島（軍艦島）の世界遺産登録、「南京大虐殺」、「慰安婦」の記憶遺産登録をめぐり、日本と中国、韓国の間で外交問題に</a:t>
            </a:r>
            <a:r>
              <a:rPr lang="ja-JP" altLang="ja-JP" sz="3200" dirty="0" smtClean="0"/>
              <a:t>発展</a:t>
            </a:r>
            <a:endParaRPr lang="en-US" altLang="ja-JP" sz="3200" dirty="0" smtClean="0"/>
          </a:p>
          <a:p>
            <a:r>
              <a:rPr lang="ja-JP" altLang="ja-JP" sz="3200" dirty="0" smtClean="0"/>
              <a:t>記憶</a:t>
            </a:r>
            <a:r>
              <a:rPr lang="ja-JP" altLang="ja-JP" sz="3200" dirty="0"/>
              <a:t>遺産</a:t>
            </a:r>
            <a:r>
              <a:rPr lang="ja-JP" altLang="ja-JP" sz="3200" dirty="0" smtClean="0"/>
              <a:t>は、</a:t>
            </a:r>
            <a:r>
              <a:rPr lang="ja-JP" altLang="ja-JP" sz="3200" dirty="0"/>
              <a:t>記録遺産とする方が</a:t>
            </a:r>
            <a:r>
              <a:rPr lang="ja-JP" altLang="ja-JP" sz="3200" dirty="0" smtClean="0"/>
              <a:t>正確</a:t>
            </a:r>
            <a:r>
              <a:rPr lang="ja-JP" altLang="en-US" sz="3200" dirty="0" smtClean="0"/>
              <a:t>だが、</a:t>
            </a:r>
            <a:r>
              <a:rPr lang="ja-JP" altLang="ja-JP" sz="3200" dirty="0" smtClean="0"/>
              <a:t>人</a:t>
            </a:r>
            <a:r>
              <a:rPr lang="ja-JP" altLang="ja-JP" sz="3200" dirty="0"/>
              <a:t>を移動させるまでの力を示すイメージをもつ記憶遺産のほうがわかりやすい</a:t>
            </a:r>
            <a:r>
              <a:rPr lang="ja-JP" altLang="ja-JP" sz="3200" dirty="0" smtClean="0"/>
              <a:t>。</a:t>
            </a:r>
            <a:endParaRPr lang="en-US" altLang="ja-JP" sz="3200" dirty="0" smtClean="0"/>
          </a:p>
          <a:p>
            <a:r>
              <a:rPr lang="ja-JP" altLang="ja-JP" sz="3200" dirty="0" smtClean="0"/>
              <a:t>結果</a:t>
            </a:r>
            <a:r>
              <a:rPr lang="ja-JP" altLang="ja-JP" sz="3200" dirty="0"/>
              <a:t>において人流・観光資源として活用されることになる</a:t>
            </a:r>
            <a:r>
              <a:rPr lang="ja-JP" altLang="ja-JP" sz="3200" dirty="0" smtClean="0"/>
              <a:t>。</a:t>
            </a:r>
            <a:endParaRPr lang="en-US" altLang="ja-JP" sz="3200" dirty="0" smtClean="0"/>
          </a:p>
          <a:p>
            <a:r>
              <a:rPr lang="ja-JP" altLang="ja-JP" sz="3200" dirty="0" smtClean="0"/>
              <a:t>「</a:t>
            </a:r>
            <a:r>
              <a:rPr lang="ja-JP" altLang="ja-JP" sz="3200" dirty="0"/>
              <a:t>明治日本の産業革命遺産」のうち、</a:t>
            </a:r>
            <a:r>
              <a:rPr lang="en-US" altLang="ja-JP" sz="3200" dirty="0"/>
              <a:t>Google</a:t>
            </a:r>
            <a:r>
              <a:rPr lang="ja-JP" altLang="ja-JP" sz="3200" dirty="0"/>
              <a:t>による軍艦島の検索件数が</a:t>
            </a:r>
            <a:r>
              <a:rPr lang="ja-JP" altLang="ja-JP" sz="3200" dirty="0">
                <a:solidFill>
                  <a:srgbClr val="FF0000"/>
                </a:solidFill>
              </a:rPr>
              <a:t>八十万件</a:t>
            </a:r>
            <a:r>
              <a:rPr lang="ja-JP" altLang="ja-JP" sz="3200" dirty="0"/>
              <a:t>に対し、釜石の橋野鉄鋼山高炉跡は</a:t>
            </a:r>
            <a:r>
              <a:rPr lang="ja-JP" altLang="ja-JP" sz="3200" dirty="0" smtClean="0">
                <a:solidFill>
                  <a:srgbClr val="FF0000"/>
                </a:solidFill>
              </a:rPr>
              <a:t>一万件</a:t>
            </a:r>
            <a:endParaRPr lang="en-US" altLang="ja-JP" sz="3200" dirty="0" smtClean="0">
              <a:solidFill>
                <a:srgbClr val="FF0000"/>
              </a:solidFill>
            </a:endParaRPr>
          </a:p>
          <a:p>
            <a:r>
              <a:rPr lang="ja-JP" altLang="ja-JP" sz="3200" dirty="0" smtClean="0"/>
              <a:t>資源</a:t>
            </a:r>
            <a:r>
              <a:rPr lang="ja-JP" altLang="ja-JP" sz="3200" dirty="0"/>
              <a:t>の</a:t>
            </a:r>
            <a:r>
              <a:rPr lang="ja-JP" altLang="ja-JP" sz="3200" dirty="0" smtClean="0"/>
              <a:t>集客性に</a:t>
            </a:r>
            <a:r>
              <a:rPr lang="ja-JP" altLang="ja-JP" sz="3200" dirty="0"/>
              <a:t>注目して「産業遺産」登録（文化財としての評価を得ること）を行う場合には、その結果発生するリアクション（文化的価値を認めない行為）を甘受することは覚悟しなければ</a:t>
            </a:r>
            <a:r>
              <a:rPr lang="ja-JP" altLang="ja-JP" sz="3200" dirty="0" smtClean="0"/>
              <a:t>ならない</a:t>
            </a:r>
            <a:endParaRPr kumimoji="1" lang="ja-JP" altLang="en-US" sz="3200" dirty="0"/>
          </a:p>
        </p:txBody>
      </p:sp>
    </p:spTree>
    <p:extLst>
      <p:ext uri="{BB962C8B-B14F-4D97-AF65-F5344CB8AC3E}">
        <p14:creationId xmlns:p14="http://schemas.microsoft.com/office/powerpoint/2010/main" val="219772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en-US" altLang="ja-JP" dirty="0"/>
              <a:t>g-</a:t>
            </a:r>
            <a:r>
              <a:rPr kumimoji="1" lang="ja-JP" altLang="en-US" dirty="0" smtClean="0"/>
              <a:t>コンテンツ協議会（委員長寺前）</a:t>
            </a:r>
            <a:r>
              <a:rPr kumimoji="1" lang="en-US" altLang="ja-JP" dirty="0" smtClean="0"/>
              <a:t/>
            </a:r>
            <a:br>
              <a:rPr kumimoji="1" lang="en-US" altLang="ja-JP" dirty="0" smtClean="0"/>
            </a:br>
            <a:r>
              <a:rPr lang="ja-JP" altLang="en-US" dirty="0" smtClean="0"/>
              <a:t>観光</a:t>
            </a:r>
            <a:r>
              <a:rPr lang="ja-JP" altLang="en-US" dirty="0"/>
              <a:t>ウェアラブル</a:t>
            </a:r>
            <a:r>
              <a:rPr kumimoji="1" lang="ja-JP" altLang="en-US" dirty="0" smtClean="0"/>
              <a:t>実証実験</a:t>
            </a:r>
            <a:endParaRPr kumimoji="1" lang="ja-JP" altLang="en-US" dirty="0"/>
          </a:p>
        </p:txBody>
      </p:sp>
      <p:sp>
        <p:nvSpPr>
          <p:cNvPr id="3" name="コンテンツ プレースホルダー 2"/>
          <p:cNvSpPr>
            <a:spLocks noGrp="1"/>
          </p:cNvSpPr>
          <p:nvPr>
            <p:ph idx="1"/>
          </p:nvPr>
        </p:nvSpPr>
        <p:spPr>
          <a:xfrm>
            <a:off x="838200" y="2441275"/>
            <a:ext cx="10515600" cy="4071668"/>
          </a:xfrm>
        </p:spPr>
        <p:txBody>
          <a:bodyPr>
            <a:normAutofit/>
          </a:bodyPr>
          <a:lstStyle/>
          <a:p>
            <a:r>
              <a:rPr lang="ja-JP" altLang="en-US" dirty="0"/>
              <a:t>ＡＩと人間の間</a:t>
            </a:r>
            <a:r>
              <a:rPr lang="ja-JP" altLang="en-US" dirty="0" smtClean="0"/>
              <a:t>に　</a:t>
            </a:r>
            <a:r>
              <a:rPr kumimoji="1" lang="ja-JP" altLang="en-US" dirty="0" smtClean="0"/>
              <a:t>視覚の壁、感情の壁　　</a:t>
            </a:r>
            <a:endParaRPr kumimoji="1" lang="en-US" altLang="ja-JP" dirty="0" smtClean="0"/>
          </a:p>
          <a:p>
            <a:r>
              <a:rPr kumimoji="1" lang="ja-JP" altLang="en-US" dirty="0" smtClean="0"/>
              <a:t>これまでの観光資源研究</a:t>
            </a:r>
            <a:endParaRPr kumimoji="1" lang="en-US" altLang="ja-JP" dirty="0" smtClean="0"/>
          </a:p>
          <a:p>
            <a:pPr marL="0" indent="0">
              <a:buNone/>
            </a:pPr>
            <a:r>
              <a:rPr lang="ja-JP" altLang="en-US" dirty="0"/>
              <a:t>　</a:t>
            </a:r>
            <a:r>
              <a:rPr lang="ja-JP" altLang="en-US" dirty="0" smtClean="0"/>
              <a:t>　　　　　　　　</a:t>
            </a:r>
            <a:r>
              <a:rPr kumimoji="1" lang="ja-JP" altLang="en-US" dirty="0" smtClean="0"/>
              <a:t>　</a:t>
            </a:r>
            <a:r>
              <a:rPr kumimoji="1" lang="ja-JP" altLang="en-US" dirty="0" smtClean="0">
                <a:solidFill>
                  <a:srgbClr val="FF0000"/>
                </a:solidFill>
              </a:rPr>
              <a:t>身長（富士山）と体重（桂離宮）の足し算</a:t>
            </a:r>
            <a:r>
              <a:rPr kumimoji="1" lang="ja-JP" altLang="en-US" dirty="0" smtClean="0"/>
              <a:t>　非科学的</a:t>
            </a:r>
            <a:endParaRPr kumimoji="1" lang="en-US" altLang="ja-JP" dirty="0" smtClean="0"/>
          </a:p>
          <a:p>
            <a:r>
              <a:rPr kumimoji="1" lang="ja-JP" altLang="en-US" dirty="0" smtClean="0"/>
              <a:t>電通サイエンスジャム、ＪＴＢ、システムオリジン等の協力</a:t>
            </a:r>
            <a:endParaRPr kumimoji="1" lang="en-US" altLang="ja-JP" dirty="0" smtClean="0"/>
          </a:p>
          <a:p>
            <a:r>
              <a:rPr lang="en-US" altLang="ja-JP" dirty="0">
                <a:hlinkClick r:id="rId2"/>
              </a:rPr>
              <a:t>http://jinryu.jp/blog/?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ＪＴＢ野添氏の撮影した</a:t>
            </a:r>
            <a:r>
              <a:rPr lang="ja-JP" altLang="en-US" dirty="0" smtClean="0">
                <a:solidFill>
                  <a:srgbClr val="FF0000"/>
                </a:solidFill>
              </a:rPr>
              <a:t>動画</a:t>
            </a:r>
            <a:endParaRPr lang="en-US" altLang="ja-JP" dirty="0" smtClean="0">
              <a:solidFill>
                <a:srgbClr val="FF0000"/>
              </a:solidFill>
            </a:endParaRPr>
          </a:p>
          <a:p>
            <a:r>
              <a:rPr lang="en-US" altLang="ja-JP" dirty="0">
                <a:hlinkClick r:id="rId4"/>
              </a:rPr>
              <a:t>https://</a:t>
            </a:r>
            <a:r>
              <a:rPr lang="en-US" altLang="ja-JP" dirty="0" smtClean="0">
                <a:hlinkClick r:id="rId4"/>
              </a:rPr>
              <a:t>www.g-contents.jp/2015/data/2_aihr.pdf</a:t>
            </a:r>
            <a:r>
              <a:rPr lang="ja-JP" altLang="en-US" dirty="0" smtClean="0"/>
              <a:t>　相原健郎副委員長の報告書</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336057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6632"/>
            <a:ext cx="8229600" cy="1143000"/>
          </a:xfrm>
          <a:noFill/>
          <a:ln>
            <a:solidFill>
              <a:schemeClr val="tx1">
                <a:lumMod val="95000"/>
                <a:lumOff val="5000"/>
              </a:schemeClr>
            </a:solidFill>
          </a:ln>
        </p:spPr>
        <p:txBody>
          <a:bodyPr/>
          <a:lstStyle/>
          <a:p>
            <a:r>
              <a:rPr lang="ja-JP" altLang="en-US" dirty="0" smtClean="0"/>
              <a:t>人流・観光マーケティング（１）</a:t>
            </a:r>
            <a:endParaRPr kumimoji="1" lang="ja-JP" altLang="en-US" dirty="0"/>
          </a:p>
        </p:txBody>
      </p:sp>
      <p:sp>
        <p:nvSpPr>
          <p:cNvPr id="5" name="円/楕円 4"/>
          <p:cNvSpPr/>
          <p:nvPr/>
        </p:nvSpPr>
        <p:spPr>
          <a:xfrm>
            <a:off x="1812032" y="1484784"/>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ヒトの移動データ（位置情報）</a:t>
            </a:r>
          </a:p>
        </p:txBody>
      </p:sp>
      <p:sp>
        <p:nvSpPr>
          <p:cNvPr id="10" name="円/楕円 9"/>
          <p:cNvSpPr/>
          <p:nvPr/>
        </p:nvSpPr>
        <p:spPr>
          <a:xfrm>
            <a:off x="2423592" y="3933056"/>
            <a:ext cx="4824536" cy="187220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FF0000"/>
                </a:solidFill>
              </a:rPr>
              <a:t>スマホ　</a:t>
            </a:r>
            <a:endParaRPr lang="en-US" altLang="ja-JP" sz="4400" dirty="0">
              <a:solidFill>
                <a:srgbClr val="FF0000"/>
              </a:solidFill>
            </a:endParaRPr>
          </a:p>
          <a:p>
            <a:pPr algn="ctr"/>
            <a:r>
              <a:rPr lang="ja-JP" altLang="en-US" sz="4400" dirty="0">
                <a:solidFill>
                  <a:srgbClr val="FF0000"/>
                </a:solidFill>
              </a:rPr>
              <a:t>（</a:t>
            </a:r>
            <a:r>
              <a:rPr lang="en-US" altLang="ja-JP" sz="4400" dirty="0">
                <a:solidFill>
                  <a:srgbClr val="FF0000"/>
                </a:solidFill>
              </a:rPr>
              <a:t>GPS</a:t>
            </a:r>
            <a:r>
              <a:rPr lang="ja-JP" altLang="en-US" sz="4400" dirty="0">
                <a:solidFill>
                  <a:srgbClr val="FF0000"/>
                </a:solidFill>
              </a:rPr>
              <a:t>　</a:t>
            </a:r>
            <a:r>
              <a:rPr lang="en-US" altLang="ja-JP" sz="4400" dirty="0" err="1">
                <a:solidFill>
                  <a:srgbClr val="FF0000"/>
                </a:solidFill>
              </a:rPr>
              <a:t>Wifi</a:t>
            </a:r>
            <a:r>
              <a:rPr lang="ja-JP" altLang="en-US" sz="4400" dirty="0">
                <a:solidFill>
                  <a:srgbClr val="FF0000"/>
                </a:solidFill>
              </a:rPr>
              <a:t>）</a:t>
            </a:r>
          </a:p>
        </p:txBody>
      </p:sp>
      <p:sp>
        <p:nvSpPr>
          <p:cNvPr id="7" name="右矢印 6"/>
          <p:cNvSpPr/>
          <p:nvPr/>
        </p:nvSpPr>
        <p:spPr>
          <a:xfrm>
            <a:off x="7464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4007768" y="3501008"/>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2575992" y="5949280"/>
            <a:ext cx="4824536" cy="79208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FF0000"/>
                </a:solidFill>
              </a:rPr>
              <a:t>GOOGLE</a:t>
            </a:r>
            <a:r>
              <a:rPr lang="ja-JP" altLang="en-US" sz="4400" dirty="0">
                <a:solidFill>
                  <a:srgbClr val="FF0000"/>
                </a:solidFill>
              </a:rPr>
              <a:t>戦略</a:t>
            </a:r>
          </a:p>
        </p:txBody>
      </p:sp>
    </p:spTree>
    <p:extLst>
      <p:ext uri="{BB962C8B-B14F-4D97-AF65-F5344CB8AC3E}">
        <p14:creationId xmlns:p14="http://schemas.microsoft.com/office/powerpoint/2010/main" val="320814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2126"/>
            <a:ext cx="8229600" cy="1143000"/>
          </a:xfrm>
          <a:noFill/>
          <a:ln>
            <a:solidFill>
              <a:schemeClr val="tx1">
                <a:lumMod val="95000"/>
                <a:lumOff val="5000"/>
              </a:schemeClr>
            </a:solidFill>
          </a:ln>
        </p:spPr>
        <p:txBody>
          <a:bodyPr/>
          <a:lstStyle/>
          <a:p>
            <a:r>
              <a:rPr lang="ja-JP" altLang="en-US" dirty="0" smtClean="0"/>
              <a:t>人流・観光マーケティング（２）</a:t>
            </a:r>
            <a:endParaRPr kumimoji="1" lang="ja-JP" altLang="en-US" dirty="0"/>
          </a:p>
        </p:txBody>
      </p:sp>
      <p:sp>
        <p:nvSpPr>
          <p:cNvPr id="5" name="円/楕円 4"/>
          <p:cNvSpPr/>
          <p:nvPr/>
        </p:nvSpPr>
        <p:spPr>
          <a:xfrm>
            <a:off x="1812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人流・観光</a:t>
            </a:r>
            <a:r>
              <a:rPr lang="ja-JP" altLang="en-US" sz="3600" dirty="0">
                <a:solidFill>
                  <a:schemeClr val="tx1"/>
                </a:solidFill>
              </a:rPr>
              <a:t>資源への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（脳内情報）</a:t>
            </a:r>
          </a:p>
        </p:txBody>
      </p:sp>
      <p:sp>
        <p:nvSpPr>
          <p:cNvPr id="10" name="円/楕円 9"/>
          <p:cNvSpPr/>
          <p:nvPr/>
        </p:nvSpPr>
        <p:spPr>
          <a:xfrm>
            <a:off x="1775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ウェアラブル</a:t>
            </a:r>
            <a:endParaRPr lang="en-US" altLang="ja-JP" sz="3600" dirty="0">
              <a:solidFill>
                <a:srgbClr val="FF0000"/>
              </a:solidFill>
            </a:endParaRPr>
          </a:p>
          <a:p>
            <a:pPr algn="ctr"/>
            <a:r>
              <a:rPr lang="ja-JP" altLang="en-US" sz="3600" dirty="0">
                <a:solidFill>
                  <a:srgbClr val="FF0000"/>
                </a:solidFill>
              </a:rPr>
              <a:t>コンピューティング</a:t>
            </a:r>
            <a:endParaRPr lang="en-US" altLang="ja-JP" sz="3600" dirty="0">
              <a:solidFill>
                <a:srgbClr val="FF0000"/>
              </a:solidFill>
            </a:endParaRPr>
          </a:p>
        </p:txBody>
      </p:sp>
      <p:sp>
        <p:nvSpPr>
          <p:cNvPr id="7" name="右矢印 6"/>
          <p:cNvSpPr/>
          <p:nvPr/>
        </p:nvSpPr>
        <p:spPr>
          <a:xfrm>
            <a:off x="7464152" y="3844063"/>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3719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043959"/>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6970147" y="5885899"/>
            <a:ext cx="4618551" cy="980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800" dirty="0" smtClean="0">
                <a:solidFill>
                  <a:schemeClr val="tx1"/>
                </a:solidFill>
              </a:rPr>
              <a:t>言葉を使う限界</a:t>
            </a:r>
            <a:endParaRPr lang="ja-JP" altLang="en-US" sz="2800" dirty="0">
              <a:solidFill>
                <a:schemeClr val="tx1"/>
              </a:solidFill>
            </a:endParaRPr>
          </a:p>
        </p:txBody>
      </p:sp>
    </p:spTree>
    <p:extLst>
      <p:ext uri="{BB962C8B-B14F-4D97-AF65-F5344CB8AC3E}">
        <p14:creationId xmlns:p14="http://schemas.microsoft.com/office/powerpoint/2010/main" val="1658725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i="1" dirty="0" smtClean="0">
                <a:solidFill>
                  <a:schemeClr val="tx1"/>
                </a:solidFill>
              </a:rPr>
              <a:t>文化</a:t>
            </a:r>
            <a:r>
              <a:rPr lang="ja-JP" altLang="en-US" sz="3600" dirty="0">
                <a:solidFill>
                  <a:schemeClr val="tx1"/>
                </a:solidFill>
              </a:rPr>
              <a:t>遺伝子の発見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9511729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（参考）人類に心地よいサウンド</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ja-JP" b="1" dirty="0"/>
              <a:t>身体の大半が「水」である人間への音の</a:t>
            </a:r>
            <a:r>
              <a:rPr lang="ja-JP" altLang="ja-JP" b="1" dirty="0" smtClean="0"/>
              <a:t>影響</a:t>
            </a:r>
            <a:endParaRPr lang="en-US" altLang="ja-JP" b="1" dirty="0" smtClean="0"/>
          </a:p>
          <a:p>
            <a:r>
              <a:rPr lang="ja-JP" altLang="ja-JP" dirty="0" smtClean="0"/>
              <a:t>基準</a:t>
            </a:r>
            <a:r>
              <a:rPr lang="ja-JP" altLang="ja-JP" dirty="0"/>
              <a:t>周波数というのがあって、現代は、ほぼ</a:t>
            </a:r>
            <a:r>
              <a:rPr lang="en-US" altLang="ja-JP" b="1" dirty="0"/>
              <a:t>440Hz</a:t>
            </a:r>
            <a:r>
              <a:rPr lang="ja-JP" altLang="ja-JP" dirty="0"/>
              <a:t>に</a:t>
            </a:r>
            <a:r>
              <a:rPr lang="ja-JP" altLang="ja-JP" dirty="0" smtClean="0"/>
              <a:t>統一（</a:t>
            </a:r>
            <a:r>
              <a:rPr lang="en-US" altLang="ja-JP" dirty="0"/>
              <a:t>1925</a:t>
            </a:r>
            <a:r>
              <a:rPr lang="ja-JP" altLang="ja-JP" dirty="0"/>
              <a:t>年にアメリカが制定</a:t>
            </a:r>
            <a:r>
              <a:rPr lang="ja-JP" altLang="ja-JP" dirty="0" smtClean="0"/>
              <a:t>？その前は</a:t>
            </a:r>
            <a:r>
              <a:rPr lang="en-US" altLang="ja-JP" dirty="0" smtClean="0"/>
              <a:t>1884</a:t>
            </a:r>
            <a:r>
              <a:rPr lang="ja-JP" altLang="ja-JP" dirty="0" smtClean="0"/>
              <a:t>年にイタリア政府が</a:t>
            </a:r>
            <a:r>
              <a:rPr lang="en-US" altLang="ja-JP" b="1" dirty="0" smtClean="0"/>
              <a:t>432Hz </a:t>
            </a:r>
            <a:r>
              <a:rPr lang="ja-JP" altLang="ja-JP" dirty="0" smtClean="0"/>
              <a:t>に制定していた？）</a:t>
            </a:r>
          </a:p>
          <a:p>
            <a:r>
              <a:rPr lang="en-US" altLang="ja-JP" b="1" dirty="0" smtClean="0"/>
              <a:t>432Hz </a:t>
            </a:r>
            <a:r>
              <a:rPr lang="ja-JP" altLang="ja-JP" dirty="0" smtClean="0"/>
              <a:t>は人間の心身に良い影響を及ぼすのに対し、アメリカによって導入された</a:t>
            </a:r>
            <a:r>
              <a:rPr lang="en-US" altLang="ja-JP" b="1" dirty="0" smtClean="0"/>
              <a:t>440Hz</a:t>
            </a:r>
            <a:r>
              <a:rPr lang="ja-JP" altLang="ja-JP" dirty="0" smtClean="0"/>
              <a:t>の音は、攻撃的で破壊的な影響を及ぼすとのこと。（確かに、アメリカ発祥のヘビメタなどは、誰が聴いても“不良の音楽”）</a:t>
            </a:r>
          </a:p>
          <a:p>
            <a:r>
              <a:rPr lang="ja-JP" altLang="ja-JP" dirty="0"/>
              <a:t>よく胎教とか、胎教用音楽とか育児用音楽とかありますけれど、それらに意味があるかどうかということ以前の問題として、後述しますが、「現在はどんな素晴らしいようにきこえる曲でも、ほぼすべて基本音が</a:t>
            </a:r>
            <a:r>
              <a:rPr lang="en-US" altLang="ja-JP" dirty="0"/>
              <a:t> 440Hz </a:t>
            </a:r>
            <a:r>
              <a:rPr lang="ja-JP" altLang="ja-JP" dirty="0"/>
              <a:t>となっているので、結局は大した良くはない」ということにもなりそうです。</a:t>
            </a:r>
            <a:r>
              <a:rPr lang="en-US" altLang="ja-JP" dirty="0"/>
              <a:t/>
            </a:r>
            <a:br>
              <a:rPr lang="en-US" altLang="ja-JP" dirty="0"/>
            </a:br>
            <a:endParaRPr kumimoji="1" lang="ja-JP" altLang="en-US" dirty="0"/>
          </a:p>
        </p:txBody>
      </p:sp>
    </p:spTree>
    <p:extLst>
      <p:ext uri="{BB962C8B-B14F-4D97-AF65-F5344CB8AC3E}">
        <p14:creationId xmlns:p14="http://schemas.microsoft.com/office/powerpoint/2010/main" val="2586780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26"/>
            <a:ext cx="12192000" cy="1187630"/>
          </a:xfrm>
        </p:spPr>
        <p:txBody>
          <a:bodyPr>
            <a:normAutofit fontScale="90000"/>
          </a:bodyPr>
          <a:lstStyle/>
          <a:p>
            <a:pPr algn="ctr"/>
            <a:r>
              <a:rPr lang="en-US" altLang="ja-JP" sz="4000" b="1" dirty="0"/>
              <a:t>432</a:t>
            </a:r>
            <a:r>
              <a:rPr lang="ja-JP" altLang="ja-JP" sz="4000" b="1" dirty="0"/>
              <a:t>ヘルツと</a:t>
            </a:r>
            <a:r>
              <a:rPr lang="en-US" altLang="ja-JP" sz="4000" b="1" dirty="0"/>
              <a:t>440</a:t>
            </a:r>
            <a:r>
              <a:rPr lang="ja-JP" altLang="ja-JP" sz="4000" b="1" dirty="0"/>
              <a:t>ヘルツの音の水の振動の紋様の</a:t>
            </a:r>
            <a:r>
              <a:rPr lang="ja-JP" altLang="ja-JP" sz="4000" b="1" dirty="0" smtClean="0"/>
              <a:t>違い</a:t>
            </a:r>
            <a:r>
              <a:rPr lang="en-US" altLang="ja-JP" sz="4000" b="1" dirty="0" smtClean="0"/>
              <a:t/>
            </a:r>
            <a:br>
              <a:rPr lang="en-US" altLang="ja-JP" sz="4000" b="1" dirty="0" smtClean="0"/>
            </a:br>
            <a:r>
              <a:rPr lang="en-US" altLang="ja-JP" sz="4000" dirty="0">
                <a:hlinkClick r:id="rId2"/>
              </a:rPr>
              <a:t>https://youtu.be/74JzBgm9Mz4</a:t>
            </a:r>
            <a:endParaRPr kumimoji="1" lang="ja-JP" altLang="en-US" sz="4000" dirty="0"/>
          </a:p>
        </p:txBody>
      </p:sp>
      <p:pic>
        <p:nvPicPr>
          <p:cNvPr id="4" name="コンテンツ プレースホルダー 3" descr="watersound-432-44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94000" y="2077244"/>
            <a:ext cx="6604000" cy="3848100"/>
          </a:xfrm>
          <a:prstGeom prst="rect">
            <a:avLst/>
          </a:prstGeom>
          <a:noFill/>
          <a:ln>
            <a:noFill/>
          </a:ln>
        </p:spPr>
      </p:pic>
    </p:spTree>
    <p:extLst>
      <p:ext uri="{BB962C8B-B14F-4D97-AF65-F5344CB8AC3E}">
        <p14:creationId xmlns:p14="http://schemas.microsoft.com/office/powerpoint/2010/main" val="52370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2642" y="365125"/>
            <a:ext cx="10491158" cy="1325652"/>
          </a:xfrm>
          <a:ln>
            <a:solidFill>
              <a:schemeClr val="accent1"/>
            </a:solidFill>
          </a:ln>
        </p:spPr>
        <p:txBody>
          <a:bodyPr/>
          <a:lstStyle/>
          <a:p>
            <a:pPr algn="ctr"/>
            <a:r>
              <a:rPr kumimoji="1" lang="ja-JP" altLang="en-US" dirty="0" smtClean="0"/>
              <a:t>贋作も話題になれば、本物を超える</a:t>
            </a:r>
            <a:endParaRPr kumimoji="1" lang="ja-JP" altLang="en-US" dirty="0"/>
          </a:p>
        </p:txBody>
      </p:sp>
      <p:sp>
        <p:nvSpPr>
          <p:cNvPr id="3" name="コンテンツ プレースホルダー 2"/>
          <p:cNvSpPr>
            <a:spLocks noGrp="1"/>
          </p:cNvSpPr>
          <p:nvPr>
            <p:ph idx="1"/>
          </p:nvPr>
        </p:nvSpPr>
        <p:spPr>
          <a:xfrm>
            <a:off x="838200" y="1825625"/>
            <a:ext cx="10515600" cy="4549296"/>
          </a:xfrm>
        </p:spPr>
        <p:txBody>
          <a:bodyPr>
            <a:normAutofit/>
          </a:bodyPr>
          <a:lstStyle/>
          <a:p>
            <a:r>
              <a:rPr lang="ja-JP" altLang="ja-JP" dirty="0"/>
              <a:t>ピカソは制作した作品の数が多い</a:t>
            </a:r>
            <a:r>
              <a:rPr lang="ja-JP" altLang="ja-JP" dirty="0" smtClean="0"/>
              <a:t>。</a:t>
            </a:r>
            <a:endParaRPr lang="en-US" altLang="ja-JP" dirty="0" smtClean="0"/>
          </a:p>
          <a:p>
            <a:r>
              <a:rPr lang="ja-JP" altLang="ja-JP" dirty="0" smtClean="0"/>
              <a:t>油絵</a:t>
            </a:r>
            <a:r>
              <a:rPr lang="ja-JP" altLang="ja-JP" dirty="0"/>
              <a:t>は約</a:t>
            </a:r>
            <a:r>
              <a:rPr lang="en-US" altLang="ja-JP" dirty="0"/>
              <a:t>13000</a:t>
            </a:r>
            <a:r>
              <a:rPr lang="ja-JP" altLang="ja-JP" dirty="0"/>
              <a:t>点、版画や素描や陶芸などは</a:t>
            </a:r>
            <a:r>
              <a:rPr lang="en-US" altLang="ja-JP" dirty="0"/>
              <a:t>13</a:t>
            </a:r>
            <a:r>
              <a:rPr lang="ja-JP" altLang="ja-JP" dirty="0"/>
              <a:t>万点</a:t>
            </a:r>
            <a:r>
              <a:rPr lang="ja-JP" altLang="ja-JP" dirty="0" smtClean="0"/>
              <a:t>以上</a:t>
            </a:r>
            <a:endParaRPr lang="en-US" altLang="ja-JP" dirty="0" smtClean="0"/>
          </a:p>
          <a:p>
            <a:r>
              <a:rPr lang="ja-JP" altLang="ja-JP" dirty="0" smtClean="0"/>
              <a:t>これ</a:t>
            </a:r>
            <a:r>
              <a:rPr lang="ja-JP" altLang="ja-JP" dirty="0"/>
              <a:t>だけ多ければ贋作も多いと予想される</a:t>
            </a:r>
            <a:r>
              <a:rPr lang="ja-JP" altLang="ja-JP" dirty="0" smtClean="0"/>
              <a:t>。</a:t>
            </a:r>
            <a:endParaRPr lang="en-US" altLang="ja-JP" dirty="0" smtClean="0"/>
          </a:p>
          <a:p>
            <a:r>
              <a:rPr lang="ja-JP" altLang="ja-JP" dirty="0" smtClean="0"/>
              <a:t>笑い話</a:t>
            </a:r>
            <a:r>
              <a:rPr lang="ja-JP" altLang="ja-JP" dirty="0"/>
              <a:t>かもしれないが、ピカソの絵を題材に小学生が練習をした作品まで贋作として通用してしまう</a:t>
            </a:r>
            <a:r>
              <a:rPr lang="ja-JP" altLang="ja-JP" dirty="0" smtClean="0"/>
              <a:t>。</a:t>
            </a:r>
            <a:endParaRPr lang="en-US" altLang="ja-JP" dirty="0" smtClean="0"/>
          </a:p>
          <a:p>
            <a:r>
              <a:rPr lang="ja-JP" altLang="ja-JP" dirty="0" smtClean="0"/>
              <a:t>しかし</a:t>
            </a:r>
            <a:r>
              <a:rPr lang="ja-JP" altLang="ja-JP" dirty="0"/>
              <a:t>、画商が作品リストを作成し管理しているから、リストに掲載されていないものは本物とは認められないのであろう</a:t>
            </a:r>
            <a:r>
              <a:rPr lang="ja-JP" altLang="ja-JP" dirty="0" smtClean="0"/>
              <a:t>。</a:t>
            </a:r>
            <a:endParaRPr lang="en-US" altLang="ja-JP" dirty="0" smtClean="0"/>
          </a:p>
          <a:p>
            <a:r>
              <a:rPr lang="ja-JP" altLang="ja-JP" dirty="0" smtClean="0"/>
              <a:t>ピカソ</a:t>
            </a:r>
            <a:r>
              <a:rPr lang="ja-JP" altLang="ja-JP" dirty="0"/>
              <a:t>の贋作の最大のコレクターはピカソ自身だった、という伝説まである。</a:t>
            </a:r>
            <a:endParaRPr kumimoji="1" lang="ja-JP" altLang="en-US" dirty="0"/>
          </a:p>
        </p:txBody>
      </p:sp>
    </p:spTree>
    <p:extLst>
      <p:ext uri="{BB962C8B-B14F-4D97-AF65-F5344CB8AC3E}">
        <p14:creationId xmlns:p14="http://schemas.microsoft.com/office/powerpoint/2010/main" val="266717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00110"/>
            <a:ext cx="10515600" cy="894332"/>
          </a:xfrm>
          <a:ln>
            <a:solidFill>
              <a:schemeClr val="accent1"/>
            </a:solidFill>
          </a:ln>
        </p:spPr>
        <p:txBody>
          <a:bodyPr/>
          <a:lstStyle/>
          <a:p>
            <a:pPr algn="ctr"/>
            <a:r>
              <a:rPr lang="ja-JP" altLang="en-US" dirty="0"/>
              <a:t>デ</a:t>
            </a:r>
            <a:r>
              <a:rPr kumimoji="1" lang="ja-JP" altLang="en-US" dirty="0" smtClean="0"/>
              <a:t>イトン方式</a:t>
            </a:r>
            <a:endParaRPr kumimoji="1" lang="ja-JP" altLang="en-US" dirty="0"/>
          </a:p>
        </p:txBody>
      </p:sp>
      <p:sp>
        <p:nvSpPr>
          <p:cNvPr id="3" name="コンテンツ プレースホルダー 2"/>
          <p:cNvSpPr>
            <a:spLocks noGrp="1"/>
          </p:cNvSpPr>
          <p:nvPr>
            <p:ph idx="1"/>
          </p:nvPr>
        </p:nvSpPr>
        <p:spPr>
          <a:xfrm>
            <a:off x="0" y="1375442"/>
            <a:ext cx="12301267" cy="5207950"/>
          </a:xfrm>
        </p:spPr>
        <p:txBody>
          <a:bodyPr>
            <a:noAutofit/>
          </a:bodyPr>
          <a:lstStyle/>
          <a:p>
            <a:r>
              <a:rPr lang="en-US" altLang="ja-JP" sz="3600" dirty="0" smtClean="0"/>
              <a:t>1925</a:t>
            </a:r>
            <a:r>
              <a:rPr lang="ja-JP" altLang="ja-JP" sz="3600" dirty="0" smtClean="0"/>
              <a:t>年テネシー州議会が、州法</a:t>
            </a:r>
            <a:r>
              <a:rPr lang="ja-JP" altLang="en-US" sz="3600" dirty="0" smtClean="0"/>
              <a:t>の</a:t>
            </a:r>
            <a:r>
              <a:rPr lang="ja-JP" altLang="ja-JP" sz="3600" dirty="0" smtClean="0"/>
              <a:t>バトラー法を定め</a:t>
            </a:r>
            <a:r>
              <a:rPr lang="ja-JP" altLang="en-US" sz="3600" dirty="0" smtClean="0"/>
              <a:t>、</a:t>
            </a:r>
            <a:r>
              <a:rPr lang="ja-JP" altLang="ja-JP" sz="3600" dirty="0" smtClean="0"/>
              <a:t>同州デイトンの高校教師が、進化論を教えたとして逮捕、起訴された</a:t>
            </a:r>
            <a:r>
              <a:rPr lang="ja-JP" altLang="en-US" sz="3600" dirty="0" smtClean="0"/>
              <a:t>。</a:t>
            </a:r>
            <a:endParaRPr lang="en-US" altLang="ja-JP" sz="3600" dirty="0" smtClean="0"/>
          </a:p>
          <a:p>
            <a:r>
              <a:rPr lang="ja-JP" altLang="ja-JP" sz="3600" dirty="0" smtClean="0">
                <a:solidFill>
                  <a:srgbClr val="FF0000"/>
                </a:solidFill>
              </a:rPr>
              <a:t>有力者が町を有名にしようとして意図的に裁判を引き起こした</a:t>
            </a:r>
            <a:r>
              <a:rPr lang="ja-JP" altLang="en-US" sz="3600" dirty="0" smtClean="0">
                <a:solidFill>
                  <a:srgbClr val="FF0000"/>
                </a:solidFill>
              </a:rPr>
              <a:t>（写真）</a:t>
            </a:r>
            <a:r>
              <a:rPr lang="ja-JP" altLang="ja-JP" sz="3600" dirty="0" smtClean="0">
                <a:solidFill>
                  <a:srgbClr val="FF0000"/>
                </a:solidFill>
              </a:rPr>
              <a:t>。</a:t>
            </a:r>
            <a:endParaRPr lang="en-US" altLang="ja-JP" sz="3600" dirty="0" smtClean="0">
              <a:solidFill>
                <a:srgbClr val="FF0000"/>
              </a:solidFill>
            </a:endParaRPr>
          </a:p>
          <a:p>
            <a:r>
              <a:rPr lang="ja-JP" altLang="ja-JP" sz="3600" dirty="0" smtClean="0"/>
              <a:t>罰金</a:t>
            </a:r>
            <a:r>
              <a:rPr lang="en-US" altLang="ja-JP" sz="3600" dirty="0"/>
              <a:t>100</a:t>
            </a:r>
            <a:r>
              <a:rPr lang="ja-JP" altLang="ja-JP" sz="3600" dirty="0"/>
              <a:t>ドルの有罪</a:t>
            </a:r>
            <a:r>
              <a:rPr lang="ja-JP" altLang="ja-JP" sz="3600" dirty="0" smtClean="0"/>
              <a:t>判決</a:t>
            </a:r>
            <a:r>
              <a:rPr lang="ja-JP" altLang="en-US" sz="3600" dirty="0" smtClean="0"/>
              <a:t>、</a:t>
            </a:r>
            <a:r>
              <a:rPr lang="ja-JP" altLang="ja-JP" sz="3600" dirty="0" smtClean="0"/>
              <a:t>法</a:t>
            </a:r>
            <a:r>
              <a:rPr lang="ja-JP" altLang="ja-JP" sz="3600" dirty="0"/>
              <a:t>手続き上の問題</a:t>
            </a:r>
            <a:r>
              <a:rPr lang="ja-JP" altLang="ja-JP" sz="3600" dirty="0" smtClean="0"/>
              <a:t>から事実上無効</a:t>
            </a:r>
            <a:endParaRPr lang="en-US" altLang="ja-JP" sz="3600" dirty="0" smtClean="0"/>
          </a:p>
          <a:p>
            <a:r>
              <a:rPr lang="ja-JP" altLang="ja-JP" sz="3600" dirty="0" smtClean="0"/>
              <a:t>バトラー法</a:t>
            </a:r>
            <a:r>
              <a:rPr lang="ja-JP" altLang="ja-JP" sz="3600" dirty="0"/>
              <a:t>はその後一度も</a:t>
            </a:r>
            <a:r>
              <a:rPr lang="ja-JP" altLang="ja-JP" sz="3600" dirty="0" smtClean="0"/>
              <a:t>適用な</a:t>
            </a:r>
            <a:r>
              <a:rPr lang="ja-JP" altLang="en-US" sz="3600" dirty="0" smtClean="0"/>
              <a:t>し</a:t>
            </a:r>
            <a:r>
              <a:rPr lang="ja-JP" altLang="ja-JP" sz="3600" dirty="0" smtClean="0"/>
              <a:t>、廃止</a:t>
            </a:r>
            <a:r>
              <a:rPr lang="ja-JP" altLang="ja-JP" sz="3600" dirty="0"/>
              <a:t>されたの</a:t>
            </a:r>
            <a:r>
              <a:rPr lang="ja-JP" altLang="ja-JP" sz="3600" dirty="0" smtClean="0"/>
              <a:t>は</a:t>
            </a:r>
            <a:r>
              <a:rPr lang="en-US" altLang="ja-JP" sz="3600" dirty="0" smtClean="0"/>
              <a:t>1967</a:t>
            </a:r>
            <a:r>
              <a:rPr lang="ja-JP" altLang="ja-JP" sz="3600" dirty="0" smtClean="0"/>
              <a:t>年</a:t>
            </a:r>
            <a:endParaRPr lang="en-US" altLang="ja-JP" sz="3600" dirty="0" smtClean="0"/>
          </a:p>
          <a:p>
            <a:r>
              <a:rPr lang="en-US" altLang="ja-JP" sz="3600" dirty="0" smtClean="0"/>
              <a:t>1968</a:t>
            </a:r>
            <a:r>
              <a:rPr lang="ja-JP" altLang="ja-JP" sz="3600" dirty="0" smtClean="0"/>
              <a:t>年米</a:t>
            </a:r>
            <a:r>
              <a:rPr lang="ja-JP" altLang="ja-JP" sz="3600" dirty="0"/>
              <a:t>最高裁</a:t>
            </a:r>
            <a:r>
              <a:rPr lang="ja-JP" altLang="ja-JP" sz="3600" dirty="0" smtClean="0"/>
              <a:t>は進化論</a:t>
            </a:r>
            <a:r>
              <a:rPr lang="ja-JP" altLang="ja-JP" sz="3600" dirty="0"/>
              <a:t>を教えることを犯罪だとしていた</a:t>
            </a:r>
            <a:r>
              <a:rPr lang="ja-JP" altLang="ja-JP" sz="3600" dirty="0" smtClean="0"/>
              <a:t>アーカンソー州法</a:t>
            </a:r>
            <a:r>
              <a:rPr lang="ja-JP" altLang="ja-JP" sz="3600" dirty="0"/>
              <a:t>を無効とする判決を下し、政教分離の政府の下で進化論を教えることを禁止するのは違憲だとする</a:t>
            </a:r>
            <a:r>
              <a:rPr lang="ja-JP" altLang="ja-JP" sz="3600" dirty="0" smtClean="0"/>
              <a:t>判断</a:t>
            </a:r>
          </a:p>
        </p:txBody>
      </p:sp>
    </p:spTree>
    <p:extLst>
      <p:ext uri="{BB962C8B-B14F-4D97-AF65-F5344CB8AC3E}">
        <p14:creationId xmlns:p14="http://schemas.microsoft.com/office/powerpoint/2010/main" val="335436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04421" y="99870"/>
            <a:ext cx="5307857" cy="4535901"/>
          </a:xfrm>
          <a:prstGeom prst="rect">
            <a:avLst/>
          </a:prstGeom>
        </p:spPr>
      </p:pic>
      <p:pic>
        <p:nvPicPr>
          <p:cNvPr id="7" name="図 6"/>
          <p:cNvPicPr>
            <a:picLocks noChangeAspect="1"/>
          </p:cNvPicPr>
          <p:nvPr/>
        </p:nvPicPr>
        <p:blipFill>
          <a:blip r:embed="rId3"/>
          <a:stretch>
            <a:fillRect/>
          </a:stretch>
        </p:blipFill>
        <p:spPr>
          <a:xfrm>
            <a:off x="5434642" y="1878985"/>
            <a:ext cx="6777172" cy="4847148"/>
          </a:xfrm>
          <a:prstGeom prst="rect">
            <a:avLst/>
          </a:prstGeom>
        </p:spPr>
      </p:pic>
      <p:sp>
        <p:nvSpPr>
          <p:cNvPr id="8" name="正方形/長方形 7"/>
          <p:cNvSpPr/>
          <p:nvPr/>
        </p:nvSpPr>
        <p:spPr>
          <a:xfrm>
            <a:off x="5969000" y="311835"/>
            <a:ext cx="6096000" cy="646331"/>
          </a:xfrm>
          <a:prstGeom prst="rect">
            <a:avLst/>
          </a:prstGeom>
        </p:spPr>
        <p:txBody>
          <a:bodyPr>
            <a:spAutoFit/>
          </a:bodyPr>
          <a:lstStyle/>
          <a:p>
            <a:r>
              <a:rPr lang="ja-JP" altLang="ja-JP" dirty="0"/>
              <a:t>スティーヴン・ジェイ・グールド</a:t>
            </a:r>
            <a:r>
              <a:rPr lang="en-US" altLang="ja-JP" dirty="0"/>
              <a:t>『</a:t>
            </a:r>
            <a:r>
              <a:rPr lang="en-US" altLang="ja-JP" dirty="0" err="1"/>
              <a:t>ニワトリの歯』下</a:t>
            </a:r>
            <a:r>
              <a:rPr lang="ja-JP" altLang="ja-JP" dirty="0"/>
              <a:t>（ハヤカワ文庫、</a:t>
            </a:r>
            <a:r>
              <a:rPr lang="en-US" altLang="ja-JP" dirty="0"/>
              <a:t>1997</a:t>
            </a:r>
            <a:r>
              <a:rPr lang="ja-JP" altLang="ja-JP" dirty="0"/>
              <a:t>）所収「デイトン探訪」</a:t>
            </a:r>
            <a:endParaRPr lang="en-US" altLang="ja-JP" dirty="0"/>
          </a:p>
        </p:txBody>
      </p:sp>
    </p:spTree>
    <p:extLst>
      <p:ext uri="{BB962C8B-B14F-4D97-AF65-F5344CB8AC3E}">
        <p14:creationId xmlns:p14="http://schemas.microsoft.com/office/powerpoint/2010/main" val="184028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4241"/>
            <a:ext cx="10515600" cy="1544689"/>
          </a:xfrm>
          <a:ln>
            <a:solidFill>
              <a:schemeClr val="accent1"/>
            </a:solidFill>
          </a:ln>
        </p:spPr>
        <p:txBody>
          <a:bodyPr/>
          <a:lstStyle/>
          <a:p>
            <a:pPr algn="ctr"/>
            <a:r>
              <a:rPr kumimoji="1" lang="ja-JP" altLang="en-US" dirty="0" smtClean="0"/>
              <a:t>「錯覚観光」ビジネス</a:t>
            </a:r>
            <a:r>
              <a:rPr kumimoji="1" lang="en-US" altLang="ja-JP" dirty="0" smtClean="0"/>
              <a:t/>
            </a:r>
            <a:br>
              <a:rPr kumimoji="1" lang="en-US" altLang="ja-JP" dirty="0" smtClean="0"/>
            </a:br>
            <a:r>
              <a:rPr kumimoji="1" lang="ja-JP" altLang="en-US" dirty="0" smtClean="0"/>
              <a:t>　</a:t>
            </a:r>
            <a:r>
              <a:rPr lang="ja-JP" altLang="en-US" dirty="0" smtClean="0"/>
              <a:t>久米</a:t>
            </a:r>
            <a:r>
              <a:rPr kumimoji="1" lang="ja-JP" altLang="en-US" dirty="0" smtClean="0"/>
              <a:t>島おばけ坂、都市錯視</a:t>
            </a:r>
            <a:endParaRPr kumimoji="1" lang="ja-JP" altLang="en-US" dirty="0"/>
          </a:p>
        </p:txBody>
      </p:sp>
      <p:sp>
        <p:nvSpPr>
          <p:cNvPr id="3" name="コンテンツ プレースホルダー 2"/>
          <p:cNvSpPr>
            <a:spLocks noGrp="1"/>
          </p:cNvSpPr>
          <p:nvPr>
            <p:ph idx="1"/>
          </p:nvPr>
        </p:nvSpPr>
        <p:spPr>
          <a:xfrm>
            <a:off x="966158" y="2015406"/>
            <a:ext cx="5244861" cy="610947"/>
          </a:xfrm>
        </p:spPr>
        <p:txBody>
          <a:bodyPr>
            <a:normAutofit fontScale="85000" lnSpcReduction="20000"/>
          </a:bodyPr>
          <a:lstStyle/>
          <a:p>
            <a:r>
              <a:rPr lang="en-US" altLang="ja-JP" dirty="0">
                <a:hlinkClick r:id="rId2"/>
              </a:rPr>
              <a:t>https://</a:t>
            </a:r>
            <a:r>
              <a:rPr lang="en-US" altLang="ja-JP" dirty="0" smtClean="0">
                <a:hlinkClick r:id="rId2"/>
              </a:rPr>
              <a:t>youtu.be/UXfsZy5Ru_8</a:t>
            </a:r>
            <a:r>
              <a:rPr lang="en-US" altLang="ja-JP" dirty="0"/>
              <a:t/>
            </a:r>
            <a:br>
              <a:rPr lang="en-US" altLang="ja-JP" dirty="0"/>
            </a:br>
            <a:endParaRPr kumimoji="1" lang="ja-JP" altLang="en-US" dirty="0"/>
          </a:p>
        </p:txBody>
      </p:sp>
      <p:pic>
        <p:nvPicPr>
          <p:cNvPr id="3074" name="Picture 2" descr="http://kanko-kumejima.sub.jp/wp-content/uploads/35f0444364697030a463098d6bf8c4a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745" y="2526568"/>
            <a:ext cx="3665928" cy="13092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63156" y="4020711"/>
            <a:ext cx="4845938" cy="830997"/>
          </a:xfrm>
          <a:prstGeom prst="rect">
            <a:avLst/>
          </a:prstGeom>
        </p:spPr>
        <p:txBody>
          <a:bodyPr wrap="square">
            <a:spAutoFit/>
          </a:bodyPr>
          <a:lstStyle/>
          <a:p>
            <a:r>
              <a:rPr lang="en-US" altLang="ja-JP" sz="2400" b="1" dirty="0">
                <a:solidFill>
                  <a:schemeClr val="tx1">
                    <a:lumMod val="95000"/>
                    <a:lumOff val="5000"/>
                  </a:schemeClr>
                </a:solidFill>
                <a:latin typeface="Roboto"/>
                <a:hlinkClick r:id="rId4"/>
              </a:rPr>
              <a:t>https://</a:t>
            </a:r>
            <a:r>
              <a:rPr lang="en-US" altLang="ja-JP" sz="2400" b="1" dirty="0" smtClean="0">
                <a:solidFill>
                  <a:schemeClr val="tx1">
                    <a:lumMod val="95000"/>
                    <a:lumOff val="5000"/>
                  </a:schemeClr>
                </a:solidFill>
                <a:latin typeface="Roboto"/>
                <a:hlinkClick r:id="rId4"/>
              </a:rPr>
              <a:t>youtu.be/uJOLxHeesxo</a:t>
            </a:r>
            <a:endParaRPr lang="en-US" altLang="ja-JP" sz="2400" b="1" dirty="0" smtClean="0">
              <a:solidFill>
                <a:schemeClr val="tx1">
                  <a:lumMod val="95000"/>
                  <a:lumOff val="5000"/>
                </a:schemeClr>
              </a:solidFill>
              <a:latin typeface="Roboto"/>
            </a:endParaRPr>
          </a:p>
          <a:p>
            <a:endParaRPr lang="ja-JP" altLang="en-US" sz="2400" b="1" dirty="0">
              <a:solidFill>
                <a:schemeClr val="tx1">
                  <a:lumMod val="95000"/>
                  <a:lumOff val="5000"/>
                </a:schemeClr>
              </a:solidFill>
            </a:endParaRPr>
          </a:p>
        </p:txBody>
      </p:sp>
      <p:sp>
        <p:nvSpPr>
          <p:cNvPr id="5" name="正方形/長方形 4"/>
          <p:cNvSpPr/>
          <p:nvPr/>
        </p:nvSpPr>
        <p:spPr>
          <a:xfrm>
            <a:off x="8514272" y="3729335"/>
            <a:ext cx="2372254" cy="461665"/>
          </a:xfrm>
          <a:prstGeom prst="rect">
            <a:avLst/>
          </a:prstGeom>
        </p:spPr>
        <p:txBody>
          <a:bodyPr wrap="square">
            <a:spAutoFit/>
          </a:bodyPr>
          <a:lstStyle/>
          <a:p>
            <a:r>
              <a:rPr lang="ja-JP" altLang="en-US" sz="2400" dirty="0" smtClean="0"/>
              <a:t>都市錯視</a:t>
            </a:r>
            <a:endParaRPr lang="ja-JP" altLang="en-US" sz="2400" dirty="0"/>
          </a:p>
        </p:txBody>
      </p:sp>
      <p:pic>
        <p:nvPicPr>
          <p:cNvPr id="6" name="Picture 2" descr="群馬県赤城山のおばけ坂の画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778" y="4663217"/>
            <a:ext cx="2725944" cy="2057898"/>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909094" y="1852610"/>
            <a:ext cx="3634595" cy="580857"/>
          </a:xfrm>
          <a:prstGeom prst="rect">
            <a:avLst/>
          </a:prstGeom>
        </p:spPr>
        <p:txBody>
          <a:bodyPr wrap="square">
            <a:spAutoFit/>
          </a:bodyPr>
          <a:lstStyle/>
          <a:p>
            <a:r>
              <a:rPr lang="ja-JP" altLang="en-US" sz="3200" dirty="0" smtClean="0"/>
              <a:t>神田　</a:t>
            </a:r>
            <a:r>
              <a:rPr lang="ja-JP" altLang="en-US" sz="3200" dirty="0"/>
              <a:t> </a:t>
            </a:r>
            <a:r>
              <a:rPr lang="ja-JP" altLang="en-US" sz="3200" dirty="0" smtClean="0"/>
              <a:t>錯覚美術館</a:t>
            </a:r>
            <a:endParaRPr lang="ja-JP" altLang="en-US" sz="3200" dirty="0"/>
          </a:p>
        </p:txBody>
      </p:sp>
      <p:sp>
        <p:nvSpPr>
          <p:cNvPr id="7" name="正方形/長方形 6"/>
          <p:cNvSpPr/>
          <p:nvPr/>
        </p:nvSpPr>
        <p:spPr>
          <a:xfrm>
            <a:off x="5854941" y="2460672"/>
            <a:ext cx="39681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ＨＰ　　錯</a:t>
            </a:r>
            <a:r>
              <a:rPr lang="ja-JP" altLang="en-US" sz="3200" dirty="0">
                <a:solidFill>
                  <a:schemeClr val="tx1">
                    <a:lumMod val="95000"/>
                    <a:lumOff val="5000"/>
                  </a:schemeClr>
                </a:solidFill>
              </a:rPr>
              <a:t>視の科学館</a:t>
            </a:r>
            <a:endParaRPr kumimoji="1" lang="ja-JP" altLang="en-US" sz="3200" dirty="0">
              <a:solidFill>
                <a:schemeClr val="tx1">
                  <a:lumMod val="95000"/>
                  <a:lumOff val="5000"/>
                </a:schemeClr>
              </a:solidFill>
            </a:endParaRPr>
          </a:p>
        </p:txBody>
      </p:sp>
      <p:pic>
        <p:nvPicPr>
          <p:cNvPr id="8" name="Picture 2" descr="http://www.araiweb.matrix.jp/VisionScience/BuildingIllusion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4756" y="4318000"/>
            <a:ext cx="2941614" cy="220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9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iz.knt.co.jp/tour/wearable/imgs/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466" y="923027"/>
            <a:ext cx="6109485" cy="6021237"/>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p:cNvSpPr>
            <a:spLocks noGrp="1"/>
          </p:cNvSpPr>
          <p:nvPr>
            <p:ph type="title"/>
          </p:nvPr>
        </p:nvSpPr>
        <p:spPr>
          <a:xfrm>
            <a:off x="838200" y="120120"/>
            <a:ext cx="10402019" cy="984061"/>
          </a:xfrm>
          <a:ln>
            <a:solidFill>
              <a:schemeClr val="accent1"/>
            </a:solidFill>
          </a:ln>
        </p:spPr>
        <p:txBody>
          <a:bodyPr/>
          <a:lstStyle/>
          <a:p>
            <a:pPr algn="ctr"/>
            <a:r>
              <a:rPr kumimoji="1" lang="ja-JP" altLang="en-US" dirty="0" smtClean="0"/>
              <a:t>ヴァーチャル観光　</a:t>
            </a:r>
            <a:endParaRPr kumimoji="1" lang="ja-JP" altLang="en-US" dirty="0"/>
          </a:p>
        </p:txBody>
      </p:sp>
    </p:spTree>
    <p:extLst>
      <p:ext uri="{BB962C8B-B14F-4D97-AF65-F5344CB8AC3E}">
        <p14:creationId xmlns:p14="http://schemas.microsoft.com/office/powerpoint/2010/main" val="105882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30代の男性ビジネスマンの半数以上が持っているぬいぐるみ。ちなみに、所有数は「2～5体」が全体の54.7％と最も多い。男性とはいえ、ぬいぐるみに囲まれて生活している人が少なくないようだ&lt;br /&gt;&#10;写真提供：ウナギトラベル">
            <a:hlinkClick r:id="rId3"/>
          </p:cNvPr>
          <p:cNvPicPr>
            <a:picLocks noChangeAspect="1" noChangeArrowheads="1"/>
          </p:cNvPicPr>
          <p:nvPr/>
        </p:nvPicPr>
        <p:blipFill>
          <a:blip r:embed="rId4" cstate="print"/>
          <a:srcRect/>
          <a:stretch>
            <a:fillRect/>
          </a:stretch>
        </p:blipFill>
        <p:spPr bwMode="auto">
          <a:xfrm>
            <a:off x="1679575" y="260648"/>
            <a:ext cx="8808913" cy="6606687"/>
          </a:xfrm>
          <a:prstGeom prst="rect">
            <a:avLst/>
          </a:prstGeom>
          <a:noFill/>
        </p:spPr>
      </p:pic>
    </p:spTree>
    <p:extLst>
      <p:ext uri="{BB962C8B-B14F-4D97-AF65-F5344CB8AC3E}">
        <p14:creationId xmlns:p14="http://schemas.microsoft.com/office/powerpoint/2010/main" val="3670408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pPr algn="ctr"/>
            <a:r>
              <a:rPr lang="ja-JP" altLang="en-US" b="1" dirty="0" smtClean="0"/>
              <a:t>「ぬいぐるみ旅行代理」秘かな人気</a:t>
            </a:r>
            <a:endParaRPr kumimoji="1" lang="ja-JP" altLang="en-US" dirty="0"/>
          </a:p>
        </p:txBody>
      </p:sp>
      <p:sp>
        <p:nvSpPr>
          <p:cNvPr id="3" name="コンテンツ プレースホルダ 2"/>
          <p:cNvSpPr>
            <a:spLocks noGrp="1"/>
          </p:cNvSpPr>
          <p:nvPr>
            <p:ph idx="1"/>
          </p:nvPr>
        </p:nvSpPr>
        <p:spPr>
          <a:xfrm>
            <a:off x="664233" y="2108200"/>
            <a:ext cx="10584611" cy="4239883"/>
          </a:xfrm>
        </p:spPr>
        <p:txBody>
          <a:bodyPr>
            <a:normAutofit fontScale="92500" lnSpcReduction="10000"/>
          </a:bodyPr>
          <a:lstStyle/>
          <a:p>
            <a:r>
              <a:rPr lang="ja-JP" altLang="en-US" dirty="0" smtClean="0"/>
              <a:t>仕事が忙しくて休みがとれない、身体が不自由で外出が難しい</a:t>
            </a:r>
            <a:r>
              <a:rPr lang="en-US" altLang="ja-JP" dirty="0" smtClean="0"/>
              <a:t>――</a:t>
            </a:r>
            <a:r>
              <a:rPr lang="ja-JP" altLang="en-US" dirty="0" smtClean="0"/>
              <a:t>様々な事情で旅行に行くことができない人に代わり、お気に入りのぬいぐるみに旅をさせるサービスが一部で人気を集めている。その名も「ぬいぐるみの旅行代理店」だ。</a:t>
            </a:r>
            <a:br>
              <a:rPr lang="ja-JP" altLang="en-US" dirty="0" smtClean="0"/>
            </a:br>
            <a:r>
              <a:rPr lang="ja-JP" altLang="en-US" dirty="0" smtClean="0"/>
              <a:t/>
            </a:r>
            <a:br>
              <a:rPr lang="ja-JP" altLang="en-US" dirty="0" smtClean="0"/>
            </a:br>
            <a:r>
              <a:rPr lang="ja-JP" altLang="en-US" dirty="0" smtClean="0"/>
              <a:t>東京都港区でぬいぐるみの旅行代理店を運営する「ウナギトラベル」代表の東園絵さんによると、利用者から郵送されたぬいぐるみを連れて、旅行ガイドが観光地などを巡り、ぬいぐるみが“旅を楽しんでいる様子”を撮影。その写真を利用者とリアルタイムでシェアすることにより、旅行気分を味わってもらうサービスなのだそう。</a:t>
            </a:r>
            <a:endParaRPr lang="en-US" altLang="ja-JP" dirty="0" smtClean="0"/>
          </a:p>
          <a:p>
            <a:r>
              <a:rPr lang="ja-JP" altLang="en-US" dirty="0" smtClean="0"/>
              <a:t>気になる旅行代金は、行き先によるものの、</a:t>
            </a:r>
            <a:r>
              <a:rPr lang="en-US" altLang="ja-JP" dirty="0" smtClean="0"/>
              <a:t>4000</a:t>
            </a:r>
            <a:r>
              <a:rPr lang="ja-JP" altLang="en-US" dirty="0" smtClean="0"/>
              <a:t>円前後が相場。上記で紹介した地域以外に、新しいツアーの展開も予定</a:t>
            </a:r>
            <a:endParaRPr kumimoji="1" lang="ja-JP" altLang="en-US" dirty="0"/>
          </a:p>
        </p:txBody>
      </p:sp>
    </p:spTree>
    <p:extLst>
      <p:ext uri="{BB962C8B-B14F-4D97-AF65-F5344CB8AC3E}">
        <p14:creationId xmlns:p14="http://schemas.microsoft.com/office/powerpoint/2010/main" val="34950211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8432</TotalTime>
  <Words>1286</Words>
  <Application>Microsoft Office PowerPoint</Application>
  <PresentationFormat>ワイド画面</PresentationFormat>
  <Paragraphs>176</Paragraphs>
  <Slides>28</Slides>
  <Notes>14</Notes>
  <HiddenSlides>1</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5" baseType="lpstr">
      <vt:lpstr>ＭＳ Ｐゴシック</vt:lpstr>
      <vt:lpstr>Roboto</vt:lpstr>
      <vt:lpstr>Arial</vt:lpstr>
      <vt:lpstr>Calibri</vt:lpstr>
      <vt:lpstr>Calibri Light</vt:lpstr>
      <vt:lpstr>Office テーマ</vt:lpstr>
      <vt:lpstr>スライド</vt:lpstr>
      <vt:lpstr>ピカソの贋作は本物を超えれるか？　「人流」の提唱</vt:lpstr>
      <vt:lpstr>個性の発揮、刺激と絵画</vt:lpstr>
      <vt:lpstr>贋作も話題になれば、本物を超える</vt:lpstr>
      <vt:lpstr>デイトン方式</vt:lpstr>
      <vt:lpstr>PowerPoint プレゼンテーション</vt:lpstr>
      <vt:lpstr>「錯覚観光」ビジネス 　久米島おばけ坂、都市錯視</vt:lpstr>
      <vt:lpstr>ヴァーチャル観光　</vt:lpstr>
      <vt:lpstr>PowerPoint プレゼンテーション</vt:lpstr>
      <vt:lpstr>「ぬいぐるみ旅行代理」秘かな人気</vt:lpstr>
      <vt:lpstr>「streetview」</vt:lpstr>
      <vt:lpstr>概念『「楽しみ」の旅』を区別させる 社会的必要性の発生</vt:lpstr>
      <vt:lpstr>政策論の対象としての「観光」とは？</vt:lpstr>
      <vt:lpstr>「非日常生活圏」から「日常圏」への接近</vt:lpstr>
      <vt:lpstr>観光関係法制度における 日常と非日常の接近(検証) </vt:lpstr>
      <vt:lpstr>人流　（ＨＵＭＡＮ　ＬＯＧＩＳＴＩＣＳ）の提唱</vt:lpstr>
      <vt:lpstr>西洋において、海洋の風景が発見</vt:lpstr>
      <vt:lpstr>風景観</vt:lpstr>
      <vt:lpstr>自然資源</vt:lpstr>
      <vt:lpstr>知覚と認知のメカニズムの解明</vt:lpstr>
      <vt:lpstr>PowerPoint プレゼンテーション</vt:lpstr>
      <vt:lpstr>文化財の定義 （心が生み出すもの）</vt:lpstr>
      <vt:lpstr>歴史認識問題</vt:lpstr>
      <vt:lpstr>g-コンテンツ協議会（委員長寺前） 観光ウェアラブル実証実験</vt:lpstr>
      <vt:lpstr>人流・観光マーケティング（１）</vt:lpstr>
      <vt:lpstr>人流・観光マーケティング（２）</vt:lpstr>
      <vt:lpstr>PowerPoint プレゼンテーション</vt:lpstr>
      <vt:lpstr>（参考）人類に心地よいサウンド</vt:lpstr>
      <vt:lpstr>432ヘルツと440ヘルツの音の水の振動の紋様の違い https://youtu.be/74JzBgm9Mz4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ピカソの贋作は本物を超えれるか？　「人流」の提唱</dc:title>
  <dc:creator>寺前秀一</dc:creator>
  <cp:lastModifiedBy>寺前秀一</cp:lastModifiedBy>
  <cp:revision>45</cp:revision>
  <dcterms:created xsi:type="dcterms:W3CDTF">2016-01-08T09:04:39Z</dcterms:created>
  <dcterms:modified xsi:type="dcterms:W3CDTF">2016-02-27T02:08:58Z</dcterms:modified>
</cp:coreProperties>
</file>