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sldx" ContentType="application/vnd.openxmlformats-officedocument.presentationml.slide"/>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74" r:id="rId3"/>
    <p:sldId id="275" r:id="rId4"/>
    <p:sldId id="276" r:id="rId5"/>
    <p:sldId id="284" r:id="rId6"/>
    <p:sldId id="320" r:id="rId7"/>
    <p:sldId id="311" r:id="rId8"/>
    <p:sldId id="325" r:id="rId9"/>
    <p:sldId id="307" r:id="rId10"/>
    <p:sldId id="309" r:id="rId11"/>
    <p:sldId id="314" r:id="rId12"/>
    <p:sldId id="323" r:id="rId13"/>
    <p:sldId id="324" r:id="rId14"/>
    <p:sldId id="321" r:id="rId15"/>
    <p:sldId id="289" r:id="rId16"/>
    <p:sldId id="290" r:id="rId17"/>
    <p:sldId id="291" r:id="rId18"/>
    <p:sldId id="292" r:id="rId19"/>
    <p:sldId id="316" r:id="rId20"/>
    <p:sldId id="317" r:id="rId21"/>
    <p:sldId id="326" r:id="rId22"/>
    <p:sldId id="327" r:id="rId23"/>
    <p:sldId id="328" r:id="rId24"/>
    <p:sldId id="329" r:id="rId25"/>
    <p:sldId id="330" r:id="rId26"/>
    <p:sldId id="331" r:id="rId27"/>
    <p:sldId id="332" r:id="rId28"/>
    <p:sldId id="333" r:id="rId29"/>
    <p:sldId id="318" r:id="rId30"/>
    <p:sldId id="315" r:id="rId31"/>
    <p:sldId id="319" r:id="rId32"/>
    <p:sldId id="301" r:id="rId3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91"/>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8166B1-DCDB-412F-96D5-E5429F651D91}" type="datetimeFigureOut">
              <a:rPr kumimoji="1" lang="ja-JP" altLang="en-US" smtClean="0"/>
              <a:t>2016/1/10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FCE710-8D13-4F31-A2D9-0A45B58B5579}" type="slidenum">
              <a:rPr kumimoji="1" lang="ja-JP" altLang="en-US" smtClean="0"/>
              <a:t>‹#›</a:t>
            </a:fld>
            <a:endParaRPr kumimoji="1" lang="ja-JP" altLang="en-US"/>
          </a:p>
        </p:txBody>
      </p:sp>
    </p:spTree>
    <p:extLst>
      <p:ext uri="{BB962C8B-B14F-4D97-AF65-F5344CB8AC3E}">
        <p14:creationId xmlns:p14="http://schemas.microsoft.com/office/powerpoint/2010/main" val="23215192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2</a:t>
            </a:fld>
            <a:endParaRPr kumimoji="1" lang="ja-JP" altLang="en-US"/>
          </a:p>
        </p:txBody>
      </p:sp>
    </p:spTree>
    <p:extLst>
      <p:ext uri="{BB962C8B-B14F-4D97-AF65-F5344CB8AC3E}">
        <p14:creationId xmlns:p14="http://schemas.microsoft.com/office/powerpoint/2010/main" val="6951812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46F23E4-ACF4-44FB-9C59-2B3D154EE13A}" type="slidenum">
              <a:rPr kumimoji="1" lang="ja-JP" altLang="en-US" smtClean="0"/>
              <a:pPr/>
              <a:t>13</a:t>
            </a:fld>
            <a:endParaRPr kumimoji="1" lang="ja-JP" altLang="en-US"/>
          </a:p>
        </p:txBody>
      </p:sp>
    </p:spTree>
    <p:extLst>
      <p:ext uri="{BB962C8B-B14F-4D97-AF65-F5344CB8AC3E}">
        <p14:creationId xmlns:p14="http://schemas.microsoft.com/office/powerpoint/2010/main" val="4358159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14</a:t>
            </a:fld>
            <a:endParaRPr kumimoji="1" lang="ja-JP" altLang="en-US"/>
          </a:p>
        </p:txBody>
      </p:sp>
    </p:spTree>
    <p:extLst>
      <p:ext uri="{BB962C8B-B14F-4D97-AF65-F5344CB8AC3E}">
        <p14:creationId xmlns:p14="http://schemas.microsoft.com/office/powerpoint/2010/main" val="39252966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8E2C59C-E957-4089-97D4-DE55F0729E54}" type="slidenum">
              <a:rPr kumimoji="1" lang="ja-JP" altLang="en-US" smtClean="0"/>
              <a:pPr/>
              <a:t>15</a:t>
            </a:fld>
            <a:endParaRPr kumimoji="1" lang="ja-JP" altLang="en-US"/>
          </a:p>
        </p:txBody>
      </p:sp>
    </p:spTree>
    <p:extLst>
      <p:ext uri="{BB962C8B-B14F-4D97-AF65-F5344CB8AC3E}">
        <p14:creationId xmlns:p14="http://schemas.microsoft.com/office/powerpoint/2010/main" val="23997931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16</a:t>
            </a:fld>
            <a:endParaRPr kumimoji="1" lang="ja-JP" altLang="en-US"/>
          </a:p>
        </p:txBody>
      </p:sp>
    </p:spTree>
    <p:extLst>
      <p:ext uri="{BB962C8B-B14F-4D97-AF65-F5344CB8AC3E}">
        <p14:creationId xmlns:p14="http://schemas.microsoft.com/office/powerpoint/2010/main" val="36152186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17</a:t>
            </a:fld>
            <a:endParaRPr kumimoji="1" lang="ja-JP" altLang="en-US"/>
          </a:p>
        </p:txBody>
      </p:sp>
    </p:spTree>
    <p:extLst>
      <p:ext uri="{BB962C8B-B14F-4D97-AF65-F5344CB8AC3E}">
        <p14:creationId xmlns:p14="http://schemas.microsoft.com/office/powerpoint/2010/main" val="15808650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18</a:t>
            </a:fld>
            <a:endParaRPr kumimoji="1" lang="ja-JP" altLang="en-US"/>
          </a:p>
        </p:txBody>
      </p:sp>
    </p:spTree>
    <p:extLst>
      <p:ext uri="{BB962C8B-B14F-4D97-AF65-F5344CB8AC3E}">
        <p14:creationId xmlns:p14="http://schemas.microsoft.com/office/powerpoint/2010/main" val="23958218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19</a:t>
            </a:fld>
            <a:endParaRPr lang="en-US" altLang="ja-JP"/>
          </a:p>
        </p:txBody>
      </p:sp>
    </p:spTree>
    <p:extLst>
      <p:ext uri="{BB962C8B-B14F-4D97-AF65-F5344CB8AC3E}">
        <p14:creationId xmlns:p14="http://schemas.microsoft.com/office/powerpoint/2010/main" val="29195966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685F4E8-1072-4644-9F01-943017E1CEA2}" type="slidenum">
              <a:rPr kumimoji="1" lang="ja-JP" altLang="en-US" smtClean="0"/>
              <a:pPr/>
              <a:t>20</a:t>
            </a:fld>
            <a:endParaRPr kumimoji="1" lang="ja-JP" altLang="en-US"/>
          </a:p>
        </p:txBody>
      </p:sp>
    </p:spTree>
    <p:extLst>
      <p:ext uri="{BB962C8B-B14F-4D97-AF65-F5344CB8AC3E}">
        <p14:creationId xmlns:p14="http://schemas.microsoft.com/office/powerpoint/2010/main" val="10722624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775613E-AC7C-487C-86B4-49DAAA1488E2}" type="slidenum">
              <a:rPr kumimoji="1" lang="ja-JP" altLang="en-US" smtClean="0"/>
              <a:pPr/>
              <a:t>21</a:t>
            </a:fld>
            <a:endParaRPr kumimoji="1" lang="ja-JP" altLang="en-US"/>
          </a:p>
        </p:txBody>
      </p:sp>
    </p:spTree>
    <p:extLst>
      <p:ext uri="{BB962C8B-B14F-4D97-AF65-F5344CB8AC3E}">
        <p14:creationId xmlns:p14="http://schemas.microsoft.com/office/powerpoint/2010/main" val="28330466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22</a:t>
            </a:fld>
            <a:endParaRPr kumimoji="1" lang="ja-JP" altLang="en-US"/>
          </a:p>
        </p:txBody>
      </p:sp>
    </p:spTree>
    <p:extLst>
      <p:ext uri="{BB962C8B-B14F-4D97-AF65-F5344CB8AC3E}">
        <p14:creationId xmlns:p14="http://schemas.microsoft.com/office/powerpoint/2010/main" val="908783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3</a:t>
            </a:fld>
            <a:endParaRPr kumimoji="1" lang="ja-JP" altLang="en-US"/>
          </a:p>
        </p:txBody>
      </p:sp>
    </p:spTree>
    <p:extLst>
      <p:ext uri="{BB962C8B-B14F-4D97-AF65-F5344CB8AC3E}">
        <p14:creationId xmlns:p14="http://schemas.microsoft.com/office/powerpoint/2010/main" val="37165673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23</a:t>
            </a:fld>
            <a:endParaRPr kumimoji="1" lang="ja-JP" altLang="en-US"/>
          </a:p>
        </p:txBody>
      </p:sp>
    </p:spTree>
    <p:extLst>
      <p:ext uri="{BB962C8B-B14F-4D97-AF65-F5344CB8AC3E}">
        <p14:creationId xmlns:p14="http://schemas.microsoft.com/office/powerpoint/2010/main" val="32057190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24</a:t>
            </a:fld>
            <a:endParaRPr kumimoji="1" lang="ja-JP" altLang="en-US"/>
          </a:p>
        </p:txBody>
      </p:sp>
    </p:spTree>
    <p:extLst>
      <p:ext uri="{BB962C8B-B14F-4D97-AF65-F5344CB8AC3E}">
        <p14:creationId xmlns:p14="http://schemas.microsoft.com/office/powerpoint/2010/main" val="11685474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25</a:t>
            </a:fld>
            <a:endParaRPr kumimoji="1" lang="ja-JP" altLang="en-US"/>
          </a:p>
        </p:txBody>
      </p:sp>
    </p:spTree>
    <p:extLst>
      <p:ext uri="{BB962C8B-B14F-4D97-AF65-F5344CB8AC3E}">
        <p14:creationId xmlns:p14="http://schemas.microsoft.com/office/powerpoint/2010/main" val="32976489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26</a:t>
            </a:fld>
            <a:endParaRPr kumimoji="1" lang="ja-JP" altLang="en-US"/>
          </a:p>
        </p:txBody>
      </p:sp>
    </p:spTree>
    <p:extLst>
      <p:ext uri="{BB962C8B-B14F-4D97-AF65-F5344CB8AC3E}">
        <p14:creationId xmlns:p14="http://schemas.microsoft.com/office/powerpoint/2010/main" val="30017224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27</a:t>
            </a:fld>
            <a:endParaRPr kumimoji="1" lang="ja-JP" altLang="en-US"/>
          </a:p>
        </p:txBody>
      </p:sp>
    </p:spTree>
    <p:extLst>
      <p:ext uri="{BB962C8B-B14F-4D97-AF65-F5344CB8AC3E}">
        <p14:creationId xmlns:p14="http://schemas.microsoft.com/office/powerpoint/2010/main" val="14191370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28</a:t>
            </a:fld>
            <a:endParaRPr kumimoji="1" lang="ja-JP" altLang="en-US"/>
          </a:p>
        </p:txBody>
      </p:sp>
    </p:spTree>
    <p:extLst>
      <p:ext uri="{BB962C8B-B14F-4D97-AF65-F5344CB8AC3E}">
        <p14:creationId xmlns:p14="http://schemas.microsoft.com/office/powerpoint/2010/main" val="1958998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65A151-1243-4A7C-913A-99175E985727}" type="slidenum">
              <a:rPr kumimoji="1" lang="ja-JP" altLang="en-US" smtClean="0"/>
              <a:pPr/>
              <a:t>30</a:t>
            </a:fld>
            <a:endParaRPr kumimoji="1" lang="ja-JP" altLang="en-US"/>
          </a:p>
        </p:txBody>
      </p:sp>
    </p:spTree>
    <p:extLst>
      <p:ext uri="{BB962C8B-B14F-4D97-AF65-F5344CB8AC3E}">
        <p14:creationId xmlns:p14="http://schemas.microsoft.com/office/powerpoint/2010/main" val="29929421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32</a:t>
            </a:fld>
            <a:endParaRPr kumimoji="1" lang="ja-JP" altLang="en-US"/>
          </a:p>
        </p:txBody>
      </p:sp>
    </p:spTree>
    <p:extLst>
      <p:ext uri="{BB962C8B-B14F-4D97-AF65-F5344CB8AC3E}">
        <p14:creationId xmlns:p14="http://schemas.microsoft.com/office/powerpoint/2010/main" val="8908114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4</a:t>
            </a:fld>
            <a:endParaRPr kumimoji="1" lang="ja-JP" altLang="en-US"/>
          </a:p>
        </p:txBody>
      </p:sp>
    </p:spTree>
    <p:extLst>
      <p:ext uri="{BB962C8B-B14F-4D97-AF65-F5344CB8AC3E}">
        <p14:creationId xmlns:p14="http://schemas.microsoft.com/office/powerpoint/2010/main" val="1858091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5</a:t>
            </a:fld>
            <a:endParaRPr kumimoji="1" lang="ja-JP" altLang="en-US"/>
          </a:p>
        </p:txBody>
      </p:sp>
    </p:spTree>
    <p:extLst>
      <p:ext uri="{BB962C8B-B14F-4D97-AF65-F5344CB8AC3E}">
        <p14:creationId xmlns:p14="http://schemas.microsoft.com/office/powerpoint/2010/main" val="3757309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AC6DC42-9807-4E46-9AAC-9A967BCD0420}" type="slidenum">
              <a:rPr kumimoji="1" lang="ja-JP" altLang="en-US" smtClean="0"/>
              <a:pPr/>
              <a:t>7</a:t>
            </a:fld>
            <a:endParaRPr kumimoji="1" lang="ja-JP" altLang="en-US"/>
          </a:p>
        </p:txBody>
      </p:sp>
    </p:spTree>
    <p:extLst>
      <p:ext uri="{BB962C8B-B14F-4D97-AF65-F5344CB8AC3E}">
        <p14:creationId xmlns:p14="http://schemas.microsoft.com/office/powerpoint/2010/main" val="39012718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8</a:t>
            </a:fld>
            <a:endParaRPr kumimoji="1" lang="ja-JP" altLang="en-US"/>
          </a:p>
        </p:txBody>
      </p:sp>
    </p:spTree>
    <p:extLst>
      <p:ext uri="{BB962C8B-B14F-4D97-AF65-F5344CB8AC3E}">
        <p14:creationId xmlns:p14="http://schemas.microsoft.com/office/powerpoint/2010/main" val="973187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9</a:t>
            </a:fld>
            <a:endParaRPr kumimoji="1" lang="ja-JP" altLang="en-US"/>
          </a:p>
        </p:txBody>
      </p:sp>
    </p:spTree>
    <p:extLst>
      <p:ext uri="{BB962C8B-B14F-4D97-AF65-F5344CB8AC3E}">
        <p14:creationId xmlns:p14="http://schemas.microsoft.com/office/powerpoint/2010/main" val="17069695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10</a:t>
            </a:fld>
            <a:endParaRPr kumimoji="1" lang="ja-JP" altLang="en-US"/>
          </a:p>
        </p:txBody>
      </p:sp>
    </p:spTree>
    <p:extLst>
      <p:ext uri="{BB962C8B-B14F-4D97-AF65-F5344CB8AC3E}">
        <p14:creationId xmlns:p14="http://schemas.microsoft.com/office/powerpoint/2010/main" val="2956231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46F23E4-ACF4-44FB-9C59-2B3D154EE13A}" type="slidenum">
              <a:rPr kumimoji="1" lang="ja-JP" altLang="en-US" smtClean="0"/>
              <a:pPr/>
              <a:t>12</a:t>
            </a:fld>
            <a:endParaRPr kumimoji="1" lang="ja-JP" altLang="en-US"/>
          </a:p>
        </p:txBody>
      </p:sp>
    </p:spTree>
    <p:extLst>
      <p:ext uri="{BB962C8B-B14F-4D97-AF65-F5344CB8AC3E}">
        <p14:creationId xmlns:p14="http://schemas.microsoft.com/office/powerpoint/2010/main" val="2051926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47A009D-864A-413F-8EEA-0D8FD8B7078F}" type="datetimeFigureOut">
              <a:rPr kumimoji="1" lang="ja-JP" altLang="en-US" smtClean="0"/>
              <a:t>2016/1/10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546788-7259-46E6-A77F-D85F09EFD2BE}" type="slidenum">
              <a:rPr kumimoji="1" lang="ja-JP" altLang="en-US" smtClean="0"/>
              <a:t>‹#›</a:t>
            </a:fld>
            <a:endParaRPr kumimoji="1" lang="ja-JP" altLang="en-US"/>
          </a:p>
        </p:txBody>
      </p:sp>
    </p:spTree>
    <p:extLst>
      <p:ext uri="{BB962C8B-B14F-4D97-AF65-F5344CB8AC3E}">
        <p14:creationId xmlns:p14="http://schemas.microsoft.com/office/powerpoint/2010/main" val="2645585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47A009D-864A-413F-8EEA-0D8FD8B7078F}" type="datetimeFigureOut">
              <a:rPr kumimoji="1" lang="ja-JP" altLang="en-US" smtClean="0"/>
              <a:t>2016/1/10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546788-7259-46E6-A77F-D85F09EFD2BE}" type="slidenum">
              <a:rPr kumimoji="1" lang="ja-JP" altLang="en-US" smtClean="0"/>
              <a:t>‹#›</a:t>
            </a:fld>
            <a:endParaRPr kumimoji="1" lang="ja-JP" altLang="en-US"/>
          </a:p>
        </p:txBody>
      </p:sp>
    </p:spTree>
    <p:extLst>
      <p:ext uri="{BB962C8B-B14F-4D97-AF65-F5344CB8AC3E}">
        <p14:creationId xmlns:p14="http://schemas.microsoft.com/office/powerpoint/2010/main" val="665744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47A009D-864A-413F-8EEA-0D8FD8B7078F}" type="datetimeFigureOut">
              <a:rPr kumimoji="1" lang="ja-JP" altLang="en-US" smtClean="0"/>
              <a:t>2016/1/10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546788-7259-46E6-A77F-D85F09EFD2BE}" type="slidenum">
              <a:rPr kumimoji="1" lang="ja-JP" altLang="en-US" smtClean="0"/>
              <a:t>‹#›</a:t>
            </a:fld>
            <a:endParaRPr kumimoji="1" lang="ja-JP" altLang="en-US"/>
          </a:p>
        </p:txBody>
      </p:sp>
    </p:spTree>
    <p:extLst>
      <p:ext uri="{BB962C8B-B14F-4D97-AF65-F5344CB8AC3E}">
        <p14:creationId xmlns:p14="http://schemas.microsoft.com/office/powerpoint/2010/main" val="2949371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47A009D-864A-413F-8EEA-0D8FD8B7078F}" type="datetimeFigureOut">
              <a:rPr kumimoji="1" lang="ja-JP" altLang="en-US" smtClean="0"/>
              <a:t>2016/1/10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546788-7259-46E6-A77F-D85F09EFD2BE}" type="slidenum">
              <a:rPr kumimoji="1" lang="ja-JP" altLang="en-US" smtClean="0"/>
              <a:t>‹#›</a:t>
            </a:fld>
            <a:endParaRPr kumimoji="1" lang="ja-JP" altLang="en-US"/>
          </a:p>
        </p:txBody>
      </p:sp>
    </p:spTree>
    <p:extLst>
      <p:ext uri="{BB962C8B-B14F-4D97-AF65-F5344CB8AC3E}">
        <p14:creationId xmlns:p14="http://schemas.microsoft.com/office/powerpoint/2010/main" val="642577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47A009D-864A-413F-8EEA-0D8FD8B7078F}" type="datetimeFigureOut">
              <a:rPr kumimoji="1" lang="ja-JP" altLang="en-US" smtClean="0"/>
              <a:t>2016/1/10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546788-7259-46E6-A77F-D85F09EFD2BE}" type="slidenum">
              <a:rPr kumimoji="1" lang="ja-JP" altLang="en-US" smtClean="0"/>
              <a:t>‹#›</a:t>
            </a:fld>
            <a:endParaRPr kumimoji="1" lang="ja-JP" altLang="en-US"/>
          </a:p>
        </p:txBody>
      </p:sp>
    </p:spTree>
    <p:extLst>
      <p:ext uri="{BB962C8B-B14F-4D97-AF65-F5344CB8AC3E}">
        <p14:creationId xmlns:p14="http://schemas.microsoft.com/office/powerpoint/2010/main" val="1465217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47A009D-864A-413F-8EEA-0D8FD8B7078F}" type="datetimeFigureOut">
              <a:rPr kumimoji="1" lang="ja-JP" altLang="en-US" smtClean="0"/>
              <a:t>2016/1/10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546788-7259-46E6-A77F-D85F09EFD2BE}" type="slidenum">
              <a:rPr kumimoji="1" lang="ja-JP" altLang="en-US" smtClean="0"/>
              <a:t>‹#›</a:t>
            </a:fld>
            <a:endParaRPr kumimoji="1" lang="ja-JP" altLang="en-US"/>
          </a:p>
        </p:txBody>
      </p:sp>
    </p:spTree>
    <p:extLst>
      <p:ext uri="{BB962C8B-B14F-4D97-AF65-F5344CB8AC3E}">
        <p14:creationId xmlns:p14="http://schemas.microsoft.com/office/powerpoint/2010/main" val="1871909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47A009D-864A-413F-8EEA-0D8FD8B7078F}" type="datetimeFigureOut">
              <a:rPr kumimoji="1" lang="ja-JP" altLang="en-US" smtClean="0"/>
              <a:t>2016/1/10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7546788-7259-46E6-A77F-D85F09EFD2BE}" type="slidenum">
              <a:rPr kumimoji="1" lang="ja-JP" altLang="en-US" smtClean="0"/>
              <a:t>‹#›</a:t>
            </a:fld>
            <a:endParaRPr kumimoji="1" lang="ja-JP" altLang="en-US"/>
          </a:p>
        </p:txBody>
      </p:sp>
    </p:spTree>
    <p:extLst>
      <p:ext uri="{BB962C8B-B14F-4D97-AF65-F5344CB8AC3E}">
        <p14:creationId xmlns:p14="http://schemas.microsoft.com/office/powerpoint/2010/main" val="2750807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47A009D-864A-413F-8EEA-0D8FD8B7078F}" type="datetimeFigureOut">
              <a:rPr kumimoji="1" lang="ja-JP" altLang="en-US" smtClean="0"/>
              <a:t>2016/1/10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7546788-7259-46E6-A77F-D85F09EFD2BE}" type="slidenum">
              <a:rPr kumimoji="1" lang="ja-JP" altLang="en-US" smtClean="0"/>
              <a:t>‹#›</a:t>
            </a:fld>
            <a:endParaRPr kumimoji="1" lang="ja-JP" altLang="en-US"/>
          </a:p>
        </p:txBody>
      </p:sp>
    </p:spTree>
    <p:extLst>
      <p:ext uri="{BB962C8B-B14F-4D97-AF65-F5344CB8AC3E}">
        <p14:creationId xmlns:p14="http://schemas.microsoft.com/office/powerpoint/2010/main" val="454497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47A009D-864A-413F-8EEA-0D8FD8B7078F}" type="datetimeFigureOut">
              <a:rPr kumimoji="1" lang="ja-JP" altLang="en-US" smtClean="0"/>
              <a:t>2016/1/10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7546788-7259-46E6-A77F-D85F09EFD2BE}" type="slidenum">
              <a:rPr kumimoji="1" lang="ja-JP" altLang="en-US" smtClean="0"/>
              <a:t>‹#›</a:t>
            </a:fld>
            <a:endParaRPr kumimoji="1" lang="ja-JP" altLang="en-US"/>
          </a:p>
        </p:txBody>
      </p:sp>
    </p:spTree>
    <p:extLst>
      <p:ext uri="{BB962C8B-B14F-4D97-AF65-F5344CB8AC3E}">
        <p14:creationId xmlns:p14="http://schemas.microsoft.com/office/powerpoint/2010/main" val="1175906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47A009D-864A-413F-8EEA-0D8FD8B7078F}" type="datetimeFigureOut">
              <a:rPr kumimoji="1" lang="ja-JP" altLang="en-US" smtClean="0"/>
              <a:t>2016/1/10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546788-7259-46E6-A77F-D85F09EFD2BE}" type="slidenum">
              <a:rPr kumimoji="1" lang="ja-JP" altLang="en-US" smtClean="0"/>
              <a:t>‹#›</a:t>
            </a:fld>
            <a:endParaRPr kumimoji="1" lang="ja-JP" altLang="en-US"/>
          </a:p>
        </p:txBody>
      </p:sp>
    </p:spTree>
    <p:extLst>
      <p:ext uri="{BB962C8B-B14F-4D97-AF65-F5344CB8AC3E}">
        <p14:creationId xmlns:p14="http://schemas.microsoft.com/office/powerpoint/2010/main" val="882770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47A009D-864A-413F-8EEA-0D8FD8B7078F}" type="datetimeFigureOut">
              <a:rPr kumimoji="1" lang="ja-JP" altLang="en-US" smtClean="0"/>
              <a:t>2016/1/10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546788-7259-46E6-A77F-D85F09EFD2BE}" type="slidenum">
              <a:rPr kumimoji="1" lang="ja-JP" altLang="en-US" smtClean="0"/>
              <a:t>‹#›</a:t>
            </a:fld>
            <a:endParaRPr kumimoji="1" lang="ja-JP" altLang="en-US"/>
          </a:p>
        </p:txBody>
      </p:sp>
    </p:spTree>
    <p:extLst>
      <p:ext uri="{BB962C8B-B14F-4D97-AF65-F5344CB8AC3E}">
        <p14:creationId xmlns:p14="http://schemas.microsoft.com/office/powerpoint/2010/main" val="3347596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7A009D-864A-413F-8EEA-0D8FD8B7078F}" type="datetimeFigureOut">
              <a:rPr kumimoji="1" lang="ja-JP" altLang="en-US" smtClean="0"/>
              <a:t>2016/1/10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546788-7259-46E6-A77F-D85F09EFD2BE}" type="slidenum">
              <a:rPr kumimoji="1" lang="ja-JP" altLang="en-US" smtClean="0"/>
              <a:t>‹#›</a:t>
            </a:fld>
            <a:endParaRPr kumimoji="1" lang="ja-JP" altLang="en-US"/>
          </a:p>
        </p:txBody>
      </p:sp>
    </p:spTree>
    <p:extLst>
      <p:ext uri="{BB962C8B-B14F-4D97-AF65-F5344CB8AC3E}">
        <p14:creationId xmlns:p14="http://schemas.microsoft.com/office/powerpoint/2010/main" val="13043700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youtu.be/Sq4M3nvX6Io" TargetMode="External"/><Relationship Id="rId2" Type="http://schemas.openxmlformats.org/officeDocument/2006/relationships/hyperlink" Target="http://jinryu.jp/blog/?p=3597" TargetMode="External"/><Relationship Id="rId1" Type="http://schemas.openxmlformats.org/officeDocument/2006/relationships/slideLayout" Target="../slideLayouts/slideLayout2.xml"/><Relationship Id="rId4" Type="http://schemas.openxmlformats.org/officeDocument/2006/relationships/hyperlink" Target="https://www.g-contents.jp/2015/data/2_aihr.pdf"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www.flickr.com/photos/19714819@N00/7694478124/"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hyperlink" Target="http://gigazine.net/news/20140127-google-free-taxi/"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PowerPoint_____1.sldx"/></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ln>
            <a:solidFill>
              <a:schemeClr val="accent1"/>
            </a:solidFill>
          </a:ln>
        </p:spPr>
        <p:txBody>
          <a:bodyPr>
            <a:normAutofit/>
          </a:bodyPr>
          <a:lstStyle/>
          <a:p>
            <a:r>
              <a:rPr lang="ja-JP" altLang="en-US" dirty="0" smtClean="0"/>
              <a:t>高度「人流」社会における</a:t>
            </a:r>
            <a:r>
              <a:rPr lang="en-US" altLang="ja-JP" dirty="0" smtClean="0"/>
              <a:t/>
            </a:r>
            <a:br>
              <a:rPr lang="en-US" altLang="ja-JP" dirty="0" smtClean="0"/>
            </a:br>
            <a:r>
              <a:rPr lang="ja-JP" altLang="en-US" dirty="0" smtClean="0"/>
              <a:t>配車サービス</a:t>
            </a:r>
            <a:endParaRPr kumimoji="1" lang="ja-JP" altLang="en-US" dirty="0"/>
          </a:p>
        </p:txBody>
      </p:sp>
      <p:sp>
        <p:nvSpPr>
          <p:cNvPr id="3" name="サブタイトル 2"/>
          <p:cNvSpPr>
            <a:spLocks noGrp="1"/>
          </p:cNvSpPr>
          <p:nvPr>
            <p:ph type="subTitle" idx="1"/>
          </p:nvPr>
        </p:nvSpPr>
        <p:spPr>
          <a:xfrm>
            <a:off x="1524000" y="4456048"/>
            <a:ext cx="9144000" cy="1655762"/>
          </a:xfrm>
        </p:spPr>
        <p:txBody>
          <a:bodyPr/>
          <a:lstStyle/>
          <a:p>
            <a:r>
              <a:rPr kumimoji="1" lang="ja-JP" altLang="en-US" dirty="0" smtClean="0"/>
              <a:t>人流・観光研究所長</a:t>
            </a:r>
            <a:endParaRPr kumimoji="1" lang="en-US" altLang="ja-JP" dirty="0" smtClean="0"/>
          </a:p>
          <a:p>
            <a:r>
              <a:rPr lang="ja-JP" altLang="en-US" dirty="0" smtClean="0"/>
              <a:t>寺前秀一（観光学博士）</a:t>
            </a:r>
            <a:endParaRPr kumimoji="1" lang="ja-JP" altLang="en-US" dirty="0"/>
          </a:p>
        </p:txBody>
      </p:sp>
    </p:spTree>
    <p:extLst>
      <p:ext uri="{BB962C8B-B14F-4D97-AF65-F5344CB8AC3E}">
        <p14:creationId xmlns:p14="http://schemas.microsoft.com/office/powerpoint/2010/main" val="3154289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23595"/>
            <a:ext cx="10515600" cy="1325563"/>
          </a:xfrm>
          <a:ln>
            <a:solidFill>
              <a:schemeClr val="accent1"/>
            </a:solidFill>
          </a:ln>
        </p:spPr>
        <p:txBody>
          <a:bodyPr>
            <a:normAutofit/>
          </a:bodyPr>
          <a:lstStyle/>
          <a:p>
            <a:pPr algn="ctr"/>
            <a:r>
              <a:rPr lang="ja-JP" altLang="en-US" dirty="0" smtClean="0"/>
              <a:t>夢の３ＰＨＬ商品（人生保障旅行）</a:t>
            </a:r>
            <a:endParaRPr kumimoji="1" lang="ja-JP" altLang="en-US" dirty="0"/>
          </a:p>
        </p:txBody>
      </p:sp>
      <p:sp>
        <p:nvSpPr>
          <p:cNvPr id="4" name="正方形/長方形 3"/>
          <p:cNvSpPr/>
          <p:nvPr/>
        </p:nvSpPr>
        <p:spPr>
          <a:xfrm>
            <a:off x="2279576" y="3068960"/>
            <a:ext cx="180020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dirty="0">
                <a:solidFill>
                  <a:schemeClr val="tx1">
                    <a:lumMod val="95000"/>
                    <a:lumOff val="5000"/>
                  </a:schemeClr>
                </a:solidFill>
              </a:rPr>
              <a:t>居所</a:t>
            </a:r>
          </a:p>
        </p:txBody>
      </p:sp>
      <p:sp>
        <p:nvSpPr>
          <p:cNvPr id="5" name="正方形/長方形 4"/>
          <p:cNvSpPr/>
          <p:nvPr/>
        </p:nvSpPr>
        <p:spPr>
          <a:xfrm>
            <a:off x="8040216" y="3140968"/>
            <a:ext cx="2016224"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dirty="0">
                <a:solidFill>
                  <a:schemeClr val="tx1">
                    <a:lumMod val="95000"/>
                    <a:lumOff val="5000"/>
                  </a:schemeClr>
                </a:solidFill>
              </a:rPr>
              <a:t>宿所</a:t>
            </a:r>
          </a:p>
        </p:txBody>
      </p:sp>
      <p:sp>
        <p:nvSpPr>
          <p:cNvPr id="8" name="下カーブ矢印 7"/>
          <p:cNvSpPr/>
          <p:nvPr/>
        </p:nvSpPr>
        <p:spPr>
          <a:xfrm>
            <a:off x="4079776" y="3356992"/>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9" name="下カーブ矢印 8"/>
          <p:cNvSpPr/>
          <p:nvPr/>
        </p:nvSpPr>
        <p:spPr>
          <a:xfrm rot="10800000">
            <a:off x="4079776" y="3645024"/>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1" name="テキスト ボックス 10"/>
          <p:cNvSpPr txBox="1"/>
          <p:nvPr/>
        </p:nvSpPr>
        <p:spPr>
          <a:xfrm>
            <a:off x="2639616" y="4798894"/>
            <a:ext cx="7128792" cy="646331"/>
          </a:xfrm>
          <a:prstGeom prst="rect">
            <a:avLst/>
          </a:prstGeom>
          <a:noFill/>
          <a:ln>
            <a:solidFill>
              <a:schemeClr val="tx1">
                <a:lumMod val="95000"/>
                <a:lumOff val="5000"/>
              </a:schemeClr>
            </a:solidFill>
            <a:prstDash val="dash"/>
          </a:ln>
        </p:spPr>
        <p:txBody>
          <a:bodyPr wrap="square" rtlCol="0">
            <a:spAutoFit/>
          </a:bodyPr>
          <a:lstStyle/>
          <a:p>
            <a:pPr algn="ctr"/>
            <a:r>
              <a:rPr lang="ja-JP" altLang="en-US" sz="3600" dirty="0"/>
              <a:t>「人流」保証責任　</a:t>
            </a:r>
            <a:r>
              <a:rPr lang="ja-JP" altLang="en-US" sz="3600" dirty="0">
                <a:solidFill>
                  <a:srgbClr val="FF0000"/>
                </a:solidFill>
              </a:rPr>
              <a:t>旅程概念の終焉</a:t>
            </a:r>
          </a:p>
        </p:txBody>
      </p:sp>
      <p:sp>
        <p:nvSpPr>
          <p:cNvPr id="12" name="テキスト ボックス 11"/>
          <p:cNvSpPr txBox="1"/>
          <p:nvPr/>
        </p:nvSpPr>
        <p:spPr>
          <a:xfrm>
            <a:off x="2819636" y="5877764"/>
            <a:ext cx="6552728" cy="646331"/>
          </a:xfrm>
          <a:prstGeom prst="rect">
            <a:avLst/>
          </a:prstGeom>
          <a:noFill/>
          <a:ln>
            <a:solidFill>
              <a:schemeClr val="tx1">
                <a:lumMod val="95000"/>
                <a:lumOff val="5000"/>
              </a:schemeClr>
            </a:solidFill>
            <a:prstDash val="dash"/>
          </a:ln>
        </p:spPr>
        <p:txBody>
          <a:bodyPr wrap="square" rtlCol="0">
            <a:spAutoFit/>
          </a:bodyPr>
          <a:lstStyle/>
          <a:p>
            <a:pPr algn="ctr"/>
            <a:r>
              <a:rPr lang="ja-JP" altLang="en-US" sz="3600" dirty="0">
                <a:solidFill>
                  <a:srgbClr val="FF0000"/>
                </a:solidFill>
              </a:rPr>
              <a:t>「特別」補償</a:t>
            </a:r>
            <a:r>
              <a:rPr lang="ja-JP" altLang="en-US" sz="3600" dirty="0" smtClean="0">
                <a:solidFill>
                  <a:srgbClr val="FF0000"/>
                </a:solidFill>
              </a:rPr>
              <a:t>責任の終焉</a:t>
            </a:r>
            <a:endParaRPr lang="ja-JP" altLang="en-US" sz="3600" dirty="0">
              <a:solidFill>
                <a:srgbClr val="FF0000"/>
              </a:solidFill>
            </a:endParaRPr>
          </a:p>
        </p:txBody>
      </p:sp>
      <p:sp>
        <p:nvSpPr>
          <p:cNvPr id="13" name="テキスト ボックス 12"/>
          <p:cNvSpPr txBox="1"/>
          <p:nvPr/>
        </p:nvSpPr>
        <p:spPr>
          <a:xfrm>
            <a:off x="1847528" y="1614177"/>
            <a:ext cx="3240360" cy="646331"/>
          </a:xfrm>
          <a:prstGeom prst="rect">
            <a:avLst/>
          </a:prstGeom>
          <a:noFill/>
          <a:ln>
            <a:solidFill>
              <a:schemeClr val="tx1">
                <a:lumMod val="95000"/>
                <a:lumOff val="5000"/>
              </a:schemeClr>
            </a:solidFill>
            <a:prstDash val="dash"/>
          </a:ln>
        </p:spPr>
        <p:txBody>
          <a:bodyPr wrap="square" rtlCol="0">
            <a:spAutoFit/>
          </a:bodyPr>
          <a:lstStyle/>
          <a:p>
            <a:r>
              <a:rPr lang="ja-JP" altLang="en-US" sz="3600" dirty="0" smtClean="0">
                <a:solidFill>
                  <a:srgbClr val="FF0000"/>
                </a:solidFill>
              </a:rPr>
              <a:t>生涯定額</a:t>
            </a:r>
            <a:r>
              <a:rPr lang="ja-JP" altLang="en-US" sz="3600" dirty="0">
                <a:solidFill>
                  <a:srgbClr val="FF0000"/>
                </a:solidFill>
              </a:rPr>
              <a:t>料金</a:t>
            </a:r>
          </a:p>
        </p:txBody>
      </p:sp>
      <p:sp>
        <p:nvSpPr>
          <p:cNvPr id="14" name="下カーブ矢印 13"/>
          <p:cNvSpPr/>
          <p:nvPr/>
        </p:nvSpPr>
        <p:spPr>
          <a:xfrm>
            <a:off x="4007768" y="3789040"/>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5" name="下カーブ矢印 14"/>
          <p:cNvSpPr/>
          <p:nvPr/>
        </p:nvSpPr>
        <p:spPr>
          <a:xfrm rot="10800000">
            <a:off x="4007768" y="4077072"/>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6" name="下カーブ矢印 15"/>
          <p:cNvSpPr/>
          <p:nvPr/>
        </p:nvSpPr>
        <p:spPr>
          <a:xfrm>
            <a:off x="4007769" y="4281653"/>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7" name="下カーブ矢印 16"/>
          <p:cNvSpPr/>
          <p:nvPr/>
        </p:nvSpPr>
        <p:spPr>
          <a:xfrm rot="10800000">
            <a:off x="4007769" y="4569685"/>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8" name="下カーブ矢印 17"/>
          <p:cNvSpPr/>
          <p:nvPr/>
        </p:nvSpPr>
        <p:spPr>
          <a:xfrm>
            <a:off x="4007768" y="2924944"/>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9" name="下カーブ矢印 18"/>
          <p:cNvSpPr/>
          <p:nvPr/>
        </p:nvSpPr>
        <p:spPr>
          <a:xfrm rot="10800000">
            <a:off x="4007768" y="3212976"/>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23" name="正方形/長方形 22"/>
          <p:cNvSpPr/>
          <p:nvPr/>
        </p:nvSpPr>
        <p:spPr>
          <a:xfrm>
            <a:off x="4655840" y="2276872"/>
            <a:ext cx="2808312" cy="864096"/>
          </a:xfrm>
          <a:prstGeom prst="rect">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dirty="0" smtClean="0">
                <a:solidFill>
                  <a:schemeClr val="tx1">
                    <a:lumMod val="95000"/>
                    <a:lumOff val="5000"/>
                  </a:schemeClr>
                </a:solidFill>
              </a:rPr>
              <a:t>人</a:t>
            </a:r>
            <a:r>
              <a:rPr lang="ja-JP" altLang="en-US" sz="4800" dirty="0">
                <a:solidFill>
                  <a:schemeClr val="tx1">
                    <a:lumMod val="95000"/>
                    <a:lumOff val="5000"/>
                  </a:schemeClr>
                </a:solidFill>
              </a:rPr>
              <a:t>流</a:t>
            </a:r>
            <a:r>
              <a:rPr lang="ja-JP" altLang="en-US" sz="4800" dirty="0" smtClean="0">
                <a:solidFill>
                  <a:schemeClr val="tx1">
                    <a:lumMod val="95000"/>
                    <a:lumOff val="5000"/>
                  </a:schemeClr>
                </a:solidFill>
              </a:rPr>
              <a:t>活動</a:t>
            </a:r>
            <a:endParaRPr lang="ja-JP" altLang="en-US" sz="4800" dirty="0">
              <a:solidFill>
                <a:schemeClr val="tx1">
                  <a:lumMod val="95000"/>
                  <a:lumOff val="5000"/>
                </a:schemeClr>
              </a:solidFill>
            </a:endParaRPr>
          </a:p>
        </p:txBody>
      </p:sp>
    </p:spTree>
    <p:extLst>
      <p:ext uri="{BB962C8B-B14F-4D97-AF65-F5344CB8AC3E}">
        <p14:creationId xmlns:p14="http://schemas.microsoft.com/office/powerpoint/2010/main" val="3336437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lang="en-US" altLang="ja-JP" dirty="0"/>
              <a:t>g-</a:t>
            </a:r>
            <a:r>
              <a:rPr kumimoji="1" lang="ja-JP" altLang="en-US" dirty="0" smtClean="0"/>
              <a:t>コンテンツ協議会（委員長寺前）</a:t>
            </a:r>
            <a:r>
              <a:rPr kumimoji="1" lang="en-US" altLang="ja-JP" dirty="0" smtClean="0"/>
              <a:t/>
            </a:r>
            <a:br>
              <a:rPr kumimoji="1" lang="en-US" altLang="ja-JP" dirty="0" smtClean="0"/>
            </a:br>
            <a:r>
              <a:rPr lang="ja-JP" altLang="en-US" dirty="0" smtClean="0"/>
              <a:t>観光</a:t>
            </a:r>
            <a:r>
              <a:rPr lang="ja-JP" altLang="en-US" dirty="0"/>
              <a:t>ウェアラブル</a:t>
            </a:r>
            <a:r>
              <a:rPr kumimoji="1" lang="ja-JP" altLang="en-US" dirty="0" smtClean="0"/>
              <a:t>実証実験</a:t>
            </a:r>
            <a:endParaRPr kumimoji="1" lang="ja-JP" altLang="en-US" dirty="0"/>
          </a:p>
        </p:txBody>
      </p:sp>
      <p:sp>
        <p:nvSpPr>
          <p:cNvPr id="3" name="コンテンツ プレースホルダー 2"/>
          <p:cNvSpPr>
            <a:spLocks noGrp="1"/>
          </p:cNvSpPr>
          <p:nvPr>
            <p:ph idx="1"/>
          </p:nvPr>
        </p:nvSpPr>
        <p:spPr>
          <a:xfrm>
            <a:off x="838200" y="2998815"/>
            <a:ext cx="10515600" cy="2547967"/>
          </a:xfrm>
        </p:spPr>
        <p:txBody>
          <a:bodyPr/>
          <a:lstStyle/>
          <a:p>
            <a:r>
              <a:rPr kumimoji="1" lang="ja-JP" altLang="en-US" dirty="0" smtClean="0"/>
              <a:t>電通サイエンスジャム、ＪＴＢ、システムオリジン等の協力</a:t>
            </a:r>
            <a:endParaRPr kumimoji="1" lang="en-US" altLang="ja-JP" dirty="0" smtClean="0"/>
          </a:p>
          <a:p>
            <a:r>
              <a:rPr lang="en-US" altLang="ja-JP" dirty="0">
                <a:hlinkClick r:id="rId2"/>
              </a:rPr>
              <a:t>http://jinryu.jp/blog/?</a:t>
            </a:r>
            <a:r>
              <a:rPr lang="en-US" altLang="ja-JP" dirty="0" smtClean="0">
                <a:hlinkClick r:id="rId2"/>
              </a:rPr>
              <a:t>p=3597</a:t>
            </a:r>
            <a:r>
              <a:rPr lang="ja-JP" altLang="en-US" dirty="0" smtClean="0"/>
              <a:t>　人流観光研究所ブログ</a:t>
            </a:r>
            <a:endParaRPr lang="en-US" altLang="ja-JP" dirty="0" smtClean="0"/>
          </a:p>
          <a:p>
            <a:r>
              <a:rPr lang="en-US" altLang="ja-JP" dirty="0">
                <a:solidFill>
                  <a:srgbClr val="FF0000"/>
                </a:solidFill>
                <a:hlinkClick r:id="rId3"/>
              </a:rPr>
              <a:t>https://</a:t>
            </a:r>
            <a:r>
              <a:rPr lang="en-US" altLang="ja-JP" dirty="0" smtClean="0">
                <a:solidFill>
                  <a:srgbClr val="FF0000"/>
                </a:solidFill>
                <a:hlinkClick r:id="rId3"/>
              </a:rPr>
              <a:t>youtu.be/Sq4M3nvX6Io</a:t>
            </a:r>
            <a:r>
              <a:rPr lang="ja-JP" altLang="en-US" dirty="0" smtClean="0"/>
              <a:t>　　　ＪＴＢ野添氏の撮影した</a:t>
            </a:r>
            <a:r>
              <a:rPr lang="ja-JP" altLang="en-US" dirty="0" smtClean="0">
                <a:solidFill>
                  <a:srgbClr val="FF0000"/>
                </a:solidFill>
              </a:rPr>
              <a:t>動画</a:t>
            </a:r>
            <a:endParaRPr lang="en-US" altLang="ja-JP" dirty="0" smtClean="0">
              <a:solidFill>
                <a:srgbClr val="FF0000"/>
              </a:solidFill>
            </a:endParaRPr>
          </a:p>
          <a:p>
            <a:r>
              <a:rPr lang="en-US" altLang="ja-JP" dirty="0">
                <a:hlinkClick r:id="rId4"/>
              </a:rPr>
              <a:t>https://</a:t>
            </a:r>
            <a:r>
              <a:rPr lang="en-US" altLang="ja-JP" dirty="0" smtClean="0">
                <a:hlinkClick r:id="rId4"/>
              </a:rPr>
              <a:t>www.g-contents.jp/2015/data/2_aihr.pdf</a:t>
            </a:r>
            <a:r>
              <a:rPr lang="ja-JP" altLang="en-US" dirty="0" smtClean="0"/>
              <a:t>　相原健郎副委員長の報告書</a:t>
            </a:r>
            <a:endParaRPr lang="en-US" altLang="ja-JP" dirty="0" smtClean="0"/>
          </a:p>
          <a:p>
            <a:endParaRPr lang="en-US" altLang="ja-JP" dirty="0" smtClean="0"/>
          </a:p>
          <a:p>
            <a:endParaRPr kumimoji="1" lang="ja-JP" altLang="en-US" dirty="0"/>
          </a:p>
        </p:txBody>
      </p:sp>
    </p:spTree>
    <p:extLst>
      <p:ext uri="{BB962C8B-B14F-4D97-AF65-F5344CB8AC3E}">
        <p14:creationId xmlns:p14="http://schemas.microsoft.com/office/powerpoint/2010/main" val="2178316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1200" y="116632"/>
            <a:ext cx="8229600" cy="1143000"/>
          </a:xfrm>
          <a:noFill/>
          <a:ln>
            <a:solidFill>
              <a:schemeClr val="tx1">
                <a:lumMod val="95000"/>
                <a:lumOff val="5000"/>
              </a:schemeClr>
            </a:solidFill>
          </a:ln>
        </p:spPr>
        <p:txBody>
          <a:bodyPr/>
          <a:lstStyle/>
          <a:p>
            <a:r>
              <a:rPr lang="ja-JP" altLang="en-US" dirty="0" smtClean="0"/>
              <a:t>人流・観光マーケティング（１）</a:t>
            </a:r>
            <a:endParaRPr kumimoji="1" lang="ja-JP" altLang="en-US" dirty="0"/>
          </a:p>
        </p:txBody>
      </p:sp>
      <p:sp>
        <p:nvSpPr>
          <p:cNvPr id="5" name="円/楕円 4"/>
          <p:cNvSpPr/>
          <p:nvPr/>
        </p:nvSpPr>
        <p:spPr>
          <a:xfrm>
            <a:off x="1812032" y="1484784"/>
            <a:ext cx="6012160" cy="19442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400" dirty="0">
                <a:solidFill>
                  <a:schemeClr val="tx1"/>
                </a:solidFill>
              </a:rPr>
              <a:t>ヒトの移動データ（位置情報）</a:t>
            </a:r>
          </a:p>
        </p:txBody>
      </p:sp>
      <p:sp>
        <p:nvSpPr>
          <p:cNvPr id="10" name="円/楕円 9"/>
          <p:cNvSpPr/>
          <p:nvPr/>
        </p:nvSpPr>
        <p:spPr>
          <a:xfrm>
            <a:off x="2423592" y="3933056"/>
            <a:ext cx="4824536" cy="1872208"/>
          </a:xfrm>
          <a:prstGeom prst="ellipse">
            <a:avLst/>
          </a:prstGeom>
          <a:noFill/>
          <a:ln>
            <a:solidFill>
              <a:srgbClr val="FF000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400" dirty="0">
                <a:solidFill>
                  <a:srgbClr val="FF0000"/>
                </a:solidFill>
              </a:rPr>
              <a:t>スマホ　</a:t>
            </a:r>
            <a:endParaRPr lang="en-US" altLang="ja-JP" sz="4400" dirty="0">
              <a:solidFill>
                <a:srgbClr val="FF0000"/>
              </a:solidFill>
            </a:endParaRPr>
          </a:p>
          <a:p>
            <a:pPr algn="ctr"/>
            <a:r>
              <a:rPr lang="ja-JP" altLang="en-US" sz="4400" dirty="0">
                <a:solidFill>
                  <a:srgbClr val="FF0000"/>
                </a:solidFill>
              </a:rPr>
              <a:t>（</a:t>
            </a:r>
            <a:r>
              <a:rPr lang="en-US" altLang="ja-JP" sz="4400" dirty="0">
                <a:solidFill>
                  <a:srgbClr val="FF0000"/>
                </a:solidFill>
              </a:rPr>
              <a:t>GPS</a:t>
            </a:r>
            <a:r>
              <a:rPr lang="ja-JP" altLang="en-US" sz="4400" dirty="0">
                <a:solidFill>
                  <a:srgbClr val="FF0000"/>
                </a:solidFill>
              </a:rPr>
              <a:t>　</a:t>
            </a:r>
            <a:r>
              <a:rPr lang="en-US" altLang="ja-JP" sz="4400" dirty="0" err="1">
                <a:solidFill>
                  <a:srgbClr val="FF0000"/>
                </a:solidFill>
              </a:rPr>
              <a:t>Wifi</a:t>
            </a:r>
            <a:r>
              <a:rPr lang="ja-JP" altLang="en-US" sz="4400" dirty="0">
                <a:solidFill>
                  <a:srgbClr val="FF0000"/>
                </a:solidFill>
              </a:rPr>
              <a:t>）</a:t>
            </a:r>
          </a:p>
        </p:txBody>
      </p:sp>
      <p:sp>
        <p:nvSpPr>
          <p:cNvPr id="7" name="右矢印 6"/>
          <p:cNvSpPr/>
          <p:nvPr/>
        </p:nvSpPr>
        <p:spPr>
          <a:xfrm>
            <a:off x="7464152" y="4456536"/>
            <a:ext cx="978408" cy="1420736"/>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 name="下矢印 7"/>
          <p:cNvSpPr/>
          <p:nvPr/>
        </p:nvSpPr>
        <p:spPr>
          <a:xfrm>
            <a:off x="4007768" y="3501008"/>
            <a:ext cx="1924792" cy="36004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 name="円/楕円 8"/>
          <p:cNvSpPr/>
          <p:nvPr/>
        </p:nvSpPr>
        <p:spPr>
          <a:xfrm>
            <a:off x="8760296" y="2276872"/>
            <a:ext cx="1080120" cy="41044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5400" dirty="0">
                <a:solidFill>
                  <a:schemeClr val="tx1"/>
                </a:solidFill>
              </a:rPr>
              <a:t>将来予測</a:t>
            </a:r>
          </a:p>
        </p:txBody>
      </p:sp>
      <p:sp>
        <p:nvSpPr>
          <p:cNvPr id="11" name="円/楕円 10"/>
          <p:cNvSpPr/>
          <p:nvPr/>
        </p:nvSpPr>
        <p:spPr>
          <a:xfrm>
            <a:off x="2575992" y="5949280"/>
            <a:ext cx="4824536" cy="792088"/>
          </a:xfrm>
          <a:prstGeom prst="ellipse">
            <a:avLst/>
          </a:prstGeom>
          <a:noFill/>
          <a:ln>
            <a:solidFill>
              <a:srgbClr val="FF000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400" dirty="0">
                <a:solidFill>
                  <a:srgbClr val="FF0000"/>
                </a:solidFill>
              </a:rPr>
              <a:t>GOOGLE</a:t>
            </a:r>
            <a:r>
              <a:rPr lang="ja-JP" altLang="en-US" sz="4400" dirty="0">
                <a:solidFill>
                  <a:srgbClr val="FF0000"/>
                </a:solidFill>
              </a:rPr>
              <a:t>戦略</a:t>
            </a:r>
          </a:p>
        </p:txBody>
      </p:sp>
    </p:spTree>
    <p:extLst>
      <p:ext uri="{BB962C8B-B14F-4D97-AF65-F5344CB8AC3E}">
        <p14:creationId xmlns:p14="http://schemas.microsoft.com/office/powerpoint/2010/main" val="2647088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1200" y="82126"/>
            <a:ext cx="8229600" cy="1143000"/>
          </a:xfrm>
          <a:noFill/>
          <a:ln>
            <a:solidFill>
              <a:schemeClr val="tx1">
                <a:lumMod val="95000"/>
                <a:lumOff val="5000"/>
              </a:schemeClr>
            </a:solidFill>
          </a:ln>
        </p:spPr>
        <p:txBody>
          <a:bodyPr/>
          <a:lstStyle/>
          <a:p>
            <a:r>
              <a:rPr lang="ja-JP" altLang="en-US" dirty="0" smtClean="0"/>
              <a:t>人流・観光マーケティング（２）</a:t>
            </a:r>
            <a:endParaRPr kumimoji="1" lang="ja-JP" altLang="en-US" dirty="0"/>
          </a:p>
        </p:txBody>
      </p:sp>
      <p:sp>
        <p:nvSpPr>
          <p:cNvPr id="5" name="円/楕円 4"/>
          <p:cNvSpPr/>
          <p:nvPr/>
        </p:nvSpPr>
        <p:spPr>
          <a:xfrm>
            <a:off x="1812032" y="1628800"/>
            <a:ext cx="6012160" cy="19442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smtClean="0">
                <a:solidFill>
                  <a:schemeClr val="tx1"/>
                </a:solidFill>
              </a:rPr>
              <a:t>人流・観光</a:t>
            </a:r>
            <a:r>
              <a:rPr lang="ja-JP" altLang="en-US" sz="3600" dirty="0">
                <a:solidFill>
                  <a:schemeClr val="tx1"/>
                </a:solidFill>
              </a:rPr>
              <a:t>資源への</a:t>
            </a:r>
            <a:endParaRPr lang="en-US" altLang="ja-JP" sz="3600" dirty="0">
              <a:solidFill>
                <a:schemeClr val="tx1"/>
              </a:solidFill>
            </a:endParaRPr>
          </a:p>
          <a:p>
            <a:pPr algn="ctr"/>
            <a:r>
              <a:rPr lang="ja-JP" altLang="en-US" sz="3600" dirty="0">
                <a:solidFill>
                  <a:schemeClr val="tx1"/>
                </a:solidFill>
              </a:rPr>
              <a:t>反応データ</a:t>
            </a:r>
            <a:endParaRPr lang="en-US" altLang="ja-JP" sz="3600" dirty="0">
              <a:solidFill>
                <a:schemeClr val="tx1"/>
              </a:solidFill>
            </a:endParaRPr>
          </a:p>
          <a:p>
            <a:pPr algn="ctr"/>
            <a:r>
              <a:rPr lang="ja-JP" altLang="en-US" sz="3600" dirty="0">
                <a:solidFill>
                  <a:schemeClr val="tx1"/>
                </a:solidFill>
              </a:rPr>
              <a:t>（脳内情報）</a:t>
            </a:r>
          </a:p>
        </p:txBody>
      </p:sp>
      <p:sp>
        <p:nvSpPr>
          <p:cNvPr id="10" name="円/楕円 9"/>
          <p:cNvSpPr/>
          <p:nvPr/>
        </p:nvSpPr>
        <p:spPr>
          <a:xfrm>
            <a:off x="1775520" y="4365104"/>
            <a:ext cx="5544616" cy="1728192"/>
          </a:xfrm>
          <a:prstGeom prst="ellipse">
            <a:avLst/>
          </a:prstGeom>
          <a:noFill/>
          <a:ln>
            <a:solidFill>
              <a:srgbClr val="FF000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a:solidFill>
                  <a:srgbClr val="FF0000"/>
                </a:solidFill>
              </a:rPr>
              <a:t>ウェアラブル</a:t>
            </a:r>
            <a:endParaRPr lang="en-US" altLang="ja-JP" sz="3600" dirty="0">
              <a:solidFill>
                <a:srgbClr val="FF0000"/>
              </a:solidFill>
            </a:endParaRPr>
          </a:p>
          <a:p>
            <a:pPr algn="ctr"/>
            <a:r>
              <a:rPr lang="ja-JP" altLang="en-US" sz="3600" dirty="0">
                <a:solidFill>
                  <a:srgbClr val="FF0000"/>
                </a:solidFill>
              </a:rPr>
              <a:t>コンピューティング</a:t>
            </a:r>
            <a:endParaRPr lang="en-US" altLang="ja-JP" sz="3600" dirty="0">
              <a:solidFill>
                <a:srgbClr val="FF0000"/>
              </a:solidFill>
            </a:endParaRPr>
          </a:p>
        </p:txBody>
      </p:sp>
      <p:sp>
        <p:nvSpPr>
          <p:cNvPr id="7" name="右矢印 6"/>
          <p:cNvSpPr/>
          <p:nvPr/>
        </p:nvSpPr>
        <p:spPr>
          <a:xfrm>
            <a:off x="7464152" y="4456536"/>
            <a:ext cx="978408" cy="1420736"/>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 name="下矢印 7"/>
          <p:cNvSpPr/>
          <p:nvPr/>
        </p:nvSpPr>
        <p:spPr>
          <a:xfrm>
            <a:off x="3719736" y="3717032"/>
            <a:ext cx="1924792" cy="36004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 name="円/楕円 8"/>
          <p:cNvSpPr/>
          <p:nvPr/>
        </p:nvSpPr>
        <p:spPr>
          <a:xfrm>
            <a:off x="8760296" y="2276872"/>
            <a:ext cx="1080120" cy="41044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5400" dirty="0">
                <a:solidFill>
                  <a:schemeClr val="tx1"/>
                </a:solidFill>
              </a:rPr>
              <a:t>将来予測</a:t>
            </a:r>
          </a:p>
        </p:txBody>
      </p:sp>
    </p:spTree>
    <p:extLst>
      <p:ext uri="{BB962C8B-B14F-4D97-AF65-F5344CB8AC3E}">
        <p14:creationId xmlns:p14="http://schemas.microsoft.com/office/powerpoint/2010/main" val="592036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円/楕円 4"/>
          <p:cNvSpPr/>
          <p:nvPr/>
        </p:nvSpPr>
        <p:spPr>
          <a:xfrm>
            <a:off x="84746" y="332656"/>
            <a:ext cx="6048672" cy="19442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400" dirty="0">
                <a:solidFill>
                  <a:schemeClr val="tx1"/>
                </a:solidFill>
              </a:rPr>
              <a:t>ヒトの属性・</a:t>
            </a:r>
            <a:r>
              <a:rPr lang="ja-JP" altLang="en-US" sz="4400" dirty="0" smtClean="0">
                <a:solidFill>
                  <a:schemeClr val="tx1"/>
                </a:solidFill>
              </a:rPr>
              <a:t>移動ビッグデータ</a:t>
            </a:r>
            <a:endParaRPr lang="en-US" altLang="ja-JP" sz="4400" dirty="0">
              <a:solidFill>
                <a:schemeClr val="tx1"/>
              </a:solidFill>
            </a:endParaRPr>
          </a:p>
          <a:p>
            <a:pPr algn="ctr"/>
            <a:r>
              <a:rPr lang="ja-JP" altLang="en-US" sz="4400" dirty="0">
                <a:solidFill>
                  <a:schemeClr val="tx1"/>
                </a:solidFill>
              </a:rPr>
              <a:t>（特定多数）</a:t>
            </a:r>
          </a:p>
        </p:txBody>
      </p:sp>
      <p:sp>
        <p:nvSpPr>
          <p:cNvPr id="7" name="円/楕円 6"/>
          <p:cNvSpPr/>
          <p:nvPr/>
        </p:nvSpPr>
        <p:spPr>
          <a:xfrm>
            <a:off x="286514" y="4581128"/>
            <a:ext cx="6012160" cy="19442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smtClean="0">
                <a:solidFill>
                  <a:schemeClr val="tx1"/>
                </a:solidFill>
              </a:rPr>
              <a:t>人</a:t>
            </a:r>
            <a:r>
              <a:rPr lang="ja-JP" altLang="en-US" sz="3600" dirty="0">
                <a:solidFill>
                  <a:schemeClr val="tx1"/>
                </a:solidFill>
              </a:rPr>
              <a:t>流</a:t>
            </a:r>
            <a:r>
              <a:rPr lang="ja-JP" altLang="en-US" sz="3600" dirty="0" smtClean="0">
                <a:solidFill>
                  <a:schemeClr val="tx1"/>
                </a:solidFill>
              </a:rPr>
              <a:t>資源</a:t>
            </a:r>
            <a:r>
              <a:rPr lang="ja-JP" altLang="en-US" sz="3600" dirty="0">
                <a:solidFill>
                  <a:schemeClr val="tx1"/>
                </a:solidFill>
              </a:rPr>
              <a:t>への</a:t>
            </a:r>
            <a:endParaRPr lang="en-US" altLang="ja-JP" sz="3600" dirty="0">
              <a:solidFill>
                <a:schemeClr val="tx1"/>
              </a:solidFill>
            </a:endParaRPr>
          </a:p>
          <a:p>
            <a:pPr algn="ctr"/>
            <a:r>
              <a:rPr lang="ja-JP" altLang="en-US" sz="3600" dirty="0">
                <a:solidFill>
                  <a:schemeClr val="tx1"/>
                </a:solidFill>
              </a:rPr>
              <a:t>反応データ</a:t>
            </a:r>
            <a:endParaRPr lang="en-US" altLang="ja-JP" sz="3600" dirty="0">
              <a:solidFill>
                <a:schemeClr val="tx1"/>
              </a:solidFill>
            </a:endParaRPr>
          </a:p>
          <a:p>
            <a:pPr algn="ctr"/>
            <a:r>
              <a:rPr lang="ja-JP" altLang="en-US" sz="3600" dirty="0">
                <a:solidFill>
                  <a:schemeClr val="tx1"/>
                </a:solidFill>
              </a:rPr>
              <a:t>（客観的反応情報）</a:t>
            </a:r>
          </a:p>
        </p:txBody>
      </p:sp>
      <p:sp>
        <p:nvSpPr>
          <p:cNvPr id="9" name="円/楕円 8"/>
          <p:cNvSpPr/>
          <p:nvPr/>
        </p:nvSpPr>
        <p:spPr>
          <a:xfrm>
            <a:off x="6702396" y="86264"/>
            <a:ext cx="1224136" cy="670272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3600" dirty="0" smtClean="0">
                <a:solidFill>
                  <a:schemeClr val="tx1"/>
                </a:solidFill>
              </a:rPr>
              <a:t>人</a:t>
            </a:r>
            <a:r>
              <a:rPr lang="ja-JP" altLang="en-US" sz="3600" dirty="0">
                <a:solidFill>
                  <a:schemeClr val="tx1"/>
                </a:solidFill>
              </a:rPr>
              <a:t>流</a:t>
            </a:r>
            <a:r>
              <a:rPr lang="ja-JP" altLang="en-US" sz="3600" dirty="0" smtClean="0">
                <a:solidFill>
                  <a:schemeClr val="tx1"/>
                </a:solidFill>
              </a:rPr>
              <a:t>資源</a:t>
            </a:r>
            <a:r>
              <a:rPr lang="ja-JP" altLang="en-US" sz="3600" dirty="0">
                <a:solidFill>
                  <a:schemeClr val="tx1"/>
                </a:solidFill>
              </a:rPr>
              <a:t>評価</a:t>
            </a:r>
            <a:r>
              <a:rPr lang="ja-JP" altLang="en-US" sz="3600" dirty="0" smtClean="0">
                <a:solidFill>
                  <a:schemeClr val="tx1"/>
                </a:solidFill>
              </a:rPr>
              <a:t>の</a:t>
            </a:r>
            <a:r>
              <a:rPr lang="ja-JP" altLang="en-US" sz="3600" dirty="0">
                <a:solidFill>
                  <a:schemeClr val="tx1"/>
                </a:solidFill>
              </a:rPr>
              <a:t>客観</a:t>
            </a:r>
            <a:r>
              <a:rPr lang="ja-JP" altLang="en-US" sz="3600" dirty="0" smtClean="0">
                <a:solidFill>
                  <a:schemeClr val="tx1"/>
                </a:solidFill>
              </a:rPr>
              <a:t>化</a:t>
            </a:r>
            <a:endParaRPr lang="ja-JP" altLang="en-US" sz="3600" dirty="0">
              <a:solidFill>
                <a:schemeClr val="tx1"/>
              </a:solidFill>
            </a:endParaRPr>
          </a:p>
        </p:txBody>
      </p:sp>
      <p:sp>
        <p:nvSpPr>
          <p:cNvPr id="12" name="三方向矢印 11"/>
          <p:cNvSpPr/>
          <p:nvPr/>
        </p:nvSpPr>
        <p:spPr>
          <a:xfrm rot="5400000">
            <a:off x="4643042" y="2564904"/>
            <a:ext cx="2160240" cy="1728192"/>
          </a:xfrm>
          <a:prstGeom prst="leftRightUpArrow">
            <a:avLst/>
          </a:prstGeom>
          <a:noFill/>
          <a:ln>
            <a:solidFill>
              <a:schemeClr val="tx1">
                <a:lumMod val="95000"/>
                <a:lumOff val="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4" name="星 7 13"/>
          <p:cNvSpPr/>
          <p:nvPr/>
        </p:nvSpPr>
        <p:spPr>
          <a:xfrm>
            <a:off x="1280370" y="2348880"/>
            <a:ext cx="3024336" cy="2376264"/>
          </a:xfrm>
          <a:prstGeom prst="star7">
            <a:avLst/>
          </a:prstGeom>
          <a:noFill/>
          <a:ln w="76200">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smtClean="0">
                <a:solidFill>
                  <a:srgbClr val="FF0000"/>
                </a:solidFill>
              </a:rPr>
              <a:t>ウェアラブルの</a:t>
            </a:r>
            <a:r>
              <a:rPr lang="ja-JP" altLang="en-US" sz="3600" dirty="0">
                <a:solidFill>
                  <a:srgbClr val="FF0000"/>
                </a:solidFill>
              </a:rPr>
              <a:t>活用</a:t>
            </a:r>
          </a:p>
        </p:txBody>
      </p:sp>
      <p:sp>
        <p:nvSpPr>
          <p:cNvPr id="11" name="円/楕円 10"/>
          <p:cNvSpPr/>
          <p:nvPr/>
        </p:nvSpPr>
        <p:spPr>
          <a:xfrm>
            <a:off x="8548358" y="86264"/>
            <a:ext cx="1425544" cy="6702724"/>
          </a:xfrm>
          <a:prstGeom prst="ellipse">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3600" dirty="0" smtClean="0">
                <a:solidFill>
                  <a:schemeClr val="tx1"/>
                </a:solidFill>
              </a:rPr>
              <a:t>人</a:t>
            </a:r>
            <a:r>
              <a:rPr lang="ja-JP" altLang="en-US" sz="3600" dirty="0">
                <a:solidFill>
                  <a:schemeClr val="tx1"/>
                </a:solidFill>
              </a:rPr>
              <a:t>流</a:t>
            </a:r>
            <a:r>
              <a:rPr lang="ja-JP" altLang="en-US" sz="3600" i="1" dirty="0" smtClean="0">
                <a:solidFill>
                  <a:schemeClr val="tx1"/>
                </a:solidFill>
              </a:rPr>
              <a:t>文化</a:t>
            </a:r>
            <a:r>
              <a:rPr lang="ja-JP" altLang="en-US" sz="3600" dirty="0">
                <a:solidFill>
                  <a:schemeClr val="tx1"/>
                </a:solidFill>
              </a:rPr>
              <a:t>遺伝子の発見</a:t>
            </a:r>
          </a:p>
        </p:txBody>
      </p:sp>
      <p:sp>
        <p:nvSpPr>
          <p:cNvPr id="13" name="右矢印 12"/>
          <p:cNvSpPr/>
          <p:nvPr/>
        </p:nvSpPr>
        <p:spPr>
          <a:xfrm>
            <a:off x="8124930" y="2403178"/>
            <a:ext cx="432048" cy="1852784"/>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0" name="円/楕円 9"/>
          <p:cNvSpPr/>
          <p:nvPr/>
        </p:nvSpPr>
        <p:spPr>
          <a:xfrm>
            <a:off x="10561066" y="319179"/>
            <a:ext cx="1368152" cy="596948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4000" dirty="0" smtClean="0">
                <a:solidFill>
                  <a:srgbClr val="FF0000"/>
                </a:solidFill>
              </a:rPr>
              <a:t>総合生活移動産業</a:t>
            </a:r>
            <a:endParaRPr lang="ja-JP" altLang="en-US" sz="4000" dirty="0">
              <a:solidFill>
                <a:srgbClr val="FF0000"/>
              </a:solidFill>
            </a:endParaRPr>
          </a:p>
        </p:txBody>
      </p:sp>
      <p:sp>
        <p:nvSpPr>
          <p:cNvPr id="15" name="右矢印 14"/>
          <p:cNvSpPr/>
          <p:nvPr/>
        </p:nvSpPr>
        <p:spPr>
          <a:xfrm>
            <a:off x="10037122" y="2408936"/>
            <a:ext cx="432048" cy="1852784"/>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Tree>
    <p:extLst>
      <p:ext uri="{BB962C8B-B14F-4D97-AF65-F5344CB8AC3E}">
        <p14:creationId xmlns:p14="http://schemas.microsoft.com/office/powerpoint/2010/main" val="295888229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9695999993819688E2E69A9E948DE2E6E2E0E0E2E3E7869BE2E2E2E2-DSKKZO8282205005022015TI0000-PB1-3"/>
          <p:cNvPicPr>
            <a:picLocks noChangeAspect="1" noChangeArrowheads="1"/>
          </p:cNvPicPr>
          <p:nvPr/>
        </p:nvPicPr>
        <p:blipFill>
          <a:blip r:embed="rId3" cstate="print"/>
          <a:srcRect/>
          <a:stretch>
            <a:fillRect/>
          </a:stretch>
        </p:blipFill>
        <p:spPr bwMode="auto">
          <a:xfrm>
            <a:off x="2299497" y="-24386"/>
            <a:ext cx="6216625" cy="6757201"/>
          </a:xfrm>
          <a:prstGeom prst="rect">
            <a:avLst/>
          </a:prstGeom>
          <a:noFill/>
        </p:spPr>
      </p:pic>
      <p:sp>
        <p:nvSpPr>
          <p:cNvPr id="2" name="円/楕円 1"/>
          <p:cNvSpPr/>
          <p:nvPr/>
        </p:nvSpPr>
        <p:spPr>
          <a:xfrm>
            <a:off x="4235570" y="2467154"/>
            <a:ext cx="1832160" cy="921565"/>
          </a:xfrm>
          <a:prstGeom prst="ellipse">
            <a:avLst/>
          </a:prstGeom>
          <a:noFill/>
          <a:ln w="57150">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 name="直線矢印コネクタ 3"/>
          <p:cNvCxnSpPr/>
          <p:nvPr/>
        </p:nvCxnSpPr>
        <p:spPr>
          <a:xfrm flipH="1" flipV="1">
            <a:off x="6029861" y="3122764"/>
            <a:ext cx="4045792" cy="181153"/>
          </a:xfrm>
          <a:prstGeom prst="straightConnector1">
            <a:avLst/>
          </a:prstGeom>
          <a:ln w="57150">
            <a:solidFill>
              <a:srgbClr val="FF0000"/>
            </a:solidFill>
            <a:prstDash val="lgDash"/>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9932222" y="224288"/>
            <a:ext cx="738664" cy="4157932"/>
          </a:xfrm>
          <a:prstGeom prst="rect">
            <a:avLst/>
          </a:prstGeom>
          <a:noFill/>
        </p:spPr>
        <p:txBody>
          <a:bodyPr vert="eaVert" wrap="square" rtlCol="0">
            <a:spAutoFit/>
          </a:bodyPr>
          <a:lstStyle/>
          <a:p>
            <a:r>
              <a:rPr kumimoji="1" lang="ja-JP" altLang="en-US" sz="3600" dirty="0" smtClean="0">
                <a:solidFill>
                  <a:srgbClr val="FF0000"/>
                </a:solidFill>
              </a:rPr>
              <a:t>直接の</a:t>
            </a:r>
            <a:r>
              <a:rPr kumimoji="1" lang="ja-JP" altLang="en-US" sz="3600" dirty="0" smtClean="0">
                <a:solidFill>
                  <a:srgbClr val="FF0000"/>
                </a:solidFill>
              </a:rPr>
              <a:t>対価性の議論</a:t>
            </a:r>
            <a:endParaRPr kumimoji="1" lang="ja-JP" altLang="en-US" sz="3600" dirty="0">
              <a:solidFill>
                <a:srgbClr val="FF0000"/>
              </a:solidFill>
            </a:endParaRPr>
          </a:p>
        </p:txBody>
      </p:sp>
      <p:sp>
        <p:nvSpPr>
          <p:cNvPr id="10" name="テキスト ボックス 9"/>
          <p:cNvSpPr txBox="1"/>
          <p:nvPr/>
        </p:nvSpPr>
        <p:spPr>
          <a:xfrm>
            <a:off x="785358" y="230045"/>
            <a:ext cx="738664" cy="2458528"/>
          </a:xfrm>
          <a:prstGeom prst="rect">
            <a:avLst/>
          </a:prstGeom>
          <a:noFill/>
        </p:spPr>
        <p:txBody>
          <a:bodyPr vert="eaVert" wrap="square" rtlCol="0">
            <a:spAutoFit/>
          </a:bodyPr>
          <a:lstStyle/>
          <a:p>
            <a:r>
              <a:rPr kumimoji="1" lang="ja-JP" altLang="en-US" sz="3600" dirty="0" smtClean="0">
                <a:solidFill>
                  <a:srgbClr val="FF0000"/>
                </a:solidFill>
              </a:rPr>
              <a:t>福岡の実験</a:t>
            </a:r>
            <a:endParaRPr kumimoji="1" lang="ja-JP" altLang="en-US" sz="3600" dirty="0">
              <a:solidFill>
                <a:srgbClr val="FF0000"/>
              </a:solidFill>
            </a:endParaRPr>
          </a:p>
        </p:txBody>
      </p:sp>
      <p:sp>
        <p:nvSpPr>
          <p:cNvPr id="5" name="下矢印 4"/>
          <p:cNvSpPr/>
          <p:nvPr/>
        </p:nvSpPr>
        <p:spPr>
          <a:xfrm>
            <a:off x="434829" y="2921483"/>
            <a:ext cx="1476552" cy="28754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solidFill>
                  <a:schemeClr val="tx1">
                    <a:lumMod val="95000"/>
                    <a:lumOff val="5000"/>
                  </a:schemeClr>
                </a:solidFill>
              </a:rPr>
              <a:t>放置しておけば、うまくいかなかったの</a:t>
            </a:r>
            <a:r>
              <a:rPr kumimoji="1" lang="ja-JP" altLang="en-US" smtClean="0">
                <a:solidFill>
                  <a:schemeClr val="tx1">
                    <a:lumMod val="95000"/>
                    <a:lumOff val="5000"/>
                  </a:schemeClr>
                </a:solidFill>
              </a:rPr>
              <a:t>では？</a:t>
            </a:r>
            <a:endParaRPr kumimoji="1" lang="ja-JP" altLang="en-US" dirty="0">
              <a:solidFill>
                <a:schemeClr val="tx1">
                  <a:lumMod val="95000"/>
                  <a:lumOff val="5000"/>
                </a:schemeClr>
              </a:solidFill>
            </a:endParaRPr>
          </a:p>
        </p:txBody>
      </p:sp>
      <p:sp>
        <p:nvSpPr>
          <p:cNvPr id="9" name="下矢印 8"/>
          <p:cNvSpPr/>
          <p:nvPr/>
        </p:nvSpPr>
        <p:spPr>
          <a:xfrm>
            <a:off x="10464455" y="4226943"/>
            <a:ext cx="1476552" cy="242114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solidFill>
                  <a:schemeClr val="tx1">
                    <a:lumMod val="95000"/>
                    <a:lumOff val="5000"/>
                  </a:schemeClr>
                </a:solidFill>
              </a:rPr>
              <a:t>かえって寝た子を起こすことになった？</a:t>
            </a:r>
            <a:endParaRPr kumimoji="1" lang="ja-JP" altLang="en-US" dirty="0">
              <a:solidFill>
                <a:schemeClr val="tx1">
                  <a:lumMod val="95000"/>
                  <a:lumOff val="5000"/>
                </a:schemeClr>
              </a:solidFill>
            </a:endParaRPr>
          </a:p>
        </p:txBody>
      </p:sp>
    </p:spTree>
    <p:extLst>
      <p:ext uri="{BB962C8B-B14F-4D97-AF65-F5344CB8AC3E}">
        <p14:creationId xmlns:p14="http://schemas.microsoft.com/office/powerpoint/2010/main" val="3833639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2351584" y="836712"/>
            <a:ext cx="5976664" cy="5904656"/>
          </a:xfrm>
          <a:prstGeom prst="rect">
            <a:avLst/>
          </a:prstGeom>
          <a:noFill/>
          <a:ln w="9525">
            <a:solidFill>
              <a:schemeClr val="tx1"/>
            </a:solidFill>
            <a:miter lim="800000"/>
            <a:headEnd/>
            <a:tailEnd/>
          </a:ln>
          <a:effectLst/>
        </p:spPr>
        <p:txBody>
          <a:bodyPr wrap="none" anchor="ctr"/>
          <a:lstStyle/>
          <a:p>
            <a:endParaRPr lang="ja-JP" altLang="en-US"/>
          </a:p>
        </p:txBody>
      </p:sp>
      <p:sp>
        <p:nvSpPr>
          <p:cNvPr id="17411" name="Line 3"/>
          <p:cNvSpPr>
            <a:spLocks noChangeShapeType="1"/>
          </p:cNvSpPr>
          <p:nvPr/>
        </p:nvSpPr>
        <p:spPr bwMode="auto">
          <a:xfrm flipH="1">
            <a:off x="1847528" y="3645024"/>
            <a:ext cx="8640960" cy="0"/>
          </a:xfrm>
          <a:prstGeom prst="line">
            <a:avLst/>
          </a:prstGeom>
          <a:noFill/>
          <a:ln w="38100">
            <a:solidFill>
              <a:schemeClr val="tx1"/>
            </a:solidFill>
            <a:round/>
            <a:headEnd/>
            <a:tailEnd/>
          </a:ln>
          <a:effectLst/>
        </p:spPr>
        <p:txBody>
          <a:bodyPr wrap="none" anchor="ctr"/>
          <a:lstStyle/>
          <a:p>
            <a:endParaRPr lang="ja-JP" altLang="en-US"/>
          </a:p>
        </p:txBody>
      </p:sp>
      <p:sp>
        <p:nvSpPr>
          <p:cNvPr id="17422" name="Oval 14"/>
          <p:cNvSpPr>
            <a:spLocks noChangeArrowheads="1"/>
          </p:cNvSpPr>
          <p:nvPr/>
        </p:nvSpPr>
        <p:spPr bwMode="auto">
          <a:xfrm>
            <a:off x="5375920" y="4653136"/>
            <a:ext cx="2952328" cy="1080120"/>
          </a:xfrm>
          <a:prstGeom prst="ellipse">
            <a:avLst/>
          </a:prstGeom>
          <a:solidFill>
            <a:schemeClr val="bg1"/>
          </a:solidFill>
          <a:ln w="12700">
            <a:solidFill>
              <a:schemeClr val="tx1"/>
            </a:solidFill>
            <a:prstDash val="lgDashDotDot"/>
            <a:round/>
            <a:headEnd/>
            <a:tailEnd/>
          </a:ln>
          <a:effectLst/>
        </p:spPr>
        <p:txBody>
          <a:bodyPr wrap="none" anchor="ctr"/>
          <a:lstStyle/>
          <a:p>
            <a:pPr algn="ctr"/>
            <a:r>
              <a:rPr lang="ja-JP" altLang="en-US" sz="4000" dirty="0">
                <a:latin typeface="Times New Roman" pitchFamily="18" charset="0"/>
              </a:rPr>
              <a:t>無料タクシー</a:t>
            </a:r>
          </a:p>
        </p:txBody>
      </p:sp>
      <p:sp>
        <p:nvSpPr>
          <p:cNvPr id="17426" name="Line 18"/>
          <p:cNvSpPr>
            <a:spLocks noChangeShapeType="1"/>
          </p:cNvSpPr>
          <p:nvPr/>
        </p:nvSpPr>
        <p:spPr bwMode="auto">
          <a:xfrm>
            <a:off x="9768408" y="2852936"/>
            <a:ext cx="0" cy="1584176"/>
          </a:xfrm>
          <a:prstGeom prst="line">
            <a:avLst/>
          </a:prstGeom>
          <a:noFill/>
          <a:ln w="57150">
            <a:solidFill>
              <a:schemeClr val="tx1"/>
            </a:solidFill>
            <a:round/>
            <a:headEnd type="triangle" w="med" len="med"/>
            <a:tailEnd type="triangle" w="med" len="med"/>
          </a:ln>
          <a:effectLst/>
        </p:spPr>
        <p:txBody>
          <a:bodyPr wrap="none" anchor="ctr"/>
          <a:lstStyle/>
          <a:p>
            <a:endParaRPr lang="ja-JP" altLang="en-US"/>
          </a:p>
        </p:txBody>
      </p:sp>
      <p:sp>
        <p:nvSpPr>
          <p:cNvPr id="17427" name="Text Box 19"/>
          <p:cNvSpPr txBox="1">
            <a:spLocks noChangeArrowheads="1"/>
          </p:cNvSpPr>
          <p:nvPr/>
        </p:nvSpPr>
        <p:spPr bwMode="auto">
          <a:xfrm>
            <a:off x="9205892" y="2060848"/>
            <a:ext cx="1210588" cy="707886"/>
          </a:xfrm>
          <a:prstGeom prst="rect">
            <a:avLst/>
          </a:prstGeom>
          <a:noFill/>
          <a:ln w="9525">
            <a:solidFill>
              <a:srgbClr val="FF0000"/>
            </a:solidFill>
            <a:miter lim="800000"/>
            <a:headEnd/>
            <a:tailEnd/>
          </a:ln>
          <a:effectLst/>
        </p:spPr>
        <p:txBody>
          <a:bodyPr wrap="none">
            <a:spAutoFit/>
          </a:bodyPr>
          <a:lstStyle/>
          <a:p>
            <a:r>
              <a:rPr lang="ja-JP" altLang="en-US" sz="4000" dirty="0">
                <a:solidFill>
                  <a:srgbClr val="FF0000"/>
                </a:solidFill>
                <a:latin typeface="Times New Roman" pitchFamily="18" charset="0"/>
              </a:rPr>
              <a:t>有償</a:t>
            </a:r>
          </a:p>
        </p:txBody>
      </p:sp>
      <p:sp>
        <p:nvSpPr>
          <p:cNvPr id="17428" name="Text Box 20"/>
          <p:cNvSpPr txBox="1">
            <a:spLocks noChangeArrowheads="1"/>
          </p:cNvSpPr>
          <p:nvPr/>
        </p:nvSpPr>
        <p:spPr bwMode="auto">
          <a:xfrm>
            <a:off x="9133884" y="4881354"/>
            <a:ext cx="1210588" cy="707886"/>
          </a:xfrm>
          <a:prstGeom prst="rect">
            <a:avLst/>
          </a:prstGeom>
          <a:noFill/>
          <a:ln w="9525">
            <a:solidFill>
              <a:schemeClr val="accent2"/>
            </a:solidFill>
            <a:miter lim="800000"/>
            <a:headEnd/>
            <a:tailEnd/>
          </a:ln>
          <a:effectLst/>
        </p:spPr>
        <p:txBody>
          <a:bodyPr wrap="none">
            <a:spAutoFit/>
          </a:bodyPr>
          <a:lstStyle/>
          <a:p>
            <a:r>
              <a:rPr lang="ja-JP" altLang="en-US" sz="4000" dirty="0">
                <a:solidFill>
                  <a:srgbClr val="FF0000"/>
                </a:solidFill>
                <a:latin typeface="Times New Roman" pitchFamily="18" charset="0"/>
              </a:rPr>
              <a:t>無償</a:t>
            </a:r>
          </a:p>
        </p:txBody>
      </p:sp>
      <p:sp>
        <p:nvSpPr>
          <p:cNvPr id="17429" name="Text Box 21"/>
          <p:cNvSpPr txBox="1">
            <a:spLocks noChangeArrowheads="1"/>
          </p:cNvSpPr>
          <p:nvPr/>
        </p:nvSpPr>
        <p:spPr bwMode="auto">
          <a:xfrm>
            <a:off x="3359697" y="3646766"/>
            <a:ext cx="4373313" cy="646331"/>
          </a:xfrm>
          <a:prstGeom prst="rect">
            <a:avLst/>
          </a:prstGeom>
          <a:noFill/>
          <a:ln w="9525">
            <a:noFill/>
            <a:miter lim="800000"/>
            <a:headEnd/>
            <a:tailEnd/>
          </a:ln>
          <a:effectLst/>
        </p:spPr>
        <p:txBody>
          <a:bodyPr wrap="none">
            <a:spAutoFit/>
          </a:bodyPr>
          <a:lstStyle/>
          <a:p>
            <a:r>
              <a:rPr lang="ja-JP" altLang="en-US" sz="3600" dirty="0">
                <a:latin typeface="Times New Roman" pitchFamily="18" charset="0"/>
              </a:rPr>
              <a:t>Ｇｏｏｇｌｅ料に含まれる</a:t>
            </a:r>
          </a:p>
        </p:txBody>
      </p:sp>
      <p:sp>
        <p:nvSpPr>
          <p:cNvPr id="17430" name="Text Box 22"/>
          <p:cNvSpPr txBox="1">
            <a:spLocks noChangeArrowheads="1"/>
          </p:cNvSpPr>
          <p:nvPr/>
        </p:nvSpPr>
        <p:spPr bwMode="auto">
          <a:xfrm>
            <a:off x="3071664" y="2854678"/>
            <a:ext cx="4826962" cy="646331"/>
          </a:xfrm>
          <a:prstGeom prst="rect">
            <a:avLst/>
          </a:prstGeom>
          <a:noFill/>
          <a:ln w="9525">
            <a:noFill/>
            <a:miter lim="800000"/>
            <a:headEnd/>
            <a:tailEnd/>
          </a:ln>
          <a:effectLst/>
        </p:spPr>
        <p:txBody>
          <a:bodyPr wrap="none">
            <a:spAutoFit/>
          </a:bodyPr>
          <a:lstStyle/>
          <a:p>
            <a:r>
              <a:rPr lang="ja-JP" altLang="en-US" sz="3600" dirty="0">
                <a:latin typeface="Times New Roman" pitchFamily="18" charset="0"/>
              </a:rPr>
              <a:t>Ｇｏｏｇｌｅ料に含まれない</a:t>
            </a:r>
          </a:p>
        </p:txBody>
      </p:sp>
      <p:sp>
        <p:nvSpPr>
          <p:cNvPr id="17431" name="Text Box 23"/>
          <p:cNvSpPr txBox="1">
            <a:spLocks noChangeArrowheads="1"/>
          </p:cNvSpPr>
          <p:nvPr/>
        </p:nvSpPr>
        <p:spPr bwMode="auto">
          <a:xfrm>
            <a:off x="8328248" y="1923814"/>
            <a:ext cx="738664" cy="3665427"/>
          </a:xfrm>
          <a:prstGeom prst="rect">
            <a:avLst/>
          </a:prstGeom>
          <a:noFill/>
          <a:ln w="9525">
            <a:noFill/>
            <a:miter lim="800000"/>
            <a:headEnd/>
            <a:tailEnd/>
          </a:ln>
          <a:effectLst/>
        </p:spPr>
        <p:txBody>
          <a:bodyPr vert="eaVert" wrap="none">
            <a:spAutoFit/>
          </a:bodyPr>
          <a:lstStyle/>
          <a:p>
            <a:r>
              <a:rPr lang="ja-JP" altLang="en-US" sz="3600" dirty="0">
                <a:latin typeface="Times New Roman" pitchFamily="18" charset="0"/>
              </a:rPr>
              <a:t>経営者のポリシー</a:t>
            </a:r>
          </a:p>
        </p:txBody>
      </p:sp>
      <p:sp>
        <p:nvSpPr>
          <p:cNvPr id="42" name="Oval 14"/>
          <p:cNvSpPr>
            <a:spLocks noChangeArrowheads="1"/>
          </p:cNvSpPr>
          <p:nvPr/>
        </p:nvSpPr>
        <p:spPr bwMode="auto">
          <a:xfrm>
            <a:off x="5447928" y="2132856"/>
            <a:ext cx="2880320" cy="792088"/>
          </a:xfrm>
          <a:prstGeom prst="ellipse">
            <a:avLst/>
          </a:prstGeom>
          <a:solidFill>
            <a:schemeClr val="bg1"/>
          </a:solidFill>
          <a:ln w="19050">
            <a:solidFill>
              <a:schemeClr val="tx1"/>
            </a:solidFill>
            <a:prstDash val="lgDashDotDot"/>
            <a:round/>
            <a:headEnd/>
            <a:tailEnd/>
          </a:ln>
          <a:effectLst/>
        </p:spPr>
        <p:txBody>
          <a:bodyPr wrap="none" anchor="ctr"/>
          <a:lstStyle/>
          <a:p>
            <a:pPr algn="ctr"/>
            <a:r>
              <a:rPr lang="ja-JP" altLang="en-US" sz="4000" dirty="0">
                <a:latin typeface="Times New Roman" pitchFamily="18" charset="0"/>
              </a:rPr>
              <a:t>有料宿泊</a:t>
            </a:r>
          </a:p>
        </p:txBody>
      </p:sp>
      <p:sp>
        <p:nvSpPr>
          <p:cNvPr id="44" name="Oval 14"/>
          <p:cNvSpPr>
            <a:spLocks noChangeArrowheads="1"/>
          </p:cNvSpPr>
          <p:nvPr/>
        </p:nvSpPr>
        <p:spPr bwMode="auto">
          <a:xfrm>
            <a:off x="2783632" y="5733256"/>
            <a:ext cx="5040560" cy="980728"/>
          </a:xfrm>
          <a:prstGeom prst="ellipse">
            <a:avLst/>
          </a:prstGeom>
          <a:solidFill>
            <a:schemeClr val="bg1"/>
          </a:solidFill>
          <a:ln w="38100" cmpd="dbl">
            <a:solidFill>
              <a:schemeClr val="tx1"/>
            </a:solidFill>
            <a:round/>
            <a:headEnd/>
            <a:tailEnd/>
          </a:ln>
          <a:effectLst/>
        </p:spPr>
        <p:txBody>
          <a:bodyPr wrap="none" anchor="ctr"/>
          <a:lstStyle/>
          <a:p>
            <a:pPr algn="ctr"/>
            <a:r>
              <a:rPr lang="ja-JP" altLang="en-US" sz="5400" dirty="0">
                <a:latin typeface="Times New Roman" pitchFamily="18" charset="0"/>
              </a:rPr>
              <a:t>検索・案内</a:t>
            </a:r>
          </a:p>
        </p:txBody>
      </p:sp>
      <p:sp>
        <p:nvSpPr>
          <p:cNvPr id="45" name="Oval 14"/>
          <p:cNvSpPr>
            <a:spLocks noChangeArrowheads="1"/>
          </p:cNvSpPr>
          <p:nvPr/>
        </p:nvSpPr>
        <p:spPr bwMode="auto">
          <a:xfrm>
            <a:off x="4727848" y="908720"/>
            <a:ext cx="2871936" cy="1224136"/>
          </a:xfrm>
          <a:prstGeom prst="ellipse">
            <a:avLst/>
          </a:prstGeom>
          <a:solidFill>
            <a:schemeClr val="bg1"/>
          </a:solidFill>
          <a:ln w="38100" cmpd="dbl">
            <a:solidFill>
              <a:schemeClr val="tx1">
                <a:lumMod val="95000"/>
                <a:lumOff val="5000"/>
              </a:schemeClr>
            </a:solidFill>
            <a:round/>
            <a:headEnd/>
            <a:tailEnd/>
          </a:ln>
          <a:effectLst/>
        </p:spPr>
        <p:txBody>
          <a:bodyPr wrap="none" anchor="ctr"/>
          <a:lstStyle/>
          <a:p>
            <a:pPr algn="ctr"/>
            <a:r>
              <a:rPr lang="ja-JP" altLang="en-US" sz="5400" dirty="0">
                <a:latin typeface="Times New Roman" pitchFamily="18" charset="0"/>
              </a:rPr>
              <a:t>広告</a:t>
            </a:r>
          </a:p>
        </p:txBody>
      </p:sp>
      <p:sp>
        <p:nvSpPr>
          <p:cNvPr id="16" name="Oval 14"/>
          <p:cNvSpPr>
            <a:spLocks noChangeArrowheads="1"/>
          </p:cNvSpPr>
          <p:nvPr/>
        </p:nvSpPr>
        <p:spPr bwMode="auto">
          <a:xfrm>
            <a:off x="2711624" y="980728"/>
            <a:ext cx="1800200" cy="1584176"/>
          </a:xfrm>
          <a:prstGeom prst="ellipse">
            <a:avLst/>
          </a:prstGeom>
          <a:solidFill>
            <a:schemeClr val="bg1"/>
          </a:solidFill>
          <a:ln w="57150" cmpd="dbl">
            <a:solidFill>
              <a:schemeClr val="tx1"/>
            </a:solidFill>
            <a:round/>
            <a:headEnd/>
            <a:tailEnd/>
          </a:ln>
          <a:effectLst/>
        </p:spPr>
        <p:txBody>
          <a:bodyPr wrap="none" anchor="ctr"/>
          <a:lstStyle/>
          <a:p>
            <a:pPr algn="ctr"/>
            <a:r>
              <a:rPr lang="ja-JP" altLang="en-US" sz="4000" dirty="0">
                <a:latin typeface="Times New Roman" pitchFamily="18" charset="0"/>
              </a:rPr>
              <a:t>物販</a:t>
            </a:r>
          </a:p>
        </p:txBody>
      </p:sp>
      <p:sp>
        <p:nvSpPr>
          <p:cNvPr id="17" name="Oval 14"/>
          <p:cNvSpPr>
            <a:spLocks noChangeArrowheads="1"/>
          </p:cNvSpPr>
          <p:nvPr/>
        </p:nvSpPr>
        <p:spPr bwMode="auto">
          <a:xfrm>
            <a:off x="2423592" y="4509120"/>
            <a:ext cx="2448272" cy="1224136"/>
          </a:xfrm>
          <a:prstGeom prst="ellipse">
            <a:avLst/>
          </a:prstGeom>
          <a:solidFill>
            <a:schemeClr val="bg1"/>
          </a:solidFill>
          <a:ln w="19050">
            <a:solidFill>
              <a:schemeClr val="tx1"/>
            </a:solidFill>
            <a:round/>
            <a:headEnd/>
            <a:tailEnd/>
          </a:ln>
          <a:effectLst/>
        </p:spPr>
        <p:txBody>
          <a:bodyPr wrap="none" anchor="ctr"/>
          <a:lstStyle/>
          <a:p>
            <a:pPr algn="ctr"/>
            <a:r>
              <a:rPr lang="ja-JP" altLang="en-US" sz="2800" dirty="0">
                <a:latin typeface="Times New Roman" pitchFamily="18" charset="0"/>
              </a:rPr>
              <a:t>ニュース</a:t>
            </a:r>
          </a:p>
        </p:txBody>
      </p:sp>
      <p:sp>
        <p:nvSpPr>
          <p:cNvPr id="18" name="下矢印 17"/>
          <p:cNvSpPr/>
          <p:nvPr/>
        </p:nvSpPr>
        <p:spPr>
          <a:xfrm>
            <a:off x="6456040" y="2276872"/>
            <a:ext cx="2088232" cy="2808312"/>
          </a:xfrm>
          <a:prstGeom prst="downArrow">
            <a:avLst/>
          </a:prstGeom>
          <a:noFill/>
          <a:ln w="3175">
            <a:solidFill>
              <a:schemeClr val="tx1">
                <a:lumMod val="95000"/>
                <a:lumOff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1" name="タイトル 20"/>
          <p:cNvSpPr>
            <a:spLocks noGrp="1"/>
          </p:cNvSpPr>
          <p:nvPr>
            <p:ph type="title"/>
          </p:nvPr>
        </p:nvSpPr>
        <p:spPr>
          <a:xfrm>
            <a:off x="1981200" y="72008"/>
            <a:ext cx="8229600" cy="692696"/>
          </a:xfrm>
        </p:spPr>
        <p:txBody>
          <a:bodyPr>
            <a:normAutofit fontScale="90000"/>
          </a:bodyPr>
          <a:lstStyle/>
          <a:p>
            <a:r>
              <a:rPr lang="ja-JP" altLang="en-US" dirty="0" smtClean="0"/>
              <a:t>　有償・無償は経営者のポリシー</a:t>
            </a:r>
            <a:endParaRPr kumimoji="1" lang="ja-JP" altLang="en-US" dirty="0"/>
          </a:p>
        </p:txBody>
      </p:sp>
    </p:spTree>
    <p:extLst>
      <p:ext uri="{BB962C8B-B14F-4D97-AF65-F5344CB8AC3E}">
        <p14:creationId xmlns:p14="http://schemas.microsoft.com/office/powerpoint/2010/main" val="21851379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i.gzn.jp/img/2014/01/27/google-free-taxi/02_m.jpg">
            <a:hlinkClick r:id="rId3"/>
          </p:cNvPr>
          <p:cNvPicPr>
            <a:picLocks noChangeAspect="1" noChangeArrowheads="1"/>
          </p:cNvPicPr>
          <p:nvPr/>
        </p:nvPicPr>
        <p:blipFill>
          <a:blip r:embed="rId4" cstate="print"/>
          <a:srcRect/>
          <a:stretch>
            <a:fillRect/>
          </a:stretch>
        </p:blipFill>
        <p:spPr bwMode="auto">
          <a:xfrm>
            <a:off x="2423592" y="1412777"/>
            <a:ext cx="6912768" cy="5290659"/>
          </a:xfrm>
          <a:prstGeom prst="rect">
            <a:avLst/>
          </a:prstGeom>
          <a:noFill/>
        </p:spPr>
      </p:pic>
      <p:sp>
        <p:nvSpPr>
          <p:cNvPr id="3" name="タイトル 1"/>
          <p:cNvSpPr>
            <a:spLocks noGrp="1"/>
          </p:cNvSpPr>
          <p:nvPr>
            <p:ph type="title"/>
          </p:nvPr>
        </p:nvSpPr>
        <p:spPr>
          <a:xfrm>
            <a:off x="1981200" y="16110"/>
            <a:ext cx="8229600" cy="1143000"/>
          </a:xfrm>
          <a:noFill/>
          <a:ln w="38100">
            <a:solidFill>
              <a:schemeClr val="tx1">
                <a:lumMod val="95000"/>
                <a:lumOff val="5000"/>
              </a:schemeClr>
            </a:solidFill>
          </a:ln>
        </p:spPr>
        <p:txBody>
          <a:bodyPr/>
          <a:lstStyle/>
          <a:p>
            <a:pPr algn="ctr"/>
            <a:r>
              <a:rPr kumimoji="1" lang="ja-JP" altLang="en-US" dirty="0" smtClean="0"/>
              <a:t>無料送迎タクシー</a:t>
            </a:r>
            <a:endParaRPr kumimoji="1" lang="ja-JP" altLang="en-US" dirty="0"/>
          </a:p>
        </p:txBody>
      </p:sp>
    </p:spTree>
    <p:extLst>
      <p:ext uri="{BB962C8B-B14F-4D97-AF65-F5344CB8AC3E}">
        <p14:creationId xmlns:p14="http://schemas.microsoft.com/office/powerpoint/2010/main" val="42620365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24000" y="274638"/>
            <a:ext cx="9144000" cy="1143000"/>
          </a:xfrm>
          <a:noFill/>
          <a:ln w="57150">
            <a:solidFill>
              <a:schemeClr val="tx1"/>
            </a:solidFill>
          </a:ln>
        </p:spPr>
        <p:txBody>
          <a:bodyPr>
            <a:normAutofit fontScale="90000"/>
          </a:bodyPr>
          <a:lstStyle/>
          <a:p>
            <a:pPr algn="ctr"/>
            <a:r>
              <a:rPr lang="en-US" altLang="ja-JP" b="1" dirty="0" smtClean="0"/>
              <a:t>Google</a:t>
            </a:r>
            <a:r>
              <a:rPr lang="ja-JP" altLang="en-US" b="1" dirty="0" smtClean="0"/>
              <a:t>が新たな広告戦略</a:t>
            </a:r>
            <a:r>
              <a:rPr lang="en-US" altLang="ja-JP" b="1" dirty="0" smtClean="0"/>
              <a:t/>
            </a:r>
            <a:br>
              <a:rPr lang="en-US" altLang="ja-JP" b="1" dirty="0" smtClean="0"/>
            </a:br>
            <a:r>
              <a:rPr lang="ja-JP" altLang="en-US" b="1" dirty="0" smtClean="0"/>
              <a:t>実店舗への無料送迎タクシーの特許取得</a:t>
            </a:r>
            <a:endParaRPr kumimoji="1" lang="ja-JP" altLang="en-US" dirty="0"/>
          </a:p>
        </p:txBody>
      </p:sp>
      <p:sp>
        <p:nvSpPr>
          <p:cNvPr id="3" name="コンテンツ プレースホルダ 2"/>
          <p:cNvSpPr>
            <a:spLocks noGrp="1"/>
          </p:cNvSpPr>
          <p:nvPr>
            <p:ph idx="1"/>
          </p:nvPr>
        </p:nvSpPr>
        <p:spPr>
          <a:xfrm>
            <a:off x="1104181" y="2048772"/>
            <a:ext cx="10593238" cy="4231257"/>
          </a:xfrm>
        </p:spPr>
        <p:txBody>
          <a:bodyPr>
            <a:normAutofit/>
          </a:bodyPr>
          <a:lstStyle/>
          <a:p>
            <a:r>
              <a:rPr lang="en-US" altLang="ja-JP" sz="4300" dirty="0"/>
              <a:t>Google</a:t>
            </a:r>
            <a:r>
              <a:rPr lang="ja-JP" altLang="en-US" sz="4300" dirty="0"/>
              <a:t>は約四百</a:t>
            </a:r>
            <a:r>
              <a:rPr lang="ja-JP" altLang="en-US" sz="4300" b="1" dirty="0"/>
              <a:t>億ドル</a:t>
            </a:r>
            <a:r>
              <a:rPr lang="ja-JP" altLang="en-US" sz="4300" dirty="0"/>
              <a:t>の広告売上</a:t>
            </a:r>
            <a:endParaRPr lang="en-US" altLang="ja-JP" sz="4300" dirty="0"/>
          </a:p>
          <a:p>
            <a:r>
              <a:rPr lang="en-US" altLang="ja-JP" sz="4300" dirty="0"/>
              <a:t>Google</a:t>
            </a:r>
            <a:r>
              <a:rPr lang="ja-JP" altLang="en-US" sz="4300" dirty="0"/>
              <a:t>は広告技術に関する新たな特許を取得　オンライン広告で見込みのある顧客を無料もしくはディスカウントしたタクシーに乗せて実店舗まで送迎するサービス</a:t>
            </a:r>
            <a:endParaRPr lang="en-US" altLang="ja-JP" sz="4300" dirty="0"/>
          </a:p>
          <a:p>
            <a:r>
              <a:rPr lang="en-US" altLang="ja-JP" dirty="0">
                <a:hlinkClick r:id="rId3"/>
              </a:rPr>
              <a:t>http://gigazine.net/news/20140127-google-free-taxi</a:t>
            </a:r>
            <a:r>
              <a:rPr lang="en-US" altLang="ja-JP" dirty="0" smtClean="0">
                <a:hlinkClick r:id="rId3"/>
              </a:rPr>
              <a:t>/</a:t>
            </a:r>
            <a:r>
              <a:rPr lang="ja-JP" altLang="en-US" dirty="0" smtClean="0"/>
              <a:t/>
            </a:r>
            <a:br>
              <a:rPr lang="ja-JP" altLang="en-US" dirty="0" smtClean="0"/>
            </a:br>
            <a:endParaRPr kumimoji="1" lang="ja-JP" altLang="en-US" dirty="0"/>
          </a:p>
        </p:txBody>
      </p:sp>
    </p:spTree>
    <p:extLst>
      <p:ext uri="{BB962C8B-B14F-4D97-AF65-F5344CB8AC3E}">
        <p14:creationId xmlns:p14="http://schemas.microsoft.com/office/powerpoint/2010/main" val="42640643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スライド番号プレースホルダ 3"/>
          <p:cNvSpPr>
            <a:spLocks noGrp="1"/>
          </p:cNvSpPr>
          <p:nvPr>
            <p:ph type="sldNum" sz="quarter" idx="12"/>
          </p:nvPr>
        </p:nvSpPr>
        <p:spPr/>
        <p:txBody>
          <a:bodyPr/>
          <a:lstStyle/>
          <a:p>
            <a:fld id="{CCBA05C0-4A96-43D5-BC99-B4EB3545E47C}" type="slidenum">
              <a:rPr lang="en-US" altLang="ja-JP"/>
              <a:pPr/>
              <a:t>19</a:t>
            </a:fld>
            <a:endParaRPr lang="en-US" altLang="ja-JP"/>
          </a:p>
        </p:txBody>
      </p:sp>
      <p:sp>
        <p:nvSpPr>
          <p:cNvPr id="328706" name="Rectangle 2"/>
          <p:cNvSpPr>
            <a:spLocks noChangeArrowheads="1"/>
          </p:cNvSpPr>
          <p:nvPr/>
        </p:nvSpPr>
        <p:spPr bwMode="auto">
          <a:xfrm>
            <a:off x="4953000" y="2241550"/>
            <a:ext cx="3429000" cy="2286000"/>
          </a:xfrm>
          <a:prstGeom prst="rect">
            <a:avLst/>
          </a:prstGeom>
          <a:noFill/>
          <a:ln w="9525">
            <a:solidFill>
              <a:schemeClr val="tx1"/>
            </a:solidFill>
            <a:miter lim="800000"/>
            <a:headEnd/>
            <a:tailEnd/>
          </a:ln>
          <a:effectLst/>
        </p:spPr>
        <p:txBody>
          <a:bodyPr wrap="none" anchor="ctr"/>
          <a:lstStyle/>
          <a:p>
            <a:endParaRPr lang="ja-JP" altLang="en-US"/>
          </a:p>
        </p:txBody>
      </p:sp>
      <p:sp>
        <p:nvSpPr>
          <p:cNvPr id="328707" name="Line 3"/>
          <p:cNvSpPr>
            <a:spLocks noChangeShapeType="1"/>
          </p:cNvSpPr>
          <p:nvPr/>
        </p:nvSpPr>
        <p:spPr bwMode="auto">
          <a:xfrm flipH="1">
            <a:off x="4953000" y="3384550"/>
            <a:ext cx="4267200" cy="0"/>
          </a:xfrm>
          <a:prstGeom prst="line">
            <a:avLst/>
          </a:prstGeom>
          <a:noFill/>
          <a:ln w="9525">
            <a:solidFill>
              <a:schemeClr val="tx1"/>
            </a:solidFill>
            <a:round/>
            <a:headEnd/>
            <a:tailEnd/>
          </a:ln>
          <a:effectLst/>
        </p:spPr>
        <p:txBody>
          <a:bodyPr wrap="none" anchor="ctr"/>
          <a:lstStyle/>
          <a:p>
            <a:endParaRPr lang="ja-JP" altLang="en-US"/>
          </a:p>
        </p:txBody>
      </p:sp>
      <p:sp>
        <p:nvSpPr>
          <p:cNvPr id="328708" name="Text Box 4"/>
          <p:cNvSpPr txBox="1">
            <a:spLocks noChangeArrowheads="1"/>
          </p:cNvSpPr>
          <p:nvPr/>
        </p:nvSpPr>
        <p:spPr bwMode="auto">
          <a:xfrm>
            <a:off x="6386036" y="2980508"/>
            <a:ext cx="738664" cy="727122"/>
          </a:xfrm>
          <a:prstGeom prst="rect">
            <a:avLst/>
          </a:prstGeom>
          <a:noFill/>
          <a:ln w="9525">
            <a:solidFill>
              <a:schemeClr val="tx1"/>
            </a:solidFill>
            <a:prstDash val="dash"/>
            <a:miter lim="800000"/>
            <a:headEnd/>
            <a:tailEnd/>
          </a:ln>
          <a:effectLst/>
        </p:spPr>
        <p:txBody>
          <a:bodyPr vert="eaVert" wrap="none">
            <a:spAutoFit/>
          </a:bodyPr>
          <a:lstStyle/>
          <a:p>
            <a:pPr algn="ctr"/>
            <a:r>
              <a:rPr lang="ja-JP" altLang="en-US"/>
              <a:t>旅館</a:t>
            </a:r>
          </a:p>
          <a:p>
            <a:pPr algn="ctr"/>
            <a:r>
              <a:rPr lang="ja-JP" altLang="en-US"/>
              <a:t>ホテル</a:t>
            </a:r>
          </a:p>
        </p:txBody>
      </p:sp>
      <p:sp>
        <p:nvSpPr>
          <p:cNvPr id="328709" name="Oval 5"/>
          <p:cNvSpPr>
            <a:spLocks noChangeArrowheads="1"/>
          </p:cNvSpPr>
          <p:nvPr/>
        </p:nvSpPr>
        <p:spPr bwMode="auto">
          <a:xfrm>
            <a:off x="4800600" y="1555750"/>
            <a:ext cx="1219200" cy="609600"/>
          </a:xfrm>
          <a:prstGeom prst="ellipse">
            <a:avLst/>
          </a:prstGeom>
          <a:noFill/>
          <a:ln w="9525">
            <a:solidFill>
              <a:schemeClr val="tx1"/>
            </a:solidFill>
            <a:round/>
            <a:headEnd/>
            <a:tailEnd/>
          </a:ln>
          <a:effectLst/>
        </p:spPr>
        <p:txBody>
          <a:bodyPr wrap="none" anchor="ctr"/>
          <a:lstStyle/>
          <a:p>
            <a:pPr algn="ctr"/>
            <a:r>
              <a:rPr lang="ja-JP" altLang="en-US"/>
              <a:t>土産</a:t>
            </a:r>
          </a:p>
        </p:txBody>
      </p:sp>
      <p:sp>
        <p:nvSpPr>
          <p:cNvPr id="328710" name="Oval 6"/>
          <p:cNvSpPr>
            <a:spLocks noChangeArrowheads="1"/>
          </p:cNvSpPr>
          <p:nvPr/>
        </p:nvSpPr>
        <p:spPr bwMode="auto">
          <a:xfrm>
            <a:off x="3962400" y="1936750"/>
            <a:ext cx="1219200" cy="609600"/>
          </a:xfrm>
          <a:prstGeom prst="ellipse">
            <a:avLst/>
          </a:prstGeom>
          <a:noFill/>
          <a:ln w="9525">
            <a:solidFill>
              <a:schemeClr val="tx1"/>
            </a:solidFill>
            <a:round/>
            <a:headEnd/>
            <a:tailEnd/>
          </a:ln>
          <a:effectLst/>
        </p:spPr>
        <p:txBody>
          <a:bodyPr wrap="none" anchor="ctr"/>
          <a:lstStyle/>
          <a:p>
            <a:pPr algn="ctr"/>
            <a:r>
              <a:rPr lang="ja-JP" altLang="en-US" sz="1600"/>
              <a:t>有料テレビ</a:t>
            </a:r>
            <a:endParaRPr lang="ja-JP" altLang="en-US"/>
          </a:p>
        </p:txBody>
      </p:sp>
      <p:sp>
        <p:nvSpPr>
          <p:cNvPr id="328711" name="Oval 7"/>
          <p:cNvSpPr>
            <a:spLocks noChangeArrowheads="1"/>
          </p:cNvSpPr>
          <p:nvPr/>
        </p:nvSpPr>
        <p:spPr bwMode="auto">
          <a:xfrm>
            <a:off x="7086600" y="1479550"/>
            <a:ext cx="1219200" cy="609600"/>
          </a:xfrm>
          <a:prstGeom prst="ellipse">
            <a:avLst/>
          </a:prstGeom>
          <a:noFill/>
          <a:ln w="9525">
            <a:solidFill>
              <a:schemeClr val="tx1"/>
            </a:solidFill>
            <a:round/>
            <a:headEnd/>
            <a:tailEnd/>
          </a:ln>
          <a:effectLst/>
        </p:spPr>
        <p:txBody>
          <a:bodyPr wrap="none" anchor="ctr"/>
          <a:lstStyle/>
          <a:p>
            <a:pPr algn="ctr"/>
            <a:r>
              <a:rPr lang="ja-JP" altLang="en-US" sz="1600"/>
              <a:t>アルコール</a:t>
            </a:r>
            <a:endParaRPr lang="ja-JP" altLang="en-US"/>
          </a:p>
        </p:txBody>
      </p:sp>
      <p:sp>
        <p:nvSpPr>
          <p:cNvPr id="328712" name="Oval 8"/>
          <p:cNvSpPr>
            <a:spLocks noChangeArrowheads="1"/>
          </p:cNvSpPr>
          <p:nvPr/>
        </p:nvSpPr>
        <p:spPr bwMode="auto">
          <a:xfrm>
            <a:off x="8001000" y="1708150"/>
            <a:ext cx="1219200" cy="609600"/>
          </a:xfrm>
          <a:prstGeom prst="ellipse">
            <a:avLst/>
          </a:prstGeom>
          <a:noFill/>
          <a:ln w="9525">
            <a:solidFill>
              <a:schemeClr val="tx1"/>
            </a:solidFill>
            <a:round/>
            <a:headEnd/>
            <a:tailEnd/>
          </a:ln>
          <a:effectLst/>
        </p:spPr>
        <p:txBody>
          <a:bodyPr wrap="none" anchor="ctr"/>
          <a:lstStyle/>
          <a:p>
            <a:pPr algn="ctr"/>
            <a:r>
              <a:rPr lang="ja-JP" altLang="en-US"/>
              <a:t>タバコ</a:t>
            </a:r>
          </a:p>
        </p:txBody>
      </p:sp>
      <p:sp>
        <p:nvSpPr>
          <p:cNvPr id="328713" name="Oval 9"/>
          <p:cNvSpPr>
            <a:spLocks noChangeArrowheads="1"/>
          </p:cNvSpPr>
          <p:nvPr/>
        </p:nvSpPr>
        <p:spPr bwMode="auto">
          <a:xfrm>
            <a:off x="2971800" y="2698750"/>
            <a:ext cx="1066800" cy="1447800"/>
          </a:xfrm>
          <a:prstGeom prst="ellipse">
            <a:avLst/>
          </a:prstGeom>
          <a:noFill/>
          <a:ln w="9525">
            <a:solidFill>
              <a:schemeClr val="tx1"/>
            </a:solidFill>
            <a:round/>
            <a:headEnd/>
            <a:tailEnd/>
          </a:ln>
          <a:effectLst/>
        </p:spPr>
        <p:txBody>
          <a:bodyPr vert="eaVert" wrap="none" anchor="ctr"/>
          <a:lstStyle/>
          <a:p>
            <a:pPr algn="ctr"/>
            <a:r>
              <a:rPr lang="ja-JP" altLang="en-US"/>
              <a:t>宿泊料</a:t>
            </a:r>
          </a:p>
          <a:p>
            <a:pPr algn="ctr"/>
            <a:r>
              <a:rPr lang="ja-JP" altLang="en-US" sz="1400"/>
              <a:t>（法的定義はなく</a:t>
            </a:r>
          </a:p>
          <a:p>
            <a:pPr algn="ctr"/>
            <a:r>
              <a:rPr lang="ja-JP" altLang="en-US" sz="1400"/>
              <a:t>契約上の問題）</a:t>
            </a:r>
          </a:p>
        </p:txBody>
      </p:sp>
      <p:sp>
        <p:nvSpPr>
          <p:cNvPr id="328714" name="AutoShape 10"/>
          <p:cNvSpPr>
            <a:spLocks noChangeArrowheads="1"/>
          </p:cNvSpPr>
          <p:nvPr/>
        </p:nvSpPr>
        <p:spPr bwMode="auto">
          <a:xfrm>
            <a:off x="3962401" y="3003550"/>
            <a:ext cx="976313" cy="762000"/>
          </a:xfrm>
          <a:prstGeom prst="rightArrow">
            <a:avLst>
              <a:gd name="adj1" fmla="val 50000"/>
              <a:gd name="adj2" fmla="val 32031"/>
            </a:avLst>
          </a:prstGeom>
          <a:noFill/>
          <a:ln w="9525">
            <a:solidFill>
              <a:schemeClr val="tx1"/>
            </a:solidFill>
            <a:miter lim="800000"/>
            <a:headEnd/>
            <a:tailEnd/>
          </a:ln>
          <a:effectLst/>
        </p:spPr>
        <p:txBody>
          <a:bodyPr wrap="none" anchor="ctr"/>
          <a:lstStyle/>
          <a:p>
            <a:pPr algn="ctr"/>
            <a:r>
              <a:rPr lang="ja-JP" altLang="en-US"/>
              <a:t>支払い</a:t>
            </a:r>
          </a:p>
        </p:txBody>
      </p:sp>
      <p:sp>
        <p:nvSpPr>
          <p:cNvPr id="328715" name="Oval 11"/>
          <p:cNvSpPr>
            <a:spLocks noChangeArrowheads="1"/>
          </p:cNvSpPr>
          <p:nvPr/>
        </p:nvSpPr>
        <p:spPr bwMode="auto">
          <a:xfrm>
            <a:off x="5715000" y="4527550"/>
            <a:ext cx="1219200" cy="609600"/>
          </a:xfrm>
          <a:prstGeom prst="ellipse">
            <a:avLst/>
          </a:prstGeom>
          <a:noFill/>
          <a:ln w="9525">
            <a:solidFill>
              <a:schemeClr val="tx1"/>
            </a:solidFill>
            <a:round/>
            <a:headEnd/>
            <a:tailEnd/>
          </a:ln>
          <a:effectLst/>
        </p:spPr>
        <p:txBody>
          <a:bodyPr wrap="none" anchor="ctr"/>
          <a:lstStyle/>
          <a:p>
            <a:pPr algn="ctr"/>
            <a:r>
              <a:rPr lang="ja-JP" altLang="en-US"/>
              <a:t>入浴</a:t>
            </a:r>
          </a:p>
        </p:txBody>
      </p:sp>
      <p:sp>
        <p:nvSpPr>
          <p:cNvPr id="328716" name="Oval 12"/>
          <p:cNvSpPr>
            <a:spLocks noChangeArrowheads="1"/>
          </p:cNvSpPr>
          <p:nvPr/>
        </p:nvSpPr>
        <p:spPr bwMode="auto">
          <a:xfrm>
            <a:off x="5943600" y="1479550"/>
            <a:ext cx="1219200" cy="609600"/>
          </a:xfrm>
          <a:prstGeom prst="ellipse">
            <a:avLst/>
          </a:prstGeom>
          <a:noFill/>
          <a:ln w="9525">
            <a:solidFill>
              <a:schemeClr val="tx1"/>
            </a:solidFill>
            <a:round/>
            <a:headEnd/>
            <a:tailEnd/>
          </a:ln>
          <a:effectLst/>
        </p:spPr>
        <p:txBody>
          <a:bodyPr wrap="none" anchor="ctr"/>
          <a:lstStyle/>
          <a:p>
            <a:pPr algn="ctr"/>
            <a:r>
              <a:rPr lang="ja-JP" altLang="en-US" sz="2000"/>
              <a:t>マッサージ</a:t>
            </a:r>
            <a:endParaRPr lang="ja-JP" altLang="en-US"/>
          </a:p>
        </p:txBody>
      </p:sp>
      <p:sp>
        <p:nvSpPr>
          <p:cNvPr id="328717" name="Oval 13"/>
          <p:cNvSpPr>
            <a:spLocks noChangeArrowheads="1"/>
          </p:cNvSpPr>
          <p:nvPr/>
        </p:nvSpPr>
        <p:spPr bwMode="auto">
          <a:xfrm>
            <a:off x="4648200" y="4527550"/>
            <a:ext cx="1219200" cy="609600"/>
          </a:xfrm>
          <a:prstGeom prst="ellipse">
            <a:avLst/>
          </a:prstGeom>
          <a:noFill/>
          <a:ln w="9525">
            <a:solidFill>
              <a:schemeClr val="tx1"/>
            </a:solidFill>
            <a:round/>
            <a:headEnd/>
            <a:tailEnd/>
          </a:ln>
          <a:effectLst/>
        </p:spPr>
        <p:txBody>
          <a:bodyPr wrap="none" anchor="ctr"/>
          <a:lstStyle/>
          <a:p>
            <a:pPr algn="ctr"/>
            <a:r>
              <a:rPr lang="ja-JP" altLang="en-US"/>
              <a:t>朝食</a:t>
            </a:r>
          </a:p>
        </p:txBody>
      </p:sp>
      <p:sp>
        <p:nvSpPr>
          <p:cNvPr id="328718" name="Oval 14"/>
          <p:cNvSpPr>
            <a:spLocks noChangeArrowheads="1"/>
          </p:cNvSpPr>
          <p:nvPr/>
        </p:nvSpPr>
        <p:spPr bwMode="auto">
          <a:xfrm>
            <a:off x="6858000" y="4527550"/>
            <a:ext cx="1219200" cy="609600"/>
          </a:xfrm>
          <a:prstGeom prst="ellipse">
            <a:avLst/>
          </a:prstGeom>
          <a:noFill/>
          <a:ln w="57150">
            <a:solidFill>
              <a:schemeClr val="tx1"/>
            </a:solidFill>
            <a:round/>
            <a:headEnd/>
            <a:tailEnd/>
          </a:ln>
          <a:effectLst/>
        </p:spPr>
        <p:txBody>
          <a:bodyPr wrap="none" anchor="ctr"/>
          <a:lstStyle/>
          <a:p>
            <a:pPr algn="ctr"/>
            <a:r>
              <a:rPr lang="ja-JP" altLang="en-US"/>
              <a:t>駅の送迎</a:t>
            </a:r>
          </a:p>
        </p:txBody>
      </p:sp>
      <p:sp>
        <p:nvSpPr>
          <p:cNvPr id="328719" name="Oval 15"/>
          <p:cNvSpPr>
            <a:spLocks noChangeArrowheads="1"/>
          </p:cNvSpPr>
          <p:nvPr/>
        </p:nvSpPr>
        <p:spPr bwMode="auto">
          <a:xfrm>
            <a:off x="3733800" y="3994150"/>
            <a:ext cx="1219200" cy="609600"/>
          </a:xfrm>
          <a:prstGeom prst="ellipse">
            <a:avLst/>
          </a:prstGeom>
          <a:noFill/>
          <a:ln w="9525">
            <a:solidFill>
              <a:schemeClr val="tx1"/>
            </a:solidFill>
            <a:round/>
            <a:headEnd/>
            <a:tailEnd/>
          </a:ln>
          <a:effectLst/>
        </p:spPr>
        <p:txBody>
          <a:bodyPr wrap="none" anchor="ctr"/>
          <a:lstStyle/>
          <a:p>
            <a:pPr algn="ctr"/>
            <a:r>
              <a:rPr lang="ja-JP" altLang="en-US"/>
              <a:t>テレビ</a:t>
            </a:r>
          </a:p>
        </p:txBody>
      </p:sp>
      <p:sp>
        <p:nvSpPr>
          <p:cNvPr id="328720" name="Oval 16"/>
          <p:cNvSpPr>
            <a:spLocks noChangeArrowheads="1"/>
          </p:cNvSpPr>
          <p:nvPr/>
        </p:nvSpPr>
        <p:spPr bwMode="auto">
          <a:xfrm>
            <a:off x="8077200" y="4451350"/>
            <a:ext cx="1219200" cy="609600"/>
          </a:xfrm>
          <a:prstGeom prst="ellipse">
            <a:avLst/>
          </a:prstGeom>
          <a:noFill/>
          <a:ln w="38100">
            <a:solidFill>
              <a:schemeClr val="tx1"/>
            </a:solidFill>
            <a:round/>
            <a:headEnd/>
            <a:tailEnd/>
          </a:ln>
          <a:effectLst/>
        </p:spPr>
        <p:txBody>
          <a:bodyPr wrap="none" anchor="ctr"/>
          <a:lstStyle/>
          <a:p>
            <a:pPr algn="ctr"/>
            <a:r>
              <a:rPr lang="ja-JP" altLang="en-US"/>
              <a:t>観光地</a:t>
            </a:r>
          </a:p>
          <a:p>
            <a:pPr algn="ctr"/>
            <a:r>
              <a:rPr lang="ja-JP" altLang="en-US"/>
              <a:t>の送迎</a:t>
            </a:r>
          </a:p>
        </p:txBody>
      </p:sp>
      <p:sp>
        <p:nvSpPr>
          <p:cNvPr id="328721" name="Text Box 17"/>
          <p:cNvSpPr txBox="1">
            <a:spLocks noChangeArrowheads="1"/>
          </p:cNvSpPr>
          <p:nvPr/>
        </p:nvSpPr>
        <p:spPr bwMode="auto">
          <a:xfrm rot="5237612">
            <a:off x="8086081" y="4507958"/>
            <a:ext cx="461665" cy="1655261"/>
          </a:xfrm>
          <a:prstGeom prst="rect">
            <a:avLst/>
          </a:prstGeom>
          <a:noFill/>
          <a:ln w="9525">
            <a:noFill/>
            <a:miter lim="800000"/>
            <a:headEnd/>
            <a:tailEnd/>
          </a:ln>
          <a:effectLst/>
        </p:spPr>
        <p:txBody>
          <a:bodyPr vert="eaVert" wrap="none">
            <a:spAutoFit/>
          </a:bodyPr>
          <a:lstStyle/>
          <a:p>
            <a:r>
              <a:rPr lang="ja-JP" altLang="en-US"/>
              <a:t>本質的差はない</a:t>
            </a:r>
          </a:p>
        </p:txBody>
      </p:sp>
      <p:sp>
        <p:nvSpPr>
          <p:cNvPr id="328722" name="Line 18"/>
          <p:cNvSpPr>
            <a:spLocks noChangeShapeType="1"/>
          </p:cNvSpPr>
          <p:nvPr/>
        </p:nvSpPr>
        <p:spPr bwMode="auto">
          <a:xfrm>
            <a:off x="8839200" y="3079750"/>
            <a:ext cx="0" cy="609600"/>
          </a:xfrm>
          <a:prstGeom prst="line">
            <a:avLst/>
          </a:prstGeom>
          <a:noFill/>
          <a:ln w="9525">
            <a:solidFill>
              <a:schemeClr val="tx1"/>
            </a:solidFill>
            <a:round/>
            <a:headEnd type="triangle" w="med" len="med"/>
            <a:tailEnd type="triangle" w="med" len="med"/>
          </a:ln>
          <a:effectLst/>
        </p:spPr>
        <p:txBody>
          <a:bodyPr wrap="none" anchor="ctr"/>
          <a:lstStyle/>
          <a:p>
            <a:endParaRPr lang="ja-JP" altLang="en-US"/>
          </a:p>
        </p:txBody>
      </p:sp>
      <p:sp>
        <p:nvSpPr>
          <p:cNvPr id="328723" name="Text Box 19"/>
          <p:cNvSpPr txBox="1">
            <a:spLocks noChangeArrowheads="1"/>
          </p:cNvSpPr>
          <p:nvPr/>
        </p:nvSpPr>
        <p:spPr bwMode="auto">
          <a:xfrm>
            <a:off x="8823326" y="2643188"/>
            <a:ext cx="646331" cy="369332"/>
          </a:xfrm>
          <a:prstGeom prst="rect">
            <a:avLst/>
          </a:prstGeom>
          <a:noFill/>
          <a:ln w="9525">
            <a:noFill/>
            <a:miter lim="800000"/>
            <a:headEnd/>
            <a:tailEnd/>
          </a:ln>
          <a:effectLst/>
        </p:spPr>
        <p:txBody>
          <a:bodyPr wrap="none">
            <a:spAutoFit/>
          </a:bodyPr>
          <a:lstStyle/>
          <a:p>
            <a:r>
              <a:rPr lang="ja-JP" altLang="en-US"/>
              <a:t>有償</a:t>
            </a:r>
          </a:p>
        </p:txBody>
      </p:sp>
      <p:sp>
        <p:nvSpPr>
          <p:cNvPr id="328724" name="Text Box 20"/>
          <p:cNvSpPr txBox="1">
            <a:spLocks noChangeArrowheads="1"/>
          </p:cNvSpPr>
          <p:nvPr/>
        </p:nvSpPr>
        <p:spPr bwMode="auto">
          <a:xfrm>
            <a:off x="8807451" y="3536950"/>
            <a:ext cx="646331" cy="369332"/>
          </a:xfrm>
          <a:prstGeom prst="rect">
            <a:avLst/>
          </a:prstGeom>
          <a:noFill/>
          <a:ln w="9525">
            <a:noFill/>
            <a:miter lim="800000"/>
            <a:headEnd/>
            <a:tailEnd/>
          </a:ln>
          <a:effectLst/>
        </p:spPr>
        <p:txBody>
          <a:bodyPr wrap="none">
            <a:spAutoFit/>
          </a:bodyPr>
          <a:lstStyle/>
          <a:p>
            <a:r>
              <a:rPr lang="ja-JP" altLang="en-US"/>
              <a:t>無償</a:t>
            </a:r>
          </a:p>
        </p:txBody>
      </p:sp>
      <p:sp>
        <p:nvSpPr>
          <p:cNvPr id="328725" name="Text Box 21"/>
          <p:cNvSpPr txBox="1">
            <a:spLocks noChangeArrowheads="1"/>
          </p:cNvSpPr>
          <p:nvPr/>
        </p:nvSpPr>
        <p:spPr bwMode="auto">
          <a:xfrm>
            <a:off x="5334000" y="3841750"/>
            <a:ext cx="1750800" cy="369332"/>
          </a:xfrm>
          <a:prstGeom prst="rect">
            <a:avLst/>
          </a:prstGeom>
          <a:noFill/>
          <a:ln w="9525">
            <a:noFill/>
            <a:miter lim="800000"/>
            <a:headEnd/>
            <a:tailEnd/>
          </a:ln>
          <a:effectLst/>
        </p:spPr>
        <p:txBody>
          <a:bodyPr wrap="none">
            <a:spAutoFit/>
          </a:bodyPr>
          <a:lstStyle/>
          <a:p>
            <a:r>
              <a:rPr lang="ja-JP" altLang="en-US"/>
              <a:t>宿泊料に含める</a:t>
            </a:r>
          </a:p>
        </p:txBody>
      </p:sp>
      <p:sp>
        <p:nvSpPr>
          <p:cNvPr id="328726" name="Text Box 22"/>
          <p:cNvSpPr txBox="1">
            <a:spLocks noChangeArrowheads="1"/>
          </p:cNvSpPr>
          <p:nvPr/>
        </p:nvSpPr>
        <p:spPr bwMode="auto">
          <a:xfrm>
            <a:off x="5170489" y="2317750"/>
            <a:ext cx="1978427" cy="369332"/>
          </a:xfrm>
          <a:prstGeom prst="rect">
            <a:avLst/>
          </a:prstGeom>
          <a:noFill/>
          <a:ln w="9525">
            <a:noFill/>
            <a:miter lim="800000"/>
            <a:headEnd/>
            <a:tailEnd/>
          </a:ln>
          <a:effectLst/>
        </p:spPr>
        <p:txBody>
          <a:bodyPr wrap="none">
            <a:spAutoFit/>
          </a:bodyPr>
          <a:lstStyle/>
          <a:p>
            <a:r>
              <a:rPr lang="ja-JP" altLang="en-US"/>
              <a:t>宿泊料に含めない</a:t>
            </a:r>
          </a:p>
        </p:txBody>
      </p:sp>
      <p:sp>
        <p:nvSpPr>
          <p:cNvPr id="328727" name="Text Box 23"/>
          <p:cNvSpPr txBox="1">
            <a:spLocks noChangeArrowheads="1"/>
          </p:cNvSpPr>
          <p:nvPr/>
        </p:nvSpPr>
        <p:spPr bwMode="auto">
          <a:xfrm>
            <a:off x="8453736" y="2514600"/>
            <a:ext cx="461665" cy="1878078"/>
          </a:xfrm>
          <a:prstGeom prst="rect">
            <a:avLst/>
          </a:prstGeom>
          <a:noFill/>
          <a:ln w="9525">
            <a:noFill/>
            <a:miter lim="800000"/>
            <a:headEnd/>
            <a:tailEnd/>
          </a:ln>
          <a:effectLst/>
        </p:spPr>
        <p:txBody>
          <a:bodyPr vert="eaVert" wrap="none">
            <a:spAutoFit/>
          </a:bodyPr>
          <a:lstStyle/>
          <a:p>
            <a:r>
              <a:rPr lang="ja-JP" altLang="en-US"/>
              <a:t>経営者のポリシー</a:t>
            </a:r>
          </a:p>
        </p:txBody>
      </p:sp>
      <p:sp>
        <p:nvSpPr>
          <p:cNvPr id="328728" name="Text Box 24"/>
          <p:cNvSpPr txBox="1">
            <a:spLocks noChangeArrowheads="1"/>
          </p:cNvSpPr>
          <p:nvPr/>
        </p:nvSpPr>
        <p:spPr bwMode="auto">
          <a:xfrm>
            <a:off x="4073526" y="446088"/>
            <a:ext cx="1565275" cy="925512"/>
          </a:xfrm>
          <a:prstGeom prst="rect">
            <a:avLst/>
          </a:prstGeom>
          <a:noFill/>
          <a:ln w="9525">
            <a:solidFill>
              <a:schemeClr val="tx1"/>
            </a:solidFill>
            <a:prstDash val="dash"/>
            <a:miter lim="800000"/>
            <a:headEnd/>
            <a:tailEnd/>
          </a:ln>
          <a:effectLst/>
        </p:spPr>
        <p:txBody>
          <a:bodyPr wrap="none">
            <a:spAutoFit/>
          </a:bodyPr>
          <a:lstStyle/>
          <a:p>
            <a:pPr algn="ctr"/>
            <a:r>
              <a:rPr lang="ja-JP" altLang="en-US"/>
              <a:t>第三者運送人</a:t>
            </a:r>
          </a:p>
          <a:p>
            <a:pPr algn="ctr"/>
            <a:r>
              <a:rPr lang="en-US" altLang="ja-JP"/>
              <a:t>(</a:t>
            </a:r>
            <a:r>
              <a:rPr lang="ja-JP" altLang="en-US"/>
              <a:t>有償）</a:t>
            </a:r>
          </a:p>
          <a:p>
            <a:pPr algn="ctr"/>
            <a:r>
              <a:rPr lang="ja-JP" altLang="en-US"/>
              <a:t>バス、タクシー</a:t>
            </a:r>
          </a:p>
        </p:txBody>
      </p:sp>
      <p:sp>
        <p:nvSpPr>
          <p:cNvPr id="328729" name="Text Box 25"/>
          <p:cNvSpPr txBox="1">
            <a:spLocks noChangeArrowheads="1"/>
          </p:cNvSpPr>
          <p:nvPr/>
        </p:nvSpPr>
        <p:spPr bwMode="auto">
          <a:xfrm>
            <a:off x="3541107" y="5581650"/>
            <a:ext cx="1569660" cy="923330"/>
          </a:xfrm>
          <a:prstGeom prst="rect">
            <a:avLst/>
          </a:prstGeom>
          <a:noFill/>
          <a:ln w="9525">
            <a:solidFill>
              <a:schemeClr val="tx1"/>
            </a:solidFill>
            <a:prstDash val="dash"/>
            <a:miter lim="800000"/>
            <a:headEnd/>
            <a:tailEnd/>
          </a:ln>
          <a:effectLst/>
        </p:spPr>
        <p:txBody>
          <a:bodyPr wrap="none">
            <a:spAutoFit/>
          </a:bodyPr>
          <a:lstStyle/>
          <a:p>
            <a:pPr algn="ctr"/>
            <a:r>
              <a:rPr lang="ja-JP" altLang="en-US"/>
              <a:t>第三者運送人</a:t>
            </a:r>
          </a:p>
          <a:p>
            <a:pPr algn="ctr"/>
            <a:r>
              <a:rPr lang="en-US" altLang="ja-JP"/>
              <a:t>(</a:t>
            </a:r>
            <a:r>
              <a:rPr lang="ja-JP" altLang="en-US"/>
              <a:t>無償）</a:t>
            </a:r>
          </a:p>
          <a:p>
            <a:pPr algn="ctr"/>
            <a:r>
              <a:rPr lang="ja-JP" altLang="en-US"/>
              <a:t>現在は自由</a:t>
            </a:r>
          </a:p>
        </p:txBody>
      </p:sp>
      <p:sp>
        <p:nvSpPr>
          <p:cNvPr id="328730" name="AutoShape 26"/>
          <p:cNvSpPr>
            <a:spLocks noChangeArrowheads="1"/>
          </p:cNvSpPr>
          <p:nvPr/>
        </p:nvSpPr>
        <p:spPr bwMode="auto">
          <a:xfrm>
            <a:off x="5638800" y="790576"/>
            <a:ext cx="1511300" cy="504825"/>
          </a:xfrm>
          <a:prstGeom prst="leftArrow">
            <a:avLst>
              <a:gd name="adj1" fmla="val 50000"/>
              <a:gd name="adj2" fmla="val 74843"/>
            </a:avLst>
          </a:prstGeom>
          <a:noFill/>
          <a:ln w="9525">
            <a:solidFill>
              <a:schemeClr val="tx1"/>
            </a:solidFill>
            <a:miter lim="800000"/>
            <a:headEnd/>
            <a:tailEnd/>
          </a:ln>
          <a:effectLst/>
        </p:spPr>
        <p:txBody>
          <a:bodyPr wrap="none" anchor="ctr"/>
          <a:lstStyle/>
          <a:p>
            <a:pPr algn="ctr"/>
            <a:r>
              <a:rPr lang="ja-JP" altLang="en-US" sz="1400"/>
              <a:t>道路運送法の規制</a:t>
            </a:r>
          </a:p>
        </p:txBody>
      </p:sp>
      <p:sp>
        <p:nvSpPr>
          <p:cNvPr id="328731" name="AutoShape 27"/>
          <p:cNvSpPr>
            <a:spLocks noChangeArrowheads="1"/>
          </p:cNvSpPr>
          <p:nvPr/>
        </p:nvSpPr>
        <p:spPr bwMode="auto">
          <a:xfrm rot="-2358450">
            <a:off x="7975600" y="692151"/>
            <a:ext cx="1512888" cy="504825"/>
          </a:xfrm>
          <a:prstGeom prst="leftArrow">
            <a:avLst>
              <a:gd name="adj1" fmla="val 50000"/>
              <a:gd name="adj2" fmla="val 74921"/>
            </a:avLst>
          </a:prstGeom>
          <a:noFill/>
          <a:ln w="9525">
            <a:solidFill>
              <a:schemeClr val="tx1"/>
            </a:solidFill>
            <a:miter lim="800000"/>
            <a:headEnd/>
            <a:tailEnd/>
          </a:ln>
          <a:effectLst/>
        </p:spPr>
        <p:txBody>
          <a:bodyPr wrap="none" anchor="ctr"/>
          <a:lstStyle/>
          <a:p>
            <a:pPr algn="ctr"/>
            <a:r>
              <a:rPr lang="ja-JP" altLang="en-US" sz="1400"/>
              <a:t>税法等の規制</a:t>
            </a:r>
          </a:p>
        </p:txBody>
      </p:sp>
      <p:sp>
        <p:nvSpPr>
          <p:cNvPr id="328732" name="Text Box 28"/>
          <p:cNvSpPr txBox="1">
            <a:spLocks noChangeArrowheads="1"/>
          </p:cNvSpPr>
          <p:nvPr/>
        </p:nvSpPr>
        <p:spPr bwMode="auto">
          <a:xfrm>
            <a:off x="1665288" y="228600"/>
            <a:ext cx="2262158" cy="923330"/>
          </a:xfrm>
          <a:prstGeom prst="rect">
            <a:avLst/>
          </a:prstGeom>
          <a:solidFill>
            <a:schemeClr val="bg1"/>
          </a:solidFill>
          <a:ln w="28575">
            <a:solidFill>
              <a:schemeClr val="tx1"/>
            </a:solidFill>
            <a:miter lim="800000"/>
            <a:headEnd/>
            <a:tailEnd/>
          </a:ln>
          <a:effectLst/>
        </p:spPr>
        <p:txBody>
          <a:bodyPr wrap="none">
            <a:spAutoFit/>
          </a:bodyPr>
          <a:lstStyle/>
          <a:p>
            <a:r>
              <a:rPr lang="ja-JP" altLang="en-US" sz="5400" dirty="0"/>
              <a:t>宿泊料</a:t>
            </a:r>
          </a:p>
        </p:txBody>
      </p:sp>
      <p:sp>
        <p:nvSpPr>
          <p:cNvPr id="328733" name="Text Box 29"/>
          <p:cNvSpPr txBox="1">
            <a:spLocks noChangeArrowheads="1"/>
          </p:cNvSpPr>
          <p:nvPr/>
        </p:nvSpPr>
        <p:spPr bwMode="auto">
          <a:xfrm>
            <a:off x="5708650" y="5911850"/>
            <a:ext cx="3968750" cy="641350"/>
          </a:xfrm>
          <a:prstGeom prst="rect">
            <a:avLst/>
          </a:prstGeom>
          <a:noFill/>
          <a:ln w="9525">
            <a:noFill/>
            <a:miter lim="800000"/>
            <a:headEnd/>
            <a:tailEnd/>
          </a:ln>
          <a:effectLst/>
        </p:spPr>
        <p:txBody>
          <a:bodyPr wrap="none">
            <a:spAutoFit/>
          </a:bodyPr>
          <a:lstStyle/>
          <a:p>
            <a:r>
              <a:rPr lang="ja-JP" altLang="en-US"/>
              <a:t>利用者が自分で掛ける保険料</a:t>
            </a:r>
          </a:p>
          <a:p>
            <a:r>
              <a:rPr lang="ja-JP" altLang="en-US"/>
              <a:t>自分で支払う高速道路料金等の扱い？</a:t>
            </a:r>
          </a:p>
        </p:txBody>
      </p:sp>
      <p:sp>
        <p:nvSpPr>
          <p:cNvPr id="328734" name="Line 30"/>
          <p:cNvSpPr>
            <a:spLocks noChangeShapeType="1"/>
          </p:cNvSpPr>
          <p:nvPr/>
        </p:nvSpPr>
        <p:spPr bwMode="auto">
          <a:xfrm flipV="1">
            <a:off x="8839200" y="5486400"/>
            <a:ext cx="0" cy="609600"/>
          </a:xfrm>
          <a:prstGeom prst="line">
            <a:avLst/>
          </a:prstGeom>
          <a:noFill/>
          <a:ln w="9525">
            <a:solidFill>
              <a:schemeClr val="tx1"/>
            </a:solidFill>
            <a:round/>
            <a:headEnd/>
            <a:tailEnd type="triangle" w="med" len="med"/>
          </a:ln>
          <a:effectLst/>
        </p:spPr>
        <p:txBody>
          <a:bodyPr wrap="none" anchor="ctr"/>
          <a:lstStyle/>
          <a:p>
            <a:endParaRPr lang="ja-JP" altLang="en-US"/>
          </a:p>
        </p:txBody>
      </p:sp>
    </p:spTree>
    <p:extLst>
      <p:ext uri="{BB962C8B-B14F-4D97-AF65-F5344CB8AC3E}">
        <p14:creationId xmlns:p14="http://schemas.microsoft.com/office/powerpoint/2010/main" val="39310239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28697"/>
            <a:ext cx="10515600" cy="1325563"/>
          </a:xfrm>
          <a:ln>
            <a:solidFill>
              <a:schemeClr val="accent1"/>
            </a:solidFill>
          </a:ln>
        </p:spPr>
        <p:txBody>
          <a:bodyPr/>
          <a:lstStyle/>
          <a:p>
            <a:pPr algn="ctr"/>
            <a:r>
              <a:rPr kumimoji="1" lang="ja-JP" altLang="en-US" dirty="0" smtClean="0"/>
              <a:t>物流と人流</a:t>
            </a:r>
            <a:endParaRPr kumimoji="1" lang="ja-JP" altLang="en-US" dirty="0"/>
          </a:p>
        </p:txBody>
      </p:sp>
      <p:sp>
        <p:nvSpPr>
          <p:cNvPr id="3" name="コンテンツ プレースホルダ 2"/>
          <p:cNvSpPr>
            <a:spLocks noGrp="1"/>
          </p:cNvSpPr>
          <p:nvPr>
            <p:ph idx="1"/>
          </p:nvPr>
        </p:nvSpPr>
        <p:spPr>
          <a:xfrm>
            <a:off x="569343" y="1475117"/>
            <a:ext cx="11095008" cy="5210354"/>
          </a:xfrm>
        </p:spPr>
        <p:txBody>
          <a:bodyPr>
            <a:noAutofit/>
          </a:bodyPr>
          <a:lstStyle/>
          <a:p>
            <a:r>
              <a:rPr lang="ja-JP" altLang="en-US" dirty="0" smtClean="0"/>
              <a:t>「</a:t>
            </a:r>
            <a:r>
              <a:rPr lang="ja-JP" altLang="ja-JP" dirty="0" smtClean="0"/>
              <a:t>人流</a:t>
            </a:r>
            <a:r>
              <a:rPr lang="ja-JP" altLang="en-US" dirty="0" smtClean="0"/>
              <a:t>」は</a:t>
            </a:r>
            <a:r>
              <a:rPr lang="ja-JP" altLang="ja-JP" dirty="0" smtClean="0"/>
              <a:t>絶えず</a:t>
            </a:r>
            <a:r>
              <a:rPr lang="ja-JP" altLang="en-US" dirty="0" smtClean="0"/>
              <a:t>「</a:t>
            </a:r>
            <a:r>
              <a:rPr lang="ja-JP" altLang="ja-JP" dirty="0" smtClean="0"/>
              <a:t>物流</a:t>
            </a:r>
            <a:r>
              <a:rPr lang="ja-JP" altLang="en-US" dirty="0" smtClean="0"/>
              <a:t>」</a:t>
            </a:r>
            <a:r>
              <a:rPr lang="ja-JP" altLang="ja-JP" dirty="0" smtClean="0"/>
              <a:t>の世界を追いかけている</a:t>
            </a:r>
            <a:endParaRPr lang="en-US" altLang="ja-JP" dirty="0" smtClean="0"/>
          </a:p>
          <a:p>
            <a:r>
              <a:rPr lang="ja-JP" altLang="ja-JP" b="1" dirty="0" smtClean="0">
                <a:solidFill>
                  <a:srgbClr val="FF0000"/>
                </a:solidFill>
              </a:rPr>
              <a:t>コンテナ</a:t>
            </a:r>
            <a:r>
              <a:rPr lang="ja-JP" altLang="ja-JP" dirty="0"/>
              <a:t>の出現により</a:t>
            </a:r>
            <a:r>
              <a:rPr lang="ja-JP" altLang="ja-JP" b="1" dirty="0">
                <a:solidFill>
                  <a:srgbClr val="FF0000"/>
                </a:solidFill>
              </a:rPr>
              <a:t>海運同盟</a:t>
            </a:r>
            <a:r>
              <a:rPr lang="ja-JP" altLang="ja-JP" dirty="0"/>
              <a:t>が崩壊し、</a:t>
            </a:r>
            <a:r>
              <a:rPr lang="ja-JP" altLang="ja-JP" b="1" dirty="0">
                <a:solidFill>
                  <a:srgbClr val="FF0000"/>
                </a:solidFill>
              </a:rPr>
              <a:t>巨大海運アライアンス</a:t>
            </a:r>
            <a:r>
              <a:rPr lang="ja-JP" altLang="ja-JP" dirty="0"/>
              <a:t>が登場していった過程を</a:t>
            </a:r>
            <a:r>
              <a:rPr lang="ja-JP" altLang="ja-JP" dirty="0" smtClean="0"/>
              <a:t>、</a:t>
            </a:r>
            <a:r>
              <a:rPr lang="ja-JP" altLang="en-US" dirty="0" smtClean="0"/>
              <a:t>国際</a:t>
            </a:r>
            <a:r>
              <a:rPr lang="ja-JP" altLang="ja-JP" dirty="0" smtClean="0"/>
              <a:t>航空</a:t>
            </a:r>
            <a:r>
              <a:rPr lang="ja-JP" altLang="ja-JP" dirty="0"/>
              <a:t>の世界は追いかけている</a:t>
            </a:r>
            <a:r>
              <a:rPr lang="ja-JP" altLang="ja-JP" dirty="0" smtClean="0"/>
              <a:t>。</a:t>
            </a:r>
            <a:endParaRPr lang="en-US" altLang="ja-JP" dirty="0" smtClean="0"/>
          </a:p>
          <a:p>
            <a:r>
              <a:rPr lang="ja-JP" altLang="en-US" b="1" dirty="0" smtClean="0">
                <a:solidFill>
                  <a:srgbClr val="FF0000"/>
                </a:solidFill>
                <a:latin typeface="+mj-ea"/>
                <a:ea typeface="+mj-ea"/>
              </a:rPr>
              <a:t>ＩＡＴＡ</a:t>
            </a:r>
            <a:r>
              <a:rPr lang="ja-JP" altLang="ja-JP" dirty="0" smtClean="0"/>
              <a:t>の</a:t>
            </a:r>
            <a:r>
              <a:rPr lang="ja-JP" altLang="ja-JP" dirty="0"/>
              <a:t>運賃体制が崩壊し</a:t>
            </a:r>
            <a:r>
              <a:rPr lang="ja-JP" altLang="ja-JP" dirty="0" smtClean="0"/>
              <a:t>、</a:t>
            </a:r>
            <a:r>
              <a:rPr lang="ja-JP" altLang="en-US" b="1" dirty="0" smtClean="0">
                <a:solidFill>
                  <a:srgbClr val="FF0000"/>
                </a:solidFill>
              </a:rPr>
              <a:t>ＬＣＣ</a:t>
            </a:r>
            <a:r>
              <a:rPr lang="ja-JP" altLang="ja-JP" dirty="0" smtClean="0"/>
              <a:t>が</a:t>
            </a:r>
            <a:r>
              <a:rPr lang="ja-JP" altLang="ja-JP" dirty="0"/>
              <a:t>登場して国籍概念が変化してきている状況は国際海運を理解すれば容易に納得できる</a:t>
            </a:r>
            <a:r>
              <a:rPr lang="ja-JP" altLang="ja-JP" dirty="0" smtClean="0"/>
              <a:t>。</a:t>
            </a:r>
            <a:endParaRPr lang="en-US" altLang="ja-JP" dirty="0" smtClean="0"/>
          </a:p>
          <a:p>
            <a:r>
              <a:rPr kumimoji="1" lang="ja-JP" altLang="en-US" dirty="0" smtClean="0">
                <a:solidFill>
                  <a:srgbClr val="FF0000"/>
                </a:solidFill>
              </a:rPr>
              <a:t>宅配便</a:t>
            </a:r>
            <a:r>
              <a:rPr kumimoji="1" lang="ja-JP" altLang="en-US" dirty="0" smtClean="0"/>
              <a:t>の登場により、全国津々浦々まで廉価</a:t>
            </a:r>
            <a:r>
              <a:rPr kumimoji="1" lang="ja-JP" altLang="en-US" dirty="0" smtClean="0"/>
              <a:t>にモノが</a:t>
            </a:r>
            <a:r>
              <a:rPr kumimoji="1" lang="ja-JP" altLang="en-US" dirty="0" smtClean="0"/>
              <a:t>運べるようになった。</a:t>
            </a:r>
            <a:r>
              <a:rPr kumimoji="1" lang="ja-JP" altLang="en-US" dirty="0" smtClean="0"/>
              <a:t>宅配便に</a:t>
            </a:r>
            <a:r>
              <a:rPr kumimoji="1" lang="ja-JP" altLang="en-US" dirty="0" smtClean="0"/>
              <a:t>匹敵する</a:t>
            </a:r>
            <a:r>
              <a:rPr lang="ja-JP" altLang="en-US" dirty="0" smtClean="0"/>
              <a:t>人流サービスが登場しないかと期待し、</a:t>
            </a:r>
            <a:r>
              <a:rPr lang="en-US" altLang="ja-JP" dirty="0" smtClean="0"/>
              <a:t>『</a:t>
            </a:r>
            <a:r>
              <a:rPr lang="ja-JP" altLang="en-US" dirty="0" smtClean="0"/>
              <a:t>モバイル交通革命</a:t>
            </a:r>
            <a:r>
              <a:rPr lang="en-US" altLang="ja-JP" dirty="0" smtClean="0"/>
              <a:t>』</a:t>
            </a:r>
            <a:r>
              <a:rPr lang="ja-JP" altLang="en-US" dirty="0" smtClean="0"/>
              <a:t>を著した。</a:t>
            </a:r>
            <a:endParaRPr kumimoji="1" lang="en-US" altLang="ja-JP" dirty="0" smtClean="0"/>
          </a:p>
          <a:p>
            <a:r>
              <a:rPr kumimoji="1" lang="ja-JP" altLang="en-US" dirty="0" smtClean="0"/>
              <a:t>物流と商流を統合した</a:t>
            </a:r>
            <a:r>
              <a:rPr kumimoji="1" lang="ja-JP" altLang="en-US" dirty="0" smtClean="0">
                <a:solidFill>
                  <a:srgbClr val="FF0000"/>
                </a:solidFill>
              </a:rPr>
              <a:t>アマゾン</a:t>
            </a:r>
            <a:r>
              <a:rPr kumimoji="1" lang="ja-JP" altLang="en-US" dirty="0" smtClean="0">
                <a:solidFill>
                  <a:schemeClr val="tx1">
                    <a:lumMod val="95000"/>
                    <a:lumOff val="5000"/>
                  </a:schemeClr>
                </a:solidFill>
              </a:rPr>
              <a:t>への進化の過程を、スマホの登場により、人流サービス</a:t>
            </a:r>
            <a:r>
              <a:rPr kumimoji="1" lang="ja-JP" altLang="en-US" dirty="0" smtClean="0"/>
              <a:t>が追いかけ始めている。</a:t>
            </a:r>
            <a:endParaRPr kumimoji="1" lang="en-US" altLang="ja-JP" dirty="0" smtClean="0"/>
          </a:p>
          <a:p>
            <a:r>
              <a:rPr lang="ja-JP" altLang="en-US" dirty="0" smtClean="0"/>
              <a:t>その先兵が</a:t>
            </a:r>
            <a:r>
              <a:rPr lang="en-US" altLang="ja-JP" dirty="0" smtClean="0">
                <a:solidFill>
                  <a:srgbClr val="FF0000"/>
                </a:solidFill>
              </a:rPr>
              <a:t>Uber</a:t>
            </a:r>
            <a:r>
              <a:rPr lang="ja-JP" altLang="en-US" dirty="0" smtClean="0"/>
              <a:t>に代表されるスマホ配車であり、</a:t>
            </a:r>
            <a:r>
              <a:rPr lang="en-US" altLang="ja-JP" dirty="0" smtClean="0">
                <a:solidFill>
                  <a:srgbClr val="FF0000"/>
                </a:solidFill>
              </a:rPr>
              <a:t>Airbnb</a:t>
            </a:r>
            <a:r>
              <a:rPr lang="ja-JP" altLang="en-US" dirty="0" smtClean="0"/>
              <a:t>に代表されるルームシェアである</a:t>
            </a:r>
            <a:endParaRPr lang="en-US" altLang="ja-JP" dirty="0" smtClean="0"/>
          </a:p>
        </p:txBody>
      </p:sp>
    </p:spTree>
    <p:extLst>
      <p:ext uri="{BB962C8B-B14F-4D97-AF65-F5344CB8AC3E}">
        <p14:creationId xmlns:p14="http://schemas.microsoft.com/office/powerpoint/2010/main" val="10442280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24000" y="917848"/>
            <a:ext cx="9144000" cy="1143000"/>
          </a:xfrm>
          <a:ln>
            <a:solidFill>
              <a:schemeClr val="accent1"/>
            </a:solidFill>
          </a:ln>
        </p:spPr>
        <p:txBody>
          <a:bodyPr>
            <a:normAutofit fontScale="90000"/>
          </a:bodyPr>
          <a:lstStyle/>
          <a:p>
            <a:pPr algn="ctr"/>
            <a:r>
              <a:rPr lang="ja-JP" altLang="en-US" dirty="0"/>
              <a:t>原価を感じさせないで収益を生み出すことができれば</a:t>
            </a:r>
            <a:r>
              <a:rPr lang="ja-JP" altLang="en-US" dirty="0" smtClean="0"/>
              <a:t>大成功</a:t>
            </a:r>
            <a:endParaRPr kumimoji="1" lang="ja-JP" altLang="en-US" dirty="0">
              <a:solidFill>
                <a:schemeClr val="tx1">
                  <a:lumMod val="95000"/>
                  <a:lumOff val="5000"/>
                </a:schemeClr>
              </a:solidFill>
            </a:endParaRPr>
          </a:p>
        </p:txBody>
      </p:sp>
      <p:sp>
        <p:nvSpPr>
          <p:cNvPr id="4" name="正方形/長方形 3"/>
          <p:cNvSpPr/>
          <p:nvPr/>
        </p:nvSpPr>
        <p:spPr>
          <a:xfrm>
            <a:off x="1699340" y="3068960"/>
            <a:ext cx="2664296"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lumMod val="85000"/>
                    <a:lumOff val="15000"/>
                  </a:schemeClr>
                </a:solidFill>
              </a:rPr>
              <a:t>宿泊企業</a:t>
            </a:r>
          </a:p>
        </p:txBody>
      </p:sp>
      <p:sp>
        <p:nvSpPr>
          <p:cNvPr id="5" name="正方形/長方形 4"/>
          <p:cNvSpPr/>
          <p:nvPr/>
        </p:nvSpPr>
        <p:spPr>
          <a:xfrm>
            <a:off x="8281026" y="3140968"/>
            <a:ext cx="1734242"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lumMod val="85000"/>
                    <a:lumOff val="15000"/>
                  </a:schemeClr>
                </a:solidFill>
              </a:rPr>
              <a:t>飲食</a:t>
            </a:r>
            <a:r>
              <a:rPr lang="ja-JP" altLang="en-US" dirty="0" smtClean="0">
                <a:solidFill>
                  <a:schemeClr val="tx1">
                    <a:lumMod val="85000"/>
                    <a:lumOff val="15000"/>
                  </a:schemeClr>
                </a:solidFill>
              </a:rPr>
              <a:t>企業</a:t>
            </a:r>
            <a:endParaRPr lang="en-US" altLang="ja-JP" dirty="0" smtClean="0">
              <a:solidFill>
                <a:schemeClr val="tx1">
                  <a:lumMod val="85000"/>
                  <a:lumOff val="15000"/>
                </a:schemeClr>
              </a:solidFill>
            </a:endParaRPr>
          </a:p>
          <a:p>
            <a:pPr algn="ctr"/>
            <a:r>
              <a:rPr lang="ja-JP" altLang="en-US" dirty="0" smtClean="0">
                <a:solidFill>
                  <a:schemeClr val="tx1">
                    <a:lumMod val="85000"/>
                    <a:lumOff val="15000"/>
                  </a:schemeClr>
                </a:solidFill>
              </a:rPr>
              <a:t>定額</a:t>
            </a:r>
            <a:r>
              <a:rPr lang="ja-JP" altLang="en-US" dirty="0">
                <a:solidFill>
                  <a:schemeClr val="tx1">
                    <a:lumMod val="85000"/>
                    <a:lumOff val="15000"/>
                  </a:schemeClr>
                </a:solidFill>
              </a:rPr>
              <a:t>食べ放題</a:t>
            </a:r>
          </a:p>
        </p:txBody>
      </p:sp>
      <p:sp>
        <p:nvSpPr>
          <p:cNvPr id="6" name="正方形/長方形 5"/>
          <p:cNvSpPr/>
          <p:nvPr/>
        </p:nvSpPr>
        <p:spPr>
          <a:xfrm>
            <a:off x="8315532" y="4293096"/>
            <a:ext cx="1699735"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lumMod val="85000"/>
                    <a:lumOff val="15000"/>
                  </a:schemeClr>
                </a:solidFill>
              </a:rPr>
              <a:t>飲食企業</a:t>
            </a:r>
          </a:p>
        </p:txBody>
      </p:sp>
      <p:sp>
        <p:nvSpPr>
          <p:cNvPr id="7" name="正方形/長方形 6"/>
          <p:cNvSpPr/>
          <p:nvPr/>
        </p:nvSpPr>
        <p:spPr>
          <a:xfrm>
            <a:off x="8281021" y="5517232"/>
            <a:ext cx="1512168"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lumMod val="85000"/>
                    <a:lumOff val="15000"/>
                  </a:schemeClr>
                </a:solidFill>
              </a:rPr>
              <a:t>娯楽</a:t>
            </a:r>
            <a:r>
              <a:rPr lang="ja-JP" altLang="en-US" dirty="0" smtClean="0">
                <a:solidFill>
                  <a:schemeClr val="tx1">
                    <a:lumMod val="85000"/>
                    <a:lumOff val="15000"/>
                  </a:schemeClr>
                </a:solidFill>
              </a:rPr>
              <a:t>企業</a:t>
            </a:r>
            <a:endParaRPr lang="ja-JP" altLang="en-US" dirty="0">
              <a:solidFill>
                <a:schemeClr val="tx1">
                  <a:lumMod val="85000"/>
                  <a:lumOff val="15000"/>
                </a:schemeClr>
              </a:solidFill>
            </a:endParaRPr>
          </a:p>
        </p:txBody>
      </p:sp>
      <p:sp>
        <p:nvSpPr>
          <p:cNvPr id="8" name="正方形/長方形 7"/>
          <p:cNvSpPr/>
          <p:nvPr/>
        </p:nvSpPr>
        <p:spPr>
          <a:xfrm>
            <a:off x="1601450" y="5373216"/>
            <a:ext cx="2664296"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lumMod val="85000"/>
                    <a:lumOff val="15000"/>
                  </a:schemeClr>
                </a:solidFill>
              </a:rPr>
              <a:t>宿泊企業</a:t>
            </a:r>
          </a:p>
        </p:txBody>
      </p:sp>
      <p:sp>
        <p:nvSpPr>
          <p:cNvPr id="10" name="円/楕円 9"/>
          <p:cNvSpPr/>
          <p:nvPr/>
        </p:nvSpPr>
        <p:spPr>
          <a:xfrm rot="21031338">
            <a:off x="3863752" y="4442290"/>
            <a:ext cx="4968552" cy="2117516"/>
          </a:xfrm>
          <a:prstGeom prst="ellipse">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a:solidFill>
                  <a:srgbClr val="FF0000"/>
                </a:solidFill>
              </a:rPr>
              <a:t>利益共有分配モデル</a:t>
            </a:r>
          </a:p>
        </p:txBody>
      </p:sp>
      <p:sp>
        <p:nvSpPr>
          <p:cNvPr id="11" name="円/楕円 10"/>
          <p:cNvSpPr/>
          <p:nvPr/>
        </p:nvSpPr>
        <p:spPr>
          <a:xfrm rot="405677">
            <a:off x="3714095" y="3064038"/>
            <a:ext cx="5016068" cy="2117516"/>
          </a:xfrm>
          <a:prstGeom prst="ellipse">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a:solidFill>
                  <a:srgbClr val="FF0000"/>
                </a:solidFill>
              </a:rPr>
              <a:t>利益共有分配モデル</a:t>
            </a:r>
          </a:p>
        </p:txBody>
      </p:sp>
      <p:sp>
        <p:nvSpPr>
          <p:cNvPr id="12" name="正方形/長方形 11"/>
          <p:cNvSpPr/>
          <p:nvPr/>
        </p:nvSpPr>
        <p:spPr>
          <a:xfrm>
            <a:off x="7495064" y="2536167"/>
            <a:ext cx="695810" cy="41406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dirty="0" smtClean="0">
                <a:solidFill>
                  <a:schemeClr val="tx1">
                    <a:lumMod val="85000"/>
                    <a:lumOff val="15000"/>
                  </a:schemeClr>
                </a:solidFill>
              </a:rPr>
              <a:t>交通企業</a:t>
            </a:r>
            <a:endParaRPr lang="ja-JP" altLang="en-US" dirty="0">
              <a:solidFill>
                <a:schemeClr val="tx1">
                  <a:lumMod val="85000"/>
                  <a:lumOff val="15000"/>
                </a:schemeClr>
              </a:solidFill>
            </a:endParaRPr>
          </a:p>
        </p:txBody>
      </p:sp>
      <p:sp>
        <p:nvSpPr>
          <p:cNvPr id="13" name="正方形/長方形 12"/>
          <p:cNvSpPr/>
          <p:nvPr/>
        </p:nvSpPr>
        <p:spPr>
          <a:xfrm>
            <a:off x="4490202" y="2541925"/>
            <a:ext cx="695810" cy="41406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dirty="0" smtClean="0">
                <a:solidFill>
                  <a:schemeClr val="tx1">
                    <a:lumMod val="85000"/>
                    <a:lumOff val="15000"/>
                  </a:schemeClr>
                </a:solidFill>
              </a:rPr>
              <a:t>交通企業</a:t>
            </a:r>
            <a:endParaRPr lang="ja-JP" altLang="en-US" dirty="0">
              <a:solidFill>
                <a:schemeClr val="tx1">
                  <a:lumMod val="85000"/>
                  <a:lumOff val="15000"/>
                </a:schemeClr>
              </a:solidFill>
            </a:endParaRPr>
          </a:p>
        </p:txBody>
      </p:sp>
    </p:spTree>
    <p:extLst>
      <p:ext uri="{BB962C8B-B14F-4D97-AF65-F5344CB8AC3E}">
        <p14:creationId xmlns:p14="http://schemas.microsoft.com/office/powerpoint/2010/main" val="1515130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ln>
            <a:solidFill>
              <a:schemeClr val="accent1"/>
            </a:solidFill>
          </a:ln>
        </p:spPr>
        <p:txBody>
          <a:bodyPr/>
          <a:lstStyle/>
          <a:p>
            <a:r>
              <a:rPr kumimoji="1" lang="ja-JP" altLang="en-US" dirty="0" smtClean="0"/>
              <a:t>地域交通からみた意義</a:t>
            </a:r>
            <a:endParaRPr kumimoji="1" lang="ja-JP" altLang="en-US" dirty="0"/>
          </a:p>
        </p:txBody>
      </p:sp>
    </p:spTree>
    <p:extLst>
      <p:ext uri="{BB962C8B-B14F-4D97-AF65-F5344CB8AC3E}">
        <p14:creationId xmlns:p14="http://schemas.microsoft.com/office/powerpoint/2010/main" val="3325538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897147" y="901997"/>
            <a:ext cx="10455215" cy="5352151"/>
          </a:xfrm>
          <a:solidFill>
            <a:srgbClr val="FFFF00"/>
          </a:solidFill>
        </p:spPr>
        <p:txBody>
          <a:bodyPr>
            <a:normAutofit/>
          </a:bodyPr>
          <a:lstStyle/>
          <a:p>
            <a:r>
              <a:rPr lang="ja-JP" altLang="en-US" sz="4400" dirty="0">
                <a:solidFill>
                  <a:schemeClr val="tx1">
                    <a:lumMod val="95000"/>
                    <a:lumOff val="5000"/>
                  </a:schemeClr>
                </a:solidFill>
              </a:rPr>
              <a:t>マイカーを前提とした地域社会において、今後はマイカーに頼れなくなる高齢者が増加する</a:t>
            </a:r>
            <a:endParaRPr lang="en-US" altLang="ja-JP" sz="4400" dirty="0">
              <a:solidFill>
                <a:schemeClr val="tx1">
                  <a:lumMod val="95000"/>
                  <a:lumOff val="5000"/>
                </a:schemeClr>
              </a:solidFill>
            </a:endParaRPr>
          </a:p>
          <a:p>
            <a:r>
              <a:rPr lang="ja-JP" altLang="en-US" sz="4400" dirty="0">
                <a:solidFill>
                  <a:schemeClr val="tx1">
                    <a:lumMod val="95000"/>
                    <a:lumOff val="5000"/>
                  </a:schemeClr>
                </a:solidFill>
              </a:rPr>
              <a:t>高齢者の足の確保は、家族ではなく、地域の責任⇒地域の行政の責任、議会の重要</a:t>
            </a:r>
            <a:r>
              <a:rPr lang="ja-JP" altLang="en-US" sz="4400" dirty="0" smtClean="0">
                <a:solidFill>
                  <a:schemeClr val="tx1">
                    <a:lumMod val="95000"/>
                    <a:lumOff val="5000"/>
                  </a:schemeClr>
                </a:solidFill>
              </a:rPr>
              <a:t>課題</a:t>
            </a:r>
            <a:r>
              <a:rPr lang="ja-JP" altLang="en-US" sz="4400" dirty="0" smtClean="0">
                <a:solidFill>
                  <a:srgbClr val="FF0000"/>
                </a:solidFill>
              </a:rPr>
              <a:t>地方分権（欧米では知事、市長権限）</a:t>
            </a:r>
            <a:endParaRPr lang="en-US" altLang="ja-JP" sz="4400" dirty="0">
              <a:solidFill>
                <a:srgbClr val="FF0000"/>
              </a:solidFill>
            </a:endParaRPr>
          </a:p>
          <a:p>
            <a:r>
              <a:rPr lang="ja-JP" altLang="en-US" sz="4400" dirty="0">
                <a:solidFill>
                  <a:schemeClr val="tx1">
                    <a:lumMod val="95000"/>
                    <a:lumOff val="5000"/>
                  </a:schemeClr>
                </a:solidFill>
              </a:rPr>
              <a:t>軽自動車税等を負担するのは地域社会</a:t>
            </a:r>
            <a:endParaRPr lang="en-US" altLang="ja-JP" sz="4400" dirty="0">
              <a:solidFill>
                <a:schemeClr val="tx1">
                  <a:lumMod val="95000"/>
                  <a:lumOff val="5000"/>
                </a:schemeClr>
              </a:solidFill>
            </a:endParaRPr>
          </a:p>
          <a:p>
            <a:r>
              <a:rPr lang="ja-JP" altLang="en-US" sz="4400" dirty="0">
                <a:solidFill>
                  <a:schemeClr val="tx1">
                    <a:lumMod val="95000"/>
                    <a:lumOff val="5000"/>
                  </a:schemeClr>
                </a:solidFill>
              </a:rPr>
              <a:t>新たなビジネスチャンスの</a:t>
            </a:r>
            <a:r>
              <a:rPr lang="ja-JP" altLang="en-US" sz="4400" dirty="0" smtClean="0">
                <a:solidFill>
                  <a:schemeClr val="tx1">
                    <a:lumMod val="95000"/>
                    <a:lumOff val="5000"/>
                  </a:schemeClr>
                </a:solidFill>
              </a:rPr>
              <a:t>創出</a:t>
            </a:r>
            <a:endParaRPr kumimoji="1" lang="ja-JP" altLang="en-US" dirty="0"/>
          </a:p>
        </p:txBody>
      </p:sp>
    </p:spTree>
    <p:extLst>
      <p:ext uri="{BB962C8B-B14F-4D97-AF65-F5344CB8AC3E}">
        <p14:creationId xmlns:p14="http://schemas.microsoft.com/office/powerpoint/2010/main" val="27367259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w="38100">
            <a:solidFill>
              <a:schemeClr val="tx1">
                <a:lumMod val="95000"/>
                <a:lumOff val="5000"/>
              </a:schemeClr>
            </a:solidFill>
          </a:ln>
        </p:spPr>
        <p:txBody>
          <a:bodyPr/>
          <a:lstStyle/>
          <a:p>
            <a:pPr algn="ctr"/>
            <a:r>
              <a:rPr kumimoji="1" lang="ja-JP" altLang="en-US" dirty="0" smtClean="0">
                <a:solidFill>
                  <a:schemeClr val="tx1">
                    <a:lumMod val="95000"/>
                    <a:lumOff val="5000"/>
                  </a:schemeClr>
                </a:solidFill>
              </a:rPr>
              <a:t>自家用自動車の「</a:t>
            </a:r>
            <a:r>
              <a:rPr kumimoji="1" lang="ja-JP" altLang="en-US" dirty="0" smtClean="0">
                <a:solidFill>
                  <a:srgbClr val="FF0000"/>
                </a:solidFill>
              </a:rPr>
              <a:t>有償</a:t>
            </a:r>
            <a:r>
              <a:rPr kumimoji="1" lang="ja-JP" altLang="en-US" dirty="0" smtClean="0">
                <a:solidFill>
                  <a:schemeClr val="tx1">
                    <a:lumMod val="95000"/>
                    <a:lumOff val="5000"/>
                  </a:schemeClr>
                </a:solidFill>
              </a:rPr>
              <a:t>」運送</a:t>
            </a:r>
            <a:endParaRPr kumimoji="1" lang="ja-JP" altLang="en-US" dirty="0">
              <a:solidFill>
                <a:schemeClr val="tx1">
                  <a:lumMod val="95000"/>
                  <a:lumOff val="5000"/>
                </a:schemeClr>
              </a:solidFill>
            </a:endParaRPr>
          </a:p>
        </p:txBody>
      </p:sp>
      <p:sp>
        <p:nvSpPr>
          <p:cNvPr id="3" name="コンテンツ プレースホルダ 2"/>
          <p:cNvSpPr>
            <a:spLocks noGrp="1"/>
          </p:cNvSpPr>
          <p:nvPr>
            <p:ph idx="1"/>
          </p:nvPr>
        </p:nvSpPr>
        <p:spPr>
          <a:xfrm>
            <a:off x="905772" y="1815858"/>
            <a:ext cx="10506974" cy="4997152"/>
          </a:xfrm>
          <a:noFill/>
        </p:spPr>
        <p:txBody>
          <a:bodyPr>
            <a:noAutofit/>
          </a:bodyPr>
          <a:lstStyle/>
          <a:p>
            <a:r>
              <a:rPr lang="ja-JP" altLang="en-US" sz="4400" dirty="0">
                <a:solidFill>
                  <a:schemeClr val="tx1">
                    <a:lumMod val="95000"/>
                    <a:lumOff val="5000"/>
                  </a:schemeClr>
                </a:solidFill>
              </a:rPr>
              <a:t>地方分権改革法により、希望市町村、都道府県に移管</a:t>
            </a:r>
            <a:endParaRPr lang="en-US" altLang="ja-JP" sz="4400" dirty="0">
              <a:solidFill>
                <a:schemeClr val="tx1">
                  <a:lumMod val="95000"/>
                  <a:lumOff val="5000"/>
                </a:schemeClr>
              </a:solidFill>
            </a:endParaRPr>
          </a:p>
          <a:p>
            <a:r>
              <a:rPr lang="ja-JP" altLang="en-US" sz="4400" dirty="0">
                <a:solidFill>
                  <a:schemeClr val="tx1">
                    <a:lumMod val="95000"/>
                    <a:lumOff val="5000"/>
                  </a:schemeClr>
                </a:solidFill>
              </a:rPr>
              <a:t>行政責任が発生、足の確保のため、財政援助</a:t>
            </a:r>
            <a:endParaRPr lang="en-US" altLang="ja-JP" sz="4400" dirty="0">
              <a:solidFill>
                <a:schemeClr val="tx1">
                  <a:lumMod val="95000"/>
                  <a:lumOff val="5000"/>
                </a:schemeClr>
              </a:solidFill>
            </a:endParaRPr>
          </a:p>
          <a:p>
            <a:r>
              <a:rPr lang="ja-JP" altLang="en-US" sz="4400" dirty="0">
                <a:solidFill>
                  <a:schemeClr val="tx1">
                    <a:lumMod val="95000"/>
                    <a:lumOff val="5000"/>
                  </a:schemeClr>
                </a:solidFill>
              </a:rPr>
              <a:t>事業実施は、民間委託が常識的</a:t>
            </a:r>
            <a:endParaRPr lang="en-US" altLang="ja-JP" sz="4400" dirty="0">
              <a:solidFill>
                <a:schemeClr val="tx1">
                  <a:lumMod val="95000"/>
                  <a:lumOff val="5000"/>
                </a:schemeClr>
              </a:solidFill>
            </a:endParaRPr>
          </a:p>
          <a:p>
            <a:r>
              <a:rPr lang="ja-JP" altLang="en-US" sz="4400" dirty="0">
                <a:solidFill>
                  <a:schemeClr val="tx1">
                    <a:lumMod val="95000"/>
                    <a:lumOff val="5000"/>
                  </a:schemeClr>
                </a:solidFill>
              </a:rPr>
              <a:t>ビジネスモデル次第では、無償運送。その場合には営業は自由</a:t>
            </a:r>
          </a:p>
        </p:txBody>
      </p:sp>
    </p:spTree>
    <p:extLst>
      <p:ext uri="{BB962C8B-B14F-4D97-AF65-F5344CB8AC3E}">
        <p14:creationId xmlns:p14="http://schemas.microsoft.com/office/powerpoint/2010/main" val="20584316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tx1">
                <a:lumMod val="95000"/>
                <a:lumOff val="5000"/>
              </a:schemeClr>
            </a:solidFill>
          </a:ln>
        </p:spPr>
        <p:txBody>
          <a:bodyPr/>
          <a:lstStyle/>
          <a:p>
            <a:pPr algn="ctr"/>
            <a:r>
              <a:rPr kumimoji="1" lang="ja-JP" altLang="en-US" dirty="0" smtClean="0"/>
              <a:t>新しいビジネスモデル</a:t>
            </a:r>
            <a:endParaRPr kumimoji="1" lang="ja-JP" altLang="en-US" dirty="0"/>
          </a:p>
        </p:txBody>
      </p:sp>
      <p:sp>
        <p:nvSpPr>
          <p:cNvPr id="3" name="コンテンツ プレースホルダ 2"/>
          <p:cNvSpPr>
            <a:spLocks noGrp="1"/>
          </p:cNvSpPr>
          <p:nvPr>
            <p:ph idx="1"/>
          </p:nvPr>
        </p:nvSpPr>
        <p:spPr>
          <a:xfrm>
            <a:off x="1981200" y="1798604"/>
            <a:ext cx="8229600" cy="4853136"/>
          </a:xfrm>
        </p:spPr>
        <p:txBody>
          <a:bodyPr>
            <a:normAutofit lnSpcReduction="10000"/>
          </a:bodyPr>
          <a:lstStyle/>
          <a:p>
            <a:r>
              <a:rPr lang="ja-JP" altLang="en-US" dirty="0" smtClean="0"/>
              <a:t>次に</a:t>
            </a:r>
            <a:r>
              <a:rPr lang="ja-JP" altLang="en-US" sz="4800" dirty="0"/>
              <a:t>運賃以外のコスト回収策</a:t>
            </a:r>
            <a:r>
              <a:rPr lang="ja-JP" altLang="en-US" dirty="0" smtClean="0"/>
              <a:t>を考える（新しいビジネスモデル）</a:t>
            </a:r>
            <a:endParaRPr lang="en-US" altLang="ja-JP" dirty="0" smtClean="0"/>
          </a:p>
          <a:p>
            <a:r>
              <a:rPr lang="ja-JP" altLang="en-US" sz="4400" dirty="0">
                <a:solidFill>
                  <a:srgbClr val="FF0000"/>
                </a:solidFill>
              </a:rPr>
              <a:t>医療機関、介護機関、高齢者の買い物先店舗からの協賛金、介護器具販売店等の協賛金</a:t>
            </a:r>
            <a:r>
              <a:rPr lang="ja-JP" altLang="en-US" dirty="0" smtClean="0"/>
              <a:t>を組み合わせて、財政負担の軽減をはかる（</a:t>
            </a:r>
            <a:r>
              <a:rPr lang="en-US" altLang="ja-JP" dirty="0" smtClean="0"/>
              <a:t>Google</a:t>
            </a:r>
            <a:r>
              <a:rPr lang="ja-JP" altLang="en-US" dirty="0" smtClean="0"/>
              <a:t>の狙いどころ）。</a:t>
            </a:r>
            <a:endParaRPr lang="en-US" altLang="ja-JP" dirty="0" smtClean="0"/>
          </a:p>
          <a:p>
            <a:r>
              <a:rPr lang="ja-JP" altLang="en-US" sz="4400" dirty="0">
                <a:solidFill>
                  <a:srgbClr val="0070C0"/>
                </a:solidFill>
              </a:rPr>
              <a:t>実際の運行は、地元交通事業者等に委託する</a:t>
            </a:r>
            <a:endParaRPr lang="en-US" altLang="ja-JP" sz="4400" dirty="0">
              <a:solidFill>
                <a:srgbClr val="0070C0"/>
              </a:solidFill>
            </a:endParaRPr>
          </a:p>
          <a:p>
            <a:endParaRPr kumimoji="1" lang="ja-JP" altLang="en-US" dirty="0"/>
          </a:p>
        </p:txBody>
      </p:sp>
    </p:spTree>
    <p:extLst>
      <p:ext uri="{BB962C8B-B14F-4D97-AF65-F5344CB8AC3E}">
        <p14:creationId xmlns:p14="http://schemas.microsoft.com/office/powerpoint/2010/main" val="1220183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円/楕円 3"/>
          <p:cNvSpPr/>
          <p:nvPr/>
        </p:nvSpPr>
        <p:spPr>
          <a:xfrm>
            <a:off x="1631504" y="548680"/>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市民会員</a:t>
            </a:r>
          </a:p>
        </p:txBody>
      </p:sp>
      <p:sp>
        <p:nvSpPr>
          <p:cNvPr id="8" name="正方形/長方形 7"/>
          <p:cNvSpPr/>
          <p:nvPr/>
        </p:nvSpPr>
        <p:spPr>
          <a:xfrm>
            <a:off x="5303912" y="1556792"/>
            <a:ext cx="1728192" cy="1800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a:solidFill>
                  <a:schemeClr val="tx1">
                    <a:lumMod val="95000"/>
                    <a:lumOff val="5000"/>
                  </a:schemeClr>
                </a:solidFill>
              </a:rPr>
              <a:t>市営</a:t>
            </a:r>
            <a:r>
              <a:rPr lang="ja-JP" altLang="en-US" sz="3600" dirty="0">
                <a:solidFill>
                  <a:srgbClr val="FF0000"/>
                </a:solidFill>
              </a:rPr>
              <a:t>無償</a:t>
            </a:r>
            <a:r>
              <a:rPr lang="ja-JP" altLang="en-US" sz="3600" dirty="0">
                <a:solidFill>
                  <a:schemeClr val="tx1">
                    <a:lumMod val="95000"/>
                    <a:lumOff val="5000"/>
                  </a:schemeClr>
                </a:solidFill>
              </a:rPr>
              <a:t>運送事業</a:t>
            </a:r>
          </a:p>
        </p:txBody>
      </p:sp>
      <p:sp>
        <p:nvSpPr>
          <p:cNvPr id="9" name="正方形/長方形 8"/>
          <p:cNvSpPr/>
          <p:nvPr/>
        </p:nvSpPr>
        <p:spPr>
          <a:xfrm>
            <a:off x="5303912" y="4797152"/>
            <a:ext cx="1728192" cy="20162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a:solidFill>
                  <a:schemeClr val="tx1">
                    <a:lumMod val="95000"/>
                    <a:lumOff val="5000"/>
                  </a:schemeClr>
                </a:solidFill>
              </a:rPr>
              <a:t>民間事業者</a:t>
            </a:r>
            <a:endParaRPr lang="en-US" altLang="ja-JP" sz="3600" dirty="0">
              <a:solidFill>
                <a:schemeClr val="tx1">
                  <a:lumMod val="95000"/>
                  <a:lumOff val="5000"/>
                </a:schemeClr>
              </a:solidFill>
            </a:endParaRPr>
          </a:p>
          <a:p>
            <a:pPr algn="ctr"/>
            <a:r>
              <a:rPr lang="ja-JP" altLang="en-US" sz="2800" dirty="0">
                <a:solidFill>
                  <a:schemeClr val="tx1">
                    <a:lumMod val="95000"/>
                    <a:lumOff val="5000"/>
                  </a:schemeClr>
                </a:solidFill>
              </a:rPr>
              <a:t>（バス・タクシー）</a:t>
            </a:r>
          </a:p>
        </p:txBody>
      </p:sp>
      <p:sp>
        <p:nvSpPr>
          <p:cNvPr id="10" name="下矢印 9"/>
          <p:cNvSpPr/>
          <p:nvPr/>
        </p:nvSpPr>
        <p:spPr>
          <a:xfrm>
            <a:off x="5231904" y="3501008"/>
            <a:ext cx="2016224" cy="15121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指定管理料金</a:t>
            </a:r>
          </a:p>
        </p:txBody>
      </p:sp>
      <p:sp>
        <p:nvSpPr>
          <p:cNvPr id="11" name="円/楕円 10"/>
          <p:cNvSpPr/>
          <p:nvPr/>
        </p:nvSpPr>
        <p:spPr>
          <a:xfrm>
            <a:off x="1631504" y="1844824"/>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市民会員</a:t>
            </a:r>
          </a:p>
        </p:txBody>
      </p:sp>
      <p:sp>
        <p:nvSpPr>
          <p:cNvPr id="12" name="円/楕円 11"/>
          <p:cNvSpPr/>
          <p:nvPr/>
        </p:nvSpPr>
        <p:spPr>
          <a:xfrm>
            <a:off x="9192344" y="4437112"/>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法人会員</a:t>
            </a:r>
          </a:p>
        </p:txBody>
      </p:sp>
      <p:sp>
        <p:nvSpPr>
          <p:cNvPr id="13" name="円/楕円 12"/>
          <p:cNvSpPr/>
          <p:nvPr/>
        </p:nvSpPr>
        <p:spPr>
          <a:xfrm>
            <a:off x="1631504" y="3068960"/>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市民会員</a:t>
            </a:r>
          </a:p>
        </p:txBody>
      </p:sp>
      <p:sp>
        <p:nvSpPr>
          <p:cNvPr id="14" name="円/楕円 13"/>
          <p:cNvSpPr/>
          <p:nvPr/>
        </p:nvSpPr>
        <p:spPr>
          <a:xfrm>
            <a:off x="9120336" y="980728"/>
            <a:ext cx="1512168" cy="115212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利益</a:t>
            </a:r>
            <a:endParaRPr lang="en-US" altLang="ja-JP" sz="2800" dirty="0">
              <a:solidFill>
                <a:schemeClr val="tx1">
                  <a:lumMod val="95000"/>
                  <a:lumOff val="5000"/>
                </a:schemeClr>
              </a:solidFill>
            </a:endParaRPr>
          </a:p>
          <a:p>
            <a:pPr algn="ctr"/>
            <a:r>
              <a:rPr lang="ja-JP" altLang="en-US" sz="2800" dirty="0">
                <a:solidFill>
                  <a:schemeClr val="tx1">
                    <a:lumMod val="95000"/>
                    <a:lumOff val="5000"/>
                  </a:schemeClr>
                </a:solidFill>
              </a:rPr>
              <a:t>団体</a:t>
            </a:r>
          </a:p>
        </p:txBody>
      </p:sp>
      <p:sp>
        <p:nvSpPr>
          <p:cNvPr id="16" name="右矢印 15"/>
          <p:cNvSpPr/>
          <p:nvPr/>
        </p:nvSpPr>
        <p:spPr>
          <a:xfrm>
            <a:off x="3215680" y="836712"/>
            <a:ext cx="2016224" cy="1512168"/>
          </a:xfrm>
          <a:prstGeom prst="rightArrow">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登録料</a:t>
            </a:r>
          </a:p>
        </p:txBody>
      </p:sp>
      <p:sp>
        <p:nvSpPr>
          <p:cNvPr id="17" name="右矢印 16"/>
          <p:cNvSpPr/>
          <p:nvPr/>
        </p:nvSpPr>
        <p:spPr>
          <a:xfrm flipH="1">
            <a:off x="7104112" y="764704"/>
            <a:ext cx="2016224" cy="1512168"/>
          </a:xfrm>
          <a:prstGeom prst="rightArrow">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広告</a:t>
            </a:r>
            <a:endParaRPr lang="en-US" altLang="ja-JP" sz="2800" dirty="0">
              <a:solidFill>
                <a:schemeClr val="tx1">
                  <a:lumMod val="95000"/>
                  <a:lumOff val="5000"/>
                </a:schemeClr>
              </a:solidFill>
            </a:endParaRPr>
          </a:p>
          <a:p>
            <a:pPr algn="ctr"/>
            <a:r>
              <a:rPr lang="ja-JP" altLang="en-US" sz="2800" dirty="0">
                <a:solidFill>
                  <a:schemeClr val="tx1">
                    <a:lumMod val="95000"/>
                    <a:lumOff val="5000"/>
                  </a:schemeClr>
                </a:solidFill>
              </a:rPr>
              <a:t>協賛金</a:t>
            </a:r>
          </a:p>
        </p:txBody>
      </p:sp>
      <p:sp>
        <p:nvSpPr>
          <p:cNvPr id="18" name="下矢印 17"/>
          <p:cNvSpPr/>
          <p:nvPr/>
        </p:nvSpPr>
        <p:spPr>
          <a:xfrm>
            <a:off x="5159896" y="144016"/>
            <a:ext cx="2016224" cy="148478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軽自動車税</a:t>
            </a:r>
          </a:p>
        </p:txBody>
      </p:sp>
      <p:sp>
        <p:nvSpPr>
          <p:cNvPr id="19" name="上矢印 18"/>
          <p:cNvSpPr/>
          <p:nvPr/>
        </p:nvSpPr>
        <p:spPr>
          <a:xfrm rot="17651873">
            <a:off x="2844118" y="3638672"/>
            <a:ext cx="2075191" cy="2343749"/>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無料サービス</a:t>
            </a:r>
          </a:p>
        </p:txBody>
      </p:sp>
      <p:sp>
        <p:nvSpPr>
          <p:cNvPr id="20" name="上矢印 19"/>
          <p:cNvSpPr/>
          <p:nvPr/>
        </p:nvSpPr>
        <p:spPr>
          <a:xfrm rot="3333321">
            <a:off x="7331773" y="3474929"/>
            <a:ext cx="2075191" cy="2343749"/>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無料サービス</a:t>
            </a:r>
          </a:p>
        </p:txBody>
      </p:sp>
      <p:sp>
        <p:nvSpPr>
          <p:cNvPr id="21" name="円/楕円 20"/>
          <p:cNvSpPr/>
          <p:nvPr/>
        </p:nvSpPr>
        <p:spPr>
          <a:xfrm>
            <a:off x="9192344" y="2852936"/>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特別会員</a:t>
            </a:r>
          </a:p>
        </p:txBody>
      </p:sp>
    </p:spTree>
    <p:extLst>
      <p:ext uri="{BB962C8B-B14F-4D97-AF65-F5344CB8AC3E}">
        <p14:creationId xmlns:p14="http://schemas.microsoft.com/office/powerpoint/2010/main" val="4012700762"/>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円/楕円 3"/>
          <p:cNvSpPr/>
          <p:nvPr/>
        </p:nvSpPr>
        <p:spPr>
          <a:xfrm>
            <a:off x="1631504" y="44624"/>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市民会員</a:t>
            </a:r>
          </a:p>
        </p:txBody>
      </p:sp>
      <p:sp>
        <p:nvSpPr>
          <p:cNvPr id="8" name="正方形/長方形 7"/>
          <p:cNvSpPr/>
          <p:nvPr/>
        </p:nvSpPr>
        <p:spPr>
          <a:xfrm>
            <a:off x="5303912" y="1556792"/>
            <a:ext cx="1728192" cy="1800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a:solidFill>
                  <a:schemeClr val="tx1">
                    <a:lumMod val="95000"/>
                    <a:lumOff val="5000"/>
                  </a:schemeClr>
                </a:solidFill>
              </a:rPr>
              <a:t>市営自家用運送事業</a:t>
            </a:r>
          </a:p>
        </p:txBody>
      </p:sp>
      <p:sp>
        <p:nvSpPr>
          <p:cNvPr id="10" name="下矢印 9"/>
          <p:cNvSpPr/>
          <p:nvPr/>
        </p:nvSpPr>
        <p:spPr>
          <a:xfrm>
            <a:off x="5231904" y="3501008"/>
            <a:ext cx="2016224" cy="15121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指定管理料金</a:t>
            </a:r>
          </a:p>
        </p:txBody>
      </p:sp>
      <p:sp>
        <p:nvSpPr>
          <p:cNvPr id="11" name="円/楕円 10"/>
          <p:cNvSpPr/>
          <p:nvPr/>
        </p:nvSpPr>
        <p:spPr>
          <a:xfrm>
            <a:off x="1631504" y="1556792"/>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市民会員</a:t>
            </a:r>
          </a:p>
        </p:txBody>
      </p:sp>
      <p:sp>
        <p:nvSpPr>
          <p:cNvPr id="12" name="円/楕円 11"/>
          <p:cNvSpPr/>
          <p:nvPr/>
        </p:nvSpPr>
        <p:spPr>
          <a:xfrm>
            <a:off x="9192344" y="3717032"/>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法人会員</a:t>
            </a:r>
          </a:p>
        </p:txBody>
      </p:sp>
      <p:sp>
        <p:nvSpPr>
          <p:cNvPr id="13" name="円/楕円 12"/>
          <p:cNvSpPr/>
          <p:nvPr/>
        </p:nvSpPr>
        <p:spPr>
          <a:xfrm>
            <a:off x="1775520" y="2852936"/>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市民会員</a:t>
            </a:r>
          </a:p>
        </p:txBody>
      </p:sp>
      <p:sp>
        <p:nvSpPr>
          <p:cNvPr id="14" name="円/楕円 13"/>
          <p:cNvSpPr/>
          <p:nvPr/>
        </p:nvSpPr>
        <p:spPr>
          <a:xfrm>
            <a:off x="9120336" y="980728"/>
            <a:ext cx="1512168" cy="115212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利益</a:t>
            </a:r>
            <a:endParaRPr lang="en-US" altLang="ja-JP" sz="2800" dirty="0">
              <a:solidFill>
                <a:schemeClr val="tx1">
                  <a:lumMod val="95000"/>
                  <a:lumOff val="5000"/>
                </a:schemeClr>
              </a:solidFill>
            </a:endParaRPr>
          </a:p>
          <a:p>
            <a:pPr algn="ctr"/>
            <a:r>
              <a:rPr lang="ja-JP" altLang="en-US" sz="2800" dirty="0">
                <a:solidFill>
                  <a:schemeClr val="tx1">
                    <a:lumMod val="95000"/>
                    <a:lumOff val="5000"/>
                  </a:schemeClr>
                </a:solidFill>
              </a:rPr>
              <a:t>団体</a:t>
            </a:r>
          </a:p>
        </p:txBody>
      </p:sp>
      <p:sp>
        <p:nvSpPr>
          <p:cNvPr id="16" name="右矢印 15"/>
          <p:cNvSpPr/>
          <p:nvPr/>
        </p:nvSpPr>
        <p:spPr>
          <a:xfrm>
            <a:off x="3215680" y="836712"/>
            <a:ext cx="2016224" cy="1512168"/>
          </a:xfrm>
          <a:prstGeom prst="rightArrow">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月極定額料金</a:t>
            </a:r>
          </a:p>
        </p:txBody>
      </p:sp>
      <p:sp>
        <p:nvSpPr>
          <p:cNvPr id="17" name="右矢印 16"/>
          <p:cNvSpPr/>
          <p:nvPr/>
        </p:nvSpPr>
        <p:spPr>
          <a:xfrm flipH="1">
            <a:off x="7104112" y="764704"/>
            <a:ext cx="2016224" cy="1512168"/>
          </a:xfrm>
          <a:prstGeom prst="rightArrow">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広告</a:t>
            </a:r>
            <a:endParaRPr lang="en-US" altLang="ja-JP" sz="2800" dirty="0">
              <a:solidFill>
                <a:schemeClr val="tx1">
                  <a:lumMod val="95000"/>
                  <a:lumOff val="5000"/>
                </a:schemeClr>
              </a:solidFill>
            </a:endParaRPr>
          </a:p>
          <a:p>
            <a:pPr algn="ctr"/>
            <a:r>
              <a:rPr lang="ja-JP" altLang="en-US" sz="2800" dirty="0">
                <a:solidFill>
                  <a:schemeClr val="tx1">
                    <a:lumMod val="95000"/>
                    <a:lumOff val="5000"/>
                  </a:schemeClr>
                </a:solidFill>
              </a:rPr>
              <a:t>協賛金</a:t>
            </a:r>
          </a:p>
        </p:txBody>
      </p:sp>
      <p:sp>
        <p:nvSpPr>
          <p:cNvPr id="18" name="下矢印 17"/>
          <p:cNvSpPr/>
          <p:nvPr/>
        </p:nvSpPr>
        <p:spPr>
          <a:xfrm>
            <a:off x="5159896" y="144016"/>
            <a:ext cx="2016224" cy="148478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軽自動車税</a:t>
            </a:r>
          </a:p>
        </p:txBody>
      </p:sp>
      <p:sp>
        <p:nvSpPr>
          <p:cNvPr id="19" name="上矢印 18"/>
          <p:cNvSpPr/>
          <p:nvPr/>
        </p:nvSpPr>
        <p:spPr>
          <a:xfrm rot="17651873">
            <a:off x="2448157" y="3638672"/>
            <a:ext cx="2075191" cy="2343749"/>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乗り放題サービス</a:t>
            </a:r>
          </a:p>
        </p:txBody>
      </p:sp>
      <p:sp>
        <p:nvSpPr>
          <p:cNvPr id="20" name="上矢印 19"/>
          <p:cNvSpPr/>
          <p:nvPr/>
        </p:nvSpPr>
        <p:spPr>
          <a:xfrm rot="3333321">
            <a:off x="7403781" y="4483041"/>
            <a:ext cx="2075191" cy="2343749"/>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乗り放題サービス</a:t>
            </a:r>
          </a:p>
        </p:txBody>
      </p:sp>
      <p:sp>
        <p:nvSpPr>
          <p:cNvPr id="21" name="円/楕円 20"/>
          <p:cNvSpPr/>
          <p:nvPr/>
        </p:nvSpPr>
        <p:spPr>
          <a:xfrm>
            <a:off x="9192344" y="2492896"/>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特別会員</a:t>
            </a:r>
          </a:p>
        </p:txBody>
      </p:sp>
      <p:sp>
        <p:nvSpPr>
          <p:cNvPr id="22" name="正方形/長方形 21"/>
          <p:cNvSpPr/>
          <p:nvPr/>
        </p:nvSpPr>
        <p:spPr>
          <a:xfrm>
            <a:off x="5303912" y="4797152"/>
            <a:ext cx="1728192" cy="20162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a:solidFill>
                  <a:schemeClr val="tx1">
                    <a:lumMod val="95000"/>
                    <a:lumOff val="5000"/>
                  </a:schemeClr>
                </a:solidFill>
              </a:rPr>
              <a:t>民間事業者</a:t>
            </a:r>
            <a:endParaRPr lang="en-US" altLang="ja-JP" sz="3600" dirty="0">
              <a:solidFill>
                <a:schemeClr val="tx1">
                  <a:lumMod val="95000"/>
                  <a:lumOff val="5000"/>
                </a:schemeClr>
              </a:solidFill>
            </a:endParaRPr>
          </a:p>
          <a:p>
            <a:pPr algn="ctr"/>
            <a:r>
              <a:rPr lang="ja-JP" altLang="en-US" sz="2800" dirty="0">
                <a:solidFill>
                  <a:schemeClr val="tx1">
                    <a:lumMod val="95000"/>
                    <a:lumOff val="5000"/>
                  </a:schemeClr>
                </a:solidFill>
              </a:rPr>
              <a:t>（バス・タクシー）</a:t>
            </a:r>
          </a:p>
        </p:txBody>
      </p:sp>
      <p:sp>
        <p:nvSpPr>
          <p:cNvPr id="23" name="右矢印 22"/>
          <p:cNvSpPr/>
          <p:nvPr/>
        </p:nvSpPr>
        <p:spPr>
          <a:xfrm flipH="1">
            <a:off x="7176120" y="2348880"/>
            <a:ext cx="1944216" cy="1512168"/>
          </a:xfrm>
          <a:prstGeom prst="rightArrow">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月極定額料金</a:t>
            </a:r>
          </a:p>
        </p:txBody>
      </p:sp>
    </p:spTree>
    <p:extLst>
      <p:ext uri="{BB962C8B-B14F-4D97-AF65-F5344CB8AC3E}">
        <p14:creationId xmlns:p14="http://schemas.microsoft.com/office/powerpoint/2010/main" val="483756287"/>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1200" y="274638"/>
            <a:ext cx="8229600" cy="1354162"/>
          </a:xfrm>
          <a:noFill/>
          <a:ln w="57150">
            <a:solidFill>
              <a:schemeClr val="tx1">
                <a:lumMod val="95000"/>
                <a:lumOff val="5000"/>
              </a:schemeClr>
            </a:solidFill>
          </a:ln>
        </p:spPr>
        <p:txBody>
          <a:bodyPr>
            <a:normAutofit/>
          </a:bodyPr>
          <a:lstStyle/>
          <a:p>
            <a:pPr algn="ctr"/>
            <a:r>
              <a:rPr lang="ja-JP" altLang="en-US" b="1" dirty="0" smtClean="0">
                <a:solidFill>
                  <a:schemeClr val="tx1">
                    <a:lumMod val="95000"/>
                    <a:lumOff val="5000"/>
                  </a:schemeClr>
                </a:solidFill>
              </a:rPr>
              <a:t>①</a:t>
            </a:r>
            <a:r>
              <a:rPr lang="ja-JP" altLang="ja-JP" b="1" dirty="0" smtClean="0">
                <a:solidFill>
                  <a:schemeClr val="tx1">
                    <a:lumMod val="95000"/>
                    <a:lumOff val="5000"/>
                  </a:schemeClr>
                </a:solidFill>
              </a:rPr>
              <a:t>「</a:t>
            </a:r>
            <a:r>
              <a:rPr lang="ja-JP" altLang="ja-JP" b="1" dirty="0" smtClean="0">
                <a:solidFill>
                  <a:srgbClr val="FF0000"/>
                </a:solidFill>
              </a:rPr>
              <a:t>乗り放題</a:t>
            </a:r>
            <a:r>
              <a:rPr lang="ja-JP" altLang="ja-JP" b="1" dirty="0" smtClean="0">
                <a:solidFill>
                  <a:schemeClr val="tx1">
                    <a:lumMod val="95000"/>
                    <a:lumOff val="5000"/>
                  </a:schemeClr>
                </a:solidFill>
              </a:rPr>
              <a:t>」制度の導入</a:t>
            </a:r>
            <a:endParaRPr kumimoji="1" lang="ja-JP" altLang="en-US" dirty="0">
              <a:solidFill>
                <a:schemeClr val="tx1">
                  <a:lumMod val="95000"/>
                  <a:lumOff val="5000"/>
                </a:schemeClr>
              </a:solidFill>
            </a:endParaRPr>
          </a:p>
        </p:txBody>
      </p:sp>
      <p:sp>
        <p:nvSpPr>
          <p:cNvPr id="3" name="コンテンツ プレースホルダ 2"/>
          <p:cNvSpPr>
            <a:spLocks noGrp="1"/>
          </p:cNvSpPr>
          <p:nvPr>
            <p:ph idx="1"/>
          </p:nvPr>
        </p:nvSpPr>
        <p:spPr>
          <a:xfrm>
            <a:off x="1981200" y="1628800"/>
            <a:ext cx="8229600" cy="4824536"/>
          </a:xfrm>
        </p:spPr>
        <p:txBody>
          <a:bodyPr>
            <a:noAutofit/>
          </a:bodyPr>
          <a:lstStyle/>
          <a:p>
            <a:r>
              <a:rPr lang="ja-JP" altLang="ja-JP" sz="4400" dirty="0"/>
              <a:t>もともと採算をとるものではなく、月極定額乗り放題は導入し易い。定額の水準は、</a:t>
            </a:r>
            <a:r>
              <a:rPr lang="ja-JP" altLang="ja-JP" sz="4400" b="1" dirty="0"/>
              <a:t>自治体の助成額</a:t>
            </a:r>
            <a:r>
              <a:rPr lang="ja-JP" altLang="ja-JP" sz="4400" dirty="0"/>
              <a:t>とのバランスで決定</a:t>
            </a:r>
          </a:p>
          <a:p>
            <a:r>
              <a:rPr lang="en-US" altLang="ja-JP" sz="4400" dirty="0"/>
              <a:t> </a:t>
            </a:r>
            <a:r>
              <a:rPr lang="ja-JP" altLang="en-US" sz="4400" dirty="0"/>
              <a:t>乗り放題サービスの提供者は自治体、実際のサービスは専門旅客運送会社が受託</a:t>
            </a:r>
          </a:p>
        </p:txBody>
      </p:sp>
    </p:spTree>
    <p:extLst>
      <p:ext uri="{BB962C8B-B14F-4D97-AF65-F5344CB8AC3E}">
        <p14:creationId xmlns:p14="http://schemas.microsoft.com/office/powerpoint/2010/main" val="37017511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tx1">
                <a:lumMod val="95000"/>
                <a:lumOff val="5000"/>
              </a:schemeClr>
            </a:solidFill>
          </a:ln>
        </p:spPr>
        <p:txBody>
          <a:bodyPr>
            <a:normAutofit/>
          </a:bodyPr>
          <a:lstStyle/>
          <a:p>
            <a:pPr algn="ctr"/>
            <a:r>
              <a:rPr kumimoji="1" lang="ja-JP" altLang="en-US" dirty="0" smtClean="0"/>
              <a:t>②</a:t>
            </a:r>
            <a:r>
              <a:rPr kumimoji="1" lang="ja-JP" altLang="en-US" dirty="0" smtClean="0">
                <a:solidFill>
                  <a:srgbClr val="FF0000"/>
                </a:solidFill>
              </a:rPr>
              <a:t>「スマホとアプリ」の配布</a:t>
            </a:r>
            <a:r>
              <a:rPr kumimoji="1" lang="en-US" altLang="ja-JP" dirty="0" smtClean="0">
                <a:solidFill>
                  <a:srgbClr val="FF0000"/>
                </a:solidFill>
              </a:rPr>
              <a:t/>
            </a:r>
            <a:br>
              <a:rPr kumimoji="1" lang="en-US" altLang="ja-JP" dirty="0" smtClean="0">
                <a:solidFill>
                  <a:srgbClr val="FF0000"/>
                </a:solidFill>
              </a:rPr>
            </a:br>
            <a:r>
              <a:rPr lang="ja-JP" altLang="en-US" dirty="0" smtClean="0">
                <a:solidFill>
                  <a:srgbClr val="FF0000"/>
                </a:solidFill>
              </a:rPr>
              <a:t>普及すれば顔パスも併用</a:t>
            </a:r>
            <a:endParaRPr kumimoji="1" lang="ja-JP" altLang="en-US" dirty="0">
              <a:solidFill>
                <a:srgbClr val="FF0000"/>
              </a:solidFill>
            </a:endParaRPr>
          </a:p>
        </p:txBody>
      </p:sp>
      <p:sp>
        <p:nvSpPr>
          <p:cNvPr id="3" name="コンテンツ プレースホルダ 2"/>
          <p:cNvSpPr>
            <a:spLocks noGrp="1"/>
          </p:cNvSpPr>
          <p:nvPr>
            <p:ph idx="1"/>
          </p:nvPr>
        </p:nvSpPr>
        <p:spPr/>
        <p:txBody>
          <a:bodyPr/>
          <a:lstStyle/>
          <a:p>
            <a:r>
              <a:rPr lang="ja-JP" altLang="ja-JP" dirty="0" smtClean="0"/>
              <a:t>効率的配車のためには、利用者の位置情報が把握できると便利</a:t>
            </a:r>
            <a:r>
              <a:rPr lang="ja-JP" altLang="en-US" dirty="0" smtClean="0"/>
              <a:t>、</a:t>
            </a:r>
            <a:r>
              <a:rPr lang="ja-JP" altLang="ja-JP" dirty="0" smtClean="0"/>
              <a:t>利用者への配車情報もスマートフォンで送信</a:t>
            </a:r>
          </a:p>
          <a:p>
            <a:r>
              <a:rPr lang="en-US" altLang="ja-JP" dirty="0" smtClean="0"/>
              <a:t> </a:t>
            </a:r>
            <a:r>
              <a:rPr lang="ja-JP" altLang="ja-JP" dirty="0" smtClean="0"/>
              <a:t>必要があれば簡易な専用アプリを作成し、普及させる</a:t>
            </a:r>
            <a:r>
              <a:rPr lang="ja-JP" altLang="en-US" dirty="0" smtClean="0"/>
              <a:t>が、</a:t>
            </a:r>
            <a:r>
              <a:rPr lang="ja-JP" altLang="ja-JP" dirty="0" smtClean="0"/>
              <a:t>既存のアプリで活用できるのもがあればそれでもよい</a:t>
            </a:r>
            <a:r>
              <a:rPr lang="en-US" altLang="ja-JP" dirty="0" smtClean="0"/>
              <a:t> </a:t>
            </a:r>
          </a:p>
          <a:p>
            <a:r>
              <a:rPr lang="ja-JP" altLang="en-US" dirty="0" smtClean="0"/>
              <a:t>スマホとアプリを持つことにより乗り放題サービス会員（旅行業商品購入者）とみなす</a:t>
            </a:r>
            <a:endParaRPr lang="ja-JP" altLang="ja-JP" dirty="0" smtClean="0"/>
          </a:p>
          <a:p>
            <a:endParaRPr kumimoji="1" lang="ja-JP" altLang="en-US" dirty="0"/>
          </a:p>
        </p:txBody>
      </p:sp>
    </p:spTree>
    <p:extLst>
      <p:ext uri="{BB962C8B-B14F-4D97-AF65-F5344CB8AC3E}">
        <p14:creationId xmlns:p14="http://schemas.microsoft.com/office/powerpoint/2010/main" val="2917458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1325652"/>
          </a:xfrm>
          <a:ln>
            <a:solidFill>
              <a:schemeClr val="tx1">
                <a:lumMod val="95000"/>
                <a:lumOff val="5000"/>
              </a:schemeClr>
            </a:solidFill>
          </a:ln>
        </p:spPr>
        <p:txBody>
          <a:bodyPr/>
          <a:lstStyle/>
          <a:p>
            <a:pPr algn="ctr"/>
            <a:r>
              <a:rPr kumimoji="1" lang="ja-JP" altLang="en-US" dirty="0" smtClean="0"/>
              <a:t>スマホ配車</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「流しサービス」が発達している日本、特に大都市ではスマホ配車ニーズが低い</a:t>
            </a:r>
            <a:endParaRPr kumimoji="1" lang="en-US" altLang="ja-JP" dirty="0" smtClean="0"/>
          </a:p>
          <a:p>
            <a:r>
              <a:rPr lang="ja-JP" altLang="en-US" dirty="0" smtClean="0"/>
              <a:t>今後、スマホ配車になれた外国人の増加の可能性があり、定額運賃制度へのニーズが高まるであろう。</a:t>
            </a:r>
            <a:endParaRPr lang="en-US" altLang="ja-JP" dirty="0" smtClean="0"/>
          </a:p>
          <a:p>
            <a:r>
              <a:rPr lang="ja-JP" altLang="en-US" dirty="0" smtClean="0"/>
              <a:t>東京オリンピックを契機に、中国人の観光ビザ制度は廃止されるであろう</a:t>
            </a:r>
            <a:endParaRPr lang="en-US" altLang="ja-JP" dirty="0" smtClean="0"/>
          </a:p>
          <a:p>
            <a:r>
              <a:rPr lang="ja-JP" altLang="en-US" dirty="0" smtClean="0"/>
              <a:t>人流</a:t>
            </a:r>
            <a:r>
              <a:rPr lang="ja-JP" altLang="en-US" dirty="0"/>
              <a:t>大国</a:t>
            </a:r>
            <a:r>
              <a:rPr lang="ja-JP" altLang="en-US" dirty="0" smtClean="0"/>
              <a:t>の</a:t>
            </a:r>
            <a:r>
              <a:rPr lang="ja-JP" altLang="en-US" dirty="0"/>
              <a:t>中国</a:t>
            </a:r>
            <a:r>
              <a:rPr lang="ja-JP" altLang="en-US" dirty="0" smtClean="0"/>
              <a:t>では、スマホ配車が普及しているから、日本の企業も対応が迫られる</a:t>
            </a:r>
            <a:endParaRPr lang="en-US" altLang="ja-JP" dirty="0" smtClean="0"/>
          </a:p>
          <a:p>
            <a:endParaRPr kumimoji="1" lang="ja-JP" altLang="en-US" dirty="0"/>
          </a:p>
        </p:txBody>
      </p:sp>
    </p:spTree>
    <p:extLst>
      <p:ext uri="{BB962C8B-B14F-4D97-AF65-F5344CB8AC3E}">
        <p14:creationId xmlns:p14="http://schemas.microsoft.com/office/powerpoint/2010/main" val="919094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54577"/>
            <a:ext cx="10515600" cy="1325563"/>
          </a:xfrm>
          <a:ln>
            <a:solidFill>
              <a:schemeClr val="accent1"/>
            </a:solidFill>
          </a:ln>
        </p:spPr>
        <p:txBody>
          <a:bodyPr/>
          <a:lstStyle/>
          <a:p>
            <a:pPr algn="ctr"/>
            <a:r>
              <a:rPr lang="ja-JP" altLang="ja-JP" dirty="0" smtClean="0"/>
              <a:t>物流管理の世界</a:t>
            </a:r>
            <a:endParaRPr kumimoji="1" lang="ja-JP" altLang="en-US" dirty="0"/>
          </a:p>
        </p:txBody>
      </p:sp>
      <p:sp>
        <p:nvSpPr>
          <p:cNvPr id="3" name="コンテンツ プレースホルダ 2"/>
          <p:cNvSpPr>
            <a:spLocks noGrp="1"/>
          </p:cNvSpPr>
          <p:nvPr>
            <p:ph idx="1"/>
          </p:nvPr>
        </p:nvSpPr>
        <p:spPr>
          <a:xfrm>
            <a:off x="474453" y="1600200"/>
            <a:ext cx="11231592" cy="5257800"/>
          </a:xfrm>
        </p:spPr>
        <p:txBody>
          <a:bodyPr>
            <a:normAutofit fontScale="92500" lnSpcReduction="10000"/>
          </a:bodyPr>
          <a:lstStyle/>
          <a:p>
            <a:r>
              <a:rPr lang="en-US" altLang="ja-JP" sz="4000" dirty="0" smtClean="0"/>
              <a:t>1920</a:t>
            </a:r>
            <a:r>
              <a:rPr lang="ja-JP" altLang="ja-JP" sz="4000" dirty="0"/>
              <a:t>年代に米国で</a:t>
            </a:r>
            <a:r>
              <a:rPr lang="en-US" altLang="ja-JP" sz="4000" b="1" dirty="0">
                <a:solidFill>
                  <a:srgbClr val="FF0000"/>
                </a:solidFill>
              </a:rPr>
              <a:t>physical distribution </a:t>
            </a:r>
            <a:r>
              <a:rPr lang="ja-JP" altLang="ja-JP" sz="4000" dirty="0"/>
              <a:t>の</a:t>
            </a:r>
            <a:r>
              <a:rPr lang="ja-JP" altLang="ja-JP" sz="4000" dirty="0" smtClean="0"/>
              <a:t>概念が</a:t>
            </a:r>
            <a:r>
              <a:rPr lang="ja-JP" altLang="en-US" sz="4000" dirty="0" smtClean="0"/>
              <a:t>誕生</a:t>
            </a:r>
            <a:endParaRPr lang="en-US" altLang="ja-JP" sz="4000" dirty="0" smtClean="0"/>
          </a:p>
          <a:p>
            <a:r>
              <a:rPr lang="ja-JP" altLang="en-US" sz="4000" dirty="0" smtClean="0"/>
              <a:t>次に、</a:t>
            </a:r>
            <a:r>
              <a:rPr lang="ja-JP" altLang="ja-JP" sz="4000" dirty="0" smtClean="0"/>
              <a:t>調達</a:t>
            </a:r>
            <a:r>
              <a:rPr lang="ja-JP" altLang="ja-JP" sz="4000" dirty="0"/>
              <a:t>段階も含めた</a:t>
            </a:r>
            <a:r>
              <a:rPr lang="en-US" altLang="ja-JP" sz="4000" b="1" dirty="0">
                <a:solidFill>
                  <a:srgbClr val="FF0000"/>
                </a:solidFill>
              </a:rPr>
              <a:t>Logistics</a:t>
            </a:r>
            <a:r>
              <a:rPr lang="ja-JP" altLang="ja-JP" sz="4000" dirty="0"/>
              <a:t>概念</a:t>
            </a:r>
            <a:r>
              <a:rPr lang="ja-JP" altLang="ja-JP" sz="4000" dirty="0" smtClean="0"/>
              <a:t>が</a:t>
            </a:r>
            <a:r>
              <a:rPr lang="ja-JP" altLang="en-US" sz="4000" dirty="0" smtClean="0"/>
              <a:t>登場</a:t>
            </a:r>
            <a:endParaRPr lang="en-US" altLang="ja-JP" sz="4000" dirty="0" smtClean="0"/>
          </a:p>
          <a:p>
            <a:r>
              <a:rPr lang="ja-JP" altLang="ja-JP" sz="4000" dirty="0" smtClean="0"/>
              <a:t>在庫</a:t>
            </a:r>
            <a:r>
              <a:rPr lang="ja-JP" altLang="ja-JP" sz="4000" dirty="0"/>
              <a:t>コストの削減は限りなく注文を受けてから生産する状態に近づけることに</a:t>
            </a:r>
            <a:r>
              <a:rPr lang="ja-JP" altLang="ja-JP" sz="4000" dirty="0" smtClean="0"/>
              <a:t>あ</a:t>
            </a:r>
            <a:r>
              <a:rPr lang="ja-JP" altLang="en-US" sz="4000" dirty="0" smtClean="0"/>
              <a:t>る。このため、</a:t>
            </a:r>
            <a:r>
              <a:rPr lang="ja-JP" altLang="ja-JP" sz="4000" dirty="0" smtClean="0"/>
              <a:t>組織</a:t>
            </a:r>
            <a:r>
              <a:rPr lang="ja-JP" altLang="ja-JP" sz="4000" dirty="0"/>
              <a:t>の枠を超えた総合物流の</a:t>
            </a:r>
            <a:r>
              <a:rPr lang="ja-JP" altLang="ja-JP" sz="4000" b="1" dirty="0">
                <a:solidFill>
                  <a:srgbClr val="FF0000"/>
                </a:solidFill>
              </a:rPr>
              <a:t>サプライ・チェーン・マネジメント（</a:t>
            </a:r>
            <a:r>
              <a:rPr lang="en-US" altLang="ja-JP" sz="4000" b="1" dirty="0">
                <a:solidFill>
                  <a:srgbClr val="FF0000"/>
                </a:solidFill>
              </a:rPr>
              <a:t>SCM</a:t>
            </a:r>
            <a:r>
              <a:rPr lang="ja-JP" altLang="ja-JP" sz="4000" b="1" dirty="0" smtClean="0">
                <a:solidFill>
                  <a:srgbClr val="FF0000"/>
                </a:solidFill>
              </a:rPr>
              <a:t>）</a:t>
            </a:r>
            <a:r>
              <a:rPr lang="ja-JP" altLang="en-US" sz="4000" dirty="0"/>
              <a:t>概念が</a:t>
            </a:r>
            <a:r>
              <a:rPr lang="ja-JP" altLang="en-US" sz="4000" dirty="0" smtClean="0"/>
              <a:t>誕生</a:t>
            </a:r>
            <a:endParaRPr lang="en-US" altLang="ja-JP" sz="4000" dirty="0" smtClean="0"/>
          </a:p>
          <a:p>
            <a:r>
              <a:rPr lang="ja-JP" altLang="en-US" sz="4000" dirty="0" smtClean="0"/>
              <a:t>次に、</a:t>
            </a:r>
            <a:r>
              <a:rPr lang="en-US" altLang="ja-JP" sz="4000" dirty="0" smtClean="0"/>
              <a:t>199</a:t>
            </a:r>
            <a:r>
              <a:rPr lang="ja-JP" altLang="ja-JP" sz="4000" dirty="0"/>
              <a:t>年代に</a:t>
            </a:r>
            <a:r>
              <a:rPr lang="ja-JP" altLang="ja-JP" sz="4000" b="1" dirty="0">
                <a:solidFill>
                  <a:srgbClr val="FF0000"/>
                </a:solidFill>
              </a:rPr>
              <a:t>サード・パーティー・ロジスティクス</a:t>
            </a:r>
            <a:r>
              <a:rPr lang="en-US" altLang="ja-JP" sz="4000" b="1" dirty="0">
                <a:solidFill>
                  <a:srgbClr val="FF0000"/>
                </a:solidFill>
              </a:rPr>
              <a:t> (3PL)</a:t>
            </a:r>
            <a:r>
              <a:rPr lang="ja-JP" altLang="ja-JP" sz="4000" dirty="0"/>
              <a:t>が企業戦略として取り入れられるように</a:t>
            </a:r>
            <a:r>
              <a:rPr lang="ja-JP" altLang="ja-JP" sz="4000" dirty="0" smtClean="0"/>
              <a:t>発展</a:t>
            </a:r>
            <a:endParaRPr lang="en-US" altLang="ja-JP" sz="4000" dirty="0" smtClean="0"/>
          </a:p>
          <a:p>
            <a:r>
              <a:rPr lang="ja-JP" altLang="en-US" sz="4000" dirty="0"/>
              <a:t>これらを</a:t>
            </a:r>
            <a:r>
              <a:rPr lang="ja-JP" altLang="ja-JP" sz="4000" dirty="0"/>
              <a:t>可能ならしめる基盤</a:t>
            </a:r>
            <a:r>
              <a:rPr lang="ja-JP" altLang="en-US" sz="4000" dirty="0"/>
              <a:t>は</a:t>
            </a:r>
            <a:r>
              <a:rPr lang="ja-JP" altLang="ja-JP" sz="4000" dirty="0"/>
              <a:t>　</a:t>
            </a:r>
            <a:r>
              <a:rPr lang="ja-JP" altLang="en-US" sz="4000" b="1" dirty="0">
                <a:solidFill>
                  <a:srgbClr val="FF0000"/>
                </a:solidFill>
              </a:rPr>
              <a:t>①物流</a:t>
            </a:r>
            <a:r>
              <a:rPr lang="ja-JP" altLang="ja-JP" sz="4000" b="1" dirty="0">
                <a:solidFill>
                  <a:srgbClr val="FF0000"/>
                </a:solidFill>
              </a:rPr>
              <a:t>手段の多様化と</a:t>
            </a:r>
            <a:r>
              <a:rPr lang="ja-JP" altLang="en-US" sz="4000" b="1" dirty="0">
                <a:solidFill>
                  <a:srgbClr val="FF0000"/>
                </a:solidFill>
              </a:rPr>
              <a:t>飽和化　②</a:t>
            </a:r>
            <a:r>
              <a:rPr lang="en-US" altLang="ja-JP" sz="4000" b="1" dirty="0">
                <a:solidFill>
                  <a:srgbClr val="FF0000"/>
                </a:solidFill>
              </a:rPr>
              <a:t>ITC</a:t>
            </a:r>
            <a:r>
              <a:rPr lang="ja-JP" altLang="ja-JP" sz="4000" b="1" dirty="0">
                <a:solidFill>
                  <a:srgbClr val="FF0000"/>
                </a:solidFill>
              </a:rPr>
              <a:t>の進展</a:t>
            </a:r>
            <a:r>
              <a:rPr lang="ja-JP" altLang="ja-JP" sz="4000" dirty="0"/>
              <a:t>であり、</a:t>
            </a:r>
            <a:r>
              <a:rPr lang="ja-JP" altLang="en-US" sz="4000" dirty="0"/>
              <a:t>「</a:t>
            </a:r>
            <a:r>
              <a:rPr lang="ja-JP" altLang="ja-JP" sz="4000" b="1" dirty="0">
                <a:solidFill>
                  <a:srgbClr val="FF0000"/>
                </a:solidFill>
              </a:rPr>
              <a:t>規制</a:t>
            </a:r>
            <a:r>
              <a:rPr lang="ja-JP" altLang="en-US" sz="4000" b="1" dirty="0">
                <a:solidFill>
                  <a:srgbClr val="FF0000"/>
                </a:solidFill>
              </a:rPr>
              <a:t>緩和</a:t>
            </a:r>
            <a:r>
              <a:rPr lang="ja-JP" altLang="en-US" sz="4000" dirty="0"/>
              <a:t>」</a:t>
            </a:r>
            <a:r>
              <a:rPr lang="ja-JP" altLang="ja-JP" sz="4000" dirty="0"/>
              <a:t>が</a:t>
            </a:r>
            <a:r>
              <a:rPr lang="ja-JP" altLang="ja-JP" sz="4000" dirty="0" smtClean="0"/>
              <a:t>実施</a:t>
            </a:r>
            <a:endParaRPr lang="en-US" altLang="ja-JP" sz="4000" dirty="0" smtClean="0"/>
          </a:p>
          <a:p>
            <a:endParaRPr kumimoji="1" lang="ja-JP" altLang="en-US" dirty="0"/>
          </a:p>
        </p:txBody>
      </p:sp>
    </p:spTree>
    <p:extLst>
      <p:ext uri="{BB962C8B-B14F-4D97-AF65-F5344CB8AC3E}">
        <p14:creationId xmlns:p14="http://schemas.microsoft.com/office/powerpoint/2010/main" val="29136736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63213"/>
            <a:ext cx="10515600" cy="1325563"/>
          </a:xfrm>
          <a:ln w="76200">
            <a:solidFill>
              <a:schemeClr val="tx1">
                <a:lumMod val="85000"/>
                <a:lumOff val="15000"/>
              </a:schemeClr>
            </a:solidFill>
          </a:ln>
        </p:spPr>
        <p:txBody>
          <a:bodyPr>
            <a:normAutofit/>
          </a:bodyPr>
          <a:lstStyle/>
          <a:p>
            <a:pPr algn="ctr"/>
            <a:r>
              <a:rPr kumimoji="1" lang="ja-JP" altLang="en-US" dirty="0" smtClean="0"/>
              <a:t>英国と日本の公共交通の考え方</a:t>
            </a:r>
            <a:endParaRPr kumimoji="1" lang="ja-JP" altLang="en-US" dirty="0"/>
          </a:p>
        </p:txBody>
      </p:sp>
      <p:sp>
        <p:nvSpPr>
          <p:cNvPr id="3" name="コンテンツ プレースホルダ 2"/>
          <p:cNvSpPr>
            <a:spLocks noGrp="1"/>
          </p:cNvSpPr>
          <p:nvPr>
            <p:ph idx="1"/>
          </p:nvPr>
        </p:nvSpPr>
        <p:spPr>
          <a:xfrm>
            <a:off x="838199" y="1484784"/>
            <a:ext cx="11066253" cy="5373216"/>
          </a:xfrm>
        </p:spPr>
        <p:txBody>
          <a:bodyPr>
            <a:normAutofit fontScale="85000" lnSpcReduction="20000"/>
          </a:bodyPr>
          <a:lstStyle/>
          <a:p>
            <a:r>
              <a:rPr kumimoji="1" lang="ja-JP" altLang="en-US" dirty="0" smtClean="0"/>
              <a:t>英国　　公共用⇔非公共（自家用）</a:t>
            </a:r>
            <a:endParaRPr kumimoji="1" lang="en-US" altLang="ja-JP" dirty="0" smtClean="0"/>
          </a:p>
          <a:p>
            <a:pPr>
              <a:buNone/>
            </a:pPr>
            <a:r>
              <a:rPr lang="ja-JP" altLang="en-US" dirty="0"/>
              <a:t>　</a:t>
            </a:r>
            <a:r>
              <a:rPr lang="en-US" altLang="ja-JP" dirty="0" smtClean="0"/>
              <a:t>[</a:t>
            </a:r>
            <a:r>
              <a:rPr lang="ja-JP" altLang="en-US" dirty="0" smtClean="0"/>
              <a:t>公共</a:t>
            </a:r>
            <a:r>
              <a:rPr lang="en-US" altLang="ja-JP" dirty="0" smtClean="0"/>
              <a:t>]</a:t>
            </a:r>
            <a:r>
              <a:rPr lang="ja-JP" altLang="en-US" dirty="0" smtClean="0"/>
              <a:t>　　乗合運送（路線バス）</a:t>
            </a:r>
            <a:endParaRPr lang="en-US" altLang="ja-JP" dirty="0" smtClean="0"/>
          </a:p>
          <a:p>
            <a:pPr>
              <a:buNone/>
            </a:pPr>
            <a:r>
              <a:rPr lang="ja-JP" altLang="en-US" dirty="0" smtClean="0"/>
              <a:t>　</a:t>
            </a:r>
            <a:r>
              <a:rPr lang="ja-JP" altLang="en-US" dirty="0"/>
              <a:t>メータ</a:t>
            </a:r>
            <a:r>
              <a:rPr lang="ja-JP" altLang="en-US" dirty="0" smtClean="0"/>
              <a:t>ーを</a:t>
            </a:r>
            <a:r>
              <a:rPr lang="ja-JP" altLang="en-US" dirty="0"/>
              <a:t>使用</a:t>
            </a:r>
            <a:r>
              <a:rPr lang="ja-JP" altLang="en-US" dirty="0" smtClean="0"/>
              <a:t>して「流し営業」をするタクシー（ブラックキャブ）も公共交通に準ずる取扱いになっている</a:t>
            </a:r>
            <a:endParaRPr lang="en-US" altLang="ja-JP" dirty="0" smtClean="0"/>
          </a:p>
          <a:p>
            <a:pPr>
              <a:buNone/>
            </a:pPr>
            <a:r>
              <a:rPr kumimoji="1" lang="ja-JP" altLang="en-US" dirty="0"/>
              <a:t>　</a:t>
            </a:r>
            <a:endParaRPr kumimoji="1" lang="en-US" altLang="ja-JP" dirty="0" smtClean="0"/>
          </a:p>
          <a:p>
            <a:pPr>
              <a:buNone/>
            </a:pPr>
            <a:r>
              <a:rPr lang="ja-JP" altLang="en-US" dirty="0"/>
              <a:t>　</a:t>
            </a:r>
            <a:r>
              <a:rPr kumimoji="1" lang="en-US" altLang="ja-JP" dirty="0" smtClean="0"/>
              <a:t>[</a:t>
            </a:r>
            <a:r>
              <a:rPr kumimoji="1" lang="ja-JP" altLang="en-US" dirty="0" smtClean="0"/>
              <a:t>非公共</a:t>
            </a:r>
            <a:r>
              <a:rPr kumimoji="1" lang="en-US" altLang="ja-JP" dirty="0" smtClean="0"/>
              <a:t>]</a:t>
            </a:r>
            <a:r>
              <a:rPr kumimoji="1" lang="ja-JP" altLang="en-US" dirty="0" smtClean="0"/>
              <a:t>　</a:t>
            </a:r>
            <a:r>
              <a:rPr kumimoji="1" lang="en-US" altLang="ja-JP" dirty="0" smtClean="0"/>
              <a:t>Private Hired Vehicle</a:t>
            </a:r>
            <a:r>
              <a:rPr kumimoji="1" lang="ja-JP" altLang="en-US" dirty="0" smtClean="0"/>
              <a:t>（</a:t>
            </a:r>
            <a:r>
              <a:rPr kumimoji="1" lang="en-US" altLang="ja-JP" dirty="0" smtClean="0">
                <a:solidFill>
                  <a:srgbClr val="FF0000"/>
                </a:solidFill>
              </a:rPr>
              <a:t>minicab</a:t>
            </a:r>
            <a:r>
              <a:rPr kumimoji="1" lang="ja-JP" altLang="en-US" dirty="0" smtClean="0"/>
              <a:t>）</a:t>
            </a:r>
            <a:endParaRPr kumimoji="1" lang="en-US" altLang="ja-JP" dirty="0" smtClean="0"/>
          </a:p>
          <a:p>
            <a:pPr>
              <a:buNone/>
            </a:pPr>
            <a:r>
              <a:rPr kumimoji="1" lang="ja-JP" altLang="en-US" dirty="0" smtClean="0"/>
              <a:t>　　　　貸切運送は非公共すなわち自家用扱い</a:t>
            </a:r>
            <a:endParaRPr kumimoji="1" lang="en-US" altLang="ja-JP" dirty="0" smtClean="0"/>
          </a:p>
          <a:p>
            <a:pPr>
              <a:buNone/>
            </a:pPr>
            <a:r>
              <a:rPr lang="ja-JP" altLang="en-US" dirty="0"/>
              <a:t>　</a:t>
            </a:r>
            <a:r>
              <a:rPr lang="ja-JP" altLang="en-US" dirty="0" smtClean="0"/>
              <a:t>　　　</a:t>
            </a:r>
            <a:r>
              <a:rPr lang="ja-JP" altLang="en-US" dirty="0" smtClean="0">
                <a:solidFill>
                  <a:srgbClr val="FF0000"/>
                </a:solidFill>
              </a:rPr>
              <a:t>運賃は事前に決まっていなければならない⇒スマホ活用</a:t>
            </a:r>
            <a:endParaRPr kumimoji="1" lang="en-US" altLang="ja-JP" dirty="0" smtClean="0">
              <a:solidFill>
                <a:srgbClr val="FF0000"/>
              </a:solidFill>
            </a:endParaRPr>
          </a:p>
          <a:p>
            <a:pPr>
              <a:buNone/>
            </a:pPr>
            <a:endParaRPr kumimoji="1" lang="en-US" altLang="ja-JP" dirty="0" smtClean="0"/>
          </a:p>
          <a:p>
            <a:r>
              <a:rPr lang="ja-JP" altLang="en-US" dirty="0" smtClean="0"/>
              <a:t>日本　　営業用⇔自家用</a:t>
            </a:r>
            <a:endParaRPr lang="en-US" altLang="ja-JP" dirty="0" smtClean="0"/>
          </a:p>
          <a:p>
            <a:pPr>
              <a:buNone/>
            </a:pPr>
            <a:r>
              <a:rPr lang="ja-JP" altLang="en-US" dirty="0" smtClean="0"/>
              <a:t>　 </a:t>
            </a:r>
            <a:r>
              <a:rPr lang="en-US" altLang="ja-JP" dirty="0" smtClean="0"/>
              <a:t>[</a:t>
            </a:r>
            <a:r>
              <a:rPr lang="ja-JP" altLang="en-US" dirty="0" smtClean="0"/>
              <a:t>営業用］　直接の対価性、反復性</a:t>
            </a:r>
            <a:endParaRPr lang="en-US" altLang="ja-JP" dirty="0" smtClean="0"/>
          </a:p>
          <a:p>
            <a:pPr>
              <a:buNone/>
            </a:pPr>
            <a:r>
              <a:rPr lang="ja-JP" altLang="en-US" dirty="0" smtClean="0"/>
              <a:t>　 </a:t>
            </a:r>
            <a:r>
              <a:rPr lang="en-US" altLang="ja-JP" dirty="0" smtClean="0"/>
              <a:t>[</a:t>
            </a:r>
            <a:r>
              <a:rPr lang="ja-JP" altLang="en-US" dirty="0" smtClean="0"/>
              <a:t>自家用］　営業用以外はすべて　</a:t>
            </a:r>
            <a:endParaRPr lang="en-US" altLang="ja-JP" dirty="0" smtClean="0"/>
          </a:p>
          <a:p>
            <a:pPr>
              <a:buNone/>
            </a:pPr>
            <a:r>
              <a:rPr lang="ja-JP" altLang="en-US" dirty="0" smtClean="0"/>
              <a:t>　　　　　　　　　レンタカー、運転代行等</a:t>
            </a:r>
            <a:endParaRPr lang="en-US" altLang="ja-JP" dirty="0" smtClean="0"/>
          </a:p>
          <a:p>
            <a:pPr>
              <a:buNone/>
            </a:pPr>
            <a:r>
              <a:rPr kumimoji="1" lang="ja-JP" altLang="en-US" dirty="0"/>
              <a:t>　</a:t>
            </a:r>
            <a:r>
              <a:rPr kumimoji="1" lang="ja-JP" altLang="en-US" dirty="0" smtClean="0"/>
              <a:t>　　　　　　　営業用は英訳できない</a:t>
            </a:r>
            <a:endParaRPr kumimoji="1" lang="ja-JP" altLang="en-US" dirty="0"/>
          </a:p>
        </p:txBody>
      </p:sp>
    </p:spTree>
    <p:extLst>
      <p:ext uri="{BB962C8B-B14F-4D97-AF65-F5344CB8AC3E}">
        <p14:creationId xmlns:p14="http://schemas.microsoft.com/office/powerpoint/2010/main" val="31506646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pPr algn="ctr"/>
            <a:r>
              <a:rPr kumimoji="1" lang="ja-JP" altLang="en-US" dirty="0" smtClean="0"/>
              <a:t>日本における定額</a:t>
            </a:r>
            <a:r>
              <a:rPr lang="ja-JP" altLang="en-US" dirty="0" smtClean="0"/>
              <a:t>タクシー問題</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公共交通機関は法律で確定運賃、事前公示であることが一般的</a:t>
            </a:r>
            <a:endParaRPr kumimoji="1" lang="en-US" altLang="ja-JP" dirty="0" smtClean="0"/>
          </a:p>
          <a:p>
            <a:r>
              <a:rPr lang="ja-JP" altLang="en-US" dirty="0"/>
              <a:t>タクシ</a:t>
            </a:r>
            <a:r>
              <a:rPr lang="ja-JP" altLang="en-US" dirty="0" smtClean="0"/>
              <a:t>ーの時間距離併用制は特殊。混雑リスクの問題は経営問題として処理すべきで、利用者リスクは廃止すべきではないか</a:t>
            </a:r>
            <a:endParaRPr lang="en-US" altLang="ja-JP" dirty="0" smtClean="0"/>
          </a:p>
          <a:p>
            <a:r>
              <a:rPr kumimoji="1" lang="ja-JP" altLang="en-US" dirty="0" smtClean="0"/>
              <a:t>道路</a:t>
            </a:r>
            <a:r>
              <a:rPr kumimoji="1" lang="ja-JP" altLang="en-US" dirty="0"/>
              <a:t>ネットワーク</a:t>
            </a:r>
            <a:r>
              <a:rPr kumimoji="1" lang="ja-JP" altLang="en-US" dirty="0" smtClean="0"/>
              <a:t>の概成と交通情報手段の普及により、確定運賃制の検討が必要になって</a:t>
            </a:r>
            <a:r>
              <a:rPr lang="ja-JP" altLang="en-US" dirty="0" smtClean="0"/>
              <a:t>きているのではないか</a:t>
            </a:r>
            <a:endParaRPr lang="en-US" altLang="ja-JP" dirty="0"/>
          </a:p>
          <a:p>
            <a:r>
              <a:rPr lang="ja-JP" altLang="en-US" dirty="0"/>
              <a:t>特</a:t>
            </a:r>
            <a:r>
              <a:rPr lang="ja-JP" altLang="en-US" dirty="0" smtClean="0"/>
              <a:t>に外国人</a:t>
            </a:r>
            <a:r>
              <a:rPr lang="ja-JP" altLang="en-US" dirty="0"/>
              <a:t>等</a:t>
            </a:r>
            <a:r>
              <a:rPr lang="ja-JP" altLang="en-US" dirty="0" smtClean="0"/>
              <a:t>には確定運賃が安心感を与える</a:t>
            </a:r>
            <a:endParaRPr lang="en-US" altLang="ja-JP" dirty="0" smtClean="0"/>
          </a:p>
          <a:p>
            <a:r>
              <a:rPr kumimoji="1" lang="ja-JP" altLang="en-US" dirty="0"/>
              <a:t>旅行業</a:t>
            </a:r>
            <a:r>
              <a:rPr kumimoji="1" lang="ja-JP" altLang="en-US" dirty="0" smtClean="0"/>
              <a:t>の</a:t>
            </a:r>
            <a:r>
              <a:rPr kumimoji="1" lang="ja-JP" altLang="en-US" dirty="0"/>
              <a:t>活用</a:t>
            </a:r>
            <a:r>
              <a:rPr kumimoji="1" lang="ja-JP" altLang="en-US" dirty="0" smtClean="0"/>
              <a:t>により、「らくらくタクシー」「たくあしくん」「</a:t>
            </a:r>
            <a:r>
              <a:rPr kumimoji="1" lang="en-US" altLang="ja-JP" dirty="0" smtClean="0"/>
              <a:t>Uber</a:t>
            </a:r>
            <a:r>
              <a:rPr kumimoji="1" lang="ja-JP" altLang="en-US" dirty="0" smtClean="0"/>
              <a:t>　Ｘ」</a:t>
            </a:r>
            <a:r>
              <a:rPr kumimoji="1" lang="ja-JP" altLang="en-US" dirty="0" smtClean="0"/>
              <a:t>が手配旅行商品、「</a:t>
            </a:r>
            <a:r>
              <a:rPr kumimoji="1" lang="en-US" altLang="ja-JP" dirty="0" smtClean="0"/>
              <a:t>Uber</a:t>
            </a:r>
            <a:r>
              <a:rPr kumimoji="1" lang="ja-JP" altLang="en-US" dirty="0" smtClean="0"/>
              <a:t>　</a:t>
            </a:r>
            <a:r>
              <a:rPr kumimoji="1" lang="en-US" altLang="ja-JP" dirty="0" smtClean="0"/>
              <a:t>BLACK</a:t>
            </a:r>
            <a:r>
              <a:rPr kumimoji="1" lang="ja-JP" altLang="en-US" dirty="0" smtClean="0"/>
              <a:t>」や各地の観光タクシー商品等</a:t>
            </a:r>
            <a:r>
              <a:rPr kumimoji="1" lang="ja-JP" altLang="en-US" dirty="0" smtClean="0"/>
              <a:t>がパック旅行商品として提供されている</a:t>
            </a:r>
            <a:endParaRPr kumimoji="1" lang="ja-JP" altLang="en-US" dirty="0"/>
          </a:p>
        </p:txBody>
      </p:sp>
    </p:spTree>
    <p:extLst>
      <p:ext uri="{BB962C8B-B14F-4D97-AF65-F5344CB8AC3E}">
        <p14:creationId xmlns:p14="http://schemas.microsoft.com/office/powerpoint/2010/main" val="2118420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57864" y="116632"/>
            <a:ext cx="8752936" cy="1143000"/>
          </a:xfrm>
          <a:ln w="28575">
            <a:solidFill>
              <a:schemeClr val="tx1">
                <a:lumMod val="95000"/>
                <a:lumOff val="5000"/>
              </a:schemeClr>
            </a:solidFill>
          </a:ln>
        </p:spPr>
        <p:txBody>
          <a:bodyPr>
            <a:normAutofit fontScale="90000"/>
          </a:bodyPr>
          <a:lstStyle/>
          <a:p>
            <a:r>
              <a:rPr lang="ja-JP" altLang="en-US" dirty="0">
                <a:solidFill>
                  <a:srgbClr val="FF0000"/>
                </a:solidFill>
              </a:rPr>
              <a:t>参考</a:t>
            </a:r>
            <a:r>
              <a:rPr kumimoji="1" lang="ja-JP" altLang="en-US" dirty="0" smtClean="0"/>
              <a:t>　　　　　Ａｉｒｂｎｂ誕生の背景</a:t>
            </a:r>
            <a:r>
              <a:rPr kumimoji="1" lang="en-US" altLang="ja-JP" dirty="0" smtClean="0"/>
              <a:t/>
            </a:r>
            <a:br>
              <a:rPr kumimoji="1" lang="en-US" altLang="ja-JP" dirty="0" smtClean="0"/>
            </a:br>
            <a:r>
              <a:rPr kumimoji="1" lang="ja-JP" altLang="en-US" dirty="0" smtClean="0"/>
              <a:t>　　　　　　　　　</a:t>
            </a:r>
            <a:r>
              <a:rPr lang="ja-JP" altLang="en-US" sz="3600" dirty="0" smtClean="0"/>
              <a:t>～</a:t>
            </a:r>
            <a:r>
              <a:rPr lang="ja-JP" altLang="en-US" sz="3600" dirty="0"/>
              <a:t>住と宿の相対化～</a:t>
            </a:r>
          </a:p>
        </p:txBody>
      </p:sp>
      <p:sp>
        <p:nvSpPr>
          <p:cNvPr id="4" name="正方形/長方形 3"/>
          <p:cNvSpPr/>
          <p:nvPr/>
        </p:nvSpPr>
        <p:spPr>
          <a:xfrm>
            <a:off x="2207568" y="4653136"/>
            <a:ext cx="2736304" cy="79208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dirty="0">
                <a:solidFill>
                  <a:schemeClr val="tx1">
                    <a:lumMod val="95000"/>
                    <a:lumOff val="5000"/>
                  </a:schemeClr>
                </a:solidFill>
              </a:rPr>
              <a:t>居所</a:t>
            </a:r>
          </a:p>
        </p:txBody>
      </p:sp>
      <p:sp>
        <p:nvSpPr>
          <p:cNvPr id="5" name="正方形/長方形 4"/>
          <p:cNvSpPr/>
          <p:nvPr/>
        </p:nvSpPr>
        <p:spPr>
          <a:xfrm>
            <a:off x="1775520" y="2204864"/>
            <a:ext cx="2736304" cy="144016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dirty="0">
                <a:solidFill>
                  <a:schemeClr val="tx1">
                    <a:lumMod val="95000"/>
                    <a:lumOff val="5000"/>
                  </a:schemeClr>
                </a:solidFill>
              </a:rPr>
              <a:t>宿所</a:t>
            </a:r>
            <a:endParaRPr lang="en-US" altLang="ja-JP" sz="4800" dirty="0">
              <a:solidFill>
                <a:schemeClr val="tx1">
                  <a:lumMod val="95000"/>
                  <a:lumOff val="5000"/>
                </a:schemeClr>
              </a:solidFill>
            </a:endParaRPr>
          </a:p>
          <a:p>
            <a:pPr algn="ctr"/>
            <a:endParaRPr lang="ja-JP" altLang="en-US" sz="4800" dirty="0">
              <a:solidFill>
                <a:schemeClr val="tx1">
                  <a:lumMod val="95000"/>
                  <a:lumOff val="5000"/>
                </a:schemeClr>
              </a:solidFill>
            </a:endParaRPr>
          </a:p>
        </p:txBody>
      </p:sp>
      <p:sp>
        <p:nvSpPr>
          <p:cNvPr id="6" name="テキスト ボックス 5"/>
          <p:cNvSpPr txBox="1"/>
          <p:nvPr/>
        </p:nvSpPr>
        <p:spPr>
          <a:xfrm>
            <a:off x="5807968" y="2300680"/>
            <a:ext cx="2304256" cy="1200329"/>
          </a:xfrm>
          <a:prstGeom prst="rect">
            <a:avLst/>
          </a:prstGeom>
          <a:noFill/>
          <a:ln w="28575">
            <a:solidFill>
              <a:srgbClr val="C00000"/>
            </a:solidFill>
          </a:ln>
        </p:spPr>
        <p:txBody>
          <a:bodyPr wrap="square" rtlCol="0">
            <a:spAutoFit/>
          </a:bodyPr>
          <a:lstStyle/>
          <a:p>
            <a:pPr algn="ctr"/>
            <a:r>
              <a:rPr lang="ja-JP" altLang="en-US" sz="3600" dirty="0"/>
              <a:t>下宿</a:t>
            </a:r>
            <a:endParaRPr lang="en-US" altLang="ja-JP" sz="3600" dirty="0"/>
          </a:p>
          <a:p>
            <a:pPr algn="ctr"/>
            <a:r>
              <a:rPr lang="ja-JP" altLang="en-US" sz="3600" dirty="0"/>
              <a:t>簡易宿所</a:t>
            </a:r>
          </a:p>
        </p:txBody>
      </p:sp>
      <p:sp>
        <p:nvSpPr>
          <p:cNvPr id="7" name="テキスト ボックス 6"/>
          <p:cNvSpPr txBox="1"/>
          <p:nvPr/>
        </p:nvSpPr>
        <p:spPr>
          <a:xfrm>
            <a:off x="1937334" y="2996953"/>
            <a:ext cx="2430474" cy="584775"/>
          </a:xfrm>
          <a:prstGeom prst="rect">
            <a:avLst/>
          </a:prstGeom>
          <a:noFill/>
        </p:spPr>
        <p:txBody>
          <a:bodyPr wrap="none" rtlCol="0">
            <a:spAutoFit/>
          </a:bodyPr>
          <a:lstStyle/>
          <a:p>
            <a:r>
              <a:rPr lang="ja-JP" altLang="en-US" sz="3200" dirty="0"/>
              <a:t>ホテル、旅館</a:t>
            </a:r>
          </a:p>
        </p:txBody>
      </p:sp>
      <p:sp>
        <p:nvSpPr>
          <p:cNvPr id="8" name="テキスト ボックス 7"/>
          <p:cNvSpPr txBox="1"/>
          <p:nvPr/>
        </p:nvSpPr>
        <p:spPr>
          <a:xfrm>
            <a:off x="3979892" y="2636912"/>
            <a:ext cx="2332132" cy="923330"/>
          </a:xfrm>
          <a:prstGeom prst="rect">
            <a:avLst/>
          </a:prstGeom>
          <a:noFill/>
          <a:ln w="12700">
            <a:noFill/>
          </a:ln>
        </p:spPr>
        <p:txBody>
          <a:bodyPr wrap="square" rtlCol="0">
            <a:spAutoFit/>
          </a:bodyPr>
          <a:lstStyle/>
          <a:p>
            <a:pPr algn="ctr"/>
            <a:r>
              <a:rPr lang="ja-JP" altLang="en-US" dirty="0">
                <a:solidFill>
                  <a:srgbClr val="FF0000"/>
                </a:solidFill>
              </a:rPr>
              <a:t>旅館業法</a:t>
            </a:r>
            <a:endParaRPr lang="en-US" altLang="ja-JP" dirty="0">
              <a:solidFill>
                <a:srgbClr val="FF0000"/>
              </a:solidFill>
            </a:endParaRPr>
          </a:p>
          <a:p>
            <a:pPr algn="ctr"/>
            <a:r>
              <a:rPr lang="ja-JP" altLang="en-US" dirty="0">
                <a:solidFill>
                  <a:srgbClr val="FF0000"/>
                </a:solidFill>
              </a:rPr>
              <a:t>（有償）</a:t>
            </a:r>
            <a:endParaRPr lang="en-US" altLang="ja-JP" dirty="0">
              <a:solidFill>
                <a:srgbClr val="FF0000"/>
              </a:solidFill>
            </a:endParaRPr>
          </a:p>
          <a:p>
            <a:pPr algn="ctr"/>
            <a:r>
              <a:rPr lang="ja-JP" altLang="en-US" dirty="0">
                <a:solidFill>
                  <a:srgbClr val="FF0000"/>
                </a:solidFill>
              </a:rPr>
              <a:t>住宿混在</a:t>
            </a:r>
          </a:p>
        </p:txBody>
      </p:sp>
      <p:sp>
        <p:nvSpPr>
          <p:cNvPr id="10" name="テキスト ボックス 9"/>
          <p:cNvSpPr txBox="1"/>
          <p:nvPr/>
        </p:nvSpPr>
        <p:spPr>
          <a:xfrm>
            <a:off x="6159982" y="4365105"/>
            <a:ext cx="3464411" cy="830997"/>
          </a:xfrm>
          <a:prstGeom prst="rect">
            <a:avLst/>
          </a:prstGeom>
          <a:noFill/>
          <a:ln w="28575">
            <a:solidFill>
              <a:srgbClr val="C00000"/>
            </a:solidFill>
          </a:ln>
        </p:spPr>
        <p:txBody>
          <a:bodyPr wrap="none" rtlCol="0">
            <a:spAutoFit/>
          </a:bodyPr>
          <a:lstStyle/>
          <a:p>
            <a:pPr algn="ctr"/>
            <a:r>
              <a:rPr lang="ja-JP" altLang="en-US" sz="2400" dirty="0"/>
              <a:t>不動産賃貸</a:t>
            </a:r>
            <a:endParaRPr lang="en-US" altLang="ja-JP" sz="2400" dirty="0"/>
          </a:p>
          <a:p>
            <a:pPr algn="ctr"/>
            <a:r>
              <a:rPr lang="ja-JP" altLang="en-US" sz="2400" dirty="0"/>
              <a:t>マンション、コンドミニアム</a:t>
            </a:r>
          </a:p>
        </p:txBody>
      </p:sp>
      <p:sp>
        <p:nvSpPr>
          <p:cNvPr id="11" name="テキスト ボックス 10"/>
          <p:cNvSpPr txBox="1"/>
          <p:nvPr/>
        </p:nvSpPr>
        <p:spPr>
          <a:xfrm>
            <a:off x="9480377" y="2564905"/>
            <a:ext cx="461665" cy="1246495"/>
          </a:xfrm>
          <a:prstGeom prst="rect">
            <a:avLst/>
          </a:prstGeom>
          <a:noFill/>
          <a:ln w="12700">
            <a:noFill/>
          </a:ln>
        </p:spPr>
        <p:txBody>
          <a:bodyPr vert="eaVert" wrap="none" rtlCol="0">
            <a:spAutoFit/>
          </a:bodyPr>
          <a:lstStyle/>
          <a:p>
            <a:r>
              <a:rPr lang="ja-JP" altLang="en-US" dirty="0"/>
              <a:t>定期借家権</a:t>
            </a:r>
          </a:p>
        </p:txBody>
      </p:sp>
      <p:sp>
        <p:nvSpPr>
          <p:cNvPr id="12" name="下カーブ矢印 11"/>
          <p:cNvSpPr/>
          <p:nvPr/>
        </p:nvSpPr>
        <p:spPr>
          <a:xfrm flipV="1">
            <a:off x="8616280" y="1196752"/>
            <a:ext cx="1224136" cy="4680520"/>
          </a:xfrm>
          <a:prstGeom prst="curvedDownArrow">
            <a:avLst/>
          </a:prstGeom>
          <a:noFill/>
          <a:ln w="317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4" name="上矢印吹き出し 13"/>
          <p:cNvSpPr/>
          <p:nvPr/>
        </p:nvSpPr>
        <p:spPr>
          <a:xfrm>
            <a:off x="1775520" y="5682952"/>
            <a:ext cx="3600400" cy="914400"/>
          </a:xfrm>
          <a:prstGeom prst="upArrowCallout">
            <a:avLst>
              <a:gd name="adj1" fmla="val 50000"/>
              <a:gd name="adj2" fmla="val 167254"/>
              <a:gd name="adj3" fmla="val 25000"/>
              <a:gd name="adj4" fmla="val 5934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a:solidFill>
                  <a:schemeClr val="tx1">
                    <a:lumMod val="95000"/>
                    <a:lumOff val="5000"/>
                  </a:schemeClr>
                </a:solidFill>
              </a:rPr>
              <a:t>定住社会の誕生</a:t>
            </a:r>
          </a:p>
        </p:txBody>
      </p:sp>
      <p:sp>
        <p:nvSpPr>
          <p:cNvPr id="15" name="上矢印 14"/>
          <p:cNvSpPr/>
          <p:nvPr/>
        </p:nvSpPr>
        <p:spPr>
          <a:xfrm>
            <a:off x="2567608" y="3815330"/>
            <a:ext cx="2016224" cy="621783"/>
          </a:xfrm>
          <a:prstGeom prst="up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lumMod val="95000"/>
                    <a:lumOff val="5000"/>
                  </a:schemeClr>
                </a:solidFill>
              </a:rPr>
              <a:t>旅行</a:t>
            </a:r>
          </a:p>
        </p:txBody>
      </p:sp>
      <p:sp>
        <p:nvSpPr>
          <p:cNvPr id="16" name="右矢印 15"/>
          <p:cNvSpPr/>
          <p:nvPr/>
        </p:nvSpPr>
        <p:spPr>
          <a:xfrm>
            <a:off x="5303912" y="5301208"/>
            <a:ext cx="1008112" cy="936104"/>
          </a:xfrm>
          <a:prstGeom prst="right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lumMod val="95000"/>
                    <a:lumOff val="5000"/>
                  </a:schemeClr>
                </a:solidFill>
              </a:rPr>
              <a:t>持つ</a:t>
            </a:r>
          </a:p>
        </p:txBody>
      </p:sp>
      <p:sp>
        <p:nvSpPr>
          <p:cNvPr id="17" name="右矢印 16"/>
          <p:cNvSpPr/>
          <p:nvPr/>
        </p:nvSpPr>
        <p:spPr>
          <a:xfrm>
            <a:off x="5231904" y="4221088"/>
            <a:ext cx="1080120" cy="936104"/>
          </a:xfrm>
          <a:prstGeom prst="right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lumMod val="95000"/>
                    <a:lumOff val="5000"/>
                  </a:schemeClr>
                </a:solidFill>
              </a:rPr>
              <a:t>借りる</a:t>
            </a:r>
          </a:p>
        </p:txBody>
      </p:sp>
      <p:sp>
        <p:nvSpPr>
          <p:cNvPr id="18" name="正方形/長方形 17"/>
          <p:cNvSpPr/>
          <p:nvPr/>
        </p:nvSpPr>
        <p:spPr>
          <a:xfrm>
            <a:off x="6456040" y="5805264"/>
            <a:ext cx="2160240" cy="79208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a:solidFill>
                  <a:schemeClr val="tx1">
                    <a:lumMod val="95000"/>
                    <a:lumOff val="5000"/>
                  </a:schemeClr>
                </a:solidFill>
              </a:rPr>
              <a:t>持ち家政策</a:t>
            </a:r>
          </a:p>
        </p:txBody>
      </p:sp>
      <p:sp>
        <p:nvSpPr>
          <p:cNvPr id="19" name="正方形/長方形 18"/>
          <p:cNvSpPr/>
          <p:nvPr/>
        </p:nvSpPr>
        <p:spPr>
          <a:xfrm>
            <a:off x="9840416" y="4392488"/>
            <a:ext cx="720080" cy="242088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800" dirty="0">
                <a:solidFill>
                  <a:schemeClr val="tx1">
                    <a:lumMod val="95000"/>
                    <a:lumOff val="5000"/>
                  </a:schemeClr>
                </a:solidFill>
              </a:rPr>
              <a:t>空き家問題</a:t>
            </a:r>
          </a:p>
        </p:txBody>
      </p:sp>
      <p:sp>
        <p:nvSpPr>
          <p:cNvPr id="20" name="右矢印 19"/>
          <p:cNvSpPr/>
          <p:nvPr/>
        </p:nvSpPr>
        <p:spPr>
          <a:xfrm>
            <a:off x="8688288" y="5652864"/>
            <a:ext cx="1224136" cy="1088504"/>
          </a:xfrm>
          <a:prstGeom prst="right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lumMod val="95000"/>
                    <a:lumOff val="5000"/>
                  </a:schemeClr>
                </a:solidFill>
              </a:rPr>
              <a:t>高齢化社会</a:t>
            </a:r>
          </a:p>
        </p:txBody>
      </p:sp>
      <p:sp>
        <p:nvSpPr>
          <p:cNvPr id="21" name="角丸四角形 20"/>
          <p:cNvSpPr/>
          <p:nvPr/>
        </p:nvSpPr>
        <p:spPr>
          <a:xfrm>
            <a:off x="1559496" y="2060848"/>
            <a:ext cx="6912768" cy="1728192"/>
          </a:xfrm>
          <a:prstGeom prst="round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2" name="上矢印 21"/>
          <p:cNvSpPr/>
          <p:nvPr/>
        </p:nvSpPr>
        <p:spPr>
          <a:xfrm>
            <a:off x="9192344" y="2060848"/>
            <a:ext cx="1043608" cy="2232248"/>
          </a:xfrm>
          <a:prstGeom prst="up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3" name="テキスト ボックス 22"/>
          <p:cNvSpPr txBox="1"/>
          <p:nvPr/>
        </p:nvSpPr>
        <p:spPr>
          <a:xfrm>
            <a:off x="7176121" y="1527176"/>
            <a:ext cx="3334567" cy="461665"/>
          </a:xfrm>
          <a:prstGeom prst="rect">
            <a:avLst/>
          </a:prstGeom>
          <a:noFill/>
          <a:ln w="28575">
            <a:solidFill>
              <a:srgbClr val="C00000"/>
            </a:solidFill>
          </a:ln>
        </p:spPr>
        <p:txBody>
          <a:bodyPr wrap="none" rtlCol="0">
            <a:spAutoFit/>
          </a:bodyPr>
          <a:lstStyle/>
          <a:p>
            <a:pPr algn="ctr"/>
            <a:r>
              <a:rPr lang="ja-JP" altLang="en-US" sz="2400" dirty="0"/>
              <a:t>ウィークリーマンション等</a:t>
            </a:r>
          </a:p>
        </p:txBody>
      </p:sp>
    </p:spTree>
    <p:extLst>
      <p:ext uri="{BB962C8B-B14F-4D97-AF65-F5344CB8AC3E}">
        <p14:creationId xmlns:p14="http://schemas.microsoft.com/office/powerpoint/2010/main" val="1944891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54575"/>
            <a:ext cx="10515600" cy="1325563"/>
          </a:xfrm>
          <a:ln>
            <a:solidFill>
              <a:schemeClr val="accent1"/>
            </a:solidFill>
          </a:ln>
        </p:spPr>
        <p:txBody>
          <a:bodyPr/>
          <a:lstStyle/>
          <a:p>
            <a:pPr algn="ctr"/>
            <a:r>
              <a:rPr kumimoji="1" lang="ja-JP" altLang="en-US" dirty="0" smtClean="0"/>
              <a:t>人流管理の世界</a:t>
            </a:r>
            <a:endParaRPr kumimoji="1" lang="ja-JP" altLang="en-US" dirty="0"/>
          </a:p>
        </p:txBody>
      </p:sp>
      <p:sp>
        <p:nvSpPr>
          <p:cNvPr id="3" name="コンテンツ プレースホルダ 2"/>
          <p:cNvSpPr>
            <a:spLocks noGrp="1"/>
          </p:cNvSpPr>
          <p:nvPr>
            <p:ph idx="1"/>
          </p:nvPr>
        </p:nvSpPr>
        <p:spPr>
          <a:xfrm>
            <a:off x="258793" y="1552756"/>
            <a:ext cx="11933208" cy="5218980"/>
          </a:xfrm>
        </p:spPr>
        <p:txBody>
          <a:bodyPr>
            <a:normAutofit/>
          </a:bodyPr>
          <a:lstStyle/>
          <a:p>
            <a:r>
              <a:rPr kumimoji="1" lang="ja-JP" altLang="en-US" dirty="0" smtClean="0"/>
              <a:t>物流概念の</a:t>
            </a:r>
            <a:r>
              <a:rPr kumimoji="1" lang="en-US" altLang="ja-JP" dirty="0" smtClean="0"/>
              <a:t>Logistics</a:t>
            </a:r>
            <a:r>
              <a:rPr kumimoji="1" lang="ja-JP" altLang="en-US" dirty="0" smtClean="0"/>
              <a:t>に対抗して、人流概念を</a:t>
            </a:r>
            <a:r>
              <a:rPr kumimoji="1" lang="en-US" altLang="ja-JP" dirty="0" smtClean="0"/>
              <a:t>Human</a:t>
            </a:r>
            <a:r>
              <a:rPr kumimoji="1" lang="ja-JP" altLang="en-US" dirty="0" smtClean="0"/>
              <a:t>　</a:t>
            </a:r>
            <a:r>
              <a:rPr kumimoji="1" lang="en-US" altLang="ja-JP" dirty="0" smtClean="0"/>
              <a:t>Logistics</a:t>
            </a:r>
            <a:r>
              <a:rPr kumimoji="1" lang="ja-JP" altLang="en-US" dirty="0" smtClean="0"/>
              <a:t>としてみた。そのため、物流は</a:t>
            </a:r>
            <a:r>
              <a:rPr kumimoji="1" lang="en-US" altLang="ja-JP" dirty="0" smtClean="0"/>
              <a:t>Physical</a:t>
            </a:r>
            <a:r>
              <a:rPr kumimoji="1" lang="ja-JP" altLang="en-US" dirty="0" smtClean="0"/>
              <a:t>　</a:t>
            </a:r>
            <a:r>
              <a:rPr kumimoji="1" lang="en-US" altLang="ja-JP" dirty="0" smtClean="0"/>
              <a:t>Logistics</a:t>
            </a:r>
            <a:r>
              <a:rPr kumimoji="1" lang="ja-JP" altLang="en-US" dirty="0" smtClean="0"/>
              <a:t>とすべきと主張している。</a:t>
            </a:r>
            <a:endParaRPr kumimoji="1" lang="en-US" altLang="ja-JP" dirty="0" smtClean="0"/>
          </a:p>
          <a:p>
            <a:r>
              <a:rPr lang="ja-JP" altLang="en-US" dirty="0"/>
              <a:t>物流</a:t>
            </a:r>
            <a:r>
              <a:rPr lang="ja-JP" altLang="en-US" dirty="0" smtClean="0"/>
              <a:t>は、</a:t>
            </a:r>
            <a:r>
              <a:rPr lang="ja-JP" altLang="en-US" dirty="0" smtClean="0">
                <a:solidFill>
                  <a:srgbClr val="FF0000"/>
                </a:solidFill>
              </a:rPr>
              <a:t>お客様の</a:t>
            </a:r>
            <a:r>
              <a:rPr lang="ja-JP" altLang="en-US" dirty="0">
                <a:solidFill>
                  <a:srgbClr val="FF0000"/>
                </a:solidFill>
              </a:rPr>
              <a:t>要望</a:t>
            </a:r>
            <a:r>
              <a:rPr lang="ja-JP" altLang="en-US" dirty="0" smtClean="0">
                <a:solidFill>
                  <a:srgbClr val="FF0000"/>
                </a:solidFill>
              </a:rPr>
              <a:t>を絶対</a:t>
            </a:r>
            <a:r>
              <a:rPr lang="ja-JP" altLang="en-US" dirty="0" smtClean="0"/>
              <a:t>とした</a:t>
            </a:r>
            <a:r>
              <a:rPr lang="ja-JP" altLang="en-US" dirty="0" smtClean="0">
                <a:solidFill>
                  <a:schemeClr val="tx1">
                    <a:lumMod val="95000"/>
                    <a:lumOff val="5000"/>
                  </a:schemeClr>
                </a:solidFill>
              </a:rPr>
              <a:t>サプライ・チェーン・マネジメント</a:t>
            </a:r>
            <a:endParaRPr lang="en-US" altLang="ja-JP" dirty="0" smtClean="0"/>
          </a:p>
          <a:p>
            <a:r>
              <a:rPr lang="ja-JP" altLang="en-US" dirty="0" smtClean="0"/>
              <a:t>人流は</a:t>
            </a:r>
            <a:r>
              <a:rPr lang="ja-JP" altLang="en-US" dirty="0" smtClean="0">
                <a:solidFill>
                  <a:srgbClr val="FF0000"/>
                </a:solidFill>
              </a:rPr>
              <a:t>お客様の需要を先回り予測</a:t>
            </a:r>
            <a:r>
              <a:rPr lang="ja-JP" altLang="en-US" dirty="0" smtClean="0"/>
              <a:t>する</a:t>
            </a:r>
            <a:r>
              <a:rPr lang="ja-JP" altLang="en-US" dirty="0" smtClean="0">
                <a:solidFill>
                  <a:srgbClr val="FF0000"/>
                </a:solidFill>
              </a:rPr>
              <a:t>デマンド・プリディクション・マネジメント</a:t>
            </a:r>
            <a:endParaRPr lang="en-US" altLang="ja-JP" dirty="0" smtClean="0">
              <a:solidFill>
                <a:srgbClr val="FF0000"/>
              </a:solidFill>
            </a:endParaRPr>
          </a:p>
          <a:p>
            <a:r>
              <a:rPr kumimoji="1" lang="ja-JP" altLang="en-US" dirty="0" smtClean="0"/>
              <a:t>①運送、宿泊</a:t>
            </a:r>
            <a:r>
              <a:rPr kumimoji="1" lang="ja-JP" altLang="en-US" dirty="0"/>
              <a:t>等</a:t>
            </a:r>
            <a:r>
              <a:rPr kumimoji="1" lang="ja-JP" altLang="en-US" dirty="0" smtClean="0"/>
              <a:t>の人流サービスが豊富に提供される社会の到来</a:t>
            </a:r>
            <a:endParaRPr kumimoji="1" lang="en-US" altLang="ja-JP" dirty="0" smtClean="0"/>
          </a:p>
          <a:p>
            <a:r>
              <a:rPr lang="ja-JP" altLang="en-US" dirty="0" smtClean="0"/>
              <a:t>②人流サービス情報がリアルタイムで利用者に提供される社会（スマホ等）</a:t>
            </a:r>
            <a:endParaRPr lang="en-US" altLang="ja-JP" dirty="0" smtClean="0"/>
          </a:p>
          <a:p>
            <a:r>
              <a:rPr kumimoji="1" lang="ja-JP" altLang="en-US" dirty="0" smtClean="0"/>
              <a:t>③「月極」定額使い放題の料金設定</a:t>
            </a:r>
            <a:endParaRPr kumimoji="1" lang="en-US" altLang="ja-JP" dirty="0" smtClean="0"/>
          </a:p>
          <a:p>
            <a:r>
              <a:rPr kumimoji="1" lang="ja-JP" altLang="en-US" dirty="0" smtClean="0"/>
              <a:t>①②③が可能であれば、需要を先回りして誘導する</a:t>
            </a:r>
            <a:r>
              <a:rPr kumimoji="1" lang="ja-JP" altLang="en-US" dirty="0" smtClean="0">
                <a:solidFill>
                  <a:srgbClr val="FF0000"/>
                </a:solidFill>
              </a:rPr>
              <a:t>デマンド・プリディクション・マネジメント</a:t>
            </a:r>
            <a:r>
              <a:rPr kumimoji="1" lang="ja-JP" altLang="en-US" dirty="0" smtClean="0"/>
              <a:t>が可能となる</a:t>
            </a:r>
            <a:endParaRPr kumimoji="1" lang="en-US" altLang="ja-JP" dirty="0" smtClean="0"/>
          </a:p>
          <a:p>
            <a:r>
              <a:rPr lang="ja-JP" altLang="en-US" dirty="0" smtClean="0"/>
              <a:t>その人流サービス管理主体が</a:t>
            </a:r>
            <a:r>
              <a:rPr lang="ja-JP" altLang="en-US" dirty="0" smtClean="0">
                <a:solidFill>
                  <a:srgbClr val="FF0000"/>
                </a:solidFill>
              </a:rPr>
              <a:t>３ＰＨＬ</a:t>
            </a:r>
            <a:r>
              <a:rPr lang="ja-JP" altLang="en-US" dirty="0" smtClean="0"/>
              <a:t>概念（総合生活移動産業）</a:t>
            </a:r>
            <a:endParaRPr kumimoji="1" lang="ja-JP" altLang="en-US" dirty="0"/>
          </a:p>
        </p:txBody>
      </p:sp>
    </p:spTree>
    <p:extLst>
      <p:ext uri="{BB962C8B-B14F-4D97-AF65-F5344CB8AC3E}">
        <p14:creationId xmlns:p14="http://schemas.microsoft.com/office/powerpoint/2010/main" val="3521523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kumimoji="1" lang="ja-JP" altLang="en-US" dirty="0" smtClean="0"/>
              <a:t>３ＰＨＬの実現と旅行業法</a:t>
            </a:r>
            <a:endParaRPr kumimoji="1" lang="ja-JP" altLang="en-US" dirty="0"/>
          </a:p>
        </p:txBody>
      </p:sp>
      <p:sp>
        <p:nvSpPr>
          <p:cNvPr id="3" name="コンテンツ プレースホルダ 2"/>
          <p:cNvSpPr>
            <a:spLocks noGrp="1"/>
          </p:cNvSpPr>
          <p:nvPr>
            <p:ph idx="1"/>
          </p:nvPr>
        </p:nvSpPr>
        <p:spPr/>
        <p:txBody>
          <a:bodyPr/>
          <a:lstStyle/>
          <a:p>
            <a:r>
              <a:rPr lang="ja-JP" altLang="ja-JP" dirty="0" smtClean="0"/>
              <a:t>旅行業法</a:t>
            </a:r>
            <a:r>
              <a:rPr lang="ja-JP" altLang="en-US" dirty="0" smtClean="0"/>
              <a:t>に基づく、月極定額</a:t>
            </a:r>
            <a:r>
              <a:rPr lang="ja-JP" altLang="en-US" dirty="0" smtClean="0"/>
              <a:t>使い放題商品</a:t>
            </a:r>
            <a:r>
              <a:rPr lang="ja-JP" altLang="ja-JP" dirty="0"/>
              <a:t>　</a:t>
            </a:r>
            <a:r>
              <a:rPr lang="ja-JP" altLang="en-US" dirty="0" smtClean="0"/>
              <a:t>「</a:t>
            </a:r>
            <a:r>
              <a:rPr lang="ja-JP" altLang="ja-JP" dirty="0" smtClean="0"/>
              <a:t>マルチ</a:t>
            </a:r>
            <a:r>
              <a:rPr lang="ja-JP" altLang="ja-JP" dirty="0"/>
              <a:t>・</a:t>
            </a:r>
            <a:r>
              <a:rPr lang="ja-JP" altLang="ja-JP" dirty="0" smtClean="0"/>
              <a:t>パッケージ</a:t>
            </a:r>
            <a:r>
              <a:rPr lang="ja-JP" altLang="en-US" dirty="0" smtClean="0"/>
              <a:t>」が可能となった⇒ＪＴＢの</a:t>
            </a:r>
            <a:r>
              <a:rPr lang="ja-JP" altLang="en-US" dirty="0" smtClean="0">
                <a:solidFill>
                  <a:srgbClr val="FF0000"/>
                </a:solidFill>
              </a:rPr>
              <a:t>ジェロンタクシー</a:t>
            </a:r>
            <a:r>
              <a:rPr lang="ja-JP" altLang="ja-JP" dirty="0"/>
              <a:t>　</a:t>
            </a:r>
            <a:endParaRPr lang="en-US" altLang="ja-JP" dirty="0" smtClean="0"/>
          </a:p>
          <a:p>
            <a:r>
              <a:rPr lang="ja-JP" altLang="en-US" dirty="0" smtClean="0"/>
              <a:t>旅行業法</a:t>
            </a:r>
            <a:r>
              <a:rPr lang="ja-JP" altLang="en-US" dirty="0" smtClean="0"/>
              <a:t>は、</a:t>
            </a:r>
            <a:r>
              <a:rPr lang="ja-JP" altLang="en-US" dirty="0" smtClean="0">
                <a:solidFill>
                  <a:srgbClr val="FF0000"/>
                </a:solidFill>
              </a:rPr>
              <a:t>利用運送、利用宿泊</a:t>
            </a:r>
            <a:r>
              <a:rPr lang="ja-JP" altLang="en-US" dirty="0" smtClean="0"/>
              <a:t>についても規定しているが、前例がなく、約款も整備されていない。　　第二条第五項「他人</a:t>
            </a:r>
            <a:r>
              <a:rPr lang="ja-JP" altLang="en-US" dirty="0"/>
              <a:t>の経営する</a:t>
            </a:r>
            <a:r>
              <a:rPr lang="ja-JP" altLang="en-US" dirty="0">
                <a:solidFill>
                  <a:schemeClr val="accent6">
                    <a:lumMod val="75000"/>
                  </a:schemeClr>
                </a:solidFill>
              </a:rPr>
              <a:t>運送機関</a:t>
            </a:r>
            <a:r>
              <a:rPr lang="ja-JP" altLang="en-US" dirty="0"/>
              <a:t>又は</a:t>
            </a:r>
            <a:r>
              <a:rPr lang="ja-JP" altLang="en-US" dirty="0">
                <a:solidFill>
                  <a:schemeClr val="accent6">
                    <a:lumMod val="75000"/>
                  </a:schemeClr>
                </a:solidFill>
              </a:rPr>
              <a:t>宿泊施設</a:t>
            </a:r>
            <a:r>
              <a:rPr lang="ja-JP" altLang="en-US" dirty="0"/>
              <a:t>を利用して、旅行者に対して運送等サービスを提供する</a:t>
            </a:r>
            <a:r>
              <a:rPr lang="ja-JP" altLang="en-US" dirty="0" smtClean="0"/>
              <a:t>行為」・・・・・業としてとらえていない</a:t>
            </a:r>
            <a:endParaRPr lang="en-US" altLang="ja-JP" dirty="0" smtClean="0"/>
          </a:p>
          <a:p>
            <a:r>
              <a:rPr lang="ja-JP" altLang="en-US" dirty="0" smtClean="0"/>
              <a:t>物流の３ＰＬと同じく、運送契約等の当事者にならずに、事実上全体の管理を行うものが出現している（Ｕｂｅｒ、</a:t>
            </a:r>
            <a:r>
              <a:rPr lang="en-US" altLang="ja-JP" dirty="0" smtClean="0"/>
              <a:t>Airbnb</a:t>
            </a:r>
            <a:r>
              <a:rPr lang="ja-JP" altLang="en-US" dirty="0" smtClean="0"/>
              <a:t>）。いわば３ＰＨＬである。</a:t>
            </a:r>
            <a:endParaRPr lang="en-US" altLang="ja-JP" dirty="0" smtClean="0"/>
          </a:p>
        </p:txBody>
      </p:sp>
    </p:spTree>
    <p:extLst>
      <p:ext uri="{BB962C8B-B14F-4D97-AF65-F5344CB8AC3E}">
        <p14:creationId xmlns:p14="http://schemas.microsoft.com/office/powerpoint/2010/main" val="3027737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kumimoji="1" lang="ja-JP" altLang="en-US" dirty="0" smtClean="0"/>
              <a:t>規制料金とパック商品の制度上の問題</a:t>
            </a:r>
            <a:endParaRPr kumimoji="1" lang="ja-JP" altLang="en-US" dirty="0"/>
          </a:p>
        </p:txBody>
      </p:sp>
      <p:sp>
        <p:nvSpPr>
          <p:cNvPr id="3" name="コンテンツ プレースホルダー 2"/>
          <p:cNvSpPr>
            <a:spLocks noGrp="1"/>
          </p:cNvSpPr>
          <p:nvPr>
            <p:ph idx="1"/>
          </p:nvPr>
        </p:nvSpPr>
        <p:spPr>
          <a:xfrm>
            <a:off x="345057" y="1825624"/>
            <a:ext cx="11662913" cy="4902979"/>
          </a:xfrm>
        </p:spPr>
        <p:txBody>
          <a:bodyPr>
            <a:normAutofit fontScale="92500"/>
          </a:bodyPr>
          <a:lstStyle/>
          <a:p>
            <a:r>
              <a:rPr lang="ja-JP" altLang="en-US" dirty="0" smtClean="0"/>
              <a:t>規制料金によるサービスをパック商品に組み入れた場合に、なぜ規制料金によらなくてよいことになるのかの、制度的説明は、論理的には難しいが、行政慣行上すでに確立している（筆者の学位論文のテーマ）。</a:t>
            </a:r>
            <a:endParaRPr lang="en-US" altLang="ja-JP" dirty="0" smtClean="0"/>
          </a:p>
          <a:p>
            <a:r>
              <a:rPr kumimoji="1" lang="ja-JP" altLang="en-US" dirty="0" smtClean="0"/>
              <a:t>欧州のように二種類以上の組合せが制度上前提となっているパックの場合は、まだ説明がしやすいが、日本は国鉄時代から</a:t>
            </a:r>
            <a:r>
              <a:rPr kumimoji="1" lang="ja-JP" altLang="en-US" dirty="0" smtClean="0">
                <a:solidFill>
                  <a:srgbClr val="FF0000"/>
                </a:solidFill>
              </a:rPr>
              <a:t>単品パックが是認</a:t>
            </a:r>
            <a:r>
              <a:rPr kumimoji="1" lang="ja-JP" altLang="en-US" dirty="0" smtClean="0"/>
              <a:t>されてきた。</a:t>
            </a:r>
            <a:endParaRPr kumimoji="1" lang="en-US" altLang="ja-JP" dirty="0" smtClean="0"/>
          </a:p>
          <a:p>
            <a:r>
              <a:rPr lang="ja-JP" altLang="en-US" dirty="0" smtClean="0">
                <a:solidFill>
                  <a:srgbClr val="FF0000"/>
                </a:solidFill>
              </a:rPr>
              <a:t>国鉄運賃法</a:t>
            </a:r>
            <a:r>
              <a:rPr lang="ja-JP" altLang="en-US" dirty="0"/>
              <a:t>時代</a:t>
            </a:r>
            <a:r>
              <a:rPr lang="ja-JP" altLang="en-US" dirty="0" smtClean="0"/>
              <a:t>に、パック用料金が制度的に作れなかったことから、旅行業者と運送機関の間には運送法の適用がないと解釈してきた。バス・タクシーもその延長上にある。</a:t>
            </a:r>
            <a:endParaRPr lang="en-US" altLang="ja-JP" dirty="0" smtClean="0"/>
          </a:p>
          <a:p>
            <a:r>
              <a:rPr lang="ja-JP" altLang="en-US" dirty="0" smtClean="0"/>
              <a:t>従って、パックに組み込まれたタクシー料金は、旅行業者が自由に設定できる。</a:t>
            </a:r>
            <a:endParaRPr lang="en-US" altLang="ja-JP" dirty="0" smtClean="0"/>
          </a:p>
          <a:p>
            <a:r>
              <a:rPr lang="ja-JP" altLang="en-US" dirty="0" smtClean="0"/>
              <a:t>そのパック商品は、旅行業法で厳密に規定されておらず、標準約款を用いた運用で作り出されているものである。</a:t>
            </a:r>
            <a:endParaRPr lang="en-US" altLang="ja-JP" dirty="0" smtClean="0"/>
          </a:p>
          <a:p>
            <a:pPr marL="0" indent="0">
              <a:buNone/>
            </a:pPr>
            <a:endParaRPr kumimoji="1" lang="ja-JP" altLang="en-US" dirty="0"/>
          </a:p>
        </p:txBody>
      </p:sp>
    </p:spTree>
    <p:extLst>
      <p:ext uri="{BB962C8B-B14F-4D97-AF65-F5344CB8AC3E}">
        <p14:creationId xmlns:p14="http://schemas.microsoft.com/office/powerpoint/2010/main" val="1865097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2049" name="Object 1"/>
          <p:cNvGraphicFramePr>
            <a:graphicFrameLocks noChangeAspect="1"/>
          </p:cNvGraphicFramePr>
          <p:nvPr/>
        </p:nvGraphicFramePr>
        <p:xfrm>
          <a:off x="1524000" y="-1"/>
          <a:ext cx="9144000" cy="6872317"/>
        </p:xfrm>
        <a:graphic>
          <a:graphicData uri="http://schemas.openxmlformats.org/presentationml/2006/ole">
            <mc:AlternateContent xmlns:mc="http://schemas.openxmlformats.org/markup-compatibility/2006">
              <mc:Choice xmlns:v="urn:schemas-microsoft-com:vml" Requires="v">
                <p:oleObj spid="_x0000_s2056" name="スライド" r:id="rId4" imgW="4570378" imgH="3427533" progId="PowerPoint.Slide.12">
                  <p:embed/>
                </p:oleObj>
              </mc:Choice>
              <mc:Fallback>
                <p:oleObj name="スライド" r:id="rId4" imgW="4570378" imgH="3427533" progId="PowerPoint.Slide.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1"/>
                        <a:ext cx="9144000" cy="68723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74587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kumimoji="1" lang="ja-JP" altLang="en-US" dirty="0" smtClean="0"/>
              <a:t>通常のパッケージ・ツアー</a:t>
            </a:r>
            <a:endParaRPr kumimoji="1" lang="ja-JP" altLang="en-US" dirty="0"/>
          </a:p>
        </p:txBody>
      </p:sp>
      <p:sp>
        <p:nvSpPr>
          <p:cNvPr id="4" name="正方形/長方形 3"/>
          <p:cNvSpPr/>
          <p:nvPr/>
        </p:nvSpPr>
        <p:spPr>
          <a:xfrm>
            <a:off x="2279576" y="3212976"/>
            <a:ext cx="180020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dirty="0">
                <a:solidFill>
                  <a:schemeClr val="tx1">
                    <a:lumMod val="95000"/>
                    <a:lumOff val="5000"/>
                  </a:schemeClr>
                </a:solidFill>
              </a:rPr>
              <a:t>自宅</a:t>
            </a:r>
          </a:p>
        </p:txBody>
      </p:sp>
      <p:sp>
        <p:nvSpPr>
          <p:cNvPr id="5" name="正方形/長方形 4"/>
          <p:cNvSpPr/>
          <p:nvPr/>
        </p:nvSpPr>
        <p:spPr>
          <a:xfrm>
            <a:off x="7968208" y="3212976"/>
            <a:ext cx="2016224"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dirty="0">
                <a:solidFill>
                  <a:schemeClr val="tx1">
                    <a:lumMod val="95000"/>
                    <a:lumOff val="5000"/>
                  </a:schemeClr>
                </a:solidFill>
              </a:rPr>
              <a:t>旅行先</a:t>
            </a:r>
          </a:p>
        </p:txBody>
      </p:sp>
      <p:sp>
        <p:nvSpPr>
          <p:cNvPr id="8" name="下カーブ矢印 7"/>
          <p:cNvSpPr/>
          <p:nvPr/>
        </p:nvSpPr>
        <p:spPr>
          <a:xfrm>
            <a:off x="4079776" y="2420888"/>
            <a:ext cx="4032448" cy="731520"/>
          </a:xfrm>
          <a:prstGeom prst="curvedDownArrow">
            <a:avLst>
              <a:gd name="adj1" fmla="val 25000"/>
              <a:gd name="adj2" fmla="val 71321"/>
              <a:gd name="adj3" fmla="val 2676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9" name="下カーブ矢印 8"/>
          <p:cNvSpPr/>
          <p:nvPr/>
        </p:nvSpPr>
        <p:spPr>
          <a:xfrm rot="10800000">
            <a:off x="4007769" y="4653136"/>
            <a:ext cx="3888431" cy="731520"/>
          </a:xfrm>
          <a:prstGeom prst="curvedDownArrow">
            <a:avLst>
              <a:gd name="adj1" fmla="val 11135"/>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0" name="テキスト ボックス 9"/>
          <p:cNvSpPr txBox="1"/>
          <p:nvPr/>
        </p:nvSpPr>
        <p:spPr>
          <a:xfrm>
            <a:off x="4799856" y="3429001"/>
            <a:ext cx="2664296" cy="1015663"/>
          </a:xfrm>
          <a:prstGeom prst="rect">
            <a:avLst/>
          </a:prstGeom>
          <a:noFill/>
          <a:ln>
            <a:solidFill>
              <a:schemeClr val="tx1">
                <a:lumMod val="95000"/>
                <a:lumOff val="5000"/>
              </a:schemeClr>
            </a:solidFill>
            <a:prstDash val="dash"/>
          </a:ln>
        </p:spPr>
        <p:txBody>
          <a:bodyPr wrap="square" rtlCol="0">
            <a:spAutoFit/>
          </a:bodyPr>
          <a:lstStyle/>
          <a:p>
            <a:r>
              <a:rPr lang="ja-JP" altLang="en-US" sz="6000" dirty="0"/>
              <a:t>旅行中</a:t>
            </a:r>
          </a:p>
        </p:txBody>
      </p:sp>
      <p:sp>
        <p:nvSpPr>
          <p:cNvPr id="11" name="テキスト ボックス 10"/>
          <p:cNvSpPr txBox="1"/>
          <p:nvPr/>
        </p:nvSpPr>
        <p:spPr>
          <a:xfrm>
            <a:off x="4583832" y="5437674"/>
            <a:ext cx="3096344" cy="646331"/>
          </a:xfrm>
          <a:prstGeom prst="rect">
            <a:avLst/>
          </a:prstGeom>
          <a:noFill/>
          <a:ln>
            <a:solidFill>
              <a:schemeClr val="tx1">
                <a:lumMod val="95000"/>
                <a:lumOff val="5000"/>
              </a:schemeClr>
            </a:solidFill>
            <a:prstDash val="dash"/>
          </a:ln>
        </p:spPr>
        <p:txBody>
          <a:bodyPr wrap="square" rtlCol="0">
            <a:spAutoFit/>
          </a:bodyPr>
          <a:lstStyle/>
          <a:p>
            <a:r>
              <a:rPr lang="ja-JP" altLang="en-US" sz="3600" dirty="0"/>
              <a:t>旅程保証責任</a:t>
            </a:r>
          </a:p>
        </p:txBody>
      </p:sp>
      <p:sp>
        <p:nvSpPr>
          <p:cNvPr id="12" name="テキスト ボックス 11"/>
          <p:cNvSpPr txBox="1"/>
          <p:nvPr/>
        </p:nvSpPr>
        <p:spPr>
          <a:xfrm>
            <a:off x="4583832" y="6167046"/>
            <a:ext cx="3096344" cy="646331"/>
          </a:xfrm>
          <a:prstGeom prst="rect">
            <a:avLst/>
          </a:prstGeom>
          <a:noFill/>
          <a:ln>
            <a:solidFill>
              <a:schemeClr val="tx1">
                <a:lumMod val="95000"/>
                <a:lumOff val="5000"/>
              </a:schemeClr>
            </a:solidFill>
            <a:prstDash val="dash"/>
          </a:ln>
        </p:spPr>
        <p:txBody>
          <a:bodyPr wrap="square" rtlCol="0">
            <a:spAutoFit/>
          </a:bodyPr>
          <a:lstStyle/>
          <a:p>
            <a:r>
              <a:rPr lang="ja-JP" altLang="en-US" sz="3600" dirty="0"/>
              <a:t>特別補償責任</a:t>
            </a:r>
          </a:p>
        </p:txBody>
      </p:sp>
      <p:sp>
        <p:nvSpPr>
          <p:cNvPr id="13" name="テキスト ボックス 12"/>
          <p:cNvSpPr txBox="1"/>
          <p:nvPr/>
        </p:nvSpPr>
        <p:spPr>
          <a:xfrm>
            <a:off x="4655840" y="1702550"/>
            <a:ext cx="2304256" cy="646331"/>
          </a:xfrm>
          <a:prstGeom prst="rect">
            <a:avLst/>
          </a:prstGeom>
          <a:noFill/>
          <a:ln>
            <a:solidFill>
              <a:schemeClr val="tx1">
                <a:lumMod val="95000"/>
                <a:lumOff val="5000"/>
              </a:schemeClr>
            </a:solidFill>
            <a:prstDash val="dash"/>
          </a:ln>
        </p:spPr>
        <p:txBody>
          <a:bodyPr wrap="square" rtlCol="0">
            <a:spAutoFit/>
          </a:bodyPr>
          <a:lstStyle/>
          <a:p>
            <a:r>
              <a:rPr lang="ja-JP" altLang="en-US" sz="3600" dirty="0"/>
              <a:t>パック料金</a:t>
            </a:r>
          </a:p>
        </p:txBody>
      </p:sp>
      <p:sp>
        <p:nvSpPr>
          <p:cNvPr id="15" name="左矢印 14"/>
          <p:cNvSpPr/>
          <p:nvPr/>
        </p:nvSpPr>
        <p:spPr>
          <a:xfrm>
            <a:off x="7536160" y="1412776"/>
            <a:ext cx="2232248" cy="1204712"/>
          </a:xfrm>
          <a:prstGeom prst="left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日本では単品パックが可能</a:t>
            </a:r>
          </a:p>
        </p:txBody>
      </p:sp>
      <p:sp>
        <p:nvSpPr>
          <p:cNvPr id="16" name="左矢印 15"/>
          <p:cNvSpPr/>
          <p:nvPr/>
        </p:nvSpPr>
        <p:spPr>
          <a:xfrm flipH="1">
            <a:off x="1847528" y="5536656"/>
            <a:ext cx="2448272" cy="1204712"/>
          </a:xfrm>
          <a:prstGeom prst="left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法制度ではなく</a:t>
            </a:r>
            <a:endParaRPr lang="en-US" altLang="ja-JP" dirty="0">
              <a:solidFill>
                <a:schemeClr val="tx1"/>
              </a:solidFill>
            </a:endParaRPr>
          </a:p>
          <a:p>
            <a:pPr algn="ctr"/>
            <a:r>
              <a:rPr lang="ja-JP" altLang="en-US" dirty="0">
                <a:solidFill>
                  <a:schemeClr val="tx1"/>
                </a:solidFill>
              </a:rPr>
              <a:t>約款上の仕組み</a:t>
            </a:r>
          </a:p>
        </p:txBody>
      </p:sp>
      <p:sp>
        <p:nvSpPr>
          <p:cNvPr id="18" name="上矢印吹き出し 17"/>
          <p:cNvSpPr/>
          <p:nvPr/>
        </p:nvSpPr>
        <p:spPr>
          <a:xfrm>
            <a:off x="8544272" y="4437112"/>
            <a:ext cx="1512168" cy="2016224"/>
          </a:xfrm>
          <a:prstGeom prst="upArrowCallout">
            <a:avLst>
              <a:gd name="adj1" fmla="val 32547"/>
              <a:gd name="adj2" fmla="val 25000"/>
              <a:gd name="adj3" fmla="val 28019"/>
              <a:gd name="adj4" fmla="val 70260"/>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運送又は宿泊のサービス</a:t>
            </a:r>
            <a:endParaRPr lang="en-US" altLang="ja-JP" dirty="0">
              <a:solidFill>
                <a:schemeClr val="tx1"/>
              </a:solidFill>
            </a:endParaRPr>
          </a:p>
          <a:p>
            <a:pPr algn="ctr"/>
            <a:r>
              <a:rPr lang="ja-JP" altLang="en-US" dirty="0">
                <a:solidFill>
                  <a:schemeClr val="tx1"/>
                </a:solidFill>
              </a:rPr>
              <a:t>（ホテルバス、コンドミニアム等も可）</a:t>
            </a:r>
          </a:p>
        </p:txBody>
      </p:sp>
    </p:spTree>
    <p:extLst>
      <p:ext uri="{BB962C8B-B14F-4D97-AF65-F5344CB8AC3E}">
        <p14:creationId xmlns:p14="http://schemas.microsoft.com/office/powerpoint/2010/main" val="593324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lang="ja-JP" altLang="en-US" dirty="0" smtClean="0"/>
              <a:t>マルチ・</a:t>
            </a:r>
            <a:r>
              <a:rPr kumimoji="1" lang="ja-JP" altLang="en-US" dirty="0" smtClean="0"/>
              <a:t>パッケージ・ツアー</a:t>
            </a:r>
            <a:r>
              <a:rPr kumimoji="1" lang="en-US" altLang="ja-JP" dirty="0" smtClean="0"/>
              <a:t/>
            </a:r>
            <a:br>
              <a:rPr kumimoji="1" lang="en-US" altLang="ja-JP" dirty="0" smtClean="0"/>
            </a:br>
            <a:r>
              <a:rPr kumimoji="1" lang="ja-JP" altLang="en-US" dirty="0" smtClean="0"/>
              <a:t>例　ＪＴＢ　</a:t>
            </a:r>
            <a:r>
              <a:rPr lang="ja-JP" altLang="en-US" dirty="0" smtClean="0"/>
              <a:t>ジェロン・タクシー</a:t>
            </a:r>
            <a:endParaRPr kumimoji="1" lang="ja-JP" altLang="en-US" dirty="0"/>
          </a:p>
        </p:txBody>
      </p:sp>
      <p:sp>
        <p:nvSpPr>
          <p:cNvPr id="4" name="正方形/長方形 3"/>
          <p:cNvSpPr/>
          <p:nvPr/>
        </p:nvSpPr>
        <p:spPr>
          <a:xfrm>
            <a:off x="1216326" y="2636912"/>
            <a:ext cx="2828946"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dirty="0">
                <a:solidFill>
                  <a:schemeClr val="tx1">
                    <a:lumMod val="95000"/>
                    <a:lumOff val="5000"/>
                  </a:schemeClr>
                </a:solidFill>
              </a:rPr>
              <a:t>自宅</a:t>
            </a:r>
          </a:p>
        </p:txBody>
      </p:sp>
      <p:sp>
        <p:nvSpPr>
          <p:cNvPr id="5" name="正方形/長方形 4"/>
          <p:cNvSpPr/>
          <p:nvPr/>
        </p:nvSpPr>
        <p:spPr>
          <a:xfrm>
            <a:off x="8112225" y="2492896"/>
            <a:ext cx="3861240" cy="15841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dirty="0" smtClean="0">
                <a:solidFill>
                  <a:schemeClr val="tx1">
                    <a:lumMod val="95000"/>
                    <a:lumOff val="5000"/>
                  </a:schemeClr>
                </a:solidFill>
              </a:rPr>
              <a:t>旅行先</a:t>
            </a:r>
            <a:endParaRPr lang="en-US" altLang="ja-JP" sz="4800" dirty="0" smtClean="0">
              <a:solidFill>
                <a:schemeClr val="tx1">
                  <a:lumMod val="95000"/>
                  <a:lumOff val="5000"/>
                </a:schemeClr>
              </a:solidFill>
            </a:endParaRPr>
          </a:p>
          <a:p>
            <a:pPr algn="ctr"/>
            <a:r>
              <a:rPr lang="ja-JP" altLang="en-US" sz="4800" dirty="0" smtClean="0">
                <a:solidFill>
                  <a:schemeClr val="tx1">
                    <a:lumMod val="95000"/>
                    <a:lumOff val="5000"/>
                  </a:schemeClr>
                </a:solidFill>
              </a:rPr>
              <a:t>病院・コンビニ</a:t>
            </a:r>
            <a:endParaRPr lang="ja-JP" altLang="en-US" sz="4800" dirty="0">
              <a:solidFill>
                <a:schemeClr val="tx1">
                  <a:lumMod val="95000"/>
                  <a:lumOff val="5000"/>
                </a:schemeClr>
              </a:solidFill>
            </a:endParaRPr>
          </a:p>
        </p:txBody>
      </p:sp>
      <p:sp>
        <p:nvSpPr>
          <p:cNvPr id="8" name="下カーブ矢印 7"/>
          <p:cNvSpPr/>
          <p:nvPr/>
        </p:nvSpPr>
        <p:spPr>
          <a:xfrm>
            <a:off x="4079776" y="2924944"/>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9" name="下カーブ矢印 8"/>
          <p:cNvSpPr/>
          <p:nvPr/>
        </p:nvSpPr>
        <p:spPr>
          <a:xfrm rot="10800000">
            <a:off x="4079776" y="3212976"/>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0" name="テキスト ボックス 9"/>
          <p:cNvSpPr txBox="1"/>
          <p:nvPr/>
        </p:nvSpPr>
        <p:spPr>
          <a:xfrm>
            <a:off x="8112224" y="4293097"/>
            <a:ext cx="1800200" cy="584775"/>
          </a:xfrm>
          <a:prstGeom prst="rect">
            <a:avLst/>
          </a:prstGeom>
          <a:noFill/>
          <a:ln>
            <a:solidFill>
              <a:schemeClr val="tx1">
                <a:lumMod val="95000"/>
                <a:lumOff val="5000"/>
              </a:schemeClr>
            </a:solidFill>
            <a:prstDash val="dash"/>
          </a:ln>
        </p:spPr>
        <p:txBody>
          <a:bodyPr wrap="square" rtlCol="0">
            <a:spAutoFit/>
          </a:bodyPr>
          <a:lstStyle/>
          <a:p>
            <a:r>
              <a:rPr lang="ja-JP" altLang="en-US" sz="3200" dirty="0"/>
              <a:t>使い放題</a:t>
            </a:r>
          </a:p>
        </p:txBody>
      </p:sp>
      <p:sp>
        <p:nvSpPr>
          <p:cNvPr id="11" name="テキスト ボックス 10"/>
          <p:cNvSpPr txBox="1"/>
          <p:nvPr/>
        </p:nvSpPr>
        <p:spPr>
          <a:xfrm>
            <a:off x="4367808" y="4293097"/>
            <a:ext cx="3096344" cy="646331"/>
          </a:xfrm>
          <a:prstGeom prst="rect">
            <a:avLst/>
          </a:prstGeom>
          <a:noFill/>
          <a:ln>
            <a:solidFill>
              <a:schemeClr val="tx1">
                <a:lumMod val="95000"/>
                <a:lumOff val="5000"/>
              </a:schemeClr>
            </a:solidFill>
            <a:prstDash val="dash"/>
          </a:ln>
        </p:spPr>
        <p:txBody>
          <a:bodyPr wrap="square" rtlCol="0">
            <a:spAutoFit/>
          </a:bodyPr>
          <a:lstStyle/>
          <a:p>
            <a:r>
              <a:rPr lang="ja-JP" altLang="en-US" sz="3600" dirty="0"/>
              <a:t>旅程保証責任</a:t>
            </a:r>
          </a:p>
        </p:txBody>
      </p:sp>
      <p:sp>
        <p:nvSpPr>
          <p:cNvPr id="12" name="テキスト ボックス 11"/>
          <p:cNvSpPr txBox="1"/>
          <p:nvPr/>
        </p:nvSpPr>
        <p:spPr>
          <a:xfrm>
            <a:off x="4367808" y="5085185"/>
            <a:ext cx="3096344" cy="646331"/>
          </a:xfrm>
          <a:prstGeom prst="rect">
            <a:avLst/>
          </a:prstGeom>
          <a:noFill/>
          <a:ln>
            <a:solidFill>
              <a:schemeClr val="tx1">
                <a:lumMod val="95000"/>
                <a:lumOff val="5000"/>
              </a:schemeClr>
            </a:solidFill>
            <a:prstDash val="dash"/>
          </a:ln>
        </p:spPr>
        <p:txBody>
          <a:bodyPr wrap="square" rtlCol="0">
            <a:spAutoFit/>
          </a:bodyPr>
          <a:lstStyle/>
          <a:p>
            <a:r>
              <a:rPr lang="ja-JP" altLang="en-US" sz="3600" dirty="0"/>
              <a:t>特別補償責任</a:t>
            </a:r>
          </a:p>
        </p:txBody>
      </p:sp>
      <p:sp>
        <p:nvSpPr>
          <p:cNvPr id="13" name="テキスト ボックス 12"/>
          <p:cNvSpPr txBox="1"/>
          <p:nvPr/>
        </p:nvSpPr>
        <p:spPr>
          <a:xfrm>
            <a:off x="4367808" y="1784071"/>
            <a:ext cx="3240360" cy="646331"/>
          </a:xfrm>
          <a:prstGeom prst="rect">
            <a:avLst/>
          </a:prstGeom>
          <a:noFill/>
          <a:ln>
            <a:solidFill>
              <a:schemeClr val="tx1">
                <a:lumMod val="95000"/>
                <a:lumOff val="5000"/>
              </a:schemeClr>
            </a:solidFill>
            <a:prstDash val="dash"/>
          </a:ln>
        </p:spPr>
        <p:txBody>
          <a:bodyPr wrap="square" rtlCol="0">
            <a:spAutoFit/>
          </a:bodyPr>
          <a:lstStyle/>
          <a:p>
            <a:r>
              <a:rPr lang="ja-JP" altLang="en-US" sz="3600" dirty="0"/>
              <a:t>月極定額料金</a:t>
            </a:r>
          </a:p>
        </p:txBody>
      </p:sp>
      <p:sp>
        <p:nvSpPr>
          <p:cNvPr id="14" name="下カーブ矢印 13"/>
          <p:cNvSpPr/>
          <p:nvPr/>
        </p:nvSpPr>
        <p:spPr>
          <a:xfrm>
            <a:off x="4007768" y="3356992"/>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5" name="下カーブ矢印 14"/>
          <p:cNvSpPr/>
          <p:nvPr/>
        </p:nvSpPr>
        <p:spPr>
          <a:xfrm rot="10800000">
            <a:off x="4007768" y="3645024"/>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6" name="下カーブ矢印 15"/>
          <p:cNvSpPr/>
          <p:nvPr/>
        </p:nvSpPr>
        <p:spPr>
          <a:xfrm>
            <a:off x="4007769" y="3849605"/>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7" name="下カーブ矢印 16"/>
          <p:cNvSpPr/>
          <p:nvPr/>
        </p:nvSpPr>
        <p:spPr>
          <a:xfrm rot="10800000">
            <a:off x="4007769" y="4137637"/>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8" name="下カーブ矢印 17"/>
          <p:cNvSpPr/>
          <p:nvPr/>
        </p:nvSpPr>
        <p:spPr>
          <a:xfrm>
            <a:off x="4007768" y="2492896"/>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9" name="下カーブ矢印 18"/>
          <p:cNvSpPr/>
          <p:nvPr/>
        </p:nvSpPr>
        <p:spPr>
          <a:xfrm rot="10800000">
            <a:off x="4007768" y="2780928"/>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20" name="右矢印 19"/>
          <p:cNvSpPr/>
          <p:nvPr/>
        </p:nvSpPr>
        <p:spPr>
          <a:xfrm>
            <a:off x="7536160" y="4365104"/>
            <a:ext cx="50405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1" name="屈折矢印 20"/>
          <p:cNvSpPr/>
          <p:nvPr/>
        </p:nvSpPr>
        <p:spPr>
          <a:xfrm flipH="1">
            <a:off x="2351584" y="4149080"/>
            <a:ext cx="1944216" cy="1584176"/>
          </a:xfrm>
          <a:prstGeom prst="bentUpArrow">
            <a:avLst>
              <a:gd name="adj1" fmla="val 42885"/>
              <a:gd name="adj2" fmla="val 25000"/>
              <a:gd name="adj3" fmla="val 25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lumMod val="95000"/>
                    <a:lumOff val="5000"/>
                  </a:schemeClr>
                </a:solidFill>
              </a:rPr>
              <a:t>在宅中の補償の取扱</a:t>
            </a:r>
          </a:p>
        </p:txBody>
      </p:sp>
      <p:sp>
        <p:nvSpPr>
          <p:cNvPr id="3" name="円/楕円 2"/>
          <p:cNvSpPr/>
          <p:nvPr/>
        </p:nvSpPr>
        <p:spPr>
          <a:xfrm>
            <a:off x="508963" y="3849605"/>
            <a:ext cx="1837426" cy="2637459"/>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4000" dirty="0" smtClean="0">
                <a:solidFill>
                  <a:schemeClr val="tx1"/>
                </a:solidFill>
              </a:rPr>
              <a:t>新約款の登場</a:t>
            </a:r>
            <a:endParaRPr kumimoji="1" lang="ja-JP" altLang="en-US" sz="4000" dirty="0">
              <a:solidFill>
                <a:schemeClr val="tx1"/>
              </a:solidFill>
            </a:endParaRPr>
          </a:p>
        </p:txBody>
      </p:sp>
      <p:sp>
        <p:nvSpPr>
          <p:cNvPr id="7" name="左矢印 6"/>
          <p:cNvSpPr/>
          <p:nvPr/>
        </p:nvSpPr>
        <p:spPr>
          <a:xfrm>
            <a:off x="1664902" y="5805264"/>
            <a:ext cx="3830124" cy="942145"/>
          </a:xfrm>
          <a:prstGeom prst="leftArrow">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これを使えば今後何でもできる</a:t>
            </a:r>
            <a:endParaRPr kumimoji="1" lang="ja-JP" altLang="en-US" dirty="0"/>
          </a:p>
        </p:txBody>
      </p:sp>
    </p:spTree>
    <p:extLst>
      <p:ext uri="{BB962C8B-B14F-4D97-AF65-F5344CB8AC3E}">
        <p14:creationId xmlns:p14="http://schemas.microsoft.com/office/powerpoint/2010/main" val="264135533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517</TotalTime>
  <Words>1497</Words>
  <Application>Microsoft Office PowerPoint</Application>
  <PresentationFormat>ワイド画面</PresentationFormat>
  <Paragraphs>287</Paragraphs>
  <Slides>32</Slides>
  <Notes>27</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32</vt:i4>
      </vt:variant>
    </vt:vector>
  </HeadingPairs>
  <TitlesOfParts>
    <vt:vector size="39" baseType="lpstr">
      <vt:lpstr>ＭＳ Ｐゴシック</vt:lpstr>
      <vt:lpstr>Arial</vt:lpstr>
      <vt:lpstr>Calibri</vt:lpstr>
      <vt:lpstr>Calibri Light</vt:lpstr>
      <vt:lpstr>Times New Roman</vt:lpstr>
      <vt:lpstr>Office テーマ</vt:lpstr>
      <vt:lpstr>スライド</vt:lpstr>
      <vt:lpstr>高度「人流」社会における 配車サービス</vt:lpstr>
      <vt:lpstr>物流と人流</vt:lpstr>
      <vt:lpstr>物流管理の世界</vt:lpstr>
      <vt:lpstr>人流管理の世界</vt:lpstr>
      <vt:lpstr>３ＰＨＬの実現と旅行業法</vt:lpstr>
      <vt:lpstr>規制料金とパック商品の制度上の問題</vt:lpstr>
      <vt:lpstr>PowerPoint プレゼンテーション</vt:lpstr>
      <vt:lpstr>通常のパッケージ・ツアー</vt:lpstr>
      <vt:lpstr>マルチ・パッケージ・ツアー 例　ＪＴＢ　ジェロン・タクシー</vt:lpstr>
      <vt:lpstr>夢の３ＰＨＬ商品（人生保障旅行）</vt:lpstr>
      <vt:lpstr>g-コンテンツ協議会（委員長寺前） 観光ウェアラブル実証実験</vt:lpstr>
      <vt:lpstr>人流・観光マーケティング（１）</vt:lpstr>
      <vt:lpstr>人流・観光マーケティング（２）</vt:lpstr>
      <vt:lpstr>PowerPoint プレゼンテーション</vt:lpstr>
      <vt:lpstr>PowerPoint プレゼンテーション</vt:lpstr>
      <vt:lpstr>　有償・無償は経営者のポリシー</vt:lpstr>
      <vt:lpstr>無料送迎タクシー</vt:lpstr>
      <vt:lpstr>Googleが新たな広告戦略 実店舗への無料送迎タクシーの特許取得</vt:lpstr>
      <vt:lpstr>PowerPoint プレゼンテーション</vt:lpstr>
      <vt:lpstr>原価を感じさせないで収益を生み出すことができれば大成功</vt:lpstr>
      <vt:lpstr>地域交通からみた意義</vt:lpstr>
      <vt:lpstr>PowerPoint プレゼンテーション</vt:lpstr>
      <vt:lpstr>自家用自動車の「有償」運送</vt:lpstr>
      <vt:lpstr>新しいビジネスモデル</vt:lpstr>
      <vt:lpstr>PowerPoint プレゼンテーション</vt:lpstr>
      <vt:lpstr>PowerPoint プレゼンテーション</vt:lpstr>
      <vt:lpstr>①「乗り放題」制度の導入</vt:lpstr>
      <vt:lpstr>②「スマホとアプリ」の配布 普及すれば顔パスも併用</vt:lpstr>
      <vt:lpstr>スマホ配車</vt:lpstr>
      <vt:lpstr>英国と日本の公共交通の考え方</vt:lpstr>
      <vt:lpstr>日本における定額タクシー問題</vt:lpstr>
      <vt:lpstr>参考　　　　　Ａｉｒｂｎｂ誕生の背景 　　　　　　　　　～住と宿の相対化～</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ピカソの贋作は本物を超えれるか？　「人流」の提唱</dc:title>
  <dc:creator>寺前秀一</dc:creator>
  <cp:lastModifiedBy>寺前秀一</cp:lastModifiedBy>
  <cp:revision>33</cp:revision>
  <dcterms:created xsi:type="dcterms:W3CDTF">2016-01-08T09:04:39Z</dcterms:created>
  <dcterms:modified xsi:type="dcterms:W3CDTF">2016-01-10T04:57:30Z</dcterms:modified>
</cp:coreProperties>
</file>