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60" r:id="rId4"/>
    <p:sldId id="265" r:id="rId5"/>
    <p:sldId id="262" r:id="rId6"/>
    <p:sldId id="264" r:id="rId7"/>
    <p:sldId id="259" r:id="rId8"/>
    <p:sldId id="261" r:id="rId9"/>
    <p:sldId id="266"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49615F-7869-471F-8327-3601AF354D82}" type="datetimeFigureOut">
              <a:rPr kumimoji="1" lang="ja-JP" altLang="en-US" smtClean="0"/>
              <a:pPr/>
              <a:t>2015/9/26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65A151-1243-4A7C-913A-99175E98572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416CA7C-D92B-4108-B4ED-C283D3B7EB06}" type="datetimeFigureOut">
              <a:rPr kumimoji="1" lang="ja-JP" altLang="en-US" smtClean="0"/>
              <a:pPr/>
              <a:t>2015/9/26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010B014-D4F3-408F-8F45-E1DD84721D0B}"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16CA7C-D92B-4108-B4ED-C283D3B7EB06}" type="datetimeFigureOut">
              <a:rPr kumimoji="1" lang="ja-JP" altLang="en-US" smtClean="0"/>
              <a:pPr/>
              <a:t>2015/9/26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0B014-D4F3-408F-8F45-E1DD84721D0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oovitapp.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maaxitaxi.com/" TargetMode="External"/><Relationship Id="rId4" Type="http://schemas.openxmlformats.org/officeDocument/2006/relationships/hyperlink" Target="http://www.bridj.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ln w="76200">
            <a:solidFill>
              <a:schemeClr val="tx1"/>
            </a:solidFill>
          </a:ln>
        </p:spPr>
        <p:txBody>
          <a:bodyPr/>
          <a:lstStyle/>
          <a:p>
            <a:r>
              <a:rPr kumimoji="1" lang="ja-JP" altLang="en-US" dirty="0" smtClean="0"/>
              <a:t>ロンドン合宿報告</a:t>
            </a:r>
            <a:endParaRPr kumimoji="1" lang="ja-JP" altLang="en-US" dirty="0"/>
          </a:p>
        </p:txBody>
      </p:sp>
      <p:sp>
        <p:nvSpPr>
          <p:cNvPr id="3" name="サブタイトル 2"/>
          <p:cNvSpPr>
            <a:spLocks noGrp="1"/>
          </p:cNvSpPr>
          <p:nvPr>
            <p:ph type="subTitle" idx="1"/>
          </p:nvPr>
        </p:nvSpPr>
        <p:spPr/>
        <p:txBody>
          <a:bodyPr>
            <a:normAutofit/>
          </a:bodyPr>
          <a:lstStyle/>
          <a:p>
            <a:r>
              <a:rPr lang="ja-JP" altLang="en-US" sz="4400" dirty="0">
                <a:solidFill>
                  <a:schemeClr val="tx1">
                    <a:lumMod val="95000"/>
                    <a:lumOff val="5000"/>
                  </a:schemeClr>
                </a:solidFill>
              </a:rPr>
              <a:t>チームネクスト　</a:t>
            </a:r>
            <a:r>
              <a:rPr lang="en-US" altLang="ja-JP" sz="4400" dirty="0">
                <a:solidFill>
                  <a:schemeClr val="tx1">
                    <a:lumMod val="95000"/>
                    <a:lumOff val="5000"/>
                  </a:schemeClr>
                </a:solidFill>
              </a:rPr>
              <a:t>in</a:t>
            </a:r>
            <a:r>
              <a:rPr lang="ja-JP" altLang="en-US" sz="4400" dirty="0">
                <a:solidFill>
                  <a:schemeClr val="tx1">
                    <a:lumMod val="95000"/>
                    <a:lumOff val="5000"/>
                  </a:schemeClr>
                </a:solidFill>
              </a:rPr>
              <a:t>　</a:t>
            </a:r>
            <a:r>
              <a:rPr lang="en-US" altLang="ja-JP" sz="4400" dirty="0" smtClean="0">
                <a:solidFill>
                  <a:schemeClr val="tx1">
                    <a:lumMod val="95000"/>
                    <a:lumOff val="5000"/>
                  </a:schemeClr>
                </a:solidFill>
              </a:rPr>
              <a:t>KOBE</a:t>
            </a:r>
          </a:p>
          <a:p>
            <a:r>
              <a:rPr kumimoji="1" lang="en-US" altLang="ja-JP" sz="4400" dirty="0" smtClean="0">
                <a:solidFill>
                  <a:schemeClr val="tx1">
                    <a:lumMod val="95000"/>
                    <a:lumOff val="5000"/>
                  </a:schemeClr>
                </a:solidFill>
              </a:rPr>
              <a:t>2015.7</a:t>
            </a:r>
            <a:r>
              <a:rPr lang="en-US" altLang="ja-JP" sz="4400" dirty="0" smtClean="0">
                <a:solidFill>
                  <a:schemeClr val="tx1">
                    <a:lumMod val="95000"/>
                    <a:lumOff val="5000"/>
                  </a:schemeClr>
                </a:solidFill>
              </a:rPr>
              <a:t>.</a:t>
            </a:r>
            <a:r>
              <a:rPr kumimoji="1" lang="en-US" altLang="ja-JP" sz="4400" dirty="0" smtClean="0">
                <a:solidFill>
                  <a:schemeClr val="tx1">
                    <a:lumMod val="95000"/>
                    <a:lumOff val="5000"/>
                  </a:schemeClr>
                </a:solidFill>
              </a:rPr>
              <a:t>10</a:t>
            </a:r>
            <a:endParaRPr kumimoji="1" lang="ja-JP" altLang="en-US" sz="4400" dirty="0">
              <a:solidFill>
                <a:schemeClr val="tx1">
                  <a:lumMod val="95000"/>
                  <a:lumOff val="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r>
              <a:rPr kumimoji="1" lang="ja-JP" altLang="en-US" dirty="0" smtClean="0"/>
              <a:t>空港送迎サービス</a:t>
            </a:r>
            <a:endParaRPr kumimoji="1" lang="ja-JP" altLang="en-US" dirty="0"/>
          </a:p>
        </p:txBody>
      </p:sp>
      <p:pic>
        <p:nvPicPr>
          <p:cNvPr id="2050" name="Picture 2" descr="IMG_2338"/>
          <p:cNvPicPr>
            <a:picLocks noChangeAspect="1" noChangeArrowheads="1"/>
          </p:cNvPicPr>
          <p:nvPr/>
        </p:nvPicPr>
        <p:blipFill>
          <a:blip r:embed="rId3" cstate="print"/>
          <a:srcRect/>
          <a:stretch>
            <a:fillRect/>
          </a:stretch>
        </p:blipFill>
        <p:spPr bwMode="auto">
          <a:xfrm>
            <a:off x="2395699" y="1484785"/>
            <a:ext cx="4192525" cy="51845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76200">
            <a:solidFill>
              <a:schemeClr val="tx1">
                <a:lumMod val="95000"/>
                <a:lumOff val="5000"/>
              </a:schemeClr>
            </a:solidFill>
          </a:ln>
        </p:spPr>
        <p:txBody>
          <a:bodyPr/>
          <a:lstStyle/>
          <a:p>
            <a:r>
              <a:rPr kumimoji="1" lang="ja-JP" altLang="en-US" dirty="0" smtClean="0"/>
              <a:t>人流・観光研究所ブログ</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ロンドンの報告もブログの「配車アプリ」の欄に書き込みしてある</a:t>
            </a:r>
            <a:endParaRPr kumimoji="1" lang="en-US" altLang="ja-JP" dirty="0" smtClean="0"/>
          </a:p>
          <a:p>
            <a:r>
              <a:rPr lang="ja-JP" altLang="en-US" dirty="0" smtClean="0"/>
              <a:t>タクシージャパンの報告が一番整理されているので推薦したい</a:t>
            </a:r>
            <a:endParaRPr kumimoji="1" lang="en-US" altLang="ja-JP" dirty="0" smtClean="0"/>
          </a:p>
          <a:p>
            <a:r>
              <a:rPr lang="ja-JP" altLang="en-US" dirty="0" smtClean="0"/>
              <a:t>私のブログは海外アクセスが</a:t>
            </a:r>
            <a:r>
              <a:rPr lang="en-US" altLang="ja-JP" dirty="0" smtClean="0"/>
              <a:t>3</a:t>
            </a:r>
            <a:r>
              <a:rPr lang="ja-JP" altLang="en-US" dirty="0" smtClean="0"/>
              <a:t>割近くあり、米国、英国が多いのは、はやり</a:t>
            </a:r>
            <a:r>
              <a:rPr lang="en-US" altLang="ja-JP" dirty="0" err="1" smtClean="0"/>
              <a:t>Hailo</a:t>
            </a:r>
            <a:r>
              <a:rPr lang="ja-JP" altLang="en-US" dirty="0" err="1" smtClean="0"/>
              <a:t>、</a:t>
            </a:r>
            <a:r>
              <a:rPr lang="ja-JP" altLang="en-US" dirty="0" smtClean="0"/>
              <a:t>Ｕｂｅｒ等の関係者が見に来ているのではないか</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76200">
            <a:solidFill>
              <a:schemeClr val="tx1">
                <a:lumMod val="85000"/>
                <a:lumOff val="15000"/>
              </a:schemeClr>
            </a:solidFill>
          </a:ln>
        </p:spPr>
        <p:txBody>
          <a:bodyPr>
            <a:normAutofit/>
          </a:bodyPr>
          <a:lstStyle/>
          <a:p>
            <a:r>
              <a:rPr kumimoji="1" lang="ja-JP" altLang="en-US" dirty="0" smtClean="0"/>
              <a:t>英国と日本の公共交通の考え方</a:t>
            </a:r>
            <a:endParaRPr kumimoji="1" lang="ja-JP" altLang="en-US" dirty="0"/>
          </a:p>
        </p:txBody>
      </p:sp>
      <p:sp>
        <p:nvSpPr>
          <p:cNvPr id="3" name="コンテンツ プレースホルダ 2"/>
          <p:cNvSpPr>
            <a:spLocks noGrp="1"/>
          </p:cNvSpPr>
          <p:nvPr>
            <p:ph idx="1"/>
          </p:nvPr>
        </p:nvSpPr>
        <p:spPr>
          <a:xfrm>
            <a:off x="179512" y="1484784"/>
            <a:ext cx="8964488" cy="5373216"/>
          </a:xfrm>
        </p:spPr>
        <p:txBody>
          <a:bodyPr>
            <a:normAutofit fontScale="92500" lnSpcReduction="10000"/>
          </a:bodyPr>
          <a:lstStyle/>
          <a:p>
            <a:r>
              <a:rPr kumimoji="1" lang="ja-JP" altLang="en-US" dirty="0" smtClean="0"/>
              <a:t>英国　　公共用⇔非公共（自家用）</a:t>
            </a:r>
            <a:endParaRPr kumimoji="1" lang="en-US" altLang="ja-JP" dirty="0" smtClean="0"/>
          </a:p>
          <a:p>
            <a:pPr>
              <a:buNone/>
            </a:pPr>
            <a:r>
              <a:rPr lang="ja-JP" altLang="en-US" dirty="0"/>
              <a:t>　</a:t>
            </a:r>
            <a:r>
              <a:rPr lang="en-US" altLang="ja-JP" dirty="0" smtClean="0"/>
              <a:t>[</a:t>
            </a:r>
            <a:r>
              <a:rPr lang="ja-JP" altLang="en-US" dirty="0" smtClean="0"/>
              <a:t>公共</a:t>
            </a:r>
            <a:r>
              <a:rPr lang="en-US" altLang="ja-JP" dirty="0" smtClean="0"/>
              <a:t>]</a:t>
            </a:r>
            <a:r>
              <a:rPr lang="ja-JP" altLang="en-US" dirty="0" smtClean="0"/>
              <a:t>　　乗合運送（路線バス）</a:t>
            </a:r>
            <a:endParaRPr lang="en-US" altLang="ja-JP" dirty="0" smtClean="0"/>
          </a:p>
          <a:p>
            <a:pPr>
              <a:buNone/>
            </a:pPr>
            <a:r>
              <a:rPr lang="ja-JP" altLang="en-US" dirty="0" smtClean="0"/>
              <a:t>　　　　流し営業をするタクシー（ブラックキャブ）</a:t>
            </a:r>
            <a:endParaRPr lang="en-US" altLang="ja-JP" dirty="0" smtClean="0"/>
          </a:p>
          <a:p>
            <a:pPr>
              <a:buNone/>
            </a:pPr>
            <a:r>
              <a:rPr kumimoji="1" lang="ja-JP" altLang="en-US" dirty="0"/>
              <a:t>　</a:t>
            </a:r>
            <a:r>
              <a:rPr kumimoji="1" lang="en-US" altLang="ja-JP" dirty="0" smtClean="0"/>
              <a:t>[</a:t>
            </a:r>
            <a:r>
              <a:rPr kumimoji="1" lang="ja-JP" altLang="en-US" dirty="0" smtClean="0"/>
              <a:t>非公共</a:t>
            </a:r>
            <a:r>
              <a:rPr kumimoji="1" lang="en-US" altLang="ja-JP" dirty="0" smtClean="0"/>
              <a:t>]</a:t>
            </a:r>
            <a:r>
              <a:rPr kumimoji="1" lang="ja-JP" altLang="en-US" dirty="0" smtClean="0"/>
              <a:t>　</a:t>
            </a:r>
            <a:r>
              <a:rPr kumimoji="1" lang="en-US" altLang="ja-JP" dirty="0" smtClean="0"/>
              <a:t>Private Hired Vehicle</a:t>
            </a:r>
            <a:r>
              <a:rPr kumimoji="1" lang="ja-JP" altLang="en-US" dirty="0" smtClean="0"/>
              <a:t>（</a:t>
            </a:r>
            <a:r>
              <a:rPr kumimoji="1" lang="en-US" altLang="ja-JP" dirty="0" smtClean="0"/>
              <a:t>minicab</a:t>
            </a:r>
            <a:r>
              <a:rPr kumimoji="1" lang="ja-JP" altLang="en-US" dirty="0" smtClean="0"/>
              <a:t>）</a:t>
            </a:r>
            <a:endParaRPr kumimoji="1" lang="en-US" altLang="ja-JP" dirty="0" smtClean="0"/>
          </a:p>
          <a:p>
            <a:pPr>
              <a:buNone/>
            </a:pPr>
            <a:r>
              <a:rPr kumimoji="1" lang="ja-JP" altLang="en-US" dirty="0" smtClean="0"/>
              <a:t>　　　　貸切運送は非公共すなわち自家用扱い</a:t>
            </a:r>
            <a:endParaRPr kumimoji="1" lang="en-US" altLang="ja-JP" dirty="0" smtClean="0"/>
          </a:p>
          <a:p>
            <a:r>
              <a:rPr lang="ja-JP" altLang="en-US" dirty="0" smtClean="0"/>
              <a:t>日本　　営業用⇔自家用</a:t>
            </a:r>
            <a:endParaRPr lang="en-US" altLang="ja-JP" dirty="0" smtClean="0"/>
          </a:p>
          <a:p>
            <a:pPr>
              <a:buNone/>
            </a:pPr>
            <a:r>
              <a:rPr lang="ja-JP" altLang="en-US" dirty="0" smtClean="0"/>
              <a:t>　 </a:t>
            </a:r>
            <a:r>
              <a:rPr lang="en-US" altLang="ja-JP" dirty="0" smtClean="0"/>
              <a:t>[</a:t>
            </a:r>
            <a:r>
              <a:rPr lang="ja-JP" altLang="en-US" dirty="0" smtClean="0"/>
              <a:t>営業用］　直接の対価性、反復性</a:t>
            </a:r>
            <a:endParaRPr lang="en-US" altLang="ja-JP" dirty="0" smtClean="0"/>
          </a:p>
          <a:p>
            <a:pPr>
              <a:buNone/>
            </a:pPr>
            <a:r>
              <a:rPr lang="ja-JP" altLang="en-US" dirty="0" smtClean="0"/>
              <a:t>　 </a:t>
            </a:r>
            <a:r>
              <a:rPr lang="en-US" altLang="ja-JP" dirty="0" smtClean="0"/>
              <a:t>[</a:t>
            </a:r>
            <a:r>
              <a:rPr lang="ja-JP" altLang="en-US" dirty="0" smtClean="0"/>
              <a:t>自家用］　営業用以外はすべて　</a:t>
            </a:r>
            <a:endParaRPr lang="en-US" altLang="ja-JP" dirty="0" smtClean="0"/>
          </a:p>
          <a:p>
            <a:pPr>
              <a:buNone/>
            </a:pPr>
            <a:r>
              <a:rPr lang="ja-JP" altLang="en-US" dirty="0" smtClean="0"/>
              <a:t>　　　　　　　　　レンタカー、運転代行等</a:t>
            </a:r>
            <a:endParaRPr lang="en-US" altLang="ja-JP" dirty="0" smtClean="0"/>
          </a:p>
          <a:p>
            <a:pPr>
              <a:buNone/>
            </a:pPr>
            <a:r>
              <a:rPr kumimoji="1" lang="ja-JP" altLang="en-US" dirty="0"/>
              <a:t>　</a:t>
            </a:r>
            <a:r>
              <a:rPr kumimoji="1" lang="ja-JP" altLang="en-US" dirty="0" smtClean="0"/>
              <a:t>　　　　　　　営業用は英訳できない</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76200">
            <a:solidFill>
              <a:schemeClr val="tx1">
                <a:lumMod val="85000"/>
                <a:lumOff val="15000"/>
              </a:schemeClr>
            </a:solidFill>
          </a:ln>
        </p:spPr>
        <p:txBody>
          <a:bodyPr/>
          <a:lstStyle/>
          <a:p>
            <a:r>
              <a:rPr kumimoji="1" lang="ja-JP" altLang="en-US" dirty="0" smtClean="0"/>
              <a:t>ブログから</a:t>
            </a:r>
            <a:endParaRPr kumimoji="1" lang="ja-JP" altLang="en-US" dirty="0"/>
          </a:p>
        </p:txBody>
      </p:sp>
      <p:sp>
        <p:nvSpPr>
          <p:cNvPr id="3" name="コンテンツ プレースホルダ 2"/>
          <p:cNvSpPr>
            <a:spLocks noGrp="1"/>
          </p:cNvSpPr>
          <p:nvPr>
            <p:ph idx="1"/>
          </p:nvPr>
        </p:nvSpPr>
        <p:spPr>
          <a:xfrm>
            <a:off x="0" y="1600200"/>
            <a:ext cx="9144000" cy="5257800"/>
          </a:xfrm>
        </p:spPr>
        <p:txBody>
          <a:bodyPr>
            <a:noAutofit/>
          </a:bodyPr>
          <a:lstStyle/>
          <a:p>
            <a:r>
              <a:rPr lang="ja-JP" altLang="en-US" sz="2400" dirty="0" smtClean="0"/>
              <a:t>英国の交通法体系は公共用（乗合）と非公共用に分類しており、流しができるブラックキャブはかろうじて公共用に準じた扱いになっていますが、貸切運送は非公共用に分類され自家用扱いなのです。</a:t>
            </a:r>
            <a:r>
              <a:rPr lang="en-US" altLang="ja-JP" sz="2400" dirty="0" smtClean="0"/>
              <a:t>Private</a:t>
            </a:r>
            <a:r>
              <a:rPr lang="ja-JP" altLang="en-US" sz="2400" dirty="0" smtClean="0"/>
              <a:t>　</a:t>
            </a:r>
            <a:r>
              <a:rPr lang="en-US" altLang="ja-JP" sz="2400" dirty="0" smtClean="0"/>
              <a:t>Hired</a:t>
            </a:r>
            <a:r>
              <a:rPr lang="ja-JP" altLang="en-US" sz="2400" dirty="0" smtClean="0"/>
              <a:t>　</a:t>
            </a:r>
            <a:r>
              <a:rPr lang="en-US" altLang="ja-JP" sz="2400" dirty="0" smtClean="0"/>
              <a:t>Vehicle</a:t>
            </a:r>
            <a:r>
              <a:rPr lang="ja-JP" altLang="en-US" sz="2400" dirty="0" smtClean="0"/>
              <a:t>とはそういう意味なのです。白タクの言葉に代表されるような、自家用を営業用と対比させる発想は営業用自動車保護の日本の発想で、英国では公共用か非公共用（自家用）かです。流しのタクシーはかろうじて公共に準じて扱われています（</a:t>
            </a:r>
            <a:r>
              <a:rPr lang="en-US" altLang="ja-JP" sz="2400" b="1" dirty="0" smtClean="0"/>
              <a:t>other than a licensed taxi or a public service vehicle</a:t>
            </a:r>
            <a:r>
              <a:rPr lang="ja-JP" altLang="en-US" sz="2400" dirty="0" smtClean="0"/>
              <a:t>）が、貸切自動車は非公共用つまり自家用扱いなのです。日本でいえば貸切バスや車庫待ちのハイヤーは自家用扱いなのです。</a:t>
            </a:r>
            <a:endParaRPr kumimoji="1" lang="ja-JP"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tx1">
                <a:lumMod val="95000"/>
                <a:lumOff val="5000"/>
              </a:schemeClr>
            </a:solidFill>
          </a:ln>
        </p:spPr>
        <p:txBody>
          <a:bodyPr/>
          <a:lstStyle/>
          <a:p>
            <a:r>
              <a:rPr kumimoji="1" lang="ja-JP" altLang="en-US" dirty="0" smtClean="0"/>
              <a:t>つづき</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自家用車の有効利用は相乗りですが、相乗りになれば公共用との区別がなくなります。社会で相乗りを促進する動向は昔からありますが、スマホの登場でいよいよ実現性が高くなってきたのです。自家用車の相乗り促進に自動車諸税を使用するようになると、思想的には有償性（直接の対価を得ること）の有無は限界にきていますから、公共、非公共に分類することも検討したほうがいいかもしれません。</a:t>
            </a:r>
          </a:p>
          <a:p>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normAutofit/>
          </a:bodyPr>
          <a:lstStyle/>
          <a:p>
            <a:r>
              <a:rPr kumimoji="1" lang="ja-JP" altLang="en-US" dirty="0" smtClean="0"/>
              <a:t>「流し（</a:t>
            </a:r>
            <a:r>
              <a:rPr kumimoji="1" lang="en-US" altLang="ja-JP" dirty="0" smtClean="0"/>
              <a:t>street‐hiring</a:t>
            </a:r>
            <a:r>
              <a:rPr kumimoji="1" lang="ja-JP" altLang="en-US" dirty="0" smtClean="0"/>
              <a:t>）」と配車アプリ</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「世界戦略」　配車アプリは発地でインストールされるから、外国人観光客獲得には国際展開をしないと対応できない（同じことは東京マーケットを狙うことについてもいえる）</a:t>
            </a:r>
            <a:endParaRPr kumimoji="1" lang="en-US" altLang="ja-JP" dirty="0" smtClean="0"/>
          </a:p>
          <a:p>
            <a:r>
              <a:rPr kumimoji="1" lang="ja-JP" altLang="en-US" dirty="0" smtClean="0"/>
              <a:t>歩合給⇒固定給</a:t>
            </a:r>
            <a:endParaRPr kumimoji="1" lang="en-US" altLang="ja-JP" dirty="0" smtClean="0"/>
          </a:p>
          <a:p>
            <a:r>
              <a:rPr lang="ja-JP" altLang="en-US" dirty="0"/>
              <a:t>人材</a:t>
            </a:r>
            <a:r>
              <a:rPr lang="ja-JP" altLang="en-US" dirty="0" smtClean="0"/>
              <a:t>確保</a:t>
            </a:r>
            <a:endParaRPr lang="en-US" altLang="ja-JP" dirty="0" smtClean="0"/>
          </a:p>
          <a:p>
            <a:r>
              <a:rPr lang="ja-JP" altLang="en-US" dirty="0"/>
              <a:t>交通</a:t>
            </a:r>
            <a:r>
              <a:rPr lang="ja-JP" altLang="en-US" dirty="0" smtClean="0"/>
              <a:t>規制等の情報提供（宅配便の例）</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r>
              <a:rPr kumimoji="1" lang="ja-JP" altLang="en-US" dirty="0" smtClean="0"/>
              <a:t>外国人旅行者と配車アプリ</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DownRoad</a:t>
            </a:r>
            <a:r>
              <a:rPr kumimoji="1" lang="ja-JP" altLang="en-US" dirty="0" smtClean="0"/>
              <a:t>は出発国</a:t>
            </a:r>
            <a:endParaRPr kumimoji="1" lang="en-US" altLang="ja-JP" dirty="0" smtClean="0"/>
          </a:p>
          <a:p>
            <a:r>
              <a:rPr lang="ja-JP" altLang="en-US" dirty="0" smtClean="0"/>
              <a:t>クレジット利用への対応</a:t>
            </a:r>
            <a:endParaRPr lang="en-US" altLang="ja-JP" dirty="0" smtClean="0"/>
          </a:p>
          <a:p>
            <a:r>
              <a:rPr kumimoji="1" lang="ja-JP" altLang="en-US" dirty="0" smtClean="0"/>
              <a:t>特に外国人には確定運賃は安心感がある</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76200">
            <a:solidFill>
              <a:schemeClr val="tx1">
                <a:lumMod val="95000"/>
                <a:lumOff val="5000"/>
              </a:schemeClr>
            </a:solidFill>
          </a:ln>
        </p:spPr>
        <p:txBody>
          <a:bodyPr>
            <a:normAutofit/>
          </a:bodyPr>
          <a:lstStyle/>
          <a:p>
            <a:r>
              <a:rPr kumimoji="1" lang="ja-JP" altLang="en-US" dirty="0" smtClean="0"/>
              <a:t>人流のサードパーティ</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MOOVIT</a:t>
            </a:r>
            <a:r>
              <a:rPr lang="ja-JP" altLang="en-US" dirty="0" smtClean="0"/>
              <a:t>（</a:t>
            </a:r>
            <a:r>
              <a:rPr lang="en-US" altLang="ja-JP" u="sng" dirty="0" smtClean="0">
                <a:hlinkClick r:id="rId3"/>
              </a:rPr>
              <a:t> http://www.moovitapp.com/</a:t>
            </a:r>
            <a:r>
              <a:rPr lang="ja-JP" altLang="en-US" dirty="0" smtClean="0"/>
              <a:t>）</a:t>
            </a:r>
            <a:endParaRPr lang="en-US" altLang="ja-JP" dirty="0" smtClean="0"/>
          </a:p>
          <a:p>
            <a:r>
              <a:rPr lang="ja-JP" altLang="en-US" dirty="0" smtClean="0"/>
              <a:t>ヘルシンキはヘルシンキ交通局が経営している「</a:t>
            </a:r>
            <a:r>
              <a:rPr lang="en-US" altLang="ja-JP" dirty="0" smtClean="0"/>
              <a:t>KUTSUPLUS</a:t>
            </a:r>
            <a:r>
              <a:rPr lang="ja-JP" altLang="en-US" dirty="0" smtClean="0"/>
              <a:t>」という小型バスの配車アプリ</a:t>
            </a:r>
            <a:endParaRPr lang="en-US" altLang="ja-JP" dirty="0" smtClean="0"/>
          </a:p>
          <a:p>
            <a:r>
              <a:rPr kumimoji="1" lang="en-US" altLang="ja-JP" dirty="0" err="1" smtClean="0"/>
              <a:t>Bridj</a:t>
            </a:r>
            <a:r>
              <a:rPr kumimoji="1" lang="ja-JP" altLang="en-US" dirty="0" smtClean="0"/>
              <a:t>　</a:t>
            </a:r>
            <a:r>
              <a:rPr lang="en-US" altLang="ja-JP" u="sng" dirty="0" smtClean="0">
                <a:hlinkClick r:id="rId4"/>
              </a:rPr>
              <a:t>http://www.bridj.com/</a:t>
            </a:r>
            <a:endParaRPr lang="ja-JP" altLang="ja-JP" dirty="0" smtClean="0"/>
          </a:p>
          <a:p>
            <a:r>
              <a:rPr lang="en-US" altLang="ja-JP" dirty="0" err="1" smtClean="0"/>
              <a:t>Maaxi</a:t>
            </a:r>
            <a:r>
              <a:rPr lang="ja-JP" altLang="en-US" dirty="0" smtClean="0"/>
              <a:t>　</a:t>
            </a:r>
            <a:r>
              <a:rPr lang="en-US" altLang="ja-JP" u="sng" dirty="0" smtClean="0">
                <a:hlinkClick r:id="rId5"/>
              </a:rPr>
              <a:t>http://www.maaxitaxi.com/</a:t>
            </a: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309</Words>
  <Application>Microsoft Office PowerPoint</Application>
  <PresentationFormat>画面に合わせる (4:3)</PresentationFormat>
  <Paragraphs>46</Paragraphs>
  <Slides>9</Slides>
  <Notes>9</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Office テーマ</vt:lpstr>
      <vt:lpstr>ロンドン合宿報告</vt:lpstr>
      <vt:lpstr>空港送迎サービス</vt:lpstr>
      <vt:lpstr>人流・観光研究所ブログ</vt:lpstr>
      <vt:lpstr>英国と日本の公共交通の考え方</vt:lpstr>
      <vt:lpstr>ブログから</vt:lpstr>
      <vt:lpstr>つづき</vt:lpstr>
      <vt:lpstr>「流し（street‐hiring）」と配車アプリ</vt:lpstr>
      <vt:lpstr>外国人旅行者と配車アプリ</vt:lpstr>
      <vt:lpstr>人流のサードパーティ</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ロンドン合宿報告</dc:title>
  <dc:creator>owner</dc:creator>
  <cp:lastModifiedBy>owner</cp:lastModifiedBy>
  <cp:revision>4</cp:revision>
  <dcterms:created xsi:type="dcterms:W3CDTF">2015-05-17T04:48:41Z</dcterms:created>
  <dcterms:modified xsi:type="dcterms:W3CDTF">2015-09-26T06:13:46Z</dcterms:modified>
</cp:coreProperties>
</file>