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61" r:id="rId5"/>
    <p:sldId id="288" r:id="rId6"/>
    <p:sldId id="269" r:id="rId7"/>
    <p:sldId id="314" r:id="rId8"/>
    <p:sldId id="315" r:id="rId9"/>
    <p:sldId id="316" r:id="rId10"/>
    <p:sldId id="268" r:id="rId11"/>
    <p:sldId id="270" r:id="rId12"/>
    <p:sldId id="285" r:id="rId13"/>
    <p:sldId id="313" r:id="rId14"/>
    <p:sldId id="311" r:id="rId15"/>
    <p:sldId id="286" r:id="rId16"/>
    <p:sldId id="287" r:id="rId17"/>
    <p:sldId id="312" r:id="rId18"/>
    <p:sldId id="271" r:id="rId19"/>
    <p:sldId id="272" r:id="rId20"/>
    <p:sldId id="273" r:id="rId21"/>
    <p:sldId id="274" r:id="rId22"/>
    <p:sldId id="305" r:id="rId23"/>
    <p:sldId id="306" r:id="rId24"/>
    <p:sldId id="309" r:id="rId25"/>
    <p:sldId id="307" r:id="rId26"/>
    <p:sldId id="282" r:id="rId27"/>
    <p:sldId id="308" r:id="rId28"/>
    <p:sldId id="283" r:id="rId29"/>
    <p:sldId id="290" r:id="rId30"/>
    <p:sldId id="291" r:id="rId31"/>
    <p:sldId id="292" r:id="rId32"/>
    <p:sldId id="293" r:id="rId33"/>
    <p:sldId id="304" r:id="rId34"/>
    <p:sldId id="294" r:id="rId35"/>
    <p:sldId id="295" r:id="rId36"/>
    <p:sldId id="296" r:id="rId37"/>
    <p:sldId id="297" r:id="rId38"/>
    <p:sldId id="298" r:id="rId39"/>
    <p:sldId id="299" r:id="rId40"/>
    <p:sldId id="301" r:id="rId41"/>
    <p:sldId id="302" r:id="rId42"/>
    <p:sldId id="303"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E1B7B-9068-4B92-BC71-238E381AF993}" type="datetimeFigureOut">
              <a:rPr kumimoji="1" lang="ja-JP" altLang="en-US" smtClean="0"/>
              <a:pPr/>
              <a:t>2015/9/28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3F361-F271-401F-A1D3-2B4C85BA972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12</a:t>
            </a:fld>
            <a:endParaRPr lang="en-US" altLang="ja-JP"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13</a:t>
            </a:fld>
            <a:endParaRPr lang="en-US" altLang="ja-JP"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14</a:t>
            </a:fld>
            <a:endParaRPr lang="en-US" altLang="ja-JP"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19</a:t>
            </a:fld>
            <a:endParaRPr lang="en-US" altLang="ja-JP"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42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24260" name="スライド番号プレースホルダ 3"/>
          <p:cNvSpPr txBox="1">
            <a:spLocks noGrp="1"/>
          </p:cNvSpPr>
          <p:nvPr/>
        </p:nvSpPr>
        <p:spPr bwMode="auto">
          <a:xfrm>
            <a:off x="3885393" y="8685256"/>
            <a:ext cx="2970991" cy="457273"/>
          </a:xfrm>
          <a:prstGeom prst="rect">
            <a:avLst/>
          </a:prstGeom>
          <a:noFill/>
          <a:ln w="9525">
            <a:noFill/>
            <a:miter lim="800000"/>
            <a:headEnd/>
            <a:tailEnd/>
          </a:ln>
        </p:spPr>
        <p:txBody>
          <a:bodyPr anchor="b"/>
          <a:lstStyle/>
          <a:p>
            <a:pPr algn="r"/>
            <a:fld id="{40DA07E4-7600-4F53-AC23-B6C9B09C61F0}" type="slidenum">
              <a:rPr lang="ja-JP" altLang="en-US" sz="1200">
                <a:latin typeface="Calibri" pitchFamily="34" charset="0"/>
              </a:rPr>
              <a:pPr algn="r"/>
              <a:t>21</a:t>
            </a:fld>
            <a:endParaRPr lang="en-US" altLang="ja-JP"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5B311F-01B3-4506-AADA-87AABF5D59E2}"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5B311F-01B3-4506-AADA-87AABF5D59E2}" type="slidenum">
              <a:rPr kumimoji="1" lang="ja-JP" altLang="en-US" smtClean="0"/>
              <a:pPr/>
              <a:t>42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514C8D4-1C89-443F-A449-4A5D3E008838}" type="datetimeFigureOut">
              <a:rPr kumimoji="1" lang="ja-JP" altLang="en-US" smtClean="0"/>
              <a:pPr/>
              <a:t>2015/9/28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2581444-2809-4451-8FBA-9359C9A8BA0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4C8D4-1C89-443F-A449-4A5D3E008838}" type="datetimeFigureOut">
              <a:rPr kumimoji="1" lang="ja-JP" altLang="en-US" smtClean="0"/>
              <a:pPr/>
              <a:t>2015/9/28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81444-2809-4451-8FBA-9359C9A8BA0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1a3f4spazzrp4.cloudfront.net/web-fresh/legal/jp/uber_japan_travel_agency_registration_info.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d1a3f4spazzrp4.cloudfront.net/web-fresh/legal/jp/uber_service_price_table.pdf" TargetMode="External"/><Relationship Id="rId4" Type="http://schemas.openxmlformats.org/officeDocument/2006/relationships/hyperlink" Target="https://d1a3f4spazzrp4.cloudfront.net/web-fresh/legal/jp/Uber_Japan_travel_agency_agreement.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ber.com/cities/toky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tpro.nikkeibp.co.jp/article/NEWS/20140303/540667/"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oovitapp.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maaxitaxi.com/" TargetMode="External"/><Relationship Id="rId4" Type="http://schemas.openxmlformats.org/officeDocument/2006/relationships/hyperlink" Target="http://www.bridj.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aaxitaxi.co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196752"/>
            <a:ext cx="7846640" cy="2448271"/>
          </a:xfrm>
          <a:ln>
            <a:solidFill>
              <a:schemeClr val="accent1"/>
            </a:solidFill>
          </a:ln>
        </p:spPr>
        <p:txBody>
          <a:bodyPr>
            <a:normAutofit/>
          </a:bodyPr>
          <a:lstStyle/>
          <a:p>
            <a:r>
              <a:rPr kumimoji="1" lang="ja-JP" altLang="en-US" sz="5400" b="1" dirty="0" smtClean="0"/>
              <a:t>タクシーの確定運賃制度</a:t>
            </a:r>
            <a:endParaRPr kumimoji="1" lang="ja-JP" altLang="en-US" sz="5400" b="1" dirty="0"/>
          </a:p>
        </p:txBody>
      </p:sp>
      <p:sp>
        <p:nvSpPr>
          <p:cNvPr id="3" name="サブタイトル 2"/>
          <p:cNvSpPr>
            <a:spLocks noGrp="1"/>
          </p:cNvSpPr>
          <p:nvPr>
            <p:ph type="subTitle" idx="1"/>
          </p:nvPr>
        </p:nvSpPr>
        <p:spPr>
          <a:xfrm>
            <a:off x="1371600" y="4700736"/>
            <a:ext cx="6400800" cy="1752600"/>
          </a:xfrm>
        </p:spPr>
        <p:txBody>
          <a:bodyPr/>
          <a:lstStyle/>
          <a:p>
            <a:r>
              <a:rPr kumimoji="1" lang="ja-JP" altLang="en-US" b="1" dirty="0" smtClean="0">
                <a:solidFill>
                  <a:schemeClr val="tx1">
                    <a:lumMod val="95000"/>
                    <a:lumOff val="5000"/>
                  </a:schemeClr>
                </a:solidFill>
              </a:rPr>
              <a:t>帝京平成大学観光経営学科教授</a:t>
            </a:r>
            <a:endParaRPr kumimoji="1" lang="en-US" altLang="ja-JP" b="1" dirty="0" smtClean="0">
              <a:solidFill>
                <a:schemeClr val="tx1">
                  <a:lumMod val="95000"/>
                  <a:lumOff val="5000"/>
                </a:schemeClr>
              </a:solidFill>
            </a:endParaRPr>
          </a:p>
          <a:p>
            <a:r>
              <a:rPr lang="ja-JP" altLang="en-US" b="1" dirty="0" smtClean="0">
                <a:solidFill>
                  <a:schemeClr val="tx1">
                    <a:lumMod val="95000"/>
                    <a:lumOff val="5000"/>
                  </a:schemeClr>
                </a:solidFill>
              </a:rPr>
              <a:t>観光学博士　寺前秀一</a:t>
            </a:r>
            <a:endParaRPr kumimoji="1" lang="ja-JP" altLang="en-US"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タクシー会社の定額運賃</a:t>
            </a:r>
            <a:r>
              <a:rPr kumimoji="1" lang="en-US" altLang="ja-JP" dirty="0" smtClean="0"/>
              <a:t/>
            </a:r>
            <a:br>
              <a:rPr kumimoji="1" lang="en-US" altLang="ja-JP" dirty="0" smtClean="0"/>
            </a:br>
            <a:r>
              <a:rPr kumimoji="1" lang="ja-JP" altLang="en-US" dirty="0" smtClean="0"/>
              <a:t>（</a:t>
            </a:r>
            <a:r>
              <a:rPr lang="ja-JP" altLang="en-US" sz="3100" dirty="0" smtClean="0"/>
              <a:t>東京都ハイヤー・タクシー協会の広告）</a:t>
            </a:r>
            <a:endParaRPr kumimoji="1" lang="ja-JP" altLang="en-US" sz="3100" dirty="0"/>
          </a:p>
        </p:txBody>
      </p:sp>
      <p:sp>
        <p:nvSpPr>
          <p:cNvPr id="3" name="コンテンツ プレースホルダ 2"/>
          <p:cNvSpPr>
            <a:spLocks noGrp="1"/>
          </p:cNvSpPr>
          <p:nvPr>
            <p:ph idx="1"/>
          </p:nvPr>
        </p:nvSpPr>
        <p:spPr/>
        <p:txBody>
          <a:bodyPr>
            <a:normAutofit lnSpcReduction="10000"/>
          </a:bodyPr>
          <a:lstStyle/>
          <a:p>
            <a:r>
              <a:rPr lang="ja-JP" altLang="en-US" b="1" dirty="0"/>
              <a:t>羽田空港と東京都内間は、</a:t>
            </a:r>
            <a:br>
              <a:rPr lang="ja-JP" altLang="en-US" b="1" dirty="0"/>
            </a:br>
            <a:r>
              <a:rPr lang="ja-JP" altLang="en-US" b="1" dirty="0"/>
              <a:t>わかりやすい定額運賃を実施しております。</a:t>
            </a:r>
            <a:br>
              <a:rPr lang="ja-JP" altLang="en-US" b="1" dirty="0"/>
            </a:br>
            <a:r>
              <a:rPr lang="ja-JP" altLang="en-US" b="1" dirty="0"/>
              <a:t>羽田空港へのお出掛けは、ぜひタクシーをご利用ください。</a:t>
            </a:r>
            <a:endParaRPr lang="ja-JP" altLang="en-US" dirty="0"/>
          </a:p>
          <a:p>
            <a:r>
              <a:rPr lang="en-US" altLang="ja-JP" dirty="0"/>
              <a:t>※</a:t>
            </a:r>
            <a:r>
              <a:rPr lang="ja-JP" altLang="en-US" dirty="0"/>
              <a:t>定額運賃のほかに有料道路利用料がかかります。</a:t>
            </a:r>
            <a:r>
              <a:rPr lang="en-US" altLang="ja-JP" dirty="0"/>
              <a:t>(</a:t>
            </a:r>
            <a:r>
              <a:rPr lang="ja-JP" altLang="en-US" dirty="0"/>
              <a:t>定額運賃は「</a:t>
            </a:r>
            <a:r>
              <a:rPr lang="ja-JP" altLang="en-US" dirty="0">
                <a:solidFill>
                  <a:srgbClr val="FF0000"/>
                </a:solidFill>
              </a:rPr>
              <a:t>首都高速</a:t>
            </a:r>
            <a:r>
              <a:rPr lang="ja-JP" altLang="en-US" dirty="0"/>
              <a:t>」の利用が前提となっています</a:t>
            </a:r>
            <a:r>
              <a:rPr lang="en-US" altLang="ja-JP" dirty="0"/>
              <a:t>)</a:t>
            </a:r>
            <a:r>
              <a:rPr lang="ja-JP" altLang="en-US" dirty="0"/>
              <a:t/>
            </a:r>
            <a:br>
              <a:rPr lang="ja-JP" altLang="en-US" dirty="0"/>
            </a:br>
            <a:r>
              <a:rPr lang="en-US" altLang="ja-JP" dirty="0"/>
              <a:t>※</a:t>
            </a:r>
            <a:r>
              <a:rPr lang="ja-JP" altLang="en-US" dirty="0"/>
              <a:t>一部地域は通常のメーター料金となります。</a:t>
            </a:r>
            <a:br>
              <a:rPr lang="ja-JP" altLang="en-US" dirty="0"/>
            </a:br>
            <a:r>
              <a:rPr lang="en-US" altLang="ja-JP" dirty="0"/>
              <a:t>※</a:t>
            </a:r>
            <a:r>
              <a:rPr lang="ja-JP" altLang="en-US" dirty="0"/>
              <a:t>定額運賃は国土交通省</a:t>
            </a:r>
            <a:r>
              <a:rPr lang="ja-JP" altLang="en-US" dirty="0">
                <a:solidFill>
                  <a:srgbClr val="FF0000"/>
                </a:solidFill>
              </a:rPr>
              <a:t>認可運賃</a:t>
            </a:r>
            <a:r>
              <a:rPr lang="ja-JP" altLang="en-US" dirty="0"/>
              <a:t>です。</a:t>
            </a:r>
          </a:p>
          <a:p>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手配旅行活用の定額制度</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出発地、目的地間のタクシー運賃を事前に決定する「運賃先決め注文」サービス</a:t>
            </a:r>
            <a:endParaRPr lang="en-US" altLang="ja-JP" dirty="0" smtClean="0"/>
          </a:p>
          <a:p>
            <a:r>
              <a:rPr lang="ja-JP" altLang="ja-JP" b="1" dirty="0" smtClean="0"/>
              <a:t>メーター運賃より高くなることが</a:t>
            </a:r>
            <a:r>
              <a:rPr lang="ja-JP" altLang="ja-JP" dirty="0" smtClean="0"/>
              <a:t>あ</a:t>
            </a:r>
            <a:r>
              <a:rPr lang="ja-JP" altLang="en-US" dirty="0" smtClean="0"/>
              <a:t>る</a:t>
            </a:r>
            <a:r>
              <a:rPr lang="ja-JP" altLang="ja-JP" dirty="0" smtClean="0"/>
              <a:t>。たとえば信号に全くかからず順調に流れた場合のメーター運賃より</a:t>
            </a:r>
            <a:r>
              <a:rPr lang="ja-JP" altLang="en-US" dirty="0" smtClean="0"/>
              <a:t>定額</a:t>
            </a:r>
            <a:r>
              <a:rPr lang="ja-JP" altLang="ja-JP" dirty="0" smtClean="0"/>
              <a:t>料金は高くな</a:t>
            </a:r>
            <a:r>
              <a:rPr lang="ja-JP" altLang="en-US" dirty="0" smtClean="0"/>
              <a:t>る</a:t>
            </a:r>
            <a:r>
              <a:rPr lang="ja-JP" altLang="ja-JP" dirty="0" smtClean="0"/>
              <a:t>。反対に渋滞した場合のメーター運賃よりは安くな</a:t>
            </a:r>
            <a:r>
              <a:rPr lang="ja-JP" altLang="en-US" dirty="0" smtClean="0"/>
              <a:t>る</a:t>
            </a:r>
            <a:r>
              <a:rPr lang="ja-JP" altLang="ja-JP" dirty="0" smtClean="0"/>
              <a:t>。</a:t>
            </a:r>
            <a:endParaRPr lang="en-US" altLang="ja-JP" dirty="0" smtClean="0"/>
          </a:p>
          <a:p>
            <a:r>
              <a:rPr lang="ja-JP" altLang="ja-JP" dirty="0" smtClean="0"/>
              <a:t>出発地点から目的地までの最短ルートを調べ、そのルートをタクシーで走った場合に相当する運賃を計算して算出</a:t>
            </a:r>
            <a:r>
              <a:rPr lang="ja-JP" altLang="en-US" dirty="0" smtClean="0"/>
              <a:t>している</a:t>
            </a:r>
            <a:r>
              <a:rPr lang="ja-JP" altLang="ja-JP" dirty="0" smtClean="0"/>
              <a:t>。</a:t>
            </a:r>
          </a:p>
          <a:p>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12</a:t>
            </a:fld>
            <a:endParaRPr lang="en-US" altLang="ja-JP" smtClean="0">
              <a:latin typeface="Arial" pitchFamily="34" charset="0"/>
            </a:endParaRPr>
          </a:p>
        </p:txBody>
      </p:sp>
      <p:sp>
        <p:nvSpPr>
          <p:cNvPr id="36867" name="Text Box 2"/>
          <p:cNvSpPr txBox="1">
            <a:spLocks noChangeArrowheads="1"/>
          </p:cNvSpPr>
          <p:nvPr/>
        </p:nvSpPr>
        <p:spPr bwMode="auto">
          <a:xfrm>
            <a:off x="611188" y="188640"/>
            <a:ext cx="7181850" cy="1200329"/>
          </a:xfrm>
          <a:prstGeom prst="rect">
            <a:avLst/>
          </a:prstGeom>
          <a:noFill/>
          <a:ln w="76200" cmpd="tri">
            <a:solidFill>
              <a:schemeClr val="tx1"/>
            </a:solidFill>
            <a:miter lim="800000"/>
            <a:headEnd/>
            <a:tailEnd/>
          </a:ln>
        </p:spPr>
        <p:txBody>
          <a:bodyPr wrap="square">
            <a:spAutoFit/>
          </a:bodyPr>
          <a:lstStyle/>
          <a:p>
            <a:pPr algn="ctr"/>
            <a:r>
              <a:rPr lang="ja-JP" altLang="en-US" sz="3600" dirty="0"/>
              <a:t>　</a:t>
            </a:r>
            <a:r>
              <a:rPr lang="ja-JP" altLang="en-US" sz="3600" dirty="0" smtClean="0"/>
              <a:t>タクシー会社と実利用者</a:t>
            </a:r>
            <a:r>
              <a:rPr lang="ja-JP" altLang="en-US" sz="3600" dirty="0" smtClean="0"/>
              <a:t>とタクシー手配会社</a:t>
            </a:r>
            <a:r>
              <a:rPr lang="ja-JP" altLang="en-US" sz="3600" dirty="0" smtClean="0"/>
              <a:t>の関係（手配旅行）</a:t>
            </a:r>
            <a:endParaRPr lang="ja-JP" altLang="en-US" sz="3600" dirty="0"/>
          </a:p>
        </p:txBody>
      </p:sp>
      <p:sp>
        <p:nvSpPr>
          <p:cNvPr id="36868" name="Oval 3"/>
          <p:cNvSpPr>
            <a:spLocks noChangeArrowheads="1"/>
          </p:cNvSpPr>
          <p:nvPr/>
        </p:nvSpPr>
        <p:spPr bwMode="auto">
          <a:xfrm>
            <a:off x="3581400" y="2286000"/>
            <a:ext cx="2057400" cy="1219200"/>
          </a:xfrm>
          <a:prstGeom prst="ellipse">
            <a:avLst/>
          </a:prstGeom>
          <a:noFill/>
          <a:ln w="28575">
            <a:solidFill>
              <a:schemeClr val="tx1"/>
            </a:solidFill>
            <a:round/>
            <a:headEnd/>
            <a:tailEnd/>
          </a:ln>
        </p:spPr>
        <p:txBody>
          <a:bodyPr wrap="none" anchor="ctr"/>
          <a:lstStyle/>
          <a:p>
            <a:pPr algn="ctr"/>
            <a:r>
              <a:rPr lang="ja-JP" altLang="en-US" b="1" dirty="0"/>
              <a:t>Ｂ</a:t>
            </a:r>
          </a:p>
          <a:p>
            <a:pPr algn="ctr"/>
            <a:r>
              <a:rPr lang="ja-JP" altLang="en-US" b="1" dirty="0" smtClean="0"/>
              <a:t>（タクシ</a:t>
            </a:r>
            <a:r>
              <a:rPr lang="en-US" altLang="ja-JP" b="1" dirty="0" smtClean="0"/>
              <a:t>―</a:t>
            </a:r>
            <a:r>
              <a:rPr lang="ja-JP" altLang="en-US" b="1" dirty="0" smtClean="0"/>
              <a:t>手配会社）</a:t>
            </a:r>
            <a:endParaRPr lang="ja-JP" altLang="en-US" b="1" dirty="0"/>
          </a:p>
        </p:txBody>
      </p:sp>
      <p:sp>
        <p:nvSpPr>
          <p:cNvPr id="36869" name="Oval 4"/>
          <p:cNvSpPr>
            <a:spLocks noChangeArrowheads="1"/>
          </p:cNvSpPr>
          <p:nvPr/>
        </p:nvSpPr>
        <p:spPr bwMode="auto">
          <a:xfrm>
            <a:off x="990600" y="5257800"/>
            <a:ext cx="2057400" cy="1219200"/>
          </a:xfrm>
          <a:prstGeom prst="ellipse">
            <a:avLst/>
          </a:prstGeom>
          <a:noFill/>
          <a:ln w="9525">
            <a:solidFill>
              <a:schemeClr val="tx1"/>
            </a:solidFill>
            <a:round/>
            <a:headEnd/>
            <a:tailEnd/>
          </a:ln>
        </p:spPr>
        <p:txBody>
          <a:bodyPr wrap="none" anchor="ctr"/>
          <a:lstStyle/>
          <a:p>
            <a:r>
              <a:rPr lang="en-US" altLang="ja-JP" dirty="0"/>
              <a:t>b</a:t>
            </a:r>
          </a:p>
          <a:p>
            <a:r>
              <a:rPr lang="ja-JP" altLang="en-US" b="1" dirty="0" smtClean="0"/>
              <a:t>（タクシー会社）</a:t>
            </a:r>
            <a:endParaRPr lang="ja-JP" altLang="en-US" b="1" dirty="0"/>
          </a:p>
        </p:txBody>
      </p:sp>
      <p:sp>
        <p:nvSpPr>
          <p:cNvPr id="36870" name="Oval 5"/>
          <p:cNvSpPr>
            <a:spLocks noChangeArrowheads="1"/>
          </p:cNvSpPr>
          <p:nvPr/>
        </p:nvSpPr>
        <p:spPr bwMode="auto">
          <a:xfrm>
            <a:off x="5867400" y="5105400"/>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36871" name="Oval 6"/>
          <p:cNvSpPr>
            <a:spLocks noChangeArrowheads="1"/>
          </p:cNvSpPr>
          <p:nvPr/>
        </p:nvSpPr>
        <p:spPr bwMode="auto">
          <a:xfrm rot="-2622416">
            <a:off x="4503738" y="1428750"/>
            <a:ext cx="2362200" cy="5715000"/>
          </a:xfrm>
          <a:prstGeom prst="ellipse">
            <a:avLst/>
          </a:prstGeom>
          <a:noFill/>
          <a:ln w="28575">
            <a:solidFill>
              <a:schemeClr val="accent2"/>
            </a:solidFill>
            <a:round/>
            <a:headEnd/>
            <a:tailEnd/>
          </a:ln>
        </p:spPr>
        <p:txBody>
          <a:bodyPr wrap="none" anchor="ctr"/>
          <a:lstStyle/>
          <a:p>
            <a:endParaRPr lang="ja-JP" altLang="ja-JP"/>
          </a:p>
        </p:txBody>
      </p:sp>
      <p:sp>
        <p:nvSpPr>
          <p:cNvPr id="36872" name="Text Box 7"/>
          <p:cNvSpPr txBox="1">
            <a:spLocks noChangeArrowheads="1"/>
          </p:cNvSpPr>
          <p:nvPr/>
        </p:nvSpPr>
        <p:spPr bwMode="auto">
          <a:xfrm rot="3047314">
            <a:off x="5392313" y="2577872"/>
            <a:ext cx="2867646" cy="1077218"/>
          </a:xfrm>
          <a:prstGeom prst="rect">
            <a:avLst/>
          </a:prstGeom>
          <a:noFill/>
          <a:ln w="9525">
            <a:noFill/>
            <a:miter lim="800000"/>
            <a:headEnd/>
            <a:tailEnd/>
          </a:ln>
        </p:spPr>
        <p:txBody>
          <a:bodyPr wrap="square">
            <a:spAutoFit/>
          </a:bodyPr>
          <a:lstStyle/>
          <a:p>
            <a:pPr algn="ctr"/>
            <a:r>
              <a:rPr lang="ja-JP" altLang="en-US" sz="3200" dirty="0" smtClean="0">
                <a:solidFill>
                  <a:schemeClr val="accent2"/>
                </a:solidFill>
              </a:rPr>
              <a:t>会員登録</a:t>
            </a:r>
            <a:endParaRPr lang="en-US" altLang="ja-JP" sz="3200" dirty="0" smtClean="0">
              <a:solidFill>
                <a:schemeClr val="accent2"/>
              </a:solidFill>
            </a:endParaRPr>
          </a:p>
          <a:p>
            <a:pPr algn="ctr"/>
            <a:r>
              <a:rPr lang="ja-JP" altLang="en-US" sz="3200" dirty="0" smtClean="0">
                <a:solidFill>
                  <a:schemeClr val="accent2"/>
                </a:solidFill>
              </a:rPr>
              <a:t>手配旅行約款</a:t>
            </a:r>
            <a:endParaRPr lang="ja-JP" altLang="en-US" sz="3200" dirty="0">
              <a:solidFill>
                <a:schemeClr val="accent2"/>
              </a:solidFill>
            </a:endParaRPr>
          </a:p>
        </p:txBody>
      </p:sp>
      <p:sp>
        <p:nvSpPr>
          <p:cNvPr id="36873" name="Oval 8"/>
          <p:cNvSpPr>
            <a:spLocks noChangeArrowheads="1"/>
          </p:cNvSpPr>
          <p:nvPr/>
        </p:nvSpPr>
        <p:spPr bwMode="auto">
          <a:xfrm rot="2725638">
            <a:off x="2250282" y="1018381"/>
            <a:ext cx="2133600" cy="6640513"/>
          </a:xfrm>
          <a:prstGeom prst="ellipse">
            <a:avLst/>
          </a:prstGeom>
          <a:noFill/>
          <a:ln w="9525">
            <a:solidFill>
              <a:srgbClr val="FF0000"/>
            </a:solidFill>
            <a:prstDash val="dash"/>
            <a:round/>
            <a:headEnd/>
            <a:tailEnd/>
          </a:ln>
        </p:spPr>
        <p:txBody>
          <a:bodyPr rot="10800000" vert="eaVert" wrap="none" anchor="ctr"/>
          <a:lstStyle/>
          <a:p>
            <a:endParaRPr lang="ja-JP" altLang="ja-JP">
              <a:solidFill>
                <a:srgbClr val="FF0000"/>
              </a:solidFill>
            </a:endParaRPr>
          </a:p>
        </p:txBody>
      </p:sp>
      <p:sp>
        <p:nvSpPr>
          <p:cNvPr id="36874" name="Oval 9"/>
          <p:cNvSpPr>
            <a:spLocks noChangeArrowheads="1"/>
          </p:cNvSpPr>
          <p:nvPr/>
        </p:nvSpPr>
        <p:spPr bwMode="auto">
          <a:xfrm>
            <a:off x="990600" y="4876800"/>
            <a:ext cx="6934200" cy="1905000"/>
          </a:xfrm>
          <a:prstGeom prst="ellipse">
            <a:avLst/>
          </a:prstGeom>
          <a:noFill/>
          <a:ln w="9525">
            <a:solidFill>
              <a:srgbClr val="008080"/>
            </a:solidFill>
            <a:prstDash val="dash"/>
            <a:round/>
            <a:headEnd/>
            <a:tailEnd/>
          </a:ln>
        </p:spPr>
        <p:txBody>
          <a:bodyPr wrap="none" anchor="ctr"/>
          <a:lstStyle/>
          <a:p>
            <a:endParaRPr lang="ja-JP" altLang="en-US"/>
          </a:p>
        </p:txBody>
      </p:sp>
      <p:sp>
        <p:nvSpPr>
          <p:cNvPr id="36876" name="Text Box 11"/>
          <p:cNvSpPr txBox="1">
            <a:spLocks noChangeArrowheads="1"/>
          </p:cNvSpPr>
          <p:nvPr/>
        </p:nvSpPr>
        <p:spPr bwMode="auto">
          <a:xfrm>
            <a:off x="3408358" y="5943600"/>
            <a:ext cx="1811714" cy="646331"/>
          </a:xfrm>
          <a:prstGeom prst="rect">
            <a:avLst/>
          </a:prstGeom>
          <a:noFill/>
          <a:ln w="9525">
            <a:noFill/>
            <a:miter lim="800000"/>
            <a:headEnd/>
            <a:tailEnd/>
          </a:ln>
        </p:spPr>
        <p:txBody>
          <a:bodyPr wrap="none">
            <a:spAutoFit/>
          </a:bodyPr>
          <a:lstStyle/>
          <a:p>
            <a:pPr algn="ctr"/>
            <a:r>
              <a:rPr lang="ja-JP" altLang="en-US" b="1" dirty="0" smtClean="0">
                <a:solidFill>
                  <a:schemeClr val="accent1"/>
                </a:solidFill>
              </a:rPr>
              <a:t>道路運送の適用</a:t>
            </a:r>
            <a:endParaRPr lang="en-US" altLang="ja-JP" b="1" dirty="0" smtClean="0">
              <a:solidFill>
                <a:schemeClr val="accent1"/>
              </a:solidFill>
            </a:endParaRPr>
          </a:p>
          <a:p>
            <a:pPr algn="ctr"/>
            <a:r>
              <a:rPr lang="ja-JP" altLang="en-US" b="1" dirty="0" smtClean="0">
                <a:solidFill>
                  <a:schemeClr val="accent1"/>
                </a:solidFill>
              </a:rPr>
              <a:t>運賃</a:t>
            </a:r>
            <a:endParaRPr lang="ja-JP" altLang="en-US" b="1" dirty="0">
              <a:solidFill>
                <a:schemeClr val="accent1"/>
              </a:solidFill>
            </a:endParaRPr>
          </a:p>
        </p:txBody>
      </p:sp>
      <p:sp>
        <p:nvSpPr>
          <p:cNvPr id="36877" name="Text Box 12"/>
          <p:cNvSpPr txBox="1">
            <a:spLocks noChangeArrowheads="1"/>
          </p:cNvSpPr>
          <p:nvPr/>
        </p:nvSpPr>
        <p:spPr bwMode="auto">
          <a:xfrm>
            <a:off x="5364088" y="3923764"/>
            <a:ext cx="1800200" cy="461665"/>
          </a:xfrm>
          <a:prstGeom prst="rect">
            <a:avLst/>
          </a:prstGeom>
          <a:noFill/>
          <a:ln w="9525">
            <a:noFill/>
            <a:miter lim="800000"/>
            <a:headEnd/>
            <a:tailEnd/>
          </a:ln>
        </p:spPr>
        <p:txBody>
          <a:bodyPr wrap="square">
            <a:spAutoFit/>
          </a:bodyPr>
          <a:lstStyle/>
          <a:p>
            <a:r>
              <a:rPr lang="ja-JP" altLang="en-US" sz="2400" dirty="0" smtClean="0">
                <a:solidFill>
                  <a:schemeClr val="accent2"/>
                </a:solidFill>
                <a:ea typeface="ＭＳ ゴシック" pitchFamily="49" charset="-128"/>
              </a:rPr>
              <a:t>代理手数料</a:t>
            </a:r>
            <a:endParaRPr lang="ja-JP" altLang="en-US" sz="2400" dirty="0">
              <a:solidFill>
                <a:schemeClr val="accent2"/>
              </a:solidFill>
              <a:ea typeface="ＭＳ ゴシック" pitchFamily="49" charset="-128"/>
            </a:endParaRPr>
          </a:p>
        </p:txBody>
      </p:sp>
      <p:sp>
        <p:nvSpPr>
          <p:cNvPr id="14" name="Text Box 7"/>
          <p:cNvSpPr txBox="1">
            <a:spLocks noChangeArrowheads="1"/>
          </p:cNvSpPr>
          <p:nvPr/>
        </p:nvSpPr>
        <p:spPr bwMode="auto">
          <a:xfrm rot="19021259">
            <a:off x="876682" y="3012646"/>
            <a:ext cx="2629246" cy="646331"/>
          </a:xfrm>
          <a:prstGeom prst="rect">
            <a:avLst/>
          </a:prstGeom>
          <a:noFill/>
          <a:ln w="9525">
            <a:noFill/>
            <a:miter lim="800000"/>
            <a:headEnd/>
            <a:tailEnd/>
          </a:ln>
        </p:spPr>
        <p:txBody>
          <a:bodyPr wrap="none">
            <a:spAutoFit/>
          </a:bodyPr>
          <a:lstStyle/>
          <a:p>
            <a:pPr algn="ctr"/>
            <a:r>
              <a:rPr lang="ja-JP" altLang="en-US" dirty="0" smtClean="0">
                <a:solidFill>
                  <a:schemeClr val="accent2"/>
                </a:solidFill>
              </a:rPr>
              <a:t>業務委託契約</a:t>
            </a:r>
            <a:endParaRPr lang="en-US" altLang="ja-JP" dirty="0" smtClean="0">
              <a:solidFill>
                <a:schemeClr val="accent2"/>
              </a:solidFill>
            </a:endParaRPr>
          </a:p>
          <a:p>
            <a:r>
              <a:rPr lang="ja-JP" altLang="en-US" dirty="0" smtClean="0">
                <a:solidFill>
                  <a:schemeClr val="accent2"/>
                </a:solidFill>
              </a:rPr>
              <a:t>旅行業法、その他の</a:t>
            </a:r>
            <a:r>
              <a:rPr lang="ja-JP" altLang="en-US" dirty="0">
                <a:solidFill>
                  <a:schemeClr val="accent2"/>
                </a:solidFill>
              </a:rPr>
              <a:t>適用</a:t>
            </a:r>
          </a:p>
        </p:txBody>
      </p:sp>
      <p:sp>
        <p:nvSpPr>
          <p:cNvPr id="15" name="Text Box 12"/>
          <p:cNvSpPr txBox="1">
            <a:spLocks noChangeArrowheads="1"/>
          </p:cNvSpPr>
          <p:nvPr/>
        </p:nvSpPr>
        <p:spPr bwMode="auto">
          <a:xfrm rot="18786917">
            <a:off x="2186015" y="3445705"/>
            <a:ext cx="1368152" cy="830997"/>
          </a:xfrm>
          <a:prstGeom prst="rect">
            <a:avLst/>
          </a:prstGeom>
          <a:noFill/>
          <a:ln w="9525">
            <a:noFill/>
            <a:miter lim="800000"/>
            <a:headEnd/>
            <a:tailEnd/>
          </a:ln>
        </p:spPr>
        <p:txBody>
          <a:bodyPr wrap="square">
            <a:spAutoFit/>
          </a:bodyPr>
          <a:lstStyle/>
          <a:p>
            <a:pPr algn="ctr"/>
            <a:r>
              <a:rPr lang="ja-JP" altLang="en-US" sz="2400" dirty="0" smtClean="0">
                <a:solidFill>
                  <a:schemeClr val="accent2"/>
                </a:solidFill>
                <a:ea typeface="ＭＳ ゴシック" pitchFamily="49" charset="-128"/>
              </a:rPr>
              <a:t>諸雑費</a:t>
            </a:r>
            <a:endParaRPr lang="en-US" altLang="ja-JP" sz="2400" dirty="0" smtClean="0">
              <a:solidFill>
                <a:schemeClr val="accent2"/>
              </a:solidFill>
              <a:ea typeface="ＭＳ ゴシック" pitchFamily="49" charset="-128"/>
            </a:endParaRPr>
          </a:p>
          <a:p>
            <a:pPr algn="ctr"/>
            <a:r>
              <a:rPr lang="ja-JP" altLang="en-US" sz="2400" dirty="0" smtClean="0">
                <a:solidFill>
                  <a:schemeClr val="accent2"/>
                </a:solidFill>
                <a:ea typeface="ＭＳ ゴシック" pitchFamily="49" charset="-128"/>
              </a:rPr>
              <a:t>手数料</a:t>
            </a:r>
            <a:endParaRPr lang="ja-JP" altLang="en-US" sz="2400" dirty="0">
              <a:solidFill>
                <a:schemeClr val="accent2"/>
              </a:solidFill>
              <a:ea typeface="ＭＳ ゴシック" pitchFamily="4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13</a:t>
            </a:fld>
            <a:endParaRPr lang="en-US" altLang="ja-JP" smtClean="0">
              <a:latin typeface="Arial" pitchFamily="34" charset="0"/>
            </a:endParaRPr>
          </a:p>
        </p:txBody>
      </p:sp>
      <p:sp>
        <p:nvSpPr>
          <p:cNvPr id="36867" name="Text Box 2"/>
          <p:cNvSpPr txBox="1">
            <a:spLocks noChangeArrowheads="1"/>
          </p:cNvSpPr>
          <p:nvPr/>
        </p:nvSpPr>
        <p:spPr bwMode="auto">
          <a:xfrm>
            <a:off x="467544" y="334397"/>
            <a:ext cx="7776864" cy="1261884"/>
          </a:xfrm>
          <a:prstGeom prst="rect">
            <a:avLst/>
          </a:prstGeom>
          <a:noFill/>
          <a:ln w="76200" cmpd="tri">
            <a:solidFill>
              <a:schemeClr val="tx1"/>
            </a:solidFill>
            <a:miter lim="800000"/>
            <a:headEnd/>
            <a:tailEnd/>
          </a:ln>
        </p:spPr>
        <p:txBody>
          <a:bodyPr wrap="square">
            <a:spAutoFit/>
          </a:bodyPr>
          <a:lstStyle/>
          <a:p>
            <a:pPr algn="ctr"/>
            <a:r>
              <a:rPr lang="ja-JP" altLang="en-US" sz="3600" dirty="0"/>
              <a:t>　</a:t>
            </a:r>
            <a:r>
              <a:rPr lang="ja-JP" altLang="en-US" sz="4400" dirty="0" smtClean="0"/>
              <a:t>定額運賃を可能とする仕組み</a:t>
            </a:r>
            <a:endParaRPr lang="en-US" altLang="ja-JP" sz="4400" dirty="0" smtClean="0"/>
          </a:p>
          <a:p>
            <a:pPr algn="ctr"/>
            <a:r>
              <a:rPr lang="ja-JP" altLang="en-US" sz="3200" dirty="0" smtClean="0"/>
              <a:t>（メーター料金より高くなる場合）</a:t>
            </a:r>
            <a:endParaRPr lang="ja-JP" altLang="en-US" sz="3200" dirty="0"/>
          </a:p>
        </p:txBody>
      </p:sp>
      <p:sp>
        <p:nvSpPr>
          <p:cNvPr id="36868" name="Oval 3"/>
          <p:cNvSpPr>
            <a:spLocks noChangeArrowheads="1"/>
          </p:cNvSpPr>
          <p:nvPr/>
        </p:nvSpPr>
        <p:spPr bwMode="auto">
          <a:xfrm>
            <a:off x="3131840" y="2132856"/>
            <a:ext cx="2633464" cy="1219200"/>
          </a:xfrm>
          <a:prstGeom prst="ellipse">
            <a:avLst/>
          </a:prstGeom>
          <a:solidFill>
            <a:schemeClr val="accent6">
              <a:lumMod val="20000"/>
              <a:lumOff val="80000"/>
            </a:schemeClr>
          </a:solidFill>
          <a:ln w="28575">
            <a:solidFill>
              <a:schemeClr val="tx1"/>
            </a:solidFill>
            <a:round/>
            <a:headEnd/>
            <a:tailEnd/>
          </a:ln>
        </p:spPr>
        <p:txBody>
          <a:bodyPr wrap="none" anchor="ctr"/>
          <a:lstStyle/>
          <a:p>
            <a:pPr algn="ctr"/>
            <a:r>
              <a:rPr lang="ja-JP" altLang="en-US" dirty="0" smtClean="0"/>
              <a:t>Ｂ</a:t>
            </a:r>
          </a:p>
          <a:p>
            <a:pPr algn="ctr"/>
            <a:r>
              <a:rPr lang="ja-JP" altLang="en-US" dirty="0" smtClean="0"/>
              <a:t>（タクシ</a:t>
            </a:r>
            <a:r>
              <a:rPr lang="en-US" altLang="ja-JP" dirty="0" smtClean="0"/>
              <a:t>―</a:t>
            </a:r>
            <a:r>
              <a:rPr lang="ja-JP" altLang="en-US" dirty="0" smtClean="0"/>
              <a:t>手配会社）</a:t>
            </a:r>
            <a:endParaRPr lang="ja-JP" altLang="en-US" dirty="0"/>
          </a:p>
        </p:txBody>
      </p:sp>
      <p:sp>
        <p:nvSpPr>
          <p:cNvPr id="36870" name="Oval 5"/>
          <p:cNvSpPr>
            <a:spLocks noChangeArrowheads="1"/>
          </p:cNvSpPr>
          <p:nvPr/>
        </p:nvSpPr>
        <p:spPr bwMode="auto">
          <a:xfrm>
            <a:off x="5867400" y="5105400"/>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17" name="右矢印 16"/>
          <p:cNvSpPr/>
          <p:nvPr/>
        </p:nvSpPr>
        <p:spPr>
          <a:xfrm rot="19337877">
            <a:off x="745217" y="3574325"/>
            <a:ext cx="2759599" cy="664388"/>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諸経費等（１５）</a:t>
            </a:r>
            <a:endParaRPr lang="ja-JP" altLang="en-US" dirty="0">
              <a:solidFill>
                <a:schemeClr val="tx1">
                  <a:lumMod val="95000"/>
                  <a:lumOff val="5000"/>
                </a:schemeClr>
              </a:solidFill>
            </a:endParaRPr>
          </a:p>
        </p:txBody>
      </p:sp>
      <p:sp>
        <p:nvSpPr>
          <p:cNvPr id="20" name="上カーブ矢印 19"/>
          <p:cNvSpPr/>
          <p:nvPr/>
        </p:nvSpPr>
        <p:spPr>
          <a:xfrm rot="19906918">
            <a:off x="2157561" y="4250316"/>
            <a:ext cx="5076055" cy="2367806"/>
          </a:xfrm>
          <a:prstGeom prst="curved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右矢印 20"/>
          <p:cNvSpPr/>
          <p:nvPr/>
        </p:nvSpPr>
        <p:spPr>
          <a:xfrm>
            <a:off x="2699792" y="4744568"/>
            <a:ext cx="3168352" cy="1132704"/>
          </a:xfrm>
          <a:prstGeom prst="rightArrow">
            <a:avLst/>
          </a:prstGeom>
          <a:solidFill>
            <a:schemeClr val="accent5">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lumMod val="95000"/>
                    <a:lumOff val="5000"/>
                  </a:schemeClr>
                </a:solidFill>
              </a:rPr>
              <a:t>メーター運賃表示（９５）</a:t>
            </a:r>
            <a:endParaRPr lang="ja-JP" altLang="en-US" b="1" dirty="0">
              <a:solidFill>
                <a:schemeClr val="tx1">
                  <a:lumMod val="95000"/>
                  <a:lumOff val="5000"/>
                </a:schemeClr>
              </a:solidFill>
            </a:endParaRPr>
          </a:p>
        </p:txBody>
      </p:sp>
      <p:sp>
        <p:nvSpPr>
          <p:cNvPr id="23" name="右矢印 22"/>
          <p:cNvSpPr/>
          <p:nvPr/>
        </p:nvSpPr>
        <p:spPr>
          <a:xfrm rot="3225077" flipH="1">
            <a:off x="4646573" y="3857584"/>
            <a:ext cx="2952328" cy="113270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lumMod val="95000"/>
                    <a:lumOff val="5000"/>
                  </a:schemeClr>
                </a:solidFill>
              </a:rPr>
              <a:t>定額料金支払い（１００）</a:t>
            </a:r>
            <a:endParaRPr lang="ja-JP" altLang="en-US" b="1" dirty="0">
              <a:solidFill>
                <a:schemeClr val="tx1">
                  <a:lumMod val="95000"/>
                  <a:lumOff val="5000"/>
                </a:schemeClr>
              </a:solidFill>
            </a:endParaRPr>
          </a:p>
        </p:txBody>
      </p:sp>
      <p:sp>
        <p:nvSpPr>
          <p:cNvPr id="25" name="右矢印 24"/>
          <p:cNvSpPr/>
          <p:nvPr/>
        </p:nvSpPr>
        <p:spPr>
          <a:xfrm rot="13929197" flipH="1" flipV="1">
            <a:off x="5852718" y="3171364"/>
            <a:ext cx="2952328" cy="122338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定額料金提示（１００）</a:t>
            </a:r>
            <a:endParaRPr lang="ja-JP" altLang="en-US" dirty="0">
              <a:solidFill>
                <a:schemeClr val="tx1">
                  <a:lumMod val="95000"/>
                  <a:lumOff val="5000"/>
                </a:schemeClr>
              </a:solidFill>
            </a:endParaRPr>
          </a:p>
        </p:txBody>
      </p:sp>
      <p:sp>
        <p:nvSpPr>
          <p:cNvPr id="26" name="Oval 4"/>
          <p:cNvSpPr>
            <a:spLocks noChangeArrowheads="1"/>
          </p:cNvSpPr>
          <p:nvPr/>
        </p:nvSpPr>
        <p:spPr bwMode="auto">
          <a:xfrm>
            <a:off x="323528" y="5257800"/>
            <a:ext cx="2057400" cy="12192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altLang="ja-JP" dirty="0"/>
              <a:t>b</a:t>
            </a:r>
          </a:p>
          <a:p>
            <a:pPr algn="ctr"/>
            <a:r>
              <a:rPr lang="ja-JP" altLang="en-US" b="1" dirty="0" smtClean="0"/>
              <a:t>（タクシー会社）</a:t>
            </a:r>
            <a:endParaRPr lang="ja-JP" altLang="en-US" b="1" dirty="0"/>
          </a:p>
        </p:txBody>
      </p:sp>
      <p:sp>
        <p:nvSpPr>
          <p:cNvPr id="12" name="右矢印 11"/>
          <p:cNvSpPr/>
          <p:nvPr/>
        </p:nvSpPr>
        <p:spPr>
          <a:xfrm rot="19390318" flipH="1">
            <a:off x="843413" y="3885714"/>
            <a:ext cx="3010070" cy="970199"/>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lumMod val="95000"/>
                    <a:lumOff val="5000"/>
                  </a:schemeClr>
                </a:solidFill>
              </a:rPr>
              <a:t>メーター運賃支払い（９５）</a:t>
            </a:r>
            <a:endParaRPr lang="ja-JP" altLang="en-US" b="1" dirty="0">
              <a:solidFill>
                <a:schemeClr val="tx1">
                  <a:lumMod val="95000"/>
                  <a:lumOff val="5000"/>
                </a:schemeClr>
              </a:solidFill>
            </a:endParaRPr>
          </a:p>
        </p:txBody>
      </p:sp>
      <p:sp>
        <p:nvSpPr>
          <p:cNvPr id="13" name="右矢印 12"/>
          <p:cNvSpPr/>
          <p:nvPr/>
        </p:nvSpPr>
        <p:spPr>
          <a:xfrm rot="19337877">
            <a:off x="511345" y="2716680"/>
            <a:ext cx="3804791" cy="2103039"/>
          </a:xfrm>
          <a:prstGeom prst="rightArrow">
            <a:avLst>
              <a:gd name="adj1" fmla="val 72246"/>
              <a:gd name="adj2" fmla="val 50000"/>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相殺結果（８０）</a:t>
            </a: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14</a:t>
            </a:fld>
            <a:endParaRPr lang="en-US" altLang="ja-JP" smtClean="0">
              <a:latin typeface="Arial" pitchFamily="34" charset="0"/>
            </a:endParaRPr>
          </a:p>
        </p:txBody>
      </p:sp>
      <p:sp>
        <p:nvSpPr>
          <p:cNvPr id="36867" name="Text Box 2"/>
          <p:cNvSpPr txBox="1">
            <a:spLocks noChangeArrowheads="1"/>
          </p:cNvSpPr>
          <p:nvPr/>
        </p:nvSpPr>
        <p:spPr bwMode="auto">
          <a:xfrm>
            <a:off x="467544" y="334397"/>
            <a:ext cx="7776864" cy="1261884"/>
          </a:xfrm>
          <a:prstGeom prst="rect">
            <a:avLst/>
          </a:prstGeom>
          <a:noFill/>
          <a:ln w="76200" cmpd="tri">
            <a:solidFill>
              <a:schemeClr val="tx1"/>
            </a:solidFill>
            <a:miter lim="800000"/>
            <a:headEnd/>
            <a:tailEnd/>
          </a:ln>
        </p:spPr>
        <p:txBody>
          <a:bodyPr wrap="square">
            <a:spAutoFit/>
          </a:bodyPr>
          <a:lstStyle/>
          <a:p>
            <a:pPr algn="ctr"/>
            <a:r>
              <a:rPr lang="ja-JP" altLang="en-US" sz="3600" dirty="0"/>
              <a:t>　</a:t>
            </a:r>
            <a:r>
              <a:rPr lang="ja-JP" altLang="en-US" sz="4400" dirty="0" smtClean="0"/>
              <a:t>定額運賃を可能とする仕組み</a:t>
            </a:r>
            <a:endParaRPr lang="en-US" altLang="ja-JP" sz="4400" dirty="0" smtClean="0"/>
          </a:p>
          <a:p>
            <a:pPr algn="ctr"/>
            <a:r>
              <a:rPr lang="ja-JP" altLang="en-US" sz="3200" dirty="0" smtClean="0"/>
              <a:t>（メーター料金より安くなる場合）</a:t>
            </a:r>
            <a:endParaRPr lang="ja-JP" altLang="en-US" sz="3200" dirty="0"/>
          </a:p>
        </p:txBody>
      </p:sp>
      <p:sp>
        <p:nvSpPr>
          <p:cNvPr id="36868" name="Oval 3"/>
          <p:cNvSpPr>
            <a:spLocks noChangeArrowheads="1"/>
          </p:cNvSpPr>
          <p:nvPr/>
        </p:nvSpPr>
        <p:spPr bwMode="auto">
          <a:xfrm>
            <a:off x="3131840" y="2132856"/>
            <a:ext cx="2633464" cy="1219200"/>
          </a:xfrm>
          <a:prstGeom prst="ellipse">
            <a:avLst/>
          </a:prstGeom>
          <a:solidFill>
            <a:schemeClr val="accent6">
              <a:lumMod val="20000"/>
              <a:lumOff val="80000"/>
            </a:schemeClr>
          </a:solidFill>
          <a:ln w="28575">
            <a:solidFill>
              <a:schemeClr val="tx1"/>
            </a:solidFill>
            <a:round/>
            <a:headEnd/>
            <a:tailEnd/>
          </a:ln>
        </p:spPr>
        <p:txBody>
          <a:bodyPr wrap="none" anchor="ctr"/>
          <a:lstStyle/>
          <a:p>
            <a:pPr algn="ctr"/>
            <a:r>
              <a:rPr lang="ja-JP" altLang="en-US" dirty="0" smtClean="0"/>
              <a:t>Ｂ</a:t>
            </a:r>
          </a:p>
          <a:p>
            <a:pPr algn="ctr"/>
            <a:r>
              <a:rPr lang="ja-JP" altLang="en-US" dirty="0" smtClean="0"/>
              <a:t>（タクシ</a:t>
            </a:r>
            <a:r>
              <a:rPr lang="en-US" altLang="ja-JP" dirty="0" smtClean="0"/>
              <a:t>―</a:t>
            </a:r>
            <a:r>
              <a:rPr lang="ja-JP" altLang="en-US" dirty="0" smtClean="0"/>
              <a:t>手配会社）</a:t>
            </a:r>
            <a:endParaRPr lang="ja-JP" altLang="en-US" dirty="0"/>
          </a:p>
        </p:txBody>
      </p:sp>
      <p:sp>
        <p:nvSpPr>
          <p:cNvPr id="36870" name="Oval 5"/>
          <p:cNvSpPr>
            <a:spLocks noChangeArrowheads="1"/>
          </p:cNvSpPr>
          <p:nvPr/>
        </p:nvSpPr>
        <p:spPr bwMode="auto">
          <a:xfrm>
            <a:off x="5867400" y="5378152"/>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17" name="右矢印 16"/>
          <p:cNvSpPr/>
          <p:nvPr/>
        </p:nvSpPr>
        <p:spPr>
          <a:xfrm rot="19337877">
            <a:off x="745217" y="3574325"/>
            <a:ext cx="2759599" cy="664388"/>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諸経費等（１５）</a:t>
            </a:r>
            <a:endParaRPr lang="ja-JP" altLang="en-US" dirty="0">
              <a:solidFill>
                <a:schemeClr val="tx1">
                  <a:lumMod val="95000"/>
                  <a:lumOff val="5000"/>
                </a:schemeClr>
              </a:solidFill>
            </a:endParaRPr>
          </a:p>
        </p:txBody>
      </p:sp>
      <p:sp>
        <p:nvSpPr>
          <p:cNvPr id="20" name="上カーブ矢印 19"/>
          <p:cNvSpPr/>
          <p:nvPr/>
        </p:nvSpPr>
        <p:spPr>
          <a:xfrm rot="19906918">
            <a:off x="2157561" y="4250316"/>
            <a:ext cx="5076055" cy="2367806"/>
          </a:xfrm>
          <a:prstGeom prst="curved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右矢印 20"/>
          <p:cNvSpPr/>
          <p:nvPr/>
        </p:nvSpPr>
        <p:spPr>
          <a:xfrm>
            <a:off x="2699792" y="4744568"/>
            <a:ext cx="3168352" cy="1132704"/>
          </a:xfrm>
          <a:prstGeom prst="rightArrow">
            <a:avLst/>
          </a:prstGeom>
          <a:solidFill>
            <a:schemeClr val="accent5">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lumMod val="95000"/>
                    <a:lumOff val="5000"/>
                  </a:schemeClr>
                </a:solidFill>
              </a:rPr>
              <a:t>メーター運賃表示（１０５）</a:t>
            </a:r>
            <a:endParaRPr lang="ja-JP" altLang="en-US" b="1" dirty="0">
              <a:solidFill>
                <a:schemeClr val="tx1">
                  <a:lumMod val="95000"/>
                  <a:lumOff val="5000"/>
                </a:schemeClr>
              </a:solidFill>
            </a:endParaRPr>
          </a:p>
        </p:txBody>
      </p:sp>
      <p:sp>
        <p:nvSpPr>
          <p:cNvPr id="23" name="右矢印 22"/>
          <p:cNvSpPr/>
          <p:nvPr/>
        </p:nvSpPr>
        <p:spPr>
          <a:xfrm rot="3225077" flipH="1">
            <a:off x="4646573" y="3857584"/>
            <a:ext cx="2952328" cy="113270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lumMod val="95000"/>
                    <a:lumOff val="5000"/>
                  </a:schemeClr>
                </a:solidFill>
              </a:rPr>
              <a:t>定額料金支払い（１００）</a:t>
            </a:r>
            <a:endParaRPr lang="ja-JP" altLang="en-US" b="1" dirty="0">
              <a:solidFill>
                <a:schemeClr val="tx1">
                  <a:lumMod val="95000"/>
                  <a:lumOff val="5000"/>
                </a:schemeClr>
              </a:solidFill>
            </a:endParaRPr>
          </a:p>
        </p:txBody>
      </p:sp>
      <p:sp>
        <p:nvSpPr>
          <p:cNvPr id="25" name="右矢印 24"/>
          <p:cNvSpPr/>
          <p:nvPr/>
        </p:nvSpPr>
        <p:spPr>
          <a:xfrm rot="13929197" flipH="1" flipV="1">
            <a:off x="5852718" y="3171364"/>
            <a:ext cx="2952328" cy="122338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定額料金提示（１００）</a:t>
            </a:r>
            <a:endParaRPr lang="ja-JP" altLang="en-US" dirty="0">
              <a:solidFill>
                <a:schemeClr val="tx1">
                  <a:lumMod val="95000"/>
                  <a:lumOff val="5000"/>
                </a:schemeClr>
              </a:solidFill>
            </a:endParaRPr>
          </a:p>
        </p:txBody>
      </p:sp>
      <p:sp>
        <p:nvSpPr>
          <p:cNvPr id="26" name="Oval 4"/>
          <p:cNvSpPr>
            <a:spLocks noChangeArrowheads="1"/>
          </p:cNvSpPr>
          <p:nvPr/>
        </p:nvSpPr>
        <p:spPr bwMode="auto">
          <a:xfrm>
            <a:off x="323528" y="5257800"/>
            <a:ext cx="2057400" cy="12192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altLang="ja-JP" dirty="0"/>
              <a:t>b</a:t>
            </a:r>
          </a:p>
          <a:p>
            <a:pPr algn="ctr"/>
            <a:r>
              <a:rPr lang="ja-JP" altLang="en-US" b="1" dirty="0" smtClean="0"/>
              <a:t>（タクシー会社）</a:t>
            </a:r>
            <a:endParaRPr lang="ja-JP" altLang="en-US" b="1" dirty="0"/>
          </a:p>
        </p:txBody>
      </p:sp>
      <p:sp>
        <p:nvSpPr>
          <p:cNvPr id="12" name="右矢印 11"/>
          <p:cNvSpPr/>
          <p:nvPr/>
        </p:nvSpPr>
        <p:spPr>
          <a:xfrm rot="19390318" flipH="1">
            <a:off x="828678" y="3841458"/>
            <a:ext cx="3157733" cy="970199"/>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lumMod val="95000"/>
                    <a:lumOff val="5000"/>
                  </a:schemeClr>
                </a:solidFill>
              </a:rPr>
              <a:t>メーター運賃支払い（１０５）</a:t>
            </a:r>
            <a:endParaRPr lang="ja-JP" altLang="en-US" b="1" dirty="0">
              <a:solidFill>
                <a:schemeClr val="tx1">
                  <a:lumMod val="95000"/>
                  <a:lumOff val="5000"/>
                </a:schemeClr>
              </a:solidFill>
            </a:endParaRPr>
          </a:p>
        </p:txBody>
      </p:sp>
      <p:sp>
        <p:nvSpPr>
          <p:cNvPr id="13" name="右矢印 12"/>
          <p:cNvSpPr/>
          <p:nvPr/>
        </p:nvSpPr>
        <p:spPr>
          <a:xfrm rot="19337877">
            <a:off x="511345" y="2716680"/>
            <a:ext cx="3804791" cy="2103039"/>
          </a:xfrm>
          <a:prstGeom prst="rightArrow">
            <a:avLst>
              <a:gd name="adj1" fmla="val 72246"/>
              <a:gd name="adj2" fmla="val 50000"/>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相殺結果（９０）</a:t>
            </a: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定額料金制度は割引ではない</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割引サービスで</a:t>
            </a:r>
            <a:r>
              <a:rPr lang="ja-JP" altLang="ja-JP" dirty="0" smtClean="0"/>
              <a:t>は</a:t>
            </a:r>
            <a:r>
              <a:rPr lang="ja-JP" altLang="en-US" dirty="0" smtClean="0"/>
              <a:t>ない</a:t>
            </a:r>
            <a:r>
              <a:rPr lang="ja-JP" altLang="ja-JP" dirty="0" smtClean="0"/>
              <a:t>。</a:t>
            </a:r>
            <a:r>
              <a:rPr lang="ja-JP" altLang="ja-JP" dirty="0" smtClean="0"/>
              <a:t>タクシーのメーター運賃に極力近い値を出してい</a:t>
            </a:r>
            <a:r>
              <a:rPr lang="ja-JP" altLang="en-US" dirty="0" smtClean="0"/>
              <a:t>る</a:t>
            </a:r>
            <a:r>
              <a:rPr lang="ja-JP" altLang="ja-JP" dirty="0" smtClean="0"/>
              <a:t>。</a:t>
            </a:r>
          </a:p>
          <a:p>
            <a:r>
              <a:rPr lang="ja-JP" altLang="ja-JP" b="1" dirty="0" smtClean="0"/>
              <a:t>事業者によって料金の違い</a:t>
            </a:r>
            <a:r>
              <a:rPr lang="ja-JP" altLang="en-US" b="1" dirty="0" smtClean="0"/>
              <a:t>は</a:t>
            </a:r>
            <a:r>
              <a:rPr lang="ja-JP" altLang="ja-JP" dirty="0" smtClean="0"/>
              <a:t>基本的</a:t>
            </a:r>
            <a:r>
              <a:rPr lang="ja-JP" altLang="ja-JP" dirty="0" smtClean="0"/>
              <a:t>に</a:t>
            </a:r>
            <a:r>
              <a:rPr lang="ja-JP" altLang="en-US" dirty="0" smtClean="0"/>
              <a:t>ない</a:t>
            </a:r>
            <a:r>
              <a:rPr lang="ja-JP" altLang="ja-JP" dirty="0" smtClean="0"/>
              <a:t>。</a:t>
            </a:r>
            <a:r>
              <a:rPr lang="ja-JP" altLang="ja-JP" dirty="0" smtClean="0"/>
              <a:t>その地域で最も広く使われている運賃表に準拠し、同じ地域なら同じ料金になるよう設定してあ</a:t>
            </a:r>
            <a:r>
              <a:rPr lang="ja-JP" altLang="en-US" dirty="0" smtClean="0"/>
              <a:t>る</a:t>
            </a:r>
            <a:r>
              <a:rPr lang="ja-JP"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相乗り制度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タクシーの割り勘計算は各種提案されてきましたが、どうしても不公平感が残</a:t>
            </a:r>
            <a:r>
              <a:rPr lang="ja-JP" altLang="en-US" dirty="0" smtClean="0"/>
              <a:t>った</a:t>
            </a:r>
            <a:r>
              <a:rPr lang="ja-JP" altLang="ja-JP" dirty="0" smtClean="0"/>
              <a:t>。</a:t>
            </a:r>
            <a:endParaRPr lang="en-US" altLang="ja-JP" dirty="0" smtClean="0"/>
          </a:p>
          <a:p>
            <a:r>
              <a:rPr lang="ja-JP" altLang="ja-JP" dirty="0" smtClean="0"/>
              <a:t>それぞれが一人で乗った場合の運賃を計算し、その運賃に比例して割り勘運賃を按分する</a:t>
            </a:r>
            <a:r>
              <a:rPr lang="ja-JP" altLang="ja-JP" dirty="0" smtClean="0"/>
              <a:t>方式</a:t>
            </a:r>
            <a:r>
              <a:rPr lang="ja-JP" altLang="en-US" dirty="0" smtClean="0"/>
              <a:t>である</a:t>
            </a:r>
            <a:r>
              <a:rPr lang="ja-JP" altLang="ja-JP" dirty="0" smtClean="0"/>
              <a:t>。</a:t>
            </a:r>
            <a:r>
              <a:rPr lang="ja-JP" altLang="ja-JP" dirty="0" smtClean="0"/>
              <a:t>納得感のある、気持ちよい割り勘ができ</a:t>
            </a:r>
            <a:r>
              <a:rPr lang="ja-JP" altLang="en-US" dirty="0" smtClean="0"/>
              <a:t>る</a:t>
            </a:r>
            <a:endParaRPr lang="ja-JP" altLang="ja-JP" dirty="0" smtClean="0"/>
          </a:p>
          <a:p>
            <a:r>
              <a:rPr lang="en-US" altLang="ja-JP" dirty="0" smtClean="0"/>
              <a:t> </a:t>
            </a:r>
            <a:r>
              <a:rPr lang="ja-JP" altLang="en-US" dirty="0" smtClean="0"/>
              <a:t>なお、手配旅行である以上は、募集型企画旅行と誤解を受けない配慮が求められる</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相乗り屋</a:t>
            </a:r>
            <a:endParaRPr kumimoji="1" lang="ja-JP" altLang="en-US" dirty="0"/>
          </a:p>
        </p:txBody>
      </p:sp>
      <p:sp>
        <p:nvSpPr>
          <p:cNvPr id="3" name="コンテンツ プレースホルダ 2"/>
          <p:cNvSpPr>
            <a:spLocks noGrp="1"/>
          </p:cNvSpPr>
          <p:nvPr>
            <p:ph idx="1"/>
          </p:nvPr>
        </p:nvSpPr>
        <p:spPr>
          <a:xfrm>
            <a:off x="144016" y="4221088"/>
            <a:ext cx="8892480" cy="2448272"/>
          </a:xfrm>
        </p:spPr>
        <p:txBody>
          <a:bodyPr>
            <a:normAutofit fontScale="70000" lnSpcReduction="20000"/>
          </a:bodyPr>
          <a:lstStyle/>
          <a:p>
            <a:r>
              <a:rPr lang="ja-JP" altLang="en-US" dirty="0" smtClean="0"/>
              <a:t>乗り屋</a:t>
            </a:r>
            <a:r>
              <a:rPr lang="en-US" altLang="ja-JP" dirty="0" err="1" smtClean="0"/>
              <a:t>.net</a:t>
            </a:r>
            <a:r>
              <a:rPr lang="ja-JP" altLang="en-US" dirty="0" smtClean="0"/>
              <a:t>は、タクシー乗り場で並んでいる間に、相乗り相手を見つけるためのライドシェア・アプリです。</a:t>
            </a:r>
            <a:br>
              <a:rPr lang="ja-JP" altLang="en-US" dirty="0" smtClean="0"/>
            </a:br>
            <a:r>
              <a:rPr lang="ja-JP" altLang="en-US" dirty="0" smtClean="0"/>
              <a:t>タクシー乗り場が行列になっている時に、使ってみて下さい。</a:t>
            </a:r>
            <a:br>
              <a:rPr lang="ja-JP" altLang="en-US" dirty="0" smtClean="0"/>
            </a:br>
            <a:r>
              <a:rPr lang="ja-JP" altLang="en-US" dirty="0" smtClean="0"/>
              <a:t>みんなで使えば、相乗りチャンスが広がります。お友達や職場の皆さんにも、ぜひご紹介ください！</a:t>
            </a:r>
            <a:endParaRPr lang="en-US" altLang="ja-JP" dirty="0" smtClean="0"/>
          </a:p>
          <a:p>
            <a:r>
              <a:rPr lang="en-US" altLang="ja-JP" dirty="0" err="1" smtClean="0"/>
              <a:t>iPhone</a:t>
            </a:r>
            <a:r>
              <a:rPr lang="ja-JP" altLang="en-US" dirty="0" err="1" smtClean="0"/>
              <a:t>、</a:t>
            </a:r>
            <a:r>
              <a:rPr lang="en-US" altLang="ja-JP" dirty="0" smtClean="0"/>
              <a:t>Android</a:t>
            </a:r>
            <a:r>
              <a:rPr lang="ja-JP" altLang="en-US" dirty="0" smtClean="0"/>
              <a:t>アプリ「相乗り屋」の利用は当面無料とのこと。課金されるようになった場合、１８０円のチケットを相乗り利用者全員が使用する必要がある。</a:t>
            </a:r>
            <a:r>
              <a:rPr lang="en-US" altLang="ja-JP" dirty="0" smtClean="0"/>
              <a:t>2015.01.24</a:t>
            </a:r>
            <a:endParaRPr kumimoji="1" lang="ja-JP" altLang="en-US" dirty="0"/>
          </a:p>
        </p:txBody>
      </p:sp>
      <p:pic>
        <p:nvPicPr>
          <p:cNvPr id="28674" name="Picture 2" descr="http://www.ainoriya.net/title.png"/>
          <p:cNvPicPr>
            <a:picLocks noChangeAspect="1" noChangeArrowheads="1"/>
          </p:cNvPicPr>
          <p:nvPr/>
        </p:nvPicPr>
        <p:blipFill>
          <a:blip r:embed="rId3" cstate="print"/>
          <a:srcRect/>
          <a:stretch>
            <a:fillRect/>
          </a:stretch>
        </p:blipFill>
        <p:spPr bwMode="auto">
          <a:xfrm>
            <a:off x="443607" y="1628800"/>
            <a:ext cx="8160841" cy="21762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企画旅行活用型の定額制度</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企画旅行（パック旅行）の</a:t>
            </a:r>
            <a:r>
              <a:rPr kumimoji="1" lang="ja-JP" altLang="en-US" dirty="0" smtClean="0"/>
              <a:t>中にタクシーが組みこまれる</a:t>
            </a:r>
            <a:endParaRPr kumimoji="1" lang="en-US" altLang="ja-JP" dirty="0" smtClean="0"/>
          </a:p>
          <a:p>
            <a:r>
              <a:rPr lang="ja-JP" altLang="en-US" dirty="0" smtClean="0"/>
              <a:t>手配旅行と異なり、</a:t>
            </a:r>
            <a:r>
              <a:rPr lang="ja-JP" altLang="en-US" dirty="0" smtClean="0">
                <a:solidFill>
                  <a:srgbClr val="FF0000"/>
                </a:solidFill>
              </a:rPr>
              <a:t>自己の計算</a:t>
            </a:r>
            <a:r>
              <a:rPr lang="ja-JP" altLang="en-US" dirty="0" smtClean="0"/>
              <a:t>に基づき、</a:t>
            </a:r>
            <a:r>
              <a:rPr lang="ja-JP" altLang="en-US" dirty="0" smtClean="0">
                <a:solidFill>
                  <a:srgbClr val="FF0000"/>
                </a:solidFill>
              </a:rPr>
              <a:t>自由に価格設定ができる</a:t>
            </a:r>
            <a:r>
              <a:rPr lang="ja-JP" altLang="en-US" dirty="0" smtClean="0"/>
              <a:t>。</a:t>
            </a:r>
            <a:endParaRPr lang="en-US" altLang="ja-JP" dirty="0" smtClean="0"/>
          </a:p>
          <a:p>
            <a:r>
              <a:rPr kumimoji="1" lang="ja-JP" altLang="en-US" dirty="0" smtClean="0"/>
              <a:t>損害賠償責任等は旅行業者として負うことになる</a:t>
            </a:r>
            <a:endParaRPr kumimoji="1" lang="en-US" altLang="ja-JP" dirty="0" smtClean="0"/>
          </a:p>
          <a:p>
            <a:r>
              <a:rPr lang="en-US" altLang="ja-JP" dirty="0" err="1" smtClean="0"/>
              <a:t>UberBlack</a:t>
            </a:r>
            <a:r>
              <a:rPr lang="ja-JP" altLang="en-US" dirty="0" smtClean="0"/>
              <a:t>がこの形をとっていると思われる</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19</a:t>
            </a:fld>
            <a:endParaRPr lang="en-US" altLang="ja-JP" smtClean="0">
              <a:latin typeface="Arial" pitchFamily="34" charset="0"/>
            </a:endParaRPr>
          </a:p>
        </p:txBody>
      </p:sp>
      <p:sp>
        <p:nvSpPr>
          <p:cNvPr id="36867" name="Text Box 2"/>
          <p:cNvSpPr txBox="1">
            <a:spLocks noChangeArrowheads="1"/>
          </p:cNvSpPr>
          <p:nvPr/>
        </p:nvSpPr>
        <p:spPr bwMode="auto">
          <a:xfrm>
            <a:off x="611188" y="333375"/>
            <a:ext cx="7181850" cy="1200150"/>
          </a:xfrm>
          <a:prstGeom prst="rect">
            <a:avLst/>
          </a:prstGeom>
          <a:noFill/>
          <a:ln w="76200" cmpd="tri">
            <a:solidFill>
              <a:schemeClr val="tx1"/>
            </a:solidFill>
            <a:miter lim="800000"/>
            <a:headEnd/>
            <a:tailEnd/>
          </a:ln>
        </p:spPr>
        <p:txBody>
          <a:bodyPr>
            <a:spAutoFit/>
          </a:bodyPr>
          <a:lstStyle/>
          <a:p>
            <a:pPr algn="ctr"/>
            <a:r>
              <a:rPr lang="ja-JP" altLang="en-US" dirty="0"/>
              <a:t>　</a:t>
            </a:r>
            <a:r>
              <a:rPr lang="ja-JP" altLang="en-US" sz="3600" dirty="0"/>
              <a:t>企画旅行業と旅客運送事業の</a:t>
            </a:r>
            <a:endParaRPr lang="en-US" altLang="ja-JP" sz="3600" dirty="0"/>
          </a:p>
          <a:p>
            <a:pPr algn="ctr"/>
            <a:r>
              <a:rPr lang="ja-JP" altLang="en-US" sz="3600" dirty="0"/>
              <a:t>法</a:t>
            </a:r>
            <a:r>
              <a:rPr lang="ja-JP" altLang="en-US" sz="3600" dirty="0" smtClean="0"/>
              <a:t>制度適用関係</a:t>
            </a:r>
            <a:endParaRPr lang="ja-JP" altLang="en-US" sz="3600" dirty="0"/>
          </a:p>
        </p:txBody>
      </p:sp>
      <p:sp>
        <p:nvSpPr>
          <p:cNvPr id="36868" name="Oval 3"/>
          <p:cNvSpPr>
            <a:spLocks noChangeArrowheads="1"/>
          </p:cNvSpPr>
          <p:nvPr/>
        </p:nvSpPr>
        <p:spPr bwMode="auto">
          <a:xfrm>
            <a:off x="3581400" y="2286000"/>
            <a:ext cx="2057400" cy="1219200"/>
          </a:xfrm>
          <a:prstGeom prst="ellipse">
            <a:avLst/>
          </a:prstGeom>
          <a:noFill/>
          <a:ln w="28575">
            <a:solidFill>
              <a:schemeClr val="tx1"/>
            </a:solidFill>
            <a:round/>
            <a:headEnd/>
            <a:tailEnd/>
          </a:ln>
        </p:spPr>
        <p:txBody>
          <a:bodyPr wrap="none" anchor="ctr"/>
          <a:lstStyle/>
          <a:p>
            <a:r>
              <a:rPr lang="ja-JP" altLang="en-US"/>
              <a:t>Ｂ</a:t>
            </a:r>
          </a:p>
          <a:p>
            <a:r>
              <a:rPr lang="ja-JP" altLang="en-US"/>
              <a:t>（旅行業者）</a:t>
            </a:r>
          </a:p>
        </p:txBody>
      </p:sp>
      <p:sp>
        <p:nvSpPr>
          <p:cNvPr id="36869" name="Oval 4"/>
          <p:cNvSpPr>
            <a:spLocks noChangeArrowheads="1"/>
          </p:cNvSpPr>
          <p:nvPr/>
        </p:nvSpPr>
        <p:spPr bwMode="auto">
          <a:xfrm>
            <a:off x="990600" y="5257800"/>
            <a:ext cx="2057400" cy="1219200"/>
          </a:xfrm>
          <a:prstGeom prst="ellipse">
            <a:avLst/>
          </a:prstGeom>
          <a:noFill/>
          <a:ln w="9525">
            <a:solidFill>
              <a:schemeClr val="tx1"/>
            </a:solidFill>
            <a:round/>
            <a:headEnd/>
            <a:tailEnd/>
          </a:ln>
        </p:spPr>
        <p:txBody>
          <a:bodyPr wrap="none" anchor="ctr"/>
          <a:lstStyle/>
          <a:p>
            <a:r>
              <a:rPr lang="en-US" altLang="ja-JP"/>
              <a:t>b</a:t>
            </a:r>
          </a:p>
          <a:p>
            <a:r>
              <a:rPr lang="ja-JP" altLang="en-US"/>
              <a:t>（旅客運送事業者）</a:t>
            </a:r>
          </a:p>
        </p:txBody>
      </p:sp>
      <p:sp>
        <p:nvSpPr>
          <p:cNvPr id="36870" name="Oval 5"/>
          <p:cNvSpPr>
            <a:spLocks noChangeArrowheads="1"/>
          </p:cNvSpPr>
          <p:nvPr/>
        </p:nvSpPr>
        <p:spPr bwMode="auto">
          <a:xfrm>
            <a:off x="5867400" y="5105400"/>
            <a:ext cx="2057400" cy="1219200"/>
          </a:xfrm>
          <a:prstGeom prst="ellipse">
            <a:avLst/>
          </a:prstGeom>
          <a:noFill/>
          <a:ln w="28575">
            <a:solidFill>
              <a:schemeClr val="tx1"/>
            </a:solidFill>
            <a:round/>
            <a:headEnd/>
            <a:tailEnd/>
          </a:ln>
        </p:spPr>
        <p:txBody>
          <a:bodyPr wrap="none" anchor="ctr"/>
          <a:lstStyle/>
          <a:p>
            <a:r>
              <a:rPr lang="ja-JP" altLang="en-US"/>
              <a:t>Ｃ</a:t>
            </a:r>
          </a:p>
          <a:p>
            <a:r>
              <a:rPr lang="ja-JP" altLang="en-US"/>
              <a:t>（実利用者）</a:t>
            </a:r>
          </a:p>
        </p:txBody>
      </p:sp>
      <p:sp>
        <p:nvSpPr>
          <p:cNvPr id="36871" name="Oval 6"/>
          <p:cNvSpPr>
            <a:spLocks noChangeArrowheads="1"/>
          </p:cNvSpPr>
          <p:nvPr/>
        </p:nvSpPr>
        <p:spPr bwMode="auto">
          <a:xfrm rot="-2622416">
            <a:off x="4503738" y="1428750"/>
            <a:ext cx="2362200" cy="5715000"/>
          </a:xfrm>
          <a:prstGeom prst="ellipse">
            <a:avLst/>
          </a:prstGeom>
          <a:noFill/>
          <a:ln w="28575">
            <a:solidFill>
              <a:schemeClr val="accent2"/>
            </a:solidFill>
            <a:round/>
            <a:headEnd/>
            <a:tailEnd/>
          </a:ln>
        </p:spPr>
        <p:txBody>
          <a:bodyPr wrap="none" anchor="ctr"/>
          <a:lstStyle/>
          <a:p>
            <a:endParaRPr lang="ja-JP" altLang="ja-JP"/>
          </a:p>
        </p:txBody>
      </p:sp>
      <p:sp>
        <p:nvSpPr>
          <p:cNvPr id="36872" name="Text Box 7"/>
          <p:cNvSpPr txBox="1">
            <a:spLocks noChangeArrowheads="1"/>
          </p:cNvSpPr>
          <p:nvPr/>
        </p:nvSpPr>
        <p:spPr bwMode="auto">
          <a:xfrm rot="3047314">
            <a:off x="5622925" y="3184525"/>
            <a:ext cx="2317750" cy="457200"/>
          </a:xfrm>
          <a:prstGeom prst="rect">
            <a:avLst/>
          </a:prstGeom>
          <a:noFill/>
          <a:ln w="9525">
            <a:noFill/>
            <a:miter lim="800000"/>
            <a:headEnd/>
            <a:tailEnd/>
          </a:ln>
        </p:spPr>
        <p:txBody>
          <a:bodyPr wrap="none">
            <a:spAutoFit/>
          </a:bodyPr>
          <a:lstStyle/>
          <a:p>
            <a:r>
              <a:rPr lang="ja-JP" altLang="en-US">
                <a:solidFill>
                  <a:schemeClr val="accent2"/>
                </a:solidFill>
              </a:rPr>
              <a:t>旅行業法の適用</a:t>
            </a:r>
          </a:p>
        </p:txBody>
      </p:sp>
      <p:sp>
        <p:nvSpPr>
          <p:cNvPr id="36873" name="Oval 8"/>
          <p:cNvSpPr>
            <a:spLocks noChangeArrowheads="1"/>
          </p:cNvSpPr>
          <p:nvPr/>
        </p:nvSpPr>
        <p:spPr bwMode="auto">
          <a:xfrm rot="2725638">
            <a:off x="2250282" y="1018381"/>
            <a:ext cx="2133600" cy="6640513"/>
          </a:xfrm>
          <a:prstGeom prst="ellipse">
            <a:avLst/>
          </a:prstGeom>
          <a:noFill/>
          <a:ln w="9525">
            <a:solidFill>
              <a:srgbClr val="FF0000"/>
            </a:solidFill>
            <a:prstDash val="dash"/>
            <a:round/>
            <a:headEnd/>
            <a:tailEnd/>
          </a:ln>
        </p:spPr>
        <p:txBody>
          <a:bodyPr rot="10800000" vert="eaVert" wrap="none" anchor="ctr"/>
          <a:lstStyle/>
          <a:p>
            <a:endParaRPr lang="ja-JP" altLang="ja-JP">
              <a:solidFill>
                <a:srgbClr val="FF0000"/>
              </a:solidFill>
            </a:endParaRPr>
          </a:p>
        </p:txBody>
      </p:sp>
      <p:sp>
        <p:nvSpPr>
          <p:cNvPr id="36874" name="Oval 9"/>
          <p:cNvSpPr>
            <a:spLocks noChangeArrowheads="1"/>
          </p:cNvSpPr>
          <p:nvPr/>
        </p:nvSpPr>
        <p:spPr bwMode="auto">
          <a:xfrm>
            <a:off x="990600" y="4876800"/>
            <a:ext cx="6934200" cy="1905000"/>
          </a:xfrm>
          <a:prstGeom prst="ellipse">
            <a:avLst/>
          </a:prstGeom>
          <a:noFill/>
          <a:ln w="9525">
            <a:solidFill>
              <a:srgbClr val="008080"/>
            </a:solidFill>
            <a:prstDash val="dash"/>
            <a:round/>
            <a:headEnd/>
            <a:tailEnd/>
          </a:ln>
        </p:spPr>
        <p:txBody>
          <a:bodyPr wrap="none" anchor="ctr"/>
          <a:lstStyle/>
          <a:p>
            <a:endParaRPr lang="ja-JP" altLang="en-US"/>
          </a:p>
        </p:txBody>
      </p:sp>
      <p:sp>
        <p:nvSpPr>
          <p:cNvPr id="36875" name="Text Box 10"/>
          <p:cNvSpPr txBox="1">
            <a:spLocks noChangeArrowheads="1"/>
          </p:cNvSpPr>
          <p:nvPr/>
        </p:nvSpPr>
        <p:spPr bwMode="auto">
          <a:xfrm>
            <a:off x="542925" y="3429000"/>
            <a:ext cx="3038475" cy="1382713"/>
          </a:xfrm>
          <a:prstGeom prst="rect">
            <a:avLst/>
          </a:prstGeom>
          <a:noFill/>
          <a:ln w="9525">
            <a:solidFill>
              <a:srgbClr val="FF0000"/>
            </a:solidFill>
            <a:miter lim="800000"/>
            <a:headEnd/>
            <a:tailEnd/>
          </a:ln>
        </p:spPr>
        <p:txBody>
          <a:bodyPr wrap="none">
            <a:spAutoFit/>
          </a:bodyPr>
          <a:lstStyle/>
          <a:p>
            <a:r>
              <a:rPr lang="ja-JP" altLang="en-US" sz="2800">
                <a:solidFill>
                  <a:srgbClr val="FF0000"/>
                </a:solidFill>
              </a:rPr>
              <a:t>運送事業法の適用</a:t>
            </a:r>
          </a:p>
          <a:p>
            <a:r>
              <a:rPr lang="ja-JP" altLang="en-US" sz="2800">
                <a:solidFill>
                  <a:srgbClr val="FF0000"/>
                </a:solidFill>
              </a:rPr>
              <a:t>　　　　航空　　是認</a:t>
            </a:r>
          </a:p>
          <a:p>
            <a:r>
              <a:rPr lang="ja-JP" altLang="en-US" sz="2800">
                <a:solidFill>
                  <a:srgbClr val="FF0000"/>
                </a:solidFill>
              </a:rPr>
              <a:t>　　　　鉄道　　否認</a:t>
            </a:r>
          </a:p>
        </p:txBody>
      </p:sp>
      <p:sp>
        <p:nvSpPr>
          <p:cNvPr id="36876" name="Text Box 11"/>
          <p:cNvSpPr txBox="1">
            <a:spLocks noChangeArrowheads="1"/>
          </p:cNvSpPr>
          <p:nvPr/>
        </p:nvSpPr>
        <p:spPr bwMode="auto">
          <a:xfrm>
            <a:off x="3200400" y="5943600"/>
            <a:ext cx="2622550" cy="822325"/>
          </a:xfrm>
          <a:prstGeom prst="rect">
            <a:avLst/>
          </a:prstGeom>
          <a:noFill/>
          <a:ln w="9525">
            <a:noFill/>
            <a:miter lim="800000"/>
            <a:headEnd/>
            <a:tailEnd/>
          </a:ln>
        </p:spPr>
        <p:txBody>
          <a:bodyPr wrap="none">
            <a:spAutoFit/>
          </a:bodyPr>
          <a:lstStyle/>
          <a:p>
            <a:r>
              <a:rPr lang="ja-JP" altLang="en-US" b="1">
                <a:solidFill>
                  <a:schemeClr val="accent1"/>
                </a:solidFill>
              </a:rPr>
              <a:t>運送事業法の適用</a:t>
            </a:r>
          </a:p>
          <a:p>
            <a:r>
              <a:rPr lang="ja-JP" altLang="en-US" b="1">
                <a:solidFill>
                  <a:schemeClr val="accent1"/>
                </a:solidFill>
              </a:rPr>
              <a:t>を実務慣行上否認</a:t>
            </a:r>
          </a:p>
        </p:txBody>
      </p:sp>
      <p:sp>
        <p:nvSpPr>
          <p:cNvPr id="36877" name="Text Box 12"/>
          <p:cNvSpPr txBox="1">
            <a:spLocks noChangeArrowheads="1"/>
          </p:cNvSpPr>
          <p:nvPr/>
        </p:nvSpPr>
        <p:spPr bwMode="auto">
          <a:xfrm>
            <a:off x="5470525" y="3678238"/>
            <a:ext cx="1403350" cy="822325"/>
          </a:xfrm>
          <a:prstGeom prst="rect">
            <a:avLst/>
          </a:prstGeom>
          <a:noFill/>
          <a:ln w="9525">
            <a:noFill/>
            <a:miter lim="800000"/>
            <a:headEnd/>
            <a:tailEnd/>
          </a:ln>
        </p:spPr>
        <p:txBody>
          <a:bodyPr wrap="none">
            <a:spAutoFit/>
          </a:bodyPr>
          <a:lstStyle/>
          <a:p>
            <a:r>
              <a:rPr lang="ja-JP" altLang="en-US">
                <a:solidFill>
                  <a:schemeClr val="accent2"/>
                </a:solidFill>
                <a:ea typeface="ＭＳ ゴシック" pitchFamily="49" charset="-128"/>
              </a:rPr>
              <a:t>約款</a:t>
            </a:r>
          </a:p>
          <a:p>
            <a:r>
              <a:rPr lang="ja-JP" altLang="en-US">
                <a:solidFill>
                  <a:schemeClr val="accent2"/>
                </a:solidFill>
                <a:ea typeface="ＭＳ ゴシック" pitchFamily="49" charset="-128"/>
              </a:rPr>
              <a:t>包括代金</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vedoor.blogimg.jp/turkey_777/imgs/5/d/5d68326c.jpg"/>
          <p:cNvPicPr>
            <a:picLocks noChangeAspect="1" noChangeArrowheads="1"/>
          </p:cNvPicPr>
          <p:nvPr/>
        </p:nvPicPr>
        <p:blipFill>
          <a:blip r:embed="rId3" cstate="print"/>
          <a:srcRect/>
          <a:stretch>
            <a:fillRect/>
          </a:stretch>
        </p:blipFill>
        <p:spPr bwMode="auto">
          <a:xfrm>
            <a:off x="755576" y="548680"/>
            <a:ext cx="8201944" cy="615145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ChangeArrowheads="1"/>
          </p:cNvSpPr>
          <p:nvPr/>
        </p:nvSpPr>
        <p:spPr bwMode="auto">
          <a:xfrm>
            <a:off x="0" y="1976438"/>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45060" name="Object 4"/>
          <p:cNvGraphicFramePr>
            <a:graphicFrameLocks noChangeAspect="1"/>
          </p:cNvGraphicFramePr>
          <p:nvPr/>
        </p:nvGraphicFramePr>
        <p:xfrm>
          <a:off x="0" y="908050"/>
          <a:ext cx="9144000" cy="5924550"/>
        </p:xfrm>
        <a:graphic>
          <a:graphicData uri="http://schemas.openxmlformats.org/presentationml/2006/ole">
            <p:oleObj spid="_x0000_s10242" name="スライド" r:id="rId4" imgW="4486776" imgH="3364899" progId="PowerPoint.Slide.8">
              <p:embed/>
            </p:oleObj>
          </a:graphicData>
        </a:graphic>
      </p:graphicFrame>
      <p:sp>
        <p:nvSpPr>
          <p:cNvPr id="45058" name="Rectangle 2"/>
          <p:cNvSpPr>
            <a:spLocks noGrp="1" noChangeArrowheads="1"/>
          </p:cNvSpPr>
          <p:nvPr>
            <p:ph type="title"/>
          </p:nvPr>
        </p:nvSpPr>
        <p:spPr>
          <a:ln>
            <a:solidFill>
              <a:schemeClr val="tx1"/>
            </a:solidFill>
          </a:ln>
        </p:spPr>
        <p:txBody>
          <a:bodyPr/>
          <a:lstStyle/>
          <a:p>
            <a:r>
              <a:rPr lang="ja-JP" altLang="en-US"/>
              <a:t>単品主催</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noFill/>
          <a:ln w="57150">
            <a:solidFill>
              <a:schemeClr val="tx1">
                <a:lumMod val="95000"/>
                <a:lumOff val="5000"/>
              </a:schemeClr>
            </a:solidFill>
          </a:ln>
        </p:spPr>
        <p:txBody>
          <a:bodyPr rtlCol="0">
            <a:normAutofit fontScale="90000"/>
          </a:bodyPr>
          <a:lstStyle/>
          <a:p>
            <a:pPr fontAlgn="auto">
              <a:spcAft>
                <a:spcPts val="0"/>
              </a:spcAft>
              <a:defRPr/>
            </a:pPr>
            <a:r>
              <a:rPr lang="ja-JP" altLang="en-US" dirty="0" smtClean="0"/>
              <a:t>定食料金は自由に決められる不思議</a:t>
            </a:r>
            <a:endParaRPr lang="ja-JP" altLang="en-US" dirty="0"/>
          </a:p>
        </p:txBody>
      </p:sp>
      <p:sp>
        <p:nvSpPr>
          <p:cNvPr id="34819" name="コンテンツ プレースホルダ 2"/>
          <p:cNvSpPr>
            <a:spLocks/>
          </p:cNvSpPr>
          <p:nvPr/>
        </p:nvSpPr>
        <p:spPr bwMode="auto">
          <a:xfrm>
            <a:off x="468313" y="1557338"/>
            <a:ext cx="8229600" cy="5300662"/>
          </a:xfrm>
          <a:prstGeom prst="rect">
            <a:avLst/>
          </a:prstGeom>
          <a:noFill/>
          <a:ln w="9525">
            <a:solidFill>
              <a:schemeClr val="accent1"/>
            </a:solidFill>
            <a:miter lim="800000"/>
            <a:headEnd/>
            <a:tailEnd/>
          </a:ln>
        </p:spPr>
        <p:txBody>
          <a:bodyPr/>
          <a:lstStyle/>
          <a:p>
            <a:pPr marL="342900" indent="-342900">
              <a:spcBef>
                <a:spcPct val="20000"/>
              </a:spcBef>
              <a:buFont typeface="Arial" pitchFamily="34" charset="0"/>
              <a:buChar char="•"/>
            </a:pPr>
            <a:r>
              <a:rPr lang="ja-JP" altLang="en-US" sz="3200" dirty="0" smtClean="0">
                <a:latin typeface="Calibri" pitchFamily="34" charset="0"/>
              </a:rPr>
              <a:t>パッケージツアーの</a:t>
            </a:r>
            <a:r>
              <a:rPr lang="ja-JP" altLang="en-US" sz="3200" dirty="0">
                <a:solidFill>
                  <a:srgbClr val="FF0000"/>
                </a:solidFill>
                <a:latin typeface="Calibri" pitchFamily="34" charset="0"/>
              </a:rPr>
              <a:t>包括料金制度</a:t>
            </a:r>
            <a:r>
              <a:rPr lang="ja-JP" altLang="en-US" sz="3200" dirty="0">
                <a:latin typeface="Calibri" pitchFamily="34" charset="0"/>
              </a:rPr>
              <a:t>の不思議</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smtClean="0">
                <a:latin typeface="Calibri" pitchFamily="34" charset="0"/>
              </a:rPr>
              <a:t>パックを構成する個別の料金（鉄道、航空、宿泊、入園料等）は</a:t>
            </a:r>
            <a:r>
              <a:rPr lang="ja-JP" altLang="en-US" sz="3200" dirty="0" smtClean="0">
                <a:solidFill>
                  <a:srgbClr val="FF0000"/>
                </a:solidFill>
                <a:latin typeface="Calibri" pitchFamily="34" charset="0"/>
              </a:rPr>
              <a:t>国内国外を問わず</a:t>
            </a:r>
            <a:r>
              <a:rPr lang="ja-JP" altLang="en-US" sz="3200" dirty="0" smtClean="0">
                <a:latin typeface="Calibri" pitchFamily="34" charset="0"/>
              </a:rPr>
              <a:t>規制料金であるものは多い。</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smtClean="0">
                <a:latin typeface="Calibri" pitchFamily="34" charset="0"/>
              </a:rPr>
              <a:t>この商品をパックにしてまとめて販売すると、料金は自由に決められる。</a:t>
            </a:r>
            <a:endParaRPr lang="en-US" altLang="ja-JP" sz="3200" dirty="0" smtClean="0">
              <a:latin typeface="Calibri" pitchFamily="34" charset="0"/>
            </a:endParaRPr>
          </a:p>
          <a:p>
            <a:pPr marL="342900" indent="-342900">
              <a:spcBef>
                <a:spcPct val="20000"/>
              </a:spcBef>
              <a:buFont typeface="Arial" pitchFamily="34" charset="0"/>
              <a:buChar char="•"/>
            </a:pPr>
            <a:r>
              <a:rPr lang="ja-JP" altLang="en-US" sz="3200" dirty="0" smtClean="0">
                <a:latin typeface="Calibri" pitchFamily="34" charset="0"/>
              </a:rPr>
              <a:t>欧州</a:t>
            </a:r>
            <a:r>
              <a:rPr lang="ja-JP" altLang="en-US" sz="3200" dirty="0">
                <a:latin typeface="Calibri" pitchFamily="34" charset="0"/>
              </a:rPr>
              <a:t>は複数商品販売が前提、我が国は単品パックも</a:t>
            </a:r>
            <a:r>
              <a:rPr lang="ja-JP" altLang="en-US" sz="3200" dirty="0" smtClean="0">
                <a:latin typeface="Calibri" pitchFamily="34" charset="0"/>
              </a:rPr>
              <a:t>可能・・</a:t>
            </a:r>
            <a:r>
              <a:rPr lang="ja-JP" altLang="en-US" sz="3200" dirty="0">
                <a:latin typeface="Calibri" pitchFamily="34" charset="0"/>
              </a:rPr>
              <a:t>・この構造は定着しており変更は困難であろう</a:t>
            </a:r>
          </a:p>
          <a:p>
            <a:pPr marL="342900" indent="-342900">
              <a:spcBef>
                <a:spcPct val="20000"/>
              </a:spcBef>
              <a:buFont typeface="Arial" pitchFamily="34" charset="0"/>
              <a:buChar char="•"/>
            </a:pPr>
            <a:endParaRPr lang="ja-JP" altLang="en-US" sz="32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l="22144" t="13815" r="25000" b="4916"/>
          <a:stretch>
            <a:fillRect/>
          </a:stretch>
        </p:blipFill>
        <p:spPr bwMode="auto">
          <a:xfrm>
            <a:off x="1619672" y="1623564"/>
            <a:ext cx="5400600" cy="5189812"/>
          </a:xfrm>
          <a:prstGeom prst="rect">
            <a:avLst/>
          </a:prstGeom>
          <a:noFill/>
          <a:ln w="9525">
            <a:noFill/>
            <a:miter lim="800000"/>
            <a:headEnd/>
            <a:tailEnd/>
          </a:ln>
        </p:spPr>
      </p:pic>
      <p:sp>
        <p:nvSpPr>
          <p:cNvPr id="5" name="タイトル 4"/>
          <p:cNvSpPr>
            <a:spLocks noGrp="1"/>
          </p:cNvSpPr>
          <p:nvPr>
            <p:ph type="title"/>
          </p:nvPr>
        </p:nvSpPr>
        <p:spPr>
          <a:ln>
            <a:solidFill>
              <a:schemeClr val="accent1"/>
            </a:solidFill>
          </a:ln>
        </p:spPr>
        <p:txBody>
          <a:bodyPr/>
          <a:lstStyle/>
          <a:p>
            <a:r>
              <a:rPr lang="ja-JP" altLang="en-US" dirty="0" smtClean="0"/>
              <a:t>①</a:t>
            </a:r>
            <a:r>
              <a:rPr lang="en-US" altLang="ja-JP" dirty="0" err="1" smtClean="0"/>
              <a:t>UberBlack</a:t>
            </a:r>
            <a:r>
              <a:rPr lang="ja-JP" altLang="en-US" dirty="0" smtClean="0"/>
              <a:t>（企画旅行）</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ln>
            <a:solidFill>
              <a:schemeClr val="accent1"/>
            </a:solidFill>
          </a:ln>
        </p:spPr>
        <p:txBody>
          <a:bodyPr>
            <a:normAutofit/>
          </a:bodyPr>
          <a:lstStyle/>
          <a:p>
            <a:r>
              <a:rPr lang="ja-JP" altLang="en-US" cap="all" dirty="0" smtClean="0"/>
              <a:t>規約条件</a:t>
            </a:r>
            <a:endParaRPr kumimoji="1" lang="ja-JP" altLang="en-US" dirty="0"/>
          </a:p>
        </p:txBody>
      </p:sp>
      <p:sp>
        <p:nvSpPr>
          <p:cNvPr id="3" name="縦書きテキスト プレースホルダ 2"/>
          <p:cNvSpPr>
            <a:spLocks noGrp="1"/>
          </p:cNvSpPr>
          <p:nvPr>
            <p:ph idx="1"/>
          </p:nvPr>
        </p:nvSpPr>
        <p:spPr/>
        <p:txBody>
          <a:bodyPr vert="horz">
            <a:normAutofit fontScale="77500" lnSpcReduction="20000"/>
          </a:bodyPr>
          <a:lstStyle/>
          <a:p>
            <a:r>
              <a:rPr lang="ja-JP" altLang="en-US" dirty="0" smtClean="0"/>
              <a:t>*</a:t>
            </a:r>
            <a:r>
              <a:rPr lang="en-US" altLang="ja-JP" dirty="0" smtClean="0"/>
              <a:t>Uber is not a transportation provider. No need to tip</a:t>
            </a:r>
            <a:r>
              <a:rPr lang="en-US" altLang="ja-JP" b="1" dirty="0" smtClean="0">
                <a:solidFill>
                  <a:srgbClr val="FF0000"/>
                </a:solidFill>
              </a:rPr>
              <a:t>. Flat rates </a:t>
            </a:r>
            <a:r>
              <a:rPr lang="en-US" altLang="ja-JP" dirty="0" smtClean="0"/>
              <a:t>apply to direct trips between </a:t>
            </a:r>
            <a:r>
              <a:rPr lang="en-US" altLang="ja-JP" dirty="0" smtClean="0">
                <a:solidFill>
                  <a:srgbClr val="FF0000"/>
                </a:solidFill>
              </a:rPr>
              <a:t>specified locations. </a:t>
            </a:r>
            <a:r>
              <a:rPr lang="en-US" altLang="ja-JP" dirty="0" smtClean="0"/>
              <a:t>Additional stops may result in a higher fare. Applicable tolls and surcharges may be added to your fare. At times of intense demand, our rates change over time to keep vehicles available. </a:t>
            </a:r>
            <a:br>
              <a:rPr lang="en-US" altLang="ja-JP" dirty="0" smtClean="0"/>
            </a:br>
            <a:r>
              <a:rPr lang="en-US" altLang="ja-JP" dirty="0" smtClean="0"/>
              <a:t/>
            </a:r>
            <a:br>
              <a:rPr lang="en-US" altLang="ja-JP" dirty="0" smtClean="0"/>
            </a:br>
            <a:r>
              <a:rPr lang="en-US" altLang="ja-JP" cap="all" dirty="0" smtClean="0">
                <a:hlinkClick r:id="rId3"/>
              </a:rPr>
              <a:t>CORPORATE INFORMATION INCLUDING THE REGISTRATION NUMBER, OPERATING DAYS AND TIMES, AND CONTACT INFORMATION.</a:t>
            </a:r>
            <a:r>
              <a:rPr lang="en-US" altLang="ja-JP" dirty="0" smtClean="0"/>
              <a:t> </a:t>
            </a:r>
            <a:br>
              <a:rPr lang="en-US" altLang="ja-JP" dirty="0" smtClean="0"/>
            </a:br>
            <a:r>
              <a:rPr lang="en-US" altLang="ja-JP" cap="all" dirty="0" smtClean="0">
                <a:hlinkClick r:id="rId4"/>
              </a:rPr>
              <a:t>TRAVEL AGENCY STANDARD AGREEMENT</a:t>
            </a:r>
            <a:r>
              <a:rPr lang="en-US" altLang="ja-JP" dirty="0" smtClean="0"/>
              <a:t/>
            </a:r>
            <a:br>
              <a:rPr lang="en-US" altLang="ja-JP" dirty="0" smtClean="0"/>
            </a:br>
            <a:r>
              <a:rPr lang="en-US" altLang="ja-JP" cap="all" dirty="0" smtClean="0">
                <a:hlinkClick r:id="rId5"/>
              </a:rPr>
              <a:t>PRICE TABLE FOR TRAVEL SERVICES</a:t>
            </a:r>
            <a:r>
              <a:rPr lang="en-US" altLang="ja-JP" dirty="0" smtClean="0"/>
              <a:t>. Wait time charges will apply for trips that begin more than five minutes after the arrival of the vehicle at dispatch location.</a:t>
            </a:r>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dirty="0" smtClean="0"/>
              <a:t>②</a:t>
            </a:r>
            <a:r>
              <a:rPr lang="en-US" altLang="ja-JP" dirty="0" err="1" smtClean="0"/>
              <a:t>uberTAXILUX</a:t>
            </a:r>
            <a:r>
              <a:rPr lang="ja-JP" altLang="en-US" dirty="0" smtClean="0"/>
              <a:t>（手配旅行）</a:t>
            </a:r>
            <a:r>
              <a:rPr lang="en-US" altLang="ja-JP" dirty="0" smtClean="0"/>
              <a:t/>
            </a:r>
            <a:br>
              <a:rPr lang="en-US" altLang="ja-JP" dirty="0" smtClean="0"/>
            </a:br>
            <a:r>
              <a:rPr lang="ja-JP" altLang="en-US" dirty="0" smtClean="0"/>
              <a:t>③</a:t>
            </a:r>
            <a:r>
              <a:rPr lang="en-US" altLang="ja-JP" dirty="0" err="1" smtClean="0"/>
              <a:t>uberTAXI</a:t>
            </a:r>
            <a:r>
              <a:rPr lang="ja-JP" altLang="en-US" dirty="0" smtClean="0"/>
              <a:t>（手配旅行）</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②</a:t>
            </a:r>
            <a:r>
              <a:rPr lang="en-US" altLang="ja-JP" dirty="0" smtClean="0"/>
              <a:t>Use Uber to request and pay for a luxurious taxi, </a:t>
            </a:r>
            <a:r>
              <a:rPr lang="en-US" altLang="ja-JP" b="1" dirty="0" smtClean="0">
                <a:solidFill>
                  <a:srgbClr val="FF0000"/>
                </a:solidFill>
              </a:rPr>
              <a:t>at standard taxi meter rates plus a 500 yen </a:t>
            </a:r>
            <a:r>
              <a:rPr lang="en-US" altLang="ja-JP" dirty="0" smtClean="0"/>
              <a:t>booking fee. Dispatch fee varies by taxi company.</a:t>
            </a:r>
          </a:p>
          <a:p>
            <a:r>
              <a:rPr lang="ja-JP" altLang="en-US" dirty="0" smtClean="0"/>
              <a:t>③</a:t>
            </a:r>
            <a:r>
              <a:rPr lang="en-US" altLang="ja-JP" dirty="0" smtClean="0"/>
              <a:t>Use Uber to request and pay for a taxi, </a:t>
            </a:r>
            <a:r>
              <a:rPr lang="en-US" altLang="ja-JP" b="1" dirty="0" smtClean="0">
                <a:solidFill>
                  <a:srgbClr val="FF0000"/>
                </a:solidFill>
              </a:rPr>
              <a:t>at standard taxi meter rates</a:t>
            </a:r>
            <a:r>
              <a:rPr lang="en-US" altLang="ja-JP" dirty="0" smtClean="0"/>
              <a:t>. Dispatch fee varies by taxi company.</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http://ashikagunso.blog.jp/archives/54686165.html</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では、</a:t>
            </a:r>
            <a:r>
              <a:rPr lang="en-US" altLang="ja-JP" dirty="0" smtClean="0"/>
              <a:t>UBER</a:t>
            </a:r>
            <a:r>
              <a:rPr lang="ja-JP" altLang="en-US" dirty="0" smtClean="0"/>
              <a:t>は理論武装として、どういう理屈で日本でサービスしてるのか？</a:t>
            </a:r>
            <a:br>
              <a:rPr lang="ja-JP" altLang="en-US" dirty="0" smtClean="0"/>
            </a:br>
            <a:r>
              <a:rPr lang="en-US" altLang="ja-JP" dirty="0" smtClean="0"/>
              <a:t>UBER</a:t>
            </a:r>
            <a:r>
              <a:rPr lang="ja-JP" altLang="en-US" dirty="0" smtClean="0"/>
              <a:t>　東京のページの最下部にリンクがいくつかあります。</a:t>
            </a:r>
            <a:br>
              <a:rPr lang="ja-JP" altLang="en-US" dirty="0" smtClean="0"/>
            </a:br>
            <a:r>
              <a:rPr lang="en-US" altLang="ja-JP" u="sng" dirty="0" smtClean="0">
                <a:hlinkClick r:id="rId3"/>
              </a:rPr>
              <a:t>https://www.uber.com/cities/tokyo</a:t>
            </a:r>
            <a:r>
              <a:rPr lang="ja-JP" altLang="en-US" dirty="0" smtClean="0"/>
              <a:t/>
            </a:r>
            <a:br>
              <a:rPr lang="ja-JP" altLang="en-US" dirty="0" smtClean="0"/>
            </a:br>
            <a:r>
              <a:rPr lang="ja-JP" altLang="en-US" dirty="0" smtClean="0"/>
              <a:t>これを見ると、どうも</a:t>
            </a:r>
            <a:r>
              <a:rPr lang="en-US" altLang="ja-JP" dirty="0" smtClean="0"/>
              <a:t>UBER Japan</a:t>
            </a:r>
            <a:r>
              <a:rPr lang="ja-JP" altLang="en-US" dirty="0" smtClean="0"/>
              <a:t>株式会社は「国内の募集型企画旅行」の会社として営業しているようです。</a:t>
            </a:r>
            <a:br>
              <a:rPr lang="ja-JP" altLang="en-US" dirty="0" smtClean="0"/>
            </a:br>
            <a:endParaRPr kumimoji="1" lang="ja-JP"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en-US" altLang="ja-JP" dirty="0" smtClean="0"/>
              <a:t>FACTA</a:t>
            </a:r>
            <a:br>
              <a:rPr kumimoji="1" lang="en-US" altLang="ja-JP" dirty="0" smtClean="0"/>
            </a:br>
            <a:r>
              <a:rPr lang="en-US" altLang="ja-JP" dirty="0" smtClean="0"/>
              <a:t>2014</a:t>
            </a:r>
            <a:r>
              <a:rPr lang="ja-JP" altLang="en-US" dirty="0" smtClean="0"/>
              <a:t>年</a:t>
            </a:r>
            <a:r>
              <a:rPr lang="en-US" altLang="ja-JP" dirty="0" smtClean="0"/>
              <a:t>2</a:t>
            </a:r>
            <a:r>
              <a:rPr lang="ja-JP" altLang="en-US" dirty="0" smtClean="0"/>
              <a:t>月号</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日本の道路運送法にはハイヤーを定義する条文はなく、唯一タクシー業務適正化特別措置法の中の用語解説で「一般乗用旅客自動車運送事業を経営する者がその事業の用に供する自動車で当該自動車による運送の引受けが営業所のみにおいて行なわれるものをいう」と触れられているだけだ。つまり、ハイヤーは乗客からの依頼があった場合、営業所から出発して乗客を降車させた後、再度、営業所に戻らないと新たな乗客を乗せられない。そのため、</a:t>
            </a:r>
            <a:r>
              <a:rPr lang="en-US" altLang="ja-JP" dirty="0" smtClean="0"/>
              <a:t>Uber</a:t>
            </a:r>
            <a:r>
              <a:rPr lang="ja-JP" altLang="en-US" dirty="0" smtClean="0"/>
              <a:t>は日本では道路運送法ではなく、旅行業法の企画旅行としてハイヤー配車サービスを展開するという苦肉の策を取っている。</a:t>
            </a:r>
            <a:endParaRPr kumimoji="1" lang="ja-JP"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dirty="0" smtClean="0"/>
              <a:t>http://itpro.</a:t>
            </a:r>
            <a:r>
              <a:rPr lang="en-US" altLang="ja-JP" dirty="0" smtClean="0">
                <a:solidFill>
                  <a:srgbClr val="FF0000"/>
                </a:solidFill>
              </a:rPr>
              <a:t>nikkeibp</a:t>
            </a:r>
            <a:r>
              <a:rPr lang="en-US" altLang="ja-JP" dirty="0" smtClean="0"/>
              <a:t>.co.jp/atcl/news/14/080500362/</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　米</a:t>
            </a:r>
            <a:r>
              <a:rPr lang="en-US" altLang="ja-JP" dirty="0" smtClean="0"/>
              <a:t>Uber Technologies</a:t>
            </a:r>
            <a:r>
              <a:rPr lang="ja-JP" altLang="en-US" dirty="0" smtClean="0"/>
              <a:t>（ウーバーテクノロジーズ）の日本法人である</a:t>
            </a:r>
            <a:r>
              <a:rPr lang="en-US" altLang="ja-JP" dirty="0" smtClean="0"/>
              <a:t>Uber Japan</a:t>
            </a:r>
            <a:r>
              <a:rPr lang="ja-JP" altLang="en-US" dirty="0" smtClean="0"/>
              <a:t>は</a:t>
            </a:r>
            <a:r>
              <a:rPr lang="en-US" altLang="ja-JP" dirty="0" smtClean="0"/>
              <a:t>2014</a:t>
            </a:r>
            <a:r>
              <a:rPr lang="ja-JP" altLang="en-US" dirty="0" smtClean="0"/>
              <a:t>年</a:t>
            </a:r>
            <a:r>
              <a:rPr lang="en-US" altLang="ja-JP" dirty="0" smtClean="0"/>
              <a:t>8</a:t>
            </a:r>
            <a:r>
              <a:rPr lang="ja-JP" altLang="en-US" dirty="0" smtClean="0"/>
              <a:t>月</a:t>
            </a:r>
            <a:r>
              <a:rPr lang="en-US" altLang="ja-JP" dirty="0" smtClean="0"/>
              <a:t>5</a:t>
            </a:r>
            <a:r>
              <a:rPr lang="ja-JP" altLang="en-US" dirty="0" smtClean="0"/>
              <a:t>日、スマートフォンアプリを使ってタクシーを即時手配するサービス「</a:t>
            </a:r>
            <a:r>
              <a:rPr lang="en-US" altLang="ja-JP" dirty="0" err="1" smtClean="0"/>
              <a:t>uberTAXI</a:t>
            </a:r>
            <a:r>
              <a:rPr lang="ja-JP" altLang="en-US" dirty="0" smtClean="0"/>
              <a:t>」および、高級車を利用する同サービス「</a:t>
            </a:r>
            <a:r>
              <a:rPr lang="en-US" altLang="ja-JP" dirty="0" err="1" smtClean="0"/>
              <a:t>uberTAXILUX</a:t>
            </a:r>
            <a:r>
              <a:rPr lang="ja-JP" altLang="en-US" dirty="0" smtClean="0"/>
              <a:t>」を開始した（</a:t>
            </a:r>
            <a:r>
              <a:rPr lang="ja-JP" altLang="en-US" b="1" dirty="0" smtClean="0"/>
              <a:t>写真</a:t>
            </a:r>
            <a:r>
              <a:rPr lang="en-US" altLang="ja-JP" b="1" dirty="0" smtClean="0"/>
              <a:t>1</a:t>
            </a:r>
            <a:r>
              <a:rPr lang="ja-JP" altLang="en-US" dirty="0" smtClean="0"/>
              <a:t>）。同社はハイヤー手配サービス「</a:t>
            </a:r>
            <a:r>
              <a:rPr lang="en-US" altLang="ja-JP" dirty="0" err="1" smtClean="0"/>
              <a:t>UberBLACK</a:t>
            </a:r>
            <a:r>
              <a:rPr lang="ja-JP" altLang="en-US" dirty="0" smtClean="0"/>
              <a:t>」を既に提供しているが（</a:t>
            </a:r>
            <a:r>
              <a:rPr lang="ja-JP" altLang="en-US" dirty="0" smtClean="0">
                <a:hlinkClick r:id="rId3"/>
              </a:rPr>
              <a:t>関連記事</a:t>
            </a:r>
            <a:r>
              <a:rPr lang="ja-JP" altLang="en-US" dirty="0" smtClean="0"/>
              <a:t>）、対象エリアは都内の一部。</a:t>
            </a:r>
            <a:r>
              <a:rPr lang="en-US" altLang="ja-JP" dirty="0" err="1" smtClean="0"/>
              <a:t>uberTAXI</a:t>
            </a:r>
            <a:r>
              <a:rPr lang="ja-JP" altLang="en-US" dirty="0" smtClean="0"/>
              <a:t>と</a:t>
            </a:r>
            <a:r>
              <a:rPr lang="en-US" altLang="ja-JP" dirty="0" err="1" smtClean="0"/>
              <a:t>uberTAXILUX</a:t>
            </a:r>
            <a:r>
              <a:rPr lang="ja-JP" altLang="en-US" dirty="0" smtClean="0"/>
              <a:t>は都内全域で展開する。なお</a:t>
            </a:r>
            <a:r>
              <a:rPr lang="en-US" altLang="ja-JP" dirty="0" smtClean="0"/>
              <a:t>8</a:t>
            </a:r>
            <a:r>
              <a:rPr lang="ja-JP" altLang="en-US" dirty="0" smtClean="0"/>
              <a:t>月</a:t>
            </a:r>
            <a:r>
              <a:rPr lang="en-US" altLang="ja-JP" dirty="0" smtClean="0"/>
              <a:t>5</a:t>
            </a:r>
            <a:r>
              <a:rPr lang="ja-JP" altLang="en-US" dirty="0" smtClean="0"/>
              <a:t>日は日本で初めてタクシーが誕生した「タクシーの日」であり、発表日もそれに合わせたという。</a:t>
            </a:r>
          </a:p>
          <a:p>
            <a:r>
              <a:rPr lang="ja-JP" altLang="en-US" dirty="0" smtClean="0"/>
              <a:t>　</a:t>
            </a:r>
            <a:r>
              <a:rPr lang="en-US" altLang="ja-JP" dirty="0" smtClean="0"/>
              <a:t>Uber Japan</a:t>
            </a:r>
            <a:r>
              <a:rPr lang="ja-JP" altLang="en-US" dirty="0" smtClean="0"/>
              <a:t>は一般乗用旅客自動車運送業許可を得たタクシー会社ではなく、旅行業登録をした旅行代理店である。タクシー会社とパートナー契約を結び、タクシーを手配する。</a:t>
            </a:r>
          </a:p>
          <a:p>
            <a:endParaRPr kumimoji="1" lang="ja-JP"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85000" lnSpcReduction="20000"/>
          </a:bodyPr>
          <a:lstStyle/>
          <a:p>
            <a:r>
              <a:rPr lang="ja-JP" altLang="en-US" dirty="0"/>
              <a:t>輸送業者がユーザーに提供する輸送サービスについての請求は、</a:t>
            </a:r>
            <a:r>
              <a:rPr lang="en-US" altLang="ja-JP" dirty="0"/>
              <a:t>Uber</a:t>
            </a:r>
            <a:r>
              <a:rPr lang="ja-JP" altLang="en-US" dirty="0"/>
              <a:t>が行うものとします。ユーザーは、輸送業者により提供された全ての輸送サービスの利用料金の支払いに際して、ユーザーの口座に発生する、またはこれに関連する（税および延滞料（該当する場合）を含めて）、輸送サービスのサービスに登録する際にユーザーが提供するクレジットカードの口座に</a:t>
            </a:r>
            <a:r>
              <a:rPr lang="en-US" altLang="ja-JP" dirty="0"/>
              <a:t>Uber</a:t>
            </a:r>
            <a:r>
              <a:rPr lang="ja-JP" altLang="en-US" dirty="0"/>
              <a:t>から請求することに同意します。ユーザーは、全ての料金を遅延なく支払い、何時でも全ての料金支払用の有効なクレジットカードアカウント情報を</a:t>
            </a:r>
            <a:r>
              <a:rPr lang="en-US" altLang="ja-JP" dirty="0"/>
              <a:t>Uber</a:t>
            </a:r>
            <a:r>
              <a:rPr lang="ja-JP" altLang="en-US" dirty="0" err="1"/>
              <a:t>に提</a:t>
            </a:r>
            <a:r>
              <a:rPr lang="ja-JP" altLang="en-US" dirty="0"/>
              <a:t>供することに責任を負います。支払われた料金について払い戻しはできません。</a:t>
            </a:r>
            <a:endParaRPr kumimoji="1" lang="ja-JP"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ln w="76200">
            <a:solidFill>
              <a:schemeClr val="tx1"/>
            </a:solidFill>
          </a:ln>
        </p:spPr>
        <p:txBody>
          <a:bodyPr/>
          <a:lstStyle/>
          <a:p>
            <a:r>
              <a:rPr kumimoji="1" lang="ja-JP" altLang="en-US" dirty="0" smtClean="0"/>
              <a:t>ロンドン合宿報告</a:t>
            </a:r>
            <a:r>
              <a:rPr kumimoji="1" lang="en-US" altLang="ja-JP" dirty="0" smtClean="0"/>
              <a:t/>
            </a:r>
            <a:br>
              <a:rPr kumimoji="1" lang="en-US" altLang="ja-JP" dirty="0" smtClean="0"/>
            </a:br>
            <a:r>
              <a:rPr lang="ja-JP" altLang="en-US" dirty="0" smtClean="0"/>
              <a:t>～アプリ、定額、</a:t>
            </a:r>
            <a:r>
              <a:rPr lang="ja-JP" altLang="en-US" sz="3600" i="1" dirty="0" smtClean="0"/>
              <a:t>乗合</a:t>
            </a:r>
            <a:r>
              <a:rPr lang="ja-JP" altLang="en-US" dirty="0" smtClean="0"/>
              <a:t>、～</a:t>
            </a:r>
            <a:endParaRPr kumimoji="1" lang="ja-JP" altLang="en-US" dirty="0"/>
          </a:p>
        </p:txBody>
      </p:sp>
      <p:sp>
        <p:nvSpPr>
          <p:cNvPr id="3" name="サブタイトル 2"/>
          <p:cNvSpPr>
            <a:spLocks noGrp="1"/>
          </p:cNvSpPr>
          <p:nvPr>
            <p:ph type="subTitle" idx="1"/>
          </p:nvPr>
        </p:nvSpPr>
        <p:spPr/>
        <p:txBody>
          <a:bodyPr>
            <a:normAutofit/>
          </a:bodyPr>
          <a:lstStyle/>
          <a:p>
            <a:r>
              <a:rPr lang="ja-JP" altLang="en-US" sz="4400" dirty="0">
                <a:solidFill>
                  <a:schemeClr val="tx1">
                    <a:lumMod val="95000"/>
                    <a:lumOff val="5000"/>
                  </a:schemeClr>
                </a:solidFill>
              </a:rPr>
              <a:t>チームネクスト　</a:t>
            </a:r>
            <a:r>
              <a:rPr lang="en-US" altLang="ja-JP" sz="4400" dirty="0">
                <a:solidFill>
                  <a:schemeClr val="tx1">
                    <a:lumMod val="95000"/>
                    <a:lumOff val="5000"/>
                  </a:schemeClr>
                </a:solidFill>
              </a:rPr>
              <a:t>in</a:t>
            </a:r>
            <a:r>
              <a:rPr lang="ja-JP" altLang="en-US" sz="4400" dirty="0">
                <a:solidFill>
                  <a:schemeClr val="tx1">
                    <a:lumMod val="95000"/>
                    <a:lumOff val="5000"/>
                  </a:schemeClr>
                </a:solidFill>
              </a:rPr>
              <a:t>　</a:t>
            </a:r>
            <a:r>
              <a:rPr lang="en-US" altLang="ja-JP" sz="4400" dirty="0" smtClean="0">
                <a:solidFill>
                  <a:schemeClr val="tx1">
                    <a:lumMod val="95000"/>
                    <a:lumOff val="5000"/>
                  </a:schemeClr>
                </a:solidFill>
              </a:rPr>
              <a:t>KOBE</a:t>
            </a:r>
          </a:p>
          <a:p>
            <a:r>
              <a:rPr kumimoji="1" lang="en-US" altLang="ja-JP" sz="4400" dirty="0" smtClean="0">
                <a:solidFill>
                  <a:schemeClr val="tx1">
                    <a:lumMod val="95000"/>
                    <a:lumOff val="5000"/>
                  </a:schemeClr>
                </a:solidFill>
              </a:rPr>
              <a:t>2015.7</a:t>
            </a:r>
            <a:r>
              <a:rPr lang="en-US" altLang="ja-JP" sz="4400" dirty="0" smtClean="0">
                <a:solidFill>
                  <a:schemeClr val="tx1">
                    <a:lumMod val="95000"/>
                    <a:lumOff val="5000"/>
                  </a:schemeClr>
                </a:solidFill>
              </a:rPr>
              <a:t>.</a:t>
            </a:r>
            <a:r>
              <a:rPr kumimoji="1" lang="en-US" altLang="ja-JP" sz="4400" dirty="0" smtClean="0">
                <a:solidFill>
                  <a:schemeClr val="tx1">
                    <a:lumMod val="95000"/>
                    <a:lumOff val="5000"/>
                  </a:schemeClr>
                </a:solidFill>
              </a:rPr>
              <a:t>10</a:t>
            </a:r>
            <a:endParaRPr kumimoji="1" lang="ja-JP" altLang="en-US" sz="4400" dirty="0">
              <a:solidFill>
                <a:schemeClr val="tx1">
                  <a:lumMod val="95000"/>
                  <a:lumOff val="5000"/>
                </a:schemeClr>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円タクの登場</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lang="en-US" altLang="ja-JP" dirty="0" smtClean="0"/>
              <a:t>1912</a:t>
            </a:r>
            <a:r>
              <a:rPr lang="ja-JP" altLang="en-US" dirty="0" smtClean="0"/>
              <a:t>年東京市で旅客</a:t>
            </a:r>
            <a:r>
              <a:rPr lang="ja-JP" altLang="en-US" dirty="0"/>
              <a:t>営業を</a:t>
            </a:r>
            <a:r>
              <a:rPr lang="ja-JP" altLang="en-US" dirty="0" smtClean="0"/>
              <a:t>開始。</a:t>
            </a:r>
            <a:r>
              <a:rPr lang="ja-JP" altLang="en-US" dirty="0"/>
              <a:t>これが日本に</a:t>
            </a:r>
            <a:r>
              <a:rPr lang="ja-JP" altLang="en-US" dirty="0" smtClean="0"/>
              <a:t>おけるタクシー</a:t>
            </a:r>
            <a:r>
              <a:rPr lang="ja-JP" altLang="en-US" dirty="0"/>
              <a:t>の最初の</a:t>
            </a:r>
            <a:r>
              <a:rPr lang="ja-JP" altLang="en-US" dirty="0" smtClean="0"/>
              <a:t>営業。</a:t>
            </a:r>
            <a:r>
              <a:rPr lang="ja-JP" altLang="en-US" dirty="0" smtClean="0">
                <a:solidFill>
                  <a:srgbClr val="FF0000"/>
                </a:solidFill>
              </a:rPr>
              <a:t>料金</a:t>
            </a:r>
            <a:r>
              <a:rPr lang="ja-JP" altLang="en-US" dirty="0">
                <a:solidFill>
                  <a:srgbClr val="FF0000"/>
                </a:solidFill>
              </a:rPr>
              <a:t>メーター</a:t>
            </a:r>
            <a:r>
              <a:rPr lang="ja-JP" altLang="en-US" dirty="0"/>
              <a:t>を搭載して「辻待ち自動車」と</a:t>
            </a:r>
            <a:r>
              <a:rPr lang="ja-JP" altLang="en-US" dirty="0" smtClean="0"/>
              <a:t>呼ばれていた。</a:t>
            </a:r>
            <a:endParaRPr lang="en-US" altLang="ja-JP" dirty="0" smtClean="0"/>
          </a:p>
          <a:p>
            <a:r>
              <a:rPr lang="ja-JP" altLang="en-US" dirty="0" smtClean="0"/>
              <a:t>その後</a:t>
            </a:r>
            <a:r>
              <a:rPr lang="ja-JP" altLang="en-US" dirty="0"/>
              <a:t>タクシーは全国に普及するが、当初は料金体系がバラバラで苦情が多かったことから、</a:t>
            </a:r>
            <a:r>
              <a:rPr lang="en-US" altLang="ja-JP" dirty="0"/>
              <a:t>1924</a:t>
            </a:r>
            <a:r>
              <a:rPr lang="ja-JP" altLang="en-US" dirty="0" smtClean="0"/>
              <a:t>年</a:t>
            </a:r>
            <a:r>
              <a:rPr lang="ja-JP" altLang="en-US" b="1" dirty="0" smtClean="0">
                <a:solidFill>
                  <a:srgbClr val="FF0000"/>
                </a:solidFill>
              </a:rPr>
              <a:t>大阪</a:t>
            </a:r>
            <a:r>
              <a:rPr lang="ja-JP" altLang="en-US" dirty="0"/>
              <a:t>市内</a:t>
            </a:r>
            <a:r>
              <a:rPr lang="ja-JP" altLang="en-US" dirty="0" smtClean="0"/>
              <a:t>を</a:t>
            </a:r>
            <a:r>
              <a:rPr lang="ja-JP" altLang="en-US" dirty="0"/>
              <a:t>一</a:t>
            </a:r>
            <a:r>
              <a:rPr lang="ja-JP" altLang="en-US" dirty="0" smtClean="0"/>
              <a:t>円</a:t>
            </a:r>
            <a:r>
              <a:rPr lang="ja-JP" altLang="en-US" dirty="0"/>
              <a:t>均一で走るタクシーが登場した。これを</a:t>
            </a:r>
            <a:r>
              <a:rPr lang="ja-JP" altLang="en-US" b="1" dirty="0">
                <a:solidFill>
                  <a:srgbClr val="FF0000"/>
                </a:solidFill>
              </a:rPr>
              <a:t>円タク</a:t>
            </a:r>
            <a:r>
              <a:rPr lang="ja-JP" altLang="en-US" dirty="0"/>
              <a:t>という</a:t>
            </a:r>
            <a:r>
              <a:rPr lang="ja-JP" altLang="en-US" dirty="0" smtClean="0"/>
              <a:t>。</a:t>
            </a:r>
            <a:endParaRPr lang="en-US" altLang="ja-JP" dirty="0" smtClean="0"/>
          </a:p>
          <a:p>
            <a:r>
              <a:rPr lang="ja-JP" altLang="en-US" dirty="0" smtClean="0"/>
              <a:t>円タク</a:t>
            </a:r>
            <a:r>
              <a:rPr lang="ja-JP" altLang="en-US" dirty="0"/>
              <a:t>は、</a:t>
            </a:r>
            <a:r>
              <a:rPr lang="en-US" altLang="ja-JP" dirty="0"/>
              <a:t>2</a:t>
            </a:r>
            <a:r>
              <a:rPr lang="ja-JP" altLang="en-US" dirty="0"/>
              <a:t>年後、東京にも</a:t>
            </a:r>
            <a:r>
              <a:rPr lang="ja-JP" altLang="en-US" dirty="0" smtClean="0"/>
              <a:t>登場</a:t>
            </a:r>
            <a:endParaRPr lang="en-US" altLang="ja-JP" dirty="0" smtClean="0"/>
          </a:p>
          <a:p>
            <a:r>
              <a:rPr lang="ja-JP" altLang="en-US" dirty="0" smtClean="0"/>
              <a:t>円タクは</a:t>
            </a:r>
            <a:r>
              <a:rPr lang="ja-JP" altLang="en-US" dirty="0" smtClean="0">
                <a:solidFill>
                  <a:srgbClr val="FF0000"/>
                </a:solidFill>
              </a:rPr>
              <a:t>定額運賃</a:t>
            </a:r>
            <a:r>
              <a:rPr lang="ja-JP" altLang="en-US" dirty="0" smtClean="0"/>
              <a:t>である。</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空港送迎サービス</a:t>
            </a:r>
            <a:endParaRPr kumimoji="1" lang="ja-JP" altLang="en-US" dirty="0"/>
          </a:p>
        </p:txBody>
      </p:sp>
      <p:pic>
        <p:nvPicPr>
          <p:cNvPr id="2050" name="Picture 2" descr="IMG_2338"/>
          <p:cNvPicPr>
            <a:picLocks noChangeAspect="1" noChangeArrowheads="1"/>
          </p:cNvPicPr>
          <p:nvPr/>
        </p:nvPicPr>
        <p:blipFill>
          <a:blip r:embed="rId3" cstate="print"/>
          <a:srcRect/>
          <a:stretch>
            <a:fillRect/>
          </a:stretch>
        </p:blipFill>
        <p:spPr bwMode="auto">
          <a:xfrm>
            <a:off x="2395699" y="1484785"/>
            <a:ext cx="4192525" cy="5184576"/>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76200">
            <a:solidFill>
              <a:schemeClr val="tx1">
                <a:lumMod val="95000"/>
                <a:lumOff val="5000"/>
              </a:schemeClr>
            </a:solidFill>
          </a:ln>
        </p:spPr>
        <p:txBody>
          <a:bodyPr/>
          <a:lstStyle/>
          <a:p>
            <a:r>
              <a:rPr kumimoji="1" lang="ja-JP" altLang="en-US" dirty="0" smtClean="0"/>
              <a:t>人流・観光研究所ブログ</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ロンドンの報告もブログの「配車アプリ」の欄に書き込みしてある</a:t>
            </a:r>
            <a:endParaRPr kumimoji="1" lang="en-US" altLang="ja-JP" dirty="0" smtClean="0"/>
          </a:p>
          <a:p>
            <a:r>
              <a:rPr lang="ja-JP" altLang="en-US" dirty="0" smtClean="0"/>
              <a:t>「タクシージャパン」の報告が一番整理されているので推薦したい</a:t>
            </a:r>
            <a:endParaRPr kumimoji="1" lang="en-US" altLang="ja-JP" dirty="0" smtClean="0"/>
          </a:p>
          <a:p>
            <a:r>
              <a:rPr lang="ja-JP" altLang="en-US" dirty="0" smtClean="0"/>
              <a:t>私のブログは海外アクセスが</a:t>
            </a:r>
            <a:r>
              <a:rPr lang="en-US" altLang="ja-JP" dirty="0" smtClean="0"/>
              <a:t>3</a:t>
            </a:r>
            <a:r>
              <a:rPr lang="ja-JP" altLang="en-US" dirty="0" smtClean="0"/>
              <a:t>割近くあり、米国、英国が多いのは、はやり</a:t>
            </a:r>
            <a:r>
              <a:rPr lang="en-US" altLang="ja-JP" dirty="0" err="1" smtClean="0"/>
              <a:t>Hailo</a:t>
            </a:r>
            <a:r>
              <a:rPr lang="ja-JP" altLang="en-US" dirty="0" err="1" smtClean="0"/>
              <a:t>、</a:t>
            </a:r>
            <a:r>
              <a:rPr lang="ja-JP" altLang="en-US" dirty="0" smtClean="0"/>
              <a:t>Ｕｂｅｒ等の関係者が見に来ているのではないか</a:t>
            </a:r>
            <a:endParaRPr kumimoji="1" lang="ja-JP" alt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76200">
            <a:solidFill>
              <a:schemeClr val="tx1">
                <a:lumMod val="85000"/>
                <a:lumOff val="15000"/>
              </a:schemeClr>
            </a:solidFill>
          </a:ln>
        </p:spPr>
        <p:txBody>
          <a:bodyPr>
            <a:normAutofit/>
          </a:bodyPr>
          <a:lstStyle/>
          <a:p>
            <a:r>
              <a:rPr kumimoji="1" lang="ja-JP" altLang="en-US" dirty="0" smtClean="0"/>
              <a:t>英国と日本の公共交通の考え方</a:t>
            </a:r>
            <a:endParaRPr kumimoji="1" lang="ja-JP" altLang="en-US" dirty="0"/>
          </a:p>
        </p:txBody>
      </p:sp>
      <p:sp>
        <p:nvSpPr>
          <p:cNvPr id="3" name="コンテンツ プレースホルダ 2"/>
          <p:cNvSpPr>
            <a:spLocks noGrp="1"/>
          </p:cNvSpPr>
          <p:nvPr>
            <p:ph idx="1"/>
          </p:nvPr>
        </p:nvSpPr>
        <p:spPr>
          <a:xfrm>
            <a:off x="179512" y="1484784"/>
            <a:ext cx="8964488" cy="5373216"/>
          </a:xfrm>
        </p:spPr>
        <p:txBody>
          <a:bodyPr>
            <a:normAutofit fontScale="92500" lnSpcReduction="10000"/>
          </a:bodyPr>
          <a:lstStyle/>
          <a:p>
            <a:r>
              <a:rPr kumimoji="1" lang="ja-JP" altLang="en-US" dirty="0" smtClean="0"/>
              <a:t>英国　　公共用⇔非公共（自家用）</a:t>
            </a:r>
            <a:endParaRPr kumimoji="1" lang="en-US" altLang="ja-JP" dirty="0" smtClean="0"/>
          </a:p>
          <a:p>
            <a:pPr>
              <a:buNone/>
            </a:pPr>
            <a:r>
              <a:rPr lang="ja-JP" altLang="en-US" dirty="0"/>
              <a:t>　</a:t>
            </a:r>
            <a:r>
              <a:rPr lang="en-US" altLang="ja-JP" dirty="0" smtClean="0"/>
              <a:t>[</a:t>
            </a:r>
            <a:r>
              <a:rPr lang="ja-JP" altLang="en-US" dirty="0" smtClean="0"/>
              <a:t>公共</a:t>
            </a:r>
            <a:r>
              <a:rPr lang="en-US" altLang="ja-JP" dirty="0" smtClean="0"/>
              <a:t>]</a:t>
            </a:r>
            <a:r>
              <a:rPr lang="ja-JP" altLang="en-US" dirty="0" smtClean="0"/>
              <a:t>　　乗合運送（路線バス）</a:t>
            </a:r>
            <a:endParaRPr lang="en-US" altLang="ja-JP" dirty="0" smtClean="0"/>
          </a:p>
          <a:p>
            <a:pPr>
              <a:buNone/>
            </a:pPr>
            <a:r>
              <a:rPr lang="ja-JP" altLang="en-US" dirty="0" smtClean="0"/>
              <a:t>　　　　流し営業をするタクシー（ブラックキャブ）</a:t>
            </a:r>
            <a:endParaRPr lang="en-US" altLang="ja-JP" dirty="0" smtClean="0"/>
          </a:p>
          <a:p>
            <a:pPr>
              <a:buNone/>
            </a:pPr>
            <a:r>
              <a:rPr kumimoji="1" lang="ja-JP" altLang="en-US" dirty="0"/>
              <a:t>　</a:t>
            </a:r>
            <a:r>
              <a:rPr kumimoji="1" lang="en-US" altLang="ja-JP" dirty="0" smtClean="0"/>
              <a:t>[</a:t>
            </a:r>
            <a:r>
              <a:rPr kumimoji="1" lang="ja-JP" altLang="en-US" dirty="0" smtClean="0"/>
              <a:t>非公共</a:t>
            </a:r>
            <a:r>
              <a:rPr kumimoji="1" lang="en-US" altLang="ja-JP" dirty="0" smtClean="0"/>
              <a:t>]</a:t>
            </a:r>
            <a:r>
              <a:rPr kumimoji="1" lang="ja-JP" altLang="en-US" dirty="0" smtClean="0"/>
              <a:t>　</a:t>
            </a:r>
            <a:r>
              <a:rPr kumimoji="1" lang="en-US" altLang="ja-JP" dirty="0" smtClean="0"/>
              <a:t>Private Hired Vehicle</a:t>
            </a:r>
            <a:r>
              <a:rPr kumimoji="1" lang="ja-JP" altLang="en-US" dirty="0" smtClean="0"/>
              <a:t>（</a:t>
            </a:r>
            <a:r>
              <a:rPr kumimoji="1" lang="en-US" altLang="ja-JP" dirty="0" smtClean="0"/>
              <a:t>minicab</a:t>
            </a:r>
            <a:r>
              <a:rPr kumimoji="1" lang="ja-JP" altLang="en-US" dirty="0" smtClean="0"/>
              <a:t>）　</a:t>
            </a:r>
            <a:r>
              <a:rPr kumimoji="1" lang="ja-JP" altLang="en-US" dirty="0" smtClean="0">
                <a:solidFill>
                  <a:srgbClr val="FF0000"/>
                </a:solidFill>
              </a:rPr>
              <a:t>定額</a:t>
            </a:r>
            <a:endParaRPr kumimoji="1" lang="en-US" altLang="ja-JP" dirty="0" smtClean="0">
              <a:solidFill>
                <a:srgbClr val="FF0000"/>
              </a:solidFill>
            </a:endParaRPr>
          </a:p>
          <a:p>
            <a:pPr>
              <a:buNone/>
            </a:pPr>
            <a:r>
              <a:rPr kumimoji="1" lang="ja-JP" altLang="en-US" dirty="0" smtClean="0"/>
              <a:t>　　　　貸切運送は非公共すなわち自家用扱い</a:t>
            </a:r>
            <a:endParaRPr kumimoji="1" lang="en-US" altLang="ja-JP" dirty="0" smtClean="0"/>
          </a:p>
          <a:p>
            <a:r>
              <a:rPr lang="ja-JP" altLang="en-US" dirty="0" smtClean="0"/>
              <a:t>日本　　営業用⇔自家用</a:t>
            </a:r>
            <a:endParaRPr lang="en-US" altLang="ja-JP" dirty="0" smtClean="0"/>
          </a:p>
          <a:p>
            <a:pPr>
              <a:buNone/>
            </a:pPr>
            <a:r>
              <a:rPr lang="ja-JP" altLang="en-US" dirty="0" smtClean="0"/>
              <a:t>　 </a:t>
            </a:r>
            <a:r>
              <a:rPr lang="en-US" altLang="ja-JP" dirty="0" smtClean="0"/>
              <a:t>[</a:t>
            </a:r>
            <a:r>
              <a:rPr lang="ja-JP" altLang="en-US" dirty="0" smtClean="0"/>
              <a:t>営業用］　直接の対価性、反復性</a:t>
            </a:r>
            <a:endParaRPr lang="en-US" altLang="ja-JP" dirty="0" smtClean="0"/>
          </a:p>
          <a:p>
            <a:pPr>
              <a:buNone/>
            </a:pPr>
            <a:r>
              <a:rPr lang="ja-JP" altLang="en-US" dirty="0" smtClean="0"/>
              <a:t>　 </a:t>
            </a:r>
            <a:r>
              <a:rPr lang="en-US" altLang="ja-JP" dirty="0" smtClean="0"/>
              <a:t>[</a:t>
            </a:r>
            <a:r>
              <a:rPr lang="ja-JP" altLang="en-US" dirty="0" smtClean="0"/>
              <a:t>自家用］　営業用以外はすべて　</a:t>
            </a:r>
            <a:endParaRPr lang="en-US" altLang="ja-JP" dirty="0" smtClean="0"/>
          </a:p>
          <a:p>
            <a:pPr>
              <a:buNone/>
            </a:pPr>
            <a:r>
              <a:rPr lang="ja-JP" altLang="en-US" dirty="0" smtClean="0"/>
              <a:t>　　　　　　　　　レンタカー、運転代行等</a:t>
            </a:r>
            <a:endParaRPr lang="en-US" altLang="ja-JP" dirty="0" smtClean="0"/>
          </a:p>
          <a:p>
            <a:pPr>
              <a:buNone/>
            </a:pPr>
            <a:r>
              <a:rPr kumimoji="1" lang="ja-JP" altLang="en-US" dirty="0"/>
              <a:t>　</a:t>
            </a:r>
            <a:r>
              <a:rPr kumimoji="1" lang="ja-JP" altLang="en-US" dirty="0" smtClean="0"/>
              <a:t>　　　　　　　営業用は英訳できない</a:t>
            </a:r>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accent1"/>
            </a:solidFill>
          </a:ln>
        </p:spPr>
        <p:txBody>
          <a:bodyPr>
            <a:normAutofit fontScale="90000"/>
          </a:bodyPr>
          <a:lstStyle/>
          <a:p>
            <a:r>
              <a:rPr lang="ja-JP" altLang="ja-JP" b="1" dirty="0" smtClean="0"/>
              <a:t>ミニキャブ　</a:t>
            </a:r>
            <a:r>
              <a:rPr lang="en-US" altLang="ja-JP" b="1" dirty="0" smtClean="0"/>
              <a:t/>
            </a:r>
            <a:br>
              <a:rPr lang="en-US" altLang="ja-JP" b="1" dirty="0" smtClean="0"/>
            </a:br>
            <a:r>
              <a:rPr lang="en-US" altLang="ja-JP" b="1" dirty="0" smtClean="0">
                <a:solidFill>
                  <a:srgbClr val="FF0000"/>
                </a:solidFill>
              </a:rPr>
              <a:t>Private</a:t>
            </a:r>
            <a:r>
              <a:rPr lang="ja-JP" altLang="ja-JP" b="1" dirty="0" smtClean="0">
                <a:solidFill>
                  <a:srgbClr val="FF0000"/>
                </a:solidFill>
              </a:rPr>
              <a:t>　</a:t>
            </a:r>
            <a:r>
              <a:rPr lang="en-US" altLang="ja-JP" b="1" dirty="0" err="1" smtClean="0">
                <a:solidFill>
                  <a:srgbClr val="FF0000"/>
                </a:solidFill>
              </a:rPr>
              <a:t>Hiered</a:t>
            </a:r>
            <a:r>
              <a:rPr lang="ja-JP" altLang="ja-JP" b="1" dirty="0" smtClean="0">
                <a:solidFill>
                  <a:srgbClr val="FF0000"/>
                </a:solidFill>
              </a:rPr>
              <a:t>　</a:t>
            </a:r>
            <a:r>
              <a:rPr lang="en-US" altLang="ja-JP" b="1" dirty="0" smtClean="0">
                <a:solidFill>
                  <a:srgbClr val="FF0000"/>
                </a:solidFill>
              </a:rPr>
              <a:t>Vehicles</a:t>
            </a:r>
            <a:r>
              <a:rPr lang="ja-JP" altLang="ja-JP" b="1" dirty="0" smtClean="0"/>
              <a:t>の俗称</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0000" lnSpcReduction="20000"/>
          </a:bodyPr>
          <a:lstStyle/>
          <a:p>
            <a:r>
              <a:rPr lang="ja-JP" altLang="ja-JP" dirty="0" smtClean="0"/>
              <a:t>ブラックキャブ</a:t>
            </a:r>
            <a:r>
              <a:rPr lang="ja-JP" altLang="ja-JP" dirty="0"/>
              <a:t>のように流し営業ができず、事前予約により乗客を確保するミニキャブは</a:t>
            </a:r>
            <a:r>
              <a:rPr lang="ja-JP" altLang="ja-JP" b="1" dirty="0"/>
              <a:t>通りで拾うことはできません。</a:t>
            </a:r>
            <a:r>
              <a:rPr lang="ja-JP" altLang="ja-JP" dirty="0"/>
              <a:t>一般的に最高</a:t>
            </a:r>
            <a:r>
              <a:rPr lang="en-US" altLang="ja-JP" dirty="0"/>
              <a:t>4</a:t>
            </a:r>
            <a:r>
              <a:rPr lang="ja-JP" altLang="ja-JP" dirty="0"/>
              <a:t>人まで乗車可能、中には</a:t>
            </a:r>
            <a:r>
              <a:rPr lang="en-US" altLang="ja-JP" dirty="0"/>
              <a:t>7</a:t>
            </a:r>
            <a:r>
              <a:rPr lang="ja-JP" altLang="ja-JP" dirty="0"/>
              <a:t>人。電話するか直接予約。ミニキャブは普通車のように見えますが、</a:t>
            </a:r>
            <a:r>
              <a:rPr lang="ja-JP" altLang="ja-JP" b="1" dirty="0"/>
              <a:t>メーターがついていないため、</a:t>
            </a:r>
            <a:r>
              <a:rPr lang="ja-JP" altLang="ja-JP" sz="4600" b="1" dirty="0"/>
              <a:t>乗車前に運転手と料金の確認をします</a:t>
            </a:r>
            <a:r>
              <a:rPr lang="ja-JP" altLang="ja-JP" sz="4600" dirty="0"/>
              <a:t>。ミニキャブ運営会社は</a:t>
            </a:r>
            <a:r>
              <a:rPr lang="ja-JP" altLang="ja-JP" sz="4600" b="1" dirty="0"/>
              <a:t>公共旅客運送管理局（</a:t>
            </a:r>
            <a:r>
              <a:rPr lang="en-US" altLang="ja-JP" sz="4600" b="1" dirty="0"/>
              <a:t>PCO</a:t>
            </a:r>
            <a:r>
              <a:rPr lang="ja-JP" altLang="ja-JP" sz="4600" b="1" dirty="0"/>
              <a:t>）が発行する営業許可証を所有</a:t>
            </a:r>
            <a:r>
              <a:rPr lang="ja-JP" altLang="ja-JP" dirty="0"/>
              <a:t>していなければならず免許のあるタクシーはフロントガラスか後部ウィンドウに</a:t>
            </a:r>
            <a:r>
              <a:rPr lang="en-US" altLang="ja-JP" b="1" dirty="0"/>
              <a:t>PCO</a:t>
            </a:r>
            <a:r>
              <a:rPr lang="ja-JP" altLang="ja-JP" b="1" dirty="0"/>
              <a:t>ディスクを表示</a:t>
            </a:r>
            <a:r>
              <a:rPr lang="ja-JP" altLang="ja-JP" dirty="0"/>
              <a:t>することになっています。</a:t>
            </a:r>
          </a:p>
          <a:p>
            <a:r>
              <a:rPr lang="ja-JP" altLang="ja-JP" sz="4600" b="1" dirty="0"/>
              <a:t>ミニキャブの料金はタクシー会社が設定しているので、事前に了解しておくこと</a:t>
            </a:r>
            <a:r>
              <a:rPr lang="ja-JP" altLang="ja-JP" dirty="0"/>
              <a:t>。ほとんどのタクシーはマイル単位で計算。最低料金を約</a:t>
            </a:r>
            <a:r>
              <a:rPr lang="en-US" altLang="ja-JP" dirty="0"/>
              <a:t>5</a:t>
            </a:r>
            <a:r>
              <a:rPr lang="ja-JP" altLang="ja-JP" dirty="0"/>
              <a:t>ポンドとしてマイル当たり</a:t>
            </a:r>
            <a:r>
              <a:rPr lang="en-US" altLang="ja-JP" dirty="0"/>
              <a:t>2.50</a:t>
            </a:r>
            <a:r>
              <a:rPr lang="ja-JP" altLang="ja-JP" dirty="0"/>
              <a:t>ポンドで計算されるでしょう。ミニキャブの予約時と乗車前に再度、運転手に料金を確認すること。ほとんどの会社は拾った地点から計算を始めますが、中には会社の事務所からカウントするところもあります。つまり、車が着く前から料金が計算されていることになるので、必ずチェックすること。タクシー同様、ミニキャブも夜間、祝日は割増料金となる場合があります。</a:t>
            </a:r>
          </a:p>
          <a:p>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76200">
            <a:solidFill>
              <a:schemeClr val="tx1">
                <a:lumMod val="85000"/>
                <a:lumOff val="15000"/>
              </a:schemeClr>
            </a:solidFill>
          </a:ln>
        </p:spPr>
        <p:txBody>
          <a:bodyPr/>
          <a:lstStyle/>
          <a:p>
            <a:r>
              <a:rPr kumimoji="1" lang="ja-JP" altLang="en-US" dirty="0" smtClean="0"/>
              <a:t>ブログから</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Autofit/>
          </a:bodyPr>
          <a:lstStyle/>
          <a:p>
            <a:r>
              <a:rPr lang="ja-JP" altLang="en-US" sz="2400" dirty="0" smtClean="0"/>
              <a:t>英国の交通法体系は公共用（乗合）と非公共用に分類しており、流しができるブラックキャブはかろうじて公共用に準じた扱いになっていますが、貸切運送は非公共用に分類され自家用扱いなのです。</a:t>
            </a:r>
            <a:r>
              <a:rPr lang="en-US" altLang="ja-JP" sz="2400" dirty="0" smtClean="0"/>
              <a:t>Private</a:t>
            </a:r>
            <a:r>
              <a:rPr lang="ja-JP" altLang="en-US" sz="2400" dirty="0" smtClean="0"/>
              <a:t>　</a:t>
            </a:r>
            <a:r>
              <a:rPr lang="en-US" altLang="ja-JP" sz="2400" dirty="0" smtClean="0"/>
              <a:t>Hired</a:t>
            </a:r>
            <a:r>
              <a:rPr lang="ja-JP" altLang="en-US" sz="2400" dirty="0" smtClean="0"/>
              <a:t>　</a:t>
            </a:r>
            <a:r>
              <a:rPr lang="en-US" altLang="ja-JP" sz="2400" dirty="0" smtClean="0"/>
              <a:t>Vehicle</a:t>
            </a:r>
            <a:r>
              <a:rPr lang="ja-JP" altLang="en-US" sz="2400" dirty="0" smtClean="0"/>
              <a:t>とはそういう意味なのです。白タクの言葉に代表されるような、自家用を営業用と対比させる発想は営業用自動車保護の日本の発想で、英国では公共用か非公共用（自家用）かです。流しのタクシーはかろうじて公共に準じて扱われています（</a:t>
            </a:r>
            <a:r>
              <a:rPr lang="en-US" altLang="ja-JP" sz="2400" b="1" dirty="0" smtClean="0"/>
              <a:t>other than a licensed taxi or a public service vehicle</a:t>
            </a:r>
            <a:r>
              <a:rPr lang="ja-JP" altLang="en-US" sz="2400" dirty="0" smtClean="0"/>
              <a:t>）が、貸切自動車は非公共用つまり自家用扱いなのです。日本でいえば貸切バスや車庫待ちのハイヤーは自家用扱いなのです。</a:t>
            </a:r>
            <a:endParaRPr kumimoji="1" lang="ja-JP" altLang="en-US" sz="24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つづき</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自家用車の有効利用は相乗りですが、相乗りになれば公共用との区別がなくなります。社会で相乗りを促進する動向は昔からありますが、スマホの登場でいよいよ実現性が高くなってきたのです。自家用車の相乗り促進に自動車諸税を使用するようになると、思想的には有償性（直接の対価を得ること）の有無は限界にきていますから、公共、非公共に分類することも検討したほうがいいかもしれません。</a:t>
            </a:r>
          </a:p>
          <a:p>
            <a:endParaRPr kumimoji="1" lang="ja-JP" alt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「流し（</a:t>
            </a:r>
            <a:r>
              <a:rPr kumimoji="1" lang="en-US" altLang="ja-JP" dirty="0" smtClean="0"/>
              <a:t>street‐hiring</a:t>
            </a:r>
            <a:r>
              <a:rPr kumimoji="1" lang="ja-JP" altLang="en-US" dirty="0" smtClean="0"/>
              <a:t>）」と配車アプリ</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「世界戦略」　配車アプリは発地でインストールされるから、外国人観光客獲得には国際展開をしないと対応できない（同じことは東京マーケットを狙うことについてもいえる）</a:t>
            </a:r>
            <a:endParaRPr kumimoji="1" lang="en-US" altLang="ja-JP" dirty="0" smtClean="0"/>
          </a:p>
          <a:p>
            <a:r>
              <a:rPr kumimoji="1" lang="ja-JP" altLang="en-US" dirty="0" smtClean="0"/>
              <a:t>歩合給⇒固定給</a:t>
            </a:r>
            <a:endParaRPr kumimoji="1" lang="en-US" altLang="ja-JP" dirty="0" smtClean="0"/>
          </a:p>
          <a:p>
            <a:r>
              <a:rPr lang="ja-JP" altLang="en-US" dirty="0"/>
              <a:t>人材</a:t>
            </a:r>
            <a:r>
              <a:rPr lang="ja-JP" altLang="en-US" dirty="0" smtClean="0"/>
              <a:t>確保</a:t>
            </a:r>
            <a:endParaRPr lang="en-US" altLang="ja-JP" dirty="0" smtClean="0"/>
          </a:p>
          <a:p>
            <a:r>
              <a:rPr lang="ja-JP" altLang="en-US" dirty="0"/>
              <a:t>交通</a:t>
            </a:r>
            <a:r>
              <a:rPr lang="ja-JP" altLang="en-US" dirty="0" smtClean="0"/>
              <a:t>規制等の情報提供（宅配便の例）</a:t>
            </a:r>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外国人旅行者と配車アプリ</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err="1" smtClean="0"/>
              <a:t>DownRoad</a:t>
            </a:r>
            <a:r>
              <a:rPr kumimoji="1" lang="ja-JP" altLang="en-US" dirty="0" smtClean="0"/>
              <a:t>は出発国</a:t>
            </a:r>
            <a:endParaRPr kumimoji="1" lang="en-US" altLang="ja-JP" dirty="0" smtClean="0"/>
          </a:p>
          <a:p>
            <a:r>
              <a:rPr lang="ja-JP" altLang="en-US" dirty="0" smtClean="0"/>
              <a:t>クレジット利用への対応</a:t>
            </a:r>
            <a:endParaRPr lang="en-US" altLang="ja-JP" dirty="0" smtClean="0"/>
          </a:p>
          <a:p>
            <a:r>
              <a:rPr kumimoji="1" lang="ja-JP" altLang="en-US" dirty="0" smtClean="0"/>
              <a:t>特に外国人には確定運賃は安心感がある</a:t>
            </a:r>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76200">
            <a:solidFill>
              <a:schemeClr val="tx1">
                <a:lumMod val="95000"/>
                <a:lumOff val="5000"/>
              </a:schemeClr>
            </a:solidFill>
          </a:ln>
        </p:spPr>
        <p:txBody>
          <a:bodyPr>
            <a:normAutofit/>
          </a:bodyPr>
          <a:lstStyle/>
          <a:p>
            <a:r>
              <a:rPr kumimoji="1" lang="ja-JP" altLang="en-US" dirty="0" smtClean="0"/>
              <a:t>人流のサードパーティ</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MOOVIT</a:t>
            </a:r>
            <a:r>
              <a:rPr lang="ja-JP" altLang="en-US" dirty="0" smtClean="0"/>
              <a:t>（</a:t>
            </a:r>
            <a:r>
              <a:rPr lang="en-US" altLang="ja-JP" u="sng" dirty="0" smtClean="0">
                <a:hlinkClick r:id="rId3"/>
              </a:rPr>
              <a:t> http://www.moovitapp.com/</a:t>
            </a:r>
            <a:r>
              <a:rPr lang="ja-JP" altLang="en-US" dirty="0" smtClean="0"/>
              <a:t>）</a:t>
            </a:r>
            <a:endParaRPr lang="en-US" altLang="ja-JP" dirty="0" smtClean="0"/>
          </a:p>
          <a:p>
            <a:r>
              <a:rPr lang="ja-JP" altLang="en-US" dirty="0" smtClean="0"/>
              <a:t>ヘルシンキはヘルシンキ交通局が経営している「</a:t>
            </a:r>
            <a:r>
              <a:rPr lang="en-US" altLang="ja-JP" dirty="0" smtClean="0"/>
              <a:t>KUTSUPLUS</a:t>
            </a:r>
            <a:r>
              <a:rPr lang="ja-JP" altLang="en-US" dirty="0" smtClean="0"/>
              <a:t>」という小型バスの配車アプリ</a:t>
            </a:r>
            <a:endParaRPr lang="en-US" altLang="ja-JP" dirty="0" smtClean="0"/>
          </a:p>
          <a:p>
            <a:r>
              <a:rPr kumimoji="1" lang="en-US" altLang="ja-JP" dirty="0" err="1" smtClean="0"/>
              <a:t>Bridj</a:t>
            </a:r>
            <a:r>
              <a:rPr kumimoji="1" lang="ja-JP" altLang="en-US" dirty="0" smtClean="0"/>
              <a:t>　</a:t>
            </a:r>
            <a:r>
              <a:rPr lang="en-US" altLang="ja-JP" u="sng" dirty="0" smtClean="0">
                <a:hlinkClick r:id="rId4"/>
              </a:rPr>
              <a:t>http://www.bridj.com/</a:t>
            </a:r>
            <a:endParaRPr lang="ja-JP" altLang="ja-JP" dirty="0" smtClean="0"/>
          </a:p>
          <a:p>
            <a:r>
              <a:rPr lang="en-US" altLang="ja-JP" dirty="0" err="1" smtClean="0"/>
              <a:t>Maaxi</a:t>
            </a:r>
            <a:r>
              <a:rPr lang="ja-JP" altLang="en-US" dirty="0" smtClean="0"/>
              <a:t>　</a:t>
            </a:r>
            <a:r>
              <a:rPr lang="en-US" altLang="ja-JP" u="sng" dirty="0" smtClean="0">
                <a:hlinkClick r:id="rId5"/>
              </a:rPr>
              <a:t>http://www.maaxitaxi.com/</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224136"/>
          </a:xfrm>
          <a:ln>
            <a:solidFill>
              <a:schemeClr val="accent1"/>
            </a:solidFill>
          </a:ln>
        </p:spPr>
        <p:txBody>
          <a:bodyPr>
            <a:normAutofit fontScale="90000"/>
          </a:bodyPr>
          <a:lstStyle/>
          <a:p>
            <a:r>
              <a:rPr lang="en-US" altLang="ja-JP" sz="5400" b="1" dirty="0"/>
              <a:t>a ride sharing </a:t>
            </a:r>
            <a:r>
              <a:rPr lang="en-US" altLang="ja-JP" sz="5400" b="1" dirty="0" smtClean="0"/>
              <a:t>app</a:t>
            </a:r>
            <a:r>
              <a:rPr kumimoji="1" lang="ja-JP" altLang="en-US" dirty="0" smtClean="0"/>
              <a:t>の発想</a:t>
            </a:r>
            <a:r>
              <a:rPr kumimoji="1" lang="en-US" altLang="ja-JP" dirty="0" smtClean="0"/>
              <a:t/>
            </a:r>
            <a:br>
              <a:rPr kumimoji="1" lang="en-US" altLang="ja-JP" dirty="0" smtClean="0"/>
            </a:br>
            <a:r>
              <a:rPr kumimoji="1" lang="ja-JP" altLang="en-US" dirty="0" smtClean="0"/>
              <a:t>（</a:t>
            </a:r>
            <a:r>
              <a:rPr lang="en-US" altLang="ja-JP" dirty="0" smtClean="0"/>
              <a:t>BBC</a:t>
            </a:r>
            <a:r>
              <a:rPr lang="ja-JP" altLang="en-US" dirty="0" smtClean="0"/>
              <a:t>放送）</a:t>
            </a:r>
            <a:endParaRPr kumimoji="1" lang="ja-JP" altLang="en-US" dirty="0"/>
          </a:p>
        </p:txBody>
      </p:sp>
      <p:pic>
        <p:nvPicPr>
          <p:cNvPr id="4098" name="Picture 2"/>
          <p:cNvPicPr>
            <a:picLocks noChangeAspect="1" noChangeArrowheads="1"/>
          </p:cNvPicPr>
          <p:nvPr/>
        </p:nvPicPr>
        <p:blipFill>
          <a:blip r:embed="rId3" cstate="print"/>
          <a:srcRect l="58172" t="19485" r="11707" b="10000"/>
          <a:stretch>
            <a:fillRect/>
          </a:stretch>
        </p:blipFill>
        <p:spPr bwMode="auto">
          <a:xfrm>
            <a:off x="2267744" y="1296144"/>
            <a:ext cx="4968552" cy="5373216"/>
          </a:xfrm>
          <a:prstGeom prst="rect">
            <a:avLst/>
          </a:prstGeom>
          <a:noFill/>
          <a:ln w="9525">
            <a:noFill/>
            <a:miter lim="800000"/>
            <a:headEnd/>
            <a:tailEnd/>
          </a:ln>
        </p:spPr>
      </p:pic>
      <p:sp>
        <p:nvSpPr>
          <p:cNvPr id="5" name="正方形/長方形 4"/>
          <p:cNvSpPr/>
          <p:nvPr/>
        </p:nvSpPr>
        <p:spPr>
          <a:xfrm>
            <a:off x="660286" y="1628800"/>
            <a:ext cx="1415772" cy="3654205"/>
          </a:xfrm>
          <a:prstGeom prst="rect">
            <a:avLst/>
          </a:prstGeom>
        </p:spPr>
        <p:txBody>
          <a:bodyPr vert="eaVert" wrap="none">
            <a:spAutoFit/>
          </a:bodyPr>
          <a:lstStyle/>
          <a:p>
            <a:r>
              <a:rPr lang="ja-JP" altLang="en-US" sz="4000" dirty="0"/>
              <a:t>観光人流</a:t>
            </a:r>
            <a:r>
              <a:rPr lang="ja-JP" altLang="en-US" sz="4000" dirty="0" smtClean="0"/>
              <a:t>概論</a:t>
            </a:r>
            <a:endParaRPr lang="en-US" altLang="ja-JP" sz="4000" dirty="0" smtClean="0"/>
          </a:p>
          <a:p>
            <a:r>
              <a:rPr lang="ja-JP" altLang="en-US" sz="4000" dirty="0" smtClean="0"/>
              <a:t>１６９</a:t>
            </a:r>
            <a:r>
              <a:rPr lang="ja-JP" altLang="ja-JP" sz="4000" dirty="0" smtClean="0"/>
              <a:t>頁【</a:t>
            </a:r>
            <a:r>
              <a:rPr lang="ja-JP" altLang="ja-JP" sz="4000" dirty="0"/>
              <a:t>コラム】</a:t>
            </a:r>
            <a:endParaRPr lang="ja-JP" altLang="en-US" sz="40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20472" cy="1143000"/>
          </a:xfrm>
          <a:ln>
            <a:solidFill>
              <a:schemeClr val="accent1"/>
            </a:solidFill>
          </a:ln>
        </p:spPr>
        <p:txBody>
          <a:bodyPr>
            <a:normAutofit fontScale="90000"/>
          </a:bodyPr>
          <a:lstStyle/>
          <a:p>
            <a:r>
              <a:rPr lang="ja-JP" altLang="en-US" dirty="0" smtClean="0"/>
              <a:t>運賃又は料金の割戻しの禁止に関するウィキペディアの説明</a:t>
            </a:r>
            <a:endParaRPr kumimoji="1" lang="ja-JP" altLang="en-US" dirty="0"/>
          </a:p>
        </p:txBody>
      </p:sp>
      <p:sp>
        <p:nvSpPr>
          <p:cNvPr id="3" name="コンテンツ プレースホルダ 2"/>
          <p:cNvSpPr>
            <a:spLocks noGrp="1"/>
          </p:cNvSpPr>
          <p:nvPr>
            <p:ph idx="1"/>
          </p:nvPr>
        </p:nvSpPr>
        <p:spPr>
          <a:xfrm>
            <a:off x="0" y="1600200"/>
            <a:ext cx="8964488" cy="5069160"/>
          </a:xfrm>
        </p:spPr>
        <p:txBody>
          <a:bodyPr>
            <a:normAutofit fontScale="92500" lnSpcReduction="20000"/>
          </a:bodyPr>
          <a:lstStyle/>
          <a:p>
            <a:r>
              <a:rPr lang="ja-JP" altLang="en-US" dirty="0" smtClean="0"/>
              <a:t>下記説明は疑問、社会的に受け入れられず、</a:t>
            </a:r>
            <a:r>
              <a:rPr lang="ja-JP" altLang="en-US" b="1" dirty="0" smtClean="0">
                <a:solidFill>
                  <a:srgbClr val="FF0000"/>
                </a:solidFill>
              </a:rPr>
              <a:t>制度設計の問題</a:t>
            </a:r>
            <a:r>
              <a:rPr lang="ja-JP" altLang="en-US" dirty="0" smtClean="0"/>
              <a:t>ではないか？</a:t>
            </a:r>
            <a:endParaRPr lang="en-US" altLang="ja-JP" dirty="0" smtClean="0"/>
          </a:p>
          <a:p>
            <a:r>
              <a:rPr lang="ja-JP" altLang="en-US" dirty="0" smtClean="0"/>
              <a:t>信号</a:t>
            </a:r>
            <a:r>
              <a:rPr lang="ja-JP" altLang="en-US" dirty="0"/>
              <a:t>待ちのときに乗車した場合は、多少車が前進しても、信号待ち時に信号が赤から青に変わって本格的に走り出すまでの間はメーターをセットしない乗務員も多いが、そう決まっている訳ではなく、乗務員の心遣いか、</a:t>
            </a:r>
            <a:r>
              <a:rPr lang="ja-JP" altLang="en-US" dirty="0">
                <a:solidFill>
                  <a:srgbClr val="FF0000"/>
                </a:solidFill>
              </a:rPr>
              <a:t>トラブル防止といった意味合い</a:t>
            </a:r>
            <a:r>
              <a:rPr lang="ja-JP" altLang="en-US" dirty="0"/>
              <a:t>によるものである</a:t>
            </a:r>
            <a:r>
              <a:rPr lang="ja-JP" altLang="en-US" dirty="0" smtClean="0"/>
              <a:t>。</a:t>
            </a:r>
            <a:endParaRPr lang="en-US" altLang="ja-JP" dirty="0" smtClean="0"/>
          </a:p>
          <a:p>
            <a:r>
              <a:rPr lang="ja-JP" altLang="en-US" dirty="0" smtClean="0"/>
              <a:t>降車</a:t>
            </a:r>
            <a:r>
              <a:rPr lang="ja-JP" altLang="en-US" dirty="0"/>
              <a:t>で停車する直前にメーターが変わった場合、変わる前の料金で良いと言う乗務員もいるが、これもトラブル防止の意味合いが多く、また差額は乗務員の自己負担で</a:t>
            </a:r>
            <a:r>
              <a:rPr lang="ja-JP" altLang="en-US" dirty="0" smtClean="0"/>
              <a:t>ある。</a:t>
            </a:r>
            <a:r>
              <a:rPr lang="ja-JP" altLang="en-US" dirty="0"/>
              <a:t>但し、</a:t>
            </a:r>
            <a:r>
              <a:rPr lang="ja-JP" altLang="en-US" dirty="0">
                <a:solidFill>
                  <a:srgbClr val="FF0000"/>
                </a:solidFill>
              </a:rPr>
              <a:t>道路運送法第</a:t>
            </a:r>
            <a:r>
              <a:rPr lang="en-US" altLang="ja-JP" dirty="0">
                <a:solidFill>
                  <a:srgbClr val="FF0000"/>
                </a:solidFill>
              </a:rPr>
              <a:t>10</a:t>
            </a:r>
            <a:r>
              <a:rPr lang="ja-JP" altLang="en-US" dirty="0">
                <a:solidFill>
                  <a:srgbClr val="FF0000"/>
                </a:solidFill>
              </a:rPr>
              <a:t>条（運賃又は料金の割戻しの禁止）違反行為で</a:t>
            </a:r>
            <a:r>
              <a:rPr lang="ja-JP" altLang="en-US" dirty="0" smtClean="0">
                <a:solidFill>
                  <a:srgbClr val="FF0000"/>
                </a:solidFill>
              </a:rPr>
              <a:t>ある</a:t>
            </a:r>
            <a:r>
              <a:rPr lang="ja-JP" altLang="en-US" dirty="0" smtClean="0"/>
              <a:t>。</a:t>
            </a:r>
            <a:endParaRPr kumimoji="1" lang="ja-JP" alt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err="1" smtClean="0"/>
              <a:t>Maaxi</a:t>
            </a:r>
            <a:endParaRPr kumimoji="1" lang="ja-JP" altLang="en-US" dirty="0"/>
          </a:p>
        </p:txBody>
      </p:sp>
      <p:sp>
        <p:nvSpPr>
          <p:cNvPr id="3" name="コンテンツ プレースホルダ 2"/>
          <p:cNvSpPr>
            <a:spLocks noGrp="1"/>
          </p:cNvSpPr>
          <p:nvPr>
            <p:ph idx="1"/>
          </p:nvPr>
        </p:nvSpPr>
        <p:spPr/>
        <p:txBody>
          <a:bodyPr/>
          <a:lstStyle/>
          <a:p>
            <a:r>
              <a:rPr lang="en-US" altLang="ja-JP" dirty="0" err="1"/>
              <a:t>Maaxi</a:t>
            </a:r>
            <a:r>
              <a:rPr lang="ja-JP" altLang="ja-JP" dirty="0"/>
              <a:t>は同じ方向を旅行している最高</a:t>
            </a:r>
            <a:r>
              <a:rPr lang="en-US" altLang="ja-JP" dirty="0"/>
              <a:t>5</a:t>
            </a:r>
            <a:r>
              <a:rPr lang="ja-JP" altLang="ja-JP" dirty="0"/>
              <a:t>人の知らない人にマッチするように設計されています。そのため、彼らはドライブを共有することができて、割り勘にすることができます。料金は、乗客の数と各々の乗客が乗車した時間に応じて、分担されます。 </a:t>
            </a:r>
          </a:p>
          <a:p>
            <a:endParaRPr kumimoji="1" lang="ja-JP" alt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44624"/>
            <a:ext cx="7772400" cy="1470025"/>
          </a:xfrm>
          <a:ln>
            <a:solidFill>
              <a:schemeClr val="accent1"/>
            </a:solidFill>
          </a:ln>
        </p:spPr>
        <p:txBody>
          <a:bodyPr>
            <a:normAutofit/>
          </a:bodyPr>
          <a:lstStyle/>
          <a:p>
            <a:pPr lvl="0"/>
            <a:r>
              <a:rPr kumimoji="1" lang="en-US" altLang="ja-JP" dirty="0" err="1" smtClean="0"/>
              <a:t>Maaxi</a:t>
            </a:r>
            <a:r>
              <a:rPr kumimoji="1" lang="ja-JP" altLang="en-US" dirty="0" smtClean="0"/>
              <a:t>情報</a:t>
            </a:r>
            <a:r>
              <a:rPr kumimoji="1" lang="en-US" altLang="ja-JP" dirty="0" smtClean="0"/>
              <a:t/>
            </a:r>
            <a:br>
              <a:rPr kumimoji="1" lang="en-US" altLang="ja-JP" dirty="0" smtClean="0"/>
            </a:br>
            <a:r>
              <a:rPr lang="en-US" altLang="ja-JP" u="sng" dirty="0">
                <a:hlinkClick r:id="rId3"/>
              </a:rPr>
              <a:t>https://maaxitaxi.com</a:t>
            </a:r>
            <a:r>
              <a:rPr lang="en-US" altLang="ja-JP" u="sng" dirty="0" smtClean="0">
                <a:hlinkClick r:id="rId3"/>
              </a:rPr>
              <a:t>/</a:t>
            </a:r>
            <a:endParaRPr kumimoji="1" lang="ja-JP" altLang="en-US" dirty="0"/>
          </a:p>
        </p:txBody>
      </p:sp>
      <p:pic>
        <p:nvPicPr>
          <p:cNvPr id="4" name="Picture 2"/>
          <p:cNvPicPr>
            <a:picLocks noChangeAspect="1" noChangeArrowheads="1"/>
          </p:cNvPicPr>
          <p:nvPr/>
        </p:nvPicPr>
        <p:blipFill>
          <a:blip r:embed="rId4" cstate="print"/>
          <a:srcRect l="36319" t="23265" r="36513" b="37990"/>
          <a:stretch>
            <a:fillRect/>
          </a:stretch>
        </p:blipFill>
        <p:spPr bwMode="auto">
          <a:xfrm>
            <a:off x="1475655" y="1628800"/>
            <a:ext cx="5639455" cy="5026472"/>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016" t="10035" r="9344" b="3971"/>
          <a:stretch>
            <a:fillRect/>
          </a:stretch>
        </p:blipFill>
        <p:spPr bwMode="auto">
          <a:xfrm>
            <a:off x="-36512" y="260648"/>
            <a:ext cx="9179042" cy="57606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精算方法</a:t>
            </a:r>
            <a:r>
              <a:rPr kumimoji="1" lang="en-US" altLang="ja-JP" dirty="0" smtClean="0"/>
              <a:t/>
            </a:r>
            <a:br>
              <a:rPr kumimoji="1" lang="en-US" altLang="ja-JP" dirty="0" smtClean="0"/>
            </a:br>
            <a:r>
              <a:rPr kumimoji="1" lang="ja-JP" altLang="en-US" dirty="0" smtClean="0"/>
              <a:t>（</a:t>
            </a:r>
            <a:r>
              <a:rPr lang="ja-JP" altLang="en-US" dirty="0" smtClean="0">
                <a:solidFill>
                  <a:srgbClr val="FF0000"/>
                </a:solidFill>
              </a:rPr>
              <a:t>道路運送法の問題ではない</a:t>
            </a:r>
            <a:r>
              <a:rPr lang="ja-JP" altLang="en-US"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精算方法としては、現金の他、チケット、クーポン、クレジットカード、デビットカード、</a:t>
            </a:r>
            <a:r>
              <a:rPr lang="en-US" altLang="ja-JP" dirty="0" err="1" smtClean="0"/>
              <a:t>Suica</a:t>
            </a:r>
            <a:r>
              <a:rPr lang="en-US" altLang="ja-JP" dirty="0" smtClean="0"/>
              <a:t>/ID</a:t>
            </a:r>
            <a:r>
              <a:rPr lang="ja-JP" altLang="en-US" dirty="0" smtClean="0"/>
              <a:t>などがある。</a:t>
            </a:r>
            <a:endParaRPr lang="en-US" altLang="ja-JP" dirty="0" smtClean="0"/>
          </a:p>
          <a:p>
            <a:r>
              <a:rPr lang="ja-JP" altLang="en-US" dirty="0" smtClean="0"/>
              <a:t>特殊な利用方法として、後でタクシー会社からの請求に応じる約束で何も持たずに、あるいは名刺などをチケットの代わりとして利用される場合がある（後払いの変形）。</a:t>
            </a:r>
          </a:p>
          <a:p>
            <a:r>
              <a:rPr kumimoji="1" lang="ja-JP" altLang="en-US" dirty="0" smtClean="0"/>
              <a:t>スマホ・アプリ活用の登場</a:t>
            </a:r>
            <a:endParaRPr kumimoji="1" lang="ja-JP"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3184" y="274638"/>
            <a:ext cx="8507288" cy="1143000"/>
          </a:xfrm>
          <a:ln>
            <a:solidFill>
              <a:schemeClr val="accent1"/>
            </a:solidFill>
          </a:ln>
        </p:spPr>
        <p:txBody>
          <a:bodyPr>
            <a:normAutofit fontScale="90000"/>
          </a:bodyPr>
          <a:lstStyle/>
          <a:p>
            <a:r>
              <a:rPr kumimoji="1" lang="ja-JP" altLang="en-US" dirty="0" smtClean="0"/>
              <a:t>越後屋（三越）の現金定価販売の発足</a:t>
            </a:r>
            <a:endParaRPr kumimoji="1" lang="ja-JP" altLang="en-US" dirty="0"/>
          </a:p>
        </p:txBody>
      </p:sp>
      <p:sp>
        <p:nvSpPr>
          <p:cNvPr id="3" name="コンテンツ プレースホルダ 2"/>
          <p:cNvSpPr>
            <a:spLocks noGrp="1"/>
          </p:cNvSpPr>
          <p:nvPr>
            <p:ph idx="1"/>
          </p:nvPr>
        </p:nvSpPr>
        <p:spPr>
          <a:xfrm>
            <a:off x="251520" y="1600200"/>
            <a:ext cx="8435280" cy="4925144"/>
          </a:xfrm>
        </p:spPr>
        <p:txBody>
          <a:bodyPr>
            <a:normAutofit fontScale="92500" lnSpcReduction="10000"/>
          </a:bodyPr>
          <a:lstStyle/>
          <a:p>
            <a:r>
              <a:rPr lang="en-US" altLang="ja-JP" dirty="0" smtClean="0"/>
              <a:t>17</a:t>
            </a:r>
            <a:r>
              <a:rPr lang="ja-JP" altLang="en-US" dirty="0" smtClean="0"/>
              <a:t>世紀末、代金は後日の掛け（ツケ）払い、売買単位は</a:t>
            </a:r>
            <a:r>
              <a:rPr lang="en-US" altLang="ja-JP" dirty="0" smtClean="0"/>
              <a:t>1</a:t>
            </a:r>
            <a:r>
              <a:rPr lang="ja-JP" altLang="en-US" dirty="0" smtClean="0"/>
              <a:t>反単位が当たり前であった呉服業界においては斬新であり、顧客に現金支払いを要求する一方で良質な商品を必要な分だけ安価で販売した（ツケの踏み倒しの危険性がないためにそのリスク分を価格に上乗せする必要性がなかった）ために、顧客にとっても便利な仕組みであったのである。</a:t>
            </a:r>
            <a:endParaRPr lang="en-US" altLang="ja-JP" dirty="0" smtClean="0"/>
          </a:p>
          <a:p>
            <a:r>
              <a:rPr lang="ja-JP" altLang="en-US" dirty="0" smtClean="0"/>
              <a:t>マンチェスターのケンダルミルンは</a:t>
            </a:r>
            <a:r>
              <a:rPr lang="en-US" altLang="ja-JP" dirty="0" smtClean="0"/>
              <a:t>1830</a:t>
            </a:r>
            <a:r>
              <a:rPr lang="ja-JP" altLang="en-US" dirty="0" smtClean="0"/>
              <a:t>年代から全商品価格表示、値引きなしのルールを掲げていた。広範な品ぞろえ、入店自由</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国鉄運賃法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運賃法定時代の国鉄運賃は、距離</a:t>
            </a:r>
            <a:r>
              <a:rPr lang="ja-JP" altLang="en-US" dirty="0" smtClean="0"/>
              <a:t>で決定されて</a:t>
            </a:r>
            <a:r>
              <a:rPr lang="ja-JP" altLang="en-US" dirty="0" smtClean="0"/>
              <a:t>いた。その距離はメートル法で決められており、新幹線運賃が実測距離より長いものを使用していた時代に、法律違反との訴訟が提起され、それが契機となって法改正がなされたくらいである。また、最終目的まで複数の経路が存在する場合には、最短経路により計算するルールも確立されていた。</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dirty="0" smtClean="0"/>
              <a:t>メーター制</a:t>
            </a:r>
            <a:r>
              <a:rPr kumimoji="1" lang="ja-JP" altLang="en-US" dirty="0" smtClean="0"/>
              <a:t>運賃の問題点</a:t>
            </a:r>
            <a:endParaRPr kumimoji="1" lang="ja-JP" altLang="en-US" dirty="0"/>
          </a:p>
        </p:txBody>
      </p:sp>
      <p:sp>
        <p:nvSpPr>
          <p:cNvPr id="3" name="コンテンツ プレースホルダ 2"/>
          <p:cNvSpPr>
            <a:spLocks noGrp="1"/>
          </p:cNvSpPr>
          <p:nvPr>
            <p:ph idx="1"/>
          </p:nvPr>
        </p:nvSpPr>
        <p:spPr>
          <a:xfrm>
            <a:off x="457200" y="1600200"/>
            <a:ext cx="8229600" cy="4781128"/>
          </a:xfrm>
        </p:spPr>
        <p:txBody>
          <a:bodyPr>
            <a:normAutofit/>
          </a:bodyPr>
          <a:lstStyle/>
          <a:p>
            <a:r>
              <a:rPr kumimoji="1" lang="ja-JP" altLang="en-US" dirty="0" smtClean="0"/>
              <a:t>タクシー運賃の距離制も基本的にはメートル法によるべきであり、しかも国鉄運賃と同様、最短経路を想定すべきであろう（運賃算定の時に想定しておけば収益は確保される）。</a:t>
            </a:r>
            <a:endParaRPr kumimoji="1" lang="en-US" altLang="ja-JP" dirty="0" smtClean="0"/>
          </a:p>
          <a:p>
            <a:r>
              <a:rPr lang="ja-JP" altLang="en-US" dirty="0" smtClean="0"/>
              <a:t>神風タクシー時代に、運転手が手取を確保するためスピード違反をしてまで走行した危険性を防止するために、時間距離比例制がとりいれられた事情は、情報手段が発達した今日では大きく変わってきている。</a:t>
            </a:r>
            <a:endParaRPr lang="en-US" altLang="ja-JP" dirty="0" smtClean="0"/>
          </a:p>
          <a:p>
            <a:endParaRPr lang="en-US" altLang="ja-JP" dirty="0" smtClean="0"/>
          </a:p>
          <a:p>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453336"/>
          </a:xfrm>
        </p:spPr>
        <p:txBody>
          <a:bodyPr>
            <a:normAutofit fontScale="92500" lnSpcReduction="20000"/>
          </a:bodyPr>
          <a:lstStyle/>
          <a:p>
            <a:r>
              <a:rPr kumimoji="1" lang="ja-JP" altLang="en-US" dirty="0" smtClean="0"/>
              <a:t>タクシードライバーの収入確保は、時間距離併用制を前提としなくても、経営者の判断で対応できるはずである。</a:t>
            </a:r>
            <a:r>
              <a:rPr kumimoji="1" lang="ja-JP" altLang="en-US" b="1" dirty="0" smtClean="0">
                <a:solidFill>
                  <a:srgbClr val="FF0000"/>
                </a:solidFill>
              </a:rPr>
              <a:t>利用者の負担</a:t>
            </a:r>
            <a:r>
              <a:rPr kumimoji="1" lang="ja-JP" altLang="en-US" dirty="0" smtClean="0"/>
              <a:t>により</a:t>
            </a:r>
            <a:r>
              <a:rPr lang="ja-JP" altLang="en-US" dirty="0" smtClean="0"/>
              <a:t>行われている現状</a:t>
            </a:r>
            <a:r>
              <a:rPr lang="ja-JP" altLang="en-US" dirty="0" smtClean="0"/>
              <a:t>には問題がある。</a:t>
            </a:r>
            <a:endParaRPr lang="en-US" altLang="ja-JP" dirty="0" smtClean="0"/>
          </a:p>
          <a:p>
            <a:r>
              <a:rPr kumimoji="1" lang="ja-JP" altLang="en-US" dirty="0" smtClean="0"/>
              <a:t>出発地と目的地を導入し、メートル法による距離を基に賃率を乗じて事前に運賃額を確定するシステムが、利用者利便に資するものである（</a:t>
            </a:r>
            <a:r>
              <a:rPr kumimoji="1" lang="ja-JP" altLang="en-US" b="1" dirty="0" smtClean="0">
                <a:solidFill>
                  <a:srgbClr val="FF0000"/>
                </a:solidFill>
              </a:rPr>
              <a:t>ロンドンのミニキャブシステムは確定制</a:t>
            </a:r>
            <a:r>
              <a:rPr kumimoji="1" lang="ja-JP" altLang="en-US" dirty="0" smtClean="0"/>
              <a:t>）。</a:t>
            </a:r>
            <a:endParaRPr kumimoji="1" lang="en-US" altLang="ja-JP" dirty="0" smtClean="0"/>
          </a:p>
          <a:p>
            <a:r>
              <a:rPr kumimoji="1" lang="ja-JP" altLang="en-US" dirty="0" smtClean="0">
                <a:solidFill>
                  <a:srgbClr val="FF0000"/>
                </a:solidFill>
              </a:rPr>
              <a:t>渋滞リスク</a:t>
            </a:r>
            <a:r>
              <a:rPr kumimoji="1" lang="ja-JP" altLang="en-US" dirty="0" smtClean="0"/>
              <a:t>は賃率を決定する際に</a:t>
            </a:r>
            <a:r>
              <a:rPr kumimoji="1" lang="ja-JP" altLang="en-US" dirty="0" smtClean="0">
                <a:solidFill>
                  <a:srgbClr val="FF0000"/>
                </a:solidFill>
              </a:rPr>
              <a:t>過去のデータ</a:t>
            </a:r>
            <a:r>
              <a:rPr kumimoji="1" lang="ja-JP" altLang="en-US" dirty="0" smtClean="0"/>
              <a:t>により十分に対応できるものである。また実際に発生した渋滞による運転手の手取減少リスクも</a:t>
            </a:r>
            <a:r>
              <a:rPr kumimoji="1" lang="ja-JP" altLang="en-US" dirty="0" smtClean="0">
                <a:solidFill>
                  <a:srgbClr val="FF0000"/>
                </a:solidFill>
              </a:rPr>
              <a:t>運行データを活用</a:t>
            </a:r>
            <a:r>
              <a:rPr kumimoji="1" lang="ja-JP" altLang="en-US" dirty="0" smtClean="0"/>
              <a:t>すれば</a:t>
            </a:r>
            <a:r>
              <a:rPr kumimoji="1" lang="ja-JP" altLang="en-US" dirty="0" smtClean="0">
                <a:solidFill>
                  <a:srgbClr val="FF0000"/>
                </a:solidFill>
              </a:rPr>
              <a:t>経営者の判断</a:t>
            </a:r>
            <a:r>
              <a:rPr lang="ja-JP" altLang="en-US" dirty="0" smtClean="0"/>
              <a:t>で対応できるものである。</a:t>
            </a:r>
            <a:endParaRPr lang="en-US" altLang="ja-JP" dirty="0" smtClean="0"/>
          </a:p>
          <a:p>
            <a:r>
              <a:rPr kumimoji="1" lang="ja-JP" altLang="en-US" dirty="0" smtClean="0"/>
              <a:t>そのようなこと</a:t>
            </a:r>
            <a:r>
              <a:rPr kumimoji="1" lang="ja-JP" altLang="en-US" dirty="0" smtClean="0"/>
              <a:t>から、</a:t>
            </a:r>
            <a:r>
              <a:rPr kumimoji="1" lang="ja-JP" altLang="en-US" b="1" dirty="0" smtClean="0">
                <a:solidFill>
                  <a:srgbClr val="FF0000"/>
                </a:solidFill>
              </a:rPr>
              <a:t>旅行業法を活用した定額制タクシー運賃サービスが提供</a:t>
            </a:r>
            <a:r>
              <a:rPr kumimoji="1" lang="ja-JP" altLang="en-US" dirty="0" smtClean="0"/>
              <a:t>されるようになったと</a:t>
            </a:r>
            <a:r>
              <a:rPr lang="ja-JP" altLang="en-US" dirty="0" smtClean="0"/>
              <a:t>ころ</a:t>
            </a:r>
            <a:r>
              <a:rPr kumimoji="1" lang="ja-JP" altLang="en-US" dirty="0" smtClean="0"/>
              <a:t>である。</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2473</Words>
  <Application>Microsoft Office PowerPoint</Application>
  <PresentationFormat>画面に合わせる (4:3)</PresentationFormat>
  <Paragraphs>238</Paragraphs>
  <Slides>42</Slides>
  <Notes>42</Notes>
  <HiddenSlides>13</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44" baseType="lpstr">
      <vt:lpstr>Office テーマ</vt:lpstr>
      <vt:lpstr>スライド</vt:lpstr>
      <vt:lpstr>タクシーの確定運賃制度</vt:lpstr>
      <vt:lpstr>スライド 2</vt:lpstr>
      <vt:lpstr>円タクの登場</vt:lpstr>
      <vt:lpstr>運賃又は料金の割戻しの禁止に関するウィキペディアの説明</vt:lpstr>
      <vt:lpstr>精算方法 （道路運送法の問題ではない）</vt:lpstr>
      <vt:lpstr>越後屋（三越）の現金定価販売の発足</vt:lpstr>
      <vt:lpstr>国鉄運賃法</vt:lpstr>
      <vt:lpstr>メーター制運賃の問題点</vt:lpstr>
      <vt:lpstr>スライド 9</vt:lpstr>
      <vt:lpstr>タクシー会社の定額運賃 （東京都ハイヤー・タクシー協会の広告）</vt:lpstr>
      <vt:lpstr>手配旅行活用の定額制度</vt:lpstr>
      <vt:lpstr>スライド 12</vt:lpstr>
      <vt:lpstr>スライド 13</vt:lpstr>
      <vt:lpstr>スライド 14</vt:lpstr>
      <vt:lpstr>定額料金制度は割引ではない</vt:lpstr>
      <vt:lpstr>相乗り制度</vt:lpstr>
      <vt:lpstr>相乗り屋</vt:lpstr>
      <vt:lpstr>企画旅行活用型の定額制度</vt:lpstr>
      <vt:lpstr>スライド 19</vt:lpstr>
      <vt:lpstr>単品主催</vt:lpstr>
      <vt:lpstr>定食料金は自由に決められる不思議</vt:lpstr>
      <vt:lpstr>①UberBlack（企画旅行）</vt:lpstr>
      <vt:lpstr>規約条件</vt:lpstr>
      <vt:lpstr>②uberTAXILUX（手配旅行） ③uberTAXI（手配旅行）</vt:lpstr>
      <vt:lpstr>http://ashikagunso.blog.jp/archives/54686165.html</vt:lpstr>
      <vt:lpstr>FACTA 2014年2月号</vt:lpstr>
      <vt:lpstr>http://itpro.nikkeibp.co.jp/atcl/news/14/080500362/</vt:lpstr>
      <vt:lpstr>スライド 28</vt:lpstr>
      <vt:lpstr>ロンドン合宿報告 ～アプリ、定額、乗合、～</vt:lpstr>
      <vt:lpstr>空港送迎サービス</vt:lpstr>
      <vt:lpstr>人流・観光研究所ブログ</vt:lpstr>
      <vt:lpstr>英国と日本の公共交通の考え方</vt:lpstr>
      <vt:lpstr>ミニキャブ　 Private　Hiered　Vehiclesの俗称</vt:lpstr>
      <vt:lpstr>ブログから</vt:lpstr>
      <vt:lpstr>つづき</vt:lpstr>
      <vt:lpstr>「流し（street‐hiring）」と配車アプリ</vt:lpstr>
      <vt:lpstr>外国人旅行者と配車アプリ</vt:lpstr>
      <vt:lpstr>人流のサードパーティ</vt:lpstr>
      <vt:lpstr>a ride sharing appの発想 （BBC放送）</vt:lpstr>
      <vt:lpstr>Maaxi</vt:lpstr>
      <vt:lpstr>Maaxi情報 https://maaxitaxi.com/</vt:lpstr>
      <vt:lpstr>スライド 42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タクシーの確定運賃制度</dc:title>
  <dc:creator>owner</dc:creator>
  <cp:lastModifiedBy>owner</cp:lastModifiedBy>
  <cp:revision>8</cp:revision>
  <dcterms:created xsi:type="dcterms:W3CDTF">2015-09-26T03:23:20Z</dcterms:created>
  <dcterms:modified xsi:type="dcterms:W3CDTF">2015-09-28T06:03:00Z</dcterms:modified>
</cp:coreProperties>
</file>