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Default Extension="sldx" ContentType="application/vnd.openxmlformats-officedocument.presentationml.slide"/>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65" r:id="rId5"/>
    <p:sldId id="259" r:id="rId6"/>
    <p:sldId id="260" r:id="rId7"/>
    <p:sldId id="261" r:id="rId8"/>
    <p:sldId id="262" r:id="rId9"/>
    <p:sldId id="263" r:id="rId10"/>
    <p:sldId id="264" r:id="rId11"/>
    <p:sldId id="281" r:id="rId12"/>
    <p:sldId id="266" r:id="rId13"/>
    <p:sldId id="291" r:id="rId14"/>
    <p:sldId id="292" r:id="rId15"/>
    <p:sldId id="293" r:id="rId16"/>
    <p:sldId id="284" r:id="rId17"/>
    <p:sldId id="285" r:id="rId18"/>
    <p:sldId id="286" r:id="rId19"/>
    <p:sldId id="287" r:id="rId20"/>
    <p:sldId id="288" r:id="rId21"/>
    <p:sldId id="282" r:id="rId22"/>
    <p:sldId id="283" r:id="rId23"/>
    <p:sldId id="268" r:id="rId24"/>
    <p:sldId id="269" r:id="rId25"/>
    <p:sldId id="290" r:id="rId26"/>
    <p:sldId id="272" r:id="rId27"/>
    <p:sldId id="277" r:id="rId28"/>
    <p:sldId id="278" r:id="rId29"/>
    <p:sldId id="271" r:id="rId30"/>
    <p:sldId id="276" r:id="rId31"/>
    <p:sldId id="289" r:id="rId32"/>
    <p:sldId id="270"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D70CB-FD3A-4B8D-8DEA-9DC7BF5D6FEC}" type="datetimeFigureOut">
              <a:rPr kumimoji="1" lang="ja-JP" altLang="en-US" smtClean="0"/>
              <a:pPr/>
              <a:t>2015/7/8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5784A-BF40-4FDA-8F4B-C6EB3A802AC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13</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14</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15</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8E2C59C-E957-4089-97D4-DE55F0729E54}"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18</a:t>
            </a:fld>
            <a:endParaRPr kumimoji="1" lang="ja-JP" altLang="en-US"/>
          </a:p>
        </p:txBody>
      </p:sp>
    </p:spTree>
    <p:extLst>
      <p:ext uri="{BB962C8B-B14F-4D97-AF65-F5344CB8AC3E}">
        <p14:creationId xmlns="" xmlns:p14="http://schemas.microsoft.com/office/powerpoint/2010/main" val="1987890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19</a:t>
            </a:fld>
            <a:endParaRPr kumimoji="1" lang="ja-JP" altLang="en-US"/>
          </a:p>
        </p:txBody>
      </p:sp>
    </p:spTree>
    <p:extLst>
      <p:ext uri="{BB962C8B-B14F-4D97-AF65-F5344CB8AC3E}">
        <p14:creationId xmlns="" xmlns:p14="http://schemas.microsoft.com/office/powerpoint/2010/main" val="245518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20</a:t>
            </a:fld>
            <a:endParaRPr kumimoji="1" lang="ja-JP" altLang="en-US"/>
          </a:p>
        </p:txBody>
      </p:sp>
    </p:spTree>
    <p:extLst>
      <p:ext uri="{BB962C8B-B14F-4D97-AF65-F5344CB8AC3E}">
        <p14:creationId xmlns="" xmlns:p14="http://schemas.microsoft.com/office/powerpoint/2010/main" val="1382236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27</a:t>
            </a:fld>
            <a:endParaRPr kumimoji="1" lang="ja-JP" altLang="en-US"/>
          </a:p>
        </p:txBody>
      </p:sp>
    </p:spTree>
    <p:extLst>
      <p:ext uri="{BB962C8B-B14F-4D97-AF65-F5344CB8AC3E}">
        <p14:creationId xmlns="" xmlns:p14="http://schemas.microsoft.com/office/powerpoint/2010/main" val="11460575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28</a:t>
            </a:fld>
            <a:endParaRPr kumimoji="1" lang="ja-JP" altLang="en-US"/>
          </a:p>
        </p:txBody>
      </p:sp>
    </p:spTree>
    <p:extLst>
      <p:ext uri="{BB962C8B-B14F-4D97-AF65-F5344CB8AC3E}">
        <p14:creationId xmlns="" xmlns:p14="http://schemas.microsoft.com/office/powerpoint/2010/main" val="23773997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5F4E8-1072-4644-9F01-943017E1CEA2}" type="slidenum">
              <a:rPr kumimoji="1" lang="ja-JP" altLang="en-US" smtClean="0"/>
              <a:pPr/>
              <a:t>30</a:t>
            </a:fld>
            <a:endParaRPr kumimoji="1" lang="ja-JP" altLang="en-US"/>
          </a:p>
        </p:txBody>
      </p:sp>
    </p:spTree>
    <p:extLst>
      <p:ext uri="{BB962C8B-B14F-4D97-AF65-F5344CB8AC3E}">
        <p14:creationId xmlns="" xmlns:p14="http://schemas.microsoft.com/office/powerpoint/2010/main" val="7291205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31</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C6DC42-9807-4E46-9AAC-9A967BCD0420}" type="slidenum">
              <a:rPr kumimoji="1" lang="ja-JP" altLang="en-US" smtClean="0"/>
              <a:pPr/>
              <a:t>32</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6</a:t>
            </a:fld>
            <a:endParaRPr kumimoji="1" lang="ja-JP" altLang="en-US"/>
          </a:p>
        </p:txBody>
      </p:sp>
    </p:spTree>
    <p:extLst>
      <p:ext uri="{BB962C8B-B14F-4D97-AF65-F5344CB8AC3E}">
        <p14:creationId xmlns="" xmlns:p14="http://schemas.microsoft.com/office/powerpoint/2010/main" val="2454100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B5BAD00-7EAF-4796-94BB-938237CE731C}" type="slidenum">
              <a:rPr kumimoji="1" lang="ja-JP" altLang="en-US" smtClean="0"/>
              <a:pPr/>
              <a:t>8</a:t>
            </a:fld>
            <a:endParaRPr kumimoji="1" lang="ja-JP" altLang="en-US"/>
          </a:p>
        </p:txBody>
      </p:sp>
    </p:spTree>
    <p:extLst>
      <p:ext uri="{BB962C8B-B14F-4D97-AF65-F5344CB8AC3E}">
        <p14:creationId xmlns="" xmlns:p14="http://schemas.microsoft.com/office/powerpoint/2010/main" val="1790664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ECFD275-06DC-485D-A733-5CFBAEB43B03}" type="datetimeFigureOut">
              <a:rPr kumimoji="1" lang="ja-JP" altLang="en-US" smtClean="0"/>
              <a:pPr/>
              <a:t>2015/7/8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FD3074D-6157-4327-AFCD-21717567083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FD275-06DC-485D-A733-5CFBAEB43B03}" type="datetimeFigureOut">
              <a:rPr kumimoji="1" lang="ja-JP" altLang="en-US" smtClean="0"/>
              <a:pPr/>
              <a:t>2015/7/8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3074D-6157-4327-AFCD-21717567083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flickr.com/photos/19714819@N00/769447812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gigazine.net/news/20140127-google-free-taxi/"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moovitapp.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www.maaxitaxi.com/" TargetMode="External"/><Relationship Id="rId5" Type="http://schemas.openxmlformats.org/officeDocument/2006/relationships/hyperlink" Target="http://www.bridj.com/" TargetMode="External"/><Relationship Id="rId4" Type="http://schemas.openxmlformats.org/officeDocument/2006/relationships/hyperlink" Target="https://kutsuplus.fi/home"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PowerPoint_____1.sld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RnVNbYdo2FU&amp;feature=player_embedd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lstStyle/>
          <a:p>
            <a:r>
              <a:rPr kumimoji="1" lang="ja-JP" altLang="en-US" dirty="0" smtClean="0"/>
              <a:t>観光交通論⑬</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人流サードパーティ</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３ＰＨＬ</a:t>
            </a:r>
            <a:r>
              <a:rPr lang="ja-JP" altLang="en-US" dirty="0"/>
              <a:t>の</a:t>
            </a:r>
            <a:r>
              <a:rPr kumimoji="1" lang="ja-JP" altLang="en-US" dirty="0" smtClean="0"/>
              <a:t>物流との違い</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①</a:t>
            </a:r>
            <a:r>
              <a:rPr lang="ja-JP" altLang="en-US" dirty="0" smtClean="0"/>
              <a:t>ＩＴＣの進展　</a:t>
            </a:r>
            <a:r>
              <a:rPr lang="ja-JP" altLang="ja-JP" dirty="0" smtClean="0"/>
              <a:t>輸送</a:t>
            </a:r>
            <a:r>
              <a:rPr lang="ja-JP" altLang="ja-JP" dirty="0"/>
              <a:t>客体が主体でもある点　</a:t>
            </a:r>
            <a:r>
              <a:rPr lang="ja-JP" altLang="ja-JP" dirty="0" smtClean="0">
                <a:solidFill>
                  <a:srgbClr val="FF0000"/>
                </a:solidFill>
              </a:rPr>
              <a:t>個人</a:t>
            </a:r>
            <a:r>
              <a:rPr lang="ja-JP" altLang="ja-JP" dirty="0">
                <a:solidFill>
                  <a:srgbClr val="FF0000"/>
                </a:solidFill>
              </a:rPr>
              <a:t>情報</a:t>
            </a:r>
            <a:r>
              <a:rPr lang="ja-JP" altLang="ja-JP" dirty="0" smtClean="0">
                <a:solidFill>
                  <a:srgbClr val="FF0000"/>
                </a:solidFill>
              </a:rPr>
              <a:t>問題</a:t>
            </a:r>
            <a:r>
              <a:rPr lang="ja-JP" altLang="en-US" dirty="0" smtClean="0">
                <a:solidFill>
                  <a:schemeClr val="tx1">
                    <a:lumMod val="95000"/>
                    <a:lumOff val="5000"/>
                  </a:schemeClr>
                </a:solidFill>
              </a:rPr>
              <a:t>が登場</a:t>
            </a:r>
            <a:endParaRPr lang="en-US" altLang="ja-JP" dirty="0" smtClean="0">
              <a:solidFill>
                <a:schemeClr val="tx1">
                  <a:lumMod val="95000"/>
                  <a:lumOff val="5000"/>
                </a:schemeClr>
              </a:solidFill>
            </a:endParaRPr>
          </a:p>
          <a:p>
            <a:r>
              <a:rPr lang="ja-JP" altLang="ja-JP" dirty="0" smtClean="0"/>
              <a:t>②</a:t>
            </a:r>
            <a:r>
              <a:rPr lang="ja-JP" altLang="ja-JP" dirty="0"/>
              <a:t>規制緩和　</a:t>
            </a:r>
            <a:r>
              <a:rPr lang="ja-JP" altLang="ja-JP" dirty="0" smtClean="0"/>
              <a:t>「</a:t>
            </a:r>
            <a:r>
              <a:rPr lang="ja-JP" altLang="en-US" dirty="0" smtClean="0"/>
              <a:t>公共用・非公共用」「営業用・自家用」　⇒　安全性の確保は自家用でも同じ　⇒　自動運転車の開発</a:t>
            </a:r>
            <a:endParaRPr lang="en-US" altLang="ja-JP" dirty="0" smtClean="0"/>
          </a:p>
          <a:p>
            <a:r>
              <a:rPr lang="ja-JP" altLang="en-US" dirty="0" smtClean="0"/>
              <a:t>③住居と宿泊　旅館業法の曖昧さ、不動産賃貸借との曖昧さ　←　定期借家権活用</a:t>
            </a:r>
            <a:endParaRPr lang="ja-JP" altLang="ja-JP" dirty="0"/>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76200">
            <a:solidFill>
              <a:schemeClr val="tx1">
                <a:lumMod val="85000"/>
                <a:lumOff val="15000"/>
              </a:schemeClr>
            </a:solidFill>
          </a:ln>
        </p:spPr>
        <p:txBody>
          <a:bodyPr>
            <a:normAutofit/>
          </a:bodyPr>
          <a:lstStyle/>
          <a:p>
            <a:r>
              <a:rPr kumimoji="1" lang="ja-JP" altLang="en-US" dirty="0" smtClean="0"/>
              <a:t>英国と日本の公共交通の考え方</a:t>
            </a:r>
            <a:endParaRPr kumimoji="1" lang="ja-JP" altLang="en-US" dirty="0"/>
          </a:p>
        </p:txBody>
      </p:sp>
      <p:sp>
        <p:nvSpPr>
          <p:cNvPr id="3" name="コンテンツ プレースホルダ 2"/>
          <p:cNvSpPr>
            <a:spLocks noGrp="1"/>
          </p:cNvSpPr>
          <p:nvPr>
            <p:ph idx="1"/>
          </p:nvPr>
        </p:nvSpPr>
        <p:spPr>
          <a:xfrm>
            <a:off x="179512" y="1484784"/>
            <a:ext cx="8964488" cy="5373216"/>
          </a:xfrm>
        </p:spPr>
        <p:txBody>
          <a:bodyPr>
            <a:normAutofit fontScale="92500" lnSpcReduction="10000"/>
          </a:bodyPr>
          <a:lstStyle/>
          <a:p>
            <a:r>
              <a:rPr kumimoji="1" lang="ja-JP" altLang="en-US" dirty="0" smtClean="0"/>
              <a:t>英国　　公共用⇔非公共（自家用）</a:t>
            </a:r>
            <a:endParaRPr kumimoji="1" lang="en-US" altLang="ja-JP" dirty="0" smtClean="0"/>
          </a:p>
          <a:p>
            <a:pPr>
              <a:buNone/>
            </a:pPr>
            <a:r>
              <a:rPr lang="ja-JP" altLang="en-US" dirty="0"/>
              <a:t>　</a:t>
            </a:r>
            <a:r>
              <a:rPr lang="en-US" altLang="ja-JP" dirty="0" smtClean="0"/>
              <a:t>[</a:t>
            </a:r>
            <a:r>
              <a:rPr lang="ja-JP" altLang="en-US" dirty="0" smtClean="0"/>
              <a:t>公共</a:t>
            </a:r>
            <a:r>
              <a:rPr lang="en-US" altLang="ja-JP" dirty="0" smtClean="0"/>
              <a:t>]</a:t>
            </a:r>
            <a:r>
              <a:rPr lang="ja-JP" altLang="en-US" dirty="0" smtClean="0"/>
              <a:t>　　乗合運送（路線バス）</a:t>
            </a:r>
            <a:endParaRPr lang="en-US" altLang="ja-JP" dirty="0" smtClean="0"/>
          </a:p>
          <a:p>
            <a:pPr>
              <a:buNone/>
            </a:pPr>
            <a:r>
              <a:rPr lang="ja-JP" altLang="en-US" dirty="0" smtClean="0"/>
              <a:t>　　　　流し営業をするタクシー（ブラックキャブ）</a:t>
            </a:r>
            <a:endParaRPr lang="en-US" altLang="ja-JP" dirty="0" smtClean="0"/>
          </a:p>
          <a:p>
            <a:pPr>
              <a:buNone/>
            </a:pPr>
            <a:r>
              <a:rPr kumimoji="1" lang="ja-JP" altLang="en-US" dirty="0"/>
              <a:t>　</a:t>
            </a:r>
            <a:r>
              <a:rPr kumimoji="1" lang="en-US" altLang="ja-JP" dirty="0" smtClean="0"/>
              <a:t>[</a:t>
            </a:r>
            <a:r>
              <a:rPr kumimoji="1" lang="ja-JP" altLang="en-US" dirty="0" smtClean="0"/>
              <a:t>非公共</a:t>
            </a:r>
            <a:r>
              <a:rPr kumimoji="1" lang="en-US" altLang="ja-JP" dirty="0" smtClean="0"/>
              <a:t>]</a:t>
            </a:r>
            <a:r>
              <a:rPr kumimoji="1" lang="ja-JP" altLang="en-US" dirty="0" smtClean="0"/>
              <a:t>　</a:t>
            </a:r>
            <a:r>
              <a:rPr kumimoji="1" lang="en-US" altLang="ja-JP" dirty="0" smtClean="0"/>
              <a:t>Private Hired Vehicle</a:t>
            </a:r>
            <a:r>
              <a:rPr kumimoji="1" lang="ja-JP" altLang="en-US" dirty="0" smtClean="0"/>
              <a:t>（</a:t>
            </a:r>
            <a:r>
              <a:rPr kumimoji="1" lang="en-US" altLang="ja-JP" dirty="0" smtClean="0"/>
              <a:t>minicab</a:t>
            </a:r>
            <a:r>
              <a:rPr kumimoji="1" lang="ja-JP" altLang="en-US" dirty="0" smtClean="0"/>
              <a:t>）</a:t>
            </a:r>
            <a:endParaRPr kumimoji="1" lang="en-US" altLang="ja-JP" dirty="0" smtClean="0"/>
          </a:p>
          <a:p>
            <a:pPr>
              <a:buNone/>
            </a:pPr>
            <a:r>
              <a:rPr kumimoji="1" lang="ja-JP" altLang="en-US" dirty="0" smtClean="0"/>
              <a:t>　　　　貸切運送は非公共すなわち自家用扱い</a:t>
            </a:r>
            <a:endParaRPr kumimoji="1" lang="en-US" altLang="ja-JP" dirty="0" smtClean="0"/>
          </a:p>
          <a:p>
            <a:r>
              <a:rPr lang="ja-JP" altLang="en-US" dirty="0" smtClean="0"/>
              <a:t>日本　　営業用⇔自家用</a:t>
            </a:r>
            <a:endParaRPr lang="en-US" altLang="ja-JP" dirty="0" smtClean="0"/>
          </a:p>
          <a:p>
            <a:pPr>
              <a:buNone/>
            </a:pPr>
            <a:r>
              <a:rPr lang="ja-JP" altLang="en-US" dirty="0" smtClean="0"/>
              <a:t>　 </a:t>
            </a:r>
            <a:r>
              <a:rPr lang="en-US" altLang="ja-JP" dirty="0" smtClean="0"/>
              <a:t>[</a:t>
            </a:r>
            <a:r>
              <a:rPr lang="ja-JP" altLang="en-US" dirty="0" smtClean="0"/>
              <a:t>営業用］　直接の対価性、反復性</a:t>
            </a:r>
            <a:endParaRPr lang="en-US" altLang="ja-JP" dirty="0" smtClean="0"/>
          </a:p>
          <a:p>
            <a:pPr>
              <a:buNone/>
            </a:pPr>
            <a:r>
              <a:rPr lang="ja-JP" altLang="en-US" dirty="0" smtClean="0"/>
              <a:t>　 </a:t>
            </a:r>
            <a:r>
              <a:rPr lang="en-US" altLang="ja-JP" dirty="0" smtClean="0"/>
              <a:t>[</a:t>
            </a:r>
            <a:r>
              <a:rPr lang="ja-JP" altLang="en-US" dirty="0" smtClean="0"/>
              <a:t>自家用］　営業用以外はすべて　</a:t>
            </a:r>
            <a:endParaRPr lang="en-US" altLang="ja-JP" dirty="0" smtClean="0"/>
          </a:p>
          <a:p>
            <a:pPr>
              <a:buNone/>
            </a:pPr>
            <a:r>
              <a:rPr lang="ja-JP" altLang="en-US" dirty="0" smtClean="0"/>
              <a:t>　　　　　　　　　レンタカー、運転代行等</a:t>
            </a:r>
            <a:endParaRPr lang="en-US" altLang="ja-JP" dirty="0" smtClean="0"/>
          </a:p>
          <a:p>
            <a:pPr>
              <a:buNone/>
            </a:pPr>
            <a:r>
              <a:rPr kumimoji="1" lang="ja-JP" altLang="en-US" dirty="0"/>
              <a:t>　</a:t>
            </a:r>
            <a:r>
              <a:rPr kumimoji="1" lang="ja-JP" altLang="en-US" dirty="0" smtClean="0"/>
              <a:t>　　　　　　　営業用は英訳できない</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３ＰＨＬの実現と旅行業法</a:t>
            </a:r>
            <a:endParaRPr kumimoji="1" lang="ja-JP" altLang="en-US" dirty="0"/>
          </a:p>
        </p:txBody>
      </p:sp>
      <p:sp>
        <p:nvSpPr>
          <p:cNvPr id="3" name="コンテンツ プレースホルダ 2"/>
          <p:cNvSpPr>
            <a:spLocks noGrp="1"/>
          </p:cNvSpPr>
          <p:nvPr>
            <p:ph idx="1"/>
          </p:nvPr>
        </p:nvSpPr>
        <p:spPr/>
        <p:txBody>
          <a:bodyPr/>
          <a:lstStyle/>
          <a:p>
            <a:r>
              <a:rPr lang="ja-JP" altLang="ja-JP" dirty="0"/>
              <a:t>日本の旅行業法　</a:t>
            </a:r>
            <a:r>
              <a:rPr lang="ja-JP" altLang="en-US" dirty="0" smtClean="0"/>
              <a:t>「</a:t>
            </a:r>
            <a:r>
              <a:rPr lang="ja-JP" altLang="ja-JP" dirty="0" smtClean="0"/>
              <a:t>マルチ</a:t>
            </a:r>
            <a:r>
              <a:rPr lang="ja-JP" altLang="ja-JP" dirty="0"/>
              <a:t>・</a:t>
            </a:r>
            <a:r>
              <a:rPr lang="ja-JP" altLang="ja-JP" dirty="0" smtClean="0"/>
              <a:t>パッケージ</a:t>
            </a:r>
            <a:r>
              <a:rPr lang="ja-JP" altLang="en-US" dirty="0" smtClean="0"/>
              <a:t>」</a:t>
            </a:r>
            <a:r>
              <a:rPr lang="ja-JP" altLang="ja-JP" dirty="0" smtClean="0"/>
              <a:t>の</a:t>
            </a:r>
            <a:r>
              <a:rPr lang="ja-JP" altLang="ja-JP" dirty="0"/>
              <a:t>認定　</a:t>
            </a:r>
            <a:endParaRPr lang="en-US" altLang="ja-JP" dirty="0" smtClean="0"/>
          </a:p>
          <a:p>
            <a:r>
              <a:rPr lang="ja-JP" altLang="en-US" dirty="0" smtClean="0"/>
              <a:t>物流</a:t>
            </a:r>
            <a:r>
              <a:rPr lang="ja-JP" altLang="en-US" dirty="0" smtClean="0"/>
              <a:t>は、利用運送と実運送概念を導入</a:t>
            </a:r>
            <a:endParaRPr lang="en-US" altLang="ja-JP" dirty="0" smtClean="0"/>
          </a:p>
          <a:p>
            <a:r>
              <a:rPr lang="ja-JP" altLang="en-US" dirty="0" smtClean="0"/>
              <a:t>運送</a:t>
            </a:r>
            <a:r>
              <a:rPr lang="ja-JP" altLang="en-US" dirty="0" smtClean="0"/>
              <a:t>証券（Ｂ／Ｌ）の取扱</a:t>
            </a:r>
            <a:endParaRPr lang="en-US" altLang="ja-JP" dirty="0" smtClean="0"/>
          </a:p>
          <a:p>
            <a:r>
              <a:rPr lang="ja-JP" altLang="en-US" dirty="0" smtClean="0"/>
              <a:t>旅客に</a:t>
            </a:r>
            <a:r>
              <a:rPr lang="ja-JP" altLang="en-US" dirty="0" smtClean="0"/>
              <a:t>は、乗車券等はあるが、流通性が低い　　むしろダフ屋取り締まり</a:t>
            </a:r>
            <a:endParaRPr lang="ja-JP" altLang="ja-JP" dirty="0"/>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スライド番号プレースホルダ 3"/>
          <p:cNvSpPr>
            <a:spLocks noGrp="1"/>
          </p:cNvSpPr>
          <p:nvPr>
            <p:ph type="sldNum" sz="quarter" idx="12"/>
          </p:nvPr>
        </p:nvSpPr>
        <p:spPr/>
        <p:txBody>
          <a:bodyPr/>
          <a:lstStyle/>
          <a:p>
            <a:fld id="{A417574A-31CC-4EEC-96FF-43CABE2A1064}" type="slidenum">
              <a:rPr lang="en-US" altLang="ja-JP"/>
              <a:pPr/>
              <a:t>13</a:t>
            </a:fld>
            <a:endParaRPr lang="en-US" altLang="ja-JP"/>
          </a:p>
        </p:txBody>
      </p:sp>
      <p:sp>
        <p:nvSpPr>
          <p:cNvPr id="278530" name="Oval 2"/>
          <p:cNvSpPr>
            <a:spLocks noChangeArrowheads="1"/>
          </p:cNvSpPr>
          <p:nvPr/>
        </p:nvSpPr>
        <p:spPr bwMode="auto">
          <a:xfrm>
            <a:off x="2438400" y="5181600"/>
            <a:ext cx="381000" cy="1143000"/>
          </a:xfrm>
          <a:prstGeom prst="ellipse">
            <a:avLst/>
          </a:prstGeom>
          <a:noFill/>
          <a:ln w="9525">
            <a:solidFill>
              <a:schemeClr val="tx1"/>
            </a:solidFill>
            <a:round/>
            <a:headEnd/>
            <a:tailEnd/>
          </a:ln>
          <a:effectLst/>
        </p:spPr>
        <p:txBody>
          <a:bodyPr vert="eaVert" wrap="none" anchor="ctr"/>
          <a:lstStyle/>
          <a:p>
            <a:pPr algn="ctr"/>
            <a:r>
              <a:rPr lang="ja-JP" altLang="en-US" sz="1800"/>
              <a:t>労務管理</a:t>
            </a:r>
          </a:p>
        </p:txBody>
      </p:sp>
      <p:sp>
        <p:nvSpPr>
          <p:cNvPr id="278531" name="Oval 3"/>
          <p:cNvSpPr>
            <a:spLocks noChangeArrowheads="1"/>
          </p:cNvSpPr>
          <p:nvPr/>
        </p:nvSpPr>
        <p:spPr bwMode="auto">
          <a:xfrm>
            <a:off x="2362200" y="3810000"/>
            <a:ext cx="457200" cy="1219200"/>
          </a:xfrm>
          <a:prstGeom prst="ellipse">
            <a:avLst/>
          </a:prstGeom>
          <a:noFill/>
          <a:ln w="9525">
            <a:solidFill>
              <a:schemeClr val="tx1"/>
            </a:solidFill>
            <a:round/>
            <a:headEnd/>
            <a:tailEnd/>
          </a:ln>
          <a:effectLst/>
        </p:spPr>
        <p:txBody>
          <a:bodyPr vert="eaVert" wrap="none" anchor="ctr"/>
          <a:lstStyle/>
          <a:p>
            <a:pPr algn="ctr"/>
            <a:r>
              <a:rPr lang="ja-JP" altLang="en-US" sz="1800"/>
              <a:t>設備管理</a:t>
            </a:r>
          </a:p>
        </p:txBody>
      </p:sp>
      <p:sp>
        <p:nvSpPr>
          <p:cNvPr id="278532" name="Oval 4"/>
          <p:cNvSpPr>
            <a:spLocks noChangeArrowheads="1"/>
          </p:cNvSpPr>
          <p:nvPr/>
        </p:nvSpPr>
        <p:spPr bwMode="auto">
          <a:xfrm>
            <a:off x="3200400" y="4953000"/>
            <a:ext cx="762000" cy="1143000"/>
          </a:xfrm>
          <a:prstGeom prst="ellipse">
            <a:avLst/>
          </a:prstGeom>
          <a:noFill/>
          <a:ln w="3175">
            <a:solidFill>
              <a:schemeClr val="tx1"/>
            </a:solidFill>
            <a:prstDash val="dash"/>
            <a:round/>
            <a:headEnd/>
            <a:tailEnd/>
          </a:ln>
          <a:effectLst/>
        </p:spPr>
        <p:txBody>
          <a:bodyPr vert="eaVert" wrap="none" anchor="ctr"/>
          <a:lstStyle/>
          <a:p>
            <a:pPr algn="ctr"/>
            <a:r>
              <a:rPr lang="ja-JP" altLang="en-US" sz="1800"/>
              <a:t>集荷集客</a:t>
            </a:r>
          </a:p>
        </p:txBody>
      </p:sp>
      <p:sp>
        <p:nvSpPr>
          <p:cNvPr id="278533" name="Oval 5"/>
          <p:cNvSpPr>
            <a:spLocks noChangeArrowheads="1"/>
          </p:cNvSpPr>
          <p:nvPr/>
        </p:nvSpPr>
        <p:spPr bwMode="auto">
          <a:xfrm>
            <a:off x="2438400" y="609600"/>
            <a:ext cx="381000" cy="1143000"/>
          </a:xfrm>
          <a:prstGeom prst="ellipse">
            <a:avLst/>
          </a:prstGeom>
          <a:noFill/>
          <a:ln w="9525">
            <a:solidFill>
              <a:schemeClr val="tx1"/>
            </a:solidFill>
            <a:round/>
            <a:headEnd/>
            <a:tailEnd/>
          </a:ln>
          <a:effectLst/>
        </p:spPr>
        <p:txBody>
          <a:bodyPr vert="eaVert" wrap="none" anchor="ctr"/>
          <a:lstStyle/>
          <a:p>
            <a:pPr algn="ctr"/>
            <a:r>
              <a:rPr lang="ja-JP" altLang="en-US" sz="1800"/>
              <a:t>労務管理</a:t>
            </a:r>
          </a:p>
        </p:txBody>
      </p:sp>
      <p:sp>
        <p:nvSpPr>
          <p:cNvPr id="278534" name="Oval 6"/>
          <p:cNvSpPr>
            <a:spLocks noChangeArrowheads="1"/>
          </p:cNvSpPr>
          <p:nvPr/>
        </p:nvSpPr>
        <p:spPr bwMode="auto">
          <a:xfrm>
            <a:off x="2438400" y="1828800"/>
            <a:ext cx="457200" cy="1219200"/>
          </a:xfrm>
          <a:prstGeom prst="ellipse">
            <a:avLst/>
          </a:prstGeom>
          <a:noFill/>
          <a:ln w="9525">
            <a:solidFill>
              <a:schemeClr val="tx1"/>
            </a:solidFill>
            <a:round/>
            <a:headEnd/>
            <a:tailEnd/>
          </a:ln>
          <a:effectLst/>
        </p:spPr>
        <p:txBody>
          <a:bodyPr vert="eaVert" wrap="none" anchor="ctr"/>
          <a:lstStyle/>
          <a:p>
            <a:pPr algn="ctr"/>
            <a:r>
              <a:rPr lang="ja-JP" altLang="en-US" sz="1800"/>
              <a:t>設備管理</a:t>
            </a:r>
          </a:p>
        </p:txBody>
      </p:sp>
      <p:sp>
        <p:nvSpPr>
          <p:cNvPr id="278535" name="Oval 7"/>
          <p:cNvSpPr>
            <a:spLocks noChangeArrowheads="1"/>
          </p:cNvSpPr>
          <p:nvPr/>
        </p:nvSpPr>
        <p:spPr bwMode="auto">
          <a:xfrm>
            <a:off x="6705600" y="914400"/>
            <a:ext cx="762000" cy="19812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主催旅行者</a:t>
            </a:r>
          </a:p>
        </p:txBody>
      </p:sp>
      <p:sp>
        <p:nvSpPr>
          <p:cNvPr id="278536" name="Oval 8"/>
          <p:cNvSpPr>
            <a:spLocks noChangeArrowheads="1"/>
          </p:cNvSpPr>
          <p:nvPr/>
        </p:nvSpPr>
        <p:spPr bwMode="auto">
          <a:xfrm>
            <a:off x="5486400" y="3657600"/>
            <a:ext cx="914400" cy="21336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利用運送業者</a:t>
            </a:r>
          </a:p>
        </p:txBody>
      </p:sp>
      <p:sp>
        <p:nvSpPr>
          <p:cNvPr id="278537" name="Oval 9"/>
          <p:cNvSpPr>
            <a:spLocks noChangeArrowheads="1"/>
          </p:cNvSpPr>
          <p:nvPr/>
        </p:nvSpPr>
        <p:spPr bwMode="auto">
          <a:xfrm>
            <a:off x="8077200" y="2819400"/>
            <a:ext cx="914400" cy="1447800"/>
          </a:xfrm>
          <a:prstGeom prst="ellipse">
            <a:avLst/>
          </a:prstGeom>
          <a:solidFill>
            <a:schemeClr val="accent1"/>
          </a:solidFill>
          <a:ln w="38100">
            <a:solidFill>
              <a:schemeClr val="tx1"/>
            </a:solidFill>
            <a:round/>
            <a:headEnd/>
            <a:tailEnd/>
          </a:ln>
          <a:effectLst/>
        </p:spPr>
        <p:txBody>
          <a:bodyPr vert="eaVert" wrap="none" anchor="ctr"/>
          <a:lstStyle/>
          <a:p>
            <a:pPr algn="ctr"/>
            <a:r>
              <a:rPr lang="ja-JP" altLang="en-US"/>
              <a:t>実利用者</a:t>
            </a:r>
          </a:p>
        </p:txBody>
      </p:sp>
      <p:sp>
        <p:nvSpPr>
          <p:cNvPr id="278538" name="Line 10"/>
          <p:cNvSpPr>
            <a:spLocks noChangeShapeType="1"/>
          </p:cNvSpPr>
          <p:nvPr/>
        </p:nvSpPr>
        <p:spPr bwMode="auto">
          <a:xfrm>
            <a:off x="6553200" y="152400"/>
            <a:ext cx="0" cy="6477000"/>
          </a:xfrm>
          <a:prstGeom prst="line">
            <a:avLst/>
          </a:prstGeom>
          <a:noFill/>
          <a:ln w="9525">
            <a:solidFill>
              <a:schemeClr val="tx1"/>
            </a:solidFill>
            <a:prstDash val="dash"/>
            <a:round/>
            <a:headEnd/>
            <a:tailEnd/>
          </a:ln>
          <a:effectLst/>
        </p:spPr>
        <p:txBody>
          <a:bodyPr/>
          <a:lstStyle/>
          <a:p>
            <a:endParaRPr lang="ja-JP" altLang="en-US"/>
          </a:p>
        </p:txBody>
      </p:sp>
      <p:sp>
        <p:nvSpPr>
          <p:cNvPr id="278539" name="Rectangle 11"/>
          <p:cNvSpPr>
            <a:spLocks noChangeArrowheads="1"/>
          </p:cNvSpPr>
          <p:nvPr/>
        </p:nvSpPr>
        <p:spPr bwMode="auto">
          <a:xfrm>
            <a:off x="1600200" y="457200"/>
            <a:ext cx="2667000" cy="2819400"/>
          </a:xfrm>
          <a:prstGeom prst="rect">
            <a:avLst/>
          </a:prstGeom>
          <a:noFill/>
          <a:ln w="9525">
            <a:solidFill>
              <a:srgbClr val="FF0000"/>
            </a:solidFill>
            <a:prstDash val="dash"/>
            <a:miter lim="800000"/>
            <a:headEnd/>
            <a:tailEnd/>
          </a:ln>
          <a:effectLst/>
        </p:spPr>
        <p:txBody>
          <a:bodyPr wrap="none" anchor="ctr"/>
          <a:lstStyle/>
          <a:p>
            <a:endParaRPr lang="ja-JP" altLang="en-US"/>
          </a:p>
        </p:txBody>
      </p:sp>
      <p:sp>
        <p:nvSpPr>
          <p:cNvPr id="278540" name="Oval 12"/>
          <p:cNvSpPr>
            <a:spLocks noChangeArrowheads="1"/>
          </p:cNvSpPr>
          <p:nvPr/>
        </p:nvSpPr>
        <p:spPr bwMode="auto">
          <a:xfrm>
            <a:off x="4800600" y="2514600"/>
            <a:ext cx="609600" cy="1828800"/>
          </a:xfrm>
          <a:prstGeom prst="ellipse">
            <a:avLst/>
          </a:prstGeom>
          <a:noFill/>
          <a:ln w="9525">
            <a:solidFill>
              <a:schemeClr val="accent2"/>
            </a:solidFill>
            <a:prstDash val="dash"/>
            <a:round/>
            <a:headEnd/>
            <a:tailEnd/>
          </a:ln>
          <a:effectLst/>
        </p:spPr>
        <p:txBody>
          <a:bodyPr vert="eaVert" wrap="none" anchor="ctr"/>
          <a:lstStyle/>
          <a:p>
            <a:pPr algn="ctr"/>
            <a:r>
              <a:rPr lang="ja-JP" altLang="en-US" sz="1200">
                <a:solidFill>
                  <a:schemeClr val="accent2"/>
                </a:solidFill>
              </a:rPr>
              <a:t>運賃・運送約款規制あり</a:t>
            </a:r>
          </a:p>
        </p:txBody>
      </p:sp>
      <p:sp>
        <p:nvSpPr>
          <p:cNvPr id="278541" name="Rectangle 13"/>
          <p:cNvSpPr>
            <a:spLocks noChangeArrowheads="1"/>
          </p:cNvSpPr>
          <p:nvPr/>
        </p:nvSpPr>
        <p:spPr bwMode="auto">
          <a:xfrm>
            <a:off x="1600200" y="3581400"/>
            <a:ext cx="2667000" cy="2819400"/>
          </a:xfrm>
          <a:prstGeom prst="rect">
            <a:avLst/>
          </a:prstGeom>
          <a:noFill/>
          <a:ln w="9525">
            <a:solidFill>
              <a:srgbClr val="FF0000"/>
            </a:solidFill>
            <a:miter lim="800000"/>
            <a:headEnd/>
            <a:tailEnd/>
          </a:ln>
          <a:effectLst/>
        </p:spPr>
        <p:txBody>
          <a:bodyPr wrap="none" anchor="ctr"/>
          <a:lstStyle/>
          <a:p>
            <a:endParaRPr lang="ja-JP" altLang="en-US"/>
          </a:p>
        </p:txBody>
      </p:sp>
      <p:sp>
        <p:nvSpPr>
          <p:cNvPr id="278542" name="Oval 14"/>
          <p:cNvSpPr>
            <a:spLocks noChangeArrowheads="1"/>
          </p:cNvSpPr>
          <p:nvPr/>
        </p:nvSpPr>
        <p:spPr bwMode="auto">
          <a:xfrm>
            <a:off x="5105400" y="6248400"/>
            <a:ext cx="1143000" cy="457200"/>
          </a:xfrm>
          <a:prstGeom prst="ellipse">
            <a:avLst/>
          </a:prstGeom>
          <a:noFill/>
          <a:ln w="9525">
            <a:solidFill>
              <a:schemeClr val="tx1"/>
            </a:solidFill>
            <a:round/>
            <a:headEnd/>
            <a:tailEnd/>
          </a:ln>
          <a:effectLst/>
        </p:spPr>
        <p:txBody>
          <a:bodyPr wrap="none" anchor="ctr"/>
          <a:lstStyle/>
          <a:p>
            <a:pPr algn="ctr"/>
            <a:r>
              <a:rPr lang="ja-JP" altLang="en-US" sz="1800"/>
              <a:t>請負契約</a:t>
            </a:r>
          </a:p>
        </p:txBody>
      </p:sp>
      <p:sp>
        <p:nvSpPr>
          <p:cNvPr id="278543" name="Oval 15"/>
          <p:cNvSpPr>
            <a:spLocks noChangeArrowheads="1"/>
          </p:cNvSpPr>
          <p:nvPr/>
        </p:nvSpPr>
        <p:spPr bwMode="auto">
          <a:xfrm>
            <a:off x="6934200" y="0"/>
            <a:ext cx="1143000" cy="457200"/>
          </a:xfrm>
          <a:prstGeom prst="ellipse">
            <a:avLst/>
          </a:prstGeom>
          <a:noFill/>
          <a:ln w="9525">
            <a:solidFill>
              <a:schemeClr val="tx1"/>
            </a:solidFill>
            <a:round/>
            <a:headEnd/>
            <a:tailEnd/>
          </a:ln>
          <a:effectLst/>
        </p:spPr>
        <p:txBody>
          <a:bodyPr wrap="none" anchor="ctr"/>
          <a:lstStyle/>
          <a:p>
            <a:pPr algn="ctr"/>
            <a:r>
              <a:rPr lang="ja-JP" altLang="en-US" sz="1800"/>
              <a:t>委任契約</a:t>
            </a:r>
          </a:p>
        </p:txBody>
      </p:sp>
      <p:sp>
        <p:nvSpPr>
          <p:cNvPr id="278544" name="Oval 16"/>
          <p:cNvSpPr>
            <a:spLocks noChangeArrowheads="1"/>
          </p:cNvSpPr>
          <p:nvPr/>
        </p:nvSpPr>
        <p:spPr bwMode="auto">
          <a:xfrm>
            <a:off x="3200400" y="914400"/>
            <a:ext cx="762000" cy="2057400"/>
          </a:xfrm>
          <a:prstGeom prst="ellipse">
            <a:avLst/>
          </a:prstGeom>
          <a:noFill/>
          <a:ln w="38100">
            <a:solidFill>
              <a:schemeClr val="tx1"/>
            </a:solidFill>
            <a:round/>
            <a:headEnd/>
            <a:tailEnd/>
          </a:ln>
          <a:effectLst/>
        </p:spPr>
        <p:txBody>
          <a:bodyPr vert="eaVert" wrap="none" anchor="ctr"/>
          <a:lstStyle/>
          <a:p>
            <a:pPr algn="ctr"/>
            <a:r>
              <a:rPr lang="ja-JP" altLang="en-US"/>
              <a:t>集荷集客</a:t>
            </a:r>
          </a:p>
        </p:txBody>
      </p:sp>
      <p:sp>
        <p:nvSpPr>
          <p:cNvPr id="278545" name="Line 17"/>
          <p:cNvSpPr>
            <a:spLocks noChangeShapeType="1"/>
          </p:cNvSpPr>
          <p:nvPr/>
        </p:nvSpPr>
        <p:spPr bwMode="auto">
          <a:xfrm flipH="1">
            <a:off x="6172200" y="6629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278546" name="Line 18"/>
          <p:cNvSpPr>
            <a:spLocks noChangeShapeType="1"/>
          </p:cNvSpPr>
          <p:nvPr/>
        </p:nvSpPr>
        <p:spPr bwMode="auto">
          <a:xfrm>
            <a:off x="6553200" y="152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278547" name="AutoShape 19"/>
          <p:cNvSpPr>
            <a:spLocks noChangeArrowheads="1"/>
          </p:cNvSpPr>
          <p:nvPr/>
        </p:nvSpPr>
        <p:spPr bwMode="auto">
          <a:xfrm>
            <a:off x="3352800" y="2833688"/>
            <a:ext cx="485775" cy="976312"/>
          </a:xfrm>
          <a:prstGeom prst="downArrow">
            <a:avLst>
              <a:gd name="adj1" fmla="val 50000"/>
              <a:gd name="adj2" fmla="val 50245"/>
            </a:avLst>
          </a:prstGeom>
          <a:solidFill>
            <a:schemeClr val="accent1"/>
          </a:solidFill>
          <a:ln w="9525">
            <a:solidFill>
              <a:schemeClr val="tx1"/>
            </a:solidFill>
            <a:miter lim="800000"/>
            <a:headEnd/>
            <a:tailEnd/>
          </a:ln>
          <a:effectLst/>
        </p:spPr>
        <p:txBody>
          <a:bodyPr vert="eaVert" wrap="none" anchor="ctr"/>
          <a:lstStyle/>
          <a:p>
            <a:endParaRPr lang="ja-JP" altLang="en-US"/>
          </a:p>
        </p:txBody>
      </p:sp>
      <p:cxnSp>
        <p:nvCxnSpPr>
          <p:cNvPr id="278548" name="AutoShape 20"/>
          <p:cNvCxnSpPr>
            <a:cxnSpLocks noChangeShapeType="1"/>
            <a:stCxn id="278537" idx="4"/>
            <a:endCxn id="278536" idx="6"/>
          </p:cNvCxnSpPr>
          <p:nvPr/>
        </p:nvCxnSpPr>
        <p:spPr bwMode="auto">
          <a:xfrm rot="5400000">
            <a:off x="7248525" y="3438525"/>
            <a:ext cx="438150" cy="2133600"/>
          </a:xfrm>
          <a:prstGeom prst="bentConnector2">
            <a:avLst/>
          </a:prstGeom>
          <a:noFill/>
          <a:ln w="38100">
            <a:solidFill>
              <a:schemeClr val="tx1"/>
            </a:solidFill>
            <a:miter lim="800000"/>
            <a:headEnd type="triangle" w="med" len="med"/>
            <a:tailEnd type="triangle" w="med" len="med"/>
          </a:ln>
          <a:effectLst/>
        </p:spPr>
      </p:cxnSp>
      <p:cxnSp>
        <p:nvCxnSpPr>
          <p:cNvPr id="278549" name="AutoShape 21"/>
          <p:cNvCxnSpPr>
            <a:cxnSpLocks noChangeShapeType="1"/>
            <a:stCxn id="278537" idx="0"/>
            <a:endCxn id="278535" idx="6"/>
          </p:cNvCxnSpPr>
          <p:nvPr/>
        </p:nvCxnSpPr>
        <p:spPr bwMode="auto">
          <a:xfrm rot="5400000" flipH="1">
            <a:off x="7553325" y="1819275"/>
            <a:ext cx="895350" cy="1066800"/>
          </a:xfrm>
          <a:prstGeom prst="bentConnector2">
            <a:avLst/>
          </a:prstGeom>
          <a:noFill/>
          <a:ln w="28575">
            <a:solidFill>
              <a:schemeClr val="tx1"/>
            </a:solidFill>
            <a:miter lim="800000"/>
            <a:headEnd type="triangle" w="med" len="med"/>
            <a:tailEnd type="triangle" w="med" len="med"/>
          </a:ln>
          <a:effectLst/>
        </p:spPr>
      </p:cxnSp>
      <p:cxnSp>
        <p:nvCxnSpPr>
          <p:cNvPr id="278550" name="AutoShape 22"/>
          <p:cNvCxnSpPr>
            <a:cxnSpLocks noChangeShapeType="1"/>
            <a:stCxn id="278539" idx="3"/>
            <a:endCxn id="278537" idx="2"/>
          </p:cNvCxnSpPr>
          <p:nvPr/>
        </p:nvCxnSpPr>
        <p:spPr bwMode="auto">
          <a:xfrm>
            <a:off x="4267200" y="1866900"/>
            <a:ext cx="3790950" cy="1676400"/>
          </a:xfrm>
          <a:prstGeom prst="bentConnector3">
            <a:avLst>
              <a:gd name="adj1" fmla="val 50250"/>
            </a:avLst>
          </a:prstGeom>
          <a:noFill/>
          <a:ln w="28575">
            <a:solidFill>
              <a:schemeClr val="tx1"/>
            </a:solidFill>
            <a:miter lim="800000"/>
            <a:headEnd type="triangle" w="med" len="med"/>
            <a:tailEnd type="triangle" w="med" len="med"/>
          </a:ln>
          <a:effectLst/>
        </p:spPr>
      </p:cxnSp>
      <p:sp>
        <p:nvSpPr>
          <p:cNvPr id="278551" name="Oval 23"/>
          <p:cNvSpPr>
            <a:spLocks noChangeArrowheads="1"/>
          </p:cNvSpPr>
          <p:nvPr/>
        </p:nvSpPr>
        <p:spPr bwMode="auto">
          <a:xfrm>
            <a:off x="8077200" y="1981200"/>
            <a:ext cx="914400" cy="533400"/>
          </a:xfrm>
          <a:prstGeom prst="ellipse">
            <a:avLst/>
          </a:prstGeom>
          <a:noFill/>
          <a:ln w="9525">
            <a:solidFill>
              <a:schemeClr val="tx1"/>
            </a:solidFill>
            <a:round/>
            <a:headEnd/>
            <a:tailEnd/>
          </a:ln>
          <a:effectLst/>
        </p:spPr>
        <p:txBody>
          <a:bodyPr wrap="none" anchor="ctr"/>
          <a:lstStyle/>
          <a:p>
            <a:pPr algn="ctr"/>
            <a:r>
              <a:rPr lang="ja-JP" altLang="en-US"/>
              <a:t>取次</a:t>
            </a:r>
          </a:p>
        </p:txBody>
      </p:sp>
      <p:sp>
        <p:nvSpPr>
          <p:cNvPr id="278552" name="Oval 24"/>
          <p:cNvSpPr>
            <a:spLocks noChangeArrowheads="1"/>
          </p:cNvSpPr>
          <p:nvPr/>
        </p:nvSpPr>
        <p:spPr bwMode="auto">
          <a:xfrm>
            <a:off x="6477000" y="2667000"/>
            <a:ext cx="1219200" cy="914400"/>
          </a:xfrm>
          <a:prstGeom prst="ellipse">
            <a:avLst/>
          </a:prstGeom>
          <a:noFill/>
          <a:ln w="9525">
            <a:solidFill>
              <a:schemeClr val="tx1"/>
            </a:solidFill>
            <a:round/>
            <a:headEnd/>
            <a:tailEnd/>
          </a:ln>
          <a:effectLst/>
        </p:spPr>
        <p:txBody>
          <a:bodyPr wrap="none" anchor="ctr"/>
          <a:lstStyle/>
          <a:p>
            <a:pPr algn="ctr"/>
            <a:r>
              <a:rPr lang="ja-JP" altLang="en-US" sz="1800"/>
              <a:t>代理・媒介</a:t>
            </a:r>
          </a:p>
        </p:txBody>
      </p:sp>
      <p:sp>
        <p:nvSpPr>
          <p:cNvPr id="278553" name="Oval 25"/>
          <p:cNvSpPr>
            <a:spLocks noChangeArrowheads="1"/>
          </p:cNvSpPr>
          <p:nvPr/>
        </p:nvSpPr>
        <p:spPr bwMode="auto">
          <a:xfrm>
            <a:off x="76200" y="2743200"/>
            <a:ext cx="914400" cy="1447800"/>
          </a:xfrm>
          <a:prstGeom prst="ellipse">
            <a:avLst/>
          </a:prstGeom>
          <a:solidFill>
            <a:schemeClr val="accent1"/>
          </a:solidFill>
          <a:ln w="38100">
            <a:solidFill>
              <a:schemeClr val="tx1"/>
            </a:solidFill>
            <a:round/>
            <a:headEnd/>
            <a:tailEnd/>
          </a:ln>
          <a:effectLst/>
        </p:spPr>
        <p:txBody>
          <a:bodyPr vert="eaVert" wrap="none" anchor="ctr"/>
          <a:lstStyle/>
          <a:p>
            <a:pPr algn="ctr"/>
            <a:r>
              <a:rPr lang="ja-JP" altLang="en-US"/>
              <a:t>実利用者</a:t>
            </a:r>
          </a:p>
        </p:txBody>
      </p:sp>
      <p:sp>
        <p:nvSpPr>
          <p:cNvPr id="278554" name="Oval 26"/>
          <p:cNvSpPr>
            <a:spLocks noChangeArrowheads="1"/>
          </p:cNvSpPr>
          <p:nvPr/>
        </p:nvSpPr>
        <p:spPr bwMode="auto">
          <a:xfrm>
            <a:off x="2743200" y="3276600"/>
            <a:ext cx="1676400" cy="381000"/>
          </a:xfrm>
          <a:prstGeom prst="ellipse">
            <a:avLst/>
          </a:prstGeom>
          <a:noFill/>
          <a:ln w="9525">
            <a:solidFill>
              <a:schemeClr val="accent2"/>
            </a:solidFill>
            <a:prstDash val="dash"/>
            <a:round/>
            <a:headEnd/>
            <a:tailEnd/>
          </a:ln>
          <a:effectLst/>
        </p:spPr>
        <p:txBody>
          <a:bodyPr wrap="none" anchor="ctr"/>
          <a:lstStyle/>
          <a:p>
            <a:pPr algn="ctr"/>
            <a:r>
              <a:rPr lang="ja-JP" altLang="en-US" sz="1200">
                <a:solidFill>
                  <a:schemeClr val="accent2"/>
                </a:solidFill>
              </a:rPr>
              <a:t>運賃・運送約款規制なし</a:t>
            </a:r>
          </a:p>
        </p:txBody>
      </p:sp>
      <p:cxnSp>
        <p:nvCxnSpPr>
          <p:cNvPr id="278555" name="AutoShape 27"/>
          <p:cNvCxnSpPr>
            <a:cxnSpLocks noChangeShapeType="1"/>
            <a:stCxn id="278536" idx="2"/>
            <a:endCxn id="278539" idx="3"/>
          </p:cNvCxnSpPr>
          <p:nvPr/>
        </p:nvCxnSpPr>
        <p:spPr bwMode="auto">
          <a:xfrm rot="10800000">
            <a:off x="4267200" y="1866900"/>
            <a:ext cx="1219200" cy="2857500"/>
          </a:xfrm>
          <a:prstGeom prst="bentConnector3">
            <a:avLst>
              <a:gd name="adj1" fmla="val 50000"/>
            </a:avLst>
          </a:prstGeom>
          <a:noFill/>
          <a:ln w="38100">
            <a:solidFill>
              <a:schemeClr val="tx1"/>
            </a:solidFill>
            <a:miter lim="800000"/>
            <a:headEnd/>
            <a:tailEnd type="triangle" w="med" len="med"/>
          </a:ln>
          <a:effectLst/>
        </p:spPr>
      </p:cxnSp>
      <p:sp>
        <p:nvSpPr>
          <p:cNvPr id="278556" name="Oval 28"/>
          <p:cNvSpPr>
            <a:spLocks noChangeArrowheads="1"/>
          </p:cNvSpPr>
          <p:nvPr/>
        </p:nvSpPr>
        <p:spPr bwMode="auto">
          <a:xfrm>
            <a:off x="5715000" y="1828800"/>
            <a:ext cx="533400" cy="1752600"/>
          </a:xfrm>
          <a:prstGeom prst="ellipse">
            <a:avLst/>
          </a:prstGeom>
          <a:noFill/>
          <a:ln w="9525">
            <a:solidFill>
              <a:schemeClr val="accent2"/>
            </a:solidFill>
            <a:prstDash val="dash"/>
            <a:round/>
            <a:headEnd/>
            <a:tailEnd/>
          </a:ln>
          <a:effectLst/>
        </p:spPr>
        <p:txBody>
          <a:bodyPr vert="eaVert" wrap="none" anchor="ctr"/>
          <a:lstStyle/>
          <a:p>
            <a:pPr algn="ctr"/>
            <a:r>
              <a:rPr lang="ja-JP" altLang="en-US" sz="1200">
                <a:solidFill>
                  <a:schemeClr val="accent2"/>
                </a:solidFill>
              </a:rPr>
              <a:t>運賃・運送約款規制あり</a:t>
            </a:r>
          </a:p>
        </p:txBody>
      </p:sp>
      <p:sp>
        <p:nvSpPr>
          <p:cNvPr id="278557" name="Oval 29"/>
          <p:cNvSpPr>
            <a:spLocks noChangeArrowheads="1"/>
          </p:cNvSpPr>
          <p:nvPr/>
        </p:nvSpPr>
        <p:spPr bwMode="auto">
          <a:xfrm>
            <a:off x="4572000" y="152400"/>
            <a:ext cx="1752600" cy="457200"/>
          </a:xfrm>
          <a:prstGeom prst="ellipse">
            <a:avLst/>
          </a:prstGeom>
          <a:noFill/>
          <a:ln w="57150">
            <a:solidFill>
              <a:schemeClr val="accent2"/>
            </a:solidFill>
            <a:prstDash val="dash"/>
            <a:round/>
            <a:headEnd/>
            <a:tailEnd/>
          </a:ln>
          <a:effectLst/>
        </p:spPr>
        <p:txBody>
          <a:bodyPr wrap="none" anchor="ctr"/>
          <a:lstStyle/>
          <a:p>
            <a:pPr algn="ctr"/>
            <a:r>
              <a:rPr lang="ja-JP" altLang="en-US" sz="1200">
                <a:solidFill>
                  <a:schemeClr val="accent2"/>
                </a:solidFill>
              </a:rPr>
              <a:t>運賃・運送約款規制曖昧</a:t>
            </a:r>
          </a:p>
        </p:txBody>
      </p:sp>
      <p:cxnSp>
        <p:nvCxnSpPr>
          <p:cNvPr id="278558" name="AutoShape 30"/>
          <p:cNvCxnSpPr>
            <a:cxnSpLocks noChangeShapeType="1"/>
            <a:stCxn id="278535" idx="1"/>
            <a:endCxn id="278544" idx="7"/>
          </p:cNvCxnSpPr>
          <p:nvPr/>
        </p:nvCxnSpPr>
        <p:spPr bwMode="auto">
          <a:xfrm rot="5400000" flipH="1">
            <a:off x="5330031" y="-281781"/>
            <a:ext cx="7938" cy="2965450"/>
          </a:xfrm>
          <a:prstGeom prst="curvedConnector3">
            <a:avLst>
              <a:gd name="adj1" fmla="val 6540000"/>
            </a:avLst>
          </a:prstGeom>
          <a:noFill/>
          <a:ln w="9525">
            <a:solidFill>
              <a:schemeClr val="tx1"/>
            </a:solidFill>
            <a:prstDash val="dash"/>
            <a:round/>
            <a:headEnd type="triangle" w="med" len="med"/>
            <a:tailEnd type="triangle" w="med" len="med"/>
          </a:ln>
          <a:effectLst/>
        </p:spPr>
      </p:cxnSp>
      <p:cxnSp>
        <p:nvCxnSpPr>
          <p:cNvPr id="278559" name="AutoShape 31"/>
          <p:cNvCxnSpPr>
            <a:cxnSpLocks noChangeShapeType="1"/>
            <a:stCxn id="278539" idx="1"/>
            <a:endCxn id="278553" idx="0"/>
          </p:cNvCxnSpPr>
          <p:nvPr/>
        </p:nvCxnSpPr>
        <p:spPr bwMode="auto">
          <a:xfrm rot="10800000" flipV="1">
            <a:off x="533400" y="1866900"/>
            <a:ext cx="1066800" cy="857250"/>
          </a:xfrm>
          <a:prstGeom prst="bentConnector2">
            <a:avLst/>
          </a:prstGeom>
          <a:noFill/>
          <a:ln w="28575">
            <a:solidFill>
              <a:schemeClr val="tx1"/>
            </a:solidFill>
            <a:miter lim="800000"/>
            <a:headEnd type="triangle" w="med" len="med"/>
            <a:tailEnd type="triangle" w="med" len="med"/>
          </a:ln>
          <a:effectLst/>
        </p:spPr>
      </p:cxnSp>
      <p:sp>
        <p:nvSpPr>
          <p:cNvPr id="278560" name="Oval 32"/>
          <p:cNvSpPr>
            <a:spLocks noChangeArrowheads="1"/>
          </p:cNvSpPr>
          <p:nvPr/>
        </p:nvSpPr>
        <p:spPr bwMode="auto">
          <a:xfrm>
            <a:off x="76200" y="990600"/>
            <a:ext cx="609600" cy="1447800"/>
          </a:xfrm>
          <a:prstGeom prst="ellipse">
            <a:avLst/>
          </a:prstGeom>
          <a:noFill/>
          <a:ln w="9525">
            <a:solidFill>
              <a:srgbClr val="FF0000"/>
            </a:solidFill>
            <a:round/>
            <a:headEnd/>
            <a:tailEnd/>
          </a:ln>
          <a:effectLst/>
        </p:spPr>
        <p:txBody>
          <a:bodyPr vert="eaVert" wrap="none" anchor="ctr"/>
          <a:lstStyle/>
          <a:p>
            <a:pPr algn="ctr"/>
            <a:r>
              <a:rPr lang="ja-JP" altLang="en-US" sz="1200">
                <a:solidFill>
                  <a:srgbClr val="FF0000"/>
                </a:solidFill>
              </a:rPr>
              <a:t>運賃・運送約款規制あり</a:t>
            </a:r>
          </a:p>
        </p:txBody>
      </p:sp>
      <p:cxnSp>
        <p:nvCxnSpPr>
          <p:cNvPr id="278561" name="AutoShape 33"/>
          <p:cNvCxnSpPr>
            <a:cxnSpLocks noChangeShapeType="1"/>
            <a:stCxn id="278541" idx="1"/>
            <a:endCxn id="278553" idx="4"/>
          </p:cNvCxnSpPr>
          <p:nvPr/>
        </p:nvCxnSpPr>
        <p:spPr bwMode="auto">
          <a:xfrm rot="10800000">
            <a:off x="533400" y="4210050"/>
            <a:ext cx="1066800" cy="781050"/>
          </a:xfrm>
          <a:prstGeom prst="curvedConnector2">
            <a:avLst/>
          </a:prstGeom>
          <a:noFill/>
          <a:ln w="9525">
            <a:solidFill>
              <a:schemeClr val="tx1"/>
            </a:solidFill>
            <a:prstDash val="dash"/>
            <a:round/>
            <a:headEnd type="triangle" w="med" len="med"/>
            <a:tailEnd type="triangle" w="med" len="med"/>
          </a:ln>
          <a:effectLst/>
        </p:spPr>
      </p:cxnSp>
      <p:sp>
        <p:nvSpPr>
          <p:cNvPr id="278562" name="Oval 34"/>
          <p:cNvSpPr>
            <a:spLocks noChangeArrowheads="1"/>
          </p:cNvSpPr>
          <p:nvPr/>
        </p:nvSpPr>
        <p:spPr bwMode="auto">
          <a:xfrm>
            <a:off x="228600" y="4572000"/>
            <a:ext cx="533400" cy="1828800"/>
          </a:xfrm>
          <a:prstGeom prst="ellipse">
            <a:avLst/>
          </a:prstGeom>
          <a:noFill/>
          <a:ln w="9525">
            <a:solidFill>
              <a:schemeClr val="accent2"/>
            </a:solidFill>
            <a:prstDash val="dash"/>
            <a:round/>
            <a:headEnd/>
            <a:tailEnd/>
          </a:ln>
          <a:effectLst/>
        </p:spPr>
        <p:txBody>
          <a:bodyPr vert="eaVert" wrap="none" anchor="ctr"/>
          <a:lstStyle/>
          <a:p>
            <a:pPr algn="ctr"/>
            <a:r>
              <a:rPr lang="ja-JP" altLang="en-US" sz="1200">
                <a:solidFill>
                  <a:schemeClr val="accent2"/>
                </a:solidFill>
              </a:rPr>
              <a:t>運賃・運送約款規制なし</a:t>
            </a:r>
          </a:p>
        </p:txBody>
      </p:sp>
      <p:sp>
        <p:nvSpPr>
          <p:cNvPr id="278563" name="Oval 35"/>
          <p:cNvSpPr>
            <a:spLocks noChangeArrowheads="1"/>
          </p:cNvSpPr>
          <p:nvPr/>
        </p:nvSpPr>
        <p:spPr bwMode="auto">
          <a:xfrm>
            <a:off x="1219200" y="3581400"/>
            <a:ext cx="762000" cy="27432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「規制」運送人</a:t>
            </a:r>
          </a:p>
        </p:txBody>
      </p:sp>
      <p:sp>
        <p:nvSpPr>
          <p:cNvPr id="278564" name="Oval 36"/>
          <p:cNvSpPr>
            <a:spLocks noChangeArrowheads="1"/>
          </p:cNvSpPr>
          <p:nvPr/>
        </p:nvSpPr>
        <p:spPr bwMode="auto">
          <a:xfrm>
            <a:off x="1219200" y="457200"/>
            <a:ext cx="838200" cy="28194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「規制」運送人</a:t>
            </a:r>
          </a:p>
        </p:txBody>
      </p:sp>
      <p:sp>
        <p:nvSpPr>
          <p:cNvPr id="278565" name="Oval 37"/>
          <p:cNvSpPr>
            <a:spLocks noChangeArrowheads="1"/>
          </p:cNvSpPr>
          <p:nvPr/>
        </p:nvSpPr>
        <p:spPr bwMode="auto">
          <a:xfrm>
            <a:off x="8077200" y="4419600"/>
            <a:ext cx="914400" cy="533400"/>
          </a:xfrm>
          <a:prstGeom prst="ellipse">
            <a:avLst/>
          </a:prstGeom>
          <a:noFill/>
          <a:ln w="9525">
            <a:solidFill>
              <a:schemeClr val="tx1"/>
            </a:solidFill>
            <a:round/>
            <a:headEnd/>
            <a:tailEnd/>
          </a:ln>
          <a:effectLst/>
        </p:spPr>
        <p:txBody>
          <a:bodyPr wrap="none" anchor="ctr"/>
          <a:lstStyle/>
          <a:p>
            <a:pPr algn="ctr"/>
            <a:r>
              <a:rPr lang="ja-JP" altLang="en-US"/>
              <a:t>利用</a:t>
            </a:r>
          </a:p>
        </p:txBody>
      </p:sp>
      <p:sp>
        <p:nvSpPr>
          <p:cNvPr id="278566" name="Oval 38"/>
          <p:cNvSpPr>
            <a:spLocks noChangeArrowheads="1"/>
          </p:cNvSpPr>
          <p:nvPr/>
        </p:nvSpPr>
        <p:spPr bwMode="auto">
          <a:xfrm rot="1968942">
            <a:off x="7086600" y="2286000"/>
            <a:ext cx="1524000" cy="609600"/>
          </a:xfrm>
          <a:prstGeom prst="ellipse">
            <a:avLst/>
          </a:prstGeom>
          <a:noFill/>
          <a:ln w="9525">
            <a:solidFill>
              <a:schemeClr val="tx1"/>
            </a:solidFill>
            <a:round/>
            <a:headEnd/>
            <a:tailEnd/>
          </a:ln>
          <a:effectLst/>
        </p:spPr>
        <p:txBody>
          <a:bodyPr wrap="none" anchor="ctr"/>
          <a:lstStyle/>
          <a:p>
            <a:pPr algn="ctr"/>
            <a:r>
              <a:rPr lang="ja-JP" altLang="en-US" sz="1400"/>
              <a:t>旅程保証責任</a:t>
            </a:r>
          </a:p>
        </p:txBody>
      </p:sp>
      <p:sp>
        <p:nvSpPr>
          <p:cNvPr id="278567" name="Oval 39"/>
          <p:cNvSpPr>
            <a:spLocks noChangeArrowheads="1"/>
          </p:cNvSpPr>
          <p:nvPr/>
        </p:nvSpPr>
        <p:spPr bwMode="auto">
          <a:xfrm rot="360688">
            <a:off x="6705600" y="4572000"/>
            <a:ext cx="1219200" cy="304800"/>
          </a:xfrm>
          <a:prstGeom prst="ellipse">
            <a:avLst/>
          </a:prstGeom>
          <a:noFill/>
          <a:ln w="9525">
            <a:solidFill>
              <a:schemeClr val="tx1"/>
            </a:solidFill>
            <a:round/>
            <a:headEnd/>
            <a:tailEnd/>
          </a:ln>
          <a:effectLst/>
        </p:spPr>
        <p:txBody>
          <a:bodyPr wrap="none" anchor="ctr"/>
          <a:lstStyle/>
          <a:p>
            <a:pPr algn="ctr"/>
            <a:r>
              <a:rPr lang="ja-JP" altLang="en-US" sz="1400"/>
              <a:t>運送責任</a:t>
            </a:r>
          </a:p>
        </p:txBody>
      </p:sp>
      <p:sp>
        <p:nvSpPr>
          <p:cNvPr id="278568" name="Oval 40"/>
          <p:cNvSpPr>
            <a:spLocks noChangeArrowheads="1"/>
          </p:cNvSpPr>
          <p:nvPr/>
        </p:nvSpPr>
        <p:spPr bwMode="auto">
          <a:xfrm>
            <a:off x="1066800" y="3124200"/>
            <a:ext cx="1143000" cy="762000"/>
          </a:xfrm>
          <a:prstGeom prst="ellipse">
            <a:avLst/>
          </a:prstGeom>
          <a:noFill/>
          <a:ln w="9525">
            <a:solidFill>
              <a:schemeClr val="tx1"/>
            </a:solidFill>
            <a:prstDash val="dash"/>
            <a:round/>
            <a:headEnd/>
            <a:tailEnd/>
          </a:ln>
          <a:effectLst/>
        </p:spPr>
        <p:txBody>
          <a:bodyPr wrap="none" anchor="ctr"/>
          <a:lstStyle/>
          <a:p>
            <a:pPr algn="ctr"/>
            <a:r>
              <a:rPr lang="ja-JP" altLang="en-US" sz="1800"/>
              <a:t>元請・下請</a:t>
            </a:r>
          </a:p>
        </p:txBody>
      </p:sp>
      <p:sp>
        <p:nvSpPr>
          <p:cNvPr id="278569" name="Text Box 41"/>
          <p:cNvSpPr txBox="1">
            <a:spLocks noChangeArrowheads="1"/>
          </p:cNvSpPr>
          <p:nvPr/>
        </p:nvSpPr>
        <p:spPr bwMode="auto">
          <a:xfrm>
            <a:off x="4845050" y="762000"/>
            <a:ext cx="1098550" cy="457200"/>
          </a:xfrm>
          <a:prstGeom prst="rect">
            <a:avLst/>
          </a:prstGeom>
          <a:noFill/>
          <a:ln w="9525">
            <a:noFill/>
            <a:miter lim="800000"/>
            <a:headEnd/>
            <a:tailEnd/>
          </a:ln>
          <a:effectLst/>
        </p:spPr>
        <p:txBody>
          <a:bodyPr wrap="none">
            <a:spAutoFit/>
          </a:bodyPr>
          <a:lstStyle/>
          <a:p>
            <a:r>
              <a:rPr lang="ja-JP" altLang="en-US"/>
              <a:t>相対化</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3"/>
          <p:cNvSpPr>
            <a:spLocks noGrp="1"/>
          </p:cNvSpPr>
          <p:nvPr>
            <p:ph type="sldNum" sz="quarter" idx="12"/>
          </p:nvPr>
        </p:nvSpPr>
        <p:spPr/>
        <p:txBody>
          <a:bodyPr/>
          <a:lstStyle/>
          <a:p>
            <a:fld id="{0B680897-F19D-47A2-BC0C-83BFC8CD040F}" type="slidenum">
              <a:rPr lang="en-US" altLang="ja-JP"/>
              <a:pPr/>
              <a:t>14</a:t>
            </a:fld>
            <a:endParaRPr lang="en-US" altLang="ja-JP"/>
          </a:p>
        </p:txBody>
      </p:sp>
      <p:sp>
        <p:nvSpPr>
          <p:cNvPr id="32770" name="Oval 2"/>
          <p:cNvSpPr>
            <a:spLocks noChangeArrowheads="1"/>
          </p:cNvSpPr>
          <p:nvPr/>
        </p:nvSpPr>
        <p:spPr bwMode="auto">
          <a:xfrm>
            <a:off x="2133600" y="838200"/>
            <a:ext cx="2057400" cy="685800"/>
          </a:xfrm>
          <a:prstGeom prst="ellipse">
            <a:avLst/>
          </a:prstGeom>
          <a:solidFill>
            <a:schemeClr val="accent1"/>
          </a:solidFill>
          <a:ln w="9525">
            <a:solidFill>
              <a:schemeClr val="tx1"/>
            </a:solidFill>
            <a:round/>
            <a:headEnd/>
            <a:tailEnd/>
          </a:ln>
          <a:effectLst/>
        </p:spPr>
        <p:txBody>
          <a:bodyPr wrap="none" anchor="ctr"/>
          <a:lstStyle/>
          <a:p>
            <a:pPr algn="ctr"/>
            <a:r>
              <a:rPr lang="ja-JP" altLang="en-US"/>
              <a:t>「規制」運送人</a:t>
            </a:r>
          </a:p>
        </p:txBody>
      </p:sp>
      <p:sp>
        <p:nvSpPr>
          <p:cNvPr id="32771" name="Oval 3"/>
          <p:cNvSpPr>
            <a:spLocks noChangeArrowheads="1"/>
          </p:cNvSpPr>
          <p:nvPr/>
        </p:nvSpPr>
        <p:spPr bwMode="auto">
          <a:xfrm>
            <a:off x="3962400" y="1905000"/>
            <a:ext cx="1371600" cy="762000"/>
          </a:xfrm>
          <a:prstGeom prst="ellipse">
            <a:avLst/>
          </a:prstGeom>
          <a:noFill/>
          <a:ln w="38100">
            <a:solidFill>
              <a:schemeClr val="tx1"/>
            </a:solidFill>
            <a:round/>
            <a:headEnd/>
            <a:tailEnd/>
          </a:ln>
          <a:effectLst/>
        </p:spPr>
        <p:txBody>
          <a:bodyPr wrap="none" anchor="ctr"/>
          <a:lstStyle/>
          <a:p>
            <a:pPr algn="ctr"/>
            <a:r>
              <a:rPr lang="ja-JP" altLang="en-US" sz="1800"/>
              <a:t>集荷集客</a:t>
            </a:r>
          </a:p>
        </p:txBody>
      </p:sp>
      <p:sp>
        <p:nvSpPr>
          <p:cNvPr id="32772" name="Oval 4"/>
          <p:cNvSpPr>
            <a:spLocks noChangeArrowheads="1"/>
          </p:cNvSpPr>
          <p:nvPr/>
        </p:nvSpPr>
        <p:spPr bwMode="auto">
          <a:xfrm>
            <a:off x="2438400" y="2133600"/>
            <a:ext cx="1219200" cy="457200"/>
          </a:xfrm>
          <a:prstGeom prst="ellipse">
            <a:avLst/>
          </a:prstGeom>
          <a:noFill/>
          <a:ln w="9525">
            <a:solidFill>
              <a:schemeClr val="accent1"/>
            </a:solidFill>
            <a:round/>
            <a:headEnd/>
            <a:tailEnd/>
          </a:ln>
          <a:effectLst/>
        </p:spPr>
        <p:txBody>
          <a:bodyPr wrap="none" anchor="ctr"/>
          <a:lstStyle/>
          <a:p>
            <a:pPr algn="ctr"/>
            <a:r>
              <a:rPr lang="ja-JP" altLang="en-US" sz="1800"/>
              <a:t>労務管理</a:t>
            </a:r>
          </a:p>
        </p:txBody>
      </p:sp>
      <p:sp>
        <p:nvSpPr>
          <p:cNvPr id="32773" name="Oval 5"/>
          <p:cNvSpPr>
            <a:spLocks noChangeArrowheads="1"/>
          </p:cNvSpPr>
          <p:nvPr/>
        </p:nvSpPr>
        <p:spPr bwMode="auto">
          <a:xfrm>
            <a:off x="838200" y="2133600"/>
            <a:ext cx="1219200" cy="457200"/>
          </a:xfrm>
          <a:prstGeom prst="ellipse">
            <a:avLst/>
          </a:prstGeom>
          <a:noFill/>
          <a:ln w="9525">
            <a:solidFill>
              <a:schemeClr val="accent2"/>
            </a:solidFill>
            <a:round/>
            <a:headEnd/>
            <a:tailEnd/>
          </a:ln>
          <a:effectLst/>
        </p:spPr>
        <p:txBody>
          <a:bodyPr wrap="none" anchor="ctr"/>
          <a:lstStyle/>
          <a:p>
            <a:pPr algn="ctr"/>
            <a:r>
              <a:rPr lang="ja-JP" altLang="en-US" sz="1800"/>
              <a:t>設備管理</a:t>
            </a:r>
          </a:p>
        </p:txBody>
      </p:sp>
      <p:sp>
        <p:nvSpPr>
          <p:cNvPr id="32774" name="Oval 6"/>
          <p:cNvSpPr>
            <a:spLocks noChangeArrowheads="1"/>
          </p:cNvSpPr>
          <p:nvPr/>
        </p:nvSpPr>
        <p:spPr bwMode="auto">
          <a:xfrm>
            <a:off x="8229600" y="838200"/>
            <a:ext cx="533400" cy="1600200"/>
          </a:xfrm>
          <a:prstGeom prst="ellipse">
            <a:avLst/>
          </a:prstGeom>
          <a:noFill/>
          <a:ln w="9525">
            <a:solidFill>
              <a:schemeClr val="tx1"/>
            </a:solidFill>
            <a:round/>
            <a:headEnd/>
            <a:tailEnd/>
          </a:ln>
          <a:effectLst/>
        </p:spPr>
        <p:txBody>
          <a:bodyPr vert="eaVert" wrap="none" anchor="ctr"/>
          <a:lstStyle/>
          <a:p>
            <a:pPr algn="ctr"/>
            <a:r>
              <a:rPr lang="ja-JP" altLang="en-US" sz="1600"/>
              <a:t>主催旅行者</a:t>
            </a:r>
            <a:endParaRPr lang="ja-JP" altLang="en-US"/>
          </a:p>
        </p:txBody>
      </p:sp>
      <p:sp>
        <p:nvSpPr>
          <p:cNvPr id="32775" name="Oval 7"/>
          <p:cNvSpPr>
            <a:spLocks noChangeArrowheads="1"/>
          </p:cNvSpPr>
          <p:nvPr/>
        </p:nvSpPr>
        <p:spPr bwMode="auto">
          <a:xfrm>
            <a:off x="7543800" y="3657600"/>
            <a:ext cx="457200" cy="1752600"/>
          </a:xfrm>
          <a:prstGeom prst="ellipse">
            <a:avLst/>
          </a:prstGeom>
          <a:noFill/>
          <a:ln w="9525">
            <a:solidFill>
              <a:schemeClr val="tx1"/>
            </a:solidFill>
            <a:round/>
            <a:headEnd/>
            <a:tailEnd/>
          </a:ln>
          <a:effectLst/>
        </p:spPr>
        <p:txBody>
          <a:bodyPr vert="eaVert" wrap="none" anchor="ctr"/>
          <a:lstStyle/>
          <a:p>
            <a:pPr algn="ctr"/>
            <a:r>
              <a:rPr lang="ja-JP" altLang="en-US" sz="1800"/>
              <a:t>利用運送業者</a:t>
            </a:r>
          </a:p>
        </p:txBody>
      </p:sp>
      <p:sp>
        <p:nvSpPr>
          <p:cNvPr id="32776" name="Oval 8"/>
          <p:cNvSpPr>
            <a:spLocks noChangeArrowheads="1"/>
          </p:cNvSpPr>
          <p:nvPr/>
        </p:nvSpPr>
        <p:spPr bwMode="auto">
          <a:xfrm>
            <a:off x="8610600" y="2819400"/>
            <a:ext cx="533400" cy="1295400"/>
          </a:xfrm>
          <a:prstGeom prst="ellipse">
            <a:avLst/>
          </a:prstGeom>
          <a:noFill/>
          <a:ln w="38100">
            <a:solidFill>
              <a:schemeClr val="tx1"/>
            </a:solidFill>
            <a:round/>
            <a:headEnd/>
            <a:tailEnd/>
          </a:ln>
          <a:effectLst/>
        </p:spPr>
        <p:txBody>
          <a:bodyPr vert="eaVert" wrap="none" anchor="ctr"/>
          <a:lstStyle/>
          <a:p>
            <a:pPr algn="ctr"/>
            <a:r>
              <a:rPr lang="ja-JP" altLang="en-US" sz="1800"/>
              <a:t>実利用者</a:t>
            </a:r>
            <a:endParaRPr lang="ja-JP" altLang="en-US"/>
          </a:p>
        </p:txBody>
      </p:sp>
      <p:sp>
        <p:nvSpPr>
          <p:cNvPr id="32777" name="Line 9"/>
          <p:cNvSpPr>
            <a:spLocks noChangeShapeType="1"/>
          </p:cNvSpPr>
          <p:nvPr/>
        </p:nvSpPr>
        <p:spPr bwMode="auto">
          <a:xfrm>
            <a:off x="8153400" y="152400"/>
            <a:ext cx="0" cy="6477000"/>
          </a:xfrm>
          <a:prstGeom prst="line">
            <a:avLst/>
          </a:prstGeom>
          <a:noFill/>
          <a:ln w="9525">
            <a:solidFill>
              <a:schemeClr val="tx1"/>
            </a:solidFill>
            <a:prstDash val="dash"/>
            <a:round/>
            <a:headEnd/>
            <a:tailEnd/>
          </a:ln>
          <a:effectLst/>
        </p:spPr>
        <p:txBody>
          <a:bodyPr/>
          <a:lstStyle/>
          <a:p>
            <a:endParaRPr lang="ja-JP" altLang="en-US"/>
          </a:p>
        </p:txBody>
      </p:sp>
      <p:sp>
        <p:nvSpPr>
          <p:cNvPr id="32778" name="Rectangle 10"/>
          <p:cNvSpPr>
            <a:spLocks noChangeArrowheads="1"/>
          </p:cNvSpPr>
          <p:nvPr/>
        </p:nvSpPr>
        <p:spPr bwMode="auto">
          <a:xfrm>
            <a:off x="762000" y="685800"/>
            <a:ext cx="4953000" cy="2057400"/>
          </a:xfrm>
          <a:prstGeom prst="rect">
            <a:avLst/>
          </a:prstGeom>
          <a:noFill/>
          <a:ln w="9525">
            <a:solidFill>
              <a:srgbClr val="FF0000"/>
            </a:solidFill>
            <a:prstDash val="dash"/>
            <a:miter lim="800000"/>
            <a:headEnd/>
            <a:tailEnd/>
          </a:ln>
          <a:effectLst/>
        </p:spPr>
        <p:txBody>
          <a:bodyPr wrap="none" anchor="ctr"/>
          <a:lstStyle/>
          <a:p>
            <a:endParaRPr lang="ja-JP" altLang="en-US"/>
          </a:p>
        </p:txBody>
      </p:sp>
      <p:sp>
        <p:nvSpPr>
          <p:cNvPr id="32779" name="Oval 11"/>
          <p:cNvSpPr>
            <a:spLocks noChangeArrowheads="1"/>
          </p:cNvSpPr>
          <p:nvPr/>
        </p:nvSpPr>
        <p:spPr bwMode="auto">
          <a:xfrm>
            <a:off x="7315200" y="6324600"/>
            <a:ext cx="838200" cy="228600"/>
          </a:xfrm>
          <a:prstGeom prst="ellipse">
            <a:avLst/>
          </a:prstGeom>
          <a:noFill/>
          <a:ln w="9525">
            <a:solidFill>
              <a:schemeClr val="tx1"/>
            </a:solidFill>
            <a:round/>
            <a:headEnd/>
            <a:tailEnd/>
          </a:ln>
          <a:effectLst/>
        </p:spPr>
        <p:txBody>
          <a:bodyPr wrap="none" anchor="ctr"/>
          <a:lstStyle/>
          <a:p>
            <a:pPr algn="ctr"/>
            <a:r>
              <a:rPr lang="ja-JP" altLang="en-US" sz="1400"/>
              <a:t>請負契約</a:t>
            </a:r>
            <a:endParaRPr lang="ja-JP" altLang="en-US" sz="1800"/>
          </a:p>
        </p:txBody>
      </p:sp>
      <p:sp>
        <p:nvSpPr>
          <p:cNvPr id="32780" name="Oval 12"/>
          <p:cNvSpPr>
            <a:spLocks noChangeArrowheads="1"/>
          </p:cNvSpPr>
          <p:nvPr/>
        </p:nvSpPr>
        <p:spPr bwMode="auto">
          <a:xfrm>
            <a:off x="8305800" y="228600"/>
            <a:ext cx="838200" cy="381000"/>
          </a:xfrm>
          <a:prstGeom prst="ellipse">
            <a:avLst/>
          </a:prstGeom>
          <a:noFill/>
          <a:ln w="9525">
            <a:solidFill>
              <a:schemeClr val="tx1"/>
            </a:solidFill>
            <a:round/>
            <a:headEnd/>
            <a:tailEnd/>
          </a:ln>
          <a:effectLst/>
        </p:spPr>
        <p:txBody>
          <a:bodyPr wrap="none" anchor="ctr"/>
          <a:lstStyle/>
          <a:p>
            <a:pPr algn="ctr"/>
            <a:r>
              <a:rPr lang="ja-JP" altLang="en-US" sz="1400"/>
              <a:t>委任契約</a:t>
            </a:r>
            <a:endParaRPr lang="ja-JP" altLang="en-US" sz="1800"/>
          </a:p>
        </p:txBody>
      </p:sp>
      <p:sp>
        <p:nvSpPr>
          <p:cNvPr id="32781" name="Line 13"/>
          <p:cNvSpPr>
            <a:spLocks noChangeShapeType="1"/>
          </p:cNvSpPr>
          <p:nvPr/>
        </p:nvSpPr>
        <p:spPr bwMode="auto">
          <a:xfrm flipH="1">
            <a:off x="7772400" y="6629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32782" name="Line 14"/>
          <p:cNvSpPr>
            <a:spLocks noChangeShapeType="1"/>
          </p:cNvSpPr>
          <p:nvPr/>
        </p:nvSpPr>
        <p:spPr bwMode="auto">
          <a:xfrm>
            <a:off x="8153400" y="152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32783" name="Oval 15"/>
          <p:cNvSpPr>
            <a:spLocks noChangeArrowheads="1"/>
          </p:cNvSpPr>
          <p:nvPr/>
        </p:nvSpPr>
        <p:spPr bwMode="auto">
          <a:xfrm>
            <a:off x="2209800" y="5715000"/>
            <a:ext cx="2057400" cy="685800"/>
          </a:xfrm>
          <a:prstGeom prst="ellipse">
            <a:avLst/>
          </a:prstGeom>
          <a:solidFill>
            <a:schemeClr val="accent1"/>
          </a:solidFill>
          <a:ln w="9525">
            <a:solidFill>
              <a:schemeClr val="tx1"/>
            </a:solidFill>
            <a:round/>
            <a:headEnd/>
            <a:tailEnd/>
          </a:ln>
          <a:effectLst/>
        </p:spPr>
        <p:txBody>
          <a:bodyPr wrap="none" anchor="ctr"/>
          <a:lstStyle/>
          <a:p>
            <a:pPr algn="ctr"/>
            <a:r>
              <a:rPr lang="ja-JP" altLang="en-US"/>
              <a:t>「規制」運送人</a:t>
            </a:r>
          </a:p>
        </p:txBody>
      </p:sp>
      <p:sp>
        <p:nvSpPr>
          <p:cNvPr id="32784" name="Oval 16"/>
          <p:cNvSpPr>
            <a:spLocks noChangeArrowheads="1"/>
          </p:cNvSpPr>
          <p:nvPr/>
        </p:nvSpPr>
        <p:spPr bwMode="auto">
          <a:xfrm>
            <a:off x="4114800" y="4572000"/>
            <a:ext cx="1371600" cy="762000"/>
          </a:xfrm>
          <a:prstGeom prst="ellipse">
            <a:avLst/>
          </a:prstGeom>
          <a:noFill/>
          <a:ln w="38100">
            <a:solidFill>
              <a:schemeClr val="tx1"/>
            </a:solidFill>
            <a:round/>
            <a:headEnd/>
            <a:tailEnd/>
          </a:ln>
          <a:effectLst/>
        </p:spPr>
        <p:txBody>
          <a:bodyPr wrap="none" anchor="ctr"/>
          <a:lstStyle/>
          <a:p>
            <a:pPr algn="ctr"/>
            <a:r>
              <a:rPr lang="ja-JP" altLang="en-US" sz="1800"/>
              <a:t>集荷集客</a:t>
            </a:r>
          </a:p>
        </p:txBody>
      </p:sp>
      <p:sp>
        <p:nvSpPr>
          <p:cNvPr id="32785" name="Oval 17"/>
          <p:cNvSpPr>
            <a:spLocks noChangeArrowheads="1"/>
          </p:cNvSpPr>
          <p:nvPr/>
        </p:nvSpPr>
        <p:spPr bwMode="auto">
          <a:xfrm>
            <a:off x="2514600" y="5029200"/>
            <a:ext cx="1219200" cy="457200"/>
          </a:xfrm>
          <a:prstGeom prst="ellipse">
            <a:avLst/>
          </a:prstGeom>
          <a:noFill/>
          <a:ln w="9525">
            <a:solidFill>
              <a:schemeClr val="accent1"/>
            </a:solidFill>
            <a:round/>
            <a:headEnd/>
            <a:tailEnd/>
          </a:ln>
          <a:effectLst/>
        </p:spPr>
        <p:txBody>
          <a:bodyPr wrap="none" anchor="ctr"/>
          <a:lstStyle/>
          <a:p>
            <a:pPr algn="ctr"/>
            <a:r>
              <a:rPr lang="ja-JP" altLang="en-US" sz="1800"/>
              <a:t>労務管理</a:t>
            </a:r>
          </a:p>
        </p:txBody>
      </p:sp>
      <p:sp>
        <p:nvSpPr>
          <p:cNvPr id="32786" name="Oval 18"/>
          <p:cNvSpPr>
            <a:spLocks noChangeArrowheads="1"/>
          </p:cNvSpPr>
          <p:nvPr/>
        </p:nvSpPr>
        <p:spPr bwMode="auto">
          <a:xfrm>
            <a:off x="914400" y="5029200"/>
            <a:ext cx="1219200" cy="457200"/>
          </a:xfrm>
          <a:prstGeom prst="ellipse">
            <a:avLst/>
          </a:prstGeom>
          <a:noFill/>
          <a:ln w="9525">
            <a:solidFill>
              <a:schemeClr val="accent2"/>
            </a:solidFill>
            <a:round/>
            <a:headEnd/>
            <a:tailEnd/>
          </a:ln>
          <a:effectLst/>
        </p:spPr>
        <p:txBody>
          <a:bodyPr wrap="none" anchor="ctr"/>
          <a:lstStyle/>
          <a:p>
            <a:pPr algn="ctr"/>
            <a:r>
              <a:rPr lang="ja-JP" altLang="en-US" sz="1800"/>
              <a:t>設備管理</a:t>
            </a:r>
          </a:p>
        </p:txBody>
      </p:sp>
      <p:sp>
        <p:nvSpPr>
          <p:cNvPr id="32787" name="Rectangle 19"/>
          <p:cNvSpPr>
            <a:spLocks noChangeArrowheads="1"/>
          </p:cNvSpPr>
          <p:nvPr/>
        </p:nvSpPr>
        <p:spPr bwMode="auto">
          <a:xfrm>
            <a:off x="762000" y="4419600"/>
            <a:ext cx="4953000" cy="2057400"/>
          </a:xfrm>
          <a:prstGeom prst="rect">
            <a:avLst/>
          </a:prstGeom>
          <a:noFill/>
          <a:ln w="9525">
            <a:solidFill>
              <a:srgbClr val="FF0000"/>
            </a:solidFill>
            <a:prstDash val="dash"/>
            <a:miter lim="800000"/>
            <a:headEnd/>
            <a:tailEnd/>
          </a:ln>
          <a:effectLst/>
        </p:spPr>
        <p:txBody>
          <a:bodyPr wrap="none" anchor="ctr"/>
          <a:lstStyle/>
          <a:p>
            <a:endParaRPr lang="ja-JP" altLang="en-US"/>
          </a:p>
        </p:txBody>
      </p:sp>
      <p:sp>
        <p:nvSpPr>
          <p:cNvPr id="32788" name="Text Box 20"/>
          <p:cNvSpPr txBox="1">
            <a:spLocks noChangeArrowheads="1"/>
          </p:cNvSpPr>
          <p:nvPr/>
        </p:nvSpPr>
        <p:spPr bwMode="auto">
          <a:xfrm>
            <a:off x="539750" y="114300"/>
            <a:ext cx="2660650" cy="495300"/>
          </a:xfrm>
          <a:prstGeom prst="rect">
            <a:avLst/>
          </a:prstGeom>
          <a:noFill/>
          <a:ln w="38100">
            <a:solidFill>
              <a:schemeClr val="tx1"/>
            </a:solidFill>
            <a:miter lim="800000"/>
            <a:headEnd/>
            <a:tailEnd/>
          </a:ln>
          <a:effectLst/>
        </p:spPr>
        <p:txBody>
          <a:bodyPr wrap="none">
            <a:spAutoFit/>
          </a:bodyPr>
          <a:lstStyle/>
          <a:p>
            <a:pPr algn="ctr"/>
            <a:r>
              <a:rPr lang="ja-JP" altLang="en-US">
                <a:ea typeface="ＭＳ 明朝" pitchFamily="17" charset="-128"/>
              </a:rPr>
              <a:t>実運送概念の分離</a:t>
            </a:r>
          </a:p>
        </p:txBody>
      </p:sp>
      <p:sp>
        <p:nvSpPr>
          <p:cNvPr id="32789" name="AutoShape 21"/>
          <p:cNvSpPr>
            <a:spLocks noChangeArrowheads="1"/>
          </p:cNvSpPr>
          <p:nvPr/>
        </p:nvSpPr>
        <p:spPr bwMode="auto">
          <a:xfrm>
            <a:off x="1295400" y="2667000"/>
            <a:ext cx="914400" cy="1966913"/>
          </a:xfrm>
          <a:prstGeom prst="upArrow">
            <a:avLst>
              <a:gd name="adj1" fmla="val 50000"/>
              <a:gd name="adj2" fmla="val 53776"/>
            </a:avLst>
          </a:prstGeom>
          <a:noFill/>
          <a:ln w="9525">
            <a:solidFill>
              <a:schemeClr val="accent2"/>
            </a:solidFill>
            <a:miter lim="800000"/>
            <a:headEnd/>
            <a:tailEnd/>
          </a:ln>
          <a:effectLst/>
        </p:spPr>
        <p:txBody>
          <a:bodyPr vert="eaVert" wrap="none" anchor="ctr"/>
          <a:lstStyle/>
          <a:p>
            <a:pPr algn="ctr"/>
            <a:r>
              <a:rPr lang="ja-JP" altLang="en-US">
                <a:ea typeface="ＭＳ 明朝" pitchFamily="17" charset="-128"/>
              </a:rPr>
              <a:t>庸車傭船</a:t>
            </a:r>
          </a:p>
        </p:txBody>
      </p:sp>
      <p:sp>
        <p:nvSpPr>
          <p:cNvPr id="32790" name="AutoShape 22"/>
          <p:cNvSpPr>
            <a:spLocks noChangeArrowheads="1"/>
          </p:cNvSpPr>
          <p:nvPr/>
        </p:nvSpPr>
        <p:spPr bwMode="auto">
          <a:xfrm>
            <a:off x="2590800" y="2667000"/>
            <a:ext cx="914400" cy="1966913"/>
          </a:xfrm>
          <a:prstGeom prst="upArrow">
            <a:avLst>
              <a:gd name="adj1" fmla="val 50000"/>
              <a:gd name="adj2" fmla="val 53776"/>
            </a:avLst>
          </a:prstGeom>
          <a:noFill/>
          <a:ln w="9525">
            <a:solidFill>
              <a:schemeClr val="accent1"/>
            </a:solidFill>
            <a:miter lim="800000"/>
            <a:headEnd/>
            <a:tailEnd/>
          </a:ln>
          <a:effectLst/>
        </p:spPr>
        <p:txBody>
          <a:bodyPr vert="eaVert" wrap="none" anchor="ctr"/>
          <a:lstStyle/>
          <a:p>
            <a:pPr algn="ctr"/>
            <a:r>
              <a:rPr lang="ja-JP" altLang="en-US">
                <a:ea typeface="ＭＳ 明朝" pitchFamily="17" charset="-128"/>
              </a:rPr>
              <a:t>人材派遣</a:t>
            </a:r>
          </a:p>
        </p:txBody>
      </p:sp>
      <p:sp>
        <p:nvSpPr>
          <p:cNvPr id="32791" name="AutoShape 23"/>
          <p:cNvSpPr>
            <a:spLocks noChangeArrowheads="1"/>
          </p:cNvSpPr>
          <p:nvPr/>
        </p:nvSpPr>
        <p:spPr bwMode="auto">
          <a:xfrm>
            <a:off x="504825" y="2438400"/>
            <a:ext cx="1019175" cy="2438400"/>
          </a:xfrm>
          <a:prstGeom prst="upDownArrow">
            <a:avLst>
              <a:gd name="adj1" fmla="val 50000"/>
              <a:gd name="adj2" fmla="val 47850"/>
            </a:avLst>
          </a:prstGeom>
          <a:noFill/>
          <a:ln w="9525">
            <a:solidFill>
              <a:schemeClr val="accent2"/>
            </a:solidFill>
            <a:miter lim="800000"/>
            <a:headEnd/>
            <a:tailEnd/>
          </a:ln>
          <a:effectLst/>
        </p:spPr>
        <p:txBody>
          <a:bodyPr vert="eaVert" wrap="none" anchor="ctr"/>
          <a:lstStyle/>
          <a:p>
            <a:pPr algn="ctr"/>
            <a:r>
              <a:rPr lang="ja-JP" altLang="en-US" sz="1600">
                <a:ea typeface="ＭＳ 明朝" pitchFamily="17" charset="-128"/>
              </a:rPr>
              <a:t>スペースチャーター等</a:t>
            </a:r>
          </a:p>
        </p:txBody>
      </p:sp>
      <p:sp>
        <p:nvSpPr>
          <p:cNvPr id="32792" name="AutoShape 24"/>
          <p:cNvSpPr>
            <a:spLocks noChangeArrowheads="1"/>
          </p:cNvSpPr>
          <p:nvPr/>
        </p:nvSpPr>
        <p:spPr bwMode="auto">
          <a:xfrm>
            <a:off x="4238625" y="2438400"/>
            <a:ext cx="1019175" cy="2438400"/>
          </a:xfrm>
          <a:prstGeom prst="upDownArrow">
            <a:avLst>
              <a:gd name="adj1" fmla="val 50000"/>
              <a:gd name="adj2" fmla="val 47850"/>
            </a:avLst>
          </a:prstGeom>
          <a:noFill/>
          <a:ln w="9525">
            <a:solidFill>
              <a:schemeClr val="accent2"/>
            </a:solidFill>
            <a:miter lim="800000"/>
            <a:headEnd/>
            <a:tailEnd/>
          </a:ln>
          <a:effectLst/>
        </p:spPr>
        <p:txBody>
          <a:bodyPr vert="eaVert" wrap="none" anchor="ctr"/>
          <a:lstStyle/>
          <a:p>
            <a:pPr algn="ctr"/>
            <a:r>
              <a:rPr lang="ja-JP" altLang="en-US" sz="1600">
                <a:ea typeface="ＭＳ 明朝" pitchFamily="17" charset="-128"/>
              </a:rPr>
              <a:t>アライアンス等</a:t>
            </a:r>
          </a:p>
        </p:txBody>
      </p:sp>
      <p:sp>
        <p:nvSpPr>
          <p:cNvPr id="32793" name="Text Box 25"/>
          <p:cNvSpPr txBox="1">
            <a:spLocks noChangeArrowheads="1"/>
          </p:cNvSpPr>
          <p:nvPr/>
        </p:nvSpPr>
        <p:spPr bwMode="auto">
          <a:xfrm>
            <a:off x="5157788" y="3087688"/>
            <a:ext cx="733425" cy="1255712"/>
          </a:xfrm>
          <a:prstGeom prst="rect">
            <a:avLst/>
          </a:prstGeom>
          <a:noFill/>
          <a:ln w="9525">
            <a:noFill/>
            <a:miter lim="800000"/>
            <a:headEnd/>
            <a:tailEnd/>
          </a:ln>
          <a:effectLst/>
        </p:spPr>
        <p:txBody>
          <a:bodyPr vert="eaVert" wrap="none">
            <a:spAutoFit/>
          </a:bodyPr>
          <a:lstStyle/>
          <a:p>
            <a:r>
              <a:rPr lang="ja-JP" altLang="en-US" sz="1800"/>
              <a:t>共同運航</a:t>
            </a:r>
          </a:p>
          <a:p>
            <a:r>
              <a:rPr lang="ja-JP" altLang="en-US" sz="1800"/>
              <a:t>コードシェア</a:t>
            </a:r>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 3"/>
          <p:cNvSpPr>
            <a:spLocks noGrp="1"/>
          </p:cNvSpPr>
          <p:nvPr>
            <p:ph type="sldNum" sz="quarter" idx="12"/>
          </p:nvPr>
        </p:nvSpPr>
        <p:spPr/>
        <p:txBody>
          <a:bodyPr/>
          <a:lstStyle/>
          <a:p>
            <a:fld id="{CB8B60F7-093C-405E-81CD-55D732F50ACD}" type="slidenum">
              <a:rPr lang="en-US" altLang="ja-JP"/>
              <a:pPr/>
              <a:t>15</a:t>
            </a:fld>
            <a:endParaRPr lang="en-US" altLang="ja-JP"/>
          </a:p>
        </p:txBody>
      </p:sp>
      <p:sp>
        <p:nvSpPr>
          <p:cNvPr id="133122" name="Rectangle 2"/>
          <p:cNvSpPr>
            <a:spLocks noChangeArrowheads="1"/>
          </p:cNvSpPr>
          <p:nvPr/>
        </p:nvSpPr>
        <p:spPr bwMode="auto">
          <a:xfrm>
            <a:off x="1295400" y="838200"/>
            <a:ext cx="7086600" cy="762000"/>
          </a:xfrm>
          <a:prstGeom prst="rect">
            <a:avLst/>
          </a:prstGeom>
          <a:solidFill>
            <a:schemeClr val="bg1"/>
          </a:solidFill>
          <a:ln w="57150">
            <a:solidFill>
              <a:schemeClr val="tx1"/>
            </a:solidFill>
            <a:miter lim="800000"/>
            <a:headEnd/>
            <a:tailEnd/>
          </a:ln>
          <a:effectLst/>
        </p:spPr>
        <p:txBody>
          <a:bodyPr wrap="none" anchor="ctr"/>
          <a:lstStyle/>
          <a:p>
            <a:pPr algn="ctr"/>
            <a:r>
              <a:rPr lang="ja-JP" altLang="en-US" sz="4400"/>
              <a:t>　自動車運送機能の分化</a:t>
            </a:r>
          </a:p>
        </p:txBody>
      </p:sp>
      <p:sp>
        <p:nvSpPr>
          <p:cNvPr id="133123" name="Rectangle 3"/>
          <p:cNvSpPr>
            <a:spLocks noChangeArrowheads="1"/>
          </p:cNvSpPr>
          <p:nvPr/>
        </p:nvSpPr>
        <p:spPr bwMode="auto">
          <a:xfrm>
            <a:off x="2438400" y="2057400"/>
            <a:ext cx="4038600" cy="838200"/>
          </a:xfrm>
          <a:prstGeom prst="rect">
            <a:avLst/>
          </a:prstGeom>
          <a:solidFill>
            <a:schemeClr val="bg1"/>
          </a:solidFill>
          <a:ln w="57150">
            <a:solidFill>
              <a:schemeClr val="tx1"/>
            </a:solidFill>
            <a:miter lim="800000"/>
            <a:headEnd/>
            <a:tailEnd/>
          </a:ln>
          <a:effectLst/>
        </p:spPr>
        <p:txBody>
          <a:bodyPr wrap="none" anchor="ctr"/>
          <a:lstStyle/>
          <a:p>
            <a:pPr algn="ctr"/>
            <a:r>
              <a:rPr lang="ja-JP" altLang="en-US" sz="4400"/>
              <a:t>車両管理</a:t>
            </a:r>
          </a:p>
        </p:txBody>
      </p:sp>
      <p:sp>
        <p:nvSpPr>
          <p:cNvPr id="133124" name="Rectangle 4"/>
          <p:cNvSpPr>
            <a:spLocks noChangeArrowheads="1"/>
          </p:cNvSpPr>
          <p:nvPr/>
        </p:nvSpPr>
        <p:spPr bwMode="auto">
          <a:xfrm>
            <a:off x="2438400" y="3352800"/>
            <a:ext cx="4038600" cy="838200"/>
          </a:xfrm>
          <a:prstGeom prst="rect">
            <a:avLst/>
          </a:prstGeom>
          <a:solidFill>
            <a:schemeClr val="bg1"/>
          </a:solidFill>
          <a:ln w="57150">
            <a:solidFill>
              <a:schemeClr val="tx1"/>
            </a:solidFill>
            <a:miter lim="800000"/>
            <a:headEnd/>
            <a:tailEnd/>
          </a:ln>
          <a:effectLst/>
        </p:spPr>
        <p:txBody>
          <a:bodyPr wrap="none" anchor="ctr"/>
          <a:lstStyle/>
          <a:p>
            <a:pPr algn="dist"/>
            <a:r>
              <a:rPr lang="ja-JP" altLang="en-US" sz="4400"/>
              <a:t>ドライバー管理</a:t>
            </a:r>
          </a:p>
        </p:txBody>
      </p:sp>
      <p:sp>
        <p:nvSpPr>
          <p:cNvPr id="133125" name="Rectangle 5"/>
          <p:cNvSpPr>
            <a:spLocks noChangeArrowheads="1"/>
          </p:cNvSpPr>
          <p:nvPr/>
        </p:nvSpPr>
        <p:spPr bwMode="auto">
          <a:xfrm>
            <a:off x="2362200" y="4572000"/>
            <a:ext cx="4038600" cy="838200"/>
          </a:xfrm>
          <a:prstGeom prst="rect">
            <a:avLst/>
          </a:prstGeom>
          <a:solidFill>
            <a:schemeClr val="bg1"/>
          </a:solidFill>
          <a:ln w="57150">
            <a:solidFill>
              <a:schemeClr val="tx1"/>
            </a:solidFill>
            <a:miter lim="800000"/>
            <a:headEnd/>
            <a:tailEnd/>
          </a:ln>
          <a:effectLst/>
        </p:spPr>
        <p:txBody>
          <a:bodyPr wrap="none" anchor="ctr"/>
          <a:lstStyle/>
          <a:p>
            <a:pPr algn="ctr"/>
            <a:r>
              <a:rPr lang="ja-JP" altLang="en-US" sz="4400"/>
              <a:t>集客管理</a:t>
            </a:r>
          </a:p>
        </p:txBody>
      </p:sp>
      <p:sp>
        <p:nvSpPr>
          <p:cNvPr id="133126" name="Text Box 6"/>
          <p:cNvSpPr txBox="1">
            <a:spLocks noChangeArrowheads="1"/>
          </p:cNvSpPr>
          <p:nvPr/>
        </p:nvSpPr>
        <p:spPr bwMode="auto">
          <a:xfrm>
            <a:off x="6629400" y="3168650"/>
            <a:ext cx="2470150" cy="641350"/>
          </a:xfrm>
          <a:prstGeom prst="rect">
            <a:avLst/>
          </a:prstGeom>
          <a:noFill/>
          <a:ln w="9525">
            <a:noFill/>
            <a:miter lim="800000"/>
            <a:headEnd/>
            <a:tailEnd/>
          </a:ln>
          <a:effectLst/>
        </p:spPr>
        <p:txBody>
          <a:bodyPr wrap="none">
            <a:spAutoFit/>
          </a:bodyPr>
          <a:lstStyle/>
          <a:p>
            <a:r>
              <a:rPr lang="ja-JP" altLang="en-US" sz="3600"/>
              <a:t>運転手派遣</a:t>
            </a:r>
          </a:p>
        </p:txBody>
      </p:sp>
      <p:sp>
        <p:nvSpPr>
          <p:cNvPr id="133127" name="Text Box 7"/>
          <p:cNvSpPr txBox="1">
            <a:spLocks noChangeArrowheads="1"/>
          </p:cNvSpPr>
          <p:nvPr/>
        </p:nvSpPr>
        <p:spPr bwMode="auto">
          <a:xfrm>
            <a:off x="6704013" y="1949450"/>
            <a:ext cx="2135187" cy="641350"/>
          </a:xfrm>
          <a:prstGeom prst="rect">
            <a:avLst/>
          </a:prstGeom>
          <a:noFill/>
          <a:ln w="9525">
            <a:noFill/>
            <a:miter lim="800000"/>
            <a:headEnd/>
            <a:tailEnd/>
          </a:ln>
          <a:effectLst/>
        </p:spPr>
        <p:txBody>
          <a:bodyPr wrap="none">
            <a:spAutoFit/>
          </a:bodyPr>
          <a:lstStyle/>
          <a:p>
            <a:r>
              <a:rPr lang="ja-JP" altLang="en-US" sz="3600"/>
              <a:t>レンタカー</a:t>
            </a:r>
            <a:endParaRPr lang="ja-JP" altLang="en-US"/>
          </a:p>
        </p:txBody>
      </p:sp>
      <p:sp>
        <p:nvSpPr>
          <p:cNvPr id="133128" name="Text Box 8"/>
          <p:cNvSpPr txBox="1">
            <a:spLocks noChangeArrowheads="1"/>
          </p:cNvSpPr>
          <p:nvPr/>
        </p:nvSpPr>
        <p:spPr bwMode="auto">
          <a:xfrm>
            <a:off x="6629400" y="3854450"/>
            <a:ext cx="2012950" cy="641350"/>
          </a:xfrm>
          <a:prstGeom prst="rect">
            <a:avLst/>
          </a:prstGeom>
          <a:noFill/>
          <a:ln w="9525">
            <a:noFill/>
            <a:miter lim="800000"/>
            <a:headEnd/>
            <a:tailEnd/>
          </a:ln>
          <a:effectLst/>
        </p:spPr>
        <p:txBody>
          <a:bodyPr wrap="none">
            <a:spAutoFit/>
          </a:bodyPr>
          <a:lstStyle/>
          <a:p>
            <a:r>
              <a:rPr lang="ja-JP" altLang="en-US" sz="3600"/>
              <a:t>運転代行</a:t>
            </a:r>
            <a:endParaRPr lang="ja-JP" altLang="en-US"/>
          </a:p>
        </p:txBody>
      </p:sp>
      <p:sp>
        <p:nvSpPr>
          <p:cNvPr id="133129" name="Text Box 9"/>
          <p:cNvSpPr txBox="1">
            <a:spLocks noChangeArrowheads="1"/>
          </p:cNvSpPr>
          <p:nvPr/>
        </p:nvSpPr>
        <p:spPr bwMode="auto">
          <a:xfrm>
            <a:off x="6667500" y="2559050"/>
            <a:ext cx="2012950" cy="641350"/>
          </a:xfrm>
          <a:prstGeom prst="rect">
            <a:avLst/>
          </a:prstGeom>
          <a:noFill/>
          <a:ln w="9525">
            <a:noFill/>
            <a:miter lim="800000"/>
            <a:headEnd/>
            <a:tailEnd/>
          </a:ln>
          <a:effectLst/>
        </p:spPr>
        <p:txBody>
          <a:bodyPr wrap="none">
            <a:spAutoFit/>
          </a:bodyPr>
          <a:lstStyle/>
          <a:p>
            <a:r>
              <a:rPr lang="ja-JP" altLang="en-US" sz="3600"/>
              <a:t>運転管理</a:t>
            </a:r>
          </a:p>
        </p:txBody>
      </p:sp>
      <p:sp>
        <p:nvSpPr>
          <p:cNvPr id="133130" name="Text Box 10"/>
          <p:cNvSpPr txBox="1">
            <a:spLocks noChangeArrowheads="1"/>
          </p:cNvSpPr>
          <p:nvPr/>
        </p:nvSpPr>
        <p:spPr bwMode="auto">
          <a:xfrm>
            <a:off x="6673850" y="4495800"/>
            <a:ext cx="2470150" cy="641350"/>
          </a:xfrm>
          <a:prstGeom prst="rect">
            <a:avLst/>
          </a:prstGeom>
          <a:noFill/>
          <a:ln w="9525">
            <a:noFill/>
            <a:miter lim="800000"/>
            <a:headEnd/>
            <a:tailEnd/>
          </a:ln>
          <a:effectLst/>
        </p:spPr>
        <p:txBody>
          <a:bodyPr wrap="none">
            <a:spAutoFit/>
          </a:bodyPr>
          <a:lstStyle/>
          <a:p>
            <a:r>
              <a:rPr lang="ja-JP" altLang="en-US" sz="3600"/>
              <a:t>主催旅行業</a:t>
            </a:r>
            <a:endParaRPr lang="ja-JP" altLang="en-US"/>
          </a:p>
        </p:txBody>
      </p:sp>
      <p:sp>
        <p:nvSpPr>
          <p:cNvPr id="133131" name="Oval 11"/>
          <p:cNvSpPr>
            <a:spLocks noChangeArrowheads="1"/>
          </p:cNvSpPr>
          <p:nvPr/>
        </p:nvSpPr>
        <p:spPr bwMode="auto">
          <a:xfrm>
            <a:off x="304800" y="2057400"/>
            <a:ext cx="1600200" cy="990600"/>
          </a:xfrm>
          <a:prstGeom prst="ellipse">
            <a:avLst/>
          </a:prstGeom>
          <a:solidFill>
            <a:schemeClr val="bg1"/>
          </a:solidFill>
          <a:ln w="9525">
            <a:solidFill>
              <a:schemeClr val="tx1"/>
            </a:solidFill>
            <a:round/>
            <a:headEnd/>
            <a:tailEnd/>
          </a:ln>
          <a:effectLst/>
        </p:spPr>
        <p:txBody>
          <a:bodyPr wrap="none" anchor="ctr"/>
          <a:lstStyle/>
          <a:p>
            <a:pPr algn="ctr"/>
            <a:r>
              <a:rPr lang="ja-JP" altLang="en-US" sz="3600"/>
              <a:t>賃貸借</a:t>
            </a:r>
            <a:endParaRPr lang="ja-JP" altLang="en-US"/>
          </a:p>
        </p:txBody>
      </p:sp>
      <p:sp>
        <p:nvSpPr>
          <p:cNvPr id="133132" name="Oval 12"/>
          <p:cNvSpPr>
            <a:spLocks noChangeArrowheads="1"/>
          </p:cNvSpPr>
          <p:nvPr/>
        </p:nvSpPr>
        <p:spPr bwMode="auto">
          <a:xfrm>
            <a:off x="304800" y="3276600"/>
            <a:ext cx="1600200" cy="990600"/>
          </a:xfrm>
          <a:prstGeom prst="ellipse">
            <a:avLst/>
          </a:prstGeom>
          <a:solidFill>
            <a:schemeClr val="bg1"/>
          </a:solidFill>
          <a:ln w="9525">
            <a:solidFill>
              <a:schemeClr val="tx1"/>
            </a:solidFill>
            <a:round/>
            <a:headEnd/>
            <a:tailEnd/>
          </a:ln>
          <a:effectLst/>
        </p:spPr>
        <p:txBody>
          <a:bodyPr wrap="none" anchor="ctr"/>
          <a:lstStyle/>
          <a:p>
            <a:pPr algn="ctr"/>
            <a:r>
              <a:rPr lang="ja-JP" altLang="en-US" sz="3600"/>
              <a:t>労働法</a:t>
            </a:r>
            <a:endParaRPr lang="ja-JP" altLang="en-US"/>
          </a:p>
        </p:txBody>
      </p:sp>
      <p:sp>
        <p:nvSpPr>
          <p:cNvPr id="133133" name="Oval 13"/>
          <p:cNvSpPr>
            <a:spLocks noChangeArrowheads="1"/>
          </p:cNvSpPr>
          <p:nvPr/>
        </p:nvSpPr>
        <p:spPr bwMode="auto">
          <a:xfrm>
            <a:off x="152400" y="4419600"/>
            <a:ext cx="2057400" cy="1143000"/>
          </a:xfrm>
          <a:prstGeom prst="ellipse">
            <a:avLst/>
          </a:prstGeom>
          <a:solidFill>
            <a:schemeClr val="bg1"/>
          </a:solidFill>
          <a:ln w="9525">
            <a:solidFill>
              <a:schemeClr val="tx1"/>
            </a:solidFill>
            <a:round/>
            <a:headEnd/>
            <a:tailEnd/>
          </a:ln>
          <a:effectLst/>
        </p:spPr>
        <p:txBody>
          <a:bodyPr wrap="none" anchor="ctr"/>
          <a:lstStyle/>
          <a:p>
            <a:pPr algn="ctr"/>
            <a:r>
              <a:rPr lang="ja-JP" altLang="en-US" sz="3600"/>
              <a:t>旅行業法</a:t>
            </a:r>
            <a:endParaRPr lang="ja-JP" altLang="en-US"/>
          </a:p>
        </p:txBody>
      </p:sp>
      <p:sp>
        <p:nvSpPr>
          <p:cNvPr id="133134" name="Text Box 14"/>
          <p:cNvSpPr txBox="1">
            <a:spLocks noChangeArrowheads="1"/>
          </p:cNvSpPr>
          <p:nvPr/>
        </p:nvSpPr>
        <p:spPr bwMode="auto">
          <a:xfrm>
            <a:off x="5580063" y="5883275"/>
            <a:ext cx="3384550" cy="641350"/>
          </a:xfrm>
          <a:prstGeom prst="rect">
            <a:avLst/>
          </a:prstGeom>
          <a:noFill/>
          <a:ln w="9525">
            <a:noFill/>
            <a:miter lim="800000"/>
            <a:headEnd/>
            <a:tailEnd/>
          </a:ln>
          <a:effectLst/>
        </p:spPr>
        <p:txBody>
          <a:bodyPr wrap="none">
            <a:spAutoFit/>
          </a:bodyPr>
          <a:lstStyle/>
          <a:p>
            <a:r>
              <a:rPr lang="ja-JP" altLang="en-US" sz="3600"/>
              <a:t>総合旅客運送業</a:t>
            </a:r>
            <a:endParaRPr lang="ja-JP" altLang="en-US"/>
          </a:p>
        </p:txBody>
      </p:sp>
      <p:sp>
        <p:nvSpPr>
          <p:cNvPr id="133135" name="AutoShape 15"/>
          <p:cNvSpPr>
            <a:spLocks noChangeArrowheads="1"/>
          </p:cNvSpPr>
          <p:nvPr/>
        </p:nvSpPr>
        <p:spPr bwMode="auto">
          <a:xfrm>
            <a:off x="7523163" y="5445125"/>
            <a:ext cx="865187" cy="288925"/>
          </a:xfrm>
          <a:prstGeom prst="downArrow">
            <a:avLst>
              <a:gd name="adj1" fmla="val 50000"/>
              <a:gd name="adj2" fmla="val 25000"/>
            </a:avLst>
          </a:prstGeom>
          <a:solidFill>
            <a:srgbClr val="CCFFCC"/>
          </a:solidFill>
          <a:ln w="9525">
            <a:solidFill>
              <a:schemeClr val="tx1"/>
            </a:solidFill>
            <a:miter lim="800000"/>
            <a:headEnd/>
            <a:tailEnd/>
          </a:ln>
          <a:effectLst/>
        </p:spPr>
        <p:txBody>
          <a:bodyPr vert="eaVert" wrap="none" anchor="ctr"/>
          <a:lstStyle/>
          <a:p>
            <a:endParaRPr lang="ja-JP" altLang="en-US"/>
          </a:p>
        </p:txBody>
      </p:sp>
      <p:sp>
        <p:nvSpPr>
          <p:cNvPr id="133136" name="Text Box 16"/>
          <p:cNvSpPr txBox="1">
            <a:spLocks noChangeArrowheads="1"/>
          </p:cNvSpPr>
          <p:nvPr/>
        </p:nvSpPr>
        <p:spPr bwMode="auto">
          <a:xfrm>
            <a:off x="12700" y="5694363"/>
            <a:ext cx="5043488" cy="519112"/>
          </a:xfrm>
          <a:prstGeom prst="rect">
            <a:avLst/>
          </a:prstGeom>
          <a:noFill/>
          <a:ln w="9525">
            <a:noFill/>
            <a:miter lim="800000"/>
            <a:headEnd/>
            <a:tailEnd/>
          </a:ln>
          <a:effectLst/>
        </p:spPr>
        <p:txBody>
          <a:bodyPr wrap="none">
            <a:spAutoFit/>
          </a:bodyPr>
          <a:lstStyle/>
          <a:p>
            <a:r>
              <a:rPr lang="ja-JP" altLang="en-US" sz="2800"/>
              <a:t>一種運転免許　自家用有償運送</a:t>
            </a:r>
          </a:p>
        </p:txBody>
      </p:sp>
      <p:sp>
        <p:nvSpPr>
          <p:cNvPr id="133137" name="Text Box 17"/>
          <p:cNvSpPr txBox="1">
            <a:spLocks noChangeArrowheads="1"/>
          </p:cNvSpPr>
          <p:nvPr/>
        </p:nvSpPr>
        <p:spPr bwMode="auto">
          <a:xfrm>
            <a:off x="17463" y="6172200"/>
            <a:ext cx="5059362" cy="519113"/>
          </a:xfrm>
          <a:prstGeom prst="rect">
            <a:avLst/>
          </a:prstGeom>
          <a:noFill/>
          <a:ln w="9525">
            <a:noFill/>
            <a:miter lim="800000"/>
            <a:headEnd/>
            <a:tailEnd/>
          </a:ln>
          <a:effectLst/>
        </p:spPr>
        <p:txBody>
          <a:bodyPr>
            <a:spAutoFit/>
          </a:bodyPr>
          <a:lstStyle/>
          <a:p>
            <a:r>
              <a:rPr lang="ja-JP" altLang="en-US" sz="2800"/>
              <a:t>二種運転免許　運転代行</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タクシー配車アプリ</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9695999993819688E2E69A9E948DE2E6E2E0E0E2E3E7869BE2E2E2E2-DSKKZO8282205005022015TI0000-PB1-3"/>
          <p:cNvPicPr>
            <a:picLocks noChangeAspect="1" noChangeArrowheads="1"/>
          </p:cNvPicPr>
          <p:nvPr/>
        </p:nvPicPr>
        <p:blipFill>
          <a:blip r:embed="rId3" cstate="print"/>
          <a:srcRect/>
          <a:stretch>
            <a:fillRect/>
          </a:stretch>
        </p:blipFill>
        <p:spPr bwMode="auto">
          <a:xfrm>
            <a:off x="1163687" y="44624"/>
            <a:ext cx="6216625" cy="675720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827584" y="404664"/>
            <a:ext cx="5976664" cy="5904656"/>
          </a:xfrm>
          <a:prstGeom prst="rect">
            <a:avLst/>
          </a:prstGeom>
          <a:noFill/>
          <a:ln w="9525">
            <a:solidFill>
              <a:schemeClr val="tx1"/>
            </a:solidFill>
            <a:miter lim="800000"/>
            <a:headEnd/>
            <a:tailEnd/>
          </a:ln>
          <a:effectLst/>
        </p:spPr>
        <p:txBody>
          <a:bodyPr wrap="none" anchor="ctr"/>
          <a:lstStyle/>
          <a:p>
            <a:endParaRPr lang="ja-JP" altLang="en-US"/>
          </a:p>
        </p:txBody>
      </p:sp>
      <p:sp>
        <p:nvSpPr>
          <p:cNvPr id="17411" name="Line 3"/>
          <p:cNvSpPr>
            <a:spLocks noChangeShapeType="1"/>
          </p:cNvSpPr>
          <p:nvPr/>
        </p:nvSpPr>
        <p:spPr bwMode="auto">
          <a:xfrm flipH="1">
            <a:off x="323528" y="3212976"/>
            <a:ext cx="8640960" cy="0"/>
          </a:xfrm>
          <a:prstGeom prst="line">
            <a:avLst/>
          </a:prstGeom>
          <a:noFill/>
          <a:ln w="38100">
            <a:solidFill>
              <a:schemeClr val="tx1"/>
            </a:solidFill>
            <a:round/>
            <a:headEnd/>
            <a:tailEnd/>
          </a:ln>
          <a:effectLst/>
        </p:spPr>
        <p:txBody>
          <a:bodyPr wrap="none" anchor="ctr"/>
          <a:lstStyle/>
          <a:p>
            <a:endParaRPr lang="ja-JP" altLang="en-US"/>
          </a:p>
        </p:txBody>
      </p:sp>
      <p:sp>
        <p:nvSpPr>
          <p:cNvPr id="17422" name="Oval 14"/>
          <p:cNvSpPr>
            <a:spLocks noChangeArrowheads="1"/>
          </p:cNvSpPr>
          <p:nvPr/>
        </p:nvSpPr>
        <p:spPr bwMode="auto">
          <a:xfrm>
            <a:off x="3851920" y="4221088"/>
            <a:ext cx="2952328" cy="1080120"/>
          </a:xfrm>
          <a:prstGeom prst="ellipse">
            <a:avLst/>
          </a:prstGeom>
          <a:solidFill>
            <a:srgbClr val="FFFF00"/>
          </a:solidFill>
          <a:ln w="12700">
            <a:solidFill>
              <a:schemeClr val="tx1"/>
            </a:solidFill>
            <a:prstDash val="lgDashDotDot"/>
            <a:round/>
            <a:headEnd/>
            <a:tailEnd/>
          </a:ln>
          <a:effectLst/>
        </p:spPr>
        <p:txBody>
          <a:bodyPr wrap="none" anchor="ctr"/>
          <a:lstStyle/>
          <a:p>
            <a:pPr algn="ctr"/>
            <a:r>
              <a:rPr lang="ja-JP" altLang="en-US" sz="4000" dirty="0" smtClean="0">
                <a:latin typeface="Times New Roman" pitchFamily="18" charset="0"/>
              </a:rPr>
              <a:t>無料タクシー</a:t>
            </a:r>
            <a:endParaRPr lang="ja-JP" altLang="en-US" sz="4000" dirty="0">
              <a:latin typeface="Times New Roman" pitchFamily="18" charset="0"/>
            </a:endParaRPr>
          </a:p>
        </p:txBody>
      </p:sp>
      <p:sp>
        <p:nvSpPr>
          <p:cNvPr id="17426" name="Line 18"/>
          <p:cNvSpPr>
            <a:spLocks noChangeShapeType="1"/>
          </p:cNvSpPr>
          <p:nvPr/>
        </p:nvSpPr>
        <p:spPr bwMode="auto">
          <a:xfrm>
            <a:off x="8244408" y="2420888"/>
            <a:ext cx="0" cy="1584176"/>
          </a:xfrm>
          <a:prstGeom prst="line">
            <a:avLst/>
          </a:prstGeom>
          <a:noFill/>
          <a:ln w="57150">
            <a:solidFill>
              <a:schemeClr val="tx1"/>
            </a:solidFill>
            <a:round/>
            <a:headEnd type="triangle" w="med" len="med"/>
            <a:tailEnd type="triangle" w="med" len="med"/>
          </a:ln>
          <a:effectLst/>
        </p:spPr>
        <p:txBody>
          <a:bodyPr wrap="none" anchor="ctr"/>
          <a:lstStyle/>
          <a:p>
            <a:endParaRPr lang="ja-JP" altLang="en-US"/>
          </a:p>
        </p:txBody>
      </p:sp>
      <p:sp>
        <p:nvSpPr>
          <p:cNvPr id="17427" name="Text Box 19"/>
          <p:cNvSpPr txBox="1">
            <a:spLocks noChangeArrowheads="1"/>
          </p:cNvSpPr>
          <p:nvPr/>
        </p:nvSpPr>
        <p:spPr bwMode="auto">
          <a:xfrm>
            <a:off x="7681892" y="1628800"/>
            <a:ext cx="1210588" cy="707886"/>
          </a:xfrm>
          <a:prstGeom prst="rect">
            <a:avLst/>
          </a:prstGeom>
          <a:noFill/>
          <a:ln w="9525">
            <a:solidFill>
              <a:srgbClr val="FF0000"/>
            </a:solidFill>
            <a:miter lim="800000"/>
            <a:headEnd/>
            <a:tailEnd/>
          </a:ln>
          <a:effectLst/>
        </p:spPr>
        <p:txBody>
          <a:bodyPr wrap="none">
            <a:spAutoFit/>
          </a:bodyPr>
          <a:lstStyle/>
          <a:p>
            <a:r>
              <a:rPr lang="ja-JP" altLang="en-US" sz="4000" dirty="0">
                <a:solidFill>
                  <a:srgbClr val="FF0000"/>
                </a:solidFill>
                <a:latin typeface="Times New Roman" pitchFamily="18" charset="0"/>
              </a:rPr>
              <a:t>有償</a:t>
            </a:r>
          </a:p>
        </p:txBody>
      </p:sp>
      <p:sp>
        <p:nvSpPr>
          <p:cNvPr id="17428" name="Text Box 20"/>
          <p:cNvSpPr txBox="1">
            <a:spLocks noChangeArrowheads="1"/>
          </p:cNvSpPr>
          <p:nvPr/>
        </p:nvSpPr>
        <p:spPr bwMode="auto">
          <a:xfrm>
            <a:off x="7609884" y="4449306"/>
            <a:ext cx="1210588" cy="707886"/>
          </a:xfrm>
          <a:prstGeom prst="rect">
            <a:avLst/>
          </a:prstGeom>
          <a:noFill/>
          <a:ln w="9525">
            <a:solidFill>
              <a:schemeClr val="accent2"/>
            </a:solidFill>
            <a:miter lim="800000"/>
            <a:headEnd/>
            <a:tailEnd/>
          </a:ln>
          <a:effectLst/>
        </p:spPr>
        <p:txBody>
          <a:bodyPr wrap="none">
            <a:spAutoFit/>
          </a:bodyPr>
          <a:lstStyle/>
          <a:p>
            <a:r>
              <a:rPr lang="ja-JP" altLang="en-US" sz="4000" dirty="0">
                <a:solidFill>
                  <a:schemeClr val="accent2"/>
                </a:solidFill>
                <a:latin typeface="Times New Roman" pitchFamily="18" charset="0"/>
              </a:rPr>
              <a:t>無償</a:t>
            </a:r>
          </a:p>
        </p:txBody>
      </p:sp>
      <p:sp>
        <p:nvSpPr>
          <p:cNvPr id="17429" name="Text Box 21"/>
          <p:cNvSpPr txBox="1">
            <a:spLocks noChangeArrowheads="1"/>
          </p:cNvSpPr>
          <p:nvPr/>
        </p:nvSpPr>
        <p:spPr bwMode="auto">
          <a:xfrm>
            <a:off x="1835696" y="3214717"/>
            <a:ext cx="4373313" cy="646331"/>
          </a:xfrm>
          <a:prstGeom prst="rect">
            <a:avLst/>
          </a:prstGeom>
          <a:noFill/>
          <a:ln w="9525">
            <a:noFill/>
            <a:miter lim="800000"/>
            <a:headEnd/>
            <a:tailEnd/>
          </a:ln>
          <a:effectLst/>
        </p:spPr>
        <p:txBody>
          <a:bodyPr wrap="none">
            <a:spAutoFit/>
          </a:bodyPr>
          <a:lstStyle/>
          <a:p>
            <a:r>
              <a:rPr lang="ja-JP" altLang="en-US" sz="3600" dirty="0" smtClean="0">
                <a:latin typeface="Times New Roman" pitchFamily="18" charset="0"/>
              </a:rPr>
              <a:t>Ｇｏｏｇｌｅ料に含まれる</a:t>
            </a:r>
            <a:endParaRPr lang="ja-JP" altLang="en-US" sz="3600" dirty="0">
              <a:latin typeface="Times New Roman" pitchFamily="18" charset="0"/>
            </a:endParaRPr>
          </a:p>
        </p:txBody>
      </p:sp>
      <p:sp>
        <p:nvSpPr>
          <p:cNvPr id="17430" name="Text Box 22"/>
          <p:cNvSpPr txBox="1">
            <a:spLocks noChangeArrowheads="1"/>
          </p:cNvSpPr>
          <p:nvPr/>
        </p:nvSpPr>
        <p:spPr bwMode="auto">
          <a:xfrm>
            <a:off x="1547664" y="2422629"/>
            <a:ext cx="4826962" cy="646331"/>
          </a:xfrm>
          <a:prstGeom prst="rect">
            <a:avLst/>
          </a:prstGeom>
          <a:noFill/>
          <a:ln w="9525">
            <a:noFill/>
            <a:miter lim="800000"/>
            <a:headEnd/>
            <a:tailEnd/>
          </a:ln>
          <a:effectLst/>
        </p:spPr>
        <p:txBody>
          <a:bodyPr wrap="none">
            <a:spAutoFit/>
          </a:bodyPr>
          <a:lstStyle/>
          <a:p>
            <a:r>
              <a:rPr lang="ja-JP" altLang="en-US" sz="3600" dirty="0" smtClean="0">
                <a:latin typeface="Times New Roman" pitchFamily="18" charset="0"/>
              </a:rPr>
              <a:t>Ｇｏｏｇｌｅ料に含まれない</a:t>
            </a:r>
            <a:endParaRPr lang="ja-JP" altLang="en-US" sz="3600" dirty="0">
              <a:latin typeface="Times New Roman" pitchFamily="18" charset="0"/>
            </a:endParaRPr>
          </a:p>
        </p:txBody>
      </p:sp>
      <p:sp>
        <p:nvSpPr>
          <p:cNvPr id="17431" name="Text Box 23"/>
          <p:cNvSpPr txBox="1">
            <a:spLocks noChangeArrowheads="1"/>
          </p:cNvSpPr>
          <p:nvPr/>
        </p:nvSpPr>
        <p:spPr bwMode="auto">
          <a:xfrm>
            <a:off x="6804248" y="1491765"/>
            <a:ext cx="738664" cy="3665427"/>
          </a:xfrm>
          <a:prstGeom prst="rect">
            <a:avLst/>
          </a:prstGeom>
          <a:noFill/>
          <a:ln w="9525">
            <a:noFill/>
            <a:miter lim="800000"/>
            <a:headEnd/>
            <a:tailEnd/>
          </a:ln>
          <a:effectLst/>
        </p:spPr>
        <p:txBody>
          <a:bodyPr vert="eaVert" wrap="none">
            <a:spAutoFit/>
          </a:bodyPr>
          <a:lstStyle/>
          <a:p>
            <a:r>
              <a:rPr lang="ja-JP" altLang="en-US" sz="3600" dirty="0">
                <a:latin typeface="Times New Roman" pitchFamily="18" charset="0"/>
              </a:rPr>
              <a:t>経営者のポリシー</a:t>
            </a:r>
          </a:p>
        </p:txBody>
      </p:sp>
      <p:sp>
        <p:nvSpPr>
          <p:cNvPr id="42" name="Oval 14"/>
          <p:cNvSpPr>
            <a:spLocks noChangeArrowheads="1"/>
          </p:cNvSpPr>
          <p:nvPr/>
        </p:nvSpPr>
        <p:spPr bwMode="auto">
          <a:xfrm>
            <a:off x="3923928" y="1700808"/>
            <a:ext cx="2880320" cy="792088"/>
          </a:xfrm>
          <a:prstGeom prst="ellipse">
            <a:avLst/>
          </a:prstGeom>
          <a:solidFill>
            <a:srgbClr val="FFFF00"/>
          </a:solidFill>
          <a:ln w="19050">
            <a:solidFill>
              <a:schemeClr val="tx1"/>
            </a:solidFill>
            <a:prstDash val="lgDashDotDot"/>
            <a:round/>
            <a:headEnd/>
            <a:tailEnd/>
          </a:ln>
          <a:effectLst/>
        </p:spPr>
        <p:txBody>
          <a:bodyPr wrap="none" anchor="ctr"/>
          <a:lstStyle/>
          <a:p>
            <a:pPr algn="ctr"/>
            <a:r>
              <a:rPr lang="ja-JP" altLang="en-US" sz="4000" dirty="0" smtClean="0">
                <a:latin typeface="Times New Roman" pitchFamily="18" charset="0"/>
              </a:rPr>
              <a:t>有料宿泊</a:t>
            </a:r>
            <a:endParaRPr lang="ja-JP" altLang="en-US" sz="4000" dirty="0">
              <a:latin typeface="Times New Roman" pitchFamily="18" charset="0"/>
            </a:endParaRPr>
          </a:p>
        </p:txBody>
      </p:sp>
      <p:sp>
        <p:nvSpPr>
          <p:cNvPr id="44" name="Oval 14"/>
          <p:cNvSpPr>
            <a:spLocks noChangeArrowheads="1"/>
          </p:cNvSpPr>
          <p:nvPr/>
        </p:nvSpPr>
        <p:spPr bwMode="auto">
          <a:xfrm>
            <a:off x="1259632" y="5301208"/>
            <a:ext cx="5040560" cy="980728"/>
          </a:xfrm>
          <a:prstGeom prst="ellipse">
            <a:avLst/>
          </a:prstGeom>
          <a:solidFill>
            <a:srgbClr val="FFFF00"/>
          </a:solidFill>
          <a:ln w="38100" cmpd="dbl">
            <a:solidFill>
              <a:schemeClr val="tx1"/>
            </a:solidFill>
            <a:round/>
            <a:headEnd/>
            <a:tailEnd/>
          </a:ln>
          <a:effectLst/>
        </p:spPr>
        <p:txBody>
          <a:bodyPr wrap="none" anchor="ctr"/>
          <a:lstStyle/>
          <a:p>
            <a:pPr algn="ctr"/>
            <a:r>
              <a:rPr lang="ja-JP" altLang="en-US" sz="5400" dirty="0" smtClean="0">
                <a:latin typeface="Times New Roman" pitchFamily="18" charset="0"/>
              </a:rPr>
              <a:t>検索・案内</a:t>
            </a:r>
            <a:endParaRPr lang="ja-JP" altLang="en-US" sz="5400" dirty="0">
              <a:latin typeface="Times New Roman" pitchFamily="18" charset="0"/>
            </a:endParaRPr>
          </a:p>
        </p:txBody>
      </p:sp>
      <p:sp>
        <p:nvSpPr>
          <p:cNvPr id="45" name="Oval 14"/>
          <p:cNvSpPr>
            <a:spLocks noChangeArrowheads="1"/>
          </p:cNvSpPr>
          <p:nvPr/>
        </p:nvSpPr>
        <p:spPr bwMode="auto">
          <a:xfrm>
            <a:off x="3203848" y="476672"/>
            <a:ext cx="2871936" cy="1224136"/>
          </a:xfrm>
          <a:prstGeom prst="ellipse">
            <a:avLst/>
          </a:prstGeom>
          <a:solidFill>
            <a:srgbClr val="FFFF00"/>
          </a:solidFill>
          <a:ln w="38100" cmpd="dbl">
            <a:solidFill>
              <a:schemeClr val="tx1">
                <a:lumMod val="95000"/>
                <a:lumOff val="5000"/>
              </a:schemeClr>
            </a:solidFill>
            <a:round/>
            <a:headEnd/>
            <a:tailEnd/>
          </a:ln>
          <a:effectLst/>
        </p:spPr>
        <p:txBody>
          <a:bodyPr wrap="none" anchor="ctr"/>
          <a:lstStyle/>
          <a:p>
            <a:pPr algn="ctr"/>
            <a:r>
              <a:rPr lang="ja-JP" altLang="en-US" sz="5400" dirty="0" smtClean="0">
                <a:latin typeface="Times New Roman" pitchFamily="18" charset="0"/>
              </a:rPr>
              <a:t>広告</a:t>
            </a:r>
            <a:endParaRPr lang="ja-JP" altLang="en-US" sz="5400" dirty="0">
              <a:latin typeface="Times New Roman" pitchFamily="18" charset="0"/>
            </a:endParaRPr>
          </a:p>
        </p:txBody>
      </p:sp>
      <p:sp>
        <p:nvSpPr>
          <p:cNvPr id="16" name="Oval 14"/>
          <p:cNvSpPr>
            <a:spLocks noChangeArrowheads="1"/>
          </p:cNvSpPr>
          <p:nvPr/>
        </p:nvSpPr>
        <p:spPr bwMode="auto">
          <a:xfrm>
            <a:off x="1187624" y="548680"/>
            <a:ext cx="1800200" cy="1584176"/>
          </a:xfrm>
          <a:prstGeom prst="ellipse">
            <a:avLst/>
          </a:prstGeom>
          <a:solidFill>
            <a:srgbClr val="FFFF00"/>
          </a:solidFill>
          <a:ln w="57150" cmpd="dbl">
            <a:solidFill>
              <a:schemeClr val="tx1"/>
            </a:solidFill>
            <a:round/>
            <a:headEnd/>
            <a:tailEnd/>
          </a:ln>
          <a:effectLst/>
        </p:spPr>
        <p:txBody>
          <a:bodyPr wrap="none" anchor="ctr"/>
          <a:lstStyle/>
          <a:p>
            <a:pPr algn="ctr"/>
            <a:r>
              <a:rPr lang="ja-JP" altLang="en-US" sz="4000" dirty="0" smtClean="0">
                <a:latin typeface="Times New Roman" pitchFamily="18" charset="0"/>
              </a:rPr>
              <a:t>物販</a:t>
            </a:r>
            <a:endParaRPr lang="ja-JP" altLang="en-US" sz="4000" dirty="0">
              <a:latin typeface="Times New Roman" pitchFamily="18" charset="0"/>
            </a:endParaRPr>
          </a:p>
        </p:txBody>
      </p:sp>
      <p:sp>
        <p:nvSpPr>
          <p:cNvPr id="17" name="Oval 14"/>
          <p:cNvSpPr>
            <a:spLocks noChangeArrowheads="1"/>
          </p:cNvSpPr>
          <p:nvPr/>
        </p:nvSpPr>
        <p:spPr bwMode="auto">
          <a:xfrm>
            <a:off x="899592" y="4077072"/>
            <a:ext cx="2448272" cy="1224136"/>
          </a:xfrm>
          <a:prstGeom prst="ellipse">
            <a:avLst/>
          </a:prstGeom>
          <a:solidFill>
            <a:srgbClr val="FFFF00"/>
          </a:solidFill>
          <a:ln w="19050">
            <a:solidFill>
              <a:schemeClr val="tx1"/>
            </a:solidFill>
            <a:round/>
            <a:headEnd/>
            <a:tailEnd/>
          </a:ln>
          <a:effectLst/>
        </p:spPr>
        <p:txBody>
          <a:bodyPr wrap="none" anchor="ctr"/>
          <a:lstStyle/>
          <a:p>
            <a:pPr algn="ctr"/>
            <a:r>
              <a:rPr lang="ja-JP" altLang="en-US" sz="2800" dirty="0" smtClean="0">
                <a:latin typeface="Times New Roman" pitchFamily="18" charset="0"/>
              </a:rPr>
              <a:t>ニュース</a:t>
            </a:r>
            <a:endParaRPr lang="ja-JP" altLang="en-US" sz="2800" dirty="0">
              <a:latin typeface="Times New Roman" pitchFamily="18" charset="0"/>
            </a:endParaRPr>
          </a:p>
        </p:txBody>
      </p:sp>
      <p:sp>
        <p:nvSpPr>
          <p:cNvPr id="18" name="下矢印 17"/>
          <p:cNvSpPr/>
          <p:nvPr/>
        </p:nvSpPr>
        <p:spPr>
          <a:xfrm>
            <a:off x="4932040" y="2276872"/>
            <a:ext cx="2088232" cy="2808312"/>
          </a:xfrm>
          <a:prstGeom prst="downArrow">
            <a:avLst/>
          </a:prstGeom>
          <a:noFill/>
          <a:ln w="3175">
            <a:solidFill>
              <a:schemeClr val="tx1">
                <a:lumMod val="95000"/>
                <a:lumOff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gzn.jp/img/2014/01/27/google-free-taxi/02_m.jpg">
            <a:hlinkClick r:id="rId3"/>
          </p:cNvPr>
          <p:cNvPicPr>
            <a:picLocks noChangeAspect="1" noChangeArrowheads="1"/>
          </p:cNvPicPr>
          <p:nvPr/>
        </p:nvPicPr>
        <p:blipFill>
          <a:blip r:embed="rId4" cstate="print"/>
          <a:srcRect/>
          <a:stretch>
            <a:fillRect/>
          </a:stretch>
        </p:blipFill>
        <p:spPr bwMode="auto">
          <a:xfrm>
            <a:off x="899592" y="1412776"/>
            <a:ext cx="6912768" cy="5290659"/>
          </a:xfrm>
          <a:prstGeom prst="rect">
            <a:avLst/>
          </a:prstGeom>
          <a:noFill/>
        </p:spPr>
      </p:pic>
      <p:sp>
        <p:nvSpPr>
          <p:cNvPr id="3" name="タイトル 1"/>
          <p:cNvSpPr>
            <a:spLocks noGrp="1"/>
          </p:cNvSpPr>
          <p:nvPr>
            <p:ph type="title"/>
          </p:nvPr>
        </p:nvSpPr>
        <p:spPr>
          <a:xfrm>
            <a:off x="457200" y="188640"/>
            <a:ext cx="8229600" cy="1143000"/>
          </a:xfrm>
          <a:solidFill>
            <a:srgbClr val="FFFF00"/>
          </a:solidFill>
          <a:ln w="38100">
            <a:solidFill>
              <a:schemeClr val="tx1">
                <a:lumMod val="95000"/>
                <a:lumOff val="5000"/>
              </a:schemeClr>
            </a:solidFill>
          </a:ln>
        </p:spPr>
        <p:txBody>
          <a:bodyPr/>
          <a:lstStyle/>
          <a:p>
            <a:r>
              <a:rPr kumimoji="1" lang="ja-JP" altLang="en-US" dirty="0" smtClean="0"/>
              <a:t>無料送迎タクシー</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物流と人流</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人流</a:t>
            </a:r>
            <a:r>
              <a:rPr lang="ja-JP" altLang="en-US" dirty="0" smtClean="0"/>
              <a:t>は</a:t>
            </a:r>
            <a:r>
              <a:rPr lang="ja-JP" altLang="ja-JP" dirty="0" smtClean="0"/>
              <a:t>絶えず</a:t>
            </a:r>
            <a:r>
              <a:rPr lang="ja-JP" altLang="ja-JP" dirty="0"/>
              <a:t>物流の世界を追いかけて</a:t>
            </a:r>
            <a:r>
              <a:rPr lang="ja-JP" altLang="ja-JP" dirty="0" smtClean="0"/>
              <a:t>いる</a:t>
            </a:r>
            <a:endParaRPr lang="en-US" altLang="ja-JP" dirty="0" smtClean="0"/>
          </a:p>
          <a:p>
            <a:r>
              <a:rPr lang="ja-JP" altLang="ja-JP" b="1" dirty="0" smtClean="0">
                <a:solidFill>
                  <a:srgbClr val="FF0000"/>
                </a:solidFill>
              </a:rPr>
              <a:t>コンテナ</a:t>
            </a:r>
            <a:r>
              <a:rPr lang="ja-JP" altLang="ja-JP" dirty="0"/>
              <a:t>の出現により</a:t>
            </a:r>
            <a:r>
              <a:rPr lang="ja-JP" altLang="ja-JP" b="1" dirty="0">
                <a:solidFill>
                  <a:srgbClr val="FF0000"/>
                </a:solidFill>
              </a:rPr>
              <a:t>海運同盟</a:t>
            </a:r>
            <a:r>
              <a:rPr lang="ja-JP" altLang="ja-JP" dirty="0"/>
              <a:t>が崩壊し、</a:t>
            </a:r>
            <a:r>
              <a:rPr lang="ja-JP" altLang="ja-JP" b="1" dirty="0">
                <a:solidFill>
                  <a:srgbClr val="FF0000"/>
                </a:solidFill>
              </a:rPr>
              <a:t>巨大海運アライアンス</a:t>
            </a:r>
            <a:r>
              <a:rPr lang="ja-JP" altLang="ja-JP" dirty="0"/>
              <a:t>が登場していった過程を、航空の世界は追いかけている</a:t>
            </a:r>
            <a:r>
              <a:rPr lang="ja-JP" altLang="ja-JP" dirty="0" smtClean="0"/>
              <a:t>。</a:t>
            </a:r>
            <a:endParaRPr lang="en-US" altLang="ja-JP" dirty="0" smtClean="0"/>
          </a:p>
          <a:p>
            <a:r>
              <a:rPr lang="en-US" altLang="ja-JP" b="1" dirty="0" smtClean="0">
                <a:solidFill>
                  <a:srgbClr val="FF0000"/>
                </a:solidFill>
              </a:rPr>
              <a:t>IATA</a:t>
            </a:r>
            <a:r>
              <a:rPr lang="ja-JP" altLang="ja-JP" dirty="0"/>
              <a:t>の運賃体制が崩壊し、</a:t>
            </a:r>
            <a:r>
              <a:rPr lang="en-US" altLang="ja-JP" b="1" dirty="0">
                <a:solidFill>
                  <a:srgbClr val="FF0000"/>
                </a:solidFill>
              </a:rPr>
              <a:t>LCC</a:t>
            </a:r>
            <a:r>
              <a:rPr lang="ja-JP" altLang="ja-JP" dirty="0"/>
              <a:t>が登場して国籍概念が変化してきている状況は国際海運を理解すれば容易に納得できる</a:t>
            </a:r>
            <a:r>
              <a:rPr lang="ja-JP" altLang="ja-JP" dirty="0" smtClean="0"/>
              <a:t>。</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rgbClr val="FFFF00"/>
          </a:solidFill>
          <a:ln w="57150">
            <a:solidFill>
              <a:schemeClr val="tx1"/>
            </a:solidFill>
          </a:ln>
        </p:spPr>
        <p:txBody>
          <a:bodyPr>
            <a:normAutofit fontScale="90000"/>
          </a:bodyPr>
          <a:lstStyle/>
          <a:p>
            <a:r>
              <a:rPr lang="en-US" altLang="ja-JP" b="1" dirty="0" smtClean="0"/>
              <a:t>Google</a:t>
            </a:r>
            <a:r>
              <a:rPr lang="ja-JP" altLang="en-US" b="1" dirty="0" smtClean="0"/>
              <a:t>が新たな広告戦略</a:t>
            </a:r>
            <a:r>
              <a:rPr lang="en-US" altLang="ja-JP" b="1" dirty="0" smtClean="0"/>
              <a:t/>
            </a:r>
            <a:br>
              <a:rPr lang="en-US" altLang="ja-JP" b="1" dirty="0" smtClean="0"/>
            </a:br>
            <a:r>
              <a:rPr lang="ja-JP" altLang="en-US" b="1" dirty="0" smtClean="0"/>
              <a:t>実店舗への無料送迎タクシーの特許取得</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en-US" altLang="ja-JP" sz="4300" dirty="0" smtClean="0"/>
              <a:t>Google</a:t>
            </a:r>
            <a:r>
              <a:rPr lang="ja-JP" altLang="en-US" sz="4300" dirty="0" smtClean="0"/>
              <a:t>は約四百</a:t>
            </a:r>
            <a:r>
              <a:rPr lang="ja-JP" altLang="en-US" sz="4300" b="1" dirty="0" smtClean="0"/>
              <a:t>億ドル</a:t>
            </a:r>
            <a:r>
              <a:rPr lang="ja-JP" altLang="en-US" sz="4300" dirty="0" smtClean="0"/>
              <a:t>の広告売上</a:t>
            </a:r>
            <a:endParaRPr lang="en-US" altLang="ja-JP" sz="4300" dirty="0" smtClean="0"/>
          </a:p>
          <a:p>
            <a:r>
              <a:rPr lang="en-US" altLang="ja-JP" sz="4300" dirty="0" smtClean="0"/>
              <a:t>Google</a:t>
            </a:r>
            <a:r>
              <a:rPr lang="ja-JP" altLang="en-US" sz="4300" dirty="0" smtClean="0"/>
              <a:t>は広告技術に関する新たな特許を取得　オンライン広告で見込みのある顧客を無料もしくはディスカウントしたタクシーに乗せて実店舗まで送迎するサービス</a:t>
            </a:r>
            <a:endParaRPr lang="en-US" altLang="ja-JP" sz="4300" dirty="0" smtClean="0"/>
          </a:p>
          <a:p>
            <a:r>
              <a:rPr lang="en-US" altLang="ja-JP" sz="2800" dirty="0" smtClean="0">
                <a:hlinkClick r:id="rId3"/>
              </a:rPr>
              <a:t>http://gigazine.net/news/20140127-google-free-taxi/</a:t>
            </a:r>
            <a:endParaRPr lang="en-US" altLang="ja-JP" sz="2800" dirty="0" smtClean="0"/>
          </a:p>
          <a:p>
            <a:r>
              <a:rPr lang="ja-JP" altLang="en-US" dirty="0" smtClean="0"/>
              <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外国人旅行者と配車アプリ</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DownRoad</a:t>
            </a:r>
            <a:r>
              <a:rPr kumimoji="1" lang="ja-JP" altLang="en-US" dirty="0" smtClean="0"/>
              <a:t>は出発国</a:t>
            </a:r>
            <a:endParaRPr kumimoji="1" lang="en-US" altLang="ja-JP" dirty="0" smtClean="0"/>
          </a:p>
          <a:p>
            <a:r>
              <a:rPr lang="ja-JP" altLang="en-US" dirty="0" smtClean="0"/>
              <a:t>クレジット利用への対応</a:t>
            </a:r>
            <a:endParaRPr lang="en-US" altLang="ja-JP" dirty="0" smtClean="0"/>
          </a:p>
          <a:p>
            <a:r>
              <a:rPr kumimoji="1" lang="ja-JP" altLang="en-US" dirty="0" smtClean="0"/>
              <a:t>特に外国人には確定運賃は安心感がある</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76200">
            <a:solidFill>
              <a:schemeClr val="tx1">
                <a:lumMod val="95000"/>
                <a:lumOff val="5000"/>
              </a:schemeClr>
            </a:solidFill>
          </a:ln>
        </p:spPr>
        <p:txBody>
          <a:bodyPr>
            <a:normAutofit/>
          </a:bodyPr>
          <a:lstStyle/>
          <a:p>
            <a:r>
              <a:rPr kumimoji="1" lang="ja-JP" altLang="en-US" dirty="0" smtClean="0"/>
              <a:t>バスの配車アプリ</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MOOVIT</a:t>
            </a:r>
            <a:r>
              <a:rPr lang="ja-JP" altLang="en-US" dirty="0" smtClean="0"/>
              <a:t>（</a:t>
            </a:r>
            <a:r>
              <a:rPr lang="en-US" altLang="ja-JP" u="sng" dirty="0" smtClean="0">
                <a:hlinkClick r:id="rId3"/>
              </a:rPr>
              <a:t> http://www.moovitapp.com/</a:t>
            </a:r>
            <a:r>
              <a:rPr lang="ja-JP" altLang="en-US" dirty="0" smtClean="0"/>
              <a:t>）</a:t>
            </a:r>
            <a:endParaRPr lang="en-US" altLang="ja-JP" dirty="0" smtClean="0"/>
          </a:p>
          <a:p>
            <a:r>
              <a:rPr lang="ja-JP" altLang="en-US" dirty="0" smtClean="0"/>
              <a:t>ヘルシンキはヘルシンキ交通局が経営している「</a:t>
            </a:r>
            <a:r>
              <a:rPr lang="en-US" altLang="ja-JP" dirty="0" smtClean="0"/>
              <a:t>KUTSUPLUS</a:t>
            </a:r>
            <a:r>
              <a:rPr lang="ja-JP" altLang="en-US" dirty="0" smtClean="0"/>
              <a:t>」という小型バスの配車アプリ</a:t>
            </a:r>
            <a:r>
              <a:rPr lang="en-US" altLang="ja-JP" u="sng" dirty="0">
                <a:hlinkClick r:id="rId4"/>
              </a:rPr>
              <a:t>https://kutsuplus.fi/home</a:t>
            </a:r>
            <a:endParaRPr lang="ja-JP" altLang="ja-JP" dirty="0"/>
          </a:p>
          <a:p>
            <a:r>
              <a:rPr kumimoji="1" lang="en-US" altLang="ja-JP" dirty="0" err="1" smtClean="0"/>
              <a:t>Bridj</a:t>
            </a:r>
            <a:r>
              <a:rPr kumimoji="1" lang="ja-JP" altLang="en-US" dirty="0" smtClean="0"/>
              <a:t>　</a:t>
            </a:r>
            <a:r>
              <a:rPr lang="en-US" altLang="ja-JP" u="sng" dirty="0" smtClean="0">
                <a:hlinkClick r:id="rId5"/>
              </a:rPr>
              <a:t>http://www.bridj.com/</a:t>
            </a:r>
            <a:endParaRPr lang="ja-JP" altLang="ja-JP" dirty="0" smtClean="0"/>
          </a:p>
          <a:p>
            <a:r>
              <a:rPr lang="en-US" altLang="ja-JP" dirty="0" err="1" smtClean="0"/>
              <a:t>Maaxi</a:t>
            </a:r>
            <a:r>
              <a:rPr lang="ja-JP" altLang="en-US" dirty="0" smtClean="0"/>
              <a:t>　</a:t>
            </a:r>
            <a:r>
              <a:rPr lang="en-US" altLang="ja-JP" u="sng" dirty="0" smtClean="0">
                <a:hlinkClick r:id="rId6"/>
              </a:rPr>
              <a:t>http://www.maaxitaxi.com/</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通常のパッケージ・ツアー</a:t>
            </a:r>
            <a:endParaRPr kumimoji="1" lang="ja-JP" altLang="en-US" dirty="0"/>
          </a:p>
        </p:txBody>
      </p:sp>
      <p:sp>
        <p:nvSpPr>
          <p:cNvPr id="4" name="正方形/長方形 3"/>
          <p:cNvSpPr/>
          <p:nvPr/>
        </p:nvSpPr>
        <p:spPr>
          <a:xfrm>
            <a:off x="755576" y="3212976"/>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自宅</a:t>
            </a:r>
            <a:endParaRPr kumimoji="1" lang="ja-JP" altLang="en-US" sz="4800" dirty="0">
              <a:solidFill>
                <a:schemeClr val="tx1">
                  <a:lumMod val="95000"/>
                  <a:lumOff val="5000"/>
                </a:schemeClr>
              </a:solidFill>
            </a:endParaRPr>
          </a:p>
        </p:txBody>
      </p:sp>
      <p:sp>
        <p:nvSpPr>
          <p:cNvPr id="5" name="正方形/長方形 4"/>
          <p:cNvSpPr/>
          <p:nvPr/>
        </p:nvSpPr>
        <p:spPr>
          <a:xfrm>
            <a:off x="6444208" y="3212976"/>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旅行先</a:t>
            </a:r>
            <a:endParaRPr kumimoji="1" lang="ja-JP" altLang="en-US" sz="4800" dirty="0">
              <a:solidFill>
                <a:schemeClr val="tx1">
                  <a:lumMod val="95000"/>
                  <a:lumOff val="5000"/>
                </a:schemeClr>
              </a:solidFill>
            </a:endParaRPr>
          </a:p>
        </p:txBody>
      </p:sp>
      <p:sp>
        <p:nvSpPr>
          <p:cNvPr id="8" name="下カーブ矢印 7"/>
          <p:cNvSpPr/>
          <p:nvPr/>
        </p:nvSpPr>
        <p:spPr>
          <a:xfrm>
            <a:off x="2555776" y="2420888"/>
            <a:ext cx="4032448" cy="731520"/>
          </a:xfrm>
          <a:prstGeom prst="curvedDownArrow">
            <a:avLst>
              <a:gd name="adj1" fmla="val 25000"/>
              <a:gd name="adj2" fmla="val 71321"/>
              <a:gd name="adj3" fmla="val 267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カーブ矢印 8"/>
          <p:cNvSpPr/>
          <p:nvPr/>
        </p:nvSpPr>
        <p:spPr>
          <a:xfrm rot="10800000">
            <a:off x="2483768" y="4653136"/>
            <a:ext cx="3888431" cy="731520"/>
          </a:xfrm>
          <a:prstGeom prst="curvedDownArrow">
            <a:avLst>
              <a:gd name="adj1" fmla="val 11135"/>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3275856" y="3429000"/>
            <a:ext cx="2664296" cy="1015663"/>
          </a:xfrm>
          <a:prstGeom prst="rect">
            <a:avLst/>
          </a:prstGeom>
          <a:noFill/>
          <a:ln>
            <a:solidFill>
              <a:schemeClr val="tx1">
                <a:lumMod val="95000"/>
                <a:lumOff val="5000"/>
              </a:schemeClr>
            </a:solidFill>
            <a:prstDash val="dash"/>
          </a:ln>
        </p:spPr>
        <p:txBody>
          <a:bodyPr wrap="square" rtlCol="0">
            <a:spAutoFit/>
          </a:bodyPr>
          <a:lstStyle/>
          <a:p>
            <a:r>
              <a:rPr kumimoji="1" lang="ja-JP" altLang="en-US" sz="6000" dirty="0" smtClean="0"/>
              <a:t>旅行中</a:t>
            </a:r>
            <a:endParaRPr kumimoji="1" lang="ja-JP" altLang="en-US" sz="6000" dirty="0"/>
          </a:p>
        </p:txBody>
      </p:sp>
      <p:sp>
        <p:nvSpPr>
          <p:cNvPr id="11" name="テキスト ボックス 10"/>
          <p:cNvSpPr txBox="1"/>
          <p:nvPr/>
        </p:nvSpPr>
        <p:spPr>
          <a:xfrm>
            <a:off x="3059832" y="5437673"/>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旅程保証責任</a:t>
            </a:r>
            <a:endParaRPr kumimoji="1" lang="ja-JP" altLang="en-US" sz="3600" dirty="0"/>
          </a:p>
        </p:txBody>
      </p:sp>
      <p:sp>
        <p:nvSpPr>
          <p:cNvPr id="12" name="テキスト ボックス 11"/>
          <p:cNvSpPr txBox="1"/>
          <p:nvPr/>
        </p:nvSpPr>
        <p:spPr>
          <a:xfrm>
            <a:off x="3059832" y="6167045"/>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特別補償責任</a:t>
            </a:r>
            <a:endParaRPr kumimoji="1" lang="ja-JP" altLang="en-US" sz="3600" dirty="0"/>
          </a:p>
        </p:txBody>
      </p:sp>
      <p:sp>
        <p:nvSpPr>
          <p:cNvPr id="13" name="テキスト ボックス 12"/>
          <p:cNvSpPr txBox="1"/>
          <p:nvPr/>
        </p:nvSpPr>
        <p:spPr>
          <a:xfrm>
            <a:off x="3131840" y="1702549"/>
            <a:ext cx="2304256"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パック料金</a:t>
            </a:r>
            <a:endParaRPr kumimoji="1" lang="ja-JP" altLang="en-US"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マルチ・</a:t>
            </a:r>
            <a:r>
              <a:rPr kumimoji="1" lang="ja-JP" altLang="en-US" dirty="0" smtClean="0"/>
              <a:t>パッケージ・ツアー</a:t>
            </a:r>
            <a:endParaRPr kumimoji="1" lang="ja-JP" altLang="en-US" dirty="0"/>
          </a:p>
        </p:txBody>
      </p:sp>
      <p:sp>
        <p:nvSpPr>
          <p:cNvPr id="4" name="正方形/長方形 3"/>
          <p:cNvSpPr/>
          <p:nvPr/>
        </p:nvSpPr>
        <p:spPr>
          <a:xfrm>
            <a:off x="755576" y="2636912"/>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自宅</a:t>
            </a:r>
            <a:endParaRPr kumimoji="1" lang="ja-JP" altLang="en-US" sz="4800" dirty="0">
              <a:solidFill>
                <a:schemeClr val="tx1">
                  <a:lumMod val="95000"/>
                  <a:lumOff val="5000"/>
                </a:schemeClr>
              </a:solidFill>
            </a:endParaRPr>
          </a:p>
        </p:txBody>
      </p:sp>
      <p:sp>
        <p:nvSpPr>
          <p:cNvPr id="5" name="正方形/長方形 4"/>
          <p:cNvSpPr/>
          <p:nvPr/>
        </p:nvSpPr>
        <p:spPr>
          <a:xfrm>
            <a:off x="6516216" y="2708920"/>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旅行先</a:t>
            </a:r>
            <a:endParaRPr kumimoji="1" lang="ja-JP" altLang="en-US" sz="4800" dirty="0">
              <a:solidFill>
                <a:schemeClr val="tx1">
                  <a:lumMod val="95000"/>
                  <a:lumOff val="5000"/>
                </a:schemeClr>
              </a:solidFill>
            </a:endParaRPr>
          </a:p>
        </p:txBody>
      </p:sp>
      <p:sp>
        <p:nvSpPr>
          <p:cNvPr id="8" name="下カーブ矢印 7"/>
          <p:cNvSpPr/>
          <p:nvPr/>
        </p:nvSpPr>
        <p:spPr>
          <a:xfrm>
            <a:off x="2555776"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カーブ矢印 8"/>
          <p:cNvSpPr/>
          <p:nvPr/>
        </p:nvSpPr>
        <p:spPr>
          <a:xfrm rot="10800000">
            <a:off x="2555776"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6588224" y="4293096"/>
            <a:ext cx="1800200" cy="584775"/>
          </a:xfrm>
          <a:prstGeom prst="rect">
            <a:avLst/>
          </a:prstGeom>
          <a:noFill/>
          <a:ln>
            <a:solidFill>
              <a:schemeClr val="tx1">
                <a:lumMod val="95000"/>
                <a:lumOff val="5000"/>
              </a:schemeClr>
            </a:solidFill>
            <a:prstDash val="dash"/>
          </a:ln>
        </p:spPr>
        <p:txBody>
          <a:bodyPr wrap="square" rtlCol="0">
            <a:spAutoFit/>
          </a:bodyPr>
          <a:lstStyle/>
          <a:p>
            <a:r>
              <a:rPr kumimoji="1" lang="ja-JP" altLang="en-US" sz="3200" dirty="0" smtClean="0"/>
              <a:t>使い放題</a:t>
            </a:r>
            <a:endParaRPr kumimoji="1" lang="ja-JP" altLang="en-US" sz="3200" dirty="0"/>
          </a:p>
        </p:txBody>
      </p:sp>
      <p:sp>
        <p:nvSpPr>
          <p:cNvPr id="11" name="テキスト ボックス 10"/>
          <p:cNvSpPr txBox="1"/>
          <p:nvPr/>
        </p:nvSpPr>
        <p:spPr>
          <a:xfrm>
            <a:off x="2843808" y="4293096"/>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旅程保証責任</a:t>
            </a:r>
            <a:endParaRPr kumimoji="1" lang="ja-JP" altLang="en-US" sz="3600" dirty="0"/>
          </a:p>
        </p:txBody>
      </p:sp>
      <p:sp>
        <p:nvSpPr>
          <p:cNvPr id="12" name="テキスト ボックス 11"/>
          <p:cNvSpPr txBox="1"/>
          <p:nvPr/>
        </p:nvSpPr>
        <p:spPr>
          <a:xfrm>
            <a:off x="2843808" y="5085184"/>
            <a:ext cx="3096344"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特別補償責任</a:t>
            </a:r>
            <a:endParaRPr kumimoji="1" lang="ja-JP" altLang="en-US" sz="3600" dirty="0"/>
          </a:p>
        </p:txBody>
      </p:sp>
      <p:sp>
        <p:nvSpPr>
          <p:cNvPr id="13" name="テキスト ボックス 12"/>
          <p:cNvSpPr txBox="1"/>
          <p:nvPr/>
        </p:nvSpPr>
        <p:spPr>
          <a:xfrm>
            <a:off x="2843808" y="1628800"/>
            <a:ext cx="3240360"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月極定額料金</a:t>
            </a:r>
            <a:endParaRPr kumimoji="1" lang="ja-JP" altLang="en-US" sz="3600" dirty="0"/>
          </a:p>
        </p:txBody>
      </p:sp>
      <p:sp>
        <p:nvSpPr>
          <p:cNvPr id="14" name="下カーブ矢印 13"/>
          <p:cNvSpPr/>
          <p:nvPr/>
        </p:nvSpPr>
        <p:spPr>
          <a:xfrm>
            <a:off x="2483768"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下カーブ矢印 14"/>
          <p:cNvSpPr/>
          <p:nvPr/>
        </p:nvSpPr>
        <p:spPr>
          <a:xfrm rot="10800000">
            <a:off x="2483768"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下カーブ矢印 15"/>
          <p:cNvSpPr/>
          <p:nvPr/>
        </p:nvSpPr>
        <p:spPr>
          <a:xfrm>
            <a:off x="2483769" y="3849605"/>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下カーブ矢印 16"/>
          <p:cNvSpPr/>
          <p:nvPr/>
        </p:nvSpPr>
        <p:spPr>
          <a:xfrm rot="10800000">
            <a:off x="2483769" y="4137637"/>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下カーブ矢印 17"/>
          <p:cNvSpPr/>
          <p:nvPr/>
        </p:nvSpPr>
        <p:spPr>
          <a:xfrm>
            <a:off x="2483768" y="2492896"/>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下カーブ矢印 18"/>
          <p:cNvSpPr/>
          <p:nvPr/>
        </p:nvSpPr>
        <p:spPr>
          <a:xfrm rot="10800000">
            <a:off x="2483768" y="2780928"/>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右矢印 19"/>
          <p:cNvSpPr/>
          <p:nvPr/>
        </p:nvSpPr>
        <p:spPr>
          <a:xfrm>
            <a:off x="6012160" y="4365104"/>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屈折矢印 20"/>
          <p:cNvSpPr/>
          <p:nvPr/>
        </p:nvSpPr>
        <p:spPr>
          <a:xfrm flipH="1">
            <a:off x="827584" y="4149080"/>
            <a:ext cx="1944216" cy="1584176"/>
          </a:xfrm>
          <a:prstGeom prst="bentUpArrow">
            <a:avLst>
              <a:gd name="adj1" fmla="val 42885"/>
              <a:gd name="adj2" fmla="val 25000"/>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在宅中の補償の取扱</a:t>
            </a:r>
            <a:endParaRPr kumimoji="1" lang="ja-JP" altLang="en-US" dirty="0">
              <a:solidFill>
                <a:schemeClr val="tx1">
                  <a:lumMod val="95000"/>
                  <a:lumOff val="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332656"/>
            <a:ext cx="8435280" cy="6264695"/>
          </a:xfrm>
        </p:spPr>
        <p:txBody>
          <a:bodyPr>
            <a:normAutofit fontScale="85000" lnSpcReduction="20000"/>
          </a:bodyPr>
          <a:lstStyle/>
          <a:p>
            <a:r>
              <a:rPr lang="ja-JP" altLang="en-US" dirty="0" smtClean="0"/>
              <a:t>自宅から目的地への移動時を除く行動については 「</a:t>
            </a:r>
            <a:r>
              <a:rPr lang="ja-JP" altLang="en-US" b="1" dirty="0" smtClean="0">
                <a:solidFill>
                  <a:schemeClr val="tx1">
                    <a:lumMod val="95000"/>
                    <a:lumOff val="5000"/>
                  </a:schemeClr>
                </a:solidFill>
              </a:rPr>
              <a:t>離団</a:t>
            </a:r>
            <a:r>
              <a:rPr lang="ja-JP" altLang="en-US" dirty="0" smtClean="0"/>
              <a:t>」という考え方は取れそうですが、申出の機会を与えないと 損害賠償の請求原因となりうるとの見解でした。 進め方としては、 ①お客様に対しては旅行申込前に、旅行条件のうち、特別補償保険について 異なる部分（離団常態についての理解、離団中の補償が対象外で あること）を明確に説明し、ご納得いただいたのちに思い知込いただく、 というステップが必要である。 加えて、 ②今回の商品については、標準旅行業約款を変更するのではなく、 個別約款を観光庁に認可していただけばよい。 ということで、実証実験までに個別約款の認可が取れれば、上記の流れで 説明を行い、間に合わなければ、リスクを飲み込むということになりますから、 まずは早々に観光庁に話を持ち込むことが必要になると認識しました。 いったん、福岡市との話の中では、上記を説明し、特区であることを生かし、 個別約款の認可を早める等の方法を考えてみたいと思います。 </a:t>
            </a:r>
            <a:br>
              <a:rPr lang="ja-JP" altLang="en-US" dirty="0" smtClean="0"/>
            </a:b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en-US" dirty="0" smtClean="0"/>
              <a:t>夢の３ＰＨＬ商品（人生保障旅行）</a:t>
            </a:r>
            <a:endParaRPr kumimoji="1" lang="ja-JP" altLang="en-US" dirty="0"/>
          </a:p>
        </p:txBody>
      </p:sp>
      <p:sp>
        <p:nvSpPr>
          <p:cNvPr id="4" name="正方形/長方形 3"/>
          <p:cNvSpPr/>
          <p:nvPr/>
        </p:nvSpPr>
        <p:spPr>
          <a:xfrm>
            <a:off x="755576" y="3068960"/>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居所</a:t>
            </a:r>
            <a:endParaRPr kumimoji="1" lang="ja-JP" altLang="en-US" sz="4800" dirty="0">
              <a:solidFill>
                <a:schemeClr val="tx1">
                  <a:lumMod val="95000"/>
                  <a:lumOff val="5000"/>
                </a:schemeClr>
              </a:solidFill>
            </a:endParaRPr>
          </a:p>
        </p:txBody>
      </p:sp>
      <p:sp>
        <p:nvSpPr>
          <p:cNvPr id="5" name="正方形/長方形 4"/>
          <p:cNvSpPr/>
          <p:nvPr/>
        </p:nvSpPr>
        <p:spPr>
          <a:xfrm>
            <a:off x="6516216" y="3140968"/>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宿所</a:t>
            </a:r>
            <a:endParaRPr kumimoji="1" lang="ja-JP" altLang="en-US" sz="4800" dirty="0">
              <a:solidFill>
                <a:schemeClr val="tx1">
                  <a:lumMod val="95000"/>
                  <a:lumOff val="5000"/>
                </a:schemeClr>
              </a:solidFill>
            </a:endParaRPr>
          </a:p>
        </p:txBody>
      </p:sp>
      <p:sp>
        <p:nvSpPr>
          <p:cNvPr id="8" name="下カーブ矢印 7"/>
          <p:cNvSpPr/>
          <p:nvPr/>
        </p:nvSpPr>
        <p:spPr>
          <a:xfrm>
            <a:off x="2555776"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カーブ矢印 8"/>
          <p:cNvSpPr/>
          <p:nvPr/>
        </p:nvSpPr>
        <p:spPr>
          <a:xfrm rot="10800000">
            <a:off x="2555776"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1403648" y="4798893"/>
            <a:ext cx="6552728" cy="646331"/>
          </a:xfrm>
          <a:prstGeom prst="rect">
            <a:avLst/>
          </a:prstGeom>
          <a:noFill/>
          <a:ln>
            <a:solidFill>
              <a:schemeClr val="tx1">
                <a:lumMod val="95000"/>
                <a:lumOff val="5000"/>
              </a:schemeClr>
            </a:solidFill>
            <a:prstDash val="dash"/>
          </a:ln>
        </p:spPr>
        <p:txBody>
          <a:bodyPr wrap="square" rtlCol="0">
            <a:spAutoFit/>
          </a:bodyPr>
          <a:lstStyle/>
          <a:p>
            <a:pPr algn="ctr"/>
            <a:r>
              <a:rPr kumimoji="1" lang="ja-JP" altLang="en-US" sz="3600" dirty="0" smtClean="0"/>
              <a:t>「人流」保証責任</a:t>
            </a:r>
            <a:endParaRPr kumimoji="1" lang="ja-JP" altLang="en-US" sz="3600" dirty="0"/>
          </a:p>
        </p:txBody>
      </p:sp>
      <p:sp>
        <p:nvSpPr>
          <p:cNvPr id="12" name="テキスト ボックス 11"/>
          <p:cNvSpPr txBox="1"/>
          <p:nvPr/>
        </p:nvSpPr>
        <p:spPr>
          <a:xfrm>
            <a:off x="1403648" y="5734997"/>
            <a:ext cx="6552728" cy="646331"/>
          </a:xfrm>
          <a:prstGeom prst="rect">
            <a:avLst/>
          </a:prstGeom>
          <a:noFill/>
          <a:ln>
            <a:solidFill>
              <a:schemeClr val="tx1">
                <a:lumMod val="95000"/>
                <a:lumOff val="5000"/>
              </a:schemeClr>
            </a:solidFill>
            <a:prstDash val="dash"/>
          </a:ln>
        </p:spPr>
        <p:txBody>
          <a:bodyPr wrap="square" rtlCol="0">
            <a:spAutoFit/>
          </a:bodyPr>
          <a:lstStyle/>
          <a:p>
            <a:pPr algn="ctr"/>
            <a:r>
              <a:rPr kumimoji="1" lang="ja-JP" altLang="en-US" sz="3600" dirty="0" smtClean="0"/>
              <a:t>「特別」補償責任</a:t>
            </a:r>
            <a:endParaRPr kumimoji="1" lang="ja-JP" altLang="en-US" sz="3600" dirty="0"/>
          </a:p>
        </p:txBody>
      </p:sp>
      <p:sp>
        <p:nvSpPr>
          <p:cNvPr id="13" name="テキスト ボックス 12"/>
          <p:cNvSpPr txBox="1"/>
          <p:nvPr/>
        </p:nvSpPr>
        <p:spPr>
          <a:xfrm>
            <a:off x="35496" y="1412776"/>
            <a:ext cx="3240360" cy="646331"/>
          </a:xfrm>
          <a:prstGeom prst="rect">
            <a:avLst/>
          </a:prstGeom>
          <a:noFill/>
          <a:ln>
            <a:solidFill>
              <a:schemeClr val="tx1">
                <a:lumMod val="95000"/>
                <a:lumOff val="5000"/>
              </a:schemeClr>
            </a:solidFill>
            <a:prstDash val="dash"/>
          </a:ln>
        </p:spPr>
        <p:txBody>
          <a:bodyPr wrap="square" rtlCol="0">
            <a:spAutoFit/>
          </a:bodyPr>
          <a:lstStyle/>
          <a:p>
            <a:r>
              <a:rPr kumimoji="1" lang="ja-JP" altLang="en-US" sz="3600" dirty="0" smtClean="0"/>
              <a:t>月極定額料金</a:t>
            </a:r>
            <a:endParaRPr kumimoji="1" lang="ja-JP" altLang="en-US" sz="3600" dirty="0"/>
          </a:p>
        </p:txBody>
      </p:sp>
      <p:sp>
        <p:nvSpPr>
          <p:cNvPr id="14" name="下カーブ矢印 13"/>
          <p:cNvSpPr/>
          <p:nvPr/>
        </p:nvSpPr>
        <p:spPr>
          <a:xfrm>
            <a:off x="2483768" y="3789040"/>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下カーブ矢印 14"/>
          <p:cNvSpPr/>
          <p:nvPr/>
        </p:nvSpPr>
        <p:spPr>
          <a:xfrm rot="10800000">
            <a:off x="2483768" y="4077072"/>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下カーブ矢印 15"/>
          <p:cNvSpPr/>
          <p:nvPr/>
        </p:nvSpPr>
        <p:spPr>
          <a:xfrm>
            <a:off x="2483769" y="4281653"/>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下カーブ矢印 16"/>
          <p:cNvSpPr/>
          <p:nvPr/>
        </p:nvSpPr>
        <p:spPr>
          <a:xfrm rot="10800000">
            <a:off x="2483769" y="4569685"/>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下カーブ矢印 17"/>
          <p:cNvSpPr/>
          <p:nvPr/>
        </p:nvSpPr>
        <p:spPr>
          <a:xfrm>
            <a:off x="2483768"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下カーブ矢印 18"/>
          <p:cNvSpPr/>
          <p:nvPr/>
        </p:nvSpPr>
        <p:spPr>
          <a:xfrm rot="10800000">
            <a:off x="2483768"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正方形/長方形 22"/>
          <p:cNvSpPr/>
          <p:nvPr/>
        </p:nvSpPr>
        <p:spPr>
          <a:xfrm>
            <a:off x="3131840" y="2276872"/>
            <a:ext cx="2808312" cy="864096"/>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観光活動</a:t>
            </a:r>
            <a:endParaRPr kumimoji="1" lang="ja-JP" altLang="en-US" sz="4800" dirty="0">
              <a:solidFill>
                <a:schemeClr val="tx1">
                  <a:lumMod val="95000"/>
                  <a:lumOff val="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16632"/>
            <a:ext cx="8229600" cy="1143000"/>
          </a:xfrm>
          <a:solidFill>
            <a:srgbClr val="FFFF00"/>
          </a:solidFill>
          <a:ln w="57150">
            <a:solidFill>
              <a:schemeClr val="tx1">
                <a:lumMod val="95000"/>
                <a:lumOff val="5000"/>
              </a:schemeClr>
            </a:solidFill>
          </a:ln>
        </p:spPr>
        <p:txBody>
          <a:bodyPr/>
          <a:lstStyle/>
          <a:p>
            <a:r>
              <a:rPr lang="ja-JP" altLang="en-US" dirty="0" smtClean="0"/>
              <a:t>旅主概念の提唱</a:t>
            </a:r>
            <a:endParaRPr lang="ja-JP" altLang="ja-JP" dirty="0"/>
          </a:p>
        </p:txBody>
      </p:sp>
      <p:sp>
        <p:nvSpPr>
          <p:cNvPr id="50179" name="Rectangle 3"/>
          <p:cNvSpPr>
            <a:spLocks noGrp="1" noChangeArrowheads="1"/>
          </p:cNvSpPr>
          <p:nvPr>
            <p:ph type="body" idx="1"/>
          </p:nvPr>
        </p:nvSpPr>
        <p:spPr>
          <a:xfrm>
            <a:off x="457200" y="1484784"/>
            <a:ext cx="8229600" cy="5373216"/>
          </a:xfrm>
        </p:spPr>
        <p:txBody>
          <a:bodyPr>
            <a:normAutofit/>
          </a:bodyPr>
          <a:lstStyle/>
          <a:p>
            <a:pPr>
              <a:lnSpc>
                <a:spcPct val="80000"/>
              </a:lnSpc>
            </a:pPr>
            <a:r>
              <a:rPr lang="ja-JP" altLang="en-US" sz="3600" dirty="0"/>
              <a:t>観光立地論に代表されるように、観光は日常生活圏側ではなく主に受入地側で議論されるが、需要サイドからすると日常生活圏側で議論するということに</a:t>
            </a:r>
            <a:r>
              <a:rPr lang="ja-JP" altLang="en-US" sz="3600" dirty="0" smtClean="0"/>
              <a:t>なる</a:t>
            </a:r>
            <a:endParaRPr lang="en-US" altLang="ja-JP" sz="3600" dirty="0" smtClean="0"/>
          </a:p>
          <a:p>
            <a:pPr>
              <a:lnSpc>
                <a:spcPct val="80000"/>
              </a:lnSpc>
            </a:pPr>
            <a:r>
              <a:rPr lang="ja-JP" altLang="en-US" sz="3600" dirty="0" smtClean="0">
                <a:solidFill>
                  <a:srgbClr val="FF0000"/>
                </a:solidFill>
              </a:rPr>
              <a:t>旅行</a:t>
            </a:r>
            <a:r>
              <a:rPr lang="ja-JP" altLang="en-US" sz="3600" dirty="0">
                <a:solidFill>
                  <a:srgbClr val="FF0000"/>
                </a:solidFill>
              </a:rPr>
              <a:t>の手配権が需要側</a:t>
            </a:r>
            <a:r>
              <a:rPr lang="ja-JP" altLang="en-US" sz="3600" dirty="0"/>
              <a:t>にあるからである。この手配権を持つ者を</a:t>
            </a:r>
            <a:r>
              <a:rPr lang="ja-JP" altLang="en-US" sz="3600" dirty="0">
                <a:solidFill>
                  <a:srgbClr val="FF0000"/>
                </a:solidFill>
              </a:rPr>
              <a:t>物流</a:t>
            </a:r>
            <a:r>
              <a:rPr lang="ja-JP" altLang="en-US" sz="3600" dirty="0"/>
              <a:t>の世界では</a:t>
            </a:r>
            <a:r>
              <a:rPr lang="ja-JP" altLang="en-US" sz="3600" dirty="0">
                <a:solidFill>
                  <a:srgbClr val="FF0000"/>
                </a:solidFill>
              </a:rPr>
              <a:t>荷主</a:t>
            </a:r>
            <a:r>
              <a:rPr lang="ja-JP" altLang="en-US" sz="3600" dirty="0"/>
              <a:t>と呼ぶ</a:t>
            </a:r>
            <a:r>
              <a:rPr lang="ja-JP" altLang="en-US" sz="3600" dirty="0" smtClean="0"/>
              <a:t>。人流（旅行）で</a:t>
            </a:r>
            <a:r>
              <a:rPr lang="ja-JP" altLang="en-US" sz="3600" dirty="0"/>
              <a:t>は手配権をもつ者を「</a:t>
            </a:r>
            <a:r>
              <a:rPr lang="ja-JP" altLang="en-US" sz="3600" dirty="0">
                <a:solidFill>
                  <a:srgbClr val="FF0000"/>
                </a:solidFill>
              </a:rPr>
              <a:t>旅主</a:t>
            </a:r>
            <a:r>
              <a:rPr lang="ja-JP" altLang="en-US" sz="3600" dirty="0"/>
              <a:t>」と呼ぶことができる</a:t>
            </a:r>
            <a:r>
              <a:rPr lang="ja-JP" altLang="en-US" sz="3600" dirty="0" smtClean="0"/>
              <a:t>。</a:t>
            </a:r>
            <a:endParaRPr lang="ja-JP" altLang="en-US"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人流の場合の旅主</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物流と異なり、人流の場合、旅主自身が客体化していることが物流と</a:t>
            </a:r>
            <a:r>
              <a:rPr lang="ja-JP" altLang="en-US" dirty="0" smtClean="0"/>
              <a:t>ことなる。発荷主、着荷主の概念もない。</a:t>
            </a:r>
            <a:endParaRPr lang="en-US" altLang="ja-JP" dirty="0" smtClean="0"/>
          </a:p>
          <a:p>
            <a:r>
              <a:rPr kumimoji="1" lang="ja-JP" altLang="en-US" dirty="0" smtClean="0"/>
              <a:t>客体たる旅主（買い手でもある）が手配権を持ち、限られた時間、人生をいかに満足がゆくように過ごすか、そのサービスを提供する者が、それに応えられるように対応することがマーケッティングの根幹となる。</a:t>
            </a:r>
            <a:endParaRPr kumimoji="1" lang="en-US" altLang="ja-JP" dirty="0" smtClean="0"/>
          </a:p>
          <a:p>
            <a:r>
              <a:rPr lang="ja-JP" altLang="en-US" dirty="0" smtClean="0"/>
              <a:t>従って、買い手である</a:t>
            </a:r>
            <a:r>
              <a:rPr lang="ja-JP" altLang="en-US" dirty="0" smtClean="0">
                <a:solidFill>
                  <a:srgbClr val="FF0000"/>
                </a:solidFill>
              </a:rPr>
              <a:t>旅主よりも先回り</a:t>
            </a:r>
            <a:r>
              <a:rPr lang="ja-JP" altLang="en-US" dirty="0" smtClean="0"/>
              <a:t>して、サービスを売り込む者が、競争に打ち勝つと考えられる</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Ａｉｒｂｎｂ</a:t>
            </a:r>
            <a:endParaRPr kumimoji="1" lang="ja-JP" altLang="en-US" dirty="0"/>
          </a:p>
        </p:txBody>
      </p:sp>
      <p:sp>
        <p:nvSpPr>
          <p:cNvPr id="4" name="正方形/長方形 3"/>
          <p:cNvSpPr/>
          <p:nvPr/>
        </p:nvSpPr>
        <p:spPr>
          <a:xfrm>
            <a:off x="899592" y="1916832"/>
            <a:ext cx="2736304" cy="144016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居</a:t>
            </a:r>
            <a:r>
              <a:rPr kumimoji="1" lang="ja-JP" altLang="en-US" sz="4800" dirty="0" smtClean="0">
                <a:solidFill>
                  <a:schemeClr val="tx1">
                    <a:lumMod val="95000"/>
                    <a:lumOff val="5000"/>
                  </a:schemeClr>
                </a:solidFill>
              </a:rPr>
              <a:t>所</a:t>
            </a:r>
            <a:endParaRPr kumimoji="1" lang="ja-JP" altLang="en-US" sz="4800" dirty="0">
              <a:solidFill>
                <a:schemeClr val="tx1">
                  <a:lumMod val="95000"/>
                  <a:lumOff val="5000"/>
                </a:schemeClr>
              </a:solidFill>
            </a:endParaRPr>
          </a:p>
        </p:txBody>
      </p:sp>
      <p:sp>
        <p:nvSpPr>
          <p:cNvPr id="5" name="正方形/長方形 4"/>
          <p:cNvSpPr/>
          <p:nvPr/>
        </p:nvSpPr>
        <p:spPr>
          <a:xfrm>
            <a:off x="899592" y="2708920"/>
            <a:ext cx="2736304" cy="144016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宿所</a:t>
            </a:r>
            <a:endParaRPr kumimoji="1" lang="ja-JP" altLang="en-US" sz="4800" dirty="0">
              <a:solidFill>
                <a:schemeClr val="tx1">
                  <a:lumMod val="95000"/>
                  <a:lumOff val="5000"/>
                </a:schemeClr>
              </a:solidFill>
            </a:endParaRPr>
          </a:p>
        </p:txBody>
      </p:sp>
      <p:sp>
        <p:nvSpPr>
          <p:cNvPr id="6" name="テキスト ボックス 5"/>
          <p:cNvSpPr txBox="1"/>
          <p:nvPr/>
        </p:nvSpPr>
        <p:spPr>
          <a:xfrm>
            <a:off x="1336283" y="1979548"/>
            <a:ext cx="1723549" cy="369332"/>
          </a:xfrm>
          <a:prstGeom prst="rect">
            <a:avLst/>
          </a:prstGeom>
          <a:noFill/>
        </p:spPr>
        <p:txBody>
          <a:bodyPr wrap="none" rtlCol="0">
            <a:spAutoFit/>
          </a:bodyPr>
          <a:lstStyle/>
          <a:p>
            <a:r>
              <a:rPr kumimoji="1" lang="ja-JP" altLang="en-US" dirty="0" smtClean="0"/>
              <a:t>下宿、簡易宿所</a:t>
            </a:r>
            <a:endParaRPr kumimoji="1" lang="ja-JP" altLang="en-US" dirty="0"/>
          </a:p>
        </p:txBody>
      </p:sp>
      <p:sp>
        <p:nvSpPr>
          <p:cNvPr id="7" name="テキスト ボックス 6"/>
          <p:cNvSpPr txBox="1"/>
          <p:nvPr/>
        </p:nvSpPr>
        <p:spPr>
          <a:xfrm>
            <a:off x="1610396" y="3707740"/>
            <a:ext cx="1449436" cy="369332"/>
          </a:xfrm>
          <a:prstGeom prst="rect">
            <a:avLst/>
          </a:prstGeom>
          <a:noFill/>
        </p:spPr>
        <p:txBody>
          <a:bodyPr wrap="none" rtlCol="0">
            <a:spAutoFit/>
          </a:bodyPr>
          <a:lstStyle/>
          <a:p>
            <a:r>
              <a:rPr kumimoji="1" lang="ja-JP" altLang="en-US" dirty="0" smtClean="0"/>
              <a:t>ホテル、旅館</a:t>
            </a:r>
            <a:endParaRPr kumimoji="1" lang="ja-JP" altLang="en-US" dirty="0"/>
          </a:p>
        </p:txBody>
      </p:sp>
      <p:sp>
        <p:nvSpPr>
          <p:cNvPr id="8" name="テキスト ボックス 7"/>
          <p:cNvSpPr txBox="1"/>
          <p:nvPr/>
        </p:nvSpPr>
        <p:spPr>
          <a:xfrm>
            <a:off x="1663804" y="4437112"/>
            <a:ext cx="1107996" cy="646331"/>
          </a:xfrm>
          <a:prstGeom prst="rect">
            <a:avLst/>
          </a:prstGeom>
          <a:noFill/>
          <a:ln w="12700">
            <a:solidFill>
              <a:schemeClr val="tx1"/>
            </a:solidFill>
          </a:ln>
        </p:spPr>
        <p:txBody>
          <a:bodyPr wrap="none" rtlCol="0">
            <a:spAutoFit/>
          </a:bodyPr>
          <a:lstStyle/>
          <a:p>
            <a:r>
              <a:rPr kumimoji="1" lang="ja-JP" altLang="en-US" dirty="0" smtClean="0"/>
              <a:t>旅館業法</a:t>
            </a:r>
            <a:endParaRPr kumimoji="1" lang="en-US" altLang="ja-JP" dirty="0" smtClean="0"/>
          </a:p>
          <a:p>
            <a:pPr algn="ctr"/>
            <a:r>
              <a:rPr lang="ja-JP" altLang="en-US" dirty="0" smtClean="0"/>
              <a:t>（有償）</a:t>
            </a:r>
            <a:endParaRPr kumimoji="1" lang="ja-JP" altLang="en-US" dirty="0"/>
          </a:p>
        </p:txBody>
      </p:sp>
      <p:sp>
        <p:nvSpPr>
          <p:cNvPr id="9" name="正方形/長方形 8"/>
          <p:cNvSpPr/>
          <p:nvPr/>
        </p:nvSpPr>
        <p:spPr>
          <a:xfrm>
            <a:off x="5364088" y="2708920"/>
            <a:ext cx="2736304" cy="144016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居所</a:t>
            </a:r>
            <a:endParaRPr kumimoji="1" lang="en-US" altLang="ja-JP" sz="4800" dirty="0" smtClean="0">
              <a:solidFill>
                <a:schemeClr val="tx1">
                  <a:lumMod val="95000"/>
                  <a:lumOff val="5000"/>
                </a:schemeClr>
              </a:solidFill>
            </a:endParaRPr>
          </a:p>
          <a:p>
            <a:pPr algn="ctr"/>
            <a:endParaRPr kumimoji="1" lang="ja-JP" altLang="en-US" sz="4800" dirty="0">
              <a:solidFill>
                <a:schemeClr val="tx1">
                  <a:lumMod val="95000"/>
                  <a:lumOff val="5000"/>
                </a:schemeClr>
              </a:solidFill>
            </a:endParaRPr>
          </a:p>
        </p:txBody>
      </p:sp>
      <p:sp>
        <p:nvSpPr>
          <p:cNvPr id="10" name="テキスト ボックス 9"/>
          <p:cNvSpPr txBox="1"/>
          <p:nvPr/>
        </p:nvSpPr>
        <p:spPr>
          <a:xfrm>
            <a:off x="5459926" y="3356992"/>
            <a:ext cx="2640466" cy="646331"/>
          </a:xfrm>
          <a:prstGeom prst="rect">
            <a:avLst/>
          </a:prstGeom>
          <a:noFill/>
        </p:spPr>
        <p:txBody>
          <a:bodyPr wrap="none" rtlCol="0">
            <a:spAutoFit/>
          </a:bodyPr>
          <a:lstStyle/>
          <a:p>
            <a:pPr algn="ctr"/>
            <a:r>
              <a:rPr kumimoji="1" lang="ja-JP" altLang="en-US" dirty="0" smtClean="0"/>
              <a:t>不動産賃貸</a:t>
            </a:r>
            <a:endParaRPr kumimoji="1" lang="en-US" altLang="ja-JP" dirty="0" smtClean="0"/>
          </a:p>
          <a:p>
            <a:pPr algn="ctr"/>
            <a:r>
              <a:rPr lang="ja-JP" altLang="en-US" dirty="0" smtClean="0"/>
              <a:t>マンション</a:t>
            </a:r>
            <a:r>
              <a:rPr lang="ja-JP" altLang="en-US" dirty="0"/>
              <a:t>、コンドミニアム</a:t>
            </a:r>
            <a:endParaRPr kumimoji="1" lang="ja-JP" altLang="en-US" dirty="0"/>
          </a:p>
        </p:txBody>
      </p:sp>
      <p:sp>
        <p:nvSpPr>
          <p:cNvPr id="11" name="テキスト ボックス 10"/>
          <p:cNvSpPr txBox="1"/>
          <p:nvPr/>
        </p:nvSpPr>
        <p:spPr>
          <a:xfrm>
            <a:off x="6084168" y="4437112"/>
            <a:ext cx="1338828" cy="369332"/>
          </a:xfrm>
          <a:prstGeom prst="rect">
            <a:avLst/>
          </a:prstGeom>
          <a:noFill/>
          <a:ln w="12700">
            <a:solidFill>
              <a:schemeClr val="tx1"/>
            </a:solidFill>
          </a:ln>
        </p:spPr>
        <p:txBody>
          <a:bodyPr wrap="none" rtlCol="0">
            <a:spAutoFit/>
          </a:bodyPr>
          <a:lstStyle/>
          <a:p>
            <a:r>
              <a:rPr lang="ja-JP" altLang="en-US" dirty="0" smtClean="0"/>
              <a:t>定期借家権</a:t>
            </a:r>
            <a:endParaRPr kumimoji="1" lang="ja-JP" altLang="en-US" dirty="0"/>
          </a:p>
        </p:txBody>
      </p:sp>
      <p:sp>
        <p:nvSpPr>
          <p:cNvPr id="12" name="下カーブ矢印 11"/>
          <p:cNvSpPr/>
          <p:nvPr/>
        </p:nvSpPr>
        <p:spPr>
          <a:xfrm flipV="1">
            <a:off x="4139952" y="1196752"/>
            <a:ext cx="1216152" cy="1584176"/>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smtClean="0"/>
              <a:t>物流管理の世界</a:t>
            </a:r>
            <a:endParaRPr kumimoji="1" lang="ja-JP" altLang="en-US" dirty="0"/>
          </a:p>
        </p:txBody>
      </p:sp>
      <p:sp>
        <p:nvSpPr>
          <p:cNvPr id="3" name="コンテンツ プレースホルダ 2"/>
          <p:cNvSpPr>
            <a:spLocks noGrp="1"/>
          </p:cNvSpPr>
          <p:nvPr>
            <p:ph idx="1"/>
          </p:nvPr>
        </p:nvSpPr>
        <p:spPr>
          <a:xfrm>
            <a:off x="251520" y="1600200"/>
            <a:ext cx="8892480" cy="5257800"/>
          </a:xfrm>
        </p:spPr>
        <p:txBody>
          <a:bodyPr>
            <a:normAutofit fontScale="92500" lnSpcReduction="10000"/>
          </a:bodyPr>
          <a:lstStyle/>
          <a:p>
            <a:r>
              <a:rPr lang="en-US" altLang="ja-JP" dirty="0" smtClean="0"/>
              <a:t>1920</a:t>
            </a:r>
            <a:r>
              <a:rPr lang="ja-JP" altLang="ja-JP" dirty="0"/>
              <a:t>年代に米国で</a:t>
            </a:r>
            <a:r>
              <a:rPr lang="en-US" altLang="ja-JP" b="1" dirty="0">
                <a:solidFill>
                  <a:srgbClr val="FF0000"/>
                </a:solidFill>
              </a:rPr>
              <a:t>physical distribution </a:t>
            </a:r>
            <a:r>
              <a:rPr lang="ja-JP" altLang="ja-JP" dirty="0"/>
              <a:t>の</a:t>
            </a:r>
            <a:r>
              <a:rPr lang="ja-JP" altLang="ja-JP" dirty="0" smtClean="0"/>
              <a:t>概念が</a:t>
            </a:r>
            <a:r>
              <a:rPr lang="ja-JP" altLang="en-US" dirty="0" smtClean="0"/>
              <a:t>誕生</a:t>
            </a:r>
            <a:endParaRPr lang="en-US" altLang="ja-JP" dirty="0" smtClean="0"/>
          </a:p>
          <a:p>
            <a:r>
              <a:rPr lang="ja-JP" altLang="en-US" dirty="0" smtClean="0"/>
              <a:t>次に、</a:t>
            </a:r>
            <a:r>
              <a:rPr lang="ja-JP" altLang="ja-JP" dirty="0" smtClean="0"/>
              <a:t>調達</a:t>
            </a:r>
            <a:r>
              <a:rPr lang="ja-JP" altLang="ja-JP" dirty="0"/>
              <a:t>段階も含めた</a:t>
            </a:r>
            <a:r>
              <a:rPr lang="en-US" altLang="ja-JP" b="1" dirty="0">
                <a:solidFill>
                  <a:srgbClr val="FF0000"/>
                </a:solidFill>
              </a:rPr>
              <a:t>Logistics</a:t>
            </a:r>
            <a:r>
              <a:rPr lang="ja-JP" altLang="ja-JP" dirty="0"/>
              <a:t>概念が用いられるように</a:t>
            </a:r>
            <a:r>
              <a:rPr lang="ja-JP" altLang="ja-JP" dirty="0" smtClean="0"/>
              <a:t>変化</a:t>
            </a:r>
            <a:endParaRPr lang="en-US" altLang="ja-JP" dirty="0" smtClean="0"/>
          </a:p>
          <a:p>
            <a:r>
              <a:rPr lang="ja-JP" altLang="ja-JP" dirty="0" smtClean="0"/>
              <a:t>在庫</a:t>
            </a:r>
            <a:r>
              <a:rPr lang="ja-JP" altLang="ja-JP" dirty="0"/>
              <a:t>コストの削減は限りなく注文を受けてから生産する状態に近づけることに</a:t>
            </a:r>
            <a:r>
              <a:rPr lang="ja-JP" altLang="ja-JP" dirty="0" smtClean="0"/>
              <a:t>あ</a:t>
            </a:r>
            <a:r>
              <a:rPr lang="ja-JP" altLang="en-US" dirty="0" smtClean="0"/>
              <a:t>る。</a:t>
            </a:r>
            <a:endParaRPr lang="en-US" altLang="ja-JP" dirty="0" smtClean="0"/>
          </a:p>
          <a:p>
            <a:r>
              <a:rPr lang="ja-JP" altLang="en-US" dirty="0" smtClean="0"/>
              <a:t>このため、</a:t>
            </a:r>
            <a:r>
              <a:rPr lang="ja-JP" altLang="ja-JP" dirty="0" smtClean="0"/>
              <a:t>組織</a:t>
            </a:r>
            <a:r>
              <a:rPr lang="ja-JP" altLang="ja-JP" dirty="0"/>
              <a:t>の枠を超えた総合物流の</a:t>
            </a:r>
            <a:r>
              <a:rPr lang="ja-JP" altLang="ja-JP" b="1" dirty="0">
                <a:solidFill>
                  <a:srgbClr val="FF0000"/>
                </a:solidFill>
              </a:rPr>
              <a:t>サプライ・チェーン・マネジメント（</a:t>
            </a:r>
            <a:r>
              <a:rPr lang="en-US" altLang="ja-JP" b="1" dirty="0">
                <a:solidFill>
                  <a:srgbClr val="FF0000"/>
                </a:solidFill>
              </a:rPr>
              <a:t>SCM</a:t>
            </a:r>
            <a:r>
              <a:rPr lang="ja-JP" altLang="ja-JP" b="1" dirty="0" smtClean="0">
                <a:solidFill>
                  <a:srgbClr val="FF0000"/>
                </a:solidFill>
              </a:rPr>
              <a:t>）</a:t>
            </a:r>
            <a:r>
              <a:rPr lang="ja-JP" altLang="en-US" dirty="0"/>
              <a:t>概念が</a:t>
            </a:r>
            <a:r>
              <a:rPr lang="ja-JP" altLang="en-US" dirty="0" smtClean="0"/>
              <a:t>誕生</a:t>
            </a:r>
            <a:endParaRPr lang="en-US" altLang="ja-JP" dirty="0" smtClean="0"/>
          </a:p>
          <a:p>
            <a:r>
              <a:rPr lang="ja-JP" altLang="en-US" dirty="0" smtClean="0"/>
              <a:t>次に、</a:t>
            </a:r>
            <a:r>
              <a:rPr lang="en-US" altLang="ja-JP" dirty="0" smtClean="0"/>
              <a:t>199</a:t>
            </a:r>
            <a:r>
              <a:rPr lang="ja-JP" altLang="ja-JP" dirty="0"/>
              <a:t>年代に</a:t>
            </a:r>
            <a:r>
              <a:rPr lang="ja-JP" altLang="ja-JP" b="1" dirty="0">
                <a:solidFill>
                  <a:srgbClr val="FF0000"/>
                </a:solidFill>
              </a:rPr>
              <a:t>サード・パーティー・ロジスティクス</a:t>
            </a:r>
            <a:r>
              <a:rPr lang="en-US" altLang="ja-JP" b="1" dirty="0">
                <a:solidFill>
                  <a:srgbClr val="FF0000"/>
                </a:solidFill>
              </a:rPr>
              <a:t> (3PL)</a:t>
            </a:r>
            <a:r>
              <a:rPr lang="ja-JP" altLang="ja-JP" dirty="0"/>
              <a:t>が企業戦略として取り入れられるように発展していった</a:t>
            </a:r>
            <a:r>
              <a:rPr lang="ja-JP" altLang="ja-JP" dirty="0" smtClean="0"/>
              <a:t>。</a:t>
            </a:r>
            <a:endParaRPr lang="en-US" altLang="ja-JP" dirty="0" smtClean="0"/>
          </a:p>
          <a:p>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17848"/>
            <a:ext cx="9144000" cy="1143000"/>
          </a:xfrm>
          <a:ln>
            <a:solidFill>
              <a:schemeClr val="accent1"/>
            </a:solidFill>
          </a:ln>
        </p:spPr>
        <p:txBody>
          <a:bodyPr>
            <a:normAutofit fontScale="90000"/>
          </a:bodyPr>
          <a:lstStyle/>
          <a:p>
            <a:r>
              <a:rPr lang="ja-JP" altLang="en-US" dirty="0"/>
              <a:t>原価を感じさせないで収益を生み出すことができれば</a:t>
            </a:r>
            <a:r>
              <a:rPr lang="ja-JP" altLang="en-US" dirty="0" smtClean="0"/>
              <a:t>大成功</a:t>
            </a:r>
            <a:endParaRPr kumimoji="1" lang="ja-JP" altLang="en-US" dirty="0">
              <a:solidFill>
                <a:schemeClr val="tx1">
                  <a:lumMod val="95000"/>
                  <a:lumOff val="5000"/>
                </a:schemeClr>
              </a:solidFill>
            </a:endParaRPr>
          </a:p>
        </p:txBody>
      </p:sp>
      <p:sp>
        <p:nvSpPr>
          <p:cNvPr id="4" name="正方形/長方形 3"/>
          <p:cNvSpPr/>
          <p:nvPr/>
        </p:nvSpPr>
        <p:spPr>
          <a:xfrm>
            <a:off x="1115616" y="3068960"/>
            <a:ext cx="266429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85000"/>
                    <a:lumOff val="15000"/>
                  </a:schemeClr>
                </a:solidFill>
              </a:rPr>
              <a:t>宿泊企業</a:t>
            </a:r>
            <a:endParaRPr kumimoji="1" lang="ja-JP" altLang="en-US" dirty="0">
              <a:solidFill>
                <a:schemeClr val="tx1">
                  <a:lumMod val="85000"/>
                  <a:lumOff val="15000"/>
                </a:schemeClr>
              </a:solidFill>
            </a:endParaRPr>
          </a:p>
        </p:txBody>
      </p:sp>
      <p:sp>
        <p:nvSpPr>
          <p:cNvPr id="5" name="正方形/長方形 4"/>
          <p:cNvSpPr/>
          <p:nvPr/>
        </p:nvSpPr>
        <p:spPr>
          <a:xfrm>
            <a:off x="6084168" y="3140968"/>
            <a:ext cx="151216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85000"/>
                    <a:lumOff val="15000"/>
                  </a:schemeClr>
                </a:solidFill>
              </a:rPr>
              <a:t>飲食企業</a:t>
            </a:r>
            <a:endParaRPr kumimoji="1" lang="ja-JP" altLang="en-US" dirty="0">
              <a:solidFill>
                <a:schemeClr val="tx1">
                  <a:lumMod val="85000"/>
                  <a:lumOff val="15000"/>
                </a:schemeClr>
              </a:solidFill>
            </a:endParaRPr>
          </a:p>
        </p:txBody>
      </p:sp>
      <p:sp>
        <p:nvSpPr>
          <p:cNvPr id="6" name="正方形/長方形 5"/>
          <p:cNvSpPr/>
          <p:nvPr/>
        </p:nvSpPr>
        <p:spPr>
          <a:xfrm>
            <a:off x="6084168" y="4293096"/>
            <a:ext cx="151216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85000"/>
                    <a:lumOff val="15000"/>
                  </a:schemeClr>
                </a:solidFill>
              </a:rPr>
              <a:t>飲食企業</a:t>
            </a:r>
            <a:endParaRPr kumimoji="1" lang="ja-JP" altLang="en-US" dirty="0">
              <a:solidFill>
                <a:schemeClr val="tx1">
                  <a:lumMod val="85000"/>
                  <a:lumOff val="15000"/>
                </a:schemeClr>
              </a:solidFill>
            </a:endParaRPr>
          </a:p>
        </p:txBody>
      </p:sp>
      <p:sp>
        <p:nvSpPr>
          <p:cNvPr id="7" name="正方形/長方形 6"/>
          <p:cNvSpPr/>
          <p:nvPr/>
        </p:nvSpPr>
        <p:spPr>
          <a:xfrm>
            <a:off x="6084168" y="5517232"/>
            <a:ext cx="151216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85000"/>
                    <a:lumOff val="15000"/>
                  </a:schemeClr>
                </a:solidFill>
              </a:rPr>
              <a:t>飲食企業</a:t>
            </a:r>
            <a:endParaRPr kumimoji="1" lang="ja-JP" altLang="en-US" dirty="0">
              <a:solidFill>
                <a:schemeClr val="tx1">
                  <a:lumMod val="85000"/>
                  <a:lumOff val="15000"/>
                </a:schemeClr>
              </a:solidFill>
            </a:endParaRPr>
          </a:p>
        </p:txBody>
      </p:sp>
      <p:sp>
        <p:nvSpPr>
          <p:cNvPr id="8" name="正方形/長方形 7"/>
          <p:cNvSpPr/>
          <p:nvPr/>
        </p:nvSpPr>
        <p:spPr>
          <a:xfrm>
            <a:off x="1043608" y="5373216"/>
            <a:ext cx="266429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85000"/>
                    <a:lumOff val="15000"/>
                  </a:schemeClr>
                </a:solidFill>
              </a:rPr>
              <a:t>宿泊企業</a:t>
            </a:r>
            <a:endParaRPr kumimoji="1" lang="ja-JP" altLang="en-US" dirty="0">
              <a:solidFill>
                <a:schemeClr val="tx1">
                  <a:lumMod val="85000"/>
                  <a:lumOff val="15000"/>
                </a:schemeClr>
              </a:solidFill>
            </a:endParaRPr>
          </a:p>
        </p:txBody>
      </p:sp>
      <p:sp>
        <p:nvSpPr>
          <p:cNvPr id="10" name="円/楕円 9"/>
          <p:cNvSpPr/>
          <p:nvPr/>
        </p:nvSpPr>
        <p:spPr>
          <a:xfrm rot="21031338">
            <a:off x="2339752" y="4442290"/>
            <a:ext cx="4968552" cy="2117516"/>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rgbClr val="FF0000"/>
                </a:solidFill>
              </a:rPr>
              <a:t>利益共有分配モデル</a:t>
            </a:r>
            <a:endParaRPr kumimoji="1" lang="ja-JP" altLang="en-US" sz="3600" dirty="0">
              <a:solidFill>
                <a:srgbClr val="FF0000"/>
              </a:solidFill>
            </a:endParaRPr>
          </a:p>
        </p:txBody>
      </p:sp>
      <p:sp>
        <p:nvSpPr>
          <p:cNvPr id="11" name="円/楕円 10"/>
          <p:cNvSpPr/>
          <p:nvPr/>
        </p:nvSpPr>
        <p:spPr>
          <a:xfrm rot="405677">
            <a:off x="2190095" y="3064038"/>
            <a:ext cx="5016068" cy="2117516"/>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rgbClr val="FF0000"/>
                </a:solidFill>
              </a:rPr>
              <a:t>利益共有分配モデル</a:t>
            </a:r>
            <a:endParaRPr kumimoji="1" lang="ja-JP" altLang="en-US" sz="3600"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3"/>
          <p:cNvSpPr>
            <a:spLocks noGrp="1"/>
          </p:cNvSpPr>
          <p:nvPr>
            <p:ph type="sldNum" sz="quarter" idx="12"/>
          </p:nvPr>
        </p:nvSpPr>
        <p:spPr/>
        <p:txBody>
          <a:bodyPr/>
          <a:lstStyle/>
          <a:p>
            <a:fld id="{CCBA05C0-4A96-43D5-BC99-B4EB3545E47C}" type="slidenum">
              <a:rPr lang="en-US" altLang="ja-JP"/>
              <a:pPr/>
              <a:t>31</a:t>
            </a:fld>
            <a:endParaRPr lang="en-US" altLang="ja-JP"/>
          </a:p>
        </p:txBody>
      </p:sp>
      <p:sp>
        <p:nvSpPr>
          <p:cNvPr id="328706" name="Rectangle 2"/>
          <p:cNvSpPr>
            <a:spLocks noChangeArrowheads="1"/>
          </p:cNvSpPr>
          <p:nvPr/>
        </p:nvSpPr>
        <p:spPr bwMode="auto">
          <a:xfrm>
            <a:off x="3429000" y="2241550"/>
            <a:ext cx="3429000" cy="2286000"/>
          </a:xfrm>
          <a:prstGeom prst="rect">
            <a:avLst/>
          </a:prstGeom>
          <a:noFill/>
          <a:ln w="9525">
            <a:solidFill>
              <a:schemeClr val="tx1"/>
            </a:solidFill>
            <a:miter lim="800000"/>
            <a:headEnd/>
            <a:tailEnd/>
          </a:ln>
          <a:effectLst/>
        </p:spPr>
        <p:txBody>
          <a:bodyPr wrap="none" anchor="ctr"/>
          <a:lstStyle/>
          <a:p>
            <a:endParaRPr lang="ja-JP" altLang="en-US"/>
          </a:p>
        </p:txBody>
      </p:sp>
      <p:sp>
        <p:nvSpPr>
          <p:cNvPr id="328707" name="Line 3"/>
          <p:cNvSpPr>
            <a:spLocks noChangeShapeType="1"/>
          </p:cNvSpPr>
          <p:nvPr/>
        </p:nvSpPr>
        <p:spPr bwMode="auto">
          <a:xfrm flipH="1">
            <a:off x="3429000" y="3384550"/>
            <a:ext cx="4267200" cy="0"/>
          </a:xfrm>
          <a:prstGeom prst="line">
            <a:avLst/>
          </a:prstGeom>
          <a:noFill/>
          <a:ln w="9525">
            <a:solidFill>
              <a:schemeClr val="tx1"/>
            </a:solidFill>
            <a:round/>
            <a:headEnd/>
            <a:tailEnd/>
          </a:ln>
          <a:effectLst/>
        </p:spPr>
        <p:txBody>
          <a:bodyPr wrap="none" anchor="ctr"/>
          <a:lstStyle/>
          <a:p>
            <a:endParaRPr lang="ja-JP" altLang="en-US"/>
          </a:p>
        </p:txBody>
      </p:sp>
      <p:sp>
        <p:nvSpPr>
          <p:cNvPr id="328708" name="Text Box 4"/>
          <p:cNvSpPr txBox="1">
            <a:spLocks noChangeArrowheads="1"/>
          </p:cNvSpPr>
          <p:nvPr/>
        </p:nvSpPr>
        <p:spPr bwMode="auto">
          <a:xfrm>
            <a:off x="4676775" y="2873375"/>
            <a:ext cx="923925" cy="941388"/>
          </a:xfrm>
          <a:prstGeom prst="rect">
            <a:avLst/>
          </a:prstGeom>
          <a:noFill/>
          <a:ln w="9525">
            <a:solidFill>
              <a:schemeClr val="tx1"/>
            </a:solidFill>
            <a:prstDash val="dash"/>
            <a:miter lim="800000"/>
            <a:headEnd/>
            <a:tailEnd/>
          </a:ln>
          <a:effectLst/>
        </p:spPr>
        <p:txBody>
          <a:bodyPr vert="eaVert" wrap="none">
            <a:spAutoFit/>
          </a:bodyPr>
          <a:lstStyle/>
          <a:p>
            <a:pPr algn="ctr"/>
            <a:r>
              <a:rPr lang="ja-JP" altLang="en-US"/>
              <a:t>旅館</a:t>
            </a:r>
          </a:p>
          <a:p>
            <a:pPr algn="ctr"/>
            <a:r>
              <a:rPr lang="ja-JP" altLang="en-US"/>
              <a:t>ホテル</a:t>
            </a:r>
          </a:p>
        </p:txBody>
      </p:sp>
      <p:sp>
        <p:nvSpPr>
          <p:cNvPr id="328709" name="Oval 5"/>
          <p:cNvSpPr>
            <a:spLocks noChangeArrowheads="1"/>
          </p:cNvSpPr>
          <p:nvPr/>
        </p:nvSpPr>
        <p:spPr bwMode="auto">
          <a:xfrm>
            <a:off x="3276600" y="1555750"/>
            <a:ext cx="1219200" cy="609600"/>
          </a:xfrm>
          <a:prstGeom prst="ellipse">
            <a:avLst/>
          </a:prstGeom>
          <a:noFill/>
          <a:ln w="9525">
            <a:solidFill>
              <a:schemeClr val="tx1"/>
            </a:solidFill>
            <a:round/>
            <a:headEnd/>
            <a:tailEnd/>
          </a:ln>
          <a:effectLst/>
        </p:spPr>
        <p:txBody>
          <a:bodyPr wrap="none" anchor="ctr"/>
          <a:lstStyle/>
          <a:p>
            <a:pPr algn="ctr"/>
            <a:r>
              <a:rPr lang="ja-JP" altLang="en-US"/>
              <a:t>土産</a:t>
            </a:r>
          </a:p>
        </p:txBody>
      </p:sp>
      <p:sp>
        <p:nvSpPr>
          <p:cNvPr id="328710" name="Oval 6"/>
          <p:cNvSpPr>
            <a:spLocks noChangeArrowheads="1"/>
          </p:cNvSpPr>
          <p:nvPr/>
        </p:nvSpPr>
        <p:spPr bwMode="auto">
          <a:xfrm>
            <a:off x="2438400" y="1936750"/>
            <a:ext cx="1219200" cy="609600"/>
          </a:xfrm>
          <a:prstGeom prst="ellipse">
            <a:avLst/>
          </a:prstGeom>
          <a:noFill/>
          <a:ln w="9525">
            <a:solidFill>
              <a:schemeClr val="tx1"/>
            </a:solidFill>
            <a:round/>
            <a:headEnd/>
            <a:tailEnd/>
          </a:ln>
          <a:effectLst/>
        </p:spPr>
        <p:txBody>
          <a:bodyPr wrap="none" anchor="ctr"/>
          <a:lstStyle/>
          <a:p>
            <a:pPr algn="ctr"/>
            <a:r>
              <a:rPr lang="ja-JP" altLang="en-US" sz="1600"/>
              <a:t>有料テレビ</a:t>
            </a:r>
            <a:endParaRPr lang="ja-JP" altLang="en-US"/>
          </a:p>
        </p:txBody>
      </p:sp>
      <p:sp>
        <p:nvSpPr>
          <p:cNvPr id="328711" name="Oval 7"/>
          <p:cNvSpPr>
            <a:spLocks noChangeArrowheads="1"/>
          </p:cNvSpPr>
          <p:nvPr/>
        </p:nvSpPr>
        <p:spPr bwMode="auto">
          <a:xfrm>
            <a:off x="5562600" y="1479550"/>
            <a:ext cx="1219200" cy="609600"/>
          </a:xfrm>
          <a:prstGeom prst="ellipse">
            <a:avLst/>
          </a:prstGeom>
          <a:noFill/>
          <a:ln w="9525">
            <a:solidFill>
              <a:schemeClr val="tx1"/>
            </a:solidFill>
            <a:round/>
            <a:headEnd/>
            <a:tailEnd/>
          </a:ln>
          <a:effectLst/>
        </p:spPr>
        <p:txBody>
          <a:bodyPr wrap="none" anchor="ctr"/>
          <a:lstStyle/>
          <a:p>
            <a:pPr algn="ctr"/>
            <a:r>
              <a:rPr lang="ja-JP" altLang="en-US" sz="1600"/>
              <a:t>アルコール</a:t>
            </a:r>
            <a:endParaRPr lang="ja-JP" altLang="en-US"/>
          </a:p>
        </p:txBody>
      </p:sp>
      <p:sp>
        <p:nvSpPr>
          <p:cNvPr id="328712" name="Oval 8"/>
          <p:cNvSpPr>
            <a:spLocks noChangeArrowheads="1"/>
          </p:cNvSpPr>
          <p:nvPr/>
        </p:nvSpPr>
        <p:spPr bwMode="auto">
          <a:xfrm>
            <a:off x="6477000" y="1708150"/>
            <a:ext cx="1219200" cy="609600"/>
          </a:xfrm>
          <a:prstGeom prst="ellipse">
            <a:avLst/>
          </a:prstGeom>
          <a:noFill/>
          <a:ln w="9525">
            <a:solidFill>
              <a:schemeClr val="tx1"/>
            </a:solidFill>
            <a:round/>
            <a:headEnd/>
            <a:tailEnd/>
          </a:ln>
          <a:effectLst/>
        </p:spPr>
        <p:txBody>
          <a:bodyPr wrap="none" anchor="ctr"/>
          <a:lstStyle/>
          <a:p>
            <a:pPr algn="ctr"/>
            <a:r>
              <a:rPr lang="ja-JP" altLang="en-US"/>
              <a:t>タバコ</a:t>
            </a:r>
          </a:p>
        </p:txBody>
      </p:sp>
      <p:sp>
        <p:nvSpPr>
          <p:cNvPr id="328713" name="Oval 9"/>
          <p:cNvSpPr>
            <a:spLocks noChangeArrowheads="1"/>
          </p:cNvSpPr>
          <p:nvPr/>
        </p:nvSpPr>
        <p:spPr bwMode="auto">
          <a:xfrm>
            <a:off x="1447800" y="2698750"/>
            <a:ext cx="1066800" cy="1447800"/>
          </a:xfrm>
          <a:prstGeom prst="ellipse">
            <a:avLst/>
          </a:prstGeom>
          <a:noFill/>
          <a:ln w="9525">
            <a:solidFill>
              <a:schemeClr val="tx1"/>
            </a:solidFill>
            <a:round/>
            <a:headEnd/>
            <a:tailEnd/>
          </a:ln>
          <a:effectLst/>
        </p:spPr>
        <p:txBody>
          <a:bodyPr vert="eaVert" wrap="none" anchor="ctr"/>
          <a:lstStyle/>
          <a:p>
            <a:pPr algn="ctr"/>
            <a:r>
              <a:rPr lang="ja-JP" altLang="en-US"/>
              <a:t>宿泊料</a:t>
            </a:r>
          </a:p>
          <a:p>
            <a:pPr algn="ctr"/>
            <a:r>
              <a:rPr lang="ja-JP" altLang="en-US" sz="1400"/>
              <a:t>（法的定義はなく</a:t>
            </a:r>
          </a:p>
          <a:p>
            <a:pPr algn="ctr"/>
            <a:r>
              <a:rPr lang="ja-JP" altLang="en-US" sz="1400"/>
              <a:t>契約上の問題）</a:t>
            </a:r>
          </a:p>
        </p:txBody>
      </p:sp>
      <p:sp>
        <p:nvSpPr>
          <p:cNvPr id="328714" name="AutoShape 10"/>
          <p:cNvSpPr>
            <a:spLocks noChangeArrowheads="1"/>
          </p:cNvSpPr>
          <p:nvPr/>
        </p:nvSpPr>
        <p:spPr bwMode="auto">
          <a:xfrm>
            <a:off x="2438400" y="3003550"/>
            <a:ext cx="976313" cy="762000"/>
          </a:xfrm>
          <a:prstGeom prst="rightArrow">
            <a:avLst>
              <a:gd name="adj1" fmla="val 50000"/>
              <a:gd name="adj2" fmla="val 32031"/>
            </a:avLst>
          </a:prstGeom>
          <a:noFill/>
          <a:ln w="9525">
            <a:solidFill>
              <a:schemeClr val="tx1"/>
            </a:solidFill>
            <a:miter lim="800000"/>
            <a:headEnd/>
            <a:tailEnd/>
          </a:ln>
          <a:effectLst/>
        </p:spPr>
        <p:txBody>
          <a:bodyPr wrap="none" anchor="ctr"/>
          <a:lstStyle/>
          <a:p>
            <a:pPr algn="ctr"/>
            <a:r>
              <a:rPr lang="ja-JP" altLang="en-US"/>
              <a:t>支払い</a:t>
            </a:r>
          </a:p>
        </p:txBody>
      </p:sp>
      <p:sp>
        <p:nvSpPr>
          <p:cNvPr id="328715" name="Oval 11"/>
          <p:cNvSpPr>
            <a:spLocks noChangeArrowheads="1"/>
          </p:cNvSpPr>
          <p:nvPr/>
        </p:nvSpPr>
        <p:spPr bwMode="auto">
          <a:xfrm>
            <a:off x="4191000" y="4527550"/>
            <a:ext cx="1219200" cy="609600"/>
          </a:xfrm>
          <a:prstGeom prst="ellipse">
            <a:avLst/>
          </a:prstGeom>
          <a:noFill/>
          <a:ln w="9525">
            <a:solidFill>
              <a:schemeClr val="tx1"/>
            </a:solidFill>
            <a:round/>
            <a:headEnd/>
            <a:tailEnd/>
          </a:ln>
          <a:effectLst/>
        </p:spPr>
        <p:txBody>
          <a:bodyPr wrap="none" anchor="ctr"/>
          <a:lstStyle/>
          <a:p>
            <a:pPr algn="ctr"/>
            <a:r>
              <a:rPr lang="ja-JP" altLang="en-US"/>
              <a:t>入浴</a:t>
            </a:r>
          </a:p>
        </p:txBody>
      </p:sp>
      <p:sp>
        <p:nvSpPr>
          <p:cNvPr id="328716" name="Oval 12"/>
          <p:cNvSpPr>
            <a:spLocks noChangeArrowheads="1"/>
          </p:cNvSpPr>
          <p:nvPr/>
        </p:nvSpPr>
        <p:spPr bwMode="auto">
          <a:xfrm>
            <a:off x="4419600" y="1479550"/>
            <a:ext cx="1219200" cy="609600"/>
          </a:xfrm>
          <a:prstGeom prst="ellipse">
            <a:avLst/>
          </a:prstGeom>
          <a:noFill/>
          <a:ln w="9525">
            <a:solidFill>
              <a:schemeClr val="tx1"/>
            </a:solidFill>
            <a:round/>
            <a:headEnd/>
            <a:tailEnd/>
          </a:ln>
          <a:effectLst/>
        </p:spPr>
        <p:txBody>
          <a:bodyPr wrap="none" anchor="ctr"/>
          <a:lstStyle/>
          <a:p>
            <a:pPr algn="ctr"/>
            <a:r>
              <a:rPr lang="ja-JP" altLang="en-US" sz="2000"/>
              <a:t>マッサージ</a:t>
            </a:r>
            <a:endParaRPr lang="ja-JP" altLang="en-US"/>
          </a:p>
        </p:txBody>
      </p:sp>
      <p:sp>
        <p:nvSpPr>
          <p:cNvPr id="328717" name="Oval 13"/>
          <p:cNvSpPr>
            <a:spLocks noChangeArrowheads="1"/>
          </p:cNvSpPr>
          <p:nvPr/>
        </p:nvSpPr>
        <p:spPr bwMode="auto">
          <a:xfrm>
            <a:off x="3124200" y="4527550"/>
            <a:ext cx="1219200" cy="609600"/>
          </a:xfrm>
          <a:prstGeom prst="ellipse">
            <a:avLst/>
          </a:prstGeom>
          <a:noFill/>
          <a:ln w="9525">
            <a:solidFill>
              <a:schemeClr val="tx1"/>
            </a:solidFill>
            <a:round/>
            <a:headEnd/>
            <a:tailEnd/>
          </a:ln>
          <a:effectLst/>
        </p:spPr>
        <p:txBody>
          <a:bodyPr wrap="none" anchor="ctr"/>
          <a:lstStyle/>
          <a:p>
            <a:pPr algn="ctr"/>
            <a:r>
              <a:rPr lang="ja-JP" altLang="en-US"/>
              <a:t>朝食</a:t>
            </a:r>
          </a:p>
        </p:txBody>
      </p:sp>
      <p:sp>
        <p:nvSpPr>
          <p:cNvPr id="328718" name="Oval 14"/>
          <p:cNvSpPr>
            <a:spLocks noChangeArrowheads="1"/>
          </p:cNvSpPr>
          <p:nvPr/>
        </p:nvSpPr>
        <p:spPr bwMode="auto">
          <a:xfrm>
            <a:off x="5334000" y="4527550"/>
            <a:ext cx="1219200" cy="609600"/>
          </a:xfrm>
          <a:prstGeom prst="ellipse">
            <a:avLst/>
          </a:prstGeom>
          <a:noFill/>
          <a:ln w="57150">
            <a:solidFill>
              <a:schemeClr val="tx1"/>
            </a:solidFill>
            <a:round/>
            <a:headEnd/>
            <a:tailEnd/>
          </a:ln>
          <a:effectLst/>
        </p:spPr>
        <p:txBody>
          <a:bodyPr wrap="none" anchor="ctr"/>
          <a:lstStyle/>
          <a:p>
            <a:pPr algn="ctr"/>
            <a:r>
              <a:rPr lang="ja-JP" altLang="en-US" sz="1800"/>
              <a:t>駅の送迎</a:t>
            </a:r>
            <a:endParaRPr lang="ja-JP" altLang="en-US"/>
          </a:p>
        </p:txBody>
      </p:sp>
      <p:sp>
        <p:nvSpPr>
          <p:cNvPr id="328719" name="Oval 15"/>
          <p:cNvSpPr>
            <a:spLocks noChangeArrowheads="1"/>
          </p:cNvSpPr>
          <p:nvPr/>
        </p:nvSpPr>
        <p:spPr bwMode="auto">
          <a:xfrm>
            <a:off x="2209800" y="3994150"/>
            <a:ext cx="1219200" cy="609600"/>
          </a:xfrm>
          <a:prstGeom prst="ellipse">
            <a:avLst/>
          </a:prstGeom>
          <a:noFill/>
          <a:ln w="9525">
            <a:solidFill>
              <a:schemeClr val="tx1"/>
            </a:solidFill>
            <a:round/>
            <a:headEnd/>
            <a:tailEnd/>
          </a:ln>
          <a:effectLst/>
        </p:spPr>
        <p:txBody>
          <a:bodyPr wrap="none" anchor="ctr"/>
          <a:lstStyle/>
          <a:p>
            <a:pPr algn="ctr"/>
            <a:r>
              <a:rPr lang="ja-JP" altLang="en-US"/>
              <a:t>テレビ</a:t>
            </a:r>
          </a:p>
        </p:txBody>
      </p:sp>
      <p:sp>
        <p:nvSpPr>
          <p:cNvPr id="328720" name="Oval 16"/>
          <p:cNvSpPr>
            <a:spLocks noChangeArrowheads="1"/>
          </p:cNvSpPr>
          <p:nvPr/>
        </p:nvSpPr>
        <p:spPr bwMode="auto">
          <a:xfrm>
            <a:off x="6553200" y="4451350"/>
            <a:ext cx="1219200" cy="609600"/>
          </a:xfrm>
          <a:prstGeom prst="ellipse">
            <a:avLst/>
          </a:prstGeom>
          <a:noFill/>
          <a:ln w="38100">
            <a:solidFill>
              <a:schemeClr val="tx1"/>
            </a:solidFill>
            <a:round/>
            <a:headEnd/>
            <a:tailEnd/>
          </a:ln>
          <a:effectLst/>
        </p:spPr>
        <p:txBody>
          <a:bodyPr wrap="none" anchor="ctr"/>
          <a:lstStyle/>
          <a:p>
            <a:pPr algn="ctr"/>
            <a:r>
              <a:rPr lang="ja-JP" altLang="en-US" sz="1800"/>
              <a:t>観光地</a:t>
            </a:r>
          </a:p>
          <a:p>
            <a:pPr algn="ctr"/>
            <a:r>
              <a:rPr lang="ja-JP" altLang="en-US" sz="1800"/>
              <a:t>の送迎</a:t>
            </a:r>
            <a:endParaRPr lang="ja-JP" altLang="en-US"/>
          </a:p>
        </p:txBody>
      </p:sp>
      <p:sp>
        <p:nvSpPr>
          <p:cNvPr id="328721" name="Text Box 17"/>
          <p:cNvSpPr txBox="1">
            <a:spLocks noChangeArrowheads="1"/>
          </p:cNvSpPr>
          <p:nvPr/>
        </p:nvSpPr>
        <p:spPr bwMode="auto">
          <a:xfrm rot="5237612">
            <a:off x="6518275" y="4257675"/>
            <a:ext cx="549275" cy="2155825"/>
          </a:xfrm>
          <a:prstGeom prst="rect">
            <a:avLst/>
          </a:prstGeom>
          <a:noFill/>
          <a:ln w="9525">
            <a:noFill/>
            <a:miter lim="800000"/>
            <a:headEnd/>
            <a:tailEnd/>
          </a:ln>
          <a:effectLst/>
        </p:spPr>
        <p:txBody>
          <a:bodyPr vert="eaVert" wrap="none">
            <a:spAutoFit/>
          </a:bodyPr>
          <a:lstStyle/>
          <a:p>
            <a:r>
              <a:rPr lang="ja-JP" altLang="en-US"/>
              <a:t>本質的差はない</a:t>
            </a:r>
          </a:p>
        </p:txBody>
      </p:sp>
      <p:sp>
        <p:nvSpPr>
          <p:cNvPr id="328722" name="Line 18"/>
          <p:cNvSpPr>
            <a:spLocks noChangeShapeType="1"/>
          </p:cNvSpPr>
          <p:nvPr/>
        </p:nvSpPr>
        <p:spPr bwMode="auto">
          <a:xfrm>
            <a:off x="7315200" y="3079750"/>
            <a:ext cx="0" cy="6096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328723" name="Text Box 19"/>
          <p:cNvSpPr txBox="1">
            <a:spLocks noChangeArrowheads="1"/>
          </p:cNvSpPr>
          <p:nvPr/>
        </p:nvSpPr>
        <p:spPr bwMode="auto">
          <a:xfrm>
            <a:off x="7299325" y="2643188"/>
            <a:ext cx="793750" cy="457200"/>
          </a:xfrm>
          <a:prstGeom prst="rect">
            <a:avLst/>
          </a:prstGeom>
          <a:noFill/>
          <a:ln w="9525">
            <a:noFill/>
            <a:miter lim="800000"/>
            <a:headEnd/>
            <a:tailEnd/>
          </a:ln>
          <a:effectLst/>
        </p:spPr>
        <p:txBody>
          <a:bodyPr wrap="none">
            <a:spAutoFit/>
          </a:bodyPr>
          <a:lstStyle/>
          <a:p>
            <a:r>
              <a:rPr lang="ja-JP" altLang="en-US"/>
              <a:t>有償</a:t>
            </a:r>
          </a:p>
        </p:txBody>
      </p:sp>
      <p:sp>
        <p:nvSpPr>
          <p:cNvPr id="328724" name="Text Box 20"/>
          <p:cNvSpPr txBox="1">
            <a:spLocks noChangeArrowheads="1"/>
          </p:cNvSpPr>
          <p:nvPr/>
        </p:nvSpPr>
        <p:spPr bwMode="auto">
          <a:xfrm>
            <a:off x="7283450" y="3536950"/>
            <a:ext cx="793750" cy="457200"/>
          </a:xfrm>
          <a:prstGeom prst="rect">
            <a:avLst/>
          </a:prstGeom>
          <a:noFill/>
          <a:ln w="9525">
            <a:noFill/>
            <a:miter lim="800000"/>
            <a:headEnd/>
            <a:tailEnd/>
          </a:ln>
          <a:effectLst/>
        </p:spPr>
        <p:txBody>
          <a:bodyPr wrap="none">
            <a:spAutoFit/>
          </a:bodyPr>
          <a:lstStyle/>
          <a:p>
            <a:r>
              <a:rPr lang="ja-JP" altLang="en-US"/>
              <a:t>無償</a:t>
            </a:r>
          </a:p>
        </p:txBody>
      </p:sp>
      <p:sp>
        <p:nvSpPr>
          <p:cNvPr id="328725" name="Text Box 21"/>
          <p:cNvSpPr txBox="1">
            <a:spLocks noChangeArrowheads="1"/>
          </p:cNvSpPr>
          <p:nvPr/>
        </p:nvSpPr>
        <p:spPr bwMode="auto">
          <a:xfrm>
            <a:off x="3810000" y="3841750"/>
            <a:ext cx="2252663" cy="457200"/>
          </a:xfrm>
          <a:prstGeom prst="rect">
            <a:avLst/>
          </a:prstGeom>
          <a:noFill/>
          <a:ln w="9525">
            <a:noFill/>
            <a:miter lim="800000"/>
            <a:headEnd/>
            <a:tailEnd/>
          </a:ln>
          <a:effectLst/>
        </p:spPr>
        <p:txBody>
          <a:bodyPr wrap="none">
            <a:spAutoFit/>
          </a:bodyPr>
          <a:lstStyle/>
          <a:p>
            <a:r>
              <a:rPr lang="ja-JP" altLang="en-US"/>
              <a:t>宿泊料に含める</a:t>
            </a:r>
          </a:p>
        </p:txBody>
      </p:sp>
      <p:sp>
        <p:nvSpPr>
          <p:cNvPr id="328726" name="Text Box 22"/>
          <p:cNvSpPr txBox="1">
            <a:spLocks noChangeArrowheads="1"/>
          </p:cNvSpPr>
          <p:nvPr/>
        </p:nvSpPr>
        <p:spPr bwMode="auto">
          <a:xfrm>
            <a:off x="3646488" y="2317750"/>
            <a:ext cx="2552700" cy="457200"/>
          </a:xfrm>
          <a:prstGeom prst="rect">
            <a:avLst/>
          </a:prstGeom>
          <a:noFill/>
          <a:ln w="9525">
            <a:noFill/>
            <a:miter lim="800000"/>
            <a:headEnd/>
            <a:tailEnd/>
          </a:ln>
          <a:effectLst/>
        </p:spPr>
        <p:txBody>
          <a:bodyPr wrap="none">
            <a:spAutoFit/>
          </a:bodyPr>
          <a:lstStyle/>
          <a:p>
            <a:r>
              <a:rPr lang="ja-JP" altLang="en-US"/>
              <a:t>宿泊料に含めない</a:t>
            </a:r>
          </a:p>
        </p:txBody>
      </p:sp>
      <p:sp>
        <p:nvSpPr>
          <p:cNvPr id="328727" name="Text Box 23"/>
          <p:cNvSpPr txBox="1">
            <a:spLocks noChangeArrowheads="1"/>
          </p:cNvSpPr>
          <p:nvPr/>
        </p:nvSpPr>
        <p:spPr bwMode="auto">
          <a:xfrm>
            <a:off x="6932613" y="2514600"/>
            <a:ext cx="458787" cy="1860550"/>
          </a:xfrm>
          <a:prstGeom prst="rect">
            <a:avLst/>
          </a:prstGeom>
          <a:noFill/>
          <a:ln w="9525">
            <a:noFill/>
            <a:miter lim="800000"/>
            <a:headEnd/>
            <a:tailEnd/>
          </a:ln>
          <a:effectLst/>
        </p:spPr>
        <p:txBody>
          <a:bodyPr vert="eaVert" wrap="none">
            <a:spAutoFit/>
          </a:bodyPr>
          <a:lstStyle/>
          <a:p>
            <a:r>
              <a:rPr lang="ja-JP" altLang="en-US" sz="1800"/>
              <a:t>経営者のポリシー</a:t>
            </a:r>
            <a:endParaRPr lang="ja-JP" altLang="en-US"/>
          </a:p>
        </p:txBody>
      </p:sp>
      <p:sp>
        <p:nvSpPr>
          <p:cNvPr id="328728" name="Text Box 24"/>
          <p:cNvSpPr txBox="1">
            <a:spLocks noChangeArrowheads="1"/>
          </p:cNvSpPr>
          <p:nvPr/>
        </p:nvSpPr>
        <p:spPr bwMode="auto">
          <a:xfrm>
            <a:off x="2549525" y="446088"/>
            <a:ext cx="1565275" cy="925512"/>
          </a:xfrm>
          <a:prstGeom prst="rect">
            <a:avLst/>
          </a:prstGeom>
          <a:noFill/>
          <a:ln w="9525">
            <a:solidFill>
              <a:schemeClr val="tx1"/>
            </a:solidFill>
            <a:prstDash val="dash"/>
            <a:miter lim="800000"/>
            <a:headEnd/>
            <a:tailEnd/>
          </a:ln>
          <a:effectLst/>
        </p:spPr>
        <p:txBody>
          <a:bodyPr wrap="none">
            <a:spAutoFit/>
          </a:bodyPr>
          <a:lstStyle/>
          <a:p>
            <a:pPr algn="ctr"/>
            <a:r>
              <a:rPr lang="ja-JP" altLang="en-US" sz="1800"/>
              <a:t>第三者運送人</a:t>
            </a:r>
          </a:p>
          <a:p>
            <a:pPr algn="ctr"/>
            <a:r>
              <a:rPr lang="en-US" altLang="ja-JP" sz="1800"/>
              <a:t>(</a:t>
            </a:r>
            <a:r>
              <a:rPr lang="ja-JP" altLang="en-US" sz="1800"/>
              <a:t>有償）</a:t>
            </a:r>
          </a:p>
          <a:p>
            <a:pPr algn="ctr"/>
            <a:r>
              <a:rPr lang="ja-JP" altLang="en-US" sz="1800"/>
              <a:t>バス、タクシー</a:t>
            </a:r>
            <a:endParaRPr lang="ja-JP" altLang="en-US"/>
          </a:p>
        </p:txBody>
      </p:sp>
      <p:sp>
        <p:nvSpPr>
          <p:cNvPr id="328729" name="Text Box 25"/>
          <p:cNvSpPr txBox="1">
            <a:spLocks noChangeArrowheads="1"/>
          </p:cNvSpPr>
          <p:nvPr/>
        </p:nvSpPr>
        <p:spPr bwMode="auto">
          <a:xfrm>
            <a:off x="1943100" y="5581650"/>
            <a:ext cx="1717675" cy="1016000"/>
          </a:xfrm>
          <a:prstGeom prst="rect">
            <a:avLst/>
          </a:prstGeom>
          <a:noFill/>
          <a:ln w="9525">
            <a:solidFill>
              <a:schemeClr val="tx1"/>
            </a:solidFill>
            <a:prstDash val="dash"/>
            <a:miter lim="800000"/>
            <a:headEnd/>
            <a:tailEnd/>
          </a:ln>
          <a:effectLst/>
        </p:spPr>
        <p:txBody>
          <a:bodyPr wrap="none">
            <a:spAutoFit/>
          </a:bodyPr>
          <a:lstStyle/>
          <a:p>
            <a:pPr algn="ctr"/>
            <a:r>
              <a:rPr lang="ja-JP" altLang="en-US" sz="1800"/>
              <a:t>第三者運送人</a:t>
            </a:r>
          </a:p>
          <a:p>
            <a:pPr algn="ctr"/>
            <a:r>
              <a:rPr lang="en-US" altLang="ja-JP" sz="1800"/>
              <a:t>(</a:t>
            </a:r>
            <a:r>
              <a:rPr lang="ja-JP" altLang="en-US" sz="1800"/>
              <a:t>無償）</a:t>
            </a:r>
          </a:p>
          <a:p>
            <a:pPr algn="ctr"/>
            <a:r>
              <a:rPr lang="ja-JP" altLang="en-US"/>
              <a:t>現在は自由</a:t>
            </a:r>
          </a:p>
        </p:txBody>
      </p:sp>
      <p:sp>
        <p:nvSpPr>
          <p:cNvPr id="328730" name="AutoShape 26"/>
          <p:cNvSpPr>
            <a:spLocks noChangeArrowheads="1"/>
          </p:cNvSpPr>
          <p:nvPr/>
        </p:nvSpPr>
        <p:spPr bwMode="auto">
          <a:xfrm>
            <a:off x="4114800" y="790575"/>
            <a:ext cx="1511300" cy="504825"/>
          </a:xfrm>
          <a:prstGeom prst="leftArrow">
            <a:avLst>
              <a:gd name="adj1" fmla="val 50000"/>
              <a:gd name="adj2" fmla="val 74843"/>
            </a:avLst>
          </a:prstGeom>
          <a:noFill/>
          <a:ln w="9525">
            <a:solidFill>
              <a:schemeClr val="tx1"/>
            </a:solidFill>
            <a:miter lim="800000"/>
            <a:headEnd/>
            <a:tailEnd/>
          </a:ln>
          <a:effectLst/>
        </p:spPr>
        <p:txBody>
          <a:bodyPr wrap="none" anchor="ctr"/>
          <a:lstStyle/>
          <a:p>
            <a:pPr algn="ctr"/>
            <a:r>
              <a:rPr lang="ja-JP" altLang="en-US" sz="1400"/>
              <a:t>道路運送法の規制</a:t>
            </a:r>
          </a:p>
        </p:txBody>
      </p:sp>
      <p:sp>
        <p:nvSpPr>
          <p:cNvPr id="328731" name="AutoShape 27"/>
          <p:cNvSpPr>
            <a:spLocks noChangeArrowheads="1"/>
          </p:cNvSpPr>
          <p:nvPr/>
        </p:nvSpPr>
        <p:spPr bwMode="auto">
          <a:xfrm rot="-2358450">
            <a:off x="6451600" y="692150"/>
            <a:ext cx="1512888" cy="504825"/>
          </a:xfrm>
          <a:prstGeom prst="leftArrow">
            <a:avLst>
              <a:gd name="adj1" fmla="val 50000"/>
              <a:gd name="adj2" fmla="val 74921"/>
            </a:avLst>
          </a:prstGeom>
          <a:noFill/>
          <a:ln w="9525">
            <a:solidFill>
              <a:schemeClr val="tx1"/>
            </a:solidFill>
            <a:miter lim="800000"/>
            <a:headEnd/>
            <a:tailEnd/>
          </a:ln>
          <a:effectLst/>
        </p:spPr>
        <p:txBody>
          <a:bodyPr wrap="none" anchor="ctr"/>
          <a:lstStyle/>
          <a:p>
            <a:pPr algn="ctr"/>
            <a:r>
              <a:rPr lang="ja-JP" altLang="en-US" sz="1400"/>
              <a:t>税法等の規制</a:t>
            </a:r>
          </a:p>
        </p:txBody>
      </p:sp>
      <p:sp>
        <p:nvSpPr>
          <p:cNvPr id="328732" name="Text Box 28"/>
          <p:cNvSpPr txBox="1">
            <a:spLocks noChangeArrowheads="1"/>
          </p:cNvSpPr>
          <p:nvPr/>
        </p:nvSpPr>
        <p:spPr bwMode="auto">
          <a:xfrm>
            <a:off x="141288" y="228600"/>
            <a:ext cx="2262158" cy="923330"/>
          </a:xfrm>
          <a:prstGeom prst="rect">
            <a:avLst/>
          </a:prstGeom>
          <a:solidFill>
            <a:srgbClr val="FFFF00"/>
          </a:solidFill>
          <a:ln w="28575">
            <a:solidFill>
              <a:schemeClr val="tx1"/>
            </a:solidFill>
            <a:miter lim="800000"/>
            <a:headEnd/>
            <a:tailEnd/>
          </a:ln>
          <a:effectLst/>
        </p:spPr>
        <p:txBody>
          <a:bodyPr wrap="none">
            <a:spAutoFit/>
          </a:bodyPr>
          <a:lstStyle/>
          <a:p>
            <a:r>
              <a:rPr lang="ja-JP" altLang="en-US" sz="5400" dirty="0"/>
              <a:t>宿泊料</a:t>
            </a:r>
          </a:p>
        </p:txBody>
      </p:sp>
      <p:sp>
        <p:nvSpPr>
          <p:cNvPr id="328733" name="Text Box 29"/>
          <p:cNvSpPr txBox="1">
            <a:spLocks noChangeArrowheads="1"/>
          </p:cNvSpPr>
          <p:nvPr/>
        </p:nvSpPr>
        <p:spPr bwMode="auto">
          <a:xfrm>
            <a:off x="4184650" y="5911850"/>
            <a:ext cx="3968750" cy="641350"/>
          </a:xfrm>
          <a:prstGeom prst="rect">
            <a:avLst/>
          </a:prstGeom>
          <a:noFill/>
          <a:ln w="9525">
            <a:noFill/>
            <a:miter lim="800000"/>
            <a:headEnd/>
            <a:tailEnd/>
          </a:ln>
          <a:effectLst/>
        </p:spPr>
        <p:txBody>
          <a:bodyPr wrap="none">
            <a:spAutoFit/>
          </a:bodyPr>
          <a:lstStyle/>
          <a:p>
            <a:r>
              <a:rPr lang="ja-JP" altLang="en-US" sz="1800"/>
              <a:t>利用者が自分で掛ける保険料</a:t>
            </a:r>
          </a:p>
          <a:p>
            <a:r>
              <a:rPr lang="ja-JP" altLang="en-US" sz="1800"/>
              <a:t>自分で支払う高速道路料金等の扱い？</a:t>
            </a:r>
            <a:endParaRPr lang="ja-JP" altLang="en-US"/>
          </a:p>
        </p:txBody>
      </p:sp>
      <p:sp>
        <p:nvSpPr>
          <p:cNvPr id="328734" name="Line 30"/>
          <p:cNvSpPr>
            <a:spLocks noChangeShapeType="1"/>
          </p:cNvSpPr>
          <p:nvPr/>
        </p:nvSpPr>
        <p:spPr bwMode="auto">
          <a:xfrm flipV="1">
            <a:off x="7315200" y="5486400"/>
            <a:ext cx="0" cy="609600"/>
          </a:xfrm>
          <a:prstGeom prst="line">
            <a:avLst/>
          </a:prstGeom>
          <a:noFill/>
          <a:ln w="9525">
            <a:solidFill>
              <a:schemeClr val="tx1"/>
            </a:solidFill>
            <a:round/>
            <a:headEnd/>
            <a:tailEnd type="triangle" w="med" len="me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049" name="Object 1"/>
          <p:cNvGraphicFramePr>
            <a:graphicFrameLocks noChangeAspect="1"/>
          </p:cNvGraphicFramePr>
          <p:nvPr/>
        </p:nvGraphicFramePr>
        <p:xfrm>
          <a:off x="0" y="-1"/>
          <a:ext cx="9144000" cy="6872317"/>
        </p:xfrm>
        <a:graphic>
          <a:graphicData uri="http://schemas.openxmlformats.org/presentationml/2006/ole">
            <p:oleObj spid="_x0000_s1026" name="スライド" r:id="rId4" imgW="4570378" imgH="3427533" progId="PowerPoint.Slide.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これらを</a:t>
            </a:r>
            <a:r>
              <a:rPr lang="ja-JP" altLang="ja-JP" dirty="0" smtClean="0"/>
              <a:t>可能ならしめる基盤</a:t>
            </a:r>
            <a:r>
              <a:rPr lang="ja-JP" altLang="en-US" dirty="0" smtClean="0"/>
              <a:t>は</a:t>
            </a:r>
            <a:r>
              <a:rPr lang="ja-JP" altLang="ja-JP" dirty="0" smtClean="0"/>
              <a:t>　</a:t>
            </a:r>
            <a:r>
              <a:rPr lang="ja-JP" altLang="en-US" b="1" dirty="0" smtClean="0">
                <a:solidFill>
                  <a:srgbClr val="FF0000"/>
                </a:solidFill>
              </a:rPr>
              <a:t>①物流</a:t>
            </a:r>
            <a:r>
              <a:rPr lang="ja-JP" altLang="ja-JP" b="1" dirty="0" smtClean="0">
                <a:solidFill>
                  <a:srgbClr val="FF0000"/>
                </a:solidFill>
              </a:rPr>
              <a:t>手段の多様化と</a:t>
            </a:r>
            <a:r>
              <a:rPr lang="ja-JP" altLang="en-US" b="1" dirty="0" smtClean="0">
                <a:solidFill>
                  <a:srgbClr val="FF0000"/>
                </a:solidFill>
              </a:rPr>
              <a:t>飽和化　②</a:t>
            </a:r>
            <a:r>
              <a:rPr lang="en-US" altLang="ja-JP" b="1" dirty="0" smtClean="0">
                <a:solidFill>
                  <a:srgbClr val="FF0000"/>
                </a:solidFill>
              </a:rPr>
              <a:t>ITC</a:t>
            </a:r>
            <a:r>
              <a:rPr lang="ja-JP" altLang="ja-JP" b="1" dirty="0" smtClean="0">
                <a:solidFill>
                  <a:srgbClr val="FF0000"/>
                </a:solidFill>
              </a:rPr>
              <a:t>の進展</a:t>
            </a:r>
            <a:r>
              <a:rPr lang="ja-JP" altLang="ja-JP" dirty="0" smtClean="0"/>
              <a:t>であり、</a:t>
            </a:r>
            <a:r>
              <a:rPr lang="ja-JP" altLang="en-US" dirty="0" smtClean="0"/>
              <a:t>「</a:t>
            </a:r>
            <a:r>
              <a:rPr lang="ja-JP" altLang="ja-JP" b="1" dirty="0" smtClean="0">
                <a:solidFill>
                  <a:srgbClr val="FF0000"/>
                </a:solidFill>
              </a:rPr>
              <a:t>規制</a:t>
            </a:r>
            <a:r>
              <a:rPr lang="ja-JP" altLang="en-US" b="1" dirty="0" smtClean="0">
                <a:solidFill>
                  <a:srgbClr val="FF0000"/>
                </a:solidFill>
              </a:rPr>
              <a:t>緩和</a:t>
            </a:r>
            <a:r>
              <a:rPr lang="ja-JP" altLang="en-US" dirty="0" smtClean="0"/>
              <a:t>」</a:t>
            </a:r>
            <a:r>
              <a:rPr lang="ja-JP" altLang="ja-JP" dirty="0" smtClean="0"/>
              <a:t>が実施された。</a:t>
            </a: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a:t>ヤマト</a:t>
            </a:r>
            <a:r>
              <a:rPr kumimoji="1" lang="ja-JP" altLang="en-US" dirty="0" smtClean="0"/>
              <a:t>とＡｍａｚｏｎ</a:t>
            </a:r>
            <a:endParaRPr kumimoji="1" lang="ja-JP" altLang="en-US" dirty="0"/>
          </a:p>
        </p:txBody>
      </p:sp>
      <p:sp>
        <p:nvSpPr>
          <p:cNvPr id="3" name="コンテンツ プレースホルダ 2"/>
          <p:cNvSpPr>
            <a:spLocks noGrp="1"/>
          </p:cNvSpPr>
          <p:nvPr>
            <p:ph idx="1"/>
          </p:nvPr>
        </p:nvSpPr>
        <p:spPr/>
        <p:txBody>
          <a:bodyPr/>
          <a:lstStyle/>
          <a:p>
            <a:r>
              <a:rPr lang="ja-JP" altLang="ja-JP" dirty="0"/>
              <a:t>実力のある物流企業は</a:t>
            </a:r>
            <a:r>
              <a:rPr lang="en-US" altLang="ja-JP" dirty="0"/>
              <a:t>IT</a:t>
            </a:r>
            <a:r>
              <a:rPr lang="ja-JP" altLang="ja-JP" dirty="0"/>
              <a:t>を駆使して企画力、資金力、営業力等を武器にフィジカルハンドリング企業を配下に入れて国際展開してきている。その頂点にアマゾンがあるといえる。小倉昌夫氏が生み出したヤマトブックサービスは、アマゾンに先立つこと</a:t>
            </a:r>
            <a:r>
              <a:rPr lang="en-US" altLang="ja-JP" dirty="0"/>
              <a:t>1986</a:t>
            </a:r>
            <a:r>
              <a:rPr lang="ja-JP" altLang="ja-JP" dirty="0"/>
              <a:t>年に発足したにもかかわらず、あっという間に追い越されてしまった。</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38100">
            <a:solidFill>
              <a:schemeClr val="tx1">
                <a:lumMod val="95000"/>
                <a:lumOff val="5000"/>
              </a:schemeClr>
            </a:solidFill>
          </a:ln>
        </p:spPr>
        <p:txBody>
          <a:bodyPr/>
          <a:lstStyle/>
          <a:p>
            <a:r>
              <a:rPr kumimoji="1" lang="ja-JP" altLang="en-US" dirty="0" smtClean="0"/>
              <a:t>ヤマトとＡｍａｚｏｎ</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ヤマトブックサービス</a:t>
            </a:r>
            <a:endParaRPr lang="en-US" altLang="ja-JP" dirty="0" smtClean="0"/>
          </a:p>
          <a:p>
            <a:pPr>
              <a:buNone/>
            </a:pPr>
            <a:r>
              <a:rPr lang="ja-JP" altLang="ja-JP" dirty="0" smtClean="0"/>
              <a:t>設立</a:t>
            </a:r>
            <a:r>
              <a:rPr lang="ja-JP" altLang="ja-JP" dirty="0" smtClean="0">
                <a:solidFill>
                  <a:srgbClr val="FF0000"/>
                </a:solidFill>
              </a:rPr>
              <a:t>1986年</a:t>
            </a:r>
            <a:r>
              <a:rPr lang="ja-JP" altLang="ja-JP" dirty="0" smtClean="0"/>
              <a:t>10月14日</a:t>
            </a:r>
            <a:endParaRPr lang="en-US" altLang="ja-JP" dirty="0" smtClean="0"/>
          </a:p>
          <a:p>
            <a:pPr>
              <a:buNone/>
            </a:pPr>
            <a:r>
              <a:rPr lang="ja-JP" altLang="ja-JP" dirty="0" smtClean="0"/>
              <a:t>業種小売業事業内容書籍、DVD、ビデオ、CD、電子ブック通信販売上高</a:t>
            </a:r>
            <a:r>
              <a:rPr lang="ja-JP" altLang="en-US" dirty="0" smtClean="0"/>
              <a:t>　</a:t>
            </a:r>
            <a:r>
              <a:rPr lang="ja-JP" altLang="en-US" dirty="0" smtClean="0">
                <a:solidFill>
                  <a:srgbClr val="FF0000"/>
                </a:solidFill>
              </a:rPr>
              <a:t>５５</a:t>
            </a:r>
            <a:r>
              <a:rPr lang="ja-JP" altLang="ja-JP" dirty="0" smtClean="0">
                <a:solidFill>
                  <a:srgbClr val="FF0000"/>
                </a:solidFill>
              </a:rPr>
              <a:t>億円</a:t>
            </a:r>
            <a:r>
              <a:rPr lang="ja-JP" altLang="en-US" dirty="0" smtClean="0">
                <a:solidFill>
                  <a:srgbClr val="FF0000"/>
                </a:solidFill>
              </a:rPr>
              <a:t>（１兆３千億）</a:t>
            </a:r>
            <a:endParaRPr lang="en-US" altLang="ja-JP" dirty="0" smtClean="0">
              <a:solidFill>
                <a:srgbClr val="FF0000"/>
              </a:solidFill>
            </a:endParaRPr>
          </a:p>
          <a:p>
            <a:pPr>
              <a:buNone/>
            </a:pPr>
            <a:r>
              <a:rPr lang="ja-JP" altLang="ja-JP" dirty="0" smtClean="0"/>
              <a:t>従業員数</a:t>
            </a:r>
            <a:r>
              <a:rPr lang="ja-JP" altLang="en-US" dirty="0" smtClean="0"/>
              <a:t>　</a:t>
            </a:r>
            <a:r>
              <a:rPr lang="ja-JP" altLang="ja-JP" dirty="0" smtClean="0">
                <a:solidFill>
                  <a:srgbClr val="FF0000"/>
                </a:solidFill>
              </a:rPr>
              <a:t>145名</a:t>
            </a:r>
            <a:r>
              <a:rPr lang="ja-JP" altLang="en-US" dirty="0" smtClean="0">
                <a:solidFill>
                  <a:srgbClr val="FF0000"/>
                </a:solidFill>
              </a:rPr>
              <a:t>　（全体１５万人）</a:t>
            </a:r>
            <a:endParaRPr lang="en-US" altLang="ja-JP" dirty="0" smtClean="0">
              <a:solidFill>
                <a:srgbClr val="FF0000"/>
              </a:solidFill>
            </a:endParaRPr>
          </a:p>
          <a:p>
            <a:r>
              <a:rPr kumimoji="1" lang="ja-JP" altLang="en-US" dirty="0" smtClean="0"/>
              <a:t>Ａｍａｚｏｎ</a:t>
            </a:r>
            <a:endParaRPr kumimoji="1" lang="en-US" altLang="ja-JP" dirty="0" smtClean="0"/>
          </a:p>
          <a:p>
            <a:pPr>
              <a:buNone/>
            </a:pPr>
            <a:r>
              <a:rPr lang="ja-JP" altLang="ja-JP" dirty="0" smtClean="0"/>
              <a:t>設立</a:t>
            </a:r>
            <a:r>
              <a:rPr lang="ja-JP" altLang="ja-JP" dirty="0" smtClean="0">
                <a:solidFill>
                  <a:srgbClr val="FF0000"/>
                </a:solidFill>
              </a:rPr>
              <a:t>1994年</a:t>
            </a:r>
            <a:r>
              <a:rPr lang="ja-JP" altLang="ja-JP" dirty="0" smtClean="0"/>
              <a:t>7月</a:t>
            </a:r>
            <a:endParaRPr lang="en-US" altLang="ja-JP" dirty="0" smtClean="0"/>
          </a:p>
          <a:p>
            <a:pPr>
              <a:buNone/>
            </a:pPr>
            <a:r>
              <a:rPr lang="ja-JP" altLang="ja-JP" dirty="0" smtClean="0"/>
              <a:t>売上高連結：61,093 Million US$（2012年12月期</a:t>
            </a:r>
            <a:endParaRPr lang="en-US" altLang="ja-JP" dirty="0" smtClean="0"/>
          </a:p>
          <a:p>
            <a:pPr>
              <a:buNone/>
            </a:pPr>
            <a:r>
              <a:rPr lang="ja-JP" altLang="ja-JP" dirty="0" smtClean="0"/>
              <a:t>営業利益連結：676 Million US$（2012年12月期）</a:t>
            </a:r>
            <a:endParaRPr lang="en-US" altLang="ja-JP" dirty="0" smtClean="0"/>
          </a:p>
          <a:p>
            <a:pPr>
              <a:buNone/>
            </a:pPr>
            <a:r>
              <a:rPr lang="ja-JP" altLang="ja-JP" dirty="0" smtClean="0"/>
              <a:t>従業員数連結：88,400人（2012年12月31日時点）</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2362274"/>
          </a:xfrm>
        </p:spPr>
        <p:txBody>
          <a:bodyPr>
            <a:normAutofit/>
          </a:bodyPr>
          <a:lstStyle/>
          <a:p>
            <a:r>
              <a:rPr lang="ja-JP" altLang="en-US" b="1" dirty="0" smtClean="0"/>
              <a:t>わずか月額</a:t>
            </a:r>
            <a:r>
              <a:rPr lang="en-US" altLang="ja-JP" b="1" dirty="0" smtClean="0"/>
              <a:t>1000</a:t>
            </a:r>
            <a:r>
              <a:rPr lang="ja-JP" altLang="en-US" b="1" dirty="0" smtClean="0"/>
              <a:t>円で電子書籍が読み放題の「</a:t>
            </a:r>
            <a:r>
              <a:rPr lang="en-US" altLang="ja-JP" b="1" dirty="0" smtClean="0"/>
              <a:t>Kindle Unlimited</a:t>
            </a:r>
            <a:r>
              <a:rPr lang="ja-JP" altLang="en-US" b="1" dirty="0" smtClean="0"/>
              <a:t>」を</a:t>
            </a:r>
            <a:r>
              <a:rPr lang="en-US" altLang="ja-JP" b="1" dirty="0" smtClean="0"/>
              <a:t>Amazon</a:t>
            </a:r>
            <a:r>
              <a:rPr lang="ja-JP" altLang="en-US" b="1" dirty="0" smtClean="0"/>
              <a:t>が間違って公開</a:t>
            </a:r>
            <a:endParaRPr kumimoji="1" lang="ja-JP" altLang="en-US" dirty="0"/>
          </a:p>
        </p:txBody>
      </p:sp>
      <p:sp>
        <p:nvSpPr>
          <p:cNvPr id="3" name="コンテンツ プレースホルダ 2"/>
          <p:cNvSpPr>
            <a:spLocks noGrp="1"/>
          </p:cNvSpPr>
          <p:nvPr>
            <p:ph idx="1"/>
          </p:nvPr>
        </p:nvSpPr>
        <p:spPr>
          <a:xfrm>
            <a:off x="457200" y="3328392"/>
            <a:ext cx="8229600" cy="2044824"/>
          </a:xfrm>
        </p:spPr>
        <p:txBody>
          <a:bodyPr/>
          <a:lstStyle/>
          <a:p>
            <a:r>
              <a:rPr lang="en-US" altLang="ja-JP" dirty="0" smtClean="0">
                <a:hlinkClick r:id="rId3"/>
              </a:rPr>
              <a:t>https://www.youtube.com/watch?v=RnVNbYdo2FU&amp;feature=player_embedded</a:t>
            </a:r>
            <a:endParaRPr lang="en-US" altLang="ja-JP"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solidFill>
          </a:ln>
        </p:spPr>
        <p:txBody>
          <a:bodyPr>
            <a:normAutofit fontScale="90000"/>
          </a:bodyPr>
          <a:lstStyle/>
          <a:p>
            <a:r>
              <a:rPr lang="ja-JP" altLang="en-US" b="1" dirty="0" smtClean="0"/>
              <a:t>米アマゾン</a:t>
            </a:r>
            <a:r>
              <a:rPr lang="en-US" altLang="ja-JP" b="1" dirty="0" smtClean="0"/>
              <a:t/>
            </a:r>
            <a:br>
              <a:rPr lang="en-US" altLang="ja-JP" b="1" dirty="0" smtClean="0"/>
            </a:br>
            <a:r>
              <a:rPr lang="ja-JP" altLang="en-US" b="1" dirty="0" smtClean="0"/>
              <a:t>注文前に商品出荷サービス検討中</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a:bodyPr>
          <a:lstStyle/>
          <a:p>
            <a:r>
              <a:rPr lang="ja-JP" altLang="en-US" dirty="0" smtClean="0"/>
              <a:t>米アマゾン取得特許情報</a:t>
            </a:r>
            <a:endParaRPr lang="en-US" altLang="ja-JP" dirty="0" smtClean="0"/>
          </a:p>
          <a:p>
            <a:r>
              <a:rPr lang="ja-JP" altLang="en-US" dirty="0" smtClean="0">
                <a:solidFill>
                  <a:srgbClr val="FF0000"/>
                </a:solidFill>
              </a:rPr>
              <a:t>顧客商品購入前に、商品出荷サービスを検討</a:t>
            </a:r>
            <a:endParaRPr lang="en-US" altLang="ja-JP" dirty="0" smtClean="0">
              <a:solidFill>
                <a:srgbClr val="FF0000"/>
              </a:solidFill>
            </a:endParaRPr>
          </a:p>
          <a:p>
            <a:r>
              <a:rPr lang="ja-JP" altLang="en-US" dirty="0" smtClean="0"/>
              <a:t>配送速度にこだわるアマゾンは、ユーザーが商品を閲覧していた時間やマウスカーソルの滞在時間、過去の購入履歴を元に「購入する可能性が高いか否か」を判断</a:t>
            </a:r>
            <a:endParaRPr lang="en-US" altLang="ja-JP" dirty="0" smtClean="0"/>
          </a:p>
          <a:p>
            <a:r>
              <a:rPr lang="ja-JP" altLang="en-US" dirty="0" smtClean="0"/>
              <a:t>まさに</a:t>
            </a:r>
            <a:r>
              <a:rPr lang="ja-JP" altLang="en-US" dirty="0" smtClean="0">
                <a:solidFill>
                  <a:srgbClr val="FF0000"/>
                </a:solidFill>
              </a:rPr>
              <a:t>ビッグデータの有効活用</a:t>
            </a:r>
            <a:r>
              <a:rPr lang="ja-JP" altLang="en-US" dirty="0" smtClean="0"/>
              <a:t>ともいえる仕組み</a:t>
            </a:r>
            <a:endParaRPr lang="en-US" altLang="ja-JP" dirty="0" smtClean="0"/>
          </a:p>
          <a:p>
            <a:r>
              <a:rPr lang="ja-JP" altLang="en-US" dirty="0" smtClean="0"/>
              <a:t>先読みで商品を出荷してしまおうというもの</a:t>
            </a:r>
            <a:endParaRPr lang="en-US" altLang="ja-JP" dirty="0" smtClean="0"/>
          </a:p>
          <a:p>
            <a:r>
              <a:rPr lang="ja-JP" altLang="en-US" dirty="0" smtClean="0">
                <a:solidFill>
                  <a:srgbClr val="00B050"/>
                </a:solidFill>
              </a:rPr>
              <a:t>Ｇｏｏｇｌｅは➵呼ばれる前に配車してしまう？！！</a:t>
            </a:r>
            <a:endParaRPr lang="en-US" altLang="ja-JP" dirty="0" smtClean="0">
              <a:solidFill>
                <a:srgbClr val="00B05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配車アプリと人流のサードパーティ</a:t>
            </a:r>
            <a:endParaRPr kumimoji="1" lang="ja-JP" altLang="en-US" dirty="0"/>
          </a:p>
        </p:txBody>
      </p:sp>
      <p:sp>
        <p:nvSpPr>
          <p:cNvPr id="3" name="コンテンツ プレースホルダ 2"/>
          <p:cNvSpPr>
            <a:spLocks noGrp="1"/>
          </p:cNvSpPr>
          <p:nvPr>
            <p:ph idx="1"/>
          </p:nvPr>
        </p:nvSpPr>
        <p:spPr/>
        <p:txBody>
          <a:bodyPr/>
          <a:lstStyle/>
          <a:p>
            <a:r>
              <a:rPr lang="ja-JP" altLang="ja-JP" dirty="0"/>
              <a:t>人流の世界でも配車アプリの登場で、サード・パーティなる用語が表れ始めていることに気が付いた。配車アプリ企業の出現であり、その世界戦略性が物流企業と同種のものをかぎ分けつつある。物流の世界の制度インフラは規制撤廃への収斂により進展したが、人流の世界では単純な規制撤廃では進まない。</a:t>
            </a:r>
            <a:r>
              <a:rPr lang="en-US" altLang="ja-JP" dirty="0"/>
              <a:t>Uber</a:t>
            </a:r>
            <a:r>
              <a:rPr lang="ja-JP" altLang="ja-JP" dirty="0" err="1"/>
              <a:t>、</a:t>
            </a:r>
            <a:r>
              <a:rPr lang="en-US" altLang="ja-JP" dirty="0" err="1"/>
              <a:t>Airbnb</a:t>
            </a:r>
            <a:r>
              <a:rPr lang="ja-JP" altLang="ja-JP" dirty="0"/>
              <a:t>等をめぐって国際的にも政策が定まっていない状況である。</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1430</Words>
  <Application>Microsoft Office PowerPoint</Application>
  <PresentationFormat>画面に合わせる (4:3)</PresentationFormat>
  <Paragraphs>264</Paragraphs>
  <Slides>32</Slides>
  <Notes>32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4" baseType="lpstr">
      <vt:lpstr>Office テーマ</vt:lpstr>
      <vt:lpstr>スライド</vt:lpstr>
      <vt:lpstr>観光交通論⑬</vt:lpstr>
      <vt:lpstr>物流と人流</vt:lpstr>
      <vt:lpstr>物流管理の世界</vt:lpstr>
      <vt:lpstr>スライド 4</vt:lpstr>
      <vt:lpstr>ヤマトとＡｍａｚｏｎ</vt:lpstr>
      <vt:lpstr>ヤマトとＡｍａｚｏｎ</vt:lpstr>
      <vt:lpstr>わずか月額1000円で電子書籍が読み放題の「Kindle Unlimited」をAmazonが間違って公開</vt:lpstr>
      <vt:lpstr>米アマゾン 注文前に商品出荷サービス検討中</vt:lpstr>
      <vt:lpstr>配車アプリと人流のサードパーティ</vt:lpstr>
      <vt:lpstr>３ＰＨＬの物流との違い</vt:lpstr>
      <vt:lpstr>英国と日本の公共交通の考え方</vt:lpstr>
      <vt:lpstr>３ＰＨＬの実現と旅行業法</vt:lpstr>
      <vt:lpstr>スライド 13</vt:lpstr>
      <vt:lpstr>スライド 14</vt:lpstr>
      <vt:lpstr>スライド 15</vt:lpstr>
      <vt:lpstr>タクシー配車アプリ</vt:lpstr>
      <vt:lpstr>スライド 17</vt:lpstr>
      <vt:lpstr>スライド 18</vt:lpstr>
      <vt:lpstr>無料送迎タクシー</vt:lpstr>
      <vt:lpstr>Googleが新たな広告戦略 実店舗への無料送迎タクシーの特許取得</vt:lpstr>
      <vt:lpstr>外国人旅行者と配車アプリ</vt:lpstr>
      <vt:lpstr>バスの配車アプリ</vt:lpstr>
      <vt:lpstr>通常のパッケージ・ツアー</vt:lpstr>
      <vt:lpstr>マルチ・パッケージ・ツアー</vt:lpstr>
      <vt:lpstr>スライド 25</vt:lpstr>
      <vt:lpstr>夢の３ＰＨＬ商品（人生保障旅行）</vt:lpstr>
      <vt:lpstr>旅主概念の提唱</vt:lpstr>
      <vt:lpstr>人流の場合の旅主</vt:lpstr>
      <vt:lpstr>Ａｉｒｂｎｂ</vt:lpstr>
      <vt:lpstr>原価を感じさせないで収益を生み出すことができれば大成功</vt:lpstr>
      <vt:lpstr>スライド 31</vt:lpstr>
      <vt:lpstr>スライド 32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観光交通論⑬</dc:title>
  <dc:creator>owner</dc:creator>
  <cp:lastModifiedBy>owner</cp:lastModifiedBy>
  <cp:revision>3</cp:revision>
  <dcterms:created xsi:type="dcterms:W3CDTF">2015-07-08T07:17:56Z</dcterms:created>
  <dcterms:modified xsi:type="dcterms:W3CDTF">2015-07-08T10:50:06Z</dcterms:modified>
</cp:coreProperties>
</file>