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345" r:id="rId39"/>
    <p:sldId id="346" r:id="rId40"/>
    <p:sldId id="347" r:id="rId41"/>
    <p:sldId id="348" r:id="rId42"/>
    <p:sldId id="349" r:id="rId43"/>
    <p:sldId id="350" r:id="rId44"/>
    <p:sldId id="351" r:id="rId45"/>
    <p:sldId id="352" r:id="rId46"/>
    <p:sldId id="353"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257" r:id="rId94"/>
    <p:sldId id="258" r:id="rId95"/>
    <p:sldId id="259" r:id="rId96"/>
    <p:sldId id="260" r:id="rId97"/>
    <p:sldId id="261" r:id="rId98"/>
    <p:sldId id="262" r:id="rId9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76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CF62C-DBF3-4CFD-933A-48D74632F04B}" type="datetimeFigureOut">
              <a:rPr kumimoji="1" lang="ja-JP" altLang="en-US" smtClean="0"/>
              <a:pPr/>
              <a:t>2015/7/1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50E99-158C-4634-88CD-3EB60BF1605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B950E99-158C-4634-88CD-3EB60BF16055}"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47</a:t>
            </a:fld>
            <a:endParaRPr kumimoji="1" lang="ja-JP" altLang="en-US"/>
          </a:p>
        </p:txBody>
      </p:sp>
    </p:spTree>
    <p:extLst>
      <p:ext uri="{BB962C8B-B14F-4D97-AF65-F5344CB8AC3E}">
        <p14:creationId xmlns="" xmlns:p14="http://schemas.microsoft.com/office/powerpoint/2010/main" val="3116707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D3DCFA-6B6D-4C9A-919A-6908EBC5B01F}" type="slidenum">
              <a:rPr kumimoji="1" lang="ja-JP" altLang="en-US" smtClean="0"/>
              <a:pPr/>
              <a:t>48</a:t>
            </a:fld>
            <a:endParaRPr kumimoji="1" lang="ja-JP" altLang="en-US"/>
          </a:p>
        </p:txBody>
      </p:sp>
    </p:spTree>
    <p:extLst>
      <p:ext uri="{BB962C8B-B14F-4D97-AF65-F5344CB8AC3E}">
        <p14:creationId xmlns="" xmlns:p14="http://schemas.microsoft.com/office/powerpoint/2010/main" val="18500051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D3DCFA-6B6D-4C9A-919A-6908EBC5B01F}" type="slidenum">
              <a:rPr kumimoji="1" lang="ja-JP" altLang="en-US" smtClean="0"/>
              <a:pPr/>
              <a:t>49</a:t>
            </a:fld>
            <a:endParaRPr kumimoji="1" lang="ja-JP" altLang="en-US"/>
          </a:p>
        </p:txBody>
      </p:sp>
    </p:spTree>
    <p:extLst>
      <p:ext uri="{BB962C8B-B14F-4D97-AF65-F5344CB8AC3E}">
        <p14:creationId xmlns="" xmlns:p14="http://schemas.microsoft.com/office/powerpoint/2010/main" val="299049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D3DCFA-6B6D-4C9A-919A-6908EBC5B01F}" type="slidenum">
              <a:rPr kumimoji="1" lang="ja-JP" altLang="en-US" smtClean="0"/>
              <a:pPr/>
              <a:t>50</a:t>
            </a:fld>
            <a:endParaRPr kumimoji="1" lang="ja-JP" altLang="en-US"/>
          </a:p>
        </p:txBody>
      </p:sp>
    </p:spTree>
    <p:extLst>
      <p:ext uri="{BB962C8B-B14F-4D97-AF65-F5344CB8AC3E}">
        <p14:creationId xmlns="" xmlns:p14="http://schemas.microsoft.com/office/powerpoint/2010/main" val="27165818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52</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53</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54</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55</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56</a:t>
            </a:fld>
            <a:endParaRPr kumimoji="1" lang="ja-JP" altLang="en-US"/>
          </a:p>
        </p:txBody>
      </p:sp>
    </p:spTree>
    <p:extLst>
      <p:ext uri="{BB962C8B-B14F-4D97-AF65-F5344CB8AC3E}">
        <p14:creationId xmlns="" xmlns:p14="http://schemas.microsoft.com/office/powerpoint/2010/main" val="27966602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57</a:t>
            </a:fld>
            <a:endParaRPr kumimoji="1" lang="ja-JP" altLang="en-US"/>
          </a:p>
        </p:txBody>
      </p:sp>
    </p:spTree>
    <p:extLst>
      <p:ext uri="{BB962C8B-B14F-4D97-AF65-F5344CB8AC3E}">
        <p14:creationId xmlns="" xmlns:p14="http://schemas.microsoft.com/office/powerpoint/2010/main" val="14615965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58</a:t>
            </a:fld>
            <a:endParaRPr kumimoji="1" lang="ja-JP" altLang="en-US"/>
          </a:p>
        </p:txBody>
      </p:sp>
    </p:spTree>
    <p:extLst>
      <p:ext uri="{BB962C8B-B14F-4D97-AF65-F5344CB8AC3E}">
        <p14:creationId xmlns="" xmlns:p14="http://schemas.microsoft.com/office/powerpoint/2010/main" val="26952767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59</a:t>
            </a:fld>
            <a:endParaRPr kumimoji="1" lang="ja-JP" altLang="en-US"/>
          </a:p>
        </p:txBody>
      </p:sp>
    </p:spTree>
    <p:extLst>
      <p:ext uri="{BB962C8B-B14F-4D97-AF65-F5344CB8AC3E}">
        <p14:creationId xmlns="" xmlns:p14="http://schemas.microsoft.com/office/powerpoint/2010/main" val="359834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60</a:t>
            </a:fld>
            <a:endParaRPr kumimoji="1" lang="ja-JP" altLang="en-US"/>
          </a:p>
        </p:txBody>
      </p:sp>
    </p:spTree>
    <p:extLst>
      <p:ext uri="{BB962C8B-B14F-4D97-AF65-F5344CB8AC3E}">
        <p14:creationId xmlns="" xmlns:p14="http://schemas.microsoft.com/office/powerpoint/2010/main" val="3020033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61</a:t>
            </a:fld>
            <a:endParaRPr kumimoji="1" lang="ja-JP" altLang="en-US"/>
          </a:p>
        </p:txBody>
      </p:sp>
    </p:spTree>
    <p:extLst>
      <p:ext uri="{BB962C8B-B14F-4D97-AF65-F5344CB8AC3E}">
        <p14:creationId xmlns="" xmlns:p14="http://schemas.microsoft.com/office/powerpoint/2010/main" val="8053942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62</a:t>
            </a:fld>
            <a:endParaRPr kumimoji="1" lang="ja-JP" altLang="en-US"/>
          </a:p>
        </p:txBody>
      </p:sp>
    </p:spTree>
    <p:extLst>
      <p:ext uri="{BB962C8B-B14F-4D97-AF65-F5344CB8AC3E}">
        <p14:creationId xmlns="" xmlns:p14="http://schemas.microsoft.com/office/powerpoint/2010/main" val="37733450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63</a:t>
            </a:fld>
            <a:endParaRPr kumimoji="1" lang="ja-JP" altLang="en-US"/>
          </a:p>
        </p:txBody>
      </p:sp>
    </p:spTree>
    <p:extLst>
      <p:ext uri="{BB962C8B-B14F-4D97-AF65-F5344CB8AC3E}">
        <p14:creationId xmlns="" xmlns:p14="http://schemas.microsoft.com/office/powerpoint/2010/main" val="24148772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64</a:t>
            </a:fld>
            <a:endParaRPr kumimoji="1" lang="ja-JP" altLang="en-US"/>
          </a:p>
        </p:txBody>
      </p:sp>
    </p:spTree>
    <p:extLst>
      <p:ext uri="{BB962C8B-B14F-4D97-AF65-F5344CB8AC3E}">
        <p14:creationId xmlns="" xmlns:p14="http://schemas.microsoft.com/office/powerpoint/2010/main" val="821443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65</a:t>
            </a:fld>
            <a:endParaRPr kumimoji="1" lang="ja-JP" altLang="en-US"/>
          </a:p>
        </p:txBody>
      </p:sp>
    </p:spTree>
    <p:extLst>
      <p:ext uri="{BB962C8B-B14F-4D97-AF65-F5344CB8AC3E}">
        <p14:creationId xmlns="" xmlns:p14="http://schemas.microsoft.com/office/powerpoint/2010/main" val="7904466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66</a:t>
            </a:fld>
            <a:endParaRPr kumimoji="1" lang="ja-JP" altLang="en-US"/>
          </a:p>
        </p:txBody>
      </p:sp>
    </p:spTree>
    <p:extLst>
      <p:ext uri="{BB962C8B-B14F-4D97-AF65-F5344CB8AC3E}">
        <p14:creationId xmlns="" xmlns:p14="http://schemas.microsoft.com/office/powerpoint/2010/main" val="25980140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67</a:t>
            </a:fld>
            <a:endParaRPr kumimoji="1" lang="ja-JP" altLang="en-US"/>
          </a:p>
        </p:txBody>
      </p:sp>
    </p:spTree>
    <p:extLst>
      <p:ext uri="{BB962C8B-B14F-4D97-AF65-F5344CB8AC3E}">
        <p14:creationId xmlns="" xmlns:p14="http://schemas.microsoft.com/office/powerpoint/2010/main" val="23515631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68</a:t>
            </a:fld>
            <a:endParaRPr kumimoji="1" lang="ja-JP" altLang="en-US"/>
          </a:p>
        </p:txBody>
      </p:sp>
    </p:spTree>
    <p:extLst>
      <p:ext uri="{BB962C8B-B14F-4D97-AF65-F5344CB8AC3E}">
        <p14:creationId xmlns="" xmlns:p14="http://schemas.microsoft.com/office/powerpoint/2010/main" val="5961725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69</a:t>
            </a:fld>
            <a:endParaRPr kumimoji="1" lang="ja-JP" altLang="en-US"/>
          </a:p>
        </p:txBody>
      </p:sp>
    </p:spTree>
    <p:extLst>
      <p:ext uri="{BB962C8B-B14F-4D97-AF65-F5344CB8AC3E}">
        <p14:creationId xmlns="" xmlns:p14="http://schemas.microsoft.com/office/powerpoint/2010/main" val="338430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7</a:t>
            </a:fld>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70</a:t>
            </a:fld>
            <a:endParaRPr kumimoji="1" lang="ja-JP" altLang="en-US"/>
          </a:p>
        </p:txBody>
      </p:sp>
    </p:spTree>
    <p:extLst>
      <p:ext uri="{BB962C8B-B14F-4D97-AF65-F5344CB8AC3E}">
        <p14:creationId xmlns="" xmlns:p14="http://schemas.microsoft.com/office/powerpoint/2010/main" val="29237732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71</a:t>
            </a:fld>
            <a:endParaRPr kumimoji="1" lang="ja-JP" altLang="en-US"/>
          </a:p>
        </p:txBody>
      </p:sp>
    </p:spTree>
    <p:extLst>
      <p:ext uri="{BB962C8B-B14F-4D97-AF65-F5344CB8AC3E}">
        <p14:creationId xmlns="" xmlns:p14="http://schemas.microsoft.com/office/powerpoint/2010/main" val="19524887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72</a:t>
            </a:fld>
            <a:endParaRPr kumimoji="1" lang="ja-JP" altLang="en-US"/>
          </a:p>
        </p:txBody>
      </p:sp>
    </p:spTree>
    <p:extLst>
      <p:ext uri="{BB962C8B-B14F-4D97-AF65-F5344CB8AC3E}">
        <p14:creationId xmlns="" xmlns:p14="http://schemas.microsoft.com/office/powerpoint/2010/main" val="27626207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73</a:t>
            </a:fld>
            <a:endParaRPr kumimoji="1" lang="ja-JP" altLang="en-US"/>
          </a:p>
        </p:txBody>
      </p:sp>
    </p:spTree>
    <p:extLst>
      <p:ext uri="{BB962C8B-B14F-4D97-AF65-F5344CB8AC3E}">
        <p14:creationId xmlns="" xmlns:p14="http://schemas.microsoft.com/office/powerpoint/2010/main" val="23150620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74</a:t>
            </a:fld>
            <a:endParaRPr kumimoji="1" lang="ja-JP" altLang="en-US"/>
          </a:p>
        </p:txBody>
      </p:sp>
    </p:spTree>
    <p:extLst>
      <p:ext uri="{BB962C8B-B14F-4D97-AF65-F5344CB8AC3E}">
        <p14:creationId xmlns="" xmlns:p14="http://schemas.microsoft.com/office/powerpoint/2010/main" val="36530291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75</a:t>
            </a:fld>
            <a:endParaRPr kumimoji="1" lang="ja-JP" altLang="en-US"/>
          </a:p>
        </p:txBody>
      </p:sp>
    </p:spTree>
    <p:extLst>
      <p:ext uri="{BB962C8B-B14F-4D97-AF65-F5344CB8AC3E}">
        <p14:creationId xmlns="" xmlns:p14="http://schemas.microsoft.com/office/powerpoint/2010/main" val="30717392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76</a:t>
            </a:fld>
            <a:endParaRPr kumimoji="1" lang="ja-JP" altLang="en-US"/>
          </a:p>
        </p:txBody>
      </p:sp>
    </p:spTree>
    <p:extLst>
      <p:ext uri="{BB962C8B-B14F-4D97-AF65-F5344CB8AC3E}">
        <p14:creationId xmlns="" xmlns:p14="http://schemas.microsoft.com/office/powerpoint/2010/main" val="15217009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77</a:t>
            </a:fld>
            <a:endParaRPr kumimoji="1" lang="ja-JP" altLang="en-US"/>
          </a:p>
        </p:txBody>
      </p:sp>
    </p:spTree>
    <p:extLst>
      <p:ext uri="{BB962C8B-B14F-4D97-AF65-F5344CB8AC3E}">
        <p14:creationId xmlns="" xmlns:p14="http://schemas.microsoft.com/office/powerpoint/2010/main" val="42175615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78</a:t>
            </a:fld>
            <a:endParaRPr kumimoji="1" lang="ja-JP" altLang="en-US"/>
          </a:p>
        </p:txBody>
      </p:sp>
    </p:spTree>
    <p:extLst>
      <p:ext uri="{BB962C8B-B14F-4D97-AF65-F5344CB8AC3E}">
        <p14:creationId xmlns="" xmlns:p14="http://schemas.microsoft.com/office/powerpoint/2010/main" val="38843030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79</a:t>
            </a:fld>
            <a:endParaRPr kumimoji="1" lang="ja-JP" altLang="en-US"/>
          </a:p>
        </p:txBody>
      </p:sp>
    </p:spTree>
    <p:extLst>
      <p:ext uri="{BB962C8B-B14F-4D97-AF65-F5344CB8AC3E}">
        <p14:creationId xmlns="" xmlns:p14="http://schemas.microsoft.com/office/powerpoint/2010/main" val="2228790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8</a:t>
            </a:fld>
            <a:endParaRPr kumimoji="1" lang="ja-JP"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80</a:t>
            </a:fld>
            <a:endParaRPr kumimoji="1" lang="ja-JP" altLang="en-US"/>
          </a:p>
        </p:txBody>
      </p:sp>
    </p:spTree>
    <p:extLst>
      <p:ext uri="{BB962C8B-B14F-4D97-AF65-F5344CB8AC3E}">
        <p14:creationId xmlns="" xmlns:p14="http://schemas.microsoft.com/office/powerpoint/2010/main" val="37174984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81</a:t>
            </a:fld>
            <a:endParaRPr kumimoji="1" lang="ja-JP" altLang="en-US"/>
          </a:p>
        </p:txBody>
      </p:sp>
    </p:spTree>
    <p:extLst>
      <p:ext uri="{BB962C8B-B14F-4D97-AF65-F5344CB8AC3E}">
        <p14:creationId xmlns="" xmlns:p14="http://schemas.microsoft.com/office/powerpoint/2010/main" val="13754359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82</a:t>
            </a:fld>
            <a:endParaRPr kumimoji="1" lang="ja-JP" altLang="en-US"/>
          </a:p>
        </p:txBody>
      </p:sp>
    </p:spTree>
    <p:extLst>
      <p:ext uri="{BB962C8B-B14F-4D97-AF65-F5344CB8AC3E}">
        <p14:creationId xmlns="" xmlns:p14="http://schemas.microsoft.com/office/powerpoint/2010/main" val="6236246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83</a:t>
            </a:fld>
            <a:endParaRPr kumimoji="1" lang="ja-JP" altLang="en-US"/>
          </a:p>
        </p:txBody>
      </p:sp>
    </p:spTree>
    <p:extLst>
      <p:ext uri="{BB962C8B-B14F-4D97-AF65-F5344CB8AC3E}">
        <p14:creationId xmlns="" xmlns:p14="http://schemas.microsoft.com/office/powerpoint/2010/main" val="16640211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84</a:t>
            </a:fld>
            <a:endParaRPr kumimoji="1" lang="ja-JP" altLang="en-US"/>
          </a:p>
        </p:txBody>
      </p:sp>
    </p:spTree>
    <p:extLst>
      <p:ext uri="{BB962C8B-B14F-4D97-AF65-F5344CB8AC3E}">
        <p14:creationId xmlns="" xmlns:p14="http://schemas.microsoft.com/office/powerpoint/2010/main" val="2563529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85</a:t>
            </a:fld>
            <a:endParaRPr kumimoji="1" lang="ja-JP" altLang="en-US"/>
          </a:p>
        </p:txBody>
      </p:sp>
    </p:spTree>
    <p:extLst>
      <p:ext uri="{BB962C8B-B14F-4D97-AF65-F5344CB8AC3E}">
        <p14:creationId xmlns="" xmlns:p14="http://schemas.microsoft.com/office/powerpoint/2010/main" val="42238432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86</a:t>
            </a:fld>
            <a:endParaRPr kumimoji="1" lang="ja-JP" altLang="en-US"/>
          </a:p>
        </p:txBody>
      </p:sp>
    </p:spTree>
    <p:extLst>
      <p:ext uri="{BB962C8B-B14F-4D97-AF65-F5344CB8AC3E}">
        <p14:creationId xmlns="" xmlns:p14="http://schemas.microsoft.com/office/powerpoint/2010/main" val="7590201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87</a:t>
            </a:fld>
            <a:endParaRPr kumimoji="1" lang="ja-JP" altLang="en-US"/>
          </a:p>
        </p:txBody>
      </p:sp>
    </p:spTree>
    <p:extLst>
      <p:ext uri="{BB962C8B-B14F-4D97-AF65-F5344CB8AC3E}">
        <p14:creationId xmlns="" xmlns:p14="http://schemas.microsoft.com/office/powerpoint/2010/main" val="29549766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88</a:t>
            </a:fld>
            <a:endParaRPr kumimoji="1" lang="ja-JP"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8E2C59C-E957-4089-97D4-DE55F0729E54}" type="slidenum">
              <a:rPr kumimoji="1" lang="ja-JP" altLang="en-US" smtClean="0"/>
              <a:pPr/>
              <a:t>89</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9</a:t>
            </a:fld>
            <a:endParaRPr kumimoji="1" lang="ja-JP"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8E2C59C-E957-4089-97D4-DE55F0729E54}" type="slidenum">
              <a:rPr kumimoji="1" lang="ja-JP" altLang="en-US" smtClean="0"/>
              <a:pPr/>
              <a:t>90</a:t>
            </a:fld>
            <a:endParaRPr kumimoji="1" lang="ja-JP"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8E2C59C-E957-4089-97D4-DE55F0729E54}" type="slidenum">
              <a:rPr kumimoji="1" lang="ja-JP" altLang="en-US" smtClean="0"/>
              <a:pPr/>
              <a:t>91</a:t>
            </a:fld>
            <a:endParaRPr kumimoji="1" lang="ja-JP"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8E2C59C-E957-4089-97D4-DE55F0729E54}" type="slidenum">
              <a:rPr kumimoji="1" lang="ja-JP" altLang="en-US" smtClean="0"/>
              <a:pPr/>
              <a:t>92</a:t>
            </a:fld>
            <a:endParaRPr kumimoji="1" lang="ja-JP"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698127E-F216-416C-A36F-DD75F29C6BA0}" type="slidenum">
              <a:rPr kumimoji="1" lang="ja-JP" altLang="en-US" smtClean="0"/>
              <a:pPr/>
              <a:t>93</a:t>
            </a:fld>
            <a:endParaRPr kumimoji="1" lang="ja-JP"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698127E-F216-416C-A36F-DD75F29C6BA0}" type="slidenum">
              <a:rPr kumimoji="1" lang="ja-JP" altLang="en-US" smtClean="0"/>
              <a:pPr/>
              <a:t>94</a:t>
            </a:fld>
            <a:endParaRPr kumimoji="1" lang="ja-JP"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698127E-F216-416C-A36F-DD75F29C6BA0}" type="slidenum">
              <a:rPr kumimoji="1" lang="ja-JP" altLang="en-US" smtClean="0"/>
              <a:pPr/>
              <a:t>95</a:t>
            </a:fld>
            <a:endParaRPr kumimoji="1" lang="ja-JP"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698127E-F216-416C-A36F-DD75F29C6BA0}" type="slidenum">
              <a:rPr kumimoji="1" lang="ja-JP" altLang="en-US" smtClean="0"/>
              <a:pPr/>
              <a:t>96</a:t>
            </a:fld>
            <a:endParaRPr kumimoji="1" lang="ja-JP"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698127E-F216-416C-A36F-DD75F29C6BA0}" type="slidenum">
              <a:rPr kumimoji="1" lang="ja-JP" altLang="en-US" smtClean="0"/>
              <a:pPr/>
              <a:t>97</a:t>
            </a:fld>
            <a:endParaRPr kumimoji="1" lang="ja-JP"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698127E-F216-416C-A36F-DD75F29C6BA0}" type="slidenum">
              <a:rPr kumimoji="1" lang="ja-JP" altLang="en-US" smtClean="0"/>
              <a:pPr/>
              <a:t>98</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CC59CEF-A656-4A1D-AA60-7E2409613FCB}" type="datetimeFigureOut">
              <a:rPr kumimoji="1" lang="ja-JP" altLang="en-US" smtClean="0"/>
              <a:pPr/>
              <a:t>2015/7/1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0401B7D-E0C7-4A99-8869-6D950D61AC7B}"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C59CEF-A656-4A1D-AA60-7E2409613FCB}" type="datetimeFigureOut">
              <a:rPr kumimoji="1" lang="ja-JP" altLang="en-US" smtClean="0"/>
              <a:pPr/>
              <a:t>2015/7/1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0401B7D-E0C7-4A99-8869-6D950D61AC7B}"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C59CEF-A656-4A1D-AA60-7E2409613FCB}" type="datetimeFigureOut">
              <a:rPr kumimoji="1" lang="ja-JP" altLang="en-US" smtClean="0"/>
              <a:pPr/>
              <a:t>2015/7/1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0401B7D-E0C7-4A99-8869-6D950D61AC7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C59CEF-A656-4A1D-AA60-7E2409613FCB}" type="datetimeFigureOut">
              <a:rPr kumimoji="1" lang="ja-JP" altLang="en-US" smtClean="0"/>
              <a:pPr/>
              <a:t>2015/7/1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0401B7D-E0C7-4A99-8869-6D950D61AC7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CC59CEF-A656-4A1D-AA60-7E2409613FCB}" type="datetimeFigureOut">
              <a:rPr kumimoji="1" lang="ja-JP" altLang="en-US" smtClean="0"/>
              <a:pPr/>
              <a:t>2015/7/1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0401B7D-E0C7-4A99-8869-6D950D61AC7B}"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CC59CEF-A656-4A1D-AA60-7E2409613FCB}" type="datetimeFigureOut">
              <a:rPr kumimoji="1" lang="ja-JP" altLang="en-US" smtClean="0"/>
              <a:pPr/>
              <a:t>2015/7/1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0401B7D-E0C7-4A99-8869-6D950D61AC7B}"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CC59CEF-A656-4A1D-AA60-7E2409613FCB}" type="datetimeFigureOut">
              <a:rPr kumimoji="1" lang="ja-JP" altLang="en-US" smtClean="0"/>
              <a:pPr/>
              <a:t>2015/7/1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0401B7D-E0C7-4A99-8869-6D950D61AC7B}"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CC59CEF-A656-4A1D-AA60-7E2409613FCB}" type="datetimeFigureOut">
              <a:rPr kumimoji="1" lang="ja-JP" altLang="en-US" smtClean="0"/>
              <a:pPr/>
              <a:t>2015/7/1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0401B7D-E0C7-4A99-8869-6D950D61AC7B}"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CC59CEF-A656-4A1D-AA60-7E2409613FCB}" type="datetimeFigureOut">
              <a:rPr kumimoji="1" lang="ja-JP" altLang="en-US" smtClean="0"/>
              <a:pPr/>
              <a:t>2015/7/1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0401B7D-E0C7-4A99-8869-6D950D61AC7B}"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C59CEF-A656-4A1D-AA60-7E2409613FCB}" type="datetimeFigureOut">
              <a:rPr kumimoji="1" lang="ja-JP" altLang="en-US" smtClean="0"/>
              <a:pPr/>
              <a:t>2015/7/1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0401B7D-E0C7-4A99-8869-6D950D61AC7B}"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C59CEF-A656-4A1D-AA60-7E2409613FCB}" type="datetimeFigureOut">
              <a:rPr kumimoji="1" lang="ja-JP" altLang="en-US" smtClean="0"/>
              <a:pPr/>
              <a:t>2015/7/1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0401B7D-E0C7-4A99-8869-6D950D61AC7B}"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59CEF-A656-4A1D-AA60-7E2409613FCB}" type="datetimeFigureOut">
              <a:rPr kumimoji="1" lang="ja-JP" altLang="en-US" smtClean="0"/>
              <a:pPr/>
              <a:t>2015/7/1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01B7D-E0C7-4A99-8869-6D950D61AC7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fl.gov.uk/modes/taxis-and-minicabs/taxi-and-minicab-app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kabbee.com/" TargetMode="External"/><Relationship Id="rId4" Type="http://schemas.openxmlformats.org/officeDocument/2006/relationships/hyperlink" Target="https://en.wikipedia.org/wiki/Hailo"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http://news.bbcimg.co.uk/media/images/75391000/jpg/_75391411_hailo.jp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tfl.gov.uk/gettingaround/taxisandminicabs/taxis/1140.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bbc.com/news/technology-2773397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hyperlink" Target="http://www.bbc.com/news/technology-29475059"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axitradepromotions.co.uk/"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www.westminster.ac.uk/about-us/our-people/directory/white-peter" TargetMode="External"/><Relationship Id="rId4" Type="http://schemas.openxmlformats.org/officeDocument/2006/relationships/hyperlink" Target="http://www.computercab.co.uk/website/index.aspx"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jinryu.jp/category/lectur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london-ryugaku.com/taxi/"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oovitapp.co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www.maaxitaxi.com/" TargetMode="External"/><Relationship Id="rId4" Type="http://schemas.openxmlformats.org/officeDocument/2006/relationships/hyperlink" Target="http://www.bridj.com/"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businessinsider.com/ubers-revenue-2014-11"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businessinsider.com/uber-revenue-san-francisco-2015-1"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forbes.com/sites/jonyoushaei/2015/02/04/the-uberpreneur-how-an-uber-driver-makes-252000-a-year/"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www.gavinescolar.com/" TargetMode="External"/><Relationship Id="rId4" Type="http://schemas.openxmlformats.org/officeDocument/2006/relationships/hyperlink" Target="http://www.everyvowel.com/"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recode.net/2014/11/05/lyft-sues-former-coo-who-joined-uber-for-stealing-internal-docs/" TargetMode="External"/><Relationship Id="rId3" Type="http://schemas.openxmlformats.org/officeDocument/2006/relationships/hyperlink" Target="http://www.ft.com/intl/fastft/233452" TargetMode="External"/><Relationship Id="rId7" Type="http://schemas.openxmlformats.org/officeDocument/2006/relationships/hyperlink" Target="http://recode.net/2014/10/06/uber-hires-former-lyft-coo-vanderzanden-to-spur-international-growth/"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recode.net/2014/11/07/uber-hires-googles-same-day-delivery-boss/" TargetMode="External"/><Relationship Id="rId5" Type="http://schemas.openxmlformats.org/officeDocument/2006/relationships/hyperlink" Target="http://recode.net/2014/06/06/uber-valued-at-17-billion-in-new-record-breaking-round/" TargetMode="External"/><Relationship Id="rId4" Type="http://schemas.openxmlformats.org/officeDocument/2006/relationships/hyperlink" Target="http://allthingsd.com/20130822/uber-filing-in-delaware-shows-tpg-investment-at-3-5-billion-valuation-google-ventures-also-in/"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HE2DS7cX2kY"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tramondo.info/old/kaiten030526.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newspicks.com/news/704313/?more=true"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hyperlink" Target="http://www.technologyreview.com/review/529961/in-praise-of-efficient-price-gouging/" TargetMode="External"/><Relationship Id="rId4" Type="http://schemas.openxmlformats.org/officeDocument/2006/relationships/hyperlink" Target="https://twitter.com/Mtbkgrl/status/418509561301962752"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www.bbc.co.uk/news/business-30874489"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hyperlink" Target="http://mashable.com/2015/01/19/uber-start-fresh-europe/"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partners.uber.com/signup/fukuoka/"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accent1"/>
            </a:solidFill>
          </a:ln>
        </p:spPr>
        <p:txBody>
          <a:bodyPr/>
          <a:lstStyle/>
          <a:p>
            <a:r>
              <a:rPr kumimoji="1" lang="ja-JP" altLang="en-US" dirty="0" smtClean="0"/>
              <a:t>観光交通⑫～⑭</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タクシーの将来</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kumimoji="1" lang="ja-JP" altLang="en-US" dirty="0" smtClean="0"/>
              <a:t>機能分化していても重なっている</a:t>
            </a:r>
            <a:endParaRPr kumimoji="1" lang="ja-JP" altLang="en-US" dirty="0"/>
          </a:p>
        </p:txBody>
      </p:sp>
      <p:sp>
        <p:nvSpPr>
          <p:cNvPr id="3" name="コンテンツ プレースホルダ 2"/>
          <p:cNvSpPr>
            <a:spLocks noGrp="1"/>
          </p:cNvSpPr>
          <p:nvPr>
            <p:ph idx="1"/>
          </p:nvPr>
        </p:nvSpPr>
        <p:spPr>
          <a:xfrm>
            <a:off x="179512" y="1600200"/>
            <a:ext cx="8964488" cy="5257800"/>
          </a:xfrm>
        </p:spPr>
        <p:txBody>
          <a:bodyPr/>
          <a:lstStyle/>
          <a:p>
            <a:r>
              <a:rPr lang="en-US" altLang="ja-JP" sz="4000" dirty="0" smtClean="0"/>
              <a:t>There are </a:t>
            </a:r>
            <a:r>
              <a:rPr lang="en-US" altLang="ja-JP" sz="4000" b="1" dirty="0" smtClean="0">
                <a:solidFill>
                  <a:srgbClr val="FF0000"/>
                </a:solidFill>
              </a:rPr>
              <a:t>overlaps</a:t>
            </a:r>
            <a:r>
              <a:rPr lang="en-US" altLang="ja-JP" sz="4000" dirty="0" smtClean="0"/>
              <a:t> however – just </a:t>
            </a:r>
            <a:r>
              <a:rPr lang="en-US" altLang="ja-JP" sz="4000" dirty="0" smtClean="0">
                <a:solidFill>
                  <a:srgbClr val="FF0000"/>
                </a:solidFill>
              </a:rPr>
              <a:t>over a quarter of licensed taxis </a:t>
            </a:r>
            <a:r>
              <a:rPr lang="en-US" altLang="ja-JP" sz="4000" dirty="0" smtClean="0"/>
              <a:t>are affiliated to radio circuits, but will </a:t>
            </a:r>
            <a:r>
              <a:rPr lang="en-US" altLang="ja-JP" sz="4000" b="1" dirty="0" smtClean="0">
                <a:solidFill>
                  <a:srgbClr val="FF0000"/>
                </a:solidFill>
              </a:rPr>
              <a:t>do a mixture of street </a:t>
            </a:r>
            <a:r>
              <a:rPr lang="en-US" altLang="ja-JP" sz="4000" b="1" dirty="0" err="1" smtClean="0">
                <a:solidFill>
                  <a:srgbClr val="FF0000"/>
                </a:solidFill>
              </a:rPr>
              <a:t>hirings</a:t>
            </a:r>
            <a:r>
              <a:rPr lang="en-US" altLang="ja-JP" sz="4000" b="1" dirty="0" smtClean="0">
                <a:solidFill>
                  <a:srgbClr val="FF0000"/>
                </a:solidFill>
              </a:rPr>
              <a:t> and pre-booked jobs</a:t>
            </a:r>
            <a:r>
              <a:rPr lang="en-US" altLang="ja-JP" sz="4000" dirty="0" smtClean="0"/>
              <a:t>.</a:t>
            </a:r>
          </a:p>
          <a:p>
            <a:pPr>
              <a:buNone/>
            </a:pPr>
            <a:r>
              <a:rPr lang="ja-JP" altLang="en-US" sz="4000" dirty="0" smtClean="0"/>
              <a:t>　　　　四分の一は流しと予約と併用</a:t>
            </a:r>
            <a:r>
              <a:rPr lang="en-US" altLang="ja-JP" sz="4000" dirty="0" smtClean="0"/>
              <a:t> </a:t>
            </a:r>
          </a:p>
          <a:p>
            <a:r>
              <a:rPr lang="en-US" altLang="ja-JP" sz="4000" dirty="0" smtClean="0"/>
              <a:t>Some fleet vehicles are also</a:t>
            </a:r>
            <a:r>
              <a:rPr lang="en-US" altLang="ja-JP" sz="4000" dirty="0" smtClean="0">
                <a:solidFill>
                  <a:srgbClr val="FF0000"/>
                </a:solidFill>
              </a:rPr>
              <a:t> equipped with radios</a:t>
            </a:r>
            <a:r>
              <a:rPr lang="en-US" altLang="ja-JP" sz="4000" dirty="0" smtClean="0"/>
              <a:t>, so drivers can switch onto the radio circuits if they wish.</a:t>
            </a:r>
            <a:endParaRPr lang="ja-JP" altLang="ja-JP" sz="4000" dirty="0" smtClean="0"/>
          </a:p>
          <a:p>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228998"/>
          </a:xfrm>
          <a:ln>
            <a:solidFill>
              <a:schemeClr val="accent1"/>
            </a:solidFill>
          </a:ln>
        </p:spPr>
        <p:txBody>
          <a:bodyPr>
            <a:normAutofit/>
          </a:bodyPr>
          <a:lstStyle/>
          <a:p>
            <a:r>
              <a:rPr lang="ja-JP" altLang="ja-JP" b="1" dirty="0" smtClean="0"/>
              <a:t>ロンドンのタクシー予約アプリ</a:t>
            </a:r>
            <a:r>
              <a:rPr lang="en-US" altLang="ja-JP" u="sng" dirty="0" smtClean="0">
                <a:hlinkClick r:id="rId3"/>
              </a:rPr>
              <a:t> </a:t>
            </a:r>
            <a:r>
              <a:rPr lang="en-US" altLang="ja-JP" sz="2000" u="sng" dirty="0" smtClean="0">
                <a:hlinkClick r:id="rId3"/>
              </a:rPr>
              <a:t>http://www.tfl.gov.uk/modes/taxis-and-minicabs/taxi-and-minicab-apps</a:t>
            </a:r>
            <a:endParaRPr kumimoji="1" lang="ja-JP" altLang="en-US" sz="2000" dirty="0"/>
          </a:p>
        </p:txBody>
      </p:sp>
      <p:sp>
        <p:nvSpPr>
          <p:cNvPr id="3" name="コンテンツ プレースホルダ 2"/>
          <p:cNvSpPr>
            <a:spLocks noGrp="1"/>
          </p:cNvSpPr>
          <p:nvPr>
            <p:ph idx="1"/>
          </p:nvPr>
        </p:nvSpPr>
        <p:spPr/>
        <p:txBody>
          <a:bodyPr>
            <a:normAutofit fontScale="77500" lnSpcReduction="20000"/>
          </a:bodyPr>
          <a:lstStyle/>
          <a:p>
            <a:r>
              <a:rPr lang="ja-JP" altLang="ja-JP" dirty="0" smtClean="0"/>
              <a:t>ブラックキャブ</a:t>
            </a:r>
            <a:r>
              <a:rPr lang="ja-JP" altLang="ja-JP" dirty="0"/>
              <a:t>関係者は、タクシーアプリ会社が運送機関との認識のもとに違法な存在であると主張しています。このことがベースで、</a:t>
            </a:r>
            <a:r>
              <a:rPr lang="en-US" altLang="ja-JP" dirty="0"/>
              <a:t>Uber</a:t>
            </a:r>
            <a:r>
              <a:rPr lang="ja-JP" altLang="ja-JP" dirty="0"/>
              <a:t>のスマートフォン・タクシーアプリはタクシーメータと同じであると主張し、違法であるといっています。しかし、ロンドン市交通委員会のホームページ</a:t>
            </a:r>
            <a:r>
              <a:rPr lang="ja-JP" altLang="ja-JP" dirty="0" smtClean="0"/>
              <a:t>（</a:t>
            </a:r>
            <a:r>
              <a:rPr lang="ja-JP" altLang="en-US" dirty="0" smtClean="0"/>
              <a:t>次のページ</a:t>
            </a:r>
            <a:r>
              <a:rPr lang="ja-JP" altLang="ja-JP" dirty="0" smtClean="0"/>
              <a:t>）</a:t>
            </a:r>
            <a:r>
              <a:rPr lang="ja-JP" altLang="ja-JP" dirty="0"/>
              <a:t>ではタクシーの呼び出し用の民間アプリを紹介しており、</a:t>
            </a:r>
            <a:r>
              <a:rPr lang="en-US" altLang="ja-JP" dirty="0" err="1"/>
              <a:t>Hailo</a:t>
            </a:r>
            <a:r>
              <a:rPr lang="ja-JP" altLang="ja-JP" dirty="0" err="1"/>
              <a:t>、</a:t>
            </a:r>
            <a:r>
              <a:rPr lang="en-US" altLang="ja-JP" dirty="0" err="1"/>
              <a:t>Kabee</a:t>
            </a:r>
            <a:r>
              <a:rPr lang="ja-JP" altLang="ja-JP" dirty="0"/>
              <a:t>等は入っていますからロンドン交通局では</a:t>
            </a:r>
            <a:r>
              <a:rPr lang="en-US" altLang="ja-JP" dirty="0" err="1"/>
              <a:t>Hailo</a:t>
            </a:r>
            <a:r>
              <a:rPr lang="ja-JP" altLang="ja-JP" dirty="0"/>
              <a:t>については運送機関とは認識していないことになります。</a:t>
            </a:r>
            <a:r>
              <a:rPr lang="en-US" altLang="ja-JP" dirty="0"/>
              <a:t>Uber</a:t>
            </a:r>
            <a:r>
              <a:rPr lang="ja-JP" altLang="ja-JP" dirty="0"/>
              <a:t>は</a:t>
            </a:r>
            <a:r>
              <a:rPr lang="en-US" altLang="ja-JP" dirty="0"/>
              <a:t>2014</a:t>
            </a:r>
            <a:r>
              <a:rPr lang="ja-JP" altLang="ja-JP" dirty="0"/>
              <a:t>年</a:t>
            </a:r>
            <a:r>
              <a:rPr lang="en-US" altLang="ja-JP" dirty="0"/>
              <a:t>11</a:t>
            </a:r>
            <a:r>
              <a:rPr lang="ja-JP" altLang="ja-JP" dirty="0"/>
              <a:t>月現在では記載されていませんが、</a:t>
            </a:r>
            <a:r>
              <a:rPr lang="en-US" altLang="ja-JP" dirty="0"/>
              <a:t>Uber</a:t>
            </a:r>
            <a:r>
              <a:rPr lang="ja-JP" altLang="ja-JP" dirty="0"/>
              <a:t>も技術的は</a:t>
            </a:r>
            <a:r>
              <a:rPr lang="en-US" altLang="ja-JP" dirty="0" err="1"/>
              <a:t>Hailo</a:t>
            </a:r>
            <a:r>
              <a:rPr lang="ja-JP" altLang="ja-JP" dirty="0"/>
              <a:t>と変わりがないと認識しているようです（</a:t>
            </a:r>
            <a:r>
              <a:rPr lang="ja-JP" altLang="ja-JP" b="1" dirty="0">
                <a:solidFill>
                  <a:srgbClr val="FF0000"/>
                </a:solidFill>
              </a:rPr>
              <a:t>司法機関の判断待ち？</a:t>
            </a:r>
            <a:r>
              <a:rPr lang="ja-JP" altLang="ja-JP" dirty="0"/>
              <a:t>）</a:t>
            </a:r>
          </a:p>
          <a:p>
            <a:r>
              <a:rPr lang="en-US" altLang="ja-JP" dirty="0" err="1" smtClean="0"/>
              <a:t>Hailo</a:t>
            </a:r>
            <a:r>
              <a:rPr lang="ja-JP" altLang="ja-JP" dirty="0"/>
              <a:t>　</a:t>
            </a:r>
            <a:r>
              <a:rPr lang="en-US" altLang="ja-JP" u="sng" dirty="0">
                <a:hlinkClick r:id="rId4"/>
              </a:rPr>
              <a:t>https://en.wikipedia.org/wiki/Hailo</a:t>
            </a:r>
            <a:endParaRPr lang="ja-JP" altLang="ja-JP" dirty="0"/>
          </a:p>
          <a:p>
            <a:r>
              <a:rPr lang="en-US" altLang="ja-JP" dirty="0" err="1"/>
              <a:t>kabbee</a:t>
            </a:r>
            <a:r>
              <a:rPr lang="en-US" altLang="ja-JP" dirty="0"/>
              <a:t> </a:t>
            </a:r>
            <a:r>
              <a:rPr lang="ja-JP" altLang="ja-JP" dirty="0"/>
              <a:t>　</a:t>
            </a:r>
            <a:r>
              <a:rPr lang="en-US" altLang="ja-JP" u="sng" dirty="0">
                <a:hlinkClick r:id="rId5"/>
              </a:rPr>
              <a:t>https://www.kabbee.com/</a:t>
            </a:r>
            <a:endParaRPr lang="ja-JP" altLang="ja-JP" dirty="0"/>
          </a:p>
          <a:p>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92088"/>
            <a:ext cx="8229600" cy="2620888"/>
          </a:xfrm>
          <a:ln>
            <a:solidFill>
              <a:schemeClr val="accent1"/>
            </a:solidFill>
          </a:ln>
        </p:spPr>
        <p:txBody>
          <a:bodyPr>
            <a:normAutofit/>
          </a:bodyPr>
          <a:lstStyle/>
          <a:p>
            <a:r>
              <a:rPr lang="en-US" altLang="ja-JP" dirty="0"/>
              <a:t>They claim that allowing </a:t>
            </a:r>
            <a:r>
              <a:rPr lang="en-US" altLang="ja-JP" b="1" dirty="0">
                <a:solidFill>
                  <a:srgbClr val="FF0000"/>
                </a:solidFill>
              </a:rPr>
              <a:t>a </a:t>
            </a:r>
            <a:r>
              <a:rPr lang="en-US" altLang="ja-JP" b="1" dirty="0" err="1">
                <a:solidFill>
                  <a:srgbClr val="FF0000"/>
                </a:solidFill>
              </a:rPr>
              <a:t>smartphone</a:t>
            </a:r>
            <a:r>
              <a:rPr lang="en-US" altLang="ja-JP" b="1" dirty="0">
                <a:solidFill>
                  <a:srgbClr val="FF0000"/>
                </a:solidFill>
              </a:rPr>
              <a:t> </a:t>
            </a:r>
            <a:r>
              <a:rPr lang="en-US" altLang="ja-JP" dirty="0"/>
              <a:t>to work out the cost of a ride is </a:t>
            </a:r>
            <a:r>
              <a:rPr lang="en-US" altLang="ja-JP" b="1" dirty="0">
                <a:solidFill>
                  <a:srgbClr val="FF0000"/>
                </a:solidFill>
              </a:rPr>
              <a:t>similar to using a taxi meter</a:t>
            </a:r>
            <a:r>
              <a:rPr lang="en-US" altLang="ja-JP" dirty="0"/>
              <a:t>, which </a:t>
            </a:r>
            <a:r>
              <a:rPr lang="en-US" altLang="ja-JP" b="1" dirty="0">
                <a:solidFill>
                  <a:srgbClr val="FF0000"/>
                </a:solidFill>
              </a:rPr>
              <a:t>only black taxis are allowed </a:t>
            </a:r>
            <a:r>
              <a:rPr lang="en-US" altLang="ja-JP" dirty="0"/>
              <a:t>to do in the UK. Minicabs, by contrast, quote a </a:t>
            </a:r>
            <a:r>
              <a:rPr lang="en-US" altLang="ja-JP" b="1" dirty="0"/>
              <a:t>fixed fee </a:t>
            </a:r>
            <a:r>
              <a:rPr lang="en-US" altLang="ja-JP" dirty="0"/>
              <a:t>ahead of the journey</a:t>
            </a:r>
            <a:r>
              <a:rPr lang="en-US" altLang="ja-JP" dirty="0" smtClean="0"/>
              <a:t>.</a:t>
            </a:r>
          </a:p>
          <a:p>
            <a:endParaRPr lang="ja-JP" altLang="ja-JP" dirty="0"/>
          </a:p>
          <a:p>
            <a:endParaRPr kumimoji="1" lang="ja-JP" altLang="en-US" dirty="0"/>
          </a:p>
        </p:txBody>
      </p:sp>
      <p:sp>
        <p:nvSpPr>
          <p:cNvPr id="4" name="コンテンツ プレースホルダ 2"/>
          <p:cNvSpPr txBox="1">
            <a:spLocks/>
          </p:cNvSpPr>
          <p:nvPr/>
        </p:nvSpPr>
        <p:spPr>
          <a:xfrm>
            <a:off x="609600" y="3688432"/>
            <a:ext cx="8229600" cy="2620888"/>
          </a:xfrm>
          <a:prstGeom prst="rect">
            <a:avLst/>
          </a:prstGeom>
          <a:ln>
            <a:solidFill>
              <a:schemeClr val="accent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スマホアプリはブラックキャブにのみ許されたタクシーメーターと同じ。</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ミニキャブは事前に運賃額</a:t>
            </a:r>
            <a:r>
              <a:rPr lang="ja-JP" altLang="en-US" sz="3200" dirty="0" smtClean="0"/>
              <a:t>確定</a:t>
            </a:r>
            <a:endParaRPr kumimoji="1" lang="ja-JP"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ja-JP"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467544" y="476672"/>
            <a:ext cx="8229600" cy="2664296"/>
          </a:xfrm>
          <a:prstGeom prst="rect">
            <a:avLst/>
          </a:prstGeom>
          <a:ln>
            <a:solidFill>
              <a:schemeClr val="accent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b="1" i="0" u="none" strike="noStrike" kern="1200" cap="none" spc="0" normalizeH="0" baseline="0" noProof="0" dirty="0" err="1" smtClean="0">
                <a:ln>
                  <a:noFill/>
                </a:ln>
                <a:solidFill>
                  <a:srgbClr val="FF0000"/>
                </a:solidFill>
                <a:effectLst/>
                <a:uLnTx/>
                <a:uFillTx/>
                <a:latin typeface="+mn-lt"/>
                <a:ea typeface="+mn-ea"/>
                <a:cs typeface="+mn-cs"/>
              </a:rPr>
              <a:t>TfL's</a:t>
            </a:r>
            <a:r>
              <a:rPr kumimoji="1" lang="en-US" altLang="ja-JP" sz="3200" b="1" i="0" u="none" strike="noStrike" kern="1200" cap="none" spc="0" normalizeH="0" baseline="0" noProof="0" dirty="0" smtClean="0">
                <a:ln>
                  <a:noFill/>
                </a:ln>
                <a:solidFill>
                  <a:srgbClr val="FF0000"/>
                </a:solidFill>
                <a:effectLst/>
                <a:uLnTx/>
                <a:uFillTx/>
                <a:latin typeface="+mn-lt"/>
                <a:ea typeface="+mn-ea"/>
                <a:cs typeface="+mn-cs"/>
              </a:rPr>
              <a:t> role </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is to </a:t>
            </a:r>
            <a:r>
              <a:rPr kumimoji="1" lang="en-US" altLang="ja-JP" sz="3200" b="0" i="0" u="none" strike="noStrike" kern="1200" cap="none" spc="0" normalizeH="0" baseline="0" noProof="0" dirty="0" err="1" smtClean="0">
                <a:ln>
                  <a:noFill/>
                </a:ln>
                <a:solidFill>
                  <a:schemeClr val="tx1"/>
                </a:solidFill>
                <a:effectLst/>
                <a:uLnTx/>
                <a:uFillTx/>
                <a:latin typeface="+mn-lt"/>
                <a:ea typeface="+mn-ea"/>
                <a:cs typeface="+mn-cs"/>
              </a:rPr>
              <a:t>licence</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 and regulate </a:t>
            </a:r>
            <a:r>
              <a:rPr kumimoji="1" lang="en-US" altLang="ja-JP" sz="3200" b="1" i="0" u="none" strike="noStrike" kern="1200" cap="none" spc="0" normalizeH="0" baseline="0" noProof="0" dirty="0" smtClean="0">
                <a:ln>
                  <a:noFill/>
                </a:ln>
                <a:solidFill>
                  <a:schemeClr val="tx1"/>
                </a:solidFill>
                <a:effectLst/>
                <a:uLnTx/>
                <a:uFillTx/>
                <a:latin typeface="+mn-lt"/>
                <a:ea typeface="+mn-ea"/>
                <a:cs typeface="+mn-cs"/>
              </a:rPr>
              <a:t>the taxi </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and </a:t>
            </a:r>
            <a:r>
              <a:rPr kumimoji="1" lang="en-US" altLang="ja-JP" sz="3200" b="1" i="0" u="none" strike="noStrike" kern="1200" cap="none" spc="0" normalizeH="0" baseline="0" noProof="0" dirty="0" smtClean="0">
                <a:ln>
                  <a:noFill/>
                </a:ln>
                <a:solidFill>
                  <a:schemeClr val="tx1"/>
                </a:solidFill>
                <a:effectLst/>
                <a:uLnTx/>
                <a:uFillTx/>
                <a:latin typeface="+mn-lt"/>
                <a:ea typeface="+mn-ea"/>
                <a:cs typeface="+mn-cs"/>
              </a:rPr>
              <a:t>private hire </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industry in London.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 We </a:t>
            </a:r>
            <a:r>
              <a:rPr kumimoji="1" lang="en-US" altLang="ja-JP" sz="3200" b="1" i="0" u="none" strike="noStrike" kern="1200" cap="none" spc="0" normalizeH="0" baseline="0" noProof="0" dirty="0" smtClean="0">
                <a:ln>
                  <a:noFill/>
                </a:ln>
                <a:solidFill>
                  <a:srgbClr val="FF0000"/>
                </a:solidFill>
                <a:effectLst/>
                <a:uLnTx/>
                <a:uFillTx/>
                <a:latin typeface="+mn-lt"/>
                <a:ea typeface="+mn-ea"/>
                <a:cs typeface="+mn-cs"/>
              </a:rPr>
              <a:t>do not have any powers </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in relation to </a:t>
            </a:r>
            <a:r>
              <a:rPr kumimoji="1" lang="en-US" altLang="ja-JP" sz="3200" b="1" i="0" u="none" strike="noStrike" kern="1200" cap="none" spc="0" normalizeH="0" baseline="0" noProof="0" dirty="0" smtClean="0">
                <a:ln>
                  <a:noFill/>
                </a:ln>
                <a:solidFill>
                  <a:srgbClr val="FF0000"/>
                </a:solidFill>
                <a:effectLst/>
                <a:uLnTx/>
                <a:uFillTx/>
                <a:latin typeface="+mn-lt"/>
                <a:ea typeface="+mn-ea"/>
                <a:cs typeface="+mn-cs"/>
              </a:rPr>
              <a:t>an operator's corporate structure </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and how or </a:t>
            </a:r>
            <a:r>
              <a:rPr kumimoji="1" lang="en-US" altLang="ja-JP" sz="3200" b="1" i="0" u="none" strike="noStrike" kern="1200" cap="none" spc="0" normalizeH="0" baseline="0" noProof="0" dirty="0" smtClean="0">
                <a:ln>
                  <a:noFill/>
                </a:ln>
                <a:solidFill>
                  <a:schemeClr val="tx1"/>
                </a:solidFill>
                <a:effectLst/>
                <a:uLnTx/>
                <a:uFillTx/>
                <a:latin typeface="+mn-lt"/>
                <a:ea typeface="+mn-ea"/>
                <a:cs typeface="+mn-cs"/>
              </a:rPr>
              <a:t>where they pay tax</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ja-JP"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ja-JP"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ja-JP"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コンテンツ プレースホルダ 2"/>
          <p:cNvSpPr txBox="1">
            <a:spLocks/>
          </p:cNvSpPr>
          <p:nvPr/>
        </p:nvSpPr>
        <p:spPr>
          <a:xfrm>
            <a:off x="0" y="3688432"/>
            <a:ext cx="9144000" cy="2620888"/>
          </a:xfrm>
          <a:prstGeom prst="rect">
            <a:avLst/>
          </a:prstGeom>
          <a:ln>
            <a:solidFill>
              <a:schemeClr val="accent1"/>
            </a:solidFill>
          </a:ln>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ロンドン交通局はブラックキャブとミニキャブの免許を</a:t>
            </a:r>
            <a:r>
              <a:rPr lang="ja-JP" altLang="en-US" sz="3200" dirty="0" smtClean="0"/>
              <a:t>だ</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すところ</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ロンドン交通局は配車構造、関係諸税納付に関する権限はない。</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ja-JP" altLang="en-US" sz="3200" dirty="0" smtClean="0"/>
              <a:t>　⇔ブラックキャブからの</a:t>
            </a:r>
            <a:r>
              <a:rPr lang="en-US" altLang="ja-JP" sz="3200" dirty="0" smtClean="0"/>
              <a:t>Uber</a:t>
            </a:r>
            <a:r>
              <a:rPr lang="ja-JP" altLang="en-US" sz="3200" dirty="0" smtClean="0"/>
              <a:t>禁止の訴えに対する反応</a:t>
            </a:r>
            <a:endParaRPr kumimoji="1" lang="ja-JP"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sz="4800" dirty="0" smtClean="0"/>
              <a:t>a third party</a:t>
            </a:r>
            <a:r>
              <a:rPr lang="ja-JP" altLang="en-US" dirty="0" smtClean="0"/>
              <a:t>概念の芽生え</a:t>
            </a:r>
            <a:endParaRPr kumimoji="1" lang="ja-JP" altLang="en-US" dirty="0"/>
          </a:p>
        </p:txBody>
      </p:sp>
      <p:sp>
        <p:nvSpPr>
          <p:cNvPr id="3" name="コンテンツ プレースホルダ 2"/>
          <p:cNvSpPr>
            <a:spLocks noGrp="1"/>
          </p:cNvSpPr>
          <p:nvPr>
            <p:ph idx="1"/>
          </p:nvPr>
        </p:nvSpPr>
        <p:spPr/>
        <p:txBody>
          <a:bodyPr/>
          <a:lstStyle/>
          <a:p>
            <a:r>
              <a:rPr lang="en-US" altLang="ja-JP" dirty="0" err="1"/>
              <a:t>Hailo</a:t>
            </a:r>
            <a:r>
              <a:rPr lang="en-US" altLang="ja-JP" dirty="0"/>
              <a:t> is a British new technology platform that matches taxi drivers and passengers through its mobile phone application.</a:t>
            </a:r>
            <a:r>
              <a:rPr lang="ja-JP" altLang="ja-JP" dirty="0"/>
              <a:t>　　</a:t>
            </a:r>
            <a:endParaRPr lang="en-US" altLang="ja-JP" dirty="0" smtClean="0"/>
          </a:p>
          <a:p>
            <a:r>
              <a:rPr lang="ja-JP" altLang="en-US" dirty="0"/>
              <a:t>人流の世界</a:t>
            </a:r>
            <a:r>
              <a:rPr lang="ja-JP" altLang="en-US" dirty="0" smtClean="0"/>
              <a:t>でも、物流と同じくサードパーティの概念が生まれ始めている</a:t>
            </a:r>
            <a:endParaRPr lang="en-US" altLang="ja-JP" dirty="0" smtClean="0"/>
          </a:p>
          <a:p>
            <a:r>
              <a:rPr lang="ja-JP" altLang="en-US" dirty="0" smtClean="0"/>
              <a:t>物流の世界では３ＰＬ概念が普及しているが、多重下請け構造への批判も存在する（日本）</a:t>
            </a:r>
            <a:endParaRPr lang="ja-JP" altLang="ja-JP" dirty="0"/>
          </a:p>
          <a:p>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日本の場合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旅行業法で位置づけられている「包括旅行」→「主催旅行」→「企画旅行」は欧米先進国には存在しない形</a:t>
            </a:r>
            <a:endParaRPr kumimoji="1" lang="en-US" altLang="ja-JP" dirty="0" smtClean="0"/>
          </a:p>
          <a:p>
            <a:r>
              <a:rPr lang="ja-JP" altLang="en-US" dirty="0" smtClean="0"/>
              <a:t>旅行業と運送業・宿泊業の関係が成文法では不明確</a:t>
            </a:r>
            <a:endParaRPr lang="en-US" altLang="ja-JP" dirty="0" smtClean="0"/>
          </a:p>
          <a:p>
            <a:r>
              <a:rPr kumimoji="1" lang="ja-JP" altLang="en-US" dirty="0" smtClean="0"/>
              <a:t>単品パックが運用上存在</a:t>
            </a: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5606" t="23265" r="8163" b="16256"/>
          <a:stretch>
            <a:fillRect/>
          </a:stretch>
        </p:blipFill>
        <p:spPr bwMode="auto">
          <a:xfrm>
            <a:off x="107504" y="-27384"/>
            <a:ext cx="7200800" cy="315651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6197" t="13815" r="7572" b="17201"/>
          <a:stretch>
            <a:fillRect/>
          </a:stretch>
        </p:blipFill>
        <p:spPr bwMode="auto">
          <a:xfrm>
            <a:off x="179512" y="3140968"/>
            <a:ext cx="7128792" cy="3564396"/>
          </a:xfrm>
          <a:prstGeom prst="rect">
            <a:avLst/>
          </a:prstGeom>
          <a:noFill/>
          <a:ln w="9525">
            <a:noFill/>
            <a:miter lim="800000"/>
            <a:headEnd/>
            <a:tailEnd/>
          </a:ln>
        </p:spPr>
      </p:pic>
      <p:sp>
        <p:nvSpPr>
          <p:cNvPr id="6" name="右矢印 5"/>
          <p:cNvSpPr/>
          <p:nvPr/>
        </p:nvSpPr>
        <p:spPr>
          <a:xfrm flipH="1">
            <a:off x="7020272" y="3880472"/>
            <a:ext cx="187220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err="1" smtClean="0">
                <a:solidFill>
                  <a:srgbClr val="FF0000"/>
                </a:solidFill>
              </a:rPr>
              <a:t>Hailo</a:t>
            </a:r>
            <a:r>
              <a:rPr kumimoji="1" lang="ja-JP" altLang="en-US" sz="3200" dirty="0" smtClean="0">
                <a:solidFill>
                  <a:schemeClr val="tx1"/>
                </a:solidFill>
              </a:rPr>
              <a:t>の紹介</a:t>
            </a:r>
            <a:endParaRPr kumimoji="1" lang="ja-JP" altLang="en-US" sz="3200" dirty="0">
              <a:solidFill>
                <a:schemeClr val="tx1"/>
              </a:solidFill>
            </a:endParaRPr>
          </a:p>
        </p:txBody>
      </p:sp>
      <p:sp>
        <p:nvSpPr>
          <p:cNvPr id="7" name="正方形/長方形 6"/>
          <p:cNvSpPr/>
          <p:nvPr/>
        </p:nvSpPr>
        <p:spPr>
          <a:xfrm>
            <a:off x="7618040" y="260648"/>
            <a:ext cx="1274440" cy="36724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b="1" dirty="0" smtClean="0">
                <a:solidFill>
                  <a:srgbClr val="FF0000"/>
                </a:solidFill>
              </a:rPr>
              <a:t>ロンドン交通局</a:t>
            </a:r>
            <a:endParaRPr kumimoji="1" lang="en-US" altLang="ja-JP" sz="4000" b="1" dirty="0" smtClean="0">
              <a:solidFill>
                <a:srgbClr val="FF0000"/>
              </a:solidFill>
            </a:endParaRPr>
          </a:p>
          <a:p>
            <a:pPr algn="ctr"/>
            <a:r>
              <a:rPr kumimoji="1" lang="ja-JP" altLang="en-US" sz="4000" b="1" dirty="0" smtClean="0">
                <a:solidFill>
                  <a:srgbClr val="FF0000"/>
                </a:solidFill>
              </a:rPr>
              <a:t>ホームページ</a:t>
            </a:r>
            <a:endParaRPr kumimoji="1" lang="ja-JP" altLang="en-US" sz="40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4848" y="260648"/>
            <a:ext cx="8229600" cy="1143000"/>
          </a:xfrm>
          <a:ln>
            <a:solidFill>
              <a:schemeClr val="accent1"/>
            </a:solidFill>
          </a:ln>
        </p:spPr>
        <p:txBody>
          <a:bodyPr>
            <a:normAutofit fontScale="90000"/>
          </a:bodyPr>
          <a:lstStyle/>
          <a:p>
            <a:r>
              <a:rPr kumimoji="1" lang="en-US" altLang="ja-JP" dirty="0" err="1" smtClean="0"/>
              <a:t>Hailo</a:t>
            </a:r>
            <a:r>
              <a:rPr kumimoji="1" lang="ja-JP" altLang="en-US" dirty="0" err="1" smtClean="0"/>
              <a:t>、</a:t>
            </a:r>
            <a:r>
              <a:rPr kumimoji="1" lang="en-US" altLang="ja-JP" dirty="0" err="1" smtClean="0"/>
              <a:t>Maaxi</a:t>
            </a:r>
            <a:r>
              <a:rPr kumimoji="1" lang="ja-JP" altLang="en-US" dirty="0" err="1" smtClean="0"/>
              <a:t>、</a:t>
            </a:r>
            <a:r>
              <a:rPr kumimoji="1" lang="en-US" altLang="ja-JP" dirty="0" smtClean="0"/>
              <a:t>Uber</a:t>
            </a:r>
            <a:r>
              <a:rPr kumimoji="1" lang="ja-JP" altLang="en-US" dirty="0" smtClean="0"/>
              <a:t>の違い</a:t>
            </a:r>
            <a:r>
              <a:rPr kumimoji="1" lang="en-US" altLang="ja-JP" dirty="0" smtClean="0"/>
              <a:t/>
            </a:r>
            <a:br>
              <a:rPr kumimoji="1" lang="en-US" altLang="ja-JP" dirty="0" smtClean="0"/>
            </a:br>
            <a:r>
              <a:rPr kumimoji="1" lang="ja-JP" altLang="en-US" sz="2700" dirty="0" smtClean="0"/>
              <a:t>～</a:t>
            </a:r>
            <a:r>
              <a:rPr lang="ja-JP" altLang="en-US" sz="2700" dirty="0" smtClean="0"/>
              <a:t>本質</a:t>
            </a:r>
            <a:r>
              <a:rPr lang="ja-JP" altLang="en-US" sz="2700" dirty="0"/>
              <a:t>の違いは</a:t>
            </a:r>
            <a:r>
              <a:rPr lang="ja-JP" altLang="en-US" sz="2700" dirty="0" smtClean="0"/>
              <a:t>ない</a:t>
            </a:r>
            <a:r>
              <a:rPr lang="ja-JP" altLang="en-US" sz="2700" dirty="0"/>
              <a:t>～</a:t>
            </a:r>
            <a:endParaRPr kumimoji="1" lang="ja-JP" altLang="en-US" sz="2700" dirty="0"/>
          </a:p>
        </p:txBody>
      </p:sp>
      <p:sp>
        <p:nvSpPr>
          <p:cNvPr id="3" name="コンテンツ プレースホルダ 2"/>
          <p:cNvSpPr>
            <a:spLocks noGrp="1"/>
          </p:cNvSpPr>
          <p:nvPr>
            <p:ph idx="1"/>
          </p:nvPr>
        </p:nvSpPr>
        <p:spPr>
          <a:xfrm>
            <a:off x="179512" y="1600200"/>
            <a:ext cx="8507288" cy="4997152"/>
          </a:xfrm>
        </p:spPr>
        <p:txBody>
          <a:bodyPr>
            <a:normAutofit fontScale="85000" lnSpcReduction="20000"/>
          </a:bodyPr>
          <a:lstStyle/>
          <a:p>
            <a:r>
              <a:rPr lang="ja-JP" altLang="ja-JP" dirty="0"/>
              <a:t>ブラックキャブドライバー出身者が参画してつくられた</a:t>
            </a:r>
            <a:r>
              <a:rPr lang="en-US" altLang="ja-JP" dirty="0" err="1"/>
              <a:t>Hailo</a:t>
            </a:r>
            <a:r>
              <a:rPr lang="ja-JP" altLang="ja-JP" dirty="0"/>
              <a:t>は、</a:t>
            </a:r>
            <a:r>
              <a:rPr lang="ja-JP" altLang="ja-JP" dirty="0">
                <a:solidFill>
                  <a:srgbClr val="FF0000"/>
                </a:solidFill>
              </a:rPr>
              <a:t>当初</a:t>
            </a:r>
            <a:r>
              <a:rPr lang="ja-JP" altLang="ja-JP" dirty="0"/>
              <a:t>予約受付をブラックキャブに限定していたこともあり、</a:t>
            </a:r>
            <a:r>
              <a:rPr lang="ja-JP" altLang="ja-JP" dirty="0">
                <a:solidFill>
                  <a:srgbClr val="FF0000"/>
                </a:solidFill>
              </a:rPr>
              <a:t>ブラックキャブとの関係は良好</a:t>
            </a:r>
            <a:r>
              <a:rPr lang="ja-JP" altLang="ja-JP" dirty="0"/>
              <a:t>でしたが、</a:t>
            </a:r>
            <a:r>
              <a:rPr lang="ja-JP" altLang="ja-JP" dirty="0">
                <a:solidFill>
                  <a:srgbClr val="FF0000"/>
                </a:solidFill>
              </a:rPr>
              <a:t>ミニキャブに対象を広げた</a:t>
            </a:r>
            <a:r>
              <a:rPr lang="ja-JP" altLang="ja-JP" dirty="0"/>
              <a:t>結果関係が悪化して</a:t>
            </a:r>
            <a:r>
              <a:rPr lang="ja-JP" altLang="ja-JP" dirty="0" smtClean="0"/>
              <a:t>います</a:t>
            </a:r>
            <a:endParaRPr lang="en-US" altLang="ja-JP" dirty="0" smtClean="0"/>
          </a:p>
          <a:p>
            <a:r>
              <a:rPr lang="ja-JP" altLang="ja-JP" dirty="0" smtClean="0"/>
              <a:t>後述</a:t>
            </a:r>
            <a:r>
              <a:rPr lang="ja-JP" altLang="ja-JP" dirty="0"/>
              <a:t>する</a:t>
            </a:r>
            <a:r>
              <a:rPr lang="en-US" altLang="ja-JP" dirty="0" err="1"/>
              <a:t>Maaxi</a:t>
            </a:r>
            <a:r>
              <a:rPr lang="ja-JP" altLang="ja-JP" dirty="0"/>
              <a:t>もブラックキャブ専用のものとして提案されていますが、</a:t>
            </a:r>
            <a:r>
              <a:rPr lang="en-US" altLang="ja-JP" dirty="0" err="1"/>
              <a:t>Hailo</a:t>
            </a:r>
            <a:r>
              <a:rPr lang="ja-JP" altLang="ja-JP" dirty="0"/>
              <a:t>の前例があるという話が出ています。</a:t>
            </a:r>
          </a:p>
          <a:p>
            <a:r>
              <a:rPr lang="en-US" altLang="ja-JP" dirty="0"/>
              <a:t>Uber</a:t>
            </a:r>
            <a:r>
              <a:rPr lang="ja-JP" altLang="ja-JP" dirty="0"/>
              <a:t>との関係は悪化しています。ブラックキャブ、ミニキャブ両者の予約を取り扱う点でも</a:t>
            </a:r>
            <a:r>
              <a:rPr lang="en-US" altLang="ja-JP" dirty="0" err="1"/>
              <a:t>Hailo</a:t>
            </a:r>
            <a:r>
              <a:rPr lang="ja-JP" altLang="ja-JP" dirty="0"/>
              <a:t>とシステム的には違いがありませんが、</a:t>
            </a:r>
            <a:r>
              <a:rPr lang="en-US" altLang="ja-JP" dirty="0"/>
              <a:t>Uber</a:t>
            </a:r>
            <a:r>
              <a:rPr lang="ja-JP" altLang="ja-JP" dirty="0"/>
              <a:t>が</a:t>
            </a:r>
            <a:r>
              <a:rPr lang="en-US" altLang="ja-JP" dirty="0">
                <a:solidFill>
                  <a:srgbClr val="FF0000"/>
                </a:solidFill>
              </a:rPr>
              <a:t>Uber</a:t>
            </a:r>
            <a:r>
              <a:rPr lang="ja-JP" altLang="ja-JP" dirty="0">
                <a:solidFill>
                  <a:srgbClr val="FF0000"/>
                </a:solidFill>
              </a:rPr>
              <a:t>専用のブラックキャブのドライバー集団を囲い込んでいる点に反発</a:t>
            </a:r>
            <a:r>
              <a:rPr lang="ja-JP" altLang="ja-JP" dirty="0"/>
              <a:t>しているとみられます。この点、</a:t>
            </a:r>
            <a:r>
              <a:rPr lang="en-US" altLang="ja-JP" dirty="0" err="1"/>
              <a:t>Hailo</a:t>
            </a:r>
            <a:r>
              <a:rPr lang="ja-JP" altLang="ja-JP" dirty="0"/>
              <a:t>等はシステムに限定しているようです。</a:t>
            </a:r>
          </a:p>
          <a:p>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Russell Hall</a:t>
            </a:r>
            <a:r>
              <a:rPr lang="en-US" altLang="ja-JP" dirty="0" smtClean="0"/>
              <a:t>, former black cab driver and founder of the </a:t>
            </a:r>
            <a:r>
              <a:rPr lang="en-US" altLang="ja-JP" dirty="0" err="1" smtClean="0"/>
              <a:t>Hailo</a:t>
            </a:r>
            <a:r>
              <a:rPr lang="en-US" altLang="ja-JP" dirty="0" smtClean="0"/>
              <a:t> app</a:t>
            </a:r>
            <a:endParaRPr kumimoji="1" lang="ja-JP" altLang="en-US" dirty="0"/>
          </a:p>
        </p:txBody>
      </p:sp>
      <p:pic>
        <p:nvPicPr>
          <p:cNvPr id="6145" name="Picture 1" descr="Russell Hall, founder of Hailo"/>
          <p:cNvPicPr>
            <a:picLocks noChangeAspect="1" noChangeArrowheads="1"/>
          </p:cNvPicPr>
          <p:nvPr/>
        </p:nvPicPr>
        <p:blipFill>
          <a:blip r:embed="rId3" r:link="rId4" cstate="print"/>
          <a:srcRect/>
          <a:stretch>
            <a:fillRect/>
          </a:stretch>
        </p:blipFill>
        <p:spPr bwMode="auto">
          <a:xfrm>
            <a:off x="35496" y="1866594"/>
            <a:ext cx="7367087" cy="4154694"/>
          </a:xfrm>
          <a:prstGeom prst="rect">
            <a:avLst/>
          </a:prstGeom>
          <a:noFill/>
        </p:spPr>
      </p:pic>
      <p:sp>
        <p:nvSpPr>
          <p:cNvPr id="4" name="右矢印 3"/>
          <p:cNvSpPr/>
          <p:nvPr/>
        </p:nvSpPr>
        <p:spPr>
          <a:xfrm flipH="1">
            <a:off x="6660232" y="1628800"/>
            <a:ext cx="2304256" cy="280831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Ｂｌａｃｋ</a:t>
            </a:r>
            <a:r>
              <a:rPr kumimoji="1" lang="en-US" altLang="ja-JP" sz="2800" dirty="0" smtClean="0">
                <a:solidFill>
                  <a:srgbClr val="FF0000"/>
                </a:solidFill>
              </a:rPr>
              <a:t>cab</a:t>
            </a:r>
          </a:p>
          <a:p>
            <a:pPr algn="ctr"/>
            <a:r>
              <a:rPr kumimoji="1" lang="en-US" altLang="ja-JP" sz="3200" dirty="0" err="1" smtClean="0">
                <a:solidFill>
                  <a:srgbClr val="FF0000"/>
                </a:solidFill>
              </a:rPr>
              <a:t>Hailo</a:t>
            </a:r>
            <a:endParaRPr kumimoji="1" lang="en-US" altLang="ja-JP" sz="3200" dirty="0" smtClean="0">
              <a:solidFill>
                <a:srgbClr val="FF0000"/>
              </a:solidFill>
            </a:endParaRPr>
          </a:p>
          <a:p>
            <a:pPr algn="ctr"/>
            <a:r>
              <a:rPr lang="ja-JP" altLang="en-US" sz="3200" dirty="0" smtClean="0">
                <a:solidFill>
                  <a:srgbClr val="FF0000"/>
                </a:solidFill>
              </a:rPr>
              <a:t>共存</a:t>
            </a:r>
            <a:endParaRPr kumimoji="1" lang="ja-JP" altLang="en-US" sz="32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ja-JP" b="1" dirty="0" smtClean="0"/>
              <a:t>間際予約　</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a:bodyPr>
          <a:lstStyle/>
          <a:p>
            <a:r>
              <a:rPr lang="ja-JP" altLang="ja-JP" dirty="0" smtClean="0"/>
              <a:t>「</a:t>
            </a:r>
            <a:r>
              <a:rPr lang="ja-JP" altLang="ja-JP" dirty="0"/>
              <a:t>ユビキタス時代の</a:t>
            </a:r>
            <a:r>
              <a:rPr lang="ja-JP" altLang="ja-JP" dirty="0" smtClean="0"/>
              <a:t>人流」</a:t>
            </a:r>
            <a:r>
              <a:rPr lang="ja-JP" altLang="ja-JP" dirty="0"/>
              <a:t>でも主張したように、スマホの普及により「</a:t>
            </a:r>
            <a:r>
              <a:rPr lang="ja-JP" altLang="ja-JP" dirty="0">
                <a:solidFill>
                  <a:srgbClr val="FF0000"/>
                </a:solidFill>
              </a:rPr>
              <a:t>流し乗車</a:t>
            </a:r>
            <a:r>
              <a:rPr lang="ja-JP" altLang="ja-JP" dirty="0"/>
              <a:t>」と「</a:t>
            </a:r>
            <a:r>
              <a:rPr lang="ja-JP" altLang="ja-JP" dirty="0">
                <a:solidFill>
                  <a:srgbClr val="FF0000"/>
                </a:solidFill>
              </a:rPr>
              <a:t>予約乗車</a:t>
            </a:r>
            <a:r>
              <a:rPr lang="ja-JP" altLang="ja-JP" dirty="0"/>
              <a:t>」の時間的差異が限りなく少なくなってきています。いわゆる間際予約の出現です</a:t>
            </a:r>
            <a:r>
              <a:rPr lang="ja-JP" altLang="ja-JP" dirty="0" smtClean="0"/>
              <a:t>。</a:t>
            </a:r>
            <a:endParaRPr lang="en-US" altLang="ja-JP" dirty="0" smtClean="0"/>
          </a:p>
          <a:p>
            <a:r>
              <a:rPr lang="ja-JP" altLang="ja-JP" dirty="0" smtClean="0"/>
              <a:t>この</a:t>
            </a:r>
            <a:r>
              <a:rPr lang="ja-JP" altLang="ja-JP" dirty="0"/>
              <a:t>現象が、</a:t>
            </a:r>
            <a:r>
              <a:rPr lang="ja-JP" altLang="ja-JP" dirty="0">
                <a:solidFill>
                  <a:srgbClr val="FF0000"/>
                </a:solidFill>
              </a:rPr>
              <a:t>ブラックキャブとミニキャブの間でも発生</a:t>
            </a:r>
            <a:r>
              <a:rPr lang="ja-JP" altLang="ja-JP" dirty="0"/>
              <a:t>しているのでしょう</a:t>
            </a:r>
            <a:r>
              <a:rPr lang="ja-JP" altLang="ja-JP" dirty="0" smtClean="0"/>
              <a:t>。</a:t>
            </a:r>
            <a:endParaRPr lang="en-US" altLang="ja-JP" dirty="0" smtClean="0"/>
          </a:p>
          <a:p>
            <a:r>
              <a:rPr lang="ja-JP" altLang="ja-JP" dirty="0" smtClean="0"/>
              <a:t>ロンドン</a:t>
            </a:r>
            <a:r>
              <a:rPr lang="ja-JP" altLang="ja-JP" dirty="0"/>
              <a:t>交通委員会はブラックキャブの</a:t>
            </a:r>
            <a:r>
              <a:rPr lang="en-US" altLang="ja-JP" dirty="0"/>
              <a:t>IT</a:t>
            </a:r>
            <a:r>
              <a:rPr lang="ja-JP" altLang="ja-JP" dirty="0" err="1"/>
              <a:t>への</a:t>
            </a:r>
            <a:r>
              <a:rPr lang="ja-JP" altLang="ja-JP" dirty="0"/>
              <a:t>対応の遅れを指摘していますし、</a:t>
            </a:r>
            <a:r>
              <a:rPr lang="en-US" altLang="ja-JP" dirty="0" err="1"/>
              <a:t>Maaxi</a:t>
            </a:r>
            <a:r>
              <a:rPr lang="ja-JP" altLang="ja-JP" dirty="0"/>
              <a:t>は一つの解決策を提示して</a:t>
            </a:r>
            <a:r>
              <a:rPr lang="ja-JP" altLang="ja-JP" dirty="0" smtClean="0"/>
              <a:t>いる</a:t>
            </a:r>
            <a:r>
              <a:rPr lang="ja-JP" altLang="en-US" dirty="0" smtClean="0"/>
              <a:t>と</a:t>
            </a:r>
            <a:r>
              <a:rPr lang="ja-JP" altLang="ja-JP" dirty="0" smtClean="0"/>
              <a:t>思われます</a:t>
            </a:r>
            <a:r>
              <a:rPr lang="ja-JP" altLang="ja-JP" dirty="0"/>
              <a:t>。</a:t>
            </a:r>
          </a:p>
          <a:p>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ロンドンタクシー事情視察旅行</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lstStyle/>
          <a:p>
            <a:r>
              <a:rPr kumimoji="1" lang="ja-JP" altLang="en-US" dirty="0" smtClean="0">
                <a:solidFill>
                  <a:schemeClr val="tx1">
                    <a:lumMod val="95000"/>
                    <a:lumOff val="5000"/>
                  </a:schemeClr>
                </a:solidFill>
              </a:rPr>
              <a:t>人流観光研究所長</a:t>
            </a:r>
            <a:endParaRPr kumimoji="1" lang="en-US" altLang="ja-JP" dirty="0" smtClean="0">
              <a:solidFill>
                <a:schemeClr val="tx1">
                  <a:lumMod val="95000"/>
                  <a:lumOff val="5000"/>
                </a:schemeClr>
              </a:solidFill>
            </a:endParaRPr>
          </a:p>
          <a:p>
            <a:r>
              <a:rPr lang="ja-JP" altLang="en-US" dirty="0" smtClean="0">
                <a:solidFill>
                  <a:schemeClr val="tx1">
                    <a:lumMod val="95000"/>
                    <a:lumOff val="5000"/>
                  </a:schemeClr>
                </a:solidFill>
              </a:rPr>
              <a:t>寺前秀一（観光学博士）</a:t>
            </a:r>
            <a:endParaRPr kumimoji="1" lang="ja-JP" altLang="en-US" dirty="0">
              <a:solidFill>
                <a:schemeClr val="tx1">
                  <a:lumMod val="95000"/>
                  <a:lumOff val="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224136"/>
          </a:xfrm>
          <a:ln>
            <a:solidFill>
              <a:schemeClr val="accent1"/>
            </a:solidFill>
          </a:ln>
        </p:spPr>
        <p:txBody>
          <a:bodyPr>
            <a:normAutofit fontScale="90000"/>
          </a:bodyPr>
          <a:lstStyle/>
          <a:p>
            <a:r>
              <a:rPr lang="en-US" altLang="ja-JP" sz="5400" b="1" dirty="0"/>
              <a:t>a ride sharing </a:t>
            </a:r>
            <a:r>
              <a:rPr lang="en-US" altLang="ja-JP" sz="5400" b="1" dirty="0" smtClean="0"/>
              <a:t>app</a:t>
            </a:r>
            <a:r>
              <a:rPr kumimoji="1" lang="ja-JP" altLang="en-US" dirty="0" smtClean="0"/>
              <a:t>の発想</a:t>
            </a:r>
            <a:r>
              <a:rPr kumimoji="1" lang="en-US" altLang="ja-JP" dirty="0" smtClean="0"/>
              <a:t/>
            </a:r>
            <a:br>
              <a:rPr kumimoji="1" lang="en-US" altLang="ja-JP" dirty="0" smtClean="0"/>
            </a:br>
            <a:r>
              <a:rPr kumimoji="1" lang="ja-JP" altLang="en-US" dirty="0" smtClean="0"/>
              <a:t>（</a:t>
            </a:r>
            <a:r>
              <a:rPr lang="en-US" altLang="ja-JP" dirty="0" smtClean="0"/>
              <a:t>BBC</a:t>
            </a:r>
            <a:r>
              <a:rPr lang="ja-JP" altLang="en-US" dirty="0" smtClean="0"/>
              <a:t>放送）</a:t>
            </a:r>
            <a:endParaRPr kumimoji="1" lang="ja-JP" altLang="en-US" dirty="0"/>
          </a:p>
        </p:txBody>
      </p:sp>
      <p:pic>
        <p:nvPicPr>
          <p:cNvPr id="4098" name="Picture 2"/>
          <p:cNvPicPr>
            <a:picLocks noChangeAspect="1" noChangeArrowheads="1"/>
          </p:cNvPicPr>
          <p:nvPr/>
        </p:nvPicPr>
        <p:blipFill>
          <a:blip r:embed="rId3" cstate="print"/>
          <a:srcRect l="58172" t="19485" r="11707" b="10000"/>
          <a:stretch>
            <a:fillRect/>
          </a:stretch>
        </p:blipFill>
        <p:spPr bwMode="auto">
          <a:xfrm>
            <a:off x="2267744" y="1296144"/>
            <a:ext cx="4968552" cy="5373216"/>
          </a:xfrm>
          <a:prstGeom prst="rect">
            <a:avLst/>
          </a:prstGeom>
          <a:noFill/>
          <a:ln w="9525">
            <a:noFill/>
            <a:miter lim="800000"/>
            <a:headEnd/>
            <a:tailEnd/>
          </a:ln>
        </p:spPr>
      </p:pic>
      <p:sp>
        <p:nvSpPr>
          <p:cNvPr id="5" name="正方形/長方形 4"/>
          <p:cNvSpPr/>
          <p:nvPr/>
        </p:nvSpPr>
        <p:spPr>
          <a:xfrm>
            <a:off x="660286" y="1628800"/>
            <a:ext cx="1415772" cy="3654205"/>
          </a:xfrm>
          <a:prstGeom prst="rect">
            <a:avLst/>
          </a:prstGeom>
        </p:spPr>
        <p:txBody>
          <a:bodyPr vert="eaVert" wrap="none">
            <a:spAutoFit/>
          </a:bodyPr>
          <a:lstStyle/>
          <a:p>
            <a:r>
              <a:rPr lang="ja-JP" altLang="en-US" sz="4000" dirty="0"/>
              <a:t>観光人流</a:t>
            </a:r>
            <a:r>
              <a:rPr lang="ja-JP" altLang="en-US" sz="4000" dirty="0" smtClean="0"/>
              <a:t>概論</a:t>
            </a:r>
            <a:endParaRPr lang="en-US" altLang="ja-JP" sz="4000" dirty="0" smtClean="0"/>
          </a:p>
          <a:p>
            <a:r>
              <a:rPr lang="ja-JP" altLang="en-US" sz="4000" dirty="0" smtClean="0"/>
              <a:t>１６９</a:t>
            </a:r>
            <a:r>
              <a:rPr lang="ja-JP" altLang="ja-JP" sz="4000" dirty="0" smtClean="0"/>
              <a:t>頁【</a:t>
            </a:r>
            <a:r>
              <a:rPr lang="ja-JP" altLang="ja-JP" sz="4000" dirty="0"/>
              <a:t>コラム】</a:t>
            </a:r>
            <a:endParaRPr lang="ja-JP" altLang="en-US"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dirty="0" err="1" smtClean="0"/>
              <a:t>Maaxi</a:t>
            </a:r>
            <a:endParaRPr kumimoji="1" lang="ja-JP" altLang="en-US" dirty="0"/>
          </a:p>
        </p:txBody>
      </p:sp>
      <p:sp>
        <p:nvSpPr>
          <p:cNvPr id="3" name="コンテンツ プレースホルダ 2"/>
          <p:cNvSpPr>
            <a:spLocks noGrp="1"/>
          </p:cNvSpPr>
          <p:nvPr>
            <p:ph idx="1"/>
          </p:nvPr>
        </p:nvSpPr>
        <p:spPr/>
        <p:txBody>
          <a:bodyPr/>
          <a:lstStyle/>
          <a:p>
            <a:r>
              <a:rPr lang="en-US" altLang="ja-JP" dirty="0" err="1"/>
              <a:t>Maaxi</a:t>
            </a:r>
            <a:r>
              <a:rPr lang="ja-JP" altLang="ja-JP" dirty="0"/>
              <a:t>は同じ方向を旅行している最高</a:t>
            </a:r>
            <a:r>
              <a:rPr lang="en-US" altLang="ja-JP" dirty="0"/>
              <a:t>5</a:t>
            </a:r>
            <a:r>
              <a:rPr lang="ja-JP" altLang="ja-JP" dirty="0"/>
              <a:t>人の知らない人にマッチするように設計されています。そのため、彼らはドライブを共有することができて、割り勘にすることができます。料金は、乗客の数と各々の乗客が乗車した時間に応じて、分担されます。 </a:t>
            </a:r>
          </a:p>
          <a:p>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乗合と貸切の融合</a:t>
            </a:r>
            <a:r>
              <a:rPr kumimoji="1" lang="en-US" altLang="ja-JP" dirty="0" smtClean="0"/>
              <a:t/>
            </a:r>
            <a:br>
              <a:rPr kumimoji="1" lang="en-US" altLang="ja-JP" dirty="0" smtClean="0"/>
            </a:br>
            <a:r>
              <a:rPr lang="ja-JP" altLang="en-US" dirty="0" smtClean="0"/>
              <a:t>停車場・時刻表方式の終焉</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77500" lnSpcReduction="20000"/>
          </a:bodyPr>
          <a:lstStyle/>
          <a:p>
            <a:r>
              <a:rPr lang="en-US" altLang="ja-JP" sz="5400" b="1" dirty="0" err="1" smtClean="0">
                <a:solidFill>
                  <a:srgbClr val="FF0000"/>
                </a:solidFill>
              </a:rPr>
              <a:t>Maaxi</a:t>
            </a:r>
            <a:r>
              <a:rPr lang="en-US" altLang="ja-JP" sz="5400" b="1" dirty="0" smtClean="0">
                <a:solidFill>
                  <a:srgbClr val="FF0000"/>
                </a:solidFill>
              </a:rPr>
              <a:t> is designed to match up to five strangers travelling in the same direction, </a:t>
            </a:r>
          </a:p>
          <a:p>
            <a:r>
              <a:rPr lang="en-US" altLang="ja-JP" sz="5400" b="1" dirty="0" smtClean="0">
                <a:solidFill>
                  <a:srgbClr val="FF0000"/>
                </a:solidFill>
              </a:rPr>
              <a:t>so that they can</a:t>
            </a:r>
          </a:p>
          <a:p>
            <a:pPr algn="ctr">
              <a:buNone/>
            </a:pPr>
            <a:r>
              <a:rPr lang="en-US" altLang="ja-JP" sz="10400" b="1" dirty="0" smtClean="0">
                <a:solidFill>
                  <a:srgbClr val="FF0000"/>
                </a:solidFill>
              </a:rPr>
              <a:t>share </a:t>
            </a:r>
            <a:r>
              <a:rPr lang="en-US" altLang="ja-JP" sz="10400" b="1" dirty="0" smtClean="0">
                <a:solidFill>
                  <a:schemeClr val="tx1">
                    <a:lumMod val="95000"/>
                    <a:lumOff val="5000"/>
                  </a:schemeClr>
                </a:solidFill>
              </a:rPr>
              <a:t>a</a:t>
            </a:r>
            <a:r>
              <a:rPr lang="en-US" altLang="ja-JP" sz="10400" b="1" dirty="0" smtClean="0">
                <a:solidFill>
                  <a:srgbClr val="FF0000"/>
                </a:solidFill>
              </a:rPr>
              <a:t> ride </a:t>
            </a:r>
          </a:p>
          <a:p>
            <a:pPr algn="ctr">
              <a:buNone/>
            </a:pPr>
            <a:r>
              <a:rPr lang="en-US" altLang="ja-JP" sz="10400" b="1" dirty="0" smtClean="0">
                <a:solidFill>
                  <a:srgbClr val="FF0000"/>
                </a:solidFill>
              </a:rPr>
              <a:t>split </a:t>
            </a:r>
            <a:r>
              <a:rPr lang="en-US" altLang="ja-JP" sz="10400" b="1" dirty="0" smtClean="0">
                <a:solidFill>
                  <a:schemeClr val="tx1">
                    <a:lumMod val="95000"/>
                    <a:lumOff val="5000"/>
                  </a:schemeClr>
                </a:solidFill>
              </a:rPr>
              <a:t>the</a:t>
            </a:r>
            <a:r>
              <a:rPr lang="en-US" altLang="ja-JP" sz="10400" b="1" dirty="0" smtClean="0">
                <a:solidFill>
                  <a:srgbClr val="FF0000"/>
                </a:solidFill>
              </a:rPr>
              <a:t> bill</a:t>
            </a:r>
            <a:endParaRPr kumimoji="1" lang="ja-JP" altLang="en-US" sz="10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2434282"/>
          </a:xfrm>
        </p:spPr>
        <p:txBody>
          <a:bodyPr>
            <a:normAutofit/>
          </a:bodyPr>
          <a:lstStyle/>
          <a:p>
            <a:r>
              <a:rPr lang="en-US" altLang="ja-JP" b="1" dirty="0"/>
              <a:t>Prices are determined by how many people the passenger shares with, affecting their journey </a:t>
            </a:r>
            <a:r>
              <a:rPr lang="en-US" altLang="ja-JP" b="1" dirty="0" smtClean="0"/>
              <a:t>time</a:t>
            </a:r>
            <a:endParaRPr kumimoji="1" lang="ja-JP" altLang="en-US" dirty="0"/>
          </a:p>
        </p:txBody>
      </p:sp>
      <p:pic>
        <p:nvPicPr>
          <p:cNvPr id="4" name="図 3" descr="Maaxi"/>
          <p:cNvPicPr/>
          <p:nvPr/>
        </p:nvPicPr>
        <p:blipFill>
          <a:blip r:embed="rId3" cstate="print"/>
          <a:srcRect/>
          <a:stretch>
            <a:fillRect/>
          </a:stretch>
        </p:blipFill>
        <p:spPr bwMode="auto">
          <a:xfrm>
            <a:off x="3059832" y="2780928"/>
            <a:ext cx="2304256" cy="388843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ja-JP" b="1" dirty="0" smtClean="0"/>
              <a:t>ブラックキャブ</a:t>
            </a:r>
            <a:endParaRPr kumimoji="1" lang="ja-JP" altLang="en-US" dirty="0"/>
          </a:p>
        </p:txBody>
      </p:sp>
      <p:sp>
        <p:nvSpPr>
          <p:cNvPr id="3" name="コンテンツ プレースホルダ 2"/>
          <p:cNvSpPr>
            <a:spLocks noGrp="1"/>
          </p:cNvSpPr>
          <p:nvPr>
            <p:ph idx="1"/>
          </p:nvPr>
        </p:nvSpPr>
        <p:spPr>
          <a:xfrm>
            <a:off x="179512" y="1600200"/>
            <a:ext cx="8784976" cy="5069160"/>
          </a:xfrm>
        </p:spPr>
        <p:txBody>
          <a:bodyPr>
            <a:normAutofit fontScale="85000" lnSpcReduction="20000"/>
          </a:bodyPr>
          <a:lstStyle/>
          <a:p>
            <a:r>
              <a:rPr lang="ja-JP" altLang="ja-JP" dirty="0" smtClean="0"/>
              <a:t>ロンドン</a:t>
            </a:r>
            <a:r>
              <a:rPr lang="ja-JP" altLang="ja-JP" dirty="0"/>
              <a:t>では有償客を乗せるには</a:t>
            </a:r>
            <a:r>
              <a:rPr lang="ja-JP" altLang="ja-JP" b="1" dirty="0"/>
              <a:t>車も運転手もロンドン交通局（委員会）の許可が必要です</a:t>
            </a:r>
            <a:r>
              <a:rPr lang="ja-JP" altLang="ja-JP" dirty="0"/>
              <a:t>。ロンドンの「ブラックキャブ」は伝統的に黒ですが、近年色は多様になりました。現在ロンドンには流し営業が許可された、いわゆるブラックキャブが</a:t>
            </a:r>
            <a:r>
              <a:rPr lang="en-US" altLang="ja-JP" dirty="0"/>
              <a:t>2</a:t>
            </a:r>
            <a:r>
              <a:rPr lang="ja-JP" altLang="ja-JP" dirty="0"/>
              <a:t>万台以上、運転手は</a:t>
            </a:r>
            <a:r>
              <a:rPr lang="en-US" altLang="ja-JP" dirty="0"/>
              <a:t>25,000</a:t>
            </a:r>
            <a:r>
              <a:rPr lang="ja-JP" altLang="ja-JP" dirty="0"/>
              <a:t>人以上います。黄色い「</a:t>
            </a:r>
            <a:r>
              <a:rPr lang="en-US" altLang="ja-JP" dirty="0"/>
              <a:t>For Hire</a:t>
            </a:r>
            <a:r>
              <a:rPr lang="ja-JP" altLang="ja-JP" dirty="0"/>
              <a:t>（空車）」サインが光っていれば通りでタクシーを拾うことができます。メーターが料金計算を行い運転手に料金の約</a:t>
            </a:r>
            <a:r>
              <a:rPr lang="en-US" altLang="ja-JP" dirty="0"/>
              <a:t>10</a:t>
            </a:r>
            <a:r>
              <a:rPr lang="ja-JP" altLang="ja-JP" dirty="0"/>
              <a:t>％のチップを出すのが普通だそうです。チップは認可システムには入っていないと思います。</a:t>
            </a:r>
            <a:r>
              <a:rPr lang="ja-JP" altLang="ja-JP" b="1" dirty="0"/>
              <a:t>タクシー料金</a:t>
            </a:r>
            <a:r>
              <a:rPr lang="ja-JP" altLang="ja-JP" dirty="0"/>
              <a:t>は、利用時間帯、速度、距離により異なります。料金や追加料金は運転手の隣についた</a:t>
            </a:r>
            <a:r>
              <a:rPr lang="ja-JP" altLang="ja-JP" b="1" dirty="0"/>
              <a:t>メーターに表示</a:t>
            </a:r>
            <a:r>
              <a:rPr lang="ja-JP" altLang="ja-JP" dirty="0"/>
              <a:t>。夜間、週末、祝日は割増料金。ロンドンのブラックキャブについての詳細は</a:t>
            </a:r>
            <a:r>
              <a:rPr lang="en-US" altLang="ja-JP" dirty="0"/>
              <a:t> </a:t>
            </a:r>
            <a:r>
              <a:rPr lang="en-US" altLang="ja-JP" u="sng" dirty="0">
                <a:hlinkClick r:id="rId3"/>
              </a:rPr>
              <a:t>www.tfl.gov.uk/pco</a:t>
            </a:r>
            <a:r>
              <a:rPr lang="en-US" altLang="ja-JP" dirty="0"/>
              <a:t>.</a:t>
            </a:r>
            <a:r>
              <a:rPr lang="ja-JP" altLang="ja-JP" dirty="0"/>
              <a:t>にアクセスすればわかります。</a:t>
            </a:r>
          </a:p>
          <a:p>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a:solidFill>
              <a:schemeClr val="accent1"/>
            </a:solidFill>
          </a:ln>
        </p:spPr>
        <p:txBody>
          <a:bodyPr>
            <a:normAutofit fontScale="90000"/>
          </a:bodyPr>
          <a:lstStyle/>
          <a:p>
            <a:r>
              <a:rPr lang="ja-JP" altLang="ja-JP" b="1" dirty="0" smtClean="0"/>
              <a:t>ミニキャブ　</a:t>
            </a:r>
            <a:r>
              <a:rPr lang="en-US" altLang="ja-JP" b="1" dirty="0" smtClean="0"/>
              <a:t/>
            </a:r>
            <a:br>
              <a:rPr lang="en-US" altLang="ja-JP" b="1" dirty="0" smtClean="0"/>
            </a:br>
            <a:r>
              <a:rPr lang="en-US" altLang="ja-JP" b="1" dirty="0" smtClean="0">
                <a:solidFill>
                  <a:srgbClr val="FF0000"/>
                </a:solidFill>
              </a:rPr>
              <a:t>Private</a:t>
            </a:r>
            <a:r>
              <a:rPr lang="ja-JP" altLang="ja-JP" b="1" dirty="0" smtClean="0">
                <a:solidFill>
                  <a:srgbClr val="FF0000"/>
                </a:solidFill>
              </a:rPr>
              <a:t>　</a:t>
            </a:r>
            <a:r>
              <a:rPr lang="en-US" altLang="ja-JP" b="1" dirty="0" err="1" smtClean="0">
                <a:solidFill>
                  <a:srgbClr val="FF0000"/>
                </a:solidFill>
              </a:rPr>
              <a:t>Hiered</a:t>
            </a:r>
            <a:r>
              <a:rPr lang="ja-JP" altLang="ja-JP" b="1" dirty="0" smtClean="0">
                <a:solidFill>
                  <a:srgbClr val="FF0000"/>
                </a:solidFill>
              </a:rPr>
              <a:t>　</a:t>
            </a:r>
            <a:r>
              <a:rPr lang="en-US" altLang="ja-JP" b="1" dirty="0" smtClean="0">
                <a:solidFill>
                  <a:srgbClr val="FF0000"/>
                </a:solidFill>
              </a:rPr>
              <a:t>Vehicles</a:t>
            </a:r>
            <a:r>
              <a:rPr lang="ja-JP" altLang="ja-JP" b="1" dirty="0" smtClean="0"/>
              <a:t>の俗称</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70000" lnSpcReduction="20000"/>
          </a:bodyPr>
          <a:lstStyle/>
          <a:p>
            <a:r>
              <a:rPr lang="ja-JP" altLang="ja-JP" dirty="0" smtClean="0"/>
              <a:t>ブラックキャブ</a:t>
            </a:r>
            <a:r>
              <a:rPr lang="ja-JP" altLang="ja-JP" dirty="0"/>
              <a:t>のように流し営業ができず、事前予約により乗客を確保するミニキャブは</a:t>
            </a:r>
            <a:r>
              <a:rPr lang="ja-JP" altLang="ja-JP" b="1" dirty="0"/>
              <a:t>通りで拾うことはできません。</a:t>
            </a:r>
            <a:r>
              <a:rPr lang="ja-JP" altLang="ja-JP" dirty="0"/>
              <a:t>一般的に最高</a:t>
            </a:r>
            <a:r>
              <a:rPr lang="en-US" altLang="ja-JP" dirty="0"/>
              <a:t>4</a:t>
            </a:r>
            <a:r>
              <a:rPr lang="ja-JP" altLang="ja-JP" dirty="0"/>
              <a:t>人まで乗車可能、中には</a:t>
            </a:r>
            <a:r>
              <a:rPr lang="en-US" altLang="ja-JP" dirty="0"/>
              <a:t>7</a:t>
            </a:r>
            <a:r>
              <a:rPr lang="ja-JP" altLang="ja-JP" dirty="0"/>
              <a:t>人。電話するか直接予約。ミニキャブは普通車のように見えますが、</a:t>
            </a:r>
            <a:r>
              <a:rPr lang="ja-JP" altLang="ja-JP" b="1" dirty="0"/>
              <a:t>メーターがついていないため、</a:t>
            </a:r>
            <a:r>
              <a:rPr lang="ja-JP" altLang="ja-JP" sz="4600" b="1" dirty="0"/>
              <a:t>乗車前に運転手と料金の確認をします</a:t>
            </a:r>
            <a:r>
              <a:rPr lang="ja-JP" altLang="ja-JP" sz="4600" dirty="0"/>
              <a:t>。ミニキャブ運営会社は</a:t>
            </a:r>
            <a:r>
              <a:rPr lang="ja-JP" altLang="ja-JP" sz="4600" b="1" dirty="0"/>
              <a:t>公共旅客運送管理局（</a:t>
            </a:r>
            <a:r>
              <a:rPr lang="en-US" altLang="ja-JP" sz="4600" b="1" dirty="0"/>
              <a:t>PCO</a:t>
            </a:r>
            <a:r>
              <a:rPr lang="ja-JP" altLang="ja-JP" sz="4600" b="1" dirty="0"/>
              <a:t>）が発行する営業許可証を所有</a:t>
            </a:r>
            <a:r>
              <a:rPr lang="ja-JP" altLang="ja-JP" dirty="0"/>
              <a:t>していなければならず免許のあるタクシーはフロントガラスか後部ウィンドウに</a:t>
            </a:r>
            <a:r>
              <a:rPr lang="en-US" altLang="ja-JP" b="1" dirty="0"/>
              <a:t>PCO</a:t>
            </a:r>
            <a:r>
              <a:rPr lang="ja-JP" altLang="ja-JP" b="1" dirty="0"/>
              <a:t>ディスクを表示</a:t>
            </a:r>
            <a:r>
              <a:rPr lang="ja-JP" altLang="ja-JP" dirty="0"/>
              <a:t>することになっています。</a:t>
            </a:r>
          </a:p>
          <a:p>
            <a:r>
              <a:rPr lang="ja-JP" altLang="ja-JP" sz="4600" b="1" dirty="0"/>
              <a:t>ミニキャブの料金はタクシー会社が設定しているので、事前に了解しておくこと</a:t>
            </a:r>
            <a:r>
              <a:rPr lang="ja-JP" altLang="ja-JP" dirty="0"/>
              <a:t>。ほとんどのタクシーはマイル単位で計算。最低料金を約</a:t>
            </a:r>
            <a:r>
              <a:rPr lang="en-US" altLang="ja-JP" dirty="0"/>
              <a:t>5</a:t>
            </a:r>
            <a:r>
              <a:rPr lang="ja-JP" altLang="ja-JP" dirty="0"/>
              <a:t>ポンドとしてマイル当たり</a:t>
            </a:r>
            <a:r>
              <a:rPr lang="en-US" altLang="ja-JP" dirty="0"/>
              <a:t>2.50</a:t>
            </a:r>
            <a:r>
              <a:rPr lang="ja-JP" altLang="ja-JP" dirty="0"/>
              <a:t>ポンドで計算されるでしょう。ミニキャブの予約時と乗車前に再度、運転手に料金を確認すること。ほとんどの会社は拾った地点から計算を始めますが、中には会社の事務所からカウントするところもあります。つまり、車が着く前から料金が計算されていることになるので、必ずチェックすること。タクシー同様、ミニキャブも夜間、祝日は割増料金となる場合があります。</a:t>
            </a:r>
          </a:p>
          <a:p>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40000"/>
              <a:lumOff val="60000"/>
            </a:schemeClr>
          </a:solidFill>
          <a:ln>
            <a:solidFill>
              <a:schemeClr val="accent1"/>
            </a:solidFill>
          </a:ln>
        </p:spPr>
        <p:txBody>
          <a:bodyPr>
            <a:normAutofit/>
          </a:bodyPr>
          <a:lstStyle/>
          <a:p>
            <a:r>
              <a:rPr lang="ja-JP" altLang="ja-JP" b="1" dirty="0" smtClean="0"/>
              <a:t>チームネクスト</a:t>
            </a:r>
            <a:r>
              <a:rPr lang="ja-JP" altLang="ja-JP" b="1" dirty="0"/>
              <a:t>の視察</a:t>
            </a:r>
            <a:r>
              <a:rPr lang="ja-JP" altLang="ja-JP" b="1" dirty="0" smtClean="0"/>
              <a:t>目的</a:t>
            </a:r>
            <a:endParaRPr kumimoji="1" lang="ja-JP" altLang="en-US" dirty="0"/>
          </a:p>
        </p:txBody>
      </p:sp>
      <p:sp>
        <p:nvSpPr>
          <p:cNvPr id="3" name="コンテンツ プレースホルダ 2"/>
          <p:cNvSpPr>
            <a:spLocks noGrp="1"/>
          </p:cNvSpPr>
          <p:nvPr>
            <p:ph idx="1"/>
          </p:nvPr>
        </p:nvSpPr>
        <p:spPr>
          <a:xfrm>
            <a:off x="251520" y="1600200"/>
            <a:ext cx="8435280" cy="5257800"/>
          </a:xfrm>
        </p:spPr>
        <p:txBody>
          <a:bodyPr>
            <a:normAutofit/>
          </a:bodyPr>
          <a:lstStyle/>
          <a:p>
            <a:r>
              <a:rPr lang="ja-JP" altLang="en-US" dirty="0" smtClean="0"/>
              <a:t>東タク</a:t>
            </a:r>
            <a:r>
              <a:rPr lang="ja-JP" altLang="ja-JP" dirty="0" smtClean="0"/>
              <a:t>協会視察団の主目的は「短距離運賃」にあるが、チームネクストは、</a:t>
            </a:r>
            <a:endParaRPr lang="en-US" altLang="ja-JP" dirty="0" smtClean="0"/>
          </a:p>
          <a:p>
            <a:r>
              <a:rPr lang="ja-JP" altLang="ja-JP" b="1" dirty="0" smtClean="0"/>
              <a:t>ブラックキャブとミニキャブのすみわけ</a:t>
            </a:r>
            <a:endParaRPr lang="en-US" altLang="ja-JP" b="1" dirty="0" smtClean="0"/>
          </a:p>
          <a:p>
            <a:r>
              <a:rPr lang="en-US" altLang="ja-JP" b="1" dirty="0" err="1" smtClean="0"/>
              <a:t>Hailo</a:t>
            </a:r>
            <a:r>
              <a:rPr lang="ja-JP" altLang="ja-JP" b="1" dirty="0" err="1" smtClean="0"/>
              <a:t>、</a:t>
            </a:r>
            <a:r>
              <a:rPr lang="en-US" altLang="ja-JP" b="1" dirty="0" smtClean="0"/>
              <a:t>Uber</a:t>
            </a:r>
            <a:r>
              <a:rPr lang="ja-JP" altLang="ja-JP" b="1" dirty="0" smtClean="0"/>
              <a:t>と既存タクシーとの関係</a:t>
            </a:r>
            <a:endParaRPr lang="en-US" altLang="ja-JP" dirty="0" smtClean="0"/>
          </a:p>
          <a:p>
            <a:r>
              <a:rPr lang="en-US" altLang="ja-JP" b="1" dirty="0" err="1" smtClean="0"/>
              <a:t>Maaxi</a:t>
            </a:r>
            <a:r>
              <a:rPr lang="ja-JP" altLang="ja-JP" b="1" dirty="0" smtClean="0"/>
              <a:t>とブラックキャブの関係</a:t>
            </a:r>
            <a:r>
              <a:rPr lang="ja-JP" altLang="ja-JP" dirty="0" smtClean="0"/>
              <a:t>を中心に実態を視察することとしたい。</a:t>
            </a:r>
            <a:endParaRPr lang="en-US" altLang="ja-JP" dirty="0" smtClean="0"/>
          </a:p>
          <a:p>
            <a:r>
              <a:rPr lang="ja-JP" altLang="ja-JP" dirty="0" smtClean="0"/>
              <a:t>また、</a:t>
            </a:r>
            <a:r>
              <a:rPr lang="ja-JP" altLang="ja-JP" b="1" dirty="0" smtClean="0"/>
              <a:t>ロンドンのタクシー運転手試験制度とスマホアプリへの対応の動向</a:t>
            </a:r>
            <a:r>
              <a:rPr lang="ja-JP" altLang="ja-JP" dirty="0" smtClean="0"/>
              <a:t>も把握できれば行いたい</a:t>
            </a:r>
            <a:endParaRPr lang="ja-JP" altLang="ja-JP"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ja-JP" b="1" dirty="0" smtClean="0"/>
              <a:t>事前の知識</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b="1" dirty="0" smtClean="0"/>
              <a:t>人流</a:t>
            </a:r>
            <a:r>
              <a:rPr lang="ja-JP" altLang="ja-JP" b="1" dirty="0"/>
              <a:t>・観光</a:t>
            </a:r>
            <a:r>
              <a:rPr lang="ja-JP" altLang="ja-JP" b="1" dirty="0" smtClean="0"/>
              <a:t>研究所</a:t>
            </a:r>
            <a:r>
              <a:rPr lang="en-US" altLang="ja-JP" b="1" dirty="0" smtClean="0"/>
              <a:t>HP</a:t>
            </a:r>
            <a:r>
              <a:rPr lang="ja-JP" altLang="ja-JP" b="1" dirty="0"/>
              <a:t>講演等の情報公開「ユビキタス交通」「ロンドン等タクシー事情</a:t>
            </a:r>
            <a:r>
              <a:rPr lang="ja-JP" altLang="ja-JP" b="1" dirty="0" smtClean="0"/>
              <a:t>」</a:t>
            </a:r>
            <a:r>
              <a:rPr lang="ja-JP" altLang="en-US" b="1" dirty="0" smtClean="0"/>
              <a:t>「</a:t>
            </a:r>
            <a:r>
              <a:rPr lang="en-US" altLang="ja-JP" b="1" dirty="0" smtClean="0"/>
              <a:t>Uber</a:t>
            </a:r>
            <a:r>
              <a:rPr lang="ja-JP" altLang="en-US" b="1" dirty="0" smtClean="0"/>
              <a:t>等の動向」</a:t>
            </a:r>
            <a:r>
              <a:rPr lang="ja-JP" altLang="ja-JP" b="1" dirty="0" smtClean="0"/>
              <a:t>の</a:t>
            </a:r>
            <a:r>
              <a:rPr lang="ja-JP" altLang="ja-JP" b="1" dirty="0"/>
              <a:t>欄に資料を掲示しています。</a:t>
            </a:r>
            <a:endParaRPr lang="ja-JP" altLang="ja-JP" dirty="0"/>
          </a:p>
          <a:p>
            <a:r>
              <a:rPr lang="ja-JP" altLang="ja-JP" dirty="0" smtClean="0"/>
              <a:t>『</a:t>
            </a:r>
            <a:r>
              <a:rPr lang="ja-JP" altLang="ja-JP" dirty="0"/>
              <a:t>東京リンピックを迎える学生、社会人のための観光・人流概論</a:t>
            </a:r>
            <a:r>
              <a:rPr lang="ja-JP" altLang="ja-JP" dirty="0" smtClean="0"/>
              <a:t>』</a:t>
            </a:r>
            <a:r>
              <a:rPr lang="ja-JP" altLang="en-US" dirty="0" smtClean="0"/>
              <a:t>でも記述しています</a:t>
            </a:r>
            <a:endParaRPr lang="en-US" altLang="ja-JP" dirty="0" smtClean="0"/>
          </a:p>
          <a:p>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620688"/>
            <a:ext cx="8229600" cy="6048672"/>
          </a:xfrm>
        </p:spPr>
        <p:txBody>
          <a:bodyPr/>
          <a:lstStyle/>
          <a:p>
            <a:r>
              <a:rPr lang="ja-JP" altLang="ja-JP" dirty="0" smtClean="0"/>
              <a:t>ロンドンタクシー</a:t>
            </a:r>
            <a:r>
              <a:rPr lang="ja-JP" altLang="ja-JP" dirty="0"/>
              <a:t>事情視察が中心となるものの、前後の時期に欧州各国の観光交通事情を視察することもオプショナルツアーとして設定することは可能</a:t>
            </a:r>
          </a:p>
          <a:p>
            <a:pPr>
              <a:buNone/>
            </a:pPr>
            <a:endParaRPr lang="ja-JP" altLang="ja-JP" dirty="0"/>
          </a:p>
          <a:p>
            <a:r>
              <a:rPr lang="ja-JP" altLang="ja-JP" dirty="0" smtClean="0"/>
              <a:t>欧米</a:t>
            </a:r>
            <a:r>
              <a:rPr lang="ja-JP" altLang="ja-JP" dirty="0"/>
              <a:t>のライフスタイルに合わせて、御夫人同伴も可能とすることを検討</a:t>
            </a:r>
          </a:p>
          <a:p>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ja-JP" dirty="0" smtClean="0"/>
              <a:t>視察時期</a:t>
            </a:r>
            <a:r>
              <a:rPr lang="ja-JP" altLang="en-US" dirty="0" smtClean="0"/>
              <a:t>等</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視察団</a:t>
            </a:r>
            <a:r>
              <a:rPr lang="ja-JP" altLang="ja-JP" dirty="0"/>
              <a:t>、訪問先の都合により決めなければならないが</a:t>
            </a:r>
            <a:r>
              <a:rPr lang="en-US" altLang="ja-JP" dirty="0"/>
              <a:t>2</a:t>
            </a:r>
            <a:r>
              <a:rPr lang="ja-JP" altLang="ja-JP" dirty="0"/>
              <a:t>月下旬又は３月上旬</a:t>
            </a:r>
          </a:p>
          <a:p>
            <a:r>
              <a:rPr lang="ja-JP" altLang="ja-JP" dirty="0" smtClean="0"/>
              <a:t>視察</a:t>
            </a:r>
            <a:r>
              <a:rPr lang="ja-JP" altLang="ja-JP" dirty="0"/>
              <a:t>委託先　</a:t>
            </a:r>
            <a:r>
              <a:rPr lang="en-US" altLang="ja-JP" dirty="0"/>
              <a:t>JTB</a:t>
            </a:r>
            <a:r>
              <a:rPr lang="ja-JP" altLang="ja-JP" dirty="0"/>
              <a:t>ロンドン支店に</a:t>
            </a:r>
            <a:r>
              <a:rPr lang="en-US" altLang="ja-JP" dirty="0"/>
              <a:t>JTB</a:t>
            </a:r>
            <a:r>
              <a:rPr lang="ja-JP" altLang="ja-JP" dirty="0"/>
              <a:t>本社から頼んでもらう（</a:t>
            </a:r>
            <a:r>
              <a:rPr lang="en-US" altLang="ja-JP" dirty="0"/>
              <a:t>Uber</a:t>
            </a:r>
            <a:r>
              <a:rPr lang="ja-JP" altLang="ja-JP" dirty="0" err="1"/>
              <a:t>、</a:t>
            </a:r>
            <a:r>
              <a:rPr lang="en-US" altLang="ja-JP" dirty="0" err="1"/>
              <a:t>Hailo</a:t>
            </a:r>
            <a:r>
              <a:rPr lang="ja-JP" altLang="ja-JP" dirty="0" err="1"/>
              <a:t>、</a:t>
            </a:r>
            <a:r>
              <a:rPr lang="en-US" altLang="ja-JP" dirty="0" err="1"/>
              <a:t>Maaxi</a:t>
            </a:r>
            <a:r>
              <a:rPr lang="ja-JP" altLang="ja-JP" dirty="0"/>
              <a:t>によるブラックキャブとミニキャブ乗車手配等</a:t>
            </a:r>
            <a:r>
              <a:rPr lang="ja-JP" altLang="ja-JP" dirty="0" smtClean="0"/>
              <a:t>）</a:t>
            </a:r>
            <a:endParaRPr lang="en-US" altLang="ja-JP" dirty="0" smtClean="0"/>
          </a:p>
          <a:p>
            <a:r>
              <a:rPr lang="ja-JP" altLang="en-US" dirty="0" smtClean="0"/>
              <a:t>できれば</a:t>
            </a:r>
            <a:r>
              <a:rPr lang="en-US" altLang="ja-JP" dirty="0" smtClean="0"/>
              <a:t>Uber</a:t>
            </a:r>
            <a:r>
              <a:rPr lang="ja-JP" altLang="en-US" dirty="0" err="1" smtClean="0"/>
              <a:t>、</a:t>
            </a:r>
            <a:r>
              <a:rPr lang="en-US" altLang="ja-JP" dirty="0" err="1" smtClean="0"/>
              <a:t>Hailo</a:t>
            </a:r>
            <a:r>
              <a:rPr lang="ja-JP" altLang="en-US" dirty="0" smtClean="0"/>
              <a:t>では、マスコミに出てきた者の車に同乗できれば、記念になる</a:t>
            </a:r>
            <a:endParaRPr lang="ja-JP" altLang="ja-JP" dirty="0"/>
          </a:p>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ja-JP" b="1" dirty="0" smtClean="0"/>
              <a:t>ロンドンタクシー事情</a:t>
            </a:r>
            <a:endParaRPr kumimoji="1" lang="ja-JP" altLang="en-US" dirty="0"/>
          </a:p>
        </p:txBody>
      </p:sp>
      <p:sp>
        <p:nvSpPr>
          <p:cNvPr id="3" name="コンテンツ プレースホルダ 2"/>
          <p:cNvSpPr>
            <a:spLocks noGrp="1"/>
          </p:cNvSpPr>
          <p:nvPr>
            <p:ph idx="1"/>
          </p:nvPr>
        </p:nvSpPr>
        <p:spPr>
          <a:xfrm>
            <a:off x="457200" y="1600200"/>
            <a:ext cx="8229600" cy="4925143"/>
          </a:xfrm>
        </p:spPr>
        <p:txBody>
          <a:bodyPr>
            <a:normAutofit/>
          </a:bodyPr>
          <a:lstStyle/>
          <a:p>
            <a:r>
              <a:rPr lang="ja-JP" altLang="ja-JP" dirty="0" smtClean="0"/>
              <a:t>ロンドン</a:t>
            </a:r>
            <a:r>
              <a:rPr lang="ja-JP" altLang="ja-JP" dirty="0"/>
              <a:t>交通局のホームページでは</a:t>
            </a:r>
            <a:r>
              <a:rPr lang="en-US" altLang="ja-JP" dirty="0"/>
              <a:t>2</a:t>
            </a:r>
            <a:r>
              <a:rPr lang="ja-JP" altLang="ja-JP" dirty="0" err="1"/>
              <a:t>つの</a:t>
            </a:r>
            <a:r>
              <a:rPr lang="ja-JP" altLang="ja-JP" dirty="0"/>
              <a:t>項目が出ていますが、多分に建前的な部分もあります。</a:t>
            </a:r>
          </a:p>
          <a:p>
            <a:r>
              <a:rPr lang="en-US" altLang="ja-JP" b="1" dirty="0" smtClean="0"/>
              <a:t>the </a:t>
            </a:r>
            <a:r>
              <a:rPr lang="en-US" altLang="ja-JP" b="1" dirty="0"/>
              <a:t>Safer Travel at Night campaign</a:t>
            </a:r>
            <a:r>
              <a:rPr lang="en-US" altLang="ja-JP" dirty="0"/>
              <a:t>, warning people of the danger of unlicensed </a:t>
            </a:r>
            <a:r>
              <a:rPr lang="en-US" altLang="ja-JP" dirty="0" smtClean="0"/>
              <a:t>minicabs</a:t>
            </a:r>
          </a:p>
          <a:p>
            <a:pPr>
              <a:buNone/>
            </a:pPr>
            <a:r>
              <a:rPr lang="ja-JP" altLang="en-US" dirty="0" smtClean="0"/>
              <a:t>　　　　　　　　（深夜の配車と治安問題）</a:t>
            </a:r>
            <a:endParaRPr lang="ja-JP" altLang="ja-JP" dirty="0"/>
          </a:p>
          <a:p>
            <a:r>
              <a:rPr lang="en-US" altLang="ja-JP" b="1" dirty="0" smtClean="0"/>
              <a:t>the </a:t>
            </a:r>
            <a:r>
              <a:rPr lang="en-US" altLang="ja-JP" b="1" dirty="0"/>
              <a:t>Taxi Emissions Strategy, </a:t>
            </a:r>
            <a:r>
              <a:rPr lang="en-US" altLang="ja-JP" dirty="0"/>
              <a:t>to reduce air pollution in London</a:t>
            </a:r>
            <a:r>
              <a:rPr lang="en-US" altLang="ja-JP" dirty="0" smtClean="0"/>
              <a:t>.</a:t>
            </a:r>
          </a:p>
          <a:p>
            <a:pPr>
              <a:buNone/>
            </a:pPr>
            <a:r>
              <a:rPr lang="ja-JP" altLang="en-US" dirty="0" smtClean="0"/>
              <a:t>　　　　　　　　（環境問題）</a:t>
            </a:r>
            <a:endParaRPr lang="ja-JP" altLang="ja-JP" dirty="0"/>
          </a:p>
          <a:p>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3778"/>
            <a:ext cx="8229600" cy="2093094"/>
          </a:xfrm>
        </p:spPr>
        <p:txBody>
          <a:bodyPr>
            <a:normAutofit fontScale="90000"/>
          </a:bodyPr>
          <a:lstStyle/>
          <a:p>
            <a:r>
              <a:rPr lang="en-US" altLang="ja-JP" b="1" dirty="0" smtClean="0"/>
              <a:t>Uber versus black cabs: </a:t>
            </a:r>
            <a:br>
              <a:rPr lang="en-US" altLang="ja-JP" b="1" dirty="0" smtClean="0"/>
            </a:br>
            <a:r>
              <a:rPr lang="en-US" altLang="ja-JP" b="1" dirty="0" smtClean="0"/>
              <a:t>Battle lines draw</a:t>
            </a:r>
            <a:br>
              <a:rPr lang="en-US" altLang="ja-JP" b="1" dirty="0" smtClean="0"/>
            </a:br>
            <a:r>
              <a:rPr lang="en-US" altLang="ja-JP" sz="2200" b="1" dirty="0" smtClean="0"/>
              <a:t>8 June 2014</a:t>
            </a:r>
            <a:r>
              <a:rPr lang="en-US" altLang="ja-JP" sz="2200" dirty="0" smtClean="0"/>
              <a:t> Last updated at 23:12</a:t>
            </a:r>
            <a:r>
              <a:rPr lang="en-US" altLang="ja-JP" dirty="0" smtClean="0"/>
              <a:t/>
            </a:r>
            <a:br>
              <a:rPr lang="en-US" altLang="ja-JP" dirty="0" smtClean="0"/>
            </a:br>
            <a:r>
              <a:rPr lang="en-US" altLang="ja-JP" sz="2200" u="sng" dirty="0" smtClean="0">
                <a:hlinkClick r:id="rId3"/>
              </a:rPr>
              <a:t> http://www.bbc.com/news/technology-27733971</a:t>
            </a:r>
            <a:endParaRPr kumimoji="1" lang="ja-JP" altLang="en-US" dirty="0"/>
          </a:p>
        </p:txBody>
      </p:sp>
      <p:pic>
        <p:nvPicPr>
          <p:cNvPr id="2050" name="Picture 2"/>
          <p:cNvPicPr>
            <a:picLocks noChangeAspect="1" noChangeArrowheads="1"/>
          </p:cNvPicPr>
          <p:nvPr/>
        </p:nvPicPr>
        <p:blipFill>
          <a:blip r:embed="rId4" cstate="print"/>
          <a:srcRect l="10332" t="23265" r="53050" b="41770"/>
          <a:stretch>
            <a:fillRect/>
          </a:stretch>
        </p:blipFill>
        <p:spPr bwMode="auto">
          <a:xfrm>
            <a:off x="1043608" y="2204864"/>
            <a:ext cx="7488832" cy="446914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098" name="Picture 2" descr="Lloyd Baldwin"/>
          <p:cNvPicPr>
            <a:picLocks noChangeAspect="1" noChangeArrowheads="1"/>
          </p:cNvPicPr>
          <p:nvPr/>
        </p:nvPicPr>
        <p:blipFill>
          <a:blip r:embed="rId3" cstate="print"/>
          <a:srcRect/>
          <a:stretch>
            <a:fillRect/>
          </a:stretch>
        </p:blipFill>
        <p:spPr bwMode="auto">
          <a:xfrm>
            <a:off x="155575" y="2063476"/>
            <a:ext cx="4267200" cy="2733676"/>
          </a:xfrm>
          <a:prstGeom prst="rect">
            <a:avLst/>
          </a:prstGeom>
          <a:noFill/>
        </p:spPr>
      </p:pic>
      <p:sp>
        <p:nvSpPr>
          <p:cNvPr id="5" name="正方形/長方形 4"/>
          <p:cNvSpPr/>
          <p:nvPr/>
        </p:nvSpPr>
        <p:spPr>
          <a:xfrm>
            <a:off x="0" y="5301208"/>
            <a:ext cx="4572000" cy="646331"/>
          </a:xfrm>
          <a:prstGeom prst="rect">
            <a:avLst/>
          </a:prstGeom>
        </p:spPr>
        <p:txBody>
          <a:bodyPr>
            <a:spAutoFit/>
          </a:bodyPr>
          <a:lstStyle/>
          <a:p>
            <a:r>
              <a:rPr lang="en-US" altLang="ja-JP" dirty="0" smtClean="0"/>
              <a:t>Lloyd Baldwin has been a black cab driver for nearly 20 years</a:t>
            </a:r>
            <a:endParaRPr lang="ja-JP" altLang="en-US" dirty="0"/>
          </a:p>
        </p:txBody>
      </p:sp>
      <p:pic>
        <p:nvPicPr>
          <p:cNvPr id="4100" name="Picture 4" descr="Ben John"/>
          <p:cNvPicPr>
            <a:picLocks noChangeAspect="1" noChangeArrowheads="1"/>
          </p:cNvPicPr>
          <p:nvPr/>
        </p:nvPicPr>
        <p:blipFill>
          <a:blip r:embed="rId4" cstate="print"/>
          <a:srcRect/>
          <a:stretch>
            <a:fillRect/>
          </a:stretch>
        </p:blipFill>
        <p:spPr bwMode="auto">
          <a:xfrm>
            <a:off x="4716016" y="2063476"/>
            <a:ext cx="4267200" cy="2733676"/>
          </a:xfrm>
          <a:prstGeom prst="rect">
            <a:avLst/>
          </a:prstGeom>
          <a:noFill/>
        </p:spPr>
      </p:pic>
      <p:sp>
        <p:nvSpPr>
          <p:cNvPr id="7" name="正方形/長方形 6"/>
          <p:cNvSpPr/>
          <p:nvPr/>
        </p:nvSpPr>
        <p:spPr>
          <a:xfrm>
            <a:off x="4536504" y="5301208"/>
            <a:ext cx="4572000" cy="646331"/>
          </a:xfrm>
          <a:prstGeom prst="rect">
            <a:avLst/>
          </a:prstGeom>
        </p:spPr>
        <p:txBody>
          <a:bodyPr>
            <a:spAutoFit/>
          </a:bodyPr>
          <a:lstStyle/>
          <a:p>
            <a:r>
              <a:rPr lang="en-US" altLang="ja-JP" dirty="0" smtClean="0"/>
              <a:t>Ben John, driving for Uber is a short-term move as he switches career</a:t>
            </a:r>
            <a:endParaRPr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1162"/>
            <a:ext cx="8229600" cy="1417638"/>
          </a:xfrm>
        </p:spPr>
        <p:txBody>
          <a:bodyPr>
            <a:normAutofit fontScale="90000"/>
          </a:bodyPr>
          <a:lstStyle/>
          <a:p>
            <a:r>
              <a:rPr lang="en-US" altLang="ja-JP" b="1" dirty="0" smtClean="0"/>
              <a:t>Uber boss Travis </a:t>
            </a:r>
            <a:r>
              <a:rPr lang="en-US" altLang="ja-JP" b="1" dirty="0" err="1" smtClean="0"/>
              <a:t>Kalanick</a:t>
            </a:r>
            <a:r>
              <a:rPr lang="en-US" altLang="ja-JP" b="1" dirty="0" smtClean="0"/>
              <a:t>: I'm no bully</a:t>
            </a:r>
            <a:br>
              <a:rPr lang="en-US" altLang="ja-JP" b="1" dirty="0" smtClean="0"/>
            </a:br>
            <a:r>
              <a:rPr lang="en-US" altLang="ja-JP" b="1" dirty="0" smtClean="0"/>
              <a:t> </a:t>
            </a:r>
            <a:r>
              <a:rPr lang="en-US" altLang="ja-JP" sz="3100" b="1" dirty="0" smtClean="0"/>
              <a:t>3 October 2014</a:t>
            </a:r>
            <a:r>
              <a:rPr lang="en-US" altLang="ja-JP" sz="3100" dirty="0" smtClean="0"/>
              <a:t> Last updated at 12:22</a:t>
            </a:r>
            <a:br>
              <a:rPr lang="en-US" altLang="ja-JP" sz="3100" dirty="0" smtClean="0"/>
            </a:br>
            <a:r>
              <a:rPr lang="en-US" altLang="ja-JP" sz="2800" u="sng" dirty="0" smtClean="0">
                <a:hlinkClick r:id="rId3"/>
              </a:rPr>
              <a:t> http://www.bbc.com/news/technology-29475059</a:t>
            </a:r>
            <a:endParaRPr kumimoji="1" lang="ja-JP" altLang="en-US" sz="3100" dirty="0"/>
          </a:p>
        </p:txBody>
      </p:sp>
      <p:pic>
        <p:nvPicPr>
          <p:cNvPr id="1026" name="Picture 2"/>
          <p:cNvPicPr>
            <a:picLocks noChangeAspect="1" noChangeArrowheads="1"/>
          </p:cNvPicPr>
          <p:nvPr/>
        </p:nvPicPr>
        <p:blipFill>
          <a:blip r:embed="rId4" cstate="print"/>
          <a:srcRect t="5311" r="9935" b="18146"/>
          <a:stretch>
            <a:fillRect/>
          </a:stretch>
        </p:blipFill>
        <p:spPr bwMode="auto">
          <a:xfrm>
            <a:off x="432048" y="1858112"/>
            <a:ext cx="8244408" cy="43792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r>
              <a:rPr lang="en-US" altLang="ja-JP" b="1" dirty="0" smtClean="0"/>
              <a:t>Uber </a:t>
            </a:r>
            <a:r>
              <a:rPr lang="en-US" altLang="ja-JP" b="1" dirty="0"/>
              <a:t>and </a:t>
            </a:r>
            <a:r>
              <a:rPr lang="en-US" altLang="ja-JP" b="1" dirty="0" err="1"/>
              <a:t>Hailo</a:t>
            </a:r>
            <a:r>
              <a:rPr lang="en-US" altLang="ja-JP" b="1" dirty="0"/>
              <a:t> appear to be taking a bet on a different future where there is no meaningful distinction between black cabs and minicabs.</a:t>
            </a:r>
            <a:endParaRPr lang="ja-JP" altLang="ja-JP" dirty="0"/>
          </a:p>
          <a:p>
            <a:r>
              <a:rPr lang="en-US" altLang="ja-JP" b="1" dirty="0">
                <a:solidFill>
                  <a:srgbClr val="FF0000"/>
                </a:solidFill>
              </a:rPr>
              <a:t>Travis </a:t>
            </a:r>
            <a:r>
              <a:rPr lang="en-US" altLang="ja-JP" b="1" dirty="0" err="1">
                <a:solidFill>
                  <a:srgbClr val="FF0000"/>
                </a:solidFill>
              </a:rPr>
              <a:t>Kalanick</a:t>
            </a:r>
            <a:r>
              <a:rPr lang="en-US" altLang="ja-JP" dirty="0">
                <a:solidFill>
                  <a:srgbClr val="FF0000"/>
                </a:solidFill>
              </a:rPr>
              <a:t> </a:t>
            </a:r>
            <a:r>
              <a:rPr lang="en-US" altLang="ja-JP" dirty="0"/>
              <a:t>told an audience in California the firm's </a:t>
            </a:r>
            <a:r>
              <a:rPr lang="en-US" altLang="ja-JP" b="1" dirty="0"/>
              <a:t>long-term plan</a:t>
            </a:r>
            <a:r>
              <a:rPr lang="en-US" altLang="ja-JP" dirty="0"/>
              <a:t> was </a:t>
            </a:r>
            <a:r>
              <a:rPr lang="en-US" altLang="ja-JP" b="1" dirty="0"/>
              <a:t>to replace drivers with </a:t>
            </a:r>
            <a:r>
              <a:rPr lang="en-US" altLang="ja-JP" b="1" dirty="0">
                <a:solidFill>
                  <a:srgbClr val="FF0000"/>
                </a:solidFill>
              </a:rPr>
              <a:t>self-controlled cars</a:t>
            </a:r>
            <a:r>
              <a:rPr lang="en-US" altLang="ja-JP" b="1" dirty="0"/>
              <a:t>.</a:t>
            </a:r>
            <a:endParaRPr lang="ja-JP" altLang="ja-JP" dirty="0"/>
          </a:p>
          <a:p>
            <a:r>
              <a:rPr lang="en-US" altLang="ja-JP" b="1" dirty="0"/>
              <a:t>Uber drivers do not need the Knowledge - a test all London black-cab drivers must pass</a:t>
            </a:r>
            <a:endParaRPr lang="ja-JP" altLang="ja-JP" dirty="0"/>
          </a:p>
          <a:p>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Nathaniel Rothschild"/>
          <p:cNvPicPr>
            <a:picLocks noChangeAspect="1" noChangeArrowheads="1"/>
          </p:cNvPicPr>
          <p:nvPr/>
        </p:nvPicPr>
        <p:blipFill>
          <a:blip r:embed="rId3" cstate="print"/>
          <a:srcRect/>
          <a:stretch>
            <a:fillRect/>
          </a:stretch>
        </p:blipFill>
        <p:spPr bwMode="auto">
          <a:xfrm>
            <a:off x="703312" y="980728"/>
            <a:ext cx="7821126" cy="4399385"/>
          </a:xfrm>
          <a:prstGeom prst="rect">
            <a:avLst/>
          </a:prstGeom>
          <a:noFill/>
        </p:spPr>
      </p:pic>
      <p:sp>
        <p:nvSpPr>
          <p:cNvPr id="5" name="正方形/長方形 4"/>
          <p:cNvSpPr/>
          <p:nvPr/>
        </p:nvSpPr>
        <p:spPr>
          <a:xfrm>
            <a:off x="1043608" y="5662989"/>
            <a:ext cx="7056784" cy="954107"/>
          </a:xfrm>
          <a:prstGeom prst="rect">
            <a:avLst/>
          </a:prstGeom>
        </p:spPr>
        <p:txBody>
          <a:bodyPr wrap="square">
            <a:spAutoFit/>
          </a:bodyPr>
          <a:lstStyle/>
          <a:p>
            <a:r>
              <a:rPr lang="en-US" altLang="ja-JP" sz="2800" dirty="0" smtClean="0"/>
              <a:t>An advert for </a:t>
            </a:r>
            <a:r>
              <a:rPr lang="en-US" altLang="ja-JP" sz="2800" dirty="0" err="1" smtClean="0"/>
              <a:t>Maaxi</a:t>
            </a:r>
            <a:r>
              <a:rPr lang="en-US" altLang="ja-JP" sz="2800" dirty="0" smtClean="0"/>
              <a:t> features its financial backer Nathaniel Rothschild</a:t>
            </a:r>
            <a:endParaRPr lang="ja-JP" alt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ln>
            <a:solidFill>
              <a:schemeClr val="accent1"/>
            </a:solidFill>
          </a:ln>
        </p:spPr>
        <p:txBody>
          <a:bodyPr>
            <a:normAutofit fontScale="90000"/>
          </a:bodyPr>
          <a:lstStyle/>
          <a:p>
            <a:r>
              <a:rPr lang="ja-JP" altLang="en-US" dirty="0" smtClean="0"/>
              <a:t>英国　赤旗法（</a:t>
            </a:r>
            <a:r>
              <a:rPr lang="en-US" altLang="ja-JP" dirty="0" smtClean="0"/>
              <a:t>19</a:t>
            </a:r>
            <a:r>
              <a:rPr lang="ja-JP" altLang="en-US" dirty="0" smtClean="0"/>
              <a:t>世紀）</a:t>
            </a:r>
            <a:r>
              <a:rPr lang="en-US" altLang="ja-JP" dirty="0" smtClean="0"/>
              <a:t/>
            </a:r>
            <a:br>
              <a:rPr lang="en-US" altLang="ja-JP" dirty="0" smtClean="0"/>
            </a:br>
            <a:r>
              <a:rPr lang="ja-JP" altLang="en-US" sz="3600" dirty="0" smtClean="0"/>
              <a:t>自動車産業発達に支障、独仏に遅れた</a:t>
            </a:r>
          </a:p>
        </p:txBody>
      </p:sp>
      <p:pic>
        <p:nvPicPr>
          <p:cNvPr id="4099" name="Picture 2" descr="http://diamond.jp/mwimgs/1/c/300/img_1c18a60bf69275d91da75e71cd19e7b557064.jpg"/>
          <p:cNvPicPr>
            <a:picLocks noChangeAspect="1" noChangeArrowheads="1"/>
          </p:cNvPicPr>
          <p:nvPr/>
        </p:nvPicPr>
        <p:blipFill>
          <a:blip r:embed="rId3" cstate="print"/>
          <a:srcRect/>
          <a:stretch>
            <a:fillRect/>
          </a:stretch>
        </p:blipFill>
        <p:spPr bwMode="auto">
          <a:xfrm>
            <a:off x="1092200" y="1484313"/>
            <a:ext cx="5568032" cy="4270026"/>
          </a:xfrm>
          <a:prstGeom prst="rect">
            <a:avLst/>
          </a:prstGeom>
          <a:noFill/>
          <a:ln w="9525">
            <a:noFill/>
            <a:miter lim="800000"/>
            <a:headEnd/>
            <a:tailEnd/>
          </a:ln>
        </p:spPr>
      </p:pic>
      <p:sp>
        <p:nvSpPr>
          <p:cNvPr id="4" name="正方形/長方形 3"/>
          <p:cNvSpPr/>
          <p:nvPr/>
        </p:nvSpPr>
        <p:spPr>
          <a:xfrm>
            <a:off x="755576" y="6021288"/>
            <a:ext cx="7771871" cy="523220"/>
          </a:xfrm>
          <a:prstGeom prst="rect">
            <a:avLst/>
          </a:prstGeom>
        </p:spPr>
        <p:txBody>
          <a:bodyPr wrap="none">
            <a:spAutoFit/>
          </a:bodyPr>
          <a:lstStyle/>
          <a:p>
            <a:r>
              <a:rPr lang="en-US" altLang="ja-JP" sz="2800" dirty="0" smtClean="0"/>
              <a:t>Hackney and Stage </a:t>
            </a:r>
            <a:r>
              <a:rPr lang="en-US" altLang="ja-JP" sz="2800" dirty="0" err="1" smtClean="0"/>
              <a:t>Cariages</a:t>
            </a:r>
            <a:r>
              <a:rPr lang="en-US" altLang="ja-JP" sz="2800" dirty="0" smtClean="0"/>
              <a:t> Law [1th August 1869.] </a:t>
            </a:r>
            <a:endParaRPr lang="ja-JP" alt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264696"/>
          </a:xfrm>
        </p:spPr>
        <p:txBody>
          <a:bodyPr>
            <a:normAutofit fontScale="70000" lnSpcReduction="20000"/>
          </a:bodyPr>
          <a:lstStyle/>
          <a:p>
            <a:r>
              <a:rPr lang="ja-JP" altLang="en-US" dirty="0" smtClean="0"/>
              <a:t>チャールズ</a:t>
            </a:r>
            <a:r>
              <a:rPr lang="en-US" altLang="ja-JP" dirty="0" smtClean="0"/>
              <a:t>2</a:t>
            </a:r>
            <a:r>
              <a:rPr lang="ja-JP" altLang="en-US" dirty="0" smtClean="0"/>
              <a:t>世の代に最初のハックニーキャリッジ法ができ</a:t>
            </a:r>
            <a:r>
              <a:rPr lang="en-US" altLang="ja-JP" dirty="0" smtClean="0"/>
              <a:t>1662</a:t>
            </a:r>
            <a:r>
              <a:rPr lang="ja-JP" altLang="en-US" dirty="0" smtClean="0"/>
              <a:t>年に認可された。ハックニーコーチはのちにステージコーチ</a:t>
            </a:r>
            <a:r>
              <a:rPr lang="en-US" altLang="ja-JP" dirty="0" smtClean="0"/>
              <a:t>(</a:t>
            </a:r>
            <a:r>
              <a:rPr lang="ja-JP" altLang="en-US" dirty="0" smtClean="0"/>
              <a:t>駅馬車</a:t>
            </a:r>
            <a:r>
              <a:rPr lang="en-US" altLang="ja-JP" dirty="0" smtClean="0"/>
              <a:t>)</a:t>
            </a:r>
            <a:r>
              <a:rPr lang="ja-JP" altLang="en-US" dirty="0" smtClean="0"/>
              <a:t>と名前が変化した。</a:t>
            </a:r>
            <a:endParaRPr lang="en-US" altLang="ja-JP" dirty="0" smtClean="0"/>
          </a:p>
          <a:p>
            <a:r>
              <a:rPr lang="en-US" altLang="ja-JP" dirty="0" smtClean="0"/>
              <a:t>The Locomotives on Highways Act 1861</a:t>
            </a:r>
          </a:p>
          <a:p>
            <a:pPr lvl="1"/>
            <a:r>
              <a:rPr lang="ja-JP" altLang="en-US" dirty="0" smtClean="0"/>
              <a:t>車両の重量は</a:t>
            </a:r>
            <a:r>
              <a:rPr lang="en-US" altLang="ja-JP" dirty="0" smtClean="0"/>
              <a:t>12</a:t>
            </a:r>
            <a:r>
              <a:rPr lang="ja-JP" altLang="en-US" dirty="0" smtClean="0"/>
              <a:t>トンに制限する。</a:t>
            </a:r>
          </a:p>
          <a:p>
            <a:pPr lvl="1"/>
            <a:r>
              <a:rPr lang="en-US" altLang="ja-JP" dirty="0" smtClean="0"/>
              <a:t>10 mph</a:t>
            </a:r>
            <a:r>
              <a:rPr lang="ja-JP" altLang="en-US" dirty="0" smtClean="0"/>
              <a:t>（</a:t>
            </a:r>
            <a:r>
              <a:rPr lang="en-US" altLang="ja-JP" dirty="0" smtClean="0"/>
              <a:t>16 km/h</a:t>
            </a:r>
            <a:r>
              <a:rPr lang="ja-JP" altLang="en-US" dirty="0" smtClean="0"/>
              <a:t>）、市街地では</a:t>
            </a:r>
            <a:r>
              <a:rPr lang="en-US" altLang="ja-JP" dirty="0" smtClean="0"/>
              <a:t>5 mph </a:t>
            </a:r>
            <a:r>
              <a:rPr lang="ja-JP" altLang="en-US" dirty="0" smtClean="0"/>
              <a:t>（</a:t>
            </a:r>
            <a:r>
              <a:rPr lang="en-US" altLang="ja-JP" dirty="0" smtClean="0"/>
              <a:t>8 km/h</a:t>
            </a:r>
            <a:r>
              <a:rPr lang="ja-JP" altLang="en-US" dirty="0" smtClean="0"/>
              <a:t>）の速度制限を課す。</a:t>
            </a:r>
          </a:p>
          <a:p>
            <a:r>
              <a:rPr lang="en-US" altLang="ja-JP" dirty="0" smtClean="0"/>
              <a:t>The Locomotive Act 1865</a:t>
            </a:r>
            <a:r>
              <a:rPr lang="ja-JP" altLang="en-US" dirty="0" smtClean="0"/>
              <a:t>（</a:t>
            </a:r>
            <a:r>
              <a:rPr lang="ja-JP" altLang="en-US" b="1" dirty="0" smtClean="0"/>
              <a:t>赤旗法</a:t>
            </a:r>
            <a:r>
              <a:rPr lang="ja-JP" altLang="en-US" dirty="0" smtClean="0"/>
              <a:t>）</a:t>
            </a:r>
          </a:p>
          <a:p>
            <a:pPr lvl="1"/>
            <a:r>
              <a:rPr lang="ja-JP" altLang="en-US" dirty="0" smtClean="0"/>
              <a:t>郊外では</a:t>
            </a:r>
            <a:r>
              <a:rPr lang="en-US" altLang="ja-JP" dirty="0" smtClean="0"/>
              <a:t>4 mph</a:t>
            </a:r>
            <a:r>
              <a:rPr lang="ja-JP" altLang="en-US" dirty="0" smtClean="0"/>
              <a:t>（</a:t>
            </a:r>
            <a:r>
              <a:rPr lang="en-US" altLang="ja-JP" dirty="0" smtClean="0"/>
              <a:t>6 km/h</a:t>
            </a:r>
            <a:r>
              <a:rPr lang="ja-JP" altLang="en-US" dirty="0" smtClean="0"/>
              <a:t>）、市街地では</a:t>
            </a:r>
            <a:r>
              <a:rPr lang="en-US" altLang="ja-JP" dirty="0" smtClean="0"/>
              <a:t>2 mph</a:t>
            </a:r>
            <a:r>
              <a:rPr lang="ja-JP" altLang="en-US" dirty="0" smtClean="0"/>
              <a:t>（</a:t>
            </a:r>
            <a:r>
              <a:rPr lang="en-US" altLang="ja-JP" dirty="0" smtClean="0"/>
              <a:t>3 km/h</a:t>
            </a:r>
            <a:r>
              <a:rPr lang="ja-JP" altLang="en-US" dirty="0" smtClean="0"/>
              <a:t>）の速度制限を定める。</a:t>
            </a:r>
          </a:p>
          <a:p>
            <a:pPr lvl="1"/>
            <a:r>
              <a:rPr lang="ja-JP" altLang="en-US" dirty="0" smtClean="0"/>
              <a:t>自動車は、運転手、機関員、赤い旗を持って車両の</a:t>
            </a:r>
            <a:r>
              <a:rPr lang="en-US" altLang="ja-JP" dirty="0" smtClean="0"/>
              <a:t>60</a:t>
            </a:r>
            <a:r>
              <a:rPr lang="ja-JP" altLang="en-US" dirty="0" smtClean="0"/>
              <a:t>ヤード（</a:t>
            </a:r>
            <a:r>
              <a:rPr lang="en-US" altLang="ja-JP" dirty="0" smtClean="0"/>
              <a:t>55</a:t>
            </a:r>
            <a:r>
              <a:rPr lang="ja-JP" altLang="en-US" dirty="0" smtClean="0"/>
              <a:t>メートル）前方を歩く者の</a:t>
            </a:r>
            <a:r>
              <a:rPr lang="en-US" altLang="ja-JP" dirty="0" smtClean="0"/>
              <a:t>3</a:t>
            </a:r>
            <a:r>
              <a:rPr lang="ja-JP" altLang="en-US" dirty="0" smtClean="0"/>
              <a:t>名で運用することを規定する。赤い旗かランタンを持った人は、歩く速度を守り、騎手や馬に自動車の接近を予告する。</a:t>
            </a:r>
          </a:p>
          <a:p>
            <a:r>
              <a:rPr lang="en-US" altLang="ja-JP" b="1" dirty="0" smtClean="0">
                <a:solidFill>
                  <a:srgbClr val="FF0000"/>
                </a:solidFill>
              </a:rPr>
              <a:t>Hackney and Stage </a:t>
            </a:r>
            <a:r>
              <a:rPr lang="en-US" altLang="ja-JP" b="1" dirty="0" err="1" smtClean="0">
                <a:solidFill>
                  <a:srgbClr val="FF0000"/>
                </a:solidFill>
              </a:rPr>
              <a:t>Cariages</a:t>
            </a:r>
            <a:r>
              <a:rPr lang="en-US" altLang="ja-JP" b="1" dirty="0" smtClean="0">
                <a:solidFill>
                  <a:srgbClr val="FF0000"/>
                </a:solidFill>
              </a:rPr>
              <a:t> Law </a:t>
            </a:r>
            <a:r>
              <a:rPr lang="en-US" altLang="ja-JP" dirty="0" smtClean="0"/>
              <a:t>[1th August 1869.]</a:t>
            </a:r>
          </a:p>
          <a:p>
            <a:r>
              <a:rPr lang="en-US" altLang="ja-JP" dirty="0" smtClean="0"/>
              <a:t>Highways and Locomotives Act 1878</a:t>
            </a:r>
            <a:r>
              <a:rPr lang="ja-JP" altLang="en-US" dirty="0" smtClean="0"/>
              <a:t>（改正法）</a:t>
            </a:r>
          </a:p>
          <a:p>
            <a:pPr lvl="1"/>
            <a:r>
              <a:rPr lang="ja-JP" altLang="en-US" dirty="0" smtClean="0"/>
              <a:t>赤旗の必要性は除去。</a:t>
            </a:r>
          </a:p>
          <a:p>
            <a:pPr lvl="1"/>
            <a:r>
              <a:rPr lang="ja-JP" altLang="en-US" dirty="0" smtClean="0"/>
              <a:t>未だに必要とされた前方歩行要員の距離が</a:t>
            </a:r>
            <a:r>
              <a:rPr lang="en-US" altLang="ja-JP" dirty="0" smtClean="0"/>
              <a:t>20</a:t>
            </a:r>
            <a:r>
              <a:rPr lang="ja-JP" altLang="en-US" dirty="0" smtClean="0"/>
              <a:t>ヤード（</a:t>
            </a:r>
            <a:r>
              <a:rPr lang="en-US" altLang="ja-JP" dirty="0" smtClean="0"/>
              <a:t>18</a:t>
            </a:r>
            <a:r>
              <a:rPr lang="ja-JP" altLang="en-US" dirty="0" smtClean="0"/>
              <a:t>メートル）に短縮。</a:t>
            </a:r>
          </a:p>
          <a:p>
            <a:pPr lvl="1"/>
            <a:r>
              <a:rPr lang="ja-JP" altLang="en-US" dirty="0" smtClean="0"/>
              <a:t>馬に遭遇したら車両は停止しなければならない。</a:t>
            </a:r>
          </a:p>
          <a:p>
            <a:pPr lvl="1"/>
            <a:r>
              <a:rPr lang="ja-JP" altLang="en-US" dirty="0" smtClean="0"/>
              <a:t>車両が馬を驚かす煙や蒸気を出すことを禁ずる。</a:t>
            </a:r>
          </a:p>
          <a:p>
            <a:r>
              <a:rPr lang="en-US" altLang="ja-JP" dirty="0" smtClean="0"/>
              <a:t>1896</a:t>
            </a:r>
            <a:r>
              <a:rPr lang="ja-JP" altLang="en-US" dirty="0" smtClean="0"/>
              <a:t>年に赤旗法廃止。</a:t>
            </a:r>
          </a:p>
          <a:p>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東京タクシー協会の視察</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ja-JP" dirty="0" smtClean="0"/>
              <a:t>東京都</a:t>
            </a:r>
            <a:r>
              <a:rPr lang="ja-JP" altLang="ja-JP" dirty="0"/>
              <a:t>タクシー協会の視察は</a:t>
            </a:r>
            <a:r>
              <a:rPr lang="en-US" altLang="ja-JP" dirty="0"/>
              <a:t>11</a:t>
            </a:r>
            <a:r>
              <a:rPr lang="ja-JP" altLang="ja-JP" dirty="0"/>
              <a:t>月</a:t>
            </a:r>
            <a:r>
              <a:rPr lang="en-US" altLang="ja-JP" dirty="0"/>
              <a:t>17</a:t>
            </a:r>
            <a:r>
              <a:rPr lang="ja-JP" altLang="ja-JP" dirty="0"/>
              <a:t>日から</a:t>
            </a:r>
            <a:r>
              <a:rPr lang="en-US" altLang="ja-JP" dirty="0"/>
              <a:t>19</a:t>
            </a:r>
            <a:r>
              <a:rPr lang="ja-JP" altLang="ja-JP" dirty="0"/>
              <a:t>日まで実施予定</a:t>
            </a:r>
          </a:p>
          <a:p>
            <a:r>
              <a:rPr lang="en-US" altLang="ja-JP" dirty="0"/>
              <a:t>11</a:t>
            </a:r>
            <a:r>
              <a:rPr lang="ja-JP" altLang="ja-JP" dirty="0"/>
              <a:t>月</a:t>
            </a:r>
            <a:r>
              <a:rPr lang="en-US" altLang="ja-JP" dirty="0"/>
              <a:t>17</a:t>
            </a:r>
            <a:r>
              <a:rPr lang="ja-JP" altLang="ja-JP" dirty="0"/>
              <a:t>日　</a:t>
            </a:r>
            <a:r>
              <a:rPr lang="ja-JP" altLang="ja-JP" b="1" dirty="0"/>
              <a:t>ロンドン</a:t>
            </a:r>
            <a:r>
              <a:rPr lang="ja-JP" altLang="ja-JP" b="1" dirty="0" smtClean="0"/>
              <a:t>交通局</a:t>
            </a:r>
            <a:r>
              <a:rPr lang="ja-JP" altLang="en-US" b="1" dirty="0" smtClean="0"/>
              <a:t>（</a:t>
            </a:r>
            <a:r>
              <a:rPr lang="en-US" altLang="ja-JP" b="1" dirty="0" err="1" smtClean="0"/>
              <a:t>TfL</a:t>
            </a:r>
            <a:r>
              <a:rPr lang="ja-JP" altLang="en-US" b="1" dirty="0" smtClean="0"/>
              <a:t>）</a:t>
            </a:r>
            <a:endParaRPr lang="ja-JP" altLang="ja-JP" dirty="0"/>
          </a:p>
          <a:p>
            <a:r>
              <a:rPr lang="en-US" altLang="ja-JP" dirty="0"/>
              <a:t>11</a:t>
            </a:r>
            <a:r>
              <a:rPr lang="ja-JP" altLang="ja-JP" dirty="0"/>
              <a:t>月</a:t>
            </a:r>
            <a:r>
              <a:rPr lang="en-US" altLang="ja-JP" dirty="0"/>
              <a:t>18</a:t>
            </a:r>
            <a:r>
              <a:rPr lang="ja-JP" altLang="ja-JP" dirty="0"/>
              <a:t>日　</a:t>
            </a:r>
            <a:r>
              <a:rPr lang="en-US" altLang="ja-JP" b="1" dirty="0"/>
              <a:t>Taxi</a:t>
            </a:r>
            <a:r>
              <a:rPr lang="ja-JP" altLang="ja-JP" b="1" dirty="0"/>
              <a:t>　</a:t>
            </a:r>
            <a:r>
              <a:rPr lang="en-US" altLang="ja-JP" b="1" dirty="0"/>
              <a:t>Trade</a:t>
            </a:r>
            <a:r>
              <a:rPr lang="ja-JP" altLang="ja-JP" b="1" dirty="0"/>
              <a:t>　</a:t>
            </a:r>
            <a:r>
              <a:rPr lang="en-US" altLang="ja-JP" b="1" dirty="0"/>
              <a:t>Promotions</a:t>
            </a:r>
            <a:r>
              <a:rPr lang="ja-JP" altLang="ja-JP" b="1" dirty="0"/>
              <a:t>　</a:t>
            </a:r>
            <a:r>
              <a:rPr lang="en-US" altLang="ja-JP" b="1" dirty="0"/>
              <a:t>LTD</a:t>
            </a:r>
            <a:r>
              <a:rPr lang="ja-JP" altLang="ja-JP" dirty="0"/>
              <a:t>　</a:t>
            </a:r>
            <a:endParaRPr lang="en-US" altLang="ja-JP" dirty="0" smtClean="0"/>
          </a:p>
          <a:p>
            <a:pPr>
              <a:buNone/>
            </a:pPr>
            <a:r>
              <a:rPr lang="ja-JP" altLang="en-US" dirty="0"/>
              <a:t>　</a:t>
            </a:r>
            <a:r>
              <a:rPr lang="ja-JP" altLang="en-US" dirty="0" smtClean="0"/>
              <a:t>　　　　　　　　　　　　</a:t>
            </a:r>
            <a:r>
              <a:rPr lang="ja-JP" altLang="ja-JP" dirty="0" smtClean="0"/>
              <a:t>タクシー</a:t>
            </a:r>
            <a:r>
              <a:rPr lang="ja-JP" altLang="ja-JP" dirty="0"/>
              <a:t>運転手の試験</a:t>
            </a:r>
            <a:r>
              <a:rPr lang="ja-JP" altLang="ja-JP" dirty="0" smtClean="0"/>
              <a:t>予備校</a:t>
            </a:r>
            <a:r>
              <a:rPr lang="ja-JP" altLang="en-US" u="sng" dirty="0" smtClean="0">
                <a:hlinkClick r:id="rId3"/>
              </a:rPr>
              <a:t>　　　　　　　　　</a:t>
            </a:r>
            <a:r>
              <a:rPr lang="en-US" altLang="ja-JP" u="sng" dirty="0" smtClean="0">
                <a:hlinkClick r:id="rId3"/>
              </a:rPr>
              <a:t>http</a:t>
            </a:r>
            <a:r>
              <a:rPr lang="en-US" altLang="ja-JP" u="sng" dirty="0">
                <a:hlinkClick r:id="rId3"/>
              </a:rPr>
              <a:t>://www.taxitradepromotions.co.uk/</a:t>
            </a:r>
            <a:endParaRPr lang="ja-JP" altLang="ja-JP" dirty="0"/>
          </a:p>
          <a:p>
            <a:r>
              <a:rPr lang="en-US" altLang="ja-JP" b="1" dirty="0"/>
              <a:t>Computer</a:t>
            </a:r>
            <a:r>
              <a:rPr lang="ja-JP" altLang="ja-JP" b="1" dirty="0"/>
              <a:t>　</a:t>
            </a:r>
            <a:r>
              <a:rPr lang="en-US" altLang="ja-JP" b="1" dirty="0"/>
              <a:t>cab</a:t>
            </a:r>
            <a:r>
              <a:rPr lang="ja-JP" altLang="ja-JP" b="1" dirty="0"/>
              <a:t>　</a:t>
            </a:r>
            <a:r>
              <a:rPr lang="en-US" altLang="ja-JP" b="1" dirty="0"/>
              <a:t>plc</a:t>
            </a:r>
            <a:r>
              <a:rPr lang="ja-JP" altLang="ja-JP" dirty="0"/>
              <a:t>　予約、運賃計算業務</a:t>
            </a:r>
          </a:p>
          <a:p>
            <a:pPr>
              <a:buNone/>
            </a:pPr>
            <a:r>
              <a:rPr lang="en-US" altLang="ja-JP" u="sng" dirty="0" smtClean="0">
                <a:hlinkClick r:id="rId4"/>
              </a:rPr>
              <a:t>http</a:t>
            </a:r>
            <a:r>
              <a:rPr lang="en-US" altLang="ja-JP" u="sng" dirty="0">
                <a:hlinkClick r:id="rId4"/>
              </a:rPr>
              <a:t>://www.computercab.co.uk/website/index.aspx</a:t>
            </a:r>
            <a:endParaRPr lang="ja-JP" altLang="ja-JP" dirty="0"/>
          </a:p>
          <a:p>
            <a:r>
              <a:rPr lang="en-US" altLang="ja-JP" dirty="0"/>
              <a:t>11</a:t>
            </a:r>
            <a:r>
              <a:rPr lang="ja-JP" altLang="ja-JP" dirty="0"/>
              <a:t>月</a:t>
            </a:r>
            <a:r>
              <a:rPr lang="en-US" altLang="ja-JP" dirty="0"/>
              <a:t>19</a:t>
            </a:r>
            <a:r>
              <a:rPr lang="ja-JP" altLang="ja-JP" dirty="0"/>
              <a:t>日　</a:t>
            </a:r>
            <a:r>
              <a:rPr lang="en-US" altLang="ja-JP" b="1" dirty="0"/>
              <a:t>Pro. Peter White</a:t>
            </a:r>
            <a:r>
              <a:rPr lang="ja-JP" altLang="ja-JP" b="1" dirty="0"/>
              <a:t>　</a:t>
            </a:r>
            <a:r>
              <a:rPr lang="en-US" altLang="ja-JP" b="1" dirty="0"/>
              <a:t>Westminster University</a:t>
            </a:r>
            <a:endParaRPr lang="ja-JP" altLang="ja-JP" dirty="0"/>
          </a:p>
          <a:p>
            <a:r>
              <a:rPr lang="en-US" altLang="ja-JP" u="sng" dirty="0">
                <a:hlinkClick r:id="rId5"/>
              </a:rPr>
              <a:t>http://www.westminster.ac.uk/about-us/our-people/directory/white-peter</a:t>
            </a:r>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w="76200">
            <a:solidFill>
              <a:schemeClr val="tx1"/>
            </a:solidFill>
          </a:ln>
        </p:spPr>
        <p:txBody>
          <a:bodyPr/>
          <a:lstStyle/>
          <a:p>
            <a:r>
              <a:rPr kumimoji="1" lang="ja-JP" altLang="en-US" dirty="0" smtClean="0"/>
              <a:t>ロンドン合宿報告</a:t>
            </a:r>
            <a:endParaRPr kumimoji="1" lang="ja-JP" altLang="en-US" dirty="0"/>
          </a:p>
        </p:txBody>
      </p:sp>
      <p:sp>
        <p:nvSpPr>
          <p:cNvPr id="3" name="サブタイトル 2"/>
          <p:cNvSpPr>
            <a:spLocks noGrp="1"/>
          </p:cNvSpPr>
          <p:nvPr>
            <p:ph type="subTitle" idx="1"/>
          </p:nvPr>
        </p:nvSpPr>
        <p:spPr/>
        <p:txBody>
          <a:bodyPr>
            <a:normAutofit/>
          </a:bodyPr>
          <a:lstStyle/>
          <a:p>
            <a:r>
              <a:rPr lang="ja-JP" altLang="en-US" sz="4400" dirty="0">
                <a:solidFill>
                  <a:schemeClr val="tx1">
                    <a:lumMod val="95000"/>
                    <a:lumOff val="5000"/>
                  </a:schemeClr>
                </a:solidFill>
              </a:rPr>
              <a:t>チームネクスト　</a:t>
            </a:r>
            <a:r>
              <a:rPr lang="en-US" altLang="ja-JP" sz="4400" dirty="0">
                <a:solidFill>
                  <a:schemeClr val="tx1">
                    <a:lumMod val="95000"/>
                    <a:lumOff val="5000"/>
                  </a:schemeClr>
                </a:solidFill>
              </a:rPr>
              <a:t>in</a:t>
            </a:r>
            <a:r>
              <a:rPr lang="ja-JP" altLang="en-US" sz="4400" dirty="0">
                <a:solidFill>
                  <a:schemeClr val="tx1">
                    <a:lumMod val="95000"/>
                    <a:lumOff val="5000"/>
                  </a:schemeClr>
                </a:solidFill>
              </a:rPr>
              <a:t>　</a:t>
            </a:r>
            <a:r>
              <a:rPr lang="en-US" altLang="ja-JP" sz="4400" dirty="0" smtClean="0">
                <a:solidFill>
                  <a:schemeClr val="tx1">
                    <a:lumMod val="95000"/>
                    <a:lumOff val="5000"/>
                  </a:schemeClr>
                </a:solidFill>
              </a:rPr>
              <a:t>KOBE</a:t>
            </a:r>
          </a:p>
          <a:p>
            <a:r>
              <a:rPr kumimoji="1" lang="en-US" altLang="ja-JP" sz="4400" dirty="0" smtClean="0">
                <a:solidFill>
                  <a:schemeClr val="tx1">
                    <a:lumMod val="95000"/>
                    <a:lumOff val="5000"/>
                  </a:schemeClr>
                </a:solidFill>
              </a:rPr>
              <a:t>2015.7</a:t>
            </a:r>
            <a:r>
              <a:rPr lang="en-US" altLang="ja-JP" sz="4400" dirty="0" smtClean="0">
                <a:solidFill>
                  <a:schemeClr val="tx1">
                    <a:lumMod val="95000"/>
                    <a:lumOff val="5000"/>
                  </a:schemeClr>
                </a:solidFill>
              </a:rPr>
              <a:t>.</a:t>
            </a:r>
            <a:r>
              <a:rPr kumimoji="1" lang="en-US" altLang="ja-JP" sz="4400" dirty="0" smtClean="0">
                <a:solidFill>
                  <a:schemeClr val="tx1">
                    <a:lumMod val="95000"/>
                    <a:lumOff val="5000"/>
                  </a:schemeClr>
                </a:solidFill>
              </a:rPr>
              <a:t>10</a:t>
            </a:r>
            <a:endParaRPr kumimoji="1" lang="ja-JP" altLang="en-US" sz="4400" dirty="0">
              <a:solidFill>
                <a:schemeClr val="tx1">
                  <a:lumMod val="95000"/>
                  <a:lumOff val="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空港送迎サービス</a:t>
            </a:r>
            <a:endParaRPr kumimoji="1" lang="ja-JP" altLang="en-US" dirty="0"/>
          </a:p>
        </p:txBody>
      </p:sp>
      <p:pic>
        <p:nvPicPr>
          <p:cNvPr id="2050" name="Picture 2" descr="IMG_2338"/>
          <p:cNvPicPr>
            <a:picLocks noChangeAspect="1" noChangeArrowheads="1"/>
          </p:cNvPicPr>
          <p:nvPr/>
        </p:nvPicPr>
        <p:blipFill>
          <a:blip r:embed="rId3" cstate="print"/>
          <a:srcRect/>
          <a:stretch>
            <a:fillRect/>
          </a:stretch>
        </p:blipFill>
        <p:spPr bwMode="auto">
          <a:xfrm>
            <a:off x="2395699" y="1484785"/>
            <a:ext cx="4192525" cy="51845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ja-JP" b="1" dirty="0" smtClean="0"/>
              <a:t>ロンドンのタクシー</a:t>
            </a:r>
            <a:r>
              <a:rPr lang="ja-JP" altLang="en-US" b="1" dirty="0" smtClean="0"/>
              <a:t>業界</a:t>
            </a:r>
            <a:r>
              <a:rPr lang="en-US" altLang="ja-JP" b="1" dirty="0" smtClean="0"/>
              <a:t/>
            </a:r>
            <a:br>
              <a:rPr lang="en-US" altLang="ja-JP" b="1" dirty="0" smtClean="0"/>
            </a:br>
            <a:r>
              <a:rPr lang="ja-JP" altLang="ja-JP" b="1" dirty="0" smtClean="0"/>
              <a:t>（</a:t>
            </a:r>
            <a:r>
              <a:rPr lang="en-US" altLang="ja-JP" dirty="0" smtClean="0"/>
              <a:t>The licensed taxi trade</a:t>
            </a:r>
            <a:r>
              <a:rPr lang="ja-JP" altLang="ja-JP" dirty="0" smtClean="0"/>
              <a:t>）</a:t>
            </a:r>
            <a:endParaRPr kumimoji="1" lang="ja-JP" altLang="en-US" dirty="0"/>
          </a:p>
        </p:txBody>
      </p:sp>
      <p:sp>
        <p:nvSpPr>
          <p:cNvPr id="3" name="コンテンツ プレースホルダ 2"/>
          <p:cNvSpPr>
            <a:spLocks noGrp="1"/>
          </p:cNvSpPr>
          <p:nvPr>
            <p:ph idx="1"/>
          </p:nvPr>
        </p:nvSpPr>
        <p:spPr>
          <a:xfrm>
            <a:off x="179512" y="1600200"/>
            <a:ext cx="8784976" cy="5257800"/>
          </a:xfrm>
        </p:spPr>
        <p:txBody>
          <a:bodyPr>
            <a:normAutofit fontScale="92500" lnSpcReduction="20000"/>
          </a:bodyPr>
          <a:lstStyle/>
          <a:p>
            <a:r>
              <a:rPr lang="ja-JP" altLang="ja-JP" b="1" dirty="0" smtClean="0"/>
              <a:t>タクシー</a:t>
            </a:r>
            <a:r>
              <a:rPr lang="ja-JP" altLang="ja-JP" b="1" dirty="0"/>
              <a:t>の事業規制はロンドン市交通委員会（局）が行っています。</a:t>
            </a:r>
            <a:r>
              <a:rPr lang="ja-JP" altLang="ja-JP" dirty="0"/>
              <a:t>流しが</a:t>
            </a:r>
            <a:r>
              <a:rPr lang="ja-JP" altLang="ja-JP" dirty="0" smtClean="0"/>
              <a:t>できる</a:t>
            </a:r>
            <a:r>
              <a:rPr lang="en-US" altLang="ja-JP" sz="4200" b="1" dirty="0" err="1" smtClean="0"/>
              <a:t>Blackcab</a:t>
            </a:r>
            <a:r>
              <a:rPr lang="ja-JP" altLang="ja-JP" sz="4200" b="1" dirty="0" smtClean="0"/>
              <a:t>（</a:t>
            </a:r>
            <a:r>
              <a:rPr lang="ja-JP" altLang="ja-JP" sz="4200" dirty="0"/>
              <a:t>俗称）</a:t>
            </a:r>
            <a:r>
              <a:rPr lang="ja-JP" altLang="ja-JP" dirty="0"/>
              <a:t>とできない</a:t>
            </a:r>
            <a:r>
              <a:rPr lang="en-US" altLang="ja-JP" sz="4200" b="1" dirty="0"/>
              <a:t>Minicab</a:t>
            </a:r>
            <a:r>
              <a:rPr lang="ja-JP" altLang="ja-JP" sz="4200" b="1" dirty="0"/>
              <a:t>（俗称）</a:t>
            </a:r>
            <a:r>
              <a:rPr lang="ja-JP" altLang="ja-JP" dirty="0"/>
              <a:t>が存在します。ブラックキャブドライバーになるに</a:t>
            </a:r>
            <a:r>
              <a:rPr lang="ja-JP" altLang="ja-JP" dirty="0" smtClean="0"/>
              <a:t>は</a:t>
            </a:r>
            <a:r>
              <a:rPr lang="en-US" altLang="ja-JP" sz="4600" b="1" dirty="0" smtClean="0"/>
              <a:t>K</a:t>
            </a:r>
            <a:r>
              <a:rPr lang="en-US" altLang="ja-JP" sz="4200" b="1" dirty="0" smtClean="0"/>
              <a:t>nowledge</a:t>
            </a:r>
            <a:r>
              <a:rPr lang="ja-JP" altLang="ja-JP" dirty="0"/>
              <a:t>という試験を通らなければなりませんが、ロンドン交通局の報告書では、近年急にハードルが高くなってきていること、</a:t>
            </a:r>
            <a:r>
              <a:rPr lang="en-US" altLang="ja-JP" dirty="0"/>
              <a:t>IT</a:t>
            </a:r>
            <a:r>
              <a:rPr lang="ja-JP" altLang="ja-JP" dirty="0" err="1"/>
              <a:t>への</a:t>
            </a:r>
            <a:r>
              <a:rPr lang="ja-JP" altLang="ja-JP" dirty="0"/>
              <a:t>対応が遅れていること等の問題が指摘されています（人流観光研究所</a:t>
            </a:r>
            <a:r>
              <a:rPr lang="en-US" altLang="ja-JP" dirty="0"/>
              <a:t>HP</a:t>
            </a:r>
            <a:r>
              <a:rPr lang="ja-JP" altLang="ja-JP" dirty="0"/>
              <a:t>参照　</a:t>
            </a:r>
            <a:r>
              <a:rPr lang="en-US" altLang="ja-JP" u="sng" dirty="0">
                <a:hlinkClick r:id="rId3"/>
              </a:rPr>
              <a:t>http://www.jinryu.jp/category/lecture</a:t>
            </a:r>
            <a:r>
              <a:rPr lang="ja-JP" altLang="ja-JP" dirty="0"/>
              <a:t>）。</a:t>
            </a:r>
          </a:p>
          <a:p>
            <a:r>
              <a:rPr lang="ja-JP" altLang="ja-JP" dirty="0"/>
              <a:t>なお日本語のものとして不正確な表現もありますが要領よくまとまっているものに、</a:t>
            </a:r>
          </a:p>
          <a:p>
            <a:r>
              <a:rPr lang="en-US" altLang="ja-JP" u="sng" dirty="0">
                <a:hlinkClick r:id="rId4"/>
              </a:rPr>
              <a:t>http://www.london-ryugaku.com/taxi/</a:t>
            </a:r>
            <a:r>
              <a:rPr lang="ja-JP" altLang="ja-JP" dirty="0"/>
              <a:t>　があります。</a:t>
            </a:r>
          </a:p>
          <a:p>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76200">
            <a:solidFill>
              <a:schemeClr val="tx1">
                <a:lumMod val="95000"/>
                <a:lumOff val="5000"/>
              </a:schemeClr>
            </a:solidFill>
          </a:ln>
        </p:spPr>
        <p:txBody>
          <a:bodyPr/>
          <a:lstStyle/>
          <a:p>
            <a:r>
              <a:rPr kumimoji="1" lang="ja-JP" altLang="en-US" dirty="0" smtClean="0"/>
              <a:t>人流・観光研究所ブログ</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ロンドンの報告もブログの「配車アプリ」の欄に書き込みしてある</a:t>
            </a:r>
            <a:endParaRPr kumimoji="1" lang="en-US" altLang="ja-JP" dirty="0" smtClean="0"/>
          </a:p>
          <a:p>
            <a:r>
              <a:rPr lang="ja-JP" altLang="en-US" dirty="0" smtClean="0"/>
              <a:t>タクシージャパンの報告が一番整理されているので推薦したい</a:t>
            </a:r>
            <a:endParaRPr kumimoji="1" lang="en-US" altLang="ja-JP" dirty="0" smtClean="0"/>
          </a:p>
          <a:p>
            <a:r>
              <a:rPr lang="ja-JP" altLang="en-US" dirty="0" smtClean="0"/>
              <a:t>私のブログは海外アクセスが</a:t>
            </a:r>
            <a:r>
              <a:rPr lang="en-US" altLang="ja-JP" dirty="0" smtClean="0"/>
              <a:t>3</a:t>
            </a:r>
            <a:r>
              <a:rPr lang="ja-JP" altLang="en-US" dirty="0" smtClean="0"/>
              <a:t>割近くあり、米国、英国が多いのは、はやり</a:t>
            </a:r>
            <a:r>
              <a:rPr lang="en-US" altLang="ja-JP" dirty="0" err="1" smtClean="0"/>
              <a:t>Hailo</a:t>
            </a:r>
            <a:r>
              <a:rPr lang="ja-JP" altLang="en-US" dirty="0" err="1" smtClean="0"/>
              <a:t>、</a:t>
            </a:r>
            <a:r>
              <a:rPr lang="ja-JP" altLang="en-US" dirty="0" smtClean="0"/>
              <a:t>Ｕｂｅｒ等の関係者が見に来ているのではないか</a:t>
            </a:r>
            <a:endParaRPr kumimoji="1"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76200">
            <a:solidFill>
              <a:schemeClr val="tx1">
                <a:lumMod val="85000"/>
                <a:lumOff val="15000"/>
              </a:schemeClr>
            </a:solidFill>
          </a:ln>
        </p:spPr>
        <p:txBody>
          <a:bodyPr>
            <a:normAutofit/>
          </a:bodyPr>
          <a:lstStyle/>
          <a:p>
            <a:r>
              <a:rPr kumimoji="1" lang="ja-JP" altLang="en-US" dirty="0" smtClean="0"/>
              <a:t>英国と日本の公共交通の考え方</a:t>
            </a:r>
            <a:endParaRPr kumimoji="1" lang="ja-JP" altLang="en-US" dirty="0"/>
          </a:p>
        </p:txBody>
      </p:sp>
      <p:sp>
        <p:nvSpPr>
          <p:cNvPr id="3" name="コンテンツ プレースホルダ 2"/>
          <p:cNvSpPr>
            <a:spLocks noGrp="1"/>
          </p:cNvSpPr>
          <p:nvPr>
            <p:ph idx="1"/>
          </p:nvPr>
        </p:nvSpPr>
        <p:spPr>
          <a:xfrm>
            <a:off x="179512" y="1484784"/>
            <a:ext cx="8964488" cy="5373216"/>
          </a:xfrm>
        </p:spPr>
        <p:txBody>
          <a:bodyPr>
            <a:normAutofit fontScale="92500" lnSpcReduction="10000"/>
          </a:bodyPr>
          <a:lstStyle/>
          <a:p>
            <a:r>
              <a:rPr kumimoji="1" lang="ja-JP" altLang="en-US" dirty="0" smtClean="0"/>
              <a:t>英国　　公共用⇔非公共（自家用）</a:t>
            </a:r>
            <a:endParaRPr kumimoji="1" lang="en-US" altLang="ja-JP" dirty="0" smtClean="0"/>
          </a:p>
          <a:p>
            <a:pPr>
              <a:buNone/>
            </a:pPr>
            <a:r>
              <a:rPr lang="ja-JP" altLang="en-US" dirty="0"/>
              <a:t>　</a:t>
            </a:r>
            <a:r>
              <a:rPr lang="en-US" altLang="ja-JP" dirty="0" smtClean="0"/>
              <a:t>[</a:t>
            </a:r>
            <a:r>
              <a:rPr lang="ja-JP" altLang="en-US" dirty="0" smtClean="0"/>
              <a:t>公共</a:t>
            </a:r>
            <a:r>
              <a:rPr lang="en-US" altLang="ja-JP" dirty="0" smtClean="0"/>
              <a:t>]</a:t>
            </a:r>
            <a:r>
              <a:rPr lang="ja-JP" altLang="en-US" dirty="0" smtClean="0"/>
              <a:t>　　乗合運送（路線バス）</a:t>
            </a:r>
            <a:endParaRPr lang="en-US" altLang="ja-JP" dirty="0" smtClean="0"/>
          </a:p>
          <a:p>
            <a:pPr>
              <a:buNone/>
            </a:pPr>
            <a:r>
              <a:rPr lang="ja-JP" altLang="en-US" dirty="0" smtClean="0"/>
              <a:t>　　　　流し営業をするタクシー（ブラックキャブ）</a:t>
            </a:r>
            <a:endParaRPr lang="en-US" altLang="ja-JP" dirty="0" smtClean="0"/>
          </a:p>
          <a:p>
            <a:pPr>
              <a:buNone/>
            </a:pPr>
            <a:r>
              <a:rPr kumimoji="1" lang="ja-JP" altLang="en-US" dirty="0"/>
              <a:t>　</a:t>
            </a:r>
            <a:r>
              <a:rPr kumimoji="1" lang="en-US" altLang="ja-JP" dirty="0" smtClean="0"/>
              <a:t>[</a:t>
            </a:r>
            <a:r>
              <a:rPr kumimoji="1" lang="ja-JP" altLang="en-US" dirty="0" smtClean="0"/>
              <a:t>非公共</a:t>
            </a:r>
            <a:r>
              <a:rPr kumimoji="1" lang="en-US" altLang="ja-JP" dirty="0" smtClean="0"/>
              <a:t>]</a:t>
            </a:r>
            <a:r>
              <a:rPr kumimoji="1" lang="ja-JP" altLang="en-US" dirty="0" smtClean="0"/>
              <a:t>　</a:t>
            </a:r>
            <a:r>
              <a:rPr kumimoji="1" lang="en-US" altLang="ja-JP" dirty="0" smtClean="0"/>
              <a:t>Private Hired Vehicle</a:t>
            </a:r>
            <a:r>
              <a:rPr kumimoji="1" lang="ja-JP" altLang="en-US" dirty="0" smtClean="0"/>
              <a:t>（</a:t>
            </a:r>
            <a:r>
              <a:rPr kumimoji="1" lang="en-US" altLang="ja-JP" dirty="0" smtClean="0"/>
              <a:t>minicab</a:t>
            </a:r>
            <a:r>
              <a:rPr kumimoji="1" lang="ja-JP" altLang="en-US" dirty="0" smtClean="0"/>
              <a:t>）</a:t>
            </a:r>
            <a:endParaRPr kumimoji="1" lang="en-US" altLang="ja-JP" dirty="0" smtClean="0"/>
          </a:p>
          <a:p>
            <a:pPr>
              <a:buNone/>
            </a:pPr>
            <a:r>
              <a:rPr kumimoji="1" lang="ja-JP" altLang="en-US" dirty="0" smtClean="0"/>
              <a:t>　　　　貸切運送は非公共すなわち自家用扱い</a:t>
            </a:r>
            <a:endParaRPr kumimoji="1" lang="en-US" altLang="ja-JP" dirty="0" smtClean="0"/>
          </a:p>
          <a:p>
            <a:r>
              <a:rPr lang="ja-JP" altLang="en-US" dirty="0" smtClean="0"/>
              <a:t>日本　　営業用⇔自家用</a:t>
            </a:r>
            <a:endParaRPr lang="en-US" altLang="ja-JP" dirty="0" smtClean="0"/>
          </a:p>
          <a:p>
            <a:pPr>
              <a:buNone/>
            </a:pPr>
            <a:r>
              <a:rPr lang="ja-JP" altLang="en-US" dirty="0" smtClean="0"/>
              <a:t>　 </a:t>
            </a:r>
            <a:r>
              <a:rPr lang="en-US" altLang="ja-JP" dirty="0" smtClean="0"/>
              <a:t>[</a:t>
            </a:r>
            <a:r>
              <a:rPr lang="ja-JP" altLang="en-US" dirty="0" smtClean="0"/>
              <a:t>営業用］　直接の対価性、反復性</a:t>
            </a:r>
            <a:endParaRPr lang="en-US" altLang="ja-JP" dirty="0" smtClean="0"/>
          </a:p>
          <a:p>
            <a:pPr>
              <a:buNone/>
            </a:pPr>
            <a:r>
              <a:rPr lang="ja-JP" altLang="en-US" dirty="0" smtClean="0"/>
              <a:t>　 </a:t>
            </a:r>
            <a:r>
              <a:rPr lang="en-US" altLang="ja-JP" dirty="0" smtClean="0"/>
              <a:t>[</a:t>
            </a:r>
            <a:r>
              <a:rPr lang="ja-JP" altLang="en-US" dirty="0" smtClean="0"/>
              <a:t>自家用］　営業用以外はすべて　</a:t>
            </a:r>
            <a:endParaRPr lang="en-US" altLang="ja-JP" dirty="0" smtClean="0"/>
          </a:p>
          <a:p>
            <a:pPr>
              <a:buNone/>
            </a:pPr>
            <a:r>
              <a:rPr lang="ja-JP" altLang="en-US" dirty="0" smtClean="0"/>
              <a:t>　　　　　　　　　レンタカー、運転代行等</a:t>
            </a:r>
            <a:endParaRPr lang="en-US" altLang="ja-JP" dirty="0" smtClean="0"/>
          </a:p>
          <a:p>
            <a:pPr>
              <a:buNone/>
            </a:pPr>
            <a:r>
              <a:rPr kumimoji="1" lang="ja-JP" altLang="en-US" dirty="0"/>
              <a:t>　</a:t>
            </a:r>
            <a:r>
              <a:rPr kumimoji="1" lang="ja-JP" altLang="en-US" dirty="0" smtClean="0"/>
              <a:t>　　　　　　　営業用は英訳できない</a:t>
            </a:r>
            <a:endParaRPr kumimoji="1" lang="ja-JP"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76200">
            <a:solidFill>
              <a:schemeClr val="tx1">
                <a:lumMod val="85000"/>
                <a:lumOff val="15000"/>
              </a:schemeClr>
            </a:solidFill>
          </a:ln>
        </p:spPr>
        <p:txBody>
          <a:bodyPr/>
          <a:lstStyle/>
          <a:p>
            <a:r>
              <a:rPr kumimoji="1" lang="ja-JP" altLang="en-US" dirty="0" smtClean="0"/>
              <a:t>ブログから</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Autofit/>
          </a:bodyPr>
          <a:lstStyle/>
          <a:p>
            <a:r>
              <a:rPr lang="ja-JP" altLang="en-US" sz="2400" dirty="0" smtClean="0"/>
              <a:t>英国の交通法体系は公共用（乗合）と非公共用に分類しており、流しができるブラックキャブはかろうじて公共用に準じた扱いになっていますが、貸切運送は非公共用に分類され自家用扱いなのです。</a:t>
            </a:r>
            <a:r>
              <a:rPr lang="en-US" altLang="ja-JP" sz="2400" dirty="0" smtClean="0"/>
              <a:t>Private</a:t>
            </a:r>
            <a:r>
              <a:rPr lang="ja-JP" altLang="en-US" sz="2400" dirty="0" smtClean="0"/>
              <a:t>　</a:t>
            </a:r>
            <a:r>
              <a:rPr lang="en-US" altLang="ja-JP" sz="2400" dirty="0" smtClean="0"/>
              <a:t>Hired</a:t>
            </a:r>
            <a:r>
              <a:rPr lang="ja-JP" altLang="en-US" sz="2400" dirty="0" smtClean="0"/>
              <a:t>　</a:t>
            </a:r>
            <a:r>
              <a:rPr lang="en-US" altLang="ja-JP" sz="2400" dirty="0" smtClean="0"/>
              <a:t>Vehicle</a:t>
            </a:r>
            <a:r>
              <a:rPr lang="ja-JP" altLang="en-US" sz="2400" dirty="0" smtClean="0"/>
              <a:t>とはそういう意味なのです。白タクの言葉に代表されるような、自家用を営業用と対比させる発想は営業用自動車保護の日本の発想で、英国では公共用か非公共用（自家用）かです。流しのタクシーはかろうじて公共に準じて扱われています（</a:t>
            </a:r>
            <a:r>
              <a:rPr lang="en-US" altLang="ja-JP" sz="2400" b="1" dirty="0" smtClean="0"/>
              <a:t>other than a licensed taxi or a public service vehicle</a:t>
            </a:r>
            <a:r>
              <a:rPr lang="ja-JP" altLang="en-US" sz="2400" dirty="0" smtClean="0"/>
              <a:t>）が、貸切自動車は非公共用つまり自家用扱いなのです。日本でいえば貸切バスや車庫待ちのハイヤーは自家用扱いなのです。</a:t>
            </a:r>
            <a:endParaRPr kumimoji="1" lang="ja-JP" alt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つづき</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自家用車の有効利用は相乗りですが、相乗りになれば公共用との区別がなくなります。社会で相乗りを促進する動向は昔からありますが、スマホの登場でいよいよ実現性が高くなってきたのです。自家用車の相乗り促進に自動車諸税を使用するようになると、思想的には有償性（直接の対価を得ること）の有無は限界にきていますから、公共、非公共に分類することも検討したほうがいいかもしれません。</a:t>
            </a:r>
          </a:p>
          <a:p>
            <a:endParaRPr kumimoji="1" lang="ja-JP"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kumimoji="1" lang="ja-JP" altLang="en-US" dirty="0" smtClean="0"/>
              <a:t>「流し（</a:t>
            </a:r>
            <a:r>
              <a:rPr kumimoji="1" lang="en-US" altLang="ja-JP" dirty="0" smtClean="0"/>
              <a:t>street‐hiring</a:t>
            </a:r>
            <a:r>
              <a:rPr kumimoji="1" lang="ja-JP" altLang="en-US" dirty="0" smtClean="0"/>
              <a:t>）」と配車アプリ</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「世界戦略」　配車アプリは発地でインストールされるから、外国人観光客獲得には国際展開をしないと対応できない（同じことは東京マーケットを狙うことについてもいえる）</a:t>
            </a:r>
            <a:endParaRPr kumimoji="1" lang="en-US" altLang="ja-JP" dirty="0" smtClean="0"/>
          </a:p>
          <a:p>
            <a:r>
              <a:rPr kumimoji="1" lang="ja-JP" altLang="en-US" dirty="0" smtClean="0"/>
              <a:t>歩合給⇒固定給</a:t>
            </a:r>
            <a:endParaRPr kumimoji="1" lang="en-US" altLang="ja-JP" dirty="0" smtClean="0"/>
          </a:p>
          <a:p>
            <a:r>
              <a:rPr lang="ja-JP" altLang="en-US" dirty="0"/>
              <a:t>人材</a:t>
            </a:r>
            <a:r>
              <a:rPr lang="ja-JP" altLang="en-US" dirty="0" smtClean="0"/>
              <a:t>確保</a:t>
            </a:r>
            <a:endParaRPr lang="en-US" altLang="ja-JP" dirty="0" smtClean="0"/>
          </a:p>
          <a:p>
            <a:r>
              <a:rPr lang="ja-JP" altLang="en-US" dirty="0"/>
              <a:t>交通</a:t>
            </a:r>
            <a:r>
              <a:rPr lang="ja-JP" altLang="en-US" dirty="0" smtClean="0"/>
              <a:t>規制等の情報提供（宅配便の例）</a:t>
            </a:r>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外国人旅行者と配車アプリ</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err="1" smtClean="0"/>
              <a:t>DownRoad</a:t>
            </a:r>
            <a:r>
              <a:rPr kumimoji="1" lang="ja-JP" altLang="en-US" dirty="0" smtClean="0"/>
              <a:t>は出発国</a:t>
            </a:r>
            <a:endParaRPr kumimoji="1" lang="en-US" altLang="ja-JP" dirty="0" smtClean="0"/>
          </a:p>
          <a:p>
            <a:r>
              <a:rPr lang="ja-JP" altLang="en-US" dirty="0" smtClean="0"/>
              <a:t>クレジット利用への対応</a:t>
            </a:r>
            <a:endParaRPr lang="en-US" altLang="ja-JP" dirty="0" smtClean="0"/>
          </a:p>
          <a:p>
            <a:r>
              <a:rPr kumimoji="1" lang="ja-JP" altLang="en-US" dirty="0" smtClean="0"/>
              <a:t>特に外国人には確定運賃は安心感がある</a:t>
            </a:r>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76200">
            <a:solidFill>
              <a:schemeClr val="tx1">
                <a:lumMod val="95000"/>
                <a:lumOff val="5000"/>
              </a:schemeClr>
            </a:solidFill>
          </a:ln>
        </p:spPr>
        <p:txBody>
          <a:bodyPr>
            <a:normAutofit/>
          </a:bodyPr>
          <a:lstStyle/>
          <a:p>
            <a:r>
              <a:rPr kumimoji="1" lang="ja-JP" altLang="en-US" dirty="0" smtClean="0"/>
              <a:t>人流のサードパーティ</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MOOVIT</a:t>
            </a:r>
            <a:r>
              <a:rPr lang="ja-JP" altLang="en-US" dirty="0" smtClean="0"/>
              <a:t>（</a:t>
            </a:r>
            <a:r>
              <a:rPr lang="en-US" altLang="ja-JP" u="sng" dirty="0" smtClean="0">
                <a:hlinkClick r:id="rId3"/>
              </a:rPr>
              <a:t> http://www.moovitapp.com/</a:t>
            </a:r>
            <a:r>
              <a:rPr lang="ja-JP" altLang="en-US" dirty="0" smtClean="0"/>
              <a:t>）</a:t>
            </a:r>
            <a:endParaRPr lang="en-US" altLang="ja-JP" dirty="0" smtClean="0"/>
          </a:p>
          <a:p>
            <a:r>
              <a:rPr lang="ja-JP" altLang="en-US" dirty="0" smtClean="0"/>
              <a:t>ヘルシンキはヘルシンキ交通局が経営している「</a:t>
            </a:r>
            <a:r>
              <a:rPr lang="en-US" altLang="ja-JP" dirty="0" smtClean="0"/>
              <a:t>KUTSUPLUS</a:t>
            </a:r>
            <a:r>
              <a:rPr lang="ja-JP" altLang="en-US" dirty="0" smtClean="0"/>
              <a:t>」という小型バスの配車アプリ</a:t>
            </a:r>
            <a:endParaRPr lang="en-US" altLang="ja-JP" dirty="0" smtClean="0"/>
          </a:p>
          <a:p>
            <a:r>
              <a:rPr kumimoji="1" lang="en-US" altLang="ja-JP" dirty="0" err="1" smtClean="0"/>
              <a:t>Bridj</a:t>
            </a:r>
            <a:r>
              <a:rPr kumimoji="1" lang="ja-JP" altLang="en-US" dirty="0" smtClean="0"/>
              <a:t>　</a:t>
            </a:r>
            <a:r>
              <a:rPr lang="en-US" altLang="ja-JP" u="sng" dirty="0" smtClean="0">
                <a:hlinkClick r:id="rId4"/>
              </a:rPr>
              <a:t>http://www.bridj.com/</a:t>
            </a:r>
            <a:endParaRPr lang="ja-JP" altLang="ja-JP" dirty="0" smtClean="0"/>
          </a:p>
          <a:p>
            <a:r>
              <a:rPr lang="en-US" altLang="ja-JP" dirty="0" err="1" smtClean="0"/>
              <a:t>Maaxi</a:t>
            </a:r>
            <a:r>
              <a:rPr lang="ja-JP" altLang="en-US" dirty="0" smtClean="0"/>
              <a:t>　</a:t>
            </a:r>
            <a:r>
              <a:rPr lang="en-US" altLang="ja-JP" u="sng" dirty="0" smtClean="0">
                <a:hlinkClick r:id="rId5"/>
              </a:rPr>
              <a:t>http://www.maaxitaxi.com/</a:t>
            </a:r>
            <a:endParaRPr kumimoji="1" lang="ja-JP"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accent1"/>
            </a:solidFill>
          </a:ln>
        </p:spPr>
        <p:txBody>
          <a:bodyPr/>
          <a:lstStyle/>
          <a:p>
            <a:r>
              <a:rPr kumimoji="1" lang="ja-JP" altLang="en-US" dirty="0" smtClean="0"/>
              <a:t>Ｕｂｅｒがなげかけたもの</a:t>
            </a:r>
            <a:r>
              <a:rPr kumimoji="1" lang="en-US" altLang="ja-JP" dirty="0" smtClean="0"/>
              <a:t/>
            </a:r>
            <a:br>
              <a:rPr kumimoji="1" lang="en-US" altLang="ja-JP" dirty="0" smtClean="0"/>
            </a:br>
            <a:r>
              <a:rPr lang="ja-JP" altLang="en-US" dirty="0" smtClean="0"/>
              <a:t>（作成中）</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サンフランシスコの売上げが そのタクシー市場全体を上回る？</a:t>
            </a:r>
            <a:r>
              <a:rPr lang="en-US" altLang="ja-JP" sz="3200" dirty="0" smtClean="0"/>
              <a:t>Uber</a:t>
            </a:r>
            <a:r>
              <a:rPr lang="ja-JP" altLang="en-US" sz="3200" dirty="0" smtClean="0"/>
              <a:t>が最新数値を公開</a:t>
            </a:r>
            <a:endParaRPr kumimoji="1" lang="ja-JP" altLang="en-US" sz="3200" dirty="0"/>
          </a:p>
        </p:txBody>
      </p:sp>
      <p:sp>
        <p:nvSpPr>
          <p:cNvPr id="3" name="コンテンツ プレースホルダ 2"/>
          <p:cNvSpPr>
            <a:spLocks noGrp="1"/>
          </p:cNvSpPr>
          <p:nvPr>
            <p:ph idx="1"/>
          </p:nvPr>
        </p:nvSpPr>
        <p:spPr/>
        <p:txBody>
          <a:bodyPr/>
          <a:lstStyle/>
          <a:p>
            <a:r>
              <a:rPr lang="en-US" altLang="ja-JP" dirty="0" smtClean="0"/>
              <a:t>http://thebridge.jp/2015/01/uber-bigger-than-taxi-market-pickupnews?utm_source=FeedBurner-Sd+Japan%28Japanese-New%29&amp;utm_medium=feed&amp;utm_campaign=Feed%3A+SdJapan+%28The+Bridge+%28Japanese%29%29</a:t>
            </a:r>
          </a:p>
          <a:p>
            <a:endParaRPr kumimoji="1" lang="ja-JP" altLang="en-US" dirty="0"/>
          </a:p>
        </p:txBody>
      </p:sp>
    </p:spTree>
    <p:extLst>
      <p:ext uri="{BB962C8B-B14F-4D97-AF65-F5344CB8AC3E}">
        <p14:creationId xmlns="" xmlns:p14="http://schemas.microsoft.com/office/powerpoint/2010/main" val="3671824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70000" lnSpcReduction="20000"/>
          </a:bodyPr>
          <a:lstStyle/>
          <a:p>
            <a:pPr fontAlgn="base"/>
            <a:r>
              <a:rPr lang="ja-JP" altLang="en-US" dirty="0" smtClean="0"/>
              <a:t>時価総額</a:t>
            </a:r>
            <a:r>
              <a:rPr lang="en-US" altLang="ja-JP" dirty="0" smtClean="0"/>
              <a:t>400</a:t>
            </a:r>
            <a:r>
              <a:rPr lang="ja-JP" altLang="en-US" dirty="0" smtClean="0"/>
              <a:t>億ドルの</a:t>
            </a:r>
            <a:r>
              <a:rPr lang="en-US" altLang="ja-JP" dirty="0" smtClean="0"/>
              <a:t>Uber</a:t>
            </a:r>
            <a:r>
              <a:rPr lang="ja-JP" altLang="en-US" dirty="0" smtClean="0"/>
              <a:t>が、その好調ぶりが伺える最新の数値を公開した模様。</a:t>
            </a:r>
            <a:r>
              <a:rPr lang="en-US" altLang="ja-JP" dirty="0" smtClean="0"/>
              <a:t>DLD</a:t>
            </a:r>
            <a:r>
              <a:rPr lang="ja-JP" altLang="en-US" dirty="0" smtClean="0"/>
              <a:t>カンファレンスに登場した</a:t>
            </a:r>
            <a:r>
              <a:rPr lang="en-US" altLang="ja-JP" dirty="0" smtClean="0"/>
              <a:t>CEO Travis </a:t>
            </a:r>
            <a:r>
              <a:rPr lang="en-US" altLang="ja-JP" dirty="0" err="1" smtClean="0"/>
              <a:t>Kalanick</a:t>
            </a:r>
            <a:r>
              <a:rPr lang="ja-JP" altLang="en-US" dirty="0" smtClean="0"/>
              <a:t>氏によると、サンフランシスコにおける</a:t>
            </a:r>
            <a:r>
              <a:rPr lang="en-US" altLang="ja-JP" dirty="0" smtClean="0"/>
              <a:t>Uber</a:t>
            </a:r>
            <a:r>
              <a:rPr lang="ja-JP" altLang="en-US" dirty="0" smtClean="0"/>
              <a:t>の年間売上げは</a:t>
            </a:r>
            <a:r>
              <a:rPr lang="en-US" altLang="ja-JP" dirty="0" smtClean="0"/>
              <a:t>5</a:t>
            </a:r>
            <a:r>
              <a:rPr lang="ja-JP" altLang="en-US" dirty="0" smtClean="0"/>
              <a:t>億ドル。年間</a:t>
            </a:r>
            <a:r>
              <a:rPr lang="en-US" altLang="ja-JP" dirty="0" smtClean="0"/>
              <a:t>1.4</a:t>
            </a:r>
            <a:r>
              <a:rPr lang="ja-JP" altLang="en-US" dirty="0" smtClean="0"/>
              <a:t>億ドルだというサンフランシスコのタクシー市場自体を大幅に上回ってる。</a:t>
            </a:r>
          </a:p>
          <a:p>
            <a:pPr fontAlgn="base"/>
            <a:r>
              <a:rPr lang="ja-JP" altLang="en-US" dirty="0" smtClean="0"/>
              <a:t>サンフランシスコの</a:t>
            </a:r>
            <a:r>
              <a:rPr lang="en-US" altLang="ja-JP" dirty="0" smtClean="0"/>
              <a:t>Uber</a:t>
            </a:r>
            <a:r>
              <a:rPr lang="ja-JP" altLang="en-US" dirty="0" smtClean="0"/>
              <a:t>の売上げは、毎年</a:t>
            </a:r>
            <a:r>
              <a:rPr lang="en-US" altLang="ja-JP" dirty="0" smtClean="0"/>
              <a:t>200%</a:t>
            </a:r>
            <a:r>
              <a:rPr lang="ja-JP" altLang="en-US" dirty="0" smtClean="0"/>
              <a:t>で増加中。その他にも、サンフランシスコにおける</a:t>
            </a:r>
            <a:r>
              <a:rPr lang="en-US" altLang="ja-JP" dirty="0" smtClean="0"/>
              <a:t>Uber</a:t>
            </a:r>
            <a:r>
              <a:rPr lang="ja-JP" altLang="en-US" dirty="0" smtClean="0"/>
              <a:t>の乗車数は毎年</a:t>
            </a:r>
            <a:r>
              <a:rPr lang="en-US" altLang="ja-JP" dirty="0" smtClean="0"/>
              <a:t>3</a:t>
            </a:r>
            <a:r>
              <a:rPr lang="ja-JP" altLang="en-US" dirty="0" smtClean="0"/>
              <a:t>倍伸びていて、ニューヨークはそれを上回る</a:t>
            </a:r>
            <a:r>
              <a:rPr lang="en-US" altLang="ja-JP" dirty="0" smtClean="0"/>
              <a:t>4</a:t>
            </a:r>
            <a:r>
              <a:rPr lang="ja-JP" altLang="en-US" dirty="0" smtClean="0"/>
              <a:t>倍。さらに、ロンドンは毎年</a:t>
            </a:r>
            <a:r>
              <a:rPr lang="en-US" altLang="ja-JP" dirty="0" smtClean="0"/>
              <a:t>5〜6</a:t>
            </a:r>
            <a:r>
              <a:rPr lang="ja-JP" altLang="en-US" dirty="0" smtClean="0"/>
              <a:t>倍も伸びているそう。</a:t>
            </a:r>
          </a:p>
          <a:p>
            <a:pPr fontAlgn="base"/>
            <a:r>
              <a:rPr lang="ja-JP" altLang="en-US" dirty="0" smtClean="0"/>
              <a:t>欧州の事業拡大に積極的な</a:t>
            </a:r>
            <a:r>
              <a:rPr lang="en-US" altLang="ja-JP" dirty="0" smtClean="0"/>
              <a:t>Uber</a:t>
            </a:r>
            <a:r>
              <a:rPr lang="ja-JP" altLang="en-US" dirty="0" smtClean="0"/>
              <a:t>は、欧州で</a:t>
            </a:r>
            <a:r>
              <a:rPr lang="en-US" altLang="ja-JP" dirty="0" smtClean="0"/>
              <a:t>5</a:t>
            </a:r>
            <a:r>
              <a:rPr lang="ja-JP" altLang="en-US" dirty="0" smtClean="0"/>
              <a:t>万人を新規雇用することや、政府や欧州各都市と協力してカープーリング（相乗り）の「</a:t>
            </a:r>
            <a:r>
              <a:rPr lang="en-US" altLang="ja-JP" dirty="0" err="1" smtClean="0"/>
              <a:t>UberPOOL</a:t>
            </a:r>
            <a:r>
              <a:rPr lang="ja-JP" altLang="en-US" dirty="0" smtClean="0"/>
              <a:t>」の拡大を推進することを発表してる。日本では、昨年</a:t>
            </a:r>
            <a:r>
              <a:rPr lang="en-US" altLang="ja-JP" dirty="0" smtClean="0"/>
              <a:t>10</a:t>
            </a:r>
            <a:r>
              <a:rPr lang="ja-JP" altLang="en-US" dirty="0" smtClean="0"/>
              <a:t>月に</a:t>
            </a:r>
            <a:r>
              <a:rPr lang="en-US" altLang="ja-JP" dirty="0" smtClean="0"/>
              <a:t>LINE</a:t>
            </a:r>
            <a:r>
              <a:rPr lang="ja-JP" altLang="en-US" dirty="0" smtClean="0"/>
              <a:t>が「</a:t>
            </a:r>
            <a:r>
              <a:rPr lang="en-US" altLang="ja-JP" dirty="0" smtClean="0"/>
              <a:t>LINE TAXI</a:t>
            </a:r>
            <a:r>
              <a:rPr lang="ja-JP" altLang="en-US" dirty="0" smtClean="0"/>
              <a:t>」を開始しているけれど、</a:t>
            </a:r>
            <a:r>
              <a:rPr lang="en-US" altLang="ja-JP" dirty="0" smtClean="0"/>
              <a:t>Uber Tokyo</a:t>
            </a:r>
            <a:r>
              <a:rPr lang="ja-JP" altLang="en-US" dirty="0" smtClean="0"/>
              <a:t>の調子はどうなのかしら。久々に日本法人代表の髙橋さんに会いにいかねば。</a:t>
            </a:r>
          </a:p>
          <a:p>
            <a:endParaRPr kumimoji="1" lang="ja-JP" altLang="en-US" dirty="0"/>
          </a:p>
        </p:txBody>
      </p:sp>
    </p:spTree>
    <p:extLst>
      <p:ext uri="{BB962C8B-B14F-4D97-AF65-F5344CB8AC3E}">
        <p14:creationId xmlns="" xmlns:p14="http://schemas.microsoft.com/office/powerpoint/2010/main" val="206801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1143000"/>
          </a:xfrm>
        </p:spPr>
        <p:txBody>
          <a:bodyPr>
            <a:noAutofit/>
          </a:bodyPr>
          <a:lstStyle/>
          <a:p>
            <a:r>
              <a:rPr lang="ja-JP" altLang="ja-JP" sz="2000" dirty="0"/>
              <a:t>下記図表はロンドン交通力資料に出ているタクシードライバー試験合格</a:t>
            </a:r>
            <a:r>
              <a:rPr lang="ja-JP" altLang="ja-JP" sz="2000" dirty="0" smtClean="0"/>
              <a:t>に</a:t>
            </a:r>
            <a:r>
              <a:rPr lang="ja-JP" altLang="en-US" sz="2000" dirty="0" smtClean="0"/>
              <a:t>かか</a:t>
            </a:r>
            <a:r>
              <a:rPr lang="ja-JP" altLang="ja-JP" sz="2000" dirty="0" smtClean="0"/>
              <a:t>る</a:t>
            </a:r>
            <a:r>
              <a:rPr lang="ja-JP" altLang="ja-JP" sz="2000" dirty="0"/>
              <a:t>年月の推移表です。これを見ても問題視されていることが理解できます。その原因の一つに、</a:t>
            </a:r>
            <a:r>
              <a:rPr lang="en-US" altLang="ja-JP" sz="2000" dirty="0"/>
              <a:t>IT</a:t>
            </a:r>
            <a:r>
              <a:rPr lang="ja-JP" altLang="ja-JP" sz="2000" dirty="0" err="1"/>
              <a:t>に依</a:t>
            </a:r>
            <a:r>
              <a:rPr lang="ja-JP" altLang="ja-JP" sz="2000" dirty="0"/>
              <a:t>存しない地理試験があると認識されているようです</a:t>
            </a:r>
            <a:r>
              <a:rPr lang="ja-JP" altLang="ja-JP" sz="2000" dirty="0" smtClean="0"/>
              <a:t>。</a:t>
            </a:r>
            <a:endParaRPr kumimoji="1" lang="ja-JP" altLang="en-US" sz="2000" dirty="0"/>
          </a:p>
        </p:txBody>
      </p:sp>
      <p:pic>
        <p:nvPicPr>
          <p:cNvPr id="1026" name="Picture 2"/>
          <p:cNvPicPr>
            <a:picLocks noChangeAspect="1" noChangeArrowheads="1"/>
          </p:cNvPicPr>
          <p:nvPr/>
        </p:nvPicPr>
        <p:blipFill>
          <a:blip r:embed="rId3" cstate="print"/>
          <a:srcRect/>
          <a:stretch>
            <a:fillRect/>
          </a:stretch>
        </p:blipFill>
        <p:spPr bwMode="auto">
          <a:xfrm>
            <a:off x="0" y="1570087"/>
            <a:ext cx="9144000" cy="5471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6597352"/>
          </a:xfrm>
        </p:spPr>
        <p:txBody>
          <a:bodyPr>
            <a:normAutofit fontScale="47500" lnSpcReduction="20000"/>
          </a:bodyPr>
          <a:lstStyle/>
          <a:p>
            <a:r>
              <a:rPr lang="en-US" altLang="ja-JP" dirty="0" smtClean="0"/>
              <a:t>The valuation of the car-hailing service company Uber has always given skeptics apoplexy. </a:t>
            </a:r>
          </a:p>
          <a:p>
            <a:r>
              <a:rPr lang="en-US" altLang="ja-JP" dirty="0" smtClean="0"/>
              <a:t>One of the most commonly invoked takedowns of the ever-increasing and mind-blowing valuation levels the company has achieved —</a:t>
            </a:r>
            <a:r>
              <a:rPr lang="en-US" altLang="ja-JP" dirty="0" smtClean="0">
                <a:hlinkClick r:id="rId3"/>
              </a:rPr>
              <a:t> $40 billion at last count</a:t>
            </a:r>
            <a:r>
              <a:rPr lang="en-US" altLang="ja-JP" dirty="0" smtClean="0"/>
              <a:t> — is this:</a:t>
            </a:r>
          </a:p>
          <a:p>
            <a:r>
              <a:rPr lang="en-US" altLang="ja-JP" dirty="0" smtClean="0"/>
              <a:t>"Investors are valuing Uber as if it's bigger than the whole taxi market!"</a:t>
            </a:r>
          </a:p>
          <a:p>
            <a:r>
              <a:rPr lang="en-US" altLang="ja-JP" dirty="0" smtClean="0"/>
              <a:t>The implication?</a:t>
            </a:r>
          </a:p>
          <a:p>
            <a:r>
              <a:rPr lang="en-US" altLang="ja-JP" dirty="0" smtClean="0"/>
              <a:t>Investors are nuts.</a:t>
            </a:r>
          </a:p>
          <a:p>
            <a:r>
              <a:rPr lang="en-US" altLang="ja-JP" dirty="0" smtClean="0"/>
              <a:t>Well, investors are indeed valuing Uber as if it's bigger than the whole taxi market.</a:t>
            </a:r>
          </a:p>
          <a:p>
            <a:r>
              <a:rPr lang="en-US" altLang="ja-JP" dirty="0" smtClean="0"/>
              <a:t>But it turns out that that's not nuts.</a:t>
            </a:r>
          </a:p>
          <a:p>
            <a:r>
              <a:rPr lang="en-US" altLang="ja-JP" dirty="0" smtClean="0"/>
              <a:t>In its most mature market, San Francisco, the four-year old Uber is already bigger than the local taxi market. Much bigger, in fact.</a:t>
            </a:r>
          </a:p>
          <a:p>
            <a:r>
              <a:rPr lang="en-US" altLang="ja-JP" dirty="0" smtClean="0"/>
              <a:t>According to Uber CEO Travis </a:t>
            </a:r>
            <a:r>
              <a:rPr lang="en-US" altLang="ja-JP" dirty="0" err="1" smtClean="0"/>
              <a:t>Kalanick</a:t>
            </a:r>
            <a:r>
              <a:rPr lang="en-US" altLang="ja-JP" dirty="0" smtClean="0"/>
              <a:t>, who spoke at the DLD Conference in Munich on Sunday, the taxi market in San Francisco is about $140 million per year.</a:t>
            </a:r>
          </a:p>
          <a:p>
            <a:r>
              <a:rPr lang="en-US" altLang="ja-JP" dirty="0" err="1" smtClean="0"/>
              <a:t>Uber's</a:t>
            </a:r>
            <a:r>
              <a:rPr lang="en-US" altLang="ja-JP" dirty="0" smtClean="0"/>
              <a:t> revenues in San Francisco, meanwhile, are running at $500 million per year.</a:t>
            </a:r>
          </a:p>
          <a:p>
            <a:r>
              <a:rPr lang="en-US" altLang="ja-JP" dirty="0" smtClean="0"/>
              <a:t>That's more than three times the size of the taxi market.</a:t>
            </a:r>
          </a:p>
          <a:p>
            <a:r>
              <a:rPr lang="en-US" altLang="ja-JP" dirty="0" smtClean="0"/>
              <a:t>And </a:t>
            </a:r>
            <a:r>
              <a:rPr lang="en-US" altLang="ja-JP" dirty="0" err="1" smtClean="0"/>
              <a:t>Uber's</a:t>
            </a:r>
            <a:r>
              <a:rPr lang="en-US" altLang="ja-JP" dirty="0" smtClean="0"/>
              <a:t> revenues in San Francisco are still growing at about 200% per year.</a:t>
            </a:r>
          </a:p>
          <a:p>
            <a:r>
              <a:rPr lang="en-US" altLang="ja-JP" dirty="0" err="1" smtClean="0"/>
              <a:t>Kalanick</a:t>
            </a:r>
            <a:r>
              <a:rPr lang="en-US" altLang="ja-JP" dirty="0" smtClean="0"/>
              <a:t> dropped some other startling statistics about Uber on Sunday:</a:t>
            </a:r>
          </a:p>
          <a:p>
            <a:r>
              <a:rPr lang="en-US" altLang="ja-JP" dirty="0" err="1" smtClean="0"/>
              <a:t>Uber's</a:t>
            </a:r>
            <a:r>
              <a:rPr lang="en-US" altLang="ja-JP" dirty="0" smtClean="0"/>
              <a:t> rides in San Francisco are growing 3X per year</a:t>
            </a:r>
          </a:p>
          <a:p>
            <a:r>
              <a:rPr lang="en-US" altLang="ja-JP" dirty="0" err="1" smtClean="0"/>
              <a:t>Uber's</a:t>
            </a:r>
            <a:r>
              <a:rPr lang="en-US" altLang="ja-JP" dirty="0" smtClean="0"/>
              <a:t> rides in New York are growing 4X per year</a:t>
            </a:r>
          </a:p>
          <a:p>
            <a:r>
              <a:rPr lang="en-US" altLang="ja-JP" dirty="0" err="1" smtClean="0"/>
              <a:t>Uber's</a:t>
            </a:r>
            <a:r>
              <a:rPr lang="en-US" altLang="ja-JP" dirty="0" smtClean="0"/>
              <a:t> rides in London are growing 5X to 6X per year</a:t>
            </a:r>
          </a:p>
          <a:p>
            <a:r>
              <a:rPr lang="en-US" altLang="ja-JP" dirty="0" smtClean="0"/>
              <a:t>Uber has recently revealed "Uber Pool," which will allow riders to share rides and, thus, reduce their costs. This ride-sharing, in which drivers will pick up other riders along the first rider's route, will also increase the use and productivity of </a:t>
            </a:r>
            <a:r>
              <a:rPr lang="en-US" altLang="ja-JP" dirty="0" err="1" smtClean="0"/>
              <a:t>Uber's</a:t>
            </a:r>
            <a:r>
              <a:rPr lang="en-US" altLang="ja-JP" dirty="0" smtClean="0"/>
              <a:t> cars. Pooling will continue to drive down the cost of using Uber versus owning a car — thus eventually, perhaps, removing some cars from the road.</a:t>
            </a:r>
          </a:p>
          <a:p>
            <a:r>
              <a:rPr lang="en-US" altLang="ja-JP" dirty="0" smtClean="0"/>
              <a:t/>
            </a:r>
            <a:br>
              <a:rPr lang="en-US" altLang="ja-JP" dirty="0" smtClean="0"/>
            </a:br>
            <a:r>
              <a:rPr lang="en-US" altLang="ja-JP" dirty="0" smtClean="0"/>
              <a:t/>
            </a:r>
            <a:br>
              <a:rPr lang="en-US" altLang="ja-JP" dirty="0" smtClean="0"/>
            </a:br>
            <a:r>
              <a:rPr lang="en-US" altLang="ja-JP" dirty="0" smtClean="0"/>
              <a:t>Read more: </a:t>
            </a:r>
            <a:r>
              <a:rPr lang="en-US" altLang="ja-JP" dirty="0" smtClean="0">
                <a:hlinkClick r:id="rId4"/>
              </a:rPr>
              <a:t>http://www.businessinsider.com/uber-revenue-san-francisco-2015-1#ixzz3PdD1jnmd</a:t>
            </a:r>
            <a:endParaRPr kumimoji="1" lang="ja-JP" altLang="en-US" dirty="0"/>
          </a:p>
        </p:txBody>
      </p:sp>
    </p:spTree>
    <p:extLst>
      <p:ext uri="{BB962C8B-B14F-4D97-AF65-F5344CB8AC3E}">
        <p14:creationId xmlns="" xmlns:p14="http://schemas.microsoft.com/office/powerpoint/2010/main" val="40043828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417638"/>
          </a:xfrm>
          <a:ln>
            <a:solidFill>
              <a:schemeClr val="accent1"/>
            </a:solidFill>
          </a:ln>
        </p:spPr>
        <p:txBody>
          <a:bodyPr>
            <a:normAutofit fontScale="90000"/>
          </a:bodyPr>
          <a:lstStyle/>
          <a:p>
            <a:r>
              <a:rPr lang="en-US" altLang="ja-JP" dirty="0">
                <a:solidFill>
                  <a:srgbClr val="FF0000"/>
                </a:solidFill>
              </a:rPr>
              <a:t>The </a:t>
            </a:r>
            <a:r>
              <a:rPr lang="en-US" altLang="ja-JP" dirty="0" err="1">
                <a:solidFill>
                  <a:srgbClr val="FF0000"/>
                </a:solidFill>
              </a:rPr>
              <a:t>Uberpreneur</a:t>
            </a:r>
            <a:r>
              <a:rPr lang="en-US" altLang="ja-JP" dirty="0"/>
              <a:t>: How An Uber Driver Makes </a:t>
            </a:r>
            <a:r>
              <a:rPr lang="en-US" altLang="ja-JP" dirty="0">
                <a:solidFill>
                  <a:srgbClr val="FF0000"/>
                </a:solidFill>
              </a:rPr>
              <a:t>$252,0</a:t>
            </a:r>
            <a:r>
              <a:rPr lang="en-US" altLang="ja-JP" dirty="0"/>
              <a:t>00 A </a:t>
            </a:r>
            <a:r>
              <a:rPr lang="en-US" altLang="ja-JP" dirty="0" smtClean="0"/>
              <a:t>Year</a:t>
            </a:r>
            <a:br>
              <a:rPr lang="en-US" altLang="ja-JP" dirty="0" smtClean="0"/>
            </a:br>
            <a:r>
              <a:rPr lang="en-US" altLang="ja-JP" sz="1300" u="sng" dirty="0">
                <a:hlinkClick r:id="rId3"/>
              </a:rPr>
              <a:t>http://www.forbes.com/sites/jonyoushaei/2015/02/04/the-uberpreneur-how-an-uber-driver-makes-252000-a-year</a:t>
            </a:r>
            <a:r>
              <a:rPr lang="en-US" altLang="ja-JP" sz="1300" u="sng" dirty="0" smtClean="0">
                <a:hlinkClick r:id="rId3"/>
              </a:rPr>
              <a:t>/</a:t>
            </a:r>
            <a:endParaRPr kumimoji="1" lang="ja-JP" altLang="en-US" sz="1300" dirty="0"/>
          </a:p>
        </p:txBody>
      </p:sp>
      <p:sp>
        <p:nvSpPr>
          <p:cNvPr id="3" name="コンテンツ プレースホルダー 2"/>
          <p:cNvSpPr>
            <a:spLocks noGrp="1"/>
          </p:cNvSpPr>
          <p:nvPr>
            <p:ph idx="1"/>
          </p:nvPr>
        </p:nvSpPr>
        <p:spPr>
          <a:xfrm>
            <a:off x="457200" y="1600200"/>
            <a:ext cx="8229600" cy="5069160"/>
          </a:xfrm>
        </p:spPr>
        <p:txBody>
          <a:bodyPr>
            <a:normAutofit fontScale="62500" lnSpcReduction="20000"/>
          </a:bodyPr>
          <a:lstStyle/>
          <a:p>
            <a:pPr fontAlgn="base"/>
            <a:r>
              <a:rPr lang="en-US" altLang="ja-JP" dirty="0"/>
              <a:t>“It’s a genius way to start a business nowadays, especially because nobody’s doing it.”</a:t>
            </a:r>
          </a:p>
          <a:p>
            <a:pPr fontAlgn="base"/>
            <a:r>
              <a:rPr lang="en-US" altLang="ja-JP" dirty="0"/>
              <a:t>The man sitting beside me is sharing the most </a:t>
            </a:r>
            <a:r>
              <a:rPr lang="en-US" altLang="ja-JP" u="sng" dirty="0">
                <a:hlinkClick r:id="rId4"/>
              </a:rPr>
              <a:t>insightful business advice</a:t>
            </a:r>
            <a:r>
              <a:rPr lang="en-US" altLang="ja-JP" dirty="0"/>
              <a:t> I’ve heard lately. His ideas are as unconventional as the location of our conversation. We’re not in a coffee shop or a corner office. We’re in an Uber and he’s my driver.</a:t>
            </a:r>
          </a:p>
          <a:p>
            <a:pPr fontAlgn="base"/>
            <a:r>
              <a:rPr lang="en-US" altLang="ja-JP" dirty="0"/>
              <a:t>His name is Gavin Escolar, a charismatic Filipino man with a laugh that’s even louder than his orange-and-red striped dress shirt. We’re cruising down Valencia street when I notice diamond earrings dangling on the dashboard. Around his wrist, an emerald bracelet gleams through the sunlight. In the seat pockets, glossy catalogs display more jewelry. The cover reads: </a:t>
            </a:r>
            <a:r>
              <a:rPr lang="en-US" altLang="ja-JP" i="1" dirty="0"/>
              <a:t>Gavin Escolar’s 2014 Collection.</a:t>
            </a:r>
            <a:endParaRPr lang="en-US" altLang="ja-JP" dirty="0"/>
          </a:p>
          <a:p>
            <a:pPr fontAlgn="base"/>
            <a:r>
              <a:rPr lang="en-US" altLang="ja-JP" dirty="0"/>
              <a:t>Then it hits me: I’m not in Gavin’s car.</a:t>
            </a:r>
            <a:r>
              <a:rPr lang="en-US" altLang="ja-JP" sz="6500" dirty="0">
                <a:solidFill>
                  <a:srgbClr val="FF0000"/>
                </a:solidFill>
              </a:rPr>
              <a:t> </a:t>
            </a:r>
            <a:r>
              <a:rPr lang="en-US" altLang="ja-JP" sz="6500" i="1" dirty="0">
                <a:solidFill>
                  <a:srgbClr val="FF0000"/>
                </a:solidFill>
              </a:rPr>
              <a:t>I’m in his mobile showroom</a:t>
            </a:r>
            <a:r>
              <a:rPr lang="en-US" altLang="ja-JP" dirty="0"/>
              <a:t>. He’s not just an Uber driver. Nor is he just an entrepreneur. He’s </a:t>
            </a:r>
            <a:r>
              <a:rPr lang="en-US" altLang="ja-JP" dirty="0" err="1"/>
              <a:t>an</a:t>
            </a:r>
            <a:r>
              <a:rPr lang="en-US" altLang="ja-JP" i="1" dirty="0" err="1"/>
              <a:t>Uberpreneur</a:t>
            </a:r>
            <a:r>
              <a:rPr lang="en-US" altLang="ja-JP" dirty="0"/>
              <a:t>, using the ridesharing app to promote </a:t>
            </a:r>
            <a:r>
              <a:rPr lang="en-US" altLang="ja-JP" u="sng" dirty="0">
                <a:solidFill>
                  <a:srgbClr val="FF0000"/>
                </a:solidFill>
                <a:hlinkClick r:id="rId5"/>
              </a:rPr>
              <a:t>his jewelry business</a:t>
            </a:r>
            <a:r>
              <a:rPr lang="en-US" altLang="ja-JP" dirty="0"/>
              <a:t>.</a:t>
            </a:r>
          </a:p>
        </p:txBody>
      </p:sp>
    </p:spTree>
    <p:extLst>
      <p:ext uri="{BB962C8B-B14F-4D97-AF65-F5344CB8AC3E}">
        <p14:creationId xmlns="" xmlns:p14="http://schemas.microsoft.com/office/powerpoint/2010/main" val="27688388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6632"/>
            <a:ext cx="8229600" cy="6624736"/>
          </a:xfrm>
        </p:spPr>
        <p:txBody>
          <a:bodyPr>
            <a:normAutofit fontScale="70000" lnSpcReduction="20000"/>
          </a:bodyPr>
          <a:lstStyle/>
          <a:p>
            <a:r>
              <a:rPr lang="en-US" altLang="ja-JP" dirty="0"/>
              <a:t>I find myself hoping we hit more red lights so I can hear more of Gavin’s story. He tells me how he immigrated from the Philippines to start a jewelry company in San Francisco. He recalls his initial struggles and how he became an Uber driver to make ends meet.</a:t>
            </a:r>
          </a:p>
          <a:p>
            <a:r>
              <a:rPr lang="en-US" altLang="ja-JP" dirty="0" smtClean="0"/>
              <a:t>“</a:t>
            </a:r>
            <a:r>
              <a:rPr lang="en-US" altLang="ja-JP" dirty="0"/>
              <a:t>My passengers surprised me,” Gavin says, remembering his early days. “I thought they would be silent or on the phone. But most people wanted to talk. When I mentioned my jewelry, they asked for business cards, but I didn’t have any.” That’s when a light bulb went off in his mind: Why stop at business cards? </a:t>
            </a:r>
            <a:r>
              <a:rPr lang="en-US" altLang="ja-JP" dirty="0">
                <a:solidFill>
                  <a:srgbClr val="FF0000"/>
                </a:solidFill>
              </a:rPr>
              <a:t>Why not just show them my jewelry?</a:t>
            </a:r>
          </a:p>
          <a:p>
            <a:r>
              <a:rPr lang="en-US" altLang="ja-JP" dirty="0" smtClean="0">
                <a:solidFill>
                  <a:srgbClr val="FF0000"/>
                </a:solidFill>
              </a:rPr>
              <a:t>So </a:t>
            </a:r>
            <a:r>
              <a:rPr lang="en-US" altLang="ja-JP" dirty="0">
                <a:solidFill>
                  <a:srgbClr val="FF0000"/>
                </a:solidFill>
              </a:rPr>
              <a:t>Gavin turned his car into a showroom</a:t>
            </a:r>
            <a:r>
              <a:rPr lang="en-US" altLang="ja-JP" dirty="0"/>
              <a:t>. He positioned jewelry everywhere and stored extras in the glove compartment. “My passengers peel back the onion,” he says. “I never solicit. I only keep subtle hints to spark conversation if they notice. If they don’t, they probably wouldn’t be my target customer anyway.”</a:t>
            </a:r>
          </a:p>
          <a:p>
            <a:r>
              <a:rPr lang="en-US" altLang="ja-JP" dirty="0" smtClean="0"/>
              <a:t>“</a:t>
            </a:r>
            <a:r>
              <a:rPr lang="en-US" altLang="ja-JP" dirty="0"/>
              <a:t>It’s a salesman’s dream,” he continues. “I have 10 minutes to make an impression. Would that happen if I went door-to-door? Or if I bought tiny online ads? My way, I get quality time with quality leads. Best of all, I’m being paid as I do it. It’s like Uber is providing a base salary before I make any jewelry sales.”</a:t>
            </a:r>
          </a:p>
          <a:p>
            <a:r>
              <a:rPr lang="en-US" altLang="ja-JP" dirty="0" smtClean="0"/>
              <a:t>Gavin </a:t>
            </a:r>
            <a:r>
              <a:rPr lang="en-US" altLang="ja-JP" dirty="0"/>
              <a:t>may be savvy, but do passengers find him sleazy? After all, they use Uber to request a ride, not a sales pitch. I’m also curious: does Uber condone drivers speaking about side businesses?</a:t>
            </a:r>
            <a:endParaRPr kumimoji="1" lang="ja-JP" altLang="en-US" dirty="0"/>
          </a:p>
        </p:txBody>
      </p:sp>
    </p:spTree>
    <p:extLst>
      <p:ext uri="{BB962C8B-B14F-4D97-AF65-F5344CB8AC3E}">
        <p14:creationId xmlns="" xmlns:p14="http://schemas.microsoft.com/office/powerpoint/2010/main" val="2977977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332656"/>
            <a:ext cx="9144000" cy="6525344"/>
          </a:xfrm>
        </p:spPr>
        <p:txBody>
          <a:bodyPr>
            <a:normAutofit fontScale="62500" lnSpcReduction="20000"/>
          </a:bodyPr>
          <a:lstStyle/>
          <a:p>
            <a:r>
              <a:rPr lang="en-US" altLang="ja-JP" dirty="0"/>
              <a:t>Absolutely,” Uber spokeswoman Kristin </a:t>
            </a:r>
            <a:r>
              <a:rPr lang="en-US" altLang="ja-JP" dirty="0" err="1"/>
              <a:t>Carvell</a:t>
            </a:r>
            <a:r>
              <a:rPr lang="en-US" altLang="ja-JP" dirty="0"/>
              <a:t> says. “One of the greatest things about the Uber platform is that it offers economic opportunity for a variety of drivers — full-time, part-time, veterans, teachers, artists, and students — in more than 260 cities around the world.  Supporting and fueling the local economy is important to Uber and our driver partners help us to achieve this goal.”</a:t>
            </a:r>
          </a:p>
          <a:p>
            <a:r>
              <a:rPr lang="en-US" altLang="ja-JP" dirty="0" smtClean="0"/>
              <a:t>His </a:t>
            </a:r>
            <a:r>
              <a:rPr lang="en-US" altLang="ja-JP" dirty="0"/>
              <a:t>passengers seem to agree. Gavin’s ratings are 4.85/5.00 on Uber Black, 4.87/5.00 on </a:t>
            </a:r>
            <a:r>
              <a:rPr lang="en-US" altLang="ja-JP" dirty="0" err="1"/>
              <a:t>UberX</a:t>
            </a:r>
            <a:r>
              <a:rPr lang="en-US" altLang="ja-JP" dirty="0"/>
              <a:t> and 4.95/5.00 on Lyft, which he also uses. Those ratings have held up over time; </a:t>
            </a:r>
            <a:r>
              <a:rPr lang="en-US" altLang="ja-JP" dirty="0">
                <a:solidFill>
                  <a:srgbClr val="FF0000"/>
                </a:solidFill>
              </a:rPr>
              <a:t>Gavin drove over 3,829 passengers in the past 18 months</a:t>
            </a:r>
            <a:r>
              <a:rPr lang="en-US" altLang="ja-JP" dirty="0"/>
              <a:t>. These passengers include “executives who people pay thousands of dollars to meet at networking events,” Gavin says. He’s met Vogue fashion editors and Silicon Valley’s top brass, including legendary investor </a:t>
            </a:r>
            <a:r>
              <a:rPr lang="en-US" altLang="ja-JP" dirty="0" err="1"/>
              <a:t>Shervin</a:t>
            </a:r>
            <a:r>
              <a:rPr lang="en-US" altLang="ja-JP" dirty="0"/>
              <a:t> </a:t>
            </a:r>
            <a:r>
              <a:rPr lang="en-US" altLang="ja-JP" dirty="0" err="1"/>
              <a:t>Pishevar</a:t>
            </a:r>
            <a:r>
              <a:rPr lang="en-US" altLang="ja-JP" dirty="0"/>
              <a:t>.</a:t>
            </a:r>
          </a:p>
          <a:p>
            <a:r>
              <a:rPr lang="en-US" altLang="ja-JP" dirty="0" smtClean="0"/>
              <a:t>“</a:t>
            </a:r>
            <a:r>
              <a:rPr lang="en-US" altLang="ja-JP" dirty="0"/>
              <a:t>I’ve had a lot of amazing drivers, but Gavin is one of the best,” </a:t>
            </a:r>
            <a:r>
              <a:rPr lang="en-US" altLang="ja-JP" dirty="0" err="1"/>
              <a:t>Shervin</a:t>
            </a:r>
            <a:r>
              <a:rPr lang="en-US" altLang="ja-JP" dirty="0"/>
              <a:t> told me. “I was in his car with my daughter when I saw his jewelry designs. I thought they were wonderful and gave him a lot of encouragement to pursue his dreams.”</a:t>
            </a:r>
          </a:p>
          <a:p>
            <a:r>
              <a:rPr lang="en-US" altLang="ja-JP" dirty="0" smtClean="0"/>
              <a:t>I </a:t>
            </a:r>
            <a:r>
              <a:rPr lang="en-US" altLang="ja-JP" dirty="0"/>
              <a:t>had to see it for myself. So I spent a day with Gavin picking up passengers (we used Sidecar, another ridesharing app, to avoid breaching Uber’s policy on driving with companions). For most rides, he barely says a word, respecting passengers who are on the phone or disinterested. Even when he speaks, it’s not a monologue. It’s more about the consumer, asking them questions and understanding their needs.</a:t>
            </a:r>
          </a:p>
          <a:p>
            <a:r>
              <a:rPr lang="en-US" altLang="ja-JP" dirty="0" smtClean="0"/>
              <a:t>It’s </a:t>
            </a:r>
            <a:r>
              <a:rPr lang="en-US" altLang="ja-JP" dirty="0"/>
              <a:t>these tactics that translate to sales. In the past year, Gavin designed many jewelry pieces for passengers, averaging $18,000 in transactions per month. Adding the $3,000 monthly gross earnings from Uber, he made $252,000 last year. Gavin used the income to expand his business, buying three more cars and hiring six new drivers.</a:t>
            </a:r>
            <a:endParaRPr kumimoji="1" lang="ja-JP" altLang="en-US" dirty="0"/>
          </a:p>
        </p:txBody>
      </p:sp>
    </p:spTree>
    <p:extLst>
      <p:ext uri="{BB962C8B-B14F-4D97-AF65-F5344CB8AC3E}">
        <p14:creationId xmlns="" xmlns:p14="http://schemas.microsoft.com/office/powerpoint/2010/main" val="375375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0"/>
            <a:ext cx="8964488" cy="6858000"/>
          </a:xfrm>
        </p:spPr>
        <p:txBody>
          <a:bodyPr>
            <a:normAutofit fontScale="70000" lnSpcReduction="20000"/>
          </a:bodyPr>
          <a:lstStyle/>
          <a:p>
            <a:r>
              <a:rPr lang="en-US" altLang="ja-JP" dirty="0"/>
              <a:t>“The best generals are always with their soldiers,” he said. “That’s why I drive at least eight hours every week. It keeps me up-to-date so I can tell my drivers where to pick up customers, which hours to drive and when big events are happening.” For his top drivers, Gavin “graduates” them from the low cost </a:t>
            </a:r>
            <a:r>
              <a:rPr lang="en-US" altLang="ja-JP" dirty="0" err="1"/>
              <a:t>UberX</a:t>
            </a:r>
            <a:r>
              <a:rPr lang="en-US" altLang="ja-JP" dirty="0"/>
              <a:t> to the premium Uber Black, where they meet more affluent passengers who might buy jewelry. One day, he hopes to buy a Tesla to make his mobile showroom feel on par with his brand.</a:t>
            </a:r>
          </a:p>
          <a:p>
            <a:r>
              <a:rPr lang="en-US" altLang="ja-JP" dirty="0" smtClean="0"/>
              <a:t>But </a:t>
            </a:r>
            <a:r>
              <a:rPr lang="en-US" altLang="ja-JP" dirty="0"/>
              <a:t>Gavin’s growing business doesn’t tell the full story. As he’s become more successful, he hasn’t forgotten about his fellow Filipino immigrants.</a:t>
            </a:r>
          </a:p>
          <a:p>
            <a:r>
              <a:rPr lang="en-US" altLang="ja-JP" dirty="0" smtClean="0"/>
              <a:t>“</a:t>
            </a:r>
            <a:r>
              <a:rPr lang="en-US" altLang="ja-JP" dirty="0"/>
              <a:t>I reach back to my roots,” he said. “When hiring new drivers, I find underemployed Filipinos and give them the jobs first. Most don’t know much about smartphones — and that’s okay. I teach them about Uber and Lyft. I teach them how to use the internet so it can help their lives in other ways, too. I let them use the cars to run errands and pick up their children. It’s not about squeezing every dollar from them. It’s about empowering the community that you came from.”</a:t>
            </a:r>
          </a:p>
          <a:p>
            <a:r>
              <a:rPr lang="en-US" altLang="ja-JP" dirty="0" smtClean="0"/>
              <a:t>Gavin’s </a:t>
            </a:r>
            <a:r>
              <a:rPr lang="en-US" altLang="ja-JP" dirty="0"/>
              <a:t>greatest contribution, however, may be to entrepreneurs everywhere. He’s the pioneer of </a:t>
            </a:r>
            <a:r>
              <a:rPr lang="en-US" altLang="ja-JP" dirty="0" err="1"/>
              <a:t>Uberpreneurship</a:t>
            </a:r>
            <a:r>
              <a:rPr lang="en-US" altLang="ja-JP" dirty="0"/>
              <a:t>, a discipline with the best of all worlds: salary of a stable job, autonomy of an entrepreneur, relationships of an executive and feedback of a focus group. He’s showing the world that  Uber may not just be a disruptive platform for transportation, but one for small businesses</a:t>
            </a:r>
            <a:r>
              <a:rPr lang="en-US" altLang="ja-JP" dirty="0" smtClean="0"/>
              <a:t>.</a:t>
            </a:r>
            <a:endParaRPr lang="en-US" altLang="ja-JP" dirty="0"/>
          </a:p>
        </p:txBody>
      </p:sp>
    </p:spTree>
    <p:extLst>
      <p:ext uri="{BB962C8B-B14F-4D97-AF65-F5344CB8AC3E}">
        <p14:creationId xmlns="" xmlns:p14="http://schemas.microsoft.com/office/powerpoint/2010/main" val="2264075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0"/>
            <a:ext cx="9036496" cy="6957392"/>
          </a:xfrm>
        </p:spPr>
        <p:txBody>
          <a:bodyPr>
            <a:normAutofit fontScale="62500" lnSpcReduction="20000"/>
          </a:bodyPr>
          <a:lstStyle/>
          <a:p>
            <a:r>
              <a:rPr lang="en-US" altLang="ja-JP" dirty="0"/>
              <a:t>Eventbrite CEO Kevin </a:t>
            </a:r>
            <a:r>
              <a:rPr lang="en-US" altLang="ja-JP" dirty="0" err="1"/>
              <a:t>Hartz</a:t>
            </a:r>
            <a:r>
              <a:rPr lang="en-US" altLang="ja-JP" dirty="0"/>
              <a:t>, another of Gavin’s high-profile passengers, sees a big opportunity ahead. As the founder of an online ticketing platform that processed $1.5 billion in sales last year, he believes Uber can venture down a similar path.</a:t>
            </a:r>
          </a:p>
          <a:p>
            <a:r>
              <a:rPr lang="en-US" altLang="ja-JP" dirty="0"/>
              <a:t>“New technology is providing small business owners and entrepreneurs not only with additional revenue streams, but also with platforms to help them market and compete better than ever before,” Kevin said.</a:t>
            </a:r>
          </a:p>
          <a:p>
            <a:r>
              <a:rPr lang="en-US" altLang="ja-JP" dirty="0"/>
              <a:t>But have other drivers caught on? I asked my subscribers at Every Vowel to help find an answer. Together, we surveyed 89 Uber and Lyft drivers in six cities</a:t>
            </a:r>
            <a:r>
              <a:rPr lang="en-US" altLang="ja-JP" dirty="0">
                <a:solidFill>
                  <a:srgbClr val="FF0000"/>
                </a:solidFill>
              </a:rPr>
              <a:t>. Turns out 28 drivers (31.5%) ran their own businesses. </a:t>
            </a:r>
            <a:r>
              <a:rPr lang="en-US" altLang="ja-JP" dirty="0"/>
              <a:t>But here’s the kicker: only two of them had marketing materials in their cars that could spark a conversation (a Los Angeles driver had a flipbook for her hair salon while another San Francisco driver wore his startup’s bright orange T-shirt). This means there’s a huge missed opportunity for more of these drivers (and people who aren’t even drivers) to talk with passengers about their products.</a:t>
            </a:r>
          </a:p>
          <a:p>
            <a:r>
              <a:rPr lang="en-US" altLang="ja-JP" dirty="0"/>
              <a:t>Of course, the dark side of </a:t>
            </a:r>
            <a:r>
              <a:rPr lang="en-US" altLang="ja-JP" dirty="0" err="1"/>
              <a:t>Uberpreneurship</a:t>
            </a:r>
            <a:r>
              <a:rPr lang="en-US" altLang="ja-JP" dirty="0"/>
              <a:t> is drivers who don’t have Gavin’s tactfulness. They may push products in our faces without waiting for signs of interest. But that’s where the rating system comes in. If passengers give poor ratings, others will know to cancel (as long as it’s within 5 minutes of your request) or Uber will deactivate them altogether. That way, </a:t>
            </a:r>
            <a:r>
              <a:rPr lang="en-US" altLang="ja-JP" dirty="0" err="1"/>
              <a:t>Uberpreneurs</a:t>
            </a:r>
            <a:r>
              <a:rPr lang="en-US" altLang="ja-JP" dirty="0"/>
              <a:t> can follow their dreams without creating nightmares for passengers.</a:t>
            </a:r>
          </a:p>
          <a:p>
            <a:r>
              <a:rPr lang="en-US" altLang="ja-JP" dirty="0"/>
              <a:t>So if you’re starting a company, what are you waiting for? Whether you use Uber, Lyft or another ridesharing app, there’s never been a better time to drive your business forward.</a:t>
            </a:r>
            <a:endParaRPr lang="ja-JP" altLang="en-US" dirty="0"/>
          </a:p>
          <a:p>
            <a:endParaRPr kumimoji="1" lang="ja-JP" altLang="en-US" dirty="0"/>
          </a:p>
        </p:txBody>
      </p:sp>
    </p:spTree>
    <p:extLst>
      <p:ext uri="{BB962C8B-B14F-4D97-AF65-F5344CB8AC3E}">
        <p14:creationId xmlns="" xmlns:p14="http://schemas.microsoft.com/office/powerpoint/2010/main" val="102890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2060848"/>
          </a:xfrm>
        </p:spPr>
        <p:txBody>
          <a:bodyPr>
            <a:normAutofit fontScale="90000"/>
          </a:bodyPr>
          <a:lstStyle/>
          <a:p>
            <a:r>
              <a:rPr lang="en-US" altLang="ja-JP" b="1" dirty="0" smtClean="0"/>
              <a:t>New Uber Funding Round Could Value the Company at $25 Billion</a:t>
            </a:r>
            <a:br>
              <a:rPr lang="en-US" altLang="ja-JP" b="1" dirty="0" smtClean="0"/>
            </a:br>
            <a:r>
              <a:rPr lang="en-US" altLang="ja-JP" dirty="0" smtClean="0"/>
              <a:t>November 7, 2014, 2:59 PM PST</a:t>
            </a:r>
            <a:br>
              <a:rPr lang="en-US" altLang="ja-JP" dirty="0" smtClean="0"/>
            </a:br>
            <a:r>
              <a:rPr lang="en-US" altLang="ja-JP" sz="1800" dirty="0" smtClean="0"/>
              <a:t>http://recode.net/2014/11/07/new-uber-funding-round-could-value-the-company-at-25-billion/</a:t>
            </a:r>
            <a:endParaRPr kumimoji="1" lang="ja-JP" altLang="en-US" sz="1800" dirty="0"/>
          </a:p>
        </p:txBody>
      </p:sp>
      <p:sp>
        <p:nvSpPr>
          <p:cNvPr id="3" name="コンテンツ プレースホルダ 2"/>
          <p:cNvSpPr>
            <a:spLocks noGrp="1"/>
          </p:cNvSpPr>
          <p:nvPr>
            <p:ph idx="1"/>
          </p:nvPr>
        </p:nvSpPr>
        <p:spPr>
          <a:xfrm>
            <a:off x="457200" y="2791469"/>
            <a:ext cx="8229600" cy="4525963"/>
          </a:xfrm>
        </p:spPr>
        <p:txBody>
          <a:bodyPr>
            <a:normAutofit fontScale="40000" lnSpcReduction="20000"/>
          </a:bodyPr>
          <a:lstStyle/>
          <a:p>
            <a:r>
              <a:rPr lang="en-US" altLang="ja-JP" dirty="0" smtClean="0"/>
              <a:t>The very-well-capitalized mobile transportation company Uber is likely to raise even more money, according to sources familiar with the company’s plans.</a:t>
            </a:r>
          </a:p>
          <a:p>
            <a:r>
              <a:rPr lang="en-US" altLang="ja-JP" dirty="0" smtClean="0"/>
              <a:t>The company recently set out to raise a new round of funding with a valuation that could reach $25 billion.</a:t>
            </a:r>
          </a:p>
          <a:p>
            <a:r>
              <a:rPr lang="en-US" altLang="ja-JP" dirty="0" smtClean="0"/>
              <a:t>This is the same round that the Financial Times </a:t>
            </a:r>
            <a:r>
              <a:rPr lang="en-US" altLang="ja-JP" dirty="0" smtClean="0">
                <a:hlinkClick r:id="rId3"/>
              </a:rPr>
              <a:t>reported on today</a:t>
            </a:r>
            <a:r>
              <a:rPr lang="en-US" altLang="ja-JP" dirty="0" smtClean="0"/>
              <a:t>, saying Uber could raise as much as $1 billion in cash.</a:t>
            </a:r>
          </a:p>
          <a:p>
            <a:r>
              <a:rPr lang="en-US" altLang="ja-JP" dirty="0" smtClean="0"/>
              <a:t>It’s likely to come from existing investors including Fidelity Investments and </a:t>
            </a:r>
            <a:r>
              <a:rPr lang="en-US" altLang="ja-JP" dirty="0" err="1" smtClean="0"/>
              <a:t>BlackRock</a:t>
            </a:r>
            <a:r>
              <a:rPr lang="en-US" altLang="ja-JP" dirty="0" smtClean="0"/>
              <a:t>, although there could be new investors too once all is said and done.</a:t>
            </a:r>
          </a:p>
          <a:p>
            <a:r>
              <a:rPr lang="en-US" altLang="ja-JP" dirty="0" smtClean="0"/>
              <a:t>San Francisco-based Uber had previously been </a:t>
            </a:r>
            <a:r>
              <a:rPr lang="en-US" altLang="ja-JP" dirty="0" smtClean="0">
                <a:hlinkClick r:id="rId4"/>
              </a:rPr>
              <a:t>valued at $3.5 billion</a:t>
            </a:r>
            <a:r>
              <a:rPr lang="en-US" altLang="ja-JP" dirty="0" smtClean="0"/>
              <a:t> in August 2013 and</a:t>
            </a:r>
            <a:r>
              <a:rPr lang="en-US" altLang="ja-JP" dirty="0" smtClean="0">
                <a:hlinkClick r:id="rId5"/>
              </a:rPr>
              <a:t>$17 billion</a:t>
            </a:r>
            <a:r>
              <a:rPr lang="en-US" altLang="ja-JP" dirty="0" smtClean="0"/>
              <a:t> in June 2014. Since being founded five years ago, the company has banked about $1.5 billion in capital.</a:t>
            </a:r>
          </a:p>
          <a:p>
            <a:r>
              <a:rPr lang="en-US" altLang="ja-JP" dirty="0" smtClean="0"/>
              <a:t>It’s unclear why Uber would want more money so soon, but the company’s fame and infamy has only grown over the past five months and its CEO Travis </a:t>
            </a:r>
            <a:r>
              <a:rPr lang="en-US" altLang="ja-JP" dirty="0" err="1" smtClean="0"/>
              <a:t>Kalanick</a:t>
            </a:r>
            <a:r>
              <a:rPr lang="en-US" altLang="ja-JP" dirty="0" smtClean="0"/>
              <a:t> has talked about arming the company with enough cash to keep up its aggressive expansion and also fend off competitors like </a:t>
            </a:r>
            <a:r>
              <a:rPr lang="en-US" altLang="ja-JP" dirty="0" err="1" smtClean="0"/>
              <a:t>Lyft</a:t>
            </a:r>
            <a:r>
              <a:rPr lang="en-US" altLang="ja-JP" dirty="0" smtClean="0"/>
              <a:t>.</a:t>
            </a:r>
          </a:p>
          <a:p>
            <a:r>
              <a:rPr lang="en-US" altLang="ja-JP" dirty="0" smtClean="0"/>
              <a:t>While Uber does have substantial revenue, it’s still early in process to go public, as many expect it will eventually undertake. But sources said the company is looking to add long-term investor who would be the sort to stick with it in an IPO.</a:t>
            </a:r>
          </a:p>
          <a:p>
            <a:r>
              <a:rPr lang="en-US" altLang="ja-JP" dirty="0" smtClean="0"/>
              <a:t>Uber now operates in 45 countries and has expanded beyond pure rides. And, today </a:t>
            </a:r>
            <a:r>
              <a:rPr lang="en-US" altLang="ja-JP" dirty="0" smtClean="0">
                <a:hlinkClick r:id="rId6"/>
              </a:rPr>
              <a:t>the company confirmed it hired Tom Fallows</a:t>
            </a:r>
            <a:r>
              <a:rPr lang="en-US" altLang="ja-JP" dirty="0" smtClean="0"/>
              <a:t>, the creator and head of Google Express, that company’s ambitious on-demand shopping and delivery service. Uber also recently hired former </a:t>
            </a:r>
            <a:r>
              <a:rPr lang="en-US" altLang="ja-JP" dirty="0" err="1" smtClean="0"/>
              <a:t>Lyft</a:t>
            </a:r>
            <a:r>
              <a:rPr lang="en-US" altLang="ja-JP" dirty="0" smtClean="0"/>
              <a:t> COO </a:t>
            </a:r>
            <a:r>
              <a:rPr lang="en-US" altLang="ja-JP" dirty="0" smtClean="0">
                <a:hlinkClick r:id="rId7"/>
              </a:rPr>
              <a:t>Travis </a:t>
            </a:r>
            <a:r>
              <a:rPr lang="en-US" altLang="ja-JP" dirty="0" err="1" smtClean="0">
                <a:hlinkClick r:id="rId7"/>
              </a:rPr>
              <a:t>VanderZanden</a:t>
            </a:r>
            <a:r>
              <a:rPr lang="en-US" altLang="ja-JP" dirty="0" smtClean="0"/>
              <a:t>, which was followed by a lawsuit by </a:t>
            </a:r>
            <a:r>
              <a:rPr lang="en-US" altLang="ja-JP" dirty="0" err="1" smtClean="0"/>
              <a:t>Lyft</a:t>
            </a:r>
            <a:r>
              <a:rPr lang="en-US" altLang="ja-JP" dirty="0" smtClean="0"/>
              <a:t> in which it </a:t>
            </a:r>
            <a:r>
              <a:rPr lang="en-US" altLang="ja-JP" dirty="0" smtClean="0">
                <a:hlinkClick r:id="rId8"/>
              </a:rPr>
              <a:t>alleged he stole company documents</a:t>
            </a:r>
            <a:r>
              <a:rPr lang="en-US" altLang="ja-JP" dirty="0" smtClean="0"/>
              <a:t>.</a:t>
            </a:r>
          </a:p>
          <a:p>
            <a:r>
              <a:rPr lang="en-US" altLang="ja-JP" dirty="0" smtClean="0"/>
              <a:t>An Uber spokesperson declined to comment.</a:t>
            </a:r>
          </a:p>
          <a:p>
            <a:endParaRPr kumimoji="1"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en-US" altLang="ja-JP" dirty="0" err="1" smtClean="0"/>
              <a:t>Maaxi</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a:t>Its backing is in large part down to the fact that </a:t>
            </a:r>
            <a:r>
              <a:rPr lang="en-US" altLang="ja-JP" dirty="0" err="1"/>
              <a:t>Maaxi</a:t>
            </a:r>
            <a:r>
              <a:rPr lang="en-US" altLang="ja-JP" dirty="0"/>
              <a:t> promotes itself as a black cab-only facility, unlike rival apps that also offer </a:t>
            </a:r>
            <a:r>
              <a:rPr lang="en-US" altLang="ja-JP" b="1" dirty="0">
                <a:solidFill>
                  <a:srgbClr val="FF0000"/>
                </a:solidFill>
              </a:rPr>
              <a:t>private hire cars.</a:t>
            </a:r>
            <a:endParaRPr lang="ja-JP" altLang="ja-JP" b="1" dirty="0">
              <a:solidFill>
                <a:srgbClr val="FF0000"/>
              </a:solidFill>
            </a:endParaRPr>
          </a:p>
          <a:p>
            <a:r>
              <a:rPr lang="en-US" altLang="ja-JP" dirty="0"/>
              <a:t>"The taxi driver charges each person less than the meter fare but overall gets more, when aggregating all the partial fares </a:t>
            </a:r>
            <a:r>
              <a:rPr lang="en-US" altLang="ja-JP" b="1" dirty="0"/>
              <a:t>- a true win-win</a:t>
            </a:r>
            <a:r>
              <a:rPr lang="en-US" altLang="ja-JP" dirty="0"/>
              <a:t>," explained Gabi Campos, the firm's chief </a:t>
            </a:r>
            <a:r>
              <a:rPr lang="en-US" altLang="ja-JP" dirty="0" smtClean="0"/>
              <a:t>execu</a:t>
            </a:r>
            <a:r>
              <a:rPr lang="en-US" altLang="ja-JP" dirty="0"/>
              <a:t>tive.</a:t>
            </a:r>
            <a:endParaRPr kumimoji="1" lang="ja-JP"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sz="4900" b="1" dirty="0" err="1">
                <a:solidFill>
                  <a:srgbClr val="FF0000"/>
                </a:solidFill>
              </a:rPr>
              <a:t>Maaxi</a:t>
            </a:r>
            <a:r>
              <a:rPr lang="en-US" altLang="ja-JP" b="1" dirty="0"/>
              <a:t> </a:t>
            </a:r>
            <a:r>
              <a:rPr lang="en-US" altLang="ja-JP" dirty="0"/>
              <a:t>app aims to help </a:t>
            </a:r>
            <a:r>
              <a:rPr lang="en-US" altLang="ja-JP" sz="4900" b="1" dirty="0">
                <a:solidFill>
                  <a:schemeClr val="tx1">
                    <a:lumMod val="85000"/>
                    <a:lumOff val="15000"/>
                  </a:schemeClr>
                </a:solidFill>
              </a:rPr>
              <a:t>black cabs </a:t>
            </a:r>
            <a:r>
              <a:rPr lang="en-US" altLang="ja-JP" dirty="0"/>
              <a:t>counter rise of </a:t>
            </a:r>
            <a:r>
              <a:rPr lang="en-US" altLang="ja-JP" dirty="0" smtClean="0"/>
              <a:t>Uber</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www.maaxitaxi.com</a:t>
            </a:r>
          </a:p>
          <a:p>
            <a:r>
              <a:rPr lang="en-US" altLang="ja-JP" dirty="0" smtClean="0"/>
              <a:t>https://www.youtube.com/watch?v=AAcmg11K6Fw&amp;feature=player_detailpage</a:t>
            </a:r>
          </a:p>
          <a:p>
            <a:r>
              <a:rPr lang="en-US" altLang="ja-JP" dirty="0"/>
              <a:t> </a:t>
            </a:r>
            <a:r>
              <a:rPr lang="en-US" altLang="ja-JP" b="1" dirty="0">
                <a:hlinkClick r:id="rId3"/>
              </a:rPr>
              <a:t>advert for </a:t>
            </a:r>
            <a:r>
              <a:rPr lang="en-US" altLang="ja-JP" b="1" dirty="0" err="1">
                <a:hlinkClick r:id="rId3"/>
              </a:rPr>
              <a:t>Maaxi</a:t>
            </a:r>
            <a:r>
              <a:rPr lang="en-US" altLang="ja-JP" b="1" dirty="0">
                <a:hlinkClick r:id="rId3"/>
              </a:rPr>
              <a:t> </a:t>
            </a:r>
            <a:r>
              <a:rPr lang="en-US" altLang="ja-JP" b="1" dirty="0" smtClean="0">
                <a:hlinkClick r:id="rId3"/>
              </a:rPr>
              <a:t>notably</a:t>
            </a:r>
            <a:endParaRPr lang="en-US" altLang="ja-JP" b="1" dirty="0" smtClean="0"/>
          </a:p>
          <a:p>
            <a:endParaRPr kumimoji="1" lang="ja-JP"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乗合と貸切の融合</a:t>
            </a:r>
            <a:r>
              <a:rPr kumimoji="1" lang="en-US" altLang="ja-JP" dirty="0" smtClean="0"/>
              <a:t/>
            </a:r>
            <a:br>
              <a:rPr kumimoji="1" lang="en-US" altLang="ja-JP" dirty="0" smtClean="0"/>
            </a:br>
            <a:r>
              <a:rPr lang="ja-JP" altLang="en-US" dirty="0" smtClean="0"/>
              <a:t>停車場・時刻表方式の終焉</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sz="5400" b="1" dirty="0" err="1" smtClean="0">
                <a:solidFill>
                  <a:srgbClr val="FF0000"/>
                </a:solidFill>
              </a:rPr>
              <a:t>Maaxi</a:t>
            </a:r>
            <a:r>
              <a:rPr lang="en-US" altLang="ja-JP" sz="5400" b="1" dirty="0" smtClean="0">
                <a:solidFill>
                  <a:srgbClr val="FF0000"/>
                </a:solidFill>
              </a:rPr>
              <a:t> is designed to match up to five strangers travelling in the same direction, so that they can </a:t>
            </a:r>
            <a:r>
              <a:rPr lang="en-US" altLang="ja-JP" sz="8600" b="1" dirty="0" smtClean="0">
                <a:solidFill>
                  <a:srgbClr val="FF0000"/>
                </a:solidFill>
              </a:rPr>
              <a:t>share a ride and split the bill</a:t>
            </a:r>
            <a:r>
              <a:rPr lang="en-US" altLang="ja-JP" sz="5400" b="1" dirty="0" smtClean="0">
                <a:solidFill>
                  <a:srgbClr val="FF0000"/>
                </a:solidFill>
              </a:rPr>
              <a:t>.</a:t>
            </a:r>
            <a:endParaRPr lang="ja-JP" altLang="ja-JP" sz="5400" dirty="0" smtClean="0">
              <a:solidFill>
                <a:srgbClr val="FF0000"/>
              </a:solidFill>
            </a:endParaRPr>
          </a:p>
          <a:p>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ミニ・キャブ誕生以前</a:t>
            </a:r>
            <a:endParaRPr kumimoji="1" lang="ja-JP" altLang="en-US" dirty="0"/>
          </a:p>
        </p:txBody>
      </p:sp>
      <p:sp>
        <p:nvSpPr>
          <p:cNvPr id="3" name="コンテンツ プレースホルダ 2"/>
          <p:cNvSpPr>
            <a:spLocks noGrp="1"/>
          </p:cNvSpPr>
          <p:nvPr>
            <p:ph idx="1"/>
          </p:nvPr>
        </p:nvSpPr>
        <p:spPr>
          <a:xfrm>
            <a:off x="214282" y="1600200"/>
            <a:ext cx="8929718" cy="5257800"/>
          </a:xfrm>
        </p:spPr>
        <p:txBody>
          <a:bodyPr>
            <a:normAutofit fontScale="70000" lnSpcReduction="20000"/>
          </a:bodyPr>
          <a:lstStyle/>
          <a:p>
            <a:r>
              <a:rPr lang="ja-JP" altLang="en-US" dirty="0" smtClean="0"/>
              <a:t>「ロードプライシングとタクシー」太田勝敏　トラモンド</a:t>
            </a:r>
            <a:r>
              <a:rPr lang="en-US" altLang="ja-JP" dirty="0" smtClean="0"/>
              <a:t>2003</a:t>
            </a:r>
            <a:r>
              <a:rPr lang="ja-JP" altLang="en-US" dirty="0" smtClean="0"/>
              <a:t>年</a:t>
            </a:r>
            <a:r>
              <a:rPr lang="en-US" altLang="ja-JP" dirty="0" smtClean="0"/>
              <a:t>5</a:t>
            </a:r>
            <a:r>
              <a:rPr lang="ja-JP" altLang="en-US" dirty="0" smtClean="0"/>
              <a:t>月</a:t>
            </a:r>
            <a:r>
              <a:rPr lang="en-US" altLang="ja-JP" dirty="0" smtClean="0"/>
              <a:t>26</a:t>
            </a:r>
            <a:r>
              <a:rPr lang="ja-JP" altLang="en-US" dirty="0" smtClean="0"/>
              <a:t>日</a:t>
            </a:r>
          </a:p>
          <a:p>
            <a:r>
              <a:rPr lang="en-US" dirty="0" smtClean="0">
                <a:hlinkClick r:id="rId3"/>
              </a:rPr>
              <a:t>http://tramondo.info/old/kaiten030526.htm</a:t>
            </a:r>
            <a:endParaRPr lang="en-US" dirty="0" smtClean="0"/>
          </a:p>
          <a:p>
            <a:r>
              <a:rPr lang="ja-JP" altLang="en-US" dirty="0" smtClean="0"/>
              <a:t>「問題は、ブラックキャブとして日本人にもなじみのある正規タクシーのほかに、ミニキャブという“流し”禁止の安いタクシーの取り扱いであった。従来、きちんとした登録制度もなく運行されていたようで、悪質な営業が新聞種にもなり、旅行者には要注意としてほとんど使われていなかったものである。しかし、ロンドンでは正規タクシーの約２万台に対して、少なくともその２倍以上、４万台以上が主に中心部の外側で運行しており年間７０００万人と、タクシーの８５００万人に劣らず多くの市民が利用していると推定されている。ロンドン市長はミニキャブについて新たに、事業者、車両、運転者の登録制度を導入し、この３種の資格すべてを満たすミニキャブは安心して使える交通手段で、公共交通手段のひとつとして認め、正規タクシーと同様に課金対象としないことにした。詳細な規定では、乗客の乗車中に限定しており、正規タクシーに比べてより厳しい条件が付いている。このようなロンドンでの検討経緯をみると、ロードプライシングにおけるタクシーの取り扱いは、それぞれの都市で、その役割の実態、免除等が課金目的に与える影響、そしてその執行の難易など、個別の検討が極めて重要であることがあらためて分かる。」</a:t>
            </a:r>
          </a:p>
          <a:p>
            <a:endParaRPr kumimoji="1" lang="ja-JP"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2434282"/>
          </a:xfrm>
        </p:spPr>
        <p:txBody>
          <a:bodyPr>
            <a:normAutofit/>
          </a:bodyPr>
          <a:lstStyle/>
          <a:p>
            <a:r>
              <a:rPr lang="en-US" altLang="ja-JP" b="1" dirty="0"/>
              <a:t>Prices are determined by how many people the passenger shares with, affecting their journey </a:t>
            </a:r>
            <a:r>
              <a:rPr lang="en-US" altLang="ja-JP" b="1" dirty="0" smtClean="0"/>
              <a:t>time</a:t>
            </a:r>
            <a:endParaRPr kumimoji="1" lang="ja-JP" altLang="en-US" dirty="0"/>
          </a:p>
        </p:txBody>
      </p:sp>
      <p:pic>
        <p:nvPicPr>
          <p:cNvPr id="4" name="図 3" descr="Maaxi"/>
          <p:cNvPicPr/>
          <p:nvPr/>
        </p:nvPicPr>
        <p:blipFill>
          <a:blip r:embed="rId3" cstate="print"/>
          <a:srcRect/>
          <a:stretch>
            <a:fillRect/>
          </a:stretch>
        </p:blipFill>
        <p:spPr bwMode="auto">
          <a:xfrm>
            <a:off x="1043608" y="2780928"/>
            <a:ext cx="2304256" cy="3888432"/>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lnSpcReduction="10000"/>
          </a:bodyPr>
          <a:lstStyle/>
          <a:p>
            <a:r>
              <a:rPr lang="en-US" altLang="ja-JP" b="1" dirty="0"/>
              <a:t>The system integrates with Transport for London and National Rail's timetables to allow </a:t>
            </a:r>
            <a:r>
              <a:rPr lang="en-US" altLang="ja-JP" b="1" dirty="0" err="1"/>
              <a:t>travellers</a:t>
            </a:r>
            <a:r>
              <a:rPr lang="en-US" altLang="ja-JP" b="1" dirty="0"/>
              <a:t> to co-ordinate the "last mile" of their journeys.</a:t>
            </a:r>
            <a:endParaRPr lang="ja-JP" altLang="ja-JP" dirty="0"/>
          </a:p>
          <a:p>
            <a:r>
              <a:rPr lang="en-US" altLang="ja-JP" dirty="0"/>
              <a:t>In addition, it can arrange passenger pick-ups to be "</a:t>
            </a:r>
            <a:r>
              <a:rPr lang="en-US" altLang="ja-JP" dirty="0">
                <a:solidFill>
                  <a:srgbClr val="FF0000"/>
                </a:solidFill>
              </a:rPr>
              <a:t>daisy-chained</a:t>
            </a:r>
            <a:r>
              <a:rPr lang="en-US" altLang="ja-JP" dirty="0"/>
              <a:t>", so that drivers can continue picking up and dropping passengers as they go, rather than transporting one group at a time.</a:t>
            </a:r>
            <a:endParaRPr lang="ja-JP" altLang="ja-JP" dirty="0"/>
          </a:p>
          <a:p>
            <a:endParaRPr kumimoji="1" lang="ja-JP"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en-US" altLang="ja-JP" b="1" dirty="0"/>
              <a:t>Uber began its own shared-trips service, </a:t>
            </a:r>
            <a:r>
              <a:rPr lang="en-US" altLang="ja-JP" b="1" dirty="0" err="1">
                <a:solidFill>
                  <a:srgbClr val="FF0000"/>
                </a:solidFill>
              </a:rPr>
              <a:t>UberPool</a:t>
            </a:r>
            <a:r>
              <a:rPr lang="en-US" altLang="ja-JP" b="1" dirty="0"/>
              <a:t>, last month. But the facility is only available in San Francisco.</a:t>
            </a:r>
            <a:endParaRPr lang="ja-JP" altLang="ja-JP" dirty="0"/>
          </a:p>
          <a:p>
            <a:r>
              <a:rPr lang="en-US" altLang="ja-JP" b="1" dirty="0"/>
              <a:t>The Google-backed company</a:t>
            </a:r>
            <a:r>
              <a:rPr lang="en-US" altLang="ja-JP" dirty="0"/>
              <a:t> has been the target of black cabbies' ire in recent months.</a:t>
            </a:r>
            <a:endParaRPr lang="ja-JP" altLang="ja-JP"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Judge overturns Uber </a:t>
            </a:r>
            <a:r>
              <a:rPr lang="en-US" altLang="ja-JP" b="1" dirty="0" smtClean="0">
                <a:solidFill>
                  <a:srgbClr val="FF0000"/>
                </a:solidFill>
              </a:rPr>
              <a:t>ride-sharing</a:t>
            </a:r>
            <a:r>
              <a:rPr lang="en-US" altLang="ja-JP" b="1" dirty="0" smtClean="0"/>
              <a:t> ban in Germany</a:t>
            </a:r>
            <a:endParaRPr kumimoji="1" lang="ja-JP" altLang="en-US" dirty="0"/>
          </a:p>
        </p:txBody>
      </p:sp>
      <p:pic>
        <p:nvPicPr>
          <p:cNvPr id="1026" name="Picture 2" descr="C:\Users\owner\Pictures\uber.jpg"/>
          <p:cNvPicPr>
            <a:picLocks noChangeAspect="1" noChangeArrowheads="1"/>
          </p:cNvPicPr>
          <p:nvPr/>
        </p:nvPicPr>
        <p:blipFill>
          <a:blip r:embed="rId3" cstate="print"/>
          <a:srcRect/>
          <a:stretch>
            <a:fillRect/>
          </a:stretch>
        </p:blipFill>
        <p:spPr bwMode="auto">
          <a:xfrm>
            <a:off x="1600200" y="2245965"/>
            <a:ext cx="5943600" cy="3343275"/>
          </a:xfrm>
          <a:prstGeom prst="rect">
            <a:avLst/>
          </a:prstGeom>
          <a:noFill/>
        </p:spPr>
      </p:pic>
      <p:sp>
        <p:nvSpPr>
          <p:cNvPr id="5" name="正方形/長方形 4"/>
          <p:cNvSpPr/>
          <p:nvPr/>
        </p:nvSpPr>
        <p:spPr>
          <a:xfrm>
            <a:off x="2286000" y="5746030"/>
            <a:ext cx="4572000" cy="923330"/>
          </a:xfrm>
          <a:prstGeom prst="rect">
            <a:avLst/>
          </a:prstGeom>
        </p:spPr>
        <p:txBody>
          <a:bodyPr>
            <a:spAutoFit/>
          </a:bodyPr>
          <a:lstStyle/>
          <a:p>
            <a:r>
              <a:rPr lang="en-US" altLang="ja-JP" dirty="0" smtClean="0"/>
              <a:t>A German judge has overturned a nationwide ban on one of the services offered by the alternative taxi firm Uber.</a:t>
            </a:r>
            <a:endParaRPr lang="ja-JP"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720080"/>
            <a:ext cx="9144000" cy="5373216"/>
          </a:xfrm>
        </p:spPr>
        <p:txBody>
          <a:bodyPr>
            <a:normAutofit/>
          </a:bodyPr>
          <a:lstStyle/>
          <a:p>
            <a:r>
              <a:rPr lang="en-US" altLang="ja-JP" dirty="0" smtClean="0"/>
              <a:t>The temporary injunction banned the start-up from offering its </a:t>
            </a:r>
            <a:r>
              <a:rPr lang="en-US" altLang="ja-JP" dirty="0" err="1" smtClean="0"/>
              <a:t>UberPop</a:t>
            </a:r>
            <a:r>
              <a:rPr lang="en-US" altLang="ja-JP" dirty="0" smtClean="0"/>
              <a:t> ride-sharing service in the country.</a:t>
            </a:r>
          </a:p>
          <a:p>
            <a:r>
              <a:rPr lang="en-US" altLang="ja-JP" b="1" dirty="0" smtClean="0"/>
              <a:t>Frankfurt Regional Court Judge </a:t>
            </a:r>
            <a:r>
              <a:rPr lang="en-US" altLang="ja-JP" dirty="0" err="1" smtClean="0"/>
              <a:t>Frowin</a:t>
            </a:r>
            <a:r>
              <a:rPr lang="en-US" altLang="ja-JP" dirty="0" smtClean="0"/>
              <a:t> </a:t>
            </a:r>
            <a:r>
              <a:rPr lang="en-US" altLang="ja-JP" dirty="0" err="1" smtClean="0"/>
              <a:t>Kurth</a:t>
            </a:r>
            <a:r>
              <a:rPr lang="en-US" altLang="ja-JP" dirty="0" smtClean="0"/>
              <a:t> ruled that taxi companies in the country had waited too long to request an emergency injunction.</a:t>
            </a:r>
          </a:p>
          <a:p>
            <a:r>
              <a:rPr lang="en-US" altLang="ja-JP" b="1" dirty="0" smtClean="0"/>
              <a:t>The German Taxi Association</a:t>
            </a:r>
            <a:r>
              <a:rPr lang="en-US" altLang="ja-JP" dirty="0" smtClean="0"/>
              <a:t>, Taxi Deutschland, said that it would appeal.</a:t>
            </a:r>
          </a:p>
          <a:p>
            <a:r>
              <a:rPr lang="en-US" altLang="ja-JP" dirty="0" smtClean="0"/>
              <a:t>"The taxi industry accepts competitors who comply with the law. Uber does not," it said in a statement.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404664"/>
            <a:ext cx="8712968" cy="6453336"/>
          </a:xfrm>
        </p:spPr>
        <p:txBody>
          <a:bodyPr>
            <a:normAutofit/>
          </a:bodyPr>
          <a:lstStyle/>
          <a:p>
            <a:r>
              <a:rPr lang="en-US" altLang="ja-JP" dirty="0" smtClean="0"/>
              <a:t>For its part Uber welcomed the judge's decision.</a:t>
            </a:r>
          </a:p>
          <a:p>
            <a:r>
              <a:rPr lang="en-US" altLang="ja-JP" dirty="0" smtClean="0"/>
              <a:t>"</a:t>
            </a:r>
            <a:r>
              <a:rPr lang="en-US" altLang="ja-JP" dirty="0" err="1" smtClean="0"/>
              <a:t>UberPOP</a:t>
            </a:r>
            <a:r>
              <a:rPr lang="en-US" altLang="ja-JP" dirty="0" smtClean="0"/>
              <a:t> is </a:t>
            </a:r>
            <a:r>
              <a:rPr lang="en-US" altLang="ja-JP" dirty="0" err="1" smtClean="0"/>
              <a:t>revolutionising</a:t>
            </a:r>
            <a:r>
              <a:rPr lang="en-US" altLang="ja-JP" dirty="0" smtClean="0"/>
              <a:t> transport in cities and beyond by helping to create smarter cities with more transport choices," the firm said.</a:t>
            </a:r>
          </a:p>
          <a:p>
            <a:r>
              <a:rPr lang="en-US" altLang="ja-JP" dirty="0" smtClean="0"/>
              <a:t>"Demand is so great all across the country that we expect to double in size by the end of the year and plan to bring Uber to more and more cities across Germany." </a:t>
            </a:r>
          </a:p>
          <a:p>
            <a:r>
              <a:rPr lang="en-US" altLang="ja-JP" dirty="0" smtClean="0"/>
              <a:t>Although </a:t>
            </a:r>
            <a:r>
              <a:rPr lang="en-US" altLang="ja-JP" b="1" dirty="0" smtClean="0">
                <a:solidFill>
                  <a:srgbClr val="FF0000"/>
                </a:solidFill>
              </a:rPr>
              <a:t>the temporary injunction </a:t>
            </a:r>
            <a:r>
              <a:rPr lang="en-US" altLang="ja-JP" dirty="0" smtClean="0"/>
              <a:t>against Uber has been lifted, the case goes on as part of an ongoing civil lawsuit brought by Taxi Deutschland.</a:t>
            </a:r>
          </a:p>
          <a:p>
            <a:endParaRPr kumimoji="1" lang="ja-JP"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accent1"/>
            </a:solidFill>
          </a:ln>
        </p:spPr>
        <p:txBody>
          <a:bodyPr/>
          <a:lstStyle/>
          <a:p>
            <a:r>
              <a:rPr lang="en-US" altLang="ja-JP" dirty="0" smtClean="0"/>
              <a:t>London protests</a:t>
            </a:r>
            <a:endParaRPr kumimoji="1" lang="ja-JP" altLang="en-US" dirty="0"/>
          </a:p>
        </p:txBody>
      </p:sp>
      <p:sp>
        <p:nvSpPr>
          <p:cNvPr id="3" name="コンテンツ プレースホルダ 2"/>
          <p:cNvSpPr>
            <a:spLocks noGrp="1"/>
          </p:cNvSpPr>
          <p:nvPr>
            <p:ph idx="1"/>
          </p:nvPr>
        </p:nvSpPr>
        <p:spPr>
          <a:xfrm>
            <a:off x="0" y="1600200"/>
            <a:ext cx="8686800" cy="5257800"/>
          </a:xfrm>
        </p:spPr>
        <p:txBody>
          <a:bodyPr>
            <a:normAutofit fontScale="85000" lnSpcReduction="20000"/>
          </a:bodyPr>
          <a:lstStyle/>
          <a:p>
            <a:r>
              <a:rPr lang="en-US" altLang="ja-JP" dirty="0" smtClean="0"/>
              <a:t>There has been mounting opposition to services such as Uber which uses </a:t>
            </a:r>
            <a:r>
              <a:rPr lang="en-US" altLang="ja-JP" dirty="0" err="1" smtClean="0"/>
              <a:t>smartphone</a:t>
            </a:r>
            <a:r>
              <a:rPr lang="en-US" altLang="ja-JP" dirty="0" smtClean="0"/>
              <a:t> apps to connect drivers and customers.</a:t>
            </a:r>
          </a:p>
          <a:p>
            <a:r>
              <a:rPr lang="en-US" altLang="ja-JP" dirty="0" err="1" smtClean="0"/>
              <a:t>UberPop</a:t>
            </a:r>
            <a:r>
              <a:rPr lang="en-US" altLang="ja-JP" dirty="0" smtClean="0"/>
              <a:t> is one of several services offered by the firm and has proved particularly controversial because it uses drivers not directly employed by the company and therefore without professional transportation licenses.</a:t>
            </a:r>
          </a:p>
          <a:p>
            <a:r>
              <a:rPr lang="en-US" altLang="ja-JP" dirty="0" smtClean="0"/>
              <a:t>In London, cab drivers launched a day of protests over </a:t>
            </a:r>
            <a:r>
              <a:rPr lang="en-US" altLang="ja-JP" dirty="0" err="1" smtClean="0"/>
              <a:t>Uber's</a:t>
            </a:r>
            <a:r>
              <a:rPr lang="en-US" altLang="ja-JP" dirty="0" smtClean="0"/>
              <a:t> services which they claimed broke Transport for London rules.</a:t>
            </a:r>
          </a:p>
          <a:p>
            <a:r>
              <a:rPr lang="en-US" altLang="ja-JP" dirty="0" smtClean="0"/>
              <a:t>Similar protests have been held in Paris, Madrid, Rome, Milan and Berlin and the service has also been banned in Seoul.</a:t>
            </a:r>
          </a:p>
          <a:p>
            <a:r>
              <a:rPr lang="en-US" altLang="ja-JP" dirty="0" smtClean="0"/>
              <a:t>Uber operates in more than 205 cities across 45 countries.</a:t>
            </a:r>
          </a:p>
          <a:p>
            <a:endParaRPr kumimoji="1" lang="ja-JP"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sz="1600" dirty="0" smtClean="0"/>
              <a:t>8 September 2014 </a:t>
            </a:r>
            <a:r>
              <a:rPr lang="en-US" altLang="ja-JP" dirty="0" smtClean="0"/>
              <a:t/>
            </a:r>
            <a:br>
              <a:rPr lang="en-US" altLang="ja-JP" dirty="0" smtClean="0"/>
            </a:br>
            <a:r>
              <a:rPr lang="en-US" altLang="ja-JP" b="1" dirty="0" smtClean="0"/>
              <a:t>Uber hires lobbyist after German ban</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en-US" altLang="ja-JP" b="1" dirty="0" smtClean="0">
                <a:solidFill>
                  <a:srgbClr val="FF0000"/>
                </a:solidFill>
              </a:rPr>
              <a:t>The car pick-up firm Uber </a:t>
            </a:r>
            <a:r>
              <a:rPr lang="en-US" altLang="ja-JP" dirty="0" smtClean="0"/>
              <a:t>has strengthened its lobbying team after its service was banned in Germany.</a:t>
            </a:r>
          </a:p>
          <a:p>
            <a:r>
              <a:rPr lang="en-US" altLang="ja-JP" dirty="0" smtClean="0"/>
              <a:t>The firm confirmed it has hired </a:t>
            </a:r>
            <a:r>
              <a:rPr lang="en-US" altLang="ja-JP" b="1" dirty="0" smtClean="0">
                <a:solidFill>
                  <a:srgbClr val="FF0000"/>
                </a:solidFill>
              </a:rPr>
              <a:t>Mark </a:t>
            </a:r>
            <a:r>
              <a:rPr lang="en-US" altLang="ja-JP" b="1" dirty="0" err="1" smtClean="0">
                <a:solidFill>
                  <a:srgbClr val="FF0000"/>
                </a:solidFill>
              </a:rPr>
              <a:t>MacGann</a:t>
            </a:r>
            <a:r>
              <a:rPr lang="en-US" altLang="ja-JP" b="1" dirty="0" smtClean="0">
                <a:solidFill>
                  <a:srgbClr val="FF0000"/>
                </a:solidFill>
              </a:rPr>
              <a:t> </a:t>
            </a:r>
            <a:r>
              <a:rPr lang="en-US" altLang="ja-JP" dirty="0" smtClean="0"/>
              <a:t>as head of public policy for Europe, the Middle East and Africa.</a:t>
            </a:r>
          </a:p>
          <a:p>
            <a:r>
              <a:rPr lang="en-US" altLang="ja-JP" dirty="0" smtClean="0"/>
              <a:t>A Frankfurt court recently ruled that it was not operating its "low cost" </a:t>
            </a:r>
            <a:r>
              <a:rPr lang="en-US" altLang="ja-JP" dirty="0" err="1" smtClean="0"/>
              <a:t>UberPop</a:t>
            </a:r>
            <a:r>
              <a:rPr lang="en-US" altLang="ja-JP" dirty="0" smtClean="0"/>
              <a:t> service legally. Uber has also been the subject of protests across European cities, including London.</a:t>
            </a:r>
          </a:p>
          <a:p>
            <a:r>
              <a:rPr lang="en-US" altLang="ja-JP" dirty="0" smtClean="0"/>
              <a:t>But Uber vowed to continue operating and fight the German ruling.</a:t>
            </a:r>
          </a:p>
          <a:p>
            <a:r>
              <a:rPr lang="en-US" altLang="ja-JP" dirty="0" err="1" smtClean="0"/>
              <a:t>Mr</a:t>
            </a:r>
            <a:r>
              <a:rPr lang="en-US" altLang="ja-JP" dirty="0" smtClean="0"/>
              <a:t> </a:t>
            </a:r>
            <a:r>
              <a:rPr lang="en-US" altLang="ja-JP" dirty="0" err="1" smtClean="0"/>
              <a:t>MacGann</a:t>
            </a:r>
            <a:r>
              <a:rPr lang="en-US" altLang="ja-JP" dirty="0" smtClean="0"/>
              <a:t>, who has previously held senior jobs with the lobbying firms Weber </a:t>
            </a:r>
            <a:r>
              <a:rPr lang="en-US" altLang="ja-JP" dirty="0" err="1" smtClean="0"/>
              <a:t>Shandwick</a:t>
            </a:r>
            <a:r>
              <a:rPr lang="en-US" altLang="ja-JP" dirty="0" smtClean="0"/>
              <a:t>, Brunswick and FIPRA, would be tasked with pushing through </a:t>
            </a:r>
            <a:r>
              <a:rPr lang="en-US" altLang="ja-JP" dirty="0" err="1" smtClean="0"/>
              <a:t>Uber's</a:t>
            </a:r>
            <a:r>
              <a:rPr lang="en-US" altLang="ja-JP" dirty="0" smtClean="0"/>
              <a:t> planned European expansion, the company confirmed.</a:t>
            </a:r>
          </a:p>
          <a:p>
            <a:endParaRPr kumimoji="1" lang="ja-JP"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dirty="0" smtClean="0"/>
              <a:t>Battle</a:t>
            </a:r>
            <a:endParaRPr kumimoji="1" lang="ja-JP" altLang="en-US" dirty="0"/>
          </a:p>
        </p:txBody>
      </p:sp>
      <p:sp>
        <p:nvSpPr>
          <p:cNvPr id="3" name="コンテンツ プレースホルダ 2"/>
          <p:cNvSpPr>
            <a:spLocks noGrp="1"/>
          </p:cNvSpPr>
          <p:nvPr>
            <p:ph idx="1"/>
          </p:nvPr>
        </p:nvSpPr>
        <p:spPr>
          <a:xfrm>
            <a:off x="0" y="1600200"/>
            <a:ext cx="9144000" cy="4525963"/>
          </a:xfrm>
        </p:spPr>
        <p:txBody>
          <a:bodyPr>
            <a:normAutofit fontScale="92500" lnSpcReduction="20000"/>
          </a:bodyPr>
          <a:lstStyle/>
          <a:p>
            <a:r>
              <a:rPr lang="en-US" altLang="ja-JP" dirty="0" smtClean="0"/>
              <a:t>According to his own LinkedIn profile, </a:t>
            </a:r>
            <a:r>
              <a:rPr lang="en-US" altLang="ja-JP" dirty="0" err="1" smtClean="0"/>
              <a:t>Mr</a:t>
            </a:r>
            <a:r>
              <a:rPr lang="en-US" altLang="ja-JP" dirty="0" smtClean="0"/>
              <a:t> </a:t>
            </a:r>
            <a:r>
              <a:rPr lang="en-US" altLang="ja-JP" dirty="0" err="1" smtClean="0"/>
              <a:t>MacGann</a:t>
            </a:r>
            <a:r>
              <a:rPr lang="en-US" altLang="ja-JP" dirty="0" smtClean="0"/>
              <a:t> has </a:t>
            </a:r>
            <a:r>
              <a:rPr lang="en-US" altLang="ja-JP" dirty="0" err="1" smtClean="0"/>
              <a:t>specialised</a:t>
            </a:r>
            <a:r>
              <a:rPr lang="en-US" altLang="ja-JP" dirty="0" smtClean="0"/>
              <a:t> in "challenging incumbents to gain market access for innovative and disruptive industrial ventures".</a:t>
            </a:r>
          </a:p>
          <a:p>
            <a:r>
              <a:rPr lang="en-US" altLang="ja-JP" dirty="0" smtClean="0"/>
              <a:t>The firm has faced stiff opposition from cab drivers across the continent, who have complained that it competes unfairly.</a:t>
            </a:r>
          </a:p>
          <a:p>
            <a:r>
              <a:rPr lang="en-US" altLang="ja-JP" dirty="0" smtClean="0"/>
              <a:t>The firm, which is backed by </a:t>
            </a:r>
            <a:r>
              <a:rPr lang="en-US" altLang="ja-JP" b="1" dirty="0" smtClean="0">
                <a:solidFill>
                  <a:srgbClr val="FF0000"/>
                </a:solidFill>
              </a:rPr>
              <a:t>Google and Goldman Sachs</a:t>
            </a:r>
            <a:r>
              <a:rPr lang="en-US" altLang="ja-JP" dirty="0" smtClean="0"/>
              <a:t>, often offers a lower cost service than local cabs do but has been accused of sidestepping much of the regulation involved.</a:t>
            </a:r>
          </a:p>
          <a:p>
            <a:endParaRPr kumimoji="1" lang="ja-JP"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Pictures\uber2.jpg"/>
          <p:cNvPicPr>
            <a:picLocks noChangeAspect="1" noChangeArrowheads="1"/>
          </p:cNvPicPr>
          <p:nvPr/>
        </p:nvPicPr>
        <p:blipFill>
          <a:blip r:embed="rId3" cstate="print"/>
          <a:srcRect/>
          <a:stretch>
            <a:fillRect/>
          </a:stretch>
        </p:blipFill>
        <p:spPr bwMode="auto">
          <a:xfrm>
            <a:off x="-180528" y="1421284"/>
            <a:ext cx="9841970" cy="5536108"/>
          </a:xfrm>
          <a:prstGeom prst="rect">
            <a:avLst/>
          </a:prstGeom>
          <a:noFill/>
        </p:spPr>
      </p:pic>
      <p:sp>
        <p:nvSpPr>
          <p:cNvPr id="5" name="タイトル 1"/>
          <p:cNvSpPr>
            <a:spLocks noGrp="1"/>
          </p:cNvSpPr>
          <p:nvPr>
            <p:ph type="title"/>
          </p:nvPr>
        </p:nvSpPr>
        <p:spPr>
          <a:xfrm>
            <a:off x="457200" y="274638"/>
            <a:ext cx="8229600" cy="1143000"/>
          </a:xfrm>
        </p:spPr>
        <p:txBody>
          <a:bodyPr>
            <a:normAutofit fontScale="90000"/>
          </a:bodyPr>
          <a:lstStyle/>
          <a:p>
            <a:r>
              <a:rPr lang="en-US" altLang="ja-JP" dirty="0" smtClean="0"/>
              <a:t>Barcelona cab drivers strike in protest at Uber in July this year</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ミニ・キャブ誕生</a:t>
            </a:r>
            <a:endParaRPr kumimoji="1" lang="ja-JP" altLang="en-US" dirty="0"/>
          </a:p>
        </p:txBody>
      </p:sp>
      <p:sp>
        <p:nvSpPr>
          <p:cNvPr id="3" name="コンテンツ プレースホルダ 2"/>
          <p:cNvSpPr>
            <a:spLocks noGrp="1"/>
          </p:cNvSpPr>
          <p:nvPr>
            <p:ph idx="1"/>
          </p:nvPr>
        </p:nvSpPr>
        <p:spPr>
          <a:xfrm>
            <a:off x="214282" y="1600200"/>
            <a:ext cx="8786874" cy="5114948"/>
          </a:xfrm>
        </p:spPr>
        <p:txBody>
          <a:bodyPr>
            <a:normAutofit fontScale="85000" lnSpcReduction="20000"/>
          </a:bodyPr>
          <a:lstStyle/>
          <a:p>
            <a:r>
              <a:rPr lang="ja-JP" altLang="en-US" dirty="0" smtClean="0"/>
              <a:t>近藤順夫「ロンドンのバス・タクシー事業」トラモンド新春特別号</a:t>
            </a:r>
            <a:endParaRPr lang="en-US" altLang="ja-JP" dirty="0" smtClean="0"/>
          </a:p>
          <a:p>
            <a:r>
              <a:rPr lang="ja-JP" altLang="en-US" dirty="0" smtClean="0"/>
              <a:t>「日本のバス・タクシー</a:t>
            </a:r>
            <a:r>
              <a:rPr lang="en-US" altLang="ja-JP" dirty="0" smtClean="0"/>
              <a:t>2007</a:t>
            </a:r>
            <a:r>
              <a:rPr lang="ja-JP" altLang="en-US" dirty="0" smtClean="0"/>
              <a:t>」からの引用として、ブラックキャブに関して「ロンドンの場合、このように試験が相当難しく、質的規制が厳しすぎてタクシー運転者の供給が十分でなく、呼び出してもかなり待たされるといった問題も生じている」とし「その結果、ミニ・キャブといった、割安であり、かつ営業する側も特別な試験を受ける必要がないものが年々増加傾向にある。ミニ・キャブの場合には、</a:t>
            </a:r>
            <a:r>
              <a:rPr lang="en-US" altLang="ja-JP" b="1" dirty="0" smtClean="0">
                <a:solidFill>
                  <a:srgbClr val="FF0000"/>
                </a:solidFill>
              </a:rPr>
              <a:t>TAXI</a:t>
            </a:r>
            <a:r>
              <a:rPr lang="ja-JP" altLang="en-US" b="1" dirty="0" smtClean="0">
                <a:solidFill>
                  <a:srgbClr val="FF0000"/>
                </a:solidFill>
              </a:rPr>
              <a:t>の表示はできず、路上でお客を拾うこともできない</a:t>
            </a:r>
            <a:r>
              <a:rPr lang="ja-JP" altLang="en-US" dirty="0" smtClean="0"/>
              <a:t>。</a:t>
            </a:r>
            <a:r>
              <a:rPr lang="ja-JP" altLang="en-US" b="1" dirty="0" smtClean="0">
                <a:solidFill>
                  <a:srgbClr val="FF0000"/>
                </a:solidFill>
              </a:rPr>
              <a:t>電話やインターネットを通じて呼ぶのが原則となっている。料金は事前交渉で決まる</a:t>
            </a:r>
            <a:r>
              <a:rPr lang="ja-JP" altLang="en-US" dirty="0" smtClean="0"/>
              <a:t>。このミニ・キャブに関しては、副業で運転をしているものが多く、一時犯罪が多発したことから、最近では取り締まりが強化され、事態は改善している」と記述</a:t>
            </a:r>
            <a:endParaRPr kumimoji="1" lang="ja-JP"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8964488" cy="6597352"/>
          </a:xfrm>
        </p:spPr>
        <p:txBody>
          <a:bodyPr>
            <a:normAutofit fontScale="92500" lnSpcReduction="20000"/>
          </a:bodyPr>
          <a:lstStyle/>
          <a:p>
            <a:r>
              <a:rPr lang="en-US" altLang="ja-JP" dirty="0" smtClean="0"/>
              <a:t>It says it simply connects drivers with passengers and calculates the fare based on GPS. But cab drivers say it is a meter by any other name, which they need to be licensed to use. </a:t>
            </a:r>
          </a:p>
          <a:p>
            <a:r>
              <a:rPr lang="en-US" altLang="ja-JP" dirty="0" smtClean="0"/>
              <a:t>In June this year, protests took place in many European cities, including Berlin, Paris and London. And, in August, a </a:t>
            </a:r>
            <a:r>
              <a:rPr lang="en-US" altLang="ja-JP" dirty="0" smtClean="0">
                <a:solidFill>
                  <a:srgbClr val="FF0000"/>
                </a:solidFill>
              </a:rPr>
              <a:t>French</a:t>
            </a:r>
            <a:r>
              <a:rPr lang="en-US" altLang="ja-JP" dirty="0" smtClean="0"/>
              <a:t> court demanded that Uber change how its driver invoice system worked, to meet local rules.</a:t>
            </a:r>
          </a:p>
          <a:p>
            <a:r>
              <a:rPr lang="en-US" altLang="ja-JP" dirty="0" smtClean="0"/>
              <a:t>That was followed by actions in the German courts, the most recent battle taking place in Frankfurt.</a:t>
            </a:r>
          </a:p>
          <a:p>
            <a:r>
              <a:rPr lang="en-US" altLang="ja-JP" dirty="0" smtClean="0"/>
              <a:t>There, the judge issued a summary judgment, placing a ban on Uber pending a full hearing. The firm could face up to a 250,000 euro ($327,840; £198,342) fine per trip if it ignores the restriction - as it has said it intends to do.</a:t>
            </a:r>
          </a:p>
          <a:p>
            <a:endParaRPr kumimoji="1" lang="ja-JP"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a:solidFill>
              <a:schemeClr val="accent1"/>
            </a:solidFill>
          </a:ln>
        </p:spPr>
        <p:txBody>
          <a:bodyPr/>
          <a:lstStyle/>
          <a:p>
            <a:r>
              <a:rPr lang="en-US" altLang="ja-JP" dirty="0" smtClean="0"/>
              <a:t>Expansion</a:t>
            </a:r>
            <a:endParaRPr kumimoji="1" lang="ja-JP" altLang="en-US" dirty="0"/>
          </a:p>
        </p:txBody>
      </p:sp>
      <p:sp>
        <p:nvSpPr>
          <p:cNvPr id="3" name="コンテンツ プレースホルダ 2"/>
          <p:cNvSpPr>
            <a:spLocks noGrp="1"/>
          </p:cNvSpPr>
          <p:nvPr>
            <p:ph idx="1"/>
          </p:nvPr>
        </p:nvSpPr>
        <p:spPr>
          <a:xfrm>
            <a:off x="0" y="1340768"/>
            <a:ext cx="9144000" cy="5517232"/>
          </a:xfrm>
        </p:spPr>
        <p:txBody>
          <a:bodyPr>
            <a:normAutofit fontScale="85000" lnSpcReduction="20000"/>
          </a:bodyPr>
          <a:lstStyle/>
          <a:p>
            <a:r>
              <a:rPr lang="en-US" altLang="ja-JP" dirty="0" smtClean="0"/>
              <a:t>Uber has stated its desire for rapid expansion in Germany. Only days before the German ban was ordered, it said it expected to double its size in the country by the end of the year.</a:t>
            </a:r>
          </a:p>
          <a:p>
            <a:r>
              <a:rPr lang="en-US" altLang="ja-JP" dirty="0" smtClean="0"/>
              <a:t>Despite protests in London, the British authorities have provided lesser opposition, deciding not to pursue a case against Uber in June.</a:t>
            </a:r>
          </a:p>
          <a:p>
            <a:r>
              <a:rPr lang="en-US" altLang="ja-JP" dirty="0" smtClean="0"/>
              <a:t>Uber is not alone in employing lobbyists to present its interests on a multinational level. However, the appointment of a lobbyist of more than two decades' experience indicates how seriously it is taking the challenges it currently faces in Europe.</a:t>
            </a:r>
          </a:p>
          <a:p>
            <a:r>
              <a:rPr lang="en-US" altLang="ja-JP" dirty="0" smtClean="0"/>
              <a:t>The firm said it would release a more substantial statement on the appointment later on Monday.</a:t>
            </a:r>
          </a:p>
          <a:p>
            <a:endParaRPr kumimoji="1" lang="ja-JP"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1600" dirty="0" smtClean="0"/>
              <a:t>1 August 2014</a:t>
            </a:r>
            <a:br>
              <a:rPr lang="en-US" altLang="ja-JP" sz="1600" dirty="0" smtClean="0"/>
            </a:br>
            <a:r>
              <a:rPr lang="en-US" altLang="ja-JP" sz="4000" b="1" dirty="0" smtClean="0"/>
              <a:t> Uber app 'competing unfairly', Margaret Hodge claims</a:t>
            </a:r>
            <a:endParaRPr kumimoji="1" lang="ja-JP" altLang="en-US" sz="4000" dirty="0"/>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The Uber taxi app is "competing unfairly" with London's black cabs, senior </a:t>
            </a:r>
            <a:r>
              <a:rPr lang="en-US" altLang="ja-JP" dirty="0" err="1" smtClean="0"/>
              <a:t>Labour</a:t>
            </a:r>
            <a:r>
              <a:rPr lang="en-US" altLang="ja-JP" dirty="0" smtClean="0"/>
              <a:t> MP Margaret Hodge says.</a:t>
            </a:r>
          </a:p>
          <a:p>
            <a:r>
              <a:rPr lang="en-US" altLang="ja-JP" dirty="0" smtClean="0"/>
              <a:t>She has written to Boris Johnson asking why </a:t>
            </a:r>
            <a:r>
              <a:rPr lang="en-US" altLang="ja-JP" b="1" dirty="0" smtClean="0">
                <a:solidFill>
                  <a:srgbClr val="FF0000"/>
                </a:solidFill>
              </a:rPr>
              <a:t>Transport for London </a:t>
            </a:r>
            <a:r>
              <a:rPr lang="en-US" altLang="ja-JP" dirty="0" smtClean="0"/>
              <a:t>allows cars to take bookings through the app without a </a:t>
            </a:r>
            <a:r>
              <a:rPr lang="en-US" altLang="ja-JP" dirty="0" err="1" smtClean="0"/>
              <a:t>licence</a:t>
            </a:r>
            <a:r>
              <a:rPr lang="en-US" altLang="ja-JP" dirty="0" smtClean="0"/>
              <a:t> to operate in the capital.</a:t>
            </a:r>
          </a:p>
          <a:p>
            <a:r>
              <a:rPr lang="en-US" altLang="ja-JP" dirty="0" err="1" smtClean="0"/>
              <a:t>Mrs</a:t>
            </a:r>
            <a:r>
              <a:rPr lang="en-US" altLang="ja-JP" dirty="0" smtClean="0"/>
              <a:t> Hodge claims the firm is "opting out of the UK tax regime" but Uber said it complied with "all applicable tax laws".</a:t>
            </a:r>
          </a:p>
          <a:p>
            <a:r>
              <a:rPr lang="en-US" altLang="ja-JP" dirty="0" smtClean="0"/>
              <a:t>Thousands of taxi drivers protested against the app in June.</a:t>
            </a:r>
          </a:p>
          <a:p>
            <a:r>
              <a:rPr lang="en-US" altLang="ja-JP" dirty="0" smtClean="0"/>
              <a:t>The </a:t>
            </a:r>
            <a:r>
              <a:rPr lang="en-US" altLang="ja-JP" dirty="0" err="1" smtClean="0"/>
              <a:t>smartphone</a:t>
            </a:r>
            <a:r>
              <a:rPr lang="en-US" altLang="ja-JP" dirty="0" smtClean="0"/>
              <a:t> app works out the cost of fares using GPS. Cab drivers say it is similar to using a taxi meter, which only they are legally entitled to do.</a:t>
            </a:r>
          </a:p>
          <a:p>
            <a:endParaRPr kumimoji="1" lang="ja-JP"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99392"/>
            <a:ext cx="8229600" cy="6858000"/>
          </a:xfrm>
        </p:spPr>
        <p:txBody>
          <a:bodyPr>
            <a:normAutofit fontScale="92500"/>
          </a:bodyPr>
          <a:lstStyle/>
          <a:p>
            <a:r>
              <a:rPr lang="en-US" altLang="ja-JP" dirty="0" smtClean="0"/>
              <a:t>'Impact on livelihoods' The app's Dutch operating company, Uber BV, does not pay tax in the UK - but </a:t>
            </a:r>
            <a:r>
              <a:rPr lang="en-US" altLang="ja-JP" dirty="0" err="1" smtClean="0"/>
              <a:t>Mrs</a:t>
            </a:r>
            <a:r>
              <a:rPr lang="en-US" altLang="ja-JP" dirty="0" smtClean="0"/>
              <a:t> Hodge said </a:t>
            </a:r>
            <a:r>
              <a:rPr lang="en-US" altLang="ja-JP" dirty="0" err="1" smtClean="0"/>
              <a:t>TfL</a:t>
            </a:r>
            <a:r>
              <a:rPr lang="en-US" altLang="ja-JP" dirty="0" smtClean="0"/>
              <a:t> could insist that it does so.</a:t>
            </a:r>
          </a:p>
          <a:p>
            <a:r>
              <a:rPr lang="en-US" altLang="ja-JP" dirty="0" smtClean="0"/>
              <a:t>She said: "I am particularly concerned about the tax structure that Uber and others have apparently constructed and the impact this has both on the public purse and on the livelihoods of </a:t>
            </a:r>
            <a:r>
              <a:rPr lang="en-US" altLang="ja-JP" b="1" dirty="0" smtClean="0"/>
              <a:t>London cabbies </a:t>
            </a:r>
            <a:r>
              <a:rPr lang="en-US" altLang="ja-JP" dirty="0" smtClean="0"/>
              <a:t>and </a:t>
            </a:r>
            <a:r>
              <a:rPr lang="en-US" altLang="ja-JP" b="1" dirty="0" smtClean="0"/>
              <a:t>private hire drivers</a:t>
            </a:r>
            <a:r>
              <a:rPr lang="en-US" altLang="ja-JP" dirty="0" smtClean="0"/>
              <a:t>.</a:t>
            </a:r>
          </a:p>
          <a:p>
            <a:r>
              <a:rPr lang="en-US" altLang="ja-JP" dirty="0" smtClean="0"/>
              <a:t>"This structure allows these new entrants to unfairly undercut London operators by opting out of the UK tax regime. </a:t>
            </a:r>
          </a:p>
          <a:p>
            <a:r>
              <a:rPr lang="en-US" altLang="ja-JP" dirty="0" smtClean="0"/>
              <a:t>"</a:t>
            </a:r>
            <a:r>
              <a:rPr lang="en-US" altLang="ja-JP" dirty="0" err="1" smtClean="0"/>
              <a:t>TfL</a:t>
            </a:r>
            <a:r>
              <a:rPr lang="en-US" altLang="ja-JP" dirty="0" smtClean="0"/>
              <a:t> allows this to happen by failing to apply the appropriate regulations to Uber."</a:t>
            </a:r>
          </a:p>
          <a:p>
            <a:endParaRPr kumimoji="1" lang="ja-JP"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85000" lnSpcReduction="10000"/>
          </a:bodyPr>
          <a:lstStyle/>
          <a:p>
            <a:r>
              <a:rPr lang="en-US" altLang="ja-JP" dirty="0" smtClean="0"/>
              <a:t>In the letter to </a:t>
            </a:r>
            <a:r>
              <a:rPr lang="en-US" altLang="ja-JP" dirty="0" err="1" smtClean="0"/>
              <a:t>Mr</a:t>
            </a:r>
            <a:r>
              <a:rPr lang="en-US" altLang="ja-JP" dirty="0" smtClean="0"/>
              <a:t> Johnson, the mayor of London, </a:t>
            </a:r>
            <a:r>
              <a:rPr lang="en-US" altLang="ja-JP" dirty="0" err="1" smtClean="0"/>
              <a:t>Mrs</a:t>
            </a:r>
            <a:r>
              <a:rPr lang="en-US" altLang="ja-JP" dirty="0" smtClean="0"/>
              <a:t> Hodge, who chairs the cross-party Commons Public Accounts Committee, added: "Surely </a:t>
            </a:r>
            <a:r>
              <a:rPr lang="en-US" altLang="ja-JP" dirty="0" err="1" smtClean="0"/>
              <a:t>TfL</a:t>
            </a:r>
            <a:r>
              <a:rPr lang="en-US" altLang="ja-JP" dirty="0" smtClean="0"/>
              <a:t> has a duty to enforce legislation that will ensure a fair and level playing field for all taxi and private hire operators?</a:t>
            </a:r>
          </a:p>
          <a:p>
            <a:r>
              <a:rPr lang="en-US" altLang="ja-JP" dirty="0" smtClean="0"/>
              <a:t>"I would be grateful if you could set out the steps you will take to ensure that </a:t>
            </a:r>
            <a:r>
              <a:rPr lang="en-US" altLang="ja-JP" dirty="0" err="1" smtClean="0"/>
              <a:t>TfL</a:t>
            </a:r>
            <a:r>
              <a:rPr lang="en-US" altLang="ja-JP" dirty="0" smtClean="0"/>
              <a:t> does not inadvertently allow tax avoidance in London and that all taxi and private hire drivers receive a fair deal."</a:t>
            </a:r>
          </a:p>
          <a:p>
            <a:r>
              <a:rPr lang="en-US" altLang="ja-JP" dirty="0" smtClean="0"/>
              <a:t>She has been backed by </a:t>
            </a:r>
            <a:r>
              <a:rPr lang="en-US" altLang="ja-JP" b="1" dirty="0" smtClean="0">
                <a:solidFill>
                  <a:srgbClr val="FF0000"/>
                </a:solidFill>
              </a:rPr>
              <a:t>the Licensed Private Hire Car Association (LPHCA)</a:t>
            </a:r>
            <a:r>
              <a:rPr lang="en-US" altLang="ja-JP" dirty="0" smtClean="0"/>
              <a:t>, which represents 20,000 cabbies. </a:t>
            </a:r>
          </a:p>
          <a:p>
            <a:endParaRPr kumimoji="1" lang="ja-JP"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dirty="0" smtClean="0"/>
              <a:t>'Corporate greed'</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LPHCA chairman Steve Wright said: "London's taxi and private hire industries are being compromised by inconsistent licensing enforcement by </a:t>
            </a:r>
            <a:r>
              <a:rPr lang="en-US" altLang="ja-JP" dirty="0" err="1" smtClean="0"/>
              <a:t>TfL</a:t>
            </a:r>
            <a:r>
              <a:rPr lang="en-US" altLang="ja-JP" dirty="0" smtClean="0"/>
              <a:t> and the apparent ability for app-based operators like Uber to operate through an offshore tax regime.</a:t>
            </a:r>
          </a:p>
          <a:p>
            <a:r>
              <a:rPr lang="en-US" altLang="ja-JP" dirty="0" smtClean="0"/>
              <a:t>"As well as the loss in revenue to the country, a whole industry that has a wonderful compliance record - unlike some of these new apps - is being undermined by foreign entities, working the UK tax system for corporate greed."</a:t>
            </a:r>
          </a:p>
          <a:p>
            <a:endParaRPr kumimoji="1" lang="ja-JP"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But an Uber spokesman said: "Uber complies with all applicable tax laws, and pays taxes in all jurisdictions, such </a:t>
            </a:r>
            <a:r>
              <a:rPr lang="en-US" altLang="ja-JP" dirty="0" smtClean="0">
                <a:solidFill>
                  <a:schemeClr val="tx1">
                    <a:lumMod val="95000"/>
                    <a:lumOff val="5000"/>
                  </a:schemeClr>
                </a:solidFill>
              </a:rPr>
              <a:t>as</a:t>
            </a:r>
            <a:r>
              <a:rPr lang="en-US" altLang="ja-JP" b="1" dirty="0" smtClean="0">
                <a:solidFill>
                  <a:srgbClr val="FF0000"/>
                </a:solidFill>
              </a:rPr>
              <a:t> corporate income tax, payroll tax, sales and use tax, and VAT</a:t>
            </a:r>
            <a:r>
              <a:rPr lang="en-US" altLang="ja-JP" dirty="0" smtClean="0"/>
              <a:t>. </a:t>
            </a:r>
          </a:p>
          <a:p>
            <a:r>
              <a:rPr lang="en-US" altLang="ja-JP" dirty="0" smtClean="0"/>
              <a:t>"Uber London Limited is a licensed private hire vehicle operator and recently passed the largest inspection of records ever conducted by </a:t>
            </a:r>
            <a:r>
              <a:rPr lang="en-US" altLang="ja-JP" dirty="0" err="1" smtClean="0"/>
              <a:t>TfL</a:t>
            </a:r>
            <a:r>
              <a:rPr lang="en-US" altLang="ja-JP" dirty="0" smtClean="0"/>
              <a:t>."</a:t>
            </a:r>
          </a:p>
          <a:p>
            <a:r>
              <a:rPr lang="en-US" altLang="ja-JP" dirty="0" smtClean="0"/>
              <a:t>Chief operating officer at </a:t>
            </a:r>
            <a:r>
              <a:rPr lang="en-US" altLang="ja-JP" dirty="0" err="1" smtClean="0"/>
              <a:t>TfL</a:t>
            </a:r>
            <a:r>
              <a:rPr lang="en-US" altLang="ja-JP" dirty="0" smtClean="0"/>
              <a:t> Garrett </a:t>
            </a:r>
            <a:r>
              <a:rPr lang="en-US" altLang="ja-JP" dirty="0" err="1" smtClean="0"/>
              <a:t>Emmerson</a:t>
            </a:r>
            <a:r>
              <a:rPr lang="en-US" altLang="ja-JP" dirty="0" smtClean="0"/>
              <a:t> said he was "fully satisfied" the app was operating lawfully.</a:t>
            </a:r>
          </a:p>
          <a:p>
            <a:r>
              <a:rPr lang="en-US" altLang="ja-JP" dirty="0" smtClean="0"/>
              <a:t>He added: "</a:t>
            </a:r>
            <a:r>
              <a:rPr lang="en-US" altLang="ja-JP" dirty="0" err="1" smtClean="0"/>
              <a:t>TfL's</a:t>
            </a:r>
            <a:r>
              <a:rPr lang="en-US" altLang="ja-JP" dirty="0" smtClean="0"/>
              <a:t> role is to </a:t>
            </a:r>
            <a:r>
              <a:rPr lang="en-US" altLang="ja-JP" dirty="0" err="1" smtClean="0"/>
              <a:t>licence</a:t>
            </a:r>
            <a:r>
              <a:rPr lang="en-US" altLang="ja-JP" dirty="0" smtClean="0"/>
              <a:t> and regulate the taxi and private hire industry in London. We do not have any powers in relation to an operator's corporate structure and how or where they pay tax."</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sz="3100" b="1" dirty="0" smtClean="0"/>
              <a:t>5 February 2013</a:t>
            </a:r>
            <a:r>
              <a:rPr lang="en-US" altLang="ja-JP" b="1" dirty="0" smtClean="0"/>
              <a:t/>
            </a:r>
            <a:br>
              <a:rPr lang="en-US" altLang="ja-JP" b="1" dirty="0" smtClean="0"/>
            </a:br>
            <a:r>
              <a:rPr lang="en-US" altLang="ja-JP" b="1" dirty="0" err="1" smtClean="0"/>
              <a:t>Hailo</a:t>
            </a:r>
            <a:r>
              <a:rPr lang="en-US" altLang="ja-JP" b="1" dirty="0" smtClean="0"/>
              <a:t> - cabbies and capitalists</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77500" lnSpcReduction="20000"/>
          </a:bodyPr>
          <a:lstStyle/>
          <a:p>
            <a:r>
              <a:rPr lang="en-US" altLang="ja-JP" b="1" dirty="0" smtClean="0"/>
              <a:t>It's hard to think of many UK tech firms that have gone global in recent years - but a business started by three entrepreneurs and three London cab drivers may well be the cream of the crop.</a:t>
            </a:r>
          </a:p>
          <a:p>
            <a:r>
              <a:rPr lang="en-US" altLang="ja-JP" dirty="0" err="1" smtClean="0"/>
              <a:t>Hailo</a:t>
            </a:r>
            <a:r>
              <a:rPr lang="en-US" altLang="ja-JP" dirty="0" smtClean="0"/>
              <a:t>, a mobile phone app which allows you to virtually hail a cab, has unveiled a major new investment and plans to launch in New York and Tokyo.</a:t>
            </a:r>
          </a:p>
          <a:p>
            <a:r>
              <a:rPr lang="en-US" altLang="ja-JP" dirty="0" smtClean="0"/>
              <a:t>The app was launched in London in November 2011. Its success was by no means guaranteed, as at least half a dozen similar ideas were already on offer to the capital's taxi and minicab users.</a:t>
            </a:r>
          </a:p>
          <a:p>
            <a:r>
              <a:rPr lang="en-US" altLang="ja-JP" dirty="0" smtClean="0"/>
              <a:t>I've been chatting to </a:t>
            </a:r>
            <a:r>
              <a:rPr lang="en-US" altLang="ja-JP" dirty="0" err="1" smtClean="0"/>
              <a:t>Hailo's</a:t>
            </a:r>
            <a:r>
              <a:rPr lang="en-US" altLang="ja-JP" dirty="0" smtClean="0"/>
              <a:t> chairman, American entrepreneur Ron </a:t>
            </a:r>
            <a:r>
              <a:rPr lang="en-US" altLang="ja-JP" dirty="0" err="1" smtClean="0"/>
              <a:t>Zeghibe</a:t>
            </a:r>
            <a:r>
              <a:rPr lang="en-US" altLang="ja-JP" dirty="0" smtClean="0"/>
              <a:t>, and to Russell Hall, one of the three cabbies involved from the start, about what really made a difference.</a:t>
            </a:r>
          </a:p>
          <a:p>
            <a:endParaRPr kumimoji="1" lang="ja-JP"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Ron, who's spent 20 years outside the US launching various businesses, explains that he and two other entrepreneurs had come up with an idea for a taxi app. But they </a:t>
            </a:r>
            <a:r>
              <a:rPr lang="en-US" altLang="ja-JP" dirty="0" err="1" smtClean="0"/>
              <a:t>realised</a:t>
            </a:r>
            <a:r>
              <a:rPr lang="en-US" altLang="ja-JP" dirty="0" smtClean="0"/>
              <a:t> that the key to success would be an intimate knowledge of </a:t>
            </a:r>
            <a:r>
              <a:rPr lang="en-US" altLang="ja-JP" b="1" dirty="0" smtClean="0">
                <a:solidFill>
                  <a:srgbClr val="FF0000"/>
                </a:solidFill>
              </a:rPr>
              <a:t>the cab trade</a:t>
            </a:r>
            <a:r>
              <a:rPr lang="en-US" altLang="ja-JP" dirty="0" smtClean="0"/>
              <a:t>, and that's when they met up with Russell Hall and his two colleagues.</a:t>
            </a:r>
          </a:p>
          <a:p>
            <a:r>
              <a:rPr lang="en-US" altLang="ja-JP" dirty="0" smtClean="0"/>
              <a:t>The cabbies had already been operating their own web-based service, </a:t>
            </a:r>
            <a:r>
              <a:rPr lang="en-US" altLang="ja-JP" dirty="0" err="1" smtClean="0">
                <a:solidFill>
                  <a:srgbClr val="FF0000"/>
                </a:solidFill>
              </a:rPr>
              <a:t>Taxilight</a:t>
            </a:r>
            <a:r>
              <a:rPr lang="en-US" altLang="ja-JP" dirty="0" smtClean="0"/>
              <a:t>, for a couple of years but wanted to move it on to a new level. The two groups clicked.</a:t>
            </a:r>
          </a:p>
          <a:p>
            <a:r>
              <a:rPr lang="en-US" altLang="ja-JP" dirty="0" smtClean="0"/>
              <a:t>"We sat in a cafe in Charlotte Street," says Russell, "and chatted for hours on end about the moans and groans of cabbies and customers, and after endless cups of teas and rounds of toast we shook hands on a new concept."</a:t>
            </a:r>
          </a:p>
          <a:p>
            <a:endParaRPr kumimoji="1" lang="ja-JP"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The key appears to have been making the </a:t>
            </a:r>
            <a:r>
              <a:rPr lang="en-US" altLang="ja-JP" dirty="0" err="1" smtClean="0"/>
              <a:t>Hailo</a:t>
            </a:r>
            <a:r>
              <a:rPr lang="en-US" altLang="ja-JP" dirty="0" smtClean="0"/>
              <a:t> app work first as a useful tool for cabbies, even before it was launched to consumers. Ron says what they came up with was "a working tool for drivers, with a whole series of aspects which made their working day more useful and effective".</a:t>
            </a:r>
          </a:p>
          <a:p>
            <a:r>
              <a:rPr lang="en-US" altLang="ja-JP" dirty="0" smtClean="0"/>
              <a:t>This meant that when they did launch to customers, they already had hundreds of drivers signed up - so when you clicked to request a taxi there was a fair chance of getting one.</a:t>
            </a:r>
          </a:p>
          <a:p>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5760"/>
            <a:ext cx="8229600" cy="782960"/>
          </a:xfrm>
          <a:ln>
            <a:solidFill>
              <a:schemeClr val="accent1"/>
            </a:solidFill>
          </a:ln>
        </p:spPr>
        <p:txBody>
          <a:bodyPr/>
          <a:lstStyle/>
          <a:p>
            <a:r>
              <a:rPr lang="en-US" altLang="ja-JP" dirty="0" smtClean="0"/>
              <a:t>Mini-Cab</a:t>
            </a:r>
            <a:r>
              <a:rPr lang="ja-JP" altLang="en-US" dirty="0" smtClean="0"/>
              <a:t>（</a:t>
            </a:r>
            <a:r>
              <a:rPr lang="en-US" altLang="ja-JP" dirty="0" smtClean="0"/>
              <a:t>private hire vehicle</a:t>
            </a:r>
            <a:r>
              <a:rPr lang="ja-JP" altLang="en-US" dirty="0" smtClean="0"/>
              <a:t>）</a:t>
            </a:r>
            <a:endParaRPr kumimoji="1" lang="ja-JP" altLang="en-US" dirty="0"/>
          </a:p>
        </p:txBody>
      </p:sp>
      <p:sp>
        <p:nvSpPr>
          <p:cNvPr id="3" name="コンテンツ プレースホルダ 2"/>
          <p:cNvSpPr>
            <a:spLocks noGrp="1"/>
          </p:cNvSpPr>
          <p:nvPr>
            <p:ph idx="1"/>
          </p:nvPr>
        </p:nvSpPr>
        <p:spPr>
          <a:xfrm>
            <a:off x="457200" y="980728"/>
            <a:ext cx="8229600" cy="4525963"/>
          </a:xfrm>
        </p:spPr>
        <p:txBody>
          <a:bodyPr>
            <a:normAutofit fontScale="92500" lnSpcReduction="10000"/>
          </a:bodyPr>
          <a:lstStyle/>
          <a:p>
            <a:r>
              <a:rPr lang="en-US" altLang="ja-JP" dirty="0" smtClean="0"/>
              <a:t>1.—(1) In this Act—</a:t>
            </a:r>
          </a:p>
          <a:p>
            <a:r>
              <a:rPr lang="en-US" altLang="ja-JP" dirty="0" smtClean="0"/>
              <a:t>(a) “</a:t>
            </a:r>
            <a:r>
              <a:rPr lang="en-US" altLang="ja-JP" dirty="0" smtClean="0">
                <a:solidFill>
                  <a:srgbClr val="FF0000"/>
                </a:solidFill>
              </a:rPr>
              <a:t>private hire vehicle</a:t>
            </a:r>
            <a:r>
              <a:rPr lang="en-US" altLang="ja-JP" dirty="0" smtClean="0"/>
              <a:t>” means a vehicle constructed or adapted to</a:t>
            </a:r>
            <a:r>
              <a:rPr lang="ja-JP" altLang="en-US" dirty="0" smtClean="0"/>
              <a:t> </a:t>
            </a:r>
            <a:r>
              <a:rPr lang="en-US" altLang="ja-JP" dirty="0" smtClean="0"/>
              <a:t>seat fewer than nine passengers which is made available with a driver to the public for hire for the purpose </a:t>
            </a:r>
            <a:r>
              <a:rPr lang="en-US" altLang="ja-JP" dirty="0" smtClean="0">
                <a:solidFill>
                  <a:srgbClr val="FF0000"/>
                </a:solidFill>
              </a:rPr>
              <a:t>of carrying passengers, other than a licensed taxi </a:t>
            </a:r>
            <a:r>
              <a:rPr lang="en-US" altLang="ja-JP" dirty="0" smtClean="0"/>
              <a:t>or a public service vehicle; and </a:t>
            </a:r>
          </a:p>
          <a:p>
            <a:r>
              <a:rPr lang="en-US" altLang="ja-JP" dirty="0" smtClean="0"/>
              <a:t>(b) "operator" means a person who makes provision for the invitation or acceptance of, or who accepts, private hire bookings. </a:t>
            </a:r>
            <a:endParaRPr kumimoji="1" lang="ja-JP" altLang="en-US" dirty="0"/>
          </a:p>
        </p:txBody>
      </p:sp>
      <p:sp>
        <p:nvSpPr>
          <p:cNvPr id="4" name="タイトル 1"/>
          <p:cNvSpPr txBox="1">
            <a:spLocks/>
          </p:cNvSpPr>
          <p:nvPr/>
        </p:nvSpPr>
        <p:spPr>
          <a:xfrm>
            <a:off x="609600" y="5670376"/>
            <a:ext cx="8229600" cy="1143000"/>
          </a:xfrm>
          <a:prstGeom prst="rect">
            <a:avLst/>
          </a:prstGeom>
          <a:ln>
            <a:solidFill>
              <a:schemeClr val="accent1"/>
            </a:solidFill>
          </a:ln>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ロンドンのミニキャブ：日本で言えば</a:t>
            </a:r>
            <a:r>
              <a:rPr lang="ja-JP" altLang="en-US" sz="4400" b="1" dirty="0" smtClean="0">
                <a:solidFill>
                  <a:srgbClr val="FF0000"/>
                </a:solidFill>
                <a:latin typeface="+mj-lt"/>
                <a:ea typeface="+mj-ea"/>
                <a:cs typeface="+mj-cs"/>
              </a:rPr>
              <a:t>自家用自動車の営業運送に当たるもの</a:t>
            </a:r>
            <a:endParaRPr kumimoji="1" lang="ja-JP" altLang="en-US" sz="44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146" name="Picture 2" descr="Hailo screen grab"/>
          <p:cNvPicPr>
            <a:picLocks noChangeAspect="1" noChangeArrowheads="1"/>
          </p:cNvPicPr>
          <p:nvPr/>
        </p:nvPicPr>
        <p:blipFill>
          <a:blip r:embed="rId3" cstate="print"/>
          <a:srcRect/>
          <a:stretch>
            <a:fillRect/>
          </a:stretch>
        </p:blipFill>
        <p:spPr bwMode="auto">
          <a:xfrm>
            <a:off x="299591" y="188640"/>
            <a:ext cx="3624337" cy="6199525"/>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Today, </a:t>
            </a:r>
            <a:r>
              <a:rPr lang="en-US" altLang="ja-JP" dirty="0" smtClean="0">
                <a:solidFill>
                  <a:srgbClr val="FF0000"/>
                </a:solidFill>
              </a:rPr>
              <a:t>more than 10,000 London cabbies are using the app -</a:t>
            </a:r>
            <a:r>
              <a:rPr lang="en-US" altLang="ja-JP" dirty="0" smtClean="0"/>
              <a:t> that's probably at least half of those who are actually out on any one day.</a:t>
            </a:r>
          </a:p>
          <a:p>
            <a:r>
              <a:rPr lang="en-US" altLang="ja-JP" dirty="0" smtClean="0"/>
              <a:t>In my experience, the app works pretty well for the customer, although the cabbies I've spoken to, have given it mixed reviews. Some swear by it. </a:t>
            </a:r>
            <a:r>
              <a:rPr lang="en-US" altLang="ja-JP" dirty="0" smtClean="0">
                <a:solidFill>
                  <a:srgbClr val="FF0000"/>
                </a:solidFill>
              </a:rPr>
              <a:t>Others say they resent having to hand over commission to </a:t>
            </a:r>
            <a:r>
              <a:rPr lang="en-US" altLang="ja-JP" dirty="0" err="1" smtClean="0">
                <a:solidFill>
                  <a:srgbClr val="FF0000"/>
                </a:solidFill>
              </a:rPr>
              <a:t>Hailo</a:t>
            </a:r>
            <a:r>
              <a:rPr lang="en-US" altLang="ja-JP" dirty="0" smtClean="0"/>
              <a:t>, but feel they have to be part of a system which has quickly become almost compulsory.</a:t>
            </a:r>
          </a:p>
          <a:p>
            <a:endParaRPr kumimoji="1" lang="ja-JP"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That in a way is a measure of its success, and </a:t>
            </a:r>
            <a:r>
              <a:rPr lang="en-US" altLang="ja-JP" dirty="0" err="1" smtClean="0"/>
              <a:t>Hailo</a:t>
            </a:r>
            <a:r>
              <a:rPr lang="en-US" altLang="ja-JP" dirty="0" smtClean="0"/>
              <a:t> is hoping to reproduce that network effect in New York and Tokyo.</a:t>
            </a:r>
          </a:p>
          <a:p>
            <a:r>
              <a:rPr lang="en-US" altLang="ja-JP" dirty="0" smtClean="0"/>
              <a:t>The founders admit that </a:t>
            </a:r>
            <a:r>
              <a:rPr lang="en-US" altLang="ja-JP" dirty="0" smtClean="0">
                <a:solidFill>
                  <a:srgbClr val="FF0000"/>
                </a:solidFill>
              </a:rPr>
              <a:t>New York</a:t>
            </a:r>
            <a:r>
              <a:rPr lang="en-US" altLang="ja-JP" dirty="0" smtClean="0"/>
              <a:t>, in particular, is a </a:t>
            </a:r>
            <a:r>
              <a:rPr lang="en-US" altLang="ja-JP" dirty="0" smtClean="0">
                <a:solidFill>
                  <a:srgbClr val="FF0000"/>
                </a:solidFill>
              </a:rPr>
              <a:t>very different taxi market.</a:t>
            </a:r>
            <a:r>
              <a:rPr lang="en-US" altLang="ja-JP" dirty="0" smtClean="0"/>
              <a:t> Far from doing the knowledge, it sometimes seems that cabbies rely on passengers to navigate them across the city. And instead of asking drivers to pay commission, users will incur a small fee every time they book a cab.</a:t>
            </a:r>
          </a:p>
          <a:p>
            <a:r>
              <a:rPr lang="en-US" altLang="ja-JP" dirty="0" smtClean="0"/>
              <a:t>But having already launched successfully in Chicago and Boston, the </a:t>
            </a:r>
            <a:r>
              <a:rPr lang="en-US" altLang="ja-JP" dirty="0" err="1" smtClean="0"/>
              <a:t>Hailo</a:t>
            </a:r>
            <a:r>
              <a:rPr lang="en-US" altLang="ja-JP" dirty="0" smtClean="0"/>
              <a:t> team is confident its recipe will work anywhere.</a:t>
            </a:r>
          </a:p>
          <a:p>
            <a:endParaRPr kumimoji="1" lang="ja-JP"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I ask Russell Hall whether he has been taken aback by his progress from cabbie to part of a global business. He says he's not: "I've always believed it's what's been missing in any taxi market in any city in the world. </a:t>
            </a:r>
            <a:r>
              <a:rPr lang="en-US" altLang="ja-JP" b="1" dirty="0" smtClean="0">
                <a:solidFill>
                  <a:srgbClr val="FF0000"/>
                </a:solidFill>
              </a:rPr>
              <a:t>What we've created in London will go to any city.</a:t>
            </a:r>
            <a:r>
              <a:rPr lang="en-US" altLang="ja-JP" dirty="0" smtClean="0"/>
              <a:t>"</a:t>
            </a:r>
          </a:p>
          <a:p>
            <a:r>
              <a:rPr lang="en-US" altLang="ja-JP" dirty="0" smtClean="0"/>
              <a:t>That kind of global ambition is what marks </a:t>
            </a:r>
            <a:r>
              <a:rPr lang="en-US" altLang="ja-JP" dirty="0" err="1" smtClean="0"/>
              <a:t>Hailo</a:t>
            </a:r>
            <a:r>
              <a:rPr lang="en-US" altLang="ja-JP" dirty="0" smtClean="0"/>
              <a:t> out from many other UK technology start-ups.</a:t>
            </a:r>
          </a:p>
          <a:p>
            <a:r>
              <a:rPr lang="en-US" altLang="ja-JP" dirty="0" smtClean="0"/>
              <a:t>What also makes it different is the willingness of the venture capital community here and in the US to back it. The latest $30m investment round includes Union Square Ventures, which backed Twitter, along with original European backers </a:t>
            </a:r>
            <a:r>
              <a:rPr lang="en-US" altLang="ja-JP" dirty="0" err="1" smtClean="0"/>
              <a:t>Accel</a:t>
            </a:r>
            <a:r>
              <a:rPr lang="en-US" altLang="ja-JP" dirty="0" smtClean="0"/>
              <a:t> Partners and </a:t>
            </a:r>
            <a:r>
              <a:rPr lang="en-US" altLang="ja-JP" dirty="0" err="1" smtClean="0"/>
              <a:t>Atomico</a:t>
            </a:r>
            <a:r>
              <a:rPr lang="en-US" altLang="ja-JP" dirty="0" smtClean="0"/>
              <a:t> Ventures.</a:t>
            </a:r>
          </a:p>
          <a:p>
            <a:endParaRPr kumimoji="1" lang="ja-JP"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85000" lnSpcReduction="10000"/>
          </a:bodyPr>
          <a:lstStyle/>
          <a:p>
            <a:r>
              <a:rPr lang="en-US" altLang="ja-JP" dirty="0" smtClean="0"/>
              <a:t>Ron </a:t>
            </a:r>
            <a:r>
              <a:rPr lang="en-US" altLang="ja-JP" dirty="0" err="1" smtClean="0"/>
              <a:t>Zeghibe</a:t>
            </a:r>
            <a:r>
              <a:rPr lang="en-US" altLang="ja-JP" dirty="0" smtClean="0"/>
              <a:t>, who has spent two decades trying to get businesses off the ground, says he has seen a real evolution in venture capital in Britain. "It is so different from 20 years ago. Today you truly have real money chasing good ideas."</a:t>
            </a:r>
          </a:p>
          <a:p>
            <a:r>
              <a:rPr lang="en-US" altLang="ja-JP" dirty="0" smtClean="0"/>
              <a:t>So cabbies and capitalists have come together to build a global business from nothing, inside two years.</a:t>
            </a:r>
          </a:p>
          <a:p>
            <a:r>
              <a:rPr lang="en-US" altLang="ja-JP" dirty="0" smtClean="0"/>
              <a:t>Maybe London's ambitions to be a rival to Silicon Valley aren't so bonkers after all - although as far as I can see, the </a:t>
            </a:r>
            <a:r>
              <a:rPr lang="en-US" altLang="ja-JP" dirty="0" err="1" smtClean="0"/>
              <a:t>Hailo</a:t>
            </a:r>
            <a:r>
              <a:rPr lang="en-US" altLang="ja-JP" dirty="0" smtClean="0"/>
              <a:t> team have got this far without straying anywhere near trendy </a:t>
            </a:r>
            <a:r>
              <a:rPr lang="en-US" altLang="ja-JP" dirty="0" err="1" smtClean="0"/>
              <a:t>Shoreditch</a:t>
            </a:r>
            <a:r>
              <a:rPr lang="en-US" altLang="ja-JP" dirty="0" smtClean="0"/>
              <a:t>.</a:t>
            </a:r>
          </a:p>
          <a:p>
            <a:endParaRPr kumimoji="1" lang="ja-JP"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rPr>
              <a:t>車載分野</a:t>
            </a:r>
            <a:r>
              <a:rPr lang="en-US" altLang="ja-JP" dirty="0" smtClean="0"/>
              <a:t>Uber</a:t>
            </a:r>
            <a:r>
              <a:rPr lang="ja-JP" altLang="en-US" dirty="0"/>
              <a:t>と</a:t>
            </a:r>
            <a:r>
              <a:rPr lang="en-US" altLang="ja-JP" dirty="0"/>
              <a:t>Spotify</a:t>
            </a:r>
            <a:r>
              <a:rPr lang="ja-JP" altLang="en-US" dirty="0"/>
              <a:t>が提携</a:t>
            </a:r>
            <a:endParaRPr kumimoji="1" lang="ja-JP" altLang="en-US" dirty="0"/>
          </a:p>
        </p:txBody>
      </p:sp>
      <p:sp>
        <p:nvSpPr>
          <p:cNvPr id="3" name="コンテンツ プレースホルダ 2"/>
          <p:cNvSpPr>
            <a:spLocks noGrp="1"/>
          </p:cNvSpPr>
          <p:nvPr>
            <p:ph idx="1"/>
          </p:nvPr>
        </p:nvSpPr>
        <p:spPr/>
        <p:txBody>
          <a:bodyPr>
            <a:normAutofit fontScale="47500" lnSpcReduction="20000"/>
          </a:bodyPr>
          <a:lstStyle/>
          <a:p>
            <a:pPr fontAlgn="base"/>
            <a:r>
              <a:rPr lang="en-US" altLang="ja-JP" dirty="0" err="1" smtClean="0"/>
              <a:t>Uber</a:t>
            </a:r>
            <a:r>
              <a:rPr lang="ja-JP" altLang="en-US" dirty="0" smtClean="0"/>
              <a:t>と</a:t>
            </a:r>
            <a:r>
              <a:rPr lang="en-US" altLang="ja-JP" dirty="0" err="1" smtClean="0"/>
              <a:t>Spotify</a:t>
            </a:r>
            <a:r>
              <a:rPr lang="ja-JP" altLang="en-US" dirty="0" smtClean="0"/>
              <a:t>が提携し、</a:t>
            </a:r>
            <a:r>
              <a:rPr lang="en-US" altLang="ja-JP" dirty="0" err="1" smtClean="0"/>
              <a:t>Uber</a:t>
            </a:r>
            <a:r>
              <a:rPr lang="ja-JP" altLang="en-US" dirty="0" err="1" smtClean="0"/>
              <a:t>の配</a:t>
            </a:r>
            <a:r>
              <a:rPr lang="ja-JP" altLang="en-US" dirty="0" smtClean="0"/>
              <a:t>車サービス利用時に、ユーザーが自分の「</a:t>
            </a:r>
            <a:r>
              <a:rPr lang="en-US" altLang="ja-JP" dirty="0" err="1" smtClean="0"/>
              <a:t>Spotify</a:t>
            </a:r>
            <a:r>
              <a:rPr lang="ja-JP" altLang="en-US" dirty="0" smtClean="0"/>
              <a:t>」ステーション、楽曲、プレイリストを再生できるようにする。</a:t>
            </a:r>
            <a:r>
              <a:rPr lang="en-US" altLang="ja-JP" dirty="0" err="1" smtClean="0"/>
              <a:t>Uber</a:t>
            </a:r>
            <a:r>
              <a:rPr lang="ja-JP" altLang="en-US" dirty="0" smtClean="0"/>
              <a:t>の最高経営責任者（</a:t>
            </a:r>
            <a:r>
              <a:rPr lang="en-US" altLang="ja-JP" dirty="0" smtClean="0"/>
              <a:t>CEO</a:t>
            </a:r>
            <a:r>
              <a:rPr lang="ja-JP" altLang="en-US" dirty="0" smtClean="0"/>
              <a:t>）を務める</a:t>
            </a:r>
            <a:r>
              <a:rPr lang="en-US" altLang="ja-JP" dirty="0" smtClean="0"/>
              <a:t>Travis </a:t>
            </a:r>
            <a:r>
              <a:rPr lang="en-US" altLang="ja-JP" dirty="0" err="1" smtClean="0"/>
              <a:t>Kalanick</a:t>
            </a:r>
            <a:r>
              <a:rPr lang="ja-JP" altLang="en-US" dirty="0" smtClean="0"/>
              <a:t>氏と</a:t>
            </a:r>
            <a:r>
              <a:rPr lang="en-US" altLang="ja-JP" dirty="0" err="1" smtClean="0"/>
              <a:t>Spotify</a:t>
            </a:r>
            <a:r>
              <a:rPr lang="ja-JP" altLang="en-US" dirty="0" smtClean="0"/>
              <a:t>の</a:t>
            </a:r>
            <a:r>
              <a:rPr lang="en-US" altLang="ja-JP" dirty="0" smtClean="0"/>
              <a:t>CEO</a:t>
            </a:r>
            <a:r>
              <a:rPr lang="ja-JP" altLang="en-US" dirty="0" smtClean="0"/>
              <a:t>である</a:t>
            </a:r>
            <a:r>
              <a:rPr lang="en-US" altLang="ja-JP" dirty="0" smtClean="0"/>
              <a:t>Daniel </a:t>
            </a:r>
            <a:r>
              <a:rPr lang="en-US" altLang="ja-JP" dirty="0" err="1" smtClean="0"/>
              <a:t>Ek</a:t>
            </a:r>
            <a:r>
              <a:rPr lang="ja-JP" altLang="en-US" dirty="0" smtClean="0"/>
              <a:t>氏は米国時間</a:t>
            </a:r>
            <a:r>
              <a:rPr lang="en-US" altLang="ja-JP" dirty="0" smtClean="0"/>
              <a:t>11</a:t>
            </a:r>
            <a:r>
              <a:rPr lang="ja-JP" altLang="en-US" dirty="0" smtClean="0"/>
              <a:t>月</a:t>
            </a:r>
            <a:r>
              <a:rPr lang="en-US" altLang="ja-JP" dirty="0" smtClean="0"/>
              <a:t>17</a:t>
            </a:r>
            <a:r>
              <a:rPr lang="ja-JP" altLang="en-US" dirty="0" smtClean="0"/>
              <a:t>日、記者会見を開いてこの提携を発表した。この提携の下、「</a:t>
            </a:r>
            <a:r>
              <a:rPr lang="en-US" altLang="ja-JP" dirty="0" err="1" smtClean="0"/>
              <a:t>Uber</a:t>
            </a:r>
            <a:r>
              <a:rPr lang="ja-JP" altLang="en-US" dirty="0" smtClean="0"/>
              <a:t>」アプリに</a:t>
            </a:r>
            <a:r>
              <a:rPr lang="en-US" altLang="ja-JP" dirty="0" err="1" smtClean="0"/>
              <a:t>Spotify</a:t>
            </a:r>
            <a:r>
              <a:rPr lang="ja-JP" altLang="en-US" dirty="0" smtClean="0"/>
              <a:t>ボタンが配置されるという。</a:t>
            </a:r>
            <a:r>
              <a:rPr lang="en-US" altLang="ja-JP" dirty="0" err="1" smtClean="0"/>
              <a:t>Spotify</a:t>
            </a:r>
            <a:r>
              <a:rPr lang="ja-JP" altLang="en-US" dirty="0" smtClean="0"/>
              <a:t>の有料会員がこのボタンを押すと、車に乗り込んだときに直ちに自分の音楽が流れる。この新機能は</a:t>
            </a:r>
            <a:r>
              <a:rPr lang="en-US" altLang="ja-JP" dirty="0" smtClean="0"/>
              <a:t>21</a:t>
            </a:r>
            <a:r>
              <a:rPr lang="ja-JP" altLang="en-US" dirty="0" smtClean="0"/>
              <a:t>日から</a:t>
            </a:r>
            <a:r>
              <a:rPr lang="en-US" altLang="ja-JP" dirty="0" smtClean="0"/>
              <a:t>10</a:t>
            </a:r>
            <a:r>
              <a:rPr lang="ja-JP" altLang="en-US" dirty="0" smtClean="0"/>
              <a:t>都市で提供開始される予定。</a:t>
            </a:r>
          </a:p>
          <a:p>
            <a:pPr fontAlgn="base"/>
            <a:r>
              <a:rPr lang="ja-JP" altLang="en-US" dirty="0" smtClean="0"/>
              <a:t>　どちらの企業にとっても野望に向かう転換点であるとは言い難いが、それでも</a:t>
            </a:r>
            <a:r>
              <a:rPr lang="en-US" altLang="ja-JP" dirty="0" err="1" smtClean="0"/>
              <a:t>Uber</a:t>
            </a:r>
            <a:r>
              <a:rPr lang="ja-JP" altLang="en-US" dirty="0" smtClean="0"/>
              <a:t>と</a:t>
            </a:r>
            <a:r>
              <a:rPr lang="en-US" altLang="ja-JP" dirty="0" err="1" smtClean="0"/>
              <a:t>Spotify</a:t>
            </a:r>
            <a:r>
              <a:rPr lang="ja-JP" altLang="en-US" dirty="0" smtClean="0"/>
              <a:t>の今回の提携は、両社の目標を前進させるものだ。</a:t>
            </a:r>
            <a:r>
              <a:rPr lang="en-US" altLang="ja-JP" dirty="0" err="1" smtClean="0"/>
              <a:t>Uber</a:t>
            </a:r>
            <a:r>
              <a:rPr lang="ja-JP" altLang="en-US" dirty="0" smtClean="0"/>
              <a:t>は、</a:t>
            </a:r>
            <a:r>
              <a:rPr lang="en-US" altLang="ja-JP" dirty="0" err="1" smtClean="0"/>
              <a:t>Spotify</a:t>
            </a:r>
            <a:r>
              <a:rPr lang="ja-JP" altLang="en-US" dirty="0" smtClean="0"/>
              <a:t>が抱える多数のユーザーに、競合する配車サービスの中から</a:t>
            </a:r>
            <a:r>
              <a:rPr lang="en-US" altLang="ja-JP" dirty="0" err="1" smtClean="0"/>
              <a:t>Uber</a:t>
            </a:r>
            <a:r>
              <a:rPr lang="ja-JP" altLang="en-US" dirty="0" smtClean="0"/>
              <a:t>を選択するためのインセンティブを提供できることになる。</a:t>
            </a:r>
            <a:r>
              <a:rPr lang="en-US" altLang="ja-JP" dirty="0" err="1" smtClean="0"/>
              <a:t>Spotify</a:t>
            </a:r>
            <a:r>
              <a:rPr lang="ja-JP" altLang="en-US" dirty="0" smtClean="0"/>
              <a:t>にとってもこの提携は、自動車という、ユーザーが音楽を聴く静かな空間に入り込むための、ややニッチではあるが拒否する理由はない手段である。</a:t>
            </a:r>
          </a:p>
          <a:p>
            <a:pPr fontAlgn="base"/>
            <a:r>
              <a:rPr lang="ja-JP" altLang="en-US" dirty="0" smtClean="0"/>
              <a:t>　</a:t>
            </a:r>
            <a:r>
              <a:rPr lang="en-US" altLang="ja-JP" dirty="0" err="1" smtClean="0"/>
              <a:t>Ek</a:t>
            </a:r>
            <a:r>
              <a:rPr lang="ja-JP" altLang="en-US" dirty="0" smtClean="0"/>
              <a:t>氏は、「</a:t>
            </a:r>
            <a:r>
              <a:rPr lang="ja-JP" altLang="en-US" sz="8400" dirty="0" smtClean="0">
                <a:solidFill>
                  <a:srgbClr val="FF0000"/>
                </a:solidFill>
              </a:rPr>
              <a:t>車載分野</a:t>
            </a:r>
            <a:r>
              <a:rPr lang="ja-JP" altLang="en-US" dirty="0" smtClean="0"/>
              <a:t>にどのようにして参入するかは、われわれにとって大きな課題の</a:t>
            </a:r>
            <a:r>
              <a:rPr lang="en-US" altLang="ja-JP" dirty="0" smtClean="0"/>
              <a:t>1</a:t>
            </a:r>
            <a:r>
              <a:rPr lang="ja-JP" altLang="en-US" dirty="0" smtClean="0"/>
              <a:t>つである」と述べた。「自動車に統合するだけではなく、次世代の交通システムについて検討したところ、</a:t>
            </a:r>
            <a:r>
              <a:rPr lang="en-US" altLang="ja-JP" dirty="0" err="1" smtClean="0"/>
              <a:t>Uber</a:t>
            </a:r>
            <a:r>
              <a:rPr lang="ja-JP" altLang="en-US" dirty="0" smtClean="0"/>
              <a:t>はわれわれにとってぴったりの相手だ」（</a:t>
            </a:r>
            <a:r>
              <a:rPr lang="en-US" altLang="ja-JP" dirty="0" err="1" smtClean="0"/>
              <a:t>Ek</a:t>
            </a:r>
            <a:r>
              <a:rPr lang="ja-JP" altLang="en-US" dirty="0" smtClean="0"/>
              <a:t>氏）</a:t>
            </a:r>
          </a:p>
          <a:p>
            <a:pPr fontAlgn="base"/>
            <a:r>
              <a:rPr lang="ja-JP" altLang="en-US" dirty="0" smtClean="0"/>
              <a:t>　両社は提携の金銭的条件を公表しなかったが、</a:t>
            </a:r>
            <a:r>
              <a:rPr lang="en-US" altLang="ja-JP" dirty="0" err="1" smtClean="0"/>
              <a:t>Kalanick</a:t>
            </a:r>
            <a:r>
              <a:rPr lang="ja-JP" altLang="en-US" dirty="0" smtClean="0"/>
              <a:t>氏は新興企業である両社の「双方にメリットがある」条件だったと述べた。</a:t>
            </a:r>
          </a:p>
          <a:p>
            <a:pPr fontAlgn="base"/>
            <a:r>
              <a:rPr lang="ja-JP" altLang="en-US" dirty="0" smtClean="0"/>
              <a:t/>
            </a:r>
            <a:br>
              <a:rPr lang="ja-JP" altLang="en-US" dirty="0" smtClean="0"/>
            </a:br>
            <a:r>
              <a:rPr lang="en-US" altLang="ja-JP" dirty="0" err="1" smtClean="0"/>
              <a:t>Uber</a:t>
            </a:r>
            <a:r>
              <a:rPr lang="ja-JP" altLang="en-US" dirty="0" smtClean="0"/>
              <a:t>の</a:t>
            </a:r>
            <a:r>
              <a:rPr lang="en-US" altLang="ja-JP" dirty="0" smtClean="0"/>
              <a:t>CEO Travis </a:t>
            </a:r>
            <a:r>
              <a:rPr lang="en-US" altLang="ja-JP" dirty="0" err="1" smtClean="0"/>
              <a:t>Kalanick</a:t>
            </a:r>
            <a:r>
              <a:rPr lang="ja-JP" altLang="en-US" dirty="0" smtClean="0"/>
              <a:t>氏（左）と</a:t>
            </a:r>
            <a:r>
              <a:rPr lang="en-US" altLang="ja-JP" dirty="0" err="1" smtClean="0"/>
              <a:t>Spotify</a:t>
            </a:r>
            <a:r>
              <a:rPr lang="ja-JP" altLang="en-US" dirty="0" smtClean="0"/>
              <a:t>の</a:t>
            </a:r>
            <a:r>
              <a:rPr lang="en-US" altLang="ja-JP" dirty="0" smtClean="0"/>
              <a:t>CEO Daniel </a:t>
            </a:r>
            <a:r>
              <a:rPr lang="en-US" altLang="ja-JP" dirty="0" err="1" smtClean="0"/>
              <a:t>Ek</a:t>
            </a:r>
            <a:r>
              <a:rPr lang="ja-JP" altLang="en-US" dirty="0" smtClean="0"/>
              <a:t>氏は、新たな提携を発表した。</a:t>
            </a:r>
            <a:br>
              <a:rPr lang="ja-JP" altLang="en-US" dirty="0" smtClean="0"/>
            </a:br>
            <a:r>
              <a:rPr lang="ja-JP" altLang="en-US" dirty="0" smtClean="0"/>
              <a:t>提供：</a:t>
            </a:r>
            <a:r>
              <a:rPr lang="en-US" altLang="ja-JP" dirty="0" err="1" smtClean="0"/>
              <a:t>Uber</a:t>
            </a:r>
            <a:endParaRPr lang="en-US" altLang="ja-JP" dirty="0" smtClean="0"/>
          </a:p>
          <a:p>
            <a:endParaRPr kumimoji="1" lang="ja-JP" altLang="en-US" dirty="0"/>
          </a:p>
        </p:txBody>
      </p:sp>
    </p:spTree>
    <p:extLst>
      <p:ext uri="{BB962C8B-B14F-4D97-AF65-F5344CB8AC3E}">
        <p14:creationId xmlns="" xmlns:p14="http://schemas.microsoft.com/office/powerpoint/2010/main" val="27215117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err="1" smtClean="0"/>
              <a:t>Uber</a:t>
            </a:r>
            <a:r>
              <a:rPr lang="ja-JP" altLang="en-US" b="1" dirty="0" smtClean="0"/>
              <a:t>と</a:t>
            </a:r>
            <a:r>
              <a:rPr lang="en-US" altLang="ja-JP" b="1" dirty="0" err="1" smtClean="0"/>
              <a:t>Spotify</a:t>
            </a:r>
            <a:r>
              <a:rPr lang="ja-JP" altLang="en-US" b="1" dirty="0" err="1" smtClean="0"/>
              <a:t>、</a:t>
            </a:r>
            <a:r>
              <a:rPr lang="ja-JP" altLang="en-US" b="1" dirty="0" smtClean="0"/>
              <a:t>提携を発表</a:t>
            </a:r>
            <a:r>
              <a:rPr lang="en-US" altLang="ja-JP" b="1" dirty="0" smtClean="0"/>
              <a:t>--</a:t>
            </a:r>
            <a:r>
              <a:rPr lang="ja-JP" altLang="en-US" b="1" dirty="0" smtClean="0"/>
              <a:t>車内音楽サービスを</a:t>
            </a:r>
            <a:r>
              <a:rPr lang="en-US" altLang="ja-JP" b="1" dirty="0" smtClean="0"/>
              <a:t>10</a:t>
            </a:r>
            <a:r>
              <a:rPr lang="ja-JP" altLang="en-US" b="1" dirty="0" smtClean="0"/>
              <a:t>都市で提供へ</a:t>
            </a:r>
            <a:endParaRPr kumimoji="1" lang="ja-JP" altLang="en-US" dirty="0"/>
          </a:p>
        </p:txBody>
      </p:sp>
      <p:pic>
        <p:nvPicPr>
          <p:cNvPr id="1026" name="Picture 2" descr="提供：Uber"/>
          <p:cNvPicPr>
            <a:picLocks noChangeAspect="1" noChangeArrowheads="1"/>
          </p:cNvPicPr>
          <p:nvPr/>
        </p:nvPicPr>
        <p:blipFill>
          <a:blip r:embed="rId3" cstate="print"/>
          <a:srcRect/>
          <a:stretch>
            <a:fillRect/>
          </a:stretch>
        </p:blipFill>
        <p:spPr bwMode="auto">
          <a:xfrm>
            <a:off x="155575" y="1614508"/>
            <a:ext cx="7334250" cy="4886326"/>
          </a:xfrm>
          <a:prstGeom prst="rect">
            <a:avLst/>
          </a:prstGeom>
          <a:noFill/>
        </p:spPr>
      </p:pic>
    </p:spTree>
    <p:extLst>
      <p:ext uri="{BB962C8B-B14F-4D97-AF65-F5344CB8AC3E}">
        <p14:creationId xmlns="" xmlns:p14="http://schemas.microsoft.com/office/powerpoint/2010/main" val="40999614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err="1" smtClean="0"/>
              <a:t>Uber</a:t>
            </a:r>
            <a:r>
              <a:rPr lang="ja-JP" altLang="en-US" b="1" dirty="0" smtClean="0"/>
              <a:t>の「価格決めアルゴリズム」が非難されるべきではない理由（上）</a:t>
            </a:r>
            <a:endParaRPr kumimoji="1" lang="ja-JP" altLang="en-US" dirty="0"/>
          </a:p>
        </p:txBody>
      </p:sp>
      <p:sp>
        <p:nvSpPr>
          <p:cNvPr id="3" name="コンテンツ プレースホルダ 2"/>
          <p:cNvSpPr>
            <a:spLocks noGrp="1"/>
          </p:cNvSpPr>
          <p:nvPr>
            <p:ph idx="1"/>
          </p:nvPr>
        </p:nvSpPr>
        <p:spPr/>
        <p:txBody>
          <a:bodyPr>
            <a:normAutofit fontScale="25000" lnSpcReduction="20000"/>
          </a:bodyPr>
          <a:lstStyle/>
          <a:p>
            <a:r>
              <a:rPr lang="en-US" altLang="ja-JP" dirty="0" smtClean="0">
                <a:hlinkClick r:id="rId3"/>
              </a:rPr>
              <a:t>https://newspicks.com/news/704313/?more=true</a:t>
            </a:r>
            <a:endParaRPr lang="en-US" altLang="ja-JP" dirty="0" smtClean="0"/>
          </a:p>
          <a:p>
            <a:r>
              <a:rPr lang="ja-JP" altLang="en-US" b="1" dirty="0" smtClean="0"/>
              <a:t>顧客からの</a:t>
            </a:r>
            <a:r>
              <a:rPr lang="en-US" altLang="ja-JP" b="1" dirty="0" err="1" smtClean="0"/>
              <a:t>Uber</a:t>
            </a:r>
            <a:r>
              <a:rPr lang="ja-JP" altLang="en-US" b="1" dirty="0" err="1" smtClean="0"/>
              <a:t>への</a:t>
            </a:r>
            <a:r>
              <a:rPr lang="ja-JP" altLang="en-US" b="1" dirty="0" smtClean="0"/>
              <a:t>反発</a:t>
            </a:r>
          </a:p>
          <a:p>
            <a:r>
              <a:rPr lang="ja-JP" altLang="en-US" dirty="0" smtClean="0"/>
              <a:t>配車サービスの</a:t>
            </a:r>
            <a:r>
              <a:rPr lang="en-US" altLang="ja-JP" dirty="0" err="1" smtClean="0"/>
              <a:t>Uber</a:t>
            </a:r>
            <a:r>
              <a:rPr lang="ja-JP" altLang="en-US" dirty="0" smtClean="0"/>
              <a:t>は、スタートから</a:t>
            </a:r>
            <a:r>
              <a:rPr lang="en-US" altLang="ja-JP" dirty="0" smtClean="0"/>
              <a:t>4</a:t>
            </a:r>
            <a:r>
              <a:rPr lang="ja-JP" altLang="en-US" dirty="0" smtClean="0"/>
              <a:t>年間、多方面から批判にさらされてきた。例えば市当局は、規制に対する</a:t>
            </a:r>
            <a:r>
              <a:rPr lang="en-US" altLang="ja-JP" dirty="0" err="1" smtClean="0"/>
              <a:t>Uber</a:t>
            </a:r>
            <a:r>
              <a:rPr lang="ja-JP" altLang="en-US" dirty="0" smtClean="0"/>
              <a:t>の、時に尊大な態度にいら立ち、競争の激化を嫌うタクシー会社も</a:t>
            </a:r>
            <a:r>
              <a:rPr lang="en-US" altLang="ja-JP" dirty="0" err="1" smtClean="0"/>
              <a:t>Uber</a:t>
            </a:r>
            <a:r>
              <a:rPr lang="ja-JP" altLang="en-US" dirty="0" smtClean="0"/>
              <a:t>を批判してきた。</a:t>
            </a:r>
          </a:p>
          <a:p>
            <a:r>
              <a:rPr lang="ja-JP" altLang="en-US" dirty="0" smtClean="0"/>
              <a:t>けれども、</a:t>
            </a:r>
            <a:r>
              <a:rPr lang="en-US" altLang="ja-JP" dirty="0" err="1" smtClean="0"/>
              <a:t>Uber</a:t>
            </a:r>
            <a:r>
              <a:rPr lang="ja-JP" altLang="en-US" dirty="0" smtClean="0"/>
              <a:t>に対する最も激しい反発の一部は、意外なところから来ている。顧客たちだ。彼らは、需要が急増すると急激に価格が上昇する「</a:t>
            </a:r>
            <a:r>
              <a:rPr lang="en-US" altLang="ja-JP" dirty="0" smtClean="0"/>
              <a:t>Surge Pricing</a:t>
            </a:r>
            <a:r>
              <a:rPr lang="ja-JP" altLang="en-US" dirty="0" smtClean="0"/>
              <a:t>」で、</a:t>
            </a:r>
            <a:r>
              <a:rPr lang="en-US" altLang="ja-JP" dirty="0" err="1" smtClean="0"/>
              <a:t>Uber</a:t>
            </a:r>
            <a:r>
              <a:rPr lang="ja-JP" altLang="en-US" dirty="0" smtClean="0"/>
              <a:t>は不当な利益を上げていると非難してきた。例えば、</a:t>
            </a:r>
            <a:r>
              <a:rPr lang="en-US" altLang="ja-JP" dirty="0" err="1" smtClean="0"/>
              <a:t>Uber</a:t>
            </a:r>
            <a:r>
              <a:rPr lang="ja-JP" altLang="en-US" dirty="0" err="1" smtClean="0"/>
              <a:t>への</a:t>
            </a:r>
            <a:r>
              <a:rPr lang="ja-JP" altLang="en-US" dirty="0" smtClean="0"/>
              <a:t>不満が特に噴出したのは、昨年</a:t>
            </a:r>
            <a:r>
              <a:rPr lang="en-US" altLang="ja-JP" dirty="0" smtClean="0"/>
              <a:t>12</a:t>
            </a:r>
            <a:r>
              <a:rPr lang="ja-JP" altLang="en-US" dirty="0" smtClean="0"/>
              <a:t>月、猛吹雪のニューヨークで料金が上がったときだ。</a:t>
            </a:r>
            <a:r>
              <a:rPr lang="en-US" altLang="ja-JP" dirty="0" err="1" smtClean="0"/>
              <a:t>Uber</a:t>
            </a:r>
            <a:r>
              <a:rPr lang="ja-JP" altLang="en-US" dirty="0" smtClean="0"/>
              <a:t>を「価格つり上げのクソ会社」と呼んだ</a:t>
            </a:r>
            <a:r>
              <a:rPr lang="ja-JP" altLang="en-US" dirty="0" smtClean="0">
                <a:hlinkClick r:id="rId4"/>
              </a:rPr>
              <a:t>ツイート</a:t>
            </a:r>
            <a:r>
              <a:rPr lang="ja-JP" altLang="en-US" dirty="0" smtClean="0"/>
              <a:t>は、この時の全体的なムードを的確に表現している。</a:t>
            </a:r>
          </a:p>
          <a:p>
            <a:r>
              <a:rPr lang="en-US" altLang="ja-JP" dirty="0" err="1" smtClean="0"/>
              <a:t>Uber</a:t>
            </a:r>
            <a:r>
              <a:rPr lang="ja-JP" altLang="en-US" dirty="0" err="1" smtClean="0"/>
              <a:t>への</a:t>
            </a:r>
            <a:r>
              <a:rPr lang="ja-JP" altLang="en-US" dirty="0" smtClean="0"/>
              <a:t>反発に関して特筆すべきことは、需要に応じて価格が変動する動的な価格設定を採用したのは、</a:t>
            </a:r>
            <a:r>
              <a:rPr lang="en-US" altLang="ja-JP" dirty="0" err="1" smtClean="0"/>
              <a:t>Uber</a:t>
            </a:r>
            <a:r>
              <a:rPr lang="ja-JP" altLang="en-US" dirty="0" smtClean="0"/>
              <a:t>が初めてではないという点だ。もっと原始的な枠組みでの価格変化（経済学で言う「価格差別」）は、これまでも常に存在していた。</a:t>
            </a:r>
          </a:p>
          <a:p>
            <a:r>
              <a:rPr lang="ja-JP" altLang="en-US" dirty="0" smtClean="0"/>
              <a:t>映画館は夜より昼の方が料金が安く、新しいドレスは、しばらく我慢できれば（そして売り切れの危険を冒せば）、たいていは価格が下がる。</a:t>
            </a:r>
          </a:p>
          <a:p>
            <a:r>
              <a:rPr lang="ja-JP" altLang="en-US" dirty="0" smtClean="0"/>
              <a:t>また、もう少し緻密な動的価格設定も</a:t>
            </a:r>
            <a:r>
              <a:rPr lang="en-US" altLang="ja-JP" dirty="0" smtClean="0"/>
              <a:t>1980</a:t>
            </a:r>
            <a:r>
              <a:rPr lang="ja-JP" altLang="en-US" dirty="0" smtClean="0"/>
              <a:t>年代に始まった。</a:t>
            </a:r>
            <a:r>
              <a:rPr lang="en-US" altLang="ja-JP" dirty="0" smtClean="0"/>
              <a:t>American Airlines</a:t>
            </a:r>
            <a:r>
              <a:rPr lang="ja-JP" altLang="en-US" dirty="0" smtClean="0"/>
              <a:t>のロバート・クランダル</a:t>
            </a:r>
            <a:r>
              <a:rPr lang="en-US" altLang="ja-JP" dirty="0" smtClean="0"/>
              <a:t>CEO</a:t>
            </a:r>
            <a:r>
              <a:rPr lang="ja-JP" altLang="en-US" dirty="0" smtClean="0"/>
              <a:t>が、「</a:t>
            </a:r>
            <a:r>
              <a:rPr lang="en-US" altLang="ja-JP" dirty="0" smtClean="0"/>
              <a:t>People Express</a:t>
            </a:r>
            <a:r>
              <a:rPr lang="ja-JP" altLang="en-US" dirty="0" smtClean="0"/>
              <a:t>」などの格安航空会社への対抗策として導入したものだ。</a:t>
            </a:r>
            <a:r>
              <a:rPr lang="en-US" altLang="ja-JP" dirty="0" smtClean="0"/>
              <a:t>American Airlines</a:t>
            </a:r>
            <a:r>
              <a:rPr lang="ja-JP" altLang="en-US" dirty="0" smtClean="0"/>
              <a:t>はまず、早期購入チケットを値下げしたが、離陸時間が近づいての購入は、可能な限り価格を維持した（チケットの残り数が少なく、需要が価格に左右されにくいからだ）。</a:t>
            </a:r>
          </a:p>
          <a:p>
            <a:r>
              <a:rPr lang="ja-JP" altLang="en-US" dirty="0" smtClean="0"/>
              <a:t>それから数十年間で、こうしたイールド・マネジメント（予約・価格管理）は、航空会社やホテル、レンタカーなどのビジネスモデルには不可欠なものになり、計算能力の向上とデータ分析の洗練により、価格設定は驚くほど複雑になった。また、動的価格設定によって、</a:t>
            </a:r>
            <a:r>
              <a:rPr lang="en-US" altLang="ja-JP" dirty="0" smtClean="0"/>
              <a:t>Priceline</a:t>
            </a:r>
            <a:r>
              <a:rPr lang="ja-JP" altLang="en-US" dirty="0" smtClean="0"/>
              <a:t>や</a:t>
            </a:r>
            <a:r>
              <a:rPr lang="en-US" altLang="ja-JP" dirty="0" smtClean="0"/>
              <a:t>Hotwire</a:t>
            </a:r>
            <a:r>
              <a:rPr lang="ja-JP" altLang="en-US" dirty="0" err="1" smtClean="0"/>
              <a:t>のような</a:t>
            </a:r>
            <a:r>
              <a:rPr lang="ja-JP" altLang="en-US" dirty="0" smtClean="0"/>
              <a:t>サイトが栄えた。空き部屋を抱えたホテルは、空き部屋のままにするよりは、価格を下げることが多いためだ。</a:t>
            </a:r>
          </a:p>
          <a:p>
            <a:r>
              <a:rPr lang="ja-JP" altLang="en-US" dirty="0" smtClean="0"/>
              <a:t>最近では、技術の進歩によって市場のセグメント化と迅速な価格変更が容易になった結果、他の業界でも動的価格設定が一般的になっている。例えば、多くのプロスポーツチームは、チケット価格を動的に設定している（人気チームとの対戦は、下位チームとの試合より高い）。また、コンサートチケットの価格も、需要によって上下する。</a:t>
            </a:r>
          </a:p>
          <a:p>
            <a:r>
              <a:rPr lang="en-US" altLang="ja-JP" b="1" dirty="0" err="1" smtClean="0"/>
              <a:t>Uber</a:t>
            </a:r>
            <a:r>
              <a:rPr lang="ja-JP" altLang="en-US" b="1" dirty="0" smtClean="0"/>
              <a:t>が批判されやすい理由</a:t>
            </a:r>
          </a:p>
          <a:p>
            <a:r>
              <a:rPr lang="ja-JP" altLang="en-US" dirty="0" smtClean="0"/>
              <a:t>動的価格設定が珍しくはないのだとしたら、なぜ</a:t>
            </a:r>
            <a:r>
              <a:rPr lang="en-US" altLang="ja-JP" dirty="0" err="1" smtClean="0"/>
              <a:t>Uber</a:t>
            </a:r>
            <a:r>
              <a:rPr lang="ja-JP" altLang="en-US" dirty="0" smtClean="0"/>
              <a:t>はこれほど批判されるのだろうか。ひとつには、同社のこれまでの歴史がある。</a:t>
            </a:r>
            <a:r>
              <a:rPr lang="en-US" altLang="ja-JP" dirty="0" err="1" smtClean="0"/>
              <a:t>Uber</a:t>
            </a:r>
            <a:r>
              <a:rPr lang="ja-JP" altLang="en-US" dirty="0" smtClean="0"/>
              <a:t>は当初、価格システムがあまりわかりやすいとはいえず、乗客は想定していたより大幅に高い料金を払わされることがあったのだ。また、悪天候の際の</a:t>
            </a:r>
            <a:r>
              <a:rPr lang="en-US" altLang="ja-JP" dirty="0" smtClean="0"/>
              <a:t>Surge Pricing</a:t>
            </a:r>
            <a:r>
              <a:rPr lang="ja-JP" altLang="en-US" dirty="0" smtClean="0"/>
              <a:t>が注目を集めやすいことから、価格つり上げに対する人々の本能的な嫌悪が引き出されるということもある。</a:t>
            </a:r>
          </a:p>
          <a:p>
            <a:r>
              <a:rPr lang="ja-JP" altLang="en-US" dirty="0" smtClean="0"/>
              <a:t>ダニエル・カーネマン、ジャック・クネッチ、リチャード・ターラーが</a:t>
            </a:r>
            <a:r>
              <a:rPr lang="en-US" altLang="ja-JP" dirty="0" smtClean="0"/>
              <a:t>1986</a:t>
            </a:r>
            <a:r>
              <a:rPr lang="ja-JP" altLang="en-US" dirty="0" smtClean="0"/>
              <a:t>年に行った研究では、大半の人は「（大雪の日の雪かきシャベルなど）品不足に応じた値上げ」を不当と考えることが明らかになっている。それは、「よく似た代替財が容易に入手できる場合」でさえもそうなのだ。</a:t>
            </a:r>
            <a:r>
              <a:rPr lang="en-US" altLang="ja-JP" dirty="0" err="1" smtClean="0"/>
              <a:t>Uber</a:t>
            </a:r>
            <a:r>
              <a:rPr lang="ja-JP" altLang="en-US" dirty="0" smtClean="0"/>
              <a:t>のケースはこれでほぼ完璧に説明されるだろう。</a:t>
            </a:r>
          </a:p>
          <a:p>
            <a:r>
              <a:rPr lang="ja-JP" altLang="en-US" dirty="0" smtClean="0"/>
              <a:t>さらに</a:t>
            </a:r>
            <a:r>
              <a:rPr lang="en-US" altLang="ja-JP" dirty="0" smtClean="0"/>
              <a:t>Surge Pricing</a:t>
            </a:r>
            <a:r>
              <a:rPr lang="ja-JP" altLang="en-US" dirty="0" smtClean="0"/>
              <a:t>ではたいてい、お客がそれまで慣れている範囲以上に料金が高騰する。ニューヨークの猛吹雪の際、</a:t>
            </a:r>
            <a:r>
              <a:rPr lang="en-US" altLang="ja-JP" dirty="0" err="1" smtClean="0"/>
              <a:t>Uber</a:t>
            </a:r>
            <a:r>
              <a:rPr lang="ja-JP" altLang="en-US" dirty="0" smtClean="0"/>
              <a:t>は料金を通常の</a:t>
            </a:r>
            <a:r>
              <a:rPr lang="en-US" altLang="ja-JP" dirty="0" smtClean="0"/>
              <a:t>8</a:t>
            </a:r>
            <a:r>
              <a:rPr lang="ja-JP" altLang="en-US" dirty="0" smtClean="0"/>
              <a:t>倍近くに上げた。ターラーは、人々は</a:t>
            </a:r>
            <a:r>
              <a:rPr lang="en-US" altLang="ja-JP" dirty="0" smtClean="0"/>
              <a:t>3</a:t>
            </a:r>
            <a:r>
              <a:rPr lang="ja-JP" altLang="en-US" dirty="0" smtClean="0"/>
              <a:t>倍以上への値上げを心理的に我慢できないと示唆している。</a:t>
            </a:r>
          </a:p>
          <a:p>
            <a:r>
              <a:rPr lang="ja-JP" altLang="en-US" dirty="0" smtClean="0"/>
              <a:t>また、</a:t>
            </a:r>
            <a:r>
              <a:rPr lang="en-US" altLang="ja-JP" dirty="0" err="1" smtClean="0"/>
              <a:t>Uber</a:t>
            </a:r>
            <a:r>
              <a:rPr lang="ja-JP" altLang="en-US" dirty="0" smtClean="0"/>
              <a:t>の価格設定が、基本料金から値上げを行うだけで、値下げがない点も大きいだろう。動的価格設定は、値下げのかたちをとると受け入れられやすいようなのだ。例えば映画館の場合、「プライムタイムのチケット価格が通常価格より数ドル上がる」わけではない。「昼間の上映が数ドル安くなる」のだ。</a:t>
            </a:r>
          </a:p>
          <a:p>
            <a:r>
              <a:rPr lang="ja-JP" altLang="en-US" dirty="0" smtClean="0"/>
              <a:t>また、</a:t>
            </a:r>
            <a:r>
              <a:rPr lang="en-US" altLang="ja-JP" dirty="0" smtClean="0"/>
              <a:t>American Airlines</a:t>
            </a:r>
            <a:r>
              <a:rPr lang="ja-JP" altLang="en-US" dirty="0" smtClean="0"/>
              <a:t>は、動的価格設定を導入した時に、</a:t>
            </a:r>
            <a:r>
              <a:rPr lang="en-US" altLang="ja-JP" dirty="0" smtClean="0"/>
              <a:t>3</a:t>
            </a:r>
            <a:r>
              <a:rPr lang="ja-JP" altLang="en-US" dirty="0" smtClean="0"/>
              <a:t>週間前なら「特別割引」料金で購入できるというかたちにした。同様にバーのハッピーアワーも、通常価格からの値下げという枠組みをとっている。こうした枠組みの工夫は、根本的な経済性や価格構成が同じであっても、顧客の反応に大きく影響する。</a:t>
            </a:r>
          </a:p>
          <a:p>
            <a:r>
              <a:rPr lang="ja-JP" altLang="en-US" dirty="0" smtClean="0"/>
              <a:t>例えば</a:t>
            </a:r>
            <a:r>
              <a:rPr lang="en-US" altLang="ja-JP" dirty="0" smtClean="0"/>
              <a:t>1999</a:t>
            </a:r>
            <a:r>
              <a:rPr lang="ja-JP" altLang="en-US" dirty="0" smtClean="0"/>
              <a:t>年、</a:t>
            </a:r>
            <a:r>
              <a:rPr lang="en-US" altLang="ja-JP" dirty="0" smtClean="0"/>
              <a:t>Coca-Cola</a:t>
            </a:r>
            <a:r>
              <a:rPr lang="ja-JP" altLang="en-US" dirty="0" smtClean="0"/>
              <a:t>のダグラス・アイベスター</a:t>
            </a:r>
            <a:r>
              <a:rPr lang="en-US" altLang="ja-JP" dirty="0" smtClean="0"/>
              <a:t>CEO</a:t>
            </a:r>
            <a:r>
              <a:rPr lang="ja-JP" altLang="en-US" dirty="0" smtClean="0"/>
              <a:t>は、需要が高まるであろう暑い日に価格を上げることができるスマート自動販売機の登場を示唆した。しかし、すぐに猛烈な反発があったため、</a:t>
            </a:r>
            <a:r>
              <a:rPr lang="en-US" altLang="ja-JP" dirty="0" smtClean="0"/>
              <a:t>Coca-Cola</a:t>
            </a:r>
            <a:r>
              <a:rPr lang="ja-JP" altLang="en-US" dirty="0" smtClean="0"/>
              <a:t>は直ちにこれを撤回し、アイベスター</a:t>
            </a:r>
            <a:r>
              <a:rPr lang="en-US" altLang="ja-JP" dirty="0" smtClean="0"/>
              <a:t>CEO</a:t>
            </a:r>
            <a:r>
              <a:rPr lang="ja-JP" altLang="en-US" dirty="0" smtClean="0"/>
              <a:t>の発言は純粋に仮定の話だったと説明した。</a:t>
            </a:r>
          </a:p>
          <a:p>
            <a:r>
              <a:rPr lang="ja-JP" altLang="en-US" dirty="0" smtClean="0"/>
              <a:t>アイベスター</a:t>
            </a:r>
            <a:r>
              <a:rPr lang="en-US" altLang="ja-JP" dirty="0" smtClean="0"/>
              <a:t>CEO</a:t>
            </a:r>
            <a:r>
              <a:rPr lang="ja-JP" altLang="en-US" dirty="0" smtClean="0"/>
              <a:t>がこの時、動的価格設定によって「（たとえ基本価格を上げたとしても）寒い日には価格を下げることができる」と提案していたら、人々の反応はおそらく異なっていただろう。</a:t>
            </a:r>
          </a:p>
          <a:p>
            <a:r>
              <a:rPr lang="ja-JP" altLang="en-US" dirty="0" smtClean="0"/>
              <a:t>こうした枠組みの影響力を、</a:t>
            </a:r>
            <a:r>
              <a:rPr lang="en-US" altLang="ja-JP" dirty="0" err="1" smtClean="0"/>
              <a:t>Uber</a:t>
            </a:r>
            <a:r>
              <a:rPr lang="ja-JP" altLang="en-US" dirty="0" smtClean="0"/>
              <a:t>と競合する</a:t>
            </a:r>
            <a:r>
              <a:rPr lang="en-US" altLang="ja-JP" dirty="0" err="1" smtClean="0"/>
              <a:t>Lyft</a:t>
            </a:r>
            <a:r>
              <a:rPr lang="ja-JP" altLang="en-US" dirty="0" smtClean="0"/>
              <a:t>はよく理解しているようだ。同社は最近「ハッピーアワー料金」を導入し、忙しくない時間帯の値引きを実施している。</a:t>
            </a:r>
          </a:p>
          <a:p>
            <a:r>
              <a:rPr lang="en-US" altLang="ja-JP" dirty="0" err="1" smtClean="0"/>
              <a:t>Uber</a:t>
            </a:r>
            <a:r>
              <a:rPr lang="ja-JP" altLang="en-US" dirty="0" smtClean="0"/>
              <a:t>に対する反発の最後の理由は、同社が属する業界だ。この業界では歴史的に、料金が規制され（タクシー）、固定されてきた（例えば、ニューヨークの空港まで乗る場合、それが午前</a:t>
            </a:r>
            <a:r>
              <a:rPr lang="en-US" altLang="ja-JP" dirty="0" smtClean="0"/>
              <a:t>6</a:t>
            </a:r>
            <a:r>
              <a:rPr lang="ja-JP" altLang="en-US" dirty="0" smtClean="0"/>
              <a:t>時でも午後</a:t>
            </a:r>
            <a:r>
              <a:rPr lang="en-US" altLang="ja-JP" dirty="0" smtClean="0"/>
              <a:t>5</a:t>
            </a:r>
            <a:r>
              <a:rPr lang="ja-JP" altLang="en-US" dirty="0" smtClean="0"/>
              <a:t>時でも普通は同じ料金になる）。</a:t>
            </a:r>
            <a:r>
              <a:rPr lang="en-US" altLang="ja-JP" dirty="0" err="1" smtClean="0"/>
              <a:t>Uber</a:t>
            </a:r>
            <a:r>
              <a:rPr lang="ja-JP" altLang="en-US" dirty="0" smtClean="0"/>
              <a:t>の料金設定は複雑で直感的にわかりにくいため、</a:t>
            </a:r>
            <a:r>
              <a:rPr lang="en-US" altLang="ja-JP" dirty="0" smtClean="0"/>
              <a:t>Surge Pricing</a:t>
            </a:r>
            <a:r>
              <a:rPr lang="ja-JP" altLang="en-US" dirty="0" smtClean="0"/>
              <a:t>というポリシーが明確にされていても、どうしても腹を立てる人々はいる。</a:t>
            </a:r>
          </a:p>
          <a:p>
            <a:r>
              <a:rPr lang="en-US" altLang="ja-JP" dirty="0" err="1" smtClean="0"/>
              <a:t>Uber</a:t>
            </a:r>
            <a:r>
              <a:rPr lang="ja-JP" altLang="en-US" dirty="0" smtClean="0"/>
              <a:t>はまた、「交通機関は一種の公益事業であり、普段より大幅に高い料金を請求するのは不当だ」という一般の感覚とも闘っている。</a:t>
            </a:r>
            <a:r>
              <a:rPr lang="en-US" altLang="ja-JP" dirty="0" err="1" smtClean="0"/>
              <a:t>Uber</a:t>
            </a:r>
            <a:r>
              <a:rPr lang="ja-JP" altLang="en-US" dirty="0" smtClean="0"/>
              <a:t>に代わる交通機関はたくさんあることを思えば不可解な不満だが、驚くほどよく見かけるものだ。</a:t>
            </a:r>
          </a:p>
          <a:p>
            <a:r>
              <a:rPr lang="ja-JP" altLang="en-US" dirty="0" smtClean="0"/>
              <a:t>以上見てきたように、</a:t>
            </a:r>
            <a:r>
              <a:rPr lang="en-US" altLang="ja-JP" dirty="0" err="1" smtClean="0"/>
              <a:t>Uber</a:t>
            </a:r>
            <a:r>
              <a:rPr lang="ja-JP" altLang="en-US" dirty="0" smtClean="0"/>
              <a:t>が批判されやすい理由は理解しやすいものといえるだろう。しかし、ここに大きな皮肉がある。実は</a:t>
            </a:r>
            <a:r>
              <a:rPr lang="en-US" altLang="ja-JP" dirty="0" err="1" smtClean="0"/>
              <a:t>Uber</a:t>
            </a:r>
            <a:r>
              <a:rPr lang="ja-JP" altLang="en-US" dirty="0" smtClean="0"/>
              <a:t>はおそらく、現在提供されている動的価格設定のなかでも、最も経済的に賢明で有効なシステムを提供しているからだ。</a:t>
            </a:r>
          </a:p>
          <a:p>
            <a:r>
              <a:rPr lang="en-US" altLang="ja-JP" dirty="0" smtClean="0"/>
              <a:t>※</a:t>
            </a:r>
            <a:r>
              <a:rPr lang="ja-JP" altLang="en-US" dirty="0" smtClean="0"/>
              <a:t>続きは明日掲載します。</a:t>
            </a:r>
          </a:p>
          <a:p>
            <a:r>
              <a:rPr lang="ja-JP" altLang="en-US" dirty="0" smtClean="0"/>
              <a:t>原文：</a:t>
            </a:r>
            <a:r>
              <a:rPr lang="en-US" altLang="ja-JP" dirty="0" smtClean="0">
                <a:hlinkClick r:id="rId5"/>
              </a:rPr>
              <a:t>In Praise of Efficient Price Gouging</a:t>
            </a:r>
            <a:r>
              <a:rPr lang="ja-JP" altLang="en-US" dirty="0" smtClean="0"/>
              <a:t>（</a:t>
            </a:r>
            <a:r>
              <a:rPr lang="en-US" altLang="ja-JP" dirty="0" smtClean="0"/>
              <a:t>English</a:t>
            </a:r>
            <a:r>
              <a:rPr lang="ja-JP" altLang="en-US" dirty="0" smtClean="0"/>
              <a:t>）</a:t>
            </a:r>
          </a:p>
          <a:p>
            <a:r>
              <a:rPr lang="ja-JP" altLang="en-US" dirty="0" smtClean="0"/>
              <a:t>（翻訳：緒方亮、合原弘子</a:t>
            </a:r>
            <a:r>
              <a:rPr lang="en-US" altLang="ja-JP" dirty="0" smtClean="0"/>
              <a:t>/</a:t>
            </a:r>
            <a:r>
              <a:rPr lang="ja-JP" altLang="en-US" dirty="0" smtClean="0"/>
              <a:t>ガリレオ、写真：</a:t>
            </a:r>
            <a:r>
              <a:rPr lang="en-US" altLang="ja-JP" dirty="0" smtClean="0"/>
              <a:t>@</a:t>
            </a:r>
            <a:r>
              <a:rPr lang="en-US" altLang="ja-JP" dirty="0" err="1" smtClean="0"/>
              <a:t>iStock.com</a:t>
            </a:r>
            <a:r>
              <a:rPr lang="ja-JP" altLang="en-US" dirty="0" smtClean="0"/>
              <a:t>）</a:t>
            </a:r>
            <a:br>
              <a:rPr lang="ja-JP" altLang="en-US" dirty="0" smtClean="0"/>
            </a:br>
            <a:r>
              <a:rPr lang="en-US" altLang="ja-JP" dirty="0" smtClean="0"/>
              <a:t>Copyright©2014,[James </a:t>
            </a:r>
            <a:r>
              <a:rPr lang="en-US" altLang="ja-JP" dirty="0" err="1" smtClean="0"/>
              <a:t>Surowiecki</a:t>
            </a:r>
            <a:r>
              <a:rPr lang="en-US" altLang="ja-JP" dirty="0" smtClean="0"/>
              <a:t>] All Rights Reserved.</a:t>
            </a:r>
          </a:p>
          <a:p>
            <a:r>
              <a:rPr lang="ja-JP" altLang="en-US" dirty="0" smtClean="0"/>
              <a:t>総合トップ</a:t>
            </a:r>
            <a:r>
              <a:rPr lang="en-US" altLang="ja-JP" dirty="0" err="1" smtClean="0"/>
              <a:t>LastUpdated</a:t>
            </a:r>
            <a:r>
              <a:rPr lang="en-US" altLang="ja-JP" dirty="0" smtClean="0"/>
              <a:t>: 2014/11/18 06:52:35</a:t>
            </a:r>
          </a:p>
          <a:p>
            <a:r>
              <a:rPr lang="ja-JP" altLang="en-US" dirty="0" smtClean="0"/>
              <a:t>仕事用フェイスブック立ち上げ計画、リンクトイン</a:t>
            </a:r>
            <a:r>
              <a:rPr lang="en-US" altLang="ja-JP" dirty="0" smtClean="0"/>
              <a:t>...</a:t>
            </a:r>
          </a:p>
          <a:p>
            <a:r>
              <a:rPr lang="en-US" altLang="ja-JP" dirty="0" smtClean="0"/>
              <a:t>15</a:t>
            </a:r>
            <a:r>
              <a:rPr lang="ja-JP" altLang="en-US" dirty="0" smtClean="0"/>
              <a:t>時間前 </a:t>
            </a:r>
            <a:r>
              <a:rPr lang="en-US" altLang="ja-JP" dirty="0" smtClean="0"/>
              <a:t>Reuters</a:t>
            </a:r>
          </a:p>
          <a:p>
            <a:r>
              <a:rPr lang="ja-JP" altLang="en-US" dirty="0" smtClean="0"/>
              <a:t>僕に就活を諦めさせたある面接の話（面接官にツイ</a:t>
            </a:r>
            <a:r>
              <a:rPr lang="en-US" altLang="ja-JP" dirty="0" smtClean="0"/>
              <a:t>...</a:t>
            </a:r>
          </a:p>
          <a:p>
            <a:r>
              <a:rPr lang="en-US" altLang="ja-JP" dirty="0" smtClean="0"/>
              <a:t>2014</a:t>
            </a:r>
            <a:r>
              <a:rPr lang="ja-JP" altLang="en-US" dirty="0" smtClean="0"/>
              <a:t>年</a:t>
            </a:r>
            <a:r>
              <a:rPr lang="en-US" altLang="ja-JP" dirty="0" smtClean="0"/>
              <a:t>11</a:t>
            </a:r>
            <a:r>
              <a:rPr lang="ja-JP" altLang="en-US" dirty="0" smtClean="0"/>
              <a:t>月</a:t>
            </a:r>
            <a:r>
              <a:rPr lang="en-US" altLang="ja-JP" dirty="0" smtClean="0"/>
              <a:t>16</a:t>
            </a:r>
            <a:r>
              <a:rPr lang="ja-JP" altLang="en-US" dirty="0" smtClean="0"/>
              <a:t>日 </a:t>
            </a:r>
            <a:r>
              <a:rPr lang="en-US" altLang="ja-JP" dirty="0" smtClean="0"/>
              <a:t>http://kuraharu.hatenablog.com/</a:t>
            </a:r>
          </a:p>
          <a:p>
            <a:r>
              <a:rPr lang="en-US" altLang="ja-JP" dirty="0" smtClean="0"/>
              <a:t>Google</a:t>
            </a:r>
            <a:r>
              <a:rPr lang="ja-JP" altLang="en-US" dirty="0" smtClean="0"/>
              <a:t>が</a:t>
            </a:r>
            <a:r>
              <a:rPr lang="en-US" altLang="ja-JP" dirty="0" smtClean="0"/>
              <a:t>Gmail</a:t>
            </a:r>
            <a:r>
              <a:rPr lang="ja-JP" altLang="en-US" dirty="0" smtClean="0"/>
              <a:t>と</a:t>
            </a:r>
            <a:r>
              <a:rPr lang="en-US" altLang="ja-JP" dirty="0" smtClean="0"/>
              <a:t>Inbox</a:t>
            </a:r>
            <a:r>
              <a:rPr lang="ja-JP" altLang="en-US" dirty="0" smtClean="0"/>
              <a:t>を分けた理由</a:t>
            </a:r>
          </a:p>
          <a:p>
            <a:r>
              <a:rPr lang="en-US" altLang="ja-JP" dirty="0" smtClean="0"/>
              <a:t>2014</a:t>
            </a:r>
            <a:r>
              <a:rPr lang="ja-JP" altLang="en-US" dirty="0" smtClean="0"/>
              <a:t>年</a:t>
            </a:r>
            <a:r>
              <a:rPr lang="en-US" altLang="ja-JP" dirty="0" smtClean="0"/>
              <a:t>11</a:t>
            </a:r>
            <a:r>
              <a:rPr lang="ja-JP" altLang="en-US" dirty="0" smtClean="0"/>
              <a:t>月</a:t>
            </a:r>
            <a:r>
              <a:rPr lang="en-US" altLang="ja-JP" dirty="0" smtClean="0"/>
              <a:t>17</a:t>
            </a:r>
            <a:r>
              <a:rPr lang="ja-JP" altLang="en-US" dirty="0" smtClean="0"/>
              <a:t>日 </a:t>
            </a:r>
            <a:r>
              <a:rPr lang="en-US" altLang="ja-JP" dirty="0" err="1" smtClean="0"/>
              <a:t>TechCrunch</a:t>
            </a:r>
            <a:r>
              <a:rPr lang="en-US" altLang="ja-JP" dirty="0" smtClean="0"/>
              <a:t> Japan</a:t>
            </a:r>
          </a:p>
          <a:p>
            <a:r>
              <a:rPr lang="ja-JP" altLang="en-US" dirty="0" smtClean="0"/>
              <a:t>一流企業出身者たちに共通する、仕事の取り組み方</a:t>
            </a:r>
          </a:p>
          <a:p>
            <a:r>
              <a:rPr lang="en-US" altLang="ja-JP" dirty="0" smtClean="0"/>
              <a:t>23</a:t>
            </a:r>
            <a:r>
              <a:rPr lang="ja-JP" altLang="en-US" dirty="0" smtClean="0"/>
              <a:t>時間前 ライフハッカー［日本版］</a:t>
            </a:r>
          </a:p>
          <a:p>
            <a:r>
              <a:rPr lang="ja-JP" altLang="en-US" dirty="0" smtClean="0"/>
              <a:t>電話以上、本人以下。テレプレゼンス・ロボットの</a:t>
            </a:r>
            <a:r>
              <a:rPr lang="en-US" altLang="ja-JP" dirty="0" smtClean="0"/>
              <a:t>...</a:t>
            </a:r>
          </a:p>
          <a:p>
            <a:r>
              <a:rPr lang="en-US" altLang="ja-JP" dirty="0" smtClean="0"/>
              <a:t>2014</a:t>
            </a:r>
            <a:r>
              <a:rPr lang="ja-JP" altLang="en-US" dirty="0" smtClean="0"/>
              <a:t>年</a:t>
            </a:r>
            <a:r>
              <a:rPr lang="en-US" altLang="ja-JP" dirty="0" smtClean="0"/>
              <a:t>11</a:t>
            </a:r>
            <a:r>
              <a:rPr lang="ja-JP" altLang="en-US" dirty="0" smtClean="0"/>
              <a:t>月</a:t>
            </a:r>
            <a:r>
              <a:rPr lang="en-US" altLang="ja-JP" dirty="0" smtClean="0"/>
              <a:t>17</a:t>
            </a:r>
            <a:r>
              <a:rPr lang="ja-JP" altLang="en-US" dirty="0" smtClean="0"/>
              <a:t>日 </a:t>
            </a:r>
            <a:r>
              <a:rPr lang="en-US" altLang="ja-JP" dirty="0" err="1" smtClean="0"/>
              <a:t>NewsPicks</a:t>
            </a:r>
            <a:r>
              <a:rPr lang="ja-JP" altLang="en-US" dirty="0" smtClean="0"/>
              <a:t>編集部</a:t>
            </a:r>
          </a:p>
          <a:p>
            <a:r>
              <a:rPr lang="ja-JP" altLang="en-US" dirty="0" smtClean="0"/>
              <a:t>ユーザーがコンテンツで稼げる新</a:t>
            </a:r>
            <a:r>
              <a:rPr lang="en-US" altLang="ja-JP" dirty="0" smtClean="0"/>
              <a:t>SNS</a:t>
            </a:r>
            <a:r>
              <a:rPr lang="ja-JP" altLang="en-US" dirty="0" smtClean="0"/>
              <a:t>「</a:t>
            </a:r>
            <a:r>
              <a:rPr lang="en-US" altLang="ja-JP" dirty="0" err="1" smtClean="0"/>
              <a:t>Tsu</a:t>
            </a:r>
            <a:r>
              <a:rPr lang="ja-JP" altLang="en-US" dirty="0" smtClean="0"/>
              <a:t>」スタ</a:t>
            </a:r>
            <a:r>
              <a:rPr lang="en-US" altLang="ja-JP" dirty="0" smtClean="0"/>
              <a:t>...</a:t>
            </a:r>
          </a:p>
          <a:p>
            <a:r>
              <a:rPr lang="en-US" altLang="ja-JP" dirty="0" smtClean="0"/>
              <a:t>2014</a:t>
            </a:r>
            <a:r>
              <a:rPr lang="ja-JP" altLang="en-US" dirty="0" smtClean="0"/>
              <a:t>年</a:t>
            </a:r>
            <a:r>
              <a:rPr lang="en-US" altLang="ja-JP" dirty="0" smtClean="0"/>
              <a:t>11</a:t>
            </a:r>
            <a:r>
              <a:rPr lang="ja-JP" altLang="en-US" dirty="0" smtClean="0"/>
              <a:t>月</a:t>
            </a:r>
            <a:r>
              <a:rPr lang="en-US" altLang="ja-JP" dirty="0" smtClean="0"/>
              <a:t>16</a:t>
            </a:r>
            <a:r>
              <a:rPr lang="ja-JP" altLang="en-US" dirty="0" smtClean="0"/>
              <a:t>日 </a:t>
            </a:r>
            <a:r>
              <a:rPr lang="en-US" altLang="ja-JP" dirty="0" smtClean="0"/>
              <a:t>www.itmedia.co.jp</a:t>
            </a:r>
          </a:p>
          <a:p>
            <a:r>
              <a:rPr lang="ja-JP" altLang="en-US" dirty="0" smtClean="0"/>
              <a:t>焦点：「グーグル・グラス」に漂う暗雲、アプリ</a:t>
            </a:r>
            <a:r>
              <a:rPr lang="en-US" altLang="ja-JP" dirty="0" smtClean="0"/>
              <a:t>...</a:t>
            </a:r>
          </a:p>
          <a:p>
            <a:r>
              <a:rPr lang="en-US" altLang="ja-JP" dirty="0" smtClean="0"/>
              <a:t>15</a:t>
            </a:r>
            <a:r>
              <a:rPr lang="ja-JP" altLang="en-US" dirty="0" smtClean="0"/>
              <a:t>時間前 </a:t>
            </a:r>
            <a:r>
              <a:rPr lang="en-US" altLang="ja-JP" dirty="0" smtClean="0"/>
              <a:t>Reuters</a:t>
            </a:r>
          </a:p>
          <a:p>
            <a:r>
              <a:rPr lang="ja-JP" altLang="en-US" dirty="0" smtClean="0"/>
              <a:t>石原慎太郎氏、次期衆院選出馬へ</a:t>
            </a:r>
          </a:p>
          <a:p>
            <a:r>
              <a:rPr lang="en-US" altLang="ja-JP" dirty="0" smtClean="0"/>
              <a:t>11</a:t>
            </a:r>
            <a:r>
              <a:rPr lang="ja-JP" altLang="en-US" dirty="0" smtClean="0"/>
              <a:t>時間前 産経ニュース</a:t>
            </a:r>
          </a:p>
          <a:p>
            <a:r>
              <a:rPr lang="ja-JP" altLang="en-US" dirty="0" smtClean="0"/>
              <a:t>「私の</a:t>
            </a:r>
            <a:r>
              <a:rPr lang="en-US" altLang="ja-JP" dirty="0" smtClean="0"/>
              <a:t>MAU</a:t>
            </a:r>
            <a:r>
              <a:rPr lang="ja-JP" altLang="en-US" dirty="0" smtClean="0"/>
              <a:t>は</a:t>
            </a:r>
            <a:r>
              <a:rPr lang="en-US" altLang="ja-JP" dirty="0" smtClean="0"/>
              <a:t>53</a:t>
            </a:r>
            <a:r>
              <a:rPr lang="ja-JP" altLang="en-US" dirty="0" smtClean="0"/>
              <a:t>万です」アプリ版スカウター「</a:t>
            </a:r>
            <a:r>
              <a:rPr lang="en-US" altLang="ja-JP" dirty="0" smtClean="0"/>
              <a:t>A...</a:t>
            </a:r>
          </a:p>
          <a:p>
            <a:r>
              <a:rPr lang="en-US" altLang="ja-JP" dirty="0" smtClean="0"/>
              <a:t>19</a:t>
            </a:r>
            <a:r>
              <a:rPr lang="ja-JP" altLang="en-US" dirty="0" smtClean="0"/>
              <a:t>時間前 アプリマーケティング研究所</a:t>
            </a:r>
          </a:p>
          <a:p>
            <a:r>
              <a:rPr lang="ja-JP" altLang="en-US" dirty="0" smtClean="0"/>
              <a:t>あなたもホームレスや売春婦に！？広まる「現代型</a:t>
            </a:r>
            <a:r>
              <a:rPr lang="en-US" altLang="ja-JP" dirty="0" smtClean="0"/>
              <a:t>...</a:t>
            </a:r>
          </a:p>
          <a:p>
            <a:r>
              <a:rPr lang="en-US" altLang="ja-JP" dirty="0" smtClean="0"/>
              <a:t>17</a:t>
            </a:r>
            <a:r>
              <a:rPr lang="ja-JP" altLang="en-US" dirty="0" smtClean="0"/>
              <a:t>時間前 </a:t>
            </a:r>
            <a:r>
              <a:rPr lang="en-US" altLang="ja-JP" dirty="0" smtClean="0"/>
              <a:t>THE HUFFINGTON POST JAPAN</a:t>
            </a:r>
          </a:p>
          <a:p>
            <a:r>
              <a:rPr lang="ja-JP" altLang="en-US" dirty="0" smtClean="0"/>
              <a:t/>
            </a:r>
            <a:br>
              <a:rPr lang="ja-JP" altLang="en-US" dirty="0" smtClean="0"/>
            </a:br>
            <a:endParaRPr kumimoji="1" lang="ja-JP" altLang="en-US" dirty="0"/>
          </a:p>
        </p:txBody>
      </p:sp>
    </p:spTree>
    <p:extLst>
      <p:ext uri="{BB962C8B-B14F-4D97-AF65-F5344CB8AC3E}">
        <p14:creationId xmlns="" xmlns:p14="http://schemas.microsoft.com/office/powerpoint/2010/main" val="39570749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Uber</a:t>
            </a:r>
            <a:r>
              <a:rPr lang="ja-JP" altLang="en-US" dirty="0"/>
              <a:t>の個人情報</a:t>
            </a:r>
            <a:r>
              <a:rPr lang="ja-JP" altLang="en-US" dirty="0" smtClean="0"/>
              <a:t>問題</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en-US" altLang="ja-JP" dirty="0" smtClean="0"/>
              <a:t>s.news.nifty.com/magazine/detail/newsweek-20141127-E139104_1.htm</a:t>
            </a:r>
            <a:endParaRPr lang="en-US" altLang="ja-JP" dirty="0"/>
          </a:p>
          <a:p>
            <a:r>
              <a:rPr lang="en-US" altLang="ja-JP" dirty="0"/>
              <a:t>Uber taxi firm promises 50,000 jobs under 'new' Europe deal </a:t>
            </a:r>
            <a:r>
              <a:rPr lang="en-US" altLang="ja-JP" dirty="0">
                <a:hlinkClick r:id="rId3"/>
              </a:rPr>
              <a:t>http://www.bbc.co.uk/news/business-30874489</a:t>
            </a:r>
            <a:endParaRPr lang="en-US" altLang="ja-JP" dirty="0"/>
          </a:p>
          <a:p>
            <a:r>
              <a:rPr lang="en-US" altLang="ja-JP" dirty="0"/>
              <a:t>Uber looks to start fresh in Europe </a:t>
            </a:r>
            <a:r>
              <a:rPr lang="en-US" altLang="ja-JP" dirty="0">
                <a:hlinkClick r:id="rId4"/>
              </a:rPr>
              <a:t>http://mashable.com/2015/01/19/uber-start-fresh-europe/</a:t>
            </a:r>
            <a:r>
              <a:rPr lang="en-US" altLang="ja-JP" dirty="0"/>
              <a:t> </a:t>
            </a:r>
            <a:br>
              <a:rPr lang="en-US" altLang="ja-JP" dirty="0"/>
            </a:br>
            <a:endParaRPr lang="en-US" altLang="ja-JP" dirty="0"/>
          </a:p>
          <a:p>
            <a:endParaRPr kumimoji="1" lang="ja-JP" altLang="en-US" dirty="0"/>
          </a:p>
        </p:txBody>
      </p:sp>
    </p:spTree>
    <p:extLst>
      <p:ext uri="{BB962C8B-B14F-4D97-AF65-F5344CB8AC3E}">
        <p14:creationId xmlns="" xmlns:p14="http://schemas.microsoft.com/office/powerpoint/2010/main" val="35934192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Uber</a:t>
            </a:r>
            <a:r>
              <a:rPr kumimoji="1" lang="ja-JP" altLang="en-US" dirty="0" smtClean="0"/>
              <a:t>　福岡の</a:t>
            </a:r>
            <a:r>
              <a:rPr lang="ja-JP" altLang="en-US" dirty="0"/>
              <a:t>ライド</a:t>
            </a:r>
            <a:r>
              <a:rPr kumimoji="1" lang="ja-JP" altLang="en-US" dirty="0" smtClean="0"/>
              <a:t>シェア</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4638"/>
            <a:ext cx="8147248" cy="1138138"/>
          </a:xfrm>
          <a:ln>
            <a:solidFill>
              <a:schemeClr val="accent1"/>
            </a:solidFill>
          </a:ln>
        </p:spPr>
        <p:txBody>
          <a:bodyPr>
            <a:normAutofit fontScale="90000"/>
          </a:bodyPr>
          <a:lstStyle/>
          <a:p>
            <a:r>
              <a:rPr kumimoji="1" lang="ja-JP" altLang="en-US" dirty="0" smtClean="0"/>
              <a:t>機能分化したブラックキャブビジネス</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55000" lnSpcReduction="20000"/>
          </a:bodyPr>
          <a:lstStyle/>
          <a:p>
            <a:r>
              <a:rPr lang="ja-JP" altLang="ja-JP" dirty="0" smtClean="0"/>
              <a:t>運送</a:t>
            </a:r>
            <a:r>
              <a:rPr lang="ja-JP" altLang="ja-JP" dirty="0"/>
              <a:t>機能の分化が進んでおり、ドライバー、車両保有者、予約配車者に大きく分かれています。</a:t>
            </a:r>
          </a:p>
          <a:p>
            <a:r>
              <a:rPr lang="en-US" altLang="ja-JP" dirty="0"/>
              <a:t> </a:t>
            </a:r>
            <a:r>
              <a:rPr lang="en-US" altLang="ja-JP" dirty="0" smtClean="0"/>
              <a:t>The </a:t>
            </a:r>
            <a:r>
              <a:rPr lang="en-US" altLang="ja-JP" dirty="0"/>
              <a:t>licensed taxi trade is a diverse one. Broadly there are </a:t>
            </a:r>
            <a:r>
              <a:rPr lang="en-US" altLang="ja-JP" b="1" dirty="0"/>
              <a:t>three distinct components within the trade</a:t>
            </a:r>
            <a:endParaRPr lang="ja-JP" altLang="ja-JP" dirty="0"/>
          </a:p>
          <a:p>
            <a:r>
              <a:rPr lang="en-US" altLang="ja-JP" sz="5800" b="1" dirty="0" smtClean="0">
                <a:solidFill>
                  <a:srgbClr val="FF0000"/>
                </a:solidFill>
              </a:rPr>
              <a:t>owner </a:t>
            </a:r>
            <a:r>
              <a:rPr lang="en-US" altLang="ja-JP" sz="5800" b="1" dirty="0">
                <a:solidFill>
                  <a:srgbClr val="FF0000"/>
                </a:solidFill>
              </a:rPr>
              <a:t>drivers</a:t>
            </a:r>
            <a:r>
              <a:rPr lang="en-US" altLang="ja-JP" sz="5800" dirty="0">
                <a:solidFill>
                  <a:srgbClr val="FF0000"/>
                </a:solidFill>
              </a:rPr>
              <a:t> </a:t>
            </a:r>
            <a:r>
              <a:rPr lang="en-US" altLang="ja-JP" sz="5800" dirty="0"/>
              <a:t>(</a:t>
            </a:r>
            <a:r>
              <a:rPr lang="en-US" altLang="ja-JP" sz="5800" b="1" dirty="0"/>
              <a:t>mainly dependent on street </a:t>
            </a:r>
            <a:r>
              <a:rPr lang="en-US" altLang="ja-JP" sz="5800" b="1" dirty="0" err="1"/>
              <a:t>hirings</a:t>
            </a:r>
            <a:r>
              <a:rPr lang="en-US" altLang="ja-JP" sz="5800" dirty="0" smtClean="0"/>
              <a:t>),</a:t>
            </a:r>
            <a:r>
              <a:rPr lang="ja-JP" altLang="en-US" sz="5800" dirty="0" smtClean="0"/>
              <a:t>流し</a:t>
            </a:r>
            <a:r>
              <a:rPr lang="en-US" altLang="ja-JP" sz="5800" dirty="0" smtClean="0"/>
              <a:t> </a:t>
            </a:r>
            <a:r>
              <a:rPr lang="ja-JP" altLang="en-US" sz="5800" dirty="0" smtClean="0"/>
              <a:t>オーナードライバー</a:t>
            </a:r>
            <a:endParaRPr lang="ja-JP" altLang="ja-JP" sz="5800" dirty="0"/>
          </a:p>
          <a:p>
            <a:r>
              <a:rPr lang="en-US" altLang="ja-JP" sz="5800" b="1" dirty="0">
                <a:solidFill>
                  <a:srgbClr val="FF0000"/>
                </a:solidFill>
              </a:rPr>
              <a:t>fleet proprietors </a:t>
            </a:r>
            <a:r>
              <a:rPr lang="en-US" altLang="ja-JP" sz="5800" b="1" dirty="0"/>
              <a:t>(who rent out licensed taxis, accounting for </a:t>
            </a:r>
            <a:r>
              <a:rPr lang="en-US" altLang="ja-JP" sz="5800" b="1" dirty="0">
                <a:solidFill>
                  <a:srgbClr val="FF0000"/>
                </a:solidFill>
              </a:rPr>
              <a:t>many part time drivers</a:t>
            </a:r>
            <a:r>
              <a:rPr lang="en-US" altLang="ja-JP" sz="5800" b="1" dirty="0"/>
              <a:t>) </a:t>
            </a:r>
            <a:endParaRPr lang="en-US" altLang="ja-JP" sz="5800" b="1" dirty="0" smtClean="0"/>
          </a:p>
          <a:p>
            <a:pPr>
              <a:buNone/>
            </a:pPr>
            <a:r>
              <a:rPr lang="ja-JP" altLang="en-US" sz="5800" b="1" dirty="0" smtClean="0"/>
              <a:t>　車両保有</a:t>
            </a:r>
            <a:endParaRPr lang="en-US" altLang="ja-JP" sz="5800" b="1" dirty="0" smtClean="0"/>
          </a:p>
          <a:p>
            <a:r>
              <a:rPr lang="en-US" altLang="ja-JP" sz="5800" b="1" dirty="0" smtClean="0">
                <a:solidFill>
                  <a:srgbClr val="FF0000"/>
                </a:solidFill>
              </a:rPr>
              <a:t>the radio circuits </a:t>
            </a:r>
            <a:r>
              <a:rPr lang="en-US" altLang="ja-JP" sz="5800" b="1" dirty="0" smtClean="0"/>
              <a:t>(</a:t>
            </a:r>
            <a:r>
              <a:rPr lang="en-US" altLang="ja-JP" sz="5800" b="1" dirty="0"/>
              <a:t>undertaking mainly corporate pre-bookings</a:t>
            </a:r>
            <a:r>
              <a:rPr lang="en-US" altLang="ja-JP" sz="5800" b="1" dirty="0" smtClean="0"/>
              <a:t>)</a:t>
            </a:r>
            <a:r>
              <a:rPr lang="en-US" altLang="ja-JP" sz="5800" dirty="0" smtClean="0"/>
              <a:t> </a:t>
            </a:r>
          </a:p>
          <a:p>
            <a:pPr>
              <a:buNone/>
            </a:pPr>
            <a:r>
              <a:rPr lang="ja-JP" altLang="en-US" sz="5800" dirty="0" smtClean="0"/>
              <a:t>　予約配車</a:t>
            </a:r>
            <a:endParaRPr lang="ja-JP" altLang="ja-JP" sz="5800" dirty="0"/>
          </a:p>
          <a:p>
            <a:endParaRPr kumimoji="1" lang="ja-JP" alt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47500" lnSpcReduction="20000"/>
          </a:bodyPr>
          <a:lstStyle/>
          <a:p>
            <a:pPr fontAlgn="base"/>
            <a:r>
              <a:rPr lang="en-US" altLang="ja-JP" dirty="0"/>
              <a:t>Uber Japan</a:t>
            </a:r>
            <a:r>
              <a:rPr lang="ja-JP" altLang="en-US" dirty="0"/>
              <a:t>が、ニューヨークなどで既に提供されている相乗りサービスを福岡で開始するそう。「みんなの</a:t>
            </a:r>
            <a:r>
              <a:rPr lang="en-US" altLang="ja-JP" dirty="0"/>
              <a:t>Uber</a:t>
            </a:r>
            <a:r>
              <a:rPr lang="ja-JP" altLang="en-US" dirty="0"/>
              <a:t>」と名付けられたこのプログラムは、産学連携機構九州と連携して提供されるもの。</a:t>
            </a:r>
          </a:p>
          <a:p>
            <a:pPr fontAlgn="base"/>
            <a:r>
              <a:rPr lang="ja-JP" altLang="en-US" dirty="0"/>
              <a:t>みんなの</a:t>
            </a:r>
            <a:r>
              <a:rPr lang="en-US" altLang="ja-JP" dirty="0"/>
              <a:t>Uber</a:t>
            </a:r>
            <a:r>
              <a:rPr lang="ja-JP" altLang="en-US" dirty="0"/>
              <a:t>は、移動手段が必要な時に、近くで車を運転している人と即時にマッチングしてくれます。利用可能エリアは、福岡市・春日市・志免町・糟屋町。その他の条件としては、乗車時間が</a:t>
            </a:r>
            <a:r>
              <a:rPr lang="en-US" altLang="ja-JP" dirty="0"/>
              <a:t>60</a:t>
            </a:r>
            <a:r>
              <a:rPr lang="ja-JP" altLang="en-US" dirty="0"/>
              <a:t>分以内であること、また</a:t>
            </a:r>
            <a:r>
              <a:rPr lang="en-US" altLang="ja-JP" dirty="0"/>
              <a:t>1</a:t>
            </a:r>
            <a:r>
              <a:rPr lang="ja-JP" altLang="en-US" dirty="0"/>
              <a:t>週間の乗車回数が</a:t>
            </a:r>
            <a:r>
              <a:rPr lang="en-US" altLang="ja-JP" dirty="0"/>
              <a:t>5</a:t>
            </a:r>
            <a:r>
              <a:rPr lang="ja-JP" altLang="en-US" dirty="0"/>
              <a:t>回以下であること。今回のプログラムは非営利目的なため、有益なデータを収集するために無料で利用できます。</a:t>
            </a:r>
          </a:p>
          <a:p>
            <a:pPr fontAlgn="base"/>
            <a:r>
              <a:rPr lang="ja-JP" altLang="en-US" dirty="0"/>
              <a:t>毎日、世界中で</a:t>
            </a:r>
            <a:r>
              <a:rPr lang="en-US" altLang="ja-JP" dirty="0"/>
              <a:t>100</a:t>
            </a:r>
            <a:r>
              <a:rPr lang="ja-JP" altLang="en-US" dirty="0"/>
              <a:t>万人以上に便利で安全な移動手段を提供している</a:t>
            </a:r>
            <a:r>
              <a:rPr lang="en-US" altLang="ja-JP" dirty="0"/>
              <a:t>Uber</a:t>
            </a:r>
            <a:r>
              <a:rPr lang="ja-JP" altLang="en-US" dirty="0" err="1"/>
              <a:t>。</a:t>
            </a:r>
            <a:r>
              <a:rPr lang="ja-JP" altLang="en-US" dirty="0"/>
              <a:t>福岡は、そんな</a:t>
            </a:r>
            <a:r>
              <a:rPr lang="en-US" altLang="ja-JP" dirty="0"/>
              <a:t>Uber</a:t>
            </a:r>
            <a:r>
              <a:rPr lang="ja-JP" altLang="en-US" dirty="0"/>
              <a:t>にとって全世界で</a:t>
            </a:r>
            <a:r>
              <a:rPr lang="en-US" altLang="ja-JP" dirty="0"/>
              <a:t>282</a:t>
            </a:r>
            <a:r>
              <a:rPr lang="ja-JP" altLang="en-US" dirty="0"/>
              <a:t>番目の都市、日本では東京に続いて</a:t>
            </a:r>
            <a:r>
              <a:rPr lang="en-US" altLang="ja-JP" dirty="0"/>
              <a:t>2</a:t>
            </a:r>
            <a:r>
              <a:rPr lang="ja-JP" altLang="en-US" dirty="0"/>
              <a:t>都市目です。東京に継ぐイノベーションハブとも言える福岡は、起業家育成にも力を入れており、そんな福岡市や髙島市長のビジョンへの共感もあって今回の連携に至ったそう。</a:t>
            </a:r>
          </a:p>
          <a:p>
            <a:pPr fontAlgn="base"/>
            <a:r>
              <a:rPr lang="en-US" altLang="ja-JP" dirty="0"/>
              <a:t>Uber</a:t>
            </a:r>
            <a:r>
              <a:rPr lang="ja-JP" altLang="en-US" dirty="0"/>
              <a:t>は産学連携機構九州との提携を通じて、スマートシティ構築に向けた取り組みやリサーチを行う研究機関等と連携します。地域間による傾向や需要などを検証していくことで、福岡市の交通ニーズを把握することが最大の目的です。</a:t>
            </a:r>
            <a:r>
              <a:rPr lang="en-US" altLang="ja-JP" dirty="0"/>
              <a:t>Uber</a:t>
            </a:r>
            <a:r>
              <a:rPr lang="ja-JP" altLang="en-US" dirty="0"/>
              <a:t>から提供される匿名・グループ化された乗車データを、産学連携機構九州は九州大学の研究プロジェクトである「共進化社会システム創成拠点」や「福岡地域戦略推進協議会スマートシティ部会」などで活用していきます。</a:t>
            </a:r>
          </a:p>
          <a:p>
            <a:pPr fontAlgn="base"/>
            <a:r>
              <a:rPr lang="ja-JP" altLang="en-US" dirty="0"/>
              <a:t>みんなの</a:t>
            </a:r>
            <a:r>
              <a:rPr lang="en-US" altLang="ja-JP" dirty="0"/>
              <a:t>Uber</a:t>
            </a:r>
            <a:r>
              <a:rPr lang="ja-JP" altLang="en-US" dirty="0"/>
              <a:t>上で運転する人は全員、身元確認や運転履歴の審査を行った上でプログラムに参加している人ばかり。また、適切な自動車保険の適応の確認などを徹底することで、安全かつ便利なライドシェア体験を実現していきます。みんなの</a:t>
            </a:r>
            <a:r>
              <a:rPr lang="en-US" altLang="ja-JP" dirty="0"/>
              <a:t>Uber</a:t>
            </a:r>
            <a:r>
              <a:rPr lang="ja-JP" altLang="en-US" dirty="0"/>
              <a:t>のドライバーとして参加したいという方は、</a:t>
            </a:r>
            <a:r>
              <a:rPr lang="ja-JP" altLang="en-US" dirty="0">
                <a:hlinkClick r:id="rId3"/>
              </a:rPr>
              <a:t>参加希望フォーム</a:t>
            </a:r>
            <a:r>
              <a:rPr lang="ja-JP" altLang="en-US" dirty="0"/>
              <a:t>にから申し込みできます。</a:t>
            </a:r>
          </a:p>
          <a:p>
            <a:endParaRPr kumimoji="1" lang="ja-JP" alt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a:ln>
            <a:solidFill>
              <a:schemeClr val="accent1"/>
            </a:solidFill>
          </a:ln>
        </p:spPr>
        <p:txBody>
          <a:bodyPr>
            <a:normAutofit/>
          </a:bodyPr>
          <a:lstStyle/>
          <a:p>
            <a:r>
              <a:rPr lang="ja-JP" altLang="en-US" sz="3200" b="1" dirty="0"/>
              <a:t>米ウーバー、「ライドシェア」検証を福岡で</a:t>
            </a:r>
            <a:r>
              <a:rPr lang="ja-JP" altLang="en-US" sz="3200" b="1" dirty="0" smtClean="0"/>
              <a:t>開始</a:t>
            </a:r>
            <a:r>
              <a:rPr lang="en-US" altLang="ja-JP" sz="3200" b="1" dirty="0" smtClean="0"/>
              <a:t/>
            </a:r>
            <a:br>
              <a:rPr lang="en-US" altLang="ja-JP" sz="3200" b="1" dirty="0" smtClean="0"/>
            </a:br>
            <a:r>
              <a:rPr lang="ja-JP" altLang="en-US" sz="3200" b="1" dirty="0" smtClean="0"/>
              <a:t>日経　</a:t>
            </a:r>
            <a:r>
              <a:rPr lang="en-US" altLang="ja-JP" sz="3200" dirty="0" smtClean="0"/>
              <a:t>2015/2/5 19:55</a:t>
            </a:r>
            <a:endParaRPr kumimoji="1" lang="ja-JP" altLang="en-US" sz="3200" dirty="0"/>
          </a:p>
        </p:txBody>
      </p:sp>
      <p:sp>
        <p:nvSpPr>
          <p:cNvPr id="3" name="コンテンツ プレースホルダ 2"/>
          <p:cNvSpPr>
            <a:spLocks noGrp="1"/>
          </p:cNvSpPr>
          <p:nvPr>
            <p:ph idx="1"/>
          </p:nvPr>
        </p:nvSpPr>
        <p:spPr>
          <a:xfrm>
            <a:off x="0" y="1600200"/>
            <a:ext cx="9144000" cy="4997152"/>
          </a:xfrm>
        </p:spPr>
        <p:txBody>
          <a:bodyPr>
            <a:normAutofit fontScale="70000" lnSpcReduction="20000"/>
          </a:bodyPr>
          <a:lstStyle/>
          <a:p>
            <a:r>
              <a:rPr lang="ja-JP" altLang="en-US" dirty="0"/>
              <a:t>スマートフォン（スマホ）を使った配車サービスを提供する米ウーバーテクノロジーズ（カリフォルニア州）は５日、個人が所有する自動車を共有する「ライドシェア」の検証プログラムを福岡市で始めたと発表した。九州大学などと共同で都市交通の効率化などに向けた研究を進める。運賃の発生しない検証作業と位置付け、市内や近郊を走る車から情報を集める。</a:t>
            </a:r>
          </a:p>
          <a:p>
            <a:r>
              <a:rPr lang="ja-JP" altLang="en-US" dirty="0"/>
              <a:t>　「みんなのＵｂｅｒ」の名称で始めた。一般のドライバーからプログラムへの参加者を募る。利用者はアプリで近所を走っているクルマを探し、目的地まで運んでもらうことができる。乗車時間は１回あたり</a:t>
            </a:r>
            <a:r>
              <a:rPr lang="en-US" altLang="ja-JP" dirty="0"/>
              <a:t>60</a:t>
            </a:r>
            <a:r>
              <a:rPr lang="ja-JP" altLang="en-US" dirty="0"/>
              <a:t>分以内、１週間の乗車回数が５回以下などの条件を設けた。利用料は無料。</a:t>
            </a:r>
          </a:p>
          <a:p>
            <a:r>
              <a:rPr lang="ja-JP" altLang="en-US" dirty="0"/>
              <a:t>　ドライバーは専用のアプリを使い、どこに利用者がいるかなどといった情報を得る。このアプリの起動中はウーバーに走行場所などの情報を提供し、同社は起動時間に応じて対価を払う仕組みだ。利用者の乗車の有無に関係なく対価を払い、データ収集への協力という形を徹底する。</a:t>
            </a:r>
          </a:p>
          <a:p>
            <a:r>
              <a:rPr lang="ja-JP" altLang="en-US" dirty="0"/>
              <a:t>　ウーバーは米国などで有償のライドシェアサービスを提供しているが、同じ形を取ると国内では道路運送法に抵触する可能性が高い。利用者を運んだことに対する対価が発生しない形を取り、まず学術研究を進め、認知度の向上を図りたい考えだ。</a:t>
            </a:r>
          </a:p>
          <a:p>
            <a:endParaRPr kumimoji="1" lang="ja-JP"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695999993819688E2E69A9E948DE2E6E2E0E0E2E3E7869BE2E2E2E2-DSKKZO8282205005022015TI0000-PB1-3"/>
          <p:cNvPicPr>
            <a:picLocks noChangeAspect="1" noChangeArrowheads="1"/>
          </p:cNvPicPr>
          <p:nvPr/>
        </p:nvPicPr>
        <p:blipFill>
          <a:blip r:embed="rId3" cstate="print"/>
          <a:srcRect/>
          <a:stretch>
            <a:fillRect/>
          </a:stretch>
        </p:blipFill>
        <p:spPr bwMode="auto">
          <a:xfrm>
            <a:off x="1163687" y="44624"/>
            <a:ext cx="6216625" cy="6757201"/>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t>ウーバー、中国で総力戦　スマホ配車の巨人誕生で </a:t>
            </a:r>
            <a:endParaRPr kumimoji="1" lang="ja-JP" altLang="en-US" dirty="0"/>
          </a:p>
        </p:txBody>
      </p:sp>
      <p:sp>
        <p:nvSpPr>
          <p:cNvPr id="3" name="コンテンツ プレースホルダ 2"/>
          <p:cNvSpPr>
            <a:spLocks noGrp="1"/>
          </p:cNvSpPr>
          <p:nvPr>
            <p:ph idx="1"/>
          </p:nvPr>
        </p:nvSpPr>
        <p:spPr/>
        <p:txBody>
          <a:bodyPr>
            <a:normAutofit fontScale="47500" lnSpcReduction="20000"/>
          </a:bodyPr>
          <a:lstStyle/>
          <a:p>
            <a:r>
              <a:rPr lang="ja-JP" altLang="en-US" dirty="0"/>
              <a:t>旧正月の中国で、タクシー配車アプリの快的打車は乗客に赤い封筒を配って歓迎した。中に現金が入っている昔ながらの封筒ではない。乗客のスマートフォン（スマホ）の画面上に表示されるデジタルの赤い封筒で、アプリのリピーターになってもらうべく用意した無料ポイントが入っている。</a:t>
            </a:r>
          </a:p>
          <a:p>
            <a:r>
              <a:rPr lang="ja-JP" altLang="en-US" dirty="0"/>
              <a:t>　「今後も我々の配車サービスを利用すれば、もっと赤い封筒がもらえる」。快的の共同創業者、ジョー・Ｃ・リー氏はこう話す。快的は配車したタクシーで売り上げを得ていない。過去２年間に同社がばらまいてきたのと同様、今回の無料ポイントサービスでも、同社は顧客に無料ポイントを使ってもらうために同社の持ち出しになっている。</a:t>
            </a:r>
          </a:p>
          <a:p>
            <a:r>
              <a:rPr lang="ja-JP" altLang="en-US" dirty="0"/>
              <a:t>　なぜこのようなことが起きているのか。中国ではつい最近まで、快的と、規模がやや勝る競合相手であった滴滴打車が激烈かつコスト高な競争状態に陥っていた。快的には中国の電子商取引最大手のアリババ集団、</a:t>
            </a:r>
            <a:r>
              <a:rPr lang="ja-JP" altLang="en-US" dirty="0" err="1"/>
              <a:t>滴滴には</a:t>
            </a:r>
            <a:r>
              <a:rPr lang="ja-JP" altLang="en-US" dirty="0"/>
              <a:t>中国のインターネットサービス大手の騰訊控股（テンセント）が出資。これらのスタートアップ２社は顧客の争奪戦を繰り広げ、顧客獲得の為に</a:t>
            </a:r>
            <a:r>
              <a:rPr lang="en-US" altLang="ja-JP" dirty="0"/>
              <a:t>2014</a:t>
            </a:r>
            <a:r>
              <a:rPr lang="ja-JP" altLang="en-US" dirty="0"/>
              <a:t>年前半だけで</a:t>
            </a:r>
            <a:r>
              <a:rPr lang="en-US" altLang="ja-JP" dirty="0"/>
              <a:t>24</a:t>
            </a:r>
            <a:r>
              <a:rPr lang="ja-JP" altLang="en-US" dirty="0"/>
              <a:t>億人民元（約４億ドル）を費やした。</a:t>
            </a:r>
          </a:p>
          <a:p>
            <a:r>
              <a:rPr lang="ja-JP" altLang="en-US" dirty="0"/>
              <a:t>　タクシー配車アプリを利用する中国人は１億５千万人以上にのぼり、今後スマホ利用者が増えるにつれアプリ利用者は右肩上がりで増加しそうだ。市場規模はそれだけ巨大で需要も十分とみられていたため、これら２社以外にも競合他社が多く参入した。そのうちの１社が米国の配車サービス、ウーバーテクノロジーズ。</a:t>
            </a:r>
            <a:r>
              <a:rPr lang="en-US" altLang="ja-JP" dirty="0"/>
              <a:t>2013</a:t>
            </a:r>
            <a:r>
              <a:rPr lang="ja-JP" altLang="en-US" dirty="0"/>
              <a:t>年半ばに上海に参入し今では上海以外に７都市でサービスを展開する。</a:t>
            </a:r>
          </a:p>
          <a:p>
            <a:endParaRPr kumimoji="1" lang="ja-JP" alt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t>快的と</a:t>
            </a:r>
            <a:r>
              <a:rPr lang="ja-JP" altLang="en-US" b="1" dirty="0" err="1"/>
              <a:t>滴滴</a:t>
            </a:r>
            <a:r>
              <a:rPr lang="ja-JP" altLang="en-US" b="1" dirty="0"/>
              <a:t>が合併発表、圧倒的なシェア握る</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a:t>しかし今年２月、快的と</a:t>
            </a:r>
            <a:r>
              <a:rPr lang="ja-JP" altLang="en-US" dirty="0" err="1"/>
              <a:t>滴滴</a:t>
            </a:r>
            <a:r>
              <a:rPr lang="ja-JP" altLang="en-US" dirty="0"/>
              <a:t>が合併を発表、市場に驚きが広がった。合併で業界の最強組織となる両社は市場での優位性を増し、ウーバーの中国での今後の事業展開が危ぶまれている。今後の方向性として、ウーバーは中国の同業他社との合併を視野に入れる可能性もある。</a:t>
            </a:r>
          </a:p>
          <a:p>
            <a:r>
              <a:rPr lang="ja-JP" altLang="en-US" dirty="0"/>
              <a:t>　ウーバーが中国に参入したときには、同社はすでに競争に乗り遅れ後発組に甘んじていた。</a:t>
            </a:r>
            <a:r>
              <a:rPr lang="en-US" altLang="ja-JP" dirty="0"/>
              <a:t>2012</a:t>
            </a:r>
            <a:r>
              <a:rPr lang="ja-JP" altLang="en-US" dirty="0"/>
              <a:t>年に事業を開始した快的と</a:t>
            </a:r>
            <a:r>
              <a:rPr lang="ja-JP" altLang="en-US" dirty="0" err="1"/>
              <a:t>滴滴</a:t>
            </a:r>
            <a:r>
              <a:rPr lang="ja-JP" altLang="en-US" dirty="0"/>
              <a:t>は１日の配車回数が</a:t>
            </a:r>
            <a:r>
              <a:rPr lang="en-US" altLang="ja-JP" dirty="0"/>
              <a:t>600</a:t>
            </a:r>
            <a:r>
              <a:rPr lang="ja-JP" altLang="en-US" dirty="0"/>
              <a:t>万回にのぼると主張する。一方のウーバーは全世界でも、昨年終盤ごろの１日の配車回数は</a:t>
            </a:r>
            <a:r>
              <a:rPr lang="en-US" altLang="ja-JP" dirty="0"/>
              <a:t>100</a:t>
            </a:r>
            <a:r>
              <a:rPr lang="ja-JP" altLang="en-US" dirty="0"/>
              <a:t>万回にとどまる。調査会社、アナリシス・インターナショナルの昨年</a:t>
            </a:r>
            <a:r>
              <a:rPr lang="en-US" altLang="ja-JP" dirty="0"/>
              <a:t>11</a:t>
            </a:r>
            <a:r>
              <a:rPr lang="ja-JP" altLang="en-US" dirty="0"/>
              <a:t>月の調査によると、滴滴と快的は市場の</a:t>
            </a:r>
            <a:r>
              <a:rPr lang="en-US" altLang="ja-JP" dirty="0"/>
              <a:t>99</a:t>
            </a:r>
            <a:r>
              <a:rPr lang="ja-JP" altLang="en-US" dirty="0"/>
              <a:t>％を手中に収めており、滴滴が</a:t>
            </a:r>
            <a:r>
              <a:rPr lang="en-US" altLang="ja-JP" dirty="0"/>
              <a:t>55</a:t>
            </a:r>
            <a:r>
              <a:rPr lang="ja-JP" altLang="en-US" dirty="0"/>
              <a:t>％、快的が</a:t>
            </a:r>
            <a:r>
              <a:rPr lang="en-US" altLang="ja-JP" dirty="0"/>
              <a:t>45</a:t>
            </a:r>
            <a:r>
              <a:rPr lang="ja-JP" altLang="en-US" dirty="0"/>
              <a:t>％となっている。</a:t>
            </a:r>
          </a:p>
          <a:p>
            <a:endParaRPr kumimoji="1" lang="ja-JP" alt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t>ウーバー、中国で総力戦　スマホ配車の巨人誕生で </a:t>
            </a:r>
            <a:endParaRPr kumimoji="1" lang="ja-JP" altLang="en-US" dirty="0"/>
          </a:p>
        </p:txBody>
      </p:sp>
      <p:sp>
        <p:nvSpPr>
          <p:cNvPr id="3" name="コンテンツ プレースホルダ 2"/>
          <p:cNvSpPr>
            <a:spLocks noGrp="1"/>
          </p:cNvSpPr>
          <p:nvPr>
            <p:ph idx="1"/>
          </p:nvPr>
        </p:nvSpPr>
        <p:spPr/>
        <p:txBody>
          <a:bodyPr>
            <a:normAutofit fontScale="47500" lnSpcReduction="20000"/>
          </a:bodyPr>
          <a:lstStyle/>
          <a:p>
            <a:r>
              <a:rPr lang="ja-JP" altLang="en-US" dirty="0"/>
              <a:t>ところが、ウーバーは外国人駐在員やビジネスでの利用者、より快適なタクシーを求める人々の間で急速に人気が出てきた。快的と</a:t>
            </a:r>
            <a:r>
              <a:rPr lang="ja-JP" altLang="en-US" dirty="0" err="1"/>
              <a:t>滴滴</a:t>
            </a:r>
            <a:r>
              <a:rPr lang="ja-JP" altLang="en-US" dirty="0"/>
              <a:t>がお互いを出し抜こうとして、ウーバーを気にもとめていなかった時期に、ウーバーにはもう少しシェアを広げるチャンスがあったはずだった。さらに、サンフランシスコを拠点とするウーバーは昨年</a:t>
            </a:r>
            <a:r>
              <a:rPr lang="en-US" altLang="ja-JP" dirty="0"/>
              <a:t>12</a:t>
            </a:r>
            <a:r>
              <a:rPr lang="ja-JP" altLang="en-US" dirty="0"/>
              <a:t>月、中国インターネット検索最大手の百度（バイドゥ）と戦略的な投資関係を結ぶと発表、もう一つ後ろ盾を得た。</a:t>
            </a:r>
          </a:p>
          <a:p>
            <a:r>
              <a:rPr lang="ja-JP" altLang="en-US" dirty="0"/>
              <a:t>　このようななか突然、快的と</a:t>
            </a:r>
            <a:r>
              <a:rPr lang="ja-JP" altLang="en-US" dirty="0" err="1"/>
              <a:t>滴滴</a:t>
            </a:r>
            <a:r>
              <a:rPr lang="ja-JP" altLang="en-US" dirty="0"/>
              <a:t>の泥仕合に終止符が打たれた。合併は</a:t>
            </a:r>
            <a:r>
              <a:rPr lang="en-US" altLang="ja-JP" dirty="0"/>
              <a:t>2</a:t>
            </a:r>
            <a:r>
              <a:rPr lang="ja-JP" altLang="en-US" dirty="0"/>
              <a:t>月に発表され現在も最後の詰めが行われているが、合併により快的と</a:t>
            </a:r>
            <a:r>
              <a:rPr lang="ja-JP" altLang="en-US" dirty="0" err="1"/>
              <a:t>滴滴</a:t>
            </a:r>
            <a:r>
              <a:rPr lang="ja-JP" altLang="en-US" dirty="0"/>
              <a:t>は市場をほぼ独占することになる。さらに重要なのは、両社が多額の費用と労力で消耗してきた顧客争奪戦から解放されるという点だ。</a:t>
            </a:r>
          </a:p>
          <a:p>
            <a:r>
              <a:rPr lang="ja-JP" altLang="en-US" dirty="0"/>
              <a:t>スマホで配車を受けられるウーバーのアプリ画面（</a:t>
            </a:r>
            <a:r>
              <a:rPr lang="en-US" altLang="ja-JP" dirty="0"/>
              <a:t>2014</a:t>
            </a:r>
            <a:r>
              <a:rPr lang="ja-JP" altLang="en-US" dirty="0"/>
              <a:t>年</a:t>
            </a:r>
            <a:r>
              <a:rPr lang="en-US" altLang="ja-JP" dirty="0"/>
              <a:t>10</a:t>
            </a:r>
            <a:r>
              <a:rPr lang="ja-JP" altLang="en-US" dirty="0"/>
              <a:t>月、ニューヨーク）＝共同</a:t>
            </a:r>
          </a:p>
          <a:p>
            <a:r>
              <a:rPr lang="ja-JP" altLang="en-US" dirty="0"/>
              <a:t>　合併に危機感を強めたウーバーは新たな戦略を模索し始めたようだ。香港紙サウスチャイナ・モーニング・ポストの報道によれば、ウーバーは中国で同社と同じように高級車の配車サービスを提供する易到用車と合併に向けた協議に入っているという。百度は両社に出資しており、協議を仲介していると報じられている。</a:t>
            </a:r>
          </a:p>
          <a:p>
            <a:r>
              <a:rPr lang="ja-JP" altLang="en-US" dirty="0"/>
              <a:t>　「ウーバーは昨年の参入以来、中国本土で市場シェアの拡大に失敗した。ゆえに中国で力をもつ企業との協力関係は市場での基盤の確保に有効となるだろう」と同記事は指摘する。易到用車は規制当局に対し、快的と</a:t>
            </a:r>
            <a:r>
              <a:rPr lang="ja-JP" altLang="en-US" dirty="0" err="1"/>
              <a:t>滴滴</a:t>
            </a:r>
            <a:r>
              <a:rPr lang="ja-JP" altLang="en-US" dirty="0"/>
              <a:t>の合併に関して独占禁止の不服申し立てを行った。ただ、両社とも利益を十分に得ていないため、合併は認められそうだ。</a:t>
            </a:r>
          </a:p>
          <a:p>
            <a:endParaRPr kumimoji="1" lang="ja-JP" alt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t>互いの得意分野に入り始めたプレーヤー</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en-US" dirty="0"/>
              <a:t>もともと、ウーバーは快的や滴滴とは違う独自路線を進んでいた。快的や滴滴が（補助金を出す形で）タクシーの無料配車に特化してきたのに対し、ウーバーは高級車のハイヤーサービスを提供してきた。しかし両者は急速にお互いの得意分野にも入り込み始めている。快的と</a:t>
            </a:r>
            <a:r>
              <a:rPr lang="ja-JP" altLang="en-US" dirty="0" err="1"/>
              <a:t>滴滴</a:t>
            </a:r>
            <a:r>
              <a:rPr lang="ja-JP" altLang="en-US" dirty="0"/>
              <a:t>は昨年リムジンサービスを開始した一方、ウーバーも米国でウーバーＸとして提供するサービスに似た、低料金ながらタクシーとは違う配車サービスを進めようとしている。</a:t>
            </a:r>
          </a:p>
          <a:p>
            <a:r>
              <a:rPr lang="ja-JP" altLang="en-US" dirty="0"/>
              <a:t>　ウーバーによると、中国でも上海のような大都市なら呼び出しから平均６分以内に到着できるくらいの事業規模はあるという。しかし、新たに誕生した巨大企業は約</a:t>
            </a:r>
            <a:r>
              <a:rPr lang="en-US" altLang="ja-JP" dirty="0"/>
              <a:t>360</a:t>
            </a:r>
            <a:r>
              <a:rPr lang="ja-JP" altLang="en-US" dirty="0"/>
              <a:t>都市で</a:t>
            </a:r>
            <a:r>
              <a:rPr lang="en-US" altLang="ja-JP" dirty="0"/>
              <a:t>100</a:t>
            </a:r>
            <a:r>
              <a:rPr lang="ja-JP" altLang="en-US" dirty="0"/>
              <a:t>万人以上の運転手を抱えるとしており、この勢力との競争は厳しい（ウーバーによると米国内で</a:t>
            </a:r>
            <a:r>
              <a:rPr lang="en-US" altLang="ja-JP" dirty="0"/>
              <a:t>12</a:t>
            </a:r>
            <a:r>
              <a:rPr lang="ja-JP" altLang="en-US" dirty="0"/>
              <a:t>月の運転者数は</a:t>
            </a:r>
            <a:r>
              <a:rPr lang="en-US" altLang="ja-JP" dirty="0"/>
              <a:t>16</a:t>
            </a:r>
            <a:r>
              <a:rPr lang="ja-JP" altLang="en-US" dirty="0"/>
              <a:t>万人だった）。</a:t>
            </a:r>
          </a:p>
          <a:p>
            <a:r>
              <a:rPr lang="ja-JP" altLang="en-US" dirty="0"/>
              <a:t>　「快的／</a:t>
            </a:r>
            <a:r>
              <a:rPr lang="ja-JP" altLang="en-US" dirty="0" err="1"/>
              <a:t>滴滴</a:t>
            </a:r>
            <a:r>
              <a:rPr lang="ja-JP" altLang="en-US" dirty="0"/>
              <a:t>のネットワークがもつ影響は極めて顕著だ」。ＧＧＶキャピタルのパートナーで東南アジアに浸透するタクシー配車サービス「グラブタクシー」の取締役会メンバーでもあるフー・ジーシュン氏はこう話す。「利用者、運転手ともにあれだけ高いシェアがあれば、配車してもらえる可能性はずっと高まる。しかも利用者は往々にして黒塗りの車かどうかはあまり気にしない。ただ車が必要なだけ。急いでいるわけだから」</a:t>
            </a:r>
          </a:p>
          <a:p>
            <a:r>
              <a:rPr lang="ja-JP" altLang="en-US" dirty="0"/>
              <a:t>　快的と</a:t>
            </a:r>
            <a:r>
              <a:rPr lang="ja-JP" altLang="en-US" dirty="0" err="1"/>
              <a:t>滴滴</a:t>
            </a:r>
            <a:r>
              <a:rPr lang="ja-JP" altLang="en-US" dirty="0"/>
              <a:t>の利用者は高級車の配車には興味がないかもしれないが、両社が利益をあげようとするなら高級車の配車サービスでも成功する必要がある。両社はまず巨大な利用者市場の確保に動き、収益化は先送りしてきた。</a:t>
            </a:r>
          </a:p>
          <a:p>
            <a:endParaRPr kumimoji="1" lang="ja-JP" alt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t>ウーバー、中国で総力戦　スマホ配車の巨人誕生で </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en-US" dirty="0"/>
              <a:t>両社が「ゼロサムゲーム」の束縛から解放された今、市内のバス運行や相乗り型サービス、その他の交通手段の選択肢を提供するような有料サービスに対し両社が数十億ドルを投資するような将来像を快的のリー氏は描いている。リー氏は運転中でない運転手の活用法も模索中だ。いわば、オンデマンドの運転手指名サービスだ。</a:t>
            </a:r>
          </a:p>
          <a:p>
            <a:r>
              <a:rPr lang="ja-JP" altLang="en-US" dirty="0"/>
              <a:t>　「例えば、あなたが自分で運転してバーへ行き、帰りにはあなたと車の両方を迎えに来てほしいとき、我々ほどの運転手層があれば、そんな需要にもこたえられる」とリー氏は言う。「これまでの激しい競合のせいで、こうしたサービスにはまだ手がまわっていない」（ちなみに、運転手は小さなスクーターを一緒に持って行き、客を降ろした後はスクーターで戻ることになる）。</a:t>
            </a:r>
          </a:p>
          <a:p>
            <a:r>
              <a:rPr lang="ja-JP" altLang="en-US" dirty="0"/>
              <a:t>　ウーバーが勢いのある地元の主要企業に押され気味なのは中国だけではない。市場シェア</a:t>
            </a:r>
            <a:r>
              <a:rPr lang="en-US" altLang="ja-JP" dirty="0"/>
              <a:t>70</a:t>
            </a:r>
            <a:r>
              <a:rPr lang="ja-JP" altLang="en-US" dirty="0"/>
              <a:t>％と表明しているインドのオラキャブは今月、小型タクシーの配車アプリ、タクシー・フォー・シュアを立ち上げて先手を打ち、配車台数を</a:t>
            </a:r>
            <a:r>
              <a:rPr lang="en-US" altLang="ja-JP" dirty="0"/>
              <a:t>15</a:t>
            </a:r>
            <a:r>
              <a:rPr lang="ja-JP" altLang="en-US" dirty="0"/>
              <a:t>％伸ばした。</a:t>
            </a:r>
          </a:p>
          <a:p>
            <a:endParaRPr kumimoji="1" lang="ja-JP" alt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t>勝機は各市場に配慮したサービス</a:t>
            </a:r>
            <a:endParaRPr kumimoji="1" lang="ja-JP" altLang="en-US" dirty="0"/>
          </a:p>
        </p:txBody>
      </p:sp>
      <p:sp>
        <p:nvSpPr>
          <p:cNvPr id="3" name="コンテンツ プレースホルダ 2"/>
          <p:cNvSpPr>
            <a:spLocks noGrp="1"/>
          </p:cNvSpPr>
          <p:nvPr>
            <p:ph idx="1"/>
          </p:nvPr>
        </p:nvSpPr>
        <p:spPr/>
        <p:txBody>
          <a:bodyPr>
            <a:normAutofit fontScale="47500" lnSpcReduction="20000"/>
          </a:bodyPr>
          <a:lstStyle/>
          <a:p>
            <a:r>
              <a:rPr lang="ja-JP" altLang="en-US" dirty="0"/>
              <a:t>ウーバーは世界ブランドになれるのだろうか。各地の地元企業は無理だと考えるようだ。地元企業側は新興市場における微妙な違いを指摘する。特に発展途上国・地域では自動車の保有率が低く、運転手を確保する手だてが米国とは異なる。地元企業は大衆層を対象にタクシーやトゥクトゥクといった安価なサービスから事業を始めようとするのに対し、ウーバーはきちんとした車でのサービスに注力する。</a:t>
            </a:r>
          </a:p>
          <a:p>
            <a:r>
              <a:rPr lang="ja-JP" altLang="en-US" dirty="0"/>
              <a:t>　中国では、タクシー配車サービスは政府と緊密な協力関係を築いており、サービスの成功には政府の助力があるという。さらに、スマホ利用者は爆発的に増えているがクレジットカード利用者は限られるような地域では、決済方法は柔軟な対応が求められる。快的と滴滴では利用者がアリババ傘下の支付宝（アリペイ）や米国のウィーペイといったオンライン決済サービスが利用できるほか、オラキャブは現金払いも可能だ。</a:t>
            </a:r>
          </a:p>
          <a:p>
            <a:r>
              <a:rPr lang="ja-JP" altLang="en-US" dirty="0"/>
              <a:t>　ウーバーは中国事業を始めた当初、クレジットカード決済を採用していたが顧客の求めに応じてアリペイを追加した。同社はさらに地図アプリをグーグルから百度に変更した。同社が地元企業の提供する決済や地図アプリを採用したのは初めてだ、と同社のアジア事業トップ、アレン・ペン氏は９月に語っている。</a:t>
            </a:r>
          </a:p>
          <a:p>
            <a:r>
              <a:rPr lang="ja-JP" altLang="en-US" dirty="0"/>
              <a:t>　「こうしたことが、我々の成長の促進剤となっている」とペン氏は話す。「我々はウーバーが利用者にとってできるだけ簡単で自然なものになってほしいと考えている。世界の広範囲の市場に進出するにつれ、ますます骨が折れるようになってきているがやりがいはある」</a:t>
            </a:r>
          </a:p>
          <a:p>
            <a:r>
              <a:rPr lang="ja-JP" altLang="en-US" dirty="0"/>
              <a:t>　中国市場はあまりに広大なため、ウーバーは今後、提携関係を結ぶ可能性のある易到用車の協力も得て、高級車の配車サービスに特化すれば事業は成功するかもしれない。しかし、大衆層にも食い込みたいと考えるのなら、ウーバーは「相当な覚悟が必要だ」とリー氏は指摘する。「我々の市場の大衆層は強大だ。今回の合併を経て、彼らの批評眼はさらに増すだろう」</a:t>
            </a:r>
          </a:p>
          <a:p>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9125</Words>
  <Application>Microsoft Office PowerPoint</Application>
  <PresentationFormat>画面に合わせる (4:3)</PresentationFormat>
  <Paragraphs>523</Paragraphs>
  <Slides>98</Slides>
  <Notes>98</Notes>
  <HiddenSlides>0</HiddenSlides>
  <MMClips>0</MMClips>
  <ScaleCrop>false</ScaleCrop>
  <HeadingPairs>
    <vt:vector size="4" baseType="variant">
      <vt:variant>
        <vt:lpstr>テーマ</vt:lpstr>
      </vt:variant>
      <vt:variant>
        <vt:i4>1</vt:i4>
      </vt:variant>
      <vt:variant>
        <vt:lpstr>スライド タイトル</vt:lpstr>
      </vt:variant>
      <vt:variant>
        <vt:i4>98</vt:i4>
      </vt:variant>
    </vt:vector>
  </HeadingPairs>
  <TitlesOfParts>
    <vt:vector size="99" baseType="lpstr">
      <vt:lpstr>Office テーマ</vt:lpstr>
      <vt:lpstr>観光交通⑫～⑭</vt:lpstr>
      <vt:lpstr>ロンドンタクシー事情視察旅行</vt:lpstr>
      <vt:lpstr>ロンドンタクシー事情</vt:lpstr>
      <vt:lpstr>ロンドンのタクシー業界 （The licensed taxi trade）</vt:lpstr>
      <vt:lpstr>下記図表はロンドン交通力資料に出ているタクシードライバー試験合格にかかる年月の推移表です。これを見ても問題視されていることが理解できます。その原因の一つに、ITに依存しない地理試験があると認識されているようです。</vt:lpstr>
      <vt:lpstr>ミニ・キャブ誕生以前</vt:lpstr>
      <vt:lpstr>ミニ・キャブ誕生</vt:lpstr>
      <vt:lpstr>Mini-Cab（private hire vehicle）</vt:lpstr>
      <vt:lpstr>機能分化したブラックキャブビジネス</vt:lpstr>
      <vt:lpstr>機能分化していても重なっている</vt:lpstr>
      <vt:lpstr>ロンドンのタクシー予約アプリ http://www.tfl.gov.uk/modes/taxis-and-minicabs/taxi-and-minicab-apps</vt:lpstr>
      <vt:lpstr>スライド 12</vt:lpstr>
      <vt:lpstr>スライド 13</vt:lpstr>
      <vt:lpstr>a third party概念の芽生え</vt:lpstr>
      <vt:lpstr>日本の場合</vt:lpstr>
      <vt:lpstr>スライド 16</vt:lpstr>
      <vt:lpstr>Hailo、Maaxi、Uberの違い ～本質の違いはない～</vt:lpstr>
      <vt:lpstr>Russell Hall, former black cab driver and founder of the Hailo app</vt:lpstr>
      <vt:lpstr>間際予約　</vt:lpstr>
      <vt:lpstr>a ride sharing appの発想 （BBC放送）</vt:lpstr>
      <vt:lpstr>Maaxi</vt:lpstr>
      <vt:lpstr>乗合と貸切の融合 停車場・時刻表方式の終焉</vt:lpstr>
      <vt:lpstr>Prices are determined by how many people the passenger shares with, affecting their journey time</vt:lpstr>
      <vt:lpstr>ブラックキャブ</vt:lpstr>
      <vt:lpstr>ミニキャブ　 Private　Hiered　Vehiclesの俗称</vt:lpstr>
      <vt:lpstr>チームネクストの視察目的</vt:lpstr>
      <vt:lpstr>事前の知識</vt:lpstr>
      <vt:lpstr>スライド 28</vt:lpstr>
      <vt:lpstr>視察時期等</vt:lpstr>
      <vt:lpstr>Uber versus black cabs:  Battle lines draw 8 June 2014 Last updated at 23:12  http://www.bbc.com/news/technology-27733971</vt:lpstr>
      <vt:lpstr>スライド 31</vt:lpstr>
      <vt:lpstr>Uber boss Travis Kalanick: I'm no bully  3 October 2014 Last updated at 12:22  http://www.bbc.com/news/technology-29475059</vt:lpstr>
      <vt:lpstr>スライド 33</vt:lpstr>
      <vt:lpstr>スライド 34</vt:lpstr>
      <vt:lpstr>英国　赤旗法（19世紀） 自動車産業発達に支障、独仏に遅れた</vt:lpstr>
      <vt:lpstr>スライド 36</vt:lpstr>
      <vt:lpstr>東京タクシー協会の視察</vt:lpstr>
      <vt:lpstr>ロンドン合宿報告</vt:lpstr>
      <vt:lpstr>空港送迎サービス</vt:lpstr>
      <vt:lpstr>人流・観光研究所ブログ</vt:lpstr>
      <vt:lpstr>英国と日本の公共交通の考え方</vt:lpstr>
      <vt:lpstr>ブログから</vt:lpstr>
      <vt:lpstr>つづき</vt:lpstr>
      <vt:lpstr>「流し（street‐hiring）」と配車アプリ</vt:lpstr>
      <vt:lpstr>外国人旅行者と配車アプリ</vt:lpstr>
      <vt:lpstr>人流のサードパーティ</vt:lpstr>
      <vt:lpstr>Ｕｂｅｒがなげかけたもの （作成中）</vt:lpstr>
      <vt:lpstr>サンフランシスコの売上げが そのタクシー市場全体を上回る？Uberが最新数値を公開</vt:lpstr>
      <vt:lpstr>スライド 49</vt:lpstr>
      <vt:lpstr>スライド 50</vt:lpstr>
      <vt:lpstr>The Uberpreneur: How An Uber Driver Makes $252,000 A Year http://www.forbes.com/sites/jonyoushaei/2015/02/04/the-uberpreneur-how-an-uber-driver-makes-252000-a-year/</vt:lpstr>
      <vt:lpstr>スライド 52</vt:lpstr>
      <vt:lpstr>スライド 53</vt:lpstr>
      <vt:lpstr>スライド 54</vt:lpstr>
      <vt:lpstr>スライド 55</vt:lpstr>
      <vt:lpstr>New Uber Funding Round Could Value the Company at $25 Billion November 7, 2014, 2:59 PM PST http://recode.net/2014/11/07/new-uber-funding-round-could-value-the-company-at-25-billion/</vt:lpstr>
      <vt:lpstr>Maaxi</vt:lpstr>
      <vt:lpstr>Maaxi app aims to help black cabs counter rise of Uber</vt:lpstr>
      <vt:lpstr>乗合と貸切の融合 停車場・時刻表方式の終焉</vt:lpstr>
      <vt:lpstr>Prices are determined by how many people the passenger shares with, affecting their journey time</vt:lpstr>
      <vt:lpstr>スライド 61</vt:lpstr>
      <vt:lpstr>スライド 62</vt:lpstr>
      <vt:lpstr>Judge overturns Uber ride-sharing ban in Germany</vt:lpstr>
      <vt:lpstr>スライド 64</vt:lpstr>
      <vt:lpstr>スライド 65</vt:lpstr>
      <vt:lpstr>London protests</vt:lpstr>
      <vt:lpstr>8 September 2014  Uber hires lobbyist after German ban</vt:lpstr>
      <vt:lpstr>Battle</vt:lpstr>
      <vt:lpstr>Barcelona cab drivers strike in protest at Uber in July this year</vt:lpstr>
      <vt:lpstr>スライド 70</vt:lpstr>
      <vt:lpstr>Expansion</vt:lpstr>
      <vt:lpstr>1 August 2014  Uber app 'competing unfairly', Margaret Hodge claims</vt:lpstr>
      <vt:lpstr>スライド 73</vt:lpstr>
      <vt:lpstr>スライド 74</vt:lpstr>
      <vt:lpstr>'Corporate greed'</vt:lpstr>
      <vt:lpstr>スライド 76</vt:lpstr>
      <vt:lpstr>5 February 2013 Hailo - cabbies and capitalists</vt:lpstr>
      <vt:lpstr>スライド 78</vt:lpstr>
      <vt:lpstr>スライド 79</vt:lpstr>
      <vt:lpstr>スライド 80</vt:lpstr>
      <vt:lpstr>スライド 81</vt:lpstr>
      <vt:lpstr>スライド 82</vt:lpstr>
      <vt:lpstr>スライド 83</vt:lpstr>
      <vt:lpstr>スライド 84</vt:lpstr>
      <vt:lpstr>車載分野UberとSpotifyが提携</vt:lpstr>
      <vt:lpstr>UberとSpotify、提携を発表--車内音楽サービスを10都市で提供へ</vt:lpstr>
      <vt:lpstr>Uberの「価格決めアルゴリズム」が非難されるべきではない理由（上）</vt:lpstr>
      <vt:lpstr>Uberの個人情報問題</vt:lpstr>
      <vt:lpstr>Uber　福岡のライドシェア</vt:lpstr>
      <vt:lpstr>スライド 90</vt:lpstr>
      <vt:lpstr>米ウーバー、「ライドシェア」検証を福岡で開始 日経　2015/2/5 19:55</vt:lpstr>
      <vt:lpstr>スライド 92</vt:lpstr>
      <vt:lpstr>ウーバー、中国で総力戦　スマホ配車の巨人誕生で </vt:lpstr>
      <vt:lpstr>快的と滴滴が合併発表、圧倒的なシェア握る</vt:lpstr>
      <vt:lpstr>ウーバー、中国で総力戦　スマホ配車の巨人誕生で </vt:lpstr>
      <vt:lpstr>互いの得意分野に入り始めたプレーヤー</vt:lpstr>
      <vt:lpstr>ウーバー、中国で総力戦　スマホ配車の巨人誕生で </vt:lpstr>
      <vt:lpstr>勝機は各市場に配慮したサービス</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観光交通⑫～⑭</dc:title>
  <dc:creator>owner</dc:creator>
  <cp:lastModifiedBy>owner</cp:lastModifiedBy>
  <cp:revision>3</cp:revision>
  <dcterms:created xsi:type="dcterms:W3CDTF">2015-06-12T23:28:56Z</dcterms:created>
  <dcterms:modified xsi:type="dcterms:W3CDTF">2015-07-01T09:56:10Z</dcterms:modified>
</cp:coreProperties>
</file>