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309" r:id="rId8"/>
    <p:sldId id="310" r:id="rId9"/>
    <p:sldId id="262" r:id="rId10"/>
    <p:sldId id="263" r:id="rId11"/>
    <p:sldId id="264" r:id="rId12"/>
    <p:sldId id="267" r:id="rId13"/>
    <p:sldId id="268" r:id="rId14"/>
    <p:sldId id="270" r:id="rId15"/>
    <p:sldId id="271" r:id="rId16"/>
    <p:sldId id="272" r:id="rId17"/>
    <p:sldId id="273" r:id="rId18"/>
    <p:sldId id="290" r:id="rId19"/>
    <p:sldId id="265" r:id="rId20"/>
    <p:sldId id="293" r:id="rId21"/>
    <p:sldId id="276" r:id="rId22"/>
    <p:sldId id="277" r:id="rId23"/>
    <p:sldId id="278" r:id="rId24"/>
    <p:sldId id="279" r:id="rId25"/>
    <p:sldId id="280" r:id="rId26"/>
    <p:sldId id="281" r:id="rId27"/>
    <p:sldId id="282" r:id="rId28"/>
    <p:sldId id="283" r:id="rId29"/>
    <p:sldId id="291" r:id="rId30"/>
    <p:sldId id="292" r:id="rId31"/>
    <p:sldId id="294" r:id="rId32"/>
    <p:sldId id="301" r:id="rId33"/>
    <p:sldId id="284" r:id="rId34"/>
    <p:sldId id="311" r:id="rId35"/>
    <p:sldId id="302" r:id="rId36"/>
    <p:sldId id="303" r:id="rId37"/>
    <p:sldId id="296" r:id="rId38"/>
    <p:sldId id="297" r:id="rId39"/>
    <p:sldId id="298" r:id="rId40"/>
    <p:sldId id="295" r:id="rId41"/>
    <p:sldId id="304" r:id="rId42"/>
    <p:sldId id="305" r:id="rId43"/>
    <p:sldId id="306" r:id="rId44"/>
    <p:sldId id="307" r:id="rId45"/>
    <p:sldId id="308" r:id="rId46"/>
    <p:sldId id="285" r:id="rId47"/>
    <p:sldId id="286"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25877"/>
    </p:cViewPr>
  </p:outlineViewPr>
  <p:notesTextViewPr>
    <p:cViewPr>
      <p:scale>
        <a:sx n="100" d="100"/>
        <a:sy n="100" d="100"/>
      </p:scale>
      <p:origin x="0" y="0"/>
    </p:cViewPr>
  </p:notesTextViewPr>
  <p:sorterViewPr>
    <p:cViewPr>
      <p:scale>
        <a:sx n="155" d="100"/>
        <a:sy n="155" d="100"/>
      </p:scale>
      <p:origin x="0" y="192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41F52-0182-4179-9011-A46B65483A49}" type="datetimeFigureOut">
              <a:rPr kumimoji="1" lang="ja-JP" altLang="en-US" smtClean="0"/>
              <a:pPr/>
              <a:t>2015/7/3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9EE62-7F5F-485D-9E6A-7E8724F0E9ED}" type="slidenum">
              <a:rPr kumimoji="1" lang="ja-JP" altLang="en-US" smtClean="0"/>
              <a:pPr/>
              <a:t>&lt;#&gt;</a:t>
            </a:fld>
            <a:endParaRPr kumimoji="1" lang="ja-JP" altLang="en-US"/>
          </a:p>
        </p:txBody>
      </p:sp>
    </p:spTree>
    <p:extLst>
      <p:ext uri="{BB962C8B-B14F-4D97-AF65-F5344CB8AC3E}">
        <p14:creationId xmlns:p14="http://schemas.microsoft.com/office/powerpoint/2010/main" xmlns="" val="375798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1</a:t>
            </a:fld>
            <a:endParaRPr kumimoji="1" lang="ja-JP" altLang="en-US"/>
          </a:p>
        </p:txBody>
      </p:sp>
    </p:spTree>
    <p:extLst>
      <p:ext uri="{BB962C8B-B14F-4D97-AF65-F5344CB8AC3E}">
        <p14:creationId xmlns:p14="http://schemas.microsoft.com/office/powerpoint/2010/main" xmlns="" val="248622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10</a:t>
            </a:fld>
            <a:endParaRPr kumimoji="1" lang="ja-JP" altLang="en-US"/>
          </a:p>
        </p:txBody>
      </p:sp>
    </p:spTree>
    <p:extLst>
      <p:ext uri="{BB962C8B-B14F-4D97-AF65-F5344CB8AC3E}">
        <p14:creationId xmlns:p14="http://schemas.microsoft.com/office/powerpoint/2010/main" xmlns="" val="410561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11</a:t>
            </a:fld>
            <a:endParaRPr kumimoji="1" lang="ja-JP" altLang="en-US"/>
          </a:p>
        </p:txBody>
      </p:sp>
    </p:spTree>
    <p:extLst>
      <p:ext uri="{BB962C8B-B14F-4D97-AF65-F5344CB8AC3E}">
        <p14:creationId xmlns:p14="http://schemas.microsoft.com/office/powerpoint/2010/main" xmlns="" val="70731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12</a:t>
            </a:fld>
            <a:endParaRPr kumimoji="1" lang="ja-JP" altLang="en-US"/>
          </a:p>
        </p:txBody>
      </p:sp>
    </p:spTree>
    <p:extLst>
      <p:ext uri="{BB962C8B-B14F-4D97-AF65-F5344CB8AC3E}">
        <p14:creationId xmlns:p14="http://schemas.microsoft.com/office/powerpoint/2010/main" xmlns="" val="188741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13</a:t>
            </a:fld>
            <a:endParaRPr kumimoji="1" lang="ja-JP" altLang="en-US"/>
          </a:p>
        </p:txBody>
      </p:sp>
    </p:spTree>
    <p:extLst>
      <p:ext uri="{BB962C8B-B14F-4D97-AF65-F5344CB8AC3E}">
        <p14:creationId xmlns:p14="http://schemas.microsoft.com/office/powerpoint/2010/main" xmlns="" val="1776217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14</a:t>
            </a:fld>
            <a:endParaRPr kumimoji="1" lang="ja-JP" altLang="en-US"/>
          </a:p>
        </p:txBody>
      </p:sp>
    </p:spTree>
    <p:extLst>
      <p:ext uri="{BB962C8B-B14F-4D97-AF65-F5344CB8AC3E}">
        <p14:creationId xmlns:p14="http://schemas.microsoft.com/office/powerpoint/2010/main" xmlns="" val="429085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15</a:t>
            </a:fld>
            <a:endParaRPr kumimoji="1" lang="ja-JP" altLang="en-US"/>
          </a:p>
        </p:txBody>
      </p:sp>
    </p:spTree>
    <p:extLst>
      <p:ext uri="{BB962C8B-B14F-4D97-AF65-F5344CB8AC3E}">
        <p14:creationId xmlns:p14="http://schemas.microsoft.com/office/powerpoint/2010/main" xmlns="" val="37180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16</a:t>
            </a:fld>
            <a:endParaRPr kumimoji="1" lang="ja-JP" altLang="en-US"/>
          </a:p>
        </p:txBody>
      </p:sp>
    </p:spTree>
    <p:extLst>
      <p:ext uri="{BB962C8B-B14F-4D97-AF65-F5344CB8AC3E}">
        <p14:creationId xmlns:p14="http://schemas.microsoft.com/office/powerpoint/2010/main" xmlns="" val="20265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17</a:t>
            </a:fld>
            <a:endParaRPr kumimoji="1" lang="ja-JP" altLang="en-US"/>
          </a:p>
        </p:txBody>
      </p:sp>
    </p:spTree>
    <p:extLst>
      <p:ext uri="{BB962C8B-B14F-4D97-AF65-F5344CB8AC3E}">
        <p14:creationId xmlns:p14="http://schemas.microsoft.com/office/powerpoint/2010/main" xmlns="" val="3230852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18</a:t>
            </a:fld>
            <a:endParaRPr kumimoji="1" lang="ja-JP" altLang="en-US"/>
          </a:p>
        </p:txBody>
      </p:sp>
    </p:spTree>
    <p:extLst>
      <p:ext uri="{BB962C8B-B14F-4D97-AF65-F5344CB8AC3E}">
        <p14:creationId xmlns:p14="http://schemas.microsoft.com/office/powerpoint/2010/main" xmlns="" val="285801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19</a:t>
            </a:fld>
            <a:endParaRPr kumimoji="1" lang="ja-JP" altLang="en-US"/>
          </a:p>
        </p:txBody>
      </p:sp>
    </p:spTree>
    <p:extLst>
      <p:ext uri="{BB962C8B-B14F-4D97-AF65-F5344CB8AC3E}">
        <p14:creationId xmlns:p14="http://schemas.microsoft.com/office/powerpoint/2010/main" xmlns="" val="116226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2</a:t>
            </a:fld>
            <a:endParaRPr kumimoji="1" lang="ja-JP" altLang="en-US"/>
          </a:p>
        </p:txBody>
      </p:sp>
    </p:spTree>
    <p:extLst>
      <p:ext uri="{BB962C8B-B14F-4D97-AF65-F5344CB8AC3E}">
        <p14:creationId xmlns:p14="http://schemas.microsoft.com/office/powerpoint/2010/main" xmlns="" val="89670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20</a:t>
            </a:fld>
            <a:endParaRPr kumimoji="1" lang="ja-JP" altLang="en-US"/>
          </a:p>
        </p:txBody>
      </p:sp>
    </p:spTree>
    <p:extLst>
      <p:ext uri="{BB962C8B-B14F-4D97-AF65-F5344CB8AC3E}">
        <p14:creationId xmlns:p14="http://schemas.microsoft.com/office/powerpoint/2010/main" xmlns="" val="4162731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21</a:t>
            </a:fld>
            <a:endParaRPr kumimoji="1" lang="ja-JP" altLang="en-US"/>
          </a:p>
        </p:txBody>
      </p:sp>
    </p:spTree>
    <p:extLst>
      <p:ext uri="{BB962C8B-B14F-4D97-AF65-F5344CB8AC3E}">
        <p14:creationId xmlns:p14="http://schemas.microsoft.com/office/powerpoint/2010/main" xmlns="" val="226374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22</a:t>
            </a:fld>
            <a:endParaRPr kumimoji="1" lang="ja-JP" altLang="en-US"/>
          </a:p>
        </p:txBody>
      </p:sp>
    </p:spTree>
    <p:extLst>
      <p:ext uri="{BB962C8B-B14F-4D97-AF65-F5344CB8AC3E}">
        <p14:creationId xmlns:p14="http://schemas.microsoft.com/office/powerpoint/2010/main" xmlns="" val="4173761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23</a:t>
            </a:fld>
            <a:endParaRPr kumimoji="1" lang="ja-JP" altLang="en-US"/>
          </a:p>
        </p:txBody>
      </p:sp>
    </p:spTree>
    <p:extLst>
      <p:ext uri="{BB962C8B-B14F-4D97-AF65-F5344CB8AC3E}">
        <p14:creationId xmlns:p14="http://schemas.microsoft.com/office/powerpoint/2010/main" xmlns="" val="22747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24</a:t>
            </a:fld>
            <a:endParaRPr kumimoji="1" lang="ja-JP" altLang="en-US"/>
          </a:p>
        </p:txBody>
      </p:sp>
    </p:spTree>
    <p:extLst>
      <p:ext uri="{BB962C8B-B14F-4D97-AF65-F5344CB8AC3E}">
        <p14:creationId xmlns:p14="http://schemas.microsoft.com/office/powerpoint/2010/main" xmlns="" val="425213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25</a:t>
            </a:fld>
            <a:endParaRPr kumimoji="1" lang="ja-JP" altLang="en-US"/>
          </a:p>
        </p:txBody>
      </p:sp>
    </p:spTree>
    <p:extLst>
      <p:ext uri="{BB962C8B-B14F-4D97-AF65-F5344CB8AC3E}">
        <p14:creationId xmlns:p14="http://schemas.microsoft.com/office/powerpoint/2010/main" xmlns="" val="29595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26</a:t>
            </a:fld>
            <a:endParaRPr kumimoji="1" lang="ja-JP" altLang="en-US"/>
          </a:p>
        </p:txBody>
      </p:sp>
    </p:spTree>
    <p:extLst>
      <p:ext uri="{BB962C8B-B14F-4D97-AF65-F5344CB8AC3E}">
        <p14:creationId xmlns:p14="http://schemas.microsoft.com/office/powerpoint/2010/main" xmlns="" val="4198488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27</a:t>
            </a:fld>
            <a:endParaRPr kumimoji="1" lang="ja-JP" altLang="en-US"/>
          </a:p>
        </p:txBody>
      </p:sp>
    </p:spTree>
    <p:extLst>
      <p:ext uri="{BB962C8B-B14F-4D97-AF65-F5344CB8AC3E}">
        <p14:creationId xmlns:p14="http://schemas.microsoft.com/office/powerpoint/2010/main" xmlns="" val="1626558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28</a:t>
            </a:fld>
            <a:endParaRPr kumimoji="1" lang="ja-JP" altLang="en-US"/>
          </a:p>
        </p:txBody>
      </p:sp>
    </p:spTree>
    <p:extLst>
      <p:ext uri="{BB962C8B-B14F-4D97-AF65-F5344CB8AC3E}">
        <p14:creationId xmlns:p14="http://schemas.microsoft.com/office/powerpoint/2010/main" xmlns="" val="1015403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29</a:t>
            </a:fld>
            <a:endParaRPr kumimoji="1" lang="ja-JP" altLang="en-US"/>
          </a:p>
        </p:txBody>
      </p:sp>
    </p:spTree>
    <p:extLst>
      <p:ext uri="{BB962C8B-B14F-4D97-AF65-F5344CB8AC3E}">
        <p14:creationId xmlns:p14="http://schemas.microsoft.com/office/powerpoint/2010/main" xmlns="" val="325587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a:t>
            </a:fld>
            <a:endParaRPr kumimoji="1" lang="ja-JP" altLang="en-US"/>
          </a:p>
        </p:txBody>
      </p:sp>
    </p:spTree>
    <p:extLst>
      <p:ext uri="{BB962C8B-B14F-4D97-AF65-F5344CB8AC3E}">
        <p14:creationId xmlns:p14="http://schemas.microsoft.com/office/powerpoint/2010/main" xmlns="" val="1961177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30</a:t>
            </a:fld>
            <a:endParaRPr kumimoji="1" lang="ja-JP" altLang="en-US"/>
          </a:p>
        </p:txBody>
      </p:sp>
    </p:spTree>
    <p:extLst>
      <p:ext uri="{BB962C8B-B14F-4D97-AF65-F5344CB8AC3E}">
        <p14:creationId xmlns:p14="http://schemas.microsoft.com/office/powerpoint/2010/main" xmlns="" val="3424691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smtClean="0"/>
          </a:p>
        </p:txBody>
      </p:sp>
      <p:sp>
        <p:nvSpPr>
          <p:cNvPr id="22532" name="スライド番号プレースホルダ 3"/>
          <p:cNvSpPr>
            <a:spLocks noGrp="1"/>
          </p:cNvSpPr>
          <p:nvPr>
            <p:ph type="sldNum" sz="quarter" idx="5"/>
          </p:nvPr>
        </p:nvSpPr>
        <p:spPr bwMode="auto">
          <a:noFill/>
          <a:ln>
            <a:miter lim="800000"/>
            <a:headEnd/>
            <a:tailEnd/>
          </a:ln>
        </p:spPr>
        <p:txBody>
          <a:bodyPr/>
          <a:lstStyle/>
          <a:p>
            <a:fld id="{F4C5F9BA-D2CC-4B0B-A505-2F297B7AEB5C}" type="slidenum">
              <a:rPr lang="ja-JP" altLang="en-US"/>
              <a:pPr/>
              <a:t>31</a:t>
            </a:fld>
            <a:endParaRPr lang="ja-JP" altLang="en-US"/>
          </a:p>
        </p:txBody>
      </p:sp>
    </p:spTree>
    <p:extLst>
      <p:ext uri="{BB962C8B-B14F-4D97-AF65-F5344CB8AC3E}">
        <p14:creationId xmlns:p14="http://schemas.microsoft.com/office/powerpoint/2010/main" xmlns="" val="2717388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32</a:t>
            </a:fld>
            <a:endParaRPr kumimoji="1" lang="ja-JP" altLang="en-US"/>
          </a:p>
        </p:txBody>
      </p:sp>
    </p:spTree>
    <p:extLst>
      <p:ext uri="{BB962C8B-B14F-4D97-AF65-F5344CB8AC3E}">
        <p14:creationId xmlns:p14="http://schemas.microsoft.com/office/powerpoint/2010/main" xmlns="" val="1390632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33</a:t>
            </a:fld>
            <a:endParaRPr kumimoji="1" lang="ja-JP" altLang="en-US"/>
          </a:p>
        </p:txBody>
      </p:sp>
    </p:spTree>
    <p:extLst>
      <p:ext uri="{BB962C8B-B14F-4D97-AF65-F5344CB8AC3E}">
        <p14:creationId xmlns:p14="http://schemas.microsoft.com/office/powerpoint/2010/main" xmlns="" val="3226993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35</a:t>
            </a:fld>
            <a:endParaRPr kumimoji="1" lang="ja-JP" altLang="en-US"/>
          </a:p>
        </p:txBody>
      </p:sp>
    </p:spTree>
    <p:extLst>
      <p:ext uri="{BB962C8B-B14F-4D97-AF65-F5344CB8AC3E}">
        <p14:creationId xmlns:p14="http://schemas.microsoft.com/office/powerpoint/2010/main" xmlns="" val="943639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36</a:t>
            </a:fld>
            <a:endParaRPr kumimoji="1" lang="ja-JP" altLang="en-US"/>
          </a:p>
        </p:txBody>
      </p:sp>
    </p:spTree>
    <p:extLst>
      <p:ext uri="{BB962C8B-B14F-4D97-AF65-F5344CB8AC3E}">
        <p14:creationId xmlns:p14="http://schemas.microsoft.com/office/powerpoint/2010/main" xmlns="" val="733668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026557D-6EC0-481F-8F2A-EC25D0064583}" type="slidenum">
              <a:rPr kumimoji="1" lang="ja-JP" altLang="en-US" smtClean="0"/>
              <a:pPr/>
              <a:t>37</a:t>
            </a:fld>
            <a:endParaRPr kumimoji="1" lang="ja-JP" altLang="en-US"/>
          </a:p>
        </p:txBody>
      </p:sp>
    </p:spTree>
    <p:extLst>
      <p:ext uri="{BB962C8B-B14F-4D97-AF65-F5344CB8AC3E}">
        <p14:creationId xmlns:p14="http://schemas.microsoft.com/office/powerpoint/2010/main" xmlns="" val="122111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38</a:t>
            </a:fld>
            <a:endParaRPr kumimoji="1" lang="ja-JP" altLang="en-US"/>
          </a:p>
        </p:txBody>
      </p:sp>
    </p:spTree>
    <p:extLst>
      <p:ext uri="{BB962C8B-B14F-4D97-AF65-F5344CB8AC3E}">
        <p14:creationId xmlns:p14="http://schemas.microsoft.com/office/powerpoint/2010/main" xmlns="" val="972199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39</a:t>
            </a:fld>
            <a:endParaRPr kumimoji="1" lang="ja-JP" altLang="en-US"/>
          </a:p>
        </p:txBody>
      </p:sp>
    </p:spTree>
    <p:extLst>
      <p:ext uri="{BB962C8B-B14F-4D97-AF65-F5344CB8AC3E}">
        <p14:creationId xmlns:p14="http://schemas.microsoft.com/office/powerpoint/2010/main" xmlns="" val="150511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a:t>
            </a:fld>
            <a:endParaRPr kumimoji="1" lang="ja-JP" altLang="en-US"/>
          </a:p>
        </p:txBody>
      </p:sp>
    </p:spTree>
    <p:extLst>
      <p:ext uri="{BB962C8B-B14F-4D97-AF65-F5344CB8AC3E}">
        <p14:creationId xmlns:p14="http://schemas.microsoft.com/office/powerpoint/2010/main" xmlns="" val="2362664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40</a:t>
            </a:fld>
            <a:endParaRPr kumimoji="1" lang="ja-JP" altLang="en-US"/>
          </a:p>
        </p:txBody>
      </p:sp>
    </p:spTree>
    <p:extLst>
      <p:ext uri="{BB962C8B-B14F-4D97-AF65-F5344CB8AC3E}">
        <p14:creationId xmlns:p14="http://schemas.microsoft.com/office/powerpoint/2010/main" xmlns="" val="2118018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41</a:t>
            </a:fld>
            <a:endParaRPr kumimoji="1" lang="ja-JP" altLang="en-US"/>
          </a:p>
        </p:txBody>
      </p:sp>
    </p:spTree>
    <p:extLst>
      <p:ext uri="{BB962C8B-B14F-4D97-AF65-F5344CB8AC3E}">
        <p14:creationId xmlns:p14="http://schemas.microsoft.com/office/powerpoint/2010/main" xmlns="" val="2275839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42</a:t>
            </a:fld>
            <a:endParaRPr kumimoji="1" lang="ja-JP" altLang="en-US"/>
          </a:p>
        </p:txBody>
      </p:sp>
    </p:spTree>
    <p:extLst>
      <p:ext uri="{BB962C8B-B14F-4D97-AF65-F5344CB8AC3E}">
        <p14:creationId xmlns:p14="http://schemas.microsoft.com/office/powerpoint/2010/main" xmlns="" val="602159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43</a:t>
            </a:fld>
            <a:endParaRPr kumimoji="1" lang="ja-JP" altLang="en-US"/>
          </a:p>
        </p:txBody>
      </p:sp>
    </p:spTree>
    <p:extLst>
      <p:ext uri="{BB962C8B-B14F-4D97-AF65-F5344CB8AC3E}">
        <p14:creationId xmlns:p14="http://schemas.microsoft.com/office/powerpoint/2010/main" xmlns="" val="291386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44</a:t>
            </a:fld>
            <a:endParaRPr kumimoji="1" lang="ja-JP" altLang="en-US"/>
          </a:p>
        </p:txBody>
      </p:sp>
    </p:spTree>
    <p:extLst>
      <p:ext uri="{BB962C8B-B14F-4D97-AF65-F5344CB8AC3E}">
        <p14:creationId xmlns:p14="http://schemas.microsoft.com/office/powerpoint/2010/main" xmlns="" val="3979308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45</a:t>
            </a:fld>
            <a:endParaRPr kumimoji="1" lang="ja-JP" altLang="en-US"/>
          </a:p>
        </p:txBody>
      </p:sp>
    </p:spTree>
    <p:extLst>
      <p:ext uri="{BB962C8B-B14F-4D97-AF65-F5344CB8AC3E}">
        <p14:creationId xmlns:p14="http://schemas.microsoft.com/office/powerpoint/2010/main" xmlns="" val="2367310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46</a:t>
            </a:fld>
            <a:endParaRPr kumimoji="1" lang="ja-JP" altLang="en-US"/>
          </a:p>
        </p:txBody>
      </p:sp>
    </p:spTree>
    <p:extLst>
      <p:ext uri="{BB962C8B-B14F-4D97-AF65-F5344CB8AC3E}">
        <p14:creationId xmlns:p14="http://schemas.microsoft.com/office/powerpoint/2010/main" xmlns="" val="1327371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47</a:t>
            </a:fld>
            <a:endParaRPr kumimoji="1" lang="ja-JP" altLang="en-US"/>
          </a:p>
        </p:txBody>
      </p:sp>
    </p:spTree>
    <p:extLst>
      <p:ext uri="{BB962C8B-B14F-4D97-AF65-F5344CB8AC3E}">
        <p14:creationId xmlns:p14="http://schemas.microsoft.com/office/powerpoint/2010/main" xmlns="" val="273795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5</a:t>
            </a:fld>
            <a:endParaRPr kumimoji="1" lang="ja-JP" altLang="en-US"/>
          </a:p>
        </p:txBody>
      </p:sp>
    </p:spTree>
    <p:extLst>
      <p:ext uri="{BB962C8B-B14F-4D97-AF65-F5344CB8AC3E}">
        <p14:creationId xmlns:p14="http://schemas.microsoft.com/office/powerpoint/2010/main" xmlns="" val="177621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6</a:t>
            </a:fld>
            <a:endParaRPr kumimoji="1" lang="ja-JP" altLang="en-US"/>
          </a:p>
        </p:txBody>
      </p:sp>
    </p:spTree>
    <p:extLst>
      <p:ext uri="{BB962C8B-B14F-4D97-AF65-F5344CB8AC3E}">
        <p14:creationId xmlns:p14="http://schemas.microsoft.com/office/powerpoint/2010/main" xmlns="" val="134672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7</a:t>
            </a:fld>
            <a:endParaRPr kumimoji="1" lang="ja-JP" altLang="en-US"/>
          </a:p>
        </p:txBody>
      </p:sp>
    </p:spTree>
    <p:extLst>
      <p:ext uri="{BB962C8B-B14F-4D97-AF65-F5344CB8AC3E}">
        <p14:creationId xmlns:p14="http://schemas.microsoft.com/office/powerpoint/2010/main" xmlns="" val="271109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D9EE62-7F5F-485D-9E6A-7E8724F0E9ED}" type="slidenum">
              <a:rPr kumimoji="1" lang="ja-JP" altLang="en-US" smtClean="0"/>
              <a:pPr/>
              <a:t>8</a:t>
            </a:fld>
            <a:endParaRPr kumimoji="1" lang="ja-JP" altLang="en-US"/>
          </a:p>
        </p:txBody>
      </p:sp>
    </p:spTree>
    <p:extLst>
      <p:ext uri="{BB962C8B-B14F-4D97-AF65-F5344CB8AC3E}">
        <p14:creationId xmlns:p14="http://schemas.microsoft.com/office/powerpoint/2010/main" xmlns="" val="333048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9</a:t>
            </a:fld>
            <a:endParaRPr kumimoji="1" lang="ja-JP" altLang="en-US"/>
          </a:p>
        </p:txBody>
      </p:sp>
    </p:spTree>
    <p:extLst>
      <p:ext uri="{BB962C8B-B14F-4D97-AF65-F5344CB8AC3E}">
        <p14:creationId xmlns:p14="http://schemas.microsoft.com/office/powerpoint/2010/main" xmlns="" val="135086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2C78009-4347-4E6F-9C84-9AA73568F310}" type="datetimeFigureOut">
              <a:rPr kumimoji="1" lang="ja-JP" altLang="en-US" smtClean="0"/>
              <a:pPr/>
              <a:t>2015/7/3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764F2A-2C11-4CE5-A812-55C8DB388EB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78009-4347-4E6F-9C84-9AA73568F310}" type="datetimeFigureOut">
              <a:rPr kumimoji="1" lang="ja-JP" altLang="en-US" smtClean="0"/>
              <a:pPr/>
              <a:t>2015/7/3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F2A-2C11-4CE5-A812-55C8DB388EB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etimes.jp/ee/articles/1410/31/news12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nikkei.com/article/DGXMZO85244640T00C15A400000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ttdocomo.co.jp/info/news_release/2014/01/30_00.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youtu.be/7yUHRTdT9VI?t=1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braininitiative.nih.gov/index.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ja.wikipedia.org/wiki/%E3%82%B3%E3%83%8D%E3%82%AF%E3%83%88%E3%83%BC%E3%83%A0" TargetMode="External"/><Relationship Id="rId4" Type="http://schemas.openxmlformats.org/officeDocument/2006/relationships/hyperlink" Target="http://www.humanconnectomeprojec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lgu6ajeiwn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C:\Users\teikyo\Downloads\AMR1-5-3.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観光ウェアラブル委員会</a:t>
            </a:r>
            <a:r>
              <a:rPr kumimoji="1" lang="en-US" altLang="ja-JP" dirty="0" smtClean="0"/>
              <a:t/>
            </a:r>
            <a:br>
              <a:rPr kumimoji="1" lang="en-US" altLang="ja-JP" dirty="0" smtClean="0"/>
            </a:br>
            <a:r>
              <a:rPr lang="ja-JP" altLang="en-US" dirty="0" smtClean="0"/>
              <a:t>資料（案）</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251520"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ヒトの属性・移動データ</a:t>
            </a:r>
            <a:endParaRPr kumimoji="1" lang="en-US" altLang="ja-JP" sz="4400" dirty="0" smtClean="0">
              <a:solidFill>
                <a:schemeClr val="tx1"/>
              </a:solidFill>
            </a:endParaRPr>
          </a:p>
          <a:p>
            <a:pPr algn="ctr"/>
            <a:r>
              <a:rPr lang="ja-JP" altLang="en-US" sz="4400" dirty="0" smtClean="0">
                <a:solidFill>
                  <a:schemeClr val="tx1"/>
                </a:solidFill>
              </a:rPr>
              <a:t>（特定多数）</a:t>
            </a:r>
            <a:endParaRPr kumimoji="1" lang="ja-JP" altLang="en-US" sz="4400" dirty="0">
              <a:solidFill>
                <a:schemeClr val="tx1"/>
              </a:solidFill>
            </a:endParaRPr>
          </a:p>
        </p:txBody>
      </p:sp>
      <p:sp>
        <p:nvSpPr>
          <p:cNvPr id="7" name="円/楕円 6"/>
          <p:cNvSpPr/>
          <p:nvPr/>
        </p:nvSpPr>
        <p:spPr>
          <a:xfrm>
            <a:off x="539552"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観光資源への</a:t>
            </a:r>
            <a:endParaRPr kumimoji="1" lang="en-US" altLang="ja-JP" sz="3600" dirty="0" smtClean="0">
              <a:solidFill>
                <a:schemeClr val="tx1"/>
              </a:solidFill>
            </a:endParaRPr>
          </a:p>
          <a:p>
            <a:pPr algn="ctr"/>
            <a:r>
              <a:rPr kumimoji="1" lang="ja-JP" altLang="en-US" sz="3600" dirty="0" smtClean="0">
                <a:solidFill>
                  <a:schemeClr val="tx1"/>
                </a:solidFill>
              </a:rPr>
              <a:t>反応データ</a:t>
            </a:r>
            <a:endParaRPr kumimoji="1" lang="en-US" altLang="ja-JP" sz="3600" dirty="0" smtClean="0">
              <a:solidFill>
                <a:schemeClr val="tx1"/>
              </a:solidFill>
            </a:endParaRPr>
          </a:p>
          <a:p>
            <a:pPr algn="ctr"/>
            <a:r>
              <a:rPr kumimoji="1" lang="ja-JP" altLang="en-US" sz="3600" dirty="0" smtClean="0">
                <a:solidFill>
                  <a:schemeClr val="tx1"/>
                </a:solidFill>
              </a:rPr>
              <a:t>（客観的反応情報）</a:t>
            </a:r>
            <a:endParaRPr kumimoji="1" lang="ja-JP" altLang="en-US" sz="3600" dirty="0">
              <a:solidFill>
                <a:schemeClr val="tx1"/>
              </a:solidFill>
            </a:endParaRPr>
          </a:p>
        </p:txBody>
      </p:sp>
      <p:sp>
        <p:nvSpPr>
          <p:cNvPr id="9" name="円/楕円 8"/>
          <p:cNvSpPr/>
          <p:nvPr/>
        </p:nvSpPr>
        <p:spPr>
          <a:xfrm>
            <a:off x="6084168" y="836712"/>
            <a:ext cx="1224136" cy="511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dirty="0" smtClean="0">
                <a:solidFill>
                  <a:schemeClr val="tx1"/>
                </a:solidFill>
              </a:rPr>
              <a:t>観光資源評価の科学化</a:t>
            </a:r>
            <a:endParaRPr kumimoji="1" lang="ja-JP" altLang="en-US" sz="3600" dirty="0">
              <a:solidFill>
                <a:schemeClr val="tx1"/>
              </a:solidFill>
            </a:endParaRPr>
          </a:p>
        </p:txBody>
      </p:sp>
      <p:sp>
        <p:nvSpPr>
          <p:cNvPr id="12" name="三方向矢印 11"/>
          <p:cNvSpPr/>
          <p:nvPr/>
        </p:nvSpPr>
        <p:spPr>
          <a:xfrm rot="5400000">
            <a:off x="4067944"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7 13"/>
          <p:cNvSpPr/>
          <p:nvPr/>
        </p:nvSpPr>
        <p:spPr>
          <a:xfrm>
            <a:off x="1619672"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rgbClr val="FF0000"/>
                </a:solidFill>
              </a:rPr>
              <a:t>JINS</a:t>
            </a:r>
          </a:p>
          <a:p>
            <a:pPr algn="ctr"/>
            <a:r>
              <a:rPr kumimoji="1" lang="en-US" altLang="ja-JP" sz="3600" dirty="0" smtClean="0">
                <a:solidFill>
                  <a:srgbClr val="FF0000"/>
                </a:solidFill>
              </a:rPr>
              <a:t>MEME</a:t>
            </a:r>
            <a:r>
              <a:rPr kumimoji="1" lang="ja-JP" altLang="en-US" sz="3600" dirty="0" smtClean="0">
                <a:solidFill>
                  <a:srgbClr val="FF0000"/>
                </a:solidFill>
              </a:rPr>
              <a:t>の活用</a:t>
            </a:r>
            <a:endParaRPr kumimoji="1" lang="ja-JP" altLang="en-US" sz="3600" dirty="0">
              <a:solidFill>
                <a:srgbClr val="FF0000"/>
              </a:solidFill>
            </a:endParaRPr>
          </a:p>
        </p:txBody>
      </p:sp>
      <p:sp>
        <p:nvSpPr>
          <p:cNvPr id="11" name="円/楕円 10"/>
          <p:cNvSpPr/>
          <p:nvPr/>
        </p:nvSpPr>
        <p:spPr>
          <a:xfrm>
            <a:off x="7668344" y="836712"/>
            <a:ext cx="1368152" cy="5040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rgbClr val="FF0000"/>
                </a:solidFill>
              </a:rPr>
              <a:t>観光文化遺伝子の発見</a:t>
            </a:r>
            <a:endParaRPr kumimoji="1" lang="ja-JP" altLang="en-US" sz="4000" dirty="0">
              <a:solidFill>
                <a:srgbClr val="FF0000"/>
              </a:solidFill>
            </a:endParaRPr>
          </a:p>
        </p:txBody>
      </p:sp>
      <p:sp>
        <p:nvSpPr>
          <p:cNvPr id="13" name="右矢印 12"/>
          <p:cNvSpPr/>
          <p:nvPr/>
        </p:nvSpPr>
        <p:spPr>
          <a:xfrm>
            <a:off x="7308304" y="258432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496" y="25460"/>
            <a:ext cx="3744416" cy="523220"/>
          </a:xfrm>
          <a:prstGeom prst="rect">
            <a:avLst/>
          </a:prstGeom>
          <a:noFill/>
          <a:ln w="57150">
            <a:solidFill>
              <a:srgbClr val="FF0000"/>
            </a:solidFill>
          </a:ln>
        </p:spPr>
        <p:txBody>
          <a:bodyPr wrap="square" rtlCol="0">
            <a:spAutoFit/>
          </a:bodyPr>
          <a:lstStyle/>
          <a:p>
            <a:pPr algn="ctr"/>
            <a:r>
              <a:rPr kumimoji="1" lang="en-US" altLang="ja-JP" sz="2800" dirty="0" smtClean="0"/>
              <a:t>JINS</a:t>
            </a:r>
            <a:r>
              <a:rPr kumimoji="1" lang="ja-JP" altLang="en-US" sz="2800" dirty="0" smtClean="0"/>
              <a:t>コンテスト提案書</a:t>
            </a:r>
            <a:endParaRPr kumimoji="1" lang="ja-JP" alt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追伸</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本年度、</a:t>
            </a:r>
            <a:r>
              <a:rPr kumimoji="1" lang="en-US" altLang="ja-JP" dirty="0" smtClean="0"/>
              <a:t>g</a:t>
            </a:r>
            <a:r>
              <a:rPr kumimoji="1" lang="ja-JP" altLang="en-US" dirty="0" smtClean="0"/>
              <a:t>コンテンツ流通推進協議会（会長　柴崎亮介東京大学教授）においてウェアラブル観光委員会を実施する予定</a:t>
            </a:r>
            <a:endParaRPr kumimoji="1" lang="en-US" altLang="ja-JP" dirty="0" smtClean="0"/>
          </a:p>
          <a:p>
            <a:r>
              <a:rPr lang="ja-JP" altLang="en-US" dirty="0" smtClean="0"/>
              <a:t>ウェアラブル観光委員会は提案者の寺前秀一（元日本観光協会理事長）が委員長の予定</a:t>
            </a:r>
            <a:endParaRPr kumimoji="1" lang="en-US" altLang="ja-JP" dirty="0" smtClean="0"/>
          </a:p>
          <a:p>
            <a:r>
              <a:rPr lang="ja-JP" altLang="en-US" dirty="0" smtClean="0"/>
              <a:t>その際のデータ収集に、</a:t>
            </a:r>
            <a:r>
              <a:rPr lang="en-US" altLang="ja-JP" dirty="0" smtClean="0"/>
              <a:t>JINSMEME</a:t>
            </a:r>
            <a:r>
              <a:rPr lang="ja-JP" altLang="en-US" dirty="0" smtClean="0"/>
              <a:t>を活用させていただけるとありがたい</a:t>
            </a:r>
            <a:endParaRPr lang="en-US" altLang="ja-JP" dirty="0" smtClean="0"/>
          </a:p>
          <a:p>
            <a:r>
              <a:rPr kumimoji="1" lang="ja-JP" altLang="en-US" dirty="0" smtClean="0"/>
              <a:t>委員会には、トヨタ、ドコモ、</a:t>
            </a:r>
            <a:r>
              <a:rPr kumimoji="1" lang="en-US" altLang="ja-JP" dirty="0" smtClean="0"/>
              <a:t>JTB</a:t>
            </a:r>
            <a:r>
              <a:rPr lang="ja-JP" altLang="en-US" dirty="0" smtClean="0"/>
              <a:t>等</a:t>
            </a:r>
            <a:r>
              <a:rPr kumimoji="1" lang="ja-JP" altLang="en-US" dirty="0" smtClean="0"/>
              <a:t>の関係部局職員の他経済産業省職員もオブザーバー参加予定</a:t>
            </a:r>
            <a:endParaRPr kumimoji="1" lang="ja-JP" altLang="en-US" dirty="0"/>
          </a:p>
        </p:txBody>
      </p:sp>
      <p:sp>
        <p:nvSpPr>
          <p:cNvPr id="4" name="テキスト ボックス 3"/>
          <p:cNvSpPr txBox="1"/>
          <p:nvPr/>
        </p:nvSpPr>
        <p:spPr>
          <a:xfrm>
            <a:off x="35496" y="97468"/>
            <a:ext cx="3744416" cy="523220"/>
          </a:xfrm>
          <a:prstGeom prst="rect">
            <a:avLst/>
          </a:prstGeom>
          <a:noFill/>
          <a:ln w="57150">
            <a:solidFill>
              <a:srgbClr val="FF0000"/>
            </a:solidFill>
          </a:ln>
        </p:spPr>
        <p:txBody>
          <a:bodyPr wrap="square" rtlCol="0">
            <a:spAutoFit/>
          </a:bodyPr>
          <a:lstStyle/>
          <a:p>
            <a:pPr algn="ctr"/>
            <a:r>
              <a:rPr kumimoji="1" lang="en-US" altLang="ja-JP" sz="2800" dirty="0" smtClean="0"/>
              <a:t>JINS</a:t>
            </a:r>
            <a:r>
              <a:rPr kumimoji="1" lang="ja-JP" altLang="en-US" sz="2800" dirty="0" smtClean="0"/>
              <a:t>コンテスト提案書</a:t>
            </a:r>
            <a:endParaRPr kumimoji="1" lang="ja-JP" altLang="en-US" sz="28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67544" y="2130425"/>
            <a:ext cx="8352928" cy="1470025"/>
          </a:xfrm>
          <a:ln>
            <a:solidFill>
              <a:schemeClr val="tx1">
                <a:lumMod val="95000"/>
                <a:lumOff val="5000"/>
              </a:schemeClr>
            </a:solidFill>
          </a:ln>
        </p:spPr>
        <p:txBody>
          <a:bodyPr/>
          <a:lstStyle/>
          <a:p>
            <a:r>
              <a:rPr kumimoji="1" lang="ja-JP" altLang="en-US" dirty="0" smtClean="0"/>
              <a:t>①　現行観光調査の抱える問題点</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a:ln>
            <a:solidFill>
              <a:schemeClr val="accent1"/>
            </a:solidFill>
          </a:ln>
        </p:spPr>
        <p:txBody>
          <a:bodyPr/>
          <a:lstStyle/>
          <a:p>
            <a:r>
              <a:rPr kumimoji="1" lang="ja-JP" altLang="en-US" dirty="0" smtClean="0"/>
              <a:t>観光資源の評価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客観的基準はない（醜いあひるの子の定理）</a:t>
            </a:r>
            <a:endParaRPr kumimoji="1" lang="en-US" altLang="ja-JP" dirty="0" smtClean="0"/>
          </a:p>
          <a:p>
            <a:r>
              <a:rPr lang="ja-JP" altLang="en-US" dirty="0" smtClean="0"/>
              <a:t>価値基準の重みづけを各自が自由に行っている</a:t>
            </a:r>
            <a:endParaRPr lang="en-US" altLang="ja-JP" dirty="0" smtClean="0"/>
          </a:p>
          <a:p>
            <a:r>
              <a:rPr lang="ja-JP" altLang="en-US" dirty="0" smtClean="0"/>
              <a:t>観光地における観光客の頭の中の反応</a:t>
            </a:r>
            <a:endParaRPr lang="en-US" altLang="ja-JP" dirty="0" smtClean="0"/>
          </a:p>
          <a:p>
            <a:r>
              <a:rPr lang="ja-JP" altLang="en-US" dirty="0" smtClean="0"/>
              <a:t>アンケート調査の限界（良い、普通、悪い）</a:t>
            </a:r>
            <a:endParaRPr lang="en-US" altLang="ja-JP" dirty="0" smtClean="0"/>
          </a:p>
          <a:p>
            <a:r>
              <a:rPr kumimoji="1" lang="ja-JP" altLang="en-US" dirty="0" smtClean="0"/>
              <a:t>ダイレクトに反応を収集できないか</a:t>
            </a:r>
            <a:endParaRPr kumimoji="1" lang="en-US" altLang="ja-JP" dirty="0" smtClean="0"/>
          </a:p>
          <a:p>
            <a:r>
              <a:rPr kumimoji="1" lang="ja-JP" altLang="en-US" dirty="0" smtClean="0"/>
              <a:t>回答者の属性、移動情報収集は簡単</a:t>
            </a:r>
            <a:endParaRPr kumimoji="1" lang="ja-JP"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「人流資源」評価調査</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lnSpcReduction="10000"/>
          </a:bodyPr>
          <a:lstStyle/>
          <a:p>
            <a:r>
              <a:rPr kumimoji="1" lang="ja-JP" altLang="en-US" dirty="0" smtClean="0"/>
              <a:t>移動目的の対象となる資源（観光にあっては観光資源であるが、</a:t>
            </a:r>
            <a:r>
              <a:rPr kumimoji="1" lang="ja-JP" altLang="en-US" dirty="0" smtClean="0">
                <a:solidFill>
                  <a:srgbClr val="FF0000"/>
                </a:solidFill>
              </a:rPr>
              <a:t>観光概念が明確でないので</a:t>
            </a:r>
            <a:r>
              <a:rPr kumimoji="1" lang="ja-JP" altLang="en-US" dirty="0" smtClean="0"/>
              <a:t>、以下「</a:t>
            </a:r>
            <a:r>
              <a:rPr kumimoji="1" lang="ja-JP" altLang="en-US" dirty="0" smtClean="0">
                <a:solidFill>
                  <a:srgbClr val="FF0000"/>
                </a:solidFill>
              </a:rPr>
              <a:t>人流資源</a:t>
            </a:r>
            <a:r>
              <a:rPr kumimoji="1" lang="ja-JP" altLang="en-US" dirty="0" smtClean="0"/>
              <a:t>」と称す）に関しては、物理的に対象が特定されるところから、明確に客観的データを収集することの可能性が高い</a:t>
            </a:r>
            <a:endParaRPr kumimoji="1" lang="en-US" altLang="ja-JP" dirty="0" smtClean="0"/>
          </a:p>
          <a:p>
            <a:r>
              <a:rPr lang="ja-JP" altLang="en-US" dirty="0" smtClean="0"/>
              <a:t>これまでの観光</a:t>
            </a:r>
            <a:r>
              <a:rPr lang="ja-JP" altLang="en-US" dirty="0"/>
              <a:t>資源</a:t>
            </a:r>
            <a:r>
              <a:rPr lang="ja-JP" altLang="en-US" dirty="0" smtClean="0"/>
              <a:t>調査では、</a:t>
            </a:r>
            <a:r>
              <a:rPr lang="ja-JP" altLang="en-US" dirty="0" smtClean="0">
                <a:solidFill>
                  <a:srgbClr val="FF0000"/>
                </a:solidFill>
              </a:rPr>
              <a:t>選択肢方式</a:t>
            </a:r>
            <a:r>
              <a:rPr lang="ja-JP" altLang="en-US" dirty="0" smtClean="0"/>
              <a:t>（大変良い、良い、普通、悪い、大変悪い）に基づくものしかなく、</a:t>
            </a:r>
            <a:r>
              <a:rPr lang="ja-JP" altLang="en-US" dirty="0" smtClean="0">
                <a:solidFill>
                  <a:srgbClr val="FF0000"/>
                </a:solidFill>
              </a:rPr>
              <a:t>申告ベース</a:t>
            </a:r>
            <a:r>
              <a:rPr lang="ja-JP" altLang="en-US" dirty="0" smtClean="0"/>
              <a:t>であった</a:t>
            </a:r>
            <a:endParaRPr lang="en-US" altLang="ja-JP" dirty="0" smtClean="0"/>
          </a:p>
          <a:p>
            <a:r>
              <a:rPr kumimoji="1" lang="ja-JP" altLang="en-US" dirty="0" smtClean="0">
                <a:solidFill>
                  <a:srgbClr val="FF0000"/>
                </a:solidFill>
              </a:rPr>
              <a:t>異なる観光資源間の比較</a:t>
            </a:r>
            <a:r>
              <a:rPr kumimoji="1" lang="ja-JP" altLang="en-US" dirty="0" smtClean="0"/>
              <a:t>はできず、同じ価値があるとして集計される傾向があった（富士山と東桂離宮の比較ができない）</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0"/>
            <a:ext cx="8856984" cy="1628800"/>
          </a:xfrm>
          <a:ln>
            <a:solidFill>
              <a:schemeClr val="accent1"/>
            </a:solidFill>
          </a:ln>
        </p:spPr>
        <p:txBody>
          <a:bodyPr>
            <a:normAutofit fontScale="90000"/>
          </a:bodyPr>
          <a:lstStyle/>
          <a:p>
            <a:r>
              <a:rPr lang="ja-JP" altLang="en-US" dirty="0" smtClean="0"/>
              <a:t>観光地の魅力度評価</a:t>
            </a:r>
            <a:br>
              <a:rPr lang="ja-JP" altLang="en-US" dirty="0" smtClean="0"/>
            </a:br>
            <a:r>
              <a:rPr lang="ja-JP" altLang="en-US" sz="4000" dirty="0" smtClean="0"/>
              <a:t>－魅力ある国内観光地の整備に向けて－</a:t>
            </a:r>
            <a:r>
              <a:rPr lang="en-US" altLang="ja-JP" sz="4000" dirty="0" smtClean="0"/>
              <a:t/>
            </a:r>
            <a:br>
              <a:rPr lang="en-US" altLang="ja-JP" sz="4000" dirty="0" smtClean="0"/>
            </a:br>
            <a:r>
              <a:rPr lang="zh-TW" altLang="en-US" sz="2200" dirty="0" smtClean="0"/>
              <a:t>（財）運輸政策研究機構運輸政策研究所</a:t>
            </a:r>
            <a:endParaRPr kumimoji="1" lang="ja-JP" altLang="en-US" sz="2200" dirty="0"/>
          </a:p>
        </p:txBody>
      </p:sp>
      <p:pic>
        <p:nvPicPr>
          <p:cNvPr id="4" name="図 3"/>
          <p:cNvPicPr>
            <a:picLocks noChangeAspect="1"/>
          </p:cNvPicPr>
          <p:nvPr/>
        </p:nvPicPr>
        <p:blipFill>
          <a:blip r:embed="rId3" cstate="print"/>
          <a:stretch>
            <a:fillRect/>
          </a:stretch>
        </p:blipFill>
        <p:spPr>
          <a:xfrm>
            <a:off x="432000" y="1910767"/>
            <a:ext cx="4140000" cy="4830601"/>
          </a:xfrm>
          <a:prstGeom prst="rect">
            <a:avLst/>
          </a:prstGeom>
        </p:spPr>
      </p:pic>
      <p:pic>
        <p:nvPicPr>
          <p:cNvPr id="5" name="図 4"/>
          <p:cNvPicPr>
            <a:picLocks noChangeAspect="1"/>
          </p:cNvPicPr>
          <p:nvPr/>
        </p:nvPicPr>
        <p:blipFill>
          <a:blip r:embed="rId4" cstate="print"/>
          <a:stretch>
            <a:fillRect/>
          </a:stretch>
        </p:blipFill>
        <p:spPr>
          <a:xfrm>
            <a:off x="5016533" y="3170015"/>
            <a:ext cx="3803939" cy="2995289"/>
          </a:xfrm>
          <a:prstGeom prst="rect">
            <a:avLst/>
          </a:prstGeom>
        </p:spPr>
      </p:pic>
      <p:sp>
        <p:nvSpPr>
          <p:cNvPr id="3" name="円/楕円 2"/>
          <p:cNvSpPr/>
          <p:nvPr/>
        </p:nvSpPr>
        <p:spPr>
          <a:xfrm>
            <a:off x="6609928" y="3933056"/>
            <a:ext cx="9144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7402016" y="5157192"/>
            <a:ext cx="9144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169513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570186"/>
          </a:xfrm>
          <a:ln>
            <a:solidFill>
              <a:schemeClr val="accent1"/>
            </a:solidFill>
          </a:ln>
        </p:spPr>
        <p:txBody>
          <a:bodyPr>
            <a:normAutofit fontScale="90000"/>
          </a:bodyPr>
          <a:lstStyle/>
          <a:p>
            <a:r>
              <a:rPr lang="zh-TW" altLang="en-US" sz="2000" dirty="0" smtClean="0"/>
              <a:t>地</a:t>
            </a:r>
            <a:r>
              <a:rPr lang="zh-TW" altLang="en-US" sz="2000" dirty="0"/>
              <a:t>理学評論 </a:t>
            </a:r>
            <a:r>
              <a:rPr lang="en-US" altLang="zh-TW" sz="2000" dirty="0"/>
              <a:t>48-10 694</a:t>
            </a:r>
            <a:r>
              <a:rPr lang="zh-TW" altLang="en-US" sz="2000" dirty="0"/>
              <a:t>～</a:t>
            </a:r>
            <a:r>
              <a:rPr lang="en-US" altLang="zh-TW" sz="2000" dirty="0"/>
              <a:t>711 1975</a:t>
            </a:r>
            <a:br>
              <a:rPr lang="en-US" altLang="zh-TW" sz="2000" dirty="0"/>
            </a:br>
            <a:r>
              <a:rPr lang="ja-JP" altLang="en-US" dirty="0"/>
              <a:t>多次元解析による観光資源の</a:t>
            </a:r>
            <a:r>
              <a:rPr lang="ja-JP" altLang="en-US" dirty="0" smtClean="0"/>
              <a:t>評価</a:t>
            </a:r>
            <a:r>
              <a:rPr lang="en-US" altLang="ja-JP" dirty="0" smtClean="0"/>
              <a:t/>
            </a:r>
            <a:br>
              <a:rPr lang="en-US" altLang="ja-JP" dirty="0" smtClean="0"/>
            </a:br>
            <a:r>
              <a:rPr lang="ja-JP" altLang="en-US" sz="3100" dirty="0" smtClean="0"/>
              <a:t>溝尾良隆・</a:t>
            </a:r>
            <a:r>
              <a:rPr lang="ja-JP" altLang="en-US" sz="3100" dirty="0"/>
              <a:t>市原</a:t>
            </a:r>
            <a:r>
              <a:rPr lang="ja-JP" altLang="en-US" sz="3100" dirty="0" smtClean="0"/>
              <a:t>洋右・</a:t>
            </a:r>
            <a:r>
              <a:rPr lang="ja-JP" altLang="en-US" sz="3100" dirty="0"/>
              <a:t>渡辺貴</a:t>
            </a:r>
            <a:r>
              <a:rPr lang="ja-JP" altLang="en-US" sz="3100" dirty="0" smtClean="0"/>
              <a:t>介・</a:t>
            </a:r>
            <a:r>
              <a:rPr lang="ja-JP" altLang="en-US" sz="3100" dirty="0"/>
              <a:t>毛塚</a:t>
            </a:r>
            <a:r>
              <a:rPr lang="ja-JP" altLang="en-US" sz="3100" dirty="0" smtClean="0"/>
              <a:t>宏</a:t>
            </a:r>
            <a:endParaRPr kumimoji="1" lang="ja-JP" altLang="en-US" sz="3100" dirty="0"/>
          </a:p>
        </p:txBody>
      </p:sp>
      <p:pic>
        <p:nvPicPr>
          <p:cNvPr id="4" name="図 3"/>
          <p:cNvPicPr>
            <a:picLocks noChangeAspect="1"/>
          </p:cNvPicPr>
          <p:nvPr/>
        </p:nvPicPr>
        <p:blipFill>
          <a:blip r:embed="rId3" cstate="print"/>
          <a:stretch>
            <a:fillRect/>
          </a:stretch>
        </p:blipFill>
        <p:spPr>
          <a:xfrm>
            <a:off x="104463" y="1693330"/>
            <a:ext cx="7729027" cy="3103822"/>
          </a:xfrm>
          <a:prstGeom prst="rect">
            <a:avLst/>
          </a:prstGeom>
        </p:spPr>
      </p:pic>
      <p:pic>
        <p:nvPicPr>
          <p:cNvPr id="5" name="図 4"/>
          <p:cNvPicPr>
            <a:picLocks noChangeAspect="1"/>
          </p:cNvPicPr>
          <p:nvPr/>
        </p:nvPicPr>
        <p:blipFill>
          <a:blip r:embed="rId4" cstate="print"/>
          <a:stretch>
            <a:fillRect/>
          </a:stretch>
        </p:blipFill>
        <p:spPr>
          <a:xfrm>
            <a:off x="3144603" y="3717032"/>
            <a:ext cx="5171813" cy="3096344"/>
          </a:xfrm>
          <a:prstGeom prst="rect">
            <a:avLst/>
          </a:prstGeom>
        </p:spPr>
      </p:pic>
    </p:spTree>
    <p:extLst>
      <p:ext uri="{BB962C8B-B14F-4D97-AF65-F5344CB8AC3E}">
        <p14:creationId xmlns:p14="http://schemas.microsoft.com/office/powerpoint/2010/main" xmlns="" val="6979997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321" y="95931"/>
            <a:ext cx="8255479" cy="1388853"/>
          </a:xfrm>
          <a:ln>
            <a:solidFill>
              <a:schemeClr val="accent1"/>
            </a:solidFill>
          </a:ln>
        </p:spPr>
        <p:txBody>
          <a:bodyPr>
            <a:normAutofit fontScale="90000"/>
          </a:bodyPr>
          <a:lstStyle/>
          <a:p>
            <a:r>
              <a:rPr lang="en-US" altLang="ja-JP" sz="4000" dirty="0"/>
              <a:t>TripAdvisor </a:t>
            </a:r>
            <a:r>
              <a:rPr lang="ja-JP" altLang="en-US" sz="4000" dirty="0"/>
              <a:t>上のクチコミに見る</a:t>
            </a:r>
            <a:br>
              <a:rPr lang="ja-JP" altLang="en-US" sz="4000" dirty="0"/>
            </a:br>
            <a:r>
              <a:rPr lang="ja-JP" altLang="en-US" sz="4000" dirty="0"/>
              <a:t>外国人観光客の観光資源評価の着眼点</a:t>
            </a:r>
            <a:br>
              <a:rPr lang="ja-JP" altLang="en-US" sz="4000" dirty="0"/>
            </a:br>
            <a:r>
              <a:rPr lang="ja-JP" altLang="en-US" sz="2200" dirty="0"/>
              <a:t>倉田陽平 首都大学東京大学院都市環境科学研究科観光科学域</a:t>
            </a:r>
            <a:endParaRPr kumimoji="1" lang="ja-JP" altLang="en-US" sz="2200"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旅行</a:t>
            </a:r>
            <a:r>
              <a:rPr lang="ja-JP" altLang="en-US" dirty="0"/>
              <a:t>情報サイト</a:t>
            </a:r>
            <a:r>
              <a:rPr lang="en-US" altLang="ja-JP" dirty="0"/>
              <a:t>TripAdvisor</a:t>
            </a:r>
            <a:r>
              <a:rPr lang="ja-JP" altLang="en-US" dirty="0"/>
              <a:t>（</a:t>
            </a:r>
            <a:r>
              <a:rPr lang="en-US" altLang="ja-JP" dirty="0"/>
              <a:t>http://www. tripadvisor.com</a:t>
            </a:r>
            <a:r>
              <a:rPr lang="ja-JP" altLang="en-US" dirty="0"/>
              <a:t>）上の</a:t>
            </a:r>
            <a:r>
              <a:rPr lang="ja-JP" altLang="en-US" dirty="0" smtClean="0"/>
              <a:t>利用者</a:t>
            </a:r>
            <a:r>
              <a:rPr lang="ja-JP" altLang="en-US" dirty="0"/>
              <a:t>クチコミ評価を利用し，訪日外国人観光客がどのような点から日本の観光資源を評価して</a:t>
            </a:r>
            <a:r>
              <a:rPr lang="ja-JP" altLang="en-US" dirty="0" smtClean="0"/>
              <a:t>いるの</a:t>
            </a:r>
            <a:r>
              <a:rPr lang="ja-JP" altLang="en-US" dirty="0"/>
              <a:t>かを</a:t>
            </a:r>
            <a:r>
              <a:rPr lang="ja-JP" altLang="en-US" dirty="0" smtClean="0"/>
              <a:t>分析</a:t>
            </a:r>
            <a:endParaRPr lang="en-US" altLang="ja-JP" dirty="0" smtClean="0"/>
          </a:p>
          <a:p>
            <a:r>
              <a:rPr lang="en-US" altLang="ja-JP" dirty="0" smtClean="0"/>
              <a:t>TripAdvisor </a:t>
            </a:r>
            <a:r>
              <a:rPr lang="ja-JP" altLang="en-US" dirty="0" err="1"/>
              <a:t>に登</a:t>
            </a:r>
            <a:r>
              <a:rPr lang="ja-JP" altLang="en-US" dirty="0"/>
              <a:t>録されている東京</a:t>
            </a:r>
            <a:r>
              <a:rPr lang="en-US" altLang="ja-JP" dirty="0"/>
              <a:t>23 </a:t>
            </a:r>
            <a:r>
              <a:rPr lang="ja-JP" altLang="en-US" dirty="0"/>
              <a:t>区内の観光資源（宿泊・飲食施設を除く）に</a:t>
            </a:r>
            <a:r>
              <a:rPr lang="ja-JP" altLang="en-US" dirty="0" smtClean="0"/>
              <a:t>対する</a:t>
            </a:r>
            <a:r>
              <a:rPr lang="ja-JP" altLang="en-US" dirty="0"/>
              <a:t>クチコミ</a:t>
            </a:r>
            <a:r>
              <a:rPr lang="en-US" altLang="ja-JP" dirty="0"/>
              <a:t>5478 </a:t>
            </a:r>
            <a:r>
              <a:rPr lang="ja-JP" altLang="en-US" dirty="0"/>
              <a:t>件（</a:t>
            </a:r>
            <a:r>
              <a:rPr lang="en-US" altLang="ja-JP" dirty="0"/>
              <a:t>2011 </a:t>
            </a:r>
            <a:r>
              <a:rPr lang="ja-JP" altLang="en-US" dirty="0"/>
              <a:t>年</a:t>
            </a:r>
            <a:r>
              <a:rPr lang="en-US" altLang="ja-JP" dirty="0"/>
              <a:t>6 </a:t>
            </a:r>
            <a:r>
              <a:rPr lang="ja-JP" altLang="en-US" dirty="0"/>
              <a:t>月</a:t>
            </a:r>
            <a:r>
              <a:rPr lang="en-US" altLang="ja-JP" dirty="0"/>
              <a:t>7 </a:t>
            </a:r>
            <a:r>
              <a:rPr lang="ja-JP" altLang="en-US" dirty="0"/>
              <a:t>日現在）から英語のクチコミ</a:t>
            </a:r>
            <a:r>
              <a:rPr lang="en-US" altLang="ja-JP" dirty="0"/>
              <a:t>379 </a:t>
            </a:r>
            <a:r>
              <a:rPr lang="ja-JP" altLang="en-US" dirty="0"/>
              <a:t>件を抽出した．対象と</a:t>
            </a:r>
            <a:r>
              <a:rPr lang="ja-JP" altLang="en-US" dirty="0" smtClean="0"/>
              <a:t>なった</a:t>
            </a:r>
            <a:r>
              <a:rPr lang="ja-JP" altLang="en-US" dirty="0"/>
              <a:t>観光資源は</a:t>
            </a:r>
            <a:r>
              <a:rPr lang="en-US" altLang="ja-JP" dirty="0"/>
              <a:t>99 </a:t>
            </a:r>
            <a:r>
              <a:rPr lang="ja-JP" altLang="en-US" dirty="0"/>
              <a:t>件である．各クチコミは文章と</a:t>
            </a:r>
            <a:r>
              <a:rPr lang="en-US" altLang="ja-JP" dirty="0">
                <a:solidFill>
                  <a:srgbClr val="FF0000"/>
                </a:solidFill>
              </a:rPr>
              <a:t>5 </a:t>
            </a:r>
            <a:r>
              <a:rPr lang="ja-JP" altLang="en-US" dirty="0">
                <a:solidFill>
                  <a:srgbClr val="FF0000"/>
                </a:solidFill>
              </a:rPr>
              <a:t>段階評点</a:t>
            </a:r>
            <a:r>
              <a:rPr lang="ja-JP" altLang="en-US" dirty="0"/>
              <a:t>からなる．</a:t>
            </a:r>
            <a:endParaRPr kumimoji="1" lang="ja-JP" altLang="en-US" dirty="0"/>
          </a:p>
        </p:txBody>
      </p:sp>
    </p:spTree>
    <p:extLst>
      <p:ext uri="{BB962C8B-B14F-4D97-AF65-F5344CB8AC3E}">
        <p14:creationId xmlns:p14="http://schemas.microsoft.com/office/powerpoint/2010/main" xmlns="" val="40840197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ln>
            <a:solidFill>
              <a:schemeClr val="accent1"/>
            </a:solidFill>
          </a:ln>
        </p:spPr>
        <p:txBody>
          <a:bodyPr/>
          <a:lstStyle/>
          <a:p>
            <a:r>
              <a:rPr kumimoji="1" lang="ja-JP" altLang="en-US" dirty="0" smtClean="0"/>
              <a:t>②　</a:t>
            </a:r>
            <a:r>
              <a:rPr lang="ja-JP" altLang="en-US" dirty="0" smtClean="0"/>
              <a:t>ウェアラブルデバイスの現状と将来</a:t>
            </a:r>
            <a:endParaRPr kumimoji="1" lang="ja-JP" altLang="en-US" dirty="0"/>
          </a:p>
        </p:txBody>
      </p:sp>
      <p:sp>
        <p:nvSpPr>
          <p:cNvPr id="5" name="サブタイトル 4"/>
          <p:cNvSpPr>
            <a:spLocks noGrp="1"/>
          </p:cNvSpPr>
          <p:nvPr>
            <p:ph type="subTitle" idx="1"/>
          </p:nvPr>
        </p:nvSpPr>
        <p:spPr/>
        <p:txBody>
          <a:bodyPr/>
          <a:lstStyle/>
          <a:p>
            <a:r>
              <a:rPr kumimoji="1" lang="ja-JP" altLang="en-US" b="1" dirty="0" smtClean="0">
                <a:solidFill>
                  <a:schemeClr val="tx1">
                    <a:lumMod val="95000"/>
                    <a:lumOff val="5000"/>
                  </a:schemeClr>
                </a:solidFill>
              </a:rPr>
              <a:t>感性アナライズコム</a:t>
            </a:r>
            <a:endParaRPr kumimoji="1" lang="en-US" altLang="ja-JP" b="1" dirty="0" smtClean="0">
              <a:solidFill>
                <a:schemeClr val="tx1">
                  <a:lumMod val="95000"/>
                  <a:lumOff val="5000"/>
                </a:schemeClr>
              </a:solidFill>
            </a:endParaRPr>
          </a:p>
          <a:p>
            <a:r>
              <a:rPr lang="en-US" altLang="ja-JP" b="1" dirty="0" smtClean="0">
                <a:solidFill>
                  <a:schemeClr val="tx1">
                    <a:lumMod val="95000"/>
                    <a:lumOff val="5000"/>
                  </a:schemeClr>
                </a:solidFill>
              </a:rPr>
              <a:t>JINS</a:t>
            </a:r>
          </a:p>
          <a:p>
            <a:r>
              <a:rPr kumimoji="1" lang="en-US" altLang="ja-JP" b="1" dirty="0" smtClean="0">
                <a:solidFill>
                  <a:schemeClr val="tx1">
                    <a:lumMod val="95000"/>
                    <a:lumOff val="5000"/>
                  </a:schemeClr>
                </a:solidFill>
              </a:rPr>
              <a:t>HITOE</a:t>
            </a:r>
            <a:endParaRPr kumimoji="1" lang="ja-JP" altLang="en-U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normAutofit fontScale="90000"/>
          </a:bodyPr>
          <a:lstStyle/>
          <a:p>
            <a:r>
              <a:rPr kumimoji="1" lang="ja-JP" altLang="en-US" dirty="0" smtClean="0"/>
              <a:t>ウェアラブルコンピューティングを活用した新たな人流データの収集</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a:bodyPr>
          <a:lstStyle/>
          <a:p>
            <a:r>
              <a:rPr lang="ja-JP" altLang="ja-JP" dirty="0" smtClean="0"/>
              <a:t>人間の脳活動全体を計測する技術の発展によって、人間が意思決定や行動選択をしているときに、脳のどの部分の活動が特に大きいかを観測することが可能になった。</a:t>
            </a:r>
            <a:endParaRPr lang="en-US" altLang="ja-JP" dirty="0" smtClean="0"/>
          </a:p>
          <a:p>
            <a:r>
              <a:rPr lang="ja-JP" altLang="en-US" dirty="0" smtClean="0"/>
              <a:t>ウェアラブルコンピューターを活用すれば</a:t>
            </a:r>
            <a:r>
              <a:rPr lang="ja-JP" altLang="ja-JP" dirty="0" smtClean="0"/>
              <a:t>ヒトの移動と脳の反応の関係に関してデータ取得の可能性が開かれることになった。ここに、旅客交通にとどまらず、ヒトの移動、宿泊等を含んだ人流概念を発生させる契機がある。</a:t>
            </a:r>
          </a:p>
          <a:p>
            <a:endParaRPr kumimoji="1" lang="ja-JP" altLang="en-US" dirty="0"/>
          </a:p>
        </p:txBody>
      </p:sp>
    </p:spTree>
    <p:extLst>
      <p:ext uri="{BB962C8B-B14F-4D97-AF65-F5344CB8AC3E}">
        <p14:creationId xmlns:p14="http://schemas.microsoft.com/office/powerpoint/2010/main" xmlns="" val="4102958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研究会の</a:t>
            </a:r>
            <a:r>
              <a:rPr kumimoji="1" lang="ja-JP" altLang="en-US" dirty="0" smtClean="0"/>
              <a:t>ねらい（</a:t>
            </a:r>
            <a:r>
              <a:rPr kumimoji="1" lang="en-US" altLang="ja-JP" dirty="0" smtClean="0"/>
              <a:t>7</a:t>
            </a:r>
            <a:r>
              <a:rPr kumimoji="1" lang="ja-JP" altLang="en-US" dirty="0" smtClean="0"/>
              <a:t>月</a:t>
            </a:r>
            <a:r>
              <a:rPr kumimoji="1" lang="en-US" altLang="ja-JP" dirty="0" smtClean="0"/>
              <a:t>9</a:t>
            </a:r>
            <a:r>
              <a:rPr kumimoji="1" lang="ja-JP" altLang="en-US" dirty="0" smtClean="0"/>
              <a:t>日）</a:t>
            </a:r>
            <a:endParaRPr kumimoji="1" lang="ja-JP" altLang="en-US" dirty="0"/>
          </a:p>
        </p:txBody>
      </p:sp>
      <p:sp>
        <p:nvSpPr>
          <p:cNvPr id="3" name="コンテンツ プレースホルダ 2"/>
          <p:cNvSpPr>
            <a:spLocks noGrp="1"/>
          </p:cNvSpPr>
          <p:nvPr>
            <p:ph idx="1"/>
          </p:nvPr>
        </p:nvSpPr>
        <p:spPr>
          <a:xfrm>
            <a:off x="457200" y="2464296"/>
            <a:ext cx="8229600" cy="3701008"/>
          </a:xfrm>
        </p:spPr>
        <p:txBody>
          <a:bodyPr>
            <a:normAutofit/>
          </a:bodyPr>
          <a:lstStyle/>
          <a:p>
            <a:r>
              <a:rPr kumimoji="1" lang="ja-JP" altLang="en-US" dirty="0" smtClean="0"/>
              <a:t>研究会の最終目的　</a:t>
            </a:r>
            <a:r>
              <a:rPr kumimoji="1" lang="en-US" altLang="ja-JP" dirty="0" smtClean="0"/>
              <a:t>JINS</a:t>
            </a:r>
            <a:r>
              <a:rPr kumimoji="1" lang="ja-JP" altLang="en-US" dirty="0" smtClean="0"/>
              <a:t>コンテスト資料参照</a:t>
            </a:r>
            <a:endParaRPr kumimoji="1" lang="en-US" altLang="ja-JP" dirty="0" smtClean="0"/>
          </a:p>
          <a:p>
            <a:r>
              <a:rPr lang="ja-JP" altLang="en-US" dirty="0" smtClean="0"/>
              <a:t>研究会</a:t>
            </a:r>
            <a:r>
              <a:rPr lang="ja-JP" altLang="en-US" dirty="0" smtClean="0"/>
              <a:t>で今後予想</a:t>
            </a:r>
            <a:r>
              <a:rPr lang="ja-JP" altLang="en-US" dirty="0" smtClean="0"/>
              <a:t>される議論</a:t>
            </a:r>
            <a:endParaRPr lang="en-US" altLang="ja-JP" dirty="0" smtClean="0"/>
          </a:p>
          <a:p>
            <a:pPr>
              <a:buNone/>
            </a:pPr>
            <a:r>
              <a:rPr lang="ja-JP" altLang="en-US" dirty="0" smtClean="0"/>
              <a:t>①　現行の観光調査の抱える問題点</a:t>
            </a:r>
            <a:endParaRPr lang="en-US" altLang="ja-JP" dirty="0" smtClean="0"/>
          </a:p>
          <a:p>
            <a:pPr>
              <a:buNone/>
            </a:pPr>
            <a:r>
              <a:rPr lang="ja-JP" altLang="en-US" dirty="0" smtClean="0"/>
              <a:t>②　ウェアラブルデバイスの現状と将来</a:t>
            </a:r>
            <a:endParaRPr lang="en-US" altLang="ja-JP" dirty="0" smtClean="0"/>
          </a:p>
          <a:p>
            <a:pPr>
              <a:buNone/>
            </a:pPr>
            <a:r>
              <a:rPr lang="ja-JP" altLang="en-US" dirty="0"/>
              <a:t>③</a:t>
            </a:r>
            <a:r>
              <a:rPr lang="ja-JP" altLang="en-US" dirty="0" smtClean="0"/>
              <a:t>　観光調査実施にあたっての課題</a:t>
            </a:r>
            <a:endParaRPr lang="en-US" altLang="ja-JP" dirty="0" smtClean="0"/>
          </a:p>
          <a:p>
            <a:pPr>
              <a:buNone/>
            </a:pPr>
            <a:r>
              <a:rPr lang="ja-JP" altLang="en-US" dirty="0"/>
              <a:t>④</a:t>
            </a:r>
            <a:r>
              <a:rPr kumimoji="1" lang="ja-JP" altLang="en-US" dirty="0" smtClean="0"/>
              <a:t>　脳</a:t>
            </a:r>
            <a:r>
              <a:rPr kumimoji="1" lang="ja-JP" altLang="en-US" dirty="0"/>
              <a:t>科学</a:t>
            </a:r>
            <a:r>
              <a:rPr kumimoji="1" lang="ja-JP" altLang="en-US" dirty="0" smtClean="0"/>
              <a:t>の進捗と</a:t>
            </a:r>
            <a:r>
              <a:rPr lang="ja-JP" altLang="en-US" dirty="0" smtClean="0"/>
              <a:t>観光学研究</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nikkei-science.com/wp-content/uploads/2008/12/200901_0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1509969"/>
            <a:ext cx="4032448" cy="53765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タイトル 1"/>
          <p:cNvSpPr>
            <a:spLocks noGrp="1"/>
          </p:cNvSpPr>
          <p:nvPr>
            <p:ph type="title"/>
          </p:nvPr>
        </p:nvSpPr>
        <p:spPr>
          <a:xfrm>
            <a:off x="467544" y="53751"/>
            <a:ext cx="8229600" cy="1456217"/>
          </a:xfrm>
          <a:noFill/>
          <a:ln w="38100">
            <a:solidFill>
              <a:schemeClr val="tx1">
                <a:lumMod val="95000"/>
                <a:lumOff val="5000"/>
              </a:schemeClr>
            </a:solidFill>
            <a:prstDash val="dash"/>
          </a:ln>
        </p:spPr>
        <p:txBody>
          <a:bodyPr>
            <a:normAutofit fontScale="90000"/>
          </a:bodyPr>
          <a:lstStyle/>
          <a:p>
            <a:r>
              <a:rPr lang="ja-JP" altLang="en-US" b="1" dirty="0" smtClean="0"/>
              <a:t>オプトジェネティクス</a:t>
            </a:r>
            <a:r>
              <a:rPr lang="en-US" altLang="ja-JP" b="1" dirty="0" smtClean="0"/>
              <a:t/>
            </a:r>
            <a:br>
              <a:rPr lang="en-US" altLang="ja-JP" b="1" dirty="0" smtClean="0"/>
            </a:br>
            <a:r>
              <a:rPr lang="ja-JP" altLang="en-US" sz="3100" dirty="0"/>
              <a:t>遺伝子にコードした蛍光色素を使って神経活動を可視化する手法</a:t>
            </a:r>
            <a:endParaRPr kumimoji="1" lang="ja-JP" altLang="en-US" sz="3100" dirty="0"/>
          </a:p>
        </p:txBody>
      </p:sp>
    </p:spTree>
    <p:extLst>
      <p:ext uri="{BB962C8B-B14F-4D97-AF65-F5344CB8AC3E}">
        <p14:creationId xmlns:p14="http://schemas.microsoft.com/office/powerpoint/2010/main" xmlns="" val="7547027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脳波信号から感性を分析、興味度やリラックス度を「見える化」</a:t>
            </a:r>
            <a:endParaRPr kumimoji="1" lang="ja-JP" altLang="en-US" dirty="0"/>
          </a:p>
        </p:txBody>
      </p:sp>
      <p:sp>
        <p:nvSpPr>
          <p:cNvPr id="3" name="コンテンツ プレースホルダ 2"/>
          <p:cNvSpPr>
            <a:spLocks noGrp="1"/>
          </p:cNvSpPr>
          <p:nvPr>
            <p:ph idx="1"/>
          </p:nvPr>
        </p:nvSpPr>
        <p:spPr>
          <a:xfrm>
            <a:off x="457200" y="1600201"/>
            <a:ext cx="8229600" cy="1036712"/>
          </a:xfrm>
        </p:spPr>
        <p:txBody>
          <a:bodyPr>
            <a:normAutofit fontScale="62500" lnSpcReduction="20000"/>
          </a:bodyPr>
          <a:lstStyle/>
          <a:p>
            <a:pPr lvl="0"/>
            <a:r>
              <a:rPr lang="en-US" altLang="ja-JP" u="sng" dirty="0" smtClean="0">
                <a:hlinkClick r:id="rId3"/>
              </a:rPr>
              <a:t>http://eetimes.jp/ee/articles/1410/31/news122.html</a:t>
            </a:r>
            <a:endParaRPr lang="en-US" altLang="ja-JP" u="sng" dirty="0" smtClean="0"/>
          </a:p>
          <a:p>
            <a:pPr lvl="0"/>
            <a:r>
              <a:rPr lang="ja-JP" altLang="en-US" u="sng" dirty="0" smtClean="0">
                <a:hlinkClick r:id="rId4"/>
              </a:rPr>
              <a:t>動画　</a:t>
            </a:r>
            <a:r>
              <a:rPr lang="en-US" altLang="ja-JP" dirty="0" smtClean="0">
                <a:hlinkClick r:id="rId4"/>
              </a:rPr>
              <a:t>http</a:t>
            </a:r>
            <a:r>
              <a:rPr lang="en-US" altLang="ja-JP" dirty="0">
                <a:hlinkClick r:id="rId4"/>
              </a:rPr>
              <a:t>://www.nikkei.com/article/DGXMZO85244640T00C15A4000000</a:t>
            </a:r>
            <a:r>
              <a:rPr lang="en-US" altLang="ja-JP" dirty="0" smtClean="0">
                <a:hlinkClick r:id="rId4"/>
              </a:rPr>
              <a:t>/</a:t>
            </a:r>
            <a:endParaRPr lang="ja-JP" altLang="ja-JP" dirty="0" smtClean="0"/>
          </a:p>
          <a:p>
            <a:endParaRPr kumimoji="1" lang="ja-JP" altLang="en-US" dirty="0"/>
          </a:p>
        </p:txBody>
      </p:sp>
      <p:pic>
        <p:nvPicPr>
          <p:cNvPr id="55298" name="Picture 2" descr="tm_141032neurosky01.jpg"/>
          <p:cNvPicPr>
            <a:picLocks noChangeAspect="1" noChangeArrowheads="1"/>
          </p:cNvPicPr>
          <p:nvPr/>
        </p:nvPicPr>
        <p:blipFill>
          <a:blip r:embed="rId5" cstate="print"/>
          <a:srcRect/>
          <a:stretch>
            <a:fillRect/>
          </a:stretch>
        </p:blipFill>
        <p:spPr bwMode="auto">
          <a:xfrm>
            <a:off x="1200894" y="2708920"/>
            <a:ext cx="6179418" cy="390942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i="1" dirty="0" smtClean="0"/>
              <a:t>感性アナライザプラスカム</a:t>
            </a:r>
            <a:endParaRPr kumimoji="1" lang="ja-JP" altLang="en-US" i="1" dirty="0"/>
          </a:p>
        </p:txBody>
      </p:sp>
      <p:sp>
        <p:nvSpPr>
          <p:cNvPr id="3" name="コンテンツ プレースホルダ 2"/>
          <p:cNvSpPr>
            <a:spLocks noGrp="1"/>
          </p:cNvSpPr>
          <p:nvPr>
            <p:ph idx="1"/>
          </p:nvPr>
        </p:nvSpPr>
        <p:spPr>
          <a:xfrm>
            <a:off x="457200" y="1600200"/>
            <a:ext cx="8229600" cy="5069160"/>
          </a:xfrm>
        </p:spPr>
        <p:txBody>
          <a:bodyPr>
            <a:normAutofit/>
          </a:bodyPr>
          <a:lstStyle/>
          <a:p>
            <a:pPr fontAlgn="base"/>
            <a:r>
              <a:rPr lang="ja-JP" altLang="en-US" dirty="0" smtClean="0"/>
              <a:t>脳波から５つの感性（</a:t>
            </a:r>
            <a:r>
              <a:rPr lang="ja-JP" altLang="en-US" dirty="0" smtClean="0">
                <a:solidFill>
                  <a:srgbClr val="FF0000"/>
                </a:solidFill>
              </a:rPr>
              <a:t>興味、好き、ストレス、集中、眠気</a:t>
            </a:r>
            <a:r>
              <a:rPr lang="ja-JP" altLang="en-US" dirty="0" smtClean="0"/>
              <a:t>）が分析可能な簡易型評価キット「感性アナライザ」。</a:t>
            </a:r>
            <a:br>
              <a:rPr lang="ja-JP" altLang="en-US" dirty="0" smtClean="0"/>
            </a:br>
            <a:r>
              <a:rPr lang="ja-JP" altLang="en-US" dirty="0" smtClean="0"/>
              <a:t>慶応大学満倉准教授の脳波解析アルゴリズムを搭載し、簡易型の脳波計によりシンプルながら、ハイクオリティデータを獲得することができる。</a:t>
            </a:r>
            <a:br>
              <a:rPr lang="ja-JP" altLang="en-US" dirty="0" smtClean="0"/>
            </a:br>
            <a:r>
              <a:rPr lang="ja-JP" altLang="en-US" dirty="0" smtClean="0"/>
              <a:t>更にカメラ機能を搭載することで、より精密なデータを取得できるようになった。</a:t>
            </a:r>
          </a:p>
          <a:p>
            <a:endParaRPr kumimoji="1" lang="ja-JP"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8163" y="362309"/>
            <a:ext cx="7392838" cy="3147654"/>
          </a:xfrm>
          <a:ln>
            <a:solidFill>
              <a:schemeClr val="accent1"/>
            </a:solidFill>
          </a:ln>
        </p:spPr>
        <p:txBody>
          <a:bodyPr>
            <a:normAutofit/>
          </a:bodyPr>
          <a:lstStyle/>
          <a:p>
            <a:r>
              <a:rPr lang="ja-JP" altLang="en-US" b="1" dirty="0"/>
              <a:t>着るだけで生体情報の連続計測を可能とする機能素材“</a:t>
            </a:r>
            <a:r>
              <a:rPr lang="en-US" altLang="ja-JP" b="1" dirty="0" err="1">
                <a:solidFill>
                  <a:srgbClr val="FF0000"/>
                </a:solidFill>
              </a:rPr>
              <a:t>hitoe</a:t>
            </a:r>
            <a:r>
              <a:rPr lang="en-US" altLang="ja-JP" b="1" dirty="0"/>
              <a:t>”</a:t>
            </a:r>
            <a:r>
              <a:rPr lang="ja-JP" altLang="en-US" b="1" dirty="0"/>
              <a:t>の開発及び実用化に</a:t>
            </a:r>
            <a:r>
              <a:rPr lang="ja-JP" altLang="en-US" b="1" dirty="0" smtClean="0"/>
              <a:t>ついて</a:t>
            </a:r>
            <a:endParaRPr kumimoji="1" lang="ja-JP" altLang="en-US" dirty="0"/>
          </a:p>
        </p:txBody>
      </p:sp>
      <p:sp>
        <p:nvSpPr>
          <p:cNvPr id="3" name="サブタイトル 2"/>
          <p:cNvSpPr>
            <a:spLocks noGrp="1"/>
          </p:cNvSpPr>
          <p:nvPr>
            <p:ph type="subTitle" idx="1"/>
          </p:nvPr>
        </p:nvSpPr>
        <p:spPr>
          <a:xfrm>
            <a:off x="1371600" y="3886200"/>
            <a:ext cx="6400800" cy="2279104"/>
          </a:xfrm>
        </p:spPr>
        <p:txBody>
          <a:bodyPr/>
          <a:lstStyle/>
          <a:p>
            <a:r>
              <a:rPr lang="en-US" altLang="ja-JP" dirty="0">
                <a:hlinkClick r:id="rId3"/>
              </a:rPr>
              <a:t>https://</a:t>
            </a:r>
            <a:r>
              <a:rPr lang="en-US" altLang="ja-JP" dirty="0" smtClean="0">
                <a:hlinkClick r:id="rId3"/>
              </a:rPr>
              <a:t>www.nttdocomo.co.jp/info/news_release/2014/01/30_00.html</a:t>
            </a:r>
            <a:endParaRPr lang="en-US" altLang="ja-JP" dirty="0" smtClean="0"/>
          </a:p>
          <a:p>
            <a:r>
              <a:rPr lang="ja-JP" altLang="en-US" dirty="0"/>
              <a:t>動画</a:t>
            </a:r>
            <a:endParaRPr lang="en-US" altLang="ja-JP" dirty="0" smtClean="0"/>
          </a:p>
          <a:p>
            <a:r>
              <a:rPr lang="en-US" altLang="ja-JP" dirty="0">
                <a:hlinkClick r:id="rId4"/>
              </a:rPr>
              <a:t>https://</a:t>
            </a:r>
            <a:r>
              <a:rPr lang="en-US" altLang="ja-JP" dirty="0" smtClean="0">
                <a:hlinkClick r:id="rId4"/>
              </a:rPr>
              <a:t>youtu.be/7yUHRTdT9VI?t=12</a:t>
            </a:r>
            <a:endParaRPr lang="en-US" altLang="ja-JP" dirty="0" smtClean="0"/>
          </a:p>
          <a:p>
            <a:endParaRPr kumimoji="1" lang="ja-JP" altLang="en-US" dirty="0"/>
          </a:p>
        </p:txBody>
      </p:sp>
    </p:spTree>
    <p:extLst>
      <p:ext uri="{BB962C8B-B14F-4D97-AF65-F5344CB8AC3E}">
        <p14:creationId xmlns:p14="http://schemas.microsoft.com/office/powerpoint/2010/main" xmlns="" val="26383873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
            <a:ext cx="9001000" cy="7245423"/>
          </a:xfrm>
        </p:spPr>
        <p:txBody>
          <a:bodyPr>
            <a:normAutofit fontScale="92500" lnSpcReduction="20000"/>
          </a:bodyPr>
          <a:lstStyle/>
          <a:p>
            <a:r>
              <a:rPr lang="ja-JP" altLang="en-US" dirty="0" smtClean="0">
                <a:solidFill>
                  <a:srgbClr val="FF0000"/>
                </a:solidFill>
              </a:rPr>
              <a:t>東レ</a:t>
            </a:r>
            <a:r>
              <a:rPr lang="ja-JP" altLang="en-US" dirty="0" smtClean="0"/>
              <a:t>と</a:t>
            </a:r>
            <a:r>
              <a:rPr lang="en-US" altLang="ja-JP" dirty="0" smtClean="0">
                <a:solidFill>
                  <a:srgbClr val="FF0000"/>
                </a:solidFill>
              </a:rPr>
              <a:t>NTT</a:t>
            </a:r>
            <a:r>
              <a:rPr lang="ja-JP" altLang="en-US" dirty="0" smtClean="0"/>
              <a:t>は</a:t>
            </a:r>
            <a:r>
              <a:rPr lang="ja-JP" altLang="en-US" dirty="0"/>
              <a:t>、着衣するだけで心拍数・心電波形などの生体情報を取得できる機能素材“</a:t>
            </a:r>
            <a:r>
              <a:rPr lang="en-US" altLang="ja-JP" dirty="0" err="1"/>
              <a:t>hitoe</a:t>
            </a:r>
            <a:r>
              <a:rPr lang="en-US" altLang="ja-JP" dirty="0"/>
              <a:t>”</a:t>
            </a:r>
            <a:r>
              <a:rPr lang="ja-JP" altLang="en-US" dirty="0"/>
              <a:t>を開発、</a:t>
            </a:r>
            <a:r>
              <a:rPr lang="ja-JP" altLang="en-US" dirty="0" smtClean="0"/>
              <a:t>実用化した</a:t>
            </a:r>
            <a:r>
              <a:rPr lang="ja-JP" altLang="en-US" dirty="0"/>
              <a:t>。また</a:t>
            </a:r>
            <a:r>
              <a:rPr lang="ja-JP" altLang="en-US" dirty="0" smtClean="0"/>
              <a:t>、</a:t>
            </a:r>
            <a:r>
              <a:rPr lang="ja-JP" altLang="en-US" dirty="0" smtClean="0">
                <a:solidFill>
                  <a:srgbClr val="FF0000"/>
                </a:solidFill>
              </a:rPr>
              <a:t>ドコモ</a:t>
            </a:r>
            <a:r>
              <a:rPr lang="ja-JP" altLang="en-US" dirty="0" smtClean="0"/>
              <a:t>は“</a:t>
            </a:r>
            <a:r>
              <a:rPr lang="en-US" altLang="ja-JP" dirty="0" err="1"/>
              <a:t>hitoe</a:t>
            </a:r>
            <a:r>
              <a:rPr lang="en-US" altLang="ja-JP" dirty="0"/>
              <a:t>”</a:t>
            </a:r>
            <a:r>
              <a:rPr lang="ja-JP" altLang="en-US" dirty="0"/>
              <a:t>を利用した生体情報計測用ウェアとスマートフォンなどを活用したサービスの提供を</a:t>
            </a:r>
            <a:r>
              <a:rPr lang="ja-JP" altLang="en-US" dirty="0" smtClean="0"/>
              <a:t>開始</a:t>
            </a:r>
            <a:endParaRPr lang="en-US" altLang="ja-JP" dirty="0" smtClean="0"/>
          </a:p>
          <a:p>
            <a:r>
              <a:rPr lang="ja-JP" altLang="en-US" dirty="0" smtClean="0"/>
              <a:t>東レ</a:t>
            </a:r>
            <a:r>
              <a:rPr lang="ja-JP" altLang="en-US" dirty="0"/>
              <a:t>と</a:t>
            </a:r>
            <a:r>
              <a:rPr lang="en-US" altLang="ja-JP" dirty="0"/>
              <a:t>NTT</a:t>
            </a:r>
            <a:r>
              <a:rPr lang="ja-JP" altLang="en-US" dirty="0"/>
              <a:t>は</a:t>
            </a:r>
            <a:r>
              <a:rPr lang="ja-JP" altLang="en-US" dirty="0" smtClean="0"/>
              <a:t>、ナノファイバー</a:t>
            </a:r>
            <a:r>
              <a:rPr lang="ja-JP" altLang="en-US" dirty="0"/>
              <a:t>生地に高導電性樹脂を特殊コーティングすることで</a:t>
            </a:r>
            <a:r>
              <a:rPr lang="ja-JP" altLang="en-US" dirty="0" smtClean="0"/>
              <a:t>、生体</a:t>
            </a:r>
            <a:r>
              <a:rPr lang="ja-JP" altLang="en-US" dirty="0"/>
              <a:t>信号を高感度に検出できる機能素材“</a:t>
            </a:r>
            <a:r>
              <a:rPr lang="en-US" altLang="ja-JP" dirty="0" err="1"/>
              <a:t>hitoe</a:t>
            </a:r>
            <a:r>
              <a:rPr lang="en-US" altLang="ja-JP" dirty="0"/>
              <a:t>”</a:t>
            </a:r>
            <a:r>
              <a:rPr lang="ja-JP" altLang="en-US" dirty="0"/>
              <a:t>の実用化に</a:t>
            </a:r>
            <a:r>
              <a:rPr lang="ja-JP" altLang="en-US" dirty="0" smtClean="0"/>
              <a:t>成功。</a:t>
            </a:r>
            <a:r>
              <a:rPr lang="ja-JP" altLang="en-US" dirty="0"/>
              <a:t>“</a:t>
            </a:r>
            <a:r>
              <a:rPr lang="en-US" altLang="ja-JP" dirty="0" err="1"/>
              <a:t>hitoe</a:t>
            </a:r>
            <a:r>
              <a:rPr lang="en-US" altLang="ja-JP" dirty="0"/>
              <a:t>”</a:t>
            </a:r>
            <a:r>
              <a:rPr lang="ja-JP" altLang="en-US" dirty="0"/>
              <a:t>は肌へのフィット性や通気性などを兼ね備えており、この素材を使用した生体情報計測用ウェアを着用することによって、日常生活のさまざまなシーンにおいて心拍数や心電波形などの生体情報を快適かつ簡単に計測できるように</a:t>
            </a:r>
            <a:r>
              <a:rPr lang="ja-JP" altLang="en-US" dirty="0" smtClean="0"/>
              <a:t>なる。</a:t>
            </a:r>
            <a:endParaRPr lang="en-US" altLang="ja-JP" dirty="0" smtClean="0"/>
          </a:p>
          <a:p>
            <a:r>
              <a:rPr lang="ja-JP" altLang="en-US" dirty="0" smtClean="0"/>
              <a:t>ドコモ</a:t>
            </a:r>
            <a:r>
              <a:rPr lang="ja-JP" altLang="en-US" dirty="0"/>
              <a:t>は、“</a:t>
            </a:r>
            <a:r>
              <a:rPr lang="en-US" altLang="ja-JP" dirty="0" err="1"/>
              <a:t>hitoe</a:t>
            </a:r>
            <a:r>
              <a:rPr lang="en-US" altLang="ja-JP" dirty="0"/>
              <a:t>”</a:t>
            </a:r>
            <a:r>
              <a:rPr lang="ja-JP" altLang="en-US" dirty="0" err="1"/>
              <a:t>のような</a:t>
            </a:r>
            <a:r>
              <a:rPr lang="ja-JP" altLang="en-US" dirty="0"/>
              <a:t>ウェアラブル製品を活用し、ドコモ・ヘルスケア社の健康プラットフォーム「</a:t>
            </a:r>
            <a:r>
              <a:rPr lang="en-US" altLang="ja-JP" dirty="0"/>
              <a:t>WM</a:t>
            </a:r>
            <a:r>
              <a:rPr lang="ja-JP" altLang="en-US" dirty="0"/>
              <a:t>（わたしムーヴ</a:t>
            </a:r>
            <a:r>
              <a:rPr lang="ja-JP" altLang="en-US" dirty="0" smtClean="0"/>
              <a:t>）」</a:t>
            </a:r>
            <a:r>
              <a:rPr lang="ja-JP" altLang="en-US" dirty="0"/>
              <a:t>と連携することを始め、</a:t>
            </a:r>
            <a:r>
              <a:rPr lang="ja-JP" altLang="en-US" dirty="0">
                <a:solidFill>
                  <a:srgbClr val="FF0000"/>
                </a:solidFill>
              </a:rPr>
              <a:t>スポーツ分野や健康増進分野などを中心とした新しいサービスの提供</a:t>
            </a:r>
            <a:r>
              <a:rPr lang="ja-JP" altLang="en-US" dirty="0"/>
              <a:t>を</a:t>
            </a:r>
            <a:r>
              <a:rPr lang="ja-JP" altLang="en-US" dirty="0" smtClean="0"/>
              <a:t>目指す</a:t>
            </a:r>
            <a:r>
              <a:rPr lang="ja-JP" altLang="en-US" dirty="0"/>
              <a:t>。</a:t>
            </a:r>
            <a:endParaRPr kumimoji="1" lang="ja-JP" altLang="en-US" dirty="0"/>
          </a:p>
        </p:txBody>
      </p:sp>
    </p:spTree>
    <p:extLst>
      <p:ext uri="{BB962C8B-B14F-4D97-AF65-F5344CB8AC3E}">
        <p14:creationId xmlns:p14="http://schemas.microsoft.com/office/powerpoint/2010/main" xmlns="" val="31968121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心拍数・心電波形計測イメージ画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3094" y="1"/>
            <a:ext cx="426910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55750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640960" cy="1143000"/>
          </a:xfrm>
          <a:ln>
            <a:solidFill>
              <a:schemeClr val="accent1"/>
            </a:solidFill>
          </a:ln>
        </p:spPr>
        <p:txBody>
          <a:bodyPr>
            <a:normAutofit fontScale="90000"/>
          </a:bodyPr>
          <a:lstStyle/>
          <a:p>
            <a:pPr algn="ctr"/>
            <a:r>
              <a:rPr lang="ja-JP" altLang="en-US" b="1" dirty="0" smtClean="0"/>
              <a:t>開発した生体情報計測用ウェアの特徴</a:t>
            </a:r>
            <a:endParaRPr lang="ja-JP" altLang="en-US" b="1" dirty="0"/>
          </a:p>
        </p:txBody>
      </p:sp>
      <p:sp>
        <p:nvSpPr>
          <p:cNvPr id="3" name="コンテンツ プレースホルダー 2"/>
          <p:cNvSpPr>
            <a:spLocks noGrp="1"/>
          </p:cNvSpPr>
          <p:nvPr>
            <p:ph idx="1"/>
          </p:nvPr>
        </p:nvSpPr>
        <p:spPr>
          <a:xfrm>
            <a:off x="457200" y="1600200"/>
            <a:ext cx="8229600" cy="5357192"/>
          </a:xfrm>
        </p:spPr>
        <p:txBody>
          <a:bodyPr>
            <a:normAutofit/>
          </a:bodyPr>
          <a:lstStyle/>
          <a:p>
            <a:r>
              <a:rPr lang="ja-JP" altLang="en-US" dirty="0" smtClean="0"/>
              <a:t>機能</a:t>
            </a:r>
            <a:r>
              <a:rPr lang="ja-JP" altLang="en-US" dirty="0"/>
              <a:t>素材“</a:t>
            </a:r>
            <a:r>
              <a:rPr lang="en-US" altLang="ja-JP" dirty="0" err="1"/>
              <a:t>hitoe</a:t>
            </a:r>
            <a:r>
              <a:rPr lang="en-US" altLang="ja-JP" dirty="0"/>
              <a:t>”</a:t>
            </a:r>
            <a:r>
              <a:rPr lang="ja-JP" altLang="en-US" dirty="0"/>
              <a:t>を生体インターフェースに用いることにより、「着るだけで」</a:t>
            </a:r>
            <a:r>
              <a:rPr lang="ja-JP" altLang="en-US" dirty="0">
                <a:solidFill>
                  <a:srgbClr val="FF0000"/>
                </a:solidFill>
              </a:rPr>
              <a:t>心拍・心電情報を連続的に計測</a:t>
            </a:r>
            <a:r>
              <a:rPr lang="ja-JP" altLang="en-US" dirty="0"/>
              <a:t>することが</a:t>
            </a:r>
            <a:r>
              <a:rPr lang="ja-JP" altLang="en-US" dirty="0" smtClean="0"/>
              <a:t>できる。</a:t>
            </a:r>
            <a:endParaRPr lang="en-US" altLang="ja-JP" dirty="0" smtClean="0"/>
          </a:p>
          <a:p>
            <a:r>
              <a:rPr lang="ja-JP" altLang="en-US" dirty="0" smtClean="0"/>
              <a:t>配線</a:t>
            </a:r>
            <a:r>
              <a:rPr lang="ja-JP" altLang="en-US" dirty="0"/>
              <a:t>もウェアに一体化されて機能集約されているため、使い勝手が良く、洗濯して繰り返し利用できることが大きな</a:t>
            </a:r>
            <a:r>
              <a:rPr lang="ja-JP" altLang="en-US" dirty="0" smtClean="0"/>
              <a:t>特徴。</a:t>
            </a:r>
            <a:endParaRPr lang="en-US" altLang="ja-JP" dirty="0" smtClean="0"/>
          </a:p>
          <a:p>
            <a:r>
              <a:rPr lang="ja-JP" altLang="en-US" dirty="0" smtClean="0">
                <a:solidFill>
                  <a:srgbClr val="FF0000"/>
                </a:solidFill>
              </a:rPr>
              <a:t>日常</a:t>
            </a:r>
            <a:r>
              <a:rPr lang="ja-JP" altLang="en-US" dirty="0">
                <a:solidFill>
                  <a:srgbClr val="FF0000"/>
                </a:solidFill>
              </a:rPr>
              <a:t>生活を阻害せずに利用</a:t>
            </a:r>
            <a:r>
              <a:rPr lang="ja-JP" altLang="en-US" dirty="0"/>
              <a:t>できるため、職場、学校、スポーツ、運転中などのさまざまなシーンでの活用が期待</a:t>
            </a:r>
            <a:r>
              <a:rPr lang="ja-JP" altLang="en-US" dirty="0" smtClean="0"/>
              <a:t>される。</a:t>
            </a:r>
            <a:endParaRPr lang="ja-JP" altLang="en-US" dirty="0"/>
          </a:p>
        </p:txBody>
      </p:sp>
    </p:spTree>
    <p:extLst>
      <p:ext uri="{BB962C8B-B14F-4D97-AF65-F5344CB8AC3E}">
        <p14:creationId xmlns:p14="http://schemas.microsoft.com/office/powerpoint/2010/main" xmlns="" val="21081008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Autofit/>
          </a:bodyPr>
          <a:lstStyle/>
          <a:p>
            <a:r>
              <a:rPr lang="ja-JP" altLang="en-US" sz="3600" b="1" dirty="0" smtClean="0"/>
              <a:t>手首をかざせば支払い完了？決済機能が搭載されたウェアラブルバンドが登場</a:t>
            </a:r>
            <a:endParaRPr kumimoji="1" lang="ja-JP" altLang="en-US" sz="3600" dirty="0"/>
          </a:p>
        </p:txBody>
      </p:sp>
      <p:sp>
        <p:nvSpPr>
          <p:cNvPr id="3" name="コンテンツ プレースホルダ 2"/>
          <p:cNvSpPr>
            <a:spLocks noGrp="1"/>
          </p:cNvSpPr>
          <p:nvPr>
            <p:ph idx="1"/>
          </p:nvPr>
        </p:nvSpPr>
        <p:spPr>
          <a:xfrm>
            <a:off x="457200" y="1600200"/>
            <a:ext cx="8229600" cy="4781127"/>
          </a:xfrm>
        </p:spPr>
        <p:txBody>
          <a:bodyPr>
            <a:normAutofit fontScale="85000" lnSpcReduction="10000"/>
          </a:bodyPr>
          <a:lstStyle/>
          <a:p>
            <a:r>
              <a:rPr lang="ja-JP" altLang="en-US" dirty="0" smtClean="0"/>
              <a:t>米</a:t>
            </a:r>
            <a:r>
              <a:rPr lang="en-US" altLang="ja-JP" dirty="0" smtClean="0"/>
              <a:t>Jawbone</a:t>
            </a:r>
            <a:r>
              <a:rPr lang="ja-JP" altLang="en-US" dirty="0" smtClean="0"/>
              <a:t>社は、アクティビティトラッカーと呼ばれるフィットネス用リストバンドのメーカーだ。既に、手首に装着するだけで、睡眠や心拍数などの活動を追跡する</a:t>
            </a:r>
            <a:r>
              <a:rPr lang="en-US" altLang="ja-JP" dirty="0" smtClean="0"/>
              <a:t>『UP3』</a:t>
            </a:r>
            <a:r>
              <a:rPr lang="ja-JP" altLang="en-US" dirty="0" smtClean="0"/>
              <a:t>などの製品をだしていた。</a:t>
            </a:r>
          </a:p>
          <a:p>
            <a:r>
              <a:rPr lang="ja-JP" altLang="en-US" dirty="0" smtClean="0"/>
              <a:t>そして</a:t>
            </a:r>
            <a:r>
              <a:rPr lang="en-US" altLang="ja-JP" dirty="0" smtClean="0"/>
              <a:t>4</a:t>
            </a:r>
            <a:r>
              <a:rPr lang="ja-JP" altLang="en-US" dirty="0" smtClean="0"/>
              <a:t>月</a:t>
            </a:r>
            <a:r>
              <a:rPr lang="en-US" altLang="ja-JP" dirty="0" smtClean="0"/>
              <a:t>15</a:t>
            </a:r>
            <a:r>
              <a:rPr lang="ja-JP" altLang="en-US" dirty="0" smtClean="0"/>
              <a:t>日に、アクティビティトラッカーとしての機能に、決済機能を持たせた</a:t>
            </a:r>
            <a:r>
              <a:rPr lang="en-US" altLang="ja-JP" dirty="0" smtClean="0"/>
              <a:t>『UP4』</a:t>
            </a:r>
            <a:r>
              <a:rPr lang="ja-JP" altLang="en-US" dirty="0" smtClean="0"/>
              <a:t>を発表。リストバンド型の</a:t>
            </a:r>
            <a:r>
              <a:rPr lang="en-US" altLang="ja-JP" dirty="0" smtClean="0"/>
              <a:t>『UP4』</a:t>
            </a:r>
            <a:r>
              <a:rPr lang="ja-JP" altLang="en-US" dirty="0" smtClean="0"/>
              <a:t>を手首に装着していれば、店頭のカード読み取り端末にかざすだけで、決済が完了してしまう。</a:t>
            </a:r>
          </a:p>
          <a:p>
            <a:r>
              <a:rPr lang="ja-JP" altLang="en-US" dirty="0" smtClean="0"/>
              <a:t>もう、現金やカードを財布から出したり、スマートフォンを取り出したりする必要もない。</a:t>
            </a:r>
          </a:p>
          <a:p>
            <a:r>
              <a:rPr lang="en-US" altLang="ja-JP" dirty="0" smtClean="0"/>
              <a:t>https://youtu.be/pMcUx17DNWg</a:t>
            </a:r>
          </a:p>
          <a:p>
            <a:endParaRPr kumimoji="1" lang="ja-JP"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a:t>JINS MEME</a:t>
            </a:r>
            <a:r>
              <a:rPr lang="ja-JP" altLang="en-US" dirty="0"/>
              <a:t>（ミーム）</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015</a:t>
            </a:r>
            <a:r>
              <a:rPr lang="ja-JP" altLang="en-US" dirty="0"/>
              <a:t>年</a:t>
            </a:r>
            <a:r>
              <a:rPr lang="en-US" altLang="ja-JP" dirty="0"/>
              <a:t>10</a:t>
            </a:r>
            <a:r>
              <a:rPr lang="ja-JP" altLang="en-US" dirty="0"/>
              <a:t>月にはメガネにセンサーを内蔵させて眼球やまばたきなど目の周りの筋肉の動きを感知し、専用アプリと連動する事で脳波や疲れ指数・眠気・体軸のぶれといった自分の身体の状態がわかるという「</a:t>
            </a:r>
            <a:r>
              <a:rPr lang="en-US" altLang="ja-JP" dirty="0"/>
              <a:t>JINS MEME</a:t>
            </a:r>
            <a:r>
              <a:rPr lang="ja-JP" altLang="en-US" dirty="0"/>
              <a:t>（ミーム）」が発売予定だが、健康医療機器としても知られるオムロンとヘルスケア分野で共同研究を開始、メガネは常に身に付けている製品であり自然とセンシング（計測）出来る事から、別の分野では目の動き自体は脳や身体の状態を発信しているため病気の予見も出来る可能性が示唆されているという。</a:t>
            </a:r>
            <a:endParaRPr kumimoji="1" lang="ja-JP" altLang="en-US" dirty="0"/>
          </a:p>
        </p:txBody>
      </p:sp>
    </p:spTree>
    <p:extLst>
      <p:ext uri="{BB962C8B-B14F-4D97-AF65-F5344CB8AC3E}">
        <p14:creationId xmlns:p14="http://schemas.microsoft.com/office/powerpoint/2010/main" xmlns="" val="15302008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91264" cy="1143000"/>
          </a:xfrm>
          <a:solidFill>
            <a:srgbClr val="FFFF00"/>
          </a:solidFill>
          <a:ln w="76200">
            <a:solidFill>
              <a:schemeClr val="tx1">
                <a:lumMod val="95000"/>
                <a:lumOff val="5000"/>
              </a:schemeClr>
            </a:solidFill>
          </a:ln>
        </p:spPr>
        <p:txBody>
          <a:bodyPr>
            <a:normAutofit/>
          </a:bodyPr>
          <a:lstStyle/>
          <a:p>
            <a:r>
              <a:rPr kumimoji="1" lang="ja-JP" altLang="en-US" sz="2800" dirty="0" smtClean="0"/>
              <a:t>③観光調査を実施するに当たっての問題点の把握</a:t>
            </a:r>
            <a:endParaRPr kumimoji="1" lang="ja-JP" altLang="en-US" sz="2800" dirty="0"/>
          </a:p>
        </p:txBody>
      </p:sp>
      <p:sp>
        <p:nvSpPr>
          <p:cNvPr id="3" name="コンテンツ プレースホルダ 2"/>
          <p:cNvSpPr>
            <a:spLocks noGrp="1"/>
          </p:cNvSpPr>
          <p:nvPr>
            <p:ph idx="1"/>
          </p:nvPr>
        </p:nvSpPr>
        <p:spPr/>
        <p:txBody>
          <a:bodyPr/>
          <a:lstStyle/>
          <a:p>
            <a:r>
              <a:rPr kumimoji="1" lang="ja-JP" altLang="en-US" dirty="0" smtClean="0"/>
              <a:t>観光行動を行い</a:t>
            </a:r>
            <a:r>
              <a:rPr lang="ja-JP" altLang="en-US" dirty="0"/>
              <a:t>ながら</a:t>
            </a:r>
            <a:r>
              <a:rPr lang="ja-JP" altLang="en-US" dirty="0" smtClean="0"/>
              <a:t>の</a:t>
            </a:r>
            <a:r>
              <a:rPr lang="ja-JP" altLang="en-US" dirty="0"/>
              <a:t>測定</a:t>
            </a:r>
            <a:r>
              <a:rPr lang="ja-JP" altLang="en-US" dirty="0" smtClean="0"/>
              <a:t>に適するのかの問題点把握（わずらわしくて観光が楽しめないかもしれない）</a:t>
            </a:r>
            <a:endParaRPr lang="en-US" altLang="ja-JP" dirty="0" smtClean="0"/>
          </a:p>
          <a:p>
            <a:r>
              <a:rPr lang="ja-JP" altLang="en-US" dirty="0"/>
              <a:t>ウェアラブル</a:t>
            </a:r>
            <a:r>
              <a:rPr lang="ja-JP" altLang="en-US" dirty="0" smtClean="0"/>
              <a:t>を着装した</a:t>
            </a:r>
            <a:r>
              <a:rPr lang="ja-JP" altLang="en-US" dirty="0"/>
              <a:t>場合</a:t>
            </a:r>
            <a:r>
              <a:rPr lang="ja-JP" altLang="en-US" dirty="0" smtClean="0"/>
              <a:t>に、反応にバイアスがかからないか（アンケート結果と比較してみる必要がある）</a:t>
            </a:r>
            <a:endParaRPr lang="en-US" altLang="ja-JP" dirty="0" smtClean="0"/>
          </a:p>
          <a:p>
            <a:r>
              <a:rPr kumimoji="1" lang="ja-JP" altLang="en-US" dirty="0"/>
              <a:t>利用することが初めて</a:t>
            </a:r>
            <a:r>
              <a:rPr kumimoji="1" lang="ja-JP" altLang="en-US" dirty="0" smtClean="0"/>
              <a:t>の観光客が使いこなせるか（ウェアラブルデバイスの普及度）</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08720"/>
            <a:ext cx="8134672" cy="2808312"/>
          </a:xfrm>
          <a:solidFill>
            <a:srgbClr val="00B050"/>
          </a:solidFill>
        </p:spPr>
        <p:txBody>
          <a:bodyPr>
            <a:normAutofit/>
          </a:bodyPr>
          <a:lstStyle/>
          <a:p>
            <a:r>
              <a:rPr kumimoji="1" lang="en-US" altLang="ja-JP" sz="3600" dirty="0" smtClean="0"/>
              <a:t>JINSMEME</a:t>
            </a:r>
            <a:r>
              <a:rPr kumimoji="1" lang="ja-JP" altLang="en-US" sz="3600" dirty="0" smtClean="0"/>
              <a:t>（ウェアラブル）による</a:t>
            </a:r>
            <a:r>
              <a:rPr kumimoji="1" lang="en-US" altLang="ja-JP" dirty="0" smtClean="0"/>
              <a:t/>
            </a:r>
            <a:br>
              <a:rPr kumimoji="1" lang="en-US" altLang="ja-JP" dirty="0" smtClean="0"/>
            </a:br>
            <a:r>
              <a:rPr kumimoji="1" lang="ja-JP" altLang="en-US" dirty="0" smtClean="0">
                <a:solidFill>
                  <a:srgbClr val="FF0000"/>
                </a:solidFill>
              </a:rPr>
              <a:t>観光文化遺伝子（</a:t>
            </a:r>
            <a:r>
              <a:rPr kumimoji="1" lang="en-US" altLang="ja-JP" dirty="0" smtClean="0">
                <a:solidFill>
                  <a:srgbClr val="FF0000"/>
                </a:solidFill>
              </a:rPr>
              <a:t>Tourist-MEME</a:t>
            </a:r>
            <a:r>
              <a:rPr kumimoji="1" lang="ja-JP" altLang="en-US" dirty="0" smtClean="0">
                <a:solidFill>
                  <a:srgbClr val="FF0000"/>
                </a:solidFill>
              </a:rPr>
              <a:t>）</a:t>
            </a:r>
            <a:r>
              <a:rPr kumimoji="1" lang="ja-JP" altLang="en-US" dirty="0" smtClean="0"/>
              <a:t>の発見（収集から予測）</a:t>
            </a:r>
            <a:endParaRPr kumimoji="1" lang="ja-JP" altLang="en-US" dirty="0"/>
          </a:p>
        </p:txBody>
      </p:sp>
      <p:sp>
        <p:nvSpPr>
          <p:cNvPr id="3" name="サブタイトル 2"/>
          <p:cNvSpPr>
            <a:spLocks noGrp="1"/>
          </p:cNvSpPr>
          <p:nvPr>
            <p:ph type="subTitle" idx="1"/>
          </p:nvPr>
        </p:nvSpPr>
        <p:spPr>
          <a:xfrm>
            <a:off x="1083568" y="4365104"/>
            <a:ext cx="6800800" cy="2016224"/>
          </a:xfrm>
          <a:ln>
            <a:solidFill>
              <a:schemeClr val="accent1"/>
            </a:solidFill>
          </a:ln>
        </p:spPr>
        <p:txBody>
          <a:bodyPr>
            <a:normAutofit fontScale="92500" lnSpcReduction="10000"/>
          </a:bodyPr>
          <a:lstStyle/>
          <a:p>
            <a:r>
              <a:rPr kumimoji="1" lang="ja-JP" altLang="en-US" dirty="0" smtClean="0">
                <a:solidFill>
                  <a:schemeClr val="tx1">
                    <a:lumMod val="95000"/>
                    <a:lumOff val="5000"/>
                  </a:schemeClr>
                </a:solidFill>
              </a:rPr>
              <a:t>人流・観光</a:t>
            </a:r>
            <a:r>
              <a:rPr kumimoji="1" lang="ja-JP" altLang="en-US" dirty="0">
                <a:solidFill>
                  <a:schemeClr val="tx1">
                    <a:lumMod val="95000"/>
                    <a:lumOff val="5000"/>
                  </a:schemeClr>
                </a:solidFill>
              </a:rPr>
              <a:t>研究</a:t>
            </a:r>
            <a:r>
              <a:rPr kumimoji="1" lang="ja-JP" altLang="en-US" dirty="0" smtClean="0">
                <a:solidFill>
                  <a:schemeClr val="tx1">
                    <a:lumMod val="95000"/>
                    <a:lumOff val="5000"/>
                  </a:schemeClr>
                </a:solidFill>
              </a:rPr>
              <a:t>所長　</a:t>
            </a:r>
            <a:r>
              <a:rPr lang="ja-JP" altLang="en-US" dirty="0" smtClean="0">
                <a:solidFill>
                  <a:schemeClr val="tx1">
                    <a:lumMod val="95000"/>
                    <a:lumOff val="5000"/>
                  </a:schemeClr>
                </a:solidFill>
              </a:rPr>
              <a:t>寺前秀一</a:t>
            </a:r>
            <a:endParaRPr lang="en-US" altLang="ja-JP" dirty="0" smtClean="0">
              <a:solidFill>
                <a:schemeClr val="tx1">
                  <a:lumMod val="95000"/>
                  <a:lumOff val="5000"/>
                </a:schemeClr>
              </a:solidFill>
            </a:endParaRPr>
          </a:p>
          <a:p>
            <a:r>
              <a:rPr kumimoji="1" lang="ja-JP" altLang="en-US" dirty="0" smtClean="0">
                <a:solidFill>
                  <a:schemeClr val="tx1">
                    <a:lumMod val="95000"/>
                    <a:lumOff val="5000"/>
                  </a:schemeClr>
                </a:solidFill>
              </a:rPr>
              <a:t>（帝京平成大学教授　観光学博士）</a:t>
            </a:r>
            <a:endParaRPr kumimoji="1" lang="en-US" altLang="ja-JP" dirty="0" smtClean="0">
              <a:solidFill>
                <a:schemeClr val="tx1">
                  <a:lumMod val="95000"/>
                  <a:lumOff val="5000"/>
                </a:schemeClr>
              </a:solidFill>
            </a:endParaRPr>
          </a:p>
          <a:p>
            <a:r>
              <a:rPr lang="en-US" altLang="ja-JP" dirty="0" smtClean="0">
                <a:solidFill>
                  <a:schemeClr val="tx1">
                    <a:lumMod val="95000"/>
                    <a:lumOff val="5000"/>
                  </a:schemeClr>
                </a:solidFill>
              </a:rPr>
              <a:t>steramae@nifty.com</a:t>
            </a:r>
          </a:p>
          <a:p>
            <a:r>
              <a:rPr kumimoji="1" lang="en-US" altLang="ja-JP" dirty="0" smtClean="0">
                <a:solidFill>
                  <a:schemeClr val="tx1">
                    <a:lumMod val="95000"/>
                    <a:lumOff val="5000"/>
                  </a:schemeClr>
                </a:solidFill>
              </a:rPr>
              <a:t>www.jinryu.jp</a:t>
            </a:r>
            <a:endParaRPr kumimoji="1" lang="ja-JP" altLang="en-US" dirty="0">
              <a:solidFill>
                <a:schemeClr val="tx1">
                  <a:lumMod val="95000"/>
                  <a:lumOff val="5000"/>
                </a:schemeClr>
              </a:solidFill>
            </a:endParaRPr>
          </a:p>
        </p:txBody>
      </p:sp>
      <p:sp>
        <p:nvSpPr>
          <p:cNvPr id="14338" name="AutoShape 2" descr="「ウェアラブルデバイス　JINS」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4340" name="AutoShape 4" descr="「ウェアラブルデバイス　JINS」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
          <p:cNvSpPr txBox="1"/>
          <p:nvPr/>
        </p:nvSpPr>
        <p:spPr>
          <a:xfrm>
            <a:off x="683568" y="188640"/>
            <a:ext cx="3744416" cy="523220"/>
          </a:xfrm>
          <a:prstGeom prst="rect">
            <a:avLst/>
          </a:prstGeom>
          <a:noFill/>
          <a:ln w="57150">
            <a:solidFill>
              <a:srgbClr val="FF0000"/>
            </a:solidFill>
          </a:ln>
        </p:spPr>
        <p:txBody>
          <a:bodyPr wrap="square" rtlCol="0">
            <a:spAutoFit/>
          </a:bodyPr>
          <a:lstStyle/>
          <a:p>
            <a:pPr algn="ctr"/>
            <a:r>
              <a:rPr kumimoji="1" lang="en-US" altLang="ja-JP" sz="2800" dirty="0" smtClean="0"/>
              <a:t>JINS</a:t>
            </a:r>
            <a:r>
              <a:rPr kumimoji="1" lang="ja-JP" altLang="en-US" sz="2800" dirty="0" smtClean="0"/>
              <a:t>コンテスト提案書</a:t>
            </a:r>
            <a:endParaRPr kumimoji="1" lang="ja-JP"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調査結果のかい離（予想）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文書等（</a:t>
            </a:r>
            <a:r>
              <a:rPr kumimoji="1" lang="ja-JP" altLang="en-US" dirty="0" smtClean="0">
                <a:solidFill>
                  <a:srgbClr val="FF0000"/>
                </a:solidFill>
              </a:rPr>
              <a:t>言語</a:t>
            </a:r>
            <a:r>
              <a:rPr kumimoji="1" lang="ja-JP" altLang="en-US" dirty="0" smtClean="0"/>
              <a:t>）によるアンケート調査結果は</a:t>
            </a:r>
            <a:r>
              <a:rPr kumimoji="1" lang="ja-JP" altLang="en-US" dirty="0" smtClean="0">
                <a:solidFill>
                  <a:srgbClr val="FF0000"/>
                </a:solidFill>
              </a:rPr>
              <a:t>冷静な判断</a:t>
            </a:r>
            <a:r>
              <a:rPr kumimoji="1" lang="ja-JP" altLang="en-US" dirty="0" smtClean="0"/>
              <a:t>を示す可能性があり、ウェアラブルデバイスによる調査（</a:t>
            </a:r>
            <a:r>
              <a:rPr kumimoji="1" lang="ja-JP" altLang="en-US" dirty="0" smtClean="0">
                <a:solidFill>
                  <a:srgbClr val="FF0000"/>
                </a:solidFill>
              </a:rPr>
              <a:t>非言語</a:t>
            </a:r>
            <a:r>
              <a:rPr kumimoji="1" lang="ja-JP" altLang="en-US" dirty="0" smtClean="0"/>
              <a:t>）は</a:t>
            </a:r>
            <a:r>
              <a:rPr kumimoji="1" lang="ja-JP" altLang="en-US" dirty="0" smtClean="0">
                <a:solidFill>
                  <a:srgbClr val="FF0000"/>
                </a:solidFill>
              </a:rPr>
              <a:t>感情的な判断</a:t>
            </a:r>
            <a:r>
              <a:rPr kumimoji="1" lang="ja-JP" altLang="en-US" dirty="0" smtClean="0"/>
              <a:t>を示す結果が予想される</a:t>
            </a:r>
            <a:endParaRPr kumimoji="1" lang="en-US" altLang="ja-JP" dirty="0" smtClean="0"/>
          </a:p>
          <a:p>
            <a:r>
              <a:rPr lang="ja-JP" altLang="en-US" dirty="0"/>
              <a:t>両者</a:t>
            </a:r>
            <a:r>
              <a:rPr lang="ja-JP" altLang="en-US" dirty="0" smtClean="0"/>
              <a:t>の間の関係もデータを集積することにより分析する必要がある</a:t>
            </a:r>
            <a:endParaRPr lang="en-US" altLang="ja-JP" dirty="0" smtClean="0"/>
          </a:p>
          <a:p>
            <a:r>
              <a:rPr kumimoji="1" lang="ja-JP" altLang="en-US" dirty="0" smtClean="0"/>
              <a:t>「選択」（伝統的経済学）と「快楽」（神経経済学）は反応する脳</a:t>
            </a:r>
            <a:r>
              <a:rPr lang="ja-JP" altLang="en-US" dirty="0" smtClean="0"/>
              <a:t>の部位が異なる</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50" y="274638"/>
            <a:ext cx="8964613" cy="1143000"/>
          </a:xfrm>
          <a:ln w="57150">
            <a:solidFill>
              <a:schemeClr val="tx1">
                <a:lumMod val="95000"/>
                <a:lumOff val="5000"/>
              </a:schemeClr>
            </a:solidFill>
          </a:ln>
        </p:spPr>
        <p:txBody>
          <a:bodyPr/>
          <a:lstStyle/>
          <a:p>
            <a:pPr>
              <a:defRPr/>
            </a:pPr>
            <a:r>
              <a:rPr lang="ja-JP" altLang="ja-JP" b="1" dirty="0" smtClean="0"/>
              <a:t>（「観光政策論」対「非観光政策論」）</a:t>
            </a:r>
            <a:endParaRPr lang="ja-JP" altLang="en-US" dirty="0"/>
          </a:p>
        </p:txBody>
      </p:sp>
      <p:sp>
        <p:nvSpPr>
          <p:cNvPr id="21507" name="コンテンツ プレースホルダ 2"/>
          <p:cNvSpPr>
            <a:spLocks noGrp="1"/>
          </p:cNvSpPr>
          <p:nvPr>
            <p:ph idx="1"/>
          </p:nvPr>
        </p:nvSpPr>
        <p:spPr>
          <a:xfrm>
            <a:off x="457200" y="1887538"/>
            <a:ext cx="8229600" cy="4421187"/>
          </a:xfrm>
        </p:spPr>
        <p:txBody>
          <a:bodyPr/>
          <a:lstStyle/>
          <a:p>
            <a:r>
              <a:rPr lang="ja-JP" altLang="ja-JP" smtClean="0"/>
              <a:t>観光学</a:t>
            </a:r>
            <a:r>
              <a:rPr lang="ja-JP" altLang="en-US" smtClean="0"/>
              <a:t>（観光政策論を除く）</a:t>
            </a:r>
            <a:r>
              <a:rPr lang="ja-JP" altLang="ja-JP" smtClean="0"/>
              <a:t>は、経済学と比較すれば、制度設計から解放されている点で、対立はない。</a:t>
            </a:r>
          </a:p>
          <a:p>
            <a:r>
              <a:rPr lang="ja-JP" altLang="ja-JP" smtClean="0"/>
              <a:t>快楽水準の達成が前面に出てくる。</a:t>
            </a:r>
            <a:r>
              <a:rPr lang="ja-JP" altLang="en-US" smtClean="0"/>
              <a:t>「</a:t>
            </a:r>
            <a:r>
              <a:rPr lang="ja-JP" altLang="ja-JP" smtClean="0"/>
              <a:t>刺激</a:t>
            </a:r>
            <a:r>
              <a:rPr lang="ja-JP" altLang="en-US" smtClean="0"/>
              <a:t>」</a:t>
            </a:r>
            <a:r>
              <a:rPr lang="ja-JP" altLang="ja-JP" smtClean="0"/>
              <a:t>がキーワード</a:t>
            </a:r>
          </a:p>
          <a:p>
            <a:r>
              <a:rPr lang="ja-JP" altLang="ja-JP" smtClean="0"/>
              <a:t>観光</a:t>
            </a:r>
            <a:r>
              <a:rPr lang="ja-JP" altLang="en-US" smtClean="0"/>
              <a:t>学（観光政策論を除く）</a:t>
            </a:r>
            <a:r>
              <a:rPr lang="ja-JP" altLang="ja-JP" smtClean="0"/>
              <a:t>はセラピスト</a:t>
            </a:r>
            <a:r>
              <a:rPr lang="ja-JP" altLang="en-US" smtClean="0"/>
              <a:t>であるが、観光政策論は制度設計</a:t>
            </a:r>
            <a:endParaRPr lang="ja-JP" altLang="ja-JP" smtClean="0"/>
          </a:p>
          <a:p>
            <a:endParaRPr lang="ja-JP" altLang="en-US" smtClean="0"/>
          </a:p>
        </p:txBody>
      </p:sp>
    </p:spTree>
    <p:extLst>
      <p:ext uri="{BB962C8B-B14F-4D97-AF65-F5344CB8AC3E}">
        <p14:creationId xmlns:p14="http://schemas.microsoft.com/office/powerpoint/2010/main" xmlns="" val="34811404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記憶のモデル"/>
          <p:cNvPicPr>
            <a:picLocks noChangeAspect="1" noChangeArrowheads="1"/>
          </p:cNvPicPr>
          <p:nvPr/>
        </p:nvPicPr>
        <p:blipFill>
          <a:blip r:embed="rId3" cstate="print"/>
          <a:srcRect/>
          <a:stretch>
            <a:fillRect/>
          </a:stretch>
        </p:blipFill>
        <p:spPr bwMode="auto">
          <a:xfrm>
            <a:off x="-108520" y="548681"/>
            <a:ext cx="9302197" cy="5782926"/>
          </a:xfrm>
          <a:prstGeom prst="rect">
            <a:avLst/>
          </a:prstGeom>
          <a:noFill/>
        </p:spPr>
      </p:pic>
    </p:spTree>
    <p:extLst>
      <p:ext uri="{BB962C8B-B14F-4D97-AF65-F5344CB8AC3E}">
        <p14:creationId xmlns:p14="http://schemas.microsoft.com/office/powerpoint/2010/main" xmlns="" val="1821856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76200">
            <a:solidFill>
              <a:schemeClr val="tx1">
                <a:lumMod val="95000"/>
                <a:lumOff val="5000"/>
              </a:schemeClr>
            </a:solidFill>
          </a:ln>
        </p:spPr>
        <p:txBody>
          <a:bodyPr/>
          <a:lstStyle/>
          <a:p>
            <a:r>
              <a:rPr lang="ja-JP" altLang="en-US" dirty="0" smtClean="0"/>
              <a:t>④　脳科学の進捗と観光</a:t>
            </a:r>
            <a:endParaRPr kumimoji="1" lang="ja-JP" altLang="en-US" dirty="0"/>
          </a:p>
        </p:txBody>
      </p:sp>
      <p:sp>
        <p:nvSpPr>
          <p:cNvPr id="5" name="サブタイトル 4"/>
          <p:cNvSpPr>
            <a:spLocks noGrp="1"/>
          </p:cNvSpPr>
          <p:nvPr>
            <p:ph type="subTitle" idx="1"/>
          </p:nvPr>
        </p:nvSpPr>
        <p:spPr/>
        <p:txBody>
          <a:bodyPr/>
          <a:lstStyle/>
          <a:p>
            <a:r>
              <a:rPr kumimoji="1" lang="ja-JP" altLang="en-US" b="1" dirty="0" smtClean="0">
                <a:solidFill>
                  <a:schemeClr val="tx1">
                    <a:lumMod val="95000"/>
                    <a:lumOff val="5000"/>
                  </a:schemeClr>
                </a:solidFill>
              </a:rPr>
              <a:t>ウェアラブル調査により科学的分析の可能性が開かれるのか</a:t>
            </a:r>
            <a:endParaRPr kumimoji="1" lang="ja-JP" altLang="en-U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525344"/>
          </a:xfrm>
        </p:spPr>
        <p:txBody>
          <a:bodyPr>
            <a:normAutofit fontScale="92500" lnSpcReduction="10000"/>
          </a:bodyPr>
          <a:lstStyle/>
          <a:p>
            <a:r>
              <a:rPr lang="ja-JP" altLang="en-US" dirty="0" smtClean="0">
                <a:solidFill>
                  <a:schemeClr val="tx1">
                    <a:lumMod val="95000"/>
                    <a:lumOff val="5000"/>
                  </a:schemeClr>
                </a:solidFill>
              </a:rPr>
              <a:t>脳科学における「ゲノム計画</a:t>
            </a:r>
            <a:r>
              <a:rPr lang="ja-JP" altLang="en-US" dirty="0" smtClean="0">
                <a:solidFill>
                  <a:schemeClr val="tx1">
                    <a:lumMod val="95000"/>
                    <a:lumOff val="5000"/>
                  </a:schemeClr>
                </a:solidFill>
              </a:rPr>
              <a:t>」　方法論が未確立</a:t>
            </a:r>
            <a:endParaRPr lang="en-US" altLang="ja-JP" dirty="0" smtClean="0">
              <a:solidFill>
                <a:schemeClr val="tx1">
                  <a:lumMod val="95000"/>
                  <a:lumOff val="5000"/>
                </a:schemeClr>
              </a:solidFill>
            </a:endParaRPr>
          </a:p>
          <a:p>
            <a:r>
              <a:rPr lang="ja-JP" altLang="en-US" dirty="0" smtClean="0">
                <a:solidFill>
                  <a:schemeClr val="tx1">
                    <a:lumMod val="95000"/>
                    <a:lumOff val="5000"/>
                  </a:schemeClr>
                </a:solidFill>
              </a:rPr>
              <a:t>進化した画像撮影法で、「神経細胞の接続」の</a:t>
            </a:r>
            <a:r>
              <a:rPr lang="en-US" altLang="ja-JP" dirty="0" smtClean="0">
                <a:solidFill>
                  <a:schemeClr val="tx1">
                    <a:lumMod val="95000"/>
                    <a:lumOff val="5000"/>
                  </a:schemeClr>
                </a:solidFill>
              </a:rPr>
              <a:t>3</a:t>
            </a:r>
            <a:r>
              <a:rPr lang="ja-JP" altLang="en-US" dirty="0" smtClean="0">
                <a:solidFill>
                  <a:schemeClr val="tx1">
                    <a:lumMod val="95000"/>
                    <a:lumOff val="5000"/>
                  </a:schemeClr>
                </a:solidFill>
              </a:rPr>
              <a:t>次元マップ</a:t>
            </a:r>
            <a:r>
              <a:rPr lang="ja-JP" altLang="en-US" dirty="0" smtClean="0"/>
              <a:t>を作ろうとする</a:t>
            </a:r>
            <a:r>
              <a:rPr lang="ja-JP" altLang="en-US" dirty="0" smtClean="0"/>
              <a:t>研究者</a:t>
            </a:r>
            <a:endParaRPr lang="en-US" altLang="ja-JP" dirty="0" smtClean="0"/>
          </a:p>
          <a:p>
            <a:r>
              <a:rPr lang="ja-JP" altLang="en-US" dirty="0" smtClean="0"/>
              <a:t>意識の</a:t>
            </a:r>
            <a:r>
              <a:rPr lang="ja-JP" altLang="en-US" dirty="0" smtClean="0"/>
              <a:t>数式化（神の数式）　統合情報理論</a:t>
            </a:r>
            <a:endParaRPr lang="en-US" altLang="ja-JP" dirty="0" smtClean="0"/>
          </a:p>
          <a:p>
            <a:r>
              <a:rPr lang="ja-JP" altLang="en-US" dirty="0" smtClean="0"/>
              <a:t>複雑化・意識下の</a:t>
            </a:r>
            <a:r>
              <a:rPr lang="ja-JP" altLang="en-US" dirty="0" smtClean="0"/>
              <a:t>法則（</a:t>
            </a:r>
            <a:r>
              <a:rPr lang="ja-JP" altLang="en-US" dirty="0" smtClean="0"/>
              <a:t>生物はより複雑なものになる過程において、その複雑性がある限度を越すと「意識」が</a:t>
            </a:r>
            <a:r>
              <a:rPr lang="ja-JP" altLang="en-US" dirty="0" smtClean="0"/>
              <a:t>生まれる）</a:t>
            </a:r>
            <a:endParaRPr lang="en-US" altLang="ja-JP" dirty="0" smtClean="0"/>
          </a:p>
          <a:p>
            <a:pPr>
              <a:buNone/>
            </a:pPr>
            <a:r>
              <a:rPr lang="ja-JP" altLang="en-US" sz="7100" dirty="0" smtClean="0"/>
              <a:t>⇔</a:t>
            </a:r>
            <a:r>
              <a:rPr lang="ja-JP" altLang="ja-JP" dirty="0" smtClean="0"/>
              <a:t>脳</a:t>
            </a:r>
            <a:r>
              <a:rPr lang="ja-JP" altLang="ja-JP" dirty="0" smtClean="0"/>
              <a:t>をいかに科学的に観測したところで、その脳をもっている人物が感じている</a:t>
            </a:r>
            <a:r>
              <a:rPr lang="ja-JP" altLang="ja-JP" b="1" dirty="0" smtClean="0"/>
              <a:t>クオリア（感覚質）</a:t>
            </a:r>
            <a:r>
              <a:rPr lang="ja-JP" altLang="ja-JP" dirty="0" smtClean="0"/>
              <a:t>には決して到達できないと考える人がい</a:t>
            </a:r>
            <a:r>
              <a:rPr lang="ja-JP" altLang="en-US" dirty="0" smtClean="0"/>
              <a:t>る</a:t>
            </a:r>
            <a:r>
              <a:rPr lang="ja-JP" altLang="ja-JP" dirty="0" smtClean="0"/>
              <a:t>。人間は自律的システムであり、閉鎖系の心の中まで観察</a:t>
            </a:r>
            <a:r>
              <a:rPr lang="ja-JP" altLang="ja-JP" dirty="0" smtClean="0"/>
              <a:t>できない</a:t>
            </a:r>
            <a:r>
              <a:rPr lang="ja-JP" altLang="en-US" dirty="0" smtClean="0"/>
              <a:t>（石川幹人）</a:t>
            </a:r>
            <a:endParaRPr lang="en-US" altLang="ja-JP" dirty="0" smtClean="0"/>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930226"/>
          </a:xfrm>
          <a:noFill/>
          <a:ln>
            <a:solidFill>
              <a:schemeClr val="accent1"/>
            </a:solidFill>
          </a:ln>
        </p:spPr>
        <p:txBody>
          <a:bodyPr>
            <a:normAutofit fontScale="90000"/>
          </a:bodyPr>
          <a:lstStyle/>
          <a:p>
            <a:pPr algn="ctr"/>
            <a:r>
              <a:rPr kumimoji="1" lang="en-US" altLang="ja-JP" dirty="0" smtClean="0"/>
              <a:t>『</a:t>
            </a:r>
            <a:r>
              <a:rPr kumimoji="1" lang="ja-JP" altLang="en-US" dirty="0" smtClean="0"/>
              <a:t>意識をめぐる冒険</a:t>
            </a:r>
            <a:r>
              <a:rPr kumimoji="1" lang="en-US" altLang="ja-JP" dirty="0" smtClean="0"/>
              <a:t>』</a:t>
            </a:r>
            <a:br>
              <a:rPr kumimoji="1" lang="en-US" altLang="ja-JP" dirty="0" smtClean="0"/>
            </a:br>
            <a:r>
              <a:rPr kumimoji="1" lang="ja-JP" altLang="en-US" dirty="0" smtClean="0"/>
              <a:t>クリストフ・コッホ　</a:t>
            </a:r>
            <a:r>
              <a:rPr kumimoji="1" lang="en-US" altLang="ja-JP" dirty="0" smtClean="0"/>
              <a:t/>
            </a:r>
            <a:br>
              <a:rPr kumimoji="1" lang="en-US" altLang="ja-JP" dirty="0" smtClean="0"/>
            </a:br>
            <a:r>
              <a:rPr lang="ja-JP" altLang="en-US" dirty="0" smtClean="0"/>
              <a:t>アレン脳</a:t>
            </a:r>
            <a:r>
              <a:rPr lang="ja-JP" altLang="en-US" dirty="0"/>
              <a:t>科</a:t>
            </a:r>
            <a:r>
              <a:rPr lang="ja-JP" altLang="en-US" dirty="0" smtClean="0"/>
              <a:t>学研究所所長</a:t>
            </a:r>
            <a:endParaRPr kumimoji="1" lang="ja-JP" altLang="en-US" dirty="0"/>
          </a:p>
        </p:txBody>
      </p:sp>
      <p:sp>
        <p:nvSpPr>
          <p:cNvPr id="3" name="コンテンツ プレースホルダー 2"/>
          <p:cNvSpPr>
            <a:spLocks noGrp="1"/>
          </p:cNvSpPr>
          <p:nvPr>
            <p:ph idx="1"/>
          </p:nvPr>
        </p:nvSpPr>
        <p:spPr>
          <a:xfrm>
            <a:off x="457200" y="2287413"/>
            <a:ext cx="8229600" cy="4525963"/>
          </a:xfrm>
        </p:spPr>
        <p:txBody>
          <a:bodyPr>
            <a:normAutofit fontScale="85000" lnSpcReduction="10000"/>
          </a:bodyPr>
          <a:lstStyle/>
          <a:p>
            <a:r>
              <a:rPr kumimoji="1" lang="ja-JP" altLang="en-US" dirty="0" smtClean="0"/>
              <a:t>欧米では、人や霊長類、ネズミの脳の細胞や結合状況をすべて分析する計画が次々と進められている</a:t>
            </a:r>
            <a:endParaRPr kumimoji="1" lang="en-US" altLang="ja-JP" dirty="0" smtClean="0"/>
          </a:p>
          <a:p>
            <a:r>
              <a:rPr lang="ja-JP" altLang="en-US" dirty="0">
                <a:solidFill>
                  <a:srgbClr val="FF0000"/>
                </a:solidFill>
              </a:rPr>
              <a:t>脳科学</a:t>
            </a:r>
            <a:r>
              <a:rPr lang="ja-JP" altLang="en-US" dirty="0" smtClean="0">
                <a:solidFill>
                  <a:srgbClr val="FF0000"/>
                </a:solidFill>
              </a:rPr>
              <a:t>における「ゲノム計画」</a:t>
            </a:r>
            <a:r>
              <a:rPr lang="ja-JP" altLang="en-US" dirty="0" smtClean="0"/>
              <a:t>　シアトルのアレン研究所が中心</a:t>
            </a:r>
            <a:endParaRPr lang="en-US" altLang="ja-JP" dirty="0" smtClean="0"/>
          </a:p>
          <a:p>
            <a:r>
              <a:rPr kumimoji="1" lang="ja-JP" altLang="en-US" dirty="0" smtClean="0"/>
              <a:t>まだ方法論</a:t>
            </a:r>
            <a:r>
              <a:rPr lang="ja-JP" altLang="en-US" dirty="0"/>
              <a:t>は</a:t>
            </a:r>
            <a:r>
              <a:rPr kumimoji="1" lang="ja-JP" altLang="en-US" dirty="0" smtClean="0"/>
              <a:t>確立していない</a:t>
            </a:r>
            <a:endParaRPr kumimoji="1" lang="en-US" altLang="ja-JP" dirty="0" smtClean="0"/>
          </a:p>
          <a:p>
            <a:r>
              <a:rPr lang="ja-JP" altLang="en-US" dirty="0"/>
              <a:t>意識</a:t>
            </a:r>
            <a:r>
              <a:rPr lang="ja-JP" altLang="en-US" dirty="0" smtClean="0"/>
              <a:t>にかかわる細胞や物質はまだ特定されていない</a:t>
            </a:r>
            <a:endParaRPr lang="en-US" altLang="ja-JP" dirty="0" smtClean="0"/>
          </a:p>
          <a:p>
            <a:r>
              <a:rPr kumimoji="1" lang="ja-JP" altLang="en-US" dirty="0" smtClean="0"/>
              <a:t>コッホは「脳の働きは、脳の神経細胞が作る回路の働きを総合したもの」という脳科学の伝統的考え方</a:t>
            </a:r>
            <a:endParaRPr kumimoji="1" lang="en-US" altLang="ja-JP" dirty="0" smtClean="0"/>
          </a:p>
          <a:p>
            <a:r>
              <a:rPr lang="ja-JP" altLang="en-US" dirty="0" smtClean="0"/>
              <a:t>神経</a:t>
            </a:r>
            <a:r>
              <a:rPr lang="ja-JP" altLang="en-US" dirty="0"/>
              <a:t>細胞</a:t>
            </a:r>
            <a:r>
              <a:rPr lang="ja-JP" altLang="en-US" dirty="0" smtClean="0"/>
              <a:t>の</a:t>
            </a:r>
            <a:r>
              <a:rPr lang="ja-JP" altLang="en-US" dirty="0"/>
              <a:t>働</a:t>
            </a:r>
            <a:r>
              <a:rPr lang="ja-JP" altLang="en-US" dirty="0" smtClean="0"/>
              <a:t>き</a:t>
            </a:r>
            <a:r>
              <a:rPr lang="ja-JP" altLang="en-US" dirty="0"/>
              <a:t>と</a:t>
            </a:r>
            <a:r>
              <a:rPr lang="ja-JP" altLang="en-US" dirty="0" smtClean="0"/>
              <a:t>脳の</a:t>
            </a:r>
            <a:r>
              <a:rPr lang="ja-JP" altLang="en-US" dirty="0"/>
              <a:t>中</a:t>
            </a:r>
            <a:r>
              <a:rPr lang="ja-JP" altLang="en-US" dirty="0" smtClean="0"/>
              <a:t>で起きている意識現象との相関関係（子リレーション）をとことん調べる</a:t>
            </a:r>
            <a:endParaRPr kumimoji="1" lang="ja-JP" altLang="en-US" dirty="0"/>
          </a:p>
        </p:txBody>
      </p:sp>
    </p:spTree>
    <p:extLst>
      <p:ext uri="{BB962C8B-B14F-4D97-AF65-F5344CB8AC3E}">
        <p14:creationId xmlns:p14="http://schemas.microsoft.com/office/powerpoint/2010/main" xmlns="" val="107800328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6408712"/>
          </a:xfrm>
        </p:spPr>
        <p:txBody>
          <a:bodyPr>
            <a:normAutofit/>
          </a:bodyPr>
          <a:lstStyle/>
          <a:p>
            <a:r>
              <a:rPr lang="ja-JP" altLang="en-US" dirty="0"/>
              <a:t>脳</a:t>
            </a:r>
            <a:r>
              <a:rPr lang="ja-JP" altLang="en-US" dirty="0" smtClean="0"/>
              <a:t>のどこかに解明のカギとなる「遺伝子」のようなものがあると考えた</a:t>
            </a:r>
            <a:endParaRPr lang="en-US" altLang="ja-JP" dirty="0" smtClean="0"/>
          </a:p>
          <a:p>
            <a:r>
              <a:rPr kumimoji="1" lang="ja-JP" altLang="en-US" dirty="0" smtClean="0"/>
              <a:t>電気</a:t>
            </a:r>
            <a:r>
              <a:rPr kumimoji="1" lang="ja-JP" altLang="en-US" dirty="0"/>
              <a:t>信号</a:t>
            </a:r>
            <a:r>
              <a:rPr kumimoji="1" lang="ja-JP" altLang="en-US" dirty="0" smtClean="0"/>
              <a:t>のやり</a:t>
            </a:r>
            <a:r>
              <a:rPr kumimoji="1" lang="ja-JP" altLang="en-US" dirty="0"/>
              <a:t>取</a:t>
            </a:r>
            <a:r>
              <a:rPr kumimoji="1" lang="ja-JP" altLang="en-US" dirty="0" smtClean="0"/>
              <a:t>りではない脳の働きの解明　脳の持つ「</a:t>
            </a:r>
            <a:r>
              <a:rPr kumimoji="1" lang="ja-JP" altLang="en-US" dirty="0" smtClean="0">
                <a:solidFill>
                  <a:srgbClr val="FF0000"/>
                </a:solidFill>
              </a:rPr>
              <a:t>ケミカルマシン</a:t>
            </a:r>
            <a:r>
              <a:rPr kumimoji="1" lang="ja-JP" altLang="en-US" dirty="0" smtClean="0"/>
              <a:t>」としての働き　</a:t>
            </a:r>
            <a:endParaRPr kumimoji="1" lang="en-US" altLang="ja-JP" dirty="0" smtClean="0"/>
          </a:p>
          <a:p>
            <a:r>
              <a:rPr kumimoji="1" lang="ja-JP" altLang="en-US" dirty="0" smtClean="0"/>
              <a:t>以前から人間の脳には電気信号系だけではないウェットな化学物質系の働きがあり、両者を総合しないと脳の働きはわからない　</a:t>
            </a:r>
            <a:endParaRPr kumimoji="1" lang="en-US" altLang="ja-JP" dirty="0" smtClean="0"/>
          </a:p>
          <a:p>
            <a:r>
              <a:rPr kumimoji="1" lang="ja-JP" altLang="en-US" dirty="0" smtClean="0"/>
              <a:t>その方法論がわからないため研究する人がいなかった</a:t>
            </a:r>
            <a:endParaRPr kumimoji="1" lang="ja-JP" altLang="en-US" dirty="0"/>
          </a:p>
        </p:txBody>
      </p:sp>
    </p:spTree>
    <p:extLst>
      <p:ext uri="{BB962C8B-B14F-4D97-AF65-F5344CB8AC3E}">
        <p14:creationId xmlns:p14="http://schemas.microsoft.com/office/powerpoint/2010/main" xmlns="" val="247867869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97968"/>
            <a:ext cx="8229600" cy="2943200"/>
          </a:xfrm>
          <a:ln>
            <a:solidFill>
              <a:schemeClr val="accent1"/>
            </a:solidFill>
          </a:ln>
        </p:spPr>
        <p:txBody>
          <a:bodyPr>
            <a:normAutofit/>
          </a:bodyPr>
          <a:lstStyle/>
          <a:p>
            <a:r>
              <a:rPr lang="ja-JP" altLang="en-US" b="1" dirty="0" smtClean="0"/>
              <a:t>巨額が投資され、「脳の透明化」が進む神経科学</a:t>
            </a:r>
            <a:br>
              <a:rPr lang="ja-JP" altLang="en-US" b="1" dirty="0" smtClean="0"/>
            </a:br>
            <a:r>
              <a:rPr lang="en-US" altLang="ja-JP" dirty="0" smtClean="0"/>
              <a:t>2014/12/02, MIT Technology Review</a:t>
            </a:r>
            <a:endParaRPr kumimoji="1" lang="ja-JP" altLang="en-US" dirty="0"/>
          </a:p>
        </p:txBody>
      </p:sp>
    </p:spTree>
    <p:extLst>
      <p:ext uri="{BB962C8B-B14F-4D97-AF65-F5344CB8AC3E}">
        <p14:creationId xmlns:p14="http://schemas.microsoft.com/office/powerpoint/2010/main" xmlns="" val="30706997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コンテンツ プレースホルダ 2"/>
          <p:cNvSpPr>
            <a:spLocks noGrp="1"/>
          </p:cNvSpPr>
          <p:nvPr>
            <p:ph idx="1"/>
          </p:nvPr>
        </p:nvSpPr>
        <p:spPr>
          <a:xfrm>
            <a:off x="0" y="116632"/>
            <a:ext cx="9144000" cy="6840760"/>
          </a:xfrm>
        </p:spPr>
        <p:txBody>
          <a:bodyPr>
            <a:normAutofit lnSpcReduction="10000"/>
          </a:bodyPr>
          <a:lstStyle/>
          <a:p>
            <a:r>
              <a:rPr lang="ja-JP" altLang="en-US" dirty="0" smtClean="0"/>
              <a:t>人間</a:t>
            </a:r>
            <a:r>
              <a:rPr lang="ja-JP" altLang="en-US" dirty="0"/>
              <a:t>の脳に</a:t>
            </a:r>
            <a:r>
              <a:rPr lang="ja-JP" altLang="en-US" dirty="0">
                <a:solidFill>
                  <a:srgbClr val="FF0000"/>
                </a:solidFill>
              </a:rPr>
              <a:t>約</a:t>
            </a:r>
            <a:r>
              <a:rPr lang="en-US" altLang="ja-JP" dirty="0">
                <a:solidFill>
                  <a:srgbClr val="FF0000"/>
                </a:solidFill>
              </a:rPr>
              <a:t>860</a:t>
            </a:r>
            <a:r>
              <a:rPr lang="ja-JP" altLang="en-US" dirty="0">
                <a:solidFill>
                  <a:srgbClr val="FF0000"/>
                </a:solidFill>
              </a:rPr>
              <a:t>億個</a:t>
            </a:r>
            <a:r>
              <a:rPr lang="ja-JP" altLang="en-US" dirty="0"/>
              <a:t>もあって、何千もの種類に分かれる神経細胞について、科学者たちがそれぞれの機能を特定する作業を</a:t>
            </a:r>
            <a:r>
              <a:rPr lang="ja-JP" altLang="en-US" dirty="0" smtClean="0"/>
              <a:t>開始</a:t>
            </a:r>
            <a:endParaRPr lang="en-US" altLang="ja-JP" dirty="0" smtClean="0"/>
          </a:p>
          <a:p>
            <a:r>
              <a:rPr lang="ja-JP" altLang="en-US" dirty="0" smtClean="0"/>
              <a:t>ロボット</a:t>
            </a:r>
            <a:r>
              <a:rPr lang="ja-JP" altLang="en-US" dirty="0"/>
              <a:t>工学と微小電極を利用すれば、生きている動物の個々の細胞の活動に聞き耳を立てることができる。</a:t>
            </a:r>
          </a:p>
          <a:p>
            <a:r>
              <a:rPr lang="ja-JP" altLang="en-US" dirty="0" smtClean="0"/>
              <a:t>進化</a:t>
            </a:r>
            <a:r>
              <a:rPr lang="ja-JP" altLang="en-US" dirty="0"/>
              <a:t>した画像撮影法で、「</a:t>
            </a:r>
            <a:r>
              <a:rPr lang="ja-JP" altLang="en-US" dirty="0">
                <a:solidFill>
                  <a:srgbClr val="FF0000"/>
                </a:solidFill>
              </a:rPr>
              <a:t>神経細胞の接続」の</a:t>
            </a:r>
            <a:r>
              <a:rPr lang="en-US" altLang="ja-JP" dirty="0">
                <a:solidFill>
                  <a:srgbClr val="FF0000"/>
                </a:solidFill>
              </a:rPr>
              <a:t>3</a:t>
            </a:r>
            <a:r>
              <a:rPr lang="ja-JP" altLang="en-US" dirty="0">
                <a:solidFill>
                  <a:srgbClr val="FF0000"/>
                </a:solidFill>
              </a:rPr>
              <a:t>次元マップ</a:t>
            </a:r>
            <a:r>
              <a:rPr lang="ja-JP" altLang="en-US" dirty="0"/>
              <a:t>を作ろうとする研究者たちもいる（彼らは、脳の薄片内の神経細胞と繊維の分析へと向かっている）。</a:t>
            </a:r>
            <a:endParaRPr lang="en-US" altLang="ja-JP" dirty="0"/>
          </a:p>
          <a:p>
            <a:r>
              <a:rPr lang="ja-JP" altLang="en-US" dirty="0"/>
              <a:t>こうしたツールを使い分けて、脳の活動に関する理解を積み重ねながら、科学者たちは最も大きな謎を攻略したいと望んでいる。つまり、記憶、意思決定、</a:t>
            </a:r>
            <a:r>
              <a:rPr lang="ja-JP" altLang="en-US" dirty="0" smtClean="0"/>
              <a:t>意識等である</a:t>
            </a:r>
          </a:p>
        </p:txBody>
      </p:sp>
    </p:spTree>
    <p:extLst>
      <p:ext uri="{BB962C8B-B14F-4D97-AF65-F5344CB8AC3E}">
        <p14:creationId xmlns:p14="http://schemas.microsoft.com/office/powerpoint/2010/main" xmlns="" val="29238556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143000"/>
          </a:xfrm>
          <a:ln>
            <a:solidFill>
              <a:schemeClr val="accent1"/>
            </a:solidFill>
          </a:ln>
        </p:spPr>
        <p:txBody>
          <a:bodyPr>
            <a:normAutofit fontScale="90000"/>
          </a:bodyPr>
          <a:lstStyle/>
          <a:p>
            <a:r>
              <a:rPr lang="ja-JP" altLang="en-US" b="1" dirty="0" smtClean="0"/>
              <a:t>脳のすべての接続状態をマッピング</a:t>
            </a:r>
            <a:endParaRPr kumimoji="1" lang="ja-JP" altLang="en-US" dirty="0"/>
          </a:p>
        </p:txBody>
      </p:sp>
      <p:sp>
        <p:nvSpPr>
          <p:cNvPr id="3" name="コンテンツ プレースホルダ 2"/>
          <p:cNvSpPr>
            <a:spLocks noGrp="1"/>
          </p:cNvSpPr>
          <p:nvPr>
            <p:ph idx="1"/>
          </p:nvPr>
        </p:nvSpPr>
        <p:spPr>
          <a:xfrm>
            <a:off x="107504" y="1556792"/>
            <a:ext cx="9036496" cy="5141168"/>
          </a:xfrm>
        </p:spPr>
        <p:txBody>
          <a:bodyPr>
            <a:normAutofit fontScale="85000" lnSpcReduction="20000"/>
          </a:bodyPr>
          <a:lstStyle/>
          <a:p>
            <a:r>
              <a:rPr lang="ja-JP" altLang="en-US" dirty="0" smtClean="0"/>
              <a:t>欧州委員会は</a:t>
            </a:r>
            <a:r>
              <a:rPr lang="en-US" altLang="ja-JP" dirty="0" smtClean="0"/>
              <a:t>2013</a:t>
            </a:r>
            <a:r>
              <a:rPr lang="ja-JP" altLang="en-US" dirty="0" smtClean="0"/>
              <a:t>年</a:t>
            </a:r>
            <a:r>
              <a:rPr lang="en-US" altLang="ja-JP" dirty="0" smtClean="0"/>
              <a:t>1</a:t>
            </a:r>
            <a:r>
              <a:rPr lang="ja-JP" altLang="en-US" dirty="0" smtClean="0"/>
              <a:t>月、「ヒューマン・ブレイン・プロジェクト」の立ち上げに</a:t>
            </a:r>
            <a:r>
              <a:rPr lang="en-US" altLang="ja-JP" dirty="0" smtClean="0"/>
              <a:t>10</a:t>
            </a:r>
            <a:r>
              <a:rPr lang="ja-JP" altLang="en-US" dirty="0" smtClean="0"/>
              <a:t>億ユーロを出資すると発表。今後</a:t>
            </a:r>
            <a:r>
              <a:rPr lang="en-US" altLang="ja-JP" dirty="0" smtClean="0"/>
              <a:t>10</a:t>
            </a:r>
            <a:r>
              <a:rPr lang="ja-JP" altLang="en-US" dirty="0" smtClean="0"/>
              <a:t>年をかけて、脳のすべての接続状態をマッピングしようという取り組みだ。</a:t>
            </a:r>
          </a:p>
          <a:p>
            <a:r>
              <a:rPr lang="en-US" altLang="ja-JP" dirty="0" smtClean="0"/>
              <a:t>2013</a:t>
            </a:r>
            <a:r>
              <a:rPr lang="ja-JP" altLang="en-US" dirty="0" smtClean="0"/>
              <a:t>年</a:t>
            </a:r>
            <a:r>
              <a:rPr lang="en-US" altLang="ja-JP" dirty="0" smtClean="0"/>
              <a:t>4</a:t>
            </a:r>
            <a:r>
              <a:rPr lang="ja-JP" altLang="en-US" dirty="0" smtClean="0"/>
              <a:t>月、アメリカのオバマ政権が「</a:t>
            </a:r>
            <a:r>
              <a:rPr lang="en-US" altLang="ja-JP" dirty="0" smtClean="0">
                <a:hlinkClick r:id="rId3"/>
              </a:rPr>
              <a:t>BRAIN</a:t>
            </a:r>
            <a:r>
              <a:rPr lang="ja-JP" altLang="en-US" dirty="0" smtClean="0"/>
              <a:t>」イニシアチブを発表。</a:t>
            </a:r>
            <a:r>
              <a:rPr lang="en-US" altLang="ja-JP" dirty="0" smtClean="0"/>
              <a:t>BRAIN</a:t>
            </a:r>
            <a:r>
              <a:rPr lang="ja-JP" altLang="en-US" dirty="0" smtClean="0"/>
              <a:t>は、「</a:t>
            </a:r>
            <a:r>
              <a:rPr lang="en-US" altLang="ja-JP" dirty="0" smtClean="0"/>
              <a:t>Brain Research through Advanced Innovative </a:t>
            </a:r>
            <a:r>
              <a:rPr lang="en-US" altLang="ja-JP" dirty="0" err="1" smtClean="0"/>
              <a:t>Neurotechnologies</a:t>
            </a:r>
            <a:r>
              <a:rPr lang="ja-JP" altLang="en-US" dirty="0" smtClean="0"/>
              <a:t>」（高度で革新的な神経工学による脳研究）の略で、こちらは</a:t>
            </a:r>
            <a:r>
              <a:rPr lang="en-US" altLang="ja-JP" dirty="0" smtClean="0"/>
              <a:t>1</a:t>
            </a:r>
            <a:r>
              <a:rPr lang="ja-JP" altLang="en-US" dirty="0" smtClean="0"/>
              <a:t>億ドルにのぼる初年度予算の多くを技術開発に費やすという。</a:t>
            </a:r>
          </a:p>
          <a:p>
            <a:r>
              <a:rPr lang="ja-JP" altLang="en-US" dirty="0" smtClean="0"/>
              <a:t>アメリカ国立衛生研究所（</a:t>
            </a:r>
            <a:r>
              <a:rPr lang="en-US" altLang="ja-JP" dirty="0" smtClean="0"/>
              <a:t>NIH</a:t>
            </a:r>
            <a:r>
              <a:rPr lang="ja-JP" altLang="en-US" dirty="0" smtClean="0"/>
              <a:t>）が支援する「</a:t>
            </a:r>
            <a:r>
              <a:rPr lang="ja-JP" altLang="en-US" dirty="0" smtClean="0">
                <a:hlinkClick r:id="rId4"/>
              </a:rPr>
              <a:t>ヒト・コネクトーム・プロジェクト</a:t>
            </a:r>
            <a:r>
              <a:rPr lang="ja-JP" altLang="en-US" dirty="0" smtClean="0"/>
              <a:t>」も進行中。電子顕微鏡による脳の連続スライス画像を用いて、</a:t>
            </a:r>
            <a:r>
              <a:rPr lang="en-US" altLang="ja-JP" dirty="0" smtClean="0"/>
              <a:t>3</a:t>
            </a:r>
            <a:r>
              <a:rPr lang="ja-JP" altLang="en-US" dirty="0" smtClean="0"/>
              <a:t>次元の地図を作製しようとするプロジェクト（</a:t>
            </a:r>
            <a:r>
              <a:rPr lang="ja-JP" altLang="en-US" dirty="0" smtClean="0">
                <a:hlinkClick r:id="rId5"/>
              </a:rPr>
              <a:t>コネクトーム</a:t>
            </a:r>
            <a:r>
              <a:rPr lang="ja-JP" altLang="en-US" dirty="0" smtClean="0"/>
              <a:t>とは、脳の神経細胞の接続状態を表した地図のこと）。</a:t>
            </a:r>
          </a:p>
        </p:txBody>
      </p:sp>
    </p:spTree>
    <p:extLst>
      <p:ext uri="{BB962C8B-B14F-4D97-AF65-F5344CB8AC3E}">
        <p14:creationId xmlns:p14="http://schemas.microsoft.com/office/powerpoint/2010/main" xmlns="" val="32204032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57808"/>
            <a:ext cx="8229600" cy="1143000"/>
          </a:xfrm>
          <a:ln>
            <a:solidFill>
              <a:schemeClr val="accent1"/>
            </a:solidFill>
          </a:ln>
        </p:spPr>
        <p:txBody>
          <a:bodyPr>
            <a:normAutofit fontScale="90000"/>
          </a:bodyPr>
          <a:lstStyle/>
          <a:p>
            <a:r>
              <a:rPr kumimoji="1" lang="ja-JP" altLang="en-US" dirty="0" smtClean="0"/>
              <a:t>東京オリンピック・パラリンピック</a:t>
            </a:r>
            <a:r>
              <a:rPr kumimoji="1" lang="en-US" altLang="ja-JP" dirty="0" smtClean="0"/>
              <a:t/>
            </a:r>
            <a:br>
              <a:rPr kumimoji="1" lang="en-US" altLang="ja-JP" dirty="0" smtClean="0"/>
            </a:br>
            <a:r>
              <a:rPr kumimoji="1" lang="ja-JP" altLang="en-US" dirty="0" smtClean="0"/>
              <a:t>～</a:t>
            </a:r>
            <a:r>
              <a:rPr lang="ja-JP" altLang="en-US" dirty="0" smtClean="0"/>
              <a:t>データ収集のビッグチャンス～</a:t>
            </a:r>
            <a:endParaRPr kumimoji="1" lang="ja-JP" altLang="en-US" dirty="0"/>
          </a:p>
        </p:txBody>
      </p:sp>
      <p:pic>
        <p:nvPicPr>
          <p:cNvPr id="12290" name="Picture 2" descr="欧米人・日本に観光に来た外国人の家族のイラスト（カラー）"/>
          <p:cNvPicPr>
            <a:picLocks noChangeAspect="1" noChangeArrowheads="1"/>
          </p:cNvPicPr>
          <p:nvPr/>
        </p:nvPicPr>
        <p:blipFill>
          <a:blip r:embed="rId3" cstate="print"/>
          <a:srcRect/>
          <a:stretch>
            <a:fillRect/>
          </a:stretch>
        </p:blipFill>
        <p:spPr bwMode="auto">
          <a:xfrm>
            <a:off x="6732240" y="1628800"/>
            <a:ext cx="2232248" cy="2232248"/>
          </a:xfrm>
          <a:prstGeom prst="rect">
            <a:avLst/>
          </a:prstGeom>
          <a:noFill/>
        </p:spPr>
      </p:pic>
      <p:sp>
        <p:nvSpPr>
          <p:cNvPr id="7" name="コンテンツ プレースホルダ 2"/>
          <p:cNvSpPr>
            <a:spLocks noGrp="1"/>
          </p:cNvSpPr>
          <p:nvPr>
            <p:ph idx="1"/>
          </p:nvPr>
        </p:nvSpPr>
        <p:spPr>
          <a:xfrm>
            <a:off x="179512" y="1699592"/>
            <a:ext cx="6696744" cy="5257800"/>
          </a:xfrm>
        </p:spPr>
        <p:txBody>
          <a:bodyPr>
            <a:normAutofit fontScale="92500" lnSpcReduction="10000"/>
          </a:bodyPr>
          <a:lstStyle/>
          <a:p>
            <a:r>
              <a:rPr kumimoji="1" lang="ja-JP" altLang="en-US" dirty="0" smtClean="0"/>
              <a:t>世界各国から多くの観光客が日本各地を訪れる２０２０年に備えて、わが国観光業界、観光研究者等にとって、またとない科学的データ収集の機会であり、将来戦略を練るチャンスでもある</a:t>
            </a:r>
            <a:endParaRPr kumimoji="1" lang="en-US" altLang="ja-JP" dirty="0" smtClean="0"/>
          </a:p>
          <a:p>
            <a:r>
              <a:rPr lang="ja-JP" altLang="en-US" dirty="0" smtClean="0"/>
              <a:t>中国をはじめ世界からの観光客は日本人以上にスマホ装備率が高く、ウェアラブルデバイスによる客観的データ収集を可能とする</a:t>
            </a:r>
            <a:endParaRPr lang="en-US" altLang="ja-JP" dirty="0" smtClean="0"/>
          </a:p>
          <a:p>
            <a:r>
              <a:rPr lang="ja-JP" altLang="en-US" dirty="0" smtClean="0"/>
              <a:t>そのための予備的調査は今から始めなければ、２０２０年には満足のいくものは期待できない</a:t>
            </a:r>
            <a:endParaRPr kumimoji="1" lang="ja-JP" altLang="en-US" dirty="0"/>
          </a:p>
        </p:txBody>
      </p:sp>
      <p:sp>
        <p:nvSpPr>
          <p:cNvPr id="12292" name="AutoShape 4" descr="「ウェアラブルデバイス　JINS」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294" name="AutoShape 6" descr="「ウェアラブルデバイス　JINS」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296" name="AutoShape 8" descr="「ウェアラブルデバイス　JINS」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298" name="AutoShape 10" descr="「ウェアラブルデバイス　JINS」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2300" name="AutoShape 12" descr="「ウェアラブルデバイス　JINS」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3" name="Picture 2" descr="http://blogimg.goo.ne.jp/user_image/30/0e/65ddcaee3402da1115459f31b14487c5.jpg"/>
          <p:cNvPicPr>
            <a:picLocks noChangeAspect="1" noChangeArrowheads="1"/>
          </p:cNvPicPr>
          <p:nvPr/>
        </p:nvPicPr>
        <p:blipFill>
          <a:blip r:embed="rId4" cstate="print"/>
          <a:srcRect/>
          <a:stretch>
            <a:fillRect/>
          </a:stretch>
        </p:blipFill>
        <p:spPr bwMode="auto">
          <a:xfrm>
            <a:off x="6948264" y="4293096"/>
            <a:ext cx="968057" cy="1296144"/>
          </a:xfrm>
          <a:prstGeom prst="rect">
            <a:avLst/>
          </a:prstGeom>
          <a:noFill/>
        </p:spPr>
      </p:pic>
      <p:pic>
        <p:nvPicPr>
          <p:cNvPr id="4" name="Picture 4" descr="http://2.bp.blogspot.com/-lJilMIL82DA/UZ2VGO8EaSI/AAAAAAAATuY/V6CdH2oYAWI/s800/megane_black.png"/>
          <p:cNvPicPr>
            <a:picLocks noChangeAspect="1" noChangeArrowheads="1"/>
          </p:cNvPicPr>
          <p:nvPr/>
        </p:nvPicPr>
        <p:blipFill>
          <a:blip r:embed="rId5" cstate="print"/>
          <a:srcRect/>
          <a:stretch>
            <a:fillRect/>
          </a:stretch>
        </p:blipFill>
        <p:spPr bwMode="auto">
          <a:xfrm>
            <a:off x="7383770" y="5517233"/>
            <a:ext cx="1460639" cy="792088"/>
          </a:xfrm>
          <a:prstGeom prst="rect">
            <a:avLst/>
          </a:prstGeom>
          <a:noFill/>
        </p:spPr>
      </p:pic>
      <p:sp>
        <p:nvSpPr>
          <p:cNvPr id="12" name="テキスト ボックス 11"/>
          <p:cNvSpPr txBox="1"/>
          <p:nvPr/>
        </p:nvSpPr>
        <p:spPr>
          <a:xfrm>
            <a:off x="-36512" y="44624"/>
            <a:ext cx="3744416" cy="523220"/>
          </a:xfrm>
          <a:prstGeom prst="rect">
            <a:avLst/>
          </a:prstGeom>
          <a:noFill/>
          <a:ln w="57150">
            <a:solidFill>
              <a:srgbClr val="FF0000"/>
            </a:solidFill>
          </a:ln>
        </p:spPr>
        <p:txBody>
          <a:bodyPr wrap="square" rtlCol="0">
            <a:spAutoFit/>
          </a:bodyPr>
          <a:lstStyle/>
          <a:p>
            <a:pPr algn="ctr"/>
            <a:r>
              <a:rPr kumimoji="1" lang="en-US" altLang="ja-JP" sz="2800" dirty="0" smtClean="0"/>
              <a:t>JINS</a:t>
            </a:r>
            <a:r>
              <a:rPr kumimoji="1" lang="ja-JP" altLang="en-US" sz="2800" dirty="0" smtClean="0"/>
              <a:t>コンテスト提案書</a:t>
            </a:r>
            <a:endParaRPr kumimoji="1" lang="ja-JP" alt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36713"/>
            <a:ext cx="8206680" cy="2763738"/>
          </a:xfrm>
          <a:ln w="76200" cmpd="thickThin">
            <a:solidFill>
              <a:schemeClr val="tx1">
                <a:lumMod val="95000"/>
                <a:lumOff val="5000"/>
              </a:schemeClr>
            </a:solidFill>
          </a:ln>
        </p:spPr>
        <p:txBody>
          <a:bodyPr>
            <a:normAutofit fontScale="90000"/>
          </a:bodyPr>
          <a:lstStyle/>
          <a:p>
            <a:r>
              <a:rPr lang="ja-JP" altLang="en-US" dirty="0"/>
              <a:t>ノーベル賞学者</a:t>
            </a:r>
            <a:r>
              <a:rPr lang="ja-JP" altLang="en-US" dirty="0" smtClean="0"/>
              <a:t>エーデルマン</a:t>
            </a:r>
            <a:r>
              <a:rPr lang="en-US" altLang="ja-JP" dirty="0" smtClean="0"/>
              <a:t/>
            </a:r>
            <a:br>
              <a:rPr lang="en-US" altLang="ja-JP" dirty="0" smtClean="0"/>
            </a:br>
            <a:r>
              <a:rPr lang="ja-JP" altLang="en-US" dirty="0" smtClean="0"/>
              <a:t>「</a:t>
            </a:r>
            <a:r>
              <a:rPr lang="ja-JP" altLang="en-US" dirty="0"/>
              <a:t>神経細胞群選択説（ＴＮＧＳ）＝神経ダーウィニズム</a:t>
            </a:r>
            <a:r>
              <a:rPr lang="ja-JP" altLang="en-US" dirty="0" smtClean="0"/>
              <a:t>」</a:t>
            </a:r>
            <a:r>
              <a:rPr lang="en-US" altLang="ja-JP" dirty="0" smtClean="0"/>
              <a:t>1987</a:t>
            </a:r>
            <a:r>
              <a:rPr lang="ja-JP" altLang="en-US" dirty="0" smtClean="0"/>
              <a:t>年提唱</a:t>
            </a:r>
            <a:r>
              <a:rPr lang="en-US" altLang="ja-JP" dirty="0" smtClean="0"/>
              <a:t/>
            </a:r>
            <a:br>
              <a:rPr lang="en-US" altLang="ja-JP" dirty="0" smtClean="0"/>
            </a:br>
            <a:r>
              <a:rPr lang="ja-JP" altLang="en-US" dirty="0"/>
              <a:t>「ダイナミック・コア</a:t>
            </a:r>
            <a:r>
              <a:rPr lang="ja-JP" altLang="en-US" dirty="0" smtClean="0"/>
              <a:t>」仮説</a:t>
            </a:r>
            <a:r>
              <a:rPr lang="en-US" altLang="ja-JP" dirty="0" smtClean="0"/>
              <a:t>1998</a:t>
            </a:r>
            <a:r>
              <a:rPr lang="ja-JP" altLang="en-US" dirty="0" smtClean="0"/>
              <a:t>年提唱</a:t>
            </a:r>
            <a:endParaRPr kumimoji="1" lang="ja-JP" altLang="en-US" dirty="0"/>
          </a:p>
        </p:txBody>
      </p:sp>
      <p:sp>
        <p:nvSpPr>
          <p:cNvPr id="3" name="サブタイトル 2"/>
          <p:cNvSpPr>
            <a:spLocks noGrp="1"/>
          </p:cNvSpPr>
          <p:nvPr>
            <p:ph type="subTitle" idx="1"/>
          </p:nvPr>
        </p:nvSpPr>
        <p:spPr>
          <a:xfrm>
            <a:off x="1371600" y="3886200"/>
            <a:ext cx="6400800" cy="694928"/>
          </a:xfrm>
        </p:spPr>
        <p:txBody>
          <a:bodyPr/>
          <a:lstStyle/>
          <a:p>
            <a:r>
              <a:rPr kumimoji="1" lang="ja-JP" altLang="en-US" dirty="0" smtClean="0">
                <a:solidFill>
                  <a:schemeClr val="tx1">
                    <a:lumMod val="95000"/>
                    <a:lumOff val="5000"/>
                  </a:schemeClr>
                </a:solidFill>
              </a:rPr>
              <a:t>脳は空より広いか</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xmlns="" val="297121742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③臨死体験は「脳内現象」である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死の間際にネズミの脳の中で、</a:t>
            </a:r>
            <a:r>
              <a:rPr kumimoji="1" lang="ja-JP" altLang="en-US" dirty="0" smtClean="0">
                <a:solidFill>
                  <a:srgbClr val="FF0000"/>
                </a:solidFill>
              </a:rPr>
              <a:t>セロトニン</a:t>
            </a:r>
            <a:r>
              <a:rPr kumimoji="1" lang="ja-JP" altLang="en-US" dirty="0" smtClean="0"/>
              <a:t>という幸福感を感じさせる神経伝達物質が大量に放出される現象が確認</a:t>
            </a:r>
            <a:endParaRPr kumimoji="1" lang="en-US" altLang="ja-JP" dirty="0" smtClean="0"/>
          </a:p>
          <a:p>
            <a:r>
              <a:rPr lang="ja-JP" altLang="en-US" dirty="0" smtClean="0">
                <a:solidFill>
                  <a:srgbClr val="FF0000"/>
                </a:solidFill>
              </a:rPr>
              <a:t>大脳辺縁系</a:t>
            </a:r>
            <a:r>
              <a:rPr lang="ja-JP" altLang="en-US" dirty="0" smtClean="0"/>
              <a:t>が、死の直前、神秘的な体験をさせることが突き止められている　辺縁系は爬虫類も持っている進化の初期段階で生まれた部分で、眠りの制御をおこなったり、幸福感を感じさせる神経伝達物質が放出される場所であることがわかっている</a:t>
            </a:r>
            <a:endParaRPr kumimoji="1" lang="ja-JP" altLang="en-US" dirty="0"/>
          </a:p>
        </p:txBody>
      </p:sp>
    </p:spTree>
    <p:extLst>
      <p:ext uri="{BB962C8B-B14F-4D97-AF65-F5344CB8AC3E}">
        <p14:creationId xmlns:p14="http://schemas.microsoft.com/office/powerpoint/2010/main" xmlns="" val="15029944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明晰夢</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意識と無意識の間で人は夢を見る</a:t>
            </a:r>
            <a:endParaRPr kumimoji="1" lang="en-US" altLang="ja-JP" dirty="0" smtClean="0"/>
          </a:p>
          <a:p>
            <a:r>
              <a:rPr lang="ja-JP" altLang="en-US" dirty="0" smtClean="0"/>
              <a:t>スティーヴァン・ラバージ　眠っている途中に「今、明晰夢を見ている」と研究者に伝える方法を考え出した　人は半睡眠状態でも眼球だけは意識的に独立に動かせる</a:t>
            </a:r>
            <a:endParaRPr lang="en-US" altLang="ja-JP" dirty="0" smtClean="0"/>
          </a:p>
          <a:p>
            <a:r>
              <a:rPr kumimoji="1" lang="ja-JP" altLang="en-US" dirty="0"/>
              <a:t>ニューヨーク</a:t>
            </a:r>
            <a:r>
              <a:rPr kumimoji="1" lang="ja-JP" altLang="en-US" dirty="0" smtClean="0"/>
              <a:t>では、ラバージの理論をもとにしたアイマスクが売られている　誰でも明晰夢</a:t>
            </a:r>
            <a:r>
              <a:rPr lang="ja-JP" altLang="en-US" dirty="0" smtClean="0"/>
              <a:t>が見られる　百ドル程度</a:t>
            </a:r>
            <a:endParaRPr lang="en-US" altLang="ja-JP" dirty="0" smtClean="0"/>
          </a:p>
          <a:p>
            <a:r>
              <a:rPr kumimoji="1" lang="ja-JP" altLang="en-US" dirty="0" smtClean="0"/>
              <a:t>この</a:t>
            </a:r>
            <a:r>
              <a:rPr kumimoji="1" lang="ja-JP" altLang="en-US" dirty="0"/>
              <a:t>延長</a:t>
            </a:r>
            <a:r>
              <a:rPr kumimoji="1" lang="ja-JP" altLang="en-US" dirty="0" smtClean="0"/>
              <a:t>に「インセプション」映画</a:t>
            </a:r>
            <a:endParaRPr kumimoji="1" lang="ja-JP" altLang="en-US" dirty="0"/>
          </a:p>
        </p:txBody>
      </p:sp>
    </p:spTree>
    <p:extLst>
      <p:ext uri="{BB962C8B-B14F-4D97-AF65-F5344CB8AC3E}">
        <p14:creationId xmlns:p14="http://schemas.microsoft.com/office/powerpoint/2010/main" xmlns="" val="1843361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意識の数式化</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ジュリオ・トノーニ教授（ウィスコンシン大学）</a:t>
            </a:r>
            <a:endParaRPr kumimoji="1" lang="en-US" altLang="ja-JP" dirty="0" smtClean="0"/>
          </a:p>
          <a:p>
            <a:r>
              <a:rPr lang="ja-JP" altLang="en-US" dirty="0"/>
              <a:t>主観的</a:t>
            </a:r>
            <a:r>
              <a:rPr lang="ja-JP" altLang="en-US" dirty="0" smtClean="0"/>
              <a:t>な意識の量は数学的に表現できる</a:t>
            </a:r>
            <a:endParaRPr lang="en-US" altLang="ja-JP" dirty="0" smtClean="0"/>
          </a:p>
          <a:p>
            <a:r>
              <a:rPr kumimoji="1" lang="ja-JP" altLang="en-US" dirty="0"/>
              <a:t>神</a:t>
            </a:r>
            <a:r>
              <a:rPr kumimoji="1" lang="ja-JP" altLang="en-US" dirty="0" smtClean="0"/>
              <a:t>の数式　</a:t>
            </a:r>
            <a:r>
              <a:rPr kumimoji="1" lang="ja-JP" altLang="en-US" dirty="0" smtClean="0">
                <a:solidFill>
                  <a:srgbClr val="FF0000"/>
                </a:solidFill>
              </a:rPr>
              <a:t>統合情報理論</a:t>
            </a:r>
            <a:r>
              <a:rPr kumimoji="1" lang="ja-JP" altLang="en-US" dirty="0" smtClean="0"/>
              <a:t>　意識は脳の特定の分野に存在するのではなく、脳の情報と情報の「つながり」が作るネットワークによって生み出されているとする</a:t>
            </a:r>
            <a:endParaRPr kumimoji="1" lang="en-US" altLang="ja-JP" dirty="0" smtClean="0"/>
          </a:p>
          <a:p>
            <a:r>
              <a:rPr lang="ja-JP" altLang="en-US" dirty="0"/>
              <a:t>起</a:t>
            </a:r>
            <a:r>
              <a:rPr lang="ja-JP" altLang="en-US" dirty="0" smtClean="0"/>
              <a:t>きているときにあったのが、情報と情報をつなぐ「つながり」、このつながりを線でつないでゆくとまるで「蜘蛛の巣」のようなものが浮かび上がってきた</a:t>
            </a:r>
            <a:endParaRPr kumimoji="1" lang="ja-JP" altLang="en-US" dirty="0"/>
          </a:p>
        </p:txBody>
      </p:sp>
    </p:spTree>
    <p:extLst>
      <p:ext uri="{BB962C8B-B14F-4D97-AF65-F5344CB8AC3E}">
        <p14:creationId xmlns:p14="http://schemas.microsoft.com/office/powerpoint/2010/main" xmlns="" val="165461529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②複雑化・意識下の法則</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フランスの進化生物学者　テイヤール・ド・シャルダン</a:t>
            </a:r>
            <a:endParaRPr kumimoji="1" lang="en-US" altLang="ja-JP" dirty="0" smtClean="0"/>
          </a:p>
          <a:p>
            <a:r>
              <a:rPr lang="ja-JP" altLang="en-US" dirty="0"/>
              <a:t>生物</a:t>
            </a:r>
            <a:r>
              <a:rPr lang="ja-JP" altLang="en-US" dirty="0" smtClean="0"/>
              <a:t>はより複雑なものになる過程において、その複雑性がある限度を越すと「意識」が生まれる</a:t>
            </a:r>
            <a:endParaRPr kumimoji="1" lang="ja-JP" altLang="en-US" dirty="0"/>
          </a:p>
        </p:txBody>
      </p:sp>
    </p:spTree>
    <p:extLst>
      <p:ext uri="{BB962C8B-B14F-4D97-AF65-F5344CB8AC3E}">
        <p14:creationId xmlns:p14="http://schemas.microsoft.com/office/powerpoint/2010/main" xmlns="" val="200123255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84976" cy="1143000"/>
          </a:xfrm>
          <a:ln>
            <a:solidFill>
              <a:schemeClr val="accent1"/>
            </a:solidFill>
          </a:ln>
        </p:spPr>
        <p:txBody>
          <a:bodyPr>
            <a:normAutofit fontScale="90000"/>
          </a:bodyPr>
          <a:lstStyle/>
          <a:p>
            <a:r>
              <a:rPr lang="ja-JP" altLang="en-US" sz="4000" dirty="0" smtClean="0"/>
              <a:t>④</a:t>
            </a:r>
            <a:r>
              <a:rPr lang="ja-JP" altLang="en-US" sz="3600" dirty="0" smtClean="0"/>
              <a:t>脳</a:t>
            </a:r>
            <a:r>
              <a:rPr lang="ja-JP" altLang="en-US" sz="3600" dirty="0"/>
              <a:t>とつながる「バイオニック義手」手術が</a:t>
            </a:r>
            <a:r>
              <a:rPr lang="ja-JP" altLang="en-US" sz="3600" dirty="0" smtClean="0"/>
              <a:t>成功</a:t>
            </a:r>
            <a:r>
              <a:rPr lang="en-US" altLang="ja-JP" sz="4000" dirty="0"/>
              <a:t/>
            </a:r>
            <a:br>
              <a:rPr lang="en-US" altLang="ja-JP" sz="4000" dirty="0"/>
            </a:br>
            <a:r>
              <a:rPr lang="en-US" altLang="ja-JP" sz="3600" dirty="0"/>
              <a:t>http://wired.jp/2015/04/03/bionic-reconstruction</a:t>
            </a:r>
            <a:r>
              <a:rPr lang="en-US" altLang="ja-JP" sz="3600" dirty="0" smtClean="0"/>
              <a:t>/</a:t>
            </a:r>
            <a:endParaRPr kumimoji="1" lang="ja-JP" altLang="en-US" sz="3600" dirty="0"/>
          </a:p>
        </p:txBody>
      </p:sp>
      <p:sp>
        <p:nvSpPr>
          <p:cNvPr id="3" name="コンテンツ プレースホルダー 2"/>
          <p:cNvSpPr>
            <a:spLocks noGrp="1"/>
          </p:cNvSpPr>
          <p:nvPr>
            <p:ph idx="1"/>
          </p:nvPr>
        </p:nvSpPr>
        <p:spPr>
          <a:xfrm>
            <a:off x="457200" y="1600200"/>
            <a:ext cx="8229600" cy="5357192"/>
          </a:xfrm>
        </p:spPr>
        <p:txBody>
          <a:bodyPr>
            <a:normAutofit fontScale="77500" lnSpcReduction="20000"/>
          </a:bodyPr>
          <a:lstStyle/>
          <a:p>
            <a:r>
              <a:rPr lang="ja-JP" altLang="en-US" dirty="0" smtClean="0"/>
              <a:t>「</a:t>
            </a:r>
            <a:r>
              <a:rPr lang="ja-JP" altLang="en-US" dirty="0"/>
              <a:t>わたしたちは神経移行手術を通して、新しい神経信号をつくり出すこと、あるいは取り出すことに成功しました。そしてさらに、その信号を増幅して筋肉に伝達することに成功しています。信号は解読され、バイオニックな腕の物理的な動きに変換されるのです」</a:t>
            </a:r>
          </a:p>
          <a:p>
            <a:r>
              <a:rPr lang="ja-JP" altLang="en-US" dirty="0"/>
              <a:t>切断手術を前に、患者</a:t>
            </a:r>
            <a:r>
              <a:rPr lang="en-US" altLang="ja-JP" dirty="0"/>
              <a:t>3</a:t>
            </a:r>
            <a:r>
              <a:rPr lang="ja-JP" altLang="en-US" dirty="0"/>
              <a:t>人は、</a:t>
            </a:r>
            <a:r>
              <a:rPr lang="en-US" altLang="ja-JP" dirty="0"/>
              <a:t>9</a:t>
            </a:r>
            <a:r>
              <a:rPr lang="ja-JP" altLang="en-US" dirty="0"/>
              <a:t>カ月間の認知訓練のプログラムを受けた。そこで彼らは、自身の脳の電気信号を用いてヴァーチャルな腕を制御する方法を学んだ。まずはコンピューターで訓練を行い、さらに、自身とはまだ接続していない義手を使い、さらなる練習を行った。</a:t>
            </a:r>
          </a:p>
          <a:p>
            <a:r>
              <a:rPr lang="ja-JP" altLang="en-US" dirty="0" smtClean="0"/>
              <a:t>この</a:t>
            </a:r>
            <a:r>
              <a:rPr lang="ja-JP" altLang="en-US" dirty="0"/>
              <a:t>アプローチは、義肢システムにさらなる神経入力を供給して、その機能を高めるからです。しかしながら、有効性を確定させるには、長期間にわたって結果を評価する必要があるでしょう。こうしたプロセスが、常に必要なの</a:t>
            </a:r>
            <a:r>
              <a:rPr lang="ja-JP" altLang="en-US" dirty="0" smtClean="0"/>
              <a:t>です</a:t>
            </a:r>
            <a:endParaRPr lang="en-US" altLang="ja-JP" dirty="0" smtClean="0"/>
          </a:p>
          <a:p>
            <a:r>
              <a:rPr lang="en-US" altLang="ja-JP" dirty="0">
                <a:hlinkClick r:id="rId3"/>
              </a:rPr>
              <a:t>https://</a:t>
            </a:r>
            <a:r>
              <a:rPr lang="en-US" altLang="ja-JP" dirty="0" smtClean="0">
                <a:hlinkClick r:id="rId3"/>
              </a:rPr>
              <a:t>youtu.be/lgu6ajeiwnk</a:t>
            </a:r>
            <a:endParaRPr lang="ja-JP" altLang="en-US" dirty="0"/>
          </a:p>
        </p:txBody>
      </p:sp>
    </p:spTree>
    <p:extLst>
      <p:ext uri="{BB962C8B-B14F-4D97-AF65-F5344CB8AC3E}">
        <p14:creationId xmlns:p14="http://schemas.microsoft.com/office/powerpoint/2010/main" xmlns="" val="105804050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a:ln>
            <a:solidFill>
              <a:schemeClr val="tx1">
                <a:lumMod val="95000"/>
                <a:lumOff val="5000"/>
              </a:schemeClr>
            </a:solidFill>
          </a:ln>
        </p:spPr>
        <p:txBody>
          <a:bodyPr>
            <a:normAutofit fontScale="90000"/>
          </a:bodyPr>
          <a:lstStyle/>
          <a:p>
            <a:r>
              <a:rPr lang="ja-JP" altLang="ja-JP" dirty="0" smtClean="0"/>
              <a:t>石川</a:t>
            </a:r>
            <a:r>
              <a:rPr lang="ja-JP" altLang="ja-JP" dirty="0"/>
              <a:t>幹人『人間とはどういう生物か』</a:t>
            </a:r>
            <a:endParaRPr kumimoji="1" lang="ja-JP" altLang="en-US" dirty="0"/>
          </a:p>
        </p:txBody>
      </p:sp>
      <p:sp>
        <p:nvSpPr>
          <p:cNvPr id="3" name="コンテンツ プレースホルダー 2"/>
          <p:cNvSpPr>
            <a:spLocks noGrp="1"/>
          </p:cNvSpPr>
          <p:nvPr>
            <p:ph idx="1"/>
          </p:nvPr>
        </p:nvSpPr>
        <p:spPr>
          <a:xfrm>
            <a:off x="179512" y="1600200"/>
            <a:ext cx="8784976" cy="5257800"/>
          </a:xfrm>
        </p:spPr>
        <p:txBody>
          <a:bodyPr>
            <a:normAutofit fontScale="85000" lnSpcReduction="20000"/>
          </a:bodyPr>
          <a:lstStyle/>
          <a:p>
            <a:r>
              <a:rPr lang="ja-JP" altLang="ja-JP" dirty="0" smtClean="0"/>
              <a:t>脳</a:t>
            </a:r>
            <a:r>
              <a:rPr lang="ja-JP" altLang="ja-JP" dirty="0"/>
              <a:t>をいかに科学的に観測したところで、その脳をもっている人物が感じている</a:t>
            </a:r>
            <a:r>
              <a:rPr lang="ja-JP" altLang="ja-JP" b="1" dirty="0"/>
              <a:t>クオリア（感覚質）</a:t>
            </a:r>
            <a:r>
              <a:rPr lang="ja-JP" altLang="ja-JP" dirty="0"/>
              <a:t>には決して到達できないと考える人が</a:t>
            </a:r>
            <a:r>
              <a:rPr lang="ja-JP" altLang="ja-JP" dirty="0" smtClean="0"/>
              <a:t>い</a:t>
            </a:r>
            <a:r>
              <a:rPr lang="ja-JP" altLang="en-US" dirty="0" smtClean="0"/>
              <a:t>る</a:t>
            </a:r>
            <a:r>
              <a:rPr lang="ja-JP" altLang="ja-JP" dirty="0" smtClean="0"/>
              <a:t>。人間</a:t>
            </a:r>
            <a:r>
              <a:rPr lang="ja-JP" altLang="ja-JP" dirty="0"/>
              <a:t>は自律的システムであり、閉鎖系の心の中まで観察できないと</a:t>
            </a:r>
            <a:r>
              <a:rPr lang="ja-JP" altLang="ja-JP" dirty="0" smtClean="0"/>
              <a:t>考える。</a:t>
            </a:r>
            <a:endParaRPr lang="en-US" altLang="ja-JP" dirty="0" smtClean="0"/>
          </a:p>
          <a:p>
            <a:r>
              <a:rPr lang="ja-JP" altLang="ja-JP" dirty="0" smtClean="0"/>
              <a:t>脳</a:t>
            </a:r>
            <a:r>
              <a:rPr lang="ja-JP" altLang="ja-JP" dirty="0"/>
              <a:t>は単なる神経回路の学習以上の役割を果たしているのではないか、身体を取り巻く状況や環境が大きく寄与し、それらを統合した機能を発揮するのが</a:t>
            </a:r>
            <a:r>
              <a:rPr lang="ja-JP" altLang="ja-JP" dirty="0">
                <a:solidFill>
                  <a:srgbClr val="FF0000"/>
                </a:solidFill>
              </a:rPr>
              <a:t>心</a:t>
            </a:r>
            <a:r>
              <a:rPr lang="ja-JP" altLang="ja-JP" dirty="0"/>
              <a:t>であり、脳は心の中核拠点ではあるが、</a:t>
            </a:r>
            <a:r>
              <a:rPr lang="ja-JP" altLang="ja-JP" dirty="0">
                <a:solidFill>
                  <a:srgbClr val="FF0000"/>
                </a:solidFill>
              </a:rPr>
              <a:t>もっと大きな「全体」の一部だと思って</a:t>
            </a:r>
            <a:r>
              <a:rPr lang="ja-JP" altLang="ja-JP" dirty="0" smtClean="0">
                <a:solidFill>
                  <a:srgbClr val="FF0000"/>
                </a:solidFill>
              </a:rPr>
              <a:t>いる</a:t>
            </a:r>
            <a:endParaRPr lang="en-US" altLang="ja-JP" dirty="0" smtClean="0">
              <a:solidFill>
                <a:srgbClr val="FF0000"/>
              </a:solidFill>
            </a:endParaRPr>
          </a:p>
          <a:p>
            <a:r>
              <a:rPr lang="ja-JP" altLang="ja-JP" dirty="0" smtClean="0"/>
              <a:t>「</a:t>
            </a:r>
            <a:r>
              <a:rPr lang="ja-JP" altLang="ja-JP" dirty="0"/>
              <a:t>心の自覚する部分は</a:t>
            </a:r>
            <a:r>
              <a:rPr lang="ja-JP" altLang="ja-JP" b="1" dirty="0"/>
              <a:t>意識</a:t>
            </a:r>
            <a:r>
              <a:rPr lang="ja-JP" altLang="ja-JP" dirty="0"/>
              <a:t>であり、私たちは意識的な人間として生きていると</a:t>
            </a:r>
            <a:r>
              <a:rPr lang="ja-JP" altLang="ja-JP" dirty="0" smtClean="0"/>
              <a:t>思いこみがち。</a:t>
            </a:r>
            <a:r>
              <a:rPr lang="ja-JP" altLang="ja-JP" dirty="0"/>
              <a:t>ところが、実際のところ心を支えているのは意識ではなく、主に</a:t>
            </a:r>
            <a:r>
              <a:rPr lang="ja-JP" altLang="ja-JP" b="1" dirty="0" smtClean="0">
                <a:solidFill>
                  <a:srgbClr val="FF0000"/>
                </a:solidFill>
              </a:rPr>
              <a:t>無意識</a:t>
            </a:r>
            <a:r>
              <a:rPr lang="ja-JP" altLang="ja-JP" dirty="0" smtClean="0"/>
              <a:t>。</a:t>
            </a:r>
            <a:r>
              <a:rPr lang="ja-JP" altLang="ja-JP" dirty="0"/>
              <a:t>無意識には生活の知恵を生み出す貴重な仕組みが備わって</a:t>
            </a:r>
            <a:r>
              <a:rPr lang="ja-JP" altLang="ja-JP" dirty="0" smtClean="0"/>
              <a:t>い</a:t>
            </a:r>
            <a:r>
              <a:rPr lang="ja-JP" altLang="en-US" dirty="0" smtClean="0"/>
              <a:t>る</a:t>
            </a:r>
            <a:r>
              <a:rPr lang="ja-JP" altLang="ja-JP" dirty="0" smtClean="0"/>
              <a:t>。</a:t>
            </a:r>
            <a:r>
              <a:rPr lang="ja-JP" altLang="ja-JP" dirty="0"/>
              <a:t>無意識が世界に広がり大量の情報を感知している</a:t>
            </a:r>
            <a:r>
              <a:rPr lang="ja-JP" altLang="ja-JP" dirty="0" smtClean="0"/>
              <a:t>」と考える。</a:t>
            </a:r>
            <a:endParaRPr kumimoji="1" lang="ja-JP" altLang="en-US" dirty="0"/>
          </a:p>
        </p:txBody>
      </p:sp>
    </p:spTree>
    <p:extLst>
      <p:ext uri="{BB962C8B-B14F-4D97-AF65-F5344CB8AC3E}">
        <p14:creationId xmlns:p14="http://schemas.microsoft.com/office/powerpoint/2010/main" xmlns="" val="31114903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6632"/>
            <a:ext cx="8229600" cy="6480719"/>
          </a:xfrm>
        </p:spPr>
        <p:txBody>
          <a:bodyPr>
            <a:normAutofit fontScale="85000" lnSpcReduction="10000"/>
          </a:bodyPr>
          <a:lstStyle/>
          <a:p>
            <a:r>
              <a:rPr lang="ja-JP" altLang="ja-JP" dirty="0"/>
              <a:t>人工生命はなかなか進化</a:t>
            </a:r>
            <a:r>
              <a:rPr lang="ja-JP" altLang="ja-JP" dirty="0" smtClean="0"/>
              <a:t>でき</a:t>
            </a:r>
            <a:r>
              <a:rPr lang="ja-JP" altLang="en-US" dirty="0" smtClean="0"/>
              <a:t>ない</a:t>
            </a:r>
            <a:r>
              <a:rPr lang="ja-JP" altLang="ja-JP" dirty="0" smtClean="0"/>
              <a:t>。</a:t>
            </a:r>
            <a:r>
              <a:rPr lang="ja-JP" altLang="ja-JP" dirty="0"/>
              <a:t>生物学者の多くは、進化の歴史の長い時間のうちに偶然が重なって解決したと考えて</a:t>
            </a:r>
            <a:r>
              <a:rPr lang="ja-JP" altLang="ja-JP" dirty="0" smtClean="0"/>
              <a:t>い</a:t>
            </a:r>
            <a:r>
              <a:rPr lang="ja-JP" altLang="en-US" dirty="0" smtClean="0"/>
              <a:t>る</a:t>
            </a:r>
            <a:r>
              <a:rPr lang="ja-JP" altLang="ja-JP" dirty="0" smtClean="0"/>
              <a:t>。</a:t>
            </a:r>
            <a:endParaRPr lang="en-US" altLang="ja-JP" dirty="0" smtClean="0"/>
          </a:p>
          <a:p>
            <a:r>
              <a:rPr lang="ja-JP" altLang="ja-JP" dirty="0" smtClean="0"/>
              <a:t>遺伝子</a:t>
            </a:r>
            <a:r>
              <a:rPr lang="ja-JP" altLang="ja-JP" dirty="0"/>
              <a:t>アルゴリズムに必要な時間は天文学的数字</a:t>
            </a:r>
            <a:r>
              <a:rPr lang="ja-JP" altLang="ja-JP" dirty="0" smtClean="0"/>
              <a:t>で</a:t>
            </a:r>
            <a:r>
              <a:rPr lang="ja-JP" altLang="en-US" dirty="0" smtClean="0"/>
              <a:t>あるから</a:t>
            </a:r>
            <a:r>
              <a:rPr lang="ja-JP" altLang="ja-JP" dirty="0" smtClean="0"/>
              <a:t>、</a:t>
            </a:r>
            <a:r>
              <a:rPr lang="ja-JP" altLang="ja-JP" dirty="0"/>
              <a:t>数億や数十億年の生物の歴史で</a:t>
            </a:r>
            <a:r>
              <a:rPr lang="ja-JP" altLang="ja-JP" dirty="0" smtClean="0"/>
              <a:t>は</a:t>
            </a:r>
            <a:r>
              <a:rPr lang="ja-JP" altLang="en-US" dirty="0" smtClean="0"/>
              <a:t>不足</a:t>
            </a:r>
            <a:endParaRPr lang="en-US" altLang="ja-JP" dirty="0" smtClean="0"/>
          </a:p>
          <a:p>
            <a:r>
              <a:rPr lang="ja-JP" altLang="ja-JP" dirty="0" smtClean="0"/>
              <a:t>チンパンジー</a:t>
            </a:r>
            <a:r>
              <a:rPr lang="ja-JP" altLang="ja-JP" dirty="0"/>
              <a:t>と人間のＤＮＡは９８％</a:t>
            </a:r>
            <a:r>
              <a:rPr lang="ja-JP" altLang="ja-JP" dirty="0" smtClean="0"/>
              <a:t>同じ</a:t>
            </a:r>
            <a:r>
              <a:rPr lang="ja-JP" altLang="en-US" dirty="0" smtClean="0"/>
              <a:t>だから</a:t>
            </a:r>
            <a:r>
              <a:rPr lang="ja-JP" altLang="ja-JP" dirty="0" smtClean="0"/>
              <a:t>、</a:t>
            </a:r>
            <a:r>
              <a:rPr lang="ja-JP" altLang="ja-JP" dirty="0"/>
              <a:t>言語や心がその差に格納されているとは</a:t>
            </a:r>
            <a:r>
              <a:rPr lang="ja-JP" altLang="ja-JP" dirty="0" smtClean="0"/>
              <a:t>考えにくい。</a:t>
            </a:r>
            <a:endParaRPr lang="en-US" altLang="ja-JP" dirty="0" smtClean="0"/>
          </a:p>
          <a:p>
            <a:r>
              <a:rPr lang="ja-JP" altLang="ja-JP" dirty="0" smtClean="0"/>
              <a:t>石川</a:t>
            </a:r>
            <a:r>
              <a:rPr lang="ja-JP" altLang="ja-JP" dirty="0"/>
              <a:t>幹人氏は</a:t>
            </a:r>
            <a:r>
              <a:rPr lang="ja-JP" altLang="ja-JP" b="1" dirty="0">
                <a:solidFill>
                  <a:srgbClr val="FF0000"/>
                </a:solidFill>
              </a:rPr>
              <a:t>量子過程</a:t>
            </a:r>
            <a:r>
              <a:rPr lang="ja-JP" altLang="ja-JP" dirty="0"/>
              <a:t>の考えを</a:t>
            </a:r>
            <a:r>
              <a:rPr lang="ja-JP" altLang="ja-JP" dirty="0" smtClean="0"/>
              <a:t>提唱。</a:t>
            </a:r>
            <a:r>
              <a:rPr lang="ja-JP" altLang="ja-JP" dirty="0"/>
              <a:t>量子過程であれば突然変異が重ね合わせになり、環境への適応度合に応じて、複数の突然変異が結果的に同時に起きる確率が上昇可能なのではないかと</a:t>
            </a:r>
            <a:r>
              <a:rPr lang="ja-JP" altLang="ja-JP" dirty="0" smtClean="0"/>
              <a:t>考えられる。</a:t>
            </a:r>
            <a:endParaRPr lang="en-US" altLang="ja-JP" dirty="0" smtClean="0"/>
          </a:p>
          <a:p>
            <a:r>
              <a:rPr lang="ja-JP" altLang="ja-JP" dirty="0" smtClean="0"/>
              <a:t>高等</a:t>
            </a:r>
            <a:r>
              <a:rPr lang="ja-JP" altLang="ja-JP" dirty="0"/>
              <a:t>動物になればなるほど、より広く量子的な重ね合わせを実現できる機構が次々と生成してゆく、その過程の一部がこころや意識と呼ばれるほど高度化したのではないかと</a:t>
            </a:r>
            <a:r>
              <a:rPr lang="ja-JP" altLang="ja-JP" dirty="0" smtClean="0"/>
              <a:t>考えられる。</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xmlns="" val="9984482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a:ln>
            <a:solidFill>
              <a:schemeClr val="accent1"/>
            </a:solidFill>
          </a:ln>
        </p:spPr>
        <p:txBody>
          <a:bodyPr/>
          <a:lstStyle/>
          <a:p>
            <a:r>
              <a:rPr kumimoji="1" lang="ja-JP" altLang="en-US" dirty="0" smtClean="0"/>
              <a:t>観光資源の客観的評価</a:t>
            </a:r>
            <a:endParaRPr kumimoji="1" lang="ja-JP" altLang="en-US" dirty="0"/>
          </a:p>
        </p:txBody>
      </p:sp>
      <p:pic>
        <p:nvPicPr>
          <p:cNvPr id="10242" name="Picture 2" descr="https://www.jins-jp.com/jinsmeme/img/app/img_app01.jpg"/>
          <p:cNvPicPr>
            <a:picLocks noChangeAspect="1" noChangeArrowheads="1"/>
          </p:cNvPicPr>
          <p:nvPr/>
        </p:nvPicPr>
        <p:blipFill>
          <a:blip r:embed="rId3" cstate="print"/>
          <a:srcRect/>
          <a:stretch>
            <a:fillRect/>
          </a:stretch>
        </p:blipFill>
        <p:spPr bwMode="auto">
          <a:xfrm>
            <a:off x="3805057" y="4797152"/>
            <a:ext cx="5303448" cy="2088232"/>
          </a:xfrm>
          <a:prstGeom prst="rect">
            <a:avLst/>
          </a:prstGeom>
          <a:noFill/>
        </p:spPr>
      </p:pic>
      <p:sp>
        <p:nvSpPr>
          <p:cNvPr id="9" name="コンテンツ プレースホルダ 2"/>
          <p:cNvSpPr>
            <a:spLocks noGrp="1"/>
          </p:cNvSpPr>
          <p:nvPr>
            <p:ph idx="1"/>
          </p:nvPr>
        </p:nvSpPr>
        <p:spPr>
          <a:xfrm>
            <a:off x="0" y="1700808"/>
            <a:ext cx="9144000" cy="5040560"/>
          </a:xfrm>
        </p:spPr>
        <p:txBody>
          <a:bodyPr>
            <a:normAutofit fontScale="92500"/>
          </a:bodyPr>
          <a:lstStyle/>
          <a:p>
            <a:r>
              <a:rPr kumimoji="1" lang="ja-JP" altLang="en-US" dirty="0" smtClean="0"/>
              <a:t>人が行う評価には、客観的基準はなく（「</a:t>
            </a:r>
            <a:r>
              <a:rPr kumimoji="1" lang="ja-JP" altLang="en-US" dirty="0" smtClean="0">
                <a:solidFill>
                  <a:schemeClr val="tx1">
                    <a:lumMod val="95000"/>
                    <a:lumOff val="5000"/>
                  </a:schemeClr>
                </a:solidFill>
              </a:rPr>
              <a:t>醜いあひるの子の定理</a:t>
            </a:r>
            <a:r>
              <a:rPr kumimoji="1" lang="ja-JP" altLang="en-US" dirty="0" smtClean="0"/>
              <a:t>」）</a:t>
            </a:r>
            <a:r>
              <a:rPr lang="ja-JP" altLang="en-US" dirty="0" smtClean="0"/>
              <a:t>各自が価値基準の重みづけを行っている</a:t>
            </a:r>
            <a:endParaRPr lang="en-US" altLang="ja-JP" dirty="0" smtClean="0"/>
          </a:p>
          <a:p>
            <a:r>
              <a:rPr lang="ja-JP" altLang="en-US" dirty="0" smtClean="0"/>
              <a:t>観光資源評価も観光客の頭の中の反応であるが、そのデータ収集の技術的手法が開発されておらず、従来のアンケート調査には限界（良、普通、悪）がある。</a:t>
            </a:r>
            <a:endParaRPr lang="en-US" altLang="ja-JP" dirty="0" smtClean="0"/>
          </a:p>
          <a:p>
            <a:r>
              <a:rPr kumimoji="1" lang="ja-JP" altLang="en-US" dirty="0" smtClean="0"/>
              <a:t>ウェアラブルデバイスを活用すれば、</a:t>
            </a:r>
            <a:r>
              <a:rPr lang="ja-JP" altLang="en-US" b="1" dirty="0" smtClean="0">
                <a:solidFill>
                  <a:srgbClr val="FF0000"/>
                </a:solidFill>
              </a:rPr>
              <a:t>視線</a:t>
            </a:r>
            <a:r>
              <a:rPr lang="ja-JP" altLang="en-US" dirty="0" smtClean="0"/>
              <a:t>、心拍数、脳波等の</a:t>
            </a:r>
            <a:r>
              <a:rPr kumimoji="1" lang="ja-JP" altLang="en-US" dirty="0" smtClean="0"/>
              <a:t>観光客の反応がダイレクトに収集できる可能性が開けてきており、</a:t>
            </a:r>
            <a:r>
              <a:rPr lang="ja-JP" altLang="en-US" dirty="0" smtClean="0"/>
              <a:t>将来の脳のメカニズム解明にも寄与できる可能性を秘めている</a:t>
            </a:r>
            <a:endParaRPr kumimoji="1" lang="en-US" altLang="ja-JP" dirty="0" smtClean="0"/>
          </a:p>
        </p:txBody>
      </p:sp>
      <p:sp>
        <p:nvSpPr>
          <p:cNvPr id="5" name="テキスト ボックス 4"/>
          <p:cNvSpPr txBox="1"/>
          <p:nvPr/>
        </p:nvSpPr>
        <p:spPr>
          <a:xfrm>
            <a:off x="-36512" y="-27384"/>
            <a:ext cx="3744416" cy="523220"/>
          </a:xfrm>
          <a:prstGeom prst="rect">
            <a:avLst/>
          </a:prstGeom>
          <a:noFill/>
          <a:ln w="57150">
            <a:solidFill>
              <a:srgbClr val="FF0000"/>
            </a:solidFill>
          </a:ln>
        </p:spPr>
        <p:txBody>
          <a:bodyPr wrap="square" rtlCol="0">
            <a:spAutoFit/>
          </a:bodyPr>
          <a:lstStyle/>
          <a:p>
            <a:pPr algn="ctr"/>
            <a:r>
              <a:rPr kumimoji="1" lang="en-US" altLang="ja-JP" sz="2800" dirty="0" smtClean="0"/>
              <a:t>JINS</a:t>
            </a:r>
            <a:r>
              <a:rPr kumimoji="1" lang="ja-JP" altLang="en-US" sz="2800" dirty="0" smtClean="0"/>
              <a:t>コンテスト提案書</a:t>
            </a:r>
            <a:endParaRPr kumimoji="1" lang="ja-JP" alt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629816"/>
            <a:ext cx="8229600" cy="1143000"/>
          </a:xfrm>
          <a:noFill/>
          <a:ln w="76200">
            <a:solidFill>
              <a:schemeClr val="tx1">
                <a:lumMod val="95000"/>
                <a:lumOff val="5000"/>
              </a:schemeClr>
            </a:solidFill>
          </a:ln>
        </p:spPr>
        <p:txBody>
          <a:bodyPr>
            <a:normAutofit/>
          </a:bodyPr>
          <a:lstStyle/>
          <a:p>
            <a:r>
              <a:rPr kumimoji="1" lang="ja-JP" altLang="en-US" dirty="0" smtClean="0">
                <a:solidFill>
                  <a:srgbClr val="FF0000"/>
                </a:solidFill>
              </a:rPr>
              <a:t>観光文化遺伝子（</a:t>
            </a:r>
            <a:r>
              <a:rPr kumimoji="1" lang="en-US" altLang="ja-JP" dirty="0" smtClean="0">
                <a:solidFill>
                  <a:srgbClr val="FF0000"/>
                </a:solidFill>
              </a:rPr>
              <a:t>Tourist-MEME</a:t>
            </a:r>
            <a:r>
              <a:rPr kumimoji="1" lang="ja-JP" altLang="en-US" dirty="0" smtClean="0">
                <a:solidFill>
                  <a:srgbClr val="FF0000"/>
                </a:solidFill>
              </a:rPr>
              <a:t>）</a:t>
            </a:r>
            <a:endParaRPr kumimoji="1" lang="ja-JP" altLang="en-US" dirty="0"/>
          </a:p>
        </p:txBody>
      </p:sp>
      <p:sp>
        <p:nvSpPr>
          <p:cNvPr id="8194" name="AutoShape 2" descr="「遺伝子」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8196" name="AutoShape 4" descr="「遺伝子」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8198" name="AutoShape 6" descr="「遺伝子」の画像検索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8200" name="Picture 8" descr="http://www.ca-opinion.com/men_07.jpg"/>
          <p:cNvPicPr>
            <a:picLocks noChangeAspect="1" noChangeArrowheads="1"/>
          </p:cNvPicPr>
          <p:nvPr/>
        </p:nvPicPr>
        <p:blipFill>
          <a:blip r:embed="rId3" cstate="print"/>
          <a:srcRect/>
          <a:stretch>
            <a:fillRect/>
          </a:stretch>
        </p:blipFill>
        <p:spPr bwMode="auto">
          <a:xfrm>
            <a:off x="5796136" y="5373214"/>
            <a:ext cx="2736304" cy="1368153"/>
          </a:xfrm>
          <a:prstGeom prst="rect">
            <a:avLst/>
          </a:prstGeom>
          <a:noFill/>
        </p:spPr>
      </p:pic>
      <p:sp>
        <p:nvSpPr>
          <p:cNvPr id="9" name="コンテンツ プレースホルダ 6"/>
          <p:cNvSpPr>
            <a:spLocks noGrp="1"/>
          </p:cNvSpPr>
          <p:nvPr>
            <p:ph idx="1"/>
          </p:nvPr>
        </p:nvSpPr>
        <p:spPr>
          <a:xfrm>
            <a:off x="467544" y="2032248"/>
            <a:ext cx="8229600" cy="4277072"/>
          </a:xfrm>
        </p:spPr>
        <p:txBody>
          <a:bodyPr>
            <a:normAutofit fontScale="92500" lnSpcReduction="10000"/>
          </a:bodyPr>
          <a:lstStyle/>
          <a:p>
            <a:r>
              <a:rPr lang="ja-JP" altLang="en-US" dirty="0" smtClean="0"/>
              <a:t>ド</a:t>
            </a:r>
            <a:r>
              <a:rPr lang="en-US" altLang="ja-JP" dirty="0" smtClean="0"/>
              <a:t>―</a:t>
            </a:r>
            <a:r>
              <a:rPr lang="ja-JP" altLang="en-US" dirty="0" smtClean="0"/>
              <a:t>キンス</a:t>
            </a:r>
            <a:r>
              <a:rPr kumimoji="1" lang="ja-JP" altLang="en-US" dirty="0" smtClean="0"/>
              <a:t>の「利己的な遺伝子」に触発され、将来は</a:t>
            </a:r>
            <a:r>
              <a:rPr lang="ja-JP" altLang="en-US" dirty="0" smtClean="0"/>
              <a:t>観光文化遺伝子（</a:t>
            </a:r>
            <a:r>
              <a:rPr lang="en-US" altLang="ja-JP" dirty="0" smtClean="0"/>
              <a:t>Tourist-MEME</a:t>
            </a:r>
            <a:r>
              <a:rPr lang="ja-JP" altLang="en-US" dirty="0" smtClean="0"/>
              <a:t>）を提唱してみたいと思っている</a:t>
            </a:r>
            <a:endParaRPr kumimoji="1" lang="en-US" altLang="ja-JP" dirty="0" smtClean="0"/>
          </a:p>
          <a:p>
            <a:r>
              <a:rPr lang="ja-JP" altLang="en-US" dirty="0" smtClean="0"/>
              <a:t>藤本隆弘の「方法論的進化論」を参考に観光資源の変異、淘汰、保持の実態解明（拙著「観光情報論序説」（</a:t>
            </a:r>
            <a:r>
              <a:rPr lang="en-US" altLang="ja-JP" sz="1800" dirty="0" smtClean="0"/>
              <a:t>http://www1.tcue.ac.jp/home1/c-gakkai/kikanshi/ronbun11-2/teramae.pdf</a:t>
            </a:r>
            <a:r>
              <a:rPr lang="ja-JP" altLang="en-US" dirty="0" smtClean="0"/>
              <a:t>）参照）につなげたい</a:t>
            </a:r>
            <a:endParaRPr lang="en-US" altLang="ja-JP" dirty="0" smtClean="0"/>
          </a:p>
          <a:p>
            <a:r>
              <a:rPr kumimoji="1" lang="ja-JP" altLang="en-US" dirty="0" smtClean="0"/>
              <a:t>そのため、</a:t>
            </a:r>
            <a:r>
              <a:rPr kumimoji="1" lang="en-US" altLang="ja-JP" dirty="0" smtClean="0"/>
              <a:t>JINSMEME</a:t>
            </a:r>
            <a:r>
              <a:rPr kumimoji="1" lang="ja-JP" altLang="en-US" dirty="0" smtClean="0"/>
              <a:t>を活用した観光客の反応データ収集事業を実施したい</a:t>
            </a:r>
            <a:endParaRPr kumimoji="1" lang="ja-JP" altLang="en-US" dirty="0"/>
          </a:p>
        </p:txBody>
      </p:sp>
      <p:sp>
        <p:nvSpPr>
          <p:cNvPr id="8" name="テキスト ボックス 7"/>
          <p:cNvSpPr txBox="1"/>
          <p:nvPr/>
        </p:nvSpPr>
        <p:spPr>
          <a:xfrm>
            <a:off x="35496" y="25460"/>
            <a:ext cx="3744416" cy="523220"/>
          </a:xfrm>
          <a:prstGeom prst="rect">
            <a:avLst/>
          </a:prstGeom>
          <a:noFill/>
          <a:ln w="57150">
            <a:solidFill>
              <a:srgbClr val="FF0000"/>
            </a:solidFill>
          </a:ln>
        </p:spPr>
        <p:txBody>
          <a:bodyPr wrap="square" rtlCol="0">
            <a:spAutoFit/>
          </a:bodyPr>
          <a:lstStyle/>
          <a:p>
            <a:pPr algn="ctr"/>
            <a:r>
              <a:rPr kumimoji="1" lang="en-US" altLang="ja-JP" sz="2800" dirty="0" smtClean="0"/>
              <a:t>JINS</a:t>
            </a:r>
            <a:r>
              <a:rPr kumimoji="1" lang="ja-JP" altLang="en-US" sz="2800" dirty="0" smtClean="0"/>
              <a:t>コンテスト提案書</a:t>
            </a:r>
            <a:endParaRPr kumimoji="1" lang="ja-JP"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accent1"/>
            </a:solidFill>
            <a:prstDash val="lgDash"/>
          </a:ln>
        </p:spPr>
        <p:txBody>
          <a:bodyPr>
            <a:normAutofit fontScale="90000"/>
          </a:bodyPr>
          <a:lstStyle/>
          <a:p>
            <a:r>
              <a:rPr lang="en-US" altLang="ja-JP" i="1" dirty="0" smtClean="0"/>
              <a:t>The Selfish Gene</a:t>
            </a:r>
            <a:r>
              <a:rPr lang="ja-JP" altLang="en-US" dirty="0" smtClean="0"/>
              <a:t>（利己的な遺伝子）</a:t>
            </a:r>
            <a:r>
              <a:rPr lang="en-US" altLang="ja-JP" dirty="0" smtClean="0"/>
              <a:t/>
            </a:r>
            <a:br>
              <a:rPr lang="en-US" altLang="ja-JP" dirty="0" smtClean="0"/>
            </a:br>
            <a:r>
              <a:rPr lang="ja-JP" altLang="en-US" dirty="0" smtClean="0"/>
              <a:t>と</a:t>
            </a:r>
            <a:r>
              <a:rPr lang="ja-JP" altLang="en-US" b="1" dirty="0" smtClean="0"/>
              <a:t>ミーム</a:t>
            </a:r>
            <a:r>
              <a:rPr lang="ja-JP" altLang="en-US" dirty="0" smtClean="0"/>
              <a:t>（</a:t>
            </a:r>
            <a:r>
              <a:rPr lang="en-US" altLang="ja-JP" dirty="0" smtClean="0"/>
              <a:t>meme</a:t>
            </a:r>
            <a:r>
              <a:rPr lang="ja-JP" altLang="en-US"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b="1" dirty="0" smtClean="0"/>
              <a:t>利己的遺伝子論</a:t>
            </a:r>
            <a:r>
              <a:rPr lang="ja-JP" altLang="en-US" dirty="0" smtClean="0"/>
              <a:t>とは、進化学における比喩表現および理論の一つで、</a:t>
            </a:r>
            <a:r>
              <a:rPr lang="ja-JP" altLang="en-US" b="1" dirty="0" smtClean="0"/>
              <a:t>自然選択や生物進化を遺伝子中心の視点で理解すること</a:t>
            </a:r>
            <a:r>
              <a:rPr lang="ja-JP" altLang="en-US" dirty="0" smtClean="0"/>
              <a:t> 。</a:t>
            </a:r>
            <a:endParaRPr lang="en-US" altLang="ja-JP" dirty="0" smtClean="0"/>
          </a:p>
          <a:p>
            <a:r>
              <a:rPr lang="ja-JP" altLang="en-US" b="1" dirty="0" smtClean="0"/>
              <a:t>ミーム</a:t>
            </a:r>
            <a:r>
              <a:rPr lang="ja-JP" altLang="en-US" dirty="0" smtClean="0"/>
              <a:t>とは、人々の間で心から心へとコピーされる</a:t>
            </a:r>
            <a:r>
              <a:rPr lang="ja-JP" altLang="en-US" b="1" dirty="0" smtClean="0"/>
              <a:t>情報</a:t>
            </a:r>
            <a:r>
              <a:rPr lang="ja-JP" altLang="en-US" dirty="0" smtClean="0"/>
              <a:t>のことであり、社会・文化を形成する様々な情報として分析される。例えば、習慣や技能、物語といった人から人へコピーされる様々な情報である</a:t>
            </a:r>
            <a:endParaRPr kumimoji="1" lang="ja-JP"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accent1"/>
            </a:solidFill>
            <a:prstDash val="lgDash"/>
          </a:ln>
        </p:spPr>
        <p:txBody>
          <a:bodyPr/>
          <a:lstStyle/>
          <a:p>
            <a:r>
              <a:rPr lang="ja-JP" altLang="en-US" dirty="0"/>
              <a:t>藤本隆宏の方法的進化論</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lnSpcReduction="10000"/>
          </a:bodyPr>
          <a:lstStyle/>
          <a:p>
            <a:r>
              <a:rPr lang="en-US" altLang="ja-JP" dirty="0" smtClean="0"/>
              <a:t> </a:t>
            </a:r>
            <a:r>
              <a:rPr lang="ja-JP" altLang="en-US" dirty="0"/>
              <a:t>藤本隆宏の方法的進化論は、赤門マネジメント・レビュー </a:t>
            </a:r>
            <a:r>
              <a:rPr lang="en-US" altLang="ja-JP" dirty="0"/>
              <a:t>1 </a:t>
            </a:r>
            <a:r>
              <a:rPr lang="ja-JP" altLang="en-US" dirty="0"/>
              <a:t>巻 </a:t>
            </a:r>
            <a:r>
              <a:rPr lang="en-US" altLang="ja-JP" dirty="0"/>
              <a:t>5 </a:t>
            </a:r>
            <a:r>
              <a:rPr lang="ja-JP" altLang="en-US" dirty="0"/>
              <a:t>号 </a:t>
            </a:r>
            <a:r>
              <a:rPr lang="en-US" altLang="ja-JP" dirty="0"/>
              <a:t>(2002 </a:t>
            </a:r>
            <a:r>
              <a:rPr lang="ja-JP" altLang="en-US" dirty="0"/>
              <a:t>年 </a:t>
            </a:r>
            <a:r>
              <a:rPr lang="en-US" altLang="ja-JP" dirty="0"/>
              <a:t>8 </a:t>
            </a:r>
            <a:r>
              <a:rPr lang="ja-JP" altLang="en-US" dirty="0"/>
              <a:t>月 </a:t>
            </a:r>
            <a:r>
              <a:rPr lang="en-US" altLang="ja-JP" dirty="0"/>
              <a:t>) </a:t>
            </a:r>
            <a:r>
              <a:rPr lang="ja-JP" altLang="en-US" dirty="0"/>
              <a:t>恩賜賞・日本学士院賞受賞記念講演 会講演録「生産システムの進化論」にわかりやすくまとめられている</a:t>
            </a:r>
            <a:r>
              <a:rPr lang="ja-JP" altLang="en-US" dirty="0" smtClean="0"/>
              <a:t>。</a:t>
            </a:r>
            <a:r>
              <a:rPr lang="ja-JP" altLang="en-US" dirty="0" smtClean="0">
                <a:hlinkClick r:id="rId3" action="ppaction://hlinkfile"/>
              </a:rPr>
              <a:t>（</a:t>
            </a:r>
            <a:r>
              <a:rPr lang="en-US" altLang="ja-JP" dirty="0" smtClean="0">
                <a:hlinkClick r:id="rId3" action="ppaction://hlinkfile"/>
              </a:rPr>
              <a:t>file</a:t>
            </a:r>
            <a:r>
              <a:rPr lang="en-US" altLang="ja-JP" dirty="0">
                <a:hlinkClick r:id="rId3" action="ppaction://hlinkfile"/>
              </a:rPr>
              <a:t>:///C:/</a:t>
            </a:r>
            <a:r>
              <a:rPr lang="en-US" altLang="ja-JP" dirty="0" smtClean="0">
                <a:hlinkClick r:id="rId3" action="ppaction://hlinkfile"/>
              </a:rPr>
              <a:t>Users/teikyo/Downloads/AMR1-5-3.pdf</a:t>
            </a:r>
            <a:r>
              <a:rPr lang="ja-JP" altLang="en-US" dirty="0" smtClean="0"/>
              <a:t>）</a:t>
            </a:r>
            <a:endParaRPr lang="en-US" altLang="ja-JP" dirty="0" smtClean="0"/>
          </a:p>
          <a:p>
            <a:r>
              <a:rPr kumimoji="1" lang="ja-JP" altLang="en-US" dirty="0" smtClean="0"/>
              <a:t>観察の対象となった日本自動車産業も３Ｄプリンター等の登場で評価が変化するのではないかと思われる</a:t>
            </a:r>
            <a:endParaRPr kumimoji="1" lang="ja-JP"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6064"/>
            <a:ext cx="8229600" cy="1556792"/>
          </a:xfrm>
          <a:ln w="76200">
            <a:solidFill>
              <a:schemeClr val="bg1">
                <a:lumMod val="50000"/>
              </a:schemeClr>
            </a:solidFill>
          </a:ln>
        </p:spPr>
        <p:txBody>
          <a:bodyPr>
            <a:normAutofit fontScale="90000"/>
          </a:bodyPr>
          <a:lstStyle/>
          <a:p>
            <a:r>
              <a:rPr kumimoji="1" lang="ja-JP" altLang="en-US" dirty="0" smtClean="0"/>
              <a:t>事業の目玉</a:t>
            </a:r>
            <a:r>
              <a:rPr kumimoji="1" lang="en-US" altLang="ja-JP" dirty="0" smtClean="0"/>
              <a:t/>
            </a:r>
            <a:br>
              <a:rPr kumimoji="1" lang="en-US" altLang="ja-JP" dirty="0" smtClean="0"/>
            </a:br>
            <a:r>
              <a:rPr kumimoji="1" lang="ja-JP" altLang="en-US" dirty="0" smtClean="0"/>
              <a:t>　①東京タワーとスカイツリーの比較</a:t>
            </a:r>
            <a:endParaRPr kumimoji="1" lang="ja-JP" altLang="en-US" dirty="0"/>
          </a:p>
        </p:txBody>
      </p:sp>
      <p:sp>
        <p:nvSpPr>
          <p:cNvPr id="3" name="コンテンツ プレースホルダ 2"/>
          <p:cNvSpPr>
            <a:spLocks noGrp="1"/>
          </p:cNvSpPr>
          <p:nvPr>
            <p:ph idx="1"/>
          </p:nvPr>
        </p:nvSpPr>
        <p:spPr>
          <a:xfrm>
            <a:off x="251520" y="2143397"/>
            <a:ext cx="8435280" cy="4525963"/>
          </a:xfrm>
        </p:spPr>
        <p:txBody>
          <a:bodyPr>
            <a:normAutofit/>
          </a:bodyPr>
          <a:lstStyle/>
          <a:p>
            <a:r>
              <a:rPr kumimoji="1" lang="en-US" altLang="ja-JP" dirty="0" smtClean="0"/>
              <a:t>JINSMEME</a:t>
            </a:r>
            <a:r>
              <a:rPr kumimoji="1" lang="ja-JP" altLang="en-US" dirty="0" smtClean="0"/>
              <a:t>を用いて、国籍</a:t>
            </a:r>
            <a:r>
              <a:rPr lang="ja-JP" altLang="en-US" dirty="0" smtClean="0"/>
              <a:t>・地域</a:t>
            </a:r>
            <a:r>
              <a:rPr kumimoji="1" lang="ja-JP" altLang="en-US" dirty="0" smtClean="0"/>
              <a:t>、年齢、性別に</a:t>
            </a:r>
            <a:r>
              <a:rPr lang="ja-JP" altLang="en-US" dirty="0" smtClean="0"/>
              <a:t>よる違いの有無のデータ収集・分析</a:t>
            </a:r>
            <a:endParaRPr lang="en-US" altLang="ja-JP" dirty="0" smtClean="0"/>
          </a:p>
          <a:p>
            <a:r>
              <a:rPr lang="ja-JP" altLang="en-US" dirty="0" smtClean="0"/>
              <a:t>東京タワーとスカイツリーの比較の他、浅草、東京駅、皇居等代表的な東京観光資源について反応データ収集分析</a:t>
            </a:r>
            <a:endParaRPr lang="en-US" altLang="ja-JP" dirty="0" smtClean="0"/>
          </a:p>
          <a:p>
            <a:r>
              <a:rPr lang="en-US" altLang="ja-JP" dirty="0" smtClean="0"/>
              <a:t>JINSMEME</a:t>
            </a:r>
            <a:r>
              <a:rPr lang="ja-JP" altLang="en-US" dirty="0" smtClean="0"/>
              <a:t>以外に、脳波（感性アナライザ等）、心拍数（</a:t>
            </a:r>
            <a:r>
              <a:rPr lang="en-US" altLang="ja-JP" dirty="0" smtClean="0"/>
              <a:t>HITOE</a:t>
            </a:r>
            <a:r>
              <a:rPr lang="ja-JP" altLang="en-US" dirty="0" smtClean="0"/>
              <a:t>等）等に関するウェアラブル活用によるデータ収集、解析と比較</a:t>
            </a:r>
            <a:endParaRPr lang="en-US" altLang="ja-JP" dirty="0" smtClean="0"/>
          </a:p>
          <a:p>
            <a:endParaRPr kumimoji="1" lang="ja-JP" altLang="en-US" dirty="0"/>
          </a:p>
        </p:txBody>
      </p:sp>
      <p:pic>
        <p:nvPicPr>
          <p:cNvPr id="4" name="Picture 2" descr="http://sozaidas.com/sozai/010701sonota/png/010701sonota521m-trans.png"/>
          <p:cNvPicPr>
            <a:picLocks noChangeAspect="1" noChangeArrowheads="1"/>
          </p:cNvPicPr>
          <p:nvPr/>
        </p:nvPicPr>
        <p:blipFill>
          <a:blip r:embed="rId3" cstate="print"/>
          <a:srcRect/>
          <a:stretch>
            <a:fillRect/>
          </a:stretch>
        </p:blipFill>
        <p:spPr bwMode="auto">
          <a:xfrm>
            <a:off x="-9784" y="188640"/>
            <a:ext cx="981384" cy="1728192"/>
          </a:xfrm>
          <a:prstGeom prst="rect">
            <a:avLst/>
          </a:prstGeom>
          <a:noFill/>
        </p:spPr>
      </p:pic>
      <p:pic>
        <p:nvPicPr>
          <p:cNvPr id="5" name="Picture 10" descr="4"/>
          <p:cNvPicPr>
            <a:picLocks noChangeAspect="1" noChangeArrowheads="1"/>
          </p:cNvPicPr>
          <p:nvPr/>
        </p:nvPicPr>
        <p:blipFill>
          <a:blip r:embed="rId4" cstate="print"/>
          <a:srcRect/>
          <a:stretch>
            <a:fillRect/>
          </a:stretch>
        </p:blipFill>
        <p:spPr bwMode="auto">
          <a:xfrm>
            <a:off x="8604448" y="116632"/>
            <a:ext cx="360040" cy="2087012"/>
          </a:xfrm>
          <a:prstGeom prst="rect">
            <a:avLst/>
          </a:prstGeom>
          <a:noFill/>
        </p:spPr>
      </p:pic>
      <p:pic>
        <p:nvPicPr>
          <p:cNvPr id="6146" name="Picture 2" descr="「hitoe　イラスト　ウェアラブル」の画像検索結果"/>
          <p:cNvPicPr>
            <a:picLocks noChangeAspect="1" noChangeArrowheads="1"/>
          </p:cNvPicPr>
          <p:nvPr/>
        </p:nvPicPr>
        <p:blipFill>
          <a:blip r:embed="rId5" cstate="print"/>
          <a:srcRect/>
          <a:stretch>
            <a:fillRect/>
          </a:stretch>
        </p:blipFill>
        <p:spPr bwMode="auto">
          <a:xfrm>
            <a:off x="8148463" y="5445224"/>
            <a:ext cx="960041" cy="1356248"/>
          </a:xfrm>
          <a:prstGeom prst="rect">
            <a:avLst/>
          </a:prstGeom>
          <a:noFill/>
        </p:spPr>
      </p:pic>
      <p:pic>
        <p:nvPicPr>
          <p:cNvPr id="6148" name="Picture 4" descr="mico"/>
          <p:cNvPicPr>
            <a:picLocks noChangeAspect="1" noChangeArrowheads="1"/>
          </p:cNvPicPr>
          <p:nvPr/>
        </p:nvPicPr>
        <p:blipFill>
          <a:blip r:embed="rId6" cstate="print"/>
          <a:srcRect/>
          <a:stretch>
            <a:fillRect/>
          </a:stretch>
        </p:blipFill>
        <p:spPr bwMode="auto">
          <a:xfrm>
            <a:off x="6564287" y="5877272"/>
            <a:ext cx="1320081" cy="851665"/>
          </a:xfrm>
          <a:prstGeom prst="rect">
            <a:avLst/>
          </a:prstGeom>
          <a:noFill/>
        </p:spPr>
      </p:pic>
      <p:sp>
        <p:nvSpPr>
          <p:cNvPr id="8" name="テキスト ボックス 7"/>
          <p:cNvSpPr txBox="1"/>
          <p:nvPr/>
        </p:nvSpPr>
        <p:spPr>
          <a:xfrm>
            <a:off x="179512" y="44624"/>
            <a:ext cx="3744416" cy="523220"/>
          </a:xfrm>
          <a:prstGeom prst="rect">
            <a:avLst/>
          </a:prstGeom>
          <a:noFill/>
          <a:ln w="57150">
            <a:solidFill>
              <a:srgbClr val="FF0000"/>
            </a:solidFill>
          </a:ln>
        </p:spPr>
        <p:txBody>
          <a:bodyPr wrap="square" rtlCol="0">
            <a:spAutoFit/>
          </a:bodyPr>
          <a:lstStyle/>
          <a:p>
            <a:pPr algn="ctr"/>
            <a:r>
              <a:rPr kumimoji="1" lang="en-US" altLang="ja-JP" sz="2800" dirty="0" smtClean="0"/>
              <a:t>JINS</a:t>
            </a:r>
            <a:r>
              <a:rPr kumimoji="1" lang="ja-JP" altLang="en-US" sz="2800" dirty="0" smtClean="0"/>
              <a:t>コンテスト提案書</a:t>
            </a:r>
            <a:endParaRPr kumimoji="1" lang="ja-JP" alt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3072</TotalTime>
  <Words>3076</Words>
  <Application>Microsoft Office PowerPoint</Application>
  <PresentationFormat>画面に合わせる (4:3)</PresentationFormat>
  <Paragraphs>222</Paragraphs>
  <Slides>47</Slides>
  <Notes>47</Notes>
  <HiddenSlides>30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Office テーマ</vt:lpstr>
      <vt:lpstr>観光ウェアラブル委員会 資料（案）</vt:lpstr>
      <vt:lpstr>研究会のねらい（7月9日）</vt:lpstr>
      <vt:lpstr>JINSMEME（ウェアラブル）による 観光文化遺伝子（Tourist-MEME）の発見（収集から予測）</vt:lpstr>
      <vt:lpstr>東京オリンピック・パラリンピック ～データ収集のビッグチャンス～</vt:lpstr>
      <vt:lpstr>観光資源の客観的評価</vt:lpstr>
      <vt:lpstr>観光文化遺伝子（Tourist-MEME）</vt:lpstr>
      <vt:lpstr>The Selfish Gene（利己的な遺伝子） とミーム（meme）</vt:lpstr>
      <vt:lpstr>藤本隆宏の方法的進化論</vt:lpstr>
      <vt:lpstr>事業の目玉 　①東京タワーとスカイツリーの比較</vt:lpstr>
      <vt:lpstr>スライド 10</vt:lpstr>
      <vt:lpstr>追伸</vt:lpstr>
      <vt:lpstr>①　現行観光調査の抱える問題点</vt:lpstr>
      <vt:lpstr>観光資源の評価</vt:lpstr>
      <vt:lpstr>「人流資源」評価調査</vt:lpstr>
      <vt:lpstr>観光地の魅力度評価 －魅力ある国内観光地の整備に向けて－ （財）運輸政策研究機構運輸政策研究所</vt:lpstr>
      <vt:lpstr>地理学評論 48-10 694～711 1975 多次元解析による観光資源の評価 溝尾良隆・市原洋右・渡辺貴介・毛塚宏</vt:lpstr>
      <vt:lpstr>TripAdvisor 上のクチコミに見る 外国人観光客の観光資源評価の着眼点 倉田陽平 首都大学東京大学院都市環境科学研究科観光科学域</vt:lpstr>
      <vt:lpstr>②　ウェアラブルデバイスの現状と将来</vt:lpstr>
      <vt:lpstr>ウェアラブルコンピューティングを活用した新たな人流データの収集</vt:lpstr>
      <vt:lpstr>オプトジェネティクス 遺伝子にコードした蛍光色素を使って神経活動を可視化する手法</vt:lpstr>
      <vt:lpstr>脳波信号から感性を分析、興味度やリラックス度を「見える化」</vt:lpstr>
      <vt:lpstr>感性アナライザプラスカム</vt:lpstr>
      <vt:lpstr>着るだけで生体情報の連続計測を可能とする機能素材“hitoe”の開発及び実用化について</vt:lpstr>
      <vt:lpstr>スライド 24</vt:lpstr>
      <vt:lpstr>スライド 25</vt:lpstr>
      <vt:lpstr>開発した生体情報計測用ウェアの特徴</vt:lpstr>
      <vt:lpstr>手首をかざせば支払い完了？決済機能が搭載されたウェアラブルバンドが登場</vt:lpstr>
      <vt:lpstr>JINS MEME（ミーム）</vt:lpstr>
      <vt:lpstr>③観光調査を実施するに当たっての問題点の把握</vt:lpstr>
      <vt:lpstr>調査結果のかい離（予想）</vt:lpstr>
      <vt:lpstr>（「観光政策論」対「非観光政策論」）</vt:lpstr>
      <vt:lpstr>スライド 32</vt:lpstr>
      <vt:lpstr>④　脳科学の進捗と観光</vt:lpstr>
      <vt:lpstr>スライド 34</vt:lpstr>
      <vt:lpstr>『意識をめぐる冒険』 クリストフ・コッホ　 アレン脳科学研究所所長</vt:lpstr>
      <vt:lpstr>スライド 36</vt:lpstr>
      <vt:lpstr>巨額が投資され、「脳の透明化」が進む神経科学 2014/12/02, MIT Technology Review</vt:lpstr>
      <vt:lpstr>スライド 38</vt:lpstr>
      <vt:lpstr>脳のすべての接続状態をマッピング</vt:lpstr>
      <vt:lpstr>ノーベル賞学者エーデルマン 「神経細胞群選択説（ＴＮＧＳ）＝神経ダーウィニズム」1987年提唱 「ダイナミック・コア」仮説1998年提唱</vt:lpstr>
      <vt:lpstr>③臨死体験は「脳内現象」である</vt:lpstr>
      <vt:lpstr>明晰夢</vt:lpstr>
      <vt:lpstr>意識の数式化</vt:lpstr>
      <vt:lpstr>②複雑化・意識下の法則</vt:lpstr>
      <vt:lpstr>④脳とつながる「バイオニック義手」手術が成功 http://wired.jp/2015/04/03/bionic-reconstruction/</vt:lpstr>
      <vt:lpstr>石川幹人『人間とはどういう生物か』</vt:lpstr>
      <vt:lpstr>スライド 47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観光ウェアラブル委員会 資料（案）</dc:title>
  <dc:creator>owner</dc:creator>
  <cp:lastModifiedBy>owner</cp:lastModifiedBy>
  <cp:revision>13</cp:revision>
  <dcterms:created xsi:type="dcterms:W3CDTF">2015-07-01T00:02:05Z</dcterms:created>
  <dcterms:modified xsi:type="dcterms:W3CDTF">2015-07-04T02:26:53Z</dcterms:modified>
</cp:coreProperties>
</file>