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2" r:id="rId2"/>
    <p:sldId id="275" r:id="rId3"/>
    <p:sldId id="270" r:id="rId4"/>
    <p:sldId id="271" r:id="rId5"/>
    <p:sldId id="276" r:id="rId6"/>
    <p:sldId id="274"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CC"/>
    <a:srgbClr val="FFFFFF"/>
    <a:srgbClr val="000000"/>
    <a:srgbClr val="A6A6A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34" autoAdjust="0"/>
    <p:restoredTop sz="94712" autoAdjust="0"/>
  </p:normalViewPr>
  <p:slideViewPr>
    <p:cSldViewPr>
      <p:cViewPr>
        <p:scale>
          <a:sx n="100" d="100"/>
          <a:sy n="100" d="100"/>
        </p:scale>
        <p:origin x="-564" y="936"/>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DA0E651-2771-41D2-888C-F6D56C091435}" type="datetimeFigureOut">
              <a:rPr kumimoji="1" lang="ja-JP" altLang="en-US" smtClean="0"/>
              <a:pPr/>
              <a:t>2015/7/20</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C594DD-F984-4114-A756-0FBEABA36B08}" type="slidenum">
              <a:rPr kumimoji="1" lang="ja-JP" altLang="en-US" smtClean="0"/>
              <a:pPr/>
              <a:t>&lt;#&gt;</a:t>
            </a:fld>
            <a:endParaRPr kumimoji="1" lang="ja-JP" altLang="en-US"/>
          </a:p>
        </p:txBody>
      </p:sp>
    </p:spTree>
    <p:extLst>
      <p:ext uri="{BB962C8B-B14F-4D97-AF65-F5344CB8AC3E}">
        <p14:creationId xmlns:p14="http://schemas.microsoft.com/office/powerpoint/2010/main" xmlns="" val="34497248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0C594DD-F984-4114-A756-0FBEABA36B08}"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0C594DD-F984-4114-A756-0FBEABA36B08}"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0C594DD-F984-4114-A756-0FBEABA36B08}"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0C594DD-F984-4114-A756-0FBEABA36B08}"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0C594DD-F984-4114-A756-0FBEABA36B08}"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0C594DD-F984-4114-A756-0FBEABA36B08}" type="slidenum">
              <a:rPr kumimoji="1" lang="ja-JP" altLang="en-US" smtClean="0"/>
              <a:pPr/>
              <a:t>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0"/>
            <a:ext cx="9144000" cy="18864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userDrawn="1"/>
        </p:nvSpPr>
        <p:spPr>
          <a:xfrm>
            <a:off x="7812360" y="260648"/>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userDrawn="1"/>
        </p:nvSpPr>
        <p:spPr>
          <a:xfrm>
            <a:off x="7812360" y="476672"/>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userDrawn="1"/>
        </p:nvSpPr>
        <p:spPr>
          <a:xfrm>
            <a:off x="7812360" y="692696"/>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userDrawn="1"/>
        </p:nvSpPr>
        <p:spPr>
          <a:xfrm>
            <a:off x="7812360" y="908720"/>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userDrawn="1"/>
        </p:nvSpPr>
        <p:spPr>
          <a:xfrm>
            <a:off x="7812360" y="260648"/>
            <a:ext cx="1152128" cy="792088"/>
          </a:xfrm>
          <a:prstGeom prst="rect">
            <a:avLst/>
          </a:prstGeom>
          <a:solidFill>
            <a:srgbClr val="FFFF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userDrawn="1"/>
        </p:nvSpPr>
        <p:spPr>
          <a:xfrm>
            <a:off x="8964488" y="112474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userDrawn="1"/>
        </p:nvSpPr>
        <p:spPr>
          <a:xfrm>
            <a:off x="8964488" y="134076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userDrawn="1"/>
        </p:nvSpPr>
        <p:spPr>
          <a:xfrm>
            <a:off x="8964488" y="155679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userDrawn="1"/>
        </p:nvSpPr>
        <p:spPr>
          <a:xfrm>
            <a:off x="8964488" y="177281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userDrawn="1"/>
        </p:nvSpPr>
        <p:spPr>
          <a:xfrm>
            <a:off x="8964488" y="1988840"/>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userDrawn="1"/>
        </p:nvSpPr>
        <p:spPr>
          <a:xfrm>
            <a:off x="8964488" y="220486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userDrawn="1"/>
        </p:nvSpPr>
        <p:spPr>
          <a:xfrm>
            <a:off x="8964488" y="242088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userDrawn="1"/>
        </p:nvSpPr>
        <p:spPr>
          <a:xfrm>
            <a:off x="8964488" y="263691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userDrawn="1"/>
        </p:nvSpPr>
        <p:spPr>
          <a:xfrm>
            <a:off x="8964488" y="285293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userDrawn="1"/>
        </p:nvSpPr>
        <p:spPr>
          <a:xfrm>
            <a:off x="8964488" y="3068960"/>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userDrawn="1"/>
        </p:nvSpPr>
        <p:spPr>
          <a:xfrm>
            <a:off x="8964488" y="328498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userDrawn="1"/>
        </p:nvSpPr>
        <p:spPr>
          <a:xfrm>
            <a:off x="8964488" y="350100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userDrawn="1"/>
        </p:nvSpPr>
        <p:spPr>
          <a:xfrm>
            <a:off x="0" y="3717032"/>
            <a:ext cx="914400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userDrawn="1"/>
        </p:nvSpPr>
        <p:spPr>
          <a:xfrm>
            <a:off x="8964488" y="393305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userDrawn="1"/>
        </p:nvSpPr>
        <p:spPr>
          <a:xfrm>
            <a:off x="8964488" y="4149080"/>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userDrawn="1"/>
        </p:nvSpPr>
        <p:spPr>
          <a:xfrm>
            <a:off x="8964488" y="436510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userDrawn="1"/>
        </p:nvSpPr>
        <p:spPr>
          <a:xfrm>
            <a:off x="8964488" y="458112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userDrawn="1"/>
        </p:nvSpPr>
        <p:spPr>
          <a:xfrm>
            <a:off x="8964488" y="479715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userDrawn="1"/>
        </p:nvSpPr>
        <p:spPr>
          <a:xfrm>
            <a:off x="8964488" y="501317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userDrawn="1"/>
        </p:nvSpPr>
        <p:spPr>
          <a:xfrm>
            <a:off x="8964488" y="5229200"/>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userDrawn="1"/>
        </p:nvSpPr>
        <p:spPr>
          <a:xfrm>
            <a:off x="8964488" y="544522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userDrawn="1"/>
        </p:nvSpPr>
        <p:spPr>
          <a:xfrm>
            <a:off x="8964488" y="566124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userDrawn="1"/>
        </p:nvSpPr>
        <p:spPr>
          <a:xfrm>
            <a:off x="8964488" y="587727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userDrawn="1"/>
        </p:nvSpPr>
        <p:spPr>
          <a:xfrm>
            <a:off x="8964488" y="609329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userDrawn="1"/>
        </p:nvSpPr>
        <p:spPr>
          <a:xfrm>
            <a:off x="7812360" y="6309320"/>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userDrawn="1"/>
        </p:nvSpPr>
        <p:spPr>
          <a:xfrm>
            <a:off x="7812360" y="6525344"/>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userDrawn="1"/>
        </p:nvSpPr>
        <p:spPr>
          <a:xfrm>
            <a:off x="0" y="6741368"/>
            <a:ext cx="9144000" cy="116632"/>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userDrawn="1"/>
        </p:nvSpPr>
        <p:spPr>
          <a:xfrm>
            <a:off x="0" y="6309320"/>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userDrawn="1"/>
        </p:nvSpPr>
        <p:spPr>
          <a:xfrm>
            <a:off x="0" y="6525344"/>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userDrawn="1"/>
        </p:nvSpPr>
        <p:spPr>
          <a:xfrm>
            <a:off x="7812360" y="6309320"/>
            <a:ext cx="1152128" cy="360040"/>
          </a:xfrm>
          <a:prstGeom prst="rect">
            <a:avLst/>
          </a:prstGeom>
          <a:solidFill>
            <a:srgbClr val="FFFF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userDrawn="1"/>
        </p:nvSpPr>
        <p:spPr>
          <a:xfrm>
            <a:off x="179512" y="6309320"/>
            <a:ext cx="1152128" cy="360040"/>
          </a:xfrm>
          <a:prstGeom prst="rect">
            <a:avLst/>
          </a:prstGeom>
          <a:solidFill>
            <a:srgbClr val="FFFF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685800" y="1412776"/>
            <a:ext cx="7772400" cy="2304257"/>
          </a:xfrm>
        </p:spPr>
        <p:txBody>
          <a:bodyPr anchor="b" anchorCtr="0"/>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683568" y="3861048"/>
            <a:ext cx="777686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 3"/>
          <p:cNvSpPr>
            <a:spLocks noGrp="1"/>
          </p:cNvSpPr>
          <p:nvPr>
            <p:ph type="dt" sz="half" idx="10"/>
          </p:nvPr>
        </p:nvSpPr>
        <p:spPr/>
        <p:txBody>
          <a:bodyPr/>
          <a:lstStyle/>
          <a:p>
            <a:fld id="{C01570CD-0CA1-424C-9B42-2895CE300BB3}" type="datetime1">
              <a:rPr kumimoji="1" lang="ja-JP" altLang="en-US" smtClean="0"/>
              <a:pPr/>
              <a:t>2015/7/20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5126BBD-E4AF-44ED-BD7A-C3BF2AFF1C3C}" type="slidenum">
              <a:rPr kumimoji="1" lang="ja-JP" altLang="en-US" smtClean="0"/>
              <a:pPr/>
              <a:t>&lt;#&gt;</a:t>
            </a:fld>
            <a:endParaRPr kumimoji="1" lang="ja-JP" altLang="en-US"/>
          </a:p>
        </p:txBody>
      </p:sp>
      <p:sp>
        <p:nvSpPr>
          <p:cNvPr id="44" name="正方形/長方形 43"/>
          <p:cNvSpPr/>
          <p:nvPr userDrawn="1"/>
        </p:nvSpPr>
        <p:spPr>
          <a:xfrm>
            <a:off x="179512" y="3717032"/>
            <a:ext cx="8784976" cy="144016"/>
          </a:xfrm>
          <a:prstGeom prst="rect">
            <a:avLst/>
          </a:prstGeom>
          <a:solidFill>
            <a:srgbClr val="FFFF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6" name="Picture 34" descr="toplogo"/>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8028384" y="389608"/>
            <a:ext cx="7334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CD5EA78-8E94-4695-BA26-46D33B2C825D}" type="datetime1">
              <a:rPr kumimoji="1" lang="ja-JP" altLang="en-US" smtClean="0"/>
              <a:pPr/>
              <a:t>2015/7/20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5126BBD-E4AF-44ED-BD7A-C3BF2AFF1C3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812360" y="274638"/>
            <a:ext cx="1152128" cy="6106690"/>
          </a:xfrm>
        </p:spPr>
        <p:txBody>
          <a:bodyPr vert="eaVert"/>
          <a:lstStyle/>
          <a:p>
            <a:r>
              <a:rPr kumimoji="1" lang="ja-JP" altLang="en-US" smtClean="0"/>
              <a:t>マスター タイトルの書式設定</a:t>
            </a:r>
            <a:endParaRPr kumimoji="1" lang="ja-JP" altLang="en-US"/>
          </a:p>
        </p:txBody>
      </p:sp>
      <p:sp>
        <p:nvSpPr>
          <p:cNvPr id="3" name="縦書きテキスト プレースホルダ 2"/>
          <p:cNvSpPr>
            <a:spLocks noGrp="1"/>
          </p:cNvSpPr>
          <p:nvPr>
            <p:ph type="body" orient="vert" idx="1"/>
          </p:nvPr>
        </p:nvSpPr>
        <p:spPr>
          <a:xfrm>
            <a:off x="179512" y="274638"/>
            <a:ext cx="7488832" cy="610669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4" name="日付プレースホルダ 3"/>
          <p:cNvSpPr>
            <a:spLocks noGrp="1"/>
          </p:cNvSpPr>
          <p:nvPr>
            <p:ph type="dt" sz="half" idx="10"/>
          </p:nvPr>
        </p:nvSpPr>
        <p:spPr/>
        <p:txBody>
          <a:bodyPr/>
          <a:lstStyle/>
          <a:p>
            <a:fld id="{23058DAA-FE83-4E2E-A670-49587686D472}" type="datetime1">
              <a:rPr kumimoji="1" lang="ja-JP" altLang="en-US" smtClean="0"/>
              <a:pPr/>
              <a:t>2015/7/20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5126BBD-E4AF-44ED-BD7A-C3BF2AFF1C3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C4C8143-1FCE-4080-80BD-771A60971DE4}" type="datetime1">
              <a:rPr kumimoji="1" lang="ja-JP" altLang="en-US" smtClean="0"/>
              <a:pPr/>
              <a:t>2015/7/20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5126BBD-E4AF-44ED-BD7A-C3BF2AFF1C3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5" name="正方形/長方形 44"/>
          <p:cNvSpPr/>
          <p:nvPr userDrawn="1"/>
        </p:nvSpPr>
        <p:spPr>
          <a:xfrm>
            <a:off x="0" y="0"/>
            <a:ext cx="9144000" cy="18864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userDrawn="1"/>
        </p:nvSpPr>
        <p:spPr>
          <a:xfrm>
            <a:off x="7812360" y="260648"/>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userDrawn="1"/>
        </p:nvSpPr>
        <p:spPr>
          <a:xfrm>
            <a:off x="7812360" y="476672"/>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userDrawn="1"/>
        </p:nvSpPr>
        <p:spPr>
          <a:xfrm>
            <a:off x="7812360" y="692696"/>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userDrawn="1"/>
        </p:nvSpPr>
        <p:spPr>
          <a:xfrm>
            <a:off x="7812360" y="908720"/>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userDrawn="1"/>
        </p:nvSpPr>
        <p:spPr>
          <a:xfrm>
            <a:off x="7812360" y="260648"/>
            <a:ext cx="1152128" cy="792088"/>
          </a:xfrm>
          <a:prstGeom prst="rect">
            <a:avLst/>
          </a:prstGeom>
          <a:solidFill>
            <a:srgbClr val="FFFF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userDrawn="1"/>
        </p:nvSpPr>
        <p:spPr>
          <a:xfrm>
            <a:off x="8964488" y="112474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userDrawn="1"/>
        </p:nvSpPr>
        <p:spPr>
          <a:xfrm>
            <a:off x="8964488" y="134076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userDrawn="1"/>
        </p:nvSpPr>
        <p:spPr>
          <a:xfrm>
            <a:off x="8964488" y="155679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userDrawn="1"/>
        </p:nvSpPr>
        <p:spPr>
          <a:xfrm>
            <a:off x="8964488" y="177281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userDrawn="1"/>
        </p:nvSpPr>
        <p:spPr>
          <a:xfrm>
            <a:off x="8964488" y="1988840"/>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userDrawn="1"/>
        </p:nvSpPr>
        <p:spPr>
          <a:xfrm>
            <a:off x="8964488" y="220486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userDrawn="1"/>
        </p:nvSpPr>
        <p:spPr>
          <a:xfrm>
            <a:off x="8964488" y="242088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userDrawn="1"/>
        </p:nvSpPr>
        <p:spPr>
          <a:xfrm>
            <a:off x="8964488" y="263691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userDrawn="1"/>
        </p:nvSpPr>
        <p:spPr>
          <a:xfrm>
            <a:off x="8964488" y="285293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userDrawn="1"/>
        </p:nvSpPr>
        <p:spPr>
          <a:xfrm>
            <a:off x="8964488" y="3068960"/>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userDrawn="1"/>
        </p:nvSpPr>
        <p:spPr>
          <a:xfrm>
            <a:off x="8964488" y="328498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userDrawn="1"/>
        </p:nvSpPr>
        <p:spPr>
          <a:xfrm>
            <a:off x="8964488" y="350100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userDrawn="1"/>
        </p:nvSpPr>
        <p:spPr>
          <a:xfrm>
            <a:off x="8964488" y="371703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userDrawn="1"/>
        </p:nvSpPr>
        <p:spPr>
          <a:xfrm>
            <a:off x="8964488" y="393305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userDrawn="1"/>
        </p:nvSpPr>
        <p:spPr>
          <a:xfrm>
            <a:off x="8964488" y="4149080"/>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userDrawn="1"/>
        </p:nvSpPr>
        <p:spPr>
          <a:xfrm>
            <a:off x="8964488" y="436510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userDrawn="1"/>
        </p:nvSpPr>
        <p:spPr>
          <a:xfrm>
            <a:off x="0" y="4581128"/>
            <a:ext cx="914400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p:cNvSpPr/>
          <p:nvPr userDrawn="1"/>
        </p:nvSpPr>
        <p:spPr>
          <a:xfrm>
            <a:off x="8964488" y="479715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userDrawn="1"/>
        </p:nvSpPr>
        <p:spPr>
          <a:xfrm>
            <a:off x="8964488" y="501317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userDrawn="1"/>
        </p:nvSpPr>
        <p:spPr>
          <a:xfrm>
            <a:off x="8964488" y="5229200"/>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userDrawn="1"/>
        </p:nvSpPr>
        <p:spPr>
          <a:xfrm>
            <a:off x="8964488" y="544522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userDrawn="1"/>
        </p:nvSpPr>
        <p:spPr>
          <a:xfrm>
            <a:off x="8964488" y="566124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userDrawn="1"/>
        </p:nvSpPr>
        <p:spPr>
          <a:xfrm>
            <a:off x="8964488" y="587727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userDrawn="1"/>
        </p:nvSpPr>
        <p:spPr>
          <a:xfrm>
            <a:off x="8964488" y="609329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userDrawn="1"/>
        </p:nvSpPr>
        <p:spPr>
          <a:xfrm>
            <a:off x="7812360" y="6309320"/>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p:cNvSpPr/>
          <p:nvPr userDrawn="1"/>
        </p:nvSpPr>
        <p:spPr>
          <a:xfrm>
            <a:off x="7812360" y="6525344"/>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userDrawn="1"/>
        </p:nvSpPr>
        <p:spPr>
          <a:xfrm>
            <a:off x="0" y="6741368"/>
            <a:ext cx="9144000" cy="116632"/>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p:cNvSpPr/>
          <p:nvPr userDrawn="1"/>
        </p:nvSpPr>
        <p:spPr>
          <a:xfrm>
            <a:off x="0" y="6309320"/>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userDrawn="1"/>
        </p:nvSpPr>
        <p:spPr>
          <a:xfrm>
            <a:off x="0" y="6525344"/>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userDrawn="1"/>
        </p:nvSpPr>
        <p:spPr>
          <a:xfrm>
            <a:off x="7812360" y="6309320"/>
            <a:ext cx="1152128" cy="360040"/>
          </a:xfrm>
          <a:prstGeom prst="rect">
            <a:avLst/>
          </a:prstGeom>
          <a:solidFill>
            <a:srgbClr val="FFFF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userDrawn="1"/>
        </p:nvSpPr>
        <p:spPr>
          <a:xfrm>
            <a:off x="179512" y="6309320"/>
            <a:ext cx="1152128" cy="360040"/>
          </a:xfrm>
          <a:prstGeom prst="rect">
            <a:avLst/>
          </a:prstGeom>
          <a:solidFill>
            <a:srgbClr val="FFFF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p:cNvSpPr/>
          <p:nvPr userDrawn="1"/>
        </p:nvSpPr>
        <p:spPr>
          <a:xfrm>
            <a:off x="179512" y="4581128"/>
            <a:ext cx="8784976" cy="144016"/>
          </a:xfrm>
          <a:prstGeom prst="rect">
            <a:avLst/>
          </a:prstGeom>
          <a:solidFill>
            <a:srgbClr val="FFFF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79512" y="4725144"/>
            <a:ext cx="8784976" cy="1080120"/>
          </a:xfrm>
        </p:spPr>
        <p:txBody>
          <a:bodyPr anchor="t">
            <a:normAutofit/>
          </a:bodyPr>
          <a:lstStyle>
            <a:lvl1pPr algn="l">
              <a:defRPr sz="2800" b="1" cap="all"/>
            </a:lvl1pPr>
          </a:lstStyle>
          <a:p>
            <a:r>
              <a:rPr kumimoji="1" lang="ja-JP" altLang="en-US" smtClean="0"/>
              <a:t>マスター タイトルの書式設定</a:t>
            </a:r>
            <a:endParaRPr kumimoji="1" lang="ja-JP" altLang="en-US" dirty="0"/>
          </a:p>
        </p:txBody>
      </p:sp>
      <p:sp>
        <p:nvSpPr>
          <p:cNvPr id="3" name="テキスト プレースホルダ 2"/>
          <p:cNvSpPr>
            <a:spLocks noGrp="1"/>
          </p:cNvSpPr>
          <p:nvPr>
            <p:ph type="body" idx="1"/>
          </p:nvPr>
        </p:nvSpPr>
        <p:spPr>
          <a:xfrm>
            <a:off x="179512" y="3068960"/>
            <a:ext cx="8784976" cy="151216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 3"/>
          <p:cNvSpPr>
            <a:spLocks noGrp="1"/>
          </p:cNvSpPr>
          <p:nvPr>
            <p:ph type="dt" sz="half" idx="10"/>
          </p:nvPr>
        </p:nvSpPr>
        <p:spPr/>
        <p:txBody>
          <a:bodyPr/>
          <a:lstStyle/>
          <a:p>
            <a:fld id="{9CAC5475-27E1-4D55-BCD8-567439123C8C}" type="datetime1">
              <a:rPr kumimoji="1" lang="ja-JP" altLang="en-US" smtClean="0"/>
              <a:pPr/>
              <a:t>2015/7/20</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5126BBD-E4AF-44ED-BD7A-C3BF2AFF1C3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sz="half" idx="1"/>
          </p:nvPr>
        </p:nvSpPr>
        <p:spPr>
          <a:xfrm>
            <a:off x="179512" y="1124744"/>
            <a:ext cx="4320480" cy="52565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4" name="コンテンツ プレースホルダ 3"/>
          <p:cNvSpPr>
            <a:spLocks noGrp="1"/>
          </p:cNvSpPr>
          <p:nvPr>
            <p:ph sz="half" idx="2"/>
          </p:nvPr>
        </p:nvSpPr>
        <p:spPr>
          <a:xfrm>
            <a:off x="4644008" y="1124744"/>
            <a:ext cx="4320480" cy="52565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002B043-D18A-439C-B310-8494C5BF64D9}" type="datetime1">
              <a:rPr kumimoji="1" lang="ja-JP" altLang="en-US" smtClean="0"/>
              <a:pPr/>
              <a:t>2015/7/20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5126BBD-E4AF-44ED-BD7A-C3BF2AFF1C3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 2"/>
          <p:cNvSpPr>
            <a:spLocks noGrp="1"/>
          </p:cNvSpPr>
          <p:nvPr>
            <p:ph type="body" idx="1"/>
          </p:nvPr>
        </p:nvSpPr>
        <p:spPr>
          <a:xfrm>
            <a:off x="179512" y="1133054"/>
            <a:ext cx="4317876" cy="5677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 3"/>
          <p:cNvSpPr>
            <a:spLocks noGrp="1"/>
          </p:cNvSpPr>
          <p:nvPr>
            <p:ph sz="half" idx="2"/>
          </p:nvPr>
        </p:nvSpPr>
        <p:spPr>
          <a:xfrm>
            <a:off x="179512" y="1700808"/>
            <a:ext cx="4317876" cy="46805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5" name="テキスト プレースホルダ 4"/>
          <p:cNvSpPr>
            <a:spLocks noGrp="1"/>
          </p:cNvSpPr>
          <p:nvPr>
            <p:ph type="body" sz="quarter" idx="3"/>
          </p:nvPr>
        </p:nvSpPr>
        <p:spPr>
          <a:xfrm>
            <a:off x="4645025" y="1133054"/>
            <a:ext cx="4319463" cy="5677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 5"/>
          <p:cNvSpPr>
            <a:spLocks noGrp="1"/>
          </p:cNvSpPr>
          <p:nvPr>
            <p:ph sz="quarter" idx="4"/>
          </p:nvPr>
        </p:nvSpPr>
        <p:spPr>
          <a:xfrm>
            <a:off x="4645025" y="1700808"/>
            <a:ext cx="4319463" cy="46805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7" name="日付プレースホルダ 6"/>
          <p:cNvSpPr>
            <a:spLocks noGrp="1"/>
          </p:cNvSpPr>
          <p:nvPr>
            <p:ph type="dt" sz="half" idx="10"/>
          </p:nvPr>
        </p:nvSpPr>
        <p:spPr/>
        <p:txBody>
          <a:bodyPr/>
          <a:lstStyle/>
          <a:p>
            <a:fld id="{AA7217D9-4612-4B40-97E9-2E34B4603AFE}" type="datetime1">
              <a:rPr kumimoji="1" lang="ja-JP" altLang="en-US" smtClean="0"/>
              <a:pPr/>
              <a:t>2015/7/20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5126BBD-E4AF-44ED-BD7A-C3BF2AFF1C3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 2"/>
          <p:cNvSpPr>
            <a:spLocks noGrp="1"/>
          </p:cNvSpPr>
          <p:nvPr>
            <p:ph type="dt" sz="half" idx="10"/>
          </p:nvPr>
        </p:nvSpPr>
        <p:spPr/>
        <p:txBody>
          <a:bodyPr/>
          <a:lstStyle/>
          <a:p>
            <a:fld id="{B0547DFA-48FA-4A3A-84FC-226C7D183B31}" type="datetime1">
              <a:rPr kumimoji="1" lang="ja-JP" altLang="en-US" smtClean="0"/>
              <a:pPr/>
              <a:t>2015/7/20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5126BBD-E4AF-44ED-BD7A-C3BF2AFF1C3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6264CE7-3FED-41DB-8F99-005FFCD376C5}" type="datetime1">
              <a:rPr kumimoji="1" lang="ja-JP" altLang="en-US" smtClean="0"/>
              <a:pPr/>
              <a:t>2015/7/20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5126BBD-E4AF-44ED-BD7A-C3BF2AFF1C3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60648"/>
            <a:ext cx="3096343" cy="1162050"/>
          </a:xfrm>
          <a:solidFill>
            <a:schemeClr val="accent1">
              <a:lumMod val="20000"/>
              <a:lumOff val="80000"/>
            </a:schemeClr>
          </a:solidFill>
        </p:spPr>
        <p:txBody>
          <a:bodyPr anchor="b"/>
          <a:lstStyle>
            <a:lvl1pPr algn="l">
              <a:defRPr sz="2000" b="1"/>
            </a:lvl1pPr>
          </a:lstStyle>
          <a:p>
            <a:r>
              <a:rPr kumimoji="1" lang="ja-JP" altLang="en-US" smtClean="0"/>
              <a:t>マスター タイトルの書式設定</a:t>
            </a:r>
            <a:endParaRPr kumimoji="1" lang="ja-JP" altLang="en-US" dirty="0"/>
          </a:p>
        </p:txBody>
      </p:sp>
      <p:sp>
        <p:nvSpPr>
          <p:cNvPr id="3" name="コンテンツ プレースホルダ 2"/>
          <p:cNvSpPr>
            <a:spLocks noGrp="1"/>
          </p:cNvSpPr>
          <p:nvPr>
            <p:ph idx="1"/>
          </p:nvPr>
        </p:nvSpPr>
        <p:spPr>
          <a:xfrm>
            <a:off x="3419872" y="273050"/>
            <a:ext cx="5544616" cy="6108278"/>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4" name="テキスト プレースホルダ 3"/>
          <p:cNvSpPr>
            <a:spLocks noGrp="1"/>
          </p:cNvSpPr>
          <p:nvPr>
            <p:ph type="body" sz="half" idx="2"/>
          </p:nvPr>
        </p:nvSpPr>
        <p:spPr>
          <a:xfrm>
            <a:off x="179513" y="1435100"/>
            <a:ext cx="3096343" cy="49462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 4"/>
          <p:cNvSpPr>
            <a:spLocks noGrp="1"/>
          </p:cNvSpPr>
          <p:nvPr>
            <p:ph type="dt" sz="half" idx="10"/>
          </p:nvPr>
        </p:nvSpPr>
        <p:spPr/>
        <p:txBody>
          <a:bodyPr/>
          <a:lstStyle/>
          <a:p>
            <a:fld id="{606249B4-9461-48A0-B425-F59D93DCF33D}" type="datetime1">
              <a:rPr kumimoji="1" lang="ja-JP" altLang="en-US" smtClean="0"/>
              <a:pPr/>
              <a:t>2015/7/20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5126BBD-E4AF-44ED-BD7A-C3BF2AFF1C3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258616" y="4800600"/>
            <a:ext cx="6553744"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 2"/>
          <p:cNvSpPr>
            <a:spLocks noGrp="1"/>
          </p:cNvSpPr>
          <p:nvPr>
            <p:ph type="pic" idx="1"/>
          </p:nvPr>
        </p:nvSpPr>
        <p:spPr>
          <a:xfrm>
            <a:off x="1258616" y="260648"/>
            <a:ext cx="6553744" cy="446692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258616" y="5367338"/>
            <a:ext cx="6553744"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 4"/>
          <p:cNvSpPr>
            <a:spLocks noGrp="1"/>
          </p:cNvSpPr>
          <p:nvPr>
            <p:ph type="dt" sz="half" idx="10"/>
          </p:nvPr>
        </p:nvSpPr>
        <p:spPr/>
        <p:txBody>
          <a:bodyPr/>
          <a:lstStyle/>
          <a:p>
            <a:fld id="{9393D12F-CC54-434E-8492-BB962A6E16E0}" type="datetime1">
              <a:rPr kumimoji="1" lang="ja-JP" altLang="en-US" smtClean="0"/>
              <a:pPr/>
              <a:t>2015/7/20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5126BBD-E4AF-44ED-BD7A-C3BF2AFF1C3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正方形/長方形 18"/>
          <p:cNvSpPr/>
          <p:nvPr/>
        </p:nvSpPr>
        <p:spPr>
          <a:xfrm>
            <a:off x="0" y="0"/>
            <a:ext cx="9144000" cy="18864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7812360" y="260648"/>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7812360" y="476672"/>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7812360" y="692696"/>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7812360" y="908720"/>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7812360" y="260648"/>
            <a:ext cx="1152128" cy="792088"/>
          </a:xfrm>
          <a:prstGeom prst="rect">
            <a:avLst/>
          </a:prstGeom>
          <a:solidFill>
            <a:srgbClr val="FFFF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8964488" y="112474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8964488" y="134076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8964488" y="155679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8964488" y="177281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8964488" y="1988840"/>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8964488" y="220486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8964488" y="242088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8964488" y="263691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8964488" y="285293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8964488" y="3068960"/>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8964488" y="328498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8964488" y="350100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8964488" y="371703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8964488" y="393305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8964488" y="4149080"/>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8964488" y="436510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8964488" y="458112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8964488" y="479715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8964488" y="501317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8964488" y="5229200"/>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8964488" y="5445224"/>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8964488" y="5661248"/>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8964488" y="5877272"/>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8964488" y="6093296"/>
            <a:ext cx="17951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7812360" y="6309320"/>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7812360" y="6525344"/>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0" y="6741368"/>
            <a:ext cx="9144000" cy="116632"/>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0" y="6309320"/>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0" y="6525344"/>
            <a:ext cx="1331640"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7812360" y="6309320"/>
            <a:ext cx="1152128" cy="360040"/>
          </a:xfrm>
          <a:prstGeom prst="rect">
            <a:avLst/>
          </a:prstGeom>
          <a:solidFill>
            <a:srgbClr val="FFFF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179512" y="6309320"/>
            <a:ext cx="1152128" cy="360040"/>
          </a:xfrm>
          <a:prstGeom prst="rect">
            <a:avLst/>
          </a:prstGeom>
          <a:solidFill>
            <a:srgbClr val="FFFF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プレースホルダ 1"/>
          <p:cNvSpPr>
            <a:spLocks noGrp="1"/>
          </p:cNvSpPr>
          <p:nvPr>
            <p:ph type="title"/>
          </p:nvPr>
        </p:nvSpPr>
        <p:spPr>
          <a:xfrm>
            <a:off x="179512" y="260648"/>
            <a:ext cx="8784976" cy="792088"/>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179512" y="1124744"/>
            <a:ext cx="8784976" cy="5256584"/>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179512" y="6453336"/>
            <a:ext cx="1152128" cy="288032"/>
          </a:xfrm>
          <a:prstGeom prst="rect">
            <a:avLst/>
          </a:prstGeom>
          <a:solidFill>
            <a:schemeClr val="bg1"/>
          </a:solidFill>
        </p:spPr>
        <p:txBody>
          <a:bodyPr vert="horz" lIns="0" tIns="45720" rIns="0" bIns="45720" rtlCol="0" anchor="ctr"/>
          <a:lstStyle>
            <a:lvl1pPr algn="ctr">
              <a:defRPr sz="1400">
                <a:solidFill>
                  <a:schemeClr val="bg1">
                    <a:lumMod val="50000"/>
                  </a:schemeClr>
                </a:solidFill>
              </a:defRPr>
            </a:lvl1pPr>
          </a:lstStyle>
          <a:p>
            <a:fld id="{7BE5A8D8-9987-461C-A9BC-1EDCB7CE739D}" type="datetime1">
              <a:rPr lang="ja-JP" altLang="en-US" smtClean="0"/>
              <a:pPr/>
              <a:t>2015/7/20</a:t>
            </a:fld>
            <a:endParaRPr lang="ja-JP" altLang="en-US" dirty="0"/>
          </a:p>
        </p:txBody>
      </p:sp>
      <p:sp>
        <p:nvSpPr>
          <p:cNvPr id="5" name="フッター プレースホルダ 4"/>
          <p:cNvSpPr>
            <a:spLocks noGrp="1"/>
          </p:cNvSpPr>
          <p:nvPr>
            <p:ph type="ftr" sz="quarter" idx="3"/>
          </p:nvPr>
        </p:nvSpPr>
        <p:spPr>
          <a:xfrm>
            <a:off x="1331640" y="6453337"/>
            <a:ext cx="7128792" cy="288032"/>
          </a:xfrm>
          <a:prstGeom prst="rect">
            <a:avLst/>
          </a:prstGeom>
        </p:spPr>
        <p:txBody>
          <a:bodyPr vert="horz" lIns="91440" tIns="45720" rIns="91440" bIns="45720" rtlCol="0" anchor="ctr"/>
          <a:lstStyle>
            <a:lvl1pPr algn="ctr">
              <a:defRPr sz="1400">
                <a:solidFill>
                  <a:schemeClr val="bg1">
                    <a:lumMod val="50000"/>
                  </a:schemeClr>
                </a:solidFill>
              </a:defRPr>
            </a:lvl1pPr>
          </a:lstStyle>
          <a:p>
            <a:endParaRPr lang="ja-JP" altLang="en-US" dirty="0"/>
          </a:p>
        </p:txBody>
      </p:sp>
      <p:sp>
        <p:nvSpPr>
          <p:cNvPr id="6" name="スライド番号プレースホルダ 5"/>
          <p:cNvSpPr>
            <a:spLocks noGrp="1"/>
          </p:cNvSpPr>
          <p:nvPr>
            <p:ph type="sldNum" sz="quarter" idx="4"/>
          </p:nvPr>
        </p:nvSpPr>
        <p:spPr>
          <a:xfrm>
            <a:off x="8460432" y="6453336"/>
            <a:ext cx="504056" cy="288032"/>
          </a:xfrm>
          <a:prstGeom prst="rect">
            <a:avLst/>
          </a:prstGeom>
          <a:solidFill>
            <a:schemeClr val="bg1"/>
          </a:solidFill>
        </p:spPr>
        <p:txBody>
          <a:bodyPr vert="horz" lIns="36000" tIns="45720" rIns="36000" bIns="45720" rtlCol="0" anchor="ctr"/>
          <a:lstStyle>
            <a:lvl1pPr algn="ctr">
              <a:defRPr sz="1400">
                <a:solidFill>
                  <a:schemeClr val="bg1">
                    <a:lumMod val="50000"/>
                  </a:schemeClr>
                </a:solidFill>
              </a:defRPr>
            </a:lvl1pPr>
          </a:lstStyle>
          <a:p>
            <a:fld id="{35126BBD-E4AF-44ED-BD7A-C3BF2AFF1C3C}" type="slidenum">
              <a:rPr lang="ja-JP" altLang="en-US" smtClean="0"/>
              <a:pPr/>
              <a:t>&lt;#&gt;</a:t>
            </a:fld>
            <a:endParaRPr lang="ja-JP" altLang="en-US" dirty="0"/>
          </a:p>
        </p:txBody>
      </p:sp>
      <p:pic>
        <p:nvPicPr>
          <p:cNvPr id="56" name="Picture 34" descr="toplogo"/>
          <p:cNvPicPr>
            <a:picLocks noChangeAspect="1" noChangeArrowheads="1"/>
          </p:cNvPicPr>
          <p:nvPr userDrawn="1"/>
        </p:nvPicPr>
        <p:blipFill>
          <a:blip r:embed="rId13" cstate="print">
            <a:extLst>
              <a:ext uri="{28A0092B-C50C-407E-A947-70E740481C1C}">
                <a14:useLocalDpi xmlns:a14="http://schemas.microsoft.com/office/drawing/2010/main" xmlns="" val="0"/>
              </a:ext>
            </a:extLst>
          </a:blip>
          <a:srcRect/>
          <a:stretch>
            <a:fillRect/>
          </a:stretch>
        </p:blipFill>
        <p:spPr bwMode="auto">
          <a:xfrm>
            <a:off x="8021711" y="361132"/>
            <a:ext cx="7334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kumimoji="1"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pitchFamily="2" charset="2"/>
        <a:buChar char="l"/>
        <a:defRPr kumimoji="1" sz="2800" kern="1200">
          <a:solidFill>
            <a:schemeClr val="tx1"/>
          </a:solidFill>
          <a:latin typeface="+mn-lt"/>
          <a:ea typeface="+mn-ea"/>
          <a:cs typeface="+mn-cs"/>
        </a:defRPr>
      </a:lvl1pPr>
      <a:lvl2pPr marL="742950" indent="-285750" algn="l" defTabSz="914400" rtl="0" eaLnBrk="1" latinLnBrk="0" hangingPunct="1">
        <a:spcBef>
          <a:spcPct val="20000"/>
        </a:spcBef>
        <a:buClr>
          <a:schemeClr val="accent1">
            <a:lumMod val="40000"/>
            <a:lumOff val="60000"/>
          </a:schemeClr>
        </a:buClr>
        <a:buFont typeface="Wingdings" pitchFamily="2" charset="2"/>
        <a:buChar char="l"/>
        <a:defRPr kumimoji="1" sz="2400" kern="1200">
          <a:solidFill>
            <a:schemeClr val="tx1"/>
          </a:solidFill>
          <a:latin typeface="+mn-lt"/>
          <a:ea typeface="+mn-ea"/>
          <a:cs typeface="+mn-cs"/>
        </a:defRPr>
      </a:lvl2pPr>
      <a:lvl3pPr marL="1143000" indent="-228600" algn="l" defTabSz="914400" rtl="0" eaLnBrk="1" latinLnBrk="0" hangingPunct="1">
        <a:spcBef>
          <a:spcPct val="20000"/>
        </a:spcBef>
        <a:buClr>
          <a:schemeClr val="accent1"/>
        </a:buClr>
        <a:buFont typeface="Wingdings" pitchFamily="2" charset="2"/>
        <a:buChar char="l"/>
        <a:defRPr kumimoji="1" sz="2000" kern="1200">
          <a:solidFill>
            <a:schemeClr val="tx1"/>
          </a:solidFill>
          <a:latin typeface="+mn-lt"/>
          <a:ea typeface="+mn-ea"/>
          <a:cs typeface="+mn-cs"/>
        </a:defRPr>
      </a:lvl3pPr>
      <a:lvl4pPr marL="1600200" indent="-228600" algn="l" defTabSz="914400" rtl="0" eaLnBrk="1" latinLnBrk="0" hangingPunct="1">
        <a:spcBef>
          <a:spcPct val="20000"/>
        </a:spcBef>
        <a:buClr>
          <a:schemeClr val="accent1">
            <a:lumMod val="40000"/>
            <a:lumOff val="60000"/>
          </a:schemeClr>
        </a:buClr>
        <a:buFont typeface="Wingdings" pitchFamily="2" charset="2"/>
        <a:buChar char="l"/>
        <a:defRPr kumimoji="1" sz="1800" kern="1200">
          <a:solidFill>
            <a:schemeClr val="tx1"/>
          </a:solidFill>
          <a:latin typeface="+mn-lt"/>
          <a:ea typeface="+mn-ea"/>
          <a:cs typeface="+mn-cs"/>
        </a:defRPr>
      </a:lvl4pPr>
      <a:lvl5pPr marL="2057400" indent="-228600" algn="l" defTabSz="914400" rtl="0" eaLnBrk="1" latinLnBrk="0" hangingPunct="1">
        <a:spcBef>
          <a:spcPct val="20000"/>
        </a:spcBef>
        <a:buClr>
          <a:schemeClr val="accent1"/>
        </a:buClr>
        <a:buFont typeface="Wingdings" pitchFamily="2" charset="2"/>
        <a:buChar char="l"/>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12"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jpeg"/><Relationship Id="rId11" Type="http://schemas.microsoft.com/office/2007/relationships/hdphoto" Target="../media/hdphoto1.wdp"/><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image" Target="../media/image4.jpe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chor="ctr"/>
          <a:lstStyle/>
          <a:p>
            <a:r>
              <a:rPr lang="ja-JP" altLang="en-US" dirty="0" smtClean="0"/>
              <a:t>ウェアラブルを用いた</a:t>
            </a:r>
            <a:r>
              <a:rPr lang="en-US" altLang="ja-JP" dirty="0" smtClean="0"/>
              <a:t/>
            </a:r>
            <a:br>
              <a:rPr lang="en-US" altLang="ja-JP" dirty="0" smtClean="0"/>
            </a:br>
            <a:r>
              <a:rPr lang="ja-JP" altLang="en-US" dirty="0" smtClean="0"/>
              <a:t>実証実験（案）について </a:t>
            </a:r>
            <a:endParaRPr kumimoji="1" lang="ja-JP" altLang="en-US" dirty="0"/>
          </a:p>
        </p:txBody>
      </p:sp>
      <p:sp>
        <p:nvSpPr>
          <p:cNvPr id="3" name="サブタイトル 2"/>
          <p:cNvSpPr>
            <a:spLocks noGrp="1"/>
          </p:cNvSpPr>
          <p:nvPr>
            <p:ph type="subTitle" idx="1"/>
          </p:nvPr>
        </p:nvSpPr>
        <p:spPr>
          <a:xfrm>
            <a:off x="683568" y="3980656"/>
            <a:ext cx="7776864" cy="1752600"/>
          </a:xfrm>
        </p:spPr>
        <p:txBody>
          <a:bodyPr>
            <a:normAutofit/>
          </a:bodyPr>
          <a:lstStyle/>
          <a:p>
            <a:r>
              <a:rPr kumimoji="1" lang="en-US" altLang="ja-JP" sz="2000" dirty="0" smtClean="0"/>
              <a:t>g</a:t>
            </a:r>
            <a:r>
              <a:rPr kumimoji="1" lang="ja-JP" altLang="en-US" sz="2000" dirty="0" smtClean="0"/>
              <a:t>コンテンツ流通推進協議会　事務局</a:t>
            </a:r>
            <a:endParaRPr lang="en-US" altLang="ja-JP" sz="2000" dirty="0"/>
          </a:p>
          <a:p>
            <a:r>
              <a:rPr kumimoji="1" lang="ja-JP" altLang="en-US" sz="2000" dirty="0" smtClean="0"/>
              <a:t>一般財団法人日本情報経済社会推進協会</a:t>
            </a:r>
            <a:endParaRPr kumimoji="1" lang="en-US" altLang="ja-JP" sz="2000" dirty="0" smtClean="0"/>
          </a:p>
          <a:p>
            <a:r>
              <a:rPr lang="ja-JP" altLang="en-US" sz="2000" dirty="0" smtClean="0"/>
              <a:t>（</a:t>
            </a:r>
            <a:r>
              <a:rPr lang="en-US" altLang="ja-JP" sz="2000" dirty="0" smtClean="0"/>
              <a:t>JIPDEC</a:t>
            </a:r>
            <a:r>
              <a:rPr lang="ja-JP" altLang="en-US" sz="2000" dirty="0" smtClean="0"/>
              <a:t>）</a:t>
            </a:r>
            <a:endParaRPr kumimoji="1" lang="ja-JP" altLang="en-US" sz="2000" dirty="0"/>
          </a:p>
        </p:txBody>
      </p:sp>
      <p:sp>
        <p:nvSpPr>
          <p:cNvPr id="4" name="日付プレースホルダ 3"/>
          <p:cNvSpPr>
            <a:spLocks noGrp="1"/>
          </p:cNvSpPr>
          <p:nvPr>
            <p:ph type="dt" sz="half" idx="10"/>
          </p:nvPr>
        </p:nvSpPr>
        <p:spPr/>
        <p:txBody>
          <a:bodyPr/>
          <a:lstStyle/>
          <a:p>
            <a:fld id="{0C21F956-1277-48DC-A28D-D18AF0BA79D1}" type="datetime1">
              <a:rPr kumimoji="1" lang="ja-JP" altLang="en-US" smtClean="0"/>
              <a:pPr/>
              <a:t>2015/7/20</a:t>
            </a:fld>
            <a:endParaRPr kumimoji="1" lang="ja-JP" altLang="en-US"/>
          </a:p>
        </p:txBody>
      </p:sp>
      <p:sp>
        <p:nvSpPr>
          <p:cNvPr id="5" name="スライド番号プレースホルダ 4"/>
          <p:cNvSpPr>
            <a:spLocks noGrp="1"/>
          </p:cNvSpPr>
          <p:nvPr>
            <p:ph type="sldNum" sz="quarter" idx="12"/>
          </p:nvPr>
        </p:nvSpPr>
        <p:spPr/>
        <p:txBody>
          <a:bodyPr/>
          <a:lstStyle/>
          <a:p>
            <a:fld id="{35126BBD-E4AF-44ED-BD7A-C3BF2AFF1C3C}" type="slidenum">
              <a:rPr kumimoji="1" lang="ja-JP" altLang="en-US" smtClean="0"/>
              <a:pPr/>
              <a:t>1</a:t>
            </a:fld>
            <a:endParaRPr kumimoji="1" lang="ja-JP" altLang="en-US"/>
          </a:p>
        </p:txBody>
      </p:sp>
      <p:sp>
        <p:nvSpPr>
          <p:cNvPr id="6" name="テキスト ボックス 5"/>
          <p:cNvSpPr txBox="1"/>
          <p:nvPr/>
        </p:nvSpPr>
        <p:spPr>
          <a:xfrm>
            <a:off x="6882789" y="260648"/>
            <a:ext cx="774571"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ja-JP" altLang="en-US" dirty="0" smtClean="0"/>
              <a:t>資料</a:t>
            </a:r>
            <a:r>
              <a:rPr lang="en-US" altLang="ja-JP" smtClean="0"/>
              <a:t>3</a:t>
            </a:r>
          </a:p>
        </p:txBody>
      </p:sp>
    </p:spTree>
    <p:extLst>
      <p:ext uri="{BB962C8B-B14F-4D97-AF65-F5344CB8AC3E}">
        <p14:creationId xmlns:p14="http://schemas.microsoft.com/office/powerpoint/2010/main" xmlns="" val="2982370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本日は</a:t>
            </a:r>
            <a:endParaRPr kumimoji="1" lang="ja-JP" altLang="en-US" dirty="0"/>
          </a:p>
        </p:txBody>
      </p:sp>
      <p:sp>
        <p:nvSpPr>
          <p:cNvPr id="3" name="コンテンツ プレースホルダー 2"/>
          <p:cNvSpPr>
            <a:spLocks noGrp="1"/>
          </p:cNvSpPr>
          <p:nvPr>
            <p:ph idx="1"/>
          </p:nvPr>
        </p:nvSpPr>
        <p:spPr>
          <a:xfrm>
            <a:off x="251520" y="1340768"/>
            <a:ext cx="8352928" cy="4752528"/>
          </a:xfrm>
        </p:spPr>
        <p:style>
          <a:lnRef idx="2">
            <a:schemeClr val="accent2"/>
          </a:lnRef>
          <a:fillRef idx="1">
            <a:schemeClr val="lt1"/>
          </a:fillRef>
          <a:effectRef idx="0">
            <a:schemeClr val="accent2"/>
          </a:effectRef>
          <a:fontRef idx="minor">
            <a:schemeClr val="dk1"/>
          </a:fontRef>
        </p:style>
        <p:txBody>
          <a:bodyPr>
            <a:normAutofit/>
          </a:bodyPr>
          <a:lstStyle/>
          <a:p>
            <a:r>
              <a:rPr kumimoji="1" lang="ja-JP" altLang="en-US" dirty="0" smtClean="0"/>
              <a:t>第一回目の議論をうけ、実証実験で取得するデータや分析内容・方法等について、配慮すべき事項を確認する</a:t>
            </a:r>
            <a:endParaRPr lang="en-US" altLang="ja-JP" dirty="0"/>
          </a:p>
          <a:p>
            <a:endParaRPr kumimoji="1" lang="en-US" altLang="ja-JP" dirty="0" smtClean="0"/>
          </a:p>
          <a:p>
            <a:r>
              <a:rPr lang="ja-JP" altLang="en-US" dirty="0" smtClean="0"/>
              <a:t>上記をもとに、当日の実証イメージを皆様と議論</a:t>
            </a:r>
            <a:r>
              <a:rPr lang="ja-JP" altLang="en-US" dirty="0"/>
              <a:t>する</a:t>
            </a:r>
            <a:endParaRPr lang="en-US" altLang="ja-JP" dirty="0" smtClean="0"/>
          </a:p>
          <a:p>
            <a:endParaRPr lang="en-US" altLang="ja-JP" dirty="0"/>
          </a:p>
          <a:p>
            <a:r>
              <a:rPr lang="ja-JP" altLang="en-US" dirty="0" smtClean="0"/>
              <a:t>その他、お気づきの点がありましたら、よろしくお願いします</a:t>
            </a:r>
            <a:endParaRPr kumimoji="1" lang="en-US" altLang="ja-JP" dirty="0"/>
          </a:p>
          <a:p>
            <a:endParaRPr kumimoji="1" lang="ja-JP" altLang="en-US" dirty="0"/>
          </a:p>
        </p:txBody>
      </p:sp>
      <p:sp>
        <p:nvSpPr>
          <p:cNvPr id="4" name="日付プレースホルダー 3"/>
          <p:cNvSpPr>
            <a:spLocks noGrp="1"/>
          </p:cNvSpPr>
          <p:nvPr>
            <p:ph type="dt" sz="half" idx="10"/>
          </p:nvPr>
        </p:nvSpPr>
        <p:spPr/>
        <p:txBody>
          <a:bodyPr/>
          <a:lstStyle/>
          <a:p>
            <a:fld id="{FC4C8143-1FCE-4080-80BD-771A60971DE4}" type="datetime1">
              <a:rPr kumimoji="1" lang="ja-JP" altLang="en-US" smtClean="0"/>
              <a:pPr/>
              <a:t>2015/7/20</a:t>
            </a:fld>
            <a:endParaRPr kumimoji="1" lang="ja-JP" altLang="en-US"/>
          </a:p>
        </p:txBody>
      </p:sp>
      <p:sp>
        <p:nvSpPr>
          <p:cNvPr id="5" name="スライド番号プレースホルダー 4"/>
          <p:cNvSpPr>
            <a:spLocks noGrp="1"/>
          </p:cNvSpPr>
          <p:nvPr>
            <p:ph type="sldNum" sz="quarter" idx="12"/>
          </p:nvPr>
        </p:nvSpPr>
        <p:spPr/>
        <p:txBody>
          <a:bodyPr/>
          <a:lstStyle/>
          <a:p>
            <a:fld id="{35126BBD-E4AF-44ED-BD7A-C3BF2AFF1C3C}" type="slidenum">
              <a:rPr kumimoji="1" lang="ja-JP" altLang="en-US" smtClean="0"/>
              <a:pPr/>
              <a:t>2</a:t>
            </a:fld>
            <a:endParaRPr kumimoji="1" lang="ja-JP" altLang="en-US"/>
          </a:p>
        </p:txBody>
      </p:sp>
    </p:spTree>
    <p:extLst>
      <p:ext uri="{BB962C8B-B14F-4D97-AF65-F5344CB8AC3E}">
        <p14:creationId xmlns:p14="http://schemas.microsoft.com/office/powerpoint/2010/main" xmlns="" val="2350559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9512" y="1052736"/>
            <a:ext cx="8784976" cy="5256584"/>
          </a:xfrm>
        </p:spPr>
        <p:txBody>
          <a:bodyPr>
            <a:noAutofit/>
          </a:bodyPr>
          <a:lstStyle/>
          <a:p>
            <a:r>
              <a:rPr lang="ja-JP" altLang="en-US" sz="2000" dirty="0" smtClean="0"/>
              <a:t>目的</a:t>
            </a:r>
            <a:endParaRPr lang="en-US" altLang="ja-JP" sz="2000" dirty="0" smtClean="0"/>
          </a:p>
          <a:p>
            <a:pPr lvl="1"/>
            <a:r>
              <a:rPr lang="ja-JP" altLang="en-US" sz="1600" dirty="0" smtClean="0"/>
              <a:t>新たな観光モデルを提案するために、生体情報／人流情報等を分析して客観的指標を作り出せないか、ウェアラブルを用いて実際にデータを取得して検討する</a:t>
            </a:r>
            <a:endParaRPr lang="en-US" altLang="ja-JP" sz="1600" dirty="0" smtClean="0"/>
          </a:p>
          <a:p>
            <a:r>
              <a:rPr lang="ja-JP" altLang="en-US" sz="2000" dirty="0"/>
              <a:t>概要</a:t>
            </a:r>
            <a:endParaRPr lang="en-US" altLang="ja-JP" sz="2000" dirty="0" smtClean="0"/>
          </a:p>
          <a:p>
            <a:pPr lvl="1"/>
            <a:r>
              <a:rPr lang="en-US" altLang="ja-JP" sz="1600" dirty="0" smtClean="0"/>
              <a:t>10</a:t>
            </a:r>
            <a:r>
              <a:rPr lang="ja-JP" altLang="en-US" sz="1600" dirty="0" smtClean="0"/>
              <a:t>月中旬～下旬を目途に、小規模な実証実験が実施できないか検討中</a:t>
            </a:r>
            <a:endParaRPr lang="en-US" altLang="ja-JP" sz="1600" dirty="0" smtClean="0"/>
          </a:p>
          <a:p>
            <a:pPr lvl="2"/>
            <a:r>
              <a:rPr lang="ja-JP" altLang="en-US" sz="1400" dirty="0" smtClean="0"/>
              <a:t>複数の被験者（東京外語大学の学生など）にウェアラブル機器を装着させ、観光（東京タワー、スカイツリー、雷門など）をしてもらって、生体データを取得する</a:t>
            </a:r>
            <a:endParaRPr lang="en-US" altLang="ja-JP" sz="1400" dirty="0" smtClean="0"/>
          </a:p>
          <a:p>
            <a:pPr lvl="2"/>
            <a:r>
              <a:rPr lang="ja-JP" altLang="en-US" sz="1400" dirty="0" smtClean="0"/>
              <a:t>取得したデータについて、場所の違い、アンケート結果等と比較・分析して、客観的な指標を作成する</a:t>
            </a:r>
            <a:endParaRPr lang="en-US" altLang="ja-JP" sz="1400" dirty="0" smtClean="0"/>
          </a:p>
          <a:p>
            <a:pPr lvl="2"/>
            <a:r>
              <a:rPr lang="en-US" altLang="ja-JP" sz="1400" dirty="0"/>
              <a:t>11</a:t>
            </a:r>
            <a:r>
              <a:rPr lang="ja-JP" altLang="en-US" sz="1400" dirty="0" smtClean="0"/>
              <a:t>月下旬に開催予定の「</a:t>
            </a:r>
            <a:r>
              <a:rPr lang="en-US" altLang="ja-JP" sz="1400" dirty="0" smtClean="0"/>
              <a:t>G</a:t>
            </a:r>
            <a:r>
              <a:rPr lang="ja-JP" altLang="en-US" sz="1400" dirty="0" smtClean="0"/>
              <a:t>空間</a:t>
            </a:r>
            <a:r>
              <a:rPr lang="en-US" altLang="ja-JP" sz="1400" dirty="0" smtClean="0"/>
              <a:t>EXPO</a:t>
            </a:r>
            <a:r>
              <a:rPr lang="ja-JP" altLang="en-US" sz="1400" dirty="0" smtClean="0"/>
              <a:t>」のシンポジウムにおいて、実験の成果発表を行うことも検討</a:t>
            </a:r>
            <a:r>
              <a:rPr lang="ja-JP" altLang="en-US" sz="1400" dirty="0"/>
              <a:t>中</a:t>
            </a:r>
            <a:endParaRPr lang="en-US" altLang="ja-JP" sz="1400" dirty="0" smtClean="0"/>
          </a:p>
          <a:p>
            <a:pPr lvl="2"/>
            <a:endParaRPr lang="en-US" altLang="ja-JP" sz="1400" dirty="0" smtClean="0"/>
          </a:p>
          <a:p>
            <a:r>
              <a:rPr lang="ja-JP" altLang="en-US" sz="2000" dirty="0" smtClean="0"/>
              <a:t>使用するウェアラブル機器について</a:t>
            </a:r>
            <a:endParaRPr lang="en-US" altLang="ja-JP" sz="2000" dirty="0" smtClean="0"/>
          </a:p>
          <a:p>
            <a:pPr lvl="2"/>
            <a:r>
              <a:rPr lang="ja-JP" altLang="en-US" sz="1400" dirty="0" smtClean="0"/>
              <a:t>電通サイエンスジャム様より「感性アナライザプラスカム」を</a:t>
            </a:r>
            <a:r>
              <a:rPr lang="en-US" altLang="ja-JP" sz="1400" dirty="0" smtClean="0"/>
              <a:t>3</a:t>
            </a:r>
            <a:r>
              <a:rPr lang="ja-JP" altLang="en-US" sz="1400" dirty="0" smtClean="0"/>
              <a:t>台ご提供いただく予定です</a:t>
            </a:r>
            <a:endParaRPr lang="en-US" altLang="ja-JP" sz="1400" dirty="0" smtClean="0"/>
          </a:p>
          <a:p>
            <a:pPr marL="457200" lvl="1" indent="0">
              <a:buNone/>
            </a:pPr>
            <a:endParaRPr lang="en-US" altLang="ja-JP" sz="1600" dirty="0" smtClean="0"/>
          </a:p>
          <a:p>
            <a:pPr marL="457200" lvl="1" indent="0">
              <a:buNone/>
            </a:pPr>
            <a:endParaRPr lang="en-US" altLang="ja-JP" sz="1600" dirty="0" smtClean="0"/>
          </a:p>
          <a:p>
            <a:r>
              <a:rPr lang="ja-JP" altLang="en-US" sz="2000" dirty="0" smtClean="0"/>
              <a:t>ご相談事項</a:t>
            </a:r>
            <a:endParaRPr lang="en-US" altLang="ja-JP" sz="2000" dirty="0" smtClean="0"/>
          </a:p>
          <a:p>
            <a:pPr lvl="1"/>
            <a:r>
              <a:rPr lang="ja-JP" altLang="en-US" sz="1600" dirty="0" smtClean="0"/>
              <a:t>他に貸与いただけそうなウェアラブル機器がありましたらご紹介ください</a:t>
            </a:r>
            <a:endParaRPr lang="en-US" altLang="ja-JP" sz="1600" dirty="0"/>
          </a:p>
          <a:p>
            <a:pPr lvl="1"/>
            <a:r>
              <a:rPr lang="ja-JP" altLang="en-US" sz="1600" dirty="0" smtClean="0"/>
              <a:t>実証実験内容について、ご意見等ありましたらお願いします</a:t>
            </a:r>
            <a:endParaRPr lang="ja-JP" altLang="en-US" sz="1600" dirty="0"/>
          </a:p>
        </p:txBody>
      </p:sp>
      <p:sp>
        <p:nvSpPr>
          <p:cNvPr id="2" name="タイトル 1"/>
          <p:cNvSpPr>
            <a:spLocks noGrp="1"/>
          </p:cNvSpPr>
          <p:nvPr>
            <p:ph type="title"/>
          </p:nvPr>
        </p:nvSpPr>
        <p:spPr>
          <a:xfrm>
            <a:off x="179512" y="260648"/>
            <a:ext cx="7632848" cy="792088"/>
          </a:xfrm>
        </p:spPr>
        <p:txBody>
          <a:bodyPr>
            <a:normAutofit fontScale="90000"/>
          </a:bodyPr>
          <a:lstStyle/>
          <a:p>
            <a:r>
              <a:rPr lang="en-US" altLang="ja-JP" sz="2800" dirty="0" smtClean="0">
                <a:solidFill>
                  <a:srgbClr val="FF0000"/>
                </a:solidFill>
              </a:rPr>
              <a:t>【</a:t>
            </a:r>
            <a:r>
              <a:rPr lang="ja-JP" altLang="en-US" sz="2800" dirty="0">
                <a:solidFill>
                  <a:srgbClr val="FF0000"/>
                </a:solidFill>
              </a:rPr>
              <a:t>第</a:t>
            </a:r>
            <a:r>
              <a:rPr lang="en-US" altLang="ja-JP" sz="2800" dirty="0">
                <a:solidFill>
                  <a:srgbClr val="FF0000"/>
                </a:solidFill>
              </a:rPr>
              <a:t>1</a:t>
            </a:r>
            <a:r>
              <a:rPr lang="ja-JP" altLang="en-US" sz="2800" dirty="0" smtClean="0">
                <a:solidFill>
                  <a:srgbClr val="FF0000"/>
                </a:solidFill>
              </a:rPr>
              <a:t>回委員会資料から再掲</a:t>
            </a:r>
            <a:r>
              <a:rPr lang="en-US" altLang="ja-JP" sz="2800" dirty="0" smtClean="0">
                <a:solidFill>
                  <a:srgbClr val="FF0000"/>
                </a:solidFill>
              </a:rPr>
              <a:t>】</a:t>
            </a:r>
            <a:br>
              <a:rPr lang="en-US" altLang="ja-JP" sz="2800" dirty="0" smtClean="0">
                <a:solidFill>
                  <a:srgbClr val="FF0000"/>
                </a:solidFill>
              </a:rPr>
            </a:br>
            <a:r>
              <a:rPr lang="ja-JP" altLang="en-US" sz="2800" dirty="0" smtClean="0"/>
              <a:t>実証実験（案）について</a:t>
            </a:r>
            <a:endParaRPr kumimoji="1" lang="ja-JP" altLang="en-US" sz="2800" dirty="0"/>
          </a:p>
        </p:txBody>
      </p:sp>
      <p:sp>
        <p:nvSpPr>
          <p:cNvPr id="4" name="日付プレースホルダー 3"/>
          <p:cNvSpPr>
            <a:spLocks noGrp="1"/>
          </p:cNvSpPr>
          <p:nvPr>
            <p:ph type="dt" sz="half" idx="10"/>
          </p:nvPr>
        </p:nvSpPr>
        <p:spPr/>
        <p:txBody>
          <a:bodyPr/>
          <a:lstStyle/>
          <a:p>
            <a:fld id="{FC4C8143-1FCE-4080-80BD-771A60971DE4}" type="datetime1">
              <a:rPr kumimoji="1" lang="ja-JP" altLang="en-US" smtClean="0"/>
              <a:pPr/>
              <a:t>2015/7/20</a:t>
            </a:fld>
            <a:endParaRPr kumimoji="1" lang="ja-JP" altLang="en-US"/>
          </a:p>
        </p:txBody>
      </p:sp>
      <p:sp>
        <p:nvSpPr>
          <p:cNvPr id="5" name="スライド番号プレースホルダー 4"/>
          <p:cNvSpPr>
            <a:spLocks noGrp="1"/>
          </p:cNvSpPr>
          <p:nvPr>
            <p:ph type="sldNum" sz="quarter" idx="12"/>
          </p:nvPr>
        </p:nvSpPr>
        <p:spPr/>
        <p:txBody>
          <a:bodyPr/>
          <a:lstStyle/>
          <a:p>
            <a:fld id="{35126BBD-E4AF-44ED-BD7A-C3BF2AFF1C3C}" type="slidenum">
              <a:rPr kumimoji="1" lang="ja-JP" altLang="en-US" smtClean="0"/>
              <a:pPr/>
              <a:t>3</a:t>
            </a:fld>
            <a:endParaRPr kumimoji="1" lang="ja-JP" altLang="en-US"/>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300192" y="4941168"/>
            <a:ext cx="1324794" cy="85470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942754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第一回委員会の議論について</a:t>
            </a:r>
            <a:endParaRPr kumimoji="1" lang="ja-JP" altLang="en-US" dirty="0"/>
          </a:p>
        </p:txBody>
      </p:sp>
      <p:sp>
        <p:nvSpPr>
          <p:cNvPr id="4" name="日付プレースホルダー 3"/>
          <p:cNvSpPr>
            <a:spLocks noGrp="1"/>
          </p:cNvSpPr>
          <p:nvPr>
            <p:ph type="dt" sz="half" idx="10"/>
          </p:nvPr>
        </p:nvSpPr>
        <p:spPr/>
        <p:txBody>
          <a:bodyPr/>
          <a:lstStyle/>
          <a:p>
            <a:fld id="{FC4C8143-1FCE-4080-80BD-771A60971DE4}" type="datetime1">
              <a:rPr kumimoji="1" lang="ja-JP" altLang="en-US" smtClean="0"/>
              <a:pPr/>
              <a:t>2015/7/20</a:t>
            </a:fld>
            <a:endParaRPr kumimoji="1" lang="ja-JP" altLang="en-US"/>
          </a:p>
        </p:txBody>
      </p:sp>
      <p:sp>
        <p:nvSpPr>
          <p:cNvPr id="5" name="スライド番号プレースホルダー 4"/>
          <p:cNvSpPr>
            <a:spLocks noGrp="1"/>
          </p:cNvSpPr>
          <p:nvPr>
            <p:ph type="sldNum" sz="quarter" idx="12"/>
          </p:nvPr>
        </p:nvSpPr>
        <p:spPr/>
        <p:txBody>
          <a:bodyPr/>
          <a:lstStyle/>
          <a:p>
            <a:fld id="{35126BBD-E4AF-44ED-BD7A-C3BF2AFF1C3C}" type="slidenum">
              <a:rPr kumimoji="1" lang="ja-JP" altLang="en-US" smtClean="0"/>
              <a:pPr/>
              <a:t>4</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xmlns="" val="2345033221"/>
              </p:ext>
            </p:extLst>
          </p:nvPr>
        </p:nvGraphicFramePr>
        <p:xfrm>
          <a:off x="251519" y="1124744"/>
          <a:ext cx="8424937" cy="5486400"/>
        </p:xfrm>
        <a:graphic>
          <a:graphicData uri="http://schemas.openxmlformats.org/drawingml/2006/table">
            <a:tbl>
              <a:tblPr firstRow="1" bandRow="1">
                <a:tableStyleId>{5C22544A-7EE6-4342-B048-85BDC9FD1C3A}</a:tableStyleId>
              </a:tblPr>
              <a:tblGrid>
                <a:gridCol w="1080121"/>
                <a:gridCol w="4392488"/>
                <a:gridCol w="2952328"/>
              </a:tblGrid>
              <a:tr h="303808">
                <a:tc>
                  <a:txBody>
                    <a:bodyPr/>
                    <a:lstStyle/>
                    <a:p>
                      <a:pPr algn="ctr"/>
                      <a:r>
                        <a:rPr kumimoji="1" lang="en-US" altLang="ja-JP" sz="1400" dirty="0" smtClean="0"/>
                        <a:t>#</a:t>
                      </a:r>
                      <a:endParaRPr kumimoji="1" lang="ja-JP" altLang="en-US" sz="1400" dirty="0"/>
                    </a:p>
                  </a:txBody>
                  <a:tcPr/>
                </a:tc>
                <a:tc>
                  <a:txBody>
                    <a:bodyPr/>
                    <a:lstStyle/>
                    <a:p>
                      <a:pPr algn="ctr"/>
                      <a:r>
                        <a:rPr kumimoji="1" lang="ja-JP" altLang="en-US" sz="1400" dirty="0" smtClean="0"/>
                        <a:t>いただいた意見</a:t>
                      </a:r>
                      <a:endParaRPr kumimoji="1" lang="ja-JP" altLang="en-US" sz="1400" dirty="0"/>
                    </a:p>
                  </a:txBody>
                  <a:tcPr/>
                </a:tc>
                <a:tc>
                  <a:txBody>
                    <a:bodyPr/>
                    <a:lstStyle/>
                    <a:p>
                      <a:pPr algn="ctr"/>
                      <a:r>
                        <a:rPr kumimoji="1" lang="ja-JP" altLang="en-US" sz="1400" dirty="0" smtClean="0"/>
                        <a:t>対応（案）</a:t>
                      </a:r>
                      <a:endParaRPr kumimoji="1" lang="ja-JP" altLang="en-US" sz="1400" dirty="0"/>
                    </a:p>
                  </a:txBody>
                  <a:tcPr/>
                </a:tc>
              </a:tr>
              <a:tr h="370840">
                <a:tc>
                  <a:txBody>
                    <a:bodyPr/>
                    <a:lstStyle/>
                    <a:p>
                      <a:r>
                        <a:rPr kumimoji="1" lang="ja-JP" altLang="en-US" sz="1400" dirty="0" smtClean="0"/>
                        <a:t>目的について</a:t>
                      </a:r>
                      <a:endParaRPr kumimoji="1" lang="ja-JP" altLang="en-US" sz="1400" dirty="0"/>
                    </a:p>
                  </a:txBody>
                  <a:tcPr/>
                </a:tc>
                <a:tc>
                  <a:txBody>
                    <a:bodyPr/>
                    <a:lstStyle/>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400" dirty="0" smtClean="0"/>
                        <a:t>新たな観光モデル構築（観光マーケティング）のためのデータ取得方法の一つとして示したい</a:t>
                      </a:r>
                      <a:endParaRPr lang="en-US" altLang="ja-JP" sz="1400" dirty="0" smtClean="0"/>
                    </a:p>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400" dirty="0" smtClean="0"/>
                        <a:t>今後の調査の土台部分としての第一歩となると良い（最終的にはパーソントリップ調査や旅行代理店のマーケティング等の調査の選択肢となると良い）</a:t>
                      </a:r>
                      <a:endParaRPr lang="en-US" altLang="ja-JP" sz="1400" dirty="0" smtClean="0"/>
                    </a:p>
                  </a:txBody>
                  <a:tcPr/>
                </a:tc>
                <a:tc>
                  <a:txBody>
                    <a:bodyPr/>
                    <a:lstStyle/>
                    <a:p>
                      <a:pPr marL="285750" indent="-285750">
                        <a:buFont typeface="Arial" panose="020B0604020202020204" pitchFamily="34" charset="0"/>
                        <a:buChar char="•"/>
                      </a:pPr>
                      <a:r>
                        <a:rPr kumimoji="1" lang="ja-JP" altLang="en-US" sz="1400" dirty="0" smtClean="0"/>
                        <a:t>ミニマムに実証（半日で</a:t>
                      </a:r>
                      <a:r>
                        <a:rPr kumimoji="1" lang="en-US" altLang="ja-JP" sz="1400" dirty="0" smtClean="0"/>
                        <a:t>3</a:t>
                      </a:r>
                      <a:r>
                        <a:rPr kumimoji="1" lang="ja-JP" altLang="en-US" sz="1400" dirty="0" smtClean="0"/>
                        <a:t>人の被験者に</a:t>
                      </a:r>
                      <a:r>
                        <a:rPr kumimoji="1" lang="en-US" altLang="ja-JP" sz="1400" dirty="0" smtClean="0"/>
                        <a:t>3</a:t>
                      </a:r>
                      <a:r>
                        <a:rPr kumimoji="1" lang="ja-JP" altLang="en-US" sz="1400" dirty="0" smtClean="0"/>
                        <a:t>か所程度の観光スポットを回ってもらってデータを取得）し、後日分析する</a:t>
                      </a:r>
                      <a:endParaRPr kumimoji="1" lang="ja-JP" altLang="en-US" sz="1400" dirty="0"/>
                    </a:p>
                  </a:txBody>
                  <a:tcPr/>
                </a:tc>
              </a:tr>
              <a:tr h="370840">
                <a:tc>
                  <a:txBody>
                    <a:bodyPr/>
                    <a:lstStyle/>
                    <a:p>
                      <a:r>
                        <a:rPr kumimoji="1" lang="ja-JP" altLang="en-US" sz="1400" dirty="0" smtClean="0"/>
                        <a:t>実験の条件</a:t>
                      </a:r>
                      <a:endParaRPr kumimoji="1" lang="ja-JP" altLang="en-US" sz="1400" dirty="0"/>
                    </a:p>
                  </a:txBody>
                  <a:tcPr/>
                </a:tc>
                <a:tc>
                  <a:txBody>
                    <a:bodyPr/>
                    <a:lstStyle/>
                    <a:p>
                      <a:pPr marL="171450" indent="-171450">
                        <a:buFont typeface="Arial" panose="020B0604020202020204" pitchFamily="34" charset="0"/>
                        <a:buChar char="•"/>
                      </a:pPr>
                      <a:r>
                        <a:rPr kumimoji="1" lang="ja-JP" altLang="en-US" sz="1400" dirty="0" smtClean="0"/>
                        <a:t>実験の被験者は「観光したい」という観光に対するモチベーションが必要ではないか</a:t>
                      </a:r>
                    </a:p>
                    <a:p>
                      <a:pPr marL="171450" indent="-171450">
                        <a:buFont typeface="Arial" panose="020B0604020202020204" pitchFamily="34" charset="0"/>
                        <a:buChar char="•"/>
                      </a:pPr>
                      <a:r>
                        <a:rPr kumimoji="1" lang="ja-JP" altLang="en-US" sz="1400" dirty="0" smtClean="0"/>
                        <a:t>入場料に対して（金額設定？）不満かどうかを見られるといい</a:t>
                      </a:r>
                    </a:p>
                    <a:p>
                      <a:pPr marL="171450" indent="-171450">
                        <a:buFont typeface="Arial" panose="020B0604020202020204" pitchFamily="34" charset="0"/>
                        <a:buChar char="•"/>
                      </a:pPr>
                      <a:r>
                        <a:rPr kumimoji="1" lang="ja-JP" altLang="en-US" sz="1400" dirty="0" smtClean="0"/>
                        <a:t>目的地に対するもともとの基礎知識がある無しの設定があるといい</a:t>
                      </a:r>
                    </a:p>
                  </a:txBody>
                  <a:tcPr/>
                </a:tc>
                <a:tc>
                  <a:txBody>
                    <a:bodyPr/>
                    <a:lstStyle/>
                    <a:p>
                      <a:pPr marL="285750" indent="-285750">
                        <a:buFont typeface="Arial" panose="020B0604020202020204" pitchFamily="34" charset="0"/>
                        <a:buChar char="•"/>
                      </a:pPr>
                      <a:r>
                        <a:rPr lang="ja-JP" altLang="en-US" sz="1400" dirty="0" smtClean="0"/>
                        <a:t>被験者として、モチベーションの有無、基礎知識の有無等、バランスよく被験者を設定する（事務局では東京外語大学の学生などの協力の調整は可能。事業者の皆様にも、外国人観光客などに協力のお願いをいただけると幸いです）</a:t>
                      </a:r>
                      <a:endParaRPr kumimoji="1" lang="ja-JP" altLang="en-US" sz="1400" dirty="0"/>
                    </a:p>
                  </a:txBody>
                  <a:tcPr/>
                </a:tc>
              </a:tr>
              <a:tr h="370840">
                <a:tc>
                  <a:txBody>
                    <a:bodyPr/>
                    <a:lstStyle/>
                    <a:p>
                      <a:r>
                        <a:rPr kumimoji="1" lang="ja-JP" altLang="en-US" sz="1400" dirty="0" smtClean="0"/>
                        <a:t>ウェアラブル機器装着時の注意等</a:t>
                      </a:r>
                      <a:endParaRPr kumimoji="1" lang="ja-JP" altLang="en-US" sz="1400" dirty="0"/>
                    </a:p>
                  </a:txBody>
                  <a:tcPr/>
                </a:tc>
                <a:tc>
                  <a:txBody>
                    <a:bodyPr/>
                    <a:lstStyle/>
                    <a:p>
                      <a:pPr marL="171450" indent="-171450">
                        <a:buFont typeface="Arial" panose="020B0604020202020204" pitchFamily="34" charset="0"/>
                        <a:buChar char="•"/>
                      </a:pPr>
                      <a:r>
                        <a:rPr kumimoji="1" lang="ja-JP" altLang="en-US" sz="1400" dirty="0" smtClean="0"/>
                        <a:t>実験なので映像については肖像の問題はない</a:t>
                      </a:r>
                    </a:p>
                    <a:p>
                      <a:pPr marL="171450" indent="-171450">
                        <a:buFont typeface="Arial" panose="020B0604020202020204" pitchFamily="34" charset="0"/>
                        <a:buChar char="•"/>
                      </a:pPr>
                      <a:r>
                        <a:rPr kumimoji="1" lang="ja-JP" altLang="en-US" sz="1400" dirty="0" smtClean="0"/>
                        <a:t>脳波を採る前に文書で承諾を得る</a:t>
                      </a:r>
                    </a:p>
                    <a:p>
                      <a:pPr marL="171450" indent="-171450">
                        <a:buFont typeface="Arial" panose="020B0604020202020204" pitchFamily="34" charset="0"/>
                        <a:buChar char="•"/>
                      </a:pPr>
                      <a:r>
                        <a:rPr kumimoji="1" lang="ja-JP" altLang="en-US" sz="1400" dirty="0" smtClean="0"/>
                        <a:t>観光以外の要因でイライラするなどのノイズが入るので対策が必要</a:t>
                      </a:r>
                    </a:p>
                    <a:p>
                      <a:pPr marL="171450" indent="-171450">
                        <a:buFont typeface="Arial" panose="020B0604020202020204" pitchFamily="34" charset="0"/>
                        <a:buChar char="•"/>
                      </a:pPr>
                      <a:r>
                        <a:rPr kumimoji="1" lang="ja-JP" altLang="en-US" sz="1400" dirty="0" smtClean="0"/>
                        <a:t>頭を揺らすのは</a:t>
                      </a:r>
                      <a:r>
                        <a:rPr kumimoji="1" lang="en-US" altLang="ja-JP" sz="1400" dirty="0" smtClean="0"/>
                        <a:t>NG</a:t>
                      </a:r>
                      <a:r>
                        <a:rPr kumimoji="1" lang="ja-JP" altLang="en-US" sz="1400" dirty="0" err="1" smtClean="0"/>
                        <a:t>。</a:t>
                      </a:r>
                      <a:r>
                        <a:rPr kumimoji="1" lang="ja-JP" altLang="en-US" sz="1400" dirty="0" smtClean="0"/>
                        <a:t>センサー部分をテープで固定すると良い</a:t>
                      </a:r>
                    </a:p>
                    <a:p>
                      <a:pPr marL="171450" indent="-171450">
                        <a:buFont typeface="Arial" panose="020B0604020202020204" pitchFamily="34" charset="0"/>
                        <a:buChar char="•"/>
                      </a:pPr>
                      <a:r>
                        <a:rPr kumimoji="1" lang="ja-JP" altLang="en-US" sz="1400" dirty="0" smtClean="0"/>
                        <a:t>電池の寿命はカメラは</a:t>
                      </a:r>
                      <a:r>
                        <a:rPr kumimoji="1" lang="en-US" altLang="ja-JP" sz="1400" dirty="0" smtClean="0"/>
                        <a:t>1</a:t>
                      </a:r>
                      <a:r>
                        <a:rPr kumimoji="1" lang="ja-JP" altLang="en-US" sz="1400" dirty="0" smtClean="0"/>
                        <a:t>時間（脳波は</a:t>
                      </a:r>
                      <a:r>
                        <a:rPr kumimoji="1" lang="en-US" altLang="ja-JP" sz="1400" dirty="0" smtClean="0"/>
                        <a:t>5</a:t>
                      </a:r>
                      <a:r>
                        <a:rPr kumimoji="1" lang="ja-JP" altLang="en-US" sz="1400" dirty="0" smtClean="0"/>
                        <a:t>時間）</a:t>
                      </a:r>
                    </a:p>
                    <a:p>
                      <a:pPr marL="171450" indent="-171450">
                        <a:buFont typeface="Arial" panose="020B0604020202020204" pitchFamily="34" charset="0"/>
                        <a:buChar char="•"/>
                      </a:pPr>
                      <a:r>
                        <a:rPr kumimoji="1" lang="en-US" altLang="ja-JP" sz="1400" dirty="0" smtClean="0"/>
                        <a:t>iPad</a:t>
                      </a:r>
                      <a:r>
                        <a:rPr kumimoji="1" lang="ja-JP" altLang="en-US" sz="1400" dirty="0" smtClean="0"/>
                        <a:t>とペアで１セット</a:t>
                      </a:r>
                    </a:p>
                    <a:p>
                      <a:pPr marL="171450" indent="-171450">
                        <a:buFont typeface="Arial" panose="020B0604020202020204" pitchFamily="34" charset="0"/>
                        <a:buChar char="•"/>
                      </a:pPr>
                      <a:r>
                        <a:rPr kumimoji="1" lang="ja-JP" altLang="en-US" sz="1400" dirty="0" smtClean="0"/>
                        <a:t>キャリブレーションは最初に</a:t>
                      </a:r>
                      <a:r>
                        <a:rPr kumimoji="1" lang="en-US" altLang="ja-JP" sz="1400" dirty="0" smtClean="0"/>
                        <a:t>75</a:t>
                      </a:r>
                      <a:r>
                        <a:rPr kumimoji="1" lang="ja-JP" altLang="en-US" sz="1400" dirty="0" smtClean="0"/>
                        <a:t>秒必要</a:t>
                      </a:r>
                    </a:p>
                  </a:txBody>
                  <a:tcPr/>
                </a:tc>
                <a:tc>
                  <a:txBody>
                    <a:bodyPr/>
                    <a:lstStyle/>
                    <a:p>
                      <a:pPr marL="285750" indent="-285750">
                        <a:buFont typeface="Arial" panose="020B0604020202020204" pitchFamily="34" charset="0"/>
                        <a:buChar char="•"/>
                      </a:pPr>
                      <a:r>
                        <a:rPr kumimoji="1" lang="ja-JP" altLang="en-US" sz="1400" dirty="0" smtClean="0"/>
                        <a:t>被験者に対して、事前に説明します</a:t>
                      </a:r>
                      <a:endParaRPr kumimoji="1" lang="en-US" altLang="ja-JP" sz="1400" dirty="0" smtClean="0"/>
                    </a:p>
                    <a:p>
                      <a:pPr marL="285750" indent="-285750">
                        <a:buFont typeface="Arial" panose="020B0604020202020204" pitchFamily="34" charset="0"/>
                        <a:buChar char="•"/>
                      </a:pPr>
                      <a:r>
                        <a:rPr kumimoji="1" lang="ja-JP" altLang="en-US" sz="1400" dirty="0" smtClean="0"/>
                        <a:t>当日の機器管理（電池の入れ替え、ウェアラブルの正しい装着等）について、電通サイエンスジャム様にご協力いただけますと幸いです。</a:t>
                      </a:r>
                      <a:endParaRPr kumimoji="1" lang="ja-JP" altLang="en-US" sz="1400" dirty="0"/>
                    </a:p>
                  </a:txBody>
                  <a:tcPr/>
                </a:tc>
              </a:tr>
            </a:tbl>
          </a:graphicData>
        </a:graphic>
      </p:graphicFrame>
    </p:spTree>
    <p:extLst>
      <p:ext uri="{BB962C8B-B14F-4D97-AF65-F5344CB8AC3E}">
        <p14:creationId xmlns:p14="http://schemas.microsoft.com/office/powerpoint/2010/main" xmlns="" val="923937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実証</a:t>
            </a:r>
            <a:r>
              <a:rPr kumimoji="1" lang="ja-JP" altLang="en-US" dirty="0" smtClean="0"/>
              <a:t>イメージ（案）</a:t>
            </a:r>
            <a:endParaRPr kumimoji="1" lang="ja-JP" altLang="en-US" dirty="0"/>
          </a:p>
        </p:txBody>
      </p:sp>
      <p:sp>
        <p:nvSpPr>
          <p:cNvPr id="4" name="日付プレースホルダー 3"/>
          <p:cNvSpPr>
            <a:spLocks noGrp="1"/>
          </p:cNvSpPr>
          <p:nvPr>
            <p:ph type="dt" sz="half" idx="10"/>
          </p:nvPr>
        </p:nvSpPr>
        <p:spPr/>
        <p:txBody>
          <a:bodyPr/>
          <a:lstStyle/>
          <a:p>
            <a:fld id="{FC4C8143-1FCE-4080-80BD-771A60971DE4}" type="datetime1">
              <a:rPr kumimoji="1" lang="ja-JP" altLang="en-US" smtClean="0"/>
              <a:pPr/>
              <a:t>2015/7/20</a:t>
            </a:fld>
            <a:endParaRPr kumimoji="1" lang="ja-JP" altLang="en-US"/>
          </a:p>
        </p:txBody>
      </p:sp>
      <p:sp>
        <p:nvSpPr>
          <p:cNvPr id="5" name="スライド番号プレースホルダー 4"/>
          <p:cNvSpPr>
            <a:spLocks noGrp="1"/>
          </p:cNvSpPr>
          <p:nvPr>
            <p:ph type="sldNum" sz="quarter" idx="12"/>
          </p:nvPr>
        </p:nvSpPr>
        <p:spPr/>
        <p:txBody>
          <a:bodyPr/>
          <a:lstStyle/>
          <a:p>
            <a:fld id="{35126BBD-E4AF-44ED-BD7A-C3BF2AFF1C3C}" type="slidenum">
              <a:rPr kumimoji="1" lang="ja-JP" altLang="en-US" smtClean="0"/>
              <a:pPr/>
              <a:t>5</a:t>
            </a:fld>
            <a:endParaRPr kumimoji="1" lang="ja-JP" altLang="en-US"/>
          </a:p>
        </p:txBody>
      </p:sp>
      <p:sp>
        <p:nvSpPr>
          <p:cNvPr id="6" name="テキスト ボックス 5"/>
          <p:cNvSpPr txBox="1"/>
          <p:nvPr/>
        </p:nvSpPr>
        <p:spPr>
          <a:xfrm>
            <a:off x="35496" y="1052736"/>
            <a:ext cx="9001000" cy="510909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buFont typeface="Wingdings" panose="05000000000000000000" pitchFamily="2" charset="2"/>
              <a:buChar char="l"/>
            </a:pPr>
            <a:r>
              <a:rPr lang="ja-JP" altLang="en-US" sz="2000" dirty="0"/>
              <a:t>電池の稼働時間を考慮すると、</a:t>
            </a:r>
            <a:r>
              <a:rPr lang="en-US" altLang="ja-JP" sz="2000" dirty="0"/>
              <a:t>1</a:t>
            </a:r>
            <a:r>
              <a:rPr lang="ja-JP" altLang="en-US" sz="2000" dirty="0"/>
              <a:t>か所あたり</a:t>
            </a:r>
            <a:r>
              <a:rPr lang="en-US" altLang="ja-JP" sz="2000" dirty="0"/>
              <a:t>1</a:t>
            </a:r>
            <a:r>
              <a:rPr lang="ja-JP" altLang="en-US" sz="2000" dirty="0"/>
              <a:t>時間以内に収め、</a:t>
            </a:r>
            <a:r>
              <a:rPr lang="en-US" altLang="ja-JP" sz="2000" dirty="0"/>
              <a:t>3</a:t>
            </a:r>
            <a:r>
              <a:rPr lang="ja-JP" altLang="en-US" sz="2000" dirty="0"/>
              <a:t>か所程度</a:t>
            </a:r>
            <a:r>
              <a:rPr lang="ja-JP" altLang="en-US" sz="2000" dirty="0" smtClean="0"/>
              <a:t>回遊いただくのがよい</a:t>
            </a:r>
            <a:r>
              <a:rPr lang="ja-JP" altLang="en-US" sz="2000" dirty="0"/>
              <a:t>のではない</a:t>
            </a:r>
            <a:r>
              <a:rPr lang="ja-JP" altLang="en-US" sz="2000" dirty="0" smtClean="0"/>
              <a:t>か</a:t>
            </a:r>
            <a:endParaRPr lang="en-US" altLang="ja-JP" sz="2000" dirty="0" smtClean="0"/>
          </a:p>
          <a:p>
            <a:pPr marL="342900" indent="-342900">
              <a:buFont typeface="Wingdings" panose="05000000000000000000" pitchFamily="2" charset="2"/>
              <a:buChar char="l"/>
            </a:pPr>
            <a:endParaRPr lang="en-US" altLang="ja-JP" sz="2000" dirty="0"/>
          </a:p>
          <a:p>
            <a:r>
              <a:rPr lang="ja-JP" altLang="en-US" sz="2000" dirty="0" smtClean="0"/>
              <a:t>（実証</a:t>
            </a:r>
            <a:r>
              <a:rPr lang="ja-JP" altLang="en-US" sz="2000" dirty="0"/>
              <a:t>イメージ</a:t>
            </a:r>
            <a:r>
              <a:rPr lang="ja-JP" altLang="en-US" sz="2000" dirty="0" smtClean="0"/>
              <a:t>案）</a:t>
            </a:r>
            <a:endParaRPr lang="en-US" altLang="ja-JP" sz="2000" dirty="0"/>
          </a:p>
          <a:p>
            <a:pPr marL="914400" lvl="1" indent="-457200">
              <a:buFont typeface="+mj-ea"/>
              <a:buAutoNum type="circleNumDbPlain"/>
            </a:pPr>
            <a:r>
              <a:rPr lang="en-US" altLang="ja-JP" dirty="0"/>
              <a:t>3</a:t>
            </a:r>
            <a:r>
              <a:rPr lang="ja-JP" altLang="en-US" dirty="0"/>
              <a:t>か所の観光スポットと、</a:t>
            </a:r>
            <a:r>
              <a:rPr lang="en-US" altLang="ja-JP" dirty="0"/>
              <a:t>3</a:t>
            </a:r>
            <a:r>
              <a:rPr lang="ja-JP" altLang="en-US" dirty="0"/>
              <a:t>人の被験者のそれぞれの属性を設定する</a:t>
            </a:r>
            <a:endParaRPr lang="en-US" altLang="ja-JP" dirty="0"/>
          </a:p>
          <a:p>
            <a:pPr marL="1314450" lvl="2" indent="-457200">
              <a:buFont typeface="Wingdings" panose="05000000000000000000" pitchFamily="2" charset="2"/>
              <a:buChar char="l"/>
            </a:pPr>
            <a:r>
              <a:rPr lang="ja-JP" altLang="en-US" sz="1600" dirty="0"/>
              <a:t>観光スポット</a:t>
            </a:r>
            <a:r>
              <a:rPr lang="ja-JP" altLang="en-US" sz="1600" dirty="0" smtClean="0"/>
              <a:t>：</a:t>
            </a:r>
            <a:endParaRPr lang="en-US" altLang="ja-JP" sz="1600" dirty="0" smtClean="0"/>
          </a:p>
          <a:p>
            <a:pPr marL="1771650" lvl="3" indent="-457200">
              <a:buFont typeface="Wingdings" panose="05000000000000000000" pitchFamily="2" charset="2"/>
              <a:buChar char="ü"/>
            </a:pPr>
            <a:r>
              <a:rPr lang="ja-JP" altLang="en-US" sz="1600" dirty="0" smtClean="0"/>
              <a:t>浅草</a:t>
            </a:r>
            <a:r>
              <a:rPr lang="ja-JP" altLang="en-US" sz="1600" dirty="0"/>
              <a:t>、東京タワー、スカイツリーなど</a:t>
            </a:r>
            <a:endParaRPr lang="en-US" altLang="ja-JP" sz="1600" dirty="0"/>
          </a:p>
          <a:p>
            <a:pPr marL="1314450" lvl="2" indent="-457200">
              <a:buFont typeface="Wingdings" panose="05000000000000000000" pitchFamily="2" charset="2"/>
              <a:buChar char="l"/>
            </a:pPr>
            <a:r>
              <a:rPr lang="ja-JP" altLang="en-US" sz="1600" dirty="0"/>
              <a:t>被験者属性：</a:t>
            </a:r>
            <a:endParaRPr lang="en-US" altLang="ja-JP" sz="1600" dirty="0"/>
          </a:p>
          <a:p>
            <a:pPr marL="1771650" lvl="3" indent="-457200">
              <a:buFont typeface="Wingdings" panose="05000000000000000000" pitchFamily="2" charset="2"/>
              <a:buChar char="ü"/>
            </a:pPr>
            <a:r>
              <a:rPr lang="ja-JP" altLang="en-US" sz="1400" dirty="0" smtClean="0"/>
              <a:t>被験者</a:t>
            </a:r>
            <a:r>
              <a:rPr lang="en-US" altLang="ja-JP" sz="1400" dirty="0" smtClean="0"/>
              <a:t>A</a:t>
            </a:r>
            <a:r>
              <a:rPr lang="ja-JP" altLang="en-US" sz="1400" dirty="0" smtClean="0"/>
              <a:t>：観光</a:t>
            </a:r>
            <a:r>
              <a:rPr lang="ja-JP" altLang="en-US" sz="1400" dirty="0"/>
              <a:t>のモチベーションが高い</a:t>
            </a:r>
            <a:r>
              <a:rPr lang="ja-JP" altLang="en-US" sz="1400" dirty="0" smtClean="0"/>
              <a:t>人</a:t>
            </a:r>
            <a:endParaRPr lang="en-US" altLang="ja-JP" sz="1400" dirty="0"/>
          </a:p>
          <a:p>
            <a:pPr marL="1771650" lvl="3" indent="-457200">
              <a:buFont typeface="Wingdings" panose="05000000000000000000" pitchFamily="2" charset="2"/>
              <a:buChar char="ü"/>
            </a:pPr>
            <a:r>
              <a:rPr lang="ja-JP" altLang="en-US" sz="1400" dirty="0" smtClean="0"/>
              <a:t>被験者</a:t>
            </a:r>
            <a:r>
              <a:rPr lang="en-US" altLang="ja-JP" sz="1400" dirty="0" smtClean="0"/>
              <a:t>B</a:t>
            </a:r>
            <a:r>
              <a:rPr lang="ja-JP" altLang="en-US" sz="1400" dirty="0" smtClean="0"/>
              <a:t>：観光</a:t>
            </a:r>
            <a:r>
              <a:rPr lang="ja-JP" altLang="en-US" sz="1400" dirty="0"/>
              <a:t>のモチベーションが低い人</a:t>
            </a:r>
            <a:endParaRPr lang="en-US" altLang="ja-JP" sz="1400" dirty="0"/>
          </a:p>
          <a:p>
            <a:pPr marL="1771650" lvl="3" indent="-457200">
              <a:buFont typeface="Wingdings" panose="05000000000000000000" pitchFamily="2" charset="2"/>
              <a:buChar char="ü"/>
            </a:pPr>
            <a:r>
              <a:rPr lang="ja-JP" altLang="en-US" sz="1400" dirty="0" smtClean="0"/>
              <a:t>被験者</a:t>
            </a:r>
            <a:r>
              <a:rPr lang="en-US" altLang="ja-JP" sz="1400" dirty="0" smtClean="0"/>
              <a:t>C</a:t>
            </a:r>
            <a:r>
              <a:rPr lang="ja-JP" altLang="en-US" sz="1400" dirty="0" smtClean="0">
                <a:sym typeface="Wingdings" panose="05000000000000000000" pitchFamily="2" charset="2"/>
              </a:rPr>
              <a:t>：（その他、重要な観点があれば教えてください</a:t>
            </a:r>
            <a:r>
              <a:rPr lang="ja-JP" altLang="en-US" sz="1400" dirty="0" smtClean="0"/>
              <a:t>）</a:t>
            </a:r>
            <a:endParaRPr lang="en-US" altLang="ja-JP" sz="1400" dirty="0" smtClean="0"/>
          </a:p>
          <a:p>
            <a:pPr marL="1771650" lvl="3" indent="-457200">
              <a:buFont typeface="Wingdings" panose="05000000000000000000" pitchFamily="2" charset="2"/>
              <a:buChar char="ü"/>
            </a:pPr>
            <a:endParaRPr lang="en-US" altLang="ja-JP" sz="1200" dirty="0"/>
          </a:p>
          <a:p>
            <a:pPr marL="914400" lvl="1" indent="-457200">
              <a:buFont typeface="+mj-ea"/>
              <a:buAutoNum type="circleNumDbPlain"/>
            </a:pPr>
            <a:r>
              <a:rPr lang="en-US" altLang="ja-JP" dirty="0"/>
              <a:t>3</a:t>
            </a:r>
            <a:r>
              <a:rPr lang="ja-JP" altLang="en-US" dirty="0"/>
              <a:t>名の被験者に、</a:t>
            </a:r>
            <a:r>
              <a:rPr lang="en-US" altLang="ja-JP" dirty="0"/>
              <a:t>3</a:t>
            </a:r>
            <a:r>
              <a:rPr lang="ja-JP" altLang="en-US" dirty="0"/>
              <a:t>か所を順番に回って</a:t>
            </a:r>
            <a:r>
              <a:rPr lang="ja-JP" altLang="en-US" dirty="0" smtClean="0"/>
              <a:t>もらう（それぞれ</a:t>
            </a:r>
            <a:r>
              <a:rPr lang="ja-JP" altLang="en-US" dirty="0"/>
              <a:t>の観光スポットに対して、ウェアラブル機器を装着して</a:t>
            </a:r>
            <a:r>
              <a:rPr lang="en-US" altLang="ja-JP" dirty="0"/>
              <a:t>1</a:t>
            </a:r>
            <a:r>
              <a:rPr lang="ja-JP" altLang="en-US" dirty="0"/>
              <a:t>時間程度回遊して</a:t>
            </a:r>
            <a:r>
              <a:rPr lang="ja-JP" altLang="en-US" dirty="0" smtClean="0"/>
              <a:t>もらう）</a:t>
            </a:r>
            <a:endParaRPr lang="en-US" altLang="ja-JP" dirty="0" smtClean="0"/>
          </a:p>
          <a:p>
            <a:pPr marL="914400" lvl="1" indent="-457200">
              <a:buFont typeface="+mj-ea"/>
              <a:buAutoNum type="circleNumDbPlain"/>
            </a:pPr>
            <a:endParaRPr lang="en-US" altLang="ja-JP" dirty="0"/>
          </a:p>
          <a:p>
            <a:pPr marL="914400" lvl="1" indent="-457200">
              <a:buFont typeface="+mj-ea"/>
              <a:buAutoNum type="circleNumDbPlain"/>
            </a:pPr>
            <a:r>
              <a:rPr lang="ja-JP" altLang="en-US" dirty="0"/>
              <a:t>回遊後、アンケートを実施する（どのポイントが楽しかったなど</a:t>
            </a:r>
            <a:r>
              <a:rPr lang="ja-JP" altLang="en-US" dirty="0" smtClean="0"/>
              <a:t>）</a:t>
            </a:r>
            <a:endParaRPr lang="en-US" altLang="ja-JP" dirty="0" smtClean="0"/>
          </a:p>
          <a:p>
            <a:pPr marL="914400" lvl="1" indent="-457200">
              <a:buFont typeface="+mj-ea"/>
              <a:buAutoNum type="circleNumDbPlain"/>
            </a:pPr>
            <a:endParaRPr lang="en-US" altLang="ja-JP" dirty="0" smtClean="0"/>
          </a:p>
          <a:p>
            <a:pPr marL="914400" lvl="1" indent="-457200">
              <a:buFont typeface="+mj-ea"/>
              <a:buAutoNum type="circleNumDbPlain"/>
            </a:pPr>
            <a:r>
              <a:rPr lang="ja-JP" altLang="en-US" dirty="0" smtClean="0"/>
              <a:t>後日、ウェアラブル</a:t>
            </a:r>
            <a:r>
              <a:rPr lang="ja-JP" altLang="en-US" dirty="0"/>
              <a:t>機器から収集したデータを分析いただき、</a:t>
            </a:r>
            <a:r>
              <a:rPr lang="ja-JP" altLang="en-US" dirty="0" smtClean="0"/>
              <a:t>寺前委員長、相原委員長と</a:t>
            </a:r>
            <a:r>
              <a:rPr lang="ja-JP" altLang="en-US" dirty="0"/>
              <a:t>ともに、アンケートとの</a:t>
            </a:r>
            <a:r>
              <a:rPr lang="ja-JP" altLang="en-US" dirty="0" smtClean="0"/>
              <a:t>比較</a:t>
            </a:r>
            <a:r>
              <a:rPr lang="en-US" altLang="ja-JP" dirty="0" smtClean="0"/>
              <a:t>/</a:t>
            </a:r>
            <a:r>
              <a:rPr lang="ja-JP" altLang="en-US" dirty="0" smtClean="0"/>
              <a:t>分析を</a:t>
            </a:r>
            <a:r>
              <a:rPr lang="ja-JP" altLang="en-US" dirty="0"/>
              <a:t>行う</a:t>
            </a:r>
            <a:endParaRPr lang="en-US" altLang="ja-JP" dirty="0"/>
          </a:p>
        </p:txBody>
      </p:sp>
    </p:spTree>
    <p:extLst>
      <p:ext uri="{BB962C8B-B14F-4D97-AF65-F5344CB8AC3E}">
        <p14:creationId xmlns:p14="http://schemas.microsoft.com/office/powerpoint/2010/main" xmlns="" val="1623733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（参考）実証の流れ（案）</a:t>
            </a:r>
            <a:endParaRPr kumimoji="1" lang="ja-JP" altLang="en-US" dirty="0"/>
          </a:p>
        </p:txBody>
      </p:sp>
      <p:sp>
        <p:nvSpPr>
          <p:cNvPr id="4" name="日付プレースホルダー 3"/>
          <p:cNvSpPr>
            <a:spLocks noGrp="1"/>
          </p:cNvSpPr>
          <p:nvPr>
            <p:ph type="dt" sz="half" idx="10"/>
          </p:nvPr>
        </p:nvSpPr>
        <p:spPr/>
        <p:txBody>
          <a:bodyPr/>
          <a:lstStyle/>
          <a:p>
            <a:fld id="{FC4C8143-1FCE-4080-80BD-771A60971DE4}" type="datetime1">
              <a:rPr kumimoji="1" lang="ja-JP" altLang="en-US" smtClean="0"/>
              <a:pPr/>
              <a:t>2015/7/20</a:t>
            </a:fld>
            <a:endParaRPr kumimoji="1" lang="ja-JP" altLang="en-US"/>
          </a:p>
        </p:txBody>
      </p:sp>
      <p:sp>
        <p:nvSpPr>
          <p:cNvPr id="5" name="スライド番号プレースホルダー 4"/>
          <p:cNvSpPr>
            <a:spLocks noGrp="1"/>
          </p:cNvSpPr>
          <p:nvPr>
            <p:ph type="sldNum" sz="quarter" idx="12"/>
          </p:nvPr>
        </p:nvSpPr>
        <p:spPr/>
        <p:txBody>
          <a:bodyPr/>
          <a:lstStyle/>
          <a:p>
            <a:fld id="{35126BBD-E4AF-44ED-BD7A-C3BF2AFF1C3C}" type="slidenum">
              <a:rPr kumimoji="1" lang="ja-JP" altLang="en-US" smtClean="0"/>
              <a:pPr/>
              <a:t>6</a:t>
            </a:fld>
            <a:endParaRPr kumimoji="1" lang="ja-JP" altLang="en-US"/>
          </a:p>
        </p:txBody>
      </p:sp>
      <p:pic>
        <p:nvPicPr>
          <p:cNvPr id="1028" name="Picture 4" descr="http://t1.gstatic.com/images?q=tbn:ANd9GcS1QaLodTM6ST9rUF1q9hXNpBj1lf663MvtNk4g3b81Qb0Ink89bQ"/>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a:off x="5292080" y="1759054"/>
            <a:ext cx="1200605" cy="1802518"/>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http://tencoo.fc2web.com/jinja/asakusa101.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411760" y="2007038"/>
            <a:ext cx="1895950" cy="1421962"/>
          </a:xfrm>
          <a:prstGeom prst="rect">
            <a:avLst/>
          </a:prstGeom>
          <a:noFill/>
          <a:extLst>
            <a:ext uri="{909E8E84-426E-40DD-AFC4-6F175D3DCCD1}">
              <a14:hiddenFill xmlns:a14="http://schemas.microsoft.com/office/drawing/2010/main" xmlns="">
                <a:solidFill>
                  <a:srgbClr val="FFFFFF"/>
                </a:solidFill>
              </a14:hiddenFill>
            </a:ext>
          </a:extLst>
        </p:spPr>
      </p:pic>
      <p:pic>
        <p:nvPicPr>
          <p:cNvPr id="1032" name="Picture 8" descr="TaroTokyo20110213-TokyoTower-01min.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596336" y="1685031"/>
            <a:ext cx="951090" cy="1913325"/>
          </a:xfrm>
          <a:prstGeom prst="rect">
            <a:avLst/>
          </a:prstGeom>
          <a:noFill/>
          <a:extLst>
            <a:ext uri="{909E8E84-426E-40DD-AFC4-6F175D3DCCD1}">
              <a14:hiddenFill xmlns:a14="http://schemas.microsoft.com/office/drawing/2010/main" xmlns="">
                <a:solidFill>
                  <a:srgbClr val="FFFFFF"/>
                </a:solidFill>
              </a14:hiddenFill>
            </a:ext>
          </a:extLst>
        </p:spPr>
      </p:pic>
      <p:pic>
        <p:nvPicPr>
          <p:cNvPr id="1033" name="Picture 9" descr="C:\Users\0779\AppData\Local\Microsoft\Windows\Temporary Internet Files\Content.IE5\KFHXA8NG\sgi01a201410012000[1].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95536" y="4581128"/>
            <a:ext cx="1368152" cy="1368152"/>
          </a:xfrm>
          <a:prstGeom prst="rect">
            <a:avLst/>
          </a:prstGeom>
          <a:noFill/>
          <a:extLst>
            <a:ext uri="{909E8E84-426E-40DD-AFC4-6F175D3DCCD1}">
              <a14:hiddenFill xmlns:a14="http://schemas.microsoft.com/office/drawing/2010/main" xmlns="">
                <a:solidFill>
                  <a:srgbClr val="FFFFFF"/>
                </a:solidFill>
              </a14:hiddenFill>
            </a:ext>
          </a:extLst>
        </p:spPr>
      </p:pic>
      <p:pic>
        <p:nvPicPr>
          <p:cNvPr id="11" name="Picture 2" descr="C:\Users\nakamura\AppData\Local\Temp\MC900431641.PN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902475" y="3689106"/>
            <a:ext cx="501173" cy="501173"/>
          </a:xfrm>
          <a:prstGeom prst="rect">
            <a:avLst/>
          </a:prstGeom>
          <a:noFill/>
          <a:extLst>
            <a:ext uri="{909E8E84-426E-40DD-AFC4-6F175D3DCCD1}">
              <a14:hiddenFill xmlns:a14="http://schemas.microsoft.com/office/drawing/2010/main" xmlns="">
                <a:solidFill>
                  <a:srgbClr val="FFFFFF"/>
                </a:solidFill>
              </a14:hiddenFill>
            </a:ext>
          </a:extLst>
        </p:spPr>
      </p:pic>
      <p:pic>
        <p:nvPicPr>
          <p:cNvPr id="12" name="Picture 7" descr="C:\Users\1003\AppData\Local\Microsoft\Windows\Temporary Internet Files\Content.IE5\PR4ZLDNU\MC900431640[1].png"/>
          <p:cNvPicPr>
            <a:picLocks noChangeAspect="1" noChangeArrowheads="1"/>
          </p:cNvPicPr>
          <p:nvPr/>
        </p:nvPicPr>
        <p:blipFill>
          <a:blip r:embed="rId8" cstate="print"/>
          <a:srcRect/>
          <a:stretch>
            <a:fillRect/>
          </a:stretch>
        </p:blipFill>
        <p:spPr bwMode="auto">
          <a:xfrm flipH="1">
            <a:off x="107501" y="3647151"/>
            <a:ext cx="504059" cy="543129"/>
          </a:xfrm>
          <a:prstGeom prst="rect">
            <a:avLst/>
          </a:prstGeom>
          <a:noFill/>
        </p:spPr>
      </p:pic>
      <p:pic>
        <p:nvPicPr>
          <p:cNvPr id="13" name="Picture 3" descr="C:\Users\0779\AppData\Local\Microsoft\Windows\Temporary Internet Files\Content.IE5\MY1DHSH8\MC900433954[1].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1506249" y="3666956"/>
            <a:ext cx="545471" cy="545471"/>
          </a:xfrm>
          <a:prstGeom prst="rect">
            <a:avLst/>
          </a:prstGeom>
          <a:noFill/>
          <a:extLst>
            <a:ext uri="{909E8E84-426E-40DD-AFC4-6F175D3DCCD1}">
              <a14:hiddenFill xmlns:a14="http://schemas.microsoft.com/office/drawing/2010/main" xmlns="">
                <a:solidFill>
                  <a:srgbClr val="FFFFFF"/>
                </a:solidFill>
              </a14:hiddenFill>
            </a:ext>
          </a:extLst>
        </p:spPr>
      </p:pic>
      <p:sp>
        <p:nvSpPr>
          <p:cNvPr id="6" name="テキスト ボックス 5"/>
          <p:cNvSpPr txBox="1"/>
          <p:nvPr/>
        </p:nvSpPr>
        <p:spPr>
          <a:xfrm>
            <a:off x="15462" y="4212427"/>
            <a:ext cx="760144" cy="276999"/>
          </a:xfrm>
          <a:prstGeom prst="rect">
            <a:avLst/>
          </a:prstGeom>
          <a:noFill/>
        </p:spPr>
        <p:txBody>
          <a:bodyPr wrap="none" rtlCol="0">
            <a:spAutoFit/>
          </a:bodyPr>
          <a:lstStyle/>
          <a:p>
            <a:r>
              <a:rPr kumimoji="1" lang="ja-JP" altLang="en-US" sz="1200" dirty="0" smtClean="0"/>
              <a:t>被験者</a:t>
            </a:r>
            <a:r>
              <a:rPr kumimoji="1" lang="en-US" altLang="ja-JP" sz="1200" dirty="0" smtClean="0"/>
              <a:t>A</a:t>
            </a:r>
            <a:endParaRPr kumimoji="1" lang="ja-JP" altLang="en-US" sz="1200" dirty="0"/>
          </a:p>
        </p:txBody>
      </p:sp>
      <p:sp>
        <p:nvSpPr>
          <p:cNvPr id="15" name="テキスト ボックス 14"/>
          <p:cNvSpPr txBox="1"/>
          <p:nvPr/>
        </p:nvSpPr>
        <p:spPr>
          <a:xfrm>
            <a:off x="715512" y="4215051"/>
            <a:ext cx="734496" cy="276999"/>
          </a:xfrm>
          <a:prstGeom prst="rect">
            <a:avLst/>
          </a:prstGeom>
          <a:noFill/>
        </p:spPr>
        <p:txBody>
          <a:bodyPr wrap="none" rtlCol="0">
            <a:spAutoFit/>
          </a:bodyPr>
          <a:lstStyle/>
          <a:p>
            <a:r>
              <a:rPr kumimoji="1" lang="ja-JP" altLang="en-US" sz="1200" dirty="0" smtClean="0"/>
              <a:t>被験者</a:t>
            </a:r>
            <a:r>
              <a:rPr lang="en-US" altLang="ja-JP" sz="1200" dirty="0"/>
              <a:t>B</a:t>
            </a:r>
            <a:endParaRPr kumimoji="1" lang="ja-JP" altLang="en-US" sz="1200" dirty="0"/>
          </a:p>
        </p:txBody>
      </p:sp>
      <p:sp>
        <p:nvSpPr>
          <p:cNvPr id="16" name="テキスト ボックス 15"/>
          <p:cNvSpPr txBox="1"/>
          <p:nvPr/>
        </p:nvSpPr>
        <p:spPr>
          <a:xfrm>
            <a:off x="1424371" y="4214829"/>
            <a:ext cx="771365" cy="304699"/>
          </a:xfrm>
          <a:prstGeom prst="rect">
            <a:avLst/>
          </a:prstGeom>
          <a:noFill/>
        </p:spPr>
        <p:txBody>
          <a:bodyPr wrap="none" rtlCol="0">
            <a:spAutoFit/>
          </a:bodyPr>
          <a:lstStyle/>
          <a:p>
            <a:r>
              <a:rPr kumimoji="1" lang="ja-JP" altLang="en-US" sz="1200" dirty="0" smtClean="0"/>
              <a:t>被験者</a:t>
            </a:r>
            <a:r>
              <a:rPr lang="en-US" altLang="ja-JP" sz="1200" dirty="0"/>
              <a:t>C</a:t>
            </a:r>
            <a:endParaRPr kumimoji="1" lang="ja-JP" altLang="en-US" sz="1200" dirty="0"/>
          </a:p>
        </p:txBody>
      </p:sp>
      <p:cxnSp>
        <p:nvCxnSpPr>
          <p:cNvPr id="8" name="直線矢印コネクタ 7"/>
          <p:cNvCxnSpPr>
            <a:stCxn id="6" idx="2"/>
          </p:cNvCxnSpPr>
          <p:nvPr/>
        </p:nvCxnSpPr>
        <p:spPr>
          <a:xfrm>
            <a:off x="395534" y="4489426"/>
            <a:ext cx="380072" cy="47838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15" idx="2"/>
          </p:cNvCxnSpPr>
          <p:nvPr/>
        </p:nvCxnSpPr>
        <p:spPr>
          <a:xfrm>
            <a:off x="1082760" y="4492050"/>
            <a:ext cx="70301" cy="3317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16" idx="2"/>
          </p:cNvCxnSpPr>
          <p:nvPr/>
        </p:nvCxnSpPr>
        <p:spPr>
          <a:xfrm flipH="1">
            <a:off x="1606851" y="4519528"/>
            <a:ext cx="203203" cy="30426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右矢印 21"/>
          <p:cNvSpPr/>
          <p:nvPr/>
        </p:nvSpPr>
        <p:spPr>
          <a:xfrm>
            <a:off x="2051720" y="4967809"/>
            <a:ext cx="21602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5496" y="5734997"/>
            <a:ext cx="1890261" cy="646331"/>
          </a:xfrm>
          <a:prstGeom prst="rect">
            <a:avLst/>
          </a:prstGeom>
          <a:noFill/>
        </p:spPr>
        <p:txBody>
          <a:bodyPr wrap="none" rtlCol="0">
            <a:spAutoFit/>
          </a:bodyPr>
          <a:lstStyle/>
          <a:p>
            <a:pPr algn="ctr"/>
            <a:r>
              <a:rPr kumimoji="1" lang="en-US" altLang="ja-JP" dirty="0" smtClean="0"/>
              <a:t>11:00</a:t>
            </a:r>
            <a:r>
              <a:rPr kumimoji="1" lang="ja-JP" altLang="en-US" dirty="0" smtClean="0"/>
              <a:t>集合</a:t>
            </a:r>
            <a:endParaRPr kumimoji="1" lang="en-US" altLang="ja-JP" dirty="0" smtClean="0"/>
          </a:p>
          <a:p>
            <a:pPr algn="ctr"/>
            <a:r>
              <a:rPr lang="ja-JP" altLang="en-US" dirty="0" smtClean="0"/>
              <a:t>（</a:t>
            </a:r>
            <a:r>
              <a:rPr lang="en-US" altLang="ja-JP" dirty="0" smtClean="0"/>
              <a:t>JIPDEC</a:t>
            </a:r>
            <a:r>
              <a:rPr lang="ja-JP" altLang="en-US" dirty="0" smtClean="0"/>
              <a:t>など）</a:t>
            </a:r>
            <a:endParaRPr kumimoji="1" lang="ja-JP" altLang="en-US" dirty="0"/>
          </a:p>
        </p:txBody>
      </p:sp>
      <p:sp>
        <p:nvSpPr>
          <p:cNvPr id="30" name="テキスト ボックス 29"/>
          <p:cNvSpPr txBox="1"/>
          <p:nvPr/>
        </p:nvSpPr>
        <p:spPr>
          <a:xfrm>
            <a:off x="2483768" y="5733256"/>
            <a:ext cx="1939955" cy="646331"/>
          </a:xfrm>
          <a:prstGeom prst="rect">
            <a:avLst/>
          </a:prstGeom>
          <a:noFill/>
        </p:spPr>
        <p:txBody>
          <a:bodyPr wrap="none" rtlCol="0">
            <a:spAutoFit/>
          </a:bodyPr>
          <a:lstStyle/>
          <a:p>
            <a:pPr algn="ctr"/>
            <a:r>
              <a:rPr kumimoji="1" lang="en-US" altLang="ja-JP" dirty="0" smtClean="0"/>
              <a:t>1</a:t>
            </a:r>
            <a:r>
              <a:rPr lang="en-US" altLang="ja-JP" dirty="0" smtClean="0"/>
              <a:t>2</a:t>
            </a:r>
            <a:r>
              <a:rPr kumimoji="1" lang="en-US" altLang="ja-JP" dirty="0" smtClean="0"/>
              <a:t>:00</a:t>
            </a:r>
            <a:r>
              <a:rPr lang="en-US" altLang="ja-JP" dirty="0" smtClean="0"/>
              <a:t>~13:00</a:t>
            </a:r>
            <a:r>
              <a:rPr lang="ja-JP" altLang="en-US" dirty="0" smtClean="0"/>
              <a:t>観光</a:t>
            </a:r>
            <a:endParaRPr lang="en-US" altLang="ja-JP" dirty="0" smtClean="0"/>
          </a:p>
          <a:p>
            <a:pPr algn="ctr"/>
            <a:r>
              <a:rPr kumimoji="1" lang="ja-JP" altLang="en-US" dirty="0" smtClean="0"/>
              <a:t>（浅草）</a:t>
            </a:r>
            <a:endParaRPr kumimoji="1" lang="ja-JP" altLang="en-US" dirty="0"/>
          </a:p>
        </p:txBody>
      </p:sp>
      <p:pic>
        <p:nvPicPr>
          <p:cNvPr id="31" name="Picture 9" descr="C:\Users\0779\AppData\Local\Microsoft\Windows\Temporary Internet Files\Content.IE5\KFHXA8NG\sgi01a201410012000[1].jpg"/>
          <p:cNvPicPr>
            <a:picLocks noChangeAspect="1" noChangeArrowheads="1"/>
          </p:cNvPicPr>
          <p:nvPr/>
        </p:nvPicPr>
        <p:blipFill>
          <a:blip r:embed="rId10" cstate="print">
            <a:extLst>
              <a:ext uri="{BEBA8EAE-BF5A-486C-A8C5-ECC9F3942E4B}">
                <a14:imgProps xmlns:a14="http://schemas.microsoft.com/office/drawing/2010/main" xmlns="">
                  <a14:imgLayer r:embed="rId11">
                    <a14:imgEffect>
                      <a14:backgroundRemoval t="9167" b="90000" l="0" r="100000"/>
                    </a14:imgEffect>
                  </a14:imgLayer>
                </a14:imgProps>
              </a:ext>
              <a:ext uri="{28A0092B-C50C-407E-A947-70E740481C1C}">
                <a14:useLocalDpi xmlns:a14="http://schemas.microsoft.com/office/drawing/2010/main" xmlns="" val="0"/>
              </a:ext>
            </a:extLst>
          </a:blip>
          <a:srcRect/>
          <a:stretch>
            <a:fillRect/>
          </a:stretch>
        </p:blipFill>
        <p:spPr bwMode="auto">
          <a:xfrm>
            <a:off x="2681354" y="4581128"/>
            <a:ext cx="1368152" cy="1368152"/>
          </a:xfrm>
          <a:prstGeom prst="rect">
            <a:avLst/>
          </a:prstGeom>
          <a:noFill/>
          <a:extLst>
            <a:ext uri="{909E8E84-426E-40DD-AFC4-6F175D3DCCD1}">
              <a14:hiddenFill xmlns:a14="http://schemas.microsoft.com/office/drawing/2010/main" xmlns="">
                <a:solidFill>
                  <a:srgbClr val="FFFFFF"/>
                </a:solidFill>
              </a14:hiddenFill>
            </a:ext>
          </a:extLst>
        </p:spPr>
      </p:pic>
      <p:pic>
        <p:nvPicPr>
          <p:cNvPr id="39" name="Picture 2" descr="C:\Users\nakamura\AppData\Local\Temp\MC900431641.PN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206731" y="3182923"/>
            <a:ext cx="501173" cy="501173"/>
          </a:xfrm>
          <a:prstGeom prst="rect">
            <a:avLst/>
          </a:prstGeom>
          <a:noFill/>
          <a:extLst>
            <a:ext uri="{909E8E84-426E-40DD-AFC4-6F175D3DCCD1}">
              <a14:hiddenFill xmlns:a14="http://schemas.microsoft.com/office/drawing/2010/main" xmlns="">
                <a:solidFill>
                  <a:srgbClr val="FFFFFF"/>
                </a:solidFill>
              </a14:hiddenFill>
            </a:ext>
          </a:extLst>
        </p:spPr>
      </p:pic>
      <p:pic>
        <p:nvPicPr>
          <p:cNvPr id="40" name="Picture 7" descr="C:\Users\1003\AppData\Local\Microsoft\Windows\Temporary Internet Files\Content.IE5\PR4ZLDNU\MC900431640[1].png"/>
          <p:cNvPicPr>
            <a:picLocks noChangeAspect="1" noChangeArrowheads="1"/>
          </p:cNvPicPr>
          <p:nvPr/>
        </p:nvPicPr>
        <p:blipFill>
          <a:blip r:embed="rId8" cstate="print"/>
          <a:srcRect/>
          <a:stretch>
            <a:fillRect/>
          </a:stretch>
        </p:blipFill>
        <p:spPr bwMode="auto">
          <a:xfrm flipH="1">
            <a:off x="2411757" y="3140968"/>
            <a:ext cx="504059" cy="543129"/>
          </a:xfrm>
          <a:prstGeom prst="rect">
            <a:avLst/>
          </a:prstGeom>
          <a:noFill/>
        </p:spPr>
      </p:pic>
      <p:pic>
        <p:nvPicPr>
          <p:cNvPr id="41" name="Picture 3" descr="C:\Users\0779\AppData\Local\Microsoft\Windows\Temporary Internet Files\Content.IE5\MY1DHSH8\MC900433954[1].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810505" y="3160773"/>
            <a:ext cx="545471" cy="545471"/>
          </a:xfrm>
          <a:prstGeom prst="rect">
            <a:avLst/>
          </a:prstGeom>
          <a:noFill/>
          <a:extLst>
            <a:ext uri="{909E8E84-426E-40DD-AFC4-6F175D3DCCD1}">
              <a14:hiddenFill xmlns:a14="http://schemas.microsoft.com/office/drawing/2010/main" xmlns="">
                <a:solidFill>
                  <a:srgbClr val="FFFFFF"/>
                </a:solidFill>
              </a14:hiddenFill>
            </a:ext>
          </a:extLst>
        </p:spPr>
      </p:pic>
      <p:sp>
        <p:nvSpPr>
          <p:cNvPr id="42" name="テキスト ボックス 41"/>
          <p:cNvSpPr txBox="1"/>
          <p:nvPr/>
        </p:nvSpPr>
        <p:spPr>
          <a:xfrm>
            <a:off x="2319718" y="3706244"/>
            <a:ext cx="760144" cy="276999"/>
          </a:xfrm>
          <a:prstGeom prst="rect">
            <a:avLst/>
          </a:prstGeom>
          <a:noFill/>
        </p:spPr>
        <p:txBody>
          <a:bodyPr wrap="none" rtlCol="0">
            <a:spAutoFit/>
          </a:bodyPr>
          <a:lstStyle/>
          <a:p>
            <a:r>
              <a:rPr kumimoji="1" lang="ja-JP" altLang="en-US" sz="1200" dirty="0" smtClean="0"/>
              <a:t>被験者</a:t>
            </a:r>
            <a:r>
              <a:rPr kumimoji="1" lang="en-US" altLang="ja-JP" sz="1200" dirty="0" smtClean="0"/>
              <a:t>A</a:t>
            </a:r>
            <a:endParaRPr kumimoji="1" lang="ja-JP" altLang="en-US" sz="1200" dirty="0"/>
          </a:p>
        </p:txBody>
      </p:sp>
      <p:sp>
        <p:nvSpPr>
          <p:cNvPr id="43" name="テキスト ボックス 42"/>
          <p:cNvSpPr txBox="1"/>
          <p:nvPr/>
        </p:nvSpPr>
        <p:spPr>
          <a:xfrm>
            <a:off x="3019768" y="3708868"/>
            <a:ext cx="734496" cy="276999"/>
          </a:xfrm>
          <a:prstGeom prst="rect">
            <a:avLst/>
          </a:prstGeom>
          <a:noFill/>
        </p:spPr>
        <p:txBody>
          <a:bodyPr wrap="none" rtlCol="0">
            <a:spAutoFit/>
          </a:bodyPr>
          <a:lstStyle/>
          <a:p>
            <a:r>
              <a:rPr kumimoji="1" lang="ja-JP" altLang="en-US" sz="1200" dirty="0" smtClean="0"/>
              <a:t>被験者</a:t>
            </a:r>
            <a:r>
              <a:rPr lang="en-US" altLang="ja-JP" sz="1200" dirty="0"/>
              <a:t>B</a:t>
            </a:r>
            <a:endParaRPr kumimoji="1" lang="ja-JP" altLang="en-US" sz="1200" dirty="0"/>
          </a:p>
        </p:txBody>
      </p:sp>
      <p:sp>
        <p:nvSpPr>
          <p:cNvPr id="44" name="テキスト ボックス 43"/>
          <p:cNvSpPr txBox="1"/>
          <p:nvPr/>
        </p:nvSpPr>
        <p:spPr>
          <a:xfrm>
            <a:off x="3728627" y="3708646"/>
            <a:ext cx="771365" cy="304699"/>
          </a:xfrm>
          <a:prstGeom prst="rect">
            <a:avLst/>
          </a:prstGeom>
          <a:noFill/>
        </p:spPr>
        <p:txBody>
          <a:bodyPr wrap="none" rtlCol="0">
            <a:spAutoFit/>
          </a:bodyPr>
          <a:lstStyle/>
          <a:p>
            <a:r>
              <a:rPr kumimoji="1" lang="ja-JP" altLang="en-US" sz="1200" dirty="0" smtClean="0"/>
              <a:t>被験者</a:t>
            </a:r>
            <a:r>
              <a:rPr lang="en-US" altLang="ja-JP" sz="1200" dirty="0"/>
              <a:t>C</a:t>
            </a:r>
            <a:endParaRPr kumimoji="1" lang="ja-JP" altLang="en-US" sz="1200" dirty="0"/>
          </a:p>
        </p:txBody>
      </p:sp>
      <p:cxnSp>
        <p:nvCxnSpPr>
          <p:cNvPr id="45" name="直線矢印コネクタ 44"/>
          <p:cNvCxnSpPr>
            <a:endCxn id="42" idx="2"/>
          </p:cNvCxnSpPr>
          <p:nvPr/>
        </p:nvCxnSpPr>
        <p:spPr>
          <a:xfrm flipH="1" flipV="1">
            <a:off x="2699790" y="3983243"/>
            <a:ext cx="380072" cy="8405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endCxn id="43" idx="2"/>
          </p:cNvCxnSpPr>
          <p:nvPr/>
        </p:nvCxnSpPr>
        <p:spPr>
          <a:xfrm flipV="1">
            <a:off x="3387016" y="3985867"/>
            <a:ext cx="0" cy="83792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44" idx="2"/>
          </p:cNvCxnSpPr>
          <p:nvPr/>
        </p:nvCxnSpPr>
        <p:spPr>
          <a:xfrm flipV="1">
            <a:off x="3728627" y="4013345"/>
            <a:ext cx="385683" cy="810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a:off x="2618933" y="4041145"/>
            <a:ext cx="386823" cy="8280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a:off x="3282931" y="4004917"/>
            <a:ext cx="0" cy="83792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flipH="1">
            <a:off x="3659138" y="4052542"/>
            <a:ext cx="357581" cy="7237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右矢印 67"/>
          <p:cNvSpPr/>
          <p:nvPr/>
        </p:nvSpPr>
        <p:spPr>
          <a:xfrm>
            <a:off x="4572000" y="4967809"/>
            <a:ext cx="21602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p:cNvSpPr txBox="1"/>
          <p:nvPr/>
        </p:nvSpPr>
        <p:spPr>
          <a:xfrm>
            <a:off x="5004048" y="5734997"/>
            <a:ext cx="2031325" cy="646331"/>
          </a:xfrm>
          <a:prstGeom prst="rect">
            <a:avLst/>
          </a:prstGeom>
          <a:noFill/>
        </p:spPr>
        <p:txBody>
          <a:bodyPr wrap="none" rtlCol="0">
            <a:spAutoFit/>
          </a:bodyPr>
          <a:lstStyle/>
          <a:p>
            <a:r>
              <a:rPr kumimoji="1" lang="en-US" altLang="ja-JP" dirty="0" smtClean="0"/>
              <a:t>1</a:t>
            </a:r>
            <a:r>
              <a:rPr lang="en-US" altLang="ja-JP" dirty="0" smtClean="0"/>
              <a:t>4</a:t>
            </a:r>
            <a:r>
              <a:rPr kumimoji="1" lang="en-US" altLang="ja-JP" dirty="0" smtClean="0"/>
              <a:t>:00</a:t>
            </a:r>
            <a:r>
              <a:rPr lang="en-US" altLang="ja-JP" dirty="0" smtClean="0"/>
              <a:t>~15:00</a:t>
            </a:r>
            <a:r>
              <a:rPr lang="ja-JP" altLang="en-US" dirty="0" smtClean="0"/>
              <a:t>観光</a:t>
            </a:r>
            <a:endParaRPr lang="en-US" altLang="ja-JP" dirty="0" smtClean="0"/>
          </a:p>
          <a:p>
            <a:r>
              <a:rPr kumimoji="1" lang="ja-JP" altLang="en-US" dirty="0" smtClean="0"/>
              <a:t>（スカイツリー）</a:t>
            </a:r>
            <a:endParaRPr kumimoji="1" lang="ja-JP" altLang="en-US" dirty="0"/>
          </a:p>
        </p:txBody>
      </p:sp>
      <p:pic>
        <p:nvPicPr>
          <p:cNvPr id="70" name="Picture 9" descr="C:\Users\0779\AppData\Local\Microsoft\Windows\Temporary Internet Files\Content.IE5\KFHXA8NG\sgi01a201410012000[1].jpg"/>
          <p:cNvPicPr>
            <a:picLocks noChangeAspect="1" noChangeArrowheads="1"/>
          </p:cNvPicPr>
          <p:nvPr/>
        </p:nvPicPr>
        <p:blipFill>
          <a:blip r:embed="rId10" cstate="print">
            <a:extLst>
              <a:ext uri="{BEBA8EAE-BF5A-486C-A8C5-ECC9F3942E4B}">
                <a14:imgProps xmlns:a14="http://schemas.microsoft.com/office/drawing/2010/main" xmlns="">
                  <a14:imgLayer r:embed="rId11">
                    <a14:imgEffect>
                      <a14:backgroundRemoval t="9167" b="90000" l="0" r="100000"/>
                    </a14:imgEffect>
                  </a14:imgLayer>
                </a14:imgProps>
              </a:ext>
              <a:ext uri="{28A0092B-C50C-407E-A947-70E740481C1C}">
                <a14:useLocalDpi xmlns:a14="http://schemas.microsoft.com/office/drawing/2010/main" xmlns="" val="0"/>
              </a:ext>
            </a:extLst>
          </a:blip>
          <a:srcRect/>
          <a:stretch>
            <a:fillRect/>
          </a:stretch>
        </p:blipFill>
        <p:spPr bwMode="auto">
          <a:xfrm>
            <a:off x="5201634" y="4581128"/>
            <a:ext cx="1368152" cy="1368152"/>
          </a:xfrm>
          <a:prstGeom prst="rect">
            <a:avLst/>
          </a:prstGeom>
          <a:noFill/>
          <a:extLst>
            <a:ext uri="{909E8E84-426E-40DD-AFC4-6F175D3DCCD1}">
              <a14:hiddenFill xmlns:a14="http://schemas.microsoft.com/office/drawing/2010/main" xmlns="">
                <a:solidFill>
                  <a:srgbClr val="FFFFFF"/>
                </a:solidFill>
              </a14:hiddenFill>
            </a:ext>
          </a:extLst>
        </p:spPr>
      </p:pic>
      <p:pic>
        <p:nvPicPr>
          <p:cNvPr id="71" name="Picture 2" descr="C:\Users\nakamura\AppData\Local\Temp\MC900431641.PN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5727011" y="3182923"/>
            <a:ext cx="501173" cy="501173"/>
          </a:xfrm>
          <a:prstGeom prst="rect">
            <a:avLst/>
          </a:prstGeom>
          <a:noFill/>
          <a:extLst>
            <a:ext uri="{909E8E84-426E-40DD-AFC4-6F175D3DCCD1}">
              <a14:hiddenFill xmlns:a14="http://schemas.microsoft.com/office/drawing/2010/main" xmlns="">
                <a:solidFill>
                  <a:srgbClr val="FFFFFF"/>
                </a:solidFill>
              </a14:hiddenFill>
            </a:ext>
          </a:extLst>
        </p:spPr>
      </p:pic>
      <p:pic>
        <p:nvPicPr>
          <p:cNvPr id="72" name="Picture 7" descr="C:\Users\1003\AppData\Local\Microsoft\Windows\Temporary Internet Files\Content.IE5\PR4ZLDNU\MC900431640[1].png"/>
          <p:cNvPicPr>
            <a:picLocks noChangeAspect="1" noChangeArrowheads="1"/>
          </p:cNvPicPr>
          <p:nvPr/>
        </p:nvPicPr>
        <p:blipFill>
          <a:blip r:embed="rId8" cstate="print"/>
          <a:srcRect/>
          <a:stretch>
            <a:fillRect/>
          </a:stretch>
        </p:blipFill>
        <p:spPr bwMode="auto">
          <a:xfrm flipH="1">
            <a:off x="4932037" y="3140968"/>
            <a:ext cx="504059" cy="543129"/>
          </a:xfrm>
          <a:prstGeom prst="rect">
            <a:avLst/>
          </a:prstGeom>
          <a:noFill/>
        </p:spPr>
      </p:pic>
      <p:pic>
        <p:nvPicPr>
          <p:cNvPr id="73" name="Picture 3" descr="C:\Users\0779\AppData\Local\Microsoft\Windows\Temporary Internet Files\Content.IE5\MY1DHSH8\MC900433954[1].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6330785" y="3160773"/>
            <a:ext cx="545471" cy="545471"/>
          </a:xfrm>
          <a:prstGeom prst="rect">
            <a:avLst/>
          </a:prstGeom>
          <a:noFill/>
          <a:extLst>
            <a:ext uri="{909E8E84-426E-40DD-AFC4-6F175D3DCCD1}">
              <a14:hiddenFill xmlns:a14="http://schemas.microsoft.com/office/drawing/2010/main" xmlns="">
                <a:solidFill>
                  <a:srgbClr val="FFFFFF"/>
                </a:solidFill>
              </a14:hiddenFill>
            </a:ext>
          </a:extLst>
        </p:spPr>
      </p:pic>
      <p:sp>
        <p:nvSpPr>
          <p:cNvPr id="74" name="テキスト ボックス 73"/>
          <p:cNvSpPr txBox="1"/>
          <p:nvPr/>
        </p:nvSpPr>
        <p:spPr>
          <a:xfrm>
            <a:off x="4839998" y="3706244"/>
            <a:ext cx="760144" cy="276999"/>
          </a:xfrm>
          <a:prstGeom prst="rect">
            <a:avLst/>
          </a:prstGeom>
          <a:noFill/>
        </p:spPr>
        <p:txBody>
          <a:bodyPr wrap="none" rtlCol="0">
            <a:spAutoFit/>
          </a:bodyPr>
          <a:lstStyle/>
          <a:p>
            <a:r>
              <a:rPr kumimoji="1" lang="ja-JP" altLang="en-US" sz="1200" dirty="0" smtClean="0"/>
              <a:t>被験者</a:t>
            </a:r>
            <a:r>
              <a:rPr kumimoji="1" lang="en-US" altLang="ja-JP" sz="1200" dirty="0" smtClean="0"/>
              <a:t>A</a:t>
            </a:r>
            <a:endParaRPr kumimoji="1" lang="ja-JP" altLang="en-US" sz="1200" dirty="0"/>
          </a:p>
        </p:txBody>
      </p:sp>
      <p:sp>
        <p:nvSpPr>
          <p:cNvPr id="75" name="テキスト ボックス 74"/>
          <p:cNvSpPr txBox="1"/>
          <p:nvPr/>
        </p:nvSpPr>
        <p:spPr>
          <a:xfrm>
            <a:off x="5540048" y="3708868"/>
            <a:ext cx="734496" cy="276999"/>
          </a:xfrm>
          <a:prstGeom prst="rect">
            <a:avLst/>
          </a:prstGeom>
          <a:noFill/>
        </p:spPr>
        <p:txBody>
          <a:bodyPr wrap="none" rtlCol="0">
            <a:spAutoFit/>
          </a:bodyPr>
          <a:lstStyle/>
          <a:p>
            <a:r>
              <a:rPr kumimoji="1" lang="ja-JP" altLang="en-US" sz="1200" dirty="0" smtClean="0"/>
              <a:t>被験者</a:t>
            </a:r>
            <a:r>
              <a:rPr lang="en-US" altLang="ja-JP" sz="1200" dirty="0"/>
              <a:t>B</a:t>
            </a:r>
            <a:endParaRPr kumimoji="1" lang="ja-JP" altLang="en-US" sz="1200" dirty="0"/>
          </a:p>
        </p:txBody>
      </p:sp>
      <p:sp>
        <p:nvSpPr>
          <p:cNvPr id="76" name="テキスト ボックス 75"/>
          <p:cNvSpPr txBox="1"/>
          <p:nvPr/>
        </p:nvSpPr>
        <p:spPr>
          <a:xfrm>
            <a:off x="6248907" y="3708646"/>
            <a:ext cx="771365" cy="304699"/>
          </a:xfrm>
          <a:prstGeom prst="rect">
            <a:avLst/>
          </a:prstGeom>
          <a:noFill/>
        </p:spPr>
        <p:txBody>
          <a:bodyPr wrap="none" rtlCol="0">
            <a:spAutoFit/>
          </a:bodyPr>
          <a:lstStyle/>
          <a:p>
            <a:r>
              <a:rPr kumimoji="1" lang="ja-JP" altLang="en-US" sz="1200" dirty="0" smtClean="0"/>
              <a:t>被験者</a:t>
            </a:r>
            <a:r>
              <a:rPr lang="en-US" altLang="ja-JP" sz="1200" dirty="0"/>
              <a:t>C</a:t>
            </a:r>
            <a:endParaRPr kumimoji="1" lang="ja-JP" altLang="en-US" sz="1200" dirty="0"/>
          </a:p>
        </p:txBody>
      </p:sp>
      <p:cxnSp>
        <p:nvCxnSpPr>
          <p:cNvPr id="77" name="直線矢印コネクタ 76"/>
          <p:cNvCxnSpPr>
            <a:endCxn id="74" idx="2"/>
          </p:cNvCxnSpPr>
          <p:nvPr/>
        </p:nvCxnSpPr>
        <p:spPr>
          <a:xfrm flipH="1" flipV="1">
            <a:off x="5220070" y="3983243"/>
            <a:ext cx="380072" cy="8405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endCxn id="75" idx="2"/>
          </p:cNvCxnSpPr>
          <p:nvPr/>
        </p:nvCxnSpPr>
        <p:spPr>
          <a:xfrm flipV="1">
            <a:off x="5907296" y="3985867"/>
            <a:ext cx="0" cy="83792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a:endCxn id="76" idx="2"/>
          </p:cNvCxnSpPr>
          <p:nvPr/>
        </p:nvCxnSpPr>
        <p:spPr>
          <a:xfrm flipV="1">
            <a:off x="6248907" y="4013345"/>
            <a:ext cx="385683" cy="810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a:off x="5139213" y="4041145"/>
            <a:ext cx="386823" cy="8280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5803211" y="4004917"/>
            <a:ext cx="0" cy="83792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flipH="1">
            <a:off x="6179418" y="4052542"/>
            <a:ext cx="357581" cy="7237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3" name="右矢印 82"/>
          <p:cNvSpPr/>
          <p:nvPr/>
        </p:nvSpPr>
        <p:spPr>
          <a:xfrm>
            <a:off x="6876256" y="4967809"/>
            <a:ext cx="21602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p:cNvSpPr txBox="1"/>
          <p:nvPr/>
        </p:nvSpPr>
        <p:spPr>
          <a:xfrm>
            <a:off x="7092280" y="5734997"/>
            <a:ext cx="1939955" cy="646331"/>
          </a:xfrm>
          <a:prstGeom prst="rect">
            <a:avLst/>
          </a:prstGeom>
          <a:noFill/>
        </p:spPr>
        <p:txBody>
          <a:bodyPr wrap="none" rtlCol="0">
            <a:spAutoFit/>
          </a:bodyPr>
          <a:lstStyle/>
          <a:p>
            <a:r>
              <a:rPr kumimoji="1" lang="en-US" altLang="ja-JP" dirty="0" smtClean="0"/>
              <a:t>1</a:t>
            </a:r>
            <a:r>
              <a:rPr lang="en-US" altLang="ja-JP" dirty="0" smtClean="0"/>
              <a:t>6</a:t>
            </a:r>
            <a:r>
              <a:rPr kumimoji="1" lang="en-US" altLang="ja-JP" dirty="0" smtClean="0"/>
              <a:t>:00</a:t>
            </a:r>
            <a:r>
              <a:rPr lang="en-US" altLang="ja-JP" dirty="0" smtClean="0"/>
              <a:t>~17:00</a:t>
            </a:r>
            <a:r>
              <a:rPr lang="ja-JP" altLang="en-US" dirty="0" smtClean="0"/>
              <a:t>観光</a:t>
            </a:r>
            <a:endParaRPr lang="en-US" altLang="ja-JP" dirty="0" smtClean="0"/>
          </a:p>
          <a:p>
            <a:r>
              <a:rPr kumimoji="1" lang="ja-JP" altLang="en-US" dirty="0" smtClean="0"/>
              <a:t>（東京タワー）</a:t>
            </a:r>
            <a:endParaRPr kumimoji="1" lang="ja-JP" altLang="en-US" dirty="0"/>
          </a:p>
        </p:txBody>
      </p:sp>
      <p:pic>
        <p:nvPicPr>
          <p:cNvPr id="85" name="Picture 9" descr="C:\Users\0779\AppData\Local\Microsoft\Windows\Temporary Internet Files\Content.IE5\KFHXA8NG\sgi01a201410012000[1].jpg"/>
          <p:cNvPicPr>
            <a:picLocks noChangeAspect="1" noChangeArrowheads="1"/>
          </p:cNvPicPr>
          <p:nvPr/>
        </p:nvPicPr>
        <p:blipFill>
          <a:blip r:embed="rId10" cstate="print">
            <a:extLst>
              <a:ext uri="{BEBA8EAE-BF5A-486C-A8C5-ECC9F3942E4B}">
                <a14:imgProps xmlns:a14="http://schemas.microsoft.com/office/drawing/2010/main" xmlns="">
                  <a14:imgLayer r:embed="rId11">
                    <a14:imgEffect>
                      <a14:backgroundRemoval t="9167" b="90000" l="0" r="100000"/>
                    </a14:imgEffect>
                  </a14:imgLayer>
                </a14:imgProps>
              </a:ext>
              <a:ext uri="{28A0092B-C50C-407E-A947-70E740481C1C}">
                <a14:useLocalDpi xmlns:a14="http://schemas.microsoft.com/office/drawing/2010/main" xmlns="" val="0"/>
              </a:ext>
            </a:extLst>
          </a:blip>
          <a:srcRect/>
          <a:stretch>
            <a:fillRect/>
          </a:stretch>
        </p:blipFill>
        <p:spPr bwMode="auto">
          <a:xfrm>
            <a:off x="7289866" y="4581128"/>
            <a:ext cx="1368152" cy="1368152"/>
          </a:xfrm>
          <a:prstGeom prst="rect">
            <a:avLst/>
          </a:prstGeom>
          <a:noFill/>
          <a:extLst>
            <a:ext uri="{909E8E84-426E-40DD-AFC4-6F175D3DCCD1}">
              <a14:hiddenFill xmlns:a14="http://schemas.microsoft.com/office/drawing/2010/main" xmlns="">
                <a:solidFill>
                  <a:srgbClr val="FFFFFF"/>
                </a:solidFill>
              </a14:hiddenFill>
            </a:ext>
          </a:extLst>
        </p:spPr>
      </p:pic>
      <p:pic>
        <p:nvPicPr>
          <p:cNvPr id="86" name="Picture 2" descr="C:\Users\nakamura\AppData\Local\Temp\MC900431641.PN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7815243" y="3182923"/>
            <a:ext cx="501173" cy="501173"/>
          </a:xfrm>
          <a:prstGeom prst="rect">
            <a:avLst/>
          </a:prstGeom>
          <a:noFill/>
          <a:extLst>
            <a:ext uri="{909E8E84-426E-40DD-AFC4-6F175D3DCCD1}">
              <a14:hiddenFill xmlns:a14="http://schemas.microsoft.com/office/drawing/2010/main" xmlns="">
                <a:solidFill>
                  <a:srgbClr val="FFFFFF"/>
                </a:solidFill>
              </a14:hiddenFill>
            </a:ext>
          </a:extLst>
        </p:spPr>
      </p:pic>
      <p:pic>
        <p:nvPicPr>
          <p:cNvPr id="87" name="Picture 7" descr="C:\Users\1003\AppData\Local\Microsoft\Windows\Temporary Internet Files\Content.IE5\PR4ZLDNU\MC900431640[1].png"/>
          <p:cNvPicPr>
            <a:picLocks noChangeAspect="1" noChangeArrowheads="1"/>
          </p:cNvPicPr>
          <p:nvPr/>
        </p:nvPicPr>
        <p:blipFill>
          <a:blip r:embed="rId8" cstate="print"/>
          <a:srcRect/>
          <a:stretch>
            <a:fillRect/>
          </a:stretch>
        </p:blipFill>
        <p:spPr bwMode="auto">
          <a:xfrm flipH="1">
            <a:off x="7020269" y="3140968"/>
            <a:ext cx="504059" cy="543129"/>
          </a:xfrm>
          <a:prstGeom prst="rect">
            <a:avLst/>
          </a:prstGeom>
          <a:noFill/>
        </p:spPr>
      </p:pic>
      <p:pic>
        <p:nvPicPr>
          <p:cNvPr id="88" name="Picture 3" descr="C:\Users\0779\AppData\Local\Microsoft\Windows\Temporary Internet Files\Content.IE5\MY1DHSH8\MC900433954[1].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8419017" y="3160773"/>
            <a:ext cx="545471" cy="545471"/>
          </a:xfrm>
          <a:prstGeom prst="rect">
            <a:avLst/>
          </a:prstGeom>
          <a:noFill/>
          <a:extLst>
            <a:ext uri="{909E8E84-426E-40DD-AFC4-6F175D3DCCD1}">
              <a14:hiddenFill xmlns:a14="http://schemas.microsoft.com/office/drawing/2010/main" xmlns="">
                <a:solidFill>
                  <a:srgbClr val="FFFFFF"/>
                </a:solidFill>
              </a14:hiddenFill>
            </a:ext>
          </a:extLst>
        </p:spPr>
      </p:pic>
      <p:sp>
        <p:nvSpPr>
          <p:cNvPr id="89" name="テキスト ボックス 88"/>
          <p:cNvSpPr txBox="1"/>
          <p:nvPr/>
        </p:nvSpPr>
        <p:spPr>
          <a:xfrm>
            <a:off x="6928230" y="3706244"/>
            <a:ext cx="760144" cy="276999"/>
          </a:xfrm>
          <a:prstGeom prst="rect">
            <a:avLst/>
          </a:prstGeom>
          <a:noFill/>
        </p:spPr>
        <p:txBody>
          <a:bodyPr wrap="none" rtlCol="0">
            <a:spAutoFit/>
          </a:bodyPr>
          <a:lstStyle/>
          <a:p>
            <a:r>
              <a:rPr kumimoji="1" lang="ja-JP" altLang="en-US" sz="1200" dirty="0" smtClean="0"/>
              <a:t>被験者</a:t>
            </a:r>
            <a:r>
              <a:rPr kumimoji="1" lang="en-US" altLang="ja-JP" sz="1200" dirty="0" smtClean="0"/>
              <a:t>A</a:t>
            </a:r>
            <a:endParaRPr kumimoji="1" lang="ja-JP" altLang="en-US" sz="1200" dirty="0"/>
          </a:p>
        </p:txBody>
      </p:sp>
      <p:sp>
        <p:nvSpPr>
          <p:cNvPr id="90" name="テキスト ボックス 89"/>
          <p:cNvSpPr txBox="1"/>
          <p:nvPr/>
        </p:nvSpPr>
        <p:spPr>
          <a:xfrm>
            <a:off x="7628280" y="3708868"/>
            <a:ext cx="734496" cy="276999"/>
          </a:xfrm>
          <a:prstGeom prst="rect">
            <a:avLst/>
          </a:prstGeom>
          <a:noFill/>
        </p:spPr>
        <p:txBody>
          <a:bodyPr wrap="none" rtlCol="0">
            <a:spAutoFit/>
          </a:bodyPr>
          <a:lstStyle/>
          <a:p>
            <a:r>
              <a:rPr kumimoji="1" lang="ja-JP" altLang="en-US" sz="1200" dirty="0" smtClean="0"/>
              <a:t>被験者</a:t>
            </a:r>
            <a:r>
              <a:rPr lang="en-US" altLang="ja-JP" sz="1200" dirty="0"/>
              <a:t>B</a:t>
            </a:r>
            <a:endParaRPr kumimoji="1" lang="ja-JP" altLang="en-US" sz="1200" dirty="0"/>
          </a:p>
        </p:txBody>
      </p:sp>
      <p:sp>
        <p:nvSpPr>
          <p:cNvPr id="91" name="テキスト ボックス 90"/>
          <p:cNvSpPr txBox="1"/>
          <p:nvPr/>
        </p:nvSpPr>
        <p:spPr>
          <a:xfrm>
            <a:off x="8337139" y="3708646"/>
            <a:ext cx="771365" cy="304699"/>
          </a:xfrm>
          <a:prstGeom prst="rect">
            <a:avLst/>
          </a:prstGeom>
          <a:noFill/>
        </p:spPr>
        <p:txBody>
          <a:bodyPr wrap="none" rtlCol="0">
            <a:spAutoFit/>
          </a:bodyPr>
          <a:lstStyle/>
          <a:p>
            <a:r>
              <a:rPr kumimoji="1" lang="ja-JP" altLang="en-US" sz="1200" dirty="0" smtClean="0"/>
              <a:t>被験者</a:t>
            </a:r>
            <a:r>
              <a:rPr lang="en-US" altLang="ja-JP" sz="1200" dirty="0"/>
              <a:t>C</a:t>
            </a:r>
            <a:endParaRPr kumimoji="1" lang="ja-JP" altLang="en-US" sz="1200" dirty="0"/>
          </a:p>
        </p:txBody>
      </p:sp>
      <p:cxnSp>
        <p:nvCxnSpPr>
          <p:cNvPr id="92" name="直線矢印コネクタ 91"/>
          <p:cNvCxnSpPr>
            <a:endCxn id="89" idx="2"/>
          </p:cNvCxnSpPr>
          <p:nvPr/>
        </p:nvCxnSpPr>
        <p:spPr>
          <a:xfrm flipH="1" flipV="1">
            <a:off x="7308302" y="3983243"/>
            <a:ext cx="380072" cy="8405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a:endCxn id="90" idx="2"/>
          </p:cNvCxnSpPr>
          <p:nvPr/>
        </p:nvCxnSpPr>
        <p:spPr>
          <a:xfrm flipV="1">
            <a:off x="7995528" y="3985867"/>
            <a:ext cx="0" cy="83792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a:endCxn id="91" idx="2"/>
          </p:cNvCxnSpPr>
          <p:nvPr/>
        </p:nvCxnSpPr>
        <p:spPr>
          <a:xfrm flipV="1">
            <a:off x="8337139" y="4013345"/>
            <a:ext cx="385683" cy="810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p:nvPr/>
        </p:nvCxnSpPr>
        <p:spPr>
          <a:xfrm>
            <a:off x="7227445" y="4041145"/>
            <a:ext cx="386823" cy="8280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p:nvPr/>
        </p:nvCxnSpPr>
        <p:spPr>
          <a:xfrm>
            <a:off x="7891443" y="4004917"/>
            <a:ext cx="0" cy="83792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flipH="1">
            <a:off x="8267650" y="4052542"/>
            <a:ext cx="357581" cy="7237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8" name="角丸四角形 1047"/>
          <p:cNvSpPr/>
          <p:nvPr/>
        </p:nvSpPr>
        <p:spPr>
          <a:xfrm>
            <a:off x="179512" y="908720"/>
            <a:ext cx="8543310" cy="81724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marL="285750" indent="-285750">
              <a:buFont typeface="Arial" panose="020B0604020202020204" pitchFamily="34" charset="0"/>
              <a:buChar char="•"/>
            </a:pPr>
            <a:r>
              <a:rPr lang="en-US" altLang="ja-JP" sz="1400" dirty="0" smtClean="0">
                <a:solidFill>
                  <a:schemeClr val="tx1"/>
                </a:solidFill>
              </a:rPr>
              <a:t>3</a:t>
            </a:r>
            <a:r>
              <a:rPr kumimoji="1" lang="ja-JP" altLang="en-US" sz="1400" dirty="0" smtClean="0">
                <a:solidFill>
                  <a:schemeClr val="tx1"/>
                </a:solidFill>
              </a:rPr>
              <a:t>人の被験者にウェアラブル機器を装着</a:t>
            </a:r>
            <a:r>
              <a:rPr lang="ja-JP" altLang="en-US" sz="1400" dirty="0">
                <a:solidFill>
                  <a:schemeClr val="tx1"/>
                </a:solidFill>
              </a:rPr>
              <a:t>し</a:t>
            </a:r>
            <a:r>
              <a:rPr kumimoji="1" lang="ja-JP" altLang="en-US" sz="1400" dirty="0" smtClean="0">
                <a:solidFill>
                  <a:schemeClr val="tx1"/>
                </a:solidFill>
              </a:rPr>
              <a:t>、浅草→スカイツリー→東京タワーの順番に</a:t>
            </a:r>
            <a:r>
              <a:rPr kumimoji="1" lang="en-US" altLang="ja-JP" sz="1400" dirty="0" smtClean="0">
                <a:solidFill>
                  <a:schemeClr val="tx1"/>
                </a:solidFill>
              </a:rPr>
              <a:t>1</a:t>
            </a:r>
            <a:r>
              <a:rPr kumimoji="1" lang="ja-JP" altLang="en-US" sz="1400" dirty="0" smtClean="0">
                <a:solidFill>
                  <a:schemeClr val="tx1"/>
                </a:solidFill>
              </a:rPr>
              <a:t>時間程度観光いただく</a:t>
            </a:r>
            <a:endParaRPr kumimoji="1" lang="en-US" altLang="ja-JP" sz="1400" dirty="0" smtClean="0">
              <a:solidFill>
                <a:schemeClr val="tx1"/>
              </a:solidFill>
            </a:endParaRPr>
          </a:p>
          <a:p>
            <a:pPr marL="285750" indent="-285750">
              <a:buFont typeface="Arial" panose="020B0604020202020204" pitchFamily="34" charset="0"/>
              <a:buChar char="•"/>
            </a:pPr>
            <a:r>
              <a:rPr lang="ja-JP" altLang="en-US" sz="1400" dirty="0" smtClean="0">
                <a:solidFill>
                  <a:schemeClr val="tx1"/>
                </a:solidFill>
              </a:rPr>
              <a:t>観光地間の移動はバスで行う（被験者への説明</a:t>
            </a:r>
            <a:r>
              <a:rPr lang="en-US" altLang="ja-JP" sz="1400" dirty="0" smtClean="0">
                <a:solidFill>
                  <a:schemeClr val="tx1"/>
                </a:solidFill>
              </a:rPr>
              <a:t>/</a:t>
            </a:r>
            <a:r>
              <a:rPr lang="ja-JP" altLang="en-US" sz="1400" dirty="0" smtClean="0">
                <a:solidFill>
                  <a:schemeClr val="tx1"/>
                </a:solidFill>
              </a:rPr>
              <a:t>集合場所、スタッフの待機場所としても活用）</a:t>
            </a:r>
            <a:endParaRPr lang="en-US" altLang="ja-JP" sz="1400" dirty="0" smtClean="0">
              <a:solidFill>
                <a:schemeClr val="tx1"/>
              </a:solidFill>
            </a:endParaRPr>
          </a:p>
        </p:txBody>
      </p:sp>
      <p:pic>
        <p:nvPicPr>
          <p:cNvPr id="99" name="Picture 2" descr="C:\Users\nakamura\AppData\Local\Temp\MC900431641.PNG"/>
          <p:cNvPicPr>
            <a:picLocks noChangeAspect="1" noChangeArrowheads="1"/>
          </p:cNvPicPr>
          <p:nvPr/>
        </p:nvPicPr>
        <p:blipFill>
          <a:blip r:embed="rId12" cstate="print">
            <a:extLst>
              <a:ext uri="{28A0092B-C50C-407E-A947-70E740481C1C}">
                <a14:useLocalDpi xmlns:a14="http://schemas.microsoft.com/office/drawing/2010/main" xmlns="" val="0"/>
              </a:ext>
            </a:extLst>
          </a:blip>
          <a:srcRect/>
          <a:stretch>
            <a:fillRect/>
          </a:stretch>
        </p:blipFill>
        <p:spPr bwMode="auto">
          <a:xfrm>
            <a:off x="1994499" y="5750534"/>
            <a:ext cx="397485" cy="397485"/>
          </a:xfrm>
          <a:prstGeom prst="rect">
            <a:avLst/>
          </a:prstGeom>
          <a:noFill/>
          <a:extLst>
            <a:ext uri="{909E8E84-426E-40DD-AFC4-6F175D3DCCD1}">
              <a14:hiddenFill xmlns:a14="http://schemas.microsoft.com/office/drawing/2010/main" xmlns="">
                <a:solidFill>
                  <a:srgbClr val="FFFFFF"/>
                </a:solidFill>
              </a14:hiddenFill>
            </a:ext>
          </a:extLst>
        </p:spPr>
      </p:pic>
      <p:pic>
        <p:nvPicPr>
          <p:cNvPr id="100" name="Picture 7" descr="C:\Users\1003\AppData\Local\Microsoft\Windows\Temporary Internet Files\Content.IE5\PR4ZLDNU\MC900431640[1].png"/>
          <p:cNvPicPr>
            <a:picLocks noChangeAspect="1" noChangeArrowheads="1"/>
          </p:cNvPicPr>
          <p:nvPr/>
        </p:nvPicPr>
        <p:blipFill>
          <a:blip r:embed="rId8" cstate="print"/>
          <a:srcRect/>
          <a:stretch>
            <a:fillRect/>
          </a:stretch>
        </p:blipFill>
        <p:spPr bwMode="auto">
          <a:xfrm flipH="1">
            <a:off x="1625607" y="5750534"/>
            <a:ext cx="368892" cy="397485"/>
          </a:xfrm>
          <a:prstGeom prst="rect">
            <a:avLst/>
          </a:prstGeom>
          <a:noFill/>
        </p:spPr>
      </p:pic>
      <p:sp>
        <p:nvSpPr>
          <p:cNvPr id="101" name="テキスト ボックス 100"/>
          <p:cNvSpPr txBox="1"/>
          <p:nvPr/>
        </p:nvSpPr>
        <p:spPr>
          <a:xfrm>
            <a:off x="1691680" y="6165304"/>
            <a:ext cx="646331" cy="276999"/>
          </a:xfrm>
          <a:prstGeom prst="rect">
            <a:avLst/>
          </a:prstGeom>
          <a:noFill/>
        </p:spPr>
        <p:txBody>
          <a:bodyPr wrap="none" rtlCol="0">
            <a:spAutoFit/>
          </a:bodyPr>
          <a:lstStyle/>
          <a:p>
            <a:r>
              <a:rPr kumimoji="1" lang="ja-JP" altLang="en-US" sz="1200" dirty="0" smtClean="0"/>
              <a:t>事務局</a:t>
            </a:r>
            <a:endParaRPr kumimoji="1" lang="ja-JP" altLang="en-US" sz="1200" dirty="0"/>
          </a:p>
        </p:txBody>
      </p:sp>
      <p:cxnSp>
        <p:nvCxnSpPr>
          <p:cNvPr id="102" name="直線矢印コネクタ 101"/>
          <p:cNvCxnSpPr/>
          <p:nvPr/>
        </p:nvCxnSpPr>
        <p:spPr>
          <a:xfrm flipH="1" flipV="1">
            <a:off x="1606852" y="5615881"/>
            <a:ext cx="84828" cy="1578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p:nvPr/>
        </p:nvCxnSpPr>
        <p:spPr>
          <a:xfrm flipH="1" flipV="1">
            <a:off x="1907704" y="5589240"/>
            <a:ext cx="84828" cy="1578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52" name="テキスト ボックス 1051"/>
          <p:cNvSpPr txBox="1"/>
          <p:nvPr/>
        </p:nvSpPr>
        <p:spPr>
          <a:xfrm>
            <a:off x="5004048" y="6525924"/>
            <a:ext cx="2852063" cy="215444"/>
          </a:xfrm>
          <a:prstGeom prst="rect">
            <a:avLst/>
          </a:prstGeom>
          <a:noFill/>
        </p:spPr>
        <p:txBody>
          <a:bodyPr wrap="none" rtlCol="0">
            <a:spAutoFit/>
          </a:bodyPr>
          <a:lstStyle/>
          <a:p>
            <a:r>
              <a:rPr kumimoji="1" lang="ja-JP" altLang="en-US" sz="800" dirty="0" smtClean="0"/>
              <a:t>画像</a:t>
            </a:r>
            <a:r>
              <a:rPr lang="ja-JP" altLang="en-US" sz="800" dirty="0"/>
              <a:t>引用</a:t>
            </a:r>
            <a:r>
              <a:rPr kumimoji="1" lang="ja-JP" altLang="en-US" sz="800" dirty="0" smtClean="0"/>
              <a:t>：</a:t>
            </a:r>
            <a:r>
              <a:rPr lang="en-US" altLang="ja-JP" sz="800" dirty="0"/>
              <a:t>『</a:t>
            </a:r>
            <a:r>
              <a:rPr lang="ja-JP" altLang="en-US" sz="800" dirty="0"/>
              <a:t>フリー百科事典　ウィキペディア日本語版</a:t>
            </a:r>
            <a:r>
              <a:rPr lang="en-US" altLang="ja-JP" sz="800" dirty="0"/>
              <a:t>』</a:t>
            </a:r>
            <a:endParaRPr kumimoji="1" lang="ja-JP" altLang="en-US" sz="800" dirty="0"/>
          </a:p>
        </p:txBody>
      </p:sp>
    </p:spTree>
    <p:extLst>
      <p:ext uri="{BB962C8B-B14F-4D97-AF65-F5344CB8AC3E}">
        <p14:creationId xmlns:p14="http://schemas.microsoft.com/office/powerpoint/2010/main" xmlns="" val="1032398557"/>
      </p:ext>
    </p:extLst>
  </p:cSld>
  <p:clrMapOvr>
    <a:masterClrMapping/>
  </p:clrMapOvr>
</p:sld>
</file>

<file path=ppt/theme/theme1.xml><?xml version="1.0" encoding="utf-8"?>
<a:theme xmlns:a="http://schemas.openxmlformats.org/drawingml/2006/main" name="Lawn">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丸ゴシック">
      <a:majorFont>
        <a:latin typeface="Century Gothic"/>
        <a:ea typeface="HG丸ｺﾞｼｯｸM-PRO"/>
        <a:cs typeface=""/>
      </a:majorFont>
      <a:minorFont>
        <a:latin typeface="Century Gothic"/>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Lawn</Template>
  <TotalTime>1095</TotalTime>
  <Words>910</Words>
  <Application>Microsoft Office PowerPoint</Application>
  <PresentationFormat>画面に合わせる (4:3)</PresentationFormat>
  <Paragraphs>110</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Lawn</vt:lpstr>
      <vt:lpstr>ウェアラブルを用いた 実証実験（案）について </vt:lpstr>
      <vt:lpstr>本日は</vt:lpstr>
      <vt:lpstr>【第1回委員会資料から再掲】 実証実験（案）について</vt:lpstr>
      <vt:lpstr>第一回委員会の議論について</vt:lpstr>
      <vt:lpstr>実証イメージ（案）</vt:lpstr>
      <vt:lpstr>（参考）実証の流れ（案）</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ウェアラブルによる 人流ビッグデータと観光について ご説明資料</dc:title>
  <dc:creator>原 麻里子</dc:creator>
  <cp:lastModifiedBy>owner</cp:lastModifiedBy>
  <cp:revision>77</cp:revision>
  <cp:lastPrinted>2015-07-17T06:23:02Z</cp:lastPrinted>
  <dcterms:created xsi:type="dcterms:W3CDTF">2015-04-16T06:09:46Z</dcterms:created>
  <dcterms:modified xsi:type="dcterms:W3CDTF">2015-07-20T12:08:20Z</dcterms:modified>
</cp:coreProperties>
</file>