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6" r:id="rId2"/>
    <p:sldId id="665" r:id="rId3"/>
    <p:sldId id="434" r:id="rId4"/>
    <p:sldId id="448" r:id="rId5"/>
    <p:sldId id="581" r:id="rId6"/>
    <p:sldId id="658" r:id="rId7"/>
    <p:sldId id="447" r:id="rId8"/>
    <p:sldId id="662" r:id="rId9"/>
    <p:sldId id="582" r:id="rId10"/>
    <p:sldId id="435" r:id="rId11"/>
    <p:sldId id="437" r:id="rId12"/>
    <p:sldId id="655" r:id="rId13"/>
    <p:sldId id="656" r:id="rId14"/>
    <p:sldId id="657" r:id="rId15"/>
    <p:sldId id="438" r:id="rId16"/>
    <p:sldId id="398" r:id="rId17"/>
    <p:sldId id="402" r:id="rId18"/>
    <p:sldId id="403" r:id="rId19"/>
    <p:sldId id="404" r:id="rId20"/>
    <p:sldId id="433" r:id="rId21"/>
    <p:sldId id="405" r:id="rId22"/>
    <p:sldId id="406" r:id="rId23"/>
    <p:sldId id="429" r:id="rId24"/>
    <p:sldId id="430" r:id="rId25"/>
    <p:sldId id="431" r:id="rId26"/>
    <p:sldId id="432" r:id="rId27"/>
    <p:sldId id="663" r:id="rId28"/>
    <p:sldId id="664" r:id="rId29"/>
    <p:sldId id="584" r:id="rId30"/>
    <p:sldId id="585" r:id="rId31"/>
    <p:sldId id="611" r:id="rId32"/>
    <p:sldId id="623" r:id="rId33"/>
    <p:sldId id="583" r:id="rId34"/>
    <p:sldId id="622" r:id="rId35"/>
    <p:sldId id="449" r:id="rId36"/>
    <p:sldId id="613" r:id="rId37"/>
    <p:sldId id="614" r:id="rId38"/>
    <p:sldId id="615" r:id="rId39"/>
    <p:sldId id="616" r:id="rId40"/>
    <p:sldId id="617" r:id="rId41"/>
    <p:sldId id="618" r:id="rId42"/>
    <p:sldId id="619" r:id="rId43"/>
    <p:sldId id="385" r:id="rId44"/>
    <p:sldId id="387" r:id="rId45"/>
    <p:sldId id="388" r:id="rId46"/>
    <p:sldId id="389" r:id="rId47"/>
    <p:sldId id="390" r:id="rId48"/>
    <p:sldId id="391" r:id="rId49"/>
    <p:sldId id="392" r:id="rId50"/>
    <p:sldId id="654" r:id="rId51"/>
    <p:sldId id="651" r:id="rId52"/>
    <p:sldId id="652" r:id="rId53"/>
    <p:sldId id="653" r:id="rId54"/>
    <p:sldId id="649" r:id="rId55"/>
    <p:sldId id="394" r:id="rId56"/>
    <p:sldId id="629" r:id="rId57"/>
    <p:sldId id="630" r:id="rId58"/>
    <p:sldId id="624" r:id="rId59"/>
    <p:sldId id="625" r:id="rId60"/>
    <p:sldId id="627" r:id="rId61"/>
    <p:sldId id="631" r:id="rId62"/>
    <p:sldId id="632" r:id="rId63"/>
    <p:sldId id="634" r:id="rId64"/>
    <p:sldId id="636" r:id="rId65"/>
    <p:sldId id="637" r:id="rId66"/>
    <p:sldId id="638" r:id="rId67"/>
    <p:sldId id="639" r:id="rId68"/>
    <p:sldId id="640" r:id="rId69"/>
    <p:sldId id="641" r:id="rId70"/>
    <p:sldId id="642" r:id="rId71"/>
    <p:sldId id="643" r:id="rId72"/>
    <p:sldId id="644" r:id="rId73"/>
    <p:sldId id="645" r:id="rId74"/>
    <p:sldId id="647" r:id="rId75"/>
    <p:sldId id="646" r:id="rId76"/>
    <p:sldId id="586" r:id="rId77"/>
    <p:sldId id="587" r:id="rId78"/>
    <p:sldId id="588" r:id="rId79"/>
    <p:sldId id="592" r:id="rId80"/>
    <p:sldId id="593" r:id="rId81"/>
    <p:sldId id="594" r:id="rId82"/>
    <p:sldId id="595" r:id="rId83"/>
    <p:sldId id="596" r:id="rId84"/>
    <p:sldId id="599" r:id="rId85"/>
    <p:sldId id="600" r:id="rId86"/>
    <p:sldId id="601" r:id="rId87"/>
    <p:sldId id="602" r:id="rId88"/>
    <p:sldId id="603" r:id="rId89"/>
    <p:sldId id="604" r:id="rId90"/>
    <p:sldId id="605" r:id="rId91"/>
    <p:sldId id="606" r:id="rId92"/>
    <p:sldId id="607" r:id="rId93"/>
    <p:sldId id="608" r:id="rId94"/>
    <p:sldId id="609" r:id="rId95"/>
    <p:sldId id="610" r:id="rId96"/>
    <p:sldId id="666" r:id="rId9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79" d="100"/>
          <a:sy n="79" d="100"/>
        </p:scale>
        <p:origin x="-918" y="-84"/>
      </p:cViewPr>
      <p:guideLst>
        <p:guide orient="horz" pos="2160"/>
        <p:guide pos="2880"/>
      </p:guideLst>
    </p:cSldViewPr>
  </p:slideViewPr>
  <p:notesTextViewPr>
    <p:cViewPr>
      <p:scale>
        <a:sx n="100" d="100"/>
        <a:sy n="100" d="100"/>
      </p:scale>
      <p:origin x="0" y="0"/>
    </p:cViewPr>
  </p:notesTextViewPr>
  <p:sorterViewPr>
    <p:cViewPr>
      <p:scale>
        <a:sx n="147" d="100"/>
        <a:sy n="147" d="100"/>
      </p:scale>
      <p:origin x="0" y="5439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0B50C-107A-4FD1-853D-C7D1D1233936}" type="datetimeFigureOut">
              <a:rPr kumimoji="1" lang="ja-JP" altLang="en-US" smtClean="0"/>
              <a:pPr/>
              <a:t>2015/6/29</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C2665-5896-42CB-BAE8-1193BA4D9D7D}" type="slidenum">
              <a:rPr kumimoji="1" lang="ja-JP" altLang="en-US" smtClean="0"/>
              <a:pPr/>
              <a:t>&lt;#&gt;</a:t>
            </a:fld>
            <a:endParaRPr kumimoji="1" lang="ja-JP" altLang="en-US"/>
          </a:p>
        </p:txBody>
      </p:sp>
    </p:spTree>
    <p:extLst>
      <p:ext uri="{BB962C8B-B14F-4D97-AF65-F5344CB8AC3E}">
        <p14:creationId xmlns:p14="http://schemas.microsoft.com/office/powerpoint/2010/main" xmlns="" val="574443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a:t>
            </a:fld>
            <a:endParaRPr kumimoji="1" lang="ja-JP" altLang="en-US"/>
          </a:p>
        </p:txBody>
      </p:sp>
    </p:spTree>
    <p:extLst>
      <p:ext uri="{BB962C8B-B14F-4D97-AF65-F5344CB8AC3E}">
        <p14:creationId xmlns:p14="http://schemas.microsoft.com/office/powerpoint/2010/main" xmlns="" val="1961177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10</a:t>
            </a:fld>
            <a:endParaRPr kumimoji="1" lang="ja-JP" altLang="en-US"/>
          </a:p>
        </p:txBody>
      </p:sp>
    </p:spTree>
    <p:extLst>
      <p:ext uri="{BB962C8B-B14F-4D97-AF65-F5344CB8AC3E}">
        <p14:creationId xmlns:p14="http://schemas.microsoft.com/office/powerpoint/2010/main" xmlns="" val="2105487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11</a:t>
            </a:fld>
            <a:endParaRPr kumimoji="1" lang="ja-JP" altLang="en-US"/>
          </a:p>
        </p:txBody>
      </p:sp>
    </p:spTree>
    <p:extLst>
      <p:ext uri="{BB962C8B-B14F-4D97-AF65-F5344CB8AC3E}">
        <p14:creationId xmlns:p14="http://schemas.microsoft.com/office/powerpoint/2010/main" xmlns="" val="429085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12</a:t>
            </a:fld>
            <a:endParaRPr kumimoji="1" lang="ja-JP" altLang="en-US"/>
          </a:p>
        </p:txBody>
      </p:sp>
    </p:spTree>
    <p:extLst>
      <p:ext uri="{BB962C8B-B14F-4D97-AF65-F5344CB8AC3E}">
        <p14:creationId xmlns:p14="http://schemas.microsoft.com/office/powerpoint/2010/main" xmlns="" val="371808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13</a:t>
            </a:fld>
            <a:endParaRPr kumimoji="1" lang="ja-JP" altLang="en-US"/>
          </a:p>
        </p:txBody>
      </p:sp>
    </p:spTree>
    <p:extLst>
      <p:ext uri="{BB962C8B-B14F-4D97-AF65-F5344CB8AC3E}">
        <p14:creationId xmlns:p14="http://schemas.microsoft.com/office/powerpoint/2010/main" xmlns="" val="202654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14</a:t>
            </a:fld>
            <a:endParaRPr kumimoji="1" lang="ja-JP" altLang="en-US"/>
          </a:p>
        </p:txBody>
      </p:sp>
    </p:spTree>
    <p:extLst>
      <p:ext uri="{BB962C8B-B14F-4D97-AF65-F5344CB8AC3E}">
        <p14:creationId xmlns:p14="http://schemas.microsoft.com/office/powerpoint/2010/main" xmlns="" val="3230852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15</a:t>
            </a:fld>
            <a:endParaRPr kumimoji="1" lang="ja-JP" altLang="en-US"/>
          </a:p>
        </p:txBody>
      </p:sp>
    </p:spTree>
    <p:extLst>
      <p:ext uri="{BB962C8B-B14F-4D97-AF65-F5344CB8AC3E}">
        <p14:creationId xmlns:p14="http://schemas.microsoft.com/office/powerpoint/2010/main" xmlns="" val="4126577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E3A3D4-F2F5-4E17-B624-0C39AC749410}" type="slidenum">
              <a:rPr kumimoji="1" lang="ja-JP" altLang="en-US" smtClean="0"/>
              <a:pPr/>
              <a:t>16</a:t>
            </a:fld>
            <a:endParaRPr kumimoji="1" lang="ja-JP" altLang="en-US"/>
          </a:p>
        </p:txBody>
      </p:sp>
    </p:spTree>
    <p:extLst>
      <p:ext uri="{BB962C8B-B14F-4D97-AF65-F5344CB8AC3E}">
        <p14:creationId xmlns:p14="http://schemas.microsoft.com/office/powerpoint/2010/main" xmlns="" val="3306975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965227B-DB8C-401C-AD2A-D0BB036DDB5D}" type="slidenum">
              <a:rPr kumimoji="1" lang="ja-JP" altLang="en-US" smtClean="0"/>
              <a:pPr/>
              <a:t>17</a:t>
            </a:fld>
            <a:endParaRPr kumimoji="1" lang="ja-JP" altLang="en-US"/>
          </a:p>
        </p:txBody>
      </p:sp>
    </p:spTree>
    <p:extLst>
      <p:ext uri="{BB962C8B-B14F-4D97-AF65-F5344CB8AC3E}">
        <p14:creationId xmlns:p14="http://schemas.microsoft.com/office/powerpoint/2010/main" xmlns="" val="1611926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18</a:t>
            </a:fld>
            <a:endParaRPr kumimoji="1" lang="ja-JP" altLang="en-US"/>
          </a:p>
        </p:txBody>
      </p:sp>
    </p:spTree>
    <p:extLst>
      <p:ext uri="{BB962C8B-B14F-4D97-AF65-F5344CB8AC3E}">
        <p14:creationId xmlns:p14="http://schemas.microsoft.com/office/powerpoint/2010/main" xmlns="" val="4105611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19</a:t>
            </a:fld>
            <a:endParaRPr kumimoji="1" lang="ja-JP" altLang="en-US"/>
          </a:p>
        </p:txBody>
      </p:sp>
    </p:spTree>
    <p:extLst>
      <p:ext uri="{BB962C8B-B14F-4D97-AF65-F5344CB8AC3E}">
        <p14:creationId xmlns:p14="http://schemas.microsoft.com/office/powerpoint/2010/main" xmlns="" val="116226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20</a:t>
            </a:fld>
            <a:endParaRPr kumimoji="1" lang="ja-JP" altLang="en-US"/>
          </a:p>
        </p:txBody>
      </p:sp>
    </p:spTree>
    <p:extLst>
      <p:ext uri="{BB962C8B-B14F-4D97-AF65-F5344CB8AC3E}">
        <p14:creationId xmlns:p14="http://schemas.microsoft.com/office/powerpoint/2010/main" xmlns="" val="4019197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965227B-DB8C-401C-AD2A-D0BB036DDB5D}" type="slidenum">
              <a:rPr kumimoji="1" lang="ja-JP" altLang="en-US" smtClean="0"/>
              <a:pPr/>
              <a:t>21</a:t>
            </a:fld>
            <a:endParaRPr kumimoji="1" lang="ja-JP" altLang="en-US"/>
          </a:p>
        </p:txBody>
      </p:sp>
    </p:spTree>
    <p:extLst>
      <p:ext uri="{BB962C8B-B14F-4D97-AF65-F5344CB8AC3E}">
        <p14:creationId xmlns:p14="http://schemas.microsoft.com/office/powerpoint/2010/main" xmlns="" val="2263749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965227B-DB8C-401C-AD2A-D0BB036DDB5D}" type="slidenum">
              <a:rPr kumimoji="1" lang="ja-JP" altLang="en-US" smtClean="0"/>
              <a:pPr/>
              <a:t>22</a:t>
            </a:fld>
            <a:endParaRPr kumimoji="1" lang="ja-JP" altLang="en-US"/>
          </a:p>
        </p:txBody>
      </p:sp>
    </p:spTree>
    <p:extLst>
      <p:ext uri="{BB962C8B-B14F-4D97-AF65-F5344CB8AC3E}">
        <p14:creationId xmlns:p14="http://schemas.microsoft.com/office/powerpoint/2010/main" xmlns="" val="4173761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C2206A1-D5F8-4F48-8445-AFDA8CA2BC11}" type="slidenum">
              <a:rPr kumimoji="1" lang="ja-JP" altLang="en-US" smtClean="0"/>
              <a:pPr/>
              <a:t>23</a:t>
            </a:fld>
            <a:endParaRPr kumimoji="1" lang="ja-JP" altLang="en-US"/>
          </a:p>
        </p:txBody>
      </p:sp>
    </p:spTree>
    <p:extLst>
      <p:ext uri="{BB962C8B-B14F-4D97-AF65-F5344CB8AC3E}">
        <p14:creationId xmlns:p14="http://schemas.microsoft.com/office/powerpoint/2010/main" xmlns="" val="227478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C2206A1-D5F8-4F48-8445-AFDA8CA2BC11}" type="slidenum">
              <a:rPr kumimoji="1" lang="ja-JP" altLang="en-US" smtClean="0"/>
              <a:pPr/>
              <a:t>24</a:t>
            </a:fld>
            <a:endParaRPr kumimoji="1" lang="ja-JP" altLang="en-US"/>
          </a:p>
        </p:txBody>
      </p:sp>
    </p:spTree>
    <p:extLst>
      <p:ext uri="{BB962C8B-B14F-4D97-AF65-F5344CB8AC3E}">
        <p14:creationId xmlns:p14="http://schemas.microsoft.com/office/powerpoint/2010/main" xmlns="" val="4252137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C2206A1-D5F8-4F48-8445-AFDA8CA2BC11}" type="slidenum">
              <a:rPr kumimoji="1" lang="ja-JP" altLang="en-US" smtClean="0"/>
              <a:pPr/>
              <a:t>25</a:t>
            </a:fld>
            <a:endParaRPr kumimoji="1" lang="ja-JP" altLang="en-US"/>
          </a:p>
        </p:txBody>
      </p:sp>
    </p:spTree>
    <p:extLst>
      <p:ext uri="{BB962C8B-B14F-4D97-AF65-F5344CB8AC3E}">
        <p14:creationId xmlns:p14="http://schemas.microsoft.com/office/powerpoint/2010/main" xmlns="" val="295952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C2206A1-D5F8-4F48-8445-AFDA8CA2BC11}" type="slidenum">
              <a:rPr kumimoji="1" lang="ja-JP" altLang="en-US" smtClean="0"/>
              <a:pPr/>
              <a:t>26</a:t>
            </a:fld>
            <a:endParaRPr kumimoji="1" lang="ja-JP" altLang="en-US"/>
          </a:p>
        </p:txBody>
      </p:sp>
    </p:spTree>
    <p:extLst>
      <p:ext uri="{BB962C8B-B14F-4D97-AF65-F5344CB8AC3E}">
        <p14:creationId xmlns:p14="http://schemas.microsoft.com/office/powerpoint/2010/main" xmlns="" val="4198488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27</a:t>
            </a:fld>
            <a:endParaRPr kumimoji="1" lang="ja-JP" altLang="en-US"/>
          </a:p>
        </p:txBody>
      </p:sp>
    </p:spTree>
    <p:extLst>
      <p:ext uri="{BB962C8B-B14F-4D97-AF65-F5344CB8AC3E}">
        <p14:creationId xmlns:p14="http://schemas.microsoft.com/office/powerpoint/2010/main" xmlns="" val="1626558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29</a:t>
            </a:fld>
            <a:endParaRPr kumimoji="1" lang="ja-JP" altLang="en-US"/>
          </a:p>
        </p:txBody>
      </p:sp>
    </p:spTree>
    <p:extLst>
      <p:ext uri="{BB962C8B-B14F-4D97-AF65-F5344CB8AC3E}">
        <p14:creationId xmlns:p14="http://schemas.microsoft.com/office/powerpoint/2010/main" xmlns="" val="3561020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3</a:t>
            </a:fld>
            <a:endParaRPr kumimoji="1" lang="ja-JP" altLang="en-US"/>
          </a:p>
        </p:txBody>
      </p:sp>
    </p:spTree>
    <p:extLst>
      <p:ext uri="{BB962C8B-B14F-4D97-AF65-F5344CB8AC3E}">
        <p14:creationId xmlns:p14="http://schemas.microsoft.com/office/powerpoint/2010/main" xmlns="" val="2465560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30</a:t>
            </a:fld>
            <a:endParaRPr kumimoji="1" lang="ja-JP" altLang="en-US"/>
          </a:p>
        </p:txBody>
      </p:sp>
    </p:spTree>
    <p:extLst>
      <p:ext uri="{BB962C8B-B14F-4D97-AF65-F5344CB8AC3E}">
        <p14:creationId xmlns:p14="http://schemas.microsoft.com/office/powerpoint/2010/main" xmlns="" val="2205783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965227B-DB8C-401C-AD2A-D0BB036DDB5D}" type="slidenum">
              <a:rPr kumimoji="1" lang="ja-JP" altLang="en-US" smtClean="0"/>
              <a:pPr/>
              <a:t>31</a:t>
            </a:fld>
            <a:endParaRPr kumimoji="1" lang="ja-JP" altLang="en-US"/>
          </a:p>
        </p:txBody>
      </p:sp>
    </p:spTree>
    <p:extLst>
      <p:ext uri="{BB962C8B-B14F-4D97-AF65-F5344CB8AC3E}">
        <p14:creationId xmlns:p14="http://schemas.microsoft.com/office/powerpoint/2010/main" xmlns="" val="1797261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32</a:t>
            </a:fld>
            <a:endParaRPr kumimoji="1" lang="ja-JP" altLang="en-US"/>
          </a:p>
        </p:txBody>
      </p:sp>
    </p:spTree>
    <p:extLst>
      <p:ext uri="{BB962C8B-B14F-4D97-AF65-F5344CB8AC3E}">
        <p14:creationId xmlns:p14="http://schemas.microsoft.com/office/powerpoint/2010/main" xmlns="" val="2698241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33</a:t>
            </a:fld>
            <a:endParaRPr kumimoji="1" lang="ja-JP" altLang="en-US"/>
          </a:p>
        </p:txBody>
      </p:sp>
    </p:spTree>
    <p:extLst>
      <p:ext uri="{BB962C8B-B14F-4D97-AF65-F5344CB8AC3E}">
        <p14:creationId xmlns:p14="http://schemas.microsoft.com/office/powerpoint/2010/main" xmlns="" val="4211239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965227B-DB8C-401C-AD2A-D0BB036DDB5D}" type="slidenum">
              <a:rPr kumimoji="1" lang="ja-JP" altLang="en-US" smtClean="0"/>
              <a:pPr/>
              <a:t>34</a:t>
            </a:fld>
            <a:endParaRPr kumimoji="1" lang="ja-JP" altLang="en-US"/>
          </a:p>
        </p:txBody>
      </p:sp>
    </p:spTree>
    <p:extLst>
      <p:ext uri="{BB962C8B-B14F-4D97-AF65-F5344CB8AC3E}">
        <p14:creationId xmlns:p14="http://schemas.microsoft.com/office/powerpoint/2010/main" xmlns="" val="31174826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35</a:t>
            </a:fld>
            <a:endParaRPr kumimoji="1" lang="ja-JP" altLang="en-US"/>
          </a:p>
        </p:txBody>
      </p:sp>
    </p:spTree>
    <p:extLst>
      <p:ext uri="{BB962C8B-B14F-4D97-AF65-F5344CB8AC3E}">
        <p14:creationId xmlns:p14="http://schemas.microsoft.com/office/powerpoint/2010/main" xmlns="" val="2804861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36</a:t>
            </a:fld>
            <a:endParaRPr kumimoji="1" lang="ja-JP" altLang="en-US"/>
          </a:p>
        </p:txBody>
      </p:sp>
    </p:spTree>
    <p:extLst>
      <p:ext uri="{BB962C8B-B14F-4D97-AF65-F5344CB8AC3E}">
        <p14:creationId xmlns:p14="http://schemas.microsoft.com/office/powerpoint/2010/main" xmlns="" val="37580122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37</a:t>
            </a:fld>
            <a:endParaRPr kumimoji="1" lang="ja-JP" altLang="en-US"/>
          </a:p>
        </p:txBody>
      </p:sp>
    </p:spTree>
    <p:extLst>
      <p:ext uri="{BB962C8B-B14F-4D97-AF65-F5344CB8AC3E}">
        <p14:creationId xmlns:p14="http://schemas.microsoft.com/office/powerpoint/2010/main" xmlns="" val="3397757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38</a:t>
            </a:fld>
            <a:endParaRPr kumimoji="1" lang="ja-JP" altLang="en-US"/>
          </a:p>
        </p:txBody>
      </p:sp>
    </p:spTree>
    <p:extLst>
      <p:ext uri="{BB962C8B-B14F-4D97-AF65-F5344CB8AC3E}">
        <p14:creationId xmlns:p14="http://schemas.microsoft.com/office/powerpoint/2010/main" xmlns="" val="260129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39</a:t>
            </a:fld>
            <a:endParaRPr kumimoji="1" lang="ja-JP" altLang="en-US"/>
          </a:p>
        </p:txBody>
      </p:sp>
    </p:spTree>
    <p:extLst>
      <p:ext uri="{BB962C8B-B14F-4D97-AF65-F5344CB8AC3E}">
        <p14:creationId xmlns:p14="http://schemas.microsoft.com/office/powerpoint/2010/main" xmlns="" val="191463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4</a:t>
            </a:fld>
            <a:endParaRPr kumimoji="1" lang="ja-JP" altLang="en-US"/>
          </a:p>
        </p:txBody>
      </p:sp>
    </p:spTree>
    <p:extLst>
      <p:ext uri="{BB962C8B-B14F-4D97-AF65-F5344CB8AC3E}">
        <p14:creationId xmlns:p14="http://schemas.microsoft.com/office/powerpoint/2010/main" xmlns="" val="3669974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40</a:t>
            </a:fld>
            <a:endParaRPr kumimoji="1" lang="ja-JP" altLang="en-US"/>
          </a:p>
        </p:txBody>
      </p:sp>
    </p:spTree>
    <p:extLst>
      <p:ext uri="{BB962C8B-B14F-4D97-AF65-F5344CB8AC3E}">
        <p14:creationId xmlns:p14="http://schemas.microsoft.com/office/powerpoint/2010/main" xmlns="" val="3620983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41</a:t>
            </a:fld>
            <a:endParaRPr kumimoji="1" lang="ja-JP" altLang="en-US"/>
          </a:p>
        </p:txBody>
      </p:sp>
    </p:spTree>
    <p:extLst>
      <p:ext uri="{BB962C8B-B14F-4D97-AF65-F5344CB8AC3E}">
        <p14:creationId xmlns:p14="http://schemas.microsoft.com/office/powerpoint/2010/main" xmlns="" val="6787379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42</a:t>
            </a:fld>
            <a:endParaRPr kumimoji="1" lang="ja-JP" altLang="en-US"/>
          </a:p>
        </p:txBody>
      </p:sp>
    </p:spTree>
    <p:extLst>
      <p:ext uri="{BB962C8B-B14F-4D97-AF65-F5344CB8AC3E}">
        <p14:creationId xmlns:p14="http://schemas.microsoft.com/office/powerpoint/2010/main" xmlns="" val="26087019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A73DE-F0BD-4391-8DEE-6180012FD389}" type="slidenum">
              <a:rPr kumimoji="1" lang="ja-JP" altLang="en-US" smtClean="0"/>
              <a:pPr/>
              <a:t>43</a:t>
            </a:fld>
            <a:endParaRPr kumimoji="1" lang="ja-JP" altLang="en-US"/>
          </a:p>
        </p:txBody>
      </p:sp>
    </p:spTree>
    <p:extLst>
      <p:ext uri="{BB962C8B-B14F-4D97-AF65-F5344CB8AC3E}">
        <p14:creationId xmlns:p14="http://schemas.microsoft.com/office/powerpoint/2010/main" xmlns="" val="17107443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A73DE-F0BD-4391-8DEE-6180012FD389}" type="slidenum">
              <a:rPr kumimoji="1" lang="ja-JP" altLang="en-US" smtClean="0"/>
              <a:pPr/>
              <a:t>44</a:t>
            </a:fld>
            <a:endParaRPr kumimoji="1" lang="ja-JP" altLang="en-US"/>
          </a:p>
        </p:txBody>
      </p:sp>
    </p:spTree>
    <p:extLst>
      <p:ext uri="{BB962C8B-B14F-4D97-AF65-F5344CB8AC3E}">
        <p14:creationId xmlns:p14="http://schemas.microsoft.com/office/powerpoint/2010/main" xmlns="" val="24613999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A73DE-F0BD-4391-8DEE-6180012FD389}" type="slidenum">
              <a:rPr kumimoji="1" lang="ja-JP" altLang="en-US" smtClean="0"/>
              <a:pPr/>
              <a:t>45</a:t>
            </a:fld>
            <a:endParaRPr kumimoji="1" lang="ja-JP" altLang="en-US"/>
          </a:p>
        </p:txBody>
      </p:sp>
    </p:spTree>
    <p:extLst>
      <p:ext uri="{BB962C8B-B14F-4D97-AF65-F5344CB8AC3E}">
        <p14:creationId xmlns:p14="http://schemas.microsoft.com/office/powerpoint/2010/main" xmlns="" val="32117685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A73DE-F0BD-4391-8DEE-6180012FD389}" type="slidenum">
              <a:rPr kumimoji="1" lang="ja-JP" altLang="en-US" smtClean="0"/>
              <a:pPr/>
              <a:t>46</a:t>
            </a:fld>
            <a:endParaRPr kumimoji="1" lang="ja-JP" altLang="en-US"/>
          </a:p>
        </p:txBody>
      </p:sp>
    </p:spTree>
    <p:extLst>
      <p:ext uri="{BB962C8B-B14F-4D97-AF65-F5344CB8AC3E}">
        <p14:creationId xmlns:p14="http://schemas.microsoft.com/office/powerpoint/2010/main" xmlns="" val="2375661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A73DE-F0BD-4391-8DEE-6180012FD389}" type="slidenum">
              <a:rPr kumimoji="1" lang="ja-JP" altLang="en-US" smtClean="0"/>
              <a:pPr/>
              <a:t>47</a:t>
            </a:fld>
            <a:endParaRPr kumimoji="1" lang="ja-JP" altLang="en-US"/>
          </a:p>
        </p:txBody>
      </p:sp>
    </p:spTree>
    <p:extLst>
      <p:ext uri="{BB962C8B-B14F-4D97-AF65-F5344CB8AC3E}">
        <p14:creationId xmlns:p14="http://schemas.microsoft.com/office/powerpoint/2010/main" xmlns="" val="10595077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A73DE-F0BD-4391-8DEE-6180012FD389}" type="slidenum">
              <a:rPr kumimoji="1" lang="ja-JP" altLang="en-US" smtClean="0"/>
              <a:pPr/>
              <a:t>48</a:t>
            </a:fld>
            <a:endParaRPr kumimoji="1" lang="ja-JP" altLang="en-US"/>
          </a:p>
        </p:txBody>
      </p:sp>
    </p:spTree>
    <p:extLst>
      <p:ext uri="{BB962C8B-B14F-4D97-AF65-F5344CB8AC3E}">
        <p14:creationId xmlns:p14="http://schemas.microsoft.com/office/powerpoint/2010/main" xmlns="" val="17312251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A73DE-F0BD-4391-8DEE-6180012FD389}" type="slidenum">
              <a:rPr kumimoji="1" lang="ja-JP" altLang="en-US" smtClean="0"/>
              <a:pPr/>
              <a:t>49</a:t>
            </a:fld>
            <a:endParaRPr kumimoji="1" lang="ja-JP" altLang="en-US"/>
          </a:p>
        </p:txBody>
      </p:sp>
    </p:spTree>
    <p:extLst>
      <p:ext uri="{BB962C8B-B14F-4D97-AF65-F5344CB8AC3E}">
        <p14:creationId xmlns:p14="http://schemas.microsoft.com/office/powerpoint/2010/main" xmlns="" val="3584647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965227B-DB8C-401C-AD2A-D0BB036DDB5D}" type="slidenum">
              <a:rPr kumimoji="1" lang="ja-JP" altLang="en-US" smtClean="0"/>
              <a:pPr/>
              <a:t>5</a:t>
            </a:fld>
            <a:endParaRPr kumimoji="1" lang="ja-JP" altLang="en-US"/>
          </a:p>
        </p:txBody>
      </p:sp>
    </p:spTree>
    <p:extLst>
      <p:ext uri="{BB962C8B-B14F-4D97-AF65-F5344CB8AC3E}">
        <p14:creationId xmlns:p14="http://schemas.microsoft.com/office/powerpoint/2010/main" xmlns="" val="25869268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50</a:t>
            </a:fld>
            <a:endParaRPr kumimoji="1" lang="ja-JP" altLang="en-US"/>
          </a:p>
        </p:txBody>
      </p:sp>
    </p:spTree>
    <p:extLst>
      <p:ext uri="{BB962C8B-B14F-4D97-AF65-F5344CB8AC3E}">
        <p14:creationId xmlns:p14="http://schemas.microsoft.com/office/powerpoint/2010/main" xmlns="" val="26008173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51</a:t>
            </a:fld>
            <a:endParaRPr kumimoji="1" lang="ja-JP" altLang="en-US"/>
          </a:p>
        </p:txBody>
      </p:sp>
    </p:spTree>
    <p:extLst>
      <p:ext uri="{BB962C8B-B14F-4D97-AF65-F5344CB8AC3E}">
        <p14:creationId xmlns:p14="http://schemas.microsoft.com/office/powerpoint/2010/main" xmlns="" val="30240697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52</a:t>
            </a:fld>
            <a:endParaRPr kumimoji="1" lang="ja-JP" altLang="en-US"/>
          </a:p>
        </p:txBody>
      </p:sp>
    </p:spTree>
    <p:extLst>
      <p:ext uri="{BB962C8B-B14F-4D97-AF65-F5344CB8AC3E}">
        <p14:creationId xmlns:p14="http://schemas.microsoft.com/office/powerpoint/2010/main" xmlns="" val="33990025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53</a:t>
            </a:fld>
            <a:endParaRPr kumimoji="1" lang="ja-JP" altLang="en-US"/>
          </a:p>
        </p:txBody>
      </p:sp>
    </p:spTree>
    <p:extLst>
      <p:ext uri="{BB962C8B-B14F-4D97-AF65-F5344CB8AC3E}">
        <p14:creationId xmlns:p14="http://schemas.microsoft.com/office/powerpoint/2010/main" xmlns="" val="7174797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54</a:t>
            </a:fld>
            <a:endParaRPr kumimoji="1" lang="ja-JP" altLang="en-US"/>
          </a:p>
        </p:txBody>
      </p:sp>
    </p:spTree>
    <p:extLst>
      <p:ext uri="{BB962C8B-B14F-4D97-AF65-F5344CB8AC3E}">
        <p14:creationId xmlns:p14="http://schemas.microsoft.com/office/powerpoint/2010/main" xmlns="" val="28445696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A73DE-F0BD-4391-8DEE-6180012FD389}" type="slidenum">
              <a:rPr kumimoji="1" lang="ja-JP" altLang="en-US" smtClean="0"/>
              <a:pPr/>
              <a:t>55</a:t>
            </a:fld>
            <a:endParaRPr kumimoji="1" lang="ja-JP" altLang="en-US"/>
          </a:p>
        </p:txBody>
      </p:sp>
    </p:spTree>
    <p:extLst>
      <p:ext uri="{BB962C8B-B14F-4D97-AF65-F5344CB8AC3E}">
        <p14:creationId xmlns:p14="http://schemas.microsoft.com/office/powerpoint/2010/main" xmlns="" val="2632229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56</a:t>
            </a:fld>
            <a:endParaRPr kumimoji="1" lang="ja-JP" altLang="en-US"/>
          </a:p>
        </p:txBody>
      </p:sp>
    </p:spTree>
    <p:extLst>
      <p:ext uri="{BB962C8B-B14F-4D97-AF65-F5344CB8AC3E}">
        <p14:creationId xmlns:p14="http://schemas.microsoft.com/office/powerpoint/2010/main" xmlns="" val="7392128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57</a:t>
            </a:fld>
            <a:endParaRPr kumimoji="1" lang="ja-JP" altLang="en-US"/>
          </a:p>
        </p:txBody>
      </p:sp>
    </p:spTree>
    <p:extLst>
      <p:ext uri="{BB962C8B-B14F-4D97-AF65-F5344CB8AC3E}">
        <p14:creationId xmlns:p14="http://schemas.microsoft.com/office/powerpoint/2010/main" xmlns="" val="16570261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026557D-6EC0-481F-8F2A-EC25D0064583}" type="slidenum">
              <a:rPr kumimoji="1" lang="ja-JP" altLang="en-US" smtClean="0"/>
              <a:pPr/>
              <a:t>58</a:t>
            </a:fld>
            <a:endParaRPr kumimoji="1" lang="ja-JP" altLang="en-US"/>
          </a:p>
        </p:txBody>
      </p:sp>
    </p:spTree>
    <p:extLst>
      <p:ext uri="{BB962C8B-B14F-4D97-AF65-F5344CB8AC3E}">
        <p14:creationId xmlns:p14="http://schemas.microsoft.com/office/powerpoint/2010/main" xmlns="" val="42104960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59</a:t>
            </a:fld>
            <a:endParaRPr kumimoji="1" lang="ja-JP" altLang="en-US"/>
          </a:p>
        </p:txBody>
      </p:sp>
    </p:spTree>
    <p:extLst>
      <p:ext uri="{BB962C8B-B14F-4D97-AF65-F5344CB8AC3E}">
        <p14:creationId xmlns:p14="http://schemas.microsoft.com/office/powerpoint/2010/main" xmlns="" val="1045499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6</a:t>
            </a:fld>
            <a:endParaRPr kumimoji="1" lang="ja-JP" altLang="en-US"/>
          </a:p>
        </p:txBody>
      </p:sp>
    </p:spTree>
    <p:extLst>
      <p:ext uri="{BB962C8B-B14F-4D97-AF65-F5344CB8AC3E}">
        <p14:creationId xmlns:p14="http://schemas.microsoft.com/office/powerpoint/2010/main" xmlns="" val="25220326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60</a:t>
            </a:fld>
            <a:endParaRPr kumimoji="1" lang="ja-JP" altLang="en-US"/>
          </a:p>
        </p:txBody>
      </p:sp>
    </p:spTree>
    <p:extLst>
      <p:ext uri="{BB962C8B-B14F-4D97-AF65-F5344CB8AC3E}">
        <p14:creationId xmlns:p14="http://schemas.microsoft.com/office/powerpoint/2010/main" xmlns="" val="4120294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965227B-DB8C-401C-AD2A-D0BB036DDB5D}" type="slidenum">
              <a:rPr kumimoji="1" lang="ja-JP" altLang="en-US" smtClean="0"/>
              <a:pPr/>
              <a:t>61</a:t>
            </a:fld>
            <a:endParaRPr kumimoji="1" lang="ja-JP" altLang="en-US"/>
          </a:p>
        </p:txBody>
      </p:sp>
    </p:spTree>
    <p:extLst>
      <p:ext uri="{BB962C8B-B14F-4D97-AF65-F5344CB8AC3E}">
        <p14:creationId xmlns:p14="http://schemas.microsoft.com/office/powerpoint/2010/main" xmlns="" val="39930738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A73DE-F0BD-4391-8DEE-6180012FD389}" type="slidenum">
              <a:rPr kumimoji="1" lang="ja-JP" altLang="en-US" smtClean="0"/>
              <a:pPr/>
              <a:t>62</a:t>
            </a:fld>
            <a:endParaRPr kumimoji="1" lang="ja-JP" altLang="en-US"/>
          </a:p>
        </p:txBody>
      </p:sp>
    </p:spTree>
    <p:extLst>
      <p:ext uri="{BB962C8B-B14F-4D97-AF65-F5344CB8AC3E}">
        <p14:creationId xmlns:p14="http://schemas.microsoft.com/office/powerpoint/2010/main" xmlns="" val="32316621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63</a:t>
            </a:fld>
            <a:endParaRPr kumimoji="1" lang="ja-JP" altLang="en-US"/>
          </a:p>
        </p:txBody>
      </p:sp>
    </p:spTree>
    <p:extLst>
      <p:ext uri="{BB962C8B-B14F-4D97-AF65-F5344CB8AC3E}">
        <p14:creationId xmlns:p14="http://schemas.microsoft.com/office/powerpoint/2010/main" xmlns="" val="41967031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64</a:t>
            </a:fld>
            <a:endParaRPr kumimoji="1" lang="ja-JP" altLang="en-US"/>
          </a:p>
        </p:txBody>
      </p:sp>
    </p:spTree>
    <p:extLst>
      <p:ext uri="{BB962C8B-B14F-4D97-AF65-F5344CB8AC3E}">
        <p14:creationId xmlns:p14="http://schemas.microsoft.com/office/powerpoint/2010/main" xmlns="" val="2658401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65</a:t>
            </a:fld>
            <a:endParaRPr kumimoji="1" lang="ja-JP" altLang="en-US"/>
          </a:p>
        </p:txBody>
      </p:sp>
    </p:spTree>
    <p:extLst>
      <p:ext uri="{BB962C8B-B14F-4D97-AF65-F5344CB8AC3E}">
        <p14:creationId xmlns:p14="http://schemas.microsoft.com/office/powerpoint/2010/main" xmlns="" val="3688177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66</a:t>
            </a:fld>
            <a:endParaRPr kumimoji="1" lang="ja-JP" altLang="en-US"/>
          </a:p>
        </p:txBody>
      </p:sp>
    </p:spTree>
    <p:extLst>
      <p:ext uri="{BB962C8B-B14F-4D97-AF65-F5344CB8AC3E}">
        <p14:creationId xmlns:p14="http://schemas.microsoft.com/office/powerpoint/2010/main" xmlns="" val="1141282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67</a:t>
            </a:fld>
            <a:endParaRPr kumimoji="1" lang="ja-JP" altLang="en-US"/>
          </a:p>
        </p:txBody>
      </p:sp>
    </p:spTree>
    <p:extLst>
      <p:ext uri="{BB962C8B-B14F-4D97-AF65-F5344CB8AC3E}">
        <p14:creationId xmlns:p14="http://schemas.microsoft.com/office/powerpoint/2010/main" xmlns="" val="35540493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68</a:t>
            </a:fld>
            <a:endParaRPr kumimoji="1" lang="ja-JP" altLang="en-US"/>
          </a:p>
        </p:txBody>
      </p:sp>
    </p:spTree>
    <p:extLst>
      <p:ext uri="{BB962C8B-B14F-4D97-AF65-F5344CB8AC3E}">
        <p14:creationId xmlns:p14="http://schemas.microsoft.com/office/powerpoint/2010/main" xmlns="" val="19390647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69</a:t>
            </a:fld>
            <a:endParaRPr kumimoji="1" lang="ja-JP" altLang="en-US"/>
          </a:p>
        </p:txBody>
      </p:sp>
    </p:spTree>
    <p:extLst>
      <p:ext uri="{BB962C8B-B14F-4D97-AF65-F5344CB8AC3E}">
        <p14:creationId xmlns:p14="http://schemas.microsoft.com/office/powerpoint/2010/main" xmlns="" val="3402335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7</a:t>
            </a:fld>
            <a:endParaRPr kumimoji="1" lang="ja-JP" altLang="en-US"/>
          </a:p>
        </p:txBody>
      </p:sp>
    </p:spTree>
    <p:extLst>
      <p:ext uri="{BB962C8B-B14F-4D97-AF65-F5344CB8AC3E}">
        <p14:creationId xmlns:p14="http://schemas.microsoft.com/office/powerpoint/2010/main" xmlns="" val="26354886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70</a:t>
            </a:fld>
            <a:endParaRPr kumimoji="1" lang="ja-JP" altLang="en-US"/>
          </a:p>
        </p:txBody>
      </p:sp>
    </p:spTree>
    <p:extLst>
      <p:ext uri="{BB962C8B-B14F-4D97-AF65-F5344CB8AC3E}">
        <p14:creationId xmlns:p14="http://schemas.microsoft.com/office/powerpoint/2010/main" xmlns="" val="40191895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71</a:t>
            </a:fld>
            <a:endParaRPr kumimoji="1" lang="ja-JP" altLang="en-US"/>
          </a:p>
        </p:txBody>
      </p:sp>
    </p:spTree>
    <p:extLst>
      <p:ext uri="{BB962C8B-B14F-4D97-AF65-F5344CB8AC3E}">
        <p14:creationId xmlns:p14="http://schemas.microsoft.com/office/powerpoint/2010/main" xmlns="" val="40054627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72</a:t>
            </a:fld>
            <a:endParaRPr kumimoji="1" lang="ja-JP" altLang="en-US"/>
          </a:p>
        </p:txBody>
      </p:sp>
    </p:spTree>
    <p:extLst>
      <p:ext uri="{BB962C8B-B14F-4D97-AF65-F5344CB8AC3E}">
        <p14:creationId xmlns:p14="http://schemas.microsoft.com/office/powerpoint/2010/main" xmlns="" val="12029769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73</a:t>
            </a:fld>
            <a:endParaRPr kumimoji="1" lang="ja-JP" altLang="en-US"/>
          </a:p>
        </p:txBody>
      </p:sp>
    </p:spTree>
    <p:extLst>
      <p:ext uri="{BB962C8B-B14F-4D97-AF65-F5344CB8AC3E}">
        <p14:creationId xmlns:p14="http://schemas.microsoft.com/office/powerpoint/2010/main" xmlns="" val="19424072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74</a:t>
            </a:fld>
            <a:endParaRPr kumimoji="1" lang="ja-JP" altLang="en-US"/>
          </a:p>
        </p:txBody>
      </p:sp>
    </p:spTree>
    <p:extLst>
      <p:ext uri="{BB962C8B-B14F-4D97-AF65-F5344CB8AC3E}">
        <p14:creationId xmlns:p14="http://schemas.microsoft.com/office/powerpoint/2010/main" xmlns="" val="13273711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75</a:t>
            </a:fld>
            <a:endParaRPr kumimoji="1" lang="ja-JP" altLang="en-US"/>
          </a:p>
        </p:txBody>
      </p:sp>
    </p:spTree>
    <p:extLst>
      <p:ext uri="{BB962C8B-B14F-4D97-AF65-F5344CB8AC3E}">
        <p14:creationId xmlns:p14="http://schemas.microsoft.com/office/powerpoint/2010/main" xmlns="" val="27379546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40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6304D1-8EC9-494F-88E5-10872B2AA4A6}" type="slidenum">
              <a:rPr lang="ja-JP" altLang="en-US" smtClean="0">
                <a:ea typeface="ＭＳ Ｐゴシック" pitchFamily="50" charset="-128"/>
              </a:rPr>
              <a:pPr/>
              <a:t>76</a:t>
            </a:fld>
            <a:endParaRPr lang="ja-JP" altLang="en-US" smtClean="0">
              <a:ea typeface="ＭＳ Ｐゴシック" pitchFamily="50" charset="-128"/>
            </a:endParaRPr>
          </a:p>
        </p:txBody>
      </p:sp>
    </p:spTree>
    <p:extLst>
      <p:ext uri="{BB962C8B-B14F-4D97-AF65-F5344CB8AC3E}">
        <p14:creationId xmlns:p14="http://schemas.microsoft.com/office/powerpoint/2010/main" xmlns="" val="40321882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77</a:t>
            </a:fld>
            <a:endParaRPr kumimoji="1" lang="ja-JP" altLang="en-US"/>
          </a:p>
        </p:txBody>
      </p:sp>
    </p:spTree>
    <p:extLst>
      <p:ext uri="{BB962C8B-B14F-4D97-AF65-F5344CB8AC3E}">
        <p14:creationId xmlns:p14="http://schemas.microsoft.com/office/powerpoint/2010/main" xmlns="" val="39217168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8148002-6A14-4F14-A243-B07B19132D76}" type="slidenum">
              <a:rPr kumimoji="1" lang="ja-JP" altLang="en-US" smtClean="0"/>
              <a:pPr/>
              <a:t>78</a:t>
            </a:fld>
            <a:endParaRPr kumimoji="1" lang="ja-JP" altLang="en-US"/>
          </a:p>
        </p:txBody>
      </p:sp>
    </p:spTree>
    <p:extLst>
      <p:ext uri="{BB962C8B-B14F-4D97-AF65-F5344CB8AC3E}">
        <p14:creationId xmlns:p14="http://schemas.microsoft.com/office/powerpoint/2010/main" xmlns="" val="30873875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79</a:t>
            </a:fld>
            <a:endParaRPr kumimoji="1" lang="ja-JP" altLang="en-US"/>
          </a:p>
        </p:txBody>
      </p:sp>
    </p:spTree>
    <p:extLst>
      <p:ext uri="{BB962C8B-B14F-4D97-AF65-F5344CB8AC3E}">
        <p14:creationId xmlns:p14="http://schemas.microsoft.com/office/powerpoint/2010/main" xmlns="" val="2067490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8</a:t>
            </a:fld>
            <a:endParaRPr kumimoji="1" lang="ja-JP" altLang="en-US"/>
          </a:p>
        </p:txBody>
      </p:sp>
    </p:spTree>
    <p:extLst>
      <p:ext uri="{BB962C8B-B14F-4D97-AF65-F5344CB8AC3E}">
        <p14:creationId xmlns:p14="http://schemas.microsoft.com/office/powerpoint/2010/main" xmlns="" val="22318513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80</a:t>
            </a:fld>
            <a:endParaRPr kumimoji="1" lang="ja-JP" altLang="en-US"/>
          </a:p>
        </p:txBody>
      </p:sp>
    </p:spTree>
    <p:extLst>
      <p:ext uri="{BB962C8B-B14F-4D97-AF65-F5344CB8AC3E}">
        <p14:creationId xmlns:p14="http://schemas.microsoft.com/office/powerpoint/2010/main" xmlns="" val="4627809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547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AF75E23-51CB-4D9D-B01D-B667875E5A53}" type="slidenum">
              <a:rPr lang="ja-JP" altLang="en-US"/>
              <a:pPr eaLnBrk="1" hangingPunct="1"/>
              <a:t>81</a:t>
            </a:fld>
            <a:endParaRPr lang="ja-JP" altLang="en-US"/>
          </a:p>
        </p:txBody>
      </p:sp>
    </p:spTree>
    <p:extLst>
      <p:ext uri="{BB962C8B-B14F-4D97-AF65-F5344CB8AC3E}">
        <p14:creationId xmlns:p14="http://schemas.microsoft.com/office/powerpoint/2010/main" xmlns="" val="37356292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650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767DF43-39E4-4E8B-8A1C-185752A39E82}" type="slidenum">
              <a:rPr lang="ja-JP" altLang="en-US"/>
              <a:pPr eaLnBrk="1" hangingPunct="1"/>
              <a:t>82</a:t>
            </a:fld>
            <a:endParaRPr lang="ja-JP" altLang="en-US"/>
          </a:p>
        </p:txBody>
      </p:sp>
    </p:spTree>
    <p:extLst>
      <p:ext uri="{BB962C8B-B14F-4D97-AF65-F5344CB8AC3E}">
        <p14:creationId xmlns:p14="http://schemas.microsoft.com/office/powerpoint/2010/main" xmlns="" val="28086884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752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787DDCD-93B0-4E6C-862E-0A4537BF42B6}" type="slidenum">
              <a:rPr lang="ja-JP" altLang="en-US"/>
              <a:pPr eaLnBrk="1" hangingPunct="1"/>
              <a:t>83</a:t>
            </a:fld>
            <a:endParaRPr lang="ja-JP" altLang="en-US"/>
          </a:p>
        </p:txBody>
      </p:sp>
    </p:spTree>
    <p:extLst>
      <p:ext uri="{BB962C8B-B14F-4D97-AF65-F5344CB8AC3E}">
        <p14:creationId xmlns:p14="http://schemas.microsoft.com/office/powerpoint/2010/main" xmlns="" val="4416679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EA2BAF0-73E9-45C2-80A3-38FD8E4953FB}" type="slidenum">
              <a:rPr kumimoji="1" lang="ja-JP" altLang="en-US" smtClean="0"/>
              <a:pPr/>
              <a:t>84</a:t>
            </a:fld>
            <a:endParaRPr kumimoji="1" lang="ja-JP" altLang="en-US"/>
          </a:p>
        </p:txBody>
      </p:sp>
    </p:spTree>
    <p:extLst>
      <p:ext uri="{BB962C8B-B14F-4D97-AF65-F5344CB8AC3E}">
        <p14:creationId xmlns:p14="http://schemas.microsoft.com/office/powerpoint/2010/main" xmlns="" val="42250637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85</a:t>
            </a:fld>
            <a:endParaRPr kumimoji="1" lang="ja-JP" altLang="en-US"/>
          </a:p>
        </p:txBody>
      </p:sp>
    </p:spTree>
    <p:extLst>
      <p:ext uri="{BB962C8B-B14F-4D97-AF65-F5344CB8AC3E}">
        <p14:creationId xmlns:p14="http://schemas.microsoft.com/office/powerpoint/2010/main" xmlns="" val="40527438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86</a:t>
            </a:fld>
            <a:endParaRPr kumimoji="1" lang="ja-JP" altLang="en-US"/>
          </a:p>
        </p:txBody>
      </p:sp>
    </p:spTree>
    <p:extLst>
      <p:ext uri="{BB962C8B-B14F-4D97-AF65-F5344CB8AC3E}">
        <p14:creationId xmlns:p14="http://schemas.microsoft.com/office/powerpoint/2010/main" xmlns="" val="14444403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EA2BAF0-73E9-45C2-80A3-38FD8E4953FB}" type="slidenum">
              <a:rPr kumimoji="1" lang="ja-JP" altLang="en-US" smtClean="0"/>
              <a:pPr/>
              <a:t>87</a:t>
            </a:fld>
            <a:endParaRPr kumimoji="1" lang="ja-JP" altLang="en-US"/>
          </a:p>
        </p:txBody>
      </p:sp>
    </p:spTree>
    <p:extLst>
      <p:ext uri="{BB962C8B-B14F-4D97-AF65-F5344CB8AC3E}">
        <p14:creationId xmlns:p14="http://schemas.microsoft.com/office/powerpoint/2010/main" xmlns="" val="17491970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39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839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76331C-F1B3-4E6F-92C7-F5A05CC1EFCB}" type="slidenum">
              <a:rPr lang="ja-JP" altLang="en-US" smtClean="0"/>
              <a:pPr/>
              <a:t>88</a:t>
            </a:fld>
            <a:endParaRPr lang="ja-JP" altLang="en-US" smtClean="0"/>
          </a:p>
        </p:txBody>
      </p:sp>
    </p:spTree>
    <p:extLst>
      <p:ext uri="{BB962C8B-B14F-4D97-AF65-F5344CB8AC3E}">
        <p14:creationId xmlns:p14="http://schemas.microsoft.com/office/powerpoint/2010/main" xmlns="" val="10739681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2292"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CBC45BE-5BAB-424A-A541-56CC4CB759BA}" type="slidenum">
              <a:rPr lang="ja-JP" altLang="en-US"/>
              <a:pPr/>
              <a:t>89</a:t>
            </a:fld>
            <a:endParaRPr lang="ja-JP" altLang="en-US"/>
          </a:p>
        </p:txBody>
      </p:sp>
    </p:spTree>
    <p:extLst>
      <p:ext uri="{BB962C8B-B14F-4D97-AF65-F5344CB8AC3E}">
        <p14:creationId xmlns:p14="http://schemas.microsoft.com/office/powerpoint/2010/main" xmlns="" val="2617842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965227B-DB8C-401C-AD2A-D0BB036DDB5D}" type="slidenum">
              <a:rPr kumimoji="1" lang="ja-JP" altLang="en-US" smtClean="0"/>
              <a:pPr/>
              <a:t>9</a:t>
            </a:fld>
            <a:endParaRPr kumimoji="1" lang="ja-JP" altLang="en-US"/>
          </a:p>
        </p:txBody>
      </p:sp>
    </p:spTree>
    <p:extLst>
      <p:ext uri="{BB962C8B-B14F-4D97-AF65-F5344CB8AC3E}">
        <p14:creationId xmlns:p14="http://schemas.microsoft.com/office/powerpoint/2010/main" xmlns="" val="17762173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179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6179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C580F55-6195-4228-ADC9-EE7D2868EEE5}" type="slidenum">
              <a:rPr lang="ja-JP" altLang="en-US"/>
              <a:pPr/>
              <a:t>90</a:t>
            </a:fld>
            <a:endParaRPr lang="ja-JP" altLang="en-US"/>
          </a:p>
        </p:txBody>
      </p:sp>
    </p:spTree>
    <p:extLst>
      <p:ext uri="{BB962C8B-B14F-4D97-AF65-F5344CB8AC3E}">
        <p14:creationId xmlns:p14="http://schemas.microsoft.com/office/powerpoint/2010/main" xmlns="" val="283599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4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6384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27FBFA8-17EF-4B75-92EE-94AF7F9F2449}" type="slidenum">
              <a:rPr lang="ja-JP" altLang="en-US"/>
              <a:pPr/>
              <a:t>91</a:t>
            </a:fld>
            <a:endParaRPr lang="ja-JP" altLang="en-US"/>
          </a:p>
        </p:txBody>
      </p:sp>
    </p:spTree>
    <p:extLst>
      <p:ext uri="{BB962C8B-B14F-4D97-AF65-F5344CB8AC3E}">
        <p14:creationId xmlns:p14="http://schemas.microsoft.com/office/powerpoint/2010/main" xmlns="" val="244000321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4340"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4442DE8-95BF-4D53-B6CA-9D66E3C60814}" type="slidenum">
              <a:rPr lang="ja-JP" altLang="en-US"/>
              <a:pPr/>
              <a:t>92</a:t>
            </a:fld>
            <a:endParaRPr lang="ja-JP" altLang="en-US"/>
          </a:p>
        </p:txBody>
      </p:sp>
    </p:spTree>
    <p:extLst>
      <p:ext uri="{BB962C8B-B14F-4D97-AF65-F5344CB8AC3E}">
        <p14:creationId xmlns:p14="http://schemas.microsoft.com/office/powerpoint/2010/main" xmlns="" val="377368430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8436"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C578DBD-14CA-4403-B62A-DF2F29293C27}" type="slidenum">
              <a:rPr lang="ja-JP" altLang="en-US"/>
              <a:pPr/>
              <a:t>93</a:t>
            </a:fld>
            <a:endParaRPr lang="ja-JP" altLang="en-US"/>
          </a:p>
        </p:txBody>
      </p:sp>
    </p:spTree>
    <p:extLst>
      <p:ext uri="{BB962C8B-B14F-4D97-AF65-F5344CB8AC3E}">
        <p14:creationId xmlns:p14="http://schemas.microsoft.com/office/powerpoint/2010/main" xmlns="" val="110867589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3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16388" name="スライド番号プレースホルダ 3"/>
          <p:cNvSpPr>
            <a:spLocks noGrp="1"/>
          </p:cNvSpPr>
          <p:nvPr>
            <p:ph type="sldNum" sz="quarter" idx="5"/>
          </p:nvPr>
        </p:nvSpPr>
        <p:spPr bwMode="auto">
          <a:noFill/>
          <a:ln>
            <a:miter lim="800000"/>
            <a:headEnd/>
            <a:tailEnd/>
          </a:ln>
        </p:spPr>
        <p:txBody>
          <a:bodyPr/>
          <a:lstStyle/>
          <a:p>
            <a:fld id="{CDAD104E-DD13-4980-A78B-D3C96396C2CA}" type="slidenum">
              <a:rPr lang="ja-JP" altLang="en-US"/>
              <a:pPr/>
              <a:t>94</a:t>
            </a:fld>
            <a:endParaRPr lang="ja-JP" altLang="en-US"/>
          </a:p>
        </p:txBody>
      </p:sp>
    </p:spTree>
    <p:extLst>
      <p:ext uri="{BB962C8B-B14F-4D97-AF65-F5344CB8AC3E}">
        <p14:creationId xmlns:p14="http://schemas.microsoft.com/office/powerpoint/2010/main" xmlns="" val="300263412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2048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77E04C8-1E01-4398-B933-EE90B2D639E2}" type="slidenum">
              <a:rPr lang="ja-JP" altLang="en-US"/>
              <a:pPr/>
              <a:t>95</a:t>
            </a:fld>
            <a:endParaRPr lang="ja-JP" altLang="en-US"/>
          </a:p>
        </p:txBody>
      </p:sp>
    </p:spTree>
    <p:extLst>
      <p:ext uri="{BB962C8B-B14F-4D97-AF65-F5344CB8AC3E}">
        <p14:creationId xmlns:p14="http://schemas.microsoft.com/office/powerpoint/2010/main" xmlns="" val="149940741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96</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2B317-2175-4926-B03D-575CC23DAE7A}" type="datetimeFigureOut">
              <a:rPr kumimoji="1" lang="ja-JP" altLang="en-US" smtClean="0"/>
              <a:pPr/>
              <a:t>2015/6/29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54E0F-22FB-40D9-8FCF-FC29C914283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eetimes.jp/ee/articles/1410/31/news122.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nikkei.com/article/DGXMZO85244640T00C15A4000000/"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ttdocomo.co.jp/info/news_release/2014/01/30_00.html"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youtu.be/7yUHRTdT9VI?t=12"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ja.wikipedia.org/wiki/%E3%82%AA%E3%83%A0%E3%83%AD%E3%83%B3"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youtu.be/lgu6ajeiwnk"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47news.jp/CN/201504/CN2015040201001837.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47news.jp/CN/201504/CN2015040201001745.html"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japanese.engadget.com/2015/03/25/beetle/"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54.xml.rels><?xml version="1.0" encoding="UTF-8" standalone="yes"?>
<Relationships xmlns="http://schemas.openxmlformats.org/package/2006/relationships"><Relationship Id="rId3" Type="http://schemas.openxmlformats.org/officeDocument/2006/relationships/hyperlink" Target="http://japanese.engadget.com/2014/11/10/biobot/"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braininitiative.nih.gov/index.htm"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ja.wikipedia.org/wiki/%E3%82%B3%E3%83%8D%E3%82%AF%E3%83%88%E3%83%BC%E3%83%A0" TargetMode="External"/><Relationship Id="rId4" Type="http://schemas.openxmlformats.org/officeDocument/2006/relationships/hyperlink" Target="http://www.humanconnectomeproject.org/"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r25.yahoo.co.jp/fushigi/wxr_detail/?id=20140410-00035672-r25&amp;c=07"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matome.naver.jp/odai/2140927485153561501"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96752"/>
            <a:ext cx="7772400" cy="1470025"/>
          </a:xfrm>
          <a:solidFill>
            <a:srgbClr val="00B050"/>
          </a:solidFill>
        </p:spPr>
        <p:txBody>
          <a:bodyPr/>
          <a:lstStyle/>
          <a:p>
            <a:r>
              <a:rPr kumimoji="1" lang="ja-JP" altLang="en-US" dirty="0" smtClean="0"/>
              <a:t>ウェアラブルによる人流ビックデータ収集の可能性</a:t>
            </a:r>
            <a:endParaRPr kumimoji="1" lang="ja-JP" altLang="en-US" dirty="0"/>
          </a:p>
        </p:txBody>
      </p:sp>
      <p:sp>
        <p:nvSpPr>
          <p:cNvPr id="3" name="サブタイトル 2"/>
          <p:cNvSpPr>
            <a:spLocks noGrp="1"/>
          </p:cNvSpPr>
          <p:nvPr>
            <p:ph type="subTitle" idx="1"/>
          </p:nvPr>
        </p:nvSpPr>
        <p:spPr>
          <a:ln>
            <a:solidFill>
              <a:schemeClr val="accent1"/>
            </a:solidFill>
          </a:ln>
        </p:spPr>
        <p:txBody>
          <a:bodyPr>
            <a:normAutofit/>
          </a:bodyPr>
          <a:lstStyle/>
          <a:p>
            <a:r>
              <a:rPr kumimoji="1" lang="en-US" altLang="ja-JP" dirty="0" smtClean="0">
                <a:solidFill>
                  <a:schemeClr val="tx1">
                    <a:lumMod val="95000"/>
                    <a:lumOff val="5000"/>
                  </a:schemeClr>
                </a:solidFill>
              </a:rPr>
              <a:t>2015</a:t>
            </a:r>
            <a:r>
              <a:rPr kumimoji="1" lang="ja-JP" altLang="en-US" dirty="0" smtClean="0">
                <a:solidFill>
                  <a:schemeClr val="tx1">
                    <a:lumMod val="95000"/>
                    <a:lumOff val="5000"/>
                  </a:schemeClr>
                </a:solidFill>
              </a:rPr>
              <a:t>年度</a:t>
            </a:r>
            <a:endParaRPr kumimoji="1" lang="en-US" altLang="ja-JP" dirty="0" smtClean="0">
              <a:solidFill>
                <a:schemeClr val="tx1">
                  <a:lumMod val="95000"/>
                  <a:lumOff val="5000"/>
                </a:schemeClr>
              </a:solidFill>
            </a:endParaRPr>
          </a:p>
          <a:p>
            <a:r>
              <a:rPr lang="en-US" altLang="ja-JP" dirty="0" smtClean="0">
                <a:solidFill>
                  <a:schemeClr val="tx1">
                    <a:lumMod val="95000"/>
                    <a:lumOff val="5000"/>
                  </a:schemeClr>
                </a:solidFill>
              </a:rPr>
              <a:t>G</a:t>
            </a:r>
            <a:r>
              <a:rPr lang="ja-JP" altLang="en-US" dirty="0" smtClean="0">
                <a:solidFill>
                  <a:schemeClr val="tx1">
                    <a:lumMod val="95000"/>
                    <a:lumOff val="5000"/>
                  </a:schemeClr>
                </a:solidFill>
              </a:rPr>
              <a:t>コンテンツ協議会</a:t>
            </a:r>
            <a:endParaRPr lang="en-US" altLang="ja-JP" dirty="0" smtClean="0">
              <a:solidFill>
                <a:schemeClr val="tx1">
                  <a:lumMod val="95000"/>
                  <a:lumOff val="5000"/>
                </a:schemeClr>
              </a:solidFill>
            </a:endParaRPr>
          </a:p>
          <a:p>
            <a:r>
              <a:rPr kumimoji="1" lang="ja-JP" altLang="en-US" dirty="0" smtClean="0">
                <a:solidFill>
                  <a:schemeClr val="tx1">
                    <a:lumMod val="95000"/>
                    <a:lumOff val="5000"/>
                  </a:schemeClr>
                </a:solidFill>
              </a:rPr>
              <a:t>人流・観光</a:t>
            </a:r>
            <a:r>
              <a:rPr kumimoji="1" lang="ja-JP" altLang="en-US" dirty="0">
                <a:solidFill>
                  <a:schemeClr val="tx1">
                    <a:lumMod val="95000"/>
                    <a:lumOff val="5000"/>
                  </a:schemeClr>
                </a:solidFill>
              </a:rPr>
              <a:t>研究</a:t>
            </a:r>
            <a:r>
              <a:rPr kumimoji="1" lang="ja-JP" altLang="en-US" dirty="0" smtClean="0">
                <a:solidFill>
                  <a:schemeClr val="tx1">
                    <a:lumMod val="95000"/>
                    <a:lumOff val="5000"/>
                  </a:schemeClr>
                </a:solidFill>
              </a:rPr>
              <a:t>所長　</a:t>
            </a:r>
            <a:r>
              <a:rPr lang="ja-JP" altLang="en-US" dirty="0" smtClean="0">
                <a:solidFill>
                  <a:schemeClr val="tx1">
                    <a:lumMod val="95000"/>
                    <a:lumOff val="5000"/>
                  </a:schemeClr>
                </a:solidFill>
              </a:rPr>
              <a:t>寺前</a:t>
            </a:r>
            <a:r>
              <a:rPr lang="ja-JP" altLang="en-US" dirty="0">
                <a:solidFill>
                  <a:schemeClr val="tx1">
                    <a:lumMod val="95000"/>
                    <a:lumOff val="5000"/>
                  </a:schemeClr>
                </a:solidFill>
              </a:rPr>
              <a:t>秀一</a:t>
            </a:r>
            <a:endParaRPr kumimoji="1" lang="ja-JP" altLang="en-US" dirty="0">
              <a:solidFill>
                <a:schemeClr val="tx1">
                  <a:lumMod val="95000"/>
                  <a:lumOff val="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人流概念の提唱</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lang="ja-JP" altLang="en-US" dirty="0" smtClean="0"/>
              <a:t>「</a:t>
            </a:r>
            <a:r>
              <a:rPr lang="ja-JP" altLang="en-US" dirty="0" smtClean="0">
                <a:solidFill>
                  <a:srgbClr val="FF0000"/>
                </a:solidFill>
              </a:rPr>
              <a:t>観光</a:t>
            </a:r>
            <a:r>
              <a:rPr lang="ja-JP" altLang="en-US" dirty="0" smtClean="0"/>
              <a:t>」が注目され、観光統計整備が叫ばれるとともに、</a:t>
            </a:r>
            <a:r>
              <a:rPr lang="ja-JP" altLang="en-US" dirty="0" smtClean="0">
                <a:solidFill>
                  <a:srgbClr val="FF0000"/>
                </a:solidFill>
              </a:rPr>
              <a:t>観光資源調査</a:t>
            </a:r>
            <a:r>
              <a:rPr lang="ja-JP" altLang="en-US" dirty="0" smtClean="0"/>
              <a:t>も要求されている</a:t>
            </a:r>
            <a:endParaRPr lang="en-US" altLang="ja-JP" dirty="0" smtClean="0"/>
          </a:p>
          <a:p>
            <a:r>
              <a:rPr kumimoji="1" lang="ja-JP" altLang="en-US" dirty="0" smtClean="0"/>
              <a:t>観光行動は、その沿革的理由から、</a:t>
            </a:r>
            <a:r>
              <a:rPr kumimoji="1" lang="ja-JP" altLang="en-US" dirty="0" smtClean="0">
                <a:solidFill>
                  <a:srgbClr val="FF0000"/>
                </a:solidFill>
              </a:rPr>
              <a:t>移動を前提</a:t>
            </a:r>
            <a:r>
              <a:rPr kumimoji="1" lang="ja-JP" altLang="en-US" dirty="0" smtClean="0"/>
              <a:t>とするが、観光と</a:t>
            </a:r>
            <a:r>
              <a:rPr lang="ja-JP" altLang="en-US" dirty="0"/>
              <a:t>観光以外</a:t>
            </a:r>
            <a:r>
              <a:rPr lang="ja-JP" altLang="en-US" dirty="0" smtClean="0"/>
              <a:t>の移動の違いを明確に説明できる学説は存在しない</a:t>
            </a:r>
            <a:endParaRPr lang="en-US" altLang="ja-JP" dirty="0" smtClean="0"/>
          </a:p>
          <a:p>
            <a:r>
              <a:rPr kumimoji="1" lang="ja-JP" altLang="en-US" dirty="0"/>
              <a:t>最大公約数的</a:t>
            </a:r>
            <a:r>
              <a:rPr kumimoji="1" lang="ja-JP" altLang="en-US" dirty="0" smtClean="0"/>
              <a:t>な定義は「日常生活圏を離脱して非日常的体験をすること」であるが、日常・非日常は相対概念で曖昧である</a:t>
            </a:r>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「人流資源」評価調査</a:t>
            </a:r>
            <a:endParaRPr kumimoji="1" lang="ja-JP" altLang="en-US" dirty="0"/>
          </a:p>
        </p:txBody>
      </p:sp>
      <p:sp>
        <p:nvSpPr>
          <p:cNvPr id="3" name="コンテンツ プレースホルダ 2"/>
          <p:cNvSpPr>
            <a:spLocks noGrp="1"/>
          </p:cNvSpPr>
          <p:nvPr>
            <p:ph idx="1"/>
          </p:nvPr>
        </p:nvSpPr>
        <p:spPr>
          <a:xfrm>
            <a:off x="457200" y="1600200"/>
            <a:ext cx="8229600" cy="4925144"/>
          </a:xfrm>
        </p:spPr>
        <p:txBody>
          <a:bodyPr>
            <a:normAutofit fontScale="92500" lnSpcReduction="10000"/>
          </a:bodyPr>
          <a:lstStyle/>
          <a:p>
            <a:r>
              <a:rPr kumimoji="1" lang="ja-JP" altLang="en-US" dirty="0" smtClean="0"/>
              <a:t>移動目的の対象となる資源（観光にあっては観光資源であるが、観光概念が明確でないので、以下「</a:t>
            </a:r>
            <a:r>
              <a:rPr kumimoji="1" lang="ja-JP" altLang="en-US" dirty="0" smtClean="0">
                <a:solidFill>
                  <a:srgbClr val="FF0000"/>
                </a:solidFill>
              </a:rPr>
              <a:t>人流資源</a:t>
            </a:r>
            <a:r>
              <a:rPr kumimoji="1" lang="ja-JP" altLang="en-US" dirty="0" smtClean="0"/>
              <a:t>」と称す）に関しては、物理的に対象が特定されるところから、明確に客観的データを収集することの可能性が高い</a:t>
            </a:r>
            <a:endParaRPr kumimoji="1" lang="en-US" altLang="ja-JP" dirty="0" smtClean="0"/>
          </a:p>
          <a:p>
            <a:r>
              <a:rPr lang="ja-JP" altLang="en-US" dirty="0" smtClean="0"/>
              <a:t>これまでの観光</a:t>
            </a:r>
            <a:r>
              <a:rPr lang="ja-JP" altLang="en-US" dirty="0"/>
              <a:t>資源</a:t>
            </a:r>
            <a:r>
              <a:rPr lang="ja-JP" altLang="en-US" dirty="0" smtClean="0"/>
              <a:t>調査では、</a:t>
            </a:r>
            <a:r>
              <a:rPr lang="ja-JP" altLang="en-US" dirty="0" smtClean="0">
                <a:solidFill>
                  <a:srgbClr val="FF0000"/>
                </a:solidFill>
              </a:rPr>
              <a:t>選択肢方式</a:t>
            </a:r>
            <a:r>
              <a:rPr lang="ja-JP" altLang="en-US" dirty="0" smtClean="0"/>
              <a:t>（大変良い、良い、普通、悪い、大変悪い）に基づくものしかなく、</a:t>
            </a:r>
            <a:r>
              <a:rPr lang="ja-JP" altLang="en-US" dirty="0" smtClean="0">
                <a:solidFill>
                  <a:srgbClr val="FF0000"/>
                </a:solidFill>
              </a:rPr>
              <a:t>申告ベース</a:t>
            </a:r>
            <a:r>
              <a:rPr lang="ja-JP" altLang="en-US" dirty="0" smtClean="0"/>
              <a:t>であった</a:t>
            </a:r>
            <a:endParaRPr lang="en-US" altLang="ja-JP" dirty="0" smtClean="0"/>
          </a:p>
          <a:p>
            <a:r>
              <a:rPr kumimoji="1" lang="ja-JP" altLang="en-US" dirty="0" smtClean="0">
                <a:solidFill>
                  <a:srgbClr val="FF0000"/>
                </a:solidFill>
              </a:rPr>
              <a:t>異なる観光資源間の比較</a:t>
            </a:r>
            <a:r>
              <a:rPr kumimoji="1" lang="ja-JP" altLang="en-US" dirty="0" smtClean="0"/>
              <a:t>はできず、同じ価値があるとして集計される傾向があった（富士山と東桂離宮の比較ができない）</a:t>
            </a: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0"/>
            <a:ext cx="8856984" cy="1628800"/>
          </a:xfrm>
          <a:ln>
            <a:solidFill>
              <a:schemeClr val="accent1"/>
            </a:solidFill>
          </a:ln>
        </p:spPr>
        <p:txBody>
          <a:bodyPr>
            <a:normAutofit fontScale="90000"/>
          </a:bodyPr>
          <a:lstStyle/>
          <a:p>
            <a:r>
              <a:rPr lang="ja-JP" altLang="en-US" dirty="0" smtClean="0"/>
              <a:t>観光地の魅力度評価</a:t>
            </a:r>
            <a:br>
              <a:rPr lang="ja-JP" altLang="en-US" dirty="0" smtClean="0"/>
            </a:br>
            <a:r>
              <a:rPr lang="ja-JP" altLang="en-US" sz="4000" dirty="0" smtClean="0"/>
              <a:t>－魅力ある国内観光地の整備に向けて－</a:t>
            </a:r>
            <a:r>
              <a:rPr lang="en-US" altLang="ja-JP" sz="4000" dirty="0" smtClean="0"/>
              <a:t/>
            </a:r>
            <a:br>
              <a:rPr lang="en-US" altLang="ja-JP" sz="4000" dirty="0" smtClean="0"/>
            </a:br>
            <a:r>
              <a:rPr lang="zh-TW" altLang="en-US" sz="2200" dirty="0" smtClean="0"/>
              <a:t>（財）運輸政策研究機構運輸政策研究所主任研究員</a:t>
            </a:r>
            <a:endParaRPr kumimoji="1" lang="ja-JP" altLang="en-US" sz="2200" dirty="0"/>
          </a:p>
        </p:txBody>
      </p:sp>
      <p:pic>
        <p:nvPicPr>
          <p:cNvPr id="4" name="図 3"/>
          <p:cNvPicPr>
            <a:picLocks noChangeAspect="1"/>
          </p:cNvPicPr>
          <p:nvPr/>
        </p:nvPicPr>
        <p:blipFill>
          <a:blip r:embed="rId3" cstate="print"/>
          <a:stretch>
            <a:fillRect/>
          </a:stretch>
        </p:blipFill>
        <p:spPr>
          <a:xfrm>
            <a:off x="432000" y="1910767"/>
            <a:ext cx="4140000" cy="4830601"/>
          </a:xfrm>
          <a:prstGeom prst="rect">
            <a:avLst/>
          </a:prstGeom>
        </p:spPr>
      </p:pic>
      <p:pic>
        <p:nvPicPr>
          <p:cNvPr id="5" name="図 4"/>
          <p:cNvPicPr>
            <a:picLocks noChangeAspect="1"/>
          </p:cNvPicPr>
          <p:nvPr/>
        </p:nvPicPr>
        <p:blipFill>
          <a:blip r:embed="rId4" cstate="print"/>
          <a:stretch>
            <a:fillRect/>
          </a:stretch>
        </p:blipFill>
        <p:spPr>
          <a:xfrm>
            <a:off x="5016533" y="3170015"/>
            <a:ext cx="3803939" cy="2995289"/>
          </a:xfrm>
          <a:prstGeom prst="rect">
            <a:avLst/>
          </a:prstGeom>
        </p:spPr>
      </p:pic>
      <p:sp>
        <p:nvSpPr>
          <p:cNvPr id="3" name="円/楕円 2"/>
          <p:cNvSpPr/>
          <p:nvPr/>
        </p:nvSpPr>
        <p:spPr>
          <a:xfrm>
            <a:off x="6609928" y="3933056"/>
            <a:ext cx="91440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7402016" y="5157192"/>
            <a:ext cx="91440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16951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570186"/>
          </a:xfrm>
          <a:ln>
            <a:solidFill>
              <a:schemeClr val="accent1"/>
            </a:solidFill>
          </a:ln>
        </p:spPr>
        <p:txBody>
          <a:bodyPr>
            <a:normAutofit fontScale="90000"/>
          </a:bodyPr>
          <a:lstStyle/>
          <a:p>
            <a:r>
              <a:rPr lang="zh-TW" altLang="en-US" sz="2000" dirty="0" smtClean="0"/>
              <a:t>地</a:t>
            </a:r>
            <a:r>
              <a:rPr lang="zh-TW" altLang="en-US" sz="2000" dirty="0"/>
              <a:t>理学評論 </a:t>
            </a:r>
            <a:r>
              <a:rPr lang="en-US" altLang="zh-TW" sz="2000" dirty="0"/>
              <a:t>48-10 694</a:t>
            </a:r>
            <a:r>
              <a:rPr lang="zh-TW" altLang="en-US" sz="2000" dirty="0"/>
              <a:t>～</a:t>
            </a:r>
            <a:r>
              <a:rPr lang="en-US" altLang="zh-TW" sz="2000" dirty="0"/>
              <a:t>711 1975</a:t>
            </a:r>
            <a:br>
              <a:rPr lang="en-US" altLang="zh-TW" sz="2000" dirty="0"/>
            </a:br>
            <a:r>
              <a:rPr lang="ja-JP" altLang="en-US" dirty="0"/>
              <a:t>多次元解析による観光資源の</a:t>
            </a:r>
            <a:r>
              <a:rPr lang="ja-JP" altLang="en-US" dirty="0" smtClean="0"/>
              <a:t>評価</a:t>
            </a:r>
            <a:r>
              <a:rPr lang="en-US" altLang="ja-JP" dirty="0" smtClean="0"/>
              <a:t/>
            </a:r>
            <a:br>
              <a:rPr lang="en-US" altLang="ja-JP" dirty="0" smtClean="0"/>
            </a:br>
            <a:r>
              <a:rPr lang="ja-JP" altLang="en-US" sz="3100" dirty="0" smtClean="0"/>
              <a:t>溝尾良隆・</a:t>
            </a:r>
            <a:r>
              <a:rPr lang="ja-JP" altLang="en-US" sz="3100" dirty="0"/>
              <a:t>市原</a:t>
            </a:r>
            <a:r>
              <a:rPr lang="ja-JP" altLang="en-US" sz="3100" dirty="0" smtClean="0"/>
              <a:t>洋右・</a:t>
            </a:r>
            <a:r>
              <a:rPr lang="ja-JP" altLang="en-US" sz="3100" dirty="0"/>
              <a:t>渡辺貴</a:t>
            </a:r>
            <a:r>
              <a:rPr lang="ja-JP" altLang="en-US" sz="3100" dirty="0" smtClean="0"/>
              <a:t>介・</a:t>
            </a:r>
            <a:r>
              <a:rPr lang="ja-JP" altLang="en-US" sz="3100" dirty="0"/>
              <a:t>毛塚</a:t>
            </a:r>
            <a:r>
              <a:rPr lang="ja-JP" altLang="en-US" sz="3100" dirty="0" smtClean="0"/>
              <a:t>宏</a:t>
            </a:r>
            <a:endParaRPr kumimoji="1" lang="ja-JP" altLang="en-US" sz="3100" dirty="0"/>
          </a:p>
        </p:txBody>
      </p:sp>
      <p:pic>
        <p:nvPicPr>
          <p:cNvPr id="4" name="図 3"/>
          <p:cNvPicPr>
            <a:picLocks noChangeAspect="1"/>
          </p:cNvPicPr>
          <p:nvPr/>
        </p:nvPicPr>
        <p:blipFill>
          <a:blip r:embed="rId3" cstate="print"/>
          <a:stretch>
            <a:fillRect/>
          </a:stretch>
        </p:blipFill>
        <p:spPr>
          <a:xfrm>
            <a:off x="104463" y="1693330"/>
            <a:ext cx="7729027" cy="3103822"/>
          </a:xfrm>
          <a:prstGeom prst="rect">
            <a:avLst/>
          </a:prstGeom>
        </p:spPr>
      </p:pic>
      <p:pic>
        <p:nvPicPr>
          <p:cNvPr id="5" name="図 4"/>
          <p:cNvPicPr>
            <a:picLocks noChangeAspect="1"/>
          </p:cNvPicPr>
          <p:nvPr/>
        </p:nvPicPr>
        <p:blipFill>
          <a:blip r:embed="rId4" cstate="print"/>
          <a:stretch>
            <a:fillRect/>
          </a:stretch>
        </p:blipFill>
        <p:spPr>
          <a:xfrm>
            <a:off x="3144603" y="3717032"/>
            <a:ext cx="5171813" cy="3096344"/>
          </a:xfrm>
          <a:prstGeom prst="rect">
            <a:avLst/>
          </a:prstGeom>
        </p:spPr>
      </p:pic>
    </p:spTree>
    <p:extLst>
      <p:ext uri="{BB962C8B-B14F-4D97-AF65-F5344CB8AC3E}">
        <p14:creationId xmlns:p14="http://schemas.microsoft.com/office/powerpoint/2010/main" xmlns="" val="697999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1321" y="95931"/>
            <a:ext cx="8255479" cy="1388853"/>
          </a:xfrm>
          <a:ln>
            <a:solidFill>
              <a:schemeClr val="accent1"/>
            </a:solidFill>
          </a:ln>
        </p:spPr>
        <p:txBody>
          <a:bodyPr>
            <a:normAutofit fontScale="90000"/>
          </a:bodyPr>
          <a:lstStyle/>
          <a:p>
            <a:r>
              <a:rPr lang="en-US" altLang="ja-JP" sz="4000" dirty="0"/>
              <a:t>TripAdvisor </a:t>
            </a:r>
            <a:r>
              <a:rPr lang="ja-JP" altLang="en-US" sz="4000" dirty="0"/>
              <a:t>上のクチコミに見る</a:t>
            </a:r>
            <a:br>
              <a:rPr lang="ja-JP" altLang="en-US" sz="4000" dirty="0"/>
            </a:br>
            <a:r>
              <a:rPr lang="ja-JP" altLang="en-US" sz="4000" dirty="0"/>
              <a:t>外国人観光客の観光資源評価の着眼点</a:t>
            </a:r>
            <a:br>
              <a:rPr lang="ja-JP" altLang="en-US" sz="4000" dirty="0"/>
            </a:br>
            <a:r>
              <a:rPr lang="ja-JP" altLang="en-US" sz="2200" dirty="0"/>
              <a:t>倉田陽平 首都大学東京大学院都市環境科学研究科観光科学域</a:t>
            </a:r>
            <a:endParaRPr kumimoji="1" lang="ja-JP" altLang="en-US" sz="2200"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旅行</a:t>
            </a:r>
            <a:r>
              <a:rPr lang="ja-JP" altLang="en-US" dirty="0"/>
              <a:t>情報サイト</a:t>
            </a:r>
            <a:r>
              <a:rPr lang="en-US" altLang="ja-JP" dirty="0"/>
              <a:t>TripAdvisor</a:t>
            </a:r>
            <a:r>
              <a:rPr lang="ja-JP" altLang="en-US" dirty="0"/>
              <a:t>（</a:t>
            </a:r>
            <a:r>
              <a:rPr lang="en-US" altLang="ja-JP" dirty="0"/>
              <a:t>http://www. tripadvisor.com</a:t>
            </a:r>
            <a:r>
              <a:rPr lang="ja-JP" altLang="en-US" dirty="0"/>
              <a:t>）上の</a:t>
            </a:r>
            <a:r>
              <a:rPr lang="ja-JP" altLang="en-US" dirty="0" smtClean="0"/>
              <a:t>利用者</a:t>
            </a:r>
            <a:r>
              <a:rPr lang="ja-JP" altLang="en-US" dirty="0"/>
              <a:t>クチコミ評価を利用し，訪日外国人観光客がどのような点から日本の観光資源を評価して</a:t>
            </a:r>
            <a:r>
              <a:rPr lang="ja-JP" altLang="en-US" dirty="0" smtClean="0"/>
              <a:t>いるの</a:t>
            </a:r>
            <a:r>
              <a:rPr lang="ja-JP" altLang="en-US" dirty="0"/>
              <a:t>かを</a:t>
            </a:r>
            <a:r>
              <a:rPr lang="ja-JP" altLang="en-US" dirty="0" smtClean="0"/>
              <a:t>分析</a:t>
            </a:r>
            <a:endParaRPr lang="en-US" altLang="ja-JP" dirty="0" smtClean="0"/>
          </a:p>
          <a:p>
            <a:r>
              <a:rPr lang="en-US" altLang="ja-JP" dirty="0" smtClean="0"/>
              <a:t>TripAdvisor </a:t>
            </a:r>
            <a:r>
              <a:rPr lang="ja-JP" altLang="en-US" dirty="0" err="1"/>
              <a:t>に登</a:t>
            </a:r>
            <a:r>
              <a:rPr lang="ja-JP" altLang="en-US" dirty="0"/>
              <a:t>録されている東京</a:t>
            </a:r>
            <a:r>
              <a:rPr lang="en-US" altLang="ja-JP" dirty="0"/>
              <a:t>23 </a:t>
            </a:r>
            <a:r>
              <a:rPr lang="ja-JP" altLang="en-US" dirty="0"/>
              <a:t>区内の観光資源（宿泊・飲食施設を除く）に</a:t>
            </a:r>
            <a:r>
              <a:rPr lang="ja-JP" altLang="en-US" dirty="0" smtClean="0"/>
              <a:t>対する</a:t>
            </a:r>
            <a:r>
              <a:rPr lang="ja-JP" altLang="en-US" dirty="0"/>
              <a:t>クチコミ</a:t>
            </a:r>
            <a:r>
              <a:rPr lang="en-US" altLang="ja-JP" dirty="0"/>
              <a:t>5478 </a:t>
            </a:r>
            <a:r>
              <a:rPr lang="ja-JP" altLang="en-US" dirty="0"/>
              <a:t>件（</a:t>
            </a:r>
            <a:r>
              <a:rPr lang="en-US" altLang="ja-JP" dirty="0"/>
              <a:t>2011 </a:t>
            </a:r>
            <a:r>
              <a:rPr lang="ja-JP" altLang="en-US" dirty="0"/>
              <a:t>年</a:t>
            </a:r>
            <a:r>
              <a:rPr lang="en-US" altLang="ja-JP" dirty="0"/>
              <a:t>6 </a:t>
            </a:r>
            <a:r>
              <a:rPr lang="ja-JP" altLang="en-US" dirty="0"/>
              <a:t>月</a:t>
            </a:r>
            <a:r>
              <a:rPr lang="en-US" altLang="ja-JP" dirty="0"/>
              <a:t>7 </a:t>
            </a:r>
            <a:r>
              <a:rPr lang="ja-JP" altLang="en-US" dirty="0"/>
              <a:t>日現在）から英語のクチコミ</a:t>
            </a:r>
            <a:r>
              <a:rPr lang="en-US" altLang="ja-JP" dirty="0"/>
              <a:t>379 </a:t>
            </a:r>
            <a:r>
              <a:rPr lang="ja-JP" altLang="en-US" dirty="0"/>
              <a:t>件を抽出した．対象と</a:t>
            </a:r>
            <a:r>
              <a:rPr lang="ja-JP" altLang="en-US" dirty="0" smtClean="0"/>
              <a:t>なった</a:t>
            </a:r>
            <a:r>
              <a:rPr lang="ja-JP" altLang="en-US" dirty="0"/>
              <a:t>観光資源は</a:t>
            </a:r>
            <a:r>
              <a:rPr lang="en-US" altLang="ja-JP" dirty="0"/>
              <a:t>99 </a:t>
            </a:r>
            <a:r>
              <a:rPr lang="ja-JP" altLang="en-US" dirty="0"/>
              <a:t>件である．各クチコミは文章と</a:t>
            </a:r>
            <a:r>
              <a:rPr lang="en-US" altLang="ja-JP" dirty="0">
                <a:solidFill>
                  <a:srgbClr val="FF0000"/>
                </a:solidFill>
              </a:rPr>
              <a:t>5 </a:t>
            </a:r>
            <a:r>
              <a:rPr lang="ja-JP" altLang="en-US" dirty="0">
                <a:solidFill>
                  <a:srgbClr val="FF0000"/>
                </a:solidFill>
              </a:rPr>
              <a:t>段階評点</a:t>
            </a:r>
            <a:r>
              <a:rPr lang="ja-JP" altLang="en-US" dirty="0"/>
              <a:t>からなる．</a:t>
            </a:r>
            <a:endParaRPr kumimoji="1" lang="ja-JP" altLang="en-US" dirty="0"/>
          </a:p>
        </p:txBody>
      </p:sp>
    </p:spTree>
    <p:extLst>
      <p:ext uri="{BB962C8B-B14F-4D97-AF65-F5344CB8AC3E}">
        <p14:creationId xmlns:p14="http://schemas.microsoft.com/office/powerpoint/2010/main" xmlns="" val="4084019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評価の客観的調査の検討</a:t>
            </a:r>
            <a:endParaRPr kumimoji="1" lang="ja-JP" altLang="en-US" dirty="0"/>
          </a:p>
        </p:txBody>
      </p:sp>
      <p:sp>
        <p:nvSpPr>
          <p:cNvPr id="3" name="コンテンツ プレースホルダ 2"/>
          <p:cNvSpPr>
            <a:spLocks noGrp="1"/>
          </p:cNvSpPr>
          <p:nvPr>
            <p:ph idx="1"/>
          </p:nvPr>
        </p:nvSpPr>
        <p:spPr/>
        <p:txBody>
          <a:bodyPr/>
          <a:lstStyle/>
          <a:p>
            <a:r>
              <a:rPr lang="ja-JP" altLang="en-US" dirty="0"/>
              <a:t>評価</a:t>
            </a:r>
            <a:r>
              <a:rPr lang="ja-JP" altLang="en-US" dirty="0" smtClean="0"/>
              <a:t>の客観的データ入手の方法として、脳波測定、心拍数等測定が考えられる</a:t>
            </a:r>
            <a:endParaRPr lang="en-US" altLang="ja-JP" dirty="0" smtClean="0"/>
          </a:p>
          <a:p>
            <a:r>
              <a:rPr kumimoji="1" lang="ja-JP" altLang="en-US" dirty="0" smtClean="0"/>
              <a:t>ウェアラブル器具の進展により、人流資源に接した対象者のリアルタイムの反応データ入手が簡便化</a:t>
            </a:r>
            <a:endParaRPr kumimoji="1" lang="en-US" altLang="ja-JP" dirty="0" smtClean="0"/>
          </a:p>
          <a:p>
            <a:r>
              <a:rPr lang="ja-JP" altLang="en-US" dirty="0" smtClean="0"/>
              <a:t>移動情報、画像情報、金銭情報等の組み合わせにより巨大なビッグデータを</a:t>
            </a:r>
            <a:r>
              <a:rPr lang="en-US" altLang="ja-JP" dirty="0" smtClean="0"/>
              <a:t>Google</a:t>
            </a:r>
            <a:r>
              <a:rPr lang="ja-JP" altLang="en-US" dirty="0" smtClean="0"/>
              <a:t>等が保有することになる</a:t>
            </a:r>
            <a:endParaRPr kumimoji="1" lang="en-US" altLang="ja-JP" dirty="0" smtClean="0"/>
          </a:p>
          <a:p>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a:solidFill>
              <a:schemeClr val="accent1"/>
            </a:solidFill>
          </a:ln>
        </p:spPr>
        <p:txBody>
          <a:bodyPr/>
          <a:lstStyle/>
          <a:p>
            <a:r>
              <a:rPr kumimoji="1" lang="ja-JP" altLang="en-US" dirty="0" smtClean="0"/>
              <a:t>人流情報と位置情報</a:t>
            </a:r>
            <a:endParaRPr kumimoji="1" lang="ja-JP" altLang="en-US" dirty="0"/>
          </a:p>
        </p:txBody>
      </p:sp>
      <p:sp>
        <p:nvSpPr>
          <p:cNvPr id="3" name="コンテンツ プレースホルダ 2"/>
          <p:cNvSpPr>
            <a:spLocks noGrp="1"/>
          </p:cNvSpPr>
          <p:nvPr>
            <p:ph idx="1"/>
          </p:nvPr>
        </p:nvSpPr>
        <p:spPr>
          <a:xfrm>
            <a:off x="457200" y="1340768"/>
            <a:ext cx="8507288" cy="5257800"/>
          </a:xfrm>
        </p:spPr>
        <p:txBody>
          <a:bodyPr>
            <a:normAutofit lnSpcReduction="10000"/>
          </a:bodyPr>
          <a:lstStyle/>
          <a:p>
            <a:pPr>
              <a:buNone/>
            </a:pPr>
            <a:r>
              <a:rPr lang="ja-JP" altLang="en-US" dirty="0" smtClean="0"/>
              <a:t>①不特定多数・特定少数⇒特定多数（公共交通概念の変質）</a:t>
            </a:r>
            <a:endParaRPr lang="en-US" altLang="ja-JP" dirty="0" smtClean="0"/>
          </a:p>
          <a:p>
            <a:pPr>
              <a:buNone/>
            </a:pPr>
            <a:r>
              <a:rPr lang="ja-JP" altLang="en-US" dirty="0" smtClean="0"/>
              <a:t>　それまではランダムに発生する交通需要に対応する技術がなかった</a:t>
            </a:r>
            <a:endParaRPr lang="en-US" altLang="ja-JP" dirty="0" smtClean="0"/>
          </a:p>
          <a:p>
            <a:pPr>
              <a:buNone/>
            </a:pPr>
            <a:r>
              <a:rPr kumimoji="1" lang="ja-JP" altLang="en-US" dirty="0" smtClean="0"/>
              <a:t>②停車場・時刻表方式（ラジオ番組方式）からの脱却（オンデマンド、ヴァーチャルＳＴＯＰ）</a:t>
            </a:r>
            <a:endParaRPr kumimoji="1" lang="en-US" altLang="ja-JP" dirty="0" smtClean="0"/>
          </a:p>
          <a:p>
            <a:pPr>
              <a:buNone/>
            </a:pPr>
            <a:r>
              <a:rPr lang="ja-JP" altLang="en-US" dirty="0"/>
              <a:t>　</a:t>
            </a:r>
            <a:r>
              <a:rPr lang="ja-JP" altLang="en-US" dirty="0" smtClean="0"/>
              <a:t>無理やり供給に合わせて利用してもらう方式から、利用したいときに供給する方式に変わった</a:t>
            </a:r>
            <a:endParaRPr kumimoji="1" lang="en-US" altLang="ja-JP" dirty="0" smtClean="0"/>
          </a:p>
          <a:p>
            <a:pPr>
              <a:buNone/>
            </a:pPr>
            <a:r>
              <a:rPr lang="ja-JP" altLang="en-US" dirty="0" smtClean="0"/>
              <a:t>③</a:t>
            </a:r>
            <a:r>
              <a:rPr kumimoji="1" lang="ja-JP" altLang="en-US" dirty="0" smtClean="0"/>
              <a:t>貸切と乗合の融合（間際予約の進展）</a:t>
            </a:r>
            <a:endParaRPr kumimoji="1" lang="en-US" altLang="ja-JP" dirty="0" smtClean="0"/>
          </a:p>
          <a:p>
            <a:pPr>
              <a:buNone/>
            </a:pPr>
            <a:r>
              <a:rPr lang="ja-JP" altLang="en-US" dirty="0" smtClean="0"/>
              <a:t>④月極め定額使い放題制　スマホ料金</a:t>
            </a:r>
            <a:endParaRPr kumimoji="1" lang="en-US" altLang="ja-JP"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統合データ（移動、属性、感情）</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地域観光は「個性の発揮」（佐伯宗義）</a:t>
            </a:r>
            <a:endParaRPr kumimoji="1" lang="en-US" altLang="ja-JP" dirty="0" smtClean="0"/>
          </a:p>
          <a:p>
            <a:r>
              <a:rPr lang="ja-JP" altLang="en-US" dirty="0" smtClean="0"/>
              <a:t>客観的データのもとに科学的予測</a:t>
            </a:r>
            <a:endParaRPr lang="en-US" altLang="ja-JP" dirty="0" smtClean="0"/>
          </a:p>
          <a:p>
            <a:r>
              <a:rPr kumimoji="1" lang="ja-JP" altLang="en-US" dirty="0" smtClean="0">
                <a:solidFill>
                  <a:srgbClr val="FF0000"/>
                </a:solidFill>
              </a:rPr>
              <a:t>手法の確立が必要</a:t>
            </a:r>
            <a:r>
              <a:rPr kumimoji="1" lang="ja-JP" altLang="en-US" dirty="0" smtClean="0"/>
              <a:t>　</a:t>
            </a:r>
            <a:r>
              <a:rPr kumimoji="1" lang="ja-JP" altLang="en-US" dirty="0" smtClean="0">
                <a:solidFill>
                  <a:schemeClr val="tx2">
                    <a:lumMod val="60000"/>
                    <a:lumOff val="40000"/>
                  </a:schemeClr>
                </a:solidFill>
              </a:rPr>
              <a:t>ヒトゲノムと同じ理屈？</a:t>
            </a:r>
            <a:endParaRPr kumimoji="1" lang="en-US" altLang="ja-JP" dirty="0" smtClean="0">
              <a:solidFill>
                <a:schemeClr val="tx2">
                  <a:lumMod val="60000"/>
                  <a:lumOff val="40000"/>
                </a:schemeClr>
              </a:solidFill>
            </a:endParaRPr>
          </a:p>
          <a:p>
            <a:pPr>
              <a:buNone/>
            </a:pPr>
            <a:r>
              <a:rPr lang="ja-JP" altLang="en-US" dirty="0" smtClean="0">
                <a:solidFill>
                  <a:schemeClr val="tx2">
                    <a:lumMod val="60000"/>
                    <a:lumOff val="40000"/>
                  </a:schemeClr>
                </a:solidFill>
              </a:rPr>
              <a:t>　（客観的データの意味づけができていない）</a:t>
            </a:r>
            <a:endParaRPr kumimoji="1" lang="en-US" altLang="ja-JP" dirty="0" smtClean="0">
              <a:solidFill>
                <a:schemeClr val="tx2">
                  <a:lumMod val="60000"/>
                  <a:lumOff val="40000"/>
                </a:schemeClr>
              </a:solidFill>
            </a:endParaRPr>
          </a:p>
          <a:p>
            <a:r>
              <a:rPr lang="ja-JP" altLang="en-US" dirty="0" smtClean="0"/>
              <a:t>実験等に観光客や学生を活用</a:t>
            </a:r>
            <a:endParaRPr kumimoji="1" lang="en-US" altLang="ja-JP" dirty="0" smtClean="0"/>
          </a:p>
          <a:p>
            <a:r>
              <a:rPr lang="ja-JP" altLang="en-US" dirty="0" smtClean="0"/>
              <a:t>将来、このデータは「ビッグデータ」になる</a:t>
            </a:r>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683568" y="332656"/>
            <a:ext cx="6048672"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solidFill>
              </a:rPr>
              <a:t>ヒトの移動データ</a:t>
            </a:r>
            <a:endParaRPr kumimoji="1" lang="en-US" altLang="ja-JP" sz="4400" dirty="0" smtClean="0">
              <a:solidFill>
                <a:schemeClr val="tx1"/>
              </a:solidFill>
            </a:endParaRPr>
          </a:p>
          <a:p>
            <a:pPr algn="ctr"/>
            <a:r>
              <a:rPr lang="ja-JP" altLang="en-US" sz="4400" dirty="0" smtClean="0">
                <a:solidFill>
                  <a:schemeClr val="tx1"/>
                </a:solidFill>
              </a:rPr>
              <a:t>（特定多数）</a:t>
            </a:r>
            <a:endParaRPr kumimoji="1" lang="ja-JP" altLang="en-US" sz="4400" dirty="0">
              <a:solidFill>
                <a:schemeClr val="tx1"/>
              </a:solidFill>
            </a:endParaRPr>
          </a:p>
        </p:txBody>
      </p:sp>
      <p:sp>
        <p:nvSpPr>
          <p:cNvPr id="7" name="円/楕円 6"/>
          <p:cNvSpPr/>
          <p:nvPr/>
        </p:nvSpPr>
        <p:spPr>
          <a:xfrm>
            <a:off x="792088" y="4653136"/>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観光資源への</a:t>
            </a:r>
            <a:endParaRPr kumimoji="1" lang="en-US" altLang="ja-JP" sz="3600" dirty="0" smtClean="0">
              <a:solidFill>
                <a:schemeClr val="tx1"/>
              </a:solidFill>
            </a:endParaRPr>
          </a:p>
          <a:p>
            <a:pPr algn="ctr"/>
            <a:r>
              <a:rPr kumimoji="1" lang="ja-JP" altLang="en-US" sz="3600" dirty="0" smtClean="0">
                <a:solidFill>
                  <a:schemeClr val="tx1"/>
                </a:solidFill>
              </a:rPr>
              <a:t>反応データ</a:t>
            </a:r>
            <a:endParaRPr kumimoji="1" lang="en-US" altLang="ja-JP" sz="3600" dirty="0" smtClean="0">
              <a:solidFill>
                <a:schemeClr val="tx1"/>
              </a:solidFill>
            </a:endParaRPr>
          </a:p>
          <a:p>
            <a:pPr algn="ctr"/>
            <a:r>
              <a:rPr kumimoji="1" lang="ja-JP" altLang="en-US" sz="3600" dirty="0" smtClean="0">
                <a:solidFill>
                  <a:schemeClr val="tx1"/>
                </a:solidFill>
              </a:rPr>
              <a:t>（脳内反応情報）</a:t>
            </a:r>
            <a:endParaRPr kumimoji="1" lang="ja-JP" altLang="en-US" sz="3600" dirty="0">
              <a:solidFill>
                <a:schemeClr val="tx1"/>
              </a:solidFill>
            </a:endParaRPr>
          </a:p>
        </p:txBody>
      </p:sp>
      <p:sp>
        <p:nvSpPr>
          <p:cNvPr id="9" name="円/楕円 8"/>
          <p:cNvSpPr/>
          <p:nvPr/>
        </p:nvSpPr>
        <p:spPr>
          <a:xfrm>
            <a:off x="7164288" y="836712"/>
            <a:ext cx="1656184" cy="511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400" dirty="0" smtClean="0">
                <a:solidFill>
                  <a:schemeClr val="tx1"/>
                </a:solidFill>
              </a:rPr>
              <a:t>マーケティングの科学化</a:t>
            </a:r>
            <a:endParaRPr kumimoji="1" lang="ja-JP" altLang="en-US" sz="4400" dirty="0">
              <a:solidFill>
                <a:schemeClr val="tx1"/>
              </a:solidFill>
            </a:endParaRPr>
          </a:p>
        </p:txBody>
      </p:sp>
      <p:sp>
        <p:nvSpPr>
          <p:cNvPr id="12" name="三方向矢印 11"/>
          <p:cNvSpPr/>
          <p:nvPr/>
        </p:nvSpPr>
        <p:spPr>
          <a:xfrm rot="5400000">
            <a:off x="4932040" y="2276872"/>
            <a:ext cx="2160240" cy="2304256"/>
          </a:xfrm>
          <a:prstGeom prst="leftRightUpArrow">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7 13"/>
          <p:cNvSpPr/>
          <p:nvPr/>
        </p:nvSpPr>
        <p:spPr>
          <a:xfrm>
            <a:off x="1763688" y="2204864"/>
            <a:ext cx="2736304" cy="2376264"/>
          </a:xfrm>
          <a:prstGeom prst="star7">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ビッグデータ問題</a:t>
            </a:r>
            <a:endParaRPr kumimoji="1" lang="ja-JP" altLang="en-US" sz="3600" dirty="0">
              <a:solidFill>
                <a:schemeClr val="tx1"/>
              </a:solidFill>
            </a:endParaRPr>
          </a:p>
        </p:txBody>
      </p:sp>
      <p:sp>
        <p:nvSpPr>
          <p:cNvPr id="15" name="フローチャート : 磁気ディスク 14"/>
          <p:cNvSpPr/>
          <p:nvPr/>
        </p:nvSpPr>
        <p:spPr>
          <a:xfrm>
            <a:off x="6660232" y="5661248"/>
            <a:ext cx="1944216" cy="1080120"/>
          </a:xfrm>
          <a:prstGeom prst="flowChartMagneticDisk">
            <a:avLst/>
          </a:prstGeom>
          <a:solidFill>
            <a:schemeClr val="accent6">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人流観光情報論</a:t>
            </a:r>
            <a:endParaRPr kumimoji="1" lang="ja-JP" altLang="en-US" dirty="0">
              <a:solidFill>
                <a:schemeClr val="tx1"/>
              </a:solidFill>
            </a:endParaRPr>
          </a:p>
        </p:txBody>
      </p:sp>
      <p:sp>
        <p:nvSpPr>
          <p:cNvPr id="16" name="フローチャート : 磁気ディスク 15"/>
          <p:cNvSpPr/>
          <p:nvPr/>
        </p:nvSpPr>
        <p:spPr>
          <a:xfrm>
            <a:off x="35496" y="2780928"/>
            <a:ext cx="1944216" cy="1080120"/>
          </a:xfrm>
          <a:prstGeom prst="flowChartMagneticDisk">
            <a:avLst/>
          </a:prstGeom>
          <a:solidFill>
            <a:schemeClr val="accent6">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人流観光政策論</a:t>
            </a:r>
            <a:endParaRPr kumimoji="1" lang="ja-JP" altLang="en-US" dirty="0">
              <a:solidFill>
                <a:schemeClr val="tx1"/>
              </a:solidFill>
            </a:endParaRPr>
          </a:p>
        </p:txBody>
      </p:sp>
      <p:sp>
        <p:nvSpPr>
          <p:cNvPr id="10" name="フローチャート : 磁気ディスク 9"/>
          <p:cNvSpPr/>
          <p:nvPr/>
        </p:nvSpPr>
        <p:spPr>
          <a:xfrm>
            <a:off x="6444208" y="116632"/>
            <a:ext cx="1944216" cy="1080120"/>
          </a:xfrm>
          <a:prstGeom prst="flowChartMagneticDisk">
            <a:avLst/>
          </a:prstGeom>
          <a:solidFill>
            <a:schemeClr val="accent6">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人流観光経営論</a:t>
            </a:r>
            <a:endParaRPr kumimoji="1" lang="ja-JP" altLang="en-US" dirty="0">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normAutofit fontScale="90000"/>
          </a:bodyPr>
          <a:lstStyle/>
          <a:p>
            <a:r>
              <a:rPr kumimoji="1" lang="ja-JP" altLang="en-US" dirty="0" smtClean="0"/>
              <a:t>ウェアラブルコンピューティングを活用した新たな人流データの収集</a:t>
            </a:r>
            <a:endParaRPr kumimoji="1" lang="ja-JP" altLang="en-US" dirty="0"/>
          </a:p>
        </p:txBody>
      </p:sp>
      <p:sp>
        <p:nvSpPr>
          <p:cNvPr id="3" name="コンテンツ プレースホルダ 2"/>
          <p:cNvSpPr>
            <a:spLocks noGrp="1"/>
          </p:cNvSpPr>
          <p:nvPr>
            <p:ph idx="1"/>
          </p:nvPr>
        </p:nvSpPr>
        <p:spPr>
          <a:xfrm>
            <a:off x="457200" y="1600200"/>
            <a:ext cx="8229600" cy="4925144"/>
          </a:xfrm>
        </p:spPr>
        <p:txBody>
          <a:bodyPr>
            <a:normAutofit fontScale="92500" lnSpcReduction="20000"/>
          </a:bodyPr>
          <a:lstStyle/>
          <a:p>
            <a:r>
              <a:rPr lang="en-US" altLang="ja-JP" dirty="0" err="1" smtClean="0"/>
              <a:t>fMRI</a:t>
            </a:r>
            <a:r>
              <a:rPr lang="en-US" altLang="ja-JP" dirty="0" smtClean="0"/>
              <a:t>(</a:t>
            </a:r>
            <a:r>
              <a:rPr lang="ja-JP" altLang="ja-JP" dirty="0" smtClean="0"/>
              <a:t>機能的核磁気共鳴イメージング</a:t>
            </a:r>
            <a:r>
              <a:rPr lang="en-US" altLang="ja-JP" dirty="0" smtClean="0"/>
              <a:t>)</a:t>
            </a:r>
            <a:r>
              <a:rPr lang="ja-JP" altLang="ja-JP" dirty="0" smtClean="0"/>
              <a:t>などに代表される人間の脳活動全体を計測する技術の発展によって、人間が意思決定や行動選択をしているときに、脳のどの部分の活動が特に大きいかを観測することが可能になった。</a:t>
            </a:r>
            <a:endParaRPr lang="en-US" altLang="ja-JP" dirty="0" smtClean="0"/>
          </a:p>
          <a:p>
            <a:r>
              <a:rPr lang="ja-JP" altLang="ja-JP" dirty="0" smtClean="0"/>
              <a:t>以前であれば、観光学でデータとして取れるのは行動に表れる結果だけだった。</a:t>
            </a:r>
            <a:endParaRPr lang="en-US" altLang="ja-JP" dirty="0" smtClean="0"/>
          </a:p>
          <a:p>
            <a:r>
              <a:rPr lang="ja-JP" altLang="en-US" dirty="0" smtClean="0"/>
              <a:t>ウェアラブルコンピューターを活用すれば</a:t>
            </a:r>
            <a:r>
              <a:rPr lang="ja-JP" altLang="ja-JP" dirty="0" smtClean="0"/>
              <a:t>ヒトの移動と脳の反応の関係に関してデータ取得の可能性が開かれることになった。ここに、旅客交通にとどまらず、ヒトの移動、宿泊等を含んだ人流概念を発生させる契機がある。</a:t>
            </a:r>
          </a:p>
          <a:p>
            <a:endParaRPr kumimoji="1" lang="ja-JP" altLang="en-US" dirty="0"/>
          </a:p>
        </p:txBody>
      </p:sp>
    </p:spTree>
    <p:extLst>
      <p:ext uri="{BB962C8B-B14F-4D97-AF65-F5344CB8AC3E}">
        <p14:creationId xmlns:p14="http://schemas.microsoft.com/office/powerpoint/2010/main" xmlns="" val="4102958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22046" t="7910" r="29806" b="1977"/>
          <a:stretch>
            <a:fillRect/>
          </a:stretch>
        </p:blipFill>
        <p:spPr bwMode="auto">
          <a:xfrm>
            <a:off x="1928812" y="340440"/>
            <a:ext cx="5286375" cy="617712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a:solidFill>
              <a:schemeClr val="accent1"/>
            </a:solidFill>
          </a:ln>
        </p:spPr>
        <p:txBody>
          <a:bodyPr/>
          <a:lstStyle/>
          <a:p>
            <a:r>
              <a:rPr kumimoji="1" lang="ja-JP" altLang="en-US" dirty="0" smtClean="0"/>
              <a:t>ウェアラブル・デバイス</a:t>
            </a:r>
            <a:endParaRPr kumimoji="1" lang="ja-JP" altLang="en-US" dirty="0"/>
          </a:p>
        </p:txBody>
      </p:sp>
      <p:sp>
        <p:nvSpPr>
          <p:cNvPr id="4" name="サブタイトル 3"/>
          <p:cNvSpPr>
            <a:spLocks noGrp="1"/>
          </p:cNvSpPr>
          <p:nvPr>
            <p:ph type="subTitle" idx="1"/>
          </p:nvPr>
        </p:nvSpPr>
        <p:spPr>
          <a:xfrm>
            <a:off x="2307704" y="3886200"/>
            <a:ext cx="5432648" cy="1752600"/>
          </a:xfrm>
        </p:spPr>
        <p:txBody>
          <a:bodyPr/>
          <a:lstStyle/>
          <a:p>
            <a:pPr algn="l"/>
            <a:r>
              <a:rPr kumimoji="1" lang="ja-JP" altLang="en-US" dirty="0" smtClean="0"/>
              <a:t>①脳波　感性アナライザプラス</a:t>
            </a:r>
            <a:endParaRPr kumimoji="1" lang="en-US" altLang="ja-JP" dirty="0" smtClean="0"/>
          </a:p>
          <a:p>
            <a:pPr algn="l"/>
            <a:r>
              <a:rPr lang="ja-JP" altLang="en-US" dirty="0" smtClean="0"/>
              <a:t>②心臓　</a:t>
            </a:r>
            <a:r>
              <a:rPr lang="en-US" altLang="ja-JP" dirty="0" smtClean="0"/>
              <a:t>HITOE</a:t>
            </a:r>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b="1" dirty="0" smtClean="0"/>
              <a:t>脳波信号から感性を分析、興味度やリラックス度を「見える化」</a:t>
            </a:r>
            <a:endParaRPr kumimoji="1" lang="ja-JP" altLang="en-US" dirty="0"/>
          </a:p>
        </p:txBody>
      </p:sp>
      <p:sp>
        <p:nvSpPr>
          <p:cNvPr id="3" name="コンテンツ プレースホルダ 2"/>
          <p:cNvSpPr>
            <a:spLocks noGrp="1"/>
          </p:cNvSpPr>
          <p:nvPr>
            <p:ph idx="1"/>
          </p:nvPr>
        </p:nvSpPr>
        <p:spPr>
          <a:xfrm>
            <a:off x="457200" y="1600201"/>
            <a:ext cx="8229600" cy="1036712"/>
          </a:xfrm>
        </p:spPr>
        <p:txBody>
          <a:bodyPr>
            <a:normAutofit fontScale="62500" lnSpcReduction="20000"/>
          </a:bodyPr>
          <a:lstStyle/>
          <a:p>
            <a:pPr lvl="0"/>
            <a:r>
              <a:rPr lang="en-US" altLang="ja-JP" u="sng" dirty="0" smtClean="0">
                <a:hlinkClick r:id="rId3"/>
              </a:rPr>
              <a:t>http://eetimes.jp/ee/articles/1410/31/news122.html</a:t>
            </a:r>
            <a:endParaRPr lang="en-US" altLang="ja-JP" u="sng" dirty="0" smtClean="0"/>
          </a:p>
          <a:p>
            <a:pPr lvl="0"/>
            <a:r>
              <a:rPr lang="ja-JP" altLang="en-US" u="sng" dirty="0" smtClean="0">
                <a:hlinkClick r:id="rId4"/>
              </a:rPr>
              <a:t>動画　</a:t>
            </a:r>
            <a:r>
              <a:rPr lang="en-US" altLang="ja-JP" dirty="0" smtClean="0">
                <a:hlinkClick r:id="rId4"/>
              </a:rPr>
              <a:t>http</a:t>
            </a:r>
            <a:r>
              <a:rPr lang="en-US" altLang="ja-JP" dirty="0">
                <a:hlinkClick r:id="rId4"/>
              </a:rPr>
              <a:t>://www.nikkei.com/article/DGXMZO85244640T00C15A4000000</a:t>
            </a:r>
            <a:r>
              <a:rPr lang="en-US" altLang="ja-JP" dirty="0" smtClean="0">
                <a:hlinkClick r:id="rId4"/>
              </a:rPr>
              <a:t>/</a:t>
            </a:r>
            <a:endParaRPr lang="ja-JP" altLang="ja-JP" dirty="0" smtClean="0"/>
          </a:p>
          <a:p>
            <a:endParaRPr kumimoji="1" lang="ja-JP" altLang="en-US" dirty="0"/>
          </a:p>
        </p:txBody>
      </p:sp>
      <p:pic>
        <p:nvPicPr>
          <p:cNvPr id="55298" name="Picture 2" descr="tm_141032neurosky01.jpg"/>
          <p:cNvPicPr>
            <a:picLocks noChangeAspect="1" noChangeArrowheads="1"/>
          </p:cNvPicPr>
          <p:nvPr/>
        </p:nvPicPr>
        <p:blipFill>
          <a:blip r:embed="rId5" cstate="print"/>
          <a:srcRect/>
          <a:stretch>
            <a:fillRect/>
          </a:stretch>
        </p:blipFill>
        <p:spPr bwMode="auto">
          <a:xfrm>
            <a:off x="1200894" y="2708920"/>
            <a:ext cx="6179418" cy="3909428"/>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b="1" i="1" dirty="0" smtClean="0"/>
              <a:t>感性アナライザプラスカム</a:t>
            </a:r>
            <a:endParaRPr kumimoji="1" lang="ja-JP" altLang="en-US" i="1" dirty="0"/>
          </a:p>
        </p:txBody>
      </p:sp>
      <p:sp>
        <p:nvSpPr>
          <p:cNvPr id="3" name="コンテンツ プレースホルダ 2"/>
          <p:cNvSpPr>
            <a:spLocks noGrp="1"/>
          </p:cNvSpPr>
          <p:nvPr>
            <p:ph idx="1"/>
          </p:nvPr>
        </p:nvSpPr>
        <p:spPr>
          <a:xfrm>
            <a:off x="457200" y="1600200"/>
            <a:ext cx="8229600" cy="5069160"/>
          </a:xfrm>
        </p:spPr>
        <p:txBody>
          <a:bodyPr>
            <a:normAutofit/>
          </a:bodyPr>
          <a:lstStyle/>
          <a:p>
            <a:pPr fontAlgn="base"/>
            <a:r>
              <a:rPr lang="ja-JP" altLang="en-US" dirty="0" smtClean="0"/>
              <a:t>脳波から５つの感性（</a:t>
            </a:r>
            <a:r>
              <a:rPr lang="ja-JP" altLang="en-US" dirty="0" smtClean="0">
                <a:solidFill>
                  <a:srgbClr val="FF0000"/>
                </a:solidFill>
              </a:rPr>
              <a:t>興味、好き、ストレス、集中、眠気</a:t>
            </a:r>
            <a:r>
              <a:rPr lang="ja-JP" altLang="en-US" dirty="0" smtClean="0"/>
              <a:t>）が分析可能な簡易型評価キット「感性アナライザ」。</a:t>
            </a:r>
            <a:br>
              <a:rPr lang="ja-JP" altLang="en-US" dirty="0" smtClean="0"/>
            </a:br>
            <a:r>
              <a:rPr lang="ja-JP" altLang="en-US" dirty="0" smtClean="0"/>
              <a:t>慶応大学満倉准教授の脳波解析アルゴリズムを搭載し、簡易型の脳波計によりシンプルながら、ハイクオリティデータを獲得することができる。</a:t>
            </a:r>
            <a:br>
              <a:rPr lang="ja-JP" altLang="en-US" dirty="0" smtClean="0"/>
            </a:br>
            <a:r>
              <a:rPr lang="ja-JP" altLang="en-US" dirty="0" smtClean="0"/>
              <a:t>更にカメラ機能を搭載することで、より精密なデータを取得できるようになった。</a:t>
            </a:r>
          </a:p>
          <a:p>
            <a:endParaRPr kumimoji="1" lang="ja-JP" alt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08163" y="362309"/>
            <a:ext cx="7392838" cy="3147654"/>
          </a:xfrm>
          <a:ln>
            <a:solidFill>
              <a:schemeClr val="accent1"/>
            </a:solidFill>
          </a:ln>
        </p:spPr>
        <p:txBody>
          <a:bodyPr>
            <a:normAutofit/>
          </a:bodyPr>
          <a:lstStyle/>
          <a:p>
            <a:r>
              <a:rPr lang="ja-JP" altLang="en-US" b="1" dirty="0"/>
              <a:t>着るだけで生体情報の連続計測を可能とする機能素材“</a:t>
            </a:r>
            <a:r>
              <a:rPr lang="en-US" altLang="ja-JP" b="1" dirty="0" err="1">
                <a:solidFill>
                  <a:srgbClr val="FF0000"/>
                </a:solidFill>
              </a:rPr>
              <a:t>hitoe</a:t>
            </a:r>
            <a:r>
              <a:rPr lang="en-US" altLang="ja-JP" b="1" dirty="0"/>
              <a:t>”</a:t>
            </a:r>
            <a:r>
              <a:rPr lang="ja-JP" altLang="en-US" b="1" dirty="0"/>
              <a:t>の開発及び実用化に</a:t>
            </a:r>
            <a:r>
              <a:rPr lang="ja-JP" altLang="en-US" b="1" dirty="0" smtClean="0"/>
              <a:t>ついて</a:t>
            </a:r>
            <a:endParaRPr kumimoji="1" lang="ja-JP" altLang="en-US" dirty="0"/>
          </a:p>
        </p:txBody>
      </p:sp>
      <p:sp>
        <p:nvSpPr>
          <p:cNvPr id="3" name="サブタイトル 2"/>
          <p:cNvSpPr>
            <a:spLocks noGrp="1"/>
          </p:cNvSpPr>
          <p:nvPr>
            <p:ph type="subTitle" idx="1"/>
          </p:nvPr>
        </p:nvSpPr>
        <p:spPr>
          <a:xfrm>
            <a:off x="1371600" y="3886200"/>
            <a:ext cx="6400800" cy="2279104"/>
          </a:xfrm>
        </p:spPr>
        <p:txBody>
          <a:bodyPr/>
          <a:lstStyle/>
          <a:p>
            <a:r>
              <a:rPr lang="en-US" altLang="ja-JP" dirty="0">
                <a:hlinkClick r:id="rId3"/>
              </a:rPr>
              <a:t>https://</a:t>
            </a:r>
            <a:r>
              <a:rPr lang="en-US" altLang="ja-JP" dirty="0" smtClean="0">
                <a:hlinkClick r:id="rId3"/>
              </a:rPr>
              <a:t>www.nttdocomo.co.jp/info/news_release/2014/01/30_00.html</a:t>
            </a:r>
            <a:endParaRPr lang="en-US" altLang="ja-JP" dirty="0" smtClean="0"/>
          </a:p>
          <a:p>
            <a:r>
              <a:rPr lang="ja-JP" altLang="en-US" dirty="0"/>
              <a:t>動画</a:t>
            </a:r>
            <a:endParaRPr lang="en-US" altLang="ja-JP" dirty="0" smtClean="0"/>
          </a:p>
          <a:p>
            <a:r>
              <a:rPr lang="en-US" altLang="ja-JP" dirty="0">
                <a:hlinkClick r:id="rId4"/>
              </a:rPr>
              <a:t>https://</a:t>
            </a:r>
            <a:r>
              <a:rPr lang="en-US" altLang="ja-JP" dirty="0" smtClean="0">
                <a:hlinkClick r:id="rId4"/>
              </a:rPr>
              <a:t>youtu.be/7yUHRTdT9VI?t=12</a:t>
            </a:r>
            <a:endParaRPr lang="en-US" altLang="ja-JP" dirty="0" smtClean="0"/>
          </a:p>
          <a:p>
            <a:endParaRPr kumimoji="1" lang="ja-JP" altLang="en-US" dirty="0"/>
          </a:p>
        </p:txBody>
      </p:sp>
    </p:spTree>
    <p:extLst>
      <p:ext uri="{BB962C8B-B14F-4D97-AF65-F5344CB8AC3E}">
        <p14:creationId xmlns:p14="http://schemas.microsoft.com/office/powerpoint/2010/main" xmlns="" val="2638387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1"/>
            <a:ext cx="9001000" cy="7245423"/>
          </a:xfrm>
        </p:spPr>
        <p:txBody>
          <a:bodyPr>
            <a:normAutofit fontScale="92500" lnSpcReduction="20000"/>
          </a:bodyPr>
          <a:lstStyle/>
          <a:p>
            <a:r>
              <a:rPr lang="ja-JP" altLang="en-US" dirty="0" smtClean="0">
                <a:solidFill>
                  <a:srgbClr val="FF0000"/>
                </a:solidFill>
              </a:rPr>
              <a:t>東レ</a:t>
            </a:r>
            <a:r>
              <a:rPr lang="ja-JP" altLang="en-US" dirty="0" smtClean="0"/>
              <a:t>と</a:t>
            </a:r>
            <a:r>
              <a:rPr lang="en-US" altLang="ja-JP" dirty="0" smtClean="0">
                <a:solidFill>
                  <a:srgbClr val="FF0000"/>
                </a:solidFill>
              </a:rPr>
              <a:t>NTT</a:t>
            </a:r>
            <a:r>
              <a:rPr lang="ja-JP" altLang="en-US" dirty="0" smtClean="0"/>
              <a:t>は</a:t>
            </a:r>
            <a:r>
              <a:rPr lang="ja-JP" altLang="en-US" dirty="0"/>
              <a:t>、着衣するだけで心拍数・心電波形などの生体情報を取得できる機能素材“</a:t>
            </a:r>
            <a:r>
              <a:rPr lang="en-US" altLang="ja-JP" dirty="0" err="1"/>
              <a:t>hitoe</a:t>
            </a:r>
            <a:r>
              <a:rPr lang="en-US" altLang="ja-JP" dirty="0"/>
              <a:t>”</a:t>
            </a:r>
            <a:r>
              <a:rPr lang="ja-JP" altLang="en-US" dirty="0"/>
              <a:t>を開発、</a:t>
            </a:r>
            <a:r>
              <a:rPr lang="ja-JP" altLang="en-US" dirty="0" smtClean="0"/>
              <a:t>実用化した</a:t>
            </a:r>
            <a:r>
              <a:rPr lang="ja-JP" altLang="en-US" dirty="0"/>
              <a:t>。また</a:t>
            </a:r>
            <a:r>
              <a:rPr lang="ja-JP" altLang="en-US" dirty="0" smtClean="0"/>
              <a:t>、</a:t>
            </a:r>
            <a:r>
              <a:rPr lang="ja-JP" altLang="en-US" dirty="0" smtClean="0">
                <a:solidFill>
                  <a:srgbClr val="FF0000"/>
                </a:solidFill>
              </a:rPr>
              <a:t>ドコモ</a:t>
            </a:r>
            <a:r>
              <a:rPr lang="ja-JP" altLang="en-US" dirty="0" smtClean="0"/>
              <a:t>は“</a:t>
            </a:r>
            <a:r>
              <a:rPr lang="en-US" altLang="ja-JP" dirty="0" err="1"/>
              <a:t>hitoe</a:t>
            </a:r>
            <a:r>
              <a:rPr lang="en-US" altLang="ja-JP" dirty="0"/>
              <a:t>”</a:t>
            </a:r>
            <a:r>
              <a:rPr lang="ja-JP" altLang="en-US" dirty="0"/>
              <a:t>を利用した生体情報計測用ウェアとスマートフォンなどを活用したサービスの提供を</a:t>
            </a:r>
            <a:r>
              <a:rPr lang="ja-JP" altLang="en-US" dirty="0" smtClean="0"/>
              <a:t>開始</a:t>
            </a:r>
            <a:endParaRPr lang="en-US" altLang="ja-JP" dirty="0" smtClean="0"/>
          </a:p>
          <a:p>
            <a:r>
              <a:rPr lang="ja-JP" altLang="en-US" dirty="0" smtClean="0"/>
              <a:t>東レ</a:t>
            </a:r>
            <a:r>
              <a:rPr lang="ja-JP" altLang="en-US" dirty="0"/>
              <a:t>と</a:t>
            </a:r>
            <a:r>
              <a:rPr lang="en-US" altLang="ja-JP" dirty="0"/>
              <a:t>NTT</a:t>
            </a:r>
            <a:r>
              <a:rPr lang="ja-JP" altLang="en-US" dirty="0"/>
              <a:t>は</a:t>
            </a:r>
            <a:r>
              <a:rPr lang="ja-JP" altLang="en-US" dirty="0" smtClean="0"/>
              <a:t>、ナノファイバー</a:t>
            </a:r>
            <a:r>
              <a:rPr lang="ja-JP" altLang="en-US" dirty="0"/>
              <a:t>生地に高導電性樹脂を特殊コーティングすることで</a:t>
            </a:r>
            <a:r>
              <a:rPr lang="ja-JP" altLang="en-US" dirty="0" smtClean="0"/>
              <a:t>、生体</a:t>
            </a:r>
            <a:r>
              <a:rPr lang="ja-JP" altLang="en-US" dirty="0"/>
              <a:t>信号を高感度に検出できる機能素材“</a:t>
            </a:r>
            <a:r>
              <a:rPr lang="en-US" altLang="ja-JP" dirty="0" err="1"/>
              <a:t>hitoe</a:t>
            </a:r>
            <a:r>
              <a:rPr lang="en-US" altLang="ja-JP" dirty="0"/>
              <a:t>”</a:t>
            </a:r>
            <a:r>
              <a:rPr lang="ja-JP" altLang="en-US" dirty="0"/>
              <a:t>の実用化に</a:t>
            </a:r>
            <a:r>
              <a:rPr lang="ja-JP" altLang="en-US" dirty="0" smtClean="0"/>
              <a:t>成功。</a:t>
            </a:r>
            <a:r>
              <a:rPr lang="ja-JP" altLang="en-US" dirty="0"/>
              <a:t>“</a:t>
            </a:r>
            <a:r>
              <a:rPr lang="en-US" altLang="ja-JP" dirty="0" err="1"/>
              <a:t>hitoe</a:t>
            </a:r>
            <a:r>
              <a:rPr lang="en-US" altLang="ja-JP" dirty="0"/>
              <a:t>”</a:t>
            </a:r>
            <a:r>
              <a:rPr lang="ja-JP" altLang="en-US" dirty="0"/>
              <a:t>は肌へのフィット性や通気性などを兼ね備えており、この素材を使用した生体情報計測用ウェアを着用することによって、日常生活のさまざまなシーンにおいて心拍数や心電波形などの生体情報を快適かつ簡単に計測できるように</a:t>
            </a:r>
            <a:r>
              <a:rPr lang="ja-JP" altLang="en-US" dirty="0" smtClean="0"/>
              <a:t>なる。</a:t>
            </a:r>
            <a:endParaRPr lang="en-US" altLang="ja-JP" dirty="0" smtClean="0"/>
          </a:p>
          <a:p>
            <a:r>
              <a:rPr lang="ja-JP" altLang="en-US" dirty="0" smtClean="0"/>
              <a:t>ドコモ</a:t>
            </a:r>
            <a:r>
              <a:rPr lang="ja-JP" altLang="en-US" dirty="0"/>
              <a:t>は、“</a:t>
            </a:r>
            <a:r>
              <a:rPr lang="en-US" altLang="ja-JP" dirty="0" err="1"/>
              <a:t>hitoe</a:t>
            </a:r>
            <a:r>
              <a:rPr lang="en-US" altLang="ja-JP" dirty="0"/>
              <a:t>”</a:t>
            </a:r>
            <a:r>
              <a:rPr lang="ja-JP" altLang="en-US" dirty="0" err="1"/>
              <a:t>のような</a:t>
            </a:r>
            <a:r>
              <a:rPr lang="ja-JP" altLang="en-US" dirty="0"/>
              <a:t>ウェアラブル製品を活用し、ドコモ・ヘルスケア社の健康プラットフォーム「</a:t>
            </a:r>
            <a:r>
              <a:rPr lang="en-US" altLang="ja-JP" dirty="0"/>
              <a:t>WM</a:t>
            </a:r>
            <a:r>
              <a:rPr lang="ja-JP" altLang="en-US" dirty="0"/>
              <a:t>（わたしムーヴ</a:t>
            </a:r>
            <a:r>
              <a:rPr lang="ja-JP" altLang="en-US" dirty="0" smtClean="0"/>
              <a:t>）」</a:t>
            </a:r>
            <a:r>
              <a:rPr lang="ja-JP" altLang="en-US" dirty="0"/>
              <a:t>と連携することを始め、</a:t>
            </a:r>
            <a:r>
              <a:rPr lang="ja-JP" altLang="en-US" dirty="0">
                <a:solidFill>
                  <a:srgbClr val="FF0000"/>
                </a:solidFill>
              </a:rPr>
              <a:t>スポーツ分野や健康増進分野などを中心とした新しいサービスの提供</a:t>
            </a:r>
            <a:r>
              <a:rPr lang="ja-JP" altLang="en-US" dirty="0"/>
              <a:t>を</a:t>
            </a:r>
            <a:r>
              <a:rPr lang="ja-JP" altLang="en-US" dirty="0" smtClean="0"/>
              <a:t>目指す</a:t>
            </a:r>
            <a:r>
              <a:rPr lang="ja-JP" altLang="en-US" dirty="0"/>
              <a:t>。</a:t>
            </a:r>
            <a:endParaRPr kumimoji="1" lang="ja-JP" altLang="en-US" dirty="0"/>
          </a:p>
        </p:txBody>
      </p:sp>
    </p:spTree>
    <p:extLst>
      <p:ext uri="{BB962C8B-B14F-4D97-AF65-F5344CB8AC3E}">
        <p14:creationId xmlns:p14="http://schemas.microsoft.com/office/powerpoint/2010/main" xmlns="" val="3196812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心拍数・心電波形計測イメージ画像"/>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03094" y="1"/>
            <a:ext cx="4269106"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5575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640960" cy="1143000"/>
          </a:xfrm>
          <a:ln>
            <a:solidFill>
              <a:schemeClr val="accent1"/>
            </a:solidFill>
          </a:ln>
        </p:spPr>
        <p:txBody>
          <a:bodyPr>
            <a:normAutofit fontScale="90000"/>
          </a:bodyPr>
          <a:lstStyle/>
          <a:p>
            <a:pPr algn="ctr"/>
            <a:r>
              <a:rPr lang="ja-JP" altLang="en-US" b="1" dirty="0" smtClean="0"/>
              <a:t>開発した生体情報計測用ウェアの特徴</a:t>
            </a:r>
            <a:endParaRPr lang="ja-JP" altLang="en-US" b="1" dirty="0"/>
          </a:p>
        </p:txBody>
      </p:sp>
      <p:sp>
        <p:nvSpPr>
          <p:cNvPr id="3" name="コンテンツ プレースホルダー 2"/>
          <p:cNvSpPr>
            <a:spLocks noGrp="1"/>
          </p:cNvSpPr>
          <p:nvPr>
            <p:ph idx="1"/>
          </p:nvPr>
        </p:nvSpPr>
        <p:spPr>
          <a:xfrm>
            <a:off x="457200" y="1600200"/>
            <a:ext cx="8229600" cy="5357192"/>
          </a:xfrm>
        </p:spPr>
        <p:txBody>
          <a:bodyPr>
            <a:normAutofit/>
          </a:bodyPr>
          <a:lstStyle/>
          <a:p>
            <a:r>
              <a:rPr lang="ja-JP" altLang="en-US" dirty="0" smtClean="0"/>
              <a:t>機能</a:t>
            </a:r>
            <a:r>
              <a:rPr lang="ja-JP" altLang="en-US" dirty="0"/>
              <a:t>素材“</a:t>
            </a:r>
            <a:r>
              <a:rPr lang="en-US" altLang="ja-JP" dirty="0" err="1"/>
              <a:t>hitoe</a:t>
            </a:r>
            <a:r>
              <a:rPr lang="en-US" altLang="ja-JP" dirty="0"/>
              <a:t>”</a:t>
            </a:r>
            <a:r>
              <a:rPr lang="ja-JP" altLang="en-US" dirty="0"/>
              <a:t>を生体インターフェースに用いることにより、「着るだけで」</a:t>
            </a:r>
            <a:r>
              <a:rPr lang="ja-JP" altLang="en-US" dirty="0">
                <a:solidFill>
                  <a:srgbClr val="FF0000"/>
                </a:solidFill>
              </a:rPr>
              <a:t>心拍・心電情報を連続的に計測</a:t>
            </a:r>
            <a:r>
              <a:rPr lang="ja-JP" altLang="en-US" dirty="0"/>
              <a:t>することが</a:t>
            </a:r>
            <a:r>
              <a:rPr lang="ja-JP" altLang="en-US" dirty="0" smtClean="0"/>
              <a:t>できる。</a:t>
            </a:r>
            <a:endParaRPr lang="en-US" altLang="ja-JP" dirty="0" smtClean="0"/>
          </a:p>
          <a:p>
            <a:r>
              <a:rPr lang="ja-JP" altLang="en-US" dirty="0" smtClean="0"/>
              <a:t>配線</a:t>
            </a:r>
            <a:r>
              <a:rPr lang="ja-JP" altLang="en-US" dirty="0"/>
              <a:t>もウェアに一体化されて機能集約されているため、使い勝手が良く、洗濯して繰り返し利用できることが大きな</a:t>
            </a:r>
            <a:r>
              <a:rPr lang="ja-JP" altLang="en-US" dirty="0" smtClean="0"/>
              <a:t>特徴。</a:t>
            </a:r>
            <a:endParaRPr lang="en-US" altLang="ja-JP" dirty="0" smtClean="0"/>
          </a:p>
          <a:p>
            <a:r>
              <a:rPr lang="ja-JP" altLang="en-US" dirty="0" smtClean="0">
                <a:solidFill>
                  <a:srgbClr val="FF0000"/>
                </a:solidFill>
              </a:rPr>
              <a:t>日常</a:t>
            </a:r>
            <a:r>
              <a:rPr lang="ja-JP" altLang="en-US" dirty="0">
                <a:solidFill>
                  <a:srgbClr val="FF0000"/>
                </a:solidFill>
              </a:rPr>
              <a:t>生活を阻害せずに利用</a:t>
            </a:r>
            <a:r>
              <a:rPr lang="ja-JP" altLang="en-US" dirty="0"/>
              <a:t>できるため、職場、学校、スポーツ、運転中などのさまざまなシーンでの活用が期待</a:t>
            </a:r>
            <a:r>
              <a:rPr lang="ja-JP" altLang="en-US" dirty="0" smtClean="0"/>
              <a:t>される。</a:t>
            </a:r>
            <a:endParaRPr lang="ja-JP" altLang="en-US" dirty="0"/>
          </a:p>
        </p:txBody>
      </p:sp>
    </p:spTree>
    <p:extLst>
      <p:ext uri="{BB962C8B-B14F-4D97-AF65-F5344CB8AC3E}">
        <p14:creationId xmlns:p14="http://schemas.microsoft.com/office/powerpoint/2010/main" xmlns="" val="2108100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Autofit/>
          </a:bodyPr>
          <a:lstStyle/>
          <a:p>
            <a:r>
              <a:rPr lang="ja-JP" altLang="en-US" sz="3600" b="1" dirty="0" smtClean="0"/>
              <a:t>手首をかざせば支払い完了？決済機能が搭載されたウェアラブルバンドが登場</a:t>
            </a:r>
            <a:endParaRPr kumimoji="1" lang="ja-JP" altLang="en-US" sz="3600" dirty="0"/>
          </a:p>
        </p:txBody>
      </p:sp>
      <p:sp>
        <p:nvSpPr>
          <p:cNvPr id="3" name="コンテンツ プレースホルダ 2"/>
          <p:cNvSpPr>
            <a:spLocks noGrp="1"/>
          </p:cNvSpPr>
          <p:nvPr>
            <p:ph idx="1"/>
          </p:nvPr>
        </p:nvSpPr>
        <p:spPr>
          <a:xfrm>
            <a:off x="457200" y="1600200"/>
            <a:ext cx="8229600" cy="4781127"/>
          </a:xfrm>
        </p:spPr>
        <p:txBody>
          <a:bodyPr>
            <a:normAutofit fontScale="85000" lnSpcReduction="10000"/>
          </a:bodyPr>
          <a:lstStyle/>
          <a:p>
            <a:r>
              <a:rPr lang="ja-JP" altLang="en-US" dirty="0" smtClean="0"/>
              <a:t>米</a:t>
            </a:r>
            <a:r>
              <a:rPr lang="en-US" altLang="ja-JP" dirty="0" smtClean="0"/>
              <a:t>Jawbone</a:t>
            </a:r>
            <a:r>
              <a:rPr lang="ja-JP" altLang="en-US" dirty="0" smtClean="0"/>
              <a:t>社は、アクティビティトラッカーと呼ばれるフィットネス用リストバンドのメーカーだ。既に、手首に装着するだけで、睡眠や心拍数などの活動を追跡する</a:t>
            </a:r>
            <a:r>
              <a:rPr lang="en-US" altLang="ja-JP" dirty="0" smtClean="0"/>
              <a:t>『UP3』</a:t>
            </a:r>
            <a:r>
              <a:rPr lang="ja-JP" altLang="en-US" dirty="0" smtClean="0"/>
              <a:t>などの製品をだしていた。</a:t>
            </a:r>
          </a:p>
          <a:p>
            <a:r>
              <a:rPr lang="ja-JP" altLang="en-US" dirty="0" smtClean="0"/>
              <a:t>そして</a:t>
            </a:r>
            <a:r>
              <a:rPr lang="en-US" altLang="ja-JP" dirty="0" smtClean="0"/>
              <a:t>4</a:t>
            </a:r>
            <a:r>
              <a:rPr lang="ja-JP" altLang="en-US" dirty="0" smtClean="0"/>
              <a:t>月</a:t>
            </a:r>
            <a:r>
              <a:rPr lang="en-US" altLang="ja-JP" dirty="0" smtClean="0"/>
              <a:t>15</a:t>
            </a:r>
            <a:r>
              <a:rPr lang="ja-JP" altLang="en-US" dirty="0" smtClean="0"/>
              <a:t>日に、アクティビティトラッカーとしての機能に、決済機能を持たせた</a:t>
            </a:r>
            <a:r>
              <a:rPr lang="en-US" altLang="ja-JP" dirty="0" smtClean="0"/>
              <a:t>『UP4』</a:t>
            </a:r>
            <a:r>
              <a:rPr lang="ja-JP" altLang="en-US" dirty="0" smtClean="0"/>
              <a:t>を発表。リストバンド型の</a:t>
            </a:r>
            <a:r>
              <a:rPr lang="en-US" altLang="ja-JP" dirty="0" smtClean="0"/>
              <a:t>『UP4』</a:t>
            </a:r>
            <a:r>
              <a:rPr lang="ja-JP" altLang="en-US" dirty="0" smtClean="0"/>
              <a:t>を手首に装着していれば、店頭のカード読み取り端末にかざすだけで、決済が完了してしまう。</a:t>
            </a:r>
          </a:p>
          <a:p>
            <a:r>
              <a:rPr lang="ja-JP" altLang="en-US" dirty="0" smtClean="0"/>
              <a:t>もう、現金やカードを財布から出したり、スマートフォンを取り出したりする必要もない。</a:t>
            </a:r>
          </a:p>
          <a:p>
            <a:r>
              <a:rPr lang="en-US" altLang="ja-JP" dirty="0" smtClean="0"/>
              <a:t>https://youtu.be/pMcUx17DNWg</a:t>
            </a:r>
          </a:p>
          <a:p>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en-US" altLang="ja-JP" dirty="0"/>
              <a:t>JINS MEME</a:t>
            </a:r>
            <a:r>
              <a:rPr lang="ja-JP" altLang="en-US" dirty="0"/>
              <a:t>（ミーム）</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015</a:t>
            </a:r>
            <a:r>
              <a:rPr lang="ja-JP" altLang="en-US" dirty="0"/>
              <a:t>年</a:t>
            </a:r>
            <a:r>
              <a:rPr lang="en-US" altLang="ja-JP" dirty="0"/>
              <a:t>10</a:t>
            </a:r>
            <a:r>
              <a:rPr lang="ja-JP" altLang="en-US" dirty="0"/>
              <a:t>月にはメガネにセンサーを内蔵させて眼球やまばたきなど目の周りの筋肉の動きを感知し、専用アプリと連動する事で脳波や疲れ指数・眠気・体軸のぶれといった自分の身体の状態がわかるという「</a:t>
            </a:r>
            <a:r>
              <a:rPr lang="en-US" altLang="ja-JP" dirty="0"/>
              <a:t>JINS MEME</a:t>
            </a:r>
            <a:r>
              <a:rPr lang="ja-JP" altLang="en-US" dirty="0"/>
              <a:t>（ミーム）」が発売予定だが、健康医療機器としても知られる</a:t>
            </a:r>
            <a:r>
              <a:rPr lang="ja-JP" altLang="en-US" dirty="0">
                <a:hlinkClick r:id="rId3" tooltip="オムロン"/>
              </a:rPr>
              <a:t>オムロン</a:t>
            </a:r>
            <a:r>
              <a:rPr lang="ja-JP" altLang="en-US" dirty="0"/>
              <a:t>とヘルスケア分野で共同研究を開始、メガネは常に身に付けている製品であり自然とセンシング（計測）出来る事から、別の分野では目の動き自体は脳や身体の状態を発信しているため病気の予見も出来る可能性が示唆されているという。</a:t>
            </a:r>
            <a:endParaRPr kumimoji="1" lang="ja-JP" altLang="en-US" dirty="0"/>
          </a:p>
        </p:txBody>
      </p:sp>
    </p:spTree>
    <p:extLst>
      <p:ext uri="{BB962C8B-B14F-4D97-AF65-F5344CB8AC3E}">
        <p14:creationId xmlns:p14="http://schemas.microsoft.com/office/powerpoint/2010/main" xmlns="" val="1530200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accent1"/>
            </a:solidFill>
          </a:ln>
        </p:spPr>
        <p:txBody>
          <a:bodyPr/>
          <a:lstStyle/>
          <a:p>
            <a:r>
              <a:rPr kumimoji="1" lang="ja-JP" altLang="en-US" dirty="0" smtClean="0"/>
              <a:t>調査概要（案）</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10000"/>
          </a:bodyPr>
          <a:lstStyle/>
          <a:p>
            <a:r>
              <a:rPr lang="ja-JP" altLang="en-US" dirty="0" smtClean="0"/>
              <a:t>代表的観光資源を見た時の反応</a:t>
            </a:r>
            <a:endParaRPr lang="en-US" altLang="ja-JP" dirty="0" smtClean="0"/>
          </a:p>
          <a:p>
            <a:pPr>
              <a:buNone/>
            </a:pPr>
            <a:r>
              <a:rPr lang="ja-JP" altLang="en-US" dirty="0" smtClean="0"/>
              <a:t>　例　東京タワー、スカイツリー、東京駅、皇居、浅草寺、明治神宮</a:t>
            </a:r>
            <a:endParaRPr lang="en-US" altLang="ja-JP" dirty="0" smtClean="0"/>
          </a:p>
          <a:p>
            <a:r>
              <a:rPr lang="ja-JP" altLang="en-US" dirty="0" smtClean="0"/>
              <a:t>訪日中国人、</a:t>
            </a:r>
            <a:r>
              <a:rPr lang="ja-JP" altLang="en-US" dirty="0"/>
              <a:t>地方</a:t>
            </a:r>
            <a:r>
              <a:rPr lang="ja-JP" altLang="en-US" dirty="0" smtClean="0"/>
              <a:t>在住日本人、東京在住日本人につき、ウェアラブルを提供し協力を願う</a:t>
            </a:r>
            <a:endParaRPr lang="en-US" altLang="ja-JP" dirty="0" smtClean="0"/>
          </a:p>
          <a:p>
            <a:r>
              <a:rPr lang="ja-JP" altLang="en-US" dirty="0" smtClean="0"/>
              <a:t>ウェアラブルの数に制限あるので、時期をずらして、複数回実施する。</a:t>
            </a:r>
            <a:endParaRPr lang="en-US" altLang="ja-JP" dirty="0" smtClean="0"/>
          </a:p>
          <a:p>
            <a:r>
              <a:rPr lang="ja-JP" altLang="en-US" dirty="0" smtClean="0"/>
              <a:t>アンケート調査を同時に実施し、分析材料に使用する</a:t>
            </a:r>
            <a:endParaRPr lang="en-US" altLang="ja-JP" dirty="0" smtClean="0"/>
          </a:p>
          <a:p>
            <a:r>
              <a:rPr lang="en-US" altLang="ja-JP" dirty="0" smtClean="0"/>
              <a:t>JTB</a:t>
            </a:r>
            <a:r>
              <a:rPr lang="ja-JP" altLang="en-US" dirty="0" err="1" smtClean="0"/>
              <a:t>、</a:t>
            </a:r>
            <a:r>
              <a:rPr lang="ja-JP" altLang="en-US" dirty="0" smtClean="0"/>
              <a:t>通信会社、ウェアラブル会社等に協力願えないか</a:t>
            </a:r>
            <a:endParaRPr lang="en-US" altLang="ja-JP" dirty="0" smtClean="0"/>
          </a:p>
          <a:p>
            <a:endParaRPr lang="en-US" altLang="ja-JP" dirty="0" smtClean="0"/>
          </a:p>
          <a:p>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人流の位置情報収集</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kumimoji="1" lang="ja-JP" altLang="en-US" dirty="0" smtClean="0"/>
              <a:t>これまで</a:t>
            </a:r>
            <a:r>
              <a:rPr lang="ja-JP" altLang="en-US" dirty="0" smtClean="0"/>
              <a:t>ヒト</a:t>
            </a:r>
            <a:r>
              <a:rPr lang="ja-JP" altLang="en-US" dirty="0"/>
              <a:t>の</a:t>
            </a:r>
            <a:r>
              <a:rPr lang="ja-JP" altLang="en-US" dirty="0" smtClean="0"/>
              <a:t>移動に関しては、技術的制約もあり、ＯＤ調査中心であった</a:t>
            </a:r>
            <a:endParaRPr lang="en-US" altLang="ja-JP" dirty="0" smtClean="0"/>
          </a:p>
          <a:p>
            <a:r>
              <a:rPr kumimoji="1" lang="ja-JP" altLang="en-US" dirty="0" smtClean="0"/>
              <a:t>スマホに標準装備されているＧＰＳ</a:t>
            </a:r>
            <a:r>
              <a:rPr lang="ja-JP" altLang="en-US" dirty="0" smtClean="0"/>
              <a:t>機能の活用等により、ヒトの移動データが、相当部分（ＧＰＳデータが使用できない空間の存在）時間帯、経路まで含めて収集可能となっている。また移動する</a:t>
            </a:r>
            <a:r>
              <a:rPr lang="ja-JP" altLang="en-US" b="1" dirty="0" smtClean="0">
                <a:solidFill>
                  <a:srgbClr val="FF0000"/>
                </a:solidFill>
              </a:rPr>
              <a:t>主体の属性</a:t>
            </a:r>
            <a:r>
              <a:rPr lang="ja-JP" altLang="en-US" dirty="0" smtClean="0"/>
              <a:t>（性別、年齢、住所等）との関係も、対象者の同意が得られれば、容易に分析することが可能となってきている</a:t>
            </a:r>
            <a:endParaRPr lang="en-US" altLang="ja-JP" dirty="0" smtClean="0"/>
          </a:p>
          <a:p>
            <a:r>
              <a:rPr kumimoji="1" lang="ja-JP" altLang="en-US" dirty="0" smtClean="0"/>
              <a:t>更には、移動</a:t>
            </a:r>
            <a:r>
              <a:rPr kumimoji="1" lang="ja-JP" altLang="en-US" dirty="0"/>
              <a:t>情報</a:t>
            </a:r>
            <a:r>
              <a:rPr kumimoji="1" lang="ja-JP" altLang="en-US" dirty="0" smtClean="0"/>
              <a:t>に伴う</a:t>
            </a:r>
            <a:r>
              <a:rPr kumimoji="1" lang="ja-JP" altLang="en-US" b="1" dirty="0" smtClean="0">
                <a:solidFill>
                  <a:srgbClr val="FF0000"/>
                </a:solidFill>
              </a:rPr>
              <a:t>カード使用履歴</a:t>
            </a:r>
            <a:r>
              <a:rPr kumimoji="1" lang="ja-JP" altLang="en-US" dirty="0" smtClean="0"/>
              <a:t>、</a:t>
            </a:r>
            <a:r>
              <a:rPr kumimoji="1" lang="ja-JP" altLang="en-US" b="1" dirty="0" smtClean="0">
                <a:solidFill>
                  <a:srgbClr val="FF0000"/>
                </a:solidFill>
              </a:rPr>
              <a:t>撮影等履歴</a:t>
            </a:r>
            <a:r>
              <a:rPr kumimoji="1" lang="ja-JP" altLang="en-US" dirty="0" smtClean="0"/>
              <a:t>の収集も容易になってきている</a:t>
            </a:r>
            <a:endParaRPr kumimoji="1"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en-US" altLang="ja-JP" dirty="0" smtClean="0"/>
              <a:t>Google</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lang="ja-JP" altLang="ja-JP" dirty="0" smtClean="0"/>
              <a:t>グーグルは、人間から生理的な測定値を複数記録し分析することで、その人の感情状態が推測できる技術は１０年程度で実用化されると予測。</a:t>
            </a:r>
            <a:endParaRPr lang="en-US" altLang="ja-JP" dirty="0" smtClean="0"/>
          </a:p>
          <a:p>
            <a:r>
              <a:rPr lang="ja-JP" altLang="ja-JP" b="1" dirty="0" smtClean="0"/>
              <a:t>グーグルグラス</a:t>
            </a:r>
            <a:r>
              <a:rPr lang="ja-JP" altLang="ja-JP" dirty="0" smtClean="0"/>
              <a:t>ならぬ、グーグルキャップをかぶることにより、観光者の脳の反応測定値を大量に蓄積し属性、移動情報等とクロス分析することで、単なるアンケートで済ませていた観光行動の解明ができる可能性が出て</a:t>
            </a:r>
            <a:r>
              <a:rPr lang="ja-JP" altLang="en-US" dirty="0" smtClean="0"/>
              <a:t>くる</a:t>
            </a:r>
            <a:r>
              <a:rPr lang="ja-JP" altLang="ja-JP" dirty="0" smtClean="0"/>
              <a:t>。</a:t>
            </a:r>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en-US" altLang="ja-JP" dirty="0" smtClean="0"/>
              <a:t>『</a:t>
            </a:r>
            <a:r>
              <a:rPr kumimoji="1" lang="ja-JP" altLang="en-US" dirty="0" smtClean="0"/>
              <a:t>データの見えざる手</a:t>
            </a:r>
            <a:r>
              <a:rPr kumimoji="1" lang="en-US" altLang="ja-JP" dirty="0" smtClean="0"/>
              <a:t>』</a:t>
            </a:r>
            <a:r>
              <a:rPr kumimoji="1" lang="ja-JP" altLang="en-US" dirty="0" smtClean="0"/>
              <a:t>　矢野和男</a:t>
            </a:r>
            <a:endParaRPr kumimoji="1" lang="ja-JP" altLang="en-US" dirty="0"/>
          </a:p>
        </p:txBody>
      </p:sp>
      <p:sp>
        <p:nvSpPr>
          <p:cNvPr id="3" name="コンテンツ プレースホルダ 2"/>
          <p:cNvSpPr>
            <a:spLocks noGrp="1"/>
          </p:cNvSpPr>
          <p:nvPr>
            <p:ph idx="1"/>
          </p:nvPr>
        </p:nvSpPr>
        <p:spPr>
          <a:xfrm>
            <a:off x="0" y="1772816"/>
            <a:ext cx="8913168" cy="4813995"/>
          </a:xfrm>
        </p:spPr>
        <p:txBody>
          <a:bodyPr>
            <a:normAutofit fontScale="92500" lnSpcReduction="10000"/>
          </a:bodyPr>
          <a:lstStyle/>
          <a:p>
            <a:r>
              <a:rPr lang="ja-JP" altLang="en-US" dirty="0" smtClean="0"/>
              <a:t>ウェアラブル・センサを付けた後も、研究手法に変化があったか</a:t>
            </a:r>
          </a:p>
          <a:p>
            <a:r>
              <a:rPr lang="ja-JP" altLang="en-US" dirty="0" smtClean="0"/>
              <a:t>研究の途中から、人間が仮設を立ててデータを見るという手法に限界があると考えるようになった。人が未加工のデータから仮説を立てて傾向や相関関係を導き出す手法が「</a:t>
            </a:r>
            <a:r>
              <a:rPr lang="ja-JP" altLang="en-US" dirty="0" smtClean="0">
                <a:solidFill>
                  <a:srgbClr val="FF0000"/>
                </a:solidFill>
              </a:rPr>
              <a:t>データ・マイニング</a:t>
            </a:r>
            <a:r>
              <a:rPr lang="ja-JP" altLang="en-US" dirty="0" smtClean="0"/>
              <a:t>」、人がやるデータ・マイニングがうまくいっているようには見えない。</a:t>
            </a:r>
          </a:p>
          <a:p>
            <a:r>
              <a:rPr lang="ja-JP" altLang="en-US" dirty="0" smtClean="0"/>
              <a:t>「どうやってこの技術でもうけるか」を考えた末、</a:t>
            </a:r>
            <a:r>
              <a:rPr lang="ja-JP" altLang="en-US" dirty="0" smtClean="0">
                <a:solidFill>
                  <a:srgbClr val="FF0000"/>
                </a:solidFill>
              </a:rPr>
              <a:t>データに含まれるいろいろな概念を自らで抽出するような人工知能を開発</a:t>
            </a:r>
            <a:r>
              <a:rPr lang="ja-JP" altLang="en-US" dirty="0" smtClean="0"/>
              <a:t>するしかないと考えるに至った。</a:t>
            </a:r>
          </a:p>
          <a:p>
            <a:endParaRPr kumimoji="1" lang="ja-JP" altLang="en-US" dirty="0"/>
          </a:p>
        </p:txBody>
      </p:sp>
    </p:spTree>
    <p:extLst>
      <p:ext uri="{BB962C8B-B14F-4D97-AF65-F5344CB8AC3E}">
        <p14:creationId xmlns:p14="http://schemas.microsoft.com/office/powerpoint/2010/main" xmlns="" val="400847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xmlns="" val="2520098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solidFill>
            <a:srgbClr val="00B050"/>
          </a:solidFill>
        </p:spPr>
        <p:txBody>
          <a:bodyPr/>
          <a:lstStyle/>
          <a:p>
            <a:r>
              <a:rPr kumimoji="1" lang="ja-JP" altLang="en-US" dirty="0" smtClean="0"/>
              <a:t>閑話休題</a:t>
            </a:r>
            <a:endParaRPr kumimoji="1" lang="ja-JP" altLang="en-US" dirty="0"/>
          </a:p>
        </p:txBody>
      </p:sp>
      <p:sp>
        <p:nvSpPr>
          <p:cNvPr id="7" name="サブタイトル 6"/>
          <p:cNvSpPr>
            <a:spLocks noGrp="1"/>
          </p:cNvSpPr>
          <p:nvPr>
            <p:ph type="subTitle" idx="1"/>
          </p:nvPr>
        </p:nvSpPr>
        <p:spPr>
          <a:xfrm>
            <a:off x="1371600" y="4174232"/>
            <a:ext cx="6400800" cy="694928"/>
          </a:xfrm>
        </p:spPr>
        <p:txBody>
          <a:bodyPr>
            <a:normAutofit fontScale="85000" lnSpcReduction="10000"/>
          </a:bodyPr>
          <a:lstStyle/>
          <a:p>
            <a:r>
              <a:rPr kumimoji="1" lang="ja-JP" altLang="en-US" dirty="0" smtClean="0"/>
              <a:t>以下は寺前個人の観光情報学勉強メモ</a:t>
            </a:r>
            <a:endParaRPr kumimoji="1"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40768"/>
            <a:ext cx="8229600" cy="4032448"/>
          </a:xfr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p>
            <a:r>
              <a:rPr kumimoji="1" lang="ja-JP" altLang="en-US" dirty="0" smtClean="0"/>
              <a:t>感情、意識、脳</a:t>
            </a:r>
            <a:endParaRPr kumimoji="1" lang="ja-JP" altLang="en-US" dirty="0"/>
          </a:p>
        </p:txBody>
      </p:sp>
    </p:spTree>
    <p:extLst>
      <p:ext uri="{BB962C8B-B14F-4D97-AF65-F5344CB8AC3E}">
        <p14:creationId xmlns:p14="http://schemas.microsoft.com/office/powerpoint/2010/main" xmlns="" val="2827376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感情、意識</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kumimoji="1" lang="ja-JP" altLang="en-US" dirty="0" smtClean="0"/>
              <a:t>①評価をする「意識」とは何か</a:t>
            </a:r>
            <a:endParaRPr kumimoji="1" lang="en-US" altLang="ja-JP" dirty="0" smtClean="0"/>
          </a:p>
          <a:p>
            <a:r>
              <a:rPr lang="ja-JP" altLang="en-US" dirty="0" smtClean="0"/>
              <a:t>②「意識」を説明する確立したものはない</a:t>
            </a:r>
            <a:endParaRPr lang="en-US" altLang="ja-JP" dirty="0" smtClean="0"/>
          </a:p>
          <a:p>
            <a:r>
              <a:rPr kumimoji="1" lang="ja-JP" altLang="en-US" dirty="0" smtClean="0"/>
              <a:t>③脳内反応（</a:t>
            </a:r>
            <a:r>
              <a:rPr kumimoji="1" lang="ja-JP" altLang="en-US" dirty="0" smtClean="0">
                <a:solidFill>
                  <a:srgbClr val="FF0000"/>
                </a:solidFill>
              </a:rPr>
              <a:t>二元論</a:t>
            </a:r>
            <a:r>
              <a:rPr kumimoji="1" lang="ja-JP" altLang="en-US" dirty="0" smtClean="0"/>
              <a:t>の否定）</a:t>
            </a:r>
            <a:endParaRPr kumimoji="1" lang="en-US" altLang="ja-JP" dirty="0" smtClean="0"/>
          </a:p>
          <a:p>
            <a:r>
              <a:rPr lang="ja-JP" altLang="en-US" dirty="0" smtClean="0"/>
              <a:t>④電気的反応と化学的反応</a:t>
            </a:r>
            <a:endParaRPr lang="en-US" altLang="ja-JP" dirty="0" smtClean="0"/>
          </a:p>
          <a:p>
            <a:r>
              <a:rPr kumimoji="1" lang="ja-JP" altLang="en-US" dirty="0" smtClean="0"/>
              <a:t>⑤ゲノム解析と同じ　塩基配列がわかってもその意味分析はこれ</a:t>
            </a:r>
            <a:r>
              <a:rPr lang="ja-JP" altLang="en-US" dirty="0" smtClean="0"/>
              <a:t>からの課題</a:t>
            </a:r>
            <a:endParaRPr lang="en-US" altLang="ja-JP" dirty="0" smtClean="0"/>
          </a:p>
          <a:p>
            <a:r>
              <a:rPr kumimoji="1" lang="ja-JP" altLang="en-US" dirty="0" smtClean="0"/>
              <a:t>⑥コピペ発見ソフト　同じものを探す　</a:t>
            </a:r>
            <a:r>
              <a:rPr kumimoji="1" lang="ja-JP" altLang="en-US" dirty="0" smtClean="0">
                <a:solidFill>
                  <a:srgbClr val="FF0000"/>
                </a:solidFill>
              </a:rPr>
              <a:t>ホモロジー</a:t>
            </a:r>
            <a:endParaRPr kumimoji="1" lang="en-US" altLang="ja-JP" dirty="0" smtClean="0">
              <a:solidFill>
                <a:srgbClr val="FF0000"/>
              </a:solidFill>
            </a:endParaRPr>
          </a:p>
          <a:p>
            <a:r>
              <a:rPr lang="ja-JP" altLang="en-US" dirty="0" smtClean="0"/>
              <a:t>⑦脳内反応はゲノムより一段階困難</a:t>
            </a:r>
            <a:endParaRPr lang="en-US" altLang="ja-JP" dirty="0" smtClean="0"/>
          </a:p>
          <a:p>
            <a:r>
              <a:rPr kumimoji="1" lang="ja-JP" altLang="en-US" dirty="0" smtClean="0"/>
              <a:t>⑧</a:t>
            </a:r>
            <a:r>
              <a:rPr kumimoji="1" lang="ja-JP" altLang="en-US" dirty="0" smtClean="0">
                <a:solidFill>
                  <a:srgbClr val="FF0000"/>
                </a:solidFill>
              </a:rPr>
              <a:t>シナプスネットワークは個人により違うのでは</a:t>
            </a:r>
            <a:endParaRPr kumimoji="1" lang="en-US" altLang="ja-JP" dirty="0" smtClean="0">
              <a:solidFill>
                <a:srgbClr val="FF0000"/>
              </a:solidFill>
            </a:endParaRPr>
          </a:p>
          <a:p>
            <a:r>
              <a:rPr lang="ja-JP" altLang="en-US" dirty="0" smtClean="0"/>
              <a:t>⑨ロボットは意識を持てるか</a:t>
            </a:r>
            <a:endParaRPr kumimoji="1" lang="en-US" altLang="ja-JP" dirty="0" smtClean="0"/>
          </a:p>
          <a:p>
            <a:endParaRPr kumimoji="1" lang="ja-JP" altLang="en-US" dirty="0"/>
          </a:p>
        </p:txBody>
      </p:sp>
    </p:spTree>
    <p:extLst>
      <p:ext uri="{BB962C8B-B14F-4D97-AF65-F5344CB8AC3E}">
        <p14:creationId xmlns:p14="http://schemas.microsoft.com/office/powerpoint/2010/main" xmlns="" val="41592527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88640"/>
            <a:ext cx="7772400" cy="2487643"/>
          </a:xfrm>
          <a:ln>
            <a:solidFill>
              <a:schemeClr val="accent1"/>
            </a:solidFill>
          </a:ln>
        </p:spPr>
        <p:txBody>
          <a:bodyPr>
            <a:normAutofit/>
          </a:bodyPr>
          <a:lstStyle/>
          <a:p>
            <a:r>
              <a:rPr lang="ja-JP" altLang="en-US" b="1" dirty="0" smtClean="0"/>
              <a:t>①③</a:t>
            </a:r>
            <a:r>
              <a:rPr lang="ja-JP" altLang="ja-JP" b="1" dirty="0" smtClean="0"/>
              <a:t>『</a:t>
            </a:r>
            <a:r>
              <a:rPr lang="ja-JP" altLang="ja-JP" b="1" dirty="0"/>
              <a:t>赤を見る―感覚の進化と意識の存在理由</a:t>
            </a:r>
            <a:r>
              <a:rPr lang="ja-JP" altLang="ja-JP" b="1" dirty="0" smtClean="0"/>
              <a:t>』</a:t>
            </a:r>
            <a:endParaRPr kumimoji="1" lang="ja-JP" altLang="en-US" dirty="0"/>
          </a:p>
        </p:txBody>
      </p:sp>
      <p:sp>
        <p:nvSpPr>
          <p:cNvPr id="3" name="コンテンツ プレースホルダー 2"/>
          <p:cNvSpPr>
            <a:spLocks noGrp="1"/>
          </p:cNvSpPr>
          <p:nvPr>
            <p:ph type="subTitle" idx="1"/>
          </p:nvPr>
        </p:nvSpPr>
        <p:spPr>
          <a:xfrm>
            <a:off x="1371600" y="3356992"/>
            <a:ext cx="6400800" cy="3240360"/>
          </a:xfrm>
        </p:spPr>
        <p:txBody>
          <a:bodyPr>
            <a:normAutofit fontScale="77500" lnSpcReduction="20000"/>
          </a:bodyPr>
          <a:lstStyle/>
          <a:p>
            <a:r>
              <a:rPr lang="ja-JP" altLang="ja-JP" sz="5800" dirty="0">
                <a:solidFill>
                  <a:schemeClr val="tx1"/>
                </a:solidFill>
              </a:rPr>
              <a:t>ニコラス・</a:t>
            </a:r>
            <a:r>
              <a:rPr lang="ja-JP" altLang="ja-JP" sz="5800" dirty="0" smtClean="0">
                <a:solidFill>
                  <a:schemeClr val="tx1"/>
                </a:solidFill>
              </a:rPr>
              <a:t>ハンフリー</a:t>
            </a:r>
            <a:endParaRPr lang="en-US" altLang="ja-JP" sz="5800" dirty="0">
              <a:solidFill>
                <a:schemeClr val="tx1"/>
              </a:solidFill>
            </a:endParaRPr>
          </a:p>
          <a:p>
            <a:r>
              <a:rPr lang="ja-JP" altLang="ja-JP" sz="3600" dirty="0">
                <a:solidFill>
                  <a:schemeClr val="tx1"/>
                </a:solidFill>
              </a:rPr>
              <a:t>スクリーンに映し出された赤い光を見るという行為の中に生まれる感覚とその性質、それが進化してきた過程を探りながら、人間の意識の謎に迫ろうという大変おもしろい試みを、実際に</a:t>
            </a:r>
            <a:r>
              <a:rPr lang="en-US" altLang="ja-JP" sz="3600" dirty="0">
                <a:solidFill>
                  <a:schemeClr val="tx1"/>
                </a:solidFill>
              </a:rPr>
              <a:t>2004</a:t>
            </a:r>
            <a:r>
              <a:rPr lang="ja-JP" altLang="ja-JP" sz="3600" dirty="0">
                <a:solidFill>
                  <a:schemeClr val="tx1"/>
                </a:solidFill>
              </a:rPr>
              <a:t>年春にハーヴァード大学で行なわれた講演をベースに再構築して書かれた本。</a:t>
            </a:r>
            <a:endParaRPr kumimoji="1" lang="ja-JP" altLang="en-US" sz="3600" dirty="0">
              <a:solidFill>
                <a:schemeClr val="tx1"/>
              </a:solidFill>
            </a:endParaRPr>
          </a:p>
        </p:txBody>
      </p:sp>
    </p:spTree>
    <p:extLst>
      <p:ext uri="{BB962C8B-B14F-4D97-AF65-F5344CB8AC3E}">
        <p14:creationId xmlns:p14="http://schemas.microsoft.com/office/powerpoint/2010/main" xmlns="" val="10063335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redi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4570" y="1144680"/>
            <a:ext cx="7123814" cy="4948616"/>
          </a:xfrm>
          <a:prstGeom prst="rect">
            <a:avLst/>
          </a:prstGeom>
          <a:noFill/>
          <a:ln>
            <a:noFill/>
          </a:ln>
        </p:spPr>
      </p:pic>
      <p:sp>
        <p:nvSpPr>
          <p:cNvPr id="5" name="正方形/長方形 4"/>
          <p:cNvSpPr/>
          <p:nvPr/>
        </p:nvSpPr>
        <p:spPr>
          <a:xfrm>
            <a:off x="4572000" y="4207728"/>
            <a:ext cx="4572000" cy="2677656"/>
          </a:xfrm>
          <a:prstGeom prst="rect">
            <a:avLst/>
          </a:prstGeom>
        </p:spPr>
        <p:txBody>
          <a:bodyPr>
            <a:spAutoFit/>
          </a:bodyPr>
          <a:lstStyle/>
          <a:p>
            <a:r>
              <a:rPr lang="ja-JP" altLang="ja-JP" sz="2800" kern="0" dirty="0">
                <a:solidFill>
                  <a:srgbClr val="555555"/>
                </a:solidFill>
                <a:cs typeface="ＭＳ Ｐゴシック" panose="020B0600070205080204" pitchFamily="50" charset="-128"/>
              </a:rPr>
              <a:t>ここでは、感覚から知覚が連続的に生み出されるという従来的な見方を採用せず、感覚と知覚は別々のものとして同時に生じているのだというハンフリー独自の見方が</a:t>
            </a:r>
            <a:r>
              <a:rPr lang="ja-JP" altLang="ja-JP" sz="2800" kern="0" dirty="0" smtClean="0">
                <a:solidFill>
                  <a:srgbClr val="555555"/>
                </a:solidFill>
                <a:cs typeface="ＭＳ Ｐゴシック" panose="020B0600070205080204" pitchFamily="50" charset="-128"/>
              </a:rPr>
              <a:t>あ</a:t>
            </a:r>
            <a:r>
              <a:rPr lang="ja-JP" altLang="en-US" sz="2800" kern="0" dirty="0" smtClean="0">
                <a:solidFill>
                  <a:srgbClr val="555555"/>
                </a:solidFill>
                <a:cs typeface="ＭＳ Ｐゴシック" panose="020B0600070205080204" pitchFamily="50" charset="-128"/>
              </a:rPr>
              <a:t>る</a:t>
            </a:r>
            <a:r>
              <a:rPr lang="ja-JP" altLang="ja-JP" sz="2800" kern="0" dirty="0" smtClean="0">
                <a:solidFill>
                  <a:srgbClr val="555555"/>
                </a:solidFill>
                <a:cs typeface="ＭＳ Ｐゴシック" panose="020B0600070205080204" pitchFamily="50" charset="-128"/>
              </a:rPr>
              <a:t>。</a:t>
            </a:r>
            <a:endParaRPr lang="ja-JP" altLang="en-US" sz="2800" dirty="0"/>
          </a:p>
        </p:txBody>
      </p:sp>
      <p:sp>
        <p:nvSpPr>
          <p:cNvPr id="7" name="タイトル 1"/>
          <p:cNvSpPr txBox="1">
            <a:spLocks/>
          </p:cNvSpPr>
          <p:nvPr/>
        </p:nvSpPr>
        <p:spPr>
          <a:xfrm>
            <a:off x="-108520" y="-99392"/>
            <a:ext cx="4042792" cy="187220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ja-JP" sz="2800" dirty="0" smtClean="0"/>
              <a:t>ハンフリーは、主体</a:t>
            </a:r>
            <a:r>
              <a:rPr lang="en-US" altLang="ja-JP" sz="2800" dirty="0" smtClean="0"/>
              <a:t>S</a:t>
            </a:r>
            <a:r>
              <a:rPr lang="ja-JP" altLang="ja-JP" sz="2800" dirty="0" smtClean="0"/>
              <a:t>がスクリーンに映った赤を見た際の感覚と知覚の関係を次のような図として捉えた。</a:t>
            </a:r>
            <a:endParaRPr lang="ja-JP" altLang="en-US" sz="2800" dirty="0"/>
          </a:p>
        </p:txBody>
      </p:sp>
    </p:spTree>
    <p:extLst>
      <p:ext uri="{BB962C8B-B14F-4D97-AF65-F5344CB8AC3E}">
        <p14:creationId xmlns:p14="http://schemas.microsoft.com/office/powerpoint/2010/main" xmlns="" val="36313807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a:solidFill>
              <a:schemeClr val="accent1"/>
            </a:solidFill>
          </a:ln>
        </p:spPr>
        <p:txBody>
          <a:bodyPr/>
          <a:lstStyle/>
          <a:p>
            <a:r>
              <a:rPr lang="ja-JP" altLang="ja-JP" dirty="0"/>
              <a:t>盲</a:t>
            </a:r>
            <a:r>
              <a:rPr lang="ja-JP" altLang="ja-JP" dirty="0" smtClean="0"/>
              <a:t>視</a:t>
            </a:r>
            <a:r>
              <a:rPr lang="en-US" altLang="ja-JP" dirty="0"/>
              <a:t>(</a:t>
            </a:r>
            <a:r>
              <a:rPr lang="en-US" altLang="ja-JP" dirty="0" err="1"/>
              <a:t>blindsight</a:t>
            </a:r>
            <a:r>
              <a:rPr lang="en-US" altLang="ja-JP" dirty="0"/>
              <a:t>)</a:t>
            </a:r>
            <a:endParaRPr kumimoji="1" lang="ja-JP" altLang="en-US" dirty="0"/>
          </a:p>
        </p:txBody>
      </p:sp>
      <p:sp>
        <p:nvSpPr>
          <p:cNvPr id="3" name="コンテンツ プレースホルダー 2"/>
          <p:cNvSpPr>
            <a:spLocks noGrp="1"/>
          </p:cNvSpPr>
          <p:nvPr>
            <p:ph idx="1"/>
          </p:nvPr>
        </p:nvSpPr>
        <p:spPr>
          <a:xfrm>
            <a:off x="0" y="1268760"/>
            <a:ext cx="9108504" cy="5688632"/>
          </a:xfrm>
        </p:spPr>
        <p:txBody>
          <a:bodyPr>
            <a:normAutofit fontScale="85000" lnSpcReduction="20000"/>
          </a:bodyPr>
          <a:lstStyle/>
          <a:p>
            <a:r>
              <a:rPr lang="ja-JP" altLang="en-US" b="1" dirty="0"/>
              <a:t>盲</a:t>
            </a:r>
            <a:r>
              <a:rPr lang="ja-JP" altLang="en-US" b="1" dirty="0" smtClean="0"/>
              <a:t>視</a:t>
            </a:r>
            <a:r>
              <a:rPr lang="ja-JP" altLang="en-US" dirty="0" smtClean="0"/>
              <a:t>と</a:t>
            </a:r>
            <a:r>
              <a:rPr lang="ja-JP" altLang="en-US" dirty="0"/>
              <a:t>は、視野の一部分において知覚的には盲である人物が、知覚的な経験</a:t>
            </a:r>
            <a:r>
              <a:rPr lang="en-US" altLang="ja-JP" dirty="0"/>
              <a:t>('</a:t>
            </a:r>
            <a:r>
              <a:rPr lang="ja-JP" altLang="en-US" dirty="0"/>
              <a:t>クオリア</a:t>
            </a:r>
            <a:r>
              <a:rPr lang="en-US" altLang="ja-JP" dirty="0"/>
              <a:t>')</a:t>
            </a:r>
            <a:r>
              <a:rPr lang="ja-JP" altLang="en-US" dirty="0"/>
              <a:t>を伴うことなく、視覚刺激への何らかの応答を示す現象のことである</a:t>
            </a:r>
            <a:r>
              <a:rPr lang="ja-JP" altLang="en-US" dirty="0" smtClean="0"/>
              <a:t>。</a:t>
            </a:r>
            <a:endParaRPr lang="en-US" altLang="ja-JP" dirty="0" smtClean="0"/>
          </a:p>
          <a:p>
            <a:r>
              <a:rPr lang="ja-JP" altLang="en-US" dirty="0"/>
              <a:t>盲視は、視覚に関与する脳の損傷によって生じる。</a:t>
            </a:r>
            <a:endParaRPr lang="en-US" altLang="ja-JP" dirty="0"/>
          </a:p>
          <a:p>
            <a:r>
              <a:rPr lang="ja-JP" altLang="ja-JP" dirty="0" smtClean="0"/>
              <a:t>盲</a:t>
            </a:r>
            <a:r>
              <a:rPr lang="ja-JP" altLang="ja-JP" dirty="0"/>
              <a:t>視状態にある患者は、実際には「見えている」のに「見えている感覚がない」そうで、目の前に赤いスクリーンがあるのを正確に推測できるにも関わらず、自分がそれを見ているという感覚がないために、それを事実として受け止められない。それゆえに自分が赤を見て、そこに赤があるという推測をしているとは信じられず、自分が実際に見て推測しているのか、単なる当て推量でそう答えているのかがわからないの</a:t>
            </a:r>
            <a:r>
              <a:rPr lang="ja-JP" altLang="ja-JP" dirty="0" smtClean="0"/>
              <a:t>だそう</a:t>
            </a:r>
            <a:r>
              <a:rPr lang="ja-JP" altLang="en-US" dirty="0" smtClean="0"/>
              <a:t>である</a:t>
            </a:r>
            <a:r>
              <a:rPr lang="ja-JP" altLang="ja-JP" dirty="0" smtClean="0"/>
              <a:t>。</a:t>
            </a:r>
            <a:endParaRPr lang="en-US" altLang="ja-JP" dirty="0" smtClean="0"/>
          </a:p>
          <a:p>
            <a:r>
              <a:rPr lang="ja-JP" altLang="ja-JP" dirty="0" smtClean="0"/>
              <a:t>こう</a:t>
            </a:r>
            <a:r>
              <a:rPr lang="ja-JP" altLang="ja-JP" dirty="0"/>
              <a:t>した盲視に見られる「見える」という知覚のみがあり「見えている」という感覚のない患者の症例から、</a:t>
            </a:r>
            <a:r>
              <a:rPr lang="ja-JP" altLang="ja-JP" b="1" dirty="0"/>
              <a:t>ハンフリーは知覚と感覚が別に生じうることを見出して</a:t>
            </a:r>
            <a:r>
              <a:rPr lang="ja-JP" altLang="ja-JP" b="1" dirty="0" smtClean="0"/>
              <a:t>い</a:t>
            </a:r>
            <a:r>
              <a:rPr lang="ja-JP" altLang="en-US" b="1" dirty="0" smtClean="0"/>
              <a:t>る</a:t>
            </a:r>
            <a:r>
              <a:rPr lang="ja-JP" altLang="ja-JP" dirty="0" smtClean="0"/>
              <a:t>。</a:t>
            </a:r>
            <a:endParaRPr kumimoji="1" lang="ja-JP" altLang="en-US" dirty="0"/>
          </a:p>
        </p:txBody>
      </p:sp>
    </p:spTree>
    <p:extLst>
      <p:ext uri="{BB962C8B-B14F-4D97-AF65-F5344CB8AC3E}">
        <p14:creationId xmlns:p14="http://schemas.microsoft.com/office/powerpoint/2010/main" xmlns="" val="1767024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a:solidFill>
              <a:schemeClr val="accent1"/>
            </a:solidFill>
          </a:ln>
        </p:spPr>
        <p:txBody>
          <a:bodyPr>
            <a:normAutofit fontScale="90000"/>
          </a:bodyPr>
          <a:lstStyle/>
          <a:p>
            <a:r>
              <a:rPr lang="ja-JP" altLang="ja-JP" b="1" dirty="0"/>
              <a:t>経験があって初めて経験をする主体が存在しうる</a:t>
            </a:r>
            <a:endParaRPr lang="ja-JP" altLang="ja-JP" dirty="0"/>
          </a:p>
        </p:txBody>
      </p:sp>
      <p:sp>
        <p:nvSpPr>
          <p:cNvPr id="3" name="コンテンツ プレースホルダー 2"/>
          <p:cNvSpPr>
            <a:spLocks noGrp="1"/>
          </p:cNvSpPr>
          <p:nvPr>
            <p:ph idx="1"/>
          </p:nvPr>
        </p:nvSpPr>
        <p:spPr>
          <a:xfrm>
            <a:off x="0" y="1331640"/>
            <a:ext cx="9144000" cy="5625752"/>
          </a:xfrm>
        </p:spPr>
        <p:txBody>
          <a:bodyPr>
            <a:normAutofit/>
          </a:bodyPr>
          <a:lstStyle/>
          <a:p>
            <a:r>
              <a:rPr lang="ja-JP" altLang="ja-JP" dirty="0" smtClean="0"/>
              <a:t>感覚</a:t>
            </a:r>
            <a:r>
              <a:rPr lang="ja-JP" altLang="ja-JP" dirty="0"/>
              <a:t>というものの特徴を次のような形で</a:t>
            </a:r>
            <a:r>
              <a:rPr lang="ja-JP" altLang="ja-JP" dirty="0" smtClean="0"/>
              <a:t>捉え</a:t>
            </a:r>
            <a:r>
              <a:rPr lang="ja-JP" altLang="en-US" dirty="0" smtClean="0"/>
              <a:t>る</a:t>
            </a:r>
            <a:r>
              <a:rPr lang="ja-JP" altLang="ja-JP" dirty="0" smtClean="0"/>
              <a:t>。</a:t>
            </a:r>
            <a:endParaRPr lang="en-US" altLang="ja-JP" dirty="0" smtClean="0"/>
          </a:p>
          <a:p>
            <a:r>
              <a:rPr lang="ja-JP" altLang="ja-JP" dirty="0" smtClean="0"/>
              <a:t>感覚</a:t>
            </a:r>
            <a:r>
              <a:rPr lang="ja-JP" altLang="ja-JP" dirty="0"/>
              <a:t>は主観的で、かつ、私秘性を</a:t>
            </a:r>
            <a:r>
              <a:rPr lang="ja-JP" altLang="ja-JP" dirty="0" smtClean="0"/>
              <a:t>も</a:t>
            </a:r>
            <a:r>
              <a:rPr lang="ja-JP" altLang="en-US" dirty="0" smtClean="0"/>
              <a:t>つ</a:t>
            </a:r>
            <a:r>
              <a:rPr lang="ja-JP" altLang="ja-JP" dirty="0" smtClean="0"/>
              <a:t>。</a:t>
            </a:r>
            <a:endParaRPr lang="en-US" altLang="ja-JP" dirty="0" smtClean="0"/>
          </a:p>
          <a:p>
            <a:r>
              <a:rPr lang="ja-JP" altLang="ja-JP" dirty="0" smtClean="0"/>
              <a:t>知覚</a:t>
            </a:r>
            <a:r>
              <a:rPr lang="ja-JP" altLang="ja-JP" dirty="0"/>
              <a:t>されたものは客観性をもち、主体が関わるかどうかに関わらず、そこに</a:t>
            </a:r>
            <a:r>
              <a:rPr lang="ja-JP" altLang="ja-JP" dirty="0" smtClean="0"/>
              <a:t>存在</a:t>
            </a:r>
            <a:r>
              <a:rPr lang="ja-JP" altLang="en-US" dirty="0" smtClean="0"/>
              <a:t>する</a:t>
            </a:r>
            <a:r>
              <a:rPr lang="ja-JP" altLang="ja-JP" dirty="0" smtClean="0"/>
              <a:t>。</a:t>
            </a:r>
            <a:endParaRPr lang="en-US" altLang="ja-JP" dirty="0" smtClean="0"/>
          </a:p>
          <a:p>
            <a:r>
              <a:rPr lang="ja-JP" altLang="ja-JP" dirty="0" smtClean="0"/>
              <a:t>それ</a:t>
            </a:r>
            <a:r>
              <a:rPr lang="ja-JP" altLang="ja-JP" dirty="0"/>
              <a:t>は他者との交換が可能ですが、感覚それ自体はきわめて私秘性が高いがゆえに他者の交換、共有が厳密には不可能と</a:t>
            </a:r>
            <a:r>
              <a:rPr lang="ja-JP" altLang="ja-JP" dirty="0" smtClean="0"/>
              <a:t>いえ</a:t>
            </a:r>
            <a:r>
              <a:rPr lang="ja-JP" altLang="en-US" dirty="0" smtClean="0"/>
              <a:t>る</a:t>
            </a:r>
            <a:r>
              <a:rPr lang="ja-JP" altLang="ja-JP" dirty="0" smtClean="0"/>
              <a:t>。</a:t>
            </a:r>
            <a:endParaRPr lang="en-US" altLang="ja-JP" dirty="0" smtClean="0"/>
          </a:p>
          <a:p>
            <a:r>
              <a:rPr lang="ja-JP" altLang="ja-JP" dirty="0" smtClean="0"/>
              <a:t>感覚</a:t>
            </a:r>
            <a:r>
              <a:rPr lang="ja-JP" altLang="ja-JP" dirty="0"/>
              <a:t>は、主体その人がつくり出すものであると、同時に、</a:t>
            </a:r>
            <a:r>
              <a:rPr lang="ja-JP" altLang="ja-JP" b="1" dirty="0"/>
              <a:t>ハンフリーは感覚こそが主体を作り出しているのだと</a:t>
            </a:r>
            <a:r>
              <a:rPr lang="ja-JP" altLang="ja-JP" b="1" dirty="0" smtClean="0"/>
              <a:t>考え</a:t>
            </a:r>
            <a:r>
              <a:rPr lang="ja-JP" altLang="en-US" b="1" dirty="0" smtClean="0"/>
              <a:t>る</a:t>
            </a:r>
            <a:r>
              <a:rPr lang="ja-JP" altLang="ja-JP" b="1" dirty="0" smtClean="0"/>
              <a:t>。</a:t>
            </a:r>
            <a:endParaRPr kumimoji="1" lang="ja-JP" altLang="en-US" dirty="0"/>
          </a:p>
        </p:txBody>
      </p:sp>
    </p:spTree>
    <p:extLst>
      <p:ext uri="{BB962C8B-B14F-4D97-AF65-F5344CB8AC3E}">
        <p14:creationId xmlns:p14="http://schemas.microsoft.com/office/powerpoint/2010/main" xmlns="" val="844447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muhsinyazicioglucyclingtour.com/org_img/org_img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088" y="3337882"/>
            <a:ext cx="3816424" cy="352011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www.jtfr.co.jp/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1344" y="914901"/>
            <a:ext cx="4876800" cy="365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2132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3384376"/>
          </a:xfrm>
          <a:ln>
            <a:solidFill>
              <a:schemeClr val="accent1"/>
            </a:solidFill>
          </a:ln>
        </p:spPr>
        <p:txBody>
          <a:bodyPr>
            <a:noAutofit/>
          </a:bodyPr>
          <a:lstStyle/>
          <a:p>
            <a:pPr algn="l"/>
            <a:r>
              <a:rPr lang="ja-JP" altLang="ja-JP" sz="2800" dirty="0"/>
              <a:t>ハンフリーはアメーバのような原生生物が自分の内と外を区別する際の、外部刺激に対応した内部の身悶えに感覚の起源を</a:t>
            </a:r>
            <a:r>
              <a:rPr lang="ja-JP" altLang="ja-JP" sz="2800" dirty="0" smtClean="0"/>
              <a:t>見出</a:t>
            </a:r>
            <a:r>
              <a:rPr lang="ja-JP" altLang="en-US" sz="2800" dirty="0" smtClean="0"/>
              <a:t>す</a:t>
            </a:r>
            <a:r>
              <a:rPr lang="ja-JP" altLang="ja-JP" sz="2800" dirty="0" smtClean="0"/>
              <a:t>。ハンフリー</a:t>
            </a:r>
            <a:r>
              <a:rPr lang="ja-JP" altLang="ja-JP" sz="2800" dirty="0"/>
              <a:t>はこの</a:t>
            </a:r>
            <a:r>
              <a:rPr lang="ja-JP" altLang="ja-JP" sz="2800" dirty="0">
                <a:solidFill>
                  <a:srgbClr val="FF0000"/>
                </a:solidFill>
              </a:rPr>
              <a:t>身悶え</a:t>
            </a:r>
            <a:r>
              <a:rPr lang="ja-JP" altLang="ja-JP" sz="2800" dirty="0"/>
              <a:t>という表現行為に感覚のはじまりを見出し、次のような図とともに感覚の進化を</a:t>
            </a:r>
            <a:r>
              <a:rPr lang="ja-JP" altLang="ja-JP" sz="2800" dirty="0" smtClean="0"/>
              <a:t>説明</a:t>
            </a:r>
            <a:r>
              <a:rPr lang="ja-JP" altLang="en-US" sz="2800" dirty="0" smtClean="0"/>
              <a:t>する</a:t>
            </a:r>
            <a:r>
              <a:rPr lang="ja-JP" altLang="ja-JP" sz="2800" dirty="0" smtClean="0"/>
              <a:t>。</a:t>
            </a:r>
            <a:endParaRPr kumimoji="1" lang="ja-JP" altLang="en-US" sz="2800" dirty="0"/>
          </a:p>
        </p:txBody>
      </p:sp>
      <p:pic>
        <p:nvPicPr>
          <p:cNvPr id="4" name="図 3" descr="感覚の進化"/>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0750" y="4075896"/>
            <a:ext cx="4762500" cy="2377440"/>
          </a:xfrm>
          <a:prstGeom prst="rect">
            <a:avLst/>
          </a:prstGeom>
          <a:noFill/>
          <a:ln>
            <a:noFill/>
          </a:ln>
        </p:spPr>
      </p:pic>
    </p:spTree>
    <p:extLst>
      <p:ext uri="{BB962C8B-B14F-4D97-AF65-F5344CB8AC3E}">
        <p14:creationId xmlns:p14="http://schemas.microsoft.com/office/powerpoint/2010/main" xmlns="" val="2158635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映像記憶の喪失と言語の獲得</a:t>
            </a:r>
            <a:endParaRPr kumimoji="1" lang="ja-JP" altLang="en-US" dirty="0"/>
          </a:p>
        </p:txBody>
      </p:sp>
      <p:sp>
        <p:nvSpPr>
          <p:cNvPr id="3" name="コンテンツ プレースホルダー 2"/>
          <p:cNvSpPr>
            <a:spLocks noGrp="1"/>
          </p:cNvSpPr>
          <p:nvPr>
            <p:ph idx="1"/>
          </p:nvPr>
        </p:nvSpPr>
        <p:spPr>
          <a:xfrm>
            <a:off x="35496" y="1600200"/>
            <a:ext cx="8651304" cy="5429200"/>
          </a:xfrm>
        </p:spPr>
        <p:txBody>
          <a:bodyPr>
            <a:normAutofit/>
          </a:bodyPr>
          <a:lstStyle/>
          <a:p>
            <a:r>
              <a:rPr lang="ja-JP" altLang="ja-JP" b="1" dirty="0"/>
              <a:t>ハンフリーは、人類は</a:t>
            </a:r>
            <a:r>
              <a:rPr lang="ja-JP" altLang="ja-JP" b="1" dirty="0">
                <a:solidFill>
                  <a:srgbClr val="FF0000"/>
                </a:solidFill>
              </a:rPr>
              <a:t>映像記憶を喪失</a:t>
            </a:r>
            <a:r>
              <a:rPr lang="ja-JP" altLang="ja-JP" b="1" dirty="0"/>
              <a:t>した代わりに</a:t>
            </a:r>
            <a:r>
              <a:rPr lang="ja-JP" altLang="ja-JP" b="1" dirty="0">
                <a:solidFill>
                  <a:srgbClr val="FF0000"/>
                </a:solidFill>
              </a:rPr>
              <a:t>概念記憶（言語）を獲得</a:t>
            </a:r>
            <a:r>
              <a:rPr lang="ja-JP" altLang="ja-JP" b="1" dirty="0"/>
              <a:t>したという考えである。</a:t>
            </a:r>
            <a:r>
              <a:rPr lang="ja-JP" altLang="ja-JP" dirty="0"/>
              <a:t>映像記憶は刻々と変わり、それは無垢の眼で見ているのみである。従って、この場合時間の概念は生まれない</a:t>
            </a:r>
            <a:r>
              <a:rPr lang="ja-JP" altLang="ja-JP" dirty="0" smtClean="0"/>
              <a:t>。</a:t>
            </a:r>
            <a:endParaRPr lang="en-US" altLang="ja-JP" dirty="0" smtClean="0"/>
          </a:p>
          <a:p>
            <a:r>
              <a:rPr lang="ja-JP" altLang="ja-JP" b="1" dirty="0" smtClean="0"/>
              <a:t>過去</a:t>
            </a:r>
            <a:r>
              <a:rPr lang="ja-JP" altLang="ja-JP" b="1" dirty="0"/>
              <a:t>・現在・未来の時制（概念）が生まれるのは、言語の使用つまり概念記憶となってからである</a:t>
            </a:r>
            <a:r>
              <a:rPr lang="ja-JP" altLang="ja-JP" b="1" dirty="0" smtClean="0"/>
              <a:t>。</a:t>
            </a:r>
            <a:endParaRPr kumimoji="1" lang="ja-JP" altLang="en-US" dirty="0"/>
          </a:p>
        </p:txBody>
      </p:sp>
    </p:spTree>
    <p:extLst>
      <p:ext uri="{BB962C8B-B14F-4D97-AF65-F5344CB8AC3E}">
        <p14:creationId xmlns:p14="http://schemas.microsoft.com/office/powerpoint/2010/main" xmlns="" val="14809399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457200" y="1600200"/>
            <a:ext cx="8229600" cy="5357192"/>
          </a:xfrm>
        </p:spPr>
        <p:txBody>
          <a:bodyPr>
            <a:normAutofit lnSpcReduction="10000"/>
          </a:bodyPr>
          <a:lstStyle/>
          <a:p>
            <a:r>
              <a:rPr lang="ja-JP" altLang="ja-JP" b="1" dirty="0"/>
              <a:t>人は、感覚により意識を持つようになる。感覚はその都度自己を確認する。</a:t>
            </a:r>
            <a:r>
              <a:rPr lang="en-US" altLang="ja-JP" b="1" dirty="0"/>
              <a:t/>
            </a:r>
            <a:br>
              <a:rPr lang="en-US" altLang="ja-JP" b="1" dirty="0"/>
            </a:br>
            <a:r>
              <a:rPr lang="ja-JP" altLang="ja-JP" b="1" dirty="0"/>
              <a:t>そして、「意識」が成立するには自己言及つまり、記憶・時間という言語概念を必要とする。</a:t>
            </a:r>
            <a:r>
              <a:rPr lang="en-US" altLang="ja-JP" b="1" dirty="0"/>
              <a:t/>
            </a:r>
            <a:br>
              <a:rPr lang="en-US" altLang="ja-JP" b="1" dirty="0"/>
            </a:br>
            <a:r>
              <a:rPr lang="ja-JP" altLang="ja-JP" b="1" dirty="0"/>
              <a:t>「自己意識」とは、錯覚であり実体はない。</a:t>
            </a:r>
            <a:r>
              <a:rPr lang="en-US" altLang="ja-JP" b="1" dirty="0"/>
              <a:t/>
            </a:r>
            <a:br>
              <a:rPr lang="en-US" altLang="ja-JP" b="1" dirty="0"/>
            </a:br>
            <a:r>
              <a:rPr lang="ja-JP" altLang="ja-JP" b="1" dirty="0"/>
              <a:t>また、「意識」とは、言語による偽りの実体を創り出すメカニズムである。</a:t>
            </a:r>
            <a:r>
              <a:rPr lang="en-US" altLang="ja-JP" b="1" dirty="0"/>
              <a:t/>
            </a:r>
            <a:br>
              <a:rPr lang="en-US" altLang="ja-JP" b="1" dirty="0"/>
            </a:br>
            <a:r>
              <a:rPr lang="ja-JP" altLang="ja-JP" b="1" dirty="0"/>
              <a:t>そして、錯覚であることを隠蔽せざるを得ないため「意識」は解かりにくくなるのである</a:t>
            </a:r>
            <a:r>
              <a:rPr lang="ja-JP" altLang="ja-JP" b="1" dirty="0" smtClean="0"/>
              <a:t>。</a:t>
            </a:r>
            <a:endParaRPr lang="en-US" altLang="ja-JP" b="1" dirty="0" smtClean="0"/>
          </a:p>
          <a:p>
            <a:r>
              <a:rPr lang="ja-JP" altLang="ja-JP" b="1" dirty="0" smtClean="0"/>
              <a:t>心身</a:t>
            </a:r>
            <a:r>
              <a:rPr lang="ja-JP" altLang="ja-JP" b="1" dirty="0"/>
              <a:t>二元論も「意識」の罠である。</a:t>
            </a:r>
            <a:r>
              <a:rPr lang="en-US" altLang="ja-JP" b="1" dirty="0"/>
              <a:t/>
            </a:r>
            <a:br>
              <a:rPr lang="en-US" altLang="ja-JP" b="1" dirty="0"/>
            </a:br>
            <a:endParaRPr kumimoji="1" lang="ja-JP" altLang="en-US" dirty="0"/>
          </a:p>
        </p:txBody>
      </p:sp>
    </p:spTree>
    <p:extLst>
      <p:ext uri="{BB962C8B-B14F-4D97-AF65-F5344CB8AC3E}">
        <p14:creationId xmlns:p14="http://schemas.microsoft.com/office/powerpoint/2010/main" xmlns="" val="3607101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332656"/>
            <a:ext cx="7772400" cy="1470025"/>
          </a:xfrm>
          <a:solidFill>
            <a:srgbClr val="FFFF00"/>
          </a:solidFill>
          <a:ln>
            <a:solidFill>
              <a:schemeClr val="accent1"/>
            </a:solidFill>
          </a:ln>
        </p:spPr>
        <p:txBody>
          <a:bodyPr/>
          <a:lstStyle/>
          <a:p>
            <a:r>
              <a:rPr kumimoji="1" lang="ja-JP" altLang="en-US" dirty="0" smtClean="0"/>
              <a:t>①「脳をめぐる冒険」における記述</a:t>
            </a:r>
            <a:endParaRPr kumimoji="1" lang="ja-JP" altLang="en-US" dirty="0"/>
          </a:p>
        </p:txBody>
      </p:sp>
      <p:sp>
        <p:nvSpPr>
          <p:cNvPr id="3" name="サブタイトル 2"/>
          <p:cNvSpPr>
            <a:spLocks noGrp="1"/>
          </p:cNvSpPr>
          <p:nvPr>
            <p:ph type="subTitle" idx="1"/>
          </p:nvPr>
        </p:nvSpPr>
        <p:spPr>
          <a:xfrm>
            <a:off x="1371600" y="2088431"/>
            <a:ext cx="6400800" cy="622920"/>
          </a:xfrm>
        </p:spPr>
        <p:txBody>
          <a:bodyPr/>
          <a:lstStyle/>
          <a:p>
            <a:r>
              <a:rPr kumimoji="1" lang="ja-JP" altLang="en-US" dirty="0" smtClean="0"/>
              <a:t>文芸春秋　</a:t>
            </a:r>
            <a:r>
              <a:rPr kumimoji="1" lang="en-US" altLang="ja-JP" dirty="0" smtClean="0"/>
              <a:t>2015</a:t>
            </a:r>
            <a:r>
              <a:rPr lang="ja-JP" altLang="en-US" dirty="0" smtClean="0"/>
              <a:t>年</a:t>
            </a:r>
            <a:r>
              <a:rPr lang="en-US" altLang="ja-JP" dirty="0" smtClean="0"/>
              <a:t>4</a:t>
            </a:r>
            <a:r>
              <a:rPr lang="ja-JP" altLang="en-US" dirty="0" smtClean="0"/>
              <a:t>号　立花隆</a:t>
            </a:r>
            <a:endParaRPr kumimoji="1" lang="ja-JP" altLang="en-US" dirty="0"/>
          </a:p>
        </p:txBody>
      </p:sp>
      <p:sp>
        <p:nvSpPr>
          <p:cNvPr id="4" name="タイトル 1"/>
          <p:cNvSpPr txBox="1">
            <a:spLocks/>
          </p:cNvSpPr>
          <p:nvPr/>
        </p:nvSpPr>
        <p:spPr>
          <a:xfrm>
            <a:off x="457200" y="2996952"/>
            <a:ext cx="8229600" cy="1143000"/>
          </a:xfrm>
          <a:prstGeom prst="rect">
            <a:avLst/>
          </a:prstGeom>
          <a:solidFill>
            <a:srgbClr val="FFFF00"/>
          </a:solidFill>
          <a:ln>
            <a:solidFill>
              <a:schemeClr val="accent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smtClean="0">
                <a:ln>
                  <a:noFill/>
                </a:ln>
                <a:solidFill>
                  <a:schemeClr val="tx1"/>
                </a:solidFill>
                <a:effectLst/>
                <a:uLnTx/>
                <a:uFillTx/>
                <a:latin typeface="+mj-lt"/>
                <a:ea typeface="+mj-ea"/>
                <a:cs typeface="+mj-cs"/>
              </a:rPr>
              <a:t>意識</a:t>
            </a:r>
            <a:r>
              <a:rPr kumimoji="1" lang="en-US" altLang="ja-JP" sz="4400" b="0" i="0" u="none" strike="noStrike" kern="1200" cap="none" spc="0" normalizeH="0" baseline="0" noProof="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smtClean="0">
                <a:ln>
                  <a:noFill/>
                </a:ln>
                <a:solidFill>
                  <a:schemeClr val="tx1"/>
                </a:solidFill>
                <a:effectLst/>
                <a:uLnTx/>
                <a:uFillTx/>
                <a:latin typeface="+mj-lt"/>
                <a:ea typeface="+mj-ea"/>
                <a:cs typeface="+mj-cs"/>
              </a:rPr>
              <a:t>の一番簡単な定義</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コンテンツ プレースホルダー 2"/>
          <p:cNvSpPr txBox="1">
            <a:spLocks/>
          </p:cNvSpPr>
          <p:nvPr/>
        </p:nvSpPr>
        <p:spPr>
          <a:xfrm>
            <a:off x="457200" y="4581128"/>
            <a:ext cx="8229600" cy="125273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あなたが目覚めて起きているとき、脳の中を去来するすべて（立花隆）</a:t>
            </a:r>
            <a:endParaRPr kumimoji="1" lang="ja-JP" alt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3955668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930226"/>
          </a:xfrm>
          <a:solidFill>
            <a:srgbClr val="FFFF00"/>
          </a:solidFill>
          <a:ln>
            <a:solidFill>
              <a:schemeClr val="accent1"/>
            </a:solidFill>
          </a:ln>
        </p:spPr>
        <p:txBody>
          <a:bodyPr>
            <a:normAutofit fontScale="90000"/>
          </a:bodyPr>
          <a:lstStyle/>
          <a:p>
            <a:pPr algn="ctr"/>
            <a:r>
              <a:rPr kumimoji="1" lang="ja-JP" altLang="en-US" dirty="0" smtClean="0"/>
              <a:t>②④</a:t>
            </a:r>
            <a:r>
              <a:rPr kumimoji="1" lang="en-US" altLang="ja-JP" dirty="0" smtClean="0"/>
              <a:t>『</a:t>
            </a:r>
            <a:r>
              <a:rPr kumimoji="1" lang="ja-JP" altLang="en-US" dirty="0" smtClean="0"/>
              <a:t>意識をめぐる冒険</a:t>
            </a:r>
            <a:r>
              <a:rPr kumimoji="1" lang="en-US" altLang="ja-JP" dirty="0" smtClean="0"/>
              <a:t>』</a:t>
            </a:r>
            <a:br>
              <a:rPr kumimoji="1" lang="en-US" altLang="ja-JP" dirty="0" smtClean="0"/>
            </a:br>
            <a:r>
              <a:rPr kumimoji="1" lang="ja-JP" altLang="en-US" dirty="0" smtClean="0"/>
              <a:t>クリストフ・コッホ　</a:t>
            </a:r>
            <a:r>
              <a:rPr kumimoji="1" lang="en-US" altLang="ja-JP" dirty="0" smtClean="0"/>
              <a:t/>
            </a:r>
            <a:br>
              <a:rPr kumimoji="1" lang="en-US" altLang="ja-JP" dirty="0" smtClean="0"/>
            </a:br>
            <a:r>
              <a:rPr lang="ja-JP" altLang="en-US" dirty="0" smtClean="0"/>
              <a:t>アレン脳</a:t>
            </a:r>
            <a:r>
              <a:rPr lang="ja-JP" altLang="en-US" dirty="0"/>
              <a:t>科</a:t>
            </a:r>
            <a:r>
              <a:rPr lang="ja-JP" altLang="en-US" dirty="0" smtClean="0"/>
              <a:t>学研究所所長</a:t>
            </a:r>
            <a:endParaRPr kumimoji="1" lang="ja-JP" altLang="en-US" dirty="0"/>
          </a:p>
        </p:txBody>
      </p:sp>
      <p:sp>
        <p:nvSpPr>
          <p:cNvPr id="3" name="コンテンツ プレースホルダー 2"/>
          <p:cNvSpPr>
            <a:spLocks noGrp="1"/>
          </p:cNvSpPr>
          <p:nvPr>
            <p:ph idx="1"/>
          </p:nvPr>
        </p:nvSpPr>
        <p:spPr>
          <a:xfrm>
            <a:off x="457200" y="2287413"/>
            <a:ext cx="8229600" cy="4525963"/>
          </a:xfrm>
        </p:spPr>
        <p:txBody>
          <a:bodyPr>
            <a:normAutofit fontScale="85000" lnSpcReduction="10000"/>
          </a:bodyPr>
          <a:lstStyle/>
          <a:p>
            <a:r>
              <a:rPr kumimoji="1" lang="ja-JP" altLang="en-US" dirty="0" smtClean="0"/>
              <a:t>欧米では、人や霊長類、ネズミの脳の細胞や結合状況をすべて分析する計画が次々と進められている</a:t>
            </a:r>
            <a:endParaRPr kumimoji="1" lang="en-US" altLang="ja-JP" dirty="0" smtClean="0"/>
          </a:p>
          <a:p>
            <a:r>
              <a:rPr lang="ja-JP" altLang="en-US" dirty="0">
                <a:solidFill>
                  <a:srgbClr val="FF0000"/>
                </a:solidFill>
              </a:rPr>
              <a:t>脳科学</a:t>
            </a:r>
            <a:r>
              <a:rPr lang="ja-JP" altLang="en-US" dirty="0" smtClean="0">
                <a:solidFill>
                  <a:srgbClr val="FF0000"/>
                </a:solidFill>
              </a:rPr>
              <a:t>における「ゲノム計画」</a:t>
            </a:r>
            <a:r>
              <a:rPr lang="ja-JP" altLang="en-US" dirty="0" smtClean="0"/>
              <a:t>　シアトルのアレン研究所が中心</a:t>
            </a:r>
            <a:endParaRPr lang="en-US" altLang="ja-JP" dirty="0" smtClean="0"/>
          </a:p>
          <a:p>
            <a:r>
              <a:rPr kumimoji="1" lang="ja-JP" altLang="en-US" dirty="0" smtClean="0"/>
              <a:t>まだ方法論</a:t>
            </a:r>
            <a:r>
              <a:rPr lang="ja-JP" altLang="en-US" dirty="0"/>
              <a:t>は</a:t>
            </a:r>
            <a:r>
              <a:rPr kumimoji="1" lang="ja-JP" altLang="en-US" dirty="0" smtClean="0"/>
              <a:t>確立していない</a:t>
            </a:r>
            <a:endParaRPr kumimoji="1" lang="en-US" altLang="ja-JP" dirty="0" smtClean="0"/>
          </a:p>
          <a:p>
            <a:r>
              <a:rPr lang="ja-JP" altLang="en-US" dirty="0"/>
              <a:t>意識</a:t>
            </a:r>
            <a:r>
              <a:rPr lang="ja-JP" altLang="en-US" dirty="0" smtClean="0"/>
              <a:t>にかかわる細胞や物質はまだ特定されていない</a:t>
            </a:r>
            <a:endParaRPr lang="en-US" altLang="ja-JP" dirty="0" smtClean="0"/>
          </a:p>
          <a:p>
            <a:r>
              <a:rPr kumimoji="1" lang="ja-JP" altLang="en-US" dirty="0" smtClean="0"/>
              <a:t>コッホは「脳の働きは、脳の神経細胞が作る回路の働きを総合したもの」という脳科学の伝統的考え方</a:t>
            </a:r>
            <a:endParaRPr kumimoji="1" lang="en-US" altLang="ja-JP" dirty="0" smtClean="0"/>
          </a:p>
          <a:p>
            <a:r>
              <a:rPr lang="ja-JP" altLang="en-US" dirty="0" smtClean="0"/>
              <a:t>神経</a:t>
            </a:r>
            <a:r>
              <a:rPr lang="ja-JP" altLang="en-US" dirty="0"/>
              <a:t>細胞</a:t>
            </a:r>
            <a:r>
              <a:rPr lang="ja-JP" altLang="en-US" dirty="0" smtClean="0"/>
              <a:t>の</a:t>
            </a:r>
            <a:r>
              <a:rPr lang="ja-JP" altLang="en-US" dirty="0"/>
              <a:t>働</a:t>
            </a:r>
            <a:r>
              <a:rPr lang="ja-JP" altLang="en-US" dirty="0" smtClean="0"/>
              <a:t>き</a:t>
            </a:r>
            <a:r>
              <a:rPr lang="ja-JP" altLang="en-US" dirty="0"/>
              <a:t>と</a:t>
            </a:r>
            <a:r>
              <a:rPr lang="ja-JP" altLang="en-US" dirty="0" smtClean="0"/>
              <a:t>脳の</a:t>
            </a:r>
            <a:r>
              <a:rPr lang="ja-JP" altLang="en-US" dirty="0"/>
              <a:t>中</a:t>
            </a:r>
            <a:r>
              <a:rPr lang="ja-JP" altLang="en-US" dirty="0" smtClean="0"/>
              <a:t>で起きている意識現象との相関関係（子リレーション）をとことん調べる</a:t>
            </a:r>
            <a:endParaRPr kumimoji="1" lang="ja-JP" altLang="en-US" dirty="0"/>
          </a:p>
        </p:txBody>
      </p:sp>
    </p:spTree>
    <p:extLst>
      <p:ext uri="{BB962C8B-B14F-4D97-AF65-F5344CB8AC3E}">
        <p14:creationId xmlns:p14="http://schemas.microsoft.com/office/powerpoint/2010/main" xmlns="" val="16703497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60648"/>
            <a:ext cx="8229600" cy="6408712"/>
          </a:xfrm>
        </p:spPr>
        <p:txBody>
          <a:bodyPr>
            <a:normAutofit/>
          </a:bodyPr>
          <a:lstStyle/>
          <a:p>
            <a:r>
              <a:rPr lang="ja-JP" altLang="en-US" dirty="0"/>
              <a:t>脳</a:t>
            </a:r>
            <a:r>
              <a:rPr lang="ja-JP" altLang="en-US" dirty="0" smtClean="0"/>
              <a:t>のどこかに解明のカギとなる「遺伝子」のようなものがあると考えた</a:t>
            </a:r>
            <a:endParaRPr lang="en-US" altLang="ja-JP" dirty="0" smtClean="0"/>
          </a:p>
          <a:p>
            <a:r>
              <a:rPr kumimoji="1" lang="ja-JP" altLang="en-US" dirty="0" smtClean="0"/>
              <a:t>電気</a:t>
            </a:r>
            <a:r>
              <a:rPr kumimoji="1" lang="ja-JP" altLang="en-US" dirty="0"/>
              <a:t>信号</a:t>
            </a:r>
            <a:r>
              <a:rPr kumimoji="1" lang="ja-JP" altLang="en-US" dirty="0" smtClean="0"/>
              <a:t>のやり</a:t>
            </a:r>
            <a:r>
              <a:rPr kumimoji="1" lang="ja-JP" altLang="en-US" dirty="0"/>
              <a:t>取</a:t>
            </a:r>
            <a:r>
              <a:rPr kumimoji="1" lang="ja-JP" altLang="en-US" dirty="0" smtClean="0"/>
              <a:t>りではない脳の働きの解明　脳の持つ「</a:t>
            </a:r>
            <a:r>
              <a:rPr kumimoji="1" lang="ja-JP" altLang="en-US" dirty="0" smtClean="0">
                <a:solidFill>
                  <a:srgbClr val="FF0000"/>
                </a:solidFill>
              </a:rPr>
              <a:t>ケミカルマシン</a:t>
            </a:r>
            <a:r>
              <a:rPr kumimoji="1" lang="ja-JP" altLang="en-US" dirty="0" smtClean="0"/>
              <a:t>」としての働き　</a:t>
            </a:r>
            <a:endParaRPr kumimoji="1" lang="en-US" altLang="ja-JP" dirty="0" smtClean="0"/>
          </a:p>
          <a:p>
            <a:r>
              <a:rPr kumimoji="1" lang="ja-JP" altLang="en-US" dirty="0" smtClean="0"/>
              <a:t>以前から人間の脳には電気信号系だけではないウェットな化学物質系の働きがあり、両者を総合しないと脳の働きはわからない　</a:t>
            </a:r>
            <a:endParaRPr kumimoji="1" lang="en-US" altLang="ja-JP" dirty="0" smtClean="0"/>
          </a:p>
          <a:p>
            <a:r>
              <a:rPr kumimoji="1" lang="ja-JP" altLang="en-US" dirty="0" smtClean="0"/>
              <a:t>その方法論がわからないため研究する人がいなかった</a:t>
            </a:r>
            <a:endParaRPr kumimoji="1" lang="ja-JP" altLang="en-US" dirty="0"/>
          </a:p>
        </p:txBody>
      </p:sp>
    </p:spTree>
    <p:extLst>
      <p:ext uri="{BB962C8B-B14F-4D97-AF65-F5344CB8AC3E}">
        <p14:creationId xmlns:p14="http://schemas.microsoft.com/office/powerpoint/2010/main" xmlns="" val="40408009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pPr algn="ctr"/>
            <a:r>
              <a:rPr kumimoji="1" lang="ja-JP" altLang="en-US" dirty="0" smtClean="0"/>
              <a:t>③臨死体験は「脳内現象」である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死の間際にネズミの脳の中で、</a:t>
            </a:r>
            <a:r>
              <a:rPr kumimoji="1" lang="ja-JP" altLang="en-US" dirty="0" smtClean="0">
                <a:solidFill>
                  <a:srgbClr val="FF0000"/>
                </a:solidFill>
              </a:rPr>
              <a:t>セロトニン</a:t>
            </a:r>
            <a:r>
              <a:rPr kumimoji="1" lang="ja-JP" altLang="en-US" dirty="0" smtClean="0"/>
              <a:t>という幸福感を感じさせる神経伝達物質が大量に放出される現象が確認</a:t>
            </a:r>
            <a:endParaRPr kumimoji="1" lang="en-US" altLang="ja-JP" dirty="0" smtClean="0"/>
          </a:p>
          <a:p>
            <a:r>
              <a:rPr lang="ja-JP" altLang="en-US" dirty="0" smtClean="0">
                <a:solidFill>
                  <a:srgbClr val="FF0000"/>
                </a:solidFill>
              </a:rPr>
              <a:t>大脳辺縁系</a:t>
            </a:r>
            <a:r>
              <a:rPr lang="ja-JP" altLang="en-US" dirty="0" smtClean="0"/>
              <a:t>が、死の直前、神秘的な体験をさせることが突き止められている　辺縁系は爬虫類も持っている進化の初期段階で生まれた部分で、眠りの制御をおこなったり、幸福感を感じさせる神経伝達物質が放出される場所であることがわかっている</a:t>
            </a:r>
            <a:endParaRPr kumimoji="1" lang="ja-JP" altLang="en-US" dirty="0"/>
          </a:p>
        </p:txBody>
      </p:sp>
    </p:spTree>
    <p:extLst>
      <p:ext uri="{BB962C8B-B14F-4D97-AF65-F5344CB8AC3E}">
        <p14:creationId xmlns:p14="http://schemas.microsoft.com/office/powerpoint/2010/main" xmlns="" val="24528501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pPr algn="ctr"/>
            <a:r>
              <a:rPr kumimoji="1" lang="ja-JP" altLang="en-US" dirty="0" smtClean="0"/>
              <a:t>明晰夢</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意識と無意識の間で人は夢を見る</a:t>
            </a:r>
            <a:endParaRPr kumimoji="1" lang="en-US" altLang="ja-JP" dirty="0" smtClean="0"/>
          </a:p>
          <a:p>
            <a:r>
              <a:rPr lang="ja-JP" altLang="en-US" dirty="0" smtClean="0"/>
              <a:t>スティーヴァン・ラバージ　眠っている途中に「今、明晰夢を見ている」と研究者に伝える方法を考え出した　人は半睡眠状態でも眼球だけは意識的に独立に動かせる</a:t>
            </a:r>
            <a:endParaRPr lang="en-US" altLang="ja-JP" dirty="0" smtClean="0"/>
          </a:p>
          <a:p>
            <a:r>
              <a:rPr kumimoji="1" lang="ja-JP" altLang="en-US" dirty="0"/>
              <a:t>ニューヨーク</a:t>
            </a:r>
            <a:r>
              <a:rPr kumimoji="1" lang="ja-JP" altLang="en-US" dirty="0" smtClean="0"/>
              <a:t>では、ラバージの理論をもとにしたアイマスクが売られている　誰でも明晰夢</a:t>
            </a:r>
            <a:r>
              <a:rPr lang="ja-JP" altLang="en-US" dirty="0" smtClean="0"/>
              <a:t>が見られる　百ドル程度</a:t>
            </a:r>
            <a:endParaRPr lang="en-US" altLang="ja-JP" dirty="0" smtClean="0"/>
          </a:p>
          <a:p>
            <a:r>
              <a:rPr kumimoji="1" lang="ja-JP" altLang="en-US" dirty="0" smtClean="0"/>
              <a:t>この</a:t>
            </a:r>
            <a:r>
              <a:rPr kumimoji="1" lang="ja-JP" altLang="en-US" dirty="0"/>
              <a:t>延長</a:t>
            </a:r>
            <a:r>
              <a:rPr kumimoji="1" lang="ja-JP" altLang="en-US" dirty="0" smtClean="0"/>
              <a:t>に「インセプション」映画</a:t>
            </a:r>
            <a:endParaRPr kumimoji="1" lang="ja-JP" altLang="en-US" dirty="0"/>
          </a:p>
        </p:txBody>
      </p:sp>
    </p:spTree>
    <p:extLst>
      <p:ext uri="{BB962C8B-B14F-4D97-AF65-F5344CB8AC3E}">
        <p14:creationId xmlns:p14="http://schemas.microsoft.com/office/powerpoint/2010/main" xmlns="" val="30902617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pPr algn="ctr"/>
            <a:r>
              <a:rPr kumimoji="1" lang="ja-JP" altLang="en-US" dirty="0" smtClean="0"/>
              <a:t>②意識の数式化</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ジュリオ・トノーニ教授（ウィスコンシン大学）</a:t>
            </a:r>
            <a:endParaRPr kumimoji="1" lang="en-US" altLang="ja-JP" dirty="0" smtClean="0"/>
          </a:p>
          <a:p>
            <a:r>
              <a:rPr lang="ja-JP" altLang="en-US" dirty="0"/>
              <a:t>主観的</a:t>
            </a:r>
            <a:r>
              <a:rPr lang="ja-JP" altLang="en-US" dirty="0" smtClean="0"/>
              <a:t>な意識の量は数学的に表現できる</a:t>
            </a:r>
            <a:endParaRPr lang="en-US" altLang="ja-JP" dirty="0" smtClean="0"/>
          </a:p>
          <a:p>
            <a:r>
              <a:rPr kumimoji="1" lang="ja-JP" altLang="en-US" dirty="0"/>
              <a:t>神</a:t>
            </a:r>
            <a:r>
              <a:rPr kumimoji="1" lang="ja-JP" altLang="en-US" dirty="0" smtClean="0"/>
              <a:t>の数式　</a:t>
            </a:r>
            <a:r>
              <a:rPr kumimoji="1" lang="ja-JP" altLang="en-US" dirty="0" smtClean="0">
                <a:solidFill>
                  <a:srgbClr val="FF0000"/>
                </a:solidFill>
              </a:rPr>
              <a:t>統合情報理論</a:t>
            </a:r>
            <a:r>
              <a:rPr kumimoji="1" lang="ja-JP" altLang="en-US" dirty="0" smtClean="0"/>
              <a:t>　意識は脳の特定の分野に存在するのではなく、脳の情報と情報の「つながり」が作るネットワークによって生み出されているとする</a:t>
            </a:r>
            <a:endParaRPr kumimoji="1" lang="en-US" altLang="ja-JP" dirty="0" smtClean="0"/>
          </a:p>
          <a:p>
            <a:r>
              <a:rPr lang="ja-JP" altLang="en-US" dirty="0"/>
              <a:t>起</a:t>
            </a:r>
            <a:r>
              <a:rPr lang="ja-JP" altLang="en-US" dirty="0" smtClean="0"/>
              <a:t>きているときにあったのが、情報と情報をつなぐ「つながり」、このつながりを線でつないでゆくとまるで「蜘蛛の巣」のようなものが浮かび上がってきた</a:t>
            </a:r>
            <a:endParaRPr kumimoji="1" lang="ja-JP" altLang="en-US" dirty="0"/>
          </a:p>
        </p:txBody>
      </p:sp>
    </p:spTree>
    <p:extLst>
      <p:ext uri="{BB962C8B-B14F-4D97-AF65-F5344CB8AC3E}">
        <p14:creationId xmlns:p14="http://schemas.microsoft.com/office/powerpoint/2010/main" xmlns="" val="22805354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pPr algn="ctr"/>
            <a:r>
              <a:rPr kumimoji="1" lang="ja-JP" altLang="en-US" dirty="0" smtClean="0"/>
              <a:t>②複雑化・意識下の法則</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フランスの進化生物学者　テイヤール・ド・シャルダン</a:t>
            </a:r>
            <a:endParaRPr kumimoji="1" lang="en-US" altLang="ja-JP" dirty="0" smtClean="0"/>
          </a:p>
          <a:p>
            <a:r>
              <a:rPr lang="ja-JP" altLang="en-US"/>
              <a:t>生物</a:t>
            </a:r>
            <a:r>
              <a:rPr lang="ja-JP" altLang="en-US" smtClean="0"/>
              <a:t>はより複雑なものになる過程において、その複雑性がある限度を越すと「意識」が生まれる</a:t>
            </a:r>
            <a:endParaRPr kumimoji="1" lang="ja-JP" altLang="en-US"/>
          </a:p>
        </p:txBody>
      </p:sp>
    </p:spTree>
    <p:extLst>
      <p:ext uri="{BB962C8B-B14F-4D97-AF65-F5344CB8AC3E}">
        <p14:creationId xmlns:p14="http://schemas.microsoft.com/office/powerpoint/2010/main" xmlns="" val="355381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旅客流動調査</a:t>
            </a:r>
            <a:endParaRPr kumimoji="1" lang="ja-JP" altLang="en-US" dirty="0"/>
          </a:p>
        </p:txBody>
      </p:sp>
      <p:sp>
        <p:nvSpPr>
          <p:cNvPr id="3" name="コンテンツ プレースホルダ 2"/>
          <p:cNvSpPr>
            <a:spLocks noGrp="1"/>
          </p:cNvSpPr>
          <p:nvPr>
            <p:ph idx="1"/>
          </p:nvPr>
        </p:nvSpPr>
        <p:spPr>
          <a:xfrm>
            <a:off x="457200" y="1816224"/>
            <a:ext cx="8229600" cy="3773016"/>
          </a:xfrm>
        </p:spPr>
        <p:txBody>
          <a:bodyPr>
            <a:normAutofit fontScale="85000" lnSpcReduction="20000"/>
          </a:bodyPr>
          <a:lstStyle/>
          <a:p>
            <a:r>
              <a:rPr kumimoji="1" lang="ja-JP" altLang="en-US" dirty="0" smtClean="0"/>
              <a:t>「パーソン</a:t>
            </a:r>
            <a:r>
              <a:rPr lang="ja-JP" altLang="en-US" dirty="0" smtClean="0"/>
              <a:t>・トリップ調査」　　都市計画</a:t>
            </a:r>
            <a:endParaRPr lang="en-US" altLang="ja-JP" dirty="0" smtClean="0"/>
          </a:p>
          <a:p>
            <a:r>
              <a:rPr kumimoji="1" lang="ja-JP" altLang="en-US" dirty="0" smtClean="0"/>
              <a:t>「大都市圏交通センサス」　鉄道整備計画</a:t>
            </a:r>
            <a:endParaRPr kumimoji="1" lang="en-US" altLang="ja-JP" dirty="0" smtClean="0"/>
          </a:p>
          <a:p>
            <a:r>
              <a:rPr lang="ja-JP" altLang="en-US" b="1" dirty="0"/>
              <a:t>大森宣暁</a:t>
            </a:r>
            <a:r>
              <a:rPr lang="en-US" altLang="ja-JP" b="1" dirty="0"/>
              <a:t>, </a:t>
            </a:r>
            <a:r>
              <a:rPr lang="ja-JP" altLang="en-US" b="1" dirty="0"/>
              <a:t>室町泰徳</a:t>
            </a:r>
            <a:r>
              <a:rPr lang="en-US" altLang="ja-JP" b="1" dirty="0"/>
              <a:t>, </a:t>
            </a:r>
            <a:r>
              <a:rPr lang="ja-JP" altLang="en-US" b="1" dirty="0"/>
              <a:t>原田昇</a:t>
            </a:r>
            <a:r>
              <a:rPr lang="en-US" altLang="ja-JP" b="1" dirty="0"/>
              <a:t>, </a:t>
            </a:r>
            <a:r>
              <a:rPr lang="ja-JP" altLang="en-US" b="1" dirty="0"/>
              <a:t>太田勝敏：交通行動調査への</a:t>
            </a:r>
            <a:r>
              <a:rPr lang="en-US" altLang="ja-JP" b="1" dirty="0"/>
              <a:t>GPS</a:t>
            </a:r>
            <a:r>
              <a:rPr lang="ja-JP" altLang="en-US" b="1" dirty="0"/>
              <a:t>の適用可能性に関する研究</a:t>
            </a:r>
            <a:r>
              <a:rPr lang="en-US" altLang="ja-JP" b="1" dirty="0"/>
              <a:t>, </a:t>
            </a:r>
            <a:r>
              <a:rPr lang="ja-JP" altLang="en-US" b="1" dirty="0"/>
              <a:t>第</a:t>
            </a:r>
            <a:r>
              <a:rPr lang="en-US" altLang="ja-JP" b="1" dirty="0"/>
              <a:t>18</a:t>
            </a:r>
            <a:r>
              <a:rPr lang="ja-JP" altLang="en-US" b="1" dirty="0"/>
              <a:t>回交通工学研究発表会論文報告集</a:t>
            </a:r>
            <a:r>
              <a:rPr lang="en-US" altLang="ja-JP" b="1" dirty="0"/>
              <a:t>, pp.5-8, </a:t>
            </a:r>
            <a:r>
              <a:rPr lang="en-US" altLang="ja-JP" b="1" dirty="0">
                <a:solidFill>
                  <a:srgbClr val="FF0000"/>
                </a:solidFill>
              </a:rPr>
              <a:t>1998</a:t>
            </a:r>
            <a:r>
              <a:rPr lang="en-US" altLang="ja-JP" b="1" dirty="0"/>
              <a:t>.</a:t>
            </a:r>
            <a:endParaRPr kumimoji="1" lang="en-US" altLang="ja-JP" dirty="0" smtClean="0"/>
          </a:p>
          <a:p>
            <a:r>
              <a:rPr lang="en-US" altLang="ja-JP" b="1" dirty="0" smtClean="0">
                <a:solidFill>
                  <a:srgbClr val="FF0000"/>
                </a:solidFill>
              </a:rPr>
              <a:t>2001</a:t>
            </a:r>
            <a:r>
              <a:rPr lang="ja-JP" altLang="en-US" dirty="0" smtClean="0"/>
              <a:t>年国土交通省情報管理部</a:t>
            </a:r>
            <a:r>
              <a:rPr lang="en-US" altLang="ja-JP" dirty="0" smtClean="0"/>
              <a:t>PHS</a:t>
            </a:r>
            <a:r>
              <a:rPr lang="ja-JP" altLang="en-US" dirty="0" smtClean="0"/>
              <a:t>活用調査⇒運輸政策研究機構（中村英夫所長）　行政統計への活用</a:t>
            </a:r>
            <a:endParaRPr lang="en-US" altLang="ja-JP" dirty="0" smtClean="0"/>
          </a:p>
          <a:p>
            <a:r>
              <a:rPr lang="ja-JP" altLang="en-US" dirty="0" smtClean="0"/>
              <a:t>現在は、ドコモ等携帯電話の位置情報からのデータギャザリングが増加しつつあるが、行政統計ではまだまだ未活用</a:t>
            </a:r>
            <a:endParaRPr lang="en-US" altLang="ja-JP"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84976" cy="1143000"/>
          </a:xfrm>
          <a:ln>
            <a:solidFill>
              <a:schemeClr val="accent1"/>
            </a:solidFill>
          </a:ln>
        </p:spPr>
        <p:txBody>
          <a:bodyPr>
            <a:normAutofit fontScale="90000"/>
          </a:bodyPr>
          <a:lstStyle/>
          <a:p>
            <a:r>
              <a:rPr lang="ja-JP" altLang="en-US" sz="4000" dirty="0" smtClean="0"/>
              <a:t>④</a:t>
            </a:r>
            <a:r>
              <a:rPr lang="ja-JP" altLang="en-US" sz="3600" dirty="0" smtClean="0"/>
              <a:t>脳</a:t>
            </a:r>
            <a:r>
              <a:rPr lang="ja-JP" altLang="en-US" sz="3600" dirty="0"/>
              <a:t>とつながる「バイオニック義手」手術が</a:t>
            </a:r>
            <a:r>
              <a:rPr lang="ja-JP" altLang="en-US" sz="3600" dirty="0" smtClean="0"/>
              <a:t>成功</a:t>
            </a:r>
            <a:r>
              <a:rPr lang="en-US" altLang="ja-JP" sz="4000" dirty="0"/>
              <a:t/>
            </a:r>
            <a:br>
              <a:rPr lang="en-US" altLang="ja-JP" sz="4000" dirty="0"/>
            </a:br>
            <a:r>
              <a:rPr lang="en-US" altLang="ja-JP" sz="3600" dirty="0"/>
              <a:t>http://wired.jp/2015/04/03/bionic-reconstruction</a:t>
            </a:r>
            <a:r>
              <a:rPr lang="en-US" altLang="ja-JP" sz="3600" dirty="0" smtClean="0"/>
              <a:t>/</a:t>
            </a:r>
            <a:endParaRPr kumimoji="1" lang="ja-JP" altLang="en-US" sz="3600" dirty="0"/>
          </a:p>
        </p:txBody>
      </p:sp>
      <p:sp>
        <p:nvSpPr>
          <p:cNvPr id="3" name="コンテンツ プレースホルダー 2"/>
          <p:cNvSpPr>
            <a:spLocks noGrp="1"/>
          </p:cNvSpPr>
          <p:nvPr>
            <p:ph idx="1"/>
          </p:nvPr>
        </p:nvSpPr>
        <p:spPr>
          <a:xfrm>
            <a:off x="457200" y="1600200"/>
            <a:ext cx="8229600" cy="5357192"/>
          </a:xfrm>
        </p:spPr>
        <p:txBody>
          <a:bodyPr>
            <a:normAutofit fontScale="77500" lnSpcReduction="20000"/>
          </a:bodyPr>
          <a:lstStyle/>
          <a:p>
            <a:r>
              <a:rPr lang="ja-JP" altLang="en-US" dirty="0" smtClean="0"/>
              <a:t>「</a:t>
            </a:r>
            <a:r>
              <a:rPr lang="ja-JP" altLang="en-US" dirty="0"/>
              <a:t>わたしたちは神経移行手術を通して、新しい神経信号をつくり出すこと、あるいは取り出すことに成功しました。そしてさらに、その信号を増幅して筋肉に伝達することに成功しています。信号は解読され、バイオニックな腕の物理的な動きに変換されるのです」</a:t>
            </a:r>
          </a:p>
          <a:p>
            <a:r>
              <a:rPr lang="ja-JP" altLang="en-US" dirty="0"/>
              <a:t>切断手術を前に、患者</a:t>
            </a:r>
            <a:r>
              <a:rPr lang="en-US" altLang="ja-JP" dirty="0"/>
              <a:t>3</a:t>
            </a:r>
            <a:r>
              <a:rPr lang="ja-JP" altLang="en-US" dirty="0"/>
              <a:t>人は、</a:t>
            </a:r>
            <a:r>
              <a:rPr lang="en-US" altLang="ja-JP" dirty="0"/>
              <a:t>9</a:t>
            </a:r>
            <a:r>
              <a:rPr lang="ja-JP" altLang="en-US" dirty="0"/>
              <a:t>カ月間の認知訓練のプログラムを受けた。そこで彼らは、自身の脳の電気信号を用いてヴァーチャルな腕を制御する方法を学んだ。まずはコンピューターで訓練を行い、さらに、自身とはまだ接続していない義手を使い、さらなる練習を行った。</a:t>
            </a:r>
          </a:p>
          <a:p>
            <a:r>
              <a:rPr lang="ja-JP" altLang="en-US" dirty="0" smtClean="0"/>
              <a:t>この</a:t>
            </a:r>
            <a:r>
              <a:rPr lang="ja-JP" altLang="en-US" dirty="0"/>
              <a:t>アプローチは、義肢システムにさらなる神経入力を供給して、その機能を高めるからです。しかしながら、有効性を確定させるには、長期間にわたって結果を評価する必要があるでしょう。こうしたプロセスが、常に必要なの</a:t>
            </a:r>
            <a:r>
              <a:rPr lang="ja-JP" altLang="en-US" dirty="0" smtClean="0"/>
              <a:t>です</a:t>
            </a:r>
            <a:endParaRPr lang="en-US" altLang="ja-JP" dirty="0" smtClean="0"/>
          </a:p>
          <a:p>
            <a:r>
              <a:rPr lang="en-US" altLang="ja-JP" dirty="0">
                <a:hlinkClick r:id="rId3"/>
              </a:rPr>
              <a:t>https://</a:t>
            </a:r>
            <a:r>
              <a:rPr lang="en-US" altLang="ja-JP" dirty="0" smtClean="0">
                <a:hlinkClick r:id="rId3"/>
              </a:rPr>
              <a:t>youtu.be/lgu6ajeiwnk</a:t>
            </a:r>
            <a:endParaRPr lang="ja-JP" altLang="en-US" dirty="0"/>
          </a:p>
        </p:txBody>
      </p:sp>
    </p:spTree>
    <p:extLst>
      <p:ext uri="{BB962C8B-B14F-4D97-AF65-F5344CB8AC3E}">
        <p14:creationId xmlns:p14="http://schemas.microsoft.com/office/powerpoint/2010/main" xmlns="" val="11551443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457200" y="0"/>
            <a:ext cx="8229600" cy="1417638"/>
          </a:xfrm>
          <a:ln>
            <a:solidFill>
              <a:schemeClr val="accent1"/>
            </a:solidFill>
          </a:ln>
        </p:spPr>
        <p:txBody>
          <a:bodyPr>
            <a:normAutofit fontScale="90000"/>
          </a:bodyPr>
          <a:lstStyle/>
          <a:p>
            <a:r>
              <a:rPr lang="ja-JP" altLang="en-US" b="1" dirty="0" smtClean="0"/>
              <a:t>③脳内</a:t>
            </a:r>
            <a:r>
              <a:rPr lang="ja-JP" altLang="en-US" b="1" dirty="0"/>
              <a:t>で二つの記憶合成に</a:t>
            </a:r>
            <a:r>
              <a:rPr lang="ja-JP" altLang="en-US" b="1" dirty="0" smtClean="0"/>
              <a:t>成功</a:t>
            </a:r>
            <a:r>
              <a:rPr lang="en-US" altLang="ja-JP" b="1" dirty="0" smtClean="0"/>
              <a:t/>
            </a:r>
            <a:br>
              <a:rPr lang="en-US" altLang="ja-JP" b="1" dirty="0" smtClean="0"/>
            </a:br>
            <a:r>
              <a:rPr lang="ja-JP" altLang="en-US" b="1" dirty="0"/>
              <a:t>　富山大、マウスで実験</a:t>
            </a:r>
            <a:r>
              <a:rPr lang="ja-JP" altLang="en-US" dirty="0"/>
              <a:t/>
            </a:r>
            <a:br>
              <a:rPr lang="ja-JP" altLang="en-US" dirty="0"/>
            </a:br>
            <a:r>
              <a:rPr lang="en-US" altLang="ja-JP" sz="1800" dirty="0">
                <a:hlinkClick r:id="rId3"/>
              </a:rPr>
              <a:t>http://</a:t>
            </a:r>
            <a:r>
              <a:rPr lang="en-US" altLang="ja-JP" sz="1800" dirty="0" smtClean="0">
                <a:hlinkClick r:id="rId3"/>
              </a:rPr>
              <a:t>www.47news.jp/CN/201504/CN2015040201001837.html</a:t>
            </a:r>
            <a:endParaRPr kumimoji="1" lang="ja-JP" altLang="en-US" sz="1800" dirty="0"/>
          </a:p>
        </p:txBody>
      </p:sp>
      <p:sp>
        <p:nvSpPr>
          <p:cNvPr id="9" name="コンテンツ プレースホルダー 8"/>
          <p:cNvSpPr>
            <a:spLocks noGrp="1"/>
          </p:cNvSpPr>
          <p:nvPr>
            <p:ph idx="1"/>
          </p:nvPr>
        </p:nvSpPr>
        <p:spPr>
          <a:xfrm>
            <a:off x="457200" y="1600200"/>
            <a:ext cx="8229600" cy="5141168"/>
          </a:xfrm>
        </p:spPr>
        <p:txBody>
          <a:bodyPr>
            <a:normAutofit fontScale="85000" lnSpcReduction="20000"/>
          </a:bodyPr>
          <a:lstStyle/>
          <a:p>
            <a:r>
              <a:rPr lang="ja-JP" altLang="en-US" dirty="0"/>
              <a:t>マウスの脳に操作を加え、別々の二つの記憶を組み合わせて新しい記憶を作り出すことに成功したと、富山大の井ノ口馨教授（分子脳科学）らのチームが２日付の米科学誌セルリポーツ電子版に発表した。</a:t>
            </a:r>
          </a:p>
          <a:p>
            <a:r>
              <a:rPr lang="ja-JP" altLang="en-US" dirty="0"/>
              <a:t>　さまざまな記憶を関連付けて活動している人間の脳機能の解明にもつながる成果という。</a:t>
            </a:r>
          </a:p>
          <a:p>
            <a:r>
              <a:rPr lang="ja-JP" altLang="en-US" dirty="0"/>
              <a:t>　チームは、脳の神経細胞の働きをレーザー光の照射によって制御できるマウスを作製。丸い箱の形を覚えた神経細胞と、四角い箱の中で電気ショックを与え恐怖を記憶した神経細胞に光を当て、両方の細胞を同時に働かせた。</a:t>
            </a:r>
          </a:p>
          <a:p>
            <a:r>
              <a:rPr lang="ja-JP" altLang="en-US" dirty="0"/>
              <a:t>　電気ショックとは無関係の丸い箱に入れると、身をすくめて強い恐怖反応を見せるようになった。</a:t>
            </a:r>
          </a:p>
          <a:p>
            <a:endParaRPr kumimoji="1" lang="ja-JP" altLang="en-US" dirty="0"/>
          </a:p>
        </p:txBody>
      </p:sp>
    </p:spTree>
    <p:extLst>
      <p:ext uri="{BB962C8B-B14F-4D97-AF65-F5344CB8AC3E}">
        <p14:creationId xmlns:p14="http://schemas.microsoft.com/office/powerpoint/2010/main" xmlns="" val="8921160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13792"/>
            <a:ext cx="8229600" cy="1143000"/>
          </a:xfrm>
          <a:ln>
            <a:solidFill>
              <a:schemeClr val="accent1"/>
            </a:solidFill>
          </a:ln>
        </p:spPr>
        <p:txBody>
          <a:bodyPr>
            <a:normAutofit fontScale="90000"/>
          </a:bodyPr>
          <a:lstStyle/>
          <a:p>
            <a:r>
              <a:rPr lang="ja-JP" altLang="en-US" b="1" dirty="0" smtClean="0"/>
              <a:t>③東大</a:t>
            </a:r>
            <a:r>
              <a:rPr lang="ja-JP" altLang="en-US" b="1" dirty="0"/>
              <a:t>、「第六感」つくれた　磁気使いラットが方角</a:t>
            </a:r>
            <a:r>
              <a:rPr lang="ja-JP" altLang="en-US" b="1" dirty="0" smtClean="0"/>
              <a:t>判別</a:t>
            </a:r>
            <a:endParaRPr kumimoji="1" lang="ja-JP" altLang="en-US" dirty="0"/>
          </a:p>
        </p:txBody>
      </p:sp>
      <p:sp>
        <p:nvSpPr>
          <p:cNvPr id="3" name="コンテンツ プレースホルダー 2"/>
          <p:cNvSpPr>
            <a:spLocks noGrp="1"/>
          </p:cNvSpPr>
          <p:nvPr>
            <p:ph idx="1"/>
          </p:nvPr>
        </p:nvSpPr>
        <p:spPr>
          <a:xfrm>
            <a:off x="457200" y="1600200"/>
            <a:ext cx="8229600" cy="4997152"/>
          </a:xfrm>
        </p:spPr>
        <p:txBody>
          <a:bodyPr>
            <a:normAutofit fontScale="85000" lnSpcReduction="20000"/>
          </a:bodyPr>
          <a:lstStyle/>
          <a:p>
            <a:r>
              <a:rPr lang="ja-JP" altLang="en-US" dirty="0"/>
              <a:t>　視覚と聴覚、嗅覚、味覚、触覚という五感に加え、東西南北が分かる新たな「磁気感覚」をラットに持たせる実験に成功したと、東京大の池谷裕二教授（神経科学）と大学院生の乗本裕明さんが２日付の米科学誌カレントバイオロジーに発表した。</a:t>
            </a:r>
          </a:p>
          <a:p>
            <a:r>
              <a:rPr lang="ja-JP" altLang="en-US" dirty="0"/>
              <a:t>　池谷さんらは、地磁気を感知し、向いている方角に応じて脳の特定の場所に電気刺激を与えるチップを開発。目を見えなくしたラットの脳にこのチップを埋め込み、迷路の中にあるえさを取りに行かせる課題を与えた。</a:t>
            </a:r>
          </a:p>
          <a:p>
            <a:r>
              <a:rPr lang="ja-JP" altLang="en-US" dirty="0"/>
              <a:t>　すると、ラットはわずか２日の訓練で、目の見えるラットと同じくらい素早くえさの位置を把握し、道を間違えずにたどり着けるようになった。</a:t>
            </a:r>
          </a:p>
          <a:p>
            <a:endParaRPr kumimoji="1" lang="ja-JP" altLang="en-US" dirty="0"/>
          </a:p>
        </p:txBody>
      </p:sp>
      <p:sp>
        <p:nvSpPr>
          <p:cNvPr id="4" name="Rectangle 1"/>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1264BF"/>
                </a:solidFill>
                <a:effectLst/>
                <a:latin typeface="Arial Unicode MS" panose="020B0604020202020204" pitchFamily="50" charset="-128"/>
                <a:hlinkClick r:id="rId3"/>
              </a:rPr>
              <a:t>http://www.47news.jp/CN/201504/CN2015040201001745.html</a:t>
            </a:r>
            <a:r>
              <a:rPr kumimoji="0" lang="ja-JP" altLang="ja-JP" sz="600" b="0" i="0" u="none" strike="noStrike" cap="none" normalizeH="0" baseline="0" smtClean="0">
                <a:ln>
                  <a:noFill/>
                </a:ln>
                <a:solidFill>
                  <a:schemeClr val="tx1"/>
                </a:solidFill>
                <a:effectLst/>
              </a:rPr>
              <a:t> </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9506595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subTitle" idx="1"/>
          </p:nvPr>
        </p:nvSpPr>
        <p:spPr bwMode="auto">
          <a:xfrm>
            <a:off x="620598" y="2585555"/>
            <a:ext cx="7902805" cy="43088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spAutoFit/>
          </a:bodyPr>
          <a:lstStyle/>
          <a:p>
            <a:pPr defTabSz="685800" eaLnBrk="0" fontAlgn="base" hangingPunct="0">
              <a:spcBef>
                <a:spcPct val="0"/>
              </a:spcBef>
              <a:spcAft>
                <a:spcPct val="0"/>
              </a:spcAft>
            </a:pPr>
            <a:r>
              <a:rPr kumimoji="0" lang="ja-JP" altLang="ja-JP" sz="2800" dirty="0">
                <a:solidFill>
                  <a:srgbClr val="1264BF"/>
                </a:solidFill>
                <a:latin typeface="Arial Unicode MS" panose="020B0604020202020204" pitchFamily="50" charset="-128"/>
                <a:hlinkClick r:id="rId3"/>
              </a:rPr>
              <a:t>http://japanese.engadget.com/2015/03/25/beetle/</a:t>
            </a:r>
            <a:r>
              <a:rPr kumimoji="0" lang="ja-JP" altLang="ja-JP" sz="2800" dirty="0">
                <a:solidFill>
                  <a:schemeClr val="tx1"/>
                </a:solidFill>
              </a:rPr>
              <a:t> </a:t>
            </a:r>
            <a:endParaRPr kumimoji="0" lang="ja-JP" altLang="ja-JP" sz="2800" dirty="0">
              <a:solidFill>
                <a:schemeClr val="tx1"/>
              </a:solidFill>
              <a:latin typeface="Arial" panose="020B0604020202020204" pitchFamily="34" charset="0"/>
            </a:endParaRPr>
          </a:p>
        </p:txBody>
      </p:sp>
      <p:sp>
        <p:nvSpPr>
          <p:cNvPr id="5" name="Rectangle 2"/>
          <p:cNvSpPr>
            <a:spLocks noGrp="1" noChangeArrowheads="1"/>
          </p:cNvSpPr>
          <p:nvPr>
            <p:ph type="ctrTitle"/>
          </p:nvPr>
        </p:nvSpPr>
        <p:spPr bwMode="auto">
          <a:xfrm>
            <a:off x="673498" y="1003955"/>
            <a:ext cx="7797007" cy="98488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spAutoFit/>
          </a:bodyPr>
          <a:lstStyle/>
          <a:p>
            <a:pPr defTabSz="685800" eaLnBrk="0" fontAlgn="base" hangingPunct="0">
              <a:spcAft>
                <a:spcPct val="0"/>
              </a:spcAft>
            </a:pPr>
            <a:r>
              <a:rPr kumimoji="0" lang="ja-JP" altLang="en-US" sz="3200" b="1" dirty="0">
                <a:solidFill>
                  <a:srgbClr val="000000"/>
                </a:solidFill>
                <a:latin typeface="Arial Unicode MS" panose="020B0604020202020204" pitchFamily="50" charset="-128"/>
                <a:ea typeface="ヒラギノ角ゴ Pro W3"/>
              </a:rPr>
              <a:t>③</a:t>
            </a:r>
            <a:r>
              <a:rPr kumimoji="0" lang="ja-JP" altLang="ja-JP" sz="3200" b="1" dirty="0" smtClean="0">
                <a:solidFill>
                  <a:srgbClr val="000000"/>
                </a:solidFill>
                <a:latin typeface="Arial Unicode MS" panose="020B0604020202020204" pitchFamily="50" charset="-128"/>
                <a:ea typeface="ヒラギノ角ゴ Pro W3"/>
              </a:rPr>
              <a:t>カブト</a:t>
            </a:r>
            <a:r>
              <a:rPr kumimoji="0" lang="ja-JP" altLang="ja-JP" sz="3200" b="1" dirty="0">
                <a:solidFill>
                  <a:srgbClr val="000000"/>
                </a:solidFill>
                <a:latin typeface="Arial Unicode MS" panose="020B0604020202020204" pitchFamily="50" charset="-128"/>
                <a:ea typeface="ヒラギノ角ゴ Pro W3"/>
              </a:rPr>
              <a:t>虫をサイボーグ化手術で遠隔</a:t>
            </a:r>
            <a:r>
              <a:rPr kumimoji="0" lang="ja-JP" altLang="ja-JP" sz="3200" b="1" dirty="0" smtClean="0">
                <a:solidFill>
                  <a:srgbClr val="000000"/>
                </a:solidFill>
                <a:latin typeface="Arial Unicode MS" panose="020B0604020202020204" pitchFamily="50" charset="-128"/>
                <a:ea typeface="ヒラギノ角ゴ Pro W3"/>
              </a:rPr>
              <a:t>操縦</a:t>
            </a:r>
            <a:r>
              <a:rPr kumimoji="0" lang="en-US" altLang="ja-JP" sz="3200" b="1" dirty="0" smtClean="0">
                <a:solidFill>
                  <a:srgbClr val="000000"/>
                </a:solidFill>
                <a:latin typeface="Arial Unicode MS" panose="020B0604020202020204" pitchFamily="50" charset="-128"/>
                <a:ea typeface="ヒラギノ角ゴ Pro W3"/>
              </a:rPr>
              <a:t/>
            </a:r>
            <a:br>
              <a:rPr kumimoji="0" lang="en-US" altLang="ja-JP" sz="3200" b="1" dirty="0" smtClean="0">
                <a:solidFill>
                  <a:srgbClr val="000000"/>
                </a:solidFill>
                <a:latin typeface="Arial Unicode MS" panose="020B0604020202020204" pitchFamily="50" charset="-128"/>
                <a:ea typeface="ヒラギノ角ゴ Pro W3"/>
              </a:rPr>
            </a:br>
            <a:r>
              <a:rPr kumimoji="0" lang="ja-JP" altLang="ja-JP" sz="3200" b="1" dirty="0" smtClean="0">
                <a:solidFill>
                  <a:srgbClr val="000000"/>
                </a:solidFill>
                <a:latin typeface="Arial Unicode MS" panose="020B0604020202020204" pitchFamily="50" charset="-128"/>
                <a:ea typeface="ヒラギノ角ゴ Pro W3"/>
              </a:rPr>
              <a:t>高精度</a:t>
            </a:r>
            <a:r>
              <a:rPr kumimoji="0" lang="ja-JP" altLang="ja-JP" sz="3200" b="1" dirty="0">
                <a:solidFill>
                  <a:srgbClr val="000000"/>
                </a:solidFill>
                <a:latin typeface="Arial Unicode MS" panose="020B0604020202020204" pitchFamily="50" charset="-128"/>
                <a:ea typeface="ヒラギノ角ゴ Pro W3"/>
              </a:rPr>
              <a:t>な旋回制御に成功</a:t>
            </a:r>
            <a:r>
              <a:rPr kumimoji="0" lang="ja-JP" altLang="ja-JP" sz="3200" dirty="0"/>
              <a:t> </a:t>
            </a:r>
            <a:endParaRPr kumimoji="0" lang="ja-JP" altLang="ja-JP" sz="3200" dirty="0">
              <a:latin typeface="Arial" panose="020B0604020202020204" pitchFamily="34" charset="0"/>
            </a:endParaRPr>
          </a:p>
        </p:txBody>
      </p:sp>
      <p:pic>
        <p:nvPicPr>
          <p:cNvPr id="1028" name="Picture 4" descr="http://o.aolcdn.com/hss/storage/midas/b6cdadbaedb19d8abf12e87186b0de0f/201737141/mai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14024" y="3381762"/>
            <a:ext cx="4153394" cy="27835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3459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lang="ja-JP" altLang="en-US" dirty="0"/>
              <a:t>カリフォルニア大学バークレー校とシンガポールの南陽理工大学からなる研究チームが、大型の甲虫に電極を植え付け、飛行中の進行方向の高精度なコントロールに成功しました。</a:t>
            </a:r>
            <a:r>
              <a:rPr lang="ja-JP" altLang="en-US" dirty="0" smtClean="0"/>
              <a:t/>
            </a:r>
            <a:br>
              <a:rPr lang="ja-JP" altLang="en-US" dirty="0" smtClean="0"/>
            </a:br>
            <a:r>
              <a:rPr lang="ja-JP" altLang="en-US" dirty="0" smtClean="0"/>
              <a:t/>
            </a:r>
            <a:br>
              <a:rPr lang="ja-JP" altLang="en-US" dirty="0" smtClean="0"/>
            </a:br>
            <a:r>
              <a:rPr lang="ja-JP" altLang="en-US" dirty="0"/>
              <a:t>カブトムシなど甲虫類の遠隔操作は初めてではないものの、新たに飛行中の方向制御に関わる筋肉を発見し、そのコントロール精度を高めています。 </a:t>
            </a:r>
            <a:r>
              <a:rPr lang="ja-JP" altLang="en-US" dirty="0" smtClean="0"/>
              <a:t/>
            </a:r>
            <a:br>
              <a:rPr lang="ja-JP" altLang="en-US" dirty="0" smtClean="0"/>
            </a:br>
            <a:r>
              <a:rPr lang="ja-JP" altLang="en-US" dirty="0"/>
              <a:t>昆虫の脳や筋肉に電極を取り付けてサイボーグ化する研究は、</a:t>
            </a:r>
            <a:r>
              <a:rPr lang="en-US" altLang="ja-JP" dirty="0"/>
              <a:t>2008</a:t>
            </a:r>
            <a:r>
              <a:rPr lang="ja-JP" altLang="en-US" dirty="0"/>
              <a:t>年ごろから発表が相次いでおり、カブト虫の他に蛾やカナブン、そして</a:t>
            </a:r>
            <a:r>
              <a:rPr lang="ja-JP" altLang="en-US" dirty="0">
                <a:hlinkClick r:id="rId3"/>
              </a:rPr>
              <a:t>ゴキブリ</a:t>
            </a:r>
            <a:r>
              <a:rPr lang="ja-JP" altLang="en-US" dirty="0"/>
              <a:t>にいたるまでの成功事例が発表されています。</a:t>
            </a:r>
            <a:r>
              <a:rPr lang="ja-JP" altLang="en-US" dirty="0" smtClean="0"/>
              <a:t/>
            </a:r>
            <a:br>
              <a:rPr lang="ja-JP" altLang="en-US" dirty="0" smtClean="0"/>
            </a:br>
            <a:r>
              <a:rPr lang="ja-JP" altLang="en-US" dirty="0" smtClean="0"/>
              <a:t/>
            </a:r>
            <a:br>
              <a:rPr lang="ja-JP" altLang="en-US" dirty="0" smtClean="0"/>
            </a:br>
            <a:r>
              <a:rPr lang="ja-JP" altLang="en-US" dirty="0"/>
              <a:t>このようなバイオボット化した昆虫には、高価なロボットに比べ安価に大量生産できる利点があり、災害発生現場での行方不明者捜索に役立てたり、強盗などの追跡に使うといったことが考えられています。</a:t>
            </a:r>
            <a:endParaRPr kumimoji="1" lang="ja-JP" altLang="en-US" dirty="0"/>
          </a:p>
        </p:txBody>
      </p:sp>
    </p:spTree>
    <p:extLst>
      <p:ext uri="{BB962C8B-B14F-4D97-AF65-F5344CB8AC3E}">
        <p14:creationId xmlns:p14="http://schemas.microsoft.com/office/powerpoint/2010/main" xmlns="" val="10227596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accent1"/>
            </a:solidFill>
          </a:ln>
        </p:spPr>
        <p:txBody>
          <a:bodyPr/>
          <a:lstStyle/>
          <a:p>
            <a:pPr algn="ctr"/>
            <a:r>
              <a:rPr kumimoji="1" lang="ja-JP" altLang="en-US" dirty="0" smtClean="0"/>
              <a:t>⑤カントルコーディング仮説</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カントル集合がエピソードの情報表現になっている</a:t>
            </a:r>
            <a:endParaRPr kumimoji="1" lang="en-US" altLang="ja-JP" dirty="0" smtClean="0"/>
          </a:p>
          <a:p>
            <a:r>
              <a:rPr lang="ja-JP" altLang="en-US" dirty="0" smtClean="0"/>
              <a:t>カオス軌道の分布が非常に偏った「非一様カオス」では初期条件に含まれた情報は時間経過に</a:t>
            </a:r>
            <a:r>
              <a:rPr lang="ja-JP" altLang="en-US" dirty="0"/>
              <a:t>比例</a:t>
            </a:r>
            <a:r>
              <a:rPr lang="ja-JP" altLang="en-US" dirty="0" smtClean="0"/>
              <a:t>して失われず　　</a:t>
            </a:r>
            <a:r>
              <a:rPr lang="ja-JP" altLang="en-US" dirty="0" smtClean="0">
                <a:solidFill>
                  <a:srgbClr val="FF0000"/>
                </a:solidFill>
              </a:rPr>
              <a:t>情報の重ね合わせが発生</a:t>
            </a:r>
            <a:endParaRPr kumimoji="1" lang="ja-JP" altLang="en-US" dirty="0">
              <a:solidFill>
                <a:srgbClr val="FF0000"/>
              </a:solidFill>
            </a:endParaRPr>
          </a:p>
        </p:txBody>
      </p:sp>
    </p:spTree>
    <p:extLst>
      <p:ext uri="{BB962C8B-B14F-4D97-AF65-F5344CB8AC3E}">
        <p14:creationId xmlns:p14="http://schemas.microsoft.com/office/powerpoint/2010/main" xmlns="" val="8541665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ikkei-science.com/wp-content/uploads/2008/12/200901_04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3728" y="-3382"/>
            <a:ext cx="5167461" cy="688994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タイトル 1"/>
          <p:cNvSpPr>
            <a:spLocks noGrp="1"/>
          </p:cNvSpPr>
          <p:nvPr>
            <p:ph type="title"/>
          </p:nvPr>
        </p:nvSpPr>
        <p:spPr>
          <a:xfrm>
            <a:off x="457200" y="-27384"/>
            <a:ext cx="8229600" cy="1143000"/>
          </a:xfrm>
          <a:solidFill>
            <a:srgbClr val="FFFF00"/>
          </a:solidFill>
          <a:ln>
            <a:solidFill>
              <a:schemeClr val="accent1"/>
            </a:solidFill>
          </a:ln>
        </p:spPr>
        <p:txBody>
          <a:bodyPr/>
          <a:lstStyle/>
          <a:p>
            <a:r>
              <a:rPr lang="ja-JP" altLang="en-US" b="1" dirty="0" smtClean="0"/>
              <a:t>⑤オプトジェネティクス</a:t>
            </a:r>
            <a:endParaRPr kumimoji="1" lang="ja-JP" altLang="en-US" dirty="0"/>
          </a:p>
        </p:txBody>
      </p:sp>
    </p:spTree>
    <p:extLst>
      <p:ext uri="{BB962C8B-B14F-4D97-AF65-F5344CB8AC3E}">
        <p14:creationId xmlns:p14="http://schemas.microsoft.com/office/powerpoint/2010/main" xmlns="" val="36154095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b="1" dirty="0" smtClean="0"/>
              <a:t>⑤オプトジェネティクス</a:t>
            </a:r>
            <a:endParaRPr kumimoji="1" lang="ja-JP" altLang="en-US" dirty="0"/>
          </a:p>
        </p:txBody>
      </p:sp>
      <p:sp>
        <p:nvSpPr>
          <p:cNvPr id="3" name="コンテンツ プレースホルダー 2"/>
          <p:cNvSpPr>
            <a:spLocks noGrp="1"/>
          </p:cNvSpPr>
          <p:nvPr>
            <p:ph idx="1"/>
          </p:nvPr>
        </p:nvSpPr>
        <p:spPr>
          <a:xfrm>
            <a:off x="457200" y="1600200"/>
            <a:ext cx="8229600" cy="5257800"/>
          </a:xfrm>
        </p:spPr>
        <p:txBody>
          <a:bodyPr>
            <a:normAutofit fontScale="70000" lnSpcReduction="20000"/>
          </a:bodyPr>
          <a:lstStyle/>
          <a:p>
            <a:r>
              <a:rPr lang="ja-JP" altLang="en-US" dirty="0"/>
              <a:t>遺伝子工学と光学を組み合わせて神経細胞（ニューロン）の集まりを観察したり，制御したりする「オプトジェネティクス」という分野が芽生えつつある。遺伝子にコードした蛍光色素を使って神経活動を可視化する手法だ。この方法を用いると，ニューロン同士の接続や特定のニューロン集団の機能を“見る”だけでなく，光のスイッチを切り換えて，ニューロンを遠隔操作することもできる。いずれは脳の神経ネットワークを解き明かし，病気の治療にも役立つかもしれない。</a:t>
            </a:r>
          </a:p>
          <a:p>
            <a:r>
              <a:rPr lang="ja-JP" altLang="en-US" dirty="0"/>
              <a:t> </a:t>
            </a:r>
            <a:r>
              <a:rPr lang="ja-JP" altLang="en-US" dirty="0" smtClean="0"/>
              <a:t>従来</a:t>
            </a:r>
            <a:r>
              <a:rPr lang="ja-JP" altLang="en-US" dirty="0"/>
              <a:t>，脳細胞を調べるには，細胞を刺激して，その活動を電極で記録する方法がとられてきた。しかしこの方法は間接的で，実験上の制約も多く，ニューロン集団を分析するには向かない。この問題を解決したのが</a:t>
            </a:r>
            <a:r>
              <a:rPr lang="ja-JP" altLang="en-US" dirty="0" smtClean="0"/>
              <a:t>，ノーベル</a:t>
            </a:r>
            <a:r>
              <a:rPr lang="ja-JP" altLang="en-US" dirty="0"/>
              <a:t>化学賞を受賞した</a:t>
            </a:r>
            <a:r>
              <a:rPr lang="ja-JP" altLang="en-US" dirty="0">
                <a:solidFill>
                  <a:srgbClr val="FF0000"/>
                </a:solidFill>
              </a:rPr>
              <a:t>下村</a:t>
            </a:r>
            <a:r>
              <a:rPr lang="ja-JP" altLang="en-US" dirty="0" smtClean="0">
                <a:solidFill>
                  <a:srgbClr val="FF0000"/>
                </a:solidFill>
              </a:rPr>
              <a:t>脩</a:t>
            </a:r>
            <a:r>
              <a:rPr lang="ja-JP" altLang="en-US" dirty="0" smtClean="0"/>
              <a:t>博士</a:t>
            </a:r>
            <a:r>
              <a:rPr lang="ja-JP" altLang="en-US" dirty="0"/>
              <a:t>が発見した緑色蛍光タンパク質（</a:t>
            </a:r>
            <a:r>
              <a:rPr lang="en-US" altLang="ja-JP" dirty="0"/>
              <a:t>GFP</a:t>
            </a:r>
            <a:r>
              <a:rPr lang="ja-JP" altLang="en-US" dirty="0"/>
              <a:t>）だ。多数の研究グループが，</a:t>
            </a:r>
            <a:r>
              <a:rPr lang="en-US" altLang="ja-JP" dirty="0"/>
              <a:t>GFP</a:t>
            </a:r>
            <a:r>
              <a:rPr lang="ja-JP" altLang="en-US" dirty="0"/>
              <a:t>遺伝子に手を加えることで，神経伝達物質や電圧，カルシウム濃度などの変化を検出できるさまざまな光感受性タンパク質を作り出した。これらの分子をニューロンに組み込み，光を発する分子センサーとして用いることで，神経ネットワーク内の情報処理を追いかけることができる。</a:t>
            </a:r>
          </a:p>
          <a:p>
            <a:endParaRPr kumimoji="1" lang="ja-JP" altLang="en-US" dirty="0"/>
          </a:p>
        </p:txBody>
      </p:sp>
    </p:spTree>
    <p:extLst>
      <p:ext uri="{BB962C8B-B14F-4D97-AF65-F5344CB8AC3E}">
        <p14:creationId xmlns:p14="http://schemas.microsoft.com/office/powerpoint/2010/main" xmlns="" val="6685270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97968"/>
            <a:ext cx="8229600" cy="2943200"/>
          </a:xfrm>
          <a:ln>
            <a:solidFill>
              <a:schemeClr val="accent1"/>
            </a:solidFill>
          </a:ln>
        </p:spPr>
        <p:txBody>
          <a:bodyPr>
            <a:normAutofit/>
          </a:bodyPr>
          <a:lstStyle/>
          <a:p>
            <a:r>
              <a:rPr lang="ja-JP" altLang="en-US" b="1" dirty="0" smtClean="0"/>
              <a:t>⑤巨額が投資され、「脳の透明化」が進む神経科学</a:t>
            </a:r>
            <a:br>
              <a:rPr lang="ja-JP" altLang="en-US" b="1" dirty="0" smtClean="0"/>
            </a:br>
            <a:r>
              <a:rPr lang="en-US" altLang="ja-JP" dirty="0" smtClean="0"/>
              <a:t>2014/12/02, MIT Technology Review</a:t>
            </a:r>
            <a:endParaRPr kumimoji="1" lang="ja-JP" altLang="en-US" dirty="0"/>
          </a:p>
        </p:txBody>
      </p:sp>
    </p:spTree>
    <p:extLst>
      <p:ext uri="{BB962C8B-B14F-4D97-AF65-F5344CB8AC3E}">
        <p14:creationId xmlns:p14="http://schemas.microsoft.com/office/powerpoint/2010/main" xmlns="" val="38284613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a:spLocks noGrp="1"/>
          </p:cNvSpPr>
          <p:nvPr>
            <p:ph idx="1"/>
          </p:nvPr>
        </p:nvSpPr>
        <p:spPr>
          <a:xfrm>
            <a:off x="0" y="116632"/>
            <a:ext cx="9144000" cy="6840760"/>
          </a:xfrm>
        </p:spPr>
        <p:txBody>
          <a:bodyPr>
            <a:normAutofit lnSpcReduction="10000"/>
          </a:bodyPr>
          <a:lstStyle/>
          <a:p>
            <a:r>
              <a:rPr lang="ja-JP" altLang="en-US" dirty="0" smtClean="0"/>
              <a:t>人間</a:t>
            </a:r>
            <a:r>
              <a:rPr lang="ja-JP" altLang="en-US" dirty="0"/>
              <a:t>の脳に</a:t>
            </a:r>
            <a:r>
              <a:rPr lang="ja-JP" altLang="en-US" dirty="0">
                <a:solidFill>
                  <a:srgbClr val="FF0000"/>
                </a:solidFill>
              </a:rPr>
              <a:t>約</a:t>
            </a:r>
            <a:r>
              <a:rPr lang="en-US" altLang="ja-JP" dirty="0">
                <a:solidFill>
                  <a:srgbClr val="FF0000"/>
                </a:solidFill>
              </a:rPr>
              <a:t>860</a:t>
            </a:r>
            <a:r>
              <a:rPr lang="ja-JP" altLang="en-US" dirty="0">
                <a:solidFill>
                  <a:srgbClr val="FF0000"/>
                </a:solidFill>
              </a:rPr>
              <a:t>億個</a:t>
            </a:r>
            <a:r>
              <a:rPr lang="ja-JP" altLang="en-US" dirty="0"/>
              <a:t>もあって、何千もの種類に分かれる神経細胞について、科学者たちがそれぞれの機能を特定する作業を</a:t>
            </a:r>
            <a:r>
              <a:rPr lang="ja-JP" altLang="en-US" dirty="0" smtClean="0"/>
              <a:t>開始</a:t>
            </a:r>
            <a:endParaRPr lang="en-US" altLang="ja-JP" dirty="0" smtClean="0"/>
          </a:p>
          <a:p>
            <a:r>
              <a:rPr lang="ja-JP" altLang="en-US" dirty="0" smtClean="0"/>
              <a:t>ロボット</a:t>
            </a:r>
            <a:r>
              <a:rPr lang="ja-JP" altLang="en-US" dirty="0"/>
              <a:t>工学と微小電極を利用すれば、生きている動物の個々の細胞の活動に聞き耳を立てることができる。</a:t>
            </a:r>
          </a:p>
          <a:p>
            <a:r>
              <a:rPr lang="ja-JP" altLang="en-US" dirty="0" smtClean="0"/>
              <a:t>進化</a:t>
            </a:r>
            <a:r>
              <a:rPr lang="ja-JP" altLang="en-US" dirty="0"/>
              <a:t>した画像撮影法で、「</a:t>
            </a:r>
            <a:r>
              <a:rPr lang="ja-JP" altLang="en-US" dirty="0">
                <a:solidFill>
                  <a:srgbClr val="FF0000"/>
                </a:solidFill>
              </a:rPr>
              <a:t>神経細胞の接続」の</a:t>
            </a:r>
            <a:r>
              <a:rPr lang="en-US" altLang="ja-JP" dirty="0">
                <a:solidFill>
                  <a:srgbClr val="FF0000"/>
                </a:solidFill>
              </a:rPr>
              <a:t>3</a:t>
            </a:r>
            <a:r>
              <a:rPr lang="ja-JP" altLang="en-US" dirty="0">
                <a:solidFill>
                  <a:srgbClr val="FF0000"/>
                </a:solidFill>
              </a:rPr>
              <a:t>次元マップ</a:t>
            </a:r>
            <a:r>
              <a:rPr lang="ja-JP" altLang="en-US" dirty="0"/>
              <a:t>を作ろうとする研究者たちもいる（彼らは、脳の薄片内の神経細胞と繊維の分析へと向かっている）。</a:t>
            </a:r>
            <a:endParaRPr lang="en-US" altLang="ja-JP" dirty="0"/>
          </a:p>
          <a:p>
            <a:r>
              <a:rPr lang="ja-JP" altLang="en-US" dirty="0"/>
              <a:t>こうしたツールを使い分けて、脳の活動に関する理解を積み重ねながら、科学者たちは最も大きな謎を攻略したいと望んでいる。つまり、記憶、意思決定、</a:t>
            </a:r>
            <a:r>
              <a:rPr lang="ja-JP" altLang="en-US" dirty="0" smtClean="0"/>
              <a:t>意識等である</a:t>
            </a:r>
          </a:p>
        </p:txBody>
      </p:sp>
    </p:spTree>
    <p:extLst>
      <p:ext uri="{BB962C8B-B14F-4D97-AF65-F5344CB8AC3E}">
        <p14:creationId xmlns:p14="http://schemas.microsoft.com/office/powerpoint/2010/main" xmlns="" val="433526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図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1628800"/>
            <a:ext cx="7200800" cy="5056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タイトル 1"/>
          <p:cNvSpPr txBox="1">
            <a:spLocks/>
          </p:cNvSpPr>
          <p:nvPr/>
        </p:nvSpPr>
        <p:spPr>
          <a:xfrm>
            <a:off x="251520" y="32640"/>
            <a:ext cx="8712968" cy="1417638"/>
          </a:xfrm>
          <a:prstGeom prst="rect">
            <a:avLst/>
          </a:prstGeom>
          <a:ln>
            <a:solidFill>
              <a:schemeClr val="accent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ja-JP" sz="2400" b="1" i="0" u="none" strike="noStrike" kern="1200" cap="none" spc="0" normalizeH="0" baseline="0" noProof="0" dirty="0" smtClean="0">
                <a:ln>
                  <a:noFill/>
                </a:ln>
                <a:solidFill>
                  <a:schemeClr val="tx1"/>
                </a:solidFill>
                <a:effectLst/>
                <a:uLnTx/>
                <a:uFillTx/>
                <a:latin typeface="+mj-lt"/>
                <a:ea typeface="+mj-ea"/>
                <a:cs typeface="+mj-cs"/>
              </a:rPr>
              <a:t>国土交通省総合政策局</a:t>
            </a:r>
            <a:r>
              <a:rPr kumimoji="1" lang="ja-JP" altLang="en-US" sz="2400" b="1" i="0" u="none" strike="noStrike" kern="1200" cap="none" spc="0" normalizeH="0" baseline="0" noProof="0" dirty="0" smtClean="0">
                <a:ln>
                  <a:noFill/>
                </a:ln>
                <a:solidFill>
                  <a:schemeClr val="tx1"/>
                </a:solidFill>
                <a:effectLst/>
                <a:uLnTx/>
                <a:uFillTx/>
                <a:latin typeface="+mj-lt"/>
                <a:ea typeface="+mj-ea"/>
                <a:cs typeface="+mj-cs"/>
              </a:rPr>
              <a:t>（情報管理部）</a:t>
            </a:r>
            <a:r>
              <a:rPr kumimoji="1" lang="ja-JP" altLang="ja-JP" sz="2400" b="1" i="0" u="none" strike="noStrike" kern="1200" cap="none" spc="0" normalizeH="0" baseline="0" noProof="0" dirty="0" smtClean="0">
                <a:ln>
                  <a:noFill/>
                </a:ln>
                <a:solidFill>
                  <a:schemeClr val="tx1"/>
                </a:solidFill>
                <a:effectLst/>
                <a:uLnTx/>
                <a:uFillTx/>
                <a:latin typeface="+mj-lt"/>
                <a:ea typeface="+mj-ea"/>
                <a:cs typeface="+mj-cs"/>
              </a:rPr>
              <a:t>実施事業について</a:t>
            </a:r>
            <a:r>
              <a:rPr kumimoji="1" lang="ja-JP" altLang="ja-JP" sz="2400" b="0" i="0" u="none" strike="noStrike" kern="1200" cap="none" spc="0" normalizeH="0" baseline="0" noProof="0" dirty="0" smtClean="0">
                <a:ln>
                  <a:noFill/>
                </a:ln>
                <a:solidFill>
                  <a:schemeClr val="tx1"/>
                </a:solidFill>
                <a:effectLst/>
                <a:uLnTx/>
                <a:uFillTx/>
                <a:latin typeface="+mj-lt"/>
                <a:ea typeface="+mj-ea"/>
                <a:cs typeface="+mj-cs"/>
              </a:rPr>
              <a:t/>
            </a:r>
            <a:br>
              <a:rPr kumimoji="1" lang="ja-JP" altLang="ja-JP" sz="2400" b="0" i="0" u="none" strike="noStrike" kern="1200" cap="none" spc="0" normalizeH="0" baseline="0" noProof="0" dirty="0" smtClean="0">
                <a:ln>
                  <a:noFill/>
                </a:ln>
                <a:solidFill>
                  <a:schemeClr val="tx1"/>
                </a:solidFill>
                <a:effectLst/>
                <a:uLnTx/>
                <a:uFillTx/>
                <a:latin typeface="+mj-lt"/>
                <a:ea typeface="+mj-ea"/>
                <a:cs typeface="+mj-cs"/>
              </a:rPr>
            </a:br>
            <a:r>
              <a:rPr kumimoji="1" lang="ja-JP" altLang="ja-JP" sz="2400" b="0" i="0" u="none" strike="noStrike" kern="1200" cap="none" spc="0" normalizeH="0" baseline="0" noProof="0" dirty="0" smtClean="0">
                <a:ln>
                  <a:noFill/>
                </a:ln>
                <a:solidFill>
                  <a:schemeClr val="tx1"/>
                </a:solidFill>
                <a:effectLst/>
                <a:uLnTx/>
                <a:uFillTx/>
                <a:latin typeface="+mj-lt"/>
                <a:ea typeface="+mj-ea"/>
                <a:cs typeface="+mj-cs"/>
              </a:rPr>
              <a:t>イベント開催時における</a:t>
            </a:r>
            <a:r>
              <a:rPr kumimoji="1" lang="ja-JP" altLang="ja-JP" sz="2400" b="0" i="0" u="none" strike="noStrike" kern="1200" cap="none" spc="0" normalizeH="0" baseline="0" noProof="0" dirty="0" smtClean="0">
                <a:ln>
                  <a:noFill/>
                </a:ln>
                <a:solidFill>
                  <a:srgbClr val="FF0000"/>
                </a:solidFill>
                <a:effectLst/>
                <a:uLnTx/>
                <a:uFillTx/>
                <a:latin typeface="+mj-lt"/>
                <a:ea typeface="+mj-ea"/>
                <a:cs typeface="+mj-cs"/>
              </a:rPr>
              <a:t>ＰＨＳ</a:t>
            </a:r>
            <a:r>
              <a:rPr kumimoji="1" lang="ja-JP" altLang="ja-JP" sz="2400" b="0" i="0" u="none" strike="noStrike" kern="1200" cap="none" spc="0" normalizeH="0" baseline="0" noProof="0" dirty="0" smtClean="0">
                <a:ln>
                  <a:noFill/>
                </a:ln>
                <a:solidFill>
                  <a:schemeClr val="tx1"/>
                </a:solidFill>
                <a:effectLst/>
                <a:uLnTx/>
                <a:uFillTx/>
                <a:latin typeface="+mj-lt"/>
                <a:ea typeface="+mj-ea"/>
                <a:cs typeface="+mj-cs"/>
              </a:rPr>
              <a:t>端末を活用した観客の動態把握調査</a:t>
            </a:r>
            <a:br>
              <a:rPr kumimoji="1" lang="ja-JP" altLang="ja-JP" sz="2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2000" b="0" i="0" u="none" strike="noStrike" kern="1200" cap="none" spc="0" normalizeH="0" baseline="0" noProof="0" dirty="0" smtClean="0">
                <a:ln>
                  <a:noFill/>
                </a:ln>
                <a:solidFill>
                  <a:schemeClr val="tx1"/>
                </a:solidFill>
                <a:effectLst/>
                <a:uLnTx/>
                <a:uFillTx/>
                <a:latin typeface="+mj-lt"/>
                <a:ea typeface="+mj-ea"/>
                <a:cs typeface="+mj-cs"/>
              </a:rPr>
              <a:t>http://www.mlit.go.jp/chosahokoku/gis/h13houkoku/oita/oita_3-2.pdf</a:t>
            </a:r>
            <a:endParaRPr kumimoji="1" lang="ja-JP" altLang="en-US" sz="2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36031822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79296" cy="1143000"/>
          </a:xfrm>
          <a:ln>
            <a:solidFill>
              <a:schemeClr val="accent1"/>
            </a:solidFill>
          </a:ln>
        </p:spPr>
        <p:txBody>
          <a:bodyPr>
            <a:normAutofit fontScale="90000"/>
          </a:bodyPr>
          <a:lstStyle/>
          <a:p>
            <a:r>
              <a:rPr lang="ja-JP" altLang="en-US" b="1" dirty="0"/>
              <a:t>⑤</a:t>
            </a:r>
            <a:r>
              <a:rPr lang="ja-JP" altLang="en-US" b="1" dirty="0" smtClean="0"/>
              <a:t>脳のすべての接続状態をマッピング</a:t>
            </a:r>
            <a:endParaRPr kumimoji="1" lang="ja-JP" altLang="en-US" dirty="0"/>
          </a:p>
        </p:txBody>
      </p:sp>
      <p:sp>
        <p:nvSpPr>
          <p:cNvPr id="3" name="コンテンツ プレースホルダ 2"/>
          <p:cNvSpPr>
            <a:spLocks noGrp="1"/>
          </p:cNvSpPr>
          <p:nvPr>
            <p:ph idx="1"/>
          </p:nvPr>
        </p:nvSpPr>
        <p:spPr>
          <a:xfrm>
            <a:off x="107504" y="1556792"/>
            <a:ext cx="9036496" cy="5141168"/>
          </a:xfrm>
        </p:spPr>
        <p:txBody>
          <a:bodyPr>
            <a:normAutofit fontScale="85000" lnSpcReduction="20000"/>
          </a:bodyPr>
          <a:lstStyle/>
          <a:p>
            <a:r>
              <a:rPr lang="ja-JP" altLang="en-US" dirty="0" smtClean="0"/>
              <a:t>欧州委員会は</a:t>
            </a:r>
            <a:r>
              <a:rPr lang="en-US" altLang="ja-JP" dirty="0" smtClean="0"/>
              <a:t>2013</a:t>
            </a:r>
            <a:r>
              <a:rPr lang="ja-JP" altLang="en-US" dirty="0" smtClean="0"/>
              <a:t>年</a:t>
            </a:r>
            <a:r>
              <a:rPr lang="en-US" altLang="ja-JP" dirty="0" smtClean="0"/>
              <a:t>1</a:t>
            </a:r>
            <a:r>
              <a:rPr lang="ja-JP" altLang="en-US" dirty="0" smtClean="0"/>
              <a:t>月、「ヒューマン・ブレイン・プロジェクト」の立ち上げに</a:t>
            </a:r>
            <a:r>
              <a:rPr lang="en-US" altLang="ja-JP" dirty="0" smtClean="0"/>
              <a:t>10</a:t>
            </a:r>
            <a:r>
              <a:rPr lang="ja-JP" altLang="en-US" dirty="0" smtClean="0"/>
              <a:t>億ユーロを出資すると発表。今後</a:t>
            </a:r>
            <a:r>
              <a:rPr lang="en-US" altLang="ja-JP" dirty="0" smtClean="0"/>
              <a:t>10</a:t>
            </a:r>
            <a:r>
              <a:rPr lang="ja-JP" altLang="en-US" dirty="0" smtClean="0"/>
              <a:t>年をかけて、脳のすべての接続状態をマッピングしようという取り組みだ。</a:t>
            </a:r>
          </a:p>
          <a:p>
            <a:r>
              <a:rPr lang="en-US" altLang="ja-JP" dirty="0" smtClean="0"/>
              <a:t>2013</a:t>
            </a:r>
            <a:r>
              <a:rPr lang="ja-JP" altLang="en-US" dirty="0" smtClean="0"/>
              <a:t>年</a:t>
            </a:r>
            <a:r>
              <a:rPr lang="en-US" altLang="ja-JP" dirty="0" smtClean="0"/>
              <a:t>4</a:t>
            </a:r>
            <a:r>
              <a:rPr lang="ja-JP" altLang="en-US" dirty="0" smtClean="0"/>
              <a:t>月、アメリカのオバマ政権が「</a:t>
            </a:r>
            <a:r>
              <a:rPr lang="en-US" altLang="ja-JP" dirty="0" smtClean="0">
                <a:hlinkClick r:id="rId3"/>
              </a:rPr>
              <a:t>BRAIN</a:t>
            </a:r>
            <a:r>
              <a:rPr lang="ja-JP" altLang="en-US" dirty="0" smtClean="0"/>
              <a:t>」イニシアチブを発表。</a:t>
            </a:r>
            <a:r>
              <a:rPr lang="en-US" altLang="ja-JP" dirty="0" smtClean="0"/>
              <a:t>BRAIN</a:t>
            </a:r>
            <a:r>
              <a:rPr lang="ja-JP" altLang="en-US" dirty="0" smtClean="0"/>
              <a:t>は、「</a:t>
            </a:r>
            <a:r>
              <a:rPr lang="en-US" altLang="ja-JP" dirty="0" smtClean="0"/>
              <a:t>Brain Research through Advanced Innovative </a:t>
            </a:r>
            <a:r>
              <a:rPr lang="en-US" altLang="ja-JP" dirty="0" err="1" smtClean="0"/>
              <a:t>Neurotechnologies</a:t>
            </a:r>
            <a:r>
              <a:rPr lang="ja-JP" altLang="en-US" dirty="0" smtClean="0"/>
              <a:t>」（高度で革新的な神経工学による脳研究）の略で、こちらは</a:t>
            </a:r>
            <a:r>
              <a:rPr lang="en-US" altLang="ja-JP" dirty="0" smtClean="0"/>
              <a:t>1</a:t>
            </a:r>
            <a:r>
              <a:rPr lang="ja-JP" altLang="en-US" dirty="0" smtClean="0"/>
              <a:t>億ドルにのぼる初年度予算の多くを技術開発に費やすという。</a:t>
            </a:r>
          </a:p>
          <a:p>
            <a:r>
              <a:rPr lang="ja-JP" altLang="en-US" dirty="0" smtClean="0"/>
              <a:t>アメリカ国立衛生研究所（</a:t>
            </a:r>
            <a:r>
              <a:rPr lang="en-US" altLang="ja-JP" dirty="0" smtClean="0"/>
              <a:t>NIH</a:t>
            </a:r>
            <a:r>
              <a:rPr lang="ja-JP" altLang="en-US" dirty="0" smtClean="0"/>
              <a:t>）が支援する「</a:t>
            </a:r>
            <a:r>
              <a:rPr lang="ja-JP" altLang="en-US" dirty="0" smtClean="0">
                <a:hlinkClick r:id="rId4"/>
              </a:rPr>
              <a:t>ヒト・コネクトーム・プロジェクト</a:t>
            </a:r>
            <a:r>
              <a:rPr lang="ja-JP" altLang="en-US" dirty="0" smtClean="0"/>
              <a:t>」も進行中。電子顕微鏡による脳の連続スライス画像を用いて、</a:t>
            </a:r>
            <a:r>
              <a:rPr lang="en-US" altLang="ja-JP" dirty="0" smtClean="0"/>
              <a:t>3</a:t>
            </a:r>
            <a:r>
              <a:rPr lang="ja-JP" altLang="en-US" dirty="0" smtClean="0"/>
              <a:t>次元の地図を作製しようとするプロジェクト（</a:t>
            </a:r>
            <a:r>
              <a:rPr lang="ja-JP" altLang="en-US" dirty="0" smtClean="0">
                <a:hlinkClick r:id="rId5"/>
              </a:rPr>
              <a:t>コネクトーム</a:t>
            </a:r>
            <a:r>
              <a:rPr lang="ja-JP" altLang="en-US" dirty="0" smtClean="0"/>
              <a:t>とは、脳の神経細胞の接続状態を表した地図のこと）。</a:t>
            </a:r>
          </a:p>
        </p:txBody>
      </p:sp>
    </p:spTree>
    <p:extLst>
      <p:ext uri="{BB962C8B-B14F-4D97-AF65-F5344CB8AC3E}">
        <p14:creationId xmlns:p14="http://schemas.microsoft.com/office/powerpoint/2010/main" xmlns="" val="18688642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⑥ホモロジ</a:t>
            </a:r>
            <a:r>
              <a:rPr kumimoji="1" lang="en-US" altLang="ja-JP" dirty="0" smtClean="0"/>
              <a:t>―</a:t>
            </a:r>
            <a:r>
              <a:rPr lang="en-US" altLang="ja-JP" dirty="0"/>
              <a:t> (homology)</a:t>
            </a:r>
            <a:endParaRPr kumimoji="1" lang="ja-JP" altLang="en-US" dirty="0"/>
          </a:p>
        </p:txBody>
      </p:sp>
      <p:sp>
        <p:nvSpPr>
          <p:cNvPr id="3" name="コンテンツ プレースホルダ 2"/>
          <p:cNvSpPr>
            <a:spLocks noGrp="1"/>
          </p:cNvSpPr>
          <p:nvPr>
            <p:ph idx="1"/>
          </p:nvPr>
        </p:nvSpPr>
        <p:spPr>
          <a:xfrm>
            <a:off x="457200" y="1600200"/>
            <a:ext cx="8435280" cy="4525963"/>
          </a:xfrm>
        </p:spPr>
        <p:txBody>
          <a:bodyPr/>
          <a:lstStyle/>
          <a:p>
            <a:r>
              <a:rPr lang="ja-JP" altLang="en-US" dirty="0" smtClean="0"/>
              <a:t>遺伝子配列のアルゴリズム 意味不明な文字配列 コピペ対策 似ているものを探す 形が似ていれば機能も似ている。 </a:t>
            </a:r>
            <a:endParaRPr lang="en-US" altLang="ja-JP" dirty="0" smtClean="0"/>
          </a:p>
          <a:p>
            <a:r>
              <a:rPr lang="ja-JP" altLang="en-US" dirty="0" smtClean="0"/>
              <a:t>ニューロン・ネットワーク分析では使えるのか？ </a:t>
            </a:r>
            <a:br>
              <a:rPr lang="ja-JP" altLang="en-US" dirty="0" smtClean="0"/>
            </a:br>
            <a:endParaRPr kumimoji="1" lang="ja-JP" altLang="en-US" dirty="0"/>
          </a:p>
        </p:txBody>
      </p:sp>
    </p:spTree>
    <p:extLst>
      <p:ext uri="{BB962C8B-B14F-4D97-AF65-F5344CB8AC3E}">
        <p14:creationId xmlns:p14="http://schemas.microsoft.com/office/powerpoint/2010/main" xmlns="" val="16915165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⑥類似文書検出照合ソフト</a:t>
            </a:r>
            <a:endParaRPr kumimoji="1" lang="ja-JP" altLang="en-US" dirty="0"/>
          </a:p>
        </p:txBody>
      </p:sp>
      <p:pic>
        <p:nvPicPr>
          <p:cNvPr id="4" name="図 3"/>
          <p:cNvPicPr>
            <a:picLocks noChangeAspect="1"/>
          </p:cNvPicPr>
          <p:nvPr/>
        </p:nvPicPr>
        <p:blipFill rotWithShape="1">
          <a:blip r:embed="rId3" cstate="print"/>
          <a:srcRect l="-30" t="-1" r="-393" b="5232"/>
          <a:stretch/>
        </p:blipFill>
        <p:spPr>
          <a:xfrm>
            <a:off x="665280" y="1628800"/>
            <a:ext cx="8021520" cy="4824536"/>
          </a:xfrm>
          <a:prstGeom prst="rect">
            <a:avLst/>
          </a:prstGeom>
        </p:spPr>
      </p:pic>
    </p:spTree>
    <p:extLst>
      <p:ext uri="{BB962C8B-B14F-4D97-AF65-F5344CB8AC3E}">
        <p14:creationId xmlns:p14="http://schemas.microsoft.com/office/powerpoint/2010/main" xmlns="" val="6056487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836713"/>
            <a:ext cx="8206680" cy="2763738"/>
          </a:xfrm>
          <a:ln>
            <a:solidFill>
              <a:schemeClr val="accent1"/>
            </a:solidFill>
          </a:ln>
        </p:spPr>
        <p:txBody>
          <a:bodyPr>
            <a:normAutofit fontScale="90000"/>
          </a:bodyPr>
          <a:lstStyle/>
          <a:p>
            <a:r>
              <a:rPr lang="ja-JP" altLang="en-US" dirty="0"/>
              <a:t>⑧</a:t>
            </a:r>
            <a:r>
              <a:rPr lang="ja-JP" altLang="en-US" dirty="0" smtClean="0"/>
              <a:t>ノーベル</a:t>
            </a:r>
            <a:r>
              <a:rPr lang="ja-JP" altLang="en-US" dirty="0"/>
              <a:t>賞学者</a:t>
            </a:r>
            <a:r>
              <a:rPr lang="ja-JP" altLang="en-US" dirty="0" smtClean="0"/>
              <a:t>エーデルマン</a:t>
            </a:r>
            <a:r>
              <a:rPr lang="en-US" altLang="ja-JP" dirty="0" smtClean="0"/>
              <a:t/>
            </a:r>
            <a:br>
              <a:rPr lang="en-US" altLang="ja-JP" dirty="0" smtClean="0"/>
            </a:br>
            <a:r>
              <a:rPr lang="ja-JP" altLang="en-US" dirty="0" smtClean="0"/>
              <a:t>「</a:t>
            </a:r>
            <a:r>
              <a:rPr lang="ja-JP" altLang="en-US" dirty="0"/>
              <a:t>神経細胞群選択説（ＴＮＧＳ）＝神経ダーウィニズム</a:t>
            </a:r>
            <a:r>
              <a:rPr lang="ja-JP" altLang="en-US" dirty="0" smtClean="0"/>
              <a:t>」</a:t>
            </a:r>
            <a:r>
              <a:rPr lang="en-US" altLang="ja-JP" dirty="0" smtClean="0"/>
              <a:t>1987</a:t>
            </a:r>
            <a:r>
              <a:rPr lang="ja-JP" altLang="en-US" dirty="0" smtClean="0"/>
              <a:t>年提唱</a:t>
            </a:r>
            <a:r>
              <a:rPr lang="en-US" altLang="ja-JP" dirty="0" smtClean="0"/>
              <a:t/>
            </a:r>
            <a:br>
              <a:rPr lang="en-US" altLang="ja-JP" dirty="0" smtClean="0"/>
            </a:br>
            <a:r>
              <a:rPr lang="ja-JP" altLang="en-US" dirty="0"/>
              <a:t>「ダイナミック・コア</a:t>
            </a:r>
            <a:r>
              <a:rPr lang="ja-JP" altLang="en-US" dirty="0" smtClean="0"/>
              <a:t>」仮説</a:t>
            </a:r>
            <a:r>
              <a:rPr lang="en-US" altLang="ja-JP" dirty="0" smtClean="0"/>
              <a:t>1998</a:t>
            </a:r>
            <a:r>
              <a:rPr lang="ja-JP" altLang="en-US" dirty="0" smtClean="0"/>
              <a:t>年提唱</a:t>
            </a:r>
            <a:endParaRPr kumimoji="1" lang="ja-JP" altLang="en-US" dirty="0"/>
          </a:p>
        </p:txBody>
      </p:sp>
      <p:sp>
        <p:nvSpPr>
          <p:cNvPr id="3" name="サブタイトル 2"/>
          <p:cNvSpPr>
            <a:spLocks noGrp="1"/>
          </p:cNvSpPr>
          <p:nvPr>
            <p:ph type="subTitle" idx="1"/>
          </p:nvPr>
        </p:nvSpPr>
        <p:spPr>
          <a:xfrm>
            <a:off x="1371600" y="3886200"/>
            <a:ext cx="6400800" cy="694928"/>
          </a:xfrm>
        </p:spPr>
        <p:txBody>
          <a:bodyPr/>
          <a:lstStyle/>
          <a:p>
            <a:r>
              <a:rPr kumimoji="1" lang="en-US" altLang="ja-JP" dirty="0" smtClean="0"/>
              <a:t>『</a:t>
            </a:r>
            <a:r>
              <a:rPr kumimoji="1" lang="ja-JP" altLang="en-US" dirty="0" smtClean="0"/>
              <a:t>脳は空より広いか</a:t>
            </a:r>
            <a:r>
              <a:rPr kumimoji="1" lang="en-US" altLang="ja-JP" dirty="0" smtClean="0"/>
              <a:t>』</a:t>
            </a:r>
            <a:endParaRPr lang="en-US" altLang="ja-JP" dirty="0"/>
          </a:p>
          <a:p>
            <a:endParaRPr kumimoji="1" lang="ja-JP" altLang="en-US" dirty="0"/>
          </a:p>
        </p:txBody>
      </p:sp>
      <p:sp>
        <p:nvSpPr>
          <p:cNvPr id="4" name="コンテンツ プレースホルダ 2"/>
          <p:cNvSpPr txBox="1">
            <a:spLocks/>
          </p:cNvSpPr>
          <p:nvPr/>
        </p:nvSpPr>
        <p:spPr>
          <a:xfrm>
            <a:off x="25152" y="4653136"/>
            <a:ext cx="8795320" cy="1296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mtClean="0"/>
              <a:t>脳回路網全体の形成・作動原理（「</a:t>
            </a:r>
            <a:r>
              <a:rPr lang="ja-JP" altLang="en-US" b="1" smtClean="0">
                <a:solidFill>
                  <a:srgbClr val="FF0000"/>
                </a:solidFill>
              </a:rPr>
              <a:t>脳体制原理</a:t>
            </a:r>
            <a:r>
              <a:rPr lang="ja-JP" altLang="en-US" smtClean="0"/>
              <a:t>」）の解明に迫った</a:t>
            </a:r>
            <a:endParaRPr lang="en-US" altLang="ja-JP" dirty="0" smtClean="0"/>
          </a:p>
        </p:txBody>
      </p:sp>
    </p:spTree>
    <p:extLst>
      <p:ext uri="{BB962C8B-B14F-4D97-AF65-F5344CB8AC3E}">
        <p14:creationId xmlns:p14="http://schemas.microsoft.com/office/powerpoint/2010/main" xmlns="" val="41925369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b="1" dirty="0" smtClean="0"/>
              <a:t>⑧神経細胞群選択説＝</a:t>
            </a:r>
            <a:r>
              <a:rPr lang="en-US" altLang="ja-JP" b="1" dirty="0" smtClean="0"/>
              <a:t>TNGS</a:t>
            </a:r>
            <a:r>
              <a:rPr lang="ja-JP" altLang="en-US" b="1" dirty="0" smtClean="0"/>
              <a:t>（</a:t>
            </a:r>
            <a:r>
              <a:rPr lang="en-US" altLang="ja-JP" b="1" dirty="0" smtClean="0"/>
              <a:t>Theory of Neuronal Group Selection</a:t>
            </a:r>
            <a:r>
              <a:rPr lang="ja-JP" altLang="en-US" b="1" dirty="0" smtClean="0"/>
              <a:t>）</a:t>
            </a:r>
            <a:endParaRPr kumimoji="1" lang="ja-JP" altLang="en-US" dirty="0"/>
          </a:p>
        </p:txBody>
      </p:sp>
      <p:sp>
        <p:nvSpPr>
          <p:cNvPr id="3" name="コンテンツ プレースホルダ 2"/>
          <p:cNvSpPr>
            <a:spLocks noGrp="1"/>
          </p:cNvSpPr>
          <p:nvPr>
            <p:ph idx="1"/>
          </p:nvPr>
        </p:nvSpPr>
        <p:spPr>
          <a:xfrm>
            <a:off x="179512" y="1600200"/>
            <a:ext cx="8964488" cy="5257800"/>
          </a:xfrm>
        </p:spPr>
        <p:txBody>
          <a:bodyPr>
            <a:normAutofit fontScale="85000" lnSpcReduction="20000"/>
          </a:bodyPr>
          <a:lstStyle/>
          <a:p>
            <a:r>
              <a:rPr lang="ja-JP" altLang="en-US" dirty="0" smtClean="0"/>
              <a:t>脳</a:t>
            </a:r>
            <a:r>
              <a:rPr lang="ja-JP" altLang="en-US" dirty="0"/>
              <a:t>神経科学者、ジェラルド・</a:t>
            </a:r>
            <a:r>
              <a:rPr lang="en-US" altLang="ja-JP" dirty="0"/>
              <a:t>M</a:t>
            </a:r>
            <a:r>
              <a:rPr lang="ja-JP" altLang="en-US" dirty="0"/>
              <a:t>・エーデルマンのグループが提唱する、中枢神経系の多様性と統合性を説明する脳の大局論。</a:t>
            </a:r>
            <a:r>
              <a:rPr lang="ja-JP" altLang="en-US" dirty="0" smtClean="0"/>
              <a:t/>
            </a:r>
            <a:br>
              <a:rPr lang="ja-JP" altLang="en-US" dirty="0" smtClean="0"/>
            </a:br>
            <a:r>
              <a:rPr lang="ja-JP" altLang="en-US" dirty="0" smtClean="0"/>
              <a:t/>
            </a:r>
            <a:br>
              <a:rPr lang="ja-JP" altLang="en-US" dirty="0" smtClean="0"/>
            </a:br>
            <a:r>
              <a:rPr lang="ja-JP" altLang="en-US" dirty="0"/>
              <a:t>以下の３つの原理からなる。</a:t>
            </a:r>
            <a:r>
              <a:rPr lang="ja-JP" altLang="en-US" dirty="0" smtClean="0"/>
              <a:t/>
            </a:r>
            <a:br>
              <a:rPr lang="ja-JP" altLang="en-US" dirty="0" smtClean="0"/>
            </a:br>
            <a:r>
              <a:rPr lang="ja-JP" altLang="en-US" dirty="0" smtClean="0"/>
              <a:t/>
            </a:r>
            <a:br>
              <a:rPr lang="ja-JP" altLang="en-US" dirty="0" smtClean="0"/>
            </a:br>
            <a:r>
              <a:rPr lang="ja-JP" altLang="en-US" b="1" dirty="0">
                <a:solidFill>
                  <a:srgbClr val="FF0000"/>
                </a:solidFill>
              </a:rPr>
              <a:t>発生選択</a:t>
            </a:r>
            <a:r>
              <a:rPr lang="ja-JP" altLang="en-US" dirty="0"/>
              <a:t>：胎児の脳が一応の解剖学的構造を整えるまでの期間に発育していくニューロンが</a:t>
            </a:r>
            <a:r>
              <a:rPr lang="ja-JP" altLang="en-US" dirty="0">
                <a:solidFill>
                  <a:srgbClr val="FF0000"/>
                </a:solidFill>
              </a:rPr>
              <a:t>後成的な影響</a:t>
            </a:r>
            <a:r>
              <a:rPr lang="ja-JP" altLang="en-US" dirty="0"/>
              <a:t>を受けながらさまざまな結合パターンのレパートリーを構成するプロセス。</a:t>
            </a:r>
          </a:p>
          <a:p>
            <a:r>
              <a:rPr lang="ja-JP" altLang="en-US" b="1" dirty="0">
                <a:solidFill>
                  <a:srgbClr val="FF0000"/>
                </a:solidFill>
              </a:rPr>
              <a:t>経験選択</a:t>
            </a:r>
            <a:r>
              <a:rPr lang="ja-JP" altLang="en-US" dirty="0"/>
              <a:t>：主要な解剖学的構造ができあがった後に、個体が行動するなかで</a:t>
            </a:r>
            <a:r>
              <a:rPr lang="ja-JP" altLang="en-US" dirty="0">
                <a:solidFill>
                  <a:srgbClr val="FF0000"/>
                </a:solidFill>
              </a:rPr>
              <a:t>環境からの様々な入力</a:t>
            </a:r>
            <a:r>
              <a:rPr lang="ja-JP" altLang="en-US" dirty="0"/>
              <a:t>を得ながら、シナプス結合に多彩な結合強度を生み出していくプロセス。</a:t>
            </a:r>
          </a:p>
          <a:p>
            <a:r>
              <a:rPr lang="ja-JP" altLang="en-US" b="1" dirty="0">
                <a:solidFill>
                  <a:srgbClr val="FF0000"/>
                </a:solidFill>
              </a:rPr>
              <a:t>再入力</a:t>
            </a:r>
            <a:r>
              <a:rPr lang="ja-JP" altLang="en-US" dirty="0"/>
              <a:t>：時空間的相関および意識の統合性を可能にする最重要プロセス。</a:t>
            </a:r>
          </a:p>
          <a:p>
            <a:endParaRPr kumimoji="1" lang="ja-JP" altLang="en-US" dirty="0"/>
          </a:p>
        </p:txBody>
      </p:sp>
    </p:spTree>
    <p:extLst>
      <p:ext uri="{BB962C8B-B14F-4D97-AF65-F5344CB8AC3E}">
        <p14:creationId xmlns:p14="http://schemas.microsoft.com/office/powerpoint/2010/main" xmlns="" val="16990001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b="1" dirty="0" smtClean="0"/>
              <a:t>⑧神経ダーウィニズム</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77500" lnSpcReduction="20000"/>
          </a:bodyPr>
          <a:lstStyle/>
          <a:p>
            <a:r>
              <a:rPr lang="ja-JP" altLang="en-US" dirty="0" smtClean="0"/>
              <a:t>エーデルマン</a:t>
            </a:r>
            <a:r>
              <a:rPr lang="ja-JP" altLang="en-US" dirty="0"/>
              <a:t>が提唱する</a:t>
            </a:r>
            <a:r>
              <a:rPr lang="en-US" altLang="ja-JP" dirty="0"/>
              <a:t>TNGS</a:t>
            </a:r>
            <a:r>
              <a:rPr lang="ja-JP" altLang="en-US" dirty="0"/>
              <a:t>という理論は、ダーウィンの進化論における中心的テーマで</a:t>
            </a:r>
            <a:r>
              <a:rPr lang="ja-JP" altLang="en-US" dirty="0" smtClean="0"/>
              <a:t>ある</a:t>
            </a:r>
            <a:r>
              <a:rPr lang="en-US" altLang="ja-JP" dirty="0" smtClean="0"/>
              <a:t>“</a:t>
            </a:r>
            <a:r>
              <a:rPr lang="ja-JP" altLang="en-US" dirty="0" smtClean="0"/>
              <a:t>集合的思考</a:t>
            </a:r>
            <a:r>
              <a:rPr lang="en-US" altLang="ja-JP" dirty="0" smtClean="0"/>
              <a:t>”</a:t>
            </a:r>
            <a:r>
              <a:rPr lang="ja-JP" altLang="en-US" dirty="0" smtClean="0"/>
              <a:t>を</a:t>
            </a:r>
            <a:r>
              <a:rPr lang="ja-JP" altLang="en-US" dirty="0"/>
              <a:t>神経、ニューロンに適応したモデル</a:t>
            </a:r>
            <a:r>
              <a:rPr lang="ja-JP" altLang="en-US" dirty="0" smtClean="0"/>
              <a:t>である。</a:t>
            </a:r>
            <a:endParaRPr lang="en-US" altLang="ja-JP" dirty="0" smtClean="0"/>
          </a:p>
          <a:p>
            <a:r>
              <a:rPr lang="ja-JP" altLang="en-US" dirty="0" smtClean="0"/>
              <a:t>従来</a:t>
            </a:r>
            <a:r>
              <a:rPr lang="ja-JP" altLang="en-US" dirty="0"/>
              <a:t>の脳をコンピュータやチューリングマシンになぞらえた既存のモデルとは大きく異なり、個体に固有のクオリアが意識になぜ宿るのかに</a:t>
            </a:r>
            <a:r>
              <a:rPr lang="ja-JP" altLang="en-US" dirty="0" smtClean="0"/>
              <a:t>ついて納得</a:t>
            </a:r>
            <a:r>
              <a:rPr lang="ja-JP" altLang="en-US" dirty="0"/>
              <a:t>いく説明を可能にする</a:t>
            </a:r>
            <a:r>
              <a:rPr lang="ja-JP" altLang="en-US" dirty="0" smtClean="0"/>
              <a:t>もの。</a:t>
            </a:r>
            <a:r>
              <a:rPr lang="en-US" altLang="ja-JP" dirty="0" smtClean="0"/>
              <a:t>TNGS</a:t>
            </a:r>
            <a:r>
              <a:rPr lang="ja-JP" altLang="en-US" dirty="0"/>
              <a:t>には「発生選択」「経験選択」「再入力」の</a:t>
            </a:r>
            <a:r>
              <a:rPr lang="en-US" altLang="ja-JP" dirty="0"/>
              <a:t>3</a:t>
            </a:r>
            <a:r>
              <a:rPr lang="ja-JP" altLang="en-US" dirty="0" err="1"/>
              <a:t>つの</a:t>
            </a:r>
            <a:r>
              <a:rPr lang="ja-JP" altLang="en-US" dirty="0"/>
              <a:t>原理が</a:t>
            </a:r>
            <a:r>
              <a:rPr lang="ja-JP" altLang="en-US" dirty="0" smtClean="0"/>
              <a:t>ある。</a:t>
            </a:r>
            <a:endParaRPr lang="en-US" altLang="ja-JP" dirty="0" smtClean="0"/>
          </a:p>
          <a:p>
            <a:r>
              <a:rPr lang="ja-JP" altLang="en-US" dirty="0" smtClean="0"/>
              <a:t>まず</a:t>
            </a:r>
            <a:r>
              <a:rPr lang="ja-JP" altLang="en-US" dirty="0"/>
              <a:t>、発生選択、経験選択を経て、ニューロン、シナプスの膨大な回路、機能経路ができ、選択が起こるために必要なレパートリーが形成される。その上で、再入力と呼ばれる「いくつもの脳領域を結びつける並行的、同時進行的な信号伝達」により、脳内に知覚カテゴリーをもたらすマップが動的かつ再帰的に作成</a:t>
            </a:r>
            <a:r>
              <a:rPr lang="ja-JP" altLang="en-US" dirty="0" smtClean="0"/>
              <a:t>される。</a:t>
            </a:r>
            <a:br>
              <a:rPr lang="ja-JP" altLang="en-US" dirty="0" smtClean="0"/>
            </a:br>
            <a:r>
              <a:rPr lang="ja-JP" altLang="en-US" dirty="0"/>
              <a:t>この再入力により、</a:t>
            </a:r>
            <a:r>
              <a:rPr lang="ja-JP" altLang="en-US" b="1" dirty="0">
                <a:solidFill>
                  <a:srgbClr val="FF0000"/>
                </a:solidFill>
              </a:rPr>
              <a:t>脳は、構造の異なる要素が同じ働きをしたり、同じ出力を生み出すような縮退のしくみをもつことができ、原意識を可能にして</a:t>
            </a:r>
            <a:r>
              <a:rPr lang="ja-JP" altLang="en-US" b="1" dirty="0" smtClean="0">
                <a:solidFill>
                  <a:srgbClr val="FF0000"/>
                </a:solidFill>
              </a:rPr>
              <a:t>いる</a:t>
            </a:r>
            <a:endParaRPr kumimoji="1" lang="ja-JP" altLang="en-US" dirty="0"/>
          </a:p>
        </p:txBody>
      </p:sp>
    </p:spTree>
    <p:extLst>
      <p:ext uri="{BB962C8B-B14F-4D97-AF65-F5344CB8AC3E}">
        <p14:creationId xmlns:p14="http://schemas.microsoft.com/office/powerpoint/2010/main" xmlns="" val="27015786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⑧集団的思考</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ja-JP" altLang="en-US" dirty="0" smtClean="0"/>
              <a:t>進化</a:t>
            </a:r>
            <a:r>
              <a:rPr lang="ja-JP" altLang="en-US" dirty="0"/>
              <a:t>は、聡明とはいえないが、おそろしく強力である。そのパワーの源は、長い年月をかけて、</a:t>
            </a:r>
            <a:r>
              <a:rPr lang="ja-JP" altLang="en-US" dirty="0">
                <a:solidFill>
                  <a:srgbClr val="FF0000"/>
                </a:solidFill>
              </a:rPr>
              <a:t>複雑な環境の中で行使される自然選択</a:t>
            </a:r>
            <a:r>
              <a:rPr lang="ja-JP" altLang="en-US" dirty="0"/>
              <a:t>にある</a:t>
            </a:r>
            <a:r>
              <a:rPr lang="ja-JP" altLang="en-US" dirty="0" smtClean="0"/>
              <a:t>。</a:t>
            </a:r>
            <a:endParaRPr lang="en-US" altLang="ja-JP" dirty="0" smtClean="0"/>
          </a:p>
          <a:p>
            <a:r>
              <a:rPr lang="ja-JP" altLang="en-US" dirty="0" smtClean="0"/>
              <a:t>ダーウィン</a:t>
            </a:r>
            <a:r>
              <a:rPr lang="ja-JP" altLang="en-US" dirty="0"/>
              <a:t>が発展させたこの考え方は、彼の持論で</a:t>
            </a:r>
            <a:r>
              <a:rPr lang="ja-JP" altLang="en-US" dirty="0" smtClean="0"/>
              <a:t>ある</a:t>
            </a:r>
            <a:r>
              <a:rPr lang="en-US" altLang="ja-JP" dirty="0" smtClean="0"/>
              <a:t>“</a:t>
            </a:r>
            <a:r>
              <a:rPr lang="ja-JP" altLang="en-US" dirty="0" smtClean="0"/>
              <a:t>集団的思考</a:t>
            </a:r>
            <a:r>
              <a:rPr lang="en-US" altLang="ja-JP" dirty="0" smtClean="0"/>
              <a:t>”</a:t>
            </a:r>
            <a:r>
              <a:rPr lang="ja-JP" altLang="en-US" dirty="0" smtClean="0"/>
              <a:t>と</a:t>
            </a:r>
            <a:r>
              <a:rPr lang="ja-JP" altLang="en-US" dirty="0"/>
              <a:t>いう概念に根差している。「集団的思考」とは、「機能しうる構造（形態）や生物個体は、同じ集団に属する多様な変異を抱えた個体が、たがいの生存をかけた競争において淘汰選択される結果として出現する」という</a:t>
            </a:r>
            <a:r>
              <a:rPr lang="ja-JP" altLang="en-US" dirty="0" smtClean="0"/>
              <a:t>もの</a:t>
            </a:r>
            <a:endParaRPr lang="en-US" altLang="ja-JP" dirty="0" smtClean="0"/>
          </a:p>
          <a:p>
            <a:pPr marL="0" indent="0">
              <a:buNone/>
            </a:pPr>
            <a:r>
              <a:rPr lang="ja-JP" altLang="en-US" dirty="0" smtClean="0"/>
              <a:t/>
            </a:r>
            <a:br>
              <a:rPr lang="ja-JP" altLang="en-US" dirty="0" smtClean="0"/>
            </a:br>
            <a:r>
              <a:rPr lang="ja-JP" altLang="en-US" dirty="0" smtClean="0"/>
              <a:t>　～ジェラルド</a:t>
            </a:r>
            <a:r>
              <a:rPr lang="ja-JP" altLang="en-US" dirty="0"/>
              <a:t>・</a:t>
            </a:r>
            <a:r>
              <a:rPr lang="en-US" altLang="ja-JP" dirty="0"/>
              <a:t>M</a:t>
            </a:r>
            <a:r>
              <a:rPr lang="ja-JP" altLang="en-US" dirty="0"/>
              <a:t>・エーデルマン</a:t>
            </a:r>
            <a:r>
              <a:rPr lang="en-US" altLang="ja-JP" dirty="0"/>
              <a:t>『</a:t>
            </a:r>
            <a:r>
              <a:rPr lang="ja-JP" altLang="en-US" dirty="0"/>
              <a:t>脳は空より広いか</a:t>
            </a:r>
            <a:r>
              <a:rPr lang="en-US" altLang="ja-JP" dirty="0"/>
              <a:t>―</a:t>
            </a:r>
            <a:r>
              <a:rPr lang="ja-JP" altLang="en-US" dirty="0"/>
              <a:t>「私」という現象を考える</a:t>
            </a:r>
            <a:r>
              <a:rPr lang="en-US" altLang="ja-JP" dirty="0" smtClean="0"/>
              <a:t>』</a:t>
            </a:r>
            <a:r>
              <a:rPr lang="ja-JP" altLang="en-US" dirty="0" smtClean="0"/>
              <a:t>～</a:t>
            </a:r>
            <a:endParaRPr lang="en-US" altLang="ja-JP" dirty="0"/>
          </a:p>
          <a:p>
            <a:endParaRPr kumimoji="1" lang="ja-JP" altLang="en-US" dirty="0"/>
          </a:p>
        </p:txBody>
      </p:sp>
    </p:spTree>
    <p:extLst>
      <p:ext uri="{BB962C8B-B14F-4D97-AF65-F5344CB8AC3E}">
        <p14:creationId xmlns:p14="http://schemas.microsoft.com/office/powerpoint/2010/main" xmlns="" val="13711774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原意識</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a:t>原意識は、</a:t>
            </a:r>
            <a:r>
              <a:rPr lang="ja-JP" altLang="en-US" dirty="0">
                <a:solidFill>
                  <a:srgbClr val="FF0000"/>
                </a:solidFill>
              </a:rPr>
              <a:t>価値カテゴリー記憶を処理する領域</a:t>
            </a:r>
            <a:r>
              <a:rPr lang="ja-JP" altLang="en-US" dirty="0"/>
              <a:t>と、</a:t>
            </a:r>
            <a:r>
              <a:rPr lang="ja-JP" altLang="en-US" dirty="0">
                <a:solidFill>
                  <a:srgbClr val="FF0000"/>
                </a:solidFill>
              </a:rPr>
              <a:t>知覚カテゴリー化を処理する領域</a:t>
            </a:r>
            <a:r>
              <a:rPr lang="ja-JP" altLang="en-US" dirty="0"/>
              <a:t>とが再入力によってやりとりすることで生まれる。ようするに、このやりとりの結果、意識シーンが構成されるということだ。このようなやりとりはいわば意識部分を引き出すため</a:t>
            </a:r>
            <a:r>
              <a:rPr lang="ja-JP" altLang="en-US" dirty="0" smtClean="0"/>
              <a:t>の</a:t>
            </a:r>
            <a:r>
              <a:rPr lang="en-US" altLang="ja-JP" dirty="0" smtClean="0"/>
              <a:t>“</a:t>
            </a:r>
            <a:r>
              <a:rPr lang="ja-JP" altLang="en-US" dirty="0" smtClean="0"/>
              <a:t>神経的取引</a:t>
            </a:r>
            <a:r>
              <a:rPr lang="en-US" altLang="ja-JP" dirty="0" smtClean="0"/>
              <a:t>”</a:t>
            </a:r>
            <a:r>
              <a:rPr lang="ja-JP" altLang="en-US" dirty="0" smtClean="0"/>
              <a:t>と</a:t>
            </a:r>
            <a:r>
              <a:rPr lang="ja-JP" altLang="en-US" dirty="0"/>
              <a:t>いえるが、この取引を主に担うのは</a:t>
            </a:r>
            <a:r>
              <a:rPr lang="ja-JP" altLang="en-US" dirty="0">
                <a:solidFill>
                  <a:srgbClr val="FF0000"/>
                </a:solidFill>
              </a:rPr>
              <a:t>ダイナミック･コア</a:t>
            </a:r>
            <a:r>
              <a:rPr lang="ja-JP" altLang="en-US" dirty="0"/>
              <a:t>で、基本的に視床－皮質系を拠点に営まれる。</a:t>
            </a:r>
            <a:r>
              <a:rPr lang="ja-JP" altLang="en-US" dirty="0" smtClean="0"/>
              <a:t/>
            </a:r>
            <a:br>
              <a:rPr lang="ja-JP" altLang="en-US" dirty="0" smtClean="0"/>
            </a:br>
            <a:endParaRPr lang="en-US" altLang="ja-JP" dirty="0"/>
          </a:p>
          <a:p>
            <a:endParaRPr kumimoji="1" lang="ja-JP" altLang="en-US" dirty="0"/>
          </a:p>
        </p:txBody>
      </p:sp>
    </p:spTree>
    <p:extLst>
      <p:ext uri="{BB962C8B-B14F-4D97-AF65-F5344CB8AC3E}">
        <p14:creationId xmlns:p14="http://schemas.microsoft.com/office/powerpoint/2010/main" xmlns="" val="22458187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⑧「</a:t>
            </a:r>
            <a:r>
              <a:rPr lang="ja-JP" altLang="en-US" dirty="0"/>
              <a:t>ダイナミック・コア」説</a:t>
            </a:r>
            <a:endParaRPr kumimoji="1" lang="ja-JP" altLang="en-US" dirty="0"/>
          </a:p>
        </p:txBody>
      </p:sp>
      <p:sp>
        <p:nvSpPr>
          <p:cNvPr id="3" name="コンテンツ プレースホルダ 2"/>
          <p:cNvSpPr>
            <a:spLocks noGrp="1"/>
          </p:cNvSpPr>
          <p:nvPr>
            <p:ph idx="1"/>
          </p:nvPr>
        </p:nvSpPr>
        <p:spPr/>
        <p:txBody>
          <a:bodyPr/>
          <a:lstStyle/>
          <a:p>
            <a:r>
              <a:rPr lang="ja-JP" altLang="en-US" dirty="0"/>
              <a:t>「主に（すべてではない）視床</a:t>
            </a:r>
            <a:r>
              <a:rPr lang="ja-JP" altLang="en-US" dirty="0" err="1"/>
              <a:t>ー</a:t>
            </a:r>
            <a:r>
              <a:rPr lang="ja-JP" altLang="en-US" dirty="0"/>
              <a:t>皮質系の内部で、再入力によってダイナミックに変動しながら相互作用するこの機能クラスターを「ダイナミック・コア」と呼ぶ</a:t>
            </a:r>
            <a:r>
              <a:rPr lang="ja-JP" altLang="en-US" dirty="0" smtClean="0"/>
              <a:t>」</a:t>
            </a:r>
            <a:br>
              <a:rPr lang="ja-JP" altLang="en-US" dirty="0" smtClean="0"/>
            </a:br>
            <a:r>
              <a:rPr lang="ja-JP" altLang="en-US" dirty="0" smtClean="0"/>
              <a:t/>
            </a:r>
            <a:br>
              <a:rPr lang="ja-JP" altLang="en-US" dirty="0" smtClean="0"/>
            </a:br>
            <a:r>
              <a:rPr lang="ja-JP" altLang="en-US" dirty="0"/>
              <a:t>そしてこれが、</a:t>
            </a:r>
            <a:r>
              <a:rPr lang="ja-JP" altLang="en-US" dirty="0">
                <a:solidFill>
                  <a:srgbClr val="FF0000"/>
                </a:solidFill>
              </a:rPr>
              <a:t>意識</a:t>
            </a:r>
            <a:r>
              <a:rPr lang="ja-JP" altLang="en-US" dirty="0"/>
              <a:t>にほかならない、</a:t>
            </a:r>
            <a:endParaRPr kumimoji="1" lang="ja-JP" altLang="en-US" dirty="0"/>
          </a:p>
        </p:txBody>
      </p:sp>
    </p:spTree>
    <p:extLst>
      <p:ext uri="{BB962C8B-B14F-4D97-AF65-F5344CB8AC3E}">
        <p14:creationId xmlns:p14="http://schemas.microsoft.com/office/powerpoint/2010/main" xmlns="" val="21862729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ダイナミック・コア"/>
          <p:cNvPicPr>
            <a:picLocks noChangeAspect="1" noChangeArrowheads="1"/>
          </p:cNvPicPr>
          <p:nvPr/>
        </p:nvPicPr>
        <p:blipFill>
          <a:blip r:embed="rId3" cstate="print"/>
          <a:srcRect/>
          <a:stretch>
            <a:fillRect/>
          </a:stretch>
        </p:blipFill>
        <p:spPr bwMode="auto">
          <a:xfrm>
            <a:off x="515615" y="476672"/>
            <a:ext cx="7800801" cy="6319636"/>
          </a:xfrm>
          <a:prstGeom prst="rect">
            <a:avLst/>
          </a:prstGeom>
          <a:noFill/>
        </p:spPr>
      </p:pic>
    </p:spTree>
    <p:extLst>
      <p:ext uri="{BB962C8B-B14F-4D97-AF65-F5344CB8AC3E}">
        <p14:creationId xmlns:p14="http://schemas.microsoft.com/office/powerpoint/2010/main" xmlns="" val="1085062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16224"/>
            <a:ext cx="8229600" cy="1412776"/>
          </a:xfrm>
          <a:ln>
            <a:solidFill>
              <a:schemeClr val="accent1"/>
            </a:solidFill>
          </a:ln>
        </p:spPr>
        <p:txBody>
          <a:bodyPr>
            <a:normAutofit/>
          </a:bodyPr>
          <a:lstStyle/>
          <a:p>
            <a:r>
              <a:rPr lang="en-US" altLang="ja-JP" sz="2000" b="1" dirty="0" smtClean="0"/>
              <a:t>(</a:t>
            </a:r>
            <a:r>
              <a:rPr lang="ja-JP" altLang="en-US" sz="2000" b="1" dirty="0"/>
              <a:t>報告</a:t>
            </a:r>
            <a:r>
              <a:rPr lang="en-US" altLang="ja-JP" sz="2000" b="1" dirty="0"/>
              <a:t>)</a:t>
            </a:r>
            <a:r>
              <a:rPr lang="ja-JP" altLang="en-US" sz="2000" b="1" dirty="0"/>
              <a:t>人の交通行動を対象とした</a:t>
            </a:r>
            <a:r>
              <a:rPr lang="en-US" altLang="ja-JP" sz="2000" b="1" dirty="0"/>
              <a:t>PHS</a:t>
            </a:r>
            <a:r>
              <a:rPr lang="ja-JP" altLang="en-US" sz="2000" b="1" dirty="0"/>
              <a:t>交通調査システムの開発</a:t>
            </a:r>
            <a:r>
              <a:rPr lang="ja-JP" altLang="en-US" sz="2000" dirty="0"/>
              <a:t/>
            </a:r>
            <a:br>
              <a:rPr lang="ja-JP" altLang="en-US" sz="2000" dirty="0"/>
            </a:br>
            <a:r>
              <a:rPr lang="ja-JP" altLang="en-US" sz="2000" dirty="0"/>
              <a:t>執筆者：有村幹治、高野精久</a:t>
            </a:r>
            <a:br>
              <a:rPr lang="ja-JP" altLang="en-US" sz="2000" dirty="0"/>
            </a:br>
            <a:r>
              <a:rPr kumimoji="1" lang="ja-JP" altLang="en-US" sz="2000" dirty="0" smtClean="0"/>
              <a:t>運輸政策研究機構</a:t>
            </a:r>
            <a:r>
              <a:rPr kumimoji="1" lang="en-US" altLang="ja-JP" sz="2000" dirty="0" smtClean="0"/>
              <a:t/>
            </a:r>
            <a:br>
              <a:rPr kumimoji="1" lang="en-US" altLang="ja-JP" sz="2000" dirty="0" smtClean="0"/>
            </a:br>
            <a:r>
              <a:rPr lang="en-US" altLang="ja-JP" sz="2000" dirty="0" smtClean="0"/>
              <a:t>Vol.5</a:t>
            </a:r>
            <a:r>
              <a:rPr lang="en-US" altLang="ja-JP" sz="2000" dirty="0"/>
              <a:t>　No.018 2002 </a:t>
            </a:r>
            <a:r>
              <a:rPr lang="en-US" altLang="ja-JP" sz="2000" dirty="0" smtClean="0"/>
              <a:t>Autumn</a:t>
            </a:r>
            <a:endParaRPr kumimoji="1" lang="ja-JP" altLang="en-US" sz="2000" dirty="0"/>
          </a:p>
        </p:txBody>
      </p:sp>
      <p:sp>
        <p:nvSpPr>
          <p:cNvPr id="3" name="コンテンツ プレースホルダー 2"/>
          <p:cNvSpPr>
            <a:spLocks noGrp="1"/>
          </p:cNvSpPr>
          <p:nvPr>
            <p:ph idx="1"/>
          </p:nvPr>
        </p:nvSpPr>
        <p:spPr>
          <a:xfrm>
            <a:off x="457200" y="3717033"/>
            <a:ext cx="8229600" cy="3096343"/>
          </a:xfrm>
        </p:spPr>
        <p:txBody>
          <a:bodyPr>
            <a:normAutofit fontScale="70000" lnSpcReduction="20000"/>
          </a:bodyPr>
          <a:lstStyle/>
          <a:p>
            <a:r>
              <a:rPr lang="ja-JP" altLang="ja-JP" dirty="0"/>
              <a:t>今後の課題としては、位置情報自体の精度向上及びＧＩＳ上にプロットする際の精度向上が挙げられる。イベント開催時の場合、目的地が特定されるため、交通手段を推定しやすいことから、ＰＨＳの位置情報から推定される交通手段の経路や目的地などに吸着することによる補正などもＧＩＳ上に表示する際には有効と思われる。なお、今後同様の調査を行う際には、調査の確実性を確保するため、基地局（アンテナ）の増設計画や通信容量について、通信キャリアに事前に確認することが肝要と考えられる</a:t>
            </a:r>
            <a:r>
              <a:rPr lang="ja-JP" altLang="ja-JP" dirty="0" smtClean="0"/>
              <a:t>。</a:t>
            </a:r>
            <a:endParaRPr lang="en-US" altLang="ja-JP" dirty="0" smtClean="0"/>
          </a:p>
          <a:p>
            <a:r>
              <a:rPr lang="ja-JP" altLang="en-US" dirty="0" smtClean="0"/>
              <a:t>←　技術的な問題は現在ほぼ解決、個人情報問題</a:t>
            </a:r>
            <a:endParaRPr lang="ja-JP" altLang="en-US" dirty="0"/>
          </a:p>
        </p:txBody>
      </p:sp>
      <p:sp>
        <p:nvSpPr>
          <p:cNvPr id="5" name="下矢印 4"/>
          <p:cNvSpPr/>
          <p:nvPr/>
        </p:nvSpPr>
        <p:spPr>
          <a:xfrm>
            <a:off x="2267744" y="182233"/>
            <a:ext cx="4464496" cy="1683568"/>
          </a:xfrm>
          <a:prstGeom prst="downArrow">
            <a:avLst>
              <a:gd name="adj1" fmla="val 50000"/>
              <a:gd name="adj2" fmla="val 61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国</a:t>
            </a:r>
            <a:endParaRPr kumimoji="1" lang="en-US" altLang="ja-JP" dirty="0" smtClean="0"/>
          </a:p>
          <a:p>
            <a:pPr algn="ctr"/>
            <a:r>
              <a:rPr lang="ja-JP" altLang="en-US" dirty="0" smtClean="0"/>
              <a:t>↓</a:t>
            </a:r>
            <a:endParaRPr lang="en-US" altLang="ja-JP" dirty="0" smtClean="0"/>
          </a:p>
          <a:p>
            <a:pPr algn="ctr"/>
            <a:r>
              <a:rPr kumimoji="1" lang="ja-JP" altLang="en-US" dirty="0" smtClean="0"/>
              <a:t>運研機構</a:t>
            </a:r>
            <a:endParaRPr kumimoji="1" lang="en-US" altLang="ja-JP" dirty="0" smtClean="0"/>
          </a:p>
          <a:p>
            <a:pPr algn="ctr"/>
            <a:r>
              <a:rPr lang="ja-JP" altLang="en-US" dirty="0" smtClean="0"/>
              <a:t>（委託）</a:t>
            </a:r>
            <a:endParaRPr kumimoji="1" lang="ja-JP" altLang="en-US" dirty="0"/>
          </a:p>
        </p:txBody>
      </p:sp>
    </p:spTree>
    <p:extLst>
      <p:ext uri="{BB962C8B-B14F-4D97-AF65-F5344CB8AC3E}">
        <p14:creationId xmlns:p14="http://schemas.microsoft.com/office/powerpoint/2010/main" xmlns="" val="27489783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840760"/>
          </a:xfrm>
        </p:spPr>
        <p:txBody>
          <a:bodyPr>
            <a:normAutofit fontScale="85000" lnSpcReduction="10000"/>
          </a:bodyPr>
          <a:lstStyle/>
          <a:p>
            <a:r>
              <a:rPr lang="ja-JP" altLang="en-US" dirty="0"/>
              <a:t>前</a:t>
            </a:r>
            <a:r>
              <a:rPr lang="ja-JP" altLang="en-US" dirty="0" smtClean="0"/>
              <a:t>図</a:t>
            </a:r>
            <a:r>
              <a:rPr lang="ja-JP" altLang="en-US" dirty="0"/>
              <a:t>は、</a:t>
            </a:r>
            <a:r>
              <a:rPr lang="ja-JP" altLang="en-US" dirty="0">
                <a:solidFill>
                  <a:srgbClr val="FF0000"/>
                </a:solidFill>
              </a:rPr>
              <a:t>意識プロセスを</a:t>
            </a:r>
            <a:r>
              <a:rPr lang="en-US" altLang="ja-JP" dirty="0">
                <a:solidFill>
                  <a:srgbClr val="FF0000"/>
                </a:solidFill>
              </a:rPr>
              <a:t>C</a:t>
            </a:r>
            <a:r>
              <a:rPr lang="ja-JP" altLang="en-US" dirty="0" err="1"/>
              <a:t>、</a:t>
            </a:r>
            <a:r>
              <a:rPr lang="ja-JP" altLang="en-US" dirty="0">
                <a:solidFill>
                  <a:srgbClr val="FF0000"/>
                </a:solidFill>
              </a:rPr>
              <a:t>それに対応するダイナミック・コアの神経プロセスを</a:t>
            </a:r>
            <a:r>
              <a:rPr lang="en-US" altLang="ja-JP" dirty="0" smtClean="0">
                <a:solidFill>
                  <a:srgbClr val="FF0000"/>
                </a:solidFill>
              </a:rPr>
              <a:t>C‘</a:t>
            </a:r>
            <a:r>
              <a:rPr lang="ja-JP" altLang="en-US" dirty="0" smtClean="0"/>
              <a:t>と</a:t>
            </a:r>
            <a:r>
              <a:rPr lang="ja-JP" altLang="en-US" dirty="0"/>
              <a:t>した場合の両者の関係を描いた</a:t>
            </a:r>
            <a:r>
              <a:rPr lang="ja-JP" altLang="en-US" dirty="0" smtClean="0"/>
              <a:t>図</a:t>
            </a:r>
            <a:endParaRPr lang="en-US" altLang="ja-JP" dirty="0" smtClean="0"/>
          </a:p>
          <a:p>
            <a:r>
              <a:rPr lang="ja-JP" altLang="en-US" dirty="0" smtClean="0"/>
              <a:t>外界</a:t>
            </a:r>
            <a:r>
              <a:rPr lang="ja-JP" altLang="en-US" dirty="0"/>
              <a:t>からの信号、脳内そして身体のほかの部分からの信号がダイナミック･コアに作用し、さらにその活動</a:t>
            </a:r>
            <a:r>
              <a:rPr lang="en-US" altLang="ja-JP" dirty="0" smtClean="0"/>
              <a:t>C‘</a:t>
            </a:r>
            <a:r>
              <a:rPr lang="ja-JP" altLang="en-US" dirty="0" smtClean="0"/>
              <a:t>が</a:t>
            </a:r>
            <a:r>
              <a:rPr lang="ja-JP" altLang="en-US" dirty="0"/>
              <a:t>神経活動や動作に影響を</a:t>
            </a:r>
            <a:r>
              <a:rPr lang="ja-JP" altLang="en-US" dirty="0" smtClean="0"/>
              <a:t>及ぼす</a:t>
            </a:r>
            <a:r>
              <a:rPr lang="ja-JP" altLang="en-US" dirty="0"/>
              <a:t>。コア･プロセスにより高次の識別が可能に</a:t>
            </a:r>
            <a:r>
              <a:rPr lang="ja-JP" altLang="en-US" dirty="0" smtClean="0"/>
              <a:t>なる。</a:t>
            </a:r>
            <a:r>
              <a:rPr lang="ja-JP" altLang="en-US" dirty="0"/>
              <a:t>そして、この高次の識別こそが</a:t>
            </a:r>
            <a:r>
              <a:rPr lang="ja-JP" altLang="en-US" dirty="0">
                <a:solidFill>
                  <a:srgbClr val="FF0000"/>
                </a:solidFill>
              </a:rPr>
              <a:t>クオリア</a:t>
            </a:r>
            <a:r>
              <a:rPr lang="ja-JP" altLang="en-US" dirty="0"/>
              <a:t>であると</a:t>
            </a:r>
            <a:r>
              <a:rPr lang="ja-JP" altLang="en-US" dirty="0" smtClean="0"/>
              <a:t>される。</a:t>
            </a:r>
            <a:endParaRPr lang="en-US" altLang="ja-JP" dirty="0" smtClean="0"/>
          </a:p>
          <a:p>
            <a:r>
              <a:rPr lang="ja-JP" altLang="en-US" dirty="0" smtClean="0"/>
              <a:t>脳内</a:t>
            </a:r>
            <a:r>
              <a:rPr lang="ja-JP" altLang="en-US" dirty="0"/>
              <a:t>のニューロンのネットワークのような複雑系において、再入力と呼ばれる縮退のしくみをもったプロセスが働くことで、「ひとまとまりに統合されていて脳内で構成される」「膨大な多様性をもち、次々と変化する」などの特徴をもった意識が生まれるという</a:t>
            </a:r>
            <a:r>
              <a:rPr lang="ja-JP" altLang="en-US" dirty="0" smtClean="0"/>
              <a:t>わけ。</a:t>
            </a:r>
            <a:r>
              <a:rPr lang="ja-JP" altLang="en-US" dirty="0"/>
              <a:t>そして、それは</a:t>
            </a:r>
            <a:r>
              <a:rPr lang="ja-JP" altLang="en-US" b="1" dirty="0"/>
              <a:t>脳内の神経プロセス</a:t>
            </a:r>
            <a:r>
              <a:rPr lang="en-US" altLang="ja-JP" b="1" dirty="0" smtClean="0"/>
              <a:t>C‘</a:t>
            </a:r>
            <a:r>
              <a:rPr lang="ja-JP" altLang="en-US" b="1" dirty="0" smtClean="0"/>
              <a:t>が</a:t>
            </a:r>
            <a:r>
              <a:rPr lang="ja-JP" altLang="en-US" b="1" dirty="0"/>
              <a:t>必然的にもつ特性</a:t>
            </a:r>
            <a:r>
              <a:rPr lang="ja-JP" altLang="en-US" dirty="0"/>
              <a:t>であり、かつ、</a:t>
            </a:r>
            <a:r>
              <a:rPr lang="ja-JP" altLang="en-US" b="1" dirty="0"/>
              <a:t>それが進化論的に実現されたのはその機能が高次な識別という生物の生存においてきわめて有利な特徴をもたらすからだった</a:t>
            </a:r>
            <a:r>
              <a:rPr lang="ja-JP" altLang="en-US" dirty="0"/>
              <a:t>と、エーデルマンは述べて</a:t>
            </a:r>
            <a:r>
              <a:rPr lang="ja-JP" altLang="en-US" dirty="0" smtClean="0"/>
              <a:t>いる。</a:t>
            </a:r>
            <a:endParaRPr kumimoji="1" lang="ja-JP" altLang="en-US" dirty="0"/>
          </a:p>
        </p:txBody>
      </p:sp>
    </p:spTree>
    <p:extLst>
      <p:ext uri="{BB962C8B-B14F-4D97-AF65-F5344CB8AC3E}">
        <p14:creationId xmlns:p14="http://schemas.microsoft.com/office/powerpoint/2010/main" xmlns="" val="941430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80528" y="260648"/>
            <a:ext cx="9145016" cy="6597352"/>
          </a:xfrm>
        </p:spPr>
        <p:txBody>
          <a:bodyPr>
            <a:normAutofit/>
          </a:bodyPr>
          <a:lstStyle/>
          <a:p>
            <a:r>
              <a:rPr lang="ja-JP" altLang="en-US" dirty="0"/>
              <a:t>ダイナミック・コアの活動からクオリアへ、という現象変換が起きるということは、コアの神経活動によって高次元の識別がもたらされるということであり、言い換えれば、コアの活動なくして高次元の識別はないということでもある。つまり、その現象変換（すなわちたくさんの区別が重ね合わされた高次元の識別）は、コアのその神経活動によって必然的に引き起こされる。いや、厳密に言えば、その活動によって引き起こされるのではなくて、その活動と同時に生まれる特性という</a:t>
            </a:r>
            <a:r>
              <a:rPr lang="ja-JP" altLang="en-US" dirty="0" smtClean="0"/>
              <a:t>べき</a:t>
            </a:r>
            <a:endParaRPr kumimoji="1" lang="ja-JP" altLang="en-US" dirty="0"/>
          </a:p>
        </p:txBody>
      </p:sp>
    </p:spTree>
    <p:extLst>
      <p:ext uri="{BB962C8B-B14F-4D97-AF65-F5344CB8AC3E}">
        <p14:creationId xmlns:p14="http://schemas.microsoft.com/office/powerpoint/2010/main" xmlns="" val="21641869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a:bodyPr>
          <a:lstStyle/>
          <a:p>
            <a:r>
              <a:rPr lang="ja-JP" altLang="en-US" dirty="0"/>
              <a:t>　主観的体験としての意識Ｃは脳内に時々刻々成立するダイナミックコアプロセス</a:t>
            </a:r>
            <a:r>
              <a:rPr lang="ja-JP" altLang="en-US" dirty="0" smtClean="0"/>
              <a:t>Ｃ</a:t>
            </a:r>
            <a:r>
              <a:rPr lang="en-US" altLang="ja-JP" dirty="0" smtClean="0"/>
              <a:t>‘</a:t>
            </a:r>
            <a:r>
              <a:rPr lang="ja-JP" altLang="en-US" dirty="0" smtClean="0"/>
              <a:t>に</a:t>
            </a:r>
            <a:r>
              <a:rPr lang="ja-JP" altLang="en-US" dirty="0"/>
              <a:t>必然的に「伴立」する「現象」であること</a:t>
            </a:r>
            <a:r>
              <a:rPr lang="ja-JP" altLang="en-US" dirty="0" smtClean="0"/>
              <a:t>、また</a:t>
            </a:r>
            <a:r>
              <a:rPr lang="ja-JP" altLang="en-US" dirty="0"/>
              <a:t>因果作用をもつのは</a:t>
            </a:r>
            <a:r>
              <a:rPr lang="ja-JP" altLang="en-US" dirty="0" smtClean="0"/>
              <a:t>Ｃ</a:t>
            </a:r>
            <a:r>
              <a:rPr lang="en-US" altLang="ja-JP" dirty="0" smtClean="0"/>
              <a:t>’</a:t>
            </a:r>
            <a:r>
              <a:rPr lang="ja-JP" altLang="en-US" dirty="0" err="1" smtClean="0"/>
              <a:t>のほ</a:t>
            </a:r>
            <a:r>
              <a:rPr lang="ja-JP" altLang="en-US" dirty="0"/>
              <a:t>うであること、</a:t>
            </a:r>
            <a:r>
              <a:rPr lang="ja-JP" altLang="en-US" dirty="0" smtClean="0"/>
              <a:t/>
            </a:r>
            <a:br>
              <a:rPr lang="ja-JP" altLang="en-US" dirty="0" smtClean="0"/>
            </a:br>
            <a:r>
              <a:rPr lang="ja-JP" altLang="en-US" dirty="0"/>
              <a:t>プロセス</a:t>
            </a:r>
            <a:r>
              <a:rPr lang="ja-JP" altLang="en-US" dirty="0" smtClean="0"/>
              <a:t>Ｃ</a:t>
            </a:r>
            <a:r>
              <a:rPr lang="en-US" altLang="ja-JP" dirty="0" smtClean="0"/>
              <a:t>‘</a:t>
            </a:r>
            <a:r>
              <a:rPr lang="ja-JP" altLang="en-US" dirty="0" smtClean="0"/>
              <a:t>の</a:t>
            </a:r>
            <a:r>
              <a:rPr lang="ja-JP" altLang="en-US" dirty="0"/>
              <a:t>動態は物理法則に完璧に従属していることなど</a:t>
            </a:r>
            <a:r>
              <a:rPr lang="ja-JP" altLang="en-US" dirty="0" smtClean="0"/>
              <a:t>、たしか</a:t>
            </a:r>
            <a:r>
              <a:rPr lang="ja-JP" altLang="en-US" dirty="0"/>
              <a:t>に著者の見解は心脳問題への一つの決着の付け方となるかもしれない。</a:t>
            </a:r>
            <a:r>
              <a:rPr lang="ja-JP" altLang="en-US" dirty="0" smtClean="0"/>
              <a:t/>
            </a:r>
            <a:br>
              <a:rPr lang="ja-JP" altLang="en-US" dirty="0" smtClean="0"/>
            </a:br>
            <a:endParaRPr lang="en-US" altLang="ja-JP" dirty="0" smtClean="0"/>
          </a:p>
          <a:p>
            <a:r>
              <a:rPr lang="ja-JP" altLang="en-US" dirty="0" smtClean="0"/>
              <a:t>またエーデルマンは、体験</a:t>
            </a:r>
            <a:r>
              <a:rPr lang="ja-JP" altLang="en-US" dirty="0"/>
              <a:t>（クオリア）Ｃがプロセス</a:t>
            </a:r>
            <a:r>
              <a:rPr lang="ja-JP" altLang="en-US" dirty="0" smtClean="0"/>
              <a:t>Ｃ</a:t>
            </a:r>
            <a:r>
              <a:rPr lang="en-US" altLang="ja-JP" dirty="0" smtClean="0"/>
              <a:t>’</a:t>
            </a:r>
            <a:r>
              <a:rPr lang="ja-JP" altLang="en-US" dirty="0" smtClean="0"/>
              <a:t>に</a:t>
            </a:r>
            <a:r>
              <a:rPr lang="ja-JP" altLang="en-US" dirty="0"/>
              <a:t>何ゆえに伴立するのか</a:t>
            </a:r>
            <a:r>
              <a:rPr lang="ja-JP" altLang="en-US" dirty="0" smtClean="0"/>
              <a:t>、その</a:t>
            </a:r>
            <a:r>
              <a:rPr lang="ja-JP" altLang="en-US" dirty="0"/>
              <a:t>理由は「問わない」のが科学者としての正しい態度であるとみなしているように見受けられる。</a:t>
            </a:r>
            <a:r>
              <a:rPr lang="ja-JP" altLang="en-US" dirty="0" smtClean="0"/>
              <a:t/>
            </a:r>
            <a:br>
              <a:rPr lang="ja-JP" altLang="en-US" dirty="0" smtClean="0"/>
            </a:br>
            <a:r>
              <a:rPr lang="ja-JP" altLang="en-US" dirty="0"/>
              <a:t>　</a:t>
            </a:r>
            <a:endParaRPr kumimoji="1" lang="ja-JP" altLang="en-US" i="1" dirty="0"/>
          </a:p>
        </p:txBody>
      </p:sp>
    </p:spTree>
    <p:extLst>
      <p:ext uri="{BB962C8B-B14F-4D97-AF65-F5344CB8AC3E}">
        <p14:creationId xmlns:p14="http://schemas.microsoft.com/office/powerpoint/2010/main" xmlns="" val="10216128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b="1" dirty="0"/>
              <a:t>クオリアはなぜ主観的</a:t>
            </a:r>
            <a:r>
              <a:rPr lang="ja-JP" altLang="en-US" b="1" dirty="0" smtClean="0"/>
              <a:t>か</a:t>
            </a:r>
            <a:endParaRPr kumimoji="1" lang="ja-JP" altLang="en-US" dirty="0"/>
          </a:p>
        </p:txBody>
      </p:sp>
      <p:sp>
        <p:nvSpPr>
          <p:cNvPr id="3" name="コンテンツ プレースホルダ 2"/>
          <p:cNvSpPr>
            <a:spLocks noGrp="1"/>
          </p:cNvSpPr>
          <p:nvPr>
            <p:ph idx="1"/>
          </p:nvPr>
        </p:nvSpPr>
        <p:spPr>
          <a:xfrm>
            <a:off x="0" y="1600200"/>
            <a:ext cx="9144000" cy="4997152"/>
          </a:xfrm>
        </p:spPr>
        <p:txBody>
          <a:bodyPr>
            <a:normAutofit fontScale="85000" lnSpcReduction="10000"/>
          </a:bodyPr>
          <a:lstStyle/>
          <a:p>
            <a:r>
              <a:rPr lang="ja-JP" altLang="en-US" dirty="0"/>
              <a:t>エーデルマンは「意識</a:t>
            </a:r>
            <a:r>
              <a:rPr lang="en-US" altLang="ja-JP" dirty="0"/>
              <a:t>C</a:t>
            </a:r>
            <a:r>
              <a:rPr lang="ja-JP" altLang="en-US" dirty="0"/>
              <a:t>はコア･プロセス</a:t>
            </a:r>
            <a:r>
              <a:rPr lang="en-US" altLang="ja-JP" dirty="0" smtClean="0"/>
              <a:t>C‘</a:t>
            </a:r>
            <a:r>
              <a:rPr lang="ja-JP" altLang="en-US" dirty="0" smtClean="0"/>
              <a:t>の</a:t>
            </a:r>
            <a:r>
              <a:rPr lang="ja-JP" altLang="en-US" dirty="0"/>
              <a:t>特性」であり、それゆえ、いわゆる哲学的ゾンビ論はそもそも問題にならないと言って</a:t>
            </a:r>
            <a:r>
              <a:rPr lang="ja-JP" altLang="en-US" dirty="0" smtClean="0"/>
              <a:t>いる。</a:t>
            </a:r>
            <a:r>
              <a:rPr lang="en-US" altLang="ja-JP" dirty="0" smtClean="0"/>
              <a:t>C’</a:t>
            </a:r>
            <a:r>
              <a:rPr lang="ja-JP" altLang="en-US" dirty="0" smtClean="0"/>
              <a:t>が</a:t>
            </a:r>
            <a:r>
              <a:rPr lang="ja-JP" altLang="en-US" dirty="0"/>
              <a:t>あっても</a:t>
            </a:r>
            <a:r>
              <a:rPr lang="en-US" altLang="ja-JP" dirty="0"/>
              <a:t>C</a:t>
            </a:r>
            <a:r>
              <a:rPr lang="ja-JP" altLang="en-US" dirty="0"/>
              <a:t>がないゾンビは論理的に不可能であるという</a:t>
            </a:r>
            <a:r>
              <a:rPr lang="ja-JP" altLang="en-US" dirty="0" smtClean="0"/>
              <a:t>こと。</a:t>
            </a:r>
            <a:endParaRPr lang="en-US" altLang="ja-JP" dirty="0" smtClean="0"/>
          </a:p>
          <a:p>
            <a:endParaRPr lang="en-US" altLang="ja-JP" dirty="0" smtClean="0"/>
          </a:p>
          <a:p>
            <a:r>
              <a:rPr lang="ja-JP" altLang="en-US" dirty="0" smtClean="0"/>
              <a:t>また</a:t>
            </a:r>
            <a:r>
              <a:rPr lang="ja-JP" altLang="en-US" dirty="0"/>
              <a:t>、なぜクオリアが主観的であり、コンピュータへの置き換えができないかもこのことで説明</a:t>
            </a:r>
            <a:r>
              <a:rPr lang="ja-JP" altLang="en-US" dirty="0" smtClean="0"/>
              <a:t>される。</a:t>
            </a:r>
            <a:r>
              <a:rPr lang="ja-JP" altLang="en-US" dirty="0"/>
              <a:t>つまり、コア･プロセス</a:t>
            </a:r>
            <a:r>
              <a:rPr lang="en-US" altLang="ja-JP" dirty="0"/>
              <a:t>C'</a:t>
            </a:r>
            <a:r>
              <a:rPr lang="ja-JP" altLang="en-US" dirty="0"/>
              <a:t>そしてそれに伴立する意識プロセス</a:t>
            </a:r>
            <a:r>
              <a:rPr lang="en-US" altLang="ja-JP" dirty="0"/>
              <a:t>C</a:t>
            </a:r>
            <a:r>
              <a:rPr lang="ja-JP" altLang="en-US" dirty="0"/>
              <a:t>における「知覚カテゴリー化および記憶系への入力の重要な供給源が、その</a:t>
            </a:r>
            <a:r>
              <a:rPr lang="ja-JP" altLang="en-US" dirty="0">
                <a:solidFill>
                  <a:srgbClr val="FF0000"/>
                </a:solidFill>
              </a:rPr>
              <a:t>個体の身体から送られてくる信号</a:t>
            </a:r>
            <a:r>
              <a:rPr lang="ja-JP" altLang="en-US" dirty="0"/>
              <a:t>である」から、</a:t>
            </a:r>
            <a:r>
              <a:rPr lang="ja-JP" altLang="en-US" dirty="0">
                <a:solidFill>
                  <a:srgbClr val="FF0000"/>
                </a:solidFill>
              </a:rPr>
              <a:t>意識は一人称的である以外にない</a:t>
            </a:r>
            <a:r>
              <a:rPr lang="ja-JP" altLang="en-US" dirty="0"/>
              <a:t>というわけです。</a:t>
            </a:r>
            <a:r>
              <a:rPr lang="ja-JP" altLang="en-US" dirty="0" smtClean="0"/>
              <a:t/>
            </a:r>
            <a:br>
              <a:rPr lang="ja-JP" altLang="en-US" dirty="0" smtClean="0"/>
            </a:br>
            <a:endParaRPr kumimoji="1" lang="ja-JP" altLang="en-US" dirty="0"/>
          </a:p>
        </p:txBody>
      </p:sp>
    </p:spTree>
    <p:extLst>
      <p:ext uri="{BB962C8B-B14F-4D97-AF65-F5344CB8AC3E}">
        <p14:creationId xmlns:p14="http://schemas.microsoft.com/office/powerpoint/2010/main" xmlns="" val="29583205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435280" cy="1143000"/>
          </a:xfrm>
          <a:ln>
            <a:solidFill>
              <a:schemeClr val="tx1">
                <a:lumMod val="95000"/>
                <a:lumOff val="5000"/>
              </a:schemeClr>
            </a:solidFill>
          </a:ln>
        </p:spPr>
        <p:txBody>
          <a:bodyPr>
            <a:normAutofit fontScale="90000"/>
          </a:bodyPr>
          <a:lstStyle/>
          <a:p>
            <a:r>
              <a:rPr lang="ja-JP" altLang="en-US" dirty="0" smtClean="0"/>
              <a:t>⑨</a:t>
            </a:r>
            <a:r>
              <a:rPr lang="ja-JP" altLang="ja-JP" dirty="0" smtClean="0"/>
              <a:t>石川</a:t>
            </a:r>
            <a:r>
              <a:rPr lang="ja-JP" altLang="ja-JP" dirty="0"/>
              <a:t>幹人『人間とはどういう生物か』</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lang="ja-JP" altLang="ja-JP" dirty="0" smtClean="0"/>
              <a:t>脳</a:t>
            </a:r>
            <a:r>
              <a:rPr lang="ja-JP" altLang="ja-JP" dirty="0"/>
              <a:t>をいかに科学的に観測したところで、その脳をもっている人物が感じている</a:t>
            </a:r>
            <a:r>
              <a:rPr lang="ja-JP" altLang="ja-JP" b="1" dirty="0"/>
              <a:t>クオリア（感覚質）</a:t>
            </a:r>
            <a:r>
              <a:rPr lang="ja-JP" altLang="ja-JP" dirty="0"/>
              <a:t>には決して到達できないと考える人が</a:t>
            </a:r>
            <a:r>
              <a:rPr lang="ja-JP" altLang="ja-JP" dirty="0" smtClean="0"/>
              <a:t>い</a:t>
            </a:r>
            <a:r>
              <a:rPr lang="ja-JP" altLang="en-US" dirty="0" smtClean="0"/>
              <a:t>る</a:t>
            </a:r>
            <a:r>
              <a:rPr lang="ja-JP" altLang="ja-JP" dirty="0" smtClean="0"/>
              <a:t>。人間</a:t>
            </a:r>
            <a:r>
              <a:rPr lang="ja-JP" altLang="ja-JP" dirty="0"/>
              <a:t>は自律的システムであり、閉鎖系の心の中まで観察できないと</a:t>
            </a:r>
            <a:r>
              <a:rPr lang="ja-JP" altLang="ja-JP" dirty="0" smtClean="0"/>
              <a:t>考える。</a:t>
            </a:r>
            <a:endParaRPr lang="en-US" altLang="ja-JP" dirty="0" smtClean="0"/>
          </a:p>
          <a:p>
            <a:r>
              <a:rPr lang="ja-JP" altLang="ja-JP" dirty="0" smtClean="0"/>
              <a:t>脳</a:t>
            </a:r>
            <a:r>
              <a:rPr lang="ja-JP" altLang="ja-JP" dirty="0"/>
              <a:t>の内部の解剖学的な仕組みを参考にしたコンピュータの開発は行き詰まると</a:t>
            </a:r>
            <a:r>
              <a:rPr lang="ja-JP" altLang="ja-JP" dirty="0" smtClean="0"/>
              <a:t>考え</a:t>
            </a:r>
            <a:r>
              <a:rPr lang="ja-JP" altLang="en-US" dirty="0" smtClean="0"/>
              <a:t>る</a:t>
            </a:r>
            <a:r>
              <a:rPr lang="ja-JP" altLang="ja-JP" dirty="0" smtClean="0"/>
              <a:t>。</a:t>
            </a:r>
            <a:r>
              <a:rPr lang="ja-JP" altLang="ja-JP" dirty="0"/>
              <a:t>脳は単なる神経回路の学習以上の役割を果たしているのではないか、身体を取り巻く状況や環境が大きく寄与し、それらを統合した機能を発揮するのが心であり、脳は心の中核拠点ではあるが、もっと大きな「全体」の一部だと思って</a:t>
            </a:r>
            <a:r>
              <a:rPr lang="ja-JP" altLang="ja-JP" dirty="0" smtClean="0"/>
              <a:t>いる</a:t>
            </a:r>
            <a:endParaRPr lang="en-US" altLang="ja-JP" dirty="0" smtClean="0"/>
          </a:p>
          <a:p>
            <a:r>
              <a:rPr lang="ja-JP" altLang="ja-JP" dirty="0" smtClean="0"/>
              <a:t>「</a:t>
            </a:r>
            <a:r>
              <a:rPr lang="ja-JP" altLang="ja-JP" dirty="0"/>
              <a:t>心の自覚する部分は意識であり、私たちは意識的な人間として生きていると</a:t>
            </a:r>
            <a:r>
              <a:rPr lang="ja-JP" altLang="ja-JP" dirty="0" smtClean="0"/>
              <a:t>思いこみがち。</a:t>
            </a:r>
            <a:r>
              <a:rPr lang="ja-JP" altLang="ja-JP" dirty="0"/>
              <a:t>ところが、実際のところ心を支えているのは意識ではなく、主に</a:t>
            </a:r>
            <a:r>
              <a:rPr lang="ja-JP" altLang="ja-JP" dirty="0" smtClean="0"/>
              <a:t>無意識。</a:t>
            </a:r>
            <a:r>
              <a:rPr lang="ja-JP" altLang="ja-JP" dirty="0"/>
              <a:t>無意識には生活の知恵を生み出す貴重な仕組みが備わって</a:t>
            </a:r>
            <a:r>
              <a:rPr lang="ja-JP" altLang="ja-JP" dirty="0" smtClean="0"/>
              <a:t>い</a:t>
            </a:r>
            <a:r>
              <a:rPr lang="ja-JP" altLang="en-US" dirty="0" smtClean="0"/>
              <a:t>る</a:t>
            </a:r>
            <a:r>
              <a:rPr lang="ja-JP" altLang="ja-JP" dirty="0" smtClean="0"/>
              <a:t>。</a:t>
            </a:r>
            <a:r>
              <a:rPr lang="ja-JP" altLang="ja-JP" dirty="0"/>
              <a:t>無意識が世界に広がり大量の情報を感知している</a:t>
            </a:r>
            <a:r>
              <a:rPr lang="ja-JP" altLang="ja-JP" dirty="0" smtClean="0"/>
              <a:t>」と考える。</a:t>
            </a:r>
            <a:endParaRPr lang="ja-JP" altLang="ja-JP" dirty="0"/>
          </a:p>
          <a:p>
            <a:endParaRPr kumimoji="1" lang="ja-JP" altLang="en-US" dirty="0"/>
          </a:p>
        </p:txBody>
      </p:sp>
    </p:spTree>
    <p:extLst>
      <p:ext uri="{BB962C8B-B14F-4D97-AF65-F5344CB8AC3E}">
        <p14:creationId xmlns:p14="http://schemas.microsoft.com/office/powerpoint/2010/main" xmlns="" val="31114903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6632"/>
            <a:ext cx="8229600" cy="6480719"/>
          </a:xfrm>
        </p:spPr>
        <p:txBody>
          <a:bodyPr>
            <a:normAutofit fontScale="85000" lnSpcReduction="20000"/>
          </a:bodyPr>
          <a:lstStyle/>
          <a:p>
            <a:r>
              <a:rPr lang="ja-JP" altLang="ja-JP" dirty="0"/>
              <a:t>人工生命はなかなか進化</a:t>
            </a:r>
            <a:r>
              <a:rPr lang="ja-JP" altLang="ja-JP" dirty="0" smtClean="0"/>
              <a:t>でき</a:t>
            </a:r>
            <a:r>
              <a:rPr lang="ja-JP" altLang="en-US" dirty="0" smtClean="0"/>
              <a:t>ない</a:t>
            </a:r>
            <a:r>
              <a:rPr lang="ja-JP" altLang="ja-JP" dirty="0" smtClean="0"/>
              <a:t>。</a:t>
            </a:r>
            <a:r>
              <a:rPr lang="ja-JP" altLang="ja-JP" dirty="0"/>
              <a:t>生物学者の多くは、進化の歴史の長い時間のうちに偶然が重なって解決したと考えて</a:t>
            </a:r>
            <a:r>
              <a:rPr lang="ja-JP" altLang="ja-JP" dirty="0" smtClean="0"/>
              <a:t>い</a:t>
            </a:r>
            <a:r>
              <a:rPr lang="ja-JP" altLang="en-US" dirty="0" smtClean="0"/>
              <a:t>る</a:t>
            </a:r>
            <a:r>
              <a:rPr lang="ja-JP" altLang="ja-JP" dirty="0" smtClean="0"/>
              <a:t>。</a:t>
            </a:r>
            <a:endParaRPr lang="en-US" altLang="ja-JP" dirty="0" smtClean="0"/>
          </a:p>
          <a:p>
            <a:r>
              <a:rPr lang="ja-JP" altLang="ja-JP" dirty="0" smtClean="0"/>
              <a:t>しかし</a:t>
            </a:r>
            <a:r>
              <a:rPr lang="ja-JP" altLang="ja-JP" dirty="0"/>
              <a:t>、遺伝子アルゴリズムに必要な時間は天文学的数字</a:t>
            </a:r>
            <a:r>
              <a:rPr lang="ja-JP" altLang="ja-JP" dirty="0" smtClean="0"/>
              <a:t>で</a:t>
            </a:r>
            <a:r>
              <a:rPr lang="ja-JP" altLang="en-US" dirty="0" smtClean="0"/>
              <a:t>あるから</a:t>
            </a:r>
            <a:r>
              <a:rPr lang="ja-JP" altLang="ja-JP" dirty="0" smtClean="0"/>
              <a:t>、</a:t>
            </a:r>
            <a:r>
              <a:rPr lang="ja-JP" altLang="ja-JP" dirty="0"/>
              <a:t>数億や数十億年の生物の歴史ではとても</a:t>
            </a:r>
            <a:r>
              <a:rPr lang="ja-JP" altLang="ja-JP" dirty="0" smtClean="0"/>
              <a:t>足りない。</a:t>
            </a:r>
            <a:endParaRPr lang="en-US" altLang="ja-JP" dirty="0" smtClean="0"/>
          </a:p>
          <a:p>
            <a:r>
              <a:rPr lang="ja-JP" altLang="ja-JP" dirty="0" smtClean="0"/>
              <a:t>チンパンジー</a:t>
            </a:r>
            <a:r>
              <a:rPr lang="ja-JP" altLang="ja-JP" dirty="0"/>
              <a:t>と人間のＤＮＡは９８％同じですから、言語や心がその差に格納されているとは</a:t>
            </a:r>
            <a:r>
              <a:rPr lang="ja-JP" altLang="ja-JP" dirty="0" smtClean="0"/>
              <a:t>考えにくい。</a:t>
            </a:r>
            <a:endParaRPr lang="en-US" altLang="ja-JP" dirty="0" smtClean="0"/>
          </a:p>
          <a:p>
            <a:r>
              <a:rPr lang="ja-JP" altLang="ja-JP" dirty="0" smtClean="0"/>
              <a:t>そこ</a:t>
            </a:r>
            <a:r>
              <a:rPr lang="ja-JP" altLang="ja-JP" dirty="0"/>
              <a:t>で石川幹人氏は</a:t>
            </a:r>
            <a:r>
              <a:rPr lang="ja-JP" altLang="ja-JP" b="1" dirty="0">
                <a:solidFill>
                  <a:srgbClr val="FF0000"/>
                </a:solidFill>
              </a:rPr>
              <a:t>量子過程</a:t>
            </a:r>
            <a:r>
              <a:rPr lang="ja-JP" altLang="ja-JP" dirty="0"/>
              <a:t>の考えを</a:t>
            </a:r>
            <a:r>
              <a:rPr lang="ja-JP" altLang="ja-JP" dirty="0" smtClean="0"/>
              <a:t>提唱。</a:t>
            </a:r>
            <a:r>
              <a:rPr lang="ja-JP" altLang="ja-JP" dirty="0"/>
              <a:t>量子過程であれば突然変異が重ね合わせになり、環境への適応度合に応じて、複数の突然変異が結果的に同時に起きる確率が上昇可能なのではないかと</a:t>
            </a:r>
            <a:r>
              <a:rPr lang="ja-JP" altLang="ja-JP" dirty="0" smtClean="0"/>
              <a:t>考えられる。</a:t>
            </a:r>
            <a:endParaRPr lang="en-US" altLang="ja-JP" dirty="0" smtClean="0"/>
          </a:p>
          <a:p>
            <a:r>
              <a:rPr lang="ja-JP" altLang="ja-JP" dirty="0" smtClean="0"/>
              <a:t>高等</a:t>
            </a:r>
            <a:r>
              <a:rPr lang="ja-JP" altLang="ja-JP" dirty="0"/>
              <a:t>動物になればなるほど、より広く量子的な重ね合わせを実現できる機構が次々と生成してゆく、その過程の一部がこころや意識と呼ばれるほど高度化したのではないかと</a:t>
            </a:r>
            <a:r>
              <a:rPr lang="ja-JP" altLang="ja-JP" dirty="0" smtClean="0"/>
              <a:t>考えられる。</a:t>
            </a:r>
            <a:r>
              <a:rPr lang="en-US" altLang="ja-JP" dirty="0"/>
              <a:t/>
            </a:r>
            <a:br>
              <a:rPr lang="en-US" altLang="ja-JP" dirty="0"/>
            </a:br>
            <a:endParaRPr kumimoji="1" lang="ja-JP" altLang="en-US" dirty="0"/>
          </a:p>
        </p:txBody>
      </p:sp>
    </p:spTree>
    <p:extLst>
      <p:ext uri="{BB962C8B-B14F-4D97-AF65-F5344CB8AC3E}">
        <p14:creationId xmlns:p14="http://schemas.microsoft.com/office/powerpoint/2010/main" xmlns="" val="9984482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125538"/>
            <a:ext cx="7772400" cy="4103687"/>
          </a:xfrm>
          <a:solidFill>
            <a:schemeClr val="accent6">
              <a:lumMod val="40000"/>
              <a:lumOff val="60000"/>
            </a:schemeClr>
          </a:solidFill>
          <a:ln w="57150">
            <a:solidFill>
              <a:schemeClr val="tx1">
                <a:lumMod val="95000"/>
                <a:lumOff val="5000"/>
              </a:schemeClr>
            </a:solidFill>
          </a:ln>
        </p:spPr>
        <p:txBody>
          <a:bodyPr/>
          <a:lstStyle/>
          <a:p>
            <a:pPr>
              <a:defRPr/>
            </a:pPr>
            <a:r>
              <a:rPr lang="ja-JP" altLang="en-US" sz="6000" dirty="0" smtClean="0"/>
              <a:t>メディアの進化と観光</a:t>
            </a:r>
            <a:r>
              <a:rPr lang="en-US" altLang="ja-JP" sz="6000" dirty="0" smtClean="0"/>
              <a:t/>
            </a:r>
            <a:br>
              <a:rPr lang="en-US" altLang="ja-JP" sz="6000" dirty="0" smtClean="0"/>
            </a:br>
            <a:r>
              <a:rPr lang="en-US" altLang="ja-JP" dirty="0" smtClean="0"/>
              <a:t/>
            </a:r>
            <a:br>
              <a:rPr lang="en-US" altLang="ja-JP" dirty="0" smtClean="0"/>
            </a:br>
            <a:r>
              <a:rPr lang="ja-JP" altLang="en-US" dirty="0" smtClean="0"/>
              <a:t>～「行く気」から「行った気」に～</a:t>
            </a:r>
            <a:endParaRPr lang="ja-JP" altLang="en-US" dirty="0"/>
          </a:p>
        </p:txBody>
      </p:sp>
    </p:spTree>
    <p:extLst>
      <p:ext uri="{BB962C8B-B14F-4D97-AF65-F5344CB8AC3E}">
        <p14:creationId xmlns:p14="http://schemas.microsoft.com/office/powerpoint/2010/main" xmlns="" val="185400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ja-JP" dirty="0" smtClean="0"/>
              <a:t>網膜に映像を直接投影して映画やゲームが楽しめるヘッドホン「</a:t>
            </a:r>
            <a:r>
              <a:rPr lang="en-US" altLang="ja-JP" dirty="0" smtClean="0"/>
              <a:t>Glyph</a:t>
            </a:r>
            <a:r>
              <a:rPr lang="ja-JP" altLang="ja-JP" dirty="0" smtClean="0"/>
              <a:t>」</a:t>
            </a:r>
            <a:endParaRPr kumimoji="1" lang="ja-JP" altLang="en-US" dirty="0"/>
          </a:p>
        </p:txBody>
      </p:sp>
      <p:pic>
        <p:nvPicPr>
          <p:cNvPr id="4" name="図 3" descr="http://i.gzn.jp/img/2014/02/02/glyph-mobile-theater/01.jpg"/>
          <p:cNvPicPr/>
          <p:nvPr/>
        </p:nvPicPr>
        <p:blipFill>
          <a:blip r:embed="rId3" cstate="print"/>
          <a:srcRect/>
          <a:stretch>
            <a:fillRect/>
          </a:stretch>
        </p:blipFill>
        <p:spPr bwMode="auto">
          <a:xfrm>
            <a:off x="1871980" y="1899250"/>
            <a:ext cx="5400040" cy="4050030"/>
          </a:xfrm>
          <a:prstGeom prst="rect">
            <a:avLst/>
          </a:prstGeom>
          <a:noFill/>
          <a:ln w="9525">
            <a:noFill/>
            <a:miter lim="800000"/>
            <a:headEnd/>
            <a:tailEnd/>
          </a:ln>
        </p:spPr>
      </p:pic>
    </p:spTree>
    <p:extLst>
      <p:ext uri="{BB962C8B-B14F-4D97-AF65-F5344CB8AC3E}">
        <p14:creationId xmlns:p14="http://schemas.microsoft.com/office/powerpoint/2010/main" xmlns="" val="13831598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http://gigazine.net/news/20140202-glyph-mobile-theater/</a:t>
            </a:r>
            <a:endParaRPr kumimoji="1" lang="ja-JP" altLang="en-US" dirty="0"/>
          </a:p>
        </p:txBody>
      </p:sp>
      <p:pic>
        <p:nvPicPr>
          <p:cNvPr id="4" name="図 3" descr="http://i.gzn.jp/img/2014/02/02/glyph-mobile-theater/05.png"/>
          <p:cNvPicPr/>
          <p:nvPr/>
        </p:nvPicPr>
        <p:blipFill>
          <a:blip r:embed="rId3" cstate="print"/>
          <a:srcRect/>
          <a:stretch>
            <a:fillRect/>
          </a:stretch>
        </p:blipFill>
        <p:spPr bwMode="auto">
          <a:xfrm>
            <a:off x="1871980" y="1909198"/>
            <a:ext cx="5400040" cy="3039603"/>
          </a:xfrm>
          <a:prstGeom prst="rect">
            <a:avLst/>
          </a:prstGeom>
          <a:noFill/>
          <a:ln w="9525">
            <a:noFill/>
            <a:miter lim="800000"/>
            <a:headEnd/>
            <a:tailEnd/>
          </a:ln>
        </p:spPr>
      </p:pic>
    </p:spTree>
    <p:extLst>
      <p:ext uri="{BB962C8B-B14F-4D97-AF65-F5344CB8AC3E}">
        <p14:creationId xmlns:p14="http://schemas.microsoft.com/office/powerpoint/2010/main" xmlns="" val="12561681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30代の男性ビジネスマンの半数以上が持っているぬいぐるみ。ちなみに、所有数は「2～5体」が全体の54.7％と最も多い。男性とはいえ、ぬいぐるみに囲まれて生活している人が少なくないようだ&lt;br /&gt;&#10;写真提供：ウナギトラベル">
            <a:hlinkClick r:id="rId3"/>
          </p:cNvPr>
          <p:cNvPicPr>
            <a:picLocks noChangeAspect="1" noChangeArrowheads="1"/>
          </p:cNvPicPr>
          <p:nvPr/>
        </p:nvPicPr>
        <p:blipFill>
          <a:blip r:embed="rId4" cstate="print"/>
          <a:srcRect/>
          <a:stretch>
            <a:fillRect/>
          </a:stretch>
        </p:blipFill>
        <p:spPr bwMode="auto">
          <a:xfrm>
            <a:off x="155574" y="260647"/>
            <a:ext cx="8808913" cy="6606687"/>
          </a:xfrm>
          <a:prstGeom prst="rect">
            <a:avLst/>
          </a:prstGeom>
          <a:noFill/>
        </p:spPr>
      </p:pic>
    </p:spTree>
    <p:extLst>
      <p:ext uri="{BB962C8B-B14F-4D97-AF65-F5344CB8AC3E}">
        <p14:creationId xmlns:p14="http://schemas.microsoft.com/office/powerpoint/2010/main" xmlns="" val="13630989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556792"/>
            <a:ext cx="8229600" cy="720080"/>
          </a:xfrm>
          <a:ln>
            <a:solidFill>
              <a:schemeClr val="tx1">
                <a:lumMod val="85000"/>
                <a:lumOff val="15000"/>
              </a:schemeClr>
            </a:solidFill>
          </a:ln>
        </p:spPr>
        <p:txBody>
          <a:bodyPr>
            <a:normAutofit/>
          </a:bodyPr>
          <a:lstStyle/>
          <a:p>
            <a:pPr algn="l"/>
            <a:r>
              <a:rPr lang="ja-JP" altLang="en-US" sz="2400" dirty="0"/>
              <a:t>観光歩行行動における</a:t>
            </a:r>
            <a:r>
              <a:rPr lang="en-US" altLang="ja-JP" sz="2400" dirty="0"/>
              <a:t>3 </a:t>
            </a:r>
            <a:r>
              <a:rPr lang="ja-JP" altLang="en-US" sz="2400" dirty="0"/>
              <a:t>次元</a:t>
            </a:r>
            <a:r>
              <a:rPr lang="ja-JP" altLang="en-US" sz="2400" dirty="0" smtClean="0"/>
              <a:t>可視化</a:t>
            </a:r>
            <a:endParaRPr kumimoji="1" lang="ja-JP" altLang="en-US" sz="2400" dirty="0"/>
          </a:p>
        </p:txBody>
      </p:sp>
      <p:pic>
        <p:nvPicPr>
          <p:cNvPr id="4" name="図 3"/>
          <p:cNvPicPr>
            <a:picLocks noChangeAspect="1"/>
          </p:cNvPicPr>
          <p:nvPr/>
        </p:nvPicPr>
        <p:blipFill>
          <a:blip r:embed="rId3" cstate="print"/>
          <a:stretch>
            <a:fillRect/>
          </a:stretch>
        </p:blipFill>
        <p:spPr>
          <a:xfrm>
            <a:off x="690749" y="2348880"/>
            <a:ext cx="3953259" cy="2921176"/>
          </a:xfrm>
          <a:prstGeom prst="rect">
            <a:avLst/>
          </a:prstGeom>
        </p:spPr>
      </p:pic>
      <p:sp>
        <p:nvSpPr>
          <p:cNvPr id="5" name="タイトル 1"/>
          <p:cNvSpPr txBox="1">
            <a:spLocks/>
          </p:cNvSpPr>
          <p:nvPr/>
        </p:nvSpPr>
        <p:spPr>
          <a:xfrm>
            <a:off x="251520" y="274638"/>
            <a:ext cx="8892480" cy="1210146"/>
          </a:xfrm>
          <a:prstGeom prst="rect">
            <a:avLst/>
          </a:prstGeom>
          <a:ln>
            <a:solidFill>
              <a:schemeClr val="tx1">
                <a:lumMod val="85000"/>
                <a:lumOff val="15000"/>
              </a:schemeClr>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t>GPS</a:t>
            </a:r>
            <a:r>
              <a:rPr lang="ja-JP" altLang="en-US" sz="2800" dirty="0" smtClean="0"/>
              <a:t>携帯電話による大規模パーソンプローブ調査のための</a:t>
            </a:r>
            <a:br>
              <a:rPr lang="ja-JP" altLang="en-US" sz="2800" dirty="0" smtClean="0"/>
            </a:br>
            <a:r>
              <a:rPr lang="ja-JP" altLang="en-US" sz="2800" dirty="0" smtClean="0"/>
              <a:t>トリップ情報抽出手法に関する研究</a:t>
            </a:r>
            <a:br>
              <a:rPr lang="ja-JP" altLang="en-US" sz="2800" dirty="0" smtClean="0"/>
            </a:br>
            <a:r>
              <a:rPr lang="ja-JP" altLang="en-US" sz="2800" dirty="0" smtClean="0"/>
              <a:t>⇒移動モードの推定</a:t>
            </a:r>
            <a:endParaRPr lang="ja-JP" altLang="en-US" sz="2800" dirty="0"/>
          </a:p>
        </p:txBody>
      </p:sp>
      <p:sp>
        <p:nvSpPr>
          <p:cNvPr id="6" name="タイトル 1"/>
          <p:cNvSpPr txBox="1">
            <a:spLocks/>
          </p:cNvSpPr>
          <p:nvPr/>
        </p:nvSpPr>
        <p:spPr>
          <a:xfrm>
            <a:off x="251520" y="5373216"/>
            <a:ext cx="8229600" cy="1282154"/>
          </a:xfrm>
          <a:prstGeom prst="rect">
            <a:avLst/>
          </a:prstGeom>
          <a:ln>
            <a:solidFill>
              <a:schemeClr val="tx1">
                <a:lumMod val="85000"/>
                <a:lumOff val="15000"/>
              </a:schemeClr>
            </a:solidFill>
          </a:ln>
        </p:spPr>
        <p:txBody>
          <a:bodyPr vert="horz" lIns="91440" tIns="45720" rIns="91440" bIns="45720" rtlCol="0" anchor="ctr">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700" dirty="0" smtClean="0"/>
              <a:t>観光ポテンシャルマップの信頼性向上に向けて</a:t>
            </a:r>
            <a:br>
              <a:rPr lang="ja-JP" altLang="en-US" sz="2700" dirty="0" smtClean="0"/>
            </a:br>
            <a:r>
              <a:rPr lang="ja-JP" altLang="en-US" sz="2700" dirty="0" smtClean="0"/>
              <a:t>－ソースとなる投稿写真データの自動選別ルールの構築－</a:t>
            </a:r>
            <a:r>
              <a:rPr lang="ja-JP" altLang="en-US" dirty="0" smtClean="0"/>
              <a:t/>
            </a:r>
            <a:br>
              <a:rPr lang="ja-JP" altLang="en-US" dirty="0" smtClean="0"/>
            </a:br>
            <a:r>
              <a:rPr lang="ja-JP" altLang="en-US" sz="1800" dirty="0" smtClean="0"/>
              <a:t>不要写真と有効写真を判別するために有効な属性データを探る</a:t>
            </a:r>
            <a:endParaRPr lang="ja-JP" altLang="en-US" sz="2000" dirty="0"/>
          </a:p>
        </p:txBody>
      </p:sp>
      <p:sp>
        <p:nvSpPr>
          <p:cNvPr id="8" name="右矢印 7"/>
          <p:cNvSpPr/>
          <p:nvPr/>
        </p:nvSpPr>
        <p:spPr>
          <a:xfrm>
            <a:off x="6855800" y="2996952"/>
            <a:ext cx="2036680" cy="1773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rPr>
              <a:t>いずれ</a:t>
            </a:r>
            <a:endParaRPr kumimoji="1" lang="en-US" altLang="ja-JP" dirty="0" smtClean="0">
              <a:solidFill>
                <a:schemeClr val="bg1"/>
              </a:solidFill>
            </a:endParaRPr>
          </a:p>
          <a:p>
            <a:pPr algn="ctr"/>
            <a:r>
              <a:rPr lang="en-US" altLang="ja-JP" dirty="0" smtClean="0">
                <a:solidFill>
                  <a:schemeClr val="bg1"/>
                </a:solidFill>
              </a:rPr>
              <a:t>Google</a:t>
            </a:r>
            <a:r>
              <a:rPr lang="ja-JP" altLang="en-US" dirty="0">
                <a:solidFill>
                  <a:schemeClr val="bg1"/>
                </a:solidFill>
              </a:rPr>
              <a:t>等</a:t>
            </a:r>
            <a:r>
              <a:rPr lang="ja-JP" altLang="en-US" dirty="0" smtClean="0">
                <a:solidFill>
                  <a:schemeClr val="bg1"/>
                </a:solidFill>
              </a:rPr>
              <a:t>が</a:t>
            </a:r>
            <a:endParaRPr lang="en-US" altLang="ja-JP" dirty="0" smtClean="0">
              <a:solidFill>
                <a:schemeClr val="bg1"/>
              </a:solidFill>
            </a:endParaRPr>
          </a:p>
          <a:p>
            <a:pPr algn="ctr"/>
            <a:r>
              <a:rPr lang="ja-JP" altLang="en-US" dirty="0" smtClean="0">
                <a:solidFill>
                  <a:schemeClr val="bg1"/>
                </a:solidFill>
              </a:rPr>
              <a:t>解決してくれる</a:t>
            </a:r>
            <a:endParaRPr kumimoji="1" lang="ja-JP" altLang="en-US" dirty="0">
              <a:solidFill>
                <a:schemeClr val="bg1"/>
              </a:solidFill>
            </a:endParaRPr>
          </a:p>
        </p:txBody>
      </p:sp>
      <p:sp>
        <p:nvSpPr>
          <p:cNvPr id="9" name="右矢印 8"/>
          <p:cNvSpPr/>
          <p:nvPr/>
        </p:nvSpPr>
        <p:spPr>
          <a:xfrm rot="2880393">
            <a:off x="5508104" y="2852936"/>
            <a:ext cx="100811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rot="19059609">
            <a:off x="5497876" y="4576620"/>
            <a:ext cx="100811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3575928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fontScale="90000"/>
          </a:bodyPr>
          <a:lstStyle/>
          <a:p>
            <a:r>
              <a:rPr lang="ja-JP" altLang="en-US" b="1" dirty="0" smtClean="0"/>
              <a:t>「ぬいぐるみ旅行代理」秘かな人気</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77500" lnSpcReduction="20000"/>
          </a:bodyPr>
          <a:lstStyle/>
          <a:p>
            <a:r>
              <a:rPr lang="ja-JP" altLang="en-US" dirty="0" smtClean="0"/>
              <a:t>仕事が忙しくて休みがとれない、身体が不自由で外出が難しい</a:t>
            </a:r>
            <a:r>
              <a:rPr lang="en-US" altLang="ja-JP" dirty="0" smtClean="0"/>
              <a:t>――</a:t>
            </a:r>
            <a:r>
              <a:rPr lang="ja-JP" altLang="en-US" dirty="0" smtClean="0"/>
              <a:t>様々な事情で旅行に行くことができない人に代わり、お気に入りのぬいぐるみに旅をさせるサービスが一部で人気を集めている。その名も「ぬいぐるみの旅行代理店」だ。</a:t>
            </a:r>
            <a:br>
              <a:rPr lang="ja-JP" altLang="en-US" dirty="0" smtClean="0"/>
            </a:br>
            <a:r>
              <a:rPr lang="ja-JP" altLang="en-US" dirty="0" smtClean="0"/>
              <a:t/>
            </a:r>
            <a:br>
              <a:rPr lang="ja-JP" altLang="en-US" dirty="0" smtClean="0"/>
            </a:br>
            <a:r>
              <a:rPr lang="ja-JP" altLang="en-US" dirty="0" smtClean="0"/>
              <a:t>東京都港区でぬいぐるみの旅行代理店を運営する「ウナギトラベル」代表の東園絵さんによると、利用者から郵送されたぬいぐるみを連れて、旅行ガイドが観光地などを巡り、ぬいぐるみが“旅を楽しんでいる様子”を撮影。その写真を利用者とリアルタイムでシェアすることにより、旅行気分を味わってもらうサービスなのだそう。</a:t>
            </a:r>
            <a:endParaRPr lang="en-US" altLang="ja-JP" dirty="0" smtClean="0"/>
          </a:p>
          <a:p>
            <a:r>
              <a:rPr lang="ja-JP" altLang="en-US" dirty="0" smtClean="0"/>
              <a:t>気になる旅行代金は、行き先によるものの、</a:t>
            </a:r>
            <a:r>
              <a:rPr lang="en-US" altLang="ja-JP" dirty="0" smtClean="0"/>
              <a:t>4000</a:t>
            </a:r>
            <a:r>
              <a:rPr lang="ja-JP" altLang="en-US" dirty="0" smtClean="0"/>
              <a:t>円前後が相場。上記で紹介した地域以外に、新しいツアーの展開も予定</a:t>
            </a:r>
            <a:br>
              <a:rPr lang="ja-JP" altLang="en-US" dirty="0" smtClean="0"/>
            </a:br>
            <a:endParaRPr kumimoji="1" lang="ja-JP" altLang="en-US" dirty="0"/>
          </a:p>
        </p:txBody>
      </p:sp>
    </p:spTree>
    <p:extLst>
      <p:ext uri="{BB962C8B-B14F-4D97-AF65-F5344CB8AC3E}">
        <p14:creationId xmlns:p14="http://schemas.microsoft.com/office/powerpoint/2010/main" xmlns="" val="1832587829"/>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solidFill>
            <a:srgbClr val="FFFF00"/>
          </a:solidFill>
          <a:ln w="12700">
            <a:solidFill>
              <a:schemeClr val="tx1">
                <a:lumMod val="95000"/>
                <a:lumOff val="5000"/>
              </a:schemeClr>
            </a:solidFill>
          </a:ln>
        </p:spPr>
        <p:txBody>
          <a:bodyPr/>
          <a:lstStyle/>
          <a:p>
            <a:pPr>
              <a:defRPr/>
            </a:pPr>
            <a:r>
              <a:rPr lang="ja-JP" altLang="en-US" dirty="0" smtClean="0"/>
              <a:t>ジェミノイドと身体感覚の転移</a:t>
            </a:r>
          </a:p>
        </p:txBody>
      </p:sp>
      <p:sp>
        <p:nvSpPr>
          <p:cNvPr id="11267" name="コンテンツ プレースホルダ 2"/>
          <p:cNvSpPr>
            <a:spLocks noGrp="1"/>
          </p:cNvSpPr>
          <p:nvPr>
            <p:ph idx="1"/>
          </p:nvPr>
        </p:nvSpPr>
        <p:spPr/>
        <p:txBody>
          <a:bodyPr/>
          <a:lstStyle/>
          <a:p>
            <a:r>
              <a:rPr lang="ja-JP" altLang="en-US" smtClean="0"/>
              <a:t>石黒浩研究室</a:t>
            </a:r>
            <a:endParaRPr lang="en-US" altLang="ja-JP" smtClean="0"/>
          </a:p>
          <a:p>
            <a:r>
              <a:rPr lang="ja-JP" altLang="en-US" smtClean="0"/>
              <a:t>ジェミノイドは実在する人間のコピーロボット</a:t>
            </a:r>
            <a:endParaRPr lang="en-US" altLang="ja-JP" smtClean="0"/>
          </a:p>
          <a:p>
            <a:r>
              <a:rPr lang="ja-JP" altLang="en-US" smtClean="0"/>
              <a:t>遠隔地の相手に対し、より自然な対話が実現できる</a:t>
            </a:r>
            <a:endParaRPr lang="en-US" altLang="ja-JP" smtClean="0"/>
          </a:p>
          <a:p>
            <a:r>
              <a:rPr lang="ja-JP" altLang="en-US" smtClean="0"/>
              <a:t>自分が操作するジェミノイドが触れられた時、あたかも自分が触れられたかのような感覚が発することがある　　このような感覚は身体感覚の転移といい、脳科学でも注目されている</a:t>
            </a:r>
            <a:endParaRPr lang="en-US" altLang="ja-JP" smtClean="0"/>
          </a:p>
          <a:p>
            <a:endParaRPr lang="ja-JP" altLang="en-US" smtClean="0"/>
          </a:p>
        </p:txBody>
      </p:sp>
    </p:spTree>
    <p:extLst>
      <p:ext uri="{BB962C8B-B14F-4D97-AF65-F5344CB8AC3E}">
        <p14:creationId xmlns:p14="http://schemas.microsoft.com/office/powerpoint/2010/main" xmlns="" val="30682490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457200" y="115888"/>
            <a:ext cx="8229600" cy="1143000"/>
          </a:xfrm>
          <a:solidFill>
            <a:srgbClr val="FFFF00"/>
          </a:solidFill>
          <a:ln w="57150">
            <a:solidFill>
              <a:schemeClr val="tx1">
                <a:lumMod val="95000"/>
                <a:lumOff val="5000"/>
              </a:schemeClr>
            </a:solidFill>
          </a:ln>
        </p:spPr>
        <p:txBody>
          <a:bodyPr/>
          <a:lstStyle/>
          <a:p>
            <a:pPr>
              <a:defRPr/>
            </a:pPr>
            <a:r>
              <a:rPr lang="ja-JP" altLang="en-US" dirty="0" smtClean="0"/>
              <a:t>身体感覚の転移</a:t>
            </a:r>
          </a:p>
        </p:txBody>
      </p:sp>
      <p:sp>
        <p:nvSpPr>
          <p:cNvPr id="12291" name="コンテンツ プレースホルダ 2"/>
          <p:cNvSpPr>
            <a:spLocks noGrp="1"/>
          </p:cNvSpPr>
          <p:nvPr>
            <p:ph idx="1"/>
          </p:nvPr>
        </p:nvSpPr>
        <p:spPr>
          <a:xfrm>
            <a:off x="0" y="1341438"/>
            <a:ext cx="9144000" cy="5400675"/>
          </a:xfrm>
        </p:spPr>
        <p:txBody>
          <a:bodyPr/>
          <a:lstStyle/>
          <a:p>
            <a:r>
              <a:rPr lang="ja-JP" altLang="en-US" sz="2800" smtClean="0"/>
              <a:t>遠隔操作型アンドロイドロボットを操作する際</a:t>
            </a:r>
            <a:r>
              <a:rPr lang="en-US" altLang="ja-JP" sz="2800" smtClean="0"/>
              <a:t>,</a:t>
            </a:r>
            <a:r>
              <a:rPr lang="ja-JP" altLang="en-US" sz="2800" smtClean="0"/>
              <a:t>触覚フィードバックがないにもかかわらず</a:t>
            </a:r>
            <a:r>
              <a:rPr lang="en-US" altLang="ja-JP" sz="2800" smtClean="0"/>
              <a:t>,</a:t>
            </a:r>
            <a:r>
              <a:rPr lang="ja-JP" altLang="en-US" sz="2800" smtClean="0"/>
              <a:t>ロボットの身体に触られると自分に触られたように感じることがある</a:t>
            </a:r>
            <a:r>
              <a:rPr lang="en-US" altLang="ja-JP" sz="2800" smtClean="0"/>
              <a:t>.</a:t>
            </a:r>
            <a:r>
              <a:rPr lang="ja-JP" altLang="en-US" sz="2800" smtClean="0"/>
              <a:t>類似の現象として</a:t>
            </a:r>
            <a:r>
              <a:rPr lang="en-US" altLang="ja-JP" sz="2800" smtClean="0"/>
              <a:t>,</a:t>
            </a:r>
            <a:r>
              <a:rPr lang="ja-JP" altLang="en-US" sz="2800" smtClean="0"/>
              <a:t>身体への触覚刺激に同期して身体以外への物体に触覚刺激を与えている様子を観察させると</a:t>
            </a:r>
            <a:r>
              <a:rPr lang="en-US" altLang="ja-JP" sz="2800" smtClean="0"/>
              <a:t>,</a:t>
            </a:r>
            <a:r>
              <a:rPr lang="ja-JP" altLang="en-US" sz="2800" smtClean="0"/>
              <a:t>身体感覚の転移が生ずる「</a:t>
            </a:r>
            <a:r>
              <a:rPr lang="en-US" altLang="ja-JP" sz="2800" smtClean="0"/>
              <a:t>Rubber Hand Illusion</a:t>
            </a:r>
            <a:r>
              <a:rPr lang="ja-JP" altLang="en-US" sz="2800" smtClean="0"/>
              <a:t>」が知られているが</a:t>
            </a:r>
            <a:r>
              <a:rPr lang="en-US" altLang="ja-JP" sz="2800" smtClean="0"/>
              <a:t>,</a:t>
            </a:r>
            <a:r>
              <a:rPr lang="ja-JP" altLang="en-US" sz="2800" smtClean="0"/>
              <a:t>触覚刺激を伴わない身体感覚の転移についての研究事例は少なく</a:t>
            </a:r>
            <a:r>
              <a:rPr lang="en-US" altLang="ja-JP" sz="2800" smtClean="0"/>
              <a:t>,</a:t>
            </a:r>
            <a:r>
              <a:rPr lang="ja-JP" altLang="en-US" sz="2800" smtClean="0"/>
              <a:t>特に対象物を遠隔操作する際の転移に関する報告はこれまでない</a:t>
            </a:r>
            <a:r>
              <a:rPr lang="en-US" altLang="ja-JP" sz="2800" smtClean="0"/>
              <a:t>.</a:t>
            </a:r>
            <a:r>
              <a:rPr lang="ja-JP" altLang="en-US" sz="2800" smtClean="0"/>
              <a:t> アンドロイドの遠隔操作時に身体感覚の転移が実際に生じているのかを検証した</a:t>
            </a:r>
            <a:r>
              <a:rPr lang="en-US" altLang="ja-JP" sz="2800" smtClean="0"/>
              <a:t>.</a:t>
            </a:r>
            <a:r>
              <a:rPr lang="ja-JP" altLang="en-US" sz="2800" smtClean="0"/>
              <a:t>その結果</a:t>
            </a:r>
            <a:r>
              <a:rPr lang="en-US" altLang="ja-JP" sz="2800" smtClean="0"/>
              <a:t>,</a:t>
            </a:r>
            <a:r>
              <a:rPr lang="ja-JP" altLang="en-US" sz="2800" smtClean="0"/>
              <a:t>アンドロイドと操作者の動きが同期した場合に</a:t>
            </a:r>
            <a:r>
              <a:rPr lang="en-US" altLang="ja-JP" sz="2800" smtClean="0"/>
              <a:t>,</a:t>
            </a:r>
            <a:r>
              <a:rPr lang="ja-JP" altLang="en-US" sz="2800" smtClean="0"/>
              <a:t>触覚刺激を与えなくても</a:t>
            </a:r>
            <a:r>
              <a:rPr lang="en-US" altLang="ja-JP" sz="2800" smtClean="0"/>
              <a:t>,</a:t>
            </a:r>
            <a:r>
              <a:rPr lang="ja-JP" altLang="en-US" sz="2800" smtClean="0"/>
              <a:t>身体感覚の転移が生ずることが分かった</a:t>
            </a:r>
            <a:r>
              <a:rPr lang="en-US" altLang="ja-JP" sz="2800" smtClean="0"/>
              <a:t>.</a:t>
            </a:r>
            <a:endParaRPr lang="ja-JP" altLang="en-US" sz="2800" smtClean="0"/>
          </a:p>
        </p:txBody>
      </p:sp>
    </p:spTree>
    <p:extLst>
      <p:ext uri="{BB962C8B-B14F-4D97-AF65-F5344CB8AC3E}">
        <p14:creationId xmlns:p14="http://schemas.microsoft.com/office/powerpoint/2010/main" xmlns="" val="4282056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defRPr/>
            </a:pPr>
            <a:r>
              <a:rPr lang="ja-JP" altLang="en-US" dirty="0" smtClean="0"/>
              <a:t>坂網猟師の感覚</a:t>
            </a:r>
            <a:endParaRPr lang="ja-JP" altLang="en-US" dirty="0"/>
          </a:p>
        </p:txBody>
      </p:sp>
      <p:sp>
        <p:nvSpPr>
          <p:cNvPr id="13315" name="コンテンツ プレースホルダ 2"/>
          <p:cNvSpPr>
            <a:spLocks noGrp="1"/>
          </p:cNvSpPr>
          <p:nvPr>
            <p:ph idx="1"/>
          </p:nvPr>
        </p:nvSpPr>
        <p:spPr>
          <a:xfrm>
            <a:off x="457200" y="1887538"/>
            <a:ext cx="8229600" cy="2405062"/>
          </a:xfrm>
        </p:spPr>
        <p:txBody>
          <a:bodyPr/>
          <a:lstStyle/>
          <a:p>
            <a:r>
              <a:rPr lang="ja-JP" altLang="en-US" smtClean="0"/>
              <a:t>坂網猟師は、手元を離れ上空に放り上げた坂網に、飛び立ってきた鴨が飛び込んできたとき、自分自身の手元でもそのぶるぶるとする感覚が伝わってくるといいます。</a:t>
            </a:r>
          </a:p>
        </p:txBody>
      </p:sp>
    </p:spTree>
    <p:extLst>
      <p:ext uri="{BB962C8B-B14F-4D97-AF65-F5344CB8AC3E}">
        <p14:creationId xmlns:p14="http://schemas.microsoft.com/office/powerpoint/2010/main" xmlns="" val="22582104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124744"/>
            <a:ext cx="9144000" cy="4608511"/>
          </a:xfrm>
          <a:solidFill>
            <a:schemeClr val="accent6">
              <a:lumMod val="40000"/>
              <a:lumOff val="60000"/>
            </a:schemeClr>
          </a:solidFill>
          <a:ln w="57150">
            <a:solidFill>
              <a:schemeClr val="tx1">
                <a:lumMod val="95000"/>
                <a:lumOff val="5000"/>
              </a:schemeClr>
            </a:solidFill>
          </a:ln>
        </p:spPr>
        <p:txBody>
          <a:bodyPr>
            <a:normAutofit/>
          </a:bodyPr>
          <a:lstStyle/>
          <a:p>
            <a:r>
              <a:rPr kumimoji="1" lang="ja-JP" altLang="en-US" sz="5400" dirty="0" smtClean="0"/>
              <a:t>交通（人流）と通信（情報流）</a:t>
            </a:r>
            <a:r>
              <a:rPr kumimoji="1" lang="en-US" altLang="ja-JP" sz="6000" dirty="0" smtClean="0"/>
              <a:t/>
            </a:r>
            <a:br>
              <a:rPr kumimoji="1" lang="en-US" altLang="ja-JP" sz="6000" dirty="0" smtClean="0"/>
            </a:br>
            <a:r>
              <a:rPr kumimoji="1" lang="en-US" altLang="ja-JP" sz="6000" dirty="0" smtClean="0"/>
              <a:t/>
            </a:r>
            <a:br>
              <a:rPr kumimoji="1" lang="en-US" altLang="ja-JP" sz="6000" dirty="0" smtClean="0"/>
            </a:br>
            <a:r>
              <a:rPr kumimoji="1" lang="ja-JP" altLang="en-US" dirty="0" smtClean="0"/>
              <a:t>～</a:t>
            </a:r>
            <a:r>
              <a:rPr lang="ja-JP" altLang="en-US" dirty="0" smtClean="0"/>
              <a:t>ヒトと情報のシンクロ化～</a:t>
            </a:r>
            <a:endParaRPr kumimoji="1" lang="ja-JP" altLang="en-US" dirty="0"/>
          </a:p>
        </p:txBody>
      </p:sp>
    </p:spTree>
    <p:extLst>
      <p:ext uri="{BB962C8B-B14F-4D97-AF65-F5344CB8AC3E}">
        <p14:creationId xmlns:p14="http://schemas.microsoft.com/office/powerpoint/2010/main" xmlns="" val="42575039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fontScale="90000"/>
          </a:bodyPr>
          <a:lstStyle/>
          <a:p>
            <a:r>
              <a:rPr kumimoji="1" lang="ja-JP" altLang="en-US" dirty="0" smtClean="0"/>
              <a:t>Ｃ</a:t>
            </a:r>
            <a:r>
              <a:rPr kumimoji="1" lang="en-US" altLang="ja-JP" dirty="0" smtClean="0"/>
              <a:t>.</a:t>
            </a:r>
            <a:r>
              <a:rPr kumimoji="1" lang="ja-JP" altLang="en-US" dirty="0" smtClean="0"/>
              <a:t>Ｓ</a:t>
            </a:r>
            <a:r>
              <a:rPr kumimoji="1" lang="en-US" altLang="ja-JP" dirty="0" smtClean="0"/>
              <a:t>.</a:t>
            </a:r>
            <a:r>
              <a:rPr kumimoji="1" lang="ja-JP" altLang="en-US" dirty="0" smtClean="0"/>
              <a:t>グリフィンの講義ノート</a:t>
            </a:r>
            <a:r>
              <a:rPr kumimoji="1" lang="en-US" altLang="ja-JP" dirty="0" smtClean="0"/>
              <a:t/>
            </a:r>
            <a:br>
              <a:rPr kumimoji="1" lang="en-US" altLang="ja-JP" dirty="0" smtClean="0"/>
            </a:br>
            <a:r>
              <a:rPr kumimoji="1" lang="ja-JP" altLang="en-US" dirty="0" smtClean="0"/>
              <a:t>東京</a:t>
            </a:r>
            <a:r>
              <a:rPr lang="ja-JP" altLang="en-US" dirty="0" smtClean="0"/>
              <a:t>帝国大学「交通論」</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Ｔｒａｎｓｐｏｒｔａｔｉｏｎと</a:t>
            </a:r>
            <a:r>
              <a:rPr kumimoji="1" lang="en-US" altLang="ja-JP" dirty="0" smtClean="0"/>
              <a:t>Communication</a:t>
            </a:r>
            <a:r>
              <a:rPr kumimoji="1" lang="ja-JP" altLang="en-US" dirty="0" smtClean="0"/>
              <a:t>は、もの、ひと、情報（</a:t>
            </a:r>
            <a:r>
              <a:rPr kumimoji="1" lang="en-US" altLang="ja-JP" dirty="0" smtClean="0"/>
              <a:t>Information</a:t>
            </a:r>
            <a:r>
              <a:rPr kumimoji="1" lang="ja-JP" altLang="en-US" dirty="0" smtClean="0"/>
              <a:t>）の「場所的変換（</a:t>
            </a:r>
            <a:r>
              <a:rPr kumimoji="1" lang="en-US" altLang="ja-JP" dirty="0" smtClean="0"/>
              <a:t>changing</a:t>
            </a:r>
            <a:r>
              <a:rPr kumimoji="1" lang="ja-JP" altLang="en-US" dirty="0" smtClean="0"/>
              <a:t>　</a:t>
            </a:r>
            <a:r>
              <a:rPr kumimoji="1" lang="en-US" altLang="ja-JP" dirty="0" smtClean="0"/>
              <a:t>the</a:t>
            </a:r>
            <a:r>
              <a:rPr kumimoji="1" lang="ja-JP" altLang="en-US" dirty="0" smtClean="0"/>
              <a:t>　</a:t>
            </a:r>
            <a:r>
              <a:rPr kumimoji="1" lang="en-US" altLang="ja-JP" dirty="0" smtClean="0"/>
              <a:t>place</a:t>
            </a:r>
            <a:r>
              <a:rPr kumimoji="1" lang="ja-JP" altLang="en-US" dirty="0" smtClean="0"/>
              <a:t>）」を目的と</a:t>
            </a:r>
            <a:r>
              <a:rPr lang="ja-JP" altLang="en-US" dirty="0" smtClean="0"/>
              <a:t>し、</a:t>
            </a:r>
            <a:r>
              <a:rPr lang="en-US" altLang="ja-JP" dirty="0" smtClean="0"/>
              <a:t>space-hindrances</a:t>
            </a:r>
            <a:r>
              <a:rPr lang="ja-JP" altLang="en-US" dirty="0" smtClean="0"/>
              <a:t>から生じる</a:t>
            </a:r>
            <a:r>
              <a:rPr lang="en-US" altLang="ja-JP" dirty="0" smtClean="0"/>
              <a:t>time-hindrances</a:t>
            </a:r>
            <a:r>
              <a:rPr lang="ja-JP" altLang="en-US" dirty="0" err="1" smtClean="0"/>
              <a:t>、</a:t>
            </a:r>
            <a:r>
              <a:rPr lang="ja-JP" altLang="en-US" dirty="0" smtClean="0"/>
              <a:t>費用等を克服することにあると定義づけられており、それまでの</a:t>
            </a:r>
            <a:r>
              <a:rPr lang="en-US" altLang="ja-JP" dirty="0" err="1" smtClean="0"/>
              <a:t>Transprotion</a:t>
            </a:r>
            <a:r>
              <a:rPr lang="ja-JP" altLang="en-US" dirty="0" smtClean="0"/>
              <a:t>は、流刑という意味で用いられていたことが紹介されている</a:t>
            </a:r>
            <a:endParaRPr lang="en-US" altLang="ja-JP" dirty="0" smtClean="0"/>
          </a:p>
          <a:p>
            <a:r>
              <a:rPr kumimoji="1" lang="ja-JP" altLang="en-US" dirty="0" smtClean="0"/>
              <a:t>（新世紀交通課題　㈱ぎょうせい　寺前秀一）</a:t>
            </a:r>
            <a:endParaRPr kumimoji="1" lang="ja-JP" altLang="en-US" dirty="0"/>
          </a:p>
        </p:txBody>
      </p:sp>
    </p:spTree>
    <p:extLst>
      <p:ext uri="{BB962C8B-B14F-4D97-AF65-F5344CB8AC3E}">
        <p14:creationId xmlns:p14="http://schemas.microsoft.com/office/powerpoint/2010/main" xmlns="" val="38059349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kumimoji="1" lang="ja-JP" altLang="en-US" dirty="0" smtClean="0"/>
              <a:t>ヒトの移動と情報の移動の分離</a:t>
            </a:r>
            <a:endParaRPr kumimoji="1" lang="ja-JP" altLang="en-US" dirty="0"/>
          </a:p>
        </p:txBody>
      </p:sp>
      <p:sp>
        <p:nvSpPr>
          <p:cNvPr id="3" name="コンテンツ プレースホルダ 2"/>
          <p:cNvSpPr>
            <a:spLocks noGrp="1"/>
          </p:cNvSpPr>
          <p:nvPr>
            <p:ph idx="1"/>
          </p:nvPr>
        </p:nvSpPr>
        <p:spPr/>
        <p:txBody>
          <a:bodyPr>
            <a:normAutofit fontScale="55000" lnSpcReduction="20000"/>
          </a:bodyPr>
          <a:lstStyle/>
          <a:p>
            <a:r>
              <a:rPr lang="ja-JP" altLang="en-US" dirty="0" smtClean="0"/>
              <a:t>交通、通信技術の発展は、ヒトの移動と情報の移動を分離させ、トランスポーテーション概念とコミュニケーション概念が分化することとなった。</a:t>
            </a:r>
          </a:p>
          <a:p>
            <a:r>
              <a:rPr lang="ja-JP" altLang="en-US" dirty="0" smtClean="0"/>
              <a:t>経験やノウハウ等情報所有者に「体化された情報」が前者であり、文書や映像等情報の所有者から「分離された情報」が後者である。しかし前者であっても暗黙知がデジタル情報化され、次第に多くの人に移転できるようになってきている。最後に残るものは生身の人の存在そのものということになり、ふれあいや表敬訪問等ということになる。ＩＴが普及してもフェース・ツー・フェースが退化せずむしろ増加する理由は、まさにこの点にある。通信の両端には必ず生身の人間がいて、リアルな関係を伴わないバーチャルのみの関係ではすまないということである。都市はフェース・ツー・フェースを提供する基盤として競争にさらされ、観光産業の行方も変化する。</a:t>
            </a:r>
          </a:p>
          <a:p>
            <a:r>
              <a:rPr lang="en-US" altLang="ja-JP" dirty="0" smtClean="0"/>
              <a:t>PC </a:t>
            </a:r>
            <a:r>
              <a:rPr lang="ja-JP" altLang="en-US" dirty="0" smtClean="0"/>
              <a:t>を常に持ち歩いて当然のように使用する「ウェアラブル・コンピューティング」や情報家電が普及した「スーパーインターネット」、時空自在とも表現される「ユビキタス </a:t>
            </a:r>
            <a:r>
              <a:rPr lang="en-US" altLang="ja-JP" dirty="0" smtClean="0"/>
              <a:t>(ubiquitous)</a:t>
            </a:r>
            <a:r>
              <a:rPr lang="ja-JP" altLang="en-US" dirty="0" smtClean="0"/>
              <a:t>」、いずれもヒトと情報をシンクロさせる概念である。ヒトと情報とのシンクロ化は、移動体の</a:t>
            </a:r>
            <a:r>
              <a:rPr lang="en-US" altLang="ja-JP" dirty="0" smtClean="0"/>
              <a:t>『</a:t>
            </a:r>
            <a:r>
              <a:rPr lang="ja-JP" altLang="en-US" dirty="0" smtClean="0"/>
              <a:t>個</a:t>
            </a:r>
            <a:r>
              <a:rPr lang="en-US" altLang="ja-JP" dirty="0" smtClean="0"/>
              <a:t>』</a:t>
            </a:r>
            <a:r>
              <a:rPr lang="ja-JP" altLang="en-US" dirty="0" smtClean="0"/>
              <a:t>の認識を深度化する力を秘めている。移動電話は自動車電話を超えて一気に携帯電話として普及した。結局、移動体の</a:t>
            </a:r>
            <a:r>
              <a:rPr lang="en-US" altLang="ja-JP" dirty="0" smtClean="0"/>
              <a:t>『</a:t>
            </a:r>
            <a:r>
              <a:rPr lang="ja-JP" altLang="en-US" dirty="0" smtClean="0"/>
              <a:t>個</a:t>
            </a:r>
            <a:r>
              <a:rPr lang="en-US" altLang="ja-JP" dirty="0" smtClean="0"/>
              <a:t>』</a:t>
            </a:r>
            <a:r>
              <a:rPr lang="ja-JP" altLang="en-US" dirty="0" smtClean="0"/>
              <a:t>の単位は車ではなくヒトなのである。その結果ヒトを中心に据えたユビキタスネットワークが喧伝されるようになったわけである。</a:t>
            </a:r>
            <a:endParaRPr kumimoji="1" lang="ja-JP" altLang="en-US" dirty="0"/>
          </a:p>
        </p:txBody>
      </p:sp>
    </p:spTree>
    <p:extLst>
      <p:ext uri="{BB962C8B-B14F-4D97-AF65-F5344CB8AC3E}">
        <p14:creationId xmlns:p14="http://schemas.microsoft.com/office/powerpoint/2010/main" xmlns="" val="22624920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normAutofit fontScale="90000"/>
          </a:bodyPr>
          <a:lstStyle/>
          <a:p>
            <a:r>
              <a:rPr lang="ja-JP" altLang="en-US" dirty="0" smtClean="0"/>
              <a:t>交通</a:t>
            </a:r>
            <a:r>
              <a:rPr lang="en-US" altLang="ja-JP" dirty="0" smtClean="0"/>
              <a:t>(transportation)</a:t>
            </a:r>
            <a:br>
              <a:rPr lang="en-US" altLang="ja-JP" dirty="0" smtClean="0"/>
            </a:br>
            <a:r>
              <a:rPr lang="ja-JP" altLang="en-US" dirty="0" smtClean="0"/>
              <a:t>通信</a:t>
            </a:r>
            <a:r>
              <a:rPr lang="en-US" altLang="ja-JP" dirty="0" smtClean="0"/>
              <a:t>(communication)</a:t>
            </a:r>
            <a:endParaRPr kumimoji="1" lang="ja-JP" altLang="en-US" dirty="0"/>
          </a:p>
        </p:txBody>
      </p:sp>
      <p:sp>
        <p:nvSpPr>
          <p:cNvPr id="4" name="Rectangle 3"/>
          <p:cNvSpPr txBox="1">
            <a:spLocks noChangeArrowheads="1"/>
          </p:cNvSpPr>
          <p:nvPr/>
        </p:nvSpPr>
        <p:spPr>
          <a:xfrm>
            <a:off x="323528" y="1752600"/>
            <a:ext cx="8820472"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1" lang="en-US" altLang="ja-JP" sz="1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1" lang="ja-JP" altLang="en-US" sz="4000" b="0" i="0" u="none" strike="noStrike" kern="1200" cap="none" spc="0" normalizeH="0" baseline="0" noProof="0" dirty="0" smtClean="0">
                <a:ln>
                  <a:noFill/>
                </a:ln>
                <a:solidFill>
                  <a:schemeClr val="tx1"/>
                </a:solidFill>
                <a:effectLst/>
                <a:uLnTx/>
                <a:uFillTx/>
                <a:latin typeface="+mn-lt"/>
                <a:ea typeface="+mn-ea"/>
                <a:cs typeface="+mn-cs"/>
              </a:rPr>
              <a:t>交通</a:t>
            </a:r>
            <a:r>
              <a:rPr kumimoji="1" lang="en-US" altLang="ja-JP" sz="4000" b="0" i="0" u="none" strike="noStrike" kern="1200" cap="none" spc="0" normalizeH="0" baseline="0" noProof="0" dirty="0" smtClean="0">
                <a:ln>
                  <a:noFill/>
                </a:ln>
                <a:solidFill>
                  <a:schemeClr val="tx1"/>
                </a:solidFill>
                <a:effectLst/>
                <a:uLnTx/>
                <a:uFillTx/>
                <a:latin typeface="+mn-lt"/>
                <a:ea typeface="+mn-ea"/>
                <a:cs typeface="+mn-cs"/>
              </a:rPr>
              <a:t>(transportation)</a:t>
            </a:r>
            <a:r>
              <a:rPr kumimoji="1" lang="ja-JP" altLang="en-US" sz="4000" b="0" i="0" u="none" strike="noStrike" kern="1200" cap="none" spc="0" normalizeH="0" baseline="0" noProof="0" dirty="0" smtClean="0">
                <a:ln>
                  <a:noFill/>
                </a:ln>
                <a:solidFill>
                  <a:schemeClr val="tx1"/>
                </a:solidFill>
                <a:effectLst/>
                <a:uLnTx/>
                <a:uFillTx/>
                <a:latin typeface="+mn-lt"/>
                <a:ea typeface="+mn-ea"/>
                <a:cs typeface="+mn-cs"/>
              </a:rPr>
              <a:t>は通信</a:t>
            </a:r>
            <a:r>
              <a:rPr kumimoji="1" lang="en-US" altLang="ja-JP" sz="4000" b="0" i="0" u="none" strike="noStrike" kern="1200" cap="none" spc="0" normalizeH="0" baseline="0" noProof="0" dirty="0" smtClean="0">
                <a:ln>
                  <a:noFill/>
                </a:ln>
                <a:solidFill>
                  <a:schemeClr val="tx1"/>
                </a:solidFill>
                <a:effectLst/>
                <a:uLnTx/>
                <a:uFillTx/>
                <a:latin typeface="+mn-lt"/>
                <a:ea typeface="+mn-ea"/>
                <a:cs typeface="+mn-cs"/>
              </a:rPr>
              <a:t>(communication)</a:t>
            </a:r>
            <a:r>
              <a:rPr kumimoji="1" lang="ja-JP" altLang="en-US" sz="4000" b="0" i="0" u="none" strike="noStrike" kern="1200" cap="none" spc="0" normalizeH="0" baseline="0" noProof="0" dirty="0" smtClean="0">
                <a:ln>
                  <a:noFill/>
                </a:ln>
                <a:solidFill>
                  <a:schemeClr val="tx1"/>
                </a:solidFill>
                <a:effectLst/>
                <a:uLnTx/>
                <a:uFillTx/>
                <a:latin typeface="+mn-lt"/>
                <a:ea typeface="+mn-ea"/>
                <a:cs typeface="+mn-cs"/>
              </a:rPr>
              <a:t>とともに「コミュニケーション」の一部であると考えられていた。</a:t>
            </a:r>
            <a:endParaRPr kumimoji="1" lang="en-US" altLang="ja-JP" sz="4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1" lang="ja-JP" altLang="en-US" sz="4000" b="0" i="0" u="none" strike="noStrike" kern="1200" cap="none" spc="0" normalizeH="0" baseline="0" noProof="0" dirty="0" smtClean="0">
                <a:ln>
                  <a:noFill/>
                </a:ln>
                <a:solidFill>
                  <a:schemeClr val="tx1"/>
                </a:solidFill>
                <a:effectLst/>
                <a:uLnTx/>
                <a:uFillTx/>
                <a:latin typeface="+mn-lt"/>
                <a:ea typeface="+mn-ea"/>
                <a:cs typeface="+mn-cs"/>
              </a:rPr>
              <a:t>人の移動の目的は究極、情報の体感であり、バーチャルもリアルも脳の中の処理段階では本質的には同じだとすると、人の移動の世界では、交通は通信に限りなく近づくことになる。</a:t>
            </a:r>
            <a:endParaRPr kumimoji="1" lang="en-US" altLang="ja-JP" sz="4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2783646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a:xfrm>
            <a:off x="457200" y="44450"/>
            <a:ext cx="8229600" cy="1143000"/>
          </a:xfrm>
          <a:solidFill>
            <a:srgbClr val="FFFFCC"/>
          </a:solidFill>
          <a:ln w="38100">
            <a:solidFill>
              <a:schemeClr val="tx1"/>
            </a:solidFill>
          </a:ln>
        </p:spPr>
        <p:txBody>
          <a:bodyPr/>
          <a:lstStyle/>
          <a:p>
            <a:r>
              <a:rPr lang="ja-JP" altLang="en-US" smtClean="0"/>
              <a:t>　人と情報のシンクロ化</a:t>
            </a:r>
          </a:p>
        </p:txBody>
      </p:sp>
      <p:sp>
        <p:nvSpPr>
          <p:cNvPr id="37891" name="コンテンツ プレースホルダ 2"/>
          <p:cNvSpPr>
            <a:spLocks noGrp="1"/>
          </p:cNvSpPr>
          <p:nvPr>
            <p:ph idx="1"/>
          </p:nvPr>
        </p:nvSpPr>
        <p:spPr>
          <a:xfrm>
            <a:off x="457200" y="1268413"/>
            <a:ext cx="8229600" cy="5329237"/>
          </a:xfrm>
        </p:spPr>
        <p:txBody>
          <a:bodyPr/>
          <a:lstStyle/>
          <a:p>
            <a:r>
              <a:rPr lang="ja-JP" altLang="en-US" smtClean="0"/>
              <a:t>　コミュニケーションは、元来交通と通信の両者を含む概念、交通、通信技術の発展は、ヒトの移動と情報の移動を分離させ、トランスポーテーションとコミュニケーションが分化</a:t>
            </a:r>
            <a:endParaRPr lang="en-US" altLang="ja-JP" smtClean="0"/>
          </a:p>
          <a:p>
            <a:r>
              <a:rPr lang="ja-JP" altLang="en-US" smtClean="0"/>
              <a:t>経験やノウハウ等情報所有者に「体化された情報」⇔文書や映像等情報の所有者から「分離された情報」</a:t>
            </a:r>
            <a:endParaRPr lang="en-US" altLang="ja-JP" smtClean="0"/>
          </a:p>
          <a:p>
            <a:r>
              <a:rPr lang="ja-JP" altLang="en-US" smtClean="0"/>
              <a:t>前者も暗黙知がデジタル情報化され多くの人に移転可能。最後に残るものは生身の人の存在→ふれあい、表敬訪問</a:t>
            </a:r>
          </a:p>
        </p:txBody>
      </p:sp>
    </p:spTree>
    <p:extLst>
      <p:ext uri="{BB962C8B-B14F-4D97-AF65-F5344CB8AC3E}">
        <p14:creationId xmlns:p14="http://schemas.microsoft.com/office/powerpoint/2010/main" xmlns="" val="22490824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130425"/>
            <a:ext cx="7772400" cy="2738438"/>
          </a:xfrm>
          <a:solidFill>
            <a:srgbClr val="FFFF00"/>
          </a:solidFill>
          <a:ln w="57150">
            <a:solidFill>
              <a:schemeClr val="tx1">
                <a:lumMod val="95000"/>
                <a:lumOff val="5000"/>
              </a:schemeClr>
            </a:solidFill>
          </a:ln>
        </p:spPr>
        <p:txBody>
          <a:bodyPr/>
          <a:lstStyle/>
          <a:p>
            <a:pPr>
              <a:defRPr/>
            </a:pPr>
            <a:r>
              <a:rPr lang="ja-JP" altLang="en-US" dirty="0" smtClean="0"/>
              <a:t>脳が意図した内容を別の脳に伝われば、その通信は成功</a:t>
            </a:r>
            <a:endParaRPr lang="ja-JP" altLang="en-US" dirty="0"/>
          </a:p>
        </p:txBody>
      </p:sp>
    </p:spTree>
    <p:extLst>
      <p:ext uri="{BB962C8B-B14F-4D97-AF65-F5344CB8AC3E}">
        <p14:creationId xmlns:p14="http://schemas.microsoft.com/office/powerpoint/2010/main" xmlns="" val="3335320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229600" cy="1143000"/>
          </a:xfrm>
          <a:ln>
            <a:solidFill>
              <a:schemeClr val="accent1"/>
            </a:solidFill>
          </a:ln>
        </p:spPr>
        <p:txBody>
          <a:bodyPr/>
          <a:lstStyle/>
          <a:p>
            <a:r>
              <a:rPr kumimoji="1" lang="ja-JP" altLang="en-US" dirty="0" smtClean="0"/>
              <a:t>観光資源の評価</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客観的基準はない（醜いあひるの子の定理）</a:t>
            </a:r>
            <a:endParaRPr kumimoji="1" lang="en-US" altLang="ja-JP" dirty="0" smtClean="0"/>
          </a:p>
          <a:p>
            <a:r>
              <a:rPr lang="ja-JP" altLang="en-US" dirty="0" smtClean="0"/>
              <a:t>価値基準の重みづけを行っている</a:t>
            </a:r>
            <a:endParaRPr lang="en-US" altLang="ja-JP" dirty="0" smtClean="0"/>
          </a:p>
          <a:p>
            <a:r>
              <a:rPr lang="ja-JP" altLang="en-US" dirty="0" smtClean="0"/>
              <a:t>観光地における観光客の頭の中の反応</a:t>
            </a:r>
            <a:endParaRPr lang="en-US" altLang="ja-JP" dirty="0" smtClean="0"/>
          </a:p>
          <a:p>
            <a:r>
              <a:rPr lang="ja-JP" altLang="en-US" dirty="0" smtClean="0"/>
              <a:t>アンケート調査の限界（良い、普通、悪い）</a:t>
            </a:r>
            <a:endParaRPr lang="en-US" altLang="ja-JP" dirty="0" smtClean="0"/>
          </a:p>
          <a:p>
            <a:r>
              <a:rPr kumimoji="1" lang="ja-JP" altLang="en-US" dirty="0" smtClean="0"/>
              <a:t>ダイレクトに反応を収集できないか</a:t>
            </a:r>
            <a:endParaRPr kumimoji="1" lang="en-US" altLang="ja-JP" dirty="0" smtClean="0"/>
          </a:p>
          <a:p>
            <a:r>
              <a:rPr kumimoji="1" lang="ja-JP" altLang="en-US" dirty="0" smtClean="0"/>
              <a:t>回答者の属性、移動情報収集は簡単</a:t>
            </a:r>
            <a:endParaRPr kumimoji="1" lang="ja-JP" alt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417638"/>
          </a:xfrm>
          <a:ln>
            <a:solidFill>
              <a:schemeClr val="accent1"/>
            </a:solidFill>
          </a:ln>
        </p:spPr>
        <p:txBody>
          <a:bodyPr>
            <a:normAutofit fontScale="90000"/>
          </a:bodyPr>
          <a:lstStyle/>
          <a:p>
            <a:r>
              <a:rPr lang="en-US" altLang="ja-JP" dirty="0">
                <a:hlinkClick r:id="rId3"/>
              </a:rPr>
              <a:t>http://</a:t>
            </a:r>
            <a:r>
              <a:rPr lang="en-US" altLang="ja-JP" dirty="0" smtClean="0">
                <a:hlinkClick r:id="rId3"/>
              </a:rPr>
              <a:t>matome.naver.jp/odai/2140927485153561501</a:t>
            </a:r>
            <a:endParaRPr kumimoji="1" lang="ja-JP" altLang="en-US" dirty="0"/>
          </a:p>
        </p:txBody>
      </p:sp>
      <p:sp>
        <p:nvSpPr>
          <p:cNvPr id="3" name="コンテンツ プレースホルダ 2"/>
          <p:cNvSpPr>
            <a:spLocks noGrp="1"/>
          </p:cNvSpPr>
          <p:nvPr>
            <p:ph idx="1"/>
          </p:nvPr>
        </p:nvSpPr>
        <p:spPr>
          <a:xfrm>
            <a:off x="457200" y="1600200"/>
            <a:ext cx="8229600" cy="5141168"/>
          </a:xfrm>
        </p:spPr>
        <p:txBody>
          <a:bodyPr>
            <a:normAutofit fontScale="85000" lnSpcReduction="10000"/>
          </a:bodyPr>
          <a:lstStyle/>
          <a:p>
            <a:pPr>
              <a:defRPr/>
            </a:pPr>
            <a:r>
              <a:rPr lang="ja-JP" altLang="en-US" dirty="0" smtClean="0"/>
              <a:t>インド南部の都市ティルヴァナンタプラムの被験者がスペイン語の「こんにちは（</a:t>
            </a:r>
            <a:r>
              <a:rPr lang="en-US" altLang="ja-JP" dirty="0" err="1" smtClean="0"/>
              <a:t>Hola</a:t>
            </a:r>
            <a:r>
              <a:rPr lang="ja-JP" altLang="en-US" dirty="0" smtClean="0"/>
              <a:t>）」やイタリア語の「こんにちわ」あるいは「さよなら（いずれも</a:t>
            </a:r>
            <a:r>
              <a:rPr lang="en-US" altLang="ja-JP" dirty="0" smtClean="0"/>
              <a:t>Ciao</a:t>
            </a:r>
            <a:r>
              <a:rPr lang="ja-JP" altLang="en-US" dirty="0" smtClean="0"/>
              <a:t>）」を思い浮かべると、その際の脳波が測定されて、符号化されたデータに変換された。</a:t>
            </a:r>
          </a:p>
          <a:p>
            <a:pPr>
              <a:defRPr/>
            </a:pPr>
            <a:r>
              <a:rPr lang="ja-JP" altLang="en-US" dirty="0" smtClean="0"/>
              <a:t>そのデータがインターネット経由でフランス北東部のストラスブールに送信されると、符号化されたデータが復元され、被験者の頭に取り付けられた電極から微弱な電流として刺激が与えられ、脳に直接送信されたという。</a:t>
            </a:r>
          </a:p>
          <a:p>
            <a:pPr>
              <a:defRPr/>
            </a:pPr>
            <a:r>
              <a:rPr lang="ja-JP" altLang="en-US" dirty="0" smtClean="0"/>
              <a:t>すると受信した被験者は、目に微弱な光を感じた。つまり、周辺視野で点滅する光を見たということらしい。挨拶の声が聞こえたという被験者もいたという。</a:t>
            </a:r>
            <a:endParaRPr lang="en-US" altLang="ja-JP" dirty="0" smtClean="0"/>
          </a:p>
        </p:txBody>
      </p:sp>
    </p:spTree>
    <p:extLst>
      <p:ext uri="{BB962C8B-B14F-4D97-AF65-F5344CB8AC3E}">
        <p14:creationId xmlns:p14="http://schemas.microsoft.com/office/powerpoint/2010/main" xmlns="" val="33411277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515813"/>
            <a:ext cx="8229600" cy="6009531"/>
          </a:xfrm>
        </p:spPr>
        <p:txBody>
          <a:bodyPr>
            <a:normAutofit fontScale="92500" lnSpcReduction="20000"/>
          </a:bodyPr>
          <a:lstStyle/>
          <a:p>
            <a:pPr>
              <a:defRPr/>
            </a:pPr>
            <a:r>
              <a:rPr lang="ja-JP" altLang="en-US" dirty="0" smtClean="0"/>
              <a:t>以上の様に、脳から脳へ何らかの情報が直接伝えられたことは確かなようだが、この分野ではまだ分からないことが多い。ただ、今回の実験方法が研究のためには有効であるという手応えを得られたようだ。</a:t>
            </a:r>
          </a:p>
          <a:p>
            <a:pPr>
              <a:defRPr/>
            </a:pPr>
            <a:r>
              <a:rPr lang="ja-JP" altLang="en-US" dirty="0" smtClean="0"/>
              <a:t>ルッフィーニ氏は今回の実験がまだ初期段階であると述べながらも、この研究が人々のコミュニケーション方法を劇的に変えるかもしれない、という期待をもっていると語っている。</a:t>
            </a:r>
          </a:p>
          <a:p>
            <a:pPr>
              <a:defRPr/>
            </a:pPr>
            <a:r>
              <a:rPr lang="ja-JP" altLang="en-US" dirty="0" smtClean="0"/>
              <a:t>同時に、この研究の進歩に合わせて、倫理上の議論も起きそうだ。脳に直接情報を伝達する技術は、マインドコントロールなどへの応用の可能性もあるからだ。</a:t>
            </a:r>
          </a:p>
          <a:p>
            <a:pPr>
              <a:defRPr/>
            </a:pPr>
            <a:r>
              <a:rPr lang="ja-JP" altLang="en-US" dirty="0" smtClean="0"/>
              <a:t>この研究が人類にとって明るい未来をもたらすのか、悪夢をもたらすのか、注目したいところだ。</a:t>
            </a:r>
          </a:p>
          <a:p>
            <a:pPr>
              <a:defRPr/>
            </a:pPr>
            <a:endParaRPr lang="ja-JP" altLang="en-US" dirty="0" smtClean="0"/>
          </a:p>
          <a:p>
            <a:pPr>
              <a:defRPr/>
            </a:pPr>
            <a:endParaRPr lang="ja-JP" altLang="en-US" dirty="0"/>
          </a:p>
        </p:txBody>
      </p:sp>
    </p:spTree>
    <p:extLst>
      <p:ext uri="{BB962C8B-B14F-4D97-AF65-F5344CB8AC3E}">
        <p14:creationId xmlns:p14="http://schemas.microsoft.com/office/powerpoint/2010/main" xmlns="" val="26234680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rgbClr val="FFFF00"/>
          </a:solidFill>
          <a:ln>
            <a:solidFill>
              <a:schemeClr val="tx1"/>
            </a:solidFill>
            <a:miter lim="800000"/>
            <a:headEnd/>
            <a:tailEnd/>
          </a:ln>
        </p:spPr>
        <p:txBody>
          <a:bodyPr/>
          <a:lstStyle/>
          <a:p>
            <a:pPr eaLnBrk="1" hangingPunct="1"/>
            <a:r>
              <a:rPr lang="ja-JP" altLang="en-US" smtClean="0"/>
              <a:t>言語間の壁を取り払う</a:t>
            </a:r>
          </a:p>
        </p:txBody>
      </p:sp>
      <p:sp>
        <p:nvSpPr>
          <p:cNvPr id="13315" name="Rectangle 3"/>
          <p:cNvSpPr>
            <a:spLocks noGrp="1" noChangeArrowheads="1"/>
          </p:cNvSpPr>
          <p:nvPr>
            <p:ph type="body" idx="1"/>
          </p:nvPr>
        </p:nvSpPr>
        <p:spPr/>
        <p:txBody>
          <a:bodyPr>
            <a:normAutofit lnSpcReduction="10000"/>
          </a:bodyPr>
          <a:lstStyle/>
          <a:p>
            <a:pPr eaLnBrk="1" hangingPunct="1"/>
            <a:r>
              <a:rPr lang="ja-JP" altLang="en-US" smtClean="0"/>
              <a:t>「世界中の情報を組織化する」と言えば当然「言語間の壁を取り払う」ための技術、つまり自動翻訳技術の開発も、グーグルの最重要開発課題として視野に入っている。</a:t>
            </a:r>
            <a:r>
              <a:rPr lang="ja-JP" altLang="en-US" smtClean="0">
                <a:solidFill>
                  <a:srgbClr val="FF0000"/>
                </a:solidFill>
              </a:rPr>
              <a:t>グーグルのビジョンには「</a:t>
            </a:r>
            <a:r>
              <a:rPr lang="ja-JP" altLang="en-US" sz="3600" smtClean="0">
                <a:solidFill>
                  <a:srgbClr val="FF0000"/>
                </a:solidFill>
              </a:rPr>
              <a:t>言語を意識せずにインターネットを使えるようにする」というゴールが明記</a:t>
            </a:r>
            <a:r>
              <a:rPr lang="ja-JP" altLang="en-US" sz="3600" smtClean="0"/>
              <a:t>され</a:t>
            </a:r>
            <a:r>
              <a:rPr lang="ja-JP" altLang="en-US" smtClean="0"/>
              <a:t>ており、人工知能分野や自動翻訳技術分野の専門家を多数集めて研究開発に邁進している。</a:t>
            </a:r>
          </a:p>
        </p:txBody>
      </p:sp>
    </p:spTree>
    <p:extLst>
      <p:ext uri="{BB962C8B-B14F-4D97-AF65-F5344CB8AC3E}">
        <p14:creationId xmlns:p14="http://schemas.microsoft.com/office/powerpoint/2010/main" xmlns="" val="34781395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コンテンツ プレースホルダ 2"/>
          <p:cNvSpPr>
            <a:spLocks noGrp="1"/>
          </p:cNvSpPr>
          <p:nvPr>
            <p:ph idx="1"/>
          </p:nvPr>
        </p:nvSpPr>
        <p:spPr>
          <a:xfrm>
            <a:off x="179512" y="116632"/>
            <a:ext cx="8856984" cy="7416824"/>
          </a:xfrm>
        </p:spPr>
        <p:txBody>
          <a:bodyPr/>
          <a:lstStyle/>
          <a:p>
            <a:pPr>
              <a:defRPr/>
            </a:pPr>
            <a:r>
              <a:rPr lang="ja-JP" altLang="ja-JP" dirty="0" smtClean="0"/>
              <a:t>個人の欲する選択は、高い快楽の達成と一致しない</a:t>
            </a:r>
          </a:p>
          <a:p>
            <a:pPr>
              <a:defRPr/>
            </a:pPr>
            <a:r>
              <a:rPr lang="ja-JP" altLang="ja-JP" dirty="0" smtClean="0">
                <a:solidFill>
                  <a:srgbClr val="FF0000"/>
                </a:solidFill>
              </a:rPr>
              <a:t>選択</a:t>
            </a:r>
            <a:r>
              <a:rPr lang="ja-JP" altLang="ja-JP" dirty="0" smtClean="0"/>
              <a:t>と</a:t>
            </a:r>
            <a:r>
              <a:rPr lang="ja-JP" altLang="ja-JP" dirty="0" smtClean="0">
                <a:solidFill>
                  <a:srgbClr val="FF0000"/>
                </a:solidFill>
              </a:rPr>
              <a:t>快楽</a:t>
            </a:r>
            <a:r>
              <a:rPr lang="ja-JP" altLang="ja-JP" dirty="0" smtClean="0"/>
              <a:t>は関連する</a:t>
            </a:r>
            <a:r>
              <a:rPr lang="ja-JP" altLang="ja-JP" dirty="0" smtClean="0">
                <a:solidFill>
                  <a:srgbClr val="FF0000"/>
                </a:solidFill>
              </a:rPr>
              <a:t>脳の部位が異なる</a:t>
            </a:r>
            <a:r>
              <a:rPr lang="ja-JP" altLang="ja-JP" dirty="0" smtClean="0"/>
              <a:t>ため、区別して取り扱う必要がある</a:t>
            </a:r>
          </a:p>
          <a:p>
            <a:pPr>
              <a:defRPr/>
            </a:pPr>
            <a:r>
              <a:rPr lang="ja-JP" altLang="ja-JP" dirty="0" smtClean="0"/>
              <a:t>いずれ神経科学の発展で快楽を脳から直接測定できるようになれば、個人の選択を快楽の代用物として経済厚生に使う必要はなくなるので、主流派経済学のような「選択の自由のための学問」は不必要だと主張する</a:t>
            </a:r>
            <a:endParaRPr lang="en-US" altLang="ja-JP" dirty="0" smtClean="0"/>
          </a:p>
          <a:p>
            <a:pPr marL="0" indent="0">
              <a:buFontTx/>
              <a:buNone/>
              <a:defRPr/>
            </a:pPr>
            <a:r>
              <a:rPr lang="ja-JP" altLang="en-US" dirty="0" smtClean="0"/>
              <a:t>➡観光行動論は神経経済学に収斂される？</a:t>
            </a:r>
          </a:p>
        </p:txBody>
      </p:sp>
    </p:spTree>
    <p:extLst>
      <p:ext uri="{BB962C8B-B14F-4D97-AF65-F5344CB8AC3E}">
        <p14:creationId xmlns:p14="http://schemas.microsoft.com/office/powerpoint/2010/main" xmlns="" val="37629323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457200" y="274638"/>
            <a:ext cx="8229600" cy="1498600"/>
          </a:xfrm>
          <a:solidFill>
            <a:srgbClr val="FFFF00"/>
          </a:solidFill>
          <a:ln w="57150">
            <a:solidFill>
              <a:schemeClr val="tx1"/>
            </a:solidFill>
          </a:ln>
        </p:spPr>
        <p:txBody>
          <a:bodyPr/>
          <a:lstStyle/>
          <a:p>
            <a:r>
              <a:rPr lang="ja-JP" altLang="ja-JP" b="1" smtClean="0"/>
              <a:t>「伝統的経済学」対「神経経済学」</a:t>
            </a:r>
            <a:r>
              <a:rPr lang="en-US" altLang="ja-JP" b="1" smtClean="0"/>
              <a:t/>
            </a:r>
            <a:br>
              <a:rPr lang="en-US" altLang="ja-JP" b="1" smtClean="0"/>
            </a:br>
            <a:r>
              <a:rPr lang="ja-JP" altLang="ja-JP" smtClean="0"/>
              <a:t>（松島斉　東京大学教授）</a:t>
            </a:r>
            <a:endParaRPr lang="ja-JP" altLang="en-US" smtClean="0"/>
          </a:p>
        </p:txBody>
      </p:sp>
      <p:sp>
        <p:nvSpPr>
          <p:cNvPr id="15363" name="コンテンツ プレースホルダ 2"/>
          <p:cNvSpPr>
            <a:spLocks noGrp="1"/>
          </p:cNvSpPr>
          <p:nvPr>
            <p:ph idx="1"/>
          </p:nvPr>
        </p:nvSpPr>
        <p:spPr>
          <a:xfrm>
            <a:off x="457200" y="1916113"/>
            <a:ext cx="8578850" cy="4608512"/>
          </a:xfrm>
        </p:spPr>
        <p:txBody>
          <a:bodyPr/>
          <a:lstStyle/>
          <a:p>
            <a:pPr marL="0" indent="0">
              <a:buFontTx/>
              <a:buNone/>
            </a:pPr>
            <a:r>
              <a:rPr lang="ja-JP" altLang="en-US" smtClean="0"/>
              <a:t>（神経経済学）</a:t>
            </a:r>
            <a:endParaRPr lang="en-US" altLang="ja-JP" smtClean="0"/>
          </a:p>
          <a:p>
            <a:pPr marL="0" indent="0">
              <a:buFontTx/>
              <a:buNone/>
            </a:pPr>
            <a:r>
              <a:rPr lang="ja-JP" altLang="en-US" smtClean="0"/>
              <a:t>　</a:t>
            </a:r>
            <a:r>
              <a:rPr lang="ja-JP" altLang="ja-JP" smtClean="0"/>
              <a:t>機能的磁気共鳴画像装置（</a:t>
            </a:r>
            <a:r>
              <a:rPr lang="en-US" altLang="ja-JP" smtClean="0"/>
              <a:t>fMRI</a:t>
            </a:r>
            <a:r>
              <a:rPr lang="ja-JP" altLang="ja-JP" smtClean="0"/>
              <a:t>）</a:t>
            </a:r>
            <a:r>
              <a:rPr lang="ja-JP" altLang="en-US" smtClean="0"/>
              <a:t>等</a:t>
            </a:r>
            <a:r>
              <a:rPr lang="ja-JP" altLang="ja-JP" smtClean="0"/>
              <a:t>を</a:t>
            </a:r>
            <a:r>
              <a:rPr lang="ja-JP" altLang="en-US" smtClean="0"/>
              <a:t>使用し、</a:t>
            </a:r>
            <a:r>
              <a:rPr lang="ja-JP" altLang="ja-JP" smtClean="0"/>
              <a:t>科学神経的手法で個人の経済活動での心理的・生理的プロセスを解明</a:t>
            </a:r>
            <a:r>
              <a:rPr lang="ja-JP" altLang="en-US" smtClean="0"/>
              <a:t>　</a:t>
            </a:r>
            <a:endParaRPr lang="en-US" altLang="ja-JP" smtClean="0"/>
          </a:p>
          <a:p>
            <a:pPr marL="0" indent="0">
              <a:buFontTx/>
              <a:buNone/>
            </a:pPr>
            <a:r>
              <a:rPr lang="ja-JP" altLang="en-US" smtClean="0">
                <a:solidFill>
                  <a:srgbClr val="FF0000"/>
                </a:solidFill>
              </a:rPr>
              <a:t>　　</a:t>
            </a:r>
            <a:r>
              <a:rPr lang="ja-JP" altLang="ja-JP" smtClean="0">
                <a:solidFill>
                  <a:srgbClr val="FF0000"/>
                </a:solidFill>
              </a:rPr>
              <a:t>快楽という抽象概念を評価基準</a:t>
            </a:r>
            <a:r>
              <a:rPr lang="ja-JP" altLang="ja-JP" smtClean="0"/>
              <a:t>にしようとする　</a:t>
            </a:r>
          </a:p>
          <a:p>
            <a:pPr marL="0" indent="0">
              <a:buFontTx/>
              <a:buNone/>
            </a:pPr>
            <a:r>
              <a:rPr lang="ja-JP" altLang="en-US" smtClean="0"/>
              <a:t>（</a:t>
            </a:r>
            <a:r>
              <a:rPr lang="ja-JP" altLang="ja-JP" smtClean="0"/>
              <a:t>伝統的経済学</a:t>
            </a:r>
            <a:r>
              <a:rPr lang="ja-JP" altLang="en-US" smtClean="0"/>
              <a:t>）</a:t>
            </a:r>
            <a:r>
              <a:rPr lang="ja-JP" altLang="ja-JP" smtClean="0"/>
              <a:t>　</a:t>
            </a:r>
            <a:endParaRPr lang="en-US" altLang="ja-JP" smtClean="0"/>
          </a:p>
          <a:p>
            <a:pPr marL="0" indent="0">
              <a:buFontTx/>
              <a:buNone/>
            </a:pPr>
            <a:r>
              <a:rPr lang="ja-JP" altLang="en-US" smtClean="0"/>
              <a:t>　</a:t>
            </a:r>
            <a:r>
              <a:rPr lang="ja-JP" altLang="ja-JP" smtClean="0"/>
              <a:t>経済活動における</a:t>
            </a:r>
            <a:r>
              <a:rPr lang="ja-JP" altLang="ja-JP" smtClean="0">
                <a:solidFill>
                  <a:srgbClr val="FF0000"/>
                </a:solidFill>
              </a:rPr>
              <a:t>選択パターンを解明</a:t>
            </a:r>
            <a:r>
              <a:rPr lang="ja-JP" altLang="ja-JP" smtClean="0"/>
              <a:t>する学問</a:t>
            </a:r>
          </a:p>
        </p:txBody>
      </p:sp>
    </p:spTree>
    <p:extLst>
      <p:ext uri="{BB962C8B-B14F-4D97-AF65-F5344CB8AC3E}">
        <p14:creationId xmlns:p14="http://schemas.microsoft.com/office/powerpoint/2010/main" xmlns="" val="3341510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コンテンツ プレースホルダ 2"/>
          <p:cNvSpPr>
            <a:spLocks noGrp="1"/>
          </p:cNvSpPr>
          <p:nvPr>
            <p:ph idx="1"/>
          </p:nvPr>
        </p:nvSpPr>
        <p:spPr>
          <a:xfrm>
            <a:off x="457200" y="188913"/>
            <a:ext cx="8435975" cy="6335712"/>
          </a:xfrm>
        </p:spPr>
        <p:txBody>
          <a:bodyPr>
            <a:normAutofit lnSpcReduction="10000"/>
          </a:bodyPr>
          <a:lstStyle/>
          <a:p>
            <a:r>
              <a:rPr lang="ja-JP" altLang="ja-JP" smtClean="0"/>
              <a:t>主流派経済学でいう個人の選択の自由は、一方で他人の利害と衝突する危険をはらむ。そこで各人の</a:t>
            </a:r>
            <a:r>
              <a:rPr lang="ja-JP" altLang="ja-JP" smtClean="0">
                <a:solidFill>
                  <a:srgbClr val="FF0000"/>
                </a:solidFill>
              </a:rPr>
              <a:t>選択の範囲を制度で規定</a:t>
            </a:r>
            <a:r>
              <a:rPr lang="ja-JP" altLang="ja-JP" smtClean="0"/>
              <a:t>する必要が出てくる。つまり主流派経済学では制度という概念が極めて重要で、高い厚生経済を実現する</a:t>
            </a:r>
            <a:r>
              <a:rPr lang="ja-JP" altLang="ja-JP" smtClean="0">
                <a:solidFill>
                  <a:srgbClr val="FF0000"/>
                </a:solidFill>
              </a:rPr>
              <a:t>政策提言は制度設計</a:t>
            </a:r>
            <a:r>
              <a:rPr lang="ja-JP" altLang="ja-JP" smtClean="0"/>
              <a:t>としてなされる。</a:t>
            </a:r>
          </a:p>
          <a:p>
            <a:r>
              <a:rPr lang="ja-JP" altLang="ja-JP" smtClean="0"/>
              <a:t>神経経済学は選択の自由を考慮しないので、制度設計の理念も排除し個人の心理的・生理的プロセスの中に直接的問題解決の所在を求める。このため神経経済学の政策提言は、能のデータから快楽の指標を割り出し、適切な快楽水準を達成する選択をするように、いわば「</a:t>
            </a:r>
            <a:r>
              <a:rPr lang="ja-JP" altLang="ja-JP" smtClean="0">
                <a:solidFill>
                  <a:srgbClr val="FF0000"/>
                </a:solidFill>
              </a:rPr>
              <a:t>セラピスト</a:t>
            </a:r>
            <a:r>
              <a:rPr lang="ja-JP" altLang="ja-JP" smtClean="0"/>
              <a:t>」として本人を説得する形をとる。</a:t>
            </a:r>
          </a:p>
          <a:p>
            <a:endParaRPr lang="ja-JP" altLang="en-US" smtClean="0"/>
          </a:p>
          <a:p>
            <a:endParaRPr lang="ja-JP" altLang="en-US" smtClean="0"/>
          </a:p>
        </p:txBody>
      </p:sp>
    </p:spTree>
    <p:extLst>
      <p:ext uri="{BB962C8B-B14F-4D97-AF65-F5344CB8AC3E}">
        <p14:creationId xmlns:p14="http://schemas.microsoft.com/office/powerpoint/2010/main" xmlns="" val="11901665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85000" lnSpcReduction="20000"/>
          </a:bodyPr>
          <a:lstStyle/>
          <a:p>
            <a:r>
              <a:rPr lang="ja-JP" altLang="en-US" dirty="0" smtClean="0"/>
              <a:t>シナプスをつなげるときにタンパク質が使われるんですが、青の光に反応するタンパク質や、オレンジの光に反応するタンパク質っていうのがすでに開発されています。 それを神経の中枢に入れて、</a:t>
            </a:r>
            <a:r>
              <a:rPr lang="en-US" altLang="ja-JP" dirty="0" smtClean="0"/>
              <a:t>LED</a:t>
            </a:r>
            <a:r>
              <a:rPr lang="ja-JP" altLang="en-US" dirty="0" smtClean="0"/>
              <a:t>の光も脳内にファイバーなどで入れる。すると、たとえば、オレンジの光が入るとマウスが暴れだし、青色の光が入ると眠る、といったことができるんです。 人間に対してマウスと同じことをやったらまずいですが、でも医療への応用は、真剣に考えられています。たとえば、生まれつき行動に支障をきたしている患者さんやアルツハイマーの患者さんなどの治療に使えるんじゃないかと、医学部の先生たちが熱心に研究されていますね。 </a:t>
            </a:r>
            <a:br>
              <a:rPr lang="ja-JP" altLang="en-US" dirty="0" smtClean="0"/>
            </a:br>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6190</TotalTime>
  <Words>6859</Words>
  <Application>Microsoft Office PowerPoint</Application>
  <PresentationFormat>画面に合わせる (4:3)</PresentationFormat>
  <Paragraphs>413</Paragraphs>
  <Slides>96</Slides>
  <Notes>96</Notes>
  <HiddenSlides>1</HiddenSlides>
  <MMClips>0</MMClips>
  <ScaleCrop>false</ScaleCrop>
  <HeadingPairs>
    <vt:vector size="4" baseType="variant">
      <vt:variant>
        <vt:lpstr>テーマ</vt:lpstr>
      </vt:variant>
      <vt:variant>
        <vt:i4>1</vt:i4>
      </vt:variant>
      <vt:variant>
        <vt:lpstr>スライド タイトル</vt:lpstr>
      </vt:variant>
      <vt:variant>
        <vt:i4>96</vt:i4>
      </vt:variant>
    </vt:vector>
  </HeadingPairs>
  <TitlesOfParts>
    <vt:vector size="97" baseType="lpstr">
      <vt:lpstr>Office テーマ</vt:lpstr>
      <vt:lpstr>ウェアラブルによる人流ビックデータ収集の可能性</vt:lpstr>
      <vt:lpstr>スライド 2</vt:lpstr>
      <vt:lpstr>人流の位置情報収集</vt:lpstr>
      <vt:lpstr>スライド 4</vt:lpstr>
      <vt:lpstr>旅客流動調査</vt:lpstr>
      <vt:lpstr>スライド 6</vt:lpstr>
      <vt:lpstr>(報告)人の交通行動を対象としたPHS交通調査システムの開発 執筆者：有村幹治、高野精久 運輸政策研究機構 Vol.5　No.018 2002 Autumn</vt:lpstr>
      <vt:lpstr>観光歩行行動における3 次元可視化</vt:lpstr>
      <vt:lpstr>観光資源の評価</vt:lpstr>
      <vt:lpstr>人流概念の提唱</vt:lpstr>
      <vt:lpstr>「人流資源」評価調査</vt:lpstr>
      <vt:lpstr>観光地の魅力度評価 －魅力ある国内観光地の整備に向けて－ （財）運輸政策研究機構運輸政策研究所主任研究員</vt:lpstr>
      <vt:lpstr>地理学評論 48-10 694～711 1975 多次元解析による観光資源の評価 溝尾良隆・市原洋右・渡辺貴介・毛塚宏</vt:lpstr>
      <vt:lpstr>TripAdvisor 上のクチコミに見る 外国人観光客の観光資源評価の着眼点 倉田陽平 首都大学東京大学院都市環境科学研究科観光科学域</vt:lpstr>
      <vt:lpstr>評価の客観的調査の検討</vt:lpstr>
      <vt:lpstr>人流情報と位置情報</vt:lpstr>
      <vt:lpstr>統合データ（移動、属性、感情）</vt:lpstr>
      <vt:lpstr>スライド 18</vt:lpstr>
      <vt:lpstr>ウェアラブルコンピューティングを活用した新たな人流データの収集</vt:lpstr>
      <vt:lpstr>ウェアラブル・デバイス</vt:lpstr>
      <vt:lpstr>脳波信号から感性を分析、興味度やリラックス度を「見える化」</vt:lpstr>
      <vt:lpstr>感性アナライザプラスカム</vt:lpstr>
      <vt:lpstr>着るだけで生体情報の連続計測を可能とする機能素材“hitoe”の開発及び実用化について</vt:lpstr>
      <vt:lpstr>スライド 24</vt:lpstr>
      <vt:lpstr>スライド 25</vt:lpstr>
      <vt:lpstr>開発した生体情報計測用ウェアの特徴</vt:lpstr>
      <vt:lpstr>手首をかざせば支払い完了？決済機能が搭載されたウェアラブルバンドが登場</vt:lpstr>
      <vt:lpstr>JINS MEME（ミーム）</vt:lpstr>
      <vt:lpstr>調査概要（案）</vt:lpstr>
      <vt:lpstr>Google</vt:lpstr>
      <vt:lpstr>『データの見えざる手』　矢野和男</vt:lpstr>
      <vt:lpstr>スライド 32</vt:lpstr>
      <vt:lpstr>閑話休題</vt:lpstr>
      <vt:lpstr>感情、意識、脳</vt:lpstr>
      <vt:lpstr>感情、意識</vt:lpstr>
      <vt:lpstr>①③『赤を見る―感覚の進化と意識の存在理由』</vt:lpstr>
      <vt:lpstr>スライド 37</vt:lpstr>
      <vt:lpstr>盲視(blindsight)</vt:lpstr>
      <vt:lpstr>経験があって初めて経験をする主体が存在しうる</vt:lpstr>
      <vt:lpstr>ハンフリーはアメーバのような原生生物が自分の内と外を区別する際の、外部刺激に対応した内部の身悶えに感覚の起源を見出す。ハンフリーはこの身悶えという表現行為に感覚のはじまりを見出し、次のような図とともに感覚の進化を説明する。</vt:lpstr>
      <vt:lpstr>映像記憶の喪失と言語の獲得</vt:lpstr>
      <vt:lpstr>スライド 42</vt:lpstr>
      <vt:lpstr>①「脳をめぐる冒険」における記述</vt:lpstr>
      <vt:lpstr>②④『意識をめぐる冒険』 クリストフ・コッホ　 アレン脳科学研究所所長</vt:lpstr>
      <vt:lpstr>スライド 45</vt:lpstr>
      <vt:lpstr>③臨死体験は「脳内現象」である</vt:lpstr>
      <vt:lpstr>明晰夢</vt:lpstr>
      <vt:lpstr>②意識の数式化</vt:lpstr>
      <vt:lpstr>②複雑化・意識下の法則</vt:lpstr>
      <vt:lpstr>④脳とつながる「バイオニック義手」手術が成功 http://wired.jp/2015/04/03/bionic-reconstruction/</vt:lpstr>
      <vt:lpstr>③脳内で二つの記憶合成に成功 　富山大、マウスで実験 http://www.47news.jp/CN/201504/CN2015040201001837.html</vt:lpstr>
      <vt:lpstr>③東大、「第六感」つくれた　磁気使いラットが方角判別</vt:lpstr>
      <vt:lpstr>③カブト虫をサイボーグ化手術で遠隔操縦 高精度な旋回制御に成功 </vt:lpstr>
      <vt:lpstr>スライド 54</vt:lpstr>
      <vt:lpstr>⑤カントルコーディング仮説</vt:lpstr>
      <vt:lpstr>⑤オプトジェネティクス</vt:lpstr>
      <vt:lpstr>⑤オプトジェネティクス</vt:lpstr>
      <vt:lpstr>⑤巨額が投資され、「脳の透明化」が進む神経科学 2014/12/02, MIT Technology Review</vt:lpstr>
      <vt:lpstr>スライド 59</vt:lpstr>
      <vt:lpstr>⑤脳のすべての接続状態をマッピング</vt:lpstr>
      <vt:lpstr>⑥ホモロジ― (homology)</vt:lpstr>
      <vt:lpstr>⑥類似文書検出照合ソフト</vt:lpstr>
      <vt:lpstr>⑧ノーベル賞学者エーデルマン 「神経細胞群選択説（ＴＮＧＳ）＝神経ダーウィニズム」1987年提唱 「ダイナミック・コア」仮説1998年提唱</vt:lpstr>
      <vt:lpstr>⑧神経細胞群選択説＝TNGS（Theory of Neuronal Group Selection）</vt:lpstr>
      <vt:lpstr>⑧神経ダーウィニズム</vt:lpstr>
      <vt:lpstr>⑧集団的思考</vt:lpstr>
      <vt:lpstr>原意識</vt:lpstr>
      <vt:lpstr>⑧「ダイナミック・コア」説</vt:lpstr>
      <vt:lpstr>スライド 69</vt:lpstr>
      <vt:lpstr>スライド 70</vt:lpstr>
      <vt:lpstr>スライド 71</vt:lpstr>
      <vt:lpstr>スライド 72</vt:lpstr>
      <vt:lpstr>クオリアはなぜ主観的か</vt:lpstr>
      <vt:lpstr>⑨石川幹人『人間とはどういう生物か』</vt:lpstr>
      <vt:lpstr>スライド 75</vt:lpstr>
      <vt:lpstr>メディアの進化と観光  ～「行く気」から「行った気」に～</vt:lpstr>
      <vt:lpstr>網膜に映像を直接投影して映画やゲームが楽しめるヘッドホン「Glyph」</vt:lpstr>
      <vt:lpstr>http://gigazine.net/news/20140202-glyph-mobile-theater/</vt:lpstr>
      <vt:lpstr>スライド 79</vt:lpstr>
      <vt:lpstr>「ぬいぐるみ旅行代理」秘かな人気</vt:lpstr>
      <vt:lpstr>ジェミノイドと身体感覚の転移</vt:lpstr>
      <vt:lpstr>身体感覚の転移</vt:lpstr>
      <vt:lpstr>坂網猟師の感覚</vt:lpstr>
      <vt:lpstr>交通（人流）と通信（情報流）  ～ヒトと情報のシンクロ化～</vt:lpstr>
      <vt:lpstr>Ｃ.Ｓ.グリフィンの講義ノート 東京帝国大学「交通論」</vt:lpstr>
      <vt:lpstr>ヒトの移動と情報の移動の分離</vt:lpstr>
      <vt:lpstr>交通(transportation) 通信(communication)</vt:lpstr>
      <vt:lpstr>　人と情報のシンクロ化</vt:lpstr>
      <vt:lpstr>脳が意図した内容を別の脳に伝われば、その通信は成功</vt:lpstr>
      <vt:lpstr>http://matome.naver.jp/odai/2140927485153561501</vt:lpstr>
      <vt:lpstr>スライド 91</vt:lpstr>
      <vt:lpstr>言語間の壁を取り払う</vt:lpstr>
      <vt:lpstr>スライド 93</vt:lpstr>
      <vt:lpstr>「伝統的経済学」対「神経経済学」 （松島斉　東京大学教授）</vt:lpstr>
      <vt:lpstr>スライド 95</vt:lpstr>
      <vt:lpstr>スライド 96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ウェアラブルによる人流ビックデータ収集の可能性</dc:title>
  <dc:creator>owner</dc:creator>
  <cp:lastModifiedBy>owner</cp:lastModifiedBy>
  <cp:revision>75</cp:revision>
  <dcterms:created xsi:type="dcterms:W3CDTF">2015-03-24T02:19:34Z</dcterms:created>
  <dcterms:modified xsi:type="dcterms:W3CDTF">2015-06-28T22:24:01Z</dcterms:modified>
</cp:coreProperties>
</file>