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8CA4C6-D4EC-431B-BEF2-D18478956066}" type="datetimeFigureOut">
              <a:rPr kumimoji="1" lang="ja-JP" altLang="en-US" smtClean="0"/>
              <a:t>2015/6/3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C923DD-8C62-43A8-BD2C-9EA9A1CDE123}"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0C923DD-8C62-43A8-BD2C-9EA9A1CDE123}" type="slidenum">
              <a:rPr kumimoji="1" lang="ja-JP" altLang="en-US" smtClean="0"/>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16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3FACBDA-FAE0-4F81-86FC-20D4E6BE7B0E}"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EF33B9-AC3A-4B03-B9FB-39947DFBC464}" type="datetimeFigureOut">
              <a:rPr kumimoji="1" lang="ja-JP" altLang="en-US" smtClean="0"/>
              <a:t>2015/6/3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34B83D-19BA-4326-B96A-EDA1EB5C8411}"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F33B9-AC3A-4B03-B9FB-39947DFBC464}" type="datetimeFigureOut">
              <a:rPr kumimoji="1" lang="ja-JP" altLang="en-US" smtClean="0"/>
              <a:t>2015/6/3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4B83D-19BA-4326-B96A-EDA1EB5C8411}"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ired.jp/2015/04/26/future-of-self-driving-ca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youtu.be/WXPgn12_Hus"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p9qccBKgIN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youtu.be/mH8_I5BSAE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youtu.be/HHwDK10MxSQ"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youtu.be/71KnIMcixw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観光交通論⑧</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b="1" dirty="0" smtClean="0"/>
              <a:t>　自動運転車への期待</a:t>
            </a:r>
            <a:endParaRPr kumimoji="1" lang="ja-JP" altLang="en-US" dirty="0"/>
          </a:p>
        </p:txBody>
      </p:sp>
      <p:sp>
        <p:nvSpPr>
          <p:cNvPr id="3" name="コンテンツ プレースホルダ 2"/>
          <p:cNvSpPr>
            <a:spLocks noGrp="1"/>
          </p:cNvSpPr>
          <p:nvPr>
            <p:ph idx="1"/>
          </p:nvPr>
        </p:nvSpPr>
        <p:spPr/>
        <p:txBody>
          <a:bodyPr>
            <a:normAutofit fontScale="70000" lnSpcReduction="20000"/>
          </a:bodyPr>
          <a:lstStyle/>
          <a:p>
            <a:r>
              <a:rPr lang="ja-JP" altLang="ja-JP" b="1" dirty="0" smtClean="0"/>
              <a:t>自動</a:t>
            </a:r>
            <a:r>
              <a:rPr lang="ja-JP" altLang="ja-JP" b="1" dirty="0" smtClean="0"/>
              <a:t>運転車に関するニュースでの取り上げられ方が、欧米に比べて日本では少ないような気がします。海外のメディアでの取り上げられ方を研究してみてください。</a:t>
            </a:r>
            <a:endParaRPr lang="ja-JP" altLang="ja-JP" dirty="0" smtClean="0"/>
          </a:p>
          <a:p>
            <a:r>
              <a:rPr lang="ja-JP" altLang="ja-JP" dirty="0" smtClean="0"/>
              <a:t>飲酒</a:t>
            </a:r>
            <a:r>
              <a:rPr lang="ja-JP" altLang="ja-JP" dirty="0" smtClean="0"/>
              <a:t>運転に対する世間の批判が厳しくなり厳罰化になりました。酒に対する個人差等の言い訳は通用しなくなったのです。高齢者の運転も世間の目が厳しくなる可能性があります。運転免許を保有する認知症患者が</a:t>
            </a:r>
            <a:r>
              <a:rPr lang="en-US" altLang="ja-JP" dirty="0" smtClean="0"/>
              <a:t>30</a:t>
            </a:r>
            <a:r>
              <a:rPr lang="ja-JP" altLang="ja-JP" dirty="0" smtClean="0"/>
              <a:t>万人存在するといわれていますから、いつ社会問題化するかわかりません。人間（特に高齢者や思慮の足りない若者）が運転するよりコンピュータ任せの方が安全で合理的との思想が世界的傾向 になってきていますから、欧米では自動運転車に関する報道が多いのでしょう。日本でも日産自動車は</a:t>
            </a:r>
            <a:r>
              <a:rPr lang="en-US" altLang="ja-JP" dirty="0" smtClean="0"/>
              <a:t>2020</a:t>
            </a:r>
            <a:r>
              <a:rPr lang="ja-JP" altLang="ja-JP" dirty="0" smtClean="0"/>
              <a:t>年オリンピックまでに自動運転車を市場に出すと宣言 しました。大いに期待したいです。</a:t>
            </a:r>
          </a:p>
          <a:p>
            <a:r>
              <a:rPr lang="ja-JP" altLang="ja-JP" dirty="0" err="1" smtClean="0"/>
              <a:t>。</a:t>
            </a:r>
            <a:endParaRPr lang="ja-JP"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normAutofit/>
          </a:bodyPr>
          <a:lstStyle/>
          <a:p>
            <a:r>
              <a:rPr kumimoji="1" lang="ja-JP" altLang="en-US" dirty="0" smtClean="0"/>
              <a:t>自動運転車</a:t>
            </a:r>
            <a:r>
              <a:rPr kumimoji="1" lang="en-US" altLang="ja-JP" dirty="0" smtClean="0"/>
              <a:t/>
            </a:r>
            <a:br>
              <a:rPr kumimoji="1" lang="en-US" altLang="ja-JP" dirty="0" smtClean="0"/>
            </a:br>
            <a:r>
              <a:rPr lang="en-US" altLang="ja-JP" sz="2000" u="sng" dirty="0" smtClean="0">
                <a:hlinkClick r:id="rId3"/>
              </a:rPr>
              <a:t>http://wired.jp/2015/04/26/future-of-self-driving-car/#!/galleryimage_7</a:t>
            </a:r>
            <a:endParaRPr kumimoji="1" lang="ja-JP" altLang="en-US" dirty="0"/>
          </a:p>
        </p:txBody>
      </p:sp>
      <p:sp>
        <p:nvSpPr>
          <p:cNvPr id="3" name="コンテンツ プレースホルダ 2"/>
          <p:cNvSpPr>
            <a:spLocks noGrp="1"/>
          </p:cNvSpPr>
          <p:nvPr>
            <p:ph idx="1"/>
          </p:nvPr>
        </p:nvSpPr>
        <p:spPr>
          <a:xfrm>
            <a:off x="457200" y="1556792"/>
            <a:ext cx="8229600" cy="5301208"/>
          </a:xfrm>
        </p:spPr>
        <p:txBody>
          <a:bodyPr>
            <a:normAutofit fontScale="85000" lnSpcReduction="10000"/>
          </a:bodyPr>
          <a:lstStyle/>
          <a:p>
            <a:r>
              <a:rPr lang="en-US" altLang="ja-JP" u="sng" dirty="0" smtClean="0">
                <a:hlinkClick r:id="rId4"/>
              </a:rPr>
              <a:t>https://youtu.be/WXPgn12_Hus</a:t>
            </a:r>
            <a:endParaRPr lang="en-US" altLang="ja-JP" u="sng" dirty="0" smtClean="0"/>
          </a:p>
          <a:p>
            <a:r>
              <a:rPr lang="en-US" altLang="ja-JP" dirty="0" smtClean="0"/>
              <a:t>2040</a:t>
            </a:r>
            <a:r>
              <a:rPr lang="ja-JP" altLang="en-US" dirty="0" smtClean="0"/>
              <a:t>年、クルマの未来：運転は完全自動化され、人は幸福になる</a:t>
            </a:r>
            <a:endParaRPr lang="en-US" altLang="ja-JP" dirty="0" smtClean="0"/>
          </a:p>
          <a:p>
            <a:r>
              <a:rPr lang="ja-JP" altLang="en-US" dirty="0" smtClean="0"/>
              <a:t>料金を徴収して顧客の送り迎えをする、個人経営の通勤送迎サーヴィスの増加が予測されている。</a:t>
            </a:r>
            <a:endParaRPr lang="en-US" altLang="ja-JP" dirty="0" smtClean="0"/>
          </a:p>
          <a:p>
            <a:r>
              <a:rPr lang="ja-JP" altLang="en-US" dirty="0" smtClean="0"/>
              <a:t>空間の活用方法も変わってくる可能性がある。マッキンゼーの予測によると、</a:t>
            </a:r>
            <a:r>
              <a:rPr lang="en-US" altLang="ja-JP" dirty="0" smtClean="0"/>
              <a:t>2050</a:t>
            </a:r>
            <a:r>
              <a:rPr lang="ja-JP" altLang="en-US" dirty="0" smtClean="0"/>
              <a:t>年までに、駐車スペースが現在使っている空間の</a:t>
            </a:r>
            <a:r>
              <a:rPr lang="en-US" altLang="ja-JP" dirty="0" smtClean="0"/>
              <a:t>75%</a:t>
            </a:r>
            <a:r>
              <a:rPr lang="ja-JP" altLang="en-US" dirty="0" err="1" smtClean="0"/>
              <a:t>ほどで</a:t>
            </a:r>
            <a:r>
              <a:rPr lang="ja-JP" altLang="en-US" dirty="0" smtClean="0"/>
              <a:t>済んでしまうようになる。これは米国での話で、広さ</a:t>
            </a:r>
            <a:r>
              <a:rPr lang="en-US" altLang="ja-JP" dirty="0" smtClean="0"/>
              <a:t>57</a:t>
            </a:r>
            <a:r>
              <a:rPr lang="ja-JP" altLang="en-US" dirty="0" smtClean="0"/>
              <a:t>億平方キロメートルの土地が人間の手に戻ってくることになる。</a:t>
            </a:r>
            <a:endParaRPr lang="en-US" altLang="ja-JP" dirty="0" smtClean="0"/>
          </a:p>
          <a:p>
            <a:r>
              <a:rPr lang="ja-JP" altLang="en-US" dirty="0" smtClean="0"/>
              <a:t>マッキンゼーは米国では事故が</a:t>
            </a:r>
            <a:r>
              <a:rPr lang="en-US" altLang="ja-JP" dirty="0" smtClean="0"/>
              <a:t>90%</a:t>
            </a:r>
            <a:r>
              <a:rPr lang="ja-JP" altLang="en-US" dirty="0" smtClean="0"/>
              <a:t>減少すると予測し、修理費と医療費だけで</a:t>
            </a:r>
            <a:r>
              <a:rPr lang="en-US" altLang="ja-JP" dirty="0" smtClean="0"/>
              <a:t>1,800</a:t>
            </a:r>
            <a:r>
              <a:rPr lang="ja-JP" altLang="en-US" dirty="0" smtClean="0"/>
              <a:t>億ドルの節約になると見立てている。</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a:bodyPr>
          <a:lstStyle/>
          <a:p>
            <a:r>
              <a:rPr lang="ja-JP" altLang="ja-JP" dirty="0" smtClean="0"/>
              <a:t>導入時、自動運転車が事故を起せば日本のマスコミはメディアスクラムをおこすでしょう。交通警察が矢面に立たざるを得なくなります。日本のマスコミは自動運転車による減少した事故は報道しないでしょう（読者が受け入れないでしょうから）。従って、日本の交通警察は慎重姿勢にならざるを得なくなります。結果的には、海外からの圧力で定着するといういつものパターンになるのでしょうか。認知症行方不明者が一万人を超える時代ですから警察行政の新規分野があると思われますが</a:t>
            </a: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a:bodyPr>
          <a:lstStyle/>
          <a:p>
            <a:r>
              <a:rPr lang="ja-JP" altLang="ja-JP" dirty="0" smtClean="0"/>
              <a:t>日本の自動車事故被害者救済制度は、ドライバーの責任よりも、一般的に資力のある自動車の保有者の責任を追及するシステムをとっています。現行の自動車損害賠償保障法は、ドライバーがいなくても車の運行により事故が起きれば、車の保有者が過失のなかったことを立証しない限り、人的な損害に関しては賠償責任を負います。そのために強制保険に加入することを義務付けています。自動運転車の場合は、道路管理者責任や製造物責任との関係を別にすれば、自動車の保有者責任は現行法システムでも相当程度被害者救済策なると、私は思っています。損害保険会社も関心をもっており、研究を始めています。</a:t>
            </a:r>
          </a:p>
          <a:p>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88640"/>
            <a:ext cx="8784976" cy="6669360"/>
          </a:xfrm>
        </p:spPr>
        <p:txBody>
          <a:bodyPr>
            <a:normAutofit fontScale="85000" lnSpcReduction="20000"/>
          </a:bodyPr>
          <a:lstStyle/>
          <a:p>
            <a:r>
              <a:rPr lang="en-US" altLang="ja-JP" dirty="0" smtClean="0"/>
              <a:t>VOLVO</a:t>
            </a:r>
            <a:r>
              <a:rPr lang="ja-JP" altLang="ja-JP" dirty="0" smtClean="0"/>
              <a:t>はドライバーを運転や監視から解放し、責任を問わない、という意思表示をしていると報道していますが、被害者に対する責任はメーカーが決められることではありません。保有者との関係で製造物責任の負担割合を重くするという程度でしょう。</a:t>
            </a:r>
          </a:p>
          <a:p>
            <a:r>
              <a:rPr lang="ja-JP" altLang="ja-JP" dirty="0" smtClean="0"/>
              <a:t>現在、鉄道は運搬具と通路が総体的に捉えられている点に、自動車・道路との違いがあるとされています。沿革的には、この運搬具と通路を総体として捉える考え方は、鉄道がネットワーク化する過程で形成されたものですが、その形成には通信技術の活用が不可欠でした。この設備的、経営的に鉄道を総体としてとらえる考え方によれば、道路と自動車を総体として捉えない考え方との対比において、軌道、索道も鉄道概念に含めて整理されることとなります。この運搬具・通路の総体概念としての鉄道概念は、鉄道国有主義の廃止に際して、新たに制定された鉄道事業法は線路を保有する者と車両を運行する者を規定することにより、線路施設とその他鉄道施設の経営の分離を可能とすることが制度化され、総体概念に変化が見られることとなりました。</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480720"/>
          </a:xfrm>
        </p:spPr>
        <p:txBody>
          <a:bodyPr>
            <a:normAutofit fontScale="85000" lnSpcReduction="20000"/>
          </a:bodyPr>
          <a:lstStyle/>
          <a:p>
            <a:r>
              <a:rPr lang="ja-JP" altLang="ja-JP" dirty="0" smtClean="0"/>
              <a:t>鉄道の発達は、自動運転車の導入に参考になるはずです。今日、鉄道は経営的にも技術的にも一体的システムとして総体的に捉えられていますが、鉄道の発展過程を調べればむしろ個別的なものからスタートしています。</a:t>
            </a:r>
            <a:r>
              <a:rPr lang="en-US" altLang="ja-JP" dirty="0" smtClean="0"/>
              <a:t>18</a:t>
            </a:r>
            <a:r>
              <a:rPr lang="ja-JP" altLang="ja-JP" dirty="0" smtClean="0"/>
              <a:t>世紀の英国では、私経済を基盤として発達した路上輸送と運河輸送は、技術面でも経済面でも、輸送路と輸送機関の二つに分かれていました。運河と道路を有料で利用させる会社は、利用する交通機関とは別の主体でした。交通路と交通機関が別個に機能できたのは、乗物の個々の移動、相互の退避等が技術的に可能であったからです。</a:t>
            </a:r>
            <a:r>
              <a:rPr lang="en-US" altLang="ja-JP" dirty="0" smtClean="0"/>
              <a:t>1805</a:t>
            </a:r>
            <a:r>
              <a:rPr lang="ja-JP" altLang="ja-JP" dirty="0" smtClean="0"/>
              <a:t>年に開通したサーレイ鉄道は、自社の車両を保有せず、軌間に合致する車両幅の私有の馬車に施設を利用させる形態のものでした。英国では、</a:t>
            </a:r>
            <a:r>
              <a:rPr lang="en-US" altLang="ja-JP" dirty="0" smtClean="0"/>
              <a:t>1842</a:t>
            </a:r>
            <a:r>
              <a:rPr lang="ja-JP" altLang="ja-JP" dirty="0" smtClean="0"/>
              <a:t>年に初めて、複数の路線を継続できる鉄道交通を円滑に進めるための会社が設立されました。国民経済上ますます重要性を増してきた鉄道車両の通過交通を円滑に行うためでした。そして、レール道と乗物が構成する機械の統合が、全路線網の統合へと発展しました。</a:t>
            </a:r>
          </a:p>
          <a:p>
            <a:endParaRPr lang="ja-JP"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597352"/>
          </a:xfrm>
        </p:spPr>
        <p:txBody>
          <a:bodyPr>
            <a:normAutofit fontScale="92500" lnSpcReduction="20000"/>
          </a:bodyPr>
          <a:lstStyle/>
          <a:p>
            <a:r>
              <a:rPr lang="ja-JP" altLang="ja-JP" dirty="0" smtClean="0"/>
              <a:t>自動車・道路システムは運搬具と通路の分離を前提としていますが、都市モノレール、路面電車、トロリーバス</a:t>
            </a:r>
            <a:r>
              <a:rPr lang="en-US" altLang="ja-JP" dirty="0" smtClean="0"/>
              <a:t>(</a:t>
            </a:r>
            <a:r>
              <a:rPr lang="ja-JP" altLang="ja-JP" dirty="0" smtClean="0"/>
              <a:t>無軌条電車</a:t>
            </a:r>
            <a:r>
              <a:rPr lang="en-US" altLang="ja-JP" dirty="0" smtClean="0"/>
              <a:t>)</a:t>
            </a:r>
            <a:r>
              <a:rPr lang="ja-JP" altLang="ja-JP" dirty="0" smtClean="0"/>
              <a:t>が使用する施設は道路概念に包摂されるものです。無軌条電車は当初有軌道電車との対比で無軌道電車と表現されていました。無軌条とは「レールのない」、無軌道とは「レールを含めて枕木、道床などがない」という意味です。</a:t>
            </a:r>
          </a:p>
          <a:p>
            <a:r>
              <a:rPr lang="ja-JP" altLang="ja-JP" dirty="0" smtClean="0"/>
              <a:t>今日、通信技術の高度化は、架線、軌条を用いなくても車のガイド性の確保を可能としますから、制度的には自動車・道路システムと鉄道システムの統合化を検討しなければならないでしょう。電波のレール制度です。</a:t>
            </a:r>
          </a:p>
          <a:p>
            <a:r>
              <a:rPr lang="ja-JP" altLang="ja-JP" dirty="0" smtClean="0"/>
              <a:t>なお、鉄道、軌道を区別する制度はわが国独自のもので、歴史的、沿革的なことに起因します。自動運転車の検討と同時に、鉄道･軌道法体系の再構築を本格的に検討すべきでしょう</a:t>
            </a:r>
            <a:r>
              <a:rPr lang="ja-JP" altLang="ja-JP" dirty="0" smtClean="0"/>
              <a:t>。</a:t>
            </a:r>
            <a:r>
              <a:rPr lang="en-US" altLang="ja-JP" b="1" dirty="0" smtClean="0"/>
              <a:t> </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ja-JP" b="1" dirty="0" smtClean="0"/>
              <a:t>観光とリニア</a:t>
            </a:r>
            <a:r>
              <a:rPr lang="ja-JP" altLang="ja-JP" b="1" dirty="0" smtClean="0"/>
              <a:t>新幹線</a:t>
            </a:r>
            <a:endParaRPr kumimoji="1" lang="ja-JP" altLang="en-US" dirty="0"/>
          </a:p>
        </p:txBody>
      </p:sp>
      <p:sp>
        <p:nvSpPr>
          <p:cNvPr id="3" name="コンテンツ プレースホルダ 2"/>
          <p:cNvSpPr>
            <a:spLocks noGrp="1"/>
          </p:cNvSpPr>
          <p:nvPr>
            <p:ph idx="1"/>
          </p:nvPr>
        </p:nvSpPr>
        <p:spPr>
          <a:xfrm>
            <a:off x="179512" y="1600200"/>
            <a:ext cx="8712968" cy="5069160"/>
          </a:xfrm>
        </p:spPr>
        <p:txBody>
          <a:bodyPr>
            <a:normAutofit/>
          </a:bodyPr>
          <a:lstStyle/>
          <a:p>
            <a:r>
              <a:rPr lang="en-US" altLang="ja-JP" u="sng" dirty="0" smtClean="0">
                <a:hlinkClick r:id="rId3"/>
              </a:rPr>
              <a:t>https://</a:t>
            </a:r>
            <a:r>
              <a:rPr lang="en-US" altLang="ja-JP" u="sng" dirty="0" smtClean="0">
                <a:hlinkClick r:id="rId3"/>
              </a:rPr>
              <a:t>youtu.be/VZGEO16T2XI</a:t>
            </a:r>
            <a:endParaRPr lang="en-US" altLang="ja-JP" u="sng" dirty="0" smtClean="0"/>
          </a:p>
          <a:p>
            <a:r>
              <a:rPr lang="en-US" altLang="ja-JP" u="sng" dirty="0" smtClean="0">
                <a:hlinkClick r:id="rId3"/>
              </a:rPr>
              <a:t>https://</a:t>
            </a:r>
            <a:r>
              <a:rPr lang="en-US" altLang="ja-JP" u="sng" dirty="0" smtClean="0">
                <a:hlinkClick r:id="rId3"/>
              </a:rPr>
              <a:t>youtu.be/p9qccBKgINA</a:t>
            </a:r>
            <a:endParaRPr lang="en-US" altLang="ja-JP" u="sng" dirty="0" smtClean="0"/>
          </a:p>
          <a:p>
            <a:endParaRPr lang="en-US" altLang="ja-JP" u="sng" dirty="0" smtClean="0"/>
          </a:p>
          <a:p>
            <a:r>
              <a:rPr lang="en-US" altLang="ja-JP" u="sng" dirty="0" smtClean="0">
                <a:hlinkClick r:id="rId4"/>
              </a:rPr>
              <a:t>https://youtu.be/mH8_I5BSAEk</a:t>
            </a:r>
            <a:endParaRPr lang="ja-JP" altLang="ja-JP" dirty="0" smtClean="0"/>
          </a:p>
          <a:p>
            <a:r>
              <a:rPr lang="en-US" altLang="ja-JP" dirty="0" smtClean="0"/>
              <a:t> </a:t>
            </a:r>
            <a:endParaRPr lang="ja-JP" altLang="ja-JP" dirty="0" smtClean="0"/>
          </a:p>
          <a:p>
            <a:endParaRPr lang="en-US" altLang="ja-JP" u="sng"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5937523"/>
          </a:xfrm>
        </p:spPr>
        <p:txBody>
          <a:bodyPr>
            <a:normAutofit fontScale="92500" lnSpcReduction="20000"/>
          </a:bodyPr>
          <a:lstStyle/>
          <a:p>
            <a:r>
              <a:rPr lang="ja-JP" altLang="ja-JP" b="1" dirty="0" smtClean="0"/>
              <a:t>リニア新幹線が開通した後の、従来の東海道新幹線の利用の仕方について考えてみてください</a:t>
            </a:r>
            <a:endParaRPr lang="ja-JP" altLang="ja-JP" dirty="0" smtClean="0"/>
          </a:p>
          <a:p>
            <a:r>
              <a:rPr lang="ja-JP" altLang="ja-JP" dirty="0" smtClean="0"/>
              <a:t>これから日本の観光に最も大きな影響を与えるものはリニア新幹線です。超電導磁気浮上式鉄道のことで、磁石の反発力を利用して浮上し、抵抗力を少なくして時速</a:t>
            </a:r>
            <a:r>
              <a:rPr lang="en-US" altLang="ja-JP" dirty="0" smtClean="0"/>
              <a:t>500</a:t>
            </a:r>
            <a:r>
              <a:rPr lang="ja-JP" altLang="ja-JP" dirty="0" smtClean="0"/>
              <a:t>キロメートルで走行する新幹線のことをいいます。</a:t>
            </a:r>
            <a:endParaRPr lang="en-US" altLang="ja-JP" dirty="0" smtClean="0"/>
          </a:p>
          <a:p>
            <a:r>
              <a:rPr lang="ja-JP" altLang="ja-JP" dirty="0" smtClean="0"/>
              <a:t>そのリニア新幹線が東京・名古屋間</a:t>
            </a:r>
            <a:r>
              <a:rPr lang="en-US" altLang="ja-JP" dirty="0" smtClean="0"/>
              <a:t>2025</a:t>
            </a:r>
            <a:r>
              <a:rPr lang="ja-JP" altLang="ja-JP" dirty="0" smtClean="0"/>
              <a:t>年開業を目標に計画が推進されています。リニアを推進する理由は、東海道新幹線でも将来的に大規模なメンテナンスが必要となるからです。</a:t>
            </a:r>
            <a:endParaRPr lang="en-US" altLang="ja-JP" dirty="0" smtClean="0"/>
          </a:p>
          <a:p>
            <a:r>
              <a:rPr lang="ja-JP" altLang="ja-JP" dirty="0" smtClean="0"/>
              <a:t>加えて我が国の大動脈を</a:t>
            </a:r>
            <a:r>
              <a:rPr lang="ja-JP" altLang="ja-JP" dirty="0" smtClean="0">
                <a:solidFill>
                  <a:srgbClr val="FF0000"/>
                </a:solidFill>
              </a:rPr>
              <a:t>二重系化</a:t>
            </a:r>
            <a:r>
              <a:rPr lang="ja-JP" altLang="ja-JP" dirty="0" smtClean="0"/>
              <a:t>することができ、副次的に東海地震対策等が期待できます。人口増加時代の在来線の輸送力逼迫から構想された現在の東海道新幹線とここが異なります。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0"/>
            <a:ext cx="8229600" cy="6858000"/>
          </a:xfrm>
        </p:spPr>
        <p:txBody>
          <a:bodyPr>
            <a:normAutofit fontScale="85000" lnSpcReduction="10000"/>
          </a:bodyPr>
          <a:lstStyle/>
          <a:p>
            <a:r>
              <a:rPr lang="ja-JP" altLang="ja-JP" dirty="0" smtClean="0"/>
              <a:t>リニア新幹線への潜在需要は東京圏・関西圏間の現状の航空輸送量を見ればわかります。それどころか、都心部から離れた空港が中心である岡山、広島等の航空需要も潜在需要として視野に入ってきます</a:t>
            </a:r>
            <a:r>
              <a:rPr lang="ja-JP" altLang="ja-JP" dirty="0" smtClean="0"/>
              <a:t>。</a:t>
            </a:r>
            <a:endParaRPr lang="en-US" altLang="ja-JP" dirty="0" smtClean="0"/>
          </a:p>
          <a:p>
            <a:r>
              <a:rPr lang="ja-JP" altLang="ja-JP" dirty="0" smtClean="0"/>
              <a:t>台湾</a:t>
            </a:r>
            <a:r>
              <a:rPr lang="ja-JP" altLang="ja-JP" dirty="0" smtClean="0"/>
              <a:t>で新幹線鉄道により発生した国内航空路線の大幅撤退が「</a:t>
            </a:r>
            <a:r>
              <a:rPr lang="en-US" altLang="ja-JP" dirty="0" smtClean="0"/>
              <a:t>2025 </a:t>
            </a:r>
            <a:r>
              <a:rPr lang="ja-JP" altLang="ja-JP" dirty="0" smtClean="0"/>
              <a:t>年問題」として日本でも発生します。リニア新幹線が完成すれば、東京圏の鉄道ネットワークのあり方のみならず、東京・名古屋間の在来新幹線の活用法（フリーゲージトレイン等）や北陸新幹線等の在来新幹線の路線計画にまで影響するでしょう</a:t>
            </a:r>
            <a:r>
              <a:rPr lang="ja-JP" altLang="ja-JP" dirty="0" smtClean="0"/>
              <a:t>。</a:t>
            </a:r>
            <a:endParaRPr lang="en-US" altLang="ja-JP" dirty="0" smtClean="0"/>
          </a:p>
          <a:p>
            <a:r>
              <a:rPr lang="ja-JP" altLang="ja-JP" dirty="0" smtClean="0">
                <a:solidFill>
                  <a:srgbClr val="FF0000"/>
                </a:solidFill>
              </a:rPr>
              <a:t>羽田</a:t>
            </a:r>
            <a:r>
              <a:rPr lang="ja-JP" altLang="ja-JP" dirty="0" smtClean="0">
                <a:solidFill>
                  <a:srgbClr val="FF0000"/>
                </a:solidFill>
              </a:rPr>
              <a:t>の発着枠に大きな余裕がで</a:t>
            </a:r>
            <a:r>
              <a:rPr lang="ja-JP" altLang="ja-JP" dirty="0" smtClean="0"/>
              <a:t>き、日本の空は経済原則に基づいた運用が可能となるかもしれません。そうなれば日本の人流事情は数段良くなるでしょうから、観光産業にも影響を与えるでしょう。また在来の東海道山陽新幹線の活用方法にも、智恵を絞るようになるでしょう。あらたな観光商品が続々と誕生するかもしれません。</a:t>
            </a:r>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fontScale="92500" lnSpcReduction="10000"/>
          </a:bodyPr>
          <a:lstStyle/>
          <a:p>
            <a:r>
              <a:rPr lang="ja-JP" altLang="ja-JP" dirty="0" smtClean="0"/>
              <a:t>東海道新幹線計画の際には、</a:t>
            </a:r>
            <a:r>
              <a:rPr lang="ja-JP" altLang="ja-JP" dirty="0" smtClean="0">
                <a:solidFill>
                  <a:srgbClr val="FF0000"/>
                </a:solidFill>
              </a:rPr>
              <a:t>税金投入までは発想しませんでした</a:t>
            </a:r>
            <a:r>
              <a:rPr lang="ja-JP" altLang="ja-JP" dirty="0" smtClean="0"/>
              <a:t>。公共事業に慣れ親しんだマスコミは「自己負担でリニア建設を決めた理由」を問いただし、東海道新幹線どころか山陽新幹線 建設にも税金は投入されていないことをすっかり忘れています</a:t>
            </a:r>
            <a:r>
              <a:rPr lang="ja-JP" altLang="ja-JP" dirty="0" smtClean="0"/>
              <a:t>。</a:t>
            </a:r>
            <a:endParaRPr lang="en-US" altLang="ja-JP" dirty="0" smtClean="0"/>
          </a:p>
          <a:p>
            <a:r>
              <a:rPr lang="ja-JP" altLang="ja-JP" dirty="0" smtClean="0">
                <a:solidFill>
                  <a:srgbClr val="FF0000"/>
                </a:solidFill>
              </a:rPr>
              <a:t>狭軌併設線増</a:t>
            </a:r>
            <a:r>
              <a:rPr lang="ja-JP" altLang="ja-JP" dirty="0" smtClean="0">
                <a:solidFill>
                  <a:srgbClr val="FF0000"/>
                </a:solidFill>
              </a:rPr>
              <a:t>案</a:t>
            </a:r>
            <a:r>
              <a:rPr lang="ja-JP" altLang="ja-JP" dirty="0" smtClean="0"/>
              <a:t>によれば、線路が汎用性を持つと同時に、完成した部分から逐次活用できるはずでしたが、市街地化した地域の用地買収は困難でした。広軌別線案は膨大な財政的・人的資源を集中投下する賭けと見られ、官僚的決断にはなじみませんでしたが、それを突破したのが十河総裁、島技師長のリーダーシップであったことは歴史的評価となりつつあります</a:t>
            </a:r>
            <a:r>
              <a:rPr lang="ja-JP" altLang="ja-JP" dirty="0" smtClean="0"/>
              <a:t>。</a:t>
            </a: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ja-JP" dirty="0" smtClean="0"/>
              <a:t>東海道線の線増であるとの位置づけで鉄道敷設法改正を回避し、慎重に行政手続きを進めました。しかし二人の晴れ姿は開業式典にはありませんでした。東海道新幹線は政府助成をうけないどころか赤字ローカル線や赤字貨物鉄道を支えました。予想以上の経済成長、コンピュータ技術の進展等の幸運にも恵まれました。</a:t>
            </a:r>
            <a:r>
              <a:rPr lang="en-US" altLang="ja-JP" dirty="0" smtClean="0"/>
              <a:t> </a:t>
            </a:r>
            <a:endParaRPr lang="ja-JP" altLang="ja-JP" dirty="0" smtClean="0"/>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0"/>
            <a:ext cx="9144000" cy="6858000"/>
          </a:xfrm>
        </p:spPr>
        <p:txBody>
          <a:bodyPr>
            <a:normAutofit fontScale="85000" lnSpcReduction="20000"/>
          </a:bodyPr>
          <a:lstStyle/>
          <a:p>
            <a:r>
              <a:rPr lang="ja-JP" altLang="ja-JP" dirty="0" smtClean="0"/>
              <a:t>戦後の土地住宅施策等により、大都市周辺部に張り付いた人口増加が航空機騒音問題として現れることとなりましたが、幸い、羽田、伊丹、小牧、板付等は何とか現在でも都心周辺部に立地します。リニア新幹線が国内航空需要の減少をもたらしても、周辺国の経済成長を前提に、余裕の出来た空港発着枠を活用した</a:t>
            </a:r>
            <a:r>
              <a:rPr lang="en-US" altLang="ja-JP" dirty="0" smtClean="0"/>
              <a:t>LCC</a:t>
            </a:r>
            <a:r>
              <a:rPr lang="ja-JP" altLang="ja-JP" dirty="0" smtClean="0"/>
              <a:t>路線が期待できます。更に航空会社は生き残りをかけて横田飛行場の活用を叫ぶようになるでしょう。横田飛行場（空域も含む）が北関東の一日交通圏の中心になれば、八高線と結ばれる高崎も、人流関連のビジネスチャンスが増大します。</a:t>
            </a:r>
          </a:p>
          <a:p>
            <a:r>
              <a:rPr lang="ja-JP" altLang="ja-JP" dirty="0" smtClean="0"/>
              <a:t>新幹線は数少ない日本発のシステム産業ですが、これまで海外に本格輸出されてきませんでした。この新幹線はジャンボ機と同様、供給座席数の増加をもたらし、パッケージ・ツアーの発達を促しました。パッケージ・ツアーの発達が交通制度の規制緩和を促しましたから、観光に与えた影響は大きかったのです。</a:t>
            </a:r>
          </a:p>
          <a:p>
            <a:r>
              <a:rPr lang="en-US" altLang="ja-JP" dirty="0" smtClean="0"/>
              <a:t/>
            </a:r>
            <a:br>
              <a:rPr lang="en-US" altLang="ja-JP" dirty="0" smtClean="0"/>
            </a:br>
            <a:r>
              <a:rPr lang="en-US" altLang="ja-JP" dirty="0" smtClean="0"/>
              <a:t> </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12700">
            <a:solidFill>
              <a:schemeClr val="tx1"/>
            </a:solidFill>
          </a:ln>
        </p:spPr>
        <p:txBody>
          <a:bodyPr/>
          <a:lstStyle/>
          <a:p>
            <a:r>
              <a:rPr lang="ja-JP" altLang="ja-JP" b="1" dirty="0" smtClean="0">
                <a:solidFill>
                  <a:schemeClr val="tx1">
                    <a:lumMod val="95000"/>
                    <a:lumOff val="5000"/>
                  </a:schemeClr>
                </a:solidFill>
              </a:rPr>
              <a:t>フリーゲージトレイン</a:t>
            </a:r>
            <a:r>
              <a:rPr lang="en-US" altLang="ja-JP" b="1" dirty="0" smtClean="0"/>
              <a:t> </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u="sng" dirty="0" smtClean="0">
                <a:hlinkClick r:id="rId3"/>
              </a:rPr>
              <a:t>https</a:t>
            </a:r>
            <a:r>
              <a:rPr lang="en-US" altLang="ja-JP" u="sng" dirty="0" smtClean="0">
                <a:hlinkClick r:id="rId3"/>
              </a:rPr>
              <a:t>://</a:t>
            </a:r>
            <a:r>
              <a:rPr lang="en-US" altLang="ja-JP" u="sng" dirty="0" smtClean="0">
                <a:hlinkClick r:id="rId3"/>
              </a:rPr>
              <a:t>youtu.be/HHwDK10MxSQ</a:t>
            </a:r>
            <a:endParaRPr lang="en-US" altLang="ja-JP" u="sng" dirty="0" smtClean="0"/>
          </a:p>
          <a:p>
            <a:endParaRPr lang="en-US" altLang="ja-JP" u="sng" dirty="0" smtClean="0"/>
          </a:p>
          <a:p>
            <a:r>
              <a:rPr lang="ja-JP" altLang="en-US" dirty="0" smtClean="0"/>
              <a:t>フリーゲージトレイン </a:t>
            </a:r>
            <a:r>
              <a:rPr lang="ja-JP" altLang="en-US" dirty="0" smtClean="0"/>
              <a:t>三次車 新幹線 鹿児島中央</a:t>
            </a:r>
            <a:r>
              <a:rPr lang="en-US" altLang="ja-JP" dirty="0" smtClean="0"/>
              <a:t>~</a:t>
            </a:r>
            <a:r>
              <a:rPr lang="ja-JP" altLang="en-US" dirty="0" smtClean="0"/>
              <a:t>熊本</a:t>
            </a:r>
            <a:r>
              <a:rPr lang="en-US" altLang="ja-JP" dirty="0" smtClean="0"/>
              <a:t>(1435</a:t>
            </a:r>
            <a:r>
              <a:rPr lang="ja-JP" altLang="en-US" dirty="0" smtClean="0"/>
              <a:t>ｍｍ</a:t>
            </a:r>
            <a:r>
              <a:rPr lang="en-US" altLang="ja-JP" dirty="0" smtClean="0"/>
              <a:t>) </a:t>
            </a:r>
            <a:r>
              <a:rPr lang="ja-JP" altLang="en-US" dirty="0" err="1" smtClean="0"/>
              <a:t>、</a:t>
            </a:r>
            <a:r>
              <a:rPr lang="ja-JP" altLang="en-US" dirty="0" smtClean="0"/>
              <a:t>在来線八代</a:t>
            </a:r>
            <a:r>
              <a:rPr lang="en-US" altLang="ja-JP" dirty="0" smtClean="0"/>
              <a:t>~</a:t>
            </a:r>
            <a:r>
              <a:rPr lang="ja-JP" altLang="en-US" dirty="0" smtClean="0"/>
              <a:t>宇土</a:t>
            </a:r>
            <a:r>
              <a:rPr lang="en-US" altLang="ja-JP" dirty="0" smtClean="0"/>
              <a:t>(1067</a:t>
            </a:r>
            <a:r>
              <a:rPr lang="ja-JP" altLang="en-US" dirty="0" smtClean="0"/>
              <a:t>ｍｍ</a:t>
            </a:r>
            <a:r>
              <a:rPr lang="en-US" altLang="ja-JP" dirty="0" smtClean="0"/>
              <a:t>) </a:t>
            </a:r>
            <a:r>
              <a:rPr lang="ja-JP" altLang="en-US" dirty="0" smtClean="0"/>
              <a:t>試運転。</a:t>
            </a:r>
            <a:endParaRPr lang="en-US" altLang="ja-JP" dirty="0" smtClean="0"/>
          </a:p>
          <a:p>
            <a:r>
              <a:rPr lang="en-US" altLang="ja-JP" u="sng" dirty="0" smtClean="0">
                <a:hlinkClick r:id="rId4"/>
              </a:rPr>
              <a:t>https</a:t>
            </a:r>
            <a:r>
              <a:rPr lang="en-US" altLang="ja-JP" u="sng" dirty="0" smtClean="0">
                <a:hlinkClick r:id="rId4"/>
              </a:rPr>
              <a:t>://youtu.be/71KnIMcixws</a:t>
            </a:r>
            <a:endParaRPr lang="ja-JP" altLang="ja-JP" dirty="0" smtClean="0"/>
          </a:p>
          <a:p>
            <a:r>
              <a:rPr lang="ja-JP" altLang="ja-JP" dirty="0" smtClean="0"/>
              <a:t>　</a:t>
            </a:r>
          </a:p>
          <a:p>
            <a:endParaRPr lang="ja-JP" altLang="en-US" dirty="0" smtClean="0"/>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北陸新幹線</a:t>
            </a:r>
            <a:endParaRPr kumimoji="1" lang="ja-JP" altLang="en-US" dirty="0"/>
          </a:p>
        </p:txBody>
      </p:sp>
      <p:sp>
        <p:nvSpPr>
          <p:cNvPr id="3" name="コンテンツ プレースホルダ 2"/>
          <p:cNvSpPr>
            <a:spLocks noGrp="1"/>
          </p:cNvSpPr>
          <p:nvPr>
            <p:ph idx="1"/>
          </p:nvPr>
        </p:nvSpPr>
        <p:spPr>
          <a:xfrm>
            <a:off x="0" y="1600200"/>
            <a:ext cx="9144000" cy="5257800"/>
          </a:xfrm>
        </p:spPr>
        <p:txBody>
          <a:bodyPr>
            <a:normAutofit fontScale="70000" lnSpcReduction="20000"/>
          </a:bodyPr>
          <a:lstStyle/>
          <a:p>
            <a:r>
              <a:rPr lang="ja-JP" altLang="ja-JP" b="1" dirty="0" smtClean="0"/>
              <a:t>北陸新幹線は東京から敦賀まではレールの幅が</a:t>
            </a:r>
            <a:r>
              <a:rPr lang="en-US" altLang="ja-JP" b="1" dirty="0" smtClean="0"/>
              <a:t>1435mm</a:t>
            </a:r>
            <a:r>
              <a:rPr lang="ja-JP" altLang="ja-JP" b="1" dirty="0" smtClean="0"/>
              <a:t>（標準軌）です。敦賀でレールの幅が</a:t>
            </a:r>
            <a:r>
              <a:rPr lang="en-US" altLang="ja-JP" b="1" dirty="0" smtClean="0"/>
              <a:t>1067mm</a:t>
            </a:r>
            <a:r>
              <a:rPr lang="ja-JP" altLang="ja-JP" b="1" dirty="0" smtClean="0"/>
              <a:t>（狭軌）である在来線にそのまま新幹線車両が走行可能な車両を開発するべく、フリーゲージトレイン（軌間可変電車）の開発が進められています。</a:t>
            </a:r>
            <a:endParaRPr lang="ja-JP" altLang="ja-JP" dirty="0" smtClean="0"/>
          </a:p>
          <a:p>
            <a:r>
              <a:rPr lang="en-US" altLang="ja-JP" b="1" dirty="0" smtClean="0"/>
              <a:t> </a:t>
            </a:r>
            <a:r>
              <a:rPr lang="ja-JP" altLang="ja-JP" b="1" dirty="0" smtClean="0"/>
              <a:t>　フリーゲージトレインは、フル規格新幹線に対しては所要時間の面で格段に劣りますが、新規路線の建設用地確保が不要であるため建設コストや建設期間は大幅に抑えることができます。また、秋田、山形新幹線で採用されているミニ新幹線のように改軌による在来線のネットワークの寸断も生じません。このため、実用化に至れば、新在直通乗り入れという同じ効用を得るためのコストが、格段に軌間可変電車のほうが優れています。</a:t>
            </a:r>
            <a:endParaRPr lang="ja-JP" altLang="ja-JP" dirty="0" smtClean="0"/>
          </a:p>
          <a:p>
            <a:r>
              <a:rPr lang="ja-JP" altLang="ja-JP" b="1" dirty="0" smtClean="0"/>
              <a:t>加賀温泉郷のお客様は、関西三割強、中京二割弱です。東京は一割以下です。従って、中京圏のお客様のことを考えると、北陸新幹線は米原で東海道新幹線に連絡するルートがベストです。加賀温泉郷から東京に行くには、金沢・高崎経由、敦賀・米原経由いずれも便利な地域であります。リニア新幹線が完成すれば東京には名古屋経由が最も便利になりますから、北陸新幹線は米原駅接続がベストと考えます</a:t>
            </a:r>
            <a:r>
              <a:rPr lang="ja-JP" altLang="ja-JP" b="1" dirty="0" smtClean="0"/>
              <a:t>。</a:t>
            </a:r>
            <a:r>
              <a:rPr lang="en-US" altLang="ja-JP" dirty="0" smtClean="0"/>
              <a:t/>
            </a:r>
            <a:br>
              <a:rPr lang="en-US" altLang="ja-JP" dirty="0" smtClean="0"/>
            </a:br>
            <a:endParaRPr lang="ja-JP" altLang="ja-JP" dirty="0" smtClean="0"/>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2135</Words>
  <Application>Microsoft Office PowerPoint</Application>
  <PresentationFormat>画面に合わせる (4:3)</PresentationFormat>
  <Paragraphs>64</Paragraphs>
  <Slides>16</Slides>
  <Notes>16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観光交通論⑧</vt:lpstr>
      <vt:lpstr>観光とリニア新幹線</vt:lpstr>
      <vt:lpstr>スライド 3</vt:lpstr>
      <vt:lpstr>スライド 4</vt:lpstr>
      <vt:lpstr>スライド 5</vt:lpstr>
      <vt:lpstr>スライド 6</vt:lpstr>
      <vt:lpstr>スライド 7</vt:lpstr>
      <vt:lpstr>フリーゲージトレイン </vt:lpstr>
      <vt:lpstr>北陸新幹線</vt:lpstr>
      <vt:lpstr>　自動運転車への期待</vt:lpstr>
      <vt:lpstr>自動運転車 http://wired.jp/2015/04/26/future-of-self-driving-car/#!/galleryimage_7</vt:lpstr>
      <vt:lpstr>スライド 12</vt:lpstr>
      <vt:lpstr>スライド 13</vt:lpstr>
      <vt:lpstr>スライド 14</vt:lpstr>
      <vt:lpstr>スライド 15</vt:lpstr>
      <vt:lpstr>スライド 16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観光交通論⑧</dc:title>
  <dc:creator>owner</dc:creator>
  <cp:lastModifiedBy>owner</cp:lastModifiedBy>
  <cp:revision>1</cp:revision>
  <dcterms:created xsi:type="dcterms:W3CDTF">2015-06-03T11:17:20Z</dcterms:created>
  <dcterms:modified xsi:type="dcterms:W3CDTF">2015-06-03T11:19:10Z</dcterms:modified>
</cp:coreProperties>
</file>