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409" r:id="rId3"/>
    <p:sldId id="410" r:id="rId4"/>
    <p:sldId id="377" r:id="rId5"/>
    <p:sldId id="266" r:id="rId6"/>
    <p:sldId id="316" r:id="rId7"/>
    <p:sldId id="421" r:id="rId8"/>
    <p:sldId id="427" r:id="rId9"/>
    <p:sldId id="422" r:id="rId10"/>
    <p:sldId id="423" r:id="rId11"/>
    <p:sldId id="424" r:id="rId12"/>
    <p:sldId id="408" r:id="rId13"/>
    <p:sldId id="405" r:id="rId14"/>
    <p:sldId id="426" r:id="rId1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D78A47-D8EF-4D48-974B-40E92BA9AB4E}" type="datetimeFigureOut">
              <a:rPr kumimoji="1" lang="ja-JP" altLang="en-US" smtClean="0"/>
              <a:pPr/>
              <a:t>2015/6/27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830665-9331-436A-898C-9B320E748AE6}" type="slidenum">
              <a:rPr kumimoji="1" lang="ja-JP" altLang="en-US" smtClean="0"/>
              <a:pPr/>
              <a:t>&lt;#&gt;</a:t>
            </a:fld>
            <a:endParaRPr kumimoji="1" lang="ja-JP" altLang="en-US"/>
          </a:p>
        </p:txBody>
      </p:sp>
    </p:spTree>
    <p:extLst>
      <p:ext uri="{BB962C8B-B14F-4D97-AF65-F5344CB8AC3E}">
        <p14:creationId xmlns:p14="http://schemas.microsoft.com/office/powerpoint/2010/main" xmlns="" val="23755132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a:t>
            </a:fld>
            <a:endParaRPr kumimoji="1" lang="ja-JP" altLang="en-US"/>
          </a:p>
        </p:txBody>
      </p:sp>
    </p:spTree>
    <p:extLst>
      <p:ext uri="{BB962C8B-B14F-4D97-AF65-F5344CB8AC3E}">
        <p14:creationId xmlns:p14="http://schemas.microsoft.com/office/powerpoint/2010/main" xmlns="" val="42920726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10</a:t>
            </a:fld>
            <a:endParaRPr kumimoji="1" lang="ja-JP" altLang="en-US"/>
          </a:p>
        </p:txBody>
      </p:sp>
    </p:spTree>
    <p:extLst>
      <p:ext uri="{BB962C8B-B14F-4D97-AF65-F5344CB8AC3E}">
        <p14:creationId xmlns:p14="http://schemas.microsoft.com/office/powerpoint/2010/main" xmlns="" val="15108290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11</a:t>
            </a:fld>
            <a:endParaRPr kumimoji="1" lang="ja-JP" altLang="en-US"/>
          </a:p>
        </p:txBody>
      </p:sp>
    </p:spTree>
    <p:extLst>
      <p:ext uri="{BB962C8B-B14F-4D97-AF65-F5344CB8AC3E}">
        <p14:creationId xmlns:p14="http://schemas.microsoft.com/office/powerpoint/2010/main" xmlns="" val="13232996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14</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a:t>
            </a:fld>
            <a:endParaRPr kumimoji="1" lang="ja-JP" altLang="en-US"/>
          </a:p>
        </p:txBody>
      </p:sp>
    </p:spTree>
    <p:extLst>
      <p:ext uri="{BB962C8B-B14F-4D97-AF65-F5344CB8AC3E}">
        <p14:creationId xmlns:p14="http://schemas.microsoft.com/office/powerpoint/2010/main" xmlns="" val="1311042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3</a:t>
            </a:fld>
            <a:endParaRPr kumimoji="1" lang="ja-JP" altLang="en-US"/>
          </a:p>
        </p:txBody>
      </p:sp>
    </p:spTree>
    <p:extLst>
      <p:ext uri="{BB962C8B-B14F-4D97-AF65-F5344CB8AC3E}">
        <p14:creationId xmlns:p14="http://schemas.microsoft.com/office/powerpoint/2010/main" xmlns="" val="3609902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4</a:t>
            </a:fld>
            <a:endParaRPr kumimoji="1" lang="ja-JP" altLang="en-US"/>
          </a:p>
        </p:txBody>
      </p:sp>
    </p:spTree>
    <p:extLst>
      <p:ext uri="{BB962C8B-B14F-4D97-AF65-F5344CB8AC3E}">
        <p14:creationId xmlns:p14="http://schemas.microsoft.com/office/powerpoint/2010/main" xmlns="" val="3627862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FC7E52-E9B9-4DBC-96D3-3C7F9AD2EC17}" type="slidenum">
              <a:rPr kumimoji="1" lang="ja-JP" altLang="en-US" smtClean="0"/>
              <a:pPr/>
              <a:t>5</a:t>
            </a:fld>
            <a:endParaRPr kumimoji="1" lang="ja-JP" altLang="en-US"/>
          </a:p>
        </p:txBody>
      </p:sp>
    </p:spTree>
    <p:extLst>
      <p:ext uri="{BB962C8B-B14F-4D97-AF65-F5344CB8AC3E}">
        <p14:creationId xmlns:p14="http://schemas.microsoft.com/office/powerpoint/2010/main" xmlns="" val="2836355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FC7E52-E9B9-4DBC-96D3-3C7F9AD2EC17}" type="slidenum">
              <a:rPr kumimoji="1" lang="ja-JP" altLang="en-US" smtClean="0"/>
              <a:pPr/>
              <a:t>6</a:t>
            </a:fld>
            <a:endParaRPr kumimoji="1" lang="ja-JP" altLang="en-US"/>
          </a:p>
        </p:txBody>
      </p:sp>
    </p:spTree>
    <p:extLst>
      <p:ext uri="{BB962C8B-B14F-4D97-AF65-F5344CB8AC3E}">
        <p14:creationId xmlns:p14="http://schemas.microsoft.com/office/powerpoint/2010/main" xmlns="" val="3001744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8</a:t>
            </a:fld>
            <a:endParaRPr kumimoji="1" lang="ja-JP" altLang="en-US"/>
          </a:p>
        </p:txBody>
      </p:sp>
    </p:spTree>
    <p:extLst>
      <p:ext uri="{BB962C8B-B14F-4D97-AF65-F5344CB8AC3E}">
        <p14:creationId xmlns:p14="http://schemas.microsoft.com/office/powerpoint/2010/main" xmlns="" val="3353878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9</a:t>
            </a:fld>
            <a:endParaRPr kumimoji="1" lang="ja-JP" altLang="en-US"/>
          </a:p>
        </p:txBody>
      </p:sp>
    </p:spTree>
    <p:extLst>
      <p:ext uri="{BB962C8B-B14F-4D97-AF65-F5344CB8AC3E}">
        <p14:creationId xmlns:p14="http://schemas.microsoft.com/office/powerpoint/2010/main" xmlns="" val="2027834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2015/6/27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2015/6/27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2015/6/27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2015/6/27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2015/6/27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EA230CB-EA0E-4B2C-A479-CFB7B2F752EE}" type="datetimeFigureOut">
              <a:rPr kumimoji="1" lang="ja-JP" altLang="en-US" smtClean="0"/>
              <a:pPr/>
              <a:t>2015/6/27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EA230CB-EA0E-4B2C-A479-CFB7B2F752EE}" type="datetimeFigureOut">
              <a:rPr kumimoji="1" lang="ja-JP" altLang="en-US" smtClean="0"/>
              <a:pPr/>
              <a:t>2015/6/27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EA230CB-EA0E-4B2C-A479-CFB7B2F752EE}" type="datetimeFigureOut">
              <a:rPr kumimoji="1" lang="ja-JP" altLang="en-US" smtClean="0"/>
              <a:pPr/>
              <a:t>2015/6/27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EA230CB-EA0E-4B2C-A479-CFB7B2F752EE}" type="datetimeFigureOut">
              <a:rPr kumimoji="1" lang="ja-JP" altLang="en-US" smtClean="0"/>
              <a:pPr/>
              <a:t>2015/6/27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EA230CB-EA0E-4B2C-A479-CFB7B2F752EE}" type="datetimeFigureOut">
              <a:rPr kumimoji="1" lang="ja-JP" altLang="en-US" smtClean="0"/>
              <a:pPr/>
              <a:t>2015/6/27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EA230CB-EA0E-4B2C-A479-CFB7B2F752EE}" type="datetimeFigureOut">
              <a:rPr kumimoji="1" lang="ja-JP" altLang="en-US" smtClean="0"/>
              <a:pPr/>
              <a:t>2015/6/27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230CB-EA0E-4B2C-A479-CFB7B2F752EE}" type="datetimeFigureOut">
              <a:rPr kumimoji="1" lang="ja-JP" altLang="en-US" smtClean="0"/>
              <a:pPr/>
              <a:t>2015/6/27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BC9CC7-74FA-4A1D-BC33-ACA4719039A5}"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836712"/>
            <a:ext cx="9144000" cy="2190105"/>
          </a:xfrm>
          <a:solidFill>
            <a:srgbClr val="FFFF00"/>
          </a:solidFill>
          <a:ln w="57150">
            <a:solidFill>
              <a:schemeClr val="tx1">
                <a:lumMod val="95000"/>
                <a:lumOff val="5000"/>
              </a:schemeClr>
            </a:solidFill>
          </a:ln>
        </p:spPr>
        <p:txBody>
          <a:bodyPr>
            <a:normAutofit/>
          </a:bodyPr>
          <a:lstStyle/>
          <a:p>
            <a:r>
              <a:rPr lang="ja-JP" altLang="ja-JP" dirty="0"/>
              <a:t>字句「観光」と字句「</a:t>
            </a:r>
            <a:r>
              <a:rPr lang="en-US" altLang="ja-JP" dirty="0"/>
              <a:t>tourist</a:t>
            </a:r>
            <a:r>
              <a:rPr lang="ja-JP" altLang="ja-JP" dirty="0"/>
              <a:t>」の</a:t>
            </a:r>
            <a:r>
              <a:rPr lang="ja-JP" altLang="ja-JP" dirty="0" smtClean="0"/>
              <a:t>遭遇</a:t>
            </a:r>
            <a:r>
              <a:rPr lang="ja-JP" altLang="en-US" sz="3200" dirty="0" smtClean="0"/>
              <a:t>（＊）</a:t>
            </a:r>
            <a:r>
              <a:rPr lang="en-US" altLang="ja-JP" dirty="0" smtClean="0"/>
              <a:t/>
            </a:r>
            <a:br>
              <a:rPr lang="en-US" altLang="ja-JP" dirty="0" smtClean="0"/>
            </a:br>
            <a:r>
              <a:rPr lang="ja-JP" altLang="en-US" sz="4000" dirty="0" smtClean="0"/>
              <a:t>～国内「観光」政策の発生と展開～</a:t>
            </a:r>
            <a:endParaRPr kumimoji="1" lang="ja-JP" altLang="en-US" sz="4000" dirty="0"/>
          </a:p>
        </p:txBody>
      </p:sp>
      <p:sp>
        <p:nvSpPr>
          <p:cNvPr id="3" name="サブタイトル 2"/>
          <p:cNvSpPr>
            <a:spLocks noGrp="1"/>
          </p:cNvSpPr>
          <p:nvPr>
            <p:ph type="subTitle" idx="1"/>
          </p:nvPr>
        </p:nvSpPr>
        <p:spPr>
          <a:xfrm>
            <a:off x="1371600" y="3789040"/>
            <a:ext cx="6400800" cy="1944216"/>
          </a:xfrm>
        </p:spPr>
        <p:txBody>
          <a:bodyPr>
            <a:normAutofit fontScale="77500" lnSpcReduction="20000"/>
          </a:bodyPr>
          <a:lstStyle/>
          <a:p>
            <a:r>
              <a:rPr kumimoji="1" lang="ja-JP" altLang="en-US" b="1" dirty="0" smtClean="0">
                <a:solidFill>
                  <a:schemeClr val="tx1">
                    <a:lumMod val="95000"/>
                    <a:lumOff val="5000"/>
                  </a:schemeClr>
                </a:solidFill>
              </a:rPr>
              <a:t>人流・観光研究所長</a:t>
            </a:r>
            <a:endParaRPr kumimoji="1" lang="en-US" altLang="ja-JP" b="1" dirty="0" smtClean="0">
              <a:solidFill>
                <a:schemeClr val="tx1">
                  <a:lumMod val="95000"/>
                  <a:lumOff val="5000"/>
                </a:schemeClr>
              </a:solidFill>
            </a:endParaRPr>
          </a:p>
          <a:p>
            <a:r>
              <a:rPr lang="ja-JP" altLang="en-US" b="1" dirty="0">
                <a:solidFill>
                  <a:schemeClr val="tx1">
                    <a:lumMod val="95000"/>
                    <a:lumOff val="5000"/>
                  </a:schemeClr>
                </a:solidFill>
              </a:rPr>
              <a:t>観光学</a:t>
            </a:r>
            <a:r>
              <a:rPr lang="ja-JP" altLang="en-US" b="1" dirty="0" smtClean="0">
                <a:solidFill>
                  <a:schemeClr val="tx1">
                    <a:lumMod val="95000"/>
                    <a:lumOff val="5000"/>
                  </a:schemeClr>
                </a:solidFill>
              </a:rPr>
              <a:t>博士　寺前秀一</a:t>
            </a:r>
            <a:endParaRPr lang="en-US" altLang="ja-JP" b="1" dirty="0" smtClean="0">
              <a:solidFill>
                <a:schemeClr val="tx1">
                  <a:lumMod val="95000"/>
                  <a:lumOff val="5000"/>
                </a:schemeClr>
              </a:solidFill>
            </a:endParaRPr>
          </a:p>
          <a:p>
            <a:pPr algn="r"/>
            <a:endParaRPr kumimoji="1" lang="en-US" altLang="ja-JP" sz="1900" b="1" dirty="0" smtClean="0">
              <a:solidFill>
                <a:schemeClr val="tx1">
                  <a:lumMod val="95000"/>
                  <a:lumOff val="5000"/>
                </a:schemeClr>
              </a:solidFill>
            </a:endParaRPr>
          </a:p>
          <a:p>
            <a:r>
              <a:rPr kumimoji="1" lang="ja-JP" altLang="en-US" sz="3600" b="1" dirty="0" smtClean="0">
                <a:solidFill>
                  <a:schemeClr val="tx1">
                    <a:lumMod val="95000"/>
                    <a:lumOff val="5000"/>
                  </a:schemeClr>
                </a:solidFill>
              </a:rPr>
              <a:t>＊　概念と字句の発生は別、</a:t>
            </a:r>
            <a:endParaRPr kumimoji="1" lang="en-US" altLang="ja-JP" sz="3600" b="1" dirty="0" smtClean="0">
              <a:solidFill>
                <a:schemeClr val="tx1">
                  <a:lumMod val="95000"/>
                  <a:lumOff val="5000"/>
                </a:schemeClr>
              </a:solidFill>
            </a:endParaRPr>
          </a:p>
          <a:p>
            <a:r>
              <a:rPr kumimoji="1" lang="ja-JP" altLang="en-US" sz="3600" b="1" dirty="0" smtClean="0">
                <a:solidFill>
                  <a:schemeClr val="tx1">
                    <a:lumMod val="95000"/>
                    <a:lumOff val="5000"/>
                  </a:schemeClr>
                </a:solidFill>
              </a:rPr>
              <a:t>両者は何時遭遇したか？</a:t>
            </a:r>
            <a:endParaRPr kumimoji="1" lang="ja-JP" altLang="en-US" sz="3600" b="1" dirty="0">
              <a:solidFill>
                <a:schemeClr val="tx1">
                  <a:lumMod val="95000"/>
                  <a:lumOff val="5000"/>
                </a:schemeClr>
              </a:solidFill>
            </a:endParaRPr>
          </a:p>
        </p:txBody>
      </p:sp>
      <p:sp>
        <p:nvSpPr>
          <p:cNvPr id="4" name="サブタイトル 2"/>
          <p:cNvSpPr txBox="1">
            <a:spLocks/>
          </p:cNvSpPr>
          <p:nvPr/>
        </p:nvSpPr>
        <p:spPr>
          <a:xfrm>
            <a:off x="1524000" y="3284984"/>
            <a:ext cx="6400800" cy="3600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200" b="1"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日本観光学会　</a:t>
            </a:r>
            <a:r>
              <a:rPr lang="en-US" altLang="ja-JP" sz="1200" b="1" dirty="0" smtClean="0">
                <a:solidFill>
                  <a:schemeClr val="tx1">
                    <a:lumMod val="95000"/>
                    <a:lumOff val="5000"/>
                  </a:schemeClr>
                </a:solidFill>
              </a:rPr>
              <a:t>2015</a:t>
            </a:r>
            <a:r>
              <a:rPr lang="ja-JP" altLang="en-US" sz="1200" b="1" dirty="0" smtClean="0">
                <a:solidFill>
                  <a:schemeClr val="tx1">
                    <a:lumMod val="95000"/>
                    <a:lumOff val="5000"/>
                  </a:schemeClr>
                </a:solidFill>
              </a:rPr>
              <a:t>年</a:t>
            </a:r>
            <a:r>
              <a:rPr lang="en-US" altLang="ja-JP" sz="1200" b="1" dirty="0">
                <a:solidFill>
                  <a:schemeClr val="tx1">
                    <a:lumMod val="95000"/>
                    <a:lumOff val="5000"/>
                  </a:schemeClr>
                </a:solidFill>
              </a:rPr>
              <a:t>6</a:t>
            </a:r>
            <a:r>
              <a:rPr lang="ja-JP" altLang="en-US" sz="1200" b="1" dirty="0" smtClean="0">
                <a:solidFill>
                  <a:schemeClr val="tx1">
                    <a:lumMod val="95000"/>
                    <a:lumOff val="5000"/>
                  </a:schemeClr>
                </a:solidFill>
              </a:rPr>
              <a:t>月</a:t>
            </a:r>
            <a:r>
              <a:rPr lang="en-US" altLang="ja-JP" sz="1200" b="1" dirty="0" smtClean="0">
                <a:solidFill>
                  <a:schemeClr val="tx1">
                    <a:lumMod val="95000"/>
                    <a:lumOff val="5000"/>
                  </a:schemeClr>
                </a:solidFill>
              </a:rPr>
              <a:t>29</a:t>
            </a:r>
            <a:r>
              <a:rPr lang="ja-JP" altLang="en-US" sz="1200" b="1" dirty="0" smtClean="0">
                <a:solidFill>
                  <a:schemeClr val="tx1">
                    <a:lumMod val="95000"/>
                    <a:lumOff val="5000"/>
                  </a:schemeClr>
                </a:solidFill>
              </a:rPr>
              <a:t>日</a:t>
            </a:r>
            <a:endParaRPr kumimoji="1" lang="ja-JP" altLang="en-US" sz="1200" b="1" i="0" u="none" strike="noStrike" kern="1200" cap="none" spc="0" normalizeH="0" baseline="0" noProof="0" dirty="0" smtClean="0">
              <a:ln>
                <a:noFill/>
              </a:ln>
              <a:solidFill>
                <a:schemeClr val="tx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426170"/>
          </a:xfrm>
          <a:solidFill>
            <a:srgbClr val="FFFF00"/>
          </a:solidFill>
          <a:ln w="76200">
            <a:solidFill>
              <a:schemeClr val="tx1">
                <a:lumMod val="95000"/>
                <a:lumOff val="5000"/>
              </a:schemeClr>
            </a:solidFill>
          </a:ln>
        </p:spPr>
        <p:txBody>
          <a:bodyPr>
            <a:normAutofit fontScale="90000"/>
          </a:bodyPr>
          <a:lstStyle/>
          <a:p>
            <a:r>
              <a:rPr lang="ja-JP" altLang="ja-JP" b="1" dirty="0" smtClean="0"/>
              <a:t>「</a:t>
            </a:r>
            <a:r>
              <a:rPr lang="ja-JP" altLang="ja-JP" b="1" dirty="0"/>
              <a:t>厚生」省の誕生</a:t>
            </a:r>
            <a:r>
              <a:rPr lang="ja-JP" altLang="ja-JP" b="1" dirty="0" smtClean="0"/>
              <a:t>と</a:t>
            </a:r>
            <a:r>
              <a:rPr lang="en-US" altLang="ja-JP" b="1" dirty="0" smtClean="0"/>
              <a:t/>
            </a:r>
            <a:br>
              <a:rPr lang="en-US" altLang="ja-JP" b="1" dirty="0" smtClean="0"/>
            </a:br>
            <a:r>
              <a:rPr lang="ja-JP" altLang="ja-JP" b="1" dirty="0" smtClean="0"/>
              <a:t>国内</a:t>
            </a:r>
            <a:r>
              <a:rPr lang="ja-JP" altLang="ja-JP" b="1" dirty="0"/>
              <a:t>「観光」</a:t>
            </a:r>
            <a:r>
              <a:rPr lang="ja-JP" altLang="ja-JP" b="1" dirty="0" smtClean="0"/>
              <a:t>政策</a:t>
            </a:r>
            <a:r>
              <a:rPr lang="ja-JP" altLang="en-US" b="1" dirty="0" smtClean="0"/>
              <a:t>の展開</a:t>
            </a:r>
            <a:endParaRPr kumimoji="1" lang="ja-JP" altLang="en-US" dirty="0"/>
          </a:p>
        </p:txBody>
      </p:sp>
      <p:sp>
        <p:nvSpPr>
          <p:cNvPr id="3" name="コンテンツ プレースホルダ 2"/>
          <p:cNvSpPr>
            <a:spLocks noGrp="1"/>
          </p:cNvSpPr>
          <p:nvPr>
            <p:ph idx="1"/>
          </p:nvPr>
        </p:nvSpPr>
        <p:spPr>
          <a:xfrm>
            <a:off x="179512" y="1628800"/>
            <a:ext cx="8964488" cy="5229200"/>
          </a:xfrm>
        </p:spPr>
        <p:txBody>
          <a:bodyPr>
            <a:normAutofit/>
          </a:bodyPr>
          <a:lstStyle/>
          <a:p>
            <a:r>
              <a:rPr lang="ja-JP" altLang="ja-JP" sz="4000" dirty="0" smtClean="0"/>
              <a:t>国際</a:t>
            </a:r>
            <a:r>
              <a:rPr lang="ja-JP" altLang="ja-JP" sz="4000" dirty="0"/>
              <a:t>観光局の設立に</a:t>
            </a:r>
            <a:r>
              <a:rPr lang="ja-JP" altLang="ja-JP" sz="4000" dirty="0" smtClean="0"/>
              <a:t>より国内</a:t>
            </a:r>
            <a:r>
              <a:rPr lang="ja-JP" altLang="ja-JP" sz="4000" dirty="0"/>
              <a:t>観光</a:t>
            </a:r>
            <a:r>
              <a:rPr lang="ja-JP" altLang="ja-JP" sz="4000" dirty="0" smtClean="0"/>
              <a:t>を</a:t>
            </a:r>
            <a:r>
              <a:rPr lang="ja-JP" altLang="en-US" sz="4000" dirty="0" smtClean="0"/>
              <a:t>含む政策</a:t>
            </a:r>
            <a:r>
              <a:rPr lang="ja-JP" altLang="ja-JP" sz="4000" dirty="0" smtClean="0"/>
              <a:t>概念</a:t>
            </a:r>
            <a:r>
              <a:rPr lang="ja-JP" altLang="ja-JP" sz="4000" dirty="0"/>
              <a:t>に発展する兆しが見えかかっていたにもかかわらず、その後</a:t>
            </a:r>
            <a:r>
              <a:rPr lang="ja-JP" altLang="ja-JP" sz="4000" dirty="0" smtClean="0"/>
              <a:t>広がり</a:t>
            </a:r>
            <a:r>
              <a:rPr lang="ja-JP" altLang="en-US" sz="4000" dirty="0" smtClean="0"/>
              <a:t>が</a:t>
            </a:r>
            <a:r>
              <a:rPr lang="ja-JP" altLang="ja-JP" sz="4000" dirty="0" smtClean="0"/>
              <a:t>な</a:t>
            </a:r>
            <a:r>
              <a:rPr lang="ja-JP" altLang="en-US" sz="4000" dirty="0" smtClean="0"/>
              <a:t>か</a:t>
            </a:r>
            <a:r>
              <a:rPr lang="ja-JP" altLang="ja-JP" sz="4000" dirty="0" smtClean="0"/>
              <a:t>った理由</a:t>
            </a:r>
            <a:r>
              <a:rPr lang="ja-JP" altLang="en-US" sz="4000" dirty="0" smtClean="0"/>
              <a:t>は？</a:t>
            </a:r>
            <a:endParaRPr lang="en-US" altLang="ja-JP" sz="4000" dirty="0" smtClean="0"/>
          </a:p>
          <a:p>
            <a:r>
              <a:rPr lang="ja-JP" altLang="en-US" sz="4000" dirty="0" smtClean="0"/>
              <a:t>字句「厚生」は「</a:t>
            </a:r>
            <a:r>
              <a:rPr lang="ja-JP" altLang="ja-JP" sz="4000" b="1" dirty="0" smtClean="0">
                <a:solidFill>
                  <a:srgbClr val="FF0000"/>
                </a:solidFill>
              </a:rPr>
              <a:t>生活の道をゆたかにすること</a:t>
            </a:r>
            <a:r>
              <a:rPr lang="ja-JP" altLang="en-US" sz="4000" b="1" dirty="0" smtClean="0"/>
              <a:t>」</a:t>
            </a:r>
            <a:r>
              <a:rPr lang="ja-JP" altLang="en-US" sz="4000" dirty="0" smtClean="0"/>
              <a:t>（</a:t>
            </a:r>
            <a:r>
              <a:rPr lang="en-US" altLang="ja-JP" sz="4000" dirty="0" smtClean="0"/>
              <a:t>『</a:t>
            </a:r>
            <a:r>
              <a:rPr lang="ja-JP" altLang="en-US" sz="4000" dirty="0" smtClean="0"/>
              <a:t>辞林</a:t>
            </a:r>
            <a:r>
              <a:rPr lang="en-US" altLang="ja-JP" sz="4000" dirty="0" smtClean="0"/>
              <a:t>』1911</a:t>
            </a:r>
            <a:r>
              <a:rPr lang="ja-JP" altLang="en-US" sz="4000" dirty="0" smtClean="0"/>
              <a:t>年）と解説→オリンピック誘致時には「レクリエーション」</a:t>
            </a:r>
            <a:endParaRPr lang="en-US" altLang="ja-JP" sz="4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3752"/>
            <a:ext cx="9144000" cy="1143000"/>
          </a:xfrm>
          <a:solidFill>
            <a:srgbClr val="FFFF00"/>
          </a:solidFill>
          <a:ln w="76200">
            <a:solidFill>
              <a:schemeClr val="tx1">
                <a:lumMod val="95000"/>
                <a:lumOff val="5000"/>
              </a:schemeClr>
            </a:solidFill>
          </a:ln>
        </p:spPr>
        <p:txBody>
          <a:bodyPr>
            <a:normAutofit fontScale="90000"/>
          </a:bodyPr>
          <a:lstStyle/>
          <a:p>
            <a:r>
              <a:rPr lang="ja-JP" altLang="ja-JP" b="1" dirty="0"/>
              <a:t>　</a:t>
            </a:r>
            <a:r>
              <a:rPr lang="ja-JP" altLang="ja-JP" sz="4000" b="1" dirty="0" smtClean="0"/>
              <a:t>厚生省作成</a:t>
            </a:r>
            <a:r>
              <a:rPr lang="ja-JP" altLang="ja-JP" sz="4000" b="1" dirty="0" smtClean="0">
                <a:solidFill>
                  <a:srgbClr val="FF0000"/>
                </a:solidFill>
              </a:rPr>
              <a:t>国民</a:t>
            </a:r>
            <a:r>
              <a:rPr lang="ja-JP" altLang="ja-JP" sz="4000" b="1" dirty="0">
                <a:solidFill>
                  <a:srgbClr val="FF0000"/>
                </a:solidFill>
              </a:rPr>
              <a:t>厚生</a:t>
            </a:r>
            <a:r>
              <a:rPr lang="ja-JP" altLang="ja-JP" sz="4000" b="1" dirty="0" smtClean="0">
                <a:solidFill>
                  <a:srgbClr val="FF0000"/>
                </a:solidFill>
              </a:rPr>
              <a:t>方策</a:t>
            </a:r>
            <a:r>
              <a:rPr lang="ja-JP" altLang="en-US" sz="4000" b="1" dirty="0" smtClean="0"/>
              <a:t>ニ</a:t>
            </a:r>
            <a:r>
              <a:rPr lang="ja-JP" altLang="ja-JP" sz="4000" b="1" dirty="0" smtClean="0"/>
              <a:t>関</a:t>
            </a:r>
            <a:r>
              <a:rPr lang="ja-JP" altLang="en-US" sz="4000" b="1" dirty="0" smtClean="0"/>
              <a:t>スル</a:t>
            </a:r>
            <a:r>
              <a:rPr lang="ja-JP" altLang="ja-JP" sz="4000" b="1" dirty="0" smtClean="0"/>
              <a:t>緊急</a:t>
            </a:r>
            <a:r>
              <a:rPr lang="ja-JP" altLang="ja-JP" sz="4000" b="1" dirty="0"/>
              <a:t>対策</a:t>
            </a:r>
            <a:r>
              <a:rPr lang="ja-JP" altLang="ja-JP" sz="4000" b="1" dirty="0" smtClean="0"/>
              <a:t>案</a:t>
            </a:r>
            <a:r>
              <a:rPr lang="ja-JP" altLang="en-US" sz="4000" b="1" dirty="0" smtClean="0"/>
              <a:t>（</a:t>
            </a:r>
            <a:r>
              <a:rPr lang="en-US" altLang="ja-JP" sz="4000" b="1" dirty="0" smtClean="0"/>
              <a:t>1941</a:t>
            </a:r>
            <a:r>
              <a:rPr lang="ja-JP" altLang="en-US" sz="4000" b="1" dirty="0" smtClean="0"/>
              <a:t>年</a:t>
            </a:r>
            <a:r>
              <a:rPr lang="en-US" altLang="ja-JP" sz="4000" b="1" dirty="0" smtClean="0"/>
              <a:t>12</a:t>
            </a:r>
            <a:r>
              <a:rPr lang="ja-JP" altLang="en-US" sz="4000" b="1" dirty="0" smtClean="0"/>
              <a:t>月）</a:t>
            </a:r>
            <a:r>
              <a:rPr lang="ja-JP" altLang="ja-JP" sz="4000" b="1" dirty="0" smtClean="0"/>
              <a:t>に</a:t>
            </a:r>
            <a:r>
              <a:rPr lang="ja-JP" altLang="ja-JP" sz="4000" b="1" dirty="0"/>
              <a:t>見る戦前の「観光」行政</a:t>
            </a:r>
            <a:endParaRPr kumimoji="1" lang="ja-JP" altLang="en-US" sz="4000" dirty="0"/>
          </a:p>
        </p:txBody>
      </p:sp>
      <p:sp>
        <p:nvSpPr>
          <p:cNvPr id="3" name="コンテンツ プレースホルダ 2"/>
          <p:cNvSpPr>
            <a:spLocks noGrp="1"/>
          </p:cNvSpPr>
          <p:nvPr>
            <p:ph idx="1"/>
          </p:nvPr>
        </p:nvSpPr>
        <p:spPr>
          <a:xfrm>
            <a:off x="323528" y="1268760"/>
            <a:ext cx="8568952" cy="5832648"/>
          </a:xfrm>
        </p:spPr>
        <p:txBody>
          <a:bodyPr>
            <a:normAutofit lnSpcReduction="10000"/>
          </a:bodyPr>
          <a:lstStyle/>
          <a:p>
            <a:r>
              <a:rPr lang="ja-JP" altLang="ja-JP" dirty="0" smtClean="0"/>
              <a:t>「</a:t>
            </a:r>
            <a:r>
              <a:rPr lang="ja-JP" altLang="ja-JP" dirty="0">
                <a:solidFill>
                  <a:srgbClr val="FF0000"/>
                </a:solidFill>
              </a:rPr>
              <a:t>休息</a:t>
            </a:r>
            <a:r>
              <a:rPr lang="ja-JP" altLang="ja-JP" dirty="0"/>
              <a:t>ハ安逸ニ非ズシテ、勤労後ノ体力ヲ恢復シ明日ノ活動ニ備フルタメノモノトスルノ生活慣習ノ確立ヲ図ル</a:t>
            </a:r>
            <a:r>
              <a:rPr lang="ja-JP" altLang="ja-JP" dirty="0" smtClean="0"/>
              <a:t>」</a:t>
            </a:r>
            <a:endParaRPr lang="en-US" altLang="ja-JP" dirty="0" smtClean="0"/>
          </a:p>
          <a:p>
            <a:r>
              <a:rPr lang="ja-JP" altLang="ja-JP" dirty="0" smtClean="0">
                <a:solidFill>
                  <a:srgbClr val="FF0000"/>
                </a:solidFill>
              </a:rPr>
              <a:t>国民</a:t>
            </a:r>
            <a:r>
              <a:rPr lang="ja-JP" altLang="ja-JP" dirty="0">
                <a:solidFill>
                  <a:srgbClr val="FF0000"/>
                </a:solidFill>
              </a:rPr>
              <a:t>の厚生施設</a:t>
            </a:r>
            <a:r>
              <a:rPr lang="ja-JP" altLang="ja-JP" dirty="0"/>
              <a:t>の概目案として「</a:t>
            </a:r>
            <a:r>
              <a:rPr lang="ja-JP" altLang="ja-JP" b="1" dirty="0">
                <a:solidFill>
                  <a:srgbClr val="FF0000"/>
                </a:solidFill>
              </a:rPr>
              <a:t>国立公園</a:t>
            </a:r>
            <a:r>
              <a:rPr lang="ja-JP" altLang="ja-JP" b="1" dirty="0"/>
              <a:t>ノ大活用</a:t>
            </a:r>
            <a:r>
              <a:rPr lang="ja-JP" altLang="ja-JP" dirty="0"/>
              <a:t>（山ノ家ノ施設）、国史深省ノ機縁タル地ノ利用（</a:t>
            </a:r>
            <a:r>
              <a:rPr lang="ja-JP" altLang="ja-JP" b="1" dirty="0"/>
              <a:t>統制アル</a:t>
            </a:r>
            <a:r>
              <a:rPr lang="ja-JP" altLang="ja-JP" b="1" dirty="0">
                <a:solidFill>
                  <a:srgbClr val="FF0000"/>
                </a:solidFill>
              </a:rPr>
              <a:t>聖地巡回</a:t>
            </a:r>
            <a:r>
              <a:rPr lang="ja-JP" altLang="ja-JP" b="1" dirty="0"/>
              <a:t>ノ施設</a:t>
            </a:r>
            <a:r>
              <a:rPr lang="ja-JP" altLang="ja-JP" dirty="0"/>
              <a:t>）、歓喜力行ノ趣意ヲ以テスル行事、見学旅行等ノ誘導（</a:t>
            </a:r>
            <a:r>
              <a:rPr lang="ja-JP" altLang="ja-JP" b="1" dirty="0">
                <a:solidFill>
                  <a:srgbClr val="FF0000"/>
                </a:solidFill>
              </a:rPr>
              <a:t>青年宿泊所</a:t>
            </a:r>
            <a:r>
              <a:rPr lang="ja-JP" altLang="ja-JP" b="1" dirty="0"/>
              <a:t>ノ設置、</a:t>
            </a:r>
            <a:r>
              <a:rPr lang="ja-JP" altLang="ja-JP" b="1" dirty="0">
                <a:solidFill>
                  <a:srgbClr val="FF0000"/>
                </a:solidFill>
              </a:rPr>
              <a:t>農民旅行団</a:t>
            </a:r>
            <a:r>
              <a:rPr lang="ja-JP" altLang="ja-JP" b="1" dirty="0"/>
              <a:t>ノ組織、</a:t>
            </a:r>
            <a:r>
              <a:rPr lang="ja-JP" altLang="ja-JP" b="1" dirty="0">
                <a:solidFill>
                  <a:srgbClr val="FF0000"/>
                </a:solidFill>
              </a:rPr>
              <a:t>市民農園</a:t>
            </a:r>
            <a:r>
              <a:rPr lang="ja-JP" altLang="ja-JP" b="1" dirty="0"/>
              <a:t>ノ経営</a:t>
            </a:r>
            <a:r>
              <a:rPr lang="ja-JP" altLang="ja-JP" dirty="0"/>
              <a:t>）」「</a:t>
            </a:r>
            <a:r>
              <a:rPr lang="ja-JP" altLang="ja-JP" b="1" dirty="0">
                <a:solidFill>
                  <a:srgbClr val="FF0000"/>
                </a:solidFill>
              </a:rPr>
              <a:t>国民皆泳</a:t>
            </a:r>
            <a:r>
              <a:rPr lang="ja-JP" altLang="ja-JP" b="1" dirty="0"/>
              <a:t>ノ奨励（海ノ家ノ施設</a:t>
            </a:r>
            <a:r>
              <a:rPr lang="ja-JP" altLang="ja-JP" dirty="0"/>
              <a:t>）」「</a:t>
            </a:r>
            <a:r>
              <a:rPr lang="ja-JP" altLang="ja-JP" b="1" dirty="0"/>
              <a:t>大都市付近ノ景勝地（例ヘバ大島）利用ノ</a:t>
            </a:r>
            <a:r>
              <a:rPr lang="ja-JP" altLang="ja-JP" b="1" dirty="0">
                <a:solidFill>
                  <a:srgbClr val="FF0000"/>
                </a:solidFill>
              </a:rPr>
              <a:t>綜合的厚生施設</a:t>
            </a:r>
            <a:r>
              <a:rPr lang="ja-JP" altLang="ja-JP" b="1" dirty="0"/>
              <a:t>ノ経営</a:t>
            </a:r>
            <a:r>
              <a:rPr lang="ja-JP" altLang="ja-JP" dirty="0"/>
              <a:t>、健全慰楽ノ施設及助成」等が記述されている</a:t>
            </a:r>
            <a:r>
              <a:rPr lang="ja-JP" altLang="ja-JP" dirty="0" smtClean="0"/>
              <a:t>。</a:t>
            </a:r>
            <a:endParaRPr kumimoji="1" lang="ja-JP" alt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w="57150">
            <a:solidFill>
              <a:schemeClr val="accent1"/>
            </a:solidFill>
          </a:ln>
        </p:spPr>
        <p:txBody>
          <a:bodyPr>
            <a:normAutofit fontScale="90000"/>
          </a:bodyPr>
          <a:lstStyle/>
          <a:p>
            <a:r>
              <a:rPr lang="ja-JP" altLang="ja-JP" dirty="0" smtClean="0"/>
              <a:t>農山漁村滞在型余暇活動</a:t>
            </a:r>
            <a:r>
              <a:rPr lang="en-US" altLang="ja-JP" dirty="0" smtClean="0"/>
              <a:t/>
            </a:r>
            <a:br>
              <a:rPr lang="en-US" altLang="ja-JP" dirty="0" smtClean="0"/>
            </a:br>
            <a:r>
              <a:rPr lang="ja-JP" altLang="ja-JP" dirty="0" smtClean="0"/>
              <a:t>環境保全型自然体験活動</a:t>
            </a:r>
            <a:endParaRPr kumimoji="1" lang="ja-JP" altLang="en-US" dirty="0"/>
          </a:p>
        </p:txBody>
      </p:sp>
      <p:sp>
        <p:nvSpPr>
          <p:cNvPr id="3" name="コンテンツ プレースホルダ 2"/>
          <p:cNvSpPr>
            <a:spLocks noGrp="1"/>
          </p:cNvSpPr>
          <p:nvPr>
            <p:ph idx="1"/>
          </p:nvPr>
        </p:nvSpPr>
        <p:spPr>
          <a:xfrm>
            <a:off x="457200" y="1628801"/>
            <a:ext cx="8229600" cy="5229200"/>
          </a:xfrm>
        </p:spPr>
        <p:txBody>
          <a:bodyPr>
            <a:normAutofit fontScale="92500" lnSpcReduction="10000"/>
          </a:bodyPr>
          <a:lstStyle/>
          <a:p>
            <a:r>
              <a:rPr lang="ja-JP" altLang="en-US" dirty="0" smtClean="0"/>
              <a:t>戦前・戦中の国内観光表現に字句</a:t>
            </a:r>
            <a:r>
              <a:rPr lang="ja-JP" altLang="ja-JP" dirty="0" smtClean="0"/>
              <a:t>「観光」を</a:t>
            </a:r>
            <a:r>
              <a:rPr lang="ja-JP" altLang="en-US" dirty="0" smtClean="0"/>
              <a:t>回避</a:t>
            </a:r>
            <a:r>
              <a:rPr lang="ja-JP" altLang="ja-JP" dirty="0" smtClean="0"/>
              <a:t>する傾向は戦後の国内観光政策に</a:t>
            </a:r>
            <a:r>
              <a:rPr lang="ja-JP" altLang="en-US" dirty="0" smtClean="0"/>
              <a:t>も</a:t>
            </a:r>
            <a:r>
              <a:rPr lang="ja-JP" altLang="ja-JP" dirty="0" smtClean="0"/>
              <a:t>影響</a:t>
            </a:r>
            <a:endParaRPr lang="en-US" altLang="ja-JP" dirty="0" smtClean="0"/>
          </a:p>
          <a:p>
            <a:r>
              <a:rPr lang="en-US" altLang="ja-JP" dirty="0" smtClean="0"/>
              <a:t>1994</a:t>
            </a:r>
            <a:r>
              <a:rPr lang="ja-JP" altLang="ja-JP" dirty="0" smtClean="0"/>
              <a:t>年に</a:t>
            </a:r>
            <a:r>
              <a:rPr lang="ja-JP" altLang="en-US" dirty="0" smtClean="0"/>
              <a:t>「</a:t>
            </a:r>
            <a:r>
              <a:rPr lang="ja-JP" altLang="ja-JP" dirty="0" smtClean="0"/>
              <a:t>農山漁村滞在型余暇活動のための基盤整備の促進に関する法律</a:t>
            </a:r>
            <a:r>
              <a:rPr lang="ja-JP" altLang="en-US" dirty="0" smtClean="0"/>
              <a:t>」</a:t>
            </a:r>
            <a:r>
              <a:rPr lang="ja-JP" altLang="ja-JP" dirty="0" smtClean="0"/>
              <a:t>が成立し、「</a:t>
            </a:r>
            <a:r>
              <a:rPr lang="ja-JP" altLang="ja-JP" dirty="0" smtClean="0">
                <a:solidFill>
                  <a:srgbClr val="FF0000"/>
                </a:solidFill>
              </a:rPr>
              <a:t>農山漁村滞在型余暇活動</a:t>
            </a:r>
            <a:r>
              <a:rPr lang="ja-JP" altLang="ja-JP" dirty="0" smtClean="0"/>
              <a:t>」を定義付け</a:t>
            </a:r>
            <a:endParaRPr lang="en-US" altLang="ja-JP" dirty="0" smtClean="0"/>
          </a:p>
          <a:p>
            <a:r>
              <a:rPr lang="en-US" altLang="ja-JP" dirty="0" smtClean="0"/>
              <a:t>2002 </a:t>
            </a:r>
            <a:r>
              <a:rPr lang="ja-JP" altLang="ja-JP" dirty="0" smtClean="0"/>
              <a:t>年に制定された沖縄振興特別措置法は、</a:t>
            </a:r>
            <a:r>
              <a:rPr lang="ja-JP" altLang="ja-JP" dirty="0" smtClean="0">
                <a:solidFill>
                  <a:srgbClr val="FF0000"/>
                </a:solidFill>
              </a:rPr>
              <a:t>環境保全型自然体験活動</a:t>
            </a:r>
            <a:r>
              <a:rPr lang="ja-JP" altLang="ja-JP" dirty="0" smtClean="0"/>
              <a:t>について規定</a:t>
            </a:r>
            <a:endParaRPr lang="en-US" altLang="ja-JP" dirty="0" smtClean="0"/>
          </a:p>
          <a:p>
            <a:r>
              <a:rPr lang="ja-JP" altLang="ja-JP" dirty="0" smtClean="0"/>
              <a:t>両者とも見事なぐらいに字句「観光」を</a:t>
            </a:r>
            <a:r>
              <a:rPr lang="ja-JP" altLang="en-US" dirty="0" smtClean="0"/>
              <a:t>回避</a:t>
            </a:r>
            <a:r>
              <a:rPr lang="ja-JP" altLang="ja-JP" dirty="0" smtClean="0"/>
              <a:t>して造語している</a:t>
            </a:r>
            <a:r>
              <a:rPr lang="ja-JP" altLang="en-US" dirty="0" smtClean="0"/>
              <a:t>（所管争いから回避）</a:t>
            </a:r>
            <a:r>
              <a:rPr lang="ja-JP" altLang="ja-JP" dirty="0" smtClean="0"/>
              <a:t>。むしろ</a:t>
            </a:r>
            <a:r>
              <a:rPr lang="ja-JP" altLang="ja-JP" b="1" dirty="0" smtClean="0">
                <a:solidFill>
                  <a:srgbClr val="FF0000"/>
                </a:solidFill>
              </a:rPr>
              <a:t>研究者のほうが</a:t>
            </a:r>
            <a:r>
              <a:rPr lang="ja-JP" altLang="en-US" b="1" dirty="0" smtClean="0">
                <a:solidFill>
                  <a:srgbClr val="FF0000"/>
                </a:solidFill>
              </a:rPr>
              <a:t>グリーン・</a:t>
            </a:r>
            <a:r>
              <a:rPr lang="ja-JP" altLang="ja-JP" b="1" dirty="0" smtClean="0">
                <a:solidFill>
                  <a:srgbClr val="FF0000"/>
                </a:solidFill>
              </a:rPr>
              <a:t>ツーリズム、エコ</a:t>
            </a:r>
            <a:r>
              <a:rPr lang="ja-JP" altLang="en-US" b="1" dirty="0" smtClean="0">
                <a:solidFill>
                  <a:srgbClr val="FF0000"/>
                </a:solidFill>
              </a:rPr>
              <a:t>・</a:t>
            </a:r>
            <a:r>
              <a:rPr lang="ja-JP" altLang="ja-JP" b="1" dirty="0" smtClean="0">
                <a:solidFill>
                  <a:srgbClr val="FF0000"/>
                </a:solidFill>
              </a:rPr>
              <a:t>ツーリズム等の字句「ツーリズム」を無頓着に使用</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w="57150">
            <a:solidFill>
              <a:schemeClr val="tx1">
                <a:lumMod val="95000"/>
                <a:lumOff val="5000"/>
              </a:schemeClr>
            </a:solidFill>
          </a:ln>
        </p:spPr>
        <p:txBody>
          <a:bodyPr>
            <a:normAutofit/>
          </a:bodyPr>
          <a:lstStyle/>
          <a:p>
            <a:r>
              <a:rPr kumimoji="1" lang="ja-JP" altLang="en-US" dirty="0" smtClean="0"/>
              <a:t>総合保養地域整備法（リゾート法）</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lnSpcReduction="10000"/>
          </a:bodyPr>
          <a:lstStyle/>
          <a:p>
            <a:r>
              <a:rPr kumimoji="1" lang="ja-JP" altLang="en-US" dirty="0" smtClean="0"/>
              <a:t>単なるキャンペーンではなく、地域「観光」概念に関する初めての総合</a:t>
            </a:r>
            <a:r>
              <a:rPr lang="ja-JP" altLang="en-US" dirty="0" smtClean="0"/>
              <a:t>的な具体的政策（</a:t>
            </a:r>
            <a:r>
              <a:rPr lang="ja-JP" altLang="en-US" b="1" dirty="0" smtClean="0">
                <a:solidFill>
                  <a:srgbClr val="FF0000"/>
                </a:solidFill>
              </a:rPr>
              <a:t>権力行為</a:t>
            </a:r>
            <a:r>
              <a:rPr lang="ja-JP" altLang="en-US" dirty="0" smtClean="0"/>
              <a:t>）の展開が規定</a:t>
            </a:r>
            <a:endParaRPr lang="en-US" altLang="ja-JP" dirty="0" smtClean="0"/>
          </a:p>
          <a:p>
            <a:r>
              <a:rPr kumimoji="1" lang="ja-JP" altLang="en-US" b="1" dirty="0" smtClean="0">
                <a:solidFill>
                  <a:srgbClr val="FF0000"/>
                </a:solidFill>
              </a:rPr>
              <a:t>字句「観光」</a:t>
            </a:r>
            <a:r>
              <a:rPr kumimoji="1" lang="ja-JP" altLang="en-US" dirty="0" smtClean="0"/>
              <a:t>は「観光業の健全な発展に配慮」という表現にしか現れてこない</a:t>
            </a:r>
            <a:endParaRPr kumimoji="1" lang="en-US" altLang="ja-JP" dirty="0" smtClean="0"/>
          </a:p>
          <a:p>
            <a:r>
              <a:rPr lang="ja-JP" altLang="en-US" dirty="0" smtClean="0"/>
              <a:t>地域観光政策研究者も、同法のもつ制度的認識に欠如する者が多く、議論が発展しなかった</a:t>
            </a:r>
            <a:endParaRPr lang="en-US" altLang="ja-JP" dirty="0" smtClean="0"/>
          </a:p>
          <a:p>
            <a:r>
              <a:rPr lang="ja-JP" altLang="en-US" b="1" dirty="0" smtClean="0">
                <a:solidFill>
                  <a:srgbClr val="FF0000"/>
                </a:solidFill>
              </a:rPr>
              <a:t>概念「観光」</a:t>
            </a:r>
            <a:r>
              <a:rPr lang="ja-JP" altLang="en-US" dirty="0" smtClean="0"/>
              <a:t>はむしろリゾート法全体のなかに表現されているが、同法において字句「観光」が強調されなかったことが、小泉内閣の観光政策の展開には幸いした</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76200" cmpd="tri">
            <a:solidFill>
              <a:schemeClr val="tx1">
                <a:lumMod val="95000"/>
                <a:lumOff val="5000"/>
              </a:schemeClr>
            </a:solidFill>
          </a:ln>
        </p:spPr>
        <p:txBody>
          <a:bodyPr>
            <a:normAutofit fontScale="90000"/>
          </a:bodyPr>
          <a:lstStyle/>
          <a:p>
            <a:r>
              <a:rPr kumimoji="1" lang="ja-JP" altLang="en-US" dirty="0" smtClean="0"/>
              <a:t>地域観光政策</a:t>
            </a:r>
            <a:r>
              <a:rPr kumimoji="1" lang="ja-JP" altLang="en-US" b="1" dirty="0" smtClean="0">
                <a:solidFill>
                  <a:schemeClr val="tx1">
                    <a:lumMod val="95000"/>
                    <a:lumOff val="5000"/>
                  </a:schemeClr>
                </a:solidFill>
              </a:rPr>
              <a:t>研究が進展しない理由</a:t>
            </a:r>
            <a:r>
              <a:rPr kumimoji="1" lang="en-US" altLang="ja-JP" b="1" dirty="0" smtClean="0">
                <a:solidFill>
                  <a:schemeClr val="tx1">
                    <a:lumMod val="95000"/>
                    <a:lumOff val="5000"/>
                  </a:schemeClr>
                </a:solidFill>
              </a:rPr>
              <a:t/>
            </a:r>
            <a:br>
              <a:rPr kumimoji="1" lang="en-US" altLang="ja-JP" b="1" dirty="0" smtClean="0">
                <a:solidFill>
                  <a:schemeClr val="tx1">
                    <a:lumMod val="95000"/>
                    <a:lumOff val="5000"/>
                  </a:schemeClr>
                </a:solidFill>
              </a:rPr>
            </a:br>
            <a:r>
              <a:rPr kumimoji="1" lang="ja-JP" altLang="en-US" b="1" dirty="0" smtClean="0">
                <a:solidFill>
                  <a:schemeClr val="tx1">
                    <a:lumMod val="95000"/>
                    <a:lumOff val="5000"/>
                  </a:schemeClr>
                </a:solidFill>
              </a:rPr>
              <a:t>「地域</a:t>
            </a:r>
            <a:r>
              <a:rPr lang="ja-JP" altLang="en-US" b="1" dirty="0" smtClean="0">
                <a:solidFill>
                  <a:schemeClr val="tx1">
                    <a:lumMod val="95000"/>
                    <a:lumOff val="5000"/>
                  </a:schemeClr>
                </a:solidFill>
              </a:rPr>
              <a:t>観光」と「政策」は不協和</a:t>
            </a:r>
            <a:endParaRPr kumimoji="1" lang="ja-JP" altLang="en-US" dirty="0">
              <a:solidFill>
                <a:schemeClr val="tx1">
                  <a:lumMod val="95000"/>
                  <a:lumOff val="5000"/>
                </a:schemeClr>
              </a:solidFill>
            </a:endParaRPr>
          </a:p>
        </p:txBody>
      </p:sp>
      <p:sp>
        <p:nvSpPr>
          <p:cNvPr id="3" name="コンテンツ プレースホルダー 2"/>
          <p:cNvSpPr>
            <a:spLocks noGrp="1"/>
          </p:cNvSpPr>
          <p:nvPr>
            <p:ph idx="1"/>
          </p:nvPr>
        </p:nvSpPr>
        <p:spPr>
          <a:xfrm>
            <a:off x="107504" y="1600200"/>
            <a:ext cx="8964488" cy="5257800"/>
          </a:xfrm>
          <a:ln>
            <a:solidFill>
              <a:schemeClr val="bg1">
                <a:lumMod val="50000"/>
              </a:schemeClr>
            </a:solidFill>
          </a:ln>
        </p:spPr>
        <p:txBody>
          <a:bodyPr>
            <a:normAutofit lnSpcReduction="10000"/>
          </a:bodyPr>
          <a:lstStyle/>
          <a:p>
            <a:pPr>
              <a:buNone/>
            </a:pPr>
            <a:r>
              <a:rPr lang="ja-JP" altLang="en-US" dirty="0" smtClean="0"/>
              <a:t>①</a:t>
            </a:r>
            <a:r>
              <a:rPr lang="ja-JP" altLang="ja-JP" b="1" dirty="0" smtClean="0">
                <a:solidFill>
                  <a:schemeClr val="tx1">
                    <a:lumMod val="95000"/>
                    <a:lumOff val="5000"/>
                  </a:schemeClr>
                </a:solidFill>
              </a:rPr>
              <a:t>戦前、戦中、戦後を連続してとらまえる地域観光政策研究</a:t>
            </a:r>
            <a:r>
              <a:rPr lang="ja-JP" altLang="ja-JP" dirty="0" smtClean="0">
                <a:solidFill>
                  <a:schemeClr val="tx1">
                    <a:lumMod val="95000"/>
                    <a:lumOff val="5000"/>
                  </a:schemeClr>
                </a:solidFill>
              </a:rPr>
              <a:t>が進展しなかった</a:t>
            </a:r>
            <a:r>
              <a:rPr lang="ja-JP" altLang="en-US" dirty="0" smtClean="0">
                <a:solidFill>
                  <a:schemeClr val="tx1">
                    <a:lumMod val="95000"/>
                    <a:lumOff val="5000"/>
                  </a:schemeClr>
                </a:solidFill>
              </a:rPr>
              <a:t>こと</a:t>
            </a:r>
            <a:endParaRPr lang="en-US" altLang="ja-JP" dirty="0" smtClean="0">
              <a:solidFill>
                <a:schemeClr val="tx1">
                  <a:lumMod val="95000"/>
                  <a:lumOff val="5000"/>
                </a:schemeClr>
              </a:solidFill>
            </a:endParaRPr>
          </a:p>
          <a:p>
            <a:pPr>
              <a:buNone/>
            </a:pPr>
            <a:r>
              <a:rPr lang="ja-JP" altLang="en-US" dirty="0" smtClean="0">
                <a:solidFill>
                  <a:schemeClr val="tx1">
                    <a:lumMod val="95000"/>
                    <a:lumOff val="5000"/>
                  </a:schemeClr>
                </a:solidFill>
              </a:rPr>
              <a:t>②福祉保養と観光を総合的に行う研究がすすめられなかったこと（</a:t>
            </a:r>
            <a:r>
              <a:rPr lang="ja-JP" altLang="ja-JP" b="1" dirty="0" smtClean="0">
                <a:solidFill>
                  <a:schemeClr val="tx1">
                    <a:lumMod val="95000"/>
                    <a:lumOff val="5000"/>
                  </a:schemeClr>
                </a:solidFill>
              </a:rPr>
              <a:t>国際</a:t>
            </a:r>
            <a:r>
              <a:rPr lang="ja-JP" altLang="ja-JP" b="1" dirty="0">
                <a:solidFill>
                  <a:schemeClr val="tx1">
                    <a:lumMod val="95000"/>
                    <a:lumOff val="5000"/>
                  </a:schemeClr>
                </a:solidFill>
              </a:rPr>
              <a:t>観光ホテル</a:t>
            </a:r>
            <a:r>
              <a:rPr lang="ja-JP" altLang="ja-JP" b="1" dirty="0" smtClean="0">
                <a:solidFill>
                  <a:schemeClr val="tx1">
                    <a:lumMod val="95000"/>
                    <a:lumOff val="5000"/>
                  </a:schemeClr>
                </a:solidFill>
              </a:rPr>
              <a:t>整備法</a:t>
            </a:r>
            <a:r>
              <a:rPr lang="ja-JP" altLang="en-US" b="1" dirty="0" smtClean="0">
                <a:solidFill>
                  <a:schemeClr val="tx1">
                    <a:lumMod val="95000"/>
                    <a:lumOff val="5000"/>
                  </a:schemeClr>
                </a:solidFill>
              </a:rPr>
              <a:t>の</a:t>
            </a:r>
            <a:r>
              <a:rPr lang="ja-JP" altLang="ja-JP" b="1" dirty="0" smtClean="0">
                <a:solidFill>
                  <a:schemeClr val="tx1">
                    <a:lumMod val="95000"/>
                    <a:lumOff val="5000"/>
                  </a:schemeClr>
                </a:solidFill>
              </a:rPr>
              <a:t>形骸化</a:t>
            </a:r>
            <a:r>
              <a:rPr lang="ja-JP" altLang="en-US" b="1" dirty="0" smtClean="0">
                <a:solidFill>
                  <a:schemeClr val="tx1">
                    <a:lumMod val="95000"/>
                    <a:lumOff val="5000"/>
                  </a:schemeClr>
                </a:solidFill>
              </a:rPr>
              <a:t>。</a:t>
            </a:r>
            <a:r>
              <a:rPr lang="ja-JP" altLang="ja-JP" b="1" dirty="0" smtClean="0">
                <a:solidFill>
                  <a:schemeClr val="tx1">
                    <a:lumMod val="95000"/>
                    <a:lumOff val="5000"/>
                  </a:schemeClr>
                </a:solidFill>
              </a:rPr>
              <a:t>公共</a:t>
            </a:r>
            <a:r>
              <a:rPr lang="ja-JP" altLang="ja-JP" b="1" dirty="0">
                <a:solidFill>
                  <a:schemeClr val="tx1">
                    <a:lumMod val="95000"/>
                    <a:lumOff val="5000"/>
                  </a:schemeClr>
                </a:solidFill>
              </a:rPr>
              <a:t>の宿</a:t>
            </a:r>
            <a:r>
              <a:rPr lang="ja-JP" altLang="ja-JP" dirty="0" smtClean="0">
                <a:solidFill>
                  <a:schemeClr val="tx1">
                    <a:lumMod val="95000"/>
                    <a:lumOff val="5000"/>
                  </a:schemeClr>
                </a:solidFill>
              </a:rPr>
              <a:t>等と</a:t>
            </a:r>
            <a:r>
              <a:rPr lang="ja-JP" altLang="ja-JP" b="1" dirty="0">
                <a:solidFill>
                  <a:schemeClr val="tx1">
                    <a:lumMod val="95000"/>
                    <a:lumOff val="5000"/>
                  </a:schemeClr>
                </a:solidFill>
              </a:rPr>
              <a:t>民間宿泊</a:t>
            </a:r>
            <a:r>
              <a:rPr lang="ja-JP" altLang="ja-JP" b="1" dirty="0" smtClean="0">
                <a:solidFill>
                  <a:schemeClr val="tx1">
                    <a:lumMod val="95000"/>
                    <a:lumOff val="5000"/>
                  </a:schemeClr>
                </a:solidFill>
              </a:rPr>
              <a:t>施設</a:t>
            </a:r>
            <a:r>
              <a:rPr lang="ja-JP" altLang="en-US" b="1" dirty="0" smtClean="0">
                <a:solidFill>
                  <a:schemeClr val="tx1">
                    <a:lumMod val="95000"/>
                    <a:lumOff val="5000"/>
                  </a:schemeClr>
                </a:solidFill>
              </a:rPr>
              <a:t>の</a:t>
            </a:r>
            <a:r>
              <a:rPr lang="ja-JP" altLang="ja-JP" b="1" dirty="0" smtClean="0">
                <a:solidFill>
                  <a:schemeClr val="tx1">
                    <a:lumMod val="95000"/>
                    <a:lumOff val="5000"/>
                  </a:schemeClr>
                </a:solidFill>
              </a:rPr>
              <a:t>緊張関係</a:t>
            </a:r>
            <a:r>
              <a:rPr lang="ja-JP" altLang="en-US" b="1" dirty="0" smtClean="0">
                <a:solidFill>
                  <a:schemeClr val="tx1">
                    <a:lumMod val="95000"/>
                    <a:lumOff val="5000"/>
                  </a:schemeClr>
                </a:solidFill>
              </a:rPr>
              <a:t>）</a:t>
            </a:r>
            <a:endParaRPr lang="en-US" altLang="ja-JP" dirty="0" smtClean="0">
              <a:solidFill>
                <a:schemeClr val="tx1">
                  <a:lumMod val="95000"/>
                  <a:lumOff val="5000"/>
                </a:schemeClr>
              </a:solidFill>
            </a:endParaRPr>
          </a:p>
          <a:p>
            <a:pPr>
              <a:buNone/>
            </a:pPr>
            <a:r>
              <a:rPr lang="ja-JP" altLang="en-US" dirty="0" smtClean="0">
                <a:solidFill>
                  <a:schemeClr val="tx1">
                    <a:lumMod val="95000"/>
                    <a:lumOff val="5000"/>
                  </a:schemeClr>
                </a:solidFill>
              </a:rPr>
              <a:t>③</a:t>
            </a:r>
            <a:r>
              <a:rPr lang="ja-JP" altLang="ja-JP" b="1" dirty="0" smtClean="0">
                <a:solidFill>
                  <a:schemeClr val="tx1">
                    <a:lumMod val="95000"/>
                    <a:lumOff val="5000"/>
                  </a:schemeClr>
                </a:solidFill>
              </a:rPr>
              <a:t>リゾート法</a:t>
            </a:r>
            <a:r>
              <a:rPr lang="ja-JP" altLang="en-US" b="1" dirty="0" smtClean="0">
                <a:solidFill>
                  <a:schemeClr val="tx1">
                    <a:lumMod val="95000"/>
                    <a:lumOff val="5000"/>
                  </a:schemeClr>
                </a:solidFill>
              </a:rPr>
              <a:t>の</a:t>
            </a:r>
            <a:r>
              <a:rPr lang="ja-JP" altLang="en-US" dirty="0" smtClean="0">
                <a:solidFill>
                  <a:schemeClr val="tx1">
                    <a:lumMod val="95000"/>
                    <a:lumOff val="5000"/>
                  </a:schemeClr>
                </a:solidFill>
              </a:rPr>
              <a:t>制度</a:t>
            </a:r>
            <a:r>
              <a:rPr lang="ja-JP" altLang="ja-JP" dirty="0" smtClean="0">
                <a:solidFill>
                  <a:schemeClr val="tx1">
                    <a:lumMod val="95000"/>
                    <a:lumOff val="5000"/>
                  </a:schemeClr>
                </a:solidFill>
              </a:rPr>
              <a:t>的</a:t>
            </a:r>
            <a:r>
              <a:rPr lang="ja-JP" altLang="en-US" dirty="0" smtClean="0">
                <a:solidFill>
                  <a:schemeClr val="tx1">
                    <a:lumMod val="95000"/>
                    <a:lumOff val="5000"/>
                  </a:schemeClr>
                </a:solidFill>
              </a:rPr>
              <a:t>研究</a:t>
            </a:r>
            <a:r>
              <a:rPr lang="ja-JP" altLang="ja-JP" dirty="0" smtClean="0">
                <a:solidFill>
                  <a:schemeClr val="tx1">
                    <a:lumMod val="95000"/>
                    <a:lumOff val="5000"/>
                  </a:schemeClr>
                </a:solidFill>
              </a:rPr>
              <a:t>が</a:t>
            </a:r>
            <a:r>
              <a:rPr lang="ja-JP" altLang="ja-JP" dirty="0">
                <a:solidFill>
                  <a:schemeClr val="tx1">
                    <a:lumMod val="95000"/>
                    <a:lumOff val="5000"/>
                  </a:schemeClr>
                </a:solidFill>
              </a:rPr>
              <a:t>進展しなかった</a:t>
            </a:r>
            <a:r>
              <a:rPr lang="ja-JP" altLang="ja-JP" dirty="0" smtClean="0">
                <a:solidFill>
                  <a:schemeClr val="tx1">
                    <a:lumMod val="95000"/>
                    <a:lumOff val="5000"/>
                  </a:schemeClr>
                </a:solidFill>
              </a:rPr>
              <a:t>こと</a:t>
            </a:r>
            <a:endParaRPr lang="en-US" altLang="ja-JP" dirty="0" smtClean="0">
              <a:solidFill>
                <a:schemeClr val="tx1">
                  <a:lumMod val="95000"/>
                  <a:lumOff val="5000"/>
                </a:schemeClr>
              </a:solidFill>
            </a:endParaRPr>
          </a:p>
          <a:p>
            <a:pPr>
              <a:buNone/>
            </a:pPr>
            <a:r>
              <a:rPr lang="ja-JP" altLang="en-US" dirty="0" smtClean="0">
                <a:solidFill>
                  <a:schemeClr val="tx1">
                    <a:lumMod val="95000"/>
                    <a:lumOff val="5000"/>
                  </a:schemeClr>
                </a:solidFill>
              </a:rPr>
              <a:t>④</a:t>
            </a:r>
            <a:r>
              <a:rPr lang="en-US" altLang="ja-JP" dirty="0" smtClean="0">
                <a:solidFill>
                  <a:schemeClr val="tx1">
                    <a:lumMod val="95000"/>
                    <a:lumOff val="5000"/>
                  </a:schemeClr>
                </a:solidFill>
              </a:rPr>
              <a:t> </a:t>
            </a:r>
            <a:r>
              <a:rPr lang="ja-JP" altLang="en-US" dirty="0" smtClean="0">
                <a:solidFill>
                  <a:schemeClr val="tx1">
                    <a:lumMod val="95000"/>
                    <a:lumOff val="5000"/>
                  </a:schemeClr>
                </a:solidFill>
              </a:rPr>
              <a:t>旧観光基本法で</a:t>
            </a:r>
            <a:r>
              <a:rPr lang="ja-JP" altLang="ja-JP" dirty="0" smtClean="0">
                <a:solidFill>
                  <a:schemeClr val="tx1">
                    <a:lumMod val="95000"/>
                    <a:lumOff val="5000"/>
                  </a:schemeClr>
                </a:solidFill>
              </a:rPr>
              <a:t>「</a:t>
            </a:r>
            <a:r>
              <a:rPr lang="ja-JP" altLang="ja-JP" b="1" dirty="0" smtClean="0">
                <a:solidFill>
                  <a:schemeClr val="tx1">
                    <a:lumMod val="95000"/>
                    <a:lumOff val="5000"/>
                  </a:schemeClr>
                </a:solidFill>
              </a:rPr>
              <a:t>休日</a:t>
            </a:r>
            <a:r>
              <a:rPr lang="ja-JP" altLang="ja-JP" dirty="0" smtClean="0">
                <a:solidFill>
                  <a:schemeClr val="tx1">
                    <a:lumMod val="95000"/>
                    <a:lumOff val="5000"/>
                  </a:schemeClr>
                </a:solidFill>
              </a:rPr>
              <a:t>問題</a:t>
            </a:r>
            <a:r>
              <a:rPr lang="ja-JP" altLang="ja-JP" dirty="0" smtClean="0"/>
              <a:t>」</a:t>
            </a:r>
            <a:r>
              <a:rPr lang="ja-JP" altLang="en-US" dirty="0" smtClean="0"/>
              <a:t>を</a:t>
            </a:r>
            <a:r>
              <a:rPr lang="ja-JP" altLang="ja-JP" dirty="0" smtClean="0"/>
              <a:t>対象外と</a:t>
            </a:r>
            <a:r>
              <a:rPr lang="ja-JP" altLang="en-US" dirty="0" smtClean="0"/>
              <a:t>した</a:t>
            </a:r>
            <a:r>
              <a:rPr lang="ja-JP" altLang="ja-JP" dirty="0" smtClean="0"/>
              <a:t>こと</a:t>
            </a:r>
            <a:r>
              <a:rPr lang="ja-JP" altLang="en-US" dirty="0" smtClean="0"/>
              <a:t>への批判がなかったこと</a:t>
            </a:r>
            <a:endParaRPr lang="en-US" altLang="ja-JP" dirty="0" smtClean="0"/>
          </a:p>
          <a:p>
            <a:pPr>
              <a:buNone/>
            </a:pPr>
            <a:r>
              <a:rPr lang="ja-JP" altLang="en-US" dirty="0" smtClean="0"/>
              <a:t>⑤</a:t>
            </a:r>
            <a:r>
              <a:rPr lang="ja-JP" altLang="en-US" dirty="0" smtClean="0">
                <a:solidFill>
                  <a:srgbClr val="FF0000"/>
                </a:solidFill>
              </a:rPr>
              <a:t>地域の個性を重視する「観光」と「政策」は内部不協和（佐伯宗義　旧観光基本法）</a:t>
            </a:r>
            <a:endParaRPr lang="ja-JP" altLang="ja-JP" dirty="0">
              <a:solidFill>
                <a:srgbClr val="FF0000"/>
              </a:solidFill>
            </a:endParaRPr>
          </a:p>
        </p:txBody>
      </p:sp>
    </p:spTree>
    <p:extLst>
      <p:ext uri="{BB962C8B-B14F-4D97-AF65-F5344CB8AC3E}">
        <p14:creationId xmlns:p14="http://schemas.microsoft.com/office/powerpoint/2010/main" xmlns="" val="56555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76200">
            <a:solidFill>
              <a:schemeClr val="tx1">
                <a:lumMod val="95000"/>
                <a:lumOff val="5000"/>
              </a:schemeClr>
            </a:solidFill>
          </a:ln>
        </p:spPr>
        <p:txBody>
          <a:bodyPr>
            <a:normAutofit fontScale="90000"/>
          </a:bodyPr>
          <a:lstStyle/>
          <a:p>
            <a:r>
              <a:rPr kumimoji="1" lang="ja-JP" altLang="en-US" dirty="0" smtClean="0"/>
              <a:t>概念</a:t>
            </a:r>
            <a:r>
              <a:rPr kumimoji="1" lang="en-US" altLang="ja-JP" dirty="0" smtClean="0"/>
              <a:t>『</a:t>
            </a:r>
            <a:r>
              <a:rPr kumimoji="1" lang="ja-JP" altLang="en-US" dirty="0" smtClean="0"/>
              <a:t>「楽しみ」の旅</a:t>
            </a:r>
            <a:r>
              <a:rPr kumimoji="1" lang="en-US" altLang="ja-JP" dirty="0" smtClean="0"/>
              <a:t>』</a:t>
            </a:r>
            <a:r>
              <a:rPr kumimoji="1" lang="ja-JP" altLang="en-US" dirty="0" smtClean="0"/>
              <a:t>を区別させる</a:t>
            </a:r>
            <a:r>
              <a:rPr kumimoji="1" lang="en-US" altLang="ja-JP" dirty="0" smtClean="0"/>
              <a:t/>
            </a:r>
            <a:br>
              <a:rPr kumimoji="1" lang="en-US" altLang="ja-JP" dirty="0" smtClean="0"/>
            </a:br>
            <a:r>
              <a:rPr kumimoji="1" lang="ja-JP" altLang="en-US" dirty="0" smtClean="0"/>
              <a:t>社会的必要性の発生</a:t>
            </a:r>
            <a:endParaRPr kumimoji="1" lang="ja-JP" altLang="en-US" dirty="0"/>
          </a:p>
        </p:txBody>
      </p:sp>
      <p:sp>
        <p:nvSpPr>
          <p:cNvPr id="4" name="角丸四角形 3"/>
          <p:cNvSpPr/>
          <p:nvPr/>
        </p:nvSpPr>
        <p:spPr>
          <a:xfrm>
            <a:off x="4067944" y="1844824"/>
            <a:ext cx="1872208" cy="936104"/>
          </a:xfrm>
          <a:prstGeom prst="roundRect">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solidFill>
                  <a:schemeClr val="accent6">
                    <a:lumMod val="50000"/>
                  </a:schemeClr>
                </a:solidFill>
              </a:rPr>
              <a:t>必然の旅</a:t>
            </a:r>
            <a:endParaRPr kumimoji="1" lang="ja-JP" altLang="en-US" sz="2800" b="1" dirty="0">
              <a:solidFill>
                <a:schemeClr val="accent6">
                  <a:lumMod val="50000"/>
                </a:schemeClr>
              </a:solidFill>
            </a:endParaRPr>
          </a:p>
        </p:txBody>
      </p:sp>
      <p:sp>
        <p:nvSpPr>
          <p:cNvPr id="6" name="角丸四角形 5"/>
          <p:cNvSpPr/>
          <p:nvPr/>
        </p:nvSpPr>
        <p:spPr>
          <a:xfrm>
            <a:off x="6228184" y="1844824"/>
            <a:ext cx="2160240" cy="936104"/>
          </a:xfrm>
          <a:prstGeom prst="roundRect">
            <a:avLst/>
          </a:prstGeom>
          <a:solidFill>
            <a:schemeClr val="bg1">
              <a:lumMod val="95000"/>
            </a:schemeClr>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solidFill>
                  <a:schemeClr val="tx1"/>
                </a:solidFill>
              </a:rPr>
              <a:t>楽しみの旅</a:t>
            </a:r>
            <a:endParaRPr kumimoji="1" lang="ja-JP" altLang="en-US" sz="2800" b="1" dirty="0">
              <a:solidFill>
                <a:schemeClr val="tx1"/>
              </a:solidFill>
            </a:endParaRPr>
          </a:p>
        </p:txBody>
      </p:sp>
      <p:sp>
        <p:nvSpPr>
          <p:cNvPr id="7" name="正方形/長方形 6"/>
          <p:cNvSpPr/>
          <p:nvPr/>
        </p:nvSpPr>
        <p:spPr>
          <a:xfrm>
            <a:off x="4788024" y="5250904"/>
            <a:ext cx="1656184" cy="914400"/>
          </a:xfrm>
          <a:prstGeom prst="rect">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能動的</a:t>
            </a:r>
            <a:endParaRPr kumimoji="1" lang="en-US" altLang="ja-JP" dirty="0" smtClean="0">
              <a:solidFill>
                <a:schemeClr val="tx1"/>
              </a:solidFill>
            </a:endParaRPr>
          </a:p>
          <a:p>
            <a:pPr algn="ctr"/>
            <a:r>
              <a:rPr lang="ja-JP" altLang="en-US" sz="1400" dirty="0" smtClean="0">
                <a:solidFill>
                  <a:schemeClr val="tx1"/>
                </a:solidFill>
              </a:rPr>
              <a:t>アウトバウンド的</a:t>
            </a:r>
            <a:endParaRPr kumimoji="1" lang="ja-JP" altLang="en-US" sz="1400" dirty="0">
              <a:solidFill>
                <a:schemeClr val="tx1"/>
              </a:solidFill>
            </a:endParaRPr>
          </a:p>
        </p:txBody>
      </p:sp>
      <p:sp>
        <p:nvSpPr>
          <p:cNvPr id="8" name="正方形/長方形 7"/>
          <p:cNvSpPr/>
          <p:nvPr/>
        </p:nvSpPr>
        <p:spPr>
          <a:xfrm>
            <a:off x="6948264" y="5250904"/>
            <a:ext cx="1584176" cy="914400"/>
          </a:xfrm>
          <a:prstGeom prst="rect">
            <a:avLst/>
          </a:prstGeom>
          <a:solidFill>
            <a:schemeClr val="bg1">
              <a:lumMod val="95000"/>
            </a:schemeClr>
          </a:solid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受動的</a:t>
            </a:r>
            <a:endParaRPr kumimoji="1" lang="en-US" altLang="ja-JP" dirty="0" smtClean="0">
              <a:solidFill>
                <a:schemeClr val="tx1"/>
              </a:solidFill>
            </a:endParaRPr>
          </a:p>
          <a:p>
            <a:pPr algn="ctr"/>
            <a:r>
              <a:rPr lang="ja-JP" altLang="en-US" sz="1600" dirty="0" smtClean="0">
                <a:solidFill>
                  <a:schemeClr val="tx1"/>
                </a:solidFill>
              </a:rPr>
              <a:t>インバウンド的</a:t>
            </a:r>
            <a:endParaRPr kumimoji="1" lang="ja-JP" altLang="en-US" sz="1600" dirty="0">
              <a:solidFill>
                <a:schemeClr val="tx1"/>
              </a:solidFill>
            </a:endParaRPr>
          </a:p>
        </p:txBody>
      </p:sp>
      <p:sp>
        <p:nvSpPr>
          <p:cNvPr id="10" name="角丸四角形 9"/>
          <p:cNvSpPr/>
          <p:nvPr/>
        </p:nvSpPr>
        <p:spPr>
          <a:xfrm>
            <a:off x="3707904" y="1700808"/>
            <a:ext cx="5040560" cy="1296144"/>
          </a:xfrm>
          <a:prstGeom prst="roundRec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chemeClr val="tx1"/>
              </a:solidFill>
            </a:endParaRPr>
          </a:p>
        </p:txBody>
      </p:sp>
      <p:sp>
        <p:nvSpPr>
          <p:cNvPr id="12" name="角丸四角形 11"/>
          <p:cNvSpPr/>
          <p:nvPr/>
        </p:nvSpPr>
        <p:spPr>
          <a:xfrm>
            <a:off x="4644008" y="5040560"/>
            <a:ext cx="4104456" cy="1844824"/>
          </a:xfrm>
          <a:prstGeom prst="roundRect">
            <a:avLst/>
          </a:prstGeom>
          <a:noFill/>
          <a:ln>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400" dirty="0" smtClean="0">
              <a:solidFill>
                <a:schemeClr val="tx1"/>
              </a:solidFill>
            </a:endParaRPr>
          </a:p>
          <a:p>
            <a:pPr algn="ctr"/>
            <a:endParaRPr kumimoji="1" lang="en-US" altLang="ja-JP" sz="2400" dirty="0" smtClean="0">
              <a:solidFill>
                <a:schemeClr val="tx1"/>
              </a:solidFill>
            </a:endParaRPr>
          </a:p>
          <a:p>
            <a:pPr algn="ctr"/>
            <a:endParaRPr kumimoji="1" lang="en-US" altLang="ja-JP" sz="2400" dirty="0" smtClean="0">
              <a:solidFill>
                <a:schemeClr val="tx1"/>
              </a:solidFill>
            </a:endParaRPr>
          </a:p>
          <a:p>
            <a:pPr algn="ctr"/>
            <a:r>
              <a:rPr kumimoji="1" lang="ja-JP" altLang="en-US" sz="2400" dirty="0" smtClean="0">
                <a:solidFill>
                  <a:schemeClr val="tx1"/>
                </a:solidFill>
              </a:rPr>
              <a:t>文学のテーマ（緊張関係）</a:t>
            </a:r>
            <a:endParaRPr kumimoji="1" lang="en-US" altLang="ja-JP" sz="2400" dirty="0" smtClean="0">
              <a:solidFill>
                <a:schemeClr val="tx1"/>
              </a:solidFill>
            </a:endParaRPr>
          </a:p>
        </p:txBody>
      </p:sp>
      <p:sp>
        <p:nvSpPr>
          <p:cNvPr id="13" name="下矢印 12"/>
          <p:cNvSpPr/>
          <p:nvPr/>
        </p:nvSpPr>
        <p:spPr>
          <a:xfrm>
            <a:off x="5804520" y="3356992"/>
            <a:ext cx="3159968" cy="1512168"/>
          </a:xfrm>
          <a:prstGeom prst="down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400" b="1" dirty="0" smtClean="0">
              <a:solidFill>
                <a:schemeClr val="tx1"/>
              </a:solidFill>
            </a:endParaRPr>
          </a:p>
          <a:p>
            <a:pPr algn="ctr"/>
            <a:r>
              <a:rPr kumimoji="1" lang="ja-JP" altLang="en-US" sz="2400" b="1" dirty="0" smtClean="0">
                <a:solidFill>
                  <a:schemeClr val="tx1"/>
                </a:solidFill>
              </a:rPr>
              <a:t>大衆化</a:t>
            </a:r>
            <a:endParaRPr kumimoji="1" lang="en-US" altLang="ja-JP" sz="2400" b="1" dirty="0" smtClean="0">
              <a:solidFill>
                <a:schemeClr val="tx1"/>
              </a:solidFill>
            </a:endParaRPr>
          </a:p>
          <a:p>
            <a:pPr algn="ctr"/>
            <a:r>
              <a:rPr lang="ja-JP" altLang="en-US" sz="1400" b="1" dirty="0" smtClean="0">
                <a:solidFill>
                  <a:schemeClr val="tx1"/>
                </a:solidFill>
              </a:rPr>
              <a:t>↓</a:t>
            </a:r>
            <a:endParaRPr kumimoji="1" lang="en-US" altLang="ja-JP" sz="1400" b="1" dirty="0" smtClean="0">
              <a:solidFill>
                <a:schemeClr val="tx1"/>
              </a:solidFill>
            </a:endParaRPr>
          </a:p>
          <a:p>
            <a:pPr algn="ctr"/>
            <a:r>
              <a:rPr kumimoji="1" lang="ja-JP" altLang="en-US" sz="2400" b="1" dirty="0" smtClean="0">
                <a:solidFill>
                  <a:schemeClr val="tx1"/>
                </a:solidFill>
              </a:rPr>
              <a:t>観光</a:t>
            </a:r>
            <a:r>
              <a:rPr kumimoji="1" lang="ja-JP" altLang="en-US" sz="2800" b="1" dirty="0" smtClean="0">
                <a:solidFill>
                  <a:srgbClr val="FF0000"/>
                </a:solidFill>
              </a:rPr>
              <a:t>概念</a:t>
            </a:r>
            <a:r>
              <a:rPr kumimoji="1" lang="ja-JP" altLang="en-US" sz="2400" b="1" dirty="0" smtClean="0">
                <a:solidFill>
                  <a:schemeClr val="tx1"/>
                </a:solidFill>
              </a:rPr>
              <a:t>の発生</a:t>
            </a:r>
            <a:endParaRPr kumimoji="1" lang="ja-JP" altLang="en-US" sz="2400" b="1" dirty="0">
              <a:solidFill>
                <a:schemeClr val="tx1"/>
              </a:solidFill>
            </a:endParaRPr>
          </a:p>
        </p:txBody>
      </p:sp>
      <p:sp>
        <p:nvSpPr>
          <p:cNvPr id="19" name="左右矢印 18"/>
          <p:cNvSpPr/>
          <p:nvPr/>
        </p:nvSpPr>
        <p:spPr>
          <a:xfrm>
            <a:off x="3995936" y="5517232"/>
            <a:ext cx="648072" cy="504056"/>
          </a:xfrm>
          <a:prstGeom prst="leftRight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179512" y="5085184"/>
            <a:ext cx="1423392" cy="936104"/>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solidFill>
                  <a:schemeClr val="tx1"/>
                </a:solidFill>
              </a:rPr>
              <a:t>中間財</a:t>
            </a:r>
            <a:endParaRPr kumimoji="1" lang="ja-JP" altLang="en-US" sz="2800" b="1" dirty="0">
              <a:solidFill>
                <a:schemeClr val="tx1"/>
              </a:solidFill>
            </a:endParaRPr>
          </a:p>
        </p:txBody>
      </p:sp>
      <p:sp>
        <p:nvSpPr>
          <p:cNvPr id="21" name="角丸四角形 20"/>
          <p:cNvSpPr/>
          <p:nvPr/>
        </p:nvSpPr>
        <p:spPr>
          <a:xfrm>
            <a:off x="2267744" y="5085184"/>
            <a:ext cx="1440160" cy="936104"/>
          </a:xfrm>
          <a:prstGeom prst="roundRect">
            <a:avLst/>
          </a:prstGeom>
          <a:solidFill>
            <a:schemeClr val="bg1">
              <a:lumMod val="95000"/>
            </a:schemeClr>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solidFill>
                  <a:schemeClr val="tx1"/>
                </a:solidFill>
              </a:rPr>
              <a:t>最終</a:t>
            </a:r>
            <a:endParaRPr kumimoji="1" lang="en-US" altLang="ja-JP" sz="2800" b="1" dirty="0" smtClean="0">
              <a:solidFill>
                <a:schemeClr val="tx1"/>
              </a:solidFill>
            </a:endParaRPr>
          </a:p>
          <a:p>
            <a:pPr algn="ctr"/>
            <a:r>
              <a:rPr kumimoji="1" lang="ja-JP" altLang="en-US" sz="2800" b="1" dirty="0" smtClean="0">
                <a:solidFill>
                  <a:schemeClr val="tx1"/>
                </a:solidFill>
              </a:rPr>
              <a:t>消費財</a:t>
            </a:r>
            <a:endParaRPr kumimoji="1" lang="ja-JP" altLang="en-US" sz="2800" b="1" dirty="0">
              <a:solidFill>
                <a:schemeClr val="tx1"/>
              </a:solidFill>
            </a:endParaRPr>
          </a:p>
        </p:txBody>
      </p:sp>
      <p:sp>
        <p:nvSpPr>
          <p:cNvPr id="22" name="角丸四角形 21"/>
          <p:cNvSpPr/>
          <p:nvPr/>
        </p:nvSpPr>
        <p:spPr>
          <a:xfrm>
            <a:off x="0" y="4869160"/>
            <a:ext cx="3995936" cy="1988840"/>
          </a:xfrm>
          <a:prstGeom prst="roundRect">
            <a:avLst/>
          </a:prstGeom>
          <a:noFill/>
          <a:ln>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400" dirty="0" smtClean="0">
              <a:solidFill>
                <a:schemeClr val="tx1"/>
              </a:solidFill>
            </a:endParaRPr>
          </a:p>
          <a:p>
            <a:pPr algn="ctr"/>
            <a:endParaRPr lang="en-US" altLang="ja-JP" sz="2400" dirty="0" smtClean="0">
              <a:solidFill>
                <a:schemeClr val="tx1"/>
              </a:solidFill>
            </a:endParaRPr>
          </a:p>
          <a:p>
            <a:pPr algn="ctr"/>
            <a:endParaRPr lang="en-US" altLang="ja-JP" sz="2400" dirty="0" smtClean="0">
              <a:solidFill>
                <a:schemeClr val="tx1"/>
              </a:solidFill>
            </a:endParaRPr>
          </a:p>
          <a:p>
            <a:pPr algn="ctr"/>
            <a:r>
              <a:rPr lang="en-US" altLang="ja-JP" sz="2400" i="1" dirty="0" smtClean="0">
                <a:solidFill>
                  <a:schemeClr val="tx1"/>
                </a:solidFill>
              </a:rPr>
              <a:t>UN</a:t>
            </a:r>
            <a:r>
              <a:rPr lang="en-US" altLang="ja-JP" sz="2400" dirty="0" smtClean="0">
                <a:solidFill>
                  <a:schemeClr val="tx1"/>
                </a:solidFill>
              </a:rPr>
              <a:t>WTO</a:t>
            </a:r>
            <a:r>
              <a:rPr lang="ja-JP" altLang="en-US" sz="2400" i="1" dirty="0" smtClean="0">
                <a:solidFill>
                  <a:schemeClr val="tx1"/>
                </a:solidFill>
              </a:rPr>
              <a:t>統計　　</a:t>
            </a:r>
            <a:r>
              <a:rPr kumimoji="1" lang="ja-JP" altLang="en-US" sz="2400" dirty="0" smtClean="0">
                <a:solidFill>
                  <a:schemeClr val="tx1"/>
                </a:solidFill>
              </a:rPr>
              <a:t>観光経済学</a:t>
            </a:r>
            <a:endParaRPr kumimoji="1" lang="en-US" altLang="ja-JP" sz="2400" dirty="0" smtClean="0">
              <a:solidFill>
                <a:schemeClr val="tx1"/>
              </a:solidFill>
            </a:endParaRPr>
          </a:p>
        </p:txBody>
      </p:sp>
      <p:sp>
        <p:nvSpPr>
          <p:cNvPr id="23" name="左右矢印 22"/>
          <p:cNvSpPr/>
          <p:nvPr/>
        </p:nvSpPr>
        <p:spPr>
          <a:xfrm>
            <a:off x="1619672" y="5436840"/>
            <a:ext cx="648072" cy="368424"/>
          </a:xfrm>
          <a:prstGeom prst="leftRightArrow">
            <a:avLst/>
          </a:prstGeom>
          <a:solidFill>
            <a:schemeClr val="tx2">
              <a:lumMod val="40000"/>
              <a:lumOff val="6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左右矢印 23"/>
          <p:cNvSpPr/>
          <p:nvPr/>
        </p:nvSpPr>
        <p:spPr>
          <a:xfrm>
            <a:off x="6444208" y="5508848"/>
            <a:ext cx="496072" cy="368424"/>
          </a:xfrm>
          <a:prstGeom prst="leftRightArrow">
            <a:avLst/>
          </a:prstGeom>
          <a:solidFill>
            <a:schemeClr val="tx2">
              <a:lumMod val="40000"/>
              <a:lumOff val="6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35496" y="1484784"/>
            <a:ext cx="3312368" cy="2736304"/>
          </a:xfrm>
          <a:prstGeom prst="ellipse">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solidFill>
                  <a:srgbClr val="FF0000"/>
                </a:solidFill>
              </a:rPr>
              <a:t>規範性</a:t>
            </a:r>
            <a:r>
              <a:rPr kumimoji="1" lang="ja-JP" altLang="en-US" b="1" dirty="0" smtClean="0">
                <a:solidFill>
                  <a:srgbClr val="FF0000"/>
                </a:solidFill>
              </a:rPr>
              <a:t>が前提の政策・制度論において、観光（の定義）の</a:t>
            </a:r>
            <a:r>
              <a:rPr kumimoji="1" lang="ja-JP" altLang="en-US" b="1" dirty="0" smtClean="0">
                <a:solidFill>
                  <a:srgbClr val="FF0000"/>
                </a:solidFill>
              </a:rPr>
              <a:t>必要性</a:t>
            </a:r>
            <a:r>
              <a:rPr kumimoji="1" lang="ja-JP" altLang="en-US" b="1" dirty="0" smtClean="0">
                <a:solidFill>
                  <a:srgbClr val="FF0000"/>
                </a:solidFill>
              </a:rPr>
              <a:t>は薄い</a:t>
            </a:r>
            <a:r>
              <a:rPr kumimoji="1" lang="en-US" altLang="ja-JP" b="1" dirty="0" smtClean="0">
                <a:solidFill>
                  <a:srgbClr val="FF0000"/>
                </a:solidFill>
              </a:rPr>
              <a:t/>
            </a:r>
            <a:br>
              <a:rPr kumimoji="1" lang="en-US" altLang="ja-JP" b="1" dirty="0" smtClean="0">
                <a:solidFill>
                  <a:srgbClr val="FF0000"/>
                </a:solidFill>
              </a:rPr>
            </a:br>
            <a:r>
              <a:rPr lang="ja-JP" altLang="en-US" sz="1600" b="1" dirty="0" smtClean="0">
                <a:solidFill>
                  <a:schemeClr val="tx1">
                    <a:lumMod val="95000"/>
                    <a:lumOff val="5000"/>
                  </a:schemeClr>
                </a:solidFill>
              </a:rPr>
              <a:t>例　</a:t>
            </a:r>
            <a:r>
              <a:rPr lang="ja-JP" altLang="en-US" sz="1600" b="1" dirty="0" smtClean="0">
                <a:solidFill>
                  <a:schemeClr val="tx1">
                    <a:lumMod val="95000"/>
                    <a:lumOff val="5000"/>
                  </a:schemeClr>
                </a:solidFill>
              </a:rPr>
              <a:t>包括</a:t>
            </a:r>
            <a:r>
              <a:rPr lang="ja-JP" altLang="en-US" sz="1600" b="1" dirty="0" smtClean="0">
                <a:solidFill>
                  <a:schemeClr val="tx1">
                    <a:lumMod val="95000"/>
                    <a:lumOff val="5000"/>
                  </a:schemeClr>
                </a:solidFill>
              </a:rPr>
              <a:t>旅行</a:t>
            </a:r>
            <a:r>
              <a:rPr lang="ja-JP" altLang="en-US" sz="1600" b="1" dirty="0" smtClean="0">
                <a:solidFill>
                  <a:schemeClr val="tx1">
                    <a:lumMod val="95000"/>
                    <a:lumOff val="5000"/>
                  </a:schemeClr>
                </a:solidFill>
              </a:rPr>
              <a:t>運賃</a:t>
            </a:r>
            <a:endParaRPr lang="en-US" altLang="ja-JP" sz="1600" b="1" dirty="0" smtClean="0">
              <a:solidFill>
                <a:schemeClr val="tx1">
                  <a:lumMod val="95000"/>
                  <a:lumOff val="5000"/>
                </a:schemeClr>
              </a:solidFill>
            </a:endParaRPr>
          </a:p>
          <a:p>
            <a:pPr algn="ctr"/>
            <a:r>
              <a:rPr lang="en-US" altLang="ja-JP" sz="1600" b="1" dirty="0" smtClean="0">
                <a:solidFill>
                  <a:schemeClr val="tx1">
                    <a:lumMod val="95000"/>
                    <a:lumOff val="5000"/>
                  </a:schemeClr>
                </a:solidFill>
              </a:rPr>
              <a:t>(</a:t>
            </a:r>
            <a:r>
              <a:rPr lang="en-US" altLang="ja-JP" sz="1600" b="1" dirty="0" smtClean="0">
                <a:solidFill>
                  <a:schemeClr val="tx1">
                    <a:lumMod val="95000"/>
                    <a:lumOff val="5000"/>
                  </a:schemeClr>
                </a:solidFill>
              </a:rPr>
              <a:t>24</a:t>
            </a:r>
            <a:r>
              <a:rPr lang="ja-JP" altLang="en-US" sz="1600" b="1" dirty="0" smtClean="0">
                <a:solidFill>
                  <a:schemeClr val="tx1">
                    <a:lumMod val="95000"/>
                    <a:lumOff val="5000"/>
                  </a:schemeClr>
                </a:solidFill>
              </a:rPr>
              <a:t>時間ルール</a:t>
            </a:r>
            <a:r>
              <a:rPr lang="en-US" altLang="ja-JP" sz="1600" b="1" dirty="0" smtClean="0">
                <a:solidFill>
                  <a:schemeClr val="tx1">
                    <a:lumMod val="95000"/>
                    <a:lumOff val="5000"/>
                  </a:schemeClr>
                </a:solidFill>
              </a:rPr>
              <a:t>)</a:t>
            </a:r>
          </a:p>
          <a:p>
            <a:pPr algn="ctr"/>
            <a:r>
              <a:rPr kumimoji="1" lang="ja-JP" altLang="en-US" b="1" dirty="0" smtClean="0">
                <a:solidFill>
                  <a:srgbClr val="FF0000"/>
                </a:solidFill>
              </a:rPr>
              <a:t>↓</a:t>
            </a:r>
            <a:endParaRPr kumimoji="1" lang="en-US" altLang="ja-JP" b="1" dirty="0" smtClean="0">
              <a:solidFill>
                <a:srgbClr val="FF0000"/>
              </a:solidFill>
            </a:endParaRPr>
          </a:p>
          <a:p>
            <a:pPr algn="ctr"/>
            <a:r>
              <a:rPr kumimoji="1" lang="ja-JP" altLang="en-US" sz="3600" b="1" dirty="0" smtClean="0">
                <a:solidFill>
                  <a:srgbClr val="FF0000"/>
                </a:solidFill>
              </a:rPr>
              <a:t>人流</a:t>
            </a:r>
            <a:r>
              <a:rPr kumimoji="1" lang="ja-JP" altLang="en-US" b="1" dirty="0" smtClean="0">
                <a:solidFill>
                  <a:schemeClr val="tx1"/>
                </a:solidFill>
              </a:rPr>
              <a:t>概念の提唱</a:t>
            </a:r>
            <a:endParaRPr kumimoji="1" lang="ja-JP" altLang="en-US" b="1" dirty="0">
              <a:solidFill>
                <a:schemeClr val="tx1"/>
              </a:solidFill>
            </a:endParaRPr>
          </a:p>
        </p:txBody>
      </p:sp>
      <p:sp>
        <p:nvSpPr>
          <p:cNvPr id="18" name="右矢印 17"/>
          <p:cNvSpPr/>
          <p:nvPr/>
        </p:nvSpPr>
        <p:spPr>
          <a:xfrm flipH="1">
            <a:off x="2699792" y="2708920"/>
            <a:ext cx="2592288" cy="2592288"/>
          </a:xfrm>
          <a:prstGeom prst="rightArrow">
            <a:avLst>
              <a:gd name="adj1" fmla="val 69873"/>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tx1"/>
                </a:solidFill>
              </a:rPr>
              <a:t>政策論</a:t>
            </a:r>
            <a:r>
              <a:rPr kumimoji="1" lang="ja-JP" altLang="en-US" sz="2000" b="1" dirty="0" smtClean="0">
                <a:solidFill>
                  <a:schemeClr val="tx1"/>
                </a:solidFill>
              </a:rPr>
              <a:t>（</a:t>
            </a:r>
            <a:r>
              <a:rPr kumimoji="1" lang="ja-JP" altLang="en-US" sz="2000" b="1" dirty="0" smtClean="0">
                <a:solidFill>
                  <a:schemeClr val="accent6">
                    <a:lumMod val="50000"/>
                  </a:schemeClr>
                </a:solidFill>
              </a:rPr>
              <a:t>日常</a:t>
            </a:r>
            <a:r>
              <a:rPr kumimoji="1" lang="ja-JP" altLang="en-US" sz="2000" b="1" dirty="0" smtClean="0">
                <a:solidFill>
                  <a:schemeClr val="tx1"/>
                </a:solidFill>
              </a:rPr>
              <a:t>・非日常の相対化</a:t>
            </a:r>
            <a:r>
              <a:rPr kumimoji="1" lang="ja-JP" altLang="en-US" sz="3200" b="1" dirty="0" smtClean="0">
                <a:solidFill>
                  <a:schemeClr val="tx1"/>
                </a:solidFill>
              </a:rPr>
              <a:t>）</a:t>
            </a:r>
            <a:endParaRPr kumimoji="1" lang="ja-JP" altLang="en-US" sz="3200" b="1" dirty="0">
              <a:solidFill>
                <a:schemeClr val="tx1"/>
              </a:solidFill>
            </a:endParaRPr>
          </a:p>
        </p:txBody>
      </p:sp>
      <p:sp>
        <p:nvSpPr>
          <p:cNvPr id="25" name="左右矢印 24"/>
          <p:cNvSpPr/>
          <p:nvPr/>
        </p:nvSpPr>
        <p:spPr>
          <a:xfrm>
            <a:off x="1899320" y="6309320"/>
            <a:ext cx="296416" cy="224408"/>
          </a:xfrm>
          <a:prstGeom prst="leftRightArrow">
            <a:avLst/>
          </a:prstGeom>
          <a:solidFill>
            <a:schemeClr val="tx2">
              <a:lumMod val="40000"/>
              <a:lumOff val="6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915816" y="3789040"/>
            <a:ext cx="1800200" cy="1152128"/>
          </a:xfrm>
          <a:prstGeom prst="roundRect">
            <a:avLst/>
          </a:prstGeom>
          <a:noFill/>
          <a:ln w="76200" cmpd="thinThick">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200" b="1" dirty="0" smtClean="0">
                <a:solidFill>
                  <a:schemeClr val="tx1"/>
                </a:solidFill>
              </a:rPr>
              <a:t>1930</a:t>
            </a:r>
            <a:r>
              <a:rPr lang="ja-JP" altLang="en-US" sz="1200" b="1" dirty="0" smtClean="0">
                <a:solidFill>
                  <a:schemeClr val="tx1"/>
                </a:solidFill>
              </a:rPr>
              <a:t>年</a:t>
            </a:r>
            <a:endParaRPr lang="en-US" altLang="ja-JP" sz="1200" b="1" dirty="0" smtClean="0">
              <a:solidFill>
                <a:schemeClr val="tx1"/>
              </a:solidFill>
            </a:endParaRPr>
          </a:p>
          <a:p>
            <a:pPr algn="ctr"/>
            <a:r>
              <a:rPr lang="ja-JP" altLang="en-US" b="1" dirty="0" smtClean="0">
                <a:solidFill>
                  <a:schemeClr val="tx1"/>
                </a:solidFill>
              </a:rPr>
              <a:t>　</a:t>
            </a:r>
            <a:r>
              <a:rPr kumimoji="1" lang="ja-JP" altLang="en-US" sz="2400" b="1" dirty="0" smtClean="0">
                <a:solidFill>
                  <a:schemeClr val="tx1"/>
                </a:solidFill>
              </a:rPr>
              <a:t>国際</a:t>
            </a:r>
            <a:r>
              <a:rPr kumimoji="1" lang="ja-JP" altLang="en-US" b="1" dirty="0" smtClean="0">
                <a:solidFill>
                  <a:schemeClr val="tx1"/>
                </a:solidFill>
              </a:rPr>
              <a:t>観光局</a:t>
            </a:r>
            <a:endParaRPr kumimoji="1" lang="en-US" altLang="ja-JP" b="1" dirty="0" smtClean="0">
              <a:solidFill>
                <a:schemeClr val="tx1"/>
              </a:solidFill>
            </a:endParaRPr>
          </a:p>
          <a:p>
            <a:pPr algn="ctr"/>
            <a:r>
              <a:rPr lang="en-US" altLang="ja-JP" sz="1000" b="1" dirty="0" smtClean="0">
                <a:solidFill>
                  <a:schemeClr val="tx1"/>
                </a:solidFill>
              </a:rPr>
              <a:t>Board</a:t>
            </a:r>
            <a:r>
              <a:rPr lang="ja-JP" altLang="en-US" sz="1000" b="1" dirty="0" smtClean="0">
                <a:solidFill>
                  <a:schemeClr val="tx1"/>
                </a:solidFill>
              </a:rPr>
              <a:t>　</a:t>
            </a:r>
            <a:r>
              <a:rPr lang="en-US" altLang="ja-JP" sz="1000" b="1" dirty="0" smtClean="0">
                <a:solidFill>
                  <a:schemeClr val="tx1"/>
                </a:solidFill>
              </a:rPr>
              <a:t>of</a:t>
            </a:r>
            <a:r>
              <a:rPr lang="ja-JP" altLang="en-US" sz="1000" b="1" dirty="0" smtClean="0">
                <a:solidFill>
                  <a:schemeClr val="tx1"/>
                </a:solidFill>
              </a:rPr>
              <a:t>　</a:t>
            </a:r>
            <a:r>
              <a:rPr lang="en-US" altLang="ja-JP" sz="1600" b="1" dirty="0" smtClean="0">
                <a:solidFill>
                  <a:schemeClr val="tx1"/>
                </a:solidFill>
              </a:rPr>
              <a:t>Tourist</a:t>
            </a:r>
            <a:r>
              <a:rPr lang="ja-JP" altLang="en-US" sz="1600" b="1" dirty="0" smtClean="0">
                <a:solidFill>
                  <a:schemeClr val="tx1"/>
                </a:solidFill>
              </a:rPr>
              <a:t>　</a:t>
            </a:r>
            <a:r>
              <a:rPr lang="en-US" altLang="ja-JP" sz="1600" b="1" dirty="0" smtClean="0">
                <a:solidFill>
                  <a:schemeClr val="tx1"/>
                </a:solidFill>
              </a:rPr>
              <a:t>Industry</a:t>
            </a:r>
            <a:endParaRPr kumimoji="1" lang="ja-JP" altLang="en-US" sz="1600" b="1" dirty="0">
              <a:solidFill>
                <a:schemeClr val="tx1"/>
              </a:solidFill>
            </a:endParaRPr>
          </a:p>
        </p:txBody>
      </p:sp>
      <p:sp>
        <p:nvSpPr>
          <p:cNvPr id="11" name="右矢印 10"/>
          <p:cNvSpPr/>
          <p:nvPr/>
        </p:nvSpPr>
        <p:spPr>
          <a:xfrm>
            <a:off x="467544" y="-7960"/>
            <a:ext cx="8676456" cy="916680"/>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概念「観光」の発生とその理由（日本、中国、西洋）</a:t>
            </a:r>
            <a:endParaRPr kumimoji="1" lang="ja-JP" altLang="en-US" b="1" dirty="0">
              <a:solidFill>
                <a:schemeClr val="tx1"/>
              </a:solidFill>
            </a:endParaRPr>
          </a:p>
        </p:txBody>
      </p:sp>
      <p:sp>
        <p:nvSpPr>
          <p:cNvPr id="14" name="右矢印 13"/>
          <p:cNvSpPr/>
          <p:nvPr/>
        </p:nvSpPr>
        <p:spPr>
          <a:xfrm>
            <a:off x="4139952" y="4816576"/>
            <a:ext cx="2520280" cy="1636760"/>
          </a:xfrm>
          <a:prstGeom prst="rightArrow">
            <a:avLst/>
          </a:prstGeom>
          <a:solidFill>
            <a:schemeClr val="accent6">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「観光</a:t>
            </a:r>
            <a:r>
              <a:rPr lang="ja-JP" altLang="en-US" sz="1600" b="1" dirty="0" smtClean="0">
                <a:solidFill>
                  <a:schemeClr val="tx1"/>
                </a:solidFill>
              </a:rPr>
              <a:t>」のインバウンド</a:t>
            </a:r>
            <a:endParaRPr lang="en-US" altLang="ja-JP" sz="1600" b="1" dirty="0" smtClean="0">
              <a:solidFill>
                <a:schemeClr val="tx1"/>
              </a:solidFill>
            </a:endParaRPr>
          </a:p>
          <a:p>
            <a:pPr algn="ctr"/>
            <a:r>
              <a:rPr lang="ja-JP" altLang="en-US" sz="1600" b="1" dirty="0" smtClean="0">
                <a:solidFill>
                  <a:schemeClr val="tx1"/>
                </a:solidFill>
              </a:rPr>
              <a:t>概念の強化</a:t>
            </a:r>
            <a:endParaRPr lang="en-US" altLang="ja-JP" sz="1600" b="1" dirty="0" smtClean="0">
              <a:solidFill>
                <a:schemeClr val="tx1"/>
              </a:solidFill>
            </a:endParaRPr>
          </a:p>
          <a:p>
            <a:pPr algn="ctr"/>
            <a:r>
              <a:rPr lang="ja-JP" altLang="en-US" sz="1600" b="1" dirty="0" smtClean="0">
                <a:solidFill>
                  <a:schemeClr val="tx1"/>
                </a:solidFill>
              </a:rPr>
              <a:t>（帝国日本を見せる）</a:t>
            </a:r>
            <a:endParaRPr lang="ja-JP" altLang="en-US" sz="1600" b="1" dirty="0">
              <a:solidFill>
                <a:schemeClr val="tx1"/>
              </a:solidFill>
            </a:endParaRPr>
          </a:p>
        </p:txBody>
      </p:sp>
      <p:sp>
        <p:nvSpPr>
          <p:cNvPr id="15" name="下矢印 14"/>
          <p:cNvSpPr/>
          <p:nvPr/>
        </p:nvSpPr>
        <p:spPr>
          <a:xfrm>
            <a:off x="2863232" y="2852936"/>
            <a:ext cx="1924792" cy="1008112"/>
          </a:xfrm>
          <a:prstGeom prst="down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外貨</a:t>
            </a:r>
            <a:endParaRPr kumimoji="1" lang="en-US" altLang="ja-JP" b="1" dirty="0" smtClean="0">
              <a:solidFill>
                <a:schemeClr val="tx1"/>
              </a:solidFill>
            </a:endParaRPr>
          </a:p>
          <a:p>
            <a:pPr algn="ctr"/>
            <a:r>
              <a:rPr kumimoji="1" lang="ja-JP" altLang="en-US" b="1" dirty="0" smtClean="0">
                <a:solidFill>
                  <a:schemeClr val="tx1"/>
                </a:solidFill>
              </a:rPr>
              <a:t>獲得（政策）</a:t>
            </a:r>
            <a:endParaRPr kumimoji="1" lang="ja-JP" altLang="en-US" b="1" dirty="0">
              <a:solidFill>
                <a:schemeClr val="tx1"/>
              </a:solidFill>
            </a:endParaRPr>
          </a:p>
        </p:txBody>
      </p:sp>
      <p:sp>
        <p:nvSpPr>
          <p:cNvPr id="16" name="右矢印 15"/>
          <p:cNvSpPr/>
          <p:nvPr/>
        </p:nvSpPr>
        <p:spPr>
          <a:xfrm>
            <a:off x="179512" y="640112"/>
            <a:ext cx="9001000" cy="91668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rPr>
              <a:t>字句「</a:t>
            </a:r>
            <a:r>
              <a:rPr lang="ja-JP" altLang="en-US" sz="2000" b="1" dirty="0" smtClean="0">
                <a:solidFill>
                  <a:schemeClr val="tx1">
                    <a:lumMod val="95000"/>
                    <a:lumOff val="5000"/>
                  </a:schemeClr>
                </a:solidFill>
              </a:rPr>
              <a:t>遊</a:t>
            </a:r>
            <a:r>
              <a:rPr lang="ja-JP" altLang="en-US" sz="2000" b="1" dirty="0" smtClean="0">
                <a:solidFill>
                  <a:schemeClr val="tx1"/>
                </a:solidFill>
              </a:rPr>
              <a:t>覧」「遊歴」等の使用（日本）</a:t>
            </a:r>
            <a:endParaRPr kumimoji="1" lang="ja-JP" altLang="en-US" sz="2000" b="1" dirty="0">
              <a:solidFill>
                <a:schemeClr val="tx1"/>
              </a:solidFill>
            </a:endParaRPr>
          </a:p>
        </p:txBody>
      </p:sp>
      <p:sp>
        <p:nvSpPr>
          <p:cNvPr id="18" name="右矢印 17"/>
          <p:cNvSpPr/>
          <p:nvPr/>
        </p:nvSpPr>
        <p:spPr>
          <a:xfrm>
            <a:off x="2915816" y="1484784"/>
            <a:ext cx="3384376" cy="1512168"/>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字句「観光」へ</a:t>
            </a:r>
            <a:r>
              <a:rPr lang="ja-JP" altLang="en-US" b="1" dirty="0" smtClean="0">
                <a:solidFill>
                  <a:srgbClr val="FF0000"/>
                </a:solidFill>
              </a:rPr>
              <a:t>収斂</a:t>
            </a:r>
            <a:endParaRPr kumimoji="1" lang="ja-JP" altLang="en-US" b="1" dirty="0">
              <a:solidFill>
                <a:srgbClr val="FF0000"/>
              </a:solidFill>
            </a:endParaRPr>
          </a:p>
        </p:txBody>
      </p:sp>
      <p:sp>
        <p:nvSpPr>
          <p:cNvPr id="22" name="右矢印 21"/>
          <p:cNvSpPr/>
          <p:nvPr/>
        </p:nvSpPr>
        <p:spPr>
          <a:xfrm>
            <a:off x="251519" y="1628800"/>
            <a:ext cx="1728193" cy="1584176"/>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字句「</a:t>
            </a:r>
            <a:r>
              <a:rPr lang="en-US" altLang="ja-JP" b="1" dirty="0" smtClean="0">
                <a:solidFill>
                  <a:schemeClr val="tx1"/>
                </a:solidFill>
              </a:rPr>
              <a:t>tourist</a:t>
            </a:r>
            <a:r>
              <a:rPr lang="ja-JP" altLang="en-US" b="1" dirty="0" smtClean="0">
                <a:solidFill>
                  <a:schemeClr val="tx1"/>
                </a:solidFill>
              </a:rPr>
              <a:t>」の紹介</a:t>
            </a:r>
            <a:endParaRPr lang="en-US" altLang="ja-JP" b="1" dirty="0" smtClean="0">
              <a:solidFill>
                <a:schemeClr val="tx1"/>
              </a:solidFill>
            </a:endParaRPr>
          </a:p>
        </p:txBody>
      </p:sp>
      <p:sp>
        <p:nvSpPr>
          <p:cNvPr id="23" name="右矢印 22"/>
          <p:cNvSpPr/>
          <p:nvPr/>
        </p:nvSpPr>
        <p:spPr>
          <a:xfrm>
            <a:off x="467545" y="2924944"/>
            <a:ext cx="1656184" cy="1196328"/>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字句「ツーリスト」の登場</a:t>
            </a:r>
            <a:endParaRPr kumimoji="1" lang="ja-JP" altLang="en-US" b="1" dirty="0">
              <a:solidFill>
                <a:schemeClr val="tx1"/>
              </a:solidFill>
            </a:endParaRPr>
          </a:p>
        </p:txBody>
      </p:sp>
      <p:sp>
        <p:nvSpPr>
          <p:cNvPr id="24" name="右矢印 23"/>
          <p:cNvSpPr/>
          <p:nvPr/>
        </p:nvSpPr>
        <p:spPr>
          <a:xfrm>
            <a:off x="899592" y="4869160"/>
            <a:ext cx="2448272" cy="1584176"/>
          </a:xfrm>
          <a:prstGeom prst="rightArrow">
            <a:avLst/>
          </a:prstGeom>
          <a:solidFill>
            <a:schemeClr val="accent6">
              <a:lumMod val="20000"/>
              <a:lumOff val="8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rPr>
              <a:t>概念「</a:t>
            </a:r>
            <a:r>
              <a:rPr lang="ja-JP" altLang="en-US" sz="1600" b="1" dirty="0">
                <a:solidFill>
                  <a:schemeClr val="tx1"/>
                </a:solidFill>
              </a:rPr>
              <a:t>観光</a:t>
            </a:r>
            <a:r>
              <a:rPr lang="ja-JP" altLang="en-US" sz="1600" b="1" dirty="0" smtClean="0">
                <a:solidFill>
                  <a:schemeClr val="tx1"/>
                </a:solidFill>
              </a:rPr>
              <a:t>」の</a:t>
            </a:r>
            <a:endParaRPr lang="en-US" altLang="ja-JP" sz="1600" b="1" dirty="0" smtClean="0">
              <a:solidFill>
                <a:schemeClr val="tx1"/>
              </a:solidFill>
            </a:endParaRPr>
          </a:p>
          <a:p>
            <a:pPr algn="ctr"/>
            <a:r>
              <a:rPr lang="ja-JP" altLang="en-US" sz="1600" b="1" dirty="0" smtClean="0">
                <a:solidFill>
                  <a:schemeClr val="tx1"/>
                </a:solidFill>
              </a:rPr>
              <a:t>字句</a:t>
            </a:r>
            <a:r>
              <a:rPr lang="ja-JP" altLang="en-US" sz="1600" b="1" dirty="0">
                <a:solidFill>
                  <a:schemeClr val="tx1"/>
                </a:solidFill>
              </a:rPr>
              <a:t>「観光」と</a:t>
            </a:r>
            <a:r>
              <a:rPr lang="ja-JP" altLang="en-US" sz="1600" b="1" dirty="0" smtClean="0">
                <a:solidFill>
                  <a:schemeClr val="tx1"/>
                </a:solidFill>
              </a:rPr>
              <a:t>の</a:t>
            </a:r>
            <a:endParaRPr lang="en-US" altLang="ja-JP" sz="1600" b="1" dirty="0" smtClean="0">
              <a:solidFill>
                <a:schemeClr val="tx1"/>
              </a:solidFill>
            </a:endParaRPr>
          </a:p>
          <a:p>
            <a:pPr algn="ctr"/>
            <a:r>
              <a:rPr lang="ja-JP" altLang="en-US" sz="1600" b="1" dirty="0" smtClean="0">
                <a:solidFill>
                  <a:schemeClr val="tx1"/>
                </a:solidFill>
              </a:rPr>
              <a:t>シンクロ化</a:t>
            </a:r>
            <a:endParaRPr lang="ja-JP" altLang="en-US" sz="1600" b="1" dirty="0">
              <a:solidFill>
                <a:schemeClr val="tx1"/>
              </a:solidFill>
            </a:endParaRPr>
          </a:p>
        </p:txBody>
      </p:sp>
      <p:sp>
        <p:nvSpPr>
          <p:cNvPr id="30" name="円/楕円 29"/>
          <p:cNvSpPr/>
          <p:nvPr/>
        </p:nvSpPr>
        <p:spPr>
          <a:xfrm>
            <a:off x="3369568" y="5034880"/>
            <a:ext cx="770384" cy="1418456"/>
          </a:xfrm>
          <a:prstGeom prst="ellipse">
            <a:avLst/>
          </a:prstGeom>
          <a:solidFill>
            <a:schemeClr val="accent5">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b="1" dirty="0" smtClean="0">
                <a:solidFill>
                  <a:srgbClr val="FF0000"/>
                </a:solidFill>
              </a:rPr>
              <a:t>越境</a:t>
            </a:r>
            <a:r>
              <a:rPr kumimoji="1" lang="ja-JP" altLang="en-US" b="1" dirty="0" smtClean="0">
                <a:solidFill>
                  <a:schemeClr val="tx1">
                    <a:lumMod val="95000"/>
                    <a:lumOff val="5000"/>
                  </a:schemeClr>
                </a:solidFill>
              </a:rPr>
              <a:t>概念の有無</a:t>
            </a:r>
            <a:endParaRPr kumimoji="1" lang="ja-JP" altLang="en-US" b="1" dirty="0">
              <a:solidFill>
                <a:schemeClr val="tx1">
                  <a:lumMod val="95000"/>
                  <a:lumOff val="5000"/>
                </a:schemeClr>
              </a:solidFill>
            </a:endParaRPr>
          </a:p>
        </p:txBody>
      </p:sp>
      <p:sp>
        <p:nvSpPr>
          <p:cNvPr id="33" name="角丸四角形 32"/>
          <p:cNvSpPr/>
          <p:nvPr/>
        </p:nvSpPr>
        <p:spPr>
          <a:xfrm>
            <a:off x="144016" y="4077072"/>
            <a:ext cx="2339752" cy="936104"/>
          </a:xfrm>
          <a:prstGeom prst="roundRect">
            <a:avLst/>
          </a:prstGeom>
          <a:noFill/>
          <a:ln w="76200" cmpd="thinThick">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200" b="1" dirty="0" smtClean="0">
                <a:solidFill>
                  <a:schemeClr val="tx1"/>
                </a:solidFill>
              </a:rPr>
              <a:t>1912</a:t>
            </a:r>
            <a:r>
              <a:rPr lang="ja-JP" altLang="en-US" sz="1200" b="1" dirty="0" smtClean="0">
                <a:solidFill>
                  <a:schemeClr val="tx1"/>
                </a:solidFill>
              </a:rPr>
              <a:t>年</a:t>
            </a:r>
            <a:endParaRPr lang="en-US" altLang="ja-JP" sz="1200" b="1" dirty="0" smtClean="0">
              <a:solidFill>
                <a:schemeClr val="tx1"/>
              </a:solidFill>
            </a:endParaRPr>
          </a:p>
          <a:p>
            <a:pPr algn="ctr"/>
            <a:r>
              <a:rPr lang="ja-JP" altLang="en-US" sz="1200" b="1" dirty="0" smtClean="0">
                <a:solidFill>
                  <a:schemeClr val="tx1"/>
                </a:solidFill>
              </a:rPr>
              <a:t>ジャパン・</a:t>
            </a:r>
            <a:r>
              <a:rPr lang="ja-JP" altLang="en-US" sz="2400" b="1" dirty="0" smtClean="0">
                <a:solidFill>
                  <a:schemeClr val="tx1"/>
                </a:solidFill>
              </a:rPr>
              <a:t>ツーリスト</a:t>
            </a:r>
            <a:r>
              <a:rPr lang="ja-JP" altLang="en-US" sz="1200" b="1" dirty="0" smtClean="0">
                <a:solidFill>
                  <a:schemeClr val="tx1"/>
                </a:solidFill>
              </a:rPr>
              <a:t>・ビューロー</a:t>
            </a:r>
            <a:endParaRPr lang="en-US" altLang="ja-JP" sz="1200" b="1" dirty="0" smtClean="0">
              <a:solidFill>
                <a:schemeClr val="tx1"/>
              </a:solidFill>
            </a:endParaRPr>
          </a:p>
        </p:txBody>
      </p:sp>
      <p:sp>
        <p:nvSpPr>
          <p:cNvPr id="34" name="右矢印 33"/>
          <p:cNvSpPr/>
          <p:nvPr/>
        </p:nvSpPr>
        <p:spPr>
          <a:xfrm>
            <a:off x="6588224" y="4653136"/>
            <a:ext cx="2151856" cy="1512168"/>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字句「</a:t>
            </a:r>
            <a:r>
              <a:rPr lang="ja-JP" altLang="en-US" b="1" dirty="0" smtClean="0">
                <a:solidFill>
                  <a:srgbClr val="FF0000"/>
                </a:solidFill>
              </a:rPr>
              <a:t>レ（リ）クリエーション</a:t>
            </a:r>
            <a:r>
              <a:rPr lang="ja-JP" altLang="en-US" b="1" dirty="0" smtClean="0">
                <a:solidFill>
                  <a:schemeClr val="tx1"/>
                </a:solidFill>
              </a:rPr>
              <a:t>」</a:t>
            </a:r>
            <a:endParaRPr kumimoji="1" lang="ja-JP" altLang="en-US" b="1" dirty="0">
              <a:solidFill>
                <a:srgbClr val="FF0000"/>
              </a:solidFill>
            </a:endParaRPr>
          </a:p>
        </p:txBody>
      </p:sp>
      <p:sp>
        <p:nvSpPr>
          <p:cNvPr id="2" name="円/楕円 1"/>
          <p:cNvSpPr/>
          <p:nvPr/>
        </p:nvSpPr>
        <p:spPr>
          <a:xfrm>
            <a:off x="107504" y="38590"/>
            <a:ext cx="1944216" cy="65410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何時からか</a:t>
            </a:r>
          </a:p>
          <a:p>
            <a:pPr algn="ctr"/>
            <a:r>
              <a:rPr lang="ja-JP" altLang="en-US" sz="1200" i="1" dirty="0" smtClean="0">
                <a:solidFill>
                  <a:schemeClr val="tx1">
                    <a:lumMod val="95000"/>
                    <a:lumOff val="5000"/>
                  </a:schemeClr>
                </a:solidFill>
              </a:rPr>
              <a:t>産業革命？</a:t>
            </a:r>
            <a:endParaRPr kumimoji="1" lang="ja-JP" altLang="en-US" sz="1200" i="1" dirty="0"/>
          </a:p>
        </p:txBody>
      </p:sp>
      <p:sp>
        <p:nvSpPr>
          <p:cNvPr id="21" name="角丸四角形 20"/>
          <p:cNvSpPr/>
          <p:nvPr/>
        </p:nvSpPr>
        <p:spPr>
          <a:xfrm>
            <a:off x="5796136" y="3717032"/>
            <a:ext cx="1800200" cy="1080120"/>
          </a:xfrm>
          <a:prstGeom prst="roundRect">
            <a:avLst/>
          </a:prstGeom>
          <a:noFill/>
          <a:ln w="76200" cmpd="thinThick">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400" b="1" dirty="0" smtClean="0">
                <a:solidFill>
                  <a:schemeClr val="tx1"/>
                </a:solidFill>
              </a:rPr>
              <a:t>1939</a:t>
            </a:r>
            <a:r>
              <a:rPr lang="ja-JP" altLang="en-US" sz="1400" b="1" dirty="0" smtClean="0">
                <a:solidFill>
                  <a:schemeClr val="tx1"/>
                </a:solidFill>
              </a:rPr>
              <a:t>年</a:t>
            </a:r>
            <a:endParaRPr lang="en-US" altLang="ja-JP" sz="1400" b="1" dirty="0" smtClean="0">
              <a:solidFill>
                <a:schemeClr val="tx1"/>
              </a:solidFill>
            </a:endParaRPr>
          </a:p>
          <a:p>
            <a:pPr algn="ctr"/>
            <a:r>
              <a:rPr lang="ja-JP" altLang="en-US" sz="2400" b="1" dirty="0" smtClean="0">
                <a:solidFill>
                  <a:schemeClr val="tx1"/>
                </a:solidFill>
              </a:rPr>
              <a:t>　</a:t>
            </a:r>
            <a:r>
              <a:rPr lang="ja-JP" altLang="en-US" sz="3200" b="1" dirty="0" smtClean="0">
                <a:solidFill>
                  <a:schemeClr val="tx1"/>
                </a:solidFill>
              </a:rPr>
              <a:t>厚生</a:t>
            </a:r>
            <a:r>
              <a:rPr lang="ja-JP" altLang="en-US" sz="2400" b="1" dirty="0" smtClean="0">
                <a:solidFill>
                  <a:schemeClr val="tx1"/>
                </a:solidFill>
              </a:rPr>
              <a:t>省</a:t>
            </a:r>
            <a:endParaRPr kumimoji="1" lang="ja-JP" altLang="en-US" sz="2400" b="1" dirty="0">
              <a:solidFill>
                <a:schemeClr val="tx1"/>
              </a:solidFill>
            </a:endParaRPr>
          </a:p>
        </p:txBody>
      </p:sp>
      <p:sp>
        <p:nvSpPr>
          <p:cNvPr id="25" name="円/楕円 24"/>
          <p:cNvSpPr/>
          <p:nvPr/>
        </p:nvSpPr>
        <p:spPr>
          <a:xfrm>
            <a:off x="7668344" y="5589240"/>
            <a:ext cx="1440160" cy="1268760"/>
          </a:xfrm>
          <a:prstGeom prst="ellipse">
            <a:avLst/>
          </a:prstGeom>
          <a:solidFill>
            <a:schemeClr val="accent5">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b="1" dirty="0" smtClean="0">
                <a:solidFill>
                  <a:srgbClr val="FF0000"/>
                </a:solidFill>
              </a:rPr>
              <a:t>国内観光政策研究</a:t>
            </a:r>
            <a:r>
              <a:rPr kumimoji="1" lang="ja-JP" altLang="en-US" sz="1600" b="1" dirty="0" smtClean="0">
                <a:solidFill>
                  <a:schemeClr val="tx1">
                    <a:lumMod val="95000"/>
                    <a:lumOff val="5000"/>
                  </a:schemeClr>
                </a:solidFill>
              </a:rPr>
              <a:t>の未発達</a:t>
            </a:r>
            <a:endParaRPr kumimoji="1" lang="ja-JP" altLang="en-US" sz="1600" b="1" dirty="0">
              <a:solidFill>
                <a:schemeClr val="tx1">
                  <a:lumMod val="95000"/>
                  <a:lumOff val="5000"/>
                </a:schemeClr>
              </a:solidFill>
            </a:endParaRPr>
          </a:p>
        </p:txBody>
      </p:sp>
      <p:sp>
        <p:nvSpPr>
          <p:cNvPr id="26" name="下矢印 25"/>
          <p:cNvSpPr/>
          <p:nvPr/>
        </p:nvSpPr>
        <p:spPr>
          <a:xfrm>
            <a:off x="5599536" y="2852936"/>
            <a:ext cx="1924792" cy="1008112"/>
          </a:xfrm>
          <a:prstGeom prst="down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総動員体制（</a:t>
            </a:r>
            <a:r>
              <a:rPr kumimoji="1" lang="ja-JP" altLang="en-US" b="1" dirty="0" smtClean="0">
                <a:solidFill>
                  <a:schemeClr val="tx1"/>
                </a:solidFill>
              </a:rPr>
              <a:t>政策）</a:t>
            </a:r>
            <a:endParaRPr kumimoji="1" lang="ja-JP" altLang="en-US" b="1" dirty="0">
              <a:solidFill>
                <a:schemeClr val="tx1"/>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76200">
            <a:solidFill>
              <a:schemeClr val="tx1">
                <a:lumMod val="95000"/>
                <a:lumOff val="5000"/>
              </a:schemeClr>
            </a:solidFill>
          </a:ln>
        </p:spPr>
        <p:txBody>
          <a:bodyPr/>
          <a:lstStyle/>
          <a:p>
            <a:r>
              <a:rPr kumimoji="1" lang="ja-JP" altLang="en-US" dirty="0" smtClean="0"/>
              <a:t>「観光」概念の拡張仮説</a:t>
            </a:r>
            <a:endParaRPr kumimoji="1" lang="ja-JP" altLang="en-US" dirty="0"/>
          </a:p>
        </p:txBody>
      </p:sp>
      <p:sp>
        <p:nvSpPr>
          <p:cNvPr id="3" name="コンテンツ プレースホルダ 2"/>
          <p:cNvSpPr>
            <a:spLocks noGrp="1"/>
          </p:cNvSpPr>
          <p:nvPr>
            <p:ph idx="1"/>
          </p:nvPr>
        </p:nvSpPr>
        <p:spPr>
          <a:xfrm>
            <a:off x="457200" y="1600200"/>
            <a:ext cx="8435280" cy="4925144"/>
          </a:xfrm>
        </p:spPr>
        <p:txBody>
          <a:bodyPr>
            <a:normAutofit fontScale="92500"/>
          </a:bodyPr>
          <a:lstStyle/>
          <a:p>
            <a:r>
              <a:rPr lang="ja-JP" altLang="en-US" b="1" dirty="0" smtClean="0">
                <a:solidFill>
                  <a:srgbClr val="FF0000"/>
                </a:solidFill>
              </a:rPr>
              <a:t>仮説①アウトバウンド</a:t>
            </a:r>
            <a:r>
              <a:rPr lang="en-US" altLang="ja-JP" b="1" dirty="0" smtClean="0">
                <a:solidFill>
                  <a:schemeClr val="tx1">
                    <a:lumMod val="95000"/>
                    <a:lumOff val="5000"/>
                  </a:schemeClr>
                </a:solidFill>
              </a:rPr>
              <a:t>only</a:t>
            </a:r>
            <a:r>
              <a:rPr lang="ja-JP" altLang="en-US" b="1" dirty="0" smtClean="0">
                <a:solidFill>
                  <a:srgbClr val="FF0000"/>
                </a:solidFill>
              </a:rPr>
              <a:t>⇒インバウンド</a:t>
            </a:r>
            <a:r>
              <a:rPr lang="ja-JP" altLang="en-US" sz="2400" b="1" dirty="0" smtClean="0">
                <a:solidFill>
                  <a:schemeClr val="tx1">
                    <a:lumMod val="95000"/>
                    <a:lumOff val="5000"/>
                  </a:schemeClr>
                </a:solidFill>
              </a:rPr>
              <a:t>強調</a:t>
            </a:r>
            <a:endParaRPr lang="en-US" altLang="ja-JP" sz="2400" b="1" dirty="0" smtClean="0">
              <a:solidFill>
                <a:schemeClr val="tx1">
                  <a:lumMod val="95000"/>
                  <a:lumOff val="5000"/>
                </a:schemeClr>
              </a:solidFill>
            </a:endParaRPr>
          </a:p>
          <a:p>
            <a:pPr>
              <a:buNone/>
            </a:pPr>
            <a:r>
              <a:rPr lang="ja-JP" altLang="en-US" sz="2400" b="1" dirty="0" smtClean="0">
                <a:solidFill>
                  <a:schemeClr val="tx1">
                    <a:lumMod val="95000"/>
                    <a:lumOff val="5000"/>
                  </a:schemeClr>
                </a:solidFill>
              </a:rPr>
              <a:t>　　　　　　　　　　　　　　　　</a:t>
            </a:r>
            <a:r>
              <a:rPr lang="ja-JP" altLang="en-US" sz="3500" b="1" dirty="0" smtClean="0">
                <a:solidFill>
                  <a:schemeClr val="tx1">
                    <a:lumMod val="95000"/>
                    <a:lumOff val="5000"/>
                  </a:schemeClr>
                </a:solidFill>
              </a:rPr>
              <a:t>　（</a:t>
            </a:r>
            <a:r>
              <a:rPr lang="en-US" altLang="ja-JP" sz="3500" b="1" dirty="0" smtClean="0">
                <a:solidFill>
                  <a:schemeClr val="tx1">
                    <a:lumMod val="95000"/>
                    <a:lumOff val="5000"/>
                  </a:schemeClr>
                </a:solidFill>
              </a:rPr>
              <a:t>Tourist</a:t>
            </a:r>
            <a:r>
              <a:rPr lang="ja-JP" altLang="en-US" sz="3500" b="1" dirty="0" smtClean="0">
                <a:solidFill>
                  <a:schemeClr val="tx1">
                    <a:lumMod val="95000"/>
                    <a:lumOff val="5000"/>
                  </a:schemeClr>
                </a:solidFill>
              </a:rPr>
              <a:t>　</a:t>
            </a:r>
            <a:r>
              <a:rPr lang="en-US" altLang="ja-JP" sz="3500" b="1" dirty="0" smtClean="0">
                <a:solidFill>
                  <a:schemeClr val="tx1">
                    <a:lumMod val="95000"/>
                    <a:lumOff val="5000"/>
                  </a:schemeClr>
                </a:solidFill>
              </a:rPr>
              <a:t>Industry</a:t>
            </a:r>
            <a:r>
              <a:rPr lang="ja-JP" altLang="en-US" sz="3500" b="1" dirty="0" smtClean="0">
                <a:solidFill>
                  <a:schemeClr val="tx1">
                    <a:lumMod val="95000"/>
                    <a:lumOff val="5000"/>
                  </a:schemeClr>
                </a:solidFill>
              </a:rPr>
              <a:t>の発生？）</a:t>
            </a:r>
            <a:endParaRPr lang="en-US" altLang="ja-JP" sz="3500" b="1" dirty="0" smtClean="0">
              <a:solidFill>
                <a:schemeClr val="tx1">
                  <a:lumMod val="95000"/>
                  <a:lumOff val="5000"/>
                </a:schemeClr>
              </a:solidFill>
            </a:endParaRPr>
          </a:p>
          <a:p>
            <a:r>
              <a:rPr lang="ja-JP" altLang="en-US" b="1" dirty="0" smtClean="0">
                <a:solidFill>
                  <a:srgbClr val="FF0000"/>
                </a:solidFill>
              </a:rPr>
              <a:t>仮説②越境概念</a:t>
            </a:r>
            <a:r>
              <a:rPr lang="ja-JP" altLang="en-US" b="1" dirty="0" smtClean="0">
                <a:solidFill>
                  <a:schemeClr val="tx1">
                    <a:lumMod val="95000"/>
                    <a:lumOff val="5000"/>
                  </a:schemeClr>
                </a:solidFill>
              </a:rPr>
              <a:t>（</a:t>
            </a:r>
            <a:r>
              <a:rPr lang="en-US" altLang="ja-JP" b="1" dirty="0" smtClean="0">
                <a:solidFill>
                  <a:schemeClr val="tx1">
                    <a:lumMod val="95000"/>
                    <a:lumOff val="5000"/>
                  </a:schemeClr>
                </a:solidFill>
              </a:rPr>
              <a:t>cross-border</a:t>
            </a:r>
            <a:r>
              <a:rPr lang="ja-JP" altLang="en-US" b="1" dirty="0" smtClean="0">
                <a:solidFill>
                  <a:schemeClr val="tx1">
                    <a:lumMod val="95000"/>
                    <a:lumOff val="5000"/>
                  </a:schemeClr>
                </a:solidFill>
              </a:rPr>
              <a:t>）</a:t>
            </a:r>
            <a:r>
              <a:rPr lang="ja-JP" altLang="en-US" b="1" dirty="0" smtClean="0">
                <a:solidFill>
                  <a:srgbClr val="FF0000"/>
                </a:solidFill>
              </a:rPr>
              <a:t>⇒内外無差別　</a:t>
            </a:r>
            <a:endParaRPr lang="en-US" altLang="ja-JP" b="1" dirty="0" smtClean="0">
              <a:solidFill>
                <a:srgbClr val="FF0000"/>
              </a:solidFill>
            </a:endParaRPr>
          </a:p>
          <a:p>
            <a:pPr>
              <a:buNone/>
            </a:pPr>
            <a:r>
              <a:rPr kumimoji="1" lang="ja-JP" altLang="en-US" dirty="0" smtClean="0"/>
              <a:t>　　仮説①②の証明には</a:t>
            </a:r>
            <a:endParaRPr kumimoji="1" lang="en-US" altLang="ja-JP" dirty="0" smtClean="0"/>
          </a:p>
          <a:p>
            <a:pPr>
              <a:buNone/>
            </a:pPr>
            <a:r>
              <a:rPr kumimoji="1" lang="ja-JP" altLang="en-US" dirty="0" smtClean="0"/>
              <a:t>　　江戸・明治期の使用字句の数量分析が必須</a:t>
            </a:r>
            <a:endParaRPr kumimoji="1" lang="en-US" altLang="ja-JP" dirty="0" smtClean="0"/>
          </a:p>
          <a:p>
            <a:r>
              <a:rPr lang="ja-JP" altLang="en-US" dirty="0" smtClean="0">
                <a:solidFill>
                  <a:srgbClr val="FF0000"/>
                </a:solidFill>
              </a:rPr>
              <a:t>和文の印刷物化が２～３％</a:t>
            </a:r>
            <a:r>
              <a:rPr lang="ja-JP" altLang="en-US" dirty="0" smtClean="0"/>
              <a:t>の状況では科学的実証分析は困難であり、当面は新聞記事検索　</a:t>
            </a:r>
            <a:endParaRPr lang="en-US" altLang="ja-JP" dirty="0" smtClean="0"/>
          </a:p>
          <a:p>
            <a:r>
              <a:rPr kumimoji="1" lang="ja-JP" altLang="en-US" dirty="0" smtClean="0"/>
              <a:t>辞典、文献分析は補足資料（文献探しは限界）</a:t>
            </a:r>
            <a:endParaRPr kumimoji="1" lang="en-US" altLang="ja-JP" dirty="0" smtClean="0"/>
          </a:p>
          <a:p>
            <a:pPr>
              <a:buNone/>
            </a:pPr>
            <a:r>
              <a:rPr kumimoji="1" lang="ja-JP" altLang="en-US" dirty="0" smtClean="0"/>
              <a:t>　</a:t>
            </a:r>
            <a:r>
              <a:rPr kumimoji="1" lang="ja-JP" altLang="en-US" b="1" dirty="0" smtClean="0">
                <a:solidFill>
                  <a:srgbClr val="FF0000"/>
                </a:solidFill>
              </a:rPr>
              <a:t>⇒</a:t>
            </a:r>
            <a:r>
              <a:rPr lang="ja-JP" altLang="en-US" b="1" dirty="0" smtClean="0">
                <a:solidFill>
                  <a:srgbClr val="FF0000"/>
                </a:solidFill>
              </a:rPr>
              <a:t>将来の</a:t>
            </a:r>
            <a:r>
              <a:rPr lang="en-US" altLang="ja-JP" b="1" dirty="0" smtClean="0">
                <a:solidFill>
                  <a:srgbClr val="FF0000"/>
                </a:solidFill>
              </a:rPr>
              <a:t>Amazon</a:t>
            </a:r>
            <a:r>
              <a:rPr lang="ja-JP" altLang="en-US" b="1" dirty="0" smtClean="0">
                <a:solidFill>
                  <a:srgbClr val="FF0000"/>
                </a:solidFill>
              </a:rPr>
              <a:t>　</a:t>
            </a:r>
            <a:r>
              <a:rPr lang="en-US" altLang="ja-JP" b="1" dirty="0" smtClean="0">
                <a:solidFill>
                  <a:srgbClr val="FF0000"/>
                </a:solidFill>
              </a:rPr>
              <a:t>Google</a:t>
            </a:r>
            <a:r>
              <a:rPr lang="ja-JP" altLang="en-US" b="1" dirty="0" smtClean="0">
                <a:solidFill>
                  <a:srgbClr val="FF0000"/>
                </a:solidFill>
              </a:rPr>
              <a:t>の出番</a:t>
            </a:r>
            <a:endParaRPr kumimoji="1" lang="ja-JP" altLang="en-US" b="1"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712968" cy="1210146"/>
          </a:xfrm>
          <a:solidFill>
            <a:srgbClr val="FFFF00"/>
          </a:solidFill>
          <a:ln w="76200">
            <a:solidFill>
              <a:schemeClr val="tx1">
                <a:lumMod val="95000"/>
                <a:lumOff val="5000"/>
              </a:schemeClr>
            </a:solidFill>
          </a:ln>
        </p:spPr>
        <p:txBody>
          <a:bodyPr>
            <a:normAutofit fontScale="90000"/>
          </a:bodyPr>
          <a:lstStyle/>
          <a:p>
            <a:r>
              <a:rPr lang="ja-JP" altLang="en-US" dirty="0" smtClean="0"/>
              <a:t>朝日新聞データベース（聞蔵）に見る</a:t>
            </a:r>
            <a:r>
              <a:rPr lang="en-US" altLang="ja-JP" dirty="0" smtClean="0"/>
              <a:t/>
            </a:r>
            <a:br>
              <a:rPr lang="en-US" altLang="ja-JP" dirty="0" smtClean="0"/>
            </a:br>
            <a:r>
              <a:rPr lang="ja-JP" altLang="en-US" dirty="0" smtClean="0"/>
              <a:t>「遊覧」と「観光」の使用頻度</a:t>
            </a:r>
            <a:endParaRPr kumimoji="1" lang="ja-JP" altLang="en-US" dirty="0"/>
          </a:p>
        </p:txBody>
      </p:sp>
      <p:graphicFrame>
        <p:nvGraphicFramePr>
          <p:cNvPr id="6" name="コンテンツ プレースホルダ 5"/>
          <p:cNvGraphicFramePr>
            <a:graphicFrameLocks noGrp="1"/>
          </p:cNvGraphicFramePr>
          <p:nvPr>
            <p:ph idx="1"/>
          </p:nvPr>
        </p:nvGraphicFramePr>
        <p:xfrm>
          <a:off x="457200" y="1600200"/>
          <a:ext cx="8229600" cy="4709117"/>
        </p:xfrm>
        <a:graphic>
          <a:graphicData uri="http://schemas.openxmlformats.org/drawingml/2006/table">
            <a:tbl>
              <a:tblPr firstRow="1" bandRow="1">
                <a:tableStyleId>{5C22544A-7EE6-4342-B048-85BDC9FD1C3A}</a:tableStyleId>
              </a:tblPr>
              <a:tblGrid>
                <a:gridCol w="3682752"/>
                <a:gridCol w="2376264"/>
                <a:gridCol w="2170584"/>
              </a:tblGrid>
              <a:tr h="672731">
                <a:tc>
                  <a:txBody>
                    <a:bodyPr/>
                    <a:lstStyle/>
                    <a:p>
                      <a:pPr algn="ctr"/>
                      <a:r>
                        <a:rPr kumimoji="1" lang="ja-JP" altLang="en-US" sz="3600" dirty="0" smtClean="0"/>
                        <a:t>年代</a:t>
                      </a:r>
                      <a:endParaRPr kumimoji="1" lang="ja-JP" altLang="en-US" sz="3600" dirty="0"/>
                    </a:p>
                  </a:txBody>
                  <a:tcPr/>
                </a:tc>
                <a:tc>
                  <a:txBody>
                    <a:bodyPr/>
                    <a:lstStyle/>
                    <a:p>
                      <a:pPr algn="ctr"/>
                      <a:r>
                        <a:rPr kumimoji="1" lang="ja-JP" altLang="en-US" sz="3600" dirty="0" smtClean="0"/>
                        <a:t>遊覧</a:t>
                      </a:r>
                      <a:endParaRPr kumimoji="1" lang="ja-JP" altLang="en-US" sz="3600" dirty="0"/>
                    </a:p>
                  </a:txBody>
                  <a:tcPr/>
                </a:tc>
                <a:tc>
                  <a:txBody>
                    <a:bodyPr/>
                    <a:lstStyle/>
                    <a:p>
                      <a:pPr algn="ctr"/>
                      <a:r>
                        <a:rPr kumimoji="1" lang="ja-JP" altLang="en-US" sz="3600" dirty="0" smtClean="0"/>
                        <a:t>観光</a:t>
                      </a:r>
                      <a:endParaRPr kumimoji="1" lang="ja-JP" altLang="en-US" sz="3600" dirty="0"/>
                    </a:p>
                  </a:txBody>
                  <a:tcPr/>
                </a:tc>
              </a:tr>
              <a:tr h="672731">
                <a:tc>
                  <a:txBody>
                    <a:bodyPr/>
                    <a:lstStyle/>
                    <a:p>
                      <a:pPr algn="ctr"/>
                      <a:r>
                        <a:rPr kumimoji="1" lang="ja-JP" altLang="en-US" sz="3600" dirty="0" smtClean="0"/>
                        <a:t>１８７９～１９００</a:t>
                      </a:r>
                      <a:endParaRPr kumimoji="1" lang="ja-JP" altLang="en-US" sz="3600" dirty="0"/>
                    </a:p>
                  </a:txBody>
                  <a:tcPr/>
                </a:tc>
                <a:tc>
                  <a:txBody>
                    <a:bodyPr/>
                    <a:lstStyle/>
                    <a:p>
                      <a:pPr algn="ctr"/>
                      <a:r>
                        <a:rPr kumimoji="1" lang="ja-JP" altLang="en-US" sz="3600" dirty="0" smtClean="0"/>
                        <a:t>２３５</a:t>
                      </a:r>
                      <a:endParaRPr kumimoji="1" lang="ja-JP" altLang="en-US" sz="3600" dirty="0"/>
                    </a:p>
                  </a:txBody>
                  <a:tcPr/>
                </a:tc>
                <a:tc>
                  <a:txBody>
                    <a:bodyPr/>
                    <a:lstStyle/>
                    <a:p>
                      <a:pPr algn="ctr"/>
                      <a:r>
                        <a:rPr kumimoji="1" lang="ja-JP" altLang="en-US" sz="3600" dirty="0" smtClean="0"/>
                        <a:t>４８</a:t>
                      </a:r>
                      <a:endParaRPr kumimoji="1" lang="ja-JP" altLang="en-US" sz="3600" dirty="0"/>
                    </a:p>
                  </a:txBody>
                  <a:tcPr/>
                </a:tc>
              </a:tr>
              <a:tr h="672731">
                <a:tc>
                  <a:txBody>
                    <a:bodyPr/>
                    <a:lstStyle/>
                    <a:p>
                      <a:pPr algn="ctr"/>
                      <a:r>
                        <a:rPr kumimoji="1" lang="ja-JP" altLang="en-US" sz="3600" dirty="0" smtClean="0"/>
                        <a:t>１９０１～１９１０</a:t>
                      </a:r>
                      <a:endParaRPr kumimoji="1" lang="ja-JP" altLang="en-US" sz="3600" dirty="0"/>
                    </a:p>
                  </a:txBody>
                  <a:tcPr/>
                </a:tc>
                <a:tc>
                  <a:txBody>
                    <a:bodyPr/>
                    <a:lstStyle/>
                    <a:p>
                      <a:pPr algn="ctr"/>
                      <a:r>
                        <a:rPr kumimoji="1" lang="ja-JP" altLang="en-US" sz="3600" dirty="0" smtClean="0"/>
                        <a:t>３４２</a:t>
                      </a:r>
                      <a:endParaRPr kumimoji="1" lang="ja-JP" altLang="en-US" sz="3600" dirty="0"/>
                    </a:p>
                  </a:txBody>
                  <a:tcPr/>
                </a:tc>
                <a:tc>
                  <a:txBody>
                    <a:bodyPr/>
                    <a:lstStyle/>
                    <a:p>
                      <a:pPr algn="ctr"/>
                      <a:r>
                        <a:rPr kumimoji="1" lang="ja-JP" altLang="en-US" sz="3600" dirty="0" smtClean="0"/>
                        <a:t>６４４</a:t>
                      </a:r>
                      <a:endParaRPr kumimoji="1" lang="ja-JP" altLang="en-US" sz="3600" dirty="0"/>
                    </a:p>
                  </a:txBody>
                  <a:tcPr/>
                </a:tc>
              </a:tr>
              <a:tr h="672731">
                <a:tc>
                  <a:txBody>
                    <a:bodyPr/>
                    <a:lstStyle/>
                    <a:p>
                      <a:pPr algn="ctr"/>
                      <a:r>
                        <a:rPr kumimoji="1" lang="ja-JP" altLang="en-US" sz="3600" dirty="0" smtClean="0"/>
                        <a:t>１９１１～１９２０</a:t>
                      </a:r>
                      <a:endParaRPr kumimoji="1" lang="ja-JP" altLang="en-US" sz="3600" dirty="0"/>
                    </a:p>
                  </a:txBody>
                  <a:tcPr/>
                </a:tc>
                <a:tc>
                  <a:txBody>
                    <a:bodyPr/>
                    <a:lstStyle/>
                    <a:p>
                      <a:pPr algn="ctr"/>
                      <a:r>
                        <a:rPr kumimoji="1" lang="ja-JP" altLang="en-US" sz="3600" dirty="0" smtClean="0"/>
                        <a:t>２１１</a:t>
                      </a:r>
                      <a:endParaRPr kumimoji="1" lang="ja-JP" altLang="en-US" sz="3600" dirty="0"/>
                    </a:p>
                  </a:txBody>
                  <a:tcPr/>
                </a:tc>
                <a:tc>
                  <a:txBody>
                    <a:bodyPr/>
                    <a:lstStyle/>
                    <a:p>
                      <a:pPr algn="ctr"/>
                      <a:r>
                        <a:rPr kumimoji="1" lang="ja-JP" altLang="en-US" sz="3600" dirty="0" smtClean="0"/>
                        <a:t>６８０</a:t>
                      </a:r>
                      <a:endParaRPr kumimoji="1" lang="ja-JP" altLang="en-US" sz="3600" dirty="0"/>
                    </a:p>
                  </a:txBody>
                  <a:tcPr/>
                </a:tc>
              </a:tr>
              <a:tr h="672731">
                <a:tc>
                  <a:txBody>
                    <a:bodyPr/>
                    <a:lstStyle/>
                    <a:p>
                      <a:pPr algn="ctr"/>
                      <a:r>
                        <a:rPr kumimoji="1" lang="ja-JP" altLang="en-US" sz="3600" dirty="0" smtClean="0"/>
                        <a:t>１９２１～１９３０</a:t>
                      </a:r>
                      <a:endParaRPr kumimoji="1" lang="ja-JP" altLang="en-US" sz="3600" dirty="0"/>
                    </a:p>
                  </a:txBody>
                  <a:tcPr/>
                </a:tc>
                <a:tc>
                  <a:txBody>
                    <a:bodyPr/>
                    <a:lstStyle/>
                    <a:p>
                      <a:pPr algn="ctr"/>
                      <a:r>
                        <a:rPr kumimoji="1" lang="ja-JP" altLang="en-US" sz="3600" dirty="0" smtClean="0"/>
                        <a:t>１５３</a:t>
                      </a:r>
                      <a:endParaRPr kumimoji="1" lang="ja-JP" altLang="en-US" sz="3600" dirty="0"/>
                    </a:p>
                  </a:txBody>
                  <a:tcPr/>
                </a:tc>
                <a:tc>
                  <a:txBody>
                    <a:bodyPr/>
                    <a:lstStyle/>
                    <a:p>
                      <a:pPr algn="ctr"/>
                      <a:r>
                        <a:rPr kumimoji="1" lang="ja-JP" altLang="en-US" sz="3600" dirty="0" smtClean="0"/>
                        <a:t>３２３</a:t>
                      </a:r>
                      <a:endParaRPr kumimoji="1" lang="ja-JP" altLang="en-US" sz="3600" dirty="0"/>
                    </a:p>
                  </a:txBody>
                  <a:tcPr/>
                </a:tc>
              </a:tr>
              <a:tr h="672731">
                <a:tc>
                  <a:txBody>
                    <a:bodyPr/>
                    <a:lstStyle/>
                    <a:p>
                      <a:pPr algn="ctr"/>
                      <a:r>
                        <a:rPr kumimoji="1" lang="ja-JP" altLang="en-US" sz="3600" dirty="0" smtClean="0"/>
                        <a:t>１９３１～１９４５</a:t>
                      </a:r>
                      <a:endParaRPr kumimoji="1" lang="ja-JP" altLang="en-US" sz="3600" dirty="0"/>
                    </a:p>
                  </a:txBody>
                  <a:tcPr/>
                </a:tc>
                <a:tc>
                  <a:txBody>
                    <a:bodyPr/>
                    <a:lstStyle/>
                    <a:p>
                      <a:pPr algn="ctr"/>
                      <a:r>
                        <a:rPr kumimoji="1" lang="ja-JP" altLang="en-US" sz="3600" dirty="0" smtClean="0"/>
                        <a:t>２００</a:t>
                      </a:r>
                      <a:endParaRPr kumimoji="1" lang="ja-JP" altLang="en-US" sz="3600" dirty="0"/>
                    </a:p>
                  </a:txBody>
                  <a:tcPr/>
                </a:tc>
                <a:tc>
                  <a:txBody>
                    <a:bodyPr/>
                    <a:lstStyle/>
                    <a:p>
                      <a:pPr algn="ctr"/>
                      <a:r>
                        <a:rPr kumimoji="1" lang="ja-JP" altLang="en-US" sz="3600" dirty="0" smtClean="0"/>
                        <a:t>１０３９</a:t>
                      </a:r>
                      <a:endParaRPr kumimoji="1" lang="ja-JP" altLang="en-US" sz="3600" dirty="0"/>
                    </a:p>
                  </a:txBody>
                  <a:tcPr/>
                </a:tc>
              </a:tr>
              <a:tr h="672731">
                <a:tc>
                  <a:txBody>
                    <a:bodyPr/>
                    <a:lstStyle/>
                    <a:p>
                      <a:pPr algn="ctr"/>
                      <a:r>
                        <a:rPr kumimoji="1" lang="ja-JP" altLang="en-US" sz="3600" dirty="0" smtClean="0"/>
                        <a:t>１９４６～１９８９</a:t>
                      </a:r>
                      <a:endParaRPr kumimoji="1" lang="ja-JP" altLang="en-US" sz="3600" dirty="0"/>
                    </a:p>
                  </a:txBody>
                  <a:tcPr/>
                </a:tc>
                <a:tc>
                  <a:txBody>
                    <a:bodyPr/>
                    <a:lstStyle/>
                    <a:p>
                      <a:pPr algn="ctr"/>
                      <a:r>
                        <a:rPr kumimoji="1" lang="ja-JP" altLang="en-US" sz="3600" dirty="0" smtClean="0"/>
                        <a:t>２５８</a:t>
                      </a:r>
                      <a:endParaRPr kumimoji="1" lang="ja-JP" altLang="en-US" sz="3600" dirty="0"/>
                    </a:p>
                  </a:txBody>
                  <a:tcPr/>
                </a:tc>
                <a:tc>
                  <a:txBody>
                    <a:bodyPr/>
                    <a:lstStyle/>
                    <a:p>
                      <a:pPr algn="ctr"/>
                      <a:r>
                        <a:rPr kumimoji="1" lang="ja-JP" altLang="en-US" sz="3600" dirty="0" smtClean="0"/>
                        <a:t>５４９２</a:t>
                      </a:r>
                      <a:endParaRPr kumimoji="1" lang="ja-JP" altLang="en-US" sz="3600"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988840"/>
          </a:xfrm>
          <a:solidFill>
            <a:srgbClr val="FFFF00"/>
          </a:solidFill>
          <a:ln w="76200">
            <a:solidFill>
              <a:schemeClr val="tx1">
                <a:lumMod val="85000"/>
                <a:lumOff val="15000"/>
              </a:schemeClr>
            </a:solidFill>
          </a:ln>
        </p:spPr>
        <p:txBody>
          <a:bodyPr>
            <a:normAutofit/>
          </a:bodyPr>
          <a:lstStyle/>
          <a:p>
            <a:r>
              <a:rPr lang="ja-JP" altLang="en-US" dirty="0" smtClean="0"/>
              <a:t>聞蔵に見る字句「ツーリズム」　</a:t>
            </a:r>
            <a:r>
              <a:rPr lang="en-US" altLang="ja-JP" dirty="0" smtClean="0"/>
              <a:t/>
            </a:r>
            <a:br>
              <a:rPr lang="en-US" altLang="ja-JP" dirty="0" smtClean="0"/>
            </a:br>
            <a:r>
              <a:rPr lang="ja-JP" altLang="en-US" dirty="0" smtClean="0"/>
              <a:t>戦前は皆無、昭和時代　</a:t>
            </a:r>
            <a:r>
              <a:rPr lang="en-US" altLang="ja-JP" dirty="0" smtClean="0"/>
              <a:t>5</a:t>
            </a:r>
            <a:r>
              <a:rPr lang="ja-JP" altLang="en-US" dirty="0" smtClean="0"/>
              <a:t>件</a:t>
            </a:r>
            <a:endParaRPr kumimoji="1" lang="ja-JP" altLang="en-US" dirty="0"/>
          </a:p>
        </p:txBody>
      </p:sp>
      <p:pic>
        <p:nvPicPr>
          <p:cNvPr id="4" name="コンテンツ プレースホルダ 3"/>
          <p:cNvPicPr>
            <a:picLocks noGrp="1"/>
          </p:cNvPicPr>
          <p:nvPr>
            <p:ph idx="1"/>
          </p:nvPr>
        </p:nvPicPr>
        <p:blipFill>
          <a:blip r:embed="rId3" cstate="print"/>
          <a:srcRect l="25692" t="33770" r="26979" b="4712"/>
          <a:stretch>
            <a:fillRect/>
          </a:stretch>
        </p:blipFill>
        <p:spPr bwMode="auto">
          <a:xfrm>
            <a:off x="395536" y="2169195"/>
            <a:ext cx="6158047" cy="4500165"/>
          </a:xfrm>
          <a:prstGeom prst="rect">
            <a:avLst/>
          </a:prstGeom>
          <a:noFill/>
          <a:ln w="9525">
            <a:noFill/>
            <a:miter lim="800000"/>
            <a:headEnd/>
            <a:tailEnd/>
          </a:ln>
        </p:spPr>
      </p:pic>
      <p:pic>
        <p:nvPicPr>
          <p:cNvPr id="5" name="図 4"/>
          <p:cNvPicPr/>
          <p:nvPr/>
        </p:nvPicPr>
        <p:blipFill>
          <a:blip r:embed="rId4" cstate="print"/>
          <a:srcRect l="74002" t="23916" r="9996" b="4945"/>
          <a:stretch>
            <a:fillRect/>
          </a:stretch>
        </p:blipFill>
        <p:spPr bwMode="auto">
          <a:xfrm>
            <a:off x="6804248" y="3861048"/>
            <a:ext cx="1440160" cy="2232248"/>
          </a:xfrm>
          <a:prstGeom prst="rect">
            <a:avLst/>
          </a:prstGeom>
          <a:noFill/>
          <a:ln w="9525">
            <a:noFill/>
            <a:miter lim="800000"/>
            <a:headEnd/>
            <a:tailEnd/>
          </a:ln>
        </p:spPr>
      </p:pic>
      <p:sp>
        <p:nvSpPr>
          <p:cNvPr id="6" name="右矢印 5"/>
          <p:cNvSpPr/>
          <p:nvPr/>
        </p:nvSpPr>
        <p:spPr>
          <a:xfrm flipH="1">
            <a:off x="5580112" y="4600552"/>
            <a:ext cx="1296144" cy="484632"/>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a:solidFill>
            <a:srgbClr val="FFFF00"/>
          </a:solidFill>
          <a:ln>
            <a:solidFill>
              <a:schemeClr val="accent1"/>
            </a:solidFill>
          </a:ln>
        </p:spPr>
        <p:txBody>
          <a:bodyPr/>
          <a:lstStyle/>
          <a:p>
            <a:r>
              <a:rPr kumimoji="1" lang="ja-JP" altLang="en-US" dirty="0" smtClean="0"/>
              <a:t>辞典に見る　字句「観光」等</a:t>
            </a:r>
            <a:endParaRPr kumimoji="1" lang="ja-JP" altLang="en-US" dirty="0"/>
          </a:p>
        </p:txBody>
      </p:sp>
      <p:sp>
        <p:nvSpPr>
          <p:cNvPr id="3" name="コンテンツ プレースホルダ 2"/>
          <p:cNvSpPr>
            <a:spLocks noGrp="1"/>
          </p:cNvSpPr>
          <p:nvPr>
            <p:ph idx="1"/>
          </p:nvPr>
        </p:nvSpPr>
        <p:spPr>
          <a:xfrm>
            <a:off x="0" y="1196752"/>
            <a:ext cx="9144000" cy="5661248"/>
          </a:xfrm>
        </p:spPr>
        <p:txBody>
          <a:bodyPr>
            <a:normAutofit fontScale="92500" lnSpcReduction="20000"/>
          </a:bodyPr>
          <a:lstStyle/>
          <a:p>
            <a:pPr>
              <a:buNone/>
            </a:pPr>
            <a:r>
              <a:rPr lang="ja-JP" altLang="en-US" b="1" dirty="0" smtClean="0"/>
              <a:t>○</a:t>
            </a:r>
            <a:r>
              <a:rPr lang="en-US" altLang="ja-JP" b="1" dirty="0" smtClean="0"/>
              <a:t>1887</a:t>
            </a:r>
            <a:r>
              <a:rPr lang="ja-JP" altLang="en-US" b="1" dirty="0" smtClean="0"/>
              <a:t>年　附音挿図英和字彙　「</a:t>
            </a:r>
            <a:r>
              <a:rPr lang="en-US" altLang="ja-JP" b="1" dirty="0" smtClean="0"/>
              <a:t>Tourist</a:t>
            </a:r>
            <a:r>
              <a:rPr lang="ja-JP" altLang="en-US" b="1" dirty="0" smtClean="0"/>
              <a:t>」</a:t>
            </a:r>
            <a:r>
              <a:rPr lang="ja-JP" altLang="ja-JP" dirty="0" smtClean="0"/>
              <a:t>遊歴者</a:t>
            </a:r>
            <a:endParaRPr lang="en-US" altLang="ja-JP" b="1" dirty="0" smtClean="0"/>
          </a:p>
          <a:p>
            <a:pPr>
              <a:buNone/>
            </a:pPr>
            <a:r>
              <a:rPr lang="ja-JP" altLang="en-US" dirty="0" smtClean="0"/>
              <a:t>遊歴は当時の日本語辞書では「諸</a:t>
            </a:r>
            <a:r>
              <a:rPr lang="ja-JP" altLang="en-US" b="1" dirty="0" smtClean="0">
                <a:solidFill>
                  <a:srgbClr val="FF0000"/>
                </a:solidFill>
              </a:rPr>
              <a:t>国</a:t>
            </a:r>
            <a:r>
              <a:rPr lang="ja-JP" altLang="en-US" dirty="0" smtClean="0"/>
              <a:t>をめぐり歩くこと」</a:t>
            </a:r>
          </a:p>
          <a:p>
            <a:pPr>
              <a:buNone/>
            </a:pPr>
            <a:r>
              <a:rPr lang="ja-JP" altLang="en-US" dirty="0" smtClean="0"/>
              <a:t>○</a:t>
            </a:r>
            <a:r>
              <a:rPr lang="en-US" altLang="ja-JP" dirty="0" smtClean="0"/>
              <a:t>1911</a:t>
            </a:r>
            <a:r>
              <a:rPr lang="ja-JP" altLang="ja-JP" dirty="0" smtClean="0"/>
              <a:t>年『辞林』　「観光」　</a:t>
            </a:r>
            <a:r>
              <a:rPr lang="ja-JP" altLang="en-US" dirty="0" smtClean="0"/>
              <a:t>①</a:t>
            </a:r>
            <a:r>
              <a:rPr lang="ja-JP" altLang="ja-JP" dirty="0" smtClean="0"/>
              <a:t>ながめ、やうす</a:t>
            </a:r>
            <a:r>
              <a:rPr lang="ja-JP" altLang="en-US" dirty="0" smtClean="0"/>
              <a:t>②</a:t>
            </a:r>
            <a:r>
              <a:rPr lang="ja-JP" altLang="ja-JP" dirty="0" smtClean="0"/>
              <a:t>他</a:t>
            </a:r>
            <a:r>
              <a:rPr lang="ja-JP" altLang="ja-JP" b="1" dirty="0" smtClean="0">
                <a:solidFill>
                  <a:srgbClr val="FF0000"/>
                </a:solidFill>
              </a:rPr>
              <a:t>国</a:t>
            </a:r>
            <a:r>
              <a:rPr lang="ja-JP" altLang="ja-JP" dirty="0" smtClean="0"/>
              <a:t>の土地の状態又は人民の風俗などを視察すること</a:t>
            </a:r>
            <a:r>
              <a:rPr lang="ja-JP" altLang="en-US" dirty="0" smtClean="0"/>
              <a:t>　</a:t>
            </a:r>
            <a:r>
              <a:rPr lang="ja-JP" altLang="en-US" dirty="0" smtClean="0">
                <a:solidFill>
                  <a:srgbClr val="FF0000"/>
                </a:solidFill>
              </a:rPr>
              <a:t>→越境、アウトバウンド概念</a:t>
            </a:r>
            <a:endParaRPr lang="en-US" altLang="ja-JP" dirty="0" smtClean="0">
              <a:solidFill>
                <a:srgbClr val="FF0000"/>
              </a:solidFill>
            </a:endParaRPr>
          </a:p>
          <a:p>
            <a:pPr>
              <a:buNone/>
            </a:pPr>
            <a:r>
              <a:rPr lang="ja-JP" altLang="ja-JP" dirty="0" smtClean="0"/>
              <a:t>○</a:t>
            </a:r>
            <a:r>
              <a:rPr lang="en-US" altLang="ja-JP" dirty="0" smtClean="0"/>
              <a:t>1917</a:t>
            </a:r>
            <a:r>
              <a:rPr lang="ja-JP" altLang="ja-JP" dirty="0" smtClean="0"/>
              <a:t>年模範英和辞典</a:t>
            </a:r>
          </a:p>
          <a:p>
            <a:pPr>
              <a:buNone/>
            </a:pPr>
            <a:r>
              <a:rPr lang="ja-JP" altLang="en-US" dirty="0" smtClean="0"/>
              <a:t>「</a:t>
            </a:r>
            <a:r>
              <a:rPr lang="en-US" altLang="ja-JP" dirty="0" smtClean="0"/>
              <a:t>Sightseeing</a:t>
            </a:r>
            <a:r>
              <a:rPr lang="ja-JP" altLang="en-US" dirty="0" smtClean="0"/>
              <a:t>」</a:t>
            </a:r>
            <a:r>
              <a:rPr lang="ja-JP" altLang="ja-JP" dirty="0" smtClean="0"/>
              <a:t>観光</a:t>
            </a:r>
            <a:r>
              <a:rPr lang="ja-JP" altLang="en-US" dirty="0" smtClean="0"/>
              <a:t>　「</a:t>
            </a:r>
            <a:r>
              <a:rPr lang="en-US" altLang="ja-JP" dirty="0" smtClean="0"/>
              <a:t>Sightseer</a:t>
            </a:r>
            <a:r>
              <a:rPr lang="ja-JP" altLang="en-US" dirty="0" smtClean="0"/>
              <a:t>」</a:t>
            </a:r>
            <a:r>
              <a:rPr lang="ja-JP" altLang="ja-JP" dirty="0" smtClean="0"/>
              <a:t>観光客</a:t>
            </a:r>
            <a:r>
              <a:rPr lang="ja-JP" altLang="en-US" dirty="0" smtClean="0"/>
              <a:t>　「</a:t>
            </a:r>
            <a:r>
              <a:rPr lang="en-US" altLang="ja-JP" dirty="0" smtClean="0"/>
              <a:t>Tourist</a:t>
            </a:r>
            <a:r>
              <a:rPr lang="ja-JP" altLang="en-US" dirty="0" smtClean="0"/>
              <a:t>」</a:t>
            </a:r>
            <a:r>
              <a:rPr lang="ja-JP" altLang="ja-JP" dirty="0" smtClean="0"/>
              <a:t>観光客</a:t>
            </a:r>
          </a:p>
          <a:p>
            <a:pPr>
              <a:buNone/>
            </a:pPr>
            <a:r>
              <a:rPr lang="ja-JP" altLang="en-US" dirty="0" smtClean="0"/>
              <a:t>○</a:t>
            </a:r>
            <a:r>
              <a:rPr lang="en-US" altLang="ja-JP" dirty="0" smtClean="0"/>
              <a:t>1932</a:t>
            </a:r>
            <a:r>
              <a:rPr lang="ja-JP" altLang="ja-JP" dirty="0" smtClean="0"/>
              <a:t>年大英和辞典</a:t>
            </a:r>
          </a:p>
          <a:p>
            <a:pPr>
              <a:buNone/>
            </a:pPr>
            <a:r>
              <a:rPr lang="ja-JP" altLang="en-US" dirty="0" smtClean="0"/>
              <a:t>「</a:t>
            </a:r>
            <a:r>
              <a:rPr lang="en-US" altLang="ja-JP" dirty="0" smtClean="0"/>
              <a:t>Sightseeing</a:t>
            </a:r>
            <a:r>
              <a:rPr lang="ja-JP" altLang="en-US" dirty="0" smtClean="0"/>
              <a:t>」</a:t>
            </a:r>
            <a:r>
              <a:rPr lang="ja-JP" altLang="ja-JP" dirty="0" smtClean="0"/>
              <a:t>観光</a:t>
            </a:r>
            <a:r>
              <a:rPr lang="ja-JP" altLang="en-US" dirty="0" smtClean="0"/>
              <a:t>　「</a:t>
            </a:r>
            <a:r>
              <a:rPr lang="en-US" altLang="ja-JP" dirty="0" smtClean="0"/>
              <a:t>Sightseer</a:t>
            </a:r>
            <a:r>
              <a:rPr lang="ja-JP" altLang="en-US" dirty="0" smtClean="0"/>
              <a:t>」</a:t>
            </a:r>
            <a:r>
              <a:rPr lang="ja-JP" altLang="ja-JP" dirty="0" smtClean="0"/>
              <a:t>観光客</a:t>
            </a:r>
            <a:r>
              <a:rPr lang="ja-JP" altLang="en-US" dirty="0" smtClean="0"/>
              <a:t>　「</a:t>
            </a:r>
            <a:r>
              <a:rPr lang="en-US" altLang="ja-JP" dirty="0" smtClean="0"/>
              <a:t>Tour</a:t>
            </a:r>
            <a:r>
              <a:rPr lang="ja-JP" altLang="en-US" dirty="0" smtClean="0"/>
              <a:t>」</a:t>
            </a:r>
            <a:r>
              <a:rPr lang="ja-JP" altLang="ja-JP" dirty="0" smtClean="0"/>
              <a:t>観光</a:t>
            </a:r>
            <a:r>
              <a:rPr lang="ja-JP" altLang="en-US" dirty="0" smtClean="0"/>
              <a:t>　</a:t>
            </a:r>
            <a:r>
              <a:rPr lang="ja-JP" altLang="en-US" dirty="0" smtClean="0">
                <a:solidFill>
                  <a:srgbClr val="FF0000"/>
                </a:solidFill>
              </a:rPr>
              <a:t>「</a:t>
            </a:r>
            <a:r>
              <a:rPr lang="en-US" altLang="ja-JP" dirty="0" smtClean="0">
                <a:solidFill>
                  <a:srgbClr val="FF0000"/>
                </a:solidFill>
              </a:rPr>
              <a:t>Tourism</a:t>
            </a:r>
            <a:r>
              <a:rPr lang="ja-JP" altLang="en-US" dirty="0" smtClean="0">
                <a:solidFill>
                  <a:srgbClr val="FF0000"/>
                </a:solidFill>
              </a:rPr>
              <a:t>」</a:t>
            </a:r>
            <a:r>
              <a:rPr lang="ja-JP" altLang="ja-JP" dirty="0" smtClean="0">
                <a:solidFill>
                  <a:srgbClr val="FF0000"/>
                </a:solidFill>
              </a:rPr>
              <a:t>｛稀｝</a:t>
            </a:r>
            <a:r>
              <a:rPr lang="ja-JP" altLang="ja-JP" dirty="0" smtClean="0">
                <a:solidFill>
                  <a:schemeClr val="tx1">
                    <a:lumMod val="95000"/>
                    <a:lumOff val="5000"/>
                  </a:schemeClr>
                </a:solidFill>
              </a:rPr>
              <a:t>旅行漫遊</a:t>
            </a:r>
            <a:r>
              <a:rPr lang="ja-JP" altLang="en-US" dirty="0" smtClean="0"/>
              <a:t>「</a:t>
            </a:r>
            <a:r>
              <a:rPr lang="en-US" altLang="ja-JP" dirty="0" smtClean="0"/>
              <a:t>Tourist</a:t>
            </a:r>
            <a:r>
              <a:rPr lang="ja-JP" altLang="en-US" dirty="0" smtClean="0"/>
              <a:t>」</a:t>
            </a:r>
            <a:r>
              <a:rPr lang="ja-JP" altLang="ja-JP" dirty="0" smtClean="0"/>
              <a:t>観光客</a:t>
            </a:r>
            <a:r>
              <a:rPr lang="ja-JP" altLang="ja-JP" dirty="0" smtClean="0">
                <a:solidFill>
                  <a:srgbClr val="FF0000"/>
                </a:solidFill>
              </a:rPr>
              <a:t>｛諧｝</a:t>
            </a:r>
            <a:r>
              <a:rPr lang="ja-JP" altLang="ja-JP" dirty="0" smtClean="0"/>
              <a:t>浮浪人</a:t>
            </a:r>
            <a:r>
              <a:rPr lang="ja-JP" altLang="en-US" dirty="0" smtClean="0"/>
              <a:t>　</a:t>
            </a:r>
            <a:endParaRPr lang="ja-JP" altLang="ja-JP" dirty="0" smtClean="0"/>
          </a:p>
          <a:p>
            <a:pPr>
              <a:buNone/>
            </a:pPr>
            <a:r>
              <a:rPr lang="ja-JP" altLang="en-US" dirty="0" smtClean="0"/>
              <a:t>○</a:t>
            </a:r>
            <a:r>
              <a:rPr lang="en-US" altLang="ja-JP" dirty="0" smtClean="0"/>
              <a:t>1941</a:t>
            </a:r>
            <a:r>
              <a:rPr lang="ja-JP" altLang="ja-JP" dirty="0" smtClean="0"/>
              <a:t>年英和活用大辞典</a:t>
            </a:r>
          </a:p>
          <a:p>
            <a:pPr>
              <a:buNone/>
            </a:pPr>
            <a:r>
              <a:rPr lang="ja-JP" altLang="en-US" b="1" dirty="0" smtClean="0">
                <a:solidFill>
                  <a:srgbClr val="FF0000"/>
                </a:solidFill>
              </a:rPr>
              <a:t>「</a:t>
            </a:r>
            <a:r>
              <a:rPr lang="en-US" altLang="ja-JP" b="1" dirty="0" smtClean="0">
                <a:solidFill>
                  <a:srgbClr val="FF0000"/>
                </a:solidFill>
              </a:rPr>
              <a:t>Tourism</a:t>
            </a:r>
            <a:r>
              <a:rPr lang="ja-JP" altLang="en-US" b="1" dirty="0" smtClean="0">
                <a:solidFill>
                  <a:srgbClr val="FF0000"/>
                </a:solidFill>
              </a:rPr>
              <a:t>」</a:t>
            </a:r>
            <a:r>
              <a:rPr lang="ja-JP" altLang="ja-JP" b="1" dirty="0" smtClean="0">
                <a:solidFill>
                  <a:srgbClr val="FF0000"/>
                </a:solidFill>
              </a:rPr>
              <a:t>観光　観光事業</a:t>
            </a:r>
            <a:r>
              <a:rPr lang="ja-JP" altLang="en-US" dirty="0" smtClean="0">
                <a:solidFill>
                  <a:srgbClr val="FF0000"/>
                </a:solidFill>
              </a:rPr>
              <a:t>　</a:t>
            </a:r>
            <a:r>
              <a:rPr lang="ja-JP" altLang="en-US" dirty="0" smtClean="0"/>
              <a:t>「</a:t>
            </a:r>
            <a:r>
              <a:rPr lang="en-US" altLang="ja-JP" dirty="0" smtClean="0"/>
              <a:t>Tourist</a:t>
            </a:r>
            <a:r>
              <a:rPr lang="ja-JP" altLang="en-US" dirty="0" smtClean="0"/>
              <a:t>」</a:t>
            </a:r>
            <a:r>
              <a:rPr lang="ja-JP" altLang="ja-JP" dirty="0" smtClean="0"/>
              <a:t>観光者</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9592" y="188640"/>
            <a:ext cx="7776864" cy="720080"/>
          </a:xfrm>
          <a:solidFill>
            <a:srgbClr val="FFFF00"/>
          </a:solidFill>
          <a:ln>
            <a:solidFill>
              <a:schemeClr val="accent1"/>
            </a:solidFill>
          </a:ln>
        </p:spPr>
        <p:txBody>
          <a:bodyPr>
            <a:normAutofit fontScale="90000"/>
          </a:bodyPr>
          <a:lstStyle/>
          <a:p>
            <a:r>
              <a:rPr kumimoji="1" lang="ja-JP" altLang="en-US" dirty="0" smtClean="0"/>
              <a:t>国内</a:t>
            </a:r>
            <a:r>
              <a:rPr kumimoji="1" lang="ja-JP" altLang="en-US" dirty="0" smtClean="0">
                <a:solidFill>
                  <a:srgbClr val="FF0000"/>
                </a:solidFill>
              </a:rPr>
              <a:t>観光「地」</a:t>
            </a:r>
            <a:r>
              <a:rPr kumimoji="1" lang="ja-JP" altLang="en-US" dirty="0" smtClean="0"/>
              <a:t>の発生のメカニズム</a:t>
            </a:r>
            <a:endParaRPr kumimoji="1" lang="ja-JP" altLang="en-US" dirty="0"/>
          </a:p>
        </p:txBody>
      </p:sp>
      <p:sp>
        <p:nvSpPr>
          <p:cNvPr id="4" name="正方形/長方形 3"/>
          <p:cNvSpPr/>
          <p:nvPr/>
        </p:nvSpPr>
        <p:spPr>
          <a:xfrm>
            <a:off x="72008" y="980728"/>
            <a:ext cx="1763688"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アウトバウンド</a:t>
            </a:r>
            <a:endParaRPr kumimoji="1" lang="en-US" altLang="ja-JP" dirty="0" smtClean="0">
              <a:solidFill>
                <a:schemeClr val="tx1">
                  <a:lumMod val="95000"/>
                  <a:lumOff val="5000"/>
                </a:schemeClr>
              </a:solidFill>
            </a:endParaRPr>
          </a:p>
          <a:p>
            <a:pPr algn="ctr"/>
            <a:r>
              <a:rPr lang="ja-JP" altLang="en-US" dirty="0" smtClean="0">
                <a:solidFill>
                  <a:schemeClr val="tx1">
                    <a:lumMod val="95000"/>
                    <a:lumOff val="5000"/>
                  </a:schemeClr>
                </a:solidFill>
              </a:rPr>
              <a:t>遊歴　物見遊山</a:t>
            </a:r>
            <a:endParaRPr kumimoji="1" lang="ja-JP" altLang="en-US" dirty="0">
              <a:solidFill>
                <a:schemeClr val="tx1">
                  <a:lumMod val="95000"/>
                  <a:lumOff val="5000"/>
                </a:schemeClr>
              </a:solidFill>
            </a:endParaRPr>
          </a:p>
        </p:txBody>
      </p:sp>
      <p:sp>
        <p:nvSpPr>
          <p:cNvPr id="5" name="正方形/長方形 4"/>
          <p:cNvSpPr/>
          <p:nvPr/>
        </p:nvSpPr>
        <p:spPr>
          <a:xfrm>
            <a:off x="7344816" y="1074440"/>
            <a:ext cx="169168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イントバウンド</a:t>
            </a:r>
            <a:endParaRPr kumimoji="1" lang="en-US" altLang="ja-JP" dirty="0" smtClean="0">
              <a:solidFill>
                <a:schemeClr val="tx1">
                  <a:lumMod val="95000"/>
                  <a:lumOff val="5000"/>
                </a:schemeClr>
              </a:solidFill>
            </a:endParaRPr>
          </a:p>
          <a:p>
            <a:pPr algn="ctr"/>
            <a:r>
              <a:rPr kumimoji="1" lang="ja-JP" altLang="en-US" dirty="0" smtClean="0">
                <a:solidFill>
                  <a:schemeClr val="tx1">
                    <a:lumMod val="95000"/>
                    <a:lumOff val="5000"/>
                  </a:schemeClr>
                </a:solidFill>
              </a:rPr>
              <a:t>「観光」地</a:t>
            </a:r>
            <a:endParaRPr kumimoji="1" lang="ja-JP" altLang="en-US" dirty="0">
              <a:solidFill>
                <a:schemeClr val="tx1">
                  <a:lumMod val="95000"/>
                  <a:lumOff val="5000"/>
                </a:schemeClr>
              </a:solidFill>
            </a:endParaRPr>
          </a:p>
        </p:txBody>
      </p:sp>
      <p:sp>
        <p:nvSpPr>
          <p:cNvPr id="6" name="正方形/長方形 5"/>
          <p:cNvSpPr/>
          <p:nvPr/>
        </p:nvSpPr>
        <p:spPr>
          <a:xfrm>
            <a:off x="2051720" y="1484784"/>
            <a:ext cx="4536504" cy="1800200"/>
          </a:xfrm>
          <a:prstGeom prst="rect">
            <a:avLst/>
          </a:prstGeom>
          <a:no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95000"/>
                  <a:lumOff val="5000"/>
                </a:schemeClr>
              </a:solidFill>
            </a:endParaRPr>
          </a:p>
        </p:txBody>
      </p:sp>
      <p:sp>
        <p:nvSpPr>
          <p:cNvPr id="7" name="正方形/長方形 6"/>
          <p:cNvSpPr/>
          <p:nvPr/>
        </p:nvSpPr>
        <p:spPr>
          <a:xfrm>
            <a:off x="5148064" y="6381328"/>
            <a:ext cx="1944216" cy="432048"/>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lumMod val="95000"/>
                    <a:lumOff val="5000"/>
                  </a:schemeClr>
                </a:solidFill>
              </a:rPr>
              <a:t>内主外従</a:t>
            </a:r>
            <a:endParaRPr kumimoji="1" lang="en-US" altLang="ja-JP" sz="3200" dirty="0" smtClean="0">
              <a:solidFill>
                <a:schemeClr val="tx1">
                  <a:lumMod val="95000"/>
                  <a:lumOff val="5000"/>
                </a:schemeClr>
              </a:solidFill>
            </a:endParaRPr>
          </a:p>
        </p:txBody>
      </p:sp>
      <p:sp>
        <p:nvSpPr>
          <p:cNvPr id="8" name="下矢印 7"/>
          <p:cNvSpPr/>
          <p:nvPr/>
        </p:nvSpPr>
        <p:spPr>
          <a:xfrm>
            <a:off x="5599536" y="5085184"/>
            <a:ext cx="988688" cy="1224136"/>
          </a:xfrm>
          <a:prstGeom prst="downArrow">
            <a:avLst>
              <a:gd name="adj1" fmla="val 50000"/>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本音</a:t>
            </a:r>
            <a:endParaRPr kumimoji="1" lang="ja-JP" altLang="en-US" dirty="0">
              <a:solidFill>
                <a:schemeClr val="tx1">
                  <a:lumMod val="95000"/>
                  <a:lumOff val="5000"/>
                </a:schemeClr>
              </a:solidFill>
            </a:endParaRPr>
          </a:p>
        </p:txBody>
      </p:sp>
      <p:sp>
        <p:nvSpPr>
          <p:cNvPr id="9" name="正方形/長方形 8"/>
          <p:cNvSpPr/>
          <p:nvPr/>
        </p:nvSpPr>
        <p:spPr>
          <a:xfrm>
            <a:off x="4355976" y="2348880"/>
            <a:ext cx="2088232" cy="792088"/>
          </a:xfrm>
          <a:prstGeom prst="rect">
            <a:avLst/>
          </a:prstGeom>
          <a:solidFill>
            <a:schemeClr val="accent6">
              <a:lumMod val="40000"/>
              <a:lumOff val="6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国内観光事業</a:t>
            </a:r>
            <a:endParaRPr kumimoji="1" lang="en-US" altLang="ja-JP" dirty="0" smtClean="0">
              <a:solidFill>
                <a:schemeClr val="tx1">
                  <a:lumMod val="95000"/>
                  <a:lumOff val="5000"/>
                </a:schemeClr>
              </a:solidFill>
            </a:endParaRPr>
          </a:p>
          <a:p>
            <a:pPr algn="ctr"/>
            <a:r>
              <a:rPr lang="ja-JP" altLang="en-US" dirty="0" smtClean="0">
                <a:solidFill>
                  <a:schemeClr val="tx1">
                    <a:lumMod val="95000"/>
                    <a:lumOff val="5000"/>
                  </a:schemeClr>
                </a:solidFill>
              </a:rPr>
              <a:t>（外客用施設整備）</a:t>
            </a:r>
            <a:endParaRPr kumimoji="1" lang="ja-JP" altLang="en-US" dirty="0">
              <a:solidFill>
                <a:schemeClr val="tx1">
                  <a:lumMod val="95000"/>
                  <a:lumOff val="5000"/>
                </a:schemeClr>
              </a:solidFill>
            </a:endParaRPr>
          </a:p>
        </p:txBody>
      </p:sp>
      <p:sp>
        <p:nvSpPr>
          <p:cNvPr id="10" name="正方形/長方形 9"/>
          <p:cNvSpPr/>
          <p:nvPr/>
        </p:nvSpPr>
        <p:spPr>
          <a:xfrm>
            <a:off x="2267744" y="2370584"/>
            <a:ext cx="1944216" cy="770384"/>
          </a:xfrm>
          <a:prstGeom prst="rect">
            <a:avLst/>
          </a:prstGeom>
          <a:solidFill>
            <a:schemeClr val="accent6">
              <a:lumMod val="20000"/>
              <a:lumOff val="8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国際</a:t>
            </a:r>
            <a:r>
              <a:rPr kumimoji="1" lang="ja-JP" altLang="en-US" dirty="0" smtClean="0">
                <a:solidFill>
                  <a:schemeClr val="tx1">
                    <a:lumMod val="95000"/>
                    <a:lumOff val="5000"/>
                  </a:schemeClr>
                </a:solidFill>
              </a:rPr>
              <a:t>観光事業</a:t>
            </a:r>
            <a:endParaRPr kumimoji="1" lang="en-US" altLang="ja-JP" dirty="0" smtClean="0">
              <a:solidFill>
                <a:schemeClr val="tx1">
                  <a:lumMod val="95000"/>
                  <a:lumOff val="5000"/>
                </a:schemeClr>
              </a:solidFill>
            </a:endParaRPr>
          </a:p>
          <a:p>
            <a:pPr algn="ctr"/>
            <a:r>
              <a:rPr lang="ja-JP" altLang="en-US" dirty="0" smtClean="0">
                <a:solidFill>
                  <a:schemeClr val="tx1">
                    <a:lumMod val="95000"/>
                    <a:lumOff val="5000"/>
                  </a:schemeClr>
                </a:solidFill>
              </a:rPr>
              <a:t>（海外観光宣伝）</a:t>
            </a:r>
            <a:endParaRPr kumimoji="1" lang="ja-JP" altLang="en-US" dirty="0">
              <a:solidFill>
                <a:schemeClr val="tx1">
                  <a:lumMod val="95000"/>
                  <a:lumOff val="5000"/>
                </a:schemeClr>
              </a:solidFill>
            </a:endParaRPr>
          </a:p>
        </p:txBody>
      </p:sp>
      <p:sp>
        <p:nvSpPr>
          <p:cNvPr id="11" name="正方形/長方形 10"/>
          <p:cNvSpPr/>
          <p:nvPr/>
        </p:nvSpPr>
        <p:spPr>
          <a:xfrm>
            <a:off x="2636168" y="1628800"/>
            <a:ext cx="3015952" cy="62636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国際</a:t>
            </a:r>
            <a:r>
              <a:rPr kumimoji="1" lang="ja-JP" altLang="en-US" dirty="0" smtClean="0">
                <a:solidFill>
                  <a:schemeClr val="tx1">
                    <a:lumMod val="95000"/>
                    <a:lumOff val="5000"/>
                  </a:schemeClr>
                </a:solidFill>
              </a:rPr>
              <a:t>観光行政の展開</a:t>
            </a:r>
            <a:endParaRPr kumimoji="1" lang="en-US" altLang="ja-JP" dirty="0" smtClean="0">
              <a:solidFill>
                <a:schemeClr val="tx1">
                  <a:lumMod val="95000"/>
                  <a:lumOff val="5000"/>
                </a:schemeClr>
              </a:solidFill>
            </a:endParaRPr>
          </a:p>
          <a:p>
            <a:pPr algn="ctr"/>
            <a:r>
              <a:rPr lang="en-US" altLang="ja-JP" dirty="0" smtClean="0">
                <a:solidFill>
                  <a:schemeClr val="tx1">
                    <a:lumMod val="95000"/>
                    <a:lumOff val="5000"/>
                  </a:schemeClr>
                </a:solidFill>
              </a:rPr>
              <a:t>1930</a:t>
            </a:r>
            <a:r>
              <a:rPr lang="ja-JP" altLang="en-US" dirty="0" smtClean="0">
                <a:solidFill>
                  <a:schemeClr val="tx1">
                    <a:lumMod val="95000"/>
                    <a:lumOff val="5000"/>
                  </a:schemeClr>
                </a:solidFill>
              </a:rPr>
              <a:t>年</a:t>
            </a:r>
            <a:endParaRPr kumimoji="1" lang="en-US" altLang="ja-JP" dirty="0" smtClean="0">
              <a:solidFill>
                <a:schemeClr val="tx1">
                  <a:lumMod val="95000"/>
                  <a:lumOff val="5000"/>
                </a:schemeClr>
              </a:solidFill>
            </a:endParaRPr>
          </a:p>
        </p:txBody>
      </p:sp>
      <p:sp>
        <p:nvSpPr>
          <p:cNvPr id="12" name="正方形/長方形 11"/>
          <p:cNvSpPr/>
          <p:nvPr/>
        </p:nvSpPr>
        <p:spPr>
          <a:xfrm>
            <a:off x="4355976" y="3573016"/>
            <a:ext cx="1143744" cy="57606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西洋人用</a:t>
            </a:r>
            <a:endParaRPr kumimoji="1" lang="ja-JP" altLang="en-US" dirty="0">
              <a:solidFill>
                <a:schemeClr val="tx1">
                  <a:lumMod val="95000"/>
                  <a:lumOff val="5000"/>
                </a:schemeClr>
              </a:solidFill>
            </a:endParaRPr>
          </a:p>
        </p:txBody>
      </p:sp>
      <p:sp>
        <p:nvSpPr>
          <p:cNvPr id="13" name="正方形/長方形 12"/>
          <p:cNvSpPr/>
          <p:nvPr/>
        </p:nvSpPr>
        <p:spPr>
          <a:xfrm>
            <a:off x="4355976" y="5517232"/>
            <a:ext cx="1143744" cy="57606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日本人用</a:t>
            </a:r>
            <a:endParaRPr kumimoji="1" lang="ja-JP" altLang="en-US" dirty="0">
              <a:solidFill>
                <a:schemeClr val="tx1">
                  <a:lumMod val="95000"/>
                  <a:lumOff val="5000"/>
                </a:schemeClr>
              </a:solidFill>
            </a:endParaRPr>
          </a:p>
        </p:txBody>
      </p:sp>
      <p:sp>
        <p:nvSpPr>
          <p:cNvPr id="14" name="正方形/長方形 13"/>
          <p:cNvSpPr/>
          <p:nvPr/>
        </p:nvSpPr>
        <p:spPr>
          <a:xfrm>
            <a:off x="2339752" y="3429000"/>
            <a:ext cx="1791816" cy="1152128"/>
          </a:xfrm>
          <a:prstGeom prst="rect">
            <a:avLst/>
          </a:prstGeom>
          <a:solidFill>
            <a:schemeClr val="accent6">
              <a:lumMod val="40000"/>
              <a:lumOff val="60000"/>
            </a:schemeClr>
          </a:solid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lumMod val="95000"/>
                    <a:lumOff val="5000"/>
                  </a:schemeClr>
                </a:solidFill>
              </a:rPr>
              <a:t>ホテル　洋食</a:t>
            </a:r>
            <a:endParaRPr lang="en-US" altLang="ja-JP" sz="1400" dirty="0" smtClean="0">
              <a:solidFill>
                <a:schemeClr val="tx1">
                  <a:lumMod val="95000"/>
                  <a:lumOff val="5000"/>
                </a:schemeClr>
              </a:solidFill>
            </a:endParaRPr>
          </a:p>
          <a:p>
            <a:pPr algn="ctr"/>
            <a:r>
              <a:rPr lang="ja-JP" altLang="en-US" sz="1400" b="1" dirty="0" smtClean="0">
                <a:solidFill>
                  <a:schemeClr val="tx1">
                    <a:lumMod val="95000"/>
                    <a:lumOff val="5000"/>
                  </a:schemeClr>
                </a:solidFill>
              </a:rPr>
              <a:t>国宝保存法</a:t>
            </a:r>
            <a:endParaRPr lang="en-US" altLang="ja-JP" sz="1400" b="1" dirty="0" smtClean="0">
              <a:solidFill>
                <a:schemeClr val="tx1">
                  <a:lumMod val="95000"/>
                  <a:lumOff val="5000"/>
                </a:schemeClr>
              </a:solidFill>
            </a:endParaRPr>
          </a:p>
          <a:p>
            <a:pPr algn="ctr"/>
            <a:r>
              <a:rPr lang="en-US" altLang="ja-JP" sz="1400" dirty="0" smtClean="0">
                <a:solidFill>
                  <a:schemeClr val="tx1">
                    <a:lumMod val="95000"/>
                    <a:lumOff val="5000"/>
                  </a:schemeClr>
                </a:solidFill>
              </a:rPr>
              <a:t>1929</a:t>
            </a:r>
            <a:r>
              <a:rPr lang="ja-JP" altLang="en-US" sz="1400" dirty="0" smtClean="0">
                <a:solidFill>
                  <a:schemeClr val="tx1">
                    <a:lumMod val="95000"/>
                    <a:lumOff val="5000"/>
                  </a:schemeClr>
                </a:solidFill>
              </a:rPr>
              <a:t>年</a:t>
            </a:r>
            <a:endParaRPr lang="en-US" altLang="ja-JP" sz="1400" dirty="0" smtClean="0">
              <a:solidFill>
                <a:schemeClr val="tx1">
                  <a:lumMod val="95000"/>
                  <a:lumOff val="5000"/>
                </a:schemeClr>
              </a:solidFill>
            </a:endParaRPr>
          </a:p>
          <a:p>
            <a:pPr algn="ctr"/>
            <a:r>
              <a:rPr lang="ja-JP" altLang="en-US" sz="1400" b="1" dirty="0" smtClean="0">
                <a:solidFill>
                  <a:schemeClr val="tx1">
                    <a:lumMod val="95000"/>
                    <a:lumOff val="5000"/>
                  </a:schemeClr>
                </a:solidFill>
              </a:rPr>
              <a:t>国立公園法</a:t>
            </a:r>
            <a:endParaRPr lang="en-US" altLang="ja-JP" sz="1400" b="1" dirty="0" smtClean="0">
              <a:solidFill>
                <a:schemeClr val="tx1">
                  <a:lumMod val="95000"/>
                  <a:lumOff val="5000"/>
                </a:schemeClr>
              </a:solidFill>
            </a:endParaRPr>
          </a:p>
          <a:p>
            <a:pPr algn="ctr"/>
            <a:r>
              <a:rPr lang="en-US" altLang="ja-JP" sz="1400" dirty="0" smtClean="0">
                <a:solidFill>
                  <a:schemeClr val="tx1">
                    <a:lumMod val="95000"/>
                    <a:lumOff val="5000"/>
                  </a:schemeClr>
                </a:solidFill>
              </a:rPr>
              <a:t>1931</a:t>
            </a:r>
            <a:r>
              <a:rPr lang="ja-JP" altLang="en-US" sz="1400" dirty="0" smtClean="0">
                <a:solidFill>
                  <a:schemeClr val="tx1">
                    <a:lumMod val="95000"/>
                    <a:lumOff val="5000"/>
                  </a:schemeClr>
                </a:solidFill>
              </a:rPr>
              <a:t>年</a:t>
            </a:r>
            <a:endParaRPr lang="en-US" altLang="ja-JP" sz="1400" dirty="0" smtClean="0">
              <a:solidFill>
                <a:schemeClr val="tx1">
                  <a:lumMod val="95000"/>
                  <a:lumOff val="5000"/>
                </a:schemeClr>
              </a:solidFill>
            </a:endParaRPr>
          </a:p>
        </p:txBody>
      </p:sp>
      <p:sp>
        <p:nvSpPr>
          <p:cNvPr id="15" name="正方形/長方形 14"/>
          <p:cNvSpPr/>
          <p:nvPr/>
        </p:nvSpPr>
        <p:spPr>
          <a:xfrm>
            <a:off x="2339752" y="4941168"/>
            <a:ext cx="1800200" cy="1368152"/>
          </a:xfrm>
          <a:prstGeom prst="rect">
            <a:avLst/>
          </a:prstGeom>
          <a:solidFill>
            <a:schemeClr val="accent5">
              <a:lumMod val="60000"/>
              <a:lumOff val="40000"/>
            </a:schemeClr>
          </a:solid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lumMod val="95000"/>
                    <a:lumOff val="5000"/>
                  </a:schemeClr>
                </a:solidFill>
              </a:rPr>
              <a:t>旅館　和食</a:t>
            </a:r>
            <a:endParaRPr lang="en-US" altLang="ja-JP" sz="1600" dirty="0" smtClean="0">
              <a:solidFill>
                <a:schemeClr val="tx1">
                  <a:lumMod val="95000"/>
                  <a:lumOff val="5000"/>
                </a:schemeClr>
              </a:solidFill>
            </a:endParaRPr>
          </a:p>
          <a:p>
            <a:pPr algn="ctr"/>
            <a:r>
              <a:rPr lang="ja-JP" altLang="en-US" dirty="0" smtClean="0">
                <a:solidFill>
                  <a:schemeClr val="tx1">
                    <a:lumMod val="95000"/>
                    <a:lumOff val="5000"/>
                  </a:schemeClr>
                </a:solidFill>
              </a:rPr>
              <a:t>名勝・風致地区　</a:t>
            </a:r>
            <a:endParaRPr lang="en-US" altLang="ja-JP" dirty="0" smtClean="0">
              <a:solidFill>
                <a:schemeClr val="tx1">
                  <a:lumMod val="95000"/>
                  <a:lumOff val="5000"/>
                </a:schemeClr>
              </a:solidFill>
            </a:endParaRPr>
          </a:p>
          <a:p>
            <a:pPr algn="ctr"/>
            <a:r>
              <a:rPr lang="ja-JP" altLang="en-US" sz="1600" dirty="0" smtClean="0">
                <a:solidFill>
                  <a:schemeClr val="tx1">
                    <a:lumMod val="95000"/>
                    <a:lumOff val="5000"/>
                  </a:schemeClr>
                </a:solidFill>
              </a:rPr>
              <a:t>芝居小屋</a:t>
            </a:r>
            <a:endParaRPr lang="en-US" altLang="ja-JP" sz="1600" dirty="0" smtClean="0">
              <a:solidFill>
                <a:schemeClr val="tx1">
                  <a:lumMod val="95000"/>
                  <a:lumOff val="5000"/>
                </a:schemeClr>
              </a:solidFill>
            </a:endParaRPr>
          </a:p>
        </p:txBody>
      </p:sp>
      <p:sp>
        <p:nvSpPr>
          <p:cNvPr id="16" name="上下矢印 15"/>
          <p:cNvSpPr/>
          <p:nvPr/>
        </p:nvSpPr>
        <p:spPr>
          <a:xfrm>
            <a:off x="4283968" y="4221088"/>
            <a:ext cx="1296144" cy="1152128"/>
          </a:xfrm>
          <a:prstGeom prst="upDownArrow">
            <a:avLst>
              <a:gd name="adj1" fmla="val 50000"/>
              <a:gd name="adj2" fmla="val 16217"/>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400" b="1" dirty="0" smtClean="0">
                <a:solidFill>
                  <a:srgbClr val="FF0000"/>
                </a:solidFill>
              </a:rPr>
              <a:t>生活様式の</a:t>
            </a:r>
            <a:endParaRPr lang="en-US" altLang="ja-JP" sz="1400" b="1" dirty="0" smtClean="0">
              <a:solidFill>
                <a:srgbClr val="FF0000"/>
              </a:solidFill>
            </a:endParaRPr>
          </a:p>
          <a:p>
            <a:pPr algn="ctr"/>
            <a:r>
              <a:rPr lang="ja-JP" altLang="en-US" sz="1400" b="1" dirty="0" smtClean="0">
                <a:solidFill>
                  <a:srgbClr val="FF0000"/>
                </a:solidFill>
              </a:rPr>
              <a:t>差異</a:t>
            </a:r>
            <a:r>
              <a:rPr kumimoji="1" lang="ja-JP" altLang="en-US" sz="1400" b="1" dirty="0" smtClean="0">
                <a:solidFill>
                  <a:srgbClr val="FF0000"/>
                </a:solidFill>
              </a:rPr>
              <a:t>明確</a:t>
            </a:r>
            <a:endParaRPr kumimoji="1" lang="ja-JP" altLang="en-US" sz="1400" b="1" dirty="0">
              <a:solidFill>
                <a:srgbClr val="FF0000"/>
              </a:solidFill>
            </a:endParaRPr>
          </a:p>
        </p:txBody>
      </p:sp>
      <p:sp>
        <p:nvSpPr>
          <p:cNvPr id="17" name="右矢印 16"/>
          <p:cNvSpPr/>
          <p:nvPr/>
        </p:nvSpPr>
        <p:spPr>
          <a:xfrm>
            <a:off x="1835696" y="980728"/>
            <a:ext cx="5400600" cy="484632"/>
          </a:xfrm>
          <a:prstGeom prst="rightArrow">
            <a:avLst/>
          </a:prstGeom>
          <a:solidFill>
            <a:schemeClr val="accent6">
              <a:lumMod val="40000"/>
              <a:lumOff val="60000"/>
            </a:schemeClr>
          </a:solidFill>
          <a:ln w="12700">
            <a:solidFill>
              <a:schemeClr val="tx1">
                <a:lumMod val="95000"/>
                <a:lumOff val="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tx1">
                    <a:lumMod val="95000"/>
                    <a:lumOff val="5000"/>
                  </a:schemeClr>
                </a:solidFill>
              </a:rPr>
              <a:t>外貨獲得</a:t>
            </a:r>
            <a:endParaRPr kumimoji="1" lang="ja-JP" altLang="en-US" sz="3200" b="1" dirty="0">
              <a:solidFill>
                <a:schemeClr val="tx1">
                  <a:lumMod val="95000"/>
                  <a:lumOff val="5000"/>
                </a:schemeClr>
              </a:solidFill>
            </a:endParaRPr>
          </a:p>
        </p:txBody>
      </p:sp>
      <p:sp>
        <p:nvSpPr>
          <p:cNvPr id="18" name="左カーブ矢印 17"/>
          <p:cNvSpPr/>
          <p:nvPr/>
        </p:nvSpPr>
        <p:spPr>
          <a:xfrm flipV="1">
            <a:off x="5796136" y="3429000"/>
            <a:ext cx="947544" cy="1800200"/>
          </a:xfrm>
          <a:prstGeom prst="curvedLeftArrow">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b="1" dirty="0" smtClean="0">
                <a:solidFill>
                  <a:srgbClr val="FF0000"/>
                </a:solidFill>
              </a:rPr>
              <a:t>西洋化</a:t>
            </a:r>
            <a:endParaRPr kumimoji="1" lang="en-US" altLang="ja-JP" b="1" dirty="0" smtClean="0">
              <a:solidFill>
                <a:srgbClr val="FF0000"/>
              </a:solidFill>
            </a:endParaRPr>
          </a:p>
          <a:p>
            <a:pPr algn="ctr"/>
            <a:r>
              <a:rPr kumimoji="1" lang="ja-JP" altLang="en-US" b="1" dirty="0" smtClean="0">
                <a:solidFill>
                  <a:srgbClr val="FF0000"/>
                </a:solidFill>
              </a:rPr>
              <a:t>相対化</a:t>
            </a:r>
            <a:endParaRPr kumimoji="1" lang="en-US" altLang="ja-JP" b="1" dirty="0" smtClean="0">
              <a:solidFill>
                <a:srgbClr val="FF0000"/>
              </a:solidFill>
            </a:endParaRPr>
          </a:p>
          <a:p>
            <a:pPr algn="ctr"/>
            <a:r>
              <a:rPr kumimoji="1" lang="ja-JP" altLang="en-US" b="1" dirty="0" smtClean="0">
                <a:solidFill>
                  <a:srgbClr val="FF0000"/>
                </a:solidFill>
              </a:rPr>
              <a:t>大衆化</a:t>
            </a:r>
            <a:endParaRPr kumimoji="1" lang="ja-JP" altLang="en-US" b="1" dirty="0">
              <a:solidFill>
                <a:srgbClr val="FF0000"/>
              </a:solidFill>
            </a:endParaRPr>
          </a:p>
        </p:txBody>
      </p:sp>
      <p:sp>
        <p:nvSpPr>
          <p:cNvPr id="19" name="正方形/長方形 18"/>
          <p:cNvSpPr/>
          <p:nvPr/>
        </p:nvSpPr>
        <p:spPr>
          <a:xfrm>
            <a:off x="7092280" y="3645024"/>
            <a:ext cx="1512168" cy="792088"/>
          </a:xfrm>
          <a:prstGeom prst="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lumMod val="95000"/>
                    <a:lumOff val="5000"/>
                  </a:schemeClr>
                </a:solidFill>
              </a:rPr>
              <a:t>保健・保養</a:t>
            </a:r>
            <a:endParaRPr kumimoji="1" lang="en-US" altLang="ja-JP" sz="1400" dirty="0" smtClean="0">
              <a:solidFill>
                <a:schemeClr val="tx1">
                  <a:lumMod val="95000"/>
                  <a:lumOff val="5000"/>
                </a:schemeClr>
              </a:solidFill>
            </a:endParaRPr>
          </a:p>
          <a:p>
            <a:pPr algn="ctr"/>
            <a:r>
              <a:rPr lang="ja-JP" altLang="en-US" sz="1400" dirty="0" smtClean="0">
                <a:solidFill>
                  <a:schemeClr val="tx1">
                    <a:lumMod val="95000"/>
                    <a:lumOff val="5000"/>
                  </a:schemeClr>
                </a:solidFill>
              </a:rPr>
              <a:t>レクリエーション</a:t>
            </a:r>
            <a:endParaRPr kumimoji="1" lang="ja-JP" altLang="en-US" sz="1400" dirty="0">
              <a:solidFill>
                <a:schemeClr val="tx1">
                  <a:lumMod val="95000"/>
                  <a:lumOff val="5000"/>
                </a:schemeClr>
              </a:solidFill>
            </a:endParaRPr>
          </a:p>
        </p:txBody>
      </p:sp>
      <p:sp>
        <p:nvSpPr>
          <p:cNvPr id="20" name="正方形/長方形 19"/>
          <p:cNvSpPr/>
          <p:nvPr/>
        </p:nvSpPr>
        <p:spPr>
          <a:xfrm>
            <a:off x="6444208" y="5229200"/>
            <a:ext cx="2655912" cy="55436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厚生行政の発生・展開</a:t>
            </a:r>
            <a:endParaRPr kumimoji="1" lang="ja-JP" altLang="en-US" dirty="0">
              <a:solidFill>
                <a:schemeClr val="tx1">
                  <a:lumMod val="95000"/>
                  <a:lumOff val="5000"/>
                </a:schemeClr>
              </a:solidFill>
            </a:endParaRPr>
          </a:p>
        </p:txBody>
      </p:sp>
      <p:sp>
        <p:nvSpPr>
          <p:cNvPr id="21" name="上矢印 20"/>
          <p:cNvSpPr/>
          <p:nvPr/>
        </p:nvSpPr>
        <p:spPr>
          <a:xfrm>
            <a:off x="7831784" y="4581128"/>
            <a:ext cx="1060696" cy="576064"/>
          </a:xfrm>
          <a:prstGeom prst="up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建前</a:t>
            </a:r>
            <a:endParaRPr kumimoji="1" lang="ja-JP" altLang="en-US"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47864" y="116632"/>
            <a:ext cx="5760640" cy="792088"/>
          </a:xfrm>
          <a:ln w="57150">
            <a:solidFill>
              <a:schemeClr val="tx1">
                <a:lumMod val="95000"/>
                <a:lumOff val="5000"/>
              </a:schemeClr>
            </a:solidFill>
          </a:ln>
        </p:spPr>
        <p:txBody>
          <a:bodyPr>
            <a:normAutofit/>
          </a:bodyPr>
          <a:lstStyle/>
          <a:p>
            <a:r>
              <a:rPr kumimoji="1" lang="ja-JP" altLang="en-US" sz="3600" dirty="0" smtClean="0"/>
              <a:t>戦後の国内観光行政の展開</a:t>
            </a:r>
            <a:endParaRPr kumimoji="1" lang="ja-JP" altLang="en-US" sz="3600" dirty="0"/>
          </a:p>
        </p:txBody>
      </p:sp>
      <p:sp>
        <p:nvSpPr>
          <p:cNvPr id="4" name="正方形/長方形 3"/>
          <p:cNvSpPr/>
          <p:nvPr/>
        </p:nvSpPr>
        <p:spPr>
          <a:xfrm>
            <a:off x="323528" y="1340768"/>
            <a:ext cx="2088232" cy="720080"/>
          </a:xfrm>
          <a:prstGeom prst="rect">
            <a:avLst/>
          </a:prstGeom>
          <a:solidFill>
            <a:schemeClr val="accent6">
              <a:lumMod val="20000"/>
              <a:lumOff val="8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lumMod val="95000"/>
                    <a:lumOff val="5000"/>
                  </a:schemeClr>
                </a:solidFill>
              </a:rPr>
              <a:t>1940</a:t>
            </a:r>
            <a:r>
              <a:rPr kumimoji="1" lang="ja-JP" altLang="en-US" sz="1600" dirty="0" smtClean="0">
                <a:solidFill>
                  <a:schemeClr val="tx1">
                    <a:lumMod val="95000"/>
                    <a:lumOff val="5000"/>
                  </a:schemeClr>
                </a:solidFill>
              </a:rPr>
              <a:t>年</a:t>
            </a:r>
            <a:endParaRPr kumimoji="1"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東京オリンピック</a:t>
            </a:r>
            <a:endParaRPr kumimoji="1" lang="ja-JP" altLang="en-US" sz="1600" dirty="0">
              <a:solidFill>
                <a:schemeClr val="tx1">
                  <a:lumMod val="95000"/>
                  <a:lumOff val="5000"/>
                </a:schemeClr>
              </a:solidFill>
            </a:endParaRPr>
          </a:p>
        </p:txBody>
      </p:sp>
      <p:sp>
        <p:nvSpPr>
          <p:cNvPr id="5" name="正方形/長方形 4"/>
          <p:cNvSpPr/>
          <p:nvPr/>
        </p:nvSpPr>
        <p:spPr>
          <a:xfrm>
            <a:off x="323528" y="2132856"/>
            <a:ext cx="2088232" cy="720080"/>
          </a:xfrm>
          <a:prstGeom prst="rect">
            <a:avLst/>
          </a:prstGeom>
          <a:solidFill>
            <a:schemeClr val="accent6">
              <a:lumMod val="20000"/>
              <a:lumOff val="8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世界レクリエーション大会</a:t>
            </a:r>
            <a:endParaRPr kumimoji="1" lang="ja-JP" altLang="en-US" sz="1600" dirty="0">
              <a:solidFill>
                <a:schemeClr val="tx1">
                  <a:lumMod val="95000"/>
                  <a:lumOff val="5000"/>
                </a:schemeClr>
              </a:solidFill>
            </a:endParaRPr>
          </a:p>
        </p:txBody>
      </p:sp>
      <p:sp>
        <p:nvSpPr>
          <p:cNvPr id="6" name="正方形/長方形 5"/>
          <p:cNvSpPr/>
          <p:nvPr/>
        </p:nvSpPr>
        <p:spPr>
          <a:xfrm>
            <a:off x="179512" y="3789040"/>
            <a:ext cx="2160240" cy="72008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レクリエーション（厚生）</a:t>
            </a:r>
            <a:endParaRPr kumimoji="1"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厚生省</a:t>
            </a:r>
            <a:endParaRPr kumimoji="1" lang="ja-JP" altLang="en-US" sz="1600" dirty="0">
              <a:solidFill>
                <a:schemeClr val="tx1">
                  <a:lumMod val="95000"/>
                  <a:lumOff val="5000"/>
                </a:schemeClr>
              </a:solidFill>
            </a:endParaRPr>
          </a:p>
        </p:txBody>
      </p:sp>
      <p:sp>
        <p:nvSpPr>
          <p:cNvPr id="7" name="正方形/長方形 6"/>
          <p:cNvSpPr/>
          <p:nvPr/>
        </p:nvSpPr>
        <p:spPr>
          <a:xfrm>
            <a:off x="179512" y="1196752"/>
            <a:ext cx="2448272" cy="1800200"/>
          </a:xfrm>
          <a:prstGeom prst="rect">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lumMod val="95000"/>
                  <a:lumOff val="5000"/>
                </a:schemeClr>
              </a:solidFill>
            </a:endParaRPr>
          </a:p>
        </p:txBody>
      </p:sp>
      <p:sp>
        <p:nvSpPr>
          <p:cNvPr id="8" name="右矢印 7"/>
          <p:cNvSpPr/>
          <p:nvPr/>
        </p:nvSpPr>
        <p:spPr>
          <a:xfrm>
            <a:off x="3275856" y="1412776"/>
            <a:ext cx="360040" cy="151216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3851920" y="1556792"/>
            <a:ext cx="2448272" cy="72008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国民体育大会</a:t>
            </a:r>
            <a:endParaRPr kumimoji="1" lang="ja-JP" altLang="en-US" sz="1600" dirty="0">
              <a:solidFill>
                <a:schemeClr val="tx1">
                  <a:lumMod val="95000"/>
                  <a:lumOff val="5000"/>
                </a:schemeClr>
              </a:solidFill>
            </a:endParaRPr>
          </a:p>
        </p:txBody>
      </p:sp>
      <p:sp>
        <p:nvSpPr>
          <p:cNvPr id="10" name="正方形/長方形 9"/>
          <p:cNvSpPr/>
          <p:nvPr/>
        </p:nvSpPr>
        <p:spPr>
          <a:xfrm>
            <a:off x="3851920" y="2348880"/>
            <a:ext cx="2439888" cy="72008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全国レクリエーション大会</a:t>
            </a:r>
            <a:endParaRPr kumimoji="1" lang="ja-JP" altLang="en-US" sz="1600" dirty="0">
              <a:solidFill>
                <a:schemeClr val="tx1">
                  <a:lumMod val="95000"/>
                  <a:lumOff val="5000"/>
                </a:schemeClr>
              </a:solidFill>
            </a:endParaRPr>
          </a:p>
        </p:txBody>
      </p:sp>
      <p:sp>
        <p:nvSpPr>
          <p:cNvPr id="11" name="正方形/長方形 10"/>
          <p:cNvSpPr/>
          <p:nvPr/>
        </p:nvSpPr>
        <p:spPr>
          <a:xfrm>
            <a:off x="3707904" y="1412776"/>
            <a:ext cx="2744688" cy="1800200"/>
          </a:xfrm>
          <a:prstGeom prst="rect">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lumMod val="95000"/>
                  <a:lumOff val="5000"/>
                </a:schemeClr>
              </a:solidFill>
            </a:endParaRPr>
          </a:p>
        </p:txBody>
      </p:sp>
      <p:sp>
        <p:nvSpPr>
          <p:cNvPr id="12" name="正方形/長方形 11"/>
          <p:cNvSpPr/>
          <p:nvPr/>
        </p:nvSpPr>
        <p:spPr>
          <a:xfrm>
            <a:off x="6668616" y="1484784"/>
            <a:ext cx="2439888" cy="72008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レクリエーション・スポーツ行政　文部省</a:t>
            </a:r>
            <a:endParaRPr kumimoji="1" lang="ja-JP" altLang="en-US" sz="1600" dirty="0">
              <a:solidFill>
                <a:schemeClr val="tx1">
                  <a:lumMod val="95000"/>
                  <a:lumOff val="5000"/>
                </a:schemeClr>
              </a:solidFill>
            </a:endParaRPr>
          </a:p>
        </p:txBody>
      </p:sp>
      <p:sp>
        <p:nvSpPr>
          <p:cNvPr id="13" name="正方形/長方形 12"/>
          <p:cNvSpPr/>
          <p:nvPr/>
        </p:nvSpPr>
        <p:spPr>
          <a:xfrm>
            <a:off x="3203848" y="3356992"/>
            <a:ext cx="1944216" cy="1296144"/>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lumMod val="95000"/>
                    <a:lumOff val="5000"/>
                  </a:schemeClr>
                </a:solidFill>
              </a:rPr>
              <a:t>旅館行政</a:t>
            </a:r>
            <a:endParaRPr lang="en-US" altLang="ja-JP" sz="1600" b="1" dirty="0" smtClean="0">
              <a:solidFill>
                <a:schemeClr val="tx1">
                  <a:lumMod val="95000"/>
                  <a:lumOff val="5000"/>
                </a:schemeClr>
              </a:solidFill>
            </a:endParaRPr>
          </a:p>
          <a:p>
            <a:r>
              <a:rPr lang="ja-JP" altLang="en-US" sz="1600" dirty="0" smtClean="0">
                <a:solidFill>
                  <a:schemeClr val="tx1">
                    <a:lumMod val="95000"/>
                    <a:lumOff val="5000"/>
                  </a:schemeClr>
                </a:solidFill>
              </a:rPr>
              <a:t>（</a:t>
            </a:r>
            <a:r>
              <a:rPr lang="ja-JP" altLang="en-US" sz="1600" b="1" dirty="0" smtClean="0">
                <a:solidFill>
                  <a:srgbClr val="FF0000"/>
                </a:solidFill>
              </a:rPr>
              <a:t>宿泊・居住未分離</a:t>
            </a:r>
            <a:r>
              <a:rPr lang="ja-JP" altLang="en-US" sz="1600" dirty="0" smtClean="0">
                <a:solidFill>
                  <a:schemeClr val="tx1">
                    <a:lumMod val="95000"/>
                    <a:lumOff val="5000"/>
                  </a:schemeClr>
                </a:solidFill>
              </a:rPr>
              <a:t>、</a:t>
            </a:r>
            <a:endParaRPr lang="en-US" altLang="ja-JP" sz="1600" dirty="0" smtClean="0">
              <a:solidFill>
                <a:schemeClr val="tx1">
                  <a:lumMod val="95000"/>
                  <a:lumOff val="5000"/>
                </a:schemeClr>
              </a:solidFill>
            </a:endParaRPr>
          </a:p>
          <a:p>
            <a:r>
              <a:rPr lang="ja-JP" altLang="en-US" sz="1600" dirty="0" smtClean="0">
                <a:solidFill>
                  <a:schemeClr val="tx1">
                    <a:lumMod val="95000"/>
                    <a:lumOff val="5000"/>
                  </a:schemeClr>
                </a:solidFill>
              </a:rPr>
              <a:t>内外無差別）　</a:t>
            </a:r>
            <a:endParaRPr lang="en-US" altLang="ja-JP" sz="1600" dirty="0" smtClean="0">
              <a:solidFill>
                <a:schemeClr val="tx1">
                  <a:lumMod val="95000"/>
                  <a:lumOff val="5000"/>
                </a:schemeClr>
              </a:solidFill>
            </a:endParaRPr>
          </a:p>
          <a:p>
            <a:r>
              <a:rPr lang="ja-JP" altLang="en-US" sz="1600" b="1" dirty="0" smtClean="0">
                <a:solidFill>
                  <a:schemeClr val="tx1">
                    <a:lumMod val="95000"/>
                    <a:lumOff val="5000"/>
                  </a:schemeClr>
                </a:solidFill>
              </a:rPr>
              <a:t>温泉行政</a:t>
            </a:r>
            <a:r>
              <a:rPr lang="ja-JP" altLang="en-US" sz="1600" dirty="0" smtClean="0">
                <a:solidFill>
                  <a:schemeClr val="tx1">
                    <a:lumMod val="95000"/>
                    <a:lumOff val="5000"/>
                  </a:schemeClr>
                </a:solidFill>
              </a:rPr>
              <a:t>（外客用）</a:t>
            </a:r>
            <a:endParaRPr kumimoji="1" lang="ja-JP" altLang="en-US" sz="1600" dirty="0">
              <a:solidFill>
                <a:schemeClr val="tx1">
                  <a:lumMod val="95000"/>
                  <a:lumOff val="5000"/>
                </a:schemeClr>
              </a:solidFill>
            </a:endParaRPr>
          </a:p>
        </p:txBody>
      </p:sp>
      <p:sp>
        <p:nvSpPr>
          <p:cNvPr id="14" name="正方形/長方形 13"/>
          <p:cNvSpPr/>
          <p:nvPr/>
        </p:nvSpPr>
        <p:spPr>
          <a:xfrm>
            <a:off x="251520" y="5445224"/>
            <a:ext cx="2016224"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運輸省（鉄道省）</a:t>
            </a:r>
            <a:endParaRPr kumimoji="1"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国際観光行政</a:t>
            </a:r>
            <a:endParaRPr kumimoji="1" lang="ja-JP" altLang="en-US" sz="1600" dirty="0">
              <a:solidFill>
                <a:schemeClr val="tx1">
                  <a:lumMod val="95000"/>
                  <a:lumOff val="5000"/>
                </a:schemeClr>
              </a:solidFill>
            </a:endParaRPr>
          </a:p>
        </p:txBody>
      </p:sp>
      <p:sp>
        <p:nvSpPr>
          <p:cNvPr id="15" name="正方形/長方形 14"/>
          <p:cNvSpPr/>
          <p:nvPr/>
        </p:nvSpPr>
        <p:spPr>
          <a:xfrm>
            <a:off x="3203848" y="5013176"/>
            <a:ext cx="1728192"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国際</a:t>
            </a:r>
            <a:r>
              <a:rPr lang="ja-JP" altLang="en-US" sz="1600" i="1" dirty="0" smtClean="0">
                <a:solidFill>
                  <a:schemeClr val="tx1">
                    <a:lumMod val="95000"/>
                    <a:lumOff val="5000"/>
                  </a:schemeClr>
                </a:solidFill>
              </a:rPr>
              <a:t>観光</a:t>
            </a:r>
            <a:r>
              <a:rPr lang="ja-JP" altLang="en-US" sz="1600" b="1" dirty="0" smtClean="0">
                <a:solidFill>
                  <a:srgbClr val="FF0000"/>
                </a:solidFill>
              </a:rPr>
              <a:t>ホテル</a:t>
            </a:r>
            <a:r>
              <a:rPr lang="ja-JP" altLang="en-US" sz="1600" dirty="0" smtClean="0">
                <a:solidFill>
                  <a:schemeClr val="tx1">
                    <a:lumMod val="95000"/>
                    <a:lumOff val="5000"/>
                  </a:schemeClr>
                </a:solidFill>
              </a:rPr>
              <a:t>整備法</a:t>
            </a:r>
            <a:endParaRPr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（規程は外客）</a:t>
            </a:r>
            <a:endParaRPr kumimoji="1" lang="ja-JP" altLang="en-US" sz="1600" dirty="0">
              <a:solidFill>
                <a:schemeClr val="tx1">
                  <a:lumMod val="95000"/>
                  <a:lumOff val="5000"/>
                </a:schemeClr>
              </a:solidFill>
            </a:endParaRPr>
          </a:p>
        </p:txBody>
      </p:sp>
      <p:sp>
        <p:nvSpPr>
          <p:cNvPr id="16" name="右矢印 15"/>
          <p:cNvSpPr/>
          <p:nvPr/>
        </p:nvSpPr>
        <p:spPr>
          <a:xfrm>
            <a:off x="5220072" y="4725144"/>
            <a:ext cx="648072" cy="2132856"/>
          </a:xfrm>
          <a:prstGeom prst="rightArrow">
            <a:avLst>
              <a:gd name="adj1" fmla="val 50000"/>
              <a:gd name="adj2" fmla="val 30624"/>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lumMod val="95000"/>
                    <a:lumOff val="5000"/>
                  </a:schemeClr>
                </a:solidFill>
              </a:rPr>
              <a:t>日本人向け化</a:t>
            </a:r>
            <a:endParaRPr kumimoji="1" lang="ja-JP" altLang="en-US" sz="1200" dirty="0">
              <a:solidFill>
                <a:schemeClr val="tx1">
                  <a:lumMod val="95000"/>
                  <a:lumOff val="5000"/>
                </a:schemeClr>
              </a:solidFill>
            </a:endParaRPr>
          </a:p>
        </p:txBody>
      </p:sp>
      <p:sp>
        <p:nvSpPr>
          <p:cNvPr id="17" name="正方形/長方形 16"/>
          <p:cNvSpPr/>
          <p:nvPr/>
        </p:nvSpPr>
        <p:spPr>
          <a:xfrm>
            <a:off x="3203848" y="5877272"/>
            <a:ext cx="1800200"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rgbClr val="FF0000"/>
                </a:solidFill>
              </a:rPr>
              <a:t>旅行</a:t>
            </a:r>
            <a:r>
              <a:rPr kumimoji="1" lang="ja-JP" altLang="en-US" sz="1600" dirty="0" smtClean="0">
                <a:solidFill>
                  <a:schemeClr val="tx1">
                    <a:lumMod val="95000"/>
                    <a:lumOff val="5000"/>
                  </a:schemeClr>
                </a:solidFill>
              </a:rPr>
              <a:t>あっ旋業法</a:t>
            </a:r>
            <a:endParaRPr kumimoji="1"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（外客中心、</a:t>
            </a:r>
            <a:endParaRPr lang="en-US" altLang="ja-JP" sz="1600" dirty="0" smtClean="0">
              <a:solidFill>
                <a:schemeClr val="tx1">
                  <a:lumMod val="95000"/>
                  <a:lumOff val="5000"/>
                </a:schemeClr>
              </a:solidFill>
            </a:endParaRPr>
          </a:p>
          <a:p>
            <a:pPr algn="ctr"/>
            <a:r>
              <a:rPr lang="ja-JP" altLang="en-US" sz="1600" i="1" dirty="0" smtClean="0">
                <a:solidFill>
                  <a:schemeClr val="tx1">
                    <a:lumMod val="95000"/>
                    <a:lumOff val="5000"/>
                  </a:schemeClr>
                </a:solidFill>
              </a:rPr>
              <a:t>観光</a:t>
            </a:r>
            <a:r>
              <a:rPr lang="ja-JP" altLang="en-US" sz="1600" dirty="0" smtClean="0">
                <a:solidFill>
                  <a:schemeClr val="tx1">
                    <a:lumMod val="95000"/>
                    <a:lumOff val="5000"/>
                  </a:schemeClr>
                </a:solidFill>
              </a:rPr>
              <a:t>ではない）</a:t>
            </a:r>
            <a:endParaRPr kumimoji="1" lang="ja-JP" altLang="en-US" sz="1600" dirty="0">
              <a:solidFill>
                <a:schemeClr val="tx1">
                  <a:lumMod val="95000"/>
                  <a:lumOff val="5000"/>
                </a:schemeClr>
              </a:solidFill>
            </a:endParaRPr>
          </a:p>
        </p:txBody>
      </p:sp>
      <p:sp>
        <p:nvSpPr>
          <p:cNvPr id="18" name="正方形/長方形 17"/>
          <p:cNvSpPr/>
          <p:nvPr/>
        </p:nvSpPr>
        <p:spPr>
          <a:xfrm>
            <a:off x="5940152" y="5805264"/>
            <a:ext cx="1656184" cy="9361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rgbClr val="FF0000"/>
                </a:solidFill>
              </a:rPr>
              <a:t>旅行</a:t>
            </a:r>
            <a:r>
              <a:rPr kumimoji="1" lang="ja-JP" altLang="en-US" sz="1600" dirty="0" smtClean="0">
                <a:solidFill>
                  <a:schemeClr val="tx1">
                    <a:lumMod val="95000"/>
                    <a:lumOff val="5000"/>
                  </a:schemeClr>
                </a:solidFill>
              </a:rPr>
              <a:t>業法</a:t>
            </a:r>
            <a:endParaRPr kumimoji="1"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（日本人中心、アウトバウンド）</a:t>
            </a:r>
            <a:endParaRPr kumimoji="1" lang="ja-JP" altLang="en-US" sz="1600" dirty="0">
              <a:solidFill>
                <a:schemeClr val="tx1">
                  <a:lumMod val="95000"/>
                  <a:lumOff val="5000"/>
                </a:schemeClr>
              </a:solidFill>
            </a:endParaRPr>
          </a:p>
        </p:txBody>
      </p:sp>
      <p:sp>
        <p:nvSpPr>
          <p:cNvPr id="19" name="正方形/長方形 18"/>
          <p:cNvSpPr/>
          <p:nvPr/>
        </p:nvSpPr>
        <p:spPr>
          <a:xfrm>
            <a:off x="5940152" y="5013176"/>
            <a:ext cx="1512168"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国際</a:t>
            </a:r>
            <a:r>
              <a:rPr lang="ja-JP" altLang="en-US" sz="1600" dirty="0" smtClean="0">
                <a:solidFill>
                  <a:schemeClr val="tx1">
                    <a:lumMod val="95000"/>
                    <a:lumOff val="5000"/>
                  </a:schemeClr>
                </a:solidFill>
              </a:rPr>
              <a:t>観光旅館</a:t>
            </a:r>
            <a:endParaRPr lang="en-US" altLang="ja-JP" sz="1600" dirty="0" smtClean="0">
              <a:solidFill>
                <a:schemeClr val="tx1">
                  <a:lumMod val="95000"/>
                  <a:lumOff val="5000"/>
                </a:schemeClr>
              </a:solidFill>
            </a:endParaRPr>
          </a:p>
          <a:p>
            <a:pPr algn="ctr"/>
            <a:r>
              <a:rPr kumimoji="1" lang="ja-JP" altLang="en-US" sz="1600" dirty="0" smtClean="0">
                <a:solidFill>
                  <a:schemeClr val="tx1">
                    <a:lumMod val="95000"/>
                    <a:lumOff val="5000"/>
                  </a:schemeClr>
                </a:solidFill>
              </a:rPr>
              <a:t>の大衆化</a:t>
            </a:r>
            <a:endParaRPr kumimoji="1"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a:t>
            </a:r>
            <a:r>
              <a:rPr lang="ja-JP" altLang="en-US" sz="1600" b="1" dirty="0" smtClean="0">
                <a:solidFill>
                  <a:srgbClr val="FF0000"/>
                </a:solidFill>
              </a:rPr>
              <a:t>内主外従</a:t>
            </a:r>
            <a:r>
              <a:rPr lang="ja-JP" altLang="en-US" sz="1600" dirty="0" smtClean="0">
                <a:solidFill>
                  <a:schemeClr val="tx1">
                    <a:lumMod val="95000"/>
                    <a:lumOff val="5000"/>
                  </a:schemeClr>
                </a:solidFill>
              </a:rPr>
              <a:t>）</a:t>
            </a:r>
            <a:endParaRPr kumimoji="1" lang="ja-JP" altLang="en-US" sz="1600" dirty="0">
              <a:solidFill>
                <a:schemeClr val="tx1">
                  <a:lumMod val="95000"/>
                  <a:lumOff val="5000"/>
                </a:schemeClr>
              </a:solidFill>
            </a:endParaRPr>
          </a:p>
        </p:txBody>
      </p:sp>
      <p:sp>
        <p:nvSpPr>
          <p:cNvPr id="20" name="正方形/長方形 19"/>
          <p:cNvSpPr/>
          <p:nvPr/>
        </p:nvSpPr>
        <p:spPr>
          <a:xfrm>
            <a:off x="5436096" y="3356992"/>
            <a:ext cx="2160240" cy="108012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lumMod val="95000"/>
                    <a:lumOff val="5000"/>
                  </a:schemeClr>
                </a:solidFill>
              </a:rPr>
              <a:t>ソーシャル・ツーリズム</a:t>
            </a:r>
            <a:endParaRPr lang="en-US" altLang="ja-JP" sz="1600" b="1" dirty="0" smtClean="0">
              <a:solidFill>
                <a:schemeClr val="tx1">
                  <a:lumMod val="95000"/>
                  <a:lumOff val="5000"/>
                </a:schemeClr>
              </a:solidFill>
            </a:endParaRPr>
          </a:p>
          <a:p>
            <a:r>
              <a:rPr kumimoji="1" lang="ja-JP" altLang="en-US" sz="1600" dirty="0" smtClean="0">
                <a:solidFill>
                  <a:schemeClr val="tx1">
                    <a:lumMod val="95000"/>
                    <a:lumOff val="5000"/>
                  </a:schemeClr>
                </a:solidFill>
              </a:rPr>
              <a:t>国民宿舎</a:t>
            </a:r>
            <a:endParaRPr kumimoji="1" lang="en-US" altLang="ja-JP" sz="1600" dirty="0" smtClean="0">
              <a:solidFill>
                <a:schemeClr val="tx1">
                  <a:lumMod val="95000"/>
                  <a:lumOff val="5000"/>
                </a:schemeClr>
              </a:solidFill>
            </a:endParaRPr>
          </a:p>
          <a:p>
            <a:r>
              <a:rPr lang="ja-JP" altLang="en-US" sz="1600" dirty="0" smtClean="0">
                <a:solidFill>
                  <a:schemeClr val="tx1">
                    <a:lumMod val="95000"/>
                    <a:lumOff val="5000"/>
                  </a:schemeClr>
                </a:solidFill>
              </a:rPr>
              <a:t>国民休暇村</a:t>
            </a:r>
            <a:endParaRPr kumimoji="1" lang="ja-JP" altLang="en-US" sz="1600" dirty="0">
              <a:solidFill>
                <a:schemeClr val="tx1">
                  <a:lumMod val="95000"/>
                  <a:lumOff val="5000"/>
                </a:schemeClr>
              </a:solidFill>
            </a:endParaRPr>
          </a:p>
        </p:txBody>
      </p:sp>
      <p:sp>
        <p:nvSpPr>
          <p:cNvPr id="21" name="上下矢印 20"/>
          <p:cNvSpPr/>
          <p:nvPr/>
        </p:nvSpPr>
        <p:spPr>
          <a:xfrm>
            <a:off x="5868144" y="4509120"/>
            <a:ext cx="1512168" cy="432048"/>
          </a:xfrm>
          <a:prstGeom prst="upDownArrow">
            <a:avLst>
              <a:gd name="adj1" fmla="val 34056"/>
              <a:gd name="adj2" fmla="val 26083"/>
            </a:avLst>
          </a:prstGeom>
          <a:solidFill>
            <a:schemeClr val="accent5">
              <a:lumMod val="60000"/>
              <a:lumOff val="4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左カーブ矢印 21"/>
          <p:cNvSpPr/>
          <p:nvPr/>
        </p:nvSpPr>
        <p:spPr>
          <a:xfrm flipH="1">
            <a:off x="7596336" y="4221088"/>
            <a:ext cx="504056" cy="1152128"/>
          </a:xfrm>
          <a:prstGeom prst="curvedLeft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統合化</a:t>
            </a:r>
            <a:endParaRPr kumimoji="1" lang="ja-JP" altLang="en-US" b="1" dirty="0">
              <a:solidFill>
                <a:schemeClr val="tx1"/>
              </a:solidFill>
            </a:endParaRPr>
          </a:p>
        </p:txBody>
      </p:sp>
      <p:sp>
        <p:nvSpPr>
          <p:cNvPr id="23" name="正方形/長方形 22"/>
          <p:cNvSpPr/>
          <p:nvPr/>
        </p:nvSpPr>
        <p:spPr>
          <a:xfrm>
            <a:off x="8172400" y="4077072"/>
            <a:ext cx="576064" cy="187220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solidFill>
                  <a:schemeClr val="tx1">
                    <a:lumMod val="95000"/>
                    <a:lumOff val="5000"/>
                  </a:schemeClr>
                </a:solidFill>
              </a:rPr>
              <a:t>リゾート法</a:t>
            </a:r>
            <a:endParaRPr kumimoji="1" lang="ja-JP" altLang="en-US" dirty="0">
              <a:solidFill>
                <a:schemeClr val="tx1">
                  <a:lumMod val="95000"/>
                  <a:lumOff val="5000"/>
                </a:schemeClr>
              </a:solidFill>
            </a:endParaRPr>
          </a:p>
        </p:txBody>
      </p:sp>
      <p:sp>
        <p:nvSpPr>
          <p:cNvPr id="24" name="左カーブ矢印 23"/>
          <p:cNvSpPr/>
          <p:nvPr/>
        </p:nvSpPr>
        <p:spPr>
          <a:xfrm>
            <a:off x="8676456" y="3356992"/>
            <a:ext cx="360040" cy="1152128"/>
          </a:xfrm>
          <a:prstGeom prst="curvedLeft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統合</a:t>
            </a:r>
            <a:r>
              <a:rPr lang="ja-JP" altLang="en-US" b="1" dirty="0" smtClean="0">
                <a:solidFill>
                  <a:schemeClr val="tx1"/>
                </a:solidFill>
              </a:rPr>
              <a:t>化</a:t>
            </a:r>
            <a:endParaRPr kumimoji="1" lang="ja-JP" altLang="en-US" b="1" dirty="0">
              <a:solidFill>
                <a:schemeClr val="tx1"/>
              </a:solidFill>
            </a:endParaRPr>
          </a:p>
        </p:txBody>
      </p:sp>
      <p:sp>
        <p:nvSpPr>
          <p:cNvPr id="25" name="上矢印吹き出し 24"/>
          <p:cNvSpPr/>
          <p:nvPr/>
        </p:nvSpPr>
        <p:spPr>
          <a:xfrm>
            <a:off x="2411760" y="2132856"/>
            <a:ext cx="720080" cy="2664296"/>
          </a:xfrm>
          <a:prstGeom prst="upArrowCallout">
            <a:avLst>
              <a:gd name="adj1" fmla="val 25000"/>
              <a:gd name="adj2" fmla="val 25000"/>
              <a:gd name="adj3" fmla="val 87599"/>
              <a:gd name="adj4" fmla="val 64977"/>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solidFill>
                  <a:schemeClr val="tx1">
                    <a:lumMod val="95000"/>
                    <a:lumOff val="5000"/>
                  </a:schemeClr>
                </a:solidFill>
              </a:rPr>
              <a:t>ハイキング</a:t>
            </a:r>
            <a:endParaRPr kumimoji="1" lang="en-US" altLang="ja-JP" dirty="0" smtClean="0">
              <a:solidFill>
                <a:schemeClr val="tx1">
                  <a:lumMod val="95000"/>
                  <a:lumOff val="5000"/>
                </a:schemeClr>
              </a:solidFill>
            </a:endParaRPr>
          </a:p>
          <a:p>
            <a:pPr algn="ctr"/>
            <a:r>
              <a:rPr lang="ja-JP" altLang="en-US" dirty="0" smtClean="0">
                <a:solidFill>
                  <a:schemeClr val="tx1">
                    <a:lumMod val="95000"/>
                    <a:lumOff val="5000"/>
                  </a:schemeClr>
                </a:solidFill>
              </a:rPr>
              <a:t>遠足</a:t>
            </a:r>
            <a:endParaRPr kumimoji="1" lang="ja-JP" altLang="en-US" dirty="0">
              <a:solidFill>
                <a:schemeClr val="tx1">
                  <a:lumMod val="95000"/>
                  <a:lumOff val="5000"/>
                </a:schemeClr>
              </a:solidFill>
            </a:endParaRPr>
          </a:p>
        </p:txBody>
      </p:sp>
      <p:sp>
        <p:nvSpPr>
          <p:cNvPr id="26" name="タイトル 1"/>
          <p:cNvSpPr txBox="1">
            <a:spLocks/>
          </p:cNvSpPr>
          <p:nvPr/>
        </p:nvSpPr>
        <p:spPr>
          <a:xfrm>
            <a:off x="251520" y="116632"/>
            <a:ext cx="2592288" cy="792088"/>
          </a:xfrm>
          <a:prstGeom prst="rect">
            <a:avLst/>
          </a:prstGeom>
          <a:ln w="57150">
            <a:solidFill>
              <a:schemeClr val="tx1">
                <a:lumMod val="95000"/>
                <a:lumOff val="5000"/>
              </a:schemeClr>
            </a:solidFill>
          </a:ln>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0" i="0" u="none" strike="noStrike" kern="1200" cap="none" spc="0" normalizeH="0" baseline="0" noProof="0" dirty="0" smtClean="0">
                <a:ln>
                  <a:noFill/>
                </a:ln>
                <a:solidFill>
                  <a:schemeClr val="tx1"/>
                </a:solidFill>
                <a:effectLst/>
                <a:uLnTx/>
                <a:uFillTx/>
                <a:latin typeface="+mj-lt"/>
                <a:ea typeface="+mj-ea"/>
                <a:cs typeface="+mj-cs"/>
              </a:rPr>
              <a:t>戦時下</a:t>
            </a:r>
            <a:endParaRPr kumimoji="1" lang="en-US" altLang="ja-JP" sz="36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3600" dirty="0" smtClean="0">
                <a:latin typeface="+mj-lt"/>
                <a:ea typeface="+mj-ea"/>
                <a:cs typeface="+mj-cs"/>
              </a:rPr>
              <a:t>厚生行政の名目</a:t>
            </a:r>
            <a:endParaRPr kumimoji="1" lang="ja-JP" altLang="en-US"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27" name="正方形/長方形 26"/>
          <p:cNvSpPr/>
          <p:nvPr/>
        </p:nvSpPr>
        <p:spPr>
          <a:xfrm>
            <a:off x="1043608" y="4653136"/>
            <a:ext cx="2016224" cy="720080"/>
          </a:xfrm>
          <a:prstGeom prst="rect">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地方協会</a:t>
            </a:r>
            <a:endParaRPr kumimoji="1"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（観光、風致）</a:t>
            </a:r>
            <a:endParaRPr kumimoji="1" lang="ja-JP" altLang="en-US" sz="1600" dirty="0">
              <a:solidFill>
                <a:schemeClr val="tx1">
                  <a:lumMod val="95000"/>
                  <a:lumOff val="5000"/>
                </a:schemeClr>
              </a:solidFill>
            </a:endParaRPr>
          </a:p>
        </p:txBody>
      </p:sp>
      <p:sp>
        <p:nvSpPr>
          <p:cNvPr id="28" name="正方形/長方形 27"/>
          <p:cNvSpPr/>
          <p:nvPr/>
        </p:nvSpPr>
        <p:spPr>
          <a:xfrm>
            <a:off x="6660232" y="2348880"/>
            <a:ext cx="2439888" cy="72008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戦後、</a:t>
            </a:r>
            <a:r>
              <a:rPr kumimoji="1" lang="ja-JP" altLang="en-US" sz="1600" b="1" dirty="0" smtClean="0">
                <a:solidFill>
                  <a:srgbClr val="FF0000"/>
                </a:solidFill>
              </a:rPr>
              <a:t>社会教育法、公民館法、図書館法</a:t>
            </a:r>
            <a:r>
              <a:rPr kumimoji="1" lang="ja-JP" altLang="en-US" sz="1600" dirty="0" smtClean="0">
                <a:solidFill>
                  <a:schemeClr val="tx1">
                    <a:lumMod val="95000"/>
                    <a:lumOff val="5000"/>
                  </a:schemeClr>
                </a:solidFill>
              </a:rPr>
              <a:t>で　字句「</a:t>
            </a:r>
            <a:r>
              <a:rPr kumimoji="1" lang="ja-JP" altLang="en-US" sz="1600" b="1" dirty="0" smtClean="0">
                <a:solidFill>
                  <a:srgbClr val="FF0000"/>
                </a:solidFill>
              </a:rPr>
              <a:t>レクリエーション</a:t>
            </a:r>
            <a:r>
              <a:rPr kumimoji="1" lang="ja-JP" altLang="en-US" sz="1600" dirty="0" smtClean="0">
                <a:solidFill>
                  <a:schemeClr val="tx1">
                    <a:lumMod val="95000"/>
                    <a:lumOff val="5000"/>
                  </a:schemeClr>
                </a:solidFill>
              </a:rPr>
              <a:t>」を使用</a:t>
            </a:r>
            <a:endParaRPr kumimoji="1" lang="ja-JP" altLang="en-US" sz="16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5144</TotalTime>
  <Words>1040</Words>
  <Application>Microsoft Office PowerPoint</Application>
  <PresentationFormat>画面に合わせる (4:3)</PresentationFormat>
  <Paragraphs>210</Paragraphs>
  <Slides>14</Slides>
  <Notes>14</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Office テーマ</vt:lpstr>
      <vt:lpstr>字句「観光」と字句「tourist」の遭遇（＊） ～国内「観光」政策の発生と展開～</vt:lpstr>
      <vt:lpstr>概念『「楽しみ」の旅』を区別させる 社会的必要性の発生</vt:lpstr>
      <vt:lpstr>スライド 3</vt:lpstr>
      <vt:lpstr>「観光」概念の拡張仮説</vt:lpstr>
      <vt:lpstr>朝日新聞データベース（聞蔵）に見る 「遊覧」と「観光」の使用頻度</vt:lpstr>
      <vt:lpstr>聞蔵に見る字句「ツーリズム」　 戦前は皆無、昭和時代　5件</vt:lpstr>
      <vt:lpstr>辞典に見る　字句「観光」等</vt:lpstr>
      <vt:lpstr>国内観光「地」の発生のメカニズム</vt:lpstr>
      <vt:lpstr>戦後の国内観光行政の展開</vt:lpstr>
      <vt:lpstr>「厚生」省の誕生と 国内「観光」政策の展開</vt:lpstr>
      <vt:lpstr>　厚生省作成国民厚生方策ニ関スル緊急対策案（1941年12月）に見る戦前の「観光」行政</vt:lpstr>
      <vt:lpstr>農山漁村滞在型余暇活動 環境保全型自然体験活動</vt:lpstr>
      <vt:lpstr>総合保養地域整備法（リゾート法）</vt:lpstr>
      <vt:lpstr>地域観光政策研究が進展しない理由 「地域観光」と「政策」は不協和</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字句「観光」と字句「tourist」の遭遇</dc:title>
  <dc:creator>owner</dc:creator>
  <cp:lastModifiedBy>owner</cp:lastModifiedBy>
  <cp:revision>101</cp:revision>
  <dcterms:created xsi:type="dcterms:W3CDTF">2015-05-03T00:27:24Z</dcterms:created>
  <dcterms:modified xsi:type="dcterms:W3CDTF">2015-06-26T23:36:54Z</dcterms:modified>
</cp:coreProperties>
</file>