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80" r:id="rId3"/>
    <p:sldId id="257" r:id="rId4"/>
    <p:sldId id="409" r:id="rId5"/>
    <p:sldId id="411" r:id="rId6"/>
    <p:sldId id="412" r:id="rId7"/>
    <p:sldId id="413" r:id="rId8"/>
    <p:sldId id="410" r:id="rId9"/>
    <p:sldId id="377" r:id="rId10"/>
    <p:sldId id="263" r:id="rId11"/>
    <p:sldId id="384" r:id="rId12"/>
    <p:sldId id="379" r:id="rId13"/>
    <p:sldId id="350" r:id="rId14"/>
    <p:sldId id="344" r:id="rId15"/>
    <p:sldId id="296" r:id="rId16"/>
    <p:sldId id="266" r:id="rId17"/>
    <p:sldId id="269" r:id="rId18"/>
    <p:sldId id="273" r:id="rId19"/>
    <p:sldId id="313" r:id="rId20"/>
    <p:sldId id="315" r:id="rId21"/>
    <p:sldId id="316" r:id="rId22"/>
    <p:sldId id="370" r:id="rId23"/>
    <p:sldId id="351" r:id="rId24"/>
    <p:sldId id="392" r:id="rId25"/>
    <p:sldId id="357" r:id="rId26"/>
    <p:sldId id="398" r:id="rId27"/>
    <p:sldId id="399" r:id="rId28"/>
    <p:sldId id="404" r:id="rId29"/>
    <p:sldId id="408" r:id="rId30"/>
    <p:sldId id="405" r:id="rId31"/>
    <p:sldId id="281" r:id="rId32"/>
    <p:sldId id="417" r:id="rId33"/>
    <p:sldId id="395" r:id="rId34"/>
    <p:sldId id="320" r:id="rId35"/>
    <p:sldId id="396" r:id="rId36"/>
    <p:sldId id="406" r:id="rId3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2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78A47-D8EF-4D48-974B-40E92BA9AB4E}" type="datetimeFigureOut">
              <a:rPr kumimoji="1" lang="ja-JP" altLang="en-US" smtClean="0"/>
              <a:pPr/>
              <a:t>2015/6/4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30665-9331-436A-898C-9B320E748AE6}" type="slidenum">
              <a:rPr kumimoji="1" lang="ja-JP" altLang="en-US" smtClean="0"/>
              <a:pPr/>
              <a:t>&lt;#&gt;</a:t>
            </a:fld>
            <a:endParaRPr kumimoji="1" lang="ja-JP" altLang="en-US"/>
          </a:p>
        </p:txBody>
      </p:sp>
    </p:spTree>
    <p:extLst>
      <p:ext uri="{BB962C8B-B14F-4D97-AF65-F5344CB8AC3E}">
        <p14:creationId xmlns="" xmlns:p14="http://schemas.microsoft.com/office/powerpoint/2010/main" val="23755132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a:t>
            </a:fld>
            <a:endParaRPr kumimoji="1" lang="ja-JP" altLang="en-US"/>
          </a:p>
        </p:txBody>
      </p:sp>
    </p:spTree>
    <p:extLst>
      <p:ext uri="{BB962C8B-B14F-4D97-AF65-F5344CB8AC3E}">
        <p14:creationId xmlns="" xmlns:p14="http://schemas.microsoft.com/office/powerpoint/2010/main" val="4292072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10</a:t>
            </a:fld>
            <a:endParaRPr kumimoji="1" lang="ja-JP" altLang="en-US"/>
          </a:p>
        </p:txBody>
      </p:sp>
    </p:spTree>
    <p:extLst>
      <p:ext uri="{BB962C8B-B14F-4D97-AF65-F5344CB8AC3E}">
        <p14:creationId xmlns="" xmlns:p14="http://schemas.microsoft.com/office/powerpoint/2010/main" val="3906541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11</a:t>
            </a:fld>
            <a:endParaRPr kumimoji="1" lang="ja-JP" altLang="en-US"/>
          </a:p>
        </p:txBody>
      </p:sp>
    </p:spTree>
    <p:extLst>
      <p:ext uri="{BB962C8B-B14F-4D97-AF65-F5344CB8AC3E}">
        <p14:creationId xmlns="" xmlns:p14="http://schemas.microsoft.com/office/powerpoint/2010/main" val="1770879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12</a:t>
            </a:fld>
            <a:endParaRPr kumimoji="1" lang="ja-JP" altLang="en-US"/>
          </a:p>
        </p:txBody>
      </p:sp>
    </p:spTree>
    <p:extLst>
      <p:ext uri="{BB962C8B-B14F-4D97-AF65-F5344CB8AC3E}">
        <p14:creationId xmlns="" xmlns:p14="http://schemas.microsoft.com/office/powerpoint/2010/main" val="670134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13</a:t>
            </a:fld>
            <a:endParaRPr kumimoji="1" lang="ja-JP" altLang="en-US"/>
          </a:p>
        </p:txBody>
      </p:sp>
    </p:spTree>
    <p:extLst>
      <p:ext uri="{BB962C8B-B14F-4D97-AF65-F5344CB8AC3E}">
        <p14:creationId xmlns="" xmlns:p14="http://schemas.microsoft.com/office/powerpoint/2010/main" val="179615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14</a:t>
            </a:fld>
            <a:endParaRPr kumimoji="1" lang="ja-JP" altLang="en-US"/>
          </a:p>
        </p:txBody>
      </p:sp>
    </p:spTree>
    <p:extLst>
      <p:ext uri="{BB962C8B-B14F-4D97-AF65-F5344CB8AC3E}">
        <p14:creationId xmlns="" xmlns:p14="http://schemas.microsoft.com/office/powerpoint/2010/main" val="858291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15</a:t>
            </a:fld>
            <a:endParaRPr kumimoji="1" lang="ja-JP" altLang="en-US"/>
          </a:p>
        </p:txBody>
      </p:sp>
    </p:spTree>
    <p:extLst>
      <p:ext uri="{BB962C8B-B14F-4D97-AF65-F5344CB8AC3E}">
        <p14:creationId xmlns="" xmlns:p14="http://schemas.microsoft.com/office/powerpoint/2010/main" val="3828442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16</a:t>
            </a:fld>
            <a:endParaRPr kumimoji="1" lang="ja-JP" altLang="en-US"/>
          </a:p>
        </p:txBody>
      </p:sp>
    </p:spTree>
    <p:extLst>
      <p:ext uri="{BB962C8B-B14F-4D97-AF65-F5344CB8AC3E}">
        <p14:creationId xmlns="" xmlns:p14="http://schemas.microsoft.com/office/powerpoint/2010/main" val="2836355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17</a:t>
            </a:fld>
            <a:endParaRPr kumimoji="1" lang="ja-JP" altLang="en-US"/>
          </a:p>
        </p:txBody>
      </p:sp>
    </p:spTree>
    <p:extLst>
      <p:ext uri="{BB962C8B-B14F-4D97-AF65-F5344CB8AC3E}">
        <p14:creationId xmlns="" xmlns:p14="http://schemas.microsoft.com/office/powerpoint/2010/main" val="651630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18</a:t>
            </a:fld>
            <a:endParaRPr kumimoji="1" lang="ja-JP" altLang="en-US"/>
          </a:p>
        </p:txBody>
      </p:sp>
    </p:spTree>
    <p:extLst>
      <p:ext uri="{BB962C8B-B14F-4D97-AF65-F5344CB8AC3E}">
        <p14:creationId xmlns="" xmlns:p14="http://schemas.microsoft.com/office/powerpoint/2010/main" val="22241709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19</a:t>
            </a:fld>
            <a:endParaRPr kumimoji="1" lang="ja-JP" altLang="en-US"/>
          </a:p>
        </p:txBody>
      </p:sp>
    </p:spTree>
    <p:extLst>
      <p:ext uri="{BB962C8B-B14F-4D97-AF65-F5344CB8AC3E}">
        <p14:creationId xmlns="" xmlns:p14="http://schemas.microsoft.com/office/powerpoint/2010/main" val="108706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 xmlns:p14="http://schemas.microsoft.com/office/powerpoint/2010/main" val="547358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20</a:t>
            </a:fld>
            <a:endParaRPr kumimoji="1" lang="ja-JP" altLang="en-US"/>
          </a:p>
        </p:txBody>
      </p:sp>
    </p:spTree>
    <p:extLst>
      <p:ext uri="{BB962C8B-B14F-4D97-AF65-F5344CB8AC3E}">
        <p14:creationId xmlns="" xmlns:p14="http://schemas.microsoft.com/office/powerpoint/2010/main" val="30473762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FC7E52-E9B9-4DBC-96D3-3C7F9AD2EC17}" type="slidenum">
              <a:rPr kumimoji="1" lang="ja-JP" altLang="en-US" smtClean="0"/>
              <a:pPr/>
              <a:t>21</a:t>
            </a:fld>
            <a:endParaRPr kumimoji="1" lang="ja-JP" altLang="en-US"/>
          </a:p>
        </p:txBody>
      </p:sp>
    </p:spTree>
    <p:extLst>
      <p:ext uri="{BB962C8B-B14F-4D97-AF65-F5344CB8AC3E}">
        <p14:creationId xmlns="" xmlns:p14="http://schemas.microsoft.com/office/powerpoint/2010/main" val="30017442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22</a:t>
            </a:fld>
            <a:endParaRPr kumimoji="1" lang="ja-JP" altLang="en-US"/>
          </a:p>
        </p:txBody>
      </p:sp>
    </p:spTree>
    <p:extLst>
      <p:ext uri="{BB962C8B-B14F-4D97-AF65-F5344CB8AC3E}">
        <p14:creationId xmlns="" xmlns:p14="http://schemas.microsoft.com/office/powerpoint/2010/main" val="12105886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23</a:t>
            </a:fld>
            <a:endParaRPr kumimoji="1" lang="ja-JP" altLang="en-US"/>
          </a:p>
        </p:txBody>
      </p:sp>
    </p:spTree>
    <p:extLst>
      <p:ext uri="{BB962C8B-B14F-4D97-AF65-F5344CB8AC3E}">
        <p14:creationId xmlns="" xmlns:p14="http://schemas.microsoft.com/office/powerpoint/2010/main" val="4068265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24</a:t>
            </a:fld>
            <a:endParaRPr kumimoji="1" lang="ja-JP" altLang="en-US"/>
          </a:p>
        </p:txBody>
      </p:sp>
    </p:spTree>
    <p:extLst>
      <p:ext uri="{BB962C8B-B14F-4D97-AF65-F5344CB8AC3E}">
        <p14:creationId xmlns="" xmlns:p14="http://schemas.microsoft.com/office/powerpoint/2010/main" val="1026782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25</a:t>
            </a:fld>
            <a:endParaRPr kumimoji="1" lang="ja-JP" altLang="en-US"/>
          </a:p>
        </p:txBody>
      </p:sp>
    </p:spTree>
    <p:extLst>
      <p:ext uri="{BB962C8B-B14F-4D97-AF65-F5344CB8AC3E}">
        <p14:creationId xmlns="" xmlns:p14="http://schemas.microsoft.com/office/powerpoint/2010/main" val="2608734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26</a:t>
            </a:fld>
            <a:endParaRPr kumimoji="1" lang="ja-JP" altLang="en-US"/>
          </a:p>
        </p:txBody>
      </p:sp>
    </p:spTree>
    <p:extLst>
      <p:ext uri="{BB962C8B-B14F-4D97-AF65-F5344CB8AC3E}">
        <p14:creationId xmlns="" xmlns:p14="http://schemas.microsoft.com/office/powerpoint/2010/main" val="33538784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27</a:t>
            </a:fld>
            <a:endParaRPr kumimoji="1" lang="ja-JP" altLang="en-US"/>
          </a:p>
        </p:txBody>
      </p:sp>
    </p:spTree>
    <p:extLst>
      <p:ext uri="{BB962C8B-B14F-4D97-AF65-F5344CB8AC3E}">
        <p14:creationId xmlns="" xmlns:p14="http://schemas.microsoft.com/office/powerpoint/2010/main" val="2027834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extLst>
      <p:ext uri="{BB962C8B-B14F-4D97-AF65-F5344CB8AC3E}">
        <p14:creationId xmlns="" xmlns:p14="http://schemas.microsoft.com/office/powerpoint/2010/main" val="23515977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31</a:t>
            </a:fld>
            <a:endParaRPr kumimoji="1" lang="ja-JP" altLang="en-US"/>
          </a:p>
        </p:txBody>
      </p:sp>
    </p:spTree>
    <p:extLst>
      <p:ext uri="{BB962C8B-B14F-4D97-AF65-F5344CB8AC3E}">
        <p14:creationId xmlns="" xmlns:p14="http://schemas.microsoft.com/office/powerpoint/2010/main" val="7106722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33</a:t>
            </a:fld>
            <a:endParaRPr kumimoji="1" lang="ja-JP" altLang="en-US"/>
          </a:p>
        </p:txBody>
      </p:sp>
    </p:spTree>
    <p:extLst>
      <p:ext uri="{BB962C8B-B14F-4D97-AF65-F5344CB8AC3E}">
        <p14:creationId xmlns="" xmlns:p14="http://schemas.microsoft.com/office/powerpoint/2010/main" val="4568883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34</a:t>
            </a:fld>
            <a:endParaRPr kumimoji="1" lang="ja-JP" altLang="en-US"/>
          </a:p>
        </p:txBody>
      </p:sp>
    </p:spTree>
    <p:extLst>
      <p:ext uri="{BB962C8B-B14F-4D97-AF65-F5344CB8AC3E}">
        <p14:creationId xmlns="" xmlns:p14="http://schemas.microsoft.com/office/powerpoint/2010/main" val="17449460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35</a:t>
            </a:fld>
            <a:endParaRPr kumimoji="1" lang="ja-JP" altLang="en-US"/>
          </a:p>
        </p:txBody>
      </p:sp>
    </p:spTree>
    <p:extLst>
      <p:ext uri="{BB962C8B-B14F-4D97-AF65-F5344CB8AC3E}">
        <p14:creationId xmlns="" xmlns:p14="http://schemas.microsoft.com/office/powerpoint/2010/main" val="11212013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4</a:t>
            </a:fld>
            <a:endParaRPr kumimoji="1" lang="ja-JP" altLang="en-US"/>
          </a:p>
        </p:txBody>
      </p:sp>
    </p:spTree>
    <p:extLst>
      <p:ext uri="{BB962C8B-B14F-4D97-AF65-F5344CB8AC3E}">
        <p14:creationId xmlns="" xmlns:p14="http://schemas.microsoft.com/office/powerpoint/2010/main" val="1311042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5</a:t>
            </a:fld>
            <a:endParaRPr kumimoji="1" lang="ja-JP" altLang="en-US"/>
          </a:p>
        </p:txBody>
      </p:sp>
    </p:spTree>
    <p:extLst>
      <p:ext uri="{BB962C8B-B14F-4D97-AF65-F5344CB8AC3E}">
        <p14:creationId xmlns="" xmlns:p14="http://schemas.microsoft.com/office/powerpoint/2010/main" val="678059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6</a:t>
            </a:fld>
            <a:endParaRPr kumimoji="1" lang="ja-JP" altLang="en-US"/>
          </a:p>
        </p:txBody>
      </p:sp>
    </p:spTree>
    <p:extLst>
      <p:ext uri="{BB962C8B-B14F-4D97-AF65-F5344CB8AC3E}">
        <p14:creationId xmlns="" xmlns:p14="http://schemas.microsoft.com/office/powerpoint/2010/main" val="3886548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7</a:t>
            </a:fld>
            <a:endParaRPr kumimoji="1" lang="ja-JP" altLang="en-US"/>
          </a:p>
        </p:txBody>
      </p:sp>
    </p:spTree>
    <p:extLst>
      <p:ext uri="{BB962C8B-B14F-4D97-AF65-F5344CB8AC3E}">
        <p14:creationId xmlns="" xmlns:p14="http://schemas.microsoft.com/office/powerpoint/2010/main" val="1834887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8</a:t>
            </a:fld>
            <a:endParaRPr kumimoji="1" lang="ja-JP" altLang="en-US"/>
          </a:p>
        </p:txBody>
      </p:sp>
    </p:spTree>
    <p:extLst>
      <p:ext uri="{BB962C8B-B14F-4D97-AF65-F5344CB8AC3E}">
        <p14:creationId xmlns="" xmlns:p14="http://schemas.microsoft.com/office/powerpoint/2010/main" val="3609902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9</a:t>
            </a:fld>
            <a:endParaRPr kumimoji="1" lang="ja-JP" altLang="en-US"/>
          </a:p>
        </p:txBody>
      </p:sp>
    </p:spTree>
    <p:extLst>
      <p:ext uri="{BB962C8B-B14F-4D97-AF65-F5344CB8AC3E}">
        <p14:creationId xmlns="" xmlns:p14="http://schemas.microsoft.com/office/powerpoint/2010/main" val="3627862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A230CB-EA0E-4B2C-A479-CFB7B2F752EE}" type="datetimeFigureOut">
              <a:rPr kumimoji="1" lang="ja-JP" altLang="en-US" smtClean="0"/>
              <a:pPr/>
              <a:t>2015/6/4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BC9CC7-74FA-4A1D-BC33-ACA4719039A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230CB-EA0E-4B2C-A479-CFB7B2F752EE}" type="datetimeFigureOut">
              <a:rPr kumimoji="1" lang="ja-JP" altLang="en-US" smtClean="0"/>
              <a:pPr/>
              <a:t>2015/6/4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C9CC7-74FA-4A1D-BC33-ACA4719039A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League_of_Nation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en.wikipedia.org/wiki/Tourism" TargetMode="External"/><Relationship Id="rId4" Type="http://schemas.openxmlformats.org/officeDocument/2006/relationships/hyperlink" Target="https://en.wikipedia.org/wiki/United_Nation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historicalthesaurus.arts.gla.ac.uk/category/?id=238073&amp;qsearch=tourist&amp;word=tourist&amp;page=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historicalthesaurus.arts.gla.ac.uk/" TargetMode="External"/><Relationship Id="rId5" Type="http://schemas.openxmlformats.org/officeDocument/2006/relationships/hyperlink" Target="http://historicalthesaurus.arts.gla.ac.uk/category/?id=188814&amp;qsearch=tourist&amp;word=tourist&amp;page=1" TargetMode="External"/><Relationship Id="rId4" Type="http://schemas.openxmlformats.org/officeDocument/2006/relationships/hyperlink" Target="http://historicalthesaurus.arts.gla.ac.uk/category/?id=188781&amp;qsearch=tourist&amp;word=tourist&amp;page=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836712"/>
            <a:ext cx="8352928" cy="2190105"/>
          </a:xfrm>
          <a:solidFill>
            <a:srgbClr val="FFFF00"/>
          </a:solidFill>
          <a:ln w="57150">
            <a:solidFill>
              <a:schemeClr val="tx1">
                <a:lumMod val="95000"/>
                <a:lumOff val="5000"/>
              </a:schemeClr>
            </a:solidFill>
          </a:ln>
        </p:spPr>
        <p:txBody>
          <a:bodyPr>
            <a:normAutofit fontScale="90000"/>
          </a:bodyPr>
          <a:lstStyle/>
          <a:p>
            <a:r>
              <a:rPr lang="en-US" altLang="ja-JP" dirty="0" smtClean="0"/>
              <a:t>Encounter</a:t>
            </a:r>
            <a:r>
              <a:rPr lang="ja-JP" altLang="en-US" dirty="0" smtClean="0"/>
              <a:t>　</a:t>
            </a:r>
            <a:r>
              <a:rPr lang="en-US" altLang="ja-JP" dirty="0" smtClean="0"/>
              <a:t>between</a:t>
            </a:r>
            <a:r>
              <a:rPr lang="ja-JP" altLang="en-US" dirty="0" smtClean="0"/>
              <a:t>　</a:t>
            </a:r>
            <a:r>
              <a:rPr lang="en-US" altLang="ja-JP" dirty="0" smtClean="0"/>
              <a:t>Lexical</a:t>
            </a:r>
            <a:r>
              <a:rPr lang="ja-JP" altLang="en-US" dirty="0" smtClean="0"/>
              <a:t>“</a:t>
            </a:r>
            <a:r>
              <a:rPr lang="ja-JP" altLang="ja-JP" dirty="0" smtClean="0"/>
              <a:t>観光</a:t>
            </a:r>
            <a:r>
              <a:rPr lang="ja-JP" altLang="en-US" dirty="0" smtClean="0"/>
              <a:t>”　</a:t>
            </a:r>
            <a:r>
              <a:rPr lang="en-US" altLang="ja-JP" dirty="0" smtClean="0"/>
              <a:t>and</a:t>
            </a:r>
            <a:r>
              <a:rPr lang="ja-JP" altLang="en-US" dirty="0" smtClean="0"/>
              <a:t>　</a:t>
            </a:r>
            <a:r>
              <a:rPr lang="en-US" altLang="ja-JP" dirty="0" smtClean="0"/>
              <a:t>Lexical</a:t>
            </a:r>
            <a:r>
              <a:rPr lang="ja-JP" altLang="en-US" dirty="0" smtClean="0"/>
              <a:t>“</a:t>
            </a:r>
            <a:r>
              <a:rPr lang="en-US" altLang="ja-JP" dirty="0" smtClean="0"/>
              <a:t>tourist</a:t>
            </a:r>
            <a:r>
              <a:rPr lang="ja-JP" altLang="en-US" dirty="0" smtClean="0"/>
              <a:t>”</a:t>
            </a:r>
            <a:r>
              <a:rPr lang="ja-JP" altLang="ja-JP" dirty="0" smtClean="0"/>
              <a:t> </a:t>
            </a:r>
            <a:r>
              <a:rPr lang="en-US" altLang="ja-JP" dirty="0" smtClean="0"/>
              <a:t/>
            </a:r>
            <a:br>
              <a:rPr lang="en-US" altLang="ja-JP" dirty="0" smtClean="0"/>
            </a:br>
            <a:r>
              <a:rPr lang="ja-JP" altLang="en-US" sz="4000" dirty="0" smtClean="0"/>
              <a:t>～</a:t>
            </a:r>
            <a:r>
              <a:rPr lang="en-US" altLang="ja-JP" sz="4000" dirty="0" smtClean="0"/>
              <a:t>birth</a:t>
            </a:r>
            <a:r>
              <a:rPr lang="ja-JP" altLang="en-US" sz="4000" dirty="0" smtClean="0"/>
              <a:t>　</a:t>
            </a:r>
            <a:r>
              <a:rPr lang="en-US" altLang="ja-JP" sz="4000" dirty="0" smtClean="0"/>
              <a:t>and</a:t>
            </a:r>
            <a:r>
              <a:rPr lang="ja-JP" altLang="en-US" sz="4000" dirty="0" smtClean="0"/>
              <a:t>　</a:t>
            </a:r>
            <a:r>
              <a:rPr lang="en-US" altLang="ja-JP" sz="4000" dirty="0" smtClean="0"/>
              <a:t>development</a:t>
            </a:r>
            <a:r>
              <a:rPr lang="ja-JP" altLang="en-US" sz="4000" dirty="0" smtClean="0"/>
              <a:t>　</a:t>
            </a:r>
            <a:r>
              <a:rPr lang="en-US" altLang="ja-JP" sz="4000" dirty="0" smtClean="0"/>
              <a:t>of</a:t>
            </a:r>
            <a:r>
              <a:rPr lang="ja-JP" altLang="en-US" sz="4000" dirty="0" smtClean="0"/>
              <a:t>　</a:t>
            </a:r>
            <a:r>
              <a:rPr lang="en-US" altLang="ja-JP" sz="4000" dirty="0" smtClean="0"/>
              <a:t>domestic</a:t>
            </a:r>
            <a:r>
              <a:rPr lang="ja-JP" altLang="en-US" sz="4000" dirty="0" smtClean="0"/>
              <a:t>　</a:t>
            </a:r>
            <a:r>
              <a:rPr lang="en-US" altLang="ja-JP" sz="4000" dirty="0" smtClean="0"/>
              <a:t>tourism</a:t>
            </a:r>
            <a:r>
              <a:rPr lang="ja-JP" altLang="en-US" sz="4000" dirty="0" smtClean="0"/>
              <a:t>　</a:t>
            </a:r>
            <a:r>
              <a:rPr lang="en-US" altLang="ja-JP" sz="4000" dirty="0" smtClean="0"/>
              <a:t>policy</a:t>
            </a:r>
            <a:r>
              <a:rPr lang="ja-JP" altLang="en-US" sz="4000" dirty="0" smtClean="0"/>
              <a:t>　</a:t>
            </a:r>
            <a:r>
              <a:rPr lang="en-US" altLang="ja-JP" sz="4000" dirty="0" smtClean="0"/>
              <a:t>in</a:t>
            </a:r>
            <a:r>
              <a:rPr lang="ja-JP" altLang="en-US" sz="4000" dirty="0" smtClean="0"/>
              <a:t>　</a:t>
            </a:r>
            <a:r>
              <a:rPr lang="en-US" altLang="ja-JP" sz="4000" dirty="0" smtClean="0"/>
              <a:t>Japan</a:t>
            </a:r>
            <a:r>
              <a:rPr lang="ja-JP" altLang="en-US" sz="4000" dirty="0" smtClean="0"/>
              <a:t>～</a:t>
            </a:r>
            <a:endParaRPr kumimoji="1" lang="ja-JP" altLang="en-US" sz="4000" dirty="0"/>
          </a:p>
        </p:txBody>
      </p:sp>
      <p:sp>
        <p:nvSpPr>
          <p:cNvPr id="3" name="サブタイトル 2"/>
          <p:cNvSpPr>
            <a:spLocks noGrp="1"/>
          </p:cNvSpPr>
          <p:nvPr>
            <p:ph type="subTitle" idx="1"/>
          </p:nvPr>
        </p:nvSpPr>
        <p:spPr>
          <a:xfrm>
            <a:off x="1371600" y="4797152"/>
            <a:ext cx="6400800" cy="1270992"/>
          </a:xfrm>
        </p:spPr>
        <p:txBody>
          <a:bodyPr>
            <a:normAutofit fontScale="85000" lnSpcReduction="20000"/>
          </a:bodyPr>
          <a:lstStyle/>
          <a:p>
            <a:r>
              <a:rPr kumimoji="1" lang="en-US" altLang="ja-JP" b="1" dirty="0" smtClean="0">
                <a:solidFill>
                  <a:schemeClr val="tx1">
                    <a:lumMod val="95000"/>
                    <a:lumOff val="5000"/>
                  </a:schemeClr>
                </a:solidFill>
              </a:rPr>
              <a:t>President</a:t>
            </a:r>
            <a:r>
              <a:rPr kumimoji="1" lang="ja-JP" altLang="en-US" b="1" dirty="0" smtClean="0">
                <a:solidFill>
                  <a:schemeClr val="tx1">
                    <a:lumMod val="95000"/>
                    <a:lumOff val="5000"/>
                  </a:schemeClr>
                </a:solidFill>
              </a:rPr>
              <a:t>　</a:t>
            </a:r>
            <a:r>
              <a:rPr kumimoji="1" lang="en-US" altLang="ja-JP" b="1" dirty="0" smtClean="0">
                <a:solidFill>
                  <a:schemeClr val="tx1">
                    <a:lumMod val="95000"/>
                    <a:lumOff val="5000"/>
                  </a:schemeClr>
                </a:solidFill>
              </a:rPr>
              <a:t>of</a:t>
            </a:r>
            <a:r>
              <a:rPr kumimoji="1" lang="ja-JP" altLang="en-US" b="1" dirty="0" smtClean="0">
                <a:solidFill>
                  <a:schemeClr val="tx1">
                    <a:lumMod val="95000"/>
                    <a:lumOff val="5000"/>
                  </a:schemeClr>
                </a:solidFill>
              </a:rPr>
              <a:t>　</a:t>
            </a:r>
            <a:endParaRPr kumimoji="1" lang="en-US" altLang="ja-JP" b="1" dirty="0" smtClean="0">
              <a:solidFill>
                <a:schemeClr val="tx1">
                  <a:lumMod val="95000"/>
                  <a:lumOff val="5000"/>
                </a:schemeClr>
              </a:solidFill>
            </a:endParaRPr>
          </a:p>
          <a:p>
            <a:r>
              <a:rPr kumimoji="1" lang="en-US" altLang="ja-JP" b="1" dirty="0" smtClean="0">
                <a:solidFill>
                  <a:schemeClr val="tx1">
                    <a:lumMod val="95000"/>
                    <a:lumOff val="5000"/>
                  </a:schemeClr>
                </a:solidFill>
              </a:rPr>
              <a:t>Human</a:t>
            </a:r>
            <a:r>
              <a:rPr kumimoji="1" lang="ja-JP" altLang="en-US" b="1" dirty="0" smtClean="0">
                <a:solidFill>
                  <a:schemeClr val="tx1">
                    <a:lumMod val="95000"/>
                    <a:lumOff val="5000"/>
                  </a:schemeClr>
                </a:solidFill>
              </a:rPr>
              <a:t>　</a:t>
            </a:r>
            <a:r>
              <a:rPr kumimoji="1" lang="en-US" altLang="ja-JP" b="1" dirty="0" smtClean="0">
                <a:solidFill>
                  <a:schemeClr val="tx1">
                    <a:lumMod val="95000"/>
                    <a:lumOff val="5000"/>
                  </a:schemeClr>
                </a:solidFill>
              </a:rPr>
              <a:t>Logistics</a:t>
            </a:r>
            <a:r>
              <a:rPr kumimoji="1" lang="ja-JP" altLang="en-US" b="1" dirty="0" smtClean="0">
                <a:solidFill>
                  <a:schemeClr val="tx1">
                    <a:lumMod val="95000"/>
                    <a:lumOff val="5000"/>
                  </a:schemeClr>
                </a:solidFill>
              </a:rPr>
              <a:t>　</a:t>
            </a:r>
            <a:r>
              <a:rPr kumimoji="1" lang="en-US" altLang="ja-JP" b="1" dirty="0" err="1" smtClean="0">
                <a:solidFill>
                  <a:schemeClr val="tx1">
                    <a:lumMod val="95000"/>
                    <a:lumOff val="5000"/>
                  </a:schemeClr>
                </a:solidFill>
              </a:rPr>
              <a:t>labotary</a:t>
            </a:r>
            <a:endParaRPr kumimoji="1" lang="en-US" altLang="ja-JP" b="1" dirty="0" smtClean="0">
              <a:solidFill>
                <a:schemeClr val="tx1">
                  <a:lumMod val="95000"/>
                  <a:lumOff val="5000"/>
                </a:schemeClr>
              </a:solidFill>
            </a:endParaRPr>
          </a:p>
          <a:p>
            <a:r>
              <a:rPr kumimoji="1" lang="en-US" altLang="ja-JP" b="1" dirty="0" smtClean="0">
                <a:solidFill>
                  <a:schemeClr val="tx1">
                    <a:lumMod val="95000"/>
                    <a:lumOff val="5000"/>
                  </a:schemeClr>
                </a:solidFill>
              </a:rPr>
              <a:t>TERAMAE</a:t>
            </a:r>
            <a:r>
              <a:rPr kumimoji="1" lang="ja-JP" altLang="en-US" b="1" dirty="0" smtClean="0">
                <a:solidFill>
                  <a:schemeClr val="tx1">
                    <a:lumMod val="95000"/>
                    <a:lumOff val="5000"/>
                  </a:schemeClr>
                </a:solidFill>
              </a:rPr>
              <a:t>　</a:t>
            </a:r>
            <a:r>
              <a:rPr kumimoji="1" lang="en-US" altLang="ja-JP" b="1" dirty="0" smtClean="0">
                <a:solidFill>
                  <a:schemeClr val="tx1">
                    <a:lumMod val="95000"/>
                    <a:lumOff val="5000"/>
                  </a:schemeClr>
                </a:solidFill>
              </a:rPr>
              <a:t>Shuichi</a:t>
            </a:r>
            <a:r>
              <a:rPr kumimoji="1" lang="ja-JP" altLang="en-US" b="1" dirty="0" smtClean="0">
                <a:solidFill>
                  <a:schemeClr val="tx1">
                    <a:lumMod val="95000"/>
                    <a:lumOff val="5000"/>
                  </a:schemeClr>
                </a:solidFill>
              </a:rPr>
              <a:t>　</a:t>
            </a:r>
            <a:r>
              <a:rPr lang="en-US" altLang="ja-JP" b="1" dirty="0" err="1" smtClean="0">
                <a:solidFill>
                  <a:schemeClr val="tx1">
                    <a:lumMod val="95000"/>
                    <a:lumOff val="5000"/>
                  </a:schemeClr>
                </a:solidFill>
              </a:rPr>
              <a:t>P</a:t>
            </a:r>
            <a:r>
              <a:rPr kumimoji="1" lang="en-US" altLang="ja-JP" b="1" dirty="0" err="1" smtClean="0">
                <a:solidFill>
                  <a:schemeClr val="tx1">
                    <a:lumMod val="95000"/>
                    <a:lumOff val="5000"/>
                  </a:schemeClr>
                </a:solidFill>
              </a:rPr>
              <a:t>hd</a:t>
            </a:r>
            <a:endParaRPr kumimoji="1" lang="ja-JP" altLang="en-US" b="1" dirty="0">
              <a:solidFill>
                <a:schemeClr val="tx1">
                  <a:lumMod val="95000"/>
                  <a:lumOff val="5000"/>
                </a:schemeClr>
              </a:solidFill>
            </a:endParaRPr>
          </a:p>
        </p:txBody>
      </p:sp>
      <p:sp>
        <p:nvSpPr>
          <p:cNvPr id="4" name="サブタイトル 2"/>
          <p:cNvSpPr txBox="1">
            <a:spLocks/>
          </p:cNvSpPr>
          <p:nvPr/>
        </p:nvSpPr>
        <p:spPr>
          <a:xfrm>
            <a:off x="1524000" y="3573016"/>
            <a:ext cx="6400800" cy="7200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29</a:t>
            </a:r>
            <a:r>
              <a:rPr kumimoji="1" lang="en-US" altLang="ja-JP" sz="3200" b="1" i="0" u="none" strike="noStrike" kern="1200" cap="none" spc="0" normalizeH="0" baseline="30000" noProof="0" dirty="0" smtClean="0">
                <a:ln>
                  <a:noFill/>
                </a:ln>
                <a:solidFill>
                  <a:schemeClr val="tx1">
                    <a:lumMod val="95000"/>
                    <a:lumOff val="5000"/>
                  </a:schemeClr>
                </a:solidFill>
                <a:effectLst/>
                <a:uLnTx/>
                <a:uFillTx/>
                <a:latin typeface="+mn-lt"/>
                <a:ea typeface="+mn-ea"/>
                <a:cs typeface="+mn-cs"/>
              </a:rPr>
              <a:t>th</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a:t>
            </a:r>
            <a:r>
              <a:rPr kumimoji="1" lang="en-US" altLang="ja-JP" sz="3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June</a:t>
            </a:r>
            <a:r>
              <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a:t>
            </a:r>
            <a:r>
              <a:rPr lang="en-US" altLang="ja-JP" sz="3200" b="1" dirty="0" smtClean="0">
                <a:solidFill>
                  <a:schemeClr val="tx1">
                    <a:lumMod val="95000"/>
                    <a:lumOff val="5000"/>
                  </a:schemeClr>
                </a:solidFill>
              </a:rPr>
              <a:t>2015</a:t>
            </a:r>
            <a:endParaRPr kumimoji="1" lang="ja-JP" altLang="en-US" sz="32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76200">
            <a:solidFill>
              <a:schemeClr val="tx1">
                <a:lumMod val="95000"/>
                <a:lumOff val="5000"/>
              </a:schemeClr>
            </a:solidFill>
          </a:ln>
        </p:spPr>
        <p:txBody>
          <a:bodyPr>
            <a:normAutofit/>
          </a:bodyPr>
          <a:lstStyle/>
          <a:p>
            <a:r>
              <a:rPr lang="en-US" altLang="ja-JP" dirty="0" smtClean="0"/>
              <a:t>Outbound ⇒ inbound hypothesis</a:t>
            </a:r>
            <a:endParaRPr kumimoji="1" lang="ja-JP" altLang="en-US" dirty="0"/>
          </a:p>
        </p:txBody>
      </p:sp>
      <p:sp>
        <p:nvSpPr>
          <p:cNvPr id="3" name="コンテンツ プレースホルダ 2"/>
          <p:cNvSpPr>
            <a:spLocks noGrp="1"/>
          </p:cNvSpPr>
          <p:nvPr>
            <p:ph idx="1"/>
          </p:nvPr>
        </p:nvSpPr>
        <p:spPr>
          <a:xfrm>
            <a:off x="0" y="1412776"/>
            <a:ext cx="9144000" cy="5445224"/>
          </a:xfrm>
        </p:spPr>
        <p:txBody>
          <a:bodyPr>
            <a:normAutofit/>
          </a:bodyPr>
          <a:lstStyle/>
          <a:p>
            <a:r>
              <a:rPr lang="en-US" altLang="ja-JP" sz="3600" dirty="0" smtClean="0"/>
              <a:t>In the era of privilege class has the fun of travel, the concept "tourism" would be outbound concept</a:t>
            </a:r>
            <a:endParaRPr kumimoji="1" lang="en-US" altLang="ja-JP" sz="3600" dirty="0" smtClean="0"/>
          </a:p>
          <a:p>
            <a:r>
              <a:rPr lang="en-US" altLang="ja-JP" sz="3600" dirty="0" smtClean="0"/>
              <a:t>Through the popularization of the fun of travel, industry, the tourists were targeted to grow, inbound concept has been established (hypothesis)</a:t>
            </a:r>
            <a:endParaRPr kumimoji="1" lang="en-US" altLang="ja-JP" sz="3600" dirty="0" smtClean="0"/>
          </a:p>
          <a:p>
            <a:r>
              <a:rPr lang="en-US" altLang="ja-JP" sz="3600" dirty="0" smtClean="0"/>
              <a:t>In the case of Japan, we used lexical the "tourism" as representing the inbound.</a:t>
            </a:r>
            <a:endParaRPr kumimoji="1" lang="en-US" altLang="ja-JP" sz="36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dirty="0" smtClean="0"/>
              <a:t>“</a:t>
            </a:r>
            <a:r>
              <a:rPr lang="ja-JP" altLang="en-US" dirty="0" smtClean="0"/>
              <a:t>Ｓ</a:t>
            </a:r>
            <a:r>
              <a:rPr lang="en-US" altLang="ja-JP" dirty="0" err="1" smtClean="0"/>
              <a:t>howing</a:t>
            </a:r>
            <a:r>
              <a:rPr lang="en-US" altLang="ja-JP" dirty="0" smtClean="0"/>
              <a:t> the light of the country." </a:t>
            </a:r>
            <a:r>
              <a:rPr lang="ja-JP" altLang="en-US" dirty="0" smtClean="0"/>
              <a:t>　</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a:bodyPr>
          <a:lstStyle/>
          <a:p>
            <a:r>
              <a:rPr lang="en-US" altLang="ja-JP" dirty="0" smtClean="0"/>
              <a:t>As examples of "showing the light of the country", there is an example that says the concept of age Festival in 1895. Have appeared conscious that indicates the light of the country to foreigners here.</a:t>
            </a:r>
          </a:p>
          <a:p>
            <a:r>
              <a:rPr lang="en-US" altLang="ja-JP" dirty="0" smtClean="0"/>
              <a:t>In 1915, historical landmark scenic natural monument Preservation Society was established. Description "exert the country of light" was seen at that time.</a:t>
            </a:r>
            <a:endParaRPr kumimoji="1" lang="ja-JP"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lstStyle/>
          <a:p>
            <a:r>
              <a:rPr lang="en-US" altLang="ja-JP" dirty="0" smtClean="0"/>
              <a:t>Cross-border concept hypothesis</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a:bodyPr>
          <a:lstStyle/>
          <a:p>
            <a:r>
              <a:rPr lang="en-US" altLang="ja-JP" dirty="0" smtClean="0"/>
              <a:t>Contemporary border concept was established after the First World War.</a:t>
            </a:r>
          </a:p>
          <a:p>
            <a:r>
              <a:rPr lang="en-US" altLang="ja-JP" dirty="0" smtClean="0"/>
              <a:t>Country indicated by the I </a:t>
            </a:r>
            <a:r>
              <a:rPr lang="en-US" altLang="ja-JP" dirty="0" err="1" smtClean="0"/>
              <a:t>Ching</a:t>
            </a:r>
            <a:r>
              <a:rPr lang="en-US" altLang="ja-JP" dirty="0" smtClean="0"/>
              <a:t> is an urban concept.</a:t>
            </a:r>
          </a:p>
          <a:p>
            <a:r>
              <a:rPr lang="en-US" altLang="ja-JP" dirty="0" smtClean="0"/>
              <a:t>There is a tourist map of the local tourism association has been issued in 1938. This map has been described as "border tourist map." Although not an international, it is stuck in the "country". It has refers to the country in the Japan of the Edo era.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0"/>
            <a:ext cx="8712968" cy="1700808"/>
          </a:xfrm>
          <a:solidFill>
            <a:srgbClr val="FFFF00"/>
          </a:solidFill>
          <a:ln w="76200">
            <a:solidFill>
              <a:schemeClr val="tx1">
                <a:lumMod val="95000"/>
                <a:lumOff val="5000"/>
              </a:schemeClr>
            </a:solidFill>
          </a:ln>
        </p:spPr>
        <p:txBody>
          <a:bodyPr>
            <a:normAutofit fontScale="90000"/>
          </a:bodyPr>
          <a:lstStyle/>
          <a:p>
            <a:r>
              <a:rPr lang="en-US" altLang="ja-JP" dirty="0" smtClean="0"/>
              <a:t>In “Japan Tourist Bureau”, the lexical "sightseeing", "tourism", and the like of it used the way</a:t>
            </a:r>
            <a:endParaRPr kumimoji="1" lang="ja-JP" altLang="en-US" dirty="0"/>
          </a:p>
        </p:txBody>
      </p:sp>
      <p:sp>
        <p:nvSpPr>
          <p:cNvPr id="3" name="コンテンツ プレースホルダ 2"/>
          <p:cNvSpPr>
            <a:spLocks noGrp="1"/>
          </p:cNvSpPr>
          <p:nvPr>
            <p:ph idx="1"/>
          </p:nvPr>
        </p:nvSpPr>
        <p:spPr>
          <a:xfrm>
            <a:off x="251520" y="1844824"/>
            <a:ext cx="8640960" cy="5069160"/>
          </a:xfrm>
        </p:spPr>
        <p:txBody>
          <a:bodyPr>
            <a:normAutofit fontScale="92500" lnSpcReduction="10000"/>
          </a:bodyPr>
          <a:lstStyle/>
          <a:p>
            <a:r>
              <a:rPr lang="en-US" altLang="ja-JP" dirty="0" smtClean="0"/>
              <a:t>At the time when Board of Tourist Industry was installed, in general society, examples of the lexical "sightseeing" and lexical "tourism" were not established</a:t>
            </a:r>
          </a:p>
          <a:p>
            <a:r>
              <a:rPr lang="en-US" altLang="ja-JP" dirty="0" smtClean="0"/>
              <a:t>At the time, the Ministry of Railways and Japan Tourist Bureau officials were an expert.</a:t>
            </a:r>
          </a:p>
          <a:p>
            <a:r>
              <a:rPr lang="en-US" altLang="ja-JP" dirty="0" smtClean="0"/>
              <a:t>Even more, the general public, was considered to be not reached the stage of selectively using the sightseeing and tourism.</a:t>
            </a:r>
          </a:p>
          <a:p>
            <a:r>
              <a:rPr lang="en-US" altLang="ja-JP" dirty="0" smtClean="0"/>
              <a:t>This is currently used "tourism, sightseeing, excursions, migration" is the same in.</a:t>
            </a:r>
            <a:endParaRPr kumimoji="1" lang="ja-JP" altLang="en-US" dirty="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fontScale="90000"/>
          </a:bodyPr>
          <a:lstStyle/>
          <a:p>
            <a:r>
              <a:rPr lang="en-US" altLang="ja-JP" dirty="0" smtClean="0"/>
              <a:t>"Itinerary and cost estimates", </a:t>
            </a:r>
            <a:br>
              <a:rPr lang="en-US" altLang="ja-JP" dirty="0" smtClean="0"/>
            </a:br>
            <a:r>
              <a:rPr lang="en-US" altLang="ja-JP" dirty="0" smtClean="0"/>
              <a:t>"tourist guide Monographs"</a:t>
            </a:r>
            <a:endParaRPr kumimoji="1" lang="ja-JP" altLang="en-US" dirty="0"/>
          </a:p>
        </p:txBody>
      </p:sp>
      <p:sp>
        <p:nvSpPr>
          <p:cNvPr id="3" name="コンテンツ プレースホルダ 2"/>
          <p:cNvSpPr>
            <a:spLocks noGrp="1"/>
          </p:cNvSpPr>
          <p:nvPr>
            <p:ph idx="1"/>
          </p:nvPr>
        </p:nvSpPr>
        <p:spPr>
          <a:xfrm>
            <a:off x="179512" y="2060848"/>
            <a:ext cx="8964488" cy="3888432"/>
          </a:xfrm>
        </p:spPr>
        <p:txBody>
          <a:bodyPr>
            <a:normAutofit/>
          </a:bodyPr>
          <a:lstStyle/>
          <a:p>
            <a:r>
              <a:rPr lang="en-US" altLang="ja-JP" dirty="0" smtClean="0"/>
              <a:t>“Itinerary and cost estimates” and “tourist guide Monographs” are the first official tourist guide in Japan.</a:t>
            </a:r>
            <a:endParaRPr lang="ja-JP" altLang="ja-JP" dirty="0"/>
          </a:p>
          <a:p>
            <a:r>
              <a:rPr lang="en-US" altLang="ja-JP" dirty="0" smtClean="0"/>
              <a:t>Overall, the excursion was being used, migration, round, had also been used tourism.</a:t>
            </a:r>
            <a:r>
              <a:rPr lang="ja-JP" altLang="en-US" dirty="0" smtClean="0"/>
              <a:t> </a:t>
            </a:r>
            <a:r>
              <a:rPr lang="en-US" altLang="ja-JP" dirty="0" smtClean="0"/>
              <a:t>There is no uniformity in the use of the term.</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en-US" altLang="ja-JP" dirty="0" smtClean="0"/>
              <a:t>Wikipedia</a:t>
            </a:r>
            <a:r>
              <a:rPr lang="ja-JP" altLang="en-US" dirty="0" smtClean="0"/>
              <a:t>「</a:t>
            </a:r>
            <a:r>
              <a:rPr lang="en-US" altLang="ja-JP" dirty="0" smtClean="0"/>
              <a:t>tourism</a:t>
            </a:r>
            <a:r>
              <a:rPr lang="ja-JP" altLang="en-US" dirty="0" smtClean="0"/>
              <a:t>」</a:t>
            </a:r>
            <a:endParaRPr kumimoji="1" lang="ja-JP" altLang="en-US" dirty="0"/>
          </a:p>
        </p:txBody>
      </p:sp>
      <p:sp>
        <p:nvSpPr>
          <p:cNvPr id="3" name="コンテンツ プレースホルダ 2"/>
          <p:cNvSpPr>
            <a:spLocks noGrp="1"/>
          </p:cNvSpPr>
          <p:nvPr>
            <p:ph idx="1"/>
          </p:nvPr>
        </p:nvSpPr>
        <p:spPr>
          <a:xfrm>
            <a:off x="323528" y="1600200"/>
            <a:ext cx="8496944" cy="5069160"/>
          </a:xfrm>
        </p:spPr>
        <p:txBody>
          <a:bodyPr>
            <a:normAutofit/>
          </a:bodyPr>
          <a:lstStyle/>
          <a:p>
            <a:r>
              <a:rPr lang="ja-JP" altLang="ja-JP" dirty="0" smtClean="0"/>
              <a:t>「</a:t>
            </a:r>
            <a:r>
              <a:rPr lang="en-US" altLang="ja-JP" dirty="0" smtClean="0"/>
              <a:t>Tourism is </a:t>
            </a:r>
            <a:r>
              <a:rPr lang="en-US" altLang="ja-JP" b="1" dirty="0" smtClean="0"/>
              <a:t>commonly</a:t>
            </a:r>
            <a:r>
              <a:rPr lang="en-US" altLang="ja-JP" dirty="0" smtClean="0"/>
              <a:t> associated with international travel, but may also refer to travel to another place within the same country.</a:t>
            </a:r>
            <a:r>
              <a:rPr lang="ja-JP" altLang="ja-JP" dirty="0" smtClean="0"/>
              <a:t>」</a:t>
            </a:r>
            <a:endParaRPr lang="ja-JP" altLang="ja-JP" dirty="0" smtClean="0">
              <a:solidFill>
                <a:srgbClr val="FF0000"/>
              </a:solidFill>
            </a:endParaRPr>
          </a:p>
          <a:p>
            <a:r>
              <a:rPr lang="en-US" altLang="ja-JP" dirty="0" smtClean="0"/>
              <a:t>In 1936, the </a:t>
            </a:r>
            <a:r>
              <a:rPr lang="en-US" altLang="ja-JP" u="sng" dirty="0" smtClean="0">
                <a:hlinkClick r:id="rId3" tooltip="League of Nations"/>
              </a:rPr>
              <a:t>League of Nations</a:t>
            </a:r>
            <a:r>
              <a:rPr lang="en-US" altLang="ja-JP" dirty="0" smtClean="0"/>
              <a:t> defined a </a:t>
            </a:r>
            <a:r>
              <a:rPr lang="en-US" altLang="ja-JP" i="1" dirty="0" smtClean="0"/>
              <a:t>foreign tourist</a:t>
            </a:r>
            <a:r>
              <a:rPr lang="en-US" altLang="ja-JP" dirty="0" smtClean="0"/>
              <a:t> as “someone traveling abroad for at least </a:t>
            </a:r>
            <a:r>
              <a:rPr lang="en-US" altLang="ja-JP" b="1" dirty="0" smtClean="0"/>
              <a:t>twenty-four hours</a:t>
            </a:r>
            <a:r>
              <a:rPr lang="en-US" altLang="ja-JP" dirty="0" smtClean="0"/>
              <a:t>“. Its successor, the </a:t>
            </a:r>
            <a:r>
              <a:rPr lang="en-US" altLang="ja-JP" u="sng" dirty="0" smtClean="0">
                <a:hlinkClick r:id="rId4" tooltip="United Nations"/>
              </a:rPr>
              <a:t>United Nations</a:t>
            </a:r>
            <a:r>
              <a:rPr lang="en-US" altLang="ja-JP" dirty="0" smtClean="0"/>
              <a:t>, amended this definition in 1945, by including a maximum stay of six months.</a:t>
            </a:r>
            <a:r>
              <a:rPr lang="en-US" altLang="ja-JP" u="sng" baseline="30000" dirty="0" smtClean="0">
                <a:hlinkClick r:id="rId5"/>
              </a:rPr>
              <a:t>[9]</a:t>
            </a:r>
            <a:endParaRPr lang="ja-JP"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12968" cy="1210146"/>
          </a:xfrm>
          <a:solidFill>
            <a:srgbClr val="FFFF00"/>
          </a:solidFill>
          <a:ln w="76200">
            <a:solidFill>
              <a:schemeClr val="tx1">
                <a:lumMod val="95000"/>
                <a:lumOff val="5000"/>
              </a:schemeClr>
            </a:solidFill>
          </a:ln>
        </p:spPr>
        <p:txBody>
          <a:bodyPr>
            <a:normAutofit fontScale="90000"/>
          </a:bodyPr>
          <a:lstStyle/>
          <a:p>
            <a:r>
              <a:rPr lang="en-US" altLang="ja-JP" sz="2700" dirty="0" smtClean="0"/>
              <a:t>Comparison of the frequency of use between </a:t>
            </a:r>
            <a:r>
              <a:rPr lang="ja-JP" altLang="en-US" sz="2700" dirty="0" smtClean="0"/>
              <a:t>「</a:t>
            </a:r>
            <a:r>
              <a:rPr lang="en-US" altLang="ja-JP" sz="2700" dirty="0" smtClean="0"/>
              <a:t>sightseeing(</a:t>
            </a:r>
            <a:r>
              <a:rPr lang="ja-JP" altLang="en-US" sz="2700" dirty="0" smtClean="0"/>
              <a:t>遊覧</a:t>
            </a:r>
            <a:r>
              <a:rPr lang="en-US" altLang="ja-JP" sz="2700" dirty="0" smtClean="0"/>
              <a:t>)</a:t>
            </a:r>
            <a:r>
              <a:rPr lang="ja-JP" altLang="en-US" sz="2700" dirty="0" smtClean="0"/>
              <a:t>」 </a:t>
            </a:r>
            <a:r>
              <a:rPr lang="en-US" altLang="ja-JP" sz="2700" dirty="0" smtClean="0"/>
              <a:t>and</a:t>
            </a:r>
            <a:r>
              <a:rPr lang="ja-JP" altLang="en-US" sz="2700" dirty="0" smtClean="0"/>
              <a:t>「</a:t>
            </a:r>
            <a:r>
              <a:rPr lang="en-US" altLang="ja-JP" sz="2700" dirty="0" smtClean="0"/>
              <a:t>tourism(</a:t>
            </a:r>
            <a:r>
              <a:rPr lang="ja-JP" altLang="en-US" sz="2700" dirty="0" smtClean="0"/>
              <a:t>観光</a:t>
            </a:r>
            <a:r>
              <a:rPr lang="en-US" altLang="ja-JP" sz="2700" dirty="0" smtClean="0"/>
              <a:t>)</a:t>
            </a:r>
            <a:r>
              <a:rPr lang="ja-JP" altLang="en-US" sz="2700" dirty="0" smtClean="0"/>
              <a:t>」 </a:t>
            </a:r>
            <a:r>
              <a:rPr lang="en-US" altLang="ja-JP" sz="2700" dirty="0" smtClean="0"/>
              <a:t>through  </a:t>
            </a:r>
            <a:r>
              <a:rPr lang="en-US" altLang="ja-JP" sz="2700" dirty="0" err="1" smtClean="0"/>
              <a:t>Asahisimbun</a:t>
            </a:r>
            <a:r>
              <a:rPr lang="en-US" altLang="ja-JP" sz="2700" dirty="0" smtClean="0"/>
              <a:t> articles database</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8229600" cy="4709117"/>
        </p:xfrm>
        <a:graphic>
          <a:graphicData uri="http://schemas.openxmlformats.org/drawingml/2006/table">
            <a:tbl>
              <a:tblPr firstRow="1" bandRow="1">
                <a:tableStyleId>{5C22544A-7EE6-4342-B048-85BDC9FD1C3A}</a:tableStyleId>
              </a:tblPr>
              <a:tblGrid>
                <a:gridCol w="3682752"/>
                <a:gridCol w="2376264"/>
                <a:gridCol w="2170584"/>
              </a:tblGrid>
              <a:tr h="672731">
                <a:tc>
                  <a:txBody>
                    <a:bodyPr/>
                    <a:lstStyle/>
                    <a:p>
                      <a:pPr algn="ctr"/>
                      <a:r>
                        <a:rPr kumimoji="1" lang="en-US" altLang="ja-JP" sz="3600" dirty="0" smtClean="0"/>
                        <a:t>period</a:t>
                      </a:r>
                      <a:endParaRPr kumimoji="1" lang="ja-JP" altLang="en-US" sz="3600" dirty="0"/>
                    </a:p>
                  </a:txBody>
                  <a:tcPr/>
                </a:tc>
                <a:tc>
                  <a:txBody>
                    <a:bodyPr/>
                    <a:lstStyle/>
                    <a:p>
                      <a:pPr algn="ctr"/>
                      <a:r>
                        <a:rPr kumimoji="1" lang="en-US" altLang="ja-JP" sz="3600" dirty="0" smtClean="0"/>
                        <a:t>sightseeing</a:t>
                      </a:r>
                      <a:endParaRPr kumimoji="1" lang="ja-JP" altLang="en-US" sz="3600" dirty="0"/>
                    </a:p>
                  </a:txBody>
                  <a:tcPr/>
                </a:tc>
                <a:tc>
                  <a:txBody>
                    <a:bodyPr/>
                    <a:lstStyle/>
                    <a:p>
                      <a:pPr algn="ctr"/>
                      <a:r>
                        <a:rPr kumimoji="1" lang="en-US" altLang="ja-JP" sz="3600" dirty="0" smtClean="0"/>
                        <a:t>tourism</a:t>
                      </a:r>
                      <a:endParaRPr kumimoji="1" lang="ja-JP" altLang="en-US" sz="3600" dirty="0"/>
                    </a:p>
                  </a:txBody>
                  <a:tcPr/>
                </a:tc>
              </a:tr>
              <a:tr h="672731">
                <a:tc>
                  <a:txBody>
                    <a:bodyPr/>
                    <a:lstStyle/>
                    <a:p>
                      <a:pPr algn="ctr"/>
                      <a:r>
                        <a:rPr kumimoji="1" lang="ja-JP" altLang="en-US" sz="3600" dirty="0" smtClean="0"/>
                        <a:t>１８７９～１９００</a:t>
                      </a:r>
                      <a:endParaRPr kumimoji="1" lang="ja-JP" altLang="en-US" sz="3600" dirty="0"/>
                    </a:p>
                  </a:txBody>
                  <a:tcPr/>
                </a:tc>
                <a:tc>
                  <a:txBody>
                    <a:bodyPr/>
                    <a:lstStyle/>
                    <a:p>
                      <a:pPr algn="ctr"/>
                      <a:r>
                        <a:rPr kumimoji="1" lang="ja-JP" altLang="en-US" sz="3600" dirty="0" smtClean="0"/>
                        <a:t>２３５</a:t>
                      </a:r>
                      <a:endParaRPr kumimoji="1" lang="ja-JP" altLang="en-US" sz="3600" dirty="0"/>
                    </a:p>
                  </a:txBody>
                  <a:tcPr/>
                </a:tc>
                <a:tc>
                  <a:txBody>
                    <a:bodyPr/>
                    <a:lstStyle/>
                    <a:p>
                      <a:pPr algn="ctr"/>
                      <a:r>
                        <a:rPr kumimoji="1" lang="ja-JP" altLang="en-US" sz="3600" dirty="0" smtClean="0"/>
                        <a:t>４８</a:t>
                      </a:r>
                      <a:endParaRPr kumimoji="1" lang="ja-JP" altLang="en-US" sz="3600" dirty="0"/>
                    </a:p>
                  </a:txBody>
                  <a:tcPr/>
                </a:tc>
              </a:tr>
              <a:tr h="672731">
                <a:tc>
                  <a:txBody>
                    <a:bodyPr/>
                    <a:lstStyle/>
                    <a:p>
                      <a:pPr algn="ctr"/>
                      <a:r>
                        <a:rPr kumimoji="1" lang="ja-JP" altLang="en-US" sz="3600" dirty="0" smtClean="0"/>
                        <a:t>１９０１～１９１０</a:t>
                      </a:r>
                      <a:endParaRPr kumimoji="1" lang="ja-JP" altLang="en-US" sz="3600" dirty="0"/>
                    </a:p>
                  </a:txBody>
                  <a:tcPr/>
                </a:tc>
                <a:tc>
                  <a:txBody>
                    <a:bodyPr/>
                    <a:lstStyle/>
                    <a:p>
                      <a:pPr algn="ctr"/>
                      <a:r>
                        <a:rPr kumimoji="1" lang="ja-JP" altLang="en-US" sz="3600" dirty="0" smtClean="0"/>
                        <a:t>３４２</a:t>
                      </a:r>
                      <a:endParaRPr kumimoji="1" lang="ja-JP" altLang="en-US" sz="3600" dirty="0"/>
                    </a:p>
                  </a:txBody>
                  <a:tcPr/>
                </a:tc>
                <a:tc>
                  <a:txBody>
                    <a:bodyPr/>
                    <a:lstStyle/>
                    <a:p>
                      <a:pPr algn="ctr"/>
                      <a:r>
                        <a:rPr kumimoji="1" lang="ja-JP" altLang="en-US" sz="3600" dirty="0" smtClean="0"/>
                        <a:t>６４４</a:t>
                      </a:r>
                      <a:endParaRPr kumimoji="1" lang="ja-JP" altLang="en-US" sz="3600" dirty="0"/>
                    </a:p>
                  </a:txBody>
                  <a:tcPr/>
                </a:tc>
              </a:tr>
              <a:tr h="672731">
                <a:tc>
                  <a:txBody>
                    <a:bodyPr/>
                    <a:lstStyle/>
                    <a:p>
                      <a:pPr algn="ctr"/>
                      <a:r>
                        <a:rPr kumimoji="1" lang="ja-JP" altLang="en-US" sz="3600" dirty="0" smtClean="0"/>
                        <a:t>１９１１～１９２０</a:t>
                      </a:r>
                      <a:endParaRPr kumimoji="1" lang="ja-JP" altLang="en-US" sz="3600" dirty="0"/>
                    </a:p>
                  </a:txBody>
                  <a:tcPr/>
                </a:tc>
                <a:tc>
                  <a:txBody>
                    <a:bodyPr/>
                    <a:lstStyle/>
                    <a:p>
                      <a:pPr algn="ctr"/>
                      <a:r>
                        <a:rPr kumimoji="1" lang="ja-JP" altLang="en-US" sz="3600" dirty="0" smtClean="0"/>
                        <a:t>２１１</a:t>
                      </a:r>
                      <a:endParaRPr kumimoji="1" lang="ja-JP" altLang="en-US" sz="3600" dirty="0"/>
                    </a:p>
                  </a:txBody>
                  <a:tcPr/>
                </a:tc>
                <a:tc>
                  <a:txBody>
                    <a:bodyPr/>
                    <a:lstStyle/>
                    <a:p>
                      <a:pPr algn="ctr"/>
                      <a:r>
                        <a:rPr kumimoji="1" lang="ja-JP" altLang="en-US" sz="3600" dirty="0" smtClean="0"/>
                        <a:t>６８０</a:t>
                      </a:r>
                      <a:endParaRPr kumimoji="1" lang="ja-JP" altLang="en-US" sz="3600" dirty="0"/>
                    </a:p>
                  </a:txBody>
                  <a:tcPr/>
                </a:tc>
              </a:tr>
              <a:tr h="672731">
                <a:tc>
                  <a:txBody>
                    <a:bodyPr/>
                    <a:lstStyle/>
                    <a:p>
                      <a:pPr algn="ctr"/>
                      <a:r>
                        <a:rPr kumimoji="1" lang="ja-JP" altLang="en-US" sz="3600" dirty="0" smtClean="0"/>
                        <a:t>１９２１～１９３０</a:t>
                      </a:r>
                      <a:endParaRPr kumimoji="1" lang="ja-JP" altLang="en-US" sz="3600" dirty="0"/>
                    </a:p>
                  </a:txBody>
                  <a:tcPr/>
                </a:tc>
                <a:tc>
                  <a:txBody>
                    <a:bodyPr/>
                    <a:lstStyle/>
                    <a:p>
                      <a:pPr algn="ctr"/>
                      <a:r>
                        <a:rPr kumimoji="1" lang="ja-JP" altLang="en-US" sz="3600" dirty="0" smtClean="0"/>
                        <a:t>１５３</a:t>
                      </a:r>
                      <a:endParaRPr kumimoji="1" lang="ja-JP" altLang="en-US" sz="3600" dirty="0"/>
                    </a:p>
                  </a:txBody>
                  <a:tcPr/>
                </a:tc>
                <a:tc>
                  <a:txBody>
                    <a:bodyPr/>
                    <a:lstStyle/>
                    <a:p>
                      <a:pPr algn="ctr"/>
                      <a:r>
                        <a:rPr kumimoji="1" lang="ja-JP" altLang="en-US" sz="3600" dirty="0" smtClean="0"/>
                        <a:t>３２３</a:t>
                      </a:r>
                      <a:endParaRPr kumimoji="1" lang="ja-JP" altLang="en-US" sz="3600" dirty="0"/>
                    </a:p>
                  </a:txBody>
                  <a:tcPr/>
                </a:tc>
              </a:tr>
              <a:tr h="672731">
                <a:tc>
                  <a:txBody>
                    <a:bodyPr/>
                    <a:lstStyle/>
                    <a:p>
                      <a:pPr algn="ctr"/>
                      <a:r>
                        <a:rPr kumimoji="1" lang="ja-JP" altLang="en-US" sz="3600" dirty="0" smtClean="0"/>
                        <a:t>１９３１～１９４５</a:t>
                      </a:r>
                      <a:endParaRPr kumimoji="1" lang="ja-JP" altLang="en-US" sz="3600" dirty="0"/>
                    </a:p>
                  </a:txBody>
                  <a:tcPr/>
                </a:tc>
                <a:tc>
                  <a:txBody>
                    <a:bodyPr/>
                    <a:lstStyle/>
                    <a:p>
                      <a:pPr algn="ctr"/>
                      <a:r>
                        <a:rPr kumimoji="1" lang="ja-JP" altLang="en-US" sz="3600" dirty="0" smtClean="0"/>
                        <a:t>２００</a:t>
                      </a:r>
                      <a:endParaRPr kumimoji="1" lang="ja-JP" altLang="en-US" sz="3600" dirty="0"/>
                    </a:p>
                  </a:txBody>
                  <a:tcPr/>
                </a:tc>
                <a:tc>
                  <a:txBody>
                    <a:bodyPr/>
                    <a:lstStyle/>
                    <a:p>
                      <a:pPr algn="ctr"/>
                      <a:r>
                        <a:rPr kumimoji="1" lang="ja-JP" altLang="en-US" sz="3600" dirty="0" smtClean="0"/>
                        <a:t>１０３９</a:t>
                      </a:r>
                      <a:endParaRPr kumimoji="1" lang="ja-JP" altLang="en-US" sz="3600" dirty="0"/>
                    </a:p>
                  </a:txBody>
                  <a:tcPr/>
                </a:tc>
              </a:tr>
              <a:tr h="672731">
                <a:tc>
                  <a:txBody>
                    <a:bodyPr/>
                    <a:lstStyle/>
                    <a:p>
                      <a:pPr algn="ctr"/>
                      <a:r>
                        <a:rPr kumimoji="1" lang="ja-JP" altLang="en-US" sz="3600" dirty="0" smtClean="0"/>
                        <a:t>１９４６～１９８９</a:t>
                      </a:r>
                      <a:endParaRPr kumimoji="1" lang="ja-JP" altLang="en-US" sz="3600" dirty="0"/>
                    </a:p>
                  </a:txBody>
                  <a:tcPr/>
                </a:tc>
                <a:tc>
                  <a:txBody>
                    <a:bodyPr/>
                    <a:lstStyle/>
                    <a:p>
                      <a:pPr algn="ctr"/>
                      <a:r>
                        <a:rPr kumimoji="1" lang="ja-JP" altLang="en-US" sz="3600" dirty="0" smtClean="0"/>
                        <a:t>２５８</a:t>
                      </a:r>
                      <a:endParaRPr kumimoji="1" lang="ja-JP" altLang="en-US" sz="3600" dirty="0"/>
                    </a:p>
                  </a:txBody>
                  <a:tcPr/>
                </a:tc>
                <a:tc>
                  <a:txBody>
                    <a:bodyPr/>
                    <a:lstStyle/>
                    <a:p>
                      <a:pPr algn="ctr"/>
                      <a:r>
                        <a:rPr kumimoji="1" lang="ja-JP" altLang="en-US" sz="3600" dirty="0" smtClean="0"/>
                        <a:t>５４９２</a:t>
                      </a:r>
                      <a:endParaRPr kumimoji="1" lang="ja-JP" altLang="en-US" sz="36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4896544" cy="1584176"/>
          </a:xfrm>
          <a:solidFill>
            <a:srgbClr val="FFFF00"/>
          </a:solidFill>
          <a:ln w="76200">
            <a:solidFill>
              <a:schemeClr val="tx1">
                <a:lumMod val="95000"/>
                <a:lumOff val="5000"/>
              </a:schemeClr>
            </a:solidFill>
          </a:ln>
        </p:spPr>
        <p:txBody>
          <a:bodyPr>
            <a:normAutofit/>
          </a:bodyPr>
          <a:lstStyle/>
          <a:p>
            <a:r>
              <a:rPr kumimoji="1" lang="en-US" altLang="ja-JP" sz="3600" dirty="0" smtClean="0"/>
              <a:t>First example </a:t>
            </a:r>
            <a:r>
              <a:rPr lang="en-US" altLang="ja-JP" sz="3600" dirty="0" smtClean="0"/>
              <a:t>in addition to</a:t>
            </a:r>
            <a:r>
              <a:rPr kumimoji="1" lang="en-US" altLang="ja-JP" sz="3600" dirty="0" smtClean="0"/>
              <a:t> p</a:t>
            </a:r>
            <a:r>
              <a:rPr lang="en-US" altLang="ja-JP" sz="3600" dirty="0" smtClean="0"/>
              <a:t>roper noun</a:t>
            </a:r>
            <a:endParaRPr kumimoji="1" lang="ja-JP" altLang="en-US" sz="3600" dirty="0"/>
          </a:p>
        </p:txBody>
      </p:sp>
      <p:sp>
        <p:nvSpPr>
          <p:cNvPr id="3" name="コンテンツ プレースホルダ 2"/>
          <p:cNvSpPr>
            <a:spLocks noGrp="1"/>
          </p:cNvSpPr>
          <p:nvPr>
            <p:ph idx="1"/>
          </p:nvPr>
        </p:nvSpPr>
        <p:spPr>
          <a:xfrm>
            <a:off x="-36512" y="2204864"/>
            <a:ext cx="5256584" cy="4653136"/>
          </a:xfrm>
        </p:spPr>
        <p:txBody>
          <a:bodyPr>
            <a:noAutofit/>
          </a:bodyPr>
          <a:lstStyle/>
          <a:p>
            <a:r>
              <a:rPr lang="en-US" altLang="ja-JP" sz="4000" dirty="0" smtClean="0"/>
              <a:t>15</a:t>
            </a:r>
            <a:r>
              <a:rPr lang="en-US" altLang="ja-JP" sz="4000" baseline="30000" dirty="0" smtClean="0"/>
              <a:t>th</a:t>
            </a:r>
            <a:r>
              <a:rPr lang="en-US" altLang="ja-JP" sz="4000" dirty="0" smtClean="0"/>
              <a:t> autumn 1895</a:t>
            </a:r>
            <a:endParaRPr lang="en-US" altLang="ja-JP" sz="5400" dirty="0" smtClean="0"/>
          </a:p>
          <a:p>
            <a:pPr>
              <a:buNone/>
            </a:pPr>
            <a:r>
              <a:rPr kumimoji="1" lang="ja-JP" altLang="en-US" sz="5400" dirty="0" smtClean="0"/>
              <a:t>　</a:t>
            </a:r>
            <a:r>
              <a:rPr kumimoji="1" lang="ja-JP" altLang="en-US" sz="4400" dirty="0" smtClean="0"/>
              <a:t>「</a:t>
            </a:r>
            <a:r>
              <a:rPr kumimoji="1" lang="en-US" altLang="ja-JP" sz="4400" dirty="0" smtClean="0"/>
              <a:t>WATCH THE LIGHT WITH PARKING  A HORSE</a:t>
            </a:r>
          </a:p>
          <a:p>
            <a:pPr>
              <a:buNone/>
            </a:pPr>
            <a:r>
              <a:rPr kumimoji="1" lang="en-US" altLang="ja-JP" sz="4400" dirty="0" smtClean="0"/>
              <a:t>(</a:t>
            </a:r>
            <a:r>
              <a:rPr kumimoji="1" lang="ja-JP" altLang="en-US" sz="4400" dirty="0" smtClean="0">
                <a:solidFill>
                  <a:srgbClr val="FF0000"/>
                </a:solidFill>
              </a:rPr>
              <a:t>駐</a:t>
            </a:r>
            <a:r>
              <a:rPr lang="ja-JP" altLang="en-US" sz="4400" dirty="0" smtClean="0">
                <a:solidFill>
                  <a:srgbClr val="FF0000"/>
                </a:solidFill>
              </a:rPr>
              <a:t>馬</a:t>
            </a:r>
            <a:r>
              <a:rPr kumimoji="1" lang="ja-JP" altLang="en-US" sz="4400" dirty="0" smtClean="0">
                <a:solidFill>
                  <a:srgbClr val="FF0000"/>
                </a:solidFill>
              </a:rPr>
              <a:t>観光</a:t>
            </a:r>
            <a:r>
              <a:rPr kumimoji="1" lang="en-US" altLang="ja-JP" sz="4400" dirty="0" smtClean="0">
                <a:solidFill>
                  <a:srgbClr val="FF0000"/>
                </a:solidFill>
              </a:rPr>
              <a:t>)</a:t>
            </a:r>
            <a:r>
              <a:rPr kumimoji="1" lang="ja-JP" altLang="en-US" sz="4400" dirty="0" smtClean="0">
                <a:solidFill>
                  <a:schemeClr val="tx1">
                    <a:lumMod val="95000"/>
                    <a:lumOff val="5000"/>
                  </a:schemeClr>
                </a:solidFill>
              </a:rPr>
              <a:t>」</a:t>
            </a:r>
            <a:r>
              <a:rPr kumimoji="1" lang="ja-JP" altLang="en-US" sz="4400" dirty="0" smtClean="0"/>
              <a:t>　</a:t>
            </a:r>
            <a:endParaRPr kumimoji="1" lang="ja-JP" altLang="en-US" sz="4400" dirty="0"/>
          </a:p>
        </p:txBody>
      </p:sp>
      <p:pic>
        <p:nvPicPr>
          <p:cNvPr id="8194" name="Picture 2"/>
          <p:cNvPicPr>
            <a:picLocks noChangeAspect="1" noChangeArrowheads="1"/>
          </p:cNvPicPr>
          <p:nvPr/>
        </p:nvPicPr>
        <p:blipFill>
          <a:blip r:embed="rId3" cstate="print"/>
          <a:srcRect/>
          <a:stretch>
            <a:fillRect/>
          </a:stretch>
        </p:blipFill>
        <p:spPr bwMode="auto">
          <a:xfrm>
            <a:off x="5796136" y="260648"/>
            <a:ext cx="3168352" cy="64589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44624"/>
            <a:ext cx="8892480" cy="1224136"/>
          </a:xfrm>
          <a:ln>
            <a:solidFill>
              <a:schemeClr val="tx1">
                <a:lumMod val="95000"/>
                <a:lumOff val="5000"/>
              </a:schemeClr>
            </a:solidFill>
          </a:ln>
        </p:spPr>
        <p:txBody>
          <a:bodyPr>
            <a:normAutofit fontScale="90000"/>
          </a:bodyPr>
          <a:lstStyle/>
          <a:p>
            <a:r>
              <a:rPr lang="ja-JP" altLang="ja-JP" b="1" dirty="0"/>
              <a:t>　</a:t>
            </a:r>
            <a:r>
              <a:rPr lang="en-US" altLang="ja-JP" b="1" dirty="0" smtClean="0"/>
              <a:t> Example of "tourism" in the Yomiuri </a:t>
            </a:r>
            <a:r>
              <a:rPr lang="en-US" altLang="ja-JP" b="1" dirty="0" err="1" smtClean="0"/>
              <a:t>Shimbun</a:t>
            </a:r>
            <a:r>
              <a:rPr lang="en-US" altLang="ja-JP" b="1" dirty="0" smtClean="0"/>
              <a:t> article search</a:t>
            </a:r>
            <a:endParaRPr kumimoji="1" lang="ja-JP" altLang="en-US" sz="4000" dirty="0"/>
          </a:p>
        </p:txBody>
      </p:sp>
      <p:sp>
        <p:nvSpPr>
          <p:cNvPr id="3" name="コンテンツ プレースホルダ 2"/>
          <p:cNvSpPr>
            <a:spLocks noGrp="1"/>
          </p:cNvSpPr>
          <p:nvPr>
            <p:ph idx="1"/>
          </p:nvPr>
        </p:nvSpPr>
        <p:spPr>
          <a:xfrm>
            <a:off x="539552" y="1340768"/>
            <a:ext cx="8136904" cy="5517232"/>
          </a:xfrm>
        </p:spPr>
        <p:txBody>
          <a:bodyPr>
            <a:normAutofit/>
          </a:bodyPr>
          <a:lstStyle/>
          <a:p>
            <a:r>
              <a:rPr lang="en-US" altLang="ja-JP" sz="3600" dirty="0" smtClean="0"/>
              <a:t>At first it was only examples of specific business card in advertising ("tourism small magazine," "tourist light").</a:t>
            </a:r>
          </a:p>
          <a:p>
            <a:r>
              <a:rPr lang="en-US" altLang="ja-JP" sz="3600" dirty="0" smtClean="0"/>
              <a:t>For the first time common noun of examples appeared in morning edition August 18, 1897.</a:t>
            </a:r>
          </a:p>
          <a:p>
            <a:r>
              <a:rPr lang="en-US" altLang="ja-JP" sz="3600" dirty="0" smtClean="0"/>
              <a:t>Its contents, was that Taiwan's indigenous peoples have moved to Tokyo for the inland tourism of Japan.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ln>
            <a:solidFill>
              <a:schemeClr val="tx1">
                <a:lumMod val="95000"/>
                <a:lumOff val="5000"/>
              </a:schemeClr>
            </a:solidFill>
          </a:ln>
        </p:spPr>
        <p:txBody>
          <a:bodyPr>
            <a:normAutofit fontScale="90000"/>
          </a:bodyPr>
          <a:lstStyle/>
          <a:p>
            <a:r>
              <a:rPr lang="en-US" altLang="ja-JP" sz="2800" dirty="0" smtClean="0"/>
              <a:t>First</a:t>
            </a:r>
            <a:r>
              <a:rPr lang="ja-JP" altLang="en-US" sz="2800" dirty="0" smtClean="0"/>
              <a:t>　</a:t>
            </a:r>
            <a:r>
              <a:rPr lang="en-US" altLang="ja-JP" sz="2800" dirty="0" smtClean="0"/>
              <a:t>example to be used for the domestic movement of Japanese by the Asahi </a:t>
            </a:r>
            <a:r>
              <a:rPr lang="en-US" altLang="ja-JP" sz="2800" dirty="0" err="1" smtClean="0"/>
              <a:t>Shimbun</a:t>
            </a:r>
            <a:r>
              <a:rPr lang="en-US" altLang="ja-JP" sz="2800" dirty="0" smtClean="0"/>
              <a:t> and Yomiuri </a:t>
            </a:r>
            <a:r>
              <a:rPr lang="en-US" altLang="ja-JP" sz="2800" dirty="0" err="1" smtClean="0"/>
              <a:t>Shimbun</a:t>
            </a:r>
            <a:endParaRPr kumimoji="1" lang="ja-JP" altLang="en-US" sz="2800"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en-US" altLang="ja-JP" dirty="0" smtClean="0"/>
              <a:t>Among examples of the lexical "tourism" there are many things beyond the border, I try to overview the example to be used for domestic movement of Japanese.</a:t>
            </a:r>
          </a:p>
          <a:p>
            <a:r>
              <a:rPr lang="en-US" altLang="ja-JP" dirty="0" smtClean="0"/>
              <a:t>The first article is a morning newspaper May 19, 1909.</a:t>
            </a:r>
          </a:p>
          <a:p>
            <a:r>
              <a:rPr lang="en-US" altLang="ja-JP" dirty="0" smtClean="0"/>
              <a:t>It was an article about the Hokkaido tourist group of Yamagata Prefecture people by Yamagata Prefecture Daily sponsored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748464" cy="1143000"/>
          </a:xfrm>
          <a:ln w="28575">
            <a:solidFill>
              <a:schemeClr val="tx1">
                <a:lumMod val="95000"/>
                <a:lumOff val="5000"/>
              </a:schemeClr>
            </a:solidFill>
          </a:ln>
        </p:spPr>
        <p:txBody>
          <a:bodyPr>
            <a:normAutofit fontScale="90000"/>
          </a:bodyPr>
          <a:lstStyle/>
          <a:p>
            <a:r>
              <a:rPr lang="en-US" altLang="ja-JP" sz="2700" dirty="0" smtClean="0"/>
              <a:t>Through</a:t>
            </a:r>
            <a:r>
              <a:rPr lang="ja-JP" altLang="en-US" sz="2700" dirty="0" smtClean="0"/>
              <a:t>　</a:t>
            </a:r>
            <a:r>
              <a:rPr lang="en-US" altLang="ja-JP" sz="2700" dirty="0" smtClean="0"/>
              <a:t>the University of Glasgow Historical Thesaurus of English,</a:t>
            </a:r>
            <a:br>
              <a:rPr lang="en-US" altLang="ja-JP" sz="2700" dirty="0" smtClean="0"/>
            </a:br>
            <a:r>
              <a:rPr lang="en-US" altLang="ja-JP" sz="2700" dirty="0" smtClean="0"/>
              <a:t>result of search </a:t>
            </a:r>
            <a:r>
              <a:rPr lang="en-US" altLang="ja-JP" sz="2700" u="sng" dirty="0" smtClean="0">
                <a:hlinkClick r:id="rId3"/>
              </a:rPr>
              <a:t>Aspects of travel</a:t>
            </a:r>
            <a:r>
              <a:rPr lang="en-US" altLang="ja-JP" sz="2700" dirty="0" smtClean="0"/>
              <a:t> :: </a:t>
            </a:r>
            <a:r>
              <a:rPr lang="en-US" altLang="ja-JP" sz="2700" u="sng" dirty="0" err="1" smtClean="0">
                <a:hlinkClick r:id="rId4"/>
              </a:rPr>
              <a:t>Traveller</a:t>
            </a:r>
            <a:r>
              <a:rPr lang="en-US" altLang="ja-JP" sz="2700" dirty="0" smtClean="0"/>
              <a:t> :: </a:t>
            </a:r>
            <a:r>
              <a:rPr lang="en-US" altLang="ja-JP" sz="2700" u="sng" dirty="0" smtClean="0">
                <a:hlinkClick r:id="rId5"/>
              </a:rPr>
              <a:t>tourist</a:t>
            </a:r>
            <a:r>
              <a:rPr lang="en-US" altLang="ja-JP" sz="2700" dirty="0" smtClean="0"/>
              <a:t/>
            </a:r>
            <a:br>
              <a:rPr lang="en-US" altLang="ja-JP" sz="2700" dirty="0" smtClean="0"/>
            </a:br>
            <a:r>
              <a:rPr lang="ja-JP" altLang="ja-JP" sz="2800" dirty="0" smtClean="0"/>
              <a:t> （</a:t>
            </a:r>
            <a:r>
              <a:rPr lang="en-US" altLang="ja-JP" sz="2800" u="sng" dirty="0" smtClean="0">
                <a:hlinkClick r:id="rId6"/>
              </a:rPr>
              <a:t>http://historicalthesaurus.arts.gla.ac.uk/</a:t>
            </a:r>
            <a:r>
              <a:rPr lang="ja-JP" altLang="ja-JP" sz="2800" dirty="0" smtClean="0"/>
              <a:t>）</a:t>
            </a:r>
            <a:endParaRPr kumimoji="1" lang="ja-JP" altLang="en-US" sz="2700" dirty="0"/>
          </a:p>
        </p:txBody>
      </p:sp>
      <p:sp>
        <p:nvSpPr>
          <p:cNvPr id="3" name="コンテンツ プレースホルダ 2"/>
          <p:cNvSpPr>
            <a:spLocks noGrp="1"/>
          </p:cNvSpPr>
          <p:nvPr>
            <p:ph idx="1"/>
          </p:nvPr>
        </p:nvSpPr>
        <p:spPr>
          <a:xfrm>
            <a:off x="457200" y="1600200"/>
            <a:ext cx="8229600" cy="4997152"/>
          </a:xfrm>
        </p:spPr>
        <p:txBody>
          <a:bodyPr>
            <a:normAutofit fontScale="85000" lnSpcReduction="20000"/>
          </a:bodyPr>
          <a:lstStyle/>
          <a:p>
            <a:r>
              <a:rPr lang="en-US" altLang="ja-JP" dirty="0" err="1" smtClean="0"/>
              <a:t>Traveller</a:t>
            </a:r>
            <a:endParaRPr lang="en-US" altLang="ja-JP" dirty="0" smtClean="0"/>
          </a:p>
          <a:p>
            <a:pPr>
              <a:buNone/>
            </a:pPr>
            <a:r>
              <a:rPr lang="en-US" altLang="ja-JP" dirty="0" smtClean="0">
                <a:solidFill>
                  <a:srgbClr val="FF0000"/>
                </a:solidFill>
              </a:rPr>
              <a:t>    pilgrim</a:t>
            </a:r>
            <a:r>
              <a:rPr lang="en-US" altLang="ja-JP" dirty="0" smtClean="0"/>
              <a:t> c1200–</a:t>
            </a:r>
            <a:r>
              <a:rPr lang="ja-JP" altLang="ja-JP" dirty="0" smtClean="0"/>
              <a:t>　</a:t>
            </a:r>
            <a:r>
              <a:rPr lang="en-US" altLang="ja-JP" dirty="0" err="1" smtClean="0">
                <a:solidFill>
                  <a:srgbClr val="FF0000"/>
                </a:solidFill>
              </a:rPr>
              <a:t>farandman</a:t>
            </a:r>
            <a:r>
              <a:rPr lang="en-US" altLang="ja-JP" dirty="0" smtClean="0"/>
              <a:t> c1205–1609</a:t>
            </a:r>
            <a:r>
              <a:rPr lang="ja-JP" altLang="ja-JP" dirty="0" smtClean="0"/>
              <a:t>　</a:t>
            </a:r>
            <a:r>
              <a:rPr lang="en-US" altLang="ja-JP" dirty="0" err="1" smtClean="0">
                <a:solidFill>
                  <a:srgbClr val="FF0000"/>
                </a:solidFill>
              </a:rPr>
              <a:t>passager</a:t>
            </a:r>
            <a:r>
              <a:rPr lang="en-US" altLang="ja-JP" dirty="0" smtClean="0"/>
              <a:t> c1330–1426</a:t>
            </a:r>
            <a:r>
              <a:rPr lang="ja-JP" altLang="ja-JP" dirty="0" smtClean="0"/>
              <a:t>　</a:t>
            </a:r>
            <a:r>
              <a:rPr lang="en-US" altLang="ja-JP" dirty="0" err="1" smtClean="0">
                <a:solidFill>
                  <a:srgbClr val="FF0000"/>
                </a:solidFill>
              </a:rPr>
              <a:t>traveller</a:t>
            </a:r>
            <a:r>
              <a:rPr lang="en-US" altLang="ja-JP" dirty="0" smtClean="0"/>
              <a:t> c1375–</a:t>
            </a:r>
            <a:r>
              <a:rPr lang="ja-JP" altLang="ja-JP" dirty="0" smtClean="0"/>
              <a:t>　</a:t>
            </a:r>
            <a:r>
              <a:rPr lang="en-US" altLang="ja-JP" dirty="0" smtClean="0">
                <a:solidFill>
                  <a:srgbClr val="FF0000"/>
                </a:solidFill>
              </a:rPr>
              <a:t>walker</a:t>
            </a:r>
            <a:r>
              <a:rPr lang="en-US" altLang="ja-JP" dirty="0" smtClean="0"/>
              <a:t> c1430 </a:t>
            </a:r>
            <a:r>
              <a:rPr lang="en-US" altLang="ja-JP" dirty="0" smtClean="0">
                <a:solidFill>
                  <a:srgbClr val="FF0000"/>
                </a:solidFill>
              </a:rPr>
              <a:t>passenger</a:t>
            </a:r>
            <a:r>
              <a:rPr lang="en-US" altLang="ja-JP" dirty="0" smtClean="0"/>
              <a:t> a1450–1875</a:t>
            </a:r>
            <a:r>
              <a:rPr lang="ja-JP" altLang="ja-JP" dirty="0" smtClean="0"/>
              <a:t>　</a:t>
            </a:r>
            <a:r>
              <a:rPr lang="en-US" altLang="ja-JP" dirty="0" smtClean="0">
                <a:solidFill>
                  <a:srgbClr val="FF0000"/>
                </a:solidFill>
              </a:rPr>
              <a:t>voyager</a:t>
            </a:r>
            <a:r>
              <a:rPr lang="en-US" altLang="ja-JP" dirty="0" smtClean="0"/>
              <a:t> 1477–1885</a:t>
            </a:r>
            <a:r>
              <a:rPr lang="ja-JP" altLang="ja-JP" dirty="0" smtClean="0"/>
              <a:t>　</a:t>
            </a:r>
            <a:r>
              <a:rPr lang="en-US" altLang="ja-JP" dirty="0" err="1" smtClean="0">
                <a:solidFill>
                  <a:srgbClr val="FF0000"/>
                </a:solidFill>
              </a:rPr>
              <a:t>viator</a:t>
            </a:r>
            <a:r>
              <a:rPr lang="en-US" altLang="ja-JP" dirty="0" smtClean="0"/>
              <a:t> 1504–</a:t>
            </a:r>
            <a:r>
              <a:rPr lang="ja-JP" altLang="ja-JP" dirty="0" smtClean="0"/>
              <a:t>　</a:t>
            </a:r>
            <a:r>
              <a:rPr lang="en-US" altLang="ja-JP" dirty="0" smtClean="0">
                <a:solidFill>
                  <a:srgbClr val="FF0000"/>
                </a:solidFill>
              </a:rPr>
              <a:t>farer</a:t>
            </a:r>
            <a:r>
              <a:rPr lang="en-US" altLang="ja-JP" dirty="0" smtClean="0"/>
              <a:t> 1513</a:t>
            </a:r>
            <a:r>
              <a:rPr lang="ja-JP" altLang="ja-JP" dirty="0" smtClean="0"/>
              <a:t>　</a:t>
            </a:r>
            <a:r>
              <a:rPr lang="en-US" altLang="ja-JP" dirty="0" smtClean="0">
                <a:solidFill>
                  <a:srgbClr val="FF0000"/>
                </a:solidFill>
              </a:rPr>
              <a:t>journeyer</a:t>
            </a:r>
            <a:r>
              <a:rPr lang="en-US" altLang="ja-JP" dirty="0" smtClean="0"/>
              <a:t> 1566–</a:t>
            </a:r>
            <a:r>
              <a:rPr lang="ja-JP" altLang="ja-JP" dirty="0" smtClean="0"/>
              <a:t>　</a:t>
            </a:r>
            <a:r>
              <a:rPr lang="en-US" altLang="ja-JP" dirty="0" err="1" smtClean="0">
                <a:solidFill>
                  <a:srgbClr val="FF0000"/>
                </a:solidFill>
              </a:rPr>
              <a:t>viadant</a:t>
            </a:r>
            <a:r>
              <a:rPr lang="en-US" altLang="ja-JP" dirty="0" smtClean="0">
                <a:solidFill>
                  <a:srgbClr val="FF0000"/>
                </a:solidFill>
              </a:rPr>
              <a:t> </a:t>
            </a:r>
            <a:r>
              <a:rPr lang="en-US" altLang="ja-JP" dirty="0" smtClean="0"/>
              <a:t>1632</a:t>
            </a:r>
            <a:r>
              <a:rPr lang="ja-JP" altLang="ja-JP" dirty="0" smtClean="0"/>
              <a:t>　</a:t>
            </a:r>
            <a:r>
              <a:rPr lang="en-US" altLang="ja-JP" dirty="0" smtClean="0">
                <a:solidFill>
                  <a:srgbClr val="FF0000"/>
                </a:solidFill>
              </a:rPr>
              <a:t>way-man</a:t>
            </a:r>
            <a:r>
              <a:rPr lang="en-US" altLang="ja-JP" dirty="0" smtClean="0"/>
              <a:t> 1638 + 1876 </a:t>
            </a:r>
            <a:r>
              <a:rPr lang="ja-JP" altLang="ja-JP" dirty="0" smtClean="0"/>
              <a:t>　</a:t>
            </a:r>
            <a:r>
              <a:rPr lang="en-US" altLang="ja-JP" dirty="0" smtClean="0">
                <a:solidFill>
                  <a:srgbClr val="FF0000"/>
                </a:solidFill>
              </a:rPr>
              <a:t>thwarter</a:t>
            </a:r>
            <a:r>
              <a:rPr lang="en-US" altLang="ja-JP" dirty="0" smtClean="0"/>
              <a:t> a1693</a:t>
            </a:r>
            <a:r>
              <a:rPr lang="ja-JP" altLang="ja-JP" dirty="0" smtClean="0"/>
              <a:t>　</a:t>
            </a:r>
            <a:r>
              <a:rPr lang="en-US" altLang="ja-JP" dirty="0" smtClean="0">
                <a:solidFill>
                  <a:srgbClr val="FF0000"/>
                </a:solidFill>
              </a:rPr>
              <a:t>migrant</a:t>
            </a:r>
            <a:r>
              <a:rPr lang="en-US" altLang="ja-JP" dirty="0" smtClean="0"/>
              <a:t> 1760</a:t>
            </a:r>
            <a:r>
              <a:rPr lang="ja-JP" altLang="ja-JP" dirty="0" smtClean="0"/>
              <a:t>　</a:t>
            </a:r>
            <a:r>
              <a:rPr lang="en-US" altLang="ja-JP" dirty="0" smtClean="0">
                <a:solidFill>
                  <a:srgbClr val="FF0000"/>
                </a:solidFill>
              </a:rPr>
              <a:t>inside</a:t>
            </a:r>
            <a:r>
              <a:rPr lang="en-US" altLang="ja-JP" dirty="0" smtClean="0"/>
              <a:t> 1798– </a:t>
            </a:r>
            <a:r>
              <a:rPr lang="ja-JP" altLang="ja-JP" dirty="0" smtClean="0"/>
              <a:t>　</a:t>
            </a:r>
            <a:r>
              <a:rPr lang="en-US" altLang="ja-JP" dirty="0" smtClean="0">
                <a:solidFill>
                  <a:srgbClr val="FF0000"/>
                </a:solidFill>
              </a:rPr>
              <a:t>mover</a:t>
            </a:r>
            <a:r>
              <a:rPr lang="en-US" altLang="ja-JP" dirty="0" smtClean="0"/>
              <a:t> 1810– </a:t>
            </a:r>
            <a:r>
              <a:rPr lang="ja-JP" altLang="ja-JP" dirty="0" smtClean="0"/>
              <a:t>　</a:t>
            </a:r>
            <a:r>
              <a:rPr lang="en-US" altLang="ja-JP" dirty="0" smtClean="0">
                <a:solidFill>
                  <a:srgbClr val="FF0000"/>
                </a:solidFill>
              </a:rPr>
              <a:t>starter</a:t>
            </a:r>
            <a:r>
              <a:rPr lang="en-US" altLang="ja-JP" dirty="0" smtClean="0"/>
              <a:t> 1818–</a:t>
            </a:r>
            <a:r>
              <a:rPr lang="ja-JP" altLang="ja-JP" dirty="0" smtClean="0"/>
              <a:t>　</a:t>
            </a:r>
            <a:r>
              <a:rPr lang="en-US" altLang="ja-JP" dirty="0" err="1" smtClean="0">
                <a:solidFill>
                  <a:srgbClr val="FF0000"/>
                </a:solidFill>
              </a:rPr>
              <a:t>itinerarian</a:t>
            </a:r>
            <a:r>
              <a:rPr lang="en-US" altLang="ja-JP" dirty="0" smtClean="0"/>
              <a:t> 1822D</a:t>
            </a:r>
            <a:r>
              <a:rPr lang="ja-JP" altLang="ja-JP" dirty="0" smtClean="0"/>
              <a:t>　</a:t>
            </a:r>
            <a:r>
              <a:rPr lang="en-US" altLang="ja-JP" dirty="0" smtClean="0">
                <a:solidFill>
                  <a:srgbClr val="FF0000"/>
                </a:solidFill>
              </a:rPr>
              <a:t>trekker</a:t>
            </a:r>
            <a:r>
              <a:rPr lang="en-US" altLang="ja-JP" dirty="0" smtClean="0"/>
              <a:t> 1851–</a:t>
            </a:r>
            <a:r>
              <a:rPr lang="ja-JP" altLang="ja-JP" dirty="0" smtClean="0"/>
              <a:t>　</a:t>
            </a:r>
            <a:endParaRPr lang="en-US" altLang="ja-JP" dirty="0" smtClean="0"/>
          </a:p>
          <a:p>
            <a:r>
              <a:rPr lang="en-US" altLang="ja-JP" dirty="0" smtClean="0"/>
              <a:t>Tourist</a:t>
            </a:r>
            <a:r>
              <a:rPr lang="en-US" altLang="ja-JP" dirty="0" smtClean="0">
                <a:solidFill>
                  <a:srgbClr val="00B050"/>
                </a:solidFill>
              </a:rPr>
              <a:t> </a:t>
            </a:r>
            <a:r>
              <a:rPr lang="en-US" altLang="ja-JP" dirty="0" err="1" smtClean="0">
                <a:solidFill>
                  <a:srgbClr val="00B050"/>
                </a:solidFill>
              </a:rPr>
              <a:t>tourist</a:t>
            </a:r>
            <a:r>
              <a:rPr lang="en-US" altLang="ja-JP" dirty="0" smtClean="0"/>
              <a:t> 1780–</a:t>
            </a:r>
            <a:r>
              <a:rPr lang="ja-JP" altLang="ja-JP" dirty="0" smtClean="0"/>
              <a:t>　</a:t>
            </a:r>
            <a:r>
              <a:rPr lang="en-US" altLang="ja-JP" dirty="0" err="1" smtClean="0">
                <a:solidFill>
                  <a:srgbClr val="00B050"/>
                </a:solidFill>
              </a:rPr>
              <a:t>tourer</a:t>
            </a:r>
            <a:r>
              <a:rPr lang="en-US" altLang="ja-JP" dirty="0" smtClean="0"/>
              <a:t> 1931–</a:t>
            </a:r>
            <a:r>
              <a:rPr lang="ja-JP" altLang="ja-JP" dirty="0" smtClean="0"/>
              <a:t>　</a:t>
            </a:r>
            <a:r>
              <a:rPr lang="en-US" altLang="ja-JP" dirty="0" err="1" smtClean="0">
                <a:solidFill>
                  <a:srgbClr val="00B050"/>
                </a:solidFill>
              </a:rPr>
              <a:t>grockle</a:t>
            </a:r>
            <a:r>
              <a:rPr lang="en-US" altLang="ja-JP" dirty="0" smtClean="0"/>
              <a:t> 1964–</a:t>
            </a:r>
            <a:r>
              <a:rPr lang="ja-JP" altLang="ja-JP" dirty="0" smtClean="0"/>
              <a:t>　</a:t>
            </a:r>
            <a:r>
              <a:rPr lang="en-US" altLang="ja-JP" dirty="0" err="1" smtClean="0">
                <a:solidFill>
                  <a:srgbClr val="00B050"/>
                </a:solidFill>
              </a:rPr>
              <a:t>emmet</a:t>
            </a:r>
            <a:r>
              <a:rPr lang="en-US" altLang="ja-JP" dirty="0" smtClean="0">
                <a:solidFill>
                  <a:srgbClr val="00B050"/>
                </a:solidFill>
              </a:rPr>
              <a:t> </a:t>
            </a:r>
            <a:r>
              <a:rPr lang="en-US" altLang="ja-JP" dirty="0" smtClean="0"/>
              <a:t>1975–</a:t>
            </a:r>
          </a:p>
          <a:p>
            <a:r>
              <a:rPr lang="en-US" altLang="ja-JP" dirty="0" smtClean="0"/>
              <a:t>Tourism</a:t>
            </a:r>
          </a:p>
          <a:p>
            <a:pPr>
              <a:buNone/>
            </a:pPr>
            <a:r>
              <a:rPr lang="en-US" altLang="ja-JP" dirty="0" smtClean="0">
                <a:solidFill>
                  <a:srgbClr val="00B050"/>
                </a:solidFill>
              </a:rPr>
              <a:t> holiday-making</a:t>
            </a:r>
            <a:r>
              <a:rPr lang="en-US" altLang="ja-JP" dirty="0" smtClean="0"/>
              <a:t>1792–</a:t>
            </a:r>
            <a:r>
              <a:rPr lang="ja-JP" altLang="ja-JP" dirty="0" smtClean="0"/>
              <a:t>　</a:t>
            </a:r>
            <a:r>
              <a:rPr lang="en-US" altLang="ja-JP" dirty="0" smtClean="0">
                <a:solidFill>
                  <a:srgbClr val="00B050"/>
                </a:solidFill>
              </a:rPr>
              <a:t>tourism</a:t>
            </a:r>
            <a:r>
              <a:rPr lang="en-US" altLang="ja-JP" dirty="0" smtClean="0"/>
              <a:t>1811–</a:t>
            </a:r>
            <a:r>
              <a:rPr lang="ja-JP" altLang="ja-JP" dirty="0" err="1" smtClean="0"/>
              <a:t>、</a:t>
            </a:r>
            <a:r>
              <a:rPr lang="en-US" altLang="ja-JP" dirty="0" err="1" smtClean="0">
                <a:solidFill>
                  <a:srgbClr val="00B050"/>
                </a:solidFill>
              </a:rPr>
              <a:t>touristing</a:t>
            </a:r>
            <a:r>
              <a:rPr lang="en-US" altLang="ja-JP" dirty="0" smtClean="0">
                <a:solidFill>
                  <a:srgbClr val="00B050"/>
                </a:solidFill>
              </a:rPr>
              <a:t> </a:t>
            </a:r>
            <a:r>
              <a:rPr lang="en-US" altLang="ja-JP" dirty="0" smtClean="0"/>
              <a:t>1883</a:t>
            </a:r>
            <a:r>
              <a:rPr lang="ja-JP" altLang="ja-JP" dirty="0" err="1" smtClean="0"/>
              <a:t>、</a:t>
            </a:r>
            <a:r>
              <a:rPr lang="en-US" altLang="ja-JP" dirty="0" err="1" smtClean="0">
                <a:solidFill>
                  <a:srgbClr val="00B050"/>
                </a:solidFill>
              </a:rPr>
              <a:t>touristry</a:t>
            </a:r>
            <a:r>
              <a:rPr lang="en-US" altLang="ja-JP" dirty="0" smtClean="0">
                <a:solidFill>
                  <a:srgbClr val="00B050"/>
                </a:solidFill>
              </a:rPr>
              <a:t> </a:t>
            </a:r>
            <a:r>
              <a:rPr lang="en-US" altLang="ja-JP" dirty="0" smtClean="0"/>
              <a:t>1883–1894</a:t>
            </a:r>
            <a:endParaRPr lang="ja-JP" altLang="ja-JP" dirty="0" smtClean="0"/>
          </a:p>
          <a:p>
            <a:endParaRPr lang="en-US" altLang="ja-JP" dirty="0" smtClean="0"/>
          </a:p>
          <a:p>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8964488" cy="1512168"/>
          </a:xfrm>
          <a:solidFill>
            <a:srgbClr val="FFFF00"/>
          </a:solidFill>
          <a:ln w="76200">
            <a:solidFill>
              <a:schemeClr val="tx1">
                <a:lumMod val="95000"/>
                <a:lumOff val="5000"/>
              </a:schemeClr>
            </a:solidFill>
          </a:ln>
        </p:spPr>
        <p:txBody>
          <a:bodyPr>
            <a:normAutofit/>
          </a:bodyPr>
          <a:lstStyle/>
          <a:p>
            <a:r>
              <a:rPr lang="ja-JP" altLang="ja-JP" b="1" dirty="0" smtClean="0"/>
              <a:t>　</a:t>
            </a:r>
            <a:r>
              <a:rPr lang="en-US" altLang="ja-JP" b="1" dirty="0" smtClean="0"/>
              <a:t> </a:t>
            </a:r>
            <a:r>
              <a:rPr lang="en-US" altLang="ja-JP" sz="4000" b="1" dirty="0" smtClean="0"/>
              <a:t>Examples of “</a:t>
            </a:r>
            <a:r>
              <a:rPr lang="en-US" altLang="ja-JP" sz="4000" b="1" dirty="0" err="1" smtClean="0"/>
              <a:t>tu-rizumu</a:t>
            </a:r>
            <a:r>
              <a:rPr lang="en-US" altLang="ja-JP" sz="4000" b="1" dirty="0" smtClean="0"/>
              <a:t>(tourism)” </a:t>
            </a:r>
            <a:br>
              <a:rPr lang="en-US" altLang="ja-JP" sz="4000" b="1" dirty="0" smtClean="0"/>
            </a:br>
            <a:r>
              <a:rPr lang="en-US" altLang="ja-JP" sz="4000" b="1" dirty="0" smtClean="0"/>
              <a:t>in newspaper article</a:t>
            </a:r>
            <a:endParaRPr kumimoji="1" lang="ja-JP" altLang="en-US" sz="4000" dirty="0"/>
          </a:p>
        </p:txBody>
      </p:sp>
      <p:sp>
        <p:nvSpPr>
          <p:cNvPr id="3" name="コンテンツ プレースホルダ 2"/>
          <p:cNvSpPr>
            <a:spLocks noGrp="1"/>
          </p:cNvSpPr>
          <p:nvPr>
            <p:ph idx="1"/>
          </p:nvPr>
        </p:nvSpPr>
        <p:spPr>
          <a:xfrm>
            <a:off x="0" y="2132856"/>
            <a:ext cx="9144000" cy="5112568"/>
          </a:xfrm>
        </p:spPr>
        <p:txBody>
          <a:bodyPr>
            <a:normAutofit/>
          </a:bodyPr>
          <a:lstStyle/>
          <a:p>
            <a:r>
              <a:rPr lang="en-US" altLang="ja-JP" dirty="0" smtClean="0"/>
              <a:t>In the Yomiuri </a:t>
            </a:r>
            <a:r>
              <a:rPr lang="en-US" altLang="ja-JP" dirty="0" err="1" smtClean="0"/>
              <a:t>Shimbun</a:t>
            </a:r>
            <a:r>
              <a:rPr lang="en-US" altLang="ja-JP" dirty="0" smtClean="0"/>
              <a:t> and Asahi </a:t>
            </a:r>
            <a:r>
              <a:rPr lang="en-US" altLang="ja-JP" dirty="0" err="1" smtClean="0"/>
              <a:t>Shimbun</a:t>
            </a:r>
            <a:r>
              <a:rPr lang="en-US" altLang="ja-JP" dirty="0" smtClean="0"/>
              <a:t>, from  the time of issuance newspaper (1874, 1879) to the pre-war period, example of "tourism" is nil.</a:t>
            </a:r>
          </a:p>
          <a:p>
            <a:r>
              <a:rPr lang="en-US" altLang="ja-JP" dirty="0" smtClean="0"/>
              <a:t>In the newspaper, came to the lexical "tourism" is used in general is that since Prime Minister </a:t>
            </a:r>
            <a:r>
              <a:rPr lang="en-US" altLang="ja-JP" dirty="0" err="1" smtClean="0"/>
              <a:t>Junichiro</a:t>
            </a:r>
            <a:r>
              <a:rPr lang="en-US" altLang="ja-JP" dirty="0" smtClean="0"/>
              <a:t> Koizumi began chanting tourism.</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2304256"/>
          </a:xfrm>
          <a:solidFill>
            <a:srgbClr val="FFFF00"/>
          </a:solidFill>
          <a:ln w="76200">
            <a:solidFill>
              <a:schemeClr val="tx1">
                <a:lumMod val="85000"/>
                <a:lumOff val="15000"/>
              </a:schemeClr>
            </a:solidFill>
          </a:ln>
        </p:spPr>
        <p:txBody>
          <a:bodyPr>
            <a:normAutofit fontScale="90000"/>
          </a:bodyPr>
          <a:lstStyle/>
          <a:p>
            <a:r>
              <a:rPr lang="en-US" altLang="ja-JP" dirty="0" smtClean="0"/>
              <a:t>Example of the use of </a:t>
            </a:r>
            <a:r>
              <a:rPr lang="ja-JP" altLang="en-US" dirty="0" smtClean="0"/>
              <a:t>“</a:t>
            </a:r>
            <a:r>
              <a:rPr lang="en-US" altLang="ja-JP" dirty="0" smtClean="0"/>
              <a:t>tourism </a:t>
            </a:r>
            <a:r>
              <a:rPr lang="ja-JP" altLang="en-US" dirty="0" smtClean="0"/>
              <a:t>”</a:t>
            </a:r>
            <a:r>
              <a:rPr lang="en-US" altLang="ja-JP" dirty="0" smtClean="0"/>
              <a:t/>
            </a:r>
            <a:br>
              <a:rPr lang="en-US" altLang="ja-JP" dirty="0" smtClean="0"/>
            </a:br>
            <a:r>
              <a:rPr lang="en-US" altLang="ja-JP" dirty="0" smtClean="0"/>
              <a:t>(Asahi </a:t>
            </a:r>
            <a:r>
              <a:rPr lang="en-US" altLang="ja-JP" dirty="0" err="1" smtClean="0"/>
              <a:t>Shimbun</a:t>
            </a:r>
            <a:r>
              <a:rPr lang="en-US" altLang="ja-JP" dirty="0" smtClean="0"/>
              <a:t>)</a:t>
            </a:r>
            <a:br>
              <a:rPr lang="en-US" altLang="ja-JP" dirty="0" smtClean="0"/>
            </a:br>
            <a:r>
              <a:rPr lang="en-US" altLang="ja-JP" dirty="0" smtClean="0"/>
              <a:t> After the war - Showa last stage</a:t>
            </a:r>
            <a:br>
              <a:rPr lang="en-US" altLang="ja-JP" dirty="0" smtClean="0"/>
            </a:br>
            <a:r>
              <a:rPr lang="en-US" altLang="ja-JP" dirty="0" smtClean="0"/>
              <a:t>only</a:t>
            </a:r>
            <a:r>
              <a:rPr lang="ja-JP" altLang="en-US" dirty="0" smtClean="0"/>
              <a:t>　</a:t>
            </a:r>
            <a:r>
              <a:rPr lang="en-US" altLang="ja-JP" dirty="0" smtClean="0"/>
              <a:t> 5</a:t>
            </a:r>
            <a:r>
              <a:rPr lang="ja-JP" altLang="en-US" dirty="0" smtClean="0"/>
              <a:t>　</a:t>
            </a:r>
            <a:r>
              <a:rPr lang="en-US" altLang="ja-JP" dirty="0" smtClean="0"/>
              <a:t>articles</a:t>
            </a:r>
            <a:endParaRPr kumimoji="1" lang="ja-JP" altLang="en-US" dirty="0"/>
          </a:p>
        </p:txBody>
      </p:sp>
      <p:pic>
        <p:nvPicPr>
          <p:cNvPr id="4" name="コンテンツ プレースホルダ 3"/>
          <p:cNvPicPr>
            <a:picLocks noGrp="1"/>
          </p:cNvPicPr>
          <p:nvPr>
            <p:ph idx="1"/>
          </p:nvPr>
        </p:nvPicPr>
        <p:blipFill>
          <a:blip r:embed="rId3" cstate="print"/>
          <a:srcRect l="25692" t="33770" r="26979" b="4712"/>
          <a:stretch>
            <a:fillRect/>
          </a:stretch>
        </p:blipFill>
        <p:spPr bwMode="auto">
          <a:xfrm>
            <a:off x="395536" y="2780928"/>
            <a:ext cx="6158047" cy="3888432"/>
          </a:xfrm>
          <a:prstGeom prst="rect">
            <a:avLst/>
          </a:prstGeom>
          <a:noFill/>
          <a:ln w="9525">
            <a:noFill/>
            <a:miter lim="800000"/>
            <a:headEnd/>
            <a:tailEnd/>
          </a:ln>
        </p:spPr>
      </p:pic>
      <p:pic>
        <p:nvPicPr>
          <p:cNvPr id="5" name="図 4"/>
          <p:cNvPicPr/>
          <p:nvPr/>
        </p:nvPicPr>
        <p:blipFill>
          <a:blip r:embed="rId4" cstate="print"/>
          <a:srcRect l="74002" t="23916" r="9996" b="4945"/>
          <a:stretch>
            <a:fillRect/>
          </a:stretch>
        </p:blipFill>
        <p:spPr bwMode="auto">
          <a:xfrm>
            <a:off x="6804248" y="3861048"/>
            <a:ext cx="1440160" cy="2232248"/>
          </a:xfrm>
          <a:prstGeom prst="rect">
            <a:avLst/>
          </a:prstGeom>
          <a:noFill/>
          <a:ln w="9525">
            <a:noFill/>
            <a:miter lim="800000"/>
            <a:headEnd/>
            <a:tailEnd/>
          </a:ln>
        </p:spPr>
      </p:pic>
      <p:sp>
        <p:nvSpPr>
          <p:cNvPr id="6" name="右矢印 5"/>
          <p:cNvSpPr/>
          <p:nvPr/>
        </p:nvSpPr>
        <p:spPr>
          <a:xfrm flipH="1">
            <a:off x="5580112" y="4744568"/>
            <a:ext cx="1296144" cy="4846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a:bodyPr>
          <a:lstStyle/>
          <a:p>
            <a:r>
              <a:rPr lang="en-US" altLang="ja-JP" dirty="0" smtClean="0"/>
              <a:t>Local tourism association</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a:bodyPr>
          <a:lstStyle/>
          <a:p>
            <a:r>
              <a:rPr lang="en-US" altLang="ja-JP" dirty="0" smtClean="0"/>
              <a:t>From 1934 around, the Ministry of Railways and stressed the public health movement.</a:t>
            </a:r>
          </a:p>
          <a:p>
            <a:r>
              <a:rPr lang="en-US" altLang="ja-JP" dirty="0" smtClean="0"/>
              <a:t>For League members of the local tourism association, subsidies have been paid from the International Tourism Bureau. Free ride card has been paid to the district representative.</a:t>
            </a:r>
          </a:p>
          <a:p>
            <a:r>
              <a:rPr lang="en-US" altLang="ja-JP" dirty="0" smtClean="0"/>
              <a:t>The supposedly, in order to distinguish between intelligence, it is emphasized to unify the response to foreigners.</a:t>
            </a:r>
            <a:endParaRPr lang="ja-JP" altLang="ja-JP"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964488" cy="1143000"/>
          </a:xfrm>
          <a:solidFill>
            <a:srgbClr val="FFFF00"/>
          </a:solidFill>
          <a:ln w="76200">
            <a:solidFill>
              <a:schemeClr val="tx1">
                <a:lumMod val="95000"/>
                <a:lumOff val="5000"/>
              </a:schemeClr>
            </a:solidFill>
          </a:ln>
        </p:spPr>
        <p:txBody>
          <a:bodyPr>
            <a:normAutofit fontScale="90000"/>
          </a:bodyPr>
          <a:lstStyle/>
          <a:p>
            <a:r>
              <a:rPr lang="en-US" altLang="ja-JP" sz="3600" dirty="0" smtClean="0"/>
              <a:t>Using the lexical "tourist" in the Rural Tourism Association</a:t>
            </a:r>
            <a:endParaRPr kumimoji="1" lang="ja-JP" altLang="en-US" sz="3600" dirty="0"/>
          </a:p>
        </p:txBody>
      </p:sp>
      <p:sp>
        <p:nvSpPr>
          <p:cNvPr id="3" name="コンテンツ プレースホルダ 2"/>
          <p:cNvSpPr>
            <a:spLocks noGrp="1"/>
          </p:cNvSpPr>
          <p:nvPr>
            <p:ph idx="1"/>
          </p:nvPr>
        </p:nvSpPr>
        <p:spPr>
          <a:xfrm>
            <a:off x="0" y="1600200"/>
            <a:ext cx="8964488" cy="5257800"/>
          </a:xfrm>
        </p:spPr>
        <p:txBody>
          <a:bodyPr>
            <a:normAutofit fontScale="92500" lnSpcReduction="20000"/>
          </a:bodyPr>
          <a:lstStyle/>
          <a:p>
            <a:r>
              <a:rPr lang="en-US" altLang="ja-JP" dirty="0" smtClean="0"/>
              <a:t>As a result of the influence of the establishment of the International Tourism Bureau in 1930, in 1935, the number of tourism organizations that have been installed in the country has exceeded 400.</a:t>
            </a:r>
          </a:p>
          <a:p>
            <a:r>
              <a:rPr lang="en-US" altLang="ja-JP" dirty="0" smtClean="0"/>
              <a:t>From the fact that there is a need for national Federation, Japan Tourism Federation, which is supervised by the Ministry of Railways International Tourism station has been established.</a:t>
            </a:r>
          </a:p>
          <a:p>
            <a:r>
              <a:rPr lang="en-US" altLang="ja-JP" dirty="0" smtClean="0"/>
              <a:t>Financial funds could not be used for Japanese to excursion. Therefore, discrepancy occurs in supposedly the real intention. Although the head is an international tourist, legs was a national health. This went also affects the post-war tourism concept.</a:t>
            </a:r>
            <a:endParaRPr lang="ja-JP" altLang="ja-JP"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a:solidFill>
            <a:srgbClr val="FFFF00"/>
          </a:solidFill>
          <a:ln w="76200">
            <a:solidFill>
              <a:schemeClr val="tx1">
                <a:lumMod val="95000"/>
                <a:lumOff val="5000"/>
              </a:schemeClr>
            </a:solidFill>
          </a:ln>
        </p:spPr>
        <p:txBody>
          <a:bodyPr>
            <a:normAutofit/>
          </a:bodyPr>
          <a:lstStyle/>
          <a:p>
            <a:r>
              <a:rPr kumimoji="1" lang="en-US" altLang="ja-JP" dirty="0" smtClean="0"/>
              <a:t>Kyoto</a:t>
            </a:r>
            <a:r>
              <a:rPr kumimoji="1" lang="ja-JP" altLang="en-US" dirty="0" smtClean="0"/>
              <a:t>　</a:t>
            </a:r>
            <a:r>
              <a:rPr kumimoji="1" lang="en-US" altLang="ja-JP" dirty="0" smtClean="0"/>
              <a:t>City</a:t>
            </a:r>
            <a:endParaRPr kumimoji="1" lang="ja-JP" altLang="en-US" dirty="0"/>
          </a:p>
        </p:txBody>
      </p:sp>
      <p:sp>
        <p:nvSpPr>
          <p:cNvPr id="3" name="コンテンツ プレースホルダ 2"/>
          <p:cNvSpPr>
            <a:spLocks noGrp="1"/>
          </p:cNvSpPr>
          <p:nvPr>
            <p:ph idx="1"/>
          </p:nvPr>
        </p:nvSpPr>
        <p:spPr>
          <a:xfrm>
            <a:off x="35496" y="2132856"/>
            <a:ext cx="8892480" cy="3600400"/>
          </a:xfrm>
        </p:spPr>
        <p:txBody>
          <a:bodyPr>
            <a:normAutofit/>
          </a:bodyPr>
          <a:lstStyle/>
          <a:p>
            <a:r>
              <a:rPr lang="en-US" altLang="ja-JP" dirty="0" smtClean="0"/>
              <a:t>1930</a:t>
            </a:r>
          </a:p>
          <a:p>
            <a:pPr>
              <a:buNone/>
            </a:pPr>
            <a:r>
              <a:rPr lang="en-US" altLang="ja-JP" dirty="0" smtClean="0"/>
              <a:t>To set up a Tourism Division</a:t>
            </a:r>
          </a:p>
          <a:p>
            <a:r>
              <a:rPr lang="en-US" altLang="ja-JP" dirty="0" smtClean="0"/>
              <a:t>1935</a:t>
            </a:r>
          </a:p>
          <a:p>
            <a:pPr>
              <a:buNone/>
            </a:pPr>
            <a:r>
              <a:rPr lang="en-US" altLang="ja-JP" dirty="0" smtClean="0"/>
              <a:t>The name, it will change from sightseeing city to tourist city</a:t>
            </a:r>
            <a:endParaRPr kumimoji="1" lang="ja-JP" alt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a:bodyPr>
          <a:lstStyle/>
          <a:p>
            <a:r>
              <a:rPr lang="en-US" altLang="ja-JP" dirty="0" smtClean="0"/>
              <a:t>Tokyo Prefecture</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en-US" altLang="ja-JP" dirty="0" smtClean="0"/>
              <a:t>In Tokyo Prefecture, it had conducted a tourism administration in Natural Park Division</a:t>
            </a:r>
            <a:r>
              <a:rPr lang="ja-JP" altLang="en-US" dirty="0" smtClean="0"/>
              <a:t>　</a:t>
            </a:r>
            <a:r>
              <a:rPr lang="en-US" altLang="ja-JP" dirty="0" smtClean="0"/>
              <a:t>of</a:t>
            </a:r>
            <a:r>
              <a:rPr lang="ja-JP" altLang="en-US" dirty="0" smtClean="0"/>
              <a:t>　</a:t>
            </a:r>
            <a:r>
              <a:rPr lang="en-US" altLang="ja-JP" dirty="0" smtClean="0"/>
              <a:t> Construction Bureau. </a:t>
            </a:r>
          </a:p>
          <a:p>
            <a:r>
              <a:rPr lang="en-US" altLang="ja-JP" dirty="0" smtClean="0"/>
              <a:t>Tokyo Prefecture Tourism Association was established in 1936.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0"/>
            <a:ext cx="7776864" cy="1052736"/>
          </a:xfrm>
          <a:solidFill>
            <a:srgbClr val="FFFF00"/>
          </a:solidFill>
          <a:ln>
            <a:solidFill>
              <a:schemeClr val="accent1"/>
            </a:solidFill>
          </a:ln>
        </p:spPr>
        <p:txBody>
          <a:bodyPr>
            <a:normAutofit fontScale="90000"/>
          </a:bodyPr>
          <a:lstStyle/>
          <a:p>
            <a:r>
              <a:rPr lang="en-US" altLang="ja-JP" sz="3200" dirty="0" smtClean="0"/>
              <a:t>The mechanism for the generation of domestic tourist destination</a:t>
            </a:r>
            <a:endParaRPr kumimoji="1" lang="ja-JP" altLang="en-US" sz="3200" dirty="0"/>
          </a:p>
        </p:txBody>
      </p:sp>
      <p:sp>
        <p:nvSpPr>
          <p:cNvPr id="4" name="正方形/長方形 3"/>
          <p:cNvSpPr/>
          <p:nvPr/>
        </p:nvSpPr>
        <p:spPr>
          <a:xfrm>
            <a:off x="72008" y="1146448"/>
            <a:ext cx="169168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lumMod val="95000"/>
                    <a:lumOff val="5000"/>
                  </a:schemeClr>
                </a:solidFill>
              </a:rPr>
              <a:t>Outbound</a:t>
            </a:r>
          </a:p>
          <a:p>
            <a:pPr algn="ctr"/>
            <a:r>
              <a:rPr lang="en-US" altLang="ja-JP" dirty="0" smtClean="0">
                <a:solidFill>
                  <a:schemeClr val="tx1">
                    <a:lumMod val="95000"/>
                    <a:lumOff val="5000"/>
                  </a:schemeClr>
                </a:solidFill>
              </a:rPr>
              <a:t>Going on a pleasure jaunt</a:t>
            </a:r>
            <a:endParaRPr kumimoji="1" lang="ja-JP" altLang="en-US" dirty="0">
              <a:solidFill>
                <a:schemeClr val="tx1">
                  <a:lumMod val="95000"/>
                  <a:lumOff val="5000"/>
                </a:schemeClr>
              </a:solidFill>
            </a:endParaRPr>
          </a:p>
        </p:txBody>
      </p:sp>
      <p:sp>
        <p:nvSpPr>
          <p:cNvPr id="5" name="正方形/長方形 4"/>
          <p:cNvSpPr/>
          <p:nvPr/>
        </p:nvSpPr>
        <p:spPr>
          <a:xfrm>
            <a:off x="7344816" y="1124744"/>
            <a:ext cx="169168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lumMod val="95000"/>
                    <a:lumOff val="5000"/>
                  </a:schemeClr>
                </a:solidFill>
              </a:rPr>
              <a:t>Inbound</a:t>
            </a:r>
          </a:p>
          <a:p>
            <a:pPr algn="ctr"/>
            <a:r>
              <a:rPr lang="en-US" altLang="ja-JP" dirty="0" smtClean="0">
                <a:solidFill>
                  <a:schemeClr val="tx1">
                    <a:lumMod val="95000"/>
                    <a:lumOff val="5000"/>
                  </a:schemeClr>
                </a:solidFill>
              </a:rPr>
              <a:t>"Tourist" destinations</a:t>
            </a:r>
            <a:endParaRPr kumimoji="1" lang="ja-JP" altLang="en-US" dirty="0">
              <a:solidFill>
                <a:schemeClr val="tx1">
                  <a:lumMod val="95000"/>
                  <a:lumOff val="5000"/>
                </a:schemeClr>
              </a:solidFill>
            </a:endParaRPr>
          </a:p>
        </p:txBody>
      </p:sp>
      <p:sp>
        <p:nvSpPr>
          <p:cNvPr id="6" name="正方形/長方形 5"/>
          <p:cNvSpPr/>
          <p:nvPr/>
        </p:nvSpPr>
        <p:spPr>
          <a:xfrm>
            <a:off x="2051720" y="1484784"/>
            <a:ext cx="4536504" cy="1800200"/>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7" name="正方形/長方形 6"/>
          <p:cNvSpPr/>
          <p:nvPr/>
        </p:nvSpPr>
        <p:spPr>
          <a:xfrm>
            <a:off x="5004048" y="6309320"/>
            <a:ext cx="1691680" cy="57606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The inner main outside follow</a:t>
            </a:r>
            <a:endParaRPr kumimoji="1" lang="en-US" altLang="ja-JP" dirty="0" smtClean="0">
              <a:solidFill>
                <a:schemeClr val="tx1">
                  <a:lumMod val="95000"/>
                  <a:lumOff val="5000"/>
                </a:schemeClr>
              </a:solidFill>
            </a:endParaRPr>
          </a:p>
        </p:txBody>
      </p:sp>
      <p:sp>
        <p:nvSpPr>
          <p:cNvPr id="8" name="下矢印 7"/>
          <p:cNvSpPr/>
          <p:nvPr/>
        </p:nvSpPr>
        <p:spPr>
          <a:xfrm>
            <a:off x="4788024" y="5661248"/>
            <a:ext cx="2232248" cy="720080"/>
          </a:xfrm>
          <a:prstGeom prst="downArrow">
            <a:avLst>
              <a:gd name="adj1" fmla="val 5000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Real intention</a:t>
            </a:r>
            <a:endParaRPr kumimoji="1" lang="ja-JP" altLang="en-US" dirty="0">
              <a:solidFill>
                <a:schemeClr val="tx1">
                  <a:lumMod val="95000"/>
                  <a:lumOff val="5000"/>
                </a:schemeClr>
              </a:solidFill>
            </a:endParaRPr>
          </a:p>
        </p:txBody>
      </p:sp>
      <p:sp>
        <p:nvSpPr>
          <p:cNvPr id="9" name="正方形/長方形 8"/>
          <p:cNvSpPr/>
          <p:nvPr/>
        </p:nvSpPr>
        <p:spPr>
          <a:xfrm>
            <a:off x="4355976" y="2348880"/>
            <a:ext cx="2088232" cy="792088"/>
          </a:xfrm>
          <a:prstGeom prst="rect">
            <a:avLst/>
          </a:prstGeom>
          <a:solidFill>
            <a:schemeClr val="accent6">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lumMod val="95000"/>
                    <a:lumOff val="5000"/>
                  </a:schemeClr>
                </a:solidFill>
              </a:rPr>
              <a:t>Domestic tourism</a:t>
            </a:r>
          </a:p>
          <a:p>
            <a:pPr algn="ctr"/>
            <a:r>
              <a:rPr lang="en-US" altLang="ja-JP" sz="1400" dirty="0" smtClean="0">
                <a:solidFill>
                  <a:schemeClr val="tx1">
                    <a:lumMod val="95000"/>
                    <a:lumOff val="5000"/>
                  </a:schemeClr>
                </a:solidFill>
              </a:rPr>
              <a:t>(Facility development for foreigner)</a:t>
            </a:r>
            <a:endParaRPr kumimoji="1" lang="ja-JP" altLang="en-US" sz="1400" dirty="0">
              <a:solidFill>
                <a:schemeClr val="tx1">
                  <a:lumMod val="95000"/>
                  <a:lumOff val="5000"/>
                </a:schemeClr>
              </a:solidFill>
            </a:endParaRPr>
          </a:p>
        </p:txBody>
      </p:sp>
      <p:sp>
        <p:nvSpPr>
          <p:cNvPr id="10" name="正方形/長方形 9"/>
          <p:cNvSpPr/>
          <p:nvPr/>
        </p:nvSpPr>
        <p:spPr>
          <a:xfrm>
            <a:off x="2267744" y="2370584"/>
            <a:ext cx="1944216" cy="770384"/>
          </a:xfrm>
          <a:prstGeom prst="rect">
            <a:avLst/>
          </a:prstGeom>
          <a:solidFill>
            <a:schemeClr val="accent6">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ltLang="ja-JP" sz="1400" dirty="0" smtClean="0">
                <a:solidFill>
                  <a:schemeClr val="tx1">
                    <a:lumMod val="95000"/>
                    <a:lumOff val="5000"/>
                  </a:schemeClr>
                </a:solidFill>
              </a:rPr>
              <a:t>International tourism</a:t>
            </a:r>
          </a:p>
          <a:p>
            <a:pPr algn="ctr"/>
            <a:r>
              <a:rPr lang="fr-FR" altLang="ja-JP" sz="1400" dirty="0" smtClean="0">
                <a:solidFill>
                  <a:schemeClr val="tx1">
                    <a:lumMod val="95000"/>
                    <a:lumOff val="5000"/>
                  </a:schemeClr>
                </a:solidFill>
              </a:rPr>
              <a:t>(Overseas tourist propaganda)</a:t>
            </a:r>
            <a:endParaRPr kumimoji="1" lang="ja-JP" altLang="en-US" sz="1400" dirty="0">
              <a:solidFill>
                <a:schemeClr val="tx1">
                  <a:lumMod val="95000"/>
                  <a:lumOff val="5000"/>
                </a:schemeClr>
              </a:solidFill>
            </a:endParaRPr>
          </a:p>
        </p:txBody>
      </p:sp>
      <p:sp>
        <p:nvSpPr>
          <p:cNvPr id="11" name="正方形/長方形 10"/>
          <p:cNvSpPr/>
          <p:nvPr/>
        </p:nvSpPr>
        <p:spPr>
          <a:xfrm>
            <a:off x="2636168" y="1628800"/>
            <a:ext cx="3015952" cy="62636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Deployment of international tourism administration</a:t>
            </a:r>
            <a:endParaRPr kumimoji="1" lang="en-US" altLang="ja-JP" dirty="0" smtClean="0">
              <a:solidFill>
                <a:schemeClr val="tx1">
                  <a:lumMod val="95000"/>
                  <a:lumOff val="5000"/>
                </a:schemeClr>
              </a:solidFill>
            </a:endParaRPr>
          </a:p>
        </p:txBody>
      </p:sp>
      <p:sp>
        <p:nvSpPr>
          <p:cNvPr id="12" name="正方形/長方形 11"/>
          <p:cNvSpPr/>
          <p:nvPr/>
        </p:nvSpPr>
        <p:spPr>
          <a:xfrm>
            <a:off x="4355976" y="3356992"/>
            <a:ext cx="1143744"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lumMod val="95000"/>
                    <a:lumOff val="5000"/>
                  </a:schemeClr>
                </a:solidFill>
              </a:rPr>
              <a:t>For western people</a:t>
            </a:r>
            <a:endParaRPr kumimoji="1" lang="ja-JP" altLang="en-US" sz="1400" dirty="0">
              <a:solidFill>
                <a:schemeClr val="tx1">
                  <a:lumMod val="95000"/>
                  <a:lumOff val="5000"/>
                </a:schemeClr>
              </a:solidFill>
            </a:endParaRPr>
          </a:p>
        </p:txBody>
      </p:sp>
      <p:sp>
        <p:nvSpPr>
          <p:cNvPr id="13" name="正方形/長方形 12"/>
          <p:cNvSpPr/>
          <p:nvPr/>
        </p:nvSpPr>
        <p:spPr>
          <a:xfrm>
            <a:off x="4355976" y="5229200"/>
            <a:ext cx="1143744"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For Japanese</a:t>
            </a:r>
            <a:endParaRPr kumimoji="1" lang="ja-JP" altLang="en-US" dirty="0">
              <a:solidFill>
                <a:schemeClr val="tx1">
                  <a:lumMod val="95000"/>
                  <a:lumOff val="5000"/>
                </a:schemeClr>
              </a:solidFill>
            </a:endParaRPr>
          </a:p>
        </p:txBody>
      </p:sp>
      <p:sp>
        <p:nvSpPr>
          <p:cNvPr id="14" name="正方形/長方形 13"/>
          <p:cNvSpPr/>
          <p:nvPr/>
        </p:nvSpPr>
        <p:spPr>
          <a:xfrm>
            <a:off x="2843808" y="3429000"/>
            <a:ext cx="1287760" cy="792088"/>
          </a:xfrm>
          <a:prstGeom prst="rect">
            <a:avLst/>
          </a:prstGeom>
          <a:solidFill>
            <a:schemeClr val="accent6">
              <a:lumMod val="40000"/>
              <a:lumOff val="6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lumMod val="95000"/>
                    <a:lumOff val="5000"/>
                  </a:schemeClr>
                </a:solidFill>
              </a:rPr>
              <a:t>Hotel Western</a:t>
            </a:r>
          </a:p>
          <a:p>
            <a:pPr algn="ctr"/>
            <a:r>
              <a:rPr lang="en-US" altLang="ja-JP" sz="1400" dirty="0" smtClean="0">
                <a:solidFill>
                  <a:schemeClr val="tx1">
                    <a:lumMod val="95000"/>
                    <a:lumOff val="5000"/>
                  </a:schemeClr>
                </a:solidFill>
              </a:rPr>
              <a:t>Bathing beach</a:t>
            </a:r>
          </a:p>
          <a:p>
            <a:pPr algn="ctr"/>
            <a:r>
              <a:rPr lang="en-US" altLang="ja-JP" sz="1400" dirty="0" smtClean="0">
                <a:solidFill>
                  <a:schemeClr val="tx1">
                    <a:lumMod val="95000"/>
                    <a:lumOff val="5000"/>
                  </a:schemeClr>
                </a:solidFill>
              </a:rPr>
              <a:t>Ski resort</a:t>
            </a:r>
            <a:endParaRPr kumimoji="1" lang="ja-JP" altLang="en-US" sz="1400" dirty="0">
              <a:solidFill>
                <a:schemeClr val="tx1">
                  <a:lumMod val="95000"/>
                  <a:lumOff val="5000"/>
                </a:schemeClr>
              </a:solidFill>
            </a:endParaRPr>
          </a:p>
        </p:txBody>
      </p:sp>
      <p:sp>
        <p:nvSpPr>
          <p:cNvPr id="15" name="正方形/長方形 14"/>
          <p:cNvSpPr/>
          <p:nvPr/>
        </p:nvSpPr>
        <p:spPr>
          <a:xfrm>
            <a:off x="2915816" y="4941168"/>
            <a:ext cx="1224136" cy="864096"/>
          </a:xfrm>
          <a:prstGeom prst="rect">
            <a:avLst/>
          </a:prstGeom>
          <a:solidFill>
            <a:schemeClr val="accent5">
              <a:lumMod val="60000"/>
              <a:lumOff val="4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Ryokan Japanese</a:t>
            </a:r>
          </a:p>
          <a:p>
            <a:pPr algn="ctr"/>
            <a:r>
              <a:rPr lang="en-US" altLang="ja-JP" sz="1600" dirty="0" smtClean="0">
                <a:solidFill>
                  <a:schemeClr val="tx1">
                    <a:lumMod val="95000"/>
                    <a:lumOff val="5000"/>
                  </a:schemeClr>
                </a:solidFill>
              </a:rPr>
              <a:t>Sumo</a:t>
            </a:r>
          </a:p>
          <a:p>
            <a:pPr algn="ctr"/>
            <a:r>
              <a:rPr lang="en-US" altLang="ja-JP" sz="1600" dirty="0" smtClean="0">
                <a:solidFill>
                  <a:schemeClr val="tx1">
                    <a:lumMod val="95000"/>
                    <a:lumOff val="5000"/>
                  </a:schemeClr>
                </a:solidFill>
              </a:rPr>
              <a:t>Playhouse</a:t>
            </a:r>
            <a:endParaRPr lang="en-US" altLang="ja-JP" sz="1600" dirty="0" smtClean="0">
              <a:solidFill>
                <a:schemeClr val="tx1">
                  <a:lumMod val="95000"/>
                  <a:lumOff val="5000"/>
                </a:schemeClr>
              </a:solidFill>
            </a:endParaRPr>
          </a:p>
        </p:txBody>
      </p:sp>
      <p:sp>
        <p:nvSpPr>
          <p:cNvPr id="16" name="上下矢印 15"/>
          <p:cNvSpPr/>
          <p:nvPr/>
        </p:nvSpPr>
        <p:spPr>
          <a:xfrm>
            <a:off x="4283968" y="4005064"/>
            <a:ext cx="1296144" cy="1152128"/>
          </a:xfrm>
          <a:prstGeom prst="upDownArrow">
            <a:avLst>
              <a:gd name="adj1" fmla="val 50000"/>
              <a:gd name="adj2" fmla="val 1621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400" b="1" dirty="0" smtClean="0">
                <a:solidFill>
                  <a:srgbClr val="FF0000"/>
                </a:solidFill>
              </a:rPr>
              <a:t>Lifestyle</a:t>
            </a:r>
          </a:p>
          <a:p>
            <a:pPr algn="ctr"/>
            <a:r>
              <a:rPr lang="en-US" altLang="ja-JP" sz="1400" b="1" dirty="0" smtClean="0">
                <a:solidFill>
                  <a:srgbClr val="FF0000"/>
                </a:solidFill>
              </a:rPr>
              <a:t>Differences clear</a:t>
            </a:r>
            <a:endParaRPr kumimoji="1" lang="ja-JP" altLang="en-US" sz="1400" b="1" dirty="0">
              <a:solidFill>
                <a:srgbClr val="FF0000"/>
              </a:solidFill>
            </a:endParaRPr>
          </a:p>
        </p:txBody>
      </p:sp>
      <p:sp>
        <p:nvSpPr>
          <p:cNvPr id="17" name="右矢印 16"/>
          <p:cNvSpPr/>
          <p:nvPr/>
        </p:nvSpPr>
        <p:spPr>
          <a:xfrm>
            <a:off x="1835696" y="980728"/>
            <a:ext cx="5400600" cy="484632"/>
          </a:xfrm>
          <a:prstGeom prst="rightArrow">
            <a:avLst/>
          </a:prstGeom>
          <a:noFill/>
          <a:ln w="12700">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FF0000"/>
                </a:solidFill>
              </a:rPr>
              <a:t>Acquisition of foreign currency</a:t>
            </a:r>
            <a:endParaRPr kumimoji="1" lang="ja-JP" altLang="en-US" b="1" dirty="0">
              <a:solidFill>
                <a:srgbClr val="FF0000"/>
              </a:solidFill>
            </a:endParaRPr>
          </a:p>
        </p:txBody>
      </p:sp>
      <p:sp>
        <p:nvSpPr>
          <p:cNvPr id="18" name="左カーブ矢印 17"/>
          <p:cNvSpPr/>
          <p:nvPr/>
        </p:nvSpPr>
        <p:spPr>
          <a:xfrm flipV="1">
            <a:off x="5796136" y="3429000"/>
            <a:ext cx="947544" cy="1800200"/>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altLang="ja-JP" b="1" dirty="0" smtClean="0">
                <a:solidFill>
                  <a:srgbClr val="FF0000"/>
                </a:solidFill>
              </a:rPr>
              <a:t>Westernization</a:t>
            </a:r>
          </a:p>
          <a:p>
            <a:pPr algn="ctr"/>
            <a:r>
              <a:rPr lang="en-US" altLang="ja-JP" b="1" dirty="0" err="1" smtClean="0">
                <a:solidFill>
                  <a:srgbClr val="FF0000"/>
                </a:solidFill>
              </a:rPr>
              <a:t>Relativize</a:t>
            </a:r>
            <a:endParaRPr lang="en-US" altLang="ja-JP" b="1" dirty="0" smtClean="0">
              <a:solidFill>
                <a:srgbClr val="FF0000"/>
              </a:solidFill>
            </a:endParaRPr>
          </a:p>
          <a:p>
            <a:pPr algn="ctr"/>
            <a:r>
              <a:rPr lang="en-US" altLang="ja-JP" b="1" dirty="0" smtClean="0">
                <a:solidFill>
                  <a:srgbClr val="FF0000"/>
                </a:solidFill>
              </a:rPr>
              <a:t>Popularization</a:t>
            </a:r>
            <a:endParaRPr kumimoji="1" lang="ja-JP" altLang="en-US" b="1" dirty="0">
              <a:solidFill>
                <a:srgbClr val="FF0000"/>
              </a:solidFill>
            </a:endParaRPr>
          </a:p>
        </p:txBody>
      </p:sp>
      <p:sp>
        <p:nvSpPr>
          <p:cNvPr id="19" name="正方形/長方形 18"/>
          <p:cNvSpPr/>
          <p:nvPr/>
        </p:nvSpPr>
        <p:spPr>
          <a:xfrm>
            <a:off x="7092280" y="3645024"/>
            <a:ext cx="1512168" cy="792088"/>
          </a:xfrm>
          <a:prstGeom prst="rect">
            <a:avLst/>
          </a:prstGeom>
          <a:solidFill>
            <a:srgbClr val="FFFF00"/>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lumMod val="95000"/>
                    <a:lumOff val="5000"/>
                  </a:schemeClr>
                </a:solidFill>
              </a:rPr>
              <a:t>Health </a:t>
            </a:r>
            <a:endParaRPr lang="en-US" altLang="ja-JP" sz="1400" dirty="0" smtClean="0">
              <a:solidFill>
                <a:schemeClr val="tx1">
                  <a:lumMod val="95000"/>
                  <a:lumOff val="5000"/>
                </a:schemeClr>
              </a:solidFill>
            </a:endParaRPr>
          </a:p>
          <a:p>
            <a:pPr algn="ctr"/>
            <a:r>
              <a:rPr lang="en-US" altLang="ja-JP" sz="1400" dirty="0" smtClean="0">
                <a:solidFill>
                  <a:schemeClr val="tx1">
                    <a:lumMod val="95000"/>
                    <a:lumOff val="5000"/>
                  </a:schemeClr>
                </a:solidFill>
              </a:rPr>
              <a:t>recreation</a:t>
            </a:r>
            <a:endParaRPr lang="en-US" altLang="ja-JP" sz="1400" dirty="0" smtClean="0">
              <a:solidFill>
                <a:schemeClr val="tx1">
                  <a:lumMod val="95000"/>
                  <a:lumOff val="5000"/>
                </a:schemeClr>
              </a:solidFill>
            </a:endParaRPr>
          </a:p>
        </p:txBody>
      </p:sp>
      <p:sp>
        <p:nvSpPr>
          <p:cNvPr id="20" name="正方形/長方形 19"/>
          <p:cNvSpPr/>
          <p:nvPr/>
        </p:nvSpPr>
        <p:spPr>
          <a:xfrm>
            <a:off x="6444208" y="5229200"/>
            <a:ext cx="2655912" cy="7920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lumMod val="95000"/>
                    <a:lumOff val="5000"/>
                  </a:schemeClr>
                </a:solidFill>
              </a:rPr>
              <a:t>Development and deployment of welfare administration</a:t>
            </a:r>
            <a:endParaRPr kumimoji="1" lang="ja-JP" altLang="en-US" dirty="0">
              <a:solidFill>
                <a:schemeClr val="tx1">
                  <a:lumMod val="95000"/>
                  <a:lumOff val="5000"/>
                </a:schemeClr>
              </a:solidFill>
            </a:endParaRPr>
          </a:p>
        </p:txBody>
      </p:sp>
      <p:sp>
        <p:nvSpPr>
          <p:cNvPr id="21" name="上矢印 20"/>
          <p:cNvSpPr/>
          <p:nvPr/>
        </p:nvSpPr>
        <p:spPr>
          <a:xfrm>
            <a:off x="7308304" y="4365104"/>
            <a:ext cx="1728192" cy="792088"/>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dirty="0" smtClean="0">
                <a:solidFill>
                  <a:schemeClr val="tx1">
                    <a:lumMod val="95000"/>
                    <a:lumOff val="5000"/>
                  </a:schemeClr>
                </a:solidFill>
              </a:rPr>
              <a:t>Public stance</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7864" y="116632"/>
            <a:ext cx="5760640" cy="792088"/>
          </a:xfrm>
          <a:ln w="57150">
            <a:solidFill>
              <a:schemeClr val="tx1">
                <a:lumMod val="95000"/>
                <a:lumOff val="5000"/>
              </a:schemeClr>
            </a:solidFill>
          </a:ln>
        </p:spPr>
        <p:txBody>
          <a:bodyPr>
            <a:noAutofit/>
          </a:bodyPr>
          <a:lstStyle/>
          <a:p>
            <a:r>
              <a:rPr lang="en-US" altLang="ja-JP" sz="2800" dirty="0" smtClean="0"/>
              <a:t>Expansion of the post-war domestic tourism administration</a:t>
            </a:r>
            <a:endParaRPr kumimoji="1" lang="ja-JP" altLang="en-US" sz="2800" dirty="0"/>
          </a:p>
        </p:txBody>
      </p:sp>
      <p:sp>
        <p:nvSpPr>
          <p:cNvPr id="4" name="正方形/長方形 3"/>
          <p:cNvSpPr/>
          <p:nvPr/>
        </p:nvSpPr>
        <p:spPr>
          <a:xfrm>
            <a:off x="323528" y="1340768"/>
            <a:ext cx="2088232"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1940</a:t>
            </a:r>
          </a:p>
          <a:p>
            <a:pPr algn="ctr"/>
            <a:r>
              <a:rPr lang="en-US" altLang="ja-JP" sz="1600" dirty="0" smtClean="0">
                <a:solidFill>
                  <a:schemeClr val="tx1">
                    <a:lumMod val="95000"/>
                    <a:lumOff val="5000"/>
                  </a:schemeClr>
                </a:solidFill>
              </a:rPr>
              <a:t>Tokyo Olympic Games</a:t>
            </a:r>
            <a:endParaRPr kumimoji="1" lang="ja-JP" altLang="en-US" sz="1600" dirty="0">
              <a:solidFill>
                <a:schemeClr val="tx1">
                  <a:lumMod val="95000"/>
                  <a:lumOff val="5000"/>
                </a:schemeClr>
              </a:solidFill>
            </a:endParaRPr>
          </a:p>
        </p:txBody>
      </p:sp>
      <p:sp>
        <p:nvSpPr>
          <p:cNvPr id="5" name="正方形/長方形 4"/>
          <p:cNvSpPr/>
          <p:nvPr/>
        </p:nvSpPr>
        <p:spPr>
          <a:xfrm>
            <a:off x="323528" y="2132856"/>
            <a:ext cx="2088232"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World Recreation tournament</a:t>
            </a:r>
            <a:endParaRPr kumimoji="1" lang="ja-JP" altLang="en-US" sz="1600" dirty="0">
              <a:solidFill>
                <a:schemeClr val="tx1">
                  <a:lumMod val="95000"/>
                  <a:lumOff val="5000"/>
                </a:schemeClr>
              </a:solidFill>
            </a:endParaRPr>
          </a:p>
        </p:txBody>
      </p:sp>
      <p:sp>
        <p:nvSpPr>
          <p:cNvPr id="6" name="正方形/長方形 5"/>
          <p:cNvSpPr/>
          <p:nvPr/>
        </p:nvSpPr>
        <p:spPr>
          <a:xfrm>
            <a:off x="179512" y="3789040"/>
            <a:ext cx="216024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Recreation </a:t>
            </a:r>
            <a:r>
              <a:rPr lang="en-US" altLang="ja-JP" sz="1600" dirty="0" smtClean="0">
                <a:solidFill>
                  <a:schemeClr val="tx1">
                    <a:lumMod val="95000"/>
                    <a:lumOff val="5000"/>
                  </a:schemeClr>
                </a:solidFill>
              </a:rPr>
              <a:t>(</a:t>
            </a:r>
            <a:r>
              <a:rPr lang="ja-JP" altLang="en-US" sz="1600" dirty="0" smtClean="0">
                <a:solidFill>
                  <a:schemeClr val="tx1">
                    <a:lumMod val="95000"/>
                    <a:lumOff val="5000"/>
                  </a:schemeClr>
                </a:solidFill>
              </a:rPr>
              <a:t>厚生</a:t>
            </a:r>
            <a:r>
              <a:rPr lang="en-US" altLang="ja-JP"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pPr algn="ctr"/>
            <a:r>
              <a:rPr lang="en-US" altLang="ja-JP" sz="1600" dirty="0" smtClean="0">
                <a:solidFill>
                  <a:schemeClr val="tx1">
                    <a:lumMod val="95000"/>
                    <a:lumOff val="5000"/>
                  </a:schemeClr>
                </a:solidFill>
              </a:rPr>
              <a:t>Ministry of Health and Welfare</a:t>
            </a:r>
            <a:endParaRPr kumimoji="1" lang="ja-JP" altLang="en-US" sz="1600" dirty="0">
              <a:solidFill>
                <a:schemeClr val="tx1">
                  <a:lumMod val="95000"/>
                  <a:lumOff val="5000"/>
                </a:schemeClr>
              </a:solidFill>
            </a:endParaRPr>
          </a:p>
        </p:txBody>
      </p:sp>
      <p:sp>
        <p:nvSpPr>
          <p:cNvPr id="7" name="正方形/長方形 6"/>
          <p:cNvSpPr/>
          <p:nvPr/>
        </p:nvSpPr>
        <p:spPr>
          <a:xfrm>
            <a:off x="179512" y="1196752"/>
            <a:ext cx="2448272"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8" name="右矢印 7"/>
          <p:cNvSpPr/>
          <p:nvPr/>
        </p:nvSpPr>
        <p:spPr>
          <a:xfrm>
            <a:off x="3275856" y="1412776"/>
            <a:ext cx="360040" cy="151216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851920" y="1556792"/>
            <a:ext cx="244827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National Sports Festival</a:t>
            </a:r>
            <a:endParaRPr kumimoji="1" lang="ja-JP" altLang="en-US" sz="1600" dirty="0">
              <a:solidFill>
                <a:schemeClr val="tx1">
                  <a:lumMod val="95000"/>
                  <a:lumOff val="5000"/>
                </a:schemeClr>
              </a:solidFill>
            </a:endParaRPr>
          </a:p>
        </p:txBody>
      </p:sp>
      <p:sp>
        <p:nvSpPr>
          <p:cNvPr id="10" name="正方形/長方形 9"/>
          <p:cNvSpPr/>
          <p:nvPr/>
        </p:nvSpPr>
        <p:spPr>
          <a:xfrm>
            <a:off x="3851920" y="2348880"/>
            <a:ext cx="243988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National recreation tournament</a:t>
            </a:r>
            <a:endParaRPr kumimoji="1" lang="ja-JP" altLang="en-US" sz="1600" dirty="0">
              <a:solidFill>
                <a:schemeClr val="tx1">
                  <a:lumMod val="95000"/>
                  <a:lumOff val="5000"/>
                </a:schemeClr>
              </a:solidFill>
            </a:endParaRPr>
          </a:p>
        </p:txBody>
      </p:sp>
      <p:sp>
        <p:nvSpPr>
          <p:cNvPr id="11" name="正方形/長方形 10"/>
          <p:cNvSpPr/>
          <p:nvPr/>
        </p:nvSpPr>
        <p:spPr>
          <a:xfrm>
            <a:off x="3707904" y="1412776"/>
            <a:ext cx="2744688"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12" name="正方形/長方形 11"/>
          <p:cNvSpPr/>
          <p:nvPr/>
        </p:nvSpPr>
        <p:spPr>
          <a:xfrm>
            <a:off x="6668616" y="1484784"/>
            <a:ext cx="243988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Recreation and sports administration</a:t>
            </a:r>
          </a:p>
          <a:p>
            <a:pPr algn="ctr"/>
            <a:r>
              <a:rPr lang="en-US" altLang="ja-JP" sz="1600" dirty="0" smtClean="0">
                <a:solidFill>
                  <a:schemeClr val="tx1">
                    <a:lumMod val="95000"/>
                    <a:lumOff val="5000"/>
                  </a:schemeClr>
                </a:solidFill>
              </a:rPr>
              <a:t>Ministry of Education</a:t>
            </a:r>
            <a:endParaRPr kumimoji="1" lang="ja-JP" altLang="en-US" sz="1600" dirty="0">
              <a:solidFill>
                <a:schemeClr val="tx1">
                  <a:lumMod val="95000"/>
                  <a:lumOff val="5000"/>
                </a:schemeClr>
              </a:solidFill>
            </a:endParaRPr>
          </a:p>
        </p:txBody>
      </p:sp>
      <p:sp>
        <p:nvSpPr>
          <p:cNvPr id="13" name="正方形/長方形 12"/>
          <p:cNvSpPr/>
          <p:nvPr/>
        </p:nvSpPr>
        <p:spPr>
          <a:xfrm>
            <a:off x="3203848" y="3789040"/>
            <a:ext cx="2439888" cy="7200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Social tourism</a:t>
            </a:r>
          </a:p>
          <a:p>
            <a:pPr algn="ctr"/>
            <a:r>
              <a:rPr lang="en-US" altLang="ja-JP" sz="1600" dirty="0" smtClean="0">
                <a:solidFill>
                  <a:schemeClr val="tx1">
                    <a:lumMod val="95000"/>
                    <a:lumOff val="5000"/>
                  </a:schemeClr>
                </a:solidFill>
              </a:rPr>
              <a:t>Ryokan government</a:t>
            </a:r>
          </a:p>
          <a:p>
            <a:pPr algn="ctr"/>
            <a:r>
              <a:rPr lang="en-US" altLang="ja-JP" sz="1600" dirty="0" err="1" smtClean="0">
                <a:solidFill>
                  <a:schemeClr val="tx1">
                    <a:lumMod val="95000"/>
                    <a:lumOff val="5000"/>
                  </a:schemeClr>
                </a:solidFill>
              </a:rPr>
              <a:t>Onsen</a:t>
            </a:r>
            <a:r>
              <a:rPr lang="en-US" altLang="ja-JP" sz="1600" dirty="0" smtClean="0">
                <a:solidFill>
                  <a:schemeClr val="tx1">
                    <a:lumMod val="95000"/>
                    <a:lumOff val="5000"/>
                  </a:schemeClr>
                </a:solidFill>
              </a:rPr>
              <a:t> government</a:t>
            </a:r>
            <a:endParaRPr kumimoji="1" lang="ja-JP" altLang="en-US" sz="1600" dirty="0">
              <a:solidFill>
                <a:schemeClr val="tx1">
                  <a:lumMod val="95000"/>
                  <a:lumOff val="5000"/>
                </a:schemeClr>
              </a:solidFill>
            </a:endParaRPr>
          </a:p>
        </p:txBody>
      </p:sp>
      <p:sp>
        <p:nvSpPr>
          <p:cNvPr id="14" name="正方形/長方形 13"/>
          <p:cNvSpPr/>
          <p:nvPr/>
        </p:nvSpPr>
        <p:spPr>
          <a:xfrm>
            <a:off x="251520" y="5445224"/>
            <a:ext cx="2016224"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Department of Transportation (Ministry of Railways)</a:t>
            </a:r>
          </a:p>
          <a:p>
            <a:pPr algn="ctr"/>
            <a:r>
              <a:rPr lang="en-US" altLang="ja-JP" sz="1600" dirty="0" smtClean="0">
                <a:solidFill>
                  <a:schemeClr val="tx1">
                    <a:lumMod val="95000"/>
                    <a:lumOff val="5000"/>
                  </a:schemeClr>
                </a:solidFill>
              </a:rPr>
              <a:t>International tourism administration</a:t>
            </a:r>
            <a:endParaRPr kumimoji="1" lang="ja-JP" altLang="en-US" sz="1600" dirty="0">
              <a:solidFill>
                <a:schemeClr val="tx1">
                  <a:lumMod val="95000"/>
                  <a:lumOff val="5000"/>
                </a:schemeClr>
              </a:solidFill>
            </a:endParaRPr>
          </a:p>
        </p:txBody>
      </p:sp>
      <p:sp>
        <p:nvSpPr>
          <p:cNvPr id="15" name="正方形/長方形 14"/>
          <p:cNvSpPr/>
          <p:nvPr/>
        </p:nvSpPr>
        <p:spPr>
          <a:xfrm>
            <a:off x="3203848" y="5013176"/>
            <a:ext cx="172819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International Tourist Hotel Improvement Act</a:t>
            </a:r>
            <a:endParaRPr kumimoji="1" lang="ja-JP" altLang="en-US" sz="1600" dirty="0">
              <a:solidFill>
                <a:schemeClr val="tx1">
                  <a:lumMod val="95000"/>
                  <a:lumOff val="5000"/>
                </a:schemeClr>
              </a:solidFill>
            </a:endParaRPr>
          </a:p>
        </p:txBody>
      </p:sp>
      <p:sp>
        <p:nvSpPr>
          <p:cNvPr id="16" name="右矢印 15"/>
          <p:cNvSpPr/>
          <p:nvPr/>
        </p:nvSpPr>
        <p:spPr>
          <a:xfrm>
            <a:off x="5220072" y="4725144"/>
            <a:ext cx="648072" cy="2132856"/>
          </a:xfrm>
          <a:prstGeom prst="rightArrow">
            <a:avLst>
              <a:gd name="adj1" fmla="val 50000"/>
              <a:gd name="adj2" fmla="val 30624"/>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200" dirty="0" smtClean="0">
                <a:solidFill>
                  <a:schemeClr val="tx1">
                    <a:lumMod val="95000"/>
                    <a:lumOff val="5000"/>
                  </a:schemeClr>
                </a:solidFill>
              </a:rPr>
              <a:t>Reduction for Japanese</a:t>
            </a:r>
            <a:endParaRPr kumimoji="1" lang="ja-JP" altLang="en-US" sz="1200" dirty="0">
              <a:solidFill>
                <a:schemeClr val="tx1">
                  <a:lumMod val="95000"/>
                  <a:lumOff val="5000"/>
                </a:schemeClr>
              </a:solidFill>
            </a:endParaRPr>
          </a:p>
        </p:txBody>
      </p:sp>
      <p:sp>
        <p:nvSpPr>
          <p:cNvPr id="17" name="正方形/長方形 16"/>
          <p:cNvSpPr/>
          <p:nvPr/>
        </p:nvSpPr>
        <p:spPr>
          <a:xfrm>
            <a:off x="3203848" y="5805264"/>
            <a:ext cx="1800200"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Travel mediation law</a:t>
            </a:r>
          </a:p>
          <a:p>
            <a:pPr algn="ctr"/>
            <a:r>
              <a:rPr lang="en-US" altLang="ja-JP" sz="1600" dirty="0" smtClean="0">
                <a:solidFill>
                  <a:schemeClr val="tx1">
                    <a:lumMod val="95000"/>
                    <a:lumOff val="5000"/>
                  </a:schemeClr>
                </a:solidFill>
              </a:rPr>
              <a:t>(For foreign tourists)</a:t>
            </a:r>
            <a:endParaRPr kumimoji="1" lang="ja-JP" altLang="en-US" sz="1600" dirty="0">
              <a:solidFill>
                <a:schemeClr val="tx1">
                  <a:lumMod val="95000"/>
                  <a:lumOff val="5000"/>
                </a:schemeClr>
              </a:solidFill>
            </a:endParaRPr>
          </a:p>
        </p:txBody>
      </p:sp>
      <p:sp>
        <p:nvSpPr>
          <p:cNvPr id="18" name="正方形/長方形 17"/>
          <p:cNvSpPr/>
          <p:nvPr/>
        </p:nvSpPr>
        <p:spPr>
          <a:xfrm>
            <a:off x="5940152" y="6021288"/>
            <a:ext cx="151216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Travel Agency Law</a:t>
            </a:r>
          </a:p>
          <a:p>
            <a:pPr algn="ctr"/>
            <a:r>
              <a:rPr lang="en-US" altLang="ja-JP" sz="1600" dirty="0" smtClean="0">
                <a:solidFill>
                  <a:schemeClr val="tx1">
                    <a:lumMod val="95000"/>
                    <a:lumOff val="5000"/>
                  </a:schemeClr>
                </a:solidFill>
              </a:rPr>
              <a:t>(For Japanese)</a:t>
            </a:r>
            <a:endParaRPr kumimoji="1" lang="ja-JP" altLang="en-US" sz="1600" dirty="0">
              <a:solidFill>
                <a:schemeClr val="tx1">
                  <a:lumMod val="95000"/>
                  <a:lumOff val="5000"/>
                </a:schemeClr>
              </a:solidFill>
            </a:endParaRPr>
          </a:p>
        </p:txBody>
      </p:sp>
      <p:sp>
        <p:nvSpPr>
          <p:cNvPr id="19" name="正方形/長方形 18"/>
          <p:cNvSpPr/>
          <p:nvPr/>
        </p:nvSpPr>
        <p:spPr>
          <a:xfrm>
            <a:off x="5940152" y="4725144"/>
            <a:ext cx="1512168" cy="12241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Popularization of international tourism inn</a:t>
            </a:r>
          </a:p>
          <a:p>
            <a:pPr algn="ctr"/>
            <a:r>
              <a:rPr lang="en-US" altLang="ja-JP" sz="1600" dirty="0" smtClean="0">
                <a:solidFill>
                  <a:schemeClr val="tx1">
                    <a:lumMod val="95000"/>
                    <a:lumOff val="5000"/>
                  </a:schemeClr>
                </a:solidFill>
              </a:rPr>
              <a:t>(Internal main outside follow)</a:t>
            </a:r>
            <a:endParaRPr kumimoji="1" lang="ja-JP" altLang="en-US" sz="1600" dirty="0">
              <a:solidFill>
                <a:schemeClr val="tx1">
                  <a:lumMod val="95000"/>
                  <a:lumOff val="5000"/>
                </a:schemeClr>
              </a:solidFill>
            </a:endParaRPr>
          </a:p>
        </p:txBody>
      </p:sp>
      <p:sp>
        <p:nvSpPr>
          <p:cNvPr id="20" name="正方形/長方形 19"/>
          <p:cNvSpPr/>
          <p:nvPr/>
        </p:nvSpPr>
        <p:spPr>
          <a:xfrm>
            <a:off x="5940152" y="3356992"/>
            <a:ext cx="1431776" cy="100811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National youth hostels</a:t>
            </a:r>
          </a:p>
          <a:p>
            <a:pPr algn="ctr"/>
            <a:r>
              <a:rPr lang="en-US" altLang="ja-JP" sz="1600" dirty="0" smtClean="0">
                <a:solidFill>
                  <a:schemeClr val="tx1">
                    <a:lumMod val="95000"/>
                    <a:lumOff val="5000"/>
                  </a:schemeClr>
                </a:solidFill>
              </a:rPr>
              <a:t>National holiday village</a:t>
            </a:r>
            <a:endParaRPr kumimoji="1" lang="ja-JP" altLang="en-US" sz="1600" dirty="0">
              <a:solidFill>
                <a:schemeClr val="tx1">
                  <a:lumMod val="95000"/>
                  <a:lumOff val="5000"/>
                </a:schemeClr>
              </a:solidFill>
            </a:endParaRPr>
          </a:p>
        </p:txBody>
      </p:sp>
      <p:sp>
        <p:nvSpPr>
          <p:cNvPr id="21" name="上下矢印 20"/>
          <p:cNvSpPr/>
          <p:nvPr/>
        </p:nvSpPr>
        <p:spPr>
          <a:xfrm>
            <a:off x="6228184" y="4365104"/>
            <a:ext cx="936104" cy="360040"/>
          </a:xfrm>
          <a:prstGeom prst="upDownArrow">
            <a:avLst>
              <a:gd name="adj1" fmla="val 34056"/>
              <a:gd name="adj2" fmla="val 26083"/>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カーブ矢印 21"/>
          <p:cNvSpPr/>
          <p:nvPr/>
        </p:nvSpPr>
        <p:spPr>
          <a:xfrm>
            <a:off x="7596336" y="3861048"/>
            <a:ext cx="360040" cy="151216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Access</a:t>
            </a:r>
            <a:endParaRPr kumimoji="1" lang="ja-JP" altLang="en-US" dirty="0">
              <a:solidFill>
                <a:schemeClr val="tx1"/>
              </a:solidFill>
            </a:endParaRPr>
          </a:p>
        </p:txBody>
      </p:sp>
      <p:sp>
        <p:nvSpPr>
          <p:cNvPr id="23" name="正方形/長方形 22"/>
          <p:cNvSpPr/>
          <p:nvPr/>
        </p:nvSpPr>
        <p:spPr>
          <a:xfrm>
            <a:off x="8028384" y="4077072"/>
            <a:ext cx="576064" cy="187220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dirty="0" smtClean="0">
                <a:solidFill>
                  <a:schemeClr val="tx1">
                    <a:lumMod val="95000"/>
                    <a:lumOff val="5000"/>
                  </a:schemeClr>
                </a:solidFill>
              </a:rPr>
              <a:t>Resort Law</a:t>
            </a:r>
            <a:endParaRPr kumimoji="1" lang="ja-JP" altLang="en-US" dirty="0">
              <a:solidFill>
                <a:schemeClr val="tx1">
                  <a:lumMod val="95000"/>
                  <a:lumOff val="5000"/>
                </a:schemeClr>
              </a:solidFill>
            </a:endParaRPr>
          </a:p>
        </p:txBody>
      </p:sp>
      <p:sp>
        <p:nvSpPr>
          <p:cNvPr id="24" name="左カーブ矢印 23"/>
          <p:cNvSpPr/>
          <p:nvPr/>
        </p:nvSpPr>
        <p:spPr>
          <a:xfrm>
            <a:off x="8676456" y="3356992"/>
            <a:ext cx="360040" cy="1584176"/>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Access</a:t>
            </a:r>
            <a:endParaRPr kumimoji="1" lang="ja-JP" altLang="en-US" dirty="0">
              <a:solidFill>
                <a:schemeClr val="tx1"/>
              </a:solidFill>
            </a:endParaRPr>
          </a:p>
        </p:txBody>
      </p:sp>
      <p:sp>
        <p:nvSpPr>
          <p:cNvPr id="25" name="上矢印吹き出し 24"/>
          <p:cNvSpPr/>
          <p:nvPr/>
        </p:nvSpPr>
        <p:spPr>
          <a:xfrm>
            <a:off x="2411760" y="2132856"/>
            <a:ext cx="720080" cy="2858616"/>
          </a:xfrm>
          <a:prstGeom prst="upArrowCallout">
            <a:avLst>
              <a:gd name="adj1" fmla="val 25000"/>
              <a:gd name="adj2" fmla="val 25000"/>
              <a:gd name="adj3" fmla="val 87599"/>
              <a:gd name="adj4" fmla="val 6497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dirty="0" smtClean="0">
                <a:solidFill>
                  <a:schemeClr val="tx1">
                    <a:lumMod val="95000"/>
                    <a:lumOff val="5000"/>
                  </a:schemeClr>
                </a:solidFill>
              </a:rPr>
              <a:t>Hiking</a:t>
            </a:r>
          </a:p>
          <a:p>
            <a:pPr algn="ctr"/>
            <a:r>
              <a:rPr lang="en-US" altLang="ja-JP" dirty="0" smtClean="0">
                <a:solidFill>
                  <a:schemeClr val="tx1">
                    <a:lumMod val="95000"/>
                    <a:lumOff val="5000"/>
                  </a:schemeClr>
                </a:solidFill>
              </a:rPr>
              <a:t>Excursion</a:t>
            </a:r>
            <a:endParaRPr kumimoji="1" lang="ja-JP" altLang="en-US" dirty="0">
              <a:solidFill>
                <a:schemeClr val="tx1">
                  <a:lumMod val="95000"/>
                  <a:lumOff val="5000"/>
                </a:schemeClr>
              </a:solidFill>
            </a:endParaRPr>
          </a:p>
        </p:txBody>
      </p:sp>
      <p:sp>
        <p:nvSpPr>
          <p:cNvPr id="26" name="タイトル 1"/>
          <p:cNvSpPr txBox="1">
            <a:spLocks/>
          </p:cNvSpPr>
          <p:nvPr/>
        </p:nvSpPr>
        <p:spPr>
          <a:xfrm>
            <a:off x="251520" y="116632"/>
            <a:ext cx="2592288" cy="792088"/>
          </a:xfrm>
          <a:prstGeom prst="rect">
            <a:avLst/>
          </a:prstGeom>
          <a:ln w="57150">
            <a:solidFill>
              <a:schemeClr val="tx1">
                <a:lumMod val="95000"/>
                <a:lumOff val="5000"/>
              </a:schemeClr>
            </a:solidFill>
          </a:ln>
        </p:spPr>
        <p:txBody>
          <a:bodyPr vert="horz" lIns="91440" tIns="45720" rIns="91440" bIns="45720" rtlCol="0" anchor="ctr">
            <a:normAutofit fontScale="40000" lnSpcReduction="20000"/>
          </a:bodyPr>
          <a:lstStyle/>
          <a:p>
            <a:pPr lvl="0" algn="ctr">
              <a:spcBef>
                <a:spcPct val="0"/>
              </a:spcBef>
              <a:defRPr/>
            </a:pPr>
            <a:r>
              <a:rPr lang="en-US" altLang="ja-JP" sz="3600" dirty="0" smtClean="0">
                <a:latin typeface="+mj-lt"/>
                <a:ea typeface="+mj-ea"/>
                <a:cs typeface="+mj-cs"/>
              </a:rPr>
              <a:t>Wartime</a:t>
            </a:r>
          </a:p>
          <a:p>
            <a:pPr lvl="0" algn="ctr">
              <a:spcBef>
                <a:spcPct val="0"/>
              </a:spcBef>
              <a:defRPr/>
            </a:pPr>
            <a:endParaRPr lang="en-US" altLang="ja-JP" sz="3600" dirty="0" smtClean="0">
              <a:latin typeface="+mj-lt"/>
              <a:ea typeface="+mj-ea"/>
              <a:cs typeface="+mj-cs"/>
            </a:endParaRPr>
          </a:p>
          <a:p>
            <a:pPr lvl="0" algn="ctr">
              <a:spcBef>
                <a:spcPct val="0"/>
              </a:spcBef>
              <a:defRPr/>
            </a:pPr>
            <a:r>
              <a:rPr lang="en-US" altLang="ja-JP" sz="3600" dirty="0" smtClean="0">
                <a:latin typeface="+mj-lt"/>
                <a:ea typeface="+mj-ea"/>
                <a:cs typeface="+mj-cs"/>
              </a:rPr>
              <a:t>Nominal of welfare administration</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7" name="正方形/長方形 26"/>
          <p:cNvSpPr/>
          <p:nvPr/>
        </p:nvSpPr>
        <p:spPr>
          <a:xfrm>
            <a:off x="1043608" y="4653136"/>
            <a:ext cx="2016224"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Local Association</a:t>
            </a:r>
          </a:p>
          <a:p>
            <a:pPr algn="ctr"/>
            <a:r>
              <a:rPr lang="en-US" altLang="ja-JP" sz="1600" dirty="0" smtClean="0">
                <a:solidFill>
                  <a:schemeClr val="tx1">
                    <a:lumMod val="95000"/>
                    <a:lumOff val="5000"/>
                  </a:schemeClr>
                </a:solidFill>
              </a:rPr>
              <a:t>(Tourism, scenic beauty)</a:t>
            </a:r>
            <a:endParaRPr kumimoji="1" lang="ja-JP" altLang="en-US" sz="1600" dirty="0">
              <a:solidFill>
                <a:schemeClr val="tx1">
                  <a:lumMod val="95000"/>
                  <a:lumOff val="5000"/>
                </a:schemeClr>
              </a:solidFill>
            </a:endParaRPr>
          </a:p>
        </p:txBody>
      </p:sp>
      <p:sp>
        <p:nvSpPr>
          <p:cNvPr id="28" name="正方形/長方形 27"/>
          <p:cNvSpPr/>
          <p:nvPr/>
        </p:nvSpPr>
        <p:spPr>
          <a:xfrm>
            <a:off x="6660232" y="2348880"/>
            <a:ext cx="2439888" cy="93610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lumMod val="95000"/>
                    <a:lumOff val="5000"/>
                  </a:schemeClr>
                </a:solidFill>
              </a:rPr>
              <a:t>After the war, in "Social Education Law, public hall law, library law", the lexical "recreation" is used.</a:t>
            </a:r>
            <a:endParaRPr kumimoji="1" lang="ja-JP" altLang="en-US" sz="1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fontScale="90000"/>
          </a:bodyPr>
          <a:lstStyle/>
          <a:p>
            <a:r>
              <a:rPr lang="en-US" altLang="ja-JP" sz="3600" dirty="0" smtClean="0"/>
              <a:t>Cause</a:t>
            </a:r>
            <a:r>
              <a:rPr lang="en-US" altLang="ja-JP" sz="3600" dirty="0" smtClean="0"/>
              <a:t> that was delayed overall development of regional tourism policy research</a:t>
            </a:r>
            <a:endParaRPr kumimoji="1" lang="ja-JP" altLang="en-US" sz="3600" dirty="0"/>
          </a:p>
        </p:txBody>
      </p:sp>
      <p:sp>
        <p:nvSpPr>
          <p:cNvPr id="3" name="コンテンツ プレースホルダー 2"/>
          <p:cNvSpPr>
            <a:spLocks noGrp="1"/>
          </p:cNvSpPr>
          <p:nvPr>
            <p:ph idx="1"/>
          </p:nvPr>
        </p:nvSpPr>
        <p:spPr>
          <a:xfrm>
            <a:off x="179512" y="1600200"/>
            <a:ext cx="8964488" cy="5257800"/>
          </a:xfrm>
        </p:spPr>
        <p:txBody>
          <a:bodyPr>
            <a:normAutofit fontScale="92500" lnSpcReduction="20000"/>
          </a:bodyPr>
          <a:lstStyle/>
          <a:p>
            <a:pPr>
              <a:buNone/>
            </a:pPr>
            <a:r>
              <a:rPr lang="ja-JP" altLang="en-US" dirty="0" smtClean="0"/>
              <a:t>①</a:t>
            </a:r>
            <a:r>
              <a:rPr lang="en-US" altLang="ja-JP" dirty="0" smtClean="0"/>
              <a:t> Under '55 regime, the former tourism Basic Law was excluded the "holiday problem"</a:t>
            </a:r>
            <a:endParaRPr lang="en-US" altLang="ja-JP" dirty="0" smtClean="0"/>
          </a:p>
          <a:p>
            <a:pPr>
              <a:buNone/>
            </a:pPr>
            <a:r>
              <a:rPr lang="ja-JP" altLang="en-US" dirty="0" smtClean="0"/>
              <a:t>②</a:t>
            </a:r>
            <a:r>
              <a:rPr lang="en-US" altLang="ja-JP" dirty="0" smtClean="0"/>
              <a:t> Hotel Business Law is a law of the Ministry of Health and Welfare. At the same time, international tourism hotel Improvement Act is a law of the Ministry of Transport. Therefore, double administration has been carried out</a:t>
            </a:r>
            <a:endParaRPr lang="en-US" altLang="ja-JP" dirty="0" smtClean="0"/>
          </a:p>
          <a:p>
            <a:pPr>
              <a:buNone/>
            </a:pPr>
            <a:r>
              <a:rPr lang="ja-JP" altLang="en-US" dirty="0" smtClean="0"/>
              <a:t>③</a:t>
            </a:r>
            <a:r>
              <a:rPr lang="en-US" altLang="ja-JP" dirty="0" smtClean="0"/>
              <a:t> About Resort law, many tourism policy researchers to perform the evaluation of pandering to the press, and that the depth of the institutional evaluation did not progress</a:t>
            </a:r>
            <a:endParaRPr lang="en-US" altLang="ja-JP" dirty="0" smtClean="0"/>
          </a:p>
          <a:p>
            <a:pPr>
              <a:buNone/>
            </a:pPr>
            <a:r>
              <a:rPr lang="ja-JP" altLang="en-US" dirty="0" smtClean="0"/>
              <a:t>④</a:t>
            </a:r>
            <a:r>
              <a:rPr lang="en-US" altLang="ja-JP" dirty="0" smtClean="0"/>
              <a:t> Regional tourism policy researchers did not think in a row "before the war, during the war, after the war."</a:t>
            </a:r>
            <a:endParaRPr lang="ja-JP" altLang="ja-JP" dirty="0"/>
          </a:p>
        </p:txBody>
      </p:sp>
    </p:spTree>
    <p:extLst>
      <p:ext uri="{BB962C8B-B14F-4D97-AF65-F5344CB8AC3E}">
        <p14:creationId xmlns="" xmlns:p14="http://schemas.microsoft.com/office/powerpoint/2010/main" val="565557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64488" cy="1143000"/>
          </a:xfrm>
          <a:ln>
            <a:solidFill>
              <a:schemeClr val="accent1"/>
            </a:solidFill>
          </a:ln>
        </p:spPr>
        <p:txBody>
          <a:bodyPr>
            <a:normAutofit/>
          </a:bodyPr>
          <a:lstStyle/>
          <a:p>
            <a:r>
              <a:rPr lang="en-US" altLang="ja-JP" sz="3200" b="1" dirty="0" smtClean="0"/>
              <a:t>Rural-stay leisure </a:t>
            </a:r>
            <a:r>
              <a:rPr lang="en-US" altLang="ja-JP" sz="3200" b="1" dirty="0" smtClean="0"/>
              <a:t>activities</a:t>
            </a:r>
            <a:r>
              <a:rPr lang="en-US" altLang="ja-JP" sz="3200" b="1" dirty="0" smtClean="0"/>
              <a:t/>
            </a:r>
            <a:br>
              <a:rPr lang="en-US" altLang="ja-JP" sz="3200" b="1" dirty="0" smtClean="0"/>
            </a:br>
            <a:r>
              <a:rPr lang="en-US" altLang="ja-JP" sz="3200" b="1" dirty="0" smtClean="0"/>
              <a:t>Environment-friendly nature experience </a:t>
            </a:r>
            <a:r>
              <a:rPr lang="en-US" altLang="ja-JP" sz="3200" b="1" dirty="0" smtClean="0"/>
              <a:t>activities</a:t>
            </a:r>
            <a:endParaRPr kumimoji="1" lang="ja-JP" altLang="en-US" sz="3200" b="1" dirty="0"/>
          </a:p>
        </p:txBody>
      </p:sp>
      <p:sp>
        <p:nvSpPr>
          <p:cNvPr id="3" name="コンテンツ プレースホルダ 2"/>
          <p:cNvSpPr>
            <a:spLocks noGrp="1"/>
          </p:cNvSpPr>
          <p:nvPr>
            <p:ph idx="1"/>
          </p:nvPr>
        </p:nvSpPr>
        <p:spPr>
          <a:xfrm>
            <a:off x="457200" y="1628801"/>
            <a:ext cx="8229600" cy="5229200"/>
          </a:xfrm>
        </p:spPr>
        <p:txBody>
          <a:bodyPr>
            <a:normAutofit/>
          </a:bodyPr>
          <a:lstStyle/>
          <a:p>
            <a:r>
              <a:rPr lang="en-US" altLang="ja-JP" dirty="0" smtClean="0"/>
              <a:t>Tendency to repel "tourism" as a legal </a:t>
            </a:r>
            <a:r>
              <a:rPr lang="en-US" altLang="ja-JP" dirty="0" smtClean="0"/>
              <a:t>term </a:t>
            </a:r>
            <a:r>
              <a:rPr lang="en-US" altLang="ja-JP" dirty="0" smtClean="0"/>
              <a:t>affected the post-war domestic </a:t>
            </a:r>
            <a:r>
              <a:rPr lang="en-US" altLang="ja-JP" dirty="0" smtClean="0"/>
              <a:t>tourism.</a:t>
            </a:r>
            <a:endParaRPr lang="en-US" altLang="ja-JP" dirty="0" smtClean="0"/>
          </a:p>
          <a:p>
            <a:r>
              <a:rPr lang="en-US" altLang="ja-JP" dirty="0" smtClean="0"/>
              <a:t>Okinawa Promotion Special Measures Law, which was enacted in 2002, </a:t>
            </a:r>
            <a:r>
              <a:rPr lang="en-US" altLang="ja-JP" dirty="0" smtClean="0"/>
              <a:t>defined environment </a:t>
            </a:r>
            <a:r>
              <a:rPr lang="en-US" altLang="ja-JP" dirty="0" smtClean="0"/>
              <a:t>conservation nature experience activities</a:t>
            </a:r>
            <a:r>
              <a:rPr lang="en-US" altLang="ja-JP" dirty="0" smtClean="0"/>
              <a:t>.</a:t>
            </a:r>
          </a:p>
          <a:p>
            <a:r>
              <a:rPr lang="en-US" altLang="ja-JP" dirty="0" smtClean="0"/>
              <a:t>Both, by repelling the lexical "tourism", it is coined. Rather, tourism researchers, indifferently, use lexical "</a:t>
            </a:r>
            <a:r>
              <a:rPr lang="en-US" altLang="ja-JP" dirty="0" err="1" smtClean="0"/>
              <a:t>agritourism</a:t>
            </a:r>
            <a:r>
              <a:rPr lang="en-US" altLang="ja-JP" dirty="0" smtClean="0"/>
              <a:t>, ecotourism"</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27584" y="1434480"/>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tour</a:t>
            </a:r>
            <a:endParaRPr kumimoji="1" lang="ja-JP" altLang="en-US" dirty="0">
              <a:solidFill>
                <a:schemeClr val="tx1">
                  <a:lumMod val="95000"/>
                  <a:lumOff val="5000"/>
                </a:schemeClr>
              </a:solidFill>
            </a:endParaRPr>
          </a:p>
        </p:txBody>
      </p:sp>
      <p:sp>
        <p:nvSpPr>
          <p:cNvPr id="5" name="正方形/長方形 4"/>
          <p:cNvSpPr/>
          <p:nvPr/>
        </p:nvSpPr>
        <p:spPr>
          <a:xfrm>
            <a:off x="827584" y="3234680"/>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観光</a:t>
            </a:r>
            <a:endParaRPr kumimoji="1" lang="en-US" altLang="ja-JP" dirty="0" smtClean="0">
              <a:solidFill>
                <a:schemeClr val="tx1">
                  <a:lumMod val="95000"/>
                  <a:lumOff val="5000"/>
                </a:schemeClr>
              </a:solidFill>
            </a:endParaRPr>
          </a:p>
          <a:p>
            <a:pPr algn="ctr"/>
            <a:r>
              <a:rPr lang="en-US" altLang="ja-JP" dirty="0" smtClean="0">
                <a:solidFill>
                  <a:schemeClr val="tx1">
                    <a:lumMod val="95000"/>
                    <a:lumOff val="5000"/>
                  </a:schemeClr>
                </a:solidFill>
              </a:rPr>
              <a:t>J</a:t>
            </a:r>
            <a:r>
              <a:rPr lang="en-US" altLang="ja-JP" dirty="0" smtClean="0">
                <a:solidFill>
                  <a:schemeClr val="tx1">
                    <a:lumMod val="95000"/>
                    <a:lumOff val="5000"/>
                  </a:schemeClr>
                </a:solidFill>
              </a:rPr>
              <a:t>apan</a:t>
            </a:r>
            <a:endParaRPr kumimoji="1" lang="ja-JP" altLang="en-US" dirty="0">
              <a:solidFill>
                <a:schemeClr val="tx1">
                  <a:lumMod val="95000"/>
                  <a:lumOff val="5000"/>
                </a:schemeClr>
              </a:solidFill>
            </a:endParaRPr>
          </a:p>
        </p:txBody>
      </p:sp>
      <p:sp>
        <p:nvSpPr>
          <p:cNvPr id="6" name="正方形/長方形 5"/>
          <p:cNvSpPr/>
          <p:nvPr/>
        </p:nvSpPr>
        <p:spPr>
          <a:xfrm>
            <a:off x="827584" y="5178896"/>
            <a:ext cx="9144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旅游</a:t>
            </a:r>
            <a:endParaRPr kumimoji="1" lang="en-US" altLang="ja-JP" dirty="0" smtClean="0">
              <a:solidFill>
                <a:schemeClr val="tx1">
                  <a:lumMod val="95000"/>
                  <a:lumOff val="5000"/>
                </a:schemeClr>
              </a:solidFill>
            </a:endParaRPr>
          </a:p>
          <a:p>
            <a:pPr algn="ctr"/>
            <a:r>
              <a:rPr lang="en-US" altLang="ja-JP" dirty="0" smtClean="0">
                <a:solidFill>
                  <a:schemeClr val="tx1">
                    <a:lumMod val="95000"/>
                    <a:lumOff val="5000"/>
                  </a:schemeClr>
                </a:solidFill>
              </a:rPr>
              <a:t>C</a:t>
            </a:r>
            <a:r>
              <a:rPr lang="en-US" altLang="ja-JP" dirty="0" smtClean="0">
                <a:solidFill>
                  <a:schemeClr val="tx1">
                    <a:lumMod val="95000"/>
                    <a:lumOff val="5000"/>
                  </a:schemeClr>
                </a:solidFill>
              </a:rPr>
              <a:t>hina</a:t>
            </a:r>
            <a:endParaRPr kumimoji="1" lang="ja-JP" altLang="en-US" dirty="0">
              <a:solidFill>
                <a:schemeClr val="tx1">
                  <a:lumMod val="95000"/>
                  <a:lumOff val="5000"/>
                </a:schemeClr>
              </a:solidFill>
            </a:endParaRPr>
          </a:p>
        </p:txBody>
      </p:sp>
      <p:sp>
        <p:nvSpPr>
          <p:cNvPr id="8" name="角丸四角形 7"/>
          <p:cNvSpPr/>
          <p:nvPr/>
        </p:nvSpPr>
        <p:spPr>
          <a:xfrm>
            <a:off x="2555776" y="4941168"/>
            <a:ext cx="6120680" cy="10801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ja-JP" altLang="ja-JP" sz="2400" dirty="0" smtClean="0">
                <a:solidFill>
                  <a:srgbClr val="000000"/>
                </a:solidFill>
                <a:latin typeface="Century" pitchFamily="18" charset="0"/>
                <a:ea typeface="ＭＳ 明朝" pitchFamily="17" charset="-128"/>
                <a:cs typeface="ＭＳ ゴシック" pitchFamily="49" charset="-128"/>
              </a:rPr>
              <a:t>沈</a:t>
            </a:r>
            <a:r>
              <a:rPr lang="ja-JP" altLang="ja-JP" sz="2400" dirty="0">
                <a:solidFill>
                  <a:srgbClr val="000000"/>
                </a:solidFill>
                <a:latin typeface="Century" pitchFamily="18" charset="0"/>
                <a:ea typeface="ＭＳ 明朝" pitchFamily="17" charset="-128"/>
                <a:cs typeface="ＭＳ ゴシック" pitchFamily="49" charset="-128"/>
              </a:rPr>
              <a:t>約</a:t>
            </a:r>
            <a:r>
              <a:rPr lang="ja-JP" altLang="ja-JP" sz="2400" dirty="0" smtClean="0">
                <a:solidFill>
                  <a:srgbClr val="000000"/>
                </a:solidFill>
                <a:latin typeface="Century" pitchFamily="18" charset="0"/>
                <a:ea typeface="ＭＳ 明朝" pitchFamily="17" charset="-128"/>
                <a:cs typeface="ＭＳ ゴシック" pitchFamily="49" charset="-128"/>
              </a:rPr>
              <a:t>（</a:t>
            </a:r>
            <a:r>
              <a:rPr lang="en-US" altLang="ja-JP" sz="2400" dirty="0" smtClean="0">
                <a:solidFill>
                  <a:srgbClr val="000000"/>
                </a:solidFill>
                <a:latin typeface="Century" pitchFamily="18" charset="0"/>
                <a:ea typeface="ＭＳ 明朝" pitchFamily="17" charset="-128"/>
                <a:cs typeface="ＭＳ ゴシック" pitchFamily="49" charset="-128"/>
              </a:rPr>
              <a:t>AD</a:t>
            </a:r>
            <a:r>
              <a:rPr lang="en-US" altLang="ja-JP" sz="2400" dirty="0" smtClean="0">
                <a:solidFill>
                  <a:srgbClr val="000000"/>
                </a:solidFill>
                <a:latin typeface="Century" pitchFamily="18" charset="0"/>
                <a:ea typeface="ＭＳ 明朝" pitchFamily="17" charset="-128"/>
                <a:cs typeface="ＭＳ ゴシック" pitchFamily="49" charset="-128"/>
              </a:rPr>
              <a:t>441</a:t>
            </a:r>
            <a:r>
              <a:rPr lang="en-US" altLang="ja-JP" sz="2400" dirty="0" smtClean="0">
                <a:solidFill>
                  <a:srgbClr val="000000"/>
                </a:solidFill>
                <a:latin typeface="Arial"/>
                <a:ea typeface="ＭＳ 明朝" pitchFamily="17" charset="-128"/>
                <a:cs typeface="ＭＳ ゴシック" pitchFamily="49" charset="-128"/>
              </a:rPr>
              <a:t>—</a:t>
            </a:r>
            <a:r>
              <a:rPr lang="en-US" altLang="ja-JP" sz="2400" dirty="0" smtClean="0">
                <a:solidFill>
                  <a:srgbClr val="000000"/>
                </a:solidFill>
                <a:latin typeface="Century" pitchFamily="18" charset="0"/>
                <a:ea typeface="ＭＳ 明朝" pitchFamily="17" charset="-128"/>
                <a:cs typeface="ＭＳ ゴシック" pitchFamily="49" charset="-128"/>
              </a:rPr>
              <a:t>513</a:t>
            </a:r>
            <a:r>
              <a:rPr lang="ja-JP" altLang="en-US" sz="2400" dirty="0" smtClean="0">
                <a:solidFill>
                  <a:srgbClr val="000000"/>
                </a:solidFill>
                <a:latin typeface="Century" pitchFamily="18" charset="0"/>
                <a:ea typeface="ＭＳ 明朝" pitchFamily="17" charset="-128"/>
                <a:cs typeface="ＭＳ ゴシック" pitchFamily="49" charset="-128"/>
              </a:rPr>
              <a:t>）</a:t>
            </a:r>
            <a:r>
              <a:rPr lang="en-US" altLang="ja-JP" sz="2400" dirty="0" smtClean="0">
                <a:solidFill>
                  <a:srgbClr val="000000"/>
                </a:solidFill>
                <a:latin typeface="Century" pitchFamily="18" charset="0"/>
                <a:ea typeface="ＭＳ 明朝" pitchFamily="17" charset="-128"/>
                <a:cs typeface="ＭＳ ゴシック" pitchFamily="49" charset="-128"/>
              </a:rPr>
              <a:t>,</a:t>
            </a:r>
            <a:r>
              <a:rPr lang="en-US" altLang="ja-JP" sz="2400" dirty="0" smtClean="0">
                <a:solidFill>
                  <a:srgbClr val="000000"/>
                </a:solidFill>
                <a:latin typeface="Century" pitchFamily="18" charset="0"/>
                <a:ea typeface="ＭＳ 明朝" pitchFamily="17" charset="-128"/>
                <a:cs typeface="ＭＳ ゴシック" pitchFamily="49" charset="-128"/>
              </a:rPr>
              <a:t>Poet </a:t>
            </a:r>
            <a:r>
              <a:rPr lang="en-US" altLang="ja-JP" sz="2400" dirty="0" smtClean="0">
                <a:solidFill>
                  <a:srgbClr val="000000"/>
                </a:solidFill>
                <a:latin typeface="Century" pitchFamily="18" charset="0"/>
                <a:ea typeface="ＭＳ 明朝" pitchFamily="17" charset="-128"/>
                <a:cs typeface="ＭＳ ゴシック" pitchFamily="49" charset="-128"/>
              </a:rPr>
              <a:t>of the Southern Song </a:t>
            </a:r>
            <a:r>
              <a:rPr lang="en-US" altLang="ja-JP" sz="2400" dirty="0" smtClean="0">
                <a:solidFill>
                  <a:srgbClr val="000000"/>
                </a:solidFill>
                <a:latin typeface="Century" pitchFamily="18" charset="0"/>
                <a:ea typeface="ＭＳ 明朝" pitchFamily="17" charset="-128"/>
                <a:cs typeface="ＭＳ ゴシック" pitchFamily="49" charset="-128"/>
              </a:rPr>
              <a:t>era</a:t>
            </a:r>
            <a:r>
              <a:rPr lang="en-US" altLang="ja-JP" sz="2000" dirty="0" smtClean="0">
                <a:solidFill>
                  <a:srgbClr val="000000"/>
                </a:solidFill>
                <a:latin typeface="Century" pitchFamily="18" charset="0"/>
                <a:ea typeface="ＭＳ 明朝" pitchFamily="17" charset="-128"/>
                <a:cs typeface="ＭＳ ゴシック" pitchFamily="49" charset="-128"/>
              </a:rPr>
              <a:t>《</a:t>
            </a:r>
            <a:r>
              <a:rPr lang="ja-JP" altLang="en-US" sz="2000" dirty="0">
                <a:solidFill>
                  <a:srgbClr val="000000"/>
                </a:solidFill>
                <a:latin typeface="Century" pitchFamily="18" charset="0"/>
                <a:ea typeface="ＭＳ 明朝" pitchFamily="17" charset="-128"/>
                <a:cs typeface="ＭＳ ゴシック" pitchFamily="49" charset="-128"/>
              </a:rPr>
              <a:t>悲哉行</a:t>
            </a:r>
            <a:r>
              <a:rPr lang="en-US" altLang="ja-JP" sz="2000" dirty="0">
                <a:solidFill>
                  <a:srgbClr val="000000"/>
                </a:solidFill>
                <a:latin typeface="Century" pitchFamily="18" charset="0"/>
                <a:ea typeface="ＭＳ 明朝" pitchFamily="17" charset="-128"/>
                <a:cs typeface="ＭＳ ゴシック" pitchFamily="49" charset="-128"/>
              </a:rPr>
              <a:t>》</a:t>
            </a:r>
            <a:r>
              <a:rPr lang="ja-JP" altLang="en-US" sz="2000" dirty="0">
                <a:solidFill>
                  <a:srgbClr val="000000"/>
                </a:solidFill>
                <a:latin typeface="Century" pitchFamily="18" charset="0"/>
                <a:ea typeface="ＭＳ 明朝" pitchFamily="17" charset="-128"/>
                <a:cs typeface="ＭＳ ゴシック" pitchFamily="49" charset="-128"/>
              </a:rPr>
              <a:t>：旅游媚年春，年春媚游人</a:t>
            </a:r>
            <a:endParaRPr lang="ja-JP" altLang="en-US" sz="2000" dirty="0">
              <a:solidFill>
                <a:schemeClr val="tx1"/>
              </a:solidFill>
              <a:latin typeface="Arial" pitchFamily="34" charset="0"/>
              <a:ea typeface="ＭＳ Ｐゴシック" pitchFamily="50" charset="-128"/>
              <a:cs typeface="ＭＳ Ｐゴシック" pitchFamily="50" charset="-128"/>
            </a:endParaRPr>
          </a:p>
        </p:txBody>
      </p:sp>
      <p:sp>
        <p:nvSpPr>
          <p:cNvPr id="11" name="角丸四角形 10"/>
          <p:cNvSpPr/>
          <p:nvPr/>
        </p:nvSpPr>
        <p:spPr>
          <a:xfrm>
            <a:off x="2627784" y="2852936"/>
            <a:ext cx="6120680" cy="6263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2400" dirty="0" smtClean="0"/>
              <a:t>『 I </a:t>
            </a:r>
            <a:r>
              <a:rPr lang="en-US" altLang="ja-JP" sz="2400" dirty="0" err="1" smtClean="0"/>
              <a:t>Ching</a:t>
            </a:r>
            <a:r>
              <a:rPr lang="en-US" altLang="ja-JP" sz="2400" dirty="0" smtClean="0"/>
              <a:t> 』</a:t>
            </a:r>
            <a:r>
              <a:rPr lang="ja-JP" altLang="en-US" sz="2400" dirty="0" smtClean="0"/>
              <a:t>「</a:t>
            </a:r>
            <a:r>
              <a:rPr lang="ja-JP" altLang="en-US" sz="2400" dirty="0"/>
              <a:t>六四　観国之光　利用賓于</a:t>
            </a:r>
            <a:r>
              <a:rPr lang="ja-JP" altLang="en-US" sz="2400" dirty="0" smtClean="0"/>
              <a:t>王」</a:t>
            </a:r>
            <a:endParaRPr lang="ja-JP" altLang="en-US" sz="2400" dirty="0">
              <a:solidFill>
                <a:schemeClr val="tx1"/>
              </a:solidFill>
              <a:latin typeface="Arial" pitchFamily="34" charset="0"/>
              <a:ea typeface="ＭＳ Ｐゴシック" pitchFamily="50" charset="-128"/>
              <a:cs typeface="ＭＳ Ｐゴシック" pitchFamily="50" charset="-128"/>
            </a:endParaRPr>
          </a:p>
        </p:txBody>
      </p:sp>
      <p:sp>
        <p:nvSpPr>
          <p:cNvPr id="12" name="角丸四角形 11"/>
          <p:cNvSpPr/>
          <p:nvPr/>
        </p:nvSpPr>
        <p:spPr>
          <a:xfrm>
            <a:off x="2555776" y="1412776"/>
            <a:ext cx="6588224" cy="914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fontAlgn="base">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ja-JP" sz="2400" dirty="0" smtClean="0"/>
              <a:t>The word </a:t>
            </a:r>
            <a:r>
              <a:rPr lang="en-US" altLang="ja-JP" sz="2400" i="1" dirty="0" smtClean="0">
                <a:solidFill>
                  <a:srgbClr val="FF0000"/>
                </a:solidFill>
              </a:rPr>
              <a:t>tourist</a:t>
            </a:r>
            <a:r>
              <a:rPr lang="en-US" altLang="ja-JP" sz="2400" dirty="0" smtClean="0">
                <a:solidFill>
                  <a:srgbClr val="FF0000"/>
                </a:solidFill>
              </a:rPr>
              <a:t> </a:t>
            </a:r>
            <a:r>
              <a:rPr lang="en-US" altLang="ja-JP" sz="2400" dirty="0" smtClean="0"/>
              <a:t>was used by</a:t>
            </a:r>
            <a:r>
              <a:rPr lang="en-US" altLang="ja-JP" sz="2400" b="1" dirty="0" smtClean="0"/>
              <a:t>1772</a:t>
            </a:r>
            <a:r>
              <a:rPr lang="en-US" altLang="ja-JP" sz="2400" dirty="0" smtClean="0"/>
              <a:t> and </a:t>
            </a:r>
            <a:r>
              <a:rPr lang="en-US" altLang="ja-JP" sz="2400" i="1" dirty="0" smtClean="0"/>
              <a:t>tourism</a:t>
            </a:r>
            <a:r>
              <a:rPr lang="en-US" altLang="ja-JP" sz="2400" dirty="0" smtClean="0"/>
              <a:t> by 1811.</a:t>
            </a:r>
            <a:endParaRPr lang="ja-JP" altLang="en-US" sz="2400" dirty="0">
              <a:solidFill>
                <a:schemeClr val="tx1"/>
              </a:solidFill>
              <a:latin typeface="Arial" pitchFamily="34" charset="0"/>
              <a:ea typeface="ＭＳ Ｐゴシック" pitchFamily="50" charset="-128"/>
              <a:cs typeface="ＭＳ Ｐゴシック" pitchFamily="50" charset="-128"/>
            </a:endParaRPr>
          </a:p>
        </p:txBody>
      </p:sp>
      <p:sp>
        <p:nvSpPr>
          <p:cNvPr id="16" name="正方形/長方形 15"/>
          <p:cNvSpPr/>
          <p:nvPr/>
        </p:nvSpPr>
        <p:spPr>
          <a:xfrm>
            <a:off x="2771800" y="3645024"/>
            <a:ext cx="5670376" cy="923330"/>
          </a:xfrm>
          <a:prstGeom prst="rect">
            <a:avLst/>
          </a:prstGeom>
          <a:ln>
            <a:solidFill>
              <a:schemeClr val="tx1"/>
            </a:solidFill>
            <a:prstDash val="sysDot"/>
          </a:ln>
        </p:spPr>
        <p:txBody>
          <a:bodyPr wrap="square">
            <a:spAutoFit/>
          </a:bodyPr>
          <a:lstStyle/>
          <a:p>
            <a:r>
              <a:rPr lang="en-US" altLang="ja-JP" b="1" dirty="0" smtClean="0"/>
              <a:t>The end of the </a:t>
            </a:r>
            <a:r>
              <a:rPr lang="en-US" altLang="ja-JP" b="1" dirty="0" smtClean="0"/>
              <a:t>18th </a:t>
            </a:r>
            <a:r>
              <a:rPr lang="en-US" altLang="ja-JP" b="1" dirty="0" smtClean="0"/>
              <a:t>century development of the concept "</a:t>
            </a:r>
            <a:r>
              <a:rPr lang="en-US" altLang="ja-JP" b="1" dirty="0" smtClean="0"/>
              <a:t>tourism“. Occurrence </a:t>
            </a:r>
            <a:r>
              <a:rPr lang="en-US" altLang="ja-JP" b="1" dirty="0" smtClean="0"/>
              <a:t>of </a:t>
            </a:r>
            <a:r>
              <a:rPr lang="en-US" altLang="ja-JP" b="1" dirty="0" err="1" smtClean="0"/>
              <a:t>Ise</a:t>
            </a:r>
            <a:r>
              <a:rPr lang="en-US" altLang="ja-JP" b="1" dirty="0" smtClean="0"/>
              <a:t> Shrine </a:t>
            </a:r>
            <a:r>
              <a:rPr lang="en-US" altLang="ja-JP" b="1" dirty="0" smtClean="0"/>
              <a:t>tour in  </a:t>
            </a:r>
            <a:r>
              <a:rPr lang="en-US" altLang="ja-JP" b="1" dirty="0" smtClean="0"/>
              <a:t>1770 is the leading theory</a:t>
            </a:r>
            <a:endParaRPr lang="ja-JP" altLang="en-US" b="1" dirty="0"/>
          </a:p>
        </p:txBody>
      </p:sp>
      <p:sp>
        <p:nvSpPr>
          <p:cNvPr id="17" name="正方形/長方形 16"/>
          <p:cNvSpPr/>
          <p:nvPr/>
        </p:nvSpPr>
        <p:spPr>
          <a:xfrm>
            <a:off x="2555776" y="6021288"/>
            <a:ext cx="6264696" cy="646331"/>
          </a:xfrm>
          <a:prstGeom prst="rect">
            <a:avLst/>
          </a:prstGeom>
          <a:ln>
            <a:solidFill>
              <a:schemeClr val="tx1"/>
            </a:solidFill>
            <a:prstDash val="sysDot"/>
          </a:ln>
        </p:spPr>
        <p:txBody>
          <a:bodyPr wrap="square">
            <a:spAutoFit/>
          </a:bodyPr>
          <a:lstStyle/>
          <a:p>
            <a:r>
              <a:rPr lang="en-US" altLang="ja-JP" b="1" dirty="0" smtClean="0"/>
              <a:t>Generation timing of the tourism concept in China, Ming Dynasty 1368 - 1644 second half</a:t>
            </a:r>
            <a:endParaRPr lang="ja-JP" altLang="en-US" b="1" dirty="0"/>
          </a:p>
        </p:txBody>
      </p:sp>
      <p:sp>
        <p:nvSpPr>
          <p:cNvPr id="21" name="タイトル 1"/>
          <p:cNvSpPr txBox="1">
            <a:spLocks noGrp="1"/>
          </p:cNvSpPr>
          <p:nvPr>
            <p:ph type="title"/>
          </p:nvPr>
        </p:nvSpPr>
        <p:spPr>
          <a:xfrm>
            <a:off x="323528" y="44624"/>
            <a:ext cx="8640960" cy="1143000"/>
          </a:xfrm>
          <a:prstGeom prst="rect">
            <a:avLst/>
          </a:prstGeom>
          <a:solidFill>
            <a:srgbClr val="FFFF00"/>
          </a:solidFill>
          <a:ln w="76200">
            <a:solidFill>
              <a:schemeClr val="tx1">
                <a:lumMod val="95000"/>
                <a:lumOff val="5000"/>
              </a:schemeClr>
            </a:solidFill>
          </a:ln>
        </p:spPr>
        <p:txBody>
          <a:bodyPr vert="horz" lIns="91440" tIns="45720" rIns="91440" bIns="45720" rtlCol="0" anchor="ctr">
            <a:normAutofit fontScale="90000"/>
          </a:bodyPr>
          <a:lstStyle/>
          <a:p>
            <a:pPr lvl="0">
              <a:defRPr/>
            </a:pPr>
            <a:r>
              <a:rPr lang="en-US" altLang="ja-JP" dirty="0" smtClean="0"/>
              <a:t>The time of generation of concept</a:t>
            </a:r>
            <a:br>
              <a:rPr lang="en-US" altLang="ja-JP" dirty="0" smtClean="0"/>
            </a:br>
            <a:r>
              <a:rPr lang="en-US" altLang="ja-JP" dirty="0" smtClean="0"/>
              <a:t>is apart from the time it is used of lexical</a:t>
            </a:r>
            <a:endParaRPr kumimoji="1" lang="ja-JP" alt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lang="en-US" altLang="ja-JP" dirty="0" smtClean="0"/>
              <a:t>Comprehensive recreation area Improvement Act </a:t>
            </a:r>
            <a:r>
              <a:rPr lang="en-US" altLang="ja-JP" dirty="0" smtClean="0"/>
              <a:t>(Resort </a:t>
            </a:r>
            <a:r>
              <a:rPr lang="en-US" altLang="ja-JP" dirty="0" smtClean="0"/>
              <a:t>A</a:t>
            </a:r>
            <a:r>
              <a:rPr lang="en-US" altLang="ja-JP" dirty="0" smtClean="0"/>
              <a:t>ct)</a:t>
            </a:r>
            <a:endParaRPr kumimoji="1" lang="ja-JP" altLang="en-US" dirty="0"/>
          </a:p>
        </p:txBody>
      </p:sp>
      <p:sp>
        <p:nvSpPr>
          <p:cNvPr id="3" name="コンテンツ プレースホルダ 2"/>
          <p:cNvSpPr>
            <a:spLocks noGrp="1"/>
          </p:cNvSpPr>
          <p:nvPr>
            <p:ph idx="1"/>
          </p:nvPr>
        </p:nvSpPr>
        <p:spPr>
          <a:xfrm>
            <a:off x="251520" y="1600200"/>
            <a:ext cx="8435280" cy="5257800"/>
          </a:xfrm>
        </p:spPr>
        <p:txBody>
          <a:bodyPr>
            <a:normAutofit fontScale="92500" lnSpcReduction="20000"/>
          </a:bodyPr>
          <a:lstStyle/>
          <a:p>
            <a:r>
              <a:rPr lang="en-US" altLang="ja-JP" dirty="0" smtClean="0"/>
              <a:t>This law is not a mere campaign, it was defined for the first time of the overall concrete policy on tourism (power act</a:t>
            </a:r>
            <a:r>
              <a:rPr lang="en-US" altLang="ja-JP" dirty="0" smtClean="0"/>
              <a:t>).</a:t>
            </a:r>
          </a:p>
          <a:p>
            <a:r>
              <a:rPr lang="en-US" altLang="ja-JP" dirty="0" smtClean="0"/>
              <a:t>In</a:t>
            </a:r>
            <a:r>
              <a:rPr lang="ja-JP" altLang="en-US" dirty="0" smtClean="0"/>
              <a:t>　</a:t>
            </a:r>
            <a:r>
              <a:rPr lang="en-US" altLang="ja-JP" dirty="0" smtClean="0"/>
              <a:t>this </a:t>
            </a:r>
            <a:r>
              <a:rPr lang="en-US" altLang="ja-JP" dirty="0" smtClean="0"/>
              <a:t>law, lexical "tourism" does not come appear at </a:t>
            </a:r>
            <a:r>
              <a:rPr lang="en-US" altLang="ja-JP" dirty="0" smtClean="0"/>
              <a:t>all</a:t>
            </a:r>
          </a:p>
          <a:p>
            <a:r>
              <a:rPr lang="en-US" altLang="ja-JP" dirty="0" smtClean="0"/>
              <a:t>Regional Tourism Policy researchers, who are often lacking in institutional recognition possessed by this law could not develop a </a:t>
            </a:r>
            <a:r>
              <a:rPr lang="en-US" altLang="ja-JP" dirty="0" smtClean="0"/>
              <a:t>discussion</a:t>
            </a:r>
            <a:endParaRPr lang="en-US" altLang="ja-JP" dirty="0" smtClean="0"/>
          </a:p>
          <a:p>
            <a:r>
              <a:rPr lang="en-US" altLang="ja-JP" dirty="0" smtClean="0"/>
              <a:t>Concept "tourism" had appeared in this law. However, that lexical "tourism" was not used, it was fortunately in the development of the tourism policy of the Koizumi Cabinet</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8964488" cy="1772816"/>
          </a:xfrm>
          <a:solidFill>
            <a:srgbClr val="FFFF00"/>
          </a:solidFill>
          <a:ln w="76200">
            <a:solidFill>
              <a:schemeClr val="tx1">
                <a:lumMod val="95000"/>
                <a:lumOff val="5000"/>
              </a:schemeClr>
            </a:solidFill>
          </a:ln>
        </p:spPr>
        <p:txBody>
          <a:bodyPr>
            <a:normAutofit fontScale="90000"/>
          </a:bodyPr>
          <a:lstStyle/>
          <a:p>
            <a:r>
              <a:rPr lang="en-US" altLang="ja-JP" dirty="0" smtClean="0"/>
              <a:t>Expansion of domestic tourism administration, from being seen in the Ministry of Health and Welfare '50 History</a:t>
            </a:r>
            <a:endParaRPr kumimoji="1" lang="ja-JP" altLang="en-US" dirty="0"/>
          </a:p>
        </p:txBody>
      </p:sp>
      <p:sp>
        <p:nvSpPr>
          <p:cNvPr id="3" name="コンテンツ プレースホルダ 2"/>
          <p:cNvSpPr>
            <a:spLocks noGrp="1"/>
          </p:cNvSpPr>
          <p:nvPr>
            <p:ph idx="1"/>
          </p:nvPr>
        </p:nvSpPr>
        <p:spPr>
          <a:xfrm>
            <a:off x="0" y="1888232"/>
            <a:ext cx="8964488" cy="4997152"/>
          </a:xfrm>
        </p:spPr>
        <p:txBody>
          <a:bodyPr>
            <a:normAutofit/>
          </a:bodyPr>
          <a:lstStyle/>
          <a:p>
            <a:r>
              <a:rPr lang="en-US" altLang="ja-JP" dirty="0" smtClean="0"/>
              <a:t>Tourism policy that targets the Japanese before the war is, as supposedly, did not exist.</a:t>
            </a:r>
          </a:p>
          <a:p>
            <a:r>
              <a:rPr lang="en-US" altLang="ja-JP" dirty="0" smtClean="0"/>
              <a:t>With the establishment of the International Tourism Bureau, tourism Association was established in various places.</a:t>
            </a:r>
          </a:p>
          <a:p>
            <a:r>
              <a:rPr lang="en-US" altLang="ja-JP" dirty="0" smtClean="0"/>
              <a:t>As a result, in the municipality base, the domestic tourism administration is going to stand as implemented was inevitable.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784976" cy="6597352"/>
          </a:xfrm>
        </p:spPr>
        <p:txBody>
          <a:bodyPr>
            <a:normAutofit/>
          </a:bodyPr>
          <a:lstStyle/>
          <a:p>
            <a:r>
              <a:rPr lang="en-US" altLang="ja-JP" dirty="0" smtClean="0"/>
              <a:t>To reflect the difference at the time of the lifestyle, "tourism for Western people business" and "tourism for the Japanese" was quite different. Therefore, it is difficult to selectively use the polite fiction and the real intention.</a:t>
            </a:r>
          </a:p>
          <a:p>
            <a:r>
              <a:rPr lang="en-US" altLang="ja-JP" dirty="0" smtClean="0"/>
              <a:t>Therefore, as can be seen also in the documentation for Tokyo Prefecture tourism association, it was decided that with the "Welfare (Recreation"), of the tourism "Our main outside subordinate" is told.</a:t>
            </a: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en-US" altLang="ja-JP" dirty="0" smtClean="0">
                <a:solidFill>
                  <a:schemeClr val="tx1">
                    <a:lumMod val="95000"/>
                    <a:lumOff val="5000"/>
                  </a:schemeClr>
                </a:solidFill>
              </a:rPr>
              <a:t>Ministry of Health and Welfare of the government was a part of the home affairs administration. That lexical "welfare" is used as a translation of recreation, had meant that the domestic tourism business is advanced among the Ministry of Health and Welfare administration.</a:t>
            </a:r>
          </a:p>
          <a:p>
            <a:r>
              <a:rPr lang="en-US" altLang="ja-JP" dirty="0" smtClean="0"/>
              <a:t>National Park administration and inns ordinances was the typical.</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en-US" altLang="ja-JP" dirty="0" smtClean="0"/>
              <a:t>War footing has been enhanced. And, beyond the lexical of "welfare, health, recreation," lexical "tourism" it was not used.</a:t>
            </a:r>
          </a:p>
          <a:p>
            <a:r>
              <a:rPr lang="en-US" altLang="ja-JP" dirty="0" smtClean="0"/>
              <a:t>This effect was also continued after the war.</a:t>
            </a:r>
          </a:p>
          <a:p>
            <a:r>
              <a:rPr lang="en-US" altLang="ja-JP" dirty="0" smtClean="0"/>
              <a:t>In the Ministry of Health and Welfare administration, lexical "tourism" was not used. Instead, lexical "social tourism" has been used.</a:t>
            </a:r>
          </a:p>
          <a:p>
            <a:endParaRPr kumimoji="1" lang="ja-JP" alt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a:bodyPr>
          <a:lstStyle/>
          <a:p>
            <a:r>
              <a:rPr lang="en-US" altLang="ja-JP" dirty="0" smtClean="0"/>
              <a:t>Also accommodation in government today is the work of the Ministry of Health, </a:t>
            </a:r>
            <a:r>
              <a:rPr lang="en-US" altLang="ja-JP" dirty="0" err="1" smtClean="0"/>
              <a:t>Labour</a:t>
            </a:r>
            <a:r>
              <a:rPr lang="en-US" altLang="ja-JP" dirty="0" smtClean="0"/>
              <a:t> and Welfare.</a:t>
            </a:r>
          </a:p>
          <a:p>
            <a:r>
              <a:rPr lang="en-US" altLang="ja-JP" dirty="0" smtClean="0"/>
              <a:t>The Ministry of Land, Infrastructure and Transport, has been responsible for the attraction of foreign tourists. Understanding of the public this is not penetrated.</a:t>
            </a:r>
          </a:p>
          <a:p>
            <a:r>
              <a:rPr lang="en-US" altLang="ja-JP" dirty="0" smtClean="0"/>
              <a:t>About the challenges of strengthening of the seismic structure of the inn facility, it would have been likely to tourism administration.</a:t>
            </a:r>
            <a:endParaRPr kumimoji="1" lang="ja-JP" altLang="en-US" dirty="0"/>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268760"/>
            <a:ext cx="7772400" cy="4176464"/>
          </a:xfrm>
          <a:solidFill>
            <a:srgbClr val="FFFF00"/>
          </a:solidFill>
          <a:ln w="76200">
            <a:solidFill>
              <a:schemeClr val="tx1"/>
            </a:solidFill>
          </a:ln>
        </p:spPr>
        <p:txBody>
          <a:bodyPr>
            <a:normAutofit/>
          </a:bodyPr>
          <a:lstStyle/>
          <a:p>
            <a:r>
              <a:rPr lang="en-US" altLang="ja-JP" dirty="0" smtClean="0"/>
              <a:t>If the concept of Tourism translation was a lexical "sightseeing", deployment of Japanese tourism administration might have changed.</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1770"/>
            <a:ext cx="8229600" cy="1661046"/>
          </a:xfrm>
          <a:solidFill>
            <a:srgbClr val="FFFF00"/>
          </a:solidFill>
          <a:ln w="76200">
            <a:solidFill>
              <a:schemeClr val="tx1">
                <a:lumMod val="95000"/>
                <a:lumOff val="5000"/>
              </a:schemeClr>
            </a:solidFill>
          </a:ln>
        </p:spPr>
        <p:txBody>
          <a:bodyPr>
            <a:noAutofit/>
          </a:bodyPr>
          <a:lstStyle/>
          <a:p>
            <a:r>
              <a:rPr lang="en-US" altLang="ja-JP" sz="3600" dirty="0" smtClean="0"/>
              <a:t>Occurrence of social need for the travel for fan which is distinguished from the rest of the journey</a:t>
            </a:r>
            <a:endParaRPr kumimoji="1" lang="ja-JP" altLang="en-US" sz="3600" dirty="0"/>
          </a:p>
        </p:txBody>
      </p:sp>
      <p:sp>
        <p:nvSpPr>
          <p:cNvPr id="4" name="角丸四角形 3"/>
          <p:cNvSpPr/>
          <p:nvPr/>
        </p:nvSpPr>
        <p:spPr>
          <a:xfrm>
            <a:off x="4067944" y="1988840"/>
            <a:ext cx="1872208" cy="936104"/>
          </a:xfrm>
          <a:prstGeom prst="round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1"/>
                </a:solidFill>
              </a:rPr>
              <a:t>Journey of nobility</a:t>
            </a:r>
            <a:endParaRPr kumimoji="1" lang="ja-JP" altLang="en-US" sz="2800" b="1" dirty="0">
              <a:solidFill>
                <a:schemeClr val="tx1"/>
              </a:solidFill>
            </a:endParaRPr>
          </a:p>
        </p:txBody>
      </p:sp>
      <p:sp>
        <p:nvSpPr>
          <p:cNvPr id="6" name="角丸四角形 5"/>
          <p:cNvSpPr/>
          <p:nvPr/>
        </p:nvSpPr>
        <p:spPr>
          <a:xfrm>
            <a:off x="6228184" y="1988840"/>
            <a:ext cx="2160240" cy="936104"/>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lumMod val="95000"/>
                    <a:lumOff val="5000"/>
                  </a:schemeClr>
                </a:solidFill>
              </a:rPr>
              <a:t>travel for fan </a:t>
            </a:r>
            <a:endParaRPr kumimoji="1" lang="ja-JP" altLang="en-US" sz="2800" b="1" dirty="0">
              <a:solidFill>
                <a:schemeClr val="tx1">
                  <a:lumMod val="95000"/>
                  <a:lumOff val="5000"/>
                </a:schemeClr>
              </a:solidFill>
            </a:endParaRPr>
          </a:p>
        </p:txBody>
      </p:sp>
      <p:sp>
        <p:nvSpPr>
          <p:cNvPr id="7" name="正方形/長方形 6"/>
          <p:cNvSpPr/>
          <p:nvPr/>
        </p:nvSpPr>
        <p:spPr>
          <a:xfrm>
            <a:off x="4788024" y="5013176"/>
            <a:ext cx="1656184" cy="914400"/>
          </a:xfrm>
          <a:prstGeom prst="rect">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rPr>
              <a:t>Active</a:t>
            </a:r>
          </a:p>
          <a:p>
            <a:pPr algn="ctr"/>
            <a:r>
              <a:rPr lang="en-US" altLang="ja-JP" sz="1400" dirty="0" smtClean="0">
                <a:solidFill>
                  <a:schemeClr val="tx1"/>
                </a:solidFill>
              </a:rPr>
              <a:t>Outbound basis</a:t>
            </a:r>
          </a:p>
        </p:txBody>
      </p:sp>
      <p:sp>
        <p:nvSpPr>
          <p:cNvPr id="8" name="正方形/長方形 7"/>
          <p:cNvSpPr/>
          <p:nvPr/>
        </p:nvSpPr>
        <p:spPr>
          <a:xfrm>
            <a:off x="6804248" y="5013176"/>
            <a:ext cx="1872208" cy="914400"/>
          </a:xfrm>
          <a:prstGeom prst="rect">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Passive</a:t>
            </a:r>
          </a:p>
          <a:p>
            <a:pPr algn="ctr"/>
            <a:r>
              <a:rPr lang="ja-JP" altLang="en-US" dirty="0" smtClean="0">
                <a:solidFill>
                  <a:schemeClr val="tx1"/>
                </a:solidFill>
              </a:rPr>
              <a:t>（</a:t>
            </a:r>
            <a:r>
              <a:rPr lang="en-US" altLang="ja-JP" dirty="0" smtClean="0">
                <a:solidFill>
                  <a:schemeClr val="tx1"/>
                </a:solidFill>
              </a:rPr>
              <a:t> Popularization </a:t>
            </a:r>
            <a:r>
              <a:rPr kumimoji="1" lang="ja-JP" altLang="en-US" dirty="0" smtClean="0">
                <a:solidFill>
                  <a:schemeClr val="tx1"/>
                </a:solidFill>
              </a:rPr>
              <a:t>）</a:t>
            </a:r>
            <a:endParaRPr kumimoji="1" lang="en-US" altLang="ja-JP" dirty="0" smtClean="0">
              <a:solidFill>
                <a:schemeClr val="tx1"/>
              </a:solidFill>
            </a:endParaRPr>
          </a:p>
          <a:p>
            <a:pPr algn="ctr"/>
            <a:r>
              <a:rPr lang="en-US" altLang="ja-JP" dirty="0" smtClean="0">
                <a:solidFill>
                  <a:schemeClr val="tx1"/>
                </a:solidFill>
              </a:rPr>
              <a:t>Inbound basis</a:t>
            </a:r>
            <a:endParaRPr kumimoji="1" lang="en-US" altLang="ja-JP" dirty="0" smtClean="0">
              <a:solidFill>
                <a:schemeClr val="tx1"/>
              </a:solidFill>
            </a:endParaRPr>
          </a:p>
        </p:txBody>
      </p:sp>
      <p:sp>
        <p:nvSpPr>
          <p:cNvPr id="10" name="角丸四角形 9"/>
          <p:cNvSpPr/>
          <p:nvPr/>
        </p:nvSpPr>
        <p:spPr>
          <a:xfrm>
            <a:off x="3707904" y="1844824"/>
            <a:ext cx="5040560" cy="1152128"/>
          </a:xfrm>
          <a:prstGeom prst="round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endParaRPr>
          </a:p>
        </p:txBody>
      </p:sp>
      <p:sp>
        <p:nvSpPr>
          <p:cNvPr id="12" name="角丸四角形 11"/>
          <p:cNvSpPr/>
          <p:nvPr/>
        </p:nvSpPr>
        <p:spPr>
          <a:xfrm>
            <a:off x="4644008" y="4797152"/>
            <a:ext cx="4104456" cy="1844824"/>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endParaRPr>
          </a:p>
          <a:p>
            <a:pPr algn="ctr"/>
            <a:endParaRPr kumimoji="1" lang="en-US" altLang="ja-JP" sz="2400" dirty="0" smtClean="0">
              <a:solidFill>
                <a:schemeClr val="tx1"/>
              </a:solidFill>
            </a:endParaRPr>
          </a:p>
          <a:p>
            <a:pPr algn="ctr"/>
            <a:endParaRPr lang="en-US" altLang="ja-JP" sz="2400" dirty="0" smtClean="0">
              <a:solidFill>
                <a:schemeClr val="tx1"/>
              </a:solidFill>
            </a:endParaRPr>
          </a:p>
          <a:p>
            <a:pPr algn="ctr"/>
            <a:r>
              <a:rPr lang="en-US" altLang="ja-JP" sz="2400" dirty="0" smtClean="0">
                <a:solidFill>
                  <a:schemeClr val="tx1"/>
                </a:solidFill>
              </a:rPr>
              <a:t>Literary theme</a:t>
            </a:r>
            <a:endParaRPr kumimoji="1" lang="en-US" altLang="ja-JP" sz="2400" dirty="0" smtClean="0">
              <a:solidFill>
                <a:schemeClr val="tx1"/>
              </a:solidFill>
            </a:endParaRPr>
          </a:p>
        </p:txBody>
      </p:sp>
      <p:sp>
        <p:nvSpPr>
          <p:cNvPr id="13" name="下矢印 12"/>
          <p:cNvSpPr/>
          <p:nvPr/>
        </p:nvSpPr>
        <p:spPr>
          <a:xfrm>
            <a:off x="5724128" y="3068960"/>
            <a:ext cx="3159968" cy="1728192"/>
          </a:xfrm>
          <a:prstGeom prst="down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Development of</a:t>
            </a:r>
            <a:r>
              <a:rPr lang="en-US" altLang="ja-JP" sz="2400" b="1" dirty="0" smtClean="0">
                <a:solidFill>
                  <a:schemeClr val="tx1"/>
                </a:solidFill>
              </a:rPr>
              <a:t> </a:t>
            </a:r>
          </a:p>
          <a:p>
            <a:pPr algn="ctr"/>
            <a:r>
              <a:rPr lang="en-US" altLang="ja-JP" sz="2400" b="1" dirty="0" smtClean="0">
                <a:solidFill>
                  <a:schemeClr val="tx1"/>
                </a:solidFill>
              </a:rPr>
              <a:t>tourist concept</a:t>
            </a:r>
            <a:endParaRPr kumimoji="1" lang="en-US" altLang="ja-JP" sz="2400" b="1" dirty="0" smtClean="0">
              <a:solidFill>
                <a:schemeClr val="tx1"/>
              </a:solidFill>
            </a:endParaRPr>
          </a:p>
        </p:txBody>
      </p:sp>
      <p:sp>
        <p:nvSpPr>
          <p:cNvPr id="19" name="左右矢印 18"/>
          <p:cNvSpPr/>
          <p:nvPr/>
        </p:nvSpPr>
        <p:spPr>
          <a:xfrm>
            <a:off x="3563888" y="5445224"/>
            <a:ext cx="928120" cy="576064"/>
          </a:xfrm>
          <a:prstGeom prst="lef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79512" y="5013176"/>
            <a:ext cx="1423392" cy="115212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Intermediate goods</a:t>
            </a:r>
            <a:endParaRPr kumimoji="1" lang="ja-JP" altLang="en-US" sz="1600" b="1" dirty="0">
              <a:solidFill>
                <a:schemeClr val="tx1"/>
              </a:solidFill>
            </a:endParaRPr>
          </a:p>
        </p:txBody>
      </p:sp>
      <p:sp>
        <p:nvSpPr>
          <p:cNvPr id="21" name="角丸四角形 20"/>
          <p:cNvSpPr/>
          <p:nvPr/>
        </p:nvSpPr>
        <p:spPr>
          <a:xfrm>
            <a:off x="2051720" y="5085184"/>
            <a:ext cx="1440160" cy="1080120"/>
          </a:xfrm>
          <a:prstGeom prst="roundRect">
            <a:avLst/>
          </a:prstGeom>
          <a:solidFill>
            <a:schemeClr val="bg1">
              <a:lumMod val="9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Final consumption goods</a:t>
            </a:r>
            <a:endParaRPr kumimoji="1" lang="ja-JP" altLang="en-US" sz="1600" b="1" dirty="0">
              <a:solidFill>
                <a:schemeClr val="tx1"/>
              </a:solidFill>
            </a:endParaRPr>
          </a:p>
        </p:txBody>
      </p:sp>
      <p:sp>
        <p:nvSpPr>
          <p:cNvPr id="22" name="角丸四角形 21"/>
          <p:cNvSpPr/>
          <p:nvPr/>
        </p:nvSpPr>
        <p:spPr>
          <a:xfrm>
            <a:off x="107504" y="4869160"/>
            <a:ext cx="3600400" cy="1916832"/>
          </a:xfrm>
          <a:prstGeom prst="roundRect">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endParaRPr>
          </a:p>
          <a:p>
            <a:pPr algn="ctr"/>
            <a:endParaRPr lang="en-US" altLang="ja-JP" sz="2400" dirty="0" smtClean="0">
              <a:solidFill>
                <a:schemeClr val="tx1"/>
              </a:solidFill>
            </a:endParaRPr>
          </a:p>
          <a:p>
            <a:pPr algn="ctr"/>
            <a:endParaRPr lang="en-US" altLang="ja-JP" sz="2400" dirty="0" smtClean="0">
              <a:solidFill>
                <a:schemeClr val="tx1"/>
              </a:solidFill>
            </a:endParaRPr>
          </a:p>
          <a:p>
            <a:pPr algn="ctr"/>
            <a:r>
              <a:rPr lang="en-US" altLang="ja-JP" sz="2400" dirty="0" smtClean="0">
                <a:solidFill>
                  <a:schemeClr val="tx1"/>
                </a:solidFill>
              </a:rPr>
              <a:t>Tourism economics</a:t>
            </a:r>
            <a:endParaRPr lang="en-US" altLang="ja-JP" sz="2400" dirty="0">
              <a:solidFill>
                <a:schemeClr val="tx1"/>
              </a:solidFill>
            </a:endParaRPr>
          </a:p>
        </p:txBody>
      </p:sp>
      <p:sp>
        <p:nvSpPr>
          <p:cNvPr id="23" name="左右矢印 22"/>
          <p:cNvSpPr/>
          <p:nvPr/>
        </p:nvSpPr>
        <p:spPr>
          <a:xfrm>
            <a:off x="1547664" y="5517232"/>
            <a:ext cx="496072" cy="368424"/>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左右矢印 23"/>
          <p:cNvSpPr/>
          <p:nvPr/>
        </p:nvSpPr>
        <p:spPr>
          <a:xfrm>
            <a:off x="6380184" y="5229200"/>
            <a:ext cx="496072" cy="368424"/>
          </a:xfrm>
          <a:prstGeom prst="leftRightArrow">
            <a:avLst/>
          </a:prstGeom>
          <a:solidFill>
            <a:schemeClr val="tx2">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fontScale="90000"/>
          </a:bodyPr>
          <a:lstStyle/>
          <a:p>
            <a:r>
              <a:rPr lang="en-US" altLang="ja-JP" dirty="0" smtClean="0"/>
              <a:t>Japan </a:t>
            </a:r>
            <a:r>
              <a:rPr lang="en-US" altLang="ja-JP" b="1" dirty="0" smtClean="0">
                <a:solidFill>
                  <a:srgbClr val="FF0000"/>
                </a:solidFill>
              </a:rPr>
              <a:t>Tourist</a:t>
            </a:r>
            <a:r>
              <a:rPr lang="en-US" altLang="ja-JP" dirty="0" smtClean="0"/>
              <a:t> Bureau</a:t>
            </a:r>
            <a:br>
              <a:rPr lang="en-US" altLang="ja-JP" dirty="0" smtClean="0"/>
            </a:br>
            <a:r>
              <a:rPr lang="ja-JP" altLang="en-US" dirty="0" smtClean="0"/>
              <a:t>（</a:t>
            </a:r>
            <a:r>
              <a:rPr lang="en-US" altLang="ja-JP" dirty="0" smtClean="0"/>
              <a:t>1912</a:t>
            </a:r>
            <a:r>
              <a:rPr lang="ja-JP" altLang="en-US" dirty="0" smtClean="0"/>
              <a:t>）</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Japan </a:t>
            </a:r>
            <a:r>
              <a:rPr lang="en-US" altLang="ja-JP" b="1" dirty="0" smtClean="0">
                <a:solidFill>
                  <a:srgbClr val="FF0000"/>
                </a:solidFill>
              </a:rPr>
              <a:t>Tourist</a:t>
            </a:r>
            <a:r>
              <a:rPr lang="en-US" altLang="ja-JP" dirty="0" smtClean="0"/>
              <a:t> Bureau</a:t>
            </a:r>
          </a:p>
          <a:p>
            <a:r>
              <a:rPr lang="zh-CN" altLang="en-US" b="1" dirty="0" smtClean="0">
                <a:solidFill>
                  <a:srgbClr val="FF0000"/>
                </a:solidFill>
              </a:rPr>
              <a:t>国際旅客</a:t>
            </a:r>
            <a:r>
              <a:rPr lang="zh-CN" altLang="en-US" dirty="0" smtClean="0"/>
              <a:t>奨励会</a:t>
            </a:r>
            <a:endParaRPr lang="en-US" altLang="zh-CN" dirty="0" smtClean="0"/>
          </a:p>
          <a:p>
            <a:r>
              <a:rPr lang="en-US" altLang="ja-JP" dirty="0" smtClean="0"/>
              <a:t>Was used is a lexical tourist, it is not a lexical tourism nor a lexical </a:t>
            </a:r>
            <a:r>
              <a:rPr lang="en-US" altLang="ja-JP" dirty="0" err="1" smtClean="0"/>
              <a:t>kanko</a:t>
            </a:r>
            <a:endParaRPr lang="en-US" altLang="ja-JP" dirty="0" smtClean="0"/>
          </a:p>
          <a:p>
            <a:r>
              <a:rPr lang="en-US" altLang="ja-JP" dirty="0" smtClean="0"/>
              <a:t>What is included cross-border concept in the “Tourist” concept</a:t>
            </a:r>
          </a:p>
          <a:p>
            <a:r>
              <a:rPr lang="en-US" altLang="ja-JP" dirty="0" smtClean="0"/>
              <a:t>There is a need to proceed with the verification of the translated books and the original text of the tourism relationship in Edo and Meiji Period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lumMod val="95000"/>
                <a:lumOff val="5000"/>
              </a:schemeClr>
            </a:solidFill>
          </a:ln>
        </p:spPr>
        <p:txBody>
          <a:bodyPr>
            <a:normAutofit/>
          </a:bodyPr>
          <a:lstStyle/>
          <a:p>
            <a:r>
              <a:rPr kumimoji="1" lang="en-US" altLang="ja-JP" dirty="0" smtClean="0"/>
              <a:t>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In English “Board</a:t>
            </a:r>
            <a:r>
              <a:rPr kumimoji="1" lang="ja-JP" altLang="en-US" dirty="0" smtClean="0"/>
              <a:t>　</a:t>
            </a:r>
            <a:r>
              <a:rPr kumimoji="1" lang="en-US" altLang="ja-JP" dirty="0" smtClean="0"/>
              <a:t>of</a:t>
            </a:r>
            <a:r>
              <a:rPr kumimoji="1" lang="ja-JP" altLang="en-US" dirty="0" smtClean="0"/>
              <a:t>　</a:t>
            </a:r>
            <a:r>
              <a:rPr kumimoji="1" lang="en-US" altLang="ja-JP" dirty="0" smtClean="0"/>
              <a:t>Tourist</a:t>
            </a:r>
            <a:r>
              <a:rPr kumimoji="1" lang="ja-JP" altLang="en-US" dirty="0" smtClean="0"/>
              <a:t>　</a:t>
            </a:r>
            <a:r>
              <a:rPr kumimoji="1" lang="en-US" altLang="ja-JP" dirty="0" smtClean="0"/>
              <a:t>Industry” not “International tourism Bureau”</a:t>
            </a:r>
          </a:p>
          <a:p>
            <a:r>
              <a:rPr lang="en-US" altLang="ja-JP" dirty="0" smtClean="0"/>
              <a:t>Not  using “Tourism”</a:t>
            </a:r>
            <a:r>
              <a:rPr lang="ja-JP" altLang="en-US" dirty="0" smtClean="0"/>
              <a:t>　</a:t>
            </a:r>
            <a:endParaRPr lang="en-US" altLang="ja-JP" dirty="0" smtClean="0"/>
          </a:p>
          <a:p>
            <a:r>
              <a:rPr lang="en-US" altLang="ja-JP" dirty="0" smtClean="0"/>
              <a:t>Not  using “International”</a:t>
            </a:r>
            <a:endParaRPr kumimoji="1" lang="en-US" altLang="ja-JP" dirty="0" smtClean="0"/>
          </a:p>
          <a:p>
            <a:r>
              <a:rPr lang="en-US" altLang="ja-JP" dirty="0" smtClean="0"/>
              <a:t>In Japanese,  “international” was used by Minister of railroad’ strong desire</a:t>
            </a:r>
          </a:p>
          <a:p>
            <a:r>
              <a:rPr kumimoji="1" lang="en-US" altLang="ja-JP" dirty="0" smtClean="0"/>
              <a:t>The original meaning of “</a:t>
            </a:r>
            <a:r>
              <a:rPr kumimoji="1" lang="en-US" altLang="ja-JP" dirty="0" err="1" smtClean="0"/>
              <a:t>kanko</a:t>
            </a:r>
            <a:r>
              <a:rPr kumimoji="1" lang="en-US" altLang="ja-JP" dirty="0" smtClean="0"/>
              <a:t>” was changed from “outbound” to “inbound”</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a:solidFill>
              <a:schemeClr val="tx1"/>
            </a:solidFill>
          </a:ln>
        </p:spPr>
        <p:txBody>
          <a:bodyPr/>
          <a:lstStyle/>
          <a:p>
            <a:r>
              <a:rPr kumimoji="1" lang="en-US" altLang="ja-JP" dirty="0" smtClean="0"/>
              <a:t>Translation of Tourist</a:t>
            </a:r>
            <a:endParaRPr kumimoji="1" lang="ja-JP" altLang="en-US" dirty="0"/>
          </a:p>
        </p:txBody>
      </p:sp>
      <p:sp>
        <p:nvSpPr>
          <p:cNvPr id="3" name="コンテンツ プレースホルダ 2"/>
          <p:cNvSpPr>
            <a:spLocks noGrp="1"/>
          </p:cNvSpPr>
          <p:nvPr>
            <p:ph idx="1"/>
          </p:nvPr>
        </p:nvSpPr>
        <p:spPr>
          <a:xfrm>
            <a:off x="179512" y="1600200"/>
            <a:ext cx="8712968" cy="5257800"/>
          </a:xfrm>
        </p:spPr>
        <p:txBody>
          <a:bodyPr>
            <a:normAutofit/>
          </a:bodyPr>
          <a:lstStyle/>
          <a:p>
            <a:r>
              <a:rPr lang="en-US" altLang="ja-JP" dirty="0" smtClean="0"/>
              <a:t>As a concept “tourism” already exists in Japan.</a:t>
            </a:r>
            <a:r>
              <a:rPr lang="ja-JP" altLang="en-US" dirty="0" smtClean="0"/>
              <a:t> </a:t>
            </a:r>
            <a:endParaRPr lang="en-US" altLang="ja-JP" dirty="0" smtClean="0"/>
          </a:p>
          <a:p>
            <a:r>
              <a:rPr lang="en-US" altLang="ja-JP" dirty="0" smtClean="0"/>
              <a:t>As lexical representing the concept, "sightseeing", “tourism” etc. were present.</a:t>
            </a:r>
          </a:p>
          <a:p>
            <a:r>
              <a:rPr lang="en-US" altLang="ja-JP" dirty="0" smtClean="0"/>
              <a:t>In the translation of the Edo-Meiji period, the translation of Tourist was a “</a:t>
            </a:r>
            <a:r>
              <a:rPr lang="ja-JP" altLang="en-US" dirty="0" smtClean="0"/>
              <a:t>ツーリスト</a:t>
            </a:r>
            <a:r>
              <a:rPr lang="en-US" altLang="ja-JP" dirty="0" smtClean="0"/>
              <a:t>(tourist)" instead of “sightseeing". What and why?</a:t>
            </a:r>
          </a:p>
          <a:p>
            <a:r>
              <a:rPr lang="en-US" altLang="ja-JP" dirty="0" smtClean="0"/>
              <a:t>In China, there is a concept “tourism” for a long time, it had been expressed in the lexical “</a:t>
            </a:r>
            <a:r>
              <a:rPr lang="ja-JP" altLang="en-US" dirty="0" smtClean="0"/>
              <a:t>旅游</a:t>
            </a:r>
            <a:r>
              <a:rPr lang="en-US" altLang="ja-JP" dirty="0" smtClean="0"/>
              <a:t>”. Therefore, the translation of Tourist was “</a:t>
            </a:r>
            <a:r>
              <a:rPr lang="ja-JP" altLang="en-US" dirty="0" smtClean="0"/>
              <a:t>游客</a:t>
            </a:r>
            <a:r>
              <a:rPr lang="en-US" altLang="ja-JP"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131840" y="4149080"/>
            <a:ext cx="2016224" cy="93610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b="1" dirty="0" smtClean="0">
                <a:solidFill>
                  <a:schemeClr val="tx1"/>
                </a:solidFill>
              </a:rPr>
              <a:t>Board of </a:t>
            </a:r>
          </a:p>
          <a:p>
            <a:pPr algn="ctr"/>
            <a:r>
              <a:rPr lang="en-US" altLang="ja-JP" b="1" dirty="0" smtClean="0">
                <a:solidFill>
                  <a:schemeClr val="tx1"/>
                </a:solidFill>
              </a:rPr>
              <a:t>Tourist industry</a:t>
            </a:r>
          </a:p>
          <a:p>
            <a:pPr algn="ctr"/>
            <a:r>
              <a:rPr kumimoji="1" lang="en-US" altLang="ja-JP" b="1" dirty="0" smtClean="0">
                <a:solidFill>
                  <a:schemeClr val="tx1"/>
                </a:solidFill>
              </a:rPr>
              <a:t>1930</a:t>
            </a:r>
            <a:endParaRPr kumimoji="1" lang="ja-JP" altLang="en-US" b="1" dirty="0">
              <a:solidFill>
                <a:schemeClr val="tx1"/>
              </a:solidFill>
            </a:endParaRPr>
          </a:p>
        </p:txBody>
      </p:sp>
      <p:sp>
        <p:nvSpPr>
          <p:cNvPr id="11" name="右矢印 10"/>
          <p:cNvSpPr/>
          <p:nvPr/>
        </p:nvSpPr>
        <p:spPr>
          <a:xfrm>
            <a:off x="467544" y="64048"/>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Concept “tourism”</a:t>
            </a:r>
            <a:endParaRPr kumimoji="1" lang="ja-JP" altLang="en-US" b="1" dirty="0">
              <a:solidFill>
                <a:schemeClr val="tx1"/>
              </a:solidFill>
            </a:endParaRPr>
          </a:p>
        </p:txBody>
      </p:sp>
      <p:sp>
        <p:nvSpPr>
          <p:cNvPr id="14" name="右矢印 13"/>
          <p:cNvSpPr/>
          <p:nvPr/>
        </p:nvSpPr>
        <p:spPr>
          <a:xfrm>
            <a:off x="3995936" y="5032600"/>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Increase of inbound concept in tourism</a:t>
            </a:r>
            <a:endParaRPr lang="ja-JP" altLang="en-US" sz="1600" b="1" dirty="0">
              <a:solidFill>
                <a:schemeClr val="tx1"/>
              </a:solidFill>
            </a:endParaRPr>
          </a:p>
        </p:txBody>
      </p:sp>
      <p:sp>
        <p:nvSpPr>
          <p:cNvPr id="15" name="下矢印 14"/>
          <p:cNvSpPr/>
          <p:nvPr/>
        </p:nvSpPr>
        <p:spPr>
          <a:xfrm>
            <a:off x="2987824" y="2780928"/>
            <a:ext cx="2160240" cy="1440160"/>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400" b="1" dirty="0" smtClean="0">
                <a:solidFill>
                  <a:schemeClr val="tx1"/>
                </a:solidFill>
              </a:rPr>
              <a:t>Acquisition </a:t>
            </a:r>
          </a:p>
          <a:p>
            <a:pPr algn="ctr"/>
            <a:r>
              <a:rPr lang="en-US" altLang="ja-JP" sz="1400" b="1" dirty="0" smtClean="0">
                <a:solidFill>
                  <a:schemeClr val="tx1"/>
                </a:solidFill>
              </a:rPr>
              <a:t>of </a:t>
            </a:r>
          </a:p>
          <a:p>
            <a:pPr algn="ctr"/>
            <a:r>
              <a:rPr lang="en-US" altLang="ja-JP" sz="1400" b="1" dirty="0" smtClean="0">
                <a:solidFill>
                  <a:schemeClr val="tx1"/>
                </a:solidFill>
              </a:rPr>
              <a:t>f</a:t>
            </a:r>
            <a:r>
              <a:rPr kumimoji="1" lang="en-US" altLang="ja-JP" sz="1400" b="1" dirty="0" smtClean="0">
                <a:solidFill>
                  <a:schemeClr val="tx1"/>
                </a:solidFill>
              </a:rPr>
              <a:t>oreign currency</a:t>
            </a:r>
            <a:r>
              <a:rPr kumimoji="1" lang="ja-JP" altLang="en-US" sz="1400" b="1" dirty="0" smtClean="0">
                <a:solidFill>
                  <a:schemeClr val="tx1"/>
                </a:solidFill>
              </a:rPr>
              <a:t>（</a:t>
            </a:r>
            <a:r>
              <a:rPr kumimoji="1" lang="en-US" altLang="ja-JP" sz="1400" b="1" dirty="0" smtClean="0">
                <a:solidFill>
                  <a:schemeClr val="tx1"/>
                </a:solidFill>
              </a:rPr>
              <a:t>policy</a:t>
            </a:r>
            <a:r>
              <a:rPr kumimoji="1" lang="ja-JP" altLang="en-US" sz="1400" b="1" dirty="0" smtClean="0">
                <a:solidFill>
                  <a:schemeClr val="tx1"/>
                </a:solidFill>
              </a:rPr>
              <a:t>）</a:t>
            </a:r>
            <a:endParaRPr kumimoji="1" lang="ja-JP" altLang="en-US" sz="1400" b="1" dirty="0">
              <a:solidFill>
                <a:schemeClr val="tx1"/>
              </a:solidFill>
            </a:endParaRPr>
          </a:p>
        </p:txBody>
      </p:sp>
      <p:sp>
        <p:nvSpPr>
          <p:cNvPr id="16" name="右矢印 15"/>
          <p:cNvSpPr/>
          <p:nvPr/>
        </p:nvSpPr>
        <p:spPr>
          <a:xfrm>
            <a:off x="179512" y="712120"/>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Lexical</a:t>
            </a:r>
            <a:r>
              <a:rPr lang="ja-JP" altLang="en-US" b="1" dirty="0" smtClean="0">
                <a:solidFill>
                  <a:schemeClr val="tx1"/>
                </a:solidFill>
              </a:rPr>
              <a:t> </a:t>
            </a:r>
            <a:r>
              <a:rPr lang="en-US" altLang="ja-JP" b="1" dirty="0" smtClean="0">
                <a:solidFill>
                  <a:schemeClr val="tx1"/>
                </a:solidFill>
              </a:rPr>
              <a:t> “sightseeing”</a:t>
            </a:r>
            <a:endParaRPr kumimoji="1" lang="ja-JP" altLang="en-US" b="1" dirty="0">
              <a:solidFill>
                <a:schemeClr val="tx1"/>
              </a:solidFill>
            </a:endParaRPr>
          </a:p>
        </p:txBody>
      </p:sp>
      <p:sp>
        <p:nvSpPr>
          <p:cNvPr id="18" name="右矢印 17"/>
          <p:cNvSpPr/>
          <p:nvPr/>
        </p:nvSpPr>
        <p:spPr>
          <a:xfrm>
            <a:off x="3203848" y="1484784"/>
            <a:ext cx="23042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Lexical  “</a:t>
            </a:r>
            <a:r>
              <a:rPr lang="en-US" altLang="ja-JP" b="1" dirty="0" err="1" smtClean="0">
                <a:solidFill>
                  <a:schemeClr val="tx1"/>
                </a:solidFill>
              </a:rPr>
              <a:t>kanko</a:t>
            </a:r>
            <a:r>
              <a:rPr lang="en-US" altLang="ja-JP" b="1" dirty="0" smtClean="0">
                <a:solidFill>
                  <a:schemeClr val="tx1"/>
                </a:solidFill>
              </a:rPr>
              <a:t>(tourism)”</a:t>
            </a:r>
            <a:endParaRPr lang="ja-JP" altLang="en-US" b="1" dirty="0">
              <a:solidFill>
                <a:schemeClr val="tx1"/>
              </a:solidFill>
            </a:endParaRPr>
          </a:p>
        </p:txBody>
      </p:sp>
      <p:sp>
        <p:nvSpPr>
          <p:cNvPr id="19" name="右矢印 18"/>
          <p:cNvSpPr/>
          <p:nvPr/>
        </p:nvSpPr>
        <p:spPr>
          <a:xfrm>
            <a:off x="5724128" y="1268760"/>
            <a:ext cx="3131840" cy="259228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solidFill>
                  <a:schemeClr val="tx1"/>
                </a:solidFill>
              </a:rPr>
              <a:t>Lexical  “</a:t>
            </a:r>
            <a:r>
              <a:rPr lang="en-US" altLang="ja-JP" sz="2800" b="1" dirty="0" err="1" smtClean="0">
                <a:solidFill>
                  <a:schemeClr val="tx1"/>
                </a:solidFill>
              </a:rPr>
              <a:t>kanko</a:t>
            </a:r>
            <a:r>
              <a:rPr lang="en-US" altLang="ja-JP" sz="2800" b="1" dirty="0" smtClean="0">
                <a:solidFill>
                  <a:schemeClr val="tx1"/>
                </a:solidFill>
              </a:rPr>
              <a:t>(</a:t>
            </a:r>
          </a:p>
          <a:p>
            <a:pPr algn="ctr"/>
            <a:r>
              <a:rPr lang="en-US" altLang="ja-JP" sz="2800" b="1" dirty="0" smtClean="0">
                <a:solidFill>
                  <a:schemeClr val="tx1"/>
                </a:solidFill>
              </a:rPr>
              <a:t>Tourism)”</a:t>
            </a:r>
            <a:endParaRPr lang="ja-JP" altLang="en-US" sz="2800" b="1" dirty="0">
              <a:solidFill>
                <a:schemeClr val="tx1"/>
              </a:solidFill>
            </a:endParaRPr>
          </a:p>
        </p:txBody>
      </p:sp>
      <p:sp>
        <p:nvSpPr>
          <p:cNvPr id="20" name="右矢印 19"/>
          <p:cNvSpPr/>
          <p:nvPr/>
        </p:nvSpPr>
        <p:spPr>
          <a:xfrm>
            <a:off x="179512" y="1628800"/>
            <a:ext cx="2088232" cy="864096"/>
          </a:xfrm>
          <a:prstGeom prst="rightArrow">
            <a:avLst/>
          </a:prstGeom>
          <a:solidFill>
            <a:schemeClr val="bg2"/>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rPr>
              <a:t>Lexical  “</a:t>
            </a:r>
            <a:r>
              <a:rPr lang="en-US" altLang="ja-JP" sz="1400" b="1" dirty="0" err="1" smtClean="0">
                <a:solidFill>
                  <a:schemeClr val="tx1"/>
                </a:solidFill>
              </a:rPr>
              <a:t>kanko</a:t>
            </a:r>
            <a:r>
              <a:rPr lang="en-US" altLang="ja-JP" sz="1400" b="1" dirty="0" smtClean="0">
                <a:solidFill>
                  <a:schemeClr val="tx1"/>
                </a:solidFill>
              </a:rPr>
              <a:t>(tourism)”</a:t>
            </a:r>
            <a:endParaRPr kumimoji="1" lang="ja-JP" altLang="en-US" sz="1400" b="1" dirty="0">
              <a:solidFill>
                <a:schemeClr val="tx1"/>
              </a:solidFill>
            </a:endParaRPr>
          </a:p>
        </p:txBody>
      </p:sp>
      <p:sp>
        <p:nvSpPr>
          <p:cNvPr id="22" name="右矢印 21"/>
          <p:cNvSpPr/>
          <p:nvPr/>
        </p:nvSpPr>
        <p:spPr>
          <a:xfrm>
            <a:off x="107504" y="2564904"/>
            <a:ext cx="1728193" cy="1152128"/>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rPr>
              <a:t>Concept</a:t>
            </a:r>
          </a:p>
          <a:p>
            <a:pPr algn="ctr"/>
            <a:r>
              <a:rPr lang="en-US" altLang="ja-JP" sz="1400" b="1" dirty="0" smtClean="0">
                <a:solidFill>
                  <a:schemeClr val="tx1"/>
                </a:solidFill>
              </a:rPr>
              <a:t>“tourist”</a:t>
            </a:r>
          </a:p>
          <a:p>
            <a:pPr algn="ctr"/>
            <a:r>
              <a:rPr kumimoji="1" lang="en-US" altLang="ja-JP" sz="1400" b="1" dirty="0" smtClean="0">
                <a:solidFill>
                  <a:schemeClr val="tx1"/>
                </a:solidFill>
              </a:rPr>
              <a:t>into  Japan</a:t>
            </a:r>
            <a:endParaRPr kumimoji="1" lang="ja-JP" altLang="en-US" sz="1400" b="1" dirty="0">
              <a:solidFill>
                <a:schemeClr val="tx1"/>
              </a:solidFill>
            </a:endParaRPr>
          </a:p>
        </p:txBody>
      </p:sp>
      <p:sp>
        <p:nvSpPr>
          <p:cNvPr id="23" name="右矢印 22"/>
          <p:cNvSpPr/>
          <p:nvPr/>
        </p:nvSpPr>
        <p:spPr>
          <a:xfrm>
            <a:off x="251520" y="3429000"/>
            <a:ext cx="2088233" cy="122413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rPr>
              <a:t>Lexical</a:t>
            </a:r>
          </a:p>
          <a:p>
            <a:pPr algn="ctr"/>
            <a:r>
              <a:rPr lang="ja-JP" altLang="en-US" sz="1400" b="1" dirty="0" smtClean="0">
                <a:solidFill>
                  <a:schemeClr val="tx1"/>
                </a:solidFill>
              </a:rPr>
              <a:t>「ツーリスト</a:t>
            </a:r>
            <a:endParaRPr lang="en-US" altLang="ja-JP" sz="1400" b="1" dirty="0" smtClean="0">
              <a:solidFill>
                <a:schemeClr val="tx1"/>
              </a:solidFill>
            </a:endParaRPr>
          </a:p>
          <a:p>
            <a:pPr algn="ctr"/>
            <a:r>
              <a:rPr lang="en-US" altLang="ja-JP" sz="1400" b="1" dirty="0" smtClean="0">
                <a:solidFill>
                  <a:schemeClr val="tx1"/>
                </a:solidFill>
              </a:rPr>
              <a:t>(tourist)</a:t>
            </a:r>
            <a:r>
              <a:rPr lang="ja-JP" altLang="en-US" sz="1400" b="1" dirty="0" smtClean="0">
                <a:solidFill>
                  <a:schemeClr val="tx1"/>
                </a:solidFill>
              </a:rPr>
              <a:t>」</a:t>
            </a:r>
            <a:endParaRPr kumimoji="1" lang="ja-JP" altLang="en-US" sz="1400" b="1" dirty="0">
              <a:solidFill>
                <a:schemeClr val="tx1"/>
              </a:solidFill>
            </a:endParaRPr>
          </a:p>
        </p:txBody>
      </p:sp>
      <p:sp>
        <p:nvSpPr>
          <p:cNvPr id="24" name="右矢印 23"/>
          <p:cNvSpPr/>
          <p:nvPr/>
        </p:nvSpPr>
        <p:spPr>
          <a:xfrm>
            <a:off x="539552" y="5157192"/>
            <a:ext cx="2448272" cy="1700808"/>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err="1" smtClean="0">
                <a:solidFill>
                  <a:schemeClr val="tx1"/>
                </a:solidFill>
              </a:rPr>
              <a:t>Synchro</a:t>
            </a:r>
            <a:r>
              <a:rPr lang="en-US" altLang="ja-JP" sz="1600" b="1" dirty="0" smtClean="0">
                <a:solidFill>
                  <a:schemeClr val="tx1"/>
                </a:solidFill>
              </a:rPr>
              <a:t> of</a:t>
            </a:r>
          </a:p>
          <a:p>
            <a:pPr algn="ctr"/>
            <a:r>
              <a:rPr lang="en-US" altLang="ja-JP" sz="1600" b="1" dirty="0" err="1" smtClean="0">
                <a:solidFill>
                  <a:schemeClr val="tx1"/>
                </a:solidFill>
              </a:rPr>
              <a:t>Concept”tourism</a:t>
            </a:r>
            <a:r>
              <a:rPr lang="en-US" altLang="ja-JP" sz="1600" b="1" dirty="0" smtClean="0">
                <a:solidFill>
                  <a:schemeClr val="tx1"/>
                </a:solidFill>
              </a:rPr>
              <a:t>”</a:t>
            </a:r>
          </a:p>
          <a:p>
            <a:pPr algn="ctr"/>
            <a:r>
              <a:rPr lang="en-US" altLang="ja-JP" sz="1600" b="1" dirty="0" smtClean="0">
                <a:solidFill>
                  <a:schemeClr val="tx1"/>
                </a:solidFill>
              </a:rPr>
              <a:t>and</a:t>
            </a:r>
            <a:r>
              <a:rPr lang="ja-JP" altLang="en-US" sz="1600" b="1" dirty="0" smtClean="0">
                <a:solidFill>
                  <a:schemeClr val="tx1"/>
                </a:solidFill>
              </a:rPr>
              <a:t>　</a:t>
            </a:r>
            <a:r>
              <a:rPr lang="en-US" altLang="ja-JP" sz="1600" b="1" dirty="0" err="1" smtClean="0">
                <a:solidFill>
                  <a:schemeClr val="tx1"/>
                </a:solidFill>
              </a:rPr>
              <a:t>LEXICAL”tourism</a:t>
            </a:r>
            <a:r>
              <a:rPr lang="en-US" altLang="ja-JP" sz="1600" b="1" dirty="0" smtClean="0">
                <a:solidFill>
                  <a:schemeClr val="tx1"/>
                </a:solidFill>
              </a:rPr>
              <a:t>”</a:t>
            </a:r>
            <a:endParaRPr lang="ja-JP" altLang="en-US" sz="1600" b="1" dirty="0">
              <a:solidFill>
                <a:schemeClr val="tx1"/>
              </a:solidFill>
            </a:endParaRPr>
          </a:p>
        </p:txBody>
      </p:sp>
      <p:sp>
        <p:nvSpPr>
          <p:cNvPr id="29" name="右矢印 28"/>
          <p:cNvSpPr/>
          <p:nvPr/>
        </p:nvSpPr>
        <p:spPr>
          <a:xfrm>
            <a:off x="8172400" y="3068960"/>
            <a:ext cx="720080" cy="1512168"/>
          </a:xfrm>
          <a:prstGeom prst="rightArrow">
            <a:avLst/>
          </a:prstGeom>
          <a:solidFill>
            <a:schemeClr val="bg2"/>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900" b="1" dirty="0" smtClean="0">
                <a:solidFill>
                  <a:srgbClr val="FF0000"/>
                </a:solidFill>
              </a:rPr>
              <a:t>Lexical</a:t>
            </a:r>
          </a:p>
          <a:p>
            <a:pPr algn="ctr"/>
            <a:r>
              <a:rPr kumimoji="1" lang="en-US" altLang="ja-JP" sz="900" b="1" dirty="0" smtClean="0">
                <a:solidFill>
                  <a:srgbClr val="FF0000"/>
                </a:solidFill>
              </a:rPr>
              <a:t>”</a:t>
            </a:r>
            <a:r>
              <a:rPr kumimoji="1" lang="en-US" altLang="ja-JP" sz="900" b="1" dirty="0" err="1" smtClean="0">
                <a:solidFill>
                  <a:srgbClr val="FF0000"/>
                </a:solidFill>
              </a:rPr>
              <a:t>tu</a:t>
            </a:r>
            <a:r>
              <a:rPr kumimoji="1" lang="en-US" altLang="ja-JP" sz="900" b="1" dirty="0" smtClean="0">
                <a:solidFill>
                  <a:srgbClr val="FF0000"/>
                </a:solidFill>
              </a:rPr>
              <a:t>-</a:t>
            </a:r>
            <a:r>
              <a:rPr kumimoji="1" lang="en-US" altLang="ja-JP" sz="900" b="1" dirty="0" err="1" smtClean="0">
                <a:solidFill>
                  <a:srgbClr val="FF0000"/>
                </a:solidFill>
              </a:rPr>
              <a:t>rizumu</a:t>
            </a:r>
            <a:r>
              <a:rPr kumimoji="1" lang="en-US" altLang="ja-JP" sz="900" b="1" dirty="0" smtClean="0">
                <a:solidFill>
                  <a:srgbClr val="FF0000"/>
                </a:solidFill>
              </a:rPr>
              <a:t> ”</a:t>
            </a:r>
            <a:endParaRPr kumimoji="1" lang="ja-JP" altLang="en-US" sz="900" b="1" dirty="0">
              <a:solidFill>
                <a:srgbClr val="FF0000"/>
              </a:solidFill>
            </a:endParaRPr>
          </a:p>
        </p:txBody>
      </p:sp>
      <p:sp>
        <p:nvSpPr>
          <p:cNvPr id="30" name="円/楕円 29"/>
          <p:cNvSpPr/>
          <p:nvPr/>
        </p:nvSpPr>
        <p:spPr>
          <a:xfrm>
            <a:off x="3081536" y="5013176"/>
            <a:ext cx="770384" cy="194421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100" b="1" dirty="0" smtClean="0">
                <a:solidFill>
                  <a:schemeClr val="tx1">
                    <a:lumMod val="95000"/>
                    <a:lumOff val="5000"/>
                  </a:schemeClr>
                </a:solidFill>
              </a:rPr>
              <a:t>The presence or absence of cross-border concept</a:t>
            </a:r>
            <a:endParaRPr kumimoji="1" lang="ja-JP" altLang="en-US" sz="1100" b="1" dirty="0">
              <a:solidFill>
                <a:schemeClr val="tx1">
                  <a:lumMod val="95000"/>
                  <a:lumOff val="5000"/>
                </a:schemeClr>
              </a:solidFill>
            </a:endParaRPr>
          </a:p>
        </p:txBody>
      </p:sp>
      <p:sp>
        <p:nvSpPr>
          <p:cNvPr id="33" name="角丸四角形 32"/>
          <p:cNvSpPr/>
          <p:nvPr/>
        </p:nvSpPr>
        <p:spPr>
          <a:xfrm>
            <a:off x="539552" y="4437112"/>
            <a:ext cx="1800200" cy="792088"/>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Japan</a:t>
            </a:r>
            <a:r>
              <a:rPr lang="ja-JP" altLang="en-US" sz="1200" b="1" dirty="0" smtClean="0">
                <a:solidFill>
                  <a:schemeClr val="tx1"/>
                </a:solidFill>
              </a:rPr>
              <a:t>　</a:t>
            </a:r>
            <a:r>
              <a:rPr lang="en-US" altLang="ja-JP" sz="1200" b="1" dirty="0" smtClean="0">
                <a:solidFill>
                  <a:schemeClr val="tx1"/>
                </a:solidFill>
              </a:rPr>
              <a:t>Tourist</a:t>
            </a:r>
          </a:p>
          <a:p>
            <a:pPr algn="ctr"/>
            <a:r>
              <a:rPr lang="en-US" altLang="ja-JP" sz="1200" b="1" dirty="0" smtClean="0">
                <a:solidFill>
                  <a:schemeClr val="tx1"/>
                </a:solidFill>
              </a:rPr>
              <a:t>Bureau</a:t>
            </a:r>
            <a:r>
              <a:rPr lang="ja-JP" altLang="en-US" sz="1200" b="1" dirty="0" smtClean="0">
                <a:solidFill>
                  <a:schemeClr val="tx1"/>
                </a:solidFill>
              </a:rPr>
              <a:t>　</a:t>
            </a:r>
            <a:r>
              <a:rPr lang="en-US" altLang="ja-JP" sz="1200" b="1" dirty="0" smtClean="0">
                <a:solidFill>
                  <a:schemeClr val="tx1"/>
                </a:solidFill>
              </a:rPr>
              <a:t>1912</a:t>
            </a:r>
          </a:p>
        </p:txBody>
      </p:sp>
      <p:sp>
        <p:nvSpPr>
          <p:cNvPr id="34" name="右矢印 33"/>
          <p:cNvSpPr/>
          <p:nvPr/>
        </p:nvSpPr>
        <p:spPr>
          <a:xfrm>
            <a:off x="6588224" y="4653136"/>
            <a:ext cx="2376264"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Lexical “recreation”</a:t>
            </a:r>
            <a:endParaRPr kumimoji="1" lang="ja-JP" altLang="en-US" b="1" dirty="0">
              <a:solidFill>
                <a:srgbClr val="FF0000"/>
              </a:solidFill>
            </a:endParaRPr>
          </a:p>
        </p:txBody>
      </p:sp>
      <p:sp>
        <p:nvSpPr>
          <p:cNvPr id="2" name="円/楕円 1"/>
          <p:cNvSpPr/>
          <p:nvPr/>
        </p:nvSpPr>
        <p:spPr>
          <a:xfrm>
            <a:off x="-324544" y="38590"/>
            <a:ext cx="2232248" cy="51009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lumMod val="95000"/>
                    <a:lumOff val="5000"/>
                  </a:schemeClr>
                </a:solidFill>
              </a:rPr>
              <a:t>From</a:t>
            </a:r>
            <a:r>
              <a:rPr kumimoji="1" lang="ja-JP" altLang="en-US" dirty="0" smtClean="0">
                <a:solidFill>
                  <a:schemeClr val="tx1">
                    <a:lumMod val="95000"/>
                    <a:lumOff val="5000"/>
                  </a:schemeClr>
                </a:solidFill>
              </a:rPr>
              <a:t>　</a:t>
            </a:r>
            <a:r>
              <a:rPr kumimoji="1" lang="en-US" altLang="ja-JP" dirty="0" smtClean="0">
                <a:solidFill>
                  <a:schemeClr val="tx1">
                    <a:lumMod val="95000"/>
                    <a:lumOff val="5000"/>
                  </a:schemeClr>
                </a:solidFill>
              </a:rPr>
              <a:t>When</a:t>
            </a:r>
            <a:r>
              <a:rPr kumimoji="1" lang="ja-JP" altLang="en-US" dirty="0" smtClean="0">
                <a:solidFill>
                  <a:schemeClr val="tx1">
                    <a:lumMod val="95000"/>
                    <a:lumOff val="5000"/>
                  </a:schemeClr>
                </a:solidFill>
              </a:rPr>
              <a:t>？</a:t>
            </a:r>
            <a:endParaRPr kumimoji="1" lang="ja-JP" alt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a:solidFill>
            <a:srgbClr val="FFFF00"/>
          </a:solidFill>
          <a:ln w="76200">
            <a:solidFill>
              <a:schemeClr val="tx1">
                <a:lumMod val="95000"/>
                <a:lumOff val="5000"/>
              </a:schemeClr>
            </a:solidFill>
          </a:ln>
        </p:spPr>
        <p:txBody>
          <a:bodyPr>
            <a:normAutofit fontScale="90000"/>
          </a:bodyPr>
          <a:lstStyle/>
          <a:p>
            <a:r>
              <a:rPr lang="en-US" altLang="ja-JP" dirty="0" smtClean="0"/>
              <a:t>Expansion hypothesis of "tourism" concept</a:t>
            </a:r>
            <a:endParaRPr kumimoji="1" lang="ja-JP" altLang="en-US" dirty="0"/>
          </a:p>
        </p:txBody>
      </p:sp>
      <p:sp>
        <p:nvSpPr>
          <p:cNvPr id="3" name="コンテンツ プレースホルダ 2"/>
          <p:cNvSpPr>
            <a:spLocks noGrp="1"/>
          </p:cNvSpPr>
          <p:nvPr>
            <p:ph idx="1"/>
          </p:nvPr>
        </p:nvSpPr>
        <p:spPr>
          <a:xfrm>
            <a:off x="179512" y="1600200"/>
            <a:ext cx="8964488" cy="4925144"/>
          </a:xfrm>
        </p:spPr>
        <p:txBody>
          <a:bodyPr>
            <a:normAutofit fontScale="85000" lnSpcReduction="10000"/>
          </a:bodyPr>
          <a:lstStyle/>
          <a:p>
            <a:r>
              <a:rPr lang="en-US" altLang="ja-JP" b="1" dirty="0" smtClean="0">
                <a:solidFill>
                  <a:srgbClr val="FF0000"/>
                </a:solidFill>
              </a:rPr>
              <a:t>Hypothesis ①</a:t>
            </a:r>
          </a:p>
          <a:p>
            <a:pPr>
              <a:buNone/>
            </a:pPr>
            <a:r>
              <a:rPr lang="ja-JP" altLang="en-US" b="1" dirty="0" smtClean="0">
                <a:solidFill>
                  <a:srgbClr val="FF0000"/>
                </a:solidFill>
              </a:rPr>
              <a:t>　　　</a:t>
            </a:r>
            <a:r>
              <a:rPr lang="en-US" altLang="ja-JP" b="1" dirty="0" smtClean="0">
                <a:solidFill>
                  <a:srgbClr val="FF0000"/>
                </a:solidFill>
              </a:rPr>
              <a:t> outbound only⇒ inbound emphasis</a:t>
            </a:r>
            <a:endParaRPr lang="en-US" altLang="ja-JP" sz="2400" b="1" dirty="0" smtClean="0">
              <a:solidFill>
                <a:schemeClr val="tx1">
                  <a:lumMod val="95000"/>
                  <a:lumOff val="5000"/>
                </a:schemeClr>
              </a:solidFill>
            </a:endParaRPr>
          </a:p>
          <a:p>
            <a:r>
              <a:rPr lang="en-US" altLang="ja-JP" b="1" dirty="0" smtClean="0">
                <a:solidFill>
                  <a:srgbClr val="FF0000"/>
                </a:solidFill>
              </a:rPr>
              <a:t>Hypothesis ②</a:t>
            </a:r>
          </a:p>
          <a:p>
            <a:pPr>
              <a:buNone/>
            </a:pPr>
            <a:r>
              <a:rPr lang="ja-JP" altLang="en-US" b="1" dirty="0" smtClean="0">
                <a:solidFill>
                  <a:srgbClr val="FF0000"/>
                </a:solidFill>
              </a:rPr>
              <a:t>　　</a:t>
            </a:r>
            <a:r>
              <a:rPr lang="en-US" altLang="ja-JP" b="1" dirty="0" smtClean="0">
                <a:solidFill>
                  <a:srgbClr val="FF0000"/>
                </a:solidFill>
              </a:rPr>
              <a:t> cross-border concept ⇒ non-discriminatory</a:t>
            </a:r>
          </a:p>
          <a:p>
            <a:pPr>
              <a:buNone/>
            </a:pPr>
            <a:r>
              <a:rPr lang="en-US" altLang="ja-JP" dirty="0" smtClean="0"/>
              <a:t>To affirm or deny the hypothesis</a:t>
            </a:r>
          </a:p>
          <a:p>
            <a:pPr>
              <a:buNone/>
            </a:pPr>
            <a:r>
              <a:rPr lang="en-US" altLang="ja-JP" dirty="0" smtClean="0"/>
              <a:t>Quantity analysis of lexical use of the Edo-Meiji Period- is required</a:t>
            </a:r>
          </a:p>
          <a:p>
            <a:pPr>
              <a:buNone/>
            </a:pPr>
            <a:r>
              <a:rPr lang="en-US" altLang="ja-JP" dirty="0" smtClean="0"/>
              <a:t>Printed literature is 2-3%.</a:t>
            </a:r>
          </a:p>
          <a:p>
            <a:pPr>
              <a:buNone/>
            </a:pPr>
            <a:r>
              <a:rPr lang="en-US" altLang="ja-JP" dirty="0" smtClean="0"/>
              <a:t>Scientific empirical analysis is difficult.</a:t>
            </a:r>
          </a:p>
          <a:p>
            <a:r>
              <a:rPr lang="en-US" altLang="ja-JP" dirty="0" smtClean="0"/>
              <a:t>For the time being the use of the newspaper article search</a:t>
            </a:r>
          </a:p>
          <a:p>
            <a:r>
              <a:rPr lang="en-US" altLang="ja-JP" dirty="0" smtClean="0"/>
              <a:t>Literature analysis remains in the supplementary materials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4739</TotalTime>
  <Words>2073</Words>
  <Application>Microsoft Office PowerPoint</Application>
  <PresentationFormat>画面に合わせる (4:3)</PresentationFormat>
  <Paragraphs>307</Paragraphs>
  <Slides>36</Slides>
  <Notes>36</Notes>
  <HiddenSlides>11</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Office テーマ</vt:lpstr>
      <vt:lpstr>Encounter　between　Lexical“観光”　and　Lexical“tourist”  ～birth　and　development　of　domestic　tourism　policy　in　Japan～</vt:lpstr>
      <vt:lpstr>Through　the University of Glasgow Historical Thesaurus of English, result of search Aspects of travel :: Traveller :: tourist  （http://historicalthesaurus.arts.gla.ac.uk/）</vt:lpstr>
      <vt:lpstr>The time of generation of concept is apart from the time it is used of lexical</vt:lpstr>
      <vt:lpstr>Occurrence of social need for the travel for fan which is distinguished from the rest of the journey</vt:lpstr>
      <vt:lpstr>Japan Tourist Bureau （1912）</vt:lpstr>
      <vt:lpstr>Board　of　Tourist　Industry</vt:lpstr>
      <vt:lpstr>Translation of Tourist</vt:lpstr>
      <vt:lpstr>スライド 8</vt:lpstr>
      <vt:lpstr>Expansion hypothesis of "tourism" concept</vt:lpstr>
      <vt:lpstr>Outbound ⇒ inbound hypothesis</vt:lpstr>
      <vt:lpstr>“Ｓhowing the light of the country." 　</vt:lpstr>
      <vt:lpstr>Cross-border concept hypothesis</vt:lpstr>
      <vt:lpstr>In “Japan Tourist Bureau”, the lexical "sightseeing", "tourism", and the like of it used the way</vt:lpstr>
      <vt:lpstr>"Itinerary and cost estimates",  "tourist guide Monographs"</vt:lpstr>
      <vt:lpstr>Wikipedia「tourism」</vt:lpstr>
      <vt:lpstr>Comparison of the frequency of use between 「sightseeing(遊覧)」 and「tourism(観光)」 through  Asahisimbun articles database</vt:lpstr>
      <vt:lpstr>First example in addition to proper noun</vt:lpstr>
      <vt:lpstr>　 Example of "tourism" in the Yomiuri Shimbun article search</vt:lpstr>
      <vt:lpstr>First　example to be used for the domestic movement of Japanese by the Asahi Shimbun and Yomiuri Shimbun</vt:lpstr>
      <vt:lpstr>　 Examples of “tu-rizumu(tourism)”  in newspaper article</vt:lpstr>
      <vt:lpstr>Example of the use of “tourism ” (Asahi Shimbun)  After the war - Showa last stage only　 5　articles</vt:lpstr>
      <vt:lpstr>Local tourism association</vt:lpstr>
      <vt:lpstr>Using the lexical "tourist" in the Rural Tourism Association</vt:lpstr>
      <vt:lpstr>Kyoto　City</vt:lpstr>
      <vt:lpstr>Tokyo Prefecture</vt:lpstr>
      <vt:lpstr>The mechanism for the generation of domestic tourist destination</vt:lpstr>
      <vt:lpstr>Expansion of the post-war domestic tourism administration</vt:lpstr>
      <vt:lpstr>Cause that was delayed overall development of regional tourism policy research</vt:lpstr>
      <vt:lpstr>Rural-stay leisure activities Environment-friendly nature experience activities</vt:lpstr>
      <vt:lpstr>Comprehensive recreation area Improvement Act (Resort Act)</vt:lpstr>
      <vt:lpstr>Expansion of domestic tourism administration, from being seen in the Ministry of Health and Welfare '50 History</vt:lpstr>
      <vt:lpstr>スライド 32</vt:lpstr>
      <vt:lpstr>スライド 33</vt:lpstr>
      <vt:lpstr>スライド 34</vt:lpstr>
      <vt:lpstr>スライド 35</vt:lpstr>
      <vt:lpstr>If the concept of Tourism translation was a lexical "sightseeing", deployment of Japanese tourism administration might have changed.</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字句「観光」と字句「tourist」の遭遇</dc:title>
  <dc:creator>owner</dc:creator>
  <cp:lastModifiedBy>owner</cp:lastModifiedBy>
  <cp:revision>54</cp:revision>
  <dcterms:created xsi:type="dcterms:W3CDTF">2015-05-03T00:27:24Z</dcterms:created>
  <dcterms:modified xsi:type="dcterms:W3CDTF">2015-06-04T07:45:44Z</dcterms:modified>
</cp:coreProperties>
</file>