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705" r:id="rId3"/>
    <p:sldId id="706" r:id="rId4"/>
    <p:sldId id="707" r:id="rId5"/>
    <p:sldId id="703" r:id="rId6"/>
    <p:sldId id="403" r:id="rId7"/>
    <p:sldId id="708" r:id="rId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79" d="100"/>
          <a:sy n="79" d="100"/>
        </p:scale>
        <p:origin x="-912" y="-84"/>
      </p:cViewPr>
      <p:guideLst>
        <p:guide orient="horz" pos="2160"/>
        <p:guide pos="2880"/>
      </p:guideLst>
    </p:cSldViewPr>
  </p:slideViewPr>
  <p:notesTextViewPr>
    <p:cViewPr>
      <p:scale>
        <a:sx n="100" d="100"/>
        <a:sy n="100" d="100"/>
      </p:scale>
      <p:origin x="0" y="0"/>
    </p:cViewPr>
  </p:notesTextViewPr>
  <p:sorterViewPr>
    <p:cViewPr>
      <p:scale>
        <a:sx n="81" d="100"/>
        <a:sy n="81"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3B0B50C-107A-4FD1-853D-C7D1D1233936}" type="datetimeFigureOut">
              <a:rPr kumimoji="1" lang="ja-JP" altLang="en-US" smtClean="0"/>
              <a:pPr/>
              <a:t>2015/5/22</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80C2665-5896-42CB-BAE8-1193BA4D9D7D}" type="slidenum">
              <a:rPr kumimoji="1" lang="ja-JP" altLang="en-US" smtClean="0"/>
              <a:pPr/>
              <a:t>&lt;#&gt;</a:t>
            </a:fld>
            <a:endParaRPr kumimoji="1" lang="ja-JP" altLang="en-US"/>
          </a:p>
        </p:txBody>
      </p:sp>
    </p:spTree>
    <p:extLst>
      <p:ext uri="{BB962C8B-B14F-4D97-AF65-F5344CB8AC3E}">
        <p14:creationId xmlns:p14="http://schemas.microsoft.com/office/powerpoint/2010/main" xmlns="" val="57444398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80C2665-5896-42CB-BAE8-1193BA4D9D7D}" type="slidenum">
              <a:rPr kumimoji="1" lang="ja-JP" altLang="en-US" smtClean="0"/>
              <a:pPr/>
              <a:t>1</a:t>
            </a:fld>
            <a:endParaRPr kumimoji="1" lang="ja-JP" altLang="en-US"/>
          </a:p>
        </p:txBody>
      </p:sp>
    </p:spTree>
    <p:extLst>
      <p:ext uri="{BB962C8B-B14F-4D97-AF65-F5344CB8AC3E}">
        <p14:creationId xmlns:p14="http://schemas.microsoft.com/office/powerpoint/2010/main" xmlns="" val="1961177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80C2665-5896-42CB-BAE8-1193BA4D9D7D}"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1965227B-DB8C-401C-AD2A-D0BB036DDB5D}" type="slidenum">
              <a:rPr kumimoji="1" lang="ja-JP" altLang="en-US" smtClean="0"/>
              <a:pPr/>
              <a:t>3</a:t>
            </a:fld>
            <a:endParaRPr kumimoji="1" lang="ja-JP" altLang="en-US"/>
          </a:p>
        </p:txBody>
      </p:sp>
    </p:spTree>
    <p:extLst>
      <p:ext uri="{BB962C8B-B14F-4D97-AF65-F5344CB8AC3E}">
        <p14:creationId xmlns:p14="http://schemas.microsoft.com/office/powerpoint/2010/main" xmlns="" val="1776217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80C2665-5896-42CB-BAE8-1193BA4D9D7D}" type="slidenum">
              <a:rPr kumimoji="1" lang="ja-JP" altLang="en-US" smtClean="0"/>
              <a:pPr/>
              <a:t>4</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80C2665-5896-42CB-BAE8-1193BA4D9D7D}" type="slidenum">
              <a:rPr kumimoji="1" lang="ja-JP" altLang="en-US" smtClean="0"/>
              <a:pPr/>
              <a:t>5</a:t>
            </a:fld>
            <a:endParaRPr kumimoji="1"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07A3E69F-CD40-47C0-9743-F8399F2DFC0A}" type="slidenum">
              <a:rPr kumimoji="1" lang="ja-JP" altLang="en-US" smtClean="0"/>
              <a:pPr/>
              <a:t>6</a:t>
            </a:fld>
            <a:endParaRPr kumimoji="1" lang="ja-JP" altLang="en-US"/>
          </a:p>
        </p:txBody>
      </p:sp>
    </p:spTree>
    <p:extLst>
      <p:ext uri="{BB962C8B-B14F-4D97-AF65-F5344CB8AC3E}">
        <p14:creationId xmlns:p14="http://schemas.microsoft.com/office/powerpoint/2010/main" xmlns="" val="41056116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980C2665-5896-42CB-BAE8-1193BA4D9D7D}" type="slidenum">
              <a:rPr kumimoji="1" lang="ja-JP" altLang="en-US" smtClean="0"/>
              <a:pPr/>
              <a:t>7</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55C2B317-2175-4926-B03D-575CC23DAE7A}" type="datetimeFigureOut">
              <a:rPr kumimoji="1" lang="ja-JP" altLang="en-US" smtClean="0"/>
              <a:pPr/>
              <a:t>2015/5/22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A54E0F-22FB-40D9-8FCF-FC29C9142834}" type="slidenum">
              <a:rPr kumimoji="1" lang="ja-JP" altLang="en-US" smtClean="0"/>
              <a:pPr/>
              <a:t>&lt;#&gt;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5C2B317-2175-4926-B03D-575CC23DAE7A}" type="datetimeFigureOut">
              <a:rPr kumimoji="1" lang="ja-JP" altLang="en-US" smtClean="0"/>
              <a:pPr/>
              <a:t>2015/5/22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A54E0F-22FB-40D9-8FCF-FC29C9142834}"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5C2B317-2175-4926-B03D-575CC23DAE7A}" type="datetimeFigureOut">
              <a:rPr kumimoji="1" lang="ja-JP" altLang="en-US" smtClean="0"/>
              <a:pPr/>
              <a:t>2015/5/22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A54E0F-22FB-40D9-8FCF-FC29C9142834}"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55C2B317-2175-4926-B03D-575CC23DAE7A}" type="datetimeFigureOut">
              <a:rPr kumimoji="1" lang="ja-JP" altLang="en-US" smtClean="0"/>
              <a:pPr/>
              <a:t>2015/5/22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A54E0F-22FB-40D9-8FCF-FC29C9142834}"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55C2B317-2175-4926-B03D-575CC23DAE7A}" type="datetimeFigureOut">
              <a:rPr kumimoji="1" lang="ja-JP" altLang="en-US" smtClean="0"/>
              <a:pPr/>
              <a:t>2015/5/22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0A54E0F-22FB-40D9-8FCF-FC29C9142834}" type="slidenum">
              <a:rPr kumimoji="1" lang="ja-JP" altLang="en-US" smtClean="0"/>
              <a:pPr/>
              <a:t>&lt;#&gt;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55C2B317-2175-4926-B03D-575CC23DAE7A}" type="datetimeFigureOut">
              <a:rPr kumimoji="1" lang="ja-JP" altLang="en-US" smtClean="0"/>
              <a:pPr/>
              <a:t>2015/5/22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0A54E0F-22FB-40D9-8FCF-FC29C9142834}"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55C2B317-2175-4926-B03D-575CC23DAE7A}" type="datetimeFigureOut">
              <a:rPr kumimoji="1" lang="ja-JP" altLang="en-US" smtClean="0"/>
              <a:pPr/>
              <a:t>2015/5/22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0A54E0F-22FB-40D9-8FCF-FC29C9142834}"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55C2B317-2175-4926-B03D-575CC23DAE7A}" type="datetimeFigureOut">
              <a:rPr kumimoji="1" lang="ja-JP" altLang="en-US" smtClean="0"/>
              <a:pPr/>
              <a:t>2015/5/22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0A54E0F-22FB-40D9-8FCF-FC29C9142834}"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55C2B317-2175-4926-B03D-575CC23DAE7A}" type="datetimeFigureOut">
              <a:rPr kumimoji="1" lang="ja-JP" altLang="en-US" smtClean="0"/>
              <a:pPr/>
              <a:t>2015/5/22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0A54E0F-22FB-40D9-8FCF-FC29C9142834}"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5C2B317-2175-4926-B03D-575CC23DAE7A}" type="datetimeFigureOut">
              <a:rPr kumimoji="1" lang="ja-JP" altLang="en-US" smtClean="0"/>
              <a:pPr/>
              <a:t>2015/5/22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0A54E0F-22FB-40D9-8FCF-FC29C9142834}"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55C2B317-2175-4926-B03D-575CC23DAE7A}" type="datetimeFigureOut">
              <a:rPr kumimoji="1" lang="ja-JP" altLang="en-US" smtClean="0"/>
              <a:pPr/>
              <a:t>2015/5/22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0A54E0F-22FB-40D9-8FCF-FC29C9142834}" type="slidenum">
              <a:rPr kumimoji="1" lang="ja-JP" altLang="en-US" smtClean="0"/>
              <a:pPr/>
              <a:t>&lt;#&gt;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2B317-2175-4926-B03D-575CC23DAE7A}" type="datetimeFigureOut">
              <a:rPr kumimoji="1" lang="ja-JP" altLang="en-US" smtClean="0"/>
              <a:pPr/>
              <a:t>2015/5/22</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A54E0F-22FB-40D9-8FCF-FC29C914283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gi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908720"/>
            <a:ext cx="8134672" cy="2808312"/>
          </a:xfrm>
          <a:solidFill>
            <a:srgbClr val="00B050"/>
          </a:solidFill>
        </p:spPr>
        <p:txBody>
          <a:bodyPr>
            <a:normAutofit/>
          </a:bodyPr>
          <a:lstStyle/>
          <a:p>
            <a:r>
              <a:rPr kumimoji="1" lang="en-US" altLang="ja-JP" sz="3600" dirty="0" smtClean="0"/>
              <a:t>JINSMEME</a:t>
            </a:r>
            <a:r>
              <a:rPr kumimoji="1" lang="ja-JP" altLang="en-US" sz="3600" dirty="0" smtClean="0"/>
              <a:t>（ウェアラブル）による</a:t>
            </a:r>
            <a:r>
              <a:rPr kumimoji="1" lang="en-US" altLang="ja-JP" dirty="0" smtClean="0"/>
              <a:t/>
            </a:r>
            <a:br>
              <a:rPr kumimoji="1" lang="en-US" altLang="ja-JP" dirty="0" smtClean="0"/>
            </a:br>
            <a:r>
              <a:rPr kumimoji="1" lang="ja-JP" altLang="en-US" dirty="0" smtClean="0">
                <a:solidFill>
                  <a:srgbClr val="FF0000"/>
                </a:solidFill>
              </a:rPr>
              <a:t>観光文化遺伝子（</a:t>
            </a:r>
            <a:r>
              <a:rPr kumimoji="1" lang="en-US" altLang="ja-JP" dirty="0" smtClean="0">
                <a:solidFill>
                  <a:srgbClr val="FF0000"/>
                </a:solidFill>
              </a:rPr>
              <a:t>Tourist-MEME</a:t>
            </a:r>
            <a:r>
              <a:rPr kumimoji="1" lang="ja-JP" altLang="en-US" dirty="0" smtClean="0">
                <a:solidFill>
                  <a:srgbClr val="FF0000"/>
                </a:solidFill>
              </a:rPr>
              <a:t>）</a:t>
            </a:r>
            <a:r>
              <a:rPr kumimoji="1" lang="ja-JP" altLang="en-US" dirty="0" smtClean="0"/>
              <a:t>の発見（収集から予測）</a:t>
            </a:r>
            <a:endParaRPr kumimoji="1" lang="ja-JP" altLang="en-US" dirty="0"/>
          </a:p>
        </p:txBody>
      </p:sp>
      <p:sp>
        <p:nvSpPr>
          <p:cNvPr id="3" name="サブタイトル 2"/>
          <p:cNvSpPr>
            <a:spLocks noGrp="1"/>
          </p:cNvSpPr>
          <p:nvPr>
            <p:ph type="subTitle" idx="1"/>
          </p:nvPr>
        </p:nvSpPr>
        <p:spPr>
          <a:xfrm>
            <a:off x="1083568" y="4365104"/>
            <a:ext cx="6800800" cy="2016224"/>
          </a:xfrm>
          <a:ln>
            <a:solidFill>
              <a:schemeClr val="accent1"/>
            </a:solidFill>
          </a:ln>
        </p:spPr>
        <p:txBody>
          <a:bodyPr>
            <a:normAutofit fontScale="92500" lnSpcReduction="10000"/>
          </a:bodyPr>
          <a:lstStyle/>
          <a:p>
            <a:r>
              <a:rPr kumimoji="1" lang="ja-JP" altLang="en-US" dirty="0" smtClean="0">
                <a:solidFill>
                  <a:schemeClr val="tx1">
                    <a:lumMod val="95000"/>
                    <a:lumOff val="5000"/>
                  </a:schemeClr>
                </a:solidFill>
              </a:rPr>
              <a:t>人流・観光</a:t>
            </a:r>
            <a:r>
              <a:rPr kumimoji="1" lang="ja-JP" altLang="en-US" dirty="0">
                <a:solidFill>
                  <a:schemeClr val="tx1">
                    <a:lumMod val="95000"/>
                    <a:lumOff val="5000"/>
                  </a:schemeClr>
                </a:solidFill>
              </a:rPr>
              <a:t>研究</a:t>
            </a:r>
            <a:r>
              <a:rPr kumimoji="1" lang="ja-JP" altLang="en-US" dirty="0" smtClean="0">
                <a:solidFill>
                  <a:schemeClr val="tx1">
                    <a:lumMod val="95000"/>
                    <a:lumOff val="5000"/>
                  </a:schemeClr>
                </a:solidFill>
              </a:rPr>
              <a:t>所長　</a:t>
            </a:r>
            <a:r>
              <a:rPr lang="ja-JP" altLang="en-US" dirty="0" smtClean="0">
                <a:solidFill>
                  <a:schemeClr val="tx1">
                    <a:lumMod val="95000"/>
                    <a:lumOff val="5000"/>
                  </a:schemeClr>
                </a:solidFill>
              </a:rPr>
              <a:t>寺前秀一</a:t>
            </a:r>
            <a:endParaRPr lang="en-US" altLang="ja-JP" dirty="0" smtClean="0">
              <a:solidFill>
                <a:schemeClr val="tx1">
                  <a:lumMod val="95000"/>
                  <a:lumOff val="5000"/>
                </a:schemeClr>
              </a:solidFill>
            </a:endParaRPr>
          </a:p>
          <a:p>
            <a:r>
              <a:rPr kumimoji="1" lang="ja-JP" altLang="en-US" dirty="0" smtClean="0">
                <a:solidFill>
                  <a:schemeClr val="tx1">
                    <a:lumMod val="95000"/>
                    <a:lumOff val="5000"/>
                  </a:schemeClr>
                </a:solidFill>
              </a:rPr>
              <a:t>（帝京平成大学教授　観光学博士）</a:t>
            </a:r>
            <a:endParaRPr kumimoji="1" lang="en-US" altLang="ja-JP" dirty="0" smtClean="0">
              <a:solidFill>
                <a:schemeClr val="tx1">
                  <a:lumMod val="95000"/>
                  <a:lumOff val="5000"/>
                </a:schemeClr>
              </a:solidFill>
            </a:endParaRPr>
          </a:p>
          <a:p>
            <a:r>
              <a:rPr lang="en-US" altLang="ja-JP" dirty="0" smtClean="0">
                <a:solidFill>
                  <a:schemeClr val="tx1">
                    <a:lumMod val="95000"/>
                    <a:lumOff val="5000"/>
                  </a:schemeClr>
                </a:solidFill>
              </a:rPr>
              <a:t>steramae@nifty.com</a:t>
            </a:r>
          </a:p>
          <a:p>
            <a:r>
              <a:rPr kumimoji="1" lang="en-US" altLang="ja-JP" dirty="0" smtClean="0">
                <a:solidFill>
                  <a:schemeClr val="tx1">
                    <a:lumMod val="95000"/>
                    <a:lumOff val="5000"/>
                  </a:schemeClr>
                </a:solidFill>
              </a:rPr>
              <a:t>www.jinryu.jp</a:t>
            </a:r>
            <a:endParaRPr kumimoji="1" lang="ja-JP" altLang="en-US" dirty="0">
              <a:solidFill>
                <a:schemeClr val="tx1">
                  <a:lumMod val="95000"/>
                  <a:lumOff val="5000"/>
                </a:schemeClr>
              </a:solidFill>
            </a:endParaRPr>
          </a:p>
        </p:txBody>
      </p:sp>
      <p:sp>
        <p:nvSpPr>
          <p:cNvPr id="14338" name="AutoShape 2" descr="「ウェアラブルデバイス　JINS」の画像検索結果"/>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14340" name="AutoShape 4" descr="「ウェアラブルデバイス　JINS」の画像検索結果"/>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74638"/>
            <a:ext cx="8229600" cy="1143000"/>
          </a:xfrm>
          <a:ln>
            <a:solidFill>
              <a:schemeClr val="accent1"/>
            </a:solidFill>
          </a:ln>
        </p:spPr>
        <p:txBody>
          <a:bodyPr>
            <a:normAutofit fontScale="90000"/>
          </a:bodyPr>
          <a:lstStyle/>
          <a:p>
            <a:r>
              <a:rPr kumimoji="1" lang="ja-JP" altLang="en-US" dirty="0" smtClean="0"/>
              <a:t>東京オリンピック・パラリンピック</a:t>
            </a:r>
            <a:r>
              <a:rPr kumimoji="1" lang="en-US" altLang="ja-JP" dirty="0" smtClean="0"/>
              <a:t/>
            </a:r>
            <a:br>
              <a:rPr kumimoji="1" lang="en-US" altLang="ja-JP" dirty="0" smtClean="0"/>
            </a:br>
            <a:r>
              <a:rPr kumimoji="1" lang="ja-JP" altLang="en-US" dirty="0" smtClean="0"/>
              <a:t>～</a:t>
            </a:r>
            <a:r>
              <a:rPr lang="ja-JP" altLang="en-US" dirty="0" smtClean="0"/>
              <a:t>データ収集のビッグチャンス～</a:t>
            </a:r>
            <a:endParaRPr kumimoji="1" lang="ja-JP" altLang="en-US" dirty="0"/>
          </a:p>
        </p:txBody>
      </p:sp>
      <p:pic>
        <p:nvPicPr>
          <p:cNvPr id="12290" name="Picture 2" descr="欧米人・日本に観光に来た外国人の家族のイラスト（カラー）"/>
          <p:cNvPicPr>
            <a:picLocks noChangeAspect="1" noChangeArrowheads="1"/>
          </p:cNvPicPr>
          <p:nvPr/>
        </p:nvPicPr>
        <p:blipFill>
          <a:blip r:embed="rId3" cstate="print"/>
          <a:srcRect/>
          <a:stretch>
            <a:fillRect/>
          </a:stretch>
        </p:blipFill>
        <p:spPr bwMode="auto">
          <a:xfrm>
            <a:off x="6732240" y="1628800"/>
            <a:ext cx="2232248" cy="2232248"/>
          </a:xfrm>
          <a:prstGeom prst="rect">
            <a:avLst/>
          </a:prstGeom>
          <a:noFill/>
        </p:spPr>
      </p:pic>
      <p:sp>
        <p:nvSpPr>
          <p:cNvPr id="7" name="コンテンツ プレースホルダ 2"/>
          <p:cNvSpPr>
            <a:spLocks noGrp="1"/>
          </p:cNvSpPr>
          <p:nvPr>
            <p:ph idx="1"/>
          </p:nvPr>
        </p:nvSpPr>
        <p:spPr>
          <a:xfrm>
            <a:off x="179512" y="1600200"/>
            <a:ext cx="6696744" cy="5257800"/>
          </a:xfrm>
        </p:spPr>
        <p:txBody>
          <a:bodyPr>
            <a:normAutofit fontScale="92500" lnSpcReduction="10000"/>
          </a:bodyPr>
          <a:lstStyle/>
          <a:p>
            <a:r>
              <a:rPr kumimoji="1" lang="ja-JP" altLang="en-US" dirty="0" smtClean="0"/>
              <a:t>世界各国から多くの観光客が日本各地を訪れる２０２０年に備えて、わが国観光業界、観光研究者等にとって、またとない科学的データ収集の機会であり、将来戦略を練るチャンスでもある</a:t>
            </a:r>
            <a:endParaRPr kumimoji="1" lang="en-US" altLang="ja-JP" dirty="0" smtClean="0"/>
          </a:p>
          <a:p>
            <a:r>
              <a:rPr lang="ja-JP" altLang="en-US" dirty="0" smtClean="0"/>
              <a:t>中国をはじめ世界からの観光客は日本人以上にスマホ装備率が高く、ウェアラブルデバイスによる客観的データ収集を可能とする</a:t>
            </a:r>
            <a:endParaRPr lang="en-US" altLang="ja-JP" dirty="0" smtClean="0"/>
          </a:p>
          <a:p>
            <a:r>
              <a:rPr lang="ja-JP" altLang="en-US" dirty="0" smtClean="0"/>
              <a:t>そのための予備的調査は今から始めなければ、２０２０年には満足のいくものは期待できない</a:t>
            </a:r>
            <a:endParaRPr kumimoji="1" lang="ja-JP" altLang="en-US" dirty="0"/>
          </a:p>
        </p:txBody>
      </p:sp>
      <p:sp>
        <p:nvSpPr>
          <p:cNvPr id="12292" name="AutoShape 4" descr="「ウェアラブルデバイス　JINS」の画像検索結果"/>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12294" name="AutoShape 6" descr="「ウェアラブルデバイス　JINS」の画像検索結果"/>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12296" name="AutoShape 8" descr="「ウェアラブルデバイス　JINS」の画像検索結果"/>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12298" name="AutoShape 10" descr="「ウェアラブルデバイス　JINS」の画像検索結果"/>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12300" name="AutoShape 12" descr="「ウェアラブルデバイス　JINS」の画像検索結果"/>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pic>
        <p:nvPicPr>
          <p:cNvPr id="3" name="Picture 2" descr="http://blogimg.goo.ne.jp/user_image/30/0e/65ddcaee3402da1115459f31b14487c5.jpg"/>
          <p:cNvPicPr>
            <a:picLocks noChangeAspect="1" noChangeArrowheads="1"/>
          </p:cNvPicPr>
          <p:nvPr/>
        </p:nvPicPr>
        <p:blipFill>
          <a:blip r:embed="rId4" cstate="print"/>
          <a:srcRect/>
          <a:stretch>
            <a:fillRect/>
          </a:stretch>
        </p:blipFill>
        <p:spPr bwMode="auto">
          <a:xfrm>
            <a:off x="6948264" y="4293096"/>
            <a:ext cx="968057" cy="1296144"/>
          </a:xfrm>
          <a:prstGeom prst="rect">
            <a:avLst/>
          </a:prstGeom>
          <a:noFill/>
        </p:spPr>
      </p:pic>
      <p:pic>
        <p:nvPicPr>
          <p:cNvPr id="4" name="Picture 4" descr="http://2.bp.blogspot.com/-lJilMIL82DA/UZ2VGO8EaSI/AAAAAAAATuY/V6CdH2oYAWI/s800/megane_black.png"/>
          <p:cNvPicPr>
            <a:picLocks noChangeAspect="1" noChangeArrowheads="1"/>
          </p:cNvPicPr>
          <p:nvPr/>
        </p:nvPicPr>
        <p:blipFill>
          <a:blip r:embed="rId5" cstate="print"/>
          <a:srcRect/>
          <a:stretch>
            <a:fillRect/>
          </a:stretch>
        </p:blipFill>
        <p:spPr bwMode="auto">
          <a:xfrm>
            <a:off x="7383770" y="5517233"/>
            <a:ext cx="1460639" cy="79208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4624"/>
            <a:ext cx="8229600" cy="1143000"/>
          </a:xfrm>
          <a:ln>
            <a:solidFill>
              <a:schemeClr val="accent1"/>
            </a:solidFill>
          </a:ln>
        </p:spPr>
        <p:txBody>
          <a:bodyPr/>
          <a:lstStyle/>
          <a:p>
            <a:r>
              <a:rPr kumimoji="1" lang="ja-JP" altLang="en-US" dirty="0" smtClean="0"/>
              <a:t>観光資源の客観的評価</a:t>
            </a:r>
            <a:endParaRPr kumimoji="1" lang="ja-JP" altLang="en-US" dirty="0"/>
          </a:p>
        </p:txBody>
      </p:sp>
      <p:pic>
        <p:nvPicPr>
          <p:cNvPr id="10242" name="Picture 2" descr="https://www.jins-jp.com/jinsmeme/img/app/img_app01.jpg"/>
          <p:cNvPicPr>
            <a:picLocks noChangeAspect="1" noChangeArrowheads="1"/>
          </p:cNvPicPr>
          <p:nvPr/>
        </p:nvPicPr>
        <p:blipFill>
          <a:blip r:embed="rId3" cstate="print"/>
          <a:srcRect/>
          <a:stretch>
            <a:fillRect/>
          </a:stretch>
        </p:blipFill>
        <p:spPr bwMode="auto">
          <a:xfrm>
            <a:off x="3805057" y="4725145"/>
            <a:ext cx="5303448" cy="2088232"/>
          </a:xfrm>
          <a:prstGeom prst="rect">
            <a:avLst/>
          </a:prstGeom>
          <a:noFill/>
        </p:spPr>
      </p:pic>
      <p:sp>
        <p:nvSpPr>
          <p:cNvPr id="9" name="コンテンツ プレースホルダ 2"/>
          <p:cNvSpPr>
            <a:spLocks noGrp="1"/>
          </p:cNvSpPr>
          <p:nvPr>
            <p:ph idx="1"/>
          </p:nvPr>
        </p:nvSpPr>
        <p:spPr>
          <a:xfrm>
            <a:off x="0" y="1268760"/>
            <a:ext cx="9144000" cy="5040560"/>
          </a:xfrm>
        </p:spPr>
        <p:txBody>
          <a:bodyPr>
            <a:normAutofit fontScale="92500"/>
          </a:bodyPr>
          <a:lstStyle/>
          <a:p>
            <a:r>
              <a:rPr kumimoji="1" lang="ja-JP" altLang="en-US" dirty="0" smtClean="0"/>
              <a:t>人が行う評価には、客観的基準はなく（「</a:t>
            </a:r>
            <a:r>
              <a:rPr kumimoji="1" lang="ja-JP" altLang="en-US" dirty="0" smtClean="0">
                <a:solidFill>
                  <a:schemeClr val="tx1">
                    <a:lumMod val="95000"/>
                    <a:lumOff val="5000"/>
                  </a:schemeClr>
                </a:solidFill>
              </a:rPr>
              <a:t>醜いあひるの子の定理</a:t>
            </a:r>
            <a:r>
              <a:rPr kumimoji="1" lang="ja-JP" altLang="en-US" dirty="0" smtClean="0"/>
              <a:t>」）</a:t>
            </a:r>
            <a:r>
              <a:rPr lang="ja-JP" altLang="en-US" dirty="0" smtClean="0"/>
              <a:t>各自が価値基準の重みづけを行っている</a:t>
            </a:r>
            <a:endParaRPr lang="en-US" altLang="ja-JP" dirty="0" smtClean="0"/>
          </a:p>
          <a:p>
            <a:r>
              <a:rPr lang="ja-JP" altLang="en-US" dirty="0" smtClean="0"/>
              <a:t>観光資源評価も観光客の頭の中の反応であるが、そのデータ収集の技術的手法が開発されておらず、従来のアンケート調査には限界（良、普通、悪）がある。</a:t>
            </a:r>
            <a:endParaRPr lang="en-US" altLang="ja-JP" dirty="0" smtClean="0"/>
          </a:p>
          <a:p>
            <a:r>
              <a:rPr kumimoji="1" lang="ja-JP" altLang="en-US" dirty="0" smtClean="0"/>
              <a:t>ウェアラブルデバイスを活用すれば、</a:t>
            </a:r>
            <a:r>
              <a:rPr lang="ja-JP" altLang="en-US" b="1" dirty="0" smtClean="0">
                <a:solidFill>
                  <a:srgbClr val="FF0000"/>
                </a:solidFill>
              </a:rPr>
              <a:t>視線</a:t>
            </a:r>
            <a:r>
              <a:rPr lang="ja-JP" altLang="en-US" dirty="0" smtClean="0"/>
              <a:t>、心拍数、脳波等の</a:t>
            </a:r>
            <a:r>
              <a:rPr kumimoji="1" lang="ja-JP" altLang="en-US" dirty="0" smtClean="0"/>
              <a:t>観光客の反応がダイレクトに収集できる可能性が開けてきており、</a:t>
            </a:r>
            <a:r>
              <a:rPr lang="ja-JP" altLang="en-US" dirty="0" smtClean="0"/>
              <a:t>将来の脳のメカニズム解明にも寄与できる可能性を秘めている</a:t>
            </a:r>
            <a:endParaRPr kumimoji="1"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a:noFill/>
          <a:ln w="76200">
            <a:solidFill>
              <a:schemeClr val="tx1">
                <a:lumMod val="95000"/>
                <a:lumOff val="5000"/>
              </a:schemeClr>
            </a:solidFill>
          </a:ln>
        </p:spPr>
        <p:txBody>
          <a:bodyPr>
            <a:normAutofit/>
          </a:bodyPr>
          <a:lstStyle/>
          <a:p>
            <a:r>
              <a:rPr kumimoji="1" lang="ja-JP" altLang="en-US" dirty="0" smtClean="0">
                <a:solidFill>
                  <a:srgbClr val="FF0000"/>
                </a:solidFill>
              </a:rPr>
              <a:t>観光文化遺伝子（</a:t>
            </a:r>
            <a:r>
              <a:rPr kumimoji="1" lang="en-US" altLang="ja-JP" dirty="0" smtClean="0">
                <a:solidFill>
                  <a:srgbClr val="FF0000"/>
                </a:solidFill>
              </a:rPr>
              <a:t>Tourist-MEME</a:t>
            </a:r>
            <a:r>
              <a:rPr kumimoji="1" lang="ja-JP" altLang="en-US" dirty="0" smtClean="0">
                <a:solidFill>
                  <a:srgbClr val="FF0000"/>
                </a:solidFill>
              </a:rPr>
              <a:t>）</a:t>
            </a:r>
            <a:endParaRPr kumimoji="1" lang="ja-JP" altLang="en-US" dirty="0"/>
          </a:p>
        </p:txBody>
      </p:sp>
      <p:sp>
        <p:nvSpPr>
          <p:cNvPr id="8194" name="AutoShape 2" descr="「遺伝子」の画像検索結果"/>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8196" name="AutoShape 4" descr="「遺伝子」の画像検索結果"/>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8198" name="AutoShape 6" descr="「遺伝子」の画像検索結果"/>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pic>
        <p:nvPicPr>
          <p:cNvPr id="8200" name="Picture 8" descr="http://www.ca-opinion.com/men_07.jpg"/>
          <p:cNvPicPr>
            <a:picLocks noChangeAspect="1" noChangeArrowheads="1"/>
          </p:cNvPicPr>
          <p:nvPr/>
        </p:nvPicPr>
        <p:blipFill>
          <a:blip r:embed="rId3" cstate="print"/>
          <a:srcRect/>
          <a:stretch>
            <a:fillRect/>
          </a:stretch>
        </p:blipFill>
        <p:spPr bwMode="auto">
          <a:xfrm>
            <a:off x="5796136" y="5373214"/>
            <a:ext cx="2736304" cy="1368153"/>
          </a:xfrm>
          <a:prstGeom prst="rect">
            <a:avLst/>
          </a:prstGeom>
          <a:noFill/>
        </p:spPr>
      </p:pic>
      <p:sp>
        <p:nvSpPr>
          <p:cNvPr id="9" name="コンテンツ プレースホルダ 6"/>
          <p:cNvSpPr>
            <a:spLocks noGrp="1"/>
          </p:cNvSpPr>
          <p:nvPr>
            <p:ph idx="1"/>
          </p:nvPr>
        </p:nvSpPr>
        <p:spPr>
          <a:xfrm>
            <a:off x="467544" y="1672208"/>
            <a:ext cx="8229600" cy="4277072"/>
          </a:xfrm>
        </p:spPr>
        <p:txBody>
          <a:bodyPr>
            <a:normAutofit fontScale="92500" lnSpcReduction="10000"/>
          </a:bodyPr>
          <a:lstStyle/>
          <a:p>
            <a:r>
              <a:rPr lang="ja-JP" altLang="en-US" dirty="0" smtClean="0"/>
              <a:t>ド</a:t>
            </a:r>
            <a:r>
              <a:rPr lang="en-US" altLang="ja-JP" dirty="0" smtClean="0"/>
              <a:t>―</a:t>
            </a:r>
            <a:r>
              <a:rPr lang="ja-JP" altLang="en-US" dirty="0" smtClean="0"/>
              <a:t>キンス</a:t>
            </a:r>
            <a:r>
              <a:rPr kumimoji="1" lang="ja-JP" altLang="en-US" dirty="0" smtClean="0"/>
              <a:t>の「利己的な遺伝子」に触発され、将来は</a:t>
            </a:r>
            <a:r>
              <a:rPr lang="ja-JP" altLang="en-US" dirty="0" smtClean="0"/>
              <a:t>観光文化遺伝子（</a:t>
            </a:r>
            <a:r>
              <a:rPr lang="en-US" altLang="ja-JP" dirty="0" smtClean="0"/>
              <a:t>Tourist-MEME</a:t>
            </a:r>
            <a:r>
              <a:rPr lang="ja-JP" altLang="en-US" dirty="0" smtClean="0"/>
              <a:t>）を提唱してみたいと思っている</a:t>
            </a:r>
            <a:endParaRPr kumimoji="1" lang="en-US" altLang="ja-JP" dirty="0" smtClean="0"/>
          </a:p>
          <a:p>
            <a:r>
              <a:rPr lang="ja-JP" altLang="en-US" dirty="0" smtClean="0"/>
              <a:t>藤本隆弘の「方法論的進化論」を参考に観光資源の変異、淘汰、保持の実態解明（拙著「観光情報論序説」（</a:t>
            </a:r>
            <a:r>
              <a:rPr lang="en-US" altLang="ja-JP" sz="1800" dirty="0" smtClean="0"/>
              <a:t>http://www1.tcue.ac.jp/home1/c-gakkai/kikanshi/ronbun11-2/teramae.pdf</a:t>
            </a:r>
            <a:r>
              <a:rPr lang="ja-JP" altLang="en-US" dirty="0" smtClean="0"/>
              <a:t>）参照）につなげたい</a:t>
            </a:r>
            <a:endParaRPr lang="en-US" altLang="ja-JP" dirty="0" smtClean="0"/>
          </a:p>
          <a:p>
            <a:r>
              <a:rPr kumimoji="1" lang="ja-JP" altLang="en-US" dirty="0" smtClean="0"/>
              <a:t>そのため、</a:t>
            </a:r>
            <a:r>
              <a:rPr kumimoji="1" lang="en-US" altLang="ja-JP" dirty="0" smtClean="0"/>
              <a:t>JINSMEME</a:t>
            </a:r>
            <a:r>
              <a:rPr kumimoji="1" lang="ja-JP" altLang="en-US" dirty="0" smtClean="0"/>
              <a:t>を活用した観光客の反応データ収集事業を実施したい</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2008"/>
            <a:ext cx="8229600" cy="1556792"/>
          </a:xfrm>
          <a:ln w="76200">
            <a:solidFill>
              <a:schemeClr val="bg1">
                <a:lumMod val="50000"/>
              </a:schemeClr>
            </a:solidFill>
          </a:ln>
        </p:spPr>
        <p:txBody>
          <a:bodyPr>
            <a:normAutofit fontScale="90000"/>
          </a:bodyPr>
          <a:lstStyle/>
          <a:p>
            <a:r>
              <a:rPr kumimoji="1" lang="ja-JP" altLang="en-US" dirty="0" smtClean="0"/>
              <a:t>事業の目玉</a:t>
            </a:r>
            <a:r>
              <a:rPr kumimoji="1" lang="en-US" altLang="ja-JP" dirty="0" smtClean="0"/>
              <a:t/>
            </a:r>
            <a:br>
              <a:rPr kumimoji="1" lang="en-US" altLang="ja-JP" dirty="0" smtClean="0"/>
            </a:br>
            <a:r>
              <a:rPr kumimoji="1" lang="ja-JP" altLang="en-US" dirty="0" smtClean="0"/>
              <a:t>　①東京タワーとスカイツリーの比較</a:t>
            </a:r>
            <a:endParaRPr kumimoji="1" lang="ja-JP" altLang="en-US" dirty="0"/>
          </a:p>
        </p:txBody>
      </p:sp>
      <p:sp>
        <p:nvSpPr>
          <p:cNvPr id="3" name="コンテンツ プレースホルダ 2"/>
          <p:cNvSpPr>
            <a:spLocks noGrp="1"/>
          </p:cNvSpPr>
          <p:nvPr>
            <p:ph idx="1"/>
          </p:nvPr>
        </p:nvSpPr>
        <p:spPr>
          <a:xfrm>
            <a:off x="251520" y="1855365"/>
            <a:ext cx="8435280" cy="4525963"/>
          </a:xfrm>
        </p:spPr>
        <p:txBody>
          <a:bodyPr>
            <a:normAutofit/>
          </a:bodyPr>
          <a:lstStyle/>
          <a:p>
            <a:r>
              <a:rPr kumimoji="1" lang="en-US" altLang="ja-JP" dirty="0" smtClean="0"/>
              <a:t>JINSMEME</a:t>
            </a:r>
            <a:r>
              <a:rPr kumimoji="1" lang="ja-JP" altLang="en-US" dirty="0" smtClean="0"/>
              <a:t>を用いて、国籍</a:t>
            </a:r>
            <a:r>
              <a:rPr lang="ja-JP" altLang="en-US" dirty="0" smtClean="0"/>
              <a:t>・地域</a:t>
            </a:r>
            <a:r>
              <a:rPr kumimoji="1" lang="ja-JP" altLang="en-US" dirty="0" smtClean="0"/>
              <a:t>、年齢、性別に</a:t>
            </a:r>
            <a:r>
              <a:rPr lang="ja-JP" altLang="en-US" dirty="0" smtClean="0"/>
              <a:t>よる違いの有無のデータ収集・分析</a:t>
            </a:r>
            <a:endParaRPr lang="en-US" altLang="ja-JP" dirty="0" smtClean="0"/>
          </a:p>
          <a:p>
            <a:r>
              <a:rPr lang="ja-JP" altLang="en-US" dirty="0" smtClean="0"/>
              <a:t>東京タワーとスカイツリーの比較の他、浅草、東京駅、皇居等代表的な東京観光資源について反応データ収集分析</a:t>
            </a:r>
            <a:endParaRPr lang="en-US" altLang="ja-JP" dirty="0" smtClean="0"/>
          </a:p>
          <a:p>
            <a:r>
              <a:rPr lang="en-US" altLang="ja-JP" dirty="0" smtClean="0"/>
              <a:t>JINSMEME</a:t>
            </a:r>
            <a:r>
              <a:rPr lang="ja-JP" altLang="en-US" dirty="0" smtClean="0"/>
              <a:t>以外に、脳波（感性アナライザ等）、心拍数（</a:t>
            </a:r>
            <a:r>
              <a:rPr lang="en-US" altLang="ja-JP" dirty="0" smtClean="0"/>
              <a:t>HITOE</a:t>
            </a:r>
            <a:r>
              <a:rPr lang="ja-JP" altLang="en-US" dirty="0" smtClean="0"/>
              <a:t>等）等に関するウェアラブル活用によるデータ収集、解析と比較</a:t>
            </a:r>
            <a:endParaRPr lang="en-US" altLang="ja-JP" dirty="0" smtClean="0"/>
          </a:p>
          <a:p>
            <a:endParaRPr kumimoji="1" lang="ja-JP" altLang="en-US" dirty="0"/>
          </a:p>
        </p:txBody>
      </p:sp>
      <p:pic>
        <p:nvPicPr>
          <p:cNvPr id="4" name="Picture 2" descr="http://sozaidas.com/sozai/010701sonota/png/010701sonota521m-trans.png"/>
          <p:cNvPicPr>
            <a:picLocks noChangeAspect="1" noChangeArrowheads="1"/>
          </p:cNvPicPr>
          <p:nvPr/>
        </p:nvPicPr>
        <p:blipFill>
          <a:blip r:embed="rId3" cstate="print"/>
          <a:srcRect/>
          <a:stretch>
            <a:fillRect/>
          </a:stretch>
        </p:blipFill>
        <p:spPr bwMode="auto">
          <a:xfrm>
            <a:off x="-9784" y="188640"/>
            <a:ext cx="981384" cy="1728192"/>
          </a:xfrm>
          <a:prstGeom prst="rect">
            <a:avLst/>
          </a:prstGeom>
          <a:noFill/>
        </p:spPr>
      </p:pic>
      <p:pic>
        <p:nvPicPr>
          <p:cNvPr id="5" name="Picture 10" descr="4"/>
          <p:cNvPicPr>
            <a:picLocks noChangeAspect="1" noChangeArrowheads="1"/>
          </p:cNvPicPr>
          <p:nvPr/>
        </p:nvPicPr>
        <p:blipFill>
          <a:blip r:embed="rId4" cstate="print"/>
          <a:srcRect/>
          <a:stretch>
            <a:fillRect/>
          </a:stretch>
        </p:blipFill>
        <p:spPr bwMode="auto">
          <a:xfrm>
            <a:off x="8604448" y="116632"/>
            <a:ext cx="360040" cy="2087012"/>
          </a:xfrm>
          <a:prstGeom prst="rect">
            <a:avLst/>
          </a:prstGeom>
          <a:noFill/>
        </p:spPr>
      </p:pic>
      <p:pic>
        <p:nvPicPr>
          <p:cNvPr id="6146" name="Picture 2" descr="「hitoe　イラスト　ウェアラブル」の画像検索結果"/>
          <p:cNvPicPr>
            <a:picLocks noChangeAspect="1" noChangeArrowheads="1"/>
          </p:cNvPicPr>
          <p:nvPr/>
        </p:nvPicPr>
        <p:blipFill>
          <a:blip r:embed="rId5" cstate="print"/>
          <a:srcRect/>
          <a:stretch>
            <a:fillRect/>
          </a:stretch>
        </p:blipFill>
        <p:spPr bwMode="auto">
          <a:xfrm>
            <a:off x="8148463" y="5445224"/>
            <a:ext cx="960041" cy="1356248"/>
          </a:xfrm>
          <a:prstGeom prst="rect">
            <a:avLst/>
          </a:prstGeom>
          <a:noFill/>
        </p:spPr>
      </p:pic>
      <p:pic>
        <p:nvPicPr>
          <p:cNvPr id="6148" name="Picture 4" descr="mico"/>
          <p:cNvPicPr>
            <a:picLocks noChangeAspect="1" noChangeArrowheads="1"/>
          </p:cNvPicPr>
          <p:nvPr/>
        </p:nvPicPr>
        <p:blipFill>
          <a:blip r:embed="rId6" cstate="print"/>
          <a:srcRect/>
          <a:stretch>
            <a:fillRect/>
          </a:stretch>
        </p:blipFill>
        <p:spPr bwMode="auto">
          <a:xfrm>
            <a:off x="6564287" y="5877272"/>
            <a:ext cx="1320081" cy="851665"/>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円/楕円 4"/>
          <p:cNvSpPr/>
          <p:nvPr/>
        </p:nvSpPr>
        <p:spPr>
          <a:xfrm>
            <a:off x="251520" y="332656"/>
            <a:ext cx="6048672" cy="19442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400" dirty="0" smtClean="0">
                <a:solidFill>
                  <a:schemeClr val="tx1"/>
                </a:solidFill>
              </a:rPr>
              <a:t>ヒトの属性・移動データ</a:t>
            </a:r>
            <a:endParaRPr kumimoji="1" lang="en-US" altLang="ja-JP" sz="4400" dirty="0" smtClean="0">
              <a:solidFill>
                <a:schemeClr val="tx1"/>
              </a:solidFill>
            </a:endParaRPr>
          </a:p>
          <a:p>
            <a:pPr algn="ctr"/>
            <a:r>
              <a:rPr lang="ja-JP" altLang="en-US" sz="4400" dirty="0" smtClean="0">
                <a:solidFill>
                  <a:schemeClr val="tx1"/>
                </a:solidFill>
              </a:rPr>
              <a:t>（特定多数）</a:t>
            </a:r>
            <a:endParaRPr kumimoji="1" lang="ja-JP" altLang="en-US" sz="4400" dirty="0">
              <a:solidFill>
                <a:schemeClr val="tx1"/>
              </a:solidFill>
            </a:endParaRPr>
          </a:p>
        </p:txBody>
      </p:sp>
      <p:sp>
        <p:nvSpPr>
          <p:cNvPr id="7" name="円/楕円 6"/>
          <p:cNvSpPr/>
          <p:nvPr/>
        </p:nvSpPr>
        <p:spPr>
          <a:xfrm>
            <a:off x="539552" y="4581128"/>
            <a:ext cx="6012160" cy="194421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600" dirty="0" smtClean="0">
                <a:solidFill>
                  <a:schemeClr val="tx1"/>
                </a:solidFill>
              </a:rPr>
              <a:t>観光資源への</a:t>
            </a:r>
            <a:endParaRPr kumimoji="1" lang="en-US" altLang="ja-JP" sz="3600" dirty="0" smtClean="0">
              <a:solidFill>
                <a:schemeClr val="tx1"/>
              </a:solidFill>
            </a:endParaRPr>
          </a:p>
          <a:p>
            <a:pPr algn="ctr"/>
            <a:r>
              <a:rPr kumimoji="1" lang="ja-JP" altLang="en-US" sz="3600" dirty="0" smtClean="0">
                <a:solidFill>
                  <a:schemeClr val="tx1"/>
                </a:solidFill>
              </a:rPr>
              <a:t>反応データ</a:t>
            </a:r>
            <a:endParaRPr kumimoji="1" lang="en-US" altLang="ja-JP" sz="3600" dirty="0" smtClean="0">
              <a:solidFill>
                <a:schemeClr val="tx1"/>
              </a:solidFill>
            </a:endParaRPr>
          </a:p>
          <a:p>
            <a:pPr algn="ctr"/>
            <a:r>
              <a:rPr kumimoji="1" lang="ja-JP" altLang="en-US" sz="3600" dirty="0" smtClean="0">
                <a:solidFill>
                  <a:schemeClr val="tx1"/>
                </a:solidFill>
              </a:rPr>
              <a:t>（客観的反応情報）</a:t>
            </a:r>
            <a:endParaRPr kumimoji="1" lang="ja-JP" altLang="en-US" sz="3600" dirty="0">
              <a:solidFill>
                <a:schemeClr val="tx1"/>
              </a:solidFill>
            </a:endParaRPr>
          </a:p>
        </p:txBody>
      </p:sp>
      <p:sp>
        <p:nvSpPr>
          <p:cNvPr id="9" name="円/楕円 8"/>
          <p:cNvSpPr/>
          <p:nvPr/>
        </p:nvSpPr>
        <p:spPr>
          <a:xfrm>
            <a:off x="6084168" y="836712"/>
            <a:ext cx="1224136" cy="511256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3600" dirty="0" smtClean="0">
                <a:solidFill>
                  <a:schemeClr val="tx1"/>
                </a:solidFill>
              </a:rPr>
              <a:t>観光資源評価の科学化</a:t>
            </a:r>
            <a:endParaRPr kumimoji="1" lang="ja-JP" altLang="en-US" sz="3600" dirty="0">
              <a:solidFill>
                <a:schemeClr val="tx1"/>
              </a:solidFill>
            </a:endParaRPr>
          </a:p>
        </p:txBody>
      </p:sp>
      <p:sp>
        <p:nvSpPr>
          <p:cNvPr id="12" name="三方向矢印 11"/>
          <p:cNvSpPr/>
          <p:nvPr/>
        </p:nvSpPr>
        <p:spPr>
          <a:xfrm rot="5400000">
            <a:off x="4067944" y="2564904"/>
            <a:ext cx="2160240" cy="1728192"/>
          </a:xfrm>
          <a:prstGeom prst="leftRightUpArrow">
            <a:avLst/>
          </a:prstGeom>
          <a:noFill/>
          <a:ln>
            <a:solidFill>
              <a:schemeClr val="tx1">
                <a:lumMod val="95000"/>
                <a:lumOff val="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星 7 13"/>
          <p:cNvSpPr/>
          <p:nvPr/>
        </p:nvSpPr>
        <p:spPr>
          <a:xfrm>
            <a:off x="1619672" y="2348880"/>
            <a:ext cx="3024336" cy="2376264"/>
          </a:xfrm>
          <a:prstGeom prst="star7">
            <a:avLst/>
          </a:prstGeom>
          <a:noFill/>
          <a:ln w="76200">
            <a:solidFill>
              <a:srgbClr val="FF0000"/>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600" dirty="0" smtClean="0">
                <a:solidFill>
                  <a:srgbClr val="FF0000"/>
                </a:solidFill>
              </a:rPr>
              <a:t>JINS</a:t>
            </a:r>
          </a:p>
          <a:p>
            <a:pPr algn="ctr"/>
            <a:r>
              <a:rPr kumimoji="1" lang="en-US" altLang="ja-JP" sz="3600" dirty="0" smtClean="0">
                <a:solidFill>
                  <a:srgbClr val="FF0000"/>
                </a:solidFill>
              </a:rPr>
              <a:t>MEME</a:t>
            </a:r>
            <a:r>
              <a:rPr kumimoji="1" lang="ja-JP" altLang="en-US" sz="3600" dirty="0" smtClean="0">
                <a:solidFill>
                  <a:srgbClr val="FF0000"/>
                </a:solidFill>
              </a:rPr>
              <a:t>の活用</a:t>
            </a:r>
            <a:endParaRPr kumimoji="1" lang="ja-JP" altLang="en-US" sz="3600" dirty="0">
              <a:solidFill>
                <a:srgbClr val="FF0000"/>
              </a:solidFill>
            </a:endParaRPr>
          </a:p>
        </p:txBody>
      </p:sp>
      <p:sp>
        <p:nvSpPr>
          <p:cNvPr id="11" name="円/楕円 10"/>
          <p:cNvSpPr/>
          <p:nvPr/>
        </p:nvSpPr>
        <p:spPr>
          <a:xfrm>
            <a:off x="7668344" y="836712"/>
            <a:ext cx="1368152" cy="504056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4000" dirty="0" smtClean="0">
                <a:solidFill>
                  <a:srgbClr val="FF0000"/>
                </a:solidFill>
              </a:rPr>
              <a:t>観光文化遺伝子の発見</a:t>
            </a:r>
            <a:endParaRPr kumimoji="1" lang="ja-JP" altLang="en-US" sz="4000" dirty="0">
              <a:solidFill>
                <a:srgbClr val="FF0000"/>
              </a:solidFill>
            </a:endParaRPr>
          </a:p>
        </p:txBody>
      </p:sp>
      <p:sp>
        <p:nvSpPr>
          <p:cNvPr id="13" name="右矢印 12"/>
          <p:cNvSpPr/>
          <p:nvPr/>
        </p:nvSpPr>
        <p:spPr>
          <a:xfrm>
            <a:off x="7308304" y="2584328"/>
            <a:ext cx="432048" cy="1852784"/>
          </a:xfrm>
          <a:prstGeom prst="rightArrow">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ln>
            <a:solidFill>
              <a:schemeClr val="accent1"/>
            </a:solidFill>
          </a:ln>
        </p:spPr>
        <p:txBody>
          <a:bodyPr/>
          <a:lstStyle/>
          <a:p>
            <a:r>
              <a:rPr kumimoji="1" lang="ja-JP" altLang="en-US" dirty="0" smtClean="0"/>
              <a:t>追伸</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本年度、</a:t>
            </a:r>
            <a:r>
              <a:rPr kumimoji="1" lang="en-US" altLang="ja-JP" dirty="0" smtClean="0"/>
              <a:t>g</a:t>
            </a:r>
            <a:r>
              <a:rPr kumimoji="1" lang="ja-JP" altLang="en-US" dirty="0" smtClean="0"/>
              <a:t>コンテンツ流通推進協議会（会長　柴崎亮介東京大学教授）においてウェアラブル観光委員会を実施する予定</a:t>
            </a:r>
            <a:endParaRPr kumimoji="1" lang="en-US" altLang="ja-JP" dirty="0" smtClean="0"/>
          </a:p>
          <a:p>
            <a:r>
              <a:rPr lang="ja-JP" altLang="en-US" dirty="0" smtClean="0"/>
              <a:t>ウェアラブル観光委員会は提案者の寺前秀一（元日本観光協会理事長）が委員長の予定</a:t>
            </a:r>
            <a:endParaRPr kumimoji="1" lang="en-US" altLang="ja-JP" dirty="0" smtClean="0"/>
          </a:p>
          <a:p>
            <a:r>
              <a:rPr lang="ja-JP" altLang="en-US" dirty="0" smtClean="0"/>
              <a:t>その際のデータ収集に、</a:t>
            </a:r>
            <a:r>
              <a:rPr lang="en-US" altLang="ja-JP" dirty="0" smtClean="0"/>
              <a:t>JINSMEME</a:t>
            </a:r>
            <a:r>
              <a:rPr lang="ja-JP" altLang="en-US" dirty="0" smtClean="0"/>
              <a:t>を活用させていただけるとありがたい</a:t>
            </a:r>
            <a:endParaRPr lang="en-US" altLang="ja-JP" dirty="0" smtClean="0"/>
          </a:p>
          <a:p>
            <a:r>
              <a:rPr kumimoji="1" lang="ja-JP" altLang="en-US" dirty="0" smtClean="0"/>
              <a:t>委員会には、トヨタ、ドコモ、</a:t>
            </a:r>
            <a:r>
              <a:rPr kumimoji="1" lang="en-US" altLang="ja-JP" dirty="0" smtClean="0"/>
              <a:t>JTB</a:t>
            </a:r>
            <a:r>
              <a:rPr lang="ja-JP" altLang="en-US" dirty="0" smtClean="0"/>
              <a:t>等</a:t>
            </a:r>
            <a:r>
              <a:rPr kumimoji="1" lang="ja-JP" altLang="en-US" dirty="0" smtClean="0"/>
              <a:t>の関係</a:t>
            </a:r>
            <a:r>
              <a:rPr kumimoji="1" lang="ja-JP" altLang="en-US" dirty="0" smtClean="0"/>
              <a:t>部局職員の他経済産業省職員も</a:t>
            </a:r>
            <a:r>
              <a:rPr kumimoji="1" lang="ja-JP" altLang="en-US" dirty="0" smtClean="0"/>
              <a:t>オブザーバー参加予定</a:t>
            </a:r>
            <a:endParaRPr kumimoji="1" lang="ja-JP" altLang="en-US"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7873</TotalTime>
  <Words>441</Words>
  <Application>Microsoft Office PowerPoint</Application>
  <PresentationFormat>画面に合わせる (4:3)</PresentationFormat>
  <Paragraphs>42</Paragraphs>
  <Slides>7</Slides>
  <Notes>7</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Office テーマ</vt:lpstr>
      <vt:lpstr>JINSMEME（ウェアラブル）による 観光文化遺伝子（Tourist-MEME）の発見（収集から予測）</vt:lpstr>
      <vt:lpstr>東京オリンピック・パラリンピック ～データ収集のビッグチャンス～</vt:lpstr>
      <vt:lpstr>観光資源の客観的評価</vt:lpstr>
      <vt:lpstr>観光文化遺伝子（Tourist-MEME）</vt:lpstr>
      <vt:lpstr>事業の目玉 　①東京タワーとスカイツリーの比較</vt:lpstr>
      <vt:lpstr>スライド 6</vt:lpstr>
      <vt:lpstr>追伸</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ウェアラブルによる人流ビックデータ収集の可能性</dc:title>
  <dc:creator>owner</dc:creator>
  <cp:lastModifiedBy>owner</cp:lastModifiedBy>
  <cp:revision>84</cp:revision>
  <dcterms:created xsi:type="dcterms:W3CDTF">2015-03-24T02:19:34Z</dcterms:created>
  <dcterms:modified xsi:type="dcterms:W3CDTF">2015-05-21T22:47:26Z</dcterms:modified>
</cp:coreProperties>
</file>