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124.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02.xml" ContentType="application/vnd.openxmlformats-officedocument.presentationml.notesSlide+xml"/>
  <Override PartName="/ppt/notesSlides/notesSlide113.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notesSlides/notesSlide118.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25.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notesSlides/notesSlide114.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21.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Override PartName="/ppt/notesSlides/notesSlide110.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26.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notesSlides/notesSlide122.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27.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notesSlides/notesSlide89.xml" ContentType="application/vnd.openxmlformats-officedocument.presentationml.notesSlide+xml"/>
  <Override PartName="/ppt/notesSlides/notesSlide116.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258" r:id="rId2"/>
    <p:sldId id="286" r:id="rId3"/>
    <p:sldId id="287" r:id="rId4"/>
    <p:sldId id="288" r:id="rId5"/>
    <p:sldId id="261" r:id="rId6"/>
    <p:sldId id="262" r:id="rId7"/>
    <p:sldId id="257" r:id="rId8"/>
    <p:sldId id="284" r:id="rId9"/>
    <p:sldId id="285" r:id="rId10"/>
    <p:sldId id="280" r:id="rId11"/>
    <p:sldId id="281" r:id="rId12"/>
    <p:sldId id="282" r:id="rId13"/>
    <p:sldId id="283" r:id="rId14"/>
    <p:sldId id="260" r:id="rId15"/>
    <p:sldId id="354" r:id="rId16"/>
    <p:sldId id="355" r:id="rId17"/>
    <p:sldId id="356" r:id="rId18"/>
    <p:sldId id="357" r:id="rId19"/>
    <p:sldId id="358" r:id="rId20"/>
    <p:sldId id="316" r:id="rId21"/>
    <p:sldId id="304" r:id="rId22"/>
    <p:sldId id="301" r:id="rId23"/>
    <p:sldId id="362" r:id="rId24"/>
    <p:sldId id="361" r:id="rId25"/>
    <p:sldId id="302" r:id="rId26"/>
    <p:sldId id="363" r:id="rId27"/>
    <p:sldId id="303" r:id="rId28"/>
    <p:sldId id="269" r:id="rId29"/>
    <p:sldId id="270" r:id="rId30"/>
    <p:sldId id="271" r:id="rId31"/>
    <p:sldId id="272" r:id="rId32"/>
    <p:sldId id="273" r:id="rId33"/>
    <p:sldId id="274" r:id="rId34"/>
    <p:sldId id="275" r:id="rId35"/>
    <p:sldId id="276" r:id="rId36"/>
    <p:sldId id="277" r:id="rId37"/>
    <p:sldId id="278" r:id="rId38"/>
    <p:sldId id="279" r:id="rId39"/>
    <p:sldId id="264" r:id="rId40"/>
    <p:sldId id="265" r:id="rId41"/>
    <p:sldId id="311" r:id="rId42"/>
    <p:sldId id="326" r:id="rId43"/>
    <p:sldId id="325" r:id="rId44"/>
    <p:sldId id="327" r:id="rId45"/>
    <p:sldId id="328" r:id="rId46"/>
    <p:sldId id="329" r:id="rId47"/>
    <p:sldId id="290" r:id="rId48"/>
    <p:sldId id="359" r:id="rId49"/>
    <p:sldId id="360" r:id="rId50"/>
    <p:sldId id="291" r:id="rId51"/>
    <p:sldId id="389" r:id="rId52"/>
    <p:sldId id="319" r:id="rId53"/>
    <p:sldId id="320" r:id="rId54"/>
    <p:sldId id="321" r:id="rId55"/>
    <p:sldId id="324"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3" r:id="rId80"/>
    <p:sldId id="382" r:id="rId81"/>
    <p:sldId id="384" r:id="rId82"/>
    <p:sldId id="390" r:id="rId83"/>
    <p:sldId id="385" r:id="rId84"/>
    <p:sldId id="406" r:id="rId85"/>
    <p:sldId id="391" r:id="rId86"/>
    <p:sldId id="405" r:id="rId87"/>
    <p:sldId id="381" r:id="rId88"/>
    <p:sldId id="392" r:id="rId89"/>
    <p:sldId id="394" r:id="rId90"/>
    <p:sldId id="407" r:id="rId91"/>
    <p:sldId id="393" r:id="rId92"/>
    <p:sldId id="383" r:id="rId93"/>
    <p:sldId id="408" r:id="rId94"/>
    <p:sldId id="386" r:id="rId95"/>
    <p:sldId id="387" r:id="rId96"/>
    <p:sldId id="404" r:id="rId97"/>
    <p:sldId id="395" r:id="rId98"/>
    <p:sldId id="364" r:id="rId99"/>
    <p:sldId id="365" r:id="rId100"/>
    <p:sldId id="366" r:id="rId101"/>
    <p:sldId id="367" r:id="rId102"/>
    <p:sldId id="368" r:id="rId103"/>
    <p:sldId id="369" r:id="rId104"/>
    <p:sldId id="370" r:id="rId105"/>
    <p:sldId id="371" r:id="rId106"/>
    <p:sldId id="372" r:id="rId107"/>
    <p:sldId id="373" r:id="rId108"/>
    <p:sldId id="374" r:id="rId109"/>
    <p:sldId id="375" r:id="rId110"/>
    <p:sldId id="376" r:id="rId111"/>
    <p:sldId id="377" r:id="rId112"/>
    <p:sldId id="378" r:id="rId113"/>
    <p:sldId id="379" r:id="rId114"/>
    <p:sldId id="396" r:id="rId115"/>
    <p:sldId id="399" r:id="rId116"/>
    <p:sldId id="409" r:id="rId117"/>
    <p:sldId id="410" r:id="rId118"/>
    <p:sldId id="411" r:id="rId119"/>
    <p:sldId id="412" r:id="rId120"/>
    <p:sldId id="413" r:id="rId121"/>
    <p:sldId id="414" r:id="rId122"/>
    <p:sldId id="415" r:id="rId123"/>
    <p:sldId id="400" r:id="rId124"/>
    <p:sldId id="401" r:id="rId125"/>
    <p:sldId id="402" r:id="rId126"/>
    <p:sldId id="403" r:id="rId127"/>
    <p:sldId id="398" r:id="rId128"/>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74" d="100"/>
          <a:sy n="74" d="100"/>
        </p:scale>
        <p:origin x="-1038"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26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B78A3A-4BF0-4539-ABBF-06FB76B7BFE8}" type="datetimeFigureOut">
              <a:rPr kumimoji="1" lang="ja-JP" altLang="en-US" smtClean="0"/>
              <a:pPr/>
              <a:t>2015/5/7</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ACBDA-FAE0-4F81-86FC-20D4E6BE7B0E}"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8AEEE36-D0A9-49DE-A2ED-37327D67B7B3}" type="slidenum">
              <a:rPr kumimoji="1" lang="ja-JP" altLang="en-US" smtClean="0"/>
              <a:pPr/>
              <a:t>1</a:t>
            </a:fld>
            <a:endParaRPr kumimoji="1" lang="ja-JP" altLang="en-US"/>
          </a:p>
        </p:txBody>
      </p:sp>
    </p:spTree>
    <p:extLst>
      <p:ext uri="{BB962C8B-B14F-4D97-AF65-F5344CB8AC3E}">
        <p14:creationId xmlns="" xmlns:p14="http://schemas.microsoft.com/office/powerpoint/2010/main" val="1611243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10</a:t>
            </a:fld>
            <a:endParaRPr kumimoji="1" lang="ja-JP" altLang="en-US"/>
          </a:p>
        </p:txBody>
      </p:sp>
    </p:spTree>
    <p:extLst>
      <p:ext uri="{BB962C8B-B14F-4D97-AF65-F5344CB8AC3E}">
        <p14:creationId xmlns="" xmlns:p14="http://schemas.microsoft.com/office/powerpoint/2010/main" val="134768260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100</a:t>
            </a:fld>
            <a:endParaRPr kumimoji="1" lang="ja-JP"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101</a:t>
            </a:fld>
            <a:endParaRPr kumimoji="1" lang="ja-JP"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102</a:t>
            </a:fld>
            <a:endParaRPr kumimoji="1" lang="ja-JP"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103</a:t>
            </a:fld>
            <a:endParaRPr kumimoji="1" lang="ja-JP"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104</a:t>
            </a:fld>
            <a:endParaRPr kumimoji="1" lang="ja-JP"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105</a:t>
            </a:fld>
            <a:endParaRPr kumimoji="1" lang="ja-JP"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106</a:t>
            </a:fld>
            <a:endParaRPr kumimoji="1" lang="ja-JP"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107</a:t>
            </a:fld>
            <a:endParaRPr kumimoji="1" lang="ja-JP"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108</a:t>
            </a:fld>
            <a:endParaRPr kumimoji="1" lang="ja-JP"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109</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4DC0CA6-29C5-40B6-8806-6910E04B6BAE}" type="slidenum">
              <a:rPr kumimoji="1" lang="ja-JP" altLang="en-US" smtClean="0"/>
              <a:pPr/>
              <a:t>11</a:t>
            </a:fld>
            <a:endParaRPr kumimoji="1" lang="ja-JP" altLang="en-US"/>
          </a:p>
        </p:txBody>
      </p:sp>
    </p:spTree>
    <p:extLst>
      <p:ext uri="{BB962C8B-B14F-4D97-AF65-F5344CB8AC3E}">
        <p14:creationId xmlns="" xmlns:p14="http://schemas.microsoft.com/office/powerpoint/2010/main" val="198053470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110</a:t>
            </a:fld>
            <a:endParaRPr kumimoji="1" lang="ja-JP"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111</a:t>
            </a:fld>
            <a:endParaRPr kumimoji="1" lang="ja-JP"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112</a:t>
            </a:fld>
            <a:endParaRPr kumimoji="1" lang="ja-JP"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113</a:t>
            </a:fld>
            <a:endParaRPr kumimoji="1" lang="ja-JP"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7F3FC4-1EDB-49A5-81DA-96DDF2571FFA}" type="slidenum">
              <a:rPr kumimoji="1" lang="ja-JP" altLang="en-US" smtClean="0"/>
              <a:pPr/>
              <a:t>114</a:t>
            </a:fld>
            <a:endParaRPr kumimoji="1" lang="ja-JP" altLang="en-US"/>
          </a:p>
        </p:txBody>
      </p:sp>
    </p:spTree>
    <p:extLst>
      <p:ext uri="{BB962C8B-B14F-4D97-AF65-F5344CB8AC3E}">
        <p14:creationId xmlns="" xmlns:p14="http://schemas.microsoft.com/office/powerpoint/2010/main" val="10440701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7F3FC4-1EDB-49A5-81DA-96DDF2571FFA}" type="slidenum">
              <a:rPr kumimoji="1" lang="ja-JP" altLang="en-US" smtClean="0"/>
              <a:pPr/>
              <a:t>115</a:t>
            </a:fld>
            <a:endParaRPr kumimoji="1" lang="ja-JP" altLang="en-US"/>
          </a:p>
        </p:txBody>
      </p:sp>
    </p:spTree>
    <p:extLst>
      <p:ext uri="{BB962C8B-B14F-4D97-AF65-F5344CB8AC3E}">
        <p14:creationId xmlns="" xmlns:p14="http://schemas.microsoft.com/office/powerpoint/2010/main" val="10440701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CCE9F10-BFF0-41F5-B46B-EA0C4114C9E8}" type="slidenum">
              <a:rPr kumimoji="1" lang="ja-JP" altLang="en-US" smtClean="0"/>
              <a:pPr/>
              <a:t>116</a:t>
            </a:fld>
            <a:endParaRPr kumimoji="1" lang="ja-JP"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CCE9F10-BFF0-41F5-B46B-EA0C4114C9E8}" type="slidenum">
              <a:rPr kumimoji="1" lang="ja-JP" altLang="en-US" smtClean="0"/>
              <a:pPr/>
              <a:t>117</a:t>
            </a:fld>
            <a:endParaRPr kumimoji="1" lang="ja-JP"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CCE9F10-BFF0-41F5-B46B-EA0C4114C9E8}" type="slidenum">
              <a:rPr kumimoji="1" lang="ja-JP" altLang="en-US" smtClean="0"/>
              <a:pPr/>
              <a:t>118</a:t>
            </a:fld>
            <a:endParaRPr kumimoji="1" lang="ja-JP"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CCE9F10-BFF0-41F5-B46B-EA0C4114C9E8}" type="slidenum">
              <a:rPr kumimoji="1" lang="ja-JP" altLang="en-US" smtClean="0"/>
              <a:pPr/>
              <a:t>119</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12</a:t>
            </a:fld>
            <a:endParaRPr kumimoji="1" lang="ja-JP"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CCE9F10-BFF0-41F5-B46B-EA0C4114C9E8}" type="slidenum">
              <a:rPr kumimoji="1" lang="ja-JP" altLang="en-US" smtClean="0"/>
              <a:pPr/>
              <a:t>120</a:t>
            </a:fld>
            <a:endParaRPr kumimoji="1" lang="ja-JP"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CCE9F10-BFF0-41F5-B46B-EA0C4114C9E8}" type="slidenum">
              <a:rPr kumimoji="1" lang="ja-JP" altLang="en-US" smtClean="0"/>
              <a:pPr/>
              <a:t>121</a:t>
            </a:fld>
            <a:endParaRPr kumimoji="1" lang="ja-JP"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CCE9F10-BFF0-41F5-B46B-EA0C4114C9E8}" type="slidenum">
              <a:rPr kumimoji="1" lang="ja-JP" altLang="en-US" smtClean="0"/>
              <a:pPr/>
              <a:t>122</a:t>
            </a:fld>
            <a:endParaRPr kumimoji="1" lang="ja-JP"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CFD9086-3668-4A11-BEF6-628F883DB1DF}" type="slidenum">
              <a:rPr kumimoji="1" lang="ja-JP" altLang="en-US" smtClean="0"/>
              <a:pPr/>
              <a:t>123</a:t>
            </a:fld>
            <a:endParaRPr kumimoji="1" lang="ja-JP"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CFD9086-3668-4A11-BEF6-628F883DB1DF}" type="slidenum">
              <a:rPr kumimoji="1" lang="ja-JP" altLang="en-US" smtClean="0"/>
              <a:pPr/>
              <a:t>124</a:t>
            </a:fld>
            <a:endParaRPr kumimoji="1" lang="ja-JP"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CFD9086-3668-4A11-BEF6-628F883DB1DF}" type="slidenum">
              <a:rPr kumimoji="1" lang="ja-JP" altLang="en-US" smtClean="0"/>
              <a:pPr/>
              <a:t>125</a:t>
            </a:fld>
            <a:endParaRPr kumimoji="1" lang="ja-JP"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9CFD9086-3668-4A11-BEF6-628F883DB1DF}" type="slidenum">
              <a:rPr kumimoji="1" lang="ja-JP" altLang="en-US" smtClean="0"/>
              <a:pPr/>
              <a:t>126</a:t>
            </a:fld>
            <a:endParaRPr kumimoji="1" lang="ja-JP"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127</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13</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7F3FC4-1EDB-49A5-81DA-96DDF2571FFA}" type="slidenum">
              <a:rPr kumimoji="1" lang="ja-JP" altLang="en-US" smtClean="0"/>
              <a:pPr/>
              <a:t>14</a:t>
            </a:fld>
            <a:endParaRPr kumimoji="1" lang="ja-JP" altLang="en-US"/>
          </a:p>
        </p:txBody>
      </p:sp>
    </p:spTree>
    <p:extLst>
      <p:ext uri="{BB962C8B-B14F-4D97-AF65-F5344CB8AC3E}">
        <p14:creationId xmlns="" xmlns:p14="http://schemas.microsoft.com/office/powerpoint/2010/main" val="104407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8AEEE36-D0A9-49DE-A2ED-37327D67B7B3}" type="slidenum">
              <a:rPr kumimoji="1" lang="ja-JP" altLang="en-US" smtClean="0"/>
              <a:pPr/>
              <a:t>15</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8AEEE36-D0A9-49DE-A2ED-37327D67B7B3}" type="slidenum">
              <a:rPr kumimoji="1" lang="ja-JP" altLang="en-US" smtClean="0"/>
              <a:pPr/>
              <a:t>16</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8AEEE36-D0A9-49DE-A2ED-37327D67B7B3}" type="slidenum">
              <a:rPr kumimoji="1" lang="ja-JP" altLang="en-US" smtClean="0"/>
              <a:pPr/>
              <a:t>17</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8AEEE36-D0A9-49DE-A2ED-37327D67B7B3}" type="slidenum">
              <a:rPr kumimoji="1" lang="ja-JP" altLang="en-US" smtClean="0"/>
              <a:pPr/>
              <a:t>18</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68AEEE36-D0A9-49DE-A2ED-37327D67B7B3}" type="slidenum">
              <a:rPr kumimoji="1" lang="ja-JP" altLang="en-US" smtClean="0"/>
              <a:pPr/>
              <a:t>19</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7CEFC46-7D25-4583-AB85-44B5BFC1BCF5}"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7F3FC4-1EDB-49A5-81DA-96DDF2571FFA}" type="slidenum">
              <a:rPr kumimoji="1" lang="ja-JP" altLang="en-US" smtClean="0"/>
              <a:pPr/>
              <a:t>20</a:t>
            </a:fld>
            <a:endParaRPr kumimoji="1" lang="ja-JP" altLang="en-US"/>
          </a:p>
        </p:txBody>
      </p:sp>
    </p:spTree>
    <p:extLst>
      <p:ext uri="{BB962C8B-B14F-4D97-AF65-F5344CB8AC3E}">
        <p14:creationId xmlns="" xmlns:p14="http://schemas.microsoft.com/office/powerpoint/2010/main" val="1044070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21</a:t>
            </a:fld>
            <a:endParaRPr kumimoji="1" lang="ja-JP"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22</a:t>
            </a:fld>
            <a:endParaRPr kumimoji="1" lang="ja-JP"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23</a:t>
            </a:fld>
            <a:endParaRPr kumimoji="1" lang="ja-JP"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24</a:t>
            </a:fld>
            <a:endParaRPr kumimoji="1" lang="ja-JP"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25</a:t>
            </a:fld>
            <a:endParaRPr kumimoji="1" lang="ja-JP"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26</a:t>
            </a:fld>
            <a:endParaRPr kumimoji="1" lang="ja-JP"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27</a:t>
            </a:fld>
            <a:endParaRPr kumimoji="1" lang="ja-JP"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28</a:t>
            </a:fld>
            <a:endParaRPr kumimoji="1" lang="ja-JP"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29</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E63E9262-0CE6-474D-96DB-2860EEA177A9}" type="slidenum">
              <a:rPr kumimoji="1" lang="ja-JP" altLang="en-US" smtClean="0"/>
              <a:pPr/>
              <a:t>3</a:t>
            </a:fld>
            <a:endParaRPr kumimoji="1" lang="ja-JP"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30</a:t>
            </a:fld>
            <a:endParaRPr kumimoji="1" lang="ja-JP" altLang="en-US"/>
          </a:p>
        </p:txBody>
      </p:sp>
    </p:spTree>
    <p:extLst>
      <p:ext uri="{BB962C8B-B14F-4D97-AF65-F5344CB8AC3E}">
        <p14:creationId xmlns="" xmlns:p14="http://schemas.microsoft.com/office/powerpoint/2010/main" val="41495132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31</a:t>
            </a:fld>
            <a:endParaRPr kumimoji="1" lang="ja-JP" altLang="en-US"/>
          </a:p>
        </p:txBody>
      </p:sp>
    </p:spTree>
    <p:extLst>
      <p:ext uri="{BB962C8B-B14F-4D97-AF65-F5344CB8AC3E}">
        <p14:creationId xmlns="" xmlns:p14="http://schemas.microsoft.com/office/powerpoint/2010/main" val="16657059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32</a:t>
            </a:fld>
            <a:endParaRPr kumimoji="1" lang="ja-JP" altLang="en-US"/>
          </a:p>
        </p:txBody>
      </p:sp>
    </p:spTree>
    <p:extLst>
      <p:ext uri="{BB962C8B-B14F-4D97-AF65-F5344CB8AC3E}">
        <p14:creationId xmlns="" xmlns:p14="http://schemas.microsoft.com/office/powerpoint/2010/main" val="5376070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33</a:t>
            </a:fld>
            <a:endParaRPr kumimoji="1" lang="ja-JP" altLang="en-US"/>
          </a:p>
        </p:txBody>
      </p:sp>
    </p:spTree>
    <p:extLst>
      <p:ext uri="{BB962C8B-B14F-4D97-AF65-F5344CB8AC3E}">
        <p14:creationId xmlns="" xmlns:p14="http://schemas.microsoft.com/office/powerpoint/2010/main" val="555439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34</a:t>
            </a:fld>
            <a:endParaRPr kumimoji="1" lang="ja-JP"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35</a:t>
            </a:fld>
            <a:endParaRPr kumimoji="1" lang="ja-JP"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36</a:t>
            </a:fld>
            <a:endParaRPr kumimoji="1" lang="ja-JP"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37</a:t>
            </a:fld>
            <a:endParaRPr kumimoji="1" lang="ja-JP"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46F23E4-ACF4-44FB-9C59-2B3D154EE13A}" type="slidenum">
              <a:rPr kumimoji="1" lang="ja-JP" altLang="en-US" smtClean="0"/>
              <a:pPr/>
              <a:t>38</a:t>
            </a:fld>
            <a:endParaRPr kumimoji="1" lang="ja-JP" altLang="en-US"/>
          </a:p>
        </p:txBody>
      </p:sp>
    </p:spTree>
    <p:extLst>
      <p:ext uri="{BB962C8B-B14F-4D97-AF65-F5344CB8AC3E}">
        <p14:creationId xmlns="" xmlns:p14="http://schemas.microsoft.com/office/powerpoint/2010/main" val="873099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39</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7CEFC46-7D25-4583-AB85-44B5BFC1BCF5}" type="slidenum">
              <a:rPr kumimoji="1" lang="ja-JP" altLang="en-US" smtClean="0"/>
              <a:pPr/>
              <a:t>4</a:t>
            </a:fld>
            <a:endParaRPr kumimoji="1" lang="ja-JP"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40</a:t>
            </a:fld>
            <a:endParaRPr kumimoji="1" lang="ja-JP"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41</a:t>
            </a:fld>
            <a:endParaRPr kumimoji="1" lang="ja-JP"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42</a:t>
            </a:fld>
            <a:endParaRPr kumimoji="1" lang="ja-JP"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2EFD84E-37E9-4AE7-878F-C3EC5D823E0D}" type="slidenum">
              <a:rPr kumimoji="1" lang="ja-JP" altLang="en-US" smtClean="0"/>
              <a:pPr/>
              <a:t>43</a:t>
            </a:fld>
            <a:endParaRPr kumimoji="1" lang="ja-JP" altLang="en-US"/>
          </a:p>
        </p:txBody>
      </p:sp>
    </p:spTree>
    <p:extLst>
      <p:ext uri="{BB962C8B-B14F-4D97-AF65-F5344CB8AC3E}">
        <p14:creationId xmlns="" xmlns:p14="http://schemas.microsoft.com/office/powerpoint/2010/main" val="9453929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4515" name="ノート プレースホルダ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ja-JP" altLang="en-US" smtClean="0"/>
          </a:p>
        </p:txBody>
      </p:sp>
      <p:sp>
        <p:nvSpPr>
          <p:cNvPr id="64516" name="スライド番号プレースホルダ 3"/>
          <p:cNvSpPr>
            <a:spLocks noGrp="1"/>
          </p:cNvSpPr>
          <p:nvPr>
            <p:ph type="sldNum" sz="quarter" idx="5"/>
          </p:nvPr>
        </p:nvSpPr>
        <p:spPr bwMode="auto">
          <a:noFill/>
          <a:ln>
            <a:miter lim="800000"/>
            <a:headEnd/>
            <a:tailEnd/>
          </a:ln>
        </p:spPr>
        <p:txBody>
          <a:bodyPr/>
          <a:lstStyle/>
          <a:p>
            <a:fld id="{7E3B4172-96DB-4CE7-9256-6884BD55107F}" type="slidenum">
              <a:rPr lang="ja-JP" altLang="en-US" smtClean="0"/>
              <a:pPr/>
              <a:t>44</a:t>
            </a:fld>
            <a:endParaRPr lang="ja-JP" altLang="en-US" smtClean="0"/>
          </a:p>
        </p:txBody>
      </p:sp>
    </p:spTree>
    <p:extLst>
      <p:ext uri="{BB962C8B-B14F-4D97-AF65-F5344CB8AC3E}">
        <p14:creationId xmlns="" xmlns:p14="http://schemas.microsoft.com/office/powerpoint/2010/main" val="1870758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5539"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65540" name="スライド番号プレースホルダ 3"/>
          <p:cNvSpPr>
            <a:spLocks noGrp="1"/>
          </p:cNvSpPr>
          <p:nvPr>
            <p:ph type="sldNum" sz="quarter" idx="5"/>
          </p:nvPr>
        </p:nvSpPr>
        <p:spPr bwMode="auto">
          <a:noFill/>
          <a:ln>
            <a:miter lim="800000"/>
            <a:headEnd/>
            <a:tailEnd/>
          </a:ln>
        </p:spPr>
        <p:txBody>
          <a:bodyPr/>
          <a:lstStyle/>
          <a:p>
            <a:fld id="{E8267132-AD0F-42C4-B1E9-5D2FD3244B95}" type="slidenum">
              <a:rPr lang="ja-JP" altLang="en-US" smtClean="0"/>
              <a:pPr/>
              <a:t>45</a:t>
            </a:fld>
            <a:endParaRPr lang="ja-JP" altLang="en-US" smtClean="0"/>
          </a:p>
        </p:txBody>
      </p:sp>
    </p:spTree>
    <p:extLst>
      <p:ext uri="{BB962C8B-B14F-4D97-AF65-F5344CB8AC3E}">
        <p14:creationId xmlns="" xmlns:p14="http://schemas.microsoft.com/office/powerpoint/2010/main" val="22390796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66563"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66564" name="スライド番号プレースホルダ 3"/>
          <p:cNvSpPr>
            <a:spLocks noGrp="1"/>
          </p:cNvSpPr>
          <p:nvPr>
            <p:ph type="sldNum" sz="quarter" idx="5"/>
          </p:nvPr>
        </p:nvSpPr>
        <p:spPr bwMode="auto">
          <a:noFill/>
          <a:ln>
            <a:miter lim="800000"/>
            <a:headEnd/>
            <a:tailEnd/>
          </a:ln>
        </p:spPr>
        <p:txBody>
          <a:bodyPr/>
          <a:lstStyle/>
          <a:p>
            <a:fld id="{627E8D80-F996-48FB-945E-0AFCF1C87980}" type="slidenum">
              <a:rPr lang="ja-JP" altLang="en-US" smtClean="0"/>
              <a:pPr/>
              <a:t>46</a:t>
            </a:fld>
            <a:endParaRPr lang="ja-JP" altLang="en-US" smtClean="0"/>
          </a:p>
        </p:txBody>
      </p:sp>
    </p:spTree>
    <p:extLst>
      <p:ext uri="{BB962C8B-B14F-4D97-AF65-F5344CB8AC3E}">
        <p14:creationId xmlns="" xmlns:p14="http://schemas.microsoft.com/office/powerpoint/2010/main" val="13564767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7F3FC4-1EDB-49A5-81DA-96DDF2571FFA}" type="slidenum">
              <a:rPr kumimoji="1" lang="ja-JP" altLang="en-US" smtClean="0"/>
              <a:pPr/>
              <a:t>47</a:t>
            </a:fld>
            <a:endParaRPr kumimoji="1" lang="ja-JP" altLang="en-US"/>
          </a:p>
        </p:txBody>
      </p:sp>
    </p:spTree>
    <p:extLst>
      <p:ext uri="{BB962C8B-B14F-4D97-AF65-F5344CB8AC3E}">
        <p14:creationId xmlns="" xmlns:p14="http://schemas.microsoft.com/office/powerpoint/2010/main" val="104407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AC130D-1339-4E6A-8848-CFE5151B09A2}" type="slidenum">
              <a:rPr kumimoji="1" lang="ja-JP" altLang="en-US" smtClean="0"/>
              <a:pPr/>
              <a:t>48</a:t>
            </a:fld>
            <a:endParaRPr kumimoji="1" lang="ja-JP"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AC130D-1339-4E6A-8848-CFE5151B09A2}" type="slidenum">
              <a:rPr kumimoji="1" lang="ja-JP" altLang="en-US" smtClean="0"/>
              <a:pPr/>
              <a:t>49</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CCE9F10-BFF0-41F5-B46B-EA0C4114C9E8}" type="slidenum">
              <a:rPr kumimoji="1" lang="ja-JP" altLang="en-US" smtClean="0"/>
              <a:pPr/>
              <a:t>5</a:t>
            </a:fld>
            <a:endParaRPr kumimoji="1" lang="ja-JP"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7F3FC4-1EDB-49A5-81DA-96DDF2571FFA}" type="slidenum">
              <a:rPr kumimoji="1" lang="ja-JP" altLang="en-US" smtClean="0"/>
              <a:pPr/>
              <a:t>50</a:t>
            </a:fld>
            <a:endParaRPr kumimoji="1" lang="ja-JP" altLang="en-US"/>
          </a:p>
        </p:txBody>
      </p:sp>
    </p:spTree>
    <p:extLst>
      <p:ext uri="{BB962C8B-B14F-4D97-AF65-F5344CB8AC3E}">
        <p14:creationId xmlns="" xmlns:p14="http://schemas.microsoft.com/office/powerpoint/2010/main" val="1044070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51</a:t>
            </a:fld>
            <a:endParaRPr kumimoji="1" lang="ja-JP"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52</a:t>
            </a:fld>
            <a:endParaRPr kumimoji="1" lang="ja-JP"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53</a:t>
            </a:fld>
            <a:endParaRPr kumimoji="1" lang="ja-JP"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54</a:t>
            </a:fld>
            <a:endParaRPr kumimoji="1" lang="ja-JP"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55</a:t>
            </a:fld>
            <a:endParaRPr kumimoji="1" lang="ja-JP"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56</a:t>
            </a:fld>
            <a:endParaRPr kumimoji="1" lang="ja-JP" altLang="en-US"/>
          </a:p>
        </p:txBody>
      </p:sp>
    </p:spTree>
    <p:extLst>
      <p:ext uri="{BB962C8B-B14F-4D97-AF65-F5344CB8AC3E}">
        <p14:creationId xmlns="" xmlns:p14="http://schemas.microsoft.com/office/powerpoint/2010/main" val="9666399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57</a:t>
            </a:fld>
            <a:endParaRPr kumimoji="1" lang="ja-JP"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58</a:t>
            </a:fld>
            <a:endParaRPr kumimoji="1" lang="ja-JP"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59</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8CCE9F10-BFF0-41F5-B46B-EA0C4114C9E8}" type="slidenum">
              <a:rPr kumimoji="1" lang="ja-JP" altLang="en-US" smtClean="0"/>
              <a:pPr/>
              <a:t>6</a:t>
            </a:fld>
            <a:endParaRPr kumimoji="1" lang="ja-JP"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60</a:t>
            </a:fld>
            <a:endParaRPr kumimoji="1" lang="ja-JP"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61</a:t>
            </a:fld>
            <a:endParaRPr kumimoji="1" lang="ja-JP"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62</a:t>
            </a:fld>
            <a:endParaRPr kumimoji="1" lang="ja-JP"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63</a:t>
            </a:fld>
            <a:endParaRPr kumimoji="1" lang="ja-JP"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64</a:t>
            </a:fld>
            <a:endParaRPr kumimoji="1" lang="ja-JP"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65</a:t>
            </a:fld>
            <a:endParaRPr kumimoji="1" lang="ja-JP" altLang="en-US"/>
          </a:p>
        </p:txBody>
      </p:sp>
    </p:spTree>
    <p:extLst>
      <p:ext uri="{BB962C8B-B14F-4D97-AF65-F5344CB8AC3E}">
        <p14:creationId xmlns="" xmlns:p14="http://schemas.microsoft.com/office/powerpoint/2010/main" val="123004311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66</a:t>
            </a:fld>
            <a:endParaRPr kumimoji="1" lang="ja-JP" altLang="en-US"/>
          </a:p>
        </p:txBody>
      </p:sp>
    </p:spTree>
    <p:extLst>
      <p:ext uri="{BB962C8B-B14F-4D97-AF65-F5344CB8AC3E}">
        <p14:creationId xmlns="" xmlns:p14="http://schemas.microsoft.com/office/powerpoint/2010/main" val="12143889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67</a:t>
            </a:fld>
            <a:endParaRPr kumimoji="1" lang="ja-JP"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68</a:t>
            </a:fld>
            <a:endParaRPr kumimoji="1" lang="ja-JP"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69</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7</a:t>
            </a:fld>
            <a:endParaRPr kumimoji="1" lang="ja-JP"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70</a:t>
            </a:fld>
            <a:endParaRPr kumimoji="1" lang="ja-JP" altLang="en-US"/>
          </a:p>
        </p:txBody>
      </p:sp>
    </p:spTree>
    <p:extLst>
      <p:ext uri="{BB962C8B-B14F-4D97-AF65-F5344CB8AC3E}">
        <p14:creationId xmlns="" xmlns:p14="http://schemas.microsoft.com/office/powerpoint/2010/main" val="26259651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1C18ACDB-9BE4-4AC2-B962-72821AD66045}" type="slidenum">
              <a:rPr lang="en-US" altLang="ja-JP" smtClean="0"/>
              <a:pPr/>
              <a:t>71</a:t>
            </a:fld>
            <a:endParaRPr lang="en-US" altLang="ja-JP"/>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72</a:t>
            </a:fld>
            <a:endParaRPr kumimoji="1" lang="ja-JP" altLang="en-US"/>
          </a:p>
        </p:txBody>
      </p:sp>
    </p:spTree>
    <p:extLst>
      <p:ext uri="{BB962C8B-B14F-4D97-AF65-F5344CB8AC3E}">
        <p14:creationId xmlns="" xmlns:p14="http://schemas.microsoft.com/office/powerpoint/2010/main" val="198789061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73</a:t>
            </a:fld>
            <a:endParaRPr kumimoji="1" lang="ja-JP" altLang="en-US"/>
          </a:p>
        </p:txBody>
      </p:sp>
    </p:spTree>
    <p:extLst>
      <p:ext uri="{BB962C8B-B14F-4D97-AF65-F5344CB8AC3E}">
        <p14:creationId xmlns="" xmlns:p14="http://schemas.microsoft.com/office/powerpoint/2010/main" val="24551814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74</a:t>
            </a:fld>
            <a:endParaRPr kumimoji="1" lang="ja-JP" altLang="en-US"/>
          </a:p>
        </p:txBody>
      </p:sp>
    </p:spTree>
    <p:extLst>
      <p:ext uri="{BB962C8B-B14F-4D97-AF65-F5344CB8AC3E}">
        <p14:creationId xmlns="" xmlns:p14="http://schemas.microsoft.com/office/powerpoint/2010/main" val="138223618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75</a:t>
            </a:fld>
            <a:endParaRPr kumimoji="1" lang="ja-JP" altLang="en-US"/>
          </a:p>
        </p:txBody>
      </p:sp>
    </p:spTree>
    <p:extLst>
      <p:ext uri="{BB962C8B-B14F-4D97-AF65-F5344CB8AC3E}">
        <p14:creationId xmlns="" xmlns:p14="http://schemas.microsoft.com/office/powerpoint/2010/main" val="42277432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76</a:t>
            </a:fld>
            <a:endParaRPr kumimoji="1" lang="ja-JP" altLang="en-US"/>
          </a:p>
        </p:txBody>
      </p:sp>
    </p:spTree>
    <p:extLst>
      <p:ext uri="{BB962C8B-B14F-4D97-AF65-F5344CB8AC3E}">
        <p14:creationId xmlns="" xmlns:p14="http://schemas.microsoft.com/office/powerpoint/2010/main" val="20994796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77</a:t>
            </a:fld>
            <a:endParaRPr kumimoji="1" lang="ja-JP"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07A3E69F-CD40-47C0-9743-F8399F2DFC0A}" type="slidenum">
              <a:rPr kumimoji="1" lang="ja-JP" altLang="en-US" smtClean="0"/>
              <a:pPr/>
              <a:t>78</a:t>
            </a:fld>
            <a:endParaRPr kumimoji="1" lang="ja-JP"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58E2C59C-E957-4089-97D4-DE55F0729E54}" type="slidenum">
              <a:rPr kumimoji="1" lang="ja-JP" altLang="en-US" smtClean="0"/>
              <a:pPr/>
              <a:t>79</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027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027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68BC49-A950-4B16-B486-C50F3DE7D20F}" type="slidenum">
              <a:rPr lang="en-US" altLang="ja-JP" smtClean="0">
                <a:latin typeface="Arial" pitchFamily="34" charset="0"/>
              </a:rPr>
              <a:pPr/>
              <a:t>8</a:t>
            </a:fld>
            <a:endParaRPr lang="en-US" altLang="ja-JP" smtClean="0">
              <a:latin typeface="Arial" pitchFamily="34" charset="0"/>
            </a:endParaRPr>
          </a:p>
        </p:txBody>
      </p:sp>
    </p:spTree>
    <p:extLst>
      <p:ext uri="{BB962C8B-B14F-4D97-AF65-F5344CB8AC3E}">
        <p14:creationId xmlns="" xmlns:p14="http://schemas.microsoft.com/office/powerpoint/2010/main" val="301527441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7F3FC4-1EDB-49A5-81DA-96DDF2571FFA}" type="slidenum">
              <a:rPr kumimoji="1" lang="ja-JP" altLang="en-US" smtClean="0"/>
              <a:pPr/>
              <a:t>80</a:t>
            </a:fld>
            <a:endParaRPr kumimoji="1" lang="ja-JP" altLang="en-US"/>
          </a:p>
        </p:txBody>
      </p:sp>
    </p:spTree>
    <p:extLst>
      <p:ext uri="{BB962C8B-B14F-4D97-AF65-F5344CB8AC3E}">
        <p14:creationId xmlns="" xmlns:p14="http://schemas.microsoft.com/office/powerpoint/2010/main" val="10440701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81</a:t>
            </a:fld>
            <a:endParaRPr kumimoji="1" lang="ja-JP"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82</a:t>
            </a:fld>
            <a:endParaRPr kumimoji="1" lang="ja-JP"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83</a:t>
            </a:fld>
            <a:endParaRPr kumimoji="1" lang="ja-JP"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84</a:t>
            </a:fld>
            <a:endParaRPr kumimoji="1" lang="ja-JP"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85</a:t>
            </a:fld>
            <a:endParaRPr kumimoji="1" lang="ja-JP"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86</a:t>
            </a:fld>
            <a:endParaRPr kumimoji="1" lang="ja-JP"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87</a:t>
            </a:fld>
            <a:endParaRPr kumimoji="1" lang="ja-JP"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88</a:t>
            </a:fld>
            <a:endParaRPr kumimoji="1" lang="ja-JP"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89</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202755" name="ノート プレースホルダ 2"/>
          <p:cNvSpPr>
            <a:spLocks noGrp="1"/>
          </p:cNvSpPr>
          <p:nvPr>
            <p:ph type="body" idx="1"/>
          </p:nvPr>
        </p:nvSpPr>
        <p:spPr bwMode="auto">
          <a:noFill/>
        </p:spPr>
        <p:txBody>
          <a:bodyPr wrap="square" numCol="1" anchor="t" anchorCtr="0" compatLnSpc="1">
            <a:prstTxWarp prst="textNoShape">
              <a:avLst/>
            </a:prstTxWarp>
          </a:bodyPr>
          <a:lstStyle/>
          <a:p>
            <a:endParaRPr lang="ja-JP" altLang="en-US" smtClean="0"/>
          </a:p>
        </p:txBody>
      </p:sp>
      <p:sp>
        <p:nvSpPr>
          <p:cNvPr id="202756" name="スライド番号プレースホルダ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68BC49-A950-4B16-B486-C50F3DE7D20F}" type="slidenum">
              <a:rPr lang="en-US" altLang="ja-JP" smtClean="0">
                <a:latin typeface="Arial" pitchFamily="34" charset="0"/>
              </a:rPr>
              <a:pPr/>
              <a:t>9</a:t>
            </a:fld>
            <a:endParaRPr lang="en-US" altLang="ja-JP" smtClean="0">
              <a:latin typeface="Arial" pitchFamily="34" charset="0"/>
            </a:endParaRPr>
          </a:p>
        </p:txBody>
      </p:sp>
    </p:spTree>
    <p:extLst>
      <p:ext uri="{BB962C8B-B14F-4D97-AF65-F5344CB8AC3E}">
        <p14:creationId xmlns="" xmlns:p14="http://schemas.microsoft.com/office/powerpoint/2010/main" val="12585606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90</a:t>
            </a:fld>
            <a:endParaRPr kumimoji="1" lang="ja-JP"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91</a:t>
            </a:fld>
            <a:endParaRPr kumimoji="1" lang="ja-JP"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92</a:t>
            </a:fld>
            <a:endParaRPr kumimoji="1" lang="ja-JP"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93</a:t>
            </a:fld>
            <a:endParaRPr kumimoji="1" lang="ja-JP"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94</a:t>
            </a:fld>
            <a:endParaRPr kumimoji="1" lang="ja-JP"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95</a:t>
            </a:fld>
            <a:endParaRPr kumimoji="1" lang="ja-JP"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96</a:t>
            </a:fld>
            <a:endParaRPr kumimoji="1" lang="ja-JP"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97</a:t>
            </a:fld>
            <a:endParaRPr kumimoji="1" lang="ja-JP"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C47F3FC4-1EDB-49A5-81DA-96DDF2571FFA}" type="slidenum">
              <a:rPr kumimoji="1" lang="ja-JP" altLang="en-US" smtClean="0"/>
              <a:pPr/>
              <a:t>98</a:t>
            </a:fld>
            <a:endParaRPr kumimoji="1" lang="ja-JP" altLang="en-US"/>
          </a:p>
        </p:txBody>
      </p:sp>
    </p:spTree>
    <p:extLst>
      <p:ext uri="{BB962C8B-B14F-4D97-AF65-F5344CB8AC3E}">
        <p14:creationId xmlns="" xmlns:p14="http://schemas.microsoft.com/office/powerpoint/2010/main" val="10440701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fld id="{A3FACBDA-FAE0-4F81-86FC-20D4E6BE7B0E}" type="slidenum">
              <a:rPr kumimoji="1" lang="ja-JP" altLang="en-US" smtClean="0"/>
              <a:pPr/>
              <a:t>99</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AEC209F0-5625-4EC6-A4DD-7D28CB8BEC7D}" type="datetimeFigureOut">
              <a:rPr kumimoji="1" lang="ja-JP" altLang="en-US" smtClean="0"/>
              <a:pPr/>
              <a:t>2015/5/7</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973328B1-4FC8-406D-B582-6EACA0C252E7}"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C209F0-5625-4EC6-A4DD-7D28CB8BEC7D}" type="datetimeFigureOut">
              <a:rPr kumimoji="1" lang="ja-JP" altLang="en-US" smtClean="0"/>
              <a:pPr/>
              <a:t>2015/5/7</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3328B1-4FC8-406D-B582-6EACA0C252E7}"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hyperlink" Target="http://ja.wikipedia.org/wiki/3%E6%9C%8831%E6%97%A5" TargetMode="External"/><Relationship Id="rId3" Type="http://schemas.openxmlformats.org/officeDocument/2006/relationships/hyperlink" Target="http://ja.wikipedia.org/wiki/%E8%8B%B1%E8%AA%9E" TargetMode="External"/><Relationship Id="rId7" Type="http://schemas.openxmlformats.org/officeDocument/2006/relationships/hyperlink" Target="http://ja.wikipedia.org/wiki/2014%E5%B9%B4" TargetMode="External"/><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hyperlink" Target="http://ja.wikipedia.org/wiki/%E5%B0%8F%E5%88%87%E6%89%8B" TargetMode="External"/><Relationship Id="rId5" Type="http://schemas.openxmlformats.org/officeDocument/2006/relationships/hyperlink" Target="http://ja.wikipedia.org/wiki/%E7%8F%BE%E9%87%91" TargetMode="External"/><Relationship Id="rId4" Type="http://schemas.openxmlformats.org/officeDocument/2006/relationships/hyperlink" Target="http://ja.wikipedia.org/wiki/%E6%B5%B7%E5%A4%96%E6%97%85%E8%A1%8C" TargetMode="External"/></Relationships>
</file>

<file path=ppt/slides/_rels/slide101.xml.rels><?xml version="1.0" encoding="UTF-8" standalone="yes"?>
<Relationships xmlns="http://schemas.openxmlformats.org/package/2006/relationships"><Relationship Id="rId3" Type="http://schemas.openxmlformats.org/officeDocument/2006/relationships/hyperlink" Target="http://ja.wikipedia.org/wiki/%E5%B0%8F%E5%88%87%E6%89%8B"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hyperlink" Target="http://ja.wikipedia.org/wiki/%E3%82%AF%E3%83%AC%E3%82%B8%E3%83%83%E3%83%88%E3%82%AB%E3%83%BC%E3%83%89" TargetMode="External"/><Relationship Id="rId5" Type="http://schemas.openxmlformats.org/officeDocument/2006/relationships/hyperlink" Target="http://ja.wikipedia.org/wiki/%E3%82%A2%E3%83%A1%E3%83%AA%E3%82%AB%E3%83%B3%E3%83%BB%E3%82%A8%E3%82%AD%E3%82%B9%E3%83%97%E3%83%AC%E3%82%B9" TargetMode="External"/><Relationship Id="rId4" Type="http://schemas.openxmlformats.org/officeDocument/2006/relationships/hyperlink" Target="http://ja.wikipedia.org/wiki/%E3%83%88%E3%83%BC%E3%83%9E%E3%82%B9%E3%83%BB%E3%82%AF%E3%83%83%E3%82%AF%E3%83%BB%E3%82%B0%E3%83%AB%E3%83%BC%E3%83%97" TargetMode="External"/></Relationships>
</file>

<file path=ppt/slides/_rels/slide102.xml.rels><?xml version="1.0" encoding="UTF-8" standalone="yes"?>
<Relationships xmlns="http://schemas.openxmlformats.org/package/2006/relationships"><Relationship Id="rId3" Type="http://schemas.openxmlformats.org/officeDocument/2006/relationships/hyperlink" Target="http://www.amazon.com/Today-Histories-Social-Jonathan-Baskin/dp/0985182466/ref=sr_1_6?ie=UTF8&amp;qid=1415570378&amp;sr=8-6&amp;keywords=jonathan+salem+baskin" TargetMode="External"/><Relationship Id="rId2" Type="http://schemas.openxmlformats.org/officeDocument/2006/relationships/notesSlide" Target="../notesSlides/notesSlide102.xml"/><Relationship Id="rId1" Type="http://schemas.openxmlformats.org/officeDocument/2006/relationships/slideLayout" Target="../slideLayouts/slideLayout2.xml"/><Relationship Id="rId4" Type="http://schemas.openxmlformats.org/officeDocument/2006/relationships/hyperlink" Target="http://www.amazon.com/Histories-Social-Media-Second-Years/dp/0985182407/ref=sr_1_3?s=books&amp;ie=UTF8&amp;qid=1415570428&amp;sr=1-3" TargetMode="External"/></Relationships>
</file>

<file path=ppt/slides/_rels/slide10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hyperlink" Target="http://ja.wikipedia.org/wiki/%E3%83%A1%E3%82%AD%E3%82%B7%E3%82%B3" TargetMode="External"/><Relationship Id="rId3" Type="http://schemas.openxmlformats.org/officeDocument/2006/relationships/hyperlink" Target="http://ja.wikipedia.org/wiki/%E3%82%AB%E3%83%8A%E3%83%80" TargetMode="External"/><Relationship Id="rId7" Type="http://schemas.openxmlformats.org/officeDocument/2006/relationships/hyperlink" Target="http://ja.wikipedia.org/w/index.php?title=%E3%83%98%E3%83%B3%E3%83%AA%E3%83%BC%E3%83%BB%E3%82%A6%E3%82%A7%E3%83%AB%E3%82%BA&amp;action=edit&amp;redlink=1" TargetMode="External"/><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hyperlink" Target="http://ja.wikipedia.org/wiki/%E3%82%A6%E3%82%A7%E3%83%AB%E3%82%BA%E3%83%BB%E3%83%95%E3%82%A1%E3%83%BC%E3%82%B4" TargetMode="External"/><Relationship Id="rId5" Type="http://schemas.openxmlformats.org/officeDocument/2006/relationships/hyperlink" Target="http://ja.wikipedia.org/wiki/1850%E5%B9%B4" TargetMode="External"/><Relationship Id="rId4" Type="http://schemas.openxmlformats.org/officeDocument/2006/relationships/hyperlink" Target="http://ja.wikipedia.org/wiki/%E3%83%88%E3%83%AD%E3%83%B3%E3%83%88"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ja.wikipedia.org/wiki/1882%E5%B9%B4" TargetMode="External"/><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hyperlink" Target="http://ja.wikipedia.org/wiki/%E3%83%88%E3%83%A9%E3%83%99%E3%83%A9%E3%83%BC%E3%82%BA%E3%83%BB%E3%83%81%E3%82%A7%E3%83%83%E3%82%AF" TargetMode="External"/><Relationship Id="rId4" Type="http://schemas.openxmlformats.org/officeDocument/2006/relationships/hyperlink" Target="http://ja.wikipedia.org/wiki/1891%E5%B9%B4" TargetMode="External"/></Relationships>
</file>

<file path=ppt/slides/_rels/slide107.xml.rels><?xml version="1.0" encoding="UTF-8" standalone="yes"?>
<Relationships xmlns="http://schemas.openxmlformats.org/package/2006/relationships"><Relationship Id="rId8" Type="http://schemas.openxmlformats.org/officeDocument/2006/relationships/hyperlink" Target="http://ja.wikipedia.org/wiki/%E6%97%A5%E6%9C%AC" TargetMode="External"/><Relationship Id="rId13" Type="http://schemas.openxmlformats.org/officeDocument/2006/relationships/hyperlink" Target="http://ja.wikipedia.org/wiki/%E3%83%A8%E3%83%BC%E3%83%AD%E3%83%83%E3%83%91" TargetMode="External"/><Relationship Id="rId18" Type="http://schemas.openxmlformats.org/officeDocument/2006/relationships/hyperlink" Target="http://ja.wikipedia.org/wiki/DC-6" TargetMode="External"/><Relationship Id="rId3" Type="http://schemas.openxmlformats.org/officeDocument/2006/relationships/hyperlink" Target="http://ja.wikipedia.org/wiki/1895%E5%B9%B4" TargetMode="External"/><Relationship Id="rId21" Type="http://schemas.openxmlformats.org/officeDocument/2006/relationships/hyperlink" Target="http://ja.wikipedia.org/wiki/1954%E5%B9%B4" TargetMode="External"/><Relationship Id="rId7" Type="http://schemas.openxmlformats.org/officeDocument/2006/relationships/hyperlink" Target="http://ja.wikipedia.org/wiki/1917%E5%B9%B4" TargetMode="External"/><Relationship Id="rId12" Type="http://schemas.openxmlformats.org/officeDocument/2006/relationships/hyperlink" Target="http://ja.wikipedia.org/wiki/1941%E5%B9%B4" TargetMode="External"/><Relationship Id="rId17" Type="http://schemas.openxmlformats.org/officeDocument/2006/relationships/hyperlink" Target="http://ja.wikipedia.org/wiki/%E3%83%80%E3%82%B0%E3%83%A9%E3%82%B9%E3%83%BB%E3%82%A8%E3%82%A2%E3%82%AF%E3%83%A9%E3%83%95%E3%83%88" TargetMode="External"/><Relationship Id="rId2" Type="http://schemas.openxmlformats.org/officeDocument/2006/relationships/notesSlide" Target="../notesSlides/notesSlide107.xml"/><Relationship Id="rId16" Type="http://schemas.openxmlformats.org/officeDocument/2006/relationships/hyperlink" Target="http://ja.wikipedia.org/wiki/1945%E5%B9%B4" TargetMode="External"/><Relationship Id="rId20" Type="http://schemas.openxmlformats.org/officeDocument/2006/relationships/hyperlink" Target="http://ja.wikipedia.org/wiki/%E6%97%85%E5%AE%A2%E6%A9%9F" TargetMode="External"/><Relationship Id="rId1" Type="http://schemas.openxmlformats.org/officeDocument/2006/relationships/slideLayout" Target="../slideLayouts/slideLayout2.xml"/><Relationship Id="rId6" Type="http://schemas.openxmlformats.org/officeDocument/2006/relationships/hyperlink" Target="http://ja.wikipedia.org/wiki/%E3%82%A4%E3%82%AE%E3%83%AA%E3%82%B9" TargetMode="External"/><Relationship Id="rId11" Type="http://schemas.openxmlformats.org/officeDocument/2006/relationships/hyperlink" Target="http://ja.wikipedia.org/wiki/%E7%AC%AC%E4%BA%8C%E6%AC%A1%E4%B8%96%E7%95%8C%E5%A4%A7%E6%88%A6" TargetMode="External"/><Relationship Id="rId5" Type="http://schemas.openxmlformats.org/officeDocument/2006/relationships/hyperlink" Target="http://ja.wikipedia.org/wiki/1896%E5%B9%B4" TargetMode="External"/><Relationship Id="rId15" Type="http://schemas.openxmlformats.org/officeDocument/2006/relationships/hyperlink" Target="http://ja.wikipedia.org/wiki/%E7%8A%AC" TargetMode="External"/><Relationship Id="rId10" Type="http://schemas.openxmlformats.org/officeDocument/2006/relationships/hyperlink" Target="http://ja.wikipedia.org/wiki/1939%E5%B9%B4" TargetMode="External"/><Relationship Id="rId19" Type="http://schemas.openxmlformats.org/officeDocument/2006/relationships/hyperlink" Target="http://ja.wikipedia.org/wiki/%E3%83%AD%E3%83%83%E3%82%AD%E3%83%BC%E3%83%89_%E3%82%B3%E3%83%B3%E3%82%B9%E3%83%86%E3%83%AC%E3%83%BC%E3%82%B7%E3%83%A7%E3%83%B3" TargetMode="External"/><Relationship Id="rId4" Type="http://schemas.openxmlformats.org/officeDocument/2006/relationships/hyperlink" Target="http://ja.wikipedia.org/wiki/%E3%83%95%E3%83%A9%E3%83%B3%E3%82%B9" TargetMode="External"/><Relationship Id="rId9" Type="http://schemas.openxmlformats.org/officeDocument/2006/relationships/hyperlink" Target="http://ja.wikipedia.org/wiki/%E7%AC%AC%E4%B8%80%E6%AC%A1%E4%B8%96%E7%95%8C%E5%A4%A7%E6%88%A6" TargetMode="External"/><Relationship Id="rId14" Type="http://schemas.openxmlformats.org/officeDocument/2006/relationships/hyperlink" Target="http://ja.wikipedia.org/wiki/%E3%82%A2%E3%83%A1%E3%83%AA%E3%82%AB%E8%BB%8D" TargetMode="External"/><Relationship Id="rId22" Type="http://schemas.openxmlformats.org/officeDocument/2006/relationships/hyperlink" Target="http://ja.wikipedia.org/wiki/%E9%80%A3%E5%90%88%E5%9B%BD_(%E7%AC%AC%E4%BA%8C%E6%AC%A1%E4%B8%96%E7%95%8C%E5%A4%A7%E6%88%A6)" TargetMode="External"/></Relationships>
</file>

<file path=ppt/slides/_rels/slide108.xml.rels><?xml version="1.0" encoding="UTF-8" standalone="yes"?>
<Relationships xmlns="http://schemas.openxmlformats.org/package/2006/relationships"><Relationship Id="rId8" Type="http://schemas.openxmlformats.org/officeDocument/2006/relationships/hyperlink" Target="http://ja.wikipedia.org/wiki/%E3%82%B4%E3%83%BC%E3%83%AB%E3%83%89%E3%82%AB%E3%83%BC%E3%83%89" TargetMode="External"/><Relationship Id="rId3" Type="http://schemas.openxmlformats.org/officeDocument/2006/relationships/hyperlink" Target="http://ja.wikipedia.org/wiki/1958%E5%B9%B4" TargetMode="External"/><Relationship Id="rId7" Type="http://schemas.openxmlformats.org/officeDocument/2006/relationships/hyperlink" Target="http://ja.wikipedia.org/wiki/1966%E5%B9%B4" TargetMode="External"/><Relationship Id="rId12" Type="http://schemas.openxmlformats.org/officeDocument/2006/relationships/hyperlink" Target="http://ja.wikipedia.org/wiki/1980%E5%B9%B4%E4%BB%A3" TargetMode="External"/><Relationship Id="rId2" Type="http://schemas.openxmlformats.org/officeDocument/2006/relationships/notesSlide" Target="../notesSlides/notesSlide108.xml"/><Relationship Id="rId1" Type="http://schemas.openxmlformats.org/officeDocument/2006/relationships/slideLayout" Target="../slideLayouts/slideLayout2.xml"/><Relationship Id="rId6" Type="http://schemas.openxmlformats.org/officeDocument/2006/relationships/hyperlink" Target="http://ja.wikipedia.org/wiki/1960%E5%B9%B4%E4%BB%A3" TargetMode="External"/><Relationship Id="rId11" Type="http://schemas.openxmlformats.org/officeDocument/2006/relationships/hyperlink" Target="http://ja.wikipedia.org/wiki/1970%E5%B9%B4%E4%BB%A3" TargetMode="External"/><Relationship Id="rId5" Type="http://schemas.openxmlformats.org/officeDocument/2006/relationships/hyperlink" Target="http://ja.wikipedia.org/wiki/ISO/IEC_7810" TargetMode="External"/><Relationship Id="rId10" Type="http://schemas.openxmlformats.org/officeDocument/2006/relationships/hyperlink" Target="http://ja.wikipedia.org/wiki/%E3%83%97%E3%83%A9%E3%83%81%E3%83%8A%E3%82%AB%E3%83%BC%E3%83%89" TargetMode="External"/><Relationship Id="rId4" Type="http://schemas.openxmlformats.org/officeDocument/2006/relationships/hyperlink" Target="http://ja.wikipedia.org/wiki/1959%E5%B9%B4" TargetMode="External"/><Relationship Id="rId9" Type="http://schemas.openxmlformats.org/officeDocument/2006/relationships/hyperlink" Target="http://ja.wikipedia.org/wiki/1984%E5%B9%B4"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ja.wikipedia.org/wiki/2008%E5%B9%B4" TargetMode="External"/><Relationship Id="rId3" Type="http://schemas.openxmlformats.org/officeDocument/2006/relationships/hyperlink" Target="http://ja.wikipedia.org/wiki/2007%E5%B9%B4" TargetMode="External"/><Relationship Id="rId7" Type="http://schemas.openxmlformats.org/officeDocument/2006/relationships/hyperlink" Target="http://ja.wikipedia.org/wiki/%E3%82%B5%E3%83%96%E3%83%97%E3%83%A9%E3%82%A4%E3%83%A0%E3%83%AD%E3%83%BC%E3%83%B3" TargetMode="External"/><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hyperlink" Target="http://ja.wikipedia.org/wiki/%E3%82%A2%E3%83%A1%E3%83%AA%E3%82%AB%E3%83%89%E3%83%AB" TargetMode="External"/><Relationship Id="rId5" Type="http://schemas.openxmlformats.org/officeDocument/2006/relationships/hyperlink" Target="http://ja.wikipedia.org/wiki/%E3%82%B9%E3%82%BF%E3%83%B3%E3%83%80%E3%83%BC%E3%83%89%E3%83%BB%E3%83%81%E3%83%A3%E3%83%BC%E3%82%BF%E3%83%BC%E3%83%89%E9%8A%80%E8%A1%8C" TargetMode="External"/><Relationship Id="rId10" Type="http://schemas.openxmlformats.org/officeDocument/2006/relationships/hyperlink" Target="http://ja.wikipedia.org/wiki/2009%E5%B9%B4" TargetMode="External"/><Relationship Id="rId4" Type="http://schemas.openxmlformats.org/officeDocument/2006/relationships/hyperlink" Target="http://ja.wikipedia.org/wiki/%E9%8A%80%E8%A1%8C" TargetMode="External"/><Relationship Id="rId9" Type="http://schemas.openxmlformats.org/officeDocument/2006/relationships/hyperlink" Target="http://ja.wikipedia.org/wiki/%E3%82%A2%E3%83%A1%E3%83%AA%E3%82%AB%E3%83%B3%E3%83%BB%E3%82%A8%E3%82%AD%E3%82%B9%E3%83%97%E3%83%AC%E3%82%B9"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hyperlink" Target="http://thebridge.jp/2015/04/another-5-transportation-service"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hyperlink" Target="http://www.leaptransit.com/" TargetMode="External"/><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hyperlink" Target="http://www.ridepal.com/"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scrumventures.co/ja/2015/05/04/new-invest-chariot/" TargetMode="External"/><Relationship Id="rId2" Type="http://schemas.openxmlformats.org/officeDocument/2006/relationships/notesSlide" Target="../notesSlides/notesSlide120.xml"/><Relationship Id="rId1" Type="http://schemas.openxmlformats.org/officeDocument/2006/relationships/slideLayout" Target="../slideLayouts/slideLayout2.xml"/><Relationship Id="rId4" Type="http://schemas.openxmlformats.org/officeDocument/2006/relationships/hyperlink" Target="http://teespring.com/" TargetMode="External"/></Relationships>
</file>

<file path=ppt/slides/_rels/slide121.xml.rels><?xml version="1.0" encoding="UTF-8" standalone="yes"?>
<Relationships xmlns="http://schemas.openxmlformats.org/package/2006/relationships"><Relationship Id="rId3" Type="http://schemas.openxmlformats.org/officeDocument/2006/relationships/hyperlink" Target="http://www.ridescout.com/" TargetMode="External"/><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hyperlink" Target="http://www.luxe.com/" TargetMode="External"/><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hyperlink" Target="http://wired.jp/2015/04/26/future-of-self-driving-car/"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hyperlink" Target="https://youtu.be/WXPgn12_Hu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callumprentice.github.io/apps/flight_stream/index.html"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file:///C:\Users\teramae\Downloads\AA11362100_16_05.pdf"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mlit.go.jp/kankocho/tsa.html"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youtu.be/OFCfjQKAtpY"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jp.wsj.com/news/articles/SB10001424052702304826804579619272713612770?mod=uzabase"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hyperlink" Target="http://www.flickr.com/photos/19714819@N00/7694478124/"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74.xml.rels><?xml version="1.0" encoding="UTF-8" standalone="yes"?>
<Relationships xmlns="http://schemas.openxmlformats.org/package/2006/relationships"><Relationship Id="rId3" Type="http://schemas.openxmlformats.org/officeDocument/2006/relationships/hyperlink" Target="http://gigazine.net/news/20140127-google-free-taxi/" TargetMode="External"/><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i.gzn.jp/img/2014/01/27/google-free-taxi/fig5.png"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youtu.be/WJt5lg5gnrs" TargetMode="External"/><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jinryu.jp/blog/wp-content/uploads/2014/07/96958A9C93819698E1E2E2E3E28DE2E3E2E5E0E2E3E6E2E2E2E2E2E2-DSXBZO7360059001072014000001-PB1-15.jpg"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60648"/>
            <a:ext cx="7772400" cy="1470025"/>
          </a:xfrm>
          <a:solidFill>
            <a:schemeClr val="accent2"/>
          </a:solidFill>
        </p:spPr>
        <p:txBody>
          <a:bodyPr>
            <a:normAutofit/>
          </a:bodyPr>
          <a:lstStyle/>
          <a:p>
            <a:r>
              <a:rPr kumimoji="1" lang="ja-JP" altLang="en-US" dirty="0" smtClean="0"/>
              <a:t>観光交通論</a:t>
            </a:r>
            <a:endParaRPr kumimoji="1" lang="ja-JP" altLang="en-US" dirty="0"/>
          </a:p>
        </p:txBody>
      </p:sp>
      <p:sp>
        <p:nvSpPr>
          <p:cNvPr id="3" name="Rectangle 2"/>
          <p:cNvSpPr txBox="1">
            <a:spLocks noChangeArrowheads="1"/>
          </p:cNvSpPr>
          <p:nvPr/>
        </p:nvSpPr>
        <p:spPr>
          <a:xfrm>
            <a:off x="755576" y="1772816"/>
            <a:ext cx="7772400" cy="3024336"/>
          </a:xfrm>
          <a:prstGeom prst="rect">
            <a:avLst/>
          </a:prstGeom>
          <a:solidFill>
            <a:schemeClr val="accent6">
              <a:lumMod val="75000"/>
            </a:schemeClr>
          </a:solidFill>
          <a:ln>
            <a:solidFill>
              <a:schemeClr val="tx1"/>
            </a:solidFill>
          </a:ln>
        </p:spPr>
        <p:txBody>
          <a:bodyPr vert="horz" lIns="91440" tIns="45720" rIns="91440" bIns="45720" rtlCol="0" anchor="ctr">
            <a:normAutofit fontScale="8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　</a:t>
            </a:r>
            <a:r>
              <a:rPr lang="ja-JP" altLang="en-US" sz="5400" dirty="0" smtClean="0">
                <a:latin typeface="+mj-lt"/>
                <a:ea typeface="+mj-ea"/>
                <a:cs typeface="+mj-cs"/>
              </a:rPr>
              <a:t>人流・観光・交通</a:t>
            </a:r>
            <a:r>
              <a:rPr kumimoji="1" lang="en-US" altLang="ja-JP" sz="5400" b="0" i="0" u="none" strike="noStrike" kern="1200" cap="none" spc="0" normalizeH="0" baseline="0" noProof="0" dirty="0" smtClean="0">
                <a:ln>
                  <a:noFill/>
                </a:ln>
                <a:solidFill>
                  <a:schemeClr val="tx1"/>
                </a:solidFill>
                <a:effectLst/>
                <a:uLnTx/>
                <a:uFillTx/>
                <a:latin typeface="+mj-lt"/>
                <a:ea typeface="+mj-ea"/>
                <a:cs typeface="+mj-cs"/>
              </a:rPr>
              <a:t/>
            </a:r>
            <a:br>
              <a:rPr kumimoji="1" lang="en-US" altLang="ja-JP" sz="5400" b="0" i="0" u="none" strike="noStrike" kern="1200" cap="none" spc="0" normalizeH="0" baseline="0" noProof="0" dirty="0" smtClean="0">
                <a:ln>
                  <a:noFill/>
                </a:ln>
                <a:solidFill>
                  <a:schemeClr val="tx1"/>
                </a:solidFill>
                <a:effectLst/>
                <a:uLnTx/>
                <a:uFillTx/>
                <a:latin typeface="+mj-lt"/>
                <a:ea typeface="+mj-ea"/>
                <a:cs typeface="+mj-cs"/>
              </a:rPr>
            </a:b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
            </a:r>
            <a:b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b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a:t>
            </a: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教科書</a:t>
            </a:r>
            <a:r>
              <a:rPr kumimoji="1" lang="en-US" altLang="ja-JP" sz="4400" b="0" i="0" u="none" strike="noStrike" kern="1200" cap="none" spc="0" normalizeH="0" baseline="0" noProof="0" dirty="0" smtClean="0">
                <a:ln>
                  <a:noFill/>
                </a:ln>
                <a:solidFill>
                  <a:schemeClr val="tx1"/>
                </a:solidFill>
                <a:effectLst/>
                <a:uLnTx/>
                <a:uFillTx/>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東京オリンピックを迎える</a:t>
            </a:r>
            <a:endParaRPr kumimoji="1" lang="en-US" altLang="ja-JP" sz="4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ja-JP" altLang="en-US" sz="4400" dirty="0" smtClean="0">
                <a:latin typeface="+mj-lt"/>
                <a:ea typeface="+mj-ea"/>
                <a:cs typeface="+mj-cs"/>
              </a:rPr>
              <a:t>学生・社会人のための</a:t>
            </a:r>
            <a:endParaRPr lang="en-US" altLang="ja-JP" sz="4400" dirty="0" smtClean="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観光・人流</a:t>
            </a:r>
            <a:r>
              <a:rPr lang="ja-JP" altLang="en-US" sz="4400" dirty="0" smtClean="0">
                <a:latin typeface="+mj-lt"/>
                <a:ea typeface="+mj-ea"/>
                <a:cs typeface="+mj-cs"/>
              </a:rPr>
              <a:t>概論</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4" name="タイトル 1"/>
          <p:cNvSpPr txBox="1">
            <a:spLocks/>
          </p:cNvSpPr>
          <p:nvPr/>
        </p:nvSpPr>
        <p:spPr>
          <a:xfrm>
            <a:off x="838200" y="4983311"/>
            <a:ext cx="7772400" cy="14700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4400" b="0" i="0" u="none" strike="noStrike" kern="1200" cap="none" spc="0" normalizeH="0" baseline="0" noProof="0" dirty="0" smtClean="0">
                <a:ln>
                  <a:noFill/>
                </a:ln>
                <a:solidFill>
                  <a:schemeClr val="tx1"/>
                </a:solidFill>
                <a:effectLst/>
                <a:uLnTx/>
                <a:uFillTx/>
                <a:latin typeface="+mj-lt"/>
                <a:ea typeface="+mj-ea"/>
                <a:cs typeface="+mj-cs"/>
              </a:rPr>
              <a:t>人流・観光研究所ＨＰ</a:t>
            </a:r>
            <a:endParaRPr kumimoji="1" lang="en-US" altLang="ja-JP" sz="44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n-US" altLang="ja-JP" sz="4400" dirty="0" smtClean="0">
                <a:latin typeface="+mj-lt"/>
                <a:ea typeface="+mj-ea"/>
                <a:cs typeface="+mj-cs"/>
              </a:rPr>
              <a:t>www.jinryu.jp</a:t>
            </a:r>
            <a:endParaRPr kumimoji="1" lang="ja-JP" altLang="en-US"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2D050"/>
          </a:solidFill>
          <a:ln w="57150">
            <a:solidFill>
              <a:schemeClr val="tx1">
                <a:lumMod val="95000"/>
                <a:lumOff val="5000"/>
              </a:schemeClr>
            </a:solidFill>
          </a:ln>
        </p:spPr>
        <p:txBody>
          <a:bodyPr/>
          <a:lstStyle/>
          <a:p>
            <a:r>
              <a:rPr kumimoji="1" lang="ja-JP" altLang="en-US" dirty="0" smtClean="0"/>
              <a:t>地球の定員</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環境負荷の観点から、百億人？</a:t>
            </a:r>
            <a:endParaRPr kumimoji="1" lang="en-US" altLang="ja-JP" dirty="0" smtClean="0"/>
          </a:p>
          <a:p>
            <a:r>
              <a:rPr lang="ja-JP" altLang="en-US" dirty="0" smtClean="0"/>
              <a:t>持続可能性の概念が発生</a:t>
            </a:r>
            <a:endParaRPr lang="en-US" altLang="ja-JP" dirty="0" smtClean="0"/>
          </a:p>
          <a:p>
            <a:r>
              <a:rPr kumimoji="1" lang="ja-JP" altLang="en-US" dirty="0" smtClean="0"/>
              <a:t>地球温暖化は科学的根拠</a:t>
            </a:r>
            <a:r>
              <a:rPr lang="ja-JP" altLang="en-US" dirty="0" smtClean="0"/>
              <a:t>が不明確</a:t>
            </a:r>
            <a:endParaRPr kumimoji="1" lang="en-US" altLang="ja-JP" dirty="0" smtClean="0"/>
          </a:p>
          <a:p>
            <a:r>
              <a:rPr lang="ja-JP" altLang="en-US" dirty="0" smtClean="0"/>
              <a:t>テラフォーミング</a:t>
            </a:r>
            <a:endParaRPr kumimoji="1" lang="ja-JP" altLang="en-US" dirty="0"/>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lang="ja-JP" altLang="ja-JP" dirty="0" smtClean="0"/>
              <a:t>トラベラーズチェック</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en-US" b="1" dirty="0" smtClean="0"/>
              <a:t>トラベラーズチェック</a:t>
            </a:r>
            <a:r>
              <a:rPr lang="ja-JP" altLang="en-US" dirty="0" smtClean="0"/>
              <a:t>（</a:t>
            </a:r>
            <a:r>
              <a:rPr lang="ja-JP" altLang="en-US" dirty="0" smtClean="0">
                <a:hlinkClick r:id="rId3" tooltip="英語"/>
              </a:rPr>
              <a:t>英語</a:t>
            </a:r>
            <a:r>
              <a:rPr lang="ja-JP" altLang="en-US" dirty="0" smtClean="0"/>
              <a:t>：</a:t>
            </a:r>
            <a:r>
              <a:rPr lang="en-US" altLang="ja-JP" dirty="0" smtClean="0"/>
              <a:t>traveler's </a:t>
            </a:r>
            <a:r>
              <a:rPr lang="en-US" altLang="ja-JP" dirty="0" err="1" smtClean="0"/>
              <a:t>cheque</a:t>
            </a:r>
            <a:r>
              <a:rPr lang="en-US" altLang="ja-JP" dirty="0" smtClean="0"/>
              <a:t> / </a:t>
            </a:r>
            <a:r>
              <a:rPr lang="en-US" altLang="ja-JP" dirty="0" err="1" smtClean="0"/>
              <a:t>traveller's</a:t>
            </a:r>
            <a:r>
              <a:rPr lang="en-US" altLang="ja-JP" dirty="0" smtClean="0"/>
              <a:t> check</a:t>
            </a:r>
            <a:r>
              <a:rPr lang="ja-JP" altLang="en-US" dirty="0" smtClean="0"/>
              <a:t>）とは、旅行や出張など</a:t>
            </a:r>
            <a:r>
              <a:rPr lang="ja-JP" altLang="en-US" dirty="0" smtClean="0">
                <a:hlinkClick r:id="rId4" tooltip="海外旅行"/>
              </a:rPr>
              <a:t>海外渡航</a:t>
            </a:r>
            <a:r>
              <a:rPr lang="ja-JP" altLang="en-US" dirty="0" smtClean="0"/>
              <a:t>の際に、多額の</a:t>
            </a:r>
            <a:r>
              <a:rPr lang="ja-JP" altLang="en-US" dirty="0" smtClean="0">
                <a:hlinkClick r:id="rId5" tooltip="現金"/>
              </a:rPr>
              <a:t>現金</a:t>
            </a:r>
            <a:r>
              <a:rPr lang="ja-JP" altLang="en-US" dirty="0" smtClean="0"/>
              <a:t>を持ち歩かなくても済むように発行される外国旅行者向けの</a:t>
            </a:r>
            <a:r>
              <a:rPr lang="ja-JP" altLang="en-US" dirty="0" smtClean="0">
                <a:hlinkClick r:id="rId6" tooltip="小切手"/>
              </a:rPr>
              <a:t>小切手</a:t>
            </a:r>
            <a:r>
              <a:rPr lang="ja-JP" altLang="en-US" dirty="0" smtClean="0"/>
              <a:t>。日本では</a:t>
            </a:r>
            <a:r>
              <a:rPr lang="ja-JP" altLang="en-US" b="1" dirty="0" smtClean="0"/>
              <a:t>旅行小切手</a:t>
            </a:r>
            <a:r>
              <a:rPr lang="ja-JP" altLang="en-US" dirty="0" smtClean="0"/>
              <a:t>（りょこうこぎって）ともいう。略して</a:t>
            </a:r>
            <a:r>
              <a:rPr lang="en-US" altLang="ja-JP" dirty="0" smtClean="0"/>
              <a:t>TC</a:t>
            </a:r>
            <a:r>
              <a:rPr lang="ja-JP" altLang="en-US" dirty="0" smtClean="0"/>
              <a:t>または</a:t>
            </a:r>
            <a:r>
              <a:rPr lang="en-US" altLang="ja-JP" dirty="0" smtClean="0"/>
              <a:t>T/C</a:t>
            </a:r>
            <a:r>
              <a:rPr lang="ja-JP" altLang="en-US" dirty="0" smtClean="0"/>
              <a:t>ということもあるが、日本国外では </a:t>
            </a:r>
            <a:r>
              <a:rPr lang="en-US" altLang="ja-JP" dirty="0" smtClean="0"/>
              <a:t>"T/C" </a:t>
            </a:r>
            <a:r>
              <a:rPr lang="ja-JP" altLang="en-US" dirty="0" smtClean="0"/>
              <a:t>という表現はあまり使われず、</a:t>
            </a:r>
            <a:r>
              <a:rPr lang="en-US" altLang="ja-JP" dirty="0" smtClean="0"/>
              <a:t>"TC" </a:t>
            </a:r>
            <a:r>
              <a:rPr lang="ja-JP" altLang="en-US" dirty="0" smtClean="0"/>
              <a:t>または </a:t>
            </a:r>
            <a:r>
              <a:rPr lang="en-US" altLang="ja-JP" dirty="0" smtClean="0"/>
              <a:t>"</a:t>
            </a:r>
            <a:r>
              <a:rPr lang="en-US" altLang="ja-JP" dirty="0" err="1" smtClean="0"/>
              <a:t>Cheque</a:t>
            </a:r>
            <a:r>
              <a:rPr lang="en-US" altLang="ja-JP" dirty="0" smtClean="0"/>
              <a:t>" </a:t>
            </a:r>
            <a:r>
              <a:rPr lang="ja-JP" altLang="en-US" dirty="0" smtClean="0"/>
              <a:t>が一般的な表現である。</a:t>
            </a:r>
            <a:r>
              <a:rPr lang="en-US" altLang="ja-JP" dirty="0" smtClean="0"/>
              <a:t>20</a:t>
            </a:r>
            <a:r>
              <a:rPr lang="ja-JP" altLang="en-US" dirty="0" smtClean="0"/>
              <a:t>世紀末頃まではよく使われていたが、日本国内では</a:t>
            </a:r>
            <a:r>
              <a:rPr lang="en-US" altLang="ja-JP" dirty="0" smtClean="0">
                <a:hlinkClick r:id="rId7" tooltip="2014年"/>
              </a:rPr>
              <a:t>2014</a:t>
            </a:r>
            <a:r>
              <a:rPr lang="ja-JP" altLang="en-US" dirty="0" smtClean="0">
                <a:hlinkClick r:id="rId7" tooltip="2014年"/>
              </a:rPr>
              <a:t>年</a:t>
            </a:r>
            <a:r>
              <a:rPr lang="en-US" altLang="ja-JP" dirty="0" smtClean="0">
                <a:hlinkClick r:id="rId8" tooltip="3月31日"/>
              </a:rPr>
              <a:t>3</a:t>
            </a:r>
            <a:r>
              <a:rPr lang="ja-JP" altLang="en-US" dirty="0" smtClean="0">
                <a:hlinkClick r:id="rId8" tooltip="3月31日"/>
              </a:rPr>
              <a:t>月</a:t>
            </a:r>
            <a:r>
              <a:rPr lang="en-US" altLang="ja-JP" dirty="0" smtClean="0">
                <a:hlinkClick r:id="rId8" tooltip="3月31日"/>
              </a:rPr>
              <a:t>31</a:t>
            </a:r>
            <a:r>
              <a:rPr lang="ja-JP" altLang="en-US" dirty="0" smtClean="0">
                <a:hlinkClick r:id="rId8" tooltip="3月31日"/>
              </a:rPr>
              <a:t>日</a:t>
            </a:r>
            <a:r>
              <a:rPr lang="ja-JP" altLang="en-US" dirty="0" smtClean="0"/>
              <a:t>を持って全ての販売が終了した。</a:t>
            </a:r>
            <a:endParaRPr kumimoji="1" lang="ja-JP" altLang="en-US" dirty="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normAutofit fontScale="70000" lnSpcReduction="20000"/>
          </a:bodyPr>
          <a:lstStyle/>
          <a:p>
            <a:r>
              <a:rPr lang="ja-JP" altLang="en-US" dirty="0" smtClean="0"/>
              <a:t>海外渡航中の現金の盗難・亡失といったリスクを回避する手段として、</a:t>
            </a:r>
            <a:r>
              <a:rPr lang="en-US" altLang="ja-JP" dirty="0" smtClean="0"/>
              <a:t>T/C</a:t>
            </a:r>
            <a:r>
              <a:rPr lang="ja-JP" altLang="en-US" dirty="0" smtClean="0"/>
              <a:t>発行元の保証により紛失時に再発行可能な</a:t>
            </a:r>
            <a:r>
              <a:rPr lang="ja-JP" altLang="en-US" dirty="0" smtClean="0">
                <a:hlinkClick r:id="rId3" tooltip="小切手"/>
              </a:rPr>
              <a:t>小切手</a:t>
            </a:r>
            <a:r>
              <a:rPr lang="ja-JP" altLang="en-US" dirty="0" smtClean="0"/>
              <a:t>として用いられるものである。基本的に渡航前に所要金額分の</a:t>
            </a:r>
            <a:r>
              <a:rPr lang="en-US" altLang="ja-JP" dirty="0" smtClean="0"/>
              <a:t>T/C</a:t>
            </a:r>
            <a:r>
              <a:rPr lang="ja-JP" altLang="en-US" dirty="0" smtClean="0"/>
              <a:t>を購入し、行先国で銀行や両替商、ホテルのフロント・キャッシャーにおいて額面の現金へ換金する。所定の手続を踏んでおけば紛失や盗難などの亡失時に</a:t>
            </a:r>
            <a:r>
              <a:rPr lang="ja-JP" altLang="en-US" b="1" dirty="0" smtClean="0"/>
              <a:t>リファンド</a:t>
            </a:r>
            <a:r>
              <a:rPr lang="ja-JP" altLang="en-US" dirty="0" smtClean="0"/>
              <a:t>（</a:t>
            </a:r>
            <a:r>
              <a:rPr lang="en-US" altLang="ja-JP" dirty="0" smtClean="0"/>
              <a:t>refund, </a:t>
            </a:r>
            <a:r>
              <a:rPr lang="ja-JP" altLang="en-US" b="1" dirty="0" smtClean="0"/>
              <a:t>再発行</a:t>
            </a:r>
            <a:r>
              <a:rPr lang="ja-JP" altLang="en-US" dirty="0" smtClean="0"/>
              <a:t>）が受けられるのが最大の特徴である。</a:t>
            </a:r>
          </a:p>
          <a:p>
            <a:r>
              <a:rPr lang="en-US" altLang="ja-JP" dirty="0" smtClean="0"/>
              <a:t>1772</a:t>
            </a:r>
            <a:r>
              <a:rPr lang="ja-JP" altLang="en-US" dirty="0" smtClean="0"/>
              <a:t>年に </a:t>
            </a:r>
            <a:r>
              <a:rPr lang="en-US" altLang="ja-JP" dirty="0" smtClean="0"/>
              <a:t>London Credit Exchange Company </a:t>
            </a:r>
            <a:r>
              <a:rPr lang="ja-JP" altLang="en-US" dirty="0" smtClean="0"/>
              <a:t>がヨーロッパの</a:t>
            </a:r>
            <a:r>
              <a:rPr lang="en-US" altLang="ja-JP" dirty="0" smtClean="0"/>
              <a:t>90</a:t>
            </a:r>
            <a:r>
              <a:rPr lang="ja-JP" altLang="en-US" dirty="0" smtClean="0"/>
              <a:t>の主要都市で通用する最初のトラベラーズチェックを発行した。</a:t>
            </a:r>
            <a:r>
              <a:rPr lang="en-US" altLang="ja-JP" dirty="0" smtClean="0"/>
              <a:t>19</a:t>
            </a:r>
            <a:r>
              <a:rPr lang="ja-JP" altLang="en-US" dirty="0" smtClean="0"/>
              <a:t>世紀末に</a:t>
            </a:r>
            <a:r>
              <a:rPr lang="ja-JP" altLang="en-US" dirty="0" smtClean="0">
                <a:hlinkClick r:id="rId4" tooltip="トーマス・クック・グループ"/>
              </a:rPr>
              <a:t>トーマス・クック社</a:t>
            </a:r>
            <a:r>
              <a:rPr lang="ja-JP" altLang="en-US" dirty="0" smtClean="0"/>
              <a:t>が現在と同様のものを発行し、ヨーロッパ域内であっても行先国によって治安環境が異なる旅行者の不安を払拭させることに成功した。その後、</a:t>
            </a:r>
            <a:r>
              <a:rPr lang="ja-JP" altLang="en-US" dirty="0" smtClean="0">
                <a:hlinkClick r:id="rId5" tooltip="アメリカン・エキスプレス"/>
              </a:rPr>
              <a:t>アメリカン・エキスプレス</a:t>
            </a:r>
            <a:r>
              <a:rPr lang="ja-JP" altLang="en-US" dirty="0" smtClean="0"/>
              <a:t>が参入。同社は当時既に旅行事業の拠点を世界中に有しており、その後開始された</a:t>
            </a:r>
            <a:r>
              <a:rPr lang="ja-JP" altLang="en-US" dirty="0" smtClean="0">
                <a:hlinkClick r:id="rId6" tooltip="クレジットカード"/>
              </a:rPr>
              <a:t>クレジットカード</a:t>
            </a:r>
            <a:r>
              <a:rPr lang="ja-JP" altLang="en-US" dirty="0" smtClean="0"/>
              <a:t>（アメリカン・エキスプレス・カード）サービスによる金融部門の発展で、現在、</a:t>
            </a:r>
            <a:r>
              <a:rPr lang="en-US" altLang="ja-JP" dirty="0" smtClean="0"/>
              <a:t>T/C</a:t>
            </a:r>
            <a:r>
              <a:rPr lang="ja-JP" altLang="en-US" dirty="0" smtClean="0"/>
              <a:t>取扱高において首位となっている。</a:t>
            </a:r>
          </a:p>
          <a:p>
            <a:endParaRPr kumimoji="1" lang="ja-JP" altLang="en-US"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lang="en-US" altLang="ja-JP" sz="3600" dirty="0" smtClean="0"/>
              <a:t>London</a:t>
            </a:r>
            <a:r>
              <a:rPr lang="ja-JP" altLang="en-US" sz="3600" dirty="0" smtClean="0"/>
              <a:t>　</a:t>
            </a:r>
            <a:r>
              <a:rPr lang="en-US" altLang="ja-JP" sz="3600" dirty="0" smtClean="0"/>
              <a:t>Credit</a:t>
            </a:r>
            <a:r>
              <a:rPr lang="ja-JP" altLang="en-US" sz="3600" dirty="0" smtClean="0"/>
              <a:t>　Ｅｘｃｈａｎｇｅ　</a:t>
            </a:r>
            <a:r>
              <a:rPr lang="en-US" altLang="ja-JP" sz="3600" dirty="0" smtClean="0"/>
              <a:t>Company</a:t>
            </a:r>
            <a:endParaRPr kumimoji="1" lang="ja-JP" altLang="en-US" sz="3600" dirty="0"/>
          </a:p>
        </p:txBody>
      </p:sp>
      <p:sp>
        <p:nvSpPr>
          <p:cNvPr id="3" name="コンテンツ プレースホルダ 2"/>
          <p:cNvSpPr>
            <a:spLocks noGrp="1"/>
          </p:cNvSpPr>
          <p:nvPr>
            <p:ph idx="1"/>
          </p:nvPr>
        </p:nvSpPr>
        <p:spPr>
          <a:xfrm>
            <a:off x="0" y="1600200"/>
            <a:ext cx="9144000" cy="5257800"/>
          </a:xfrm>
        </p:spPr>
        <p:txBody>
          <a:bodyPr>
            <a:normAutofit fontScale="55000" lnSpcReduction="20000"/>
          </a:bodyPr>
          <a:lstStyle/>
          <a:p>
            <a:r>
              <a:rPr lang="en-US" altLang="ja-JP" dirty="0" smtClean="0"/>
              <a:t>Today, moving money meant people could check it.</a:t>
            </a:r>
          </a:p>
          <a:p>
            <a:r>
              <a:rPr lang="en-US" altLang="ja-JP" dirty="0" smtClean="0"/>
              <a:t>The very idea of money is a social construct, representing the value to which at least two parties — seller and buyer — can agree has value. This was often accomplished by linking it to an underlying commodity, such as </a:t>
            </a:r>
            <a:r>
              <a:rPr lang="en-US" altLang="ja-JP" dirty="0" smtClean="0">
                <a:solidFill>
                  <a:srgbClr val="FF0000"/>
                </a:solidFill>
              </a:rPr>
              <a:t>gold or silver </a:t>
            </a:r>
            <a:r>
              <a:rPr lang="en-US" altLang="ja-JP" dirty="0" smtClean="0"/>
              <a:t>(or any other object dating back to the early days of barter), which was often held in abeyance in a secure location. The </a:t>
            </a:r>
            <a:r>
              <a:rPr lang="en-US" altLang="ja-JP" dirty="0" err="1" smtClean="0"/>
              <a:t>Medicis</a:t>
            </a:r>
            <a:r>
              <a:rPr lang="en-US" altLang="ja-JP" dirty="0" smtClean="0"/>
              <a:t>, </a:t>
            </a:r>
            <a:r>
              <a:rPr lang="en-US" altLang="ja-JP" dirty="0" err="1" smtClean="0"/>
              <a:t>Fuggers</a:t>
            </a:r>
            <a:r>
              <a:rPr lang="en-US" altLang="ja-JP" dirty="0" smtClean="0"/>
              <a:t>, and great banking families of the European Renaissance literally established stations in different countries at which these deposits could be made and protected, creating a virtual network of value for holders of </a:t>
            </a:r>
            <a:r>
              <a:rPr lang="en-US" altLang="ja-JP" dirty="0" smtClean="0">
                <a:solidFill>
                  <a:srgbClr val="FF0000"/>
                </a:solidFill>
              </a:rPr>
              <a:t>bank-issued paper</a:t>
            </a:r>
            <a:r>
              <a:rPr lang="en-US" altLang="ja-JP" dirty="0" smtClean="0"/>
              <a:t>. Even the </a:t>
            </a:r>
            <a:r>
              <a:rPr lang="en-US" altLang="ja-JP" dirty="0" err="1" smtClean="0"/>
              <a:t>Rothschilds</a:t>
            </a:r>
            <a:r>
              <a:rPr lang="en-US" altLang="ja-JP" dirty="0" smtClean="0"/>
              <a:t> of the late Enlightenment made their money similarly (well, after loaning vast sums to aristocrats all too willing to squander it trying to obliterate one another).</a:t>
            </a:r>
          </a:p>
          <a:p>
            <a:r>
              <a:rPr lang="en-US" altLang="ja-JP" dirty="0" smtClean="0"/>
              <a:t>By that time an innovative company called </a:t>
            </a:r>
            <a:r>
              <a:rPr lang="en-US" altLang="ja-JP" dirty="0" smtClean="0">
                <a:solidFill>
                  <a:srgbClr val="FF0000"/>
                </a:solidFill>
              </a:rPr>
              <a:t>the London Credit Exchange Company </a:t>
            </a:r>
            <a:r>
              <a:rPr lang="en-US" altLang="ja-JP" dirty="0" smtClean="0"/>
              <a:t>was already experimenting with a new idea and, on this day </a:t>
            </a:r>
            <a:r>
              <a:rPr lang="en-US" altLang="ja-JP" b="1" dirty="0" smtClean="0">
                <a:solidFill>
                  <a:srgbClr val="FF0000"/>
                </a:solidFill>
              </a:rPr>
              <a:t>in 1772</a:t>
            </a:r>
            <a:r>
              <a:rPr lang="en-US" altLang="ja-JP" dirty="0" smtClean="0"/>
              <a:t>, issued the first </a:t>
            </a:r>
            <a:r>
              <a:rPr lang="en-US" altLang="ja-JP" b="1" i="1" dirty="0" smtClean="0">
                <a:solidFill>
                  <a:srgbClr val="FF0000"/>
                </a:solidFill>
              </a:rPr>
              <a:t>travelers check</a:t>
            </a:r>
            <a:r>
              <a:rPr lang="en-US" altLang="ja-JP" dirty="0" smtClean="0"/>
              <a:t>. The tool obviated the need for a bank to “cash” the paper on the receiving end, as the user had paid the issuer (by literally buying the </a:t>
            </a:r>
            <a:r>
              <a:rPr lang="en-US" altLang="ja-JP" dirty="0" err="1" smtClean="0"/>
              <a:t>cheque</a:t>
            </a:r>
            <a:r>
              <a:rPr lang="en-US" altLang="ja-JP" dirty="0" smtClean="0"/>
              <a:t> and remitting a fee) so that any recipient could rely on said issuer for payment. </a:t>
            </a:r>
            <a:r>
              <a:rPr lang="en-US" altLang="ja-JP" b="1" dirty="0" smtClean="0">
                <a:solidFill>
                  <a:srgbClr val="FF0000"/>
                </a:solidFill>
              </a:rPr>
              <a:t>This freed travelers </a:t>
            </a:r>
            <a:r>
              <a:rPr lang="en-US" altLang="ja-JP" dirty="0" smtClean="0"/>
              <a:t>from having to map out their financial stops along with their </a:t>
            </a:r>
            <a:r>
              <a:rPr lang="en-US" altLang="ja-JP" b="1" dirty="0" smtClean="0">
                <a:solidFill>
                  <a:srgbClr val="FF0000"/>
                </a:solidFill>
              </a:rPr>
              <a:t>tourist destinations</a:t>
            </a:r>
            <a:r>
              <a:rPr lang="en-US" altLang="ja-JP" dirty="0" smtClean="0"/>
              <a:t>, and it allowed banks to spend more time coming up with creative ways to make money on the free loans they received from travelers check customers.</a:t>
            </a:r>
          </a:p>
          <a:p>
            <a:r>
              <a:rPr lang="en-US" altLang="ja-JP" dirty="0" smtClean="0"/>
              <a:t>Thought it, like the money it represented, relied on everyone believing in the system supporting it.</a:t>
            </a:r>
          </a:p>
          <a:p>
            <a:r>
              <a:rPr lang="en-US" altLang="ja-JP" dirty="0" smtClean="0"/>
              <a:t>Here’s the </a:t>
            </a:r>
            <a:r>
              <a:rPr lang="en-US" altLang="ja-JP" dirty="0" smtClean="0">
                <a:hlinkClick r:id="rId3"/>
              </a:rPr>
              <a:t>link</a:t>
            </a:r>
            <a:r>
              <a:rPr lang="en-US" altLang="ja-JP" dirty="0" smtClean="0"/>
              <a:t> to </a:t>
            </a:r>
            <a:r>
              <a:rPr lang="en-US" altLang="ja-JP" i="1" dirty="0" smtClean="0"/>
              <a:t>Today in the Histories of Social Media</a:t>
            </a:r>
            <a:r>
              <a:rPr lang="en-US" altLang="ja-JP" dirty="0" smtClean="0"/>
              <a:t>, and </a:t>
            </a:r>
            <a:r>
              <a:rPr lang="en-US" altLang="ja-JP" dirty="0" smtClean="0">
                <a:hlinkClick r:id="rId4"/>
              </a:rPr>
              <a:t>this</a:t>
            </a:r>
            <a:r>
              <a:rPr lang="en-US" altLang="ja-JP" dirty="0" smtClean="0"/>
              <a:t> is the latest edition of </a:t>
            </a:r>
            <a:r>
              <a:rPr lang="en-US" altLang="ja-JP" i="1" dirty="0" smtClean="0"/>
              <a:t>Histories of Social Media</a:t>
            </a:r>
            <a:endParaRPr lang="en-US" altLang="ja-JP" dirty="0" smtClean="0"/>
          </a:p>
          <a:p>
            <a:endParaRPr kumimoji="1" lang="ja-JP" altLang="en-U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38981" t="55754" r="13179" b="19676"/>
          <a:stretch>
            <a:fillRect/>
          </a:stretch>
        </p:blipFill>
        <p:spPr bwMode="auto">
          <a:xfrm>
            <a:off x="-25434" y="1700808"/>
            <a:ext cx="9421970" cy="3024336"/>
          </a:xfrm>
          <a:prstGeom prst="rect">
            <a:avLst/>
          </a:prstGeom>
          <a:noFill/>
          <a:ln w="9525">
            <a:noFill/>
            <a:miter lim="800000"/>
            <a:headEnd/>
            <a:tailEnd/>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fontScale="90000"/>
          </a:bodyPr>
          <a:lstStyle/>
          <a:p>
            <a:r>
              <a:rPr kumimoji="1" lang="ja-JP" altLang="en-US" dirty="0" smtClean="0"/>
              <a:t>アメックス</a:t>
            </a:r>
            <a:r>
              <a:rPr kumimoji="1" lang="en-US" altLang="ja-JP" dirty="0" smtClean="0"/>
              <a:t/>
            </a:r>
            <a:br>
              <a:rPr kumimoji="1" lang="en-US" altLang="ja-JP" dirty="0" smtClean="0"/>
            </a:br>
            <a:r>
              <a:rPr lang="ja-JP" altLang="en-US" dirty="0" smtClean="0"/>
              <a:t>アメリカンエクスプレス</a:t>
            </a:r>
            <a:endParaRPr kumimoji="1" lang="ja-JP" altLang="en-US" dirty="0"/>
          </a:p>
        </p:txBody>
      </p:sp>
      <p:pic>
        <p:nvPicPr>
          <p:cNvPr id="6146" name="Picture 2" descr="http://upload.wikimedia.org/wikipedia/commons/f/f0/Bank_of_Commerce_and_American_Express_offices.jpg"/>
          <p:cNvPicPr>
            <a:picLocks noChangeAspect="1" noChangeArrowheads="1"/>
          </p:cNvPicPr>
          <p:nvPr/>
        </p:nvPicPr>
        <p:blipFill>
          <a:blip r:embed="rId3" cstate="print"/>
          <a:srcRect/>
          <a:stretch>
            <a:fillRect/>
          </a:stretch>
        </p:blipFill>
        <p:spPr bwMode="auto">
          <a:xfrm>
            <a:off x="1703015" y="1412776"/>
            <a:ext cx="6829425" cy="5343526"/>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lang="ja-JP" altLang="en-US" b="1" dirty="0" smtClean="0"/>
              <a:t>運送業者として開業</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lang="ja-JP" altLang="en-US" dirty="0" smtClean="0">
                <a:hlinkClick r:id="rId3" tooltip="カナダ"/>
              </a:rPr>
              <a:t>カナダ</a:t>
            </a:r>
            <a:r>
              <a:rPr lang="ja-JP" altLang="en-US" dirty="0" smtClean="0"/>
              <a:t>、</a:t>
            </a:r>
            <a:r>
              <a:rPr lang="ja-JP" altLang="en-US" dirty="0" smtClean="0">
                <a:hlinkClick r:id="rId4" tooltip="トロント"/>
              </a:rPr>
              <a:t>トロント</a:t>
            </a:r>
            <a:r>
              <a:rPr lang="ja-JP" altLang="en-US" dirty="0" smtClean="0"/>
              <a:t>の支店。店舗前に荷馬車が停まっている（</a:t>
            </a:r>
            <a:r>
              <a:rPr lang="en-US" altLang="ja-JP" dirty="0" smtClean="0"/>
              <a:t>1869</a:t>
            </a:r>
            <a:r>
              <a:rPr lang="ja-JP" altLang="en-US" dirty="0" smtClean="0"/>
              <a:t>年）</a:t>
            </a:r>
          </a:p>
          <a:p>
            <a:r>
              <a:rPr lang="en-US" altLang="ja-JP" dirty="0" smtClean="0">
                <a:hlinkClick r:id="rId5" tooltip="1850年"/>
              </a:rPr>
              <a:t>1850</a:t>
            </a:r>
            <a:r>
              <a:rPr lang="ja-JP" altLang="en-US" dirty="0" smtClean="0">
                <a:hlinkClick r:id="rId5" tooltip="1850年"/>
              </a:rPr>
              <a:t>年</a:t>
            </a:r>
            <a:r>
              <a:rPr lang="ja-JP" altLang="en-US" dirty="0" smtClean="0"/>
              <a:t>に、</a:t>
            </a:r>
            <a:r>
              <a:rPr lang="ja-JP" altLang="en-US" dirty="0" smtClean="0">
                <a:hlinkClick r:id="rId6" tooltip="ウェルズ・ファーゴ"/>
              </a:rPr>
              <a:t>ウェルズ・ファーゴ</a:t>
            </a:r>
            <a:r>
              <a:rPr lang="ja-JP" altLang="en-US" dirty="0" smtClean="0"/>
              <a:t>の創設者でもある</a:t>
            </a:r>
            <a:r>
              <a:rPr lang="ja-JP" altLang="en-US" dirty="0" smtClean="0">
                <a:hlinkClick r:id="rId7" tooltip="ヘンリー・ウェルズ (存在しないページ)"/>
              </a:rPr>
              <a:t>ヘンリー・ウェルズ</a:t>
            </a:r>
            <a:r>
              <a:rPr lang="ja-JP" altLang="en-US" dirty="0" smtClean="0"/>
              <a:t>とウィリアム・ファーゴ、ジョン・バターフィールドの</a:t>
            </a:r>
            <a:r>
              <a:rPr lang="en-US" altLang="ja-JP" dirty="0" smtClean="0"/>
              <a:t>3</a:t>
            </a:r>
            <a:r>
              <a:rPr lang="ja-JP" altLang="en-US" dirty="0" smtClean="0"/>
              <a:t>人によって、荷馬車により高級貨物を運ぶ運送業者として事業を開始した。その後事業は好調に推移し、輸送網を全米、および隣国のカナダや</a:t>
            </a:r>
            <a:r>
              <a:rPr lang="ja-JP" altLang="en-US" dirty="0" smtClean="0">
                <a:hlinkClick r:id="rId8" tooltip="メキシコ"/>
              </a:rPr>
              <a:t>メキシコ</a:t>
            </a:r>
            <a:r>
              <a:rPr lang="ja-JP" altLang="en-US" dirty="0" smtClean="0"/>
              <a:t>にも広げた。</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lang="ja-JP" altLang="en-US" b="1" dirty="0" smtClean="0"/>
              <a:t>金融業へ進出</a:t>
            </a:r>
            <a:endParaRPr kumimoji="1" lang="ja-JP" altLang="en-US" dirty="0"/>
          </a:p>
        </p:txBody>
      </p:sp>
      <p:sp>
        <p:nvSpPr>
          <p:cNvPr id="3" name="コンテンツ プレースホルダ 2"/>
          <p:cNvSpPr>
            <a:spLocks noGrp="1"/>
          </p:cNvSpPr>
          <p:nvPr>
            <p:ph idx="1"/>
          </p:nvPr>
        </p:nvSpPr>
        <p:spPr/>
        <p:txBody>
          <a:bodyPr>
            <a:normAutofit fontScale="77500" lnSpcReduction="20000"/>
          </a:bodyPr>
          <a:lstStyle/>
          <a:p>
            <a:r>
              <a:rPr lang="ja-JP" altLang="en-US" dirty="0" smtClean="0"/>
              <a:t>その後</a:t>
            </a:r>
            <a:r>
              <a:rPr lang="en-US" altLang="ja-JP" dirty="0" smtClean="0">
                <a:hlinkClick r:id="rId3" tooltip="1882年"/>
              </a:rPr>
              <a:t>1882</a:t>
            </a:r>
            <a:r>
              <a:rPr lang="ja-JP" altLang="en-US" dirty="0" smtClean="0">
                <a:hlinkClick r:id="rId3" tooltip="1882年"/>
              </a:rPr>
              <a:t>年</a:t>
            </a:r>
            <a:r>
              <a:rPr lang="ja-JP" altLang="en-US" dirty="0" smtClean="0"/>
              <a:t>に世界で初めて郵便為替業務を開始したことで、その後同社の主事業となる金融業に参入した。その後</a:t>
            </a:r>
            <a:r>
              <a:rPr lang="en-US" altLang="ja-JP" dirty="0" smtClean="0">
                <a:hlinkClick r:id="rId4" tooltip="1891年"/>
              </a:rPr>
              <a:t>1891</a:t>
            </a:r>
            <a:r>
              <a:rPr lang="ja-JP" altLang="en-US" dirty="0" smtClean="0">
                <a:hlinkClick r:id="rId4" tooltip="1891年"/>
              </a:rPr>
              <a:t>年</a:t>
            </a:r>
            <a:r>
              <a:rPr lang="ja-JP" altLang="en-US" dirty="0" smtClean="0"/>
              <a:t>にはウィリアム・ファーゴの発案により世界で</a:t>
            </a:r>
            <a:r>
              <a:rPr lang="en-US" altLang="ja-JP" dirty="0" smtClean="0"/>
              <a:t>2</a:t>
            </a:r>
            <a:r>
              <a:rPr lang="ja-JP" altLang="en-US" dirty="0" smtClean="0"/>
              <a:t>番目（世界初は、</a:t>
            </a:r>
            <a:r>
              <a:rPr lang="en-US" altLang="ja-JP" dirty="0" smtClean="0"/>
              <a:t>1841</a:t>
            </a:r>
            <a:r>
              <a:rPr lang="ja-JP" altLang="en-US" dirty="0" smtClean="0"/>
              <a:t>年のトーマスクック・トラベラーズチェック）の</a:t>
            </a:r>
            <a:r>
              <a:rPr lang="ja-JP" altLang="en-US" dirty="0" smtClean="0">
                <a:hlinkClick r:id="rId5" tooltip="トラベラーズ・チェック"/>
              </a:rPr>
              <a:t>トラベラーズ・チェック</a:t>
            </a:r>
            <a:r>
              <a:rPr lang="ja-JP" altLang="en-US" dirty="0" smtClean="0"/>
              <a:t>を発行し、アメリカ国内のみならず事業展開していた各国に導入を行った。</a:t>
            </a:r>
          </a:p>
          <a:p>
            <a:r>
              <a:rPr lang="ja-JP" altLang="en-US" dirty="0" smtClean="0"/>
              <a:t>トラベラーズチェックの販売ではアメックスが</a:t>
            </a:r>
            <a:r>
              <a:rPr lang="en-US" altLang="ja-JP" dirty="0" smtClean="0"/>
              <a:t>1</a:t>
            </a:r>
            <a:r>
              <a:rPr lang="ja-JP" altLang="en-US" dirty="0" smtClean="0"/>
              <a:t>番で、「小切手らしからぬ小切手」として大きさも日本円紙幣よりも小さく米ドル紙幣のように使い勝手も良いので、トーマスクック・トラベラーズチェックのように如何にも「小切手」といった固いイメージが無い為、世界で</a:t>
            </a:r>
            <a:r>
              <a:rPr lang="en-US" altLang="ja-JP" dirty="0" smtClean="0"/>
              <a:t>2</a:t>
            </a:r>
            <a:r>
              <a:rPr lang="ja-JP" altLang="en-US" dirty="0" smtClean="0"/>
              <a:t>番目に発行したにも関わらず</a:t>
            </a:r>
            <a:r>
              <a:rPr lang="en-US" altLang="ja-JP" dirty="0" smtClean="0"/>
              <a:t>No.1</a:t>
            </a:r>
            <a:r>
              <a:rPr lang="ja-JP" altLang="en-US" dirty="0" smtClean="0"/>
              <a:t>の売り上げを誇っている。</a:t>
            </a:r>
          </a:p>
          <a:p>
            <a:endParaRPr lang="ja-JP" altLang="en-US" dirty="0" smtClean="0"/>
          </a:p>
          <a:p>
            <a:endParaRPr kumimoji="1" lang="ja-JP" altLang="en-US"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lang="ja-JP" altLang="en-US" b="1" dirty="0" smtClean="0"/>
              <a:t>世界へ展開</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fontScale="70000" lnSpcReduction="20000"/>
          </a:bodyPr>
          <a:lstStyle/>
          <a:p>
            <a:r>
              <a:rPr lang="ja-JP" altLang="en-US" dirty="0" smtClean="0"/>
              <a:t>その後は、海外旅行に行くアメリカ人旅行者のサポートのために、</a:t>
            </a:r>
            <a:r>
              <a:rPr lang="en-US" altLang="ja-JP" dirty="0" smtClean="0">
                <a:hlinkClick r:id="rId3" tooltip="1895年"/>
              </a:rPr>
              <a:t>1895</a:t>
            </a:r>
            <a:r>
              <a:rPr lang="ja-JP" altLang="en-US" dirty="0" smtClean="0">
                <a:hlinkClick r:id="rId3" tooltip="1895年"/>
              </a:rPr>
              <a:t>年</a:t>
            </a:r>
            <a:r>
              <a:rPr lang="ja-JP" altLang="en-US" dirty="0" smtClean="0"/>
              <a:t>に</a:t>
            </a:r>
            <a:r>
              <a:rPr lang="ja-JP" altLang="en-US" dirty="0" smtClean="0">
                <a:hlinkClick r:id="rId4" tooltip="フランス"/>
              </a:rPr>
              <a:t>フランス</a:t>
            </a:r>
            <a:r>
              <a:rPr lang="ja-JP" altLang="en-US" dirty="0" smtClean="0"/>
              <a:t>に、</a:t>
            </a:r>
            <a:r>
              <a:rPr lang="en-US" altLang="ja-JP" dirty="0" smtClean="0">
                <a:hlinkClick r:id="rId5" tooltip="1896年"/>
              </a:rPr>
              <a:t>1896</a:t>
            </a:r>
            <a:r>
              <a:rPr lang="ja-JP" altLang="en-US" dirty="0" smtClean="0">
                <a:hlinkClick r:id="rId5" tooltip="1896年"/>
              </a:rPr>
              <a:t>年</a:t>
            </a:r>
            <a:r>
              <a:rPr lang="ja-JP" altLang="en-US" dirty="0" smtClean="0"/>
              <a:t>に</a:t>
            </a:r>
            <a:r>
              <a:rPr lang="ja-JP" altLang="en-US" dirty="0" smtClean="0">
                <a:hlinkClick r:id="rId6" tooltip="イギリス"/>
              </a:rPr>
              <a:t>イギリス</a:t>
            </a:r>
            <a:r>
              <a:rPr lang="ja-JP" altLang="en-US" dirty="0" smtClean="0"/>
              <a:t>に事務所を開設したのを皮切りに海外に事業網を展開し、</a:t>
            </a:r>
            <a:r>
              <a:rPr lang="en-US" altLang="ja-JP" dirty="0" smtClean="0">
                <a:hlinkClick r:id="rId7" tooltip="1917年"/>
              </a:rPr>
              <a:t>1917</a:t>
            </a:r>
            <a:r>
              <a:rPr lang="ja-JP" altLang="en-US" dirty="0" smtClean="0">
                <a:hlinkClick r:id="rId7" tooltip="1917年"/>
              </a:rPr>
              <a:t>年</a:t>
            </a:r>
            <a:r>
              <a:rPr lang="ja-JP" altLang="en-US" dirty="0" smtClean="0"/>
              <a:t>には</a:t>
            </a:r>
            <a:r>
              <a:rPr lang="ja-JP" altLang="en-US" dirty="0" smtClean="0">
                <a:hlinkClick r:id="rId8" tooltip="日本"/>
              </a:rPr>
              <a:t>日本</a:t>
            </a:r>
            <a:r>
              <a:rPr lang="ja-JP" altLang="en-US" dirty="0" smtClean="0"/>
              <a:t>事務所を開設するなどその事業基盤を世界中に広げた。また、</a:t>
            </a:r>
            <a:r>
              <a:rPr lang="ja-JP" altLang="en-US" dirty="0" smtClean="0">
                <a:hlinkClick r:id="rId9" tooltip="第一次世界大戦"/>
              </a:rPr>
              <a:t>第一次世界大戦</a:t>
            </a:r>
            <a:r>
              <a:rPr lang="ja-JP" altLang="en-US" dirty="0" smtClean="0"/>
              <a:t>中には、他の金融機関が為替業務を閉鎖する中、イギリスに取り残されたアメリカ人旅行者のトラベラーズ・チェックの交換を行うなど、戦時下においても安定した業務遂行を行い高い評価を受けた。</a:t>
            </a:r>
          </a:p>
          <a:p>
            <a:r>
              <a:rPr lang="ja-JP" altLang="en-US" dirty="0" smtClean="0"/>
              <a:t>なお海外展開は、</a:t>
            </a:r>
            <a:r>
              <a:rPr lang="en-US" altLang="ja-JP" dirty="0" smtClean="0">
                <a:hlinkClick r:id="rId10" tooltip="1939年"/>
              </a:rPr>
              <a:t>1939</a:t>
            </a:r>
            <a:r>
              <a:rPr lang="ja-JP" altLang="en-US" dirty="0" smtClean="0">
                <a:hlinkClick r:id="rId10" tooltip="1939年"/>
              </a:rPr>
              <a:t>年</a:t>
            </a:r>
            <a:r>
              <a:rPr lang="en-US" altLang="ja-JP" dirty="0" smtClean="0"/>
              <a:t>9</a:t>
            </a:r>
            <a:r>
              <a:rPr lang="ja-JP" altLang="en-US" dirty="0" smtClean="0"/>
              <a:t>月の</a:t>
            </a:r>
            <a:r>
              <a:rPr lang="ja-JP" altLang="en-US" dirty="0" smtClean="0">
                <a:hlinkClick r:id="rId11" tooltip="第二次世界大戦"/>
              </a:rPr>
              <a:t>第二次世界大戦</a:t>
            </a:r>
            <a:r>
              <a:rPr lang="ja-JP" altLang="en-US" dirty="0" smtClean="0"/>
              <a:t>の勃発と</a:t>
            </a:r>
            <a:r>
              <a:rPr lang="en-US" altLang="ja-JP" dirty="0" smtClean="0">
                <a:hlinkClick r:id="rId12" tooltip="1941年"/>
              </a:rPr>
              <a:t>1941</a:t>
            </a:r>
            <a:r>
              <a:rPr lang="ja-JP" altLang="en-US" dirty="0" smtClean="0">
                <a:hlinkClick r:id="rId12" tooltip="1941年"/>
              </a:rPr>
              <a:t>年</a:t>
            </a:r>
            <a:r>
              <a:rPr lang="en-US" altLang="ja-JP" dirty="0" smtClean="0"/>
              <a:t>12</a:t>
            </a:r>
            <a:r>
              <a:rPr lang="ja-JP" altLang="en-US" dirty="0" smtClean="0"/>
              <a:t>月のアメリカの参戦によって一時的に停滞するが、</a:t>
            </a:r>
            <a:r>
              <a:rPr lang="ja-JP" altLang="en-US" dirty="0" smtClean="0">
                <a:hlinkClick r:id="rId13" tooltip="ヨーロッパ"/>
              </a:rPr>
              <a:t>ヨーロッパ</a:t>
            </a:r>
            <a:r>
              <a:rPr lang="ja-JP" altLang="en-US" dirty="0" smtClean="0"/>
              <a:t>戦線に展開する</a:t>
            </a:r>
            <a:r>
              <a:rPr lang="ja-JP" altLang="en-US" dirty="0" smtClean="0">
                <a:hlinkClick r:id="rId14" tooltip="アメリカ軍"/>
              </a:rPr>
              <a:t>アメリカ軍</a:t>
            </a:r>
            <a:r>
              <a:rPr lang="ja-JP" altLang="en-US" dirty="0" smtClean="0"/>
              <a:t>兵士が現地で飼っていたものの、アメリカ軍による移送を拒否された</a:t>
            </a:r>
            <a:r>
              <a:rPr lang="ja-JP" altLang="en-US" dirty="0" smtClean="0">
                <a:hlinkClick r:id="rId15" tooltip="犬"/>
              </a:rPr>
              <a:t>犬</a:t>
            </a:r>
            <a:r>
              <a:rPr lang="ja-JP" altLang="en-US" dirty="0" smtClean="0"/>
              <a:t>のアメリカへの移送業務を委託するなど、第二次世界大戦中を通じて、その世界的なネットワークを生かし様々なサービスを提供することになる。</a:t>
            </a:r>
          </a:p>
          <a:p>
            <a:r>
              <a:rPr lang="en-US" altLang="ja-JP" dirty="0" smtClean="0">
                <a:hlinkClick r:id="rId16" tooltip="1945年"/>
              </a:rPr>
              <a:t>1945</a:t>
            </a:r>
            <a:r>
              <a:rPr lang="ja-JP" altLang="en-US" dirty="0" smtClean="0">
                <a:hlinkClick r:id="rId16" tooltip="1945年"/>
              </a:rPr>
              <a:t>年</a:t>
            </a:r>
            <a:r>
              <a:rPr lang="en-US" altLang="ja-JP" dirty="0" smtClean="0"/>
              <a:t>8</a:t>
            </a:r>
            <a:r>
              <a:rPr lang="ja-JP" altLang="en-US" dirty="0" smtClean="0"/>
              <a:t>月の第二次世界大戦の終戦後は、</a:t>
            </a:r>
            <a:r>
              <a:rPr lang="ja-JP" altLang="en-US" dirty="0" smtClean="0">
                <a:hlinkClick r:id="rId17" tooltip="ダグラス・エアクラフト"/>
              </a:rPr>
              <a:t>ダグラス</a:t>
            </a:r>
            <a:r>
              <a:rPr lang="en-US" altLang="ja-JP" dirty="0" smtClean="0">
                <a:hlinkClick r:id="rId18" tooltip="DC-6"/>
              </a:rPr>
              <a:t>DC-6</a:t>
            </a:r>
            <a:r>
              <a:rPr lang="ja-JP" altLang="en-US" dirty="0" smtClean="0"/>
              <a:t>や</a:t>
            </a:r>
            <a:r>
              <a:rPr lang="ja-JP" altLang="en-US" dirty="0" smtClean="0">
                <a:hlinkClick r:id="rId19" tooltip="ロッキード コンステレーション"/>
              </a:rPr>
              <a:t>ロッキード コンステレーション</a:t>
            </a:r>
            <a:r>
              <a:rPr lang="ja-JP" altLang="en-US" dirty="0" smtClean="0"/>
              <a:t>などの大型</a:t>
            </a:r>
            <a:r>
              <a:rPr lang="ja-JP" altLang="en-US" dirty="0" smtClean="0">
                <a:hlinkClick r:id="rId20" tooltip="旅客機"/>
              </a:rPr>
              <a:t>旅客機</a:t>
            </a:r>
            <a:r>
              <a:rPr lang="ja-JP" altLang="en-US" dirty="0" smtClean="0"/>
              <a:t>の就航によるアメリカの海外旅行の大衆化による海外旅行ブームを受けて、</a:t>
            </a:r>
            <a:r>
              <a:rPr lang="en-US" altLang="ja-JP" dirty="0" smtClean="0">
                <a:hlinkClick r:id="rId21" tooltip="1954年"/>
              </a:rPr>
              <a:t>1954</a:t>
            </a:r>
            <a:r>
              <a:rPr lang="ja-JP" altLang="en-US" dirty="0" smtClean="0">
                <a:hlinkClick r:id="rId21" tooltip="1954年"/>
              </a:rPr>
              <a:t>年</a:t>
            </a:r>
            <a:r>
              <a:rPr lang="ja-JP" altLang="en-US" dirty="0" smtClean="0"/>
              <a:t>には、</a:t>
            </a:r>
            <a:r>
              <a:rPr lang="ja-JP" altLang="en-US" dirty="0" smtClean="0">
                <a:hlinkClick r:id="rId22" tooltip="連合国 (第二次世界大戦)"/>
              </a:rPr>
              <a:t>連合国</a:t>
            </a:r>
            <a:r>
              <a:rPr lang="ja-JP" altLang="en-US" dirty="0" smtClean="0"/>
              <a:t>の占領下から脱して間もない日本に支店を再開するなど再び海外展開を活発化させた。</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lang="ja-JP" altLang="en-US" b="1" dirty="0" smtClean="0"/>
              <a:t>クレジットカード事業参入</a:t>
            </a:r>
            <a:endParaRPr kumimoji="1" lang="ja-JP" altLang="en-US" dirty="0"/>
          </a:p>
        </p:txBody>
      </p:sp>
      <p:sp>
        <p:nvSpPr>
          <p:cNvPr id="3" name="コンテンツ プレースホルダ 2"/>
          <p:cNvSpPr>
            <a:spLocks noGrp="1"/>
          </p:cNvSpPr>
          <p:nvPr>
            <p:ph idx="1"/>
          </p:nvPr>
        </p:nvSpPr>
        <p:spPr/>
        <p:txBody>
          <a:bodyPr>
            <a:normAutofit fontScale="85000" lnSpcReduction="20000"/>
          </a:bodyPr>
          <a:lstStyle/>
          <a:p>
            <a:r>
              <a:rPr lang="en-US" altLang="ja-JP" dirty="0" smtClean="0">
                <a:hlinkClick r:id="rId3" tooltip="1958年"/>
              </a:rPr>
              <a:t>1958</a:t>
            </a:r>
            <a:r>
              <a:rPr lang="ja-JP" altLang="en-US" dirty="0" smtClean="0">
                <a:hlinkClick r:id="rId3" tooltip="1958年"/>
              </a:rPr>
              <a:t>年</a:t>
            </a:r>
            <a:r>
              <a:rPr lang="ja-JP" altLang="en-US" dirty="0" smtClean="0"/>
              <a:t>には、アメリカ国内のホテル組合が設立し、既に営業兼運営を行っていたアメリカホテル組合のクレジットカード会社を買収し、</a:t>
            </a:r>
            <a:r>
              <a:rPr lang="en-US" altLang="ja-JP" dirty="0" smtClean="0">
                <a:hlinkClick r:id="rId4" tooltip="1959年"/>
              </a:rPr>
              <a:t>1959</a:t>
            </a:r>
            <a:r>
              <a:rPr lang="ja-JP" altLang="en-US" dirty="0" smtClean="0">
                <a:hlinkClick r:id="rId4" tooltip="1959年"/>
              </a:rPr>
              <a:t>年</a:t>
            </a:r>
            <a:r>
              <a:rPr lang="ja-JP" altLang="en-US" dirty="0" smtClean="0"/>
              <a:t>には、</a:t>
            </a:r>
            <a:r>
              <a:rPr lang="en-US" altLang="ja-JP" dirty="0" smtClean="0">
                <a:hlinkClick r:id="rId5" tooltip="ISO/IEC 7810"/>
              </a:rPr>
              <a:t>ISO/IEC 7810</a:t>
            </a:r>
            <a:r>
              <a:rPr lang="ja-JP" altLang="en-US" dirty="0" smtClean="0"/>
              <a:t>に準拠したプラスチックカードを利用した方式が導入された。</a:t>
            </a:r>
          </a:p>
          <a:p>
            <a:r>
              <a:rPr lang="ja-JP" altLang="en-US" dirty="0" smtClean="0"/>
              <a:t>その後も、</a:t>
            </a:r>
            <a:r>
              <a:rPr lang="en-US" altLang="ja-JP" dirty="0" smtClean="0">
                <a:hlinkClick r:id="rId6" tooltip="1960年代"/>
              </a:rPr>
              <a:t>1960</a:t>
            </a:r>
            <a:r>
              <a:rPr lang="ja-JP" altLang="en-US" dirty="0" smtClean="0">
                <a:hlinkClick r:id="rId6" tooltip="1960年代"/>
              </a:rPr>
              <a:t>年代</a:t>
            </a:r>
            <a:r>
              <a:rPr lang="ja-JP" altLang="en-US" dirty="0" smtClean="0"/>
              <a:t>におけるジェット機の就航による更なる海外旅行の大衆化の促進や、アメリカ国内の好景気を背景に業務の拡張は続き、</a:t>
            </a:r>
            <a:r>
              <a:rPr lang="en-US" altLang="ja-JP" dirty="0" smtClean="0">
                <a:hlinkClick r:id="rId7" tooltip="1966年"/>
              </a:rPr>
              <a:t>1966</a:t>
            </a:r>
            <a:r>
              <a:rPr lang="ja-JP" altLang="en-US" dirty="0" smtClean="0">
                <a:hlinkClick r:id="rId7" tooltip="1966年"/>
              </a:rPr>
              <a:t>年</a:t>
            </a:r>
            <a:r>
              <a:rPr lang="ja-JP" altLang="en-US" dirty="0" smtClean="0"/>
              <a:t>に</a:t>
            </a:r>
            <a:r>
              <a:rPr lang="ja-JP" altLang="en-US" dirty="0" smtClean="0">
                <a:hlinkClick r:id="rId8" tooltip="ゴールドカード"/>
              </a:rPr>
              <a:t>ゴールドカード</a:t>
            </a:r>
            <a:r>
              <a:rPr lang="ja-JP" altLang="en-US" dirty="0" smtClean="0"/>
              <a:t>を導入した他、</a:t>
            </a:r>
            <a:r>
              <a:rPr lang="en-US" altLang="ja-JP" dirty="0" smtClean="0">
                <a:hlinkClick r:id="rId9" tooltip="1984年"/>
              </a:rPr>
              <a:t>1984</a:t>
            </a:r>
            <a:r>
              <a:rPr lang="ja-JP" altLang="en-US" dirty="0" smtClean="0">
                <a:hlinkClick r:id="rId9" tooltip="1984年"/>
              </a:rPr>
              <a:t>年</a:t>
            </a:r>
            <a:r>
              <a:rPr lang="ja-JP" altLang="en-US" dirty="0" smtClean="0"/>
              <a:t>に</a:t>
            </a:r>
            <a:r>
              <a:rPr lang="ja-JP" altLang="en-US" dirty="0" smtClean="0">
                <a:hlinkClick r:id="rId10" tooltip="プラチナカード"/>
              </a:rPr>
              <a:t>プラチナカード</a:t>
            </a:r>
            <a:r>
              <a:rPr lang="ja-JP" altLang="en-US" dirty="0" smtClean="0"/>
              <a:t>を導入した。また、</a:t>
            </a:r>
            <a:r>
              <a:rPr lang="en-US" altLang="ja-JP" dirty="0" smtClean="0">
                <a:hlinkClick r:id="rId11" tooltip="1970年代"/>
              </a:rPr>
              <a:t>1970</a:t>
            </a:r>
            <a:r>
              <a:rPr lang="ja-JP" altLang="en-US" dirty="0" smtClean="0">
                <a:hlinkClick r:id="rId11" tooltip="1970年代"/>
              </a:rPr>
              <a:t>年代</a:t>
            </a:r>
            <a:r>
              <a:rPr lang="ja-JP" altLang="en-US" dirty="0" smtClean="0"/>
              <a:t>から</a:t>
            </a:r>
            <a:r>
              <a:rPr lang="en-US" altLang="ja-JP" dirty="0" smtClean="0">
                <a:hlinkClick r:id="rId12" tooltip="1980年代"/>
              </a:rPr>
              <a:t>1980</a:t>
            </a:r>
            <a:r>
              <a:rPr lang="ja-JP" altLang="en-US" dirty="0" smtClean="0">
                <a:hlinkClick r:id="rId12" tooltip="1980年代"/>
              </a:rPr>
              <a:t>年代</a:t>
            </a:r>
            <a:r>
              <a:rPr lang="ja-JP" altLang="en-US" dirty="0" smtClean="0"/>
              <a:t>にかけて世界各国でクレジットカードの発行を開始し、そのクレジットカードの世界的普及を背景に事業規模を全世界的に拡大した。</a:t>
            </a:r>
          </a:p>
          <a:p>
            <a:endParaRPr kumimoji="1" lang="ja-JP" altLang="en-US"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lang="ja-JP" altLang="en-US" b="1" dirty="0" smtClean="0"/>
              <a:t>経営状況悪化</a:t>
            </a:r>
            <a:endParaRPr kumimoji="1" lang="ja-JP" altLang="en-US" dirty="0"/>
          </a:p>
        </p:txBody>
      </p:sp>
      <p:sp>
        <p:nvSpPr>
          <p:cNvPr id="3" name="コンテンツ プレースホルダ 2"/>
          <p:cNvSpPr>
            <a:spLocks noGrp="1"/>
          </p:cNvSpPr>
          <p:nvPr>
            <p:ph idx="1"/>
          </p:nvPr>
        </p:nvSpPr>
        <p:spPr/>
        <p:txBody>
          <a:bodyPr>
            <a:normAutofit fontScale="77500" lnSpcReduction="20000"/>
          </a:bodyPr>
          <a:lstStyle/>
          <a:p>
            <a:r>
              <a:rPr lang="en-US" altLang="ja-JP" dirty="0" smtClean="0">
                <a:hlinkClick r:id="rId3" tooltip="2007年"/>
              </a:rPr>
              <a:t>2007</a:t>
            </a:r>
            <a:r>
              <a:rPr lang="ja-JP" altLang="en-US" dirty="0" smtClean="0">
                <a:hlinkClick r:id="rId3" tooltip="2007年"/>
              </a:rPr>
              <a:t>年</a:t>
            </a:r>
            <a:r>
              <a:rPr lang="en-US" altLang="ja-JP" dirty="0" smtClean="0"/>
              <a:t>9</a:t>
            </a:r>
            <a:r>
              <a:rPr lang="ja-JP" altLang="en-US" dirty="0" smtClean="0"/>
              <a:t>月には、</a:t>
            </a:r>
            <a:r>
              <a:rPr lang="ja-JP" altLang="en-US" dirty="0" smtClean="0">
                <a:hlinkClick r:id="rId4" tooltip="銀行"/>
              </a:rPr>
              <a:t>銀行</a:t>
            </a:r>
            <a:r>
              <a:rPr lang="ja-JP" altLang="en-US" dirty="0" smtClean="0"/>
              <a:t>部門の子会社であるアメリカン・エキスプレス・バンクを、イギリスの大手商業銀行である</a:t>
            </a:r>
            <a:r>
              <a:rPr lang="ja-JP" altLang="en-US" dirty="0" smtClean="0">
                <a:hlinkClick r:id="rId5" tooltip="スタンダード・チャータード銀行"/>
              </a:rPr>
              <a:t>スタンダード・チャータード銀行</a:t>
            </a:r>
            <a:r>
              <a:rPr lang="ja-JP" altLang="en-US" dirty="0" smtClean="0"/>
              <a:t>に</a:t>
            </a:r>
            <a:r>
              <a:rPr lang="en-US" altLang="ja-JP" dirty="0" smtClean="0"/>
              <a:t>8</a:t>
            </a:r>
            <a:r>
              <a:rPr lang="ja-JP" altLang="en-US" dirty="0" smtClean="0"/>
              <a:t>億</a:t>
            </a:r>
            <a:r>
              <a:rPr lang="en-US" altLang="ja-JP" dirty="0" smtClean="0"/>
              <a:t>6000</a:t>
            </a:r>
            <a:r>
              <a:rPr lang="ja-JP" altLang="en-US" dirty="0" smtClean="0"/>
              <a:t>万</a:t>
            </a:r>
            <a:r>
              <a:rPr lang="ja-JP" altLang="en-US" dirty="0" smtClean="0">
                <a:hlinkClick r:id="rId6" tooltip="アメリカドル"/>
              </a:rPr>
              <a:t>アメリカドル</a:t>
            </a:r>
            <a:r>
              <a:rPr lang="ja-JP" altLang="en-US" dirty="0" smtClean="0"/>
              <a:t>で売却した。</a:t>
            </a:r>
          </a:p>
          <a:p>
            <a:r>
              <a:rPr lang="ja-JP" altLang="en-US" dirty="0" smtClean="0">
                <a:hlinkClick r:id="rId7" tooltip="サブプライムローン"/>
              </a:rPr>
              <a:t>サブプライムローン</a:t>
            </a:r>
            <a:r>
              <a:rPr lang="ja-JP" altLang="en-US" dirty="0" smtClean="0"/>
              <a:t>で多くの個人顧客にクレジットカードサービスを提供した結果、</a:t>
            </a:r>
            <a:r>
              <a:rPr lang="en-US" altLang="ja-JP" dirty="0" smtClean="0"/>
              <a:t>2007</a:t>
            </a:r>
            <a:r>
              <a:rPr lang="ja-JP" altLang="en-US" dirty="0" smtClean="0"/>
              <a:t>年末以降に起きた世界的な金融危機を受けた不況により、貸し倒れが増加し経営状況が悪化することになる。これを受けて</a:t>
            </a:r>
            <a:r>
              <a:rPr lang="en-US" altLang="ja-JP" dirty="0" smtClean="0">
                <a:hlinkClick r:id="rId8" tooltip="2008年"/>
              </a:rPr>
              <a:t>2008</a:t>
            </a:r>
            <a:r>
              <a:rPr lang="ja-JP" altLang="en-US" dirty="0" smtClean="0">
                <a:hlinkClick r:id="rId8" tooltip="2008年"/>
              </a:rPr>
              <a:t>年</a:t>
            </a:r>
            <a:r>
              <a:rPr lang="en-US" altLang="ja-JP" dirty="0" smtClean="0"/>
              <a:t>12</a:t>
            </a:r>
            <a:r>
              <a:rPr lang="ja-JP" altLang="en-US" dirty="0" smtClean="0"/>
              <a:t>月にはアメリカ財務省から</a:t>
            </a:r>
            <a:r>
              <a:rPr lang="en-US" altLang="ja-JP" dirty="0" smtClean="0"/>
              <a:t>33</a:t>
            </a:r>
            <a:r>
              <a:rPr lang="ja-JP" altLang="en-US" dirty="0" smtClean="0"/>
              <a:t>億</a:t>
            </a:r>
            <a:r>
              <a:rPr lang="en-US" altLang="ja-JP" dirty="0" smtClean="0"/>
              <a:t>9</a:t>
            </a:r>
            <a:r>
              <a:rPr lang="ja-JP" altLang="en-US" dirty="0" smtClean="0"/>
              <a:t>千万ドルの公的資金注入を受けるための承認を受けたと発表した</a:t>
            </a:r>
            <a:r>
              <a:rPr lang="en-US" altLang="ja-JP" baseline="30000" dirty="0" smtClean="0">
                <a:hlinkClick r:id="rId9"/>
              </a:rPr>
              <a:t>[2]</a:t>
            </a:r>
            <a:r>
              <a:rPr lang="ja-JP" altLang="en-US" dirty="0" err="1" smtClean="0"/>
              <a:t>。</a:t>
            </a:r>
            <a:endParaRPr lang="ja-JP" altLang="en-US" dirty="0" smtClean="0"/>
          </a:p>
          <a:p>
            <a:r>
              <a:rPr lang="ja-JP" altLang="en-US" dirty="0" smtClean="0"/>
              <a:t>その後</a:t>
            </a:r>
            <a:r>
              <a:rPr lang="en-US" altLang="ja-JP" dirty="0" smtClean="0">
                <a:hlinkClick r:id="rId10" tooltip="2009年"/>
              </a:rPr>
              <a:t>2009</a:t>
            </a:r>
            <a:r>
              <a:rPr lang="ja-JP" altLang="en-US" dirty="0" smtClean="0">
                <a:hlinkClick r:id="rId10" tooltip="2009年"/>
              </a:rPr>
              <a:t>年</a:t>
            </a:r>
            <a:r>
              <a:rPr lang="en-US" altLang="ja-JP" dirty="0" smtClean="0"/>
              <a:t>6</a:t>
            </a:r>
            <a:r>
              <a:rPr lang="ja-JP" altLang="en-US" dirty="0" smtClean="0"/>
              <a:t>月には公的資金を返済することを表明したが、クレジットカードの貸し倒れが史上最高レベルに達したことなどから、世界各国において事業縮小と人員削減、サービスの廃止を進めている。</a:t>
            </a:r>
          </a:p>
          <a:p>
            <a:endParaRPr kumimoji="1" lang="ja-JP"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92D050"/>
          </a:solidFill>
          <a:ln w="57150">
            <a:solidFill>
              <a:schemeClr val="tx1"/>
            </a:solidFill>
          </a:ln>
        </p:spPr>
        <p:txBody>
          <a:bodyPr/>
          <a:lstStyle/>
          <a:p>
            <a:r>
              <a:rPr lang="ja-JP" altLang="en-US" dirty="0" smtClean="0"/>
              <a:t>閑話休題　テラフォーミング</a:t>
            </a:r>
            <a:endParaRPr kumimoji="1" lang="ja-JP" altLang="en-US" dirty="0"/>
          </a:p>
        </p:txBody>
      </p:sp>
      <p:sp>
        <p:nvSpPr>
          <p:cNvPr id="3" name="コンテンツ プレースホルダ 2"/>
          <p:cNvSpPr>
            <a:spLocks noGrp="1"/>
          </p:cNvSpPr>
          <p:nvPr>
            <p:ph idx="1"/>
          </p:nvPr>
        </p:nvSpPr>
        <p:spPr/>
        <p:txBody>
          <a:bodyPr/>
          <a:lstStyle/>
          <a:p>
            <a:r>
              <a:rPr lang="ja-JP" altLang="ja-JP" b="1" dirty="0" smtClean="0"/>
              <a:t>テラフォーミング</a:t>
            </a:r>
            <a:r>
              <a:rPr lang="ja-JP" altLang="ja-JP" dirty="0" smtClean="0"/>
              <a:t>（英: terraforming）とは、人為的に惑星の環境を変化させ、人類の住める星に改造すること。「</a:t>
            </a:r>
            <a:r>
              <a:rPr lang="ja-JP" altLang="ja-JP" b="1" dirty="0" smtClean="0"/>
              <a:t>地球化</a:t>
            </a:r>
            <a:r>
              <a:rPr lang="ja-JP" altLang="ja-JP" dirty="0" smtClean="0"/>
              <a:t>」、「</a:t>
            </a:r>
            <a:r>
              <a:rPr lang="ja-JP" altLang="ja-JP" b="1" dirty="0" smtClean="0"/>
              <a:t>惑星改造</a:t>
            </a:r>
            <a:r>
              <a:rPr lang="ja-JP" altLang="ja-JP" dirty="0" smtClean="0"/>
              <a:t>」、「</a:t>
            </a:r>
            <a:r>
              <a:rPr lang="ja-JP" altLang="ja-JP" b="1" dirty="0" smtClean="0"/>
              <a:t>惑星地球化計画</a:t>
            </a:r>
            <a:r>
              <a:rPr lang="ja-JP" altLang="ja-JP" dirty="0" smtClean="0"/>
              <a:t>」とも言われる。</a:t>
            </a:r>
          </a:p>
          <a:p>
            <a:r>
              <a:rPr lang="ja-JP" altLang="ja-JP" dirty="0" smtClean="0"/>
              <a:t>アメリカのSF作家、ジャック・ウィリアムスンがCollision Orbit（コリジョン・オービット）シリーズで用いた造語が語源であるとされる。</a:t>
            </a:r>
            <a:endParaRPr lang="en-US" altLang="ja-JP" dirty="0" smtClean="0"/>
          </a:p>
          <a:p>
            <a:r>
              <a:rPr lang="ja-JP" altLang="en-US" dirty="0" smtClean="0"/>
              <a:t>ＮＨＫスペシャル</a:t>
            </a:r>
            <a:endParaRPr lang="ja-JP" altLang="ja-JP" dirty="0" smtClean="0"/>
          </a:p>
          <a:p>
            <a:endParaRPr kumimoji="1" lang="ja-JP" altLang="en-US"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3" cstate="print"/>
          <a:srcRect/>
          <a:stretch>
            <a:fillRect/>
          </a:stretch>
        </p:blipFill>
        <p:spPr bwMode="auto">
          <a:xfrm>
            <a:off x="1331640" y="260648"/>
            <a:ext cx="7416824" cy="6408712"/>
          </a:xfrm>
          <a:prstGeom prst="rect">
            <a:avLst/>
          </a:prstGeom>
          <a:noFill/>
          <a:ln w="9525">
            <a:noFill/>
            <a:miter lim="800000"/>
            <a:headEnd/>
            <a:tailEnd/>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lang="ja-JP" altLang="ja-JP" b="1" dirty="0" smtClean="0"/>
              <a:t>●８６●旅為替</a:t>
            </a:r>
            <a:endParaRPr kumimoji="1" lang="ja-JP" altLang="en-US" dirty="0"/>
          </a:p>
        </p:txBody>
      </p:sp>
      <p:sp>
        <p:nvSpPr>
          <p:cNvPr id="3" name="コンテンツ プレースホルダ 2"/>
          <p:cNvSpPr>
            <a:spLocks noGrp="1"/>
          </p:cNvSpPr>
          <p:nvPr>
            <p:ph idx="1"/>
          </p:nvPr>
        </p:nvSpPr>
        <p:spPr/>
        <p:txBody>
          <a:bodyPr>
            <a:normAutofit fontScale="70000" lnSpcReduction="20000"/>
          </a:bodyPr>
          <a:lstStyle/>
          <a:p>
            <a:r>
              <a:rPr lang="ja-JP" altLang="ja-JP" dirty="0" smtClean="0"/>
              <a:t>江戸時代は経済の発達から、消費の中心の江戸とこれに物資を供給する大阪との間には代金の決済が盛んに行われたのです。この他にも大阪は全国から米が集められ米相場がたち各藩の米の売買を行い、その代金を各藩に送金する事などが必要でした。所が当時は金銀などの硬貨が主体でしたからこれらを輸送するのは大変でした。この為、為替という制度が発達し、これを発行する事によりお金の輸送を代行させたのです。為替を受け取った方は為替商に持ち込めば手数料を払えば現金を受け取れる事は現在とかわりありませんでした。また為替を商取引の決済手段に利用する事も出来ました。従って江戸、大坂間だけでなくその他の都市間にもこのシステムが機能しておれば現金を輸送することなく金子を送金する事は可能でした。従って当時の為替商が存在するような大都会間であれば送金は可能ではありました。しかし旅先など所在が明確でない場合は連絡など大変ですから、旅行前に為替を組み、それを旅先の為替商で現金に換える手段をとったと思います。従って各宿場町でも可能とは考えにくいです。</a:t>
            </a:r>
          </a:p>
          <a:p>
            <a:endParaRPr kumimoji="1" lang="ja-JP" altLang="en-US"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r>
              <a:rPr lang="ja-JP" altLang="ja-JP" b="1" dirty="0" smtClean="0"/>
              <a:t>●８７●ペイパル</a:t>
            </a:r>
            <a:endParaRPr lang="ja-JP" altLang="ja-JP" dirty="0" smtClean="0"/>
          </a:p>
        </p:txBody>
      </p:sp>
      <p:sp>
        <p:nvSpPr>
          <p:cNvPr id="3" name="コンテンツ プレースホルダ 2"/>
          <p:cNvSpPr>
            <a:spLocks noGrp="1"/>
          </p:cNvSpPr>
          <p:nvPr>
            <p:ph idx="1"/>
          </p:nvPr>
        </p:nvSpPr>
        <p:spPr/>
        <p:txBody>
          <a:bodyPr/>
          <a:lstStyle/>
          <a:p>
            <a:r>
              <a:rPr lang="en-US" altLang="ja-JP" dirty="0" smtClean="0"/>
              <a:t>PayPal</a:t>
            </a:r>
            <a:r>
              <a:rPr lang="ja-JP" altLang="ja-JP" dirty="0" smtClean="0"/>
              <a:t>（ペイパル）とは、電子メールアカウントとインターネットを利用した決済サービスを提供するアメリカの企業。</a:t>
            </a:r>
            <a:r>
              <a:rPr lang="en-US" altLang="ja-JP" dirty="0" smtClean="0"/>
              <a:t>PayPal</a:t>
            </a:r>
            <a:r>
              <a:rPr lang="ja-JP" altLang="ja-JP" dirty="0" smtClean="0"/>
              <a:t>口座間やクレジットカードでの送金や入金を行</a:t>
            </a:r>
            <a:r>
              <a:rPr lang="ja-JP" altLang="en-US" dirty="0" smtClean="0"/>
              <a:t>う</a:t>
            </a:r>
            <a:r>
              <a:rPr lang="ja-JP" altLang="ja-JP" dirty="0" smtClean="0"/>
              <a:t>。</a:t>
            </a:r>
            <a:r>
              <a:rPr lang="en-US" altLang="ja-JP" dirty="0" smtClean="0"/>
              <a:t>1998</a:t>
            </a:r>
            <a:r>
              <a:rPr lang="ja-JP" altLang="ja-JP" dirty="0" smtClean="0"/>
              <a:t>年</a:t>
            </a:r>
            <a:r>
              <a:rPr lang="en-US" altLang="ja-JP" dirty="0" smtClean="0"/>
              <a:t>12</a:t>
            </a:r>
            <a:r>
              <a:rPr lang="ja-JP" altLang="ja-JP" dirty="0" smtClean="0"/>
              <a:t>月設立された。親会社はアメリカの大手オークションサイト</a:t>
            </a:r>
            <a:r>
              <a:rPr lang="en-US" altLang="ja-JP" dirty="0" smtClean="0"/>
              <a:t>eBay</a:t>
            </a:r>
            <a:r>
              <a:rPr lang="ja-JP" altLang="ja-JP" dirty="0" smtClean="0"/>
              <a:t>です。</a:t>
            </a:r>
            <a:endParaRPr lang="ja-JP" altLang="ja-JP" dirty="0"/>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kumimoji="1" lang="ja-JP" altLang="en-US" dirty="0" smtClean="0"/>
              <a:t>旅客交通業の機能分化</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教科書</a:t>
            </a:r>
            <a:r>
              <a:rPr kumimoji="1" lang="en-US" altLang="ja-JP" dirty="0" smtClean="0"/>
              <a:t>94</a:t>
            </a:r>
            <a:r>
              <a:rPr kumimoji="1" lang="ja-JP" altLang="en-US" dirty="0" smtClean="0"/>
              <a:t>ページ</a:t>
            </a:r>
            <a:endParaRPr kumimoji="1" lang="ja-JP" altLang="en-US" dirty="0"/>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7504" y="2130425"/>
            <a:ext cx="8964488" cy="3674839"/>
          </a:xfrm>
          <a:solidFill>
            <a:schemeClr val="accent2">
              <a:lumMod val="20000"/>
              <a:lumOff val="80000"/>
            </a:schemeClr>
          </a:solidFill>
          <a:ln w="76200">
            <a:solidFill>
              <a:srgbClr val="FF0000"/>
            </a:solidFill>
          </a:ln>
        </p:spPr>
        <p:txBody>
          <a:bodyPr>
            <a:normAutofit/>
          </a:bodyPr>
          <a:lstStyle/>
          <a:p>
            <a:r>
              <a:rPr lang="ja-JP" altLang="en-US" sz="6700" dirty="0" smtClean="0"/>
              <a:t>第五回</a:t>
            </a:r>
            <a:r>
              <a:rPr lang="en-US" altLang="ja-JP" dirty="0" smtClean="0"/>
              <a:t/>
            </a:r>
            <a:br>
              <a:rPr lang="en-US" altLang="ja-JP" dirty="0" smtClean="0"/>
            </a:br>
            <a:r>
              <a:rPr lang="en-US" altLang="ja-JP" dirty="0" smtClean="0"/>
              <a:t/>
            </a:r>
            <a:br>
              <a:rPr lang="en-US" altLang="ja-JP" dirty="0" smtClean="0"/>
            </a:br>
            <a:r>
              <a:rPr lang="ja-JP" altLang="en-US" dirty="0" smtClean="0"/>
              <a:t>国際自動車㈱</a:t>
            </a:r>
            <a:r>
              <a:rPr lang="en-US" altLang="ja-JP" dirty="0" smtClean="0"/>
              <a:t/>
            </a:r>
            <a:br>
              <a:rPr lang="en-US" altLang="ja-JP" dirty="0" smtClean="0"/>
            </a:br>
            <a:r>
              <a:rPr lang="ja-JP" altLang="en-US" dirty="0" smtClean="0"/>
              <a:t>代表取締役社長藤森健悦氏</a:t>
            </a:r>
            <a:endParaRPr kumimoji="1" lang="ja-JP" altLang="en-US"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7504" y="2130425"/>
            <a:ext cx="8964488" cy="3674839"/>
          </a:xfrm>
          <a:solidFill>
            <a:srgbClr val="FFFF00"/>
          </a:solidFill>
          <a:ln w="76200">
            <a:solidFill>
              <a:schemeClr val="tx1">
                <a:lumMod val="95000"/>
                <a:lumOff val="5000"/>
              </a:schemeClr>
            </a:solidFill>
          </a:ln>
        </p:spPr>
        <p:txBody>
          <a:bodyPr>
            <a:normAutofit/>
          </a:bodyPr>
          <a:lstStyle/>
          <a:p>
            <a:r>
              <a:rPr lang="ja-JP" altLang="en-US" sz="6700" dirty="0" smtClean="0"/>
              <a:t>第六回</a:t>
            </a:r>
            <a:r>
              <a:rPr lang="en-US" altLang="ja-JP" dirty="0" smtClean="0"/>
              <a:t/>
            </a:r>
            <a:br>
              <a:rPr lang="en-US" altLang="ja-JP" dirty="0" smtClean="0"/>
            </a:br>
            <a:r>
              <a:rPr lang="en-US" altLang="ja-JP" dirty="0" smtClean="0"/>
              <a:t/>
            </a:r>
            <a:br>
              <a:rPr lang="en-US" altLang="ja-JP" dirty="0" smtClean="0"/>
            </a:br>
            <a:endParaRPr kumimoji="1" lang="ja-JP" altLang="en-US"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5192" y="692696"/>
            <a:ext cx="8435280" cy="3384376"/>
          </a:xfrm>
          <a:ln>
            <a:solidFill>
              <a:schemeClr val="accent1"/>
            </a:solidFill>
          </a:ln>
        </p:spPr>
        <p:txBody>
          <a:bodyPr>
            <a:noAutofit/>
          </a:bodyPr>
          <a:lstStyle/>
          <a:p>
            <a:r>
              <a:rPr lang="en-US" altLang="ja-JP" sz="6600" dirty="0" smtClean="0"/>
              <a:t>Uber</a:t>
            </a:r>
            <a:r>
              <a:rPr lang="ja-JP" altLang="en-US" sz="6600" dirty="0" err="1" smtClean="0"/>
              <a:t>だけ</a:t>
            </a:r>
            <a:r>
              <a:rPr lang="ja-JP" altLang="en-US" sz="6600" dirty="0" smtClean="0"/>
              <a:t>じゃない</a:t>
            </a:r>
            <a:r>
              <a:rPr lang="ja-JP" altLang="en-US" sz="6600" dirty="0" smtClean="0"/>
              <a:t>！</a:t>
            </a:r>
            <a:r>
              <a:rPr lang="en-US" altLang="ja-JP" sz="6600" dirty="0" smtClean="0"/>
              <a:t/>
            </a:r>
            <a:br>
              <a:rPr lang="en-US" altLang="ja-JP" sz="6600" dirty="0" smtClean="0"/>
            </a:br>
            <a:r>
              <a:rPr lang="ja-JP" altLang="en-US" sz="6600" dirty="0" smtClean="0"/>
              <a:t>進化</a:t>
            </a:r>
            <a:r>
              <a:rPr lang="ja-JP" altLang="en-US" sz="6600" dirty="0" smtClean="0"/>
              <a:t>する交通系スタートアップ</a:t>
            </a:r>
            <a:r>
              <a:rPr lang="en-US" altLang="ja-JP" sz="6600" dirty="0" smtClean="0"/>
              <a:t>5</a:t>
            </a:r>
            <a:r>
              <a:rPr lang="ja-JP" altLang="en-US" sz="6600" dirty="0" smtClean="0"/>
              <a:t>選（通勤編</a:t>
            </a:r>
            <a:r>
              <a:rPr lang="ja-JP" altLang="en-US" sz="6600" dirty="0" smtClean="0"/>
              <a:t>）</a:t>
            </a:r>
            <a:endParaRPr kumimoji="1" lang="ja-JP" altLang="en-US" sz="6600" dirty="0"/>
          </a:p>
        </p:txBody>
      </p:sp>
      <p:sp>
        <p:nvSpPr>
          <p:cNvPr id="3" name="コンテンツ プレースホルダ 2"/>
          <p:cNvSpPr>
            <a:spLocks noGrp="1"/>
          </p:cNvSpPr>
          <p:nvPr>
            <p:ph idx="1"/>
          </p:nvPr>
        </p:nvSpPr>
        <p:spPr>
          <a:xfrm>
            <a:off x="0" y="4624536"/>
            <a:ext cx="9144000" cy="1252736"/>
          </a:xfrm>
        </p:spPr>
        <p:txBody>
          <a:bodyPr>
            <a:normAutofit/>
          </a:bodyPr>
          <a:lstStyle/>
          <a:p>
            <a:r>
              <a:rPr lang="en-US" altLang="ja-JP" b="1" u="sng" dirty="0" smtClean="0">
                <a:hlinkClick r:id="rId3"/>
              </a:rPr>
              <a:t> http://thebridge.jp/2015/04/another-5-transportation-service</a:t>
            </a:r>
            <a:endParaRPr kumimoji="1" lang="ja-JP"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4638"/>
            <a:ext cx="8435280" cy="1143000"/>
          </a:xfrm>
          <a:ln>
            <a:solidFill>
              <a:schemeClr val="accent1"/>
            </a:solidFill>
          </a:ln>
        </p:spPr>
        <p:txBody>
          <a:bodyPr>
            <a:normAutofit fontScale="90000"/>
          </a:bodyPr>
          <a:lstStyle/>
          <a:p>
            <a:pPr lvl="0"/>
            <a:r>
              <a:rPr kumimoji="1" lang="en-US" altLang="ja-JP" sz="4800" dirty="0" smtClean="0"/>
              <a:t>Leap</a:t>
            </a:r>
            <a:br>
              <a:rPr kumimoji="1" lang="en-US" altLang="ja-JP" sz="4800" dirty="0" smtClean="0"/>
            </a:br>
            <a:r>
              <a:rPr lang="en-US" altLang="ja-JP" sz="2700" b="1" u="sng" dirty="0" smtClean="0">
                <a:hlinkClick r:id="rId3"/>
              </a:rPr>
              <a:t>http://www.leaptransit.com/</a:t>
            </a:r>
            <a:r>
              <a:rPr lang="en-US" altLang="ja-JP" sz="2700" b="1" dirty="0" smtClean="0"/>
              <a:t> </a:t>
            </a:r>
            <a:endParaRPr kumimoji="1" lang="ja-JP" altLang="en-US" sz="2700" dirty="0"/>
          </a:p>
        </p:txBody>
      </p:sp>
      <p:sp>
        <p:nvSpPr>
          <p:cNvPr id="3" name="コンテンツ プレースホルダ 2"/>
          <p:cNvSpPr>
            <a:spLocks noGrp="1"/>
          </p:cNvSpPr>
          <p:nvPr>
            <p:ph idx="1"/>
          </p:nvPr>
        </p:nvSpPr>
        <p:spPr>
          <a:xfrm>
            <a:off x="0" y="1600200"/>
            <a:ext cx="9144000" cy="5257800"/>
          </a:xfrm>
        </p:spPr>
        <p:txBody>
          <a:bodyPr>
            <a:normAutofit fontScale="70000" lnSpcReduction="20000"/>
          </a:bodyPr>
          <a:lstStyle/>
          <a:p>
            <a:r>
              <a:rPr lang="ja-JP" altLang="en-US" dirty="0" smtClean="0"/>
              <a:t>モバイル</a:t>
            </a:r>
            <a:r>
              <a:rPr lang="ja-JP" altLang="en-US" dirty="0" smtClean="0"/>
              <a:t>と連携したコンシューマー向けの新しい形のバスです。</a:t>
            </a:r>
          </a:p>
          <a:p>
            <a:r>
              <a:rPr lang="ja-JP" altLang="en-US" dirty="0" smtClean="0"/>
              <a:t>アプリダウンロード後、クレジットカードを登録。事前プロセス終了後、乗車場所をタップすれば停留所に乗り付けてくれます。料金は単発乗車で</a:t>
            </a:r>
            <a:r>
              <a:rPr lang="en-US" altLang="ja-JP" dirty="0" smtClean="0"/>
              <a:t>6</a:t>
            </a:r>
            <a:r>
              <a:rPr lang="ja-JP" altLang="en-US" dirty="0" smtClean="0"/>
              <a:t>ドル。</a:t>
            </a:r>
            <a:r>
              <a:rPr lang="en-US" altLang="ja-JP" dirty="0" smtClean="0"/>
              <a:t>20</a:t>
            </a:r>
            <a:r>
              <a:rPr lang="ja-JP" altLang="en-US" dirty="0" smtClean="0"/>
              <a:t>回分のチケットを購入しておくと</a:t>
            </a:r>
            <a:r>
              <a:rPr lang="en-US" altLang="ja-JP" dirty="0" smtClean="0"/>
              <a:t>1</a:t>
            </a:r>
            <a:r>
              <a:rPr lang="ja-JP" altLang="en-US" dirty="0" smtClean="0"/>
              <a:t>回当たり</a:t>
            </a:r>
            <a:r>
              <a:rPr lang="en-US" altLang="ja-JP" dirty="0" smtClean="0"/>
              <a:t>5</a:t>
            </a:r>
            <a:r>
              <a:rPr lang="ja-JP" altLang="en-US" dirty="0" smtClean="0"/>
              <a:t>ドルになります。</a:t>
            </a:r>
            <a:r>
              <a:rPr lang="ja-JP" altLang="en-US" b="1" dirty="0" smtClean="0"/>
              <a:t>今は残念ながら路線は</a:t>
            </a:r>
            <a:r>
              <a:rPr lang="en-US" altLang="ja-JP" b="1" dirty="0" smtClean="0"/>
              <a:t>1</a:t>
            </a:r>
            <a:r>
              <a:rPr lang="ja-JP" altLang="en-US" b="1" dirty="0" smtClean="0"/>
              <a:t>本だけのよう。</a:t>
            </a:r>
          </a:p>
          <a:p>
            <a:r>
              <a:rPr lang="ja-JP" altLang="en-US" dirty="0" smtClean="0"/>
              <a:t>バスの現在地をトラッキングする機能が今の所ないのは、</a:t>
            </a:r>
            <a:r>
              <a:rPr lang="en-US" altLang="ja-JP" dirty="0" smtClean="0"/>
              <a:t>15</a:t>
            </a:r>
            <a:r>
              <a:rPr lang="ja-JP" altLang="en-US" dirty="0" smtClean="0"/>
              <a:t>分ごとに来るようにしっかりと運用がされているため。最大乗車人数は</a:t>
            </a:r>
            <a:r>
              <a:rPr lang="en-US" altLang="ja-JP" dirty="0" smtClean="0"/>
              <a:t>20</a:t>
            </a:r>
            <a:r>
              <a:rPr lang="ja-JP" altLang="en-US" dirty="0" smtClean="0"/>
              <a:t>人程度で</a:t>
            </a:r>
            <a:r>
              <a:rPr lang="en-US" altLang="ja-JP" dirty="0" err="1" smtClean="0"/>
              <a:t>Wifi</a:t>
            </a:r>
            <a:r>
              <a:rPr lang="ja-JP" altLang="en-US" dirty="0" smtClean="0"/>
              <a:t>完備、飲み物や食べ物も提供されています。</a:t>
            </a:r>
          </a:p>
          <a:p>
            <a:r>
              <a:rPr lang="en-US" altLang="ja-JP" dirty="0" smtClean="0"/>
              <a:t>Uber</a:t>
            </a:r>
            <a:r>
              <a:rPr lang="ja-JP" altLang="en-US" dirty="0" smtClean="0"/>
              <a:t>がモバイルアプリを使って圧倒的に優れた</a:t>
            </a:r>
            <a:r>
              <a:rPr lang="en-US" altLang="ja-JP" dirty="0" smtClean="0"/>
              <a:t>UX</a:t>
            </a:r>
            <a:r>
              <a:rPr lang="ja-JP" altLang="en-US" dirty="0" err="1" smtClean="0"/>
              <a:t>を提</a:t>
            </a:r>
            <a:r>
              <a:rPr lang="ja-JP" altLang="en-US" dirty="0" smtClean="0"/>
              <a:t>供しているように、専用アプリを通じた体験が売りとなっています。実際にアプリを使ってみても非常にシンプルで使い勝手がよかったです。</a:t>
            </a:r>
          </a:p>
          <a:p>
            <a:r>
              <a:rPr lang="ja-JP" altLang="en-US" dirty="0" smtClean="0"/>
              <a:t>より効率的な運用をするために、バスの入り口のパネルにスマホをかざすだけで認証できるようになっており、また、バス内で提供される飲食物の購入も、同乗者にどのような人がいるかも全てアプリを通じて知ることができます。</a:t>
            </a:r>
          </a:p>
          <a:p>
            <a:r>
              <a:rPr lang="ja-JP" altLang="en-US" dirty="0" smtClean="0"/>
              <a:t>この手の運用方法ならモバイル大国の日本ですぐに開発できそうですし、展開の可能性はありそうですね。</a:t>
            </a:r>
          </a:p>
          <a:p>
            <a:pPr lvl="0"/>
            <a:endParaRPr lang="ja-JP" altLang="ja-JP" dirty="0" smtClean="0"/>
          </a:p>
          <a:p>
            <a:endParaRPr kumimoji="1" lang="ja-JP" altLang="en-US"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fontScale="90000"/>
          </a:bodyPr>
          <a:lstStyle/>
          <a:p>
            <a:r>
              <a:rPr lang="en-US" altLang="ja-JP" b="1" dirty="0" err="1" smtClean="0">
                <a:hlinkClick r:id="rId3"/>
              </a:rPr>
              <a:t>RidePal</a:t>
            </a:r>
            <a:r>
              <a:rPr lang="ja-JP" altLang="ja-JP" dirty="0" smtClean="0"/>
              <a:t/>
            </a:r>
            <a:br>
              <a:rPr lang="ja-JP" altLang="ja-JP" dirty="0" smtClean="0"/>
            </a:br>
            <a:r>
              <a:rPr lang="en-US" altLang="ja-JP" dirty="0" smtClean="0"/>
              <a:t>http</a:t>
            </a:r>
            <a:r>
              <a:rPr lang="en-US" altLang="ja-JP" dirty="0" smtClean="0"/>
              <a:t>://www.ridepal.com/#/</a:t>
            </a:r>
            <a:r>
              <a:rPr kumimoji="1" lang="ja-JP" altLang="en-US" dirty="0" smtClean="0"/>
              <a:t>　</a:t>
            </a:r>
            <a:endParaRPr kumimoji="1" lang="ja-JP" altLang="en-US" dirty="0"/>
          </a:p>
        </p:txBody>
      </p:sp>
      <p:sp>
        <p:nvSpPr>
          <p:cNvPr id="3" name="コンテンツ プレースホルダ 2"/>
          <p:cNvSpPr>
            <a:spLocks noGrp="1"/>
          </p:cNvSpPr>
          <p:nvPr>
            <p:ph idx="1"/>
          </p:nvPr>
        </p:nvSpPr>
        <p:spPr>
          <a:xfrm>
            <a:off x="0" y="1600200"/>
            <a:ext cx="9144000" cy="5257800"/>
          </a:xfrm>
        </p:spPr>
        <p:txBody>
          <a:bodyPr>
            <a:normAutofit fontScale="70000" lnSpcReduction="20000"/>
          </a:bodyPr>
          <a:lstStyle/>
          <a:p>
            <a:pPr fontAlgn="base"/>
            <a:r>
              <a:rPr lang="ja-JP" altLang="en-US" b="1" dirty="0" smtClean="0">
                <a:solidFill>
                  <a:srgbClr val="FF0000"/>
                </a:solidFill>
              </a:rPr>
              <a:t>企業向けの乗り合いバス</a:t>
            </a:r>
            <a:r>
              <a:rPr lang="ja-JP" altLang="en-US" dirty="0" smtClean="0"/>
              <a:t>で、すでにサンフランシスコ市内から南のシリコンバレーまでで数多く運用されています。</a:t>
            </a:r>
          </a:p>
          <a:p>
            <a:pPr fontAlgn="base"/>
            <a:r>
              <a:rPr lang="ja-JP" altLang="en-US" dirty="0" smtClean="0"/>
              <a:t>ターゲット顧客は企業、もしくはビジネスマン。単発乗車では</a:t>
            </a:r>
            <a:r>
              <a:rPr lang="en-US" altLang="ja-JP" dirty="0" smtClean="0"/>
              <a:t>12</a:t>
            </a:r>
            <a:r>
              <a:rPr lang="ja-JP" altLang="en-US" dirty="0" smtClean="0"/>
              <a:t>ドル、そして</a:t>
            </a:r>
            <a:r>
              <a:rPr lang="en-US" altLang="ja-JP" dirty="0" smtClean="0"/>
              <a:t>10</a:t>
            </a:r>
            <a:r>
              <a:rPr lang="ja-JP" altLang="en-US" dirty="0" smtClean="0"/>
              <a:t>回分のチケットでは</a:t>
            </a:r>
            <a:r>
              <a:rPr lang="en-US" altLang="ja-JP" dirty="0" smtClean="0"/>
              <a:t>85</a:t>
            </a:r>
            <a:r>
              <a:rPr lang="ja-JP" altLang="en-US" dirty="0" smtClean="0"/>
              <a:t>ドル、そして</a:t>
            </a:r>
            <a:r>
              <a:rPr lang="ja-JP" altLang="en-US" b="1" dirty="0" smtClean="0">
                <a:solidFill>
                  <a:srgbClr val="FF0000"/>
                </a:solidFill>
              </a:rPr>
              <a:t>マンスリー乗り放題では</a:t>
            </a:r>
            <a:r>
              <a:rPr lang="en-US" altLang="ja-JP" b="1" dirty="0" smtClean="0">
                <a:solidFill>
                  <a:srgbClr val="FF0000"/>
                </a:solidFill>
              </a:rPr>
              <a:t>200</a:t>
            </a:r>
            <a:r>
              <a:rPr lang="ja-JP" altLang="en-US" b="1" dirty="0" smtClean="0">
                <a:solidFill>
                  <a:srgbClr val="FF0000"/>
                </a:solidFill>
              </a:rPr>
              <a:t>ドル</a:t>
            </a:r>
            <a:r>
              <a:rPr lang="ja-JP" altLang="en-US" dirty="0" smtClean="0"/>
              <a:t>となっています。ちなみに電車を使ったらサンフランシスコ市内からシリコンバレーまでは</a:t>
            </a:r>
            <a:r>
              <a:rPr lang="en-US" altLang="ja-JP" dirty="0" smtClean="0"/>
              <a:t>15</a:t>
            </a:r>
            <a:r>
              <a:rPr lang="ja-JP" altLang="en-US" dirty="0" smtClean="0"/>
              <a:t>ドル程度するので、前述の</a:t>
            </a:r>
            <a:r>
              <a:rPr lang="en-US" altLang="ja-JP" dirty="0" smtClean="0"/>
              <a:t>Leap</a:t>
            </a:r>
            <a:r>
              <a:rPr lang="ja-JP" altLang="en-US" dirty="0" smtClean="0"/>
              <a:t>と比べて高いと思うかもしれませんが、妥当な料金です。</a:t>
            </a:r>
          </a:p>
          <a:p>
            <a:pPr fontAlgn="base"/>
            <a:r>
              <a:rPr lang="ja-JP" altLang="en-US" dirty="0" smtClean="0"/>
              <a:t>専用モバイルアプリ上では、バスが常にどこにいて、後どのくらいで到着するのかを確認することができます。しかし登録する際には会社専用のメールアドレスを登録しなければいけません。</a:t>
            </a:r>
          </a:p>
          <a:p>
            <a:pPr fontAlgn="base"/>
            <a:r>
              <a:rPr lang="ja-JP" altLang="en-US" dirty="0" smtClean="0"/>
              <a:t>企業向けのプロモーションがしっかりとできている模様で、企業と直接契約を結ぶことができれば、自社専用通勤バスとして運用ができます。メリットとしては、社員の交通費を削減できることはもちろん、社員にとっても移動中リラックスしたり、仕事に打ち込む時間が生まれるとのこと。</a:t>
            </a:r>
          </a:p>
          <a:p>
            <a:pPr fontAlgn="base"/>
            <a:r>
              <a:rPr lang="ja-JP" altLang="en-US" b="1" dirty="0" smtClean="0">
                <a:solidFill>
                  <a:srgbClr val="FF0000"/>
                </a:solidFill>
              </a:rPr>
              <a:t>移動距離が長い北米</a:t>
            </a:r>
            <a:r>
              <a:rPr lang="ja-JP" altLang="en-US" dirty="0" smtClean="0"/>
              <a:t>だからこそ自動車通勤は時間浪費が激しいです。この問題の解決策として</a:t>
            </a:r>
            <a:r>
              <a:rPr lang="en-US" altLang="ja-JP" dirty="0" err="1" smtClean="0"/>
              <a:t>RidePal</a:t>
            </a:r>
            <a:r>
              <a:rPr lang="ja-JP" altLang="en-US" dirty="0" err="1" smtClean="0"/>
              <a:t>が存</a:t>
            </a:r>
            <a:r>
              <a:rPr lang="ja-JP" altLang="en-US" dirty="0" smtClean="0"/>
              <a:t>在します。私としては、非常に理が叶っているコンセプトだと感じますし、中小規模以上の企業であれば十分に検討可能な金額なので利用シーンがしっかり想定されているとも思います。</a:t>
            </a:r>
          </a:p>
          <a:p>
            <a:endParaRPr kumimoji="1" lang="ja-JP" altLang="en-US"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2050" name="Picture 2" descr="http://www.ridepal.com/images/3-Calendar3.png"/>
          <p:cNvPicPr>
            <a:picLocks noChangeAspect="1" noChangeArrowheads="1"/>
          </p:cNvPicPr>
          <p:nvPr/>
        </p:nvPicPr>
        <p:blipFill>
          <a:blip r:embed="rId3" cstate="print"/>
          <a:srcRect/>
          <a:stretch>
            <a:fillRect/>
          </a:stretch>
        </p:blipFill>
        <p:spPr bwMode="auto">
          <a:xfrm>
            <a:off x="155575" y="2195685"/>
            <a:ext cx="2514600" cy="2457451"/>
          </a:xfrm>
          <a:prstGeom prst="rect">
            <a:avLst/>
          </a:prstGeom>
          <a:noFill/>
        </p:spPr>
      </p:pic>
      <p:pic>
        <p:nvPicPr>
          <p:cNvPr id="2051" name="Picture 3"/>
          <p:cNvPicPr>
            <a:picLocks noChangeAspect="1" noChangeArrowheads="1"/>
          </p:cNvPicPr>
          <p:nvPr/>
        </p:nvPicPr>
        <p:blipFill>
          <a:blip r:embed="rId4" cstate="print"/>
          <a:srcRect t="11925" r="3439" b="12476"/>
          <a:stretch>
            <a:fillRect/>
          </a:stretch>
        </p:blipFill>
        <p:spPr bwMode="auto">
          <a:xfrm>
            <a:off x="138032" y="1772816"/>
            <a:ext cx="8682440" cy="4248472"/>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fontScale="90000"/>
          </a:bodyPr>
          <a:lstStyle/>
          <a:p>
            <a:r>
              <a:rPr kumimoji="1" lang="ja-JP" altLang="en-US" dirty="0" smtClean="0"/>
              <a:t>戦時政策により富裕層が打撃</a:t>
            </a:r>
            <a:r>
              <a:rPr kumimoji="1" lang="en-US" altLang="ja-JP" dirty="0" smtClean="0"/>
              <a:t/>
            </a:r>
            <a:br>
              <a:rPr kumimoji="1" lang="en-US" altLang="ja-JP" dirty="0" smtClean="0"/>
            </a:br>
            <a:r>
              <a:rPr lang="ja-JP" altLang="en-US" sz="3100" dirty="0" smtClean="0"/>
              <a:t>高度な累進課税は世界大戦なしには成立しなかった</a:t>
            </a:r>
            <a:endParaRPr kumimoji="1" lang="ja-JP" altLang="en-US" sz="3100" dirty="0"/>
          </a:p>
        </p:txBody>
      </p:sp>
      <p:pic>
        <p:nvPicPr>
          <p:cNvPr id="6" name="図 5"/>
          <p:cNvPicPr>
            <a:picLocks noChangeAspect="1"/>
          </p:cNvPicPr>
          <p:nvPr/>
        </p:nvPicPr>
        <p:blipFill>
          <a:blip r:embed="rId3" cstate="print"/>
          <a:stretch>
            <a:fillRect/>
          </a:stretch>
        </p:blipFill>
        <p:spPr>
          <a:xfrm>
            <a:off x="971600" y="1536102"/>
            <a:ext cx="7056784" cy="5349282"/>
          </a:xfrm>
          <a:prstGeom prst="rect">
            <a:avLst/>
          </a:prstGeom>
        </p:spPr>
      </p:pic>
    </p:spTree>
    <p:extLst>
      <p:ext uri="{BB962C8B-B14F-4D97-AF65-F5344CB8AC3E}">
        <p14:creationId xmlns="" xmlns:p14="http://schemas.microsoft.com/office/powerpoint/2010/main" val="113658994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a:bodyPr>
          <a:lstStyle/>
          <a:p>
            <a:r>
              <a:rPr lang="en-US" altLang="ja-JP" b="1" u="sng" dirty="0" smtClean="0">
                <a:hlinkClick r:id="rId3"/>
              </a:rPr>
              <a:t>CHARIOT</a:t>
            </a:r>
            <a:r>
              <a:rPr lang="en-US" altLang="ja-JP" sz="2400" b="1" u="sng" dirty="0" smtClean="0">
                <a:hlinkClick r:id="rId3"/>
              </a:rPr>
              <a:t/>
            </a:r>
            <a:br>
              <a:rPr lang="en-US" altLang="ja-JP" sz="2400" b="1" u="sng" dirty="0" smtClean="0">
                <a:hlinkClick r:id="rId3"/>
              </a:rPr>
            </a:br>
            <a:r>
              <a:rPr lang="en-US" altLang="ja-JP" sz="2400" b="1" u="sng" dirty="0" smtClean="0">
                <a:hlinkClick r:id="rId3"/>
              </a:rPr>
              <a:t>http</a:t>
            </a:r>
            <a:r>
              <a:rPr lang="en-US" altLang="ja-JP" sz="2400" b="1" u="sng" dirty="0" smtClean="0">
                <a:hlinkClick r:id="rId3"/>
              </a:rPr>
              <a:t>://scrumventures.co/ja/2015/05/04/new-invest-chariot</a:t>
            </a:r>
            <a:r>
              <a:rPr lang="en-US" altLang="ja-JP" sz="2400" b="1" u="sng" dirty="0" smtClean="0">
                <a:hlinkClick r:id="rId3"/>
              </a:rPr>
              <a:t>/</a:t>
            </a:r>
            <a:endParaRPr kumimoji="1" lang="ja-JP" altLang="en-US" sz="2400" dirty="0"/>
          </a:p>
        </p:txBody>
      </p:sp>
      <p:sp>
        <p:nvSpPr>
          <p:cNvPr id="3" name="コンテンツ プレースホルダ 2"/>
          <p:cNvSpPr>
            <a:spLocks noGrp="1"/>
          </p:cNvSpPr>
          <p:nvPr>
            <p:ph idx="1"/>
          </p:nvPr>
        </p:nvSpPr>
        <p:spPr>
          <a:xfrm>
            <a:off x="251520" y="1600200"/>
            <a:ext cx="8640960" cy="5257800"/>
          </a:xfrm>
        </p:spPr>
        <p:txBody>
          <a:bodyPr>
            <a:normAutofit fontScale="70000" lnSpcReduction="20000"/>
          </a:bodyPr>
          <a:lstStyle/>
          <a:p>
            <a:r>
              <a:rPr lang="ja-JP" altLang="en-US" dirty="0" smtClean="0"/>
              <a:t>クラウドソーシングで路線が決まる通勤用バンで、通常のバスとは違い、</a:t>
            </a:r>
            <a:r>
              <a:rPr lang="en-US" altLang="ja-JP" dirty="0" smtClean="0"/>
              <a:t>5 – 6</a:t>
            </a:r>
            <a:r>
              <a:rPr lang="ja-JP" altLang="en-US" dirty="0" smtClean="0"/>
              <a:t>人</a:t>
            </a:r>
            <a:r>
              <a:rPr lang="ja-JP" altLang="en-US" b="1" dirty="0" smtClean="0">
                <a:solidFill>
                  <a:srgbClr val="FF0000"/>
                </a:solidFill>
              </a:rPr>
              <a:t>平均</a:t>
            </a:r>
            <a:r>
              <a:rPr lang="en-US" altLang="ja-JP" b="1" dirty="0" smtClean="0">
                <a:solidFill>
                  <a:srgbClr val="FF0000"/>
                </a:solidFill>
              </a:rPr>
              <a:t>15</a:t>
            </a:r>
            <a:r>
              <a:rPr lang="ja-JP" altLang="en-US" b="1" dirty="0" smtClean="0">
                <a:solidFill>
                  <a:srgbClr val="FF0000"/>
                </a:solidFill>
              </a:rPr>
              <a:t>人乗りのバンを運用</a:t>
            </a:r>
            <a:r>
              <a:rPr lang="ja-JP" altLang="en-US" dirty="0" smtClean="0"/>
              <a:t>しています。</a:t>
            </a:r>
          </a:p>
          <a:p>
            <a:r>
              <a:rPr lang="ja-JP" altLang="en-US" dirty="0" smtClean="0"/>
              <a:t>特徴は利用者から一定数以上の投票が集まった場合のみ路線が開通するという点です。現在は</a:t>
            </a:r>
            <a:r>
              <a:rPr lang="en-US" altLang="ja-JP" dirty="0" smtClean="0"/>
              <a:t>4</a:t>
            </a:r>
            <a:r>
              <a:rPr lang="ja-JP" altLang="en-US" dirty="0" smtClean="0"/>
              <a:t>路線が開通しています。</a:t>
            </a:r>
            <a:r>
              <a:rPr lang="en-US" altLang="ja-JP" dirty="0" smtClean="0"/>
              <a:t>2</a:t>
            </a:r>
            <a:r>
              <a:rPr lang="ja-JP" altLang="en-US" dirty="0" smtClean="0"/>
              <a:t>回分チケットで</a:t>
            </a:r>
            <a:r>
              <a:rPr lang="en-US" altLang="ja-JP" dirty="0" smtClean="0"/>
              <a:t>10</a:t>
            </a:r>
            <a:r>
              <a:rPr lang="ja-JP" altLang="en-US" dirty="0" smtClean="0"/>
              <a:t>ドル、</a:t>
            </a:r>
            <a:r>
              <a:rPr lang="en-US" altLang="ja-JP" dirty="0" smtClean="0"/>
              <a:t>12</a:t>
            </a:r>
            <a:r>
              <a:rPr lang="ja-JP" altLang="en-US" dirty="0" smtClean="0"/>
              <a:t>回で</a:t>
            </a:r>
            <a:r>
              <a:rPr lang="en-US" altLang="ja-JP" dirty="0" smtClean="0"/>
              <a:t>47</a:t>
            </a:r>
            <a:r>
              <a:rPr lang="ja-JP" altLang="en-US" dirty="0" smtClean="0"/>
              <a:t>ドル、</a:t>
            </a:r>
            <a:r>
              <a:rPr lang="en-US" altLang="ja-JP" dirty="0" smtClean="0"/>
              <a:t>24</a:t>
            </a:r>
            <a:r>
              <a:rPr lang="ja-JP" altLang="en-US" dirty="0" smtClean="0"/>
              <a:t>回で</a:t>
            </a:r>
            <a:r>
              <a:rPr lang="en-US" altLang="ja-JP" dirty="0" smtClean="0"/>
              <a:t>90</a:t>
            </a:r>
            <a:r>
              <a:rPr lang="ja-JP" altLang="en-US" dirty="0" smtClean="0"/>
              <a:t>ドル、そして</a:t>
            </a:r>
            <a:r>
              <a:rPr lang="ja-JP" altLang="en-US" b="1" dirty="0" smtClean="0">
                <a:solidFill>
                  <a:srgbClr val="FF0000"/>
                </a:solidFill>
              </a:rPr>
              <a:t>マンスリーパス</a:t>
            </a:r>
            <a:r>
              <a:rPr lang="ja-JP" altLang="en-US" dirty="0" smtClean="0"/>
              <a:t>が</a:t>
            </a:r>
            <a:r>
              <a:rPr lang="en-US" altLang="ja-JP" dirty="0" smtClean="0"/>
              <a:t>93</a:t>
            </a:r>
            <a:r>
              <a:rPr lang="ja-JP" altLang="en-US" dirty="0" smtClean="0"/>
              <a:t>ドルとなっています。ちなみに登録した際に</a:t>
            </a:r>
            <a:r>
              <a:rPr lang="en-US" altLang="ja-JP" dirty="0" smtClean="0"/>
              <a:t>2</a:t>
            </a:r>
            <a:r>
              <a:rPr lang="ja-JP" altLang="en-US" dirty="0" smtClean="0"/>
              <a:t>回分の無料チケットが支給されます。</a:t>
            </a:r>
          </a:p>
          <a:p>
            <a:r>
              <a:rPr lang="ja-JP" altLang="en-US" sz="4000" b="1" dirty="0" smtClean="0">
                <a:solidFill>
                  <a:srgbClr val="FF0000"/>
                </a:solidFill>
              </a:rPr>
              <a:t>自分が作りたい路線を簡単に制作</a:t>
            </a:r>
            <a:r>
              <a:rPr lang="ja-JP" altLang="en-US" sz="4000" dirty="0" smtClean="0"/>
              <a:t>して、</a:t>
            </a:r>
            <a:r>
              <a:rPr lang="ja-JP" altLang="en-US" sz="4000" b="1" dirty="0" smtClean="0">
                <a:solidFill>
                  <a:srgbClr val="FF0000"/>
                </a:solidFill>
              </a:rPr>
              <a:t>ソーシャル上でシェア</a:t>
            </a:r>
            <a:r>
              <a:rPr lang="ja-JP" altLang="en-US" dirty="0" smtClean="0"/>
              <a:t>することで自分の望んだ路線を開通させることを可能とさせるこのサービス。</a:t>
            </a:r>
            <a:r>
              <a:rPr lang="en-US" altLang="ja-JP" dirty="0" smtClean="0"/>
              <a:t>Chariot</a:t>
            </a:r>
            <a:r>
              <a:rPr lang="ja-JP" altLang="en-US" dirty="0" smtClean="0"/>
              <a:t>側も一定の需要が見込めることから損失のリスクを減らせますし、顧客側も自分に一番合った路線を使うことができるため</a:t>
            </a:r>
            <a:r>
              <a:rPr lang="en-US" altLang="ja-JP" dirty="0" err="1" smtClean="0"/>
              <a:t>WinWin</a:t>
            </a:r>
            <a:r>
              <a:rPr lang="ja-JP" altLang="en-US" dirty="0" smtClean="0"/>
              <a:t>の関係を築けるのが最大のメリットと言えるでしょう。</a:t>
            </a:r>
          </a:p>
          <a:p>
            <a:r>
              <a:rPr lang="ja-JP" altLang="en-US" dirty="0" smtClean="0"/>
              <a:t>このビジネスモデルはすでに評価され、著名アクセレータである</a:t>
            </a:r>
            <a:r>
              <a:rPr lang="en-US" altLang="ja-JP" dirty="0" smtClean="0"/>
              <a:t>Y </a:t>
            </a:r>
            <a:r>
              <a:rPr lang="en-US" altLang="ja-JP" dirty="0" err="1" smtClean="0"/>
              <a:t>Combinator</a:t>
            </a:r>
            <a:r>
              <a:rPr lang="ja-JP" altLang="en-US" dirty="0" smtClean="0"/>
              <a:t>（以下、</a:t>
            </a:r>
            <a:r>
              <a:rPr lang="en-US" altLang="ja-JP" dirty="0" smtClean="0"/>
              <a:t>YC</a:t>
            </a:r>
            <a:r>
              <a:rPr lang="ja-JP" altLang="en-US" dirty="0" smtClean="0"/>
              <a:t>）の</a:t>
            </a:r>
            <a:r>
              <a:rPr lang="en-US" altLang="ja-JP" dirty="0" smtClean="0"/>
              <a:t>2015</a:t>
            </a:r>
            <a:r>
              <a:rPr lang="ja-JP" altLang="en-US" dirty="0" smtClean="0"/>
              <a:t>年冬バッチに合格しています。</a:t>
            </a:r>
          </a:p>
          <a:p>
            <a:r>
              <a:rPr lang="ja-JP" altLang="en-US" dirty="0" smtClean="0"/>
              <a:t>実際、</a:t>
            </a:r>
            <a:r>
              <a:rPr lang="en-US" altLang="ja-JP" dirty="0" smtClean="0"/>
              <a:t>YC</a:t>
            </a:r>
            <a:r>
              <a:rPr lang="ja-JP" altLang="en-US" dirty="0" smtClean="0"/>
              <a:t>では、同じビジネスモデルで</a:t>
            </a:r>
            <a:r>
              <a:rPr lang="en-US" altLang="ja-JP" dirty="0" smtClean="0"/>
              <a:t>T</a:t>
            </a:r>
            <a:r>
              <a:rPr lang="ja-JP" altLang="en-US" dirty="0" smtClean="0"/>
              <a:t>シャツを売っている</a:t>
            </a:r>
            <a:r>
              <a:rPr lang="en-US" altLang="ja-JP" dirty="0" err="1" smtClean="0">
                <a:hlinkClick r:id="rId4"/>
              </a:rPr>
              <a:t>Teespring</a:t>
            </a:r>
            <a:r>
              <a:rPr lang="ja-JP" altLang="en-US" dirty="0" smtClean="0"/>
              <a:t>も過去に受かっているので、クラウドソーシンング型ビジネスがいかに注目を集めているのかを感じます。</a:t>
            </a:r>
          </a:p>
          <a:p>
            <a:endParaRPr kumimoji="1" lang="ja-JP" altLang="en-US"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fontScale="90000"/>
          </a:bodyPr>
          <a:lstStyle/>
          <a:p>
            <a:pPr lvl="0"/>
            <a:r>
              <a:rPr lang="en-US" altLang="ja-JP" dirty="0" err="1" smtClean="0"/>
              <a:t>RideScout</a:t>
            </a:r>
            <a:r>
              <a:rPr lang="en-US" altLang="ja-JP" dirty="0" smtClean="0"/>
              <a:t/>
            </a:r>
            <a:br>
              <a:rPr lang="en-US" altLang="ja-JP" dirty="0" smtClean="0"/>
            </a:br>
            <a:r>
              <a:rPr lang="en-US" altLang="ja-JP" b="1" u="sng" dirty="0" smtClean="0">
                <a:hlinkClick r:id="rId3"/>
              </a:rPr>
              <a:t> http://www.ridescout.com</a:t>
            </a:r>
            <a:r>
              <a:rPr lang="en-US" altLang="ja-JP" b="1" u="sng" dirty="0" smtClean="0">
                <a:hlinkClick r:id="rId3"/>
              </a:rPr>
              <a:t>/</a:t>
            </a:r>
            <a:endParaRPr kumimoji="1" lang="ja-JP" altLang="en-US" dirty="0"/>
          </a:p>
        </p:txBody>
      </p:sp>
      <p:sp>
        <p:nvSpPr>
          <p:cNvPr id="3" name="コンテンツ プレースホルダ 2"/>
          <p:cNvSpPr>
            <a:spLocks noGrp="1"/>
          </p:cNvSpPr>
          <p:nvPr>
            <p:ph idx="1"/>
          </p:nvPr>
        </p:nvSpPr>
        <p:spPr>
          <a:xfrm>
            <a:off x="0" y="1600200"/>
            <a:ext cx="9144000" cy="5257800"/>
          </a:xfrm>
        </p:spPr>
        <p:txBody>
          <a:bodyPr>
            <a:normAutofit fontScale="77500" lnSpcReduction="20000"/>
          </a:bodyPr>
          <a:lstStyle/>
          <a:p>
            <a:r>
              <a:rPr lang="ja-JP" altLang="en-US" dirty="0" smtClean="0"/>
              <a:t>公共交通機関以外に、多くの民間交通サービスが出揃っているいま、その全てを一括でチェック・利用できるようにするのが</a:t>
            </a:r>
            <a:r>
              <a:rPr lang="en-US" altLang="ja-JP" dirty="0" err="1" smtClean="0"/>
              <a:t>RideScout</a:t>
            </a:r>
            <a:r>
              <a:rPr lang="ja-JP" altLang="en-US" dirty="0" smtClean="0"/>
              <a:t>です。</a:t>
            </a:r>
          </a:p>
          <a:p>
            <a:r>
              <a:rPr lang="ja-JP" altLang="en-US" dirty="0" smtClean="0"/>
              <a:t>使い方は簡単で、</a:t>
            </a:r>
            <a:r>
              <a:rPr lang="en-US" altLang="ja-JP" dirty="0" smtClean="0"/>
              <a:t>Google Map</a:t>
            </a:r>
            <a:r>
              <a:rPr lang="ja-JP" altLang="en-US" dirty="0" err="1" smtClean="0"/>
              <a:t>のように</a:t>
            </a:r>
            <a:r>
              <a:rPr lang="ja-JP" altLang="en-US" dirty="0" smtClean="0"/>
              <a:t>アプリ上で出発地点から到着地点と、</a:t>
            </a:r>
            <a:r>
              <a:rPr lang="ja-JP" altLang="en-US" b="1" dirty="0" smtClean="0">
                <a:solidFill>
                  <a:srgbClr val="FF0000"/>
                </a:solidFill>
              </a:rPr>
              <a:t>希望時刻、費用を入力</a:t>
            </a:r>
            <a:r>
              <a:rPr lang="ja-JP" altLang="en-US" dirty="0" smtClean="0"/>
              <a:t>。それに沿って</a:t>
            </a:r>
            <a:r>
              <a:rPr lang="ja-JP" altLang="en-US" b="1" dirty="0" smtClean="0"/>
              <a:t>最も効率的な</a:t>
            </a:r>
            <a:r>
              <a:rPr lang="ja-JP" altLang="en-US" b="1" dirty="0" smtClean="0">
                <a:solidFill>
                  <a:srgbClr val="FF0000"/>
                </a:solidFill>
              </a:rPr>
              <a:t>ルートを提示</a:t>
            </a:r>
            <a:r>
              <a:rPr lang="ja-JP" altLang="en-US" b="1" dirty="0" smtClean="0"/>
              <a:t>してくれます。扱っている交通サービスの種類は幅広く、電車から自転車、バス、</a:t>
            </a:r>
            <a:r>
              <a:rPr lang="ja-JP" altLang="en-US" b="1" dirty="0" smtClean="0">
                <a:solidFill>
                  <a:srgbClr val="FF0000"/>
                </a:solidFill>
              </a:rPr>
              <a:t>民間のライドシェアサービスとも連携した上でルートを提案</a:t>
            </a:r>
            <a:r>
              <a:rPr lang="ja-JP" altLang="en-US" dirty="0" smtClean="0"/>
              <a:t>してくれます。</a:t>
            </a:r>
          </a:p>
          <a:p>
            <a:r>
              <a:rPr lang="ja-JP" altLang="en-US" dirty="0" smtClean="0"/>
              <a:t>他社サービスが事業展開すれば、それと同時に同じ区域をカバーできるため、業界全体が成長すれば共に利用者・利益が増えるというビジネスモデル。他業種で言えば、各家事代行サービスを一括で管理・利用できる</a:t>
            </a:r>
            <a:r>
              <a:rPr lang="en-US" altLang="ja-JP" b="1" dirty="0" smtClean="0">
                <a:solidFill>
                  <a:srgbClr val="FF0000"/>
                </a:solidFill>
              </a:rPr>
              <a:t>Alfred</a:t>
            </a:r>
            <a:r>
              <a:rPr lang="ja-JP" altLang="en-US" dirty="0" smtClean="0"/>
              <a:t>というサービスが似たようなビジネスモデルと言えます。</a:t>
            </a:r>
          </a:p>
          <a:p>
            <a:r>
              <a:rPr lang="ja-JP" altLang="en-US" dirty="0" smtClean="0"/>
              <a:t>このように市場が盛り上がってきて、多種多様なサービスが生まれてくると必ずそれを連携させて、各提携先からマージンをもらうというハブ的ポジションを狙うサービスが登場してきますね。</a:t>
            </a:r>
          </a:p>
          <a:p>
            <a:endParaRPr kumimoji="1" lang="ja-JP" altLang="en-US" dirty="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7146"/>
            <a:ext cx="8229600" cy="1057598"/>
          </a:xfrm>
          <a:ln>
            <a:solidFill>
              <a:schemeClr val="accent1"/>
            </a:solidFill>
          </a:ln>
        </p:spPr>
        <p:txBody>
          <a:bodyPr>
            <a:normAutofit fontScale="90000"/>
          </a:bodyPr>
          <a:lstStyle/>
          <a:p>
            <a:pPr lvl="0"/>
            <a:r>
              <a:rPr kumimoji="1" lang="en-US" altLang="ja-JP" sz="4900" dirty="0" err="1" smtClean="0"/>
              <a:t>Luxe</a:t>
            </a:r>
            <a:r>
              <a:rPr kumimoji="1" lang="en-US" altLang="ja-JP" sz="7300" dirty="0" smtClean="0"/>
              <a:t/>
            </a:r>
            <a:br>
              <a:rPr kumimoji="1" lang="en-US" altLang="ja-JP" sz="7300" dirty="0" smtClean="0"/>
            </a:br>
            <a:r>
              <a:rPr lang="en-US" altLang="ja-JP" b="1" u="sng" dirty="0" smtClean="0">
                <a:hlinkClick r:id="rId3"/>
              </a:rPr>
              <a:t> </a:t>
            </a:r>
            <a:r>
              <a:rPr lang="en-US" altLang="ja-JP" sz="3100" b="1" u="sng" dirty="0" smtClean="0">
                <a:hlinkClick r:id="rId3"/>
              </a:rPr>
              <a:t>http://www.luxe.com</a:t>
            </a:r>
            <a:r>
              <a:rPr lang="en-US" altLang="ja-JP" sz="3100" b="1" u="sng" dirty="0" smtClean="0">
                <a:hlinkClick r:id="rId3"/>
              </a:rPr>
              <a:t>/</a:t>
            </a:r>
            <a:endParaRPr kumimoji="1" lang="ja-JP" altLang="en-US" sz="3100" dirty="0"/>
          </a:p>
        </p:txBody>
      </p:sp>
      <p:sp>
        <p:nvSpPr>
          <p:cNvPr id="3" name="コンテンツ プレースホルダ 2"/>
          <p:cNvSpPr>
            <a:spLocks noGrp="1"/>
          </p:cNvSpPr>
          <p:nvPr>
            <p:ph idx="1"/>
          </p:nvPr>
        </p:nvSpPr>
        <p:spPr>
          <a:xfrm>
            <a:off x="-252536" y="1268760"/>
            <a:ext cx="9396536" cy="5589240"/>
          </a:xfrm>
        </p:spPr>
        <p:txBody>
          <a:bodyPr>
            <a:normAutofit fontScale="77500" lnSpcReduction="20000"/>
          </a:bodyPr>
          <a:lstStyle/>
          <a:p>
            <a:r>
              <a:rPr lang="ja-JP" altLang="en-US" dirty="0" smtClean="0"/>
              <a:t>駐車プロセスを全て請け負ってくれるバレットパーキング。</a:t>
            </a:r>
          </a:p>
          <a:p>
            <a:r>
              <a:rPr lang="ja-JP" altLang="en-US" dirty="0" smtClean="0"/>
              <a:t>サンフランシスコ市内は岬のようになっていて、陸地が限られています。つまり、人が北や南から押し寄せていても、住宅地を建設する場所はおろか、駐車場のスペースまでかなり限定されているのです。</a:t>
            </a:r>
          </a:p>
          <a:p>
            <a:r>
              <a:rPr lang="ja-JP" altLang="en-US" dirty="0" smtClean="0"/>
              <a:t>特に駐車の問題は深刻で、通勤時間帯には駐車場の取り合いで、同じ事態が他の主要都市でも発生しています。この問題を解決するのが</a:t>
            </a:r>
            <a:r>
              <a:rPr lang="en-US" altLang="ja-JP" dirty="0" err="1" smtClean="0"/>
              <a:t>Luxe</a:t>
            </a:r>
            <a:r>
              <a:rPr lang="ja-JP" altLang="en-US" dirty="0" smtClean="0"/>
              <a:t>です。</a:t>
            </a:r>
          </a:p>
          <a:p>
            <a:r>
              <a:rPr lang="ja-JP" altLang="en-US" dirty="0" smtClean="0"/>
              <a:t>使い方としては、目的地近くでスタッフがピックアップする場所をモバイルで指定。引き渡し後の車の管理、駐車は全て任せることができます。仕事や用事が終わったら、自分の指定した場所に配車してくれます。</a:t>
            </a:r>
          </a:p>
          <a:p>
            <a:r>
              <a:rPr lang="en-US" altLang="ja-JP" dirty="0" smtClean="0"/>
              <a:t>1</a:t>
            </a:r>
            <a:r>
              <a:rPr lang="ja-JP" altLang="en-US" dirty="0" smtClean="0"/>
              <a:t>時間当たり</a:t>
            </a:r>
            <a:r>
              <a:rPr lang="en-US" altLang="ja-JP" dirty="0" smtClean="0"/>
              <a:t>5</a:t>
            </a:r>
            <a:r>
              <a:rPr lang="ja-JP" altLang="en-US" dirty="0" smtClean="0"/>
              <a:t>ドルで利用できますが、現在は最大で</a:t>
            </a:r>
            <a:r>
              <a:rPr lang="en-US" altLang="ja-JP" dirty="0" smtClean="0"/>
              <a:t>3</a:t>
            </a:r>
            <a:r>
              <a:rPr lang="ja-JP" altLang="en-US" dirty="0" smtClean="0"/>
              <a:t>時間まで。一日中オフィスで仕事をする人向けではありませんが、ミーティングでいろいろな場所を駆け回っている人にとっては便利なサービスとなっています。</a:t>
            </a:r>
          </a:p>
          <a:p>
            <a:endParaRPr kumimoji="1" lang="ja-JP" altLang="en-US"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576064"/>
          </a:xfrm>
          <a:ln>
            <a:solidFill>
              <a:schemeClr val="accent1"/>
            </a:solidFill>
          </a:ln>
        </p:spPr>
        <p:txBody>
          <a:bodyPr>
            <a:normAutofit fontScale="90000"/>
          </a:bodyPr>
          <a:lstStyle/>
          <a:p>
            <a:r>
              <a:rPr kumimoji="1" lang="ja-JP" altLang="en-US" dirty="0" smtClean="0"/>
              <a:t>トピック</a:t>
            </a:r>
            <a:endParaRPr kumimoji="1" lang="ja-JP" altLang="en-US" dirty="0"/>
          </a:p>
        </p:txBody>
      </p:sp>
      <p:pic>
        <p:nvPicPr>
          <p:cNvPr id="54274" name="Picture 2" descr="hoge"/>
          <p:cNvPicPr>
            <a:picLocks noChangeAspect="1" noChangeArrowheads="1"/>
          </p:cNvPicPr>
          <p:nvPr/>
        </p:nvPicPr>
        <p:blipFill>
          <a:blip r:embed="rId3" cstate="print"/>
          <a:srcRect/>
          <a:stretch>
            <a:fillRect/>
          </a:stretch>
        </p:blipFill>
        <p:spPr bwMode="auto">
          <a:xfrm>
            <a:off x="155574" y="692696"/>
            <a:ext cx="8664897" cy="6007663"/>
          </a:xfrm>
          <a:prstGeom prst="rect">
            <a:avLst/>
          </a:prstGeom>
          <a:noFill/>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idx="1"/>
          </p:nvPr>
        </p:nvSpPr>
        <p:spPr/>
        <p:txBody>
          <a:bodyPr>
            <a:normAutofit fontScale="85000" lnSpcReduction="10000"/>
          </a:bodyPr>
          <a:lstStyle/>
          <a:p>
            <a:r>
              <a:rPr lang="en-US" altLang="ja-JP" dirty="0" err="1" smtClean="0"/>
              <a:t>Airbnb</a:t>
            </a:r>
            <a:r>
              <a:rPr lang="ja-JP" altLang="en-US" dirty="0" smtClean="0"/>
              <a:t>には、世界</a:t>
            </a:r>
            <a:r>
              <a:rPr lang="en-US" altLang="ja-JP" dirty="0" smtClean="0"/>
              <a:t>190</a:t>
            </a:r>
            <a:r>
              <a:rPr lang="ja-JP" altLang="en-US" dirty="0" smtClean="0"/>
              <a:t>カ国、約</a:t>
            </a:r>
            <a:r>
              <a:rPr lang="en-US" altLang="ja-JP" dirty="0" smtClean="0"/>
              <a:t>3</a:t>
            </a:r>
            <a:r>
              <a:rPr lang="ja-JP" altLang="en-US" dirty="0" smtClean="0"/>
              <a:t>万</a:t>
            </a:r>
            <a:r>
              <a:rPr lang="en-US" altLang="ja-JP" dirty="0" smtClean="0"/>
              <a:t>4000</a:t>
            </a:r>
            <a:r>
              <a:rPr lang="ja-JP" altLang="en-US" dirty="0" smtClean="0"/>
              <a:t>都市の</a:t>
            </a:r>
            <a:r>
              <a:rPr lang="en-US" altLang="ja-JP" dirty="0" smtClean="0"/>
              <a:t>60</a:t>
            </a:r>
            <a:r>
              <a:rPr lang="ja-JP" altLang="en-US" dirty="0" smtClean="0"/>
              <a:t>万室が登録されていて、会社側は空き部屋をネットで仲介することで、ホストのほうから宿泊料の</a:t>
            </a:r>
            <a:r>
              <a:rPr lang="en-US" altLang="ja-JP" dirty="0" smtClean="0"/>
              <a:t>3%</a:t>
            </a:r>
            <a:r>
              <a:rPr lang="ja-JP" altLang="en-US" dirty="0" smtClean="0"/>
              <a:t>を、ゲストから</a:t>
            </a:r>
            <a:r>
              <a:rPr lang="en-US" altLang="ja-JP" dirty="0" smtClean="0"/>
              <a:t>6</a:t>
            </a:r>
            <a:r>
              <a:rPr lang="ja-JP" altLang="en-US" dirty="0" smtClean="0"/>
              <a:t>～</a:t>
            </a:r>
            <a:r>
              <a:rPr lang="en-US" altLang="ja-JP" dirty="0" smtClean="0"/>
              <a:t>12%</a:t>
            </a:r>
            <a:r>
              <a:rPr lang="ja-JP" altLang="en-US" dirty="0" smtClean="0"/>
              <a:t>を受け取ります。欧州の人が「ボストンで</a:t>
            </a:r>
            <a:r>
              <a:rPr lang="en-US" altLang="ja-JP" dirty="0" smtClean="0"/>
              <a:t>1</a:t>
            </a:r>
            <a:r>
              <a:rPr lang="ja-JP" altLang="en-US" dirty="0" smtClean="0"/>
              <a:t>カ月滞在して研究をしたい」というようなときは、この</a:t>
            </a:r>
            <a:r>
              <a:rPr lang="en-US" altLang="ja-JP" dirty="0" err="1" smtClean="0"/>
              <a:t>Airbnb</a:t>
            </a:r>
            <a:r>
              <a:rPr lang="ja-JP" altLang="en-US" dirty="0" smtClean="0"/>
              <a:t>が安くて便利なのです。</a:t>
            </a:r>
          </a:p>
          <a:p>
            <a:r>
              <a:rPr lang="ja-JP" altLang="en-US" dirty="0" smtClean="0"/>
              <a:t>日本国内では法規制のために、個人が部屋を提供するのは難しいのですが、図－</a:t>
            </a:r>
            <a:r>
              <a:rPr lang="en-US" altLang="ja-JP" dirty="0" smtClean="0"/>
              <a:t>16</a:t>
            </a:r>
            <a:r>
              <a:rPr lang="ja-JP" altLang="en-US" dirty="0" smtClean="0"/>
              <a:t>の右側のグラフが示すように、今や</a:t>
            </a:r>
            <a:r>
              <a:rPr lang="en-US" altLang="ja-JP" dirty="0" err="1" smtClean="0"/>
              <a:t>Airbnb</a:t>
            </a:r>
            <a:r>
              <a:rPr lang="ja-JP" altLang="en-US" dirty="0" smtClean="0"/>
              <a:t>の客室数は巨大ホテルチェーンと同じくらいになってしまいました。</a:t>
            </a:r>
          </a:p>
          <a:p>
            <a:endParaRPr kumimoji="1" lang="ja-JP" alt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oge"/>
          <p:cNvPicPr>
            <a:picLocks noChangeAspect="1" noChangeArrowheads="1"/>
          </p:cNvPicPr>
          <p:nvPr/>
        </p:nvPicPr>
        <p:blipFill>
          <a:blip r:embed="rId3" cstate="print"/>
          <a:srcRect/>
          <a:stretch>
            <a:fillRect/>
          </a:stretch>
        </p:blipFill>
        <p:spPr bwMode="auto">
          <a:xfrm>
            <a:off x="-180528" y="404664"/>
            <a:ext cx="9307694" cy="6453336"/>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normAutofit fontScale="85000" lnSpcReduction="10000"/>
          </a:bodyPr>
          <a:lstStyle/>
          <a:p>
            <a:r>
              <a:rPr lang="ja-JP" altLang="en-US" dirty="0" smtClean="0"/>
              <a:t>タクシー業界にも</a:t>
            </a:r>
            <a:r>
              <a:rPr lang="en-US" altLang="ja-JP" dirty="0" smtClean="0"/>
              <a:t>IT</a:t>
            </a:r>
            <a:r>
              <a:rPr lang="ja-JP" altLang="en-US" dirty="0" smtClean="0"/>
              <a:t>の波が押し寄せています。注目を集めているのは、タクシー配車アプリを運営する</a:t>
            </a:r>
            <a:r>
              <a:rPr lang="en-US" altLang="ja-JP" dirty="0" smtClean="0"/>
              <a:t>IT</a:t>
            </a:r>
            <a:r>
              <a:rPr lang="ja-JP" altLang="en-US" dirty="0" smtClean="0"/>
              <a:t>企業、英国の</a:t>
            </a:r>
            <a:r>
              <a:rPr lang="en-US" altLang="ja-JP" dirty="0" smtClean="0"/>
              <a:t>HAILO</a:t>
            </a:r>
            <a:r>
              <a:rPr lang="ja-JP" altLang="en-US" dirty="0" smtClean="0"/>
              <a:t>と、米国の</a:t>
            </a:r>
            <a:r>
              <a:rPr lang="en-US" altLang="ja-JP" dirty="0" smtClean="0"/>
              <a:t>Uber</a:t>
            </a:r>
            <a:r>
              <a:rPr lang="ja-JP" altLang="en-US" dirty="0" smtClean="0"/>
              <a:t>です。</a:t>
            </a:r>
          </a:p>
          <a:p>
            <a:r>
              <a:rPr lang="ja-JP" altLang="en-US" dirty="0" smtClean="0"/>
              <a:t>この</a:t>
            </a:r>
            <a:r>
              <a:rPr lang="en-US" altLang="ja-JP" dirty="0" smtClean="0"/>
              <a:t>2</a:t>
            </a:r>
            <a:r>
              <a:rPr lang="ja-JP" altLang="en-US" dirty="0" smtClean="0"/>
              <a:t>社は、</a:t>
            </a:r>
            <a:r>
              <a:rPr lang="en-US" altLang="ja-JP" dirty="0" smtClean="0"/>
              <a:t>GPS</a:t>
            </a:r>
            <a:r>
              <a:rPr lang="ja-JP" altLang="en-US" dirty="0" smtClean="0"/>
              <a:t>を使った配車アプリを提供しているのですが、このサービスは一般の人が空いている時間を使ってタクシー運転手で稼ぎたい、という場合には非常に便利です。</a:t>
            </a:r>
          </a:p>
          <a:p>
            <a:r>
              <a:rPr lang="ja-JP" altLang="en-US" dirty="0" smtClean="0"/>
              <a:t>米国は個人タクシーが中心で、日本より比較的簡単にタクシーの営業ができるので、サラリーマンがタクシードライバーとしてこのサービスに登録して「会社が終わる</a:t>
            </a:r>
            <a:r>
              <a:rPr lang="en-US" altLang="ja-JP" dirty="0" smtClean="0"/>
              <a:t>7</a:t>
            </a:r>
            <a:r>
              <a:rPr lang="ja-JP" altLang="en-US" dirty="0" smtClean="0"/>
              <a:t>時から</a:t>
            </a:r>
            <a:r>
              <a:rPr lang="en-US" altLang="ja-JP" dirty="0" smtClean="0"/>
              <a:t>3</a:t>
            </a:r>
            <a:r>
              <a:rPr lang="ja-JP" altLang="en-US" dirty="0" smtClean="0"/>
              <a:t>時間だけ空いている」と入力しておけば、その時間帯にスマホに連絡が入って</a:t>
            </a:r>
            <a:r>
              <a:rPr lang="en-US" altLang="ja-JP" dirty="0" smtClean="0"/>
              <a:t>GPS</a:t>
            </a:r>
            <a:r>
              <a:rPr lang="ja-JP" altLang="en-US" dirty="0" smtClean="0"/>
              <a:t>を使ってお客さんを迎えに行くことができる。</a:t>
            </a:r>
          </a:p>
          <a:p>
            <a:r>
              <a:rPr lang="ja-JP" altLang="en-US" dirty="0" smtClean="0"/>
              <a:t>副業として効率よくお金を稼ぐことができるのです。決済もアプリで行うためにキャッシュレスです。</a:t>
            </a:r>
          </a:p>
          <a:p>
            <a:r>
              <a:rPr lang="ja-JP" altLang="en-US" dirty="0" smtClean="0"/>
              <a:t>このように、タクシー業界にも</a:t>
            </a:r>
            <a:r>
              <a:rPr lang="en-US" altLang="ja-JP" dirty="0" smtClean="0"/>
              <a:t>IT</a:t>
            </a:r>
            <a:r>
              <a:rPr lang="ja-JP" altLang="en-US" dirty="0" smtClean="0"/>
              <a:t>企業や個人が参入しつつあります。日本は、今はまだ岩盤規制に守られていますが、いずれは欧米と同じような流れになっていくと思います。</a:t>
            </a:r>
          </a:p>
          <a:p>
            <a:endParaRPr kumimoji="1" lang="ja-JP" altLang="en-US"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normAutofit/>
          </a:bodyPr>
          <a:lstStyle/>
          <a:p>
            <a:r>
              <a:rPr kumimoji="1" lang="ja-JP" altLang="en-US" dirty="0" smtClean="0"/>
              <a:t>自動運転車</a:t>
            </a:r>
            <a:r>
              <a:rPr kumimoji="1" lang="en-US" altLang="ja-JP" dirty="0" smtClean="0"/>
              <a:t/>
            </a:r>
            <a:br>
              <a:rPr kumimoji="1" lang="en-US" altLang="ja-JP" dirty="0" smtClean="0"/>
            </a:br>
            <a:r>
              <a:rPr lang="en-US" altLang="ja-JP" sz="2000" u="sng" dirty="0" smtClean="0">
                <a:hlinkClick r:id="rId3"/>
              </a:rPr>
              <a:t>http://wired.jp/2015/04/26/future-of-self-driving-car/#!/galleryimage_7</a:t>
            </a:r>
            <a:endParaRPr kumimoji="1" lang="ja-JP" altLang="en-US" dirty="0"/>
          </a:p>
        </p:txBody>
      </p:sp>
      <p:sp>
        <p:nvSpPr>
          <p:cNvPr id="3" name="コンテンツ プレースホルダ 2"/>
          <p:cNvSpPr>
            <a:spLocks noGrp="1"/>
          </p:cNvSpPr>
          <p:nvPr>
            <p:ph idx="1"/>
          </p:nvPr>
        </p:nvSpPr>
        <p:spPr>
          <a:xfrm>
            <a:off x="457200" y="1556792"/>
            <a:ext cx="8229600" cy="5301208"/>
          </a:xfrm>
        </p:spPr>
        <p:txBody>
          <a:bodyPr>
            <a:normAutofit fontScale="85000" lnSpcReduction="10000"/>
          </a:bodyPr>
          <a:lstStyle/>
          <a:p>
            <a:r>
              <a:rPr lang="en-US" altLang="ja-JP" u="sng" dirty="0" smtClean="0">
                <a:hlinkClick r:id="rId4"/>
              </a:rPr>
              <a:t>https://youtu.be/WXPgn12_Hus</a:t>
            </a:r>
            <a:endParaRPr lang="en-US" altLang="ja-JP" u="sng" dirty="0" smtClean="0"/>
          </a:p>
          <a:p>
            <a:r>
              <a:rPr lang="en-US" altLang="ja-JP" dirty="0" smtClean="0"/>
              <a:t>2040</a:t>
            </a:r>
            <a:r>
              <a:rPr lang="ja-JP" altLang="en-US" dirty="0" smtClean="0"/>
              <a:t>年、クルマの未来：運転は完全自動化され、人は幸福になる</a:t>
            </a:r>
            <a:endParaRPr lang="en-US" altLang="ja-JP" dirty="0" smtClean="0"/>
          </a:p>
          <a:p>
            <a:r>
              <a:rPr lang="ja-JP" altLang="en-US" dirty="0" smtClean="0"/>
              <a:t>料金を徴収して顧客の送り迎えをする、個人経営の通勤送迎サーヴィスの増加が予測されている。</a:t>
            </a:r>
            <a:endParaRPr lang="en-US" altLang="ja-JP" dirty="0" smtClean="0"/>
          </a:p>
          <a:p>
            <a:r>
              <a:rPr lang="ja-JP" altLang="en-US" dirty="0" smtClean="0"/>
              <a:t>空間の活用方法も変わってくる可能性がある。マッキンゼーの予測によると、</a:t>
            </a:r>
            <a:r>
              <a:rPr lang="en-US" altLang="ja-JP" dirty="0" smtClean="0"/>
              <a:t>2050</a:t>
            </a:r>
            <a:r>
              <a:rPr lang="ja-JP" altLang="en-US" dirty="0" smtClean="0"/>
              <a:t>年までに、駐車スペースが現在使っている空間の</a:t>
            </a:r>
            <a:r>
              <a:rPr lang="en-US" altLang="ja-JP" dirty="0" smtClean="0"/>
              <a:t>75%</a:t>
            </a:r>
            <a:r>
              <a:rPr lang="ja-JP" altLang="en-US" dirty="0" err="1" smtClean="0"/>
              <a:t>ほどで</a:t>
            </a:r>
            <a:r>
              <a:rPr lang="ja-JP" altLang="en-US" dirty="0" smtClean="0"/>
              <a:t>済んでしまうようになる。これは米国での話で、広さ</a:t>
            </a:r>
            <a:r>
              <a:rPr lang="en-US" altLang="ja-JP" dirty="0" smtClean="0"/>
              <a:t>57</a:t>
            </a:r>
            <a:r>
              <a:rPr lang="ja-JP" altLang="en-US" dirty="0" smtClean="0"/>
              <a:t>億平方キロメートルの土地が人間の手に戻ってくることになる。</a:t>
            </a:r>
            <a:endParaRPr lang="en-US" altLang="ja-JP" dirty="0" smtClean="0"/>
          </a:p>
          <a:p>
            <a:r>
              <a:rPr lang="ja-JP" altLang="en-US" dirty="0" smtClean="0"/>
              <a:t>マッキンゼーは米国では事故が</a:t>
            </a:r>
            <a:r>
              <a:rPr lang="en-US" altLang="ja-JP" dirty="0" smtClean="0"/>
              <a:t>90%</a:t>
            </a:r>
            <a:r>
              <a:rPr lang="ja-JP" altLang="en-US" dirty="0" smtClean="0"/>
              <a:t>減少すると予測し、修理費と医療費だけで</a:t>
            </a:r>
            <a:r>
              <a:rPr lang="en-US" altLang="ja-JP" dirty="0" smtClean="0"/>
              <a:t>1,800</a:t>
            </a:r>
            <a:r>
              <a:rPr lang="ja-JP" altLang="en-US" dirty="0" smtClean="0"/>
              <a:t>億ドルの節約になると見立てている。</a:t>
            </a:r>
            <a:endParaRPr kumimoji="1" lang="ja-JP"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print"/>
          <a:stretch>
            <a:fillRect/>
          </a:stretch>
        </p:blipFill>
        <p:spPr>
          <a:xfrm>
            <a:off x="323528" y="87520"/>
            <a:ext cx="8640960" cy="6653848"/>
          </a:xfrm>
          <a:prstGeom prst="rect">
            <a:avLst/>
          </a:prstGeom>
        </p:spPr>
      </p:pic>
    </p:spTree>
    <p:extLst>
      <p:ext uri="{BB962C8B-B14F-4D97-AF65-F5344CB8AC3E}">
        <p14:creationId xmlns="" xmlns:p14="http://schemas.microsoft.com/office/powerpoint/2010/main" val="270038430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3674839"/>
          </a:xfrm>
          <a:solidFill>
            <a:srgbClr val="FFFF00"/>
          </a:solidFill>
        </p:spPr>
        <p:txBody>
          <a:bodyPr>
            <a:normAutofit/>
          </a:bodyPr>
          <a:lstStyle/>
          <a:p>
            <a:r>
              <a:rPr lang="ja-JP" altLang="en-US" sz="6700" dirty="0" smtClean="0"/>
              <a:t>第ニ回</a:t>
            </a:r>
            <a:r>
              <a:rPr lang="en-US" altLang="ja-JP" dirty="0" smtClean="0"/>
              <a:t/>
            </a:r>
            <a:br>
              <a:rPr lang="en-US" altLang="ja-JP" dirty="0" smtClean="0"/>
            </a:br>
            <a:r>
              <a:rPr lang="en-US" altLang="ja-JP" dirty="0" smtClean="0"/>
              <a:t/>
            </a:r>
            <a:br>
              <a:rPr lang="en-US" altLang="ja-JP" dirty="0" smtClean="0"/>
            </a:br>
            <a:r>
              <a:rPr lang="ja-JP" altLang="en-US" dirty="0" smtClean="0"/>
              <a:t>観光活動の経済規模</a:t>
            </a:r>
            <a:r>
              <a:rPr lang="en-US" altLang="ja-JP" dirty="0" smtClean="0"/>
              <a:t/>
            </a:r>
            <a:br>
              <a:rPr lang="en-US" altLang="ja-JP" dirty="0" smtClean="0"/>
            </a:br>
            <a:r>
              <a:rPr lang="ja-JP" altLang="en-US" dirty="0" smtClean="0"/>
              <a:t>教科書７２頁　</a:t>
            </a:r>
            <a:endParaRPr kumimoji="1" lang="ja-JP"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04664"/>
            <a:ext cx="8229600" cy="5616624"/>
          </a:xfrm>
          <a:ln>
            <a:solidFill>
              <a:schemeClr val="accent1"/>
            </a:solidFill>
          </a:ln>
        </p:spPr>
        <p:txBody>
          <a:bodyPr>
            <a:normAutofit/>
          </a:bodyPr>
          <a:lstStyle/>
          <a:p>
            <a:r>
              <a:rPr lang="ja-JP" altLang="en-US" b="1" dirty="0" smtClean="0"/>
              <a:t>中国人旅行者、世界を潤す　</a:t>
            </a:r>
            <a:r>
              <a:rPr lang="en-US" altLang="ja-JP" b="1" dirty="0" smtClean="0"/>
              <a:t>14</a:t>
            </a:r>
            <a:r>
              <a:rPr lang="ja-JP" altLang="en-US" b="1" dirty="0" smtClean="0"/>
              <a:t>年の海外旅行支出</a:t>
            </a:r>
            <a:r>
              <a:rPr lang="en-US" altLang="ja-JP" b="1" dirty="0" smtClean="0"/>
              <a:t>28</a:t>
            </a:r>
            <a:r>
              <a:rPr lang="ja-JP" altLang="en-US" b="1" dirty="0" smtClean="0"/>
              <a:t>％増</a:t>
            </a:r>
            <a:r>
              <a:rPr lang="en-US" altLang="ja-JP" b="1" dirty="0" smtClean="0"/>
              <a:t/>
            </a:r>
            <a:br>
              <a:rPr lang="en-US" altLang="ja-JP" b="1" dirty="0" smtClean="0"/>
            </a:br>
            <a:r>
              <a:rPr lang="ja-JP" altLang="en-US" b="1" dirty="0" smtClean="0"/>
              <a:t> </a:t>
            </a:r>
            <a:br>
              <a:rPr lang="ja-JP" altLang="en-US" b="1" dirty="0" smtClean="0"/>
            </a:br>
            <a:r>
              <a:rPr lang="ja-JP" altLang="en-US" b="1" dirty="0" smtClean="0"/>
              <a:t>世界観光機関調べ、４年連続で過去最高更新</a:t>
            </a:r>
            <a:r>
              <a:rPr lang="en-US" altLang="ja-JP" b="1" dirty="0" smtClean="0"/>
              <a:t/>
            </a:r>
            <a:br>
              <a:rPr lang="en-US" altLang="ja-JP" b="1" dirty="0" smtClean="0"/>
            </a:br>
            <a:r>
              <a:rPr lang="en-US" altLang="ja-JP" b="1" dirty="0" smtClean="0"/>
              <a:t/>
            </a:r>
            <a:br>
              <a:rPr lang="en-US" altLang="ja-JP" b="1" dirty="0" smtClean="0"/>
            </a:br>
            <a:r>
              <a:rPr lang="en-US" altLang="zh-TW" dirty="0" smtClean="0"/>
              <a:t>2015/4/20 12:32</a:t>
            </a:r>
            <a:br>
              <a:rPr lang="en-US" altLang="zh-TW" dirty="0" smtClean="0"/>
            </a:br>
            <a:r>
              <a:rPr lang="zh-TW" altLang="en-US" dirty="0" smtClean="0"/>
              <a:t>日本経済新聞　電子版</a:t>
            </a:r>
            <a:endParaRPr kumimoji="1" lang="ja-JP"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海外旅行収入は４年連続で海外最高を更新（世界観光機関調べ）"/>
          <p:cNvPicPr>
            <a:picLocks noChangeAspect="1" noChangeArrowheads="1"/>
          </p:cNvPicPr>
          <p:nvPr/>
        </p:nvPicPr>
        <p:blipFill>
          <a:blip r:embed="rId3" cstate="print"/>
          <a:srcRect/>
          <a:stretch>
            <a:fillRect/>
          </a:stretch>
        </p:blipFill>
        <p:spPr bwMode="auto">
          <a:xfrm>
            <a:off x="731639" y="11839"/>
            <a:ext cx="7584777" cy="658551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中国人観光客は世界中の観光地に繰り出している（バンコクの寺院）＝ロイター"/>
          <p:cNvPicPr>
            <a:picLocks noChangeAspect="1" noChangeArrowheads="1"/>
          </p:cNvPicPr>
          <p:nvPr/>
        </p:nvPicPr>
        <p:blipFill>
          <a:blip r:embed="rId3" cstate="print"/>
          <a:srcRect/>
          <a:stretch>
            <a:fillRect/>
          </a:stretch>
        </p:blipFill>
        <p:spPr bwMode="auto">
          <a:xfrm>
            <a:off x="1523578" y="1952971"/>
            <a:ext cx="6000750" cy="3924301"/>
          </a:xfrm>
          <a:prstGeom prst="rect">
            <a:avLst/>
          </a:prstGeom>
          <a:noFill/>
        </p:spPr>
      </p:pic>
      <p:sp>
        <p:nvSpPr>
          <p:cNvPr id="5" name="正方形/長方形 4"/>
          <p:cNvSpPr/>
          <p:nvPr/>
        </p:nvSpPr>
        <p:spPr>
          <a:xfrm>
            <a:off x="971600" y="620688"/>
            <a:ext cx="7272808" cy="1077218"/>
          </a:xfrm>
          <a:prstGeom prst="rect">
            <a:avLst/>
          </a:prstGeom>
        </p:spPr>
        <p:txBody>
          <a:bodyPr wrap="square">
            <a:spAutoFit/>
          </a:bodyPr>
          <a:lstStyle/>
          <a:p>
            <a:r>
              <a:rPr lang="ja-JP" altLang="en-US" sz="3200" dirty="0" smtClean="0"/>
              <a:t>中国人観光客は世界中の観光地に繰り出している（バンコクの寺院）＝ロイター</a:t>
            </a:r>
            <a:endParaRPr lang="ja-JP" altLang="en-US" sz="3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188640"/>
            <a:ext cx="9036496" cy="6669360"/>
          </a:xfrm>
        </p:spPr>
        <p:txBody>
          <a:bodyPr>
            <a:normAutofit lnSpcReduction="10000"/>
          </a:bodyPr>
          <a:lstStyle/>
          <a:p>
            <a:r>
              <a:rPr lang="ja-JP" altLang="en-US" dirty="0" smtClean="0"/>
              <a:t>増加を続ける中国人旅行者が世界の観光地を潤している。国連の専門機関、世界観光機関によると</a:t>
            </a:r>
            <a:r>
              <a:rPr lang="en-US" altLang="ja-JP" dirty="0" smtClean="0"/>
              <a:t>2014</a:t>
            </a:r>
            <a:r>
              <a:rPr lang="ja-JP" altLang="en-US" dirty="0" smtClean="0"/>
              <a:t>年の</a:t>
            </a:r>
            <a:r>
              <a:rPr lang="ja-JP" altLang="en-US" dirty="0" smtClean="0">
                <a:solidFill>
                  <a:srgbClr val="FF0000"/>
                </a:solidFill>
              </a:rPr>
              <a:t>世界の海外旅行収入</a:t>
            </a:r>
            <a:r>
              <a:rPr lang="ja-JP" altLang="en-US" dirty="0" smtClean="0"/>
              <a:t>（速報値）は前年比４％増の１兆</a:t>
            </a:r>
            <a:r>
              <a:rPr lang="en-US" altLang="ja-JP" dirty="0" smtClean="0"/>
              <a:t>2450</a:t>
            </a:r>
            <a:r>
              <a:rPr lang="ja-JP" altLang="en-US" dirty="0" smtClean="0"/>
              <a:t>億ドル（</a:t>
            </a:r>
            <a:r>
              <a:rPr lang="ja-JP" altLang="en-US" dirty="0" smtClean="0">
                <a:solidFill>
                  <a:srgbClr val="FF0000"/>
                </a:solidFill>
              </a:rPr>
              <a:t>約</a:t>
            </a:r>
            <a:r>
              <a:rPr lang="en-US" altLang="ja-JP" dirty="0" smtClean="0">
                <a:solidFill>
                  <a:srgbClr val="FF0000"/>
                </a:solidFill>
              </a:rPr>
              <a:t>148</a:t>
            </a:r>
            <a:r>
              <a:rPr lang="ja-JP" altLang="en-US" dirty="0" smtClean="0">
                <a:solidFill>
                  <a:srgbClr val="FF0000"/>
                </a:solidFill>
              </a:rPr>
              <a:t>兆円</a:t>
            </a:r>
            <a:r>
              <a:rPr lang="ja-JP" altLang="en-US" dirty="0" smtClean="0"/>
              <a:t>）となり４年連続で過去最高を更新した。支出額で最大の</a:t>
            </a:r>
            <a:r>
              <a:rPr lang="ja-JP" altLang="en-US" dirty="0" smtClean="0">
                <a:solidFill>
                  <a:srgbClr val="FF0000"/>
                </a:solidFill>
              </a:rPr>
              <a:t>中国の旅行者</a:t>
            </a:r>
            <a:r>
              <a:rPr lang="ja-JP" altLang="en-US" dirty="0" smtClean="0"/>
              <a:t>が、海外で</a:t>
            </a:r>
            <a:r>
              <a:rPr lang="en-US" altLang="ja-JP" dirty="0" smtClean="0"/>
              <a:t>28</a:t>
            </a:r>
            <a:r>
              <a:rPr lang="ja-JP" altLang="en-US" dirty="0" smtClean="0"/>
              <a:t>％増の</a:t>
            </a:r>
            <a:r>
              <a:rPr lang="en-US" altLang="ja-JP" dirty="0" smtClean="0">
                <a:solidFill>
                  <a:srgbClr val="FF0000"/>
                </a:solidFill>
              </a:rPr>
              <a:t>1650</a:t>
            </a:r>
            <a:r>
              <a:rPr lang="ja-JP" altLang="en-US" dirty="0" smtClean="0">
                <a:solidFill>
                  <a:srgbClr val="FF0000"/>
                </a:solidFill>
              </a:rPr>
              <a:t>億ドル</a:t>
            </a:r>
            <a:r>
              <a:rPr lang="ja-JP" altLang="en-US" dirty="0" smtClean="0"/>
              <a:t>（約</a:t>
            </a:r>
            <a:r>
              <a:rPr lang="en-US" altLang="ja-JP" dirty="0" smtClean="0"/>
              <a:t>19</a:t>
            </a:r>
            <a:r>
              <a:rPr lang="ja-JP" altLang="en-US" dirty="0" smtClean="0"/>
              <a:t>兆</a:t>
            </a:r>
            <a:r>
              <a:rPr lang="en-US" altLang="ja-JP" dirty="0" smtClean="0"/>
              <a:t>6000</a:t>
            </a:r>
            <a:r>
              <a:rPr lang="ja-JP" altLang="en-US" dirty="0" smtClean="0"/>
              <a:t>億円）を使ったのが貢献した。</a:t>
            </a:r>
          </a:p>
          <a:p>
            <a:r>
              <a:rPr lang="ja-JP" altLang="en-US" dirty="0" smtClean="0"/>
              <a:t>中国は</a:t>
            </a:r>
            <a:r>
              <a:rPr lang="en-US" altLang="ja-JP" dirty="0" smtClean="0"/>
              <a:t>12</a:t>
            </a:r>
            <a:r>
              <a:rPr lang="ja-JP" altLang="en-US" dirty="0" smtClean="0"/>
              <a:t>年に国外での</a:t>
            </a:r>
            <a:r>
              <a:rPr lang="ja-JP" altLang="en-US" dirty="0" smtClean="0">
                <a:solidFill>
                  <a:srgbClr val="FF0000"/>
                </a:solidFill>
              </a:rPr>
              <a:t>旅行支出額で世界１位</a:t>
            </a:r>
            <a:r>
              <a:rPr lang="ja-JP" altLang="en-US" dirty="0" smtClean="0"/>
              <a:t>になった。今では世界の</a:t>
            </a:r>
            <a:r>
              <a:rPr lang="ja-JP" altLang="en-US" dirty="0" smtClean="0">
                <a:solidFill>
                  <a:srgbClr val="FF0000"/>
                </a:solidFill>
              </a:rPr>
              <a:t>国際観光市場の１割以上を中国人</a:t>
            </a:r>
            <a:r>
              <a:rPr lang="ja-JP" altLang="en-US" dirty="0" smtClean="0"/>
              <a:t>が担っている計算だ。自国経済が減速する中でも旅行支出が増加するのは、所得水準の向上で旅行需要が国内から海外へと移っていることに加え、内外価格差に着目した旅行者が旅先でブランド品などを多く購入しているためとみられる。</a:t>
            </a:r>
          </a:p>
          <a:p>
            <a:endParaRPr kumimoji="1" lang="ja-JP" alt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188640"/>
            <a:ext cx="9036496" cy="6048672"/>
          </a:xfrm>
        </p:spPr>
        <p:txBody>
          <a:bodyPr>
            <a:normAutofit fontScale="92500" lnSpcReduction="10000"/>
          </a:bodyPr>
          <a:lstStyle/>
          <a:p>
            <a:r>
              <a:rPr lang="ja-JP" altLang="en-US" dirty="0" smtClean="0"/>
              <a:t>　</a:t>
            </a:r>
            <a:r>
              <a:rPr lang="ja-JP" altLang="en-US" dirty="0" smtClean="0">
                <a:solidFill>
                  <a:srgbClr val="FF0000"/>
                </a:solidFill>
              </a:rPr>
              <a:t>支出額２位の米国も</a:t>
            </a:r>
            <a:r>
              <a:rPr lang="en-US" altLang="ja-JP" dirty="0" smtClean="0">
                <a:solidFill>
                  <a:srgbClr val="FF0000"/>
                </a:solidFill>
              </a:rPr>
              <a:t>1120</a:t>
            </a:r>
            <a:r>
              <a:rPr lang="ja-JP" altLang="en-US" dirty="0" smtClean="0">
                <a:solidFill>
                  <a:srgbClr val="FF0000"/>
                </a:solidFill>
              </a:rPr>
              <a:t>億ドル</a:t>
            </a:r>
            <a:r>
              <a:rPr lang="ja-JP" altLang="en-US" dirty="0" smtClean="0"/>
              <a:t>と７％増えた。５位のロシアはウクライナ問題や自国通貨ルーブル安の影響で</a:t>
            </a:r>
            <a:r>
              <a:rPr lang="en-US" altLang="ja-JP" dirty="0" smtClean="0"/>
              <a:t>500</a:t>
            </a:r>
            <a:r>
              <a:rPr lang="ja-JP" altLang="en-US" dirty="0" smtClean="0"/>
              <a:t>億ドルへと６％減った。</a:t>
            </a:r>
          </a:p>
          <a:p>
            <a:r>
              <a:rPr lang="ja-JP" altLang="en-US" dirty="0" smtClean="0"/>
              <a:t>　統計は各国・地域に外国から来た旅行客が、宿泊や飲食、買い物などに費やした金額が対象だ。世界観光機関はこれとは別に、国境をまたぐ航空券や鉄道切符の販売によるサービス輸出が世界で</a:t>
            </a:r>
            <a:r>
              <a:rPr lang="en-US" altLang="ja-JP" dirty="0" smtClean="0"/>
              <a:t>2210</a:t>
            </a:r>
            <a:r>
              <a:rPr lang="ja-JP" altLang="en-US" dirty="0" smtClean="0"/>
              <a:t>億ドルあったと分析している。</a:t>
            </a:r>
          </a:p>
          <a:p>
            <a:r>
              <a:rPr lang="ja-JP" altLang="en-US" dirty="0" smtClean="0"/>
              <a:t>　</a:t>
            </a:r>
            <a:r>
              <a:rPr lang="ja-JP" altLang="en-US" dirty="0" smtClean="0">
                <a:solidFill>
                  <a:srgbClr val="FF0000"/>
                </a:solidFill>
              </a:rPr>
              <a:t>旅行者を受け入れた側</a:t>
            </a:r>
            <a:r>
              <a:rPr lang="ja-JP" altLang="en-US" dirty="0" smtClean="0"/>
              <a:t>でみると、中国の収入は同</a:t>
            </a:r>
            <a:r>
              <a:rPr lang="en-US" altLang="ja-JP" dirty="0" smtClean="0"/>
              <a:t>10</a:t>
            </a:r>
            <a:r>
              <a:rPr lang="ja-JP" altLang="en-US" dirty="0" smtClean="0"/>
              <a:t>％増の</a:t>
            </a:r>
            <a:r>
              <a:rPr lang="en-US" altLang="ja-JP" dirty="0" smtClean="0"/>
              <a:t>570</a:t>
            </a:r>
            <a:r>
              <a:rPr lang="ja-JP" altLang="en-US" dirty="0" smtClean="0"/>
              <a:t>億ドル。</a:t>
            </a:r>
            <a:r>
              <a:rPr lang="ja-JP" altLang="en-US" dirty="0" smtClean="0">
                <a:solidFill>
                  <a:srgbClr val="FF0000"/>
                </a:solidFill>
              </a:rPr>
              <a:t>フランスとマカオを抜き</a:t>
            </a:r>
            <a:r>
              <a:rPr lang="ja-JP" altLang="en-US" dirty="0" smtClean="0"/>
              <a:t>、</a:t>
            </a:r>
            <a:r>
              <a:rPr lang="en-US" altLang="ja-JP" dirty="0" smtClean="0"/>
              <a:t>13</a:t>
            </a:r>
            <a:r>
              <a:rPr lang="ja-JP" altLang="en-US" dirty="0" smtClean="0"/>
              <a:t>年の５位から</a:t>
            </a:r>
            <a:r>
              <a:rPr lang="ja-JP" altLang="en-US" dirty="0" smtClean="0">
                <a:solidFill>
                  <a:srgbClr val="FF0000"/>
                </a:solidFill>
              </a:rPr>
              <a:t>３位に浮上</a:t>
            </a:r>
            <a:r>
              <a:rPr lang="ja-JP" altLang="en-US" dirty="0" smtClean="0"/>
              <a:t>した。</a:t>
            </a:r>
            <a:r>
              <a:rPr lang="ja-JP" altLang="en-US" dirty="0" smtClean="0">
                <a:solidFill>
                  <a:srgbClr val="FF0000"/>
                </a:solidFill>
              </a:rPr>
              <a:t>首位の米国、２位のスペイン</a:t>
            </a:r>
            <a:r>
              <a:rPr lang="ja-JP" altLang="en-US" dirty="0" smtClean="0"/>
              <a:t>は変わらない。収入の規模では</a:t>
            </a:r>
            <a:r>
              <a:rPr lang="ja-JP" altLang="en-US" dirty="0" smtClean="0">
                <a:solidFill>
                  <a:srgbClr val="FF0000"/>
                </a:solidFill>
              </a:rPr>
              <a:t>米国が</a:t>
            </a:r>
            <a:r>
              <a:rPr lang="en-US" altLang="ja-JP" dirty="0" smtClean="0">
                <a:solidFill>
                  <a:srgbClr val="FF0000"/>
                </a:solidFill>
              </a:rPr>
              <a:t>1170</a:t>
            </a:r>
            <a:r>
              <a:rPr lang="ja-JP" altLang="en-US" dirty="0" smtClean="0">
                <a:solidFill>
                  <a:srgbClr val="FF0000"/>
                </a:solidFill>
              </a:rPr>
              <a:t>億ドル</a:t>
            </a:r>
            <a:r>
              <a:rPr lang="ja-JP" altLang="en-US" dirty="0" smtClean="0"/>
              <a:t>で断トツだ。地域でみると</a:t>
            </a:r>
            <a:r>
              <a:rPr lang="ja-JP" altLang="en-US" dirty="0" smtClean="0">
                <a:solidFill>
                  <a:srgbClr val="FF0000"/>
                </a:solidFill>
              </a:rPr>
              <a:t>欧州が世界全体の</a:t>
            </a:r>
            <a:r>
              <a:rPr lang="en-US" altLang="ja-JP" dirty="0" smtClean="0">
                <a:solidFill>
                  <a:srgbClr val="FF0000"/>
                </a:solidFill>
              </a:rPr>
              <a:t>51</a:t>
            </a:r>
            <a:r>
              <a:rPr lang="ja-JP" altLang="en-US" dirty="0" smtClean="0">
                <a:solidFill>
                  <a:srgbClr val="FF0000"/>
                </a:solidFill>
              </a:rPr>
              <a:t>％</a:t>
            </a:r>
            <a:r>
              <a:rPr lang="ja-JP" altLang="en-US" dirty="0" smtClean="0"/>
              <a:t>を占めている。</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fontScale="90000"/>
          </a:bodyPr>
          <a:lstStyle/>
          <a:p>
            <a:r>
              <a:rPr lang="en-US" altLang="ja-JP" b="1" dirty="0" smtClean="0"/>
              <a:t>Flight Stream</a:t>
            </a:r>
            <a:br>
              <a:rPr lang="en-US" altLang="ja-JP" b="1" dirty="0" smtClean="0"/>
            </a:br>
            <a:r>
              <a:rPr lang="en-US" altLang="ja-JP" sz="2400" b="1" dirty="0" smtClean="0">
                <a:hlinkClick r:id="rId3"/>
              </a:rPr>
              <a:t>http://callumprentice.github.io/apps/flight_stream/index.html#</a:t>
            </a:r>
            <a:endParaRPr kumimoji="1" lang="ja-JP" altLang="en-US" sz="2200" dirty="0"/>
          </a:p>
        </p:txBody>
      </p:sp>
      <p:pic>
        <p:nvPicPr>
          <p:cNvPr id="2052" name="Picture 4" descr="http://i.gzn.jp/img/2015/02/24/flight-stream/snap0178_m.jpg"/>
          <p:cNvPicPr>
            <a:picLocks noChangeAspect="1" noChangeArrowheads="1"/>
          </p:cNvPicPr>
          <p:nvPr/>
        </p:nvPicPr>
        <p:blipFill>
          <a:blip r:embed="rId4" cstate="print"/>
          <a:srcRect/>
          <a:stretch>
            <a:fillRect/>
          </a:stretch>
        </p:blipFill>
        <p:spPr bwMode="auto">
          <a:xfrm>
            <a:off x="3810000" y="3257549"/>
            <a:ext cx="5334000" cy="3600451"/>
          </a:xfrm>
          <a:prstGeom prst="rect">
            <a:avLst/>
          </a:prstGeom>
          <a:noFill/>
        </p:spPr>
      </p:pic>
      <p:pic>
        <p:nvPicPr>
          <p:cNvPr id="6" name="Picture 2" descr="http://i.gzn.jp/img/2015/02/24/flight-stream/snap0186_m.jpg"/>
          <p:cNvPicPr>
            <a:picLocks noChangeAspect="1" noChangeArrowheads="1"/>
          </p:cNvPicPr>
          <p:nvPr/>
        </p:nvPicPr>
        <p:blipFill>
          <a:blip r:embed="rId5" cstate="print"/>
          <a:srcRect/>
          <a:stretch>
            <a:fillRect/>
          </a:stretch>
        </p:blipFill>
        <p:spPr bwMode="auto">
          <a:xfrm>
            <a:off x="0" y="1484784"/>
            <a:ext cx="5334000" cy="3600451"/>
          </a:xfrm>
          <a:prstGeom prst="rect">
            <a:avLst/>
          </a:prstGeom>
          <a:noFill/>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95536" y="2130425"/>
            <a:ext cx="8496944" cy="3674839"/>
          </a:xfrm>
          <a:solidFill>
            <a:schemeClr val="accent2">
              <a:lumMod val="20000"/>
              <a:lumOff val="80000"/>
            </a:schemeClr>
          </a:solidFill>
          <a:ln w="76200">
            <a:solidFill>
              <a:srgbClr val="FF0000"/>
            </a:solidFill>
          </a:ln>
        </p:spPr>
        <p:txBody>
          <a:bodyPr>
            <a:normAutofit fontScale="90000"/>
          </a:bodyPr>
          <a:lstStyle/>
          <a:p>
            <a:r>
              <a:rPr lang="ja-JP" altLang="en-US" sz="6700" dirty="0" smtClean="0"/>
              <a:t>第五回（</a:t>
            </a:r>
            <a:r>
              <a:rPr lang="en-US" altLang="ja-JP" sz="6700" dirty="0" smtClean="0"/>
              <a:t>5</a:t>
            </a:r>
            <a:r>
              <a:rPr lang="ja-JP" altLang="en-US" sz="6700" dirty="0" smtClean="0"/>
              <a:t>月</a:t>
            </a:r>
            <a:r>
              <a:rPr lang="en-US" altLang="ja-JP" sz="6700" dirty="0" smtClean="0"/>
              <a:t>14</a:t>
            </a:r>
            <a:r>
              <a:rPr lang="ja-JP" altLang="en-US" sz="6700" dirty="0" smtClean="0"/>
              <a:t>日）の予告</a:t>
            </a:r>
            <a:r>
              <a:rPr lang="en-US" altLang="ja-JP" dirty="0" smtClean="0"/>
              <a:t/>
            </a:r>
            <a:br>
              <a:rPr lang="en-US" altLang="ja-JP" dirty="0" smtClean="0"/>
            </a:br>
            <a:r>
              <a:rPr lang="en-US" altLang="ja-JP" dirty="0" smtClean="0"/>
              <a:t/>
            </a:r>
            <a:br>
              <a:rPr lang="en-US" altLang="ja-JP" dirty="0" smtClean="0"/>
            </a:br>
            <a:r>
              <a:rPr lang="ja-JP" altLang="en-US" dirty="0" smtClean="0"/>
              <a:t>外部講師（国際自動車藤森社長）</a:t>
            </a:r>
            <a:r>
              <a:rPr lang="en-US" altLang="ja-JP" dirty="0" smtClean="0"/>
              <a:t/>
            </a:r>
            <a:br>
              <a:rPr lang="en-US" altLang="ja-JP" dirty="0" smtClean="0"/>
            </a:br>
            <a:r>
              <a:rPr lang="ja-JP" altLang="en-US" dirty="0" smtClean="0"/>
              <a:t>出席必須　テレビ取材の予定　</a:t>
            </a:r>
            <a:endParaRPr kumimoji="1" lang="ja-JP"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60848"/>
            <a:ext cx="8229600" cy="2736304"/>
          </a:xfrm>
          <a:ln>
            <a:solidFill>
              <a:schemeClr val="tx1">
                <a:lumMod val="95000"/>
                <a:lumOff val="5000"/>
              </a:schemeClr>
            </a:solidFill>
          </a:ln>
        </p:spPr>
        <p:txBody>
          <a:bodyPr>
            <a:normAutofit/>
          </a:bodyPr>
          <a:lstStyle/>
          <a:p>
            <a:r>
              <a:rPr kumimoji="1" lang="ja-JP" altLang="en-US" dirty="0" smtClean="0"/>
              <a:t>ハイフンツーリズム</a:t>
            </a:r>
            <a:r>
              <a:rPr kumimoji="1" lang="en-US" altLang="ja-JP" dirty="0" smtClean="0"/>
              <a:t/>
            </a:r>
            <a:br>
              <a:rPr kumimoji="1" lang="en-US" altLang="ja-JP" dirty="0" smtClean="0"/>
            </a:br>
            <a:r>
              <a:rPr lang="ja-JP" altLang="en-US" dirty="0" smtClean="0"/>
              <a:t>なんでも観光</a:t>
            </a:r>
            <a:endParaRPr kumimoji="1" lang="ja-JP"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13992"/>
            <a:ext cx="8229600" cy="1143000"/>
          </a:xfrm>
          <a:ln>
            <a:solidFill>
              <a:schemeClr val="tx1">
                <a:lumMod val="95000"/>
                <a:lumOff val="5000"/>
              </a:schemeClr>
            </a:solidFill>
          </a:ln>
        </p:spPr>
        <p:txBody>
          <a:bodyPr>
            <a:normAutofit fontScale="90000"/>
          </a:bodyPr>
          <a:lstStyle/>
          <a:p>
            <a:r>
              <a:rPr kumimoji="1" lang="en-US" altLang="ja-JP" dirty="0" smtClean="0"/>
              <a:t>The</a:t>
            </a:r>
            <a:r>
              <a:rPr lang="ja-JP" altLang="en-US" dirty="0" smtClean="0"/>
              <a:t>　</a:t>
            </a:r>
            <a:r>
              <a:rPr lang="en-US" altLang="ja-JP" dirty="0" smtClean="0"/>
              <a:t>Evolution</a:t>
            </a:r>
            <a:r>
              <a:rPr lang="ja-JP" altLang="en-US" dirty="0" smtClean="0"/>
              <a:t>　</a:t>
            </a:r>
            <a:r>
              <a:rPr lang="en-US" altLang="ja-JP" dirty="0" smtClean="0"/>
              <a:t>of</a:t>
            </a:r>
            <a:r>
              <a:rPr lang="ja-JP" altLang="en-US" dirty="0" smtClean="0"/>
              <a:t>　</a:t>
            </a:r>
            <a:r>
              <a:rPr lang="en-US" altLang="ja-JP" dirty="0" smtClean="0"/>
              <a:t>Travel</a:t>
            </a:r>
            <a:r>
              <a:rPr lang="ja-JP" altLang="en-US" dirty="0" smtClean="0"/>
              <a:t>　</a:t>
            </a:r>
            <a:r>
              <a:rPr lang="en-US" altLang="ja-JP" dirty="0" smtClean="0"/>
              <a:t>from</a:t>
            </a:r>
            <a:r>
              <a:rPr lang="ja-JP" altLang="en-US" dirty="0" smtClean="0"/>
              <a:t>　</a:t>
            </a:r>
            <a:r>
              <a:rPr lang="en-US" altLang="ja-JP" dirty="0" smtClean="0"/>
              <a:t>Greek</a:t>
            </a:r>
            <a:r>
              <a:rPr lang="ja-JP" altLang="en-US" dirty="0" smtClean="0"/>
              <a:t>　</a:t>
            </a:r>
            <a:r>
              <a:rPr lang="en-US" altLang="ja-JP" dirty="0" smtClean="0"/>
              <a:t>Spas</a:t>
            </a:r>
            <a:r>
              <a:rPr lang="ja-JP" altLang="en-US" dirty="0" smtClean="0"/>
              <a:t>　</a:t>
            </a:r>
            <a:r>
              <a:rPr lang="en-US" altLang="ja-JP" dirty="0" smtClean="0"/>
              <a:t>to</a:t>
            </a:r>
            <a:r>
              <a:rPr lang="ja-JP" altLang="en-US" dirty="0" smtClean="0"/>
              <a:t>　</a:t>
            </a:r>
            <a:r>
              <a:rPr lang="en-US" altLang="ja-JP" dirty="0" smtClean="0"/>
              <a:t>Space</a:t>
            </a:r>
            <a:r>
              <a:rPr lang="ja-JP" altLang="en-US" dirty="0" smtClean="0"/>
              <a:t>　</a:t>
            </a:r>
            <a:r>
              <a:rPr lang="en-US" altLang="ja-JP" dirty="0" smtClean="0"/>
              <a:t>Tourism</a:t>
            </a:r>
            <a:endParaRPr kumimoji="1" lang="ja-JP"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7378" t="28181" r="56003" b="18314"/>
          <a:stretch>
            <a:fillRect/>
          </a:stretch>
        </p:blipFill>
        <p:spPr bwMode="auto">
          <a:xfrm>
            <a:off x="323528" y="-27384"/>
            <a:ext cx="8136903" cy="6617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l="55740" t="15537" r="17613" b="18314"/>
          <a:stretch>
            <a:fillRect/>
          </a:stretch>
        </p:blipFill>
        <p:spPr bwMode="auto">
          <a:xfrm>
            <a:off x="971600" y="0"/>
            <a:ext cx="677713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7379" t="13815" r="58956" b="15311"/>
          <a:stretch>
            <a:fillRect/>
          </a:stretch>
        </p:blipFill>
        <p:spPr bwMode="auto">
          <a:xfrm>
            <a:off x="755576" y="0"/>
            <a:ext cx="691276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l="56922" t="14760" r="15841" b="15311"/>
          <a:stretch>
            <a:fillRect/>
          </a:stretch>
        </p:blipFill>
        <p:spPr bwMode="auto">
          <a:xfrm>
            <a:off x="1331641" y="0"/>
            <a:ext cx="7569224"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t="14760" r="50097" b="39880"/>
          <a:stretch>
            <a:fillRect/>
          </a:stretch>
        </p:blipFill>
        <p:spPr bwMode="auto">
          <a:xfrm>
            <a:off x="216024" y="0"/>
            <a:ext cx="8604448" cy="7101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1340768"/>
            <a:ext cx="9144000" cy="5445224"/>
          </a:xfrm>
        </p:spPr>
        <p:txBody>
          <a:bodyPr>
            <a:normAutofit lnSpcReduction="10000"/>
          </a:bodyPr>
          <a:lstStyle/>
          <a:p>
            <a:pPr>
              <a:buNone/>
            </a:pPr>
            <a:r>
              <a:rPr lang="ja-JP" altLang="en-US" dirty="0" smtClean="0"/>
              <a:t>①</a:t>
            </a:r>
            <a:r>
              <a:rPr lang="ja-JP" altLang="en-US" dirty="0" smtClean="0">
                <a:solidFill>
                  <a:srgbClr val="FF0000"/>
                </a:solidFill>
              </a:rPr>
              <a:t>商業資本主義</a:t>
            </a:r>
            <a:r>
              <a:rPr lang="ja-JP" altLang="en-US" dirty="0" smtClean="0"/>
              <a:t>   </a:t>
            </a:r>
            <a:endParaRPr lang="en-US" altLang="ja-JP" dirty="0" smtClean="0"/>
          </a:p>
          <a:p>
            <a:pPr>
              <a:buNone/>
            </a:pPr>
            <a:r>
              <a:rPr lang="ja-JP" altLang="en-US" dirty="0" smtClean="0"/>
              <a:t>　　　地理的違いで利潤を得る    </a:t>
            </a:r>
            <a:endParaRPr lang="en-US" altLang="ja-JP" dirty="0" smtClean="0"/>
          </a:p>
          <a:p>
            <a:pPr>
              <a:buNone/>
            </a:pPr>
            <a:r>
              <a:rPr lang="ja-JP" altLang="en-US" dirty="0" smtClean="0"/>
              <a:t>　　　インドで胡椒を買い、ロンドンで高く売る</a:t>
            </a:r>
            <a:endParaRPr lang="en-US" altLang="ja-JP" dirty="0" smtClean="0"/>
          </a:p>
          <a:p>
            <a:pPr>
              <a:buNone/>
            </a:pPr>
            <a:r>
              <a:rPr lang="ja-JP" altLang="en-US" dirty="0" smtClean="0"/>
              <a:t>②</a:t>
            </a:r>
            <a:r>
              <a:rPr lang="ja-JP" altLang="en-US" dirty="0" smtClean="0">
                <a:solidFill>
                  <a:srgbClr val="FF0000"/>
                </a:solidFill>
              </a:rPr>
              <a:t>産業資本主義　</a:t>
            </a:r>
            <a:endParaRPr lang="en-US" altLang="ja-JP" dirty="0" smtClean="0">
              <a:solidFill>
                <a:srgbClr val="FF0000"/>
              </a:solidFill>
            </a:endParaRPr>
          </a:p>
          <a:p>
            <a:pPr>
              <a:buNone/>
            </a:pPr>
            <a:r>
              <a:rPr lang="ja-JP" altLang="en-US" dirty="0" smtClean="0">
                <a:solidFill>
                  <a:srgbClr val="FF0000"/>
                </a:solidFill>
              </a:rPr>
              <a:t>　　</a:t>
            </a:r>
            <a:r>
              <a:rPr lang="ja-JP" altLang="en-US" dirty="0" smtClean="0">
                <a:solidFill>
                  <a:schemeClr val="tx1">
                    <a:lumMod val="95000"/>
                    <a:lumOff val="5000"/>
                  </a:schemeClr>
                </a:solidFill>
              </a:rPr>
              <a:t>農村や海外にいる</a:t>
            </a:r>
            <a:r>
              <a:rPr lang="ja-JP" altLang="en-US" dirty="0" smtClean="0"/>
              <a:t>労働者の低賃金と商品価格の違い</a:t>
            </a:r>
            <a:r>
              <a:rPr lang="en-US" altLang="ja-JP" dirty="0" smtClean="0"/>
              <a:t>｡</a:t>
            </a:r>
            <a:r>
              <a:rPr lang="ja-JP" altLang="en-US" dirty="0" smtClean="0"/>
              <a:t>都会に若者を送り尽くすと、高度成長は止む　　　（⇔国民国家形成により移民規制強化）</a:t>
            </a:r>
            <a:endParaRPr lang="en-US" altLang="ja-JP" dirty="0" smtClean="0"/>
          </a:p>
          <a:p>
            <a:pPr>
              <a:buNone/>
            </a:pPr>
            <a:r>
              <a:rPr lang="ja-JP" altLang="en-US" dirty="0" smtClean="0">
                <a:solidFill>
                  <a:srgbClr val="FF0000"/>
                </a:solidFill>
              </a:rPr>
              <a:t>③　ポスト産業資本主義　</a:t>
            </a:r>
            <a:endParaRPr lang="en-US" altLang="ja-JP" dirty="0" smtClean="0">
              <a:solidFill>
                <a:srgbClr val="FF0000"/>
              </a:solidFill>
            </a:endParaRPr>
          </a:p>
          <a:p>
            <a:pPr>
              <a:buNone/>
            </a:pPr>
            <a:r>
              <a:rPr lang="ja-JP" altLang="en-US" dirty="0" smtClean="0">
                <a:solidFill>
                  <a:srgbClr val="FF0000"/>
                </a:solidFill>
              </a:rPr>
              <a:t>　　　</a:t>
            </a:r>
            <a:r>
              <a:rPr lang="ja-JP" altLang="en-US" dirty="0" smtClean="0">
                <a:solidFill>
                  <a:schemeClr val="tx1">
                    <a:lumMod val="95000"/>
                    <a:lumOff val="5000"/>
                  </a:schemeClr>
                </a:solidFill>
              </a:rPr>
              <a:t>利潤は「意図的」違いを作って得られる。</a:t>
            </a:r>
            <a:endParaRPr lang="en-US" altLang="ja-JP" dirty="0" smtClean="0">
              <a:solidFill>
                <a:schemeClr val="tx1">
                  <a:lumMod val="95000"/>
                  <a:lumOff val="5000"/>
                </a:schemeClr>
              </a:solidFill>
            </a:endParaRPr>
          </a:p>
          <a:p>
            <a:pPr>
              <a:buNone/>
            </a:pPr>
            <a:r>
              <a:rPr lang="ja-JP" altLang="en-US" dirty="0" smtClean="0">
                <a:solidFill>
                  <a:schemeClr val="tx1">
                    <a:lumMod val="95000"/>
                    <a:lumOff val="5000"/>
                  </a:schemeClr>
                </a:solidFill>
              </a:rPr>
              <a:t>　　　創造的な人間のみに許されたこと</a:t>
            </a:r>
            <a:endParaRPr kumimoji="1" lang="ja-JP" altLang="en-US" dirty="0">
              <a:solidFill>
                <a:schemeClr val="tx1">
                  <a:lumMod val="95000"/>
                  <a:lumOff val="5000"/>
                </a:schemeClr>
              </a:solidFill>
            </a:endParaRPr>
          </a:p>
        </p:txBody>
      </p:sp>
      <p:sp>
        <p:nvSpPr>
          <p:cNvPr id="4" name="タイトル 1"/>
          <p:cNvSpPr>
            <a:spLocks noGrp="1"/>
          </p:cNvSpPr>
          <p:nvPr>
            <p:ph type="title"/>
          </p:nvPr>
        </p:nvSpPr>
        <p:spPr>
          <a:xfrm>
            <a:off x="457200" y="116632"/>
            <a:ext cx="8229600" cy="1143000"/>
          </a:xfrm>
          <a:solidFill>
            <a:srgbClr val="FFFF00"/>
          </a:solidFill>
          <a:ln>
            <a:solidFill>
              <a:schemeClr val="tx1">
                <a:lumMod val="95000"/>
                <a:lumOff val="5000"/>
              </a:schemeClr>
            </a:solidFill>
          </a:ln>
        </p:spPr>
        <p:txBody>
          <a:bodyPr>
            <a:normAutofit/>
          </a:bodyPr>
          <a:lstStyle/>
          <a:p>
            <a:r>
              <a:rPr lang="ja-JP" altLang="en-US" dirty="0" smtClean="0">
                <a:solidFill>
                  <a:schemeClr val="tx1">
                    <a:lumMod val="95000"/>
                    <a:lumOff val="5000"/>
                  </a:schemeClr>
                </a:solidFill>
              </a:rPr>
              <a:t>ポスト産業資本主義の利潤</a:t>
            </a:r>
            <a:endParaRPr kumimoji="1" lang="ja-JP" altLang="en-US"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accent1"/>
            </a:solidFill>
          </a:ln>
        </p:spPr>
        <p:txBody>
          <a:bodyPr/>
          <a:lstStyle/>
          <a:p>
            <a:r>
              <a:rPr lang="ja-JP" altLang="en-US" dirty="0" smtClean="0"/>
              <a:t>観光の経済効果</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en-US" dirty="0" smtClean="0"/>
              <a:t>国連観光機関の統計方針</a:t>
            </a:r>
            <a:endParaRPr lang="en-US" altLang="ja-JP" dirty="0" smtClean="0"/>
          </a:p>
          <a:p>
            <a:r>
              <a:rPr kumimoji="1" lang="ja-JP" altLang="en-US" dirty="0" smtClean="0"/>
              <a:t>観光の経済的直接</a:t>
            </a:r>
            <a:r>
              <a:rPr lang="ja-JP" altLang="en-US" dirty="0" smtClean="0"/>
              <a:t>効果</a:t>
            </a:r>
            <a:r>
              <a:rPr kumimoji="1" lang="ja-JP" altLang="en-US" dirty="0" smtClean="0"/>
              <a:t>・間接効果</a:t>
            </a:r>
            <a:endParaRPr kumimoji="1" lang="en-US" altLang="ja-JP" dirty="0" smtClean="0"/>
          </a:p>
          <a:p>
            <a:r>
              <a:rPr lang="ja-JP" altLang="en-US" dirty="0" smtClean="0"/>
              <a:t>人が動くこと・動かないことにまつわる経済行為</a:t>
            </a:r>
            <a:endParaRPr lang="en-US" altLang="ja-JP" dirty="0" smtClean="0"/>
          </a:p>
          <a:p>
            <a:r>
              <a:rPr lang="ja-JP" altLang="en-US" dirty="0" smtClean="0"/>
              <a:t>英国は年内に国内総生産（ＧＤＰ ）の計算方法を変更し、薬物取引や売春といった違法行為を算出対象に加えると、ブルームバーグが報道している（租税と同じく実質主義）。</a:t>
            </a:r>
          </a:p>
          <a:p>
            <a:endParaRPr kumimoji="1" lang="ja-JP" altLang="en-US" dirty="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88640"/>
            <a:ext cx="8229600" cy="1143000"/>
          </a:xfrm>
          <a:ln>
            <a:solidFill>
              <a:schemeClr val="accent1"/>
            </a:solidFill>
          </a:ln>
        </p:spPr>
        <p:txBody>
          <a:bodyPr/>
          <a:lstStyle/>
          <a:p>
            <a:r>
              <a:rPr kumimoji="1" lang="ja-JP" altLang="en-US" dirty="0" smtClean="0"/>
              <a:t>米国・大陸横断鉄道</a:t>
            </a:r>
            <a:endParaRPr kumimoji="1" lang="ja-JP" altLang="en-US" dirty="0"/>
          </a:p>
        </p:txBody>
      </p:sp>
      <p:sp>
        <p:nvSpPr>
          <p:cNvPr id="3" name="コンテンツ プレースホルダ 2"/>
          <p:cNvSpPr>
            <a:spLocks noGrp="1"/>
          </p:cNvSpPr>
          <p:nvPr>
            <p:ph idx="1"/>
          </p:nvPr>
        </p:nvSpPr>
        <p:spPr>
          <a:xfrm>
            <a:off x="0" y="1484784"/>
            <a:ext cx="9144000" cy="5373216"/>
          </a:xfrm>
        </p:spPr>
        <p:txBody>
          <a:bodyPr>
            <a:normAutofit/>
          </a:bodyPr>
          <a:lstStyle/>
          <a:p>
            <a:r>
              <a:rPr lang="ja-JP" altLang="en-US" dirty="0" smtClean="0"/>
              <a:t>南北戦争での戦病死者数は、七十一万九千人にのぼった。当時のアメリカの人口は三千四百万人で、日本の人口三千二百万人とほぼ同じだった。 </a:t>
            </a:r>
            <a:endParaRPr lang="en-US" altLang="ja-JP" dirty="0" smtClean="0"/>
          </a:p>
          <a:p>
            <a:r>
              <a:rPr lang="ja-JP" altLang="en-US" dirty="0" smtClean="0"/>
              <a:t>大陸横断鉄道の建設に支那人の苦力が多数用いられた。労働者確保に苦労してきたクロッカーはシナ人労働者に感謝のことばを述べている。</a:t>
            </a:r>
            <a:endParaRPr lang="en-US" altLang="ja-JP" dirty="0" smtClean="0"/>
          </a:p>
          <a:p>
            <a:r>
              <a:rPr lang="ja-JP" altLang="en-US" dirty="0" smtClean="0"/>
              <a:t>これがあったおかげで</a:t>
            </a:r>
            <a:r>
              <a:rPr lang="en-US" altLang="ja-JP" dirty="0" smtClean="0"/>
              <a:t>1874</a:t>
            </a:r>
            <a:r>
              <a:rPr lang="ja-JP" altLang="en-US" dirty="0" smtClean="0"/>
              <a:t>年から</a:t>
            </a:r>
            <a:r>
              <a:rPr lang="en-US" altLang="ja-JP" dirty="0" smtClean="0"/>
              <a:t>75</a:t>
            </a:r>
            <a:r>
              <a:rPr lang="ja-JP" altLang="en-US" dirty="0" smtClean="0"/>
              <a:t>年にかけて</a:t>
            </a:r>
            <a:r>
              <a:rPr lang="en-US" altLang="ja-JP" dirty="0" smtClean="0"/>
              <a:t>500</a:t>
            </a:r>
            <a:r>
              <a:rPr lang="ja-JP" altLang="en-US" dirty="0" smtClean="0"/>
              <a:t>人を超える</a:t>
            </a:r>
            <a:r>
              <a:rPr lang="ja-JP" altLang="en-US" b="1" dirty="0" smtClean="0">
                <a:solidFill>
                  <a:srgbClr val="FF0000"/>
                </a:solidFill>
              </a:rPr>
              <a:t>お雇い外国人</a:t>
            </a:r>
            <a:r>
              <a:rPr lang="ja-JP" altLang="en-US" dirty="0" smtClean="0"/>
              <a:t>が明治政府に招かれるようになった</a:t>
            </a:r>
            <a:endParaRPr lang="en-US" altLang="ja-JP" dirty="0" smtClean="0"/>
          </a:p>
          <a:p>
            <a:r>
              <a:rPr lang="ja-JP" altLang="en-US" dirty="0" smtClean="0">
                <a:solidFill>
                  <a:srgbClr val="FF0000"/>
                </a:solidFill>
              </a:rPr>
              <a:t>江戸と鹿児島</a:t>
            </a:r>
            <a:r>
              <a:rPr lang="en-US" altLang="ja-JP" dirty="0" smtClean="0">
                <a:solidFill>
                  <a:srgbClr val="FF0000"/>
                </a:solidFill>
              </a:rPr>
              <a:t>1</a:t>
            </a:r>
            <a:r>
              <a:rPr lang="ja-JP" altLang="en-US" dirty="0" smtClean="0">
                <a:solidFill>
                  <a:srgbClr val="FF0000"/>
                </a:solidFill>
              </a:rPr>
              <a:t>か月　江戸とニューヨーク</a:t>
            </a:r>
            <a:r>
              <a:rPr lang="en-US" altLang="ja-JP" dirty="0" smtClean="0">
                <a:solidFill>
                  <a:srgbClr val="FF0000"/>
                </a:solidFill>
              </a:rPr>
              <a:t>1</a:t>
            </a:r>
            <a:r>
              <a:rPr lang="ja-JP" altLang="en-US" dirty="0" smtClean="0">
                <a:solidFill>
                  <a:srgbClr val="FF0000"/>
                </a:solidFill>
              </a:rPr>
              <a:t>か月</a:t>
            </a:r>
            <a:endParaRPr lang="en-US" altLang="ja-JP" dirty="0" smtClean="0">
              <a:solidFill>
                <a:srgbClr val="FF0000"/>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w="57150">
            <a:solidFill>
              <a:schemeClr val="tx1">
                <a:lumMod val="95000"/>
                <a:lumOff val="5000"/>
              </a:schemeClr>
            </a:solidFill>
          </a:ln>
        </p:spPr>
        <p:txBody>
          <a:bodyPr/>
          <a:lstStyle/>
          <a:p>
            <a:r>
              <a:rPr kumimoji="1" lang="ja-JP" altLang="en-US" dirty="0" smtClean="0"/>
              <a:t>旅行と観光と人流</a:t>
            </a:r>
            <a:endParaRPr kumimoji="1" lang="ja-JP" altLang="en-US" dirty="0"/>
          </a:p>
        </p:txBody>
      </p:sp>
      <p:sp>
        <p:nvSpPr>
          <p:cNvPr id="3" name="コンテンツ プレースホルダ 2"/>
          <p:cNvSpPr>
            <a:spLocks noGrp="1"/>
          </p:cNvSpPr>
          <p:nvPr>
            <p:ph idx="1"/>
          </p:nvPr>
        </p:nvSpPr>
        <p:spPr/>
        <p:txBody>
          <a:bodyPr>
            <a:normAutofit lnSpcReduction="10000"/>
          </a:bodyPr>
          <a:lstStyle/>
          <a:p>
            <a:r>
              <a:rPr lang="ja-JP" altLang="en-US" dirty="0" smtClean="0"/>
              <a:t>観光</a:t>
            </a:r>
            <a:r>
              <a:rPr kumimoji="1" lang="ja-JP" altLang="en-US" dirty="0" smtClean="0"/>
              <a:t>の定義が不完全（不可能）であることから、「旅行」の経済効果を推計</a:t>
            </a:r>
            <a:endParaRPr kumimoji="1" lang="en-US" altLang="ja-JP" dirty="0" smtClean="0"/>
          </a:p>
          <a:p>
            <a:r>
              <a:rPr lang="ja-JP" altLang="en-US" dirty="0" smtClean="0"/>
              <a:t>旅行は「ヒトの移動」であるが、通勤・通学等は除外</a:t>
            </a:r>
            <a:endParaRPr lang="en-US" altLang="ja-JP" dirty="0" smtClean="0"/>
          </a:p>
          <a:p>
            <a:r>
              <a:rPr kumimoji="1" lang="ja-JP" altLang="en-US" dirty="0" smtClean="0"/>
              <a:t>高齢化社会においては日常・非日常は相対化する</a:t>
            </a:r>
            <a:endParaRPr kumimoji="1" lang="en-US" altLang="ja-JP" dirty="0" smtClean="0"/>
          </a:p>
          <a:p>
            <a:r>
              <a:rPr lang="ja-JP" altLang="en-US" dirty="0" smtClean="0"/>
              <a:t>ヒトの移動にまつわり発生する経済効果として考えれば、その効果は更に大きなものと推定される</a:t>
            </a:r>
            <a:endParaRPr kumimoji="1" lang="ja-JP"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w="57150">
            <a:solidFill>
              <a:schemeClr val="tx1">
                <a:lumMod val="95000"/>
                <a:lumOff val="5000"/>
              </a:schemeClr>
            </a:solidFill>
          </a:ln>
        </p:spPr>
        <p:txBody>
          <a:bodyPr/>
          <a:lstStyle/>
          <a:p>
            <a:r>
              <a:rPr kumimoji="1" lang="ja-JP" altLang="en-US" dirty="0" smtClean="0"/>
              <a:t>住と職　</a:t>
            </a:r>
            <a:r>
              <a:rPr lang="ja-JP" altLang="ja-JP" dirty="0" smtClean="0"/>
              <a:t>通勤の発生</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郊外鉄道の整備とモータリゼーションが住（</a:t>
            </a:r>
            <a:r>
              <a:rPr lang="ja-JP" altLang="ja-JP" dirty="0" smtClean="0"/>
              <a:t>住む場</a:t>
            </a:r>
            <a:r>
              <a:rPr lang="ja-JP" altLang="en-US" dirty="0" smtClean="0"/>
              <a:t>）</a:t>
            </a:r>
            <a:r>
              <a:rPr kumimoji="1" lang="ja-JP" altLang="en-US" dirty="0" smtClean="0"/>
              <a:t>と職（</a:t>
            </a:r>
            <a:r>
              <a:rPr lang="ja-JP" altLang="ja-JP" dirty="0" smtClean="0"/>
              <a:t>働く場</a:t>
            </a:r>
            <a:r>
              <a:rPr lang="ja-JP" altLang="en-US" dirty="0" smtClean="0"/>
              <a:t>）</a:t>
            </a:r>
            <a:r>
              <a:rPr kumimoji="1" lang="ja-JP" altLang="en-US" dirty="0" smtClean="0"/>
              <a:t>の分離（通勤の発生）をもたらした。</a:t>
            </a:r>
            <a:r>
              <a:rPr lang="ja-JP" altLang="ja-JP" dirty="0" smtClean="0"/>
              <a:t>　</a:t>
            </a:r>
            <a:endParaRPr lang="en-US" altLang="ja-JP" dirty="0" smtClean="0"/>
          </a:p>
          <a:p>
            <a:r>
              <a:rPr lang="ja-JP" altLang="en-US" dirty="0" smtClean="0"/>
              <a:t>「通勤混雑」と「シャッター通り」問題を引き起こした</a:t>
            </a:r>
            <a:endParaRPr lang="ja-JP" altLang="ja-JP" dirty="0" smtClean="0"/>
          </a:p>
          <a:p>
            <a:r>
              <a:rPr lang="ja-JP" altLang="ja-JP" dirty="0" smtClean="0"/>
              <a:t>高齢化社会を迎え住と職の分離が行政コストの増大をもたらし　</a:t>
            </a:r>
            <a:r>
              <a:rPr lang="ja-JP" altLang="en-US" dirty="0" smtClean="0"/>
              <a:t>「</a:t>
            </a:r>
            <a:r>
              <a:rPr lang="ja-JP" altLang="ja-JP" dirty="0" smtClean="0"/>
              <a:t>コンパクトシティ</a:t>
            </a:r>
            <a:r>
              <a:rPr lang="ja-JP" altLang="en-US" dirty="0" smtClean="0"/>
              <a:t>」が提唱されるようになった</a:t>
            </a:r>
            <a:endParaRPr lang="ja-JP" altLang="ja-JP" dirty="0" smtClean="0"/>
          </a:p>
          <a:p>
            <a:endParaRPr kumimoji="1" lang="ja-JP" alt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w="57150">
            <a:solidFill>
              <a:schemeClr val="tx1">
                <a:lumMod val="95000"/>
                <a:lumOff val="5000"/>
              </a:schemeClr>
            </a:solidFill>
          </a:ln>
        </p:spPr>
        <p:txBody>
          <a:bodyPr/>
          <a:lstStyle/>
          <a:p>
            <a:r>
              <a:rPr kumimoji="1" lang="ja-JP" altLang="en-US" dirty="0" smtClean="0"/>
              <a:t>交流人口の拡大に着目</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人口減少時代を迎え、「交流人口」の増大に目が向き始めた</a:t>
            </a:r>
            <a:endParaRPr kumimoji="1" lang="en-US" altLang="ja-JP" dirty="0" smtClean="0"/>
          </a:p>
          <a:p>
            <a:r>
              <a:rPr lang="ja-JP" altLang="en-US" dirty="0" smtClean="0"/>
              <a:t>その延長に「観光」に注目が集まる</a:t>
            </a:r>
            <a:endParaRPr lang="en-US" altLang="ja-JP" dirty="0" smtClean="0"/>
          </a:p>
          <a:p>
            <a:r>
              <a:rPr lang="ja-JP" altLang="ja-JP" dirty="0" smtClean="0"/>
              <a:t>物流は経済原則</a:t>
            </a:r>
            <a:r>
              <a:rPr lang="ja-JP" altLang="en-US" dirty="0" smtClean="0"/>
              <a:t>に従い、</a:t>
            </a:r>
            <a:r>
              <a:rPr lang="ja-JP" altLang="ja-JP" dirty="0" smtClean="0"/>
              <a:t>国際化に</a:t>
            </a:r>
            <a:r>
              <a:rPr lang="ja-JP" altLang="en-US" dirty="0" smtClean="0"/>
              <a:t>も</a:t>
            </a:r>
            <a:r>
              <a:rPr lang="ja-JP" altLang="ja-JP" dirty="0" smtClean="0"/>
              <a:t>なじむ</a:t>
            </a:r>
          </a:p>
          <a:p>
            <a:r>
              <a:rPr lang="ja-JP" altLang="ja-JP" dirty="0" smtClean="0"/>
              <a:t>人流は社会制度</a:t>
            </a:r>
            <a:r>
              <a:rPr lang="ja-JP" altLang="en-US" dirty="0" smtClean="0"/>
              <a:t>等のバリアーが高く、</a:t>
            </a:r>
            <a:r>
              <a:rPr lang="ja-JP" altLang="ja-JP" dirty="0" smtClean="0"/>
              <a:t>政治的　失敗例が多い</a:t>
            </a:r>
            <a:r>
              <a:rPr lang="ja-JP" altLang="en-US" dirty="0" smtClean="0"/>
              <a:t>（例</a:t>
            </a:r>
            <a:r>
              <a:rPr lang="ja-JP" altLang="ja-JP" dirty="0" smtClean="0"/>
              <a:t>　強制移住</a:t>
            </a:r>
            <a:r>
              <a:rPr lang="ja-JP" altLang="en-US" dirty="0" smtClean="0"/>
              <a:t>、</a:t>
            </a:r>
            <a:r>
              <a:rPr lang="ja-JP" altLang="ja-JP" dirty="0" smtClean="0"/>
              <a:t>海外引揚</a:t>
            </a:r>
            <a:r>
              <a:rPr lang="ja-JP" altLang="en-US" dirty="0" smtClean="0"/>
              <a:t>、</a:t>
            </a:r>
            <a:r>
              <a:rPr lang="ja-JP" altLang="ja-JP" dirty="0" smtClean="0"/>
              <a:t>　移民</a:t>
            </a:r>
            <a:r>
              <a:rPr lang="ja-JP" altLang="en-US" dirty="0" smtClean="0"/>
              <a:t>、外国人労働者）</a:t>
            </a:r>
            <a:endParaRPr lang="ja-JP" altLang="ja-JP" dirty="0" smtClean="0"/>
          </a:p>
          <a:p>
            <a:endParaRPr kumimoji="1" lang="ja-JP"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3" cstate="print"/>
          <a:srcRect l="21131" t="26651" r="40079" b="26174"/>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a:solidFill>
              <a:schemeClr val="accent1"/>
            </a:solidFill>
          </a:ln>
        </p:spPr>
        <p:txBody>
          <a:bodyPr>
            <a:normAutofit fontScale="90000"/>
          </a:bodyPr>
          <a:lstStyle/>
          <a:p>
            <a:r>
              <a:rPr kumimoji="1" lang="ja-JP" altLang="en-US" dirty="0" smtClean="0"/>
              <a:t>松本教授</a:t>
            </a:r>
            <a:r>
              <a:rPr kumimoji="1" lang="en-US" altLang="ja-JP" dirty="0" smtClean="0"/>
              <a:t/>
            </a:r>
            <a:br>
              <a:rPr kumimoji="1" lang="en-US" altLang="ja-JP" dirty="0" smtClean="0"/>
            </a:br>
            <a:r>
              <a:rPr kumimoji="1" lang="ja-JP" altLang="en-US" dirty="0" smtClean="0"/>
              <a:t>大きく</a:t>
            </a:r>
            <a:r>
              <a:rPr lang="ja-JP" altLang="en-US" dirty="0" smtClean="0"/>
              <a:t>見せかけ過ぎの観光経済</a:t>
            </a:r>
            <a:endParaRPr kumimoji="1" lang="ja-JP" altLang="en-US" dirty="0"/>
          </a:p>
        </p:txBody>
      </p:sp>
      <p:sp>
        <p:nvSpPr>
          <p:cNvPr id="3" name="コンテンツ プレースホルダ 2"/>
          <p:cNvSpPr>
            <a:spLocks noGrp="1"/>
          </p:cNvSpPr>
          <p:nvPr>
            <p:ph idx="1"/>
          </p:nvPr>
        </p:nvSpPr>
        <p:spPr/>
        <p:txBody>
          <a:bodyPr>
            <a:normAutofit fontScale="92500" lnSpcReduction="10000"/>
          </a:bodyPr>
          <a:lstStyle/>
          <a:p>
            <a:r>
              <a:rPr lang="ja-JP" altLang="en-US" dirty="0" smtClean="0"/>
              <a:t>立 教 大 学 観 光 学 部 紀 要 第 </a:t>
            </a:r>
            <a:r>
              <a:rPr lang="en-US" altLang="ja-JP" dirty="0" smtClean="0"/>
              <a:t>16 </a:t>
            </a:r>
            <a:r>
              <a:rPr lang="ja-JP" altLang="en-US" dirty="0" smtClean="0"/>
              <a:t>号 </a:t>
            </a:r>
            <a:r>
              <a:rPr lang="en-US" altLang="ja-JP" dirty="0" smtClean="0"/>
              <a:t>2014</a:t>
            </a:r>
            <a:r>
              <a:rPr lang="ja-JP" altLang="en-US" dirty="0" smtClean="0"/>
              <a:t>年 </a:t>
            </a:r>
            <a:r>
              <a:rPr lang="en-US" altLang="ja-JP" dirty="0" smtClean="0"/>
              <a:t>3 </a:t>
            </a:r>
            <a:r>
              <a:rPr lang="ja-JP" altLang="en-US" dirty="0" smtClean="0"/>
              <a:t>月 立教大学観光</a:t>
            </a:r>
            <a:r>
              <a:rPr lang="en-US" altLang="ja-JP" i="1" dirty="0" err="1" smtClean="0"/>
              <a:t>Rikkyo</a:t>
            </a:r>
            <a:r>
              <a:rPr lang="en-US" altLang="ja-JP" i="1" dirty="0" smtClean="0"/>
              <a:t> University Bulletin of Studies in Tourism No.16 March 2014Rikkyo University </a:t>
            </a:r>
            <a:r>
              <a:rPr lang="ja-JP" altLang="en-US" i="1" dirty="0" smtClean="0"/>
              <a:t>＊立教大学観光学部・教授</a:t>
            </a:r>
            <a:r>
              <a:rPr lang="en-US" altLang="ja-JP" dirty="0" smtClean="0"/>
              <a:t>pp. 14-22.</a:t>
            </a:r>
            <a:endParaRPr kumimoji="1" lang="en-US" altLang="ja-JP" dirty="0" smtClean="0"/>
          </a:p>
          <a:p>
            <a:r>
              <a:rPr lang="en-US" altLang="ja-JP" dirty="0" smtClean="0">
                <a:hlinkClick r:id="rId3" action="ppaction://hlinkfile"/>
              </a:rPr>
              <a:t>file:///C:/Users/teramae/Downloads/AA11362100_16_05.pdf</a:t>
            </a:r>
            <a:endParaRPr lang="en-US" altLang="ja-JP" dirty="0" smtClean="0"/>
          </a:p>
          <a:p>
            <a:r>
              <a:rPr lang="ja-JP" altLang="en-US" dirty="0" smtClean="0">
                <a:solidFill>
                  <a:srgbClr val="FF0000"/>
                </a:solidFill>
              </a:rPr>
              <a:t>観光行動は消費者行動であり、最終消費財。</a:t>
            </a:r>
            <a:endParaRPr lang="en-US" altLang="ja-JP" dirty="0" smtClean="0">
              <a:solidFill>
                <a:srgbClr val="FF0000"/>
              </a:solidFill>
            </a:endParaRPr>
          </a:p>
          <a:p>
            <a:r>
              <a:rPr lang="ja-JP" altLang="en-US" dirty="0" smtClean="0">
                <a:solidFill>
                  <a:srgbClr val="FF0000"/>
                </a:solidFill>
              </a:rPr>
              <a:t>従って中間財である業務旅行等を算入すると数字が大きくなってしまう。一方付加価値計算であるから徒歩での移動は算入されない。</a:t>
            </a:r>
            <a:endParaRPr lang="en-US" altLang="ja-JP" dirty="0" smtClean="0">
              <a:solidFill>
                <a:srgbClr val="FF0000"/>
              </a:solidFill>
            </a:endParaRPr>
          </a:p>
          <a:p>
            <a:endParaRPr kumimoji="1" lang="ja-JP"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p:spPr>
        <p:txBody>
          <a:bodyPr/>
          <a:lstStyle/>
          <a:p>
            <a:r>
              <a:rPr lang="en-US" altLang="ja-JP" dirty="0" smtClean="0"/>
              <a:t> </a:t>
            </a:r>
            <a:r>
              <a:rPr lang="ja-JP" altLang="en-US" dirty="0" smtClean="0"/>
              <a:t>観光の経済波及効果</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en-US" dirty="0" smtClean="0"/>
              <a:t>観光の経済波及効果の表記方法については，実に大きい問題がある．結論から述べると，観光産業は，日本では </a:t>
            </a:r>
            <a:r>
              <a:rPr lang="en-US" altLang="ja-JP" dirty="0" smtClean="0"/>
              <a:t>2 </a:t>
            </a:r>
            <a:r>
              <a:rPr lang="ja-JP" altLang="en-US" dirty="0" smtClean="0"/>
              <a:t>～ </a:t>
            </a:r>
            <a:r>
              <a:rPr lang="en-US" altLang="ja-JP" dirty="0" smtClean="0"/>
              <a:t>3</a:t>
            </a:r>
            <a:r>
              <a:rPr lang="ja-JP" altLang="en-US" dirty="0" smtClean="0"/>
              <a:t>％，世界合計では </a:t>
            </a:r>
            <a:r>
              <a:rPr lang="en-US" altLang="ja-JP" dirty="0" smtClean="0"/>
              <a:t>4</a:t>
            </a:r>
            <a:r>
              <a:rPr lang="ja-JP" altLang="en-US" dirty="0" smtClean="0"/>
              <a:t>％ぐらいのシェアーを占める産業なのであるが，「経済波及効果込み」というひと言を入れて，</a:t>
            </a:r>
            <a:r>
              <a:rPr lang="en-US" altLang="ja-JP" dirty="0" smtClean="0"/>
              <a:t>2 </a:t>
            </a:r>
            <a:r>
              <a:rPr lang="ja-JP" altLang="en-US" dirty="0" smtClean="0"/>
              <a:t>～ </a:t>
            </a:r>
            <a:r>
              <a:rPr lang="en-US" altLang="ja-JP" dirty="0" smtClean="0"/>
              <a:t>3 </a:t>
            </a:r>
            <a:r>
              <a:rPr lang="ja-JP" altLang="en-US" dirty="0" smtClean="0"/>
              <a:t>倍ぐらいの大きさに膨らませて表記するという習慣がこの分野には存在していて，大きい誤解を招いている</a:t>
            </a:r>
            <a:endParaRPr kumimoji="1" lang="ja-JP"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p:spPr>
        <p:txBody>
          <a:bodyPr>
            <a:normAutofit/>
          </a:bodyPr>
          <a:lstStyle/>
          <a:p>
            <a:r>
              <a:rPr kumimoji="1" lang="ja-JP" altLang="en-US" dirty="0" smtClean="0"/>
              <a:t>アメリカ観光産業の対ＧＤＰ割合</a:t>
            </a:r>
            <a:endParaRPr kumimoji="1" lang="ja-JP" altLang="en-US" dirty="0"/>
          </a:p>
        </p:txBody>
      </p:sp>
      <p:sp>
        <p:nvSpPr>
          <p:cNvPr id="3" name="コンテンツ プレースホルダ 2"/>
          <p:cNvSpPr>
            <a:spLocks noGrp="1"/>
          </p:cNvSpPr>
          <p:nvPr>
            <p:ph idx="1"/>
          </p:nvPr>
        </p:nvSpPr>
        <p:spPr>
          <a:xfrm>
            <a:off x="457200" y="1600201"/>
            <a:ext cx="8229600" cy="2692895"/>
          </a:xfrm>
        </p:spPr>
        <p:txBody>
          <a:bodyPr>
            <a:normAutofit/>
          </a:bodyPr>
          <a:lstStyle/>
          <a:p>
            <a:r>
              <a:rPr lang="ja-JP" altLang="en-US" dirty="0" smtClean="0"/>
              <a:t>アメリカ商務省経済分析局は</a:t>
            </a:r>
            <a:r>
              <a:rPr lang="en-US" altLang="ja-JP" dirty="0" smtClean="0"/>
              <a:t>Tourism </a:t>
            </a:r>
            <a:r>
              <a:rPr lang="ja-JP" altLang="en-US" dirty="0" smtClean="0"/>
              <a:t>が経済に占める大きさをかなり詳細な形で公表</a:t>
            </a:r>
          </a:p>
          <a:p>
            <a:r>
              <a:rPr lang="ja-JP" altLang="en-US" dirty="0" smtClean="0"/>
              <a:t>最新版は </a:t>
            </a:r>
            <a:r>
              <a:rPr lang="en-US" altLang="ja-JP" dirty="0" smtClean="0"/>
              <a:t>2013</a:t>
            </a:r>
            <a:r>
              <a:rPr lang="ja-JP" altLang="en-US" dirty="0" smtClean="0"/>
              <a:t>である．観光産業がアメリカ経済（アメリカの </a:t>
            </a:r>
            <a:r>
              <a:rPr lang="en-US" altLang="ja-JP" dirty="0" smtClean="0"/>
              <a:t>GDP</a:t>
            </a:r>
            <a:r>
              <a:rPr lang="ja-JP" altLang="en-US" dirty="0" smtClean="0"/>
              <a:t>）に占める割合は次表のとおりである</a:t>
            </a:r>
            <a:endParaRPr kumimoji="1" lang="ja-JP" altLang="en-US" dirty="0"/>
          </a:p>
        </p:txBody>
      </p:sp>
      <p:pic>
        <p:nvPicPr>
          <p:cNvPr id="4" name="Picture 2"/>
          <p:cNvPicPr>
            <a:picLocks noChangeAspect="1" noChangeArrowheads="1"/>
          </p:cNvPicPr>
          <p:nvPr/>
        </p:nvPicPr>
        <p:blipFill>
          <a:blip r:embed="rId3" cstate="print"/>
          <a:srcRect l="9128" t="12422" r="10071" b="53125"/>
          <a:stretch>
            <a:fillRect/>
          </a:stretch>
        </p:blipFill>
        <p:spPr bwMode="auto">
          <a:xfrm>
            <a:off x="611560" y="4437112"/>
            <a:ext cx="7956376" cy="1907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p:spPr>
        <p:txBody>
          <a:bodyPr/>
          <a:lstStyle/>
          <a:p>
            <a:r>
              <a:rPr kumimoji="1" lang="en-US" altLang="ja-JP" dirty="0" smtClean="0"/>
              <a:t>UNWTO</a:t>
            </a:r>
            <a:r>
              <a:rPr kumimoji="1" lang="ja-JP" altLang="en-US" dirty="0" err="1" smtClean="0"/>
              <a:t>、</a:t>
            </a:r>
            <a:r>
              <a:rPr kumimoji="1" lang="en-US" altLang="ja-JP" dirty="0" smtClean="0"/>
              <a:t>WTTC</a:t>
            </a:r>
            <a:r>
              <a:rPr kumimoji="1" lang="ja-JP" altLang="en-US" dirty="0" smtClean="0"/>
              <a:t>の数字</a:t>
            </a:r>
            <a:endParaRPr kumimoji="1" lang="ja-JP" altLang="en-US" dirty="0"/>
          </a:p>
        </p:txBody>
      </p:sp>
      <p:sp>
        <p:nvSpPr>
          <p:cNvPr id="3" name="コンテンツ プレースホルダ 2"/>
          <p:cNvSpPr>
            <a:spLocks noGrp="1"/>
          </p:cNvSpPr>
          <p:nvPr>
            <p:ph idx="1"/>
          </p:nvPr>
        </p:nvSpPr>
        <p:spPr/>
        <p:txBody>
          <a:bodyPr>
            <a:normAutofit fontScale="77500" lnSpcReduction="20000"/>
          </a:bodyPr>
          <a:lstStyle/>
          <a:p>
            <a:r>
              <a:rPr lang="en-US" altLang="ja-JP" dirty="0" smtClean="0"/>
              <a:t>UNWTO </a:t>
            </a:r>
            <a:r>
              <a:rPr lang="ja-JP" altLang="en-US" dirty="0" smtClean="0"/>
              <a:t>の発行するレポート（それを引用している </a:t>
            </a:r>
            <a:r>
              <a:rPr lang="en-US" altLang="ja-JP" dirty="0" smtClean="0"/>
              <a:t>JNTO </a:t>
            </a:r>
            <a:r>
              <a:rPr lang="ja-JP" altLang="en-US" dirty="0" smtClean="0"/>
              <a:t>の国際観光白書等も）を見ると，全世界では，観光産業の</a:t>
            </a:r>
            <a:r>
              <a:rPr lang="en-US" altLang="ja-JP" dirty="0" smtClean="0"/>
              <a:t>GDP </a:t>
            </a:r>
            <a:r>
              <a:rPr lang="ja-JP" altLang="en-US" dirty="0" smtClean="0"/>
              <a:t>は産業全体の </a:t>
            </a:r>
            <a:r>
              <a:rPr lang="en-US" altLang="ja-JP" dirty="0" smtClean="0"/>
              <a:t>8,9</a:t>
            </a:r>
            <a:r>
              <a:rPr lang="ja-JP" altLang="en-US" dirty="0" smtClean="0"/>
              <a:t>％ぐらいを占めるかのような表現が使われている．</a:t>
            </a:r>
            <a:endParaRPr lang="en-US" altLang="ja-JP" dirty="0" smtClean="0"/>
          </a:p>
          <a:p>
            <a:r>
              <a:rPr lang="ja-JP" altLang="en-US" dirty="0" smtClean="0"/>
              <a:t>これも波及効果を含めて膨らませた数字なのであるが，学生などの観光学初学者の多くが勘違いするところとなっている</a:t>
            </a:r>
            <a:endParaRPr lang="en-US" altLang="ja-JP" dirty="0" smtClean="0"/>
          </a:p>
          <a:p>
            <a:r>
              <a:rPr lang="ja-JP" altLang="en-US" dirty="0" smtClean="0"/>
              <a:t>国際観光の分野では，</a:t>
            </a:r>
            <a:r>
              <a:rPr lang="en-US" altLang="ja-JP" dirty="0" smtClean="0"/>
              <a:t>WTTC</a:t>
            </a:r>
            <a:r>
              <a:rPr lang="ja-JP" altLang="en-US" dirty="0" smtClean="0"/>
              <a:t>（</a:t>
            </a:r>
            <a:r>
              <a:rPr lang="en-US" altLang="ja-JP" dirty="0" smtClean="0"/>
              <a:t>World Travel &amp; Tourism Council</a:t>
            </a:r>
            <a:r>
              <a:rPr lang="ja-JP" altLang="en-US" dirty="0" smtClean="0"/>
              <a:t>）という名称の旅行業の経営者団体（</a:t>
            </a:r>
            <a:r>
              <a:rPr lang="en-US" altLang="ja-JP" dirty="0" smtClean="0"/>
              <a:t>forum</a:t>
            </a:r>
            <a:r>
              <a:rPr lang="ja-JP" altLang="en-US" dirty="0" smtClean="0"/>
              <a:t>）の影響力がかなり大きいように思われる．</a:t>
            </a:r>
            <a:r>
              <a:rPr lang="en-US" altLang="ja-JP" dirty="0" smtClean="0"/>
              <a:t>WTTC </a:t>
            </a:r>
            <a:r>
              <a:rPr lang="ja-JP" altLang="en-US" dirty="0" smtClean="0"/>
              <a:t>は，経営者団体であるとともに世界規模の観光コンサルでもあって，</a:t>
            </a:r>
            <a:r>
              <a:rPr lang="en-US" altLang="ja-JP" dirty="0" smtClean="0"/>
              <a:t>UNWTO</a:t>
            </a:r>
            <a:r>
              <a:rPr lang="ja-JP" altLang="en-US" dirty="0" smtClean="0"/>
              <a:t>などの仕事も請け負っている．この </a:t>
            </a:r>
            <a:r>
              <a:rPr lang="en-US" altLang="ja-JP" dirty="0" smtClean="0"/>
              <a:t>WTTC </a:t>
            </a:r>
            <a:r>
              <a:rPr lang="ja-JP" altLang="en-US" dirty="0" smtClean="0"/>
              <a:t>は，観光産業に関して，一貫して過大気味の表現を積極的に用いてきた．</a:t>
            </a:r>
            <a:endParaRPr kumimoji="1" lang="ja-JP" alt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solidFill>
            <a:srgbClr val="FFFF00"/>
          </a:solidFill>
          <a:ln w="57150">
            <a:solidFill>
              <a:schemeClr val="tx1">
                <a:lumMod val="95000"/>
                <a:lumOff val="5000"/>
              </a:schemeClr>
            </a:solidFill>
          </a:ln>
        </p:spPr>
        <p:txBody>
          <a:bodyPr/>
          <a:lstStyle/>
          <a:p>
            <a:r>
              <a:rPr kumimoji="1" lang="ja-JP" altLang="en-US" dirty="0" smtClean="0"/>
              <a:t>人流の時間的、空間的側面</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人流は、時代を超えて人口の減少・増大として</a:t>
            </a:r>
            <a:r>
              <a:rPr lang="ja-JP" altLang="en-US" dirty="0" smtClean="0"/>
              <a:t>現れる側面と同時代のヒトの場所的移動として現れる側面とが</a:t>
            </a:r>
            <a:r>
              <a:rPr kumimoji="1" lang="ja-JP" altLang="en-US" dirty="0" smtClean="0"/>
              <a:t>ある。</a:t>
            </a:r>
            <a:endParaRPr kumimoji="1" lang="en-US" altLang="ja-JP" dirty="0" smtClean="0"/>
          </a:p>
          <a:p>
            <a:r>
              <a:rPr lang="ja-JP" altLang="en-US" dirty="0" smtClean="0"/>
              <a:t>時間的側面は</a:t>
            </a:r>
            <a:r>
              <a:rPr lang="ja-JP" altLang="en-US" dirty="0" smtClean="0">
                <a:solidFill>
                  <a:srgbClr val="FF0000"/>
                </a:solidFill>
              </a:rPr>
              <a:t>人口増大、人口減少</a:t>
            </a:r>
            <a:r>
              <a:rPr lang="ja-JP" altLang="en-US" dirty="0" smtClean="0"/>
              <a:t>として捉えられ、空間的側面は</a:t>
            </a:r>
            <a:r>
              <a:rPr lang="ja-JP" altLang="en-US" dirty="0" smtClean="0">
                <a:solidFill>
                  <a:srgbClr val="FF0000"/>
                </a:solidFill>
              </a:rPr>
              <a:t>人口移動</a:t>
            </a:r>
            <a:r>
              <a:rPr lang="ja-JP" altLang="en-US" dirty="0" smtClean="0"/>
              <a:t>として捉えられる</a:t>
            </a:r>
            <a:endParaRPr lang="en-US" altLang="ja-JP" dirty="0" smtClean="0"/>
          </a:p>
          <a:p>
            <a:r>
              <a:rPr kumimoji="1" lang="ja-JP" altLang="en-US" dirty="0" smtClean="0"/>
              <a:t>制度的バリア（国境制度等）が存在しなければ、</a:t>
            </a:r>
            <a:r>
              <a:rPr kumimoji="1" lang="ja-JP" altLang="en-US" dirty="0" smtClean="0">
                <a:solidFill>
                  <a:srgbClr val="FF0000"/>
                </a:solidFill>
              </a:rPr>
              <a:t>人流は自然調和的</a:t>
            </a:r>
            <a:r>
              <a:rPr lang="ja-JP" altLang="en-US" dirty="0" smtClean="0">
                <a:solidFill>
                  <a:srgbClr val="FF0000"/>
                </a:solidFill>
              </a:rPr>
              <a:t>に終息する</a:t>
            </a:r>
            <a:r>
              <a:rPr lang="ja-JP" altLang="en-US" dirty="0" smtClean="0"/>
              <a:t>？</a:t>
            </a:r>
            <a:endParaRPr kumimoji="1" lang="en-US" altLang="ja-JP" dirty="0" smtClean="0"/>
          </a:p>
          <a:p>
            <a:endParaRPr kumimoji="1" lang="en-US" altLang="ja-JP" dirty="0" smtClean="0"/>
          </a:p>
          <a:p>
            <a:endParaRPr kumimoji="1" lang="ja-JP"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観光白書</a:t>
            </a:r>
            <a:endParaRPr kumimoji="1" lang="ja-JP" altLang="en-US" dirty="0"/>
          </a:p>
        </p:txBody>
      </p:sp>
      <p:sp>
        <p:nvSpPr>
          <p:cNvPr id="3" name="コンテンツ プレースホルダ 2"/>
          <p:cNvSpPr>
            <a:spLocks noGrp="1"/>
          </p:cNvSpPr>
          <p:nvPr>
            <p:ph idx="1"/>
          </p:nvPr>
        </p:nvSpPr>
        <p:spPr/>
        <p:txBody>
          <a:bodyPr/>
          <a:lstStyle/>
          <a:p>
            <a:endParaRPr kumimoji="1" lang="ja-JP"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 2"/>
          <p:cNvSpPr>
            <a:spLocks noGrp="1"/>
          </p:cNvSpPr>
          <p:nvPr>
            <p:ph idx="1"/>
          </p:nvPr>
        </p:nvSpPr>
        <p:spPr/>
        <p:txBody>
          <a:bodyPr>
            <a:normAutofit fontScale="92500" lnSpcReduction="20000"/>
          </a:bodyPr>
          <a:lstStyle/>
          <a:p>
            <a:r>
              <a:rPr lang="en-US" altLang="ja-JP" dirty="0" smtClean="0"/>
              <a:t>1869</a:t>
            </a:r>
            <a:r>
              <a:rPr lang="ja-JP" altLang="en-US" dirty="0" smtClean="0"/>
              <a:t>年</a:t>
            </a:r>
            <a:r>
              <a:rPr lang="en-US" altLang="ja-JP" dirty="0" smtClean="0"/>
              <a:t>5</a:t>
            </a:r>
            <a:r>
              <a:rPr lang="ja-JP" altLang="en-US" dirty="0" smtClean="0"/>
              <a:t>月に大陸横断鉄道が完成すると、カリフォルニアを中心にして、支那移民は、他に労働を求め、アイルランド移民と仕事を求めて衝突するようになり、</a:t>
            </a:r>
            <a:r>
              <a:rPr lang="en-US" altLang="ja-JP" dirty="0" smtClean="0"/>
              <a:t>1882</a:t>
            </a:r>
            <a:r>
              <a:rPr lang="ja-JP" altLang="en-US" dirty="0" smtClean="0"/>
              <a:t>年</a:t>
            </a:r>
            <a:r>
              <a:rPr lang="en-US" altLang="ja-JP" dirty="0" smtClean="0"/>
              <a:t>5</a:t>
            </a:r>
            <a:r>
              <a:rPr lang="ja-JP" altLang="en-US" dirty="0" smtClean="0"/>
              <a:t>月に、清からの移民を認めない支那人排斥法を成立させた。</a:t>
            </a:r>
            <a:endParaRPr lang="en-US" altLang="ja-JP" dirty="0" smtClean="0"/>
          </a:p>
          <a:p>
            <a:r>
              <a:rPr lang="ja-JP" altLang="en-US" dirty="0" smtClean="0"/>
              <a:t>この後、移民排斥は日本人に向かうようになる。</a:t>
            </a:r>
            <a:endParaRPr lang="ja-JP" altLang="en-US" dirty="0"/>
          </a:p>
          <a:p>
            <a:r>
              <a:rPr lang="en-US" altLang="ja-JP" b="1" dirty="0" smtClean="0">
                <a:solidFill>
                  <a:srgbClr val="FF0000"/>
                </a:solidFill>
              </a:rPr>
              <a:t>1900</a:t>
            </a:r>
            <a:r>
              <a:rPr lang="ja-JP" altLang="en-US" b="1" dirty="0" smtClean="0">
                <a:solidFill>
                  <a:srgbClr val="FF0000"/>
                </a:solidFill>
              </a:rPr>
              <a:t>年のサンフランシスコにおける日本人は</a:t>
            </a:r>
            <a:r>
              <a:rPr lang="en-US" altLang="ja-JP" b="1" dirty="0" smtClean="0">
                <a:solidFill>
                  <a:srgbClr val="FF0000"/>
                </a:solidFill>
              </a:rPr>
              <a:t>1700</a:t>
            </a:r>
            <a:r>
              <a:rPr lang="ja-JP" altLang="en-US" b="1" dirty="0" smtClean="0">
                <a:solidFill>
                  <a:srgbClr val="FF0000"/>
                </a:solidFill>
              </a:rPr>
              <a:t>人程度で</a:t>
            </a:r>
            <a:r>
              <a:rPr lang="en-US" altLang="ja-JP" b="1" dirty="0" smtClean="0">
                <a:solidFill>
                  <a:srgbClr val="FF0000"/>
                </a:solidFill>
              </a:rPr>
              <a:t>0.5%</a:t>
            </a:r>
            <a:r>
              <a:rPr lang="ja-JP" altLang="en-US" b="1" dirty="0" smtClean="0">
                <a:solidFill>
                  <a:srgbClr val="FF0000"/>
                </a:solidFill>
              </a:rPr>
              <a:t>に過ぎないが、不潔な支那人と同様に見られ、学童の隔離騒動を経て、徐々に排斥され、全面的移民排斥法へと発展して行く。</a:t>
            </a:r>
            <a:endParaRPr lang="en-US" altLang="ja-JP" b="1" dirty="0" smtClean="0">
              <a:solidFill>
                <a:srgbClr val="FF0000"/>
              </a:solidFill>
            </a:endParaRPr>
          </a:p>
          <a:p>
            <a:endParaRPr kumimoji="1" lang="ja-JP" altLang="en-US" dirty="0"/>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r>
              <a:rPr kumimoji="1" lang="en-US" altLang="ja-JP" dirty="0" smtClean="0"/>
              <a:t>TSA</a:t>
            </a:r>
            <a:r>
              <a:rPr kumimoji="1" lang="ja-JP" altLang="en-US" dirty="0" smtClean="0"/>
              <a:t>　</a:t>
            </a:r>
            <a:r>
              <a:rPr kumimoji="1" lang="en-US" altLang="ja-JP" dirty="0" smtClean="0"/>
              <a:t>Tourism</a:t>
            </a:r>
            <a:r>
              <a:rPr kumimoji="1" lang="ja-JP" altLang="en-US" dirty="0" smtClean="0"/>
              <a:t>　</a:t>
            </a:r>
            <a:r>
              <a:rPr kumimoji="1" lang="en-US" altLang="ja-JP" dirty="0" smtClean="0"/>
              <a:t>Satellite</a:t>
            </a:r>
            <a:r>
              <a:rPr kumimoji="1" lang="ja-JP" altLang="en-US" dirty="0" smtClean="0"/>
              <a:t>　</a:t>
            </a:r>
            <a:r>
              <a:rPr kumimoji="1" lang="en-US" altLang="ja-JP" dirty="0" err="1" smtClean="0"/>
              <a:t>Acount</a:t>
            </a:r>
            <a:endParaRPr kumimoji="1" lang="ja-JP" altLang="en-US" dirty="0"/>
          </a:p>
        </p:txBody>
      </p:sp>
      <p:sp>
        <p:nvSpPr>
          <p:cNvPr id="3" name="コンテンツ プレースホルダ 2"/>
          <p:cNvSpPr>
            <a:spLocks noGrp="1"/>
          </p:cNvSpPr>
          <p:nvPr>
            <p:ph idx="1"/>
          </p:nvPr>
        </p:nvSpPr>
        <p:spPr/>
        <p:txBody>
          <a:bodyPr>
            <a:normAutofit fontScale="47500" lnSpcReduction="20000"/>
          </a:bodyPr>
          <a:lstStyle/>
          <a:p>
            <a:r>
              <a:rPr lang="ja-JP" altLang="ja-JP" b="1" dirty="0" smtClean="0"/>
              <a:t>●８２●</a:t>
            </a:r>
            <a:r>
              <a:rPr lang="en-US" altLang="ja-JP" b="1" dirty="0" smtClean="0"/>
              <a:t>TSA(Tourism Satellite Account)</a:t>
            </a:r>
            <a:r>
              <a:rPr lang="ja-JP" altLang="ja-JP" b="1" dirty="0" smtClean="0"/>
              <a:t>　</a:t>
            </a:r>
            <a:r>
              <a:rPr lang="ja-JP" altLang="ja-JP" dirty="0" smtClean="0"/>
              <a:t> </a:t>
            </a:r>
            <a:r>
              <a:rPr lang="ja-JP" altLang="ja-JP" b="1" dirty="0" smtClean="0"/>
              <a:t>旅行・観光サテライト勘定</a:t>
            </a:r>
            <a:endParaRPr lang="ja-JP" altLang="ja-JP" dirty="0" smtClean="0"/>
          </a:p>
          <a:p>
            <a:r>
              <a:rPr lang="en-US" altLang="ja-JP" b="1" u="sng" dirty="0" smtClean="0">
                <a:hlinkClick r:id="rId3"/>
              </a:rPr>
              <a:t>http://www.mlit.go.jp/kankocho/tsa.html</a:t>
            </a:r>
            <a:endParaRPr lang="ja-JP" altLang="ja-JP" dirty="0" smtClean="0"/>
          </a:p>
          <a:p>
            <a:r>
              <a:rPr lang="ja-JP" altLang="ja-JP" dirty="0" smtClean="0"/>
              <a:t>　旅行・観光サテライト勘定（</a:t>
            </a:r>
            <a:r>
              <a:rPr lang="en-US" altLang="ja-JP" dirty="0" smtClean="0"/>
              <a:t>TSA</a:t>
            </a:r>
            <a:r>
              <a:rPr lang="ja-JP" altLang="ja-JP" dirty="0" smtClean="0"/>
              <a:t>）とは、</a:t>
            </a:r>
            <a:r>
              <a:rPr lang="en-US" altLang="ja-JP" dirty="0" smtClean="0"/>
              <a:t>SNA</a:t>
            </a:r>
            <a:r>
              <a:rPr lang="ja-JP" altLang="ja-JP" dirty="0" smtClean="0"/>
              <a:t>（＊）のサテライト勘定（＊＊）のひとつであり、世界観光機関が国際基準『</a:t>
            </a:r>
            <a:r>
              <a:rPr lang="en-US" altLang="ja-JP" dirty="0" smtClean="0"/>
              <a:t>TSA Recommended Methodological Framework 2008</a:t>
            </a:r>
            <a:r>
              <a:rPr lang="ja-JP" altLang="ja-JP" dirty="0" smtClean="0"/>
              <a:t>』（</a:t>
            </a:r>
            <a:r>
              <a:rPr lang="en-US" altLang="ja-JP" dirty="0" smtClean="0"/>
              <a:t>TSA</a:t>
            </a:r>
            <a:r>
              <a:rPr lang="ja-JP" altLang="ja-JP" dirty="0" smtClean="0"/>
              <a:t>：</a:t>
            </a:r>
            <a:r>
              <a:rPr lang="en-US" altLang="ja-JP" dirty="0" smtClean="0"/>
              <a:t>RMF08</a:t>
            </a:r>
            <a:r>
              <a:rPr lang="ja-JP" altLang="ja-JP" dirty="0" smtClean="0"/>
              <a:t>）を示しています。現在、フランス、カナダ、オーストラリア、ニュージーランド等観光先進国をはじめとする</a:t>
            </a:r>
            <a:r>
              <a:rPr lang="en-US" altLang="ja-JP" dirty="0" smtClean="0"/>
              <a:t>75 </a:t>
            </a:r>
            <a:r>
              <a:rPr lang="ja-JP" altLang="ja-JP" dirty="0" smtClean="0"/>
              <a:t>カ国において、</a:t>
            </a:r>
            <a:r>
              <a:rPr lang="en-US" altLang="ja-JP" dirty="0" smtClean="0"/>
              <a:t>TSA</a:t>
            </a:r>
            <a:r>
              <a:rPr lang="ja-JP" altLang="ja-JP" dirty="0" smtClean="0"/>
              <a:t>が導入され、観光政策に活用されています。</a:t>
            </a:r>
            <a:r>
              <a:rPr lang="en-US" altLang="ja-JP" dirty="0" smtClean="0"/>
              <a:t/>
            </a:r>
            <a:br>
              <a:rPr lang="en-US" altLang="ja-JP" dirty="0" smtClean="0"/>
            </a:br>
            <a:r>
              <a:rPr lang="ja-JP" altLang="ja-JP" dirty="0" smtClean="0"/>
              <a:t>＊国民経済計算（</a:t>
            </a:r>
            <a:r>
              <a:rPr lang="en-US" altLang="ja-JP" dirty="0" smtClean="0"/>
              <a:t>SNA</a:t>
            </a:r>
            <a:r>
              <a:rPr lang="ja-JP" altLang="ja-JP" dirty="0" smtClean="0"/>
              <a:t>）とは、国連によって勧告された国際基準『</a:t>
            </a:r>
            <a:r>
              <a:rPr lang="en-US" altLang="ja-JP" dirty="0" smtClean="0"/>
              <a:t>The system of national accounts 1993</a:t>
            </a:r>
            <a:r>
              <a:rPr lang="ja-JP" altLang="ja-JP" dirty="0" smtClean="0"/>
              <a:t>』（</a:t>
            </a:r>
            <a:r>
              <a:rPr lang="en-US" altLang="ja-JP" dirty="0" smtClean="0"/>
              <a:t>93 SNA</a:t>
            </a:r>
            <a:r>
              <a:rPr lang="ja-JP" altLang="ja-JP" dirty="0" smtClean="0"/>
              <a:t>）に基づき、一国全体のマクロの経済状況を生産、分配、支出、資本蓄積といったフロー面や資産、負債といったストック面から体系的に明らかにしたものです。</a:t>
            </a:r>
            <a:r>
              <a:rPr lang="en-US" altLang="ja-JP" dirty="0" smtClean="0"/>
              <a:t/>
            </a:r>
            <a:br>
              <a:rPr lang="en-US" altLang="ja-JP" dirty="0" smtClean="0"/>
            </a:br>
            <a:r>
              <a:rPr lang="ja-JP" altLang="ja-JP" dirty="0" smtClean="0"/>
              <a:t>＊＊サテライト勘定とは、</a:t>
            </a:r>
            <a:r>
              <a:rPr lang="en-US" altLang="ja-JP" dirty="0" smtClean="0"/>
              <a:t>93 SNA</a:t>
            </a:r>
            <a:r>
              <a:rPr lang="ja-JP" altLang="ja-JP" dirty="0" smtClean="0"/>
              <a:t>において取り入れられた勘定です。</a:t>
            </a:r>
            <a:r>
              <a:rPr lang="en-US" altLang="ja-JP" dirty="0" smtClean="0"/>
              <a:t>SNA</a:t>
            </a:r>
            <a:r>
              <a:rPr lang="ja-JP" altLang="ja-JP" dirty="0" smtClean="0"/>
              <a:t>（サテライト勘定に対して中枢体系という）は生産、分配、支出といったそれぞれの勘定が密接な関係をもって定義され、その経済活動量を計測しているのに対し、サテライト勘定はある特定の経済活動を経済分析目的や政策目的のために中枢体系の経済活動量と密接な関係を保ちながら別勘定として推計する勘定です。わが国では、これまで「環境保護活動」、「介護・保育」、「</a:t>
            </a:r>
            <a:r>
              <a:rPr lang="en-US" altLang="ja-JP" dirty="0" smtClean="0"/>
              <a:t>NPO</a:t>
            </a:r>
            <a:r>
              <a:rPr lang="ja-JP" altLang="ja-JP" dirty="0" smtClean="0"/>
              <a:t>活動」、「無償労働」についてサテライト勘定が作成されています。</a:t>
            </a:r>
            <a:r>
              <a:rPr lang="en-US" altLang="ja-JP" dirty="0" smtClean="0"/>
              <a:t/>
            </a:r>
            <a:br>
              <a:rPr lang="en-US" altLang="ja-JP" dirty="0" smtClean="0"/>
            </a:br>
            <a:r>
              <a:rPr lang="ja-JP" altLang="ja-JP" dirty="0" smtClean="0"/>
              <a:t>＊＊＊わが国における作成の沿革</a:t>
            </a:r>
            <a:r>
              <a:rPr lang="en-US" altLang="ja-JP" dirty="0" smtClean="0"/>
              <a:t/>
            </a:r>
            <a:br>
              <a:rPr lang="en-US" altLang="ja-JP" dirty="0" smtClean="0"/>
            </a:br>
            <a:r>
              <a:rPr lang="ja-JP" altLang="ja-JP" dirty="0" smtClean="0"/>
              <a:t>観光庁では、旧国土交通省観光部時代の</a:t>
            </a:r>
            <a:r>
              <a:rPr lang="en-US" altLang="ja-JP" dirty="0" smtClean="0"/>
              <a:t>2000</a:t>
            </a:r>
            <a:r>
              <a:rPr lang="ja-JP" altLang="ja-JP" dirty="0" smtClean="0"/>
              <a:t>年度～</a:t>
            </a:r>
            <a:r>
              <a:rPr lang="en-US" altLang="ja-JP" dirty="0" smtClean="0"/>
              <a:t>2002</a:t>
            </a:r>
            <a:r>
              <a:rPr lang="ja-JP" altLang="ja-JP" dirty="0" smtClean="0"/>
              <a:t>年度において、</a:t>
            </a:r>
            <a:r>
              <a:rPr lang="en-US" altLang="ja-JP" dirty="0" smtClean="0"/>
              <a:t>TSA</a:t>
            </a:r>
            <a:r>
              <a:rPr lang="ja-JP" altLang="ja-JP" dirty="0" smtClean="0"/>
              <a:t>の導入を検討し、その成果を踏まえ、</a:t>
            </a:r>
            <a:r>
              <a:rPr lang="en-US" altLang="ja-JP" dirty="0" smtClean="0"/>
              <a:t>2003</a:t>
            </a:r>
            <a:r>
              <a:rPr lang="ja-JP" altLang="ja-JP" dirty="0" smtClean="0"/>
              <a:t>年度から『旅行・観光消費動向調査』を実施し、これをベースとした</a:t>
            </a:r>
            <a:r>
              <a:rPr lang="en-US" altLang="ja-JP" dirty="0" smtClean="0"/>
              <a:t>TSA</a:t>
            </a:r>
            <a:r>
              <a:rPr lang="ja-JP" altLang="ja-JP" dirty="0" smtClean="0"/>
              <a:t>を、集約表という形をとって試算し、公表を行ってきました。その後、</a:t>
            </a:r>
            <a:r>
              <a:rPr lang="en-US" altLang="ja-JP" dirty="0" smtClean="0"/>
              <a:t>2006</a:t>
            </a:r>
            <a:r>
              <a:rPr lang="ja-JP" altLang="ja-JP" dirty="0" smtClean="0"/>
              <a:t>年に観光立国推進基本法が成立し、</a:t>
            </a:r>
            <a:r>
              <a:rPr lang="en-US" altLang="ja-JP" dirty="0" smtClean="0"/>
              <a:t>2007</a:t>
            </a:r>
            <a:r>
              <a:rPr lang="ja-JP" altLang="ja-JP" dirty="0" smtClean="0"/>
              <a:t>年に観光立国推進基本計画が策定され、試作段階にあった</a:t>
            </a:r>
            <a:r>
              <a:rPr lang="en-US" altLang="ja-JP" dirty="0" smtClean="0"/>
              <a:t>TSA</a:t>
            </a:r>
            <a:r>
              <a:rPr lang="ja-JP" altLang="ja-JP" dirty="0" smtClean="0"/>
              <a:t>を本格的に導入することが盛り込まれたことを受けて、</a:t>
            </a:r>
            <a:r>
              <a:rPr lang="en-US" altLang="ja-JP" dirty="0" smtClean="0"/>
              <a:t>2009</a:t>
            </a:r>
            <a:r>
              <a:rPr lang="ja-JP" altLang="ja-JP" dirty="0" smtClean="0"/>
              <a:t>年から</a:t>
            </a:r>
            <a:r>
              <a:rPr lang="en-US" altLang="ja-JP" dirty="0" smtClean="0"/>
              <a:t>SNA</a:t>
            </a:r>
            <a:r>
              <a:rPr lang="ja-JP" altLang="ja-JP" dirty="0" smtClean="0"/>
              <a:t>を用いた</a:t>
            </a:r>
            <a:r>
              <a:rPr lang="en-US" altLang="ja-JP" dirty="0" smtClean="0"/>
              <a:t>TSA</a:t>
            </a:r>
            <a:r>
              <a:rPr lang="ja-JP" altLang="ja-JP" dirty="0" smtClean="0"/>
              <a:t>の作成及び公表を行っています。現在、</a:t>
            </a:r>
            <a:r>
              <a:rPr lang="en-US" altLang="ja-JP" dirty="0" smtClean="0"/>
              <a:t>UNWTO</a:t>
            </a:r>
            <a:r>
              <a:rPr lang="ja-JP" altLang="ja-JP" dirty="0" smtClean="0"/>
              <a:t>が推奨する全</a:t>
            </a:r>
            <a:r>
              <a:rPr lang="en-US" altLang="ja-JP" dirty="0" smtClean="0"/>
              <a:t>10</a:t>
            </a:r>
            <a:r>
              <a:rPr lang="ja-JP" altLang="ja-JP" dirty="0" smtClean="0"/>
              <a:t>表のうち、第</a:t>
            </a:r>
            <a:r>
              <a:rPr lang="en-US" altLang="ja-JP" dirty="0" smtClean="0"/>
              <a:t>1</a:t>
            </a:r>
            <a:r>
              <a:rPr lang="ja-JP" altLang="ja-JP" dirty="0" smtClean="0"/>
              <a:t>表～第</a:t>
            </a:r>
            <a:r>
              <a:rPr lang="en-US" altLang="ja-JP" dirty="0" smtClean="0"/>
              <a:t>7</a:t>
            </a:r>
            <a:r>
              <a:rPr lang="ja-JP" altLang="ja-JP" dirty="0" smtClean="0"/>
              <a:t>表を作成公表しています。</a:t>
            </a:r>
          </a:p>
          <a:p>
            <a:endParaRPr kumimoji="1" lang="ja-JP" alt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a:bodyPr>
          <a:lstStyle/>
          <a:p>
            <a:r>
              <a:rPr lang="ja-JP" altLang="ja-JP" b="1" dirty="0" smtClean="0"/>
              <a:t>●８３●ブータン　幸福度</a:t>
            </a:r>
            <a:endParaRPr kumimoji="1" lang="ja-JP" altLang="en-US" dirty="0"/>
          </a:p>
        </p:txBody>
      </p:sp>
      <p:sp>
        <p:nvSpPr>
          <p:cNvPr id="3" name="コンテンツ プレースホルダ 2"/>
          <p:cNvSpPr>
            <a:spLocks noGrp="1"/>
          </p:cNvSpPr>
          <p:nvPr>
            <p:ph idx="1"/>
          </p:nvPr>
        </p:nvSpPr>
        <p:spPr/>
        <p:txBody>
          <a:bodyPr>
            <a:normAutofit fontScale="85000" lnSpcReduction="10000"/>
          </a:bodyPr>
          <a:lstStyle/>
          <a:p>
            <a:r>
              <a:rPr lang="en-US" altLang="ja-JP" dirty="0" smtClean="0"/>
              <a:t>1972</a:t>
            </a:r>
            <a:r>
              <a:rPr lang="ja-JP" altLang="ja-JP" dirty="0" smtClean="0"/>
              <a:t>年代にワンチュク国王が提唱した国民総幸福量（いわゆる幸せの指標、</a:t>
            </a:r>
            <a:r>
              <a:rPr lang="en-US" altLang="ja-JP" dirty="0" smtClean="0"/>
              <a:t>GNH (Gross National Happiness)</a:t>
            </a:r>
            <a:r>
              <a:rPr lang="ja-JP" altLang="ja-JP" dirty="0" smtClean="0"/>
              <a:t>）の概念に基づき、「世界一幸せな国ブータン」として、特に</a:t>
            </a:r>
            <a:r>
              <a:rPr lang="en-US" altLang="ja-JP" dirty="0" smtClean="0"/>
              <a:t>GDP/GNP</a:t>
            </a:r>
            <a:r>
              <a:rPr lang="ja-JP" altLang="ja-JP" dirty="0" smtClean="0"/>
              <a:t>増加を主眼としている先進国から注目されています。</a:t>
            </a:r>
          </a:p>
          <a:p>
            <a:r>
              <a:rPr lang="ja-JP" altLang="ja-JP" dirty="0" smtClean="0"/>
              <a:t>私が短期間の旅行で垣間見たブータンは、マスコミで大騒ぎするほどのことではないと判断されました。道路工事等の肉体労働は好まれないとのガイドの説明で、ネパール人の出稼ぎ労働者が劣悪な労働条件で携わっていました。仏教寺院にいる男子児童は、家が貧しく学校に通えないのでいるとの説明でした。</a:t>
            </a:r>
          </a:p>
          <a:p>
            <a:endParaRPr kumimoji="1" lang="ja-JP" alt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2013-04-30 16"/>
          <p:cNvPicPr/>
          <p:nvPr/>
        </p:nvPicPr>
        <p:blipFill>
          <a:blip r:embed="rId3" cstate="print"/>
          <a:srcRect/>
          <a:stretch>
            <a:fillRect/>
          </a:stretch>
        </p:blipFill>
        <p:spPr bwMode="auto">
          <a:xfrm>
            <a:off x="539552" y="188640"/>
            <a:ext cx="3456384" cy="3672408"/>
          </a:xfrm>
          <a:prstGeom prst="rect">
            <a:avLst/>
          </a:prstGeom>
          <a:noFill/>
          <a:ln w="9525">
            <a:noFill/>
            <a:miter lim="800000"/>
            <a:headEnd/>
            <a:tailEnd/>
          </a:ln>
        </p:spPr>
      </p:pic>
      <p:pic>
        <p:nvPicPr>
          <p:cNvPr id="5" name="図 4" descr="2013-04-30 16"/>
          <p:cNvPicPr/>
          <p:nvPr/>
        </p:nvPicPr>
        <p:blipFill>
          <a:blip r:embed="rId4" cstate="print"/>
          <a:srcRect/>
          <a:stretch>
            <a:fillRect/>
          </a:stretch>
        </p:blipFill>
        <p:spPr bwMode="auto">
          <a:xfrm>
            <a:off x="2873692" y="3717033"/>
            <a:ext cx="4074572" cy="3096344"/>
          </a:xfrm>
          <a:prstGeom prst="rect">
            <a:avLst/>
          </a:prstGeom>
          <a:noFill/>
          <a:ln w="9525">
            <a:noFill/>
            <a:miter lim="800000"/>
            <a:headEnd/>
            <a:tailEnd/>
          </a:ln>
        </p:spPr>
      </p:pic>
      <p:pic>
        <p:nvPicPr>
          <p:cNvPr id="6" name="図 5" descr="2013-04-29 14"/>
          <p:cNvPicPr/>
          <p:nvPr/>
        </p:nvPicPr>
        <p:blipFill>
          <a:blip r:embed="rId5" cstate="print"/>
          <a:srcRect/>
          <a:stretch>
            <a:fillRect/>
          </a:stretch>
        </p:blipFill>
        <p:spPr bwMode="auto">
          <a:xfrm>
            <a:off x="4788024" y="188640"/>
            <a:ext cx="4256519"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a:bodyPr>
          <a:lstStyle/>
          <a:p>
            <a:r>
              <a:rPr kumimoji="1" lang="ja-JP" altLang="en-US" dirty="0" smtClean="0"/>
              <a:t>ＧＤＰと幸福度</a:t>
            </a:r>
            <a:endParaRPr kumimoji="1" lang="ja-JP" altLang="en-US" dirty="0"/>
          </a:p>
        </p:txBody>
      </p:sp>
      <p:pic>
        <p:nvPicPr>
          <p:cNvPr id="1026" name="Picture 2"/>
          <p:cNvPicPr>
            <a:picLocks noChangeAspect="1" noChangeArrowheads="1"/>
          </p:cNvPicPr>
          <p:nvPr/>
        </p:nvPicPr>
        <p:blipFill>
          <a:blip r:embed="rId3" cstate="print"/>
          <a:srcRect/>
          <a:stretch>
            <a:fillRect/>
          </a:stretch>
        </p:blipFill>
        <p:spPr bwMode="auto">
          <a:xfrm rot="5400000">
            <a:off x="747649" y="1492711"/>
            <a:ext cx="4054785" cy="4903028"/>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rot="5400000">
            <a:off x="4973937" y="2018953"/>
            <a:ext cx="3816422" cy="3900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a:xfrm>
            <a:off x="457200" y="274638"/>
            <a:ext cx="8229600" cy="1498600"/>
          </a:xfrm>
          <a:solidFill>
            <a:srgbClr val="FFFF00"/>
          </a:solidFill>
          <a:ln w="57150">
            <a:solidFill>
              <a:schemeClr val="tx1"/>
            </a:solidFill>
          </a:ln>
        </p:spPr>
        <p:txBody>
          <a:bodyPr/>
          <a:lstStyle/>
          <a:p>
            <a:r>
              <a:rPr lang="ja-JP" altLang="ja-JP" b="1" dirty="0" smtClean="0"/>
              <a:t>「伝統的経済学」対「神経経済学」</a:t>
            </a:r>
            <a:r>
              <a:rPr lang="en-US" altLang="ja-JP" b="1" dirty="0" smtClean="0"/>
              <a:t/>
            </a:r>
            <a:br>
              <a:rPr lang="en-US" altLang="ja-JP" b="1" dirty="0" smtClean="0"/>
            </a:br>
            <a:r>
              <a:rPr lang="ja-JP" altLang="ja-JP" dirty="0" smtClean="0"/>
              <a:t>（松島斉　東京大学教授）</a:t>
            </a:r>
            <a:endParaRPr lang="ja-JP" altLang="en-US" dirty="0" smtClean="0"/>
          </a:p>
        </p:txBody>
      </p:sp>
      <p:sp>
        <p:nvSpPr>
          <p:cNvPr id="5123" name="コンテンツ プレースホルダ 2"/>
          <p:cNvSpPr>
            <a:spLocks noGrp="1"/>
          </p:cNvSpPr>
          <p:nvPr>
            <p:ph idx="1"/>
          </p:nvPr>
        </p:nvSpPr>
        <p:spPr>
          <a:xfrm>
            <a:off x="457200" y="1916113"/>
            <a:ext cx="8578850" cy="4608512"/>
          </a:xfrm>
        </p:spPr>
        <p:txBody>
          <a:bodyPr/>
          <a:lstStyle/>
          <a:p>
            <a:pPr marL="0" indent="0">
              <a:buFontTx/>
              <a:buNone/>
            </a:pPr>
            <a:r>
              <a:rPr lang="ja-JP" altLang="en-US" dirty="0" smtClean="0"/>
              <a:t>（神経経済学）</a:t>
            </a:r>
            <a:endParaRPr lang="en-US" altLang="ja-JP" dirty="0" smtClean="0"/>
          </a:p>
          <a:p>
            <a:pPr marL="0" indent="0">
              <a:buFontTx/>
              <a:buNone/>
            </a:pPr>
            <a:r>
              <a:rPr lang="ja-JP" altLang="en-US" dirty="0" smtClean="0"/>
              <a:t>　</a:t>
            </a:r>
            <a:r>
              <a:rPr lang="ja-JP" altLang="ja-JP" dirty="0" smtClean="0"/>
              <a:t>機能的磁気共鳴画像装置（</a:t>
            </a:r>
            <a:r>
              <a:rPr lang="en-US" altLang="ja-JP" dirty="0" err="1" smtClean="0"/>
              <a:t>fMRI</a:t>
            </a:r>
            <a:r>
              <a:rPr lang="ja-JP" altLang="ja-JP" dirty="0" smtClean="0"/>
              <a:t>）</a:t>
            </a:r>
            <a:r>
              <a:rPr lang="ja-JP" altLang="en-US" dirty="0" smtClean="0"/>
              <a:t>等</a:t>
            </a:r>
            <a:r>
              <a:rPr lang="ja-JP" altLang="ja-JP" dirty="0" smtClean="0"/>
              <a:t>を</a:t>
            </a:r>
            <a:r>
              <a:rPr lang="ja-JP" altLang="en-US" dirty="0" smtClean="0"/>
              <a:t>使用し、</a:t>
            </a:r>
            <a:r>
              <a:rPr lang="ja-JP" altLang="ja-JP" dirty="0" smtClean="0"/>
              <a:t>科学神経的手法で個人の経済活動での心理的・生理的プロセスを解明</a:t>
            </a:r>
            <a:r>
              <a:rPr lang="ja-JP" altLang="en-US" dirty="0" smtClean="0"/>
              <a:t>　</a:t>
            </a:r>
            <a:endParaRPr lang="en-US" altLang="ja-JP" dirty="0" smtClean="0"/>
          </a:p>
          <a:p>
            <a:pPr marL="0" indent="0">
              <a:buFontTx/>
              <a:buNone/>
            </a:pPr>
            <a:r>
              <a:rPr lang="ja-JP" altLang="en-US" dirty="0" smtClean="0">
                <a:solidFill>
                  <a:srgbClr val="FF0000"/>
                </a:solidFill>
              </a:rPr>
              <a:t>　　</a:t>
            </a:r>
            <a:r>
              <a:rPr lang="ja-JP" altLang="ja-JP" dirty="0" smtClean="0">
                <a:solidFill>
                  <a:srgbClr val="FF0000"/>
                </a:solidFill>
              </a:rPr>
              <a:t>快楽という抽象概念を評価基準</a:t>
            </a:r>
            <a:r>
              <a:rPr lang="ja-JP" altLang="ja-JP" dirty="0" smtClean="0"/>
              <a:t>にしようとする　</a:t>
            </a:r>
          </a:p>
          <a:p>
            <a:pPr marL="0" indent="0">
              <a:buFontTx/>
              <a:buNone/>
            </a:pPr>
            <a:r>
              <a:rPr lang="ja-JP" altLang="en-US" dirty="0" smtClean="0"/>
              <a:t>（</a:t>
            </a:r>
            <a:r>
              <a:rPr lang="ja-JP" altLang="ja-JP" dirty="0" smtClean="0"/>
              <a:t>伝統的経済学</a:t>
            </a:r>
            <a:r>
              <a:rPr lang="ja-JP" altLang="en-US" dirty="0" smtClean="0"/>
              <a:t>）</a:t>
            </a:r>
            <a:r>
              <a:rPr lang="ja-JP" altLang="ja-JP" dirty="0" smtClean="0"/>
              <a:t>　</a:t>
            </a:r>
            <a:endParaRPr lang="en-US" altLang="ja-JP" dirty="0" smtClean="0"/>
          </a:p>
          <a:p>
            <a:pPr marL="0" indent="0">
              <a:buFontTx/>
              <a:buNone/>
            </a:pPr>
            <a:r>
              <a:rPr lang="ja-JP" altLang="en-US" dirty="0" smtClean="0"/>
              <a:t>　</a:t>
            </a:r>
            <a:r>
              <a:rPr lang="ja-JP" altLang="ja-JP" dirty="0" smtClean="0"/>
              <a:t>経済活動における</a:t>
            </a:r>
            <a:r>
              <a:rPr lang="ja-JP" altLang="ja-JP" dirty="0" smtClean="0">
                <a:solidFill>
                  <a:srgbClr val="FF0000"/>
                </a:solidFill>
              </a:rPr>
              <a:t>選択パターンを解明</a:t>
            </a:r>
            <a:r>
              <a:rPr lang="ja-JP" altLang="ja-JP" dirty="0" smtClean="0"/>
              <a:t>する学問</a:t>
            </a:r>
          </a:p>
        </p:txBody>
      </p:sp>
    </p:spTree>
    <p:extLst>
      <p:ext uri="{BB962C8B-B14F-4D97-AF65-F5344CB8AC3E}">
        <p14:creationId xmlns="" xmlns:p14="http://schemas.microsoft.com/office/powerpoint/2010/main" val="355399219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コンテンツ プレースホルダ 2"/>
          <p:cNvSpPr>
            <a:spLocks noGrp="1"/>
          </p:cNvSpPr>
          <p:nvPr>
            <p:ph idx="1"/>
          </p:nvPr>
        </p:nvSpPr>
        <p:spPr>
          <a:xfrm>
            <a:off x="457200" y="476250"/>
            <a:ext cx="8229600" cy="5649913"/>
          </a:xfrm>
        </p:spPr>
        <p:txBody>
          <a:bodyPr/>
          <a:lstStyle/>
          <a:p>
            <a:pPr>
              <a:defRPr/>
            </a:pPr>
            <a:r>
              <a:rPr lang="ja-JP" altLang="ja-JP" dirty="0" smtClean="0"/>
              <a:t>個人の欲する選択は、高い快楽の達成と一致しない</a:t>
            </a:r>
          </a:p>
          <a:p>
            <a:pPr>
              <a:defRPr/>
            </a:pPr>
            <a:r>
              <a:rPr lang="ja-JP" altLang="ja-JP" dirty="0" smtClean="0">
                <a:solidFill>
                  <a:srgbClr val="FF0000"/>
                </a:solidFill>
              </a:rPr>
              <a:t>選択</a:t>
            </a:r>
            <a:r>
              <a:rPr lang="ja-JP" altLang="ja-JP" dirty="0" smtClean="0"/>
              <a:t>と</a:t>
            </a:r>
            <a:r>
              <a:rPr lang="ja-JP" altLang="ja-JP" dirty="0" smtClean="0">
                <a:solidFill>
                  <a:srgbClr val="FF0000"/>
                </a:solidFill>
              </a:rPr>
              <a:t>快楽</a:t>
            </a:r>
            <a:r>
              <a:rPr lang="ja-JP" altLang="ja-JP" dirty="0" smtClean="0"/>
              <a:t>は関連する</a:t>
            </a:r>
            <a:r>
              <a:rPr lang="ja-JP" altLang="ja-JP" dirty="0" smtClean="0">
                <a:solidFill>
                  <a:srgbClr val="FF0000"/>
                </a:solidFill>
              </a:rPr>
              <a:t>脳の部位が異なる</a:t>
            </a:r>
            <a:r>
              <a:rPr lang="ja-JP" altLang="ja-JP" dirty="0" smtClean="0"/>
              <a:t>ため、区別して取り扱う必要がある</a:t>
            </a:r>
          </a:p>
          <a:p>
            <a:pPr>
              <a:defRPr/>
            </a:pPr>
            <a:r>
              <a:rPr lang="ja-JP" altLang="ja-JP" dirty="0" smtClean="0"/>
              <a:t>いずれ神経科学の発展で快楽を脳から直接測定できるようになれば、個人の選択を快楽の代用物として経済厚生に使う必要はなくなるので、主流派経済学のような「選択の自由のための学問」は不必要だと主張する</a:t>
            </a:r>
            <a:endParaRPr lang="en-US" altLang="ja-JP" dirty="0" smtClean="0"/>
          </a:p>
          <a:p>
            <a:pPr marL="0" indent="0">
              <a:buFontTx/>
              <a:buNone/>
              <a:defRPr/>
            </a:pPr>
            <a:r>
              <a:rPr lang="ja-JP" altLang="en-US" dirty="0" smtClean="0"/>
              <a:t>➡観光行動論は神経経済学に収斂される？</a:t>
            </a:r>
            <a:endParaRPr lang="ja-JP" altLang="ja-JP" dirty="0" smtClean="0"/>
          </a:p>
          <a:p>
            <a:pPr>
              <a:defRPr/>
            </a:pPr>
            <a:endParaRPr lang="ja-JP" altLang="en-US" dirty="0" smtClean="0"/>
          </a:p>
        </p:txBody>
      </p:sp>
    </p:spTree>
    <p:extLst>
      <p:ext uri="{BB962C8B-B14F-4D97-AF65-F5344CB8AC3E}">
        <p14:creationId xmlns="" xmlns:p14="http://schemas.microsoft.com/office/powerpoint/2010/main" val="1330602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コンテンツ プレースホルダ 2"/>
          <p:cNvSpPr>
            <a:spLocks noGrp="1"/>
          </p:cNvSpPr>
          <p:nvPr>
            <p:ph idx="1"/>
          </p:nvPr>
        </p:nvSpPr>
        <p:spPr>
          <a:xfrm>
            <a:off x="457200" y="188913"/>
            <a:ext cx="8435975" cy="6335712"/>
          </a:xfrm>
        </p:spPr>
        <p:txBody>
          <a:bodyPr>
            <a:normAutofit lnSpcReduction="10000"/>
          </a:bodyPr>
          <a:lstStyle/>
          <a:p>
            <a:r>
              <a:rPr lang="ja-JP" altLang="ja-JP" smtClean="0"/>
              <a:t>主流派経済学でいう個人の選択の自由は、一方で他人の利害と衝突する危険をはらむ。そこで各人の</a:t>
            </a:r>
            <a:r>
              <a:rPr lang="ja-JP" altLang="ja-JP" smtClean="0">
                <a:solidFill>
                  <a:srgbClr val="FF0000"/>
                </a:solidFill>
              </a:rPr>
              <a:t>選択の範囲を制度で規定</a:t>
            </a:r>
            <a:r>
              <a:rPr lang="ja-JP" altLang="ja-JP" smtClean="0"/>
              <a:t>する必要が出てくる。つまり主流派経済学では制度という概念が極めて重要で、高い厚生経済を実現する</a:t>
            </a:r>
            <a:r>
              <a:rPr lang="ja-JP" altLang="ja-JP" smtClean="0">
                <a:solidFill>
                  <a:srgbClr val="FF0000"/>
                </a:solidFill>
              </a:rPr>
              <a:t>政策提言は制度設計</a:t>
            </a:r>
            <a:r>
              <a:rPr lang="ja-JP" altLang="ja-JP" smtClean="0"/>
              <a:t>としてなされる。</a:t>
            </a:r>
          </a:p>
          <a:p>
            <a:r>
              <a:rPr lang="ja-JP" altLang="ja-JP" smtClean="0"/>
              <a:t>神経経済学は選択の自由を考慮しないので、制度設計の理念も排除し個人の心理的・生理的プロセスの中に直接的問題解決の所在を求める。このため神経経済学の政策提言は、能のデータから快楽の指標を割り出し、適切な快楽水準を達成する選択をするように、いわば「</a:t>
            </a:r>
            <a:r>
              <a:rPr lang="ja-JP" altLang="ja-JP" smtClean="0">
                <a:solidFill>
                  <a:srgbClr val="FF0000"/>
                </a:solidFill>
              </a:rPr>
              <a:t>セラピスト</a:t>
            </a:r>
            <a:r>
              <a:rPr lang="ja-JP" altLang="ja-JP" smtClean="0"/>
              <a:t>」として本人を説得する形をとる。</a:t>
            </a:r>
          </a:p>
          <a:p>
            <a:endParaRPr lang="ja-JP" altLang="en-US" smtClean="0"/>
          </a:p>
          <a:p>
            <a:endParaRPr lang="ja-JP" altLang="en-US" smtClean="0"/>
          </a:p>
        </p:txBody>
      </p:sp>
    </p:spTree>
    <p:extLst>
      <p:ext uri="{BB962C8B-B14F-4D97-AF65-F5344CB8AC3E}">
        <p14:creationId xmlns="" xmlns:p14="http://schemas.microsoft.com/office/powerpoint/2010/main" val="156829600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908720"/>
            <a:ext cx="7772400" cy="5040560"/>
          </a:xfrm>
          <a:solidFill>
            <a:srgbClr val="FFFF00"/>
          </a:solidFill>
        </p:spPr>
        <p:txBody>
          <a:bodyPr>
            <a:normAutofit fontScale="90000"/>
          </a:bodyPr>
          <a:lstStyle/>
          <a:p>
            <a:r>
              <a:rPr lang="ja-JP" altLang="en-US" sz="6700" dirty="0" smtClean="0"/>
              <a:t>第三回</a:t>
            </a:r>
            <a:r>
              <a:rPr lang="en-US" altLang="ja-JP" dirty="0" smtClean="0"/>
              <a:t/>
            </a:r>
            <a:br>
              <a:rPr lang="en-US" altLang="ja-JP" dirty="0" smtClean="0"/>
            </a:br>
            <a:r>
              <a:rPr lang="en-US" altLang="ja-JP" dirty="0" smtClean="0"/>
              <a:t/>
            </a:r>
            <a:br>
              <a:rPr lang="en-US" altLang="ja-JP" dirty="0" smtClean="0"/>
            </a:br>
            <a:r>
              <a:rPr lang="ja-JP" altLang="en-US" dirty="0" smtClean="0"/>
              <a:t>一日交通圏と東京一極集中</a:t>
            </a:r>
            <a:r>
              <a:rPr lang="en-US" altLang="ja-JP" dirty="0" smtClean="0"/>
              <a:t/>
            </a:r>
            <a:br>
              <a:rPr lang="en-US" altLang="ja-JP" dirty="0" smtClean="0"/>
            </a:br>
            <a:r>
              <a:rPr lang="ja-JP" altLang="en-US" dirty="0" smtClean="0"/>
              <a:t>教科書９６頁　</a:t>
            </a:r>
            <a:r>
              <a:rPr lang="en-US" altLang="ja-JP" dirty="0" smtClean="0"/>
              <a:t/>
            </a:r>
            <a:br>
              <a:rPr lang="en-US" altLang="ja-JP" dirty="0" smtClean="0"/>
            </a:br>
            <a:r>
              <a:rPr lang="en-US" altLang="ja-JP" dirty="0" smtClean="0"/>
              <a:t/>
            </a:r>
            <a:br>
              <a:rPr lang="en-US" altLang="ja-JP" dirty="0" smtClean="0"/>
            </a:br>
            <a:r>
              <a:rPr lang="ja-JP" altLang="en-US" dirty="0" smtClean="0"/>
              <a:t>タクシー配車アプリ</a:t>
            </a:r>
            <a:r>
              <a:rPr lang="en-US" altLang="ja-JP" dirty="0" smtClean="0"/>
              <a:t/>
            </a:r>
            <a:br>
              <a:rPr lang="en-US" altLang="ja-JP" dirty="0" smtClean="0"/>
            </a:br>
            <a:r>
              <a:rPr lang="en-US" altLang="ja-JP" dirty="0" smtClean="0"/>
              <a:t>HP</a:t>
            </a:r>
            <a:r>
              <a:rPr lang="ja-JP" altLang="en-US" dirty="0" smtClean="0"/>
              <a:t>　ブログ</a:t>
            </a:r>
            <a:endParaRPr kumimoji="1" lang="ja-JP" alt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1513" t="21925" r="38285" b="5311"/>
          <a:stretch>
            <a:fillRect/>
          </a:stretch>
        </p:blipFill>
        <p:spPr bwMode="auto">
          <a:xfrm>
            <a:off x="539552" y="-99392"/>
            <a:ext cx="7704856" cy="697969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11513" t="20430" r="38285" b="7751"/>
          <a:stretch>
            <a:fillRect/>
          </a:stretch>
        </p:blipFill>
        <p:spPr bwMode="auto">
          <a:xfrm>
            <a:off x="755576" y="192875"/>
            <a:ext cx="7488832" cy="669589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1026" name="Picture 2"/>
          <p:cNvPicPr>
            <a:picLocks noChangeAspect="1" noChangeArrowheads="1"/>
          </p:cNvPicPr>
          <p:nvPr/>
        </p:nvPicPr>
        <p:blipFill>
          <a:blip r:embed="rId3" cstate="print"/>
          <a:srcRect/>
          <a:stretch>
            <a:fillRect/>
          </a:stretch>
        </p:blipFill>
        <p:spPr bwMode="auto">
          <a:xfrm>
            <a:off x="323850" y="423863"/>
            <a:ext cx="8820150" cy="6010275"/>
          </a:xfrm>
          <a:prstGeom prst="rect">
            <a:avLst/>
          </a:prstGeom>
          <a:noFill/>
          <a:ln w="9525">
            <a:noFill/>
            <a:miter lim="800000"/>
            <a:headEnd/>
            <a:tailEnd/>
          </a:ln>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07504" y="2130425"/>
            <a:ext cx="8964488" cy="3674839"/>
          </a:xfrm>
          <a:solidFill>
            <a:schemeClr val="accent2">
              <a:lumMod val="20000"/>
              <a:lumOff val="80000"/>
            </a:schemeClr>
          </a:solidFill>
          <a:ln w="76200">
            <a:solidFill>
              <a:srgbClr val="FF0000"/>
            </a:solidFill>
          </a:ln>
        </p:spPr>
        <p:txBody>
          <a:bodyPr>
            <a:normAutofit fontScale="90000"/>
          </a:bodyPr>
          <a:lstStyle/>
          <a:p>
            <a:r>
              <a:rPr lang="ja-JP" altLang="en-US" sz="6700" dirty="0" smtClean="0"/>
              <a:t>第五回（五月十四日）予告</a:t>
            </a:r>
            <a:r>
              <a:rPr lang="en-US" altLang="ja-JP" dirty="0" smtClean="0"/>
              <a:t/>
            </a:r>
            <a:br>
              <a:rPr lang="en-US" altLang="ja-JP" dirty="0" smtClean="0"/>
            </a:br>
            <a:r>
              <a:rPr lang="en-US" altLang="ja-JP" dirty="0" smtClean="0"/>
              <a:t/>
            </a:r>
            <a:br>
              <a:rPr lang="en-US" altLang="ja-JP" dirty="0" smtClean="0"/>
            </a:br>
            <a:r>
              <a:rPr lang="ja-JP" altLang="en-US" dirty="0" smtClean="0"/>
              <a:t>外部講師（国際自動車藤森社長）</a:t>
            </a:r>
            <a:r>
              <a:rPr lang="en-US" altLang="ja-JP" dirty="0" smtClean="0"/>
              <a:t/>
            </a:r>
            <a:br>
              <a:rPr lang="en-US" altLang="ja-JP" dirty="0" smtClean="0"/>
            </a:br>
            <a:r>
              <a:rPr lang="ja-JP" altLang="en-US" dirty="0" smtClean="0"/>
              <a:t>出席必須　テレビ取材予定</a:t>
            </a:r>
            <a:endParaRPr kumimoji="1" lang="ja-JP" alt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781944"/>
            <a:ext cx="8229600" cy="1143000"/>
          </a:xfrm>
          <a:ln>
            <a:solidFill>
              <a:schemeClr val="accent1"/>
            </a:solidFill>
          </a:ln>
        </p:spPr>
        <p:txBody>
          <a:bodyPr>
            <a:normAutofit fontScale="90000"/>
          </a:bodyPr>
          <a:lstStyle/>
          <a:p>
            <a:r>
              <a:rPr lang="en-US" altLang="ja-JP" dirty="0" smtClean="0"/>
              <a:t>km </a:t>
            </a:r>
            <a:r>
              <a:rPr lang="ja-JP" altLang="en-US" dirty="0" smtClean="0"/>
              <a:t>新卒タクシードライバードキュメンタリー ＃</a:t>
            </a:r>
            <a:r>
              <a:rPr lang="en-US" altLang="ja-JP" dirty="0" smtClean="0"/>
              <a:t>2</a:t>
            </a:r>
            <a:endParaRPr kumimoji="1" lang="ja-JP" altLang="en-US" dirty="0"/>
          </a:p>
        </p:txBody>
      </p:sp>
      <p:sp>
        <p:nvSpPr>
          <p:cNvPr id="3" name="コンテンツ プレースホルダ 2"/>
          <p:cNvSpPr>
            <a:spLocks noGrp="1"/>
          </p:cNvSpPr>
          <p:nvPr>
            <p:ph idx="1"/>
          </p:nvPr>
        </p:nvSpPr>
        <p:spPr>
          <a:xfrm>
            <a:off x="457200" y="3760440"/>
            <a:ext cx="8229600" cy="964704"/>
          </a:xfrm>
        </p:spPr>
        <p:txBody>
          <a:bodyPr/>
          <a:lstStyle/>
          <a:p>
            <a:r>
              <a:rPr lang="en-US" altLang="ja-JP" u="sng" dirty="0" smtClean="0">
                <a:hlinkClick r:id="rId3"/>
              </a:rPr>
              <a:t>https://youtu.be/OFCfjQKAtpY</a:t>
            </a:r>
            <a:endParaRPr lang="ja-JP" altLang="ja-JP" dirty="0" smtClean="0"/>
          </a:p>
          <a:p>
            <a:endParaRPr kumimoji="1" lang="ja-JP" alt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12776"/>
            <a:ext cx="8229600" cy="3024336"/>
          </a:xfrm>
          <a:ln>
            <a:solidFill>
              <a:schemeClr val="tx1">
                <a:lumMod val="95000"/>
                <a:lumOff val="5000"/>
              </a:schemeClr>
            </a:solidFill>
          </a:ln>
        </p:spPr>
        <p:txBody>
          <a:bodyPr>
            <a:normAutofit/>
          </a:bodyPr>
          <a:lstStyle/>
          <a:p>
            <a:r>
              <a:rPr kumimoji="1" lang="ja-JP" altLang="en-US" dirty="0" smtClean="0"/>
              <a:t>一日交通圏</a:t>
            </a:r>
            <a:r>
              <a:rPr kumimoji="1" lang="en-US" altLang="ja-JP" dirty="0" smtClean="0"/>
              <a:t/>
            </a:r>
            <a:br>
              <a:rPr kumimoji="1" lang="en-US" altLang="ja-JP" dirty="0" smtClean="0"/>
            </a:br>
            <a:r>
              <a:rPr lang="en-US" altLang="ja-JP" dirty="0" smtClean="0"/>
              <a:t/>
            </a:r>
            <a:br>
              <a:rPr lang="en-US" altLang="ja-JP" dirty="0" smtClean="0"/>
            </a:br>
            <a:r>
              <a:rPr lang="ja-JP" altLang="en-US" dirty="0" smtClean="0"/>
              <a:t>教科書９６頁</a:t>
            </a:r>
            <a:endParaRPr kumimoji="1" lang="ja-JP"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www.mlit.go.jp/seisakutokatsu/soukou/monitoring/top4.files/image006.gif"/>
          <p:cNvPicPr>
            <a:picLocks noChangeAspect="1" noChangeArrowheads="1"/>
          </p:cNvPicPr>
          <p:nvPr/>
        </p:nvPicPr>
        <p:blipFill>
          <a:blip r:embed="rId3" cstate="print"/>
          <a:srcRect/>
          <a:stretch>
            <a:fillRect/>
          </a:stretch>
        </p:blipFill>
        <p:spPr bwMode="auto">
          <a:xfrm>
            <a:off x="-252536" y="692696"/>
            <a:ext cx="9431154" cy="5688632"/>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Picture 2" descr="http://www.mlit.go.jp/hakusyo/nlrept20/fig43.jpg"/>
          <p:cNvPicPr>
            <a:picLocks noChangeAspect="1" noChangeArrowheads="1"/>
          </p:cNvPicPr>
          <p:nvPr/>
        </p:nvPicPr>
        <p:blipFill>
          <a:blip r:embed="rId3" cstate="print"/>
          <a:srcRect/>
          <a:stretch>
            <a:fillRect/>
          </a:stretch>
        </p:blipFill>
        <p:spPr bwMode="auto">
          <a:xfrm>
            <a:off x="290264" y="691851"/>
            <a:ext cx="8458200" cy="5905501"/>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349896"/>
            <a:ext cx="8229600" cy="1143000"/>
          </a:xfrm>
          <a:ln>
            <a:solidFill>
              <a:schemeClr val="tx1">
                <a:lumMod val="95000"/>
                <a:lumOff val="5000"/>
              </a:schemeClr>
            </a:solidFill>
          </a:ln>
        </p:spPr>
        <p:txBody>
          <a:bodyPr/>
          <a:lstStyle/>
          <a:p>
            <a:r>
              <a:rPr kumimoji="1" lang="ja-JP" altLang="en-US" dirty="0" smtClean="0"/>
              <a:t>ロンドンの配車アプリ</a:t>
            </a:r>
            <a:endParaRPr kumimoji="1" lang="ja-JP" altLang="en-US" dirty="0"/>
          </a:p>
        </p:txBody>
      </p:sp>
      <p:sp>
        <p:nvSpPr>
          <p:cNvPr id="3" name="コンテンツ プレースホルダ 2"/>
          <p:cNvSpPr>
            <a:spLocks noGrp="1"/>
          </p:cNvSpPr>
          <p:nvPr>
            <p:ph idx="1"/>
          </p:nvPr>
        </p:nvSpPr>
        <p:spPr>
          <a:xfrm>
            <a:off x="457200" y="3112368"/>
            <a:ext cx="8229600" cy="1324744"/>
          </a:xfrm>
        </p:spPr>
        <p:txBody>
          <a:bodyPr/>
          <a:lstStyle/>
          <a:p>
            <a:r>
              <a:rPr lang="ja-JP" altLang="en-US" dirty="0" smtClean="0"/>
              <a:t>人流観光研究所ホームページの該当場所</a:t>
            </a:r>
            <a:endParaRPr kumimoji="1" lang="en-US" altLang="ja-JP" dirty="0" smtClean="0"/>
          </a:p>
          <a:p>
            <a:r>
              <a:rPr lang="ja-JP" altLang="en-US" dirty="0" smtClean="0"/>
              <a:t>ブログの該当場所</a:t>
            </a:r>
            <a:endParaRPr kumimoji="1" lang="ja-JP" alt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340768"/>
            <a:ext cx="9144000" cy="4608512"/>
          </a:xfrm>
          <a:solidFill>
            <a:srgbClr val="FFFF00"/>
          </a:solidFill>
          <a:ln>
            <a:solidFill>
              <a:schemeClr val="tx1">
                <a:lumMod val="95000"/>
                <a:lumOff val="5000"/>
              </a:schemeClr>
            </a:solidFill>
          </a:ln>
        </p:spPr>
        <p:txBody>
          <a:bodyPr>
            <a:normAutofit/>
          </a:bodyPr>
          <a:lstStyle/>
          <a:p>
            <a:r>
              <a:rPr lang="ja-JP" altLang="en-US" sz="6600" dirty="0" smtClean="0">
                <a:solidFill>
                  <a:schemeClr val="tx1">
                    <a:lumMod val="95000"/>
                    <a:lumOff val="5000"/>
                  </a:schemeClr>
                </a:solidFill>
              </a:rPr>
              <a:t>Ｇｏｏｇｌｅ戦略から</a:t>
            </a:r>
            <a:r>
              <a:rPr kumimoji="1" lang="ja-JP" altLang="en-US" sz="6600" dirty="0" smtClean="0">
                <a:solidFill>
                  <a:schemeClr val="tx1">
                    <a:lumMod val="95000"/>
                    <a:lumOff val="5000"/>
                  </a:schemeClr>
                </a:solidFill>
              </a:rPr>
              <a:t>見る</a:t>
            </a:r>
            <a:r>
              <a:rPr kumimoji="1" lang="en-US" altLang="ja-JP" sz="6600" dirty="0" smtClean="0">
                <a:solidFill>
                  <a:schemeClr val="tx1">
                    <a:lumMod val="95000"/>
                    <a:lumOff val="5000"/>
                  </a:schemeClr>
                </a:solidFill>
              </a:rPr>
              <a:t/>
            </a:r>
            <a:br>
              <a:rPr kumimoji="1" lang="en-US" altLang="ja-JP" sz="6600" dirty="0" smtClean="0">
                <a:solidFill>
                  <a:schemeClr val="tx1">
                    <a:lumMod val="95000"/>
                    <a:lumOff val="5000"/>
                  </a:schemeClr>
                </a:solidFill>
              </a:rPr>
            </a:br>
            <a:r>
              <a:rPr lang="ja-JP" altLang="en-US" sz="6600" dirty="0" smtClean="0">
                <a:solidFill>
                  <a:schemeClr val="tx1">
                    <a:lumMod val="95000"/>
                    <a:lumOff val="5000"/>
                  </a:schemeClr>
                </a:solidFill>
              </a:rPr>
              <a:t>これからの</a:t>
            </a:r>
            <a:r>
              <a:rPr kumimoji="1" lang="en-US" altLang="ja-JP" sz="3600" dirty="0" smtClean="0">
                <a:solidFill>
                  <a:schemeClr val="tx1">
                    <a:lumMod val="95000"/>
                    <a:lumOff val="5000"/>
                  </a:schemeClr>
                </a:solidFill>
              </a:rPr>
              <a:t/>
            </a:r>
            <a:br>
              <a:rPr kumimoji="1" lang="en-US" altLang="ja-JP" sz="3600" dirty="0" smtClean="0">
                <a:solidFill>
                  <a:schemeClr val="tx1">
                    <a:lumMod val="95000"/>
                    <a:lumOff val="5000"/>
                  </a:schemeClr>
                </a:solidFill>
              </a:rPr>
            </a:br>
            <a:r>
              <a:rPr kumimoji="1" lang="ja-JP" altLang="en-US" sz="6600" dirty="0" smtClean="0">
                <a:solidFill>
                  <a:schemeClr val="tx1">
                    <a:lumMod val="95000"/>
                    <a:lumOff val="5000"/>
                  </a:schemeClr>
                </a:solidFill>
              </a:rPr>
              <a:t>人流</a:t>
            </a:r>
            <a:r>
              <a:rPr lang="ja-JP" altLang="en-US" sz="6600" dirty="0" smtClean="0">
                <a:solidFill>
                  <a:schemeClr val="tx1">
                    <a:lumMod val="95000"/>
                    <a:lumOff val="5000"/>
                  </a:schemeClr>
                </a:solidFill>
              </a:rPr>
              <a:t>・観光</a:t>
            </a:r>
            <a:r>
              <a:rPr kumimoji="1" lang="ja-JP" altLang="en-US" sz="6600" dirty="0" smtClean="0">
                <a:solidFill>
                  <a:schemeClr val="tx1">
                    <a:lumMod val="95000"/>
                    <a:lumOff val="5000"/>
                  </a:schemeClr>
                </a:solidFill>
              </a:rPr>
              <a:t>ビジネス</a:t>
            </a:r>
            <a:endParaRPr kumimoji="1" lang="ja-JP" altLang="en-US" sz="6600" dirty="0">
              <a:solidFill>
                <a:schemeClr val="tx1">
                  <a:lumMod val="95000"/>
                  <a:lumOff val="5000"/>
                </a:schemeClr>
              </a:solidFill>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descr="http://wired.jp/wp-content/uploads/2013/04/369839904_329b417cc6_z.jpg"/>
          <p:cNvPicPr>
            <a:picLocks noChangeAspect="1" noChangeArrowheads="1"/>
          </p:cNvPicPr>
          <p:nvPr/>
        </p:nvPicPr>
        <p:blipFill>
          <a:blip r:embed="rId3" cstate="print"/>
          <a:srcRect/>
          <a:stretch>
            <a:fillRect/>
          </a:stretch>
        </p:blipFill>
        <p:spPr bwMode="auto">
          <a:xfrm>
            <a:off x="155575" y="224010"/>
            <a:ext cx="5425447" cy="4069086"/>
          </a:xfrm>
          <a:prstGeom prst="rect">
            <a:avLst/>
          </a:prstGeom>
          <a:noFill/>
        </p:spPr>
      </p:pic>
      <p:pic>
        <p:nvPicPr>
          <p:cNvPr id="4" name="Picture 4" descr="https://scontent-a-nrt.xx.fbcdn.net/hphotos-xpa1/t1.0-9/59777_246042898874883_1666638693_n.jpg"/>
          <p:cNvPicPr>
            <a:picLocks noChangeAspect="1" noChangeArrowheads="1"/>
          </p:cNvPicPr>
          <p:nvPr/>
        </p:nvPicPr>
        <p:blipFill>
          <a:blip r:embed="rId4" cstate="print"/>
          <a:srcRect/>
          <a:stretch>
            <a:fillRect/>
          </a:stretch>
        </p:blipFill>
        <p:spPr bwMode="auto">
          <a:xfrm>
            <a:off x="4499993" y="3501008"/>
            <a:ext cx="3240359" cy="3240360"/>
          </a:xfrm>
          <a:prstGeom prst="rect">
            <a:avLst/>
          </a:prstGeom>
          <a:noFill/>
        </p:spPr>
      </p:pic>
      <p:sp>
        <p:nvSpPr>
          <p:cNvPr id="5" name="右矢印 4"/>
          <p:cNvSpPr/>
          <p:nvPr/>
        </p:nvSpPr>
        <p:spPr>
          <a:xfrm flipH="1">
            <a:off x="5724128" y="404664"/>
            <a:ext cx="3131840" cy="309634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rPr>
              <a:t>反対のタクシーのデモ</a:t>
            </a:r>
            <a:endParaRPr kumimoji="1" lang="ja-JP" altLang="en-US" dirty="0">
              <a:solidFill>
                <a:schemeClr val="tx1"/>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teramae\Pictures\BN-DE594_0611ub_H_20140611085346.jpg"/>
          <p:cNvPicPr>
            <a:picLocks noChangeAspect="1" noChangeArrowheads="1"/>
          </p:cNvPicPr>
          <p:nvPr/>
        </p:nvPicPr>
        <p:blipFill>
          <a:blip r:embed="rId3" cstate="print"/>
          <a:srcRect/>
          <a:stretch>
            <a:fillRect/>
          </a:stretch>
        </p:blipFill>
        <p:spPr bwMode="auto">
          <a:xfrm>
            <a:off x="387350" y="641350"/>
            <a:ext cx="8369300" cy="5575300"/>
          </a:xfrm>
          <a:prstGeom prst="rect">
            <a:avLst/>
          </a:prstGeom>
          <a:noFill/>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eramae\Pictures\BN-DE596_0611ub_H_20140611085346.jpg"/>
          <p:cNvPicPr>
            <a:picLocks noChangeAspect="1" noChangeArrowheads="1"/>
          </p:cNvPicPr>
          <p:nvPr/>
        </p:nvPicPr>
        <p:blipFill>
          <a:blip r:embed="rId3" cstate="print"/>
          <a:srcRect/>
          <a:stretch>
            <a:fillRect/>
          </a:stretch>
        </p:blipFill>
        <p:spPr bwMode="auto">
          <a:xfrm>
            <a:off x="387350" y="641350"/>
            <a:ext cx="8369300" cy="55753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シラバス</a:t>
            </a:r>
            <a:r>
              <a:rPr kumimoji="1" lang="en-US" altLang="ja-JP" dirty="0" smtClean="0"/>
              <a:t>15</a:t>
            </a:r>
            <a:r>
              <a:rPr kumimoji="1" lang="ja-JP" altLang="en-US" dirty="0" smtClean="0"/>
              <a:t>回分</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fontScale="32500" lnSpcReduction="20000"/>
          </a:bodyPr>
          <a:lstStyle/>
          <a:p>
            <a:r>
              <a:rPr lang="ja-JP" altLang="en-US" sz="11200" dirty="0">
                <a:solidFill>
                  <a:srgbClr val="00B050"/>
                </a:solidFill>
              </a:rPr>
              <a:t>第</a:t>
            </a:r>
            <a:r>
              <a:rPr lang="en-US" altLang="ja-JP" sz="11200" dirty="0">
                <a:solidFill>
                  <a:srgbClr val="00B050"/>
                </a:solidFill>
              </a:rPr>
              <a:t>1</a:t>
            </a:r>
            <a:r>
              <a:rPr lang="ja-JP" altLang="en-US" sz="11200" dirty="0">
                <a:solidFill>
                  <a:srgbClr val="00B050"/>
                </a:solidFill>
              </a:rPr>
              <a:t>回　　</a:t>
            </a:r>
            <a:r>
              <a:rPr lang="ja-JP" altLang="en-US" sz="11200" dirty="0" smtClean="0">
                <a:solidFill>
                  <a:srgbClr val="00B050"/>
                </a:solidFill>
              </a:rPr>
              <a:t>観光交通論を</a:t>
            </a:r>
            <a:r>
              <a:rPr lang="ja-JP" altLang="en-US" sz="11200" dirty="0">
                <a:solidFill>
                  <a:srgbClr val="00B050"/>
                </a:solidFill>
              </a:rPr>
              <a:t>学ぶ</a:t>
            </a:r>
            <a:r>
              <a:rPr lang="ja-JP" altLang="en-US" sz="11200" dirty="0" smtClean="0">
                <a:solidFill>
                  <a:srgbClr val="00B050"/>
                </a:solidFill>
              </a:rPr>
              <a:t>姿勢</a:t>
            </a:r>
            <a:endParaRPr lang="en-US" altLang="ja-JP" sz="11200" dirty="0" smtClean="0">
              <a:solidFill>
                <a:srgbClr val="00B050"/>
              </a:solidFill>
            </a:endParaRPr>
          </a:p>
          <a:p>
            <a:pPr>
              <a:buNone/>
            </a:pPr>
            <a:r>
              <a:rPr lang="ja-JP" altLang="en-US" sz="11200" dirty="0" smtClean="0">
                <a:solidFill>
                  <a:srgbClr val="00B050"/>
                </a:solidFill>
              </a:rPr>
              <a:t>（</a:t>
            </a:r>
            <a:r>
              <a:rPr lang="ja-JP" altLang="en-US" sz="11200" dirty="0">
                <a:solidFill>
                  <a:srgbClr val="00B050"/>
                </a:solidFill>
              </a:rPr>
              <a:t>人流・観光研究所ＨＰの紹介、</a:t>
            </a:r>
            <a:r>
              <a:rPr lang="en-US" altLang="ja-JP" sz="11200" dirty="0" err="1">
                <a:solidFill>
                  <a:srgbClr val="00B050"/>
                </a:solidFill>
              </a:rPr>
              <a:t>manaba</a:t>
            </a:r>
            <a:r>
              <a:rPr lang="ja-JP" altLang="en-US" sz="11200" dirty="0">
                <a:solidFill>
                  <a:srgbClr val="00B050"/>
                </a:solidFill>
              </a:rPr>
              <a:t>の利用、教科書の説明等）</a:t>
            </a:r>
          </a:p>
          <a:p>
            <a:endParaRPr lang="ja-JP" altLang="en-US" dirty="0"/>
          </a:p>
          <a:p>
            <a:r>
              <a:rPr lang="ja-JP" altLang="en-US" sz="9800" dirty="0"/>
              <a:t>第</a:t>
            </a:r>
            <a:r>
              <a:rPr lang="en-US" altLang="ja-JP" sz="9800" dirty="0"/>
              <a:t>2</a:t>
            </a:r>
            <a:r>
              <a:rPr lang="ja-JP" altLang="en-US" sz="9800" dirty="0"/>
              <a:t>回　　</a:t>
            </a:r>
            <a:r>
              <a:rPr lang="ja-JP" altLang="en-US" sz="9800" dirty="0" smtClean="0"/>
              <a:t>　観光交通活動の経済規模</a:t>
            </a:r>
          </a:p>
          <a:p>
            <a:endParaRPr lang="ja-JP" altLang="en-US" sz="9800" dirty="0" smtClean="0"/>
          </a:p>
          <a:p>
            <a:r>
              <a:rPr lang="ja-JP" altLang="en-US" sz="9800" dirty="0" smtClean="0"/>
              <a:t>第</a:t>
            </a:r>
            <a:r>
              <a:rPr lang="en-US" altLang="ja-JP" sz="9800" dirty="0" smtClean="0"/>
              <a:t>3</a:t>
            </a:r>
            <a:r>
              <a:rPr lang="ja-JP" altLang="en-US" sz="9800" dirty="0" smtClean="0"/>
              <a:t>回　　人の移動とおかねの移動</a:t>
            </a:r>
          </a:p>
          <a:p>
            <a:endParaRPr lang="ja-JP" altLang="en-US" sz="9800" dirty="0" smtClean="0"/>
          </a:p>
          <a:p>
            <a:r>
              <a:rPr lang="ja-JP" altLang="en-US" sz="9800" dirty="0" smtClean="0"/>
              <a:t>第</a:t>
            </a:r>
            <a:r>
              <a:rPr lang="en-US" altLang="ja-JP" sz="9800" dirty="0" smtClean="0"/>
              <a:t>4</a:t>
            </a:r>
            <a:r>
              <a:rPr lang="ja-JP" altLang="en-US" sz="9800" dirty="0" smtClean="0"/>
              <a:t>回　　旅客交通事業の機能分化</a:t>
            </a:r>
          </a:p>
          <a:p>
            <a:endParaRPr lang="ja-JP" altLang="en-US" sz="9800" dirty="0" smtClean="0"/>
          </a:p>
          <a:p>
            <a:r>
              <a:rPr lang="ja-JP" altLang="en-US" sz="9800" dirty="0" smtClean="0"/>
              <a:t>第</a:t>
            </a:r>
            <a:r>
              <a:rPr lang="en-US" altLang="ja-JP" sz="9800" dirty="0"/>
              <a:t>5</a:t>
            </a:r>
            <a:r>
              <a:rPr lang="ja-JP" altLang="en-US" sz="9800" dirty="0" smtClean="0"/>
              <a:t>回　　一日交通圏の形成と東京一極集中</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4700" t="17344" r="33869" b="9813"/>
          <a:stretch>
            <a:fillRect/>
          </a:stretch>
        </p:blipFill>
        <p:spPr bwMode="auto">
          <a:xfrm>
            <a:off x="71500" y="764704"/>
            <a:ext cx="8748972"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l="5254" t="17344" r="34422" b="10797"/>
          <a:stretch>
            <a:fillRect/>
          </a:stretch>
        </p:blipFill>
        <p:spPr bwMode="auto">
          <a:xfrm>
            <a:off x="323528" y="692696"/>
            <a:ext cx="8709022"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l="5254" t="15375" r="34422" b="12766"/>
          <a:stretch>
            <a:fillRect/>
          </a:stretch>
        </p:blipFill>
        <p:spPr bwMode="auto">
          <a:xfrm>
            <a:off x="323528" y="620688"/>
            <a:ext cx="8601504"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5254" t="15375" r="34422" b="11782"/>
          <a:stretch>
            <a:fillRect/>
          </a:stretch>
        </p:blipFill>
        <p:spPr bwMode="auto">
          <a:xfrm>
            <a:off x="323528" y="620688"/>
            <a:ext cx="8591333" cy="58326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60648"/>
            <a:ext cx="8712968" cy="1296144"/>
          </a:xfrm>
          <a:ln w="38100">
            <a:solidFill>
              <a:schemeClr val="accent1"/>
            </a:solidFill>
          </a:ln>
        </p:spPr>
        <p:txBody>
          <a:bodyPr>
            <a:normAutofit fontScale="90000"/>
          </a:bodyPr>
          <a:lstStyle/>
          <a:p>
            <a:r>
              <a:rPr lang="ja-JP" altLang="en-US" b="1" dirty="0" smtClean="0"/>
              <a:t>身内のドライバー</a:t>
            </a:r>
            <a:r>
              <a:rPr lang="en-US" altLang="ja-JP" b="1" dirty="0" smtClean="0"/>
              <a:t/>
            </a:r>
            <a:br>
              <a:rPr lang="en-US" altLang="ja-JP" b="1" dirty="0" smtClean="0"/>
            </a:br>
            <a:r>
              <a:rPr lang="en-US" altLang="ja-JP" b="1" dirty="0" err="1" smtClean="0"/>
              <a:t>Uber</a:t>
            </a:r>
            <a:r>
              <a:rPr lang="ja-JP" altLang="en-US" b="1" dirty="0" smtClean="0"/>
              <a:t>の評価システムに反発</a:t>
            </a:r>
            <a:endParaRPr kumimoji="1" lang="ja-JP" altLang="en-US" dirty="0"/>
          </a:p>
        </p:txBody>
      </p:sp>
      <p:sp>
        <p:nvSpPr>
          <p:cNvPr id="3" name="コンテンツ プレースホルダ 2"/>
          <p:cNvSpPr>
            <a:spLocks noGrp="1"/>
          </p:cNvSpPr>
          <p:nvPr>
            <p:ph idx="1"/>
          </p:nvPr>
        </p:nvSpPr>
        <p:spPr>
          <a:xfrm>
            <a:off x="0" y="1556792"/>
            <a:ext cx="8892480" cy="5301208"/>
          </a:xfrm>
        </p:spPr>
        <p:txBody>
          <a:bodyPr>
            <a:normAutofit lnSpcReduction="10000"/>
          </a:bodyPr>
          <a:lstStyle/>
          <a:p>
            <a:r>
              <a:rPr lang="ja-JP" altLang="ja-JP" sz="3600" dirty="0" smtClean="0"/>
              <a:t>雇っているドライバーから不満が噴出</a:t>
            </a:r>
          </a:p>
          <a:p>
            <a:r>
              <a:rPr lang="en-US" altLang="ja-JP" sz="3600" dirty="0" smtClean="0"/>
              <a:t>100</a:t>
            </a:r>
            <a:r>
              <a:rPr lang="ja-JP" altLang="ja-JP" sz="3600" dirty="0" smtClean="0"/>
              <a:t>人ほどのドライバーがオフィスの前でデモ</a:t>
            </a:r>
            <a:endParaRPr lang="en-US" altLang="ja-JP" sz="3600" dirty="0" smtClean="0"/>
          </a:p>
          <a:p>
            <a:r>
              <a:rPr lang="en-US" altLang="ja-JP" sz="3600" dirty="0" err="1" smtClean="0"/>
              <a:t>Uber</a:t>
            </a:r>
            <a:r>
              <a:rPr lang="ja-JP" altLang="ja-JP" sz="3600" dirty="0" smtClean="0"/>
              <a:t>の保険ポリシー（乗客がいる間しか適用されない）や評価システムに反発</a:t>
            </a:r>
            <a:endParaRPr lang="en-US" altLang="ja-JP" sz="3600" dirty="0" smtClean="0"/>
          </a:p>
          <a:p>
            <a:r>
              <a:rPr lang="ja-JP" altLang="ja-JP" sz="3600" dirty="0" smtClean="0"/>
              <a:t>特に評価システムは「ひとつ星（</a:t>
            </a:r>
            <a:r>
              <a:rPr lang="en-US" altLang="ja-JP" sz="3600" dirty="0" smtClean="0"/>
              <a:t>=</a:t>
            </a:r>
            <a:r>
              <a:rPr lang="ja-JP" altLang="ja-JP" sz="3600" dirty="0" smtClean="0"/>
              <a:t>最悪）」になると自動的に</a:t>
            </a:r>
            <a:r>
              <a:rPr lang="en-US" altLang="ja-JP" sz="3600" dirty="0" smtClean="0"/>
              <a:t>5</a:t>
            </a:r>
            <a:r>
              <a:rPr lang="ja-JP" altLang="ja-JP" sz="3600" dirty="0" smtClean="0"/>
              <a:t>日間の運行停止（</a:t>
            </a:r>
            <a:r>
              <a:rPr lang="en-US" altLang="ja-JP" sz="3600" dirty="0" smtClean="0"/>
              <a:t>deactivate</a:t>
            </a:r>
            <a:r>
              <a:rPr lang="ja-JP" altLang="ja-JP" sz="3600" dirty="0" smtClean="0"/>
              <a:t>）になるので、ドライバーにしてみると死活問題</a:t>
            </a:r>
          </a:p>
          <a:p>
            <a:endParaRPr lang="ja-JP" alt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図 1" descr="写真・図版"/>
          <p:cNvPicPr>
            <a:picLocks noChangeAspect="1" noChangeArrowheads="1"/>
          </p:cNvPicPr>
          <p:nvPr/>
        </p:nvPicPr>
        <p:blipFill>
          <a:blip r:embed="rId3" cstate="print"/>
          <a:srcRect/>
          <a:stretch>
            <a:fillRect/>
          </a:stretch>
        </p:blipFill>
        <p:spPr bwMode="auto">
          <a:xfrm>
            <a:off x="611560" y="177124"/>
            <a:ext cx="6012160" cy="6680876"/>
          </a:xfrm>
          <a:prstGeom prst="rect">
            <a:avLst/>
          </a:prstGeom>
          <a:noFill/>
          <a:ln w="9525">
            <a:noFill/>
            <a:miter lim="800000"/>
            <a:headEnd/>
            <a:tailEnd/>
          </a:ln>
        </p:spPr>
      </p:pic>
      <p:sp>
        <p:nvSpPr>
          <p:cNvPr id="3" name="タイトル 1"/>
          <p:cNvSpPr>
            <a:spLocks noGrp="1"/>
          </p:cNvSpPr>
          <p:nvPr>
            <p:ph type="title"/>
          </p:nvPr>
        </p:nvSpPr>
        <p:spPr>
          <a:xfrm>
            <a:off x="7020272" y="116632"/>
            <a:ext cx="1666528" cy="5976664"/>
          </a:xfrm>
          <a:ln>
            <a:solidFill>
              <a:schemeClr val="tx1">
                <a:lumMod val="95000"/>
                <a:lumOff val="5000"/>
              </a:schemeClr>
            </a:solidFill>
          </a:ln>
        </p:spPr>
        <p:txBody>
          <a:bodyPr vert="eaVert">
            <a:normAutofit/>
          </a:bodyPr>
          <a:lstStyle/>
          <a:p>
            <a:pPr algn="l"/>
            <a:r>
              <a:rPr kumimoji="1" lang="ja-JP" altLang="en-US" dirty="0" smtClean="0"/>
              <a:t>　黒船Ｕｂｅｒの上陸</a:t>
            </a:r>
            <a:r>
              <a:rPr kumimoji="1" lang="en-US" altLang="ja-JP" dirty="0" smtClean="0"/>
              <a:t/>
            </a:r>
            <a:br>
              <a:rPr kumimoji="1" lang="en-US" altLang="ja-JP" dirty="0" smtClean="0"/>
            </a:br>
            <a:r>
              <a:rPr lang="ja-JP" altLang="en-US" dirty="0" smtClean="0"/>
              <a:t> （</a:t>
            </a:r>
            <a:r>
              <a:rPr lang="ja-JP" altLang="en-US" dirty="0" smtClean="0">
                <a:solidFill>
                  <a:srgbClr val="FF0000"/>
                </a:solidFill>
              </a:rPr>
              <a:t>ＧＯＯＧＬＥ関連企業</a:t>
            </a:r>
            <a:r>
              <a:rPr lang="ja-JP" altLang="en-US" dirty="0" smtClean="0"/>
              <a:t>）</a:t>
            </a:r>
            <a:endParaRPr kumimoji="1" lang="ja-JP" alt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260648"/>
            <a:ext cx="9144000" cy="6597352"/>
          </a:xfrm>
        </p:spPr>
        <p:txBody>
          <a:bodyPr>
            <a:normAutofit/>
          </a:bodyPr>
          <a:lstStyle/>
          <a:p>
            <a:r>
              <a:rPr lang="ja-JP" altLang="ja-JP" sz="6500" dirty="0" smtClean="0">
                <a:solidFill>
                  <a:srgbClr val="FF0000"/>
                </a:solidFill>
              </a:rPr>
              <a:t>ひっそりと</a:t>
            </a:r>
            <a:r>
              <a:rPr lang="ja-JP" altLang="ja-JP" sz="3600" dirty="0" smtClean="0"/>
              <a:t>日本で</a:t>
            </a:r>
            <a:r>
              <a:rPr lang="ja-JP" altLang="en-US" sz="3600" dirty="0" smtClean="0"/>
              <a:t>試行</a:t>
            </a:r>
            <a:r>
              <a:rPr lang="ja-JP" altLang="ja-JP" sz="3600" dirty="0" smtClean="0"/>
              <a:t>開始</a:t>
            </a:r>
          </a:p>
          <a:p>
            <a:r>
              <a:rPr lang="ja-JP" altLang="ja-JP" sz="3600" dirty="0" smtClean="0"/>
              <a:t>世界</a:t>
            </a:r>
            <a:r>
              <a:rPr lang="en-US" altLang="ja-JP" sz="3600" dirty="0" smtClean="0"/>
              <a:t>22</a:t>
            </a:r>
            <a:r>
              <a:rPr lang="ja-JP" altLang="ja-JP" sz="3600" dirty="0" smtClean="0"/>
              <a:t>カ国でサービス展開</a:t>
            </a:r>
            <a:r>
              <a:rPr lang="ja-JP" altLang="en-US" sz="3600" dirty="0" smtClean="0"/>
              <a:t>（</a:t>
            </a:r>
            <a:r>
              <a:rPr lang="ja-JP" altLang="en-US" sz="3600" dirty="0" smtClean="0">
                <a:solidFill>
                  <a:srgbClr val="FF0000"/>
                </a:solidFill>
              </a:rPr>
              <a:t>地方政府相手</a:t>
            </a:r>
            <a:r>
              <a:rPr lang="ja-JP" altLang="en-US" sz="3600" dirty="0" smtClean="0"/>
              <a:t>）</a:t>
            </a:r>
            <a:endParaRPr lang="en-US" altLang="ja-JP" sz="3600" dirty="0" smtClean="0"/>
          </a:p>
          <a:p>
            <a:r>
              <a:rPr lang="ja-JP" altLang="ja-JP" sz="3600" dirty="0" smtClean="0"/>
              <a:t>スマートフォン</a:t>
            </a:r>
            <a:r>
              <a:rPr lang="ja-JP" altLang="en-US" sz="3600" dirty="0" smtClean="0"/>
              <a:t>・アプリ活用</a:t>
            </a:r>
            <a:endParaRPr lang="en-US" altLang="ja-JP" sz="3600" dirty="0" smtClean="0"/>
          </a:p>
          <a:p>
            <a:pPr>
              <a:buNone/>
            </a:pPr>
            <a:r>
              <a:rPr lang="ja-JP" altLang="en-US" sz="3600" dirty="0" smtClean="0"/>
              <a:t>①</a:t>
            </a:r>
            <a:r>
              <a:rPr lang="ja-JP" altLang="ja-JP" sz="4400" dirty="0" smtClean="0">
                <a:solidFill>
                  <a:srgbClr val="FF0000"/>
                </a:solidFill>
              </a:rPr>
              <a:t>キャッシュレス</a:t>
            </a:r>
            <a:endParaRPr lang="en-US" altLang="ja-JP" sz="4400" dirty="0" smtClean="0">
              <a:solidFill>
                <a:srgbClr val="FF0000"/>
              </a:solidFill>
            </a:endParaRPr>
          </a:p>
          <a:p>
            <a:pPr>
              <a:buNone/>
            </a:pPr>
            <a:r>
              <a:rPr lang="ja-JP" altLang="en-US" sz="3600" dirty="0" smtClean="0"/>
              <a:t>②指定場所</a:t>
            </a:r>
            <a:r>
              <a:rPr lang="ja-JP" altLang="ja-JP" sz="4400" dirty="0" smtClean="0">
                <a:solidFill>
                  <a:srgbClr val="FF0000"/>
                </a:solidFill>
              </a:rPr>
              <a:t>オンデマンド</a:t>
            </a:r>
            <a:r>
              <a:rPr lang="ja-JP" altLang="ja-JP" sz="3600" dirty="0" smtClean="0"/>
              <a:t>配車</a:t>
            </a:r>
            <a:r>
              <a:rPr lang="ja-JP" altLang="en-US" sz="3600" dirty="0" smtClean="0"/>
              <a:t>（位置情報）</a:t>
            </a:r>
            <a:endParaRPr lang="en-US" altLang="ja-JP" sz="3600" dirty="0" smtClean="0"/>
          </a:p>
          <a:p>
            <a:pPr>
              <a:buNone/>
            </a:pPr>
            <a:r>
              <a:rPr lang="ja-JP" altLang="en-US" sz="3600" dirty="0" smtClean="0"/>
              <a:t>③</a:t>
            </a:r>
            <a:r>
              <a:rPr lang="ja-JP" altLang="ja-JP" sz="3600" dirty="0" smtClean="0"/>
              <a:t>メールで領収書</a:t>
            </a:r>
            <a:r>
              <a:rPr lang="ja-JP" altLang="en-US" sz="3600" dirty="0" smtClean="0"/>
              <a:t>送信</a:t>
            </a:r>
            <a:r>
              <a:rPr lang="ja-JP" altLang="ja-JP" sz="3600" dirty="0" smtClean="0"/>
              <a:t>、</a:t>
            </a:r>
            <a:r>
              <a:rPr lang="ja-JP" altLang="ja-JP" sz="4800" dirty="0" smtClean="0">
                <a:solidFill>
                  <a:srgbClr val="FF0000"/>
                </a:solidFill>
              </a:rPr>
              <a:t>運転手評価</a:t>
            </a:r>
            <a:r>
              <a:rPr lang="ja-JP" altLang="en-US" sz="3600" dirty="0" smtClean="0"/>
              <a:t>可能</a:t>
            </a:r>
            <a:endParaRPr lang="ja-JP" altLang="ja-JP" sz="3600" dirty="0" smtClean="0"/>
          </a:p>
          <a:p>
            <a:pPr>
              <a:buNone/>
            </a:pPr>
            <a:r>
              <a:rPr lang="ja-JP" altLang="en-US" sz="3600" dirty="0" smtClean="0"/>
              <a:t>④</a:t>
            </a:r>
            <a:r>
              <a:rPr lang="ja-JP" altLang="ja-JP" sz="3600" dirty="0" smtClean="0"/>
              <a:t>料金は、</a:t>
            </a:r>
            <a:r>
              <a:rPr lang="ja-JP" altLang="ja-JP" sz="3600" b="1" i="1" dirty="0" smtClean="0">
                <a:solidFill>
                  <a:schemeClr val="accent3">
                    <a:lumMod val="75000"/>
                  </a:schemeClr>
                </a:solidFill>
              </a:rPr>
              <a:t>基本料金</a:t>
            </a:r>
            <a:r>
              <a:rPr lang="ja-JP" altLang="en-US" sz="3600" b="1" i="1" dirty="0" smtClean="0">
                <a:solidFill>
                  <a:schemeClr val="accent3">
                    <a:lumMod val="75000"/>
                  </a:schemeClr>
                </a:solidFill>
              </a:rPr>
              <a:t>＋時間距離制</a:t>
            </a:r>
            <a:endParaRPr lang="en-US" altLang="ja-JP" sz="3600" b="1" i="1" dirty="0" smtClean="0">
              <a:solidFill>
                <a:schemeClr val="accent3">
                  <a:lumMod val="75000"/>
                </a:schemeClr>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en-US" altLang="ja-JP" dirty="0" err="1" smtClean="0"/>
              <a:t>Uber</a:t>
            </a:r>
            <a:r>
              <a:rPr kumimoji="1" lang="ja-JP" altLang="en-US" dirty="0" smtClean="0"/>
              <a:t>の報道　</a:t>
            </a:r>
            <a:r>
              <a:rPr kumimoji="1" lang="en-US" altLang="ja-JP" dirty="0" smtClean="0"/>
              <a:t>WSJ</a:t>
            </a:r>
            <a:r>
              <a:rPr kumimoji="1" lang="ja-JP" altLang="en-US" dirty="0" smtClean="0"/>
              <a:t>のライヴ</a:t>
            </a:r>
            <a:endParaRPr kumimoji="1" lang="ja-JP" altLang="en-US" dirty="0"/>
          </a:p>
        </p:txBody>
      </p:sp>
      <p:sp>
        <p:nvSpPr>
          <p:cNvPr id="3" name="コンテンツ プレースホルダ 2"/>
          <p:cNvSpPr>
            <a:spLocks noGrp="1"/>
          </p:cNvSpPr>
          <p:nvPr>
            <p:ph idx="1"/>
          </p:nvPr>
        </p:nvSpPr>
        <p:spPr>
          <a:xfrm>
            <a:off x="457200" y="1600201"/>
            <a:ext cx="8229600" cy="1684784"/>
          </a:xfrm>
        </p:spPr>
        <p:txBody>
          <a:bodyPr/>
          <a:lstStyle/>
          <a:p>
            <a:r>
              <a:rPr lang="en-US" altLang="ja-JP" dirty="0" smtClean="0">
                <a:hlinkClick r:id="rId3"/>
              </a:rPr>
              <a:t>http://jp.wsj.com/news/articles/SB10001424052702304826804579619272713612770?mod=uzabase</a:t>
            </a:r>
            <a:endParaRPr lang="en-US" altLang="ja-JP" dirty="0" smtClean="0"/>
          </a:p>
        </p:txBody>
      </p:sp>
      <p:sp>
        <p:nvSpPr>
          <p:cNvPr id="5" name="タイトル 1"/>
          <p:cNvSpPr txBox="1">
            <a:spLocks/>
          </p:cNvSpPr>
          <p:nvPr/>
        </p:nvSpPr>
        <p:spPr>
          <a:xfrm>
            <a:off x="323528" y="3510136"/>
            <a:ext cx="8515672" cy="1935088"/>
          </a:xfrm>
          <a:prstGeom prst="rect">
            <a:avLst/>
          </a:prstGeom>
          <a:ln>
            <a:solidFill>
              <a:schemeClr val="accent1"/>
            </a:solidFill>
          </a:ln>
        </p:spPr>
        <p:txBody>
          <a:bodyPr vert="horz" lIns="91440" tIns="45720" rIns="91440" bIns="45720" rtlCol="0" anchor="ctr">
            <a:normAutofit/>
          </a:bodyPr>
          <a:lstStyle/>
          <a:p>
            <a:pPr algn="ctr">
              <a:spcBef>
                <a:spcPct val="0"/>
              </a:spcBef>
            </a:pPr>
            <a:r>
              <a:rPr lang="en-US" altLang="ja-JP" sz="4400" dirty="0" err="1" smtClean="0"/>
              <a:t>Uber</a:t>
            </a:r>
            <a:r>
              <a:rPr lang="ja-JP" altLang="en-US" sz="4400" dirty="0" smtClean="0"/>
              <a:t>の幹部は</a:t>
            </a:r>
            <a:r>
              <a:rPr lang="en-US" altLang="ja-JP" sz="4400" dirty="0" smtClean="0"/>
              <a:t> “</a:t>
            </a:r>
            <a:r>
              <a:rPr lang="ja-JP" altLang="en-US" sz="4400" dirty="0" smtClean="0">
                <a:solidFill>
                  <a:srgbClr val="FF0000"/>
                </a:solidFill>
              </a:rPr>
              <a:t>街を変える</a:t>
            </a:r>
            <a:r>
              <a:rPr lang="ja-JP" altLang="en-US" sz="4400" dirty="0" smtClean="0"/>
              <a:t>。それは</a:t>
            </a:r>
            <a:r>
              <a:rPr lang="ja-JP" altLang="en-US" sz="4400" dirty="0" smtClean="0">
                <a:solidFill>
                  <a:srgbClr val="FF0000"/>
                </a:solidFill>
              </a:rPr>
              <a:t>第三のレール</a:t>
            </a:r>
            <a:r>
              <a:rPr lang="ja-JP" altLang="en-US" sz="4400" dirty="0" smtClean="0"/>
              <a:t>だ</a:t>
            </a:r>
            <a:r>
              <a:rPr lang="en-US" altLang="ja-JP" sz="4400" dirty="0" smtClean="0"/>
              <a:t>” </a:t>
            </a:r>
            <a:r>
              <a:rPr lang="ja-JP" altLang="en-US" sz="4400" dirty="0" smtClean="0"/>
              <a:t>といっています。</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57808"/>
            <a:ext cx="8229600" cy="1143000"/>
          </a:xfrm>
          <a:solidFill>
            <a:srgbClr val="FFFF00"/>
          </a:solidFill>
          <a:ln>
            <a:solidFill>
              <a:schemeClr val="tx1">
                <a:lumMod val="95000"/>
                <a:lumOff val="5000"/>
              </a:schemeClr>
            </a:solidFill>
          </a:ln>
        </p:spPr>
        <p:txBody>
          <a:bodyPr/>
          <a:lstStyle/>
          <a:p>
            <a:r>
              <a:rPr lang="en-US" altLang="ja-JP" dirty="0" err="1" smtClean="0"/>
              <a:t>Uber</a:t>
            </a:r>
            <a:r>
              <a:rPr lang="ja-JP" altLang="en-US" dirty="0" smtClean="0"/>
              <a:t>の設立（創業神話）</a:t>
            </a:r>
            <a:endParaRPr kumimoji="1" lang="ja-JP" altLang="en-US" dirty="0"/>
          </a:p>
        </p:txBody>
      </p:sp>
      <p:sp>
        <p:nvSpPr>
          <p:cNvPr id="3" name="コンテンツ プレースホルダ 2"/>
          <p:cNvSpPr>
            <a:spLocks noGrp="1"/>
          </p:cNvSpPr>
          <p:nvPr>
            <p:ph idx="1"/>
          </p:nvPr>
        </p:nvSpPr>
        <p:spPr>
          <a:xfrm>
            <a:off x="457200" y="2060848"/>
            <a:ext cx="8229600" cy="4176464"/>
          </a:xfrm>
        </p:spPr>
        <p:txBody>
          <a:bodyPr>
            <a:normAutofit/>
          </a:bodyPr>
          <a:lstStyle/>
          <a:p>
            <a:r>
              <a:rPr lang="ja-JP" altLang="en-US" dirty="0" smtClean="0"/>
              <a:t>現</a:t>
            </a:r>
            <a:r>
              <a:rPr lang="en-US" altLang="ja-JP" dirty="0" smtClean="0"/>
              <a:t>CEO</a:t>
            </a:r>
            <a:r>
              <a:rPr lang="ja-JP" altLang="en-US" dirty="0" smtClean="0"/>
              <a:t>・共同創業者と現会長・共同創業者</a:t>
            </a:r>
            <a:r>
              <a:rPr lang="en-US" altLang="ja-JP" dirty="0" smtClean="0">
                <a:solidFill>
                  <a:srgbClr val="FF0000"/>
                </a:solidFill>
              </a:rPr>
              <a:t>2008</a:t>
            </a:r>
            <a:r>
              <a:rPr lang="ja-JP" altLang="en-US" dirty="0" smtClean="0">
                <a:solidFill>
                  <a:srgbClr val="FF0000"/>
                </a:solidFill>
              </a:rPr>
              <a:t>年</a:t>
            </a:r>
            <a:r>
              <a:rPr lang="ja-JP" altLang="en-US" dirty="0" smtClean="0"/>
              <a:t>パリの会議に参加した時にタクシーを捕まえる事ができなかった、という経験が元</a:t>
            </a:r>
            <a:endParaRPr lang="en-US" altLang="ja-JP" dirty="0" smtClean="0"/>
          </a:p>
          <a:p>
            <a:r>
              <a:rPr lang="ja-JP" altLang="en-US" dirty="0" smtClean="0"/>
              <a:t>その時「ボタンを押すだけでタクシーに乗れたら良いのになぁ」とつぶき「スマートフォンのボタンを押すと タクシーが迎えにきて、支払いはクレジットカードで決済できれば</a:t>
            </a:r>
            <a:r>
              <a:rPr lang="en-US" altLang="ja-JP" dirty="0" smtClean="0"/>
              <a:t>...</a:t>
            </a:r>
            <a:r>
              <a:rPr lang="ja-JP" altLang="en-US" dirty="0" smtClean="0"/>
              <a:t>とアイデアを話し合うにつれて、</a:t>
            </a:r>
            <a:r>
              <a:rPr lang="en-US" altLang="ja-JP" dirty="0" err="1" smtClean="0"/>
              <a:t>Uber</a:t>
            </a:r>
            <a:r>
              <a:rPr lang="ja-JP" altLang="en-US" dirty="0" smtClean="0"/>
              <a:t>の基礎が固まる</a:t>
            </a:r>
            <a:endParaRPr kumimoji="1" lang="ja-JP" altLang="en-US"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agilecat.files.wordpress.com/2014/06/google-capex.png?w=472&amp;h=475"/>
          <p:cNvPicPr>
            <a:picLocks noChangeAspect="1" noChangeArrowheads="1"/>
          </p:cNvPicPr>
          <p:nvPr/>
        </p:nvPicPr>
        <p:blipFill>
          <a:blip r:embed="rId3" cstate="print"/>
          <a:srcRect/>
          <a:stretch>
            <a:fillRect/>
          </a:stretch>
        </p:blipFill>
        <p:spPr bwMode="auto">
          <a:xfrm>
            <a:off x="1316386" y="132556"/>
            <a:ext cx="6423966" cy="646479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260648"/>
            <a:ext cx="9144000" cy="6597352"/>
          </a:xfrm>
        </p:spPr>
        <p:txBody>
          <a:bodyPr>
            <a:normAutofit fontScale="32500" lnSpcReduction="20000"/>
          </a:bodyPr>
          <a:lstStyle/>
          <a:p>
            <a:endParaRPr lang="ja-JP" altLang="en-US" dirty="0"/>
          </a:p>
          <a:p>
            <a:r>
              <a:rPr lang="ja-JP" altLang="en-US" sz="11100" dirty="0" smtClean="0"/>
              <a:t>第６回　　コードシェアとカボタージュ</a:t>
            </a:r>
          </a:p>
          <a:p>
            <a:r>
              <a:rPr lang="ja-JP" altLang="en-US" sz="11100" dirty="0" smtClean="0"/>
              <a:t>第７回　　オープンスカイ政策とＬＣＣの誕生</a:t>
            </a:r>
            <a:endParaRPr lang="en-US" altLang="ja-JP" sz="11100" dirty="0" smtClean="0"/>
          </a:p>
          <a:p>
            <a:pPr>
              <a:buNone/>
            </a:pPr>
            <a:r>
              <a:rPr lang="ja-JP" altLang="en-US" sz="11100" dirty="0" smtClean="0"/>
              <a:t>　第８回</a:t>
            </a:r>
            <a:r>
              <a:rPr lang="ja-JP" altLang="en-US" sz="11100" dirty="0"/>
              <a:t>　　観光とリニア新幹線</a:t>
            </a:r>
          </a:p>
          <a:p>
            <a:r>
              <a:rPr lang="ja-JP" altLang="en-US" sz="11100" dirty="0" smtClean="0"/>
              <a:t>第９回</a:t>
            </a:r>
            <a:r>
              <a:rPr lang="ja-JP" altLang="en-US" sz="11100" dirty="0"/>
              <a:t>　　旅行業の区分</a:t>
            </a:r>
          </a:p>
          <a:p>
            <a:r>
              <a:rPr lang="ja-JP" altLang="en-US" sz="11100" dirty="0" smtClean="0"/>
              <a:t>第１０回</a:t>
            </a:r>
            <a:r>
              <a:rPr lang="ja-JP" altLang="en-US" sz="11100" dirty="0"/>
              <a:t>　　旅行代理店と手数料ビジネス</a:t>
            </a:r>
          </a:p>
          <a:p>
            <a:r>
              <a:rPr lang="ja-JP" altLang="en-US" sz="11100" dirty="0" smtClean="0"/>
              <a:t>第１１回</a:t>
            </a:r>
            <a:r>
              <a:rPr lang="ja-JP" altLang="en-US" sz="11100" dirty="0"/>
              <a:t>　パッケージツアー料金の不思議</a:t>
            </a:r>
          </a:p>
          <a:p>
            <a:r>
              <a:rPr lang="ja-JP" altLang="en-US" sz="11100" dirty="0" smtClean="0"/>
              <a:t>第１２回</a:t>
            </a:r>
            <a:r>
              <a:rPr lang="ja-JP" altLang="en-US" sz="11100" dirty="0"/>
              <a:t>　マスツーリズム批判の分析</a:t>
            </a:r>
          </a:p>
          <a:p>
            <a:r>
              <a:rPr lang="ja-JP" altLang="en-US" sz="11100" dirty="0" smtClean="0"/>
              <a:t>第１３回</a:t>
            </a:r>
            <a:r>
              <a:rPr lang="ja-JP" altLang="en-US" sz="11100" dirty="0"/>
              <a:t>　消費者社会の旅程保証責任</a:t>
            </a:r>
          </a:p>
          <a:p>
            <a:r>
              <a:rPr lang="ja-JP" altLang="en-US" sz="11100" dirty="0" smtClean="0"/>
              <a:t>第１４回</a:t>
            </a:r>
            <a:r>
              <a:rPr lang="ja-JP" altLang="en-US" sz="11100" dirty="0"/>
              <a:t>　旅行業の根本問題</a:t>
            </a:r>
          </a:p>
          <a:p>
            <a:r>
              <a:rPr lang="ja-JP" altLang="en-US" sz="11100" dirty="0" smtClean="0"/>
              <a:t>第１５回</a:t>
            </a:r>
            <a:r>
              <a:rPr lang="ja-JP" altLang="en-US" sz="11100" dirty="0"/>
              <a:t>　月極め定額使い放題料金</a:t>
            </a:r>
            <a:endParaRPr kumimoji="1" lang="ja-JP" altLang="en-US" sz="11100"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ctrTitle"/>
          </p:nvPr>
        </p:nvSpPr>
        <p:spPr>
          <a:xfrm>
            <a:off x="323528" y="620688"/>
            <a:ext cx="7772400" cy="1470025"/>
          </a:xfrm>
          <a:solidFill>
            <a:srgbClr val="FF0000"/>
          </a:solidFill>
          <a:ln w="38100">
            <a:solidFill>
              <a:schemeClr val="tx1"/>
            </a:solidFill>
          </a:ln>
        </p:spPr>
        <p:txBody>
          <a:bodyPr/>
          <a:lstStyle/>
          <a:p>
            <a:pPr algn="l"/>
            <a:r>
              <a:rPr kumimoji="1" lang="ja-JP" altLang="en-US" dirty="0" smtClean="0">
                <a:solidFill>
                  <a:schemeClr val="bg1"/>
                </a:solidFill>
              </a:rPr>
              <a:t>有償と無償　　コスト回収の方便</a:t>
            </a:r>
            <a:endParaRPr kumimoji="1" lang="ja-JP" altLang="en-US" dirty="0">
              <a:solidFill>
                <a:schemeClr val="bg1"/>
              </a:solidFill>
            </a:endParaRPr>
          </a:p>
        </p:txBody>
      </p:sp>
      <p:sp>
        <p:nvSpPr>
          <p:cNvPr id="5" name="サブタイトル 4"/>
          <p:cNvSpPr>
            <a:spLocks noGrp="1"/>
          </p:cNvSpPr>
          <p:nvPr>
            <p:ph type="subTitle" idx="1"/>
          </p:nvPr>
        </p:nvSpPr>
        <p:spPr>
          <a:xfrm>
            <a:off x="323528" y="2564904"/>
            <a:ext cx="6984776" cy="1703040"/>
          </a:xfrm>
        </p:spPr>
        <p:txBody>
          <a:bodyPr>
            <a:noAutofit/>
          </a:bodyPr>
          <a:lstStyle/>
          <a:p>
            <a:pPr algn="l"/>
            <a:r>
              <a:rPr lang="ja-JP" altLang="en-US" sz="4000" dirty="0" smtClean="0">
                <a:solidFill>
                  <a:schemeClr val="tx1">
                    <a:lumMod val="95000"/>
                    <a:lumOff val="5000"/>
                  </a:schemeClr>
                </a:solidFill>
              </a:rPr>
              <a:t>紙芝居屋の飴</a:t>
            </a:r>
            <a:endParaRPr lang="en-US" altLang="ja-JP" sz="4000" dirty="0" smtClean="0">
              <a:solidFill>
                <a:schemeClr val="tx1">
                  <a:lumMod val="95000"/>
                  <a:lumOff val="5000"/>
                </a:schemeClr>
              </a:solidFill>
            </a:endParaRPr>
          </a:p>
          <a:p>
            <a:pPr algn="l"/>
            <a:r>
              <a:rPr lang="ja-JP" altLang="en-US" sz="4000" dirty="0" smtClean="0">
                <a:solidFill>
                  <a:schemeClr val="tx1">
                    <a:lumMod val="95000"/>
                    <a:lumOff val="5000"/>
                  </a:schemeClr>
                </a:solidFill>
              </a:rPr>
              <a:t>与島のフィッシャマンズワーフ</a:t>
            </a:r>
            <a:endParaRPr kumimoji="1" lang="ja-JP" altLang="en-US" sz="4000" dirty="0">
              <a:solidFill>
                <a:schemeClr val="tx1">
                  <a:lumMod val="95000"/>
                  <a:lumOff val="5000"/>
                </a:schemeClr>
              </a:solidFill>
            </a:endParaRPr>
          </a:p>
        </p:txBody>
      </p:sp>
      <p:sp>
        <p:nvSpPr>
          <p:cNvPr id="6" name="サブタイトル 4"/>
          <p:cNvSpPr txBox="1">
            <a:spLocks/>
          </p:cNvSpPr>
          <p:nvPr/>
        </p:nvSpPr>
        <p:spPr>
          <a:xfrm>
            <a:off x="395536" y="4606280"/>
            <a:ext cx="8568952" cy="1487016"/>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40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rPr>
              <a:t>旅行業の弱み：エンドユーザーにコストが透けて見える➵使い放題システム</a:t>
            </a:r>
            <a:endParaRPr kumimoji="1" lang="ja-JP" altLang="en-US" sz="4000" b="0" i="0" u="none" strike="noStrike" kern="1200" cap="none" spc="0" normalizeH="0" baseline="0" noProof="0" dirty="0">
              <a:ln>
                <a:noFill/>
              </a:ln>
              <a:solidFill>
                <a:schemeClr val="tx1">
                  <a:lumMod val="95000"/>
                  <a:lumOff val="5000"/>
                </a:schemeClr>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スライド番号プレースホルダ 3"/>
          <p:cNvSpPr>
            <a:spLocks noGrp="1"/>
          </p:cNvSpPr>
          <p:nvPr>
            <p:ph type="sldNum" sz="quarter" idx="12"/>
          </p:nvPr>
        </p:nvSpPr>
        <p:spPr/>
        <p:txBody>
          <a:bodyPr/>
          <a:lstStyle/>
          <a:p>
            <a:fld id="{CCBA05C0-4A96-43D5-BC99-B4EB3545E47C}" type="slidenum">
              <a:rPr lang="en-US" altLang="ja-JP"/>
              <a:pPr/>
              <a:t>71</a:t>
            </a:fld>
            <a:endParaRPr lang="en-US" altLang="ja-JP"/>
          </a:p>
        </p:txBody>
      </p:sp>
      <p:sp>
        <p:nvSpPr>
          <p:cNvPr id="328706" name="Rectangle 2"/>
          <p:cNvSpPr>
            <a:spLocks noChangeArrowheads="1"/>
          </p:cNvSpPr>
          <p:nvPr/>
        </p:nvSpPr>
        <p:spPr bwMode="auto">
          <a:xfrm>
            <a:off x="3429000" y="2241550"/>
            <a:ext cx="3429000" cy="2286000"/>
          </a:xfrm>
          <a:prstGeom prst="rect">
            <a:avLst/>
          </a:prstGeom>
          <a:noFill/>
          <a:ln w="9525">
            <a:solidFill>
              <a:schemeClr val="tx1"/>
            </a:solidFill>
            <a:miter lim="800000"/>
            <a:headEnd/>
            <a:tailEnd/>
          </a:ln>
          <a:effectLst/>
        </p:spPr>
        <p:txBody>
          <a:bodyPr wrap="none" anchor="ctr"/>
          <a:lstStyle/>
          <a:p>
            <a:endParaRPr lang="ja-JP" altLang="en-US"/>
          </a:p>
        </p:txBody>
      </p:sp>
      <p:sp>
        <p:nvSpPr>
          <p:cNvPr id="328707" name="Line 3"/>
          <p:cNvSpPr>
            <a:spLocks noChangeShapeType="1"/>
          </p:cNvSpPr>
          <p:nvPr/>
        </p:nvSpPr>
        <p:spPr bwMode="auto">
          <a:xfrm flipH="1">
            <a:off x="3429000" y="3384550"/>
            <a:ext cx="4267200" cy="0"/>
          </a:xfrm>
          <a:prstGeom prst="line">
            <a:avLst/>
          </a:prstGeom>
          <a:noFill/>
          <a:ln w="9525">
            <a:solidFill>
              <a:schemeClr val="tx1"/>
            </a:solidFill>
            <a:round/>
            <a:headEnd/>
            <a:tailEnd/>
          </a:ln>
          <a:effectLst/>
        </p:spPr>
        <p:txBody>
          <a:bodyPr wrap="none" anchor="ctr"/>
          <a:lstStyle/>
          <a:p>
            <a:endParaRPr lang="ja-JP" altLang="en-US"/>
          </a:p>
        </p:txBody>
      </p:sp>
      <p:sp>
        <p:nvSpPr>
          <p:cNvPr id="328708" name="Text Box 4"/>
          <p:cNvSpPr txBox="1">
            <a:spLocks noChangeArrowheads="1"/>
          </p:cNvSpPr>
          <p:nvPr/>
        </p:nvSpPr>
        <p:spPr bwMode="auto">
          <a:xfrm>
            <a:off x="4676775" y="2873375"/>
            <a:ext cx="923925" cy="941388"/>
          </a:xfrm>
          <a:prstGeom prst="rect">
            <a:avLst/>
          </a:prstGeom>
          <a:noFill/>
          <a:ln w="9525">
            <a:solidFill>
              <a:schemeClr val="tx1"/>
            </a:solidFill>
            <a:prstDash val="dash"/>
            <a:miter lim="800000"/>
            <a:headEnd/>
            <a:tailEnd/>
          </a:ln>
          <a:effectLst/>
        </p:spPr>
        <p:txBody>
          <a:bodyPr vert="eaVert" wrap="none">
            <a:spAutoFit/>
          </a:bodyPr>
          <a:lstStyle/>
          <a:p>
            <a:pPr algn="ctr"/>
            <a:r>
              <a:rPr lang="ja-JP" altLang="en-US"/>
              <a:t>旅館</a:t>
            </a:r>
          </a:p>
          <a:p>
            <a:pPr algn="ctr"/>
            <a:r>
              <a:rPr lang="ja-JP" altLang="en-US"/>
              <a:t>ホテル</a:t>
            </a:r>
          </a:p>
        </p:txBody>
      </p:sp>
      <p:sp>
        <p:nvSpPr>
          <p:cNvPr id="328709" name="Oval 5"/>
          <p:cNvSpPr>
            <a:spLocks noChangeArrowheads="1"/>
          </p:cNvSpPr>
          <p:nvPr/>
        </p:nvSpPr>
        <p:spPr bwMode="auto">
          <a:xfrm>
            <a:off x="3276600" y="1555750"/>
            <a:ext cx="1219200" cy="609600"/>
          </a:xfrm>
          <a:prstGeom prst="ellipse">
            <a:avLst/>
          </a:prstGeom>
          <a:noFill/>
          <a:ln w="9525">
            <a:solidFill>
              <a:schemeClr val="tx1"/>
            </a:solidFill>
            <a:round/>
            <a:headEnd/>
            <a:tailEnd/>
          </a:ln>
          <a:effectLst/>
        </p:spPr>
        <p:txBody>
          <a:bodyPr wrap="none" anchor="ctr"/>
          <a:lstStyle/>
          <a:p>
            <a:pPr algn="ctr"/>
            <a:r>
              <a:rPr lang="ja-JP" altLang="en-US"/>
              <a:t>土産</a:t>
            </a:r>
          </a:p>
        </p:txBody>
      </p:sp>
      <p:sp>
        <p:nvSpPr>
          <p:cNvPr id="328710" name="Oval 6"/>
          <p:cNvSpPr>
            <a:spLocks noChangeArrowheads="1"/>
          </p:cNvSpPr>
          <p:nvPr/>
        </p:nvSpPr>
        <p:spPr bwMode="auto">
          <a:xfrm>
            <a:off x="2438400" y="1936750"/>
            <a:ext cx="1219200" cy="609600"/>
          </a:xfrm>
          <a:prstGeom prst="ellipse">
            <a:avLst/>
          </a:prstGeom>
          <a:noFill/>
          <a:ln w="9525">
            <a:solidFill>
              <a:schemeClr val="tx1"/>
            </a:solidFill>
            <a:round/>
            <a:headEnd/>
            <a:tailEnd/>
          </a:ln>
          <a:effectLst/>
        </p:spPr>
        <p:txBody>
          <a:bodyPr wrap="none" anchor="ctr"/>
          <a:lstStyle/>
          <a:p>
            <a:pPr algn="ctr"/>
            <a:r>
              <a:rPr lang="ja-JP" altLang="en-US" sz="1600"/>
              <a:t>有料テレビ</a:t>
            </a:r>
            <a:endParaRPr lang="ja-JP" altLang="en-US"/>
          </a:p>
        </p:txBody>
      </p:sp>
      <p:sp>
        <p:nvSpPr>
          <p:cNvPr id="328711" name="Oval 7"/>
          <p:cNvSpPr>
            <a:spLocks noChangeArrowheads="1"/>
          </p:cNvSpPr>
          <p:nvPr/>
        </p:nvSpPr>
        <p:spPr bwMode="auto">
          <a:xfrm>
            <a:off x="5562600" y="1479550"/>
            <a:ext cx="1219200" cy="609600"/>
          </a:xfrm>
          <a:prstGeom prst="ellipse">
            <a:avLst/>
          </a:prstGeom>
          <a:noFill/>
          <a:ln w="9525">
            <a:solidFill>
              <a:schemeClr val="tx1"/>
            </a:solidFill>
            <a:round/>
            <a:headEnd/>
            <a:tailEnd/>
          </a:ln>
          <a:effectLst/>
        </p:spPr>
        <p:txBody>
          <a:bodyPr wrap="none" anchor="ctr"/>
          <a:lstStyle/>
          <a:p>
            <a:pPr algn="ctr"/>
            <a:r>
              <a:rPr lang="ja-JP" altLang="en-US" sz="1600"/>
              <a:t>アルコール</a:t>
            </a:r>
            <a:endParaRPr lang="ja-JP" altLang="en-US"/>
          </a:p>
        </p:txBody>
      </p:sp>
      <p:sp>
        <p:nvSpPr>
          <p:cNvPr id="328712" name="Oval 8"/>
          <p:cNvSpPr>
            <a:spLocks noChangeArrowheads="1"/>
          </p:cNvSpPr>
          <p:nvPr/>
        </p:nvSpPr>
        <p:spPr bwMode="auto">
          <a:xfrm>
            <a:off x="6477000" y="1708150"/>
            <a:ext cx="1219200" cy="609600"/>
          </a:xfrm>
          <a:prstGeom prst="ellipse">
            <a:avLst/>
          </a:prstGeom>
          <a:noFill/>
          <a:ln w="9525">
            <a:solidFill>
              <a:schemeClr val="tx1"/>
            </a:solidFill>
            <a:round/>
            <a:headEnd/>
            <a:tailEnd/>
          </a:ln>
          <a:effectLst/>
        </p:spPr>
        <p:txBody>
          <a:bodyPr wrap="none" anchor="ctr"/>
          <a:lstStyle/>
          <a:p>
            <a:pPr algn="ctr"/>
            <a:r>
              <a:rPr lang="ja-JP" altLang="en-US"/>
              <a:t>タバコ</a:t>
            </a:r>
          </a:p>
        </p:txBody>
      </p:sp>
      <p:sp>
        <p:nvSpPr>
          <p:cNvPr id="328713" name="Oval 9"/>
          <p:cNvSpPr>
            <a:spLocks noChangeArrowheads="1"/>
          </p:cNvSpPr>
          <p:nvPr/>
        </p:nvSpPr>
        <p:spPr bwMode="auto">
          <a:xfrm>
            <a:off x="1447800" y="2698750"/>
            <a:ext cx="1066800" cy="1447800"/>
          </a:xfrm>
          <a:prstGeom prst="ellipse">
            <a:avLst/>
          </a:prstGeom>
          <a:noFill/>
          <a:ln w="9525">
            <a:solidFill>
              <a:schemeClr val="tx1"/>
            </a:solidFill>
            <a:round/>
            <a:headEnd/>
            <a:tailEnd/>
          </a:ln>
          <a:effectLst/>
        </p:spPr>
        <p:txBody>
          <a:bodyPr vert="eaVert" wrap="none" anchor="ctr"/>
          <a:lstStyle/>
          <a:p>
            <a:pPr algn="ctr"/>
            <a:r>
              <a:rPr lang="ja-JP" altLang="en-US"/>
              <a:t>宿泊料</a:t>
            </a:r>
          </a:p>
          <a:p>
            <a:pPr algn="ctr"/>
            <a:r>
              <a:rPr lang="ja-JP" altLang="en-US" sz="1400"/>
              <a:t>（法的定義はなく</a:t>
            </a:r>
          </a:p>
          <a:p>
            <a:pPr algn="ctr"/>
            <a:r>
              <a:rPr lang="ja-JP" altLang="en-US" sz="1400"/>
              <a:t>契約上の問題）</a:t>
            </a:r>
          </a:p>
        </p:txBody>
      </p:sp>
      <p:sp>
        <p:nvSpPr>
          <p:cNvPr id="328714" name="AutoShape 10"/>
          <p:cNvSpPr>
            <a:spLocks noChangeArrowheads="1"/>
          </p:cNvSpPr>
          <p:nvPr/>
        </p:nvSpPr>
        <p:spPr bwMode="auto">
          <a:xfrm>
            <a:off x="2438400" y="3003550"/>
            <a:ext cx="976313" cy="762000"/>
          </a:xfrm>
          <a:prstGeom prst="rightArrow">
            <a:avLst>
              <a:gd name="adj1" fmla="val 50000"/>
              <a:gd name="adj2" fmla="val 32031"/>
            </a:avLst>
          </a:prstGeom>
          <a:noFill/>
          <a:ln w="9525">
            <a:solidFill>
              <a:schemeClr val="tx1"/>
            </a:solidFill>
            <a:miter lim="800000"/>
            <a:headEnd/>
            <a:tailEnd/>
          </a:ln>
          <a:effectLst/>
        </p:spPr>
        <p:txBody>
          <a:bodyPr wrap="none" anchor="ctr"/>
          <a:lstStyle/>
          <a:p>
            <a:pPr algn="ctr"/>
            <a:r>
              <a:rPr lang="ja-JP" altLang="en-US"/>
              <a:t>支払い</a:t>
            </a:r>
          </a:p>
        </p:txBody>
      </p:sp>
      <p:sp>
        <p:nvSpPr>
          <p:cNvPr id="328715" name="Oval 11"/>
          <p:cNvSpPr>
            <a:spLocks noChangeArrowheads="1"/>
          </p:cNvSpPr>
          <p:nvPr/>
        </p:nvSpPr>
        <p:spPr bwMode="auto">
          <a:xfrm>
            <a:off x="4191000" y="4527550"/>
            <a:ext cx="1219200" cy="609600"/>
          </a:xfrm>
          <a:prstGeom prst="ellipse">
            <a:avLst/>
          </a:prstGeom>
          <a:noFill/>
          <a:ln w="9525">
            <a:solidFill>
              <a:schemeClr val="tx1"/>
            </a:solidFill>
            <a:round/>
            <a:headEnd/>
            <a:tailEnd/>
          </a:ln>
          <a:effectLst/>
        </p:spPr>
        <p:txBody>
          <a:bodyPr wrap="none" anchor="ctr"/>
          <a:lstStyle/>
          <a:p>
            <a:pPr algn="ctr"/>
            <a:r>
              <a:rPr lang="ja-JP" altLang="en-US"/>
              <a:t>入浴</a:t>
            </a:r>
          </a:p>
        </p:txBody>
      </p:sp>
      <p:sp>
        <p:nvSpPr>
          <p:cNvPr id="328716" name="Oval 12"/>
          <p:cNvSpPr>
            <a:spLocks noChangeArrowheads="1"/>
          </p:cNvSpPr>
          <p:nvPr/>
        </p:nvSpPr>
        <p:spPr bwMode="auto">
          <a:xfrm>
            <a:off x="4419600" y="1479550"/>
            <a:ext cx="1219200" cy="609600"/>
          </a:xfrm>
          <a:prstGeom prst="ellipse">
            <a:avLst/>
          </a:prstGeom>
          <a:noFill/>
          <a:ln w="9525">
            <a:solidFill>
              <a:schemeClr val="tx1"/>
            </a:solidFill>
            <a:round/>
            <a:headEnd/>
            <a:tailEnd/>
          </a:ln>
          <a:effectLst/>
        </p:spPr>
        <p:txBody>
          <a:bodyPr wrap="none" anchor="ctr"/>
          <a:lstStyle/>
          <a:p>
            <a:pPr algn="ctr"/>
            <a:r>
              <a:rPr lang="ja-JP" altLang="en-US" sz="2000"/>
              <a:t>マッサージ</a:t>
            </a:r>
            <a:endParaRPr lang="ja-JP" altLang="en-US"/>
          </a:p>
        </p:txBody>
      </p:sp>
      <p:sp>
        <p:nvSpPr>
          <p:cNvPr id="328717" name="Oval 13"/>
          <p:cNvSpPr>
            <a:spLocks noChangeArrowheads="1"/>
          </p:cNvSpPr>
          <p:nvPr/>
        </p:nvSpPr>
        <p:spPr bwMode="auto">
          <a:xfrm>
            <a:off x="3124200" y="4527550"/>
            <a:ext cx="1219200" cy="609600"/>
          </a:xfrm>
          <a:prstGeom prst="ellipse">
            <a:avLst/>
          </a:prstGeom>
          <a:noFill/>
          <a:ln w="9525">
            <a:solidFill>
              <a:schemeClr val="tx1"/>
            </a:solidFill>
            <a:round/>
            <a:headEnd/>
            <a:tailEnd/>
          </a:ln>
          <a:effectLst/>
        </p:spPr>
        <p:txBody>
          <a:bodyPr wrap="none" anchor="ctr"/>
          <a:lstStyle/>
          <a:p>
            <a:pPr algn="ctr"/>
            <a:r>
              <a:rPr lang="ja-JP" altLang="en-US"/>
              <a:t>朝食</a:t>
            </a:r>
          </a:p>
        </p:txBody>
      </p:sp>
      <p:sp>
        <p:nvSpPr>
          <p:cNvPr id="328718" name="Oval 14"/>
          <p:cNvSpPr>
            <a:spLocks noChangeArrowheads="1"/>
          </p:cNvSpPr>
          <p:nvPr/>
        </p:nvSpPr>
        <p:spPr bwMode="auto">
          <a:xfrm>
            <a:off x="5334000" y="4527550"/>
            <a:ext cx="1219200" cy="609600"/>
          </a:xfrm>
          <a:prstGeom prst="ellipse">
            <a:avLst/>
          </a:prstGeom>
          <a:noFill/>
          <a:ln w="57150">
            <a:solidFill>
              <a:schemeClr val="tx1"/>
            </a:solidFill>
            <a:round/>
            <a:headEnd/>
            <a:tailEnd/>
          </a:ln>
          <a:effectLst/>
        </p:spPr>
        <p:txBody>
          <a:bodyPr wrap="none" anchor="ctr"/>
          <a:lstStyle/>
          <a:p>
            <a:pPr algn="ctr"/>
            <a:r>
              <a:rPr lang="ja-JP" altLang="en-US" sz="1800"/>
              <a:t>駅の送迎</a:t>
            </a:r>
            <a:endParaRPr lang="ja-JP" altLang="en-US"/>
          </a:p>
        </p:txBody>
      </p:sp>
      <p:sp>
        <p:nvSpPr>
          <p:cNvPr id="328719" name="Oval 15"/>
          <p:cNvSpPr>
            <a:spLocks noChangeArrowheads="1"/>
          </p:cNvSpPr>
          <p:nvPr/>
        </p:nvSpPr>
        <p:spPr bwMode="auto">
          <a:xfrm>
            <a:off x="2209800" y="3994150"/>
            <a:ext cx="1219200" cy="609600"/>
          </a:xfrm>
          <a:prstGeom prst="ellipse">
            <a:avLst/>
          </a:prstGeom>
          <a:noFill/>
          <a:ln w="9525">
            <a:solidFill>
              <a:schemeClr val="tx1"/>
            </a:solidFill>
            <a:round/>
            <a:headEnd/>
            <a:tailEnd/>
          </a:ln>
          <a:effectLst/>
        </p:spPr>
        <p:txBody>
          <a:bodyPr wrap="none" anchor="ctr"/>
          <a:lstStyle/>
          <a:p>
            <a:pPr algn="ctr"/>
            <a:r>
              <a:rPr lang="ja-JP" altLang="en-US"/>
              <a:t>テレビ</a:t>
            </a:r>
          </a:p>
        </p:txBody>
      </p:sp>
      <p:sp>
        <p:nvSpPr>
          <p:cNvPr id="328720" name="Oval 16"/>
          <p:cNvSpPr>
            <a:spLocks noChangeArrowheads="1"/>
          </p:cNvSpPr>
          <p:nvPr/>
        </p:nvSpPr>
        <p:spPr bwMode="auto">
          <a:xfrm>
            <a:off x="6553200" y="4451350"/>
            <a:ext cx="1219200" cy="609600"/>
          </a:xfrm>
          <a:prstGeom prst="ellipse">
            <a:avLst/>
          </a:prstGeom>
          <a:noFill/>
          <a:ln w="38100">
            <a:solidFill>
              <a:schemeClr val="tx1"/>
            </a:solidFill>
            <a:round/>
            <a:headEnd/>
            <a:tailEnd/>
          </a:ln>
          <a:effectLst/>
        </p:spPr>
        <p:txBody>
          <a:bodyPr wrap="none" anchor="ctr"/>
          <a:lstStyle/>
          <a:p>
            <a:pPr algn="ctr"/>
            <a:r>
              <a:rPr lang="ja-JP" altLang="en-US" sz="1800"/>
              <a:t>観光地</a:t>
            </a:r>
          </a:p>
          <a:p>
            <a:pPr algn="ctr"/>
            <a:r>
              <a:rPr lang="ja-JP" altLang="en-US" sz="1800"/>
              <a:t>の送迎</a:t>
            </a:r>
            <a:endParaRPr lang="ja-JP" altLang="en-US"/>
          </a:p>
        </p:txBody>
      </p:sp>
      <p:sp>
        <p:nvSpPr>
          <p:cNvPr id="328721" name="Text Box 17"/>
          <p:cNvSpPr txBox="1">
            <a:spLocks noChangeArrowheads="1"/>
          </p:cNvSpPr>
          <p:nvPr/>
        </p:nvSpPr>
        <p:spPr bwMode="auto">
          <a:xfrm rot="5237612">
            <a:off x="6518275" y="4257675"/>
            <a:ext cx="549275" cy="2155825"/>
          </a:xfrm>
          <a:prstGeom prst="rect">
            <a:avLst/>
          </a:prstGeom>
          <a:noFill/>
          <a:ln w="9525">
            <a:noFill/>
            <a:miter lim="800000"/>
            <a:headEnd/>
            <a:tailEnd/>
          </a:ln>
          <a:effectLst/>
        </p:spPr>
        <p:txBody>
          <a:bodyPr vert="eaVert" wrap="none">
            <a:spAutoFit/>
          </a:bodyPr>
          <a:lstStyle/>
          <a:p>
            <a:r>
              <a:rPr lang="ja-JP" altLang="en-US"/>
              <a:t>本質的差はない</a:t>
            </a:r>
          </a:p>
        </p:txBody>
      </p:sp>
      <p:sp>
        <p:nvSpPr>
          <p:cNvPr id="328722" name="Line 18"/>
          <p:cNvSpPr>
            <a:spLocks noChangeShapeType="1"/>
          </p:cNvSpPr>
          <p:nvPr/>
        </p:nvSpPr>
        <p:spPr bwMode="auto">
          <a:xfrm>
            <a:off x="7315200" y="3079750"/>
            <a:ext cx="0" cy="609600"/>
          </a:xfrm>
          <a:prstGeom prst="line">
            <a:avLst/>
          </a:prstGeom>
          <a:noFill/>
          <a:ln w="9525">
            <a:solidFill>
              <a:schemeClr val="tx1"/>
            </a:solidFill>
            <a:round/>
            <a:headEnd type="triangle" w="med" len="med"/>
            <a:tailEnd type="triangle" w="med" len="med"/>
          </a:ln>
          <a:effectLst/>
        </p:spPr>
        <p:txBody>
          <a:bodyPr wrap="none" anchor="ctr"/>
          <a:lstStyle/>
          <a:p>
            <a:endParaRPr lang="ja-JP" altLang="en-US"/>
          </a:p>
        </p:txBody>
      </p:sp>
      <p:sp>
        <p:nvSpPr>
          <p:cNvPr id="328723" name="Text Box 19"/>
          <p:cNvSpPr txBox="1">
            <a:spLocks noChangeArrowheads="1"/>
          </p:cNvSpPr>
          <p:nvPr/>
        </p:nvSpPr>
        <p:spPr bwMode="auto">
          <a:xfrm>
            <a:off x="7299325" y="2643188"/>
            <a:ext cx="793750" cy="457200"/>
          </a:xfrm>
          <a:prstGeom prst="rect">
            <a:avLst/>
          </a:prstGeom>
          <a:noFill/>
          <a:ln w="9525">
            <a:noFill/>
            <a:miter lim="800000"/>
            <a:headEnd/>
            <a:tailEnd/>
          </a:ln>
          <a:effectLst/>
        </p:spPr>
        <p:txBody>
          <a:bodyPr wrap="none">
            <a:spAutoFit/>
          </a:bodyPr>
          <a:lstStyle/>
          <a:p>
            <a:r>
              <a:rPr lang="ja-JP" altLang="en-US"/>
              <a:t>有償</a:t>
            </a:r>
          </a:p>
        </p:txBody>
      </p:sp>
      <p:sp>
        <p:nvSpPr>
          <p:cNvPr id="328724" name="Text Box 20"/>
          <p:cNvSpPr txBox="1">
            <a:spLocks noChangeArrowheads="1"/>
          </p:cNvSpPr>
          <p:nvPr/>
        </p:nvSpPr>
        <p:spPr bwMode="auto">
          <a:xfrm>
            <a:off x="7283450" y="3536950"/>
            <a:ext cx="793750" cy="457200"/>
          </a:xfrm>
          <a:prstGeom prst="rect">
            <a:avLst/>
          </a:prstGeom>
          <a:noFill/>
          <a:ln w="9525">
            <a:noFill/>
            <a:miter lim="800000"/>
            <a:headEnd/>
            <a:tailEnd/>
          </a:ln>
          <a:effectLst/>
        </p:spPr>
        <p:txBody>
          <a:bodyPr wrap="none">
            <a:spAutoFit/>
          </a:bodyPr>
          <a:lstStyle/>
          <a:p>
            <a:r>
              <a:rPr lang="ja-JP" altLang="en-US"/>
              <a:t>無償</a:t>
            </a:r>
          </a:p>
        </p:txBody>
      </p:sp>
      <p:sp>
        <p:nvSpPr>
          <p:cNvPr id="328725" name="Text Box 21"/>
          <p:cNvSpPr txBox="1">
            <a:spLocks noChangeArrowheads="1"/>
          </p:cNvSpPr>
          <p:nvPr/>
        </p:nvSpPr>
        <p:spPr bwMode="auto">
          <a:xfrm>
            <a:off x="3810000" y="3841750"/>
            <a:ext cx="2252663" cy="457200"/>
          </a:xfrm>
          <a:prstGeom prst="rect">
            <a:avLst/>
          </a:prstGeom>
          <a:noFill/>
          <a:ln w="9525">
            <a:noFill/>
            <a:miter lim="800000"/>
            <a:headEnd/>
            <a:tailEnd/>
          </a:ln>
          <a:effectLst/>
        </p:spPr>
        <p:txBody>
          <a:bodyPr wrap="none">
            <a:spAutoFit/>
          </a:bodyPr>
          <a:lstStyle/>
          <a:p>
            <a:r>
              <a:rPr lang="ja-JP" altLang="en-US"/>
              <a:t>宿泊料に含める</a:t>
            </a:r>
          </a:p>
        </p:txBody>
      </p:sp>
      <p:sp>
        <p:nvSpPr>
          <p:cNvPr id="328726" name="Text Box 22"/>
          <p:cNvSpPr txBox="1">
            <a:spLocks noChangeArrowheads="1"/>
          </p:cNvSpPr>
          <p:nvPr/>
        </p:nvSpPr>
        <p:spPr bwMode="auto">
          <a:xfrm>
            <a:off x="3646488" y="2317750"/>
            <a:ext cx="2552700" cy="457200"/>
          </a:xfrm>
          <a:prstGeom prst="rect">
            <a:avLst/>
          </a:prstGeom>
          <a:noFill/>
          <a:ln w="9525">
            <a:noFill/>
            <a:miter lim="800000"/>
            <a:headEnd/>
            <a:tailEnd/>
          </a:ln>
          <a:effectLst/>
        </p:spPr>
        <p:txBody>
          <a:bodyPr wrap="none">
            <a:spAutoFit/>
          </a:bodyPr>
          <a:lstStyle/>
          <a:p>
            <a:r>
              <a:rPr lang="ja-JP" altLang="en-US"/>
              <a:t>宿泊料に含めない</a:t>
            </a:r>
          </a:p>
        </p:txBody>
      </p:sp>
      <p:sp>
        <p:nvSpPr>
          <p:cNvPr id="328727" name="Text Box 23"/>
          <p:cNvSpPr txBox="1">
            <a:spLocks noChangeArrowheads="1"/>
          </p:cNvSpPr>
          <p:nvPr/>
        </p:nvSpPr>
        <p:spPr bwMode="auto">
          <a:xfrm>
            <a:off x="6932613" y="2514600"/>
            <a:ext cx="458787" cy="1860550"/>
          </a:xfrm>
          <a:prstGeom prst="rect">
            <a:avLst/>
          </a:prstGeom>
          <a:noFill/>
          <a:ln w="9525">
            <a:noFill/>
            <a:miter lim="800000"/>
            <a:headEnd/>
            <a:tailEnd/>
          </a:ln>
          <a:effectLst/>
        </p:spPr>
        <p:txBody>
          <a:bodyPr vert="eaVert" wrap="none">
            <a:spAutoFit/>
          </a:bodyPr>
          <a:lstStyle/>
          <a:p>
            <a:r>
              <a:rPr lang="ja-JP" altLang="en-US" sz="1800"/>
              <a:t>経営者のポリシー</a:t>
            </a:r>
            <a:endParaRPr lang="ja-JP" altLang="en-US"/>
          </a:p>
        </p:txBody>
      </p:sp>
      <p:sp>
        <p:nvSpPr>
          <p:cNvPr id="328728" name="Text Box 24"/>
          <p:cNvSpPr txBox="1">
            <a:spLocks noChangeArrowheads="1"/>
          </p:cNvSpPr>
          <p:nvPr/>
        </p:nvSpPr>
        <p:spPr bwMode="auto">
          <a:xfrm>
            <a:off x="2549525" y="446088"/>
            <a:ext cx="1565275" cy="925512"/>
          </a:xfrm>
          <a:prstGeom prst="rect">
            <a:avLst/>
          </a:prstGeom>
          <a:noFill/>
          <a:ln w="9525">
            <a:solidFill>
              <a:schemeClr val="tx1"/>
            </a:solidFill>
            <a:prstDash val="dash"/>
            <a:miter lim="800000"/>
            <a:headEnd/>
            <a:tailEnd/>
          </a:ln>
          <a:effectLst/>
        </p:spPr>
        <p:txBody>
          <a:bodyPr wrap="none">
            <a:spAutoFit/>
          </a:bodyPr>
          <a:lstStyle/>
          <a:p>
            <a:pPr algn="ctr"/>
            <a:r>
              <a:rPr lang="ja-JP" altLang="en-US" sz="1800"/>
              <a:t>第三者運送人</a:t>
            </a:r>
          </a:p>
          <a:p>
            <a:pPr algn="ctr"/>
            <a:r>
              <a:rPr lang="en-US" altLang="ja-JP" sz="1800"/>
              <a:t>(</a:t>
            </a:r>
            <a:r>
              <a:rPr lang="ja-JP" altLang="en-US" sz="1800"/>
              <a:t>有償）</a:t>
            </a:r>
          </a:p>
          <a:p>
            <a:pPr algn="ctr"/>
            <a:r>
              <a:rPr lang="ja-JP" altLang="en-US" sz="1800"/>
              <a:t>バス、タクシー</a:t>
            </a:r>
            <a:endParaRPr lang="ja-JP" altLang="en-US"/>
          </a:p>
        </p:txBody>
      </p:sp>
      <p:sp>
        <p:nvSpPr>
          <p:cNvPr id="328729" name="Text Box 25"/>
          <p:cNvSpPr txBox="1">
            <a:spLocks noChangeArrowheads="1"/>
          </p:cNvSpPr>
          <p:nvPr/>
        </p:nvSpPr>
        <p:spPr bwMode="auto">
          <a:xfrm>
            <a:off x="1943100" y="5581650"/>
            <a:ext cx="1717675" cy="1016000"/>
          </a:xfrm>
          <a:prstGeom prst="rect">
            <a:avLst/>
          </a:prstGeom>
          <a:noFill/>
          <a:ln w="9525">
            <a:solidFill>
              <a:schemeClr val="tx1"/>
            </a:solidFill>
            <a:prstDash val="dash"/>
            <a:miter lim="800000"/>
            <a:headEnd/>
            <a:tailEnd/>
          </a:ln>
          <a:effectLst/>
        </p:spPr>
        <p:txBody>
          <a:bodyPr wrap="none">
            <a:spAutoFit/>
          </a:bodyPr>
          <a:lstStyle/>
          <a:p>
            <a:pPr algn="ctr"/>
            <a:r>
              <a:rPr lang="ja-JP" altLang="en-US" sz="1800"/>
              <a:t>第三者運送人</a:t>
            </a:r>
          </a:p>
          <a:p>
            <a:pPr algn="ctr"/>
            <a:r>
              <a:rPr lang="en-US" altLang="ja-JP" sz="1800"/>
              <a:t>(</a:t>
            </a:r>
            <a:r>
              <a:rPr lang="ja-JP" altLang="en-US" sz="1800"/>
              <a:t>無償）</a:t>
            </a:r>
          </a:p>
          <a:p>
            <a:pPr algn="ctr"/>
            <a:r>
              <a:rPr lang="ja-JP" altLang="en-US"/>
              <a:t>現在は自由</a:t>
            </a:r>
          </a:p>
        </p:txBody>
      </p:sp>
      <p:sp>
        <p:nvSpPr>
          <p:cNvPr id="328730" name="AutoShape 26"/>
          <p:cNvSpPr>
            <a:spLocks noChangeArrowheads="1"/>
          </p:cNvSpPr>
          <p:nvPr/>
        </p:nvSpPr>
        <p:spPr bwMode="auto">
          <a:xfrm>
            <a:off x="4114800" y="790575"/>
            <a:ext cx="1511300" cy="504825"/>
          </a:xfrm>
          <a:prstGeom prst="leftArrow">
            <a:avLst>
              <a:gd name="adj1" fmla="val 50000"/>
              <a:gd name="adj2" fmla="val 74843"/>
            </a:avLst>
          </a:prstGeom>
          <a:noFill/>
          <a:ln w="9525">
            <a:solidFill>
              <a:schemeClr val="tx1"/>
            </a:solidFill>
            <a:miter lim="800000"/>
            <a:headEnd/>
            <a:tailEnd/>
          </a:ln>
          <a:effectLst/>
        </p:spPr>
        <p:txBody>
          <a:bodyPr wrap="none" anchor="ctr"/>
          <a:lstStyle/>
          <a:p>
            <a:pPr algn="ctr"/>
            <a:r>
              <a:rPr lang="ja-JP" altLang="en-US" sz="1400"/>
              <a:t>道路運送法の規制</a:t>
            </a:r>
          </a:p>
        </p:txBody>
      </p:sp>
      <p:sp>
        <p:nvSpPr>
          <p:cNvPr id="328731" name="AutoShape 27"/>
          <p:cNvSpPr>
            <a:spLocks noChangeArrowheads="1"/>
          </p:cNvSpPr>
          <p:nvPr/>
        </p:nvSpPr>
        <p:spPr bwMode="auto">
          <a:xfrm rot="-2358450">
            <a:off x="6451600" y="692150"/>
            <a:ext cx="1512888" cy="504825"/>
          </a:xfrm>
          <a:prstGeom prst="leftArrow">
            <a:avLst>
              <a:gd name="adj1" fmla="val 50000"/>
              <a:gd name="adj2" fmla="val 74921"/>
            </a:avLst>
          </a:prstGeom>
          <a:noFill/>
          <a:ln w="9525">
            <a:solidFill>
              <a:schemeClr val="tx1"/>
            </a:solidFill>
            <a:miter lim="800000"/>
            <a:headEnd/>
            <a:tailEnd/>
          </a:ln>
          <a:effectLst/>
        </p:spPr>
        <p:txBody>
          <a:bodyPr wrap="none" anchor="ctr"/>
          <a:lstStyle/>
          <a:p>
            <a:pPr algn="ctr"/>
            <a:r>
              <a:rPr lang="ja-JP" altLang="en-US" sz="1400"/>
              <a:t>税法等の規制</a:t>
            </a:r>
          </a:p>
        </p:txBody>
      </p:sp>
      <p:sp>
        <p:nvSpPr>
          <p:cNvPr id="328732" name="Text Box 28"/>
          <p:cNvSpPr txBox="1">
            <a:spLocks noChangeArrowheads="1"/>
          </p:cNvSpPr>
          <p:nvPr/>
        </p:nvSpPr>
        <p:spPr bwMode="auto">
          <a:xfrm>
            <a:off x="141288" y="228600"/>
            <a:ext cx="2262158" cy="923330"/>
          </a:xfrm>
          <a:prstGeom prst="rect">
            <a:avLst/>
          </a:prstGeom>
          <a:solidFill>
            <a:srgbClr val="FFFF00"/>
          </a:solidFill>
          <a:ln w="28575">
            <a:solidFill>
              <a:schemeClr val="tx1"/>
            </a:solidFill>
            <a:miter lim="800000"/>
            <a:headEnd/>
            <a:tailEnd/>
          </a:ln>
          <a:effectLst/>
        </p:spPr>
        <p:txBody>
          <a:bodyPr wrap="none">
            <a:spAutoFit/>
          </a:bodyPr>
          <a:lstStyle/>
          <a:p>
            <a:r>
              <a:rPr lang="ja-JP" altLang="en-US" sz="5400" dirty="0"/>
              <a:t>宿泊料</a:t>
            </a:r>
          </a:p>
        </p:txBody>
      </p:sp>
      <p:sp>
        <p:nvSpPr>
          <p:cNvPr id="328733" name="Text Box 29"/>
          <p:cNvSpPr txBox="1">
            <a:spLocks noChangeArrowheads="1"/>
          </p:cNvSpPr>
          <p:nvPr/>
        </p:nvSpPr>
        <p:spPr bwMode="auto">
          <a:xfrm>
            <a:off x="4184650" y="5911850"/>
            <a:ext cx="3968750" cy="641350"/>
          </a:xfrm>
          <a:prstGeom prst="rect">
            <a:avLst/>
          </a:prstGeom>
          <a:noFill/>
          <a:ln w="9525">
            <a:noFill/>
            <a:miter lim="800000"/>
            <a:headEnd/>
            <a:tailEnd/>
          </a:ln>
          <a:effectLst/>
        </p:spPr>
        <p:txBody>
          <a:bodyPr wrap="none">
            <a:spAutoFit/>
          </a:bodyPr>
          <a:lstStyle/>
          <a:p>
            <a:r>
              <a:rPr lang="ja-JP" altLang="en-US" sz="1800"/>
              <a:t>利用者が自分で掛ける保険料</a:t>
            </a:r>
          </a:p>
          <a:p>
            <a:r>
              <a:rPr lang="ja-JP" altLang="en-US" sz="1800"/>
              <a:t>自分で支払う高速道路料金等の扱い？</a:t>
            </a:r>
            <a:endParaRPr lang="ja-JP" altLang="en-US"/>
          </a:p>
        </p:txBody>
      </p:sp>
      <p:sp>
        <p:nvSpPr>
          <p:cNvPr id="328734" name="Line 30"/>
          <p:cNvSpPr>
            <a:spLocks noChangeShapeType="1"/>
          </p:cNvSpPr>
          <p:nvPr/>
        </p:nvSpPr>
        <p:spPr bwMode="auto">
          <a:xfrm flipV="1">
            <a:off x="7315200" y="5486400"/>
            <a:ext cx="0" cy="609600"/>
          </a:xfrm>
          <a:prstGeom prst="line">
            <a:avLst/>
          </a:prstGeom>
          <a:noFill/>
          <a:ln w="9525">
            <a:solidFill>
              <a:schemeClr val="tx1"/>
            </a:solidFill>
            <a:round/>
            <a:headEnd/>
            <a:tailEnd type="triangle" w="med" len="med"/>
          </a:ln>
          <a:effectLst/>
        </p:spPr>
        <p:txBody>
          <a:bodyPr wrap="none" anchor="ctr"/>
          <a:lstStyle/>
          <a:p>
            <a:endParaRPr lang="ja-JP" altLang="en-US"/>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827584" y="404664"/>
            <a:ext cx="5976664" cy="5904656"/>
          </a:xfrm>
          <a:prstGeom prst="rect">
            <a:avLst/>
          </a:prstGeom>
          <a:noFill/>
          <a:ln w="9525">
            <a:solidFill>
              <a:schemeClr val="tx1"/>
            </a:solidFill>
            <a:miter lim="800000"/>
            <a:headEnd/>
            <a:tailEnd/>
          </a:ln>
          <a:effectLst/>
        </p:spPr>
        <p:txBody>
          <a:bodyPr wrap="none" anchor="ctr"/>
          <a:lstStyle/>
          <a:p>
            <a:endParaRPr lang="ja-JP" altLang="en-US"/>
          </a:p>
        </p:txBody>
      </p:sp>
      <p:sp>
        <p:nvSpPr>
          <p:cNvPr id="17411" name="Line 3"/>
          <p:cNvSpPr>
            <a:spLocks noChangeShapeType="1"/>
          </p:cNvSpPr>
          <p:nvPr/>
        </p:nvSpPr>
        <p:spPr bwMode="auto">
          <a:xfrm flipH="1">
            <a:off x="323528" y="3212976"/>
            <a:ext cx="8640960" cy="0"/>
          </a:xfrm>
          <a:prstGeom prst="line">
            <a:avLst/>
          </a:prstGeom>
          <a:noFill/>
          <a:ln w="38100">
            <a:solidFill>
              <a:schemeClr val="tx1"/>
            </a:solidFill>
            <a:round/>
            <a:headEnd/>
            <a:tailEnd/>
          </a:ln>
          <a:effectLst/>
        </p:spPr>
        <p:txBody>
          <a:bodyPr wrap="none" anchor="ctr"/>
          <a:lstStyle/>
          <a:p>
            <a:endParaRPr lang="ja-JP" altLang="en-US"/>
          </a:p>
        </p:txBody>
      </p:sp>
      <p:sp>
        <p:nvSpPr>
          <p:cNvPr id="17422" name="Oval 14"/>
          <p:cNvSpPr>
            <a:spLocks noChangeArrowheads="1"/>
          </p:cNvSpPr>
          <p:nvPr/>
        </p:nvSpPr>
        <p:spPr bwMode="auto">
          <a:xfrm>
            <a:off x="3851920" y="4221088"/>
            <a:ext cx="2952328" cy="1080120"/>
          </a:xfrm>
          <a:prstGeom prst="ellipse">
            <a:avLst/>
          </a:prstGeom>
          <a:solidFill>
            <a:srgbClr val="FFFF00"/>
          </a:solidFill>
          <a:ln w="12700">
            <a:solidFill>
              <a:schemeClr val="tx1"/>
            </a:solidFill>
            <a:prstDash val="lgDashDotDot"/>
            <a:round/>
            <a:headEnd/>
            <a:tailEnd/>
          </a:ln>
          <a:effectLst/>
        </p:spPr>
        <p:txBody>
          <a:bodyPr wrap="none" anchor="ctr"/>
          <a:lstStyle/>
          <a:p>
            <a:pPr algn="ctr"/>
            <a:r>
              <a:rPr lang="ja-JP" altLang="en-US" sz="4000" dirty="0" smtClean="0">
                <a:latin typeface="Times New Roman" pitchFamily="18" charset="0"/>
              </a:rPr>
              <a:t>無料タクシー</a:t>
            </a:r>
            <a:endParaRPr lang="ja-JP" altLang="en-US" sz="4000" dirty="0">
              <a:latin typeface="Times New Roman" pitchFamily="18" charset="0"/>
            </a:endParaRPr>
          </a:p>
        </p:txBody>
      </p:sp>
      <p:sp>
        <p:nvSpPr>
          <p:cNvPr id="17426" name="Line 18"/>
          <p:cNvSpPr>
            <a:spLocks noChangeShapeType="1"/>
          </p:cNvSpPr>
          <p:nvPr/>
        </p:nvSpPr>
        <p:spPr bwMode="auto">
          <a:xfrm>
            <a:off x="8244408" y="2420888"/>
            <a:ext cx="0" cy="1584176"/>
          </a:xfrm>
          <a:prstGeom prst="line">
            <a:avLst/>
          </a:prstGeom>
          <a:noFill/>
          <a:ln w="57150">
            <a:solidFill>
              <a:schemeClr val="tx1"/>
            </a:solidFill>
            <a:round/>
            <a:headEnd type="triangle" w="med" len="med"/>
            <a:tailEnd type="triangle" w="med" len="med"/>
          </a:ln>
          <a:effectLst/>
        </p:spPr>
        <p:txBody>
          <a:bodyPr wrap="none" anchor="ctr"/>
          <a:lstStyle/>
          <a:p>
            <a:endParaRPr lang="ja-JP" altLang="en-US"/>
          </a:p>
        </p:txBody>
      </p:sp>
      <p:sp>
        <p:nvSpPr>
          <p:cNvPr id="17427" name="Text Box 19"/>
          <p:cNvSpPr txBox="1">
            <a:spLocks noChangeArrowheads="1"/>
          </p:cNvSpPr>
          <p:nvPr/>
        </p:nvSpPr>
        <p:spPr bwMode="auto">
          <a:xfrm>
            <a:off x="7681892" y="1628800"/>
            <a:ext cx="1210588" cy="707886"/>
          </a:xfrm>
          <a:prstGeom prst="rect">
            <a:avLst/>
          </a:prstGeom>
          <a:noFill/>
          <a:ln w="9525">
            <a:solidFill>
              <a:srgbClr val="FF0000"/>
            </a:solidFill>
            <a:miter lim="800000"/>
            <a:headEnd/>
            <a:tailEnd/>
          </a:ln>
          <a:effectLst/>
        </p:spPr>
        <p:txBody>
          <a:bodyPr wrap="none">
            <a:spAutoFit/>
          </a:bodyPr>
          <a:lstStyle/>
          <a:p>
            <a:r>
              <a:rPr lang="ja-JP" altLang="en-US" sz="4000" dirty="0">
                <a:solidFill>
                  <a:srgbClr val="FF0000"/>
                </a:solidFill>
                <a:latin typeface="Times New Roman" pitchFamily="18" charset="0"/>
              </a:rPr>
              <a:t>有償</a:t>
            </a:r>
          </a:p>
        </p:txBody>
      </p:sp>
      <p:sp>
        <p:nvSpPr>
          <p:cNvPr id="17428" name="Text Box 20"/>
          <p:cNvSpPr txBox="1">
            <a:spLocks noChangeArrowheads="1"/>
          </p:cNvSpPr>
          <p:nvPr/>
        </p:nvSpPr>
        <p:spPr bwMode="auto">
          <a:xfrm>
            <a:off x="7609884" y="4449306"/>
            <a:ext cx="1210588" cy="707886"/>
          </a:xfrm>
          <a:prstGeom prst="rect">
            <a:avLst/>
          </a:prstGeom>
          <a:noFill/>
          <a:ln w="9525">
            <a:solidFill>
              <a:schemeClr val="accent2"/>
            </a:solidFill>
            <a:miter lim="800000"/>
            <a:headEnd/>
            <a:tailEnd/>
          </a:ln>
          <a:effectLst/>
        </p:spPr>
        <p:txBody>
          <a:bodyPr wrap="none">
            <a:spAutoFit/>
          </a:bodyPr>
          <a:lstStyle/>
          <a:p>
            <a:r>
              <a:rPr lang="ja-JP" altLang="en-US" sz="4000" dirty="0">
                <a:solidFill>
                  <a:schemeClr val="accent2"/>
                </a:solidFill>
                <a:latin typeface="Times New Roman" pitchFamily="18" charset="0"/>
              </a:rPr>
              <a:t>無償</a:t>
            </a:r>
          </a:p>
        </p:txBody>
      </p:sp>
      <p:sp>
        <p:nvSpPr>
          <p:cNvPr id="17429" name="Text Box 21"/>
          <p:cNvSpPr txBox="1">
            <a:spLocks noChangeArrowheads="1"/>
          </p:cNvSpPr>
          <p:nvPr/>
        </p:nvSpPr>
        <p:spPr bwMode="auto">
          <a:xfrm>
            <a:off x="1835696" y="3214717"/>
            <a:ext cx="4373313" cy="646331"/>
          </a:xfrm>
          <a:prstGeom prst="rect">
            <a:avLst/>
          </a:prstGeom>
          <a:noFill/>
          <a:ln w="9525">
            <a:noFill/>
            <a:miter lim="800000"/>
            <a:headEnd/>
            <a:tailEnd/>
          </a:ln>
          <a:effectLst/>
        </p:spPr>
        <p:txBody>
          <a:bodyPr wrap="none">
            <a:spAutoFit/>
          </a:bodyPr>
          <a:lstStyle/>
          <a:p>
            <a:r>
              <a:rPr lang="ja-JP" altLang="en-US" sz="3600" dirty="0" smtClean="0">
                <a:latin typeface="Times New Roman" pitchFamily="18" charset="0"/>
              </a:rPr>
              <a:t>Ｇｏｏｇｌｅ料に含まれる</a:t>
            </a:r>
            <a:endParaRPr lang="ja-JP" altLang="en-US" sz="3600" dirty="0">
              <a:latin typeface="Times New Roman" pitchFamily="18" charset="0"/>
            </a:endParaRPr>
          </a:p>
        </p:txBody>
      </p:sp>
      <p:sp>
        <p:nvSpPr>
          <p:cNvPr id="17430" name="Text Box 22"/>
          <p:cNvSpPr txBox="1">
            <a:spLocks noChangeArrowheads="1"/>
          </p:cNvSpPr>
          <p:nvPr/>
        </p:nvSpPr>
        <p:spPr bwMode="auto">
          <a:xfrm>
            <a:off x="1547664" y="2422629"/>
            <a:ext cx="4826962" cy="646331"/>
          </a:xfrm>
          <a:prstGeom prst="rect">
            <a:avLst/>
          </a:prstGeom>
          <a:noFill/>
          <a:ln w="9525">
            <a:noFill/>
            <a:miter lim="800000"/>
            <a:headEnd/>
            <a:tailEnd/>
          </a:ln>
          <a:effectLst/>
        </p:spPr>
        <p:txBody>
          <a:bodyPr wrap="none">
            <a:spAutoFit/>
          </a:bodyPr>
          <a:lstStyle/>
          <a:p>
            <a:r>
              <a:rPr lang="ja-JP" altLang="en-US" sz="3600" dirty="0" smtClean="0">
                <a:latin typeface="Times New Roman" pitchFamily="18" charset="0"/>
              </a:rPr>
              <a:t>Ｇｏｏｇｌｅ料に含まれない</a:t>
            </a:r>
            <a:endParaRPr lang="ja-JP" altLang="en-US" sz="3600" dirty="0">
              <a:latin typeface="Times New Roman" pitchFamily="18" charset="0"/>
            </a:endParaRPr>
          </a:p>
        </p:txBody>
      </p:sp>
      <p:sp>
        <p:nvSpPr>
          <p:cNvPr id="17431" name="Text Box 23"/>
          <p:cNvSpPr txBox="1">
            <a:spLocks noChangeArrowheads="1"/>
          </p:cNvSpPr>
          <p:nvPr/>
        </p:nvSpPr>
        <p:spPr bwMode="auto">
          <a:xfrm>
            <a:off x="6804248" y="1491765"/>
            <a:ext cx="738664" cy="3665427"/>
          </a:xfrm>
          <a:prstGeom prst="rect">
            <a:avLst/>
          </a:prstGeom>
          <a:noFill/>
          <a:ln w="9525">
            <a:noFill/>
            <a:miter lim="800000"/>
            <a:headEnd/>
            <a:tailEnd/>
          </a:ln>
          <a:effectLst/>
        </p:spPr>
        <p:txBody>
          <a:bodyPr vert="eaVert" wrap="none">
            <a:spAutoFit/>
          </a:bodyPr>
          <a:lstStyle/>
          <a:p>
            <a:r>
              <a:rPr lang="ja-JP" altLang="en-US" sz="3600" dirty="0">
                <a:latin typeface="Times New Roman" pitchFamily="18" charset="0"/>
              </a:rPr>
              <a:t>経営者のポリシー</a:t>
            </a:r>
          </a:p>
        </p:txBody>
      </p:sp>
      <p:sp>
        <p:nvSpPr>
          <p:cNvPr id="42" name="Oval 14"/>
          <p:cNvSpPr>
            <a:spLocks noChangeArrowheads="1"/>
          </p:cNvSpPr>
          <p:nvPr/>
        </p:nvSpPr>
        <p:spPr bwMode="auto">
          <a:xfrm>
            <a:off x="3923928" y="1700808"/>
            <a:ext cx="2880320" cy="792088"/>
          </a:xfrm>
          <a:prstGeom prst="ellipse">
            <a:avLst/>
          </a:prstGeom>
          <a:solidFill>
            <a:srgbClr val="FFFF00"/>
          </a:solidFill>
          <a:ln w="19050">
            <a:solidFill>
              <a:schemeClr val="tx1"/>
            </a:solidFill>
            <a:prstDash val="lgDashDotDot"/>
            <a:round/>
            <a:headEnd/>
            <a:tailEnd/>
          </a:ln>
          <a:effectLst/>
        </p:spPr>
        <p:txBody>
          <a:bodyPr wrap="none" anchor="ctr"/>
          <a:lstStyle/>
          <a:p>
            <a:pPr algn="ctr"/>
            <a:r>
              <a:rPr lang="ja-JP" altLang="en-US" sz="4000" dirty="0" smtClean="0">
                <a:latin typeface="Times New Roman" pitchFamily="18" charset="0"/>
              </a:rPr>
              <a:t>有料宿泊</a:t>
            </a:r>
            <a:endParaRPr lang="ja-JP" altLang="en-US" sz="4000" dirty="0">
              <a:latin typeface="Times New Roman" pitchFamily="18" charset="0"/>
            </a:endParaRPr>
          </a:p>
        </p:txBody>
      </p:sp>
      <p:sp>
        <p:nvSpPr>
          <p:cNvPr id="44" name="Oval 14"/>
          <p:cNvSpPr>
            <a:spLocks noChangeArrowheads="1"/>
          </p:cNvSpPr>
          <p:nvPr/>
        </p:nvSpPr>
        <p:spPr bwMode="auto">
          <a:xfrm>
            <a:off x="1259632" y="5301208"/>
            <a:ext cx="5040560" cy="980728"/>
          </a:xfrm>
          <a:prstGeom prst="ellipse">
            <a:avLst/>
          </a:prstGeom>
          <a:solidFill>
            <a:srgbClr val="FFFF00"/>
          </a:solidFill>
          <a:ln w="38100" cmpd="dbl">
            <a:solidFill>
              <a:schemeClr val="tx1"/>
            </a:solidFill>
            <a:round/>
            <a:headEnd/>
            <a:tailEnd/>
          </a:ln>
          <a:effectLst/>
        </p:spPr>
        <p:txBody>
          <a:bodyPr wrap="none" anchor="ctr"/>
          <a:lstStyle/>
          <a:p>
            <a:pPr algn="ctr"/>
            <a:r>
              <a:rPr lang="ja-JP" altLang="en-US" sz="5400" dirty="0" smtClean="0">
                <a:latin typeface="Times New Roman" pitchFamily="18" charset="0"/>
              </a:rPr>
              <a:t>検索・案内</a:t>
            </a:r>
            <a:endParaRPr lang="ja-JP" altLang="en-US" sz="5400" dirty="0">
              <a:latin typeface="Times New Roman" pitchFamily="18" charset="0"/>
            </a:endParaRPr>
          </a:p>
        </p:txBody>
      </p:sp>
      <p:sp>
        <p:nvSpPr>
          <p:cNvPr id="45" name="Oval 14"/>
          <p:cNvSpPr>
            <a:spLocks noChangeArrowheads="1"/>
          </p:cNvSpPr>
          <p:nvPr/>
        </p:nvSpPr>
        <p:spPr bwMode="auto">
          <a:xfrm>
            <a:off x="3203848" y="476672"/>
            <a:ext cx="2871936" cy="1224136"/>
          </a:xfrm>
          <a:prstGeom prst="ellipse">
            <a:avLst/>
          </a:prstGeom>
          <a:solidFill>
            <a:srgbClr val="FFFF00"/>
          </a:solidFill>
          <a:ln w="38100" cmpd="dbl">
            <a:solidFill>
              <a:schemeClr val="tx1">
                <a:lumMod val="95000"/>
                <a:lumOff val="5000"/>
              </a:schemeClr>
            </a:solidFill>
            <a:round/>
            <a:headEnd/>
            <a:tailEnd/>
          </a:ln>
          <a:effectLst/>
        </p:spPr>
        <p:txBody>
          <a:bodyPr wrap="none" anchor="ctr"/>
          <a:lstStyle/>
          <a:p>
            <a:pPr algn="ctr"/>
            <a:r>
              <a:rPr lang="ja-JP" altLang="en-US" sz="5400" dirty="0" smtClean="0">
                <a:latin typeface="Times New Roman" pitchFamily="18" charset="0"/>
              </a:rPr>
              <a:t>広告</a:t>
            </a:r>
            <a:endParaRPr lang="ja-JP" altLang="en-US" sz="5400" dirty="0">
              <a:latin typeface="Times New Roman" pitchFamily="18" charset="0"/>
            </a:endParaRPr>
          </a:p>
        </p:txBody>
      </p:sp>
      <p:sp>
        <p:nvSpPr>
          <p:cNvPr id="16" name="Oval 14"/>
          <p:cNvSpPr>
            <a:spLocks noChangeArrowheads="1"/>
          </p:cNvSpPr>
          <p:nvPr/>
        </p:nvSpPr>
        <p:spPr bwMode="auto">
          <a:xfrm>
            <a:off x="1187624" y="548680"/>
            <a:ext cx="1800200" cy="1584176"/>
          </a:xfrm>
          <a:prstGeom prst="ellipse">
            <a:avLst/>
          </a:prstGeom>
          <a:solidFill>
            <a:srgbClr val="FFFF00"/>
          </a:solidFill>
          <a:ln w="57150" cmpd="dbl">
            <a:solidFill>
              <a:schemeClr val="tx1"/>
            </a:solidFill>
            <a:round/>
            <a:headEnd/>
            <a:tailEnd/>
          </a:ln>
          <a:effectLst/>
        </p:spPr>
        <p:txBody>
          <a:bodyPr wrap="none" anchor="ctr"/>
          <a:lstStyle/>
          <a:p>
            <a:pPr algn="ctr"/>
            <a:r>
              <a:rPr lang="ja-JP" altLang="en-US" sz="4000" dirty="0" smtClean="0">
                <a:latin typeface="Times New Roman" pitchFamily="18" charset="0"/>
              </a:rPr>
              <a:t>物販</a:t>
            </a:r>
            <a:endParaRPr lang="ja-JP" altLang="en-US" sz="4000" dirty="0">
              <a:latin typeface="Times New Roman" pitchFamily="18" charset="0"/>
            </a:endParaRPr>
          </a:p>
        </p:txBody>
      </p:sp>
      <p:sp>
        <p:nvSpPr>
          <p:cNvPr id="17" name="Oval 14"/>
          <p:cNvSpPr>
            <a:spLocks noChangeArrowheads="1"/>
          </p:cNvSpPr>
          <p:nvPr/>
        </p:nvSpPr>
        <p:spPr bwMode="auto">
          <a:xfrm>
            <a:off x="899592" y="4077072"/>
            <a:ext cx="2448272" cy="1224136"/>
          </a:xfrm>
          <a:prstGeom prst="ellipse">
            <a:avLst/>
          </a:prstGeom>
          <a:solidFill>
            <a:srgbClr val="FFFF00"/>
          </a:solidFill>
          <a:ln w="19050">
            <a:solidFill>
              <a:schemeClr val="tx1"/>
            </a:solidFill>
            <a:round/>
            <a:headEnd/>
            <a:tailEnd/>
          </a:ln>
          <a:effectLst/>
        </p:spPr>
        <p:txBody>
          <a:bodyPr wrap="none" anchor="ctr"/>
          <a:lstStyle/>
          <a:p>
            <a:pPr algn="ctr"/>
            <a:r>
              <a:rPr lang="ja-JP" altLang="en-US" sz="2800" dirty="0" smtClean="0">
                <a:latin typeface="Times New Roman" pitchFamily="18" charset="0"/>
              </a:rPr>
              <a:t>ニュース</a:t>
            </a:r>
            <a:endParaRPr lang="ja-JP" altLang="en-US" sz="2800" dirty="0">
              <a:latin typeface="Times New Roman" pitchFamily="18" charset="0"/>
            </a:endParaRPr>
          </a:p>
        </p:txBody>
      </p:sp>
      <p:sp>
        <p:nvSpPr>
          <p:cNvPr id="18" name="下矢印 17"/>
          <p:cNvSpPr/>
          <p:nvPr/>
        </p:nvSpPr>
        <p:spPr>
          <a:xfrm>
            <a:off x="4932040" y="2276872"/>
            <a:ext cx="2088232" cy="2808312"/>
          </a:xfrm>
          <a:prstGeom prst="downArrow">
            <a:avLst/>
          </a:prstGeom>
          <a:noFill/>
          <a:ln w="3175">
            <a:solidFill>
              <a:schemeClr val="tx1">
                <a:lumMod val="95000"/>
                <a:lumOff val="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i.gzn.jp/img/2014/01/27/google-free-taxi/02_m.jpg">
            <a:hlinkClick r:id="rId3"/>
          </p:cNvPr>
          <p:cNvPicPr>
            <a:picLocks noChangeAspect="1" noChangeArrowheads="1"/>
          </p:cNvPicPr>
          <p:nvPr/>
        </p:nvPicPr>
        <p:blipFill>
          <a:blip r:embed="rId4" cstate="print"/>
          <a:srcRect/>
          <a:stretch>
            <a:fillRect/>
          </a:stretch>
        </p:blipFill>
        <p:spPr bwMode="auto">
          <a:xfrm>
            <a:off x="899592" y="1412776"/>
            <a:ext cx="6912768" cy="5290659"/>
          </a:xfrm>
          <a:prstGeom prst="rect">
            <a:avLst/>
          </a:prstGeom>
          <a:noFill/>
        </p:spPr>
      </p:pic>
      <p:sp>
        <p:nvSpPr>
          <p:cNvPr id="3" name="タイトル 1"/>
          <p:cNvSpPr>
            <a:spLocks noGrp="1"/>
          </p:cNvSpPr>
          <p:nvPr>
            <p:ph type="title"/>
          </p:nvPr>
        </p:nvSpPr>
        <p:spPr>
          <a:xfrm>
            <a:off x="457200" y="188640"/>
            <a:ext cx="8229600" cy="1143000"/>
          </a:xfrm>
          <a:solidFill>
            <a:srgbClr val="FFFF00"/>
          </a:solidFill>
          <a:ln w="38100">
            <a:solidFill>
              <a:schemeClr val="tx1">
                <a:lumMod val="95000"/>
                <a:lumOff val="5000"/>
              </a:schemeClr>
            </a:solidFill>
          </a:ln>
        </p:spPr>
        <p:txBody>
          <a:bodyPr/>
          <a:lstStyle/>
          <a:p>
            <a:r>
              <a:rPr kumimoji="1" lang="ja-JP" altLang="en-US" dirty="0" smtClean="0"/>
              <a:t>無料送迎タクシー</a:t>
            </a:r>
            <a:endParaRPr kumimoji="1" lang="ja-JP" altLang="en-US"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74638"/>
            <a:ext cx="9144000" cy="1143000"/>
          </a:xfrm>
          <a:solidFill>
            <a:srgbClr val="FFFF00"/>
          </a:solidFill>
          <a:ln w="57150">
            <a:solidFill>
              <a:schemeClr val="tx1"/>
            </a:solidFill>
          </a:ln>
        </p:spPr>
        <p:txBody>
          <a:bodyPr>
            <a:normAutofit fontScale="90000"/>
          </a:bodyPr>
          <a:lstStyle/>
          <a:p>
            <a:r>
              <a:rPr lang="en-US" altLang="ja-JP" b="1" dirty="0" smtClean="0"/>
              <a:t>Google</a:t>
            </a:r>
            <a:r>
              <a:rPr lang="ja-JP" altLang="en-US" b="1" dirty="0" smtClean="0"/>
              <a:t>が新たな広告戦略</a:t>
            </a:r>
            <a:r>
              <a:rPr lang="en-US" altLang="ja-JP" b="1" dirty="0" smtClean="0"/>
              <a:t/>
            </a:r>
            <a:br>
              <a:rPr lang="en-US" altLang="ja-JP" b="1" dirty="0" smtClean="0"/>
            </a:br>
            <a:r>
              <a:rPr lang="ja-JP" altLang="en-US" b="1" dirty="0" smtClean="0"/>
              <a:t>実店舗への無料送迎タクシーの特許取得</a:t>
            </a:r>
            <a:endParaRPr kumimoji="1" lang="ja-JP" altLang="en-US" dirty="0"/>
          </a:p>
        </p:txBody>
      </p:sp>
      <p:sp>
        <p:nvSpPr>
          <p:cNvPr id="3" name="コンテンツ プレースホルダ 2"/>
          <p:cNvSpPr>
            <a:spLocks noGrp="1"/>
          </p:cNvSpPr>
          <p:nvPr>
            <p:ph idx="1"/>
          </p:nvPr>
        </p:nvSpPr>
        <p:spPr>
          <a:xfrm>
            <a:off x="457200" y="1600200"/>
            <a:ext cx="8229600" cy="5257800"/>
          </a:xfrm>
        </p:spPr>
        <p:txBody>
          <a:bodyPr>
            <a:normAutofit fontScale="92500" lnSpcReduction="10000"/>
          </a:bodyPr>
          <a:lstStyle/>
          <a:p>
            <a:r>
              <a:rPr lang="en-US" altLang="ja-JP" sz="4300" dirty="0" smtClean="0"/>
              <a:t>Google</a:t>
            </a:r>
            <a:r>
              <a:rPr lang="ja-JP" altLang="en-US" sz="4300" dirty="0" smtClean="0"/>
              <a:t>は約四百</a:t>
            </a:r>
            <a:r>
              <a:rPr lang="ja-JP" altLang="en-US" sz="4300" b="1" dirty="0" smtClean="0"/>
              <a:t>億ドル</a:t>
            </a:r>
            <a:r>
              <a:rPr lang="ja-JP" altLang="en-US" sz="4300" dirty="0" smtClean="0"/>
              <a:t>の広告売上</a:t>
            </a:r>
            <a:endParaRPr lang="en-US" altLang="ja-JP" sz="4300" dirty="0" smtClean="0"/>
          </a:p>
          <a:p>
            <a:r>
              <a:rPr lang="en-US" altLang="ja-JP" sz="4300" dirty="0" smtClean="0"/>
              <a:t>Google</a:t>
            </a:r>
            <a:r>
              <a:rPr lang="ja-JP" altLang="en-US" sz="4300" dirty="0" smtClean="0"/>
              <a:t>は広告技術に関する新たな特許を取得　オンライン広告で見込みのある顧客を無料もしくはディスカウントしたタクシーに乗せて実店舗まで送迎するサービス</a:t>
            </a:r>
            <a:endParaRPr lang="en-US" altLang="ja-JP" sz="4300" dirty="0" smtClean="0"/>
          </a:p>
          <a:p>
            <a:r>
              <a:rPr lang="en-US" altLang="ja-JP" sz="2800" dirty="0" smtClean="0">
                <a:hlinkClick r:id="rId3"/>
              </a:rPr>
              <a:t>http://gigazine.net/news/20140127-google-free-taxi/</a:t>
            </a:r>
            <a:endParaRPr lang="en-US" altLang="ja-JP" sz="2800" dirty="0" smtClean="0"/>
          </a:p>
          <a:p>
            <a:r>
              <a:rPr lang="ja-JP" altLang="en-US" dirty="0" smtClean="0"/>
              <a:t/>
            </a:r>
            <a:br>
              <a:rPr lang="ja-JP" altLang="en-US" dirty="0" smtClean="0"/>
            </a:br>
            <a:endParaRPr kumimoji="1" lang="ja-JP" altLang="en-US"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9512" y="620688"/>
            <a:ext cx="8964488" cy="6048672"/>
          </a:xfrm>
        </p:spPr>
        <p:txBody>
          <a:bodyPr>
            <a:normAutofit/>
          </a:bodyPr>
          <a:lstStyle/>
          <a:p>
            <a:r>
              <a:rPr lang="ja-JP" altLang="en-US" sz="4000" dirty="0" smtClean="0"/>
              <a:t>オンライン型店舗が増加する一方で既存店舗型小売店は来客数減少傾向</a:t>
            </a:r>
            <a:endParaRPr lang="en-US" altLang="ja-JP" sz="4000" dirty="0" smtClean="0"/>
          </a:p>
          <a:p>
            <a:r>
              <a:rPr lang="en-US" altLang="ja-JP" sz="4000" dirty="0" smtClean="0">
                <a:solidFill>
                  <a:srgbClr val="FF0000"/>
                </a:solidFill>
              </a:rPr>
              <a:t>Google</a:t>
            </a:r>
            <a:r>
              <a:rPr lang="ja-JP" altLang="en-US" sz="4000" dirty="0" smtClean="0">
                <a:solidFill>
                  <a:srgbClr val="FF0000"/>
                </a:solidFill>
              </a:rPr>
              <a:t>では従来のオンライン広告に加え、見込みのある顧客を「お出迎え」することで実店舗への誘導と売上の獲得を狙うというシステムを考案</a:t>
            </a:r>
            <a:endParaRPr lang="en-US" altLang="ja-JP" sz="4000" dirty="0" smtClean="0">
              <a:solidFill>
                <a:srgbClr val="FF0000"/>
              </a:solidFill>
            </a:endParaRPr>
          </a:p>
          <a:p>
            <a:r>
              <a:rPr lang="ja-JP" altLang="en-US" sz="4800" dirty="0" smtClean="0">
                <a:solidFill>
                  <a:srgbClr val="FF0000"/>
                </a:solidFill>
              </a:rPr>
              <a:t>カジノが上得意客に無料航空券を配るのと同じ発想</a:t>
            </a:r>
            <a:r>
              <a:rPr lang="ja-JP" altLang="en-US" dirty="0" smtClean="0"/>
              <a:t/>
            </a:r>
            <a:br>
              <a:rPr lang="ja-JP" altLang="en-US" dirty="0" smtClean="0"/>
            </a:br>
            <a:endParaRPr kumimoji="1" lang="ja-JP" altLang="en-US"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6" name="Picture 2" descr="http://i.gzn.jp/img/2014/01/27/google-free-taxi/fig5_m.png">
            <a:hlinkClick r:id="rId3"/>
          </p:cNvPr>
          <p:cNvPicPr>
            <a:picLocks noChangeAspect="1" noChangeArrowheads="1"/>
          </p:cNvPicPr>
          <p:nvPr/>
        </p:nvPicPr>
        <p:blipFill>
          <a:blip r:embed="rId4" cstate="print"/>
          <a:srcRect/>
          <a:stretch>
            <a:fillRect/>
          </a:stretch>
        </p:blipFill>
        <p:spPr bwMode="auto">
          <a:xfrm>
            <a:off x="23080" y="260648"/>
            <a:ext cx="9099795" cy="6597352"/>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85000"/>
                <a:lumOff val="15000"/>
              </a:schemeClr>
            </a:solidFill>
          </a:ln>
        </p:spPr>
        <p:txBody>
          <a:bodyPr>
            <a:normAutofit fontScale="90000"/>
          </a:bodyPr>
          <a:lstStyle/>
          <a:p>
            <a:r>
              <a:rPr lang="ja-JP" altLang="en-US" b="1" dirty="0" smtClean="0"/>
              <a:t>グーグル、ネット広告から実店舗に行く利用者を追跡</a:t>
            </a:r>
            <a:endParaRPr kumimoji="1" lang="ja-JP" altLang="en-US" dirty="0"/>
          </a:p>
        </p:txBody>
      </p:sp>
      <p:sp>
        <p:nvSpPr>
          <p:cNvPr id="3" name="コンテンツ プレースホルダ 2"/>
          <p:cNvSpPr>
            <a:spLocks noGrp="1"/>
          </p:cNvSpPr>
          <p:nvPr>
            <p:ph idx="1"/>
          </p:nvPr>
        </p:nvSpPr>
        <p:spPr/>
        <p:txBody>
          <a:bodyPr>
            <a:normAutofit/>
          </a:bodyPr>
          <a:lstStyle/>
          <a:p>
            <a:r>
              <a:rPr lang="ja-JP" altLang="en-US" dirty="0" smtClean="0"/>
              <a:t>広告主はインターネットの検索結果の横にリンクを掲載できる。ユーザーが広告をクリックし、広告主のウェブサイトを訪問すると、グーグルは料金を受け取れる。</a:t>
            </a:r>
            <a:endParaRPr lang="en-US" altLang="ja-JP" dirty="0" smtClean="0"/>
          </a:p>
          <a:p>
            <a:r>
              <a:rPr lang="ja-JP" altLang="en-US" dirty="0" smtClean="0"/>
              <a:t>もし人々が広告をクリックしているだけではなく、実際に何かを買っていることをグーグルが示せれば、それはまさに聖杯を獲得したことになろう</a:t>
            </a:r>
            <a:endParaRPr kumimoji="1" lang="ja-JP" altLang="en-US" dirty="0"/>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85800"/>
            <a:ext cx="8712968" cy="1143000"/>
          </a:xfrm>
          <a:solidFill>
            <a:srgbClr val="FFFF00"/>
          </a:solidFill>
          <a:ln>
            <a:solidFill>
              <a:schemeClr val="tx1">
                <a:lumMod val="95000"/>
                <a:lumOff val="5000"/>
              </a:schemeClr>
            </a:solidFill>
          </a:ln>
        </p:spPr>
        <p:txBody>
          <a:bodyPr>
            <a:normAutofit fontScale="90000"/>
          </a:bodyPr>
          <a:lstStyle/>
          <a:p>
            <a:r>
              <a:rPr lang="ja-JP" altLang="en-US" dirty="0" smtClean="0"/>
              <a:t>無料視聴</a:t>
            </a:r>
            <a:r>
              <a:rPr lang="en-US" altLang="ja-JP" dirty="0" smtClean="0"/>
              <a:t>+</a:t>
            </a:r>
            <a:r>
              <a:rPr lang="ja-JP" altLang="en-US" dirty="0" smtClean="0"/>
              <a:t>有料広告のビジネスモデル</a:t>
            </a:r>
            <a:r>
              <a:rPr lang="ja-JP" altLang="en-US" dirty="0" smtClean="0">
                <a:solidFill>
                  <a:srgbClr val="FF0000"/>
                </a:solidFill>
              </a:rPr>
              <a:t>必然ではなかった</a:t>
            </a:r>
            <a:endParaRPr kumimoji="1" lang="ja-JP" altLang="en-US" dirty="0">
              <a:solidFill>
                <a:srgbClr val="FF0000"/>
              </a:solidFill>
            </a:endParaRPr>
          </a:p>
        </p:txBody>
      </p:sp>
      <p:sp>
        <p:nvSpPr>
          <p:cNvPr id="3" name="コンテンツ プレースホルダ 2"/>
          <p:cNvSpPr>
            <a:spLocks noGrp="1"/>
          </p:cNvSpPr>
          <p:nvPr>
            <p:ph idx="1"/>
          </p:nvPr>
        </p:nvSpPr>
        <p:spPr>
          <a:xfrm>
            <a:off x="107504" y="2060848"/>
            <a:ext cx="8712968" cy="4608512"/>
          </a:xfrm>
        </p:spPr>
        <p:txBody>
          <a:bodyPr>
            <a:normAutofit fontScale="92500" lnSpcReduction="10000"/>
          </a:bodyPr>
          <a:lstStyle/>
          <a:p>
            <a:r>
              <a:rPr kumimoji="1" lang="ja-JP" altLang="en-US" dirty="0" smtClean="0"/>
              <a:t>ラジオより前にテレビがあった。映像送信は音声送信より前</a:t>
            </a:r>
            <a:endParaRPr kumimoji="1" lang="en-US" altLang="ja-JP" dirty="0" smtClean="0"/>
          </a:p>
          <a:p>
            <a:r>
              <a:rPr kumimoji="1" lang="ja-JP" altLang="en-US" dirty="0" smtClean="0"/>
              <a:t>ラジオよりまえに、無線電話が個別放送として音楽を流していた</a:t>
            </a:r>
            <a:endParaRPr kumimoji="1" lang="en-US" altLang="ja-JP" dirty="0" smtClean="0"/>
          </a:p>
          <a:p>
            <a:r>
              <a:rPr lang="ja-JP" altLang="en-US" dirty="0" smtClean="0"/>
              <a:t>偶然、選挙結果放送から始まり、同時送信モデルが普及</a:t>
            </a:r>
            <a:endParaRPr lang="en-US" altLang="ja-JP" dirty="0" smtClean="0"/>
          </a:p>
          <a:p>
            <a:r>
              <a:rPr kumimoji="1" lang="ja-JP" altLang="en-US" dirty="0" smtClean="0"/>
              <a:t>規制の少ない米国では、新聞、</a:t>
            </a:r>
            <a:r>
              <a:rPr lang="ja-JP" altLang="en-US" dirty="0" smtClean="0"/>
              <a:t>音楽関係者が異議を唱えなかったからラジオビジネス発展</a:t>
            </a:r>
            <a:endParaRPr lang="en-US" altLang="ja-JP" dirty="0" smtClean="0"/>
          </a:p>
          <a:p>
            <a:r>
              <a:rPr kumimoji="1" lang="ja-JP" altLang="en-US" dirty="0" smtClean="0"/>
              <a:t>テレビは「</a:t>
            </a:r>
            <a:r>
              <a:rPr kumimoji="1" lang="ja-JP" altLang="en-US" dirty="0" smtClean="0">
                <a:solidFill>
                  <a:srgbClr val="FF0000"/>
                </a:solidFill>
              </a:rPr>
              <a:t>番組表</a:t>
            </a:r>
            <a:r>
              <a:rPr kumimoji="1" lang="ja-JP" altLang="en-US" dirty="0" smtClean="0"/>
              <a:t>」によるラジオビジネスを踏襲（電話の進出を規制）コンテンツは映画会社</a:t>
            </a:r>
            <a:endParaRPr kumimoji="1" lang="ja-JP" altLang="en-US" dirty="0"/>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9695999993819688E2E69A9E948DE2E6E2E0E0E2E3E7869BE2E2E2E2-DSKKZO8282205005022015TI0000-PB1-3"/>
          <p:cNvPicPr>
            <a:picLocks noChangeAspect="1" noChangeArrowheads="1"/>
          </p:cNvPicPr>
          <p:nvPr/>
        </p:nvPicPr>
        <p:blipFill>
          <a:blip r:embed="rId3" cstate="print"/>
          <a:srcRect/>
          <a:stretch>
            <a:fillRect/>
          </a:stretch>
        </p:blipFill>
        <p:spPr bwMode="auto">
          <a:xfrm>
            <a:off x="1163687" y="44624"/>
            <a:ext cx="6216625" cy="6757201"/>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スライド番号プレースホルダ 5"/>
          <p:cNvSpPr>
            <a:spLocks noGrp="1"/>
          </p:cNvSpPr>
          <p:nvPr>
            <p:ph type="sldNum" sz="quarter" idx="12"/>
          </p:nvPr>
        </p:nvSpPr>
        <p:spPr>
          <a:noFill/>
        </p:spPr>
        <p:txBody>
          <a:bodyPr/>
          <a:lstStyle/>
          <a:p>
            <a:fld id="{56637EF6-9B38-4D04-828E-93F0D1FF758A}" type="slidenum">
              <a:rPr lang="en-US" altLang="ja-JP" smtClean="0">
                <a:latin typeface="Arial" pitchFamily="34" charset="0"/>
              </a:rPr>
              <a:pPr/>
              <a:t>8</a:t>
            </a:fld>
            <a:endParaRPr lang="en-US" altLang="ja-JP" smtClean="0">
              <a:latin typeface="Arial" pitchFamily="34" charset="0"/>
            </a:endParaRPr>
          </a:p>
        </p:txBody>
      </p:sp>
      <p:sp>
        <p:nvSpPr>
          <p:cNvPr id="13315" name="Rectangle 2"/>
          <p:cNvSpPr>
            <a:spLocks noGrp="1" noChangeArrowheads="1"/>
          </p:cNvSpPr>
          <p:nvPr>
            <p:ph type="ctrTitle"/>
          </p:nvPr>
        </p:nvSpPr>
        <p:spPr>
          <a:xfrm>
            <a:off x="34925" y="979438"/>
            <a:ext cx="9036050" cy="1441450"/>
          </a:xfrm>
          <a:solidFill>
            <a:schemeClr val="accent6">
              <a:lumMod val="60000"/>
              <a:lumOff val="40000"/>
            </a:schemeClr>
          </a:solidFill>
          <a:ln w="38100">
            <a:solidFill>
              <a:schemeClr val="tx1"/>
            </a:solidFill>
          </a:ln>
        </p:spPr>
        <p:txBody>
          <a:bodyPr/>
          <a:lstStyle/>
          <a:p>
            <a:r>
              <a:rPr lang="ja-JP" altLang="en-US" sz="4000" dirty="0" smtClean="0"/>
              <a:t>「観光」とは？</a:t>
            </a:r>
          </a:p>
        </p:txBody>
      </p:sp>
      <p:sp>
        <p:nvSpPr>
          <p:cNvPr id="13317" name="Oval 4"/>
          <p:cNvSpPr>
            <a:spLocks noChangeArrowheads="1"/>
          </p:cNvSpPr>
          <p:nvPr/>
        </p:nvSpPr>
        <p:spPr bwMode="auto">
          <a:xfrm>
            <a:off x="1692274" y="3212976"/>
            <a:ext cx="2231653" cy="1081087"/>
          </a:xfrm>
          <a:prstGeom prst="ellipse">
            <a:avLst/>
          </a:prstGeom>
          <a:noFill/>
          <a:ln w="57150">
            <a:solidFill>
              <a:schemeClr val="tx2"/>
            </a:solidFill>
            <a:round/>
            <a:headEnd/>
            <a:tailEnd/>
          </a:ln>
        </p:spPr>
        <p:txBody>
          <a:bodyPr wrap="none" anchor="ctr"/>
          <a:lstStyle/>
          <a:p>
            <a:pPr algn="ctr"/>
            <a:r>
              <a:rPr lang="ja-JP" altLang="en-US" sz="2400" b="1" dirty="0">
                <a:solidFill>
                  <a:schemeClr val="tx1">
                    <a:lumMod val="95000"/>
                    <a:lumOff val="5000"/>
                  </a:schemeClr>
                </a:solidFill>
              </a:rPr>
              <a:t>日常生活圏</a:t>
            </a:r>
          </a:p>
        </p:txBody>
      </p:sp>
      <p:sp>
        <p:nvSpPr>
          <p:cNvPr id="13318" name="Oval 5"/>
          <p:cNvSpPr>
            <a:spLocks noChangeArrowheads="1"/>
          </p:cNvSpPr>
          <p:nvPr/>
        </p:nvSpPr>
        <p:spPr bwMode="auto">
          <a:xfrm>
            <a:off x="5220072" y="3212976"/>
            <a:ext cx="2644154" cy="1081087"/>
          </a:xfrm>
          <a:prstGeom prst="ellipse">
            <a:avLst/>
          </a:prstGeom>
          <a:noFill/>
          <a:ln w="38100">
            <a:solidFill>
              <a:schemeClr val="tx2"/>
            </a:solidFill>
            <a:round/>
            <a:headEnd/>
            <a:tailEnd/>
          </a:ln>
        </p:spPr>
        <p:txBody>
          <a:bodyPr wrap="none" anchor="ctr"/>
          <a:lstStyle/>
          <a:p>
            <a:pPr algn="ctr"/>
            <a:r>
              <a:rPr lang="ja-JP" altLang="en-US" sz="2800" dirty="0">
                <a:solidFill>
                  <a:schemeClr val="tx1">
                    <a:lumMod val="95000"/>
                    <a:lumOff val="5000"/>
                  </a:schemeClr>
                </a:solidFill>
              </a:rPr>
              <a:t>非日常生活圏</a:t>
            </a:r>
          </a:p>
        </p:txBody>
      </p:sp>
      <p:sp>
        <p:nvSpPr>
          <p:cNvPr id="13319" name="AutoShape 6"/>
          <p:cNvSpPr>
            <a:spLocks noChangeArrowheads="1"/>
          </p:cNvSpPr>
          <p:nvPr/>
        </p:nvSpPr>
        <p:spPr bwMode="auto">
          <a:xfrm flipV="1">
            <a:off x="3357563" y="4077072"/>
            <a:ext cx="2654300" cy="647700"/>
          </a:xfrm>
          <a:prstGeom prst="curvedDownArrow">
            <a:avLst>
              <a:gd name="adj1" fmla="val 81961"/>
              <a:gd name="adj2" fmla="val 163922"/>
              <a:gd name="adj3" fmla="val 33333"/>
            </a:avLst>
          </a:prstGeom>
          <a:noFill/>
          <a:ln w="9525">
            <a:solidFill>
              <a:schemeClr val="tx1"/>
            </a:solidFill>
            <a:miter lim="800000"/>
            <a:headEnd/>
            <a:tailEnd/>
          </a:ln>
        </p:spPr>
        <p:txBody>
          <a:bodyPr wrap="none" anchor="ctr"/>
          <a:lstStyle/>
          <a:p>
            <a:endParaRPr lang="ja-JP" altLang="en-US"/>
          </a:p>
        </p:txBody>
      </p:sp>
      <p:sp>
        <p:nvSpPr>
          <p:cNvPr id="13320" name="Text Box 7"/>
          <p:cNvSpPr txBox="1">
            <a:spLocks noChangeArrowheads="1"/>
          </p:cNvSpPr>
          <p:nvPr/>
        </p:nvSpPr>
        <p:spPr bwMode="auto">
          <a:xfrm>
            <a:off x="4049713" y="3501008"/>
            <a:ext cx="1098550" cy="641350"/>
          </a:xfrm>
          <a:prstGeom prst="rect">
            <a:avLst/>
          </a:prstGeom>
          <a:noFill/>
          <a:ln w="9525">
            <a:noFill/>
            <a:miter lim="800000"/>
            <a:headEnd/>
            <a:tailEnd/>
          </a:ln>
        </p:spPr>
        <p:txBody>
          <a:bodyPr wrap="none">
            <a:spAutoFit/>
          </a:bodyPr>
          <a:lstStyle/>
          <a:p>
            <a:r>
              <a:rPr lang="ja-JP" altLang="en-US" sz="3600" dirty="0">
                <a:solidFill>
                  <a:schemeClr val="tx2"/>
                </a:solidFill>
              </a:rPr>
              <a:t>移動</a:t>
            </a:r>
          </a:p>
        </p:txBody>
      </p:sp>
      <p:sp>
        <p:nvSpPr>
          <p:cNvPr id="13321" name="Text Box 8"/>
          <p:cNvSpPr txBox="1">
            <a:spLocks noChangeArrowheads="1"/>
          </p:cNvSpPr>
          <p:nvPr/>
        </p:nvSpPr>
        <p:spPr bwMode="auto">
          <a:xfrm>
            <a:off x="470139" y="2780928"/>
            <a:ext cx="861774" cy="3024336"/>
          </a:xfrm>
          <a:prstGeom prst="rect">
            <a:avLst/>
          </a:prstGeom>
          <a:noFill/>
          <a:ln w="9525">
            <a:solidFill>
              <a:schemeClr val="tx1"/>
            </a:solidFill>
            <a:prstDash val="dash"/>
            <a:miter lim="800000"/>
            <a:headEnd/>
            <a:tailEnd/>
          </a:ln>
        </p:spPr>
        <p:txBody>
          <a:bodyPr vert="eaVert" wrap="square">
            <a:spAutoFit/>
          </a:bodyPr>
          <a:lstStyle/>
          <a:p>
            <a:r>
              <a:rPr lang="ja-JP" altLang="en-US" sz="4400" dirty="0"/>
              <a:t>定住が前提</a:t>
            </a:r>
          </a:p>
        </p:txBody>
      </p:sp>
      <p:sp>
        <p:nvSpPr>
          <p:cNvPr id="13322" name="AutoShape 10"/>
          <p:cNvSpPr>
            <a:spLocks noChangeArrowheads="1"/>
          </p:cNvSpPr>
          <p:nvPr/>
        </p:nvSpPr>
        <p:spPr bwMode="auto">
          <a:xfrm>
            <a:off x="1979712" y="4869160"/>
            <a:ext cx="3672631" cy="1439863"/>
          </a:xfrm>
          <a:prstGeom prst="rightArrow">
            <a:avLst>
              <a:gd name="adj1" fmla="val 50000"/>
              <a:gd name="adj2" fmla="val 53776"/>
            </a:avLst>
          </a:prstGeom>
          <a:solidFill>
            <a:schemeClr val="bg1"/>
          </a:solidFill>
          <a:ln w="9525">
            <a:solidFill>
              <a:schemeClr val="tx1"/>
            </a:solidFill>
            <a:miter lim="800000"/>
            <a:headEnd/>
            <a:tailEnd/>
          </a:ln>
        </p:spPr>
        <p:txBody>
          <a:bodyPr wrap="none" anchor="ctr"/>
          <a:lstStyle/>
          <a:p>
            <a:r>
              <a:rPr lang="ja-JP" altLang="en-US" sz="3200" dirty="0">
                <a:solidFill>
                  <a:schemeClr val="tx1">
                    <a:lumMod val="95000"/>
                    <a:lumOff val="5000"/>
                  </a:schemeClr>
                </a:solidFill>
              </a:rPr>
              <a:t>一日交通圏の拡大</a:t>
            </a:r>
          </a:p>
        </p:txBody>
      </p:sp>
      <p:sp>
        <p:nvSpPr>
          <p:cNvPr id="13323" name="Oval 12"/>
          <p:cNvSpPr>
            <a:spLocks noChangeArrowheads="1"/>
          </p:cNvSpPr>
          <p:nvPr/>
        </p:nvSpPr>
        <p:spPr bwMode="auto">
          <a:xfrm>
            <a:off x="6011863" y="4393282"/>
            <a:ext cx="1081087" cy="1123950"/>
          </a:xfrm>
          <a:prstGeom prst="ellipse">
            <a:avLst/>
          </a:prstGeom>
          <a:solidFill>
            <a:schemeClr val="bg1"/>
          </a:solidFill>
          <a:ln w="9525">
            <a:solidFill>
              <a:schemeClr val="tx1"/>
            </a:solidFill>
            <a:round/>
            <a:headEnd/>
            <a:tailEnd/>
          </a:ln>
        </p:spPr>
        <p:txBody>
          <a:bodyPr wrap="none" anchor="ctr"/>
          <a:lstStyle/>
          <a:p>
            <a:r>
              <a:rPr lang="ja-JP" altLang="en-US">
                <a:solidFill>
                  <a:schemeClr val="accent2"/>
                </a:solidFill>
              </a:rPr>
              <a:t>旅行</a:t>
            </a:r>
          </a:p>
        </p:txBody>
      </p:sp>
      <p:sp>
        <p:nvSpPr>
          <p:cNvPr id="13324" name="AutoShape 13"/>
          <p:cNvSpPr>
            <a:spLocks noChangeArrowheads="1"/>
          </p:cNvSpPr>
          <p:nvPr/>
        </p:nvSpPr>
        <p:spPr bwMode="auto">
          <a:xfrm>
            <a:off x="7453312" y="2492896"/>
            <a:ext cx="1690687" cy="3096418"/>
          </a:xfrm>
          <a:prstGeom prst="downArrow">
            <a:avLst>
              <a:gd name="adj1" fmla="val 50000"/>
              <a:gd name="adj2" fmla="val 75046"/>
            </a:avLst>
          </a:prstGeom>
          <a:noFill/>
          <a:ln w="9525">
            <a:solidFill>
              <a:schemeClr val="tx1"/>
            </a:solidFill>
            <a:miter lim="800000"/>
            <a:headEnd/>
            <a:tailEnd/>
          </a:ln>
        </p:spPr>
        <p:txBody>
          <a:bodyPr vert="eaVert" wrap="none" anchor="ctr"/>
          <a:lstStyle/>
          <a:p>
            <a:r>
              <a:rPr lang="ja-JP" altLang="en-US" sz="3200" dirty="0"/>
              <a:t>余暇時間の拡大</a:t>
            </a:r>
          </a:p>
        </p:txBody>
      </p:sp>
      <p:sp>
        <p:nvSpPr>
          <p:cNvPr id="13325" name="Oval 14"/>
          <p:cNvSpPr>
            <a:spLocks noChangeArrowheads="1"/>
          </p:cNvSpPr>
          <p:nvPr/>
        </p:nvSpPr>
        <p:spPr bwMode="auto">
          <a:xfrm>
            <a:off x="6012160" y="5445224"/>
            <a:ext cx="2879973" cy="1296889"/>
          </a:xfrm>
          <a:prstGeom prst="ellipse">
            <a:avLst/>
          </a:prstGeom>
          <a:solidFill>
            <a:schemeClr val="bg1"/>
          </a:solidFill>
          <a:ln w="9525">
            <a:solidFill>
              <a:schemeClr val="tx1"/>
            </a:solidFill>
            <a:round/>
            <a:headEnd/>
            <a:tailEnd/>
          </a:ln>
        </p:spPr>
        <p:txBody>
          <a:bodyPr wrap="none" anchor="ctr"/>
          <a:lstStyle/>
          <a:p>
            <a:r>
              <a:rPr lang="ja-JP" altLang="en-US" sz="3200" dirty="0"/>
              <a:t>観光資源の</a:t>
            </a:r>
          </a:p>
          <a:p>
            <a:r>
              <a:rPr lang="ja-JP" altLang="en-US" sz="3200" dirty="0"/>
              <a:t>均一化</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251520" y="620688"/>
            <a:ext cx="8640960" cy="2736305"/>
          </a:xfrm>
          <a:solidFill>
            <a:srgbClr val="FFFF00"/>
          </a:solidFill>
        </p:spPr>
        <p:txBody>
          <a:bodyPr>
            <a:normAutofit fontScale="90000"/>
          </a:bodyPr>
          <a:lstStyle/>
          <a:p>
            <a:r>
              <a:rPr lang="ja-JP" altLang="en-US" sz="6700" dirty="0" smtClean="0"/>
              <a:t>第四回（第五回の予習）</a:t>
            </a:r>
            <a:r>
              <a:rPr lang="en-US" altLang="ja-JP" sz="6700" dirty="0" smtClean="0"/>
              <a:t/>
            </a:r>
            <a:br>
              <a:rPr lang="en-US" altLang="ja-JP" sz="6700" dirty="0" smtClean="0"/>
            </a:br>
            <a:r>
              <a:rPr lang="ja-JP" altLang="en-US" sz="6700" dirty="0" smtClean="0"/>
              <a:t>国際自動車藤森健悦社長</a:t>
            </a:r>
            <a:endParaRPr kumimoji="1" lang="ja-JP" altLang="en-US" dirty="0"/>
          </a:p>
        </p:txBody>
      </p:sp>
      <p:pic>
        <p:nvPicPr>
          <p:cNvPr id="2050" name="Picture 2" descr="国際自動車株式会社 代表取締役社長　東京ハイヤー・タクシー協会 理事 藤森健悦氏 加速するインバウンドへの注力がタクシー業界の変革へと繋がる"/>
          <p:cNvPicPr>
            <a:picLocks noChangeAspect="1" noChangeArrowheads="1"/>
          </p:cNvPicPr>
          <p:nvPr/>
        </p:nvPicPr>
        <p:blipFill>
          <a:blip r:embed="rId3" cstate="print"/>
          <a:srcRect/>
          <a:stretch>
            <a:fillRect/>
          </a:stretch>
        </p:blipFill>
        <p:spPr bwMode="auto">
          <a:xfrm>
            <a:off x="204192" y="3501009"/>
            <a:ext cx="9006638" cy="2952328"/>
          </a:xfrm>
          <a:prstGeom prst="rect">
            <a:avLst/>
          </a:prstGeom>
          <a:noFill/>
        </p:spPr>
      </p:pic>
      <p:sp>
        <p:nvSpPr>
          <p:cNvPr id="4" name="タイトル 1"/>
          <p:cNvSpPr txBox="1">
            <a:spLocks/>
          </p:cNvSpPr>
          <p:nvPr/>
        </p:nvSpPr>
        <p:spPr>
          <a:xfrm>
            <a:off x="457200" y="-171400"/>
            <a:ext cx="7211144" cy="720080"/>
          </a:xfrm>
          <a:prstGeom prst="rect">
            <a:avLst/>
          </a:prstGeom>
        </p:spPr>
        <p:txBody>
          <a:bodyPr vert="horz" lIns="91440" tIns="45720" rIns="91440" bIns="45720" rtlCol="0" anchor="ctr">
            <a:normAutofit fontScale="975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1400" b="0" i="0" u="none" strike="noStrike" kern="1200" cap="none" spc="0" normalizeH="0" baseline="0" noProof="0" dirty="0" smtClean="0">
                <a:ln>
                  <a:noFill/>
                </a:ln>
                <a:solidFill>
                  <a:schemeClr val="tx1"/>
                </a:solidFill>
                <a:effectLst/>
                <a:uLnTx/>
                <a:uFillTx/>
                <a:latin typeface="+mj-lt"/>
                <a:ea typeface="+mj-ea"/>
                <a:cs typeface="+mj-cs"/>
              </a:rPr>
              <a:t>http://www.yamatogokoro.jp/interview/interview26/page_03.html</a:t>
            </a:r>
            <a:endParaRPr kumimoji="1" lang="ja-JP" altLang="en-US" sz="1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lang="ja-JP" altLang="en-US" b="1" dirty="0" smtClean="0"/>
              <a:t>プロフィール</a:t>
            </a:r>
            <a:endParaRPr kumimoji="1" lang="ja-JP" altLang="en-US" dirty="0"/>
          </a:p>
        </p:txBody>
      </p:sp>
      <p:sp>
        <p:nvSpPr>
          <p:cNvPr id="3" name="コンテンツ プレースホルダ 2"/>
          <p:cNvSpPr>
            <a:spLocks noGrp="1"/>
          </p:cNvSpPr>
          <p:nvPr>
            <p:ph idx="1"/>
          </p:nvPr>
        </p:nvSpPr>
        <p:spPr>
          <a:xfrm>
            <a:off x="457200" y="2032248"/>
            <a:ext cx="8229600" cy="4277072"/>
          </a:xfrm>
        </p:spPr>
        <p:txBody>
          <a:bodyPr>
            <a:normAutofit fontScale="55000" lnSpcReduction="20000"/>
          </a:bodyPr>
          <a:lstStyle/>
          <a:p>
            <a:r>
              <a:rPr lang="ja-JP" altLang="en-US" b="1" dirty="0" smtClean="0"/>
              <a:t>長野県諏訪出身</a:t>
            </a:r>
            <a:r>
              <a:rPr lang="ja-JP" altLang="en-US" dirty="0" smtClean="0"/>
              <a:t/>
            </a:r>
            <a:br>
              <a:rPr lang="ja-JP" altLang="en-US" dirty="0" smtClean="0"/>
            </a:br>
            <a:r>
              <a:rPr lang="ja-JP" altLang="en-US" b="1" dirty="0" smtClean="0"/>
              <a:t>昭和</a:t>
            </a:r>
            <a:r>
              <a:rPr lang="en-US" altLang="ja-JP" b="1" dirty="0" smtClean="0"/>
              <a:t>36</a:t>
            </a:r>
            <a:r>
              <a:rPr lang="ja-JP" altLang="en-US" b="1" dirty="0" smtClean="0"/>
              <a:t>年   </a:t>
            </a:r>
            <a:r>
              <a:rPr lang="en-US" altLang="ja-JP" b="1" dirty="0" smtClean="0"/>
              <a:t>3</a:t>
            </a:r>
            <a:r>
              <a:rPr lang="ja-JP" altLang="en-US" b="1" dirty="0" smtClean="0"/>
              <a:t>月：株式会社三和銀行入行</a:t>
            </a:r>
            <a:r>
              <a:rPr lang="ja-JP" altLang="en-US" dirty="0" smtClean="0"/>
              <a:t/>
            </a:r>
            <a:br>
              <a:rPr lang="ja-JP" altLang="en-US" dirty="0" smtClean="0"/>
            </a:br>
            <a:r>
              <a:rPr lang="ja-JP" altLang="en-US" b="1" dirty="0" smtClean="0"/>
              <a:t>平成 </a:t>
            </a:r>
            <a:r>
              <a:rPr lang="en-US" altLang="ja-JP" b="1" dirty="0" smtClean="0"/>
              <a:t>7</a:t>
            </a:r>
            <a:r>
              <a:rPr lang="ja-JP" altLang="en-US" b="1" dirty="0" smtClean="0"/>
              <a:t>年    </a:t>
            </a:r>
            <a:r>
              <a:rPr lang="en-US" altLang="ja-JP" b="1" dirty="0" smtClean="0"/>
              <a:t>4</a:t>
            </a:r>
            <a:r>
              <a:rPr lang="ja-JP" altLang="en-US" b="1" dirty="0" smtClean="0"/>
              <a:t>月：株式会社三和銀行よりケイエムリーシング株式会社へ出向</a:t>
            </a:r>
            <a:r>
              <a:rPr lang="ja-JP" altLang="en-US" dirty="0" smtClean="0"/>
              <a:t/>
            </a:r>
            <a:br>
              <a:rPr lang="ja-JP" altLang="en-US" dirty="0" smtClean="0"/>
            </a:br>
            <a:r>
              <a:rPr lang="ja-JP" altLang="en-US" b="1" dirty="0" smtClean="0"/>
              <a:t>平成 </a:t>
            </a:r>
            <a:r>
              <a:rPr lang="en-US" altLang="ja-JP" b="1" dirty="0" smtClean="0"/>
              <a:t>9</a:t>
            </a:r>
            <a:r>
              <a:rPr lang="ja-JP" altLang="en-US" b="1" dirty="0" smtClean="0"/>
              <a:t>年  </a:t>
            </a:r>
            <a:r>
              <a:rPr lang="en-US" altLang="ja-JP" b="1" dirty="0" smtClean="0"/>
              <a:t>11</a:t>
            </a:r>
            <a:r>
              <a:rPr lang="ja-JP" altLang="en-US" b="1" dirty="0" smtClean="0"/>
              <a:t>月：ケイエムリーシング株式会社営業第一部長に就任</a:t>
            </a:r>
            <a:r>
              <a:rPr lang="ja-JP" altLang="en-US" dirty="0" smtClean="0"/>
              <a:t/>
            </a:r>
            <a:br>
              <a:rPr lang="ja-JP" altLang="en-US" dirty="0" smtClean="0"/>
            </a:br>
            <a:r>
              <a:rPr lang="ja-JP" altLang="en-US" b="1" dirty="0" smtClean="0"/>
              <a:t>平成</a:t>
            </a:r>
            <a:r>
              <a:rPr lang="en-US" altLang="ja-JP" b="1" dirty="0" smtClean="0"/>
              <a:t>13</a:t>
            </a:r>
            <a:r>
              <a:rPr lang="ja-JP" altLang="en-US" b="1" dirty="0" smtClean="0"/>
              <a:t>年   </a:t>
            </a:r>
            <a:r>
              <a:rPr lang="en-US" altLang="ja-JP" b="1" dirty="0" smtClean="0"/>
              <a:t>6</a:t>
            </a:r>
            <a:r>
              <a:rPr lang="ja-JP" altLang="en-US" b="1" dirty="0" smtClean="0"/>
              <a:t>月：ケイエムリーシング株式会社取締役に就任</a:t>
            </a:r>
            <a:r>
              <a:rPr lang="ja-JP" altLang="en-US" dirty="0" smtClean="0"/>
              <a:t/>
            </a:r>
            <a:br>
              <a:rPr lang="ja-JP" altLang="en-US" dirty="0" smtClean="0"/>
            </a:br>
            <a:r>
              <a:rPr lang="ja-JP" altLang="en-US" b="1" dirty="0" smtClean="0"/>
              <a:t>平成</a:t>
            </a:r>
            <a:r>
              <a:rPr lang="en-US" altLang="ja-JP" b="1" dirty="0" smtClean="0"/>
              <a:t>16</a:t>
            </a:r>
            <a:r>
              <a:rPr lang="ja-JP" altLang="en-US" b="1" dirty="0" smtClean="0"/>
              <a:t>年   </a:t>
            </a:r>
            <a:r>
              <a:rPr lang="en-US" altLang="ja-JP" b="1" dirty="0" smtClean="0"/>
              <a:t>9</a:t>
            </a:r>
            <a:r>
              <a:rPr lang="ja-JP" altLang="en-US" b="1" dirty="0" smtClean="0"/>
              <a:t>月：国際自動車株式会社取締役に就任</a:t>
            </a:r>
            <a:r>
              <a:rPr lang="ja-JP" altLang="en-US" dirty="0" smtClean="0"/>
              <a:t/>
            </a:r>
            <a:br>
              <a:rPr lang="ja-JP" altLang="en-US" dirty="0" smtClean="0"/>
            </a:br>
            <a:r>
              <a:rPr lang="ja-JP" altLang="en-US" b="1" dirty="0" smtClean="0"/>
              <a:t>平成</a:t>
            </a:r>
            <a:r>
              <a:rPr lang="en-US" altLang="ja-JP" b="1" dirty="0" smtClean="0"/>
              <a:t>19</a:t>
            </a:r>
            <a:r>
              <a:rPr lang="ja-JP" altLang="en-US" b="1" dirty="0" smtClean="0"/>
              <a:t>年   </a:t>
            </a:r>
            <a:r>
              <a:rPr lang="en-US" altLang="ja-JP" b="1" dirty="0" smtClean="0"/>
              <a:t>3</a:t>
            </a:r>
            <a:r>
              <a:rPr lang="ja-JP" altLang="en-US" b="1" dirty="0" smtClean="0"/>
              <a:t>月：国際自動車株式会社 専務取締役に就任</a:t>
            </a:r>
            <a:r>
              <a:rPr lang="ja-JP" altLang="en-US" dirty="0" smtClean="0"/>
              <a:t/>
            </a:r>
            <a:br>
              <a:rPr lang="ja-JP" altLang="en-US" dirty="0" smtClean="0"/>
            </a:br>
            <a:r>
              <a:rPr lang="ja-JP" altLang="en-US" b="1" dirty="0" smtClean="0"/>
              <a:t>平成</a:t>
            </a:r>
            <a:r>
              <a:rPr lang="en-US" altLang="ja-JP" b="1" dirty="0" smtClean="0"/>
              <a:t>19</a:t>
            </a:r>
            <a:r>
              <a:rPr lang="ja-JP" altLang="en-US" b="1" dirty="0" smtClean="0"/>
              <a:t>年 </a:t>
            </a:r>
            <a:r>
              <a:rPr lang="en-US" altLang="ja-JP" b="1" dirty="0" smtClean="0"/>
              <a:t>12</a:t>
            </a:r>
            <a:r>
              <a:rPr lang="ja-JP" altLang="en-US" b="1" dirty="0" smtClean="0"/>
              <a:t>月：ケイエムリーシング株式会社代表取締役社長に就任</a:t>
            </a:r>
            <a:r>
              <a:rPr lang="ja-JP" altLang="en-US" dirty="0" smtClean="0"/>
              <a:t/>
            </a:r>
            <a:br>
              <a:rPr lang="ja-JP" altLang="en-US" dirty="0" smtClean="0"/>
            </a:br>
            <a:r>
              <a:rPr lang="ja-JP" altLang="en-US" b="1" dirty="0" smtClean="0"/>
              <a:t>平成</a:t>
            </a:r>
            <a:r>
              <a:rPr lang="en-US" altLang="ja-JP" b="1" dirty="0" smtClean="0"/>
              <a:t>20</a:t>
            </a:r>
            <a:r>
              <a:rPr lang="ja-JP" altLang="en-US" b="1" dirty="0" smtClean="0"/>
              <a:t>年   </a:t>
            </a:r>
            <a:r>
              <a:rPr lang="en-US" altLang="ja-JP" b="1" dirty="0" smtClean="0"/>
              <a:t>6</a:t>
            </a:r>
            <a:r>
              <a:rPr lang="ja-JP" altLang="en-US" b="1" dirty="0" smtClean="0"/>
              <a:t>月：</a:t>
            </a:r>
            <a:r>
              <a:rPr lang="en-US" altLang="ja-JP" b="1" dirty="0" smtClean="0"/>
              <a:t>km</a:t>
            </a:r>
            <a:r>
              <a:rPr lang="ja-JP" altLang="en-US" b="1" dirty="0" smtClean="0"/>
              <a:t>ホールディングス株式会社取締役就任（現在に至る）</a:t>
            </a:r>
            <a:r>
              <a:rPr lang="ja-JP" altLang="en-US" dirty="0" smtClean="0"/>
              <a:t/>
            </a:r>
            <a:br>
              <a:rPr lang="ja-JP" altLang="en-US" dirty="0" smtClean="0"/>
            </a:br>
            <a:r>
              <a:rPr lang="ja-JP" altLang="en-US" b="1" dirty="0" smtClean="0"/>
              <a:t>平成</a:t>
            </a:r>
            <a:r>
              <a:rPr lang="en-US" altLang="ja-JP" b="1" dirty="0" smtClean="0"/>
              <a:t>21</a:t>
            </a:r>
            <a:r>
              <a:rPr lang="ja-JP" altLang="en-US" b="1" dirty="0" smtClean="0"/>
              <a:t>年 </a:t>
            </a:r>
            <a:r>
              <a:rPr lang="en-US" altLang="ja-JP" b="1" dirty="0" smtClean="0"/>
              <a:t>11</a:t>
            </a:r>
            <a:r>
              <a:rPr lang="ja-JP" altLang="en-US" b="1" dirty="0" smtClean="0"/>
              <a:t>月：ケイエムリーシング株式会社 代表取締役社長を退任</a:t>
            </a:r>
            <a:r>
              <a:rPr lang="ja-JP" altLang="en-US" dirty="0" smtClean="0"/>
              <a:t/>
            </a:r>
            <a:br>
              <a:rPr lang="ja-JP" altLang="en-US" dirty="0" smtClean="0"/>
            </a:br>
            <a:r>
              <a:rPr lang="ja-JP" altLang="en-US" sz="5800" b="1" dirty="0" smtClean="0"/>
              <a:t>平成</a:t>
            </a:r>
            <a:r>
              <a:rPr lang="en-US" altLang="ja-JP" sz="5800" b="1" dirty="0" smtClean="0"/>
              <a:t>22</a:t>
            </a:r>
            <a:r>
              <a:rPr lang="ja-JP" altLang="en-US" sz="5800" b="1" dirty="0" smtClean="0"/>
              <a:t>年   </a:t>
            </a:r>
            <a:r>
              <a:rPr lang="en-US" altLang="ja-JP" sz="5800" b="1" dirty="0" smtClean="0"/>
              <a:t>6</a:t>
            </a:r>
            <a:r>
              <a:rPr lang="ja-JP" altLang="en-US" sz="5800" b="1" dirty="0" smtClean="0"/>
              <a:t>月：国際自動車株式会社 代表取締役社長就任</a:t>
            </a:r>
            <a:r>
              <a:rPr lang="ja-JP" altLang="en-US" b="1" dirty="0" smtClean="0"/>
              <a:t>（現在に至る）</a:t>
            </a:r>
            <a:r>
              <a:rPr lang="ja-JP" altLang="en-US" dirty="0" smtClean="0"/>
              <a:t/>
            </a:r>
            <a:br>
              <a:rPr lang="ja-JP" altLang="en-US" dirty="0" smtClean="0"/>
            </a:br>
            <a:r>
              <a:rPr lang="ja-JP" altLang="en-US" b="1" dirty="0" smtClean="0"/>
              <a:t>                     ：ケイエムリーシング株式会社取締役に就任（現在に至る）</a:t>
            </a:r>
            <a:r>
              <a:rPr lang="ja-JP" altLang="en-US" dirty="0" smtClean="0"/>
              <a:t/>
            </a:r>
            <a:br>
              <a:rPr lang="ja-JP" altLang="en-US" dirty="0" smtClean="0"/>
            </a:br>
            <a:r>
              <a:rPr lang="ja-JP" altLang="en-US" b="1" dirty="0" smtClean="0"/>
              <a:t>平成</a:t>
            </a:r>
            <a:r>
              <a:rPr lang="en-US" altLang="ja-JP" b="1" dirty="0" smtClean="0"/>
              <a:t>25</a:t>
            </a:r>
            <a:r>
              <a:rPr lang="ja-JP" altLang="en-US" b="1" dirty="0" smtClean="0"/>
              <a:t>年   </a:t>
            </a:r>
            <a:r>
              <a:rPr lang="en-US" altLang="ja-JP" b="1" dirty="0" smtClean="0"/>
              <a:t>5</a:t>
            </a:r>
            <a:r>
              <a:rPr lang="ja-JP" altLang="en-US" b="1" dirty="0" smtClean="0"/>
              <a:t>月：一般社団法人東京ハイヤー・タクシー協会理事に就任（現在に至る）</a:t>
            </a:r>
            <a:endParaRPr kumimoji="1" lang="ja-JP"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925960"/>
            <a:ext cx="8229600" cy="1143000"/>
          </a:xfrm>
          <a:ln>
            <a:solidFill>
              <a:schemeClr val="accent1"/>
            </a:solidFill>
          </a:ln>
        </p:spPr>
        <p:txBody>
          <a:bodyPr>
            <a:normAutofit fontScale="90000"/>
          </a:bodyPr>
          <a:lstStyle/>
          <a:p>
            <a:r>
              <a:rPr lang="en-US" altLang="ja-JP" dirty="0" smtClean="0"/>
              <a:t>km </a:t>
            </a:r>
            <a:r>
              <a:rPr lang="ja-JP" altLang="en-US" dirty="0" smtClean="0"/>
              <a:t>藤森健悦ドキュメンタリー （国際自動車株式会社 社長）</a:t>
            </a:r>
            <a:endParaRPr kumimoji="1" lang="ja-JP" altLang="en-US" dirty="0"/>
          </a:p>
        </p:txBody>
      </p:sp>
      <p:sp>
        <p:nvSpPr>
          <p:cNvPr id="3" name="コンテンツ プレースホルダ 2"/>
          <p:cNvSpPr>
            <a:spLocks noGrp="1"/>
          </p:cNvSpPr>
          <p:nvPr>
            <p:ph idx="1"/>
          </p:nvPr>
        </p:nvSpPr>
        <p:spPr>
          <a:xfrm>
            <a:off x="457200" y="3616424"/>
            <a:ext cx="8229600" cy="1036712"/>
          </a:xfrm>
        </p:spPr>
        <p:txBody>
          <a:bodyPr/>
          <a:lstStyle/>
          <a:p>
            <a:r>
              <a:rPr lang="en-US" altLang="ja-JP" u="sng" dirty="0" smtClean="0">
                <a:hlinkClick r:id="rId3"/>
              </a:rPr>
              <a:t>https://youtu.be/WJt5lg5gnrs</a:t>
            </a:r>
            <a:endParaRPr lang="ja-JP" altLang="en-US" dirty="0" smtClean="0"/>
          </a:p>
          <a:p>
            <a:endParaRPr kumimoji="1" lang="ja-JP" altLang="en-US"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fontScale="90000"/>
          </a:bodyPr>
          <a:lstStyle/>
          <a:p>
            <a:r>
              <a:rPr lang="ja-JP" altLang="en-US" b="1" dirty="0" smtClean="0"/>
              <a:t>タクシー業界の地位向上を目指す</a:t>
            </a:r>
            <a:br>
              <a:rPr lang="ja-JP" altLang="en-US" b="1" dirty="0" smtClean="0"/>
            </a:br>
            <a:r>
              <a:rPr lang="en-US" altLang="ja-JP" b="1" dirty="0" smtClean="0"/>
              <a:t>『</a:t>
            </a:r>
            <a:r>
              <a:rPr lang="ja-JP" altLang="en-US" b="1" dirty="0" smtClean="0"/>
              <a:t>ホスピタリティ・ドライビング</a:t>
            </a:r>
            <a:r>
              <a:rPr lang="en-US" altLang="ja-JP" b="1" dirty="0" smtClean="0"/>
              <a:t>km』</a:t>
            </a:r>
            <a:endParaRPr kumimoji="1" lang="ja-JP" altLang="en-US" dirty="0"/>
          </a:p>
        </p:txBody>
      </p:sp>
      <p:sp>
        <p:nvSpPr>
          <p:cNvPr id="3" name="コンテンツ プレースホルダ 2"/>
          <p:cNvSpPr>
            <a:spLocks noGrp="1"/>
          </p:cNvSpPr>
          <p:nvPr>
            <p:ph idx="1"/>
          </p:nvPr>
        </p:nvSpPr>
        <p:spPr>
          <a:xfrm>
            <a:off x="0" y="1600200"/>
            <a:ext cx="9144000" cy="5257800"/>
          </a:xfrm>
        </p:spPr>
        <p:txBody>
          <a:bodyPr>
            <a:normAutofit fontScale="92500" lnSpcReduction="10000"/>
          </a:bodyPr>
          <a:lstStyle/>
          <a:p>
            <a:r>
              <a:rPr lang="ja-JP" altLang="en-US" dirty="0" smtClean="0"/>
              <a:t>御社では、インバウンドに対する取り組みを実施されているとお聞きしますが、どのような見地から施策を打ち出されてきたのでしょうか。</a:t>
            </a:r>
          </a:p>
          <a:p>
            <a:r>
              <a:rPr lang="ja-JP" altLang="en-US" b="1" dirty="0" smtClean="0"/>
              <a:t>藤森</a:t>
            </a:r>
          </a:p>
          <a:p>
            <a:r>
              <a:rPr lang="ja-JP" altLang="en-US" dirty="0" smtClean="0"/>
              <a:t>羽田空港に来られた外国人観光客の方は、初めて触れる空港の案内係の方々の対応により、日本そのものの印象が決定づけられると聞きます。</a:t>
            </a:r>
            <a:br>
              <a:rPr lang="ja-JP" altLang="en-US" dirty="0" smtClean="0"/>
            </a:br>
            <a:r>
              <a:rPr lang="ja-JP" altLang="en-US" dirty="0" smtClean="0"/>
              <a:t>同様に、私どもが運行するタクシーやハイヤーのドライバーの印象も重要であると考え、「私たちの背中は</a:t>
            </a:r>
            <a:r>
              <a:rPr lang="en-US" altLang="ja-JP" dirty="0" smtClean="0"/>
              <a:t>km</a:t>
            </a:r>
            <a:r>
              <a:rPr lang="ja-JP" altLang="en-US" dirty="0" smtClean="0"/>
              <a:t>の顔です。私たちの背中は東京の顔です。私たちの背中は</a:t>
            </a:r>
            <a:r>
              <a:rPr lang="ja-JP" altLang="en-US" dirty="0" smtClean="0">
                <a:solidFill>
                  <a:srgbClr val="FF0000"/>
                </a:solidFill>
              </a:rPr>
              <a:t>日本の顔</a:t>
            </a:r>
            <a:r>
              <a:rPr lang="ja-JP" altLang="en-US" dirty="0" smtClean="0"/>
              <a:t>です」というキャッチコピーを配布して、ドライバーの意識向上に努めてきました。</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476672"/>
            <a:ext cx="8229600" cy="6120680"/>
          </a:xfrm>
        </p:spPr>
        <p:txBody>
          <a:bodyPr>
            <a:normAutofit/>
          </a:bodyPr>
          <a:lstStyle/>
          <a:p>
            <a:r>
              <a:rPr lang="ja-JP" altLang="en-US" dirty="0" smtClean="0"/>
              <a:t>さらに、今年の</a:t>
            </a:r>
            <a:r>
              <a:rPr lang="en-US" altLang="ja-JP" dirty="0" smtClean="0"/>
              <a:t>1</a:t>
            </a:r>
            <a:r>
              <a:rPr lang="ja-JP" altLang="en-US" dirty="0" smtClean="0"/>
              <a:t>月に新たな企業理念を発表。</a:t>
            </a:r>
            <a:r>
              <a:rPr lang="en-US" altLang="ja-JP" dirty="0" smtClean="0"/>
              <a:t>km</a:t>
            </a:r>
            <a:r>
              <a:rPr lang="ja-JP" altLang="en-US" dirty="0" smtClean="0"/>
              <a:t>グループにある</a:t>
            </a:r>
            <a:r>
              <a:rPr lang="en-US" altLang="ja-JP" dirty="0" smtClean="0">
                <a:solidFill>
                  <a:srgbClr val="FF0000"/>
                </a:solidFill>
              </a:rPr>
              <a:t>4600</a:t>
            </a:r>
            <a:r>
              <a:rPr lang="ja-JP" altLang="en-US" dirty="0" smtClean="0">
                <a:solidFill>
                  <a:srgbClr val="FF0000"/>
                </a:solidFill>
              </a:rPr>
              <a:t>台の車両</a:t>
            </a:r>
            <a:r>
              <a:rPr lang="ja-JP" altLang="en-US" dirty="0" smtClean="0"/>
              <a:t>（タクシー</a:t>
            </a:r>
            <a:r>
              <a:rPr lang="en-US" altLang="ja-JP" dirty="0" smtClean="0"/>
              <a:t>3200</a:t>
            </a:r>
            <a:r>
              <a:rPr lang="ja-JP" altLang="en-US" dirty="0" smtClean="0"/>
              <a:t>台、ハイヤー</a:t>
            </a:r>
            <a:r>
              <a:rPr lang="en-US" altLang="ja-JP" dirty="0" smtClean="0"/>
              <a:t>1200</a:t>
            </a:r>
            <a:r>
              <a:rPr lang="ja-JP" altLang="en-US" dirty="0" smtClean="0"/>
              <a:t>台、バス</a:t>
            </a:r>
            <a:r>
              <a:rPr lang="en-US" altLang="ja-JP" dirty="0" smtClean="0"/>
              <a:t>200</a:t>
            </a:r>
            <a:r>
              <a:rPr lang="ja-JP" altLang="en-US" dirty="0" smtClean="0"/>
              <a:t>台）、</a:t>
            </a:r>
            <a:r>
              <a:rPr lang="en-US" altLang="ja-JP" dirty="0" smtClean="0"/>
              <a:t>9000</a:t>
            </a:r>
            <a:r>
              <a:rPr lang="ja-JP" altLang="en-US" dirty="0" smtClean="0"/>
              <a:t>人強のドライバー全員に対し、お客さまへの感謝の重要性、そして</a:t>
            </a:r>
            <a:r>
              <a:rPr lang="en-US" altLang="ja-JP" dirty="0" smtClean="0"/>
              <a:t>km</a:t>
            </a:r>
            <a:r>
              <a:rPr lang="ja-JP" altLang="en-US" dirty="0" smtClean="0"/>
              <a:t>ブランドの向上を通じてのタクシー業界の発展、ひいては社会貢献への取り組み、この根幹となるのが</a:t>
            </a:r>
            <a:r>
              <a:rPr lang="en-US" altLang="ja-JP" dirty="0" smtClean="0"/>
              <a:t>『</a:t>
            </a:r>
            <a:r>
              <a:rPr lang="ja-JP" altLang="en-US" dirty="0" smtClean="0">
                <a:solidFill>
                  <a:srgbClr val="FF0000"/>
                </a:solidFill>
              </a:rPr>
              <a:t>ｋｍのホスピタリティ</a:t>
            </a:r>
            <a:r>
              <a:rPr lang="en-US" altLang="ja-JP" dirty="0" smtClean="0"/>
              <a:t>』</a:t>
            </a:r>
            <a:r>
              <a:rPr lang="ja-JP" altLang="en-US" dirty="0" smtClean="0"/>
              <a:t>であることを改めて訴えたのです。これはすなわち、全社員の意識を変えることで、業界の地位を向上させようという狙いがあり、それが目下の私にとって重要なミッションであると捉えているのです。</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9512" y="188640"/>
            <a:ext cx="8964488" cy="6669360"/>
          </a:xfrm>
        </p:spPr>
        <p:txBody>
          <a:bodyPr>
            <a:normAutofit fontScale="85000" lnSpcReduction="10000"/>
          </a:bodyPr>
          <a:lstStyle/>
          <a:p>
            <a:r>
              <a:rPr lang="ja-JP" altLang="en-US" dirty="0" smtClean="0"/>
              <a:t>業界の地位向上がインバウンド促進に繋がるというお考えなのですね。</a:t>
            </a:r>
          </a:p>
          <a:p>
            <a:r>
              <a:rPr lang="ja-JP" altLang="en-US" b="1" dirty="0" smtClean="0"/>
              <a:t>藤森</a:t>
            </a:r>
          </a:p>
          <a:p>
            <a:r>
              <a:rPr lang="ja-JP" altLang="en-US" dirty="0" smtClean="0"/>
              <a:t>その通りです。目指すのは、お客さまの笑顔を私たちの喜びとする「</a:t>
            </a:r>
            <a:r>
              <a:rPr lang="ja-JP" altLang="en-US" dirty="0" smtClean="0">
                <a:solidFill>
                  <a:srgbClr val="FF0000"/>
                </a:solidFill>
              </a:rPr>
              <a:t>ホスピタリティ・ドライビング</a:t>
            </a:r>
            <a:r>
              <a:rPr lang="ja-JP" altLang="en-US" dirty="0" smtClean="0"/>
              <a:t>」。</a:t>
            </a:r>
            <a:br>
              <a:rPr lang="ja-JP" altLang="en-US" dirty="0" smtClean="0"/>
            </a:br>
            <a:r>
              <a:rPr lang="ja-JP" altLang="en-US" dirty="0" smtClean="0"/>
              <a:t>マニュアル通りではなく、「その時」、「その場」、「そのお客さま」に最善と思われるサービスを提供することが必要ですが、人間の意識というものは、急に変えることはできません。特に、</a:t>
            </a:r>
            <a:r>
              <a:rPr lang="ja-JP" altLang="en-US" dirty="0" smtClean="0">
                <a:solidFill>
                  <a:srgbClr val="FF0000"/>
                </a:solidFill>
              </a:rPr>
              <a:t>東京のタクシードライバーの平均年齢が</a:t>
            </a:r>
            <a:r>
              <a:rPr lang="en-US" altLang="ja-JP" dirty="0" smtClean="0">
                <a:solidFill>
                  <a:srgbClr val="FF0000"/>
                </a:solidFill>
              </a:rPr>
              <a:t>57.9</a:t>
            </a:r>
            <a:r>
              <a:rPr lang="ja-JP" altLang="en-US" dirty="0" smtClean="0">
                <a:solidFill>
                  <a:srgbClr val="FF0000"/>
                </a:solidFill>
              </a:rPr>
              <a:t>歳</a:t>
            </a:r>
            <a:r>
              <a:rPr lang="ja-JP" altLang="en-US" dirty="0" smtClean="0"/>
              <a:t>となり高齢化が進んでいるわけですから、状況は深刻です。新しい考え方に対して柔軟性にとらえ、労働集約型の産業であるがゆえに人材の質は大変重要です。</a:t>
            </a:r>
          </a:p>
          <a:p>
            <a:r>
              <a:rPr lang="ja-JP" altLang="en-US" dirty="0" smtClean="0"/>
              <a:t>このままでは、インバウンドへの対応はおろか、業界そのものが、時代から大きく取り残されてしまう可能性もあるのです。危機感を強くもって取り組まなければなりません。</a:t>
            </a:r>
          </a:p>
          <a:p>
            <a:r>
              <a:rPr lang="ja-JP" altLang="en-US" dirty="0" smtClean="0"/>
              <a:t> </a:t>
            </a:r>
          </a:p>
          <a:p>
            <a:endParaRPr lang="ja-JP" altLang="en-US" dirty="0" smtClean="0"/>
          </a:p>
          <a:p>
            <a:endParaRPr kumimoji="1" lang="ja-JP" altLang="en-US"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9512" y="188640"/>
            <a:ext cx="8784976" cy="6480720"/>
          </a:xfrm>
        </p:spPr>
        <p:txBody>
          <a:bodyPr>
            <a:normAutofit fontScale="92500" lnSpcReduction="20000"/>
          </a:bodyPr>
          <a:lstStyle/>
          <a:p>
            <a:r>
              <a:rPr lang="ja-JP" altLang="en-US" dirty="0" smtClean="0"/>
              <a:t>そこで私たちは、</a:t>
            </a:r>
            <a:r>
              <a:rPr lang="en-US" altLang="ja-JP" dirty="0" smtClean="0">
                <a:solidFill>
                  <a:srgbClr val="FF0000"/>
                </a:solidFill>
              </a:rPr>
              <a:t>4</a:t>
            </a:r>
            <a:r>
              <a:rPr lang="ja-JP" altLang="en-US" dirty="0" smtClean="0">
                <a:solidFill>
                  <a:srgbClr val="FF0000"/>
                </a:solidFill>
              </a:rPr>
              <a:t>年前から新卒大学生、および外国語を話せる人材の登用も進めつつ</a:t>
            </a:r>
            <a:r>
              <a:rPr lang="ja-JP" altLang="en-US" dirty="0" smtClean="0"/>
              <a:t>、現場で活躍してきた優柔な人材、特に</a:t>
            </a:r>
            <a:r>
              <a:rPr lang="en-US" altLang="ja-JP" dirty="0" smtClean="0"/>
              <a:t>40</a:t>
            </a:r>
            <a:r>
              <a:rPr lang="ja-JP" altLang="en-US" dirty="0" smtClean="0"/>
              <a:t>代の社員たちを、</a:t>
            </a:r>
            <a:r>
              <a:rPr lang="ja-JP" altLang="en-US" dirty="0" smtClean="0">
                <a:solidFill>
                  <a:srgbClr val="FF0000"/>
                </a:solidFill>
              </a:rPr>
              <a:t>子会社の幹部</a:t>
            </a:r>
            <a:r>
              <a:rPr lang="ja-JP" altLang="en-US" dirty="0" smtClean="0"/>
              <a:t>とするなど、世代交代を進めてきたのです。この取り組みにより当社の平均年齢は</a:t>
            </a:r>
            <a:r>
              <a:rPr lang="en-US" altLang="ja-JP" dirty="0" smtClean="0"/>
              <a:t>52.9</a:t>
            </a:r>
            <a:r>
              <a:rPr lang="ja-JP" altLang="en-US" dirty="0" smtClean="0"/>
              <a:t>歳と効果が出始めていると実感しています。</a:t>
            </a:r>
          </a:p>
          <a:p>
            <a:r>
              <a:rPr lang="ja-JP" altLang="en-US" dirty="0" smtClean="0"/>
              <a:t> </a:t>
            </a:r>
          </a:p>
          <a:p>
            <a:r>
              <a:rPr lang="ja-JP" altLang="en-US" dirty="0" smtClean="0">
                <a:solidFill>
                  <a:srgbClr val="FF0000"/>
                </a:solidFill>
              </a:rPr>
              <a:t>若返りを図ること</a:t>
            </a:r>
            <a:r>
              <a:rPr lang="ja-JP" altLang="en-US" dirty="0" smtClean="0"/>
              <a:t>で、時代の変化に対して柔軟な対応ができる組織づくりを進めているのですね</a:t>
            </a:r>
          </a:p>
          <a:p>
            <a:r>
              <a:rPr lang="ja-JP" altLang="en-US" b="1" dirty="0" smtClean="0"/>
              <a:t>藤森</a:t>
            </a:r>
          </a:p>
          <a:p>
            <a:r>
              <a:rPr lang="ja-JP" altLang="en-US" dirty="0" smtClean="0"/>
              <a:t>真っ白なキャンパスに新しいタクシーの可能性を描いていく。すなわち可能性のある人材を確保し、育成することでインバウンドへの取り組みを強化し、同時に業界全体の発展に寄与していきたいと考えているのです。</a:t>
            </a:r>
          </a:p>
          <a:p>
            <a:endParaRPr kumimoji="1" lang="ja-JP" alt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fontScale="90000"/>
          </a:bodyPr>
          <a:lstStyle/>
          <a:p>
            <a:r>
              <a:rPr lang="ja-JP" altLang="en-US" b="1" dirty="0" smtClean="0"/>
              <a:t>バイリンガルドライバーの拡充と</a:t>
            </a:r>
            <a:br>
              <a:rPr lang="ja-JP" altLang="en-US" b="1" dirty="0" smtClean="0"/>
            </a:br>
            <a:r>
              <a:rPr lang="ja-JP" altLang="en-US" b="1" dirty="0" smtClean="0"/>
              <a:t>観光タクシーサービスの強化</a:t>
            </a:r>
            <a:endParaRPr kumimoji="1" lang="ja-JP" altLang="en-US" dirty="0"/>
          </a:p>
        </p:txBody>
      </p:sp>
      <p:sp>
        <p:nvSpPr>
          <p:cNvPr id="3" name="コンテンツ プレースホルダ 2"/>
          <p:cNvSpPr>
            <a:spLocks noGrp="1"/>
          </p:cNvSpPr>
          <p:nvPr>
            <p:ph idx="1"/>
          </p:nvPr>
        </p:nvSpPr>
        <p:spPr>
          <a:xfrm>
            <a:off x="179512" y="1600200"/>
            <a:ext cx="8964488" cy="5257800"/>
          </a:xfrm>
        </p:spPr>
        <p:txBody>
          <a:bodyPr>
            <a:normAutofit/>
          </a:bodyPr>
          <a:lstStyle/>
          <a:p>
            <a:r>
              <a:rPr lang="ja-JP" altLang="en-US" dirty="0" smtClean="0"/>
              <a:t>外国人観光客に向けて、具体的にどのようなサービスをご提供されているのでしょうか。</a:t>
            </a:r>
          </a:p>
          <a:p>
            <a:r>
              <a:rPr lang="ja-JP" altLang="en-US" b="1" dirty="0" smtClean="0"/>
              <a:t>藤森　　</a:t>
            </a:r>
            <a:r>
              <a:rPr lang="ja-JP" altLang="en-US" dirty="0" smtClean="0"/>
              <a:t>元々、外国から国賓や</a:t>
            </a:r>
            <a:r>
              <a:rPr lang="en-US" altLang="ja-JP" dirty="0" smtClean="0"/>
              <a:t>VIP</a:t>
            </a:r>
            <a:r>
              <a:rPr lang="ja-JP" altLang="en-US" dirty="0" smtClean="0"/>
              <a:t>の方々をお招きして実施される国際的なイベントにおいて、私たち</a:t>
            </a:r>
            <a:r>
              <a:rPr lang="en-US" altLang="ja-JP" dirty="0" smtClean="0"/>
              <a:t>km</a:t>
            </a:r>
            <a:r>
              <a:rPr lang="ja-JP" altLang="en-US" dirty="0" smtClean="0"/>
              <a:t>のハイヤーが利用されることが多く、</a:t>
            </a:r>
            <a:r>
              <a:rPr lang="ja-JP" altLang="en-US" dirty="0" smtClean="0">
                <a:solidFill>
                  <a:srgbClr val="FF0000"/>
                </a:solidFill>
              </a:rPr>
              <a:t>外国語ができるドライバーの登用には積極的でした</a:t>
            </a:r>
            <a:r>
              <a:rPr lang="ja-JP" altLang="en-US" dirty="0" smtClean="0"/>
              <a:t>。現在タクシーでは、</a:t>
            </a:r>
            <a:r>
              <a:rPr lang="ja-JP" altLang="en-US" dirty="0" smtClean="0">
                <a:solidFill>
                  <a:srgbClr val="FF0000"/>
                </a:solidFill>
              </a:rPr>
              <a:t>英語</a:t>
            </a:r>
            <a:r>
              <a:rPr lang="ja-JP" altLang="en-US" dirty="0" smtClean="0"/>
              <a:t>を操れるドライバーが</a:t>
            </a:r>
            <a:r>
              <a:rPr lang="en-US" altLang="ja-JP" dirty="0" smtClean="0"/>
              <a:t>500</a:t>
            </a:r>
            <a:r>
              <a:rPr lang="ja-JP" altLang="en-US" dirty="0" smtClean="0"/>
              <a:t>人以上、</a:t>
            </a:r>
            <a:r>
              <a:rPr lang="ja-JP" altLang="en-US" dirty="0" smtClean="0">
                <a:solidFill>
                  <a:srgbClr val="FF0000"/>
                </a:solidFill>
              </a:rPr>
              <a:t>中国語</a:t>
            </a:r>
            <a:r>
              <a:rPr lang="ja-JP" altLang="en-US" dirty="0" smtClean="0"/>
              <a:t>、</a:t>
            </a:r>
            <a:r>
              <a:rPr lang="ja-JP" altLang="en-US" dirty="0" smtClean="0">
                <a:solidFill>
                  <a:srgbClr val="FF0000"/>
                </a:solidFill>
              </a:rPr>
              <a:t>韓国語</a:t>
            </a:r>
            <a:r>
              <a:rPr lang="ja-JP" altLang="en-US" dirty="0" smtClean="0"/>
              <a:t>が堪能な者も数多く在籍しています。今後のインバウンド需要の増加に向け、さらなる拡大を画策しているところです。 </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normAutofit/>
          </a:bodyPr>
          <a:lstStyle/>
          <a:p>
            <a:r>
              <a:rPr lang="ja-JP" altLang="en-US" dirty="0" smtClean="0"/>
              <a:t>それは、タクシーを呼ぶ際に、バイリンガル対応のドライバーを指定できるということでしょうか。</a:t>
            </a:r>
          </a:p>
          <a:p>
            <a:r>
              <a:rPr lang="ja-JP" altLang="en-US" b="1" dirty="0" smtClean="0"/>
              <a:t>藤森　　</a:t>
            </a:r>
            <a:r>
              <a:rPr lang="ja-JP" altLang="en-US" dirty="0" smtClean="0"/>
              <a:t>そうです。</a:t>
            </a:r>
            <a:br>
              <a:rPr lang="ja-JP" altLang="en-US" dirty="0" smtClean="0"/>
            </a:br>
            <a:r>
              <a:rPr lang="ja-JP" altLang="en-US" dirty="0" smtClean="0"/>
              <a:t>現在では、</a:t>
            </a:r>
            <a:r>
              <a:rPr lang="en-US" altLang="ja-JP" dirty="0" smtClean="0">
                <a:solidFill>
                  <a:srgbClr val="FF0000"/>
                </a:solidFill>
              </a:rPr>
              <a:t>WEB</a:t>
            </a:r>
            <a:r>
              <a:rPr lang="ja-JP" altLang="en-US" dirty="0" smtClean="0">
                <a:solidFill>
                  <a:srgbClr val="FF0000"/>
                </a:solidFill>
              </a:rPr>
              <a:t>やスカイプ電話によるご予約</a:t>
            </a:r>
            <a:r>
              <a:rPr lang="ja-JP" altLang="en-US" dirty="0" smtClean="0"/>
              <a:t>に対応しており、こちらにもバイリンガルのオペレーターを配備し、親切丁寧にご案内をしています。</a:t>
            </a:r>
          </a:p>
          <a:p>
            <a:r>
              <a:rPr lang="ja-JP" altLang="en-US" dirty="0" smtClean="0"/>
              <a:t>また、最近では、マレーシア、シンガポール、台湾や香港などアジア各国を中心にアメリカ、イギリス、フランスなど欧米からお越しになられる観光客のご利用が増加しているため、各国語が堪能な社員の採用も本格的に検討しているところです。</a:t>
            </a:r>
          </a:p>
          <a:p>
            <a:endParaRPr kumimoji="1" lang="ja-JP" altLang="en-US"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332656"/>
            <a:ext cx="8532440" cy="6120680"/>
          </a:xfrm>
        </p:spPr>
        <p:txBody>
          <a:bodyPr>
            <a:normAutofit/>
          </a:bodyPr>
          <a:lstStyle/>
          <a:p>
            <a:r>
              <a:rPr lang="ja-JP" altLang="en-US" dirty="0" smtClean="0"/>
              <a:t>多くの外国人の方々が</a:t>
            </a:r>
            <a:r>
              <a:rPr lang="en-US" altLang="ja-JP" dirty="0" smtClean="0"/>
              <a:t>km</a:t>
            </a:r>
            <a:r>
              <a:rPr lang="ja-JP" altLang="en-US" dirty="0" smtClean="0"/>
              <a:t>タクシーを利用されているのには、何かその背景に特別な営業施策などがあってのことなのでしょうか。</a:t>
            </a:r>
          </a:p>
          <a:p>
            <a:r>
              <a:rPr lang="ja-JP" altLang="en-US" b="1" dirty="0" smtClean="0"/>
              <a:t>藤森　　</a:t>
            </a:r>
            <a:r>
              <a:rPr lang="ja-JP" altLang="en-US" dirty="0" smtClean="0"/>
              <a:t>中国や韓国をはじめシンガポールなどアジア諸国の日本旅行者に配布するパンフレットへの広告掲載、在日外国人の社交クラブの会報誌やその他在日外国人情報誌への広告掲載、観光業界が主催するトラベルマーケットなどのイベントに、当社のサービス案内を配布するなど各種プロモーションを積極的に実施しています。</a:t>
            </a:r>
          </a:p>
          <a:p>
            <a:endParaRPr kumimoji="1" lang="ja-JP"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スライド番号プレースホルダ 5"/>
          <p:cNvSpPr>
            <a:spLocks noGrp="1"/>
          </p:cNvSpPr>
          <p:nvPr>
            <p:ph type="sldNum" sz="quarter" idx="12"/>
          </p:nvPr>
        </p:nvSpPr>
        <p:spPr>
          <a:noFill/>
        </p:spPr>
        <p:txBody>
          <a:bodyPr/>
          <a:lstStyle/>
          <a:p>
            <a:fld id="{56637EF6-9B38-4D04-828E-93F0D1FF758A}" type="slidenum">
              <a:rPr lang="en-US" altLang="ja-JP" smtClean="0">
                <a:latin typeface="Arial" pitchFamily="34" charset="0"/>
              </a:rPr>
              <a:pPr/>
              <a:t>9</a:t>
            </a:fld>
            <a:endParaRPr lang="en-US" altLang="ja-JP" smtClean="0">
              <a:latin typeface="Arial" pitchFamily="34" charset="0"/>
            </a:endParaRPr>
          </a:p>
        </p:txBody>
      </p:sp>
      <p:sp>
        <p:nvSpPr>
          <p:cNvPr id="13315" name="Rectangle 2"/>
          <p:cNvSpPr>
            <a:spLocks noGrp="1" noChangeArrowheads="1"/>
          </p:cNvSpPr>
          <p:nvPr>
            <p:ph type="ctrTitle"/>
          </p:nvPr>
        </p:nvSpPr>
        <p:spPr>
          <a:xfrm>
            <a:off x="0" y="187325"/>
            <a:ext cx="9252520" cy="1369467"/>
          </a:xfrm>
          <a:solidFill>
            <a:srgbClr val="FFFFCC"/>
          </a:solidFill>
          <a:ln w="38100">
            <a:solidFill>
              <a:schemeClr val="tx1"/>
            </a:solidFill>
          </a:ln>
        </p:spPr>
        <p:txBody>
          <a:bodyPr/>
          <a:lstStyle/>
          <a:p>
            <a:r>
              <a:rPr lang="ja-JP" altLang="en-US" sz="4000" dirty="0" smtClean="0"/>
              <a:t>「非日常生活圏」から「日常圏」への接近</a:t>
            </a:r>
          </a:p>
        </p:txBody>
      </p:sp>
      <p:sp>
        <p:nvSpPr>
          <p:cNvPr id="13317" name="Oval 4"/>
          <p:cNvSpPr>
            <a:spLocks noChangeArrowheads="1"/>
          </p:cNvSpPr>
          <p:nvPr/>
        </p:nvSpPr>
        <p:spPr bwMode="auto">
          <a:xfrm>
            <a:off x="899592" y="2420888"/>
            <a:ext cx="2664295" cy="1081534"/>
          </a:xfrm>
          <a:prstGeom prst="ellipse">
            <a:avLst/>
          </a:prstGeom>
          <a:noFill/>
          <a:ln w="57150">
            <a:solidFill>
              <a:schemeClr val="tx2"/>
            </a:solidFill>
            <a:round/>
            <a:headEnd/>
            <a:tailEnd/>
          </a:ln>
        </p:spPr>
        <p:txBody>
          <a:bodyPr wrap="none" anchor="ctr"/>
          <a:lstStyle/>
          <a:p>
            <a:pPr algn="ctr"/>
            <a:r>
              <a:rPr lang="ja-JP" altLang="en-US" sz="3200" dirty="0">
                <a:solidFill>
                  <a:schemeClr val="tx2"/>
                </a:solidFill>
              </a:rPr>
              <a:t>日常生活圏</a:t>
            </a:r>
          </a:p>
        </p:txBody>
      </p:sp>
      <p:sp>
        <p:nvSpPr>
          <p:cNvPr id="13318" name="Oval 5"/>
          <p:cNvSpPr>
            <a:spLocks noChangeArrowheads="1"/>
          </p:cNvSpPr>
          <p:nvPr/>
        </p:nvSpPr>
        <p:spPr bwMode="auto">
          <a:xfrm>
            <a:off x="5148064" y="2420888"/>
            <a:ext cx="2880320" cy="1081087"/>
          </a:xfrm>
          <a:prstGeom prst="ellipse">
            <a:avLst/>
          </a:prstGeom>
          <a:noFill/>
          <a:ln w="38100">
            <a:solidFill>
              <a:schemeClr val="tx2"/>
            </a:solidFill>
            <a:round/>
            <a:headEnd/>
            <a:tailEnd/>
          </a:ln>
        </p:spPr>
        <p:txBody>
          <a:bodyPr wrap="none" anchor="ctr"/>
          <a:lstStyle/>
          <a:p>
            <a:pPr algn="ctr"/>
            <a:r>
              <a:rPr lang="ja-JP" altLang="en-US" sz="3200" dirty="0">
                <a:solidFill>
                  <a:schemeClr val="tx2"/>
                </a:solidFill>
              </a:rPr>
              <a:t>非日常生活圏</a:t>
            </a:r>
          </a:p>
        </p:txBody>
      </p:sp>
      <p:sp>
        <p:nvSpPr>
          <p:cNvPr id="13319" name="AutoShape 6"/>
          <p:cNvSpPr>
            <a:spLocks noChangeArrowheads="1"/>
          </p:cNvSpPr>
          <p:nvPr/>
        </p:nvSpPr>
        <p:spPr bwMode="auto">
          <a:xfrm flipH="1" flipV="1">
            <a:off x="2843808" y="3213348"/>
            <a:ext cx="2808312" cy="647700"/>
          </a:xfrm>
          <a:prstGeom prst="curvedDownArrow">
            <a:avLst>
              <a:gd name="adj1" fmla="val 81961"/>
              <a:gd name="adj2" fmla="val 163922"/>
              <a:gd name="adj3" fmla="val 33333"/>
            </a:avLst>
          </a:prstGeom>
          <a:solidFill>
            <a:schemeClr val="accent6">
              <a:lumMod val="20000"/>
              <a:lumOff val="80000"/>
            </a:schemeClr>
          </a:solidFill>
          <a:ln w="9525">
            <a:solidFill>
              <a:schemeClr val="tx1"/>
            </a:solidFill>
            <a:miter lim="800000"/>
            <a:headEnd/>
            <a:tailEnd/>
          </a:ln>
        </p:spPr>
        <p:txBody>
          <a:bodyPr wrap="none" anchor="ctr"/>
          <a:lstStyle/>
          <a:p>
            <a:endParaRPr lang="ja-JP" altLang="en-US"/>
          </a:p>
        </p:txBody>
      </p:sp>
      <p:sp>
        <p:nvSpPr>
          <p:cNvPr id="13320" name="Text Box 7"/>
          <p:cNvSpPr txBox="1">
            <a:spLocks noChangeArrowheads="1"/>
          </p:cNvSpPr>
          <p:nvPr/>
        </p:nvSpPr>
        <p:spPr bwMode="auto">
          <a:xfrm>
            <a:off x="3851920" y="2996952"/>
            <a:ext cx="1098550" cy="641350"/>
          </a:xfrm>
          <a:prstGeom prst="rect">
            <a:avLst/>
          </a:prstGeom>
          <a:noFill/>
          <a:ln w="9525">
            <a:noFill/>
            <a:miter lim="800000"/>
            <a:headEnd/>
            <a:tailEnd/>
          </a:ln>
        </p:spPr>
        <p:txBody>
          <a:bodyPr wrap="none">
            <a:spAutoFit/>
          </a:bodyPr>
          <a:lstStyle/>
          <a:p>
            <a:r>
              <a:rPr lang="ja-JP" altLang="en-US" sz="3600" dirty="0">
                <a:solidFill>
                  <a:srgbClr val="FF0000"/>
                </a:solidFill>
              </a:rPr>
              <a:t>移動</a:t>
            </a:r>
          </a:p>
        </p:txBody>
      </p:sp>
      <p:sp>
        <p:nvSpPr>
          <p:cNvPr id="13322" name="AutoShape 10"/>
          <p:cNvSpPr>
            <a:spLocks noChangeArrowheads="1"/>
          </p:cNvSpPr>
          <p:nvPr/>
        </p:nvSpPr>
        <p:spPr bwMode="auto">
          <a:xfrm flipH="1">
            <a:off x="2484636" y="3717032"/>
            <a:ext cx="3887564" cy="1439863"/>
          </a:xfrm>
          <a:prstGeom prst="rightArrow">
            <a:avLst>
              <a:gd name="adj1" fmla="val 50000"/>
              <a:gd name="adj2" fmla="val 53776"/>
            </a:avLst>
          </a:prstGeom>
          <a:solidFill>
            <a:schemeClr val="bg1"/>
          </a:solidFill>
          <a:ln w="9525">
            <a:solidFill>
              <a:schemeClr val="tx1"/>
            </a:solidFill>
            <a:miter lim="800000"/>
            <a:headEnd/>
            <a:tailEnd/>
          </a:ln>
        </p:spPr>
        <p:txBody>
          <a:bodyPr wrap="none" anchor="ctr"/>
          <a:lstStyle/>
          <a:p>
            <a:r>
              <a:rPr lang="ja-JP" altLang="en-US" sz="3600" dirty="0" smtClean="0"/>
              <a:t>移動の容易化</a:t>
            </a:r>
            <a:endParaRPr lang="ja-JP" altLang="en-US" sz="3600" dirty="0"/>
          </a:p>
        </p:txBody>
      </p:sp>
      <p:sp>
        <p:nvSpPr>
          <p:cNvPr id="14" name="Text Box 7"/>
          <p:cNvSpPr txBox="1">
            <a:spLocks noChangeArrowheads="1"/>
          </p:cNvSpPr>
          <p:nvPr/>
        </p:nvSpPr>
        <p:spPr bwMode="auto">
          <a:xfrm>
            <a:off x="5637019" y="1772816"/>
            <a:ext cx="2031325" cy="646331"/>
          </a:xfrm>
          <a:prstGeom prst="rect">
            <a:avLst/>
          </a:prstGeom>
          <a:noFill/>
          <a:ln w="9525">
            <a:noFill/>
            <a:miter lim="800000"/>
            <a:headEnd/>
            <a:tailEnd/>
          </a:ln>
        </p:spPr>
        <p:txBody>
          <a:bodyPr wrap="none">
            <a:spAutoFit/>
          </a:bodyPr>
          <a:lstStyle/>
          <a:p>
            <a:r>
              <a:rPr lang="ja-JP" altLang="en-US" sz="3600" dirty="0" smtClean="0">
                <a:solidFill>
                  <a:srgbClr val="FF0000"/>
                </a:solidFill>
              </a:rPr>
              <a:t>提供行動</a:t>
            </a:r>
            <a:endParaRPr lang="ja-JP" altLang="en-US" sz="3600" dirty="0">
              <a:solidFill>
                <a:srgbClr val="FF0000"/>
              </a:solidFill>
            </a:endParaRPr>
          </a:p>
        </p:txBody>
      </p:sp>
      <p:sp>
        <p:nvSpPr>
          <p:cNvPr id="15" name="Text Box 7"/>
          <p:cNvSpPr txBox="1">
            <a:spLocks noChangeArrowheads="1"/>
          </p:cNvSpPr>
          <p:nvPr/>
        </p:nvSpPr>
        <p:spPr bwMode="auto">
          <a:xfrm>
            <a:off x="1043608" y="1772816"/>
            <a:ext cx="2031325" cy="646331"/>
          </a:xfrm>
          <a:prstGeom prst="rect">
            <a:avLst/>
          </a:prstGeom>
          <a:noFill/>
          <a:ln w="9525">
            <a:noFill/>
            <a:miter lim="800000"/>
            <a:headEnd/>
            <a:tailEnd/>
          </a:ln>
        </p:spPr>
        <p:txBody>
          <a:bodyPr wrap="none">
            <a:spAutoFit/>
          </a:bodyPr>
          <a:lstStyle/>
          <a:p>
            <a:r>
              <a:rPr lang="ja-JP" altLang="en-US" sz="3600" dirty="0" smtClean="0">
                <a:solidFill>
                  <a:srgbClr val="FF0000"/>
                </a:solidFill>
              </a:rPr>
              <a:t>待機行動</a:t>
            </a:r>
            <a:endParaRPr lang="ja-JP" altLang="en-US" sz="3600" dirty="0">
              <a:solidFill>
                <a:srgbClr val="FF0000"/>
              </a:solidFill>
            </a:endParaRPr>
          </a:p>
        </p:txBody>
      </p:sp>
      <p:sp>
        <p:nvSpPr>
          <p:cNvPr id="16" name="Oval 4"/>
          <p:cNvSpPr>
            <a:spLocks noChangeArrowheads="1"/>
          </p:cNvSpPr>
          <p:nvPr/>
        </p:nvSpPr>
        <p:spPr bwMode="auto">
          <a:xfrm>
            <a:off x="3059832" y="4939754"/>
            <a:ext cx="3096344" cy="1081534"/>
          </a:xfrm>
          <a:prstGeom prst="ellipse">
            <a:avLst/>
          </a:prstGeom>
          <a:noFill/>
          <a:ln w="57150">
            <a:solidFill>
              <a:schemeClr val="tx2"/>
            </a:solidFill>
            <a:round/>
            <a:headEnd/>
            <a:tailEnd/>
          </a:ln>
        </p:spPr>
        <p:txBody>
          <a:bodyPr wrap="none" anchor="ctr"/>
          <a:lstStyle/>
          <a:p>
            <a:pPr algn="ctr"/>
            <a:r>
              <a:rPr lang="ja-JP" altLang="en-US" sz="3200" dirty="0" smtClean="0">
                <a:solidFill>
                  <a:schemeClr val="tx2"/>
                </a:solidFill>
              </a:rPr>
              <a:t>便宜置籍空間</a:t>
            </a:r>
            <a:endParaRPr lang="ja-JP" altLang="en-US" sz="3200" dirty="0">
              <a:solidFill>
                <a:schemeClr val="tx2"/>
              </a:solidFill>
            </a:endParaRPr>
          </a:p>
        </p:txBody>
      </p:sp>
      <p:sp>
        <p:nvSpPr>
          <p:cNvPr id="17" name="角丸四角形 16"/>
          <p:cNvSpPr/>
          <p:nvPr/>
        </p:nvSpPr>
        <p:spPr>
          <a:xfrm>
            <a:off x="6516216" y="4005064"/>
            <a:ext cx="2016224"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smtClean="0">
                <a:solidFill>
                  <a:schemeClr val="tx1">
                    <a:lumMod val="95000"/>
                    <a:lumOff val="5000"/>
                  </a:schemeClr>
                </a:solidFill>
              </a:rPr>
              <a:t>空飛ぶ</a:t>
            </a:r>
            <a:endParaRPr kumimoji="1" lang="en-US" altLang="ja-JP" sz="2800" dirty="0" smtClean="0">
              <a:solidFill>
                <a:schemeClr val="tx1">
                  <a:lumMod val="95000"/>
                  <a:lumOff val="5000"/>
                </a:schemeClr>
              </a:solidFill>
            </a:endParaRPr>
          </a:p>
          <a:p>
            <a:pPr algn="ctr"/>
            <a:r>
              <a:rPr kumimoji="1" lang="ja-JP" altLang="en-US" sz="2800" dirty="0" smtClean="0">
                <a:solidFill>
                  <a:schemeClr val="tx1">
                    <a:lumMod val="95000"/>
                    <a:lumOff val="5000"/>
                  </a:schemeClr>
                </a:solidFill>
              </a:rPr>
              <a:t>眼科病院</a:t>
            </a:r>
            <a:endParaRPr kumimoji="1" lang="ja-JP" altLang="en-US" sz="2800" dirty="0">
              <a:solidFill>
                <a:schemeClr val="tx1">
                  <a:lumMod val="95000"/>
                  <a:lumOff val="5000"/>
                </a:schemeClr>
              </a:solidFill>
            </a:endParaRPr>
          </a:p>
        </p:txBody>
      </p:sp>
      <p:sp>
        <p:nvSpPr>
          <p:cNvPr id="18" name="角丸四角形 17"/>
          <p:cNvSpPr/>
          <p:nvPr/>
        </p:nvSpPr>
        <p:spPr>
          <a:xfrm>
            <a:off x="395536" y="4026768"/>
            <a:ext cx="2016224" cy="914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solidFill>
                  <a:schemeClr val="accent3">
                    <a:lumMod val="75000"/>
                  </a:schemeClr>
                </a:solidFill>
              </a:rPr>
              <a:t>出張パーティー屋</a:t>
            </a:r>
            <a:endParaRPr kumimoji="1" lang="ja-JP" altLang="en-US" sz="2800" b="1" dirty="0">
              <a:solidFill>
                <a:schemeClr val="accent3">
                  <a:lumMod val="75000"/>
                </a:schemeClr>
              </a:solidFill>
            </a:endParaRPr>
          </a:p>
        </p:txBody>
      </p:sp>
      <p:sp>
        <p:nvSpPr>
          <p:cNvPr id="19" name="角丸四角形 18"/>
          <p:cNvSpPr/>
          <p:nvPr/>
        </p:nvSpPr>
        <p:spPr>
          <a:xfrm>
            <a:off x="3059832" y="6093296"/>
            <a:ext cx="1512168"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カジノ船</a:t>
            </a:r>
            <a:endParaRPr kumimoji="1" lang="ja-JP" altLang="en-US" dirty="0">
              <a:solidFill>
                <a:schemeClr val="tx1">
                  <a:lumMod val="95000"/>
                  <a:lumOff val="5000"/>
                </a:schemeClr>
              </a:solidFill>
            </a:endParaRPr>
          </a:p>
        </p:txBody>
      </p:sp>
      <p:sp>
        <p:nvSpPr>
          <p:cNvPr id="20" name="角丸四角形 19"/>
          <p:cNvSpPr/>
          <p:nvPr/>
        </p:nvSpPr>
        <p:spPr>
          <a:xfrm>
            <a:off x="4788024" y="6093296"/>
            <a:ext cx="1512168" cy="72008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lumMod val="95000"/>
                    <a:lumOff val="5000"/>
                  </a:schemeClr>
                </a:solidFill>
              </a:rPr>
              <a:t>特別区</a:t>
            </a:r>
            <a:endParaRPr kumimoji="1" lang="ja-JP" altLang="en-US" dirty="0">
              <a:solidFill>
                <a:schemeClr val="tx1">
                  <a:lumMod val="95000"/>
                  <a:lumOff val="5000"/>
                </a:schemeClr>
              </a:solidFill>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539552" y="1064493"/>
            <a:ext cx="8229600" cy="5793507"/>
          </a:xfrm>
        </p:spPr>
        <p:txBody>
          <a:bodyPr/>
          <a:lstStyle/>
          <a:p>
            <a:r>
              <a:rPr lang="ja-JP" altLang="en-US" dirty="0" smtClean="0"/>
              <a:t>その甲斐あってか、利用料金が定額となる「成田定額タクシー」「</a:t>
            </a:r>
            <a:r>
              <a:rPr lang="ja-JP" altLang="en-US" dirty="0" smtClean="0">
                <a:solidFill>
                  <a:srgbClr val="FF0000"/>
                </a:solidFill>
              </a:rPr>
              <a:t>羽田定額タクシー</a:t>
            </a:r>
            <a:r>
              <a:rPr lang="ja-JP" altLang="en-US" dirty="0" smtClean="0"/>
              <a:t>」の空港送迎サービスや、</a:t>
            </a:r>
            <a:r>
              <a:rPr lang="en-US" altLang="ja-JP" dirty="0" smtClean="0"/>
              <a:t>6</a:t>
            </a:r>
            <a:r>
              <a:rPr lang="ja-JP" altLang="en-US" dirty="0" smtClean="0"/>
              <a:t>人乗りのワンボックスタクシーも、グループや家族単位の観光客の方々にとって単価がお安くなることで好評を博しています。また、東京の名所・旧跡を巡る観光タクシーも人気が高まっており、さらに注力していきたいと考えています。</a:t>
            </a:r>
            <a:endParaRPr lang="en-US" altLang="ja-JP" dirty="0" smtClean="0"/>
          </a:p>
          <a:p>
            <a:r>
              <a:rPr lang="ja-JP" altLang="en-US" dirty="0" smtClean="0">
                <a:solidFill>
                  <a:srgbClr val="FF0000"/>
                </a:solidFill>
              </a:rPr>
              <a:t>観光タクシー</a:t>
            </a:r>
            <a:r>
              <a:rPr lang="ja-JP" altLang="en-US" dirty="0" smtClean="0"/>
              <a:t>は面白いですね。ドライバーの方がご案内をされるのでしょうか？</a:t>
            </a:r>
          </a:p>
          <a:p>
            <a:endParaRPr lang="ja-JP" altLang="en-US" dirty="0" smtClean="0"/>
          </a:p>
          <a:p>
            <a:endParaRPr kumimoji="1" lang="ja-JP" alt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0"/>
            <a:ext cx="9144000" cy="6858000"/>
          </a:xfrm>
        </p:spPr>
        <p:txBody>
          <a:bodyPr>
            <a:normAutofit fontScale="92500" lnSpcReduction="10000"/>
          </a:bodyPr>
          <a:lstStyle/>
          <a:p>
            <a:r>
              <a:rPr lang="ja-JP" altLang="en-US" b="1" dirty="0" smtClean="0"/>
              <a:t>藤森</a:t>
            </a:r>
          </a:p>
          <a:p>
            <a:r>
              <a:rPr lang="ja-JP" altLang="en-US" dirty="0" smtClean="0"/>
              <a:t>当社の観光バス部門のバスガイドがお客さまに喜んでいただけるノウハウや観光スポットのデータとマニュアルを保有していますので、このデータを編集、英訳し活用しています。</a:t>
            </a:r>
            <a:br>
              <a:rPr lang="ja-JP" altLang="en-US" dirty="0" smtClean="0"/>
            </a:br>
            <a:r>
              <a:rPr lang="ja-JP" altLang="en-US" dirty="0" smtClean="0"/>
              <a:t>さらに、一歩踏み込んだサービスとして、それらの名所・旧跡が、来日される外国人の方の母国とどのような関係性があるのか。過去の歴史などを盛り込みながらご説明できれば喜んでいただけるのではと検討中です。いうなれば、私たちは、感動を与える観光を推進したいということです。</a:t>
            </a:r>
            <a:br>
              <a:rPr lang="ja-JP" altLang="en-US" dirty="0" smtClean="0"/>
            </a:br>
            <a:r>
              <a:rPr lang="ja-JP" altLang="en-US" dirty="0" smtClean="0"/>
              <a:t>さらに、タクシー以外に、路線バス事業として「</a:t>
            </a:r>
            <a:r>
              <a:rPr lang="ja-JP" altLang="en-US" dirty="0" smtClean="0">
                <a:solidFill>
                  <a:srgbClr val="FF0000"/>
                </a:solidFill>
              </a:rPr>
              <a:t>お台場レインボーバス</a:t>
            </a:r>
            <a:r>
              <a:rPr lang="ja-JP" altLang="en-US" dirty="0" smtClean="0"/>
              <a:t>」と「</a:t>
            </a:r>
            <a:r>
              <a:rPr lang="en-US" altLang="ja-JP" dirty="0" smtClean="0">
                <a:solidFill>
                  <a:srgbClr val="FF0000"/>
                </a:solidFill>
              </a:rPr>
              <a:t>km</a:t>
            </a:r>
            <a:r>
              <a:rPr lang="ja-JP" altLang="en-US" dirty="0" smtClean="0">
                <a:solidFill>
                  <a:srgbClr val="FF0000"/>
                </a:solidFill>
              </a:rPr>
              <a:t>フラワーバス</a:t>
            </a:r>
            <a:r>
              <a:rPr lang="ja-JP" altLang="en-US" dirty="0" smtClean="0"/>
              <a:t>」を運行。全車両に公衆無線</a:t>
            </a:r>
            <a:r>
              <a:rPr lang="en-US" altLang="ja-JP" dirty="0" smtClean="0"/>
              <a:t>LAN</a:t>
            </a:r>
            <a:r>
              <a:rPr lang="ja-JP" altLang="en-US" dirty="0" smtClean="0"/>
              <a:t>サービスを搭載し、こちらも外国人観光客の方々にご好評いただいている状況です。</a:t>
            </a:r>
          </a:p>
          <a:p>
            <a:endParaRPr lang="ja-JP" altLang="en-US" dirty="0" smtClean="0"/>
          </a:p>
          <a:p>
            <a:endParaRPr kumimoji="1" lang="ja-JP" alt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0" y="1600200"/>
            <a:ext cx="9144000" cy="5257800"/>
          </a:xfrm>
        </p:spPr>
        <p:txBody>
          <a:bodyPr>
            <a:normAutofit fontScale="92500"/>
          </a:bodyPr>
          <a:lstStyle/>
          <a:p>
            <a:r>
              <a:rPr lang="ja-JP" altLang="en-US" dirty="0" smtClean="0"/>
              <a:t>業界の発展に寄与していきたいとおっしゃる藤森社長ですが、今後の展望をお聞かせいただけますか。</a:t>
            </a:r>
          </a:p>
          <a:p>
            <a:r>
              <a:rPr lang="ja-JP" altLang="en-US" b="1" dirty="0" smtClean="0"/>
              <a:t>藤森　　</a:t>
            </a:r>
            <a:r>
              <a:rPr lang="ja-JP" altLang="en-US" dirty="0" smtClean="0"/>
              <a:t>日本にタクシーが誕生してから</a:t>
            </a:r>
            <a:r>
              <a:rPr lang="en-US" altLang="ja-JP" dirty="0" smtClean="0"/>
              <a:t>100</a:t>
            </a:r>
            <a:r>
              <a:rPr lang="ja-JP" altLang="en-US" dirty="0" smtClean="0"/>
              <a:t>年が過ぎました。これは、他の乗り物と違い、ドアツードアで利用ができる独自性があるがゆえのこと。良い意味でも悪い意味でも、変わることのない業界だと言えます。だからこそ、改革を進める必要があるのです。</a:t>
            </a:r>
          </a:p>
          <a:p>
            <a:r>
              <a:rPr lang="ja-JP" altLang="en-US" dirty="0" smtClean="0"/>
              <a:t>私の持論ですが、サービス、ホスピタリティの面においては、当社とライバル会社である日本交通のタクシーはともに世界レベルだと自負しています。</a:t>
            </a:r>
          </a:p>
          <a:p>
            <a:endParaRPr kumimoji="1" lang="ja-JP" altLang="en-US" dirty="0"/>
          </a:p>
        </p:txBody>
      </p:sp>
      <p:sp>
        <p:nvSpPr>
          <p:cNvPr id="4" name="タイトル 3"/>
          <p:cNvSpPr>
            <a:spLocks noGrp="1"/>
          </p:cNvSpPr>
          <p:nvPr>
            <p:ph type="title"/>
          </p:nvPr>
        </p:nvSpPr>
        <p:spPr>
          <a:xfrm>
            <a:off x="179512" y="274638"/>
            <a:ext cx="8640960" cy="1143000"/>
          </a:xfrm>
          <a:ln>
            <a:solidFill>
              <a:schemeClr val="accent1"/>
            </a:solidFill>
          </a:ln>
        </p:spPr>
        <p:txBody>
          <a:bodyPr>
            <a:normAutofit fontScale="90000"/>
          </a:bodyPr>
          <a:lstStyle/>
          <a:p>
            <a:r>
              <a:rPr lang="ja-JP" altLang="en-US" b="1" dirty="0" smtClean="0"/>
              <a:t>さらに進化を遂げることで</a:t>
            </a:r>
            <a:br>
              <a:rPr lang="ja-JP" altLang="en-US" b="1" dirty="0" smtClean="0"/>
            </a:br>
            <a:r>
              <a:rPr lang="ja-JP" altLang="en-US" b="1" dirty="0" smtClean="0"/>
              <a:t>日本のタクシーサービスは世界に飛躍</a:t>
            </a:r>
            <a:endParaRPr kumimoji="1" lang="ja-JP"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332656"/>
            <a:ext cx="8229600" cy="6336704"/>
          </a:xfrm>
        </p:spPr>
        <p:txBody>
          <a:bodyPr>
            <a:normAutofit lnSpcReduction="10000"/>
          </a:bodyPr>
          <a:lstStyle/>
          <a:p>
            <a:r>
              <a:rPr lang="ja-JP" altLang="en-US" dirty="0" smtClean="0"/>
              <a:t>確かにイギリスのロンドンタクシーやアメリカのイエローキャブも世界的には評価が高いのですが、前者はドアも自動ではなく、ドライバーが開けてくれるわけでもありません。後者に関しては、決してサービスが良いとは言えず、チップを必要とするから、価格的にも日本のタクシーと変わりません。ハード、サービスの面においては、この二つに引けを取ることはないと思うのです。 </a:t>
            </a:r>
            <a:endParaRPr lang="en-US" altLang="ja-JP" dirty="0" smtClean="0"/>
          </a:p>
          <a:p>
            <a:r>
              <a:rPr lang="ja-JP" altLang="en-US" dirty="0" smtClean="0"/>
              <a:t>確かにおっしゃるとおりですね。私もアメリカに留学していたので、イエローキャブの実情は理解します。それだけレベルの高い日本タクシー業界では、海外における事業展開も可能ではないのでしょうか。</a:t>
            </a:r>
          </a:p>
          <a:p>
            <a:endParaRPr lang="ja-JP" altLang="en-US" dirty="0" smtClean="0"/>
          </a:p>
          <a:p>
            <a:endParaRPr kumimoji="1" lang="ja-JP"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179512" y="260648"/>
            <a:ext cx="8964488" cy="6597352"/>
          </a:xfrm>
        </p:spPr>
        <p:txBody>
          <a:bodyPr>
            <a:normAutofit fontScale="85000" lnSpcReduction="20000"/>
          </a:bodyPr>
          <a:lstStyle/>
          <a:p>
            <a:r>
              <a:rPr lang="ja-JP" altLang="en-US" b="1" dirty="0" smtClean="0"/>
              <a:t>藤森　　</a:t>
            </a:r>
            <a:r>
              <a:rPr lang="ja-JP" altLang="en-US" dirty="0" smtClean="0"/>
              <a:t>サービス業としての日本のタクシーを高く評価する国民性がある国であれば、</a:t>
            </a:r>
            <a:r>
              <a:rPr lang="ja-JP" altLang="en-US" b="1" dirty="0" smtClean="0">
                <a:solidFill>
                  <a:srgbClr val="FF0000"/>
                </a:solidFill>
              </a:rPr>
              <a:t>海外進出もあり得るとは考えています</a:t>
            </a:r>
            <a:r>
              <a:rPr lang="ja-JP" altLang="en-US" dirty="0" smtClean="0"/>
              <a:t>。</a:t>
            </a:r>
          </a:p>
          <a:p>
            <a:r>
              <a:rPr lang="ja-JP" altLang="en-US" dirty="0" smtClean="0"/>
              <a:t>東京では、従来、法人客が多かったのですが、リーマンショク以降、法人の契約数が大幅に減少し、その半面、個人客の利用が増えています。個人のお客さまは、どのようなときにタクシーにご利用になっているか。急いでいるとき、雨が降っているとき、荷物が多いとき、病院に行くとき。つまり、「困ったとき」です。私たちの願いは、そのようなお客さまをはじめ、もっと気軽にタクシーを利用していただくことです。そのためにも、もっとお客さまに心を寄せていかなければいけないと考えています。</a:t>
            </a:r>
          </a:p>
          <a:p>
            <a:r>
              <a:rPr lang="ja-JP" altLang="en-US" dirty="0" smtClean="0"/>
              <a:t>近距離でご利用になるお客さまが、「近くて申し訳ありませんが・・・」と言われてご乗車になることがよくあります。利用するお客さまが、サービスを提供する側に気を使われる、サービス業として考えられない現実です。外国人の方々にとっても同様でしょう。こうした現実を変えていくために、会社自らが変わっていかなければなりません。</a:t>
            </a:r>
          </a:p>
          <a:p>
            <a:endParaRPr kumimoji="1" lang="ja-JP" alt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0"/>
            <a:ext cx="8229600" cy="6597352"/>
          </a:xfrm>
        </p:spPr>
        <p:txBody>
          <a:bodyPr>
            <a:normAutofit fontScale="85000" lnSpcReduction="10000"/>
          </a:bodyPr>
          <a:lstStyle/>
          <a:p>
            <a:r>
              <a:rPr lang="ja-JP" altLang="en-US" dirty="0" smtClean="0"/>
              <a:t>確かに、料金が安くなれば、外国人観光客の方々もタクシーを利用しやすくなりますね。最後に、インバウンドを盛り上げるアイデアなどございましたらお聞かせいただけますでしょうか。</a:t>
            </a:r>
          </a:p>
          <a:p>
            <a:r>
              <a:rPr lang="ja-JP" altLang="en-US" b="1" dirty="0" smtClean="0"/>
              <a:t>藤森　　</a:t>
            </a:r>
            <a:r>
              <a:rPr lang="ja-JP" altLang="en-US" dirty="0" smtClean="0"/>
              <a:t>東京を象徴する文化ということで、</a:t>
            </a:r>
            <a:r>
              <a:rPr lang="ja-JP" altLang="en-US" b="1" dirty="0" smtClean="0">
                <a:solidFill>
                  <a:srgbClr val="FF0000"/>
                </a:solidFill>
              </a:rPr>
              <a:t>江戸城の天守閣の木造で再建することを提案</a:t>
            </a:r>
            <a:r>
              <a:rPr lang="ja-JP" altLang="en-US" dirty="0" smtClean="0"/>
              <a:t>します。大阪、名古屋などにお城があるのに、首都にないのは寂しいですし、江戸城は天下泰平、平和の象徴です。</a:t>
            </a:r>
            <a:br>
              <a:rPr lang="ja-JP" altLang="en-US" dirty="0" smtClean="0"/>
            </a:br>
            <a:r>
              <a:rPr lang="ja-JP" altLang="en-US" dirty="0" smtClean="0"/>
              <a:t>外国人観光客にとっても魅力的な観光スポットになるに違いありません。</a:t>
            </a:r>
          </a:p>
          <a:p>
            <a:r>
              <a:rPr lang="ja-JP" altLang="en-US" dirty="0" smtClean="0"/>
              <a:t> </a:t>
            </a:r>
          </a:p>
          <a:p>
            <a:r>
              <a:rPr lang="ja-JP" altLang="en-US" dirty="0" smtClean="0"/>
              <a:t>それは、大変面白いアイデアですね。</a:t>
            </a:r>
          </a:p>
          <a:p>
            <a:r>
              <a:rPr lang="ja-JP" altLang="en-US" b="1" dirty="0" smtClean="0"/>
              <a:t>藤森　　</a:t>
            </a:r>
            <a:r>
              <a:rPr lang="ja-JP" altLang="en-US" dirty="0" smtClean="0"/>
              <a:t>とにかく、新しいことにチャレンジしなくては、その場で足踏みして停滞するだけです。当社は、常に新たなサービスを導入し、進化を続けることが重要だと考えています。</a:t>
            </a:r>
            <a:endParaRPr kumimoji="1" lang="ja-JP"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normAutofit/>
          </a:bodyPr>
          <a:lstStyle/>
          <a:p>
            <a:r>
              <a:rPr kumimoji="1" lang="en-US" altLang="ja-JP" dirty="0" smtClean="0"/>
              <a:t>2013</a:t>
            </a:r>
            <a:r>
              <a:rPr kumimoji="1" lang="ja-JP" altLang="en-US" dirty="0" smtClean="0"/>
              <a:t>年中国人海外観光客</a:t>
            </a:r>
            <a:endParaRPr kumimoji="1" lang="ja-JP" altLang="en-US" dirty="0"/>
          </a:p>
        </p:txBody>
      </p:sp>
      <p:sp>
        <p:nvSpPr>
          <p:cNvPr id="3" name="コンテンツ プレースホルダ 2"/>
          <p:cNvSpPr>
            <a:spLocks noGrp="1"/>
          </p:cNvSpPr>
          <p:nvPr>
            <p:ph idx="1"/>
          </p:nvPr>
        </p:nvSpPr>
        <p:spPr/>
        <p:txBody>
          <a:bodyPr/>
          <a:lstStyle/>
          <a:p>
            <a:r>
              <a:rPr lang="ja-JP" altLang="en-US" dirty="0" smtClean="0"/>
              <a:t>全体</a:t>
            </a:r>
            <a:r>
              <a:rPr lang="en-US" altLang="ja-JP" dirty="0" smtClean="0"/>
              <a:t>9,819</a:t>
            </a:r>
            <a:r>
              <a:rPr lang="ja-JP" altLang="en-US" dirty="0" smtClean="0"/>
              <a:t>万人</a:t>
            </a:r>
            <a:endParaRPr lang="en-US" altLang="ja-JP" dirty="0" smtClean="0"/>
          </a:p>
          <a:p>
            <a:r>
              <a:rPr kumimoji="1" lang="ja-JP" altLang="en-US" dirty="0" smtClean="0"/>
              <a:t>渡航先　韓国</a:t>
            </a:r>
            <a:r>
              <a:rPr kumimoji="1" lang="en-US" altLang="ja-JP" dirty="0" smtClean="0"/>
              <a:t>425</a:t>
            </a:r>
            <a:r>
              <a:rPr kumimoji="1" lang="ja-JP" altLang="en-US" dirty="0" smtClean="0"/>
              <a:t>万人</a:t>
            </a:r>
            <a:endParaRPr kumimoji="1" lang="en-US" altLang="ja-JP" dirty="0" smtClean="0"/>
          </a:p>
          <a:p>
            <a:r>
              <a:rPr lang="ja-JP" altLang="en-US" dirty="0" smtClean="0"/>
              <a:t>　　　　　　タイ</a:t>
            </a:r>
            <a:r>
              <a:rPr lang="en-US" altLang="ja-JP" dirty="0" smtClean="0"/>
              <a:t>401</a:t>
            </a:r>
            <a:r>
              <a:rPr lang="ja-JP" altLang="en-US" dirty="0" smtClean="0"/>
              <a:t>万人</a:t>
            </a:r>
            <a:endParaRPr lang="en-US" altLang="ja-JP" dirty="0" smtClean="0"/>
          </a:p>
          <a:p>
            <a:r>
              <a:rPr kumimoji="1" lang="ja-JP" altLang="en-US" dirty="0" smtClean="0"/>
              <a:t>　　　　　　米国</a:t>
            </a:r>
            <a:r>
              <a:rPr kumimoji="1" lang="en-US" altLang="ja-JP" dirty="0" smtClean="0"/>
              <a:t>196</a:t>
            </a:r>
            <a:r>
              <a:rPr kumimoji="1" lang="ja-JP" altLang="en-US" dirty="0" smtClean="0"/>
              <a:t>万人</a:t>
            </a:r>
            <a:endParaRPr kumimoji="1" lang="en-US" altLang="ja-JP" dirty="0" smtClean="0"/>
          </a:p>
          <a:p>
            <a:r>
              <a:rPr lang="ja-JP" altLang="en-US" dirty="0" smtClean="0"/>
              <a:t>　　　　　　日本</a:t>
            </a:r>
            <a:r>
              <a:rPr lang="en-US" altLang="ja-JP" dirty="0" smtClean="0"/>
              <a:t>183</a:t>
            </a:r>
            <a:r>
              <a:rPr lang="ja-JP" altLang="en-US" dirty="0" smtClean="0"/>
              <a:t>万人</a:t>
            </a:r>
            <a:endParaRPr lang="en-US" altLang="ja-JP" dirty="0" smtClean="0"/>
          </a:p>
          <a:p>
            <a:r>
              <a:rPr kumimoji="1" lang="ja-JP" altLang="en-US" dirty="0" smtClean="0"/>
              <a:t>　　　　　　ベトナム</a:t>
            </a:r>
            <a:r>
              <a:rPr kumimoji="1" lang="en-US" altLang="ja-JP" dirty="0" smtClean="0"/>
              <a:t>177</a:t>
            </a:r>
            <a:r>
              <a:rPr kumimoji="1" lang="ja-JP" altLang="en-US" dirty="0" smtClean="0"/>
              <a:t>万人</a:t>
            </a:r>
            <a:endParaRPr kumimoji="1" lang="en-US" altLang="ja-JP" dirty="0" smtClean="0"/>
          </a:p>
          <a:p>
            <a:endParaRPr kumimoji="1" lang="ja-JP" altLang="en-US"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accent1"/>
            </a:solidFill>
          </a:ln>
        </p:spPr>
        <p:txBody>
          <a:bodyPr/>
          <a:lstStyle/>
          <a:p>
            <a:r>
              <a:rPr kumimoji="1" lang="ja-JP" altLang="en-US" dirty="0" smtClean="0"/>
              <a:t>木造り江戸城再建</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教科書　　</a:t>
            </a:r>
            <a:r>
              <a:rPr kumimoji="1" lang="en-US" altLang="ja-JP" dirty="0" smtClean="0"/>
              <a:t>P.16</a:t>
            </a:r>
            <a:endParaRPr kumimoji="1" lang="ja-JP" altLang="en-US" dirty="0"/>
          </a:p>
        </p:txBody>
      </p:sp>
      <p:pic>
        <p:nvPicPr>
          <p:cNvPr id="4" name="図 3" descr="96958A9C93819698E1E2E2E3E28DE2E3E2E5E0E2E3E6E2E2E2E2E2E2-DSXBZO7360059001072014000001-PB1-15">
            <a:hlinkClick r:id="rId3"/>
          </p:cNvPr>
          <p:cNvPicPr/>
          <p:nvPr/>
        </p:nvPicPr>
        <p:blipFill>
          <a:blip r:embed="rId4" cstate="print"/>
          <a:srcRect/>
          <a:stretch>
            <a:fillRect/>
          </a:stretch>
        </p:blipFill>
        <p:spPr bwMode="auto">
          <a:xfrm>
            <a:off x="1691680" y="2132856"/>
            <a:ext cx="5904656" cy="4320480"/>
          </a:xfrm>
          <a:prstGeom prst="rect">
            <a:avLst/>
          </a:prstGeom>
          <a:noFill/>
          <a:ln w="9525">
            <a:noFill/>
            <a:miter lim="800000"/>
            <a:headEnd/>
            <a:tailEnd/>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268760"/>
            <a:ext cx="7772400" cy="3674839"/>
          </a:xfrm>
          <a:solidFill>
            <a:srgbClr val="FFFF00"/>
          </a:solidFill>
        </p:spPr>
        <p:txBody>
          <a:bodyPr>
            <a:normAutofit fontScale="90000"/>
          </a:bodyPr>
          <a:lstStyle/>
          <a:p>
            <a:r>
              <a:rPr lang="ja-JP" altLang="en-US" sz="6700" dirty="0" smtClean="0"/>
              <a:t>第４回</a:t>
            </a:r>
            <a:r>
              <a:rPr lang="en-US" altLang="ja-JP" dirty="0" smtClean="0"/>
              <a:t/>
            </a:r>
            <a:br>
              <a:rPr lang="en-US" altLang="ja-JP" dirty="0" smtClean="0"/>
            </a:br>
            <a:r>
              <a:rPr lang="en-US" altLang="ja-JP" dirty="0" smtClean="0"/>
              <a:t/>
            </a:r>
            <a:br>
              <a:rPr lang="en-US" altLang="ja-JP" dirty="0" smtClean="0"/>
            </a:br>
            <a:r>
              <a:rPr lang="ja-JP" altLang="en-US" dirty="0" smtClean="0"/>
              <a:t>ヒトの移動とお金の移動</a:t>
            </a:r>
            <a:r>
              <a:rPr lang="en-US" altLang="ja-JP" dirty="0" smtClean="0"/>
              <a:t/>
            </a:r>
            <a:br>
              <a:rPr lang="en-US" altLang="ja-JP" dirty="0" smtClean="0"/>
            </a:br>
            <a:r>
              <a:rPr lang="ja-JP" altLang="en-US" dirty="0" smtClean="0"/>
              <a:t>旅客交通業の機能分化</a:t>
            </a:r>
            <a:r>
              <a:rPr lang="en-US" altLang="ja-JP" dirty="0" smtClean="0"/>
              <a:t/>
            </a:r>
            <a:br>
              <a:rPr lang="en-US" altLang="ja-JP" dirty="0" smtClean="0"/>
            </a:br>
            <a:r>
              <a:rPr lang="ja-JP" altLang="en-US" dirty="0" smtClean="0"/>
              <a:t>教科書７４頁、</a:t>
            </a:r>
            <a:r>
              <a:rPr lang="en-US" altLang="ja-JP" dirty="0" smtClean="0"/>
              <a:t>94</a:t>
            </a:r>
            <a:r>
              <a:rPr lang="ja-JP" altLang="en-US" dirty="0" smtClean="0"/>
              <a:t>頁</a:t>
            </a:r>
            <a:endParaRPr kumimoji="1" lang="ja-JP" altLang="en-US"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ln>
            <a:solidFill>
              <a:schemeClr val="tx1">
                <a:lumMod val="95000"/>
                <a:lumOff val="5000"/>
              </a:schemeClr>
            </a:solidFill>
          </a:ln>
        </p:spPr>
        <p:txBody>
          <a:bodyPr/>
          <a:lstStyle/>
          <a:p>
            <a:r>
              <a:rPr kumimoji="1" lang="en-US" altLang="ja-JP" dirty="0" smtClean="0"/>
              <a:t>Travelers-check,</a:t>
            </a:r>
            <a:r>
              <a:rPr kumimoji="1" lang="ja-JP" altLang="en-US" dirty="0" smtClean="0"/>
              <a:t>　</a:t>
            </a:r>
            <a:r>
              <a:rPr kumimoji="1" lang="en-US" altLang="ja-JP" dirty="0" err="1" smtClean="0"/>
              <a:t>Creditcard</a:t>
            </a:r>
            <a:endParaRPr kumimoji="1" lang="ja-JP" altLang="en-US" dirty="0"/>
          </a:p>
        </p:txBody>
      </p:sp>
      <p:sp>
        <p:nvSpPr>
          <p:cNvPr id="3" name="コンテンツ プレースホルダ 2"/>
          <p:cNvSpPr>
            <a:spLocks noGrp="1"/>
          </p:cNvSpPr>
          <p:nvPr>
            <p:ph idx="1"/>
          </p:nvPr>
        </p:nvSpPr>
        <p:spPr/>
        <p:txBody>
          <a:bodyPr/>
          <a:lstStyle/>
          <a:p>
            <a:r>
              <a:rPr lang="en-US" altLang="ja-JP" dirty="0" smtClean="0"/>
              <a:t>London</a:t>
            </a:r>
            <a:r>
              <a:rPr lang="ja-JP" altLang="en-US" dirty="0" smtClean="0"/>
              <a:t>　</a:t>
            </a:r>
            <a:r>
              <a:rPr lang="en-US" altLang="ja-JP" dirty="0" smtClean="0"/>
              <a:t>Credit</a:t>
            </a:r>
            <a:r>
              <a:rPr lang="ja-JP" altLang="en-US" dirty="0" smtClean="0"/>
              <a:t>　Ｅｘｃｈａｎｇｅ　</a:t>
            </a:r>
            <a:r>
              <a:rPr lang="en-US" altLang="ja-JP" dirty="0" smtClean="0"/>
              <a:t>Company</a:t>
            </a:r>
          </a:p>
          <a:p>
            <a:r>
              <a:rPr lang="ja-JP" altLang="en-US" dirty="0" smtClean="0"/>
              <a:t>アメリカンエクスプレス</a:t>
            </a:r>
            <a:endParaRPr kumimoji="1" lang="ja-JP" altLang="en-US" dirty="0"/>
          </a:p>
        </p:txBody>
      </p:sp>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643</TotalTime>
  <Words>6515</Words>
  <Application>Microsoft Office PowerPoint</Application>
  <PresentationFormat>画面に合わせる (4:3)</PresentationFormat>
  <Paragraphs>517</Paragraphs>
  <Slides>127</Slides>
  <Notes>127</Notes>
  <HiddenSlides>12</HiddenSlides>
  <MMClips>0</MMClips>
  <ScaleCrop>false</ScaleCrop>
  <HeadingPairs>
    <vt:vector size="4" baseType="variant">
      <vt:variant>
        <vt:lpstr>テーマ</vt:lpstr>
      </vt:variant>
      <vt:variant>
        <vt:i4>1</vt:i4>
      </vt:variant>
      <vt:variant>
        <vt:lpstr>スライド タイトル</vt:lpstr>
      </vt:variant>
      <vt:variant>
        <vt:i4>127</vt:i4>
      </vt:variant>
    </vt:vector>
  </HeadingPairs>
  <TitlesOfParts>
    <vt:vector size="128" baseType="lpstr">
      <vt:lpstr>Office テーマ</vt:lpstr>
      <vt:lpstr>観光交通論</vt:lpstr>
      <vt:lpstr>Flight Stream http://callumprentice.github.io/apps/flight_stream/index.html#</vt:lpstr>
      <vt:lpstr>米国・大陸横断鉄道</vt:lpstr>
      <vt:lpstr>スライド 4</vt:lpstr>
      <vt:lpstr>スライド 5</vt:lpstr>
      <vt:lpstr>シラバス15回分</vt:lpstr>
      <vt:lpstr>スライド 7</vt:lpstr>
      <vt:lpstr>「観光」とは？</vt:lpstr>
      <vt:lpstr>「非日常生活圏」から「日常圏」への接近</vt:lpstr>
      <vt:lpstr>地球の定員</vt:lpstr>
      <vt:lpstr>閑話休題　テラフォーミング</vt:lpstr>
      <vt:lpstr>戦時政策により富裕層が打撃 高度な累進課税は世界大戦なしには成立しなかった</vt:lpstr>
      <vt:lpstr>スライド 13</vt:lpstr>
      <vt:lpstr>第ニ回  観光活動の経済規模 教科書７２頁　</vt:lpstr>
      <vt:lpstr>中国人旅行者、世界を潤す　14年の海外旅行支出28％増   世界観光機関調べ、４年連続で過去最高更新  2015/4/20 12:32 日本経済新聞　電子版</vt:lpstr>
      <vt:lpstr>スライド 16</vt:lpstr>
      <vt:lpstr>スライド 17</vt:lpstr>
      <vt:lpstr>スライド 18</vt:lpstr>
      <vt:lpstr>スライド 19</vt:lpstr>
      <vt:lpstr>第五回（5月14日）の予告  外部講師（国際自動車藤森社長） 出席必須　テレビ取材の予定　</vt:lpstr>
      <vt:lpstr>ハイフンツーリズム なんでも観光</vt:lpstr>
      <vt:lpstr>The　Evolution　of　Travel　from　Greek　Spas　to　Space　Tourism</vt:lpstr>
      <vt:lpstr>スライド 23</vt:lpstr>
      <vt:lpstr>スライド 24</vt:lpstr>
      <vt:lpstr>スライド 25</vt:lpstr>
      <vt:lpstr>スライド 26</vt:lpstr>
      <vt:lpstr>スライド 27</vt:lpstr>
      <vt:lpstr>ポスト産業資本主義の利潤</vt:lpstr>
      <vt:lpstr>観光の経済効果</vt:lpstr>
      <vt:lpstr>旅行と観光と人流</vt:lpstr>
      <vt:lpstr>住と職　通勤の発生</vt:lpstr>
      <vt:lpstr>交流人口の拡大に着目</vt:lpstr>
      <vt:lpstr>スライド 33</vt:lpstr>
      <vt:lpstr>松本教授 大きく見せかけ過ぎの観光経済</vt:lpstr>
      <vt:lpstr> 観光の経済波及効果</vt:lpstr>
      <vt:lpstr>アメリカ観光産業の対ＧＤＰ割合</vt:lpstr>
      <vt:lpstr>UNWTO、WTTCの数字</vt:lpstr>
      <vt:lpstr>人流の時間的、空間的側面</vt:lpstr>
      <vt:lpstr>観光白書</vt:lpstr>
      <vt:lpstr>TSA　Tourism　Satellite　Acount</vt:lpstr>
      <vt:lpstr>●８３●ブータン　幸福度</vt:lpstr>
      <vt:lpstr>スライド 42</vt:lpstr>
      <vt:lpstr>ＧＤＰと幸福度</vt:lpstr>
      <vt:lpstr>「伝統的経済学」対「神経経済学」 （松島斉　東京大学教授）</vt:lpstr>
      <vt:lpstr>スライド 45</vt:lpstr>
      <vt:lpstr>スライド 46</vt:lpstr>
      <vt:lpstr>第三回  一日交通圏と東京一極集中 教科書９６頁　  タクシー配車アプリ HP　ブログ</vt:lpstr>
      <vt:lpstr>スライド 48</vt:lpstr>
      <vt:lpstr>スライド 49</vt:lpstr>
      <vt:lpstr>第五回（五月十四日）予告  外部講師（国際自動車藤森社長） 出席必須　テレビ取材予定</vt:lpstr>
      <vt:lpstr>km 新卒タクシードライバードキュメンタリー ＃2</vt:lpstr>
      <vt:lpstr>一日交通圏  教科書９６頁</vt:lpstr>
      <vt:lpstr>スライド 53</vt:lpstr>
      <vt:lpstr>スライド 54</vt:lpstr>
      <vt:lpstr>ロンドンの配車アプリ</vt:lpstr>
      <vt:lpstr>Ｇｏｏｇｌｅ戦略から見る これからの 人流・観光ビジネス</vt:lpstr>
      <vt:lpstr>スライド 57</vt:lpstr>
      <vt:lpstr>スライド 58</vt:lpstr>
      <vt:lpstr>スライド 59</vt:lpstr>
      <vt:lpstr>スライド 60</vt:lpstr>
      <vt:lpstr>スライド 61</vt:lpstr>
      <vt:lpstr>スライド 62</vt:lpstr>
      <vt:lpstr>スライド 63</vt:lpstr>
      <vt:lpstr>身内のドライバー Uberの評価システムに反発</vt:lpstr>
      <vt:lpstr>　黒船Ｕｂｅｒの上陸  （ＧＯＯＧＬＥ関連企業）</vt:lpstr>
      <vt:lpstr>スライド 66</vt:lpstr>
      <vt:lpstr>Uberの報道　WSJのライヴ</vt:lpstr>
      <vt:lpstr>Uberの設立（創業神話）</vt:lpstr>
      <vt:lpstr>スライド 69</vt:lpstr>
      <vt:lpstr>有償と無償　　コスト回収の方便</vt:lpstr>
      <vt:lpstr>スライド 71</vt:lpstr>
      <vt:lpstr>スライド 72</vt:lpstr>
      <vt:lpstr>無料送迎タクシー</vt:lpstr>
      <vt:lpstr>Googleが新たな広告戦略 実店舗への無料送迎タクシーの特許取得</vt:lpstr>
      <vt:lpstr>スライド 75</vt:lpstr>
      <vt:lpstr>スライド 76</vt:lpstr>
      <vt:lpstr>グーグル、ネット広告から実店舗に行く利用者を追跡</vt:lpstr>
      <vt:lpstr>無料視聴+有料広告のビジネスモデル必然ではなかった</vt:lpstr>
      <vt:lpstr>スライド 79</vt:lpstr>
      <vt:lpstr>第四回（第五回の予習） 国際自動車藤森健悦社長</vt:lpstr>
      <vt:lpstr>プロフィール</vt:lpstr>
      <vt:lpstr>km 藤森健悦ドキュメンタリー （国際自動車株式会社 社長）</vt:lpstr>
      <vt:lpstr>タクシー業界の地位向上を目指す 『ホスピタリティ・ドライビングkm』</vt:lpstr>
      <vt:lpstr>スライド 84</vt:lpstr>
      <vt:lpstr>スライド 85</vt:lpstr>
      <vt:lpstr>スライド 86</vt:lpstr>
      <vt:lpstr>バイリンガルドライバーの拡充と 観光タクシーサービスの強化</vt:lpstr>
      <vt:lpstr>スライド 88</vt:lpstr>
      <vt:lpstr>スライド 89</vt:lpstr>
      <vt:lpstr>スライド 90</vt:lpstr>
      <vt:lpstr>スライド 91</vt:lpstr>
      <vt:lpstr>さらに進化を遂げることで 日本のタクシーサービスは世界に飛躍</vt:lpstr>
      <vt:lpstr>スライド 93</vt:lpstr>
      <vt:lpstr>スライド 94</vt:lpstr>
      <vt:lpstr>スライド 95</vt:lpstr>
      <vt:lpstr>2013年中国人海外観光客</vt:lpstr>
      <vt:lpstr>木造り江戸城再建</vt:lpstr>
      <vt:lpstr>第４回  ヒトの移動とお金の移動 旅客交通業の機能分化 教科書７４頁、94頁</vt:lpstr>
      <vt:lpstr>Travelers-check,　Creditcard</vt:lpstr>
      <vt:lpstr>トラベラーズチェック</vt:lpstr>
      <vt:lpstr>スライド 101</vt:lpstr>
      <vt:lpstr>London　Credit　Ｅｘｃｈａｎｇｅ　Company</vt:lpstr>
      <vt:lpstr>スライド 103</vt:lpstr>
      <vt:lpstr>アメックス アメリカンエクスプレス</vt:lpstr>
      <vt:lpstr>運送業者として開業</vt:lpstr>
      <vt:lpstr>金融業へ進出</vt:lpstr>
      <vt:lpstr>世界へ展開</vt:lpstr>
      <vt:lpstr>クレジットカード事業参入</vt:lpstr>
      <vt:lpstr>経営状況悪化</vt:lpstr>
      <vt:lpstr>スライド 110</vt:lpstr>
      <vt:lpstr>●８６●旅為替</vt:lpstr>
      <vt:lpstr>●８７●ペイパル</vt:lpstr>
      <vt:lpstr>旅客交通業の機能分化</vt:lpstr>
      <vt:lpstr>第五回  国際自動車㈱ 代表取締役社長藤森健悦氏</vt:lpstr>
      <vt:lpstr>第六回  </vt:lpstr>
      <vt:lpstr>Uberだけじゃない！ 進化する交通系スタートアップ5選（通勤編）</vt:lpstr>
      <vt:lpstr>Leap http://www.leaptransit.com/ </vt:lpstr>
      <vt:lpstr>RidePal http://www.ridepal.com/#/　</vt:lpstr>
      <vt:lpstr>スライド 119</vt:lpstr>
      <vt:lpstr>CHARIOT http://scrumventures.co/ja/2015/05/04/new-invest-chariot/</vt:lpstr>
      <vt:lpstr>RideScout  http://www.ridescout.com/</vt:lpstr>
      <vt:lpstr>Luxe  http://www.luxe.com/</vt:lpstr>
      <vt:lpstr>トピック</vt:lpstr>
      <vt:lpstr>スライド 124</vt:lpstr>
      <vt:lpstr>スライド 125</vt:lpstr>
      <vt:lpstr>スライド 126</vt:lpstr>
      <vt:lpstr>自動運転車 http://wired.jp/2015/04/26/future-of-self-driving-car/#!/galleryimage_7</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観光交通論</dc:title>
  <dc:creator>owner</dc:creator>
  <cp:lastModifiedBy>owner</cp:lastModifiedBy>
  <cp:revision>25</cp:revision>
  <dcterms:created xsi:type="dcterms:W3CDTF">2015-04-15T07:35:47Z</dcterms:created>
  <dcterms:modified xsi:type="dcterms:W3CDTF">2015-05-07T07:27:04Z</dcterms:modified>
</cp:coreProperties>
</file>