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65" r:id="rId3"/>
    <p:sldId id="452" r:id="rId4"/>
    <p:sldId id="440" r:id="rId5"/>
    <p:sldId id="441" r:id="rId6"/>
    <p:sldId id="442" r:id="rId7"/>
    <p:sldId id="443" r:id="rId8"/>
    <p:sldId id="451" r:id="rId9"/>
    <p:sldId id="444" r:id="rId10"/>
    <p:sldId id="267" r:id="rId11"/>
    <p:sldId id="269" r:id="rId12"/>
    <p:sldId id="270" r:id="rId13"/>
    <p:sldId id="272" r:id="rId14"/>
    <p:sldId id="271" r:id="rId15"/>
    <p:sldId id="273" r:id="rId16"/>
    <p:sldId id="274" r:id="rId17"/>
    <p:sldId id="275" r:id="rId18"/>
    <p:sldId id="276" r:id="rId19"/>
    <p:sldId id="281" r:id="rId20"/>
    <p:sldId id="282" r:id="rId21"/>
    <p:sldId id="283" r:id="rId22"/>
    <p:sldId id="277" r:id="rId23"/>
    <p:sldId id="278" r:id="rId24"/>
    <p:sldId id="284" r:id="rId25"/>
    <p:sldId id="279" r:id="rId26"/>
    <p:sldId id="385" r:id="rId27"/>
    <p:sldId id="258" r:id="rId28"/>
    <p:sldId id="439" r:id="rId29"/>
    <p:sldId id="260" r:id="rId30"/>
    <p:sldId id="387" r:id="rId31"/>
    <p:sldId id="261" r:id="rId32"/>
    <p:sldId id="262" r:id="rId33"/>
    <p:sldId id="447" r:id="rId34"/>
    <p:sldId id="436" r:id="rId35"/>
    <p:sldId id="437" r:id="rId36"/>
    <p:sldId id="438" r:id="rId37"/>
    <p:sldId id="289" r:id="rId38"/>
    <p:sldId id="388" r:id="rId39"/>
    <p:sldId id="389" r:id="rId40"/>
    <p:sldId id="390" r:id="rId41"/>
    <p:sldId id="391" r:id="rId42"/>
    <p:sldId id="448" r:id="rId43"/>
    <p:sldId id="413" r:id="rId44"/>
    <p:sldId id="414" r:id="rId45"/>
    <p:sldId id="290" r:id="rId46"/>
    <p:sldId id="291" r:id="rId47"/>
    <p:sldId id="392" r:id="rId48"/>
    <p:sldId id="338" r:id="rId49"/>
    <p:sldId id="339" r:id="rId50"/>
    <p:sldId id="343" r:id="rId51"/>
    <p:sldId id="345" r:id="rId52"/>
    <p:sldId id="346" r:id="rId53"/>
    <p:sldId id="348" r:id="rId54"/>
    <p:sldId id="349" r:id="rId55"/>
    <p:sldId id="350" r:id="rId56"/>
    <p:sldId id="353" r:id="rId57"/>
    <p:sldId id="446" r:id="rId58"/>
    <p:sldId id="354" r:id="rId59"/>
    <p:sldId id="355" r:id="rId60"/>
    <p:sldId id="356" r:id="rId61"/>
    <p:sldId id="373" r:id="rId62"/>
    <p:sldId id="374" r:id="rId63"/>
    <p:sldId id="375" r:id="rId64"/>
    <p:sldId id="450" r:id="rId65"/>
    <p:sldId id="449" r:id="rId66"/>
    <p:sldId id="412" r:id="rId67"/>
    <p:sldId id="405" r:id="rId68"/>
    <p:sldId id="406" r:id="rId69"/>
    <p:sldId id="409" r:id="rId70"/>
    <p:sldId id="410" r:id="rId71"/>
    <p:sldId id="415" r:id="rId72"/>
    <p:sldId id="416" r:id="rId73"/>
    <p:sldId id="417" r:id="rId74"/>
    <p:sldId id="418" r:id="rId75"/>
    <p:sldId id="419" r:id="rId76"/>
    <p:sldId id="420" r:id="rId77"/>
    <p:sldId id="421" r:id="rId78"/>
    <p:sldId id="422" r:id="rId79"/>
    <p:sldId id="423" r:id="rId80"/>
    <p:sldId id="424" r:id="rId81"/>
    <p:sldId id="425" r:id="rId82"/>
    <p:sldId id="426" r:id="rId83"/>
    <p:sldId id="427" r:id="rId84"/>
    <p:sldId id="428" r:id="rId85"/>
    <p:sldId id="429" r:id="rId86"/>
    <p:sldId id="430" r:id="rId87"/>
    <p:sldId id="431" r:id="rId88"/>
    <p:sldId id="432" r:id="rId89"/>
    <p:sldId id="433" r:id="rId90"/>
    <p:sldId id="434" r:id="rId91"/>
    <p:sldId id="435" r:id="rId9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107E2-C0C8-4FB9-AF52-D76AC713AA62}" type="datetimeFigureOut">
              <a:rPr kumimoji="1" lang="ja-JP" altLang="en-US" smtClean="0"/>
              <a:pPr/>
              <a:t>2015/2/6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3A3D4-F2F5-4E17-B624-0C39AC74941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18</a:t>
            </a:fld>
            <a:endParaRPr kumimoji="1" lang="ja-JP" altLang="en-US"/>
          </a:p>
        </p:txBody>
      </p:sp>
    </p:spTree>
    <p:extLst>
      <p:ext uri="{BB962C8B-B14F-4D97-AF65-F5344CB8AC3E}">
        <p14:creationId xmlns:p14="http://schemas.microsoft.com/office/powerpoint/2010/main" xmlns="" val="218188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EFD84E-37E9-4AE7-878F-C3EC5D823E0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F013D-141F-41AD-A91C-0039A2DF5B46}" type="slidenum">
              <a:rPr lang="ja-JP" altLang="en-US" smtClean="0">
                <a:ea typeface="ＭＳ Ｐゴシック" charset="-128"/>
              </a:rPr>
              <a:pPr/>
              <a:t>20</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EBBCE0-85BF-47DA-BA61-2D52D4B80B01}" type="slidenum">
              <a:rPr lang="ja-JP" altLang="en-US" smtClean="0">
                <a:ea typeface="ＭＳ Ｐゴシック" charset="-128"/>
              </a:rPr>
              <a:pPr/>
              <a:t>21</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23</a:t>
            </a:fld>
            <a:endParaRPr kumimoji="1" lang="ja-JP" altLang="en-US"/>
          </a:p>
        </p:txBody>
      </p:sp>
    </p:spTree>
    <p:extLst>
      <p:ext uri="{BB962C8B-B14F-4D97-AF65-F5344CB8AC3E}">
        <p14:creationId xmlns:p14="http://schemas.microsoft.com/office/powerpoint/2010/main" xmlns="" val="92847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EFD84E-37E9-4AE7-878F-C3EC5D823E0D}"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26</a:t>
            </a:fld>
            <a:endParaRPr kumimoji="1" lang="ja-JP" altLang="en-US"/>
          </a:p>
        </p:txBody>
      </p:sp>
    </p:spTree>
    <p:extLst>
      <p:ext uri="{BB962C8B-B14F-4D97-AF65-F5344CB8AC3E}">
        <p14:creationId xmlns:p14="http://schemas.microsoft.com/office/powerpoint/2010/main" xmlns="" val="241855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34</a:t>
            </a:fld>
            <a:endParaRPr kumimoji="1" lang="ja-JP" altLang="en-US"/>
          </a:p>
        </p:txBody>
      </p:sp>
    </p:spTree>
    <p:extLst>
      <p:ext uri="{BB962C8B-B14F-4D97-AF65-F5344CB8AC3E}">
        <p14:creationId xmlns:p14="http://schemas.microsoft.com/office/powerpoint/2010/main" xmlns="" val="1230043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35</a:t>
            </a:fld>
            <a:endParaRPr kumimoji="1" lang="ja-JP" altLang="en-US"/>
          </a:p>
        </p:txBody>
      </p:sp>
    </p:spTree>
    <p:extLst>
      <p:ext uri="{BB962C8B-B14F-4D97-AF65-F5344CB8AC3E}">
        <p14:creationId xmlns:p14="http://schemas.microsoft.com/office/powerpoint/2010/main" xmlns="" val="1214388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40</a:t>
            </a:fld>
            <a:endParaRPr kumimoji="1" lang="ja-JP" altLang="en-US"/>
          </a:p>
        </p:txBody>
      </p:sp>
    </p:spTree>
    <p:extLst>
      <p:ext uri="{BB962C8B-B14F-4D97-AF65-F5344CB8AC3E}">
        <p14:creationId xmlns:p14="http://schemas.microsoft.com/office/powerpoint/2010/main" xmlns="" val="1987890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41</a:t>
            </a:fld>
            <a:endParaRPr kumimoji="1" lang="ja-JP" altLang="en-US"/>
          </a:p>
        </p:txBody>
      </p:sp>
    </p:spTree>
    <p:extLst>
      <p:ext uri="{BB962C8B-B14F-4D97-AF65-F5344CB8AC3E}">
        <p14:creationId xmlns:p14="http://schemas.microsoft.com/office/powerpoint/2010/main" xmlns="" val="2455181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4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24260" name="スライド番号プレースホルダ 3"/>
          <p:cNvSpPr txBox="1">
            <a:spLocks noGrp="1"/>
          </p:cNvSpPr>
          <p:nvPr/>
        </p:nvSpPr>
        <p:spPr bwMode="auto">
          <a:xfrm>
            <a:off x="3885393" y="8685256"/>
            <a:ext cx="2970991" cy="457273"/>
          </a:xfrm>
          <a:prstGeom prst="rect">
            <a:avLst/>
          </a:prstGeom>
          <a:noFill/>
          <a:ln w="9525">
            <a:noFill/>
            <a:miter lim="800000"/>
            <a:headEnd/>
            <a:tailEnd/>
          </a:ln>
        </p:spPr>
        <p:txBody>
          <a:bodyPr anchor="b"/>
          <a:lstStyle/>
          <a:p>
            <a:pPr algn="r"/>
            <a:fld id="{40DA07E4-7600-4F53-AC23-B6C9B09C61F0}" type="slidenum">
              <a:rPr lang="ja-JP" altLang="en-US" sz="1200">
                <a:latin typeface="Calibri" pitchFamily="34" charset="0"/>
              </a:rPr>
              <a:pPr algn="r"/>
              <a:t>43</a:t>
            </a:fld>
            <a:endParaRPr lang="en-US" altLang="ja-JP"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47</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E3C9DB-2794-4193-B0C4-B1423A6D5CFA}"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539402D-FC3E-4E3E-BA34-6E6585E92FB9}" type="slidenum">
              <a:rPr kumimoji="1" lang="ja-JP" altLang="en-US" smtClean="0"/>
              <a:pPr/>
              <a:t>60</a:t>
            </a:fld>
            <a:endParaRPr kumimoji="1"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A8E9CAC-F199-4405-9BB6-96145AF7634F}" type="slidenum">
              <a:rPr kumimoji="1" lang="ja-JP" altLang="en-US" smtClean="0"/>
              <a:pPr/>
              <a:t>61</a:t>
            </a:fld>
            <a:endParaRPr kumimoji="1"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A8E9CAC-F199-4405-9BB6-96145AF7634F}" type="slidenum">
              <a:rPr kumimoji="1" lang="ja-JP" altLang="en-US" smtClean="0"/>
              <a:pPr/>
              <a:t>62</a:t>
            </a:fld>
            <a:endParaRPr kumimoji="1"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A8E9CAC-F199-4405-9BB6-96145AF7634F}" type="slidenum">
              <a:rPr kumimoji="1" lang="ja-JP" altLang="en-US" smtClean="0"/>
              <a:pPr/>
              <a:t>63</a:t>
            </a:fld>
            <a:endParaRPr kumimoji="1"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64</a:t>
            </a:fld>
            <a:endParaRPr kumimoji="1"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65</a:t>
            </a:fld>
            <a:endParaRPr kumimoji="1" lang="ja-JP"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66</a:t>
            </a:fld>
            <a:endParaRPr kumimoji="1" lang="ja-JP"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67</a:t>
            </a:fld>
            <a:endParaRPr kumimoji="1" lang="ja-JP" altLang="en-US"/>
          </a:p>
        </p:txBody>
      </p:sp>
    </p:spTree>
    <p:extLst>
      <p:ext uri="{BB962C8B-B14F-4D97-AF65-F5344CB8AC3E}">
        <p14:creationId xmlns:p14="http://schemas.microsoft.com/office/powerpoint/2010/main" xmlns="" val="3130858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68</a:t>
            </a:fld>
            <a:endParaRPr kumimoji="1" lang="ja-JP" altLang="en-US"/>
          </a:p>
        </p:txBody>
      </p:sp>
    </p:spTree>
    <p:extLst>
      <p:ext uri="{BB962C8B-B14F-4D97-AF65-F5344CB8AC3E}">
        <p14:creationId xmlns:p14="http://schemas.microsoft.com/office/powerpoint/2010/main" xmlns="" val="26694452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69</a:t>
            </a:fld>
            <a:endParaRPr kumimoji="1" lang="ja-JP" altLang="en-US"/>
          </a:p>
        </p:txBody>
      </p:sp>
    </p:spTree>
    <p:extLst>
      <p:ext uri="{BB962C8B-B14F-4D97-AF65-F5344CB8AC3E}">
        <p14:creationId xmlns:p14="http://schemas.microsoft.com/office/powerpoint/2010/main" xmlns="" val="85976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70</a:t>
            </a:fld>
            <a:endParaRPr kumimoji="1" lang="ja-JP" altLang="en-US"/>
          </a:p>
        </p:txBody>
      </p:sp>
    </p:spTree>
    <p:extLst>
      <p:ext uri="{BB962C8B-B14F-4D97-AF65-F5344CB8AC3E}">
        <p14:creationId xmlns:p14="http://schemas.microsoft.com/office/powerpoint/2010/main" xmlns="" val="41056116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71</a:t>
            </a:fld>
            <a:endParaRPr kumimoji="1"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72</a:t>
            </a:fld>
            <a:endParaRPr kumimoji="1"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73</a:t>
            </a:fld>
            <a:endParaRPr kumimoji="1" lang="ja-JP" altLang="en-US"/>
          </a:p>
        </p:txBody>
      </p:sp>
    </p:spTree>
    <p:extLst>
      <p:ext uri="{BB962C8B-B14F-4D97-AF65-F5344CB8AC3E}">
        <p14:creationId xmlns:p14="http://schemas.microsoft.com/office/powerpoint/2010/main" xmlns="" val="41640214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74</a:t>
            </a:fld>
            <a:endParaRPr kumimoji="1" lang="ja-JP" altLang="en-US"/>
          </a:p>
        </p:txBody>
      </p:sp>
    </p:spTree>
    <p:extLst>
      <p:ext uri="{BB962C8B-B14F-4D97-AF65-F5344CB8AC3E}">
        <p14:creationId xmlns:p14="http://schemas.microsoft.com/office/powerpoint/2010/main" xmlns="" val="11858706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76</a:t>
            </a:fld>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77</a:t>
            </a:fld>
            <a:endParaRPr kumimoji="1" lang="ja-JP"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78</a:t>
            </a:fld>
            <a:endParaRPr kumimoji="1" lang="ja-JP" altLang="en-US"/>
          </a:p>
        </p:txBody>
      </p:sp>
    </p:spTree>
    <p:extLst>
      <p:ext uri="{BB962C8B-B14F-4D97-AF65-F5344CB8AC3E}">
        <p14:creationId xmlns:p14="http://schemas.microsoft.com/office/powerpoint/2010/main" xmlns="" val="40951404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79</a:t>
            </a:fld>
            <a:endParaRPr kumimoji="1" lang="ja-JP" altLang="en-US"/>
          </a:p>
        </p:txBody>
      </p:sp>
    </p:spTree>
    <p:extLst>
      <p:ext uri="{BB962C8B-B14F-4D97-AF65-F5344CB8AC3E}">
        <p14:creationId xmlns:p14="http://schemas.microsoft.com/office/powerpoint/2010/main" xmlns="" val="117962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80</a:t>
            </a:fld>
            <a:endParaRPr kumimoji="1" lang="ja-JP" altLang="en-US"/>
          </a:p>
        </p:txBody>
      </p:sp>
    </p:spTree>
    <p:extLst>
      <p:ext uri="{BB962C8B-B14F-4D97-AF65-F5344CB8AC3E}">
        <p14:creationId xmlns:p14="http://schemas.microsoft.com/office/powerpoint/2010/main" xmlns="" val="10593661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81</a:t>
            </a:fld>
            <a:endParaRPr kumimoji="1" lang="ja-JP" altLang="en-US"/>
          </a:p>
        </p:txBody>
      </p:sp>
    </p:spTree>
    <p:extLst>
      <p:ext uri="{BB962C8B-B14F-4D97-AF65-F5344CB8AC3E}">
        <p14:creationId xmlns:p14="http://schemas.microsoft.com/office/powerpoint/2010/main" xmlns="" val="1502295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82</a:t>
            </a:fld>
            <a:endParaRPr kumimoji="1" lang="ja-JP"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83</a:t>
            </a:fld>
            <a:endParaRPr kumimoji="1" lang="ja-JP"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84</a:t>
            </a:fld>
            <a:endParaRPr kumimoji="1" lang="ja-JP"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85</a:t>
            </a:fld>
            <a:endParaRPr kumimoji="1"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86</a:t>
            </a:fld>
            <a:endParaRPr kumimoji="1"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87</a:t>
            </a:fld>
            <a:endParaRPr kumimoji="1" lang="ja-JP"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88</a:t>
            </a:fld>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89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EFD84E-37E9-4AE7-878F-C3EC5D823E0D}" type="slidenum">
              <a:rPr kumimoji="1" lang="ja-JP" altLang="en-US" smtClean="0"/>
              <a:pPr/>
              <a:t>9</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90</a:t>
            </a:fld>
            <a:endParaRPr kumimoji="1" lang="ja-JP"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91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DBC1B-57F9-4338-A712-8E0BED82E444}"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A4A334D-FAFC-4232-8DC4-3AFBF08E2512}" type="datetimeFigureOut">
              <a:rPr kumimoji="1" lang="ja-JP" altLang="en-US" smtClean="0"/>
              <a:pPr/>
              <a:t>2015/2/6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EF7FB75-20C8-487A-9B74-D3C9FC29B4C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A334D-FAFC-4232-8DC4-3AFBF08E2512}" type="datetimeFigureOut">
              <a:rPr kumimoji="1" lang="ja-JP" altLang="en-US" smtClean="0"/>
              <a:pPr/>
              <a:t>2015/2/6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FB75-20C8-487A-9B74-D3C9FC29B4C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amazon.co.jp/gp/product/images/414091193X/ref=dp_image_0?ie=UTF8&amp;n=465392&amp;s=book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flickr.com/photos/19714819@N00/769447812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tatic01.nyt.com/images/2014/06/03/multimedia/boston-bus/boston-bus-videoSixteenByNine540.jp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位置情報と人流・観光論</a:t>
            </a:r>
            <a:endParaRPr kumimoji="1" lang="ja-JP" altLang="en-US" dirty="0"/>
          </a:p>
        </p:txBody>
      </p:sp>
      <p:sp>
        <p:nvSpPr>
          <p:cNvPr id="3" name="サブタイトル 2"/>
          <p:cNvSpPr>
            <a:spLocks noGrp="1"/>
          </p:cNvSpPr>
          <p:nvPr>
            <p:ph type="subTitle" idx="1"/>
          </p:nvPr>
        </p:nvSpPr>
        <p:spPr>
          <a:xfrm>
            <a:off x="1371600" y="4318248"/>
            <a:ext cx="6400800" cy="1198984"/>
          </a:xfrm>
          <a:ln>
            <a:solidFill>
              <a:schemeClr val="accent1"/>
            </a:solidFill>
          </a:ln>
        </p:spPr>
        <p:txBody>
          <a:bodyPr/>
          <a:lstStyle/>
          <a:p>
            <a:r>
              <a:rPr lang="ja-JP" altLang="en-US" dirty="0"/>
              <a:t>ジョルダン講演会</a:t>
            </a:r>
            <a:r>
              <a:rPr lang="ja-JP" altLang="en-US" dirty="0" smtClean="0"/>
              <a:t>資料</a:t>
            </a:r>
            <a:endParaRPr lang="en-US" altLang="ja-JP" dirty="0" smtClean="0"/>
          </a:p>
          <a:p>
            <a:r>
              <a:rPr kumimoji="1" lang="en-US" altLang="ja-JP" dirty="0"/>
              <a:t>2015</a:t>
            </a:r>
            <a:r>
              <a:rPr kumimoji="1" lang="ja-JP" altLang="en-US" dirty="0" smtClean="0"/>
              <a:t>年</a:t>
            </a:r>
            <a:r>
              <a:rPr kumimoji="1" lang="en-US" altLang="ja-JP" dirty="0" smtClean="0"/>
              <a:t>2</a:t>
            </a:r>
            <a:r>
              <a:rPr kumimoji="1" lang="ja-JP" altLang="en-US" dirty="0" smtClean="0"/>
              <a:t>月</a:t>
            </a:r>
            <a:r>
              <a:rPr kumimoji="1" lang="en-US" altLang="ja-JP" dirty="0" smtClean="0"/>
              <a:t>9</a:t>
            </a:r>
            <a:r>
              <a:rPr kumimoji="1" lang="ja-JP" altLang="en-US" dirty="0" smtClean="0"/>
              <a:t>日</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accent1"/>
            </a:solidFill>
          </a:ln>
        </p:spPr>
        <p:txBody>
          <a:bodyPr/>
          <a:lstStyle/>
          <a:p>
            <a:r>
              <a:rPr kumimoji="1" lang="ja-JP" altLang="en-US" dirty="0" smtClean="0"/>
              <a:t>主要先進諸国の高齢化</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rot="5400000">
            <a:off x="1806093" y="-273011"/>
            <a:ext cx="5531813" cy="8784976"/>
          </a:xfrm>
          <a:prstGeom prst="rect">
            <a:avLst/>
          </a:prstGeom>
          <a:noFill/>
          <a:ln w="9525">
            <a:noFill/>
            <a:miter lim="800000"/>
            <a:headEnd/>
            <a:tailEnd/>
          </a:ln>
        </p:spPr>
      </p:pic>
      <p:sp>
        <p:nvSpPr>
          <p:cNvPr id="4" name="円/楕円 3"/>
          <p:cNvSpPr/>
          <p:nvPr/>
        </p:nvSpPr>
        <p:spPr>
          <a:xfrm>
            <a:off x="3851920" y="5157192"/>
            <a:ext cx="360040" cy="576064"/>
          </a:xfrm>
          <a:prstGeom prst="ellipse">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637742" y="-729393"/>
            <a:ext cx="5841401" cy="8812090"/>
          </a:xfrm>
          <a:prstGeom prst="rect">
            <a:avLst/>
          </a:prstGeom>
          <a:noFill/>
          <a:ln w="9525">
            <a:noFill/>
            <a:miter lim="800000"/>
            <a:headEnd/>
            <a:tailEnd/>
          </a:ln>
        </p:spPr>
      </p:pic>
      <p:sp>
        <p:nvSpPr>
          <p:cNvPr id="3" name="タイトル 2"/>
          <p:cNvSpPr>
            <a:spLocks noGrp="1"/>
          </p:cNvSpPr>
          <p:nvPr>
            <p:ph type="title"/>
          </p:nvPr>
        </p:nvSpPr>
        <p:spPr>
          <a:ln>
            <a:solidFill>
              <a:schemeClr val="accent1"/>
            </a:solidFill>
          </a:ln>
        </p:spPr>
        <p:txBody>
          <a:bodyPr/>
          <a:lstStyle/>
          <a:p>
            <a:r>
              <a:rPr kumimoji="1" lang="en-US" altLang="ja-JP" dirty="0" smtClean="0"/>
              <a:t>1930</a:t>
            </a:r>
            <a:r>
              <a:rPr kumimoji="1" lang="ja-JP" altLang="en-US" dirty="0" smtClean="0"/>
              <a:t>年代の予測</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b="1" dirty="0" smtClean="0">
                <a:solidFill>
                  <a:srgbClr val="FF0000"/>
                </a:solidFill>
              </a:rPr>
              <a:t>１９３０年</a:t>
            </a:r>
            <a:r>
              <a:rPr kumimoji="1" lang="ja-JP" altLang="en-US" dirty="0" smtClean="0"/>
              <a:t>代の人口動向</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１９２０年代半ばから内地人口の自然増加が百万人規模に達した。出生率の低下を上回る規模で死亡率の低下が進んだ結果（「人口転換」多産多死⇒多産少死⇒少産少死）</a:t>
            </a:r>
            <a:endParaRPr kumimoji="1" lang="en-US" altLang="ja-JP" dirty="0" smtClean="0"/>
          </a:p>
          <a:p>
            <a:r>
              <a:rPr kumimoji="1" lang="ja-JP" altLang="en-US" dirty="0" smtClean="0"/>
              <a:t>第一次世界大戦後多くの国が少産少死段階への移行を遂げた結果、人口増加の停止ないし人口減少の危機が問題となりつつあった</a:t>
            </a:r>
            <a:endParaRPr kumimoji="1" lang="en-US" altLang="ja-JP" dirty="0" smtClean="0"/>
          </a:p>
          <a:p>
            <a:r>
              <a:rPr kumimoji="1" lang="ja-JP" altLang="en-US" dirty="0" smtClean="0"/>
              <a:t>日本は１９２０年代か</a:t>
            </a:r>
            <a:r>
              <a:rPr lang="ja-JP" altLang="en-US" dirty="0" smtClean="0"/>
              <a:t>ら</a:t>
            </a:r>
            <a:r>
              <a:rPr lang="ja-JP" altLang="en-US" dirty="0" smtClean="0">
                <a:solidFill>
                  <a:srgbClr val="FF0000"/>
                </a:solidFill>
              </a:rPr>
              <a:t>多産少死段階</a:t>
            </a:r>
            <a:r>
              <a:rPr lang="ja-JP" altLang="en-US" dirty="0" smtClean="0"/>
              <a:t>への本格的な移行期に突入していた</a:t>
            </a:r>
            <a:endParaRPr lang="en-US" altLang="ja-JP" dirty="0" smtClean="0"/>
          </a:p>
          <a:p>
            <a:r>
              <a:rPr kumimoji="1" lang="ja-JP" altLang="en-US" dirty="0" smtClean="0"/>
              <a:t>「結核」</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戦後の「過剰人口」問題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１９４５年７２１５万人⇒１９５０年８３２０万人</a:t>
            </a:r>
            <a:endParaRPr kumimoji="1" lang="en-US" altLang="ja-JP" dirty="0" smtClean="0"/>
          </a:p>
          <a:p>
            <a:r>
              <a:rPr lang="ja-JP" altLang="en-US" dirty="0" smtClean="0"/>
              <a:t>増加人口・失業人口吸収は</a:t>
            </a:r>
            <a:r>
              <a:rPr lang="ja-JP" altLang="en-US" dirty="0" smtClean="0">
                <a:solidFill>
                  <a:srgbClr val="FF0000"/>
                </a:solidFill>
              </a:rPr>
              <a:t>農村</a:t>
            </a:r>
            <a:r>
              <a:rPr lang="ja-JP" altLang="en-US" dirty="0" smtClean="0"/>
              <a:t>　明治期以降５５０万戸を維持してきた農家戸数は１９４９年には６２５万戸　一次産業人口は１９４７年１７８１万人（５３％）１９５０年１７２１万人（４８％）とかってない規模</a:t>
            </a:r>
            <a:endParaRPr lang="en-US" altLang="ja-JP" dirty="0" smtClean="0"/>
          </a:p>
          <a:p>
            <a:r>
              <a:rPr kumimoji="1" lang="ja-JP" altLang="en-US" dirty="0" smtClean="0"/>
              <a:t>戦前に見られた以上の</a:t>
            </a:r>
            <a:r>
              <a:rPr kumimoji="1" lang="ja-JP" altLang="en-US" dirty="0" smtClean="0">
                <a:solidFill>
                  <a:srgbClr val="FF0000"/>
                </a:solidFill>
              </a:rPr>
              <a:t>深刻な「過剰人口」問題に直面</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solidFill>
                  <a:srgbClr val="FF0000"/>
                </a:solidFill>
              </a:rPr>
              <a:t>１９４９年</a:t>
            </a:r>
            <a:r>
              <a:rPr kumimoji="1" lang="ja-JP" altLang="en-US" dirty="0" smtClean="0"/>
              <a:t>　人口問題審議会</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産児</a:t>
            </a:r>
            <a:r>
              <a:rPr kumimoji="1" lang="ja-JP" altLang="en-US" dirty="0" smtClean="0"/>
              <a:t>調整の普及を提言</a:t>
            </a:r>
            <a:endParaRPr kumimoji="1" lang="en-US" altLang="ja-JP" dirty="0" smtClean="0"/>
          </a:p>
          <a:p>
            <a:r>
              <a:rPr lang="ja-JP" altLang="en-US" dirty="0" smtClean="0"/>
              <a:t>過剰人口問題解決の為、戦前は否定されていた産児制限の実行が推奨される一方、あらためて重化学工業化に重点を置く商工主義的人口政策論が唱えられた</a:t>
            </a:r>
            <a:endParaRPr lang="en-US" altLang="ja-JP" dirty="0" smtClean="0"/>
          </a:p>
          <a:p>
            <a:r>
              <a:rPr kumimoji="1" lang="ja-JP" altLang="en-US" dirty="0" smtClean="0"/>
              <a:t>人口問題から見た場合、１９５０年代までの「戦後」社会は、総力戦体制以前の「戦前」社会との連続性が際立っていた</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947738" y="752475"/>
            <a:ext cx="724852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0062" y="-243408"/>
            <a:ext cx="9686598" cy="7316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6024" y="1844824"/>
            <a:ext cx="7772400" cy="1470025"/>
          </a:xfrm>
          <a:solidFill>
            <a:schemeClr val="bg1"/>
          </a:solidFill>
          <a:ln w="76200">
            <a:solidFill>
              <a:schemeClr val="tx1">
                <a:lumMod val="95000"/>
                <a:lumOff val="5000"/>
              </a:schemeClr>
            </a:solidFill>
          </a:ln>
        </p:spPr>
        <p:txBody>
          <a:bodyPr>
            <a:normAutofit/>
          </a:bodyPr>
          <a:lstStyle/>
          <a:p>
            <a:r>
              <a:rPr kumimoji="1" lang="ja-JP" altLang="en-US" sz="6000" dirty="0" smtClean="0">
                <a:solidFill>
                  <a:schemeClr val="tx1">
                    <a:lumMod val="95000"/>
                    <a:lumOff val="5000"/>
                  </a:schemeClr>
                </a:solidFill>
              </a:rPr>
              <a:t>人流</a:t>
            </a:r>
            <a:endParaRPr kumimoji="1" lang="ja-JP" altLang="en-US" sz="6000" dirty="0">
              <a:solidFill>
                <a:schemeClr val="tx1">
                  <a:lumMod val="95000"/>
                  <a:lumOff val="5000"/>
                </a:schemeClr>
              </a:solidFill>
            </a:endParaRPr>
          </a:p>
        </p:txBody>
      </p:sp>
      <p:sp>
        <p:nvSpPr>
          <p:cNvPr id="4" name="サブタイトル 3"/>
          <p:cNvSpPr>
            <a:spLocks noGrp="1"/>
          </p:cNvSpPr>
          <p:nvPr>
            <p:ph type="subTitle" idx="1"/>
          </p:nvPr>
        </p:nvSpPr>
        <p:spPr>
          <a:xfrm>
            <a:off x="1371600" y="3886200"/>
            <a:ext cx="6872808" cy="1847056"/>
          </a:xfrm>
          <a:ln>
            <a:solidFill>
              <a:schemeClr val="tx1">
                <a:lumMod val="95000"/>
                <a:lumOff val="5000"/>
              </a:schemeClr>
            </a:solidFill>
          </a:ln>
        </p:spPr>
        <p:txBody>
          <a:bodyPr>
            <a:normAutofit fontScale="92500"/>
          </a:bodyPr>
          <a:lstStyle/>
          <a:p>
            <a:pPr algn="l"/>
            <a:r>
              <a:rPr kumimoji="1" lang="ja-JP" altLang="en-US" sz="4800" dirty="0" smtClean="0">
                <a:solidFill>
                  <a:schemeClr val="tx1">
                    <a:lumMod val="95000"/>
                    <a:lumOff val="5000"/>
                  </a:schemeClr>
                </a:solidFill>
              </a:rPr>
              <a:t>縦軸　　時間軸（人口）</a:t>
            </a:r>
            <a:endParaRPr kumimoji="1" lang="en-US" altLang="ja-JP" sz="4800" dirty="0" smtClean="0">
              <a:solidFill>
                <a:schemeClr val="tx1">
                  <a:lumMod val="95000"/>
                  <a:lumOff val="5000"/>
                </a:schemeClr>
              </a:solidFill>
            </a:endParaRPr>
          </a:p>
          <a:p>
            <a:pPr algn="l"/>
            <a:r>
              <a:rPr lang="ja-JP" altLang="en-US" sz="4800" dirty="0" smtClean="0">
                <a:solidFill>
                  <a:schemeClr val="tx1">
                    <a:lumMod val="95000"/>
                    <a:lumOff val="5000"/>
                  </a:schemeClr>
                </a:solidFill>
              </a:rPr>
              <a:t>横軸　　空間軸（交通・観光）</a:t>
            </a:r>
            <a:endParaRPr kumimoji="1" lang="ja-JP" altLang="en-U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971600" y="404664"/>
            <a:ext cx="7200800" cy="6480720"/>
          </a:xfrm>
          <a:prstGeom prst="rect">
            <a:avLst/>
          </a:prstGeom>
          <a:noFill/>
          <a:ln w="9525">
            <a:noFill/>
            <a:miter lim="800000"/>
            <a:headEnd/>
            <a:tailEnd/>
          </a:ln>
        </p:spPr>
      </p:pic>
      <p:sp>
        <p:nvSpPr>
          <p:cNvPr id="3" name="右矢印 2"/>
          <p:cNvSpPr/>
          <p:nvPr/>
        </p:nvSpPr>
        <p:spPr>
          <a:xfrm rot="2810570" flipH="1">
            <a:off x="2256456" y="2813611"/>
            <a:ext cx="2143280" cy="1094905"/>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団塊の世代</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思春期、成人式</a:t>
            </a:r>
            <a:endParaRPr kumimoji="1" lang="ja-JP" altLang="en-US" dirty="0">
              <a:solidFill>
                <a:schemeClr val="tx1">
                  <a:lumMod val="95000"/>
                  <a:lumOff val="5000"/>
                </a:schemeClr>
              </a:solidFill>
            </a:endParaRPr>
          </a:p>
        </p:txBody>
      </p:sp>
      <p:sp>
        <p:nvSpPr>
          <p:cNvPr id="5" name="円/楕円 4"/>
          <p:cNvSpPr/>
          <p:nvPr/>
        </p:nvSpPr>
        <p:spPr>
          <a:xfrm>
            <a:off x="3635896" y="1052736"/>
            <a:ext cx="1224136" cy="1296144"/>
          </a:xfrm>
          <a:prstGeom prst="ellipse">
            <a:avLst/>
          </a:prstGeom>
          <a:solidFill>
            <a:schemeClr val="bg1"/>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lumMod val="95000"/>
                    <a:lumOff val="5000"/>
                  </a:schemeClr>
                </a:solidFill>
              </a:rPr>
              <a:t>失われた</a:t>
            </a:r>
            <a:r>
              <a:rPr kumimoji="1" lang="en-US" altLang="ja-JP" sz="2000" dirty="0" smtClean="0">
                <a:solidFill>
                  <a:schemeClr val="tx1">
                    <a:lumMod val="95000"/>
                    <a:lumOff val="5000"/>
                  </a:schemeClr>
                </a:solidFill>
              </a:rPr>
              <a:t>20</a:t>
            </a:r>
            <a:r>
              <a:rPr kumimoji="1" lang="ja-JP" altLang="en-US" sz="2000" dirty="0" smtClean="0">
                <a:solidFill>
                  <a:schemeClr val="tx1">
                    <a:lumMod val="95000"/>
                    <a:lumOff val="5000"/>
                  </a:schemeClr>
                </a:solidFill>
              </a:rPr>
              <a:t>年？</a:t>
            </a:r>
            <a:endParaRPr kumimoji="1" lang="ja-JP" altLang="en-US" sz="2000" dirty="0">
              <a:solidFill>
                <a:schemeClr val="tx1">
                  <a:lumMod val="95000"/>
                  <a:lumOff val="5000"/>
                </a:schemeClr>
              </a:solidFill>
            </a:endParaRPr>
          </a:p>
        </p:txBody>
      </p:sp>
      <p:sp>
        <p:nvSpPr>
          <p:cNvPr id="6" name="円/楕円 5"/>
          <p:cNvSpPr/>
          <p:nvPr/>
        </p:nvSpPr>
        <p:spPr>
          <a:xfrm rot="1979899">
            <a:off x="4911762" y="1588561"/>
            <a:ext cx="1959227" cy="86409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人流戦略</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第四の消費</a:t>
            </a:r>
            <a:endParaRPr kumimoji="1" lang="ja-JP" altLang="en-US" dirty="0">
              <a:solidFill>
                <a:schemeClr val="tx1">
                  <a:lumMod val="95000"/>
                  <a:lumOff val="5000"/>
                </a:schemeClr>
              </a:solidFill>
            </a:endParaRPr>
          </a:p>
        </p:txBody>
      </p:sp>
      <p:sp>
        <p:nvSpPr>
          <p:cNvPr id="7" name="右矢印 6"/>
          <p:cNvSpPr/>
          <p:nvPr/>
        </p:nvSpPr>
        <p:spPr>
          <a:xfrm rot="19446362">
            <a:off x="37294" y="3529759"/>
            <a:ext cx="1799329" cy="1080209"/>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優生保護法</a:t>
            </a:r>
            <a:endParaRPr kumimoji="1" lang="en-US" altLang="ja-JP" dirty="0" smtClean="0">
              <a:solidFill>
                <a:schemeClr val="tx1">
                  <a:lumMod val="95000"/>
                  <a:lumOff val="5000"/>
                </a:schemeClr>
              </a:solidFill>
            </a:endParaRPr>
          </a:p>
        </p:txBody>
      </p:sp>
      <p:sp>
        <p:nvSpPr>
          <p:cNvPr id="8" name="タイトル 1"/>
          <p:cNvSpPr>
            <a:spLocks noGrp="1"/>
          </p:cNvSpPr>
          <p:nvPr>
            <p:ph type="title"/>
          </p:nvPr>
        </p:nvSpPr>
        <p:spPr>
          <a:xfrm>
            <a:off x="457200" y="44624"/>
            <a:ext cx="8229600" cy="792088"/>
          </a:xfrm>
          <a:solidFill>
            <a:schemeClr val="bg1"/>
          </a:solidFill>
          <a:ln>
            <a:solidFill>
              <a:schemeClr val="tx1">
                <a:lumMod val="95000"/>
                <a:lumOff val="5000"/>
              </a:schemeClr>
            </a:solidFill>
          </a:ln>
        </p:spPr>
        <p:txBody>
          <a:bodyPr>
            <a:normAutofit/>
          </a:bodyPr>
          <a:lstStyle/>
          <a:p>
            <a:r>
              <a:rPr kumimoji="1" lang="ja-JP" altLang="en-US" dirty="0" smtClean="0"/>
              <a:t>人口一億人時代は悪くない</a:t>
            </a:r>
            <a:endParaRPr kumimoji="1" lang="ja-JP" altLang="en-US" dirty="0"/>
          </a:p>
        </p:txBody>
      </p:sp>
      <p:sp>
        <p:nvSpPr>
          <p:cNvPr id="10" name="左矢印吹き出し 9"/>
          <p:cNvSpPr/>
          <p:nvPr/>
        </p:nvSpPr>
        <p:spPr>
          <a:xfrm>
            <a:off x="6804248" y="1340768"/>
            <a:ext cx="2339752" cy="1728192"/>
          </a:xfrm>
          <a:prstGeom prst="lef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smtClean="0">
                <a:solidFill>
                  <a:schemeClr val="tx1">
                    <a:lumMod val="95000"/>
                    <a:lumOff val="5000"/>
                  </a:schemeClr>
                </a:solidFill>
              </a:rPr>
              <a:t>高速道路有料期間</a:t>
            </a:r>
            <a:r>
              <a:rPr lang="en-US" altLang="ja-JP" sz="2000" b="1" dirty="0" smtClean="0">
                <a:solidFill>
                  <a:schemeClr val="tx1">
                    <a:lumMod val="95000"/>
                    <a:lumOff val="5000"/>
                  </a:schemeClr>
                </a:solidFill>
              </a:rPr>
              <a:t>2050</a:t>
            </a:r>
            <a:r>
              <a:rPr lang="ja-JP" altLang="ja-JP" sz="2000" b="1" dirty="0" smtClean="0">
                <a:solidFill>
                  <a:schemeClr val="tx1">
                    <a:lumMod val="95000"/>
                    <a:lumOff val="5000"/>
                  </a:schemeClr>
                </a:solidFill>
              </a:rPr>
              <a:t>年から</a:t>
            </a:r>
            <a:r>
              <a:rPr lang="en-US" altLang="ja-JP" sz="2000" b="1" dirty="0" smtClean="0">
                <a:solidFill>
                  <a:schemeClr val="tx1">
                    <a:lumMod val="95000"/>
                    <a:lumOff val="5000"/>
                  </a:schemeClr>
                </a:solidFill>
              </a:rPr>
              <a:t>65</a:t>
            </a:r>
            <a:r>
              <a:rPr lang="ja-JP" altLang="ja-JP" sz="2000" b="1" dirty="0" smtClean="0">
                <a:solidFill>
                  <a:schemeClr val="tx1">
                    <a:lumMod val="95000"/>
                    <a:lumOff val="5000"/>
                  </a:schemeClr>
                </a:solidFill>
              </a:rPr>
              <a:t>年へ延長</a:t>
            </a:r>
            <a:r>
              <a:rPr lang="ja-JP" altLang="en-US" sz="2000" b="1" dirty="0" smtClean="0">
                <a:solidFill>
                  <a:schemeClr val="tx1">
                    <a:lumMod val="95000"/>
                    <a:lumOff val="5000"/>
                  </a:schemeClr>
                </a:solidFill>
              </a:rPr>
              <a:t>（今国会）</a:t>
            </a:r>
            <a:endParaRPr kumimoji="1" lang="ja-JP" altLang="en-US" sz="2000" b="1" dirty="0">
              <a:solidFill>
                <a:schemeClr val="tx1">
                  <a:lumMod val="95000"/>
                  <a:lumOff val="5000"/>
                </a:schemeClr>
              </a:solidFill>
            </a:endParaRPr>
          </a:p>
        </p:txBody>
      </p:sp>
      <p:sp>
        <p:nvSpPr>
          <p:cNvPr id="11" name="右矢印 10"/>
          <p:cNvSpPr/>
          <p:nvPr/>
        </p:nvSpPr>
        <p:spPr>
          <a:xfrm rot="19476637">
            <a:off x="65479" y="4398966"/>
            <a:ext cx="1876291" cy="950829"/>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一姫二太郎</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サンシ</a:t>
            </a:r>
            <a:r>
              <a:rPr lang="en-US" altLang="ja-JP"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12" name="右矢印 11"/>
          <p:cNvSpPr/>
          <p:nvPr/>
        </p:nvSpPr>
        <p:spPr>
          <a:xfrm rot="2810570">
            <a:off x="-166270" y="1777956"/>
            <a:ext cx="2226021" cy="1595632"/>
          </a:xfrm>
          <a:prstGeom prst="rightArrow">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七千五百万人からスタート</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経済学は安定性に貢献</a:t>
            </a:r>
            <a:r>
              <a:rPr kumimoji="1" lang="en-US" altLang="ja-JP" dirty="0" smtClean="0"/>
              <a:t/>
            </a:r>
            <a:br>
              <a:rPr kumimoji="1" lang="en-US" altLang="ja-JP" dirty="0" smtClean="0"/>
            </a:br>
            <a:r>
              <a:rPr lang="ja-JP" altLang="en-US" sz="3100" dirty="0"/>
              <a:t>金儲け</a:t>
            </a:r>
            <a:r>
              <a:rPr lang="ja-JP" altLang="en-US" sz="3100" dirty="0" smtClean="0"/>
              <a:t>の為の実学ではなく経世済民の為の政策の学</a:t>
            </a:r>
            <a:endParaRPr kumimoji="1" lang="ja-JP" altLang="en-US" sz="3100" dirty="0"/>
          </a:p>
        </p:txBody>
      </p:sp>
      <p:pic>
        <p:nvPicPr>
          <p:cNvPr id="2050" name="Picture 2"/>
          <p:cNvPicPr>
            <a:picLocks noChangeAspect="1" noChangeArrowheads="1"/>
          </p:cNvPicPr>
          <p:nvPr/>
        </p:nvPicPr>
        <p:blipFill>
          <a:blip r:embed="rId3" cstate="print"/>
          <a:srcRect/>
          <a:stretch>
            <a:fillRect/>
          </a:stretch>
        </p:blipFill>
        <p:spPr bwMode="auto">
          <a:xfrm rot="5400000">
            <a:off x="1896050" y="287121"/>
            <a:ext cx="5078686" cy="7618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自己紹介</a:t>
            </a:r>
            <a:endParaRPr kumimoji="1" lang="ja-JP" altLang="en-US" dirty="0"/>
          </a:p>
        </p:txBody>
      </p:sp>
      <p:sp>
        <p:nvSpPr>
          <p:cNvPr id="3" name="コンテンツ プレースホルダ 2"/>
          <p:cNvSpPr>
            <a:spLocks noGrp="1"/>
          </p:cNvSpPr>
          <p:nvPr>
            <p:ph idx="1"/>
          </p:nvPr>
        </p:nvSpPr>
        <p:spPr>
          <a:xfrm>
            <a:off x="457200" y="1600200"/>
            <a:ext cx="8507288" cy="4781128"/>
          </a:xfrm>
        </p:spPr>
        <p:txBody>
          <a:bodyPr>
            <a:normAutofit fontScale="77500" lnSpcReduction="20000"/>
          </a:bodyPr>
          <a:lstStyle/>
          <a:p>
            <a:r>
              <a:rPr kumimoji="1" lang="en-US" altLang="ja-JP" dirty="0" smtClean="0"/>
              <a:t>1949</a:t>
            </a:r>
            <a:r>
              <a:rPr kumimoji="1" lang="ja-JP" altLang="en-US" dirty="0" smtClean="0"/>
              <a:t>年団塊世代　運輸省（ＪＲ東出向）、</a:t>
            </a:r>
            <a:r>
              <a:rPr lang="ja-JP" altLang="en-US" dirty="0" smtClean="0"/>
              <a:t>日本観光協会　ＪＴＢ　高崎経済大学　加賀市長　帝京平成大学</a:t>
            </a:r>
            <a:endParaRPr kumimoji="1" lang="en-US" altLang="ja-JP" dirty="0" smtClean="0"/>
          </a:p>
          <a:p>
            <a:r>
              <a:rPr kumimoji="1" lang="ja-JP" altLang="en-US" dirty="0" smtClean="0"/>
              <a:t>１９９９年国土庁時代に全線走破（時刻表検索未発達）</a:t>
            </a:r>
            <a:endParaRPr kumimoji="1" lang="en-US" altLang="ja-JP" dirty="0" smtClean="0"/>
          </a:p>
          <a:p>
            <a:r>
              <a:rPr kumimoji="1" lang="ja-JP" altLang="en-US" dirty="0" smtClean="0"/>
              <a:t>２０００年国土交通省情報管理部長時代　</a:t>
            </a:r>
            <a:r>
              <a:rPr kumimoji="1" lang="en-US" altLang="ja-JP" dirty="0" smtClean="0"/>
              <a:t>『</a:t>
            </a:r>
            <a:r>
              <a:rPr kumimoji="1" lang="ja-JP" altLang="en-US" dirty="0" smtClean="0"/>
              <a:t>モバイル交通革命</a:t>
            </a:r>
            <a:r>
              <a:rPr kumimoji="1" lang="en-US" altLang="ja-JP" dirty="0" smtClean="0"/>
              <a:t>』</a:t>
            </a:r>
            <a:r>
              <a:rPr kumimoji="1" lang="ja-JP" altLang="en-US" dirty="0" smtClean="0"/>
              <a:t>出版　総合生活移動産業を提唱</a:t>
            </a:r>
            <a:endParaRPr kumimoji="1" lang="en-US" altLang="ja-JP" dirty="0" smtClean="0"/>
          </a:p>
          <a:p>
            <a:pPr>
              <a:buNone/>
            </a:pPr>
            <a:r>
              <a:rPr lang="ja-JP" altLang="en-US" dirty="0" smtClean="0"/>
              <a:t>①不特定多数・特定少数⇒特定多数（公共交通概念の変質）</a:t>
            </a:r>
            <a:endParaRPr lang="en-US" altLang="ja-JP" dirty="0" smtClean="0"/>
          </a:p>
          <a:p>
            <a:pPr>
              <a:buNone/>
            </a:pPr>
            <a:r>
              <a:rPr kumimoji="1" lang="ja-JP" altLang="en-US" dirty="0" smtClean="0"/>
              <a:t>②停車場・時刻表方式（ラジオ番組方式）からの脱却（オンデマンド、ヴァーチャルＳＴＯＰ）、</a:t>
            </a:r>
            <a:endParaRPr kumimoji="1" lang="en-US" altLang="ja-JP" dirty="0" smtClean="0"/>
          </a:p>
          <a:p>
            <a:pPr>
              <a:buNone/>
            </a:pPr>
            <a:r>
              <a:rPr lang="ja-JP" altLang="en-US" dirty="0" smtClean="0"/>
              <a:t>③</a:t>
            </a:r>
            <a:r>
              <a:rPr kumimoji="1" lang="ja-JP" altLang="en-US" dirty="0" smtClean="0"/>
              <a:t>貸切と乗合の融合（間際予約の進展）</a:t>
            </a:r>
            <a:endParaRPr kumimoji="1" lang="en-US" altLang="ja-JP" dirty="0" smtClean="0"/>
          </a:p>
          <a:p>
            <a:pPr>
              <a:buNone/>
            </a:pPr>
            <a:r>
              <a:rPr lang="ja-JP" altLang="en-US" dirty="0" smtClean="0"/>
              <a:t>④月極め定額使い放題制</a:t>
            </a:r>
            <a:endParaRPr kumimoji="1" lang="en-US" altLang="ja-JP" dirty="0" smtClean="0"/>
          </a:p>
          <a:p>
            <a:r>
              <a:rPr kumimoji="1" lang="ja-JP" altLang="en-US" dirty="0" smtClean="0"/>
              <a:t>桑原守ニ氏と「位置情報研究会」開催、コンテスト実施　</a:t>
            </a:r>
            <a:r>
              <a:rPr lang="ja-JP" altLang="en-US" dirty="0" smtClean="0"/>
              <a:t>携帯電話プラス</a:t>
            </a:r>
            <a:r>
              <a:rPr lang="en-US" altLang="ja-JP" dirty="0" smtClean="0"/>
              <a:t>GPS</a:t>
            </a:r>
            <a:r>
              <a:rPr lang="ja-JP" altLang="en-US" dirty="0" smtClean="0"/>
              <a:t>を提唱　その担保に緊急通報（</a:t>
            </a:r>
            <a:r>
              <a:rPr lang="en-US" altLang="ja-JP" dirty="0" smtClean="0"/>
              <a:t>911</a:t>
            </a:r>
            <a:r>
              <a:rPr lang="ja-JP" altLang="en-US" dirty="0" smtClean="0"/>
              <a:t>方式）方式を主張、実際はデジカメ</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solidFill>
          </a:ln>
        </p:spPr>
        <p:txBody>
          <a:bodyPr/>
          <a:lstStyle/>
          <a:p>
            <a:pPr eaLnBrk="1" hangingPunct="1"/>
            <a:r>
              <a:rPr lang="en-US" altLang="ja-JP" smtClean="0"/>
              <a:t>1930</a:t>
            </a:r>
            <a:r>
              <a:rPr lang="ja-JP" altLang="en-US" smtClean="0"/>
              <a:t>年と</a:t>
            </a:r>
            <a:r>
              <a:rPr lang="en-US" altLang="ja-JP" smtClean="0"/>
              <a:t>2009</a:t>
            </a:r>
            <a:r>
              <a:rPr lang="ja-JP" altLang="en-US" smtClean="0"/>
              <a:t>年の比較</a:t>
            </a:r>
          </a:p>
        </p:txBody>
      </p:sp>
      <p:graphicFrame>
        <p:nvGraphicFramePr>
          <p:cNvPr id="42064" name="Group 80"/>
          <p:cNvGraphicFramePr>
            <a:graphicFrameLocks noGrp="1"/>
          </p:cNvGraphicFramePr>
          <p:nvPr>
            <p:ph idx="1"/>
          </p:nvPr>
        </p:nvGraphicFramePr>
        <p:xfrm>
          <a:off x="457200" y="1600200"/>
          <a:ext cx="8229600" cy="4900422"/>
        </p:xfrm>
        <a:graphic>
          <a:graphicData uri="http://schemas.openxmlformats.org/drawingml/2006/table">
            <a:tbl>
              <a:tblPr/>
              <a:tblGrid>
                <a:gridCol w="2098675"/>
                <a:gridCol w="2663825"/>
                <a:gridCol w="3467100"/>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１９３０年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charset="0"/>
                          <a:ea typeface="ＭＳ Ｐゴシック" pitchFamily="50" charset="-128"/>
                        </a:rPr>
                        <a:t>2009</a:t>
                      </a: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世界経済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大恐慌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charset="0"/>
                          <a:ea typeface="ＭＳ Ｐゴシック" pitchFamily="50" charset="-128"/>
                        </a:rPr>
                        <a:t>1929</a:t>
                      </a: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リーマン・ショック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(2008</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年</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日本経済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日露戦争により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債務国家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世界最大級債権国</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charset="0"/>
                          <a:ea typeface="ＭＳ Ｐゴシック" pitchFamily="50" charset="-128"/>
                        </a:rPr>
                        <a:t>(500</a:t>
                      </a: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兆円</a:t>
                      </a:r>
                      <a:r>
                        <a:rPr kumimoji="1" lang="en-US" altLang="ja-JP" sz="2800" b="0" i="0" u="none" strike="noStrike" cap="none" normalizeH="0" baseline="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観光政策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鉄道省</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rgbClr val="FF0000"/>
                          </a:solidFill>
                          <a:effectLst/>
                          <a:latin typeface="Arial" charset="0"/>
                          <a:ea typeface="ＭＳ Ｐゴシック" pitchFamily="50" charset="-128"/>
                        </a:rPr>
                        <a:t>国際観光局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rgbClr val="FF0000"/>
                          </a:solidFill>
                          <a:effectLst/>
                          <a:latin typeface="Arial" charset="0"/>
                          <a:ea typeface="ＭＳ Ｐゴシック" pitchFamily="50" charset="-128"/>
                        </a:rPr>
                        <a:t>国土交通省観光庁</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観光立国推進基本法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政策目的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外貨獲得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国、地域の誇り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tx1"/>
            </a:solidFill>
          </a:ln>
        </p:spPr>
        <p:txBody>
          <a:bodyPr/>
          <a:lstStyle/>
          <a:p>
            <a:pPr eaLnBrk="1" hangingPunct="1"/>
            <a:r>
              <a:rPr lang="en-US" altLang="ja-JP" smtClean="0"/>
              <a:t>1930</a:t>
            </a:r>
            <a:r>
              <a:rPr lang="ja-JP" altLang="en-US" smtClean="0"/>
              <a:t>年前後の日本の状況</a:t>
            </a:r>
          </a:p>
        </p:txBody>
      </p:sp>
      <p:sp>
        <p:nvSpPr>
          <p:cNvPr id="4099" name="Rectangle 3"/>
          <p:cNvSpPr>
            <a:spLocks noGrp="1" noChangeArrowheads="1"/>
          </p:cNvSpPr>
          <p:nvPr>
            <p:ph type="body" idx="1"/>
          </p:nvPr>
        </p:nvSpPr>
        <p:spPr>
          <a:xfrm>
            <a:off x="457200" y="1600200"/>
            <a:ext cx="8229600" cy="4997450"/>
          </a:xfrm>
        </p:spPr>
        <p:txBody>
          <a:bodyPr/>
          <a:lstStyle/>
          <a:p>
            <a:pPr eaLnBrk="1" hangingPunct="1">
              <a:lnSpc>
                <a:spcPct val="80000"/>
              </a:lnSpc>
            </a:pPr>
            <a:r>
              <a:rPr lang="en-US" altLang="ja-JP" sz="2800" dirty="0" smtClean="0"/>
              <a:t>1905</a:t>
            </a:r>
            <a:r>
              <a:rPr lang="ja-JP" altLang="en-US" sz="2800" dirty="0" smtClean="0"/>
              <a:t>　　日露戦争終了</a:t>
            </a:r>
          </a:p>
          <a:p>
            <a:pPr eaLnBrk="1" hangingPunct="1">
              <a:lnSpc>
                <a:spcPct val="80000"/>
              </a:lnSpc>
            </a:pPr>
            <a:r>
              <a:rPr lang="en-US" altLang="ja-JP" sz="2800" dirty="0" smtClean="0"/>
              <a:t>1915</a:t>
            </a:r>
            <a:r>
              <a:rPr lang="ja-JP" altLang="en-US" sz="2800" dirty="0" smtClean="0"/>
              <a:t>　　第一次世界大戦</a:t>
            </a:r>
          </a:p>
          <a:p>
            <a:pPr eaLnBrk="1" hangingPunct="1">
              <a:lnSpc>
                <a:spcPct val="80000"/>
              </a:lnSpc>
            </a:pPr>
            <a:r>
              <a:rPr lang="en-US" altLang="ja-JP" sz="2800" dirty="0" smtClean="0"/>
              <a:t>1922</a:t>
            </a:r>
            <a:r>
              <a:rPr lang="ja-JP" altLang="en-US" sz="2800" dirty="0" smtClean="0"/>
              <a:t>　　ワシントン海軍軍縮条約</a:t>
            </a:r>
          </a:p>
          <a:p>
            <a:pPr eaLnBrk="1" hangingPunct="1">
              <a:lnSpc>
                <a:spcPct val="80000"/>
              </a:lnSpc>
            </a:pPr>
            <a:r>
              <a:rPr lang="en-US" altLang="ja-JP" sz="2800" dirty="0" smtClean="0"/>
              <a:t>1923</a:t>
            </a:r>
            <a:r>
              <a:rPr lang="ja-JP" altLang="en-US" sz="2800" dirty="0" smtClean="0"/>
              <a:t>　　関東大震災　普通選挙</a:t>
            </a:r>
            <a:r>
              <a:rPr lang="en-US" altLang="ja-JP" sz="2800" dirty="0" smtClean="0"/>
              <a:t>(1925)</a:t>
            </a:r>
          </a:p>
          <a:p>
            <a:pPr eaLnBrk="1" hangingPunct="1">
              <a:lnSpc>
                <a:spcPct val="80000"/>
              </a:lnSpc>
            </a:pPr>
            <a:r>
              <a:rPr lang="en-US" altLang="ja-JP" sz="2800" dirty="0" smtClean="0"/>
              <a:t>1929</a:t>
            </a:r>
            <a:r>
              <a:rPr lang="ja-JP" altLang="en-US" sz="2800" dirty="0" smtClean="0"/>
              <a:t>　　</a:t>
            </a:r>
            <a:r>
              <a:rPr lang="ja-JP" altLang="en-US" sz="2800" dirty="0" smtClean="0">
                <a:solidFill>
                  <a:srgbClr val="FF0000"/>
                </a:solidFill>
              </a:rPr>
              <a:t>国宝保存法制定</a:t>
            </a:r>
          </a:p>
          <a:p>
            <a:pPr eaLnBrk="1" hangingPunct="1">
              <a:lnSpc>
                <a:spcPct val="80000"/>
              </a:lnSpc>
            </a:pPr>
            <a:r>
              <a:rPr lang="ja-JP" altLang="en-US" sz="2800" dirty="0" smtClean="0"/>
              <a:t>　　　　　世界恐慌</a:t>
            </a:r>
          </a:p>
          <a:p>
            <a:pPr eaLnBrk="1" hangingPunct="1">
              <a:lnSpc>
                <a:spcPct val="80000"/>
              </a:lnSpc>
            </a:pPr>
            <a:r>
              <a:rPr lang="en-US" altLang="ja-JP" sz="2800" dirty="0" smtClean="0"/>
              <a:t>1930</a:t>
            </a:r>
            <a:r>
              <a:rPr lang="ja-JP" altLang="en-US" sz="2800" dirty="0" smtClean="0"/>
              <a:t>　　</a:t>
            </a:r>
            <a:r>
              <a:rPr lang="en-US" altLang="ja-JP" sz="2800" dirty="0" smtClean="0"/>
              <a:t>4</a:t>
            </a:r>
            <a:r>
              <a:rPr lang="ja-JP" altLang="en-US" sz="2800" dirty="0" smtClean="0"/>
              <a:t>月</a:t>
            </a:r>
            <a:r>
              <a:rPr lang="ja-JP" altLang="en-US" sz="2800" dirty="0" smtClean="0">
                <a:solidFill>
                  <a:srgbClr val="FF0000"/>
                </a:solidFill>
              </a:rPr>
              <a:t>国際観光局</a:t>
            </a:r>
            <a:r>
              <a:rPr lang="ja-JP" altLang="en-US" sz="2800" dirty="0" smtClean="0"/>
              <a:t>、</a:t>
            </a:r>
            <a:r>
              <a:rPr lang="en-US" altLang="ja-JP" sz="2800" dirty="0" smtClean="0"/>
              <a:t>5</a:t>
            </a:r>
            <a:r>
              <a:rPr lang="ja-JP" altLang="en-US" sz="2800" dirty="0" smtClean="0"/>
              <a:t>月</a:t>
            </a:r>
            <a:r>
              <a:rPr lang="ja-JP" altLang="en-US" sz="2800" dirty="0" smtClean="0">
                <a:solidFill>
                  <a:srgbClr val="FF0000"/>
                </a:solidFill>
              </a:rPr>
              <a:t>貿易局</a:t>
            </a:r>
            <a:r>
              <a:rPr lang="ja-JP" altLang="en-US" sz="2800" dirty="0" smtClean="0"/>
              <a:t>設置</a:t>
            </a:r>
            <a:r>
              <a:rPr lang="en-US" altLang="ja-JP" sz="2800" dirty="0" smtClean="0"/>
              <a:t>(</a:t>
            </a:r>
            <a:r>
              <a:rPr lang="ja-JP" altLang="en-US" sz="2800" dirty="0" smtClean="0"/>
              <a:t>勅令</a:t>
            </a:r>
            <a:r>
              <a:rPr lang="en-US" altLang="ja-JP" sz="2800" dirty="0" smtClean="0"/>
              <a:t>)</a:t>
            </a:r>
          </a:p>
          <a:p>
            <a:pPr eaLnBrk="1" hangingPunct="1">
              <a:lnSpc>
                <a:spcPct val="80000"/>
              </a:lnSpc>
            </a:pPr>
            <a:r>
              <a:rPr lang="ja-JP" altLang="en-US" sz="2800" dirty="0" smtClean="0"/>
              <a:t>　　　　　京都市観光課設置</a:t>
            </a:r>
          </a:p>
          <a:p>
            <a:pPr eaLnBrk="1" hangingPunct="1">
              <a:lnSpc>
                <a:spcPct val="80000"/>
              </a:lnSpc>
            </a:pPr>
            <a:r>
              <a:rPr lang="ja-JP" altLang="en-US" sz="2800" dirty="0" smtClean="0"/>
              <a:t>　　　　　ロンドン海軍軍縮会議　</a:t>
            </a:r>
            <a:r>
              <a:rPr lang="ja-JP" altLang="en-US" sz="2800" dirty="0" smtClean="0">
                <a:solidFill>
                  <a:srgbClr val="00B050"/>
                </a:solidFill>
              </a:rPr>
              <a:t>金輸出解禁</a:t>
            </a:r>
          </a:p>
          <a:p>
            <a:pPr eaLnBrk="1" hangingPunct="1">
              <a:lnSpc>
                <a:spcPct val="80000"/>
              </a:lnSpc>
            </a:pPr>
            <a:r>
              <a:rPr lang="en-US" altLang="ja-JP" sz="2800" dirty="0" smtClean="0"/>
              <a:t>1931</a:t>
            </a:r>
            <a:r>
              <a:rPr lang="ja-JP" altLang="en-US" sz="2800" dirty="0" smtClean="0"/>
              <a:t>　　</a:t>
            </a:r>
            <a:r>
              <a:rPr lang="ja-JP" altLang="en-US" sz="2800" dirty="0" smtClean="0">
                <a:solidFill>
                  <a:srgbClr val="FF0000"/>
                </a:solidFill>
              </a:rPr>
              <a:t>国立公園法制定</a:t>
            </a:r>
            <a:r>
              <a:rPr lang="ja-JP" altLang="en-US" sz="2800" dirty="0" smtClean="0"/>
              <a:t>　</a:t>
            </a:r>
            <a:r>
              <a:rPr lang="ja-JP" altLang="en-US" sz="2800" dirty="0" smtClean="0">
                <a:solidFill>
                  <a:srgbClr val="00B050"/>
                </a:solidFill>
              </a:rPr>
              <a:t>金輸出再禁止</a:t>
            </a:r>
          </a:p>
          <a:p>
            <a:pPr eaLnBrk="1" hangingPunct="1">
              <a:lnSpc>
                <a:spcPct val="80000"/>
              </a:lnSpc>
            </a:pPr>
            <a:r>
              <a:rPr lang="ja-JP" altLang="en-US" sz="2800" dirty="0" smtClean="0"/>
              <a:t>　　　　　満州事変</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548680"/>
            <a:ext cx="7772400" cy="1470025"/>
          </a:xfrm>
          <a:solidFill>
            <a:schemeClr val="bg1"/>
          </a:solidFill>
          <a:ln w="57150">
            <a:solidFill>
              <a:schemeClr val="tx1">
                <a:lumMod val="95000"/>
                <a:lumOff val="5000"/>
              </a:schemeClr>
            </a:solidFill>
          </a:ln>
        </p:spPr>
        <p:txBody>
          <a:bodyPr>
            <a:normAutofit/>
          </a:bodyPr>
          <a:lstStyle/>
          <a:p>
            <a:r>
              <a:rPr kumimoji="1" lang="ja-JP" altLang="en-US" sz="6000" dirty="0" smtClean="0">
                <a:solidFill>
                  <a:schemeClr val="tx1">
                    <a:lumMod val="95000"/>
                    <a:lumOff val="5000"/>
                  </a:schemeClr>
                </a:solidFill>
              </a:rPr>
              <a:t>横軸の人流</a:t>
            </a:r>
            <a:endParaRPr kumimoji="1" lang="ja-JP" altLang="en-US" dirty="0">
              <a:solidFill>
                <a:schemeClr val="tx1">
                  <a:lumMod val="95000"/>
                  <a:lumOff val="5000"/>
                </a:schemeClr>
              </a:solidFill>
            </a:endParaRPr>
          </a:p>
        </p:txBody>
      </p:sp>
      <p:sp>
        <p:nvSpPr>
          <p:cNvPr id="3" name="サブタイトル 2"/>
          <p:cNvSpPr>
            <a:spLocks noGrp="1"/>
          </p:cNvSpPr>
          <p:nvPr>
            <p:ph type="subTitle" idx="1"/>
          </p:nvPr>
        </p:nvSpPr>
        <p:spPr>
          <a:xfrm>
            <a:off x="0" y="2276872"/>
            <a:ext cx="8964488" cy="4581128"/>
          </a:xfrm>
        </p:spPr>
        <p:txBody>
          <a:bodyPr>
            <a:noAutofit/>
          </a:bodyPr>
          <a:lstStyle/>
          <a:p>
            <a:pPr algn="l"/>
            <a:r>
              <a:rPr lang="ja-JP" altLang="en-US" sz="4000" dirty="0" smtClean="0">
                <a:solidFill>
                  <a:schemeClr val="tx1">
                    <a:lumMod val="95000"/>
                    <a:lumOff val="5000"/>
                  </a:schemeClr>
                </a:solidFill>
              </a:rPr>
              <a:t>◎景気が良くなると</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　　　　　　　　　　都市に人口集中</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◎金融緩和（アベノミックス）株価上昇（円建）ドル建てでは変わらず</a:t>
            </a:r>
            <a:endParaRPr lang="en-US" altLang="ja-JP" sz="4000" dirty="0" smtClean="0">
              <a:solidFill>
                <a:schemeClr val="tx1">
                  <a:lumMod val="95000"/>
                  <a:lumOff val="5000"/>
                </a:schemeClr>
              </a:solidFill>
            </a:endParaRPr>
          </a:p>
          <a:p>
            <a:pPr algn="l"/>
            <a:r>
              <a:rPr lang="ja-JP" altLang="en-US" sz="4000" dirty="0" smtClean="0">
                <a:solidFill>
                  <a:schemeClr val="tx1">
                    <a:lumMod val="95000"/>
                    <a:lumOff val="5000"/>
                  </a:schemeClr>
                </a:solidFill>
              </a:rPr>
              <a:t>➵自然失業率まで雇用回復➵人手不足</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◎日本経済の成長</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人口ボーナスのおかげ</a:t>
            </a:r>
            <a:endParaRPr kumimoji="1" lang="ja-JP" altLang="en-US"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0" y="188640"/>
            <a:ext cx="6588224" cy="6597352"/>
          </a:xfrm>
          <a:prstGeom prst="rect">
            <a:avLst/>
          </a:prstGeom>
          <a:noFill/>
          <a:ln w="9525">
            <a:noFill/>
            <a:miter lim="800000"/>
            <a:headEnd/>
            <a:tailEnd/>
          </a:ln>
        </p:spPr>
      </p:pic>
      <p:sp>
        <p:nvSpPr>
          <p:cNvPr id="3" name="正方形/長方形 2"/>
          <p:cNvSpPr/>
          <p:nvPr/>
        </p:nvSpPr>
        <p:spPr>
          <a:xfrm>
            <a:off x="5724128" y="4293096"/>
            <a:ext cx="3456384"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これからは</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都市に流入</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しなくても</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田舎は消滅</a:t>
            </a:r>
            <a:endParaRPr kumimoji="1" lang="ja-JP" altLang="en-US" sz="3600" dirty="0">
              <a:solidFill>
                <a:schemeClr val="tx1">
                  <a:lumMod val="95000"/>
                  <a:lumOff val="5000"/>
                </a:schemeClr>
              </a:solidFill>
            </a:endParaRPr>
          </a:p>
        </p:txBody>
      </p:sp>
      <p:sp>
        <p:nvSpPr>
          <p:cNvPr id="4" name="正方形/長方形 3"/>
          <p:cNvSpPr/>
          <p:nvPr/>
        </p:nvSpPr>
        <p:spPr>
          <a:xfrm>
            <a:off x="5652120" y="44624"/>
            <a:ext cx="3456384"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供給元の田舎がなくなり、外国に求めないと経済成長できない</a:t>
            </a:r>
            <a:endParaRPr kumimoji="1" lang="ja-JP" altLang="en-US" sz="3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a:ln>
            <a:solidFill>
              <a:schemeClr val="accent1"/>
            </a:solidFill>
          </a:ln>
        </p:spPr>
        <p:txBody>
          <a:bodyPr/>
          <a:lstStyle/>
          <a:p>
            <a:r>
              <a:rPr kumimoji="1" lang="ja-JP" altLang="en-US" dirty="0" smtClean="0"/>
              <a:t>アベノミクスの評価</a:t>
            </a:r>
            <a:endParaRPr kumimoji="1" lang="ja-JP" altLang="en-US" dirty="0"/>
          </a:p>
        </p:txBody>
      </p:sp>
      <p:sp>
        <p:nvSpPr>
          <p:cNvPr id="3" name="コンテンツ プレースホルダ 2"/>
          <p:cNvSpPr>
            <a:spLocks noGrp="1"/>
          </p:cNvSpPr>
          <p:nvPr>
            <p:ph idx="1"/>
          </p:nvPr>
        </p:nvSpPr>
        <p:spPr>
          <a:xfrm>
            <a:off x="457200" y="1124744"/>
            <a:ext cx="8229600" cy="5257800"/>
          </a:xfrm>
        </p:spPr>
        <p:txBody>
          <a:bodyPr>
            <a:normAutofit fontScale="92500" lnSpcReduction="10000"/>
          </a:bodyPr>
          <a:lstStyle/>
          <a:p>
            <a:r>
              <a:rPr kumimoji="1" lang="ja-JP" altLang="en-US" dirty="0" smtClean="0"/>
              <a:t>景気回復による財政再建は不可能</a:t>
            </a:r>
            <a:endParaRPr kumimoji="1" lang="en-US" altLang="ja-JP" dirty="0" smtClean="0"/>
          </a:p>
          <a:p>
            <a:r>
              <a:rPr kumimoji="1" lang="ja-JP" altLang="en-US" dirty="0" smtClean="0"/>
              <a:t>景気回復は金利の上昇を招く</a:t>
            </a:r>
            <a:endParaRPr kumimoji="1" lang="en-US" altLang="ja-JP" dirty="0" smtClean="0"/>
          </a:p>
          <a:p>
            <a:r>
              <a:rPr lang="ja-JP" altLang="en-US" dirty="0">
                <a:solidFill>
                  <a:srgbClr val="FF0000"/>
                </a:solidFill>
              </a:rPr>
              <a:t>１％</a:t>
            </a:r>
            <a:r>
              <a:rPr lang="ja-JP" altLang="en-US" dirty="0" smtClean="0">
                <a:solidFill>
                  <a:srgbClr val="FF0000"/>
                </a:solidFill>
              </a:rPr>
              <a:t>の上昇は</a:t>
            </a:r>
            <a:r>
              <a:rPr lang="en-US" altLang="ja-JP" dirty="0" smtClean="0">
                <a:solidFill>
                  <a:srgbClr val="FF0000"/>
                </a:solidFill>
              </a:rPr>
              <a:t>10</a:t>
            </a:r>
            <a:r>
              <a:rPr lang="ja-JP" altLang="en-US" dirty="0" smtClean="0">
                <a:solidFill>
                  <a:srgbClr val="FF0000"/>
                </a:solidFill>
              </a:rPr>
              <a:t>兆円の国債費の増</a:t>
            </a:r>
            <a:endParaRPr lang="en-US" altLang="ja-JP" dirty="0" smtClean="0">
              <a:solidFill>
                <a:srgbClr val="FF0000"/>
              </a:solidFill>
            </a:endParaRPr>
          </a:p>
          <a:p>
            <a:r>
              <a:rPr kumimoji="1" lang="ja-JP" altLang="en-US" dirty="0">
                <a:solidFill>
                  <a:srgbClr val="FF0000"/>
                </a:solidFill>
              </a:rPr>
              <a:t>消費税</a:t>
            </a:r>
            <a:r>
              <a:rPr kumimoji="1" lang="en-US" altLang="ja-JP" dirty="0">
                <a:solidFill>
                  <a:srgbClr val="FF0000"/>
                </a:solidFill>
              </a:rPr>
              <a:t>5</a:t>
            </a:r>
            <a:r>
              <a:rPr kumimoji="1" lang="en-US" altLang="ja-JP" dirty="0" smtClean="0">
                <a:solidFill>
                  <a:srgbClr val="FF0000"/>
                </a:solidFill>
              </a:rPr>
              <a:t>%</a:t>
            </a:r>
            <a:r>
              <a:rPr kumimoji="1" lang="ja-JP" altLang="en-US" dirty="0" smtClean="0">
                <a:solidFill>
                  <a:srgbClr val="FF0000"/>
                </a:solidFill>
              </a:rPr>
              <a:t>引き上げ分に相当</a:t>
            </a:r>
            <a:endParaRPr kumimoji="1" lang="en-US" altLang="ja-JP" dirty="0" smtClean="0">
              <a:solidFill>
                <a:srgbClr val="FF0000"/>
              </a:solidFill>
            </a:endParaRPr>
          </a:p>
          <a:p>
            <a:r>
              <a:rPr lang="ja-JP" altLang="en-US" dirty="0"/>
              <a:t>景気回復</a:t>
            </a:r>
            <a:r>
              <a:rPr lang="ja-JP" altLang="en-US" dirty="0" smtClean="0"/>
              <a:t>が国債費増加を上回る必要</a:t>
            </a:r>
            <a:endParaRPr lang="en-US" altLang="ja-JP" dirty="0" smtClean="0"/>
          </a:p>
          <a:p>
            <a:r>
              <a:rPr kumimoji="1" lang="ja-JP" altLang="en-US" dirty="0" smtClean="0"/>
              <a:t>インフレでも金利があげられないと金融市場は正常ではなくなる</a:t>
            </a:r>
            <a:endParaRPr kumimoji="1" lang="en-US" altLang="ja-JP" dirty="0" smtClean="0"/>
          </a:p>
          <a:p>
            <a:r>
              <a:rPr lang="ja-JP" altLang="en-US" dirty="0" smtClean="0"/>
              <a:t>財政</a:t>
            </a:r>
            <a:r>
              <a:rPr lang="ja-JP" altLang="en-US" dirty="0"/>
              <a:t>に</a:t>
            </a:r>
            <a:r>
              <a:rPr lang="ja-JP" altLang="en-US" dirty="0" smtClean="0"/>
              <a:t>よる社会福祉政策は困難⇒家計は防衛の為貯蓄選好し景気の足を引っ張る</a:t>
            </a:r>
            <a:endParaRPr lang="en-US" altLang="ja-JP" dirty="0" smtClean="0"/>
          </a:p>
          <a:p>
            <a:r>
              <a:rPr lang="ja-JP" altLang="en-US" dirty="0" smtClean="0"/>
              <a:t>子ども減少老人増加⇒生産年齢層は不変</a:t>
            </a:r>
            <a:endParaRPr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農村概念の消滅</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国土計画の基本「都市と農村」</a:t>
            </a:r>
            <a:endParaRPr kumimoji="1" lang="en-US" altLang="ja-JP" dirty="0" smtClean="0"/>
          </a:p>
          <a:p>
            <a:r>
              <a:rPr lang="ja-JP" altLang="en-US" dirty="0" smtClean="0"/>
              <a:t>「農村」概念の消滅</a:t>
            </a:r>
            <a:endParaRPr lang="en-US" altLang="ja-JP" dirty="0" smtClean="0"/>
          </a:p>
          <a:p>
            <a:r>
              <a:rPr lang="ja-JP" altLang="en-US" dirty="0" smtClean="0"/>
              <a:t>産業政策として、国境や行政区分を前提としたものが成り立たない（無理やり生み出すのは規制と特区）</a:t>
            </a:r>
            <a:endParaRPr lang="en-US" altLang="ja-JP" dirty="0" smtClean="0"/>
          </a:p>
          <a:p>
            <a:r>
              <a:rPr lang="ja-JP" altLang="en-US" dirty="0" smtClean="0"/>
              <a:t>無理やり人を住まわせる政策は「国防政策」的な発想に立たない限り無理</a:t>
            </a:r>
            <a:endParaRPr lang="en-US" altLang="ja-JP" dirty="0" smtClean="0"/>
          </a:p>
          <a:p>
            <a:r>
              <a:rPr lang="ja-JP" altLang="en-US" dirty="0" smtClean="0"/>
              <a:t>日本人の人口を維持する政策も「民族主義的発想」（戦前）に立たない限り困難</a:t>
            </a:r>
            <a:endParaRPr lang="en-US" altLang="ja-JP"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475656" y="1724118"/>
            <a:ext cx="6552728" cy="5089258"/>
          </a:xfrm>
          <a:prstGeom prst="rect">
            <a:avLst/>
          </a:prstGeom>
          <a:noFill/>
          <a:ln w="9525">
            <a:noFill/>
            <a:miter lim="800000"/>
            <a:headEnd/>
            <a:tailEnd/>
          </a:ln>
        </p:spPr>
      </p:pic>
      <p:sp>
        <p:nvSpPr>
          <p:cNvPr id="5" name="タイトル 4"/>
          <p:cNvSpPr>
            <a:spLocks noGrp="1"/>
          </p:cNvSpPr>
          <p:nvPr>
            <p:ph type="title"/>
          </p:nvPr>
        </p:nvSpPr>
        <p:spPr>
          <a:xfrm>
            <a:off x="457200" y="44624"/>
            <a:ext cx="8229600" cy="1512168"/>
          </a:xfrm>
          <a:solidFill>
            <a:srgbClr val="92D050"/>
          </a:solidFill>
          <a:ln w="38100">
            <a:solidFill>
              <a:schemeClr val="tx1">
                <a:lumMod val="95000"/>
                <a:lumOff val="5000"/>
              </a:schemeClr>
            </a:solidFill>
          </a:ln>
        </p:spPr>
        <p:txBody>
          <a:bodyPr>
            <a:normAutofit/>
          </a:bodyPr>
          <a:lstStyle/>
          <a:p>
            <a:r>
              <a:rPr kumimoji="1" lang="ja-JP" altLang="en-US" dirty="0" smtClean="0"/>
              <a:t>２０５０年 無居住化地点  </a:t>
            </a:r>
            <a:endParaRPr kumimoji="1" lang="ja-JP" altLang="en-US" dirty="0"/>
          </a:p>
        </p:txBody>
      </p:sp>
      <p:sp>
        <p:nvSpPr>
          <p:cNvPr id="4" name="タイトル 4"/>
          <p:cNvSpPr txBox="1">
            <a:spLocks/>
          </p:cNvSpPr>
          <p:nvPr/>
        </p:nvSpPr>
        <p:spPr>
          <a:xfrm>
            <a:off x="251520" y="3789040"/>
            <a:ext cx="2880320" cy="2952328"/>
          </a:xfrm>
          <a:prstGeom prst="rect">
            <a:avLst/>
          </a:prstGeom>
          <a:solidFill>
            <a:srgbClr val="92D050"/>
          </a:solidFill>
          <a:ln w="3810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農業で破壊した自然復活（江戸の里山ハゲ山）</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森林飽和―国土の変貌を考える (NHKブックス No.1193)">
            <a:hlinkClick r:id="rId4"/>
          </p:cNvPr>
          <p:cNvPicPr>
            <a:picLocks noChangeAspect="1" noChangeArrowheads="1"/>
          </p:cNvPicPr>
          <p:nvPr/>
        </p:nvPicPr>
        <p:blipFill>
          <a:blip r:embed="rId5" cstate="print"/>
          <a:srcRect l="15874" t="3175" r="25403" b="30167"/>
          <a:stretch>
            <a:fillRect/>
          </a:stretch>
        </p:blipFill>
        <p:spPr bwMode="auto">
          <a:xfrm>
            <a:off x="6876256" y="4221088"/>
            <a:ext cx="2232248" cy="2533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4320480"/>
          </a:xfrm>
          <a:solidFill>
            <a:srgbClr val="FFFF00"/>
          </a:solidFill>
          <a:ln w="57150">
            <a:solidFill>
              <a:srgbClr val="FF0000"/>
            </a:solidFill>
          </a:ln>
        </p:spPr>
        <p:txBody>
          <a:bodyPr>
            <a:noAutofit/>
          </a:bodyPr>
          <a:lstStyle/>
          <a:p>
            <a:pPr algn="l"/>
            <a:r>
              <a:rPr lang="en-US" altLang="ja-JP" sz="4000" dirty="0"/>
              <a:t>Q2</a:t>
            </a:r>
            <a:r>
              <a:rPr lang="ja-JP" altLang="ja-JP" sz="4000" dirty="0"/>
              <a:t>：ジョルダン他、乗換案内等サービス（交通網での経路・料金検索等サービス）の将来形態はどのようなものになりそうか</a:t>
            </a:r>
            <a:r>
              <a:rPr lang="ja-JP" altLang="ja-JP" sz="4000" dirty="0" smtClean="0"/>
              <a:t>？マンマシンインターフェイス</a:t>
            </a:r>
            <a:r>
              <a:rPr lang="ja-JP" altLang="ja-JP" sz="4000" dirty="0"/>
              <a:t>、サービス料金（無料化の流れ。有料サービスの生き残り）、広告取扱の観点から</a:t>
            </a:r>
            <a:r>
              <a:rPr lang="ja-JP" altLang="ja-JP" sz="4000" dirty="0" smtClean="0"/>
              <a:t>。</a:t>
            </a:r>
            <a:endParaRPr kumimoji="1" lang="ja-JP" alt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577483"/>
          </a:xfrm>
        </p:spPr>
        <p:txBody>
          <a:bodyPr>
            <a:normAutofit/>
          </a:bodyPr>
          <a:lstStyle/>
          <a:p>
            <a:r>
              <a:rPr lang="en-US" altLang="ja-JP" dirty="0" smtClean="0"/>
              <a:t>『</a:t>
            </a:r>
            <a:r>
              <a:rPr lang="ja-JP" altLang="en-US" dirty="0" smtClean="0"/>
              <a:t>モバイル交通革命</a:t>
            </a:r>
            <a:r>
              <a:rPr lang="en-US" altLang="ja-JP" dirty="0" smtClean="0"/>
              <a:t>』</a:t>
            </a:r>
            <a:r>
              <a:rPr lang="ja-JP" altLang="en-US" dirty="0" smtClean="0"/>
              <a:t>行政機関への公的情報提供制度から発展すると予測したが外れた</a:t>
            </a:r>
            <a:endParaRPr lang="en-US" altLang="ja-JP" dirty="0" smtClean="0"/>
          </a:p>
          <a:p>
            <a:r>
              <a:rPr lang="ja-JP" altLang="en-US" dirty="0" smtClean="0"/>
              <a:t>ジャパン・ツーリスト・ビューロ発行「ツーリスト案内叢書」がはしり</a:t>
            </a:r>
            <a:endParaRPr lang="en-US" altLang="ja-JP" dirty="0" smtClean="0"/>
          </a:p>
          <a:p>
            <a:r>
              <a:rPr kumimoji="1" lang="ja-JP" altLang="en-US" dirty="0" smtClean="0"/>
              <a:t>ＪＴＢの時刻表の電算写植がきっかけ</a:t>
            </a:r>
            <a:endParaRPr kumimoji="1" lang="en-US" altLang="ja-JP" dirty="0" smtClean="0"/>
          </a:p>
          <a:p>
            <a:r>
              <a:rPr lang="ja-JP" altLang="en-US" dirty="0" smtClean="0"/>
              <a:t>日本観光協会「旅相談」　カーナビの品ぞろえ</a:t>
            </a:r>
            <a:endParaRPr lang="en-US" altLang="ja-JP" dirty="0" smtClean="0"/>
          </a:p>
          <a:p>
            <a:r>
              <a:rPr kumimoji="1" lang="ja-JP" altLang="en-US" dirty="0" smtClean="0"/>
              <a:t>Ｇｏｏｇｌｅに代表されるサイトの無償サービス</a:t>
            </a:r>
            <a:endParaRPr kumimoji="1" lang="en-US" altLang="ja-JP" dirty="0" smtClean="0"/>
          </a:p>
          <a:p>
            <a:r>
              <a:rPr lang="ja-JP" altLang="en-US" dirty="0" smtClean="0"/>
              <a:t>行政情報の提供の仕方の問題　本当は観光情報ではなく行政情報提供に税金を使うべき</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5746650"/>
          </a:xfrm>
          <a:solidFill>
            <a:srgbClr val="FFFF00"/>
          </a:solidFill>
          <a:ln w="57150">
            <a:solidFill>
              <a:srgbClr val="FF0000"/>
            </a:solidFill>
          </a:ln>
        </p:spPr>
        <p:txBody>
          <a:bodyPr>
            <a:normAutofit/>
          </a:bodyPr>
          <a:lstStyle/>
          <a:p>
            <a:pPr algn="l"/>
            <a:r>
              <a:rPr lang="en-US" altLang="ja-JP" dirty="0"/>
              <a:t>Q4</a:t>
            </a:r>
            <a:r>
              <a:rPr lang="ja-JP" altLang="ja-JP" dirty="0"/>
              <a:t>：自動車における自動運転機能が実用段階を迎えつつありますが、自動車業界でのこのような動向が公共交通に与える影響をどのように捉えていますか</a:t>
            </a:r>
            <a:r>
              <a:rPr lang="ja-JP"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貸切（非日常）と乗合（日常）の相対化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「貸切運送の乗合許可」が道路運送法の隙間から発生（団地輸送用の乗合タクシー等）、ロンドンのミニキャブが法の隙間から発生したのと同じ</a:t>
            </a:r>
            <a:endParaRPr kumimoji="1" lang="en-US" altLang="ja-JP" dirty="0" smtClean="0"/>
          </a:p>
          <a:p>
            <a:r>
              <a:rPr lang="ja-JP" altLang="en-US" dirty="0" smtClean="0"/>
              <a:t>単品パック・ツアーがＪＴＢの客室の過剰仕入れから発生⇒</a:t>
            </a:r>
            <a:r>
              <a:rPr lang="ja-JP" altLang="en-US" dirty="0" err="1" smtClean="0"/>
              <a:t>ぷらっと</a:t>
            </a:r>
            <a:r>
              <a:rPr lang="ja-JP" altLang="en-US" dirty="0" smtClean="0"/>
              <a:t>こだま⇒ツアーバス</a:t>
            </a:r>
            <a:endParaRPr lang="en-US" altLang="ja-JP" dirty="0" smtClean="0"/>
          </a:p>
          <a:p>
            <a:r>
              <a:rPr kumimoji="1" lang="ja-JP" altLang="en-US" dirty="0" smtClean="0"/>
              <a:t>ＢＲＩＤＪやＫｕｔｓｕｐｌａｎを日本で実施するには陸運局の許可（既存交通業者との調整がなければ事実上困難←外圧、行政手続法）</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lnSpcReduction="10000"/>
          </a:bodyPr>
          <a:lstStyle/>
          <a:p>
            <a:r>
              <a:rPr kumimoji="1" lang="ja-JP" altLang="en-US" dirty="0" smtClean="0"/>
              <a:t>鉄道（新交通システム）、航空機（ドローン）、船舶（オートパイロット）では無人化は可能であるが、いまだに完全には社会的に受け入れられていない（ＧＭは路面電車会社を買収して撤去した歴史）</a:t>
            </a:r>
            <a:endParaRPr kumimoji="1" lang="en-US" altLang="ja-JP" dirty="0" smtClean="0"/>
          </a:p>
          <a:p>
            <a:r>
              <a:rPr lang="ja-JP" altLang="en-US" dirty="0" smtClean="0"/>
              <a:t>高齢者運転　認知症３０万人時代のどこかの時点で飲酒運転の厳罰化現象と同じことが起きるか、又は認知症治療薬が開発されるか？</a:t>
            </a:r>
            <a:endParaRPr lang="en-US" altLang="ja-JP" dirty="0" smtClean="0"/>
          </a:p>
          <a:p>
            <a:r>
              <a:rPr kumimoji="1" lang="ja-JP" altLang="en-US" dirty="0" smtClean="0"/>
              <a:t>自動車事故損害賠償制度では、現行法体系で十分可能（運行供用者責任体系）</a:t>
            </a:r>
            <a:endParaRPr kumimoji="1" lang="en-US" altLang="ja-JP" dirty="0" smtClean="0"/>
          </a:p>
          <a:p>
            <a:r>
              <a:rPr lang="ja-JP" altLang="en-US" dirty="0" smtClean="0"/>
              <a:t>半自動運転（運転補助）から導入（ノークラッチと同様、限定運転免許制度）</a:t>
            </a:r>
            <a:endParaRPr lang="en-US" altLang="ja-JP" dirty="0" smtClean="0"/>
          </a:p>
          <a:p>
            <a:r>
              <a:rPr lang="ja-JP" altLang="en-US" dirty="0" smtClean="0"/>
              <a:t>交通法制度としては、「電波のレール」概念による無軌条電車（トロリーバス）を発達させた鉄道自動車ハイブリッド型（国土交通省なら可能）</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6597352"/>
          </a:xfrm>
          <a:solidFill>
            <a:srgbClr val="FFFF00"/>
          </a:solidFill>
          <a:ln w="57150">
            <a:solidFill>
              <a:srgbClr val="FF0000"/>
            </a:solidFill>
          </a:ln>
        </p:spPr>
        <p:txBody>
          <a:bodyPr>
            <a:noAutofit/>
          </a:bodyPr>
          <a:lstStyle/>
          <a:p>
            <a:pPr algn="l"/>
            <a:r>
              <a:rPr lang="en-US" altLang="ja-JP" sz="3600" dirty="0"/>
              <a:t>Q5</a:t>
            </a:r>
            <a:r>
              <a:rPr lang="ja-JP" altLang="ja-JP" sz="3600" dirty="0"/>
              <a:t>：グーグルの人流戦略におけるＵＢＥＲの位置付けは何でしょうか</a:t>
            </a:r>
            <a:r>
              <a:rPr lang="ja-JP" altLang="ja-JP" sz="3600" dirty="0" smtClean="0"/>
              <a:t>？→</a:t>
            </a:r>
            <a:r>
              <a:rPr lang="ja-JP" altLang="ja-JP" sz="3600" dirty="0"/>
              <a:t>ハイヤー・タクシーでは移動シーンの一部しか捉えられないと思います。移動情報を総合的に収集するにあたっては、</a:t>
            </a:r>
            <a:r>
              <a:rPr lang="ja-JP" altLang="ja-JP" sz="3600" dirty="0">
                <a:solidFill>
                  <a:srgbClr val="FF0000"/>
                </a:solidFill>
              </a:rPr>
              <a:t>イングレス</a:t>
            </a:r>
            <a:r>
              <a:rPr lang="ja-JP" altLang="ja-JP" sz="3600" dirty="0"/>
              <a:t>や</a:t>
            </a:r>
            <a:r>
              <a:rPr lang="ja-JP" altLang="ja-JP" sz="3600" dirty="0">
                <a:solidFill>
                  <a:srgbClr val="FF0000"/>
                </a:solidFill>
              </a:rPr>
              <a:t>グーグルナウ</a:t>
            </a:r>
            <a:r>
              <a:rPr lang="ja-JP" altLang="ja-JP" sz="3600" dirty="0"/>
              <a:t>などをもっと活用すればＧＰＳによって（わざわざアプリインストールやカード登録をしなくても）もっと広範に、しかも常時収集できると思いますが、何故ＵＢＥＲなのか。ＵＢＥＲである、あるいはなければならない必要性がどこかにあるのでしょうか</a:t>
            </a:r>
            <a:r>
              <a:rPr lang="ja-JP" altLang="ja-JP" sz="3600" dirty="0" smtClean="0"/>
              <a:t>？</a:t>
            </a:r>
            <a:endParaRPr kumimoji="1" lang="ja-JP" alt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964488" cy="6858000"/>
          </a:xfrm>
          <a:solidFill>
            <a:srgbClr val="FFFF00"/>
          </a:solidFill>
          <a:ln w="57150">
            <a:solidFill>
              <a:srgbClr val="FF0000"/>
            </a:solidFill>
          </a:ln>
        </p:spPr>
        <p:txBody>
          <a:bodyPr>
            <a:noAutofit/>
          </a:bodyPr>
          <a:lstStyle/>
          <a:p>
            <a:pPr algn="l"/>
            <a:r>
              <a:rPr lang="en-US" altLang="ja-JP" sz="3600" dirty="0"/>
              <a:t>Q6</a:t>
            </a:r>
            <a:r>
              <a:rPr lang="ja-JP" altLang="ja-JP" sz="3600" dirty="0"/>
              <a:t>：何故ＵＢＥＲがこれほど高い評価がされているのか、いまい</a:t>
            </a:r>
            <a:r>
              <a:rPr lang="ja-JP" altLang="ja-JP" sz="3600" dirty="0" err="1"/>
              <a:t>ち</a:t>
            </a:r>
            <a:r>
              <a:rPr lang="ja-JP" altLang="ja-JP" sz="3600" dirty="0"/>
              <a:t>魅力が分かりません</a:t>
            </a:r>
            <a:r>
              <a:rPr lang="ja-JP" altLang="ja-JP" sz="3600" dirty="0" smtClean="0"/>
              <a:t>。→</a:t>
            </a:r>
            <a:r>
              <a:rPr lang="ja-JP" altLang="ja-JP" sz="3600" dirty="0"/>
              <a:t>（日本では？）タクシー・ハイヤーの利用機会は限られている印象があります</a:t>
            </a:r>
            <a:r>
              <a:rPr lang="ja-JP" altLang="ja-JP" sz="3600" dirty="0" smtClean="0"/>
              <a:t>。金額的</a:t>
            </a:r>
            <a:r>
              <a:rPr lang="ja-JP" altLang="ja-JP" sz="3600" dirty="0"/>
              <a:t>事情（公共機関優先、ハイヤー不使用、短距離限定）があり、緊急時や代替手段が無い場合に主に使う、という位置付けが多いように思うので、それほどの価値があるように感じません</a:t>
            </a:r>
            <a:r>
              <a:rPr lang="ja-JP" altLang="ja-JP" sz="3600" dirty="0" smtClean="0"/>
              <a:t>。コミュニケーション</a:t>
            </a:r>
            <a:r>
              <a:rPr lang="ja-JP" altLang="ja-JP" sz="3600" dirty="0"/>
              <a:t>である、という評価もありますが、どうも本質的ではないと思いますし、安心・安全は日本ではそれほど・・とも思います</a:t>
            </a:r>
            <a:r>
              <a:rPr lang="ja-JP" altLang="ja-JP" sz="3600" dirty="0" smtClean="0"/>
              <a:t>。</a:t>
            </a:r>
            <a:endParaRPr kumimoji="1" lang="ja-JP" alt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a:ln w="28575">
            <a:solidFill>
              <a:schemeClr val="tx1"/>
            </a:solidFill>
          </a:ln>
        </p:spPr>
        <p:txBody>
          <a:bodyPr>
            <a:normAutofit fontScale="90000"/>
          </a:bodyPr>
          <a:lstStyle/>
          <a:p>
            <a:r>
              <a:rPr kumimoji="1" lang="en-US" altLang="ja-JP" dirty="0" smtClean="0"/>
              <a:t>『G</a:t>
            </a:r>
            <a:r>
              <a:rPr kumimoji="1" lang="ja-JP" altLang="en-US" dirty="0" smtClean="0"/>
              <a:t>コンテンツ革命</a:t>
            </a:r>
            <a:r>
              <a:rPr kumimoji="1" lang="en-US" altLang="ja-JP" dirty="0" smtClean="0"/>
              <a:t>』</a:t>
            </a:r>
            <a:r>
              <a:rPr kumimoji="1" lang="ja-JP" altLang="en-US" dirty="0" err="1" smtClean="0"/>
              <a:t>での</a:t>
            </a:r>
            <a:r>
              <a:rPr kumimoji="1" lang="ja-JP" altLang="en-US" dirty="0" smtClean="0"/>
              <a:t>提案</a:t>
            </a:r>
            <a:r>
              <a:rPr kumimoji="1" lang="en-US" altLang="ja-JP" dirty="0" smtClean="0"/>
              <a:t/>
            </a:r>
            <a:br>
              <a:rPr kumimoji="1" lang="en-US" altLang="ja-JP" dirty="0" smtClean="0"/>
            </a:br>
            <a:r>
              <a:rPr lang="ja-JP" altLang="en-US" dirty="0" smtClean="0"/>
              <a:t>位置情報法の把握</a:t>
            </a:r>
            <a:endParaRPr kumimoji="1" lang="ja-JP" altLang="en-US" dirty="0"/>
          </a:p>
        </p:txBody>
      </p:sp>
      <p:sp>
        <p:nvSpPr>
          <p:cNvPr id="3" name="コンテンツ プレースホルダ 2"/>
          <p:cNvSpPr>
            <a:spLocks noGrp="1"/>
          </p:cNvSpPr>
          <p:nvPr>
            <p:ph idx="1"/>
          </p:nvPr>
        </p:nvSpPr>
        <p:spPr>
          <a:xfrm>
            <a:off x="457200" y="2032248"/>
            <a:ext cx="8229600" cy="4565104"/>
          </a:xfrm>
        </p:spPr>
        <p:txBody>
          <a:bodyPr>
            <a:normAutofit/>
          </a:bodyPr>
          <a:lstStyle/>
          <a:p>
            <a:r>
              <a:rPr kumimoji="1" lang="ja-JP" altLang="en-US" dirty="0" smtClean="0"/>
              <a:t>当時のＧＰＳの機能は制限付き</a:t>
            </a:r>
            <a:endParaRPr kumimoji="1" lang="en-US" altLang="ja-JP" dirty="0" smtClean="0"/>
          </a:p>
          <a:p>
            <a:r>
              <a:rPr kumimoji="1" lang="ja-JP" altLang="en-US" dirty="0" smtClean="0"/>
              <a:t>建築基準法を改正して、公共建築物は位置情報を発信する機能を持たせる「位置のバリアフリー」に関する条項を提案　　</a:t>
            </a:r>
            <a:endParaRPr kumimoji="1" lang="en-US" altLang="ja-JP" dirty="0" smtClean="0"/>
          </a:p>
          <a:p>
            <a:r>
              <a:rPr kumimoji="1" lang="ja-JP" altLang="en-US" dirty="0" smtClean="0"/>
              <a:t>現実は</a:t>
            </a:r>
            <a:r>
              <a:rPr kumimoji="1" lang="en-US" altLang="ja-JP" dirty="0" err="1" smtClean="0"/>
              <a:t>Wifi</a:t>
            </a:r>
            <a:r>
              <a:rPr kumimoji="1" lang="ja-JP" altLang="en-US" dirty="0" smtClean="0"/>
              <a:t>の発信機能の普及で、高さまで位置が把握できる時代</a:t>
            </a:r>
            <a:endParaRPr kumimoji="1" lang="en-US" altLang="ja-JP" dirty="0" smtClean="0"/>
          </a:p>
          <a:p>
            <a:r>
              <a:rPr lang="en-US" altLang="ja-JP" dirty="0" smtClean="0"/>
              <a:t>SUICA</a:t>
            </a:r>
            <a:r>
              <a:rPr lang="ja-JP" altLang="en-US" dirty="0" smtClean="0"/>
              <a:t>情報で鉄道会社はマーケティング</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写真・図版"/>
          <p:cNvPicPr>
            <a:picLocks noChangeAspect="1" noChangeArrowheads="1"/>
          </p:cNvPicPr>
          <p:nvPr/>
        </p:nvPicPr>
        <p:blipFill>
          <a:blip r:embed="rId3" cstate="print"/>
          <a:srcRect/>
          <a:stretch>
            <a:fillRect/>
          </a:stretch>
        </p:blipFill>
        <p:spPr bwMode="auto">
          <a:xfrm>
            <a:off x="611560" y="177124"/>
            <a:ext cx="6012160" cy="6680876"/>
          </a:xfrm>
          <a:prstGeom prst="rect">
            <a:avLst/>
          </a:prstGeom>
          <a:noFill/>
          <a:ln w="9525">
            <a:noFill/>
            <a:miter lim="800000"/>
            <a:headEnd/>
            <a:tailEnd/>
          </a:ln>
        </p:spPr>
      </p:pic>
      <p:sp>
        <p:nvSpPr>
          <p:cNvPr id="3" name="タイトル 1"/>
          <p:cNvSpPr>
            <a:spLocks noGrp="1"/>
          </p:cNvSpPr>
          <p:nvPr>
            <p:ph type="title"/>
          </p:nvPr>
        </p:nvSpPr>
        <p:spPr>
          <a:xfrm>
            <a:off x="7020272" y="116632"/>
            <a:ext cx="1666528" cy="5976664"/>
          </a:xfrm>
          <a:ln>
            <a:solidFill>
              <a:schemeClr val="tx1">
                <a:lumMod val="95000"/>
                <a:lumOff val="5000"/>
              </a:schemeClr>
            </a:solidFill>
          </a:ln>
        </p:spPr>
        <p:txBody>
          <a:bodyPr vert="eaVert">
            <a:normAutofit/>
          </a:bodyPr>
          <a:lstStyle/>
          <a:p>
            <a:pPr algn="l"/>
            <a:r>
              <a:rPr kumimoji="1" lang="ja-JP" altLang="en-US" dirty="0" smtClean="0"/>
              <a:t>　黒船Ｕｂｅｒの上陸</a:t>
            </a:r>
            <a:r>
              <a:rPr kumimoji="1" lang="en-US" altLang="ja-JP" dirty="0" smtClean="0"/>
              <a:t/>
            </a:r>
            <a:br>
              <a:rPr kumimoji="1" lang="en-US" altLang="ja-JP" dirty="0" smtClean="0"/>
            </a:br>
            <a:r>
              <a:rPr lang="ja-JP" altLang="en-US" dirty="0" smtClean="0"/>
              <a:t> （</a:t>
            </a:r>
            <a:r>
              <a:rPr lang="ja-JP" altLang="en-US" dirty="0" smtClean="0">
                <a:solidFill>
                  <a:srgbClr val="FF0000"/>
                </a:solidFill>
              </a:rPr>
              <a:t>ＧＯＯＧＬＥ関連企業</a:t>
            </a:r>
            <a:r>
              <a:rPr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a:bodyPr>
          <a:lstStyle/>
          <a:p>
            <a:r>
              <a:rPr lang="ja-JP" altLang="ja-JP" sz="6500" dirty="0" smtClean="0">
                <a:solidFill>
                  <a:srgbClr val="FF0000"/>
                </a:solidFill>
              </a:rPr>
              <a:t>ひっそりと</a:t>
            </a:r>
            <a:r>
              <a:rPr lang="ja-JP" altLang="ja-JP" sz="3600" dirty="0" smtClean="0"/>
              <a:t>日本で</a:t>
            </a:r>
            <a:r>
              <a:rPr lang="ja-JP" altLang="en-US" sz="3600" dirty="0" smtClean="0"/>
              <a:t>試行</a:t>
            </a:r>
            <a:r>
              <a:rPr lang="ja-JP" altLang="ja-JP" sz="3600" dirty="0" smtClean="0"/>
              <a:t>開始</a:t>
            </a:r>
          </a:p>
          <a:p>
            <a:r>
              <a:rPr lang="ja-JP" altLang="ja-JP" sz="3600" dirty="0" smtClean="0"/>
              <a:t>世界</a:t>
            </a:r>
            <a:r>
              <a:rPr lang="en-US" altLang="ja-JP" sz="3600" dirty="0" smtClean="0"/>
              <a:t>22</a:t>
            </a:r>
            <a:r>
              <a:rPr lang="ja-JP" altLang="ja-JP" sz="3600" dirty="0" smtClean="0"/>
              <a:t>カ国でサービス展開</a:t>
            </a:r>
            <a:r>
              <a:rPr lang="ja-JP" altLang="en-US" sz="3600" dirty="0" smtClean="0"/>
              <a:t>（</a:t>
            </a:r>
            <a:r>
              <a:rPr lang="ja-JP" altLang="en-US" sz="3600" dirty="0" smtClean="0">
                <a:solidFill>
                  <a:srgbClr val="FF0000"/>
                </a:solidFill>
              </a:rPr>
              <a:t>地方政府相手</a:t>
            </a:r>
            <a:r>
              <a:rPr lang="ja-JP" altLang="en-US" sz="3600" dirty="0" smtClean="0"/>
              <a:t>）</a:t>
            </a:r>
            <a:endParaRPr lang="en-US" altLang="ja-JP" sz="3600" dirty="0" smtClean="0"/>
          </a:p>
          <a:p>
            <a:r>
              <a:rPr lang="ja-JP" altLang="ja-JP" sz="3600" dirty="0" smtClean="0"/>
              <a:t>スマートフォン</a:t>
            </a:r>
            <a:r>
              <a:rPr lang="ja-JP" altLang="en-US" sz="3600" dirty="0" smtClean="0"/>
              <a:t>・アプリ活用</a:t>
            </a:r>
            <a:endParaRPr lang="en-US" altLang="ja-JP" sz="3600" dirty="0" smtClean="0"/>
          </a:p>
          <a:p>
            <a:pPr>
              <a:buNone/>
            </a:pPr>
            <a:r>
              <a:rPr lang="ja-JP" altLang="en-US" sz="3600" dirty="0" smtClean="0"/>
              <a:t>①</a:t>
            </a:r>
            <a:r>
              <a:rPr lang="ja-JP" altLang="ja-JP" sz="4400" dirty="0" smtClean="0">
                <a:solidFill>
                  <a:srgbClr val="FF0000"/>
                </a:solidFill>
              </a:rPr>
              <a:t>キャッシュレス</a:t>
            </a:r>
            <a:endParaRPr lang="en-US" altLang="ja-JP" sz="4400" dirty="0" smtClean="0">
              <a:solidFill>
                <a:srgbClr val="FF0000"/>
              </a:solidFill>
            </a:endParaRPr>
          </a:p>
          <a:p>
            <a:pPr>
              <a:buNone/>
            </a:pPr>
            <a:r>
              <a:rPr lang="ja-JP" altLang="en-US" sz="3600" dirty="0" smtClean="0"/>
              <a:t>②指定場所</a:t>
            </a:r>
            <a:r>
              <a:rPr lang="ja-JP" altLang="ja-JP" sz="4400" dirty="0" smtClean="0">
                <a:solidFill>
                  <a:srgbClr val="FF0000"/>
                </a:solidFill>
              </a:rPr>
              <a:t>オンデマンド</a:t>
            </a:r>
            <a:r>
              <a:rPr lang="ja-JP" altLang="ja-JP" sz="3600" dirty="0" smtClean="0"/>
              <a:t>配車</a:t>
            </a:r>
            <a:r>
              <a:rPr lang="ja-JP" altLang="en-US" sz="3600" dirty="0" smtClean="0"/>
              <a:t>（位置情報）</a:t>
            </a:r>
            <a:endParaRPr lang="en-US" altLang="ja-JP" sz="3600" dirty="0" smtClean="0"/>
          </a:p>
          <a:p>
            <a:pPr>
              <a:buNone/>
            </a:pPr>
            <a:r>
              <a:rPr lang="ja-JP" altLang="en-US" sz="3600" dirty="0" smtClean="0"/>
              <a:t>③</a:t>
            </a:r>
            <a:r>
              <a:rPr lang="ja-JP" altLang="ja-JP" sz="3600" dirty="0" smtClean="0"/>
              <a:t>メールで領収書</a:t>
            </a:r>
            <a:r>
              <a:rPr lang="ja-JP" altLang="en-US" sz="3600" dirty="0" smtClean="0"/>
              <a:t>送信</a:t>
            </a:r>
            <a:r>
              <a:rPr lang="ja-JP" altLang="ja-JP" sz="3600" dirty="0" smtClean="0"/>
              <a:t>、</a:t>
            </a:r>
            <a:r>
              <a:rPr lang="ja-JP" altLang="ja-JP" sz="4800" dirty="0" smtClean="0">
                <a:solidFill>
                  <a:srgbClr val="FF0000"/>
                </a:solidFill>
              </a:rPr>
              <a:t>運転手評価</a:t>
            </a:r>
            <a:r>
              <a:rPr lang="ja-JP" altLang="en-US" sz="3600" dirty="0" smtClean="0"/>
              <a:t>可能</a:t>
            </a:r>
            <a:endParaRPr lang="ja-JP" altLang="ja-JP" sz="3600" dirty="0" smtClean="0"/>
          </a:p>
          <a:p>
            <a:pPr>
              <a:buNone/>
            </a:pPr>
            <a:r>
              <a:rPr lang="ja-JP" altLang="en-US" sz="3600" dirty="0" smtClean="0"/>
              <a:t>④</a:t>
            </a:r>
            <a:r>
              <a:rPr lang="ja-JP" altLang="ja-JP" sz="3600" dirty="0" smtClean="0"/>
              <a:t>料金は、</a:t>
            </a:r>
            <a:r>
              <a:rPr lang="ja-JP" altLang="ja-JP" sz="3600" b="1" i="1" dirty="0" smtClean="0">
                <a:solidFill>
                  <a:schemeClr val="accent3">
                    <a:lumMod val="75000"/>
                  </a:schemeClr>
                </a:solidFill>
              </a:rPr>
              <a:t>基本料金</a:t>
            </a:r>
            <a:r>
              <a:rPr lang="ja-JP" altLang="en-US" sz="3600" b="1" i="1" dirty="0" smtClean="0">
                <a:solidFill>
                  <a:schemeClr val="accent3">
                    <a:lumMod val="75000"/>
                  </a:schemeClr>
                </a:solidFill>
              </a:rPr>
              <a:t>＋時間距離制</a:t>
            </a:r>
            <a:endParaRPr lang="en-US" altLang="ja-JP" sz="3600" b="1" i="1" dirty="0" smtClean="0">
              <a:solidFill>
                <a:schemeClr val="accent3">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noFill/>
          <a:ln>
            <a:solidFill>
              <a:schemeClr val="tx1">
                <a:lumMod val="95000"/>
                <a:lumOff val="5000"/>
              </a:schemeClr>
            </a:solidFill>
          </a:ln>
        </p:spPr>
        <p:txBody>
          <a:bodyPr/>
          <a:lstStyle/>
          <a:p>
            <a:r>
              <a:rPr lang="en-US" altLang="ja-JP" dirty="0" err="1" smtClean="0"/>
              <a:t>Uber</a:t>
            </a:r>
            <a:r>
              <a:rPr lang="ja-JP" altLang="en-US" dirty="0" smtClean="0"/>
              <a:t>の設立（創業神話）</a:t>
            </a:r>
            <a:endParaRPr kumimoji="1" lang="ja-JP" altLang="en-US" dirty="0"/>
          </a:p>
        </p:txBody>
      </p:sp>
      <p:sp>
        <p:nvSpPr>
          <p:cNvPr id="3" name="コンテンツ プレースホルダ 2"/>
          <p:cNvSpPr>
            <a:spLocks noGrp="1"/>
          </p:cNvSpPr>
          <p:nvPr>
            <p:ph idx="1"/>
          </p:nvPr>
        </p:nvSpPr>
        <p:spPr>
          <a:xfrm>
            <a:off x="457200" y="2060848"/>
            <a:ext cx="8229600" cy="4176464"/>
          </a:xfrm>
        </p:spPr>
        <p:txBody>
          <a:bodyPr>
            <a:normAutofit/>
          </a:bodyPr>
          <a:lstStyle/>
          <a:p>
            <a:r>
              <a:rPr lang="ja-JP" altLang="en-US" dirty="0" smtClean="0"/>
              <a:t>現</a:t>
            </a:r>
            <a:r>
              <a:rPr lang="en-US" altLang="ja-JP" dirty="0" smtClean="0"/>
              <a:t>CEO</a:t>
            </a:r>
            <a:r>
              <a:rPr lang="ja-JP" altLang="en-US" dirty="0" smtClean="0"/>
              <a:t>・共同創業者と現会長・共同創業者</a:t>
            </a:r>
            <a:r>
              <a:rPr lang="en-US" altLang="ja-JP" dirty="0" smtClean="0">
                <a:solidFill>
                  <a:srgbClr val="FF0000"/>
                </a:solidFill>
              </a:rPr>
              <a:t>2008</a:t>
            </a:r>
            <a:r>
              <a:rPr lang="ja-JP" altLang="en-US" dirty="0" smtClean="0">
                <a:solidFill>
                  <a:srgbClr val="FF0000"/>
                </a:solidFill>
              </a:rPr>
              <a:t>年</a:t>
            </a:r>
            <a:r>
              <a:rPr lang="ja-JP" altLang="en-US" dirty="0" smtClean="0"/>
              <a:t>パリの会議に参加した時にタクシーを捕まえる事ができなかった、という経験が元</a:t>
            </a:r>
            <a:endParaRPr lang="en-US" altLang="ja-JP" dirty="0" smtClean="0"/>
          </a:p>
          <a:p>
            <a:r>
              <a:rPr lang="ja-JP" altLang="en-US" dirty="0" smtClean="0"/>
              <a:t>その時「ボタンを押すだけでタクシーに乗れたら良いのになぁ」とつぶき「スマートフォンのボタンを押すと タクシーが迎えにきて、支払いはクレジットカードで決済できれば</a:t>
            </a:r>
            <a:r>
              <a:rPr lang="en-US" altLang="ja-JP" dirty="0" smtClean="0"/>
              <a:t>...</a:t>
            </a:r>
            <a:r>
              <a:rPr lang="ja-JP" altLang="en-US" dirty="0" smtClean="0"/>
              <a:t>とアイデアを話し合うにつれて、</a:t>
            </a:r>
            <a:r>
              <a:rPr lang="en-US" altLang="ja-JP" dirty="0" err="1" smtClean="0"/>
              <a:t>Uber</a:t>
            </a:r>
            <a:r>
              <a:rPr lang="ja-JP" altLang="en-US" dirty="0" smtClean="0"/>
              <a:t>の基礎が固まる</a:t>
            </a:r>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solidFill>
            <a:schemeClr val="accent6">
              <a:lumMod val="20000"/>
              <a:lumOff val="80000"/>
            </a:schemeClr>
          </a:solidFill>
          <a:ln>
            <a:solidFill>
              <a:srgbClr val="FF0000"/>
            </a:solidFill>
          </a:ln>
        </p:spPr>
        <p:txBody>
          <a:bodyPr>
            <a:normAutofit fontScale="90000"/>
          </a:bodyPr>
          <a:lstStyle/>
          <a:p>
            <a:r>
              <a:rPr kumimoji="1" lang="ja-JP" altLang="en-US" dirty="0" smtClean="0"/>
              <a:t>Ｕｂｅｒの問題点①</a:t>
            </a:r>
            <a:r>
              <a:rPr kumimoji="1" lang="en-US" altLang="ja-JP" dirty="0" smtClean="0"/>
              <a:t/>
            </a:r>
            <a:br>
              <a:rPr kumimoji="1" lang="en-US" altLang="ja-JP" dirty="0" smtClean="0"/>
            </a:br>
            <a:r>
              <a:rPr kumimoji="1" lang="ja-JP" altLang="en-US" dirty="0" smtClean="0"/>
              <a:t>自家用車両による有償運送の扱い</a:t>
            </a:r>
            <a:endParaRPr kumimoji="1" lang="ja-JP" altLang="en-US" dirty="0"/>
          </a:p>
        </p:txBody>
      </p:sp>
      <p:sp>
        <p:nvSpPr>
          <p:cNvPr id="3" name="コンテンツ プレースホルダ 2"/>
          <p:cNvSpPr>
            <a:spLocks noGrp="1"/>
          </p:cNvSpPr>
          <p:nvPr>
            <p:ph idx="1"/>
          </p:nvPr>
        </p:nvSpPr>
        <p:spPr>
          <a:xfrm>
            <a:off x="251520" y="2420888"/>
            <a:ext cx="8507288" cy="3196952"/>
          </a:xfrm>
        </p:spPr>
        <p:txBody>
          <a:bodyPr>
            <a:normAutofit/>
          </a:bodyPr>
          <a:lstStyle/>
          <a:p>
            <a:r>
              <a:rPr kumimoji="1" lang="ja-JP" altLang="en-US" dirty="0" smtClean="0"/>
              <a:t>自家用車による有償運送の法的取り扱い</a:t>
            </a:r>
            <a:endParaRPr kumimoji="1" lang="en-US" altLang="ja-JP" dirty="0" smtClean="0"/>
          </a:p>
          <a:p>
            <a:r>
              <a:rPr lang="ja-JP" altLang="en-US" dirty="0" smtClean="0"/>
              <a:t>海外では自治体の権限、日本では国家の権限</a:t>
            </a:r>
            <a:endParaRPr lang="en-US" altLang="ja-JP" dirty="0" smtClean="0"/>
          </a:p>
          <a:p>
            <a:r>
              <a:rPr kumimoji="1" lang="ja-JP" altLang="en-US" dirty="0" smtClean="0"/>
              <a:t>有償・無償は法的概念　「寄付」あるいは「紙芝居の飴」によるビジネスモデルを考えれば良い</a:t>
            </a:r>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 3"/>
          <p:cNvSpPr>
            <a:spLocks noGrp="1"/>
          </p:cNvSpPr>
          <p:nvPr>
            <p:ph type="sldNum" sz="quarter" idx="12"/>
          </p:nvPr>
        </p:nvSpPr>
        <p:spPr/>
        <p:txBody>
          <a:bodyPr/>
          <a:lstStyle/>
          <a:p>
            <a:fld id="{5E1EBDB8-0958-45B5-9249-ECECE8E04110}" type="slidenum">
              <a:rPr lang="en-US" altLang="ja-JP"/>
              <a:pPr/>
              <a:t>38</a:t>
            </a:fld>
            <a:endParaRPr lang="en-US" altLang="ja-JP"/>
          </a:p>
        </p:txBody>
      </p:sp>
      <p:sp>
        <p:nvSpPr>
          <p:cNvPr id="280578" name="Oval 2"/>
          <p:cNvSpPr>
            <a:spLocks noChangeArrowheads="1"/>
          </p:cNvSpPr>
          <p:nvPr/>
        </p:nvSpPr>
        <p:spPr bwMode="auto">
          <a:xfrm>
            <a:off x="2286000" y="1752600"/>
            <a:ext cx="3657600" cy="1752600"/>
          </a:xfrm>
          <a:prstGeom prst="ellipse">
            <a:avLst/>
          </a:prstGeom>
          <a:noFill/>
          <a:ln w="28575">
            <a:solidFill>
              <a:schemeClr val="tx1"/>
            </a:solidFill>
            <a:prstDash val="dash"/>
            <a:round/>
            <a:headEnd/>
            <a:tailEnd/>
          </a:ln>
          <a:effectLst/>
        </p:spPr>
        <p:txBody>
          <a:bodyPr wrap="none" anchor="ctr"/>
          <a:lstStyle/>
          <a:p>
            <a:pPr algn="ctr"/>
            <a:r>
              <a:rPr lang="ja-JP" altLang="en-US">
                <a:ea typeface="ＭＳ 明朝" pitchFamily="17" charset="-128"/>
              </a:rPr>
              <a:t>事業法規制の</a:t>
            </a:r>
          </a:p>
          <a:p>
            <a:pPr algn="ctr"/>
            <a:r>
              <a:rPr lang="ja-JP" altLang="en-US">
                <a:ea typeface="ＭＳ 明朝" pitchFamily="17" charset="-128"/>
              </a:rPr>
              <a:t>「運送行為」</a:t>
            </a:r>
          </a:p>
          <a:p>
            <a:pPr algn="ctr"/>
            <a:r>
              <a:rPr lang="ja-JP" altLang="en-US">
                <a:ea typeface="ＭＳ 明朝" pitchFamily="17" charset="-128"/>
              </a:rPr>
              <a:t>　　（事実記載型）</a:t>
            </a:r>
          </a:p>
        </p:txBody>
      </p:sp>
      <p:sp>
        <p:nvSpPr>
          <p:cNvPr id="280579" name="Rectangle 3"/>
          <p:cNvSpPr>
            <a:spLocks noChangeArrowheads="1"/>
          </p:cNvSpPr>
          <p:nvPr/>
        </p:nvSpPr>
        <p:spPr bwMode="auto">
          <a:xfrm>
            <a:off x="3124200" y="2438400"/>
            <a:ext cx="4419600" cy="2743200"/>
          </a:xfrm>
          <a:prstGeom prst="rect">
            <a:avLst/>
          </a:prstGeom>
          <a:noFill/>
          <a:ln w="9525">
            <a:solidFill>
              <a:schemeClr val="tx1"/>
            </a:solidFill>
            <a:prstDash val="dash"/>
            <a:miter lim="800000"/>
            <a:headEnd/>
            <a:tailEnd/>
          </a:ln>
          <a:effectLst/>
        </p:spPr>
        <p:txBody>
          <a:bodyPr wrap="none" anchor="ctr"/>
          <a:lstStyle/>
          <a:p>
            <a:pPr algn="ctr"/>
            <a:endParaRPr lang="en-US" altLang="ja-JP">
              <a:ea typeface="ＭＳ 明朝" pitchFamily="17" charset="-128"/>
            </a:endParaRPr>
          </a:p>
          <a:p>
            <a:pPr algn="ctr"/>
            <a:endParaRPr lang="en-US" altLang="ja-JP">
              <a:ea typeface="ＭＳ 明朝" pitchFamily="17" charset="-128"/>
            </a:endParaRPr>
          </a:p>
          <a:p>
            <a:pPr algn="ctr"/>
            <a:endParaRPr lang="en-US" altLang="ja-JP">
              <a:ea typeface="ＭＳ 明朝" pitchFamily="17" charset="-128"/>
            </a:endParaRPr>
          </a:p>
          <a:p>
            <a:pPr algn="ctr"/>
            <a:endParaRPr lang="en-US" altLang="ja-JP">
              <a:ea typeface="ＭＳ 明朝" pitchFamily="17" charset="-128"/>
            </a:endParaRPr>
          </a:p>
          <a:p>
            <a:pPr algn="ctr"/>
            <a:r>
              <a:rPr lang="ja-JP" altLang="en-US">
                <a:ea typeface="ＭＳ 明朝" pitchFamily="17" charset="-128"/>
              </a:rPr>
              <a:t>運送契約</a:t>
            </a:r>
          </a:p>
          <a:p>
            <a:pPr algn="ctr"/>
            <a:r>
              <a:rPr lang="ja-JP" altLang="en-US">
                <a:ea typeface="ＭＳ 明朝" pitchFamily="17" charset="-128"/>
              </a:rPr>
              <a:t>（私人間の契約内容）</a:t>
            </a:r>
          </a:p>
        </p:txBody>
      </p:sp>
      <p:sp>
        <p:nvSpPr>
          <p:cNvPr id="280580" name="Oval 4"/>
          <p:cNvSpPr>
            <a:spLocks noChangeArrowheads="1"/>
          </p:cNvSpPr>
          <p:nvPr/>
        </p:nvSpPr>
        <p:spPr bwMode="auto">
          <a:xfrm>
            <a:off x="5105400" y="5334000"/>
            <a:ext cx="914400" cy="914400"/>
          </a:xfrm>
          <a:prstGeom prst="ellipse">
            <a:avLst/>
          </a:prstGeom>
          <a:noFill/>
          <a:ln w="9525">
            <a:noFill/>
            <a:round/>
            <a:headEnd/>
            <a:tailEnd/>
          </a:ln>
          <a:effectLst/>
        </p:spPr>
        <p:txBody>
          <a:bodyPr wrap="none" anchor="ctr"/>
          <a:lstStyle/>
          <a:p>
            <a:pPr algn="ctr"/>
            <a:r>
              <a:rPr lang="ja-JP" altLang="en-US">
                <a:solidFill>
                  <a:srgbClr val="FF0000"/>
                </a:solidFill>
                <a:ea typeface="ＭＳ 明朝" pitchFamily="17" charset="-128"/>
              </a:rPr>
              <a:t>自家用自動車</a:t>
            </a:r>
            <a:r>
              <a:rPr lang="ja-JP" altLang="en-US">
                <a:ea typeface="ＭＳ 明朝" pitchFamily="17" charset="-128"/>
              </a:rPr>
              <a:t>の有償運送</a:t>
            </a:r>
          </a:p>
        </p:txBody>
      </p:sp>
      <p:sp>
        <p:nvSpPr>
          <p:cNvPr id="280581" name="Line 5"/>
          <p:cNvSpPr>
            <a:spLocks noChangeShapeType="1"/>
          </p:cNvSpPr>
          <p:nvPr/>
        </p:nvSpPr>
        <p:spPr bwMode="auto">
          <a:xfrm flipV="1">
            <a:off x="6172200" y="4876800"/>
            <a:ext cx="838200" cy="685800"/>
          </a:xfrm>
          <a:prstGeom prst="line">
            <a:avLst/>
          </a:prstGeom>
          <a:noFill/>
          <a:ln w="9525">
            <a:solidFill>
              <a:schemeClr val="tx1"/>
            </a:solidFill>
            <a:round/>
            <a:headEnd/>
            <a:tailEnd type="triangle" w="med" len="med"/>
          </a:ln>
          <a:effectLst/>
        </p:spPr>
        <p:txBody>
          <a:bodyPr/>
          <a:lstStyle/>
          <a:p>
            <a:endParaRPr lang="ja-JP" altLang="en-US"/>
          </a:p>
        </p:txBody>
      </p:sp>
      <p:sp>
        <p:nvSpPr>
          <p:cNvPr id="280582" name="Text Box 6"/>
          <p:cNvSpPr txBox="1">
            <a:spLocks noChangeArrowheads="1"/>
          </p:cNvSpPr>
          <p:nvPr/>
        </p:nvSpPr>
        <p:spPr bwMode="auto">
          <a:xfrm>
            <a:off x="304800" y="1209675"/>
            <a:ext cx="4156075" cy="466725"/>
          </a:xfrm>
          <a:prstGeom prst="rect">
            <a:avLst/>
          </a:prstGeom>
          <a:noFill/>
          <a:ln w="9525">
            <a:solidFill>
              <a:schemeClr val="tx1"/>
            </a:solidFill>
            <a:miter lim="800000"/>
            <a:headEnd/>
            <a:tailEnd/>
          </a:ln>
          <a:effectLst/>
        </p:spPr>
        <p:txBody>
          <a:bodyPr wrap="none">
            <a:spAutoFit/>
          </a:bodyPr>
          <a:lstStyle/>
          <a:p>
            <a:pPr algn="ctr"/>
            <a:r>
              <a:rPr lang="ja-JP" altLang="en-US">
                <a:ea typeface="ＭＳ 明朝" pitchFamily="17" charset="-128"/>
              </a:rPr>
              <a:t>無償自動車運送事業（廃止）</a:t>
            </a:r>
          </a:p>
        </p:txBody>
      </p:sp>
      <p:sp>
        <p:nvSpPr>
          <p:cNvPr id="280583" name="Text Box 7"/>
          <p:cNvSpPr txBox="1">
            <a:spLocks noChangeArrowheads="1"/>
          </p:cNvSpPr>
          <p:nvPr/>
        </p:nvSpPr>
        <p:spPr bwMode="auto">
          <a:xfrm>
            <a:off x="219075" y="2717800"/>
            <a:ext cx="558800" cy="2235200"/>
          </a:xfrm>
          <a:prstGeom prst="rect">
            <a:avLst/>
          </a:prstGeom>
          <a:noFill/>
          <a:ln w="9525">
            <a:solidFill>
              <a:schemeClr val="tx1"/>
            </a:solidFill>
            <a:miter lim="800000"/>
            <a:headEnd/>
            <a:tailEnd/>
          </a:ln>
          <a:effectLst/>
        </p:spPr>
        <p:txBody>
          <a:bodyPr vert="eaVert" wrap="none">
            <a:spAutoFit/>
          </a:bodyPr>
          <a:lstStyle/>
          <a:p>
            <a:pPr algn="ctr"/>
            <a:r>
              <a:rPr lang="ja-JP" altLang="en-US">
                <a:ea typeface="ＭＳ 明朝" pitchFamily="17" charset="-128"/>
              </a:rPr>
              <a:t>航空機使用事業</a:t>
            </a:r>
          </a:p>
        </p:txBody>
      </p:sp>
      <p:sp>
        <p:nvSpPr>
          <p:cNvPr id="280584" name="Text Box 8"/>
          <p:cNvSpPr txBox="1">
            <a:spLocks noChangeArrowheads="1"/>
          </p:cNvSpPr>
          <p:nvPr/>
        </p:nvSpPr>
        <p:spPr bwMode="auto">
          <a:xfrm>
            <a:off x="436563" y="5735638"/>
            <a:ext cx="2327275" cy="466725"/>
          </a:xfrm>
          <a:prstGeom prst="rect">
            <a:avLst/>
          </a:prstGeom>
          <a:noFill/>
          <a:ln w="9525">
            <a:solidFill>
              <a:schemeClr val="tx1"/>
            </a:solidFill>
            <a:miter lim="800000"/>
            <a:headEnd/>
            <a:tailEnd/>
          </a:ln>
          <a:effectLst/>
        </p:spPr>
        <p:txBody>
          <a:bodyPr wrap="none">
            <a:spAutoFit/>
          </a:bodyPr>
          <a:lstStyle/>
          <a:p>
            <a:pPr algn="ctr"/>
            <a:r>
              <a:rPr lang="ja-JP" altLang="en-US">
                <a:ea typeface="ＭＳ 明朝" pitchFamily="17" charset="-128"/>
              </a:rPr>
              <a:t>介護タクシー等</a:t>
            </a:r>
          </a:p>
        </p:txBody>
      </p:sp>
      <p:sp>
        <p:nvSpPr>
          <p:cNvPr id="280585" name="Oval 9"/>
          <p:cNvSpPr>
            <a:spLocks noChangeArrowheads="1"/>
          </p:cNvSpPr>
          <p:nvPr/>
        </p:nvSpPr>
        <p:spPr bwMode="auto">
          <a:xfrm>
            <a:off x="5943600" y="2667000"/>
            <a:ext cx="1371600" cy="914400"/>
          </a:xfrm>
          <a:prstGeom prst="ellipse">
            <a:avLst/>
          </a:prstGeom>
          <a:noFill/>
          <a:ln w="9525">
            <a:solidFill>
              <a:schemeClr val="tx1"/>
            </a:solidFill>
            <a:prstDash val="dash"/>
            <a:round/>
            <a:headEnd/>
            <a:tailEnd/>
          </a:ln>
          <a:effectLst/>
        </p:spPr>
        <p:txBody>
          <a:bodyPr wrap="none" anchor="ctr"/>
          <a:lstStyle/>
          <a:p>
            <a:pPr algn="ctr"/>
            <a:r>
              <a:rPr lang="ja-JP" altLang="en-US">
                <a:ea typeface="ＭＳ 明朝" pitchFamily="17" charset="-128"/>
              </a:rPr>
              <a:t>利用運送</a:t>
            </a:r>
          </a:p>
        </p:txBody>
      </p:sp>
      <p:sp>
        <p:nvSpPr>
          <p:cNvPr id="280586" name="AutoShape 10"/>
          <p:cNvSpPr>
            <a:spLocks noChangeArrowheads="1"/>
          </p:cNvSpPr>
          <p:nvPr/>
        </p:nvSpPr>
        <p:spPr bwMode="auto">
          <a:xfrm>
            <a:off x="5257800" y="609600"/>
            <a:ext cx="1981200" cy="457200"/>
          </a:xfrm>
          <a:prstGeom prst="wedgeRectCallout">
            <a:avLst>
              <a:gd name="adj1" fmla="val -65866"/>
              <a:gd name="adj2" fmla="val 406944"/>
            </a:avLst>
          </a:prstGeom>
          <a:noFill/>
          <a:ln w="9525">
            <a:solidFill>
              <a:schemeClr val="tx1"/>
            </a:solidFill>
            <a:miter lim="800000"/>
            <a:headEnd/>
            <a:tailEnd/>
          </a:ln>
          <a:effectLst/>
        </p:spPr>
        <p:txBody>
          <a:bodyPr wrap="none" anchor="ctr"/>
          <a:lstStyle/>
          <a:p>
            <a:pPr algn="ctr"/>
            <a:r>
              <a:rPr lang="en-US" altLang="ja-JP">
                <a:ea typeface="ＭＳ 明朝" pitchFamily="17" charset="-128"/>
              </a:rPr>
              <a:t>①</a:t>
            </a:r>
            <a:r>
              <a:rPr lang="ja-JP" altLang="en-US">
                <a:ea typeface="ＭＳ 明朝" pitchFamily="17" charset="-128"/>
              </a:rPr>
              <a:t>他人の需要</a:t>
            </a:r>
          </a:p>
        </p:txBody>
      </p:sp>
      <p:sp>
        <p:nvSpPr>
          <p:cNvPr id="280587" name="AutoShape 11"/>
          <p:cNvSpPr>
            <a:spLocks noChangeArrowheads="1"/>
          </p:cNvSpPr>
          <p:nvPr/>
        </p:nvSpPr>
        <p:spPr bwMode="auto">
          <a:xfrm flipH="1">
            <a:off x="609600" y="1989138"/>
            <a:ext cx="1082675" cy="647700"/>
          </a:xfrm>
          <a:prstGeom prst="wedgeRectCallout">
            <a:avLst>
              <a:gd name="adj1" fmla="val -204403"/>
              <a:gd name="adj2" fmla="val 8819"/>
            </a:avLst>
          </a:prstGeom>
          <a:noFill/>
          <a:ln w="9525">
            <a:solidFill>
              <a:schemeClr val="tx1"/>
            </a:solidFill>
            <a:miter lim="800000"/>
            <a:headEnd/>
            <a:tailEnd/>
          </a:ln>
          <a:effectLst/>
        </p:spPr>
        <p:txBody>
          <a:bodyPr wrap="none" anchor="ctr"/>
          <a:lstStyle/>
          <a:p>
            <a:pPr algn="ctr"/>
            <a:r>
              <a:rPr lang="en-US" altLang="ja-JP">
                <a:ea typeface="ＭＳ 明朝" pitchFamily="17" charset="-128"/>
              </a:rPr>
              <a:t>②</a:t>
            </a:r>
            <a:r>
              <a:rPr lang="ja-JP" altLang="en-US">
                <a:ea typeface="ＭＳ 明朝" pitchFamily="17" charset="-128"/>
              </a:rPr>
              <a:t>有償</a:t>
            </a:r>
          </a:p>
          <a:p>
            <a:pPr algn="ctr"/>
            <a:r>
              <a:rPr lang="ja-JP" altLang="en-US">
                <a:ea typeface="ＭＳ 明朝" pitchFamily="17" charset="-128"/>
              </a:rPr>
              <a:t>＊</a:t>
            </a:r>
          </a:p>
        </p:txBody>
      </p:sp>
      <p:sp>
        <p:nvSpPr>
          <p:cNvPr id="280588" name="Rectangle 12"/>
          <p:cNvSpPr>
            <a:spLocks noChangeArrowheads="1"/>
          </p:cNvSpPr>
          <p:nvPr/>
        </p:nvSpPr>
        <p:spPr bwMode="auto">
          <a:xfrm>
            <a:off x="7740650" y="476250"/>
            <a:ext cx="946150" cy="655638"/>
          </a:xfrm>
          <a:prstGeom prst="rect">
            <a:avLst/>
          </a:prstGeom>
          <a:noFill/>
          <a:ln w="9525">
            <a:solidFill>
              <a:schemeClr val="tx1"/>
            </a:solidFill>
            <a:miter lim="800000"/>
            <a:headEnd/>
            <a:tailEnd/>
          </a:ln>
          <a:effectLst/>
        </p:spPr>
        <p:txBody>
          <a:bodyPr wrap="none" anchor="ctr"/>
          <a:lstStyle/>
          <a:p>
            <a:pPr algn="ctr"/>
            <a:r>
              <a:rPr lang="ja-JP" altLang="en-US">
                <a:ea typeface="ＭＳ 明朝" pitchFamily="17" charset="-128"/>
              </a:rPr>
              <a:t>自家用</a:t>
            </a:r>
          </a:p>
          <a:p>
            <a:pPr algn="ctr"/>
            <a:r>
              <a:rPr lang="ja-JP" altLang="en-US" sz="1400">
                <a:ea typeface="ＭＳ 明朝" pitchFamily="17" charset="-128"/>
              </a:rPr>
              <a:t>（小集団）</a:t>
            </a:r>
          </a:p>
        </p:txBody>
      </p:sp>
      <p:cxnSp>
        <p:nvCxnSpPr>
          <p:cNvPr id="280589" name="AutoShape 13"/>
          <p:cNvCxnSpPr>
            <a:cxnSpLocks noChangeShapeType="1"/>
            <a:stCxn id="280586" idx="0"/>
            <a:endCxn id="280588" idx="0"/>
          </p:cNvCxnSpPr>
          <p:nvPr/>
        </p:nvCxnSpPr>
        <p:spPr bwMode="auto">
          <a:xfrm rot="16200000">
            <a:off x="7164388" y="-439738"/>
            <a:ext cx="133350" cy="1965325"/>
          </a:xfrm>
          <a:prstGeom prst="curvedConnector3">
            <a:avLst>
              <a:gd name="adj1" fmla="val 271431"/>
            </a:avLst>
          </a:prstGeom>
          <a:noFill/>
          <a:ln w="38100">
            <a:solidFill>
              <a:schemeClr val="tx1"/>
            </a:solidFill>
            <a:round/>
            <a:headEnd type="triangle" w="med" len="med"/>
            <a:tailEnd type="triangle" w="med" len="med"/>
          </a:ln>
          <a:effectLst/>
        </p:spPr>
      </p:cxnSp>
      <p:sp>
        <p:nvSpPr>
          <p:cNvPr id="280590" name="AutoShape 14"/>
          <p:cNvSpPr>
            <a:spLocks noChangeArrowheads="1"/>
          </p:cNvSpPr>
          <p:nvPr/>
        </p:nvSpPr>
        <p:spPr bwMode="auto">
          <a:xfrm>
            <a:off x="7696200" y="1219200"/>
            <a:ext cx="1143000" cy="1295400"/>
          </a:xfrm>
          <a:prstGeom prst="downArrow">
            <a:avLst>
              <a:gd name="adj1" fmla="val 50000"/>
              <a:gd name="adj2" fmla="val 28333"/>
            </a:avLst>
          </a:prstGeom>
          <a:noFill/>
          <a:ln w="9525">
            <a:solidFill>
              <a:schemeClr val="tx1"/>
            </a:solidFill>
            <a:prstDash val="dash"/>
            <a:miter lim="800000"/>
            <a:headEnd/>
            <a:tailEnd/>
          </a:ln>
          <a:effectLst/>
        </p:spPr>
        <p:txBody>
          <a:bodyPr vert="eaVert" wrap="none" anchor="ctr"/>
          <a:lstStyle/>
          <a:p>
            <a:pPr algn="ctr"/>
            <a:r>
              <a:rPr lang="en-US" altLang="ja-JP" sz="1400">
                <a:ea typeface="ＭＳ 明朝" pitchFamily="17" charset="-128"/>
              </a:rPr>
              <a:t>IT</a:t>
            </a:r>
            <a:r>
              <a:rPr lang="ja-JP" altLang="en-US" sz="1400">
                <a:ea typeface="ＭＳ 明朝" pitchFamily="17" charset="-128"/>
              </a:rPr>
              <a:t>により</a:t>
            </a:r>
          </a:p>
          <a:p>
            <a:pPr algn="ctr"/>
            <a:r>
              <a:rPr lang="ja-JP" altLang="en-US" sz="1400">
                <a:ea typeface="ＭＳ 明朝" pitchFamily="17" charset="-128"/>
              </a:rPr>
              <a:t>集団性拡大</a:t>
            </a:r>
            <a:endParaRPr lang="ja-JP" altLang="en-US">
              <a:ea typeface="ＭＳ 明朝" pitchFamily="17" charset="-128"/>
            </a:endParaRPr>
          </a:p>
        </p:txBody>
      </p:sp>
      <p:sp>
        <p:nvSpPr>
          <p:cNvPr id="280591" name="Text Box 15"/>
          <p:cNvSpPr txBox="1">
            <a:spLocks noChangeArrowheads="1"/>
          </p:cNvSpPr>
          <p:nvPr/>
        </p:nvSpPr>
        <p:spPr bwMode="auto">
          <a:xfrm>
            <a:off x="7985125" y="2667000"/>
            <a:ext cx="549275" cy="1311275"/>
          </a:xfrm>
          <a:prstGeom prst="rect">
            <a:avLst/>
          </a:prstGeom>
          <a:noFill/>
          <a:ln w="9525">
            <a:noFill/>
            <a:miter lim="800000"/>
            <a:headEnd/>
            <a:tailEnd/>
          </a:ln>
          <a:effectLst/>
        </p:spPr>
        <p:txBody>
          <a:bodyPr vert="eaVert" wrap="none">
            <a:spAutoFit/>
          </a:bodyPr>
          <a:lstStyle/>
          <a:p>
            <a:pPr algn="ctr"/>
            <a:r>
              <a:rPr lang="ja-JP" altLang="en-US">
                <a:ea typeface="ＭＳ 明朝" pitchFamily="17" charset="-128"/>
              </a:rPr>
              <a:t>特定多数</a:t>
            </a:r>
          </a:p>
        </p:txBody>
      </p:sp>
      <p:sp>
        <p:nvSpPr>
          <p:cNvPr id="280592" name="AutoShape 16"/>
          <p:cNvSpPr>
            <a:spLocks noChangeArrowheads="1"/>
          </p:cNvSpPr>
          <p:nvPr/>
        </p:nvSpPr>
        <p:spPr bwMode="auto">
          <a:xfrm flipV="1">
            <a:off x="1447800" y="3276600"/>
            <a:ext cx="1143000" cy="685800"/>
          </a:xfrm>
          <a:prstGeom prst="wedgeRectCallout">
            <a:avLst>
              <a:gd name="adj1" fmla="val 117495"/>
              <a:gd name="adj2" fmla="val 145370"/>
            </a:avLst>
          </a:prstGeom>
          <a:noFill/>
          <a:ln w="9525">
            <a:solidFill>
              <a:schemeClr val="tx1"/>
            </a:solidFill>
            <a:miter lim="800000"/>
            <a:headEnd/>
            <a:tailEnd/>
          </a:ln>
          <a:effectLst/>
        </p:spPr>
        <p:txBody>
          <a:bodyPr rot="10800000" wrap="none" anchor="ctr"/>
          <a:lstStyle/>
          <a:p>
            <a:pPr algn="ctr"/>
            <a:r>
              <a:rPr lang="en-US" altLang="ja-JP">
                <a:ea typeface="ＭＳ 明朝" pitchFamily="17" charset="-128"/>
              </a:rPr>
              <a:t>③</a:t>
            </a:r>
            <a:r>
              <a:rPr lang="ja-JP" altLang="en-US">
                <a:ea typeface="ＭＳ 明朝" pitchFamily="17" charset="-128"/>
              </a:rPr>
              <a:t>運送</a:t>
            </a:r>
          </a:p>
        </p:txBody>
      </p:sp>
      <p:cxnSp>
        <p:nvCxnSpPr>
          <p:cNvPr id="280593" name="AutoShape 17"/>
          <p:cNvCxnSpPr>
            <a:cxnSpLocks noChangeShapeType="1"/>
          </p:cNvCxnSpPr>
          <p:nvPr/>
        </p:nvCxnSpPr>
        <p:spPr bwMode="auto">
          <a:xfrm flipH="1">
            <a:off x="838200" y="3581400"/>
            <a:ext cx="381000" cy="1588"/>
          </a:xfrm>
          <a:prstGeom prst="straightConnector1">
            <a:avLst/>
          </a:prstGeom>
          <a:noFill/>
          <a:ln w="9525">
            <a:solidFill>
              <a:schemeClr val="tx1"/>
            </a:solidFill>
            <a:round/>
            <a:headEnd type="triangle" w="med" len="med"/>
            <a:tailEnd type="triangle" w="med" len="med"/>
          </a:ln>
          <a:effectLst/>
        </p:spPr>
      </p:cxnSp>
      <p:sp>
        <p:nvSpPr>
          <p:cNvPr id="280594" name="AutoShape 18"/>
          <p:cNvSpPr>
            <a:spLocks noChangeArrowheads="1"/>
          </p:cNvSpPr>
          <p:nvPr/>
        </p:nvSpPr>
        <p:spPr bwMode="auto">
          <a:xfrm rot="6155237">
            <a:off x="1202531" y="4207669"/>
            <a:ext cx="1281113" cy="1247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prstDash val="dash"/>
            <a:miter lim="800000"/>
            <a:headEnd/>
            <a:tailEnd/>
          </a:ln>
          <a:effectLst/>
        </p:spPr>
        <p:txBody>
          <a:bodyPr rot="10800000" vert="eaVert" wrap="none" anchor="ctr"/>
          <a:lstStyle/>
          <a:p>
            <a:pPr algn="ctr"/>
            <a:r>
              <a:rPr lang="ja-JP" altLang="en-US" sz="3200">
                <a:ea typeface="HGPｺﾞｼｯｸE" pitchFamily="50" charset="-128"/>
              </a:rPr>
              <a:t>分散・超越</a:t>
            </a:r>
            <a:endParaRPr lang="ja-JP" altLang="en-US">
              <a:ea typeface="ＭＳ 明朝" pitchFamily="17" charset="-128"/>
            </a:endParaRPr>
          </a:p>
        </p:txBody>
      </p:sp>
      <p:sp>
        <p:nvSpPr>
          <p:cNvPr id="280595" name="AutoShape 19"/>
          <p:cNvSpPr>
            <a:spLocks noChangeArrowheads="1"/>
          </p:cNvSpPr>
          <p:nvPr/>
        </p:nvSpPr>
        <p:spPr bwMode="auto">
          <a:xfrm>
            <a:off x="838200" y="1700213"/>
            <a:ext cx="485775" cy="233362"/>
          </a:xfrm>
          <a:prstGeom prst="upDownArrow">
            <a:avLst>
              <a:gd name="adj1" fmla="val 50000"/>
              <a:gd name="adj2" fmla="val 20000"/>
            </a:avLst>
          </a:prstGeom>
          <a:noFill/>
          <a:ln w="9525">
            <a:solidFill>
              <a:schemeClr val="tx1"/>
            </a:solidFill>
            <a:miter lim="800000"/>
            <a:headEnd/>
            <a:tailEnd/>
          </a:ln>
          <a:effectLst/>
        </p:spPr>
        <p:txBody>
          <a:bodyPr vert="eaVert" wrap="none" anchor="ctr"/>
          <a:lstStyle/>
          <a:p>
            <a:endParaRPr lang="ja-JP" altLang="en-US"/>
          </a:p>
        </p:txBody>
      </p:sp>
      <p:sp>
        <p:nvSpPr>
          <p:cNvPr id="280596" name="Rectangle 20"/>
          <p:cNvSpPr>
            <a:spLocks noChangeArrowheads="1"/>
          </p:cNvSpPr>
          <p:nvPr/>
        </p:nvSpPr>
        <p:spPr bwMode="auto">
          <a:xfrm>
            <a:off x="0" y="228600"/>
            <a:ext cx="5181600" cy="838200"/>
          </a:xfrm>
          <a:prstGeom prst="rect">
            <a:avLst/>
          </a:prstGeom>
          <a:noFill/>
          <a:ln w="76200" cmpd="tri">
            <a:solidFill>
              <a:schemeClr val="tx1"/>
            </a:solidFill>
            <a:miter lim="800000"/>
            <a:headEnd/>
            <a:tailEnd/>
          </a:ln>
          <a:effectLst/>
        </p:spPr>
        <p:txBody>
          <a:bodyPr wrap="none" anchor="ctr"/>
          <a:lstStyle/>
          <a:p>
            <a:pPr algn="ctr"/>
            <a:r>
              <a:rPr lang="ja-JP" altLang="en-US" sz="2800" dirty="0" smtClean="0"/>
              <a:t>営業用</a:t>
            </a:r>
            <a:r>
              <a:rPr lang="ja-JP" altLang="en-US" sz="2800" dirty="0"/>
              <a:t>運送のメルクマール</a:t>
            </a:r>
            <a:endParaRPr lang="ja-JP" altLang="en-US" dirty="0"/>
          </a:p>
        </p:txBody>
      </p:sp>
      <p:sp>
        <p:nvSpPr>
          <p:cNvPr id="280597" name="Text Box 21"/>
          <p:cNvSpPr txBox="1">
            <a:spLocks noChangeArrowheads="1"/>
          </p:cNvSpPr>
          <p:nvPr/>
        </p:nvSpPr>
        <p:spPr bwMode="auto">
          <a:xfrm>
            <a:off x="2667000" y="6099175"/>
            <a:ext cx="6488113" cy="641350"/>
          </a:xfrm>
          <a:prstGeom prst="rect">
            <a:avLst/>
          </a:prstGeom>
          <a:noFill/>
          <a:ln w="9525">
            <a:noFill/>
            <a:miter lim="800000"/>
            <a:headEnd/>
            <a:tailEnd/>
          </a:ln>
          <a:effectLst/>
        </p:spPr>
        <p:txBody>
          <a:bodyPr wrap="none">
            <a:spAutoFit/>
          </a:bodyPr>
          <a:lstStyle/>
          <a:p>
            <a:r>
              <a:rPr lang="ja-JP" altLang="en-US" sz="1800"/>
              <a:t>＊鞍馬寺ケーブルカーは運送法上は無償だが、宗教的行為として</a:t>
            </a:r>
          </a:p>
          <a:p>
            <a:r>
              <a:rPr lang="ja-JP" altLang="en-US" sz="1800"/>
              <a:t>　　消費税のかからない標準お布施を集めている</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 3"/>
          <p:cNvSpPr>
            <a:spLocks noGrp="1"/>
          </p:cNvSpPr>
          <p:nvPr>
            <p:ph type="sldNum" sz="quarter" idx="12"/>
          </p:nvPr>
        </p:nvSpPr>
        <p:spPr/>
        <p:txBody>
          <a:bodyPr/>
          <a:lstStyle/>
          <a:p>
            <a:fld id="{CCBA05C0-4A96-43D5-BC99-B4EB3545E47C}" type="slidenum">
              <a:rPr lang="en-US" altLang="ja-JP"/>
              <a:pPr/>
              <a:t>39</a:t>
            </a:fld>
            <a:endParaRPr lang="en-US" altLang="ja-JP"/>
          </a:p>
        </p:txBody>
      </p:sp>
      <p:sp>
        <p:nvSpPr>
          <p:cNvPr id="328706" name="Rectangle 2"/>
          <p:cNvSpPr>
            <a:spLocks noChangeArrowheads="1"/>
          </p:cNvSpPr>
          <p:nvPr/>
        </p:nvSpPr>
        <p:spPr bwMode="auto">
          <a:xfrm>
            <a:off x="3429000" y="2241550"/>
            <a:ext cx="3429000" cy="2286000"/>
          </a:xfrm>
          <a:prstGeom prst="rect">
            <a:avLst/>
          </a:prstGeom>
          <a:noFill/>
          <a:ln w="9525">
            <a:solidFill>
              <a:schemeClr val="tx1"/>
            </a:solidFill>
            <a:miter lim="800000"/>
            <a:headEnd/>
            <a:tailEnd/>
          </a:ln>
          <a:effectLst/>
        </p:spPr>
        <p:txBody>
          <a:bodyPr wrap="none" anchor="ctr"/>
          <a:lstStyle/>
          <a:p>
            <a:endParaRPr lang="ja-JP" altLang="en-US"/>
          </a:p>
        </p:txBody>
      </p:sp>
      <p:sp>
        <p:nvSpPr>
          <p:cNvPr id="328707" name="Line 3"/>
          <p:cNvSpPr>
            <a:spLocks noChangeShapeType="1"/>
          </p:cNvSpPr>
          <p:nvPr/>
        </p:nvSpPr>
        <p:spPr bwMode="auto">
          <a:xfrm flipH="1">
            <a:off x="3429000" y="3384550"/>
            <a:ext cx="4267200" cy="0"/>
          </a:xfrm>
          <a:prstGeom prst="line">
            <a:avLst/>
          </a:prstGeom>
          <a:noFill/>
          <a:ln w="9525">
            <a:solidFill>
              <a:schemeClr val="tx1"/>
            </a:solidFill>
            <a:round/>
            <a:headEnd/>
            <a:tailEnd/>
          </a:ln>
          <a:effectLst/>
        </p:spPr>
        <p:txBody>
          <a:bodyPr wrap="none" anchor="ctr"/>
          <a:lstStyle/>
          <a:p>
            <a:endParaRPr lang="ja-JP" altLang="en-US"/>
          </a:p>
        </p:txBody>
      </p:sp>
      <p:sp>
        <p:nvSpPr>
          <p:cNvPr id="328708" name="Text Box 4"/>
          <p:cNvSpPr txBox="1">
            <a:spLocks noChangeArrowheads="1"/>
          </p:cNvSpPr>
          <p:nvPr/>
        </p:nvSpPr>
        <p:spPr bwMode="auto">
          <a:xfrm>
            <a:off x="4676775" y="2873375"/>
            <a:ext cx="923925" cy="941388"/>
          </a:xfrm>
          <a:prstGeom prst="rect">
            <a:avLst/>
          </a:prstGeom>
          <a:noFill/>
          <a:ln w="9525">
            <a:solidFill>
              <a:schemeClr val="tx1"/>
            </a:solidFill>
            <a:prstDash val="dash"/>
            <a:miter lim="800000"/>
            <a:headEnd/>
            <a:tailEnd/>
          </a:ln>
          <a:effectLst/>
        </p:spPr>
        <p:txBody>
          <a:bodyPr vert="eaVert" wrap="none">
            <a:spAutoFit/>
          </a:bodyPr>
          <a:lstStyle/>
          <a:p>
            <a:pPr algn="ctr"/>
            <a:r>
              <a:rPr lang="ja-JP" altLang="en-US"/>
              <a:t>旅館</a:t>
            </a:r>
          </a:p>
          <a:p>
            <a:pPr algn="ctr"/>
            <a:r>
              <a:rPr lang="ja-JP" altLang="en-US"/>
              <a:t>ホテル</a:t>
            </a:r>
          </a:p>
        </p:txBody>
      </p:sp>
      <p:sp>
        <p:nvSpPr>
          <p:cNvPr id="328709" name="Oval 5"/>
          <p:cNvSpPr>
            <a:spLocks noChangeArrowheads="1"/>
          </p:cNvSpPr>
          <p:nvPr/>
        </p:nvSpPr>
        <p:spPr bwMode="auto">
          <a:xfrm>
            <a:off x="3276600" y="1555750"/>
            <a:ext cx="1219200" cy="609600"/>
          </a:xfrm>
          <a:prstGeom prst="ellipse">
            <a:avLst/>
          </a:prstGeom>
          <a:noFill/>
          <a:ln w="9525">
            <a:solidFill>
              <a:schemeClr val="tx1"/>
            </a:solidFill>
            <a:round/>
            <a:headEnd/>
            <a:tailEnd/>
          </a:ln>
          <a:effectLst/>
        </p:spPr>
        <p:txBody>
          <a:bodyPr wrap="none" anchor="ctr"/>
          <a:lstStyle/>
          <a:p>
            <a:pPr algn="ctr"/>
            <a:r>
              <a:rPr lang="ja-JP" altLang="en-US"/>
              <a:t>土産</a:t>
            </a:r>
          </a:p>
        </p:txBody>
      </p:sp>
      <p:sp>
        <p:nvSpPr>
          <p:cNvPr id="328710" name="Oval 6"/>
          <p:cNvSpPr>
            <a:spLocks noChangeArrowheads="1"/>
          </p:cNvSpPr>
          <p:nvPr/>
        </p:nvSpPr>
        <p:spPr bwMode="auto">
          <a:xfrm>
            <a:off x="2438400" y="1936750"/>
            <a:ext cx="1219200" cy="609600"/>
          </a:xfrm>
          <a:prstGeom prst="ellipse">
            <a:avLst/>
          </a:prstGeom>
          <a:noFill/>
          <a:ln w="9525">
            <a:solidFill>
              <a:schemeClr val="tx1"/>
            </a:solidFill>
            <a:round/>
            <a:headEnd/>
            <a:tailEnd/>
          </a:ln>
          <a:effectLst/>
        </p:spPr>
        <p:txBody>
          <a:bodyPr wrap="none" anchor="ctr"/>
          <a:lstStyle/>
          <a:p>
            <a:pPr algn="ctr"/>
            <a:r>
              <a:rPr lang="ja-JP" altLang="en-US" sz="1600"/>
              <a:t>有料テレビ</a:t>
            </a:r>
            <a:endParaRPr lang="ja-JP" altLang="en-US"/>
          </a:p>
        </p:txBody>
      </p:sp>
      <p:sp>
        <p:nvSpPr>
          <p:cNvPr id="328711" name="Oval 7"/>
          <p:cNvSpPr>
            <a:spLocks noChangeArrowheads="1"/>
          </p:cNvSpPr>
          <p:nvPr/>
        </p:nvSpPr>
        <p:spPr bwMode="auto">
          <a:xfrm>
            <a:off x="5562600" y="1479550"/>
            <a:ext cx="1219200" cy="609600"/>
          </a:xfrm>
          <a:prstGeom prst="ellipse">
            <a:avLst/>
          </a:prstGeom>
          <a:noFill/>
          <a:ln w="9525">
            <a:solidFill>
              <a:schemeClr val="tx1"/>
            </a:solidFill>
            <a:round/>
            <a:headEnd/>
            <a:tailEnd/>
          </a:ln>
          <a:effectLst/>
        </p:spPr>
        <p:txBody>
          <a:bodyPr wrap="none" anchor="ctr"/>
          <a:lstStyle/>
          <a:p>
            <a:pPr algn="ctr"/>
            <a:r>
              <a:rPr lang="ja-JP" altLang="en-US" sz="1600"/>
              <a:t>アルコール</a:t>
            </a:r>
            <a:endParaRPr lang="ja-JP" altLang="en-US"/>
          </a:p>
        </p:txBody>
      </p:sp>
      <p:sp>
        <p:nvSpPr>
          <p:cNvPr id="328712" name="Oval 8"/>
          <p:cNvSpPr>
            <a:spLocks noChangeArrowheads="1"/>
          </p:cNvSpPr>
          <p:nvPr/>
        </p:nvSpPr>
        <p:spPr bwMode="auto">
          <a:xfrm>
            <a:off x="6477000" y="1708150"/>
            <a:ext cx="1219200" cy="609600"/>
          </a:xfrm>
          <a:prstGeom prst="ellipse">
            <a:avLst/>
          </a:prstGeom>
          <a:noFill/>
          <a:ln w="9525">
            <a:solidFill>
              <a:schemeClr val="tx1"/>
            </a:solidFill>
            <a:round/>
            <a:headEnd/>
            <a:tailEnd/>
          </a:ln>
          <a:effectLst/>
        </p:spPr>
        <p:txBody>
          <a:bodyPr wrap="none" anchor="ctr"/>
          <a:lstStyle/>
          <a:p>
            <a:pPr algn="ctr"/>
            <a:r>
              <a:rPr lang="ja-JP" altLang="en-US"/>
              <a:t>タバコ</a:t>
            </a:r>
          </a:p>
        </p:txBody>
      </p:sp>
      <p:sp>
        <p:nvSpPr>
          <p:cNvPr id="328713" name="Oval 9"/>
          <p:cNvSpPr>
            <a:spLocks noChangeArrowheads="1"/>
          </p:cNvSpPr>
          <p:nvPr/>
        </p:nvSpPr>
        <p:spPr bwMode="auto">
          <a:xfrm>
            <a:off x="1447800" y="2698750"/>
            <a:ext cx="1066800" cy="1447800"/>
          </a:xfrm>
          <a:prstGeom prst="ellipse">
            <a:avLst/>
          </a:prstGeom>
          <a:noFill/>
          <a:ln w="9525">
            <a:solidFill>
              <a:schemeClr val="tx1"/>
            </a:solidFill>
            <a:round/>
            <a:headEnd/>
            <a:tailEnd/>
          </a:ln>
          <a:effectLst/>
        </p:spPr>
        <p:txBody>
          <a:bodyPr vert="eaVert" wrap="none" anchor="ctr"/>
          <a:lstStyle/>
          <a:p>
            <a:pPr algn="ctr"/>
            <a:r>
              <a:rPr lang="ja-JP" altLang="en-US"/>
              <a:t>宿泊料</a:t>
            </a:r>
          </a:p>
          <a:p>
            <a:pPr algn="ctr"/>
            <a:r>
              <a:rPr lang="ja-JP" altLang="en-US" sz="1400"/>
              <a:t>（法的定義はなく</a:t>
            </a:r>
          </a:p>
          <a:p>
            <a:pPr algn="ctr"/>
            <a:r>
              <a:rPr lang="ja-JP" altLang="en-US" sz="1400"/>
              <a:t>契約上の問題）</a:t>
            </a:r>
          </a:p>
        </p:txBody>
      </p:sp>
      <p:sp>
        <p:nvSpPr>
          <p:cNvPr id="328714" name="AutoShape 10"/>
          <p:cNvSpPr>
            <a:spLocks noChangeArrowheads="1"/>
          </p:cNvSpPr>
          <p:nvPr/>
        </p:nvSpPr>
        <p:spPr bwMode="auto">
          <a:xfrm>
            <a:off x="2438400" y="3003550"/>
            <a:ext cx="976313" cy="762000"/>
          </a:xfrm>
          <a:prstGeom prst="rightArrow">
            <a:avLst>
              <a:gd name="adj1" fmla="val 50000"/>
              <a:gd name="adj2" fmla="val 32031"/>
            </a:avLst>
          </a:prstGeom>
          <a:noFill/>
          <a:ln w="9525">
            <a:solidFill>
              <a:schemeClr val="tx1"/>
            </a:solidFill>
            <a:miter lim="800000"/>
            <a:headEnd/>
            <a:tailEnd/>
          </a:ln>
          <a:effectLst/>
        </p:spPr>
        <p:txBody>
          <a:bodyPr wrap="none" anchor="ctr"/>
          <a:lstStyle/>
          <a:p>
            <a:pPr algn="ctr"/>
            <a:r>
              <a:rPr lang="ja-JP" altLang="en-US"/>
              <a:t>支払い</a:t>
            </a:r>
          </a:p>
        </p:txBody>
      </p:sp>
      <p:sp>
        <p:nvSpPr>
          <p:cNvPr id="328715" name="Oval 11"/>
          <p:cNvSpPr>
            <a:spLocks noChangeArrowheads="1"/>
          </p:cNvSpPr>
          <p:nvPr/>
        </p:nvSpPr>
        <p:spPr bwMode="auto">
          <a:xfrm>
            <a:off x="4191000" y="4527550"/>
            <a:ext cx="1219200" cy="609600"/>
          </a:xfrm>
          <a:prstGeom prst="ellipse">
            <a:avLst/>
          </a:prstGeom>
          <a:noFill/>
          <a:ln w="9525">
            <a:solidFill>
              <a:schemeClr val="tx1"/>
            </a:solidFill>
            <a:round/>
            <a:headEnd/>
            <a:tailEnd/>
          </a:ln>
          <a:effectLst/>
        </p:spPr>
        <p:txBody>
          <a:bodyPr wrap="none" anchor="ctr"/>
          <a:lstStyle/>
          <a:p>
            <a:pPr algn="ctr"/>
            <a:r>
              <a:rPr lang="ja-JP" altLang="en-US"/>
              <a:t>入浴</a:t>
            </a:r>
          </a:p>
        </p:txBody>
      </p:sp>
      <p:sp>
        <p:nvSpPr>
          <p:cNvPr id="328716" name="Oval 12"/>
          <p:cNvSpPr>
            <a:spLocks noChangeArrowheads="1"/>
          </p:cNvSpPr>
          <p:nvPr/>
        </p:nvSpPr>
        <p:spPr bwMode="auto">
          <a:xfrm>
            <a:off x="4419600" y="1479550"/>
            <a:ext cx="1219200" cy="609600"/>
          </a:xfrm>
          <a:prstGeom prst="ellipse">
            <a:avLst/>
          </a:prstGeom>
          <a:noFill/>
          <a:ln w="9525">
            <a:solidFill>
              <a:schemeClr val="tx1"/>
            </a:solidFill>
            <a:round/>
            <a:headEnd/>
            <a:tailEnd/>
          </a:ln>
          <a:effectLst/>
        </p:spPr>
        <p:txBody>
          <a:bodyPr wrap="none" anchor="ctr"/>
          <a:lstStyle/>
          <a:p>
            <a:pPr algn="ctr"/>
            <a:r>
              <a:rPr lang="ja-JP" altLang="en-US" sz="2000"/>
              <a:t>マッサージ</a:t>
            </a:r>
            <a:endParaRPr lang="ja-JP" altLang="en-US"/>
          </a:p>
        </p:txBody>
      </p:sp>
      <p:sp>
        <p:nvSpPr>
          <p:cNvPr id="328717" name="Oval 13"/>
          <p:cNvSpPr>
            <a:spLocks noChangeArrowheads="1"/>
          </p:cNvSpPr>
          <p:nvPr/>
        </p:nvSpPr>
        <p:spPr bwMode="auto">
          <a:xfrm>
            <a:off x="3124200" y="4527550"/>
            <a:ext cx="1219200" cy="609600"/>
          </a:xfrm>
          <a:prstGeom prst="ellipse">
            <a:avLst/>
          </a:prstGeom>
          <a:noFill/>
          <a:ln w="9525">
            <a:solidFill>
              <a:schemeClr val="tx1"/>
            </a:solidFill>
            <a:round/>
            <a:headEnd/>
            <a:tailEnd/>
          </a:ln>
          <a:effectLst/>
        </p:spPr>
        <p:txBody>
          <a:bodyPr wrap="none" anchor="ctr"/>
          <a:lstStyle/>
          <a:p>
            <a:pPr algn="ctr"/>
            <a:r>
              <a:rPr lang="ja-JP" altLang="en-US"/>
              <a:t>朝食</a:t>
            </a:r>
          </a:p>
        </p:txBody>
      </p:sp>
      <p:sp>
        <p:nvSpPr>
          <p:cNvPr id="328718" name="Oval 14"/>
          <p:cNvSpPr>
            <a:spLocks noChangeArrowheads="1"/>
          </p:cNvSpPr>
          <p:nvPr/>
        </p:nvSpPr>
        <p:spPr bwMode="auto">
          <a:xfrm>
            <a:off x="5334000" y="4527550"/>
            <a:ext cx="1219200" cy="609600"/>
          </a:xfrm>
          <a:prstGeom prst="ellipse">
            <a:avLst/>
          </a:prstGeom>
          <a:noFill/>
          <a:ln w="57150">
            <a:solidFill>
              <a:schemeClr val="tx1"/>
            </a:solidFill>
            <a:round/>
            <a:headEnd/>
            <a:tailEnd/>
          </a:ln>
          <a:effectLst/>
        </p:spPr>
        <p:txBody>
          <a:bodyPr wrap="none" anchor="ctr"/>
          <a:lstStyle/>
          <a:p>
            <a:pPr algn="ctr"/>
            <a:r>
              <a:rPr lang="ja-JP" altLang="en-US" sz="1800"/>
              <a:t>駅の送迎</a:t>
            </a:r>
            <a:endParaRPr lang="ja-JP" altLang="en-US"/>
          </a:p>
        </p:txBody>
      </p:sp>
      <p:sp>
        <p:nvSpPr>
          <p:cNvPr id="328719" name="Oval 15"/>
          <p:cNvSpPr>
            <a:spLocks noChangeArrowheads="1"/>
          </p:cNvSpPr>
          <p:nvPr/>
        </p:nvSpPr>
        <p:spPr bwMode="auto">
          <a:xfrm>
            <a:off x="2209800" y="3994150"/>
            <a:ext cx="1219200" cy="609600"/>
          </a:xfrm>
          <a:prstGeom prst="ellipse">
            <a:avLst/>
          </a:prstGeom>
          <a:noFill/>
          <a:ln w="9525">
            <a:solidFill>
              <a:schemeClr val="tx1"/>
            </a:solidFill>
            <a:round/>
            <a:headEnd/>
            <a:tailEnd/>
          </a:ln>
          <a:effectLst/>
        </p:spPr>
        <p:txBody>
          <a:bodyPr wrap="none" anchor="ctr"/>
          <a:lstStyle/>
          <a:p>
            <a:pPr algn="ctr"/>
            <a:r>
              <a:rPr lang="ja-JP" altLang="en-US"/>
              <a:t>テレビ</a:t>
            </a:r>
          </a:p>
        </p:txBody>
      </p:sp>
      <p:sp>
        <p:nvSpPr>
          <p:cNvPr id="328720" name="Oval 16"/>
          <p:cNvSpPr>
            <a:spLocks noChangeArrowheads="1"/>
          </p:cNvSpPr>
          <p:nvPr/>
        </p:nvSpPr>
        <p:spPr bwMode="auto">
          <a:xfrm>
            <a:off x="6553200" y="4451350"/>
            <a:ext cx="1219200" cy="609600"/>
          </a:xfrm>
          <a:prstGeom prst="ellipse">
            <a:avLst/>
          </a:prstGeom>
          <a:noFill/>
          <a:ln w="38100">
            <a:solidFill>
              <a:schemeClr val="tx1"/>
            </a:solidFill>
            <a:round/>
            <a:headEnd/>
            <a:tailEnd/>
          </a:ln>
          <a:effectLst/>
        </p:spPr>
        <p:txBody>
          <a:bodyPr wrap="none" anchor="ctr"/>
          <a:lstStyle/>
          <a:p>
            <a:pPr algn="ctr"/>
            <a:r>
              <a:rPr lang="ja-JP" altLang="en-US" sz="1800"/>
              <a:t>観光地</a:t>
            </a:r>
          </a:p>
          <a:p>
            <a:pPr algn="ctr"/>
            <a:r>
              <a:rPr lang="ja-JP" altLang="en-US" sz="1800"/>
              <a:t>の送迎</a:t>
            </a:r>
            <a:endParaRPr lang="ja-JP" altLang="en-US"/>
          </a:p>
        </p:txBody>
      </p:sp>
      <p:sp>
        <p:nvSpPr>
          <p:cNvPr id="328721" name="Text Box 17"/>
          <p:cNvSpPr txBox="1">
            <a:spLocks noChangeArrowheads="1"/>
          </p:cNvSpPr>
          <p:nvPr/>
        </p:nvSpPr>
        <p:spPr bwMode="auto">
          <a:xfrm rot="5237612">
            <a:off x="6518275" y="4257675"/>
            <a:ext cx="549275" cy="2155825"/>
          </a:xfrm>
          <a:prstGeom prst="rect">
            <a:avLst/>
          </a:prstGeom>
          <a:noFill/>
          <a:ln w="9525">
            <a:noFill/>
            <a:miter lim="800000"/>
            <a:headEnd/>
            <a:tailEnd/>
          </a:ln>
          <a:effectLst/>
        </p:spPr>
        <p:txBody>
          <a:bodyPr vert="eaVert" wrap="none">
            <a:spAutoFit/>
          </a:bodyPr>
          <a:lstStyle/>
          <a:p>
            <a:r>
              <a:rPr lang="ja-JP" altLang="en-US"/>
              <a:t>本質的差はない</a:t>
            </a:r>
          </a:p>
        </p:txBody>
      </p:sp>
      <p:sp>
        <p:nvSpPr>
          <p:cNvPr id="328722" name="Line 18"/>
          <p:cNvSpPr>
            <a:spLocks noChangeShapeType="1"/>
          </p:cNvSpPr>
          <p:nvPr/>
        </p:nvSpPr>
        <p:spPr bwMode="auto">
          <a:xfrm>
            <a:off x="7315200" y="3079750"/>
            <a:ext cx="0" cy="609600"/>
          </a:xfrm>
          <a:prstGeom prst="line">
            <a:avLst/>
          </a:prstGeom>
          <a:noFill/>
          <a:ln w="9525">
            <a:solidFill>
              <a:schemeClr val="tx1"/>
            </a:solidFill>
            <a:round/>
            <a:headEnd type="triangle" w="med" len="med"/>
            <a:tailEnd type="triangle" w="med" len="med"/>
          </a:ln>
          <a:effectLst/>
        </p:spPr>
        <p:txBody>
          <a:bodyPr wrap="none" anchor="ctr"/>
          <a:lstStyle/>
          <a:p>
            <a:endParaRPr lang="ja-JP" altLang="en-US"/>
          </a:p>
        </p:txBody>
      </p:sp>
      <p:sp>
        <p:nvSpPr>
          <p:cNvPr id="328723" name="Text Box 19"/>
          <p:cNvSpPr txBox="1">
            <a:spLocks noChangeArrowheads="1"/>
          </p:cNvSpPr>
          <p:nvPr/>
        </p:nvSpPr>
        <p:spPr bwMode="auto">
          <a:xfrm>
            <a:off x="7299325" y="2643188"/>
            <a:ext cx="793750" cy="457200"/>
          </a:xfrm>
          <a:prstGeom prst="rect">
            <a:avLst/>
          </a:prstGeom>
          <a:noFill/>
          <a:ln w="9525">
            <a:noFill/>
            <a:miter lim="800000"/>
            <a:headEnd/>
            <a:tailEnd/>
          </a:ln>
          <a:effectLst/>
        </p:spPr>
        <p:txBody>
          <a:bodyPr wrap="none">
            <a:spAutoFit/>
          </a:bodyPr>
          <a:lstStyle/>
          <a:p>
            <a:r>
              <a:rPr lang="ja-JP" altLang="en-US"/>
              <a:t>有償</a:t>
            </a:r>
          </a:p>
        </p:txBody>
      </p:sp>
      <p:sp>
        <p:nvSpPr>
          <p:cNvPr id="328724" name="Text Box 20"/>
          <p:cNvSpPr txBox="1">
            <a:spLocks noChangeArrowheads="1"/>
          </p:cNvSpPr>
          <p:nvPr/>
        </p:nvSpPr>
        <p:spPr bwMode="auto">
          <a:xfrm>
            <a:off x="7283450" y="3536950"/>
            <a:ext cx="793750" cy="457200"/>
          </a:xfrm>
          <a:prstGeom prst="rect">
            <a:avLst/>
          </a:prstGeom>
          <a:noFill/>
          <a:ln w="9525">
            <a:noFill/>
            <a:miter lim="800000"/>
            <a:headEnd/>
            <a:tailEnd/>
          </a:ln>
          <a:effectLst/>
        </p:spPr>
        <p:txBody>
          <a:bodyPr wrap="none">
            <a:spAutoFit/>
          </a:bodyPr>
          <a:lstStyle/>
          <a:p>
            <a:r>
              <a:rPr lang="ja-JP" altLang="en-US"/>
              <a:t>無償</a:t>
            </a:r>
          </a:p>
        </p:txBody>
      </p:sp>
      <p:sp>
        <p:nvSpPr>
          <p:cNvPr id="328725" name="Text Box 21"/>
          <p:cNvSpPr txBox="1">
            <a:spLocks noChangeArrowheads="1"/>
          </p:cNvSpPr>
          <p:nvPr/>
        </p:nvSpPr>
        <p:spPr bwMode="auto">
          <a:xfrm>
            <a:off x="3810000" y="3841750"/>
            <a:ext cx="2252663" cy="457200"/>
          </a:xfrm>
          <a:prstGeom prst="rect">
            <a:avLst/>
          </a:prstGeom>
          <a:noFill/>
          <a:ln w="9525">
            <a:noFill/>
            <a:miter lim="800000"/>
            <a:headEnd/>
            <a:tailEnd/>
          </a:ln>
          <a:effectLst/>
        </p:spPr>
        <p:txBody>
          <a:bodyPr wrap="none">
            <a:spAutoFit/>
          </a:bodyPr>
          <a:lstStyle/>
          <a:p>
            <a:r>
              <a:rPr lang="ja-JP" altLang="en-US"/>
              <a:t>宿泊料に含める</a:t>
            </a:r>
          </a:p>
        </p:txBody>
      </p:sp>
      <p:sp>
        <p:nvSpPr>
          <p:cNvPr id="328726" name="Text Box 22"/>
          <p:cNvSpPr txBox="1">
            <a:spLocks noChangeArrowheads="1"/>
          </p:cNvSpPr>
          <p:nvPr/>
        </p:nvSpPr>
        <p:spPr bwMode="auto">
          <a:xfrm>
            <a:off x="3646488" y="2317750"/>
            <a:ext cx="2552700" cy="457200"/>
          </a:xfrm>
          <a:prstGeom prst="rect">
            <a:avLst/>
          </a:prstGeom>
          <a:noFill/>
          <a:ln w="9525">
            <a:noFill/>
            <a:miter lim="800000"/>
            <a:headEnd/>
            <a:tailEnd/>
          </a:ln>
          <a:effectLst/>
        </p:spPr>
        <p:txBody>
          <a:bodyPr wrap="none">
            <a:spAutoFit/>
          </a:bodyPr>
          <a:lstStyle/>
          <a:p>
            <a:r>
              <a:rPr lang="ja-JP" altLang="en-US"/>
              <a:t>宿泊料に含めない</a:t>
            </a:r>
          </a:p>
        </p:txBody>
      </p:sp>
      <p:sp>
        <p:nvSpPr>
          <p:cNvPr id="328727" name="Text Box 23"/>
          <p:cNvSpPr txBox="1">
            <a:spLocks noChangeArrowheads="1"/>
          </p:cNvSpPr>
          <p:nvPr/>
        </p:nvSpPr>
        <p:spPr bwMode="auto">
          <a:xfrm>
            <a:off x="6932613" y="2514600"/>
            <a:ext cx="458787" cy="1860550"/>
          </a:xfrm>
          <a:prstGeom prst="rect">
            <a:avLst/>
          </a:prstGeom>
          <a:noFill/>
          <a:ln w="9525">
            <a:noFill/>
            <a:miter lim="800000"/>
            <a:headEnd/>
            <a:tailEnd/>
          </a:ln>
          <a:effectLst/>
        </p:spPr>
        <p:txBody>
          <a:bodyPr vert="eaVert" wrap="none">
            <a:spAutoFit/>
          </a:bodyPr>
          <a:lstStyle/>
          <a:p>
            <a:r>
              <a:rPr lang="ja-JP" altLang="en-US" sz="1800"/>
              <a:t>経営者のポリシー</a:t>
            </a:r>
            <a:endParaRPr lang="ja-JP" altLang="en-US"/>
          </a:p>
        </p:txBody>
      </p:sp>
      <p:sp>
        <p:nvSpPr>
          <p:cNvPr id="328728" name="Text Box 24"/>
          <p:cNvSpPr txBox="1">
            <a:spLocks noChangeArrowheads="1"/>
          </p:cNvSpPr>
          <p:nvPr/>
        </p:nvSpPr>
        <p:spPr bwMode="auto">
          <a:xfrm>
            <a:off x="2549525" y="446088"/>
            <a:ext cx="1565275" cy="925512"/>
          </a:xfrm>
          <a:prstGeom prst="rect">
            <a:avLst/>
          </a:prstGeom>
          <a:noFill/>
          <a:ln w="9525">
            <a:solidFill>
              <a:schemeClr val="tx1"/>
            </a:solidFill>
            <a:prstDash val="dash"/>
            <a:miter lim="800000"/>
            <a:headEnd/>
            <a:tailEnd/>
          </a:ln>
          <a:effectLst/>
        </p:spPr>
        <p:txBody>
          <a:bodyPr wrap="none">
            <a:spAutoFit/>
          </a:bodyPr>
          <a:lstStyle/>
          <a:p>
            <a:pPr algn="ctr"/>
            <a:r>
              <a:rPr lang="ja-JP" altLang="en-US" sz="1800"/>
              <a:t>第三者運送人</a:t>
            </a:r>
          </a:p>
          <a:p>
            <a:pPr algn="ctr"/>
            <a:r>
              <a:rPr lang="en-US" altLang="ja-JP" sz="1800"/>
              <a:t>(</a:t>
            </a:r>
            <a:r>
              <a:rPr lang="ja-JP" altLang="en-US" sz="1800"/>
              <a:t>有償）</a:t>
            </a:r>
          </a:p>
          <a:p>
            <a:pPr algn="ctr"/>
            <a:r>
              <a:rPr lang="ja-JP" altLang="en-US" sz="1800"/>
              <a:t>バス、タクシー</a:t>
            </a:r>
            <a:endParaRPr lang="ja-JP" altLang="en-US"/>
          </a:p>
        </p:txBody>
      </p:sp>
      <p:sp>
        <p:nvSpPr>
          <p:cNvPr id="328729" name="Text Box 25"/>
          <p:cNvSpPr txBox="1">
            <a:spLocks noChangeArrowheads="1"/>
          </p:cNvSpPr>
          <p:nvPr/>
        </p:nvSpPr>
        <p:spPr bwMode="auto">
          <a:xfrm>
            <a:off x="1943100" y="5581650"/>
            <a:ext cx="1717675" cy="1016000"/>
          </a:xfrm>
          <a:prstGeom prst="rect">
            <a:avLst/>
          </a:prstGeom>
          <a:noFill/>
          <a:ln w="9525">
            <a:solidFill>
              <a:schemeClr val="tx1"/>
            </a:solidFill>
            <a:prstDash val="dash"/>
            <a:miter lim="800000"/>
            <a:headEnd/>
            <a:tailEnd/>
          </a:ln>
          <a:effectLst/>
        </p:spPr>
        <p:txBody>
          <a:bodyPr wrap="none">
            <a:spAutoFit/>
          </a:bodyPr>
          <a:lstStyle/>
          <a:p>
            <a:pPr algn="ctr"/>
            <a:r>
              <a:rPr lang="ja-JP" altLang="en-US" sz="1800"/>
              <a:t>第三者運送人</a:t>
            </a:r>
          </a:p>
          <a:p>
            <a:pPr algn="ctr"/>
            <a:r>
              <a:rPr lang="en-US" altLang="ja-JP" sz="1800"/>
              <a:t>(</a:t>
            </a:r>
            <a:r>
              <a:rPr lang="ja-JP" altLang="en-US" sz="1800"/>
              <a:t>無償）</a:t>
            </a:r>
          </a:p>
          <a:p>
            <a:pPr algn="ctr"/>
            <a:r>
              <a:rPr lang="ja-JP" altLang="en-US"/>
              <a:t>現在は自由</a:t>
            </a:r>
          </a:p>
        </p:txBody>
      </p:sp>
      <p:sp>
        <p:nvSpPr>
          <p:cNvPr id="328730" name="AutoShape 26"/>
          <p:cNvSpPr>
            <a:spLocks noChangeArrowheads="1"/>
          </p:cNvSpPr>
          <p:nvPr/>
        </p:nvSpPr>
        <p:spPr bwMode="auto">
          <a:xfrm>
            <a:off x="4114800" y="790575"/>
            <a:ext cx="1511300" cy="504825"/>
          </a:xfrm>
          <a:prstGeom prst="leftArrow">
            <a:avLst>
              <a:gd name="adj1" fmla="val 50000"/>
              <a:gd name="adj2" fmla="val 74843"/>
            </a:avLst>
          </a:prstGeom>
          <a:noFill/>
          <a:ln w="9525">
            <a:solidFill>
              <a:schemeClr val="tx1"/>
            </a:solidFill>
            <a:miter lim="800000"/>
            <a:headEnd/>
            <a:tailEnd/>
          </a:ln>
          <a:effectLst/>
        </p:spPr>
        <p:txBody>
          <a:bodyPr wrap="none" anchor="ctr"/>
          <a:lstStyle/>
          <a:p>
            <a:pPr algn="ctr"/>
            <a:r>
              <a:rPr lang="ja-JP" altLang="en-US" sz="1400"/>
              <a:t>道路運送法の規制</a:t>
            </a:r>
          </a:p>
        </p:txBody>
      </p:sp>
      <p:sp>
        <p:nvSpPr>
          <p:cNvPr id="328731" name="AutoShape 27"/>
          <p:cNvSpPr>
            <a:spLocks noChangeArrowheads="1"/>
          </p:cNvSpPr>
          <p:nvPr/>
        </p:nvSpPr>
        <p:spPr bwMode="auto">
          <a:xfrm rot="-2358450">
            <a:off x="6451600" y="692150"/>
            <a:ext cx="1512888" cy="504825"/>
          </a:xfrm>
          <a:prstGeom prst="leftArrow">
            <a:avLst>
              <a:gd name="adj1" fmla="val 50000"/>
              <a:gd name="adj2" fmla="val 74921"/>
            </a:avLst>
          </a:prstGeom>
          <a:noFill/>
          <a:ln w="9525">
            <a:solidFill>
              <a:schemeClr val="tx1"/>
            </a:solidFill>
            <a:miter lim="800000"/>
            <a:headEnd/>
            <a:tailEnd/>
          </a:ln>
          <a:effectLst/>
        </p:spPr>
        <p:txBody>
          <a:bodyPr wrap="none" anchor="ctr"/>
          <a:lstStyle/>
          <a:p>
            <a:pPr algn="ctr"/>
            <a:r>
              <a:rPr lang="ja-JP" altLang="en-US" sz="1400"/>
              <a:t>税法等の規制</a:t>
            </a:r>
          </a:p>
        </p:txBody>
      </p:sp>
      <p:sp>
        <p:nvSpPr>
          <p:cNvPr id="328732" name="Text Box 28"/>
          <p:cNvSpPr txBox="1">
            <a:spLocks noChangeArrowheads="1"/>
          </p:cNvSpPr>
          <p:nvPr/>
        </p:nvSpPr>
        <p:spPr bwMode="auto">
          <a:xfrm>
            <a:off x="141288" y="228600"/>
            <a:ext cx="2262158" cy="923330"/>
          </a:xfrm>
          <a:prstGeom prst="rect">
            <a:avLst/>
          </a:prstGeom>
          <a:solidFill>
            <a:srgbClr val="FFFF00"/>
          </a:solidFill>
          <a:ln w="28575">
            <a:solidFill>
              <a:schemeClr val="tx1"/>
            </a:solidFill>
            <a:miter lim="800000"/>
            <a:headEnd/>
            <a:tailEnd/>
          </a:ln>
          <a:effectLst/>
        </p:spPr>
        <p:txBody>
          <a:bodyPr wrap="none">
            <a:spAutoFit/>
          </a:bodyPr>
          <a:lstStyle/>
          <a:p>
            <a:r>
              <a:rPr lang="ja-JP" altLang="en-US" sz="5400" dirty="0"/>
              <a:t>宿泊料</a:t>
            </a:r>
          </a:p>
        </p:txBody>
      </p:sp>
      <p:sp>
        <p:nvSpPr>
          <p:cNvPr id="328733" name="Text Box 29"/>
          <p:cNvSpPr txBox="1">
            <a:spLocks noChangeArrowheads="1"/>
          </p:cNvSpPr>
          <p:nvPr/>
        </p:nvSpPr>
        <p:spPr bwMode="auto">
          <a:xfrm>
            <a:off x="4184650" y="5911850"/>
            <a:ext cx="3968750" cy="641350"/>
          </a:xfrm>
          <a:prstGeom prst="rect">
            <a:avLst/>
          </a:prstGeom>
          <a:noFill/>
          <a:ln w="9525">
            <a:noFill/>
            <a:miter lim="800000"/>
            <a:headEnd/>
            <a:tailEnd/>
          </a:ln>
          <a:effectLst/>
        </p:spPr>
        <p:txBody>
          <a:bodyPr wrap="none">
            <a:spAutoFit/>
          </a:bodyPr>
          <a:lstStyle/>
          <a:p>
            <a:r>
              <a:rPr lang="ja-JP" altLang="en-US" sz="1800"/>
              <a:t>利用者が自分で掛ける保険料</a:t>
            </a:r>
          </a:p>
          <a:p>
            <a:r>
              <a:rPr lang="ja-JP" altLang="en-US" sz="1800"/>
              <a:t>自分で支払う高速道路料金等の扱い？</a:t>
            </a:r>
            <a:endParaRPr lang="ja-JP" altLang="en-US"/>
          </a:p>
        </p:txBody>
      </p:sp>
      <p:sp>
        <p:nvSpPr>
          <p:cNvPr id="328734" name="Line 30"/>
          <p:cNvSpPr>
            <a:spLocks noChangeShapeType="1"/>
          </p:cNvSpPr>
          <p:nvPr/>
        </p:nvSpPr>
        <p:spPr bwMode="auto">
          <a:xfrm flipV="1">
            <a:off x="7315200" y="5486400"/>
            <a:ext cx="0" cy="609600"/>
          </a:xfrm>
          <a:prstGeom prst="line">
            <a:avLst/>
          </a:prstGeom>
          <a:noFill/>
          <a:ln w="9525">
            <a:solidFill>
              <a:schemeClr val="tx1"/>
            </a:solidFill>
            <a:round/>
            <a:headEnd/>
            <a:tailEnd type="triangle" w="med" len="med"/>
          </a:ln>
          <a:effec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6106690"/>
          </a:xfrm>
          <a:solidFill>
            <a:srgbClr val="FFFF00"/>
          </a:solidFill>
          <a:ln w="57150">
            <a:solidFill>
              <a:srgbClr val="FF0000"/>
            </a:solidFill>
          </a:ln>
        </p:spPr>
        <p:txBody>
          <a:bodyPr>
            <a:noAutofit/>
          </a:bodyPr>
          <a:lstStyle/>
          <a:p>
            <a:pPr algn="l"/>
            <a:r>
              <a:rPr lang="en-US" altLang="ja-JP" sz="4800" dirty="0"/>
              <a:t>Q3</a:t>
            </a:r>
            <a:r>
              <a:rPr lang="ja-JP" altLang="ja-JP" sz="4800" dirty="0"/>
              <a:t>：寺前先生は、以前、首都圏私鉄大合併構想を打ち出していましたが、ＪＲ（東日本）に匹敵するような巨大私鉄が首都圏にできることの意義は薄らいでいないと思います、実現可能性は如何</a:t>
            </a:r>
            <a:r>
              <a:rPr lang="ja-JP" altLang="ja-JP" sz="4800" dirty="0" smtClean="0"/>
              <a:t>？</a:t>
            </a:r>
            <a:endParaRPr kumimoji="1" lang="ja-JP" altLang="en-US" sz="4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7584" y="404664"/>
            <a:ext cx="5976664" cy="5904656"/>
          </a:xfrm>
          <a:prstGeom prst="rect">
            <a:avLst/>
          </a:prstGeom>
          <a:noFill/>
          <a:ln w="9525">
            <a:solidFill>
              <a:schemeClr val="tx1"/>
            </a:solidFill>
            <a:miter lim="800000"/>
            <a:headEnd/>
            <a:tailEnd/>
          </a:ln>
          <a:effectLst/>
        </p:spPr>
        <p:txBody>
          <a:bodyPr wrap="none" anchor="ctr"/>
          <a:lstStyle/>
          <a:p>
            <a:endParaRPr lang="ja-JP" altLang="en-US"/>
          </a:p>
        </p:txBody>
      </p:sp>
      <p:sp>
        <p:nvSpPr>
          <p:cNvPr id="17411" name="Line 3"/>
          <p:cNvSpPr>
            <a:spLocks noChangeShapeType="1"/>
          </p:cNvSpPr>
          <p:nvPr/>
        </p:nvSpPr>
        <p:spPr bwMode="auto">
          <a:xfrm flipH="1">
            <a:off x="323528" y="3212976"/>
            <a:ext cx="8640960" cy="0"/>
          </a:xfrm>
          <a:prstGeom prst="line">
            <a:avLst/>
          </a:prstGeom>
          <a:noFill/>
          <a:ln w="38100">
            <a:solidFill>
              <a:schemeClr val="tx1"/>
            </a:solidFill>
            <a:round/>
            <a:headEnd/>
            <a:tailEnd/>
          </a:ln>
          <a:effectLst/>
        </p:spPr>
        <p:txBody>
          <a:bodyPr wrap="none" anchor="ctr"/>
          <a:lstStyle/>
          <a:p>
            <a:endParaRPr lang="ja-JP" altLang="en-US"/>
          </a:p>
        </p:txBody>
      </p:sp>
      <p:sp>
        <p:nvSpPr>
          <p:cNvPr id="17422" name="Oval 14"/>
          <p:cNvSpPr>
            <a:spLocks noChangeArrowheads="1"/>
          </p:cNvSpPr>
          <p:nvPr/>
        </p:nvSpPr>
        <p:spPr bwMode="auto">
          <a:xfrm>
            <a:off x="3851920" y="4221088"/>
            <a:ext cx="2952328" cy="1080120"/>
          </a:xfrm>
          <a:prstGeom prst="ellipse">
            <a:avLst/>
          </a:prstGeom>
          <a:solidFill>
            <a:srgbClr val="FFFF00"/>
          </a:solidFill>
          <a:ln w="12700">
            <a:solidFill>
              <a:schemeClr val="tx1"/>
            </a:solidFill>
            <a:prstDash val="lgDashDotDot"/>
            <a:round/>
            <a:headEnd/>
            <a:tailEnd/>
          </a:ln>
          <a:effectLst/>
        </p:spPr>
        <p:txBody>
          <a:bodyPr wrap="none" anchor="ctr"/>
          <a:lstStyle/>
          <a:p>
            <a:pPr algn="ctr"/>
            <a:r>
              <a:rPr lang="ja-JP" altLang="en-US" sz="4000" dirty="0" smtClean="0">
                <a:latin typeface="Times New Roman" pitchFamily="18" charset="0"/>
              </a:rPr>
              <a:t>無料タクシー</a:t>
            </a:r>
            <a:endParaRPr lang="ja-JP" altLang="en-US" sz="4000" dirty="0">
              <a:latin typeface="Times New Roman" pitchFamily="18" charset="0"/>
            </a:endParaRPr>
          </a:p>
        </p:txBody>
      </p:sp>
      <p:sp>
        <p:nvSpPr>
          <p:cNvPr id="17426" name="Line 18"/>
          <p:cNvSpPr>
            <a:spLocks noChangeShapeType="1"/>
          </p:cNvSpPr>
          <p:nvPr/>
        </p:nvSpPr>
        <p:spPr bwMode="auto">
          <a:xfrm>
            <a:off x="8244408" y="2420888"/>
            <a:ext cx="0" cy="1584176"/>
          </a:xfrm>
          <a:prstGeom prst="line">
            <a:avLst/>
          </a:prstGeom>
          <a:noFill/>
          <a:ln w="57150">
            <a:solidFill>
              <a:schemeClr val="tx1"/>
            </a:solidFill>
            <a:round/>
            <a:headEnd type="triangle" w="med" len="med"/>
            <a:tailEnd type="triangle" w="med" len="med"/>
          </a:ln>
          <a:effectLst/>
        </p:spPr>
        <p:txBody>
          <a:bodyPr wrap="none" anchor="ctr"/>
          <a:lstStyle/>
          <a:p>
            <a:endParaRPr lang="ja-JP" altLang="en-US"/>
          </a:p>
        </p:txBody>
      </p:sp>
      <p:sp>
        <p:nvSpPr>
          <p:cNvPr id="17427" name="Text Box 19"/>
          <p:cNvSpPr txBox="1">
            <a:spLocks noChangeArrowheads="1"/>
          </p:cNvSpPr>
          <p:nvPr/>
        </p:nvSpPr>
        <p:spPr bwMode="auto">
          <a:xfrm>
            <a:off x="7681892" y="1628800"/>
            <a:ext cx="1210588" cy="707886"/>
          </a:xfrm>
          <a:prstGeom prst="rect">
            <a:avLst/>
          </a:prstGeom>
          <a:noFill/>
          <a:ln w="9525">
            <a:solidFill>
              <a:srgbClr val="FF0000"/>
            </a:solidFill>
            <a:miter lim="800000"/>
            <a:headEnd/>
            <a:tailEnd/>
          </a:ln>
          <a:effectLst/>
        </p:spPr>
        <p:txBody>
          <a:bodyPr wrap="none">
            <a:spAutoFit/>
          </a:bodyPr>
          <a:lstStyle/>
          <a:p>
            <a:r>
              <a:rPr lang="ja-JP" altLang="en-US" sz="4000" dirty="0">
                <a:solidFill>
                  <a:srgbClr val="FF0000"/>
                </a:solidFill>
                <a:latin typeface="Times New Roman" pitchFamily="18" charset="0"/>
              </a:rPr>
              <a:t>有償</a:t>
            </a:r>
          </a:p>
        </p:txBody>
      </p:sp>
      <p:sp>
        <p:nvSpPr>
          <p:cNvPr id="17428" name="Text Box 20"/>
          <p:cNvSpPr txBox="1">
            <a:spLocks noChangeArrowheads="1"/>
          </p:cNvSpPr>
          <p:nvPr/>
        </p:nvSpPr>
        <p:spPr bwMode="auto">
          <a:xfrm>
            <a:off x="7609884" y="4449306"/>
            <a:ext cx="1210588" cy="707886"/>
          </a:xfrm>
          <a:prstGeom prst="rect">
            <a:avLst/>
          </a:prstGeom>
          <a:noFill/>
          <a:ln w="9525">
            <a:solidFill>
              <a:schemeClr val="accent2"/>
            </a:solidFill>
            <a:miter lim="800000"/>
            <a:headEnd/>
            <a:tailEnd/>
          </a:ln>
          <a:effectLst/>
        </p:spPr>
        <p:txBody>
          <a:bodyPr wrap="none">
            <a:spAutoFit/>
          </a:bodyPr>
          <a:lstStyle/>
          <a:p>
            <a:r>
              <a:rPr lang="ja-JP" altLang="en-US" sz="4000" dirty="0">
                <a:solidFill>
                  <a:schemeClr val="accent2"/>
                </a:solidFill>
                <a:latin typeface="Times New Roman" pitchFamily="18" charset="0"/>
              </a:rPr>
              <a:t>無償</a:t>
            </a:r>
          </a:p>
        </p:txBody>
      </p:sp>
      <p:sp>
        <p:nvSpPr>
          <p:cNvPr id="17429" name="Text Box 21"/>
          <p:cNvSpPr txBox="1">
            <a:spLocks noChangeArrowheads="1"/>
          </p:cNvSpPr>
          <p:nvPr/>
        </p:nvSpPr>
        <p:spPr bwMode="auto">
          <a:xfrm>
            <a:off x="1835696" y="3214717"/>
            <a:ext cx="4373313" cy="646331"/>
          </a:xfrm>
          <a:prstGeom prst="rect">
            <a:avLst/>
          </a:prstGeom>
          <a:noFill/>
          <a:ln w="9525">
            <a:noFill/>
            <a:miter lim="800000"/>
            <a:headEnd/>
            <a:tailEnd/>
          </a:ln>
          <a:effectLst/>
        </p:spPr>
        <p:txBody>
          <a:bodyPr wrap="none">
            <a:spAutoFit/>
          </a:bodyPr>
          <a:lstStyle/>
          <a:p>
            <a:r>
              <a:rPr lang="ja-JP" altLang="en-US" sz="3600" dirty="0" smtClean="0">
                <a:latin typeface="Times New Roman" pitchFamily="18" charset="0"/>
              </a:rPr>
              <a:t>Ｇｏｏｇｌｅ料に含まれる</a:t>
            </a:r>
            <a:endParaRPr lang="ja-JP" altLang="en-US" sz="3600" dirty="0">
              <a:latin typeface="Times New Roman" pitchFamily="18" charset="0"/>
            </a:endParaRPr>
          </a:p>
        </p:txBody>
      </p:sp>
      <p:sp>
        <p:nvSpPr>
          <p:cNvPr id="17430" name="Text Box 22"/>
          <p:cNvSpPr txBox="1">
            <a:spLocks noChangeArrowheads="1"/>
          </p:cNvSpPr>
          <p:nvPr/>
        </p:nvSpPr>
        <p:spPr bwMode="auto">
          <a:xfrm>
            <a:off x="1547664" y="2422629"/>
            <a:ext cx="4826962" cy="646331"/>
          </a:xfrm>
          <a:prstGeom prst="rect">
            <a:avLst/>
          </a:prstGeom>
          <a:noFill/>
          <a:ln w="9525">
            <a:noFill/>
            <a:miter lim="800000"/>
            <a:headEnd/>
            <a:tailEnd/>
          </a:ln>
          <a:effectLst/>
        </p:spPr>
        <p:txBody>
          <a:bodyPr wrap="none">
            <a:spAutoFit/>
          </a:bodyPr>
          <a:lstStyle/>
          <a:p>
            <a:r>
              <a:rPr lang="ja-JP" altLang="en-US" sz="3600" dirty="0" smtClean="0">
                <a:latin typeface="Times New Roman" pitchFamily="18" charset="0"/>
              </a:rPr>
              <a:t>Ｇｏｏｇｌｅ料に含まれない</a:t>
            </a:r>
            <a:endParaRPr lang="ja-JP" altLang="en-US" sz="3600" dirty="0">
              <a:latin typeface="Times New Roman" pitchFamily="18" charset="0"/>
            </a:endParaRPr>
          </a:p>
        </p:txBody>
      </p:sp>
      <p:sp>
        <p:nvSpPr>
          <p:cNvPr id="17431" name="Text Box 23"/>
          <p:cNvSpPr txBox="1">
            <a:spLocks noChangeArrowheads="1"/>
          </p:cNvSpPr>
          <p:nvPr/>
        </p:nvSpPr>
        <p:spPr bwMode="auto">
          <a:xfrm>
            <a:off x="6804248" y="1491765"/>
            <a:ext cx="738664" cy="3665427"/>
          </a:xfrm>
          <a:prstGeom prst="rect">
            <a:avLst/>
          </a:prstGeom>
          <a:noFill/>
          <a:ln w="9525">
            <a:noFill/>
            <a:miter lim="800000"/>
            <a:headEnd/>
            <a:tailEnd/>
          </a:ln>
          <a:effectLst/>
        </p:spPr>
        <p:txBody>
          <a:bodyPr vert="eaVert" wrap="none">
            <a:spAutoFit/>
          </a:bodyPr>
          <a:lstStyle/>
          <a:p>
            <a:r>
              <a:rPr lang="ja-JP" altLang="en-US" sz="3600" dirty="0">
                <a:latin typeface="Times New Roman" pitchFamily="18" charset="0"/>
              </a:rPr>
              <a:t>経営者のポリシー</a:t>
            </a:r>
          </a:p>
        </p:txBody>
      </p:sp>
      <p:sp>
        <p:nvSpPr>
          <p:cNvPr id="42" name="Oval 14"/>
          <p:cNvSpPr>
            <a:spLocks noChangeArrowheads="1"/>
          </p:cNvSpPr>
          <p:nvPr/>
        </p:nvSpPr>
        <p:spPr bwMode="auto">
          <a:xfrm>
            <a:off x="3923928" y="1700808"/>
            <a:ext cx="2880320" cy="792088"/>
          </a:xfrm>
          <a:prstGeom prst="ellipse">
            <a:avLst/>
          </a:prstGeom>
          <a:solidFill>
            <a:srgbClr val="FFFF00"/>
          </a:solidFill>
          <a:ln w="19050">
            <a:solidFill>
              <a:schemeClr val="tx1"/>
            </a:solidFill>
            <a:prstDash val="lgDashDotDot"/>
            <a:round/>
            <a:headEnd/>
            <a:tailEnd/>
          </a:ln>
          <a:effectLst/>
        </p:spPr>
        <p:txBody>
          <a:bodyPr wrap="none" anchor="ctr"/>
          <a:lstStyle/>
          <a:p>
            <a:pPr algn="ctr"/>
            <a:r>
              <a:rPr lang="ja-JP" altLang="en-US" sz="4000" dirty="0" smtClean="0">
                <a:latin typeface="Times New Roman" pitchFamily="18" charset="0"/>
              </a:rPr>
              <a:t>有料宿泊</a:t>
            </a:r>
            <a:endParaRPr lang="ja-JP" altLang="en-US" sz="4000" dirty="0">
              <a:latin typeface="Times New Roman" pitchFamily="18" charset="0"/>
            </a:endParaRPr>
          </a:p>
        </p:txBody>
      </p:sp>
      <p:sp>
        <p:nvSpPr>
          <p:cNvPr id="44" name="Oval 14"/>
          <p:cNvSpPr>
            <a:spLocks noChangeArrowheads="1"/>
          </p:cNvSpPr>
          <p:nvPr/>
        </p:nvSpPr>
        <p:spPr bwMode="auto">
          <a:xfrm>
            <a:off x="1259632" y="5301208"/>
            <a:ext cx="5040560" cy="980728"/>
          </a:xfrm>
          <a:prstGeom prst="ellipse">
            <a:avLst/>
          </a:prstGeom>
          <a:solidFill>
            <a:srgbClr val="FFFF00"/>
          </a:solidFill>
          <a:ln w="38100" cmpd="dbl">
            <a:solidFill>
              <a:schemeClr val="tx1"/>
            </a:solidFill>
            <a:round/>
            <a:headEnd/>
            <a:tailEnd/>
          </a:ln>
          <a:effectLst/>
        </p:spPr>
        <p:txBody>
          <a:bodyPr wrap="none" anchor="ctr"/>
          <a:lstStyle/>
          <a:p>
            <a:pPr algn="ctr"/>
            <a:r>
              <a:rPr lang="ja-JP" altLang="en-US" sz="5400" dirty="0" smtClean="0">
                <a:latin typeface="Times New Roman" pitchFamily="18" charset="0"/>
              </a:rPr>
              <a:t>検索・案内</a:t>
            </a:r>
            <a:endParaRPr lang="ja-JP" altLang="en-US" sz="5400" dirty="0">
              <a:latin typeface="Times New Roman" pitchFamily="18" charset="0"/>
            </a:endParaRPr>
          </a:p>
        </p:txBody>
      </p:sp>
      <p:sp>
        <p:nvSpPr>
          <p:cNvPr id="45" name="Oval 14"/>
          <p:cNvSpPr>
            <a:spLocks noChangeArrowheads="1"/>
          </p:cNvSpPr>
          <p:nvPr/>
        </p:nvSpPr>
        <p:spPr bwMode="auto">
          <a:xfrm>
            <a:off x="3203848" y="476672"/>
            <a:ext cx="2871936" cy="1224136"/>
          </a:xfrm>
          <a:prstGeom prst="ellipse">
            <a:avLst/>
          </a:prstGeom>
          <a:solidFill>
            <a:srgbClr val="FFFF00"/>
          </a:solidFill>
          <a:ln w="38100" cmpd="dbl">
            <a:solidFill>
              <a:schemeClr val="tx1">
                <a:lumMod val="95000"/>
                <a:lumOff val="5000"/>
              </a:schemeClr>
            </a:solidFill>
            <a:round/>
            <a:headEnd/>
            <a:tailEnd/>
          </a:ln>
          <a:effectLst/>
        </p:spPr>
        <p:txBody>
          <a:bodyPr wrap="none" anchor="ctr"/>
          <a:lstStyle/>
          <a:p>
            <a:pPr algn="ctr"/>
            <a:r>
              <a:rPr lang="ja-JP" altLang="en-US" sz="5400" dirty="0" smtClean="0">
                <a:latin typeface="Times New Roman" pitchFamily="18" charset="0"/>
              </a:rPr>
              <a:t>広告</a:t>
            </a:r>
            <a:endParaRPr lang="ja-JP" altLang="en-US" sz="5400" dirty="0">
              <a:latin typeface="Times New Roman" pitchFamily="18" charset="0"/>
            </a:endParaRPr>
          </a:p>
        </p:txBody>
      </p:sp>
      <p:sp>
        <p:nvSpPr>
          <p:cNvPr id="16" name="Oval 14"/>
          <p:cNvSpPr>
            <a:spLocks noChangeArrowheads="1"/>
          </p:cNvSpPr>
          <p:nvPr/>
        </p:nvSpPr>
        <p:spPr bwMode="auto">
          <a:xfrm>
            <a:off x="1187624" y="548680"/>
            <a:ext cx="1800200" cy="1584176"/>
          </a:xfrm>
          <a:prstGeom prst="ellipse">
            <a:avLst/>
          </a:prstGeom>
          <a:solidFill>
            <a:srgbClr val="FFFF00"/>
          </a:solidFill>
          <a:ln w="57150" cmpd="dbl">
            <a:solidFill>
              <a:schemeClr val="tx1"/>
            </a:solidFill>
            <a:round/>
            <a:headEnd/>
            <a:tailEnd/>
          </a:ln>
          <a:effectLst/>
        </p:spPr>
        <p:txBody>
          <a:bodyPr wrap="none" anchor="ctr"/>
          <a:lstStyle/>
          <a:p>
            <a:pPr algn="ctr"/>
            <a:r>
              <a:rPr lang="ja-JP" altLang="en-US" sz="4000" dirty="0" smtClean="0">
                <a:latin typeface="Times New Roman" pitchFamily="18" charset="0"/>
              </a:rPr>
              <a:t>物販</a:t>
            </a:r>
            <a:endParaRPr lang="ja-JP" altLang="en-US" sz="4000" dirty="0">
              <a:latin typeface="Times New Roman" pitchFamily="18" charset="0"/>
            </a:endParaRPr>
          </a:p>
        </p:txBody>
      </p:sp>
      <p:sp>
        <p:nvSpPr>
          <p:cNvPr id="17" name="Oval 14"/>
          <p:cNvSpPr>
            <a:spLocks noChangeArrowheads="1"/>
          </p:cNvSpPr>
          <p:nvPr/>
        </p:nvSpPr>
        <p:spPr bwMode="auto">
          <a:xfrm>
            <a:off x="899592" y="4077072"/>
            <a:ext cx="2448272" cy="1224136"/>
          </a:xfrm>
          <a:prstGeom prst="ellipse">
            <a:avLst/>
          </a:prstGeom>
          <a:solidFill>
            <a:srgbClr val="FFFF00"/>
          </a:solidFill>
          <a:ln w="19050">
            <a:solidFill>
              <a:schemeClr val="tx1"/>
            </a:solidFill>
            <a:round/>
            <a:headEnd/>
            <a:tailEnd/>
          </a:ln>
          <a:effectLst/>
        </p:spPr>
        <p:txBody>
          <a:bodyPr wrap="none" anchor="ctr"/>
          <a:lstStyle/>
          <a:p>
            <a:pPr algn="ctr"/>
            <a:r>
              <a:rPr lang="ja-JP" altLang="en-US" sz="2800" dirty="0" smtClean="0">
                <a:latin typeface="Times New Roman" pitchFamily="18" charset="0"/>
              </a:rPr>
              <a:t>ニュース</a:t>
            </a:r>
            <a:endParaRPr lang="ja-JP" altLang="en-US" sz="2800" dirty="0">
              <a:latin typeface="Times New Roman" pitchFamily="18" charset="0"/>
            </a:endParaRPr>
          </a:p>
        </p:txBody>
      </p:sp>
      <p:sp>
        <p:nvSpPr>
          <p:cNvPr id="18" name="下矢印 17"/>
          <p:cNvSpPr/>
          <p:nvPr/>
        </p:nvSpPr>
        <p:spPr>
          <a:xfrm>
            <a:off x="4932040" y="2276872"/>
            <a:ext cx="2088232" cy="2808312"/>
          </a:xfrm>
          <a:prstGeom prst="downArrow">
            <a:avLst/>
          </a:prstGeom>
          <a:noFill/>
          <a:ln w="31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gzn.jp/img/2014/01/27/google-free-taxi/02_m.jpg">
            <a:hlinkClick r:id="rId3"/>
          </p:cNvPr>
          <p:cNvPicPr>
            <a:picLocks noChangeAspect="1" noChangeArrowheads="1"/>
          </p:cNvPicPr>
          <p:nvPr/>
        </p:nvPicPr>
        <p:blipFill>
          <a:blip r:embed="rId4" cstate="print"/>
          <a:srcRect/>
          <a:stretch>
            <a:fillRect/>
          </a:stretch>
        </p:blipFill>
        <p:spPr bwMode="auto">
          <a:xfrm>
            <a:off x="899592" y="1412776"/>
            <a:ext cx="6912768" cy="5290659"/>
          </a:xfrm>
          <a:prstGeom prst="rect">
            <a:avLst/>
          </a:prstGeom>
          <a:noFill/>
        </p:spPr>
      </p:pic>
      <p:sp>
        <p:nvSpPr>
          <p:cNvPr id="3" name="タイトル 1"/>
          <p:cNvSpPr>
            <a:spLocks noGrp="1"/>
          </p:cNvSpPr>
          <p:nvPr>
            <p:ph type="title"/>
          </p:nvPr>
        </p:nvSpPr>
        <p:spPr>
          <a:xfrm>
            <a:off x="457200" y="188640"/>
            <a:ext cx="8229600" cy="1143000"/>
          </a:xfrm>
          <a:noFill/>
          <a:ln w="38100">
            <a:solidFill>
              <a:schemeClr val="tx1">
                <a:lumMod val="95000"/>
                <a:lumOff val="5000"/>
              </a:schemeClr>
            </a:solidFill>
          </a:ln>
        </p:spPr>
        <p:txBody>
          <a:bodyPr/>
          <a:lstStyle/>
          <a:p>
            <a:r>
              <a:rPr kumimoji="1" lang="ja-JP" altLang="en-US" dirty="0" smtClean="0"/>
              <a:t>無料送迎タクシー</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kumimoji="1" lang="ja-JP" altLang="en-US" dirty="0" smtClean="0"/>
              <a:t>日本のＵｂｅｒ料金（手配）</a:t>
            </a:r>
            <a:endParaRPr kumimoji="1" lang="ja-JP" altLang="en-US" dirty="0"/>
          </a:p>
        </p:txBody>
      </p:sp>
      <p:sp>
        <p:nvSpPr>
          <p:cNvPr id="3" name="コンテンツ プレースホルダ 2"/>
          <p:cNvSpPr>
            <a:spLocks noGrp="1"/>
          </p:cNvSpPr>
          <p:nvPr>
            <p:ph idx="1"/>
          </p:nvPr>
        </p:nvSpPr>
        <p:spPr>
          <a:xfrm>
            <a:off x="457200" y="1600200"/>
            <a:ext cx="8229600" cy="4853136"/>
          </a:xfrm>
        </p:spPr>
        <p:txBody>
          <a:bodyPr>
            <a:normAutofit fontScale="92500" lnSpcReduction="20000"/>
          </a:bodyPr>
          <a:lstStyle/>
          <a:p>
            <a:r>
              <a:rPr kumimoji="1" lang="ja-JP" altLang="en-US" dirty="0" smtClean="0"/>
              <a:t>利用者の代理人としての手配料金　顧客からもらう手配料金は旅行業法により届け出（サージ価格）</a:t>
            </a:r>
            <a:endParaRPr kumimoji="1" lang="en-US" altLang="ja-JP" dirty="0" smtClean="0"/>
          </a:p>
          <a:p>
            <a:r>
              <a:rPr lang="ja-JP" altLang="en-US" dirty="0" smtClean="0"/>
              <a:t>タクシー会社に支払う運賃は規制運賃</a:t>
            </a:r>
            <a:endParaRPr lang="en-US" altLang="ja-JP" dirty="0" smtClean="0"/>
          </a:p>
          <a:p>
            <a:r>
              <a:rPr kumimoji="1" lang="ja-JP" altLang="en-US" dirty="0" smtClean="0"/>
              <a:t>アプリ使用料は規制の対象では</a:t>
            </a:r>
            <a:r>
              <a:rPr lang="ja-JP" altLang="en-US" dirty="0" smtClean="0"/>
              <a:t>ない</a:t>
            </a:r>
            <a:endParaRPr lang="en-US" altLang="ja-JP" dirty="0" smtClean="0"/>
          </a:p>
          <a:p>
            <a:r>
              <a:rPr kumimoji="1" lang="ja-JP" altLang="en-US" dirty="0" smtClean="0"/>
              <a:t>手配であるから、</a:t>
            </a:r>
            <a:r>
              <a:rPr kumimoji="1" lang="en-US" altLang="ja-JP" dirty="0" smtClean="0"/>
              <a:t>Uber</a:t>
            </a:r>
            <a:r>
              <a:rPr kumimoji="1" lang="ja-JP" altLang="en-US" dirty="0" smtClean="0"/>
              <a:t>はタクシー料金そのものは勝手には変えられない</a:t>
            </a:r>
            <a:endParaRPr kumimoji="1" lang="en-US" altLang="ja-JP" dirty="0" smtClean="0"/>
          </a:p>
          <a:p>
            <a:r>
              <a:rPr lang="ja-JP" altLang="en-US" dirty="0" smtClean="0"/>
              <a:t>自家用車（有償）の手配は法的には可能だが、自家用車側が許可をとっておく必要がある</a:t>
            </a:r>
            <a:endParaRPr lang="en-US" altLang="ja-JP" dirty="0" smtClean="0"/>
          </a:p>
          <a:p>
            <a:r>
              <a:rPr kumimoji="1" lang="ja-JP" altLang="en-US" dirty="0" smtClean="0"/>
              <a:t>パック料金なら、事故の計算において自由に値段が決められる</a:t>
            </a:r>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51520" y="274638"/>
            <a:ext cx="8435280" cy="1143000"/>
          </a:xfrm>
          <a:solidFill>
            <a:schemeClr val="bg1"/>
          </a:solidFill>
          <a:ln w="57150">
            <a:solidFill>
              <a:schemeClr val="tx1">
                <a:lumMod val="95000"/>
                <a:lumOff val="5000"/>
              </a:schemeClr>
            </a:solidFill>
          </a:ln>
        </p:spPr>
        <p:txBody>
          <a:bodyPr rtlCol="0">
            <a:normAutofit fontScale="90000"/>
          </a:bodyPr>
          <a:lstStyle/>
          <a:p>
            <a:pPr fontAlgn="auto">
              <a:spcAft>
                <a:spcPts val="0"/>
              </a:spcAft>
              <a:defRPr/>
            </a:pPr>
            <a:r>
              <a:rPr lang="ja-JP" altLang="en-US" dirty="0" smtClean="0"/>
              <a:t>パック料金が自由に決められる不思議</a:t>
            </a:r>
            <a:r>
              <a:rPr lang="en-US" altLang="ja-JP" dirty="0" smtClean="0"/>
              <a:t/>
            </a:r>
            <a:br>
              <a:rPr lang="en-US" altLang="ja-JP" dirty="0" smtClean="0"/>
            </a:br>
            <a:r>
              <a:rPr lang="ja-JP" altLang="en-US" dirty="0" smtClean="0"/>
              <a:t>（博士論文のテーマ）</a:t>
            </a:r>
            <a:endParaRPr lang="ja-JP" altLang="en-US" dirty="0"/>
          </a:p>
        </p:txBody>
      </p:sp>
      <p:sp>
        <p:nvSpPr>
          <p:cNvPr id="34819" name="コンテンツ プレースホルダ 2"/>
          <p:cNvSpPr>
            <a:spLocks/>
          </p:cNvSpPr>
          <p:nvPr/>
        </p:nvSpPr>
        <p:spPr bwMode="auto">
          <a:xfrm>
            <a:off x="323528" y="1701354"/>
            <a:ext cx="8229600" cy="4823990"/>
          </a:xfrm>
          <a:prstGeom prst="rect">
            <a:avLst/>
          </a:prstGeom>
          <a:noFill/>
          <a:ln w="9525">
            <a:solidFill>
              <a:schemeClr val="accent1"/>
            </a:solidFill>
            <a:miter lim="800000"/>
            <a:headEnd/>
            <a:tailEnd/>
          </a:ln>
        </p:spPr>
        <p:txBody>
          <a:bodyPr/>
          <a:lstStyle/>
          <a:p>
            <a:pPr marL="342900" indent="-342900">
              <a:spcBef>
                <a:spcPct val="20000"/>
              </a:spcBef>
              <a:buFont typeface="Arial" pitchFamily="34" charset="0"/>
              <a:buChar char="•"/>
            </a:pPr>
            <a:r>
              <a:rPr lang="ja-JP" altLang="en-US" sz="3200" dirty="0" smtClean="0">
                <a:latin typeface="Calibri" pitchFamily="34" charset="0"/>
              </a:rPr>
              <a:t>パッケージツアーの</a:t>
            </a:r>
            <a:r>
              <a:rPr lang="ja-JP" altLang="en-US" sz="3200" dirty="0">
                <a:latin typeface="Calibri" pitchFamily="34" charset="0"/>
              </a:rPr>
              <a:t>包括料金制度の不思議</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smtClean="0">
                <a:latin typeface="Calibri" pitchFamily="34" charset="0"/>
              </a:rPr>
              <a:t>パックを構成する個別の料金（鉄道、航空、宿泊、入園料等）は国内国外を問わず規制料金であるものが多い。</a:t>
            </a:r>
            <a:endParaRPr lang="en-US" altLang="ja-JP" sz="3200" dirty="0">
              <a:latin typeface="Calibri" pitchFamily="34" charset="0"/>
            </a:endParaRPr>
          </a:p>
          <a:p>
            <a:pPr marL="342900" indent="-342900">
              <a:spcBef>
                <a:spcPct val="20000"/>
              </a:spcBef>
              <a:buFont typeface="Arial" pitchFamily="34" charset="0"/>
              <a:buChar char="•"/>
            </a:pPr>
            <a:r>
              <a:rPr lang="ja-JP" altLang="en-US" sz="3200" dirty="0" smtClean="0">
                <a:latin typeface="Calibri" pitchFamily="34" charset="0"/>
              </a:rPr>
              <a:t>この商品をパックにしてまとめて販売すると、料金は自由に決められる。</a:t>
            </a:r>
            <a:endParaRPr lang="en-US" altLang="ja-JP" sz="3200" dirty="0" smtClean="0">
              <a:latin typeface="Calibri" pitchFamily="34" charset="0"/>
            </a:endParaRPr>
          </a:p>
          <a:p>
            <a:pPr marL="342900" indent="-342900">
              <a:spcBef>
                <a:spcPct val="20000"/>
              </a:spcBef>
              <a:buFont typeface="Arial" pitchFamily="34" charset="0"/>
              <a:buChar char="•"/>
            </a:pPr>
            <a:r>
              <a:rPr lang="ja-JP" altLang="en-US" sz="3200" dirty="0" smtClean="0">
                <a:latin typeface="Calibri" pitchFamily="34" charset="0"/>
              </a:rPr>
              <a:t>欧州</a:t>
            </a:r>
            <a:r>
              <a:rPr lang="ja-JP" altLang="en-US" sz="3200" dirty="0">
                <a:latin typeface="Calibri" pitchFamily="34" charset="0"/>
              </a:rPr>
              <a:t>は複数商品販売が前提、我が国</a:t>
            </a:r>
            <a:r>
              <a:rPr lang="ja-JP" altLang="en-US" sz="3200" dirty="0" smtClean="0">
                <a:latin typeface="Calibri" pitchFamily="34" charset="0"/>
              </a:rPr>
              <a:t>は「単品」パック</a:t>
            </a:r>
            <a:r>
              <a:rPr lang="ja-JP" altLang="en-US" sz="3200" dirty="0">
                <a:latin typeface="Calibri" pitchFamily="34" charset="0"/>
              </a:rPr>
              <a:t>も</a:t>
            </a:r>
            <a:r>
              <a:rPr lang="ja-JP" altLang="en-US" sz="3200" dirty="0" smtClean="0">
                <a:latin typeface="Calibri" pitchFamily="34" charset="0"/>
              </a:rPr>
              <a:t>可能・・</a:t>
            </a:r>
            <a:r>
              <a:rPr lang="ja-JP" altLang="en-US" sz="3200" dirty="0">
                <a:latin typeface="Calibri" pitchFamily="34" charset="0"/>
              </a:rPr>
              <a:t>・この構造は定着しており変更は困難で</a:t>
            </a:r>
            <a:r>
              <a:rPr lang="ja-JP" altLang="en-US" sz="3200" dirty="0" smtClean="0">
                <a:latin typeface="Calibri" pitchFamily="34" charset="0"/>
              </a:rPr>
              <a:t>あろう</a:t>
            </a:r>
            <a:endParaRPr lang="ja-JP" altLang="en-US" sz="3200" dirty="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192338" y="333375"/>
            <a:ext cx="4324350" cy="655638"/>
          </a:xfrm>
          <a:prstGeom prst="rect">
            <a:avLst/>
          </a:prstGeom>
          <a:noFill/>
          <a:ln w="76200" cmpd="tri">
            <a:solidFill>
              <a:schemeClr val="tx1"/>
            </a:solidFill>
            <a:miter lim="800000"/>
            <a:headEnd/>
            <a:tailEnd/>
          </a:ln>
          <a:effectLst/>
        </p:spPr>
        <p:txBody>
          <a:bodyPr wrap="none">
            <a:spAutoFit/>
          </a:bodyPr>
          <a:lstStyle/>
          <a:p>
            <a:r>
              <a:rPr lang="ja-JP" altLang="en-US" sz="3200">
                <a:latin typeface="Times New Roman" pitchFamily="18" charset="0"/>
              </a:rPr>
              <a:t>包括代金制度への疑問</a:t>
            </a:r>
          </a:p>
        </p:txBody>
      </p:sp>
      <p:sp>
        <p:nvSpPr>
          <p:cNvPr id="89091" name="Text Box 3"/>
          <p:cNvSpPr txBox="1">
            <a:spLocks noChangeArrowheads="1"/>
          </p:cNvSpPr>
          <p:nvPr/>
        </p:nvSpPr>
        <p:spPr bwMode="auto">
          <a:xfrm>
            <a:off x="381000" y="2657475"/>
            <a:ext cx="152400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運賃（３０）</a:t>
            </a:r>
          </a:p>
        </p:txBody>
      </p:sp>
      <p:sp>
        <p:nvSpPr>
          <p:cNvPr id="89092" name="Text Box 4"/>
          <p:cNvSpPr txBox="1">
            <a:spLocks noChangeArrowheads="1"/>
          </p:cNvSpPr>
          <p:nvPr/>
        </p:nvSpPr>
        <p:spPr bwMode="auto">
          <a:xfrm>
            <a:off x="304800" y="3581400"/>
            <a:ext cx="213360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宿泊料金（２０）</a:t>
            </a:r>
          </a:p>
        </p:txBody>
      </p:sp>
      <p:sp>
        <p:nvSpPr>
          <p:cNvPr id="89093" name="Text Box 5"/>
          <p:cNvSpPr txBox="1">
            <a:spLocks noChangeArrowheads="1"/>
          </p:cNvSpPr>
          <p:nvPr/>
        </p:nvSpPr>
        <p:spPr bwMode="auto">
          <a:xfrm>
            <a:off x="304800" y="4486275"/>
            <a:ext cx="1838325" cy="476250"/>
          </a:xfrm>
          <a:prstGeom prst="rect">
            <a:avLst/>
          </a:prstGeom>
          <a:noFill/>
          <a:ln w="19050">
            <a:solidFill>
              <a:schemeClr val="tx1"/>
            </a:solidFill>
            <a:miter lim="800000"/>
            <a:headEnd/>
            <a:tailEnd/>
          </a:ln>
          <a:effectLst/>
        </p:spPr>
        <p:txBody>
          <a:bodyPr wrap="none">
            <a:spAutoFit/>
          </a:bodyPr>
          <a:lstStyle/>
          <a:p>
            <a:r>
              <a:rPr lang="ja-JP" altLang="en-US" sz="2400">
                <a:latin typeface="Times New Roman" pitchFamily="18" charset="0"/>
              </a:rPr>
              <a:t>観劇料（１０）</a:t>
            </a:r>
          </a:p>
        </p:txBody>
      </p:sp>
      <p:sp>
        <p:nvSpPr>
          <p:cNvPr id="89094" name="Text Box 6"/>
          <p:cNvSpPr txBox="1">
            <a:spLocks noChangeArrowheads="1"/>
          </p:cNvSpPr>
          <p:nvPr/>
        </p:nvSpPr>
        <p:spPr bwMode="auto">
          <a:xfrm>
            <a:off x="304800" y="5410200"/>
            <a:ext cx="2230438"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手配手数料（５）</a:t>
            </a:r>
          </a:p>
        </p:txBody>
      </p:sp>
      <p:sp>
        <p:nvSpPr>
          <p:cNvPr id="89095" name="Text Box 7"/>
          <p:cNvSpPr txBox="1">
            <a:spLocks noChangeArrowheads="1"/>
          </p:cNvSpPr>
          <p:nvPr/>
        </p:nvSpPr>
        <p:spPr bwMode="auto">
          <a:xfrm>
            <a:off x="152400" y="1524000"/>
            <a:ext cx="2733675"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手配旅行代金（６５）</a:t>
            </a:r>
          </a:p>
        </p:txBody>
      </p:sp>
      <p:sp>
        <p:nvSpPr>
          <p:cNvPr id="89096" name="Text Box 8"/>
          <p:cNvSpPr txBox="1">
            <a:spLocks noChangeArrowheads="1"/>
          </p:cNvSpPr>
          <p:nvPr/>
        </p:nvSpPr>
        <p:spPr bwMode="auto">
          <a:xfrm>
            <a:off x="3190875" y="2647950"/>
            <a:ext cx="2143125" cy="476250"/>
          </a:xfrm>
          <a:prstGeom prst="rect">
            <a:avLst/>
          </a:prstGeom>
          <a:noFill/>
          <a:ln w="19050">
            <a:solidFill>
              <a:schemeClr val="tx1"/>
            </a:solidFill>
            <a:miter lim="800000"/>
            <a:headEnd/>
            <a:tailEnd/>
          </a:ln>
          <a:effectLst/>
        </p:spPr>
        <p:txBody>
          <a:bodyPr wrap="none">
            <a:spAutoFit/>
          </a:bodyPr>
          <a:lstStyle/>
          <a:p>
            <a:r>
              <a:rPr lang="ja-JP" altLang="en-US" sz="2400">
                <a:latin typeface="Times New Roman" pitchFamily="18" charset="0"/>
              </a:rPr>
              <a:t>規制運賃（３０）</a:t>
            </a:r>
          </a:p>
        </p:txBody>
      </p:sp>
      <p:sp>
        <p:nvSpPr>
          <p:cNvPr id="89097" name="Text Box 9"/>
          <p:cNvSpPr txBox="1">
            <a:spLocks noChangeArrowheads="1"/>
          </p:cNvSpPr>
          <p:nvPr/>
        </p:nvSpPr>
        <p:spPr bwMode="auto">
          <a:xfrm>
            <a:off x="3197225" y="3581400"/>
            <a:ext cx="2136775" cy="469900"/>
          </a:xfrm>
          <a:prstGeom prst="rect">
            <a:avLst/>
          </a:prstGeom>
          <a:noFill/>
          <a:ln w="12700">
            <a:solidFill>
              <a:schemeClr val="tx1"/>
            </a:solidFill>
            <a:miter lim="800000"/>
            <a:headEnd/>
            <a:tailEnd/>
          </a:ln>
          <a:effectLst/>
        </p:spPr>
        <p:txBody>
          <a:bodyPr wrap="none">
            <a:spAutoFit/>
          </a:bodyPr>
          <a:lstStyle/>
          <a:p>
            <a:r>
              <a:rPr lang="ja-JP" altLang="en-US" sz="2400">
                <a:latin typeface="Times New Roman" pitchFamily="18" charset="0"/>
              </a:rPr>
              <a:t>届出料金（２０）</a:t>
            </a:r>
          </a:p>
        </p:txBody>
      </p:sp>
      <p:sp>
        <p:nvSpPr>
          <p:cNvPr id="89098" name="Text Box 10"/>
          <p:cNvSpPr txBox="1">
            <a:spLocks noChangeArrowheads="1"/>
          </p:cNvSpPr>
          <p:nvPr/>
        </p:nvSpPr>
        <p:spPr bwMode="auto">
          <a:xfrm>
            <a:off x="3200400" y="4572000"/>
            <a:ext cx="2286000" cy="476250"/>
          </a:xfrm>
          <a:prstGeom prst="rect">
            <a:avLst/>
          </a:prstGeom>
          <a:noFill/>
          <a:ln w="19050">
            <a:solidFill>
              <a:schemeClr val="tx1"/>
            </a:solidFill>
            <a:miter lim="800000"/>
            <a:headEnd/>
            <a:tailEnd/>
          </a:ln>
          <a:effectLst/>
        </p:spPr>
        <p:txBody>
          <a:bodyPr wrap="none">
            <a:spAutoFit/>
          </a:bodyPr>
          <a:lstStyle/>
          <a:p>
            <a:r>
              <a:rPr lang="ja-JP" altLang="en-US" sz="2400">
                <a:latin typeface="Times New Roman" pitchFamily="18" charset="0"/>
              </a:rPr>
              <a:t>観劇料</a:t>
            </a:r>
            <a:r>
              <a:rPr lang="en-US" altLang="ja-JP" sz="2400">
                <a:latin typeface="Times New Roman" pitchFamily="18" charset="0"/>
              </a:rPr>
              <a:t>(</a:t>
            </a:r>
            <a:r>
              <a:rPr lang="ja-JP" altLang="en-US" sz="2400">
                <a:latin typeface="Times New Roman" pitchFamily="18" charset="0"/>
              </a:rPr>
              <a:t>無規制）</a:t>
            </a:r>
          </a:p>
        </p:txBody>
      </p:sp>
      <p:sp>
        <p:nvSpPr>
          <p:cNvPr id="89099" name="Text Box 11"/>
          <p:cNvSpPr txBox="1">
            <a:spLocks noChangeArrowheads="1"/>
          </p:cNvSpPr>
          <p:nvPr/>
        </p:nvSpPr>
        <p:spPr bwMode="auto">
          <a:xfrm>
            <a:off x="7654925" y="2657475"/>
            <a:ext cx="803275" cy="466725"/>
          </a:xfrm>
          <a:prstGeom prst="rect">
            <a:avLst/>
          </a:prstGeom>
          <a:noFill/>
          <a:ln w="9525">
            <a:solidFill>
              <a:schemeClr val="tx1"/>
            </a:solidFill>
            <a:prstDash val="dash"/>
            <a:miter lim="800000"/>
            <a:headEnd/>
            <a:tailEnd/>
          </a:ln>
          <a:effectLst/>
        </p:spPr>
        <p:txBody>
          <a:bodyPr wrap="none">
            <a:spAutoFit/>
          </a:bodyPr>
          <a:lstStyle/>
          <a:p>
            <a:r>
              <a:rPr lang="ja-JP" altLang="en-US" sz="2400">
                <a:latin typeface="Times New Roman" pitchFamily="18" charset="0"/>
              </a:rPr>
              <a:t>運賃</a:t>
            </a:r>
          </a:p>
        </p:txBody>
      </p:sp>
      <p:sp>
        <p:nvSpPr>
          <p:cNvPr id="89100" name="Text Box 12"/>
          <p:cNvSpPr txBox="1">
            <a:spLocks noChangeArrowheads="1"/>
          </p:cNvSpPr>
          <p:nvPr/>
        </p:nvSpPr>
        <p:spPr bwMode="auto">
          <a:xfrm>
            <a:off x="7197725" y="3495675"/>
            <a:ext cx="1412875" cy="466725"/>
          </a:xfrm>
          <a:prstGeom prst="rect">
            <a:avLst/>
          </a:prstGeom>
          <a:noFill/>
          <a:ln w="9525">
            <a:solidFill>
              <a:schemeClr val="tx1"/>
            </a:solidFill>
            <a:prstDash val="dash"/>
            <a:miter lim="800000"/>
            <a:headEnd/>
            <a:tailEnd/>
          </a:ln>
          <a:effectLst/>
        </p:spPr>
        <p:txBody>
          <a:bodyPr wrap="none">
            <a:spAutoFit/>
          </a:bodyPr>
          <a:lstStyle/>
          <a:p>
            <a:r>
              <a:rPr lang="ja-JP" altLang="en-US" sz="2400">
                <a:latin typeface="Times New Roman" pitchFamily="18" charset="0"/>
              </a:rPr>
              <a:t>宿泊料金</a:t>
            </a:r>
          </a:p>
        </p:txBody>
      </p:sp>
      <p:sp>
        <p:nvSpPr>
          <p:cNvPr id="89101" name="Text Box 13"/>
          <p:cNvSpPr txBox="1">
            <a:spLocks noChangeArrowheads="1"/>
          </p:cNvSpPr>
          <p:nvPr/>
        </p:nvSpPr>
        <p:spPr bwMode="auto">
          <a:xfrm>
            <a:off x="7350125" y="4191000"/>
            <a:ext cx="1108075" cy="466725"/>
          </a:xfrm>
          <a:prstGeom prst="rect">
            <a:avLst/>
          </a:prstGeom>
          <a:noFill/>
          <a:ln w="9525">
            <a:solidFill>
              <a:schemeClr val="tx1"/>
            </a:solidFill>
            <a:prstDash val="dash"/>
            <a:miter lim="800000"/>
            <a:headEnd/>
            <a:tailEnd/>
          </a:ln>
          <a:effectLst/>
        </p:spPr>
        <p:txBody>
          <a:bodyPr wrap="none">
            <a:spAutoFit/>
          </a:bodyPr>
          <a:lstStyle/>
          <a:p>
            <a:r>
              <a:rPr lang="ja-JP" altLang="en-US" sz="2400">
                <a:latin typeface="Times New Roman" pitchFamily="18" charset="0"/>
              </a:rPr>
              <a:t>観劇料</a:t>
            </a:r>
          </a:p>
        </p:txBody>
      </p:sp>
      <p:sp>
        <p:nvSpPr>
          <p:cNvPr id="89102" name="Text Box 14"/>
          <p:cNvSpPr txBox="1">
            <a:spLocks noChangeArrowheads="1"/>
          </p:cNvSpPr>
          <p:nvPr/>
        </p:nvSpPr>
        <p:spPr bwMode="auto">
          <a:xfrm>
            <a:off x="7162800" y="4953000"/>
            <a:ext cx="1412875" cy="831850"/>
          </a:xfrm>
          <a:prstGeom prst="rect">
            <a:avLst/>
          </a:prstGeom>
          <a:noFill/>
          <a:ln w="9525">
            <a:solidFill>
              <a:schemeClr val="tx1"/>
            </a:solidFill>
            <a:prstDash val="dash"/>
            <a:miter lim="800000"/>
            <a:headEnd/>
            <a:tailEnd/>
          </a:ln>
          <a:effectLst/>
        </p:spPr>
        <p:txBody>
          <a:bodyPr wrap="none">
            <a:spAutoFit/>
          </a:bodyPr>
          <a:lstStyle/>
          <a:p>
            <a:pPr algn="ctr"/>
            <a:r>
              <a:rPr lang="ja-JP" altLang="en-US" sz="2400">
                <a:latin typeface="Times New Roman" pitchFamily="18" charset="0"/>
              </a:rPr>
              <a:t>旅行業者</a:t>
            </a:r>
          </a:p>
          <a:p>
            <a:pPr algn="ctr"/>
            <a:r>
              <a:rPr lang="ja-JP" altLang="en-US" sz="2400">
                <a:latin typeface="Times New Roman" pitchFamily="18" charset="0"/>
              </a:rPr>
              <a:t>利潤</a:t>
            </a:r>
          </a:p>
        </p:txBody>
      </p:sp>
      <p:sp>
        <p:nvSpPr>
          <p:cNvPr id="89103" name="Rectangle 15"/>
          <p:cNvSpPr>
            <a:spLocks noChangeArrowheads="1"/>
          </p:cNvSpPr>
          <p:nvPr/>
        </p:nvSpPr>
        <p:spPr bwMode="auto">
          <a:xfrm>
            <a:off x="6858000" y="2362200"/>
            <a:ext cx="1828800" cy="3581400"/>
          </a:xfrm>
          <a:prstGeom prst="rect">
            <a:avLst/>
          </a:prstGeom>
          <a:noFill/>
          <a:ln w="9525">
            <a:solidFill>
              <a:schemeClr val="tx1"/>
            </a:solidFill>
            <a:miter lim="800000"/>
            <a:headEnd/>
            <a:tailEnd/>
          </a:ln>
          <a:effectLst/>
        </p:spPr>
        <p:txBody>
          <a:bodyPr wrap="none" anchor="ctr"/>
          <a:lstStyle/>
          <a:p>
            <a:endParaRPr lang="ja-JP" altLang="en-US"/>
          </a:p>
        </p:txBody>
      </p:sp>
      <p:sp>
        <p:nvSpPr>
          <p:cNvPr id="89104" name="Text Box 16"/>
          <p:cNvSpPr txBox="1">
            <a:spLocks noChangeArrowheads="1"/>
          </p:cNvSpPr>
          <p:nvPr/>
        </p:nvSpPr>
        <p:spPr bwMode="auto">
          <a:xfrm>
            <a:off x="6477000" y="1143000"/>
            <a:ext cx="2549525" cy="822325"/>
          </a:xfrm>
          <a:prstGeom prst="rect">
            <a:avLst/>
          </a:prstGeom>
          <a:noFill/>
          <a:ln w="9525">
            <a:noFill/>
            <a:miter lim="800000"/>
            <a:headEnd/>
            <a:tailEnd/>
          </a:ln>
          <a:effectLst/>
        </p:spPr>
        <p:txBody>
          <a:bodyPr wrap="none">
            <a:spAutoFit/>
          </a:bodyPr>
          <a:lstStyle/>
          <a:p>
            <a:pPr algn="ctr"/>
            <a:r>
              <a:rPr lang="ja-JP" altLang="en-US" sz="2400">
                <a:latin typeface="Times New Roman" pitchFamily="18" charset="0"/>
              </a:rPr>
              <a:t>パッケージ・ツアー</a:t>
            </a:r>
          </a:p>
          <a:p>
            <a:pPr algn="ctr"/>
            <a:r>
              <a:rPr lang="ja-JP" altLang="en-US" sz="2400">
                <a:latin typeface="Times New Roman" pitchFamily="18" charset="0"/>
              </a:rPr>
              <a:t>包括代金（４５）</a:t>
            </a:r>
          </a:p>
        </p:txBody>
      </p:sp>
      <p:cxnSp>
        <p:nvCxnSpPr>
          <p:cNvPr id="89105" name="AutoShape 17"/>
          <p:cNvCxnSpPr>
            <a:cxnSpLocks noChangeShapeType="1"/>
            <a:stCxn id="89096" idx="1"/>
            <a:endCxn id="89091" idx="3"/>
          </p:cNvCxnSpPr>
          <p:nvPr/>
        </p:nvCxnSpPr>
        <p:spPr bwMode="auto">
          <a:xfrm flipH="1">
            <a:off x="1905000" y="2886075"/>
            <a:ext cx="1276350" cy="4763"/>
          </a:xfrm>
          <a:prstGeom prst="straightConnector1">
            <a:avLst/>
          </a:prstGeom>
          <a:noFill/>
          <a:ln w="9525">
            <a:solidFill>
              <a:schemeClr val="tx1"/>
            </a:solidFill>
            <a:round/>
            <a:headEnd/>
            <a:tailEnd type="triangle" w="med" len="med"/>
          </a:ln>
          <a:effectLst/>
        </p:spPr>
      </p:cxnSp>
      <p:cxnSp>
        <p:nvCxnSpPr>
          <p:cNvPr id="89106" name="AutoShape 18"/>
          <p:cNvCxnSpPr>
            <a:cxnSpLocks noChangeShapeType="1"/>
            <a:stCxn id="89097" idx="1"/>
            <a:endCxn id="89092" idx="3"/>
          </p:cNvCxnSpPr>
          <p:nvPr/>
        </p:nvCxnSpPr>
        <p:spPr bwMode="auto">
          <a:xfrm flipH="1" flipV="1">
            <a:off x="2438400" y="3814763"/>
            <a:ext cx="758825" cy="1587"/>
          </a:xfrm>
          <a:prstGeom prst="straightConnector1">
            <a:avLst/>
          </a:prstGeom>
          <a:noFill/>
          <a:ln w="9525">
            <a:solidFill>
              <a:schemeClr val="tx1"/>
            </a:solidFill>
            <a:round/>
            <a:headEnd/>
            <a:tailEnd type="triangle" w="med" len="med"/>
          </a:ln>
          <a:effectLst/>
        </p:spPr>
      </p:cxnSp>
      <p:sp>
        <p:nvSpPr>
          <p:cNvPr id="89107" name="Rectangle 19"/>
          <p:cNvSpPr>
            <a:spLocks noChangeArrowheads="1"/>
          </p:cNvSpPr>
          <p:nvPr/>
        </p:nvSpPr>
        <p:spPr bwMode="auto">
          <a:xfrm>
            <a:off x="228600" y="2362200"/>
            <a:ext cx="2438400" cy="3733800"/>
          </a:xfrm>
          <a:prstGeom prst="rect">
            <a:avLst/>
          </a:prstGeom>
          <a:noFill/>
          <a:ln w="9525">
            <a:solidFill>
              <a:schemeClr val="tx1"/>
            </a:solidFill>
            <a:prstDash val="dash"/>
            <a:miter lim="800000"/>
            <a:headEnd/>
            <a:tailEnd/>
          </a:ln>
          <a:effectLst/>
        </p:spPr>
        <p:txBody>
          <a:bodyPr wrap="none" anchor="ctr"/>
          <a:lstStyle/>
          <a:p>
            <a:endParaRPr lang="ja-JP" altLang="en-US"/>
          </a:p>
        </p:txBody>
      </p:sp>
      <p:sp>
        <p:nvSpPr>
          <p:cNvPr id="89108" name="Oval 20"/>
          <p:cNvSpPr>
            <a:spLocks noChangeArrowheads="1"/>
          </p:cNvSpPr>
          <p:nvPr/>
        </p:nvSpPr>
        <p:spPr bwMode="auto">
          <a:xfrm>
            <a:off x="5562600" y="1828800"/>
            <a:ext cx="1143000" cy="2743200"/>
          </a:xfrm>
          <a:prstGeom prst="ellipse">
            <a:avLst/>
          </a:prstGeom>
          <a:noFill/>
          <a:ln w="9525">
            <a:solidFill>
              <a:srgbClr val="FF0000"/>
            </a:solidFill>
            <a:round/>
            <a:headEnd/>
            <a:tailEnd/>
          </a:ln>
          <a:effectLst/>
        </p:spPr>
        <p:txBody>
          <a:bodyPr vert="eaVert" wrap="none" anchor="ctr"/>
          <a:lstStyle/>
          <a:p>
            <a:pPr algn="ctr"/>
            <a:r>
              <a:rPr lang="ja-JP" altLang="en-US" sz="2400">
                <a:solidFill>
                  <a:srgbClr val="FF0000"/>
                </a:solidFill>
                <a:latin typeface="Times New Roman" pitchFamily="18" charset="0"/>
              </a:rPr>
              <a:t>何故規制料金では</a:t>
            </a:r>
          </a:p>
          <a:p>
            <a:pPr algn="ctr"/>
            <a:r>
              <a:rPr lang="ja-JP" altLang="en-US" sz="2400">
                <a:solidFill>
                  <a:srgbClr val="FF0000"/>
                </a:solidFill>
                <a:latin typeface="Times New Roman" pitchFamily="18" charset="0"/>
              </a:rPr>
              <a:t>なくてもいいのか</a:t>
            </a:r>
          </a:p>
        </p:txBody>
      </p:sp>
      <p:cxnSp>
        <p:nvCxnSpPr>
          <p:cNvPr id="89109" name="AutoShape 21"/>
          <p:cNvCxnSpPr>
            <a:cxnSpLocks noChangeShapeType="1"/>
            <a:stCxn id="89096" idx="3"/>
          </p:cNvCxnSpPr>
          <p:nvPr/>
        </p:nvCxnSpPr>
        <p:spPr bwMode="auto">
          <a:xfrm>
            <a:off x="5343525" y="2886075"/>
            <a:ext cx="2343150" cy="11113"/>
          </a:xfrm>
          <a:prstGeom prst="straightConnector1">
            <a:avLst/>
          </a:prstGeom>
          <a:noFill/>
          <a:ln w="9525">
            <a:solidFill>
              <a:schemeClr val="tx1"/>
            </a:solidFill>
            <a:prstDash val="dash"/>
            <a:round/>
            <a:headEnd/>
            <a:tailEnd type="triangle" w="med" len="med"/>
          </a:ln>
          <a:effectLst/>
        </p:spPr>
      </p:cxnSp>
      <p:cxnSp>
        <p:nvCxnSpPr>
          <p:cNvPr id="89110" name="AutoShape 22"/>
          <p:cNvCxnSpPr>
            <a:cxnSpLocks noChangeShapeType="1"/>
            <a:stCxn id="89097" idx="3"/>
          </p:cNvCxnSpPr>
          <p:nvPr/>
        </p:nvCxnSpPr>
        <p:spPr bwMode="auto">
          <a:xfrm flipV="1">
            <a:off x="5334000" y="3771900"/>
            <a:ext cx="1981200" cy="44450"/>
          </a:xfrm>
          <a:prstGeom prst="straightConnector1">
            <a:avLst/>
          </a:prstGeom>
          <a:noFill/>
          <a:ln w="9525">
            <a:solidFill>
              <a:schemeClr val="tx1"/>
            </a:solidFill>
            <a:prstDash val="dash"/>
            <a:round/>
            <a:headEnd/>
            <a:tailEnd type="triangle" w="med" len="med"/>
          </a:ln>
          <a:effectLst/>
        </p:spPr>
      </p:cxnSp>
      <p:sp>
        <p:nvSpPr>
          <p:cNvPr id="89111" name="Text Box 23"/>
          <p:cNvSpPr txBox="1">
            <a:spLocks noChangeArrowheads="1"/>
          </p:cNvSpPr>
          <p:nvPr/>
        </p:nvSpPr>
        <p:spPr bwMode="auto">
          <a:xfrm>
            <a:off x="3048000" y="4006850"/>
            <a:ext cx="2482850" cy="336550"/>
          </a:xfrm>
          <a:prstGeom prst="rect">
            <a:avLst/>
          </a:prstGeom>
          <a:noFill/>
          <a:ln w="9525">
            <a:noFill/>
            <a:miter lim="800000"/>
            <a:headEnd/>
            <a:tailEnd/>
          </a:ln>
          <a:effectLst/>
        </p:spPr>
        <p:txBody>
          <a:bodyPr wrap="none">
            <a:spAutoFit/>
          </a:bodyPr>
          <a:lstStyle/>
          <a:p>
            <a:r>
              <a:rPr lang="ja-JP" altLang="en-US" sz="1600">
                <a:latin typeface="Times New Roman" pitchFamily="18" charset="0"/>
              </a:rPr>
              <a:t>国際観光登録ホテル・旅館</a:t>
            </a:r>
          </a:p>
        </p:txBody>
      </p:sp>
      <p:sp>
        <p:nvSpPr>
          <p:cNvPr id="89112" name="Text Box 24"/>
          <p:cNvSpPr txBox="1">
            <a:spLocks noChangeArrowheads="1"/>
          </p:cNvSpPr>
          <p:nvPr/>
        </p:nvSpPr>
        <p:spPr bwMode="auto">
          <a:xfrm>
            <a:off x="6881813" y="2043113"/>
            <a:ext cx="1881187" cy="336550"/>
          </a:xfrm>
          <a:prstGeom prst="rect">
            <a:avLst/>
          </a:prstGeom>
          <a:noFill/>
          <a:ln w="9525">
            <a:noFill/>
            <a:miter lim="800000"/>
            <a:headEnd/>
            <a:tailEnd/>
          </a:ln>
          <a:effectLst/>
        </p:spPr>
        <p:txBody>
          <a:bodyPr wrap="none">
            <a:spAutoFit/>
          </a:bodyPr>
          <a:lstStyle/>
          <a:p>
            <a:r>
              <a:rPr lang="en-US" altLang="ja-JP" sz="1600">
                <a:latin typeface="Times New Roman" pitchFamily="18" charset="0"/>
              </a:rPr>
              <a:t>(</a:t>
            </a:r>
            <a:r>
              <a:rPr lang="ja-JP" altLang="en-US" sz="1600">
                <a:latin typeface="Times New Roman" pitchFamily="18" charset="0"/>
              </a:rPr>
              <a:t>自己の計算による</a:t>
            </a:r>
            <a:r>
              <a:rPr lang="en-US" altLang="ja-JP" sz="1600">
                <a:latin typeface="Times New Roman" pitchFamily="18" charset="0"/>
              </a:rPr>
              <a:t>)</a:t>
            </a:r>
          </a:p>
        </p:txBody>
      </p:sp>
      <p:sp>
        <p:nvSpPr>
          <p:cNvPr id="89113" name="Text Box 25"/>
          <p:cNvSpPr txBox="1">
            <a:spLocks noChangeArrowheads="1"/>
          </p:cNvSpPr>
          <p:nvPr/>
        </p:nvSpPr>
        <p:spPr bwMode="auto">
          <a:xfrm>
            <a:off x="7078663" y="5911850"/>
            <a:ext cx="1608137" cy="336550"/>
          </a:xfrm>
          <a:prstGeom prst="rect">
            <a:avLst/>
          </a:prstGeom>
          <a:noFill/>
          <a:ln w="9525">
            <a:noFill/>
            <a:miter lim="800000"/>
            <a:headEnd/>
            <a:tailEnd/>
          </a:ln>
          <a:effectLst/>
        </p:spPr>
        <p:txBody>
          <a:bodyPr wrap="none">
            <a:spAutoFit/>
          </a:bodyPr>
          <a:lstStyle/>
          <a:p>
            <a:r>
              <a:rPr lang="en-US" altLang="ja-JP" sz="1600">
                <a:latin typeface="Times New Roman" pitchFamily="18" charset="0"/>
              </a:rPr>
              <a:t>(</a:t>
            </a:r>
            <a:r>
              <a:rPr lang="ja-JP" altLang="en-US" sz="1600">
                <a:latin typeface="Times New Roman" pitchFamily="18" charset="0"/>
              </a:rPr>
              <a:t>定額、内訳なし</a:t>
            </a:r>
            <a:r>
              <a:rPr lang="en-US" altLang="ja-JP" sz="1600">
                <a:latin typeface="Times New Roman" pitchFamily="18"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a:solidFill>
              <a:srgbClr val="FF0000"/>
            </a:solidFill>
          </a:ln>
        </p:spPr>
        <p:txBody>
          <a:bodyPr/>
          <a:lstStyle/>
          <a:p>
            <a:r>
              <a:rPr kumimoji="1" lang="ja-JP" altLang="en-US" dirty="0" smtClean="0"/>
              <a:t>Ｕｂｅｒの問題②運送契約性</a:t>
            </a:r>
            <a:endParaRPr kumimoji="1" lang="ja-JP" altLang="en-US" dirty="0"/>
          </a:p>
        </p:txBody>
      </p:sp>
      <p:sp>
        <p:nvSpPr>
          <p:cNvPr id="3" name="コンテンツ プレースホルダ 2"/>
          <p:cNvSpPr>
            <a:spLocks noGrp="1"/>
          </p:cNvSpPr>
          <p:nvPr>
            <p:ph idx="1"/>
          </p:nvPr>
        </p:nvSpPr>
        <p:spPr>
          <a:xfrm>
            <a:off x="457200" y="1600200"/>
            <a:ext cx="8229600" cy="4853135"/>
          </a:xfrm>
        </p:spPr>
        <p:txBody>
          <a:bodyPr>
            <a:normAutofit lnSpcReduction="10000"/>
          </a:bodyPr>
          <a:lstStyle/>
          <a:p>
            <a:r>
              <a:rPr kumimoji="1" lang="ja-JP" altLang="en-US" dirty="0" smtClean="0"/>
              <a:t>運送責任を認めれば、規制の枠内。認めなければ社会的指弾を受ける可能性</a:t>
            </a:r>
            <a:endParaRPr kumimoji="1" lang="en-US" altLang="ja-JP" dirty="0" smtClean="0"/>
          </a:p>
          <a:p>
            <a:r>
              <a:rPr kumimoji="1" lang="ja-JP" altLang="en-US" dirty="0" smtClean="0"/>
              <a:t>インドでの運転手によるレイプ事件</a:t>
            </a:r>
            <a:endParaRPr kumimoji="1" lang="en-US" altLang="ja-JP" dirty="0" smtClean="0"/>
          </a:p>
          <a:p>
            <a:r>
              <a:rPr lang="ja-JP" altLang="en-US" dirty="0" smtClean="0"/>
              <a:t>一般論としても事故責任（日本では損害賠償責任は強制保険制度等で対応可）</a:t>
            </a:r>
            <a:endParaRPr lang="en-US" altLang="ja-JP" dirty="0" smtClean="0"/>
          </a:p>
          <a:p>
            <a:r>
              <a:rPr kumimoji="1" lang="ja-JP" altLang="en-US" dirty="0" smtClean="0"/>
              <a:t>物流では３ＰＬ問題（サードパーティロジスティックス）として現れたが、運送人は契約運送人であり、実運送人ではないルールは確立している。これに対して旅客は旅行業法の「利用運送」条項は全く機能していない</a:t>
            </a:r>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運送機能の分化現象</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海運　　集荷業（フォワーダー）、船舶所有・運航（オーナー、オペレーター）、船員派遣業（マンニング）に機能が分化　特に船舶の大型化により進展　　コンテナ一個一個の原価計算</a:t>
            </a:r>
            <a:endParaRPr lang="en-US" altLang="ja-JP" dirty="0" smtClean="0"/>
          </a:p>
          <a:p>
            <a:r>
              <a:rPr kumimoji="1" lang="ja-JP" altLang="en-US" dirty="0" smtClean="0"/>
              <a:t>旅客　　集客業、車両保有業、</a:t>
            </a:r>
            <a:r>
              <a:rPr lang="ja-JP" altLang="en-US" dirty="0" smtClean="0"/>
              <a:t>運転手管理業に分化しつつある。航空では座席一個一個の原価管理</a:t>
            </a:r>
            <a:endParaRPr lang="en-US" altLang="ja-JP" dirty="0" smtClean="0"/>
          </a:p>
          <a:p>
            <a:r>
              <a:rPr kumimoji="1" lang="ja-JP" altLang="en-US" dirty="0" smtClean="0"/>
              <a:t>Ｕｂｅｒにしろ、無人運転にしろ、機能分化の延長に発生しる制度問題</a:t>
            </a:r>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p:txBody>
          <a:bodyPr/>
          <a:lstStyle/>
          <a:p>
            <a:fld id="{CB8B60F7-093C-405E-81CD-55D732F50ACD}" type="slidenum">
              <a:rPr lang="en-US" altLang="ja-JP"/>
              <a:pPr/>
              <a:t>47</a:t>
            </a:fld>
            <a:endParaRPr lang="en-US" altLang="ja-JP"/>
          </a:p>
        </p:txBody>
      </p:sp>
      <p:sp>
        <p:nvSpPr>
          <p:cNvPr id="133122" name="Rectangle 2"/>
          <p:cNvSpPr>
            <a:spLocks noChangeArrowheads="1"/>
          </p:cNvSpPr>
          <p:nvPr/>
        </p:nvSpPr>
        <p:spPr bwMode="auto">
          <a:xfrm>
            <a:off x="1295400" y="838200"/>
            <a:ext cx="7086600" cy="7620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a:t>　自動車運送機能の分化</a:t>
            </a:r>
          </a:p>
        </p:txBody>
      </p:sp>
      <p:sp>
        <p:nvSpPr>
          <p:cNvPr id="133123" name="Rectangle 3"/>
          <p:cNvSpPr>
            <a:spLocks noChangeArrowheads="1"/>
          </p:cNvSpPr>
          <p:nvPr/>
        </p:nvSpPr>
        <p:spPr bwMode="auto">
          <a:xfrm>
            <a:off x="2438400" y="20574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a:t>車両管理</a:t>
            </a:r>
          </a:p>
        </p:txBody>
      </p:sp>
      <p:sp>
        <p:nvSpPr>
          <p:cNvPr id="133124" name="Rectangle 4"/>
          <p:cNvSpPr>
            <a:spLocks noChangeArrowheads="1"/>
          </p:cNvSpPr>
          <p:nvPr/>
        </p:nvSpPr>
        <p:spPr bwMode="auto">
          <a:xfrm>
            <a:off x="2438400" y="3352800"/>
            <a:ext cx="4038600" cy="838200"/>
          </a:xfrm>
          <a:prstGeom prst="rect">
            <a:avLst/>
          </a:prstGeom>
          <a:solidFill>
            <a:schemeClr val="bg1"/>
          </a:solidFill>
          <a:ln w="57150">
            <a:solidFill>
              <a:schemeClr val="tx1"/>
            </a:solidFill>
            <a:miter lim="800000"/>
            <a:headEnd/>
            <a:tailEnd/>
          </a:ln>
          <a:effectLst/>
        </p:spPr>
        <p:txBody>
          <a:bodyPr wrap="none" anchor="ctr"/>
          <a:lstStyle/>
          <a:p>
            <a:pPr algn="dist"/>
            <a:r>
              <a:rPr lang="ja-JP" altLang="en-US" sz="4400"/>
              <a:t>ドライバー管理</a:t>
            </a:r>
          </a:p>
        </p:txBody>
      </p:sp>
      <p:sp>
        <p:nvSpPr>
          <p:cNvPr id="133125" name="Rectangle 5"/>
          <p:cNvSpPr>
            <a:spLocks noChangeArrowheads="1"/>
          </p:cNvSpPr>
          <p:nvPr/>
        </p:nvSpPr>
        <p:spPr bwMode="auto">
          <a:xfrm>
            <a:off x="2362200" y="4572000"/>
            <a:ext cx="4038600" cy="838200"/>
          </a:xfrm>
          <a:prstGeom prst="rect">
            <a:avLst/>
          </a:prstGeom>
          <a:solidFill>
            <a:schemeClr val="bg1"/>
          </a:solidFill>
          <a:ln w="57150">
            <a:solidFill>
              <a:schemeClr val="tx1"/>
            </a:solidFill>
            <a:miter lim="800000"/>
            <a:headEnd/>
            <a:tailEnd/>
          </a:ln>
          <a:effectLst/>
        </p:spPr>
        <p:txBody>
          <a:bodyPr wrap="none" anchor="ctr"/>
          <a:lstStyle/>
          <a:p>
            <a:pPr algn="ctr"/>
            <a:r>
              <a:rPr lang="ja-JP" altLang="en-US" sz="4400"/>
              <a:t>集客管理</a:t>
            </a:r>
          </a:p>
        </p:txBody>
      </p:sp>
      <p:sp>
        <p:nvSpPr>
          <p:cNvPr id="133126" name="Text Box 6"/>
          <p:cNvSpPr txBox="1">
            <a:spLocks noChangeArrowheads="1"/>
          </p:cNvSpPr>
          <p:nvPr/>
        </p:nvSpPr>
        <p:spPr bwMode="auto">
          <a:xfrm>
            <a:off x="6629400" y="3168650"/>
            <a:ext cx="2470150" cy="641350"/>
          </a:xfrm>
          <a:prstGeom prst="rect">
            <a:avLst/>
          </a:prstGeom>
          <a:noFill/>
          <a:ln w="9525">
            <a:noFill/>
            <a:miter lim="800000"/>
            <a:headEnd/>
            <a:tailEnd/>
          </a:ln>
          <a:effectLst/>
        </p:spPr>
        <p:txBody>
          <a:bodyPr wrap="none">
            <a:spAutoFit/>
          </a:bodyPr>
          <a:lstStyle/>
          <a:p>
            <a:r>
              <a:rPr lang="ja-JP" altLang="en-US" sz="3600"/>
              <a:t>運転手派遣</a:t>
            </a:r>
          </a:p>
        </p:txBody>
      </p:sp>
      <p:sp>
        <p:nvSpPr>
          <p:cNvPr id="133127" name="Text Box 7"/>
          <p:cNvSpPr txBox="1">
            <a:spLocks noChangeArrowheads="1"/>
          </p:cNvSpPr>
          <p:nvPr/>
        </p:nvSpPr>
        <p:spPr bwMode="auto">
          <a:xfrm>
            <a:off x="6704013" y="1949450"/>
            <a:ext cx="2135187" cy="641350"/>
          </a:xfrm>
          <a:prstGeom prst="rect">
            <a:avLst/>
          </a:prstGeom>
          <a:noFill/>
          <a:ln w="9525">
            <a:noFill/>
            <a:miter lim="800000"/>
            <a:headEnd/>
            <a:tailEnd/>
          </a:ln>
          <a:effectLst/>
        </p:spPr>
        <p:txBody>
          <a:bodyPr wrap="none">
            <a:spAutoFit/>
          </a:bodyPr>
          <a:lstStyle/>
          <a:p>
            <a:r>
              <a:rPr lang="ja-JP" altLang="en-US" sz="3600"/>
              <a:t>レンタカー</a:t>
            </a:r>
            <a:endParaRPr lang="ja-JP" altLang="en-US"/>
          </a:p>
        </p:txBody>
      </p:sp>
      <p:sp>
        <p:nvSpPr>
          <p:cNvPr id="133128" name="Text Box 8"/>
          <p:cNvSpPr txBox="1">
            <a:spLocks noChangeArrowheads="1"/>
          </p:cNvSpPr>
          <p:nvPr/>
        </p:nvSpPr>
        <p:spPr bwMode="auto">
          <a:xfrm>
            <a:off x="6629400" y="3854450"/>
            <a:ext cx="2012950" cy="641350"/>
          </a:xfrm>
          <a:prstGeom prst="rect">
            <a:avLst/>
          </a:prstGeom>
          <a:noFill/>
          <a:ln w="9525">
            <a:noFill/>
            <a:miter lim="800000"/>
            <a:headEnd/>
            <a:tailEnd/>
          </a:ln>
          <a:effectLst/>
        </p:spPr>
        <p:txBody>
          <a:bodyPr wrap="none">
            <a:spAutoFit/>
          </a:bodyPr>
          <a:lstStyle/>
          <a:p>
            <a:r>
              <a:rPr lang="ja-JP" altLang="en-US" sz="3600"/>
              <a:t>運転代行</a:t>
            </a:r>
            <a:endParaRPr lang="ja-JP" altLang="en-US"/>
          </a:p>
        </p:txBody>
      </p:sp>
      <p:sp>
        <p:nvSpPr>
          <p:cNvPr id="133129" name="Text Box 9"/>
          <p:cNvSpPr txBox="1">
            <a:spLocks noChangeArrowheads="1"/>
          </p:cNvSpPr>
          <p:nvPr/>
        </p:nvSpPr>
        <p:spPr bwMode="auto">
          <a:xfrm>
            <a:off x="6667500" y="2559050"/>
            <a:ext cx="2012950" cy="641350"/>
          </a:xfrm>
          <a:prstGeom prst="rect">
            <a:avLst/>
          </a:prstGeom>
          <a:noFill/>
          <a:ln w="9525">
            <a:noFill/>
            <a:miter lim="800000"/>
            <a:headEnd/>
            <a:tailEnd/>
          </a:ln>
          <a:effectLst/>
        </p:spPr>
        <p:txBody>
          <a:bodyPr wrap="none">
            <a:spAutoFit/>
          </a:bodyPr>
          <a:lstStyle/>
          <a:p>
            <a:r>
              <a:rPr lang="ja-JP" altLang="en-US" sz="3600"/>
              <a:t>運転管理</a:t>
            </a:r>
          </a:p>
        </p:txBody>
      </p:sp>
      <p:sp>
        <p:nvSpPr>
          <p:cNvPr id="133130" name="Text Box 10"/>
          <p:cNvSpPr txBox="1">
            <a:spLocks noChangeArrowheads="1"/>
          </p:cNvSpPr>
          <p:nvPr/>
        </p:nvSpPr>
        <p:spPr bwMode="auto">
          <a:xfrm>
            <a:off x="6444208" y="4654877"/>
            <a:ext cx="2743059" cy="646331"/>
          </a:xfrm>
          <a:prstGeom prst="rect">
            <a:avLst/>
          </a:prstGeom>
          <a:noFill/>
          <a:ln w="9525">
            <a:noFill/>
            <a:miter lim="800000"/>
            <a:headEnd/>
            <a:tailEnd/>
          </a:ln>
          <a:effectLst/>
        </p:spPr>
        <p:txBody>
          <a:bodyPr wrap="none">
            <a:spAutoFit/>
          </a:bodyPr>
          <a:lstStyle/>
          <a:p>
            <a:r>
              <a:rPr lang="ja-JP" altLang="en-US" sz="3600" dirty="0" smtClean="0"/>
              <a:t>パック旅行業</a:t>
            </a:r>
            <a:endParaRPr lang="ja-JP" altLang="en-US" dirty="0"/>
          </a:p>
        </p:txBody>
      </p:sp>
      <p:sp>
        <p:nvSpPr>
          <p:cNvPr id="133131" name="Oval 11"/>
          <p:cNvSpPr>
            <a:spLocks noChangeArrowheads="1"/>
          </p:cNvSpPr>
          <p:nvPr/>
        </p:nvSpPr>
        <p:spPr bwMode="auto">
          <a:xfrm>
            <a:off x="304800" y="2057400"/>
            <a:ext cx="1600200" cy="9906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a:t>賃貸借</a:t>
            </a:r>
            <a:endParaRPr lang="ja-JP" altLang="en-US"/>
          </a:p>
        </p:txBody>
      </p:sp>
      <p:sp>
        <p:nvSpPr>
          <p:cNvPr id="133132" name="Oval 12"/>
          <p:cNvSpPr>
            <a:spLocks noChangeArrowheads="1"/>
          </p:cNvSpPr>
          <p:nvPr/>
        </p:nvSpPr>
        <p:spPr bwMode="auto">
          <a:xfrm>
            <a:off x="304800" y="3276600"/>
            <a:ext cx="1600200" cy="9906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a:t>労働法</a:t>
            </a:r>
            <a:endParaRPr lang="ja-JP" altLang="en-US"/>
          </a:p>
        </p:txBody>
      </p:sp>
      <p:sp>
        <p:nvSpPr>
          <p:cNvPr id="133133" name="Oval 13"/>
          <p:cNvSpPr>
            <a:spLocks noChangeArrowheads="1"/>
          </p:cNvSpPr>
          <p:nvPr/>
        </p:nvSpPr>
        <p:spPr bwMode="auto">
          <a:xfrm>
            <a:off x="152400" y="4419600"/>
            <a:ext cx="2057400" cy="1143000"/>
          </a:xfrm>
          <a:prstGeom prst="ellipse">
            <a:avLst/>
          </a:prstGeom>
          <a:solidFill>
            <a:schemeClr val="bg1"/>
          </a:solidFill>
          <a:ln w="9525">
            <a:solidFill>
              <a:schemeClr val="tx1"/>
            </a:solidFill>
            <a:round/>
            <a:headEnd/>
            <a:tailEnd/>
          </a:ln>
          <a:effectLst/>
        </p:spPr>
        <p:txBody>
          <a:bodyPr wrap="none" anchor="ctr"/>
          <a:lstStyle/>
          <a:p>
            <a:pPr algn="ctr"/>
            <a:r>
              <a:rPr lang="ja-JP" altLang="en-US" sz="3600"/>
              <a:t>旅行業法</a:t>
            </a:r>
            <a:endParaRPr lang="ja-JP" altLang="en-US"/>
          </a:p>
        </p:txBody>
      </p:sp>
      <p:sp>
        <p:nvSpPr>
          <p:cNvPr id="133134" name="Text Box 14"/>
          <p:cNvSpPr txBox="1">
            <a:spLocks noChangeArrowheads="1"/>
          </p:cNvSpPr>
          <p:nvPr/>
        </p:nvSpPr>
        <p:spPr bwMode="auto">
          <a:xfrm>
            <a:off x="5580063" y="5883275"/>
            <a:ext cx="3384550" cy="641350"/>
          </a:xfrm>
          <a:prstGeom prst="rect">
            <a:avLst/>
          </a:prstGeom>
          <a:noFill/>
          <a:ln w="9525">
            <a:noFill/>
            <a:miter lim="800000"/>
            <a:headEnd/>
            <a:tailEnd/>
          </a:ln>
          <a:effectLst/>
        </p:spPr>
        <p:txBody>
          <a:bodyPr wrap="none">
            <a:spAutoFit/>
          </a:bodyPr>
          <a:lstStyle/>
          <a:p>
            <a:r>
              <a:rPr lang="ja-JP" altLang="en-US" sz="3600"/>
              <a:t>総合旅客運送業</a:t>
            </a:r>
            <a:endParaRPr lang="ja-JP" altLang="en-US"/>
          </a:p>
        </p:txBody>
      </p:sp>
      <p:sp>
        <p:nvSpPr>
          <p:cNvPr id="133135" name="AutoShape 15"/>
          <p:cNvSpPr>
            <a:spLocks noChangeArrowheads="1"/>
          </p:cNvSpPr>
          <p:nvPr/>
        </p:nvSpPr>
        <p:spPr bwMode="auto">
          <a:xfrm>
            <a:off x="7523163" y="5445125"/>
            <a:ext cx="865187" cy="288925"/>
          </a:xfrm>
          <a:prstGeom prst="downArrow">
            <a:avLst>
              <a:gd name="adj1" fmla="val 50000"/>
              <a:gd name="adj2" fmla="val 25000"/>
            </a:avLst>
          </a:prstGeom>
          <a:solidFill>
            <a:srgbClr val="CCFFCC"/>
          </a:solidFill>
          <a:ln w="9525">
            <a:solidFill>
              <a:schemeClr val="tx1"/>
            </a:solidFill>
            <a:miter lim="800000"/>
            <a:headEnd/>
            <a:tailEnd/>
          </a:ln>
          <a:effectLst/>
        </p:spPr>
        <p:txBody>
          <a:bodyPr vert="eaVert" wrap="none" anchor="ctr"/>
          <a:lstStyle/>
          <a:p>
            <a:endParaRPr lang="ja-JP" altLang="en-US"/>
          </a:p>
        </p:txBody>
      </p:sp>
      <p:sp>
        <p:nvSpPr>
          <p:cNvPr id="133136" name="Text Box 16"/>
          <p:cNvSpPr txBox="1">
            <a:spLocks noChangeArrowheads="1"/>
          </p:cNvSpPr>
          <p:nvPr/>
        </p:nvSpPr>
        <p:spPr bwMode="auto">
          <a:xfrm>
            <a:off x="12700" y="5694363"/>
            <a:ext cx="5043488" cy="519112"/>
          </a:xfrm>
          <a:prstGeom prst="rect">
            <a:avLst/>
          </a:prstGeom>
          <a:noFill/>
          <a:ln w="9525">
            <a:noFill/>
            <a:miter lim="800000"/>
            <a:headEnd/>
            <a:tailEnd/>
          </a:ln>
          <a:effectLst/>
        </p:spPr>
        <p:txBody>
          <a:bodyPr wrap="none">
            <a:spAutoFit/>
          </a:bodyPr>
          <a:lstStyle/>
          <a:p>
            <a:r>
              <a:rPr lang="ja-JP" altLang="en-US" sz="2800" dirty="0"/>
              <a:t>一種運転免許　自家用有償運送</a:t>
            </a:r>
          </a:p>
        </p:txBody>
      </p:sp>
      <p:sp>
        <p:nvSpPr>
          <p:cNvPr id="133137" name="Text Box 17"/>
          <p:cNvSpPr txBox="1">
            <a:spLocks noChangeArrowheads="1"/>
          </p:cNvSpPr>
          <p:nvPr/>
        </p:nvSpPr>
        <p:spPr bwMode="auto">
          <a:xfrm>
            <a:off x="17463" y="6172200"/>
            <a:ext cx="5059362" cy="519113"/>
          </a:xfrm>
          <a:prstGeom prst="rect">
            <a:avLst/>
          </a:prstGeom>
          <a:noFill/>
          <a:ln w="9525">
            <a:noFill/>
            <a:miter lim="800000"/>
            <a:headEnd/>
            <a:tailEnd/>
          </a:ln>
          <a:effectLst/>
        </p:spPr>
        <p:txBody>
          <a:bodyPr>
            <a:spAutoFit/>
          </a:bodyPr>
          <a:lstStyle/>
          <a:p>
            <a:r>
              <a:rPr lang="ja-JP" altLang="en-US" sz="2800" dirty="0"/>
              <a:t>二種運転免許　運転代行</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b="1" dirty="0" smtClean="0"/>
              <a:t>ロンドンのタクシー</a:t>
            </a:r>
            <a:r>
              <a:rPr lang="ja-JP" altLang="en-US" b="1" dirty="0" smtClean="0"/>
              <a:t>業界</a:t>
            </a:r>
            <a:r>
              <a:rPr lang="en-US" altLang="ja-JP" b="1" dirty="0" smtClean="0"/>
              <a:t/>
            </a:r>
            <a:br>
              <a:rPr lang="en-US" altLang="ja-JP" b="1" dirty="0" smtClean="0"/>
            </a:br>
            <a:r>
              <a:rPr lang="ja-JP" altLang="ja-JP" b="1" dirty="0" smtClean="0"/>
              <a:t>（</a:t>
            </a:r>
            <a:r>
              <a:rPr lang="en-US" altLang="ja-JP" dirty="0" smtClean="0"/>
              <a:t>The licensed taxi trade</a:t>
            </a:r>
            <a:r>
              <a:rPr lang="ja-JP" altLang="ja-JP" dirty="0" smtClean="0"/>
              <a:t>）</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a:bodyPr>
          <a:lstStyle/>
          <a:p>
            <a:r>
              <a:rPr lang="ja-JP" altLang="ja-JP" b="1" dirty="0" smtClean="0"/>
              <a:t>タクシー</a:t>
            </a:r>
            <a:r>
              <a:rPr lang="ja-JP" altLang="ja-JP" b="1" dirty="0"/>
              <a:t>の事業規制はロンドン市交通委員会（局）が行っています。</a:t>
            </a:r>
            <a:r>
              <a:rPr lang="ja-JP" altLang="ja-JP" dirty="0"/>
              <a:t>流しが</a:t>
            </a:r>
            <a:r>
              <a:rPr lang="ja-JP" altLang="ja-JP" dirty="0" smtClean="0"/>
              <a:t>できる</a:t>
            </a:r>
            <a:r>
              <a:rPr lang="en-US" altLang="ja-JP" sz="4200" b="1" dirty="0" err="1" smtClean="0"/>
              <a:t>Blackcab</a:t>
            </a:r>
            <a:r>
              <a:rPr lang="ja-JP" altLang="ja-JP" sz="4200" b="1" dirty="0" smtClean="0"/>
              <a:t>（</a:t>
            </a:r>
            <a:r>
              <a:rPr lang="ja-JP" altLang="ja-JP" sz="4200" dirty="0"/>
              <a:t>俗称）</a:t>
            </a:r>
            <a:r>
              <a:rPr lang="ja-JP" altLang="ja-JP" dirty="0"/>
              <a:t>とできない</a:t>
            </a:r>
            <a:r>
              <a:rPr lang="en-US" altLang="ja-JP" sz="4200" b="1" dirty="0"/>
              <a:t>Minicab</a:t>
            </a:r>
            <a:r>
              <a:rPr lang="ja-JP" altLang="ja-JP" sz="4200" b="1" dirty="0"/>
              <a:t>（俗称）</a:t>
            </a:r>
            <a:r>
              <a:rPr lang="ja-JP" altLang="ja-JP" dirty="0"/>
              <a:t>が存在します。ブラックキャブドライバーになるに</a:t>
            </a:r>
            <a:r>
              <a:rPr lang="ja-JP" altLang="ja-JP" dirty="0" smtClean="0"/>
              <a:t>は</a:t>
            </a:r>
            <a:r>
              <a:rPr lang="en-US" altLang="ja-JP" sz="4600" b="1" dirty="0" smtClean="0"/>
              <a:t>K</a:t>
            </a:r>
            <a:r>
              <a:rPr lang="en-US" altLang="ja-JP" sz="4200" b="1" dirty="0" smtClean="0"/>
              <a:t>nowledge</a:t>
            </a:r>
            <a:r>
              <a:rPr lang="ja-JP" altLang="ja-JP" dirty="0"/>
              <a:t>という試験を通らなければなりませんが、ロンドン交通局の報告書では、近年急にハードルが高くなってきていること、</a:t>
            </a:r>
            <a:r>
              <a:rPr lang="en-US" altLang="ja-JP" dirty="0"/>
              <a:t>IT</a:t>
            </a:r>
            <a:r>
              <a:rPr lang="ja-JP" altLang="ja-JP" dirty="0" err="1"/>
              <a:t>への</a:t>
            </a:r>
            <a:r>
              <a:rPr lang="ja-JP" altLang="ja-JP" dirty="0"/>
              <a:t>対応が遅れていること等の問題が指摘されて</a:t>
            </a:r>
            <a:r>
              <a:rPr lang="ja-JP" altLang="ja-JP" dirty="0" smtClean="0"/>
              <a:t>います</a:t>
            </a:r>
            <a:r>
              <a:rPr lang="ja-JP" altLang="ja-JP" dirty="0"/>
              <a:t>　</a:t>
            </a:r>
          </a:p>
          <a:p>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a:noAutofit/>
          </a:bodyPr>
          <a:lstStyle/>
          <a:p>
            <a:r>
              <a:rPr lang="ja-JP" altLang="ja-JP" sz="2000" dirty="0"/>
              <a:t>下記図表はロンドン交通力資料に出ているタクシードライバー試験合格</a:t>
            </a:r>
            <a:r>
              <a:rPr lang="ja-JP" altLang="ja-JP" sz="2000" dirty="0" smtClean="0"/>
              <a:t>に</a:t>
            </a:r>
            <a:r>
              <a:rPr lang="ja-JP" altLang="en-US" sz="2000" dirty="0" smtClean="0"/>
              <a:t>かか</a:t>
            </a:r>
            <a:r>
              <a:rPr lang="ja-JP" altLang="ja-JP" sz="2000" dirty="0" smtClean="0"/>
              <a:t>る</a:t>
            </a:r>
            <a:r>
              <a:rPr lang="ja-JP" altLang="ja-JP" sz="2000" dirty="0"/>
              <a:t>年月の推移表です。これを見ても問題視されていることが理解できます。その原因の一つに、</a:t>
            </a:r>
            <a:r>
              <a:rPr lang="en-US" altLang="ja-JP" sz="2000" dirty="0"/>
              <a:t>IT</a:t>
            </a:r>
            <a:r>
              <a:rPr lang="ja-JP" altLang="ja-JP" sz="2000" dirty="0" err="1"/>
              <a:t>に依</a:t>
            </a:r>
            <a:r>
              <a:rPr lang="ja-JP" altLang="ja-JP" sz="2000" dirty="0"/>
              <a:t>存しない地理試験があると認識されているようです</a:t>
            </a:r>
            <a:r>
              <a:rPr lang="ja-JP" altLang="ja-JP" sz="2000" dirty="0" smtClean="0"/>
              <a:t>。</a:t>
            </a:r>
            <a:endParaRPr kumimoji="1" lang="ja-JP"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0" y="1570087"/>
            <a:ext cx="9144000" cy="5471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a:ln>
            <a:solidFill>
              <a:schemeClr val="tx1">
                <a:lumMod val="95000"/>
                <a:lumOff val="5000"/>
              </a:schemeClr>
            </a:solidFill>
          </a:ln>
        </p:spPr>
        <p:txBody>
          <a:bodyPr>
            <a:normAutofit/>
          </a:bodyPr>
          <a:lstStyle/>
          <a:p>
            <a:r>
              <a:rPr lang="ja-JP" altLang="en-US" dirty="0" smtClean="0"/>
              <a:t>２００２年</a:t>
            </a:r>
            <a:r>
              <a:rPr lang="en-US" altLang="ja-JP" dirty="0" smtClean="0"/>
              <a:t>『</a:t>
            </a:r>
            <a:r>
              <a:rPr lang="ja-JP" altLang="en-US" dirty="0" smtClean="0"/>
              <a:t>実業界</a:t>
            </a:r>
            <a:r>
              <a:rPr lang="en-US" altLang="ja-JP" dirty="0" smtClean="0"/>
              <a:t>』</a:t>
            </a:r>
            <a:r>
              <a:rPr lang="ja-JP" altLang="en-US" dirty="0" smtClean="0"/>
              <a:t>で発表　　都知事選挙用に構想</a:t>
            </a:r>
            <a:endParaRPr lang="en-US" altLang="ja-JP" dirty="0" smtClean="0"/>
          </a:p>
          <a:p>
            <a:r>
              <a:rPr kumimoji="1" lang="ja-JP" altLang="en-US" dirty="0" smtClean="0"/>
              <a:t>国鉄民営化時のＪＲ東日本への出向体験により、独占民間企業の大手私鉄の</a:t>
            </a:r>
            <a:r>
              <a:rPr lang="ja-JP" altLang="en-US" dirty="0" smtClean="0"/>
              <a:t>問題点</a:t>
            </a:r>
            <a:r>
              <a:rPr kumimoji="1" lang="ja-JP" altLang="en-US" dirty="0" smtClean="0"/>
              <a:t>を発見</a:t>
            </a:r>
            <a:endParaRPr kumimoji="1" lang="en-US" altLang="ja-JP" dirty="0" smtClean="0"/>
          </a:p>
          <a:p>
            <a:r>
              <a:rPr kumimoji="1" lang="ja-JP" altLang="en-US" dirty="0" smtClean="0"/>
              <a:t>都営</a:t>
            </a:r>
            <a:r>
              <a:rPr kumimoji="1" lang="ja-JP" altLang="en-US" dirty="0"/>
              <a:t>地下鉄</a:t>
            </a:r>
            <a:r>
              <a:rPr kumimoji="1" lang="ja-JP" altLang="en-US" dirty="0" smtClean="0"/>
              <a:t>と営団地下鉄の一元化</a:t>
            </a:r>
            <a:endParaRPr kumimoji="1" lang="en-US" altLang="ja-JP" dirty="0" smtClean="0"/>
          </a:p>
          <a:p>
            <a:r>
              <a:rPr lang="ja-JP" altLang="en-US" dirty="0" smtClean="0"/>
              <a:t>陸上交通事業調整法（現在も有効）と交通営団、五島慶太の夢（大東急）</a:t>
            </a:r>
            <a:endParaRPr lang="en-US" altLang="ja-JP" dirty="0" smtClean="0"/>
          </a:p>
          <a:p>
            <a:r>
              <a:rPr lang="ja-JP" altLang="en-US" dirty="0" smtClean="0"/>
              <a:t>技術力、企画力、資金力でＪＲ東日本がダントツ　私鉄が対抗できるのはホールディングカンパニー（２～３）</a:t>
            </a:r>
            <a:endParaRPr lang="en-US" altLang="ja-JP" dirty="0" smtClean="0"/>
          </a:p>
          <a:p>
            <a:r>
              <a:rPr kumimoji="1" lang="ja-JP" altLang="en-US" dirty="0" smtClean="0"/>
              <a:t>大阪都構想も、大阪市営地下鉄と関西私鉄を配下に置いた持ち株会社とＪＲ西日本の２大勢力による競争により実現されることが好ましい</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138138"/>
          </a:xfrm>
          <a:ln>
            <a:solidFill>
              <a:schemeClr val="accent1"/>
            </a:solidFill>
          </a:ln>
        </p:spPr>
        <p:txBody>
          <a:bodyPr>
            <a:normAutofit fontScale="90000"/>
          </a:bodyPr>
          <a:lstStyle/>
          <a:p>
            <a:r>
              <a:rPr kumimoji="1" lang="ja-JP" altLang="en-US" dirty="0" smtClean="0"/>
              <a:t>機能分化したブラックキャブビジネス</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55000" lnSpcReduction="20000"/>
          </a:bodyPr>
          <a:lstStyle/>
          <a:p>
            <a:r>
              <a:rPr lang="ja-JP" altLang="ja-JP" dirty="0" smtClean="0"/>
              <a:t>運送</a:t>
            </a:r>
            <a:r>
              <a:rPr lang="ja-JP" altLang="ja-JP" dirty="0"/>
              <a:t>機能の分化が進んでおり、ドライバー、車両保有者、予約配車者に大きく分かれています。</a:t>
            </a:r>
          </a:p>
          <a:p>
            <a:r>
              <a:rPr lang="en-US" altLang="ja-JP" dirty="0"/>
              <a:t> </a:t>
            </a:r>
            <a:r>
              <a:rPr lang="en-US" altLang="ja-JP" dirty="0" smtClean="0"/>
              <a:t>The </a:t>
            </a:r>
            <a:r>
              <a:rPr lang="en-US" altLang="ja-JP" dirty="0"/>
              <a:t>licensed taxi trade is a diverse one. Broadly there are </a:t>
            </a:r>
            <a:r>
              <a:rPr lang="en-US" altLang="ja-JP" b="1" dirty="0"/>
              <a:t>three distinct components within the trade</a:t>
            </a:r>
            <a:endParaRPr lang="ja-JP" altLang="ja-JP" dirty="0"/>
          </a:p>
          <a:p>
            <a:r>
              <a:rPr lang="en-US" altLang="ja-JP" sz="5800" b="1" dirty="0" smtClean="0">
                <a:solidFill>
                  <a:srgbClr val="FF0000"/>
                </a:solidFill>
              </a:rPr>
              <a:t>owner </a:t>
            </a:r>
            <a:r>
              <a:rPr lang="en-US" altLang="ja-JP" sz="5800" b="1" dirty="0">
                <a:solidFill>
                  <a:srgbClr val="FF0000"/>
                </a:solidFill>
              </a:rPr>
              <a:t>drivers</a:t>
            </a:r>
            <a:r>
              <a:rPr lang="en-US" altLang="ja-JP" sz="5800" dirty="0">
                <a:solidFill>
                  <a:srgbClr val="FF0000"/>
                </a:solidFill>
              </a:rPr>
              <a:t> </a:t>
            </a:r>
            <a:r>
              <a:rPr lang="en-US" altLang="ja-JP" sz="5800" dirty="0"/>
              <a:t>(</a:t>
            </a:r>
            <a:r>
              <a:rPr lang="en-US" altLang="ja-JP" sz="5800" b="1" dirty="0"/>
              <a:t>mainly dependent on street </a:t>
            </a:r>
            <a:r>
              <a:rPr lang="en-US" altLang="ja-JP" sz="5800" b="1" dirty="0" err="1"/>
              <a:t>hirings</a:t>
            </a:r>
            <a:r>
              <a:rPr lang="en-US" altLang="ja-JP" sz="5800" dirty="0" smtClean="0"/>
              <a:t>),</a:t>
            </a:r>
            <a:r>
              <a:rPr lang="ja-JP" altLang="en-US" sz="5800" dirty="0" smtClean="0"/>
              <a:t>流し</a:t>
            </a:r>
            <a:r>
              <a:rPr lang="en-US" altLang="ja-JP" sz="5800" dirty="0" smtClean="0"/>
              <a:t> </a:t>
            </a:r>
            <a:r>
              <a:rPr lang="ja-JP" altLang="en-US" sz="5800" dirty="0" smtClean="0"/>
              <a:t>オーナードライバー</a:t>
            </a:r>
            <a:endParaRPr lang="ja-JP" altLang="ja-JP" sz="5800" dirty="0"/>
          </a:p>
          <a:p>
            <a:r>
              <a:rPr lang="en-US" altLang="ja-JP" sz="5800" b="1" dirty="0">
                <a:solidFill>
                  <a:srgbClr val="FF0000"/>
                </a:solidFill>
              </a:rPr>
              <a:t>fleet proprietors </a:t>
            </a:r>
            <a:r>
              <a:rPr lang="en-US" altLang="ja-JP" sz="5800" b="1" dirty="0"/>
              <a:t>(who rent out licensed taxis, accounting for </a:t>
            </a:r>
            <a:r>
              <a:rPr lang="en-US" altLang="ja-JP" sz="5800" b="1" dirty="0">
                <a:solidFill>
                  <a:srgbClr val="FF0000"/>
                </a:solidFill>
              </a:rPr>
              <a:t>many part time drivers</a:t>
            </a:r>
            <a:r>
              <a:rPr lang="en-US" altLang="ja-JP" sz="5800" b="1" dirty="0"/>
              <a:t>) </a:t>
            </a:r>
            <a:endParaRPr lang="en-US" altLang="ja-JP" sz="5800" b="1" dirty="0" smtClean="0"/>
          </a:p>
          <a:p>
            <a:pPr>
              <a:buNone/>
            </a:pPr>
            <a:r>
              <a:rPr lang="ja-JP" altLang="en-US" sz="5800" b="1" dirty="0" smtClean="0"/>
              <a:t>　車両保有</a:t>
            </a:r>
            <a:endParaRPr lang="en-US" altLang="ja-JP" sz="5800" b="1" dirty="0" smtClean="0"/>
          </a:p>
          <a:p>
            <a:r>
              <a:rPr lang="en-US" altLang="ja-JP" sz="5800" b="1" dirty="0" smtClean="0">
                <a:solidFill>
                  <a:srgbClr val="FF0000"/>
                </a:solidFill>
              </a:rPr>
              <a:t>the radio circuits </a:t>
            </a:r>
            <a:r>
              <a:rPr lang="en-US" altLang="ja-JP" sz="5800" b="1" dirty="0" smtClean="0"/>
              <a:t>(</a:t>
            </a:r>
            <a:r>
              <a:rPr lang="en-US" altLang="ja-JP" sz="5800" b="1" dirty="0"/>
              <a:t>undertaking mainly corporate pre-bookings</a:t>
            </a:r>
            <a:r>
              <a:rPr lang="en-US" altLang="ja-JP" sz="5800" b="1" dirty="0" smtClean="0"/>
              <a:t>)</a:t>
            </a:r>
            <a:r>
              <a:rPr lang="en-US" altLang="ja-JP" sz="5800" dirty="0" smtClean="0"/>
              <a:t> </a:t>
            </a:r>
          </a:p>
          <a:p>
            <a:pPr>
              <a:buNone/>
            </a:pPr>
            <a:r>
              <a:rPr lang="ja-JP" altLang="en-US" sz="5800" dirty="0" smtClean="0"/>
              <a:t>　予約配車</a:t>
            </a:r>
            <a:endParaRPr lang="ja-JP" altLang="ja-JP" sz="5800" dirty="0"/>
          </a:p>
          <a:p>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228998"/>
          </a:xfrm>
          <a:ln>
            <a:solidFill>
              <a:schemeClr val="accent1"/>
            </a:solidFill>
          </a:ln>
        </p:spPr>
        <p:txBody>
          <a:bodyPr>
            <a:normAutofit/>
          </a:bodyPr>
          <a:lstStyle/>
          <a:p>
            <a:r>
              <a:rPr lang="ja-JP" altLang="ja-JP" b="1" dirty="0" smtClean="0"/>
              <a:t>ロンドンのタクシー予約アプリ</a:t>
            </a:r>
            <a:endParaRPr kumimoji="1" lang="ja-JP" altLang="en-US" sz="2000"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ja-JP" dirty="0" smtClean="0"/>
              <a:t>ブラックキャブ</a:t>
            </a:r>
            <a:r>
              <a:rPr lang="ja-JP" altLang="ja-JP" dirty="0"/>
              <a:t>関係者は、タクシーアプリ会社が運送機関との認識のもとに違法な存在であると主張しています。このことがベースで、</a:t>
            </a:r>
            <a:r>
              <a:rPr lang="en-US" altLang="ja-JP" dirty="0"/>
              <a:t>Uber</a:t>
            </a:r>
            <a:r>
              <a:rPr lang="ja-JP" altLang="ja-JP" dirty="0"/>
              <a:t>のスマートフォン・タクシーアプリはタクシーメータと同じであると主張し、違法であるといっています。しかし、ロンドン市交通委員会のホームページ</a:t>
            </a:r>
            <a:r>
              <a:rPr lang="ja-JP" altLang="ja-JP" dirty="0" smtClean="0"/>
              <a:t>（</a:t>
            </a:r>
            <a:r>
              <a:rPr lang="ja-JP" altLang="en-US" dirty="0" smtClean="0"/>
              <a:t>次のページ</a:t>
            </a:r>
            <a:r>
              <a:rPr lang="ja-JP" altLang="ja-JP" dirty="0" smtClean="0"/>
              <a:t>）</a:t>
            </a:r>
            <a:r>
              <a:rPr lang="ja-JP" altLang="ja-JP" dirty="0"/>
              <a:t>ではタクシーの呼び出し用の民間アプリを紹介しており、</a:t>
            </a:r>
            <a:r>
              <a:rPr lang="en-US" altLang="ja-JP" dirty="0" err="1"/>
              <a:t>Hailo</a:t>
            </a:r>
            <a:r>
              <a:rPr lang="ja-JP" altLang="ja-JP" dirty="0" err="1"/>
              <a:t>、</a:t>
            </a:r>
            <a:r>
              <a:rPr lang="en-US" altLang="ja-JP" dirty="0" err="1"/>
              <a:t>Kabee</a:t>
            </a:r>
            <a:r>
              <a:rPr lang="ja-JP" altLang="ja-JP" dirty="0"/>
              <a:t>等は入っていますからロンドン交通局では</a:t>
            </a:r>
            <a:r>
              <a:rPr lang="en-US" altLang="ja-JP" dirty="0" err="1"/>
              <a:t>Hailo</a:t>
            </a:r>
            <a:r>
              <a:rPr lang="ja-JP" altLang="ja-JP" dirty="0"/>
              <a:t>については運送機関とは認識していないことになります。</a:t>
            </a:r>
            <a:r>
              <a:rPr lang="en-US" altLang="ja-JP" dirty="0"/>
              <a:t>Uber</a:t>
            </a:r>
            <a:r>
              <a:rPr lang="ja-JP" altLang="ja-JP" dirty="0"/>
              <a:t>は</a:t>
            </a:r>
            <a:r>
              <a:rPr lang="en-US" altLang="ja-JP" dirty="0"/>
              <a:t>2014</a:t>
            </a:r>
            <a:r>
              <a:rPr lang="ja-JP" altLang="ja-JP" dirty="0"/>
              <a:t>年</a:t>
            </a:r>
            <a:r>
              <a:rPr lang="en-US" altLang="ja-JP" dirty="0"/>
              <a:t>11</a:t>
            </a:r>
            <a:r>
              <a:rPr lang="ja-JP" altLang="ja-JP" dirty="0"/>
              <a:t>月現在では記載されていませんが、</a:t>
            </a:r>
            <a:r>
              <a:rPr lang="en-US" altLang="ja-JP" dirty="0"/>
              <a:t>Uber</a:t>
            </a:r>
            <a:r>
              <a:rPr lang="ja-JP" altLang="ja-JP" dirty="0"/>
              <a:t>も技術的は</a:t>
            </a:r>
            <a:r>
              <a:rPr lang="en-US" altLang="ja-JP" dirty="0" err="1"/>
              <a:t>Hailo</a:t>
            </a:r>
            <a:r>
              <a:rPr lang="ja-JP" altLang="ja-JP" dirty="0"/>
              <a:t>と変わりがないと認識しているようです（</a:t>
            </a:r>
            <a:r>
              <a:rPr lang="ja-JP" altLang="ja-JP" b="1" dirty="0">
                <a:solidFill>
                  <a:srgbClr val="FF0000"/>
                </a:solidFill>
              </a:rPr>
              <a:t>司法機関の判断待ち？</a:t>
            </a:r>
            <a:r>
              <a:rPr lang="ja-JP" altLang="ja-JP" dirty="0" smtClean="0"/>
              <a:t>）</a:t>
            </a:r>
            <a:endParaRPr lang="ja-JP" altLang="ja-JP"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92088"/>
            <a:ext cx="8229600" cy="2620888"/>
          </a:xfrm>
          <a:ln>
            <a:solidFill>
              <a:schemeClr val="accent1"/>
            </a:solidFill>
          </a:ln>
        </p:spPr>
        <p:txBody>
          <a:bodyPr>
            <a:normAutofit/>
          </a:bodyPr>
          <a:lstStyle/>
          <a:p>
            <a:r>
              <a:rPr lang="en-US" altLang="ja-JP" dirty="0"/>
              <a:t>They claim that allowing </a:t>
            </a:r>
            <a:r>
              <a:rPr lang="en-US" altLang="ja-JP" b="1" dirty="0">
                <a:solidFill>
                  <a:srgbClr val="FF0000"/>
                </a:solidFill>
              </a:rPr>
              <a:t>a </a:t>
            </a:r>
            <a:r>
              <a:rPr lang="en-US" altLang="ja-JP" b="1" dirty="0" err="1">
                <a:solidFill>
                  <a:srgbClr val="FF0000"/>
                </a:solidFill>
              </a:rPr>
              <a:t>smartphone</a:t>
            </a:r>
            <a:r>
              <a:rPr lang="en-US" altLang="ja-JP" b="1" dirty="0">
                <a:solidFill>
                  <a:srgbClr val="FF0000"/>
                </a:solidFill>
              </a:rPr>
              <a:t> </a:t>
            </a:r>
            <a:r>
              <a:rPr lang="en-US" altLang="ja-JP" dirty="0"/>
              <a:t>to work out the cost of a ride is </a:t>
            </a:r>
            <a:r>
              <a:rPr lang="en-US" altLang="ja-JP" b="1" dirty="0">
                <a:solidFill>
                  <a:srgbClr val="FF0000"/>
                </a:solidFill>
              </a:rPr>
              <a:t>similar to using a taxi meter</a:t>
            </a:r>
            <a:r>
              <a:rPr lang="en-US" altLang="ja-JP" dirty="0"/>
              <a:t>, which </a:t>
            </a:r>
            <a:r>
              <a:rPr lang="en-US" altLang="ja-JP" b="1" dirty="0">
                <a:solidFill>
                  <a:srgbClr val="FF0000"/>
                </a:solidFill>
              </a:rPr>
              <a:t>only black taxis are allowed </a:t>
            </a:r>
            <a:r>
              <a:rPr lang="en-US" altLang="ja-JP" dirty="0"/>
              <a:t>to do in the UK. Minicabs, by contrast, quote a </a:t>
            </a:r>
            <a:r>
              <a:rPr lang="en-US" altLang="ja-JP" b="1" dirty="0"/>
              <a:t>fixed fee </a:t>
            </a:r>
            <a:r>
              <a:rPr lang="en-US" altLang="ja-JP" dirty="0"/>
              <a:t>ahead of the journey</a:t>
            </a:r>
            <a:r>
              <a:rPr lang="en-US" altLang="ja-JP" dirty="0" smtClean="0"/>
              <a:t>.</a:t>
            </a:r>
          </a:p>
          <a:p>
            <a:endParaRPr lang="ja-JP" altLang="ja-JP" dirty="0"/>
          </a:p>
          <a:p>
            <a:endParaRPr kumimoji="1" lang="ja-JP" altLang="en-US" dirty="0"/>
          </a:p>
        </p:txBody>
      </p:sp>
      <p:sp>
        <p:nvSpPr>
          <p:cNvPr id="4" name="コンテンツ プレースホルダ 2"/>
          <p:cNvSpPr txBox="1">
            <a:spLocks/>
          </p:cNvSpPr>
          <p:nvPr/>
        </p:nvSpPr>
        <p:spPr>
          <a:xfrm>
            <a:off x="609600" y="3688432"/>
            <a:ext cx="8229600" cy="2620888"/>
          </a:xfrm>
          <a:prstGeom prst="rect">
            <a:avLst/>
          </a:prstGeom>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スマホアプリはブラックキャブにのみ許されたタクシーメーターと同じ。</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ミニキャブは事前に運賃額</a:t>
            </a:r>
            <a:r>
              <a:rPr lang="ja-JP" altLang="en-US" sz="3200" dirty="0" smtClean="0"/>
              <a:t>確定</a:t>
            </a:r>
            <a:endParaRPr kumimoji="1" lang="ja-JP"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sz="4800" dirty="0" smtClean="0"/>
              <a:t>a third party</a:t>
            </a:r>
            <a:r>
              <a:rPr lang="ja-JP" altLang="en-US" dirty="0" smtClean="0"/>
              <a:t>概念の芽生え</a:t>
            </a:r>
            <a:endParaRPr kumimoji="1" lang="ja-JP" altLang="en-US" dirty="0"/>
          </a:p>
        </p:txBody>
      </p:sp>
      <p:sp>
        <p:nvSpPr>
          <p:cNvPr id="3" name="コンテンツ プレースホルダ 2"/>
          <p:cNvSpPr>
            <a:spLocks noGrp="1"/>
          </p:cNvSpPr>
          <p:nvPr>
            <p:ph idx="1"/>
          </p:nvPr>
        </p:nvSpPr>
        <p:spPr/>
        <p:txBody>
          <a:bodyPr/>
          <a:lstStyle/>
          <a:p>
            <a:r>
              <a:rPr lang="en-US" altLang="ja-JP" dirty="0" err="1"/>
              <a:t>Hailo</a:t>
            </a:r>
            <a:r>
              <a:rPr lang="en-US" altLang="ja-JP" dirty="0"/>
              <a:t> is a British new technology platform that matches taxi drivers and passengers through its mobile phone application.</a:t>
            </a:r>
            <a:r>
              <a:rPr lang="ja-JP" altLang="ja-JP" dirty="0"/>
              <a:t>　　</a:t>
            </a:r>
            <a:endParaRPr lang="en-US" altLang="ja-JP" dirty="0" smtClean="0"/>
          </a:p>
          <a:p>
            <a:r>
              <a:rPr lang="ja-JP" altLang="en-US" dirty="0"/>
              <a:t>人流の世界</a:t>
            </a:r>
            <a:r>
              <a:rPr lang="ja-JP" altLang="en-US" dirty="0" smtClean="0"/>
              <a:t>でも、物流と同じくサードパーティの概念が生まれ始めている</a:t>
            </a:r>
            <a:endParaRPr lang="en-US" altLang="ja-JP" dirty="0" smtClean="0"/>
          </a:p>
          <a:p>
            <a:r>
              <a:rPr lang="ja-JP" altLang="en-US" dirty="0" smtClean="0"/>
              <a:t>物流の世界では３ＰＬ概念が普及しているが、多重下請け構造への批判も存在する（日本）</a:t>
            </a:r>
            <a:endParaRPr lang="ja-JP" altLang="ja-JP" dirty="0"/>
          </a:p>
          <a:p>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旅行業法で位置づけられている「包括旅行」→「主催旅行」→「企画旅行」は欧米先進国には存在しない形</a:t>
            </a:r>
            <a:endParaRPr kumimoji="1" lang="en-US" altLang="ja-JP" dirty="0" smtClean="0"/>
          </a:p>
          <a:p>
            <a:r>
              <a:rPr lang="ja-JP" altLang="en-US" dirty="0" smtClean="0"/>
              <a:t>旅行業と運送業・宿泊業の関係が成文法では不明確</a:t>
            </a:r>
            <a:endParaRPr lang="en-US" altLang="ja-JP" dirty="0" smtClean="0"/>
          </a:p>
          <a:p>
            <a:r>
              <a:rPr kumimoji="1" lang="ja-JP" altLang="en-US" dirty="0" smtClean="0"/>
              <a:t>単品パックが運用上存在</a:t>
            </a:r>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5606" t="23265" r="8163" b="16256"/>
          <a:stretch>
            <a:fillRect/>
          </a:stretch>
        </p:blipFill>
        <p:spPr bwMode="auto">
          <a:xfrm>
            <a:off x="107504" y="-27384"/>
            <a:ext cx="7200800" cy="315651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6197" t="13815" r="7572" b="17201"/>
          <a:stretch>
            <a:fillRect/>
          </a:stretch>
        </p:blipFill>
        <p:spPr bwMode="auto">
          <a:xfrm>
            <a:off x="179512" y="3140968"/>
            <a:ext cx="7128792" cy="3564396"/>
          </a:xfrm>
          <a:prstGeom prst="rect">
            <a:avLst/>
          </a:prstGeom>
          <a:noFill/>
          <a:ln w="9525">
            <a:noFill/>
            <a:miter lim="800000"/>
            <a:headEnd/>
            <a:tailEnd/>
          </a:ln>
        </p:spPr>
      </p:pic>
      <p:sp>
        <p:nvSpPr>
          <p:cNvPr id="6" name="右矢印 5"/>
          <p:cNvSpPr/>
          <p:nvPr/>
        </p:nvSpPr>
        <p:spPr>
          <a:xfrm flipH="1">
            <a:off x="7020272" y="3880472"/>
            <a:ext cx="187220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err="1" smtClean="0">
                <a:solidFill>
                  <a:srgbClr val="FF0000"/>
                </a:solidFill>
              </a:rPr>
              <a:t>Hailo</a:t>
            </a:r>
            <a:r>
              <a:rPr kumimoji="1" lang="ja-JP" altLang="en-US" sz="3200" dirty="0" smtClean="0">
                <a:solidFill>
                  <a:schemeClr val="tx1"/>
                </a:solidFill>
              </a:rPr>
              <a:t>の紹介</a:t>
            </a:r>
            <a:endParaRPr kumimoji="1" lang="ja-JP" altLang="en-US" sz="3200" dirty="0">
              <a:solidFill>
                <a:schemeClr val="tx1"/>
              </a:solidFill>
            </a:endParaRPr>
          </a:p>
        </p:txBody>
      </p:sp>
      <p:sp>
        <p:nvSpPr>
          <p:cNvPr id="7" name="正方形/長方形 6"/>
          <p:cNvSpPr/>
          <p:nvPr/>
        </p:nvSpPr>
        <p:spPr>
          <a:xfrm>
            <a:off x="7618040" y="260648"/>
            <a:ext cx="1274440" cy="36724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smtClean="0">
                <a:solidFill>
                  <a:srgbClr val="FF0000"/>
                </a:solidFill>
              </a:rPr>
              <a:t>ロンドン交通局</a:t>
            </a:r>
            <a:endParaRPr kumimoji="1" lang="en-US" altLang="ja-JP" sz="4000" b="1" dirty="0" smtClean="0">
              <a:solidFill>
                <a:srgbClr val="FF0000"/>
              </a:solidFill>
            </a:endParaRPr>
          </a:p>
          <a:p>
            <a:pPr algn="ctr"/>
            <a:r>
              <a:rPr kumimoji="1" lang="ja-JP" altLang="en-US" sz="4000" b="1" dirty="0" smtClean="0">
                <a:solidFill>
                  <a:srgbClr val="FF0000"/>
                </a:solidFill>
              </a:rPr>
              <a:t>ホームページ</a:t>
            </a:r>
            <a:endParaRPr kumimoji="1" lang="ja-JP" altLang="en-US" sz="4000" b="1"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間際予約　</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ja-JP" dirty="0" smtClean="0"/>
              <a:t>「</a:t>
            </a:r>
            <a:r>
              <a:rPr lang="ja-JP" altLang="ja-JP" dirty="0"/>
              <a:t>ユビキタス時代の</a:t>
            </a:r>
            <a:r>
              <a:rPr lang="ja-JP" altLang="ja-JP" dirty="0" smtClean="0"/>
              <a:t>人流」</a:t>
            </a:r>
            <a:r>
              <a:rPr lang="ja-JP" altLang="ja-JP" dirty="0"/>
              <a:t>でも主張したように、スマホの普及により「</a:t>
            </a:r>
            <a:r>
              <a:rPr lang="ja-JP" altLang="ja-JP" dirty="0">
                <a:solidFill>
                  <a:srgbClr val="FF0000"/>
                </a:solidFill>
              </a:rPr>
              <a:t>流し乗車</a:t>
            </a:r>
            <a:r>
              <a:rPr lang="ja-JP" altLang="ja-JP" dirty="0"/>
              <a:t>」と「</a:t>
            </a:r>
            <a:r>
              <a:rPr lang="ja-JP" altLang="ja-JP" dirty="0">
                <a:solidFill>
                  <a:srgbClr val="FF0000"/>
                </a:solidFill>
              </a:rPr>
              <a:t>予約乗車</a:t>
            </a:r>
            <a:r>
              <a:rPr lang="ja-JP" altLang="ja-JP" dirty="0"/>
              <a:t>」の時間的差異が限りなく少なくなってきています。いわゆる間際予約の出現です</a:t>
            </a:r>
            <a:r>
              <a:rPr lang="ja-JP" altLang="ja-JP" dirty="0" smtClean="0"/>
              <a:t>。</a:t>
            </a:r>
            <a:endParaRPr lang="en-US" altLang="ja-JP" dirty="0" smtClean="0"/>
          </a:p>
          <a:p>
            <a:r>
              <a:rPr lang="ja-JP" altLang="ja-JP" dirty="0" smtClean="0"/>
              <a:t>この</a:t>
            </a:r>
            <a:r>
              <a:rPr lang="ja-JP" altLang="ja-JP" dirty="0"/>
              <a:t>現象が、</a:t>
            </a:r>
            <a:r>
              <a:rPr lang="ja-JP" altLang="ja-JP" dirty="0">
                <a:solidFill>
                  <a:srgbClr val="FF0000"/>
                </a:solidFill>
              </a:rPr>
              <a:t>ブラックキャブとミニキャブの間でも発生</a:t>
            </a:r>
            <a:r>
              <a:rPr lang="ja-JP" altLang="ja-JP" dirty="0"/>
              <a:t>しているのでしょう</a:t>
            </a:r>
            <a:r>
              <a:rPr lang="ja-JP" altLang="ja-JP" dirty="0" smtClean="0"/>
              <a:t>。</a:t>
            </a:r>
            <a:endParaRPr lang="en-US" altLang="ja-JP" dirty="0" smtClean="0"/>
          </a:p>
          <a:p>
            <a:r>
              <a:rPr lang="ja-JP" altLang="ja-JP" dirty="0" smtClean="0"/>
              <a:t>ロンドン</a:t>
            </a:r>
            <a:r>
              <a:rPr lang="ja-JP" altLang="ja-JP" dirty="0"/>
              <a:t>交通委員会はブラックキャブの</a:t>
            </a:r>
            <a:r>
              <a:rPr lang="en-US" altLang="ja-JP" dirty="0"/>
              <a:t>IT</a:t>
            </a:r>
            <a:r>
              <a:rPr lang="ja-JP" altLang="ja-JP" dirty="0" err="1"/>
              <a:t>への</a:t>
            </a:r>
            <a:r>
              <a:rPr lang="ja-JP" altLang="ja-JP" dirty="0"/>
              <a:t>対応の遅れを指摘していますし、</a:t>
            </a:r>
            <a:r>
              <a:rPr lang="en-US" altLang="ja-JP" dirty="0" err="1"/>
              <a:t>Maaxi</a:t>
            </a:r>
            <a:r>
              <a:rPr lang="ja-JP" altLang="ja-JP" dirty="0"/>
              <a:t>は一つの解決策を提示して</a:t>
            </a:r>
            <a:r>
              <a:rPr lang="ja-JP" altLang="ja-JP" dirty="0" smtClean="0"/>
              <a:t>いる</a:t>
            </a:r>
            <a:r>
              <a:rPr lang="ja-JP" altLang="en-US" dirty="0" smtClean="0"/>
              <a:t>と</a:t>
            </a:r>
            <a:r>
              <a:rPr lang="ja-JP" altLang="ja-JP" dirty="0" smtClean="0"/>
              <a:t>思われます</a:t>
            </a:r>
            <a:r>
              <a:rPr lang="ja-JP" altLang="ja-JP" dirty="0"/>
              <a:t>。</a:t>
            </a:r>
          </a:p>
          <a:p>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46650"/>
          </a:xfrm>
          <a:solidFill>
            <a:srgbClr val="FFFF00"/>
          </a:solidFill>
          <a:ln w="57150">
            <a:solidFill>
              <a:srgbClr val="FF0000"/>
            </a:solidFill>
          </a:ln>
        </p:spPr>
        <p:txBody>
          <a:bodyPr>
            <a:noAutofit/>
          </a:bodyPr>
          <a:lstStyle/>
          <a:p>
            <a:pPr algn="l"/>
            <a:r>
              <a:rPr lang="en-US" altLang="ja-JP" sz="2800" dirty="0" smtClean="0"/>
              <a:t>Q9</a:t>
            </a:r>
            <a:r>
              <a:rPr lang="ja-JP" altLang="ja-JP" sz="2800" dirty="0" smtClean="0"/>
              <a:t>：東京大学オンデマンド交通プロジェクトのような、アルゴリズムに基づく運行計画を利用した乗合バス、乗り合いタクシーに今後の可能性も含めて興味を持っております。</a:t>
            </a:r>
            <a:br>
              <a:rPr lang="ja-JP" altLang="ja-JP" sz="2800" dirty="0" smtClean="0"/>
            </a:br>
            <a:r>
              <a:rPr lang="en-US" altLang="ja-JP" sz="2800" dirty="0" smtClean="0"/>
              <a:t>1</a:t>
            </a:r>
            <a:r>
              <a:rPr lang="ja-JP" altLang="ja-JP" sz="2800" dirty="0" smtClean="0"/>
              <a:t>日辺りに運べる人数はせいぜい</a:t>
            </a:r>
            <a:r>
              <a:rPr lang="en-US" altLang="ja-JP" sz="2800" dirty="0" smtClean="0"/>
              <a:t>50</a:t>
            </a:r>
            <a:r>
              <a:rPr lang="ja-JP" altLang="ja-JP" sz="2800" dirty="0" smtClean="0"/>
              <a:t>人程度との報告があり採算性が取れないとの指摘もありますが、個人的なイメージでは「法的問題」が参入の障壁となっているように感じます。</a:t>
            </a:r>
            <a:br>
              <a:rPr lang="ja-JP" altLang="ja-JP" sz="2800" dirty="0" smtClean="0"/>
            </a:br>
            <a:r>
              <a:rPr lang="ja-JP" altLang="ja-JP" sz="2800" dirty="0" smtClean="0"/>
              <a:t>仮にジョルダンとしてオンデマンド交通ビジネスに参入しようとする場合、現状としてどのような法的問題が挙げられますか。また具体的な回避方法などがありましたら、ご教授お願い致します。</a:t>
            </a:r>
            <a:br>
              <a:rPr lang="ja-JP" altLang="ja-JP" sz="2800" dirty="0" smtClean="0"/>
            </a:br>
            <a:endParaRPr kumimoji="1" lang="ja-JP" alt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224136"/>
          </a:xfrm>
          <a:ln>
            <a:solidFill>
              <a:schemeClr val="accent1"/>
            </a:solidFill>
          </a:ln>
        </p:spPr>
        <p:txBody>
          <a:bodyPr>
            <a:normAutofit fontScale="90000"/>
          </a:bodyPr>
          <a:lstStyle/>
          <a:p>
            <a:r>
              <a:rPr lang="en-US" altLang="ja-JP" sz="5400" b="1" dirty="0"/>
              <a:t>a ride sharing </a:t>
            </a:r>
            <a:r>
              <a:rPr lang="en-US" altLang="ja-JP" sz="5400" b="1" dirty="0" smtClean="0"/>
              <a:t>app</a:t>
            </a:r>
            <a:r>
              <a:rPr kumimoji="1" lang="ja-JP" altLang="en-US" dirty="0" smtClean="0"/>
              <a:t>の発想</a:t>
            </a:r>
            <a:r>
              <a:rPr kumimoji="1" lang="en-US" altLang="ja-JP" dirty="0" smtClean="0"/>
              <a:t/>
            </a:r>
            <a:br>
              <a:rPr kumimoji="1" lang="en-US" altLang="ja-JP" dirty="0" smtClean="0"/>
            </a:br>
            <a:r>
              <a:rPr kumimoji="1" lang="ja-JP" altLang="en-US" dirty="0" smtClean="0"/>
              <a:t>（</a:t>
            </a:r>
            <a:r>
              <a:rPr lang="en-US" altLang="ja-JP" dirty="0" smtClean="0"/>
              <a:t>BBC</a:t>
            </a:r>
            <a:r>
              <a:rPr lang="ja-JP" altLang="en-US" dirty="0" smtClean="0"/>
              <a:t>放送）</a:t>
            </a:r>
            <a:endParaRPr kumimoji="1" lang="ja-JP" altLang="en-US" dirty="0"/>
          </a:p>
        </p:txBody>
      </p:sp>
      <p:pic>
        <p:nvPicPr>
          <p:cNvPr id="4098" name="Picture 2"/>
          <p:cNvPicPr>
            <a:picLocks noChangeAspect="1" noChangeArrowheads="1"/>
          </p:cNvPicPr>
          <p:nvPr/>
        </p:nvPicPr>
        <p:blipFill>
          <a:blip r:embed="rId3" cstate="print"/>
          <a:srcRect l="58172" t="19485" r="11707" b="10000"/>
          <a:stretch>
            <a:fillRect/>
          </a:stretch>
        </p:blipFill>
        <p:spPr bwMode="auto">
          <a:xfrm>
            <a:off x="2267744" y="1296144"/>
            <a:ext cx="4968552" cy="5373216"/>
          </a:xfrm>
          <a:prstGeom prst="rect">
            <a:avLst/>
          </a:prstGeom>
          <a:noFill/>
          <a:ln w="9525">
            <a:noFill/>
            <a:miter lim="800000"/>
            <a:headEnd/>
            <a:tailEnd/>
          </a:ln>
        </p:spPr>
      </p:pic>
      <p:sp>
        <p:nvSpPr>
          <p:cNvPr id="5" name="正方形/長方形 4"/>
          <p:cNvSpPr/>
          <p:nvPr/>
        </p:nvSpPr>
        <p:spPr>
          <a:xfrm>
            <a:off x="660286" y="1628800"/>
            <a:ext cx="1415772" cy="3654205"/>
          </a:xfrm>
          <a:prstGeom prst="rect">
            <a:avLst/>
          </a:prstGeom>
        </p:spPr>
        <p:txBody>
          <a:bodyPr vert="eaVert" wrap="none">
            <a:spAutoFit/>
          </a:bodyPr>
          <a:lstStyle/>
          <a:p>
            <a:r>
              <a:rPr lang="ja-JP" altLang="en-US" sz="4000" dirty="0"/>
              <a:t>観光人流</a:t>
            </a:r>
            <a:r>
              <a:rPr lang="ja-JP" altLang="en-US" sz="4000" dirty="0" smtClean="0"/>
              <a:t>概論</a:t>
            </a:r>
            <a:endParaRPr lang="en-US" altLang="ja-JP" sz="4000" dirty="0" smtClean="0"/>
          </a:p>
          <a:p>
            <a:r>
              <a:rPr lang="ja-JP" altLang="en-US" sz="4000" dirty="0" smtClean="0"/>
              <a:t>１６９</a:t>
            </a:r>
            <a:r>
              <a:rPr lang="ja-JP" altLang="ja-JP" sz="4000" dirty="0" smtClean="0"/>
              <a:t>頁【</a:t>
            </a:r>
            <a:r>
              <a:rPr lang="ja-JP" altLang="ja-JP" sz="4000" dirty="0"/>
              <a:t>コラム】</a:t>
            </a:r>
            <a:endParaRPr lang="ja-JP" altLang="en-US" sz="4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err="1" smtClean="0"/>
              <a:t>Maaxi</a:t>
            </a:r>
            <a:endParaRPr kumimoji="1" lang="ja-JP" altLang="en-US" dirty="0"/>
          </a:p>
        </p:txBody>
      </p:sp>
      <p:sp>
        <p:nvSpPr>
          <p:cNvPr id="3" name="コンテンツ プレースホルダ 2"/>
          <p:cNvSpPr>
            <a:spLocks noGrp="1"/>
          </p:cNvSpPr>
          <p:nvPr>
            <p:ph idx="1"/>
          </p:nvPr>
        </p:nvSpPr>
        <p:spPr/>
        <p:txBody>
          <a:bodyPr/>
          <a:lstStyle/>
          <a:p>
            <a:r>
              <a:rPr lang="en-US" altLang="ja-JP" dirty="0" err="1"/>
              <a:t>Maaxi</a:t>
            </a:r>
            <a:r>
              <a:rPr lang="ja-JP" altLang="ja-JP" dirty="0"/>
              <a:t>は同じ方向を旅行している最高</a:t>
            </a:r>
            <a:r>
              <a:rPr lang="en-US" altLang="ja-JP" dirty="0"/>
              <a:t>5</a:t>
            </a:r>
            <a:r>
              <a:rPr lang="ja-JP" altLang="ja-JP" dirty="0"/>
              <a:t>人の知らない人にマッチするように設計されています。そのため、彼らはドライブを共有することができて、割り勘にすることができます。料金は、乗客の数と各々の乗客が乗車した時間に応じて、分担されます。 </a:t>
            </a:r>
          </a:p>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首都圏の鉄道整備政策の検証</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国鉄五方面作戦が正しかったのか</a:t>
            </a:r>
            <a:endParaRPr kumimoji="1" lang="en-US" altLang="ja-JP" dirty="0" smtClean="0"/>
          </a:p>
          <a:p>
            <a:r>
              <a:rPr lang="ja-JP" altLang="en-US" dirty="0" smtClean="0"/>
              <a:t>国鉄赤字は結局有利子負債の膨張（高橋伸夫の検証、通勤電車タダ論）</a:t>
            </a:r>
            <a:endParaRPr lang="en-US" altLang="ja-JP" dirty="0" smtClean="0"/>
          </a:p>
          <a:p>
            <a:r>
              <a:rPr lang="ja-JP" altLang="en-US" dirty="0" smtClean="0"/>
              <a:t>戦後の農地解放　私鉄沿線の宅地開発が高度経済成長下の旺盛な需要を生み出した</a:t>
            </a:r>
            <a:endParaRPr lang="en-US" altLang="ja-JP" dirty="0" smtClean="0"/>
          </a:p>
          <a:p>
            <a:r>
              <a:rPr lang="ja-JP" altLang="en-US" dirty="0" smtClean="0"/>
              <a:t>都心の低密度（ロンドン、パリとの比較）</a:t>
            </a:r>
            <a:endParaRPr lang="en-US" altLang="ja-JP" dirty="0" smtClean="0"/>
          </a:p>
          <a:p>
            <a:r>
              <a:rPr lang="ja-JP" altLang="en-US" dirty="0" smtClean="0"/>
              <a:t>再び人口減少で、開発された郊外の空き家対策が社会問題</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乗合と貸切の融合</a:t>
            </a:r>
            <a:r>
              <a:rPr kumimoji="1" lang="en-US" altLang="ja-JP" dirty="0" smtClean="0"/>
              <a:t/>
            </a:r>
            <a:br>
              <a:rPr kumimoji="1" lang="en-US" altLang="ja-JP" dirty="0" smtClean="0"/>
            </a:br>
            <a:r>
              <a:rPr lang="ja-JP" altLang="en-US" dirty="0" smtClean="0"/>
              <a:t>停車場・時刻表方式の終焉</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ja-JP" sz="5400" b="1" dirty="0" err="1" smtClean="0">
                <a:solidFill>
                  <a:srgbClr val="FF0000"/>
                </a:solidFill>
              </a:rPr>
              <a:t>Maaxi</a:t>
            </a:r>
            <a:r>
              <a:rPr lang="en-US" altLang="ja-JP" sz="5400" b="1" dirty="0" smtClean="0">
                <a:solidFill>
                  <a:srgbClr val="FF0000"/>
                </a:solidFill>
              </a:rPr>
              <a:t> is designed to match up to five strangers travelling in the same direction, </a:t>
            </a:r>
          </a:p>
          <a:p>
            <a:r>
              <a:rPr lang="en-US" altLang="ja-JP" sz="5400" b="1" dirty="0" smtClean="0">
                <a:solidFill>
                  <a:srgbClr val="FF0000"/>
                </a:solidFill>
              </a:rPr>
              <a:t>so that they can</a:t>
            </a:r>
          </a:p>
          <a:p>
            <a:pPr algn="ctr">
              <a:buNone/>
            </a:pPr>
            <a:r>
              <a:rPr lang="en-US" altLang="ja-JP" sz="10400" b="1" dirty="0" smtClean="0">
                <a:solidFill>
                  <a:srgbClr val="FF0000"/>
                </a:solidFill>
              </a:rPr>
              <a:t>share </a:t>
            </a:r>
            <a:r>
              <a:rPr lang="en-US" altLang="ja-JP" sz="10400" b="1" dirty="0" smtClean="0">
                <a:solidFill>
                  <a:schemeClr val="tx1">
                    <a:lumMod val="95000"/>
                    <a:lumOff val="5000"/>
                  </a:schemeClr>
                </a:solidFill>
              </a:rPr>
              <a:t>a</a:t>
            </a:r>
            <a:r>
              <a:rPr lang="en-US" altLang="ja-JP" sz="10400" b="1" dirty="0" smtClean="0">
                <a:solidFill>
                  <a:srgbClr val="FF0000"/>
                </a:solidFill>
              </a:rPr>
              <a:t> ride </a:t>
            </a:r>
          </a:p>
          <a:p>
            <a:pPr algn="ctr">
              <a:buNone/>
            </a:pPr>
            <a:r>
              <a:rPr lang="en-US" altLang="ja-JP" sz="10400" b="1" dirty="0" smtClean="0">
                <a:solidFill>
                  <a:srgbClr val="FF0000"/>
                </a:solidFill>
              </a:rPr>
              <a:t>split </a:t>
            </a:r>
            <a:r>
              <a:rPr lang="en-US" altLang="ja-JP" sz="10400" b="1" dirty="0" smtClean="0">
                <a:solidFill>
                  <a:schemeClr val="tx1">
                    <a:lumMod val="95000"/>
                    <a:lumOff val="5000"/>
                  </a:schemeClr>
                </a:solidFill>
              </a:rPr>
              <a:t>the</a:t>
            </a:r>
            <a:r>
              <a:rPr lang="en-US" altLang="ja-JP" sz="10400" b="1" dirty="0" smtClean="0">
                <a:solidFill>
                  <a:srgbClr val="FF0000"/>
                </a:solidFill>
              </a:rPr>
              <a:t> bill</a:t>
            </a:r>
            <a:endParaRPr kumimoji="1" lang="ja-JP" altLang="en-US" sz="10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tx1">
                <a:lumMod val="95000"/>
                <a:lumOff val="5000"/>
              </a:schemeClr>
            </a:solidFill>
          </a:ln>
        </p:spPr>
        <p:txBody>
          <a:bodyPr/>
          <a:lstStyle/>
          <a:p>
            <a:r>
              <a:rPr kumimoji="1" lang="ja-JP" altLang="en-US" dirty="0" smtClean="0"/>
              <a:t>ＢＲＩＤＪ</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i="1" dirty="0"/>
              <a:t>To Lure Bostonians, New </a:t>
            </a:r>
            <a:r>
              <a:rPr lang="en-US" altLang="ja-JP" b="1" i="1" dirty="0">
                <a:solidFill>
                  <a:srgbClr val="FF0000"/>
                </a:solidFill>
              </a:rPr>
              <a:t>‘Pop-Up’ Bus </a:t>
            </a:r>
            <a:r>
              <a:rPr lang="en-US" altLang="ja-JP" b="1" i="1" dirty="0"/>
              <a:t>Service Learns Riders’ </a:t>
            </a:r>
            <a:r>
              <a:rPr lang="en-US" altLang="ja-JP" b="1" i="1" dirty="0" smtClean="0"/>
              <a:t>Rhythms</a:t>
            </a:r>
            <a:endParaRPr kumimoji="1" lang="ja-JP" altLang="en-US" dirty="0"/>
          </a:p>
        </p:txBody>
      </p:sp>
      <p:sp>
        <p:nvSpPr>
          <p:cNvPr id="5" name="タイトル 1"/>
          <p:cNvSpPr txBox="1">
            <a:spLocks/>
          </p:cNvSpPr>
          <p:nvPr/>
        </p:nvSpPr>
        <p:spPr>
          <a:xfrm>
            <a:off x="609600" y="5598368"/>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100" b="0" i="0" u="sng" strike="noStrike" kern="1200" cap="none" spc="0" normalizeH="0" baseline="0" noProof="0" dirty="0" smtClean="0">
                <a:ln>
                  <a:noFill/>
                </a:ln>
                <a:solidFill>
                  <a:schemeClr val="tx1"/>
                </a:solidFill>
                <a:effectLst/>
                <a:uLnTx/>
                <a:uFillTx/>
                <a:latin typeface="+mj-lt"/>
                <a:ea typeface="+mj-ea"/>
                <a:cs typeface="+mj-cs"/>
                <a:hlinkClick r:id="rId3"/>
              </a:rPr>
              <a:t>http://static01.nyt.com/images/2014/06/03/multimedia/boston-bus/boston-bus-videoSixteenByNine540.jpg</a:t>
            </a:r>
            <a:endParaRPr kumimoji="1" lang="ja-JP"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54" name="Picture 6" descr="http://static01.nyt.com/images/2014/06/05/us/BUS1/BUS1-articleLarge.jpg"/>
          <p:cNvPicPr>
            <a:picLocks noChangeAspect="1" noChangeArrowheads="1"/>
          </p:cNvPicPr>
          <p:nvPr/>
        </p:nvPicPr>
        <p:blipFill>
          <a:blip r:embed="rId4" cstate="print"/>
          <a:srcRect/>
          <a:stretch>
            <a:fillRect/>
          </a:stretch>
        </p:blipFill>
        <p:spPr bwMode="auto">
          <a:xfrm>
            <a:off x="2961456" y="1635224"/>
            <a:ext cx="5715000" cy="3810000"/>
          </a:xfrm>
          <a:prstGeom prst="rect">
            <a:avLst/>
          </a:prstGeom>
          <a:noFill/>
        </p:spPr>
      </p:pic>
      <p:pic>
        <p:nvPicPr>
          <p:cNvPr id="9" name="Picture 4" descr="http://static01.nyt.com/images/2014/06/05/us/BUS2/BUS2-articleLarge.jpg"/>
          <p:cNvPicPr>
            <a:picLocks noChangeAspect="1" noChangeArrowheads="1"/>
          </p:cNvPicPr>
          <p:nvPr/>
        </p:nvPicPr>
        <p:blipFill>
          <a:blip r:embed="rId5" cstate="print"/>
          <a:srcRect/>
          <a:stretch>
            <a:fillRect/>
          </a:stretch>
        </p:blipFill>
        <p:spPr bwMode="auto">
          <a:xfrm>
            <a:off x="107504" y="2763349"/>
            <a:ext cx="4346848" cy="289789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4544" y="0"/>
            <a:ext cx="9468544" cy="6858000"/>
          </a:xfrm>
        </p:spPr>
        <p:txBody>
          <a:bodyPr>
            <a:normAutofit fontScale="70000" lnSpcReduction="20000"/>
          </a:bodyPr>
          <a:lstStyle/>
          <a:p>
            <a:pPr fontAlgn="base"/>
            <a:r>
              <a:rPr lang="en-US" altLang="ja-JP" dirty="0"/>
              <a:t>New bus services are using data from user's </a:t>
            </a:r>
            <a:r>
              <a:rPr lang="en-US" altLang="ja-JP" dirty="0" err="1"/>
              <a:t>smartphones</a:t>
            </a:r>
            <a:r>
              <a:rPr lang="en-US" altLang="ja-JP" dirty="0"/>
              <a:t> </a:t>
            </a:r>
            <a:r>
              <a:rPr lang="en-US" altLang="ja-JP" sz="5100" b="1" dirty="0">
                <a:solidFill>
                  <a:srgbClr val="FF0000"/>
                </a:solidFill>
              </a:rPr>
              <a:t>to predict where riders are, and where they want to go</a:t>
            </a:r>
            <a:r>
              <a:rPr lang="en-US" altLang="ja-JP" dirty="0"/>
              <a:t>. They aim to get commuters to their destinations </a:t>
            </a:r>
            <a:r>
              <a:rPr lang="en-US" altLang="ja-JP" dirty="0">
                <a:solidFill>
                  <a:srgbClr val="00B050"/>
                </a:solidFill>
              </a:rPr>
              <a:t>faster,</a:t>
            </a:r>
            <a:r>
              <a:rPr lang="en-US" altLang="ja-JP" dirty="0"/>
              <a:t> and more </a:t>
            </a:r>
            <a:r>
              <a:rPr lang="en-US" altLang="ja-JP" dirty="0">
                <a:solidFill>
                  <a:srgbClr val="00B050"/>
                </a:solidFill>
              </a:rPr>
              <a:t>comfortably</a:t>
            </a:r>
            <a:r>
              <a:rPr lang="en-US" altLang="ja-JP" dirty="0"/>
              <a:t>, than public transportation can for just a few dollars more.</a:t>
            </a:r>
          </a:p>
          <a:p>
            <a:pPr fontAlgn="base"/>
            <a:r>
              <a:rPr lang="en-US" altLang="ja-JP" dirty="0"/>
              <a:t>Boston's </a:t>
            </a:r>
            <a:r>
              <a:rPr lang="en-US" altLang="ja-JP" dirty="0" err="1"/>
              <a:t>Bridj</a:t>
            </a:r>
            <a:r>
              <a:rPr lang="en-US" altLang="ja-JP" dirty="0"/>
              <a:t> bus service and </a:t>
            </a:r>
            <a:r>
              <a:rPr lang="en-US" altLang="ja-JP" dirty="0" err="1"/>
              <a:t>and</a:t>
            </a:r>
            <a:r>
              <a:rPr lang="en-US" altLang="ja-JP" dirty="0"/>
              <a:t> Chicago's </a:t>
            </a:r>
            <a:r>
              <a:rPr lang="en-US" altLang="ja-JP" dirty="0" err="1"/>
              <a:t>BlackLine</a:t>
            </a:r>
            <a:r>
              <a:rPr lang="en-US" altLang="ja-JP" dirty="0"/>
              <a:t> service both launched this spring. The start-ups say they're combining data from public transportation systems, users' </a:t>
            </a:r>
            <a:r>
              <a:rPr lang="en-US" altLang="ja-JP" dirty="0" err="1"/>
              <a:t>smartphones</a:t>
            </a:r>
            <a:r>
              <a:rPr lang="en-US" altLang="ja-JP" dirty="0"/>
              <a:t> and GPS devices on board their buses to determine where to add or cancel routes </a:t>
            </a:r>
            <a:r>
              <a:rPr lang="en-US" altLang="ja-JP" sz="4600" b="1" dirty="0">
                <a:solidFill>
                  <a:srgbClr val="FF0000"/>
                </a:solidFill>
              </a:rPr>
              <a:t>on a day-to-day basis</a:t>
            </a:r>
            <a:r>
              <a:rPr lang="en-US" altLang="ja-JP" dirty="0"/>
              <a:t>, and even to avoid traffic snarls.</a:t>
            </a:r>
          </a:p>
          <a:p>
            <a:pPr fontAlgn="base"/>
            <a:r>
              <a:rPr lang="en-US" altLang="ja-JP" dirty="0"/>
              <a:t>The buses also offer reserved seats, </a:t>
            </a:r>
            <a:r>
              <a:rPr lang="en-US" altLang="ja-JP" dirty="0" err="1"/>
              <a:t>WiFi</a:t>
            </a:r>
            <a:r>
              <a:rPr lang="en-US" altLang="ja-JP" dirty="0"/>
              <a:t> and express service. A ride that costs </a:t>
            </a:r>
            <a:r>
              <a:rPr lang="en-US" altLang="ja-JP" dirty="0">
                <a:solidFill>
                  <a:srgbClr val="FF0000"/>
                </a:solidFill>
              </a:rPr>
              <a:t>about $2.50 </a:t>
            </a:r>
            <a:r>
              <a:rPr lang="en-US" altLang="ja-JP" dirty="0"/>
              <a:t>on Boston's T transit system costs </a:t>
            </a:r>
            <a:r>
              <a:rPr lang="en-US" altLang="ja-JP" dirty="0">
                <a:solidFill>
                  <a:srgbClr val="FF0000"/>
                </a:solidFill>
              </a:rPr>
              <a:t>about $5 </a:t>
            </a:r>
            <a:r>
              <a:rPr lang="en-US" altLang="ja-JP" dirty="0"/>
              <a:t>via </a:t>
            </a:r>
            <a:r>
              <a:rPr lang="en-US" altLang="ja-JP" dirty="0" err="1"/>
              <a:t>Bridj</a:t>
            </a:r>
            <a:r>
              <a:rPr lang="en-US" altLang="ja-JP" dirty="0"/>
              <a:t>. </a:t>
            </a:r>
            <a:r>
              <a:rPr lang="en-US" altLang="ja-JP" dirty="0" err="1"/>
              <a:t>Bridj</a:t>
            </a:r>
            <a:r>
              <a:rPr lang="en-US" altLang="ja-JP" dirty="0"/>
              <a:t> is in "beta" now, so tickets are free, but it says that so far "thousands" of users have signed up for the service.</a:t>
            </a:r>
          </a:p>
          <a:p>
            <a:pPr fontAlgn="base"/>
            <a:r>
              <a:rPr lang="en-US" altLang="ja-JP" dirty="0"/>
              <a:t>"We're essentially reinventing your commute," said Ryan Kelly, marketing manager at </a:t>
            </a:r>
            <a:r>
              <a:rPr lang="en-US" altLang="ja-JP" dirty="0" err="1"/>
              <a:t>Bridj</a:t>
            </a:r>
            <a:r>
              <a:rPr lang="en-US" altLang="ja-JP" dirty="0"/>
              <a:t>.</a:t>
            </a:r>
          </a:p>
          <a:p>
            <a:pPr fontAlgn="base"/>
            <a:r>
              <a:rPr lang="en-US" altLang="ja-JP" dirty="0"/>
              <a:t>But </a:t>
            </a:r>
            <a:r>
              <a:rPr lang="en-US" altLang="ja-JP" dirty="0" err="1"/>
              <a:t>Bridj's</a:t>
            </a:r>
            <a:r>
              <a:rPr lang="en-US" altLang="ja-JP" dirty="0"/>
              <a:t> success will depend on whether its service becomes popular enough to get a critical mass of commuter data.</a:t>
            </a:r>
          </a:p>
          <a:p>
            <a:pPr fontAlgn="base"/>
            <a:r>
              <a:rPr lang="en-US" altLang="ja-JP" dirty="0"/>
              <a:t>Sarah </a:t>
            </a:r>
            <a:r>
              <a:rPr lang="en-US" altLang="ja-JP" dirty="0" err="1"/>
              <a:t>Baston</a:t>
            </a:r>
            <a:r>
              <a:rPr lang="en-US" altLang="ja-JP" dirty="0"/>
              <a:t>, who has used </a:t>
            </a:r>
            <a:r>
              <a:rPr lang="en-US" altLang="ja-JP" dirty="0" err="1"/>
              <a:t>Bridj</a:t>
            </a:r>
            <a:r>
              <a:rPr lang="en-US" altLang="ja-JP" dirty="0"/>
              <a:t> since it began operating at the beginning of June, says the company's routes are already a big improvement on her old commute from Brookline, Mass. to her job in Cambridge</a:t>
            </a:r>
            <a:r>
              <a:rPr lang="en-US" altLang="ja-JP" dirty="0" smtClean="0"/>
              <a:t>.</a:t>
            </a:r>
            <a:endParaRPr lang="en-US" altLang="ja-JP"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Kutsuplus</a:t>
            </a:r>
            <a:endParaRPr kumimoji="1" lang="ja-JP" altLang="en-US" dirty="0"/>
          </a:p>
        </p:txBody>
      </p:sp>
      <p:pic>
        <p:nvPicPr>
          <p:cNvPr id="257026" name="Picture 2"/>
          <p:cNvPicPr>
            <a:picLocks noChangeAspect="1" noChangeArrowheads="1"/>
          </p:cNvPicPr>
          <p:nvPr/>
        </p:nvPicPr>
        <p:blipFill>
          <a:blip r:embed="rId3" cstate="print"/>
          <a:srcRect l="10922" t="18540" r="11707" b="20036"/>
          <a:stretch>
            <a:fillRect/>
          </a:stretch>
        </p:blipFill>
        <p:spPr bwMode="auto">
          <a:xfrm>
            <a:off x="107504" y="1628800"/>
            <a:ext cx="896448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p:cNvPicPr>
            <a:picLocks noChangeAspect="1" noChangeArrowheads="1"/>
          </p:cNvPicPr>
          <p:nvPr/>
        </p:nvPicPr>
        <p:blipFill>
          <a:blip r:embed="rId3" cstate="print"/>
          <a:srcRect l="10332" t="27990" r="13479" b="10000"/>
          <a:stretch>
            <a:fillRect/>
          </a:stretch>
        </p:blipFill>
        <p:spPr bwMode="auto">
          <a:xfrm>
            <a:off x="179512" y="980728"/>
            <a:ext cx="8784976" cy="472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a:solidFill>
              <a:srgbClr val="FF0000"/>
            </a:solidFill>
          </a:ln>
        </p:spPr>
        <p:txBody>
          <a:bodyPr>
            <a:normAutofit fontScale="90000"/>
          </a:bodyPr>
          <a:lstStyle/>
          <a:p>
            <a:r>
              <a:rPr kumimoji="1" lang="ja-JP" altLang="en-US" dirty="0" smtClean="0"/>
              <a:t>Ｕｂｅｒの問題④</a:t>
            </a:r>
            <a:r>
              <a:rPr kumimoji="1" lang="en-US" altLang="ja-JP" dirty="0" smtClean="0"/>
              <a:t/>
            </a:r>
            <a:br>
              <a:rPr kumimoji="1" lang="en-US" altLang="ja-JP" dirty="0" smtClean="0"/>
            </a:br>
            <a:r>
              <a:rPr kumimoji="1" lang="ja-JP" altLang="en-US" dirty="0" smtClean="0"/>
              <a:t>人流発生情報の把握</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現状では、東京のタクシーは、運転手の頭の中の情報整理の方が優れているから、アプリ配車は進まないはず　鵜飼の鵜のように歩合制によるビジネスモデルが効率的</a:t>
            </a:r>
            <a:endParaRPr kumimoji="1" lang="en-US" altLang="ja-JP" dirty="0" smtClean="0"/>
          </a:p>
          <a:p>
            <a:r>
              <a:rPr lang="ja-JP" altLang="en-US" dirty="0" smtClean="0"/>
              <a:t>特定多数（ビッグデータ）処理による人流情報を駆使したマーケティングにはアプリ配車情報が機能するであろう</a:t>
            </a:r>
            <a:endParaRPr lang="en-US" altLang="ja-JP" dirty="0" smtClean="0"/>
          </a:p>
          <a:p>
            <a:r>
              <a:rPr kumimoji="1" lang="ja-JP" altLang="en-US" dirty="0" smtClean="0"/>
              <a:t>ただＧｏｏｇｌｅはそこまで意識していないよう</a:t>
            </a:r>
            <a:endParaRPr kumimoji="1" lang="en-US" altLang="ja-JP" dirty="0" smtClean="0"/>
          </a:p>
          <a:p>
            <a:r>
              <a:rPr lang="ja-JP" altLang="en-US" dirty="0" smtClean="0"/>
              <a:t>タクシービジネスは規制制度のもとでは確実に利益が上がるはずだが、４兆円の価値はないであろう</a:t>
            </a:r>
            <a:endParaRPr kumimoji="1"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288032" y="3212976"/>
            <a:ext cx="8676456" cy="3501008"/>
          </a:xfrm>
          <a:noFill/>
        </p:spPr>
        <p:txBody>
          <a:bodyPr>
            <a:noAutofit/>
          </a:bodyPr>
          <a:lstStyle/>
          <a:p>
            <a:r>
              <a:rPr lang="ja-JP" altLang="en-US" sz="4000" dirty="0" smtClean="0">
                <a:solidFill>
                  <a:schemeClr val="tx1">
                    <a:lumMod val="95000"/>
                    <a:lumOff val="5000"/>
                  </a:schemeClr>
                </a:solidFill>
              </a:rPr>
              <a:t>目</a:t>
            </a:r>
            <a:r>
              <a:rPr lang="ja-JP" altLang="en-US" sz="4000" dirty="0" smtClean="0">
                <a:solidFill>
                  <a:srgbClr val="FF0000"/>
                </a:solidFill>
              </a:rPr>
              <a:t>と</a:t>
            </a:r>
            <a:r>
              <a:rPr lang="ja-JP" altLang="en-US" sz="4000" dirty="0" smtClean="0">
                <a:solidFill>
                  <a:schemeClr val="tx1">
                    <a:lumMod val="95000"/>
                    <a:lumOff val="5000"/>
                  </a:schemeClr>
                </a:solidFill>
              </a:rPr>
              <a:t>足</a:t>
            </a:r>
            <a:r>
              <a:rPr lang="ja-JP" altLang="en-US" sz="4000" dirty="0" smtClean="0">
                <a:solidFill>
                  <a:srgbClr val="FF0000"/>
                </a:solidFill>
              </a:rPr>
              <a:t>でデータを集め</a:t>
            </a:r>
            <a:endParaRPr lang="en-US" altLang="ja-JP" sz="4000" dirty="0" smtClean="0">
              <a:solidFill>
                <a:srgbClr val="FF0000"/>
              </a:solidFill>
            </a:endParaRPr>
          </a:p>
          <a:p>
            <a:r>
              <a:rPr lang="ja-JP" altLang="en-US" sz="4000" dirty="0" smtClean="0">
                <a:solidFill>
                  <a:srgbClr val="FF0000"/>
                </a:solidFill>
              </a:rPr>
              <a:t>検索機能が進化した</a:t>
            </a:r>
            <a:r>
              <a:rPr lang="ja-JP" altLang="en-US" sz="4000" dirty="0" smtClean="0">
                <a:solidFill>
                  <a:schemeClr val="tx1">
                    <a:lumMod val="95000"/>
                    <a:lumOff val="5000"/>
                  </a:schemeClr>
                </a:solidFill>
              </a:rPr>
              <a:t>人工知能</a:t>
            </a:r>
            <a:r>
              <a:rPr lang="ja-JP" altLang="en-US" sz="4000" dirty="0" smtClean="0">
                <a:solidFill>
                  <a:srgbClr val="FF0000"/>
                </a:solidFill>
              </a:rPr>
              <a:t>を駆使し</a:t>
            </a:r>
            <a:endParaRPr lang="en-US" altLang="ja-JP" sz="4000" dirty="0" smtClean="0">
              <a:solidFill>
                <a:srgbClr val="FF0000"/>
              </a:solidFill>
            </a:endParaRPr>
          </a:p>
          <a:p>
            <a:r>
              <a:rPr lang="ja-JP" altLang="en-US" sz="4000" dirty="0" smtClean="0">
                <a:solidFill>
                  <a:srgbClr val="FF0000"/>
                </a:solidFill>
              </a:rPr>
              <a:t>心を読み取り先回りして人を動かす</a:t>
            </a:r>
            <a:endParaRPr lang="en-US" altLang="ja-JP" sz="4000" dirty="0" smtClean="0">
              <a:solidFill>
                <a:srgbClr val="FF0000"/>
              </a:solidFill>
            </a:endParaRPr>
          </a:p>
          <a:p>
            <a:r>
              <a:rPr kumimoji="1" lang="ja-JP" altLang="en-US" sz="4000" dirty="0" smtClean="0">
                <a:solidFill>
                  <a:srgbClr val="FF0000"/>
                </a:solidFill>
              </a:rPr>
              <a:t>（</a:t>
            </a:r>
            <a:r>
              <a:rPr kumimoji="1" lang="ja-JP" altLang="en-US" sz="4000" dirty="0" smtClean="0">
                <a:solidFill>
                  <a:schemeClr val="tx1">
                    <a:lumMod val="95000"/>
                    <a:lumOff val="5000"/>
                  </a:schemeClr>
                </a:solidFill>
              </a:rPr>
              <a:t>呼ばれ</a:t>
            </a:r>
            <a:r>
              <a:rPr lang="ja-JP" altLang="en-US" sz="4000" dirty="0" smtClean="0">
                <a:solidFill>
                  <a:schemeClr val="tx1">
                    <a:lumMod val="95000"/>
                    <a:lumOff val="5000"/>
                  </a:schemeClr>
                </a:solidFill>
              </a:rPr>
              <a:t>る</a:t>
            </a:r>
            <a:r>
              <a:rPr kumimoji="1" lang="ja-JP" altLang="en-US" sz="4000" dirty="0" smtClean="0">
                <a:solidFill>
                  <a:schemeClr val="tx1">
                    <a:lumMod val="95000"/>
                    <a:lumOff val="5000"/>
                  </a:schemeClr>
                </a:solidFill>
              </a:rPr>
              <a:t>前に配車</a:t>
            </a:r>
            <a:r>
              <a:rPr kumimoji="1" lang="ja-JP" altLang="en-US" sz="4000" dirty="0" smtClean="0">
                <a:solidFill>
                  <a:srgbClr val="FF0000"/>
                </a:solidFill>
              </a:rPr>
              <a:t>）⇔</a:t>
            </a:r>
            <a:r>
              <a:rPr kumimoji="1" lang="ja-JP" altLang="en-US" sz="4000" dirty="0" smtClean="0">
                <a:solidFill>
                  <a:schemeClr val="tx1"/>
                </a:solidFill>
              </a:rPr>
              <a:t>運転手に任せな</a:t>
            </a:r>
            <a:endParaRPr kumimoji="1" lang="en-US" altLang="ja-JP" sz="4000" dirty="0" smtClean="0">
              <a:solidFill>
                <a:schemeClr val="tx1"/>
              </a:solidFill>
            </a:endParaRPr>
          </a:p>
          <a:p>
            <a:r>
              <a:rPr lang="ja-JP" altLang="en-US" sz="4000" dirty="0" smtClean="0">
                <a:solidFill>
                  <a:schemeClr val="tx1"/>
                </a:solidFill>
              </a:rPr>
              <a:t>　　　　　　　　　</a:t>
            </a:r>
            <a:r>
              <a:rPr kumimoji="1" lang="ja-JP" altLang="en-US" sz="4000" dirty="0" smtClean="0">
                <a:solidFill>
                  <a:schemeClr val="tx1"/>
                </a:solidFill>
              </a:rPr>
              <a:t>　　</a:t>
            </a:r>
            <a:r>
              <a:rPr kumimoji="1" lang="ja-JP" altLang="en-US" sz="4000" dirty="0" err="1" smtClean="0">
                <a:solidFill>
                  <a:schemeClr val="tx1"/>
                </a:solidFill>
              </a:rPr>
              <a:t>い配</a:t>
            </a:r>
            <a:r>
              <a:rPr kumimoji="1" lang="ja-JP" altLang="en-US" sz="4000" dirty="0" smtClean="0">
                <a:solidFill>
                  <a:schemeClr val="tx1"/>
                </a:solidFill>
              </a:rPr>
              <a:t>車力</a:t>
            </a:r>
            <a:endParaRPr kumimoji="1" lang="en-US" altLang="ja-JP" sz="4000" dirty="0" smtClean="0">
              <a:solidFill>
                <a:schemeClr val="tx1"/>
              </a:solidFill>
            </a:endParaRPr>
          </a:p>
          <a:p>
            <a:pPr algn="l"/>
            <a:endParaRPr kumimoji="1" lang="en-US" altLang="ja-JP" sz="4000" dirty="0" smtClean="0">
              <a:solidFill>
                <a:schemeClr val="bg1"/>
              </a:solidFill>
            </a:endParaRPr>
          </a:p>
        </p:txBody>
      </p:sp>
      <p:sp>
        <p:nvSpPr>
          <p:cNvPr id="6" name="タイトル 3"/>
          <p:cNvSpPr txBox="1">
            <a:spLocks/>
          </p:cNvSpPr>
          <p:nvPr/>
        </p:nvSpPr>
        <p:spPr>
          <a:xfrm>
            <a:off x="251520" y="1268760"/>
            <a:ext cx="8640960" cy="1902073"/>
          </a:xfrm>
          <a:prstGeom prst="rect">
            <a:avLst/>
          </a:prstGeom>
          <a:solidFill>
            <a:schemeClr val="accent6">
              <a:lumMod val="75000"/>
            </a:schemeClr>
          </a:solidFill>
          <a:ln>
            <a:solidFill>
              <a:schemeClr val="tx1">
                <a:lumMod val="95000"/>
                <a:lumOff val="5000"/>
              </a:schemeClr>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bg1"/>
                </a:solidFill>
                <a:effectLst/>
                <a:uLnTx/>
                <a:uFillTx/>
                <a:latin typeface="+mj-lt"/>
                <a:ea typeface="+mj-ea"/>
                <a:cs typeface="+mj-cs"/>
              </a:rPr>
              <a:t>木下藤吉郎の</a:t>
            </a:r>
            <a:r>
              <a:rPr kumimoji="1" lang="ja-JP" altLang="en-US" sz="6600" b="0" i="0" u="none" strike="noStrike" kern="1200" cap="none" spc="0" normalizeH="0" baseline="0" noProof="0" dirty="0" smtClean="0">
                <a:ln>
                  <a:noFill/>
                </a:ln>
                <a:solidFill>
                  <a:schemeClr val="bg1"/>
                </a:solidFill>
                <a:effectLst/>
                <a:uLnTx/>
                <a:uFillTx/>
                <a:latin typeface="+mj-lt"/>
                <a:ea typeface="+mj-ea"/>
                <a:cs typeface="+mj-cs"/>
              </a:rPr>
              <a:t>草履取り戦略</a:t>
            </a:r>
            <a:endParaRPr kumimoji="1" lang="ja-JP" altLang="en-US" sz="6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53759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0040"/>
            <a:ext cx="8229600" cy="1484784"/>
          </a:xfrm>
          <a:solidFill>
            <a:srgbClr val="FFFF00"/>
          </a:solidFill>
          <a:ln w="38100">
            <a:solidFill>
              <a:schemeClr val="tx1">
                <a:lumMod val="95000"/>
                <a:lumOff val="5000"/>
              </a:schemeClr>
            </a:solidFill>
          </a:ln>
        </p:spPr>
        <p:txBody>
          <a:bodyPr>
            <a:normAutofit/>
          </a:bodyPr>
          <a:lstStyle/>
          <a:p>
            <a:r>
              <a:rPr lang="ja-JP" altLang="en-US" dirty="0" smtClean="0"/>
              <a:t>ＧＯＯＧＬＥ戦略</a:t>
            </a:r>
            <a:r>
              <a:rPr lang="en-US" altLang="ja-JP" dirty="0" smtClean="0"/>
              <a:t/>
            </a:r>
            <a:br>
              <a:rPr lang="en-US" altLang="ja-JP" dirty="0" smtClean="0"/>
            </a:br>
            <a:r>
              <a:rPr lang="ja-JP" altLang="en-US" dirty="0" smtClean="0"/>
              <a:t>人流業発展の兆し</a:t>
            </a:r>
            <a:endParaRPr kumimoji="1" lang="ja-JP" altLang="en-US" dirty="0"/>
          </a:p>
        </p:txBody>
      </p:sp>
      <p:sp>
        <p:nvSpPr>
          <p:cNvPr id="3" name="コンテンツ プレースホルダ 2"/>
          <p:cNvSpPr>
            <a:spLocks noGrp="1"/>
          </p:cNvSpPr>
          <p:nvPr>
            <p:ph idx="1"/>
          </p:nvPr>
        </p:nvSpPr>
        <p:spPr>
          <a:xfrm>
            <a:off x="457200" y="2071389"/>
            <a:ext cx="8507288" cy="4786611"/>
          </a:xfrm>
        </p:spPr>
        <p:txBody>
          <a:bodyPr>
            <a:normAutofit/>
          </a:bodyPr>
          <a:lstStyle/>
          <a:p>
            <a:r>
              <a:rPr lang="ja-JP" altLang="en-US" sz="4000" dirty="0" smtClean="0">
                <a:solidFill>
                  <a:srgbClr val="FF0000"/>
                </a:solidFill>
              </a:rPr>
              <a:t>旅行業（人流業、総合生活移動産業）として展開</a:t>
            </a:r>
            <a:r>
              <a:rPr lang="ja-JP" altLang="en-US" dirty="0" smtClean="0"/>
              <a:t>物流では当たり前の利用運送的ビジネス</a:t>
            </a:r>
            <a:endParaRPr lang="en-US" altLang="ja-JP" dirty="0" smtClean="0"/>
          </a:p>
          <a:p>
            <a:r>
              <a:rPr lang="ja-JP" altLang="en-US" sz="4000" dirty="0" smtClean="0">
                <a:solidFill>
                  <a:srgbClr val="FF0000"/>
                </a:solidFill>
              </a:rPr>
              <a:t>クラウド（アプリ）を活用</a:t>
            </a:r>
            <a:r>
              <a:rPr lang="ja-JP" altLang="en-US" dirty="0" smtClean="0"/>
              <a:t>しているから、システム開発コストは安く、顧客囲い込み可能</a:t>
            </a:r>
            <a:endParaRPr lang="en-US" altLang="ja-JP" dirty="0" smtClean="0"/>
          </a:p>
          <a:p>
            <a:r>
              <a:rPr lang="ja-JP" altLang="en-US" dirty="0" smtClean="0"/>
              <a:t>人流業の</a:t>
            </a:r>
            <a:r>
              <a:rPr lang="ja-JP" altLang="en-US" sz="4000" dirty="0" smtClean="0">
                <a:solidFill>
                  <a:srgbClr val="FF0000"/>
                </a:solidFill>
              </a:rPr>
              <a:t>ビジネスモデルを確立</a:t>
            </a:r>
            <a:r>
              <a:rPr lang="ja-JP" altLang="en-US" dirty="0" smtClean="0"/>
              <a:t>するのはＧＯＯＧＬＥ　ようやく物流業に匹敵するものが登場の兆し</a:t>
            </a:r>
          </a:p>
          <a:p>
            <a:endParaRPr lang="en-US" altLang="ja-JP" dirty="0" smtClean="0"/>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1784"/>
            <a:ext cx="8229600" cy="1143000"/>
          </a:xfrm>
          <a:solidFill>
            <a:srgbClr val="FFFF00"/>
          </a:solidFill>
          <a:ln>
            <a:solidFill>
              <a:schemeClr val="tx1">
                <a:lumMod val="85000"/>
                <a:lumOff val="15000"/>
              </a:schemeClr>
            </a:solidFill>
          </a:ln>
        </p:spPr>
        <p:txBody>
          <a:bodyPr/>
          <a:lstStyle/>
          <a:p>
            <a:r>
              <a:rPr kumimoji="1" lang="ja-JP" altLang="en-US" dirty="0" smtClean="0">
                <a:solidFill>
                  <a:schemeClr val="tx1">
                    <a:lumMod val="95000"/>
                    <a:lumOff val="5000"/>
                  </a:schemeClr>
                </a:solidFill>
              </a:rPr>
              <a:t>デジタル人流時代の到来</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0" y="1656184"/>
            <a:ext cx="9144000" cy="5517232"/>
          </a:xfrm>
        </p:spPr>
        <p:txBody>
          <a:bodyPr>
            <a:normAutofit/>
          </a:bodyPr>
          <a:lstStyle/>
          <a:p>
            <a:r>
              <a:rPr kumimoji="1" lang="ja-JP" altLang="en-US" sz="4400" dirty="0" smtClean="0">
                <a:solidFill>
                  <a:srgbClr val="FF0000"/>
                </a:solidFill>
              </a:rPr>
              <a:t>ウェアラブルコンピュータを装着</a:t>
            </a:r>
            <a:r>
              <a:rPr kumimoji="1" lang="ja-JP" altLang="en-US" sz="3600" dirty="0" smtClean="0"/>
              <a:t>した人は、交通、買い物、宿泊、入院等を、面倒な手続きを経ることなく、いつでも、どこでも、だれでも、自由に行うことができる</a:t>
            </a:r>
            <a:endParaRPr kumimoji="1" lang="en-US" altLang="ja-JP" sz="3600" dirty="0" smtClean="0"/>
          </a:p>
          <a:p>
            <a:r>
              <a:rPr lang="ja-JP" altLang="en-US" sz="4400" dirty="0" smtClean="0">
                <a:solidFill>
                  <a:srgbClr val="FF0000"/>
                </a:solidFill>
              </a:rPr>
              <a:t>使い放題料金制度の普及</a:t>
            </a:r>
            <a:r>
              <a:rPr lang="ja-JP" altLang="en-US" sz="3600" dirty="0" smtClean="0"/>
              <a:t>促進。使い放題制度に入る商品と入らない商品に分離</a:t>
            </a:r>
            <a:endParaRPr lang="en-US" altLang="ja-JP" sz="3600" dirty="0" smtClean="0"/>
          </a:p>
          <a:p>
            <a:r>
              <a:rPr kumimoji="1" lang="ja-JP" altLang="en-US" sz="4400" dirty="0" smtClean="0">
                <a:solidFill>
                  <a:srgbClr val="FF0000"/>
                </a:solidFill>
              </a:rPr>
              <a:t>マーケティング技術は格段に進歩</a:t>
            </a:r>
            <a:r>
              <a:rPr kumimoji="1" lang="ja-JP" altLang="en-US" sz="3600" dirty="0" smtClean="0"/>
              <a:t>（ビッグデータ問題）</a:t>
            </a:r>
            <a:endParaRPr kumimoji="1" lang="ja-JP" alt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国際観光客十億人時代</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「観光」　国境を超える概念から始まっているという仮説を立てている</a:t>
            </a:r>
            <a:endParaRPr kumimoji="1" lang="en-US" altLang="ja-JP" dirty="0" smtClean="0"/>
          </a:p>
          <a:p>
            <a:r>
              <a:rPr lang="ja-JP" altLang="en-US" dirty="0" smtClean="0"/>
              <a:t>奴隷貿易（一千万人）禁止後「移民の世紀」に六千万人が大西洋を渡る</a:t>
            </a:r>
            <a:endParaRPr lang="en-US" altLang="ja-JP" dirty="0" smtClean="0"/>
          </a:p>
          <a:p>
            <a:r>
              <a:rPr kumimoji="1" lang="ja-JP" altLang="en-US" dirty="0" smtClean="0"/>
              <a:t>アジア人の六千万人は国民国家で抑制、</a:t>
            </a:r>
            <a:r>
              <a:rPr lang="ja-JP" altLang="en-US" dirty="0" smtClean="0"/>
              <a:t>華僑三千万人</a:t>
            </a:r>
            <a:endParaRPr lang="en-US" altLang="ja-JP" dirty="0" smtClean="0"/>
          </a:p>
          <a:p>
            <a:r>
              <a:rPr kumimoji="1" lang="ja-JP" altLang="en-US" dirty="0" smtClean="0"/>
              <a:t>中国人海外旅行者一億人⇒四億人と予測（２０１９年）　ビザ解禁で日本全体が済州島化する？</a:t>
            </a:r>
            <a:endParaRPr kumimoji="1" lang="en-US" altLang="ja-JP" dirty="0" smtClean="0"/>
          </a:p>
          <a:p>
            <a:r>
              <a:rPr lang="ja-JP" altLang="en-US" dirty="0" smtClean="0"/>
              <a:t>現在のロンドンの成長は移民の流入による</a:t>
            </a:r>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円/楕円 4"/>
          <p:cNvSpPr/>
          <p:nvPr/>
        </p:nvSpPr>
        <p:spPr>
          <a:xfrm>
            <a:off x="683568"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ヒトの移動データ</a:t>
            </a:r>
            <a:endParaRPr kumimoji="1" lang="en-US" altLang="ja-JP" sz="4400" dirty="0" smtClean="0">
              <a:solidFill>
                <a:schemeClr val="tx1"/>
              </a:solidFill>
            </a:endParaRPr>
          </a:p>
          <a:p>
            <a:pPr algn="ctr"/>
            <a:r>
              <a:rPr lang="ja-JP" altLang="en-US" sz="4400" dirty="0" smtClean="0">
                <a:solidFill>
                  <a:schemeClr val="tx1"/>
                </a:solidFill>
              </a:rPr>
              <a:t>（特定多数）</a:t>
            </a:r>
            <a:endParaRPr kumimoji="1" lang="ja-JP" altLang="en-US" sz="4400" dirty="0">
              <a:solidFill>
                <a:schemeClr val="tx1"/>
              </a:solidFill>
            </a:endParaRPr>
          </a:p>
        </p:txBody>
      </p:sp>
      <p:sp>
        <p:nvSpPr>
          <p:cNvPr id="7" name="円/楕円 6"/>
          <p:cNvSpPr/>
          <p:nvPr/>
        </p:nvSpPr>
        <p:spPr>
          <a:xfrm>
            <a:off x="792088" y="4653136"/>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観光資源への</a:t>
            </a:r>
            <a:endParaRPr kumimoji="1" lang="en-US" altLang="ja-JP" sz="3600" dirty="0" smtClean="0">
              <a:solidFill>
                <a:schemeClr val="tx1"/>
              </a:solidFill>
            </a:endParaRPr>
          </a:p>
          <a:p>
            <a:pPr algn="ctr"/>
            <a:r>
              <a:rPr kumimoji="1" lang="ja-JP" altLang="en-US" sz="3600" dirty="0" smtClean="0">
                <a:solidFill>
                  <a:schemeClr val="tx1"/>
                </a:solidFill>
              </a:rPr>
              <a:t>反応データ</a:t>
            </a:r>
            <a:endParaRPr kumimoji="1" lang="en-US" altLang="ja-JP" sz="3600" dirty="0" smtClean="0">
              <a:solidFill>
                <a:schemeClr val="tx1"/>
              </a:solidFill>
            </a:endParaRPr>
          </a:p>
          <a:p>
            <a:pPr algn="ctr"/>
            <a:r>
              <a:rPr kumimoji="1" lang="ja-JP" altLang="en-US" sz="3600" dirty="0" smtClean="0">
                <a:solidFill>
                  <a:schemeClr val="tx1"/>
                </a:solidFill>
              </a:rPr>
              <a:t>（脳内反応情報）</a:t>
            </a:r>
            <a:endParaRPr kumimoji="1" lang="ja-JP" altLang="en-US" sz="3600" dirty="0">
              <a:solidFill>
                <a:schemeClr val="tx1"/>
              </a:solidFill>
            </a:endParaRPr>
          </a:p>
        </p:txBody>
      </p:sp>
      <p:sp>
        <p:nvSpPr>
          <p:cNvPr id="9" name="円/楕円 8"/>
          <p:cNvSpPr/>
          <p:nvPr/>
        </p:nvSpPr>
        <p:spPr>
          <a:xfrm>
            <a:off x="7164288" y="836712"/>
            <a:ext cx="1656184"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dirty="0" smtClean="0">
                <a:solidFill>
                  <a:schemeClr val="tx1"/>
                </a:solidFill>
              </a:rPr>
              <a:t>マーケティングの科学化</a:t>
            </a:r>
            <a:endParaRPr kumimoji="1" lang="ja-JP" altLang="en-US" sz="4400" dirty="0">
              <a:solidFill>
                <a:schemeClr val="tx1"/>
              </a:solidFill>
            </a:endParaRPr>
          </a:p>
        </p:txBody>
      </p:sp>
      <p:sp>
        <p:nvSpPr>
          <p:cNvPr id="12" name="三方向矢印 11"/>
          <p:cNvSpPr/>
          <p:nvPr/>
        </p:nvSpPr>
        <p:spPr>
          <a:xfrm rot="5400000">
            <a:off x="4932040" y="2276872"/>
            <a:ext cx="2160240" cy="2304256"/>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7 13"/>
          <p:cNvSpPr/>
          <p:nvPr/>
        </p:nvSpPr>
        <p:spPr>
          <a:xfrm>
            <a:off x="1763688" y="2204864"/>
            <a:ext cx="2736304" cy="2376264"/>
          </a:xfrm>
          <a:prstGeom prst="star7">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ビッグデータ問題</a:t>
            </a:r>
            <a:endParaRPr kumimoji="1" lang="ja-JP" altLang="en-US" sz="3600" dirty="0">
              <a:solidFill>
                <a:schemeClr val="tx1"/>
              </a:solidFill>
            </a:endParaRPr>
          </a:p>
        </p:txBody>
      </p:sp>
      <p:sp>
        <p:nvSpPr>
          <p:cNvPr id="15" name="フローチャート : 磁気ディスク 14"/>
          <p:cNvSpPr/>
          <p:nvPr/>
        </p:nvSpPr>
        <p:spPr>
          <a:xfrm>
            <a:off x="6660232" y="5661248"/>
            <a:ext cx="1944216" cy="1080120"/>
          </a:xfrm>
          <a:prstGeom prst="flowChartMagneticDisk">
            <a:avLst/>
          </a:prstGeom>
          <a:solidFill>
            <a:schemeClr val="accent6">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観光情報論</a:t>
            </a:r>
            <a:endParaRPr kumimoji="1" lang="ja-JP" altLang="en-US" dirty="0">
              <a:solidFill>
                <a:schemeClr val="tx1"/>
              </a:solidFill>
            </a:endParaRPr>
          </a:p>
        </p:txBody>
      </p:sp>
      <p:sp>
        <p:nvSpPr>
          <p:cNvPr id="16" name="フローチャート : 磁気ディスク 15"/>
          <p:cNvSpPr/>
          <p:nvPr/>
        </p:nvSpPr>
        <p:spPr>
          <a:xfrm>
            <a:off x="35496" y="2780928"/>
            <a:ext cx="1944216" cy="1080120"/>
          </a:xfrm>
          <a:prstGeom prst="flowChartMagneticDisk">
            <a:avLst/>
          </a:prstGeom>
          <a:solidFill>
            <a:schemeClr val="accent6">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観光政策論</a:t>
            </a:r>
            <a:endParaRPr kumimoji="1" lang="ja-JP" altLang="en-US" dirty="0">
              <a:solidFill>
                <a:schemeClr val="tx1"/>
              </a:solidFill>
            </a:endParaRPr>
          </a:p>
        </p:txBody>
      </p:sp>
      <p:sp>
        <p:nvSpPr>
          <p:cNvPr id="10" name="フローチャート : 磁気ディスク 9"/>
          <p:cNvSpPr/>
          <p:nvPr/>
        </p:nvSpPr>
        <p:spPr>
          <a:xfrm>
            <a:off x="6444208" y="116632"/>
            <a:ext cx="1944216" cy="1080120"/>
          </a:xfrm>
          <a:prstGeom prst="flowChartMagneticDisk">
            <a:avLst/>
          </a:prstGeom>
          <a:solidFill>
            <a:schemeClr val="accent6">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観光経営論</a:t>
            </a:r>
            <a:endParaRPr kumimoji="1" lang="ja-JP" altLang="en-US" dirty="0">
              <a:solidFill>
                <a:schemeClr val="tx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700808"/>
            <a:ext cx="8507288" cy="3096344"/>
          </a:xfrm>
          <a:solidFill>
            <a:schemeClr val="accent6">
              <a:lumMod val="20000"/>
              <a:lumOff val="80000"/>
            </a:schemeClr>
          </a:solidFill>
          <a:ln>
            <a:solidFill>
              <a:srgbClr val="FF0000"/>
            </a:solidFill>
          </a:ln>
        </p:spPr>
        <p:txBody>
          <a:bodyPr>
            <a:normAutofit/>
          </a:bodyPr>
          <a:lstStyle/>
          <a:p>
            <a:r>
              <a:rPr kumimoji="1" lang="ja-JP" altLang="en-US" dirty="0" smtClean="0"/>
              <a:t>Ｕｂｅｒの問題④</a:t>
            </a:r>
            <a:r>
              <a:rPr kumimoji="1" lang="en-US" altLang="ja-JP" dirty="0" smtClean="0"/>
              <a:t/>
            </a:r>
            <a:br>
              <a:rPr kumimoji="1" lang="en-US" altLang="ja-JP" dirty="0" smtClean="0"/>
            </a:br>
            <a:r>
              <a:rPr lang="ja-JP" altLang="en-US" dirty="0" smtClean="0"/>
              <a:t>海外では地方政府と</a:t>
            </a:r>
            <a:r>
              <a:rPr lang="en-US" altLang="ja-JP" dirty="0" smtClean="0"/>
              <a:t>Uber</a:t>
            </a:r>
            <a:r>
              <a:rPr lang="ja-JP" altLang="en-US" dirty="0" smtClean="0"/>
              <a:t>の交渉になるが、日本では中央政府になる</a:t>
            </a:r>
            <a:endParaRPr kumimoji="1" lang="ja-JP"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46650"/>
          </a:xfrm>
          <a:solidFill>
            <a:srgbClr val="FFFF00"/>
          </a:solidFill>
          <a:ln w="57150">
            <a:solidFill>
              <a:srgbClr val="FF0000"/>
            </a:solidFill>
          </a:ln>
        </p:spPr>
        <p:txBody>
          <a:bodyPr>
            <a:noAutofit/>
          </a:bodyPr>
          <a:lstStyle/>
          <a:p>
            <a:pPr algn="l"/>
            <a:r>
              <a:rPr lang="ja-JP" altLang="ja-JP" dirty="0"/>
              <a:t>「国や自治体の財政負担の軽減と交換条件に社会福祉サービス分野での新しいビジネスモデルを公的機関や民間を巻き込んでつくる」という提案と理解しましたが、「このビジネスモデルの障害として想定できること」があれば教えてください</a:t>
            </a:r>
            <a:r>
              <a:rPr lang="ja-JP"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3645024"/>
            <a:ext cx="7772400" cy="2520280"/>
          </a:xfrm>
          <a:noFill/>
          <a:ln>
            <a:solidFill>
              <a:schemeClr val="tx1">
                <a:lumMod val="95000"/>
                <a:lumOff val="5000"/>
              </a:schemeClr>
            </a:solidFill>
          </a:ln>
        </p:spPr>
        <p:txBody>
          <a:bodyPr>
            <a:normAutofit/>
          </a:bodyPr>
          <a:lstStyle/>
          <a:p>
            <a:r>
              <a:rPr lang="ja-JP" altLang="en-US" dirty="0" smtClean="0">
                <a:solidFill>
                  <a:schemeClr val="tx1">
                    <a:lumMod val="95000"/>
                    <a:lumOff val="5000"/>
                  </a:schemeClr>
                </a:solidFill>
              </a:rPr>
              <a:t>自家用自動車の有償運送制度の基礎自治体への移管</a:t>
            </a:r>
            <a:endParaRPr kumimoji="1" lang="ja-JP" altLang="en-US" dirty="0">
              <a:solidFill>
                <a:schemeClr val="tx1">
                  <a:lumMod val="95000"/>
                  <a:lumOff val="5000"/>
                </a:schemeClr>
              </a:solidFill>
            </a:endParaRPr>
          </a:p>
        </p:txBody>
      </p:sp>
      <p:sp>
        <p:nvSpPr>
          <p:cNvPr id="3" name="サブタイトル 2"/>
          <p:cNvSpPr>
            <a:spLocks noGrp="1"/>
          </p:cNvSpPr>
          <p:nvPr>
            <p:ph type="subTitle" idx="1"/>
          </p:nvPr>
        </p:nvSpPr>
        <p:spPr>
          <a:xfrm>
            <a:off x="1371600" y="1581944"/>
            <a:ext cx="6400800" cy="1270992"/>
          </a:xfrm>
          <a:noFill/>
          <a:ln>
            <a:solidFill>
              <a:schemeClr val="accent1"/>
            </a:solidFill>
          </a:ln>
        </p:spPr>
        <p:txBody>
          <a:bodyPr>
            <a:normAutofit/>
          </a:bodyPr>
          <a:lstStyle/>
          <a:p>
            <a:r>
              <a:rPr lang="ja-JP" altLang="en-US" sz="6600" dirty="0" smtClean="0">
                <a:solidFill>
                  <a:schemeClr val="tx1">
                    <a:lumMod val="95000"/>
                    <a:lumOff val="5000"/>
                  </a:schemeClr>
                </a:solidFill>
              </a:rPr>
              <a:t>地方分権改革</a:t>
            </a:r>
            <a:endParaRPr kumimoji="1" lang="ja-JP" altLang="en-US" sz="6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332656"/>
            <a:ext cx="8784976" cy="6525343"/>
          </a:xfrm>
          <a:noFill/>
        </p:spPr>
        <p:txBody>
          <a:bodyPr>
            <a:normAutofit lnSpcReduction="10000"/>
          </a:bodyPr>
          <a:lstStyle/>
          <a:p>
            <a:r>
              <a:rPr kumimoji="1" lang="ja-JP" altLang="en-US" sz="4400" dirty="0" smtClean="0">
                <a:solidFill>
                  <a:schemeClr val="tx1">
                    <a:lumMod val="95000"/>
                    <a:lumOff val="5000"/>
                  </a:schemeClr>
                </a:solidFill>
              </a:rPr>
              <a:t>マイカーを前提とした地域社会において、今後はマイカーに頼れなくなる高齢者が増加する</a:t>
            </a:r>
            <a:endParaRPr kumimoji="1"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高齢者の足の確保は、家族ではなく、地域の責任⇒地域の行政の責任、議会の重要課題</a:t>
            </a:r>
            <a:endParaRPr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軽自動車税等を負担するのは地域社会</a:t>
            </a:r>
            <a:endParaRPr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新たなビジネスチャンスの創出</a:t>
            </a:r>
            <a:endParaRPr lang="en-US" altLang="ja-JP" sz="4400" dirty="0" smtClean="0">
              <a:solidFill>
                <a:schemeClr val="tx1">
                  <a:lumMod val="95000"/>
                  <a:lumOff val="5000"/>
                </a:schemeClr>
              </a:solidFill>
            </a:endParaRPr>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940152" y="4138071"/>
            <a:ext cx="3108274" cy="258633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99712" y="404664"/>
            <a:ext cx="4508792" cy="3816424"/>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28982" y="3284984"/>
            <a:ext cx="4543018" cy="3528392"/>
          </a:xfrm>
          <a:prstGeom prst="rect">
            <a:avLst/>
          </a:prstGeom>
          <a:noFill/>
          <a:ln w="9525">
            <a:noFill/>
            <a:miter lim="800000"/>
            <a:headEnd/>
            <a:tailEnd/>
          </a:ln>
        </p:spPr>
      </p:pic>
      <p:sp>
        <p:nvSpPr>
          <p:cNvPr id="5" name="タイトル 4"/>
          <p:cNvSpPr>
            <a:spLocks noGrp="1"/>
          </p:cNvSpPr>
          <p:nvPr>
            <p:ph type="title"/>
          </p:nvPr>
        </p:nvSpPr>
        <p:spPr>
          <a:xfrm>
            <a:off x="35496" y="44624"/>
            <a:ext cx="4474840" cy="3096344"/>
          </a:xfrm>
          <a:solidFill>
            <a:srgbClr val="FFFF00"/>
          </a:solidFill>
          <a:ln w="38100">
            <a:solidFill>
              <a:schemeClr val="tx1">
                <a:lumMod val="95000"/>
                <a:lumOff val="5000"/>
              </a:schemeClr>
            </a:solidFill>
          </a:ln>
        </p:spPr>
        <p:txBody>
          <a:bodyPr>
            <a:normAutofit/>
          </a:bodyPr>
          <a:lstStyle/>
          <a:p>
            <a:r>
              <a:rPr kumimoji="1" lang="ja-JP" altLang="en-US" dirty="0" smtClean="0"/>
              <a:t>高齢化社会</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自家用運送事業のマーケット時代</a:t>
            </a:r>
            <a:endParaRPr kumimoji="1" lang="ja-JP"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lstStyle/>
          <a:p>
            <a:r>
              <a:rPr lang="ja-JP" altLang="en-US" dirty="0" smtClean="0"/>
              <a:t>高齢者の足の確保</a:t>
            </a:r>
            <a:endParaRPr kumimoji="1" lang="ja-JP" altLang="en-US" dirty="0"/>
          </a:p>
        </p:txBody>
      </p:sp>
      <p:sp>
        <p:nvSpPr>
          <p:cNvPr id="3" name="コンテンツ プレースホルダ 2"/>
          <p:cNvSpPr>
            <a:spLocks noGrp="1"/>
          </p:cNvSpPr>
          <p:nvPr>
            <p:ph idx="1"/>
          </p:nvPr>
        </p:nvSpPr>
        <p:spPr>
          <a:xfrm>
            <a:off x="0" y="1628800"/>
            <a:ext cx="9144000" cy="5229200"/>
          </a:xfrm>
        </p:spPr>
        <p:txBody>
          <a:bodyPr>
            <a:normAutofit/>
          </a:bodyPr>
          <a:lstStyle/>
          <a:p>
            <a:r>
              <a:rPr lang="ja-JP" altLang="en-US" sz="3600" dirty="0" smtClean="0"/>
              <a:t>千葉埼玉等首都圏の高齢化</a:t>
            </a:r>
            <a:endParaRPr lang="en-US" altLang="ja-JP" sz="3600" dirty="0" smtClean="0"/>
          </a:p>
          <a:p>
            <a:pPr>
              <a:buNone/>
            </a:pPr>
            <a:r>
              <a:rPr lang="ja-JP" altLang="en-US" sz="3600" dirty="0" smtClean="0">
                <a:solidFill>
                  <a:srgbClr val="FF0000"/>
                </a:solidFill>
              </a:rPr>
              <a:t>　　</a:t>
            </a:r>
            <a:r>
              <a:rPr lang="ja-JP" altLang="en-US" sz="3600" dirty="0" smtClean="0">
                <a:solidFill>
                  <a:schemeClr val="tx1">
                    <a:lumMod val="95000"/>
                    <a:lumOff val="5000"/>
                  </a:schemeClr>
                </a:solidFill>
              </a:rPr>
              <a:t>介護難民を発生　⇇　若者の首都圏流入？</a:t>
            </a:r>
            <a:endParaRPr lang="en-US" altLang="ja-JP" sz="3600" dirty="0" smtClean="0">
              <a:solidFill>
                <a:schemeClr val="tx1">
                  <a:lumMod val="95000"/>
                  <a:lumOff val="5000"/>
                </a:schemeClr>
              </a:solidFill>
            </a:endParaRPr>
          </a:p>
          <a:p>
            <a:r>
              <a:rPr lang="ja-JP" altLang="en-US" sz="3600" dirty="0" smtClean="0">
                <a:solidFill>
                  <a:schemeClr val="tx1">
                    <a:lumMod val="95000"/>
                    <a:lumOff val="5000"/>
                  </a:schemeClr>
                </a:solidFill>
              </a:rPr>
              <a:t>高齢者の足の確保が社会問題化</a:t>
            </a:r>
            <a:endParaRPr lang="en-US" altLang="ja-JP" sz="3600" dirty="0" smtClean="0">
              <a:solidFill>
                <a:schemeClr val="tx1">
                  <a:lumMod val="95000"/>
                  <a:lumOff val="5000"/>
                </a:schemeClr>
              </a:solidFill>
            </a:endParaRPr>
          </a:p>
          <a:p>
            <a:pPr>
              <a:buNone/>
            </a:pPr>
            <a:r>
              <a:rPr lang="ja-JP" altLang="en-US" sz="3600" dirty="0" smtClean="0">
                <a:solidFill>
                  <a:schemeClr val="tx1">
                    <a:lumMod val="95000"/>
                    <a:lumOff val="5000"/>
                  </a:schemeClr>
                </a:solidFill>
              </a:rPr>
              <a:t>　　　　　　　　　　　　買い物難民、通院難民等</a:t>
            </a:r>
            <a:endParaRPr lang="en-US" altLang="ja-JP" sz="3600" dirty="0" smtClean="0">
              <a:solidFill>
                <a:schemeClr val="tx1">
                  <a:lumMod val="95000"/>
                  <a:lumOff val="5000"/>
                </a:schemeClr>
              </a:solidFill>
            </a:endParaRPr>
          </a:p>
          <a:p>
            <a:r>
              <a:rPr lang="ja-JP" altLang="en-US" sz="3600" dirty="0" smtClean="0"/>
              <a:t>地方は高齢者減少　若者の失業が問題化</a:t>
            </a:r>
            <a:endParaRPr lang="en-US" altLang="ja-JP" sz="3600" dirty="0" smtClean="0"/>
          </a:p>
          <a:p>
            <a:r>
              <a:rPr lang="ja-JP" altLang="en-US" sz="3600" dirty="0" smtClean="0"/>
              <a:t>パリとの違い　　周辺部の自然破壊の有無（戦前の２３区外は田園風景、武蔵野存在）</a:t>
            </a:r>
            <a:endParaRPr lang="en-US" altLang="ja-JP" sz="3600"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normAutofit/>
          </a:bodyPr>
          <a:lstStyle/>
          <a:p>
            <a:r>
              <a:rPr kumimoji="1" lang="ja-JP" altLang="en-US" dirty="0" smtClean="0"/>
              <a:t>地域交通産業（タクシー）と農業</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ja-JP" altLang="en-US" dirty="0" smtClean="0"/>
              <a:t>日本の農業の経済規模は</a:t>
            </a:r>
            <a:r>
              <a:rPr kumimoji="1" lang="en-US" altLang="ja-JP" dirty="0" smtClean="0">
                <a:solidFill>
                  <a:srgbClr val="FF0000"/>
                </a:solidFill>
              </a:rPr>
              <a:t>5</a:t>
            </a:r>
            <a:r>
              <a:rPr kumimoji="1" lang="ja-JP" altLang="en-US" dirty="0" smtClean="0">
                <a:solidFill>
                  <a:srgbClr val="FF0000"/>
                </a:solidFill>
              </a:rPr>
              <a:t>兆円</a:t>
            </a:r>
            <a:r>
              <a:rPr kumimoji="1" lang="ja-JP" altLang="en-US" dirty="0" smtClean="0"/>
              <a:t>弱</a:t>
            </a:r>
            <a:endParaRPr kumimoji="1" lang="en-US" altLang="ja-JP" dirty="0" smtClean="0"/>
          </a:p>
          <a:p>
            <a:r>
              <a:rPr lang="ja-JP" altLang="en-US" dirty="0" smtClean="0"/>
              <a:t>そのうち政府支出が</a:t>
            </a:r>
            <a:r>
              <a:rPr lang="en-US" altLang="ja-JP" dirty="0" smtClean="0">
                <a:solidFill>
                  <a:srgbClr val="FF0000"/>
                </a:solidFill>
              </a:rPr>
              <a:t>3</a:t>
            </a:r>
            <a:r>
              <a:rPr lang="ja-JP" altLang="en-US" dirty="0" smtClean="0">
                <a:solidFill>
                  <a:srgbClr val="FF0000"/>
                </a:solidFill>
              </a:rPr>
              <a:t>兆円</a:t>
            </a:r>
            <a:r>
              <a:rPr lang="ja-JP" altLang="en-US" dirty="0" smtClean="0"/>
              <a:t>であるから、実勢市場は</a:t>
            </a:r>
            <a:r>
              <a:rPr lang="en-US" altLang="ja-JP" dirty="0" smtClean="0">
                <a:solidFill>
                  <a:srgbClr val="FF0000"/>
                </a:solidFill>
              </a:rPr>
              <a:t>2</a:t>
            </a:r>
            <a:r>
              <a:rPr lang="ja-JP" altLang="en-US" dirty="0" smtClean="0">
                <a:solidFill>
                  <a:srgbClr val="FF0000"/>
                </a:solidFill>
              </a:rPr>
              <a:t>兆円強</a:t>
            </a:r>
            <a:endParaRPr lang="en-US" altLang="ja-JP" dirty="0" smtClean="0">
              <a:solidFill>
                <a:srgbClr val="FF0000"/>
              </a:solidFill>
            </a:endParaRPr>
          </a:p>
          <a:p>
            <a:r>
              <a:rPr kumimoji="1" lang="ja-JP" altLang="en-US" dirty="0" smtClean="0"/>
              <a:t>タクシー産業の経済規模も</a:t>
            </a:r>
            <a:r>
              <a:rPr kumimoji="1" lang="ja-JP" altLang="en-US" dirty="0" smtClean="0">
                <a:solidFill>
                  <a:srgbClr val="FF0000"/>
                </a:solidFill>
              </a:rPr>
              <a:t>２兆弱</a:t>
            </a:r>
            <a:endParaRPr kumimoji="1" lang="en-US" altLang="ja-JP" dirty="0" smtClean="0">
              <a:solidFill>
                <a:srgbClr val="FF0000"/>
              </a:solidFill>
            </a:endParaRPr>
          </a:p>
          <a:p>
            <a:r>
              <a:rPr lang="ja-JP" altLang="en-US" dirty="0" smtClean="0"/>
              <a:t>しかしＧＤＰ統計に表れない（つまり付加価値のない）</a:t>
            </a:r>
            <a:r>
              <a:rPr lang="ja-JP" altLang="en-US" sz="3600" dirty="0" smtClean="0">
                <a:solidFill>
                  <a:srgbClr val="FF0000"/>
                </a:solidFill>
              </a:rPr>
              <a:t>自家用需要が潜在的に大きく</a:t>
            </a:r>
            <a:r>
              <a:rPr lang="ja-JP" altLang="en-US" dirty="0" smtClean="0"/>
              <a:t>、これから拡大してゆく</a:t>
            </a:r>
            <a:endParaRPr lang="en-US" altLang="ja-JP" dirty="0" smtClean="0"/>
          </a:p>
          <a:p>
            <a:r>
              <a:rPr kumimoji="1" lang="ja-JP" altLang="en-US" dirty="0" smtClean="0"/>
              <a:t>農業</a:t>
            </a:r>
            <a:r>
              <a:rPr lang="ja-JP" altLang="en-US" dirty="0" smtClean="0"/>
              <a:t>予算のように政治力を使用して獲得する時代は終了➵</a:t>
            </a:r>
            <a:r>
              <a:rPr lang="ja-JP" altLang="en-US" sz="4400" dirty="0" smtClean="0">
                <a:solidFill>
                  <a:srgbClr val="FF0000"/>
                </a:solidFill>
              </a:rPr>
              <a:t>制度創造</a:t>
            </a:r>
            <a:r>
              <a:rPr lang="ja-JP" altLang="en-US" dirty="0" smtClean="0"/>
              <a:t>による市場拡大</a:t>
            </a:r>
            <a:endParaRPr kumimoji="1" lang="ja-JP"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570186"/>
          </a:xfrm>
          <a:noFill/>
          <a:ln w="57150">
            <a:solidFill>
              <a:schemeClr val="tx1">
                <a:lumMod val="95000"/>
                <a:lumOff val="5000"/>
              </a:schemeClr>
            </a:solidFill>
          </a:ln>
        </p:spPr>
        <p:txBody>
          <a:bodyPr>
            <a:normAutofit/>
          </a:bodyPr>
          <a:lstStyle/>
          <a:p>
            <a:r>
              <a:rPr kumimoji="1" lang="ja-JP" altLang="en-US" dirty="0" smtClean="0"/>
              <a:t>地方分権が生んだ</a:t>
            </a:r>
            <a:r>
              <a:rPr kumimoji="1" lang="en-US" altLang="ja-JP" dirty="0" smtClean="0"/>
              <a:t/>
            </a:r>
            <a:br>
              <a:rPr kumimoji="1" lang="en-US" altLang="ja-JP" dirty="0" smtClean="0"/>
            </a:br>
            <a:r>
              <a:rPr lang="ja-JP" altLang="en-US" dirty="0" smtClean="0"/>
              <a:t>安心院町の</a:t>
            </a:r>
            <a:r>
              <a:rPr lang="ja-JP" altLang="en-US" dirty="0" smtClean="0">
                <a:solidFill>
                  <a:schemeClr val="accent3">
                    <a:lumMod val="50000"/>
                  </a:schemeClr>
                </a:solidFill>
              </a:rPr>
              <a:t>農村民泊</a:t>
            </a:r>
            <a:endParaRPr kumimoji="1" lang="ja-JP" altLang="en-US" dirty="0">
              <a:solidFill>
                <a:schemeClr val="accent3">
                  <a:lumMod val="50000"/>
                </a:schemeClr>
              </a:solidFill>
            </a:endParaRPr>
          </a:p>
        </p:txBody>
      </p:sp>
      <p:sp>
        <p:nvSpPr>
          <p:cNvPr id="3" name="コンテンツ プレースホルダ 2"/>
          <p:cNvSpPr>
            <a:spLocks noGrp="1"/>
          </p:cNvSpPr>
          <p:nvPr>
            <p:ph idx="1"/>
          </p:nvPr>
        </p:nvSpPr>
        <p:spPr>
          <a:xfrm>
            <a:off x="0" y="1772816"/>
            <a:ext cx="9144000" cy="5085183"/>
          </a:xfrm>
        </p:spPr>
        <p:txBody>
          <a:bodyPr>
            <a:normAutofit lnSpcReduction="10000"/>
          </a:bodyPr>
          <a:lstStyle/>
          <a:p>
            <a:r>
              <a:rPr lang="en-US" altLang="ja-JP" sz="4000" dirty="0" smtClean="0"/>
              <a:t>96</a:t>
            </a:r>
            <a:r>
              <a:rPr lang="ja-JP" altLang="ja-JP" sz="4000" dirty="0" smtClean="0"/>
              <a:t>年</a:t>
            </a:r>
            <a:r>
              <a:rPr lang="ja-JP" altLang="en-US" sz="4000" dirty="0" smtClean="0"/>
              <a:t>頃</a:t>
            </a:r>
            <a:r>
              <a:rPr lang="ja-JP" altLang="ja-JP" sz="4000" dirty="0" smtClean="0"/>
              <a:t>は、国の</a:t>
            </a:r>
            <a:r>
              <a:rPr lang="ja-JP" altLang="ja-JP" sz="4000" dirty="0" smtClean="0">
                <a:solidFill>
                  <a:srgbClr val="FF0000"/>
                </a:solidFill>
              </a:rPr>
              <a:t>法</a:t>
            </a:r>
            <a:r>
              <a:rPr lang="ja-JP" altLang="en-US" sz="4000" dirty="0" smtClean="0">
                <a:solidFill>
                  <a:srgbClr val="FF0000"/>
                </a:solidFill>
              </a:rPr>
              <a:t>運用</a:t>
            </a:r>
            <a:r>
              <a:rPr lang="ja-JP" altLang="ja-JP" sz="4000" dirty="0" smtClean="0"/>
              <a:t>により不特定多数の人を宿泊させるには、一定以上の客室面積や客専用の台所の設置等が必要</a:t>
            </a:r>
          </a:p>
          <a:p>
            <a:pPr>
              <a:buNone/>
            </a:pPr>
            <a:r>
              <a:rPr lang="ja-JP" altLang="en-US" sz="4000" dirty="0" smtClean="0"/>
              <a:t>　　⇔</a:t>
            </a:r>
            <a:r>
              <a:rPr lang="ja-JP" altLang="ja-JP" sz="4000" dirty="0" smtClean="0"/>
              <a:t>宿泊客を１日１組とし、さらに宿泊者を会員として限定する</a:t>
            </a:r>
            <a:r>
              <a:rPr lang="ja-JP" altLang="ja-JP" sz="4000" dirty="0" smtClean="0">
                <a:solidFill>
                  <a:srgbClr val="FF0000"/>
                </a:solidFill>
              </a:rPr>
              <a:t>会員制の農泊</a:t>
            </a:r>
          </a:p>
          <a:p>
            <a:r>
              <a:rPr lang="ja-JP" altLang="en-US" sz="4000" dirty="0" smtClean="0">
                <a:solidFill>
                  <a:schemeClr val="tx1">
                    <a:lumMod val="95000"/>
                    <a:lumOff val="5000"/>
                  </a:schemeClr>
                </a:solidFill>
              </a:rPr>
              <a:t>旅館業法と食品衛生法の管轄➵（地方分権一括法）➵国から県に移譲</a:t>
            </a:r>
            <a:endParaRPr lang="en-US" altLang="ja-JP" sz="4000" dirty="0" smtClean="0">
              <a:solidFill>
                <a:schemeClr val="tx1">
                  <a:lumMod val="95000"/>
                  <a:lumOff val="5000"/>
                </a:schemeClr>
              </a:solidFill>
            </a:endParaRPr>
          </a:p>
          <a:p>
            <a:pPr>
              <a:buNone/>
            </a:pPr>
            <a:endParaRPr lang="ja-JP" altLang="ja-JP" sz="4000" dirty="0" smtClean="0"/>
          </a:p>
          <a:p>
            <a:endParaRPr lang="en-US" altLang="ja-JP" sz="40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38100">
            <a:solidFill>
              <a:schemeClr val="tx1">
                <a:lumMod val="95000"/>
                <a:lumOff val="5000"/>
              </a:schemeClr>
            </a:solidFill>
          </a:ln>
        </p:spPr>
        <p:txBody>
          <a:bodyPr/>
          <a:lstStyle/>
          <a:p>
            <a:r>
              <a:rPr kumimoji="1" lang="ja-JP" altLang="en-US" dirty="0" smtClean="0">
                <a:solidFill>
                  <a:schemeClr val="tx1">
                    <a:lumMod val="95000"/>
                    <a:lumOff val="5000"/>
                  </a:schemeClr>
                </a:solidFill>
              </a:rPr>
              <a:t>自家用自動車の「</a:t>
            </a:r>
            <a:r>
              <a:rPr kumimoji="1" lang="ja-JP" altLang="en-US" dirty="0" smtClean="0">
                <a:solidFill>
                  <a:srgbClr val="FF0000"/>
                </a:solidFill>
              </a:rPr>
              <a:t>有償</a:t>
            </a:r>
            <a:r>
              <a:rPr kumimoji="1" lang="ja-JP" altLang="en-US" dirty="0" smtClean="0">
                <a:solidFill>
                  <a:schemeClr val="tx1">
                    <a:lumMod val="95000"/>
                    <a:lumOff val="5000"/>
                  </a:schemeClr>
                </a:solidFill>
              </a:rPr>
              <a:t>」運送</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323528" y="1600200"/>
            <a:ext cx="8363272" cy="4997152"/>
          </a:xfrm>
          <a:noFill/>
        </p:spPr>
        <p:txBody>
          <a:bodyPr>
            <a:noAutofit/>
          </a:bodyPr>
          <a:lstStyle/>
          <a:p>
            <a:r>
              <a:rPr kumimoji="1" lang="ja-JP" altLang="en-US" sz="4400" dirty="0" smtClean="0">
                <a:solidFill>
                  <a:schemeClr val="tx1">
                    <a:lumMod val="95000"/>
                    <a:lumOff val="5000"/>
                  </a:schemeClr>
                </a:solidFill>
              </a:rPr>
              <a:t>地方分権改革法により、希望市町村に移管</a:t>
            </a:r>
            <a:endParaRPr kumimoji="1"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行政責任が発生、足の確保のため、財政援助</a:t>
            </a:r>
            <a:endParaRPr lang="en-US" altLang="ja-JP" sz="4400" dirty="0" smtClean="0">
              <a:solidFill>
                <a:schemeClr val="tx1">
                  <a:lumMod val="95000"/>
                  <a:lumOff val="5000"/>
                </a:schemeClr>
              </a:solidFill>
            </a:endParaRPr>
          </a:p>
          <a:p>
            <a:r>
              <a:rPr kumimoji="1" lang="ja-JP" altLang="en-US" sz="4400" dirty="0" smtClean="0">
                <a:solidFill>
                  <a:schemeClr val="tx1">
                    <a:lumMod val="95000"/>
                    <a:lumOff val="5000"/>
                  </a:schemeClr>
                </a:solidFill>
              </a:rPr>
              <a:t>事業実施は、民間委託が常識的</a:t>
            </a:r>
            <a:endParaRPr kumimoji="1"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ビジネスモデル次第では、無償運送。その場合には営業は自由</a:t>
            </a:r>
            <a:endParaRPr kumimoji="1" lang="ja-JP" altLang="en-US" sz="4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観光と日常・非日常</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観光は「日常生活圏を離脱して非日常体験をすること」</a:t>
            </a:r>
            <a:endParaRPr kumimoji="1" lang="en-US" altLang="ja-JP" dirty="0" smtClean="0"/>
          </a:p>
          <a:p>
            <a:r>
              <a:rPr kumimoji="1" lang="ja-JP" altLang="en-US" dirty="0" smtClean="0"/>
              <a:t>日常、非日常は相対</a:t>
            </a:r>
            <a:r>
              <a:rPr lang="ja-JP" altLang="en-US" dirty="0" smtClean="0"/>
              <a:t>的概念、法制度を中心に違いがなくなっている⇒博士論文のテーマ</a:t>
            </a:r>
            <a:endParaRPr lang="en-US" altLang="ja-JP" dirty="0" smtClean="0"/>
          </a:p>
          <a:p>
            <a:r>
              <a:rPr kumimoji="1" lang="ja-JP" altLang="en-US" dirty="0"/>
              <a:t>科学的分析</a:t>
            </a:r>
            <a:r>
              <a:rPr kumimoji="1" lang="ja-JP" altLang="en-US" dirty="0" smtClean="0"/>
              <a:t>は「ヒトの移動」に着目したほうがよい⇒人流（</a:t>
            </a:r>
            <a:r>
              <a:rPr kumimoji="1" lang="en-US" altLang="ja-JP" dirty="0" smtClean="0"/>
              <a:t>Human</a:t>
            </a:r>
            <a:r>
              <a:rPr kumimoji="1" lang="ja-JP" altLang="en-US" dirty="0" smtClean="0"/>
              <a:t>　</a:t>
            </a:r>
            <a:r>
              <a:rPr kumimoji="1" lang="en-US" altLang="ja-JP" dirty="0" smtClean="0"/>
              <a:t>Logistics</a:t>
            </a:r>
            <a:r>
              <a:rPr kumimoji="1" lang="ja-JP" altLang="en-US" dirty="0" smtClean="0"/>
              <a:t>）</a:t>
            </a:r>
            <a:r>
              <a:rPr lang="ja-JP" altLang="en-US" dirty="0" smtClean="0"/>
              <a:t>論の展開⇒縦軸（時間変化）横軸（空間変化）</a:t>
            </a:r>
            <a:endParaRPr lang="en-US" altLang="ja-JP" dirty="0" smtClean="0"/>
          </a:p>
          <a:p>
            <a:r>
              <a:rPr lang="en-US" altLang="ja-JP" dirty="0" smtClean="0"/>
              <a:t>G</a:t>
            </a:r>
            <a:r>
              <a:rPr lang="ja-JP" altLang="en-US" dirty="0" smtClean="0"/>
              <a:t>コンテンツ協議会で「脳波と移動のデータ」調査を予定（ウェアラブルとビッグデータ）</a:t>
            </a:r>
            <a:endParaRPr kumimoji="1" lang="ja-JP"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normAutofit/>
          </a:bodyPr>
          <a:lstStyle/>
          <a:p>
            <a:r>
              <a:rPr kumimoji="1" lang="ja-JP" altLang="en-US" dirty="0" smtClean="0"/>
              <a:t>地域は千差万別、足も千差万別</a:t>
            </a:r>
            <a:endParaRPr kumimoji="1" lang="ja-JP" altLang="en-US" dirty="0"/>
          </a:p>
        </p:txBody>
      </p:sp>
      <p:sp>
        <p:nvSpPr>
          <p:cNvPr id="3" name="コンテンツ プレースホルダ 2"/>
          <p:cNvSpPr>
            <a:spLocks noGrp="1"/>
          </p:cNvSpPr>
          <p:nvPr>
            <p:ph idx="1"/>
          </p:nvPr>
        </p:nvSpPr>
        <p:spPr>
          <a:xfrm>
            <a:off x="457200" y="1600200"/>
            <a:ext cx="8229600" cy="4349080"/>
          </a:xfrm>
        </p:spPr>
        <p:txBody>
          <a:bodyPr>
            <a:normAutofit/>
          </a:bodyPr>
          <a:lstStyle/>
          <a:p>
            <a:r>
              <a:rPr kumimoji="1" lang="ja-JP" altLang="en-US" dirty="0" smtClean="0"/>
              <a:t>地域の交通は、地域により異なり、千差万別（</a:t>
            </a:r>
            <a:r>
              <a:rPr kumimoji="1" lang="ja-JP" altLang="en-US" dirty="0" smtClean="0">
                <a:solidFill>
                  <a:srgbClr val="FF0000"/>
                </a:solidFill>
              </a:rPr>
              <a:t>中央集権的発想では対応できない</a:t>
            </a:r>
            <a:r>
              <a:rPr kumimoji="1" lang="ja-JP" altLang="en-US" dirty="0" smtClean="0"/>
              <a:t>）</a:t>
            </a:r>
            <a:endParaRPr kumimoji="1" lang="en-US" altLang="ja-JP" dirty="0" smtClean="0"/>
          </a:p>
          <a:p>
            <a:r>
              <a:rPr kumimoji="1" lang="ja-JP" altLang="en-US" dirty="0" smtClean="0"/>
              <a:t>地方議会において、議員と首長が地域の足の確保について、自らのこととして議論しなければ、発展は期待できない</a:t>
            </a:r>
            <a:endParaRPr kumimoji="1" lang="en-US" altLang="ja-JP" dirty="0" smtClean="0"/>
          </a:p>
          <a:p>
            <a:r>
              <a:rPr lang="ja-JP" altLang="en-US" dirty="0" smtClean="0"/>
              <a:t>道路整備は維持更新投資時期、</a:t>
            </a:r>
            <a:r>
              <a:rPr lang="ja-JP" altLang="en-US" dirty="0" smtClean="0">
                <a:solidFill>
                  <a:srgbClr val="FF0000"/>
                </a:solidFill>
              </a:rPr>
              <a:t>自動車からの税金</a:t>
            </a:r>
            <a:r>
              <a:rPr lang="ja-JP" altLang="en-US" dirty="0" smtClean="0"/>
              <a:t>を足の確保に使用するコンセンサス作りの時期</a:t>
            </a:r>
            <a:endParaRPr kumimoji="1" lang="ja-JP"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normAutofit fontScale="90000"/>
          </a:bodyPr>
          <a:lstStyle/>
          <a:p>
            <a:r>
              <a:rPr lang="ja-JP" altLang="en-US" dirty="0" smtClean="0"/>
              <a:t>マイカー成熟社会</a:t>
            </a:r>
            <a:r>
              <a:rPr lang="en-US" altLang="ja-JP" dirty="0" smtClean="0"/>
              <a:t/>
            </a:r>
            <a:br>
              <a:rPr lang="en-US" altLang="ja-JP" dirty="0" smtClean="0"/>
            </a:br>
            <a:r>
              <a:rPr lang="ja-JP" altLang="en-US" dirty="0" smtClean="0"/>
              <a:t>軽自動車税の前身は</a:t>
            </a:r>
            <a:r>
              <a:rPr lang="ja-JP" altLang="en-US" dirty="0" smtClean="0">
                <a:solidFill>
                  <a:srgbClr val="FF0000"/>
                </a:solidFill>
              </a:rPr>
              <a:t>自転車、荷車税</a:t>
            </a:r>
            <a:endParaRPr kumimoji="1" lang="ja-JP" altLang="en-US" dirty="0">
              <a:solidFill>
                <a:srgbClr val="FF0000"/>
              </a:solidFill>
            </a:endParaRPr>
          </a:p>
        </p:txBody>
      </p:sp>
      <p:sp>
        <p:nvSpPr>
          <p:cNvPr id="3" name="コンテンツ プレースホルダ 2"/>
          <p:cNvSpPr>
            <a:spLocks noGrp="1"/>
          </p:cNvSpPr>
          <p:nvPr>
            <p:ph idx="1"/>
          </p:nvPr>
        </p:nvSpPr>
        <p:spPr>
          <a:xfrm>
            <a:off x="313184" y="1772816"/>
            <a:ext cx="8723312" cy="4608512"/>
          </a:xfrm>
        </p:spPr>
        <p:txBody>
          <a:bodyPr>
            <a:noAutofit/>
          </a:bodyPr>
          <a:lstStyle/>
          <a:p>
            <a:r>
              <a:rPr lang="ja-JP" altLang="en-US" sz="3600" dirty="0" smtClean="0"/>
              <a:t>販売台数（</a:t>
            </a:r>
            <a:r>
              <a:rPr lang="en-US" altLang="ja-JP" sz="3600" dirty="0" smtClean="0"/>
              <a:t>1986</a:t>
            </a:r>
            <a:r>
              <a:rPr lang="ja-JP" altLang="en-US" sz="3600" dirty="0" smtClean="0"/>
              <a:t>年と</a:t>
            </a:r>
            <a:r>
              <a:rPr lang="en-US" altLang="ja-JP" sz="3600" dirty="0" smtClean="0"/>
              <a:t>2012</a:t>
            </a:r>
            <a:r>
              <a:rPr lang="ja-JP" altLang="en-US" sz="3600" dirty="0" smtClean="0"/>
              <a:t>年比較） </a:t>
            </a:r>
            <a:endParaRPr lang="en-US" altLang="ja-JP" sz="3600" dirty="0" smtClean="0"/>
          </a:p>
          <a:p>
            <a:r>
              <a:rPr lang="ja-JP" altLang="en-US" sz="3600" dirty="0" smtClean="0"/>
              <a:t>普通車は</a:t>
            </a:r>
            <a:r>
              <a:rPr lang="en-US" altLang="ja-JP" sz="3600" dirty="0" smtClean="0"/>
              <a:t>400</a:t>
            </a:r>
            <a:r>
              <a:rPr lang="ja-JP" altLang="en-US" sz="3600" dirty="0" smtClean="0"/>
              <a:t>万台</a:t>
            </a:r>
            <a:r>
              <a:rPr lang="en-US" altLang="ja-JP" sz="3600" dirty="0" smtClean="0"/>
              <a:t>→300</a:t>
            </a:r>
            <a:r>
              <a:rPr lang="ja-JP" altLang="en-US" sz="3600" dirty="0" smtClean="0"/>
              <a:t>万台　　</a:t>
            </a:r>
            <a:endParaRPr lang="en-US" altLang="ja-JP" sz="3600" dirty="0" smtClean="0"/>
          </a:p>
          <a:p>
            <a:pPr>
              <a:buNone/>
            </a:pPr>
            <a:r>
              <a:rPr lang="ja-JP" altLang="en-US" sz="3600" dirty="0" smtClean="0"/>
              <a:t>　　　　　　　　　　　ピークは</a:t>
            </a:r>
            <a:r>
              <a:rPr lang="en-US" altLang="ja-JP" sz="3600" dirty="0" smtClean="0"/>
              <a:t>90</a:t>
            </a:r>
            <a:r>
              <a:rPr lang="ja-JP" altLang="en-US" sz="3600" dirty="0" smtClean="0"/>
              <a:t>年</a:t>
            </a:r>
            <a:r>
              <a:rPr lang="en-US" altLang="ja-JP" sz="3600" dirty="0" smtClean="0"/>
              <a:t>590</a:t>
            </a:r>
            <a:r>
              <a:rPr lang="ja-JP" altLang="en-US" sz="3600" dirty="0" smtClean="0"/>
              <a:t>万台 </a:t>
            </a:r>
            <a:endParaRPr lang="en-US" altLang="ja-JP" sz="3600" dirty="0" smtClean="0"/>
          </a:p>
          <a:p>
            <a:r>
              <a:rPr lang="ja-JP" altLang="en-US" sz="3600" dirty="0" smtClean="0"/>
              <a:t>軽自動車は</a:t>
            </a:r>
            <a:r>
              <a:rPr lang="en-US" altLang="ja-JP" sz="3600" dirty="0" smtClean="0"/>
              <a:t>163</a:t>
            </a:r>
            <a:r>
              <a:rPr lang="ja-JP" altLang="en-US" sz="3600" dirty="0" smtClean="0"/>
              <a:t>万台</a:t>
            </a:r>
            <a:r>
              <a:rPr lang="en-US" altLang="ja-JP" sz="3600" dirty="0" smtClean="0"/>
              <a:t>→197</a:t>
            </a:r>
            <a:r>
              <a:rPr lang="ja-JP" altLang="en-US" sz="3600" dirty="0" smtClean="0"/>
              <a:t>万台　</a:t>
            </a:r>
            <a:endParaRPr lang="en-US" altLang="ja-JP" sz="3600" dirty="0" smtClean="0"/>
          </a:p>
          <a:p>
            <a:pPr>
              <a:buNone/>
            </a:pPr>
            <a:r>
              <a:rPr lang="ja-JP" altLang="en-US" sz="3600" dirty="0" smtClean="0"/>
              <a:t>　　　　　　　　　　　ピークは</a:t>
            </a:r>
            <a:r>
              <a:rPr lang="en-US" altLang="ja-JP" sz="3600" dirty="0" smtClean="0"/>
              <a:t>2006</a:t>
            </a:r>
            <a:r>
              <a:rPr lang="ja-JP" altLang="en-US" sz="3600" dirty="0" smtClean="0"/>
              <a:t>年</a:t>
            </a:r>
            <a:r>
              <a:rPr lang="en-US" altLang="ja-JP" sz="3600" dirty="0" smtClean="0"/>
              <a:t>203</a:t>
            </a:r>
            <a:r>
              <a:rPr lang="ja-JP" altLang="en-US" sz="3600" dirty="0" smtClean="0"/>
              <a:t>万台</a:t>
            </a:r>
            <a:endParaRPr lang="en-US" altLang="ja-JP" sz="3600" dirty="0" smtClean="0"/>
          </a:p>
          <a:p>
            <a:r>
              <a:rPr lang="en-US" altLang="ja-JP" sz="3600" dirty="0" smtClean="0"/>
              <a:t>7200</a:t>
            </a:r>
            <a:r>
              <a:rPr lang="ja-JP" altLang="en-US" sz="3600" dirty="0" smtClean="0"/>
              <a:t>円から</a:t>
            </a:r>
            <a:r>
              <a:rPr lang="en-US" altLang="ja-JP" sz="3600" dirty="0" smtClean="0"/>
              <a:t> 10800</a:t>
            </a:r>
            <a:r>
              <a:rPr lang="ja-JP" altLang="en-US" sz="3600" dirty="0" smtClean="0"/>
              <a:t>円に増税　</a:t>
            </a:r>
            <a:r>
              <a:rPr lang="ja-JP" altLang="en-US" sz="3600" dirty="0" smtClean="0">
                <a:solidFill>
                  <a:srgbClr val="FF0000"/>
                </a:solidFill>
              </a:rPr>
              <a:t>使途をマイカー社会で恩恵に浴せない集団に向ける。 </a:t>
            </a:r>
            <a:endParaRPr lang="en-US" altLang="ja-JP" sz="3600" dirty="0" smtClean="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a:noFill/>
          <a:ln>
            <a:solidFill>
              <a:schemeClr val="tx1">
                <a:lumMod val="95000"/>
                <a:lumOff val="5000"/>
              </a:schemeClr>
            </a:solidFill>
          </a:ln>
        </p:spPr>
        <p:txBody>
          <a:bodyPr/>
          <a:lstStyle/>
          <a:p>
            <a:r>
              <a:rPr kumimoji="1" lang="ja-JP" altLang="en-US" dirty="0" smtClean="0"/>
              <a:t>軽自動車税収入</a:t>
            </a:r>
            <a:endParaRPr kumimoji="1" lang="ja-JP" altLang="en-US" dirty="0"/>
          </a:p>
        </p:txBody>
      </p:sp>
      <p:pic>
        <p:nvPicPr>
          <p:cNvPr id="1026" name="Picture 2"/>
          <p:cNvPicPr>
            <a:picLocks noChangeAspect="1" noChangeArrowheads="1"/>
          </p:cNvPicPr>
          <p:nvPr/>
        </p:nvPicPr>
        <p:blipFill>
          <a:blip r:embed="rId3" cstate="print"/>
          <a:srcRect l="24070" t="36047" r="23907" b="17688"/>
          <a:stretch>
            <a:fillRect/>
          </a:stretch>
        </p:blipFill>
        <p:spPr bwMode="auto">
          <a:xfrm>
            <a:off x="35496" y="1700808"/>
            <a:ext cx="8928992"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733054"/>
          </a:xfrm>
          <a:noFill/>
        </p:spPr>
        <p:txBody>
          <a:bodyPr>
            <a:normAutofit/>
          </a:bodyPr>
          <a:lstStyle/>
          <a:p>
            <a:r>
              <a:rPr kumimoji="1" lang="ja-JP" altLang="en-US" dirty="0" smtClean="0"/>
              <a:t>マイカーに代わる</a:t>
            </a:r>
            <a:r>
              <a:rPr kumimoji="1" lang="en-US" altLang="ja-JP" dirty="0" smtClean="0"/>
              <a:t/>
            </a:r>
            <a:br>
              <a:rPr kumimoji="1" lang="en-US" altLang="ja-JP" dirty="0" smtClean="0"/>
            </a:br>
            <a:r>
              <a:rPr kumimoji="1" lang="ja-JP" altLang="en-US" dirty="0" smtClean="0"/>
              <a:t>何時でも乗れるサービスの提供</a:t>
            </a:r>
            <a:endParaRPr kumimoji="1" lang="ja-JP" altLang="en-US" dirty="0"/>
          </a:p>
        </p:txBody>
      </p:sp>
      <p:sp>
        <p:nvSpPr>
          <p:cNvPr id="3" name="コンテンツ プレースホルダ 2"/>
          <p:cNvSpPr>
            <a:spLocks noGrp="1"/>
          </p:cNvSpPr>
          <p:nvPr>
            <p:ph idx="1"/>
          </p:nvPr>
        </p:nvSpPr>
        <p:spPr>
          <a:xfrm>
            <a:off x="179512" y="2060849"/>
            <a:ext cx="8964488" cy="4392488"/>
          </a:xfrm>
        </p:spPr>
        <p:txBody>
          <a:bodyPr>
            <a:normAutofit fontScale="92500"/>
          </a:bodyPr>
          <a:lstStyle/>
          <a:p>
            <a:r>
              <a:rPr lang="ja-JP" altLang="en-US" sz="4300" dirty="0" smtClean="0"/>
              <a:t>自家用車よりも便利なサービスを提供して、どの程度利用されるかを想定</a:t>
            </a:r>
            <a:endParaRPr lang="en-US" altLang="ja-JP" sz="4300" dirty="0" smtClean="0"/>
          </a:p>
          <a:p>
            <a:r>
              <a:rPr lang="ja-JP" altLang="en-US" sz="4300" dirty="0" smtClean="0"/>
              <a:t>その水準で、単位当たりの経費を予測</a:t>
            </a:r>
            <a:endParaRPr lang="en-US" altLang="ja-JP" sz="4300" dirty="0" smtClean="0"/>
          </a:p>
          <a:p>
            <a:r>
              <a:rPr lang="ja-JP" altLang="en-US" sz="4300" dirty="0" smtClean="0"/>
              <a:t>マイカー社会の経費と思えば、無料にしても単位当たりのコストが安ければ市民社会への還元との納得が得やすい。</a:t>
            </a:r>
            <a:endParaRPr lang="en-US" altLang="ja-JP" sz="4300" dirty="0" smtClean="0"/>
          </a:p>
          <a:p>
            <a:endParaRPr kumimoji="1" lang="ja-JP"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332656"/>
            <a:ext cx="8229600" cy="1143000"/>
          </a:xfrm>
          <a:noFill/>
        </p:spPr>
        <p:txBody>
          <a:bodyPr/>
          <a:lstStyle/>
          <a:p>
            <a:r>
              <a:rPr lang="ja-JP" altLang="en-US" dirty="0" smtClean="0"/>
              <a:t>効率的運営</a:t>
            </a:r>
            <a:endParaRPr kumimoji="1" lang="ja-JP" altLang="en-US" dirty="0"/>
          </a:p>
        </p:txBody>
      </p:sp>
      <p:sp>
        <p:nvSpPr>
          <p:cNvPr id="3" name="コンテンツ プレースホルダ 2"/>
          <p:cNvSpPr>
            <a:spLocks noGrp="1"/>
          </p:cNvSpPr>
          <p:nvPr>
            <p:ph idx="1"/>
          </p:nvPr>
        </p:nvSpPr>
        <p:spPr>
          <a:xfrm>
            <a:off x="179512" y="1484784"/>
            <a:ext cx="8784976" cy="5373216"/>
          </a:xfrm>
          <a:noFill/>
        </p:spPr>
        <p:txBody>
          <a:bodyPr>
            <a:noAutofit/>
          </a:bodyPr>
          <a:lstStyle/>
          <a:p>
            <a:r>
              <a:rPr lang="ja-JP" altLang="en-US" sz="4400" dirty="0" smtClean="0"/>
              <a:t>利用されないと税金の無駄遣いとの批判発生</a:t>
            </a:r>
            <a:endParaRPr lang="en-US" altLang="ja-JP" sz="4400" dirty="0" smtClean="0"/>
          </a:p>
          <a:p>
            <a:r>
              <a:rPr lang="ja-JP" altLang="en-US" sz="4400" dirty="0" smtClean="0">
                <a:solidFill>
                  <a:srgbClr val="FF0000"/>
                </a:solidFill>
              </a:rPr>
              <a:t>無償運行とするかは別にして、最低、参加費程度の負担をお願いする（会員制）</a:t>
            </a:r>
            <a:endParaRPr lang="en-US" altLang="ja-JP" sz="4400" dirty="0" smtClean="0">
              <a:solidFill>
                <a:srgbClr val="FF0000"/>
              </a:solidFill>
            </a:endParaRPr>
          </a:p>
          <a:p>
            <a:pPr>
              <a:buNone/>
            </a:pPr>
            <a:r>
              <a:rPr lang="ja-JP" altLang="en-US" sz="4400" dirty="0" smtClean="0">
                <a:solidFill>
                  <a:srgbClr val="00B050"/>
                </a:solidFill>
              </a:rPr>
              <a:t>➵➵</a:t>
            </a:r>
            <a:r>
              <a:rPr lang="ja-JP" altLang="en-US" sz="4400" dirty="0" smtClean="0">
                <a:solidFill>
                  <a:srgbClr val="FF0000"/>
                </a:solidFill>
              </a:rPr>
              <a:t>　</a:t>
            </a:r>
            <a:r>
              <a:rPr lang="ja-JP" altLang="en-US" sz="4400" dirty="0" smtClean="0">
                <a:solidFill>
                  <a:srgbClr val="00B050"/>
                </a:solidFill>
              </a:rPr>
              <a:t>タダにしても乗らなければ、市民のニーズがないと突き放せる</a:t>
            </a:r>
            <a:endParaRPr lang="en-US" altLang="ja-JP" sz="4400" dirty="0" smtClean="0">
              <a:solidFill>
                <a:srgbClr val="00B05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lstStyle/>
          <a:p>
            <a:r>
              <a:rPr kumimoji="1" lang="ja-JP" altLang="en-US" dirty="0" smtClean="0"/>
              <a:t>新しいビジネスモデル</a:t>
            </a:r>
            <a:endParaRPr kumimoji="1" lang="ja-JP" altLang="en-US" dirty="0"/>
          </a:p>
        </p:txBody>
      </p:sp>
      <p:sp>
        <p:nvSpPr>
          <p:cNvPr id="3" name="コンテンツ プレースホルダ 2"/>
          <p:cNvSpPr>
            <a:spLocks noGrp="1"/>
          </p:cNvSpPr>
          <p:nvPr>
            <p:ph idx="1"/>
          </p:nvPr>
        </p:nvSpPr>
        <p:spPr>
          <a:xfrm>
            <a:off x="457200" y="1600200"/>
            <a:ext cx="8229600" cy="4853136"/>
          </a:xfrm>
        </p:spPr>
        <p:txBody>
          <a:bodyPr>
            <a:normAutofit fontScale="92500" lnSpcReduction="10000"/>
          </a:bodyPr>
          <a:lstStyle/>
          <a:p>
            <a:r>
              <a:rPr lang="ja-JP" altLang="en-US" dirty="0" smtClean="0"/>
              <a:t>次に</a:t>
            </a:r>
            <a:r>
              <a:rPr lang="ja-JP" altLang="en-US" sz="4800" dirty="0" smtClean="0"/>
              <a:t>運賃以外のコスト回収策</a:t>
            </a:r>
            <a:r>
              <a:rPr lang="ja-JP" altLang="en-US" dirty="0" smtClean="0"/>
              <a:t>を考える（新しいビジネスモデル）</a:t>
            </a:r>
            <a:endParaRPr lang="en-US" altLang="ja-JP" dirty="0" smtClean="0"/>
          </a:p>
          <a:p>
            <a:r>
              <a:rPr lang="ja-JP" altLang="en-US" sz="4400" dirty="0" smtClean="0">
                <a:solidFill>
                  <a:srgbClr val="FF0000"/>
                </a:solidFill>
              </a:rPr>
              <a:t>医療機関、介護機関、高齢者の買い物先店舗からの協賛金、介護器具販売店等の協賛金</a:t>
            </a:r>
            <a:r>
              <a:rPr lang="ja-JP" altLang="en-US" dirty="0" smtClean="0"/>
              <a:t>を組み合わせて、財政負担の軽減をはかる（</a:t>
            </a:r>
            <a:r>
              <a:rPr lang="en-US" altLang="ja-JP" dirty="0" smtClean="0"/>
              <a:t>Google</a:t>
            </a:r>
            <a:r>
              <a:rPr lang="ja-JP" altLang="en-US" dirty="0" smtClean="0"/>
              <a:t>の狙いどころ）。</a:t>
            </a:r>
            <a:endParaRPr lang="en-US" altLang="ja-JP" dirty="0" smtClean="0"/>
          </a:p>
          <a:p>
            <a:r>
              <a:rPr lang="ja-JP" altLang="en-US" sz="4400" dirty="0" smtClean="0">
                <a:solidFill>
                  <a:srgbClr val="0070C0"/>
                </a:solidFill>
              </a:rPr>
              <a:t>実際の運行は、地元交通事業者等に委託する</a:t>
            </a:r>
            <a:endParaRPr lang="en-US" altLang="ja-JP" sz="4400" dirty="0" smtClean="0">
              <a:solidFill>
                <a:srgbClr val="0070C0"/>
              </a:solidFill>
            </a:endParaRPr>
          </a:p>
          <a:p>
            <a:endParaRPr kumimoji="1" lang="ja-JP"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07504" y="548680"/>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市民会員</a:t>
            </a:r>
            <a:endParaRPr kumimoji="1" lang="ja-JP" altLang="en-US" sz="2800" dirty="0">
              <a:solidFill>
                <a:schemeClr val="tx1">
                  <a:lumMod val="95000"/>
                  <a:lumOff val="5000"/>
                </a:schemeClr>
              </a:solidFill>
            </a:endParaRPr>
          </a:p>
        </p:txBody>
      </p:sp>
      <p:sp>
        <p:nvSpPr>
          <p:cNvPr id="8" name="正方形/長方形 7"/>
          <p:cNvSpPr/>
          <p:nvPr/>
        </p:nvSpPr>
        <p:spPr>
          <a:xfrm>
            <a:off x="3779912" y="1556792"/>
            <a:ext cx="172819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市営</a:t>
            </a:r>
            <a:r>
              <a:rPr kumimoji="1" lang="ja-JP" altLang="en-US" sz="3600" dirty="0" smtClean="0">
                <a:solidFill>
                  <a:srgbClr val="FF0000"/>
                </a:solidFill>
              </a:rPr>
              <a:t>無償</a:t>
            </a:r>
            <a:r>
              <a:rPr kumimoji="1" lang="ja-JP" altLang="en-US" sz="3600" dirty="0" smtClean="0">
                <a:solidFill>
                  <a:schemeClr val="tx1">
                    <a:lumMod val="95000"/>
                    <a:lumOff val="5000"/>
                  </a:schemeClr>
                </a:solidFill>
              </a:rPr>
              <a:t>運送事業</a:t>
            </a:r>
            <a:endParaRPr kumimoji="1" lang="ja-JP" altLang="en-US" sz="3600" dirty="0">
              <a:solidFill>
                <a:schemeClr val="tx1">
                  <a:lumMod val="95000"/>
                  <a:lumOff val="5000"/>
                </a:schemeClr>
              </a:solidFill>
            </a:endParaRPr>
          </a:p>
        </p:txBody>
      </p:sp>
      <p:sp>
        <p:nvSpPr>
          <p:cNvPr id="9" name="正方形/長方形 8"/>
          <p:cNvSpPr/>
          <p:nvPr/>
        </p:nvSpPr>
        <p:spPr>
          <a:xfrm>
            <a:off x="377991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民間事業者</a:t>
            </a:r>
            <a:endParaRPr kumimoji="1" lang="en-US" altLang="ja-JP" sz="3600" dirty="0" smtClean="0">
              <a:solidFill>
                <a:schemeClr val="tx1">
                  <a:lumMod val="95000"/>
                  <a:lumOff val="5000"/>
                </a:schemeClr>
              </a:solidFill>
            </a:endParaRPr>
          </a:p>
          <a:p>
            <a:pPr algn="ctr"/>
            <a:r>
              <a:rPr lang="ja-JP" altLang="en-US" sz="2800" dirty="0" smtClean="0">
                <a:solidFill>
                  <a:schemeClr val="tx1">
                    <a:lumMod val="95000"/>
                    <a:lumOff val="5000"/>
                  </a:schemeClr>
                </a:solidFill>
              </a:rPr>
              <a:t>（バス・タクシー）</a:t>
            </a:r>
            <a:endParaRPr kumimoji="1" lang="ja-JP" altLang="en-US" sz="2800" dirty="0">
              <a:solidFill>
                <a:schemeClr val="tx1">
                  <a:lumMod val="95000"/>
                  <a:lumOff val="5000"/>
                </a:schemeClr>
              </a:solidFill>
            </a:endParaRPr>
          </a:p>
        </p:txBody>
      </p:sp>
      <p:sp>
        <p:nvSpPr>
          <p:cNvPr id="10" name="下矢印 9"/>
          <p:cNvSpPr/>
          <p:nvPr/>
        </p:nvSpPr>
        <p:spPr>
          <a:xfrm>
            <a:off x="3707904" y="3501008"/>
            <a:ext cx="2016224" cy="151216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指定管理料金</a:t>
            </a:r>
            <a:endParaRPr kumimoji="1" lang="ja-JP" altLang="en-US" sz="2800" dirty="0">
              <a:solidFill>
                <a:schemeClr val="tx1">
                  <a:lumMod val="95000"/>
                  <a:lumOff val="5000"/>
                </a:schemeClr>
              </a:solidFill>
            </a:endParaRPr>
          </a:p>
        </p:txBody>
      </p:sp>
      <p:sp>
        <p:nvSpPr>
          <p:cNvPr id="11" name="円/楕円 10"/>
          <p:cNvSpPr/>
          <p:nvPr/>
        </p:nvSpPr>
        <p:spPr>
          <a:xfrm>
            <a:off x="107504" y="1844824"/>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市民会員</a:t>
            </a:r>
            <a:endParaRPr kumimoji="1" lang="ja-JP" altLang="en-US" sz="2800" dirty="0">
              <a:solidFill>
                <a:schemeClr val="tx1">
                  <a:lumMod val="95000"/>
                  <a:lumOff val="5000"/>
                </a:schemeClr>
              </a:solidFill>
            </a:endParaRPr>
          </a:p>
        </p:txBody>
      </p:sp>
      <p:sp>
        <p:nvSpPr>
          <p:cNvPr id="12" name="円/楕円 11"/>
          <p:cNvSpPr/>
          <p:nvPr/>
        </p:nvSpPr>
        <p:spPr>
          <a:xfrm>
            <a:off x="7668344" y="443711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法人会員</a:t>
            </a:r>
            <a:endParaRPr kumimoji="1" lang="ja-JP" altLang="en-US" sz="2800" dirty="0">
              <a:solidFill>
                <a:schemeClr val="tx1">
                  <a:lumMod val="95000"/>
                  <a:lumOff val="5000"/>
                </a:schemeClr>
              </a:solidFill>
            </a:endParaRPr>
          </a:p>
        </p:txBody>
      </p:sp>
      <p:sp>
        <p:nvSpPr>
          <p:cNvPr id="13" name="円/楕円 12"/>
          <p:cNvSpPr/>
          <p:nvPr/>
        </p:nvSpPr>
        <p:spPr>
          <a:xfrm>
            <a:off x="107504" y="3068960"/>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市民会員</a:t>
            </a:r>
            <a:endParaRPr kumimoji="1" lang="ja-JP" altLang="en-US" sz="2800" dirty="0">
              <a:solidFill>
                <a:schemeClr val="tx1">
                  <a:lumMod val="95000"/>
                  <a:lumOff val="5000"/>
                </a:schemeClr>
              </a:solidFill>
            </a:endParaRPr>
          </a:p>
        </p:txBody>
      </p:sp>
      <p:sp>
        <p:nvSpPr>
          <p:cNvPr id="14" name="円/楕円 13"/>
          <p:cNvSpPr/>
          <p:nvPr/>
        </p:nvSpPr>
        <p:spPr>
          <a:xfrm>
            <a:off x="7596336" y="980728"/>
            <a:ext cx="1512168"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利益</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団体</a:t>
            </a:r>
            <a:endParaRPr kumimoji="1" lang="ja-JP" altLang="en-US" sz="2800" dirty="0">
              <a:solidFill>
                <a:schemeClr val="tx1">
                  <a:lumMod val="95000"/>
                  <a:lumOff val="5000"/>
                </a:schemeClr>
              </a:solidFill>
            </a:endParaRPr>
          </a:p>
        </p:txBody>
      </p:sp>
      <p:sp>
        <p:nvSpPr>
          <p:cNvPr id="16" name="右矢印 15"/>
          <p:cNvSpPr/>
          <p:nvPr/>
        </p:nvSpPr>
        <p:spPr>
          <a:xfrm>
            <a:off x="1691680" y="836712"/>
            <a:ext cx="2016224" cy="1512168"/>
          </a:xfrm>
          <a:prstGeom prst="rightArrow">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登録料</a:t>
            </a:r>
            <a:endParaRPr kumimoji="1" lang="ja-JP" altLang="en-US" sz="2800" dirty="0">
              <a:solidFill>
                <a:schemeClr val="tx1">
                  <a:lumMod val="95000"/>
                  <a:lumOff val="5000"/>
                </a:schemeClr>
              </a:solidFill>
            </a:endParaRPr>
          </a:p>
        </p:txBody>
      </p:sp>
      <p:sp>
        <p:nvSpPr>
          <p:cNvPr id="17" name="右矢印 16"/>
          <p:cNvSpPr/>
          <p:nvPr/>
        </p:nvSpPr>
        <p:spPr>
          <a:xfrm flipH="1">
            <a:off x="5580112" y="764704"/>
            <a:ext cx="2016224" cy="1512168"/>
          </a:xfrm>
          <a:prstGeom prst="rightArrow">
            <a:avLst/>
          </a:prstGeom>
          <a:solidFill>
            <a:srgbClr val="FFFF0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広告</a:t>
            </a:r>
            <a:endParaRPr kumimoji="1"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協賛金</a:t>
            </a:r>
            <a:endParaRPr kumimoji="1" lang="ja-JP" altLang="en-US" sz="2800" dirty="0">
              <a:solidFill>
                <a:schemeClr val="tx1">
                  <a:lumMod val="95000"/>
                  <a:lumOff val="5000"/>
                </a:schemeClr>
              </a:solidFill>
            </a:endParaRPr>
          </a:p>
        </p:txBody>
      </p:sp>
      <p:sp>
        <p:nvSpPr>
          <p:cNvPr id="18" name="下矢印 17"/>
          <p:cNvSpPr/>
          <p:nvPr/>
        </p:nvSpPr>
        <p:spPr>
          <a:xfrm>
            <a:off x="3635896" y="144016"/>
            <a:ext cx="2016224" cy="148478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軽自動車税</a:t>
            </a:r>
            <a:endParaRPr kumimoji="1" lang="ja-JP" altLang="en-US" sz="2800" dirty="0">
              <a:solidFill>
                <a:schemeClr val="tx1">
                  <a:lumMod val="95000"/>
                  <a:lumOff val="5000"/>
                </a:schemeClr>
              </a:solidFill>
            </a:endParaRPr>
          </a:p>
        </p:txBody>
      </p:sp>
      <p:sp>
        <p:nvSpPr>
          <p:cNvPr id="19" name="上矢印 18"/>
          <p:cNvSpPr/>
          <p:nvPr/>
        </p:nvSpPr>
        <p:spPr>
          <a:xfrm rot="17651873">
            <a:off x="1320117" y="3638671"/>
            <a:ext cx="2075191" cy="2343749"/>
          </a:xfrm>
          <a:prstGeom prst="up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無料サービス</a:t>
            </a:r>
            <a:endParaRPr kumimoji="1" lang="ja-JP" altLang="en-US" sz="2800" dirty="0">
              <a:solidFill>
                <a:schemeClr val="tx1">
                  <a:lumMod val="95000"/>
                  <a:lumOff val="5000"/>
                </a:schemeClr>
              </a:solidFill>
            </a:endParaRPr>
          </a:p>
        </p:txBody>
      </p:sp>
      <p:sp>
        <p:nvSpPr>
          <p:cNvPr id="20" name="上矢印 19"/>
          <p:cNvSpPr/>
          <p:nvPr/>
        </p:nvSpPr>
        <p:spPr>
          <a:xfrm rot="3333321">
            <a:off x="5807772" y="3474928"/>
            <a:ext cx="2075191" cy="2343749"/>
          </a:xfrm>
          <a:prstGeom prst="up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無料サービス</a:t>
            </a:r>
            <a:endParaRPr kumimoji="1" lang="ja-JP" altLang="en-US" sz="2800" dirty="0">
              <a:solidFill>
                <a:schemeClr val="tx1">
                  <a:lumMod val="95000"/>
                  <a:lumOff val="5000"/>
                </a:schemeClr>
              </a:solidFill>
            </a:endParaRPr>
          </a:p>
        </p:txBody>
      </p:sp>
      <p:sp>
        <p:nvSpPr>
          <p:cNvPr id="21" name="円/楕円 20"/>
          <p:cNvSpPr/>
          <p:nvPr/>
        </p:nvSpPr>
        <p:spPr>
          <a:xfrm>
            <a:off x="7668344" y="285293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特別会員</a:t>
            </a:r>
            <a:endParaRPr kumimoji="1" lang="ja-JP" altLang="en-US" sz="2800"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07504" y="44624"/>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市民会員</a:t>
            </a:r>
            <a:endParaRPr kumimoji="1" lang="ja-JP" altLang="en-US" sz="2800" dirty="0">
              <a:solidFill>
                <a:schemeClr val="tx1">
                  <a:lumMod val="95000"/>
                  <a:lumOff val="5000"/>
                </a:schemeClr>
              </a:solidFill>
            </a:endParaRPr>
          </a:p>
        </p:txBody>
      </p:sp>
      <p:sp>
        <p:nvSpPr>
          <p:cNvPr id="8" name="正方形/長方形 7"/>
          <p:cNvSpPr/>
          <p:nvPr/>
        </p:nvSpPr>
        <p:spPr>
          <a:xfrm>
            <a:off x="3779912" y="1556792"/>
            <a:ext cx="172819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市営自家用運送事業</a:t>
            </a:r>
            <a:endParaRPr kumimoji="1" lang="ja-JP" altLang="en-US" sz="3600" dirty="0">
              <a:solidFill>
                <a:schemeClr val="tx1">
                  <a:lumMod val="95000"/>
                  <a:lumOff val="5000"/>
                </a:schemeClr>
              </a:solidFill>
            </a:endParaRPr>
          </a:p>
        </p:txBody>
      </p:sp>
      <p:sp>
        <p:nvSpPr>
          <p:cNvPr id="10" name="下矢印 9"/>
          <p:cNvSpPr/>
          <p:nvPr/>
        </p:nvSpPr>
        <p:spPr>
          <a:xfrm>
            <a:off x="3707904" y="3501008"/>
            <a:ext cx="2016224" cy="151216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指定管理料金</a:t>
            </a:r>
            <a:endParaRPr kumimoji="1" lang="ja-JP" altLang="en-US" sz="2800" dirty="0">
              <a:solidFill>
                <a:schemeClr val="tx1">
                  <a:lumMod val="95000"/>
                  <a:lumOff val="5000"/>
                </a:schemeClr>
              </a:solidFill>
            </a:endParaRPr>
          </a:p>
        </p:txBody>
      </p:sp>
      <p:sp>
        <p:nvSpPr>
          <p:cNvPr id="11" name="円/楕円 10"/>
          <p:cNvSpPr/>
          <p:nvPr/>
        </p:nvSpPr>
        <p:spPr>
          <a:xfrm>
            <a:off x="107504" y="155679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市民会員</a:t>
            </a:r>
            <a:endParaRPr kumimoji="1" lang="ja-JP" altLang="en-US" sz="2800" dirty="0">
              <a:solidFill>
                <a:schemeClr val="tx1">
                  <a:lumMod val="95000"/>
                  <a:lumOff val="5000"/>
                </a:schemeClr>
              </a:solidFill>
            </a:endParaRPr>
          </a:p>
        </p:txBody>
      </p:sp>
      <p:sp>
        <p:nvSpPr>
          <p:cNvPr id="12" name="円/楕円 11"/>
          <p:cNvSpPr/>
          <p:nvPr/>
        </p:nvSpPr>
        <p:spPr>
          <a:xfrm>
            <a:off x="7668344" y="3717032"/>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法人会員</a:t>
            </a:r>
            <a:endParaRPr kumimoji="1" lang="ja-JP" altLang="en-US" sz="2800" dirty="0">
              <a:solidFill>
                <a:schemeClr val="tx1">
                  <a:lumMod val="95000"/>
                  <a:lumOff val="5000"/>
                </a:schemeClr>
              </a:solidFill>
            </a:endParaRPr>
          </a:p>
        </p:txBody>
      </p:sp>
      <p:sp>
        <p:nvSpPr>
          <p:cNvPr id="13" name="円/楕円 12"/>
          <p:cNvSpPr/>
          <p:nvPr/>
        </p:nvSpPr>
        <p:spPr>
          <a:xfrm>
            <a:off x="251520" y="285293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市民会員</a:t>
            </a:r>
            <a:endParaRPr kumimoji="1" lang="ja-JP" altLang="en-US" sz="2800" dirty="0">
              <a:solidFill>
                <a:schemeClr val="tx1">
                  <a:lumMod val="95000"/>
                  <a:lumOff val="5000"/>
                </a:schemeClr>
              </a:solidFill>
            </a:endParaRPr>
          </a:p>
        </p:txBody>
      </p:sp>
      <p:sp>
        <p:nvSpPr>
          <p:cNvPr id="14" name="円/楕円 13"/>
          <p:cNvSpPr/>
          <p:nvPr/>
        </p:nvSpPr>
        <p:spPr>
          <a:xfrm>
            <a:off x="7596336" y="980728"/>
            <a:ext cx="1512168" cy="11521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利益</a:t>
            </a:r>
            <a:endParaRPr kumimoji="1"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団体</a:t>
            </a:r>
            <a:endParaRPr kumimoji="1" lang="ja-JP" altLang="en-US" sz="2800" dirty="0">
              <a:solidFill>
                <a:schemeClr val="tx1">
                  <a:lumMod val="95000"/>
                  <a:lumOff val="5000"/>
                </a:schemeClr>
              </a:solidFill>
            </a:endParaRPr>
          </a:p>
        </p:txBody>
      </p:sp>
      <p:sp>
        <p:nvSpPr>
          <p:cNvPr id="16" name="右矢印 15"/>
          <p:cNvSpPr/>
          <p:nvPr/>
        </p:nvSpPr>
        <p:spPr>
          <a:xfrm>
            <a:off x="1691680" y="836712"/>
            <a:ext cx="2016224" cy="1512168"/>
          </a:xfrm>
          <a:prstGeom prst="rightArrow">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月極定額料金</a:t>
            </a:r>
            <a:endParaRPr kumimoji="1" lang="ja-JP" altLang="en-US" sz="2800" dirty="0">
              <a:solidFill>
                <a:schemeClr val="tx1">
                  <a:lumMod val="95000"/>
                  <a:lumOff val="5000"/>
                </a:schemeClr>
              </a:solidFill>
            </a:endParaRPr>
          </a:p>
        </p:txBody>
      </p:sp>
      <p:sp>
        <p:nvSpPr>
          <p:cNvPr id="17" name="右矢印 16"/>
          <p:cNvSpPr/>
          <p:nvPr/>
        </p:nvSpPr>
        <p:spPr>
          <a:xfrm flipH="1">
            <a:off x="5580112" y="764704"/>
            <a:ext cx="2016224" cy="1512168"/>
          </a:xfrm>
          <a:prstGeom prst="rightArrow">
            <a:avLst/>
          </a:prstGeom>
          <a:solidFill>
            <a:srgbClr val="FFFF0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広告</a:t>
            </a:r>
            <a:endParaRPr kumimoji="1" lang="en-US" altLang="ja-JP" sz="28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協賛金</a:t>
            </a:r>
            <a:endParaRPr kumimoji="1" lang="ja-JP" altLang="en-US" sz="2800" dirty="0">
              <a:solidFill>
                <a:schemeClr val="tx1">
                  <a:lumMod val="95000"/>
                  <a:lumOff val="5000"/>
                </a:schemeClr>
              </a:solidFill>
            </a:endParaRPr>
          </a:p>
        </p:txBody>
      </p:sp>
      <p:sp>
        <p:nvSpPr>
          <p:cNvPr id="18" name="下矢印 17"/>
          <p:cNvSpPr/>
          <p:nvPr/>
        </p:nvSpPr>
        <p:spPr>
          <a:xfrm>
            <a:off x="3635896" y="144016"/>
            <a:ext cx="2016224" cy="148478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軽自動車税</a:t>
            </a:r>
            <a:endParaRPr kumimoji="1" lang="ja-JP" altLang="en-US" sz="2800" dirty="0">
              <a:solidFill>
                <a:schemeClr val="tx1">
                  <a:lumMod val="95000"/>
                  <a:lumOff val="5000"/>
                </a:schemeClr>
              </a:solidFill>
            </a:endParaRPr>
          </a:p>
        </p:txBody>
      </p:sp>
      <p:sp>
        <p:nvSpPr>
          <p:cNvPr id="19" name="上矢印 18"/>
          <p:cNvSpPr/>
          <p:nvPr/>
        </p:nvSpPr>
        <p:spPr>
          <a:xfrm rot="17651873">
            <a:off x="924156" y="3638671"/>
            <a:ext cx="2075191" cy="2343749"/>
          </a:xfrm>
          <a:prstGeom prst="up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乗り放題サービス</a:t>
            </a:r>
            <a:endParaRPr kumimoji="1" lang="ja-JP" altLang="en-US" sz="2800" dirty="0">
              <a:solidFill>
                <a:schemeClr val="tx1">
                  <a:lumMod val="95000"/>
                  <a:lumOff val="5000"/>
                </a:schemeClr>
              </a:solidFill>
            </a:endParaRPr>
          </a:p>
        </p:txBody>
      </p:sp>
      <p:sp>
        <p:nvSpPr>
          <p:cNvPr id="20" name="上矢印 19"/>
          <p:cNvSpPr/>
          <p:nvPr/>
        </p:nvSpPr>
        <p:spPr>
          <a:xfrm rot="3333321">
            <a:off x="5879780" y="4483040"/>
            <a:ext cx="2075191" cy="2343749"/>
          </a:xfrm>
          <a:prstGeom prst="up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乗り放題サービス</a:t>
            </a:r>
            <a:endParaRPr kumimoji="1" lang="ja-JP" altLang="en-US" sz="2800" dirty="0">
              <a:solidFill>
                <a:schemeClr val="tx1">
                  <a:lumMod val="95000"/>
                  <a:lumOff val="5000"/>
                </a:schemeClr>
              </a:solidFill>
            </a:endParaRPr>
          </a:p>
        </p:txBody>
      </p:sp>
      <p:sp>
        <p:nvSpPr>
          <p:cNvPr id="21" name="円/楕円 20"/>
          <p:cNvSpPr/>
          <p:nvPr/>
        </p:nvSpPr>
        <p:spPr>
          <a:xfrm>
            <a:off x="7668344" y="2492896"/>
            <a:ext cx="151216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特別会員</a:t>
            </a:r>
            <a:endParaRPr kumimoji="1" lang="ja-JP" altLang="en-US" sz="2800" dirty="0">
              <a:solidFill>
                <a:schemeClr val="tx1">
                  <a:lumMod val="95000"/>
                  <a:lumOff val="5000"/>
                </a:schemeClr>
              </a:solidFill>
            </a:endParaRPr>
          </a:p>
        </p:txBody>
      </p:sp>
      <p:sp>
        <p:nvSpPr>
          <p:cNvPr id="22" name="正方形/長方形 21"/>
          <p:cNvSpPr/>
          <p:nvPr/>
        </p:nvSpPr>
        <p:spPr>
          <a:xfrm>
            <a:off x="3779912" y="4797152"/>
            <a:ext cx="1728192"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民間事業者</a:t>
            </a:r>
            <a:endParaRPr kumimoji="1" lang="en-US" altLang="ja-JP" sz="3600" dirty="0" smtClean="0">
              <a:solidFill>
                <a:schemeClr val="tx1">
                  <a:lumMod val="95000"/>
                  <a:lumOff val="5000"/>
                </a:schemeClr>
              </a:solidFill>
            </a:endParaRPr>
          </a:p>
          <a:p>
            <a:pPr algn="ctr"/>
            <a:r>
              <a:rPr lang="ja-JP" altLang="en-US" sz="2800" dirty="0" smtClean="0">
                <a:solidFill>
                  <a:schemeClr val="tx1">
                    <a:lumMod val="95000"/>
                    <a:lumOff val="5000"/>
                  </a:schemeClr>
                </a:solidFill>
              </a:rPr>
              <a:t>（バス・タクシー）</a:t>
            </a:r>
            <a:endParaRPr kumimoji="1" lang="ja-JP" altLang="en-US" sz="2800" dirty="0">
              <a:solidFill>
                <a:schemeClr val="tx1">
                  <a:lumMod val="95000"/>
                  <a:lumOff val="5000"/>
                </a:schemeClr>
              </a:solidFill>
            </a:endParaRPr>
          </a:p>
        </p:txBody>
      </p:sp>
      <p:sp>
        <p:nvSpPr>
          <p:cNvPr id="23" name="右矢印 22"/>
          <p:cNvSpPr/>
          <p:nvPr/>
        </p:nvSpPr>
        <p:spPr>
          <a:xfrm flipH="1">
            <a:off x="5652120" y="2348880"/>
            <a:ext cx="1944216" cy="1512168"/>
          </a:xfrm>
          <a:prstGeom prst="rightArrow">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月極定額料金</a:t>
            </a:r>
            <a:endParaRPr kumimoji="1" lang="ja-JP" altLang="en-US" sz="2800"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892480" cy="6034682"/>
          </a:xfrm>
          <a:solidFill>
            <a:srgbClr val="FFFF00"/>
          </a:solidFill>
        </p:spPr>
        <p:txBody>
          <a:bodyPr>
            <a:normAutofit/>
          </a:bodyPr>
          <a:lstStyle/>
          <a:p>
            <a:pPr algn="l"/>
            <a:r>
              <a:rPr lang="en-US" altLang="ja-JP" dirty="0"/>
              <a:t>Q7</a:t>
            </a:r>
            <a:r>
              <a:rPr lang="ja-JP" altLang="ja-JP" dirty="0"/>
              <a:t>：「自家用自動車の有償運送制度」とＵＢＥＲ展開との関連性はありますか</a:t>
            </a:r>
            <a:r>
              <a:rPr lang="ja-JP" altLang="ja-JP" dirty="0" smtClean="0"/>
              <a:t>？→</a:t>
            </a:r>
            <a:r>
              <a:rPr lang="ja-JP" altLang="ja-JP" dirty="0"/>
              <a:t>ＵＢＥＲは都市圏、自家用車～</a:t>
            </a:r>
            <a:r>
              <a:rPr lang="ja-JP" altLang="ja-JP" dirty="0" err="1"/>
              <a:t>は</a:t>
            </a:r>
            <a:r>
              <a:rPr lang="ja-JP" altLang="ja-JP" dirty="0"/>
              <a:t>地方、という印象があります。そこは需要に基づく棲み分けのため競合しないとみていて良いでしょうか</a:t>
            </a:r>
            <a:r>
              <a:rPr lang="ja-JP"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noGrp="1"/>
          </p:cNvSpPr>
          <p:nvPr>
            <p:ph idx="1"/>
          </p:nvPr>
        </p:nvSpPr>
        <p:spPr>
          <a:xfrm>
            <a:off x="457200" y="332656"/>
            <a:ext cx="8229600" cy="6525344"/>
          </a:xfrm>
        </p:spPr>
        <p:txBody>
          <a:bodyPr>
            <a:normAutofit/>
          </a:bodyPr>
          <a:lstStyle/>
          <a:p>
            <a:r>
              <a:rPr kumimoji="1" lang="ja-JP" altLang="en-US" dirty="0" smtClean="0"/>
              <a:t>自家用車の有償運送と営業車による有償運送に本質的な差はない</a:t>
            </a:r>
            <a:endParaRPr kumimoji="1" lang="en-US" altLang="ja-JP" dirty="0" smtClean="0"/>
          </a:p>
          <a:p>
            <a:r>
              <a:rPr lang="ja-JP" altLang="en-US" dirty="0" smtClean="0"/>
              <a:t>Ｕｂｅｒの自家用車問題は、自治体行政に変われば日本でも普及する可能性はある</a:t>
            </a:r>
            <a:endParaRPr lang="en-US" altLang="ja-JP" dirty="0" smtClean="0"/>
          </a:p>
          <a:p>
            <a:r>
              <a:rPr kumimoji="1" lang="ja-JP" altLang="en-US" dirty="0" smtClean="0"/>
              <a:t>鉄道の発達した地域とそうでない地域の差はあるが、都会と田舎という分類は、自動車社会ではないのではないか。</a:t>
            </a:r>
            <a:r>
              <a:rPr kumimoji="1" lang="en-US" altLang="ja-JP" dirty="0" smtClean="0"/>
              <a:t>Uber</a:t>
            </a:r>
            <a:r>
              <a:rPr kumimoji="1" lang="ja-JP" altLang="en-US" dirty="0" smtClean="0"/>
              <a:t>にしろＢＲＩＤＪにしろ、マイカーからの転移が成立するのは鉄道未整備地域である</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rot="5400000">
            <a:off x="1928139" y="594748"/>
            <a:ext cx="5666753" cy="6859754"/>
          </a:xfrm>
          <a:prstGeom prst="rect">
            <a:avLst/>
          </a:prstGeom>
          <a:noFill/>
          <a:ln w="9525">
            <a:noFill/>
            <a:miter lim="800000"/>
            <a:headEnd/>
            <a:tailEnd/>
          </a:ln>
        </p:spPr>
      </p:pic>
      <p:sp>
        <p:nvSpPr>
          <p:cNvPr id="5" name="タイトル 1"/>
          <p:cNvSpPr txBox="1">
            <a:spLocks/>
          </p:cNvSpPr>
          <p:nvPr/>
        </p:nvSpPr>
        <p:spPr>
          <a:xfrm>
            <a:off x="609600" y="188640"/>
            <a:ext cx="8229600" cy="1143000"/>
          </a:xfrm>
          <a:prstGeom prst="rect">
            <a:avLst/>
          </a:prstGeom>
          <a:solidFill>
            <a:schemeClr val="bg1"/>
          </a:solidFill>
          <a:ln>
            <a:solidFill>
              <a:schemeClr val="accent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地球定員と脱成長神話</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円/楕円 3"/>
          <p:cNvSpPr/>
          <p:nvPr/>
        </p:nvSpPr>
        <p:spPr>
          <a:xfrm>
            <a:off x="6681936" y="5373216"/>
            <a:ext cx="914400" cy="576064"/>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995936" y="5733256"/>
            <a:ext cx="914400" cy="43204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8" y="72008"/>
            <a:ext cx="8964488" cy="6381328"/>
          </a:xfrm>
          <a:solidFill>
            <a:srgbClr val="FFFF00"/>
          </a:solidFill>
          <a:ln>
            <a:solidFill>
              <a:srgbClr val="FF0000"/>
            </a:solidFill>
          </a:ln>
        </p:spPr>
        <p:txBody>
          <a:bodyPr>
            <a:noAutofit/>
          </a:bodyPr>
          <a:lstStyle/>
          <a:p>
            <a:pPr algn="l"/>
            <a:r>
              <a:rPr lang="en-US" altLang="ja-JP" dirty="0"/>
              <a:t>Q8</a:t>
            </a:r>
            <a:r>
              <a:rPr lang="ja-JP" altLang="ja-JP" dirty="0"/>
              <a:t>：自家用車～</a:t>
            </a:r>
            <a:r>
              <a:rPr lang="ja-JP" altLang="ja-JP" dirty="0" err="1"/>
              <a:t>は</a:t>
            </a:r>
            <a:r>
              <a:rPr lang="ja-JP" altLang="ja-JP" dirty="0"/>
              <a:t>既存のタクシー会社にとって脅威である（？）と思いますが、バス会社にとってはどのような影響が予想されるでしょうか</a:t>
            </a:r>
            <a:r>
              <a:rPr lang="ja-JP" altLang="ja-JP" dirty="0" smtClean="0"/>
              <a:t>？</a:t>
            </a:r>
            <a:r>
              <a:rPr lang="en-US" altLang="ja-JP" dirty="0" smtClean="0"/>
              <a:t/>
            </a:r>
            <a:br>
              <a:rPr lang="en-US" altLang="ja-JP" dirty="0" smtClean="0"/>
            </a:br>
            <a:r>
              <a:rPr lang="ja-JP" altLang="ja-JP" dirty="0" smtClean="0"/>
              <a:t>無料送迎バスの運行委託費値上げの</a:t>
            </a:r>
            <a:r>
              <a:rPr lang="ja-JP" altLang="ja-JP" dirty="0" smtClean="0">
                <a:solidFill>
                  <a:srgbClr val="FF0000"/>
                </a:solidFill>
              </a:rPr>
              <a:t>法</a:t>
            </a:r>
            <a:r>
              <a:rPr lang="ja-JP" altLang="ja-JP" dirty="0" smtClean="0"/>
              <a:t>改正も含めて、バス会社の今後の展望はどう捉えていけば良いでしょうか？</a:t>
            </a:r>
            <a:endParaRPr kumimoji="1" lang="ja-JP"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noGrp="1"/>
          </p:cNvSpPr>
          <p:nvPr>
            <p:ph idx="1"/>
          </p:nvPr>
        </p:nvSpPr>
        <p:spPr>
          <a:xfrm>
            <a:off x="179512" y="260648"/>
            <a:ext cx="8507288" cy="6336704"/>
          </a:xfrm>
        </p:spPr>
        <p:txBody>
          <a:bodyPr>
            <a:normAutofit fontScale="85000" lnSpcReduction="10000"/>
          </a:bodyPr>
          <a:lstStyle/>
          <a:p>
            <a:r>
              <a:rPr lang="ja-JP" altLang="en-US" dirty="0" smtClean="0"/>
              <a:t>自家用車の有償制度が自治体に移管されても脅威ではないが、道路運送法そのものの権限が移管されることへの恐怖があるだろう。いずれ運輸局は地方整備局に統合されると予測され、その時点で自治体移管か？</a:t>
            </a:r>
          </a:p>
          <a:p>
            <a:r>
              <a:rPr lang="ja-JP" altLang="en-US" dirty="0" smtClean="0"/>
              <a:t>既存業界と運輸局職員は自治体移管には消極的だが、霞が関官僚は本音では積極的（国の仕事ではない）</a:t>
            </a:r>
            <a:endParaRPr lang="en-US" altLang="ja-JP" dirty="0" smtClean="0"/>
          </a:p>
          <a:p>
            <a:r>
              <a:rPr lang="ja-JP" altLang="en-US" dirty="0" smtClean="0"/>
              <a:t>旅客乗用車の負担する費用により道路等が整備され、負担の少ない物流や旅客営業車が恩恵を受けてきた</a:t>
            </a:r>
            <a:endParaRPr lang="en-US" altLang="ja-JP" dirty="0" smtClean="0"/>
          </a:p>
          <a:p>
            <a:r>
              <a:rPr lang="ja-JP" altLang="en-US" dirty="0"/>
              <a:t>乗合</a:t>
            </a:r>
            <a:r>
              <a:rPr lang="ja-JP" altLang="en-US" dirty="0" smtClean="0"/>
              <a:t>バスは需要が</a:t>
            </a:r>
            <a:r>
              <a:rPr lang="en-US" altLang="ja-JP" dirty="0" smtClean="0"/>
              <a:t>6</a:t>
            </a:r>
            <a:r>
              <a:rPr lang="ja-JP" altLang="en-US" dirty="0" smtClean="0"/>
              <a:t>割に減少したが会社はつぶれずに残っている。倒産会社は不動産投資等本業以外の理由が多い。</a:t>
            </a:r>
            <a:endParaRPr lang="en-US" altLang="ja-JP" dirty="0" smtClean="0"/>
          </a:p>
          <a:p>
            <a:r>
              <a:rPr lang="ja-JP" altLang="en-US" dirty="0" smtClean="0"/>
              <a:t>鉄道が撤退すべきところで財政援助により残っているから、乗合バスの市場が更に条件の悪いところで展開せざるを得ないという悪循環</a:t>
            </a:r>
            <a:endParaRPr lang="en-US" altLang="ja-JP"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4201</Words>
  <Application>Microsoft Office PowerPoint</Application>
  <PresentationFormat>画面に合わせる (4:3)</PresentationFormat>
  <Paragraphs>570</Paragraphs>
  <Slides>91</Slides>
  <Notes>91</Notes>
  <HiddenSlides>2</HiddenSlides>
  <MMClips>0</MMClips>
  <ScaleCrop>false</ScaleCrop>
  <HeadingPairs>
    <vt:vector size="4" baseType="variant">
      <vt:variant>
        <vt:lpstr>テーマ</vt:lpstr>
      </vt:variant>
      <vt:variant>
        <vt:i4>1</vt:i4>
      </vt:variant>
      <vt:variant>
        <vt:lpstr>スライド タイトル</vt:lpstr>
      </vt:variant>
      <vt:variant>
        <vt:i4>91</vt:i4>
      </vt:variant>
    </vt:vector>
  </HeadingPairs>
  <TitlesOfParts>
    <vt:vector size="92" baseType="lpstr">
      <vt:lpstr>Office テーマ</vt:lpstr>
      <vt:lpstr>位置情報と人流・観光論</vt:lpstr>
      <vt:lpstr>自己紹介</vt:lpstr>
      <vt:lpstr>貸切（非日常）と乗合（日常）の相対化</vt:lpstr>
      <vt:lpstr>Q3：寺前先生は、以前、首都圏私鉄大合併構想を打ち出していましたが、ＪＲ（東日本）に匹敵するような巨大私鉄が首都圏にできることの意義は薄らいでいないと思います、実現可能性は如何？</vt:lpstr>
      <vt:lpstr>スライド 5</vt:lpstr>
      <vt:lpstr>首都圏の鉄道整備政策の検証</vt:lpstr>
      <vt:lpstr>国際観光客十億人時代</vt:lpstr>
      <vt:lpstr>観光と日常・非日常</vt:lpstr>
      <vt:lpstr>スライド 9</vt:lpstr>
      <vt:lpstr>主要先進諸国の高齢化</vt:lpstr>
      <vt:lpstr>1930年代の予測</vt:lpstr>
      <vt:lpstr>１９３０年代の人口動向</vt:lpstr>
      <vt:lpstr>戦後の「過剰人口」問題</vt:lpstr>
      <vt:lpstr>１９４９年　人口問題審議会</vt:lpstr>
      <vt:lpstr>スライド 15</vt:lpstr>
      <vt:lpstr>スライド 16</vt:lpstr>
      <vt:lpstr>人流</vt:lpstr>
      <vt:lpstr>人口一億人時代は悪くない</vt:lpstr>
      <vt:lpstr>経済学は安定性に貢献 金儲けの為の実学ではなく経世済民の為の政策の学</vt:lpstr>
      <vt:lpstr>1930年と2009年の比較</vt:lpstr>
      <vt:lpstr>1930年前後の日本の状況</vt:lpstr>
      <vt:lpstr>横軸の人流</vt:lpstr>
      <vt:lpstr>スライド 23</vt:lpstr>
      <vt:lpstr>アベノミクスの評価</vt:lpstr>
      <vt:lpstr>農村概念の消滅</vt:lpstr>
      <vt:lpstr>２０５０年 無居住化地点  </vt:lpstr>
      <vt:lpstr>Q2：ジョルダン他、乗換案内等サービス（交通網での経路・料金検索等サービス）の将来形態はどのようなものになりそうか？マンマシンインターフェイス、サービス料金（無料化の流れ。有料サービスの生き残り）、広告取扱の観点から。</vt:lpstr>
      <vt:lpstr>スライド 28</vt:lpstr>
      <vt:lpstr>Q4：自動車における自動運転機能が実用段階を迎えつつありますが、自動車業界でのこのような動向が公共交通に与える影響をどのように捉えていますか？</vt:lpstr>
      <vt:lpstr>スライド 30</vt:lpstr>
      <vt:lpstr>Q5：グーグルの人流戦略におけるＵＢＥＲの位置付けは何でしょうか？→ハイヤー・タクシーでは移動シーンの一部しか捉えられないと思います。移動情報を総合的に収集するにあたっては、イングレスやグーグルナウなどをもっと活用すればＧＰＳによって（わざわざアプリインストールやカード登録をしなくても）もっと広範に、しかも常時収集できると思いますが、何故ＵＢＥＲなのか。ＵＢＥＲである、あるいはなければならない必要性がどこかにあるのでしょうか？</vt:lpstr>
      <vt:lpstr>Q6：何故ＵＢＥＲがこれほど高い評価がされているのか、いまいち魅力が分かりません。→（日本では？）タクシー・ハイヤーの利用機会は限られている印象があります。金額的事情（公共機関優先、ハイヤー不使用、短距離限定）があり、緊急時や代替手段が無い場合に主に使う、という位置付けが多いように思うので、それほどの価値があるように感じません。コミュニケーションである、という評価もありますが、どうも本質的ではないと思いますし、安心・安全は日本ではそれほど・・とも思います。</vt:lpstr>
      <vt:lpstr>『Gコンテンツ革命』での提案 位置情報法の把握</vt:lpstr>
      <vt:lpstr>　黒船Ｕｂｅｒの上陸  （ＧＯＯＧＬＥ関連企業）</vt:lpstr>
      <vt:lpstr>スライド 35</vt:lpstr>
      <vt:lpstr>Uberの設立（創業神話）</vt:lpstr>
      <vt:lpstr>Ｕｂｅｒの問題点① 自家用車両による有償運送の扱い</vt:lpstr>
      <vt:lpstr>スライド 38</vt:lpstr>
      <vt:lpstr>スライド 39</vt:lpstr>
      <vt:lpstr>スライド 40</vt:lpstr>
      <vt:lpstr>無料送迎タクシー</vt:lpstr>
      <vt:lpstr>日本のＵｂｅｒ料金（手配）</vt:lpstr>
      <vt:lpstr>パック料金が自由に決められる不思議 （博士論文のテーマ）</vt:lpstr>
      <vt:lpstr>スライド 44</vt:lpstr>
      <vt:lpstr>Ｕｂｅｒの問題②運送契約性</vt:lpstr>
      <vt:lpstr>運送機能の分化現象</vt:lpstr>
      <vt:lpstr>スライド 47</vt:lpstr>
      <vt:lpstr>ロンドンのタクシー業界 （The licensed taxi trade）</vt:lpstr>
      <vt:lpstr>下記図表はロンドン交通力資料に出ているタクシードライバー試験合格にかかる年月の推移表です。これを見ても問題視されていることが理解できます。その原因の一つに、ITに依存しない地理試験があると認識されているようです。</vt:lpstr>
      <vt:lpstr>機能分化したブラックキャブビジネス</vt:lpstr>
      <vt:lpstr>ロンドンのタクシー予約アプリ</vt:lpstr>
      <vt:lpstr>スライド 52</vt:lpstr>
      <vt:lpstr>a third party概念の芽生え</vt:lpstr>
      <vt:lpstr>日本の場合</vt:lpstr>
      <vt:lpstr>スライド 55</vt:lpstr>
      <vt:lpstr>間際予約　</vt:lpstr>
      <vt:lpstr>Q9：東京大学オンデマンド交通プロジェクトのような、アルゴリズムに基づく運行計画を利用した乗合バス、乗り合いタクシーに今後の可能性も含めて興味を持っております。 1日辺りに運べる人数はせいぜい50人程度との報告があり採算性が取れないとの指摘もありますが、個人的なイメージでは「法的問題」が参入の障壁となっているように感じます。 仮にジョルダンとしてオンデマンド交通ビジネスに参入しようとする場合、現状としてどのような法的問題が挙げられますか。また具体的な回避方法などがありましたら、ご教授お願い致します。 </vt:lpstr>
      <vt:lpstr>a ride sharing appの発想 （BBC放送）</vt:lpstr>
      <vt:lpstr>Maaxi</vt:lpstr>
      <vt:lpstr>乗合と貸切の融合 停車場・時刻表方式の終焉</vt:lpstr>
      <vt:lpstr>ＢＲＩＤＪ</vt:lpstr>
      <vt:lpstr>To Lure Bostonians, New ‘Pop-Up’ Bus Service Learns Riders’ Rhythms</vt:lpstr>
      <vt:lpstr>スライド 63</vt:lpstr>
      <vt:lpstr>Kutsuplus</vt:lpstr>
      <vt:lpstr>スライド 65</vt:lpstr>
      <vt:lpstr>Ｕｂｅｒの問題④ 人流発生情報の把握</vt:lpstr>
      <vt:lpstr>スライド 67</vt:lpstr>
      <vt:lpstr>ＧＯＯＧＬＥ戦略 人流業発展の兆し</vt:lpstr>
      <vt:lpstr>デジタル人流時代の到来</vt:lpstr>
      <vt:lpstr>スライド 70</vt:lpstr>
      <vt:lpstr>Ｕｂｅｒの問題④ 海外では地方政府とUberの交渉になるが、日本では中央政府になる</vt:lpstr>
      <vt:lpstr>「国や自治体の財政負担の軽減と交換条件に社会福祉サービス分野での新しいビジネスモデルを公的機関や民間を巻き込んでつくる」という提案と理解しましたが、「このビジネスモデルの障害として想定できること」があれば教えてください。</vt:lpstr>
      <vt:lpstr>自家用自動車の有償運送制度の基礎自治体への移管</vt:lpstr>
      <vt:lpstr>スライド 74</vt:lpstr>
      <vt:lpstr>高齢化社会  自家用運送事業のマーケット時代</vt:lpstr>
      <vt:lpstr>高齢者の足の確保</vt:lpstr>
      <vt:lpstr>地域交通産業（タクシー）と農業</vt:lpstr>
      <vt:lpstr>地方分権が生んだ 安心院町の農村民泊</vt:lpstr>
      <vt:lpstr>自家用自動車の「有償」運送</vt:lpstr>
      <vt:lpstr>地域は千差万別、足も千差万別</vt:lpstr>
      <vt:lpstr>マイカー成熟社会 軽自動車税の前身は自転車、荷車税</vt:lpstr>
      <vt:lpstr>軽自動車税収入</vt:lpstr>
      <vt:lpstr>マイカーに代わる 何時でも乗れるサービスの提供</vt:lpstr>
      <vt:lpstr>効率的運営</vt:lpstr>
      <vt:lpstr>新しいビジネスモデル</vt:lpstr>
      <vt:lpstr>スライド 86</vt:lpstr>
      <vt:lpstr>スライド 87</vt:lpstr>
      <vt:lpstr>Q7：「自家用自動車の有償運送制度」とＵＢＥＲ展開との関連性はありますか？→ＵＢＥＲは都市圏、自家用車～は地方、という印象があります。そこは需要に基づく棲み分けのため競合しないとみていて良いでしょうか？</vt:lpstr>
      <vt:lpstr>スライド 89</vt:lpstr>
      <vt:lpstr>Q8：自家用車～は既存のタクシー会社にとって脅威である（？）と思いますが、バス会社にとってはどのような影響が予想されるでしょうか？ 無料送迎バスの運行委託費値上げの法改正も含めて、バス会社の今後の展望はどう捉えていけば良いでしょうか？</vt:lpstr>
      <vt:lpstr>スライド 91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位置情報と人流・観光論</dc:title>
  <dc:creator>owner</dc:creator>
  <cp:lastModifiedBy>owner</cp:lastModifiedBy>
  <cp:revision>10</cp:revision>
  <dcterms:created xsi:type="dcterms:W3CDTF">2015-02-03T11:04:20Z</dcterms:created>
  <dcterms:modified xsi:type="dcterms:W3CDTF">2015-02-05T22:57:20Z</dcterms:modified>
</cp:coreProperties>
</file>