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306" r:id="rId3"/>
    <p:sldId id="257" r:id="rId4"/>
    <p:sldId id="283" r:id="rId5"/>
    <p:sldId id="284" r:id="rId6"/>
    <p:sldId id="286" r:id="rId7"/>
    <p:sldId id="287" r:id="rId8"/>
    <p:sldId id="314" r:id="rId9"/>
    <p:sldId id="289" r:id="rId10"/>
    <p:sldId id="290" r:id="rId11"/>
    <p:sldId id="267" r:id="rId12"/>
    <p:sldId id="273" r:id="rId13"/>
    <p:sldId id="293" r:id="rId14"/>
    <p:sldId id="277" r:id="rId15"/>
    <p:sldId id="323" r:id="rId16"/>
    <p:sldId id="278" r:id="rId17"/>
    <p:sldId id="295" r:id="rId18"/>
    <p:sldId id="298" r:id="rId19"/>
    <p:sldId id="312" r:id="rId20"/>
    <p:sldId id="315" r:id="rId21"/>
    <p:sldId id="322" r:id="rId22"/>
    <p:sldId id="313" r:id="rId23"/>
    <p:sldId id="318" r:id="rId24"/>
    <p:sldId id="319" r:id="rId25"/>
    <p:sldId id="320" r:id="rId2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84" d="100"/>
          <a:sy n="84" d="100"/>
        </p:scale>
        <p:origin x="1426" y="77"/>
      </p:cViewPr>
      <p:guideLst>
        <p:guide orient="horz" pos="2160"/>
        <p:guide pos="2880"/>
      </p:guideLst>
    </p:cSldViewPr>
  </p:slideViewPr>
  <p:notesTextViewPr>
    <p:cViewPr>
      <p:scale>
        <a:sx n="100" d="100"/>
        <a:sy n="100" d="100"/>
      </p:scale>
      <p:origin x="0" y="0"/>
    </p:cViewPr>
  </p:notesTextViewPr>
  <p:sorterViewPr>
    <p:cViewPr>
      <p:scale>
        <a:sx n="63" d="100"/>
        <a:sy n="63"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50FDEF-3D13-4CB5-9340-7F92338B81AB}" type="datetimeFigureOut">
              <a:rPr kumimoji="1" lang="ja-JP" altLang="en-US" smtClean="0"/>
              <a:pPr/>
              <a:t>2015/2/17</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965227B-DB8C-401C-AD2A-D0BB036DDB5D}" type="slidenum">
              <a:rPr kumimoji="1" lang="ja-JP" altLang="en-US" smtClean="0"/>
              <a:pPr/>
              <a:t>&lt;#&gt;</a:t>
            </a:fld>
            <a:endParaRPr kumimoji="1" lang="ja-JP" altLang="en-US"/>
          </a:p>
        </p:txBody>
      </p:sp>
    </p:spTree>
    <p:extLst>
      <p:ext uri="{BB962C8B-B14F-4D97-AF65-F5344CB8AC3E}">
        <p14:creationId xmlns:p14="http://schemas.microsoft.com/office/powerpoint/2010/main" xmlns="" val="109242738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965227B-DB8C-401C-AD2A-D0BB036DDB5D}" type="slidenum">
              <a:rPr kumimoji="1" lang="ja-JP" altLang="en-US" smtClean="0"/>
              <a:pPr/>
              <a:t>1</a:t>
            </a:fld>
            <a:endParaRPr kumimoji="1" lang="ja-JP" altLang="en-US"/>
          </a:p>
        </p:txBody>
      </p:sp>
    </p:spTree>
    <p:extLst>
      <p:ext uri="{BB962C8B-B14F-4D97-AF65-F5344CB8AC3E}">
        <p14:creationId xmlns:p14="http://schemas.microsoft.com/office/powerpoint/2010/main" xmlns="" val="36682285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965227B-DB8C-401C-AD2A-D0BB036DDB5D}" type="slidenum">
              <a:rPr kumimoji="1" lang="ja-JP" altLang="en-US" smtClean="0"/>
              <a:pPr/>
              <a:t>10</a:t>
            </a:fld>
            <a:endParaRPr kumimoji="1" lang="ja-JP" altLang="en-US"/>
          </a:p>
        </p:txBody>
      </p:sp>
    </p:spTree>
    <p:extLst>
      <p:ext uri="{BB962C8B-B14F-4D97-AF65-F5344CB8AC3E}">
        <p14:creationId xmlns:p14="http://schemas.microsoft.com/office/powerpoint/2010/main" xmlns="" val="41737611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11</a:t>
            </a:fld>
            <a:endParaRPr kumimoji="1" lang="ja-JP" altLang="en-US"/>
          </a:p>
        </p:txBody>
      </p:sp>
    </p:spTree>
    <p:extLst>
      <p:ext uri="{BB962C8B-B14F-4D97-AF65-F5344CB8AC3E}">
        <p14:creationId xmlns:p14="http://schemas.microsoft.com/office/powerpoint/2010/main" xmlns="" val="35075989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12</a:t>
            </a:fld>
            <a:endParaRPr kumimoji="1" lang="ja-JP" altLang="en-US"/>
          </a:p>
        </p:txBody>
      </p:sp>
    </p:spTree>
    <p:extLst>
      <p:ext uri="{BB962C8B-B14F-4D97-AF65-F5344CB8AC3E}">
        <p14:creationId xmlns:p14="http://schemas.microsoft.com/office/powerpoint/2010/main" xmlns="" val="5895715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13</a:t>
            </a:fld>
            <a:endParaRPr kumimoji="1" lang="ja-JP" altLang="en-US"/>
          </a:p>
        </p:txBody>
      </p:sp>
    </p:spTree>
    <p:extLst>
      <p:ext uri="{BB962C8B-B14F-4D97-AF65-F5344CB8AC3E}">
        <p14:creationId xmlns:p14="http://schemas.microsoft.com/office/powerpoint/2010/main" xmlns="" val="19574685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14</a:t>
            </a:fld>
            <a:endParaRPr kumimoji="1" lang="ja-JP" altLang="en-US"/>
          </a:p>
        </p:txBody>
      </p:sp>
    </p:spTree>
    <p:extLst>
      <p:ext uri="{BB962C8B-B14F-4D97-AF65-F5344CB8AC3E}">
        <p14:creationId xmlns:p14="http://schemas.microsoft.com/office/powerpoint/2010/main" xmlns="" val="6118159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965227B-DB8C-401C-AD2A-D0BB036DDB5D}" type="slidenum">
              <a:rPr kumimoji="1" lang="ja-JP" altLang="en-US" smtClean="0"/>
              <a:pPr/>
              <a:t>15</a:t>
            </a:fld>
            <a:endParaRPr kumimoji="1" lang="ja-JP" altLang="en-US"/>
          </a:p>
        </p:txBody>
      </p:sp>
    </p:spTree>
    <p:extLst>
      <p:ext uri="{BB962C8B-B14F-4D97-AF65-F5344CB8AC3E}">
        <p14:creationId xmlns:p14="http://schemas.microsoft.com/office/powerpoint/2010/main" xmlns="" val="15183445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16</a:t>
            </a:fld>
            <a:endParaRPr kumimoji="1" lang="ja-JP" altLang="en-US"/>
          </a:p>
        </p:txBody>
      </p:sp>
    </p:spTree>
    <p:extLst>
      <p:ext uri="{BB962C8B-B14F-4D97-AF65-F5344CB8AC3E}">
        <p14:creationId xmlns:p14="http://schemas.microsoft.com/office/powerpoint/2010/main" xmlns="" val="32103192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17</a:t>
            </a:fld>
            <a:endParaRPr kumimoji="1" lang="ja-JP" altLang="en-US"/>
          </a:p>
        </p:txBody>
      </p:sp>
    </p:spTree>
    <p:extLst>
      <p:ext uri="{BB962C8B-B14F-4D97-AF65-F5344CB8AC3E}">
        <p14:creationId xmlns:p14="http://schemas.microsoft.com/office/powerpoint/2010/main" xmlns="" val="12205074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232451" name="ノート プレースホルダ 2"/>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
        <p:nvSpPr>
          <p:cNvPr id="232452" name="スライド番号プレースホル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FF73666-116E-458B-A5EF-82E1D86DE572}" type="slidenum">
              <a:rPr lang="ja-JP" altLang="en-US" smtClean="0">
                <a:latin typeface="Arial" pitchFamily="34" charset="0"/>
              </a:rPr>
              <a:pPr/>
              <a:t>18</a:t>
            </a:fld>
            <a:endParaRPr lang="ja-JP" altLang="en-US" smtClean="0">
              <a:latin typeface="Arial" pitchFamily="34" charset="0"/>
            </a:endParaRPr>
          </a:p>
        </p:txBody>
      </p:sp>
    </p:spTree>
    <p:extLst>
      <p:ext uri="{BB962C8B-B14F-4D97-AF65-F5344CB8AC3E}">
        <p14:creationId xmlns:p14="http://schemas.microsoft.com/office/powerpoint/2010/main" xmlns="" val="17213918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965227B-DB8C-401C-AD2A-D0BB036DDB5D}" type="slidenum">
              <a:rPr kumimoji="1" lang="ja-JP" altLang="en-US" smtClean="0"/>
              <a:pPr/>
              <a:t>19</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F8E3A3D4-F2F5-4E17-B624-0C39AC749410}" type="slidenum">
              <a:rPr kumimoji="1" lang="ja-JP" altLang="en-US" smtClean="0"/>
              <a:pPr/>
              <a:t>2</a:t>
            </a:fld>
            <a:endParaRPr kumimoji="1" lang="ja-JP" altLang="en-US"/>
          </a:p>
        </p:txBody>
      </p:sp>
    </p:spTree>
    <p:extLst>
      <p:ext uri="{BB962C8B-B14F-4D97-AF65-F5344CB8AC3E}">
        <p14:creationId xmlns:p14="http://schemas.microsoft.com/office/powerpoint/2010/main" xmlns="" val="33069750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20</a:t>
            </a:fld>
            <a:endParaRPr kumimoji="1" lang="ja-JP" altLang="en-US"/>
          </a:p>
        </p:txBody>
      </p:sp>
    </p:spTree>
    <p:extLst>
      <p:ext uri="{BB962C8B-B14F-4D97-AF65-F5344CB8AC3E}">
        <p14:creationId xmlns:p14="http://schemas.microsoft.com/office/powerpoint/2010/main" xmlns="" val="70655909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7B5BAD00-7EAF-4796-94BB-938237CE731C}" type="slidenum">
              <a:rPr kumimoji="1" lang="ja-JP" altLang="en-US" smtClean="0"/>
              <a:pPr/>
              <a:t>21</a:t>
            </a:fld>
            <a:endParaRPr kumimoji="1" lang="ja-JP" altLang="en-US"/>
          </a:p>
        </p:txBody>
      </p:sp>
    </p:spTree>
    <p:extLst>
      <p:ext uri="{BB962C8B-B14F-4D97-AF65-F5344CB8AC3E}">
        <p14:creationId xmlns:p14="http://schemas.microsoft.com/office/powerpoint/2010/main" xmlns="" val="40744211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965227B-DB8C-401C-AD2A-D0BB036DDB5D}" type="slidenum">
              <a:rPr kumimoji="1" lang="ja-JP" altLang="en-US" smtClean="0"/>
              <a:pPr/>
              <a:t>22</a:t>
            </a:fld>
            <a:endParaRPr kumimoji="1" lang="ja-JP"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23</a:t>
            </a:fld>
            <a:endParaRPr kumimoji="1" lang="ja-JP" altLang="en-US"/>
          </a:p>
        </p:txBody>
      </p:sp>
    </p:spTree>
    <p:extLst>
      <p:ext uri="{BB962C8B-B14F-4D97-AF65-F5344CB8AC3E}">
        <p14:creationId xmlns:p14="http://schemas.microsoft.com/office/powerpoint/2010/main" xmlns="" val="7744860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24</a:t>
            </a:fld>
            <a:endParaRPr kumimoji="1" lang="ja-JP" altLang="en-US"/>
          </a:p>
        </p:txBody>
      </p:sp>
    </p:spTree>
    <p:extLst>
      <p:ext uri="{BB962C8B-B14F-4D97-AF65-F5344CB8AC3E}">
        <p14:creationId xmlns:p14="http://schemas.microsoft.com/office/powerpoint/2010/main" xmlns="" val="11859324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25</a:t>
            </a:fld>
            <a:endParaRPr kumimoji="1" lang="ja-JP" altLang="en-US"/>
          </a:p>
        </p:txBody>
      </p:sp>
    </p:spTree>
    <p:extLst>
      <p:ext uri="{BB962C8B-B14F-4D97-AF65-F5344CB8AC3E}">
        <p14:creationId xmlns:p14="http://schemas.microsoft.com/office/powerpoint/2010/main" xmlns="" val="6782305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965227B-DB8C-401C-AD2A-D0BB036DDB5D}" type="slidenum">
              <a:rPr kumimoji="1" lang="ja-JP" altLang="en-US" smtClean="0"/>
              <a:pPr/>
              <a:t>3</a:t>
            </a:fld>
            <a:endParaRPr kumimoji="1" lang="ja-JP" altLang="en-US"/>
          </a:p>
        </p:txBody>
      </p:sp>
    </p:spTree>
    <p:extLst>
      <p:ext uri="{BB962C8B-B14F-4D97-AF65-F5344CB8AC3E}">
        <p14:creationId xmlns:p14="http://schemas.microsoft.com/office/powerpoint/2010/main" xmlns="" val="25869268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965227B-DB8C-401C-AD2A-D0BB036DDB5D}" type="slidenum">
              <a:rPr kumimoji="1" lang="ja-JP" altLang="en-US" smtClean="0"/>
              <a:pPr/>
              <a:t>4</a:t>
            </a:fld>
            <a:endParaRPr kumimoji="1" lang="ja-JP" altLang="en-US"/>
          </a:p>
        </p:txBody>
      </p:sp>
    </p:spTree>
    <p:extLst>
      <p:ext uri="{BB962C8B-B14F-4D97-AF65-F5344CB8AC3E}">
        <p14:creationId xmlns:p14="http://schemas.microsoft.com/office/powerpoint/2010/main" xmlns="" val="13960084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965227B-DB8C-401C-AD2A-D0BB036DDB5D}" type="slidenum">
              <a:rPr kumimoji="1" lang="ja-JP" altLang="en-US" smtClean="0"/>
              <a:pPr/>
              <a:t>5</a:t>
            </a:fld>
            <a:endParaRPr kumimoji="1" lang="ja-JP" altLang="en-US"/>
          </a:p>
        </p:txBody>
      </p:sp>
    </p:spTree>
    <p:extLst>
      <p:ext uri="{BB962C8B-B14F-4D97-AF65-F5344CB8AC3E}">
        <p14:creationId xmlns:p14="http://schemas.microsoft.com/office/powerpoint/2010/main" xmlns="" val="17762173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965227B-DB8C-401C-AD2A-D0BB036DDB5D}" type="slidenum">
              <a:rPr kumimoji="1" lang="ja-JP" altLang="en-US" smtClean="0"/>
              <a:pPr/>
              <a:t>6</a:t>
            </a:fld>
            <a:endParaRPr kumimoji="1" lang="ja-JP" altLang="en-US"/>
          </a:p>
        </p:txBody>
      </p:sp>
    </p:spTree>
    <p:extLst>
      <p:ext uri="{BB962C8B-B14F-4D97-AF65-F5344CB8AC3E}">
        <p14:creationId xmlns:p14="http://schemas.microsoft.com/office/powerpoint/2010/main" xmlns="" val="16119262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7</a:t>
            </a:fld>
            <a:endParaRPr kumimoji="1" lang="ja-JP" altLang="en-US"/>
          </a:p>
        </p:txBody>
      </p:sp>
    </p:spTree>
    <p:extLst>
      <p:ext uri="{BB962C8B-B14F-4D97-AF65-F5344CB8AC3E}">
        <p14:creationId xmlns:p14="http://schemas.microsoft.com/office/powerpoint/2010/main" xmlns="" val="41056116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F5B42B6-588C-476B-B11D-128B20F87DB8}" type="slidenum">
              <a:rPr kumimoji="1" lang="ja-JP" altLang="en-US" smtClean="0"/>
              <a:pPr/>
              <a:t>8</a:t>
            </a:fld>
            <a:endParaRPr kumimoji="1" lang="ja-JP" altLang="en-US"/>
          </a:p>
        </p:txBody>
      </p:sp>
    </p:spTree>
    <p:extLst>
      <p:ext uri="{BB962C8B-B14F-4D97-AF65-F5344CB8AC3E}">
        <p14:creationId xmlns:p14="http://schemas.microsoft.com/office/powerpoint/2010/main" xmlns="" val="11622659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965227B-DB8C-401C-AD2A-D0BB036DDB5D}" type="slidenum">
              <a:rPr kumimoji="1" lang="ja-JP" altLang="en-US" smtClean="0"/>
              <a:pPr/>
              <a:t>9</a:t>
            </a:fld>
            <a:endParaRPr kumimoji="1" lang="ja-JP" altLang="en-US"/>
          </a:p>
        </p:txBody>
      </p:sp>
    </p:spTree>
    <p:extLst>
      <p:ext uri="{BB962C8B-B14F-4D97-AF65-F5344CB8AC3E}">
        <p14:creationId xmlns:p14="http://schemas.microsoft.com/office/powerpoint/2010/main" xmlns="" val="2263749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7E89520D-B958-4404-B311-C2C35672A5A0}" type="datetimeFigureOut">
              <a:rPr kumimoji="1" lang="ja-JP" altLang="en-US" smtClean="0"/>
              <a:pPr/>
              <a:t>2015/2/17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CB3F7F8-B6D6-4E53-A110-1CBD5F8C2F67}"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7E89520D-B958-4404-B311-C2C35672A5A0}" type="datetimeFigureOut">
              <a:rPr kumimoji="1" lang="ja-JP" altLang="en-US" smtClean="0"/>
              <a:pPr/>
              <a:t>2015/2/17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CB3F7F8-B6D6-4E53-A110-1CBD5F8C2F67}"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7E89520D-B958-4404-B311-C2C35672A5A0}" type="datetimeFigureOut">
              <a:rPr kumimoji="1" lang="ja-JP" altLang="en-US" smtClean="0"/>
              <a:pPr/>
              <a:t>2015/2/17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CB3F7F8-B6D6-4E53-A110-1CBD5F8C2F67}"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7E89520D-B958-4404-B311-C2C35672A5A0}" type="datetimeFigureOut">
              <a:rPr kumimoji="1" lang="ja-JP" altLang="en-US" smtClean="0"/>
              <a:pPr/>
              <a:t>2015/2/17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CB3F7F8-B6D6-4E53-A110-1CBD5F8C2F67}"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7E89520D-B958-4404-B311-C2C35672A5A0}" type="datetimeFigureOut">
              <a:rPr kumimoji="1" lang="ja-JP" altLang="en-US" smtClean="0"/>
              <a:pPr/>
              <a:t>2015/2/17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CB3F7F8-B6D6-4E53-A110-1CBD5F8C2F67}"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7E89520D-B958-4404-B311-C2C35672A5A0}" type="datetimeFigureOut">
              <a:rPr kumimoji="1" lang="ja-JP" altLang="en-US" smtClean="0"/>
              <a:pPr/>
              <a:t>2015/2/17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CB3F7F8-B6D6-4E53-A110-1CBD5F8C2F67}"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7E89520D-B958-4404-B311-C2C35672A5A0}" type="datetimeFigureOut">
              <a:rPr kumimoji="1" lang="ja-JP" altLang="en-US" smtClean="0"/>
              <a:pPr/>
              <a:t>2015/2/17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6CB3F7F8-B6D6-4E53-A110-1CBD5F8C2F67}"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7E89520D-B958-4404-B311-C2C35672A5A0}" type="datetimeFigureOut">
              <a:rPr kumimoji="1" lang="ja-JP" altLang="en-US" smtClean="0"/>
              <a:pPr/>
              <a:t>2015/2/17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6CB3F7F8-B6D6-4E53-A110-1CBD5F8C2F67}"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7E89520D-B958-4404-B311-C2C35672A5A0}" type="datetimeFigureOut">
              <a:rPr kumimoji="1" lang="ja-JP" altLang="en-US" smtClean="0"/>
              <a:pPr/>
              <a:t>2015/2/17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6CB3F7F8-B6D6-4E53-A110-1CBD5F8C2F67}"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7E89520D-B958-4404-B311-C2C35672A5A0}" type="datetimeFigureOut">
              <a:rPr kumimoji="1" lang="ja-JP" altLang="en-US" smtClean="0"/>
              <a:pPr/>
              <a:t>2015/2/17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CB3F7F8-B6D6-4E53-A110-1CBD5F8C2F67}"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7E89520D-B958-4404-B311-C2C35672A5A0}" type="datetimeFigureOut">
              <a:rPr kumimoji="1" lang="ja-JP" altLang="en-US" smtClean="0"/>
              <a:pPr/>
              <a:t>2015/2/17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CB3F7F8-B6D6-4E53-A110-1CBD5F8C2F67}"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89520D-B958-4404-B311-C2C35672A5A0}" type="datetimeFigureOut">
              <a:rPr kumimoji="1" lang="ja-JP" altLang="en-US" smtClean="0"/>
              <a:pPr/>
              <a:t>2015/2/17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B3F7F8-B6D6-4E53-A110-1CBD5F8C2F67}"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emreyuasa.com/2015/01/48/"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amazon.co.jp/gp/reader/4990679903/ref=sib_dp_pt"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kazuyonakatani.com/netfli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eetimes.jp/ee/articles/1410/31/news122.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ln>
            <a:solidFill>
              <a:schemeClr val="accent1"/>
            </a:solidFill>
          </a:ln>
        </p:spPr>
        <p:txBody>
          <a:bodyPr/>
          <a:lstStyle/>
          <a:p>
            <a:r>
              <a:rPr lang="ja-JP" altLang="en-US" dirty="0"/>
              <a:t>人流ビッグデータに</a:t>
            </a:r>
            <a:r>
              <a:rPr lang="ja-JP" altLang="en-US" dirty="0" smtClean="0"/>
              <a:t>よる</a:t>
            </a:r>
            <a:r>
              <a:rPr lang="en-US" altLang="ja-JP" dirty="0" smtClean="0"/>
              <a:t/>
            </a:r>
            <a:br>
              <a:rPr lang="en-US" altLang="ja-JP" dirty="0" smtClean="0"/>
            </a:br>
            <a:r>
              <a:rPr lang="ja-JP" altLang="en-US" dirty="0" smtClean="0"/>
              <a:t>未来</a:t>
            </a:r>
            <a:r>
              <a:rPr lang="ja-JP" altLang="en-US" dirty="0"/>
              <a:t>の観光について</a:t>
            </a:r>
            <a:endParaRPr kumimoji="1" lang="ja-JP" altLang="en-US" dirty="0"/>
          </a:p>
        </p:txBody>
      </p:sp>
      <p:sp>
        <p:nvSpPr>
          <p:cNvPr id="3" name="サブタイトル 2"/>
          <p:cNvSpPr>
            <a:spLocks noGrp="1"/>
          </p:cNvSpPr>
          <p:nvPr>
            <p:ph type="subTitle" idx="1"/>
          </p:nvPr>
        </p:nvSpPr>
        <p:spPr>
          <a:xfrm>
            <a:off x="1371600" y="4174232"/>
            <a:ext cx="6400800" cy="1415008"/>
          </a:xfrm>
        </p:spPr>
        <p:txBody>
          <a:bodyPr>
            <a:normAutofit fontScale="70000" lnSpcReduction="20000"/>
          </a:bodyPr>
          <a:lstStyle/>
          <a:p>
            <a:r>
              <a:rPr lang="ja-JP" altLang="en-US" dirty="0"/>
              <a:t>観光と人流とウェアラブルに関する意見交換会（仮</a:t>
            </a:r>
            <a:r>
              <a:rPr lang="ja-JP" altLang="en-US" dirty="0" smtClean="0"/>
              <a:t>）</a:t>
            </a:r>
            <a:endParaRPr lang="en-US" altLang="ja-JP" dirty="0" smtClean="0"/>
          </a:p>
          <a:p>
            <a:r>
              <a:rPr lang="zh-TW" altLang="en-US" dirty="0"/>
              <a:t>一般財団法人日本情報経済社会推進協会</a:t>
            </a:r>
          </a:p>
          <a:p>
            <a:r>
              <a:rPr lang="en-US" altLang="ja-JP" dirty="0"/>
              <a:t>/</a:t>
            </a:r>
            <a:r>
              <a:rPr lang="ja-JP" altLang="en-US" dirty="0" err="1"/>
              <a:t>ｇ</a:t>
            </a:r>
            <a:r>
              <a:rPr lang="ja-JP" altLang="en-US" dirty="0"/>
              <a:t>コンテンツ流通推進協議会</a:t>
            </a:r>
            <a:endParaRPr lang="en-US" altLang="ja-JP" dirty="0" smtClean="0"/>
          </a:p>
          <a:p>
            <a:r>
              <a:rPr kumimoji="1" lang="en-US" altLang="ja-JP" dirty="0"/>
              <a:t>2015</a:t>
            </a:r>
            <a:r>
              <a:rPr kumimoji="1" lang="ja-JP" altLang="en-US" dirty="0" smtClean="0"/>
              <a:t>年</a:t>
            </a:r>
            <a:r>
              <a:rPr kumimoji="1" lang="en-US" altLang="ja-JP" dirty="0" smtClean="0"/>
              <a:t>2</a:t>
            </a:r>
            <a:r>
              <a:rPr kumimoji="1" lang="ja-JP" altLang="en-US" dirty="0" smtClean="0"/>
              <a:t>月</a:t>
            </a:r>
            <a:r>
              <a:rPr kumimoji="1" lang="en-US" altLang="ja-JP" dirty="0" smtClean="0"/>
              <a:t>17</a:t>
            </a:r>
            <a:r>
              <a:rPr kumimoji="1" lang="ja-JP" altLang="en-US" dirty="0" smtClean="0"/>
              <a:t>日</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a:bodyPr>
          <a:lstStyle/>
          <a:p>
            <a:r>
              <a:rPr lang="ja-JP" altLang="en-US" b="1" i="1" dirty="0" smtClean="0"/>
              <a:t>感性アナライザプラスカム</a:t>
            </a:r>
            <a:endParaRPr kumimoji="1" lang="ja-JP" altLang="en-US" i="1" dirty="0"/>
          </a:p>
        </p:txBody>
      </p:sp>
      <p:sp>
        <p:nvSpPr>
          <p:cNvPr id="3" name="コンテンツ プレースホルダ 2"/>
          <p:cNvSpPr>
            <a:spLocks noGrp="1"/>
          </p:cNvSpPr>
          <p:nvPr>
            <p:ph idx="1"/>
          </p:nvPr>
        </p:nvSpPr>
        <p:spPr>
          <a:xfrm>
            <a:off x="457200" y="1600200"/>
            <a:ext cx="8229600" cy="5069160"/>
          </a:xfrm>
        </p:spPr>
        <p:txBody>
          <a:bodyPr>
            <a:normAutofit/>
          </a:bodyPr>
          <a:lstStyle/>
          <a:p>
            <a:pPr fontAlgn="base"/>
            <a:r>
              <a:rPr lang="ja-JP" altLang="en-US" dirty="0" smtClean="0"/>
              <a:t>脳波から５つの感性（</a:t>
            </a:r>
            <a:r>
              <a:rPr lang="ja-JP" altLang="en-US" dirty="0" smtClean="0">
                <a:solidFill>
                  <a:srgbClr val="FF0000"/>
                </a:solidFill>
              </a:rPr>
              <a:t>興味、好き、ストレス、集中、眠気</a:t>
            </a:r>
            <a:r>
              <a:rPr lang="ja-JP" altLang="en-US" dirty="0" smtClean="0"/>
              <a:t>）が分析可能な簡易型評価キット「感性アナライザ」。</a:t>
            </a:r>
            <a:br>
              <a:rPr lang="ja-JP" altLang="en-US" dirty="0" smtClean="0"/>
            </a:br>
            <a:r>
              <a:rPr lang="ja-JP" altLang="en-US" dirty="0" smtClean="0"/>
              <a:t>慶応大学満倉准教授の脳波解析アルゴリズムを搭載し、簡易型の脳波計によりシンプルながら、</a:t>
            </a:r>
            <a:br>
              <a:rPr lang="ja-JP" altLang="en-US" dirty="0" smtClean="0"/>
            </a:br>
            <a:r>
              <a:rPr lang="ja-JP" altLang="en-US" dirty="0" smtClean="0"/>
              <a:t>ハイクオリティデータを獲得することができます。</a:t>
            </a:r>
            <a:br>
              <a:rPr lang="ja-JP" altLang="en-US" dirty="0" smtClean="0"/>
            </a:br>
            <a:r>
              <a:rPr lang="ja-JP" altLang="en-US" dirty="0" smtClean="0"/>
              <a:t>更にカメラ機能を搭載することで、より精密なデータを取得できるようになりました。</a:t>
            </a:r>
          </a:p>
          <a:p>
            <a:endParaRPr kumimoji="1" lang="ja-JP" alt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539552" y="806847"/>
            <a:ext cx="7772400" cy="1470025"/>
          </a:xfrm>
          <a:solidFill>
            <a:srgbClr val="FFFF00"/>
          </a:solidFill>
          <a:ln w="76200">
            <a:solidFill>
              <a:schemeClr val="tx1">
                <a:lumMod val="95000"/>
                <a:lumOff val="5000"/>
              </a:schemeClr>
            </a:solidFill>
          </a:ln>
        </p:spPr>
        <p:txBody>
          <a:bodyPr/>
          <a:lstStyle/>
          <a:p>
            <a:pPr algn="r"/>
            <a:r>
              <a:rPr kumimoji="1" lang="ja-JP" altLang="en-US" dirty="0" smtClean="0"/>
              <a:t>目と手⇒ウェアラブル</a:t>
            </a:r>
            <a:endParaRPr kumimoji="1" lang="ja-JP" altLang="en-US" dirty="0"/>
          </a:p>
        </p:txBody>
      </p:sp>
      <p:pic>
        <p:nvPicPr>
          <p:cNvPr id="6" name="Picture 2" descr="http://rpr.c.yimg.jp/im_sigg.ReLzVcdT4bSMaQJ0jPHHg---x585-n1/amd/20140127-00031992-roupeiro-000-56-view.jpg"/>
          <p:cNvPicPr>
            <a:picLocks noChangeAspect="1" noChangeArrowheads="1"/>
          </p:cNvPicPr>
          <p:nvPr/>
        </p:nvPicPr>
        <p:blipFill>
          <a:blip r:embed="rId3" cstate="print"/>
          <a:srcRect/>
          <a:stretch>
            <a:fillRect/>
          </a:stretch>
        </p:blipFill>
        <p:spPr bwMode="auto">
          <a:xfrm>
            <a:off x="323528" y="3268696"/>
            <a:ext cx="5022461" cy="2824599"/>
          </a:xfrm>
          <a:prstGeom prst="rect">
            <a:avLst/>
          </a:prstGeom>
          <a:noFill/>
        </p:spPr>
      </p:pic>
      <p:pic>
        <p:nvPicPr>
          <p:cNvPr id="7" name="Picture 2" descr="http://tctechcrunch2011.files.wordpress.com/2014/01/hand-holding-zoomed-in.jpg?w=1280"/>
          <p:cNvPicPr>
            <a:picLocks noChangeAspect="1" noChangeArrowheads="1"/>
          </p:cNvPicPr>
          <p:nvPr/>
        </p:nvPicPr>
        <p:blipFill>
          <a:blip r:embed="rId4" cstate="print"/>
          <a:srcRect/>
          <a:stretch>
            <a:fillRect/>
          </a:stretch>
        </p:blipFill>
        <p:spPr bwMode="auto">
          <a:xfrm>
            <a:off x="5796137" y="4581128"/>
            <a:ext cx="3096343" cy="2063492"/>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48680"/>
            <a:ext cx="8229600" cy="1728192"/>
          </a:xfrm>
          <a:solidFill>
            <a:srgbClr val="FFFF00"/>
          </a:solidFill>
          <a:ln>
            <a:solidFill>
              <a:schemeClr val="tx1">
                <a:lumMod val="95000"/>
                <a:lumOff val="5000"/>
              </a:schemeClr>
            </a:solidFill>
          </a:ln>
        </p:spPr>
        <p:txBody>
          <a:bodyPr>
            <a:normAutofit/>
          </a:bodyPr>
          <a:lstStyle/>
          <a:p>
            <a:r>
              <a:rPr lang="ja-JP" altLang="en-US" dirty="0" smtClean="0"/>
              <a:t>ウェアラブルコンピュータ</a:t>
            </a:r>
            <a:r>
              <a:rPr lang="en-US" altLang="ja-JP" dirty="0" smtClean="0"/>
              <a:t/>
            </a:r>
            <a:br>
              <a:rPr lang="en-US" altLang="ja-JP" dirty="0" smtClean="0"/>
            </a:br>
            <a:r>
              <a:rPr lang="ja-JP" altLang="en-US" dirty="0" smtClean="0"/>
              <a:t>目と手　⇒　人工知能への一里塚</a:t>
            </a:r>
            <a:endParaRPr kumimoji="1" lang="ja-JP" altLang="en-US" dirty="0"/>
          </a:p>
        </p:txBody>
      </p:sp>
      <p:sp>
        <p:nvSpPr>
          <p:cNvPr id="3" name="コンテンツ プレースホルダ 2"/>
          <p:cNvSpPr>
            <a:spLocks noGrp="1"/>
          </p:cNvSpPr>
          <p:nvPr>
            <p:ph idx="1"/>
          </p:nvPr>
        </p:nvSpPr>
        <p:spPr>
          <a:xfrm>
            <a:off x="251520" y="2752328"/>
            <a:ext cx="8712968" cy="3773016"/>
          </a:xfrm>
        </p:spPr>
        <p:txBody>
          <a:bodyPr>
            <a:normAutofit/>
          </a:bodyPr>
          <a:lstStyle/>
          <a:p>
            <a:r>
              <a:rPr lang="ja-JP" altLang="en-US" sz="3600" b="1" dirty="0" smtClean="0">
                <a:solidFill>
                  <a:srgbClr val="FF0000"/>
                </a:solidFill>
              </a:rPr>
              <a:t>直立歩行</a:t>
            </a:r>
            <a:r>
              <a:rPr lang="ja-JP" altLang="en-US" sz="3600" b="1" dirty="0" smtClean="0"/>
              <a:t>が可能となり、</a:t>
            </a:r>
            <a:r>
              <a:rPr lang="ja-JP" altLang="en-US" sz="3600" b="1" dirty="0" smtClean="0">
                <a:solidFill>
                  <a:srgbClr val="FF0000"/>
                </a:solidFill>
              </a:rPr>
              <a:t>手が解放</a:t>
            </a:r>
            <a:r>
              <a:rPr lang="ja-JP" altLang="en-US" sz="3600" b="1" dirty="0" smtClean="0"/>
              <a:t>された</a:t>
            </a:r>
            <a:endParaRPr lang="en-US" altLang="ja-JP" sz="3600" b="1" dirty="0" smtClean="0"/>
          </a:p>
          <a:p>
            <a:r>
              <a:rPr lang="ja-JP" altLang="en-US" sz="3600" b="1" dirty="0" smtClean="0">
                <a:solidFill>
                  <a:srgbClr val="FF0000"/>
                </a:solidFill>
              </a:rPr>
              <a:t>手（触覚）</a:t>
            </a:r>
            <a:r>
              <a:rPr lang="ja-JP" altLang="en-US" sz="3600" b="1" dirty="0" smtClean="0"/>
              <a:t>を</a:t>
            </a:r>
            <a:r>
              <a:rPr lang="ja-JP" altLang="en-US" sz="3600" b="1" dirty="0" smtClean="0">
                <a:solidFill>
                  <a:srgbClr val="FF0000"/>
                </a:solidFill>
              </a:rPr>
              <a:t>見つめ（視覚）</a:t>
            </a:r>
            <a:r>
              <a:rPr lang="ja-JP" altLang="en-US" sz="3600" b="1" dirty="0" smtClean="0"/>
              <a:t>動かす脳の発達により、</a:t>
            </a:r>
            <a:r>
              <a:rPr lang="ja-JP" altLang="en-US" sz="3600" b="1" dirty="0" smtClean="0">
                <a:solidFill>
                  <a:srgbClr val="FF0000"/>
                </a:solidFill>
              </a:rPr>
              <a:t>意識</a:t>
            </a:r>
            <a:r>
              <a:rPr lang="ja-JP" altLang="en-US" sz="3600" b="1" dirty="0" smtClean="0"/>
              <a:t>が発生</a:t>
            </a:r>
            <a:endParaRPr lang="en-US" altLang="ja-JP" sz="3600" b="1" dirty="0" smtClean="0"/>
          </a:p>
          <a:p>
            <a:r>
              <a:rPr lang="ja-JP" altLang="en-US" sz="3600" b="1" dirty="0" smtClean="0"/>
              <a:t>ウエアラブルコンピューティングが、目と手足に集中するのも進化の過程から見れば必然？</a:t>
            </a:r>
            <a:endParaRPr lang="en-US" altLang="ja-JP" sz="3600" b="1" dirty="0" smtClean="0"/>
          </a:p>
          <a:p>
            <a:endParaRPr lang="en-US" altLang="ja-JP" b="1"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0648"/>
            <a:ext cx="8229600" cy="1143000"/>
          </a:xfrm>
          <a:solidFill>
            <a:schemeClr val="bg1"/>
          </a:solidFill>
          <a:ln>
            <a:solidFill>
              <a:schemeClr val="tx1">
                <a:lumMod val="85000"/>
                <a:lumOff val="15000"/>
              </a:schemeClr>
            </a:solidFill>
          </a:ln>
        </p:spPr>
        <p:txBody>
          <a:bodyPr>
            <a:normAutofit/>
          </a:bodyPr>
          <a:lstStyle/>
          <a:p>
            <a:r>
              <a:rPr lang="ja-JP" altLang="en-US" b="1" dirty="0" smtClean="0">
                <a:solidFill>
                  <a:schemeClr val="tx1">
                    <a:lumMod val="95000"/>
                    <a:lumOff val="5000"/>
                  </a:schemeClr>
                </a:solidFill>
              </a:rPr>
              <a:t>「ウェアラブル」と社会問題</a:t>
            </a:r>
            <a:endParaRPr kumimoji="1" lang="ja-JP" altLang="en-US" dirty="0">
              <a:solidFill>
                <a:schemeClr val="tx1">
                  <a:lumMod val="95000"/>
                  <a:lumOff val="5000"/>
                </a:schemeClr>
              </a:solidFill>
            </a:endParaRPr>
          </a:p>
        </p:txBody>
      </p:sp>
      <p:sp>
        <p:nvSpPr>
          <p:cNvPr id="3" name="コンテンツ プレースホルダ 2"/>
          <p:cNvSpPr>
            <a:spLocks noGrp="1"/>
          </p:cNvSpPr>
          <p:nvPr>
            <p:ph idx="1"/>
          </p:nvPr>
        </p:nvSpPr>
        <p:spPr>
          <a:xfrm>
            <a:off x="457200" y="2104256"/>
            <a:ext cx="8229600" cy="3845024"/>
          </a:xfrm>
        </p:spPr>
        <p:txBody>
          <a:bodyPr>
            <a:normAutofit lnSpcReduction="10000"/>
          </a:bodyPr>
          <a:lstStyle/>
          <a:p>
            <a:r>
              <a:rPr lang="ja-JP" altLang="en-US" dirty="0" smtClean="0"/>
              <a:t>著作権問題　　記憶が記録化される</a:t>
            </a:r>
            <a:endParaRPr lang="en-US" altLang="ja-JP" dirty="0" smtClean="0"/>
          </a:p>
          <a:p>
            <a:r>
              <a:rPr lang="ja-JP" altLang="en-US" dirty="0" smtClean="0"/>
              <a:t>「</a:t>
            </a:r>
            <a:r>
              <a:rPr lang="ja-JP" altLang="en-US" sz="4800" b="1" dirty="0" smtClean="0">
                <a:solidFill>
                  <a:srgbClr val="FF0000"/>
                </a:solidFill>
              </a:rPr>
              <a:t>動く監視カメラ</a:t>
            </a:r>
            <a:r>
              <a:rPr lang="ja-JP" altLang="en-US" dirty="0" smtClean="0"/>
              <a:t>」 プライバシー問題</a:t>
            </a:r>
            <a:endParaRPr lang="en-US" altLang="ja-JP" dirty="0" smtClean="0"/>
          </a:p>
          <a:p>
            <a:r>
              <a:rPr lang="ja-JP" altLang="en-US" dirty="0" smtClean="0"/>
              <a:t>価格</a:t>
            </a:r>
            <a:r>
              <a:rPr lang="ja-JP" altLang="en-US" dirty="0"/>
              <a:t>問題</a:t>
            </a:r>
            <a:endParaRPr lang="en-US" altLang="ja-JP" dirty="0" smtClean="0"/>
          </a:p>
          <a:p>
            <a:r>
              <a:rPr lang="ja-JP" altLang="en-US" dirty="0" smtClean="0"/>
              <a:t>自動車電話が普及せず携帯電話になったように、便利なものはいずれ普及するだろう</a:t>
            </a:r>
            <a:endParaRPr lang="en-US" altLang="ja-JP" dirty="0" smtClean="0"/>
          </a:p>
          <a:p>
            <a:r>
              <a:rPr lang="en-US" altLang="ja-JP" dirty="0">
                <a:hlinkClick r:id="rId3"/>
              </a:rPr>
              <a:t>http://www.emreyuasa.com/2015/01/48</a:t>
            </a:r>
            <a:r>
              <a:rPr lang="en-US" altLang="ja-JP" dirty="0" smtClean="0">
                <a:hlinkClick r:id="rId3"/>
              </a:rPr>
              <a:t>/</a:t>
            </a:r>
            <a:r>
              <a:rPr lang="ja-JP" altLang="en-US" dirty="0" smtClean="0"/>
              <a:t>（整理されている）</a:t>
            </a:r>
            <a:endParaRPr lang="en-US" altLang="ja-JP" dirty="0"/>
          </a:p>
          <a:p>
            <a:endParaRPr lang="en-US" altLang="ja-JP" dirty="0" smtClean="0"/>
          </a:p>
          <a:p>
            <a:endParaRPr lang="en-US" altLang="ja-JP" dirty="0" smtClean="0"/>
          </a:p>
          <a:p>
            <a:endParaRPr lang="ja-JP" altLang="en-US" dirty="0" smtClean="0"/>
          </a:p>
          <a:p>
            <a:endParaRPr lang="en-US" altLang="ja-JP" dirty="0" smtClean="0"/>
          </a:p>
          <a:p>
            <a:endParaRPr lang="ja-JP" altLang="en-US" dirty="0" smtClean="0"/>
          </a:p>
          <a:p>
            <a:endParaRPr lang="ja-JP" altLang="en-US" dirty="0" smtClean="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 2"/>
          <p:cNvSpPr txBox="1">
            <a:spLocks/>
          </p:cNvSpPr>
          <p:nvPr/>
        </p:nvSpPr>
        <p:spPr bwMode="auto">
          <a:xfrm>
            <a:off x="518864" y="1556792"/>
            <a:ext cx="8229600" cy="27363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1" lang="ja-JP" altLang="en-US" sz="3200" b="0" i="0" u="none" strike="noStrike" kern="0" cap="none" spc="0" normalizeH="0" baseline="0" noProof="0" dirty="0" smtClean="0">
                <a:ln>
                  <a:noFill/>
                </a:ln>
                <a:solidFill>
                  <a:schemeClr val="tx1"/>
                </a:solidFill>
                <a:effectLst/>
                <a:uLnTx/>
                <a:uFillTx/>
                <a:latin typeface="+mn-lt"/>
                <a:ea typeface="+mn-ea"/>
                <a:cs typeface="+mn-cs"/>
              </a:rPr>
              <a:t>グーグルグラスならぬ、</a:t>
            </a:r>
            <a:r>
              <a:rPr kumimoji="1" lang="ja-JP" altLang="en-US" sz="3200" b="0" i="0" u="none" strike="noStrike" kern="0" cap="none" spc="0" normalizeH="0" baseline="0" noProof="0" dirty="0" smtClean="0">
                <a:ln>
                  <a:noFill/>
                </a:ln>
                <a:solidFill>
                  <a:srgbClr val="FF0000"/>
                </a:solidFill>
                <a:effectLst/>
                <a:uLnTx/>
                <a:uFillTx/>
                <a:latin typeface="+mn-lt"/>
                <a:ea typeface="+mn-ea"/>
                <a:cs typeface="+mn-cs"/>
              </a:rPr>
              <a:t>グーグルキャップ</a:t>
            </a:r>
            <a:r>
              <a:rPr kumimoji="1" lang="ja-JP" altLang="en-US" sz="3200" b="0" i="0" u="none" strike="noStrike" kern="0" cap="none" spc="0" normalizeH="0" baseline="0" noProof="0" dirty="0" smtClean="0">
                <a:ln>
                  <a:noFill/>
                </a:ln>
                <a:solidFill>
                  <a:schemeClr val="tx1"/>
                </a:solidFill>
                <a:effectLst/>
                <a:uLnTx/>
                <a:uFillTx/>
                <a:latin typeface="+mn-lt"/>
                <a:ea typeface="+mn-ea"/>
                <a:cs typeface="+mn-cs"/>
              </a:rPr>
              <a:t>をかぶることにより、観光客の脳の反応</a:t>
            </a:r>
            <a:r>
              <a:rPr kumimoji="1" lang="ja-JP" altLang="ja-JP" sz="3200" b="0" i="0" u="none" strike="noStrike" kern="0" cap="none" spc="0" normalizeH="0" baseline="0" noProof="0" dirty="0" smtClean="0">
                <a:ln>
                  <a:noFill/>
                </a:ln>
                <a:solidFill>
                  <a:schemeClr val="tx1"/>
                </a:solidFill>
                <a:effectLst/>
                <a:uLnTx/>
                <a:uFillTx/>
                <a:latin typeface="+mn-lt"/>
                <a:ea typeface="+mn-ea"/>
                <a:cs typeface="+mn-cs"/>
              </a:rPr>
              <a:t>測定値を</a:t>
            </a:r>
            <a:r>
              <a:rPr kumimoji="1" lang="ja-JP" altLang="en-US" sz="3200" b="0" i="0" u="none" strike="noStrike" kern="0" cap="none" spc="0" normalizeH="0" baseline="0" noProof="0" dirty="0" smtClean="0">
                <a:ln>
                  <a:noFill/>
                </a:ln>
                <a:solidFill>
                  <a:schemeClr val="tx1"/>
                </a:solidFill>
                <a:effectLst/>
                <a:uLnTx/>
                <a:uFillTx/>
                <a:latin typeface="+mn-lt"/>
                <a:ea typeface="+mn-ea"/>
                <a:cs typeface="+mn-cs"/>
              </a:rPr>
              <a:t>大量に蓄積し属性、移動情報等とクロス分析することで単なるアンケートで済ませていた観光行動の解明ができる可能性が出てくる</a:t>
            </a:r>
            <a:endParaRPr kumimoji="1" lang="ja-JP" altLang="ja-JP" sz="3200" b="0" i="0" u="none" strike="noStrike" kern="0" cap="none" spc="0" normalizeH="0" baseline="0" noProof="0" dirty="0" smtClean="0">
              <a:ln>
                <a:noFill/>
              </a:ln>
              <a:solidFill>
                <a:schemeClr val="tx1"/>
              </a:solidFill>
              <a:effectLst/>
              <a:uLnTx/>
              <a:uFillTx/>
              <a:latin typeface="+mn-lt"/>
              <a:ea typeface="+mn-ea"/>
              <a:cs typeface="+mn-cs"/>
            </a:endParaRPr>
          </a:p>
        </p:txBody>
      </p:sp>
      <p:sp>
        <p:nvSpPr>
          <p:cNvPr id="5" name="コンテンツ プレースホルダ 2"/>
          <p:cNvSpPr txBox="1">
            <a:spLocks/>
          </p:cNvSpPr>
          <p:nvPr/>
        </p:nvSpPr>
        <p:spPr bwMode="auto">
          <a:xfrm>
            <a:off x="671264" y="4365104"/>
            <a:ext cx="8229600" cy="22322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1" lang="ja-JP" altLang="en-US" sz="4000" b="0" i="0" u="none" strike="noStrike" kern="0" cap="none" spc="0" normalizeH="0" baseline="0" noProof="0" dirty="0" smtClean="0">
                <a:ln>
                  <a:noFill/>
                </a:ln>
                <a:solidFill>
                  <a:srgbClr val="FF0000"/>
                </a:solidFill>
                <a:effectLst/>
                <a:uLnTx/>
                <a:uFillTx/>
                <a:latin typeface="+mn-lt"/>
                <a:ea typeface="+mn-ea"/>
                <a:cs typeface="+mn-cs"/>
              </a:rPr>
              <a:t>観光行動のデータマイニング</a:t>
            </a:r>
            <a:r>
              <a:rPr kumimoji="1" lang="ja-JP" altLang="en-US" sz="3200" b="0" i="0" u="none" strike="noStrike" kern="0" cap="none" spc="0" normalizeH="0" baseline="0" noProof="0" dirty="0" smtClean="0">
                <a:ln>
                  <a:noFill/>
                </a:ln>
                <a:solidFill>
                  <a:schemeClr val="tx1"/>
                </a:solidFill>
                <a:effectLst/>
                <a:uLnTx/>
                <a:uFillTx/>
                <a:latin typeface="+mn-lt"/>
                <a:ea typeface="+mn-ea"/>
                <a:cs typeface="+mn-cs"/>
              </a:rPr>
              <a:t>を若手研究者が行うことに</a:t>
            </a:r>
            <a:r>
              <a:rPr lang="ja-JP" altLang="en-US" sz="3200" kern="0" dirty="0">
                <a:latin typeface="+mn-lt"/>
                <a:ea typeface="+mn-ea"/>
              </a:rPr>
              <a:t>より</a:t>
            </a:r>
            <a:r>
              <a:rPr lang="ja-JP" altLang="en-US" sz="3200" kern="0" dirty="0" smtClean="0">
                <a:latin typeface="+mn-lt"/>
                <a:ea typeface="+mn-ea"/>
              </a:rPr>
              <a:t>、大量の博士論文が生まれる（関西空港工事で多くの工学博士が誕生したことと同じ）</a:t>
            </a:r>
            <a:r>
              <a:rPr lang="en-US" altLang="ja-JP" sz="3200" kern="0" dirty="0" smtClean="0">
                <a:latin typeface="+mn-lt"/>
                <a:ea typeface="+mn-ea"/>
              </a:rPr>
              <a:t>?</a:t>
            </a:r>
            <a:r>
              <a:rPr lang="ja-JP" altLang="en-US" sz="3200" kern="0" dirty="0" smtClean="0"/>
              <a:t>⇔</a:t>
            </a:r>
            <a:r>
              <a:rPr lang="ja-JP" altLang="en-US" sz="3200" kern="0" dirty="0" smtClean="0">
                <a:solidFill>
                  <a:srgbClr val="FF0000"/>
                </a:solidFill>
              </a:rPr>
              <a:t>否定説もある</a:t>
            </a:r>
            <a:endParaRPr lang="en-US" altLang="ja-JP" sz="3200" kern="0" dirty="0" smtClean="0">
              <a:solidFill>
                <a:srgbClr val="FF0000"/>
              </a:solidFill>
              <a:latin typeface="+mn-lt"/>
              <a:ea typeface="+mn-ea"/>
            </a:endParaRPr>
          </a:p>
        </p:txBody>
      </p:sp>
      <p:sp>
        <p:nvSpPr>
          <p:cNvPr id="7" name="Rectangle 2"/>
          <p:cNvSpPr>
            <a:spLocks noGrp="1" noChangeArrowheads="1"/>
          </p:cNvSpPr>
          <p:nvPr>
            <p:ph type="title"/>
          </p:nvPr>
        </p:nvSpPr>
        <p:spPr>
          <a:xfrm>
            <a:off x="251520" y="274638"/>
            <a:ext cx="8712968" cy="1143000"/>
          </a:xfrm>
          <a:solidFill>
            <a:srgbClr val="FFFF00"/>
          </a:solidFill>
          <a:ln>
            <a:solidFill>
              <a:schemeClr val="tx1"/>
            </a:solidFill>
          </a:ln>
        </p:spPr>
        <p:txBody>
          <a:bodyPr>
            <a:normAutofit/>
          </a:bodyPr>
          <a:lstStyle/>
          <a:p>
            <a:pPr eaLnBrk="1" hangingPunct="1"/>
            <a:r>
              <a:rPr lang="ja-JP" altLang="en-US" dirty="0" smtClean="0"/>
              <a:t>観光学の脳科学への収斂（人流学）</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en-US" altLang="ja-JP" dirty="0" smtClean="0"/>
              <a:t>『</a:t>
            </a:r>
            <a:r>
              <a:rPr kumimoji="1" lang="ja-JP" altLang="en-US" dirty="0" smtClean="0"/>
              <a:t>データの見えざる手</a:t>
            </a:r>
            <a:r>
              <a:rPr kumimoji="1" lang="en-US" altLang="ja-JP" dirty="0" smtClean="0"/>
              <a:t>』</a:t>
            </a:r>
            <a:r>
              <a:rPr kumimoji="1" lang="ja-JP" altLang="en-US" dirty="0" smtClean="0"/>
              <a:t>　矢野和男</a:t>
            </a:r>
            <a:endParaRPr kumimoji="1" lang="ja-JP" altLang="en-US" dirty="0"/>
          </a:p>
        </p:txBody>
      </p:sp>
      <p:sp>
        <p:nvSpPr>
          <p:cNvPr id="3" name="コンテンツ プレースホルダ 2"/>
          <p:cNvSpPr>
            <a:spLocks noGrp="1"/>
          </p:cNvSpPr>
          <p:nvPr>
            <p:ph idx="1"/>
          </p:nvPr>
        </p:nvSpPr>
        <p:spPr>
          <a:xfrm>
            <a:off x="0" y="1772816"/>
            <a:ext cx="8913168" cy="4813995"/>
          </a:xfrm>
        </p:spPr>
        <p:txBody>
          <a:bodyPr>
            <a:normAutofit fontScale="92500" lnSpcReduction="10000"/>
          </a:bodyPr>
          <a:lstStyle/>
          <a:p>
            <a:r>
              <a:rPr lang="ja-JP" altLang="en-US" dirty="0" smtClean="0"/>
              <a:t>ウェアラブル・センサを付けた後も、研究手法に変化があったか</a:t>
            </a:r>
          </a:p>
          <a:p>
            <a:r>
              <a:rPr lang="ja-JP" altLang="en-US" dirty="0" smtClean="0"/>
              <a:t>研究の途中から、人間が仮設を立ててデータを見るという手法に限界があると考えるようになった。人が未加工のデータから仮説を立てて傾向や相関関係を導き出す手法が「データ・マイニング」、人がやるデータ・マイニングがうまくいっているようには見えない。</a:t>
            </a:r>
          </a:p>
          <a:p>
            <a:r>
              <a:rPr lang="ja-JP" altLang="en-US" dirty="0" smtClean="0"/>
              <a:t>「どうやってこの技術でもうけるか」を考えた末、データに含まれるいろいろな概念を自らで抽出するような人工知能を開発するしかないと考えるに至った。</a:t>
            </a:r>
          </a:p>
          <a:p>
            <a:endParaRPr kumimoji="1" lang="ja-JP" altLang="en-US" dirty="0"/>
          </a:p>
        </p:txBody>
      </p:sp>
    </p:spTree>
    <p:extLst>
      <p:ext uri="{BB962C8B-B14F-4D97-AF65-F5344CB8AC3E}">
        <p14:creationId xmlns:p14="http://schemas.microsoft.com/office/powerpoint/2010/main" xmlns="" val="5204227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a:solidFill>
            <a:srgbClr val="FFFF00"/>
          </a:solidFill>
          <a:ln>
            <a:solidFill>
              <a:schemeClr val="tx1">
                <a:lumMod val="85000"/>
                <a:lumOff val="15000"/>
              </a:schemeClr>
            </a:solidFill>
          </a:ln>
        </p:spPr>
        <p:txBody>
          <a:bodyPr>
            <a:normAutofit/>
          </a:bodyPr>
          <a:lstStyle/>
          <a:p>
            <a:r>
              <a:rPr lang="ja-JP" altLang="ja-JP" dirty="0" smtClean="0"/>
              <a:t>ビッグデータ　</a:t>
            </a:r>
            <a:r>
              <a:rPr lang="ja-JP" altLang="en-US" dirty="0" smtClean="0"/>
              <a:t>「</a:t>
            </a:r>
            <a:r>
              <a:rPr lang="ja-JP" altLang="ja-JP" dirty="0" smtClean="0">
                <a:solidFill>
                  <a:srgbClr val="FF0000"/>
                </a:solidFill>
              </a:rPr>
              <a:t>特定</a:t>
            </a:r>
            <a:r>
              <a:rPr lang="ja-JP" altLang="en-US" dirty="0" smtClean="0">
                <a:solidFill>
                  <a:schemeClr val="tx1">
                    <a:lumMod val="95000"/>
                    <a:lumOff val="5000"/>
                  </a:schemeClr>
                </a:solidFill>
              </a:rPr>
              <a:t>」</a:t>
            </a:r>
            <a:r>
              <a:rPr lang="ja-JP" altLang="ja-JP" dirty="0" smtClean="0"/>
              <a:t>多数</a:t>
            </a:r>
            <a:r>
              <a:rPr lang="ja-JP" altLang="en-US" dirty="0" smtClean="0"/>
              <a:t>➵</a:t>
            </a:r>
            <a:r>
              <a:rPr lang="ja-JP" altLang="en-US" dirty="0" smtClean="0">
                <a:solidFill>
                  <a:srgbClr val="FF0000"/>
                </a:solidFill>
              </a:rPr>
              <a:t>予測</a:t>
            </a:r>
            <a:endParaRPr kumimoji="1" lang="ja-JP" altLang="en-US" dirty="0">
              <a:solidFill>
                <a:srgbClr val="FF0000"/>
              </a:solidFill>
            </a:endParaRPr>
          </a:p>
        </p:txBody>
      </p:sp>
      <p:sp>
        <p:nvSpPr>
          <p:cNvPr id="3" name="コンテンツ プレースホルダ 2"/>
          <p:cNvSpPr>
            <a:spLocks noGrp="1"/>
          </p:cNvSpPr>
          <p:nvPr>
            <p:ph idx="1"/>
          </p:nvPr>
        </p:nvSpPr>
        <p:spPr>
          <a:xfrm>
            <a:off x="0" y="1600200"/>
            <a:ext cx="9144000" cy="5257800"/>
          </a:xfrm>
        </p:spPr>
        <p:txBody>
          <a:bodyPr>
            <a:normAutofit/>
          </a:bodyPr>
          <a:lstStyle/>
          <a:p>
            <a:r>
              <a:rPr lang="ja-JP" altLang="ja-JP" dirty="0" smtClean="0"/>
              <a:t>数多の情報源から収集</a:t>
            </a:r>
            <a:r>
              <a:rPr lang="ja-JP" altLang="en-US" dirty="0" smtClean="0"/>
              <a:t>、</a:t>
            </a:r>
            <a:r>
              <a:rPr lang="ja-JP" altLang="ja-JP" dirty="0" smtClean="0"/>
              <a:t>相互に関連づけ</a:t>
            </a:r>
            <a:endParaRPr lang="en-US" altLang="ja-JP" dirty="0" smtClean="0"/>
          </a:p>
          <a:p>
            <a:r>
              <a:rPr lang="ja-JP" altLang="ja-JP" dirty="0" smtClean="0"/>
              <a:t>特定個人に関する正確な見通</a:t>
            </a:r>
            <a:r>
              <a:rPr lang="ja-JP" altLang="en-US" dirty="0" smtClean="0"/>
              <a:t>　➵　</a:t>
            </a:r>
            <a:r>
              <a:rPr lang="ja-JP" altLang="ja-JP" dirty="0" smtClean="0"/>
              <a:t>価値が</a:t>
            </a:r>
            <a:r>
              <a:rPr lang="ja-JP" altLang="en-US" dirty="0" smtClean="0"/>
              <a:t>発生</a:t>
            </a:r>
            <a:endParaRPr lang="ja-JP" altLang="ja-JP" dirty="0" smtClean="0"/>
          </a:p>
          <a:p>
            <a:r>
              <a:rPr lang="ja-JP" altLang="ja-JP" dirty="0" smtClean="0"/>
              <a:t>データ仲介業者は、消費者の趣味や人種・民族などによって分けられているリストを収集・販売</a:t>
            </a:r>
            <a:endParaRPr lang="en-US" altLang="ja-JP" dirty="0" smtClean="0"/>
          </a:p>
          <a:p>
            <a:r>
              <a:rPr lang="ja-JP" altLang="ja-JP" dirty="0" smtClean="0"/>
              <a:t>買い物の習慣に関する情報を集め、肥満といった健康状態を記載したリストを作成</a:t>
            </a:r>
          </a:p>
          <a:p>
            <a:r>
              <a:rPr lang="ja-JP" altLang="ja-JP" dirty="0" smtClean="0"/>
              <a:t>ビッグデータ技術のおかげで、小売業者も消費者情報収集の誘惑に駆られ</a:t>
            </a:r>
            <a:r>
              <a:rPr lang="ja-JP" altLang="en-US" dirty="0" smtClean="0"/>
              <a:t>、</a:t>
            </a:r>
            <a:r>
              <a:rPr lang="ja-JP" altLang="ja-JP" dirty="0" smtClean="0"/>
              <a:t>仲介業者を通して</a:t>
            </a:r>
            <a:r>
              <a:rPr lang="ja-JP" altLang="en-US" dirty="0" smtClean="0"/>
              <a:t>売買</a:t>
            </a:r>
            <a:endParaRPr lang="ja-JP" altLang="ja-JP"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274638"/>
            <a:ext cx="8964488" cy="1143000"/>
          </a:xfrm>
          <a:solidFill>
            <a:srgbClr val="FFFF00"/>
          </a:solidFill>
          <a:ln>
            <a:solidFill>
              <a:schemeClr val="tx1">
                <a:lumMod val="95000"/>
                <a:lumOff val="5000"/>
              </a:schemeClr>
            </a:solidFill>
          </a:ln>
        </p:spPr>
        <p:txBody>
          <a:bodyPr>
            <a:normAutofit fontScale="90000"/>
          </a:bodyPr>
          <a:lstStyle/>
          <a:p>
            <a:r>
              <a:rPr lang="ja-JP" altLang="ja-JP" b="1" dirty="0" smtClean="0"/>
              <a:t>人流</a:t>
            </a:r>
            <a:r>
              <a:rPr lang="en-US" altLang="ja-JP" b="1" dirty="0" smtClean="0"/>
              <a:t>SCM</a:t>
            </a:r>
            <a:r>
              <a:rPr lang="en-US" altLang="ja-JP" dirty="0" smtClean="0"/>
              <a:t> (</a:t>
            </a:r>
            <a:r>
              <a:rPr lang="ja-JP" altLang="ja-JP" dirty="0" smtClean="0"/>
              <a:t>サプライチェーンマネジメント</a:t>
            </a:r>
            <a:r>
              <a:rPr lang="en-US" altLang="ja-JP" dirty="0" smtClean="0"/>
              <a:t>)</a:t>
            </a:r>
            <a:endParaRPr kumimoji="1" lang="ja-JP" altLang="en-US" dirty="0"/>
          </a:p>
        </p:txBody>
      </p:sp>
      <p:sp>
        <p:nvSpPr>
          <p:cNvPr id="3" name="コンテンツ プレースホルダ 2"/>
          <p:cNvSpPr>
            <a:spLocks noGrp="1"/>
          </p:cNvSpPr>
          <p:nvPr>
            <p:ph idx="1"/>
          </p:nvPr>
        </p:nvSpPr>
        <p:spPr>
          <a:xfrm>
            <a:off x="457200" y="1600200"/>
            <a:ext cx="8229600" cy="5257800"/>
          </a:xfrm>
        </p:spPr>
        <p:txBody>
          <a:bodyPr>
            <a:normAutofit/>
          </a:bodyPr>
          <a:lstStyle/>
          <a:p>
            <a:r>
              <a:rPr lang="ja-JP" altLang="en-US" dirty="0" smtClean="0"/>
              <a:t>スマートフォンの登場により、</a:t>
            </a:r>
            <a:r>
              <a:rPr lang="ja-JP" altLang="ja-JP" dirty="0" smtClean="0"/>
              <a:t>時々刻々発生するヒトの移動に対するニーズにリアルタイムの対応</a:t>
            </a:r>
            <a:r>
              <a:rPr lang="ja-JP" altLang="en-US" dirty="0" smtClean="0"/>
              <a:t>が可能となった</a:t>
            </a:r>
            <a:endParaRPr lang="en-US" altLang="ja-JP" dirty="0" smtClean="0"/>
          </a:p>
          <a:p>
            <a:r>
              <a:rPr lang="ja-JP" altLang="en-US" dirty="0" smtClean="0"/>
              <a:t>移動にとどまらず、物流でいえば保管場所にあたる住所、居所、宿所の管理を含めた人流概念としてとらえることが可能となった</a:t>
            </a:r>
            <a:endParaRPr lang="en-US" altLang="ja-JP" dirty="0" smtClean="0"/>
          </a:p>
          <a:p>
            <a:r>
              <a:rPr lang="ja-JP" altLang="en-US" dirty="0" smtClean="0"/>
              <a:t>さらに、ビッグデータの活用により、先回りして人流ニーズに対応することも可能となってきている</a:t>
            </a:r>
            <a:endParaRPr lang="ja-JP" altLang="ja-JP" dirty="0" smtClean="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タイトル 1"/>
          <p:cNvSpPr>
            <a:spLocks noGrp="1"/>
          </p:cNvSpPr>
          <p:nvPr>
            <p:ph type="title"/>
          </p:nvPr>
        </p:nvSpPr>
        <p:spPr>
          <a:ln w="38100">
            <a:solidFill>
              <a:schemeClr val="tx1"/>
            </a:solidFill>
          </a:ln>
        </p:spPr>
        <p:txBody>
          <a:bodyPr/>
          <a:lstStyle/>
          <a:p>
            <a:pPr eaLnBrk="1" hangingPunct="1"/>
            <a:r>
              <a:rPr lang="ja-JP" altLang="en-US" smtClean="0"/>
              <a:t>あなたの人生を任せてください</a:t>
            </a:r>
          </a:p>
        </p:txBody>
      </p:sp>
      <p:sp>
        <p:nvSpPr>
          <p:cNvPr id="43011" name="コンテンツ プレースホルダー 2"/>
          <p:cNvSpPr>
            <a:spLocks noGrp="1"/>
          </p:cNvSpPr>
          <p:nvPr>
            <p:ph idx="1"/>
          </p:nvPr>
        </p:nvSpPr>
        <p:spPr/>
        <p:txBody>
          <a:bodyPr/>
          <a:lstStyle/>
          <a:p>
            <a:pPr eaLnBrk="1" hangingPunct="1"/>
            <a:r>
              <a:rPr lang="ja-JP" altLang="en-US" dirty="0" smtClean="0"/>
              <a:t>究極のマーケッティング（位置情報の把握）</a:t>
            </a:r>
            <a:endParaRPr lang="en-US" altLang="ja-JP" dirty="0" smtClean="0"/>
          </a:p>
          <a:p>
            <a:pPr eaLnBrk="1" hangingPunct="1"/>
            <a:r>
              <a:rPr lang="ja-JP" altLang="en-US" dirty="0" smtClean="0"/>
              <a:t>宅配便に次ぐヒット商品が期待できる</a:t>
            </a:r>
            <a:endParaRPr lang="en-US" altLang="ja-JP" dirty="0" smtClean="0"/>
          </a:p>
          <a:p>
            <a:pPr eaLnBrk="1" hangingPunct="1"/>
            <a:r>
              <a:rPr lang="ja-JP" altLang="en-US" dirty="0" smtClean="0"/>
              <a:t>フリーペーパーから</a:t>
            </a:r>
            <a:r>
              <a:rPr lang="ja-JP" altLang="en-US" dirty="0" smtClean="0">
                <a:solidFill>
                  <a:srgbClr val="FF0000"/>
                </a:solidFill>
              </a:rPr>
              <a:t>フリーライド</a:t>
            </a:r>
            <a:r>
              <a:rPr lang="ja-JP" altLang="en-US" dirty="0" smtClean="0"/>
              <a:t>へ</a:t>
            </a:r>
            <a:endParaRPr lang="en-US" altLang="ja-JP" dirty="0" smtClean="0"/>
          </a:p>
          <a:p>
            <a:pPr eaLnBrk="1" hangingPunct="1"/>
            <a:r>
              <a:rPr lang="ja-JP" altLang="en-US" dirty="0" smtClean="0"/>
              <a:t>適正配車能力と顧客管理</a:t>
            </a:r>
            <a:endParaRPr lang="en-US" altLang="ja-JP" dirty="0" smtClean="0"/>
          </a:p>
          <a:p>
            <a:pPr eaLnBrk="1" hangingPunct="1"/>
            <a:r>
              <a:rPr lang="ja-JP" altLang="en-US" dirty="0" smtClean="0"/>
              <a:t>運転手の地位向上と賃金体系の近代化</a:t>
            </a:r>
            <a:endParaRPr lang="en-US" altLang="ja-JP" dirty="0" smtClean="0"/>
          </a:p>
          <a:p>
            <a:pPr eaLnBrk="1" hangingPunct="1"/>
            <a:r>
              <a:rPr lang="ja-JP" altLang="en-US" dirty="0" smtClean="0"/>
              <a:t>旅行会社から総合生活移動産業へ脱皮</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人の移動は結果</a:t>
            </a:r>
            <a:endParaRPr kumimoji="1" lang="ja-JP" altLang="en-US" dirty="0"/>
          </a:p>
        </p:txBody>
      </p:sp>
      <p:sp>
        <p:nvSpPr>
          <p:cNvPr id="3" name="コンテンツ プレースホルダー 2"/>
          <p:cNvSpPr>
            <a:spLocks noGrp="1"/>
          </p:cNvSpPr>
          <p:nvPr>
            <p:ph idx="1"/>
          </p:nvPr>
        </p:nvSpPr>
        <p:spPr>
          <a:xfrm>
            <a:off x="457200" y="1600201"/>
            <a:ext cx="8229600" cy="1828800"/>
          </a:xfrm>
        </p:spPr>
        <p:txBody>
          <a:bodyPr>
            <a:normAutofit/>
          </a:bodyPr>
          <a:lstStyle/>
          <a:p>
            <a:r>
              <a:rPr kumimoji="1" lang="ja-JP" altLang="en-US" dirty="0" smtClean="0"/>
              <a:t>結果（人流データ）から原因を推測</a:t>
            </a:r>
            <a:endParaRPr kumimoji="1" lang="en-US" altLang="ja-JP" dirty="0" smtClean="0"/>
          </a:p>
          <a:p>
            <a:r>
              <a:rPr lang="ja-JP" altLang="en-US" dirty="0" smtClean="0"/>
              <a:t>原因（脳内反応？）そのものをデータ化できないか</a:t>
            </a:r>
            <a:endParaRPr lang="en-US" altLang="ja-JP" dirty="0" smtClean="0"/>
          </a:p>
          <a:p>
            <a:endParaRPr kumimoji="1" lang="ja-JP" altLang="en-US" dirty="0"/>
          </a:p>
        </p:txBody>
      </p:sp>
    </p:spTree>
    <p:extLst>
      <p:ext uri="{BB962C8B-B14F-4D97-AF65-F5344CB8AC3E}">
        <p14:creationId xmlns:p14="http://schemas.microsoft.com/office/powerpoint/2010/main" xmlns="" val="4689593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16632"/>
            <a:ext cx="8229600" cy="1143000"/>
          </a:xfrm>
          <a:ln>
            <a:solidFill>
              <a:schemeClr val="accent1"/>
            </a:solidFill>
          </a:ln>
        </p:spPr>
        <p:txBody>
          <a:bodyPr/>
          <a:lstStyle/>
          <a:p>
            <a:r>
              <a:rPr kumimoji="1" lang="ja-JP" altLang="en-US" dirty="0" smtClean="0"/>
              <a:t>人流情報と位置情報</a:t>
            </a:r>
            <a:endParaRPr kumimoji="1" lang="ja-JP" altLang="en-US" dirty="0"/>
          </a:p>
        </p:txBody>
      </p:sp>
      <p:sp>
        <p:nvSpPr>
          <p:cNvPr id="3" name="コンテンツ プレースホルダ 2"/>
          <p:cNvSpPr>
            <a:spLocks noGrp="1"/>
          </p:cNvSpPr>
          <p:nvPr>
            <p:ph idx="1"/>
          </p:nvPr>
        </p:nvSpPr>
        <p:spPr>
          <a:xfrm>
            <a:off x="457200" y="1340768"/>
            <a:ext cx="8507288" cy="5257800"/>
          </a:xfrm>
        </p:spPr>
        <p:txBody>
          <a:bodyPr>
            <a:normAutofit lnSpcReduction="10000"/>
          </a:bodyPr>
          <a:lstStyle/>
          <a:p>
            <a:pPr>
              <a:buNone/>
            </a:pPr>
            <a:r>
              <a:rPr lang="ja-JP" altLang="en-US" dirty="0" smtClean="0"/>
              <a:t>①不特定多数・特定少数⇒特定多数（公共交通概念の変質）</a:t>
            </a:r>
            <a:endParaRPr lang="en-US" altLang="ja-JP" dirty="0" smtClean="0"/>
          </a:p>
          <a:p>
            <a:pPr>
              <a:buNone/>
            </a:pPr>
            <a:r>
              <a:rPr lang="ja-JP" altLang="en-US" dirty="0" smtClean="0"/>
              <a:t>　それまではランダムに発生する交通需要に対応する技術がなかった</a:t>
            </a:r>
            <a:endParaRPr lang="en-US" altLang="ja-JP" dirty="0" smtClean="0"/>
          </a:p>
          <a:p>
            <a:pPr>
              <a:buNone/>
            </a:pPr>
            <a:r>
              <a:rPr kumimoji="1" lang="ja-JP" altLang="en-US" dirty="0" smtClean="0"/>
              <a:t>②停車場・時刻表方式（ラジオ番組方式）からの脱却（オンデマンド、ヴァーチャルＳＴＯＰ）</a:t>
            </a:r>
            <a:endParaRPr kumimoji="1" lang="en-US" altLang="ja-JP" dirty="0" smtClean="0"/>
          </a:p>
          <a:p>
            <a:pPr>
              <a:buNone/>
            </a:pPr>
            <a:r>
              <a:rPr lang="ja-JP" altLang="en-US" dirty="0"/>
              <a:t>　</a:t>
            </a:r>
            <a:r>
              <a:rPr lang="ja-JP" altLang="en-US" dirty="0" smtClean="0"/>
              <a:t>無理やり供給に合わせて利用してもらう方式から、利用したいときに供給する方式に変わった</a:t>
            </a:r>
            <a:endParaRPr kumimoji="1" lang="en-US" altLang="ja-JP" dirty="0" smtClean="0"/>
          </a:p>
          <a:p>
            <a:pPr>
              <a:buNone/>
            </a:pPr>
            <a:r>
              <a:rPr lang="ja-JP" altLang="en-US" dirty="0" smtClean="0"/>
              <a:t>③</a:t>
            </a:r>
            <a:r>
              <a:rPr kumimoji="1" lang="ja-JP" altLang="en-US" dirty="0" smtClean="0"/>
              <a:t>貸切と乗合の融合（間際予約の進展）</a:t>
            </a:r>
            <a:endParaRPr kumimoji="1" lang="en-US" altLang="ja-JP" dirty="0" smtClean="0"/>
          </a:p>
          <a:p>
            <a:pPr>
              <a:buNone/>
            </a:pPr>
            <a:r>
              <a:rPr lang="ja-JP" altLang="en-US" dirty="0" smtClean="0"/>
              <a:t>④月極め定額使い放題制　プロバーダー料金</a:t>
            </a:r>
            <a:endParaRPr kumimoji="1" lang="en-US" altLang="ja-JP"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685800" y="1052736"/>
            <a:ext cx="7772400" cy="1470025"/>
          </a:xfrm>
          <a:solidFill>
            <a:srgbClr val="FFFF00"/>
          </a:solidFill>
          <a:ln>
            <a:solidFill>
              <a:schemeClr val="accent1"/>
            </a:solidFill>
          </a:ln>
        </p:spPr>
        <p:txBody>
          <a:bodyPr/>
          <a:lstStyle/>
          <a:p>
            <a:r>
              <a:rPr kumimoji="1" lang="ja-JP" altLang="en-US" dirty="0" smtClean="0"/>
              <a:t>閑話休題</a:t>
            </a:r>
            <a:endParaRPr kumimoji="1" lang="ja-JP" altLang="en-US" dirty="0"/>
          </a:p>
        </p:txBody>
      </p:sp>
      <p:sp>
        <p:nvSpPr>
          <p:cNvPr id="5" name="サブタイトル 4"/>
          <p:cNvSpPr>
            <a:spLocks noGrp="1"/>
          </p:cNvSpPr>
          <p:nvPr>
            <p:ph type="subTitle" idx="1"/>
          </p:nvPr>
        </p:nvSpPr>
        <p:spPr>
          <a:xfrm>
            <a:off x="435496" y="3068960"/>
            <a:ext cx="6728792" cy="2160240"/>
          </a:xfrm>
        </p:spPr>
        <p:txBody>
          <a:bodyPr>
            <a:normAutofit lnSpcReduction="10000"/>
          </a:bodyPr>
          <a:lstStyle/>
          <a:p>
            <a:r>
              <a:rPr kumimoji="1" lang="ja-JP" altLang="en-US" sz="4000" dirty="0" smtClean="0">
                <a:solidFill>
                  <a:schemeClr val="tx1">
                    <a:lumMod val="95000"/>
                    <a:lumOff val="5000"/>
                  </a:schemeClr>
                </a:solidFill>
              </a:rPr>
              <a:t>Ａｍａｚｏｎはメールで私に</a:t>
            </a:r>
            <a:endParaRPr kumimoji="1" lang="en-US" altLang="ja-JP" sz="4000" dirty="0" smtClean="0">
              <a:solidFill>
                <a:schemeClr val="tx1">
                  <a:lumMod val="95000"/>
                  <a:lumOff val="5000"/>
                </a:schemeClr>
              </a:solidFill>
            </a:endParaRPr>
          </a:p>
          <a:p>
            <a:r>
              <a:rPr kumimoji="1" lang="en-US" altLang="ja-JP" sz="4000" dirty="0" smtClean="0">
                <a:solidFill>
                  <a:schemeClr val="tx1">
                    <a:lumMod val="95000"/>
                    <a:lumOff val="5000"/>
                  </a:schemeClr>
                </a:solidFill>
              </a:rPr>
              <a:t>『</a:t>
            </a:r>
            <a:r>
              <a:rPr kumimoji="1" lang="ja-JP" altLang="en-US" sz="4000" dirty="0" smtClean="0">
                <a:solidFill>
                  <a:schemeClr val="tx1">
                    <a:lumMod val="95000"/>
                    <a:lumOff val="5000"/>
                  </a:schemeClr>
                </a:solidFill>
              </a:rPr>
              <a:t>観光学博士の市長実践記</a:t>
            </a:r>
            <a:r>
              <a:rPr kumimoji="1" lang="en-US" altLang="ja-JP" sz="4000" dirty="0" smtClean="0">
                <a:solidFill>
                  <a:schemeClr val="tx1">
                    <a:lumMod val="95000"/>
                    <a:lumOff val="5000"/>
                  </a:schemeClr>
                </a:solidFill>
              </a:rPr>
              <a:t>』</a:t>
            </a:r>
            <a:r>
              <a:rPr kumimoji="1" lang="ja-JP" altLang="en-US" sz="4000" dirty="0" smtClean="0">
                <a:solidFill>
                  <a:schemeClr val="tx1">
                    <a:lumMod val="95000"/>
                    <a:lumOff val="5000"/>
                  </a:schemeClr>
                </a:solidFill>
              </a:rPr>
              <a:t>を</a:t>
            </a:r>
            <a:endParaRPr kumimoji="1" lang="en-US" altLang="ja-JP" sz="4000" dirty="0" smtClean="0">
              <a:solidFill>
                <a:schemeClr val="tx1">
                  <a:lumMod val="95000"/>
                  <a:lumOff val="5000"/>
                </a:schemeClr>
              </a:solidFill>
            </a:endParaRPr>
          </a:p>
          <a:p>
            <a:r>
              <a:rPr kumimoji="1" lang="ja-JP" altLang="en-US" sz="4000" dirty="0" smtClean="0">
                <a:solidFill>
                  <a:schemeClr val="tx1">
                    <a:lumMod val="95000"/>
                    <a:lumOff val="5000"/>
                  </a:schemeClr>
                </a:solidFill>
              </a:rPr>
              <a:t>購入推薦してくる（笑い）</a:t>
            </a:r>
            <a:endParaRPr kumimoji="1" lang="ja-JP" altLang="en-US" sz="4000" dirty="0">
              <a:solidFill>
                <a:schemeClr val="tx1">
                  <a:lumMod val="95000"/>
                  <a:lumOff val="5000"/>
                </a:schemeClr>
              </a:solidFill>
            </a:endParaRPr>
          </a:p>
        </p:txBody>
      </p:sp>
      <p:pic>
        <p:nvPicPr>
          <p:cNvPr id="118786" name="Picture 2" descr="観光学博士の市長実践記 ~クール加賀三百万人構想~">
            <a:hlinkClick r:id="rId3"/>
          </p:cNvPr>
          <p:cNvPicPr>
            <a:picLocks noChangeAspect="1" noChangeArrowheads="1"/>
          </p:cNvPicPr>
          <p:nvPr/>
        </p:nvPicPr>
        <p:blipFill>
          <a:blip r:embed="rId4" cstate="print"/>
          <a:srcRect l="16841" t="14321" r="25200"/>
          <a:stretch>
            <a:fillRect/>
          </a:stretch>
        </p:blipFill>
        <p:spPr bwMode="auto">
          <a:xfrm>
            <a:off x="7236296" y="4077072"/>
            <a:ext cx="1656184" cy="2448272"/>
          </a:xfrm>
          <a:prstGeom prst="rect">
            <a:avLst/>
          </a:prstGeom>
          <a:noFill/>
        </p:spPr>
      </p:pic>
    </p:spTree>
    <p:extLst>
      <p:ext uri="{BB962C8B-B14F-4D97-AF65-F5344CB8AC3E}">
        <p14:creationId xmlns:p14="http://schemas.microsoft.com/office/powerpoint/2010/main" xmlns="" val="17780087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38100">
            <a:solidFill>
              <a:schemeClr val="tx1"/>
            </a:solidFill>
          </a:ln>
        </p:spPr>
        <p:txBody>
          <a:bodyPr>
            <a:normAutofit fontScale="90000"/>
          </a:bodyPr>
          <a:lstStyle/>
          <a:p>
            <a:r>
              <a:rPr lang="ja-JP" altLang="en-US" b="1" dirty="0" smtClean="0"/>
              <a:t>米アマゾン</a:t>
            </a:r>
            <a:r>
              <a:rPr lang="en-US" altLang="ja-JP" b="1" dirty="0" smtClean="0"/>
              <a:t/>
            </a:r>
            <a:br>
              <a:rPr lang="en-US" altLang="ja-JP" b="1" dirty="0" smtClean="0"/>
            </a:br>
            <a:r>
              <a:rPr lang="ja-JP" altLang="en-US" b="1" dirty="0" smtClean="0"/>
              <a:t>注文前に商品出荷サービス検討中</a:t>
            </a:r>
            <a:endParaRPr kumimoji="1" lang="ja-JP" altLang="en-US" dirty="0"/>
          </a:p>
        </p:txBody>
      </p:sp>
      <p:sp>
        <p:nvSpPr>
          <p:cNvPr id="3" name="コンテンツ プレースホルダ 2"/>
          <p:cNvSpPr>
            <a:spLocks noGrp="1"/>
          </p:cNvSpPr>
          <p:nvPr>
            <p:ph idx="1"/>
          </p:nvPr>
        </p:nvSpPr>
        <p:spPr>
          <a:xfrm>
            <a:off x="179512" y="1600200"/>
            <a:ext cx="8964488" cy="5069160"/>
          </a:xfrm>
        </p:spPr>
        <p:txBody>
          <a:bodyPr>
            <a:normAutofit/>
          </a:bodyPr>
          <a:lstStyle/>
          <a:p>
            <a:r>
              <a:rPr lang="ja-JP" altLang="en-US" dirty="0" smtClean="0"/>
              <a:t>米アマゾン取得特許情報</a:t>
            </a:r>
            <a:endParaRPr lang="en-US" altLang="ja-JP" dirty="0" smtClean="0"/>
          </a:p>
          <a:p>
            <a:r>
              <a:rPr lang="ja-JP" altLang="en-US" dirty="0" smtClean="0">
                <a:solidFill>
                  <a:srgbClr val="FF0000"/>
                </a:solidFill>
              </a:rPr>
              <a:t>顧客商品購入前に、商品出荷サービスを検討</a:t>
            </a:r>
            <a:endParaRPr lang="en-US" altLang="ja-JP" dirty="0" smtClean="0">
              <a:solidFill>
                <a:srgbClr val="FF0000"/>
              </a:solidFill>
            </a:endParaRPr>
          </a:p>
          <a:p>
            <a:r>
              <a:rPr lang="ja-JP" altLang="en-US" dirty="0" smtClean="0"/>
              <a:t>配送速度にこだわるアマゾンは、ユーザーが商品を閲覧していた時間やマウスカーソルの滞在時間、過去の購入履歴を元に「購入する可能性が高いか否か」を判断</a:t>
            </a:r>
            <a:endParaRPr lang="en-US" altLang="ja-JP" dirty="0" smtClean="0"/>
          </a:p>
          <a:p>
            <a:r>
              <a:rPr lang="ja-JP" altLang="en-US" dirty="0" smtClean="0"/>
              <a:t>まさに</a:t>
            </a:r>
            <a:r>
              <a:rPr lang="ja-JP" altLang="en-US" dirty="0" smtClean="0">
                <a:solidFill>
                  <a:srgbClr val="FF0000"/>
                </a:solidFill>
              </a:rPr>
              <a:t>ビッグデータの有効活用</a:t>
            </a:r>
            <a:r>
              <a:rPr lang="ja-JP" altLang="en-US" dirty="0" smtClean="0"/>
              <a:t>ともいえる仕組み</a:t>
            </a:r>
            <a:endParaRPr lang="en-US" altLang="ja-JP" dirty="0" smtClean="0"/>
          </a:p>
          <a:p>
            <a:r>
              <a:rPr lang="ja-JP" altLang="en-US" dirty="0" smtClean="0"/>
              <a:t>先読みで商品を出荷してしまおうというもの</a:t>
            </a:r>
            <a:endParaRPr lang="en-US" altLang="ja-JP" dirty="0" smtClean="0"/>
          </a:p>
          <a:p>
            <a:r>
              <a:rPr lang="ja-JP" altLang="en-US" dirty="0" smtClean="0">
                <a:solidFill>
                  <a:srgbClr val="00B050"/>
                </a:solidFill>
              </a:rPr>
              <a:t>Ｇｏｏｇｌｅは➵呼ばれる前に配車してしまう？！！</a:t>
            </a:r>
            <a:endParaRPr lang="en-US" altLang="ja-JP" dirty="0" smtClean="0">
              <a:solidFill>
                <a:srgbClr val="00B050"/>
              </a:solidFill>
            </a:endParaRPr>
          </a:p>
        </p:txBody>
      </p:sp>
    </p:spTree>
    <p:extLst>
      <p:ext uri="{BB962C8B-B14F-4D97-AF65-F5344CB8AC3E}">
        <p14:creationId xmlns:p14="http://schemas.microsoft.com/office/powerpoint/2010/main" xmlns="" val="27664669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a:bodyPr>
          <a:lstStyle/>
          <a:p>
            <a:r>
              <a:rPr lang="en-US" altLang="ja-JP" sz="3100" b="1" dirty="0"/>
              <a:t>Netflix</a:t>
            </a:r>
            <a:r>
              <a:rPr lang="ja-JP" altLang="en-US" sz="3100" b="1" dirty="0"/>
              <a:t>視聴の</a:t>
            </a:r>
            <a:r>
              <a:rPr lang="en-US" altLang="ja-JP" sz="3100" b="1" dirty="0"/>
              <a:t>75</a:t>
            </a:r>
            <a:r>
              <a:rPr lang="ja-JP" altLang="en-US" sz="3100" b="1" dirty="0"/>
              <a:t>％を支えるオススメ機能の</a:t>
            </a:r>
            <a:r>
              <a:rPr lang="ja-JP" altLang="en-US" sz="3100" b="1" dirty="0" smtClean="0"/>
              <a:t>秘密</a:t>
            </a:r>
            <a:r>
              <a:rPr lang="en-US" altLang="ja-JP" sz="3100" b="1" dirty="0" smtClean="0"/>
              <a:t/>
            </a:r>
            <a:br>
              <a:rPr lang="en-US" altLang="ja-JP" sz="3100" b="1" dirty="0" smtClean="0"/>
            </a:br>
            <a:r>
              <a:rPr lang="en-US" altLang="ja-JP" sz="2800" b="1" dirty="0">
                <a:hlinkClick r:id="rId3"/>
              </a:rPr>
              <a:t>http://kazuyonakatani.com/netflix</a:t>
            </a:r>
            <a:r>
              <a:rPr lang="en-US" altLang="ja-JP" sz="2800" b="1" dirty="0" smtClean="0">
                <a:hlinkClick r:id="rId3"/>
              </a:rPr>
              <a:t>/</a:t>
            </a:r>
            <a:endParaRPr lang="ja-JP" altLang="en-US" sz="2700" b="1" dirty="0"/>
          </a:p>
        </p:txBody>
      </p:sp>
      <p:sp>
        <p:nvSpPr>
          <p:cNvPr id="3" name="コンテンツ プレースホルダー 2"/>
          <p:cNvSpPr>
            <a:spLocks noGrp="1"/>
          </p:cNvSpPr>
          <p:nvPr>
            <p:ph idx="1"/>
          </p:nvPr>
        </p:nvSpPr>
        <p:spPr>
          <a:xfrm>
            <a:off x="35496" y="1500760"/>
            <a:ext cx="9073008" cy="6032696"/>
          </a:xfrm>
        </p:spPr>
        <p:txBody>
          <a:bodyPr>
            <a:normAutofit/>
          </a:bodyPr>
          <a:lstStyle/>
          <a:p>
            <a:r>
              <a:rPr lang="en-US" altLang="ja-JP" dirty="0"/>
              <a:t>US</a:t>
            </a:r>
            <a:r>
              <a:rPr lang="ja-JP" altLang="en-US" dirty="0"/>
              <a:t>では、定額制動画配信サービス</a:t>
            </a:r>
            <a:r>
              <a:rPr lang="ja-JP" altLang="en-US" dirty="0" smtClean="0"/>
              <a:t>の</a:t>
            </a:r>
            <a:r>
              <a:rPr lang="en-US" altLang="ja-JP" dirty="0" smtClean="0"/>
              <a:t>Netflix</a:t>
            </a:r>
            <a:endParaRPr lang="ja-JP" altLang="en-US" dirty="0"/>
          </a:p>
          <a:p>
            <a:r>
              <a:rPr lang="ja-JP" altLang="en-US" dirty="0"/>
              <a:t>視聴者データ分析をもとに１億ドルという巨額の制作費をつぎ込み成功させたエミー賞受賞ドラマ「ハウスオブカード」や、</a:t>
            </a:r>
            <a:r>
              <a:rPr lang="en-US" altLang="ja-JP" dirty="0"/>
              <a:t>2014</a:t>
            </a:r>
            <a:r>
              <a:rPr lang="ja-JP" altLang="en-US" dirty="0"/>
              <a:t>年にはネットワーク中立性の話題でも</a:t>
            </a:r>
            <a:r>
              <a:rPr lang="ja-JP" altLang="en-US" dirty="0" smtClean="0"/>
              <a:t>有名</a:t>
            </a:r>
            <a:endParaRPr lang="en-US" altLang="ja-JP" dirty="0" smtClean="0"/>
          </a:p>
          <a:p>
            <a:r>
              <a:rPr lang="en-US" altLang="ja-JP" dirty="0" smtClean="0"/>
              <a:t>Netflix</a:t>
            </a:r>
            <a:r>
              <a:rPr lang="ja-JP" altLang="en-US" dirty="0"/>
              <a:t>のすごさは、何よりも</a:t>
            </a:r>
            <a:r>
              <a:rPr lang="ja-JP" altLang="en-US" dirty="0">
                <a:solidFill>
                  <a:srgbClr val="FF0000"/>
                </a:solidFill>
              </a:rPr>
              <a:t>オススメ機能（レコメンデーションエンジン</a:t>
            </a:r>
            <a:r>
              <a:rPr lang="ja-JP" altLang="en-US" dirty="0" smtClean="0">
                <a:solidFill>
                  <a:srgbClr val="FF0000"/>
                </a:solidFill>
              </a:rPr>
              <a:t>）</a:t>
            </a:r>
            <a:endParaRPr lang="ja-JP" altLang="en-US" dirty="0">
              <a:solidFill>
                <a:srgbClr val="FF0000"/>
              </a:solidFill>
            </a:endParaRPr>
          </a:p>
          <a:p>
            <a:r>
              <a:rPr lang="ja-JP" altLang="en-US" b="1" dirty="0"/>
              <a:t>全視聴の</a:t>
            </a:r>
            <a:r>
              <a:rPr lang="en-US" altLang="ja-JP" b="1" dirty="0"/>
              <a:t>75</a:t>
            </a:r>
            <a:r>
              <a:rPr lang="ja-JP" altLang="en-US" b="1" dirty="0"/>
              <a:t>％がオススメ機能から。</a:t>
            </a:r>
            <a:endParaRPr lang="ja-JP" altLang="en-US" dirty="0"/>
          </a:p>
          <a:p>
            <a:r>
              <a:rPr lang="ja-JP" altLang="en-US" dirty="0" smtClean="0"/>
              <a:t>「</a:t>
            </a:r>
            <a:r>
              <a:rPr lang="en-US" altLang="ja-JP" b="1" dirty="0">
                <a:solidFill>
                  <a:srgbClr val="FF0000"/>
                </a:solidFill>
              </a:rPr>
              <a:t>Search is Dead </a:t>
            </a:r>
            <a:r>
              <a:rPr lang="ja-JP" altLang="en-US" dirty="0"/>
              <a:t>（サーチの時代は終わった）</a:t>
            </a:r>
            <a:r>
              <a:rPr lang="ja-JP" altLang="en-US" dirty="0" smtClean="0"/>
              <a:t>」</a:t>
            </a:r>
            <a:endParaRPr kumimoji="1" lang="ja-JP" altLang="en-US" dirty="0"/>
          </a:p>
        </p:txBody>
      </p:sp>
    </p:spTree>
    <p:extLst>
      <p:ext uri="{BB962C8B-B14F-4D97-AF65-F5344CB8AC3E}">
        <p14:creationId xmlns:p14="http://schemas.microsoft.com/office/powerpoint/2010/main" xmlns="" val="6624398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88640"/>
            <a:ext cx="8229600" cy="1143000"/>
          </a:xfrm>
          <a:solidFill>
            <a:srgbClr val="FFFF00"/>
          </a:solidFill>
          <a:ln w="38100">
            <a:solidFill>
              <a:schemeClr val="tx1">
                <a:lumMod val="85000"/>
                <a:lumOff val="15000"/>
              </a:schemeClr>
            </a:solidFill>
          </a:ln>
        </p:spPr>
        <p:txBody>
          <a:bodyPr/>
          <a:lstStyle/>
          <a:p>
            <a:r>
              <a:rPr kumimoji="1" lang="ja-JP" altLang="en-US" dirty="0" smtClean="0"/>
              <a:t>私見</a:t>
            </a:r>
            <a:endParaRPr kumimoji="1" lang="ja-JP" altLang="en-US" dirty="0"/>
          </a:p>
        </p:txBody>
      </p:sp>
      <p:sp>
        <p:nvSpPr>
          <p:cNvPr id="3" name="コンテンツ プレースホルダ 2"/>
          <p:cNvSpPr>
            <a:spLocks noGrp="1"/>
          </p:cNvSpPr>
          <p:nvPr>
            <p:ph idx="1"/>
          </p:nvPr>
        </p:nvSpPr>
        <p:spPr>
          <a:xfrm>
            <a:off x="251520" y="1600200"/>
            <a:ext cx="8712968" cy="3124944"/>
          </a:xfrm>
        </p:spPr>
        <p:txBody>
          <a:bodyPr>
            <a:noAutofit/>
          </a:bodyPr>
          <a:lstStyle/>
          <a:p>
            <a:r>
              <a:rPr kumimoji="1" lang="ja-JP" altLang="en-US" sz="3600" dirty="0" smtClean="0"/>
              <a:t>巨大システムづくりは人間間の約束事が大事　非言語化、</a:t>
            </a:r>
            <a:r>
              <a:rPr lang="ja-JP" altLang="en-US" sz="3600" dirty="0" smtClean="0"/>
              <a:t>数値化（脳科学）が必要</a:t>
            </a:r>
            <a:endParaRPr kumimoji="1" lang="en-US" altLang="ja-JP" sz="3600" dirty="0" smtClean="0"/>
          </a:p>
          <a:p>
            <a:r>
              <a:rPr kumimoji="1" lang="ja-JP" altLang="en-US" sz="4800" dirty="0" smtClean="0">
                <a:solidFill>
                  <a:srgbClr val="FF0000"/>
                </a:solidFill>
              </a:rPr>
              <a:t>タクシーや車を単体で</a:t>
            </a:r>
            <a:r>
              <a:rPr lang="ja-JP" altLang="en-US" sz="4800" dirty="0" smtClean="0">
                <a:solidFill>
                  <a:srgbClr val="FF0000"/>
                </a:solidFill>
              </a:rPr>
              <a:t>考えず</a:t>
            </a:r>
            <a:r>
              <a:rPr lang="ja-JP" altLang="en-US" sz="4800" dirty="0" smtClean="0"/>
              <a:t>社会システムの一部品と考える</a:t>
            </a:r>
            <a:endParaRPr kumimoji="1" lang="ja-JP" altLang="en-US" sz="4800" dirty="0"/>
          </a:p>
        </p:txBody>
      </p:sp>
    </p:spTree>
    <p:extLst>
      <p:ext uri="{BB962C8B-B14F-4D97-AF65-F5344CB8AC3E}">
        <p14:creationId xmlns:p14="http://schemas.microsoft.com/office/powerpoint/2010/main" xmlns="" val="17838642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688032" y="260649"/>
            <a:ext cx="7772400" cy="936104"/>
          </a:xfrm>
          <a:solidFill>
            <a:srgbClr val="FFFF00"/>
          </a:solidFill>
          <a:ln>
            <a:solidFill>
              <a:schemeClr val="tx1">
                <a:lumMod val="95000"/>
                <a:lumOff val="5000"/>
              </a:schemeClr>
            </a:solidFill>
          </a:ln>
        </p:spPr>
        <p:txBody>
          <a:bodyPr/>
          <a:lstStyle/>
          <a:p>
            <a:r>
              <a:rPr lang="en-US" altLang="ja-JP" dirty="0" smtClean="0">
                <a:solidFill>
                  <a:schemeClr val="tx1">
                    <a:lumMod val="95000"/>
                    <a:lumOff val="5000"/>
                  </a:schemeClr>
                </a:solidFill>
              </a:rPr>
              <a:t>Google</a:t>
            </a:r>
            <a:r>
              <a:rPr lang="ja-JP" altLang="en-US" dirty="0" smtClean="0">
                <a:solidFill>
                  <a:schemeClr val="tx1">
                    <a:lumMod val="95000"/>
                    <a:lumOff val="5000"/>
                  </a:schemeClr>
                </a:solidFill>
              </a:rPr>
              <a:t>の人流戦略</a:t>
            </a:r>
            <a:endParaRPr kumimoji="1" lang="ja-JP" altLang="en-US" dirty="0">
              <a:solidFill>
                <a:schemeClr val="tx1">
                  <a:lumMod val="95000"/>
                  <a:lumOff val="5000"/>
                </a:schemeClr>
              </a:solidFill>
            </a:endParaRPr>
          </a:p>
        </p:txBody>
      </p:sp>
      <p:sp>
        <p:nvSpPr>
          <p:cNvPr id="5" name="サブタイトル 4"/>
          <p:cNvSpPr>
            <a:spLocks noGrp="1"/>
          </p:cNvSpPr>
          <p:nvPr>
            <p:ph type="subTitle" idx="1"/>
          </p:nvPr>
        </p:nvSpPr>
        <p:spPr>
          <a:xfrm>
            <a:off x="288032" y="3212976"/>
            <a:ext cx="8676456" cy="3501008"/>
          </a:xfrm>
          <a:noFill/>
        </p:spPr>
        <p:txBody>
          <a:bodyPr>
            <a:noAutofit/>
          </a:bodyPr>
          <a:lstStyle/>
          <a:p>
            <a:r>
              <a:rPr lang="ja-JP" altLang="en-US" sz="4000" dirty="0" smtClean="0">
                <a:solidFill>
                  <a:schemeClr val="tx1">
                    <a:lumMod val="95000"/>
                    <a:lumOff val="5000"/>
                  </a:schemeClr>
                </a:solidFill>
              </a:rPr>
              <a:t>目</a:t>
            </a:r>
            <a:r>
              <a:rPr lang="ja-JP" altLang="en-US" sz="4000" dirty="0" smtClean="0">
                <a:solidFill>
                  <a:srgbClr val="FF0000"/>
                </a:solidFill>
              </a:rPr>
              <a:t>と</a:t>
            </a:r>
            <a:r>
              <a:rPr lang="ja-JP" altLang="en-US" sz="4000" dirty="0" smtClean="0">
                <a:solidFill>
                  <a:schemeClr val="tx1">
                    <a:lumMod val="95000"/>
                    <a:lumOff val="5000"/>
                  </a:schemeClr>
                </a:solidFill>
              </a:rPr>
              <a:t>足</a:t>
            </a:r>
            <a:r>
              <a:rPr lang="ja-JP" altLang="en-US" sz="4000" dirty="0" smtClean="0">
                <a:solidFill>
                  <a:srgbClr val="FF0000"/>
                </a:solidFill>
              </a:rPr>
              <a:t>でデータを集め</a:t>
            </a:r>
            <a:endParaRPr lang="en-US" altLang="ja-JP" sz="4000" dirty="0" smtClean="0">
              <a:solidFill>
                <a:srgbClr val="FF0000"/>
              </a:solidFill>
            </a:endParaRPr>
          </a:p>
          <a:p>
            <a:r>
              <a:rPr lang="ja-JP" altLang="en-US" sz="4000" dirty="0" smtClean="0">
                <a:solidFill>
                  <a:srgbClr val="FF0000"/>
                </a:solidFill>
              </a:rPr>
              <a:t>検索機能が進化した</a:t>
            </a:r>
            <a:r>
              <a:rPr lang="ja-JP" altLang="en-US" sz="4000" dirty="0" smtClean="0">
                <a:solidFill>
                  <a:schemeClr val="tx1">
                    <a:lumMod val="95000"/>
                    <a:lumOff val="5000"/>
                  </a:schemeClr>
                </a:solidFill>
              </a:rPr>
              <a:t>人工知能</a:t>
            </a:r>
            <a:r>
              <a:rPr lang="ja-JP" altLang="en-US" sz="4000" dirty="0" smtClean="0">
                <a:solidFill>
                  <a:srgbClr val="FF0000"/>
                </a:solidFill>
              </a:rPr>
              <a:t>を駆使し</a:t>
            </a:r>
            <a:endParaRPr lang="en-US" altLang="ja-JP" sz="4000" dirty="0" smtClean="0">
              <a:solidFill>
                <a:srgbClr val="FF0000"/>
              </a:solidFill>
            </a:endParaRPr>
          </a:p>
          <a:p>
            <a:r>
              <a:rPr lang="ja-JP" altLang="en-US" sz="4000" dirty="0" smtClean="0">
                <a:solidFill>
                  <a:srgbClr val="FF0000"/>
                </a:solidFill>
              </a:rPr>
              <a:t>心を読み取り先回りして人を動かす</a:t>
            </a:r>
            <a:endParaRPr lang="en-US" altLang="ja-JP" sz="4000" dirty="0" smtClean="0">
              <a:solidFill>
                <a:srgbClr val="FF0000"/>
              </a:solidFill>
            </a:endParaRPr>
          </a:p>
          <a:p>
            <a:r>
              <a:rPr kumimoji="1" lang="ja-JP" altLang="en-US" sz="4000" dirty="0" smtClean="0">
                <a:solidFill>
                  <a:srgbClr val="FF0000"/>
                </a:solidFill>
              </a:rPr>
              <a:t>（</a:t>
            </a:r>
            <a:r>
              <a:rPr kumimoji="1" lang="ja-JP" altLang="en-US" sz="4000" dirty="0" smtClean="0">
                <a:solidFill>
                  <a:schemeClr val="tx1">
                    <a:lumMod val="95000"/>
                    <a:lumOff val="5000"/>
                  </a:schemeClr>
                </a:solidFill>
              </a:rPr>
              <a:t>呼ばれ</a:t>
            </a:r>
            <a:r>
              <a:rPr lang="ja-JP" altLang="en-US" sz="4000" dirty="0" smtClean="0">
                <a:solidFill>
                  <a:schemeClr val="tx1">
                    <a:lumMod val="95000"/>
                    <a:lumOff val="5000"/>
                  </a:schemeClr>
                </a:solidFill>
              </a:rPr>
              <a:t>る</a:t>
            </a:r>
            <a:r>
              <a:rPr kumimoji="1" lang="ja-JP" altLang="en-US" sz="4000" dirty="0" smtClean="0">
                <a:solidFill>
                  <a:schemeClr val="tx1">
                    <a:lumMod val="95000"/>
                    <a:lumOff val="5000"/>
                  </a:schemeClr>
                </a:solidFill>
              </a:rPr>
              <a:t>前に配車</a:t>
            </a:r>
            <a:r>
              <a:rPr kumimoji="1" lang="ja-JP" altLang="en-US" sz="4000" dirty="0" smtClean="0">
                <a:solidFill>
                  <a:srgbClr val="FF0000"/>
                </a:solidFill>
              </a:rPr>
              <a:t>）⇔</a:t>
            </a:r>
            <a:r>
              <a:rPr kumimoji="1" lang="ja-JP" altLang="en-US" sz="4000" dirty="0" smtClean="0">
                <a:solidFill>
                  <a:schemeClr val="tx1"/>
                </a:solidFill>
              </a:rPr>
              <a:t>運転手に任せな</a:t>
            </a:r>
            <a:endParaRPr kumimoji="1" lang="en-US" altLang="ja-JP" sz="4000" dirty="0" smtClean="0">
              <a:solidFill>
                <a:schemeClr val="tx1"/>
              </a:solidFill>
            </a:endParaRPr>
          </a:p>
          <a:p>
            <a:r>
              <a:rPr lang="ja-JP" altLang="en-US" sz="4000" dirty="0" smtClean="0">
                <a:solidFill>
                  <a:schemeClr val="tx1"/>
                </a:solidFill>
              </a:rPr>
              <a:t>　　　　　　　　　</a:t>
            </a:r>
            <a:r>
              <a:rPr kumimoji="1" lang="ja-JP" altLang="en-US" sz="4000" dirty="0" smtClean="0">
                <a:solidFill>
                  <a:schemeClr val="tx1"/>
                </a:solidFill>
              </a:rPr>
              <a:t>　　</a:t>
            </a:r>
            <a:r>
              <a:rPr kumimoji="1" lang="ja-JP" altLang="en-US" sz="4000" dirty="0" err="1" smtClean="0">
                <a:solidFill>
                  <a:schemeClr val="tx1"/>
                </a:solidFill>
              </a:rPr>
              <a:t>い配</a:t>
            </a:r>
            <a:r>
              <a:rPr kumimoji="1" lang="ja-JP" altLang="en-US" sz="4000" dirty="0" smtClean="0">
                <a:solidFill>
                  <a:schemeClr val="tx1"/>
                </a:solidFill>
              </a:rPr>
              <a:t>車力</a:t>
            </a:r>
            <a:endParaRPr kumimoji="1" lang="en-US" altLang="ja-JP" sz="4000" dirty="0" smtClean="0">
              <a:solidFill>
                <a:schemeClr val="tx1"/>
              </a:solidFill>
            </a:endParaRPr>
          </a:p>
          <a:p>
            <a:pPr algn="l"/>
            <a:endParaRPr kumimoji="1" lang="en-US" altLang="ja-JP" sz="4000" dirty="0" smtClean="0">
              <a:solidFill>
                <a:schemeClr val="bg1"/>
              </a:solidFill>
            </a:endParaRPr>
          </a:p>
        </p:txBody>
      </p:sp>
      <p:sp>
        <p:nvSpPr>
          <p:cNvPr id="6" name="タイトル 3"/>
          <p:cNvSpPr txBox="1">
            <a:spLocks/>
          </p:cNvSpPr>
          <p:nvPr/>
        </p:nvSpPr>
        <p:spPr>
          <a:xfrm>
            <a:off x="251520" y="1268760"/>
            <a:ext cx="8640960" cy="1902073"/>
          </a:xfrm>
          <a:prstGeom prst="rect">
            <a:avLst/>
          </a:prstGeom>
          <a:solidFill>
            <a:schemeClr val="accent6">
              <a:lumMod val="75000"/>
            </a:schemeClr>
          </a:solidFill>
          <a:ln>
            <a:solidFill>
              <a:schemeClr val="tx1">
                <a:lumMod val="95000"/>
                <a:lumOff val="5000"/>
              </a:schemeClr>
            </a:solidFill>
          </a:ln>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4400" b="0" i="0" u="none" strike="noStrike" kern="1200" cap="none" spc="0" normalizeH="0" baseline="0" noProof="0" dirty="0" smtClean="0">
                <a:ln>
                  <a:noFill/>
                </a:ln>
                <a:solidFill>
                  <a:schemeClr val="bg1"/>
                </a:solidFill>
                <a:effectLst/>
                <a:uLnTx/>
                <a:uFillTx/>
                <a:latin typeface="+mj-lt"/>
                <a:ea typeface="+mj-ea"/>
                <a:cs typeface="+mj-cs"/>
              </a:rPr>
              <a:t>木下藤吉郎の</a:t>
            </a:r>
            <a:r>
              <a:rPr kumimoji="1" lang="ja-JP" altLang="en-US" sz="6600" b="0" i="0" u="none" strike="noStrike" kern="1200" cap="none" spc="0" normalizeH="0" baseline="0" noProof="0" dirty="0" smtClean="0">
                <a:ln>
                  <a:noFill/>
                </a:ln>
                <a:solidFill>
                  <a:schemeClr val="bg1"/>
                </a:solidFill>
                <a:effectLst/>
                <a:uLnTx/>
                <a:uFillTx/>
                <a:latin typeface="+mj-lt"/>
                <a:ea typeface="+mj-ea"/>
                <a:cs typeface="+mj-cs"/>
              </a:rPr>
              <a:t>草履取り戦略</a:t>
            </a:r>
            <a:endParaRPr kumimoji="1" lang="ja-JP" altLang="en-US" sz="6600" b="0" i="0" u="none" strike="noStrike" kern="1200" cap="none" spc="0" normalizeH="0" baseline="0" noProof="0" dirty="0">
              <a:ln>
                <a:noFill/>
              </a:ln>
              <a:solidFill>
                <a:schemeClr val="bg1"/>
              </a:solidFill>
              <a:effectLst/>
              <a:uLnTx/>
              <a:uFillTx/>
              <a:latin typeface="+mj-lt"/>
              <a:ea typeface="+mj-ea"/>
              <a:cs typeface="+mj-cs"/>
            </a:endParaRPr>
          </a:p>
        </p:txBody>
      </p:sp>
    </p:spTree>
    <p:extLst>
      <p:ext uri="{BB962C8B-B14F-4D97-AF65-F5344CB8AC3E}">
        <p14:creationId xmlns:p14="http://schemas.microsoft.com/office/powerpoint/2010/main" xmlns="" val="35951856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60040"/>
            <a:ext cx="8229600" cy="1484784"/>
          </a:xfrm>
          <a:solidFill>
            <a:srgbClr val="FFFF00"/>
          </a:solidFill>
          <a:ln w="38100">
            <a:solidFill>
              <a:schemeClr val="tx1">
                <a:lumMod val="95000"/>
                <a:lumOff val="5000"/>
              </a:schemeClr>
            </a:solidFill>
          </a:ln>
        </p:spPr>
        <p:txBody>
          <a:bodyPr>
            <a:normAutofit/>
          </a:bodyPr>
          <a:lstStyle/>
          <a:p>
            <a:r>
              <a:rPr lang="ja-JP" altLang="en-US" dirty="0" smtClean="0"/>
              <a:t>ＧＯＯＧＬＥ戦略</a:t>
            </a:r>
            <a:r>
              <a:rPr lang="en-US" altLang="ja-JP" dirty="0" smtClean="0"/>
              <a:t/>
            </a:r>
            <a:br>
              <a:rPr lang="en-US" altLang="ja-JP" dirty="0" smtClean="0"/>
            </a:br>
            <a:r>
              <a:rPr lang="ja-JP" altLang="en-US" dirty="0" smtClean="0"/>
              <a:t>人流業発展の兆し</a:t>
            </a:r>
            <a:endParaRPr kumimoji="1" lang="ja-JP" altLang="en-US" dirty="0"/>
          </a:p>
        </p:txBody>
      </p:sp>
      <p:sp>
        <p:nvSpPr>
          <p:cNvPr id="3" name="コンテンツ プレースホルダ 2"/>
          <p:cNvSpPr>
            <a:spLocks noGrp="1"/>
          </p:cNvSpPr>
          <p:nvPr>
            <p:ph idx="1"/>
          </p:nvPr>
        </p:nvSpPr>
        <p:spPr>
          <a:xfrm>
            <a:off x="457200" y="2071389"/>
            <a:ext cx="8507288" cy="4786611"/>
          </a:xfrm>
        </p:spPr>
        <p:txBody>
          <a:bodyPr>
            <a:normAutofit/>
          </a:bodyPr>
          <a:lstStyle/>
          <a:p>
            <a:r>
              <a:rPr lang="ja-JP" altLang="en-US" sz="4000" dirty="0" smtClean="0">
                <a:solidFill>
                  <a:srgbClr val="FF0000"/>
                </a:solidFill>
              </a:rPr>
              <a:t>旅行業（人流業、総合生活移動産業）として展開</a:t>
            </a:r>
            <a:r>
              <a:rPr lang="ja-JP" altLang="en-US" dirty="0" smtClean="0"/>
              <a:t>物流では当たり前の利用運送的ビジネス</a:t>
            </a:r>
            <a:endParaRPr lang="en-US" altLang="ja-JP" dirty="0" smtClean="0"/>
          </a:p>
          <a:p>
            <a:r>
              <a:rPr lang="ja-JP" altLang="en-US" sz="4000" dirty="0" smtClean="0">
                <a:solidFill>
                  <a:srgbClr val="FF0000"/>
                </a:solidFill>
              </a:rPr>
              <a:t>クラウド（アプリ）を活用</a:t>
            </a:r>
            <a:r>
              <a:rPr lang="ja-JP" altLang="en-US" dirty="0" smtClean="0"/>
              <a:t>しているから、システム開発コストは安く、顧客囲い込み可能</a:t>
            </a:r>
            <a:endParaRPr lang="en-US" altLang="ja-JP" dirty="0" smtClean="0"/>
          </a:p>
          <a:p>
            <a:r>
              <a:rPr lang="ja-JP" altLang="en-US" dirty="0" smtClean="0"/>
              <a:t>人流業の</a:t>
            </a:r>
            <a:r>
              <a:rPr lang="ja-JP" altLang="en-US" sz="4000" dirty="0" smtClean="0">
                <a:solidFill>
                  <a:srgbClr val="FF0000"/>
                </a:solidFill>
              </a:rPr>
              <a:t>ビジネスモデルを確立</a:t>
            </a:r>
            <a:r>
              <a:rPr lang="ja-JP" altLang="en-US" dirty="0" smtClean="0"/>
              <a:t>するのはＧＯＯＧＬＥ　ようやく物流業に匹敵するものが登場の兆し</a:t>
            </a:r>
          </a:p>
          <a:p>
            <a:endParaRPr lang="en-US" altLang="ja-JP" dirty="0" smtClean="0"/>
          </a:p>
          <a:p>
            <a:endParaRPr lang="ja-JP" altLang="ja-JP" dirty="0" smtClean="0"/>
          </a:p>
          <a:p>
            <a:endParaRPr kumimoji="1" lang="ja-JP" altLang="en-US" dirty="0"/>
          </a:p>
        </p:txBody>
      </p:sp>
    </p:spTree>
    <p:extLst>
      <p:ext uri="{BB962C8B-B14F-4D97-AF65-F5344CB8AC3E}">
        <p14:creationId xmlns:p14="http://schemas.microsoft.com/office/powerpoint/2010/main" xmlns="" val="11188759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旅客流動調査</a:t>
            </a:r>
            <a:endParaRPr kumimoji="1" lang="ja-JP" altLang="en-US" dirty="0"/>
          </a:p>
        </p:txBody>
      </p:sp>
      <p:sp>
        <p:nvSpPr>
          <p:cNvPr id="3" name="コンテンツ プレースホルダ 2"/>
          <p:cNvSpPr>
            <a:spLocks noGrp="1"/>
          </p:cNvSpPr>
          <p:nvPr>
            <p:ph idx="1"/>
          </p:nvPr>
        </p:nvSpPr>
        <p:spPr>
          <a:xfrm>
            <a:off x="457200" y="1600200"/>
            <a:ext cx="8229600" cy="4925144"/>
          </a:xfrm>
        </p:spPr>
        <p:txBody>
          <a:bodyPr>
            <a:normAutofit/>
          </a:bodyPr>
          <a:lstStyle/>
          <a:p>
            <a:r>
              <a:rPr kumimoji="1" lang="ja-JP" altLang="en-US" dirty="0" smtClean="0"/>
              <a:t>「パーソン</a:t>
            </a:r>
            <a:r>
              <a:rPr lang="ja-JP" altLang="en-US" dirty="0" smtClean="0"/>
              <a:t>・トリップ調査」　　都市計画</a:t>
            </a:r>
            <a:endParaRPr lang="en-US" altLang="ja-JP" dirty="0" smtClean="0"/>
          </a:p>
          <a:p>
            <a:r>
              <a:rPr kumimoji="1" lang="ja-JP" altLang="en-US" dirty="0" smtClean="0"/>
              <a:t>「大都市圏交通センサス」　鉄道整備計画</a:t>
            </a:r>
            <a:endParaRPr kumimoji="1" lang="en-US" altLang="ja-JP" dirty="0" smtClean="0"/>
          </a:p>
          <a:p>
            <a:r>
              <a:rPr lang="en-US" altLang="ja-JP" dirty="0"/>
              <a:t>2000</a:t>
            </a:r>
            <a:r>
              <a:rPr lang="ja-JP" altLang="en-US" dirty="0" smtClean="0"/>
              <a:t>年国土交通省情報管理部・運輸政策研究機構（中村英夫所長のもと</a:t>
            </a:r>
            <a:r>
              <a:rPr lang="en-US" altLang="ja-JP" dirty="0" smtClean="0"/>
              <a:t>GPS</a:t>
            </a:r>
            <a:r>
              <a:rPr lang="ja-JP" altLang="en-US" dirty="0" smtClean="0"/>
              <a:t>使用のデータギャザリング調査）</a:t>
            </a:r>
            <a:endParaRPr lang="en-US" altLang="ja-JP" dirty="0" smtClean="0"/>
          </a:p>
          <a:p>
            <a:r>
              <a:rPr lang="ja-JP" altLang="en-US" dirty="0" smtClean="0"/>
              <a:t>現在は、ドコモ等携帯電話の位置情報からのデータギャザリングが増加しつつあるが、行政統計ではまだまだ未活用</a:t>
            </a:r>
            <a:endParaRPr lang="en-US" altLang="ja-JP"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「人流」概念の提唱</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観光概念（非日常）の限界　業務旅行か娯楽化の峻別は困難（主観的、相対的）</a:t>
            </a:r>
            <a:endParaRPr lang="en-US" altLang="ja-JP" dirty="0" smtClean="0"/>
          </a:p>
          <a:p>
            <a:r>
              <a:rPr lang="ja-JP" altLang="en-US" dirty="0" smtClean="0"/>
              <a:t>日常、非日常の接近現象　宿泊、居住を含めた人の動き</a:t>
            </a:r>
            <a:endParaRPr lang="en-US" altLang="ja-JP" dirty="0" smtClean="0"/>
          </a:p>
          <a:p>
            <a:r>
              <a:rPr lang="ja-JP" altLang="en-US" dirty="0" smtClean="0"/>
              <a:t>昨今の「観光」イベントは、商店街活動等日常の延長</a:t>
            </a:r>
            <a:endParaRPr lang="en-US" altLang="ja-JP" dirty="0" smtClean="0"/>
          </a:p>
          <a:p>
            <a:r>
              <a:rPr lang="ja-JP" altLang="en-US" dirty="0" smtClean="0"/>
              <a:t>ヒトの移動に着目してデータを集めた方が科学的</a:t>
            </a:r>
          </a:p>
          <a:p>
            <a:endParaRPr kumimoji="1"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観光資源の評価</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客観的基準はない（醜いあひるの子の定理）</a:t>
            </a:r>
            <a:endParaRPr kumimoji="1" lang="en-US" altLang="ja-JP" dirty="0" smtClean="0"/>
          </a:p>
          <a:p>
            <a:r>
              <a:rPr lang="ja-JP" altLang="en-US" dirty="0" smtClean="0"/>
              <a:t>価値基準の重みづけを行っている</a:t>
            </a:r>
            <a:endParaRPr lang="en-US" altLang="ja-JP" dirty="0" smtClean="0"/>
          </a:p>
          <a:p>
            <a:r>
              <a:rPr lang="ja-JP" altLang="en-US" dirty="0" smtClean="0"/>
              <a:t>観光地における観光客の頭の中の反応</a:t>
            </a:r>
            <a:endParaRPr lang="en-US" altLang="ja-JP" dirty="0" smtClean="0"/>
          </a:p>
          <a:p>
            <a:r>
              <a:rPr lang="ja-JP" altLang="en-US" dirty="0" smtClean="0"/>
              <a:t>アンケート調査の限界（良い、普通、悪い）</a:t>
            </a:r>
            <a:endParaRPr lang="en-US" altLang="ja-JP" dirty="0" smtClean="0"/>
          </a:p>
          <a:p>
            <a:r>
              <a:rPr kumimoji="1" lang="ja-JP" altLang="en-US" dirty="0" smtClean="0"/>
              <a:t>ダイレクトに反応を収集できないか</a:t>
            </a:r>
            <a:endParaRPr kumimoji="1" lang="en-US" altLang="ja-JP" dirty="0" smtClean="0"/>
          </a:p>
          <a:p>
            <a:r>
              <a:rPr kumimoji="1" lang="ja-JP" altLang="en-US" dirty="0" smtClean="0"/>
              <a:t>回答者の属性、移動情報収集は簡単</a:t>
            </a:r>
            <a:endParaRPr kumimoji="1" lang="ja-JP"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統合データ（移動、属性、感情）</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地域観光は「個性の発揮」（佐伯宗義）</a:t>
            </a:r>
            <a:endParaRPr kumimoji="1" lang="en-US" altLang="ja-JP" dirty="0" smtClean="0"/>
          </a:p>
          <a:p>
            <a:r>
              <a:rPr lang="ja-JP" altLang="en-US" dirty="0" smtClean="0"/>
              <a:t>客観的データのもとに科学的予測</a:t>
            </a:r>
            <a:endParaRPr lang="en-US" altLang="ja-JP" dirty="0" smtClean="0"/>
          </a:p>
          <a:p>
            <a:r>
              <a:rPr kumimoji="1" lang="ja-JP" altLang="en-US" dirty="0" smtClean="0">
                <a:solidFill>
                  <a:srgbClr val="FF0000"/>
                </a:solidFill>
              </a:rPr>
              <a:t>手法の確立が必要</a:t>
            </a:r>
            <a:r>
              <a:rPr kumimoji="1" lang="ja-JP" altLang="en-US" dirty="0" smtClean="0"/>
              <a:t>　</a:t>
            </a:r>
            <a:r>
              <a:rPr kumimoji="1" lang="ja-JP" altLang="en-US" dirty="0" smtClean="0">
                <a:solidFill>
                  <a:schemeClr val="tx2">
                    <a:lumMod val="60000"/>
                    <a:lumOff val="40000"/>
                  </a:schemeClr>
                </a:solidFill>
              </a:rPr>
              <a:t>ヒトゲノムと同じ理屈</a:t>
            </a:r>
            <a:endParaRPr kumimoji="1" lang="en-US" altLang="ja-JP" dirty="0" smtClean="0">
              <a:solidFill>
                <a:schemeClr val="tx2">
                  <a:lumMod val="60000"/>
                  <a:lumOff val="40000"/>
                </a:schemeClr>
              </a:solidFill>
            </a:endParaRPr>
          </a:p>
          <a:p>
            <a:pPr>
              <a:buNone/>
            </a:pPr>
            <a:r>
              <a:rPr lang="ja-JP" altLang="en-US" dirty="0" smtClean="0">
                <a:solidFill>
                  <a:schemeClr val="tx2">
                    <a:lumMod val="60000"/>
                    <a:lumOff val="40000"/>
                  </a:schemeClr>
                </a:solidFill>
              </a:rPr>
              <a:t>　（客観的データの意味づけができていない）</a:t>
            </a:r>
            <a:endParaRPr kumimoji="1" lang="en-US" altLang="ja-JP" dirty="0" smtClean="0">
              <a:solidFill>
                <a:schemeClr val="tx2">
                  <a:lumMod val="60000"/>
                  <a:lumOff val="40000"/>
                </a:schemeClr>
              </a:solidFill>
            </a:endParaRPr>
          </a:p>
          <a:p>
            <a:r>
              <a:rPr lang="ja-JP" altLang="en-US" dirty="0" smtClean="0"/>
              <a:t>実験等に観光客や学生を活用</a:t>
            </a:r>
            <a:endParaRPr kumimoji="1" lang="en-US" altLang="ja-JP" dirty="0" smtClean="0"/>
          </a:p>
          <a:p>
            <a:r>
              <a:rPr lang="ja-JP" altLang="en-US" dirty="0" smtClean="0"/>
              <a:t>将来、このデータは「ビッグデータ」になる</a:t>
            </a:r>
            <a:endParaRPr kumimoji="1" lang="ja-JP"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円/楕円 4"/>
          <p:cNvSpPr/>
          <p:nvPr/>
        </p:nvSpPr>
        <p:spPr>
          <a:xfrm>
            <a:off x="683568" y="332656"/>
            <a:ext cx="6048672" cy="19442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400" dirty="0" smtClean="0">
                <a:solidFill>
                  <a:schemeClr val="tx1"/>
                </a:solidFill>
              </a:rPr>
              <a:t>ヒトの移動データ</a:t>
            </a:r>
            <a:endParaRPr kumimoji="1" lang="en-US" altLang="ja-JP" sz="4400" dirty="0" smtClean="0">
              <a:solidFill>
                <a:schemeClr val="tx1"/>
              </a:solidFill>
            </a:endParaRPr>
          </a:p>
          <a:p>
            <a:pPr algn="ctr"/>
            <a:r>
              <a:rPr lang="ja-JP" altLang="en-US" sz="4400" dirty="0" smtClean="0">
                <a:solidFill>
                  <a:schemeClr val="tx1"/>
                </a:solidFill>
              </a:rPr>
              <a:t>（特定多数）</a:t>
            </a:r>
            <a:endParaRPr kumimoji="1" lang="ja-JP" altLang="en-US" sz="4400" dirty="0">
              <a:solidFill>
                <a:schemeClr val="tx1"/>
              </a:solidFill>
            </a:endParaRPr>
          </a:p>
        </p:txBody>
      </p:sp>
      <p:sp>
        <p:nvSpPr>
          <p:cNvPr id="7" name="円/楕円 6"/>
          <p:cNvSpPr/>
          <p:nvPr/>
        </p:nvSpPr>
        <p:spPr>
          <a:xfrm>
            <a:off x="792088" y="4653136"/>
            <a:ext cx="6012160" cy="19442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solidFill>
                  <a:schemeClr val="tx1"/>
                </a:solidFill>
              </a:rPr>
              <a:t>観光資源への</a:t>
            </a:r>
            <a:endParaRPr kumimoji="1" lang="en-US" altLang="ja-JP" sz="3600" dirty="0" smtClean="0">
              <a:solidFill>
                <a:schemeClr val="tx1"/>
              </a:solidFill>
            </a:endParaRPr>
          </a:p>
          <a:p>
            <a:pPr algn="ctr"/>
            <a:r>
              <a:rPr kumimoji="1" lang="ja-JP" altLang="en-US" sz="3600" dirty="0" smtClean="0">
                <a:solidFill>
                  <a:schemeClr val="tx1"/>
                </a:solidFill>
              </a:rPr>
              <a:t>反応データ</a:t>
            </a:r>
            <a:endParaRPr kumimoji="1" lang="en-US" altLang="ja-JP" sz="3600" dirty="0" smtClean="0">
              <a:solidFill>
                <a:schemeClr val="tx1"/>
              </a:solidFill>
            </a:endParaRPr>
          </a:p>
          <a:p>
            <a:pPr algn="ctr"/>
            <a:r>
              <a:rPr kumimoji="1" lang="ja-JP" altLang="en-US" sz="3600" dirty="0" smtClean="0">
                <a:solidFill>
                  <a:schemeClr val="tx1"/>
                </a:solidFill>
              </a:rPr>
              <a:t>（脳内反応情報）</a:t>
            </a:r>
            <a:endParaRPr kumimoji="1" lang="ja-JP" altLang="en-US" sz="3600" dirty="0">
              <a:solidFill>
                <a:schemeClr val="tx1"/>
              </a:solidFill>
            </a:endParaRPr>
          </a:p>
        </p:txBody>
      </p:sp>
      <p:sp>
        <p:nvSpPr>
          <p:cNvPr id="9" name="円/楕円 8"/>
          <p:cNvSpPr/>
          <p:nvPr/>
        </p:nvSpPr>
        <p:spPr>
          <a:xfrm>
            <a:off x="7164288" y="836712"/>
            <a:ext cx="1656184" cy="511256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4400" dirty="0" smtClean="0">
                <a:solidFill>
                  <a:schemeClr val="tx1"/>
                </a:solidFill>
              </a:rPr>
              <a:t>マーケティングの科学化</a:t>
            </a:r>
            <a:endParaRPr kumimoji="1" lang="ja-JP" altLang="en-US" sz="4400" dirty="0">
              <a:solidFill>
                <a:schemeClr val="tx1"/>
              </a:solidFill>
            </a:endParaRPr>
          </a:p>
        </p:txBody>
      </p:sp>
      <p:sp>
        <p:nvSpPr>
          <p:cNvPr id="12" name="三方向矢印 11"/>
          <p:cNvSpPr/>
          <p:nvPr/>
        </p:nvSpPr>
        <p:spPr>
          <a:xfrm rot="5400000">
            <a:off x="4932040" y="2276872"/>
            <a:ext cx="2160240" cy="2304256"/>
          </a:xfrm>
          <a:prstGeom prst="leftRightUpArrow">
            <a:avLst/>
          </a:prstGeom>
          <a:noFill/>
          <a:ln>
            <a:solidFill>
              <a:schemeClr val="tx1">
                <a:lumMod val="95000"/>
                <a:lumOff val="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星 7 13"/>
          <p:cNvSpPr/>
          <p:nvPr/>
        </p:nvSpPr>
        <p:spPr>
          <a:xfrm>
            <a:off x="1763688" y="2204864"/>
            <a:ext cx="2736304" cy="2376264"/>
          </a:xfrm>
          <a:prstGeom prst="star7">
            <a:avLst/>
          </a:prstGeom>
          <a:noFill/>
          <a:ln>
            <a:solidFill>
              <a:schemeClr val="tx1">
                <a:lumMod val="95000"/>
                <a:lumOff val="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solidFill>
                  <a:schemeClr val="tx1"/>
                </a:solidFill>
              </a:rPr>
              <a:t>ビッグデータ問題</a:t>
            </a:r>
            <a:endParaRPr kumimoji="1" lang="ja-JP" altLang="en-US" sz="3600" dirty="0">
              <a:solidFill>
                <a:schemeClr val="tx1"/>
              </a:solidFill>
            </a:endParaRPr>
          </a:p>
        </p:txBody>
      </p:sp>
      <p:sp>
        <p:nvSpPr>
          <p:cNvPr id="15" name="フローチャート : 磁気ディスク 14"/>
          <p:cNvSpPr/>
          <p:nvPr/>
        </p:nvSpPr>
        <p:spPr>
          <a:xfrm>
            <a:off x="6660232" y="5661248"/>
            <a:ext cx="1944216" cy="1080120"/>
          </a:xfrm>
          <a:prstGeom prst="flowChartMagneticDisk">
            <a:avLst/>
          </a:prstGeom>
          <a:solidFill>
            <a:schemeClr val="accent6">
              <a:lumMod val="40000"/>
              <a:lumOff val="60000"/>
            </a:schemeClr>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人流観光情報論</a:t>
            </a:r>
            <a:endParaRPr kumimoji="1" lang="ja-JP" altLang="en-US" dirty="0">
              <a:solidFill>
                <a:schemeClr val="tx1"/>
              </a:solidFill>
            </a:endParaRPr>
          </a:p>
        </p:txBody>
      </p:sp>
      <p:sp>
        <p:nvSpPr>
          <p:cNvPr id="16" name="フローチャート : 磁気ディスク 15"/>
          <p:cNvSpPr/>
          <p:nvPr/>
        </p:nvSpPr>
        <p:spPr>
          <a:xfrm>
            <a:off x="35496" y="2780928"/>
            <a:ext cx="1944216" cy="1080120"/>
          </a:xfrm>
          <a:prstGeom prst="flowChartMagneticDisk">
            <a:avLst/>
          </a:prstGeom>
          <a:solidFill>
            <a:schemeClr val="accent6">
              <a:lumMod val="40000"/>
              <a:lumOff val="60000"/>
            </a:schemeClr>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人流観光政策論</a:t>
            </a:r>
            <a:endParaRPr kumimoji="1" lang="ja-JP" altLang="en-US" dirty="0">
              <a:solidFill>
                <a:schemeClr val="tx1"/>
              </a:solidFill>
            </a:endParaRPr>
          </a:p>
        </p:txBody>
      </p:sp>
      <p:sp>
        <p:nvSpPr>
          <p:cNvPr id="10" name="フローチャート : 磁気ディスク 9"/>
          <p:cNvSpPr/>
          <p:nvPr/>
        </p:nvSpPr>
        <p:spPr>
          <a:xfrm>
            <a:off x="6444208" y="116632"/>
            <a:ext cx="1944216" cy="1080120"/>
          </a:xfrm>
          <a:prstGeom prst="flowChartMagneticDisk">
            <a:avLst/>
          </a:prstGeom>
          <a:solidFill>
            <a:schemeClr val="accent6">
              <a:lumMod val="40000"/>
              <a:lumOff val="60000"/>
            </a:schemeClr>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人流観光経営論</a:t>
            </a:r>
            <a:endParaRPr kumimoji="1" lang="ja-JP" altLang="en-US" dirty="0">
              <a:solidFill>
                <a:schemeClr val="tx1"/>
              </a:solidFill>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a:ln w="57150">
            <a:solidFill>
              <a:schemeClr val="tx1">
                <a:lumMod val="95000"/>
                <a:lumOff val="5000"/>
              </a:schemeClr>
            </a:solidFill>
          </a:ln>
        </p:spPr>
        <p:txBody>
          <a:bodyPr>
            <a:normAutofit fontScale="90000"/>
          </a:bodyPr>
          <a:lstStyle/>
          <a:p>
            <a:r>
              <a:rPr kumimoji="1" lang="ja-JP" altLang="en-US" dirty="0" smtClean="0"/>
              <a:t>ウェアラブルコンピューティングを活用した新たな人流データの収集</a:t>
            </a:r>
            <a:endParaRPr kumimoji="1" lang="ja-JP" altLang="en-US" dirty="0"/>
          </a:p>
        </p:txBody>
      </p:sp>
      <p:sp>
        <p:nvSpPr>
          <p:cNvPr id="3" name="コンテンツ プレースホルダ 2"/>
          <p:cNvSpPr>
            <a:spLocks noGrp="1"/>
          </p:cNvSpPr>
          <p:nvPr>
            <p:ph idx="1"/>
          </p:nvPr>
        </p:nvSpPr>
        <p:spPr>
          <a:xfrm>
            <a:off x="457200" y="1600200"/>
            <a:ext cx="8229600" cy="4925144"/>
          </a:xfrm>
        </p:spPr>
        <p:txBody>
          <a:bodyPr>
            <a:normAutofit fontScale="92500" lnSpcReduction="20000"/>
          </a:bodyPr>
          <a:lstStyle/>
          <a:p>
            <a:r>
              <a:rPr lang="en-US" altLang="ja-JP" dirty="0" err="1" smtClean="0"/>
              <a:t>fMRI</a:t>
            </a:r>
            <a:r>
              <a:rPr lang="en-US" altLang="ja-JP" dirty="0" smtClean="0"/>
              <a:t>(</a:t>
            </a:r>
            <a:r>
              <a:rPr lang="ja-JP" altLang="ja-JP" dirty="0" smtClean="0"/>
              <a:t>機能的核磁気共鳴イメージング</a:t>
            </a:r>
            <a:r>
              <a:rPr lang="en-US" altLang="ja-JP" dirty="0" smtClean="0"/>
              <a:t>)</a:t>
            </a:r>
            <a:r>
              <a:rPr lang="ja-JP" altLang="ja-JP" dirty="0" smtClean="0"/>
              <a:t>などに代表される人間の脳活動全体を計測する技術の発展によって、人間が意思決定や行動選択をしているときに、脳のどの部分の活動が特に大きいかを観測することが可能になった。</a:t>
            </a:r>
            <a:endParaRPr lang="en-US" altLang="ja-JP" dirty="0" smtClean="0"/>
          </a:p>
          <a:p>
            <a:r>
              <a:rPr lang="ja-JP" altLang="ja-JP" dirty="0" smtClean="0"/>
              <a:t>以前であれば、観光学でデータとして取れるのは行動に表れる結果だけだった。</a:t>
            </a:r>
            <a:endParaRPr lang="en-US" altLang="ja-JP" dirty="0" smtClean="0"/>
          </a:p>
          <a:p>
            <a:r>
              <a:rPr lang="ja-JP" altLang="en-US" dirty="0" smtClean="0"/>
              <a:t>ウェアラブルコンピューターを活用すれば</a:t>
            </a:r>
            <a:r>
              <a:rPr lang="ja-JP" altLang="ja-JP" dirty="0" smtClean="0"/>
              <a:t>ヒトの移動と脳の反応の関係に関してデータ取得の可能性が開かれることになった。ここに、旅客交通にとどまらず、ヒトの移動、宿泊等を含んだ人流概念を発生させる契機がある。</a:t>
            </a:r>
          </a:p>
          <a:p>
            <a:endParaRPr kumimoji="1" lang="ja-JP" altLang="en-US" dirty="0"/>
          </a:p>
        </p:txBody>
      </p:sp>
    </p:spTree>
    <p:extLst>
      <p:ext uri="{BB962C8B-B14F-4D97-AF65-F5344CB8AC3E}">
        <p14:creationId xmlns:p14="http://schemas.microsoft.com/office/powerpoint/2010/main" xmlns="" val="41029583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normAutofit fontScale="90000"/>
          </a:bodyPr>
          <a:lstStyle/>
          <a:p>
            <a:r>
              <a:rPr lang="ja-JP" altLang="en-US" b="1" dirty="0" smtClean="0"/>
              <a:t>脳波信号から感性を分析、興味度やリラックス度を「見える化」</a:t>
            </a:r>
            <a:endParaRPr kumimoji="1" lang="ja-JP" altLang="en-US" dirty="0"/>
          </a:p>
        </p:txBody>
      </p:sp>
      <p:sp>
        <p:nvSpPr>
          <p:cNvPr id="3" name="コンテンツ プレースホルダ 2"/>
          <p:cNvSpPr>
            <a:spLocks noGrp="1"/>
          </p:cNvSpPr>
          <p:nvPr>
            <p:ph idx="1"/>
          </p:nvPr>
        </p:nvSpPr>
        <p:spPr>
          <a:xfrm>
            <a:off x="457200" y="1600201"/>
            <a:ext cx="8229600" cy="1036712"/>
          </a:xfrm>
        </p:spPr>
        <p:txBody>
          <a:bodyPr>
            <a:normAutofit lnSpcReduction="10000"/>
          </a:bodyPr>
          <a:lstStyle/>
          <a:p>
            <a:pPr lvl="0"/>
            <a:r>
              <a:rPr lang="en-US" altLang="ja-JP" u="sng" dirty="0" smtClean="0">
                <a:hlinkClick r:id="rId3"/>
              </a:rPr>
              <a:t>http://eetimes.jp/ee/articles/1410/31/news122.html</a:t>
            </a:r>
            <a:endParaRPr lang="ja-JP" altLang="ja-JP" dirty="0" smtClean="0"/>
          </a:p>
          <a:p>
            <a:endParaRPr kumimoji="1" lang="ja-JP" altLang="en-US" dirty="0"/>
          </a:p>
        </p:txBody>
      </p:sp>
      <p:pic>
        <p:nvPicPr>
          <p:cNvPr id="55298" name="Picture 2" descr="tm_141032neurosky01.jpg"/>
          <p:cNvPicPr>
            <a:picLocks noChangeAspect="1" noChangeArrowheads="1"/>
          </p:cNvPicPr>
          <p:nvPr/>
        </p:nvPicPr>
        <p:blipFill>
          <a:blip r:embed="rId4" cstate="print"/>
          <a:srcRect/>
          <a:stretch>
            <a:fillRect/>
          </a:stretch>
        </p:blipFill>
        <p:spPr bwMode="auto">
          <a:xfrm>
            <a:off x="1200894" y="2708920"/>
            <a:ext cx="6179418" cy="3909428"/>
          </a:xfrm>
          <a:prstGeom prst="rect">
            <a:avLst/>
          </a:prstGeom>
          <a:noFill/>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4403</TotalTime>
  <Words>1183</Words>
  <Application>Microsoft Office PowerPoint</Application>
  <PresentationFormat>画面に合わせる (4:3)</PresentationFormat>
  <Paragraphs>153</Paragraphs>
  <Slides>25</Slides>
  <Notes>25</Notes>
  <HiddenSlides>0</HiddenSlides>
  <MMClips>0</MMClips>
  <ScaleCrop>false</ScaleCrop>
  <HeadingPairs>
    <vt:vector size="4" baseType="variant">
      <vt:variant>
        <vt:lpstr>テーマ</vt:lpstr>
      </vt:variant>
      <vt:variant>
        <vt:i4>1</vt:i4>
      </vt:variant>
      <vt:variant>
        <vt:lpstr>スライド タイトル</vt:lpstr>
      </vt:variant>
      <vt:variant>
        <vt:i4>25</vt:i4>
      </vt:variant>
    </vt:vector>
  </HeadingPairs>
  <TitlesOfParts>
    <vt:vector size="26" baseType="lpstr">
      <vt:lpstr>Office テーマ</vt:lpstr>
      <vt:lpstr>人流ビッグデータによる 未来の観光について</vt:lpstr>
      <vt:lpstr>人流情報と位置情報</vt:lpstr>
      <vt:lpstr>旅客流動調査</vt:lpstr>
      <vt:lpstr>「人流」概念の提唱</vt:lpstr>
      <vt:lpstr>観光資源の評価</vt:lpstr>
      <vt:lpstr>統合データ（移動、属性、感情）</vt:lpstr>
      <vt:lpstr>スライド 7</vt:lpstr>
      <vt:lpstr>ウェアラブルコンピューティングを活用した新たな人流データの収集</vt:lpstr>
      <vt:lpstr>脳波信号から感性を分析、興味度やリラックス度を「見える化」</vt:lpstr>
      <vt:lpstr>感性アナライザプラスカム</vt:lpstr>
      <vt:lpstr>目と手⇒ウェアラブル</vt:lpstr>
      <vt:lpstr>ウェアラブルコンピュータ 目と手　⇒　人工知能への一里塚</vt:lpstr>
      <vt:lpstr>「ウェアラブル」と社会問題</vt:lpstr>
      <vt:lpstr>観光学の脳科学への収斂（人流学）</vt:lpstr>
      <vt:lpstr>『データの見えざる手』　矢野和男</vt:lpstr>
      <vt:lpstr>ビッグデータ　「特定」多数➵予測</vt:lpstr>
      <vt:lpstr>人流SCM (サプライチェーンマネジメント)</vt:lpstr>
      <vt:lpstr>あなたの人生を任せてください</vt:lpstr>
      <vt:lpstr>人の移動は結果</vt:lpstr>
      <vt:lpstr>閑話休題</vt:lpstr>
      <vt:lpstr>米アマゾン 注文前に商品出荷サービス検討中</vt:lpstr>
      <vt:lpstr>Netflix視聴の75％を支えるオススメ機能の秘密 http://kazuyonakatani.com/netflix/</vt:lpstr>
      <vt:lpstr>私見</vt:lpstr>
      <vt:lpstr>Googleの人流戦略</vt:lpstr>
      <vt:lpstr>ＧＯＯＧＬＥ戦略 人流業発展の兆し</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人流ビッグデータによる 未来の観光について</dc:title>
  <dc:creator>owner</dc:creator>
  <cp:lastModifiedBy>owner</cp:lastModifiedBy>
  <cp:revision>25</cp:revision>
  <dcterms:created xsi:type="dcterms:W3CDTF">2015-01-10T00:47:54Z</dcterms:created>
  <dcterms:modified xsi:type="dcterms:W3CDTF">2015-02-17T11:32:03Z</dcterms:modified>
</cp:coreProperties>
</file>