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80" r:id="rId2"/>
    <p:sldId id="281" r:id="rId3"/>
    <p:sldId id="276" r:id="rId4"/>
    <p:sldId id="277" r:id="rId5"/>
    <p:sldId id="279" r:id="rId6"/>
    <p:sldId id="274" r:id="rId7"/>
    <p:sldId id="262" r:id="rId8"/>
    <p:sldId id="257" r:id="rId9"/>
    <p:sldId id="258" r:id="rId10"/>
    <p:sldId id="259" r:id="rId11"/>
    <p:sldId id="260" r:id="rId12"/>
    <p:sldId id="263" r:id="rId13"/>
    <p:sldId id="264" r:id="rId14"/>
    <p:sldId id="267" r:id="rId15"/>
    <p:sldId id="268" r:id="rId16"/>
    <p:sldId id="269" r:id="rId17"/>
    <p:sldId id="270" r:id="rId18"/>
    <p:sldId id="265" r:id="rId19"/>
    <p:sldId id="266" r:id="rId20"/>
    <p:sldId id="282" r:id="rId21"/>
    <p:sldId id="283"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8C050A-4251-4426-B645-ED7103BCE4AE}" type="datetimeFigureOut">
              <a:rPr kumimoji="1" lang="ja-JP" altLang="en-US" smtClean="0"/>
              <a:pPr/>
              <a:t>2015/2/11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114A28-3642-49C2-B991-DA7841A890B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114A28-3642-49C2-B991-DA7841A890BB}"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114A28-3642-49C2-B991-DA7841A890BB}"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A4BD3-DD58-4652-98EA-29BFF85B8EC3}"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A4BD3-DD58-4652-98EA-29BFF85B8EC3}"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688625-8C26-4EF4-867D-4C8ECF016EC2}"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688625-8C26-4EF4-867D-4C8ECF016EC2}"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9688625-8C26-4EF4-867D-4C8ECF016EC2}"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4A6155A-FBD3-46BD-9168-8F81870095AC}"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A4BD3-DD58-4652-98EA-29BFF85B8EC3}"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A4BD3-DD58-4652-98EA-29BFF85B8EC3}"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114A28-3642-49C2-B991-DA7841A890BB}"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114A28-3642-49C2-B991-DA7841A890BB}" type="slidenum">
              <a:rPr kumimoji="1" lang="ja-JP" altLang="en-US" smtClean="0"/>
              <a:pPr/>
              <a:t>21</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47F3FC4-1EDB-49A5-81DA-96DDF2571FFA}"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4A6155A-FBD3-46BD-9168-8F81870095AC}"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114A28-3642-49C2-B991-DA7841A890BB}"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114A28-3642-49C2-B991-DA7841A890BB}"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F114A28-3642-49C2-B991-DA7841A890BB}"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B785B2-D476-4454-91AF-E03F5AEE20F1}" type="datetimeFigureOut">
              <a:rPr kumimoji="1" lang="ja-JP" altLang="en-US" smtClean="0"/>
              <a:pPr/>
              <a:t>2015/2/11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72D7CE-95B9-44C8-BDED-EB57725EFF8A}"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785B2-D476-4454-91AF-E03F5AEE20F1}" type="datetimeFigureOut">
              <a:rPr kumimoji="1" lang="ja-JP" altLang="en-US" smtClean="0"/>
              <a:pPr/>
              <a:t>2015/2/11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2D7CE-95B9-44C8-BDED-EB57725EFF8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B4AEnmt2o5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gbg.onlinedisclosures.co.uk/Authentication/Login?ReturnUr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dft.gov.uk/dvla/medical/ataglance.aspx"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zMA9obnEVF4"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qL02__XuU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tfl.gov.uk/info-for/taxis-and-private-hire/become-a-taxi-licensee?intcmp=3521" TargetMode="External"/><Relationship Id="rId7" Type="http://schemas.openxmlformats.org/officeDocument/2006/relationships/hyperlink" Target="https://www.youtube.com/watch?v=jVs7z7iQw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youtube.com/watch?v=X-mpCyanub4" TargetMode="External"/><Relationship Id="rId5" Type="http://schemas.openxmlformats.org/officeDocument/2006/relationships/hyperlink" Target="https://www.youtube.com/watch?v=ONyJIPgjt-w" TargetMode="External"/><Relationship Id="rId4" Type="http://schemas.openxmlformats.org/officeDocument/2006/relationships/hyperlink" Target="https://www.youtube.com/watch?v=Xbai9iHm-e0"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229600" cy="2592288"/>
          </a:xfrm>
          <a:ln w="12700">
            <a:solidFill>
              <a:schemeClr val="tx1"/>
            </a:solidFill>
          </a:ln>
        </p:spPr>
        <p:txBody>
          <a:bodyPr>
            <a:noAutofit/>
          </a:bodyPr>
          <a:lstStyle/>
          <a:p>
            <a:r>
              <a:rPr kumimoji="1" lang="ja-JP" altLang="en-US" sz="6000" dirty="0" smtClean="0"/>
              <a:t>都市の魅力</a:t>
            </a:r>
            <a:r>
              <a:rPr kumimoji="1" lang="en-US" altLang="ja-JP" sz="6000" dirty="0" smtClean="0"/>
              <a:t/>
            </a:r>
            <a:br>
              <a:rPr kumimoji="1" lang="en-US" altLang="ja-JP" sz="6000" dirty="0" smtClean="0"/>
            </a:br>
            <a:r>
              <a:rPr lang="ja-JP" altLang="en-US" sz="6000" dirty="0" smtClean="0"/>
              <a:t>訪問者数で競う時代</a:t>
            </a:r>
            <a:endParaRPr kumimoji="1" lang="ja-JP" altLang="en-US" sz="6000" dirty="0"/>
          </a:p>
        </p:txBody>
      </p:sp>
      <p:sp>
        <p:nvSpPr>
          <p:cNvPr id="5" name="タイトル 1"/>
          <p:cNvSpPr txBox="1">
            <a:spLocks/>
          </p:cNvSpPr>
          <p:nvPr/>
        </p:nvSpPr>
        <p:spPr>
          <a:xfrm>
            <a:off x="539552" y="3438128"/>
            <a:ext cx="8047112" cy="251115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5400" b="1" i="0" u="none" strike="noStrike" kern="1200" cap="none" spc="0" normalizeH="0" baseline="0" noProof="0" dirty="0" smtClean="0">
                <a:ln>
                  <a:noFill/>
                </a:ln>
                <a:solidFill>
                  <a:schemeClr val="tx1"/>
                </a:solidFill>
                <a:effectLst/>
                <a:uLnTx/>
                <a:uFillTx/>
                <a:latin typeface="+mj-lt"/>
                <a:ea typeface="+mj-ea"/>
                <a:cs typeface="+mj-cs"/>
              </a:rPr>
              <a:t>外国からの旅行者数</a:t>
            </a:r>
            <a:endParaRPr kumimoji="1" lang="en-US" altLang="ja-JP" sz="5400" b="1"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5400" b="1" i="0" u="none" strike="noStrike" kern="1200" cap="none" spc="0" normalizeH="0" baseline="0" noProof="0" dirty="0" smtClean="0">
                <a:ln>
                  <a:noFill/>
                </a:ln>
                <a:solidFill>
                  <a:schemeClr val="tx1"/>
                </a:solidFill>
                <a:effectLst/>
                <a:uLnTx/>
                <a:uFillTx/>
                <a:latin typeface="+mj-lt"/>
                <a:ea typeface="+mj-ea"/>
                <a:cs typeface="+mj-cs"/>
              </a:rPr>
              <a:t>都市別トップは？</a:t>
            </a:r>
            <a:endParaRPr kumimoji="1" lang="ja-JP" altLang="en-US" sz="5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052736"/>
          </a:xfrm>
          <a:ln>
            <a:solidFill>
              <a:schemeClr val="accent1"/>
            </a:solidFill>
          </a:ln>
        </p:spPr>
        <p:txBody>
          <a:bodyPr>
            <a:normAutofit/>
          </a:bodyPr>
          <a:lstStyle/>
          <a:p>
            <a:r>
              <a:rPr lang="en-US" altLang="ja-JP" sz="2800" u="sng" dirty="0" smtClean="0">
                <a:hlinkClick r:id="rId3"/>
              </a:rPr>
              <a:t>https://www.youtube.com/watch?v=B4AEnmt2o5c</a:t>
            </a:r>
            <a:r>
              <a:rPr lang="ja-JP" altLang="ja-JP" sz="2800" dirty="0" smtClean="0"/>
              <a:t/>
            </a:r>
            <a:br>
              <a:rPr lang="ja-JP" altLang="ja-JP" sz="2800" dirty="0" smtClean="0"/>
            </a:br>
            <a:r>
              <a:rPr lang="en-US" altLang="ja-JP" sz="3200" dirty="0" smtClean="0"/>
              <a:t>Taking the taxi driving test - video transcript</a:t>
            </a:r>
            <a:endParaRPr kumimoji="1" lang="ja-JP" altLang="en-US" sz="3200" dirty="0"/>
          </a:p>
        </p:txBody>
      </p:sp>
      <p:sp>
        <p:nvSpPr>
          <p:cNvPr id="3" name="コンテンツ プレースホルダ 2"/>
          <p:cNvSpPr>
            <a:spLocks noGrp="1"/>
          </p:cNvSpPr>
          <p:nvPr>
            <p:ph idx="1"/>
          </p:nvPr>
        </p:nvSpPr>
        <p:spPr>
          <a:xfrm>
            <a:off x="-324544" y="1124744"/>
            <a:ext cx="9468544" cy="6336704"/>
          </a:xfrm>
        </p:spPr>
        <p:txBody>
          <a:bodyPr>
            <a:normAutofit fontScale="70000" lnSpcReduction="20000"/>
          </a:bodyPr>
          <a:lstStyle/>
          <a:p>
            <a:pPr fontAlgn="b"/>
            <a:r>
              <a:rPr lang="en-US" altLang="ja-JP" dirty="0" smtClean="0"/>
              <a:t>As </a:t>
            </a:r>
            <a:r>
              <a:rPr lang="en-US" altLang="ja-JP" dirty="0"/>
              <a:t>well as a general overall level of competency the examiner will be looking for evidence that you can drive safely in a congested area.</a:t>
            </a:r>
          </a:p>
          <a:p>
            <a:pPr fontAlgn="b"/>
            <a:r>
              <a:rPr lang="en-US" altLang="ja-JP" dirty="0"/>
              <a:t>You will also need to know how to use the facilities such as the swivel seat and the wheelchair ramp to assist those with a disability.</a:t>
            </a:r>
          </a:p>
          <a:p>
            <a:pPr fontAlgn="b"/>
            <a:r>
              <a:rPr lang="en-US" altLang="ja-JP" dirty="0"/>
              <a:t>Okay Trevor, the first thing we're going to do is get you to read a number plate.</a:t>
            </a:r>
          </a:p>
          <a:p>
            <a:pPr fontAlgn="b"/>
            <a:r>
              <a:rPr lang="en-US" altLang="ja-JP" dirty="0"/>
              <a:t>So if you just stop here for a moment.</a:t>
            </a:r>
          </a:p>
          <a:p>
            <a:pPr fontAlgn="b"/>
            <a:r>
              <a:rPr lang="en-US" altLang="ja-JP" dirty="0"/>
              <a:t>Okay, so see the vehicles there ahead of you there, if you can read the number on the vehicle on the far left for me.</a:t>
            </a:r>
          </a:p>
          <a:p>
            <a:pPr fontAlgn="b"/>
            <a:r>
              <a:rPr lang="en-US" altLang="ja-JP" dirty="0"/>
              <a:t>Most people when they arrive at the test centre to take a test they will feel quite apprehensive, after all they are coming for a test.</a:t>
            </a:r>
          </a:p>
          <a:p>
            <a:pPr fontAlgn="b"/>
            <a:r>
              <a:rPr lang="en-US" altLang="ja-JP" dirty="0"/>
              <a:t>However, they probably won't feel the same nerves that they felt when they took their original L test because these are experienced drivers and usually they've got a fair amount of confidence.</a:t>
            </a:r>
          </a:p>
          <a:p>
            <a:pPr fontAlgn="b"/>
            <a:r>
              <a:rPr lang="en-US" altLang="ja-JP" dirty="0"/>
              <a:t>They are quite worried at the fact they've been driving for several years and then all of a sudden somebody's going to be staring at them and watching every move they make whilst they drive and whilst they load the wheelchair on to the vehicle.</a:t>
            </a:r>
          </a:p>
          <a:p>
            <a:pPr fontAlgn="b"/>
            <a:r>
              <a:rPr lang="en-US" altLang="ja-JP" dirty="0"/>
              <a:t>So yes I think a certain amount of nerves would be expected and quite often people do perform very well even though they are slightly nervous at the time.</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80528" y="0"/>
            <a:ext cx="9324528" cy="6858000"/>
          </a:xfrm>
        </p:spPr>
        <p:txBody>
          <a:bodyPr>
            <a:normAutofit fontScale="47500" lnSpcReduction="20000"/>
          </a:bodyPr>
          <a:lstStyle/>
          <a:p>
            <a:pPr fontAlgn="b"/>
            <a:r>
              <a:rPr lang="en-US" altLang="ja-JP" dirty="0" smtClean="0"/>
              <a:t>The reason why it's important to have this test is it's vitally important for road safety that the fare paying passengers can get from A to B both in comfort and in safety.</a:t>
            </a:r>
          </a:p>
          <a:p>
            <a:pPr fontAlgn="b"/>
            <a:r>
              <a:rPr lang="en-US" altLang="ja-JP" dirty="0" smtClean="0"/>
              <a:t>Because these are experienced drivers they may have picked up some habits so it does no harm for these drivers to have a look at their own driving and sort of do a bit of self assessment if you like.</a:t>
            </a:r>
          </a:p>
          <a:p>
            <a:pPr fontAlgn="b"/>
            <a:r>
              <a:rPr lang="en-US" altLang="ja-JP" dirty="0" smtClean="0"/>
              <a:t>And get some driver training behind them so that when they're taking passengers from A to B those passengers have confidence in the service that they're providing.</a:t>
            </a:r>
          </a:p>
          <a:p>
            <a:pPr fontAlgn="b"/>
            <a:r>
              <a:rPr lang="en-US" altLang="ja-JP" dirty="0" smtClean="0"/>
              <a:t>The test in its entirety is about an hour. The first part or the largest part of that is probably about 38 to 40 minutes, would be the driving element of the test.</a:t>
            </a:r>
          </a:p>
          <a:p>
            <a:pPr fontAlgn="b"/>
            <a:r>
              <a:rPr lang="en-US" altLang="ja-JP" dirty="0" smtClean="0"/>
              <a:t>So there's some general driving on a variety of road and traffic conditions.</a:t>
            </a:r>
          </a:p>
          <a:p>
            <a:pPr fontAlgn="b"/>
            <a:r>
              <a:rPr lang="en-US" altLang="ja-JP" dirty="0" smtClean="0"/>
              <a:t>I'll ask them to do two </a:t>
            </a:r>
            <a:r>
              <a:rPr lang="en-US" altLang="ja-JP" dirty="0" err="1" smtClean="0"/>
              <a:t>manoeuvres</a:t>
            </a:r>
            <a:r>
              <a:rPr lang="en-US" altLang="ja-JP" dirty="0" smtClean="0"/>
              <a:t>, one of which will be what they call a taxi </a:t>
            </a:r>
            <a:r>
              <a:rPr lang="en-US" altLang="ja-JP" dirty="0" err="1" smtClean="0"/>
              <a:t>manoeuvre</a:t>
            </a:r>
            <a:r>
              <a:rPr lang="en-US" altLang="ja-JP" dirty="0" smtClean="0"/>
              <a:t> exercise, which is a </a:t>
            </a:r>
            <a:r>
              <a:rPr lang="en-US" altLang="ja-JP" dirty="0" err="1" smtClean="0"/>
              <a:t>manoeuvre</a:t>
            </a:r>
            <a:r>
              <a:rPr lang="en-US" altLang="ja-JP" dirty="0" smtClean="0"/>
              <a:t> where the candidate chooses which way they want to turn the vehicle round and from that I will then choose a second </a:t>
            </a:r>
            <a:r>
              <a:rPr lang="en-US" altLang="ja-JP" dirty="0" err="1" smtClean="0"/>
              <a:t>manoeuvre</a:t>
            </a:r>
            <a:r>
              <a:rPr lang="en-US" altLang="ja-JP" dirty="0" smtClean="0"/>
              <a:t> accordingly.</a:t>
            </a:r>
          </a:p>
          <a:p>
            <a:pPr fontAlgn="b"/>
            <a:r>
              <a:rPr lang="en-US" altLang="ja-JP" dirty="0" smtClean="0"/>
              <a:t>Now with the general driving I might ask them to do an emergency stop and there will be several times during that drive where I'll pull them up at the side of the road either to see them move off from behind a parked car.</a:t>
            </a:r>
          </a:p>
          <a:p>
            <a:pPr fontAlgn="b"/>
            <a:r>
              <a:rPr lang="en-US" altLang="ja-JP" dirty="0" smtClean="0"/>
              <a:t>Or move off on a hill or just normal stop as if they were picking up or dropping off a fare paying passenger.</a:t>
            </a:r>
          </a:p>
          <a:p>
            <a:pPr fontAlgn="b"/>
            <a:r>
              <a:rPr lang="en-US" altLang="ja-JP" dirty="0" smtClean="0"/>
              <a:t>After that element of the test the next part would naturally be the wheelchair exercise.</a:t>
            </a:r>
          </a:p>
          <a:p>
            <a:pPr fontAlgn="b"/>
            <a:r>
              <a:rPr lang="en-US" altLang="ja-JP" dirty="0" smtClean="0"/>
              <a:t>So during this exercise the candidate would have to demonstrate how they would load an empty wheelchair in and out of the vehicle using the ramps, using the harnesses and the seatbelts that are supplied.</a:t>
            </a:r>
          </a:p>
          <a:p>
            <a:pPr fontAlgn="b"/>
            <a:r>
              <a:rPr lang="en-US" altLang="ja-JP" dirty="0" smtClean="0"/>
              <a:t>The DSA would provide the wheelchair for this exercise but the main point of this is that they imagine that there was somebody in this wheelchair and they can load it safely and with due concern to the passenger that might be in that chair.</a:t>
            </a:r>
          </a:p>
          <a:p>
            <a:pPr fontAlgn="b"/>
            <a:r>
              <a:rPr lang="en-US" altLang="ja-JP" dirty="0" smtClean="0"/>
              <a:t>Following that there are some questions both on the Highway Code and matters relating to the safety of the vehicle.</a:t>
            </a:r>
          </a:p>
          <a:p>
            <a:pPr fontAlgn="b"/>
            <a:r>
              <a:rPr lang="en-US" altLang="ja-JP" dirty="0" smtClean="0"/>
              <a:t>I also ask the candidate to identify some traffic signs, and that's it then, after that then I would give the candidate the results of the test and that would be over.</a:t>
            </a:r>
          </a:p>
          <a:p>
            <a:pPr fontAlgn="b"/>
            <a:r>
              <a:rPr lang="en-US" altLang="ja-JP" dirty="0" smtClean="0"/>
              <a:t>Okay, that's the end of the test and I'm very pleased to say you've passed.</a:t>
            </a:r>
          </a:p>
          <a:p>
            <a:pPr fontAlgn="b"/>
            <a:r>
              <a:rPr lang="en-US" altLang="ja-JP" dirty="0" smtClean="0"/>
              <a:t>Thank God for that.</a:t>
            </a:r>
          </a:p>
          <a:p>
            <a:pPr fontAlgn="b"/>
            <a:r>
              <a:rPr lang="en-US" altLang="ja-JP" dirty="0" smtClean="0"/>
              <a:t>Congratulations.</a:t>
            </a:r>
          </a:p>
          <a:p>
            <a:pPr fontAlgn="b"/>
            <a:r>
              <a:rPr lang="en-US" altLang="ja-JP" dirty="0" smtClean="0"/>
              <a:t>Thank you. That's great.</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a:solidFill>
              <a:schemeClr val="accent1"/>
            </a:solidFill>
          </a:ln>
        </p:spPr>
        <p:txBody>
          <a:bodyPr/>
          <a:lstStyle/>
          <a:p>
            <a:r>
              <a:rPr lang="en-US" altLang="ja-JP" b="1" dirty="0"/>
              <a:t>Apply to be a taxi </a:t>
            </a:r>
            <a:r>
              <a:rPr lang="en-US" altLang="ja-JP" b="1" dirty="0" smtClean="0"/>
              <a:t>proprietor</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964488" cy="5865515"/>
          </a:xfrm>
        </p:spPr>
        <p:txBody>
          <a:bodyPr>
            <a:normAutofit fontScale="85000" lnSpcReduction="10000"/>
          </a:bodyPr>
          <a:lstStyle/>
          <a:p>
            <a:r>
              <a:rPr lang="en-US" altLang="ja-JP" dirty="0"/>
              <a:t>The majority of the 20,000 taxi vehicles currently licensed are owned and driven </a:t>
            </a:r>
            <a:r>
              <a:rPr lang="en-US" altLang="ja-JP" b="1" dirty="0">
                <a:solidFill>
                  <a:srgbClr val="FF0000"/>
                </a:solidFill>
              </a:rPr>
              <a:t>by individual licensed drivers</a:t>
            </a:r>
            <a:r>
              <a:rPr lang="en-US" altLang="ja-JP" dirty="0" smtClean="0"/>
              <a:t>.</a:t>
            </a:r>
          </a:p>
          <a:p>
            <a:pPr fontAlgn="b"/>
            <a:r>
              <a:rPr lang="en-US" altLang="ja-JP" dirty="0"/>
              <a:t>However, a significant number are owned and maintained by individuals and companies</a:t>
            </a:r>
            <a:r>
              <a:rPr lang="en-US" altLang="ja-JP" b="1" dirty="0">
                <a:solidFill>
                  <a:srgbClr val="FF0000"/>
                </a:solidFill>
              </a:rPr>
              <a:t>. They rent them out to licensed taxi drivers who do not own a </a:t>
            </a:r>
            <a:r>
              <a:rPr lang="en-US" altLang="ja-JP" b="1" dirty="0" err="1">
                <a:solidFill>
                  <a:srgbClr val="FF0000"/>
                </a:solidFill>
              </a:rPr>
              <a:t>vehicle.</a:t>
            </a:r>
            <a:r>
              <a:rPr lang="en-US" altLang="ja-JP" dirty="0" err="1"/>
              <a:t>In</a:t>
            </a:r>
            <a:r>
              <a:rPr lang="en-US" altLang="ja-JP" b="1" dirty="0">
                <a:solidFill>
                  <a:srgbClr val="FF0000"/>
                </a:solidFill>
              </a:rPr>
              <a:t> </a:t>
            </a:r>
            <a:r>
              <a:rPr lang="en-US" altLang="ja-JP" dirty="0"/>
              <a:t>order to become an approved London taxi proprietor you must meet be aged 21 or over.</a:t>
            </a:r>
          </a:p>
          <a:p>
            <a:pPr fontAlgn="b"/>
            <a:r>
              <a:rPr lang="en-US" altLang="ja-JP" dirty="0"/>
              <a:t>When an individual or company applies to become a proprietor, we will take the following into consideration:</a:t>
            </a:r>
          </a:p>
          <a:p>
            <a:pPr fontAlgn="b"/>
            <a:r>
              <a:rPr lang="en-US" altLang="ja-JP" dirty="0"/>
              <a:t>a. An applicant's criminal record via a Disclosure and Barring Service (DBS) check</a:t>
            </a:r>
            <a:br>
              <a:rPr lang="en-US" altLang="ja-JP" dirty="0"/>
            </a:br>
            <a:r>
              <a:rPr lang="en-US" altLang="ja-JP" dirty="0"/>
              <a:t>b. Any offences under taxi legislation</a:t>
            </a:r>
            <a:br>
              <a:rPr lang="en-US" altLang="ja-JP" dirty="0"/>
            </a:br>
            <a:r>
              <a:rPr lang="en-US" altLang="ja-JP" dirty="0"/>
              <a:t>c. Any previous history as a proprietor</a:t>
            </a:r>
            <a:br>
              <a:rPr lang="en-US" altLang="ja-JP" dirty="0"/>
            </a:br>
            <a:r>
              <a:rPr lang="en-US" altLang="ja-JP" dirty="0"/>
              <a:t>d. Whether the taxi itself is fit for purpose</a:t>
            </a:r>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836712"/>
            <a:ext cx="7772400" cy="1470025"/>
          </a:xfrm>
          <a:ln>
            <a:solidFill>
              <a:schemeClr val="accent1"/>
            </a:solidFill>
          </a:ln>
        </p:spPr>
        <p:txBody>
          <a:bodyPr/>
          <a:lstStyle/>
          <a:p>
            <a:r>
              <a:rPr lang="en-US" altLang="ja-JP" cap="all" dirty="0"/>
              <a:t>BECOME A PRIVATE HIRE LICENSEE</a:t>
            </a:r>
            <a:endParaRPr kumimoji="1" lang="ja-JP" altLang="en-US" dirty="0"/>
          </a:p>
        </p:txBody>
      </p:sp>
      <p:sp>
        <p:nvSpPr>
          <p:cNvPr id="3" name="サブタイトル 2"/>
          <p:cNvSpPr>
            <a:spLocks noGrp="1"/>
          </p:cNvSpPr>
          <p:nvPr>
            <p:ph type="subTitle" idx="1"/>
          </p:nvPr>
        </p:nvSpPr>
        <p:spPr>
          <a:xfrm>
            <a:off x="467544" y="3886200"/>
            <a:ext cx="8064896" cy="1752600"/>
          </a:xfrm>
        </p:spPr>
        <p:txBody>
          <a:bodyPr>
            <a:normAutofit fontScale="92500" lnSpcReduction="10000"/>
          </a:bodyPr>
          <a:lstStyle/>
          <a:p>
            <a:pPr algn="l"/>
            <a:r>
              <a:rPr lang="en-US" altLang="ja-JP" dirty="0">
                <a:solidFill>
                  <a:schemeClr val="tx1"/>
                </a:solidFill>
              </a:rPr>
              <a:t>Any private hire driver or operator must be licensed by us. And whether you're offering minicabs, limousines or another driving service, you'll have to get your vehicles licensed too.</a:t>
            </a:r>
            <a:endParaRPr kumimoji="1" lang="ja-JP" altLang="en-US"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55000" lnSpcReduction="20000"/>
          </a:bodyPr>
          <a:lstStyle/>
          <a:p>
            <a:pPr fontAlgn="b"/>
            <a:r>
              <a:rPr lang="en-US" altLang="ja-JP" dirty="0"/>
              <a:t>There are licensed operators all across London, offering a variety of services. Once licensed, you can drive in any part of London.</a:t>
            </a:r>
          </a:p>
          <a:p>
            <a:pPr fontAlgn="b"/>
            <a:r>
              <a:rPr lang="en-US" altLang="ja-JP" dirty="0"/>
              <a:t>In order to be licensed, you will need to meet the following criteria:</a:t>
            </a:r>
          </a:p>
          <a:p>
            <a:pPr fontAlgn="b"/>
            <a:r>
              <a:rPr lang="en-US" altLang="ja-JP" dirty="0"/>
              <a:t>You must be at least 21 years of age at the time of applying. There is no upper age limit, as long as you meet the other licensing requirements</a:t>
            </a:r>
          </a:p>
          <a:p>
            <a:pPr fontAlgn="b"/>
            <a:r>
              <a:rPr lang="en-US" altLang="ja-JP" dirty="0"/>
              <a:t>You must hold a full DVLA, Northern Ireland, or other EEA state driving </a:t>
            </a:r>
            <a:r>
              <a:rPr lang="en-US" altLang="ja-JP" dirty="0" err="1"/>
              <a:t>licence</a:t>
            </a:r>
            <a:r>
              <a:rPr lang="en-US" altLang="ja-JP" dirty="0"/>
              <a:t> that's at least three years old</a:t>
            </a:r>
          </a:p>
          <a:p>
            <a:pPr fontAlgn="b"/>
            <a:r>
              <a:rPr lang="en-US" altLang="ja-JP" dirty="0"/>
              <a:t>You must have the right to live and work in the UK</a:t>
            </a:r>
          </a:p>
          <a:p>
            <a:pPr fontAlgn="b"/>
            <a:r>
              <a:rPr lang="en-US" altLang="ja-JP" dirty="0"/>
              <a:t>You must be of good character. To establish this you will be required to undertake an 'enhanced' criminal records check from DBS through our service provider - </a:t>
            </a:r>
            <a:r>
              <a:rPr lang="en-US" altLang="ja-JP" dirty="0" err="1">
                <a:hlinkClick r:id="rId3" tooltip=" (Opens in new window)"/>
              </a:rPr>
              <a:t>GBGroup</a:t>
            </a:r>
            <a:endParaRPr lang="en-US" altLang="ja-JP" dirty="0"/>
          </a:p>
          <a:p>
            <a:pPr fontAlgn="b"/>
            <a:r>
              <a:rPr lang="en-US" altLang="ja-JP" dirty="0"/>
              <a:t>You must be medically fit which means meeting the </a:t>
            </a:r>
            <a:r>
              <a:rPr lang="en-US" altLang="ja-JP" dirty="0">
                <a:hlinkClick r:id="rId4" tooltip=" (Opens in new window)"/>
              </a:rPr>
              <a:t>DVLA Group 2 standards</a:t>
            </a:r>
            <a:r>
              <a:rPr lang="en-US" altLang="ja-JP" dirty="0"/>
              <a:t>. In most cases, this will mean that you will have to undergo a medical examination with someone who has access to your full medical history</a:t>
            </a:r>
          </a:p>
          <a:p>
            <a:pPr fontAlgn="b"/>
            <a:r>
              <a:rPr lang="en-US" altLang="ja-JP" dirty="0"/>
              <a:t>You will need to undertake </a:t>
            </a:r>
            <a:r>
              <a:rPr lang="en-US" altLang="ja-JP" b="1" dirty="0">
                <a:solidFill>
                  <a:srgbClr val="FF0000"/>
                </a:solidFill>
              </a:rPr>
              <a:t>a topographical skills assessment</a:t>
            </a:r>
            <a:r>
              <a:rPr lang="en-US" altLang="ja-JP" dirty="0"/>
              <a:t> from an accredited assessment centre</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6197" t="11925" r="9345" b="10000"/>
          <a:stretch>
            <a:fillRect/>
          </a:stretch>
        </p:blipFill>
        <p:spPr bwMode="auto">
          <a:xfrm>
            <a:off x="35496" y="260648"/>
            <a:ext cx="9098211" cy="525658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b="1" dirty="0" smtClean="0"/>
              <a:t>Don't take an </a:t>
            </a:r>
            <a:r>
              <a:rPr lang="en-US" altLang="ja-JP" b="1" dirty="0" err="1" smtClean="0"/>
              <a:t>unbooked</a:t>
            </a:r>
            <a:r>
              <a:rPr lang="en-US" altLang="ja-JP" b="1" dirty="0" smtClean="0"/>
              <a:t> cab</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pPr fontAlgn="b"/>
            <a:r>
              <a:rPr lang="en-US" altLang="ja-JP" b="1" dirty="0" smtClean="0"/>
              <a:t>Do </a:t>
            </a:r>
            <a:r>
              <a:rPr lang="en-US" altLang="ja-JP" b="1" dirty="0"/>
              <a:t>not take an </a:t>
            </a:r>
            <a:r>
              <a:rPr lang="en-US" altLang="ja-JP" b="1" dirty="0" err="1"/>
              <a:t>unbooked</a:t>
            </a:r>
            <a:r>
              <a:rPr lang="en-US" altLang="ja-JP" b="1" dirty="0"/>
              <a:t> minicab thinking that you will be safe just because:</a:t>
            </a:r>
            <a:endParaRPr lang="en-US" altLang="ja-JP" dirty="0"/>
          </a:p>
          <a:p>
            <a:pPr fontAlgn="b"/>
            <a:r>
              <a:rPr lang="en-US" altLang="ja-JP" dirty="0"/>
              <a:t>The driver is smartly dressed</a:t>
            </a:r>
          </a:p>
          <a:p>
            <a:pPr fontAlgn="b"/>
            <a:r>
              <a:rPr lang="en-US" altLang="ja-JP" dirty="0"/>
              <a:t>You have taken down the number plate as an insurance policy</a:t>
            </a:r>
          </a:p>
          <a:p>
            <a:pPr fontAlgn="b"/>
            <a:r>
              <a:rPr lang="en-US" altLang="ja-JP" dirty="0"/>
              <a:t>You only get a minicab if you are in a group - safety in numbers</a:t>
            </a:r>
          </a:p>
          <a:p>
            <a:pPr fontAlgn="b"/>
            <a:r>
              <a:rPr lang="en-US" altLang="ja-JP" dirty="0"/>
              <a:t>You talk to a friend on your mobile on the way home for reassurance</a:t>
            </a:r>
          </a:p>
          <a:p>
            <a:pPr fontAlgn="b"/>
            <a:r>
              <a:rPr lang="en-US" altLang="ja-JP" dirty="0"/>
              <a:t>You have approached the minicab</a:t>
            </a:r>
          </a:p>
          <a:p>
            <a:r>
              <a:rPr lang="en-US" altLang="ja-JP" u="sng" dirty="0">
                <a:hlinkClick r:id="rId3"/>
              </a:rPr>
              <a:t>https://www.youtube.com/watch?v=zMA9obnEVF4</a:t>
            </a:r>
            <a:endParaRPr lang="ja-JP" altLang="ja-JP" dirty="0"/>
          </a:p>
          <a:p>
            <a:r>
              <a:rPr lang="en-US" altLang="ja-JP" dirty="0"/>
              <a:t/>
            </a:r>
            <a:br>
              <a:rPr lang="en-US" altLang="ja-JP" dirty="0"/>
            </a:b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620689"/>
            <a:ext cx="7772400" cy="1224136"/>
          </a:xfrm>
          <a:ln>
            <a:solidFill>
              <a:schemeClr val="accent1"/>
            </a:solidFill>
          </a:ln>
        </p:spPr>
        <p:txBody>
          <a:bodyPr/>
          <a:lstStyle/>
          <a:p>
            <a:r>
              <a:rPr lang="en-US" altLang="ja-JP" b="1" dirty="0" smtClean="0"/>
              <a:t>taxi rank</a:t>
            </a:r>
            <a:endParaRPr kumimoji="1" lang="ja-JP" altLang="en-US" dirty="0"/>
          </a:p>
        </p:txBody>
      </p:sp>
      <p:sp>
        <p:nvSpPr>
          <p:cNvPr id="3" name="コンテンツ プレースホルダ 2"/>
          <p:cNvSpPr>
            <a:spLocks noGrp="1"/>
          </p:cNvSpPr>
          <p:nvPr>
            <p:ph type="subTitle" idx="1"/>
          </p:nvPr>
        </p:nvSpPr>
        <p:spPr>
          <a:xfrm>
            <a:off x="251520" y="2276872"/>
            <a:ext cx="8496944" cy="3361928"/>
          </a:xfrm>
        </p:spPr>
        <p:txBody>
          <a:bodyPr>
            <a:normAutofit fontScale="32500" lnSpcReduction="20000"/>
          </a:bodyPr>
          <a:lstStyle/>
          <a:p>
            <a:pPr algn="l"/>
            <a:r>
              <a:rPr lang="ja-JP" altLang="en-US" sz="9000" dirty="0" smtClean="0">
                <a:solidFill>
                  <a:schemeClr val="tx1"/>
                </a:solidFill>
              </a:rPr>
              <a:t>客</a:t>
            </a:r>
            <a:r>
              <a:rPr lang="ja-JP" altLang="en-US" sz="9000" dirty="0">
                <a:solidFill>
                  <a:schemeClr val="tx1"/>
                </a:solidFill>
              </a:rPr>
              <a:t>を待っているタクシーが待機する場所</a:t>
            </a:r>
          </a:p>
          <a:p>
            <a:pPr algn="l"/>
            <a:r>
              <a:rPr lang="en-US" altLang="ja-JP" sz="9000" dirty="0">
                <a:solidFill>
                  <a:schemeClr val="tx1"/>
                </a:solidFill>
              </a:rPr>
              <a:t>(a place where taxis park while </a:t>
            </a:r>
            <a:r>
              <a:rPr lang="en-US" altLang="ja-JP" sz="9000" dirty="0" smtClean="0">
                <a:solidFill>
                  <a:schemeClr val="tx1"/>
                </a:solidFill>
              </a:rPr>
              <a:t>awaiting</a:t>
            </a:r>
            <a:r>
              <a:rPr lang="ja-JP" altLang="en-US" sz="9000" dirty="0">
                <a:solidFill>
                  <a:schemeClr val="tx1"/>
                </a:solidFill>
              </a:rPr>
              <a:t>　</a:t>
            </a:r>
            <a:r>
              <a:rPr lang="en-US" altLang="ja-JP" sz="9000" dirty="0" smtClean="0">
                <a:solidFill>
                  <a:schemeClr val="tx1"/>
                </a:solidFill>
              </a:rPr>
              <a:t>customers</a:t>
            </a:r>
            <a:r>
              <a:rPr lang="en-US" altLang="ja-JP" sz="9000" dirty="0">
                <a:solidFill>
                  <a:schemeClr val="tx1"/>
                </a:solidFill>
              </a:rPr>
              <a:t>)</a:t>
            </a:r>
          </a:p>
          <a:p>
            <a:pPr algn="l" fontAlgn="t"/>
            <a:r>
              <a:rPr lang="en-US" altLang="ja-JP" sz="9000" dirty="0">
                <a:solidFill>
                  <a:schemeClr val="tx1"/>
                </a:solidFill>
              </a:rPr>
              <a:t/>
            </a:r>
            <a:br>
              <a:rPr lang="en-US" altLang="ja-JP" sz="9000" dirty="0">
                <a:solidFill>
                  <a:schemeClr val="tx1"/>
                </a:solidFill>
              </a:rPr>
            </a:br>
            <a:r>
              <a:rPr lang="en-US" altLang="ja-JP" sz="9000" b="1" dirty="0">
                <a:solidFill>
                  <a:schemeClr val="tx1"/>
                </a:solidFill>
              </a:rPr>
              <a:t>in England the place where taxis wait to be </a:t>
            </a:r>
            <a:r>
              <a:rPr lang="en-US" altLang="ja-JP" sz="9000" b="1" dirty="0" smtClean="0">
                <a:solidFill>
                  <a:schemeClr val="tx1"/>
                </a:solidFill>
              </a:rPr>
              <a:t>hired</a:t>
            </a:r>
            <a:r>
              <a:rPr lang="en-US" altLang="ja-JP" sz="9000" b="1" dirty="0">
                <a:solidFill>
                  <a:schemeClr val="tx1"/>
                </a:solidFill>
              </a:rPr>
              <a:t> </a:t>
            </a:r>
            <a:r>
              <a:rPr lang="en-US" altLang="ja-JP" sz="9000" b="1" dirty="0" smtClean="0">
                <a:solidFill>
                  <a:schemeClr val="tx1"/>
                </a:solidFill>
              </a:rPr>
              <a:t>is</a:t>
            </a:r>
            <a:r>
              <a:rPr lang="ja-JP" altLang="en-US" sz="9000" b="1" dirty="0" smtClean="0">
                <a:solidFill>
                  <a:schemeClr val="tx1"/>
                </a:solidFill>
              </a:rPr>
              <a:t>　</a:t>
            </a:r>
            <a:r>
              <a:rPr lang="en-US" altLang="ja-JP" sz="9000" b="1" dirty="0" smtClean="0">
                <a:solidFill>
                  <a:schemeClr val="tx1"/>
                </a:solidFill>
              </a:rPr>
              <a:t>called</a:t>
            </a:r>
            <a:r>
              <a:rPr lang="en-US" altLang="ja-JP" sz="9000" b="1" dirty="0">
                <a:solidFill>
                  <a:schemeClr val="tx1"/>
                </a:solidFill>
              </a:rPr>
              <a:t> a `taxi rank'</a:t>
            </a:r>
            <a:r>
              <a:rPr lang="en-US" altLang="ja-JP" sz="9000" dirty="0">
                <a:solidFill>
                  <a:schemeClr val="tx1"/>
                </a:solidFill>
              </a:rPr>
              <a:t> </a:t>
            </a:r>
            <a:r>
              <a:rPr lang="ja-JP" altLang="en-US" sz="9000" dirty="0">
                <a:solidFill>
                  <a:schemeClr val="tx1"/>
                </a:solidFill>
              </a:rPr>
              <a:t>イングランドで、タクシーを拾うために待つ場所は、</a:t>
            </a:r>
            <a:r>
              <a:rPr lang="en-US" altLang="ja-JP" sz="9000" dirty="0">
                <a:solidFill>
                  <a:schemeClr val="tx1"/>
                </a:solidFill>
              </a:rPr>
              <a:t>『taxi rank</a:t>
            </a:r>
            <a:r>
              <a:rPr lang="ja-JP" altLang="en-US" sz="9000" dirty="0">
                <a:solidFill>
                  <a:schemeClr val="tx1"/>
                </a:solidFill>
              </a:rPr>
              <a:t>（タクシー乗り場）</a:t>
            </a:r>
            <a:r>
              <a:rPr lang="en-US" altLang="ja-JP" sz="9000" dirty="0">
                <a:solidFill>
                  <a:schemeClr val="tx1"/>
                </a:solidFill>
              </a:rPr>
              <a:t>』</a:t>
            </a:r>
            <a:r>
              <a:rPr lang="ja-JP" altLang="en-US" sz="9000" dirty="0">
                <a:solidFill>
                  <a:schemeClr val="tx1"/>
                </a:solidFill>
              </a:rPr>
              <a:t>と呼ばれている</a:t>
            </a:r>
          </a:p>
          <a:p>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b="1" dirty="0" err="1" smtClean="0"/>
              <a:t>Marshalled</a:t>
            </a:r>
            <a:r>
              <a:rPr lang="en-US" altLang="ja-JP" b="1" dirty="0" smtClean="0"/>
              <a:t> taxi ranks</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fontAlgn="b"/>
            <a:r>
              <a:rPr lang="en-US" altLang="ja-JP" dirty="0" smtClean="0"/>
              <a:t>To </a:t>
            </a:r>
            <a:r>
              <a:rPr lang="en-US" altLang="ja-JP" dirty="0"/>
              <a:t>help you get home by taxi, or private hire vehicle, late at night there are several </a:t>
            </a:r>
            <a:r>
              <a:rPr lang="en-US" altLang="ja-JP" dirty="0" err="1"/>
              <a:t>marshalled</a:t>
            </a:r>
            <a:r>
              <a:rPr lang="en-US" altLang="ja-JP" dirty="0"/>
              <a:t> taxi ranks and private hire pick up points operating around the Capital.</a:t>
            </a:r>
            <a:br>
              <a:rPr lang="en-US" altLang="ja-JP" dirty="0"/>
            </a:br>
            <a:endParaRPr lang="en-US" altLang="ja-JP" dirty="0"/>
          </a:p>
          <a:p>
            <a:pPr fontAlgn="b"/>
            <a:r>
              <a:rPr lang="en-US" altLang="ja-JP" dirty="0"/>
              <a:t>This list shows the times and days the taxi rank schemes normally operate, but these are subject to change. The marshals may occasionally be at the taxi ranks at different times, or marshalling different taxi ranks.</a:t>
            </a:r>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52736"/>
            <a:ext cx="8229600" cy="4464496"/>
          </a:xfrm>
          <a:solidFill>
            <a:srgbClr val="FFFF00"/>
          </a:solidFill>
        </p:spPr>
        <p:txBody>
          <a:bodyPr>
            <a:normAutofit/>
          </a:bodyPr>
          <a:lstStyle/>
          <a:p>
            <a:pPr algn="l"/>
            <a:r>
              <a:rPr lang="ja-JP" altLang="en-US" sz="6000" b="1" dirty="0" smtClean="0"/>
              <a:t>ＣＮＮニュース</a:t>
            </a:r>
            <a:r>
              <a:rPr lang="en-US" altLang="ja-JP" sz="6000" b="1" dirty="0" smtClean="0"/>
              <a:t/>
            </a:r>
            <a:br>
              <a:rPr lang="en-US" altLang="ja-JP" sz="6000" b="1" dirty="0" smtClean="0"/>
            </a:br>
            <a:r>
              <a:rPr lang="en-US" altLang="ja-JP" b="1" dirty="0"/>
              <a:t/>
            </a:r>
            <a:br>
              <a:rPr lang="en-US" altLang="ja-JP" b="1" dirty="0"/>
            </a:br>
            <a:r>
              <a:rPr lang="ja-JP" altLang="en-US" b="1" dirty="0" smtClean="0"/>
              <a:t>２０１３年の観光客数</a:t>
            </a:r>
            <a:r>
              <a:rPr lang="en-US" altLang="ja-JP" b="1" dirty="0" smtClean="0"/>
              <a:t/>
            </a:r>
            <a:br>
              <a:rPr lang="en-US" altLang="ja-JP" b="1" dirty="0" smtClean="0"/>
            </a:br>
            <a:r>
              <a:rPr lang="ja-JP" altLang="en-US" b="1" dirty="0" smtClean="0"/>
              <a:t>ロンドンの世界一宣言</a:t>
            </a:r>
            <a:r>
              <a:rPr lang="en-US" altLang="ja-JP" b="1" dirty="0" smtClean="0"/>
              <a:t/>
            </a:r>
            <a:br>
              <a:rPr lang="en-US" altLang="ja-JP" b="1" dirty="0" smtClean="0"/>
            </a:br>
            <a:r>
              <a:rPr lang="ja-JP" altLang="en-US" b="1" dirty="0" smtClean="0"/>
              <a:t>パリが反論　</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ブラックキャブとミニキャブの紛争</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https://www.youtube.com/watch?feature=player_detailpage&amp;v=jQDSKhIXAEY</a:t>
            </a:r>
          </a:p>
          <a:p>
            <a:r>
              <a:rPr lang="en-US" altLang="ja-JP" dirty="0" smtClean="0"/>
              <a:t>https://www.youtube.com/watch?v=QNhQzeIGZ_8&amp;feature=player_detailpage</a:t>
            </a:r>
          </a:p>
          <a:p>
            <a:endParaRPr lang="en-US" altLang="ja-JP"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892480" cy="1143000"/>
          </a:xfrm>
          <a:ln>
            <a:solidFill>
              <a:schemeClr val="tx1">
                <a:lumMod val="95000"/>
                <a:lumOff val="5000"/>
              </a:schemeClr>
            </a:solidFill>
          </a:ln>
        </p:spPr>
        <p:txBody>
          <a:bodyPr>
            <a:normAutofit fontScale="90000"/>
          </a:bodyPr>
          <a:lstStyle/>
          <a:p>
            <a:r>
              <a:rPr lang="en-US" altLang="ja-JP" b="1" dirty="0" smtClean="0"/>
              <a:t>Satellite navigation </a:t>
            </a:r>
            <a:r>
              <a:rPr lang="en-US" altLang="ja-JP" b="1" dirty="0" err="1" smtClean="0"/>
              <a:t>vs</a:t>
            </a:r>
            <a:r>
              <a:rPr lang="en-US" altLang="ja-JP" b="1" dirty="0" smtClean="0"/>
              <a:t> taxi - Auto Express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https://www.youtube.com/watch?v=z-Ne-BQFueM&amp;feature=player_detailpage</a:t>
            </a:r>
          </a:p>
          <a:p>
            <a:r>
              <a:rPr lang="en-US" altLang="ja-JP" dirty="0" smtClean="0"/>
              <a:t>https://www.youtube.com/watch?v=hW6nPfSqRRg&amp;feature=player_detailpage</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7344816"/>
          </a:xfrm>
        </p:spPr>
        <p:txBody>
          <a:bodyPr>
            <a:normAutofit/>
          </a:bodyPr>
          <a:lstStyle/>
          <a:p>
            <a:r>
              <a:rPr lang="ja-JP" altLang="en-US" dirty="0" smtClean="0"/>
              <a:t> 英国家統計局、２０１３年７～９月にロンドン訪問客は４９０万人</a:t>
            </a:r>
            <a:r>
              <a:rPr lang="ja-JP" altLang="en-US" dirty="0"/>
              <a:t>、</a:t>
            </a:r>
            <a:r>
              <a:rPr lang="ja-JP" altLang="en-US" dirty="0" smtClean="0"/>
              <a:t>前年同期比２０％増加、過去最高。このペースなら年間</a:t>
            </a:r>
            <a:r>
              <a:rPr lang="ja-JP" altLang="en-US" dirty="0" smtClean="0">
                <a:solidFill>
                  <a:srgbClr val="FF0000"/>
                </a:solidFill>
              </a:rPr>
              <a:t>１６００万人超</a:t>
            </a:r>
          </a:p>
          <a:p>
            <a:r>
              <a:rPr lang="ja-JP" altLang="en-US" dirty="0" smtClean="0"/>
              <a:t>市長はロンドンの魅力について「博物館、美術館があり、劇場も世界一充実。欧州の都市で最も緑が多く、スポーツの競技場も多い、犯罪発生率が低い。世界中から人々が集まってくるのも不思議ではない」</a:t>
            </a:r>
          </a:p>
          <a:p>
            <a:r>
              <a:rPr lang="en-US" altLang="ja-JP" dirty="0" smtClean="0"/>
              <a:t>2013</a:t>
            </a:r>
            <a:r>
              <a:rPr lang="ja-JP" altLang="en-US" dirty="0" smtClean="0"/>
              <a:t>年はオリンピックに加え、</a:t>
            </a:r>
            <a:r>
              <a:rPr lang="ja-JP" altLang="en-US" dirty="0" smtClean="0">
                <a:solidFill>
                  <a:srgbClr val="FF0000"/>
                </a:solidFill>
              </a:rPr>
              <a:t>ウィリアム王子とキャサリン妃の長男が誕生</a:t>
            </a:r>
            <a:r>
              <a:rPr lang="ja-JP" altLang="en-US" dirty="0" smtClean="0"/>
              <a:t>、ウェストエンドで人気ミュージカル「</a:t>
            </a:r>
            <a:r>
              <a:rPr lang="ja-JP" altLang="en-US" dirty="0" smtClean="0">
                <a:solidFill>
                  <a:srgbClr val="FF0000"/>
                </a:solidFill>
              </a:rPr>
              <a:t>ブック・オブ・モルモン</a:t>
            </a:r>
            <a:r>
              <a:rPr lang="ja-JP" altLang="en-US" dirty="0" smtClean="0"/>
              <a:t>」が上演。ロンドン塔、セント・ポール大聖堂等の観光名所も、来訪者が前年を大きく上回</a:t>
            </a:r>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a:bodyPr>
          <a:lstStyle/>
          <a:p>
            <a:r>
              <a:rPr lang="ja-JP" altLang="en-US" dirty="0" smtClean="0"/>
              <a:t>パリ副市長は「五輪の前後はロンドンに人が集まったかもしれないが、世界一という触れ込みは事実に反す」と主張</a:t>
            </a:r>
          </a:p>
          <a:p>
            <a:r>
              <a:rPr lang="ja-JP" altLang="en-US" dirty="0" smtClean="0"/>
              <a:t>１２年のデータによると、近郊を含めた</a:t>
            </a:r>
            <a:r>
              <a:rPr lang="ja-JP" altLang="en-US" dirty="0" smtClean="0">
                <a:solidFill>
                  <a:srgbClr val="FF0000"/>
                </a:solidFill>
              </a:rPr>
              <a:t>パリ大都市圏</a:t>
            </a:r>
            <a:r>
              <a:rPr lang="ja-JP" altLang="en-US" dirty="0" smtClean="0"/>
              <a:t>では国内外からの観光客が合計</a:t>
            </a:r>
            <a:r>
              <a:rPr lang="ja-JP" altLang="en-US" dirty="0" smtClean="0">
                <a:solidFill>
                  <a:srgbClr val="FF0000"/>
                </a:solidFill>
              </a:rPr>
              <a:t>２９００万人</a:t>
            </a:r>
            <a:r>
              <a:rPr lang="ja-JP" altLang="en-US" dirty="0" smtClean="0"/>
              <a:t>に達した。これに対し、</a:t>
            </a:r>
            <a:r>
              <a:rPr lang="ja-JP" altLang="en-US" dirty="0" smtClean="0">
                <a:solidFill>
                  <a:srgbClr val="FF0000"/>
                </a:solidFill>
              </a:rPr>
              <a:t>１０倍の面積</a:t>
            </a:r>
            <a:r>
              <a:rPr lang="ja-JP" altLang="en-US" dirty="0" smtClean="0"/>
              <a:t>がある</a:t>
            </a:r>
            <a:r>
              <a:rPr lang="ja-JP" altLang="en-US" dirty="0" smtClean="0">
                <a:solidFill>
                  <a:srgbClr val="FF0000"/>
                </a:solidFill>
              </a:rPr>
              <a:t>ロンドン大都市圏</a:t>
            </a:r>
            <a:r>
              <a:rPr lang="ja-JP" altLang="en-US" dirty="0" smtClean="0"/>
              <a:t>の観光客は</a:t>
            </a:r>
            <a:r>
              <a:rPr lang="ja-JP" altLang="en-US" dirty="0" smtClean="0">
                <a:solidFill>
                  <a:srgbClr val="FF0000"/>
                </a:solidFill>
              </a:rPr>
              <a:t>２７６０万人</a:t>
            </a:r>
            <a:r>
              <a:rPr lang="ja-JP" altLang="en-US" dirty="0" smtClean="0"/>
              <a:t>にとどまったという。</a:t>
            </a:r>
          </a:p>
          <a:p>
            <a:endParaRPr kumimoji="1" lang="ja-JP" altLang="en-US" dirty="0"/>
          </a:p>
        </p:txBody>
      </p:sp>
      <p:sp>
        <p:nvSpPr>
          <p:cNvPr id="4" name="タイトル 1"/>
          <p:cNvSpPr>
            <a:spLocks noGrp="1"/>
          </p:cNvSpPr>
          <p:nvPr>
            <p:ph type="title"/>
          </p:nvPr>
        </p:nvSpPr>
        <p:spPr>
          <a:xfrm>
            <a:off x="457200" y="274638"/>
            <a:ext cx="8229600" cy="1143000"/>
          </a:xfrm>
          <a:solidFill>
            <a:srgbClr val="FFFF00"/>
          </a:solidFill>
          <a:ln w="28575">
            <a:solidFill>
              <a:schemeClr val="tx1"/>
            </a:solidFill>
          </a:ln>
        </p:spPr>
        <p:txBody>
          <a:bodyPr/>
          <a:lstStyle/>
          <a:p>
            <a:r>
              <a:rPr lang="ja-JP" altLang="en-US" dirty="0" smtClean="0"/>
              <a:t>パリの反論</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251520" y="0"/>
            <a:ext cx="8712968"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2130425"/>
            <a:ext cx="8134672" cy="1470025"/>
          </a:xfrm>
          <a:ln w="38100">
            <a:solidFill>
              <a:schemeClr val="tx1">
                <a:lumMod val="95000"/>
                <a:lumOff val="5000"/>
              </a:schemeClr>
            </a:solidFill>
          </a:ln>
        </p:spPr>
        <p:txBody>
          <a:bodyPr/>
          <a:lstStyle/>
          <a:p>
            <a:r>
              <a:rPr lang="en-US" altLang="ja-JP" cap="all" dirty="0"/>
              <a:t>OUR PLAN FOR LONDON'S ROADS</a:t>
            </a:r>
            <a:endParaRPr kumimoji="1" lang="ja-JP" altLang="en-US" dirty="0"/>
          </a:p>
        </p:txBody>
      </p:sp>
      <p:sp>
        <p:nvSpPr>
          <p:cNvPr id="3" name="サブタイトル 2"/>
          <p:cNvSpPr>
            <a:spLocks noGrp="1"/>
          </p:cNvSpPr>
          <p:nvPr>
            <p:ph type="subTitle" idx="1"/>
          </p:nvPr>
        </p:nvSpPr>
        <p:spPr>
          <a:xfrm>
            <a:off x="467544" y="3886200"/>
            <a:ext cx="7304856" cy="1752600"/>
          </a:xfrm>
          <a:ln>
            <a:solidFill>
              <a:schemeClr val="tx1"/>
            </a:solidFill>
            <a:prstDash val="lgDash"/>
          </a:ln>
        </p:spPr>
        <p:txBody>
          <a:bodyPr>
            <a:normAutofit fontScale="92500" lnSpcReduction="20000"/>
          </a:bodyPr>
          <a:lstStyle/>
          <a:p>
            <a:pPr algn="l"/>
            <a:r>
              <a:rPr lang="en-US" altLang="ja-JP" dirty="0"/>
              <a:t>http://</a:t>
            </a:r>
            <a:r>
              <a:rPr lang="en-US" altLang="ja-JP" dirty="0" smtClean="0"/>
              <a:t>www.tfl.gov.uk/campaign/our-plan-for-londons-roads?intcmp=23082</a:t>
            </a:r>
          </a:p>
          <a:p>
            <a:pPr algn="l"/>
            <a:r>
              <a:rPr lang="en-US" altLang="ja-JP" u="sng" dirty="0">
                <a:hlinkClick r:id="rId3"/>
              </a:rPr>
              <a:t>https://www.youtube.com/watch?v=qL02__XuUfI</a:t>
            </a:r>
            <a:endParaRPr lang="ja-JP" altLang="ja-JP" dirty="0"/>
          </a:p>
          <a:p>
            <a:pPr algn="l"/>
            <a:endParaRPr lang="en-US" altLang="ja-JP" dirty="0" smtClean="0"/>
          </a:p>
          <a:p>
            <a:pPr algn="l"/>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w="38100">
            <a:solidFill>
              <a:schemeClr val="tx1">
                <a:lumMod val="95000"/>
                <a:lumOff val="5000"/>
              </a:schemeClr>
            </a:solidFill>
          </a:ln>
        </p:spPr>
        <p:txBody>
          <a:bodyPr/>
          <a:lstStyle/>
          <a:p>
            <a:r>
              <a:rPr lang="en-US" altLang="ja-JP" b="1" dirty="0" smtClean="0"/>
              <a:t>Knowledge</a:t>
            </a:r>
            <a:endParaRPr kumimoji="1" lang="ja-JP" altLang="en-US" dirty="0"/>
          </a:p>
        </p:txBody>
      </p:sp>
      <p:sp>
        <p:nvSpPr>
          <p:cNvPr id="3" name="サブタイトル 2"/>
          <p:cNvSpPr>
            <a:spLocks noGrp="1"/>
          </p:cNvSpPr>
          <p:nvPr>
            <p:ph type="subTitle" idx="1"/>
          </p:nvPr>
        </p:nvSpPr>
        <p:spPr/>
        <p:txBody>
          <a:bodyPr/>
          <a:lstStyle/>
          <a:p>
            <a:r>
              <a:rPr lang="en-US" altLang="ja-JP" dirty="0" smtClean="0"/>
              <a:t>https://www.youtube.com/watch?feature=player_detailpage&amp;v=3pKeZll_b4o</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4016"/>
            <a:ext cx="8229600" cy="1772816"/>
          </a:xfrm>
          <a:ln>
            <a:solidFill>
              <a:schemeClr val="accent1"/>
            </a:solidFill>
          </a:ln>
        </p:spPr>
        <p:txBody>
          <a:bodyPr>
            <a:normAutofit fontScale="90000"/>
          </a:bodyPr>
          <a:lstStyle/>
          <a:p>
            <a:pPr lvl="0"/>
            <a:r>
              <a:rPr kumimoji="1" lang="en-US" altLang="ja-JP" dirty="0" smtClean="0"/>
              <a:t>4</a:t>
            </a:r>
            <a:r>
              <a:rPr kumimoji="1" lang="ja-JP" altLang="en-US" dirty="0" smtClean="0"/>
              <a:t>種類の動画で紹介</a:t>
            </a:r>
            <a:r>
              <a:rPr kumimoji="1" lang="en-US" altLang="ja-JP" dirty="0" smtClean="0"/>
              <a:t/>
            </a:r>
            <a:br>
              <a:rPr kumimoji="1" lang="en-US" altLang="ja-JP" dirty="0" smtClean="0"/>
            </a:br>
            <a:r>
              <a:rPr lang="en-US" altLang="ja-JP" sz="3100" b="1" u="sng" dirty="0" smtClean="0">
                <a:hlinkClick r:id="rId3"/>
              </a:rPr>
              <a:t>http://www.tfl.gov.uk/info-for/taxis-and-private-hire/become-a-taxi-licensee?intcmp=3521</a:t>
            </a:r>
            <a:endParaRPr kumimoji="1" lang="ja-JP" altLang="en-US" dirty="0"/>
          </a:p>
        </p:txBody>
      </p:sp>
      <p:sp>
        <p:nvSpPr>
          <p:cNvPr id="3" name="コンテンツ プレースホルダ 2"/>
          <p:cNvSpPr>
            <a:spLocks noGrp="1"/>
          </p:cNvSpPr>
          <p:nvPr>
            <p:ph idx="1"/>
          </p:nvPr>
        </p:nvSpPr>
        <p:spPr>
          <a:xfrm>
            <a:off x="457200" y="2143397"/>
            <a:ext cx="8229600" cy="4525963"/>
          </a:xfrm>
        </p:spPr>
        <p:txBody>
          <a:bodyPr>
            <a:normAutofit fontScale="92500" lnSpcReduction="20000"/>
          </a:bodyPr>
          <a:lstStyle/>
          <a:p>
            <a:r>
              <a:rPr lang="en-US" altLang="ja-JP" dirty="0" smtClean="0"/>
              <a:t>Go </a:t>
            </a:r>
            <a:r>
              <a:rPr lang="en-US" altLang="ja-JP" dirty="0"/>
              <a:t>Your Own Way is a DVD produced by Transport for London. It explains what you need to do to learn the Knowledge</a:t>
            </a:r>
            <a:r>
              <a:rPr lang="en-US" altLang="ja-JP" dirty="0" smtClean="0"/>
              <a:t>.</a:t>
            </a:r>
          </a:p>
          <a:p>
            <a:pPr lvl="0"/>
            <a:r>
              <a:rPr lang="en-US" altLang="ja-JP" b="1" u="sng" dirty="0">
                <a:hlinkClick r:id="rId4"/>
              </a:rPr>
              <a:t>https://www.youtube.com/watch?v=Xbai9iHm-e0</a:t>
            </a:r>
            <a:endParaRPr lang="ja-JP" altLang="ja-JP" dirty="0"/>
          </a:p>
          <a:p>
            <a:pPr lvl="0"/>
            <a:r>
              <a:rPr lang="en-US" altLang="ja-JP" b="1" u="sng" dirty="0">
                <a:hlinkClick r:id="rId5"/>
              </a:rPr>
              <a:t>https://www.youtube.com/watch?v=ONyJIPgjt-w</a:t>
            </a:r>
            <a:endParaRPr lang="ja-JP" altLang="ja-JP" dirty="0"/>
          </a:p>
          <a:p>
            <a:pPr lvl="0"/>
            <a:r>
              <a:rPr lang="en-US" altLang="ja-JP" b="1" u="sng" dirty="0">
                <a:hlinkClick r:id="rId6"/>
              </a:rPr>
              <a:t>https://www.youtube.com/watch?v=X-mpCyanub4</a:t>
            </a:r>
            <a:endParaRPr lang="ja-JP" altLang="ja-JP" dirty="0"/>
          </a:p>
          <a:p>
            <a:pPr lvl="0"/>
            <a:r>
              <a:rPr lang="en-US" altLang="ja-JP" b="1" u="sng" dirty="0">
                <a:hlinkClick r:id="rId7"/>
              </a:rPr>
              <a:t>https://www.youtube.com/watch?v=jVs7z7iQwoc</a:t>
            </a:r>
            <a:endParaRPr lang="ja-JP" altLang="ja-JP" dirty="0"/>
          </a:p>
          <a:p>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b="1" dirty="0"/>
              <a:t>Taking the taxi driving </a:t>
            </a:r>
            <a:r>
              <a:rPr lang="en-US" altLang="ja-JP" b="1" dirty="0" smtClean="0"/>
              <a:t>test</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pPr fontAlgn="b"/>
            <a:r>
              <a:rPr lang="en-US" altLang="ja-JP" dirty="0" smtClean="0"/>
              <a:t>http://www.tfl.gov.uk/info-for/taxis-and-private-hire/become-a-taxi-licensee/learn-the-knowledge-of-london/taking-the-taxi-driving-test</a:t>
            </a:r>
          </a:p>
          <a:p>
            <a:pPr fontAlgn="b"/>
            <a:r>
              <a:rPr lang="en-US" altLang="ja-JP" dirty="0" smtClean="0"/>
              <a:t>Before </a:t>
            </a:r>
            <a:r>
              <a:rPr lang="en-US" altLang="ja-JP" dirty="0"/>
              <a:t>you can become a licensed taxi driver, you need to pass a taxi driving test.</a:t>
            </a:r>
          </a:p>
          <a:p>
            <a:pPr fontAlgn="b"/>
            <a:r>
              <a:rPr lang="en-US" altLang="ja-JP" dirty="0"/>
              <a:t>The test, which takes about one hour, includes a driving test in a licensed taxi. Here, you will be asked to carry out a series of driving </a:t>
            </a:r>
            <a:r>
              <a:rPr lang="en-US" altLang="ja-JP" dirty="0" err="1"/>
              <a:t>manoeuvres</a:t>
            </a:r>
            <a:r>
              <a:rPr lang="en-US" altLang="ja-JP" dirty="0"/>
              <a:t>.</a:t>
            </a:r>
          </a:p>
          <a:p>
            <a:pPr fontAlgn="b"/>
            <a:r>
              <a:rPr lang="en-US" altLang="ja-JP" dirty="0"/>
              <a:t>At the end of the test the examiner will ask you a series of questions from the Highway Code on road signs. </a:t>
            </a:r>
          </a:p>
          <a:p>
            <a:pPr fontAlgn="b"/>
            <a:r>
              <a:rPr lang="en-US" altLang="ja-JP" b="1" dirty="0"/>
              <a:t>Know your vehicle</a:t>
            </a:r>
          </a:p>
          <a:p>
            <a:pPr fontAlgn="b"/>
            <a:r>
              <a:rPr lang="en-US" altLang="ja-JP" dirty="0"/>
              <a:t>Make sure you are familiar with the facilities in the taxi, such as the swivel seat and the intermediate step. You will also need to show how to correctly load, secure and </a:t>
            </a:r>
            <a:r>
              <a:rPr lang="en-US" altLang="ja-JP" b="1" dirty="0">
                <a:solidFill>
                  <a:srgbClr val="FF0000"/>
                </a:solidFill>
              </a:rPr>
              <a:t>unload an empty wheelchair.</a:t>
            </a:r>
          </a:p>
          <a:p>
            <a:pPr fontAlgn="b"/>
            <a:r>
              <a:rPr lang="en-US" altLang="ja-JP" dirty="0"/>
              <a:t>You can get more information about the taxi driving test and what to expect from it in the short film, Taking the taxi driving test.</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TotalTime>
  <Words>1333</Words>
  <Application>Microsoft Office PowerPoint</Application>
  <PresentationFormat>画面に合わせる (4:3)</PresentationFormat>
  <Paragraphs>114</Paragraphs>
  <Slides>21</Slides>
  <Notes>21</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都市の魅力 訪問者数で競う時代</vt:lpstr>
      <vt:lpstr>ＣＮＮニュース  ２０１３年の観光客数 ロンドンの世界一宣言 パリが反論　</vt:lpstr>
      <vt:lpstr>スライド 3</vt:lpstr>
      <vt:lpstr>パリの反論</vt:lpstr>
      <vt:lpstr>スライド 5</vt:lpstr>
      <vt:lpstr>OUR PLAN FOR LONDON'S ROADS</vt:lpstr>
      <vt:lpstr>Knowledge</vt:lpstr>
      <vt:lpstr>4種類の動画で紹介 http://www.tfl.gov.uk/info-for/taxis-and-private-hire/become-a-taxi-licensee?intcmp=3521</vt:lpstr>
      <vt:lpstr>Taking the taxi driving test</vt:lpstr>
      <vt:lpstr>https://www.youtube.com/watch?v=B4AEnmt2o5c Taking the taxi driving test - video transcript</vt:lpstr>
      <vt:lpstr>スライド 11</vt:lpstr>
      <vt:lpstr>Apply to be a taxi proprietor</vt:lpstr>
      <vt:lpstr>スライド 13</vt:lpstr>
      <vt:lpstr>BECOME A PRIVATE HIRE LICENSEE</vt:lpstr>
      <vt:lpstr>スライド 15</vt:lpstr>
      <vt:lpstr>スライド 16</vt:lpstr>
      <vt:lpstr>Don't take an unbooked cab</vt:lpstr>
      <vt:lpstr>taxi rank</vt:lpstr>
      <vt:lpstr>Marshalled taxi ranks</vt:lpstr>
      <vt:lpstr>ブラックキャブとミニキャブの紛争</vt:lpstr>
      <vt:lpstr>Satellite navigation vs taxi - Auto Express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PLAN FOR LONDON'S ROADS</dc:title>
  <dc:creator>owner</dc:creator>
  <cp:lastModifiedBy>owner</cp:lastModifiedBy>
  <cp:revision>4</cp:revision>
  <dcterms:created xsi:type="dcterms:W3CDTF">2015-02-08T10:37:39Z</dcterms:created>
  <dcterms:modified xsi:type="dcterms:W3CDTF">2015-02-11T08:59:39Z</dcterms:modified>
</cp:coreProperties>
</file>