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70" r:id="rId7"/>
    <p:sldId id="269" r:id="rId8"/>
    <p:sldId id="292" r:id="rId9"/>
    <p:sldId id="261" r:id="rId10"/>
    <p:sldId id="271" r:id="rId11"/>
    <p:sldId id="272" r:id="rId12"/>
    <p:sldId id="273" r:id="rId13"/>
    <p:sldId id="274" r:id="rId14"/>
    <p:sldId id="293" r:id="rId15"/>
    <p:sldId id="275" r:id="rId16"/>
    <p:sldId id="294" r:id="rId17"/>
    <p:sldId id="276" r:id="rId18"/>
    <p:sldId id="262" r:id="rId19"/>
    <p:sldId id="263" r:id="rId20"/>
    <p:sldId id="295" r:id="rId21"/>
    <p:sldId id="264" r:id="rId22"/>
    <p:sldId id="266" r:id="rId23"/>
    <p:sldId id="296" r:id="rId24"/>
    <p:sldId id="277" r:id="rId25"/>
    <p:sldId id="267" r:id="rId26"/>
    <p:sldId id="278" r:id="rId27"/>
    <p:sldId id="297" r:id="rId28"/>
    <p:sldId id="286" r:id="rId29"/>
    <p:sldId id="298" r:id="rId30"/>
    <p:sldId id="279" r:id="rId31"/>
    <p:sldId id="299" r:id="rId32"/>
    <p:sldId id="287" r:id="rId33"/>
    <p:sldId id="300" r:id="rId34"/>
    <p:sldId id="301" r:id="rId35"/>
    <p:sldId id="280" r:id="rId36"/>
    <p:sldId id="302" r:id="rId37"/>
    <p:sldId id="288" r:id="rId38"/>
    <p:sldId id="303" r:id="rId39"/>
    <p:sldId id="281" r:id="rId40"/>
    <p:sldId id="304" r:id="rId41"/>
    <p:sldId id="289" r:id="rId42"/>
    <p:sldId id="305" r:id="rId43"/>
    <p:sldId id="282" r:id="rId44"/>
    <p:sldId id="306" r:id="rId45"/>
    <p:sldId id="290" r:id="rId46"/>
    <p:sldId id="283" r:id="rId47"/>
    <p:sldId id="284" r:id="rId48"/>
    <p:sldId id="291" r:id="rId49"/>
    <p:sldId id="268" r:id="rId50"/>
    <p:sldId id="285"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5E4F1-548D-49AD-AA44-02A7EC2F7658}" type="datetimeFigureOut">
              <a:rPr kumimoji="1" lang="ja-JP" altLang="en-US" smtClean="0"/>
              <a:pPr/>
              <a:t>2015/2/11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05039-93E9-42B1-A049-33F4E774E58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50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705039-93E9-42B1-A049-33F4E774E58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022C1A6-28ED-4261-99D3-51A3744A2616}" type="datetimeFigureOut">
              <a:rPr kumimoji="1" lang="ja-JP" altLang="en-US" smtClean="0"/>
              <a:pPr/>
              <a:t>2015/2/11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8D4A50A-87C5-41C6-A57E-2B15427D026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2C1A6-28ED-4261-99D3-51A3744A2616}" type="datetimeFigureOut">
              <a:rPr kumimoji="1" lang="ja-JP" altLang="en-US" smtClean="0"/>
              <a:pPr/>
              <a:t>2015/2/11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4A50A-87C5-41C6-A57E-2B15427D026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ilocab.com/cancellation-poli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b-lon-passenger.support.hailocab.com/customer/portal/articles/713754-what-is-the-minimum-fare-?b_id=79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b-lon-passenger.support.hailocab.com/customer/portal/articles/1639606-how-much-does-hailoexec-cost-" TargetMode="External"/><Relationship Id="rId5" Type="http://schemas.openxmlformats.org/officeDocument/2006/relationships/hyperlink" Target="https://www.hailocab.com/cancellation-policy" TargetMode="External"/><Relationship Id="rId4" Type="http://schemas.openxmlformats.org/officeDocument/2006/relationships/hyperlink" Target="http://gb-lon-passenger.support.hailocab.com/customer/portal/articles/712011-i-m-going-to-the-airport-can-i-use-hailo"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ailocab.com/hailo-competition-terms-and-condi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hailocab.com/blog/category/competi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upport@hailoca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ailocab.com/drivers/terms" TargetMode="External"/><Relationship Id="rId5" Type="http://schemas.openxmlformats.org/officeDocument/2006/relationships/hyperlink" Target="https://www.hailocab.com/privacy-policy" TargetMode="External"/><Relationship Id="rId4" Type="http://schemas.openxmlformats.org/officeDocument/2006/relationships/hyperlink" Target="https://www.hailocab.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ailocab.com/cont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b-lon-passenger.support.hailocab.com/customer/portal/articles/720152-how-much-does-it-co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000" y="116633"/>
            <a:ext cx="7772400" cy="864095"/>
          </a:xfrm>
          <a:ln>
            <a:solidFill>
              <a:schemeClr val="tx1">
                <a:lumMod val="95000"/>
                <a:lumOff val="5000"/>
              </a:schemeClr>
            </a:solidFill>
          </a:ln>
        </p:spPr>
        <p:txBody>
          <a:bodyPr/>
          <a:lstStyle/>
          <a:p>
            <a:r>
              <a:rPr kumimoji="1" lang="en-US" altLang="ja-JP" dirty="0" err="1" smtClean="0"/>
              <a:t>Hailo</a:t>
            </a:r>
            <a:r>
              <a:rPr kumimoji="1" lang="ja-JP" altLang="en-US" dirty="0" smtClean="0"/>
              <a:t>情報</a:t>
            </a:r>
            <a:endParaRPr kumimoji="1" lang="ja-JP" altLang="en-US" dirty="0"/>
          </a:p>
        </p:txBody>
      </p:sp>
      <p:pic>
        <p:nvPicPr>
          <p:cNvPr id="8194" name="Picture 2" descr="https://www.hailoapp.com/assets/img/press-kit/files/publicity/hailolondon2.jpg"/>
          <p:cNvPicPr>
            <a:picLocks noChangeAspect="1" noChangeArrowheads="1"/>
          </p:cNvPicPr>
          <p:nvPr/>
        </p:nvPicPr>
        <p:blipFill>
          <a:blip r:embed="rId3" cstate="print"/>
          <a:srcRect/>
          <a:stretch>
            <a:fillRect/>
          </a:stretch>
        </p:blipFill>
        <p:spPr bwMode="auto">
          <a:xfrm>
            <a:off x="467544" y="1254358"/>
            <a:ext cx="7488832" cy="50549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2536" y="0"/>
            <a:ext cx="9396536" cy="6858000"/>
          </a:xfrm>
        </p:spPr>
        <p:txBody>
          <a:bodyPr>
            <a:normAutofit fontScale="77500" lnSpcReduction="20000"/>
          </a:bodyPr>
          <a:lstStyle/>
          <a:p>
            <a:pPr fontAlgn="base"/>
            <a:r>
              <a:rPr lang="en-US" altLang="ja-JP" dirty="0" smtClean="0"/>
              <a:t>2.4 Once you have taken a taxi journey with </a:t>
            </a:r>
            <a:r>
              <a:rPr lang="en-US" altLang="ja-JP" dirty="0" err="1" smtClean="0"/>
              <a:t>Hailo</a:t>
            </a:r>
            <a:r>
              <a:rPr lang="en-US" altLang="ja-JP" dirty="0" smtClean="0"/>
              <a:t> you won't be able to cancel (since the service has already been provided) and your payment will be taken automatically and is non-refundable. If you have any complaint in relation to the taxi service provided then that dispute must be taken up with the taxi driver directly. If you are unable to resolve the dispute with the taxi driver or you cannot come to an agreement with the taxi driver, please contact </a:t>
            </a:r>
            <a:r>
              <a:rPr lang="en-US" altLang="ja-JP" dirty="0" err="1" smtClean="0"/>
              <a:t>Hailo</a:t>
            </a:r>
            <a:r>
              <a:rPr lang="en-US" altLang="ja-JP" dirty="0" smtClean="0"/>
              <a:t> and </a:t>
            </a:r>
            <a:r>
              <a:rPr lang="en-US" altLang="ja-JP" dirty="0" smtClean="0">
                <a:solidFill>
                  <a:srgbClr val="FF0000"/>
                </a:solidFill>
              </a:rPr>
              <a:t>we will try to resolve the dispute</a:t>
            </a:r>
            <a:r>
              <a:rPr lang="en-US" altLang="ja-JP" dirty="0" smtClean="0"/>
              <a:t>.</a:t>
            </a:r>
          </a:p>
          <a:p>
            <a:pPr fontAlgn="base"/>
            <a:r>
              <a:rPr lang="en-US" altLang="ja-JP" dirty="0" smtClean="0"/>
              <a:t>2.5 In relation to any taxis </a:t>
            </a:r>
            <a:r>
              <a:rPr lang="en-US" altLang="ja-JP" dirty="0" err="1" smtClean="0"/>
              <a:t>organised</a:t>
            </a:r>
            <a:r>
              <a:rPr lang="en-US" altLang="ja-JP" dirty="0" smtClean="0"/>
              <a:t> for you through </a:t>
            </a:r>
            <a:r>
              <a:rPr lang="en-US" altLang="ja-JP" dirty="0" err="1" smtClean="0"/>
              <a:t>Hailo</a:t>
            </a:r>
            <a:r>
              <a:rPr lang="en-US" altLang="ja-JP" dirty="0" smtClean="0"/>
              <a:t> you also agree to pay additional charges (for example where you then do not complete that journey or cancel when a taxi has already been allocated to you or for any damage or cleaning costs to the taxi which you incur) as set out in more detail here:</a:t>
            </a:r>
          </a:p>
          <a:p>
            <a:pPr fontAlgn="base"/>
            <a:r>
              <a:rPr lang="en-US" altLang="ja-JP" dirty="0" smtClean="0"/>
              <a:t>Cancellation. We reserve the right to </a:t>
            </a:r>
            <a:r>
              <a:rPr lang="en-US" altLang="ja-JP" dirty="0" smtClean="0">
                <a:solidFill>
                  <a:srgbClr val="FF0000"/>
                </a:solidFill>
              </a:rPr>
              <a:t>charge a £5 cancellation fee </a:t>
            </a:r>
            <a:r>
              <a:rPr lang="en-US" altLang="ja-JP" dirty="0" smtClean="0"/>
              <a:t>if you cancel an order after a taxi has been allocated to your job. View our </a:t>
            </a:r>
            <a:r>
              <a:rPr lang="en-US" altLang="ja-JP" dirty="0" smtClean="0">
                <a:hlinkClick r:id="rId3"/>
              </a:rPr>
              <a:t>Cancellation Policy</a:t>
            </a:r>
            <a:r>
              <a:rPr lang="en-US" altLang="ja-JP" dirty="0" smtClean="0"/>
              <a:t>.</a:t>
            </a:r>
          </a:p>
          <a:p>
            <a:pPr fontAlgn="base"/>
            <a:r>
              <a:rPr lang="en-US" altLang="ja-JP" dirty="0" smtClean="0"/>
              <a:t>Cleaning: You will be charged £40 if after your journey the taxi requires cleaning.</a:t>
            </a:r>
          </a:p>
          <a:p>
            <a:pPr fontAlgn="base"/>
            <a:r>
              <a:rPr lang="en-US" altLang="ja-JP" dirty="0" smtClean="0"/>
              <a:t>Damage: You will be charged at cost for any damage to the taxi caused by you.</a:t>
            </a:r>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78098"/>
          </a:xfrm>
          <a:ln>
            <a:solidFill>
              <a:schemeClr val="tx1">
                <a:lumMod val="95000"/>
                <a:lumOff val="5000"/>
              </a:schemeClr>
            </a:solidFill>
          </a:ln>
        </p:spPr>
        <p:txBody>
          <a:bodyPr>
            <a:normAutofit/>
          </a:bodyPr>
          <a:lstStyle/>
          <a:p>
            <a:r>
              <a:rPr lang="en-US" altLang="ja-JP" b="1" dirty="0">
                <a:solidFill>
                  <a:srgbClr val="FF0000"/>
                </a:solidFill>
              </a:rPr>
              <a:t>How much does it cost?</a:t>
            </a:r>
            <a:endParaRPr kumimoji="1" lang="ja-JP" altLang="en-US" b="1" dirty="0">
              <a:solidFill>
                <a:srgbClr val="FF0000"/>
              </a:solidFill>
            </a:endParaRPr>
          </a:p>
        </p:txBody>
      </p:sp>
      <p:sp>
        <p:nvSpPr>
          <p:cNvPr id="3" name="コンテンツ プレースホルダ 2"/>
          <p:cNvSpPr>
            <a:spLocks noGrp="1"/>
          </p:cNvSpPr>
          <p:nvPr>
            <p:ph idx="1"/>
          </p:nvPr>
        </p:nvSpPr>
        <p:spPr>
          <a:xfrm>
            <a:off x="251520" y="980728"/>
            <a:ext cx="8435280" cy="6336704"/>
          </a:xfrm>
        </p:spPr>
        <p:txBody>
          <a:bodyPr>
            <a:normAutofit fontScale="92500" lnSpcReduction="10000"/>
          </a:bodyPr>
          <a:lstStyle/>
          <a:p>
            <a:r>
              <a:rPr lang="en-US" altLang="ja-JP" dirty="0"/>
              <a:t>The app </a:t>
            </a:r>
            <a:r>
              <a:rPr lang="en-US" altLang="ja-JP" dirty="0">
                <a:solidFill>
                  <a:srgbClr val="FF0000"/>
                </a:solidFill>
              </a:rPr>
              <a:t>is free </a:t>
            </a:r>
            <a:r>
              <a:rPr lang="en-US" altLang="ja-JP" dirty="0"/>
              <a:t>to download, there are no hidden fees and </a:t>
            </a:r>
            <a:r>
              <a:rPr lang="en-US" altLang="ja-JP" dirty="0" err="1"/>
              <a:t>Hailo</a:t>
            </a:r>
            <a:r>
              <a:rPr lang="en-US" altLang="ja-JP" dirty="0"/>
              <a:t> doesn’t charge to come and pick you up. Plus, uniquely to </a:t>
            </a:r>
            <a:r>
              <a:rPr lang="en-US" altLang="ja-JP" dirty="0" err="1"/>
              <a:t>Hailo</a:t>
            </a:r>
            <a:r>
              <a:rPr lang="en-US" altLang="ja-JP" dirty="0"/>
              <a:t>, </a:t>
            </a:r>
            <a:r>
              <a:rPr lang="en-US" altLang="ja-JP" dirty="0">
                <a:solidFill>
                  <a:srgbClr val="FF0000"/>
                </a:solidFill>
              </a:rPr>
              <a:t>our drivers will wait 2.5 minutes for free </a:t>
            </a:r>
            <a:r>
              <a:rPr lang="en-US" altLang="ja-JP" dirty="0"/>
              <a:t>when they arrive at the pickup location.</a:t>
            </a:r>
            <a:br>
              <a:rPr lang="en-US" altLang="ja-JP" dirty="0"/>
            </a:br>
            <a:r>
              <a:rPr lang="en-US" altLang="ja-JP" dirty="0"/>
              <a:t/>
            </a:r>
            <a:br>
              <a:rPr lang="en-US" altLang="ja-JP" dirty="0"/>
            </a:br>
            <a:r>
              <a:rPr lang="en-US" altLang="ja-JP" dirty="0"/>
              <a:t>Our drivers do not charge a ‘</a:t>
            </a:r>
            <a:r>
              <a:rPr lang="en-US" altLang="ja-JP" dirty="0">
                <a:solidFill>
                  <a:srgbClr val="FF0000"/>
                </a:solidFill>
              </a:rPr>
              <a:t>Run In Fee</a:t>
            </a:r>
            <a:r>
              <a:rPr lang="en-US" altLang="ja-JP" dirty="0"/>
              <a:t>’ (in other words, they don’t start the meter en route to picking you up) and once they reach the pick up location, and have let you know they are there, they will wait for </a:t>
            </a:r>
            <a:r>
              <a:rPr lang="en-US" altLang="ja-JP" dirty="0">
                <a:solidFill>
                  <a:srgbClr val="FF0000"/>
                </a:solidFill>
              </a:rPr>
              <a:t>2.5 minutes </a:t>
            </a:r>
            <a:r>
              <a:rPr lang="en-US" altLang="ja-JP" dirty="0"/>
              <a:t>before starting the meter - and you won’t find that from a cab you hail from the street.</a:t>
            </a:r>
            <a:br>
              <a:rPr lang="en-US" altLang="ja-JP" dirty="0"/>
            </a:br>
            <a:r>
              <a:rPr lang="en-US" altLang="ja-JP" dirty="0"/>
              <a:t/>
            </a:r>
            <a:br>
              <a:rPr lang="en-US" altLang="ja-JP" dirty="0"/>
            </a:b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r>
              <a:rPr lang="en-US" altLang="ja-JP" dirty="0" smtClean="0">
                <a:solidFill>
                  <a:srgbClr val="FF0000"/>
                </a:solidFill>
              </a:rPr>
              <a:t>Minimum fares </a:t>
            </a:r>
            <a:r>
              <a:rPr lang="en-US" altLang="ja-JP" dirty="0" smtClean="0"/>
              <a:t>are designed to increase the chances of you getting a ride when you need one most. This means that if the meter fare plus tip for your journey is less than the minimum fare, you will need to pay the difference so that the total amount you pay to the driver is equal to the minimum fare. Of course if your fare plus tip is more than the minimum, you won't pay a penny more. Click </a:t>
            </a:r>
            <a:r>
              <a:rPr lang="en-US" altLang="ja-JP" dirty="0" smtClean="0">
                <a:hlinkClick r:id="rId3"/>
              </a:rPr>
              <a:t>here</a:t>
            </a:r>
            <a:r>
              <a:rPr lang="en-US" altLang="ja-JP" dirty="0" smtClean="0"/>
              <a:t> for details.</a:t>
            </a:r>
            <a:br>
              <a:rPr lang="en-US" altLang="ja-JP" dirty="0" smtClean="0"/>
            </a:br>
            <a:r>
              <a:rPr lang="en-US" altLang="ja-JP" dirty="0" smtClean="0"/>
              <a:t/>
            </a:r>
            <a:br>
              <a:rPr lang="en-US" altLang="ja-JP" dirty="0" smtClean="0"/>
            </a:br>
            <a:r>
              <a:rPr lang="en-US" altLang="ja-JP" dirty="0" smtClean="0"/>
              <a:t>We also offer </a:t>
            </a:r>
            <a:r>
              <a:rPr lang="en-US" altLang="ja-JP" dirty="0" smtClean="0">
                <a:hlinkClick r:id="rId4"/>
              </a:rPr>
              <a:t>fixed prices to London’s airports</a:t>
            </a:r>
            <a:r>
              <a:rPr lang="en-US" altLang="ja-JP" dirty="0" smtClean="0"/>
              <a:t> - always cheaper than the equivalent journey using the standard meter fare and very competitive. Of course, good service still deserves recognition, which is why we have made leaving your driver a tip easy and optional. And for more information on cancelling a ride, read our </a:t>
            </a:r>
            <a:r>
              <a:rPr lang="en-US" altLang="ja-JP" dirty="0" smtClean="0">
                <a:hlinkClick r:id="rId5"/>
              </a:rPr>
              <a:t>Cancellation Policy.</a:t>
            </a:r>
            <a:r>
              <a:rPr lang="en-US" altLang="ja-JP" dirty="0" smtClean="0"/>
              <a:t/>
            </a:r>
            <a:br>
              <a:rPr lang="en-US" altLang="ja-JP" dirty="0" smtClean="0"/>
            </a:br>
            <a:r>
              <a:rPr lang="en-US" altLang="ja-JP" dirty="0" smtClean="0"/>
              <a:t/>
            </a:r>
            <a:br>
              <a:rPr lang="en-US" altLang="ja-JP" dirty="0" smtClean="0"/>
            </a:br>
            <a:r>
              <a:rPr lang="en-US" altLang="ja-JP" dirty="0" smtClean="0"/>
              <a:t>All meter tariffs are regulated by Transport for London (</a:t>
            </a:r>
            <a:r>
              <a:rPr lang="en-US" altLang="ja-JP" dirty="0" err="1" smtClean="0"/>
              <a:t>TfL</a:t>
            </a:r>
            <a:r>
              <a:rPr lang="en-US" altLang="ja-JP" dirty="0" smtClean="0"/>
              <a:t>). You can find out how much our </a:t>
            </a:r>
            <a:r>
              <a:rPr lang="en-US" altLang="ja-JP" dirty="0" err="1" smtClean="0"/>
              <a:t>HailoExec</a:t>
            </a:r>
            <a:r>
              <a:rPr lang="en-US" altLang="ja-JP" dirty="0" smtClean="0"/>
              <a:t> service costs </a:t>
            </a:r>
            <a:r>
              <a:rPr lang="en-US" altLang="ja-JP" dirty="0" smtClean="0">
                <a:hlinkClick r:id="rId6"/>
              </a:rPr>
              <a:t>here.</a:t>
            </a:r>
            <a:endParaRPr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850106"/>
          </a:xfrm>
          <a:ln>
            <a:solidFill>
              <a:schemeClr val="tx1">
                <a:lumMod val="95000"/>
                <a:lumOff val="5000"/>
              </a:schemeClr>
            </a:solidFill>
          </a:ln>
        </p:spPr>
        <p:txBody>
          <a:bodyPr>
            <a:normAutofit/>
          </a:bodyPr>
          <a:lstStyle/>
          <a:p>
            <a:r>
              <a:rPr lang="en-US" altLang="ja-JP" b="1" dirty="0" err="1" smtClean="0"/>
              <a:t>Hailo</a:t>
            </a:r>
            <a:r>
              <a:rPr lang="en-US" altLang="ja-JP" b="1" dirty="0" smtClean="0"/>
              <a:t> Cancellation Policy </a:t>
            </a:r>
            <a:endParaRPr kumimoji="1" lang="ja-JP" altLang="en-US" dirty="0"/>
          </a:p>
        </p:txBody>
      </p:sp>
      <p:sp>
        <p:nvSpPr>
          <p:cNvPr id="3" name="コンテンツ プレースホルダ 2"/>
          <p:cNvSpPr>
            <a:spLocks noGrp="1"/>
          </p:cNvSpPr>
          <p:nvPr>
            <p:ph idx="1"/>
          </p:nvPr>
        </p:nvSpPr>
        <p:spPr>
          <a:xfrm>
            <a:off x="-324544" y="836712"/>
            <a:ext cx="9540552" cy="6021288"/>
          </a:xfrm>
        </p:spPr>
        <p:txBody>
          <a:bodyPr>
            <a:normAutofit lnSpcReduction="10000"/>
          </a:bodyPr>
          <a:lstStyle/>
          <a:p>
            <a:r>
              <a:rPr lang="en-US" altLang="ja-JP" dirty="0" smtClean="0"/>
              <a:t>At </a:t>
            </a:r>
            <a:r>
              <a:rPr lang="en-US" altLang="ja-JP" dirty="0" err="1" smtClean="0"/>
              <a:t>Hailo</a:t>
            </a:r>
            <a:r>
              <a:rPr lang="en-US" altLang="ja-JP" dirty="0" smtClean="0"/>
              <a:t>, we aim to provide a fair deal for both passengers and drivers. For the service to work well for everyone, we rely on people keeping their promises.</a:t>
            </a:r>
          </a:p>
          <a:p>
            <a:r>
              <a:rPr lang="en-US" altLang="ja-JP" dirty="0" smtClean="0"/>
              <a:t>When a driver accepts a job using </a:t>
            </a:r>
            <a:r>
              <a:rPr lang="en-US" altLang="ja-JP" dirty="0" err="1" smtClean="0"/>
              <a:t>Hailo</a:t>
            </a:r>
            <a:r>
              <a:rPr lang="en-US" altLang="ja-JP" dirty="0" smtClean="0"/>
              <a:t>, the passenger has a right to expect that driver to turn up, and when a passenger hails a taxi using </a:t>
            </a:r>
            <a:r>
              <a:rPr lang="en-US" altLang="ja-JP" dirty="0" err="1" smtClean="0"/>
              <a:t>Hailo</a:t>
            </a:r>
            <a:r>
              <a:rPr lang="en-US" altLang="ja-JP" dirty="0" smtClean="0"/>
              <a:t>, the driver should expect that passenger to be at the pickup address.</a:t>
            </a:r>
          </a:p>
          <a:p>
            <a:r>
              <a:rPr lang="en-US" altLang="ja-JP" dirty="0" smtClean="0"/>
              <a:t>Sometimes there are legitimate reasons for a cancellation, but if either party cancels </a:t>
            </a:r>
            <a:r>
              <a:rPr lang="en-US" altLang="ja-JP" b="1" dirty="0" smtClean="0">
                <a:solidFill>
                  <a:srgbClr val="FF0000"/>
                </a:solidFill>
              </a:rPr>
              <a:t>without a fair reason</a:t>
            </a:r>
            <a:r>
              <a:rPr lang="en-US" altLang="ja-JP" dirty="0" smtClean="0"/>
              <a:t>, it is frustrating for the other person and we think it is reasonable for that </a:t>
            </a:r>
            <a:r>
              <a:rPr lang="en-US" altLang="ja-JP" dirty="0" err="1" smtClean="0"/>
              <a:t>behaviour</a:t>
            </a:r>
            <a:r>
              <a:rPr lang="en-US" altLang="ja-JP" dirty="0" smtClean="0"/>
              <a:t> to be discouraged.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7384"/>
            <a:ext cx="9144000" cy="6885384"/>
          </a:xfrm>
        </p:spPr>
        <p:txBody>
          <a:bodyPr>
            <a:normAutofit/>
          </a:bodyPr>
          <a:lstStyle/>
          <a:p>
            <a:r>
              <a:rPr lang="en-US" altLang="ja-JP" dirty="0" smtClean="0"/>
              <a:t>If any of our drivers </a:t>
            </a:r>
            <a:r>
              <a:rPr lang="en-US" altLang="ja-JP" dirty="0" smtClean="0">
                <a:solidFill>
                  <a:srgbClr val="FF0000"/>
                </a:solidFill>
              </a:rPr>
              <a:t>continually cancel </a:t>
            </a:r>
            <a:r>
              <a:rPr lang="en-US" altLang="ja-JP" dirty="0" smtClean="0"/>
              <a:t>jobs without good reason, we have a compliance procedure in place that could ultimately see them removed from the </a:t>
            </a:r>
            <a:r>
              <a:rPr lang="en-US" altLang="ja-JP" dirty="0" err="1" smtClean="0"/>
              <a:t>Hailo</a:t>
            </a:r>
            <a:r>
              <a:rPr lang="en-US" altLang="ja-JP" dirty="0" smtClean="0"/>
              <a:t> network. Conversely, when a passenger cancels without good reason the driver should expect some small compensation to cover his or her time. For this reason we are introducing the </a:t>
            </a:r>
            <a:r>
              <a:rPr lang="en-US" altLang="ja-JP" dirty="0" err="1" smtClean="0"/>
              <a:t>Hailo</a:t>
            </a:r>
            <a:r>
              <a:rPr lang="en-US" altLang="ja-JP" dirty="0" smtClean="0"/>
              <a:t> Cancellation Policy.</a:t>
            </a:r>
          </a:p>
          <a:p>
            <a:r>
              <a:rPr lang="en-US" altLang="ja-JP" dirty="0" smtClean="0"/>
              <a:t>If a driver has not been confirmed, and you cancel, you will not be charged the cancellation fee.</a:t>
            </a:r>
          </a:p>
          <a:p>
            <a:r>
              <a:rPr lang="en-US" altLang="ja-JP" dirty="0" smtClean="0"/>
              <a:t>If you cancel </a:t>
            </a:r>
            <a:r>
              <a:rPr lang="en-US" altLang="ja-JP" dirty="0" smtClean="0">
                <a:solidFill>
                  <a:srgbClr val="FF0000"/>
                </a:solidFill>
              </a:rPr>
              <a:t>within</a:t>
            </a:r>
            <a:r>
              <a:rPr lang="en-US" altLang="ja-JP" dirty="0" smtClean="0"/>
              <a:t> </a:t>
            </a:r>
            <a:r>
              <a:rPr lang="en-US" altLang="ja-JP" dirty="0" smtClean="0">
                <a:solidFill>
                  <a:srgbClr val="FF0000"/>
                </a:solidFill>
              </a:rPr>
              <a:t>2 minutes </a:t>
            </a:r>
            <a:r>
              <a:rPr lang="en-US" altLang="ja-JP" dirty="0" smtClean="0"/>
              <a:t>of your taxi being confirmed you will not be charged the cancellation fee.</a:t>
            </a:r>
          </a:p>
          <a:p>
            <a:endParaRPr lang="en-US" altLang="ja-JP"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0"/>
            <a:ext cx="9324528" cy="6597352"/>
          </a:xfrm>
        </p:spPr>
        <p:txBody>
          <a:bodyPr>
            <a:normAutofit/>
          </a:bodyPr>
          <a:lstStyle/>
          <a:p>
            <a:r>
              <a:rPr lang="en-US" altLang="ja-JP" sz="3600" dirty="0" smtClean="0"/>
              <a:t>If </a:t>
            </a:r>
            <a:r>
              <a:rPr lang="en-US" altLang="ja-JP" sz="3600" dirty="0" smtClean="0">
                <a:solidFill>
                  <a:srgbClr val="FF0000"/>
                </a:solidFill>
              </a:rPr>
              <a:t>after 2 minutes </a:t>
            </a:r>
            <a:r>
              <a:rPr lang="en-US" altLang="ja-JP" sz="3600" dirty="0" smtClean="0"/>
              <a:t>of your taxi being confirmed you decide to cancel, we will let you know that you will be charged a </a:t>
            </a:r>
            <a:r>
              <a:rPr lang="en-US" altLang="ja-JP" sz="3600" dirty="0" smtClean="0">
                <a:solidFill>
                  <a:srgbClr val="FF0000"/>
                </a:solidFill>
              </a:rPr>
              <a:t>cancellation fee of £5 </a:t>
            </a:r>
            <a:r>
              <a:rPr lang="en-US" altLang="ja-JP" sz="3600" dirty="0" smtClean="0"/>
              <a:t>should you choose to confirm your cancellation.</a:t>
            </a:r>
          </a:p>
          <a:p>
            <a:r>
              <a:rPr lang="en-US" altLang="ja-JP" sz="3600" dirty="0" smtClean="0"/>
              <a:t>If you do not board the taxi </a:t>
            </a:r>
            <a:r>
              <a:rPr lang="en-US" altLang="ja-JP" sz="3600" dirty="0" smtClean="0">
                <a:solidFill>
                  <a:srgbClr val="FF0000"/>
                </a:solidFill>
              </a:rPr>
              <a:t>at the pickup location within 2.5 minutes </a:t>
            </a:r>
            <a:r>
              <a:rPr lang="en-US" altLang="ja-JP" sz="3600" dirty="0" smtClean="0"/>
              <a:t>of the taxi arriving or you and the driver have not made contact, </a:t>
            </a:r>
            <a:r>
              <a:rPr lang="en-US" altLang="ja-JP" sz="3600" dirty="0" smtClean="0">
                <a:solidFill>
                  <a:srgbClr val="FF0000"/>
                </a:solidFill>
              </a:rPr>
              <a:t>the £5 cancellation </a:t>
            </a:r>
            <a:r>
              <a:rPr lang="en-US" altLang="ja-JP" sz="3600" dirty="0" smtClean="0"/>
              <a:t>fee will apply.</a:t>
            </a:r>
          </a:p>
          <a:p>
            <a:r>
              <a:rPr lang="en-US" altLang="ja-JP" sz="3600" dirty="0" smtClean="0"/>
              <a:t>If both you and your driver </a:t>
            </a:r>
            <a:r>
              <a:rPr lang="en-US" altLang="ja-JP" sz="3600" dirty="0" smtClean="0">
                <a:solidFill>
                  <a:srgbClr val="FF0000"/>
                </a:solidFill>
              </a:rPr>
              <a:t>mutually agree to cancel </a:t>
            </a:r>
            <a:r>
              <a:rPr lang="en-US" altLang="ja-JP" sz="3600" dirty="0" smtClean="0"/>
              <a:t>you will not be charged a cancellation fee.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60648"/>
            <a:ext cx="8435280" cy="6597352"/>
          </a:xfrm>
        </p:spPr>
        <p:txBody>
          <a:bodyPr/>
          <a:lstStyle/>
          <a:p>
            <a:r>
              <a:rPr lang="en-US" altLang="ja-JP" dirty="0" smtClean="0"/>
              <a:t>If you have not registered a card and incur a cancellation fee, we will require that you add a credit or debit card before you can hail another taxi.</a:t>
            </a:r>
          </a:p>
          <a:p>
            <a:r>
              <a:rPr lang="en-US" altLang="ja-JP" dirty="0" smtClean="0"/>
              <a:t>Where possible, we encourage our passengers to contact their driver directly prior to cancelling as this tends to resolve many misunderstandings.</a:t>
            </a:r>
          </a:p>
          <a:p>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b="1" dirty="0" smtClean="0"/>
              <a:t>Pay with </a:t>
            </a:r>
            <a:r>
              <a:rPr lang="en-US" altLang="ja-JP" b="1" dirty="0" err="1" smtClean="0"/>
              <a:t>Hailo</a:t>
            </a:r>
            <a:r>
              <a:rPr lang="en-US" altLang="ja-JP" b="1" dirty="0" smtClean="0"/>
              <a:t> Cancellation Policy</a:t>
            </a:r>
            <a:endParaRPr lang="en-US" altLang="ja-JP" dirty="0" smtClean="0"/>
          </a:p>
        </p:txBody>
      </p:sp>
      <p:sp>
        <p:nvSpPr>
          <p:cNvPr id="3" name="コンテンツ プレースホルダ 2"/>
          <p:cNvSpPr>
            <a:spLocks noGrp="1"/>
          </p:cNvSpPr>
          <p:nvPr>
            <p:ph idx="1"/>
          </p:nvPr>
        </p:nvSpPr>
        <p:spPr/>
        <p:txBody>
          <a:bodyPr>
            <a:normAutofit lnSpcReduction="10000"/>
          </a:bodyPr>
          <a:lstStyle/>
          <a:p>
            <a:r>
              <a:rPr lang="en-US" altLang="ja-JP" dirty="0" smtClean="0"/>
              <a:t> There is no cancellation fee for Pay with </a:t>
            </a:r>
            <a:r>
              <a:rPr lang="en-US" altLang="ja-JP" dirty="0" err="1" smtClean="0"/>
              <a:t>Hailo</a:t>
            </a:r>
            <a:r>
              <a:rPr lang="en-US" altLang="ja-JP" dirty="0" smtClean="0"/>
              <a:t>. Please note:</a:t>
            </a:r>
          </a:p>
          <a:p>
            <a:r>
              <a:rPr lang="en-US" altLang="ja-JP" dirty="0" smtClean="0"/>
              <a:t> If you cancel </a:t>
            </a:r>
            <a:r>
              <a:rPr lang="en-US" altLang="ja-JP" dirty="0" smtClean="0">
                <a:solidFill>
                  <a:srgbClr val="FF0000"/>
                </a:solidFill>
              </a:rPr>
              <a:t>within 1 minute </a:t>
            </a:r>
            <a:r>
              <a:rPr lang="en-US" altLang="ja-JP" dirty="0" smtClean="0"/>
              <a:t>of your check-in you will not be charged for your trip.</a:t>
            </a:r>
          </a:p>
          <a:p>
            <a:r>
              <a:rPr lang="en-US" altLang="ja-JP" dirty="0" smtClean="0"/>
              <a:t>If after 1 minute of your check-in you decide to cancel, the driver will be notified about your cancellation and will need to confirm the cancellation and accept any other means of payment.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tx1">
                <a:lumMod val="95000"/>
                <a:lumOff val="5000"/>
              </a:schemeClr>
            </a:solidFill>
          </a:ln>
        </p:spPr>
        <p:txBody>
          <a:bodyPr>
            <a:normAutofit/>
          </a:bodyPr>
          <a:lstStyle/>
          <a:p>
            <a:r>
              <a:rPr lang="en-US" altLang="ja-JP" b="1" dirty="0"/>
              <a:t>3. </a:t>
            </a:r>
            <a:r>
              <a:rPr lang="en-US" altLang="ja-JP" b="1" dirty="0" smtClean="0"/>
              <a:t>TERMINATION</a:t>
            </a:r>
            <a:endParaRPr kumimoji="1" lang="ja-JP" altLang="en-US" dirty="0"/>
          </a:p>
        </p:txBody>
      </p:sp>
      <p:sp>
        <p:nvSpPr>
          <p:cNvPr id="3" name="コンテンツ プレースホルダ 2"/>
          <p:cNvSpPr>
            <a:spLocks noGrp="1"/>
          </p:cNvSpPr>
          <p:nvPr>
            <p:ph idx="1"/>
          </p:nvPr>
        </p:nvSpPr>
        <p:spPr>
          <a:xfrm>
            <a:off x="0" y="1052736"/>
            <a:ext cx="9144000" cy="5976664"/>
          </a:xfrm>
        </p:spPr>
        <p:txBody>
          <a:bodyPr>
            <a:normAutofit fontScale="85000" lnSpcReduction="10000"/>
          </a:bodyPr>
          <a:lstStyle/>
          <a:p>
            <a:pPr fontAlgn="base"/>
            <a:r>
              <a:rPr lang="en-US" altLang="ja-JP" dirty="0"/>
              <a:t>3.1 We may terminate these Terms and close any account you have with us by giving you 7 days' notice in writing by email to your registered email address. We may also terminate these Terms and close your account without notice if you breach any of your obligations under these Terms, if bankruptcy proceedings are brought against you or if you do not pay a court judgment on time.</a:t>
            </a:r>
          </a:p>
          <a:p>
            <a:pPr fontAlgn="base"/>
            <a:r>
              <a:rPr lang="en-US" altLang="ja-JP" dirty="0"/>
              <a:t>3.2 We reserve the right to suspend, restrict or terminate your access to </a:t>
            </a:r>
            <a:r>
              <a:rPr lang="en-US" altLang="ja-JP" dirty="0" err="1"/>
              <a:t>Hailo</a:t>
            </a:r>
            <a:r>
              <a:rPr lang="en-US" altLang="ja-JP" dirty="0"/>
              <a:t> at any time without notice if we have reasonable grounds to believe you have breached any of these Terms. This shall not limit our right to take any other action against you that we consider appropriate to defend our rights or those of any other person.</a:t>
            </a:r>
          </a:p>
          <a:p>
            <a:pPr fontAlgn="base"/>
            <a:r>
              <a:rPr lang="en-US" altLang="ja-JP" dirty="0"/>
              <a:t>3.3 You are under no obligation to use the service and may simply choose to stop using it at any time).</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964488" cy="1143000"/>
          </a:xfrm>
          <a:ln>
            <a:solidFill>
              <a:schemeClr val="accent1"/>
            </a:solidFill>
          </a:ln>
        </p:spPr>
        <p:txBody>
          <a:bodyPr>
            <a:normAutofit fontScale="90000"/>
          </a:bodyPr>
          <a:lstStyle/>
          <a:p>
            <a:r>
              <a:rPr lang="en-US" altLang="ja-JP" b="1" dirty="0"/>
              <a:t>4. OUR LEGAL OBLIGATIONS AND LIMITS ON OUR </a:t>
            </a:r>
            <a:r>
              <a:rPr lang="en-US" altLang="ja-JP" b="1" dirty="0" smtClean="0"/>
              <a:t>LIABILITY</a:t>
            </a:r>
            <a:endParaRPr kumimoji="1" lang="ja-JP" altLang="en-US" dirty="0"/>
          </a:p>
        </p:txBody>
      </p:sp>
      <p:sp>
        <p:nvSpPr>
          <p:cNvPr id="3" name="コンテンツ プレースホルダ 2"/>
          <p:cNvSpPr>
            <a:spLocks noGrp="1"/>
          </p:cNvSpPr>
          <p:nvPr>
            <p:ph idx="1"/>
          </p:nvPr>
        </p:nvSpPr>
        <p:spPr>
          <a:xfrm>
            <a:off x="179512" y="1600200"/>
            <a:ext cx="9145016" cy="5257800"/>
          </a:xfrm>
        </p:spPr>
        <p:txBody>
          <a:bodyPr>
            <a:normAutofit lnSpcReduction="10000"/>
          </a:bodyPr>
          <a:lstStyle/>
          <a:p>
            <a:pPr fontAlgn="base"/>
            <a:r>
              <a:rPr lang="en-US" altLang="ja-JP" dirty="0"/>
              <a:t>4.1 </a:t>
            </a:r>
            <a:r>
              <a:rPr lang="en-US" altLang="ja-JP" b="1" dirty="0">
                <a:solidFill>
                  <a:srgbClr val="FF0000"/>
                </a:solidFill>
              </a:rPr>
              <a:t>We accept liability for death or personal injury caused by our negligence or that of our employees and agents. We do not seek to exclude liability for fraudulent misrepresentation by us or our employees or agents.</a:t>
            </a:r>
            <a:r>
              <a:rPr lang="en-US" altLang="ja-JP" dirty="0"/>
              <a:t> You have certain rights under the law. These include that we will provide </a:t>
            </a:r>
            <a:r>
              <a:rPr lang="en-US" altLang="ja-JP" dirty="0" err="1"/>
              <a:t>Hailo</a:t>
            </a:r>
            <a:r>
              <a:rPr lang="en-US" altLang="ja-JP" dirty="0"/>
              <a:t> to a reasonable standard and within a reasonable time. Nothing in these Terms is intended to affect these </a:t>
            </a:r>
            <a:r>
              <a:rPr lang="en-US" altLang="ja-JP" b="1" dirty="0">
                <a:solidFill>
                  <a:srgbClr val="FF0000"/>
                </a:solidFill>
              </a:rPr>
              <a:t>statutory rights</a:t>
            </a:r>
            <a:r>
              <a:rPr lang="en-US" altLang="ja-JP" dirty="0"/>
              <a:t>. For more information about your statutory rights you can contact your local Citizens Advice Bureau or Trading Standards Office.</a:t>
            </a:r>
          </a:p>
          <a:p>
            <a:pPr fontAlgn="base"/>
            <a:endParaRPr lang="en-US" altLang="ja-JP" dirty="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投資家</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en-US" altLang="ja-JP" dirty="0" err="1"/>
              <a:t>Hailo</a:t>
            </a:r>
            <a:r>
              <a:rPr lang="ja-JP" altLang="en-US" dirty="0"/>
              <a:t>は、</a:t>
            </a:r>
            <a:r>
              <a:rPr lang="en-US" altLang="ja-JP" dirty="0"/>
              <a:t>Union Square Ventures, </a:t>
            </a:r>
            <a:r>
              <a:rPr lang="en-US" altLang="ja-JP" dirty="0" err="1"/>
              <a:t>Accel</a:t>
            </a:r>
            <a:r>
              <a:rPr lang="en-US" altLang="ja-JP" dirty="0"/>
              <a:t> Partners, Wellington Partners, </a:t>
            </a:r>
            <a:r>
              <a:rPr lang="en-US" altLang="ja-JP" dirty="0" err="1"/>
              <a:t>Atomico</a:t>
            </a:r>
            <a:r>
              <a:rPr lang="en-US" altLang="ja-JP" dirty="0"/>
              <a:t> Ventures</a:t>
            </a:r>
            <a:r>
              <a:rPr lang="ja-JP" altLang="en-US" dirty="0"/>
              <a:t>そして</a:t>
            </a:r>
            <a:r>
              <a:rPr lang="en-US" altLang="ja-JP" dirty="0"/>
              <a:t>Sir Richard Branson</a:t>
            </a:r>
            <a:r>
              <a:rPr lang="ja-JP" altLang="en-US" dirty="0"/>
              <a:t>を含む著名なベンチャーキャピタルから</a:t>
            </a:r>
            <a:r>
              <a:rPr lang="ja-JP" altLang="en-US" dirty="0">
                <a:solidFill>
                  <a:srgbClr val="FF0000"/>
                </a:solidFill>
              </a:rPr>
              <a:t>総額</a:t>
            </a:r>
            <a:r>
              <a:rPr lang="en-US" altLang="ja-JP" dirty="0">
                <a:solidFill>
                  <a:srgbClr val="FF0000"/>
                </a:solidFill>
              </a:rPr>
              <a:t>10,000</a:t>
            </a:r>
            <a:r>
              <a:rPr lang="ja-JP" altLang="en-US" dirty="0">
                <a:solidFill>
                  <a:srgbClr val="FF0000"/>
                </a:solidFill>
              </a:rPr>
              <a:t>万ドル以上を</a:t>
            </a:r>
            <a:r>
              <a:rPr lang="ja-JP" altLang="en-US" dirty="0" smtClean="0">
                <a:solidFill>
                  <a:srgbClr val="FF0000"/>
                </a:solidFill>
              </a:rPr>
              <a:t>調達</a:t>
            </a:r>
            <a:r>
              <a:rPr lang="ja-JP" altLang="en-US" dirty="0" smtClean="0"/>
              <a:t>しています。</a:t>
            </a:r>
            <a:endParaRPr lang="en-US" altLang="ja-JP" dirty="0" smtClean="0"/>
          </a:p>
          <a:p>
            <a:r>
              <a:rPr lang="en-US" altLang="ja-JP" dirty="0"/>
              <a:t>2013</a:t>
            </a:r>
            <a:r>
              <a:rPr lang="ja-JP" altLang="en-US" dirty="0"/>
              <a:t>年の終わりから</a:t>
            </a:r>
            <a:r>
              <a:rPr lang="en-US" altLang="ja-JP" dirty="0"/>
              <a:t>2014</a:t>
            </a:r>
            <a:r>
              <a:rPr lang="ja-JP" altLang="en-US" dirty="0"/>
              <a:t>年の初めにかけて、ヘイローは とアジアの投資家グループからさらに</a:t>
            </a:r>
            <a:r>
              <a:rPr lang="en-US" altLang="ja-JP" dirty="0"/>
              <a:t>5,000</a:t>
            </a:r>
            <a:r>
              <a:rPr lang="ja-JP" altLang="en-US" dirty="0"/>
              <a:t>万ドルの資金提供を受けました。これは世界</a:t>
            </a:r>
            <a:r>
              <a:rPr lang="en-US" altLang="ja-JP" dirty="0"/>
              <a:t>20</a:t>
            </a:r>
            <a:r>
              <a:rPr lang="ja-JP" altLang="en-US" dirty="0"/>
              <a:t>都市以上で展開する私たちの事業の成長を促進し、複数のグローバル市場に向けた拡大と発展の原動力となる十分な財源を確保するためのものでした。</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en-US" altLang="ja-JP" dirty="0" smtClean="0"/>
              <a:t>4.2 If we </a:t>
            </a:r>
            <a:r>
              <a:rPr lang="en-US" altLang="ja-JP" dirty="0" smtClean="0">
                <a:solidFill>
                  <a:srgbClr val="FF0000"/>
                </a:solidFill>
              </a:rPr>
              <a:t>breach</a:t>
            </a:r>
            <a:r>
              <a:rPr lang="en-US" altLang="ja-JP" dirty="0" smtClean="0"/>
              <a:t> these Terms, We shall only be liable for losses which are a reasonably foreseeable consequence of such a breach, up to </a:t>
            </a:r>
            <a:r>
              <a:rPr lang="en-US" altLang="ja-JP" dirty="0" smtClean="0">
                <a:solidFill>
                  <a:srgbClr val="FF0000"/>
                </a:solidFill>
              </a:rPr>
              <a:t>a maximum of £1,000</a:t>
            </a:r>
            <a:r>
              <a:rPr lang="en-US" altLang="ja-JP" dirty="0" smtClean="0"/>
              <a:t>. "Foreseeable" means that the losses could have been reasonably contemplated by you and us at the time of entering into these Terms.</a:t>
            </a:r>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686800" cy="6858000"/>
          </a:xfrm>
        </p:spPr>
        <p:txBody>
          <a:bodyPr>
            <a:normAutofit/>
          </a:bodyPr>
          <a:lstStyle/>
          <a:p>
            <a:pPr fontAlgn="base"/>
            <a:r>
              <a:rPr lang="en-US" altLang="ja-JP" dirty="0" smtClean="0"/>
              <a:t>4.3 We are not responsible for: (</a:t>
            </a:r>
            <a:r>
              <a:rPr lang="en-US" altLang="ja-JP" dirty="0" err="1" smtClean="0"/>
              <a:t>i</a:t>
            </a:r>
            <a:r>
              <a:rPr lang="en-US" altLang="ja-JP" dirty="0" smtClean="0"/>
              <a:t>) losses not caused by our breach; (ii) the actions or inactions of any drivers; (iii) the actions or inactions of other </a:t>
            </a:r>
            <a:r>
              <a:rPr lang="en-US" altLang="ja-JP" dirty="0" err="1" smtClean="0"/>
              <a:t>Hailo</a:t>
            </a:r>
            <a:r>
              <a:rPr lang="en-US" altLang="ja-JP" dirty="0" smtClean="0"/>
              <a:t> users; (iv) indirect losses which means loss to you which is a side effect of the main loss or damage and where you and us could not have reasonably anticipated that type of loss arising at the time of entering into these Terms; or (v) failure to provide </a:t>
            </a:r>
            <a:r>
              <a:rPr lang="en-US" altLang="ja-JP" dirty="0" err="1" smtClean="0"/>
              <a:t>Hailo</a:t>
            </a:r>
            <a:r>
              <a:rPr lang="en-US" altLang="ja-JP" dirty="0" smtClean="0"/>
              <a:t> or to meet any of our obligations under these Terms where such failure is due to events beyond our control (for example a network failure).</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ln>
            <a:solidFill>
              <a:schemeClr val="tx1">
                <a:lumMod val="95000"/>
                <a:lumOff val="5000"/>
              </a:schemeClr>
            </a:solidFill>
          </a:ln>
        </p:spPr>
        <p:txBody>
          <a:bodyPr>
            <a:normAutofit fontScale="90000"/>
          </a:bodyPr>
          <a:lstStyle/>
          <a:p>
            <a:r>
              <a:rPr lang="en-US" altLang="ja-JP" b="1" dirty="0" smtClean="0"/>
              <a:t>5. In-Cab Promotions</a:t>
            </a:r>
            <a:endParaRPr kumimoji="1" lang="ja-JP" altLang="en-US" dirty="0"/>
          </a:p>
        </p:txBody>
      </p:sp>
      <p:sp>
        <p:nvSpPr>
          <p:cNvPr id="3" name="コンテンツ プレースホルダ 2"/>
          <p:cNvSpPr>
            <a:spLocks noGrp="1"/>
          </p:cNvSpPr>
          <p:nvPr>
            <p:ph idx="1"/>
          </p:nvPr>
        </p:nvSpPr>
        <p:spPr>
          <a:xfrm>
            <a:off x="-180528" y="908720"/>
            <a:ext cx="9324528" cy="5949280"/>
          </a:xfrm>
        </p:spPr>
        <p:txBody>
          <a:bodyPr>
            <a:normAutofit/>
          </a:bodyPr>
          <a:lstStyle/>
          <a:p>
            <a:pPr fontAlgn="base"/>
            <a:r>
              <a:rPr lang="en-US" altLang="ja-JP" dirty="0" smtClean="0"/>
              <a:t>5.1 </a:t>
            </a:r>
            <a:r>
              <a:rPr lang="en-US" altLang="ja-JP" dirty="0"/>
              <a:t>These terms and conditions apply to the promotion currently operating </a:t>
            </a:r>
            <a:r>
              <a:rPr lang="en-US" altLang="ja-JP" b="1" dirty="0">
                <a:solidFill>
                  <a:srgbClr val="FF0000"/>
                </a:solidFill>
              </a:rPr>
              <a:t>within black cabs using the </a:t>
            </a:r>
            <a:r>
              <a:rPr lang="en-US" altLang="ja-JP" b="1" dirty="0" err="1">
                <a:solidFill>
                  <a:srgbClr val="FF0000"/>
                </a:solidFill>
              </a:rPr>
              <a:t>Hailo</a:t>
            </a:r>
            <a:r>
              <a:rPr lang="en-US" altLang="ja-JP" b="1" dirty="0">
                <a:solidFill>
                  <a:srgbClr val="FF0000"/>
                </a:solidFill>
              </a:rPr>
              <a:t> driver application</a:t>
            </a:r>
            <a:r>
              <a:rPr lang="en-US" altLang="ja-JP" dirty="0"/>
              <a:t>, whereby users are given and must access a unique URL, enter their mobile phone number and register as a credit card account customer in order to become </a:t>
            </a:r>
            <a:r>
              <a:rPr lang="en-US" altLang="ja-JP" dirty="0">
                <a:solidFill>
                  <a:srgbClr val="FF0000"/>
                </a:solidFill>
              </a:rPr>
              <a:t>eligible for £10 taxi credit on</a:t>
            </a:r>
            <a:r>
              <a:rPr lang="en-US" altLang="ja-JP" dirty="0"/>
              <a:t> their first black cab ride with </a:t>
            </a:r>
            <a:r>
              <a:rPr lang="en-US" altLang="ja-JP" dirty="0" err="1"/>
              <a:t>Hailo</a:t>
            </a:r>
            <a:r>
              <a:rPr lang="en-US" altLang="ja-JP" dirty="0"/>
              <a:t>.</a:t>
            </a:r>
          </a:p>
          <a:p>
            <a:pPr fontAlgn="base"/>
            <a:r>
              <a:rPr lang="en-US" altLang="ja-JP" dirty="0"/>
              <a:t>5.2 Only one £10 credit offer </a:t>
            </a:r>
            <a:r>
              <a:rPr lang="en-US" altLang="ja-JP" b="1" dirty="0">
                <a:solidFill>
                  <a:srgbClr val="FF0000"/>
                </a:solidFill>
              </a:rPr>
              <a:t>redemption</a:t>
            </a:r>
            <a:r>
              <a:rPr lang="en-US" altLang="ja-JP" dirty="0"/>
              <a:t> is permitted per registered customer regarding this promotion.</a:t>
            </a:r>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686800" cy="6597352"/>
          </a:xfrm>
        </p:spPr>
        <p:txBody>
          <a:bodyPr>
            <a:normAutofit/>
          </a:bodyPr>
          <a:lstStyle/>
          <a:p>
            <a:pPr fontAlgn="base"/>
            <a:r>
              <a:rPr lang="en-US" altLang="ja-JP" sz="4000" dirty="0" smtClean="0"/>
              <a:t>5.3 This is an acquisition offer only and is not valid for existing customers at this time.</a:t>
            </a:r>
          </a:p>
          <a:p>
            <a:pPr fontAlgn="base"/>
            <a:r>
              <a:rPr lang="en-US" altLang="ja-JP" sz="4000" dirty="0" smtClean="0"/>
              <a:t>5.4 Customers must register a valid credit card within the </a:t>
            </a:r>
            <a:r>
              <a:rPr lang="en-US" altLang="ja-JP" sz="4000" dirty="0" err="1" smtClean="0"/>
              <a:t>Hailo</a:t>
            </a:r>
            <a:r>
              <a:rPr lang="en-US" altLang="ja-JP" sz="4000" dirty="0" smtClean="0"/>
              <a:t> app and book a cab on card account, in order to redeem their £10 credit. Cash fares will not have the £10 credit redeemed against them.</a:t>
            </a:r>
          </a:p>
          <a:p>
            <a:pPr fontAlgn="base"/>
            <a:endParaRPr lang="en-US" altLang="ja-JP"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8964488" cy="5937523"/>
          </a:xfrm>
        </p:spPr>
        <p:txBody>
          <a:bodyPr>
            <a:normAutofit/>
          </a:bodyPr>
          <a:lstStyle/>
          <a:p>
            <a:pPr fontAlgn="base"/>
            <a:r>
              <a:rPr lang="en-US" altLang="ja-JP" sz="4000" dirty="0" smtClean="0"/>
              <a:t>5.5 The £10 credit is valid for one ride only and will be subtracted from the total value of the fare of the customer's next ride.</a:t>
            </a:r>
          </a:p>
          <a:p>
            <a:pPr fontAlgn="base"/>
            <a:r>
              <a:rPr lang="en-US" altLang="ja-JP" sz="4000" dirty="0" smtClean="0"/>
              <a:t>5.6 The minimum fare amount for this promotion may be greater than the £10 credit. Fares under £10 will use the entire £10 credit and no change will be given.</a:t>
            </a:r>
          </a:p>
          <a:p>
            <a:endParaRPr kumimoji="1" lang="ja-JP" alt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tx1">
                <a:lumMod val="95000"/>
                <a:lumOff val="5000"/>
              </a:schemeClr>
            </a:solidFill>
          </a:ln>
        </p:spPr>
        <p:txBody>
          <a:bodyPr>
            <a:normAutofit/>
          </a:bodyPr>
          <a:lstStyle/>
          <a:p>
            <a:r>
              <a:rPr lang="en-US" altLang="ja-JP" b="1" dirty="0" smtClean="0"/>
              <a:t>6. COMPETITIONS</a:t>
            </a:r>
            <a:endParaRPr kumimoji="1" lang="ja-JP" altLang="en-US" dirty="0"/>
          </a:p>
        </p:txBody>
      </p:sp>
      <p:sp>
        <p:nvSpPr>
          <p:cNvPr id="3" name="コンテンツ プレースホルダ 2"/>
          <p:cNvSpPr>
            <a:spLocks noGrp="1"/>
          </p:cNvSpPr>
          <p:nvPr>
            <p:ph idx="1"/>
          </p:nvPr>
        </p:nvSpPr>
        <p:spPr>
          <a:xfrm>
            <a:off x="0" y="1268760"/>
            <a:ext cx="9144000" cy="4857403"/>
          </a:xfrm>
        </p:spPr>
        <p:txBody>
          <a:bodyPr>
            <a:normAutofit/>
          </a:bodyPr>
          <a:lstStyle/>
          <a:p>
            <a:pPr fontAlgn="base"/>
            <a:r>
              <a:rPr lang="en-US" altLang="ja-JP" dirty="0" smtClean="0"/>
              <a:t>5.1 </a:t>
            </a:r>
            <a:r>
              <a:rPr lang="en-US" altLang="ja-JP" dirty="0"/>
              <a:t>Please read our full </a:t>
            </a:r>
            <a:r>
              <a:rPr lang="en-US" altLang="ja-JP" dirty="0">
                <a:hlinkClick r:id="rId3"/>
              </a:rPr>
              <a:t>Competition Rules</a:t>
            </a:r>
            <a:r>
              <a:rPr lang="en-US" altLang="ja-JP" dirty="0"/>
              <a:t> page before entering into any </a:t>
            </a:r>
            <a:r>
              <a:rPr lang="en-US" altLang="ja-JP" dirty="0" err="1"/>
              <a:t>Hailo</a:t>
            </a:r>
            <a:r>
              <a:rPr lang="en-US" altLang="ja-JP" dirty="0"/>
              <a:t> competition. </a:t>
            </a:r>
            <a:r>
              <a:rPr lang="en-US" altLang="ja-JP" dirty="0" err="1"/>
              <a:t>Hailo</a:t>
            </a:r>
            <a:r>
              <a:rPr lang="en-US" altLang="ja-JP" dirty="0"/>
              <a:t> posts the details of all competitions on </a:t>
            </a:r>
            <a:r>
              <a:rPr lang="en-US" altLang="ja-JP" dirty="0">
                <a:hlinkClick r:id="rId4"/>
              </a:rPr>
              <a:t>our blog</a:t>
            </a:r>
            <a:r>
              <a:rPr lang="en-US" altLang="ja-JP" dirty="0"/>
              <a:t> where the closing date is specified. To enter any </a:t>
            </a:r>
            <a:r>
              <a:rPr lang="en-US" altLang="ja-JP" dirty="0" err="1"/>
              <a:t>Hailo</a:t>
            </a:r>
            <a:r>
              <a:rPr lang="en-US" altLang="ja-JP" dirty="0"/>
              <a:t> competition you must be: (a) </a:t>
            </a:r>
            <a:r>
              <a:rPr lang="en-US" altLang="ja-JP" dirty="0">
                <a:solidFill>
                  <a:srgbClr val="FF0000"/>
                </a:solidFill>
              </a:rPr>
              <a:t>UK resident</a:t>
            </a:r>
            <a:r>
              <a:rPr lang="en-US" altLang="ja-JP" dirty="0"/>
              <a:t>; and (b) </a:t>
            </a:r>
            <a:r>
              <a:rPr lang="en-US" altLang="ja-JP" dirty="0">
                <a:solidFill>
                  <a:srgbClr val="FF0000"/>
                </a:solidFill>
              </a:rPr>
              <a:t>18 years old or over </a:t>
            </a:r>
            <a:r>
              <a:rPr lang="en-US" altLang="ja-JP" dirty="0"/>
              <a:t>at the time of entry. No purchases are necessary. Competitions are not open to employees (or members of their immediate families) of </a:t>
            </a:r>
            <a:r>
              <a:rPr lang="en-US" altLang="ja-JP" dirty="0" err="1"/>
              <a:t>Hailo</a:t>
            </a:r>
            <a:r>
              <a:rPr lang="en-US" altLang="ja-JP" dirty="0"/>
              <a:t> Network Ltd.</a:t>
            </a:r>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ln>
            <a:solidFill>
              <a:schemeClr val="tx1">
                <a:lumMod val="95000"/>
                <a:lumOff val="5000"/>
              </a:schemeClr>
            </a:solidFill>
          </a:ln>
        </p:spPr>
        <p:txBody>
          <a:bodyPr>
            <a:normAutofit fontScale="90000"/>
          </a:bodyPr>
          <a:lstStyle/>
          <a:p>
            <a:r>
              <a:rPr lang="en-US" altLang="ja-JP" b="1" dirty="0" err="1" smtClean="0"/>
              <a:t>Hailo</a:t>
            </a:r>
            <a:r>
              <a:rPr lang="en-US" altLang="ja-JP" b="1" dirty="0" smtClean="0"/>
              <a:t> Competition Rules </a:t>
            </a:r>
            <a:endParaRPr kumimoji="1" lang="ja-JP" altLang="en-US" dirty="0"/>
          </a:p>
        </p:txBody>
      </p:sp>
      <p:sp>
        <p:nvSpPr>
          <p:cNvPr id="3" name="コンテンツ プレースホルダ 2"/>
          <p:cNvSpPr>
            <a:spLocks noGrp="1"/>
          </p:cNvSpPr>
          <p:nvPr>
            <p:ph idx="1"/>
          </p:nvPr>
        </p:nvSpPr>
        <p:spPr>
          <a:xfrm>
            <a:off x="0" y="1124744"/>
            <a:ext cx="9144000" cy="5733256"/>
          </a:xfrm>
        </p:spPr>
        <p:txBody>
          <a:bodyPr>
            <a:normAutofit lnSpcReduction="10000"/>
          </a:bodyPr>
          <a:lstStyle/>
          <a:p>
            <a:r>
              <a:rPr lang="en-US" altLang="ja-JP" sz="4000" dirty="0" smtClean="0"/>
              <a:t>These terms and conditions together with any specific rules set out in Competition Notices (as defined below) are the Competition Rules ("Rules") and apply to competitions on the </a:t>
            </a:r>
            <a:r>
              <a:rPr lang="en-US" altLang="ja-JP" sz="4000" dirty="0" err="1" smtClean="0"/>
              <a:t>Hailo</a:t>
            </a:r>
            <a:r>
              <a:rPr lang="en-US" altLang="ja-JP" sz="4000" dirty="0" smtClean="0"/>
              <a:t> "Sites" (which include www.hailocab.com) ("Competition"), unless otherwise expressly stated. By entering a Competition, entrants agree to be bound by these Rules.</a:t>
            </a:r>
          </a:p>
          <a:p>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lnSpcReduction="10000"/>
          </a:bodyPr>
          <a:lstStyle/>
          <a:p>
            <a:r>
              <a:rPr lang="en-US" altLang="ja-JP" sz="4000" dirty="0" smtClean="0"/>
              <a:t>The Competition is </a:t>
            </a:r>
            <a:r>
              <a:rPr lang="en-US" altLang="ja-JP" sz="4000" dirty="0" err="1" smtClean="0"/>
              <a:t>organised</a:t>
            </a:r>
            <a:r>
              <a:rPr lang="en-US" altLang="ja-JP" sz="4000" dirty="0" smtClean="0"/>
              <a:t> by </a:t>
            </a:r>
            <a:r>
              <a:rPr lang="en-US" altLang="ja-JP" sz="4000" dirty="0" err="1" smtClean="0"/>
              <a:t>Hailo</a:t>
            </a:r>
            <a:r>
              <a:rPr lang="en-US" altLang="ja-JP" sz="4000" dirty="0" smtClean="0"/>
              <a:t> Networks Ltd. of 111 Charterhouse Street, London, UK EC4M 6AW ("</a:t>
            </a:r>
            <a:r>
              <a:rPr lang="en-US" altLang="ja-JP" sz="4000" dirty="0" err="1" smtClean="0"/>
              <a:t>Hailo</a:t>
            </a:r>
            <a:r>
              <a:rPr lang="en-US" altLang="ja-JP" sz="4000" dirty="0" smtClean="0"/>
              <a:t>").</a:t>
            </a:r>
          </a:p>
          <a:p>
            <a:r>
              <a:rPr lang="en-US" altLang="ja-JP" sz="4000" dirty="0" smtClean="0"/>
              <a:t>Rules specific to each Competition are displayed in a notice on the page for such Competition ("Competition Notice") and are incorporated into the Rules. In the event of differences or discrepancy between these terms and conditions and the Competition Notice, the Competition Notice shall prevail.</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99392"/>
            <a:ext cx="9144000" cy="7173416"/>
          </a:xfrm>
        </p:spPr>
        <p:txBody>
          <a:bodyPr>
            <a:normAutofit/>
          </a:bodyPr>
          <a:lstStyle/>
          <a:p>
            <a:r>
              <a:rPr lang="en-US" altLang="ja-JP" dirty="0" err="1" smtClean="0"/>
              <a:t>Hailo</a:t>
            </a:r>
            <a:r>
              <a:rPr lang="en-US" altLang="ja-JP" dirty="0" smtClean="0"/>
              <a:t> reserves the right to cancel or amend the Competition or the Rules without notice in the event of a catastrophe, war, civil or military disturbance, </a:t>
            </a:r>
            <a:r>
              <a:rPr lang="en-US" altLang="ja-JP" dirty="0" smtClean="0">
                <a:solidFill>
                  <a:srgbClr val="FF0000"/>
                </a:solidFill>
              </a:rPr>
              <a:t>act of God</a:t>
            </a:r>
            <a:r>
              <a:rPr lang="en-US" altLang="ja-JP" dirty="0" smtClean="0"/>
              <a:t> or any actual or anticipated breach of any applicable law or regulation or any other event outside </a:t>
            </a:r>
            <a:r>
              <a:rPr lang="en-US" altLang="ja-JP" dirty="0" err="1" smtClean="0"/>
              <a:t>Hailo's</a:t>
            </a:r>
            <a:r>
              <a:rPr lang="en-US" altLang="ja-JP" dirty="0" smtClean="0"/>
              <a:t> reasonable control. Any changes will be posted either within these terms and conditions or the Competition Notice. A copy of the Rules may also be obtained by sending a stamped addressed envelope to: Competition Rules, </a:t>
            </a:r>
            <a:r>
              <a:rPr lang="en-US" altLang="ja-JP" dirty="0" err="1" smtClean="0"/>
              <a:t>Hailo</a:t>
            </a:r>
            <a:r>
              <a:rPr lang="en-US" altLang="ja-JP" dirty="0" smtClean="0"/>
              <a:t>, 111 Charterhouse Street, London, UK EC4M 6AW</a:t>
            </a:r>
            <a:r>
              <a:rPr lang="en-US" altLang="ja-JP" dirty="0" smtClean="0"/>
              <a:t>.</a:t>
            </a:r>
            <a:endParaRPr lang="en-US" altLang="ja-JP"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4525963"/>
          </a:xfrm>
        </p:spPr>
        <p:txBody>
          <a:bodyPr/>
          <a:lstStyle/>
          <a:p>
            <a:r>
              <a:rPr lang="en-US" altLang="ja-JP" dirty="0" smtClean="0"/>
              <a:t>In the event of any dispute regarding the Rules, conduct, results and all other matters relating to a Competition, the decision of </a:t>
            </a:r>
            <a:r>
              <a:rPr lang="en-US" altLang="ja-JP" dirty="0" err="1" smtClean="0"/>
              <a:t>Hailo</a:t>
            </a:r>
            <a:r>
              <a:rPr lang="en-US" altLang="ja-JP" dirty="0" smtClean="0"/>
              <a:t> shall be final and no correspondence or discussion shall be entered into.</a:t>
            </a:r>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8144" y="260648"/>
            <a:ext cx="2818656" cy="634082"/>
          </a:xfrm>
        </p:spPr>
        <p:txBody>
          <a:bodyPr>
            <a:normAutofit fontScale="90000"/>
          </a:bodyPr>
          <a:lstStyle/>
          <a:p>
            <a:r>
              <a:rPr kumimoji="1" lang="ja-JP" altLang="en-US" dirty="0" smtClean="0"/>
              <a:t>創始者</a:t>
            </a:r>
            <a:endParaRPr kumimoji="1" lang="ja-JP" altLang="en-US" dirty="0"/>
          </a:p>
        </p:txBody>
      </p:sp>
      <p:pic>
        <p:nvPicPr>
          <p:cNvPr id="2051" name="Picture 3"/>
          <p:cNvPicPr>
            <a:picLocks noChangeAspect="1" noChangeArrowheads="1"/>
          </p:cNvPicPr>
          <p:nvPr/>
        </p:nvPicPr>
        <p:blipFill>
          <a:blip r:embed="rId3" cstate="print"/>
          <a:srcRect l="3244" t="23265" r="68406" b="37046"/>
          <a:stretch>
            <a:fillRect/>
          </a:stretch>
        </p:blipFill>
        <p:spPr bwMode="auto">
          <a:xfrm>
            <a:off x="35496" y="116632"/>
            <a:ext cx="5760640" cy="504056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4313" t="76197" r="80239" b="16440"/>
          <a:stretch>
            <a:fillRect/>
          </a:stretch>
        </p:blipFill>
        <p:spPr bwMode="auto">
          <a:xfrm>
            <a:off x="3491880" y="4653136"/>
            <a:ext cx="3312368" cy="1008112"/>
          </a:xfrm>
          <a:prstGeom prst="rect">
            <a:avLst/>
          </a:prstGeom>
          <a:noFill/>
          <a:ln w="9525">
            <a:noFill/>
            <a:miter lim="800000"/>
            <a:headEnd/>
            <a:tailEnd/>
          </a:ln>
        </p:spPr>
      </p:pic>
      <p:pic>
        <p:nvPicPr>
          <p:cNvPr id="7" name="Picture 2" descr="Founders of Hailo"/>
          <p:cNvPicPr>
            <a:picLocks noChangeAspect="1" noChangeArrowheads="1"/>
          </p:cNvPicPr>
          <p:nvPr/>
        </p:nvPicPr>
        <p:blipFill>
          <a:blip r:embed="rId4" cstate="print"/>
          <a:srcRect/>
          <a:stretch>
            <a:fillRect/>
          </a:stretch>
        </p:blipFill>
        <p:spPr bwMode="auto">
          <a:xfrm>
            <a:off x="3935185" y="980728"/>
            <a:ext cx="5101311" cy="3402574"/>
          </a:xfrm>
          <a:prstGeom prst="rect">
            <a:avLst/>
          </a:prstGeom>
          <a:noFill/>
        </p:spPr>
      </p:pic>
      <p:pic>
        <p:nvPicPr>
          <p:cNvPr id="8" name="Picture 3"/>
          <p:cNvPicPr>
            <a:picLocks noChangeAspect="1" noChangeArrowheads="1"/>
          </p:cNvPicPr>
          <p:nvPr/>
        </p:nvPicPr>
        <p:blipFill>
          <a:blip r:embed="rId3" cstate="print"/>
          <a:srcRect l="2960" t="86654" r="80606" b="6509"/>
          <a:stretch>
            <a:fillRect/>
          </a:stretch>
        </p:blipFill>
        <p:spPr bwMode="auto">
          <a:xfrm>
            <a:off x="35496" y="5589240"/>
            <a:ext cx="3600400" cy="936104"/>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l="3617" t="65679" r="79948" b="26494"/>
          <a:stretch>
            <a:fillRect/>
          </a:stretch>
        </p:blipFill>
        <p:spPr bwMode="auto">
          <a:xfrm>
            <a:off x="5148064" y="5661248"/>
            <a:ext cx="3600400" cy="107173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tx1">
                <a:lumMod val="95000"/>
                <a:lumOff val="5000"/>
              </a:schemeClr>
            </a:solidFill>
          </a:ln>
        </p:spPr>
        <p:txBody>
          <a:bodyPr>
            <a:normAutofit/>
          </a:bodyPr>
          <a:lstStyle/>
          <a:p>
            <a:r>
              <a:rPr lang="en-US" altLang="ja-JP" b="1" dirty="0" smtClean="0"/>
              <a:t>Qualifying Entrants</a:t>
            </a:r>
            <a:endParaRPr kumimoji="1" lang="ja-JP" altLang="en-US" dirty="0"/>
          </a:p>
        </p:txBody>
      </p:sp>
      <p:sp>
        <p:nvSpPr>
          <p:cNvPr id="3" name="コンテンツ プレースホルダ 2"/>
          <p:cNvSpPr>
            <a:spLocks noGrp="1"/>
          </p:cNvSpPr>
          <p:nvPr>
            <p:ph idx="1"/>
          </p:nvPr>
        </p:nvSpPr>
        <p:spPr>
          <a:xfrm>
            <a:off x="-252536" y="1124744"/>
            <a:ext cx="9396536" cy="6048672"/>
          </a:xfrm>
        </p:spPr>
        <p:txBody>
          <a:bodyPr>
            <a:normAutofit/>
          </a:bodyPr>
          <a:lstStyle/>
          <a:p>
            <a:r>
              <a:rPr lang="en-US" altLang="ja-JP" dirty="0" smtClean="0"/>
              <a:t>Employees (or members of the families or households of employees) of </a:t>
            </a:r>
            <a:r>
              <a:rPr lang="en-US" altLang="ja-JP" dirty="0" err="1" smtClean="0"/>
              <a:t>Hailo</a:t>
            </a:r>
            <a:r>
              <a:rPr lang="en-US" altLang="ja-JP" dirty="0" smtClean="0"/>
              <a:t> or any company involved in the Competition or, if relevant, production of a television </a:t>
            </a:r>
            <a:r>
              <a:rPr lang="en-US" altLang="ja-JP" dirty="0" err="1" smtClean="0"/>
              <a:t>programme</a:t>
            </a:r>
            <a:r>
              <a:rPr lang="en-US" altLang="ja-JP" dirty="0" smtClean="0"/>
              <a:t> to which a Competition relates, or any advertising agency or web company connected with the Competition or any such person's subsidiary or associated companies, are not eligible to enter the Competition. </a:t>
            </a:r>
            <a:r>
              <a:rPr lang="en-US" altLang="ja-JP" dirty="0" err="1" smtClean="0"/>
              <a:t>Hailo</a:t>
            </a:r>
            <a:r>
              <a:rPr lang="en-US" altLang="ja-JP" dirty="0" smtClean="0"/>
              <a:t> reserves the right not to award a prize (and to select an alternative winner) if </a:t>
            </a:r>
            <a:r>
              <a:rPr lang="en-US" altLang="ja-JP" dirty="0" err="1" smtClean="0"/>
              <a:t>Hailo</a:t>
            </a:r>
            <a:r>
              <a:rPr lang="en-US" altLang="ja-JP" dirty="0" smtClean="0"/>
              <a:t> is aware or has reasonable grounds to believe that a winner is not eligible</a:t>
            </a:r>
            <a:r>
              <a:rPr lang="en-US" altLang="ja-JP" dirty="0" smtClean="0"/>
              <a:t>.</a:t>
            </a:r>
            <a:endParaRPr lang="en-US" altLang="ja-JP"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en-US" altLang="ja-JP" sz="3600" dirty="0" smtClean="0"/>
              <a:t>Additional eligibility requirements may apply to a specific Competition, e.g. a valid </a:t>
            </a:r>
            <a:r>
              <a:rPr lang="en-US" altLang="ja-JP" sz="3600" dirty="0" smtClean="0">
                <a:solidFill>
                  <a:srgbClr val="FF0000"/>
                </a:solidFill>
              </a:rPr>
              <a:t>passport</a:t>
            </a:r>
            <a:r>
              <a:rPr lang="en-US" altLang="ja-JP" sz="3600" dirty="0" smtClean="0"/>
              <a:t>, </a:t>
            </a:r>
            <a:r>
              <a:rPr lang="en-US" altLang="ja-JP" sz="3600" dirty="0" smtClean="0">
                <a:solidFill>
                  <a:srgbClr val="FF0000"/>
                </a:solidFill>
              </a:rPr>
              <a:t>visa</a:t>
            </a:r>
            <a:r>
              <a:rPr lang="en-US" altLang="ja-JP" sz="3600" dirty="0" smtClean="0"/>
              <a:t>s and/or </a:t>
            </a:r>
            <a:r>
              <a:rPr lang="en-US" altLang="ja-JP" sz="3600" dirty="0" smtClean="0">
                <a:solidFill>
                  <a:srgbClr val="FF0000"/>
                </a:solidFill>
              </a:rPr>
              <a:t>driver's </a:t>
            </a:r>
            <a:r>
              <a:rPr lang="en-US" altLang="ja-JP" sz="3600" dirty="0" err="1" smtClean="0">
                <a:solidFill>
                  <a:srgbClr val="FF0000"/>
                </a:solidFill>
              </a:rPr>
              <a:t>licence</a:t>
            </a:r>
            <a:r>
              <a:rPr lang="en-US" altLang="ja-JP" sz="3600" dirty="0" smtClean="0">
                <a:solidFill>
                  <a:srgbClr val="FF0000"/>
                </a:solidFill>
              </a:rPr>
              <a:t> </a:t>
            </a:r>
            <a:r>
              <a:rPr lang="en-US" altLang="ja-JP" sz="3600" dirty="0" smtClean="0"/>
              <a:t>will be required if the Competition prize includes travel outside the United Kingdom and/or car hire. These will be set out in the Competition Notice.</a:t>
            </a:r>
          </a:p>
          <a:p>
            <a:r>
              <a:rPr lang="en-US" altLang="ja-JP" sz="3600" dirty="0" smtClean="0"/>
              <a:t>By entering the Competition, you hereby warrant that all information submitted by you is true, current and complete. </a:t>
            </a:r>
            <a:r>
              <a:rPr lang="en-US" altLang="ja-JP" sz="3600" dirty="0" err="1" smtClean="0"/>
              <a:t>Hailo</a:t>
            </a:r>
            <a:r>
              <a:rPr lang="en-US" altLang="ja-JP" sz="3600" dirty="0" smtClean="0"/>
              <a:t> reserves the right to verify the eligibility of all entrants.</a:t>
            </a:r>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912768"/>
          </a:xfrm>
        </p:spPr>
        <p:txBody>
          <a:bodyPr>
            <a:normAutofit lnSpcReduction="10000"/>
          </a:bodyPr>
          <a:lstStyle/>
          <a:p>
            <a:r>
              <a:rPr lang="en-US" altLang="ja-JP" dirty="0" smtClean="0"/>
              <a:t>The address you provide with your competition entry ("Entry") will be used to send any prizes so please make sure this is correct. Unless stated otherwise in the Competition Notice, Competitions are only open to residents of the United Kingdom and you are not entitled to enter the Competition if you are resident outside of the United Kingdom. Where a Competition is open to entrants from outside the United Kingdom, you are not entitled to enter the Competition if you are resident in a country or jurisdiction where the Competition may breach any law or regulation. Where this applies, </a:t>
            </a:r>
            <a:r>
              <a:rPr lang="en-US" altLang="ja-JP" dirty="0" err="1" smtClean="0"/>
              <a:t>Hailo's</a:t>
            </a:r>
            <a:r>
              <a:rPr lang="en-US" altLang="ja-JP" dirty="0" smtClean="0"/>
              <a:t> invitation to enter the Competition in such country and/or jurisdiction is withdrawn.</a:t>
            </a:r>
          </a:p>
          <a:p>
            <a:endParaRPr lang="ja-JP" altLang="en-US" dirty="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dirty="0" smtClean="0"/>
              <a:t>Where a Competition is open to all age groups, </a:t>
            </a:r>
            <a:r>
              <a:rPr lang="en-US" altLang="ja-JP" dirty="0" err="1" smtClean="0"/>
              <a:t>Hailo</a:t>
            </a:r>
            <a:r>
              <a:rPr lang="en-US" altLang="ja-JP" dirty="0" smtClean="0"/>
              <a:t> assumes that by using the website and entering the Competition (and you warrant that) you are aged 18 or over or, if you are under 18, that your parents have consented to your entry into the Competition and these Rules. If a Competition is only open to a certain age group (e.g. 18 and over), this will be set out in the Competition Notice and </a:t>
            </a:r>
            <a:r>
              <a:rPr lang="en-US" altLang="ja-JP" dirty="0" err="1" smtClean="0"/>
              <a:t>Hailo</a:t>
            </a:r>
            <a:r>
              <a:rPr lang="en-US" altLang="ja-JP" dirty="0" smtClean="0"/>
              <a:t> assumes that by entering the Competition (and you warrant that) you are the appropriate age to enter the Competition).</a:t>
            </a:r>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dirty="0" err="1" smtClean="0"/>
              <a:t>Hailo</a:t>
            </a:r>
            <a:r>
              <a:rPr lang="en-US" altLang="ja-JP" dirty="0" smtClean="0"/>
              <a:t> reserves the right to disqualify any entrant if it has reasonable grounds to believe the entrant has breached any of the Rules.</a:t>
            </a:r>
          </a:p>
          <a:p>
            <a:r>
              <a:rPr lang="en-US" altLang="ja-JP" dirty="0" smtClean="0"/>
              <a:t>In the event that any entrant is disqualified from the Competition, </a:t>
            </a:r>
            <a:r>
              <a:rPr lang="en-US" altLang="ja-JP" dirty="0" err="1" smtClean="0"/>
              <a:t>Hailo</a:t>
            </a:r>
            <a:r>
              <a:rPr lang="en-US" altLang="ja-JP" dirty="0" smtClean="0"/>
              <a:t> in its sole discretion may decide whether a replacement should be selected. In this event, any further entrant will be selected on the same criteria as the original entrant and will be subject to these Rules</a:t>
            </a:r>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ln>
            <a:solidFill>
              <a:schemeClr val="tx1">
                <a:lumMod val="95000"/>
                <a:lumOff val="5000"/>
              </a:schemeClr>
            </a:solidFill>
          </a:ln>
        </p:spPr>
        <p:txBody>
          <a:bodyPr>
            <a:normAutofit/>
          </a:bodyPr>
          <a:lstStyle/>
          <a:p>
            <a:r>
              <a:rPr lang="en-US" altLang="ja-JP" b="1" dirty="0" smtClean="0"/>
              <a:t>Competition Entries</a:t>
            </a:r>
            <a:endParaRPr kumimoji="1" lang="ja-JP" altLang="en-US" dirty="0"/>
          </a:p>
        </p:txBody>
      </p:sp>
      <p:sp>
        <p:nvSpPr>
          <p:cNvPr id="3" name="コンテンツ プレースホルダ 2"/>
          <p:cNvSpPr>
            <a:spLocks noGrp="1"/>
          </p:cNvSpPr>
          <p:nvPr>
            <p:ph idx="1"/>
          </p:nvPr>
        </p:nvSpPr>
        <p:spPr>
          <a:xfrm>
            <a:off x="0" y="1196752"/>
            <a:ext cx="9144000" cy="4929411"/>
          </a:xfrm>
        </p:spPr>
        <p:txBody>
          <a:bodyPr>
            <a:normAutofit lnSpcReduction="10000"/>
          </a:bodyPr>
          <a:lstStyle/>
          <a:p>
            <a:r>
              <a:rPr lang="en-US" altLang="ja-JP" dirty="0" smtClean="0"/>
              <a:t>Unless stated otherwise in the Competition Notice, you may enter the Competition as many times as you like however where a winner has been selected and </a:t>
            </a:r>
            <a:r>
              <a:rPr lang="en-US" altLang="ja-JP" dirty="0" err="1" smtClean="0"/>
              <a:t>Hailo</a:t>
            </a:r>
            <a:r>
              <a:rPr lang="en-US" altLang="ja-JP" dirty="0" smtClean="0"/>
              <a:t> discovers or has reasonable grounds to believe the winner has used any software or automated process either to answer questions or to make bulk entries, </a:t>
            </a:r>
            <a:r>
              <a:rPr lang="en-US" altLang="ja-JP" dirty="0" err="1" smtClean="0"/>
              <a:t>Hailo</a:t>
            </a:r>
            <a:r>
              <a:rPr lang="en-US" altLang="ja-JP" dirty="0" smtClean="0"/>
              <a:t> may select an alternative winner. Any further winner will be selected on the same criteria as the original winner and will be subject to these Rules</a:t>
            </a:r>
            <a:r>
              <a:rPr lang="en-US" altLang="ja-JP" dirty="0" smtClean="0"/>
              <a:t>.</a:t>
            </a:r>
            <a:endParaRPr lang="en-US" altLang="ja-JP"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5865515"/>
          </a:xfrm>
        </p:spPr>
        <p:txBody>
          <a:bodyPr/>
          <a:lstStyle/>
          <a:p>
            <a:r>
              <a:rPr lang="en-US" altLang="ja-JP" dirty="0" smtClean="0"/>
              <a:t>Competition entries must be made in the manner and by the closing date and time specified on the Competition Notice. Failure to do so will disqualify the entry.</a:t>
            </a:r>
          </a:p>
          <a:p>
            <a:r>
              <a:rPr lang="en-US" altLang="ja-JP" dirty="0" smtClean="0"/>
              <a:t>There is no purchase requirement to enter a Competition and there is no charge to register for use of the website.</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7245424"/>
          </a:xfrm>
        </p:spPr>
        <p:txBody>
          <a:bodyPr>
            <a:normAutofit/>
          </a:bodyPr>
          <a:lstStyle/>
          <a:p>
            <a:r>
              <a:rPr lang="en-US" altLang="ja-JP" dirty="0" smtClean="0"/>
              <a:t>Where an offer is made for participation in a Competition involving a premium rate telephone call, the Competition Notice will include details of the estimated length of the call and its anticipated cost, and any other guidance to which </a:t>
            </a:r>
            <a:r>
              <a:rPr lang="en-US" altLang="ja-JP" dirty="0" err="1" smtClean="0"/>
              <a:t>Hailo</a:t>
            </a:r>
            <a:r>
              <a:rPr lang="en-US" altLang="ja-JP" dirty="0" smtClean="0"/>
              <a:t> must adhere in compliance with </a:t>
            </a:r>
            <a:r>
              <a:rPr lang="en-US" altLang="ja-JP" dirty="0" err="1" smtClean="0"/>
              <a:t>Phonepayplus</a:t>
            </a:r>
            <a:r>
              <a:rPr lang="en-US" altLang="ja-JP" dirty="0" smtClean="0"/>
              <a:t> rules. Where entry to a Competition is by premium rate telephone call, entry may also be made by post by writing to: [Name of Competition] Competition, </a:t>
            </a:r>
            <a:r>
              <a:rPr lang="en-US" altLang="ja-JP" dirty="0" err="1" smtClean="0"/>
              <a:t>Hailo</a:t>
            </a:r>
            <a:r>
              <a:rPr lang="en-US" altLang="ja-JP" dirty="0" smtClean="0"/>
              <a:t>, 111 Charterhouse Street, London, UK EC4M 6AW to be received by the closing date as stated in the Competition Notice.</a:t>
            </a:r>
          </a:p>
          <a:p>
            <a:endParaRPr lang="ja-JP" altLang="en-US" dirty="0"/>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dirty="0" smtClean="0"/>
              <a:t>Proof of posting or emailing cannot be accepted as proof of delivery. </a:t>
            </a:r>
            <a:r>
              <a:rPr lang="en-US" altLang="ja-JP" dirty="0" err="1" smtClean="0"/>
              <a:t>Hailo</a:t>
            </a:r>
            <a:r>
              <a:rPr lang="en-US" altLang="ja-JP" dirty="0" smtClean="0"/>
              <a:t> cannot accept responsibility for any error, omission, interruption, deletion, defect, delay in operation or transmission, communications line failure, theft, destruction, alteration of or </a:t>
            </a:r>
            <a:r>
              <a:rPr lang="en-US" altLang="ja-JP" dirty="0" err="1" smtClean="0"/>
              <a:t>unauthorised</a:t>
            </a:r>
            <a:r>
              <a:rPr lang="en-US" altLang="ja-JP" dirty="0" smtClean="0"/>
              <a:t> access to Entries, or Entries lost, damaged or delayed as a result of server functions, technical issues, virus, bugs or other causes outside </a:t>
            </a:r>
            <a:r>
              <a:rPr lang="en-US" altLang="ja-JP" dirty="0" err="1" smtClean="0"/>
              <a:t>Hailo's</a:t>
            </a:r>
            <a:r>
              <a:rPr lang="en-US" altLang="ja-JP" dirty="0" smtClean="0"/>
              <a:t> control.</a:t>
            </a:r>
          </a:p>
          <a:p>
            <a:r>
              <a:rPr lang="en-US" altLang="ja-JP" dirty="0" smtClean="0"/>
              <a:t>Entrants should note that unless stated otherwise, </a:t>
            </a:r>
            <a:r>
              <a:rPr lang="en-US" altLang="ja-JP" dirty="0" err="1" smtClean="0"/>
              <a:t>Hailo</a:t>
            </a:r>
            <a:r>
              <a:rPr lang="en-US" altLang="ja-JP" dirty="0" smtClean="0"/>
              <a:t> does not accept responsibility for the return of any Entries, including those consisting of artistic or other material.</a:t>
            </a:r>
          </a:p>
          <a:p>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a:ln>
            <a:solidFill>
              <a:schemeClr val="tx1">
                <a:lumMod val="95000"/>
                <a:lumOff val="5000"/>
              </a:schemeClr>
            </a:solidFill>
          </a:ln>
        </p:spPr>
        <p:txBody>
          <a:bodyPr>
            <a:normAutofit/>
          </a:bodyPr>
          <a:lstStyle/>
          <a:p>
            <a:r>
              <a:rPr lang="en-US" altLang="ja-JP" b="1" dirty="0" smtClean="0"/>
              <a:t>Prizes</a:t>
            </a:r>
            <a:endParaRPr kumimoji="1" lang="ja-JP" altLang="en-US" dirty="0"/>
          </a:p>
        </p:txBody>
      </p:sp>
      <p:sp>
        <p:nvSpPr>
          <p:cNvPr id="3" name="コンテンツ プレースホルダ 2"/>
          <p:cNvSpPr>
            <a:spLocks noGrp="1"/>
          </p:cNvSpPr>
          <p:nvPr>
            <p:ph idx="1"/>
          </p:nvPr>
        </p:nvSpPr>
        <p:spPr>
          <a:xfrm>
            <a:off x="0" y="836712"/>
            <a:ext cx="9144000" cy="6021288"/>
          </a:xfrm>
        </p:spPr>
        <p:txBody>
          <a:bodyPr>
            <a:normAutofit fontScale="92500" lnSpcReduction="10000"/>
          </a:bodyPr>
          <a:lstStyle/>
          <a:p>
            <a:r>
              <a:rPr lang="en-US" altLang="ja-JP" dirty="0" smtClean="0"/>
              <a:t>Unless stated otherwise in the Competition Notice, </a:t>
            </a:r>
            <a:r>
              <a:rPr lang="en-US" altLang="ja-JP" b="1" dirty="0" smtClean="0">
                <a:solidFill>
                  <a:srgbClr val="FF0000"/>
                </a:solidFill>
              </a:rPr>
              <a:t>prize winners </a:t>
            </a:r>
            <a:r>
              <a:rPr lang="en-US" altLang="ja-JP" dirty="0" smtClean="0"/>
              <a:t>will be chosen at random from all correct Entries (for competitions involving answering questions or where entry is by emailing or otherwise providing a name and/or contact details to </a:t>
            </a:r>
            <a:r>
              <a:rPr lang="en-US" altLang="ja-JP" dirty="0" err="1" smtClean="0"/>
              <a:t>Hailo</a:t>
            </a:r>
            <a:r>
              <a:rPr lang="en-US" altLang="ja-JP" dirty="0" smtClean="0"/>
              <a:t>) or from all submitted entries (where creative or artistic merit or other subjective criteria apply to entries (unless these are being judged as set out in the Competition Notice)), within 28 days of the closing date specified in the Competition Notice. Tie-breakers will be judged by </a:t>
            </a:r>
            <a:r>
              <a:rPr lang="en-US" altLang="ja-JP" dirty="0" err="1" smtClean="0"/>
              <a:t>Hailo</a:t>
            </a:r>
            <a:r>
              <a:rPr lang="en-US" altLang="ja-JP" dirty="0" smtClean="0"/>
              <a:t> and, if required by law, by an independent adjudicator. In all matters, the decision of the judge(s) and </a:t>
            </a:r>
            <a:r>
              <a:rPr lang="en-US" altLang="ja-JP" dirty="0" err="1" smtClean="0"/>
              <a:t>Hailo</a:t>
            </a:r>
            <a:r>
              <a:rPr lang="en-US" altLang="ja-JP" dirty="0" smtClean="0"/>
              <a:t> shall be final and no correspondence or discussion shall be entered into</a:t>
            </a:r>
            <a:r>
              <a:rPr lang="en-US" altLang="ja-JP" dirty="0" smtClean="0"/>
              <a:t>.</a:t>
            </a: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8" y="274638"/>
            <a:ext cx="8964488" cy="1143000"/>
          </a:xfrm>
          <a:ln>
            <a:solidFill>
              <a:schemeClr val="tx1">
                <a:lumMod val="95000"/>
                <a:lumOff val="5000"/>
              </a:schemeClr>
            </a:solidFill>
          </a:ln>
        </p:spPr>
        <p:txBody>
          <a:bodyPr>
            <a:normAutofit fontScale="90000"/>
          </a:bodyPr>
          <a:lstStyle/>
          <a:p>
            <a:r>
              <a:rPr lang="en-US" altLang="ja-JP" b="1" dirty="0" smtClean="0"/>
              <a:t>Passenger Terms &amp; Conditions of Service</a:t>
            </a:r>
            <a:endParaRPr kumimoji="1" lang="ja-JP" altLang="en-US" dirty="0"/>
          </a:p>
        </p:txBody>
      </p:sp>
      <p:sp>
        <p:nvSpPr>
          <p:cNvPr id="3" name="コンテンツ プレースホルダ 2"/>
          <p:cNvSpPr>
            <a:spLocks noGrp="1"/>
          </p:cNvSpPr>
          <p:nvPr>
            <p:ph idx="1"/>
          </p:nvPr>
        </p:nvSpPr>
        <p:spPr>
          <a:xfrm>
            <a:off x="251520" y="1600200"/>
            <a:ext cx="8712968" cy="5257800"/>
          </a:xfrm>
        </p:spPr>
        <p:txBody>
          <a:bodyPr>
            <a:normAutofit lnSpcReduction="10000"/>
          </a:bodyPr>
          <a:lstStyle/>
          <a:p>
            <a:pPr fontAlgn="base"/>
            <a:r>
              <a:rPr lang="en-US" altLang="ja-JP" dirty="0" err="1" smtClean="0"/>
              <a:t>Hailo</a:t>
            </a:r>
            <a:r>
              <a:rPr lang="en-US" altLang="ja-JP" dirty="0" smtClean="0"/>
              <a:t> </a:t>
            </a:r>
            <a:r>
              <a:rPr lang="en-US" altLang="ja-JP" dirty="0"/>
              <a:t>is </a:t>
            </a:r>
            <a:r>
              <a:rPr lang="en-US" altLang="ja-JP" dirty="0">
                <a:solidFill>
                  <a:srgbClr val="FF0000"/>
                </a:solidFill>
              </a:rPr>
              <a:t>a technology platform </a:t>
            </a:r>
            <a:r>
              <a:rPr lang="en-US" altLang="ja-JP" dirty="0"/>
              <a:t>that brings together global service providers with mobile customers ("</a:t>
            </a:r>
            <a:r>
              <a:rPr lang="en-US" altLang="ja-JP" dirty="0" err="1"/>
              <a:t>Hailo</a:t>
            </a:r>
            <a:r>
              <a:rPr lang="en-US" altLang="ja-JP" dirty="0"/>
              <a:t>") provided by </a:t>
            </a:r>
            <a:r>
              <a:rPr lang="en-US" altLang="ja-JP" dirty="0" err="1"/>
              <a:t>Hailo</a:t>
            </a:r>
            <a:r>
              <a:rPr lang="en-US" altLang="ja-JP" dirty="0"/>
              <a:t> Network Limited ("we", "us" and "our"), company number 07477274, registered at 111 Charterhouse Street, London EC1M 6AW, email </a:t>
            </a:r>
            <a:r>
              <a:rPr lang="en-US" altLang="ja-JP" dirty="0">
                <a:hlinkClick r:id="rId3"/>
              </a:rPr>
              <a:t>support@hailocab.com</a:t>
            </a:r>
            <a:r>
              <a:rPr lang="en-US" altLang="ja-JP" dirty="0"/>
              <a:t>. </a:t>
            </a:r>
            <a:r>
              <a:rPr lang="en-US" altLang="ja-JP" dirty="0">
                <a:hlinkClick r:id="rId4"/>
              </a:rPr>
              <a:t>Click here</a:t>
            </a:r>
            <a:r>
              <a:rPr lang="en-US" altLang="ja-JP" dirty="0"/>
              <a:t> for more details about </a:t>
            </a:r>
            <a:r>
              <a:rPr lang="en-US" altLang="ja-JP" dirty="0" err="1"/>
              <a:t>Hailo</a:t>
            </a:r>
            <a:r>
              <a:rPr lang="en-US" altLang="ja-JP" dirty="0"/>
              <a:t>. For information on how we will use your personal data, please see our </a:t>
            </a:r>
            <a:r>
              <a:rPr lang="en-US" altLang="ja-JP" dirty="0">
                <a:hlinkClick r:id="rId5"/>
              </a:rPr>
              <a:t>privacy policy</a:t>
            </a:r>
            <a:r>
              <a:rPr lang="en-US" altLang="ja-JP" dirty="0"/>
              <a:t>. Please see our Terms &amp; Conditions for Drivers </a:t>
            </a:r>
            <a:r>
              <a:rPr lang="en-US" altLang="ja-JP" dirty="0">
                <a:hlinkClick r:id="rId6" tooltip="Terms &amp; Conditions (Drivers)"/>
              </a:rPr>
              <a:t>here</a:t>
            </a:r>
            <a:r>
              <a:rPr lang="en-US" altLang="ja-JP" dirty="0"/>
              <a:t>.</a:t>
            </a:r>
          </a:p>
          <a:p>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lnSpcReduction="10000"/>
          </a:bodyPr>
          <a:lstStyle/>
          <a:p>
            <a:r>
              <a:rPr lang="en-US" altLang="ja-JP" dirty="0" smtClean="0"/>
              <a:t>Prize winners will be notified in the manner and within the time specified on the Competition Notice (and may be contacted by </a:t>
            </a:r>
            <a:r>
              <a:rPr lang="en-US" altLang="ja-JP" dirty="0" err="1" smtClean="0"/>
              <a:t>Hailo</a:t>
            </a:r>
            <a:r>
              <a:rPr lang="en-US" altLang="ja-JP" dirty="0" smtClean="0"/>
              <a:t> or </a:t>
            </a:r>
            <a:r>
              <a:rPr lang="en-US" altLang="ja-JP" dirty="0" err="1" smtClean="0"/>
              <a:t>Hailo's</a:t>
            </a:r>
            <a:r>
              <a:rPr lang="en-US" altLang="ja-JP" dirty="0" smtClean="0"/>
              <a:t> nominated supplier(s)). Return of any prize notification as undeliverable or failure to reply as specified in the notification (and within the time stated) may result in disqualification and selection of an alternate winner. If more than one prize is awarded only one prize per entrant will be awarded. Competition winner(s)' names may be published on the website or you can write to Competition Prize Winners, </a:t>
            </a:r>
            <a:r>
              <a:rPr lang="en-US" altLang="ja-JP" dirty="0" err="1" smtClean="0"/>
              <a:t>Hailo</a:t>
            </a:r>
            <a:r>
              <a:rPr lang="en-US" altLang="ja-JP" dirty="0" smtClean="0"/>
              <a:t>, 111 Charterhouse Street, London, UK EC4M 6AW naming the specific competition including a self-addressed stamped envelope for a list of winners.</a:t>
            </a:r>
          </a:p>
          <a:p>
            <a:endParaRPr lang="ja-JP" altLang="en-US" dirty="0" smtClean="0"/>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324528" cy="7029400"/>
          </a:xfrm>
        </p:spPr>
        <p:txBody>
          <a:bodyPr>
            <a:normAutofit fontScale="92500" lnSpcReduction="20000"/>
          </a:bodyPr>
          <a:lstStyle/>
          <a:p>
            <a:r>
              <a:rPr lang="en-US" altLang="ja-JP" dirty="0" smtClean="0"/>
              <a:t>Claims for prizes must be made in the manner and within the time specified on the Competition Notice. Failure to claim a prize within this time or in the manner specified may result in disqualification and selection of an alternate winner.</a:t>
            </a:r>
          </a:p>
          <a:p>
            <a:r>
              <a:rPr lang="en-US" altLang="ja-JP" dirty="0" smtClean="0"/>
              <a:t>Prizes are non-transferable and there is no cash alternative. </a:t>
            </a:r>
            <a:r>
              <a:rPr lang="en-US" altLang="ja-JP" dirty="0" err="1" smtClean="0"/>
              <a:t>Hailo</a:t>
            </a:r>
            <a:r>
              <a:rPr lang="en-US" altLang="ja-JP" dirty="0" smtClean="0"/>
              <a:t> reserves the right to substitute prizes of equal or greater value at any time.</a:t>
            </a:r>
          </a:p>
          <a:p>
            <a:r>
              <a:rPr lang="en-US" altLang="ja-JP" dirty="0" smtClean="0"/>
              <a:t>Prizes are awarded at </a:t>
            </a:r>
            <a:r>
              <a:rPr lang="en-US" altLang="ja-JP" dirty="0" err="1" smtClean="0"/>
              <a:t>Hailo's</a:t>
            </a:r>
            <a:r>
              <a:rPr lang="en-US" altLang="ja-JP" dirty="0" smtClean="0"/>
              <a:t> discretion and no prizes will be awarded as a result of improper actions by or on behalf of any entrant. Where Entries are being judged on creative or artistic merit or other subjective criteria, </a:t>
            </a:r>
            <a:r>
              <a:rPr lang="en-US" altLang="ja-JP" dirty="0" err="1" smtClean="0"/>
              <a:t>Hailo</a:t>
            </a:r>
            <a:r>
              <a:rPr lang="en-US" altLang="ja-JP" dirty="0" smtClean="0"/>
              <a:t> and/or the Competition judges (acting reasonably) reserve the right not to select a winner, and/or to remove or amend selection criteria and/or the structure and operation of the Competition if Entries are not of the requisite standard</a:t>
            </a:r>
            <a:r>
              <a:rPr lang="en-US" altLang="ja-JP" dirty="0" smtClean="0"/>
              <a:t>.</a:t>
            </a:r>
            <a:endParaRPr lang="en-US" altLang="ja-JP"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404664"/>
            <a:ext cx="9144000" cy="5721499"/>
          </a:xfrm>
        </p:spPr>
        <p:txBody>
          <a:bodyPr>
            <a:normAutofit/>
          </a:bodyPr>
          <a:lstStyle/>
          <a:p>
            <a:r>
              <a:rPr lang="en-US" altLang="ja-JP" dirty="0" smtClean="0"/>
              <a:t>Where a prize may not be appropriate for a younger contestant, the minimum age for entry will be stated in the Competition Notice and must be observed. </a:t>
            </a:r>
            <a:r>
              <a:rPr lang="en-US" altLang="ja-JP" dirty="0" err="1" smtClean="0"/>
              <a:t>Hailo</a:t>
            </a:r>
            <a:r>
              <a:rPr lang="en-US" altLang="ja-JP" dirty="0" smtClean="0"/>
              <a:t> reserves the right to request written proof of age of any winner.</a:t>
            </a:r>
          </a:p>
          <a:p>
            <a:r>
              <a:rPr lang="en-US" altLang="ja-JP" dirty="0" smtClean="0"/>
              <a:t>All taxes, insurances, transfers, spending money and other expenses (including meals or personal expenses upgrades etc.) as the case may be, unless specifically stated, are the sole responsibility of the prize winner.</a:t>
            </a:r>
          </a:p>
          <a:p>
            <a:endParaRPr lang="ja-JP" altLang="en-US" dirty="0" smtClean="0"/>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9145016" cy="706090"/>
          </a:xfrm>
          <a:ln>
            <a:solidFill>
              <a:schemeClr val="tx1">
                <a:lumMod val="95000"/>
                <a:lumOff val="5000"/>
              </a:schemeClr>
            </a:solidFill>
          </a:ln>
        </p:spPr>
        <p:txBody>
          <a:bodyPr>
            <a:normAutofit/>
          </a:bodyPr>
          <a:lstStyle/>
          <a:p>
            <a:r>
              <a:rPr lang="en-US" altLang="ja-JP" sz="3600" b="1" dirty="0" smtClean="0"/>
              <a:t>Intellectual Property Rights &amp; Use of Entries</a:t>
            </a:r>
            <a:endParaRPr kumimoji="1" lang="ja-JP" altLang="en-US" sz="3600" dirty="0"/>
          </a:p>
        </p:txBody>
      </p:sp>
      <p:sp>
        <p:nvSpPr>
          <p:cNvPr id="3" name="コンテンツ プレースホルダ 2"/>
          <p:cNvSpPr>
            <a:spLocks noGrp="1"/>
          </p:cNvSpPr>
          <p:nvPr>
            <p:ph idx="1"/>
          </p:nvPr>
        </p:nvSpPr>
        <p:spPr>
          <a:xfrm>
            <a:off x="0" y="980728"/>
            <a:ext cx="9144000" cy="5877272"/>
          </a:xfrm>
        </p:spPr>
        <p:txBody>
          <a:bodyPr>
            <a:normAutofit fontScale="92500" lnSpcReduction="10000"/>
          </a:bodyPr>
          <a:lstStyle/>
          <a:p>
            <a:r>
              <a:rPr lang="en-US" altLang="ja-JP" dirty="0" err="1" smtClean="0"/>
              <a:t>Hailo</a:t>
            </a:r>
            <a:r>
              <a:rPr lang="en-US" altLang="ja-JP" dirty="0" smtClean="0"/>
              <a:t> does not, unless we agree this with you, claim any rights of ownership in your Entry. As such, you retain ownership of your Entry and, although </a:t>
            </a:r>
            <a:r>
              <a:rPr lang="en-US" altLang="ja-JP" dirty="0" err="1" smtClean="0"/>
              <a:t>Hailo</a:t>
            </a:r>
            <a:r>
              <a:rPr lang="en-US" altLang="ja-JP" dirty="0" smtClean="0"/>
              <a:t> will be able to use Entries as set out in the Rules, you will also have the right to use your Entry in any way you choose. Where any Entry is to be used in a different way (e.g. we are asking to own this) this will be made clear on the website and you will then be able to choose whether to enter the Competition. If you win a prize, as a condition to receipt of that prize, you may be required to sign a release form (in </a:t>
            </a:r>
            <a:r>
              <a:rPr lang="en-US" altLang="ja-JP" dirty="0" err="1" smtClean="0"/>
              <a:t>Hailo's</a:t>
            </a:r>
            <a:r>
              <a:rPr lang="en-US" altLang="ja-JP" dirty="0" smtClean="0"/>
              <a:t> then current standard form) in connection with the prize-winning submission.</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In consideration of </a:t>
            </a:r>
            <a:r>
              <a:rPr lang="en-US" altLang="ja-JP" dirty="0" err="1" smtClean="0"/>
              <a:t>Hailo</a:t>
            </a:r>
            <a:r>
              <a:rPr lang="en-US" altLang="ja-JP" dirty="0" smtClean="0"/>
              <a:t> agreeing to consider entrants to the Competition, each entrant hereby agrees that </a:t>
            </a:r>
            <a:r>
              <a:rPr lang="en-US" altLang="ja-JP" dirty="0" err="1" smtClean="0"/>
              <a:t>Hailo</a:t>
            </a:r>
            <a:r>
              <a:rPr lang="en-US" altLang="ja-JP" dirty="0" smtClean="0"/>
              <a:t> (and third parties </a:t>
            </a:r>
            <a:r>
              <a:rPr lang="en-US" altLang="ja-JP" dirty="0" err="1" smtClean="0"/>
              <a:t>authorised</a:t>
            </a:r>
            <a:r>
              <a:rPr lang="en-US" altLang="ja-JP" dirty="0" smtClean="0"/>
              <a:t> by </a:t>
            </a:r>
            <a:r>
              <a:rPr lang="en-US" altLang="ja-JP" dirty="0" err="1" smtClean="0"/>
              <a:t>Hailo</a:t>
            </a:r>
            <a:r>
              <a:rPr lang="en-US" altLang="ja-JP" dirty="0" smtClean="0"/>
              <a:t>) may make any and all Entries available on the website and any other media, whether now known or invented in the future, which may include other internet sites, mobile, television and/or radio and that Entries may be made available with advertising and/or sponsorship. You now grant </a:t>
            </a:r>
            <a:r>
              <a:rPr lang="en-US" altLang="ja-JP" dirty="0" err="1" smtClean="0"/>
              <a:t>Hailo</a:t>
            </a:r>
            <a:r>
              <a:rPr lang="en-US" altLang="ja-JP" dirty="0" smtClean="0"/>
              <a:t> (and third parties </a:t>
            </a:r>
            <a:r>
              <a:rPr lang="en-US" altLang="ja-JP" dirty="0" err="1" smtClean="0"/>
              <a:t>authorised</a:t>
            </a:r>
            <a:r>
              <a:rPr lang="en-US" altLang="ja-JP" dirty="0" smtClean="0"/>
              <a:t> by </a:t>
            </a:r>
            <a:r>
              <a:rPr lang="en-US" altLang="ja-JP" dirty="0" err="1" smtClean="0"/>
              <a:t>Hailo</a:t>
            </a:r>
            <a:r>
              <a:rPr lang="en-US" altLang="ja-JP" dirty="0" smtClean="0"/>
              <a:t>) a non-exclusive, worldwide, irrevocable </a:t>
            </a:r>
            <a:r>
              <a:rPr lang="en-US" altLang="ja-JP" dirty="0" err="1" smtClean="0"/>
              <a:t>licence</a:t>
            </a:r>
            <a:r>
              <a:rPr lang="en-US" altLang="ja-JP" dirty="0" smtClean="0"/>
              <a:t> (for the full period of any rights in the Entry) to use, display, publish, transmit, copy, make derivative works or podcasts from, edit, alter, store, re-format, sell and sub-</a:t>
            </a:r>
            <a:r>
              <a:rPr lang="en-US" altLang="ja-JP" dirty="0" err="1" smtClean="0"/>
              <a:t>licence</a:t>
            </a:r>
            <a:r>
              <a:rPr lang="en-US" altLang="ja-JP" dirty="0" smtClean="0"/>
              <a:t> the Entry for such purposes.</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r>
              <a:rPr lang="en-US" altLang="ja-JP" dirty="0" err="1" smtClean="0"/>
              <a:t>Hailo</a:t>
            </a:r>
            <a:r>
              <a:rPr lang="en-US" altLang="ja-JP" dirty="0" smtClean="0"/>
              <a:t> does not guarantee to use or otherwise make available any Entry. </a:t>
            </a:r>
            <a:r>
              <a:rPr lang="en-US" altLang="ja-JP" dirty="0" err="1" smtClean="0"/>
              <a:t>Hailo</a:t>
            </a:r>
            <a:r>
              <a:rPr lang="en-US" altLang="ja-JP" dirty="0" smtClean="0"/>
              <a:t> may also, in appropriate circumstances, and at its sole discretion, reject, edit, remove or disable access to Entries that appear to be legally or otherwise problematic e.g. infringe the copyright or other intellectual property or privacy rights of others, are defamatory etc. or for any other reason.</a:t>
            </a:r>
          </a:p>
          <a:p>
            <a:r>
              <a:rPr lang="en-US" altLang="ja-JP" dirty="0" smtClean="0"/>
              <a:t>Your Entry and any information submitted by you must be personal to and relate specifically to you. You hereby warrant that your Entry and all information which you submit and/or distribute will not infringe the intellectual property, privacy or any other rights of any third party, and will not contain anything which is </a:t>
            </a:r>
            <a:r>
              <a:rPr lang="en-US" altLang="ja-JP" dirty="0" err="1" smtClean="0"/>
              <a:t>libellous</a:t>
            </a:r>
            <a:r>
              <a:rPr lang="en-US" altLang="ja-JP" dirty="0" smtClean="0"/>
              <a:t>, defamatory, obscene, indecent, harassing or threatening. If relevant, </a:t>
            </a:r>
            <a:r>
              <a:rPr lang="en-US" altLang="ja-JP" dirty="0" err="1" smtClean="0"/>
              <a:t>Hailo</a:t>
            </a:r>
            <a:r>
              <a:rPr lang="en-US" altLang="ja-JP" dirty="0" smtClean="0"/>
              <a:t> reserves the right, but not the obligation, to screen, filter and/or monitor information provided by you and to edit, refuse to distribute or remove the same.</a:t>
            </a:r>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ln>
            <a:solidFill>
              <a:schemeClr val="tx1">
                <a:lumMod val="95000"/>
                <a:lumOff val="5000"/>
              </a:schemeClr>
            </a:solidFill>
          </a:ln>
        </p:spPr>
        <p:txBody>
          <a:bodyPr>
            <a:normAutofit fontScale="90000"/>
          </a:bodyPr>
          <a:lstStyle/>
          <a:p>
            <a:r>
              <a:rPr lang="en-US" altLang="ja-JP" b="1" dirty="0" smtClean="0"/>
              <a:t>Liability</a:t>
            </a:r>
            <a:endParaRPr kumimoji="1" lang="ja-JP" altLang="en-US" dirty="0"/>
          </a:p>
        </p:txBody>
      </p:sp>
      <p:sp>
        <p:nvSpPr>
          <p:cNvPr id="3" name="コンテンツ プレースホルダ 2"/>
          <p:cNvSpPr>
            <a:spLocks noGrp="1"/>
          </p:cNvSpPr>
          <p:nvPr>
            <p:ph idx="1"/>
          </p:nvPr>
        </p:nvSpPr>
        <p:spPr>
          <a:xfrm>
            <a:off x="0" y="1052736"/>
            <a:ext cx="9144000" cy="5805264"/>
          </a:xfrm>
        </p:spPr>
        <p:txBody>
          <a:bodyPr>
            <a:normAutofit fontScale="85000" lnSpcReduction="10000"/>
          </a:bodyPr>
          <a:lstStyle/>
          <a:p>
            <a:r>
              <a:rPr lang="en-US" altLang="ja-JP" dirty="0" err="1" smtClean="0"/>
              <a:t>Hailo</a:t>
            </a:r>
            <a:r>
              <a:rPr lang="en-US" altLang="ja-JP" dirty="0" smtClean="0"/>
              <a:t> cannot accept any responsibility for any damage, loss, injury or disappointment suffered by any entrant entering the Competition or as a result of accepting any prize. </a:t>
            </a:r>
            <a:r>
              <a:rPr lang="en-US" altLang="ja-JP" dirty="0" err="1" smtClean="0"/>
              <a:t>Hailo</a:t>
            </a:r>
            <a:r>
              <a:rPr lang="en-US" altLang="ja-JP" dirty="0" smtClean="0"/>
              <a:t> is not responsible for any problems or technical malfunction of any telephone network or lines, computer on-line systems, servers, or providers, computer equipment or software, failure of any email or entry to be received on account of technical problems or traffic congestion on the Internet, telephone lines or at any web site, or any combination of these, including any injury or damage to entrant's or any other person's computer or mobile telephone related to or resulting from participation or downloading any materials in the Competition. Nothing shall exclude </a:t>
            </a:r>
            <a:r>
              <a:rPr lang="en-US" altLang="ja-JP" dirty="0" err="1" smtClean="0"/>
              <a:t>Hailo's</a:t>
            </a:r>
            <a:r>
              <a:rPr lang="en-US" altLang="ja-JP" dirty="0" smtClean="0"/>
              <a:t> liability for death or personal injury as a result of its negligence.</a:t>
            </a:r>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a:ln>
            <a:solidFill>
              <a:schemeClr val="tx1">
                <a:lumMod val="95000"/>
                <a:lumOff val="5000"/>
              </a:schemeClr>
            </a:solidFill>
          </a:ln>
        </p:spPr>
        <p:txBody>
          <a:bodyPr>
            <a:normAutofit fontScale="90000"/>
          </a:bodyPr>
          <a:lstStyle/>
          <a:p>
            <a:r>
              <a:rPr lang="en-US" altLang="ja-JP" b="1" dirty="0" smtClean="0"/>
              <a:t>Data Protection and Publicity</a:t>
            </a:r>
            <a:endParaRPr kumimoji="1" lang="ja-JP" altLang="en-US" dirty="0"/>
          </a:p>
        </p:txBody>
      </p:sp>
      <p:sp>
        <p:nvSpPr>
          <p:cNvPr id="3" name="コンテンツ プレースホルダ 2"/>
          <p:cNvSpPr>
            <a:spLocks noGrp="1"/>
          </p:cNvSpPr>
          <p:nvPr>
            <p:ph idx="1"/>
          </p:nvPr>
        </p:nvSpPr>
        <p:spPr>
          <a:xfrm>
            <a:off x="457200" y="1196752"/>
            <a:ext cx="8229600" cy="4929411"/>
          </a:xfrm>
        </p:spPr>
        <p:txBody>
          <a:bodyPr>
            <a:normAutofit fontScale="85000" lnSpcReduction="20000"/>
          </a:bodyPr>
          <a:lstStyle/>
          <a:p>
            <a:r>
              <a:rPr lang="en-US" altLang="ja-JP" dirty="0" smtClean="0"/>
              <a:t>Winners may be requested to take part in promotional activity and </a:t>
            </a:r>
            <a:r>
              <a:rPr lang="en-US" altLang="ja-JP" dirty="0" err="1" smtClean="0"/>
              <a:t>Hailo</a:t>
            </a:r>
            <a:r>
              <a:rPr lang="en-US" altLang="ja-JP" dirty="0" smtClean="0"/>
              <a:t> reserves the right to use the names and addresses of winners, their photographs and audio and/or visual recordings of them in any publicity.</a:t>
            </a:r>
          </a:p>
          <a:p>
            <a:r>
              <a:rPr lang="en-US" altLang="ja-JP" dirty="0" smtClean="0"/>
              <a:t>Any personal data relating to entrants will be used solely in accordance with current UK data protection legislation and will not be disclosed to a third party </a:t>
            </a:r>
            <a:r>
              <a:rPr lang="en-US" altLang="ja-JP" b="1" dirty="0" smtClean="0">
                <a:solidFill>
                  <a:srgbClr val="FF0000"/>
                </a:solidFill>
              </a:rPr>
              <a:t>without the individual's prior consent</a:t>
            </a:r>
            <a:r>
              <a:rPr lang="en-US" altLang="ja-JP" dirty="0" smtClean="0"/>
              <a:t>. Please see </a:t>
            </a:r>
            <a:r>
              <a:rPr lang="en-US" altLang="ja-JP" dirty="0" err="1" smtClean="0"/>
              <a:t>Hailo's</a:t>
            </a:r>
            <a:r>
              <a:rPr lang="en-US" altLang="ja-JP" dirty="0" smtClean="0"/>
              <a:t> privacy policy for further details. Data relating to entrants will be retained by </a:t>
            </a:r>
            <a:r>
              <a:rPr lang="en-US" altLang="ja-JP" dirty="0" err="1" smtClean="0"/>
              <a:t>Hailo</a:t>
            </a:r>
            <a:r>
              <a:rPr lang="en-US" altLang="ja-JP" dirty="0" smtClean="0"/>
              <a:t> for a reasonable period after the Competition closes to assist </a:t>
            </a:r>
            <a:r>
              <a:rPr lang="en-US" altLang="ja-JP" dirty="0" err="1" smtClean="0"/>
              <a:t>Hailo</a:t>
            </a:r>
            <a:r>
              <a:rPr lang="en-US" altLang="ja-JP" dirty="0" smtClean="0"/>
              <a:t> to operate competitions in a consistent manner and to deal with any queries on the </a:t>
            </a:r>
            <a:r>
              <a:rPr lang="en-US" altLang="ja-JP" dirty="0" err="1" smtClean="0"/>
              <a:t>Competition.</a:t>
            </a:r>
            <a:r>
              <a:rPr lang="en-US" altLang="ja-JP" b="1" dirty="0" err="1" smtClean="0"/>
              <a:t>Jurisdiction</a:t>
            </a:r>
            <a:endParaRPr lang="en-US" altLang="ja-JP" b="1" dirty="0" smtClean="0"/>
          </a:p>
          <a:p>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5937523"/>
          </a:xfrm>
        </p:spPr>
        <p:txBody>
          <a:bodyPr>
            <a:normAutofit fontScale="92500" lnSpcReduction="20000"/>
          </a:bodyPr>
          <a:lstStyle/>
          <a:p>
            <a:r>
              <a:rPr lang="en-US" altLang="ja-JP" dirty="0" smtClean="0"/>
              <a:t>The Competition and Rules will be governed by English law and any disputes will be subject to the exclusive jurisdiction of the courts of England. The Sites are only intended to be accessed from the United Kingdom. </a:t>
            </a:r>
            <a:r>
              <a:rPr lang="en-US" altLang="ja-JP" dirty="0" err="1" smtClean="0"/>
              <a:t>Hailo</a:t>
            </a:r>
            <a:r>
              <a:rPr lang="en-US" altLang="ja-JP" dirty="0" smtClean="0"/>
              <a:t> makes no representation that materials on the Site relating to this Competition are appropriate or available for use at other locations and access to them from territories where their contents are illegal is strictly prohibited. If you access the Site outside of the United Kingdom, you are responsible for compliance with all local </a:t>
            </a:r>
            <a:r>
              <a:rPr lang="en-US" altLang="ja-JP" dirty="0" err="1" smtClean="0"/>
              <a:t>laws.</a:t>
            </a:r>
            <a:r>
              <a:rPr lang="en-US" altLang="ja-JP" b="1" dirty="0" err="1" smtClean="0"/>
              <a:t>How</a:t>
            </a:r>
            <a:r>
              <a:rPr lang="en-US" altLang="ja-JP" b="1" dirty="0" smtClean="0"/>
              <a:t> To Contact Us</a:t>
            </a:r>
          </a:p>
          <a:p>
            <a:r>
              <a:rPr lang="en-US" altLang="ja-JP" dirty="0" smtClean="0"/>
              <a:t>You can contact us in relation to any Competition by writing to [Name of Competition], </a:t>
            </a:r>
            <a:r>
              <a:rPr lang="en-US" altLang="ja-JP" dirty="0" err="1" smtClean="0"/>
              <a:t>Hailo</a:t>
            </a:r>
            <a:r>
              <a:rPr lang="en-US" altLang="ja-JP" dirty="0" smtClean="0"/>
              <a:t>, 111 Charterhouse Street, London, UK EC4M 6AW.Last updated 24 October 2011.</a:t>
            </a:r>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a:ln>
            <a:solidFill>
              <a:schemeClr val="tx1">
                <a:lumMod val="95000"/>
                <a:lumOff val="5000"/>
              </a:schemeClr>
            </a:solidFill>
          </a:ln>
        </p:spPr>
        <p:txBody>
          <a:bodyPr>
            <a:normAutofit fontScale="90000"/>
          </a:bodyPr>
          <a:lstStyle/>
          <a:p>
            <a:pPr fontAlgn="base"/>
            <a:r>
              <a:rPr lang="en-US" altLang="ja-JP" b="1" dirty="0" smtClean="0"/>
              <a:t>7. GENERAL</a:t>
            </a:r>
            <a:endParaRPr lang="en-US" altLang="ja-JP" b="1" dirty="0"/>
          </a:p>
        </p:txBody>
      </p:sp>
      <p:sp>
        <p:nvSpPr>
          <p:cNvPr id="3" name="コンテンツ プレースホルダ 2"/>
          <p:cNvSpPr>
            <a:spLocks noGrp="1"/>
          </p:cNvSpPr>
          <p:nvPr>
            <p:ph idx="1"/>
          </p:nvPr>
        </p:nvSpPr>
        <p:spPr>
          <a:xfrm>
            <a:off x="-324544" y="980728"/>
            <a:ext cx="9468544" cy="5877272"/>
          </a:xfrm>
        </p:spPr>
        <p:txBody>
          <a:bodyPr>
            <a:normAutofit fontScale="85000" lnSpcReduction="10000"/>
          </a:bodyPr>
          <a:lstStyle/>
          <a:p>
            <a:pPr fontAlgn="base"/>
            <a:r>
              <a:rPr lang="en-US" altLang="ja-JP" dirty="0" smtClean="0"/>
              <a:t>7.1 </a:t>
            </a:r>
            <a:r>
              <a:rPr lang="en-US" altLang="ja-JP" dirty="0"/>
              <a:t>We may wish to transfer our rights or obligations or sub-contract our obligations under these Terms to another other legal entity. You agree that we may do so provided that this will not adversely affect the standard of service you receive under these Terms. As set out in clause 3.3, you may terminate your agreement with us at any time. These Terms are personal to you. You may not transfer your rights or obligations under these Terms to anyone else.</a:t>
            </a:r>
          </a:p>
          <a:p>
            <a:pPr fontAlgn="base"/>
            <a:r>
              <a:rPr lang="en-US" altLang="ja-JP" dirty="0"/>
              <a:t>7.2 If you breach these Terms and we take no action against you, we will still be entitled to use our rights and remedies in any other situation where you breach these Terms.</a:t>
            </a:r>
          </a:p>
          <a:p>
            <a:pPr fontAlgn="base"/>
            <a:r>
              <a:rPr lang="en-US" altLang="ja-JP" dirty="0"/>
              <a:t>7.3 If any part of these Terms is disallowed or found to be ineffective by any court or regulator, the other provisions shall continue to apply</a:t>
            </a:r>
            <a:r>
              <a:rPr lang="en-US" altLang="ja-JP" dirty="0" smtClean="0"/>
              <a:t>.</a:t>
            </a:r>
            <a:endParaRPr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en-US" altLang="ja-JP" b="1" dirty="0"/>
              <a:t>1. YOUR USE OF </a:t>
            </a:r>
            <a:r>
              <a:rPr lang="en-US" altLang="ja-JP" b="1" dirty="0" smtClean="0"/>
              <a:t>HAILO</a:t>
            </a:r>
            <a:endParaRPr kumimoji="1" lang="ja-JP" altLang="en-US" dirty="0"/>
          </a:p>
        </p:txBody>
      </p:sp>
      <p:sp>
        <p:nvSpPr>
          <p:cNvPr id="3" name="コンテンツ プレースホルダ 2"/>
          <p:cNvSpPr>
            <a:spLocks noGrp="1"/>
          </p:cNvSpPr>
          <p:nvPr>
            <p:ph idx="1"/>
          </p:nvPr>
        </p:nvSpPr>
        <p:spPr>
          <a:xfrm>
            <a:off x="251520" y="1600200"/>
            <a:ext cx="8892480" cy="5257800"/>
          </a:xfrm>
        </p:spPr>
        <p:txBody>
          <a:bodyPr>
            <a:normAutofit fontScale="77500" lnSpcReduction="20000"/>
          </a:bodyPr>
          <a:lstStyle/>
          <a:p>
            <a:pPr fontAlgn="base"/>
            <a:r>
              <a:rPr lang="en-US" altLang="ja-JP" dirty="0"/>
              <a:t>1.1 You can only use </a:t>
            </a:r>
            <a:r>
              <a:rPr lang="en-US" altLang="ja-JP" dirty="0" err="1"/>
              <a:t>Hailo</a:t>
            </a:r>
            <a:r>
              <a:rPr lang="en-US" altLang="ja-JP" dirty="0"/>
              <a:t> where you have registered to do so.</a:t>
            </a:r>
          </a:p>
          <a:p>
            <a:pPr fontAlgn="base"/>
            <a:r>
              <a:rPr lang="en-US" altLang="ja-JP" dirty="0"/>
              <a:t>1.2 You agree:</a:t>
            </a:r>
          </a:p>
          <a:p>
            <a:pPr fontAlgn="base"/>
            <a:r>
              <a:rPr lang="en-US" altLang="ja-JP" dirty="0"/>
              <a:t>1.2.1 and promise that all information and details provided by you to us (including on registration) are true, accurate and up-to-date in all respects and at all times. You can update or correct your details at any time via the </a:t>
            </a:r>
            <a:r>
              <a:rPr lang="en-US" altLang="ja-JP" dirty="0" err="1"/>
              <a:t>Hailo</a:t>
            </a:r>
            <a:r>
              <a:rPr lang="en-US" altLang="ja-JP" dirty="0"/>
              <a:t> app;</a:t>
            </a:r>
          </a:p>
          <a:p>
            <a:pPr fontAlgn="base"/>
            <a:r>
              <a:rPr lang="en-US" altLang="ja-JP" dirty="0"/>
              <a:t>1.2.2 your use of </a:t>
            </a:r>
            <a:r>
              <a:rPr lang="en-US" altLang="ja-JP" dirty="0" err="1"/>
              <a:t>Hailo</a:t>
            </a:r>
            <a:r>
              <a:rPr lang="en-US" altLang="ja-JP" dirty="0"/>
              <a:t> grants you no rights in relation to our intellectual property rights (including, without limitation, copyright, trade marks, logos, graphics, photographs, animations, videos and text or rights in and to </a:t>
            </a:r>
            <a:r>
              <a:rPr lang="en-US" altLang="ja-JP" dirty="0" err="1"/>
              <a:t>Hailo</a:t>
            </a:r>
            <a:r>
              <a:rPr lang="en-US" altLang="ja-JP" dirty="0"/>
              <a:t> software, applications and website) or the intellectual property of our retail or advertising partners, other than the non-transferable, personal right to use and receive the </a:t>
            </a:r>
            <a:r>
              <a:rPr lang="en-US" altLang="ja-JP" dirty="0" err="1"/>
              <a:t>Hailo</a:t>
            </a:r>
            <a:r>
              <a:rPr lang="en-US" altLang="ja-JP" dirty="0"/>
              <a:t> services in accordance with these Terms;</a:t>
            </a:r>
          </a:p>
          <a:p>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8686800" cy="5937523"/>
          </a:xfrm>
        </p:spPr>
        <p:txBody>
          <a:bodyPr>
            <a:normAutofit fontScale="85000" lnSpcReduction="10000"/>
          </a:bodyPr>
          <a:lstStyle/>
          <a:p>
            <a:pPr fontAlgn="base"/>
            <a:r>
              <a:rPr lang="en-US" altLang="ja-JP" dirty="0" smtClean="0"/>
              <a:t>7.4 These Terms are not intended to give rights to anyone except you and us.</a:t>
            </a:r>
          </a:p>
          <a:p>
            <a:pPr fontAlgn="base"/>
            <a:r>
              <a:rPr lang="en-US" altLang="ja-JP" dirty="0" smtClean="0"/>
              <a:t>7.5 We are constantly looking for ways </a:t>
            </a:r>
            <a:r>
              <a:rPr lang="en-US" altLang="ja-JP" dirty="0" smtClean="0">
                <a:solidFill>
                  <a:srgbClr val="FF0000"/>
                </a:solidFill>
              </a:rPr>
              <a:t>to improve and expand </a:t>
            </a:r>
            <a:r>
              <a:rPr lang="en-US" altLang="ja-JP" dirty="0" err="1" smtClean="0">
                <a:solidFill>
                  <a:srgbClr val="FF0000"/>
                </a:solidFill>
              </a:rPr>
              <a:t>Hailo</a:t>
            </a:r>
            <a:r>
              <a:rPr lang="en-US" altLang="ja-JP" dirty="0" smtClean="0"/>
              <a:t>. We may amend these Terms from time to time in order to reflect changes to </a:t>
            </a:r>
            <a:r>
              <a:rPr lang="en-US" altLang="ja-JP" dirty="0" err="1" smtClean="0"/>
              <a:t>Hailo</a:t>
            </a:r>
            <a:r>
              <a:rPr lang="en-US" altLang="ja-JP" dirty="0" smtClean="0"/>
              <a:t> in which case we will give you reasonable notice of any changes to these Terms. You can terminate at any time as set out above.</a:t>
            </a:r>
          </a:p>
          <a:p>
            <a:pPr fontAlgn="base"/>
            <a:r>
              <a:rPr lang="en-US" altLang="ja-JP" dirty="0" smtClean="0"/>
              <a:t>7.6 We will do our best to resolve any disputes over these Terms. If you wish to take court proceedings against us you must do so within the United Kingdom. If you live in England or Wales the laws of England and Wales shall apply and if you live in Scotland, Scottish law shall apply.</a:t>
            </a:r>
          </a:p>
          <a:p>
            <a:pPr fontAlgn="base"/>
            <a:r>
              <a:rPr lang="en-US" altLang="ja-JP" dirty="0" smtClean="0"/>
              <a:t>7.7 These terms and conditions were last updated on 12 September 2014.</a:t>
            </a:r>
          </a:p>
          <a:p>
            <a:endParaRPr lang="ja-JP" altLang="en-US" dirty="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507288" cy="6126163"/>
          </a:xfrm>
        </p:spPr>
        <p:txBody>
          <a:bodyPr>
            <a:normAutofit fontScale="92500" lnSpcReduction="10000"/>
          </a:bodyPr>
          <a:lstStyle/>
          <a:p>
            <a:r>
              <a:rPr lang="en-US" altLang="ja-JP" dirty="0" smtClean="0"/>
              <a:t>1.2.3 that you will not use </a:t>
            </a:r>
            <a:r>
              <a:rPr lang="en-US" altLang="ja-JP" dirty="0" err="1" smtClean="0"/>
              <a:t>Hailo</a:t>
            </a:r>
            <a:r>
              <a:rPr lang="en-US" altLang="ja-JP" dirty="0" smtClean="0"/>
              <a:t>: for any unlawful purpose; in any way that interrupts, damages, impairs or renders </a:t>
            </a:r>
            <a:r>
              <a:rPr lang="en-US" altLang="ja-JP" dirty="0" err="1" smtClean="0"/>
              <a:t>Hailo</a:t>
            </a:r>
            <a:r>
              <a:rPr lang="en-US" altLang="ja-JP" dirty="0" smtClean="0"/>
              <a:t> less efficient; to transfer files that contain viruses, </a:t>
            </a:r>
            <a:r>
              <a:rPr lang="en-US" altLang="ja-JP" dirty="0" err="1" smtClean="0"/>
              <a:t>trojans</a:t>
            </a:r>
            <a:r>
              <a:rPr lang="en-US" altLang="ja-JP" dirty="0" smtClean="0"/>
              <a:t> or other harmful programs; to access or attempt to access the accounts of other users or to penetrate or attempt to penetrate any security measures; to disseminate any content which is defamatory, obscene, or may have the effect of being harassing, threatening or abusive to an individual or group of individuals on the basis of religion, gender, sexual orientation, race, ethnicity, age or disability or otherwise; to advertise or promote third party or your own products or services;</a:t>
            </a:r>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260648"/>
            <a:ext cx="9324528" cy="6597352"/>
          </a:xfrm>
        </p:spPr>
        <p:txBody>
          <a:bodyPr>
            <a:normAutofit fontScale="92500" lnSpcReduction="20000"/>
          </a:bodyPr>
          <a:lstStyle/>
          <a:p>
            <a:pPr fontAlgn="base"/>
            <a:r>
              <a:rPr lang="en-US" altLang="ja-JP" dirty="0" smtClean="0"/>
              <a:t>1.2.4 to refrain from doing anything which we reasonably believe to be disreputable or capable of damaging our reputation;</a:t>
            </a:r>
          </a:p>
          <a:p>
            <a:pPr fontAlgn="base"/>
            <a:r>
              <a:rPr lang="en-US" altLang="ja-JP" dirty="0" smtClean="0"/>
              <a:t>1.2.5 and acknowledge that we have limited control over the nature and content of information and chat transmitted or received by you or other users of </a:t>
            </a:r>
            <a:r>
              <a:rPr lang="en-US" altLang="ja-JP" dirty="0" err="1" smtClean="0"/>
              <a:t>Hailo</a:t>
            </a:r>
            <a:r>
              <a:rPr lang="en-US" altLang="ja-JP" dirty="0" smtClean="0"/>
              <a:t>. Although we reserve the right to do so, we do not monitor such content in the usual course of business and will not be liable for any such content. If you have a complaint about another user please contact us via the app </a:t>
            </a:r>
            <a:r>
              <a:rPr lang="en-US" altLang="ja-JP" dirty="0" err="1" smtClean="0"/>
              <a:t>or</a:t>
            </a:r>
            <a:r>
              <a:rPr lang="en-US" altLang="ja-JP" dirty="0" err="1" smtClean="0">
                <a:hlinkClick r:id="rId3"/>
              </a:rPr>
              <a:t>website</a:t>
            </a:r>
            <a:r>
              <a:rPr lang="en-US" altLang="ja-JP" dirty="0" smtClean="0"/>
              <a:t>;</a:t>
            </a:r>
          </a:p>
          <a:p>
            <a:pPr fontAlgn="base"/>
            <a:r>
              <a:rPr lang="en-US" altLang="ja-JP" dirty="0" smtClean="0"/>
              <a:t>1.2.6 that you will comply with all applicable laws;</a:t>
            </a:r>
          </a:p>
          <a:p>
            <a:pPr fontAlgn="base"/>
            <a:r>
              <a:rPr lang="en-US" altLang="ja-JP" dirty="0" smtClean="0"/>
              <a:t>1.2.7 to make payment in full to </a:t>
            </a:r>
            <a:r>
              <a:rPr lang="en-US" altLang="ja-JP" dirty="0" smtClean="0">
                <a:solidFill>
                  <a:srgbClr val="FF0000"/>
                </a:solidFill>
              </a:rPr>
              <a:t>any taxi drivers </a:t>
            </a:r>
            <a:r>
              <a:rPr lang="en-US" altLang="ja-JP" dirty="0" smtClean="0"/>
              <a:t>introduced to you through </a:t>
            </a:r>
            <a:r>
              <a:rPr lang="en-US" altLang="ja-JP" dirty="0" err="1" smtClean="0"/>
              <a:t>Hailo</a:t>
            </a:r>
            <a:r>
              <a:rPr lang="en-US" altLang="ja-JP" dirty="0" smtClean="0"/>
              <a:t> for any services provided by such driver to you (although you may choose to use the </a:t>
            </a:r>
            <a:r>
              <a:rPr lang="en-US" altLang="ja-JP" dirty="0" err="1" smtClean="0"/>
              <a:t>Hailo</a:t>
            </a:r>
            <a:r>
              <a:rPr lang="en-US" altLang="ja-JP" dirty="0" smtClean="0"/>
              <a:t> app to facilitate such payment);</a:t>
            </a: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2536" y="0"/>
            <a:ext cx="9396536" cy="6453336"/>
          </a:xfrm>
        </p:spPr>
        <p:txBody>
          <a:bodyPr>
            <a:normAutofit fontScale="92500" lnSpcReduction="20000"/>
          </a:bodyPr>
          <a:lstStyle/>
          <a:p>
            <a:pPr fontAlgn="base"/>
            <a:r>
              <a:rPr lang="en-US" altLang="ja-JP" dirty="0" smtClean="0"/>
              <a:t>1.2.8 to treat </a:t>
            </a:r>
            <a:r>
              <a:rPr lang="en-US" altLang="ja-JP" dirty="0" smtClean="0">
                <a:solidFill>
                  <a:schemeClr val="tx1">
                    <a:lumMod val="95000"/>
                    <a:lumOff val="5000"/>
                  </a:schemeClr>
                </a:solidFill>
              </a:rPr>
              <a:t>taxi drivers introduced to you through </a:t>
            </a:r>
            <a:r>
              <a:rPr lang="en-US" altLang="ja-JP" dirty="0" err="1" smtClean="0">
                <a:solidFill>
                  <a:schemeClr val="tx1">
                    <a:lumMod val="95000"/>
                    <a:lumOff val="5000"/>
                  </a:schemeClr>
                </a:solidFill>
              </a:rPr>
              <a:t>Hailo</a:t>
            </a:r>
            <a:r>
              <a:rPr lang="en-US" altLang="ja-JP" dirty="0" smtClean="0">
                <a:solidFill>
                  <a:schemeClr val="tx1">
                    <a:lumMod val="95000"/>
                    <a:lumOff val="5000"/>
                  </a:schemeClr>
                </a:solidFill>
              </a:rPr>
              <a:t> </a:t>
            </a:r>
            <a:r>
              <a:rPr lang="en-US" altLang="ja-JP" dirty="0" smtClean="0"/>
              <a:t>with respect and not to cause damage to their taxi or engage in any unlawful, threatening, harassing, abusive </a:t>
            </a:r>
            <a:r>
              <a:rPr lang="en-US" altLang="ja-JP" dirty="0" err="1" smtClean="0"/>
              <a:t>behaviour</a:t>
            </a:r>
            <a:r>
              <a:rPr lang="en-US" altLang="ja-JP" dirty="0" smtClean="0"/>
              <a:t> or activity whilst using their taxi or the </a:t>
            </a:r>
            <a:r>
              <a:rPr lang="en-US" altLang="ja-JP" dirty="0" err="1" smtClean="0"/>
              <a:t>Hailo</a:t>
            </a:r>
            <a:r>
              <a:rPr lang="en-US" altLang="ja-JP" dirty="0" smtClean="0"/>
              <a:t> service;</a:t>
            </a:r>
          </a:p>
          <a:p>
            <a:pPr fontAlgn="base"/>
            <a:r>
              <a:rPr lang="en-US" altLang="ja-JP" dirty="0" smtClean="0"/>
              <a:t>1.2.9 to compensate and defend us fully against any claims or legal proceedings brought against us by any other person as a result of your breach of these Terms.</a:t>
            </a:r>
          </a:p>
          <a:p>
            <a:pPr fontAlgn="base"/>
            <a:r>
              <a:rPr lang="en-US" altLang="ja-JP" dirty="0" smtClean="0"/>
              <a:t>1.3 </a:t>
            </a:r>
            <a:r>
              <a:rPr lang="en-US" altLang="ja-JP" dirty="0" smtClean="0">
                <a:solidFill>
                  <a:srgbClr val="FF0000"/>
                </a:solidFill>
              </a:rPr>
              <a:t>Please note that we are not responsible for the </a:t>
            </a:r>
            <a:r>
              <a:rPr lang="en-US" altLang="ja-JP" dirty="0" err="1" smtClean="0">
                <a:solidFill>
                  <a:srgbClr val="FF0000"/>
                </a:solidFill>
              </a:rPr>
              <a:t>behaviour</a:t>
            </a:r>
            <a:r>
              <a:rPr lang="en-US" altLang="ja-JP" dirty="0" smtClean="0">
                <a:solidFill>
                  <a:srgbClr val="FF0000"/>
                </a:solidFill>
              </a:rPr>
              <a:t>, actions or inactions of drivers of taxis which you may use (through </a:t>
            </a:r>
            <a:r>
              <a:rPr lang="en-US" altLang="ja-JP" dirty="0" err="1" smtClean="0">
                <a:solidFill>
                  <a:srgbClr val="FF0000"/>
                </a:solidFill>
              </a:rPr>
              <a:t>Hailo</a:t>
            </a:r>
            <a:r>
              <a:rPr lang="en-US" altLang="ja-JP" dirty="0" smtClean="0">
                <a:solidFill>
                  <a:srgbClr val="FF0000"/>
                </a:solidFill>
              </a:rPr>
              <a:t> or otherwise). </a:t>
            </a:r>
            <a:r>
              <a:rPr lang="en-US" altLang="ja-JP" dirty="0" smtClean="0"/>
              <a:t>Any contract for the provision of taxi services is between you and the driver and not </a:t>
            </a:r>
            <a:r>
              <a:rPr lang="en-US" altLang="ja-JP" dirty="0" err="1" smtClean="0"/>
              <a:t>Hailo</a:t>
            </a:r>
            <a:r>
              <a:rPr lang="en-US" altLang="ja-JP" dirty="0" smtClean="0"/>
              <a:t> </a:t>
            </a:r>
            <a:r>
              <a:rPr lang="en-US" altLang="ja-JP" sz="4300" dirty="0" smtClean="0"/>
              <a:t>and </a:t>
            </a:r>
            <a:r>
              <a:rPr lang="en-US" altLang="ja-JP" sz="5200" dirty="0" smtClean="0">
                <a:solidFill>
                  <a:srgbClr val="FF0000"/>
                </a:solidFill>
              </a:rPr>
              <a:t>we simply provide a platform to introduce drivers and passengers</a:t>
            </a:r>
            <a:r>
              <a:rPr lang="en-US" altLang="ja-JP" sz="5200"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78098"/>
          </a:xfrm>
          <a:ln>
            <a:solidFill>
              <a:schemeClr val="accent1"/>
            </a:solidFill>
          </a:ln>
        </p:spPr>
        <p:txBody>
          <a:bodyPr>
            <a:normAutofit/>
          </a:bodyPr>
          <a:lstStyle/>
          <a:p>
            <a:r>
              <a:rPr lang="en-US" altLang="ja-JP" b="1" dirty="0"/>
              <a:t>2. CHARGES AND </a:t>
            </a:r>
            <a:r>
              <a:rPr lang="en-US" altLang="ja-JP" b="1" dirty="0" smtClean="0"/>
              <a:t>PAYMENT</a:t>
            </a:r>
            <a:endParaRPr kumimoji="1" lang="ja-JP" altLang="en-US" dirty="0"/>
          </a:p>
        </p:txBody>
      </p:sp>
      <p:sp>
        <p:nvSpPr>
          <p:cNvPr id="3" name="コンテンツ プレースホルダ 2"/>
          <p:cNvSpPr>
            <a:spLocks noGrp="1"/>
          </p:cNvSpPr>
          <p:nvPr>
            <p:ph idx="1"/>
          </p:nvPr>
        </p:nvSpPr>
        <p:spPr>
          <a:xfrm>
            <a:off x="-252536" y="1052736"/>
            <a:ext cx="9396536" cy="5805264"/>
          </a:xfrm>
        </p:spPr>
        <p:txBody>
          <a:bodyPr>
            <a:normAutofit fontScale="92500" lnSpcReduction="20000"/>
          </a:bodyPr>
          <a:lstStyle/>
          <a:p>
            <a:pPr fontAlgn="base"/>
            <a:r>
              <a:rPr lang="en-US" altLang="ja-JP" dirty="0"/>
              <a:t>2.1 For details about the cost of taxi journeys with </a:t>
            </a:r>
            <a:r>
              <a:rPr lang="en-US" altLang="ja-JP" dirty="0" err="1"/>
              <a:t>Hailo</a:t>
            </a:r>
            <a:r>
              <a:rPr lang="en-US" altLang="ja-JP" dirty="0"/>
              <a:t> click </a:t>
            </a:r>
            <a:r>
              <a:rPr lang="en-US" altLang="ja-JP" b="1" dirty="0">
                <a:solidFill>
                  <a:srgbClr val="FF0000"/>
                </a:solidFill>
                <a:hlinkClick r:id="rId3"/>
              </a:rPr>
              <a:t>here.</a:t>
            </a:r>
            <a:endParaRPr lang="en-US" altLang="ja-JP" b="1" dirty="0">
              <a:solidFill>
                <a:srgbClr val="FF0000"/>
              </a:solidFill>
            </a:endParaRPr>
          </a:p>
          <a:p>
            <a:pPr fontAlgn="base"/>
            <a:r>
              <a:rPr lang="en-US" altLang="ja-JP" dirty="0"/>
              <a:t>2.2 If you choose to pay for </a:t>
            </a:r>
            <a:r>
              <a:rPr lang="en-US" altLang="ja-JP" dirty="0">
                <a:solidFill>
                  <a:srgbClr val="FF0000"/>
                </a:solidFill>
              </a:rPr>
              <a:t>a taxi ride through </a:t>
            </a:r>
            <a:r>
              <a:rPr lang="en-US" altLang="ja-JP" dirty="0" err="1">
                <a:solidFill>
                  <a:srgbClr val="FF0000"/>
                </a:solidFill>
              </a:rPr>
              <a:t>Hailo</a:t>
            </a:r>
            <a:r>
              <a:rPr lang="en-US" altLang="ja-JP" dirty="0">
                <a:solidFill>
                  <a:srgbClr val="FF0000"/>
                </a:solidFill>
              </a:rPr>
              <a:t> </a:t>
            </a:r>
            <a:r>
              <a:rPr lang="en-US" altLang="ja-JP" dirty="0"/>
              <a:t>then such payment will be taken automatically at the end of the journey using </a:t>
            </a:r>
            <a:r>
              <a:rPr lang="en-US" altLang="ja-JP" dirty="0">
                <a:solidFill>
                  <a:srgbClr val="FF0000"/>
                </a:solidFill>
              </a:rPr>
              <a:t>the card details you registered with us </a:t>
            </a:r>
            <a:r>
              <a:rPr lang="en-US" altLang="ja-JP" dirty="0"/>
              <a:t>and which we will store for such purpose. You agree that we may undertake </a:t>
            </a:r>
            <a:r>
              <a:rPr lang="en-US" altLang="ja-JP" dirty="0" err="1"/>
              <a:t>authorisation</a:t>
            </a:r>
            <a:r>
              <a:rPr lang="en-US" altLang="ja-JP" dirty="0"/>
              <a:t> checks on that card when you first join as well as when you order a </a:t>
            </a:r>
            <a:r>
              <a:rPr lang="en-US" altLang="ja-JP" dirty="0" err="1"/>
              <a:t>Hailo</a:t>
            </a:r>
            <a:r>
              <a:rPr lang="en-US" altLang="ja-JP" dirty="0"/>
              <a:t> taxi.</a:t>
            </a:r>
          </a:p>
          <a:p>
            <a:pPr fontAlgn="base"/>
            <a:r>
              <a:rPr lang="en-US" altLang="ja-JP" dirty="0"/>
              <a:t>2.3 When you join </a:t>
            </a:r>
            <a:r>
              <a:rPr lang="en-US" altLang="ja-JP" dirty="0" err="1"/>
              <a:t>Hailo</a:t>
            </a:r>
            <a:r>
              <a:rPr lang="en-US" altLang="ja-JP" dirty="0"/>
              <a:t>, you will be given the option to </a:t>
            </a:r>
            <a:r>
              <a:rPr lang="en-US" altLang="ja-JP" dirty="0">
                <a:solidFill>
                  <a:srgbClr val="FF0000"/>
                </a:solidFill>
              </a:rPr>
              <a:t>pre-set a default "tip" percentage</a:t>
            </a:r>
            <a:r>
              <a:rPr lang="en-US" altLang="ja-JP" dirty="0"/>
              <a:t> of your choosing. This will automatically be added to the taxi fee at the end of each journey unless you choose to override it with a different tip amount or to remove the tip. You can </a:t>
            </a:r>
            <a:r>
              <a:rPr lang="en-US" altLang="ja-JP" dirty="0">
                <a:solidFill>
                  <a:srgbClr val="FF0000"/>
                </a:solidFill>
              </a:rPr>
              <a:t>re-set the tip default amount </a:t>
            </a:r>
            <a:r>
              <a:rPr lang="en-US" altLang="ja-JP" dirty="0"/>
              <a:t>at any time by updating your profile details via the app.</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4870</Words>
  <Application>Microsoft Office PowerPoint</Application>
  <PresentationFormat>画面に合わせる (4:3)</PresentationFormat>
  <Paragraphs>164</Paragraphs>
  <Slides>50</Slides>
  <Notes>50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Hailo情報</vt:lpstr>
      <vt:lpstr>投資家</vt:lpstr>
      <vt:lpstr>創始者</vt:lpstr>
      <vt:lpstr>Passenger Terms &amp; Conditions of Service</vt:lpstr>
      <vt:lpstr>1. YOUR USE OF HAILO</vt:lpstr>
      <vt:lpstr>スライド 6</vt:lpstr>
      <vt:lpstr>スライド 7</vt:lpstr>
      <vt:lpstr>スライド 8</vt:lpstr>
      <vt:lpstr>2. CHARGES AND PAYMENT</vt:lpstr>
      <vt:lpstr>スライド 10</vt:lpstr>
      <vt:lpstr>How much does it cost?</vt:lpstr>
      <vt:lpstr>スライド 12</vt:lpstr>
      <vt:lpstr>Hailo Cancellation Policy </vt:lpstr>
      <vt:lpstr>スライド 14</vt:lpstr>
      <vt:lpstr>スライド 15</vt:lpstr>
      <vt:lpstr>スライド 16</vt:lpstr>
      <vt:lpstr>Pay with Hailo Cancellation Policy</vt:lpstr>
      <vt:lpstr>3. TERMINATION</vt:lpstr>
      <vt:lpstr>4. OUR LEGAL OBLIGATIONS AND LIMITS ON OUR LIABILITY</vt:lpstr>
      <vt:lpstr>スライド 20</vt:lpstr>
      <vt:lpstr>スライド 21</vt:lpstr>
      <vt:lpstr>5. In-Cab Promotions</vt:lpstr>
      <vt:lpstr>スライド 23</vt:lpstr>
      <vt:lpstr>スライド 24</vt:lpstr>
      <vt:lpstr>6. COMPETITIONS</vt:lpstr>
      <vt:lpstr>Hailo Competition Rules </vt:lpstr>
      <vt:lpstr>スライド 27</vt:lpstr>
      <vt:lpstr>スライド 28</vt:lpstr>
      <vt:lpstr>スライド 29</vt:lpstr>
      <vt:lpstr>Qualifying Entrants</vt:lpstr>
      <vt:lpstr>スライド 31</vt:lpstr>
      <vt:lpstr>スライド 32</vt:lpstr>
      <vt:lpstr>スライド 33</vt:lpstr>
      <vt:lpstr>スライド 34</vt:lpstr>
      <vt:lpstr>Competition Entries</vt:lpstr>
      <vt:lpstr>スライド 36</vt:lpstr>
      <vt:lpstr>スライド 37</vt:lpstr>
      <vt:lpstr>スライド 38</vt:lpstr>
      <vt:lpstr>Prizes</vt:lpstr>
      <vt:lpstr>スライド 40</vt:lpstr>
      <vt:lpstr>スライド 41</vt:lpstr>
      <vt:lpstr>スライド 42</vt:lpstr>
      <vt:lpstr>Intellectual Property Rights &amp; Use of Entries</vt:lpstr>
      <vt:lpstr>スライド 44</vt:lpstr>
      <vt:lpstr>スライド 45</vt:lpstr>
      <vt:lpstr>Liability</vt:lpstr>
      <vt:lpstr>Data Protection and Publicity</vt:lpstr>
      <vt:lpstr>スライド 48</vt:lpstr>
      <vt:lpstr>7. GENERAL</vt:lpstr>
      <vt:lpstr>スライド 50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Hailo情報</dc:title>
  <dc:creator>owner</dc:creator>
  <cp:lastModifiedBy>owner</cp:lastModifiedBy>
  <cp:revision>3</cp:revision>
  <dcterms:created xsi:type="dcterms:W3CDTF">2015-02-07T05:19:06Z</dcterms:created>
  <dcterms:modified xsi:type="dcterms:W3CDTF">2015-02-11T04:54:49Z</dcterms:modified>
</cp:coreProperties>
</file>