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70" r:id="rId14"/>
    <p:sldId id="269"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E12142-4A49-448F-B7FD-74B477CA3322}" type="datetimeFigureOut">
              <a:rPr kumimoji="1" lang="ja-JP" altLang="en-US" smtClean="0"/>
              <a:t>2015/1/30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8E9CAC-F199-4405-9BB6-96145AF7634F}"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A8E9CAC-F199-4405-9BB6-96145AF7634F}" type="slidenum">
              <a:rPr kumimoji="1" lang="ja-JP" altLang="en-US" smtClean="0"/>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E516231-1C1B-429C-9552-4B235D1D2969}" type="datetimeFigureOut">
              <a:rPr kumimoji="1" lang="ja-JP" altLang="en-US" smtClean="0"/>
              <a:t>2015/1/30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6C2E41-3BF0-49EA-ADA1-AACBF26D1D6A}"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16231-1C1B-429C-9552-4B235D1D2969}" type="datetimeFigureOut">
              <a:rPr kumimoji="1" lang="ja-JP" altLang="en-US" smtClean="0"/>
              <a:t>2015/1/30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C2E41-3BF0-49EA-ADA1-AACBF26D1D6A}"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conomist.com/blogs/schumpeter/2014/08/sharing-lif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www.economist.com/node/2154849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blog.uber.com/uberpoo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blablacar.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bridj.com/" TargetMode="External"/><Relationship Id="rId4" Type="http://schemas.openxmlformats.org/officeDocument/2006/relationships/hyperlink" Target="http://www.mitfahrzentrale.d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tic01.nyt.com/images/2014/06/03/multimedia/boston-bus/boston-bus-videoSixteenByNine540.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www.bridj.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umtri.umich.edu/what-were-doing/news/hitchin-ride-fewer-americans-have-their-own-vehicl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reakshuttl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apta.com/resources/reportsandpublications/Documents/TransitHighGrowthClustersUS-Final2013-1124.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witter.com/BetBro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money.cnn.com/2014/06/17/news/luxury-buses/" TargetMode="External"/><Relationship Id="rId4" Type="http://schemas.openxmlformats.org/officeDocument/2006/relationships/hyperlink" Target="https://twitter.com/intent/user?screen_name=CNNMoney"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oney.cnn.com/2014/06/12/technology/innovation/uber-ceo-travis-kalanick/index.html?iid=E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ＢＲＩＤＪ</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base"/>
            <a:r>
              <a:rPr lang="en-US" altLang="ja-JP" dirty="0"/>
              <a:t>Carpooling </a:t>
            </a:r>
            <a:r>
              <a:rPr lang="en-US" altLang="ja-JP" dirty="0" err="1"/>
              <a:t>uber</a:t>
            </a:r>
            <a:r>
              <a:rPr lang="en-US" altLang="ja-JP" dirty="0"/>
              <a:t> </a:t>
            </a:r>
            <a:r>
              <a:rPr lang="en-US" altLang="ja-JP" dirty="0" err="1"/>
              <a:t>alles</a:t>
            </a:r>
            <a:r>
              <a:rPr lang="en-US" altLang="ja-JP" dirty="0"/>
              <a:t/>
            </a:r>
            <a:br>
              <a:rPr lang="en-US" altLang="ja-JP" dirty="0"/>
            </a:br>
            <a:r>
              <a:rPr lang="en-US" altLang="ja-JP" sz="2700" dirty="0" smtClean="0"/>
              <a:t>Aug 20th 2014, 18:33 </a:t>
            </a:r>
            <a:r>
              <a:rPr lang="en-US" altLang="ja-JP" sz="2700" cap="all" dirty="0"/>
              <a:t>BY E.W. | WASHINGTON, </a:t>
            </a:r>
            <a:r>
              <a:rPr lang="en-US" altLang="ja-JP" sz="2700" cap="all" dirty="0" smtClean="0"/>
              <a:t>DC</a:t>
            </a:r>
            <a:endParaRPr kumimoji="1" lang="ja-JP" altLang="en-US" sz="2700" dirty="0"/>
          </a:p>
        </p:txBody>
      </p:sp>
      <p:sp>
        <p:nvSpPr>
          <p:cNvPr id="4" name="タイトル 1"/>
          <p:cNvSpPr txBox="1">
            <a:spLocks/>
          </p:cNvSpPr>
          <p:nvPr/>
        </p:nvSpPr>
        <p:spPr>
          <a:xfrm>
            <a:off x="323528" y="6309320"/>
            <a:ext cx="8515672" cy="50405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400" b="0" i="0" u="sng" strike="noStrike" kern="1200" cap="none" spc="0" normalizeH="0" baseline="0" noProof="0" dirty="0" smtClean="0">
                <a:ln>
                  <a:noFill/>
                </a:ln>
                <a:solidFill>
                  <a:schemeClr val="tx1"/>
                </a:solidFill>
                <a:effectLst/>
                <a:uLnTx/>
                <a:uFillTx/>
                <a:latin typeface="+mj-lt"/>
                <a:ea typeface="+mj-ea"/>
                <a:cs typeface="+mj-cs"/>
                <a:hlinkClick r:id="rId3"/>
              </a:rPr>
              <a:t>http://www.economist.com/blogs/schumpeter/2014/08/sharing-lift</a:t>
            </a:r>
            <a:endParaRPr kumimoji="1" lang="ja-JP" altLang="en-US" sz="2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0482" name="Picture 2" descr="http://cdn.static-economist.com/sites/default/files/imagecache/full-width/images/2014/08/blogs/schumpeter/20140823_fnp502.jpg"/>
          <p:cNvPicPr>
            <a:picLocks noChangeAspect="1" noChangeArrowheads="1"/>
          </p:cNvPicPr>
          <p:nvPr/>
        </p:nvPicPr>
        <p:blipFill>
          <a:blip r:embed="rId4" cstate="print"/>
          <a:srcRect/>
          <a:stretch>
            <a:fillRect/>
          </a:stretch>
        </p:blipFill>
        <p:spPr bwMode="auto">
          <a:xfrm>
            <a:off x="371599" y="1534267"/>
            <a:ext cx="8160841" cy="459476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92500" lnSpcReduction="10000"/>
          </a:bodyPr>
          <a:lstStyle/>
          <a:p>
            <a:pPr fontAlgn="base"/>
            <a:r>
              <a:rPr lang="en-US" altLang="ja-JP" dirty="0"/>
              <a:t>“MARK my word,” Henry Ford declared in 1940, “A combination of airplane and motorcar is coming. You may smile, but it will come.” No doubt </a:t>
            </a:r>
            <a:r>
              <a:rPr lang="en-US" altLang="ja-JP" dirty="0">
                <a:hlinkClick r:id="rId3"/>
              </a:rPr>
              <a:t>flying cars</a:t>
            </a:r>
            <a:r>
              <a:rPr lang="en-US" altLang="ja-JP" dirty="0"/>
              <a:t> will eventually make their fashionably late arrival on the scene. But for the more immediate future of transportation, best is to take a look at a less futuristic and, ahem, more down-to-earth trend: carpooling.</a:t>
            </a:r>
          </a:p>
          <a:p>
            <a:pPr fontAlgn="base"/>
            <a:r>
              <a:rPr lang="en-US" altLang="ja-JP" dirty="0"/>
              <a:t>This month Uber, </a:t>
            </a:r>
            <a:r>
              <a:rPr lang="en-US" altLang="ja-JP" dirty="0" err="1"/>
              <a:t>Lyft</a:t>
            </a:r>
            <a:r>
              <a:rPr lang="en-US" altLang="ja-JP" dirty="0"/>
              <a:t>, and Sidecar all launched carpooling services in San Francisco. Users can opt to share a ride with a stranger travelling along the same route at the same time for about half the price of a solo journey. Uber is in raptures at the disruptive ingenuity of its new service called </a:t>
            </a:r>
            <a:r>
              <a:rPr lang="en-US" altLang="ja-JP" dirty="0" err="1">
                <a:hlinkClick r:id="rId4"/>
              </a:rPr>
              <a:t>UberPool</a:t>
            </a:r>
            <a:r>
              <a:rPr lang="en-US" altLang="ja-JP" dirty="0"/>
              <a:t>: “The implications are profound… This is a bold social experiment… a brave new world.”</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536" y="0"/>
            <a:ext cx="9396536" cy="6858000"/>
          </a:xfrm>
        </p:spPr>
        <p:txBody>
          <a:bodyPr>
            <a:normAutofit fontScale="92500" lnSpcReduction="20000"/>
          </a:bodyPr>
          <a:lstStyle/>
          <a:p>
            <a:pPr fontAlgn="base"/>
            <a:r>
              <a:rPr lang="en-US" altLang="ja-JP" dirty="0"/>
              <a:t>Yet a more interesting variation of the concept (which has been around for quite some time on the old continent in the form of sites such as </a:t>
            </a:r>
            <a:r>
              <a:rPr lang="en-US" altLang="ja-JP" dirty="0" err="1">
                <a:hlinkClick r:id="rId3"/>
              </a:rPr>
              <a:t>BlaBlaCar</a:t>
            </a:r>
            <a:r>
              <a:rPr lang="en-US" altLang="ja-JP" dirty="0"/>
              <a:t> and </a:t>
            </a:r>
            <a:r>
              <a:rPr lang="en-US" altLang="ja-JP" dirty="0">
                <a:hlinkClick r:id="rId4"/>
              </a:rPr>
              <a:t>Mitfahrzentrale.de</a:t>
            </a:r>
            <a:r>
              <a:rPr lang="en-US" altLang="ja-JP" dirty="0"/>
              <a:t>) is the service offered by </a:t>
            </a:r>
            <a:r>
              <a:rPr lang="en-US" altLang="ja-JP" dirty="0" err="1">
                <a:hlinkClick r:id="rId5"/>
              </a:rPr>
              <a:t>Bridj</a:t>
            </a:r>
            <a:r>
              <a:rPr lang="en-US" altLang="ja-JP" dirty="0"/>
              <a:t>, a startup based in Boston. It crunches data from many sources, including Google Earth, </a:t>
            </a:r>
            <a:r>
              <a:rPr lang="en-US" altLang="ja-JP" dirty="0" err="1"/>
              <a:t>Facebook</a:t>
            </a:r>
            <a:r>
              <a:rPr lang="en-US" altLang="ja-JP" dirty="0"/>
              <a:t>, the census and municipal records, to see where people live and work.  The results are used to create routes that respond to commuters’ needs, rather than force them to conform to existing routes, many of which no longer match the flow of traffic. As more people use </a:t>
            </a:r>
            <a:r>
              <a:rPr lang="en-US" altLang="ja-JP" dirty="0" err="1"/>
              <a:t>Bridj</a:t>
            </a:r>
            <a:r>
              <a:rPr lang="en-US" altLang="ja-JP" dirty="0"/>
              <a:t>, plugging in their points of origin and destination, the “smarter” the system becomes, supplying </a:t>
            </a:r>
            <a:r>
              <a:rPr lang="en-US" altLang="ja-JP" dirty="0" err="1"/>
              <a:t>customised</a:t>
            </a:r>
            <a:r>
              <a:rPr lang="en-US" altLang="ja-JP" dirty="0"/>
              <a:t>, pop-up routes where people need them. The firm’s data scientists can even anticipate popular routes—for instance, in advance of a major concert or sporting event</a:t>
            </a:r>
            <a:r>
              <a:rPr lang="en-US" altLang="ja-JP" dirty="0" smtClean="0"/>
              <a:t>.</a:t>
            </a: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7029400"/>
          </a:xfrm>
        </p:spPr>
        <p:txBody>
          <a:bodyPr>
            <a:normAutofit lnSpcReduction="10000"/>
          </a:bodyPr>
          <a:lstStyle/>
          <a:p>
            <a:pPr fontAlgn="base"/>
            <a:r>
              <a:rPr lang="en-US" altLang="ja-JP" dirty="0" smtClean="0"/>
              <a:t>Average Americans in an average American city, explains Matthew George, founder of </a:t>
            </a:r>
            <a:r>
              <a:rPr lang="en-US" altLang="ja-JP" dirty="0" err="1" smtClean="0"/>
              <a:t>Bridj</a:t>
            </a:r>
            <a:r>
              <a:rPr lang="en-US" altLang="ja-JP" dirty="0" smtClean="0"/>
              <a:t>, currently have access to only 30% of jobs in their metropolitan area </a:t>
            </a:r>
            <a:r>
              <a:rPr lang="en-US" altLang="ja-JP" b="1" dirty="0" smtClean="0">
                <a:solidFill>
                  <a:srgbClr val="FF0000"/>
                </a:solidFill>
              </a:rPr>
              <a:t>via 90 minutes of public transportation.</a:t>
            </a:r>
            <a:r>
              <a:rPr lang="en-US" altLang="ja-JP" dirty="0" smtClean="0"/>
              <a:t> The promise of </a:t>
            </a:r>
            <a:r>
              <a:rPr lang="en-US" altLang="ja-JP" dirty="0" err="1" smtClean="0"/>
              <a:t>Bridj</a:t>
            </a:r>
            <a:r>
              <a:rPr lang="en-US" altLang="ja-JP" dirty="0" smtClean="0"/>
              <a:t>, which works with local bus operators, is to save commuters time with more reliable service, no transfers and fewer stops than public buses or subway trains. A two-mile ride from Coolidge Corner to Kendall Square on Boston’s “T” train takes about an hour; </a:t>
            </a:r>
            <a:r>
              <a:rPr lang="en-US" altLang="ja-JP" dirty="0" err="1" smtClean="0"/>
              <a:t>Bridj’s</a:t>
            </a:r>
            <a:r>
              <a:rPr lang="en-US" altLang="ja-JP" dirty="0" smtClean="0"/>
              <a:t> direct shuttle (pictured) makes the same trip </a:t>
            </a:r>
            <a:r>
              <a:rPr lang="en-US" altLang="ja-JP" b="1" dirty="0" smtClean="0">
                <a:solidFill>
                  <a:srgbClr val="FF0000"/>
                </a:solidFill>
              </a:rPr>
              <a:t>in 20 minutes. </a:t>
            </a:r>
            <a:r>
              <a:rPr lang="en-US" altLang="ja-JP" dirty="0" smtClean="0"/>
              <a:t>For many commuters, the convenience is worth the marginal price increase: </a:t>
            </a:r>
            <a:r>
              <a:rPr lang="en-US" altLang="ja-JP" b="1" dirty="0" smtClean="0">
                <a:solidFill>
                  <a:srgbClr val="FF0000"/>
                </a:solidFill>
              </a:rPr>
              <a:t>at $6 per ride</a:t>
            </a:r>
            <a:r>
              <a:rPr lang="en-US" altLang="ja-JP" dirty="0" smtClean="0"/>
              <a:t>, </a:t>
            </a:r>
            <a:r>
              <a:rPr lang="en-US" altLang="ja-JP" dirty="0" err="1" smtClean="0"/>
              <a:t>Bridj</a:t>
            </a:r>
            <a:r>
              <a:rPr lang="en-US" altLang="ja-JP" dirty="0" smtClean="0"/>
              <a:t> is less than a taxi but more than a ride on Boston’s subway ($2.50) or the city bus ($1.50).</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pPr fontAlgn="base"/>
            <a:r>
              <a:rPr lang="en-US" altLang="ja-JP" dirty="0" smtClean="0"/>
              <a:t>Creating </a:t>
            </a:r>
            <a:r>
              <a:rPr lang="en-US" altLang="ja-JP" dirty="0"/>
              <a:t>better routes to high-density destinations doesn’t sound terribly revolutionary, and carpooling might not be the sexy mode of travel envisaged for the 21st century. But the economic and environmental consequences of this shift could be important. Carpooling services could disrupt public-transport systems in much the same way that Uber and </a:t>
            </a:r>
            <a:r>
              <a:rPr lang="en-US" altLang="ja-JP" dirty="0" err="1"/>
              <a:t>Lyft</a:t>
            </a:r>
            <a:r>
              <a:rPr lang="en-US" altLang="ja-JP" dirty="0"/>
              <a:t> are disrupting the taxi industry.</a:t>
            </a:r>
          </a:p>
          <a:p>
            <a:pPr fontAlgn="base"/>
            <a:r>
              <a:rPr lang="en-US" altLang="ja-JP" dirty="0" err="1"/>
              <a:t>Bridj</a:t>
            </a:r>
            <a:r>
              <a:rPr lang="en-US" altLang="ja-JP" dirty="0"/>
              <a:t>, for instance, promises to be economically inclusive, but it is more likely to service consultants and comfortable tech employees than Boston’s minimum-wage commuters. And by taking customers away from subways and buses, it threatens to drain public transit systems of much-needed funding, which could drive up costs for those who rely on public services. Getting some people to their jobs faster may come at the cost of depleting access for others. </a:t>
            </a:r>
            <a:r>
              <a:rPr lang="en-US" altLang="ja-JP" b="1" dirty="0">
                <a:solidFill>
                  <a:srgbClr val="FF0000"/>
                </a:solidFill>
              </a:rPr>
              <a:t>Every disruption has its losers and winners.</a:t>
            </a:r>
            <a:r>
              <a:rPr lang="en-US" altLang="ja-JP" dirty="0"/>
              <a:t> That will certainly also be the case when flying cars finally 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i="1" dirty="0"/>
              <a:t>To Lure Bostonians, New </a:t>
            </a:r>
            <a:r>
              <a:rPr lang="en-US" altLang="ja-JP" b="1" i="1" dirty="0">
                <a:solidFill>
                  <a:srgbClr val="FF0000"/>
                </a:solidFill>
              </a:rPr>
              <a:t>‘Pop-Up’ Bus </a:t>
            </a:r>
            <a:r>
              <a:rPr lang="en-US" altLang="ja-JP" b="1" i="1" dirty="0"/>
              <a:t>Service Learns Riders’ </a:t>
            </a:r>
            <a:r>
              <a:rPr lang="en-US" altLang="ja-JP" b="1" i="1" dirty="0" smtClean="0"/>
              <a:t>Rhythms</a:t>
            </a:r>
            <a:endParaRPr kumimoji="1" lang="ja-JP" altLang="en-US" dirty="0"/>
          </a:p>
        </p:txBody>
      </p:sp>
      <p:sp>
        <p:nvSpPr>
          <p:cNvPr id="5" name="タイトル 1"/>
          <p:cNvSpPr txBox="1">
            <a:spLocks/>
          </p:cNvSpPr>
          <p:nvPr/>
        </p:nvSpPr>
        <p:spPr>
          <a:xfrm>
            <a:off x="609600" y="5598368"/>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3100" b="0" i="0" u="sng" strike="noStrike" kern="1200" cap="none" spc="0" normalizeH="0" baseline="0" noProof="0" dirty="0" smtClean="0">
                <a:ln>
                  <a:noFill/>
                </a:ln>
                <a:solidFill>
                  <a:schemeClr val="tx1"/>
                </a:solidFill>
                <a:effectLst/>
                <a:uLnTx/>
                <a:uFillTx/>
                <a:latin typeface="+mj-lt"/>
                <a:ea typeface="+mj-ea"/>
                <a:cs typeface="+mj-cs"/>
                <a:hlinkClick r:id="rId3"/>
              </a:rPr>
              <a:t>http://static01.nyt.com/images/2014/06/03/multimedia/boston-bus/boston-bus-videoSixteenByNine540.jpg</a:t>
            </a:r>
            <a:endParaRPr kumimoji="1" lang="ja-JP" alt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054" name="Picture 6" descr="http://static01.nyt.com/images/2014/06/05/us/BUS1/BUS1-articleLarge.jpg"/>
          <p:cNvPicPr>
            <a:picLocks noChangeAspect="1" noChangeArrowheads="1"/>
          </p:cNvPicPr>
          <p:nvPr/>
        </p:nvPicPr>
        <p:blipFill>
          <a:blip r:embed="rId4" cstate="print"/>
          <a:srcRect/>
          <a:stretch>
            <a:fillRect/>
          </a:stretch>
        </p:blipFill>
        <p:spPr bwMode="auto">
          <a:xfrm>
            <a:off x="2961456" y="1635224"/>
            <a:ext cx="5715000" cy="3810000"/>
          </a:xfrm>
          <a:prstGeom prst="rect">
            <a:avLst/>
          </a:prstGeom>
          <a:noFill/>
        </p:spPr>
      </p:pic>
      <p:pic>
        <p:nvPicPr>
          <p:cNvPr id="9" name="Picture 4" descr="http://static01.nyt.com/images/2014/06/05/us/BUS2/BUS2-articleLarge.jpg"/>
          <p:cNvPicPr>
            <a:picLocks noChangeAspect="1" noChangeArrowheads="1"/>
          </p:cNvPicPr>
          <p:nvPr/>
        </p:nvPicPr>
        <p:blipFill>
          <a:blip r:embed="rId5" cstate="print"/>
          <a:srcRect/>
          <a:stretch>
            <a:fillRect/>
          </a:stretch>
        </p:blipFill>
        <p:spPr bwMode="auto">
          <a:xfrm>
            <a:off x="107504" y="2763349"/>
            <a:ext cx="4346848" cy="28978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70000" lnSpcReduction="20000"/>
          </a:bodyPr>
          <a:lstStyle/>
          <a:p>
            <a:r>
              <a:rPr lang="en-US" altLang="ja-JP" dirty="0"/>
              <a:t>BROOKLINE, Mass. — Katie </a:t>
            </a:r>
            <a:r>
              <a:rPr lang="en-US" altLang="ja-JP" dirty="0" err="1"/>
              <a:t>Pasciucco</a:t>
            </a:r>
            <a:r>
              <a:rPr lang="en-US" altLang="ja-JP" dirty="0"/>
              <a:t>, 34, an account manager at a software company, is a typical Boston commuter. Her door-to-door trip to work is just 4.5 miles but takes at least 50 maddening minutes.</a:t>
            </a:r>
          </a:p>
          <a:p>
            <a:r>
              <a:rPr lang="en-US" altLang="ja-JP" dirty="0"/>
              <a:t>With no predictable subway schedule available, she usually waits several minutes for a train. It makes numerous stops before she gets off, and then she still has to walk 20 minutes.</a:t>
            </a:r>
          </a:p>
          <a:p>
            <a:r>
              <a:rPr lang="en-US" altLang="ja-JP" dirty="0"/>
              <a:t>And so she leapt at the chance this week to travel a new way — by old-fashioned bus.</a:t>
            </a:r>
          </a:p>
          <a:p>
            <a:r>
              <a:rPr lang="en-US" altLang="ja-JP" dirty="0"/>
              <a:t>This new-old method of transport has comfortable seats and Wi-Fi. But its real innovation is in its routing. It is a “pop up” bus service, with routes dictated by millions of bits of data that show where people are and where they need to go. The private service uses chartered buses and is run by a start-up technology company called </a:t>
            </a:r>
            <a:r>
              <a:rPr lang="en-US" altLang="ja-JP" u="sng" dirty="0" err="1">
                <a:hlinkClick r:id="rId3" tooltip="The company’s website"/>
              </a:rPr>
              <a:t>Bridj</a:t>
            </a:r>
            <a:r>
              <a:rPr lang="en-US" altLang="ja-JP" dirty="0" smtClean="0"/>
              <a:t>.</a:t>
            </a:r>
            <a:endParaRPr lang="en-US" altLang="ja-JP" dirty="0"/>
          </a:p>
          <a:p>
            <a:r>
              <a:rPr lang="en-US" altLang="ja-JP" dirty="0" err="1"/>
              <a:t>Bridj</a:t>
            </a:r>
            <a:r>
              <a:rPr lang="en-US" altLang="ja-JP" dirty="0"/>
              <a:t> enters the Boston market at a tumultuous time for transit services here, where a proliferation of options has intensified the competition for rider dollars. (</a:t>
            </a:r>
            <a:r>
              <a:rPr lang="en-US" altLang="ja-JP" dirty="0">
                <a:solidFill>
                  <a:srgbClr val="FF0000"/>
                </a:solidFill>
              </a:rPr>
              <a:t>Boston</a:t>
            </a:r>
            <a:r>
              <a:rPr lang="en-US" altLang="ja-JP" dirty="0"/>
              <a:t> has the third-highest share of </a:t>
            </a:r>
            <a:r>
              <a:rPr lang="en-US" altLang="ja-JP" u="sng" dirty="0">
                <a:hlinkClick r:id="rId4" tooltip="University of Michigan study"/>
              </a:rPr>
              <a:t>households without cars</a:t>
            </a:r>
            <a:r>
              <a:rPr lang="en-US" altLang="ja-JP" dirty="0"/>
              <a:t> in the country, </a:t>
            </a:r>
            <a:r>
              <a:rPr lang="en-US" altLang="ja-JP" dirty="0">
                <a:solidFill>
                  <a:srgbClr val="FF0000"/>
                </a:solidFill>
              </a:rPr>
              <a:t>after New York and Washington</a:t>
            </a:r>
            <a:r>
              <a:rPr lang="en-US" altLang="ja-JP" dirty="0"/>
              <a:t>.) Ride-sharing services like Uber, which allow customers to hail cars — and now, even water taxis — on their </a:t>
            </a:r>
            <a:r>
              <a:rPr lang="en-US" altLang="ja-JP" dirty="0" err="1"/>
              <a:t>smartphones</a:t>
            </a:r>
            <a:r>
              <a:rPr lang="en-US" altLang="ja-JP" dirty="0"/>
              <a:t>, have disrupted Boston’s traditional taxi industry, which says that Uber has taken away 30 percent of its business.</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536" y="260648"/>
            <a:ext cx="9396536" cy="7344816"/>
          </a:xfrm>
        </p:spPr>
        <p:txBody>
          <a:bodyPr>
            <a:normAutofit fontScale="62500" lnSpcReduction="20000"/>
          </a:bodyPr>
          <a:lstStyle/>
          <a:p>
            <a:r>
              <a:rPr lang="en-US" altLang="ja-JP" dirty="0"/>
              <a:t>Also in the mix is the Massachusetts Bay Transportation Authority, which operates the region’s bus and subway system, known as the T. It has just started late-night T service on weekends to meet the growing demand of Boston’s large college crowd, </a:t>
            </a:r>
            <a:r>
              <a:rPr lang="en-US" altLang="ja-JP" dirty="0">
                <a:solidFill>
                  <a:srgbClr val="FF0000"/>
                </a:solidFill>
              </a:rPr>
              <a:t>odd-hour</a:t>
            </a:r>
            <a:r>
              <a:rPr lang="en-US" altLang="ja-JP" dirty="0"/>
              <a:t> technology workers and late-night service workers in bars and restaurants.</a:t>
            </a:r>
          </a:p>
          <a:p>
            <a:r>
              <a:rPr lang="en-US" altLang="ja-JP" dirty="0"/>
              <a:t>“It’s like the Wild, Wild West right now,” said Donna Blythe-Shaw, a spokeswoman for the Boston Taxi Drivers Association. “The T, taxis, Uber, </a:t>
            </a:r>
            <a:r>
              <a:rPr lang="en-US" altLang="ja-JP" dirty="0" err="1"/>
              <a:t>Lyft</a:t>
            </a:r>
            <a:r>
              <a:rPr lang="en-US" altLang="ja-JP" dirty="0"/>
              <a:t> — have smart app, will travel.” She predicted that </a:t>
            </a:r>
            <a:r>
              <a:rPr lang="en-US" altLang="ja-JP" dirty="0" err="1"/>
              <a:t>Bridj</a:t>
            </a:r>
            <a:r>
              <a:rPr lang="en-US" altLang="ja-JP" dirty="0"/>
              <a:t> would have “some impact,” but said it was too soon to say how much.</a:t>
            </a:r>
          </a:p>
          <a:p>
            <a:r>
              <a:rPr lang="en-US" altLang="ja-JP" dirty="0"/>
              <a:t>The transportation authority sees </a:t>
            </a:r>
            <a:r>
              <a:rPr lang="en-US" altLang="ja-JP" dirty="0" err="1"/>
              <a:t>Bridj</a:t>
            </a:r>
            <a:r>
              <a:rPr lang="en-US" altLang="ja-JP" dirty="0"/>
              <a:t> at this fledgling stage as a complement to the T. “This is not a competitive situation at all,” said Joseph </a:t>
            </a:r>
            <a:r>
              <a:rPr lang="en-US" altLang="ja-JP" dirty="0" err="1"/>
              <a:t>Pesaturo</a:t>
            </a:r>
            <a:r>
              <a:rPr lang="en-US" altLang="ja-JP" dirty="0"/>
              <a:t>, the authority spokesman.</a:t>
            </a:r>
          </a:p>
          <a:p>
            <a:r>
              <a:rPr lang="en-US" altLang="ja-JP" dirty="0"/>
              <a:t>Yet he was quick to note that the city bus fare of $1.50 and subway fare of $2 are much less than </a:t>
            </a:r>
            <a:r>
              <a:rPr lang="en-US" altLang="ja-JP" b="1" dirty="0" err="1">
                <a:solidFill>
                  <a:srgbClr val="FF0000"/>
                </a:solidFill>
              </a:rPr>
              <a:t>Bridj’s</a:t>
            </a:r>
            <a:r>
              <a:rPr lang="en-US" altLang="ja-JP" b="1" dirty="0">
                <a:solidFill>
                  <a:srgbClr val="FF0000"/>
                </a:solidFill>
              </a:rPr>
              <a:t> $6</a:t>
            </a:r>
            <a:r>
              <a:rPr lang="en-US" altLang="ja-JP" dirty="0"/>
              <a:t>. And the city buses now have real-time </a:t>
            </a:r>
            <a:r>
              <a:rPr lang="en-US" altLang="ja-JP" dirty="0" err="1"/>
              <a:t>smartphone</a:t>
            </a:r>
            <a:r>
              <a:rPr lang="en-US" altLang="ja-JP" dirty="0"/>
              <a:t> apps that alert riders to arrival times.</a:t>
            </a:r>
          </a:p>
          <a:p>
            <a:r>
              <a:rPr lang="en-US" altLang="ja-JP" dirty="0"/>
              <a:t>But most of those who lined up on Monday for </a:t>
            </a:r>
            <a:r>
              <a:rPr lang="en-US" altLang="ja-JP" dirty="0" err="1"/>
              <a:t>Bridj’s</a:t>
            </a:r>
            <a:r>
              <a:rPr lang="en-US" altLang="ja-JP" dirty="0"/>
              <a:t> first day of beta service, which was free, said that problems with the T had prompted them to try </a:t>
            </a:r>
            <a:r>
              <a:rPr lang="en-US" altLang="ja-JP" dirty="0" err="1"/>
              <a:t>Bridj</a:t>
            </a:r>
            <a:r>
              <a:rPr lang="en-US" altLang="ja-JP" dirty="0"/>
              <a:t>.</a:t>
            </a:r>
          </a:p>
          <a:p>
            <a:r>
              <a:rPr lang="en-US" altLang="ja-JP" dirty="0"/>
              <a:t>“I’m tired of getting crammed in like a sardine on the train,” said J. P. </a:t>
            </a:r>
            <a:r>
              <a:rPr lang="en-US" altLang="ja-JP" dirty="0" err="1"/>
              <a:t>Nahmias</a:t>
            </a:r>
            <a:r>
              <a:rPr lang="en-US" altLang="ja-JP" dirty="0"/>
              <a:t>, a co-worker of Ms. </a:t>
            </a:r>
            <a:r>
              <a:rPr lang="en-US" altLang="ja-JP" dirty="0" err="1"/>
              <a:t>Pasciucco’s</a:t>
            </a:r>
            <a:r>
              <a:rPr lang="en-US" altLang="ja-JP" dirty="0"/>
              <a:t>.</a:t>
            </a:r>
          </a:p>
          <a:p>
            <a:r>
              <a:rPr lang="en-US" altLang="ja-JP" dirty="0" smtClean="0"/>
              <a:t>Eva Zhou, a biotech worker, said, “There’s never an easy ride on the T, and it’s always crowded.” As for </a:t>
            </a:r>
            <a:r>
              <a:rPr lang="en-US" altLang="ja-JP" dirty="0" err="1" smtClean="0"/>
              <a:t>Bridj’s</a:t>
            </a:r>
            <a:r>
              <a:rPr lang="en-US" altLang="ja-JP" dirty="0" smtClean="0"/>
              <a:t> higher fare, she thought the service might qualify for her company’s stipend for employees who use alternative transportation.</a:t>
            </a:r>
          </a:p>
          <a:p>
            <a:r>
              <a:rPr lang="en-US" altLang="ja-JP" dirty="0" smtClean="0"/>
              <a:t>On </a:t>
            </a:r>
            <a:r>
              <a:rPr lang="en-US" altLang="ja-JP" dirty="0" err="1" smtClean="0"/>
              <a:t>Bridj’s</a:t>
            </a:r>
            <a:r>
              <a:rPr lang="en-US" altLang="ja-JP" dirty="0" smtClean="0"/>
              <a:t> two maiden trips Monday morning, from Brookline to Boston’s financial district and to Kendall Square in Cambridge, the nonstop buses arrived more quickly than the subway.</a:t>
            </a:r>
          </a:p>
          <a:p>
            <a:r>
              <a:rPr lang="en-US" altLang="ja-JP" dirty="0" smtClean="0"/>
              <a:t>For Ms. </a:t>
            </a:r>
            <a:r>
              <a:rPr lang="en-US" altLang="ja-JP" dirty="0" err="1" smtClean="0"/>
              <a:t>Pasciucco</a:t>
            </a:r>
            <a:r>
              <a:rPr lang="en-US" altLang="ja-JP" dirty="0" smtClean="0"/>
              <a:t>, </a:t>
            </a:r>
            <a:r>
              <a:rPr lang="en-US" altLang="ja-JP" dirty="0" err="1" smtClean="0"/>
              <a:t>Bridj</a:t>
            </a:r>
            <a:r>
              <a:rPr lang="en-US" altLang="ja-JP" dirty="0" smtClean="0"/>
              <a:t> shaved 10 minutes off her door-to-door commute. But what she appreciated most was the predictable schedule, allowing her to waste less time and arrive feeling less frazzled.</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96552" y="0"/>
            <a:ext cx="9649072" cy="7533456"/>
          </a:xfrm>
        </p:spPr>
        <p:txBody>
          <a:bodyPr>
            <a:normAutofit fontScale="77500" lnSpcReduction="20000"/>
          </a:bodyPr>
          <a:lstStyle/>
          <a:p>
            <a:r>
              <a:rPr lang="en-US" altLang="ja-JP" dirty="0"/>
              <a:t>The brainchild of </a:t>
            </a:r>
            <a:r>
              <a:rPr lang="en-US" altLang="ja-JP" b="1" dirty="0">
                <a:solidFill>
                  <a:srgbClr val="FF0000"/>
                </a:solidFill>
              </a:rPr>
              <a:t>Matthew George</a:t>
            </a:r>
            <a:r>
              <a:rPr lang="en-US" altLang="ja-JP" dirty="0"/>
              <a:t>, a 23-year-old entrepreneur, </a:t>
            </a:r>
            <a:r>
              <a:rPr lang="en-US" altLang="ja-JP" dirty="0" err="1"/>
              <a:t>Bridj</a:t>
            </a:r>
            <a:r>
              <a:rPr lang="en-US" altLang="ja-JP" dirty="0"/>
              <a:t> uses algorithms to make the bus routes “smarter.” As more people use it, it will adjust the routes accordingly.</a:t>
            </a:r>
          </a:p>
          <a:p>
            <a:r>
              <a:rPr lang="en-US" altLang="ja-JP" dirty="0" err="1"/>
              <a:t>Bridj</a:t>
            </a:r>
            <a:r>
              <a:rPr lang="en-US" altLang="ja-JP" dirty="0"/>
              <a:t> collects millions of bits of data about people’s commutes from Google Earth, </a:t>
            </a:r>
            <a:r>
              <a:rPr lang="en-US" altLang="ja-JP" dirty="0" err="1"/>
              <a:t>Facebook</a:t>
            </a:r>
            <a:r>
              <a:rPr lang="en-US" altLang="ja-JP" dirty="0"/>
              <a:t>, Foursquare, Twitter, LinkedIn, the census, municipal records and other sources.</a:t>
            </a:r>
          </a:p>
          <a:p>
            <a:r>
              <a:rPr lang="en-US" altLang="ja-JP" dirty="0"/>
              <a:t>“We crunch these millions and millions of data points through a number of algorithms that are existing, or that we’re refining, to tell us where people are living and working,” Mr. George said. “And through our special sauce, we’re able to determine how a city moves.”</a:t>
            </a:r>
          </a:p>
          <a:p>
            <a:r>
              <a:rPr lang="en-US" altLang="ja-JP" dirty="0"/>
              <a:t>The system will become so smart, he said, that eventually it will take more people closer to their destinations. He will then swap out the 54-seat motor coaches he now leases for more efficient, smaller vehicles as </a:t>
            </a:r>
            <a:r>
              <a:rPr lang="en-US" altLang="ja-JP" dirty="0" err="1"/>
              <a:t>Bridj</a:t>
            </a:r>
            <a:r>
              <a:rPr lang="en-US" altLang="ja-JP" dirty="0"/>
              <a:t> expands its routes. Someday, he said, those vans could use automated vehicle technology — becoming driverless vehicles that avoid collisions, get better fuel economy and speed up traffic flow. And this, he said, will help reduce traffic congestion and greenhouse gas emissions.</a:t>
            </a:r>
          </a:p>
          <a:p>
            <a:r>
              <a:rPr lang="en-US" altLang="ja-JP" dirty="0"/>
              <a:t>Although similar technology-driven systems are being tested elsewhere, </a:t>
            </a:r>
            <a:r>
              <a:rPr lang="en-US" altLang="ja-JP" dirty="0" err="1"/>
              <a:t>Bridj</a:t>
            </a:r>
            <a:r>
              <a:rPr lang="en-US" altLang="ja-JP" dirty="0"/>
              <a:t> claims to be able to apply its data faster to create new routes more quickly</a:t>
            </a:r>
            <a:r>
              <a:rPr lang="en-US" altLang="ja-JP" dirty="0" smtClean="0"/>
              <a:t>.</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fontScale="70000" lnSpcReduction="20000"/>
          </a:bodyPr>
          <a:lstStyle/>
          <a:p>
            <a:r>
              <a:rPr lang="en-US" altLang="ja-JP" dirty="0" smtClean="0"/>
              <a:t>Mr. George, while a student at Middlebury College in Vermont, was part of a team that built what he says is the nation’s largest network of pop-up bus services for college students going home on break. Called </a:t>
            </a:r>
            <a:r>
              <a:rPr lang="en-US" altLang="ja-JP" b="1" u="sng" dirty="0" err="1" smtClean="0">
                <a:solidFill>
                  <a:srgbClr val="FF0000"/>
                </a:solidFill>
                <a:hlinkClick r:id="rId3" tooltip="BreakShuttle’s website"/>
              </a:rPr>
              <a:t>BreakShuttle</a:t>
            </a:r>
            <a:r>
              <a:rPr lang="en-US" altLang="ja-JP" b="1" dirty="0" smtClean="0">
                <a:solidFill>
                  <a:srgbClr val="FF0000"/>
                </a:solidFill>
              </a:rPr>
              <a:t>, </a:t>
            </a:r>
            <a:r>
              <a:rPr lang="en-US" altLang="ja-JP" dirty="0" smtClean="0"/>
              <a:t>it has generated about $1 million a year in revenue by serving 15 colleges; it is scheduled to serve about 40 this fall.</a:t>
            </a:r>
          </a:p>
          <a:p>
            <a:r>
              <a:rPr lang="en-US" altLang="ja-JP" dirty="0" smtClean="0"/>
              <a:t>His track record with </a:t>
            </a:r>
            <a:r>
              <a:rPr lang="en-US" altLang="ja-JP" dirty="0" err="1" smtClean="0"/>
              <a:t>BreakShuttle</a:t>
            </a:r>
            <a:r>
              <a:rPr lang="en-US" altLang="ja-JP" dirty="0" smtClean="0"/>
              <a:t> helped win investors for </a:t>
            </a:r>
            <a:r>
              <a:rPr lang="en-US" altLang="ja-JP" dirty="0" err="1" smtClean="0"/>
              <a:t>Bridj</a:t>
            </a:r>
            <a:r>
              <a:rPr lang="en-US" altLang="ja-JP" dirty="0" smtClean="0"/>
              <a:t>. His primary financial backer is Jill </a:t>
            </a:r>
            <a:r>
              <a:rPr lang="en-US" altLang="ja-JP" dirty="0" err="1" smtClean="0"/>
              <a:t>Preotle</a:t>
            </a:r>
            <a:r>
              <a:rPr lang="en-US" altLang="ja-JP" dirty="0" smtClean="0"/>
              <a:t> of Boston, an early investor in </a:t>
            </a:r>
            <a:r>
              <a:rPr lang="en-US" altLang="ja-JP" dirty="0" err="1" smtClean="0"/>
              <a:t>Zipcar</a:t>
            </a:r>
            <a:r>
              <a:rPr lang="en-US" altLang="ja-JP" dirty="0" smtClean="0"/>
              <a:t>, who said she was drawn to </a:t>
            </a:r>
            <a:r>
              <a:rPr lang="en-US" altLang="ja-JP" dirty="0" err="1" smtClean="0"/>
              <a:t>Bridj</a:t>
            </a:r>
            <a:r>
              <a:rPr lang="en-US" altLang="ja-JP" dirty="0" smtClean="0"/>
              <a:t> for its potential, like that of </a:t>
            </a:r>
            <a:r>
              <a:rPr lang="en-US" altLang="ja-JP" dirty="0" err="1" smtClean="0"/>
              <a:t>Zipcar</a:t>
            </a:r>
            <a:r>
              <a:rPr lang="en-US" altLang="ja-JP" dirty="0" smtClean="0"/>
              <a:t>, to reduce car ownership and therefore reduce traffic and pollution.</a:t>
            </a:r>
          </a:p>
          <a:p>
            <a:r>
              <a:rPr lang="en-US" altLang="ja-JP" dirty="0" smtClean="0"/>
              <a:t>Mr. George is in talks to start </a:t>
            </a:r>
            <a:r>
              <a:rPr lang="en-US" altLang="ja-JP" dirty="0" err="1" smtClean="0"/>
              <a:t>Bridj</a:t>
            </a:r>
            <a:r>
              <a:rPr lang="en-US" altLang="ja-JP" dirty="0" smtClean="0"/>
              <a:t> in several other cities, which he declined to identify, by the end of summer. He is also preparing a plan to serve office parks on Route 128, the famous “technology highway” northwest of Boston, where thousands of commuters clog the roads in a bumper-to-bumper standstill.</a:t>
            </a:r>
          </a:p>
          <a:p>
            <a:r>
              <a:rPr lang="en-US" altLang="ja-JP" dirty="0" smtClean="0"/>
              <a:t>Glen </a:t>
            </a:r>
            <a:r>
              <a:rPr lang="en-US" altLang="ja-JP" dirty="0" err="1" smtClean="0"/>
              <a:t>Weisbrod</a:t>
            </a:r>
            <a:r>
              <a:rPr lang="en-US" altLang="ja-JP" dirty="0" smtClean="0"/>
              <a:t>, president of the Economic Development Research Group, a consulting firm in Boston that recently completed a </a:t>
            </a:r>
            <a:r>
              <a:rPr lang="en-US" altLang="ja-JP" u="sng" dirty="0" smtClean="0">
                <a:hlinkClick r:id="rId4" tooltip="The study (PDF)"/>
              </a:rPr>
              <a:t>study</a:t>
            </a:r>
            <a:r>
              <a:rPr lang="en-US" altLang="ja-JP" dirty="0" smtClean="0"/>
              <a:t> of traffic congestion in high-growth business clusters like Kendall Square and Route 128, applauded Mr. George for using technology and creativity to address transit issues.</a:t>
            </a:r>
          </a:p>
          <a:p>
            <a:r>
              <a:rPr lang="en-US" altLang="ja-JP" dirty="0" smtClean="0"/>
              <a:t>But while </a:t>
            </a:r>
            <a:r>
              <a:rPr lang="en-US" altLang="ja-JP" dirty="0" err="1" smtClean="0"/>
              <a:t>Bridj</a:t>
            </a:r>
            <a:r>
              <a:rPr lang="en-US" altLang="ja-JP" dirty="0" smtClean="0"/>
              <a:t> can help incrementally, Mr. </a:t>
            </a:r>
            <a:r>
              <a:rPr lang="en-US" altLang="ja-JP" dirty="0" err="1" smtClean="0"/>
              <a:t>Weisbrod</a:t>
            </a:r>
            <a:r>
              <a:rPr lang="en-US" altLang="ja-JP" dirty="0" smtClean="0"/>
              <a:t> said, it cannot solve the fundamental transportation problems of big cities. “Buses can only do so much,” he said. “They don’t eliminate the need for public investment in large-scale transit systems.”</a:t>
            </a:r>
          </a:p>
          <a:p>
            <a:endParaRPr lang="ja-JP" altLang="en-US" dirty="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z="3600" b="1" dirty="0"/>
              <a:t>New bus companies aim to hack your </a:t>
            </a:r>
            <a:r>
              <a:rPr lang="en-US" altLang="ja-JP" sz="3600" b="1" dirty="0" smtClean="0"/>
              <a:t>commute</a:t>
            </a:r>
            <a:r>
              <a:rPr lang="en-US" altLang="ja-JP" b="1" dirty="0" smtClean="0"/>
              <a:t/>
            </a:r>
            <a:br>
              <a:rPr lang="en-US" altLang="ja-JP" b="1" dirty="0" smtClean="0"/>
            </a:br>
            <a:r>
              <a:rPr lang="da-DK" altLang="ja-JP" sz="2700" dirty="0"/>
              <a:t>By </a:t>
            </a:r>
            <a:r>
              <a:rPr lang="da-DK" altLang="ja-JP" sz="2700" dirty="0">
                <a:hlinkClick r:id="rId3"/>
              </a:rPr>
              <a:t>Ben Brody</a:t>
            </a:r>
            <a:r>
              <a:rPr lang="da-DK" altLang="ja-JP" sz="2700" dirty="0"/>
              <a:t>   </a:t>
            </a:r>
            <a:r>
              <a:rPr lang="da-DK" altLang="ja-JP" sz="2700" dirty="0">
                <a:hlinkClick r:id="rId4"/>
              </a:rPr>
              <a:t>@CNNMoney</a:t>
            </a:r>
            <a:r>
              <a:rPr lang="da-DK" altLang="ja-JP" sz="2700" dirty="0"/>
              <a:t> June 17, 2014: 3:39 PM ET</a:t>
            </a:r>
            <a:endParaRPr kumimoji="1" lang="ja-JP" altLang="en-US" sz="2700" dirty="0"/>
          </a:p>
        </p:txBody>
      </p:sp>
      <p:sp>
        <p:nvSpPr>
          <p:cNvPr id="4" name="タイトル 1"/>
          <p:cNvSpPr txBox="1">
            <a:spLocks/>
          </p:cNvSpPr>
          <p:nvPr/>
        </p:nvSpPr>
        <p:spPr>
          <a:xfrm>
            <a:off x="609600" y="5526360"/>
            <a:ext cx="8229600" cy="1143000"/>
          </a:xfrm>
          <a:prstGeom prst="rect">
            <a:avLst/>
          </a:prstGeom>
        </p:spPr>
        <p:txBody>
          <a:bodyPr vert="horz" lIns="91440" tIns="45720" rIns="91440" bIns="45720" rtlCol="0" anchor="ctr">
            <a:normAutofit fontScale="90000" lnSpcReduction="20000"/>
          </a:bodyPr>
          <a:lstStyle/>
          <a:p>
            <a:pPr algn="ctr">
              <a:spcBef>
                <a:spcPct val="0"/>
              </a:spcBef>
            </a:pPr>
            <a:r>
              <a:rPr lang="en-US" altLang="ja-JP" sz="4400" u="sng" dirty="0">
                <a:hlinkClick r:id="rId5"/>
              </a:rPr>
              <a:t>http://money.cnn.com/2014/06/17/news/luxury-buses</a:t>
            </a:r>
            <a:r>
              <a:rPr lang="en-US" altLang="ja-JP" sz="4400" u="sng" dirty="0" smtClean="0">
                <a:hlinkClick r:id="rId5"/>
              </a:rPr>
              <a:t>/</a:t>
            </a:r>
            <a:endParaRPr lang="ja-JP" altLang="ja-JP" sz="4400" dirty="0"/>
          </a:p>
        </p:txBody>
      </p:sp>
      <p:pic>
        <p:nvPicPr>
          <p:cNvPr id="14338" name="Picture 2" descr="bridj"/>
          <p:cNvPicPr>
            <a:picLocks noChangeAspect="1" noChangeArrowheads="1"/>
          </p:cNvPicPr>
          <p:nvPr/>
        </p:nvPicPr>
        <p:blipFill>
          <a:blip r:embed="rId6" cstate="print"/>
          <a:srcRect/>
          <a:stretch>
            <a:fillRect/>
          </a:stretch>
        </p:blipFill>
        <p:spPr bwMode="auto">
          <a:xfrm>
            <a:off x="1258788" y="1543024"/>
            <a:ext cx="5905500" cy="36861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4544" y="0"/>
            <a:ext cx="9468544" cy="6858000"/>
          </a:xfrm>
        </p:spPr>
        <p:txBody>
          <a:bodyPr>
            <a:normAutofit fontScale="70000" lnSpcReduction="20000"/>
          </a:bodyPr>
          <a:lstStyle/>
          <a:p>
            <a:pPr fontAlgn="base"/>
            <a:r>
              <a:rPr lang="en-US" altLang="ja-JP" dirty="0"/>
              <a:t>New bus services are using data from user's </a:t>
            </a:r>
            <a:r>
              <a:rPr lang="en-US" altLang="ja-JP" dirty="0" err="1"/>
              <a:t>smartphones</a:t>
            </a:r>
            <a:r>
              <a:rPr lang="en-US" altLang="ja-JP" dirty="0"/>
              <a:t> </a:t>
            </a:r>
            <a:r>
              <a:rPr lang="en-US" altLang="ja-JP" sz="5100" b="1" dirty="0">
                <a:solidFill>
                  <a:srgbClr val="FF0000"/>
                </a:solidFill>
              </a:rPr>
              <a:t>to predict where riders are, and where they want to go</a:t>
            </a:r>
            <a:r>
              <a:rPr lang="en-US" altLang="ja-JP" dirty="0"/>
              <a:t>. They aim to get commuters to their destinations </a:t>
            </a:r>
            <a:r>
              <a:rPr lang="en-US" altLang="ja-JP" dirty="0">
                <a:solidFill>
                  <a:srgbClr val="00B050"/>
                </a:solidFill>
              </a:rPr>
              <a:t>faster,</a:t>
            </a:r>
            <a:r>
              <a:rPr lang="en-US" altLang="ja-JP" dirty="0"/>
              <a:t> and more </a:t>
            </a:r>
            <a:r>
              <a:rPr lang="en-US" altLang="ja-JP" dirty="0">
                <a:solidFill>
                  <a:srgbClr val="00B050"/>
                </a:solidFill>
              </a:rPr>
              <a:t>comfortably</a:t>
            </a:r>
            <a:r>
              <a:rPr lang="en-US" altLang="ja-JP" dirty="0"/>
              <a:t>, than public transportation can for just a few dollars more.</a:t>
            </a:r>
          </a:p>
          <a:p>
            <a:pPr fontAlgn="base"/>
            <a:r>
              <a:rPr lang="en-US" altLang="ja-JP" dirty="0"/>
              <a:t>Boston's </a:t>
            </a:r>
            <a:r>
              <a:rPr lang="en-US" altLang="ja-JP" dirty="0" err="1"/>
              <a:t>Bridj</a:t>
            </a:r>
            <a:r>
              <a:rPr lang="en-US" altLang="ja-JP" dirty="0"/>
              <a:t> bus service and </a:t>
            </a:r>
            <a:r>
              <a:rPr lang="en-US" altLang="ja-JP" dirty="0" err="1"/>
              <a:t>and</a:t>
            </a:r>
            <a:r>
              <a:rPr lang="en-US" altLang="ja-JP" dirty="0"/>
              <a:t> Chicago's </a:t>
            </a:r>
            <a:r>
              <a:rPr lang="en-US" altLang="ja-JP" dirty="0" err="1"/>
              <a:t>BlackLine</a:t>
            </a:r>
            <a:r>
              <a:rPr lang="en-US" altLang="ja-JP" dirty="0"/>
              <a:t> service both launched this spring. The start-ups say they're combining data from public transportation systems, users' </a:t>
            </a:r>
            <a:r>
              <a:rPr lang="en-US" altLang="ja-JP" dirty="0" err="1"/>
              <a:t>smartphones</a:t>
            </a:r>
            <a:r>
              <a:rPr lang="en-US" altLang="ja-JP" dirty="0"/>
              <a:t> and GPS devices on board their buses to determine where to add or cancel routes </a:t>
            </a:r>
            <a:r>
              <a:rPr lang="en-US" altLang="ja-JP" sz="4600" b="1" dirty="0">
                <a:solidFill>
                  <a:srgbClr val="FF0000"/>
                </a:solidFill>
              </a:rPr>
              <a:t>on a day-to-day basis</a:t>
            </a:r>
            <a:r>
              <a:rPr lang="en-US" altLang="ja-JP" dirty="0"/>
              <a:t>, and even to avoid traffic snarls.</a:t>
            </a:r>
          </a:p>
          <a:p>
            <a:pPr fontAlgn="base"/>
            <a:r>
              <a:rPr lang="en-US" altLang="ja-JP" dirty="0"/>
              <a:t>The buses also offer reserved seats, </a:t>
            </a:r>
            <a:r>
              <a:rPr lang="en-US" altLang="ja-JP" dirty="0" err="1"/>
              <a:t>WiFi</a:t>
            </a:r>
            <a:r>
              <a:rPr lang="en-US" altLang="ja-JP" dirty="0"/>
              <a:t> and express service. A ride that costs about $2.50 on Boston's T transit system costs about $5 via </a:t>
            </a:r>
            <a:r>
              <a:rPr lang="en-US" altLang="ja-JP" dirty="0" err="1"/>
              <a:t>Bridj</a:t>
            </a:r>
            <a:r>
              <a:rPr lang="en-US" altLang="ja-JP" dirty="0"/>
              <a:t>. </a:t>
            </a:r>
            <a:r>
              <a:rPr lang="en-US" altLang="ja-JP" dirty="0" err="1"/>
              <a:t>Bridj</a:t>
            </a:r>
            <a:r>
              <a:rPr lang="en-US" altLang="ja-JP" dirty="0"/>
              <a:t> is in "beta" now, so tickets are free, but it says that so far "thousands" of users have signed up for the service.</a:t>
            </a:r>
          </a:p>
          <a:p>
            <a:pPr fontAlgn="base"/>
            <a:r>
              <a:rPr lang="en-US" altLang="ja-JP" dirty="0"/>
              <a:t>"We're essentially reinventing your commute," said Ryan Kelly, marketing manager at </a:t>
            </a:r>
            <a:r>
              <a:rPr lang="en-US" altLang="ja-JP" dirty="0" err="1"/>
              <a:t>Bridj</a:t>
            </a:r>
            <a:r>
              <a:rPr lang="en-US" altLang="ja-JP" dirty="0"/>
              <a:t>.</a:t>
            </a:r>
          </a:p>
          <a:p>
            <a:pPr fontAlgn="base"/>
            <a:r>
              <a:rPr lang="en-US" altLang="ja-JP" dirty="0"/>
              <a:t>But </a:t>
            </a:r>
            <a:r>
              <a:rPr lang="en-US" altLang="ja-JP" dirty="0" err="1"/>
              <a:t>Bridj's</a:t>
            </a:r>
            <a:r>
              <a:rPr lang="en-US" altLang="ja-JP" dirty="0"/>
              <a:t> success will depend on whether its service becomes popular enough to get a critical mass of commuter data.</a:t>
            </a:r>
          </a:p>
          <a:p>
            <a:pPr fontAlgn="base"/>
            <a:r>
              <a:rPr lang="en-US" altLang="ja-JP" dirty="0"/>
              <a:t>Sarah </a:t>
            </a:r>
            <a:r>
              <a:rPr lang="en-US" altLang="ja-JP" dirty="0" err="1"/>
              <a:t>Baston</a:t>
            </a:r>
            <a:r>
              <a:rPr lang="en-US" altLang="ja-JP" dirty="0"/>
              <a:t>, who has used </a:t>
            </a:r>
            <a:r>
              <a:rPr lang="en-US" altLang="ja-JP" dirty="0" err="1"/>
              <a:t>Bridj</a:t>
            </a:r>
            <a:r>
              <a:rPr lang="en-US" altLang="ja-JP" dirty="0"/>
              <a:t> since it began operating at the beginning of June, says the company's routes are already a big improvement on her old commute from Brookline, Mass. to her job in Cambridge</a:t>
            </a:r>
            <a:r>
              <a:rPr lang="en-US" altLang="ja-JP" dirty="0" smtClean="0"/>
              <a:t>.</a:t>
            </a:r>
            <a:endParaRPr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536" y="0"/>
            <a:ext cx="9396536" cy="6858000"/>
          </a:xfrm>
        </p:spPr>
        <p:txBody>
          <a:bodyPr>
            <a:normAutofit fontScale="85000" lnSpcReduction="20000"/>
          </a:bodyPr>
          <a:lstStyle/>
          <a:p>
            <a:pPr fontAlgn="base"/>
            <a:r>
              <a:rPr lang="en-US" altLang="ja-JP" dirty="0" smtClean="0"/>
              <a:t>It </a:t>
            </a:r>
            <a:r>
              <a:rPr lang="en-US" altLang="ja-JP" dirty="0"/>
              <a:t>used to take </a:t>
            </a:r>
            <a:r>
              <a:rPr lang="en-US" altLang="ja-JP" dirty="0" err="1"/>
              <a:t>Baston</a:t>
            </a:r>
            <a:r>
              <a:rPr lang="en-US" altLang="ja-JP" dirty="0"/>
              <a:t> 50 minutes to get to work via train and then a bus. Now she can get into the office in 20 minutes.</a:t>
            </a:r>
          </a:p>
          <a:p>
            <a:pPr fontAlgn="base"/>
            <a:r>
              <a:rPr lang="en-US" altLang="ja-JP" dirty="0"/>
              <a:t>"It was a need in the city," she says. "It's unbelievable how much better my commute is</a:t>
            </a:r>
            <a:r>
              <a:rPr lang="en-US" altLang="ja-JP" dirty="0" smtClean="0"/>
              <a:t>.”A </a:t>
            </a:r>
            <a:r>
              <a:rPr lang="en-US" altLang="ja-JP" dirty="0"/>
              <a:t>similar demand-driven bus service called </a:t>
            </a:r>
            <a:r>
              <a:rPr lang="en-US" altLang="ja-JP" dirty="0">
                <a:solidFill>
                  <a:srgbClr val="FF0000"/>
                </a:solidFill>
              </a:rPr>
              <a:t>Leap Trans</a:t>
            </a:r>
            <a:r>
              <a:rPr lang="en-US" altLang="ja-JP" dirty="0"/>
              <a:t>it is coming to San Francisco soon.</a:t>
            </a:r>
          </a:p>
          <a:p>
            <a:pPr fontAlgn="base"/>
            <a:r>
              <a:rPr lang="en-US" altLang="ja-JP" dirty="0"/>
              <a:t>Still it's doubtful these upstarts will put public transportation out of business any time </a:t>
            </a:r>
            <a:r>
              <a:rPr lang="en-US" altLang="ja-JP" dirty="0" err="1" smtClean="0"/>
              <a:t>soon.Baston</a:t>
            </a:r>
            <a:r>
              <a:rPr lang="en-US" altLang="ja-JP" dirty="0" smtClean="0"/>
              <a:t> </a:t>
            </a:r>
            <a:r>
              <a:rPr lang="en-US" altLang="ja-JP" dirty="0"/>
              <a:t>says her daily bus is only half full. Boston's public transportation authority, meanwhile, serves 1.3 million people each day.</a:t>
            </a:r>
          </a:p>
          <a:p>
            <a:pPr fontAlgn="base"/>
            <a:r>
              <a:rPr lang="en-US" altLang="ja-JP" dirty="0"/>
              <a:t>And while both companies say they've secured the proper licenses and insurance, some cities may resist opening up public transportation to competition from private business.</a:t>
            </a:r>
          </a:p>
          <a:p>
            <a:pPr fontAlgn="base"/>
            <a:r>
              <a:rPr lang="en-US" altLang="ja-JP" b="1" dirty="0">
                <a:solidFill>
                  <a:srgbClr val="FF0000"/>
                </a:solidFill>
              </a:rPr>
              <a:t>As </a:t>
            </a:r>
            <a:r>
              <a:rPr lang="en-US" altLang="ja-JP" b="1" dirty="0">
                <a:solidFill>
                  <a:srgbClr val="FF0000"/>
                </a:solidFill>
                <a:hlinkClick r:id="rId3"/>
              </a:rPr>
              <a:t>Uber knows</a:t>
            </a:r>
            <a:r>
              <a:rPr lang="en-US" altLang="ja-JP" b="1" dirty="0">
                <a:solidFill>
                  <a:srgbClr val="FF0000"/>
                </a:solidFill>
              </a:rPr>
              <a:t>, struggling with local regulations can mean a bumpy ride for a new transportation service.</a:t>
            </a:r>
          </a:p>
          <a:p>
            <a:pPr fontAlgn="base"/>
            <a:r>
              <a:rPr lang="en-US" altLang="ja-JP" dirty="0"/>
              <a:t>Still, Kelly of </a:t>
            </a:r>
            <a:r>
              <a:rPr lang="en-US" altLang="ja-JP" dirty="0" err="1"/>
              <a:t>Bridj</a:t>
            </a:r>
            <a:r>
              <a:rPr lang="en-US" altLang="ja-JP" dirty="0"/>
              <a:t> says the company has big ambitions to carve out a market position between cramped-but-cheap public buses and more expensive and comfortable rides from taxis and Uber</a:t>
            </a:r>
            <a:r>
              <a:rPr lang="en-US" altLang="ja-JP" dirty="0" smtClean="0"/>
              <a:t>."</a:t>
            </a:r>
            <a:r>
              <a:rPr lang="en-US" altLang="ja-JP" dirty="0"/>
              <a:t>Within a year we want to be national," Kelly said, "but we'll be in another city very soon." </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1469</Words>
  <Application>Microsoft Office PowerPoint</Application>
  <PresentationFormat>画面に合わせる (4:3)</PresentationFormat>
  <Paragraphs>63</Paragraphs>
  <Slides>14</Slides>
  <Notes>14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ＢＲＩＤＪ</vt:lpstr>
      <vt:lpstr>To Lure Bostonians, New ‘Pop-Up’ Bus Service Learns Riders’ Rhythms</vt:lpstr>
      <vt:lpstr>スライド 3</vt:lpstr>
      <vt:lpstr>スライド 4</vt:lpstr>
      <vt:lpstr>スライド 5</vt:lpstr>
      <vt:lpstr>スライド 6</vt:lpstr>
      <vt:lpstr>New bus companies aim to hack your commute By Ben Brody   @CNNMoney June 17, 2014: 3:39 PM ET</vt:lpstr>
      <vt:lpstr>スライド 8</vt:lpstr>
      <vt:lpstr>スライド 9</vt:lpstr>
      <vt:lpstr>Carpooling uber alles Aug 20th 2014, 18:33 BY E.W. | WASHINGTON, DC</vt:lpstr>
      <vt:lpstr>スライド 11</vt:lpstr>
      <vt:lpstr>スライド 12</vt:lpstr>
      <vt:lpstr>スライド 13</vt:lpstr>
      <vt:lpstr>スライド 14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ＢＲＩＤＪ</dc:title>
  <dc:creator>owner</dc:creator>
  <cp:lastModifiedBy>owner</cp:lastModifiedBy>
  <cp:revision>1</cp:revision>
  <dcterms:created xsi:type="dcterms:W3CDTF">2015-01-29T22:56:37Z</dcterms:created>
  <dcterms:modified xsi:type="dcterms:W3CDTF">2015-01-30T01:05:16Z</dcterms:modified>
</cp:coreProperties>
</file>