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D7BD8B-1CCB-4010-ADCF-33607E76C725}" type="datetimeFigureOut">
              <a:rPr kumimoji="1" lang="ja-JP" altLang="en-US" smtClean="0"/>
              <a:t>2014/12/2</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9E16D7-2C6C-4CFD-A66D-8B71B8350E69}"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B9E16D7-2C6C-4CFD-A66D-8B71B8350E69}" type="slidenum">
              <a:rPr kumimoji="1" lang="ja-JP" altLang="en-US" smtClean="0"/>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584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584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1B61A13-5804-4043-BEF8-1A739FEAE11F}" type="slidenum">
              <a:rPr lang="ja-JP" altLang="en-US" smtClean="0">
                <a:ea typeface="ＭＳ Ｐゴシック" charset="-128"/>
              </a:rPr>
              <a:pPr/>
              <a:t>10</a:t>
            </a:fld>
            <a:endParaRPr lang="en-US" altLang="ja-JP" smtClean="0">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765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765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B4F013D-141F-41AD-A91C-0039A2DF5B46}" type="slidenum">
              <a:rPr lang="ja-JP" altLang="en-US" smtClean="0">
                <a:ea typeface="ＭＳ Ｐゴシック" charset="-128"/>
              </a:rPr>
              <a:pPr/>
              <a:t>2</a:t>
            </a:fld>
            <a:endParaRPr lang="en-US" altLang="ja-JP" smtClean="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86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86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FEBBCE0-85BF-47DA-BA61-2D52D4B80B01}" type="slidenum">
              <a:rPr lang="ja-JP" altLang="en-US" smtClean="0">
                <a:ea typeface="ＭＳ Ｐゴシック" charset="-128"/>
              </a:rPr>
              <a:pPr/>
              <a:t>3</a:t>
            </a:fld>
            <a:endParaRPr lang="en-US" altLang="ja-JP" smtClean="0">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969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970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B8FBA6D-14D0-4919-BCF8-53A3CD9C7151}" type="slidenum">
              <a:rPr lang="ja-JP" altLang="en-US" smtClean="0">
                <a:ea typeface="ＭＳ Ｐゴシック" charset="-128"/>
              </a:rPr>
              <a:pPr/>
              <a:t>4</a:t>
            </a:fld>
            <a:endParaRPr lang="en-US" altLang="ja-JP" smtClean="0">
              <a:ea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072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072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1B209CF-9D61-4595-9955-395F65AB6DAF}" type="slidenum">
              <a:rPr lang="ja-JP" altLang="en-US" smtClean="0">
                <a:ea typeface="ＭＳ Ｐゴシック" charset="-128"/>
              </a:rPr>
              <a:pPr/>
              <a:t>5</a:t>
            </a:fld>
            <a:endParaRPr lang="en-US" altLang="ja-JP" smtClean="0">
              <a:ea typeface="ＭＳ Ｐゴシック"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174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3174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CD3824E-9402-4BC5-9E50-71554C6A1D23}" type="slidenum">
              <a:rPr lang="ja-JP" altLang="en-US" smtClean="0">
                <a:ea typeface="ＭＳ Ｐゴシック" charset="-128"/>
              </a:rPr>
              <a:pPr/>
              <a:t>6</a:t>
            </a:fld>
            <a:endParaRPr lang="en-US" altLang="ja-JP" smtClean="0">
              <a:ea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27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277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38B7227-1668-4876-B4F3-03B515298B54}" type="slidenum">
              <a:rPr lang="ja-JP" altLang="en-US" smtClean="0">
                <a:ea typeface="ＭＳ Ｐゴシック" charset="-128"/>
              </a:rPr>
              <a:pPr/>
              <a:t>7</a:t>
            </a:fld>
            <a:endParaRPr lang="en-US" altLang="ja-JP" smtClean="0">
              <a:ea typeface="ＭＳ Ｐゴシック"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379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379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A8806B7-B0FB-4302-8744-3B26DBDC58CE}" type="slidenum">
              <a:rPr lang="ja-JP" altLang="en-US" smtClean="0">
                <a:ea typeface="ＭＳ Ｐゴシック" charset="-128"/>
              </a:rPr>
              <a:pPr/>
              <a:t>8</a:t>
            </a:fld>
            <a:endParaRPr lang="en-US" altLang="ja-JP" smtClean="0">
              <a:ea typeface="ＭＳ Ｐゴシック"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481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482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AA0413C-8CAE-4F47-9810-D5250A6E9B53}" type="slidenum">
              <a:rPr lang="ja-JP" altLang="en-US" smtClean="0">
                <a:ea typeface="ＭＳ Ｐゴシック" charset="-128"/>
              </a:rPr>
              <a:pPr/>
              <a:t>9</a:t>
            </a:fld>
            <a:endParaRPr lang="en-US" altLang="ja-JP" smtClean="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55673E1-2C29-451C-BB6D-F91F4F2DA872}" type="datetimeFigureOut">
              <a:rPr kumimoji="1" lang="ja-JP" altLang="en-US" smtClean="0"/>
              <a:t>2014/12/2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99609D3-4E8E-447B-AAA9-53C150F4C023}" type="slidenum">
              <a:rPr kumimoji="1" lang="ja-JP" altLang="en-US" smtClean="0"/>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55673E1-2C29-451C-BB6D-F91F4F2DA872}" type="datetimeFigureOut">
              <a:rPr kumimoji="1" lang="ja-JP" altLang="en-US" smtClean="0"/>
              <a:t>2014/12/2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99609D3-4E8E-447B-AAA9-53C150F4C023}" type="slidenum">
              <a:rPr kumimoji="1" lang="ja-JP" altLang="en-US" smtClean="0"/>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55673E1-2C29-451C-BB6D-F91F4F2DA872}" type="datetimeFigureOut">
              <a:rPr kumimoji="1" lang="ja-JP" altLang="en-US" smtClean="0"/>
              <a:t>2014/12/2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99609D3-4E8E-447B-AAA9-53C150F4C023}" type="slidenum">
              <a:rPr kumimoji="1" lang="ja-JP" altLang="en-US" smtClean="0"/>
              <a:t>&lt;#&gt;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0"/>
            <a:ext cx="82296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C6DBC1B-57F9-4338-A712-8E0BED82E444}"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55673E1-2C29-451C-BB6D-F91F4F2DA872}" type="datetimeFigureOut">
              <a:rPr kumimoji="1" lang="ja-JP" altLang="en-US" smtClean="0"/>
              <a:t>2014/12/2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99609D3-4E8E-447B-AAA9-53C150F4C023}" type="slidenum">
              <a:rPr kumimoji="1" lang="ja-JP" altLang="en-US" smtClean="0"/>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B55673E1-2C29-451C-BB6D-F91F4F2DA872}" type="datetimeFigureOut">
              <a:rPr kumimoji="1" lang="ja-JP" altLang="en-US" smtClean="0"/>
              <a:t>2014/12/2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99609D3-4E8E-447B-AAA9-53C150F4C023}" type="slidenum">
              <a:rPr kumimoji="1" lang="ja-JP" altLang="en-US" smtClean="0"/>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B55673E1-2C29-451C-BB6D-F91F4F2DA872}" type="datetimeFigureOut">
              <a:rPr kumimoji="1" lang="ja-JP" altLang="en-US" smtClean="0"/>
              <a:t>2014/12/2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99609D3-4E8E-447B-AAA9-53C150F4C023}" type="slidenum">
              <a:rPr kumimoji="1" lang="ja-JP" altLang="en-US" smtClean="0"/>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55673E1-2C29-451C-BB6D-F91F4F2DA872}" type="datetimeFigureOut">
              <a:rPr kumimoji="1" lang="ja-JP" altLang="en-US" smtClean="0"/>
              <a:t>2014/12/2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99609D3-4E8E-447B-AAA9-53C150F4C023}" type="slidenum">
              <a:rPr kumimoji="1" lang="ja-JP" altLang="en-US" smtClean="0"/>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B55673E1-2C29-451C-BB6D-F91F4F2DA872}" type="datetimeFigureOut">
              <a:rPr kumimoji="1" lang="ja-JP" altLang="en-US" smtClean="0"/>
              <a:t>2014/12/2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99609D3-4E8E-447B-AAA9-53C150F4C023}" type="slidenum">
              <a:rPr kumimoji="1" lang="ja-JP" altLang="en-US" smtClean="0"/>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55673E1-2C29-451C-BB6D-F91F4F2DA872}" type="datetimeFigureOut">
              <a:rPr kumimoji="1" lang="ja-JP" altLang="en-US" smtClean="0"/>
              <a:t>2014/12/2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99609D3-4E8E-447B-AAA9-53C150F4C023}" type="slidenum">
              <a:rPr kumimoji="1" lang="ja-JP" altLang="en-US" smtClean="0"/>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55673E1-2C29-451C-BB6D-F91F4F2DA872}" type="datetimeFigureOut">
              <a:rPr kumimoji="1" lang="ja-JP" altLang="en-US" smtClean="0"/>
              <a:t>2014/12/2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99609D3-4E8E-447B-AAA9-53C150F4C023}" type="slidenum">
              <a:rPr kumimoji="1" lang="ja-JP" altLang="en-US" smtClean="0"/>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55673E1-2C29-451C-BB6D-F91F4F2DA872}" type="datetimeFigureOut">
              <a:rPr kumimoji="1" lang="ja-JP" altLang="en-US" smtClean="0"/>
              <a:t>2014/12/2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99609D3-4E8E-447B-AAA9-53C150F4C023}" type="slidenum">
              <a:rPr kumimoji="1" lang="ja-JP" altLang="en-US" smtClean="0"/>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5673E1-2C29-451C-BB6D-F91F4F2DA872}" type="datetimeFigureOut">
              <a:rPr kumimoji="1" lang="ja-JP" altLang="en-US" smtClean="0"/>
              <a:t>2014/12/2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9609D3-4E8E-447B-AAA9-53C150F4C023}"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観光の語源</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ln>
            <a:solidFill>
              <a:schemeClr val="tx1"/>
            </a:solidFill>
          </a:ln>
        </p:spPr>
        <p:txBody>
          <a:bodyPr/>
          <a:lstStyle/>
          <a:p>
            <a:pPr eaLnBrk="1" hangingPunct="1"/>
            <a:r>
              <a:rPr lang="ja-JP" altLang="en-US" smtClean="0"/>
              <a:t>「地域」「観光」と「政策」</a:t>
            </a:r>
          </a:p>
        </p:txBody>
      </p:sp>
      <p:sp>
        <p:nvSpPr>
          <p:cNvPr id="11267" name="Rectangle 3"/>
          <p:cNvSpPr>
            <a:spLocks noGrp="1" noChangeArrowheads="1"/>
          </p:cNvSpPr>
          <p:nvPr>
            <p:ph type="body" idx="1"/>
          </p:nvPr>
        </p:nvSpPr>
        <p:spPr/>
        <p:txBody>
          <a:bodyPr/>
          <a:lstStyle/>
          <a:p>
            <a:pPr eaLnBrk="1" hangingPunct="1"/>
            <a:r>
              <a:rPr lang="ja-JP" altLang="en-US" smtClean="0"/>
              <a:t>「地域」と「観光」は親和的</a:t>
            </a:r>
          </a:p>
          <a:p>
            <a:pPr eaLnBrk="1" hangingPunct="1"/>
            <a:r>
              <a:rPr lang="ja-JP" altLang="en-US" smtClean="0"/>
              <a:t>「政策」とは不協和　　均衡発展論</a:t>
            </a:r>
          </a:p>
          <a:p>
            <a:pPr eaLnBrk="1" hangingPunct="1"/>
            <a:r>
              <a:rPr lang="ja-JP" altLang="en-US" smtClean="0"/>
              <a:t>佐伯宗義</a:t>
            </a:r>
            <a:r>
              <a:rPr lang="en-US" altLang="ja-JP" smtClean="0"/>
              <a:t>(</a:t>
            </a:r>
            <a:r>
              <a:rPr lang="ja-JP" altLang="en-US" smtClean="0"/>
              <a:t>衆議院議員、富山地鉄社長</a:t>
            </a:r>
            <a:r>
              <a:rPr lang="en-US" altLang="ja-JP" smtClean="0"/>
              <a:t>)</a:t>
            </a:r>
            <a:r>
              <a:rPr lang="ja-JP" altLang="en-US" smtClean="0"/>
              <a:t>は観光基本法に反対</a:t>
            </a:r>
          </a:p>
          <a:p>
            <a:pPr eaLnBrk="1" hangingPunct="1"/>
            <a:r>
              <a:rPr lang="ja-JP" altLang="en-US" smtClean="0"/>
              <a:t>観光とは地域の個性の発揮</a:t>
            </a:r>
          </a:p>
          <a:p>
            <a:pPr eaLnBrk="1" hangingPunct="1"/>
            <a:r>
              <a:rPr lang="ja-JP" altLang="en-US" smtClean="0"/>
              <a:t>中央集権的基本法には反対</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ln>
            <a:solidFill>
              <a:schemeClr val="tx1"/>
            </a:solidFill>
          </a:ln>
        </p:spPr>
        <p:txBody>
          <a:bodyPr/>
          <a:lstStyle/>
          <a:p>
            <a:pPr eaLnBrk="1" hangingPunct="1"/>
            <a:r>
              <a:rPr lang="en-US" altLang="ja-JP" smtClean="0"/>
              <a:t>1930</a:t>
            </a:r>
            <a:r>
              <a:rPr lang="ja-JP" altLang="en-US" smtClean="0"/>
              <a:t>年と</a:t>
            </a:r>
            <a:r>
              <a:rPr lang="en-US" altLang="ja-JP" smtClean="0"/>
              <a:t>2009</a:t>
            </a:r>
            <a:r>
              <a:rPr lang="ja-JP" altLang="en-US" smtClean="0"/>
              <a:t>年の比較</a:t>
            </a:r>
          </a:p>
        </p:txBody>
      </p:sp>
      <p:graphicFrame>
        <p:nvGraphicFramePr>
          <p:cNvPr id="42064" name="Group 80"/>
          <p:cNvGraphicFramePr>
            <a:graphicFrameLocks noGrp="1"/>
          </p:cNvGraphicFramePr>
          <p:nvPr>
            <p:ph idx="1"/>
          </p:nvPr>
        </p:nvGraphicFramePr>
        <p:xfrm>
          <a:off x="457200" y="1600200"/>
          <a:ext cx="8229600" cy="4900422"/>
        </p:xfrm>
        <a:graphic>
          <a:graphicData uri="http://schemas.openxmlformats.org/drawingml/2006/table">
            <a:tbl>
              <a:tblPr/>
              <a:tblGrid>
                <a:gridCol w="2098675"/>
                <a:gridCol w="2663825"/>
                <a:gridCol w="3467100"/>
              </a:tblGrid>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Arial"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１９３０年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charset="0"/>
                          <a:ea typeface="ＭＳ Ｐゴシック" pitchFamily="50" charset="-128"/>
                        </a:rPr>
                        <a:t>2009</a:t>
                      </a: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年</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世界経済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大恐慌</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a:t>
                      </a:r>
                      <a:r>
                        <a:rPr kumimoji="1" lang="en-US" altLang="ja-JP" sz="2800" b="0" i="0" u="none" strike="noStrike" cap="none" normalizeH="0" baseline="0" smtClean="0">
                          <a:ln>
                            <a:noFill/>
                          </a:ln>
                          <a:solidFill>
                            <a:schemeClr val="tx1"/>
                          </a:solidFill>
                          <a:effectLst/>
                          <a:latin typeface="Arial" charset="0"/>
                          <a:ea typeface="ＭＳ Ｐゴシック" pitchFamily="50" charset="-128"/>
                        </a:rPr>
                        <a:t>1929</a:t>
                      </a: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smtClean="0">
                          <a:ln>
                            <a:noFill/>
                          </a:ln>
                          <a:solidFill>
                            <a:schemeClr val="tx1"/>
                          </a:solidFill>
                          <a:effectLst/>
                          <a:latin typeface="Arial" charset="0"/>
                          <a:ea typeface="ＭＳ Ｐゴシック" pitchFamily="50" charset="-128"/>
                        </a:rPr>
                        <a:t>リーマン・ショック</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Arial" charset="0"/>
                          <a:ea typeface="ＭＳ Ｐゴシック" pitchFamily="50" charset="-128"/>
                        </a:rPr>
                        <a:t>(2008</a:t>
                      </a:r>
                      <a:r>
                        <a:rPr kumimoji="1" lang="ja-JP" altLang="en-US" sz="2800" b="0" i="0" u="none" strike="noStrike" cap="none" normalizeH="0" baseline="0" dirty="0" smtClean="0">
                          <a:ln>
                            <a:noFill/>
                          </a:ln>
                          <a:solidFill>
                            <a:schemeClr val="tx1"/>
                          </a:solidFill>
                          <a:effectLst/>
                          <a:latin typeface="Arial" charset="0"/>
                          <a:ea typeface="ＭＳ Ｐゴシック" pitchFamily="50" charset="-128"/>
                        </a:rPr>
                        <a:t>年</a:t>
                      </a:r>
                      <a:r>
                        <a:rPr kumimoji="1" lang="en-US" altLang="ja-JP" sz="2800" b="0" i="0" u="none" strike="noStrike" cap="none" normalizeH="0" baseline="0" dirty="0" smtClean="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6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日本経済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日露戦争により</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債務国家</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世界最大級債権国</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charset="0"/>
                          <a:ea typeface="ＭＳ Ｐゴシック" pitchFamily="50" charset="-128"/>
                        </a:rPr>
                        <a:t>(500</a:t>
                      </a: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兆円</a:t>
                      </a:r>
                      <a:r>
                        <a:rPr kumimoji="1" lang="en-US" altLang="ja-JP" sz="2800" b="0" i="0" u="none" strike="noStrike" cap="none" normalizeH="0" baseline="0" smtClean="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観光政策</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鉄道省</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国際観光局</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国土交通省観光庁</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観光立国推進基本法</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政策目的</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外貨獲得</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smtClean="0">
                          <a:ln>
                            <a:noFill/>
                          </a:ln>
                          <a:solidFill>
                            <a:schemeClr val="tx1"/>
                          </a:solidFill>
                          <a:effectLst/>
                          <a:latin typeface="Arial" charset="0"/>
                          <a:ea typeface="ＭＳ Ｐゴシック" pitchFamily="50" charset="-128"/>
                        </a:rPr>
                        <a:t>国、地域の誇り</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a:solidFill>
              <a:schemeClr val="tx1"/>
            </a:solidFill>
          </a:ln>
        </p:spPr>
        <p:txBody>
          <a:bodyPr/>
          <a:lstStyle/>
          <a:p>
            <a:pPr eaLnBrk="1" hangingPunct="1"/>
            <a:r>
              <a:rPr lang="en-US" altLang="ja-JP" smtClean="0"/>
              <a:t>1930</a:t>
            </a:r>
            <a:r>
              <a:rPr lang="ja-JP" altLang="en-US" smtClean="0"/>
              <a:t>年前後の日本の状況</a:t>
            </a:r>
          </a:p>
        </p:txBody>
      </p:sp>
      <p:sp>
        <p:nvSpPr>
          <p:cNvPr id="4099" name="Rectangle 3"/>
          <p:cNvSpPr>
            <a:spLocks noGrp="1" noChangeArrowheads="1"/>
          </p:cNvSpPr>
          <p:nvPr>
            <p:ph type="body" idx="1"/>
          </p:nvPr>
        </p:nvSpPr>
        <p:spPr>
          <a:xfrm>
            <a:off x="457200" y="1600200"/>
            <a:ext cx="8229600" cy="4997450"/>
          </a:xfrm>
        </p:spPr>
        <p:txBody>
          <a:bodyPr/>
          <a:lstStyle/>
          <a:p>
            <a:pPr eaLnBrk="1" hangingPunct="1">
              <a:lnSpc>
                <a:spcPct val="80000"/>
              </a:lnSpc>
            </a:pPr>
            <a:r>
              <a:rPr lang="en-US" altLang="ja-JP" sz="2800" smtClean="0"/>
              <a:t>1905</a:t>
            </a:r>
            <a:r>
              <a:rPr lang="ja-JP" altLang="en-US" sz="2800" smtClean="0"/>
              <a:t>　　日露戦争終了</a:t>
            </a:r>
          </a:p>
          <a:p>
            <a:pPr eaLnBrk="1" hangingPunct="1">
              <a:lnSpc>
                <a:spcPct val="80000"/>
              </a:lnSpc>
            </a:pPr>
            <a:r>
              <a:rPr lang="en-US" altLang="ja-JP" sz="2800" smtClean="0"/>
              <a:t>1915</a:t>
            </a:r>
            <a:r>
              <a:rPr lang="ja-JP" altLang="en-US" sz="2800" smtClean="0"/>
              <a:t>　　第一次世界大戦</a:t>
            </a:r>
          </a:p>
          <a:p>
            <a:pPr eaLnBrk="1" hangingPunct="1">
              <a:lnSpc>
                <a:spcPct val="80000"/>
              </a:lnSpc>
            </a:pPr>
            <a:r>
              <a:rPr lang="en-US" altLang="ja-JP" sz="2800" smtClean="0"/>
              <a:t>1922</a:t>
            </a:r>
            <a:r>
              <a:rPr lang="ja-JP" altLang="en-US" sz="2800" smtClean="0"/>
              <a:t>　　ワシントン海軍軍縮条約</a:t>
            </a:r>
          </a:p>
          <a:p>
            <a:pPr eaLnBrk="1" hangingPunct="1">
              <a:lnSpc>
                <a:spcPct val="80000"/>
              </a:lnSpc>
            </a:pPr>
            <a:r>
              <a:rPr lang="en-US" altLang="ja-JP" sz="2800" smtClean="0"/>
              <a:t>1923</a:t>
            </a:r>
            <a:r>
              <a:rPr lang="ja-JP" altLang="en-US" sz="2800" smtClean="0"/>
              <a:t>　　関東大震災　普通選挙</a:t>
            </a:r>
            <a:r>
              <a:rPr lang="en-US" altLang="ja-JP" sz="2800" smtClean="0"/>
              <a:t>(1925)</a:t>
            </a:r>
          </a:p>
          <a:p>
            <a:pPr eaLnBrk="1" hangingPunct="1">
              <a:lnSpc>
                <a:spcPct val="80000"/>
              </a:lnSpc>
            </a:pPr>
            <a:r>
              <a:rPr lang="en-US" altLang="ja-JP" sz="2800" smtClean="0"/>
              <a:t>1929</a:t>
            </a:r>
            <a:r>
              <a:rPr lang="ja-JP" altLang="en-US" sz="2800" smtClean="0"/>
              <a:t>　　国宝保存法制定</a:t>
            </a:r>
          </a:p>
          <a:p>
            <a:pPr eaLnBrk="1" hangingPunct="1">
              <a:lnSpc>
                <a:spcPct val="80000"/>
              </a:lnSpc>
            </a:pPr>
            <a:r>
              <a:rPr lang="ja-JP" altLang="en-US" sz="2800" smtClean="0"/>
              <a:t>　　　　　世界恐慌</a:t>
            </a:r>
          </a:p>
          <a:p>
            <a:pPr eaLnBrk="1" hangingPunct="1">
              <a:lnSpc>
                <a:spcPct val="80000"/>
              </a:lnSpc>
            </a:pPr>
            <a:r>
              <a:rPr lang="en-US" altLang="ja-JP" sz="2800" smtClean="0"/>
              <a:t>1930</a:t>
            </a:r>
            <a:r>
              <a:rPr lang="ja-JP" altLang="en-US" sz="2800" smtClean="0"/>
              <a:t>　　</a:t>
            </a:r>
            <a:r>
              <a:rPr lang="en-US" altLang="ja-JP" sz="2800" smtClean="0"/>
              <a:t>4</a:t>
            </a:r>
            <a:r>
              <a:rPr lang="ja-JP" altLang="en-US" sz="2800" smtClean="0"/>
              <a:t>月国際観光局、</a:t>
            </a:r>
            <a:r>
              <a:rPr lang="en-US" altLang="ja-JP" sz="2800" smtClean="0"/>
              <a:t>5</a:t>
            </a:r>
            <a:r>
              <a:rPr lang="ja-JP" altLang="en-US" sz="2800" smtClean="0"/>
              <a:t>月貿易局設置</a:t>
            </a:r>
            <a:r>
              <a:rPr lang="en-US" altLang="ja-JP" sz="2800" smtClean="0"/>
              <a:t>(</a:t>
            </a:r>
            <a:r>
              <a:rPr lang="ja-JP" altLang="en-US" sz="2800" smtClean="0"/>
              <a:t>勅令</a:t>
            </a:r>
            <a:r>
              <a:rPr lang="en-US" altLang="ja-JP" sz="2800" smtClean="0"/>
              <a:t>)</a:t>
            </a:r>
          </a:p>
          <a:p>
            <a:pPr eaLnBrk="1" hangingPunct="1">
              <a:lnSpc>
                <a:spcPct val="80000"/>
              </a:lnSpc>
            </a:pPr>
            <a:r>
              <a:rPr lang="ja-JP" altLang="en-US" sz="2800" smtClean="0"/>
              <a:t>　　　　　京都市観光課設置</a:t>
            </a:r>
          </a:p>
          <a:p>
            <a:pPr eaLnBrk="1" hangingPunct="1">
              <a:lnSpc>
                <a:spcPct val="80000"/>
              </a:lnSpc>
            </a:pPr>
            <a:r>
              <a:rPr lang="ja-JP" altLang="en-US" sz="2800" smtClean="0"/>
              <a:t>　　　　　ロンドン海軍軍縮会議　金</a:t>
            </a:r>
            <a:r>
              <a:rPr lang="en-US" altLang="ja-JP" sz="2800" smtClean="0"/>
              <a:t>(</a:t>
            </a:r>
            <a:r>
              <a:rPr lang="ja-JP" altLang="en-US" sz="2800" smtClean="0"/>
              <a:t>輸出</a:t>
            </a:r>
            <a:r>
              <a:rPr lang="en-US" altLang="ja-JP" sz="2800" smtClean="0"/>
              <a:t>)</a:t>
            </a:r>
            <a:r>
              <a:rPr lang="ja-JP" altLang="en-US" sz="2800" smtClean="0"/>
              <a:t>解禁</a:t>
            </a:r>
          </a:p>
          <a:p>
            <a:pPr eaLnBrk="1" hangingPunct="1">
              <a:lnSpc>
                <a:spcPct val="80000"/>
              </a:lnSpc>
            </a:pPr>
            <a:r>
              <a:rPr lang="en-US" altLang="ja-JP" sz="2800" smtClean="0"/>
              <a:t>1931</a:t>
            </a:r>
            <a:r>
              <a:rPr lang="ja-JP" altLang="en-US" sz="2800" smtClean="0"/>
              <a:t>　　国立公園法制定　金輸出再禁止</a:t>
            </a:r>
          </a:p>
          <a:p>
            <a:pPr eaLnBrk="1" hangingPunct="1">
              <a:lnSpc>
                <a:spcPct val="80000"/>
              </a:lnSpc>
            </a:pPr>
            <a:r>
              <a:rPr lang="ja-JP" altLang="en-US" sz="2800" smtClean="0"/>
              <a:t>　　　　　満州事変</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ln>
            <a:solidFill>
              <a:schemeClr val="tx1"/>
            </a:solidFill>
          </a:ln>
        </p:spPr>
        <p:txBody>
          <a:bodyPr/>
          <a:lstStyle/>
          <a:p>
            <a:pPr eaLnBrk="1" hangingPunct="1"/>
            <a:r>
              <a:rPr lang="ja-JP" altLang="en-US" smtClean="0"/>
              <a:t>観光の語源</a:t>
            </a:r>
            <a:r>
              <a:rPr lang="en-US" altLang="ja-JP" smtClean="0"/>
              <a:t>(</a:t>
            </a:r>
            <a:r>
              <a:rPr lang="ja-JP" altLang="en-US" smtClean="0"/>
              <a:t>易経</a:t>
            </a:r>
            <a:r>
              <a:rPr lang="en-US" altLang="ja-JP" smtClean="0"/>
              <a:t>)</a:t>
            </a:r>
          </a:p>
        </p:txBody>
      </p:sp>
      <p:sp>
        <p:nvSpPr>
          <p:cNvPr id="5123" name="Rectangle 3"/>
          <p:cNvSpPr>
            <a:spLocks noGrp="1" noChangeArrowheads="1"/>
          </p:cNvSpPr>
          <p:nvPr>
            <p:ph type="body" idx="1"/>
          </p:nvPr>
        </p:nvSpPr>
        <p:spPr>
          <a:xfrm>
            <a:off x="3779838" y="1600200"/>
            <a:ext cx="4906962" cy="4525963"/>
          </a:xfrm>
        </p:spPr>
        <p:txBody>
          <a:bodyPr/>
          <a:lstStyle/>
          <a:p>
            <a:pPr eaLnBrk="1" hangingPunct="1">
              <a:buFontTx/>
              <a:buNone/>
            </a:pPr>
            <a:r>
              <a:rPr lang="ja-JP" altLang="en-US" smtClean="0"/>
              <a:t>　　</a:t>
            </a:r>
          </a:p>
        </p:txBody>
      </p:sp>
      <p:sp>
        <p:nvSpPr>
          <p:cNvPr id="5124" name="Line 4"/>
          <p:cNvSpPr>
            <a:spLocks noChangeShapeType="1"/>
          </p:cNvSpPr>
          <p:nvPr/>
        </p:nvSpPr>
        <p:spPr bwMode="auto">
          <a:xfrm>
            <a:off x="457200" y="2349500"/>
            <a:ext cx="2819400" cy="0"/>
          </a:xfrm>
          <a:prstGeom prst="line">
            <a:avLst/>
          </a:prstGeom>
          <a:noFill/>
          <a:ln w="57150">
            <a:solidFill>
              <a:schemeClr val="tx1"/>
            </a:solidFill>
            <a:round/>
            <a:headEnd/>
            <a:tailEnd/>
          </a:ln>
        </p:spPr>
        <p:txBody>
          <a:bodyPr/>
          <a:lstStyle/>
          <a:p>
            <a:endParaRPr lang="ja-JP" altLang="en-US"/>
          </a:p>
        </p:txBody>
      </p:sp>
      <p:sp>
        <p:nvSpPr>
          <p:cNvPr id="5125" name="Line 5"/>
          <p:cNvSpPr>
            <a:spLocks noChangeShapeType="1"/>
          </p:cNvSpPr>
          <p:nvPr/>
        </p:nvSpPr>
        <p:spPr bwMode="auto">
          <a:xfrm>
            <a:off x="468313" y="2924175"/>
            <a:ext cx="2819400" cy="0"/>
          </a:xfrm>
          <a:prstGeom prst="line">
            <a:avLst/>
          </a:prstGeom>
          <a:noFill/>
          <a:ln w="57150">
            <a:solidFill>
              <a:schemeClr val="tx1"/>
            </a:solidFill>
            <a:round/>
            <a:headEnd/>
            <a:tailEnd/>
          </a:ln>
        </p:spPr>
        <p:txBody>
          <a:bodyPr/>
          <a:lstStyle/>
          <a:p>
            <a:endParaRPr lang="ja-JP" altLang="en-US"/>
          </a:p>
        </p:txBody>
      </p:sp>
      <p:sp>
        <p:nvSpPr>
          <p:cNvPr id="5126" name="Line 6"/>
          <p:cNvSpPr>
            <a:spLocks noChangeShapeType="1"/>
          </p:cNvSpPr>
          <p:nvPr/>
        </p:nvSpPr>
        <p:spPr bwMode="auto">
          <a:xfrm>
            <a:off x="457200" y="3500438"/>
            <a:ext cx="1019175" cy="0"/>
          </a:xfrm>
          <a:prstGeom prst="line">
            <a:avLst/>
          </a:prstGeom>
          <a:noFill/>
          <a:ln w="57150">
            <a:solidFill>
              <a:schemeClr val="tx1"/>
            </a:solidFill>
            <a:round/>
            <a:headEnd/>
            <a:tailEnd/>
          </a:ln>
        </p:spPr>
        <p:txBody>
          <a:bodyPr/>
          <a:lstStyle/>
          <a:p>
            <a:endParaRPr lang="ja-JP" altLang="en-US"/>
          </a:p>
        </p:txBody>
      </p:sp>
      <p:sp>
        <p:nvSpPr>
          <p:cNvPr id="5127" name="Line 7"/>
          <p:cNvSpPr>
            <a:spLocks noChangeShapeType="1"/>
          </p:cNvSpPr>
          <p:nvPr/>
        </p:nvSpPr>
        <p:spPr bwMode="auto">
          <a:xfrm>
            <a:off x="457200" y="4076700"/>
            <a:ext cx="1019175" cy="0"/>
          </a:xfrm>
          <a:prstGeom prst="line">
            <a:avLst/>
          </a:prstGeom>
          <a:noFill/>
          <a:ln w="57150">
            <a:solidFill>
              <a:schemeClr val="tx1"/>
            </a:solidFill>
            <a:round/>
            <a:headEnd/>
            <a:tailEnd/>
          </a:ln>
        </p:spPr>
        <p:txBody>
          <a:bodyPr/>
          <a:lstStyle/>
          <a:p>
            <a:endParaRPr lang="ja-JP" altLang="en-US"/>
          </a:p>
        </p:txBody>
      </p:sp>
      <p:sp>
        <p:nvSpPr>
          <p:cNvPr id="5128" name="Line 8"/>
          <p:cNvSpPr>
            <a:spLocks noChangeShapeType="1"/>
          </p:cNvSpPr>
          <p:nvPr/>
        </p:nvSpPr>
        <p:spPr bwMode="auto">
          <a:xfrm>
            <a:off x="468313" y="4581525"/>
            <a:ext cx="1019175" cy="0"/>
          </a:xfrm>
          <a:prstGeom prst="line">
            <a:avLst/>
          </a:prstGeom>
          <a:noFill/>
          <a:ln w="57150">
            <a:solidFill>
              <a:schemeClr val="tx1"/>
            </a:solidFill>
            <a:round/>
            <a:headEnd/>
            <a:tailEnd/>
          </a:ln>
        </p:spPr>
        <p:txBody>
          <a:bodyPr/>
          <a:lstStyle/>
          <a:p>
            <a:endParaRPr lang="ja-JP" altLang="en-US"/>
          </a:p>
        </p:txBody>
      </p:sp>
      <p:sp>
        <p:nvSpPr>
          <p:cNvPr id="5129" name="Line 9"/>
          <p:cNvSpPr>
            <a:spLocks noChangeShapeType="1"/>
          </p:cNvSpPr>
          <p:nvPr/>
        </p:nvSpPr>
        <p:spPr bwMode="auto">
          <a:xfrm>
            <a:off x="457200" y="5084763"/>
            <a:ext cx="1019175" cy="0"/>
          </a:xfrm>
          <a:prstGeom prst="line">
            <a:avLst/>
          </a:prstGeom>
          <a:noFill/>
          <a:ln w="57150">
            <a:solidFill>
              <a:schemeClr val="tx1"/>
            </a:solidFill>
            <a:round/>
            <a:headEnd/>
            <a:tailEnd/>
          </a:ln>
        </p:spPr>
        <p:txBody>
          <a:bodyPr/>
          <a:lstStyle/>
          <a:p>
            <a:endParaRPr lang="ja-JP" altLang="en-US"/>
          </a:p>
        </p:txBody>
      </p:sp>
      <p:sp>
        <p:nvSpPr>
          <p:cNvPr id="5130" name="Line 10"/>
          <p:cNvSpPr>
            <a:spLocks noChangeShapeType="1"/>
          </p:cNvSpPr>
          <p:nvPr/>
        </p:nvSpPr>
        <p:spPr bwMode="auto">
          <a:xfrm>
            <a:off x="2246313" y="3500438"/>
            <a:ext cx="1019175" cy="0"/>
          </a:xfrm>
          <a:prstGeom prst="line">
            <a:avLst/>
          </a:prstGeom>
          <a:noFill/>
          <a:ln w="57150">
            <a:solidFill>
              <a:schemeClr val="tx1"/>
            </a:solidFill>
            <a:round/>
            <a:headEnd/>
            <a:tailEnd/>
          </a:ln>
        </p:spPr>
        <p:txBody>
          <a:bodyPr/>
          <a:lstStyle/>
          <a:p>
            <a:endParaRPr lang="ja-JP" altLang="en-US"/>
          </a:p>
        </p:txBody>
      </p:sp>
      <p:sp>
        <p:nvSpPr>
          <p:cNvPr id="5131" name="Line 11"/>
          <p:cNvSpPr>
            <a:spLocks noChangeShapeType="1"/>
          </p:cNvSpPr>
          <p:nvPr/>
        </p:nvSpPr>
        <p:spPr bwMode="auto">
          <a:xfrm>
            <a:off x="2246313" y="4076700"/>
            <a:ext cx="1019175" cy="0"/>
          </a:xfrm>
          <a:prstGeom prst="line">
            <a:avLst/>
          </a:prstGeom>
          <a:noFill/>
          <a:ln w="57150">
            <a:solidFill>
              <a:schemeClr val="tx1"/>
            </a:solidFill>
            <a:round/>
            <a:headEnd/>
            <a:tailEnd/>
          </a:ln>
        </p:spPr>
        <p:txBody>
          <a:bodyPr/>
          <a:lstStyle/>
          <a:p>
            <a:endParaRPr lang="ja-JP" altLang="en-US"/>
          </a:p>
        </p:txBody>
      </p:sp>
      <p:sp>
        <p:nvSpPr>
          <p:cNvPr id="5132" name="Line 12"/>
          <p:cNvSpPr>
            <a:spLocks noChangeShapeType="1"/>
          </p:cNvSpPr>
          <p:nvPr/>
        </p:nvSpPr>
        <p:spPr bwMode="auto">
          <a:xfrm>
            <a:off x="2257425" y="4581525"/>
            <a:ext cx="1019175" cy="0"/>
          </a:xfrm>
          <a:prstGeom prst="line">
            <a:avLst/>
          </a:prstGeom>
          <a:noFill/>
          <a:ln w="57150">
            <a:solidFill>
              <a:schemeClr val="tx1"/>
            </a:solidFill>
            <a:round/>
            <a:headEnd/>
            <a:tailEnd/>
          </a:ln>
        </p:spPr>
        <p:txBody>
          <a:bodyPr/>
          <a:lstStyle/>
          <a:p>
            <a:endParaRPr lang="ja-JP" altLang="en-US"/>
          </a:p>
        </p:txBody>
      </p:sp>
      <p:sp>
        <p:nvSpPr>
          <p:cNvPr id="5133" name="Line 13"/>
          <p:cNvSpPr>
            <a:spLocks noChangeShapeType="1"/>
          </p:cNvSpPr>
          <p:nvPr/>
        </p:nvSpPr>
        <p:spPr bwMode="auto">
          <a:xfrm>
            <a:off x="2246313" y="5084763"/>
            <a:ext cx="1019175" cy="0"/>
          </a:xfrm>
          <a:prstGeom prst="line">
            <a:avLst/>
          </a:prstGeom>
          <a:noFill/>
          <a:ln w="57150">
            <a:solidFill>
              <a:schemeClr val="tx1"/>
            </a:solidFill>
            <a:round/>
            <a:headEnd/>
            <a:tailEnd/>
          </a:ln>
        </p:spPr>
        <p:txBody>
          <a:bodyPr/>
          <a:lstStyle/>
          <a:p>
            <a:endParaRPr lang="ja-JP" altLang="en-US"/>
          </a:p>
        </p:txBody>
      </p:sp>
      <p:sp>
        <p:nvSpPr>
          <p:cNvPr id="5134" name="Rectangle 14"/>
          <p:cNvSpPr>
            <a:spLocks noChangeArrowheads="1"/>
          </p:cNvSpPr>
          <p:nvPr/>
        </p:nvSpPr>
        <p:spPr bwMode="auto">
          <a:xfrm>
            <a:off x="4295775" y="2205038"/>
            <a:ext cx="4391025" cy="3113087"/>
          </a:xfrm>
          <a:prstGeom prst="rect">
            <a:avLst/>
          </a:prstGeom>
          <a:noFill/>
          <a:ln w="9525">
            <a:noFill/>
            <a:miter lim="800000"/>
            <a:headEnd/>
            <a:tailEnd/>
          </a:ln>
        </p:spPr>
        <p:txBody>
          <a:bodyPr anchor="ctr">
            <a:spAutoFit/>
          </a:bodyPr>
          <a:lstStyle/>
          <a:p>
            <a:pPr indent="266700"/>
            <a:r>
              <a:rPr lang="ja-JP" altLang="en-US"/>
              <a:t>上九　　観其生　君子无咎　</a:t>
            </a:r>
          </a:p>
          <a:p>
            <a:pPr indent="266700"/>
            <a:r>
              <a:rPr lang="ja-JP" altLang="en-US"/>
              <a:t>　</a:t>
            </a:r>
            <a:br>
              <a:rPr lang="ja-JP" altLang="en-US"/>
            </a:br>
            <a:r>
              <a:rPr lang="ja-JP" altLang="en-US"/>
              <a:t>　　九五　　観我生　君子无咎</a:t>
            </a:r>
          </a:p>
          <a:p>
            <a:pPr indent="266700"/>
            <a:endParaRPr lang="ja-JP" altLang="en-US"/>
          </a:p>
          <a:p>
            <a:pPr indent="266700">
              <a:buFontTx/>
              <a:buAutoNum type="ea1JpnKorPlain" startAt="64"/>
            </a:pPr>
            <a:r>
              <a:rPr lang="ja-JP" altLang="en-US" b="1"/>
              <a:t>　　観国之光　利用賓于王</a:t>
            </a:r>
            <a:r>
              <a:rPr lang="ja-JP" altLang="en-US"/>
              <a:t> </a:t>
            </a:r>
          </a:p>
          <a:p>
            <a:pPr indent="266700">
              <a:buFontTx/>
              <a:buAutoNum type="ea1JpnKorPlain" startAt="64"/>
            </a:pPr>
            <a:endParaRPr lang="ja-JP" altLang="en-US" b="1"/>
          </a:p>
          <a:p>
            <a:pPr indent="266700">
              <a:buFontTx/>
              <a:buAutoNum type="ea1JpnKorPlain" startAt="63"/>
            </a:pPr>
            <a:r>
              <a:rPr lang="ja-JP" altLang="en-US"/>
              <a:t>　　観我生　進退</a:t>
            </a:r>
          </a:p>
          <a:p>
            <a:pPr indent="266700"/>
            <a:r>
              <a:rPr lang="ja-JP" altLang="en-US"/>
              <a:t/>
            </a:r>
            <a:br>
              <a:rPr lang="ja-JP" altLang="en-US"/>
            </a:br>
            <a:r>
              <a:rPr lang="ja-JP" altLang="en-US"/>
              <a:t>　　六二　　闚観　利女貞</a:t>
            </a:r>
          </a:p>
          <a:p>
            <a:pPr indent="266700"/>
            <a:endParaRPr lang="ja-JP" altLang="en-US"/>
          </a:p>
          <a:p>
            <a:pPr indent="266700"/>
            <a:r>
              <a:rPr lang="ja-JP" altLang="en-US"/>
              <a:t>初六　　童観　小人无咎　君子吝</a:t>
            </a:r>
          </a:p>
        </p:txBody>
      </p:sp>
      <p:sp>
        <p:nvSpPr>
          <p:cNvPr id="5135" name="正方形/長方形 14"/>
          <p:cNvSpPr>
            <a:spLocks noChangeArrowheads="1"/>
          </p:cNvSpPr>
          <p:nvPr/>
        </p:nvSpPr>
        <p:spPr bwMode="auto">
          <a:xfrm>
            <a:off x="642938" y="5767388"/>
            <a:ext cx="4572000" cy="590550"/>
          </a:xfrm>
          <a:prstGeom prst="rect">
            <a:avLst/>
          </a:prstGeom>
          <a:noFill/>
          <a:ln w="9525">
            <a:noFill/>
            <a:miter lim="800000"/>
            <a:headEnd/>
            <a:tailEnd/>
          </a:ln>
        </p:spPr>
        <p:txBody>
          <a:bodyPr>
            <a:spAutoFit/>
          </a:bodyPr>
          <a:lstStyle/>
          <a:p>
            <a:pPr>
              <a:lnSpc>
                <a:spcPct val="90000"/>
              </a:lnSpc>
            </a:pPr>
            <a:r>
              <a:rPr lang="ja-JP" altLang="en-US"/>
              <a:t>注　 六四の観は平音</a:t>
            </a:r>
            <a:r>
              <a:rPr lang="en-US" altLang="ja-JP"/>
              <a:t>(</a:t>
            </a:r>
            <a:r>
              <a:rPr lang="ja-JP" altLang="en-US"/>
              <a:t>観る</a:t>
            </a:r>
            <a:r>
              <a:rPr lang="en-US" altLang="ja-JP"/>
              <a:t>)</a:t>
            </a:r>
          </a:p>
          <a:p>
            <a:pPr>
              <a:lnSpc>
                <a:spcPct val="90000"/>
              </a:lnSpc>
            </a:pPr>
            <a:r>
              <a:rPr lang="ja-JP" altLang="en-US"/>
              <a:t>　　　九五の観は去音</a:t>
            </a:r>
            <a:r>
              <a:rPr lang="en-US" altLang="ja-JP"/>
              <a:t>(</a:t>
            </a:r>
            <a:r>
              <a:rPr lang="ja-JP" altLang="en-US"/>
              <a:t>示す</a:t>
            </a:r>
            <a:r>
              <a:rPr lang="en-US" altLang="ja-JP"/>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1714500"/>
          </a:xfrm>
          <a:ln>
            <a:solidFill>
              <a:schemeClr val="tx1"/>
            </a:solidFill>
          </a:ln>
        </p:spPr>
        <p:txBody>
          <a:bodyPr/>
          <a:lstStyle/>
          <a:p>
            <a:pPr eaLnBrk="1" hangingPunct="1"/>
            <a:r>
              <a:rPr lang="ja-JP" altLang="en-US" sz="4800" smtClean="0"/>
              <a:t>文字と占い</a:t>
            </a:r>
            <a:r>
              <a:rPr lang="ja-JP" altLang="en-US" smtClean="0"/>
              <a:t/>
            </a:r>
            <a:br>
              <a:rPr lang="ja-JP" altLang="en-US" smtClean="0"/>
            </a:br>
            <a:r>
              <a:rPr lang="ja-JP" altLang="en-US" sz="3600" smtClean="0"/>
              <a:t>文字は神話と歴史との接点</a:t>
            </a:r>
          </a:p>
        </p:txBody>
      </p:sp>
      <p:sp>
        <p:nvSpPr>
          <p:cNvPr id="6147" name="Rectangle 3"/>
          <p:cNvSpPr>
            <a:spLocks noGrp="1" noChangeArrowheads="1"/>
          </p:cNvSpPr>
          <p:nvPr>
            <p:ph type="body" idx="1"/>
          </p:nvPr>
        </p:nvSpPr>
        <p:spPr>
          <a:xfrm>
            <a:off x="457200" y="2319338"/>
            <a:ext cx="8229600" cy="3773487"/>
          </a:xfrm>
        </p:spPr>
        <p:txBody>
          <a:bodyPr/>
          <a:lstStyle/>
          <a:p>
            <a:pPr eaLnBrk="1" hangingPunct="1"/>
            <a:r>
              <a:rPr lang="ja-JP" altLang="en-US" sz="2800" smtClean="0"/>
              <a:t>およそ</a:t>
            </a:r>
            <a:r>
              <a:rPr lang="en-US" altLang="ja-JP" sz="2800" smtClean="0"/>
              <a:t>1</a:t>
            </a:r>
            <a:r>
              <a:rPr lang="ja-JP" altLang="en-US" sz="2800" smtClean="0"/>
              <a:t>万年前人類は農業を始め、暦が重要視</a:t>
            </a:r>
          </a:p>
          <a:p>
            <a:pPr eaLnBrk="1" hangingPunct="1"/>
            <a:r>
              <a:rPr lang="ja-JP" altLang="en-US" sz="2800" smtClean="0"/>
              <a:t>王の権威の根拠となるべき事実の証明が必要として、 </a:t>
            </a:r>
            <a:r>
              <a:rPr lang="en-US" altLang="ja-JP" sz="2800" smtClean="0"/>
              <a:t>5000</a:t>
            </a:r>
            <a:r>
              <a:rPr lang="ja-JP" altLang="en-US" sz="2800" smtClean="0"/>
              <a:t>年前文字が発生。</a:t>
            </a:r>
          </a:p>
          <a:p>
            <a:pPr eaLnBrk="1" hangingPunct="1"/>
            <a:r>
              <a:rPr lang="ja-JP" altLang="en-US" sz="2800" smtClean="0"/>
              <a:t>易経</a:t>
            </a:r>
            <a:r>
              <a:rPr lang="en-US" altLang="ja-JP" sz="2800" smtClean="0"/>
              <a:t>(</a:t>
            </a:r>
            <a:r>
              <a:rPr lang="ja-JP" altLang="en-US" sz="2800" smtClean="0"/>
              <a:t>占</a:t>
            </a:r>
            <a:r>
              <a:rPr lang="en-US" altLang="ja-JP" sz="2800" smtClean="0"/>
              <a:t>)</a:t>
            </a:r>
            <a:r>
              <a:rPr lang="ja-JP" altLang="en-US" sz="2800" smtClean="0"/>
              <a:t>も王が文字を独占していた時代のもの</a:t>
            </a:r>
          </a:p>
          <a:p>
            <a:pPr eaLnBrk="1" hangingPunct="1"/>
            <a:r>
              <a:rPr lang="ja-JP" altLang="en-US" sz="2800" smtClean="0"/>
              <a:t>殷代の甲骨占卜は、形式上は政策決定の占い</a:t>
            </a:r>
          </a:p>
          <a:p>
            <a:pPr eaLnBrk="1" hangingPunct="1"/>
            <a:r>
              <a:rPr lang="ja-JP" altLang="en-US" sz="2800" smtClean="0"/>
              <a:t>実際には決定された政策の宣言、承認の儀礼</a:t>
            </a:r>
          </a:p>
          <a:p>
            <a:pPr eaLnBrk="1" hangingPunct="1"/>
            <a:r>
              <a:rPr lang="ja-JP" altLang="en-US" sz="2800" smtClean="0"/>
              <a:t>事前に甲骨を加工し、ひび割れの形をコントロール</a:t>
            </a:r>
          </a:p>
        </p:txBody>
      </p:sp>
      <p:sp>
        <p:nvSpPr>
          <p:cNvPr id="6148"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a:ln>
            <a:solidFill>
              <a:schemeClr val="tx1"/>
            </a:solidFill>
          </a:ln>
        </p:spPr>
        <p:txBody>
          <a:bodyPr/>
          <a:lstStyle/>
          <a:p>
            <a:r>
              <a:rPr lang="ja-JP" altLang="ja-JP" smtClean="0"/>
              <a:t>鉄道省国際観光局の命名</a:t>
            </a:r>
            <a:endParaRPr lang="ja-JP" altLang="en-US" smtClean="0"/>
          </a:p>
        </p:txBody>
      </p:sp>
      <p:sp>
        <p:nvSpPr>
          <p:cNvPr id="7171" name="コンテンツ プレースホルダ 2"/>
          <p:cNvSpPr>
            <a:spLocks noGrp="1"/>
          </p:cNvSpPr>
          <p:nvPr>
            <p:ph idx="1"/>
          </p:nvPr>
        </p:nvSpPr>
        <p:spPr/>
        <p:txBody>
          <a:bodyPr/>
          <a:lstStyle/>
          <a:p>
            <a:r>
              <a:rPr lang="ja-JP" altLang="ja-JP" sz="2400" smtClean="0"/>
              <a:t>「観光の字源は、周代に於ける易経の〝観国之光利用賓于王〟から出てゐる。なほ同じ易経に〝観国之光尚賓也〟と見えてゐるが、この場合の観は観兵式が兵威をしめすと解せられるやうに、輝かしい国の光をしめし賓客を優遇する意味と取られ、これは大帝国の建設者たる天分を誇つてゐた古代ローマ人シセロの云ふ〝ホスピタリタス（歓待）は国家のほまれなり〟と共に東西相通じて観光が大国民の襟度と衿恃をしめすものであることを教へてゐる」「観光国日本として、その姿を惜みなく外国に宣揚し、七つの海から国の光を慕つて寄り集ふ外人に歓待の手をさし延ぶべきである、と云ふ大抱負が、すなはちこの観光局の命名」「輝かしい国の光をしめし賓客を優遇する」</a:t>
            </a:r>
            <a:endParaRPr lang="ja-JP" altLang="en-US" sz="24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630238"/>
            <a:ext cx="8229600" cy="1143000"/>
          </a:xfrm>
          <a:ln>
            <a:solidFill>
              <a:schemeClr val="tx1"/>
            </a:solidFill>
          </a:ln>
        </p:spPr>
        <p:txBody>
          <a:bodyPr/>
          <a:lstStyle/>
          <a:p>
            <a:pPr eaLnBrk="1" hangingPunct="1"/>
            <a:r>
              <a:rPr lang="ja-JP" altLang="en-US" smtClean="0"/>
              <a:t>観光立国懇談会報告書</a:t>
            </a:r>
            <a:r>
              <a:rPr lang="en-US" altLang="ja-JP" smtClean="0"/>
              <a:t>(2003</a:t>
            </a:r>
            <a:r>
              <a:rPr lang="ja-JP" altLang="en-US" smtClean="0"/>
              <a:t>年</a:t>
            </a:r>
            <a:r>
              <a:rPr lang="en-US" altLang="ja-JP" smtClean="0"/>
              <a:t>)</a:t>
            </a:r>
          </a:p>
        </p:txBody>
      </p:sp>
      <p:sp>
        <p:nvSpPr>
          <p:cNvPr id="8195" name="Rectangle 3"/>
          <p:cNvSpPr>
            <a:spLocks noGrp="1" noChangeArrowheads="1"/>
          </p:cNvSpPr>
          <p:nvPr>
            <p:ph type="body" idx="1"/>
          </p:nvPr>
        </p:nvSpPr>
        <p:spPr>
          <a:xfrm>
            <a:off x="457200" y="2967038"/>
            <a:ext cx="8229600" cy="2333625"/>
          </a:xfrm>
        </p:spPr>
        <p:txBody>
          <a:bodyPr/>
          <a:lstStyle/>
          <a:p>
            <a:pPr eaLnBrk="1" hangingPunct="1"/>
            <a:r>
              <a:rPr lang="ja-JP" altLang="en-US" smtClean="0"/>
              <a:t>「観光」の語源は、中国の古典</a:t>
            </a:r>
            <a:r>
              <a:rPr lang="en-US" altLang="ja-JP" smtClean="0"/>
              <a:t>『</a:t>
            </a:r>
            <a:r>
              <a:rPr lang="ja-JP" altLang="en-US" smtClean="0"/>
              <a:t>易経</a:t>
            </a:r>
            <a:r>
              <a:rPr lang="en-US" altLang="ja-JP" smtClean="0"/>
              <a:t>』</a:t>
            </a:r>
            <a:r>
              <a:rPr lang="ja-JP" altLang="en-US" smtClean="0"/>
              <a:t>の「国の光を観る」にあるといわれている。</a:t>
            </a:r>
          </a:p>
          <a:p>
            <a:pPr eaLnBrk="1" hangingPunct="1"/>
            <a:r>
              <a:rPr lang="ja-JP" altLang="en-US" smtClean="0"/>
              <a:t>「国の光を観る」という行為は「国の光を示す」という国事行為につながっていたのである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ln>
            <a:solidFill>
              <a:schemeClr val="tx1"/>
            </a:solidFill>
          </a:ln>
        </p:spPr>
        <p:txBody>
          <a:bodyPr/>
          <a:lstStyle/>
          <a:p>
            <a:pPr eaLnBrk="1" hangingPunct="1"/>
            <a:r>
              <a:rPr lang="ja-JP" altLang="en-US" smtClean="0"/>
              <a:t>観光の定義</a:t>
            </a:r>
          </a:p>
        </p:txBody>
      </p:sp>
      <p:sp>
        <p:nvSpPr>
          <p:cNvPr id="9219" name="Rectangle 3"/>
          <p:cNvSpPr>
            <a:spLocks noGrp="1" noChangeArrowheads="1"/>
          </p:cNvSpPr>
          <p:nvPr>
            <p:ph type="body" idx="1"/>
          </p:nvPr>
        </p:nvSpPr>
        <p:spPr>
          <a:xfrm>
            <a:off x="457200" y="1600200"/>
            <a:ext cx="8229600" cy="3186113"/>
          </a:xfrm>
        </p:spPr>
        <p:txBody>
          <a:bodyPr/>
          <a:lstStyle/>
          <a:p>
            <a:pPr eaLnBrk="1" hangingPunct="1"/>
            <a:r>
              <a:rPr lang="ja-JP" altLang="en-US" smtClean="0"/>
              <a:t>「観光」と「観光でないもの」の差異を説明しなければならない</a:t>
            </a:r>
          </a:p>
          <a:p>
            <a:pPr eaLnBrk="1" hangingPunct="1"/>
            <a:r>
              <a:rPr lang="ja-JP" altLang="en-US" smtClean="0"/>
              <a:t>差異を論じる実質的意味あいを論じなければならない</a:t>
            </a:r>
          </a:p>
          <a:p>
            <a:pPr eaLnBrk="1" hangingPunct="1"/>
            <a:r>
              <a:rPr lang="ja-JP" altLang="en-US" smtClean="0"/>
              <a:t>日常生活圏を離脱して非日常体験を行うこと</a:t>
            </a:r>
            <a:endParaRPr lang="en-US" altLang="ja-JP"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p:txBody>
          <a:bodyPr/>
          <a:lstStyle/>
          <a:p>
            <a:pPr eaLnBrk="1" hangingPunct="1"/>
            <a:r>
              <a:rPr lang="ja-JP" altLang="en-US" smtClean="0"/>
              <a:t>国策としては外貨獲得は目的とはならない</a:t>
            </a:r>
          </a:p>
          <a:p>
            <a:pPr eaLnBrk="1" hangingPunct="1"/>
            <a:r>
              <a:rPr lang="ja-JP" altLang="en-US" smtClean="0"/>
              <a:t>観光立国推進基本法：国の世界に占める地位に比べて訪日外客数が少ない。</a:t>
            </a:r>
          </a:p>
          <a:p>
            <a:pPr eaLnBrk="1" hangingPunct="1"/>
            <a:r>
              <a:rPr lang="ja-JP" altLang="en-US" smtClean="0"/>
              <a:t>「地域の特色の発揮」「地域の誇り」</a:t>
            </a:r>
          </a:p>
          <a:p>
            <a:pPr eaLnBrk="1" hangingPunct="1"/>
            <a:r>
              <a:rPr lang="ja-JP" altLang="en-US" smtClean="0"/>
              <a:t>地域政策の場合は殖産興業的側面</a:t>
            </a:r>
            <a:r>
              <a:rPr lang="en-US" altLang="ja-JP" smtClean="0"/>
              <a:t>(</a:t>
            </a:r>
            <a:r>
              <a:rPr lang="ja-JP" altLang="en-US" smtClean="0"/>
              <a:t>地域おこし</a:t>
            </a:r>
            <a:r>
              <a:rPr lang="en-US" altLang="ja-JP" smtClean="0"/>
              <a:t>)</a:t>
            </a:r>
            <a:r>
              <a:rPr lang="ja-JP" altLang="en-US" smtClean="0"/>
              <a:t>があるが、費用対効果が問題（リゾートの失敗、夕張市の破綻）</a:t>
            </a:r>
          </a:p>
        </p:txBody>
      </p:sp>
      <p:sp>
        <p:nvSpPr>
          <p:cNvPr id="10243" name="Rectangle 3"/>
          <p:cNvSpPr>
            <a:spLocks noGrp="1" noChangeArrowheads="1"/>
          </p:cNvSpPr>
          <p:nvPr>
            <p:ph type="title"/>
          </p:nvPr>
        </p:nvSpPr>
        <p:spPr>
          <a:ln>
            <a:solidFill>
              <a:schemeClr val="tx1"/>
            </a:solidFill>
          </a:ln>
        </p:spPr>
        <p:txBody>
          <a:bodyPr/>
          <a:lstStyle/>
          <a:p>
            <a:pPr eaLnBrk="1" hangingPunct="1"/>
            <a:r>
              <a:rPr lang="ja-JP" altLang="en-US" smtClean="0"/>
              <a:t>観光政策の目的</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565</Words>
  <Application>Microsoft Office PowerPoint</Application>
  <PresentationFormat>画面に合わせる (4:3)</PresentationFormat>
  <Paragraphs>84</Paragraphs>
  <Slides>10</Slides>
  <Notes>10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観光の語源</vt:lpstr>
      <vt:lpstr>1930年と2009年の比較</vt:lpstr>
      <vt:lpstr>1930年前後の日本の状況</vt:lpstr>
      <vt:lpstr>観光の語源(易経)</vt:lpstr>
      <vt:lpstr>文字と占い 文字は神話と歴史との接点</vt:lpstr>
      <vt:lpstr>鉄道省国際観光局の命名</vt:lpstr>
      <vt:lpstr>観光立国懇談会報告書(2003年)</vt:lpstr>
      <vt:lpstr>観光の定義</vt:lpstr>
      <vt:lpstr>観光政策の目的</vt:lpstr>
      <vt:lpstr>「地域」「観光」と「政策」</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観光の語源</dc:title>
  <dc:creator>owner</dc:creator>
  <cp:lastModifiedBy>owner</cp:lastModifiedBy>
  <cp:revision>1</cp:revision>
  <dcterms:created xsi:type="dcterms:W3CDTF">2014-12-02T10:46:42Z</dcterms:created>
  <dcterms:modified xsi:type="dcterms:W3CDTF">2014-12-02T10:47:12Z</dcterms:modified>
</cp:coreProperties>
</file>