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60" r:id="rId4"/>
    <p:sldId id="261" r:id="rId5"/>
    <p:sldId id="294" r:id="rId6"/>
    <p:sldId id="295" r:id="rId7"/>
    <p:sldId id="296" r:id="rId8"/>
    <p:sldId id="262" r:id="rId9"/>
    <p:sldId id="289" r:id="rId10"/>
    <p:sldId id="264" r:id="rId11"/>
    <p:sldId id="272" r:id="rId12"/>
    <p:sldId id="290" r:id="rId13"/>
    <p:sldId id="278" r:id="rId14"/>
    <p:sldId id="293" r:id="rId15"/>
    <p:sldId id="263" r:id="rId16"/>
    <p:sldId id="265" r:id="rId17"/>
    <p:sldId id="275" r:id="rId18"/>
    <p:sldId id="266" r:id="rId19"/>
    <p:sldId id="267" r:id="rId20"/>
    <p:sldId id="274" r:id="rId21"/>
    <p:sldId id="291" r:id="rId22"/>
    <p:sldId id="292" r:id="rId23"/>
    <p:sldId id="268" r:id="rId24"/>
    <p:sldId id="269" r:id="rId25"/>
    <p:sldId id="273" r:id="rId26"/>
    <p:sldId id="270" r:id="rId27"/>
    <p:sldId id="276" r:id="rId28"/>
    <p:sldId id="277" r:id="rId29"/>
    <p:sldId id="284" r:id="rId30"/>
    <p:sldId id="285" r:id="rId31"/>
    <p:sldId id="283" r:id="rId32"/>
    <p:sldId id="286" r:id="rId33"/>
    <p:sldId id="287" r:id="rId34"/>
    <p:sldId id="281" r:id="rId35"/>
    <p:sldId id="282" r:id="rId36"/>
    <p:sldId id="288"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08087-E818-4148-BB00-7B7C6DD72B6B}" type="datetimeFigureOut">
              <a:rPr kumimoji="1" lang="ja-JP" altLang="en-US" smtClean="0"/>
              <a:pPr/>
              <a:t>2014/12/7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3C9DB-2794-4193-B0C4-B1423A6D5CF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E60989-B5B3-43FE-8E43-C3B4DA4EDB96}" type="datetimeFigureOut">
              <a:rPr kumimoji="1" lang="ja-JP" altLang="en-US" smtClean="0"/>
              <a:pPr/>
              <a:t>2014/12/7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6546AAB-C5DE-41C7-BCD9-AEE1E92339F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60989-B5B3-43FE-8E43-C3B4DA4EDB96}" type="datetimeFigureOut">
              <a:rPr kumimoji="1" lang="ja-JP" altLang="en-US" smtClean="0"/>
              <a:pPr/>
              <a:t>2014/12/7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46AAB-C5DE-41C7-BCD9-AEE1E92339F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fl.gov.uk/modes/taxis-and-minicabs/taxi-and-minicab-app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kabbee.com/" TargetMode="External"/><Relationship Id="rId4" Type="http://schemas.openxmlformats.org/officeDocument/2006/relationships/hyperlink" Target="https://en.wikipedia.org/wiki/Hailo"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http://news.bbcimg.co.uk/media/images/75391000/jpg/_75391411_hailo.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fl.gov.uk/gettingaround/taxisandminicabs/taxis/1140.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bc.com/news/technology-2773397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www.jinryu.jp/category/lectu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london-ryugaku.com/tax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www.bbc.com/news/technology-2947505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axitradepromotions.co.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westminster.ac.uk/about-us/our-people/directory/white-peter" TargetMode="External"/><Relationship Id="rId4" Type="http://schemas.openxmlformats.org/officeDocument/2006/relationships/hyperlink" Target="http://www.computercab.co.uk/website/index.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ramondo.info/old/kaiten030526.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ロンドンタクシー事情視察旅行</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lstStyle/>
          <a:p>
            <a:r>
              <a:rPr kumimoji="1" lang="ja-JP" altLang="en-US" dirty="0" smtClean="0">
                <a:solidFill>
                  <a:schemeClr val="tx1">
                    <a:lumMod val="95000"/>
                    <a:lumOff val="5000"/>
                  </a:schemeClr>
                </a:solidFill>
              </a:rPr>
              <a:t>人流観光研究所長</a:t>
            </a:r>
            <a:endParaRPr kumimoji="1" lang="en-US" altLang="ja-JP" dirty="0" smtClean="0">
              <a:solidFill>
                <a:schemeClr val="tx1">
                  <a:lumMod val="95000"/>
                  <a:lumOff val="5000"/>
                </a:schemeClr>
              </a:solidFill>
            </a:endParaRPr>
          </a:p>
          <a:p>
            <a:r>
              <a:rPr lang="ja-JP" altLang="en-US" dirty="0" smtClean="0">
                <a:solidFill>
                  <a:schemeClr val="tx1">
                    <a:lumMod val="95000"/>
                    <a:lumOff val="5000"/>
                  </a:schemeClr>
                </a:solidFill>
              </a:rPr>
              <a:t>寺前秀一（観光学博士）</a:t>
            </a:r>
            <a:endParaRPr kumimoji="1" lang="ja-JP" altLang="en-US"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228998"/>
          </a:xfrm>
          <a:ln>
            <a:solidFill>
              <a:schemeClr val="accent1"/>
            </a:solidFill>
          </a:ln>
        </p:spPr>
        <p:txBody>
          <a:bodyPr>
            <a:normAutofit/>
          </a:bodyPr>
          <a:lstStyle/>
          <a:p>
            <a:r>
              <a:rPr lang="ja-JP" altLang="ja-JP" b="1" dirty="0" smtClean="0"/>
              <a:t>ロンドンのタクシー予約アプリ</a:t>
            </a:r>
            <a:r>
              <a:rPr lang="en-US" altLang="ja-JP" u="sng" dirty="0" smtClean="0">
                <a:hlinkClick r:id="rId3"/>
              </a:rPr>
              <a:t> </a:t>
            </a:r>
            <a:r>
              <a:rPr lang="en-US" altLang="ja-JP" sz="2000" u="sng" dirty="0" smtClean="0">
                <a:hlinkClick r:id="rId3"/>
              </a:rPr>
              <a:t>http://www.tfl.gov.uk/modes/taxis-and-minicabs/taxi-and-minicab-apps</a:t>
            </a:r>
            <a:endParaRPr kumimoji="1" lang="ja-JP" altLang="en-US" sz="2000" dirty="0"/>
          </a:p>
        </p:txBody>
      </p:sp>
      <p:sp>
        <p:nvSpPr>
          <p:cNvPr id="3" name="コンテンツ プレースホルダ 2"/>
          <p:cNvSpPr>
            <a:spLocks noGrp="1"/>
          </p:cNvSpPr>
          <p:nvPr>
            <p:ph idx="1"/>
          </p:nvPr>
        </p:nvSpPr>
        <p:spPr/>
        <p:txBody>
          <a:bodyPr>
            <a:normAutofit fontScale="77500" lnSpcReduction="20000"/>
          </a:bodyPr>
          <a:lstStyle/>
          <a:p>
            <a:r>
              <a:rPr lang="ja-JP" altLang="ja-JP" dirty="0" smtClean="0"/>
              <a:t>ブラックキャブ</a:t>
            </a:r>
            <a:r>
              <a:rPr lang="ja-JP" altLang="ja-JP" dirty="0"/>
              <a:t>関係者は、タクシーアプリ会社が運送機関との認識のもとに違法な存在であると主張しています。このことがベースで、</a:t>
            </a:r>
            <a:r>
              <a:rPr lang="en-US" altLang="ja-JP" dirty="0"/>
              <a:t>Uber</a:t>
            </a:r>
            <a:r>
              <a:rPr lang="ja-JP" altLang="ja-JP" dirty="0"/>
              <a:t>のスマートフォン・タクシーアプリはタクシーメータと同じであると主張し、違法であるといっています。しかし、ロンドン市交通委員会のホームページ</a:t>
            </a:r>
            <a:r>
              <a:rPr lang="ja-JP" altLang="ja-JP" dirty="0" smtClean="0"/>
              <a:t>（</a:t>
            </a:r>
            <a:r>
              <a:rPr lang="ja-JP" altLang="en-US" dirty="0" smtClean="0"/>
              <a:t>次のページ</a:t>
            </a:r>
            <a:r>
              <a:rPr lang="ja-JP" altLang="ja-JP" dirty="0" smtClean="0"/>
              <a:t>）</a:t>
            </a:r>
            <a:r>
              <a:rPr lang="ja-JP" altLang="ja-JP" dirty="0"/>
              <a:t>ではタクシーの呼び出し用の民間アプリを紹介しており、</a:t>
            </a:r>
            <a:r>
              <a:rPr lang="en-US" altLang="ja-JP" dirty="0" err="1"/>
              <a:t>Hailo</a:t>
            </a:r>
            <a:r>
              <a:rPr lang="ja-JP" altLang="ja-JP" dirty="0" err="1"/>
              <a:t>、</a:t>
            </a:r>
            <a:r>
              <a:rPr lang="en-US" altLang="ja-JP" dirty="0" err="1"/>
              <a:t>Kabee</a:t>
            </a:r>
            <a:r>
              <a:rPr lang="ja-JP" altLang="ja-JP" dirty="0"/>
              <a:t>等は入っていますからロンドン交通局では</a:t>
            </a:r>
            <a:r>
              <a:rPr lang="en-US" altLang="ja-JP" dirty="0" err="1"/>
              <a:t>Hailo</a:t>
            </a:r>
            <a:r>
              <a:rPr lang="ja-JP" altLang="ja-JP" dirty="0"/>
              <a:t>については運送機関とは認識していないことになります。</a:t>
            </a:r>
            <a:r>
              <a:rPr lang="en-US" altLang="ja-JP" dirty="0"/>
              <a:t>Uber</a:t>
            </a:r>
            <a:r>
              <a:rPr lang="ja-JP" altLang="ja-JP" dirty="0"/>
              <a:t>は</a:t>
            </a:r>
            <a:r>
              <a:rPr lang="en-US" altLang="ja-JP" dirty="0"/>
              <a:t>2014</a:t>
            </a:r>
            <a:r>
              <a:rPr lang="ja-JP" altLang="ja-JP" dirty="0"/>
              <a:t>年</a:t>
            </a:r>
            <a:r>
              <a:rPr lang="en-US" altLang="ja-JP" dirty="0"/>
              <a:t>11</a:t>
            </a:r>
            <a:r>
              <a:rPr lang="ja-JP" altLang="ja-JP" dirty="0"/>
              <a:t>月現在では記載されていませんが、</a:t>
            </a:r>
            <a:r>
              <a:rPr lang="en-US" altLang="ja-JP" dirty="0"/>
              <a:t>Uber</a:t>
            </a:r>
            <a:r>
              <a:rPr lang="ja-JP" altLang="ja-JP" dirty="0"/>
              <a:t>も技術的は</a:t>
            </a:r>
            <a:r>
              <a:rPr lang="en-US" altLang="ja-JP" dirty="0" err="1"/>
              <a:t>Hailo</a:t>
            </a:r>
            <a:r>
              <a:rPr lang="ja-JP" altLang="ja-JP" dirty="0"/>
              <a:t>と変わりがないと認識しているようです（</a:t>
            </a:r>
            <a:r>
              <a:rPr lang="ja-JP" altLang="ja-JP" b="1" dirty="0">
                <a:solidFill>
                  <a:srgbClr val="FF0000"/>
                </a:solidFill>
              </a:rPr>
              <a:t>司法機関の判断待ち？</a:t>
            </a:r>
            <a:r>
              <a:rPr lang="ja-JP" altLang="ja-JP" dirty="0"/>
              <a:t>）</a:t>
            </a:r>
          </a:p>
          <a:p>
            <a:r>
              <a:rPr lang="en-US" altLang="ja-JP" dirty="0" err="1" smtClean="0"/>
              <a:t>Hailo</a:t>
            </a:r>
            <a:r>
              <a:rPr lang="ja-JP" altLang="ja-JP" dirty="0"/>
              <a:t>　</a:t>
            </a:r>
            <a:r>
              <a:rPr lang="en-US" altLang="ja-JP" u="sng" dirty="0">
                <a:hlinkClick r:id="rId4"/>
              </a:rPr>
              <a:t>https://en.wikipedia.org/wiki/Hailo</a:t>
            </a:r>
            <a:endParaRPr lang="ja-JP" altLang="ja-JP" dirty="0"/>
          </a:p>
          <a:p>
            <a:r>
              <a:rPr lang="en-US" altLang="ja-JP" dirty="0" err="1"/>
              <a:t>kabbee</a:t>
            </a:r>
            <a:r>
              <a:rPr lang="en-US" altLang="ja-JP" dirty="0"/>
              <a:t> </a:t>
            </a:r>
            <a:r>
              <a:rPr lang="ja-JP" altLang="ja-JP" dirty="0"/>
              <a:t>　</a:t>
            </a:r>
            <a:r>
              <a:rPr lang="en-US" altLang="ja-JP" u="sng" dirty="0">
                <a:hlinkClick r:id="rId5"/>
              </a:rPr>
              <a:t>https://www.kabbee.com/</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92088"/>
            <a:ext cx="8229600" cy="2620888"/>
          </a:xfrm>
          <a:ln>
            <a:solidFill>
              <a:schemeClr val="accent1"/>
            </a:solidFill>
          </a:ln>
        </p:spPr>
        <p:txBody>
          <a:bodyPr>
            <a:normAutofit/>
          </a:bodyPr>
          <a:lstStyle/>
          <a:p>
            <a:r>
              <a:rPr lang="en-US" altLang="ja-JP" dirty="0"/>
              <a:t>They claim that allowing </a:t>
            </a:r>
            <a:r>
              <a:rPr lang="en-US" altLang="ja-JP" b="1" dirty="0">
                <a:solidFill>
                  <a:srgbClr val="FF0000"/>
                </a:solidFill>
              </a:rPr>
              <a:t>a </a:t>
            </a:r>
            <a:r>
              <a:rPr lang="en-US" altLang="ja-JP" b="1" dirty="0" err="1">
                <a:solidFill>
                  <a:srgbClr val="FF0000"/>
                </a:solidFill>
              </a:rPr>
              <a:t>smartphone</a:t>
            </a:r>
            <a:r>
              <a:rPr lang="en-US" altLang="ja-JP" b="1" dirty="0">
                <a:solidFill>
                  <a:srgbClr val="FF0000"/>
                </a:solidFill>
              </a:rPr>
              <a:t> </a:t>
            </a:r>
            <a:r>
              <a:rPr lang="en-US" altLang="ja-JP" dirty="0"/>
              <a:t>to work out the cost of a ride is </a:t>
            </a:r>
            <a:r>
              <a:rPr lang="en-US" altLang="ja-JP" b="1" dirty="0">
                <a:solidFill>
                  <a:srgbClr val="FF0000"/>
                </a:solidFill>
              </a:rPr>
              <a:t>similar to using a taxi meter</a:t>
            </a:r>
            <a:r>
              <a:rPr lang="en-US" altLang="ja-JP" dirty="0"/>
              <a:t>, which </a:t>
            </a:r>
            <a:r>
              <a:rPr lang="en-US" altLang="ja-JP" b="1" dirty="0">
                <a:solidFill>
                  <a:srgbClr val="FF0000"/>
                </a:solidFill>
              </a:rPr>
              <a:t>only black taxis are allowed </a:t>
            </a:r>
            <a:r>
              <a:rPr lang="en-US" altLang="ja-JP" dirty="0"/>
              <a:t>to do in the UK. Minicabs, by contrast, quote a </a:t>
            </a:r>
            <a:r>
              <a:rPr lang="en-US" altLang="ja-JP" b="1" dirty="0"/>
              <a:t>fixed fee </a:t>
            </a:r>
            <a:r>
              <a:rPr lang="en-US" altLang="ja-JP" dirty="0"/>
              <a:t>ahead of the journey</a:t>
            </a:r>
            <a:r>
              <a:rPr lang="en-US" altLang="ja-JP" dirty="0" smtClean="0"/>
              <a:t>.</a:t>
            </a:r>
          </a:p>
          <a:p>
            <a:endParaRPr lang="ja-JP" altLang="ja-JP" dirty="0"/>
          </a:p>
          <a:p>
            <a:endParaRPr kumimoji="1" lang="ja-JP" altLang="en-US" dirty="0"/>
          </a:p>
        </p:txBody>
      </p:sp>
      <p:sp>
        <p:nvSpPr>
          <p:cNvPr id="4" name="コンテンツ プレースホルダ 2"/>
          <p:cNvSpPr txBox="1">
            <a:spLocks/>
          </p:cNvSpPr>
          <p:nvPr/>
        </p:nvSpPr>
        <p:spPr>
          <a:xfrm>
            <a:off x="609600" y="3688432"/>
            <a:ext cx="8229600" cy="2620888"/>
          </a:xfrm>
          <a:prstGeom prst="rect">
            <a:avLst/>
          </a:prstGeom>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スマホアプリはブラックキャブにのみ許されたタクシーメーターと同じ。</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ミニキャブは事前に運賃額</a:t>
            </a:r>
            <a:r>
              <a:rPr lang="ja-JP" altLang="en-US" sz="3200" dirty="0" smtClean="0"/>
              <a:t>確定</a:t>
            </a:r>
            <a:endParaRPr kumimoji="1" lang="ja-JP"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467544" y="476672"/>
            <a:ext cx="8229600" cy="2664296"/>
          </a:xfrm>
          <a:prstGeom prst="rect">
            <a:avLst/>
          </a:prstGeom>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1" i="0" u="none" strike="noStrike" kern="1200" cap="none" spc="0" normalizeH="0" baseline="0" noProof="0" dirty="0" err="1" smtClean="0">
                <a:ln>
                  <a:noFill/>
                </a:ln>
                <a:solidFill>
                  <a:srgbClr val="FF0000"/>
                </a:solidFill>
                <a:effectLst/>
                <a:uLnTx/>
                <a:uFillTx/>
                <a:latin typeface="+mn-lt"/>
                <a:ea typeface="+mn-ea"/>
                <a:cs typeface="+mn-cs"/>
              </a:rPr>
              <a:t>TfL's</a:t>
            </a:r>
            <a:r>
              <a:rPr kumimoji="1" lang="en-US" altLang="ja-JP" sz="3200" b="1" i="0" u="none" strike="noStrike" kern="1200" cap="none" spc="0" normalizeH="0" baseline="0" noProof="0" dirty="0" smtClean="0">
                <a:ln>
                  <a:noFill/>
                </a:ln>
                <a:solidFill>
                  <a:srgbClr val="FF0000"/>
                </a:solidFill>
                <a:effectLst/>
                <a:uLnTx/>
                <a:uFillTx/>
                <a:latin typeface="+mn-lt"/>
                <a:ea typeface="+mn-ea"/>
                <a:cs typeface="+mn-cs"/>
              </a:rPr>
              <a:t> role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is to </a:t>
            </a:r>
            <a:r>
              <a:rPr kumimoji="1" lang="en-US" altLang="ja-JP" sz="3200" b="0" i="0" u="none" strike="noStrike" kern="1200" cap="none" spc="0" normalizeH="0" baseline="0" noProof="0" dirty="0" err="1" smtClean="0">
                <a:ln>
                  <a:noFill/>
                </a:ln>
                <a:solidFill>
                  <a:schemeClr val="tx1"/>
                </a:solidFill>
                <a:effectLst/>
                <a:uLnTx/>
                <a:uFillTx/>
                <a:latin typeface="+mn-lt"/>
                <a:ea typeface="+mn-ea"/>
                <a:cs typeface="+mn-cs"/>
              </a:rPr>
              <a:t>licence</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 and regulate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the taxi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and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private hire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industry in London.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 We </a:t>
            </a:r>
            <a:r>
              <a:rPr kumimoji="1" lang="en-US" altLang="ja-JP" sz="3200" b="1" i="0" u="none" strike="noStrike" kern="1200" cap="none" spc="0" normalizeH="0" baseline="0" noProof="0" dirty="0" smtClean="0">
                <a:ln>
                  <a:noFill/>
                </a:ln>
                <a:solidFill>
                  <a:srgbClr val="FF0000"/>
                </a:solidFill>
                <a:effectLst/>
                <a:uLnTx/>
                <a:uFillTx/>
                <a:latin typeface="+mn-lt"/>
                <a:ea typeface="+mn-ea"/>
                <a:cs typeface="+mn-cs"/>
              </a:rPr>
              <a:t>do not have any powers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in relation to </a:t>
            </a:r>
            <a:r>
              <a:rPr kumimoji="1" lang="en-US" altLang="ja-JP" sz="3200" b="1" i="0" u="none" strike="noStrike" kern="1200" cap="none" spc="0" normalizeH="0" baseline="0" noProof="0" dirty="0" smtClean="0">
                <a:ln>
                  <a:noFill/>
                </a:ln>
                <a:solidFill>
                  <a:srgbClr val="FF0000"/>
                </a:solidFill>
                <a:effectLst/>
                <a:uLnTx/>
                <a:uFillTx/>
                <a:latin typeface="+mn-lt"/>
                <a:ea typeface="+mn-ea"/>
                <a:cs typeface="+mn-cs"/>
              </a:rPr>
              <a:t>an operator's corporate structure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and how or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where they pay tax</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コンテンツ プレースホルダ 2"/>
          <p:cNvSpPr txBox="1">
            <a:spLocks/>
          </p:cNvSpPr>
          <p:nvPr/>
        </p:nvSpPr>
        <p:spPr>
          <a:xfrm>
            <a:off x="0" y="3688432"/>
            <a:ext cx="9144000" cy="2620888"/>
          </a:xfrm>
          <a:prstGeom prst="rect">
            <a:avLst/>
          </a:prstGeom>
          <a:ln>
            <a:solidFill>
              <a:schemeClr val="accent1"/>
            </a:solidFill>
          </a:ln>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ロンドン交通局はブラックキャブとミニキャブの免許を</a:t>
            </a:r>
            <a:r>
              <a:rPr lang="ja-JP" altLang="en-US" sz="3200" dirty="0" smtClean="0"/>
              <a:t>だ</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すところ</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ロンドン交通局は配車構造、関係諸税納付に関する権限はない。</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ja-JP" altLang="en-US" sz="3200" dirty="0" smtClean="0"/>
              <a:t>　⇔ブラックキャブからの</a:t>
            </a:r>
            <a:r>
              <a:rPr lang="en-US" altLang="ja-JP" sz="3200" dirty="0" smtClean="0"/>
              <a:t>Uber</a:t>
            </a:r>
            <a:r>
              <a:rPr lang="ja-JP" altLang="en-US" sz="3200" dirty="0" smtClean="0"/>
              <a:t>禁止の訴えに対する反応</a:t>
            </a: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sz="4800" dirty="0" smtClean="0"/>
              <a:t>a third party</a:t>
            </a:r>
            <a:r>
              <a:rPr lang="ja-JP" altLang="en-US" dirty="0" smtClean="0"/>
              <a:t>概念の芽生え</a:t>
            </a:r>
            <a:endParaRPr kumimoji="1" lang="ja-JP" altLang="en-US" dirty="0"/>
          </a:p>
        </p:txBody>
      </p:sp>
      <p:sp>
        <p:nvSpPr>
          <p:cNvPr id="3" name="コンテンツ プレースホルダ 2"/>
          <p:cNvSpPr>
            <a:spLocks noGrp="1"/>
          </p:cNvSpPr>
          <p:nvPr>
            <p:ph idx="1"/>
          </p:nvPr>
        </p:nvSpPr>
        <p:spPr/>
        <p:txBody>
          <a:bodyPr/>
          <a:lstStyle/>
          <a:p>
            <a:r>
              <a:rPr lang="en-US" altLang="ja-JP" dirty="0" err="1"/>
              <a:t>Hailo</a:t>
            </a:r>
            <a:r>
              <a:rPr lang="en-US" altLang="ja-JP" dirty="0"/>
              <a:t> is a British new technology platform that matches taxi drivers and passengers through its mobile phone application.</a:t>
            </a:r>
            <a:r>
              <a:rPr lang="ja-JP" altLang="ja-JP" dirty="0"/>
              <a:t>　　</a:t>
            </a:r>
            <a:endParaRPr lang="en-US" altLang="ja-JP" dirty="0" smtClean="0"/>
          </a:p>
          <a:p>
            <a:r>
              <a:rPr lang="ja-JP" altLang="en-US" dirty="0"/>
              <a:t>人流の世界</a:t>
            </a:r>
            <a:r>
              <a:rPr lang="ja-JP" altLang="en-US" dirty="0" smtClean="0"/>
              <a:t>でも、物流と同じくサードパーティの概念が生まれ始めている</a:t>
            </a:r>
            <a:endParaRPr lang="en-US" altLang="ja-JP" dirty="0" smtClean="0"/>
          </a:p>
          <a:p>
            <a:r>
              <a:rPr lang="ja-JP" altLang="en-US" dirty="0" smtClean="0"/>
              <a:t>物流の世界では３ＰＬ概念が普及しているが、多重下請け構造への批判も存在する（日本）</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旅行業法で位置づけられている「包括旅行」→「主催旅行」→「企画旅行」は欧米先進国には存在しない形</a:t>
            </a:r>
            <a:endParaRPr kumimoji="1" lang="en-US" altLang="ja-JP" dirty="0" smtClean="0"/>
          </a:p>
          <a:p>
            <a:r>
              <a:rPr lang="ja-JP" altLang="en-US" dirty="0" smtClean="0"/>
              <a:t>旅行業と運送業・宿泊業の関係が成文法では不明確</a:t>
            </a:r>
            <a:endParaRPr lang="en-US" altLang="ja-JP" dirty="0" smtClean="0"/>
          </a:p>
          <a:p>
            <a:r>
              <a:rPr kumimoji="1" lang="ja-JP" altLang="en-US" dirty="0" smtClean="0"/>
              <a:t>単品パックが運用上存在</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5606" t="23265" r="8163" b="16256"/>
          <a:stretch>
            <a:fillRect/>
          </a:stretch>
        </p:blipFill>
        <p:spPr bwMode="auto">
          <a:xfrm>
            <a:off x="107504" y="-27384"/>
            <a:ext cx="7200800" cy="315651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6197" t="13815" r="7572" b="17201"/>
          <a:stretch>
            <a:fillRect/>
          </a:stretch>
        </p:blipFill>
        <p:spPr bwMode="auto">
          <a:xfrm>
            <a:off x="179512" y="3140968"/>
            <a:ext cx="7128792" cy="3564396"/>
          </a:xfrm>
          <a:prstGeom prst="rect">
            <a:avLst/>
          </a:prstGeom>
          <a:noFill/>
          <a:ln w="9525">
            <a:noFill/>
            <a:miter lim="800000"/>
            <a:headEnd/>
            <a:tailEnd/>
          </a:ln>
        </p:spPr>
      </p:pic>
      <p:sp>
        <p:nvSpPr>
          <p:cNvPr id="6" name="右矢印 5"/>
          <p:cNvSpPr/>
          <p:nvPr/>
        </p:nvSpPr>
        <p:spPr>
          <a:xfrm flipH="1">
            <a:off x="7020272" y="3880472"/>
            <a:ext cx="187220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err="1" smtClean="0">
                <a:solidFill>
                  <a:srgbClr val="FF0000"/>
                </a:solidFill>
              </a:rPr>
              <a:t>Hailo</a:t>
            </a:r>
            <a:r>
              <a:rPr kumimoji="1" lang="ja-JP" altLang="en-US" sz="3200" dirty="0" smtClean="0">
                <a:solidFill>
                  <a:schemeClr val="tx1"/>
                </a:solidFill>
              </a:rPr>
              <a:t>の紹介</a:t>
            </a:r>
            <a:endParaRPr kumimoji="1" lang="ja-JP" altLang="en-US" sz="3200" dirty="0">
              <a:solidFill>
                <a:schemeClr val="tx1"/>
              </a:solidFill>
            </a:endParaRPr>
          </a:p>
        </p:txBody>
      </p:sp>
      <p:sp>
        <p:nvSpPr>
          <p:cNvPr id="7" name="正方形/長方形 6"/>
          <p:cNvSpPr/>
          <p:nvPr/>
        </p:nvSpPr>
        <p:spPr>
          <a:xfrm>
            <a:off x="7618040" y="260648"/>
            <a:ext cx="1274440" cy="3672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smtClean="0">
                <a:solidFill>
                  <a:srgbClr val="FF0000"/>
                </a:solidFill>
              </a:rPr>
              <a:t>ロンドン交通局</a:t>
            </a:r>
            <a:endParaRPr kumimoji="1" lang="en-US" altLang="ja-JP" sz="4000" b="1" dirty="0" smtClean="0">
              <a:solidFill>
                <a:srgbClr val="FF0000"/>
              </a:solidFill>
            </a:endParaRPr>
          </a:p>
          <a:p>
            <a:pPr algn="ctr"/>
            <a:r>
              <a:rPr kumimoji="1" lang="ja-JP" altLang="en-US" sz="4000" b="1" dirty="0" smtClean="0">
                <a:solidFill>
                  <a:srgbClr val="FF0000"/>
                </a:solidFill>
              </a:rPr>
              <a:t>ホームページ</a:t>
            </a:r>
            <a:endParaRPr kumimoji="1" lang="ja-JP" altLang="en-US" sz="40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48" y="260648"/>
            <a:ext cx="8229600" cy="1143000"/>
          </a:xfrm>
          <a:ln>
            <a:solidFill>
              <a:schemeClr val="accent1"/>
            </a:solidFill>
          </a:ln>
        </p:spPr>
        <p:txBody>
          <a:bodyPr>
            <a:normAutofit fontScale="90000"/>
          </a:bodyPr>
          <a:lstStyle/>
          <a:p>
            <a:r>
              <a:rPr kumimoji="1" lang="en-US" altLang="ja-JP" dirty="0" err="1" smtClean="0"/>
              <a:t>Hailo</a:t>
            </a:r>
            <a:r>
              <a:rPr kumimoji="1" lang="ja-JP" altLang="en-US" dirty="0" err="1" smtClean="0"/>
              <a:t>、</a:t>
            </a:r>
            <a:r>
              <a:rPr kumimoji="1" lang="en-US" altLang="ja-JP" dirty="0" err="1" smtClean="0"/>
              <a:t>Maaxi</a:t>
            </a:r>
            <a:r>
              <a:rPr kumimoji="1" lang="ja-JP" altLang="en-US" dirty="0" err="1" smtClean="0"/>
              <a:t>、</a:t>
            </a:r>
            <a:r>
              <a:rPr kumimoji="1" lang="en-US" altLang="ja-JP" dirty="0" smtClean="0"/>
              <a:t>Uber</a:t>
            </a:r>
            <a:r>
              <a:rPr kumimoji="1" lang="ja-JP" altLang="en-US" dirty="0" smtClean="0"/>
              <a:t>の違い</a:t>
            </a:r>
            <a:r>
              <a:rPr kumimoji="1" lang="en-US" altLang="ja-JP" dirty="0" smtClean="0"/>
              <a:t/>
            </a:r>
            <a:br>
              <a:rPr kumimoji="1" lang="en-US" altLang="ja-JP" dirty="0" smtClean="0"/>
            </a:br>
            <a:r>
              <a:rPr kumimoji="1" lang="ja-JP" altLang="en-US" sz="2700" dirty="0" smtClean="0"/>
              <a:t>～</a:t>
            </a:r>
            <a:r>
              <a:rPr lang="ja-JP" altLang="en-US" sz="2700" dirty="0" smtClean="0"/>
              <a:t>本質</a:t>
            </a:r>
            <a:r>
              <a:rPr lang="ja-JP" altLang="en-US" sz="2700" dirty="0"/>
              <a:t>の違いは</a:t>
            </a:r>
            <a:r>
              <a:rPr lang="ja-JP" altLang="en-US" sz="2700" dirty="0" smtClean="0"/>
              <a:t>ない</a:t>
            </a:r>
            <a:r>
              <a:rPr lang="ja-JP" altLang="en-US" sz="2700" dirty="0"/>
              <a:t>～</a:t>
            </a:r>
            <a:endParaRPr kumimoji="1" lang="ja-JP" altLang="en-US" sz="2700" dirty="0"/>
          </a:p>
        </p:txBody>
      </p:sp>
      <p:sp>
        <p:nvSpPr>
          <p:cNvPr id="3" name="コンテンツ プレースホルダ 2"/>
          <p:cNvSpPr>
            <a:spLocks noGrp="1"/>
          </p:cNvSpPr>
          <p:nvPr>
            <p:ph idx="1"/>
          </p:nvPr>
        </p:nvSpPr>
        <p:spPr>
          <a:xfrm>
            <a:off x="179512" y="1600200"/>
            <a:ext cx="8507288" cy="4997152"/>
          </a:xfrm>
        </p:spPr>
        <p:txBody>
          <a:bodyPr>
            <a:normAutofit fontScale="85000" lnSpcReduction="20000"/>
          </a:bodyPr>
          <a:lstStyle/>
          <a:p>
            <a:r>
              <a:rPr lang="ja-JP" altLang="ja-JP" dirty="0"/>
              <a:t>ブラックキャブドライバー出身者が参画してつくられた</a:t>
            </a:r>
            <a:r>
              <a:rPr lang="en-US" altLang="ja-JP" dirty="0" err="1"/>
              <a:t>Hailo</a:t>
            </a:r>
            <a:r>
              <a:rPr lang="ja-JP" altLang="ja-JP" dirty="0"/>
              <a:t>は、</a:t>
            </a:r>
            <a:r>
              <a:rPr lang="ja-JP" altLang="ja-JP" dirty="0">
                <a:solidFill>
                  <a:srgbClr val="FF0000"/>
                </a:solidFill>
              </a:rPr>
              <a:t>当初</a:t>
            </a:r>
            <a:r>
              <a:rPr lang="ja-JP" altLang="ja-JP" dirty="0"/>
              <a:t>予約受付をブラックキャブに限定していたこともあり、</a:t>
            </a:r>
            <a:r>
              <a:rPr lang="ja-JP" altLang="ja-JP" dirty="0">
                <a:solidFill>
                  <a:srgbClr val="FF0000"/>
                </a:solidFill>
              </a:rPr>
              <a:t>ブラックキャブとの関係は良好</a:t>
            </a:r>
            <a:r>
              <a:rPr lang="ja-JP" altLang="ja-JP" dirty="0"/>
              <a:t>でしたが、</a:t>
            </a:r>
            <a:r>
              <a:rPr lang="ja-JP" altLang="ja-JP" dirty="0">
                <a:solidFill>
                  <a:srgbClr val="FF0000"/>
                </a:solidFill>
              </a:rPr>
              <a:t>ミニキャブに対象を広げた</a:t>
            </a:r>
            <a:r>
              <a:rPr lang="ja-JP" altLang="ja-JP" dirty="0"/>
              <a:t>結果関係が悪化して</a:t>
            </a:r>
            <a:r>
              <a:rPr lang="ja-JP" altLang="ja-JP" dirty="0" smtClean="0"/>
              <a:t>います</a:t>
            </a:r>
            <a:endParaRPr lang="en-US" altLang="ja-JP" dirty="0" smtClean="0"/>
          </a:p>
          <a:p>
            <a:r>
              <a:rPr lang="ja-JP" altLang="ja-JP" dirty="0" smtClean="0"/>
              <a:t>後述</a:t>
            </a:r>
            <a:r>
              <a:rPr lang="ja-JP" altLang="ja-JP" dirty="0"/>
              <a:t>する</a:t>
            </a:r>
            <a:r>
              <a:rPr lang="en-US" altLang="ja-JP" dirty="0" err="1"/>
              <a:t>Maaxi</a:t>
            </a:r>
            <a:r>
              <a:rPr lang="ja-JP" altLang="ja-JP" dirty="0"/>
              <a:t>もブラックキャブ専用のものとして提案されていますが、</a:t>
            </a:r>
            <a:r>
              <a:rPr lang="en-US" altLang="ja-JP" dirty="0" err="1"/>
              <a:t>Hailo</a:t>
            </a:r>
            <a:r>
              <a:rPr lang="ja-JP" altLang="ja-JP" dirty="0"/>
              <a:t>の前例があるという話が出ています。</a:t>
            </a:r>
          </a:p>
          <a:p>
            <a:r>
              <a:rPr lang="en-US" altLang="ja-JP" dirty="0"/>
              <a:t>Uber</a:t>
            </a:r>
            <a:r>
              <a:rPr lang="ja-JP" altLang="ja-JP" dirty="0"/>
              <a:t>との関係は悪化しています。ブラックキャブ、ミニキャブ両者の予約を取り扱う点でも</a:t>
            </a:r>
            <a:r>
              <a:rPr lang="en-US" altLang="ja-JP" dirty="0" err="1"/>
              <a:t>Hailo</a:t>
            </a:r>
            <a:r>
              <a:rPr lang="ja-JP" altLang="ja-JP" dirty="0"/>
              <a:t>とシステム的には違いがありませんが、</a:t>
            </a:r>
            <a:r>
              <a:rPr lang="en-US" altLang="ja-JP" dirty="0"/>
              <a:t>Uber</a:t>
            </a:r>
            <a:r>
              <a:rPr lang="ja-JP" altLang="ja-JP" dirty="0"/>
              <a:t>が</a:t>
            </a:r>
            <a:r>
              <a:rPr lang="en-US" altLang="ja-JP" dirty="0">
                <a:solidFill>
                  <a:srgbClr val="FF0000"/>
                </a:solidFill>
              </a:rPr>
              <a:t>Uber</a:t>
            </a:r>
            <a:r>
              <a:rPr lang="ja-JP" altLang="ja-JP" dirty="0">
                <a:solidFill>
                  <a:srgbClr val="FF0000"/>
                </a:solidFill>
              </a:rPr>
              <a:t>専用のブラックキャブのドライバー集団を囲い込んでいる点に反発</a:t>
            </a:r>
            <a:r>
              <a:rPr lang="ja-JP" altLang="ja-JP" dirty="0"/>
              <a:t>しているとみられます。この点、</a:t>
            </a:r>
            <a:r>
              <a:rPr lang="en-US" altLang="ja-JP" dirty="0" err="1"/>
              <a:t>Hailo</a:t>
            </a:r>
            <a:r>
              <a:rPr lang="ja-JP" altLang="ja-JP" dirty="0"/>
              <a:t>等はシステムに限定しているようです。</a:t>
            </a:r>
          </a:p>
          <a:p>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Russell Hall</a:t>
            </a:r>
            <a:r>
              <a:rPr lang="en-US" altLang="ja-JP" dirty="0" smtClean="0"/>
              <a:t>, former black cab driver and founder of the </a:t>
            </a:r>
            <a:r>
              <a:rPr lang="en-US" altLang="ja-JP" dirty="0" err="1" smtClean="0"/>
              <a:t>Hailo</a:t>
            </a:r>
            <a:r>
              <a:rPr lang="en-US" altLang="ja-JP" dirty="0" smtClean="0"/>
              <a:t> app</a:t>
            </a:r>
            <a:endParaRPr kumimoji="1" lang="ja-JP" altLang="en-US" dirty="0"/>
          </a:p>
        </p:txBody>
      </p:sp>
      <p:pic>
        <p:nvPicPr>
          <p:cNvPr id="6145" name="Picture 1" descr="Russell Hall, founder of Hailo"/>
          <p:cNvPicPr>
            <a:picLocks noChangeAspect="1" noChangeArrowheads="1"/>
          </p:cNvPicPr>
          <p:nvPr/>
        </p:nvPicPr>
        <p:blipFill>
          <a:blip r:embed="rId3" r:link="rId4" cstate="print"/>
          <a:srcRect/>
          <a:stretch>
            <a:fillRect/>
          </a:stretch>
        </p:blipFill>
        <p:spPr bwMode="auto">
          <a:xfrm>
            <a:off x="35496" y="1866594"/>
            <a:ext cx="7367087" cy="4154694"/>
          </a:xfrm>
          <a:prstGeom prst="rect">
            <a:avLst/>
          </a:prstGeom>
          <a:noFill/>
        </p:spPr>
      </p:pic>
      <p:sp>
        <p:nvSpPr>
          <p:cNvPr id="4" name="右矢印 3"/>
          <p:cNvSpPr/>
          <p:nvPr/>
        </p:nvSpPr>
        <p:spPr>
          <a:xfrm flipH="1">
            <a:off x="6660232" y="1628800"/>
            <a:ext cx="2304256" cy="28083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Ｂｌａｃｋ</a:t>
            </a:r>
            <a:r>
              <a:rPr kumimoji="1" lang="en-US" altLang="ja-JP" sz="2800" dirty="0" smtClean="0">
                <a:solidFill>
                  <a:srgbClr val="FF0000"/>
                </a:solidFill>
              </a:rPr>
              <a:t>cab</a:t>
            </a:r>
          </a:p>
          <a:p>
            <a:pPr algn="ctr"/>
            <a:r>
              <a:rPr kumimoji="1" lang="en-US" altLang="ja-JP" sz="3200" dirty="0" err="1" smtClean="0">
                <a:solidFill>
                  <a:srgbClr val="FF0000"/>
                </a:solidFill>
              </a:rPr>
              <a:t>Hailo</a:t>
            </a:r>
            <a:endParaRPr kumimoji="1" lang="en-US" altLang="ja-JP" sz="3200" dirty="0" smtClean="0">
              <a:solidFill>
                <a:srgbClr val="FF0000"/>
              </a:solidFill>
            </a:endParaRPr>
          </a:p>
          <a:p>
            <a:pPr algn="ctr"/>
            <a:r>
              <a:rPr lang="ja-JP" altLang="en-US" sz="3200" dirty="0" smtClean="0">
                <a:solidFill>
                  <a:srgbClr val="FF0000"/>
                </a:solidFill>
              </a:rPr>
              <a:t>共存</a:t>
            </a:r>
            <a:endParaRPr kumimoji="1" lang="ja-JP" altLang="en-US" sz="3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間際予約　</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ja-JP" dirty="0" smtClean="0"/>
              <a:t>「</a:t>
            </a:r>
            <a:r>
              <a:rPr lang="ja-JP" altLang="ja-JP" dirty="0"/>
              <a:t>ユビキタス時代の</a:t>
            </a:r>
            <a:r>
              <a:rPr lang="ja-JP" altLang="ja-JP" dirty="0" smtClean="0"/>
              <a:t>人流」</a:t>
            </a:r>
            <a:r>
              <a:rPr lang="ja-JP" altLang="ja-JP" dirty="0"/>
              <a:t>でも主張したように、スマホの普及により「</a:t>
            </a:r>
            <a:r>
              <a:rPr lang="ja-JP" altLang="ja-JP" dirty="0">
                <a:solidFill>
                  <a:srgbClr val="FF0000"/>
                </a:solidFill>
              </a:rPr>
              <a:t>流し乗車</a:t>
            </a:r>
            <a:r>
              <a:rPr lang="ja-JP" altLang="ja-JP" dirty="0"/>
              <a:t>」と「</a:t>
            </a:r>
            <a:r>
              <a:rPr lang="ja-JP" altLang="ja-JP" dirty="0">
                <a:solidFill>
                  <a:srgbClr val="FF0000"/>
                </a:solidFill>
              </a:rPr>
              <a:t>予約乗車</a:t>
            </a:r>
            <a:r>
              <a:rPr lang="ja-JP" altLang="ja-JP" dirty="0"/>
              <a:t>」の時間的差異が限りなく少なくなってきています。いわゆる間際予約の出現です</a:t>
            </a:r>
            <a:r>
              <a:rPr lang="ja-JP" altLang="ja-JP" dirty="0" smtClean="0"/>
              <a:t>。</a:t>
            </a:r>
            <a:endParaRPr lang="en-US" altLang="ja-JP" dirty="0" smtClean="0"/>
          </a:p>
          <a:p>
            <a:r>
              <a:rPr lang="ja-JP" altLang="ja-JP" dirty="0" smtClean="0"/>
              <a:t>この</a:t>
            </a:r>
            <a:r>
              <a:rPr lang="ja-JP" altLang="ja-JP" dirty="0"/>
              <a:t>現象が、</a:t>
            </a:r>
            <a:r>
              <a:rPr lang="ja-JP" altLang="ja-JP" dirty="0">
                <a:solidFill>
                  <a:srgbClr val="FF0000"/>
                </a:solidFill>
              </a:rPr>
              <a:t>ブラックキャブとミニキャブの間でも発生</a:t>
            </a:r>
            <a:r>
              <a:rPr lang="ja-JP" altLang="ja-JP" dirty="0"/>
              <a:t>しているのでしょう</a:t>
            </a:r>
            <a:r>
              <a:rPr lang="ja-JP" altLang="ja-JP" dirty="0" smtClean="0"/>
              <a:t>。</a:t>
            </a:r>
            <a:endParaRPr lang="en-US" altLang="ja-JP" dirty="0" smtClean="0"/>
          </a:p>
          <a:p>
            <a:r>
              <a:rPr lang="ja-JP" altLang="ja-JP" dirty="0" smtClean="0"/>
              <a:t>ロンドン</a:t>
            </a:r>
            <a:r>
              <a:rPr lang="ja-JP" altLang="ja-JP" dirty="0"/>
              <a:t>交通委員会はブラックキャブの</a:t>
            </a:r>
            <a:r>
              <a:rPr lang="en-US" altLang="ja-JP" dirty="0"/>
              <a:t>IT</a:t>
            </a:r>
            <a:r>
              <a:rPr lang="ja-JP" altLang="ja-JP" dirty="0" err="1"/>
              <a:t>への</a:t>
            </a:r>
            <a:r>
              <a:rPr lang="ja-JP" altLang="ja-JP" dirty="0"/>
              <a:t>対応の遅れを指摘していますし、</a:t>
            </a:r>
            <a:r>
              <a:rPr lang="en-US" altLang="ja-JP" dirty="0" err="1"/>
              <a:t>Maaxi</a:t>
            </a:r>
            <a:r>
              <a:rPr lang="ja-JP" altLang="ja-JP" dirty="0"/>
              <a:t>は一つの解決策を提示して</a:t>
            </a:r>
            <a:r>
              <a:rPr lang="ja-JP" altLang="ja-JP" dirty="0" smtClean="0"/>
              <a:t>いる</a:t>
            </a:r>
            <a:r>
              <a:rPr lang="ja-JP" altLang="en-US" dirty="0" smtClean="0"/>
              <a:t>と</a:t>
            </a:r>
            <a:r>
              <a:rPr lang="ja-JP" altLang="ja-JP" dirty="0" smtClean="0"/>
              <a:t>思われます</a:t>
            </a:r>
            <a:r>
              <a:rPr lang="ja-JP" altLang="ja-JP" dirty="0"/>
              <a:t>。</a:t>
            </a:r>
          </a:p>
          <a:p>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224136"/>
          </a:xfrm>
          <a:ln>
            <a:solidFill>
              <a:schemeClr val="accent1"/>
            </a:solidFill>
          </a:ln>
        </p:spPr>
        <p:txBody>
          <a:bodyPr>
            <a:normAutofit fontScale="90000"/>
          </a:bodyPr>
          <a:lstStyle/>
          <a:p>
            <a:r>
              <a:rPr lang="en-US" altLang="ja-JP" sz="5400" b="1" dirty="0"/>
              <a:t>a ride sharing </a:t>
            </a:r>
            <a:r>
              <a:rPr lang="en-US" altLang="ja-JP" sz="5400" b="1" dirty="0" smtClean="0"/>
              <a:t>app</a:t>
            </a:r>
            <a:r>
              <a:rPr kumimoji="1" lang="ja-JP" altLang="en-US" dirty="0" smtClean="0"/>
              <a:t>の発想</a:t>
            </a:r>
            <a:r>
              <a:rPr kumimoji="1" lang="en-US" altLang="ja-JP" dirty="0" smtClean="0"/>
              <a:t/>
            </a:r>
            <a:br>
              <a:rPr kumimoji="1" lang="en-US" altLang="ja-JP" dirty="0" smtClean="0"/>
            </a:br>
            <a:r>
              <a:rPr kumimoji="1" lang="ja-JP" altLang="en-US" dirty="0" smtClean="0"/>
              <a:t>（</a:t>
            </a:r>
            <a:r>
              <a:rPr lang="en-US" altLang="ja-JP" dirty="0" smtClean="0"/>
              <a:t>BBC</a:t>
            </a:r>
            <a:r>
              <a:rPr lang="ja-JP" altLang="en-US" dirty="0" smtClean="0"/>
              <a:t>放送）</a:t>
            </a:r>
            <a:endParaRPr kumimoji="1" lang="ja-JP" altLang="en-US" dirty="0"/>
          </a:p>
        </p:txBody>
      </p:sp>
      <p:pic>
        <p:nvPicPr>
          <p:cNvPr id="4098" name="Picture 2"/>
          <p:cNvPicPr>
            <a:picLocks noChangeAspect="1" noChangeArrowheads="1"/>
          </p:cNvPicPr>
          <p:nvPr/>
        </p:nvPicPr>
        <p:blipFill>
          <a:blip r:embed="rId3" cstate="print"/>
          <a:srcRect l="58172" t="19485" r="11707" b="10000"/>
          <a:stretch>
            <a:fillRect/>
          </a:stretch>
        </p:blipFill>
        <p:spPr bwMode="auto">
          <a:xfrm>
            <a:off x="2267744" y="1296144"/>
            <a:ext cx="4968552" cy="5373216"/>
          </a:xfrm>
          <a:prstGeom prst="rect">
            <a:avLst/>
          </a:prstGeom>
          <a:noFill/>
          <a:ln w="9525">
            <a:noFill/>
            <a:miter lim="800000"/>
            <a:headEnd/>
            <a:tailEnd/>
          </a:ln>
        </p:spPr>
      </p:pic>
      <p:sp>
        <p:nvSpPr>
          <p:cNvPr id="5" name="正方形/長方形 4"/>
          <p:cNvSpPr/>
          <p:nvPr/>
        </p:nvSpPr>
        <p:spPr>
          <a:xfrm>
            <a:off x="660286" y="1628800"/>
            <a:ext cx="1415772" cy="3654205"/>
          </a:xfrm>
          <a:prstGeom prst="rect">
            <a:avLst/>
          </a:prstGeom>
        </p:spPr>
        <p:txBody>
          <a:bodyPr vert="eaVert" wrap="none">
            <a:spAutoFit/>
          </a:bodyPr>
          <a:lstStyle/>
          <a:p>
            <a:r>
              <a:rPr lang="ja-JP" altLang="en-US" sz="4000" dirty="0"/>
              <a:t>観光人流</a:t>
            </a:r>
            <a:r>
              <a:rPr lang="ja-JP" altLang="en-US" sz="4000" dirty="0" smtClean="0"/>
              <a:t>概論</a:t>
            </a:r>
            <a:endParaRPr lang="en-US" altLang="ja-JP" sz="4000" dirty="0" smtClean="0"/>
          </a:p>
          <a:p>
            <a:r>
              <a:rPr lang="ja-JP" altLang="en-US" sz="4000" dirty="0" smtClean="0"/>
              <a:t>１６９</a:t>
            </a:r>
            <a:r>
              <a:rPr lang="ja-JP" altLang="ja-JP" sz="4000" dirty="0" smtClean="0"/>
              <a:t>頁【</a:t>
            </a:r>
            <a:r>
              <a:rPr lang="ja-JP" altLang="ja-JP" sz="4000" dirty="0"/>
              <a:t>コラム】</a:t>
            </a:r>
            <a:endParaRPr lang="ja-JP" alt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b="1" dirty="0" smtClean="0"/>
              <a:t>ロンドンタクシー事情</a:t>
            </a:r>
            <a:endParaRPr kumimoji="1" lang="ja-JP" altLang="en-US" dirty="0"/>
          </a:p>
        </p:txBody>
      </p:sp>
      <p:sp>
        <p:nvSpPr>
          <p:cNvPr id="3" name="コンテンツ プレースホルダ 2"/>
          <p:cNvSpPr>
            <a:spLocks noGrp="1"/>
          </p:cNvSpPr>
          <p:nvPr>
            <p:ph idx="1"/>
          </p:nvPr>
        </p:nvSpPr>
        <p:spPr>
          <a:xfrm>
            <a:off x="457200" y="1600200"/>
            <a:ext cx="8229600" cy="4925143"/>
          </a:xfrm>
        </p:spPr>
        <p:txBody>
          <a:bodyPr>
            <a:normAutofit/>
          </a:bodyPr>
          <a:lstStyle/>
          <a:p>
            <a:r>
              <a:rPr lang="ja-JP" altLang="ja-JP" dirty="0" smtClean="0"/>
              <a:t>ロンドン</a:t>
            </a:r>
            <a:r>
              <a:rPr lang="ja-JP" altLang="ja-JP" dirty="0"/>
              <a:t>交通局のホームページでは</a:t>
            </a:r>
            <a:r>
              <a:rPr lang="en-US" altLang="ja-JP" dirty="0"/>
              <a:t>2</a:t>
            </a:r>
            <a:r>
              <a:rPr lang="ja-JP" altLang="ja-JP" dirty="0" err="1"/>
              <a:t>つの</a:t>
            </a:r>
            <a:r>
              <a:rPr lang="ja-JP" altLang="ja-JP" dirty="0"/>
              <a:t>項目が出ていますが、多分に建前的な部分もあります。</a:t>
            </a:r>
          </a:p>
          <a:p>
            <a:r>
              <a:rPr lang="en-US" altLang="ja-JP" b="1" dirty="0" smtClean="0"/>
              <a:t>the </a:t>
            </a:r>
            <a:r>
              <a:rPr lang="en-US" altLang="ja-JP" b="1" dirty="0"/>
              <a:t>Safer Travel at Night campaign</a:t>
            </a:r>
            <a:r>
              <a:rPr lang="en-US" altLang="ja-JP" dirty="0"/>
              <a:t>, warning people of the danger of unlicensed </a:t>
            </a:r>
            <a:r>
              <a:rPr lang="en-US" altLang="ja-JP" dirty="0" smtClean="0"/>
              <a:t>minicabs</a:t>
            </a:r>
          </a:p>
          <a:p>
            <a:pPr>
              <a:buNone/>
            </a:pPr>
            <a:r>
              <a:rPr lang="ja-JP" altLang="en-US" dirty="0" smtClean="0"/>
              <a:t>　　　　　　　　（深夜の配車と治安問題）</a:t>
            </a:r>
            <a:endParaRPr lang="ja-JP" altLang="ja-JP" dirty="0"/>
          </a:p>
          <a:p>
            <a:r>
              <a:rPr lang="en-US" altLang="ja-JP" b="1" dirty="0" smtClean="0"/>
              <a:t>the </a:t>
            </a:r>
            <a:r>
              <a:rPr lang="en-US" altLang="ja-JP" b="1" dirty="0"/>
              <a:t>Taxi Emissions Strategy, </a:t>
            </a:r>
            <a:r>
              <a:rPr lang="en-US" altLang="ja-JP" dirty="0"/>
              <a:t>to reduce air pollution in London</a:t>
            </a:r>
            <a:r>
              <a:rPr lang="en-US" altLang="ja-JP" dirty="0" smtClean="0"/>
              <a:t>.</a:t>
            </a:r>
          </a:p>
          <a:p>
            <a:pPr>
              <a:buNone/>
            </a:pPr>
            <a:r>
              <a:rPr lang="ja-JP" altLang="en-US" dirty="0" smtClean="0"/>
              <a:t>　　　　　　　　（環境問題）</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err="1" smtClean="0"/>
              <a:t>Maaxi</a:t>
            </a:r>
            <a:endParaRPr kumimoji="1" lang="ja-JP" altLang="en-US" dirty="0"/>
          </a:p>
        </p:txBody>
      </p:sp>
      <p:sp>
        <p:nvSpPr>
          <p:cNvPr id="3" name="コンテンツ プレースホルダ 2"/>
          <p:cNvSpPr>
            <a:spLocks noGrp="1"/>
          </p:cNvSpPr>
          <p:nvPr>
            <p:ph idx="1"/>
          </p:nvPr>
        </p:nvSpPr>
        <p:spPr/>
        <p:txBody>
          <a:bodyPr/>
          <a:lstStyle/>
          <a:p>
            <a:r>
              <a:rPr lang="en-US" altLang="ja-JP" dirty="0" err="1"/>
              <a:t>Maaxi</a:t>
            </a:r>
            <a:r>
              <a:rPr lang="ja-JP" altLang="ja-JP" dirty="0"/>
              <a:t>は同じ方向を旅行している最高</a:t>
            </a:r>
            <a:r>
              <a:rPr lang="en-US" altLang="ja-JP" dirty="0"/>
              <a:t>5</a:t>
            </a:r>
            <a:r>
              <a:rPr lang="ja-JP" altLang="ja-JP" dirty="0"/>
              <a:t>人の知らない人にマッチするように設計されています。そのため、彼らはドライブを共有することができて、割り勘にすることができます。料金は、乗客の数と各々の乗客が乗車した時間に応じて、分担されます。 </a:t>
            </a:r>
          </a:p>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乗合と貸切の融合</a:t>
            </a:r>
            <a:r>
              <a:rPr kumimoji="1" lang="en-US" altLang="ja-JP" dirty="0" smtClean="0"/>
              <a:t/>
            </a:r>
            <a:br>
              <a:rPr kumimoji="1" lang="en-US" altLang="ja-JP" dirty="0" smtClean="0"/>
            </a:br>
            <a:r>
              <a:rPr lang="ja-JP" altLang="en-US" dirty="0" smtClean="0"/>
              <a:t>停車場・時刻表方式の終焉</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en-US" altLang="ja-JP" sz="5400" b="1" dirty="0" err="1" smtClean="0">
                <a:solidFill>
                  <a:srgbClr val="FF0000"/>
                </a:solidFill>
              </a:rPr>
              <a:t>Maaxi</a:t>
            </a:r>
            <a:r>
              <a:rPr lang="en-US" altLang="ja-JP" sz="5400" b="1" dirty="0" smtClean="0">
                <a:solidFill>
                  <a:srgbClr val="FF0000"/>
                </a:solidFill>
              </a:rPr>
              <a:t> is designed to match up to five strangers travelling in the same direction, </a:t>
            </a:r>
          </a:p>
          <a:p>
            <a:r>
              <a:rPr lang="en-US" altLang="ja-JP" sz="5400" b="1" dirty="0" smtClean="0">
                <a:solidFill>
                  <a:srgbClr val="FF0000"/>
                </a:solidFill>
              </a:rPr>
              <a:t>so that they can</a:t>
            </a:r>
          </a:p>
          <a:p>
            <a:pPr algn="ctr">
              <a:buNone/>
            </a:pPr>
            <a:r>
              <a:rPr lang="en-US" altLang="ja-JP" sz="10400" b="1" dirty="0" smtClean="0">
                <a:solidFill>
                  <a:srgbClr val="FF0000"/>
                </a:solidFill>
              </a:rPr>
              <a:t>share </a:t>
            </a:r>
            <a:r>
              <a:rPr lang="en-US" altLang="ja-JP" sz="10400" b="1" dirty="0" smtClean="0">
                <a:solidFill>
                  <a:schemeClr val="tx1">
                    <a:lumMod val="95000"/>
                    <a:lumOff val="5000"/>
                  </a:schemeClr>
                </a:solidFill>
              </a:rPr>
              <a:t>a</a:t>
            </a:r>
            <a:r>
              <a:rPr lang="en-US" altLang="ja-JP" sz="10400" b="1" dirty="0" smtClean="0">
                <a:solidFill>
                  <a:srgbClr val="FF0000"/>
                </a:solidFill>
              </a:rPr>
              <a:t> ride </a:t>
            </a:r>
          </a:p>
          <a:p>
            <a:pPr algn="ctr">
              <a:buNone/>
            </a:pPr>
            <a:r>
              <a:rPr lang="en-US" altLang="ja-JP" sz="10400" b="1" dirty="0" smtClean="0">
                <a:solidFill>
                  <a:srgbClr val="FF0000"/>
                </a:solidFill>
              </a:rPr>
              <a:t>split </a:t>
            </a:r>
            <a:r>
              <a:rPr lang="en-US" altLang="ja-JP" sz="10400" b="1" dirty="0" smtClean="0">
                <a:solidFill>
                  <a:schemeClr val="tx1">
                    <a:lumMod val="95000"/>
                    <a:lumOff val="5000"/>
                  </a:schemeClr>
                </a:solidFill>
              </a:rPr>
              <a:t>the</a:t>
            </a:r>
            <a:r>
              <a:rPr lang="en-US" altLang="ja-JP" sz="10400" b="1" dirty="0" smtClean="0">
                <a:solidFill>
                  <a:srgbClr val="FF0000"/>
                </a:solidFill>
              </a:rPr>
              <a:t> bill</a:t>
            </a:r>
            <a:endParaRPr kumimoji="1" lang="ja-JP" altLang="en-US" sz="10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2434282"/>
          </a:xfrm>
        </p:spPr>
        <p:txBody>
          <a:bodyPr>
            <a:normAutofit/>
          </a:bodyPr>
          <a:lstStyle/>
          <a:p>
            <a:r>
              <a:rPr lang="en-US" altLang="ja-JP" b="1" dirty="0"/>
              <a:t>Prices are determined by how many people the passenger shares with, affecting their journey </a:t>
            </a:r>
            <a:r>
              <a:rPr lang="en-US" altLang="ja-JP" b="1" dirty="0" smtClean="0"/>
              <a:t>time</a:t>
            </a:r>
            <a:endParaRPr kumimoji="1" lang="ja-JP" altLang="en-US" dirty="0"/>
          </a:p>
        </p:txBody>
      </p:sp>
      <p:pic>
        <p:nvPicPr>
          <p:cNvPr id="4" name="図 3" descr="Maaxi"/>
          <p:cNvPicPr/>
          <p:nvPr/>
        </p:nvPicPr>
        <p:blipFill>
          <a:blip r:embed="rId3" cstate="print"/>
          <a:srcRect/>
          <a:stretch>
            <a:fillRect/>
          </a:stretch>
        </p:blipFill>
        <p:spPr bwMode="auto">
          <a:xfrm>
            <a:off x="3059832" y="2780928"/>
            <a:ext cx="2304256" cy="388843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ブラックキャブ</a:t>
            </a:r>
            <a:endParaRPr kumimoji="1" lang="ja-JP" altLang="en-US" dirty="0"/>
          </a:p>
        </p:txBody>
      </p:sp>
      <p:sp>
        <p:nvSpPr>
          <p:cNvPr id="3" name="コンテンツ プレースホルダ 2"/>
          <p:cNvSpPr>
            <a:spLocks noGrp="1"/>
          </p:cNvSpPr>
          <p:nvPr>
            <p:ph idx="1"/>
          </p:nvPr>
        </p:nvSpPr>
        <p:spPr>
          <a:xfrm>
            <a:off x="179512" y="1600200"/>
            <a:ext cx="8784976" cy="5069160"/>
          </a:xfrm>
        </p:spPr>
        <p:txBody>
          <a:bodyPr>
            <a:normAutofit fontScale="85000" lnSpcReduction="20000"/>
          </a:bodyPr>
          <a:lstStyle/>
          <a:p>
            <a:r>
              <a:rPr lang="ja-JP" altLang="ja-JP" dirty="0" smtClean="0"/>
              <a:t>ロンドン</a:t>
            </a:r>
            <a:r>
              <a:rPr lang="ja-JP" altLang="ja-JP" dirty="0"/>
              <a:t>では有償客を乗せるには</a:t>
            </a:r>
            <a:r>
              <a:rPr lang="ja-JP" altLang="ja-JP" b="1" dirty="0"/>
              <a:t>車も運転手もロンドン交通局（委員会）の許可が必要です</a:t>
            </a:r>
            <a:r>
              <a:rPr lang="ja-JP" altLang="ja-JP" dirty="0"/>
              <a:t>。ロンドンの「ブラックキャブ」は伝統的に黒ですが、近年色は多様になりました。現在ロンドンには流し営業が許可された、いわゆるブラックキャブが</a:t>
            </a:r>
            <a:r>
              <a:rPr lang="en-US" altLang="ja-JP" dirty="0"/>
              <a:t>2</a:t>
            </a:r>
            <a:r>
              <a:rPr lang="ja-JP" altLang="ja-JP" dirty="0"/>
              <a:t>万台以上、運転手は</a:t>
            </a:r>
            <a:r>
              <a:rPr lang="en-US" altLang="ja-JP" dirty="0"/>
              <a:t>25,000</a:t>
            </a:r>
            <a:r>
              <a:rPr lang="ja-JP" altLang="ja-JP" dirty="0"/>
              <a:t>人以上います。黄色い「</a:t>
            </a:r>
            <a:r>
              <a:rPr lang="en-US" altLang="ja-JP" dirty="0"/>
              <a:t>For Hire</a:t>
            </a:r>
            <a:r>
              <a:rPr lang="ja-JP" altLang="ja-JP" dirty="0"/>
              <a:t>（空車）」サインが光っていれば通りでタクシーを拾うことができます。メーターが料金計算を行い運転手に料金の約</a:t>
            </a:r>
            <a:r>
              <a:rPr lang="en-US" altLang="ja-JP" dirty="0"/>
              <a:t>10</a:t>
            </a:r>
            <a:r>
              <a:rPr lang="ja-JP" altLang="ja-JP" dirty="0"/>
              <a:t>％のチップを出すのが普通だそうです。チップは認可システムには入っていないと思います。</a:t>
            </a:r>
            <a:r>
              <a:rPr lang="ja-JP" altLang="ja-JP" b="1" dirty="0"/>
              <a:t>タクシー料金</a:t>
            </a:r>
            <a:r>
              <a:rPr lang="ja-JP" altLang="ja-JP" dirty="0"/>
              <a:t>は、利用時間帯、速度、距離により異なります。料金や追加料金は運転手の隣についた</a:t>
            </a:r>
            <a:r>
              <a:rPr lang="ja-JP" altLang="ja-JP" b="1" dirty="0"/>
              <a:t>メーターに表示</a:t>
            </a:r>
            <a:r>
              <a:rPr lang="ja-JP" altLang="ja-JP" dirty="0"/>
              <a:t>。夜間、週末、祝日は割増料金。ロンドンのブラックキャブについての詳細は</a:t>
            </a:r>
            <a:r>
              <a:rPr lang="en-US" altLang="ja-JP" dirty="0"/>
              <a:t> </a:t>
            </a:r>
            <a:r>
              <a:rPr lang="en-US" altLang="ja-JP" u="sng" dirty="0">
                <a:hlinkClick r:id="rId3"/>
              </a:rPr>
              <a:t>www.tfl.gov.uk/pco</a:t>
            </a:r>
            <a:r>
              <a:rPr lang="en-US" altLang="ja-JP" dirty="0"/>
              <a:t>.</a:t>
            </a:r>
            <a:r>
              <a:rPr lang="ja-JP" altLang="ja-JP" dirty="0"/>
              <a:t>にアクセスすればわかります。</a:t>
            </a:r>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normAutofit fontScale="90000"/>
          </a:bodyPr>
          <a:lstStyle/>
          <a:p>
            <a:r>
              <a:rPr lang="ja-JP" altLang="ja-JP" b="1" dirty="0" smtClean="0"/>
              <a:t>ミニキャブ　</a:t>
            </a:r>
            <a:r>
              <a:rPr lang="en-US" altLang="ja-JP" b="1" dirty="0" smtClean="0"/>
              <a:t/>
            </a:r>
            <a:br>
              <a:rPr lang="en-US" altLang="ja-JP" b="1" dirty="0" smtClean="0"/>
            </a:br>
            <a:r>
              <a:rPr lang="en-US" altLang="ja-JP" b="1" dirty="0" smtClean="0">
                <a:solidFill>
                  <a:srgbClr val="FF0000"/>
                </a:solidFill>
              </a:rPr>
              <a:t>Private</a:t>
            </a:r>
            <a:r>
              <a:rPr lang="ja-JP" altLang="ja-JP" b="1" dirty="0" smtClean="0">
                <a:solidFill>
                  <a:srgbClr val="FF0000"/>
                </a:solidFill>
              </a:rPr>
              <a:t>　</a:t>
            </a:r>
            <a:r>
              <a:rPr lang="en-US" altLang="ja-JP" b="1" dirty="0" err="1" smtClean="0">
                <a:solidFill>
                  <a:srgbClr val="FF0000"/>
                </a:solidFill>
              </a:rPr>
              <a:t>Hiered</a:t>
            </a:r>
            <a:r>
              <a:rPr lang="ja-JP" altLang="ja-JP" b="1" dirty="0" smtClean="0">
                <a:solidFill>
                  <a:srgbClr val="FF0000"/>
                </a:solidFill>
              </a:rPr>
              <a:t>　</a:t>
            </a:r>
            <a:r>
              <a:rPr lang="en-US" altLang="ja-JP" b="1" dirty="0" smtClean="0">
                <a:solidFill>
                  <a:srgbClr val="FF0000"/>
                </a:solidFill>
              </a:rPr>
              <a:t>Vehicles</a:t>
            </a:r>
            <a:r>
              <a:rPr lang="ja-JP" altLang="ja-JP" b="1" dirty="0" smtClean="0"/>
              <a:t>の俗称</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ja-JP" dirty="0" smtClean="0"/>
              <a:t>ブラックキャブ</a:t>
            </a:r>
            <a:r>
              <a:rPr lang="ja-JP" altLang="ja-JP" dirty="0"/>
              <a:t>のように流し営業ができず、事前予約により乗客を確保するミニキャブは</a:t>
            </a:r>
            <a:r>
              <a:rPr lang="ja-JP" altLang="ja-JP" b="1" dirty="0"/>
              <a:t>通りで拾うことはできません。</a:t>
            </a:r>
            <a:r>
              <a:rPr lang="ja-JP" altLang="ja-JP" dirty="0"/>
              <a:t>一般的に最高</a:t>
            </a:r>
            <a:r>
              <a:rPr lang="en-US" altLang="ja-JP" dirty="0"/>
              <a:t>4</a:t>
            </a:r>
            <a:r>
              <a:rPr lang="ja-JP" altLang="ja-JP" dirty="0"/>
              <a:t>人まで乗車可能、中には</a:t>
            </a:r>
            <a:r>
              <a:rPr lang="en-US" altLang="ja-JP" dirty="0"/>
              <a:t>7</a:t>
            </a:r>
            <a:r>
              <a:rPr lang="ja-JP" altLang="ja-JP" dirty="0"/>
              <a:t>人。電話するか直接予約。ミニキャブは普通車のように見えますが、</a:t>
            </a:r>
            <a:r>
              <a:rPr lang="ja-JP" altLang="ja-JP" b="1" dirty="0"/>
              <a:t>メーターがついていないため、</a:t>
            </a:r>
            <a:r>
              <a:rPr lang="ja-JP" altLang="ja-JP" sz="4600" b="1" dirty="0"/>
              <a:t>乗車前に運転手と料金の確認をします</a:t>
            </a:r>
            <a:r>
              <a:rPr lang="ja-JP" altLang="ja-JP" sz="4600" dirty="0"/>
              <a:t>。ミニキャブ運営会社は</a:t>
            </a:r>
            <a:r>
              <a:rPr lang="ja-JP" altLang="ja-JP" sz="4600" b="1" dirty="0"/>
              <a:t>公共旅客運送管理局（</a:t>
            </a:r>
            <a:r>
              <a:rPr lang="en-US" altLang="ja-JP" sz="4600" b="1" dirty="0"/>
              <a:t>PCO</a:t>
            </a:r>
            <a:r>
              <a:rPr lang="ja-JP" altLang="ja-JP" sz="4600" b="1" dirty="0"/>
              <a:t>）が発行する営業許可証を所有</a:t>
            </a:r>
            <a:r>
              <a:rPr lang="ja-JP" altLang="ja-JP" dirty="0"/>
              <a:t>していなければならず免許のあるタクシーはフロントガラスか後部ウィンドウに</a:t>
            </a:r>
            <a:r>
              <a:rPr lang="en-US" altLang="ja-JP" b="1" dirty="0"/>
              <a:t>PCO</a:t>
            </a:r>
            <a:r>
              <a:rPr lang="ja-JP" altLang="ja-JP" b="1" dirty="0"/>
              <a:t>ディスクを表示</a:t>
            </a:r>
            <a:r>
              <a:rPr lang="ja-JP" altLang="ja-JP" dirty="0"/>
              <a:t>することになっています。</a:t>
            </a:r>
          </a:p>
          <a:p>
            <a:r>
              <a:rPr lang="ja-JP" altLang="ja-JP" sz="4600" b="1" dirty="0"/>
              <a:t>ミニキャブの料金はタクシー会社が設定しているので、事前に了解しておくこと</a:t>
            </a:r>
            <a:r>
              <a:rPr lang="ja-JP" altLang="ja-JP" dirty="0"/>
              <a:t>。ほとんどのタクシーはマイル単位で計算。最低料金を約</a:t>
            </a:r>
            <a:r>
              <a:rPr lang="en-US" altLang="ja-JP" dirty="0"/>
              <a:t>5</a:t>
            </a:r>
            <a:r>
              <a:rPr lang="ja-JP" altLang="ja-JP" dirty="0"/>
              <a:t>ポンドとしてマイル当たり</a:t>
            </a:r>
            <a:r>
              <a:rPr lang="en-US" altLang="ja-JP" dirty="0"/>
              <a:t>2.50</a:t>
            </a:r>
            <a:r>
              <a:rPr lang="ja-JP" altLang="ja-JP" dirty="0"/>
              <a:t>ポンドで計算されるでしょう。ミニキャブの予約時と乗車前に再度、運転手に料金を確認すること。ほとんどの会社は拾った地点から計算を始めますが、中には会社の事務所からカウントするところもあります。つまり、車が着く前から料金が計算されていることになるので、必ずチェックすること。タクシー同様、ミニキャブも夜間、祝日は割増料金となる場合があります。</a:t>
            </a:r>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a:ln>
            <a:solidFill>
              <a:schemeClr val="accent1"/>
            </a:solidFill>
          </a:ln>
        </p:spPr>
        <p:txBody>
          <a:bodyPr>
            <a:normAutofit/>
          </a:bodyPr>
          <a:lstStyle/>
          <a:p>
            <a:r>
              <a:rPr lang="ja-JP" altLang="ja-JP" b="1" dirty="0" smtClean="0"/>
              <a:t>チームネクスト</a:t>
            </a:r>
            <a:r>
              <a:rPr lang="ja-JP" altLang="ja-JP" b="1" dirty="0"/>
              <a:t>の視察</a:t>
            </a:r>
            <a:r>
              <a:rPr lang="ja-JP" altLang="ja-JP" b="1" dirty="0" smtClean="0"/>
              <a:t>目的</a:t>
            </a:r>
            <a:endParaRPr kumimoji="1" lang="ja-JP" altLang="en-US" dirty="0"/>
          </a:p>
        </p:txBody>
      </p:sp>
      <p:sp>
        <p:nvSpPr>
          <p:cNvPr id="3" name="コンテンツ プレースホルダ 2"/>
          <p:cNvSpPr>
            <a:spLocks noGrp="1"/>
          </p:cNvSpPr>
          <p:nvPr>
            <p:ph idx="1"/>
          </p:nvPr>
        </p:nvSpPr>
        <p:spPr>
          <a:xfrm>
            <a:off x="251520" y="1600200"/>
            <a:ext cx="8435280" cy="5257800"/>
          </a:xfrm>
        </p:spPr>
        <p:txBody>
          <a:bodyPr>
            <a:normAutofit/>
          </a:bodyPr>
          <a:lstStyle/>
          <a:p>
            <a:r>
              <a:rPr lang="ja-JP" altLang="en-US" dirty="0" smtClean="0"/>
              <a:t>東タク</a:t>
            </a:r>
            <a:r>
              <a:rPr lang="ja-JP" altLang="ja-JP" dirty="0" smtClean="0"/>
              <a:t>協会視察団の主目的は「短距離運賃」にあるが、チームネクストは、</a:t>
            </a:r>
            <a:endParaRPr lang="en-US" altLang="ja-JP" dirty="0" smtClean="0"/>
          </a:p>
          <a:p>
            <a:r>
              <a:rPr lang="ja-JP" altLang="ja-JP" b="1" dirty="0" smtClean="0"/>
              <a:t>ブラックキャブとミニキャブのすみわけ</a:t>
            </a:r>
            <a:endParaRPr lang="en-US" altLang="ja-JP" b="1" dirty="0" smtClean="0"/>
          </a:p>
          <a:p>
            <a:r>
              <a:rPr lang="en-US" altLang="ja-JP" b="1" dirty="0" err="1" smtClean="0"/>
              <a:t>Hailo</a:t>
            </a:r>
            <a:r>
              <a:rPr lang="ja-JP" altLang="ja-JP" b="1" dirty="0" err="1" smtClean="0"/>
              <a:t>、</a:t>
            </a:r>
            <a:r>
              <a:rPr lang="en-US" altLang="ja-JP" b="1" dirty="0" smtClean="0"/>
              <a:t>Uber</a:t>
            </a:r>
            <a:r>
              <a:rPr lang="ja-JP" altLang="ja-JP" b="1" dirty="0" smtClean="0"/>
              <a:t>と既存タクシーとの関係</a:t>
            </a:r>
            <a:endParaRPr lang="en-US" altLang="ja-JP" dirty="0" smtClean="0"/>
          </a:p>
          <a:p>
            <a:r>
              <a:rPr lang="en-US" altLang="ja-JP" b="1" dirty="0" err="1" smtClean="0"/>
              <a:t>Maaxi</a:t>
            </a:r>
            <a:r>
              <a:rPr lang="ja-JP" altLang="ja-JP" b="1" dirty="0" smtClean="0"/>
              <a:t>とブラックキャブの関係</a:t>
            </a:r>
            <a:r>
              <a:rPr lang="ja-JP" altLang="ja-JP" dirty="0" smtClean="0"/>
              <a:t>を中心に実態を視察することとしたい。</a:t>
            </a:r>
            <a:endParaRPr lang="en-US" altLang="ja-JP" dirty="0" smtClean="0"/>
          </a:p>
          <a:p>
            <a:r>
              <a:rPr lang="ja-JP" altLang="ja-JP" dirty="0" smtClean="0"/>
              <a:t>また、</a:t>
            </a:r>
            <a:r>
              <a:rPr lang="ja-JP" altLang="ja-JP" b="1" dirty="0" smtClean="0"/>
              <a:t>ロンドンのタクシー運転手試験制度とスマホアプリへの対応の動向</a:t>
            </a:r>
            <a:r>
              <a:rPr lang="ja-JP" altLang="ja-JP" dirty="0" smtClean="0"/>
              <a:t>も把握できれば行いたい</a:t>
            </a:r>
            <a:endParaRPr lang="ja-JP"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事前の知識</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b="1" dirty="0" smtClean="0"/>
              <a:t>人流</a:t>
            </a:r>
            <a:r>
              <a:rPr lang="ja-JP" altLang="ja-JP" b="1" dirty="0"/>
              <a:t>・観光</a:t>
            </a:r>
            <a:r>
              <a:rPr lang="ja-JP" altLang="ja-JP" b="1" dirty="0" smtClean="0"/>
              <a:t>研究所</a:t>
            </a:r>
            <a:r>
              <a:rPr lang="en-US" altLang="ja-JP" b="1" dirty="0" smtClean="0"/>
              <a:t>HP</a:t>
            </a:r>
            <a:r>
              <a:rPr lang="ja-JP" altLang="ja-JP" b="1" dirty="0"/>
              <a:t>講演等の情報公開「ユビキタス交通」「ロンドン等タクシー事情</a:t>
            </a:r>
            <a:r>
              <a:rPr lang="ja-JP" altLang="ja-JP" b="1" dirty="0" smtClean="0"/>
              <a:t>」</a:t>
            </a:r>
            <a:r>
              <a:rPr lang="ja-JP" altLang="en-US" b="1" dirty="0" smtClean="0"/>
              <a:t>「</a:t>
            </a:r>
            <a:r>
              <a:rPr lang="en-US" altLang="ja-JP" b="1" dirty="0" smtClean="0"/>
              <a:t>Uber</a:t>
            </a:r>
            <a:r>
              <a:rPr lang="ja-JP" altLang="en-US" b="1" dirty="0" smtClean="0"/>
              <a:t>等の動向」</a:t>
            </a:r>
            <a:r>
              <a:rPr lang="ja-JP" altLang="ja-JP" b="1" dirty="0" smtClean="0"/>
              <a:t>の</a:t>
            </a:r>
            <a:r>
              <a:rPr lang="ja-JP" altLang="ja-JP" b="1" dirty="0"/>
              <a:t>欄に資料を掲示しています。</a:t>
            </a:r>
            <a:endParaRPr lang="ja-JP" altLang="ja-JP" dirty="0"/>
          </a:p>
          <a:p>
            <a:r>
              <a:rPr lang="ja-JP" altLang="ja-JP" dirty="0" smtClean="0"/>
              <a:t>『</a:t>
            </a:r>
            <a:r>
              <a:rPr lang="ja-JP" altLang="ja-JP" dirty="0"/>
              <a:t>東京リンピックを迎える学生、社会人のための観光・人流概論</a:t>
            </a:r>
            <a:r>
              <a:rPr lang="ja-JP" altLang="ja-JP" dirty="0" smtClean="0"/>
              <a:t>』</a:t>
            </a:r>
            <a:r>
              <a:rPr lang="ja-JP" altLang="en-US" dirty="0" smtClean="0"/>
              <a:t>でも記述しています</a:t>
            </a:r>
            <a:endParaRPr lang="en-US" altLang="ja-JP" dirty="0" smtClean="0"/>
          </a:p>
          <a:p>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20688"/>
            <a:ext cx="8229600" cy="6048672"/>
          </a:xfrm>
        </p:spPr>
        <p:txBody>
          <a:bodyPr/>
          <a:lstStyle/>
          <a:p>
            <a:r>
              <a:rPr lang="ja-JP" altLang="ja-JP" dirty="0" smtClean="0"/>
              <a:t>ロンドンタクシー</a:t>
            </a:r>
            <a:r>
              <a:rPr lang="ja-JP" altLang="ja-JP" dirty="0"/>
              <a:t>事情視察が中心となるものの、前後の時期に欧州各国の観光交通事情を視察することもオプショナルツアーとして設定することは可能</a:t>
            </a:r>
          </a:p>
          <a:p>
            <a:pPr>
              <a:buNone/>
            </a:pPr>
            <a:endParaRPr lang="ja-JP" altLang="ja-JP" dirty="0"/>
          </a:p>
          <a:p>
            <a:r>
              <a:rPr lang="ja-JP" altLang="ja-JP" dirty="0" smtClean="0"/>
              <a:t>欧米</a:t>
            </a:r>
            <a:r>
              <a:rPr lang="ja-JP" altLang="ja-JP" dirty="0"/>
              <a:t>のライフスタイルに合わせて、御夫人同伴も可能とすることを検討</a:t>
            </a:r>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dirty="0" smtClean="0"/>
              <a:t>視察時期</a:t>
            </a:r>
            <a:r>
              <a:rPr lang="ja-JP" altLang="en-US" dirty="0" smtClean="0"/>
              <a:t>等</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視察団</a:t>
            </a:r>
            <a:r>
              <a:rPr lang="ja-JP" altLang="ja-JP" dirty="0"/>
              <a:t>、訪問先の都合により決めなければならないが</a:t>
            </a:r>
            <a:r>
              <a:rPr lang="en-US" altLang="ja-JP" dirty="0"/>
              <a:t>2</a:t>
            </a:r>
            <a:r>
              <a:rPr lang="ja-JP" altLang="ja-JP" dirty="0"/>
              <a:t>月下旬又は３月上旬</a:t>
            </a:r>
          </a:p>
          <a:p>
            <a:r>
              <a:rPr lang="ja-JP" altLang="ja-JP" dirty="0" smtClean="0"/>
              <a:t>視察</a:t>
            </a:r>
            <a:r>
              <a:rPr lang="ja-JP" altLang="ja-JP" dirty="0"/>
              <a:t>委託先　</a:t>
            </a:r>
            <a:r>
              <a:rPr lang="en-US" altLang="ja-JP" dirty="0"/>
              <a:t>JTB</a:t>
            </a:r>
            <a:r>
              <a:rPr lang="ja-JP" altLang="ja-JP" dirty="0"/>
              <a:t>ロンドン支店に</a:t>
            </a:r>
            <a:r>
              <a:rPr lang="en-US" altLang="ja-JP" dirty="0"/>
              <a:t>JTB</a:t>
            </a:r>
            <a:r>
              <a:rPr lang="ja-JP" altLang="ja-JP" dirty="0"/>
              <a:t>本社から頼んでもらう（</a:t>
            </a:r>
            <a:r>
              <a:rPr lang="en-US" altLang="ja-JP" dirty="0"/>
              <a:t>Uber</a:t>
            </a:r>
            <a:r>
              <a:rPr lang="ja-JP" altLang="ja-JP" dirty="0" err="1"/>
              <a:t>、</a:t>
            </a:r>
            <a:r>
              <a:rPr lang="en-US" altLang="ja-JP" dirty="0" err="1"/>
              <a:t>Hailo</a:t>
            </a:r>
            <a:r>
              <a:rPr lang="ja-JP" altLang="ja-JP" dirty="0" err="1"/>
              <a:t>、</a:t>
            </a:r>
            <a:r>
              <a:rPr lang="en-US" altLang="ja-JP" dirty="0" err="1"/>
              <a:t>Maaxi</a:t>
            </a:r>
            <a:r>
              <a:rPr lang="ja-JP" altLang="ja-JP" dirty="0"/>
              <a:t>によるブラックキャブとミニキャブ乗車手配等</a:t>
            </a:r>
            <a:r>
              <a:rPr lang="ja-JP" altLang="ja-JP" dirty="0" smtClean="0"/>
              <a:t>）</a:t>
            </a:r>
            <a:endParaRPr lang="en-US" altLang="ja-JP" dirty="0" smtClean="0"/>
          </a:p>
          <a:p>
            <a:r>
              <a:rPr lang="ja-JP" altLang="en-US" dirty="0" smtClean="0"/>
              <a:t>できれば</a:t>
            </a:r>
            <a:r>
              <a:rPr lang="en-US" altLang="ja-JP" dirty="0" smtClean="0"/>
              <a:t>Uber</a:t>
            </a:r>
            <a:r>
              <a:rPr lang="ja-JP" altLang="en-US" dirty="0" err="1" smtClean="0"/>
              <a:t>、</a:t>
            </a:r>
            <a:r>
              <a:rPr lang="en-US" altLang="ja-JP" dirty="0" err="1" smtClean="0"/>
              <a:t>Hailo</a:t>
            </a:r>
            <a:r>
              <a:rPr lang="ja-JP" altLang="en-US" dirty="0" smtClean="0"/>
              <a:t>では、マスコミに出てきた者の車に同乗できれば、記念になる</a:t>
            </a:r>
            <a:endParaRPr lang="ja-JP" altLang="ja-JP" dirty="0"/>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3778"/>
            <a:ext cx="8229600" cy="2093094"/>
          </a:xfrm>
        </p:spPr>
        <p:txBody>
          <a:bodyPr>
            <a:normAutofit fontScale="90000"/>
          </a:bodyPr>
          <a:lstStyle/>
          <a:p>
            <a:r>
              <a:rPr lang="en-US" altLang="ja-JP" b="1" dirty="0" smtClean="0"/>
              <a:t>Uber versus black cabs: </a:t>
            </a:r>
            <a:br>
              <a:rPr lang="en-US" altLang="ja-JP" b="1" dirty="0" smtClean="0"/>
            </a:br>
            <a:r>
              <a:rPr lang="en-US" altLang="ja-JP" b="1" dirty="0" smtClean="0"/>
              <a:t>Battle lines draw</a:t>
            </a:r>
            <a:br>
              <a:rPr lang="en-US" altLang="ja-JP" b="1" dirty="0" smtClean="0"/>
            </a:br>
            <a:r>
              <a:rPr lang="en-US" altLang="ja-JP" sz="2200" b="1" dirty="0" smtClean="0"/>
              <a:t>8 June 2014</a:t>
            </a:r>
            <a:r>
              <a:rPr lang="en-US" altLang="ja-JP" sz="2200" dirty="0" smtClean="0"/>
              <a:t> Last updated at 23:12</a:t>
            </a:r>
            <a:r>
              <a:rPr lang="en-US" altLang="ja-JP" dirty="0" smtClean="0"/>
              <a:t/>
            </a:r>
            <a:br>
              <a:rPr lang="en-US" altLang="ja-JP" dirty="0" smtClean="0"/>
            </a:br>
            <a:r>
              <a:rPr lang="en-US" altLang="ja-JP" sz="2200" u="sng" dirty="0" smtClean="0">
                <a:hlinkClick r:id="rId3"/>
              </a:rPr>
              <a:t> http://www.bbc.com/news/technology-27733971</a:t>
            </a:r>
            <a:endParaRPr kumimoji="1" lang="ja-JP" altLang="en-US" dirty="0"/>
          </a:p>
        </p:txBody>
      </p:sp>
      <p:pic>
        <p:nvPicPr>
          <p:cNvPr id="2050" name="Picture 2"/>
          <p:cNvPicPr>
            <a:picLocks noChangeAspect="1" noChangeArrowheads="1"/>
          </p:cNvPicPr>
          <p:nvPr/>
        </p:nvPicPr>
        <p:blipFill>
          <a:blip r:embed="rId4" cstate="print"/>
          <a:srcRect l="10332" t="23265" r="53050" b="41770"/>
          <a:stretch>
            <a:fillRect/>
          </a:stretch>
        </p:blipFill>
        <p:spPr bwMode="auto">
          <a:xfrm>
            <a:off x="1043608" y="2204864"/>
            <a:ext cx="7488832" cy="44691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b="1" dirty="0" smtClean="0"/>
              <a:t>ロンドンのタクシー</a:t>
            </a:r>
            <a:r>
              <a:rPr lang="ja-JP" altLang="en-US" b="1" dirty="0" smtClean="0"/>
              <a:t>業界</a:t>
            </a:r>
            <a:r>
              <a:rPr lang="en-US" altLang="ja-JP" b="1" dirty="0" smtClean="0"/>
              <a:t/>
            </a:r>
            <a:br>
              <a:rPr lang="en-US" altLang="ja-JP" b="1" dirty="0" smtClean="0"/>
            </a:br>
            <a:r>
              <a:rPr lang="ja-JP" altLang="ja-JP" b="1" dirty="0" smtClean="0"/>
              <a:t>（</a:t>
            </a:r>
            <a:r>
              <a:rPr lang="en-US" altLang="ja-JP" dirty="0" smtClean="0"/>
              <a:t>The licensed taxi trade</a:t>
            </a:r>
            <a:r>
              <a:rPr lang="ja-JP" altLang="ja-JP" dirty="0" smtClean="0"/>
              <a:t>）</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ja-JP" b="1" dirty="0" smtClean="0"/>
              <a:t>タクシー</a:t>
            </a:r>
            <a:r>
              <a:rPr lang="ja-JP" altLang="ja-JP" b="1" dirty="0"/>
              <a:t>の事業規制はロンドン市交通委員会（局）が行っています。</a:t>
            </a:r>
            <a:r>
              <a:rPr lang="ja-JP" altLang="ja-JP" dirty="0"/>
              <a:t>流しが</a:t>
            </a:r>
            <a:r>
              <a:rPr lang="ja-JP" altLang="ja-JP" dirty="0" smtClean="0"/>
              <a:t>できる</a:t>
            </a:r>
            <a:r>
              <a:rPr lang="en-US" altLang="ja-JP" sz="4200" b="1" dirty="0" err="1" smtClean="0"/>
              <a:t>Blackcab</a:t>
            </a:r>
            <a:r>
              <a:rPr lang="ja-JP" altLang="ja-JP" sz="4200" b="1" dirty="0" smtClean="0"/>
              <a:t>（</a:t>
            </a:r>
            <a:r>
              <a:rPr lang="ja-JP" altLang="ja-JP" sz="4200" dirty="0"/>
              <a:t>俗称）</a:t>
            </a:r>
            <a:r>
              <a:rPr lang="ja-JP" altLang="ja-JP" dirty="0"/>
              <a:t>とできない</a:t>
            </a:r>
            <a:r>
              <a:rPr lang="en-US" altLang="ja-JP" sz="4200" b="1" dirty="0"/>
              <a:t>Minicab</a:t>
            </a:r>
            <a:r>
              <a:rPr lang="ja-JP" altLang="ja-JP" sz="4200" b="1" dirty="0"/>
              <a:t>（俗称）</a:t>
            </a:r>
            <a:r>
              <a:rPr lang="ja-JP" altLang="ja-JP" dirty="0"/>
              <a:t>が存在します。ブラックキャブドライバーになるに</a:t>
            </a:r>
            <a:r>
              <a:rPr lang="ja-JP" altLang="ja-JP" dirty="0" smtClean="0"/>
              <a:t>は</a:t>
            </a:r>
            <a:r>
              <a:rPr lang="en-US" altLang="ja-JP" sz="4600" b="1" dirty="0" smtClean="0"/>
              <a:t>K</a:t>
            </a:r>
            <a:r>
              <a:rPr lang="en-US" altLang="ja-JP" sz="4200" b="1" dirty="0" smtClean="0"/>
              <a:t>nowledge</a:t>
            </a:r>
            <a:r>
              <a:rPr lang="ja-JP" altLang="ja-JP" dirty="0"/>
              <a:t>という試験を通らなければなりませんが、ロンドン交通局の報告書では、近年急にハードルが高くなってきていること、</a:t>
            </a:r>
            <a:r>
              <a:rPr lang="en-US" altLang="ja-JP" dirty="0"/>
              <a:t>IT</a:t>
            </a:r>
            <a:r>
              <a:rPr lang="ja-JP" altLang="ja-JP" dirty="0" err="1"/>
              <a:t>への</a:t>
            </a:r>
            <a:r>
              <a:rPr lang="ja-JP" altLang="ja-JP" dirty="0"/>
              <a:t>対応が遅れていること等の問題が指摘されています（人流観光研究所</a:t>
            </a:r>
            <a:r>
              <a:rPr lang="en-US" altLang="ja-JP" dirty="0"/>
              <a:t>HP</a:t>
            </a:r>
            <a:r>
              <a:rPr lang="ja-JP" altLang="ja-JP" dirty="0"/>
              <a:t>参照　</a:t>
            </a:r>
            <a:r>
              <a:rPr lang="en-US" altLang="ja-JP" u="sng" dirty="0">
                <a:hlinkClick r:id="rId3"/>
              </a:rPr>
              <a:t>http://www.jinryu.jp/category/lecture</a:t>
            </a:r>
            <a:r>
              <a:rPr lang="ja-JP" altLang="ja-JP" dirty="0"/>
              <a:t>）。</a:t>
            </a:r>
          </a:p>
          <a:p>
            <a:r>
              <a:rPr lang="ja-JP" altLang="ja-JP" dirty="0"/>
              <a:t>なお日本語のものとして不正確な表現もありますが要領よくまとまっているものに、</a:t>
            </a:r>
          </a:p>
          <a:p>
            <a:r>
              <a:rPr lang="en-US" altLang="ja-JP" u="sng" dirty="0">
                <a:hlinkClick r:id="rId4"/>
              </a:rPr>
              <a:t>http://www.london-ryugaku.com/taxi/</a:t>
            </a:r>
            <a:r>
              <a:rPr lang="ja-JP" altLang="ja-JP" dirty="0"/>
              <a:t>　があります。</a:t>
            </a:r>
          </a:p>
          <a:p>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098" name="Picture 2" descr="Lloyd Baldwin"/>
          <p:cNvPicPr>
            <a:picLocks noChangeAspect="1" noChangeArrowheads="1"/>
          </p:cNvPicPr>
          <p:nvPr/>
        </p:nvPicPr>
        <p:blipFill>
          <a:blip r:embed="rId3" cstate="print"/>
          <a:srcRect/>
          <a:stretch>
            <a:fillRect/>
          </a:stretch>
        </p:blipFill>
        <p:spPr bwMode="auto">
          <a:xfrm>
            <a:off x="155575" y="2063476"/>
            <a:ext cx="4267200" cy="2733676"/>
          </a:xfrm>
          <a:prstGeom prst="rect">
            <a:avLst/>
          </a:prstGeom>
          <a:noFill/>
        </p:spPr>
      </p:pic>
      <p:sp>
        <p:nvSpPr>
          <p:cNvPr id="5" name="正方形/長方形 4"/>
          <p:cNvSpPr/>
          <p:nvPr/>
        </p:nvSpPr>
        <p:spPr>
          <a:xfrm>
            <a:off x="0" y="5301208"/>
            <a:ext cx="4572000" cy="646331"/>
          </a:xfrm>
          <a:prstGeom prst="rect">
            <a:avLst/>
          </a:prstGeom>
        </p:spPr>
        <p:txBody>
          <a:bodyPr>
            <a:spAutoFit/>
          </a:bodyPr>
          <a:lstStyle/>
          <a:p>
            <a:r>
              <a:rPr lang="en-US" altLang="ja-JP" dirty="0" smtClean="0"/>
              <a:t>Lloyd Baldwin has been a black cab driver for nearly 20 years</a:t>
            </a:r>
            <a:endParaRPr lang="ja-JP" altLang="en-US" dirty="0"/>
          </a:p>
        </p:txBody>
      </p:sp>
      <p:pic>
        <p:nvPicPr>
          <p:cNvPr id="4100" name="Picture 4" descr="Ben John"/>
          <p:cNvPicPr>
            <a:picLocks noChangeAspect="1" noChangeArrowheads="1"/>
          </p:cNvPicPr>
          <p:nvPr/>
        </p:nvPicPr>
        <p:blipFill>
          <a:blip r:embed="rId4" cstate="print"/>
          <a:srcRect/>
          <a:stretch>
            <a:fillRect/>
          </a:stretch>
        </p:blipFill>
        <p:spPr bwMode="auto">
          <a:xfrm>
            <a:off x="4716016" y="2063476"/>
            <a:ext cx="4267200" cy="2733676"/>
          </a:xfrm>
          <a:prstGeom prst="rect">
            <a:avLst/>
          </a:prstGeom>
          <a:noFill/>
        </p:spPr>
      </p:pic>
      <p:sp>
        <p:nvSpPr>
          <p:cNvPr id="7" name="正方形/長方形 6"/>
          <p:cNvSpPr/>
          <p:nvPr/>
        </p:nvSpPr>
        <p:spPr>
          <a:xfrm>
            <a:off x="4536504" y="5301208"/>
            <a:ext cx="4572000" cy="646331"/>
          </a:xfrm>
          <a:prstGeom prst="rect">
            <a:avLst/>
          </a:prstGeom>
        </p:spPr>
        <p:txBody>
          <a:bodyPr>
            <a:spAutoFit/>
          </a:bodyPr>
          <a:lstStyle/>
          <a:p>
            <a:r>
              <a:rPr lang="en-US" altLang="ja-JP" dirty="0" smtClean="0"/>
              <a:t>Ben John, driving for Uber is a short-term move as he switches career</a:t>
            </a:r>
            <a:endParaRPr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1162"/>
            <a:ext cx="8229600" cy="1417638"/>
          </a:xfrm>
        </p:spPr>
        <p:txBody>
          <a:bodyPr>
            <a:normAutofit fontScale="90000"/>
          </a:bodyPr>
          <a:lstStyle/>
          <a:p>
            <a:r>
              <a:rPr lang="en-US" altLang="ja-JP" b="1" dirty="0" smtClean="0"/>
              <a:t>Uber boss Travis </a:t>
            </a:r>
            <a:r>
              <a:rPr lang="en-US" altLang="ja-JP" b="1" dirty="0" err="1" smtClean="0"/>
              <a:t>Kalanick</a:t>
            </a:r>
            <a:r>
              <a:rPr lang="en-US" altLang="ja-JP" b="1" dirty="0" smtClean="0"/>
              <a:t>: I'm no bully</a:t>
            </a:r>
            <a:br>
              <a:rPr lang="en-US" altLang="ja-JP" b="1" dirty="0" smtClean="0"/>
            </a:br>
            <a:r>
              <a:rPr lang="en-US" altLang="ja-JP" b="1" dirty="0" smtClean="0"/>
              <a:t> </a:t>
            </a:r>
            <a:r>
              <a:rPr lang="en-US" altLang="ja-JP" sz="3100" b="1" dirty="0" smtClean="0"/>
              <a:t>3 October 2014</a:t>
            </a:r>
            <a:r>
              <a:rPr lang="en-US" altLang="ja-JP" sz="3100" dirty="0" smtClean="0"/>
              <a:t> Last updated at 12:22</a:t>
            </a:r>
            <a:br>
              <a:rPr lang="en-US" altLang="ja-JP" sz="3100" dirty="0" smtClean="0"/>
            </a:br>
            <a:r>
              <a:rPr lang="en-US" altLang="ja-JP" sz="2800" u="sng" dirty="0" smtClean="0">
                <a:hlinkClick r:id="rId3"/>
              </a:rPr>
              <a:t> http://www.bbc.com/news/technology-29475059</a:t>
            </a:r>
            <a:endParaRPr kumimoji="1" lang="ja-JP" altLang="en-US" sz="3100" dirty="0"/>
          </a:p>
        </p:txBody>
      </p:sp>
      <p:pic>
        <p:nvPicPr>
          <p:cNvPr id="1026" name="Picture 2"/>
          <p:cNvPicPr>
            <a:picLocks noChangeAspect="1" noChangeArrowheads="1"/>
          </p:cNvPicPr>
          <p:nvPr/>
        </p:nvPicPr>
        <p:blipFill>
          <a:blip r:embed="rId4" cstate="print"/>
          <a:srcRect t="5311" r="9935" b="18146"/>
          <a:stretch>
            <a:fillRect/>
          </a:stretch>
        </p:blipFill>
        <p:spPr bwMode="auto">
          <a:xfrm>
            <a:off x="432048" y="1858112"/>
            <a:ext cx="8244408" cy="4379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en-US" altLang="ja-JP" b="1" dirty="0" smtClean="0"/>
              <a:t>Uber </a:t>
            </a:r>
            <a:r>
              <a:rPr lang="en-US" altLang="ja-JP" b="1" dirty="0"/>
              <a:t>and </a:t>
            </a:r>
            <a:r>
              <a:rPr lang="en-US" altLang="ja-JP" b="1" dirty="0" err="1"/>
              <a:t>Hailo</a:t>
            </a:r>
            <a:r>
              <a:rPr lang="en-US" altLang="ja-JP" b="1" dirty="0"/>
              <a:t> appear to be taking a bet on a different future where there is no meaningful distinction between black cabs and minicabs.</a:t>
            </a:r>
            <a:endParaRPr lang="ja-JP" altLang="ja-JP" dirty="0"/>
          </a:p>
          <a:p>
            <a:r>
              <a:rPr lang="en-US" altLang="ja-JP" b="1" dirty="0">
                <a:solidFill>
                  <a:srgbClr val="FF0000"/>
                </a:solidFill>
              </a:rPr>
              <a:t>Travis </a:t>
            </a:r>
            <a:r>
              <a:rPr lang="en-US" altLang="ja-JP" b="1" dirty="0" err="1">
                <a:solidFill>
                  <a:srgbClr val="FF0000"/>
                </a:solidFill>
              </a:rPr>
              <a:t>Kalanick</a:t>
            </a:r>
            <a:r>
              <a:rPr lang="en-US" altLang="ja-JP" dirty="0">
                <a:solidFill>
                  <a:srgbClr val="FF0000"/>
                </a:solidFill>
              </a:rPr>
              <a:t> </a:t>
            </a:r>
            <a:r>
              <a:rPr lang="en-US" altLang="ja-JP" dirty="0"/>
              <a:t>told an audience in California the firm's </a:t>
            </a:r>
            <a:r>
              <a:rPr lang="en-US" altLang="ja-JP" b="1" dirty="0"/>
              <a:t>long-term plan</a:t>
            </a:r>
            <a:r>
              <a:rPr lang="en-US" altLang="ja-JP" dirty="0"/>
              <a:t> was </a:t>
            </a:r>
            <a:r>
              <a:rPr lang="en-US" altLang="ja-JP" b="1" dirty="0"/>
              <a:t>to replace drivers with </a:t>
            </a:r>
            <a:r>
              <a:rPr lang="en-US" altLang="ja-JP" b="1" dirty="0">
                <a:solidFill>
                  <a:srgbClr val="FF0000"/>
                </a:solidFill>
              </a:rPr>
              <a:t>self-controlled cars</a:t>
            </a:r>
            <a:r>
              <a:rPr lang="en-US" altLang="ja-JP" b="1" dirty="0"/>
              <a:t>.</a:t>
            </a:r>
            <a:endParaRPr lang="ja-JP" altLang="ja-JP" dirty="0"/>
          </a:p>
          <a:p>
            <a:r>
              <a:rPr lang="en-US" altLang="ja-JP" b="1" dirty="0"/>
              <a:t>Uber drivers do not need the Knowledge - a test all London black-cab drivers must pass</a:t>
            </a:r>
            <a:endParaRPr lang="ja-JP" altLang="ja-JP" dirty="0"/>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Nathaniel Rothschild"/>
          <p:cNvPicPr>
            <a:picLocks noChangeAspect="1" noChangeArrowheads="1"/>
          </p:cNvPicPr>
          <p:nvPr/>
        </p:nvPicPr>
        <p:blipFill>
          <a:blip r:embed="rId3" cstate="print"/>
          <a:srcRect/>
          <a:stretch>
            <a:fillRect/>
          </a:stretch>
        </p:blipFill>
        <p:spPr bwMode="auto">
          <a:xfrm>
            <a:off x="703312" y="980728"/>
            <a:ext cx="7821126" cy="4399385"/>
          </a:xfrm>
          <a:prstGeom prst="rect">
            <a:avLst/>
          </a:prstGeom>
          <a:noFill/>
        </p:spPr>
      </p:pic>
      <p:sp>
        <p:nvSpPr>
          <p:cNvPr id="5" name="正方形/長方形 4"/>
          <p:cNvSpPr/>
          <p:nvPr/>
        </p:nvSpPr>
        <p:spPr>
          <a:xfrm>
            <a:off x="1043608" y="5662989"/>
            <a:ext cx="7056784" cy="954107"/>
          </a:xfrm>
          <a:prstGeom prst="rect">
            <a:avLst/>
          </a:prstGeom>
        </p:spPr>
        <p:txBody>
          <a:bodyPr wrap="square">
            <a:spAutoFit/>
          </a:bodyPr>
          <a:lstStyle/>
          <a:p>
            <a:r>
              <a:rPr lang="en-US" altLang="ja-JP" sz="2800" dirty="0" smtClean="0"/>
              <a:t>An advert for </a:t>
            </a:r>
            <a:r>
              <a:rPr lang="en-US" altLang="ja-JP" sz="2800" dirty="0" err="1" smtClean="0"/>
              <a:t>Maaxi</a:t>
            </a:r>
            <a:r>
              <a:rPr lang="en-US" altLang="ja-JP" sz="2800" dirty="0" smtClean="0"/>
              <a:t> features its financial backer Nathaniel Rothschild</a:t>
            </a:r>
            <a:endParaRPr lang="ja-JP"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ln>
            <a:solidFill>
              <a:schemeClr val="accent1"/>
            </a:solidFill>
          </a:ln>
        </p:spPr>
        <p:txBody>
          <a:bodyPr>
            <a:normAutofit fontScale="90000"/>
          </a:bodyPr>
          <a:lstStyle/>
          <a:p>
            <a:r>
              <a:rPr lang="ja-JP" altLang="en-US" dirty="0" smtClean="0"/>
              <a:t>英国　赤旗法（</a:t>
            </a:r>
            <a:r>
              <a:rPr lang="en-US" altLang="ja-JP" dirty="0" smtClean="0"/>
              <a:t>19</a:t>
            </a:r>
            <a:r>
              <a:rPr lang="ja-JP" altLang="en-US" dirty="0" smtClean="0"/>
              <a:t>世紀）</a:t>
            </a:r>
            <a:r>
              <a:rPr lang="en-US" altLang="ja-JP" dirty="0" smtClean="0"/>
              <a:t/>
            </a:r>
            <a:br>
              <a:rPr lang="en-US" altLang="ja-JP" dirty="0" smtClean="0"/>
            </a:br>
            <a:r>
              <a:rPr lang="ja-JP" altLang="en-US" sz="3600" dirty="0" smtClean="0"/>
              <a:t>自動車産業発達に支障、独仏に遅れた</a:t>
            </a:r>
          </a:p>
        </p:txBody>
      </p:sp>
      <p:pic>
        <p:nvPicPr>
          <p:cNvPr id="4099" name="Picture 2" descr="http://diamond.jp/mwimgs/1/c/300/img_1c18a60bf69275d91da75e71cd19e7b557064.jpg"/>
          <p:cNvPicPr>
            <a:picLocks noChangeAspect="1" noChangeArrowheads="1"/>
          </p:cNvPicPr>
          <p:nvPr/>
        </p:nvPicPr>
        <p:blipFill>
          <a:blip r:embed="rId3" cstate="print"/>
          <a:srcRect/>
          <a:stretch>
            <a:fillRect/>
          </a:stretch>
        </p:blipFill>
        <p:spPr bwMode="auto">
          <a:xfrm>
            <a:off x="1092200" y="1484313"/>
            <a:ext cx="5568032" cy="4270026"/>
          </a:xfrm>
          <a:prstGeom prst="rect">
            <a:avLst/>
          </a:prstGeom>
          <a:noFill/>
          <a:ln w="9525">
            <a:noFill/>
            <a:miter lim="800000"/>
            <a:headEnd/>
            <a:tailEnd/>
          </a:ln>
        </p:spPr>
      </p:pic>
      <p:sp>
        <p:nvSpPr>
          <p:cNvPr id="4" name="正方形/長方形 3"/>
          <p:cNvSpPr/>
          <p:nvPr/>
        </p:nvSpPr>
        <p:spPr>
          <a:xfrm>
            <a:off x="755576" y="6021288"/>
            <a:ext cx="7771871" cy="523220"/>
          </a:xfrm>
          <a:prstGeom prst="rect">
            <a:avLst/>
          </a:prstGeom>
        </p:spPr>
        <p:txBody>
          <a:bodyPr wrap="none">
            <a:spAutoFit/>
          </a:bodyPr>
          <a:lstStyle/>
          <a:p>
            <a:r>
              <a:rPr lang="en-US" altLang="ja-JP" sz="2800" dirty="0" smtClean="0"/>
              <a:t>Hackney and Stage </a:t>
            </a:r>
            <a:r>
              <a:rPr lang="en-US" altLang="ja-JP" sz="2800" dirty="0" err="1" smtClean="0"/>
              <a:t>Cariages</a:t>
            </a:r>
            <a:r>
              <a:rPr lang="en-US" altLang="ja-JP" sz="2800" dirty="0" smtClean="0"/>
              <a:t> Law [1th August 1869.] </a:t>
            </a:r>
            <a:endParaRPr lang="ja-JP" alt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264696"/>
          </a:xfrm>
        </p:spPr>
        <p:txBody>
          <a:bodyPr>
            <a:normAutofit fontScale="70000" lnSpcReduction="20000"/>
          </a:bodyPr>
          <a:lstStyle/>
          <a:p>
            <a:r>
              <a:rPr lang="ja-JP" altLang="en-US" dirty="0" smtClean="0"/>
              <a:t>チャールズ</a:t>
            </a:r>
            <a:r>
              <a:rPr lang="en-US" altLang="ja-JP" dirty="0" smtClean="0"/>
              <a:t>2</a:t>
            </a:r>
            <a:r>
              <a:rPr lang="ja-JP" altLang="en-US" dirty="0" smtClean="0"/>
              <a:t>世の代に最初のハックニーキャリッジ法ができ</a:t>
            </a:r>
            <a:r>
              <a:rPr lang="en-US" altLang="ja-JP" dirty="0" smtClean="0"/>
              <a:t>1662</a:t>
            </a:r>
            <a:r>
              <a:rPr lang="ja-JP" altLang="en-US" dirty="0" smtClean="0"/>
              <a:t>年に認可された。ハックニーコーチはのちにステージコーチ</a:t>
            </a:r>
            <a:r>
              <a:rPr lang="en-US" altLang="ja-JP" dirty="0" smtClean="0"/>
              <a:t>(</a:t>
            </a:r>
            <a:r>
              <a:rPr lang="ja-JP" altLang="en-US" dirty="0" smtClean="0"/>
              <a:t>駅馬車</a:t>
            </a:r>
            <a:r>
              <a:rPr lang="en-US" altLang="ja-JP" dirty="0" smtClean="0"/>
              <a:t>)</a:t>
            </a:r>
            <a:r>
              <a:rPr lang="ja-JP" altLang="en-US" dirty="0" smtClean="0"/>
              <a:t>と名前が変化した。</a:t>
            </a:r>
            <a:endParaRPr lang="en-US" altLang="ja-JP" dirty="0" smtClean="0"/>
          </a:p>
          <a:p>
            <a:r>
              <a:rPr lang="en-US" altLang="ja-JP" dirty="0" smtClean="0"/>
              <a:t>The Locomotives on Highways Act 1861</a:t>
            </a:r>
          </a:p>
          <a:p>
            <a:pPr lvl="1"/>
            <a:r>
              <a:rPr lang="ja-JP" altLang="en-US" dirty="0" smtClean="0"/>
              <a:t>車両の重量は</a:t>
            </a:r>
            <a:r>
              <a:rPr lang="en-US" altLang="ja-JP" dirty="0" smtClean="0"/>
              <a:t>12</a:t>
            </a:r>
            <a:r>
              <a:rPr lang="ja-JP" altLang="en-US" dirty="0" smtClean="0"/>
              <a:t>トンに制限する。</a:t>
            </a:r>
          </a:p>
          <a:p>
            <a:pPr lvl="1"/>
            <a:r>
              <a:rPr lang="en-US" altLang="ja-JP" dirty="0" smtClean="0"/>
              <a:t>10 mph</a:t>
            </a:r>
            <a:r>
              <a:rPr lang="ja-JP" altLang="en-US" dirty="0" smtClean="0"/>
              <a:t>（</a:t>
            </a:r>
            <a:r>
              <a:rPr lang="en-US" altLang="ja-JP" dirty="0" smtClean="0"/>
              <a:t>16 km/h</a:t>
            </a:r>
            <a:r>
              <a:rPr lang="ja-JP" altLang="en-US" dirty="0" smtClean="0"/>
              <a:t>）、市街地では</a:t>
            </a:r>
            <a:r>
              <a:rPr lang="en-US" altLang="ja-JP" dirty="0" smtClean="0"/>
              <a:t>5 mph </a:t>
            </a:r>
            <a:r>
              <a:rPr lang="ja-JP" altLang="en-US" dirty="0" smtClean="0"/>
              <a:t>（</a:t>
            </a:r>
            <a:r>
              <a:rPr lang="en-US" altLang="ja-JP" dirty="0" smtClean="0"/>
              <a:t>8 km/h</a:t>
            </a:r>
            <a:r>
              <a:rPr lang="ja-JP" altLang="en-US" dirty="0" smtClean="0"/>
              <a:t>）の速度制限を課す。</a:t>
            </a:r>
          </a:p>
          <a:p>
            <a:r>
              <a:rPr lang="en-US" altLang="ja-JP" dirty="0" smtClean="0"/>
              <a:t>The Locomotive Act 1865</a:t>
            </a:r>
            <a:r>
              <a:rPr lang="ja-JP" altLang="en-US" dirty="0" smtClean="0"/>
              <a:t>（</a:t>
            </a:r>
            <a:r>
              <a:rPr lang="ja-JP" altLang="en-US" b="1" dirty="0" smtClean="0"/>
              <a:t>赤旗法</a:t>
            </a:r>
            <a:r>
              <a:rPr lang="ja-JP" altLang="en-US" dirty="0" smtClean="0"/>
              <a:t>）</a:t>
            </a:r>
          </a:p>
          <a:p>
            <a:pPr lvl="1"/>
            <a:r>
              <a:rPr lang="ja-JP" altLang="en-US" dirty="0" smtClean="0"/>
              <a:t>郊外では</a:t>
            </a:r>
            <a:r>
              <a:rPr lang="en-US" altLang="ja-JP" dirty="0" smtClean="0"/>
              <a:t>4 mph</a:t>
            </a:r>
            <a:r>
              <a:rPr lang="ja-JP" altLang="en-US" dirty="0" smtClean="0"/>
              <a:t>（</a:t>
            </a:r>
            <a:r>
              <a:rPr lang="en-US" altLang="ja-JP" dirty="0" smtClean="0"/>
              <a:t>6 km/h</a:t>
            </a:r>
            <a:r>
              <a:rPr lang="ja-JP" altLang="en-US" dirty="0" smtClean="0"/>
              <a:t>）、市街地では</a:t>
            </a:r>
            <a:r>
              <a:rPr lang="en-US" altLang="ja-JP" dirty="0" smtClean="0"/>
              <a:t>2 mph</a:t>
            </a:r>
            <a:r>
              <a:rPr lang="ja-JP" altLang="en-US" dirty="0" smtClean="0"/>
              <a:t>（</a:t>
            </a:r>
            <a:r>
              <a:rPr lang="en-US" altLang="ja-JP" dirty="0" smtClean="0"/>
              <a:t>3 km/h</a:t>
            </a:r>
            <a:r>
              <a:rPr lang="ja-JP" altLang="en-US" dirty="0" smtClean="0"/>
              <a:t>）の速度制限を定める。</a:t>
            </a:r>
          </a:p>
          <a:p>
            <a:pPr lvl="1"/>
            <a:r>
              <a:rPr lang="ja-JP" altLang="en-US" dirty="0" smtClean="0"/>
              <a:t>自動車は、運転手、機関員、赤い旗を持って車両の</a:t>
            </a:r>
            <a:r>
              <a:rPr lang="en-US" altLang="ja-JP" dirty="0" smtClean="0"/>
              <a:t>60</a:t>
            </a:r>
            <a:r>
              <a:rPr lang="ja-JP" altLang="en-US" dirty="0" smtClean="0"/>
              <a:t>ヤード（</a:t>
            </a:r>
            <a:r>
              <a:rPr lang="en-US" altLang="ja-JP" dirty="0" smtClean="0"/>
              <a:t>55</a:t>
            </a:r>
            <a:r>
              <a:rPr lang="ja-JP" altLang="en-US" dirty="0" smtClean="0"/>
              <a:t>メートル）前方を歩く者の</a:t>
            </a:r>
            <a:r>
              <a:rPr lang="en-US" altLang="ja-JP" dirty="0" smtClean="0"/>
              <a:t>3</a:t>
            </a:r>
            <a:r>
              <a:rPr lang="ja-JP" altLang="en-US" dirty="0" smtClean="0"/>
              <a:t>名で運用することを規定する。赤い旗かランタンを持った人は、歩く速度を守り、騎手や馬に自動車の接近を予告する。</a:t>
            </a:r>
          </a:p>
          <a:p>
            <a:r>
              <a:rPr lang="en-US" altLang="ja-JP" b="1" dirty="0" smtClean="0">
                <a:solidFill>
                  <a:srgbClr val="FF0000"/>
                </a:solidFill>
              </a:rPr>
              <a:t>Hackney and Stage </a:t>
            </a:r>
            <a:r>
              <a:rPr lang="en-US" altLang="ja-JP" b="1" dirty="0" err="1" smtClean="0">
                <a:solidFill>
                  <a:srgbClr val="FF0000"/>
                </a:solidFill>
              </a:rPr>
              <a:t>Cariages</a:t>
            </a:r>
            <a:r>
              <a:rPr lang="en-US" altLang="ja-JP" b="1" dirty="0" smtClean="0">
                <a:solidFill>
                  <a:srgbClr val="FF0000"/>
                </a:solidFill>
              </a:rPr>
              <a:t> Law </a:t>
            </a:r>
            <a:r>
              <a:rPr lang="en-US" altLang="ja-JP" dirty="0" smtClean="0"/>
              <a:t>[1th August 1869.]</a:t>
            </a:r>
          </a:p>
          <a:p>
            <a:r>
              <a:rPr lang="en-US" altLang="ja-JP" dirty="0" smtClean="0"/>
              <a:t>Highways and Locomotives Act 1878</a:t>
            </a:r>
            <a:r>
              <a:rPr lang="ja-JP" altLang="en-US" dirty="0" smtClean="0"/>
              <a:t>（改正法）</a:t>
            </a:r>
          </a:p>
          <a:p>
            <a:pPr lvl="1"/>
            <a:r>
              <a:rPr lang="ja-JP" altLang="en-US" dirty="0" smtClean="0"/>
              <a:t>赤旗の必要性は除去。</a:t>
            </a:r>
          </a:p>
          <a:p>
            <a:pPr lvl="1"/>
            <a:r>
              <a:rPr lang="ja-JP" altLang="en-US" dirty="0" smtClean="0"/>
              <a:t>未だに必要とされた前方歩行要員の距離が</a:t>
            </a:r>
            <a:r>
              <a:rPr lang="en-US" altLang="ja-JP" dirty="0" smtClean="0"/>
              <a:t>20</a:t>
            </a:r>
            <a:r>
              <a:rPr lang="ja-JP" altLang="en-US" dirty="0" smtClean="0"/>
              <a:t>ヤード（</a:t>
            </a:r>
            <a:r>
              <a:rPr lang="en-US" altLang="ja-JP" dirty="0" smtClean="0"/>
              <a:t>18</a:t>
            </a:r>
            <a:r>
              <a:rPr lang="ja-JP" altLang="en-US" dirty="0" smtClean="0"/>
              <a:t>メートル）に短縮。</a:t>
            </a:r>
          </a:p>
          <a:p>
            <a:pPr lvl="1"/>
            <a:r>
              <a:rPr lang="ja-JP" altLang="en-US" dirty="0" smtClean="0"/>
              <a:t>馬に遭遇したら車両は停止しなければならない。</a:t>
            </a:r>
          </a:p>
          <a:p>
            <a:pPr lvl="1"/>
            <a:r>
              <a:rPr lang="ja-JP" altLang="en-US" dirty="0" smtClean="0"/>
              <a:t>車両が馬を驚かす煙や蒸気を出すことを禁ずる。</a:t>
            </a:r>
          </a:p>
          <a:p>
            <a:r>
              <a:rPr lang="en-US" altLang="ja-JP" dirty="0" smtClean="0"/>
              <a:t>1896</a:t>
            </a:r>
            <a:r>
              <a:rPr lang="ja-JP" altLang="en-US" dirty="0" smtClean="0"/>
              <a:t>年に赤旗法廃止。</a:t>
            </a:r>
          </a:p>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東京タクシー協会の視察</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東京都</a:t>
            </a:r>
            <a:r>
              <a:rPr lang="ja-JP" altLang="ja-JP" dirty="0"/>
              <a:t>タクシー協会の視察は</a:t>
            </a:r>
            <a:r>
              <a:rPr lang="en-US" altLang="ja-JP" dirty="0"/>
              <a:t>11</a:t>
            </a:r>
            <a:r>
              <a:rPr lang="ja-JP" altLang="ja-JP" dirty="0"/>
              <a:t>月</a:t>
            </a:r>
            <a:r>
              <a:rPr lang="en-US" altLang="ja-JP" dirty="0"/>
              <a:t>17</a:t>
            </a:r>
            <a:r>
              <a:rPr lang="ja-JP" altLang="ja-JP" dirty="0"/>
              <a:t>日から</a:t>
            </a:r>
            <a:r>
              <a:rPr lang="en-US" altLang="ja-JP" dirty="0"/>
              <a:t>19</a:t>
            </a:r>
            <a:r>
              <a:rPr lang="ja-JP" altLang="ja-JP" dirty="0"/>
              <a:t>日まで実施予定</a:t>
            </a:r>
          </a:p>
          <a:p>
            <a:r>
              <a:rPr lang="en-US" altLang="ja-JP" dirty="0"/>
              <a:t>11</a:t>
            </a:r>
            <a:r>
              <a:rPr lang="ja-JP" altLang="ja-JP" dirty="0"/>
              <a:t>月</a:t>
            </a:r>
            <a:r>
              <a:rPr lang="en-US" altLang="ja-JP" dirty="0"/>
              <a:t>17</a:t>
            </a:r>
            <a:r>
              <a:rPr lang="ja-JP" altLang="ja-JP" dirty="0"/>
              <a:t>日　</a:t>
            </a:r>
            <a:r>
              <a:rPr lang="ja-JP" altLang="ja-JP" b="1" dirty="0"/>
              <a:t>ロンドン</a:t>
            </a:r>
            <a:r>
              <a:rPr lang="ja-JP" altLang="ja-JP" b="1" dirty="0" smtClean="0"/>
              <a:t>交通局</a:t>
            </a:r>
            <a:r>
              <a:rPr lang="ja-JP" altLang="en-US" b="1" dirty="0" smtClean="0"/>
              <a:t>（</a:t>
            </a:r>
            <a:r>
              <a:rPr lang="en-US" altLang="ja-JP" b="1" dirty="0" err="1" smtClean="0"/>
              <a:t>TfL</a:t>
            </a:r>
            <a:r>
              <a:rPr lang="ja-JP" altLang="en-US" b="1" dirty="0" smtClean="0"/>
              <a:t>）</a:t>
            </a:r>
            <a:endParaRPr lang="ja-JP" altLang="ja-JP" dirty="0"/>
          </a:p>
          <a:p>
            <a:r>
              <a:rPr lang="en-US" altLang="ja-JP" dirty="0"/>
              <a:t>11</a:t>
            </a:r>
            <a:r>
              <a:rPr lang="ja-JP" altLang="ja-JP" dirty="0"/>
              <a:t>月</a:t>
            </a:r>
            <a:r>
              <a:rPr lang="en-US" altLang="ja-JP" dirty="0"/>
              <a:t>18</a:t>
            </a:r>
            <a:r>
              <a:rPr lang="ja-JP" altLang="ja-JP" dirty="0"/>
              <a:t>日　</a:t>
            </a:r>
            <a:r>
              <a:rPr lang="en-US" altLang="ja-JP" b="1" dirty="0"/>
              <a:t>Taxi</a:t>
            </a:r>
            <a:r>
              <a:rPr lang="ja-JP" altLang="ja-JP" b="1" dirty="0"/>
              <a:t>　</a:t>
            </a:r>
            <a:r>
              <a:rPr lang="en-US" altLang="ja-JP" b="1" dirty="0"/>
              <a:t>Trade</a:t>
            </a:r>
            <a:r>
              <a:rPr lang="ja-JP" altLang="ja-JP" b="1" dirty="0"/>
              <a:t>　</a:t>
            </a:r>
            <a:r>
              <a:rPr lang="en-US" altLang="ja-JP" b="1" dirty="0"/>
              <a:t>Promotions</a:t>
            </a:r>
            <a:r>
              <a:rPr lang="ja-JP" altLang="ja-JP" b="1" dirty="0"/>
              <a:t>　</a:t>
            </a:r>
            <a:r>
              <a:rPr lang="en-US" altLang="ja-JP" b="1" dirty="0"/>
              <a:t>LTD</a:t>
            </a:r>
            <a:r>
              <a:rPr lang="ja-JP" altLang="ja-JP" dirty="0"/>
              <a:t>　</a:t>
            </a:r>
            <a:endParaRPr lang="en-US" altLang="ja-JP" dirty="0" smtClean="0"/>
          </a:p>
          <a:p>
            <a:pPr>
              <a:buNone/>
            </a:pPr>
            <a:r>
              <a:rPr lang="ja-JP" altLang="en-US" dirty="0"/>
              <a:t>　</a:t>
            </a:r>
            <a:r>
              <a:rPr lang="ja-JP" altLang="en-US" dirty="0" smtClean="0"/>
              <a:t>　　　　　　　　　　　　</a:t>
            </a:r>
            <a:r>
              <a:rPr lang="ja-JP" altLang="ja-JP" dirty="0" smtClean="0"/>
              <a:t>タクシー</a:t>
            </a:r>
            <a:r>
              <a:rPr lang="ja-JP" altLang="ja-JP" dirty="0"/>
              <a:t>運転手の試験</a:t>
            </a:r>
            <a:r>
              <a:rPr lang="ja-JP" altLang="ja-JP" dirty="0" smtClean="0"/>
              <a:t>予備校</a:t>
            </a:r>
            <a:r>
              <a:rPr lang="ja-JP" altLang="en-US" u="sng" dirty="0" smtClean="0">
                <a:hlinkClick r:id="rId3"/>
              </a:rPr>
              <a:t>　　　　　　　　　</a:t>
            </a:r>
            <a:r>
              <a:rPr lang="en-US" altLang="ja-JP" u="sng" dirty="0" smtClean="0">
                <a:hlinkClick r:id="rId3"/>
              </a:rPr>
              <a:t>http</a:t>
            </a:r>
            <a:r>
              <a:rPr lang="en-US" altLang="ja-JP" u="sng" dirty="0">
                <a:hlinkClick r:id="rId3"/>
              </a:rPr>
              <a:t>://www.taxitradepromotions.co.uk/</a:t>
            </a:r>
            <a:endParaRPr lang="ja-JP" altLang="ja-JP" dirty="0"/>
          </a:p>
          <a:p>
            <a:r>
              <a:rPr lang="en-US" altLang="ja-JP" b="1" dirty="0"/>
              <a:t>Computer</a:t>
            </a:r>
            <a:r>
              <a:rPr lang="ja-JP" altLang="ja-JP" b="1" dirty="0"/>
              <a:t>　</a:t>
            </a:r>
            <a:r>
              <a:rPr lang="en-US" altLang="ja-JP" b="1" dirty="0"/>
              <a:t>cab</a:t>
            </a:r>
            <a:r>
              <a:rPr lang="ja-JP" altLang="ja-JP" b="1" dirty="0"/>
              <a:t>　</a:t>
            </a:r>
            <a:r>
              <a:rPr lang="en-US" altLang="ja-JP" b="1" dirty="0"/>
              <a:t>plc</a:t>
            </a:r>
            <a:r>
              <a:rPr lang="ja-JP" altLang="ja-JP" dirty="0"/>
              <a:t>　予約、運賃計算業務</a:t>
            </a:r>
          </a:p>
          <a:p>
            <a:pPr>
              <a:buNone/>
            </a:pPr>
            <a:r>
              <a:rPr lang="en-US" altLang="ja-JP" u="sng" dirty="0" smtClean="0">
                <a:hlinkClick r:id="rId4"/>
              </a:rPr>
              <a:t>http</a:t>
            </a:r>
            <a:r>
              <a:rPr lang="en-US" altLang="ja-JP" u="sng" dirty="0">
                <a:hlinkClick r:id="rId4"/>
              </a:rPr>
              <a:t>://www.computercab.co.uk/website/index.aspx</a:t>
            </a:r>
            <a:endParaRPr lang="ja-JP" altLang="ja-JP" dirty="0"/>
          </a:p>
          <a:p>
            <a:r>
              <a:rPr lang="en-US" altLang="ja-JP" dirty="0"/>
              <a:t>11</a:t>
            </a:r>
            <a:r>
              <a:rPr lang="ja-JP" altLang="ja-JP" dirty="0"/>
              <a:t>月</a:t>
            </a:r>
            <a:r>
              <a:rPr lang="en-US" altLang="ja-JP" dirty="0"/>
              <a:t>19</a:t>
            </a:r>
            <a:r>
              <a:rPr lang="ja-JP" altLang="ja-JP" dirty="0"/>
              <a:t>日　</a:t>
            </a:r>
            <a:r>
              <a:rPr lang="en-US" altLang="ja-JP" b="1" dirty="0"/>
              <a:t>Pro. Peter White</a:t>
            </a:r>
            <a:r>
              <a:rPr lang="ja-JP" altLang="ja-JP" b="1" dirty="0"/>
              <a:t>　</a:t>
            </a:r>
            <a:r>
              <a:rPr lang="en-US" altLang="ja-JP" b="1" dirty="0"/>
              <a:t>Westminster University</a:t>
            </a:r>
            <a:endParaRPr lang="ja-JP" altLang="ja-JP" dirty="0"/>
          </a:p>
          <a:p>
            <a:r>
              <a:rPr lang="en-US" altLang="ja-JP" u="sng" dirty="0">
                <a:hlinkClick r:id="rId5"/>
              </a:rPr>
              <a:t>http://www.westminster.ac.uk/about-us/our-people/directory/white-peter</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p:spPr>
        <p:txBody>
          <a:bodyPr>
            <a:noAutofit/>
          </a:bodyPr>
          <a:lstStyle/>
          <a:p>
            <a:r>
              <a:rPr lang="ja-JP" altLang="ja-JP" sz="2000" dirty="0"/>
              <a:t>下記図表はロンドン交通力資料に出ているタクシードライバー試験合格</a:t>
            </a:r>
            <a:r>
              <a:rPr lang="ja-JP" altLang="ja-JP" sz="2000" dirty="0" smtClean="0"/>
              <a:t>に</a:t>
            </a:r>
            <a:r>
              <a:rPr lang="ja-JP" altLang="en-US" sz="2000" dirty="0" smtClean="0"/>
              <a:t>かか</a:t>
            </a:r>
            <a:r>
              <a:rPr lang="ja-JP" altLang="ja-JP" sz="2000" dirty="0" smtClean="0"/>
              <a:t>る</a:t>
            </a:r>
            <a:r>
              <a:rPr lang="ja-JP" altLang="ja-JP" sz="2000" dirty="0"/>
              <a:t>年月の推移表です。これを見ても問題視されていることが理解できます。その原因の一つに、</a:t>
            </a:r>
            <a:r>
              <a:rPr lang="en-US" altLang="ja-JP" sz="2000" dirty="0"/>
              <a:t>IT</a:t>
            </a:r>
            <a:r>
              <a:rPr lang="ja-JP" altLang="ja-JP" sz="2000" dirty="0" err="1"/>
              <a:t>に依</a:t>
            </a:r>
            <a:r>
              <a:rPr lang="ja-JP" altLang="ja-JP" sz="2000" dirty="0"/>
              <a:t>存しない地理試験があると認識されているようです</a:t>
            </a:r>
            <a:r>
              <a:rPr lang="ja-JP" altLang="ja-JP" sz="2000" dirty="0" smtClean="0"/>
              <a:t>。</a:t>
            </a:r>
            <a:endParaRPr kumimoji="1" lang="ja-JP"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0" y="1570087"/>
            <a:ext cx="9144000" cy="5471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ミニ・キャブ誕生以前</a:t>
            </a:r>
            <a:endParaRPr kumimoji="1" lang="ja-JP" altLang="en-US" dirty="0"/>
          </a:p>
        </p:txBody>
      </p:sp>
      <p:sp>
        <p:nvSpPr>
          <p:cNvPr id="3" name="コンテンツ プレースホルダ 2"/>
          <p:cNvSpPr>
            <a:spLocks noGrp="1"/>
          </p:cNvSpPr>
          <p:nvPr>
            <p:ph idx="1"/>
          </p:nvPr>
        </p:nvSpPr>
        <p:spPr>
          <a:xfrm>
            <a:off x="214282" y="1600200"/>
            <a:ext cx="8929718" cy="5257800"/>
          </a:xfrm>
        </p:spPr>
        <p:txBody>
          <a:bodyPr>
            <a:normAutofit fontScale="70000" lnSpcReduction="20000"/>
          </a:bodyPr>
          <a:lstStyle/>
          <a:p>
            <a:r>
              <a:rPr lang="ja-JP" altLang="en-US" dirty="0" smtClean="0"/>
              <a:t>「ロードプライシングとタクシー」太田勝敏　トラモンド</a:t>
            </a:r>
            <a:r>
              <a:rPr lang="en-US" altLang="ja-JP" dirty="0" smtClean="0"/>
              <a:t>2003</a:t>
            </a:r>
            <a:r>
              <a:rPr lang="ja-JP" altLang="en-US" dirty="0" smtClean="0"/>
              <a:t>年</a:t>
            </a:r>
            <a:r>
              <a:rPr lang="en-US" altLang="ja-JP" dirty="0" smtClean="0"/>
              <a:t>5</a:t>
            </a:r>
            <a:r>
              <a:rPr lang="ja-JP" altLang="en-US" dirty="0" smtClean="0"/>
              <a:t>月</a:t>
            </a:r>
            <a:r>
              <a:rPr lang="en-US" altLang="ja-JP" dirty="0" smtClean="0"/>
              <a:t>26</a:t>
            </a:r>
            <a:r>
              <a:rPr lang="ja-JP" altLang="en-US" dirty="0" smtClean="0"/>
              <a:t>日</a:t>
            </a:r>
          </a:p>
          <a:p>
            <a:r>
              <a:rPr lang="en-US" dirty="0" smtClean="0">
                <a:hlinkClick r:id="rId3"/>
              </a:rPr>
              <a:t>http://tramondo.info/old/kaiten030526.htm</a:t>
            </a:r>
            <a:endParaRPr lang="en-US" dirty="0" smtClean="0"/>
          </a:p>
          <a:p>
            <a:r>
              <a:rPr lang="ja-JP" altLang="en-US" dirty="0" smtClean="0"/>
              <a:t>「問題は、ブラックキャブとして日本人にもなじみのある正規タクシーのほかに、ミニキャブという“流し”禁止の安いタクシーの取り扱いであった。従来、きちんとした登録制度もなく運行されていたようで、悪質な営業が新聞種にもなり、旅行者には要注意としてほとんど使われていなかったものである。しかし、ロンドンでは正規タクシーの約２万台に対して、少なくともその２倍以上、４万台以上が主に中心部の外側で運行しており年間７０００万人と、タクシーの８５００万人に劣らず多くの市民が利用していると推定されている。ロンドン市長はミニキャブについて新たに、事業者、車両、運転者の登録制度を導入し、この３種の資格すべてを満たすミニキャブは安心して使える交通手段で、公共交通手段のひとつとして認め、正規タクシーと同様に課金対象としないことにした。詳細な規定では、乗客の乗車中に限定しており、正規タクシーに比べてより厳しい条件が付いている。このようなロンドンでの検討経緯をみると、ロードプライシングにおけるタクシーの取り扱いは、それぞれの都市で、その役割の実態、免除等が課金目的に与える影響、そしてその執行の難易など、個別の検討が極めて重要であることがあらためて分かる。」</a:t>
            </a:r>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ミニ・キャブ誕生</a:t>
            </a:r>
            <a:endParaRPr kumimoji="1" lang="ja-JP" altLang="en-US" dirty="0"/>
          </a:p>
        </p:txBody>
      </p:sp>
      <p:sp>
        <p:nvSpPr>
          <p:cNvPr id="3" name="コンテンツ プレースホルダ 2"/>
          <p:cNvSpPr>
            <a:spLocks noGrp="1"/>
          </p:cNvSpPr>
          <p:nvPr>
            <p:ph idx="1"/>
          </p:nvPr>
        </p:nvSpPr>
        <p:spPr>
          <a:xfrm>
            <a:off x="214282" y="1600200"/>
            <a:ext cx="8786874" cy="5114948"/>
          </a:xfrm>
        </p:spPr>
        <p:txBody>
          <a:bodyPr>
            <a:normAutofit fontScale="85000" lnSpcReduction="20000"/>
          </a:bodyPr>
          <a:lstStyle/>
          <a:p>
            <a:r>
              <a:rPr lang="ja-JP" altLang="en-US" dirty="0" smtClean="0"/>
              <a:t>近藤順夫「ロンドンのバス・タクシー事業」トラモンド新春特別号</a:t>
            </a:r>
            <a:endParaRPr lang="en-US" altLang="ja-JP" dirty="0" smtClean="0"/>
          </a:p>
          <a:p>
            <a:r>
              <a:rPr lang="ja-JP" altLang="en-US" dirty="0" smtClean="0"/>
              <a:t>「日本のバス・タクシー</a:t>
            </a:r>
            <a:r>
              <a:rPr lang="en-US" altLang="ja-JP" dirty="0" smtClean="0"/>
              <a:t>2007</a:t>
            </a:r>
            <a:r>
              <a:rPr lang="ja-JP" altLang="en-US" dirty="0" smtClean="0"/>
              <a:t>」からの引用として、ブラックキャブに関して「ロンドンの場合、このように試験が相当難しく、質的規制が厳しすぎてタクシー運転者の供給が十分でなく、呼び出してもかなり待たされるといった問題も生じている」とし「その結果、ミニ・キャブといった、割安であり、かつ営業する側も特別な試験を受ける必要がないものが年々増加傾向にある。ミニ・キャブの場合には、</a:t>
            </a:r>
            <a:r>
              <a:rPr lang="en-US" altLang="ja-JP" b="1" dirty="0" smtClean="0">
                <a:solidFill>
                  <a:srgbClr val="FF0000"/>
                </a:solidFill>
              </a:rPr>
              <a:t>TAXI</a:t>
            </a:r>
            <a:r>
              <a:rPr lang="ja-JP" altLang="en-US" b="1" dirty="0" smtClean="0">
                <a:solidFill>
                  <a:srgbClr val="FF0000"/>
                </a:solidFill>
              </a:rPr>
              <a:t>の表示はできず、路上でお客を拾うこともできない</a:t>
            </a:r>
            <a:r>
              <a:rPr lang="ja-JP" altLang="en-US" dirty="0" smtClean="0"/>
              <a:t>。</a:t>
            </a:r>
            <a:r>
              <a:rPr lang="ja-JP" altLang="en-US" b="1" dirty="0" smtClean="0">
                <a:solidFill>
                  <a:srgbClr val="FF0000"/>
                </a:solidFill>
              </a:rPr>
              <a:t>電話やインターネットを通じて呼ぶのが原則となっている。料金は事前交渉で決まる</a:t>
            </a:r>
            <a:r>
              <a:rPr lang="ja-JP" altLang="en-US" dirty="0" smtClean="0"/>
              <a:t>。このミニ・キャブに関しては、副業で運転をしているものが多く、一時犯罪が多発したことから、最近では取り締まりが強化され、事態は改善している」と記述</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782960"/>
          </a:xfrm>
          <a:ln>
            <a:solidFill>
              <a:schemeClr val="accent1"/>
            </a:solidFill>
          </a:ln>
        </p:spPr>
        <p:txBody>
          <a:bodyPr/>
          <a:lstStyle/>
          <a:p>
            <a:r>
              <a:rPr lang="en-US" altLang="ja-JP" dirty="0" smtClean="0"/>
              <a:t>Mini-Cab</a:t>
            </a:r>
            <a:r>
              <a:rPr lang="ja-JP" altLang="en-US" dirty="0" smtClean="0"/>
              <a:t>（</a:t>
            </a:r>
            <a:r>
              <a:rPr lang="en-US" altLang="ja-JP" dirty="0" smtClean="0"/>
              <a:t>private </a:t>
            </a:r>
            <a:r>
              <a:rPr lang="en-US" altLang="ja-JP" dirty="0" smtClean="0"/>
              <a:t>hire </a:t>
            </a:r>
            <a:r>
              <a:rPr lang="en-US" altLang="ja-JP" dirty="0" smtClean="0"/>
              <a:t>vehicle</a:t>
            </a:r>
            <a:r>
              <a:rPr lang="ja-JP" altLang="en-US" dirty="0" smtClean="0"/>
              <a:t>）</a:t>
            </a:r>
            <a:endParaRPr kumimoji="1" lang="ja-JP" altLang="en-US" dirty="0"/>
          </a:p>
        </p:txBody>
      </p:sp>
      <p:sp>
        <p:nvSpPr>
          <p:cNvPr id="3" name="コンテンツ プレースホルダ 2"/>
          <p:cNvSpPr>
            <a:spLocks noGrp="1"/>
          </p:cNvSpPr>
          <p:nvPr>
            <p:ph idx="1"/>
          </p:nvPr>
        </p:nvSpPr>
        <p:spPr>
          <a:xfrm>
            <a:off x="457200" y="980728"/>
            <a:ext cx="8229600" cy="4525963"/>
          </a:xfrm>
        </p:spPr>
        <p:txBody>
          <a:bodyPr>
            <a:normAutofit fontScale="92500" lnSpcReduction="10000"/>
          </a:bodyPr>
          <a:lstStyle/>
          <a:p>
            <a:r>
              <a:rPr lang="en-US" altLang="ja-JP" dirty="0" smtClean="0"/>
              <a:t>1.—(1) In this Act—</a:t>
            </a:r>
          </a:p>
          <a:p>
            <a:r>
              <a:rPr lang="en-US" altLang="ja-JP" dirty="0" smtClean="0"/>
              <a:t>(a) </a:t>
            </a:r>
            <a:r>
              <a:rPr lang="en-US" altLang="ja-JP" dirty="0" smtClean="0"/>
              <a:t>“</a:t>
            </a:r>
            <a:r>
              <a:rPr lang="en-US" altLang="ja-JP" dirty="0" smtClean="0">
                <a:solidFill>
                  <a:srgbClr val="FF0000"/>
                </a:solidFill>
              </a:rPr>
              <a:t>private </a:t>
            </a:r>
            <a:r>
              <a:rPr lang="en-US" altLang="ja-JP" dirty="0" smtClean="0">
                <a:solidFill>
                  <a:srgbClr val="FF0000"/>
                </a:solidFill>
              </a:rPr>
              <a:t>hire </a:t>
            </a:r>
            <a:r>
              <a:rPr lang="en-US" altLang="ja-JP" dirty="0" smtClean="0">
                <a:solidFill>
                  <a:srgbClr val="FF0000"/>
                </a:solidFill>
              </a:rPr>
              <a:t>vehicle</a:t>
            </a:r>
            <a:r>
              <a:rPr lang="en-US" altLang="ja-JP" dirty="0" smtClean="0"/>
              <a:t>” </a:t>
            </a:r>
            <a:r>
              <a:rPr lang="en-US" altLang="ja-JP" dirty="0" smtClean="0"/>
              <a:t>means a vehicle constructed or adapted </a:t>
            </a:r>
            <a:r>
              <a:rPr lang="en-US" altLang="ja-JP" dirty="0" smtClean="0"/>
              <a:t>to</a:t>
            </a:r>
            <a:r>
              <a:rPr lang="ja-JP" altLang="en-US" dirty="0" smtClean="0"/>
              <a:t> </a:t>
            </a:r>
            <a:r>
              <a:rPr lang="en-US" altLang="ja-JP" dirty="0" smtClean="0"/>
              <a:t>seat </a:t>
            </a:r>
            <a:r>
              <a:rPr lang="en-US" altLang="ja-JP" dirty="0" smtClean="0"/>
              <a:t>fewer than nine passengers which is made available with </a:t>
            </a:r>
            <a:r>
              <a:rPr lang="en-US" altLang="ja-JP" dirty="0" smtClean="0"/>
              <a:t>a driver </a:t>
            </a:r>
            <a:r>
              <a:rPr lang="en-US" altLang="ja-JP" dirty="0" smtClean="0"/>
              <a:t>to the public for hire for the purpose </a:t>
            </a:r>
            <a:r>
              <a:rPr lang="en-US" altLang="ja-JP" dirty="0" smtClean="0">
                <a:solidFill>
                  <a:srgbClr val="FF0000"/>
                </a:solidFill>
              </a:rPr>
              <a:t>of </a:t>
            </a:r>
            <a:r>
              <a:rPr lang="en-US" altLang="ja-JP" dirty="0" smtClean="0">
                <a:solidFill>
                  <a:srgbClr val="FF0000"/>
                </a:solidFill>
              </a:rPr>
              <a:t>carrying passengers</a:t>
            </a:r>
            <a:r>
              <a:rPr lang="en-US" altLang="ja-JP" dirty="0" smtClean="0">
                <a:solidFill>
                  <a:srgbClr val="FF0000"/>
                </a:solidFill>
              </a:rPr>
              <a:t>, other than a licensed taxi </a:t>
            </a:r>
            <a:r>
              <a:rPr lang="en-US" altLang="ja-JP" dirty="0" smtClean="0"/>
              <a:t>or a public </a:t>
            </a:r>
            <a:r>
              <a:rPr lang="en-US" altLang="ja-JP" dirty="0" smtClean="0"/>
              <a:t>service vehicle</a:t>
            </a:r>
            <a:r>
              <a:rPr lang="en-US" altLang="ja-JP" dirty="0" smtClean="0"/>
              <a:t>; </a:t>
            </a:r>
            <a:r>
              <a:rPr lang="en-US" altLang="ja-JP" dirty="0" smtClean="0"/>
              <a:t>and </a:t>
            </a:r>
            <a:endParaRPr lang="en-US" altLang="ja-JP" dirty="0" smtClean="0"/>
          </a:p>
          <a:p>
            <a:r>
              <a:rPr lang="en-US" altLang="ja-JP" dirty="0" smtClean="0"/>
              <a:t>(b) "operator" means a person who makes provision for </a:t>
            </a:r>
            <a:r>
              <a:rPr lang="en-US" altLang="ja-JP" dirty="0" smtClean="0"/>
              <a:t>the invitation </a:t>
            </a:r>
            <a:r>
              <a:rPr lang="en-US" altLang="ja-JP" dirty="0" smtClean="0"/>
              <a:t>or acceptance of, or who accepts, private </a:t>
            </a:r>
            <a:r>
              <a:rPr lang="en-US" altLang="ja-JP" dirty="0" smtClean="0"/>
              <a:t>hire bookings</a:t>
            </a:r>
            <a:r>
              <a:rPr lang="en-US" altLang="ja-JP" dirty="0" smtClean="0"/>
              <a:t>. </a:t>
            </a:r>
            <a:endParaRPr kumimoji="1" lang="ja-JP" altLang="en-US" dirty="0"/>
          </a:p>
        </p:txBody>
      </p:sp>
      <p:sp>
        <p:nvSpPr>
          <p:cNvPr id="4" name="タイトル 1"/>
          <p:cNvSpPr txBox="1">
            <a:spLocks/>
          </p:cNvSpPr>
          <p:nvPr/>
        </p:nvSpPr>
        <p:spPr>
          <a:xfrm>
            <a:off x="609600" y="5670376"/>
            <a:ext cx="8229600" cy="1143000"/>
          </a:xfrm>
          <a:prstGeom prst="rect">
            <a:avLst/>
          </a:prstGeom>
          <a:ln>
            <a:solidFill>
              <a:schemeClr val="accent1"/>
            </a:solidFill>
          </a:ln>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ロンドンのミニキャブ：日本で言えば</a:t>
            </a:r>
            <a:r>
              <a:rPr lang="ja-JP" altLang="en-US" sz="4400" b="1" dirty="0" smtClean="0">
                <a:solidFill>
                  <a:srgbClr val="FF0000"/>
                </a:solidFill>
                <a:latin typeface="+mj-lt"/>
                <a:ea typeface="+mj-ea"/>
                <a:cs typeface="+mj-cs"/>
              </a:rPr>
              <a:t>自家用自動車の営業運送に当たるもの</a:t>
            </a:r>
            <a:endParaRPr kumimoji="1" lang="ja-JP" altLang="en-US"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138138"/>
          </a:xfrm>
          <a:ln>
            <a:solidFill>
              <a:schemeClr val="accent1"/>
            </a:solidFill>
          </a:ln>
        </p:spPr>
        <p:txBody>
          <a:bodyPr>
            <a:normAutofit fontScale="90000"/>
          </a:bodyPr>
          <a:lstStyle/>
          <a:p>
            <a:r>
              <a:rPr kumimoji="1" lang="ja-JP" altLang="en-US" dirty="0" smtClean="0"/>
              <a:t>機能分化したブラックキャブビジネス</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55000" lnSpcReduction="20000"/>
          </a:bodyPr>
          <a:lstStyle/>
          <a:p>
            <a:r>
              <a:rPr lang="ja-JP" altLang="ja-JP" dirty="0" smtClean="0"/>
              <a:t>運送</a:t>
            </a:r>
            <a:r>
              <a:rPr lang="ja-JP" altLang="ja-JP" dirty="0"/>
              <a:t>機能の分化が進んでおり、ドライバー、車両保有者、予約配車者に大きく分かれています。</a:t>
            </a:r>
          </a:p>
          <a:p>
            <a:r>
              <a:rPr lang="en-US" altLang="ja-JP" dirty="0"/>
              <a:t> </a:t>
            </a:r>
            <a:r>
              <a:rPr lang="en-US" altLang="ja-JP" dirty="0" smtClean="0"/>
              <a:t>The </a:t>
            </a:r>
            <a:r>
              <a:rPr lang="en-US" altLang="ja-JP" dirty="0"/>
              <a:t>licensed taxi trade is a diverse one. Broadly there are </a:t>
            </a:r>
            <a:r>
              <a:rPr lang="en-US" altLang="ja-JP" b="1" dirty="0"/>
              <a:t>three distinct components within the trade</a:t>
            </a:r>
            <a:endParaRPr lang="ja-JP" altLang="ja-JP" dirty="0"/>
          </a:p>
          <a:p>
            <a:r>
              <a:rPr lang="en-US" altLang="ja-JP" sz="5800" b="1" dirty="0" smtClean="0">
                <a:solidFill>
                  <a:srgbClr val="FF0000"/>
                </a:solidFill>
              </a:rPr>
              <a:t>owner </a:t>
            </a:r>
            <a:r>
              <a:rPr lang="en-US" altLang="ja-JP" sz="5800" b="1" dirty="0">
                <a:solidFill>
                  <a:srgbClr val="FF0000"/>
                </a:solidFill>
              </a:rPr>
              <a:t>drivers</a:t>
            </a:r>
            <a:r>
              <a:rPr lang="en-US" altLang="ja-JP" sz="5800" dirty="0">
                <a:solidFill>
                  <a:srgbClr val="FF0000"/>
                </a:solidFill>
              </a:rPr>
              <a:t> </a:t>
            </a:r>
            <a:r>
              <a:rPr lang="en-US" altLang="ja-JP" sz="5800" dirty="0"/>
              <a:t>(</a:t>
            </a:r>
            <a:r>
              <a:rPr lang="en-US" altLang="ja-JP" sz="5800" b="1" dirty="0"/>
              <a:t>mainly dependent on street </a:t>
            </a:r>
            <a:r>
              <a:rPr lang="en-US" altLang="ja-JP" sz="5800" b="1" dirty="0" err="1"/>
              <a:t>hirings</a:t>
            </a:r>
            <a:r>
              <a:rPr lang="en-US" altLang="ja-JP" sz="5800" dirty="0" smtClean="0"/>
              <a:t>),</a:t>
            </a:r>
            <a:r>
              <a:rPr lang="ja-JP" altLang="en-US" sz="5800" dirty="0" smtClean="0"/>
              <a:t>流し</a:t>
            </a:r>
            <a:r>
              <a:rPr lang="en-US" altLang="ja-JP" sz="5800" dirty="0" smtClean="0"/>
              <a:t> </a:t>
            </a:r>
            <a:r>
              <a:rPr lang="ja-JP" altLang="en-US" sz="5800" dirty="0" smtClean="0"/>
              <a:t>オーナードライバー</a:t>
            </a:r>
            <a:endParaRPr lang="ja-JP" altLang="ja-JP" sz="5800" dirty="0"/>
          </a:p>
          <a:p>
            <a:r>
              <a:rPr lang="en-US" altLang="ja-JP" sz="5800" b="1" dirty="0">
                <a:solidFill>
                  <a:srgbClr val="FF0000"/>
                </a:solidFill>
              </a:rPr>
              <a:t>fleet proprietors </a:t>
            </a:r>
            <a:r>
              <a:rPr lang="en-US" altLang="ja-JP" sz="5800" b="1" dirty="0"/>
              <a:t>(who rent out licensed taxis, accounting for </a:t>
            </a:r>
            <a:r>
              <a:rPr lang="en-US" altLang="ja-JP" sz="5800" b="1" dirty="0">
                <a:solidFill>
                  <a:srgbClr val="FF0000"/>
                </a:solidFill>
              </a:rPr>
              <a:t>many part time drivers</a:t>
            </a:r>
            <a:r>
              <a:rPr lang="en-US" altLang="ja-JP" sz="5800" b="1" dirty="0"/>
              <a:t>) </a:t>
            </a:r>
            <a:endParaRPr lang="en-US" altLang="ja-JP" sz="5800" b="1" dirty="0" smtClean="0"/>
          </a:p>
          <a:p>
            <a:pPr>
              <a:buNone/>
            </a:pPr>
            <a:r>
              <a:rPr lang="ja-JP" altLang="en-US" sz="5800" b="1" dirty="0" smtClean="0"/>
              <a:t>　車両保有</a:t>
            </a:r>
            <a:endParaRPr lang="en-US" altLang="ja-JP" sz="5800" b="1" dirty="0" smtClean="0"/>
          </a:p>
          <a:p>
            <a:r>
              <a:rPr lang="en-US" altLang="ja-JP" sz="5800" b="1" dirty="0" smtClean="0">
                <a:solidFill>
                  <a:srgbClr val="FF0000"/>
                </a:solidFill>
              </a:rPr>
              <a:t>the radio circuits </a:t>
            </a:r>
            <a:r>
              <a:rPr lang="en-US" altLang="ja-JP" sz="5800" b="1" dirty="0" smtClean="0"/>
              <a:t>(</a:t>
            </a:r>
            <a:r>
              <a:rPr lang="en-US" altLang="ja-JP" sz="5800" b="1" dirty="0"/>
              <a:t>undertaking mainly corporate pre-bookings</a:t>
            </a:r>
            <a:r>
              <a:rPr lang="en-US" altLang="ja-JP" sz="5800" b="1" dirty="0" smtClean="0"/>
              <a:t>)</a:t>
            </a:r>
            <a:r>
              <a:rPr lang="en-US" altLang="ja-JP" sz="5800" dirty="0" smtClean="0"/>
              <a:t> </a:t>
            </a:r>
          </a:p>
          <a:p>
            <a:pPr>
              <a:buNone/>
            </a:pPr>
            <a:r>
              <a:rPr lang="ja-JP" altLang="en-US" sz="5800" dirty="0" smtClean="0"/>
              <a:t>　予約配車</a:t>
            </a:r>
            <a:endParaRPr lang="ja-JP" altLang="ja-JP" sz="5800" dirty="0"/>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機能分化していても重なっている</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lstStyle/>
          <a:p>
            <a:r>
              <a:rPr lang="en-US" altLang="ja-JP" sz="4000" dirty="0" smtClean="0"/>
              <a:t>There are </a:t>
            </a:r>
            <a:r>
              <a:rPr lang="en-US" altLang="ja-JP" sz="4000" b="1" dirty="0" smtClean="0">
                <a:solidFill>
                  <a:srgbClr val="FF0000"/>
                </a:solidFill>
              </a:rPr>
              <a:t>overlaps</a:t>
            </a:r>
            <a:r>
              <a:rPr lang="en-US" altLang="ja-JP" sz="4000" dirty="0" smtClean="0"/>
              <a:t> however – just </a:t>
            </a:r>
            <a:r>
              <a:rPr lang="en-US" altLang="ja-JP" sz="4000" dirty="0" smtClean="0">
                <a:solidFill>
                  <a:srgbClr val="FF0000"/>
                </a:solidFill>
              </a:rPr>
              <a:t>over a quarter of licensed taxis </a:t>
            </a:r>
            <a:r>
              <a:rPr lang="en-US" altLang="ja-JP" sz="4000" dirty="0" smtClean="0"/>
              <a:t>are affiliated to radio circuits, but will </a:t>
            </a:r>
            <a:r>
              <a:rPr lang="en-US" altLang="ja-JP" sz="4000" b="1" dirty="0" smtClean="0">
                <a:solidFill>
                  <a:srgbClr val="FF0000"/>
                </a:solidFill>
              </a:rPr>
              <a:t>do a mixture of street </a:t>
            </a:r>
            <a:r>
              <a:rPr lang="en-US" altLang="ja-JP" sz="4000" b="1" dirty="0" err="1" smtClean="0">
                <a:solidFill>
                  <a:srgbClr val="FF0000"/>
                </a:solidFill>
              </a:rPr>
              <a:t>hirings</a:t>
            </a:r>
            <a:r>
              <a:rPr lang="en-US" altLang="ja-JP" sz="4000" b="1" dirty="0" smtClean="0">
                <a:solidFill>
                  <a:srgbClr val="FF0000"/>
                </a:solidFill>
              </a:rPr>
              <a:t> and pre-booked jobs</a:t>
            </a:r>
            <a:r>
              <a:rPr lang="en-US" altLang="ja-JP" sz="4000" dirty="0" smtClean="0"/>
              <a:t>.</a:t>
            </a:r>
          </a:p>
          <a:p>
            <a:pPr>
              <a:buNone/>
            </a:pPr>
            <a:r>
              <a:rPr lang="ja-JP" altLang="en-US" sz="4000" dirty="0" smtClean="0"/>
              <a:t>　　　　四分の一は流しと予約と併用</a:t>
            </a:r>
            <a:r>
              <a:rPr lang="en-US" altLang="ja-JP" sz="4000" dirty="0" smtClean="0"/>
              <a:t> </a:t>
            </a:r>
          </a:p>
          <a:p>
            <a:r>
              <a:rPr lang="en-US" altLang="ja-JP" sz="4000" dirty="0" smtClean="0"/>
              <a:t>Some fleet vehicles are also</a:t>
            </a:r>
            <a:r>
              <a:rPr lang="en-US" altLang="ja-JP" sz="4000" dirty="0" smtClean="0">
                <a:solidFill>
                  <a:srgbClr val="FF0000"/>
                </a:solidFill>
              </a:rPr>
              <a:t> equipped with radios</a:t>
            </a:r>
            <a:r>
              <a:rPr lang="en-US" altLang="ja-JP" sz="4000" dirty="0" smtClean="0"/>
              <a:t>, so drivers can switch onto the radio circuits if they wish.</a:t>
            </a:r>
            <a:endParaRPr lang="ja-JP" altLang="ja-JP" sz="4000" dirty="0" smtClean="0"/>
          </a:p>
          <a:p>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2119</Words>
  <Application>Microsoft Office PowerPoint</Application>
  <PresentationFormat>画面に合わせる (4:3)</PresentationFormat>
  <Paragraphs>175</Paragraphs>
  <Slides>36</Slides>
  <Notes>36</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ロンドンタクシー事情視察旅行</vt:lpstr>
      <vt:lpstr>ロンドンタクシー事情</vt:lpstr>
      <vt:lpstr>ロンドンのタクシー業界 （The licensed taxi trade）</vt:lpstr>
      <vt:lpstr>下記図表はロンドン交通力資料に出ているタクシードライバー試験合格にかかる年月の推移表です。これを見ても問題視されていることが理解できます。その原因の一つに、ITに依存しない地理試験があると認識されているようです。</vt:lpstr>
      <vt:lpstr>ミニ・キャブ誕生以前</vt:lpstr>
      <vt:lpstr>ミニ・キャブ誕生</vt:lpstr>
      <vt:lpstr>Mini-Cab（private hire vehicle）</vt:lpstr>
      <vt:lpstr>機能分化したブラックキャブビジネス</vt:lpstr>
      <vt:lpstr>機能分化していても重なっている</vt:lpstr>
      <vt:lpstr>ロンドンのタクシー予約アプリ http://www.tfl.gov.uk/modes/taxis-and-minicabs/taxi-and-minicab-apps</vt:lpstr>
      <vt:lpstr>スライド 11</vt:lpstr>
      <vt:lpstr>スライド 12</vt:lpstr>
      <vt:lpstr>a third party概念の芽生え</vt:lpstr>
      <vt:lpstr>日本の場合</vt:lpstr>
      <vt:lpstr>スライド 15</vt:lpstr>
      <vt:lpstr>Hailo、Maaxi、Uberの違い ～本質の違いはない～</vt:lpstr>
      <vt:lpstr>Russell Hall, former black cab driver and founder of the Hailo app</vt:lpstr>
      <vt:lpstr>間際予約　</vt:lpstr>
      <vt:lpstr>a ride sharing appの発想 （BBC放送）</vt:lpstr>
      <vt:lpstr>Maaxi</vt:lpstr>
      <vt:lpstr>乗合と貸切の融合 停車場・時刻表方式の終焉</vt:lpstr>
      <vt:lpstr>Prices are determined by how many people the passenger shares with, affecting their journey time</vt:lpstr>
      <vt:lpstr>ブラックキャブ</vt:lpstr>
      <vt:lpstr>ミニキャブ　 Private　Hiered　Vehiclesの俗称</vt:lpstr>
      <vt:lpstr>チームネクストの視察目的</vt:lpstr>
      <vt:lpstr>事前の知識</vt:lpstr>
      <vt:lpstr>スライド 27</vt:lpstr>
      <vt:lpstr>視察時期等</vt:lpstr>
      <vt:lpstr>Uber versus black cabs:  Battle lines draw 8 June 2014 Last updated at 23:12  http://www.bbc.com/news/technology-27733971</vt:lpstr>
      <vt:lpstr>スライド 30</vt:lpstr>
      <vt:lpstr>Uber boss Travis Kalanick: I'm no bully  3 October 2014 Last updated at 12:22  http://www.bbc.com/news/technology-29475059</vt:lpstr>
      <vt:lpstr>スライド 32</vt:lpstr>
      <vt:lpstr>スライド 33</vt:lpstr>
      <vt:lpstr>英国　赤旗法（19世紀） 自動車産業発達に支障、独仏に遅れた</vt:lpstr>
      <vt:lpstr>スライド 35</vt:lpstr>
      <vt:lpstr>東京タクシー協会の視察</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ロンドンタクシー事情視察旅行</dc:title>
  <dc:creator>owner</dc:creator>
  <cp:lastModifiedBy>owner</cp:lastModifiedBy>
  <cp:revision>8</cp:revision>
  <dcterms:created xsi:type="dcterms:W3CDTF">2014-11-06T02:03:20Z</dcterms:created>
  <dcterms:modified xsi:type="dcterms:W3CDTF">2014-12-07T10:29:29Z</dcterms:modified>
</cp:coreProperties>
</file>