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85"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762825-9B4E-4F60-8D70-2ED2B538FCC3}" type="datetimeFigureOut">
              <a:rPr kumimoji="1" lang="ja-JP" altLang="en-US" smtClean="0"/>
              <a:pPr/>
              <a:t>2014/11/7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9402D-FC3E-4E3E-BA34-6E6585E92FB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539402D-FC3E-4E3E-BA34-6E6585E92FB9}"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5E5EC59-08F7-4A56-A945-8CECEF95D726}" type="datetimeFigureOut">
              <a:rPr kumimoji="1" lang="ja-JP" altLang="en-US" smtClean="0"/>
              <a:pPr/>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60864FE-4696-4266-ADBE-19BEE21DE69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5EC59-08F7-4A56-A945-8CECEF95D726}" type="datetimeFigureOut">
              <a:rPr kumimoji="1" lang="ja-JP" altLang="en-US" smtClean="0"/>
              <a:pPr/>
              <a:t>2014/11/7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864FE-4696-4266-ADBE-19BEE21DE69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E2DS7cX2k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lstStyle/>
          <a:p>
            <a:r>
              <a:rPr kumimoji="1" lang="ja-JP" altLang="en-US" dirty="0" smtClean="0"/>
              <a:t>Ｕｂｅｒがなげかけた</a:t>
            </a:r>
            <a:r>
              <a:rPr kumimoji="1" lang="ja-JP" altLang="en-US" dirty="0" smtClean="0"/>
              <a:t>もの</a:t>
            </a:r>
            <a:r>
              <a:rPr kumimoji="1" lang="en-US" altLang="ja-JP" dirty="0" smtClean="0"/>
              <a:t/>
            </a:r>
            <a:br>
              <a:rPr kumimoji="1" lang="en-US" altLang="ja-JP" dirty="0" smtClean="0"/>
            </a:br>
            <a:r>
              <a:rPr lang="ja-JP" altLang="en-US" dirty="0" smtClean="0"/>
              <a:t>（作成中）</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404664"/>
            <a:ext cx="8712968" cy="6453336"/>
          </a:xfrm>
        </p:spPr>
        <p:txBody>
          <a:bodyPr>
            <a:normAutofit/>
          </a:bodyPr>
          <a:lstStyle/>
          <a:p>
            <a:r>
              <a:rPr lang="en-US" altLang="ja-JP" dirty="0" smtClean="0"/>
              <a:t>For its part Uber welcomed the judge's decision.</a:t>
            </a:r>
          </a:p>
          <a:p>
            <a:r>
              <a:rPr lang="en-US" altLang="ja-JP" dirty="0" smtClean="0"/>
              <a:t>"</a:t>
            </a:r>
            <a:r>
              <a:rPr lang="en-US" altLang="ja-JP" dirty="0" err="1" smtClean="0"/>
              <a:t>UberPOP</a:t>
            </a:r>
            <a:r>
              <a:rPr lang="en-US" altLang="ja-JP" dirty="0" smtClean="0"/>
              <a:t> is </a:t>
            </a:r>
            <a:r>
              <a:rPr lang="en-US" altLang="ja-JP" dirty="0" err="1" smtClean="0"/>
              <a:t>revolutionising</a:t>
            </a:r>
            <a:r>
              <a:rPr lang="en-US" altLang="ja-JP" dirty="0" smtClean="0"/>
              <a:t> transport in cities and beyond by helping to create smarter cities with more transport choices," the firm said.</a:t>
            </a:r>
          </a:p>
          <a:p>
            <a:r>
              <a:rPr lang="en-US" altLang="ja-JP" dirty="0" smtClean="0"/>
              <a:t>"Demand is so great all across the country that we expect to double in size by the end of the year and plan to bring Uber to more and more cities across Germany." </a:t>
            </a:r>
          </a:p>
          <a:p>
            <a:r>
              <a:rPr lang="en-US" altLang="ja-JP" dirty="0" smtClean="0"/>
              <a:t>Although </a:t>
            </a:r>
            <a:r>
              <a:rPr lang="en-US" altLang="ja-JP" b="1" dirty="0" smtClean="0">
                <a:solidFill>
                  <a:srgbClr val="FF0000"/>
                </a:solidFill>
              </a:rPr>
              <a:t>the temporary injunction </a:t>
            </a:r>
            <a:r>
              <a:rPr lang="en-US" altLang="ja-JP" dirty="0" smtClean="0"/>
              <a:t>against Uber has been lifted, the case goes on as part of an ongoing civil lawsuit brought by Taxi Deutschland.</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a:solidFill>
              <a:schemeClr val="accent1"/>
            </a:solidFill>
          </a:ln>
        </p:spPr>
        <p:txBody>
          <a:bodyPr/>
          <a:lstStyle/>
          <a:p>
            <a:r>
              <a:rPr lang="en-US" altLang="ja-JP" dirty="0" smtClean="0"/>
              <a:t>London protests</a:t>
            </a:r>
            <a:endParaRPr kumimoji="1" lang="ja-JP" altLang="en-US" dirty="0"/>
          </a:p>
        </p:txBody>
      </p:sp>
      <p:sp>
        <p:nvSpPr>
          <p:cNvPr id="3" name="コンテンツ プレースホルダ 2"/>
          <p:cNvSpPr>
            <a:spLocks noGrp="1"/>
          </p:cNvSpPr>
          <p:nvPr>
            <p:ph idx="1"/>
          </p:nvPr>
        </p:nvSpPr>
        <p:spPr>
          <a:xfrm>
            <a:off x="0" y="1600200"/>
            <a:ext cx="8686800" cy="5257800"/>
          </a:xfrm>
        </p:spPr>
        <p:txBody>
          <a:bodyPr>
            <a:normAutofit fontScale="85000" lnSpcReduction="20000"/>
          </a:bodyPr>
          <a:lstStyle/>
          <a:p>
            <a:r>
              <a:rPr lang="en-US" altLang="ja-JP" dirty="0" smtClean="0"/>
              <a:t>There has been mounting opposition to services such as Uber which uses </a:t>
            </a:r>
            <a:r>
              <a:rPr lang="en-US" altLang="ja-JP" dirty="0" err="1" smtClean="0"/>
              <a:t>smartphone</a:t>
            </a:r>
            <a:r>
              <a:rPr lang="en-US" altLang="ja-JP" dirty="0" smtClean="0"/>
              <a:t> apps to connect drivers and customers.</a:t>
            </a:r>
          </a:p>
          <a:p>
            <a:r>
              <a:rPr lang="en-US" altLang="ja-JP" dirty="0" err="1" smtClean="0"/>
              <a:t>UberPop</a:t>
            </a:r>
            <a:r>
              <a:rPr lang="en-US" altLang="ja-JP" dirty="0" smtClean="0"/>
              <a:t> is one of several services offered by the firm and has proved particularly controversial because it uses drivers not directly employed by the company and therefore without professional transportation licenses.</a:t>
            </a:r>
          </a:p>
          <a:p>
            <a:r>
              <a:rPr lang="en-US" altLang="ja-JP" dirty="0" smtClean="0"/>
              <a:t>In London, cab drivers launched a day of protests over </a:t>
            </a:r>
            <a:r>
              <a:rPr lang="en-US" altLang="ja-JP" dirty="0" err="1" smtClean="0"/>
              <a:t>Uber's</a:t>
            </a:r>
            <a:r>
              <a:rPr lang="en-US" altLang="ja-JP" dirty="0" smtClean="0"/>
              <a:t> services which they claimed broke Transport for London rules.</a:t>
            </a:r>
          </a:p>
          <a:p>
            <a:r>
              <a:rPr lang="en-US" altLang="ja-JP" dirty="0" smtClean="0"/>
              <a:t>Similar protests have been held in Paris, Madrid, Rome, Milan and Berlin and the service has also been banned in Seoul.</a:t>
            </a:r>
          </a:p>
          <a:p>
            <a:r>
              <a:rPr lang="en-US" altLang="ja-JP" dirty="0" smtClean="0"/>
              <a:t>Uber operates in more than 205 cities across 45 countries.</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sz="1600" dirty="0" smtClean="0"/>
              <a:t>8 September 2014 </a:t>
            </a:r>
            <a:r>
              <a:rPr lang="en-US" altLang="ja-JP" dirty="0" smtClean="0"/>
              <a:t/>
            </a:r>
            <a:br>
              <a:rPr lang="en-US" altLang="ja-JP" dirty="0" smtClean="0"/>
            </a:br>
            <a:r>
              <a:rPr lang="en-US" altLang="ja-JP" b="1" dirty="0" smtClean="0"/>
              <a:t>Uber hires lobbyist after German ban</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b="1" dirty="0" smtClean="0">
                <a:solidFill>
                  <a:srgbClr val="FF0000"/>
                </a:solidFill>
              </a:rPr>
              <a:t>The car pick-up firm Uber </a:t>
            </a:r>
            <a:r>
              <a:rPr lang="en-US" altLang="ja-JP" dirty="0" smtClean="0"/>
              <a:t>has strengthened its lobbying team after its service was banned in Germany.</a:t>
            </a:r>
          </a:p>
          <a:p>
            <a:r>
              <a:rPr lang="en-US" altLang="ja-JP" dirty="0" smtClean="0"/>
              <a:t>The firm confirmed it has hired </a:t>
            </a:r>
            <a:r>
              <a:rPr lang="en-US" altLang="ja-JP" b="1" dirty="0" smtClean="0">
                <a:solidFill>
                  <a:srgbClr val="FF0000"/>
                </a:solidFill>
              </a:rPr>
              <a:t>Mark </a:t>
            </a:r>
            <a:r>
              <a:rPr lang="en-US" altLang="ja-JP" b="1" dirty="0" err="1" smtClean="0">
                <a:solidFill>
                  <a:srgbClr val="FF0000"/>
                </a:solidFill>
              </a:rPr>
              <a:t>MacGann</a:t>
            </a:r>
            <a:r>
              <a:rPr lang="en-US" altLang="ja-JP" b="1" dirty="0" smtClean="0">
                <a:solidFill>
                  <a:srgbClr val="FF0000"/>
                </a:solidFill>
              </a:rPr>
              <a:t> </a:t>
            </a:r>
            <a:r>
              <a:rPr lang="en-US" altLang="ja-JP" dirty="0" smtClean="0"/>
              <a:t>as head of public policy for Europe, the Middle East and Africa.</a:t>
            </a:r>
          </a:p>
          <a:p>
            <a:r>
              <a:rPr lang="en-US" altLang="ja-JP" dirty="0" smtClean="0"/>
              <a:t>A Frankfurt court recently ruled that it was not operating its "low cost" </a:t>
            </a:r>
            <a:r>
              <a:rPr lang="en-US" altLang="ja-JP" dirty="0" err="1" smtClean="0"/>
              <a:t>UberPop</a:t>
            </a:r>
            <a:r>
              <a:rPr lang="en-US" altLang="ja-JP" dirty="0" smtClean="0"/>
              <a:t> service legally. Uber has also been the subject of protests across European cities, including London.</a:t>
            </a:r>
          </a:p>
          <a:p>
            <a:r>
              <a:rPr lang="en-US" altLang="ja-JP" dirty="0" smtClean="0"/>
              <a:t>But Uber vowed to continue operating and fight the German ruling.</a:t>
            </a:r>
          </a:p>
          <a:p>
            <a:r>
              <a:rPr lang="en-US" altLang="ja-JP" dirty="0" err="1" smtClean="0"/>
              <a:t>Mr</a:t>
            </a:r>
            <a:r>
              <a:rPr lang="en-US" altLang="ja-JP" dirty="0" smtClean="0"/>
              <a:t> </a:t>
            </a:r>
            <a:r>
              <a:rPr lang="en-US" altLang="ja-JP" dirty="0" err="1" smtClean="0"/>
              <a:t>MacGann</a:t>
            </a:r>
            <a:r>
              <a:rPr lang="en-US" altLang="ja-JP" dirty="0" smtClean="0"/>
              <a:t>, who has previously held senior jobs with the lobbying firms Weber </a:t>
            </a:r>
            <a:r>
              <a:rPr lang="en-US" altLang="ja-JP" dirty="0" err="1" smtClean="0"/>
              <a:t>Shandwick</a:t>
            </a:r>
            <a:r>
              <a:rPr lang="en-US" altLang="ja-JP" dirty="0" smtClean="0"/>
              <a:t>, Brunswick and FIPRA, would be tasked with pushing through </a:t>
            </a:r>
            <a:r>
              <a:rPr lang="en-US" altLang="ja-JP" dirty="0" err="1" smtClean="0"/>
              <a:t>Uber's</a:t>
            </a:r>
            <a:r>
              <a:rPr lang="en-US" altLang="ja-JP" dirty="0" smtClean="0"/>
              <a:t> planned European expansion, the company confirmed.</a:t>
            </a:r>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en-US" altLang="ja-JP" dirty="0" smtClean="0"/>
              <a:t>Battle</a:t>
            </a:r>
            <a:endParaRPr kumimoji="1" lang="ja-JP" altLang="en-US" dirty="0"/>
          </a:p>
        </p:txBody>
      </p:sp>
      <p:sp>
        <p:nvSpPr>
          <p:cNvPr id="3" name="コンテンツ プレースホルダ 2"/>
          <p:cNvSpPr>
            <a:spLocks noGrp="1"/>
          </p:cNvSpPr>
          <p:nvPr>
            <p:ph idx="1"/>
          </p:nvPr>
        </p:nvSpPr>
        <p:spPr>
          <a:xfrm>
            <a:off x="0" y="1600200"/>
            <a:ext cx="9144000" cy="4525963"/>
          </a:xfrm>
        </p:spPr>
        <p:txBody>
          <a:bodyPr>
            <a:normAutofit fontScale="92500" lnSpcReduction="20000"/>
          </a:bodyPr>
          <a:lstStyle/>
          <a:p>
            <a:r>
              <a:rPr lang="en-US" altLang="ja-JP" dirty="0" smtClean="0"/>
              <a:t>According to his own LinkedIn profile, </a:t>
            </a:r>
            <a:r>
              <a:rPr lang="en-US" altLang="ja-JP" dirty="0" err="1" smtClean="0"/>
              <a:t>Mr</a:t>
            </a:r>
            <a:r>
              <a:rPr lang="en-US" altLang="ja-JP" dirty="0" smtClean="0"/>
              <a:t> </a:t>
            </a:r>
            <a:r>
              <a:rPr lang="en-US" altLang="ja-JP" dirty="0" err="1" smtClean="0"/>
              <a:t>MacGann</a:t>
            </a:r>
            <a:r>
              <a:rPr lang="en-US" altLang="ja-JP" dirty="0" smtClean="0"/>
              <a:t> has </a:t>
            </a:r>
            <a:r>
              <a:rPr lang="en-US" altLang="ja-JP" dirty="0" err="1" smtClean="0"/>
              <a:t>specialised</a:t>
            </a:r>
            <a:r>
              <a:rPr lang="en-US" altLang="ja-JP" dirty="0" smtClean="0"/>
              <a:t> in "challenging incumbents to gain market access for innovative and disruptive industrial ventures".</a:t>
            </a:r>
          </a:p>
          <a:p>
            <a:r>
              <a:rPr lang="en-US" altLang="ja-JP" dirty="0" smtClean="0"/>
              <a:t>The firm has faced stiff opposition from cab drivers across the continent, who have complained that it competes unfairly.</a:t>
            </a:r>
          </a:p>
          <a:p>
            <a:r>
              <a:rPr lang="en-US" altLang="ja-JP" dirty="0" smtClean="0"/>
              <a:t>The firm, which is backed by </a:t>
            </a:r>
            <a:r>
              <a:rPr lang="en-US" altLang="ja-JP" b="1" dirty="0" smtClean="0">
                <a:solidFill>
                  <a:srgbClr val="FF0000"/>
                </a:solidFill>
              </a:rPr>
              <a:t>Google and Goldman Sachs</a:t>
            </a:r>
            <a:r>
              <a:rPr lang="en-US" altLang="ja-JP" dirty="0" smtClean="0"/>
              <a:t>, often offers a lower cost service than local cabs do but has been accused of sidestepping much of the regulation involved.</a:t>
            </a:r>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owner\Pictures\uber2.jpg"/>
          <p:cNvPicPr>
            <a:picLocks noChangeAspect="1" noChangeArrowheads="1"/>
          </p:cNvPicPr>
          <p:nvPr/>
        </p:nvPicPr>
        <p:blipFill>
          <a:blip r:embed="rId3" cstate="print"/>
          <a:srcRect/>
          <a:stretch>
            <a:fillRect/>
          </a:stretch>
        </p:blipFill>
        <p:spPr bwMode="auto">
          <a:xfrm>
            <a:off x="-180528" y="1421284"/>
            <a:ext cx="9841970" cy="5536108"/>
          </a:xfrm>
          <a:prstGeom prst="rect">
            <a:avLst/>
          </a:prstGeom>
          <a:noFill/>
        </p:spPr>
      </p:pic>
      <p:sp>
        <p:nvSpPr>
          <p:cNvPr id="5" name="タイトル 1"/>
          <p:cNvSpPr>
            <a:spLocks noGrp="1"/>
          </p:cNvSpPr>
          <p:nvPr>
            <p:ph type="title"/>
          </p:nvPr>
        </p:nvSpPr>
        <p:spPr>
          <a:xfrm>
            <a:off x="457200" y="274638"/>
            <a:ext cx="8229600" cy="1143000"/>
          </a:xfrm>
        </p:spPr>
        <p:txBody>
          <a:bodyPr>
            <a:normAutofit fontScale="90000"/>
          </a:bodyPr>
          <a:lstStyle/>
          <a:p>
            <a:r>
              <a:rPr lang="en-US" altLang="ja-JP" dirty="0" smtClean="0"/>
              <a:t>Barcelona cab drivers strike in protest at Uber in July this year</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8964488" cy="6597352"/>
          </a:xfrm>
        </p:spPr>
        <p:txBody>
          <a:bodyPr>
            <a:normAutofit fontScale="92500" lnSpcReduction="20000"/>
          </a:bodyPr>
          <a:lstStyle/>
          <a:p>
            <a:r>
              <a:rPr lang="en-US" altLang="ja-JP" dirty="0" smtClean="0"/>
              <a:t>It says it simply connects drivers with passengers and calculates the fare based on GPS. But cab drivers say it is a meter by any other name, which they need to be licensed to use. </a:t>
            </a:r>
          </a:p>
          <a:p>
            <a:r>
              <a:rPr lang="en-US" altLang="ja-JP" dirty="0" smtClean="0"/>
              <a:t>In June this year, protests took place in many European cities, including Berlin, Paris and London. And, in August, a </a:t>
            </a:r>
            <a:r>
              <a:rPr lang="en-US" altLang="ja-JP" dirty="0" smtClean="0">
                <a:solidFill>
                  <a:srgbClr val="FF0000"/>
                </a:solidFill>
              </a:rPr>
              <a:t>French</a:t>
            </a:r>
            <a:r>
              <a:rPr lang="en-US" altLang="ja-JP" dirty="0" smtClean="0"/>
              <a:t> court demanded that Uber change how its driver invoice system worked, to meet local rules.</a:t>
            </a:r>
          </a:p>
          <a:p>
            <a:r>
              <a:rPr lang="en-US" altLang="ja-JP" dirty="0" smtClean="0"/>
              <a:t>That was followed by actions in the German courts, the most recent battle taking place in Frankfurt.</a:t>
            </a:r>
          </a:p>
          <a:p>
            <a:r>
              <a:rPr lang="en-US" altLang="ja-JP" dirty="0" smtClean="0"/>
              <a:t>There, the judge issued a summary judgment, placing a ban on Uber pending a full hearing. The firm could face up to a 250,000 euro ($327,840; £198,342) fine per trip if it ignores the restriction - as it has said it intends to do.</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lang="en-US" altLang="ja-JP" dirty="0" smtClean="0"/>
              <a:t>Expansion</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85000" lnSpcReduction="20000"/>
          </a:bodyPr>
          <a:lstStyle/>
          <a:p>
            <a:r>
              <a:rPr lang="en-US" altLang="ja-JP" dirty="0" smtClean="0"/>
              <a:t>Uber has stated its desire for rapid expansion in Germany. Only days before the German ban was ordered, it said it expected to double its size in the country by the end of the year.</a:t>
            </a:r>
          </a:p>
          <a:p>
            <a:r>
              <a:rPr lang="en-US" altLang="ja-JP" dirty="0" smtClean="0"/>
              <a:t>Despite protests in London, the British authorities have provided lesser opposition, deciding not to pursue a case against Uber in June.</a:t>
            </a:r>
          </a:p>
          <a:p>
            <a:r>
              <a:rPr lang="en-US" altLang="ja-JP" dirty="0" smtClean="0"/>
              <a:t>Uber is not alone in employing lobbyists to present its interests on a multinational level. However, the appointment of a lobbyist of more than two decades' experience indicates how seriously it is taking the challenges it currently faces in Europe.</a:t>
            </a:r>
          </a:p>
          <a:p>
            <a:r>
              <a:rPr lang="en-US" altLang="ja-JP" dirty="0" smtClean="0"/>
              <a:t>The firm said it would release a more substantial statement on the appointment later on Monday.</a:t>
            </a:r>
          </a:p>
          <a:p>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z="1600" dirty="0" smtClean="0"/>
              <a:t>1 August 2014</a:t>
            </a:r>
            <a:br>
              <a:rPr lang="en-US" altLang="ja-JP" sz="1600" dirty="0" smtClean="0"/>
            </a:br>
            <a:r>
              <a:rPr lang="en-US" altLang="ja-JP" sz="4000" b="1" dirty="0" smtClean="0"/>
              <a:t> Uber app 'competing unfairly', Margaret Hodge claims</a:t>
            </a:r>
            <a:endParaRPr kumimoji="1" lang="ja-JP" altLang="en-US" sz="4000"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The Uber taxi app is "competing unfairly" with London's black cabs, senior </a:t>
            </a:r>
            <a:r>
              <a:rPr lang="en-US" altLang="ja-JP" dirty="0" err="1" smtClean="0"/>
              <a:t>Labour</a:t>
            </a:r>
            <a:r>
              <a:rPr lang="en-US" altLang="ja-JP" dirty="0" smtClean="0"/>
              <a:t> MP Margaret Hodge says.</a:t>
            </a:r>
          </a:p>
          <a:p>
            <a:r>
              <a:rPr lang="en-US" altLang="ja-JP" dirty="0" smtClean="0"/>
              <a:t>She has written to Boris Johnson asking why </a:t>
            </a:r>
            <a:r>
              <a:rPr lang="en-US" altLang="ja-JP" b="1" dirty="0" smtClean="0">
                <a:solidFill>
                  <a:srgbClr val="FF0000"/>
                </a:solidFill>
              </a:rPr>
              <a:t>Transport for London </a:t>
            </a:r>
            <a:r>
              <a:rPr lang="en-US" altLang="ja-JP" dirty="0" smtClean="0"/>
              <a:t>allows cars to take bookings through the app without a </a:t>
            </a:r>
            <a:r>
              <a:rPr lang="en-US" altLang="ja-JP" dirty="0" err="1" smtClean="0"/>
              <a:t>licence</a:t>
            </a:r>
            <a:r>
              <a:rPr lang="en-US" altLang="ja-JP" dirty="0" smtClean="0"/>
              <a:t> to operate in the capital.</a:t>
            </a:r>
          </a:p>
          <a:p>
            <a:r>
              <a:rPr lang="en-US" altLang="ja-JP" dirty="0" err="1" smtClean="0"/>
              <a:t>Mrs</a:t>
            </a:r>
            <a:r>
              <a:rPr lang="en-US" altLang="ja-JP" dirty="0" smtClean="0"/>
              <a:t> Hodge claims the firm is "opting out of the UK tax regime" but Uber said it complied with "all applicable tax laws".</a:t>
            </a:r>
          </a:p>
          <a:p>
            <a:r>
              <a:rPr lang="en-US" altLang="ja-JP" dirty="0" smtClean="0"/>
              <a:t>Thousands of taxi drivers protested against the app in June.</a:t>
            </a:r>
          </a:p>
          <a:p>
            <a:r>
              <a:rPr lang="en-US" altLang="ja-JP" dirty="0" smtClean="0"/>
              <a:t>The </a:t>
            </a:r>
            <a:r>
              <a:rPr lang="en-US" altLang="ja-JP" dirty="0" err="1" smtClean="0"/>
              <a:t>smartphone</a:t>
            </a:r>
            <a:r>
              <a:rPr lang="en-US" altLang="ja-JP" dirty="0" smtClean="0"/>
              <a:t> app works out the cost of fares using GPS. Cab drivers say it is similar to using a taxi meter, which only they are legally entitled to do.</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99392"/>
            <a:ext cx="8229600" cy="6858000"/>
          </a:xfrm>
        </p:spPr>
        <p:txBody>
          <a:bodyPr>
            <a:normAutofit fontScale="92500"/>
          </a:bodyPr>
          <a:lstStyle/>
          <a:p>
            <a:r>
              <a:rPr lang="en-US" altLang="ja-JP" dirty="0" smtClean="0"/>
              <a:t>'Impact on livelihoods' The app's Dutch operating company, Uber BV, does not pay tax in the UK - but </a:t>
            </a:r>
            <a:r>
              <a:rPr lang="en-US" altLang="ja-JP" dirty="0" err="1" smtClean="0"/>
              <a:t>Mrs</a:t>
            </a:r>
            <a:r>
              <a:rPr lang="en-US" altLang="ja-JP" dirty="0" smtClean="0"/>
              <a:t> Hodge said </a:t>
            </a:r>
            <a:r>
              <a:rPr lang="en-US" altLang="ja-JP" dirty="0" err="1" smtClean="0"/>
              <a:t>TfL</a:t>
            </a:r>
            <a:r>
              <a:rPr lang="en-US" altLang="ja-JP" dirty="0" smtClean="0"/>
              <a:t> could insist that it does so.</a:t>
            </a:r>
          </a:p>
          <a:p>
            <a:r>
              <a:rPr lang="en-US" altLang="ja-JP" dirty="0" smtClean="0"/>
              <a:t>She said: "I am particularly concerned about the tax structure that Uber and others have apparently constructed and the impact this has both on the public purse and on the livelihoods of </a:t>
            </a:r>
            <a:r>
              <a:rPr lang="en-US" altLang="ja-JP" b="1" dirty="0" smtClean="0"/>
              <a:t>London cabbies </a:t>
            </a:r>
            <a:r>
              <a:rPr lang="en-US" altLang="ja-JP" dirty="0" smtClean="0"/>
              <a:t>and </a:t>
            </a:r>
            <a:r>
              <a:rPr lang="en-US" altLang="ja-JP" b="1" dirty="0" smtClean="0"/>
              <a:t>private hire drivers</a:t>
            </a:r>
            <a:r>
              <a:rPr lang="en-US" altLang="ja-JP" dirty="0" smtClean="0"/>
              <a:t>.</a:t>
            </a:r>
          </a:p>
          <a:p>
            <a:r>
              <a:rPr lang="en-US" altLang="ja-JP" dirty="0" smtClean="0"/>
              <a:t>"This structure allows these new entrants to unfairly undercut London operators by opting out of the UK tax regime. </a:t>
            </a:r>
          </a:p>
          <a:p>
            <a:r>
              <a:rPr lang="en-US" altLang="ja-JP" dirty="0" smtClean="0"/>
              <a:t>"</a:t>
            </a:r>
            <a:r>
              <a:rPr lang="en-US" altLang="ja-JP" dirty="0" err="1" smtClean="0"/>
              <a:t>TfL</a:t>
            </a:r>
            <a:r>
              <a:rPr lang="en-US" altLang="ja-JP" dirty="0" smtClean="0"/>
              <a:t> allows this to happen by failing to apply the appropriate regulations to Uber."</a:t>
            </a:r>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85000" lnSpcReduction="10000"/>
          </a:bodyPr>
          <a:lstStyle/>
          <a:p>
            <a:r>
              <a:rPr lang="en-US" altLang="ja-JP" dirty="0" smtClean="0"/>
              <a:t>In the letter to </a:t>
            </a:r>
            <a:r>
              <a:rPr lang="en-US" altLang="ja-JP" dirty="0" err="1" smtClean="0"/>
              <a:t>Mr</a:t>
            </a:r>
            <a:r>
              <a:rPr lang="en-US" altLang="ja-JP" dirty="0" smtClean="0"/>
              <a:t> Johnson, the mayor of London, </a:t>
            </a:r>
            <a:r>
              <a:rPr lang="en-US" altLang="ja-JP" dirty="0" err="1" smtClean="0"/>
              <a:t>Mrs</a:t>
            </a:r>
            <a:r>
              <a:rPr lang="en-US" altLang="ja-JP" dirty="0" smtClean="0"/>
              <a:t> Hodge, who chairs the cross-party Commons Public Accounts Committee, added: "Surely </a:t>
            </a:r>
            <a:r>
              <a:rPr lang="en-US" altLang="ja-JP" dirty="0" err="1" smtClean="0"/>
              <a:t>TfL</a:t>
            </a:r>
            <a:r>
              <a:rPr lang="en-US" altLang="ja-JP" dirty="0" smtClean="0"/>
              <a:t> has a duty to enforce legislation that will ensure a fair and level playing field for all taxi and private hire operators?</a:t>
            </a:r>
          </a:p>
          <a:p>
            <a:r>
              <a:rPr lang="en-US" altLang="ja-JP" dirty="0" smtClean="0"/>
              <a:t>"I would be grateful if you could set out the steps you will take to ensure that </a:t>
            </a:r>
            <a:r>
              <a:rPr lang="en-US" altLang="ja-JP" dirty="0" err="1" smtClean="0"/>
              <a:t>TfL</a:t>
            </a:r>
            <a:r>
              <a:rPr lang="en-US" altLang="ja-JP" dirty="0" smtClean="0"/>
              <a:t> does not inadvertently allow tax avoidance in London and that all taxi and private hire drivers receive a fair deal."</a:t>
            </a:r>
          </a:p>
          <a:p>
            <a:r>
              <a:rPr lang="en-US" altLang="ja-JP" dirty="0" smtClean="0"/>
              <a:t>She has been backed by </a:t>
            </a:r>
            <a:r>
              <a:rPr lang="en-US" altLang="ja-JP" b="1" dirty="0" smtClean="0">
                <a:solidFill>
                  <a:srgbClr val="FF0000"/>
                </a:solidFill>
              </a:rPr>
              <a:t>the Licensed Private Hire Car Association (LPHCA)</a:t>
            </a:r>
            <a:r>
              <a:rPr lang="en-US" altLang="ja-JP" dirty="0" smtClean="0"/>
              <a:t>, which represents 20,000 cabbies. </a:t>
            </a:r>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err="1" smtClean="0"/>
              <a:t>Maaxi</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a:t>Its backing is in large part down to the fact that </a:t>
            </a:r>
            <a:r>
              <a:rPr lang="en-US" altLang="ja-JP" dirty="0" err="1"/>
              <a:t>Maaxi</a:t>
            </a:r>
            <a:r>
              <a:rPr lang="en-US" altLang="ja-JP" dirty="0"/>
              <a:t> promotes itself as a black cab-only facility, unlike rival apps that also offer </a:t>
            </a:r>
            <a:r>
              <a:rPr lang="en-US" altLang="ja-JP" b="1" dirty="0">
                <a:solidFill>
                  <a:srgbClr val="FF0000"/>
                </a:solidFill>
              </a:rPr>
              <a:t>private hire cars.</a:t>
            </a:r>
            <a:endParaRPr lang="ja-JP" altLang="ja-JP" b="1" dirty="0">
              <a:solidFill>
                <a:srgbClr val="FF0000"/>
              </a:solidFill>
            </a:endParaRPr>
          </a:p>
          <a:p>
            <a:r>
              <a:rPr lang="en-US" altLang="ja-JP" dirty="0"/>
              <a:t>"The taxi driver charges each person less than the meter fare but overall gets more, when aggregating all the partial fares </a:t>
            </a:r>
            <a:r>
              <a:rPr lang="en-US" altLang="ja-JP" b="1" dirty="0"/>
              <a:t>- a true win-win</a:t>
            </a:r>
            <a:r>
              <a:rPr lang="en-US" altLang="ja-JP" dirty="0"/>
              <a:t>," explained Gabi Campos, the firm's chief </a:t>
            </a:r>
            <a:r>
              <a:rPr lang="en-US" altLang="ja-JP" dirty="0" smtClean="0"/>
              <a:t>execu</a:t>
            </a:r>
            <a:r>
              <a:rPr lang="en-US" altLang="ja-JP" dirty="0"/>
              <a:t>tive.</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en-US" altLang="ja-JP" dirty="0" smtClean="0"/>
              <a:t>'Corporate greed'</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LPHCA chairman Steve Wright said: "London's taxi and private hire industries are being compromised by inconsistent licensing enforcement by </a:t>
            </a:r>
            <a:r>
              <a:rPr lang="en-US" altLang="ja-JP" dirty="0" err="1" smtClean="0"/>
              <a:t>TfL</a:t>
            </a:r>
            <a:r>
              <a:rPr lang="en-US" altLang="ja-JP" dirty="0" smtClean="0"/>
              <a:t> and the apparent ability for app-based operators like Uber to operate through an offshore tax regime.</a:t>
            </a:r>
          </a:p>
          <a:p>
            <a:r>
              <a:rPr lang="en-US" altLang="ja-JP" dirty="0" smtClean="0"/>
              <a:t>"As well as the loss in revenue to the country, a whole industry that has a wonderful compliance record - unlike some of these new apps - is being undermined by foreign entities, working the UK tax system for corporate greed."</a:t>
            </a:r>
          </a:p>
          <a:p>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But an Uber spokesman said: "Uber complies with all applicable tax laws, and pays taxes in all jurisdictions, such </a:t>
            </a:r>
            <a:r>
              <a:rPr lang="en-US" altLang="ja-JP" dirty="0" smtClean="0">
                <a:solidFill>
                  <a:schemeClr val="tx1">
                    <a:lumMod val="95000"/>
                    <a:lumOff val="5000"/>
                  </a:schemeClr>
                </a:solidFill>
              </a:rPr>
              <a:t>as</a:t>
            </a:r>
            <a:r>
              <a:rPr lang="en-US" altLang="ja-JP" b="1" dirty="0" smtClean="0">
                <a:solidFill>
                  <a:srgbClr val="FF0000"/>
                </a:solidFill>
              </a:rPr>
              <a:t> corporate income tax, payroll tax, sales and use tax, and VAT</a:t>
            </a:r>
            <a:r>
              <a:rPr lang="en-US" altLang="ja-JP" dirty="0" smtClean="0"/>
              <a:t>. </a:t>
            </a:r>
          </a:p>
          <a:p>
            <a:r>
              <a:rPr lang="en-US" altLang="ja-JP" dirty="0" smtClean="0"/>
              <a:t>"Uber London Limited is a licensed private hire vehicle operator and recently passed the largest inspection of records ever conducted by </a:t>
            </a:r>
            <a:r>
              <a:rPr lang="en-US" altLang="ja-JP" dirty="0" err="1" smtClean="0"/>
              <a:t>TfL</a:t>
            </a:r>
            <a:r>
              <a:rPr lang="en-US" altLang="ja-JP" dirty="0" smtClean="0"/>
              <a:t>."</a:t>
            </a:r>
          </a:p>
          <a:p>
            <a:r>
              <a:rPr lang="en-US" altLang="ja-JP" dirty="0" smtClean="0"/>
              <a:t>Chief operating officer at </a:t>
            </a:r>
            <a:r>
              <a:rPr lang="en-US" altLang="ja-JP" dirty="0" err="1" smtClean="0"/>
              <a:t>TfL</a:t>
            </a:r>
            <a:r>
              <a:rPr lang="en-US" altLang="ja-JP" dirty="0" smtClean="0"/>
              <a:t> Garrett </a:t>
            </a:r>
            <a:r>
              <a:rPr lang="en-US" altLang="ja-JP" dirty="0" err="1" smtClean="0"/>
              <a:t>Emmerson</a:t>
            </a:r>
            <a:r>
              <a:rPr lang="en-US" altLang="ja-JP" dirty="0" smtClean="0"/>
              <a:t> said he was "fully satisfied" the app was operating lawfully.</a:t>
            </a:r>
          </a:p>
          <a:p>
            <a:r>
              <a:rPr lang="en-US" altLang="ja-JP" dirty="0" smtClean="0"/>
              <a:t>He added: "</a:t>
            </a:r>
            <a:r>
              <a:rPr lang="en-US" altLang="ja-JP" dirty="0" err="1" smtClean="0"/>
              <a:t>TfL's</a:t>
            </a:r>
            <a:r>
              <a:rPr lang="en-US" altLang="ja-JP" dirty="0" smtClean="0"/>
              <a:t> role is to </a:t>
            </a:r>
            <a:r>
              <a:rPr lang="en-US" altLang="ja-JP" dirty="0" err="1" smtClean="0"/>
              <a:t>licence</a:t>
            </a:r>
            <a:r>
              <a:rPr lang="en-US" altLang="ja-JP" dirty="0" smtClean="0"/>
              <a:t> and regulate the taxi and private hire industry in London. We do not have any powers in relation to an operator's corporate structure and how or where they pay tax."</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sz="3100" b="1" dirty="0" smtClean="0"/>
              <a:t>5 February 2013</a:t>
            </a:r>
            <a:r>
              <a:rPr lang="en-US" altLang="ja-JP" b="1" dirty="0" smtClean="0"/>
              <a:t/>
            </a:r>
            <a:br>
              <a:rPr lang="en-US" altLang="ja-JP" b="1" dirty="0" smtClean="0"/>
            </a:br>
            <a:r>
              <a:rPr lang="en-US" altLang="ja-JP" b="1" dirty="0" err="1" smtClean="0"/>
              <a:t>Hailo</a:t>
            </a:r>
            <a:r>
              <a:rPr lang="en-US" altLang="ja-JP" b="1" dirty="0" smtClean="0"/>
              <a:t> - cabbies and capitalists</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77500" lnSpcReduction="20000"/>
          </a:bodyPr>
          <a:lstStyle/>
          <a:p>
            <a:r>
              <a:rPr lang="en-US" altLang="ja-JP" b="1" dirty="0" smtClean="0"/>
              <a:t>It's hard to think of many UK tech firms that have gone global in recent years - but a business started by three entrepreneurs and three London cab drivers may well be the cream of the crop.</a:t>
            </a:r>
          </a:p>
          <a:p>
            <a:r>
              <a:rPr lang="en-US" altLang="ja-JP" dirty="0" err="1" smtClean="0"/>
              <a:t>Hailo</a:t>
            </a:r>
            <a:r>
              <a:rPr lang="en-US" altLang="ja-JP" dirty="0" smtClean="0"/>
              <a:t>, a mobile phone app which allows you to virtually hail a cab, has unveiled a major new investment and plans to launch in New York and Tokyo.</a:t>
            </a:r>
          </a:p>
          <a:p>
            <a:r>
              <a:rPr lang="en-US" altLang="ja-JP" dirty="0" smtClean="0"/>
              <a:t>The app was launched in London in November 2011. Its success was by no means guaranteed, as at least half a dozen similar ideas were already on offer to the capital's taxi and minicab users.</a:t>
            </a:r>
          </a:p>
          <a:p>
            <a:r>
              <a:rPr lang="en-US" altLang="ja-JP" dirty="0" smtClean="0"/>
              <a:t>I've been chatting to </a:t>
            </a:r>
            <a:r>
              <a:rPr lang="en-US" altLang="ja-JP" dirty="0" err="1" smtClean="0"/>
              <a:t>Hailo's</a:t>
            </a:r>
            <a:r>
              <a:rPr lang="en-US" altLang="ja-JP" dirty="0" smtClean="0"/>
              <a:t> chairman, American entrepreneur Ron </a:t>
            </a:r>
            <a:r>
              <a:rPr lang="en-US" altLang="ja-JP" dirty="0" err="1" smtClean="0"/>
              <a:t>Zeghibe</a:t>
            </a:r>
            <a:r>
              <a:rPr lang="en-US" altLang="ja-JP" dirty="0" smtClean="0"/>
              <a:t>, and to Russell Hall, one of the three cabbies involved from the start, about what really made a difference.</a:t>
            </a:r>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Ron, who's spent 20 years outside the US launching various businesses, explains that he and two other entrepreneurs had come up with an idea for a taxi app. But they </a:t>
            </a:r>
            <a:r>
              <a:rPr lang="en-US" altLang="ja-JP" dirty="0" err="1" smtClean="0"/>
              <a:t>realised</a:t>
            </a:r>
            <a:r>
              <a:rPr lang="en-US" altLang="ja-JP" dirty="0" smtClean="0"/>
              <a:t> that the key to success would be an intimate knowledge of </a:t>
            </a:r>
            <a:r>
              <a:rPr lang="en-US" altLang="ja-JP" b="1" dirty="0" smtClean="0">
                <a:solidFill>
                  <a:srgbClr val="FF0000"/>
                </a:solidFill>
              </a:rPr>
              <a:t>the cab trade</a:t>
            </a:r>
            <a:r>
              <a:rPr lang="en-US" altLang="ja-JP" dirty="0" smtClean="0"/>
              <a:t>, and that's when they met up with Russell Hall and his two colleagues.</a:t>
            </a:r>
          </a:p>
          <a:p>
            <a:r>
              <a:rPr lang="en-US" altLang="ja-JP" dirty="0" smtClean="0"/>
              <a:t>The cabbies had already been operating their own web-based service, </a:t>
            </a:r>
            <a:r>
              <a:rPr lang="en-US" altLang="ja-JP" dirty="0" err="1" smtClean="0">
                <a:solidFill>
                  <a:srgbClr val="FF0000"/>
                </a:solidFill>
              </a:rPr>
              <a:t>Taxilight</a:t>
            </a:r>
            <a:r>
              <a:rPr lang="en-US" altLang="ja-JP" dirty="0" smtClean="0"/>
              <a:t>, for a couple of years but wanted to move it on to a new level. The two groups clicked.</a:t>
            </a:r>
          </a:p>
          <a:p>
            <a:r>
              <a:rPr lang="en-US" altLang="ja-JP" dirty="0" smtClean="0"/>
              <a:t>"We sat in a cafe in Charlotte Street," says Russell, "and chatted for hours on end about the moans and groans of cabbies and customers, and after endless cups of teas and rounds of toast we shook hands on a new concept."</a:t>
            </a:r>
          </a:p>
          <a:p>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The key appears to have been making the </a:t>
            </a:r>
            <a:r>
              <a:rPr lang="en-US" altLang="ja-JP" dirty="0" err="1" smtClean="0"/>
              <a:t>Hailo</a:t>
            </a:r>
            <a:r>
              <a:rPr lang="en-US" altLang="ja-JP" dirty="0" smtClean="0"/>
              <a:t> app work first as a useful tool for cabbies, even before it was launched to consumers. Ron says what they came up with was "a working tool for drivers, with a whole series of aspects which made their working day more useful and effective".</a:t>
            </a:r>
          </a:p>
          <a:p>
            <a:r>
              <a:rPr lang="en-US" altLang="ja-JP" dirty="0" smtClean="0"/>
              <a:t>This meant that when they did launch to customers, they already had hundreds of drivers signed up - so when you clicked to request a taxi there was a fair chance of getting one.</a:t>
            </a:r>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6146" name="Picture 2" descr="Hailo screen grab"/>
          <p:cNvPicPr>
            <a:picLocks noChangeAspect="1" noChangeArrowheads="1"/>
          </p:cNvPicPr>
          <p:nvPr/>
        </p:nvPicPr>
        <p:blipFill>
          <a:blip r:embed="rId3" cstate="print"/>
          <a:srcRect/>
          <a:stretch>
            <a:fillRect/>
          </a:stretch>
        </p:blipFill>
        <p:spPr bwMode="auto">
          <a:xfrm>
            <a:off x="299591" y="188640"/>
            <a:ext cx="3624337" cy="619952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Today, </a:t>
            </a:r>
            <a:r>
              <a:rPr lang="en-US" altLang="ja-JP" dirty="0" smtClean="0">
                <a:solidFill>
                  <a:srgbClr val="FF0000"/>
                </a:solidFill>
              </a:rPr>
              <a:t>more than 10,000 London cabbies are using the app -</a:t>
            </a:r>
            <a:r>
              <a:rPr lang="en-US" altLang="ja-JP" dirty="0" smtClean="0"/>
              <a:t> that's probably at least half of those who are actually out on any one day.</a:t>
            </a:r>
          </a:p>
          <a:p>
            <a:r>
              <a:rPr lang="en-US" altLang="ja-JP" dirty="0" smtClean="0"/>
              <a:t>In my experience, the app works pretty well for the customer, although the cabbies I've spoken to, have given it mixed reviews. Some swear by it. </a:t>
            </a:r>
            <a:r>
              <a:rPr lang="en-US" altLang="ja-JP" dirty="0" smtClean="0">
                <a:solidFill>
                  <a:srgbClr val="FF0000"/>
                </a:solidFill>
              </a:rPr>
              <a:t>Others say they resent having to hand over commission to </a:t>
            </a:r>
            <a:r>
              <a:rPr lang="en-US" altLang="ja-JP" dirty="0" err="1" smtClean="0">
                <a:solidFill>
                  <a:srgbClr val="FF0000"/>
                </a:solidFill>
              </a:rPr>
              <a:t>Hailo</a:t>
            </a:r>
            <a:r>
              <a:rPr lang="en-US" altLang="ja-JP" dirty="0" smtClean="0"/>
              <a:t>, but feel they have to be part of a system which has quickly become almost compulsory.</a:t>
            </a:r>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That in a way is a measure of its success, and </a:t>
            </a:r>
            <a:r>
              <a:rPr lang="en-US" altLang="ja-JP" dirty="0" err="1" smtClean="0"/>
              <a:t>Hailo</a:t>
            </a:r>
            <a:r>
              <a:rPr lang="en-US" altLang="ja-JP" dirty="0" smtClean="0"/>
              <a:t> is hoping to reproduce that network effect in New York and Tokyo.</a:t>
            </a:r>
          </a:p>
          <a:p>
            <a:r>
              <a:rPr lang="en-US" altLang="ja-JP" dirty="0" smtClean="0"/>
              <a:t>The founders admit that </a:t>
            </a:r>
            <a:r>
              <a:rPr lang="en-US" altLang="ja-JP" dirty="0" smtClean="0">
                <a:solidFill>
                  <a:srgbClr val="FF0000"/>
                </a:solidFill>
              </a:rPr>
              <a:t>New York</a:t>
            </a:r>
            <a:r>
              <a:rPr lang="en-US" altLang="ja-JP" dirty="0" smtClean="0"/>
              <a:t>, in particular, is a </a:t>
            </a:r>
            <a:r>
              <a:rPr lang="en-US" altLang="ja-JP" dirty="0" smtClean="0">
                <a:solidFill>
                  <a:srgbClr val="FF0000"/>
                </a:solidFill>
              </a:rPr>
              <a:t>very different taxi market.</a:t>
            </a:r>
            <a:r>
              <a:rPr lang="en-US" altLang="ja-JP" dirty="0" smtClean="0"/>
              <a:t> Far from doing the knowledge, it sometimes seems that cabbies rely on passengers to navigate them across the city. And instead of asking drivers to pay commission, users will incur a small fee every time they book a cab.</a:t>
            </a:r>
          </a:p>
          <a:p>
            <a:r>
              <a:rPr lang="en-US" altLang="ja-JP" dirty="0" smtClean="0"/>
              <a:t>But having already launched successfully in Chicago and Boston, the </a:t>
            </a:r>
            <a:r>
              <a:rPr lang="en-US" altLang="ja-JP" dirty="0" err="1" smtClean="0"/>
              <a:t>Hailo</a:t>
            </a:r>
            <a:r>
              <a:rPr lang="en-US" altLang="ja-JP" dirty="0" smtClean="0"/>
              <a:t> team is confident its recipe will work anywhere.</a:t>
            </a:r>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I ask Russell Hall whether he has been taken aback by his progress from cabbie to part of a global business. He says he's not: "I've always believed it's what's been missing in any taxi market in any city in the world. </a:t>
            </a:r>
            <a:r>
              <a:rPr lang="en-US" altLang="ja-JP" b="1" dirty="0" smtClean="0">
                <a:solidFill>
                  <a:srgbClr val="FF0000"/>
                </a:solidFill>
              </a:rPr>
              <a:t>What we've created in London will go to any city.</a:t>
            </a:r>
            <a:r>
              <a:rPr lang="en-US" altLang="ja-JP" dirty="0" smtClean="0"/>
              <a:t>"</a:t>
            </a:r>
          </a:p>
          <a:p>
            <a:r>
              <a:rPr lang="en-US" altLang="ja-JP" dirty="0" smtClean="0"/>
              <a:t>That kind of global ambition is what marks </a:t>
            </a:r>
            <a:r>
              <a:rPr lang="en-US" altLang="ja-JP" dirty="0" err="1" smtClean="0"/>
              <a:t>Hailo</a:t>
            </a:r>
            <a:r>
              <a:rPr lang="en-US" altLang="ja-JP" dirty="0" smtClean="0"/>
              <a:t> out from many other UK technology start-ups.</a:t>
            </a:r>
          </a:p>
          <a:p>
            <a:r>
              <a:rPr lang="en-US" altLang="ja-JP" dirty="0" smtClean="0"/>
              <a:t>What also makes it different is the willingness of the venture capital community here and in the US to back it. The latest $30m investment round includes Union Square Ventures, which backed Twitter, along with original European backers </a:t>
            </a:r>
            <a:r>
              <a:rPr lang="en-US" altLang="ja-JP" dirty="0" err="1" smtClean="0"/>
              <a:t>Accel</a:t>
            </a:r>
            <a:r>
              <a:rPr lang="en-US" altLang="ja-JP" dirty="0" smtClean="0"/>
              <a:t> Partners and </a:t>
            </a:r>
            <a:r>
              <a:rPr lang="en-US" altLang="ja-JP" dirty="0" err="1" smtClean="0"/>
              <a:t>Atomico</a:t>
            </a:r>
            <a:r>
              <a:rPr lang="en-US" altLang="ja-JP" dirty="0" smtClean="0"/>
              <a:t> Ventures.</a:t>
            </a:r>
          </a:p>
          <a:p>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85000" lnSpcReduction="10000"/>
          </a:bodyPr>
          <a:lstStyle/>
          <a:p>
            <a:r>
              <a:rPr lang="en-US" altLang="ja-JP" dirty="0" smtClean="0"/>
              <a:t>Ron </a:t>
            </a:r>
            <a:r>
              <a:rPr lang="en-US" altLang="ja-JP" dirty="0" err="1" smtClean="0"/>
              <a:t>Zeghibe</a:t>
            </a:r>
            <a:r>
              <a:rPr lang="en-US" altLang="ja-JP" dirty="0" smtClean="0"/>
              <a:t>, who has spent two decades trying to get businesses off the ground, says he has seen a real evolution in venture capital in Britain. "It is so different from 20 years ago. Today you truly have real money chasing good ideas."</a:t>
            </a:r>
          </a:p>
          <a:p>
            <a:r>
              <a:rPr lang="en-US" altLang="ja-JP" dirty="0" smtClean="0"/>
              <a:t>So cabbies and capitalists have come together to build a global business from nothing, inside two years.</a:t>
            </a:r>
          </a:p>
          <a:p>
            <a:r>
              <a:rPr lang="en-US" altLang="ja-JP" dirty="0" smtClean="0"/>
              <a:t>Maybe London's ambitions to be a rival to Silicon Valley aren't so bonkers after all - although as far as I can see, the </a:t>
            </a:r>
            <a:r>
              <a:rPr lang="en-US" altLang="ja-JP" dirty="0" err="1" smtClean="0"/>
              <a:t>Hailo</a:t>
            </a:r>
            <a:r>
              <a:rPr lang="en-US" altLang="ja-JP" dirty="0" smtClean="0"/>
              <a:t> team have got this far without straying anywhere near trendy </a:t>
            </a:r>
            <a:r>
              <a:rPr lang="en-US" altLang="ja-JP" dirty="0" err="1" smtClean="0"/>
              <a:t>Shoreditch</a:t>
            </a:r>
            <a:r>
              <a:rPr lang="en-US" altLang="ja-JP" dirty="0" smtClean="0"/>
              <a:t>.</a:t>
            </a:r>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sz="4900" b="1" dirty="0" err="1">
                <a:solidFill>
                  <a:srgbClr val="FF0000"/>
                </a:solidFill>
              </a:rPr>
              <a:t>Maaxi</a:t>
            </a:r>
            <a:r>
              <a:rPr lang="en-US" altLang="ja-JP" b="1" dirty="0"/>
              <a:t> </a:t>
            </a:r>
            <a:r>
              <a:rPr lang="en-US" altLang="ja-JP" dirty="0"/>
              <a:t>app aims to help </a:t>
            </a:r>
            <a:r>
              <a:rPr lang="en-US" altLang="ja-JP" sz="4900" b="1" dirty="0">
                <a:solidFill>
                  <a:schemeClr val="tx1">
                    <a:lumMod val="85000"/>
                    <a:lumOff val="15000"/>
                  </a:schemeClr>
                </a:solidFill>
              </a:rPr>
              <a:t>black cabs </a:t>
            </a:r>
            <a:r>
              <a:rPr lang="en-US" altLang="ja-JP" dirty="0"/>
              <a:t>counter rise of </a:t>
            </a:r>
            <a:r>
              <a:rPr lang="en-US" altLang="ja-JP" dirty="0" smtClean="0"/>
              <a:t>Uber</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www.maaxitaxi.com</a:t>
            </a:r>
          </a:p>
          <a:p>
            <a:r>
              <a:rPr lang="en-US" altLang="ja-JP" dirty="0" smtClean="0"/>
              <a:t>https://www.youtube.com/watch?v=AAcmg11K6Fw&amp;feature=player_detailpage</a:t>
            </a:r>
          </a:p>
          <a:p>
            <a:r>
              <a:rPr lang="en-US" altLang="ja-JP" dirty="0"/>
              <a:t> </a:t>
            </a:r>
            <a:r>
              <a:rPr lang="en-US" altLang="ja-JP" b="1" dirty="0">
                <a:hlinkClick r:id="rId3"/>
              </a:rPr>
              <a:t>advert for </a:t>
            </a:r>
            <a:r>
              <a:rPr lang="en-US" altLang="ja-JP" b="1" dirty="0" err="1">
                <a:hlinkClick r:id="rId3"/>
              </a:rPr>
              <a:t>Maaxi</a:t>
            </a:r>
            <a:r>
              <a:rPr lang="en-US" altLang="ja-JP" b="1" dirty="0">
                <a:hlinkClick r:id="rId3"/>
              </a:rPr>
              <a:t> </a:t>
            </a:r>
            <a:r>
              <a:rPr lang="en-US" altLang="ja-JP" b="1" dirty="0" smtClean="0">
                <a:hlinkClick r:id="rId3"/>
              </a:rPr>
              <a:t>notably</a:t>
            </a:r>
            <a:endParaRPr lang="en-US" altLang="ja-JP" b="1" dirty="0" smtClean="0"/>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乗合と貸切の融合</a:t>
            </a:r>
            <a:r>
              <a:rPr kumimoji="1" lang="en-US" altLang="ja-JP" dirty="0" smtClean="0"/>
              <a:t/>
            </a:r>
            <a:br>
              <a:rPr kumimoji="1" lang="en-US" altLang="ja-JP" dirty="0" smtClean="0"/>
            </a:br>
            <a:r>
              <a:rPr lang="ja-JP" altLang="en-US" dirty="0" smtClean="0"/>
              <a:t>停車場・時刻表方式の終焉</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sz="5400" b="1" dirty="0" err="1" smtClean="0">
                <a:solidFill>
                  <a:srgbClr val="FF0000"/>
                </a:solidFill>
              </a:rPr>
              <a:t>Maaxi</a:t>
            </a:r>
            <a:r>
              <a:rPr lang="en-US" altLang="ja-JP" sz="5400" b="1" dirty="0" smtClean="0">
                <a:solidFill>
                  <a:srgbClr val="FF0000"/>
                </a:solidFill>
              </a:rPr>
              <a:t> is designed to match up to five strangers travelling in the same direction, so that they can </a:t>
            </a:r>
            <a:r>
              <a:rPr lang="en-US" altLang="ja-JP" sz="8600" b="1" dirty="0" smtClean="0">
                <a:solidFill>
                  <a:srgbClr val="FF0000"/>
                </a:solidFill>
              </a:rPr>
              <a:t>share a ride and split the bill</a:t>
            </a:r>
            <a:r>
              <a:rPr lang="en-US" altLang="ja-JP" sz="5400" b="1" dirty="0" smtClean="0">
                <a:solidFill>
                  <a:srgbClr val="FF0000"/>
                </a:solidFill>
              </a:rPr>
              <a:t>.</a:t>
            </a:r>
            <a:endParaRPr lang="ja-JP" altLang="ja-JP" sz="5400" dirty="0" smtClean="0">
              <a:solidFill>
                <a:srgbClr val="FF0000"/>
              </a:solidFill>
            </a:endParaRP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9392"/>
            <a:ext cx="8229600" cy="2434282"/>
          </a:xfrm>
        </p:spPr>
        <p:txBody>
          <a:bodyPr>
            <a:normAutofit/>
          </a:bodyPr>
          <a:lstStyle/>
          <a:p>
            <a:r>
              <a:rPr lang="en-US" altLang="ja-JP" b="1" dirty="0"/>
              <a:t>Prices are determined by how many people the passenger shares with, affecting their journey </a:t>
            </a:r>
            <a:r>
              <a:rPr lang="en-US" altLang="ja-JP" b="1" dirty="0" smtClean="0"/>
              <a:t>time</a:t>
            </a:r>
            <a:endParaRPr kumimoji="1" lang="ja-JP" altLang="en-US" dirty="0"/>
          </a:p>
        </p:txBody>
      </p:sp>
      <p:pic>
        <p:nvPicPr>
          <p:cNvPr id="4" name="図 3" descr="Maaxi"/>
          <p:cNvPicPr/>
          <p:nvPr/>
        </p:nvPicPr>
        <p:blipFill>
          <a:blip r:embed="rId3" cstate="print"/>
          <a:srcRect/>
          <a:stretch>
            <a:fillRect/>
          </a:stretch>
        </p:blipFill>
        <p:spPr bwMode="auto">
          <a:xfrm>
            <a:off x="1043608" y="2780928"/>
            <a:ext cx="2304256" cy="388843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lang="en-US" altLang="ja-JP" b="1" dirty="0"/>
              <a:t>The system integrates with Transport for London and National Rail's timetables to allow </a:t>
            </a:r>
            <a:r>
              <a:rPr lang="en-US" altLang="ja-JP" b="1" dirty="0" err="1"/>
              <a:t>travellers</a:t>
            </a:r>
            <a:r>
              <a:rPr lang="en-US" altLang="ja-JP" b="1" dirty="0"/>
              <a:t> to co-ordinate the "last mile" of their journeys.</a:t>
            </a:r>
            <a:endParaRPr lang="ja-JP" altLang="ja-JP" dirty="0"/>
          </a:p>
          <a:p>
            <a:r>
              <a:rPr lang="en-US" altLang="ja-JP" dirty="0"/>
              <a:t>In addition, it can arrange passenger pick-ups to be "</a:t>
            </a:r>
            <a:r>
              <a:rPr lang="en-US" altLang="ja-JP" dirty="0">
                <a:solidFill>
                  <a:srgbClr val="FF0000"/>
                </a:solidFill>
              </a:rPr>
              <a:t>daisy-chained</a:t>
            </a:r>
            <a:r>
              <a:rPr lang="en-US" altLang="ja-JP" dirty="0"/>
              <a:t>", so that drivers can continue picking up and dropping passengers as they go, rather than transporting one group at a time.</a:t>
            </a:r>
            <a:endParaRPr lang="ja-JP" altLang="ja-JP" dirty="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en-US" altLang="ja-JP" b="1" dirty="0"/>
              <a:t>Uber began its own shared-trips service, </a:t>
            </a:r>
            <a:r>
              <a:rPr lang="en-US" altLang="ja-JP" b="1" dirty="0" err="1">
                <a:solidFill>
                  <a:srgbClr val="FF0000"/>
                </a:solidFill>
              </a:rPr>
              <a:t>UberPool</a:t>
            </a:r>
            <a:r>
              <a:rPr lang="en-US" altLang="ja-JP" b="1" dirty="0"/>
              <a:t>, last month. But the facility is only available in San Francisco.</a:t>
            </a:r>
            <a:endParaRPr lang="ja-JP" altLang="ja-JP" dirty="0"/>
          </a:p>
          <a:p>
            <a:r>
              <a:rPr lang="en-US" altLang="ja-JP" b="1" dirty="0"/>
              <a:t>The Google-backed company</a:t>
            </a:r>
            <a:r>
              <a:rPr lang="en-US" altLang="ja-JP" dirty="0"/>
              <a:t> has been the target of black cabbies' ire in recent months.</a:t>
            </a:r>
            <a:endParaRPr lang="ja-JP"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smtClean="0"/>
              <a:t>Judge overturns Uber </a:t>
            </a:r>
            <a:r>
              <a:rPr lang="en-US" altLang="ja-JP" b="1" dirty="0" smtClean="0">
                <a:solidFill>
                  <a:srgbClr val="FF0000"/>
                </a:solidFill>
              </a:rPr>
              <a:t>ride-sharing</a:t>
            </a:r>
            <a:r>
              <a:rPr lang="en-US" altLang="ja-JP" b="1" dirty="0" smtClean="0"/>
              <a:t> ban in Germany</a:t>
            </a:r>
            <a:endParaRPr kumimoji="1" lang="ja-JP" altLang="en-US" dirty="0"/>
          </a:p>
        </p:txBody>
      </p:sp>
      <p:pic>
        <p:nvPicPr>
          <p:cNvPr id="1026" name="Picture 2" descr="C:\Users\owner\Pictures\uber.jpg"/>
          <p:cNvPicPr>
            <a:picLocks noChangeAspect="1" noChangeArrowheads="1"/>
          </p:cNvPicPr>
          <p:nvPr/>
        </p:nvPicPr>
        <p:blipFill>
          <a:blip r:embed="rId3" cstate="print"/>
          <a:srcRect/>
          <a:stretch>
            <a:fillRect/>
          </a:stretch>
        </p:blipFill>
        <p:spPr bwMode="auto">
          <a:xfrm>
            <a:off x="1600200" y="2245965"/>
            <a:ext cx="5943600" cy="3343275"/>
          </a:xfrm>
          <a:prstGeom prst="rect">
            <a:avLst/>
          </a:prstGeom>
          <a:noFill/>
        </p:spPr>
      </p:pic>
      <p:sp>
        <p:nvSpPr>
          <p:cNvPr id="5" name="正方形/長方形 4"/>
          <p:cNvSpPr/>
          <p:nvPr/>
        </p:nvSpPr>
        <p:spPr>
          <a:xfrm>
            <a:off x="2286000" y="5746030"/>
            <a:ext cx="4572000" cy="923330"/>
          </a:xfrm>
          <a:prstGeom prst="rect">
            <a:avLst/>
          </a:prstGeom>
        </p:spPr>
        <p:txBody>
          <a:bodyPr>
            <a:spAutoFit/>
          </a:bodyPr>
          <a:lstStyle/>
          <a:p>
            <a:r>
              <a:rPr lang="en-US" altLang="ja-JP" dirty="0" smtClean="0"/>
              <a:t>A German judge has overturned a nationwide ban on one of the services offered by the alternative taxi firm Uber.</a:t>
            </a:r>
            <a:endParaRPr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720080"/>
            <a:ext cx="9144000" cy="5373216"/>
          </a:xfrm>
        </p:spPr>
        <p:txBody>
          <a:bodyPr>
            <a:normAutofit/>
          </a:bodyPr>
          <a:lstStyle/>
          <a:p>
            <a:r>
              <a:rPr lang="en-US" altLang="ja-JP" dirty="0" smtClean="0"/>
              <a:t>The temporary injunction banned the start-up from offering its </a:t>
            </a:r>
            <a:r>
              <a:rPr lang="en-US" altLang="ja-JP" dirty="0" err="1" smtClean="0"/>
              <a:t>UberPop</a:t>
            </a:r>
            <a:r>
              <a:rPr lang="en-US" altLang="ja-JP" dirty="0" smtClean="0"/>
              <a:t> ride-sharing service in the country.</a:t>
            </a:r>
          </a:p>
          <a:p>
            <a:r>
              <a:rPr lang="en-US" altLang="ja-JP" b="1" dirty="0" smtClean="0"/>
              <a:t>Frankfurt Regional Court Judge </a:t>
            </a:r>
            <a:r>
              <a:rPr lang="en-US" altLang="ja-JP" dirty="0" err="1" smtClean="0"/>
              <a:t>Frowin</a:t>
            </a:r>
            <a:r>
              <a:rPr lang="en-US" altLang="ja-JP" dirty="0" smtClean="0"/>
              <a:t> </a:t>
            </a:r>
            <a:r>
              <a:rPr lang="en-US" altLang="ja-JP" dirty="0" err="1" smtClean="0"/>
              <a:t>Kurth</a:t>
            </a:r>
            <a:r>
              <a:rPr lang="en-US" altLang="ja-JP" dirty="0" smtClean="0"/>
              <a:t> ruled that taxi companies in the country had waited too long to request an emergency injunction.</a:t>
            </a:r>
          </a:p>
          <a:p>
            <a:r>
              <a:rPr lang="en-US" altLang="ja-JP" b="1" dirty="0" smtClean="0"/>
              <a:t>The German Taxi Association</a:t>
            </a:r>
            <a:r>
              <a:rPr lang="en-US" altLang="ja-JP" dirty="0" smtClean="0"/>
              <a:t>, Taxi Deutschland, said that it would appeal.</a:t>
            </a:r>
          </a:p>
          <a:p>
            <a:r>
              <a:rPr lang="en-US" altLang="ja-JP" dirty="0" smtClean="0"/>
              <a:t>"The taxi industry accepts competitors who comply with the law. Uber does not," it said in a statement</a:t>
            </a:r>
            <a:r>
              <a:rPr lang="en-US" altLang="ja-JP" dirty="0" smtClean="0"/>
              <a:t>.</a:t>
            </a:r>
            <a:endParaRPr lang="en-US" altLang="ja-JP"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2429</Words>
  <Application>Microsoft Office PowerPoint</Application>
  <PresentationFormat>画面に合わせる (4:3)</PresentationFormat>
  <Paragraphs>121</Paragraphs>
  <Slides>29</Slides>
  <Notes>29</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Office テーマ</vt:lpstr>
      <vt:lpstr>Ｕｂｅｒがなげかけたもの （作成中）</vt:lpstr>
      <vt:lpstr>Maaxi</vt:lpstr>
      <vt:lpstr>Maaxi app aims to help black cabs counter rise of Uber</vt:lpstr>
      <vt:lpstr>乗合と貸切の融合 停車場・時刻表方式の終焉</vt:lpstr>
      <vt:lpstr>Prices are determined by how many people the passenger shares with, affecting their journey time</vt:lpstr>
      <vt:lpstr>スライド 6</vt:lpstr>
      <vt:lpstr>スライド 7</vt:lpstr>
      <vt:lpstr>Judge overturns Uber ride-sharing ban in Germany</vt:lpstr>
      <vt:lpstr>スライド 9</vt:lpstr>
      <vt:lpstr>スライド 10</vt:lpstr>
      <vt:lpstr>London protests</vt:lpstr>
      <vt:lpstr>8 September 2014  Uber hires lobbyist after German ban</vt:lpstr>
      <vt:lpstr>Battle</vt:lpstr>
      <vt:lpstr>Barcelona cab drivers strike in protest at Uber in July this year</vt:lpstr>
      <vt:lpstr>スライド 15</vt:lpstr>
      <vt:lpstr>Expansion</vt:lpstr>
      <vt:lpstr>1 August 2014  Uber app 'competing unfairly', Margaret Hodge claims</vt:lpstr>
      <vt:lpstr>スライド 18</vt:lpstr>
      <vt:lpstr>スライド 19</vt:lpstr>
      <vt:lpstr>'Corporate greed'</vt:lpstr>
      <vt:lpstr>スライド 21</vt:lpstr>
      <vt:lpstr>5 February 2013 Hailo - cabbies and capitalists</vt:lpstr>
      <vt:lpstr>スライド 23</vt:lpstr>
      <vt:lpstr>スライド 24</vt:lpstr>
      <vt:lpstr>スライド 25</vt:lpstr>
      <vt:lpstr>スライド 26</vt:lpstr>
      <vt:lpstr>スライド 27</vt:lpstr>
      <vt:lpstr>スライド 28</vt:lpstr>
      <vt:lpstr>スライド 29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Ｕｂｅｒがなげかけたもの</dc:title>
  <dc:creator>owner</dc:creator>
  <cp:lastModifiedBy>owner</cp:lastModifiedBy>
  <cp:revision>4</cp:revision>
  <dcterms:created xsi:type="dcterms:W3CDTF">2014-10-05T23:16:57Z</dcterms:created>
  <dcterms:modified xsi:type="dcterms:W3CDTF">2014-11-07T22:53:45Z</dcterms:modified>
</cp:coreProperties>
</file>