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5B0A3-2B36-47F0-A57E-68FA321E8171}" type="datetimeFigureOut">
              <a:rPr kumimoji="1" lang="ja-JP" altLang="en-US" smtClean="0"/>
              <a:t>2014/11/17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6FE01A-6B71-4CD0-B915-B50D610844E8}"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15</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18</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ACF710-2A48-4F57-9FB5-11CB9D240FB0}" type="datetimeFigureOut">
              <a:rPr kumimoji="1" lang="ja-JP" altLang="en-US" smtClean="0"/>
              <a:t>2014/11/17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989EAB-AED5-4886-82D9-E9274E4152CC}"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CF710-2A48-4F57-9FB5-11CB9D240FB0}" type="datetimeFigureOut">
              <a:rPr kumimoji="1" lang="ja-JP" altLang="en-US" smtClean="0"/>
              <a:t>2014/11/17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89EAB-AED5-4886-82D9-E9274E4152CC}"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戦前の朝鮮観光政策</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朝鮮人の日本への観光</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ja-JP" dirty="0" smtClean="0"/>
              <a:t>朝鮮</a:t>
            </a:r>
            <a:r>
              <a:rPr lang="ja-JP" altLang="ja-JP" dirty="0"/>
              <a:t>総督府は、日本人に対する満州・朝鮮旅行の斡旋を進めたのと同様に、朝鮮人</a:t>
            </a:r>
            <a:r>
              <a:rPr lang="ja-JP" altLang="ja-JP" dirty="0" smtClean="0"/>
              <a:t>や満州</a:t>
            </a:r>
            <a:r>
              <a:rPr lang="ja-JP" altLang="ja-JP" dirty="0"/>
              <a:t>の中国人に対する日本への観光旅行を積極的に推し進めた</a:t>
            </a:r>
            <a:r>
              <a:rPr lang="ja-JP" altLang="ja-JP" dirty="0" smtClean="0"/>
              <a:t>。</a:t>
            </a:r>
            <a:endParaRPr lang="ja-JP" altLang="ja-JP" dirty="0"/>
          </a:p>
          <a:p>
            <a:r>
              <a:rPr lang="ja-JP" altLang="ja-JP" dirty="0" smtClean="0"/>
              <a:t>朝鮮人</a:t>
            </a:r>
            <a:r>
              <a:rPr lang="ja-JP" altLang="ja-JP" dirty="0"/>
              <a:t>に対する最初の内地への観光団は、韓国併合直前の１９０９年に『京城日報』が</a:t>
            </a:r>
            <a:r>
              <a:rPr lang="ja-JP" altLang="ja-JP" dirty="0" smtClean="0"/>
              <a:t>主催観光団</a:t>
            </a:r>
            <a:r>
              <a:rPr lang="ja-JP" altLang="ja-JP" dirty="0"/>
              <a:t>のメンバーはいずれも韓国政界の有力者で、しかも親日的な一進会に属するものは一人もおらず、</a:t>
            </a:r>
            <a:r>
              <a:rPr lang="ja-JP" altLang="ja-JP" dirty="0">
                <a:solidFill>
                  <a:srgbClr val="FF0000"/>
                </a:solidFill>
              </a:rPr>
              <a:t>反日的傾向が強い大韓協会員が八割方</a:t>
            </a:r>
            <a:r>
              <a:rPr lang="ja-JP" altLang="ja-JP" dirty="0"/>
              <a:t>を占めていた</a:t>
            </a:r>
            <a:r>
              <a:rPr lang="ja-JP" altLang="ja-JP" dirty="0" smtClean="0"/>
              <a:t>。</a:t>
            </a:r>
            <a:endParaRPr lang="en-US" altLang="ja-JP" dirty="0" smtClean="0"/>
          </a:p>
          <a:p>
            <a:r>
              <a:rPr lang="ja-JP" altLang="ja-JP" dirty="0" smtClean="0"/>
              <a:t>日本</a:t>
            </a:r>
            <a:r>
              <a:rPr lang="ja-JP" altLang="ja-JP" dirty="0"/>
              <a:t>の発達した工業施設や軍事施設を参観させることで、日本に対する</a:t>
            </a:r>
            <a:r>
              <a:rPr lang="ja-JP" altLang="ja-JP" dirty="0">
                <a:solidFill>
                  <a:srgbClr val="FF0000"/>
                </a:solidFill>
              </a:rPr>
              <a:t>対抗意識を恐怖心に転化</a:t>
            </a:r>
            <a:r>
              <a:rPr lang="ja-JP" altLang="ja-JP" dirty="0"/>
              <a:t>させるという狙いがあったということで</a:t>
            </a:r>
            <a:r>
              <a:rPr lang="ja-JP" altLang="ja-JP" dirty="0" smtClean="0"/>
              <a:t>ある</a:t>
            </a:r>
            <a:endParaRPr lang="ja-JP" altLang="ja-JP" dirty="0"/>
          </a:p>
          <a:p>
            <a:r>
              <a:rPr lang="ja-JP" altLang="ja-JP" dirty="0" smtClean="0"/>
              <a:t>植民</a:t>
            </a:r>
            <a:r>
              <a:rPr lang="ja-JP" altLang="ja-JP" dirty="0"/>
              <a:t>地下の国民に対して内地観光団を結成し、内地観光を積極的に支援したのは朝鮮・満州や台湾のみならず、南洋群島でも</a:t>
            </a:r>
            <a:r>
              <a:rPr lang="ja-JP" altLang="ja-JP" dirty="0" smtClean="0"/>
              <a:t>行なわれて。</a:t>
            </a:r>
            <a:r>
              <a:rPr lang="ja-JP" altLang="ja-JP" dirty="0"/>
              <a:t>植民地朝鮮の内地観光団に対して、朝鮮総督府が積極的な奨励と支援を行っていたことと同様に、南洋群島においても当時、その初期の南洋群島統治機関である、臨時南洋群島防備隊によって積極的な奨励と支援が行われていた。内地観光は、当時の日本政府の普遍的な方針であり、その目的も</a:t>
            </a:r>
            <a:r>
              <a:rPr lang="ja-JP" altLang="ja-JP" b="1" dirty="0">
                <a:solidFill>
                  <a:srgbClr val="FF0000"/>
                </a:solidFill>
              </a:rPr>
              <a:t>日本の優越性を実感させることにより、日本への帰服を促すということが背景にあった</a:t>
            </a:r>
            <a:r>
              <a:rPr lang="ja-JP" altLang="ja-JP" dirty="0"/>
              <a:t>のである。</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博覧会と観光開発</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dirty="0" smtClean="0"/>
              <a:t>１９０７年</a:t>
            </a:r>
            <a:r>
              <a:rPr lang="ja-JP" altLang="ja-JP" dirty="0"/>
              <a:t>に開催された東京勧業博覧会において、「朝鮮館」のすぐ隣に建てられた水晶館で朝鮮人の男女ふたりを浅黄の服装を身につけさせて徘徊させたというエピソードに関して、</a:t>
            </a:r>
            <a:r>
              <a:rPr lang="ja-JP" altLang="ja-JP" b="1" dirty="0"/>
              <a:t>吉見俊哉</a:t>
            </a:r>
            <a:r>
              <a:rPr lang="ja-JP" altLang="ja-JP" dirty="0"/>
              <a:t>は次のように分析する。「２０世紀に入ると日本においても博覧会は、たんに新しい『文明』を垣間見、技術を習得していく場という以上のものになっていた。日清・日露戦争による植民地の獲得と資本主義の発展を背景に、日本の博覧植民地朝鮮における朝鮮総督府の観光政策会は、次第に「帝国」として自国の地位を植民地の「未開」との距離において確認する装置になっていったので</a:t>
            </a:r>
            <a:r>
              <a:rPr lang="ja-JP" altLang="ja-JP" dirty="0" smtClean="0"/>
              <a:t>ある</a:t>
            </a:r>
            <a:endParaRPr lang="en-US" altLang="ja-JP" dirty="0" smtClean="0"/>
          </a:p>
          <a:p>
            <a:r>
              <a:rPr lang="ja-JP" altLang="ja-JP" dirty="0" smtClean="0"/>
              <a:t>博覧会</a:t>
            </a:r>
            <a:r>
              <a:rPr lang="ja-JP" altLang="ja-JP" dirty="0"/>
              <a:t>は産業の振興と文化の普及を図るという一般的な目的の上位に、朝鮮総督府施政の実績や「日本」⇔「朝鮮」の「開発」⇔「未開」の差別化、日本－朝鮮の従属関係の視角化を決定づけるということが目的であった。さらに、とりわけ朝鮮で開催されていた博覧会には、日本及び朝鮮内からの多くの観光客が参加しており、観光集客の役割を果たしていたことも見逃せない事実である。</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女性を活用した植民地観光戦略</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dirty="0" smtClean="0"/>
              <a:t>植民地政策を正当化づける観光戦略は、女性そのものを活用し展開される</a:t>
            </a:r>
            <a:endParaRPr lang="en-US" altLang="ja-JP" dirty="0" smtClean="0"/>
          </a:p>
          <a:p>
            <a:r>
              <a:rPr lang="ja-JP" altLang="ja-JP" dirty="0" smtClean="0"/>
              <a:t>観光産業は女性の雇用機会を増やすのみならず、女性のイメージは観光客を誘致するために欠かせない要素</a:t>
            </a:r>
          </a:p>
          <a:p>
            <a:r>
              <a:rPr lang="ja-JP" altLang="ja-JP" dirty="0" smtClean="0">
                <a:solidFill>
                  <a:srgbClr val="FF0000"/>
                </a:solidFill>
              </a:rPr>
              <a:t>女性を利用した観光客誘致</a:t>
            </a:r>
            <a:r>
              <a:rPr lang="ja-JP" altLang="ja-JP" dirty="0" smtClean="0"/>
              <a:t>は、朝鮮総督府鉄道局によって十分になされている。特に、</a:t>
            </a:r>
            <a:r>
              <a:rPr lang="ja-JP" altLang="ja-JP" dirty="0" smtClean="0">
                <a:solidFill>
                  <a:srgbClr val="FF0000"/>
                </a:solidFill>
              </a:rPr>
              <a:t>朝鮮妓生</a:t>
            </a:r>
            <a:r>
              <a:rPr lang="ja-JP" altLang="ja-JP" dirty="0" smtClean="0"/>
              <a:t>はその役割を担いうるに十分な存在であり、朝鮮旅行を促す要因ともなった。</a:t>
            </a:r>
            <a:endParaRPr lang="en-US" altLang="ja-JP" dirty="0" smtClean="0"/>
          </a:p>
          <a:p>
            <a:r>
              <a:rPr lang="ja-JP" altLang="ja-JP" dirty="0" smtClean="0"/>
              <a:t>戦後の韓国における日本人男性向けの観光客誘致政策にも影響を及ぼしたのではないかとの考察が可能</a:t>
            </a:r>
          </a:p>
          <a:p>
            <a:r>
              <a:rPr lang="ja-JP" altLang="ja-JP" dirty="0" smtClean="0"/>
              <a:t>朝鮮総督府鉄道局により発行された朝鮮案内絵葉書は、自然、歴史的な建物、名勝地などの朝鮮の風景が主だった図案である。ただ、人物の絵葉書も数多く、そこでは朝鮮の妓生がもっとも多く図案化され発行されている。</a:t>
            </a:r>
            <a:endParaRPr lang="en-US" altLang="ja-JP" dirty="0" smtClean="0"/>
          </a:p>
          <a:p>
            <a:r>
              <a:rPr lang="ja-JP" altLang="ja-JP" dirty="0" smtClean="0">
                <a:solidFill>
                  <a:srgbClr val="FF0000"/>
                </a:solidFill>
              </a:rPr>
              <a:t>妓生は、絵葉書だけではなく、様々な朝鮮旅行案内に多く使われていた</a:t>
            </a:r>
            <a:r>
              <a:rPr lang="ja-JP" altLang="ja-JP"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5793507"/>
          </a:xfrm>
        </p:spPr>
        <p:txBody>
          <a:bodyPr>
            <a:normAutofit fontScale="77500" lnSpcReduction="20000"/>
          </a:bodyPr>
          <a:lstStyle/>
          <a:p>
            <a:r>
              <a:rPr lang="ja-JP" altLang="ja-JP" dirty="0" smtClean="0"/>
              <a:t>妓生は、１９２２年に行われた東京平和記念博覧会の朝鮮館において、案植民地朝鮮における朝鮮総督府の観光政策内役を担わされ、京城の妓生１２名が踊りを披露するなどした。</a:t>
            </a:r>
            <a:endParaRPr lang="en-US" altLang="ja-JP" dirty="0" smtClean="0"/>
          </a:p>
          <a:p>
            <a:r>
              <a:rPr lang="ja-JP" altLang="ja-JP" b="1" dirty="0" smtClean="0"/>
              <a:t>男性をターゲットとした、この妓生という性を利用した観光戦略は、個人観光客はもちろん、視察という名の観光団にも人気があった</a:t>
            </a:r>
            <a:endParaRPr lang="en-US" altLang="ja-JP" b="1" dirty="0" smtClean="0"/>
          </a:p>
          <a:p>
            <a:r>
              <a:rPr lang="ja-JP" altLang="ja-JP" dirty="0" smtClean="0"/>
              <a:t>京城の妓生は、官製の絵葉書の図案に多用されただけでなく、自らで絵葉書も発行していた。そのなかでも人気のある妓生の絵葉書は飛ぶように売れたということが当時の旅行案内に記載されており、また同じ案内には、「せっかく京城に来たのだから、妓生だけは是非呼んで楽しむこと」をすすめており、妓生は日本語がよく分かるし、態度物腰が優雅であると述べられている</a:t>
            </a:r>
            <a:endParaRPr lang="en-US" altLang="ja-JP" dirty="0" smtClean="0"/>
          </a:p>
          <a:p>
            <a:r>
              <a:rPr lang="ja-JP" altLang="ja-JP" dirty="0" smtClean="0"/>
              <a:t>妓生が日本人男性の朝鮮への観光客誘致に影響を与えたということ、またそれを背後で仕向けた朝鮮総督府鉄道局の性を利用した観光戦略は成功したということが言える</a:t>
            </a:r>
            <a:endParaRPr lang="ja-JP" altLang="en-US" dirty="0" smtClean="0"/>
          </a:p>
          <a:p>
            <a:endParaRPr lang="ja-JP" altLang="en-US" dirty="0"/>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日本人職員が帰国したことにより、戦後の朝鮮鉄道は朝鮮人職員にそのまま引き継がれ運営</a:t>
            </a:r>
            <a:endParaRPr lang="en-US" altLang="ja-JP" dirty="0" smtClean="0"/>
          </a:p>
          <a:p>
            <a:r>
              <a:rPr lang="ja-JP" altLang="ja-JP" dirty="0" smtClean="0"/>
              <a:t>１９４５年の終戦直前の時点で、朝鮮鉄道の朝鮮人従業員の割合は７０％であった。むろんのこと、上級職員の割合は少なかったが、１０％程度の割合は占めており、戦後の鉄道運営にもほとんど支障なく引き継がれた。鉄道以外の施設や宿泊施設など、植民地時代に整備されていた観光インフラや植民地時代に開発された観光名所、温泉施設などもそのまま引き継がれ、韓国政府に利用されることによって、１９７０年代から１９８０年代までの韓国では、とりわけ外国人観光客誘致に積極的であった</a:t>
            </a:r>
            <a:endParaRPr kumimoji="1" lang="ja-JP" altLang="en-US" dirty="0"/>
          </a:p>
        </p:txBody>
      </p:sp>
      <p:sp>
        <p:nvSpPr>
          <p:cNvPr id="4"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　植民地と戦後の観光政策</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外国人男性観光客、特に日本人男性観光客の誘致が国家政策であったといっても過言ではない。韓国人には厳しく取締りをしていた行為も外国人観光客には寛大</a:t>
            </a:r>
            <a:endParaRPr lang="en-US" altLang="ja-JP" dirty="0" smtClean="0"/>
          </a:p>
          <a:p>
            <a:r>
              <a:rPr lang="ja-JP" altLang="ja-JP" dirty="0" smtClean="0"/>
              <a:t>外国人観光客を相手にしていた女性には、「風俗店就業証明書」を発行し、ホテルの出入りが黙認され、深夜の１２時になると通行禁止が実施されていた当時、この証明書さえあれば通行が許可されるという配慮までなされていた</a:t>
            </a:r>
            <a:endParaRPr lang="en-US" altLang="ja-JP" dirty="0" smtClean="0"/>
          </a:p>
          <a:p>
            <a:r>
              <a:rPr lang="ja-JP" altLang="ja-JP" dirty="0" smtClean="0"/>
              <a:t>政府が公に外国人観光客に勧めたわけではないが、外貨獲得という名目で性が商品化された</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b="1" dirty="0" smtClean="0"/>
              <a:t>植民地政府が</a:t>
            </a:r>
            <a:r>
              <a:rPr lang="ja-JP" altLang="ja-JP" b="1" dirty="0" smtClean="0">
                <a:solidFill>
                  <a:srgbClr val="FF0000"/>
                </a:solidFill>
              </a:rPr>
              <a:t>正統性確保</a:t>
            </a:r>
            <a:r>
              <a:rPr lang="ja-JP" altLang="ja-JP" b="1" dirty="0" smtClean="0"/>
              <a:t>のために観光を利用するという普遍性</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dirty="0" smtClean="0"/>
              <a:t>植民地</a:t>
            </a:r>
            <a:r>
              <a:rPr lang="ja-JP" altLang="ja-JP" dirty="0"/>
              <a:t>主義と観光との関係性に関して、バリ島の事例を取り上げ考察を行った</a:t>
            </a:r>
            <a:r>
              <a:rPr lang="ja-JP" altLang="ja-JP" dirty="0" smtClean="0"/>
              <a:t>研究</a:t>
            </a:r>
            <a:r>
              <a:rPr lang="ja-JP" altLang="en-US" dirty="0" smtClean="0"/>
              <a:t>　　　</a:t>
            </a:r>
            <a:endParaRPr lang="en-US" altLang="ja-JP" dirty="0" smtClean="0"/>
          </a:p>
          <a:p>
            <a:r>
              <a:rPr lang="ja-JP" altLang="ja-JP" dirty="0" smtClean="0"/>
              <a:t>永渕康之「観光＝植民地主義のたくらみ</a:t>
            </a:r>
            <a:r>
              <a:rPr lang="en-US" altLang="ja-JP" dirty="0" smtClean="0"/>
              <a:t>――</a:t>
            </a:r>
            <a:r>
              <a:rPr lang="ja-JP" altLang="ja-JP" dirty="0" smtClean="0"/>
              <a:t>１９２０年代のバリから」山下晋司編『観光人類学』新曜社、１９９６年</a:t>
            </a:r>
            <a:endParaRPr lang="en-US" altLang="ja-JP" dirty="0" smtClean="0"/>
          </a:p>
          <a:p>
            <a:r>
              <a:rPr lang="ja-JP" altLang="ja-JP" dirty="0" smtClean="0"/>
              <a:t>「</a:t>
            </a:r>
            <a:r>
              <a:rPr lang="ja-JP" altLang="ja-JP" dirty="0"/>
              <a:t>植民地政府が観光事業へ積極的な姿勢を示したのは、政府にとって観光が経済的な利潤以上のものをもたらす魅力的な対象であったためである。その魅力の１つが統治の正統性の確保という政治的意図を実現する場としてであった</a:t>
            </a:r>
            <a:r>
              <a:rPr lang="ja-JP" altLang="ja-JP" dirty="0" smtClean="0"/>
              <a:t>」</a:t>
            </a:r>
            <a:endParaRPr lang="en-US" altLang="ja-JP" dirty="0" smtClean="0"/>
          </a:p>
          <a:p>
            <a:r>
              <a:rPr lang="ja-JP" altLang="ja-JP" dirty="0" smtClean="0"/>
              <a:t>「</a:t>
            </a:r>
            <a:r>
              <a:rPr lang="ja-JP" altLang="ja-JP" dirty="0"/>
              <a:t>バリ人に伝統文化を押しつけ、それによって民族運動へと人々を誘う近代思想からバリ人を遠ざけようとした</a:t>
            </a:r>
            <a:r>
              <a:rPr lang="ja-JP" altLang="ja-JP" dirty="0" smtClean="0"/>
              <a:t>」と</a:t>
            </a:r>
            <a:r>
              <a:rPr lang="ja-JP" altLang="ja-JP" dirty="0"/>
              <a:t>し、植民地政府がバリ文化保護政策を取ったのは、植民地政策の良き統治者であることを示すためであったという。つまり、バリ植民地における文化保護政策の延長線上にバリ観光開発があったというのである。</a:t>
            </a:r>
          </a:p>
          <a:p>
            <a:endParaRPr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dirty="0" smtClean="0"/>
              <a:t>朝鮮半島における観光「近代化」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70000" lnSpcReduction="20000"/>
          </a:bodyPr>
          <a:lstStyle/>
          <a:p>
            <a:r>
              <a:rPr lang="ja-JP" altLang="ja-JP" dirty="0" smtClean="0"/>
              <a:t>　観光開発は、朝鮮総督府の手によるところが大きく、通信、宿泊施設、観光客誘致のためのパンフレットや観光映画の作成によって可視化され、実際のインフラ整備と並行して両輪の役割を果たした。鉄道の発達が近代ツーリズムの勃興となったことと同様に、朝鮮の鉄道整備は、朝鮮への観光客の増加及び朝鮮観光の近代化の牽引役を果たしていたといえる。</a:t>
            </a:r>
          </a:p>
          <a:p>
            <a:r>
              <a:rPr lang="ja-JP" altLang="ja-JP" dirty="0" smtClean="0"/>
              <a:t>　観光施設が不十分であった植民地朝鮮を、日本が近代的な観光地に仕立て上げることは、広義には、未開の地としての朝鮮を日本が植民地化することそのものの試金石であり、そういった意味において、朝鮮の観光開発の成功は、日本の植民地政策の成功を意味するものであった。実際に、朝鮮総督府が博覧会を主催し、積極的に出展していた意図と目的は、朝鮮に対する植民地政策が成功していることを日本や外国にアピールするためであったことが資料などで明らかになった。</a:t>
            </a:r>
          </a:p>
          <a:p>
            <a:r>
              <a:rPr lang="ja-JP" altLang="ja-JP" dirty="0" smtClean="0"/>
              <a:t>朝鮮半島における観光「近代化」は植民地期において形成されたものであり、それは戦後の韓国政府において引き継がれていった。</a:t>
            </a:r>
          </a:p>
          <a:p>
            <a:endParaRPr lang="ja-JP" altLang="en-US" dirty="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軍艦島</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戦時中</a:t>
            </a:r>
            <a:r>
              <a:rPr lang="ja-JP" altLang="en-US" dirty="0" smtClean="0"/>
              <a:t>の日本への強制連行問題で、中国人元労働者や遺族でつくる団体は３日、日本政府が推薦する「明治日本の産業革命遺産　九州・山口と関連地域」の世界文化遺産登録に反対する書簡を国連教育科学文化機関（ユネスコ）に送ったことを明らかにした。</a:t>
            </a:r>
            <a:br>
              <a:rPr lang="ja-JP" altLang="en-US" dirty="0" smtClean="0"/>
            </a:br>
            <a:r>
              <a:rPr lang="ja-JP" altLang="en-US" dirty="0" smtClean="0"/>
              <a:t>　地域には、炭鉱の島として開発された長崎県の端島（通称軍艦島）などが含まれ、戦時中に多くの中国人労働者が過酷な労働を強いられたことなどを理由に挙げている。（</a:t>
            </a:r>
            <a:r>
              <a:rPr lang="en-US" altLang="ja-JP" dirty="0" smtClean="0"/>
              <a:t>2014/04/03-19:23</a:t>
            </a:r>
            <a:r>
              <a:rPr lang="ja-JP" altLang="en-US" dirty="0" smtClean="0"/>
              <a:t>）</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229600" cy="4972072"/>
          </a:xfrm>
        </p:spPr>
        <p:txBody>
          <a:bodyPr>
            <a:normAutofit fontScale="77500" lnSpcReduction="20000"/>
          </a:bodyPr>
          <a:lstStyle/>
          <a:p>
            <a:r>
              <a:rPr lang="ja-JP" altLang="en-US" dirty="0" smtClean="0"/>
              <a:t>中国</a:t>
            </a:r>
            <a:r>
              <a:rPr lang="ja-JP" altLang="en-US" dirty="0" smtClean="0"/>
              <a:t>黒竜江省ハルビンの安重根記念館は</a:t>
            </a:r>
            <a:r>
              <a:rPr lang="ja-JP" altLang="en-US" dirty="0" smtClean="0"/>
              <a:t>、</a:t>
            </a:r>
            <a:r>
              <a:rPr lang="en-US" altLang="ja-JP" dirty="0" smtClean="0"/>
              <a:t>2014</a:t>
            </a:r>
            <a:r>
              <a:rPr lang="ja-JP" altLang="en-US" dirty="0" smtClean="0"/>
              <a:t>年</a:t>
            </a:r>
            <a:r>
              <a:rPr lang="ja-JP" altLang="en-US" dirty="0" smtClean="0"/>
              <a:t>１月</a:t>
            </a:r>
            <a:r>
              <a:rPr lang="ja-JP" altLang="en-US" dirty="0" smtClean="0"/>
              <a:t>１９日開館</a:t>
            </a:r>
            <a:endParaRPr lang="ja-JP" altLang="en-US" dirty="0" smtClean="0"/>
          </a:p>
          <a:p>
            <a:r>
              <a:rPr lang="ja-JP" altLang="en-US" dirty="0" smtClean="0"/>
              <a:t>場所</a:t>
            </a:r>
            <a:r>
              <a:rPr lang="ja-JP" altLang="en-US" dirty="0" smtClean="0"/>
              <a:t>は、１９０９年１０月に伊藤博文元首相が安に射殺されたハルビン駅ホームのすぐ前。撃たれた地点が館内からガラス越しに見学できるという趣向だ。駅の貴賓室だった一角を昨年、突貫工事で改修した。</a:t>
            </a:r>
          </a:p>
          <a:p>
            <a:r>
              <a:rPr lang="ja-JP" altLang="en-US" dirty="0" smtClean="0"/>
              <a:t>やや</a:t>
            </a:r>
            <a:r>
              <a:rPr lang="ja-JP" altLang="en-US" dirty="0" smtClean="0"/>
              <a:t>狭めの館内に、安の彫像や判決文、当時の新聞記事など約１００点がぎっしり。「一日不読書口中生荊棘」「為国献身軍人本分」など、安重根が旅順の獄中で書いたとされる遺墨も展示されている。</a:t>
            </a:r>
          </a:p>
          <a:p>
            <a:r>
              <a:rPr lang="ja-JP" altLang="en-US" dirty="0" smtClean="0"/>
              <a:t>中国内</a:t>
            </a:r>
            <a:r>
              <a:rPr lang="ja-JP" altLang="en-US" dirty="0" smtClean="0"/>
              <a:t>での名称は「安重根義士紀念館」。館の職員によると、地元の中学や高校から生徒の一団がバスで見学に来るほか、韓国からわざわざ訪れる人が多い。訪問者を国別に分けると、中国２０人、韓国１０人、日本１人という割合らしい</a:t>
            </a:r>
            <a:r>
              <a:rPr lang="ja-JP" altLang="en-US" dirty="0" smtClean="0"/>
              <a:t>。</a:t>
            </a:r>
            <a:endParaRPr lang="ja-JP" altLang="en-US" dirty="0" smtClean="0"/>
          </a:p>
          <a:p>
            <a:endParaRPr lang="ja-JP" altLang="en-US" dirty="0" smtClean="0"/>
          </a:p>
          <a:p>
            <a:endParaRPr kumimoji="1" lang="ja-JP" altLang="en-US" dirty="0"/>
          </a:p>
        </p:txBody>
      </p:sp>
      <p:sp>
        <p:nvSpPr>
          <p:cNvPr id="4" name="タイトル 1"/>
          <p:cNvSpPr>
            <a:spLocks noGrp="1"/>
          </p:cNvSpPr>
          <p:nvPr>
            <p:ph type="title"/>
          </p:nvPr>
        </p:nvSpPr>
        <p:spPr>
          <a:ln>
            <a:solidFill>
              <a:schemeClr val="tx1">
                <a:lumMod val="95000"/>
                <a:lumOff val="5000"/>
              </a:schemeClr>
            </a:solidFill>
          </a:ln>
        </p:spPr>
        <p:txBody>
          <a:bodyPr/>
          <a:lstStyle/>
          <a:p>
            <a:r>
              <a:rPr lang="ja-JP" altLang="en-US" dirty="0" smtClean="0"/>
              <a:t>安重根（アンジュングン）記念館</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340768"/>
            <a:ext cx="8132440" cy="1470025"/>
          </a:xfrm>
          <a:solidFill>
            <a:schemeClr val="accent5">
              <a:lumMod val="20000"/>
              <a:lumOff val="80000"/>
            </a:schemeClr>
          </a:solidFill>
          <a:ln>
            <a:solidFill>
              <a:schemeClr val="tx1">
                <a:lumMod val="95000"/>
                <a:lumOff val="5000"/>
              </a:schemeClr>
            </a:solidFill>
          </a:ln>
        </p:spPr>
        <p:txBody>
          <a:bodyPr>
            <a:normAutofit/>
          </a:bodyPr>
          <a:lstStyle/>
          <a:p>
            <a:r>
              <a:rPr lang="ja-JP" altLang="ja-JP" dirty="0"/>
              <a:t>植民地朝鮮における朝鮮総督府の観光</a:t>
            </a:r>
            <a:r>
              <a:rPr lang="ja-JP" altLang="ja-JP" dirty="0" smtClean="0"/>
              <a:t>政策</a:t>
            </a:r>
            <a:endParaRPr kumimoji="1" lang="ja-JP" altLang="en-US" dirty="0"/>
          </a:p>
        </p:txBody>
      </p:sp>
      <p:sp>
        <p:nvSpPr>
          <p:cNvPr id="3" name="サブタイトル 2"/>
          <p:cNvSpPr>
            <a:spLocks noGrp="1"/>
          </p:cNvSpPr>
          <p:nvPr>
            <p:ph type="subTitle" idx="1"/>
          </p:nvPr>
        </p:nvSpPr>
        <p:spPr>
          <a:xfrm>
            <a:off x="1371600" y="3886200"/>
            <a:ext cx="6400800" cy="2567136"/>
          </a:xfrm>
        </p:spPr>
        <p:txBody>
          <a:bodyPr>
            <a:normAutofit fontScale="70000" lnSpcReduction="20000"/>
          </a:bodyPr>
          <a:lstStyle/>
          <a:p>
            <a:r>
              <a:rPr lang="ja-JP" altLang="ja-JP" dirty="0" smtClean="0">
                <a:solidFill>
                  <a:schemeClr val="tx1">
                    <a:lumMod val="95000"/>
                    <a:lumOff val="5000"/>
                  </a:schemeClr>
                </a:solidFill>
              </a:rPr>
              <a:t>李　　　　良　姫</a:t>
            </a:r>
            <a:endParaRPr lang="en-US" altLang="ja-JP" dirty="0" smtClean="0">
              <a:solidFill>
                <a:schemeClr val="tx1">
                  <a:lumMod val="95000"/>
                  <a:lumOff val="5000"/>
                </a:schemeClr>
              </a:solidFill>
            </a:endParaRPr>
          </a:p>
          <a:p>
            <a:r>
              <a:rPr lang="ja-JP" altLang="ja-JP" dirty="0" smtClean="0">
                <a:solidFill>
                  <a:schemeClr val="tx1">
                    <a:lumMod val="95000"/>
                    <a:lumOff val="5000"/>
                  </a:schemeClr>
                </a:solidFill>
              </a:rPr>
              <a:t>『北東アジア研究』第１３号（２００７年３月）</a:t>
            </a:r>
          </a:p>
          <a:p>
            <a:endParaRPr lang="en-US" altLang="ja-JP" dirty="0" smtClean="0">
              <a:solidFill>
                <a:schemeClr val="tx1">
                  <a:lumMod val="95000"/>
                  <a:lumOff val="5000"/>
                </a:schemeClr>
              </a:solidFill>
            </a:endParaRPr>
          </a:p>
          <a:p>
            <a:r>
              <a:rPr lang="ja-JP" altLang="ja-JP" dirty="0" smtClean="0">
                <a:solidFill>
                  <a:schemeClr val="tx1">
                    <a:lumMod val="95000"/>
                    <a:lumOff val="5000"/>
                  </a:schemeClr>
                </a:solidFill>
              </a:rPr>
              <a:t>はじめに　　　　　　　　　　　</a:t>
            </a:r>
            <a:br>
              <a:rPr lang="ja-JP" altLang="ja-JP" dirty="0" smtClean="0">
                <a:solidFill>
                  <a:schemeClr val="tx1">
                    <a:lumMod val="95000"/>
                    <a:lumOff val="5000"/>
                  </a:schemeClr>
                </a:solidFill>
              </a:rPr>
            </a:br>
            <a:r>
              <a:rPr lang="ja-JP" altLang="ja-JP" dirty="0" smtClean="0">
                <a:solidFill>
                  <a:schemeClr val="tx1">
                    <a:lumMod val="95000"/>
                    <a:lumOff val="5000"/>
                  </a:schemeClr>
                </a:solidFill>
              </a:rPr>
              <a:t>１．朝鮮鉄道と観光開発　　　　</a:t>
            </a:r>
            <a:br>
              <a:rPr lang="ja-JP" altLang="ja-JP" dirty="0" smtClean="0">
                <a:solidFill>
                  <a:schemeClr val="tx1">
                    <a:lumMod val="95000"/>
                    <a:lumOff val="5000"/>
                  </a:schemeClr>
                </a:solidFill>
              </a:rPr>
            </a:br>
            <a:r>
              <a:rPr lang="ja-JP" altLang="ja-JP" dirty="0" smtClean="0">
                <a:solidFill>
                  <a:schemeClr val="tx1">
                    <a:lumMod val="95000"/>
                    <a:lumOff val="5000"/>
                  </a:schemeClr>
                </a:solidFill>
              </a:rPr>
              <a:t>２．植民地統治政策としての観光</a:t>
            </a:r>
            <a:br>
              <a:rPr lang="ja-JP" altLang="ja-JP" dirty="0" smtClean="0">
                <a:solidFill>
                  <a:schemeClr val="tx1">
                    <a:lumMod val="95000"/>
                    <a:lumOff val="5000"/>
                  </a:schemeClr>
                </a:solidFill>
              </a:rPr>
            </a:br>
            <a:r>
              <a:rPr lang="ja-JP" altLang="ja-JP" dirty="0" smtClean="0">
                <a:solidFill>
                  <a:schemeClr val="tx1">
                    <a:lumMod val="95000"/>
                    <a:lumOff val="5000"/>
                  </a:schemeClr>
                </a:solidFill>
              </a:rPr>
              <a:t>３．植民地化における女性と観光</a:t>
            </a:r>
            <a:br>
              <a:rPr lang="ja-JP" altLang="ja-JP" dirty="0" smtClean="0">
                <a:solidFill>
                  <a:schemeClr val="tx1">
                    <a:lumMod val="95000"/>
                    <a:lumOff val="5000"/>
                  </a:schemeClr>
                </a:solidFill>
              </a:rPr>
            </a:br>
            <a:r>
              <a:rPr lang="ja-JP" altLang="ja-JP" dirty="0" smtClean="0">
                <a:solidFill>
                  <a:schemeClr val="tx1">
                    <a:lumMod val="95000"/>
                    <a:lumOff val="5000"/>
                  </a:schemeClr>
                </a:solidFill>
              </a:rPr>
              <a:t>４．植民地と戦後の観光政策　　</a:t>
            </a:r>
            <a:endParaRPr kumimoji="1" lang="ja-JP" altLang="en-US" dirty="0">
              <a:solidFill>
                <a:schemeClr val="tx1">
                  <a:lumMod val="95000"/>
                  <a:lumOff val="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a:bodyPr>
          <a:lstStyle/>
          <a:p>
            <a:r>
              <a:rPr lang="ja-JP" altLang="ja-JP" dirty="0" smtClean="0"/>
              <a:t>朝鮮総督府鉄道局の交通手段の整備は、朝鮮観光に大きな役割を果たしている。</a:t>
            </a:r>
            <a:endParaRPr lang="en-US" altLang="ja-JP" dirty="0" smtClean="0"/>
          </a:p>
          <a:p>
            <a:r>
              <a:rPr lang="ja-JP" altLang="ja-JP" dirty="0" smtClean="0"/>
              <a:t>１９０８年には、「トマスクック・アンド・サン」社及び「イギリス寝台会社東洋支配人」との協定を結び、外国人観光客に対する乗車券の代理発売を委託し、外国人観光客の朝鮮旅行の便宜を計った。</a:t>
            </a:r>
            <a:endParaRPr lang="en-US" altLang="ja-JP" dirty="0" smtClean="0"/>
          </a:p>
          <a:p>
            <a:r>
              <a:rPr lang="ja-JP" altLang="ja-JP" dirty="0" smtClean="0"/>
              <a:t>朝鮮総督府が観光開発に力を入れていた「金剛山」の事例から、鉄道整備が観光客増加に影響を与えたことが伺える。１９２５年に１８６名だった金剛山観光は、鉄道の整備により１９３８年には２４８９２名に達した。</a:t>
            </a:r>
            <a:endParaRPr lang="ja-JP" altLang="en-US" dirty="0" smtClean="0"/>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260648"/>
            <a:ext cx="8712968" cy="6597352"/>
          </a:xfrm>
        </p:spPr>
        <p:txBody>
          <a:bodyPr>
            <a:normAutofit fontScale="92500"/>
          </a:bodyPr>
          <a:lstStyle/>
          <a:p>
            <a:r>
              <a:rPr lang="ja-JP" altLang="ja-JP" dirty="0" smtClean="0"/>
              <a:t>韓国人研究者は、植民地鉄道が朝鮮内での物資流通や旅客の輸送、朝鮮経済の形成よりは日本経済の外延的拡大及び大陸侵略における動脈の役割を果たしていたと</a:t>
            </a:r>
            <a:r>
              <a:rPr lang="ja-JP" altLang="en-US" dirty="0" smtClean="0"/>
              <a:t>する</a:t>
            </a:r>
            <a:r>
              <a:rPr lang="ja-JP" altLang="ja-JP" dirty="0" smtClean="0"/>
              <a:t>。しかし、鉄道が朝鮮内の経済活性化や朝鮮人の主要な移動手段にもなっていることを考えれば、一面的な論断。朝鮮鉄道の開通は、朝鮮内での貨物や旅客の輸送の両面で利用されていたとするのが実態に近いと思われる。</a:t>
            </a:r>
            <a:endParaRPr lang="en-US" altLang="ja-JP" dirty="0" smtClean="0"/>
          </a:p>
          <a:p>
            <a:r>
              <a:rPr lang="ja-JP" altLang="ja-JP" b="1" dirty="0" smtClean="0"/>
              <a:t>台湾鉄道</a:t>
            </a:r>
            <a:r>
              <a:rPr lang="ja-JP" altLang="ja-JP" dirty="0" smtClean="0"/>
              <a:t>とは若干異なり、</a:t>
            </a:r>
            <a:r>
              <a:rPr lang="ja-JP" altLang="ja-JP" b="1" dirty="0" smtClean="0">
                <a:solidFill>
                  <a:srgbClr val="FF0000"/>
                </a:solidFill>
              </a:rPr>
              <a:t>朝鮮鉄道の多くは、その最初の段階から、産業線に加え観光客の便宜を図るための鉄道として活用されてきた</a:t>
            </a:r>
            <a:r>
              <a:rPr lang="ja-JP" altLang="ja-JP" dirty="0" smtClean="0"/>
              <a:t>。従って、朝鮮総督府鉄道局は、直営以外の朝鮮で運行されていた私鉄とも緊密な連携を行っていた。</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507288" cy="6408712"/>
          </a:xfrm>
        </p:spPr>
        <p:txBody>
          <a:bodyPr>
            <a:normAutofit fontScale="92500" lnSpcReduction="10000"/>
          </a:bodyPr>
          <a:lstStyle/>
          <a:p>
            <a:r>
              <a:rPr lang="ja-JP" altLang="ja-JP" dirty="0" smtClean="0"/>
              <a:t>寺内</a:t>
            </a:r>
            <a:r>
              <a:rPr lang="ja-JP" altLang="en-US" dirty="0" smtClean="0"/>
              <a:t>は</a:t>
            </a:r>
            <a:r>
              <a:rPr lang="ja-JP" altLang="ja-JP" dirty="0" smtClean="0"/>
              <a:t>内閣総理大臣に就任した際、南満州鉄道株式会社に朝鮮鉄道の経営を委託することを実現させた。朝鮮と満州とを連結した鉄道政策や経済政策を実施し、満州と朝鮮の一本化を目的としていたと考えられる。</a:t>
            </a:r>
          </a:p>
          <a:p>
            <a:r>
              <a:rPr lang="ja-JP" altLang="ja-JP" b="1" dirty="0" smtClean="0">
                <a:solidFill>
                  <a:srgbClr val="FF0000"/>
                </a:solidFill>
              </a:rPr>
              <a:t>経営委託により朝鮮総督府鉄道局が直営していた鉄道の経営やホテルの経営を南満州鉄道株式会社が行った</a:t>
            </a:r>
            <a:r>
              <a:rPr lang="ja-JP" altLang="ja-JP" dirty="0" smtClean="0"/>
              <a:t>。そのため、この時期の朝鮮の観光案内書やパンフレットの作成は南満州鉄道株式会社によって行われている。朝鮮旅行のパンフレットは、経営主体が変わっても、その内容についてはそれほど変わっていない。南満州鉄道株式会社が発行していたこれらのパンフレットは、満鮮案内所などで配布されており、朝鮮旅行をする観光客の良い案内書であったことも同様である。</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　植民地統治政策としての観光</a:t>
            </a:r>
            <a:br>
              <a:rPr lang="ja-JP" altLang="ja-JP" dirty="0" smtClean="0"/>
            </a:br>
            <a:r>
              <a:rPr lang="ja-JP" altLang="ja-JP" dirty="0" smtClean="0"/>
              <a:t>満州・朝鮮への観光「視察」</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行政</a:t>
            </a:r>
            <a:r>
              <a:rPr lang="ja-JP" altLang="ja-JP" dirty="0"/>
              <a:t>官僚だけでなく、時間と</a:t>
            </a:r>
            <a:r>
              <a:rPr lang="ja-JP" altLang="ja-JP" dirty="0" smtClean="0"/>
              <a:t>財力の</a:t>
            </a:r>
            <a:r>
              <a:rPr lang="ja-JP" altLang="ja-JP" dirty="0"/>
              <a:t>ある実業家も多かった</a:t>
            </a:r>
            <a:r>
              <a:rPr lang="ja-JP" altLang="ja-JP" dirty="0" smtClean="0"/>
              <a:t>。訪朝</a:t>
            </a:r>
            <a:r>
              <a:rPr lang="ja-JP" altLang="ja-JP" dirty="0"/>
              <a:t>視察団に対して様々な便宜を図っていたことは散見される。</a:t>
            </a:r>
          </a:p>
          <a:p>
            <a:r>
              <a:rPr lang="ja-JP" altLang="ja-JP" dirty="0" smtClean="0"/>
              <a:t>こう</a:t>
            </a:r>
            <a:r>
              <a:rPr lang="ja-JP" altLang="ja-JP" dirty="0"/>
              <a:t>した際の視察の名目は、満州・朝鮮への殖民、開拓に投資するのは臣民としての務めであり、それに資するというものであり、こうした意識により視察は支えられ、実際に見聞することでその意欲をさらに高め、また満州・朝鮮において名士扱いされることで視察者は優越感を感じることができた</a:t>
            </a:r>
            <a:r>
              <a:rPr lang="ja-JP" altLang="ja-JP" dirty="0" smtClean="0"/>
              <a:t>。</a:t>
            </a:r>
            <a:endParaRPr lang="ja-JP"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r>
              <a:rPr lang="ja-JP" altLang="ja-JP" dirty="0" smtClean="0"/>
              <a:t>併合前後から、満州・朝鮮への観光団が結成されはじめ、日本から満州・朝鮮への観光旅行が数多く行われた。新聞社の主催する観光団が最も多く、次いで実業団体をはじめとする各種団体などの主催する観光団が結成されていった。</a:t>
            </a:r>
          </a:p>
          <a:p>
            <a:r>
              <a:rPr lang="ja-JP" altLang="ja-JP" dirty="0" smtClean="0"/>
              <a:t>朝日新聞社が主催した「</a:t>
            </a:r>
            <a:r>
              <a:rPr lang="ja-JP" altLang="ja-JP" dirty="0" smtClean="0">
                <a:solidFill>
                  <a:srgbClr val="FF0000"/>
                </a:solidFill>
              </a:rPr>
              <a:t>満韓巡遊船</a:t>
            </a:r>
            <a:r>
              <a:rPr lang="ja-JP" altLang="ja-JP" dirty="0" smtClean="0"/>
              <a:t>」は、１９０６年３０日間の日程で</a:t>
            </a:r>
            <a:r>
              <a:rPr lang="ja-JP" altLang="en-US" dirty="0" smtClean="0"/>
              <a:t>実施</a:t>
            </a:r>
            <a:r>
              <a:rPr lang="ja-JP" altLang="ja-JP" dirty="0" smtClean="0"/>
              <a:t>。朝日新聞紙上で大々的にこの企画が発表され、その４日後には、定員を全て充たしてしまったというほどの大変な人気ぶり。３８９名の参加者は、すべて男性で、大阪から参加した人が最も多かった。次いで多かったのは東京からの参加者であった。参加者の職業を見てみると、商業従事者が最も多く、次いで学生であった。</a:t>
            </a:r>
          </a:p>
          <a:p>
            <a:r>
              <a:rPr lang="ja-JP" altLang="ja-JP" b="1" dirty="0" smtClean="0"/>
              <a:t>日本植民地初期の満州・朝鮮への視察・観光は、日清・日露戦争に勝利したプライドの確認と未開の国、遅れた国を植民地にすることの必然性、また発展させるための高揚を鼓舞するものであったと考えられるが、植民地統治が成熟して以降は、植民地政策の成功をアピールし、それを衆目のところとするための視察・観光に変質した。</a:t>
            </a:r>
            <a:endParaRPr lang="ja-JP" altLang="ja-JP"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dirty="0" smtClean="0"/>
              <a:t>満州・朝鮮への修学旅行</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62500" lnSpcReduction="20000"/>
          </a:bodyPr>
          <a:lstStyle/>
          <a:p>
            <a:r>
              <a:rPr lang="ja-JP" altLang="ja-JP" dirty="0" smtClean="0"/>
              <a:t>初期</a:t>
            </a:r>
            <a:r>
              <a:rPr lang="ja-JP" altLang="ja-JP" dirty="0"/>
              <a:t>の修学旅行を実施した団体に</a:t>
            </a:r>
            <a:r>
              <a:rPr lang="ja-JP" altLang="ja-JP" dirty="0">
                <a:solidFill>
                  <a:srgbClr val="FF0000"/>
                </a:solidFill>
              </a:rPr>
              <a:t>師範学校</a:t>
            </a:r>
            <a:r>
              <a:rPr lang="ja-JP" altLang="ja-JP" dirty="0"/>
              <a:t>が</a:t>
            </a:r>
            <a:r>
              <a:rPr lang="ja-JP" altLang="ja-JP" dirty="0" smtClean="0"/>
              <a:t>多かった</a:t>
            </a:r>
            <a:endParaRPr lang="en-US" altLang="ja-JP" dirty="0" smtClean="0"/>
          </a:p>
          <a:p>
            <a:r>
              <a:rPr lang="ja-JP" altLang="ja-JP" dirty="0" smtClean="0"/>
              <a:t>１８８４年１０月１７日に埼玉県師範学校の「擬行軍」が実施されるが、これが日本における修学旅行のはじまり、１８８７年になると、修学旅行は全国的に普及</a:t>
            </a:r>
            <a:endParaRPr lang="en-US" altLang="ja-JP" dirty="0" smtClean="0"/>
          </a:p>
          <a:p>
            <a:r>
              <a:rPr lang="ja-JP" altLang="ja-JP" dirty="0" smtClean="0">
                <a:solidFill>
                  <a:srgbClr val="FF0000"/>
                </a:solidFill>
              </a:rPr>
              <a:t>修学旅行という名称が使われ始めるのは１８８６年</a:t>
            </a:r>
            <a:r>
              <a:rPr lang="ja-JP" altLang="ja-JP" dirty="0" smtClean="0"/>
              <a:t>である。修学旅行は、現在もしばしば用いられている「</a:t>
            </a:r>
            <a:r>
              <a:rPr lang="ja-JP" altLang="ja-JP" dirty="0" smtClean="0">
                <a:solidFill>
                  <a:srgbClr val="FF0000"/>
                </a:solidFill>
              </a:rPr>
              <a:t>遠足</a:t>
            </a:r>
            <a:r>
              <a:rPr lang="ja-JP" altLang="ja-JP" dirty="0" smtClean="0"/>
              <a:t>」と、軍事的なイメージの浮かぶ「</a:t>
            </a:r>
            <a:r>
              <a:rPr lang="ja-JP" altLang="ja-JP" dirty="0" smtClean="0">
                <a:solidFill>
                  <a:srgbClr val="FF0000"/>
                </a:solidFill>
              </a:rPr>
              <a:t>行軍</a:t>
            </a:r>
            <a:r>
              <a:rPr lang="ja-JP" altLang="ja-JP" dirty="0" smtClean="0"/>
              <a:t>」の総称であった。</a:t>
            </a:r>
          </a:p>
          <a:p>
            <a:r>
              <a:rPr lang="ja-JP" altLang="ja-JP" dirty="0" smtClean="0"/>
              <a:t>修学</a:t>
            </a:r>
            <a:r>
              <a:rPr lang="ja-JP" altLang="ja-JP" dirty="0"/>
              <a:t>旅行の対象地は、当初は博物館、動物園</a:t>
            </a:r>
            <a:r>
              <a:rPr lang="ja-JP" altLang="ja-JP" dirty="0" smtClean="0"/>
              <a:t>など</a:t>
            </a:r>
            <a:endParaRPr lang="en-US" altLang="ja-JP" dirty="0" smtClean="0"/>
          </a:p>
          <a:p>
            <a:r>
              <a:rPr lang="ja-JP" altLang="ja-JP" dirty="0" smtClean="0">
                <a:solidFill>
                  <a:srgbClr val="FF0000"/>
                </a:solidFill>
              </a:rPr>
              <a:t>海外</a:t>
            </a:r>
            <a:r>
              <a:rPr lang="ja-JP" altLang="ja-JP" dirty="0">
                <a:solidFill>
                  <a:srgbClr val="FF0000"/>
                </a:solidFill>
              </a:rPr>
              <a:t>への最初の修学旅行</a:t>
            </a:r>
            <a:r>
              <a:rPr lang="ja-JP" altLang="ja-JP" dirty="0"/>
              <a:t>は、</a:t>
            </a:r>
            <a:r>
              <a:rPr lang="ja-JP" altLang="ja-JP" dirty="0">
                <a:solidFill>
                  <a:srgbClr val="FF0000"/>
                </a:solidFill>
              </a:rPr>
              <a:t>１８９６年に行われた兵庫県立豊岡中学校</a:t>
            </a:r>
            <a:r>
              <a:rPr lang="ja-JP" altLang="ja-JP" dirty="0"/>
              <a:t>の満鮮</a:t>
            </a:r>
            <a:r>
              <a:rPr lang="ja-JP" altLang="ja-JP" dirty="0" smtClean="0"/>
              <a:t>旅行</a:t>
            </a:r>
            <a:endParaRPr lang="en-US" altLang="ja-JP" dirty="0" smtClean="0"/>
          </a:p>
          <a:p>
            <a:r>
              <a:rPr lang="ja-JP" altLang="ja-JP" dirty="0" smtClean="0">
                <a:solidFill>
                  <a:srgbClr val="FF0000"/>
                </a:solidFill>
              </a:rPr>
              <a:t>１９０６</a:t>
            </a:r>
            <a:r>
              <a:rPr lang="ja-JP" altLang="ja-JP" dirty="0" smtClean="0"/>
              <a:t>年</a:t>
            </a:r>
            <a:r>
              <a:rPr lang="ja-JP" altLang="ja-JP" dirty="0"/>
              <a:t>７月１３日には、</a:t>
            </a:r>
            <a:r>
              <a:rPr lang="ja-JP" altLang="ja-JP" dirty="0">
                <a:solidFill>
                  <a:srgbClr val="FF0000"/>
                </a:solidFill>
              </a:rPr>
              <a:t>文部省と陸軍省の共同事業</a:t>
            </a:r>
            <a:r>
              <a:rPr lang="ja-JP" altLang="ja-JP" dirty="0"/>
              <a:t>により全国中学校</a:t>
            </a:r>
            <a:r>
              <a:rPr lang="ja-JP" altLang="ja-JP" dirty="0">
                <a:solidFill>
                  <a:srgbClr val="FF0000"/>
                </a:solidFill>
              </a:rPr>
              <a:t>合同満州旅行</a:t>
            </a:r>
            <a:r>
              <a:rPr lang="ja-JP" altLang="ja-JP" dirty="0"/>
              <a:t>が実施されるが、その目的は上で述べた視察や一般の観光旅行団のように、中国東北地方の日露戦争の戦跡巡りで</a:t>
            </a:r>
            <a:r>
              <a:rPr lang="ja-JP" altLang="ja-JP" dirty="0" smtClean="0"/>
              <a:t>あった。</a:t>
            </a:r>
            <a:r>
              <a:rPr lang="ja-JP" altLang="ja-JP" dirty="0"/>
              <a:t>このことからすれば、その目的の本質は、「将来、国民教育に直接たずさわることになる人物、未来の教師たち」たちにも日露戦争勝利の自負心と、</a:t>
            </a:r>
            <a:r>
              <a:rPr lang="ja-JP" altLang="ja-JP" dirty="0" smtClean="0"/>
              <a:t>帝植民地朝鮮における朝鮮総督府の観光政策</a:t>
            </a:r>
            <a:r>
              <a:rPr lang="en-US" altLang="ja-JP" dirty="0" smtClean="0"/>
              <a:t>―</a:t>
            </a:r>
            <a:r>
              <a:rPr lang="ja-JP" altLang="ja-JP" dirty="0" smtClean="0"/>
              <a:t>国日本領土の広大さを見せつけるための、いわば帝国臣民を育成する旅行であったと考えられよう。</a:t>
            </a:r>
          </a:p>
          <a:p>
            <a:endParaRPr lang="ja-JP"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5721499"/>
          </a:xfrm>
        </p:spPr>
        <p:txBody>
          <a:bodyPr>
            <a:normAutofit fontScale="92500" lnSpcReduction="20000"/>
          </a:bodyPr>
          <a:lstStyle/>
          <a:p>
            <a:r>
              <a:rPr lang="ja-JP" altLang="ja-JP" dirty="0" smtClean="0">
                <a:solidFill>
                  <a:srgbClr val="FF0000"/>
                </a:solidFill>
              </a:rPr>
              <a:t>朝鮮への修学旅行</a:t>
            </a:r>
            <a:r>
              <a:rPr lang="ja-JP" altLang="ja-JP" dirty="0" smtClean="0"/>
              <a:t>は、１９２０年代に入ると益々増加。１９２０年７月号の『朝鮮』には、同年５月の１か月間の国有列車利用団体旅行客は２１，４０８人で、そのうち学生団体は１６，９００人であったとの記事が掲載されている。夏季・冬季休業中でもない５月に、これほど多くの団体学生が旅行をしていたことから考えると</a:t>
            </a:r>
            <a:r>
              <a:rPr lang="ja-JP" altLang="ja-JP" b="1" dirty="0" smtClean="0"/>
              <a:t>、朝鮮への修学旅行はかなり一般化されていたということが伺われる</a:t>
            </a:r>
            <a:r>
              <a:rPr lang="ja-JP" altLang="ja-JP" dirty="0" smtClean="0"/>
              <a:t>。</a:t>
            </a:r>
            <a:endParaRPr lang="en-US" altLang="ja-JP" dirty="0" smtClean="0"/>
          </a:p>
          <a:p>
            <a:r>
              <a:rPr lang="ja-JP" altLang="ja-JP" dirty="0" smtClean="0"/>
              <a:t>「将来、国民教育に直接たずさわることになる人物、未来の教師たち」に国に対する義務と愛国心を向上させるという帝国臣民としての涵養を行い、満州、朝鮮を植民地として統治すべきであり、いかに統治するべきかについて考えさせることを実践したのである。</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2682</Words>
  <Application>Microsoft Office PowerPoint</Application>
  <PresentationFormat>画面に合わせる (4:3)</PresentationFormat>
  <Paragraphs>86</Paragraphs>
  <Slides>19</Slides>
  <Notes>17</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戦前の朝鮮観光政策</vt:lpstr>
      <vt:lpstr>植民地朝鮮における朝鮮総督府の観光政策</vt:lpstr>
      <vt:lpstr>スライド 3</vt:lpstr>
      <vt:lpstr>スライド 4</vt:lpstr>
      <vt:lpstr>スライド 5</vt:lpstr>
      <vt:lpstr>　植民地統治政策としての観光 満州・朝鮮への観光「視察」</vt:lpstr>
      <vt:lpstr>スライド 7</vt:lpstr>
      <vt:lpstr>満州・朝鮮への修学旅行</vt:lpstr>
      <vt:lpstr>スライド 9</vt:lpstr>
      <vt:lpstr>朝鮮人の日本への観光</vt:lpstr>
      <vt:lpstr>博覧会と観光開発</vt:lpstr>
      <vt:lpstr>女性を活用した植民地観光戦略</vt:lpstr>
      <vt:lpstr>スライド 13</vt:lpstr>
      <vt:lpstr>　植民地と戦後の観光政策</vt:lpstr>
      <vt:lpstr>スライド 15</vt:lpstr>
      <vt:lpstr>植民地政府が正統性確保のために観光を利用するという普遍性</vt:lpstr>
      <vt:lpstr>朝鮮半島における観光「近代化」</vt:lpstr>
      <vt:lpstr>軍艦島</vt:lpstr>
      <vt:lpstr>安重根（アンジュングン）記念館</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戦の前朝鮮観光政策</dc:title>
  <dc:creator>teramae</dc:creator>
  <cp:lastModifiedBy>teramae</cp:lastModifiedBy>
  <cp:revision>2</cp:revision>
  <dcterms:created xsi:type="dcterms:W3CDTF">2014-11-17T12:15:33Z</dcterms:created>
  <dcterms:modified xsi:type="dcterms:W3CDTF">2014-11-17T12:18:26Z</dcterms:modified>
</cp:coreProperties>
</file>