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1" r:id="rId3"/>
    <p:sldId id="258" r:id="rId4"/>
    <p:sldId id="301" r:id="rId5"/>
    <p:sldId id="259" r:id="rId6"/>
    <p:sldId id="260" r:id="rId7"/>
    <p:sldId id="261" r:id="rId8"/>
    <p:sldId id="262" r:id="rId9"/>
    <p:sldId id="263" r:id="rId10"/>
    <p:sldId id="289" r:id="rId11"/>
    <p:sldId id="300" r:id="rId12"/>
    <p:sldId id="264" r:id="rId13"/>
    <p:sldId id="290" r:id="rId14"/>
    <p:sldId id="291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92" r:id="rId23"/>
    <p:sldId id="273" r:id="rId24"/>
    <p:sldId id="276" r:id="rId25"/>
    <p:sldId id="277" r:id="rId26"/>
    <p:sldId id="278" r:id="rId27"/>
    <p:sldId id="274" r:id="rId28"/>
    <p:sldId id="275" r:id="rId29"/>
    <p:sldId id="293" r:id="rId30"/>
    <p:sldId id="294" r:id="rId31"/>
    <p:sldId id="295" r:id="rId32"/>
    <p:sldId id="297" r:id="rId33"/>
    <p:sldId id="298" r:id="rId34"/>
    <p:sldId id="299" r:id="rId35"/>
    <p:sldId id="302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C5DD-B388-4F14-B0FD-AAE36C0B8942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2ECC4-EBE4-4BFD-B951-035DDD90F69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ECC4-EBE4-4BFD-B951-035DDD90F69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ECC4-EBE4-4BFD-B951-035DDD90F69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30858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93829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839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9803A-FAE5-458C-9F3A-3AF3968A4549}" type="slidenum">
              <a:rPr lang="ja-JP" altLang="en-US" smtClean="0"/>
              <a:pPr/>
              <a:t>13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BAF0-73E9-45C2-80A3-38FD8E4953F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00493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85698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72328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027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68BC49-A950-4B16-B486-C50F3DE7D20F}" type="slidenum">
              <a:rPr lang="en-US" altLang="ja-JP" smtClean="0">
                <a:latin typeface="Arial" pitchFamily="34" charset="0"/>
              </a:rPr>
              <a:pPr/>
              <a:t>2</a:t>
            </a:fld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2B6-588C-476B-B11D-128B20F87DB8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95856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30043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14388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ECC4-EBE4-4BFD-B951-035DDD90F692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ECC4-EBE4-4BFD-B951-035DDD90F692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5288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23E4-ACF4-44FB-9C59-2B3D154EE13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85208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E69F-CD40-47C0-9743-F8399F2DFC0A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69445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ECC4-EBE4-4BFD-B951-035DDD90F692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ECC4-EBE4-4BFD-B951-035DDD90F69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23E4-ACF4-44FB-9C59-2B3D154EE13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23E4-ACF4-44FB-9C59-2B3D154EE13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23E4-ACF4-44FB-9C59-2B3D154EE13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23E4-ACF4-44FB-9C59-2B3D154EE13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314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752F12-CB1E-4B31-8DA2-B7170CC7C7A8}" type="slidenum">
              <a:rPr lang="ja-JP" altLang="en-US" smtClean="0">
                <a:latin typeface="Arial" pitchFamily="34" charset="0"/>
              </a:rPr>
              <a:pPr/>
              <a:t>9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91E3-B534-4324-A9D2-EE85A384910D}" type="datetimeFigureOut">
              <a:rPr kumimoji="1" lang="ja-JP" altLang="en-US" smtClean="0"/>
              <a:pPr/>
              <a:t>2014/9/13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BAE6-F3B5-4FC8-9382-F1370725C2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p.techcrunch.com/2014/04/24/20140423google-street-view-now-lets-you-go-back-in-time/?ncid=jpGsT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1.bp.blogspot.com/-sG9KAMFu0q4/U1dI-NZMT7I/AAAAAAAAOZ4/GPgxg7mAsXE/s1600/JapanEarthquake.png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K3Swwv08k&amp;feature=player_embedde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jp.wsj.com/news/articles/SB10001424052702304826804579619272713612770?mod=uzabas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cybozu.co.jp/akky/wp-content/uploads/2014/04/cups-map.pn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59228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sz="4000" dirty="0" smtClean="0"/>
              <a:t>第</a:t>
            </a:r>
            <a:r>
              <a:rPr kumimoji="1" lang="en-US" altLang="ja-JP" sz="4000" dirty="0" smtClean="0"/>
              <a:t>41</a:t>
            </a:r>
            <a:r>
              <a:rPr kumimoji="1" lang="ja-JP" altLang="en-US" sz="4000" dirty="0" smtClean="0"/>
              <a:t>回</a:t>
            </a:r>
            <a:r>
              <a:rPr kumimoji="1" lang="en-US" altLang="ja-JP" sz="4000" dirty="0" smtClean="0"/>
              <a:t>JIPDEC</a:t>
            </a:r>
            <a:r>
              <a:rPr kumimoji="1" lang="ja-JP" altLang="en-US" sz="4000" dirty="0" smtClean="0"/>
              <a:t>電子情報利活用セミナー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en-US" altLang="ja-JP" sz="3600" dirty="0"/>
              <a:t>2016</a:t>
            </a:r>
            <a:r>
              <a:rPr lang="ja-JP" altLang="en-US" sz="3600" dirty="0" smtClean="0"/>
              <a:t>年</a:t>
            </a:r>
            <a:r>
              <a:rPr lang="en-US" altLang="ja-JP" sz="3600" dirty="0" smtClean="0"/>
              <a:t>9</a:t>
            </a:r>
            <a:r>
              <a:rPr lang="ja-JP" altLang="en-US" sz="3600" dirty="0" smtClean="0"/>
              <a:t>月</a:t>
            </a:r>
            <a:r>
              <a:rPr lang="en-US" altLang="ja-JP" sz="3600" dirty="0" smtClean="0"/>
              <a:t>19</a:t>
            </a:r>
            <a:r>
              <a:rPr lang="ja-JP" altLang="en-US" sz="3600" dirty="0" smtClean="0"/>
              <a:t>日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5300" dirty="0" smtClean="0"/>
              <a:t>人流・観光とＩＣＴ</a:t>
            </a:r>
            <a:endParaRPr kumimoji="1" lang="ja-JP" altLang="en-US" sz="53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帝京平成大学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観光経営学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科長・教授</a:t>
            </a:r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観光学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博士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寺前秀一</a:t>
            </a:r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788" t="10980" r="38875" b="3026"/>
          <a:stretch>
            <a:fillRect/>
          </a:stretch>
        </p:blipFill>
        <p:spPr bwMode="auto">
          <a:xfrm>
            <a:off x="2051720" y="260648"/>
            <a:ext cx="5328592" cy="527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5670376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発想は良い、データ不足、キュレーターの存在</a:t>
            </a:r>
            <a:endParaRPr kumimoji="1" lang="ja-JP" alt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8032" y="260649"/>
            <a:ext cx="7772400" cy="936104"/>
          </a:xfr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Google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の人流戦略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288032" y="3212976"/>
            <a:ext cx="8676456" cy="3501008"/>
          </a:xfrm>
          <a:noFill/>
        </p:spPr>
        <p:txBody>
          <a:bodyPr>
            <a:noAutofit/>
          </a:bodyPr>
          <a:lstStyle/>
          <a:p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目と足でデータを集め</a:t>
            </a:r>
            <a:endParaRPr lang="en-US" altLang="ja-JP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検索機能が進化した人工知能を駆使し</a:t>
            </a:r>
            <a:endParaRPr lang="en-US" altLang="ja-JP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心を読み取り先回りして人を動かす</a:t>
            </a:r>
            <a:endParaRPr lang="en-US" altLang="ja-JP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（呼ばれ</a:t>
            </a:r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る</a:t>
            </a:r>
            <a:r>
              <a:rPr kumimoji="1"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前に配車）⇔運転手に任せな</a:t>
            </a:r>
            <a:endParaRPr kumimoji="1" lang="en-US" altLang="ja-JP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　　　　</a:t>
            </a:r>
            <a:r>
              <a:rPr kumimoji="1"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</a:t>
            </a:r>
            <a:r>
              <a:rPr kumimoji="1" lang="ja-JP" alt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い配</a:t>
            </a:r>
            <a:r>
              <a:rPr kumimoji="1"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車力</a:t>
            </a:r>
            <a:endParaRPr kumimoji="1" lang="en-US" altLang="ja-JP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kumimoji="1" lang="en-US" altLang="ja-JP" sz="4000" dirty="0" smtClean="0">
              <a:solidFill>
                <a:schemeClr val="bg1"/>
              </a:solidFill>
            </a:endParaRPr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251520" y="1268760"/>
            <a:ext cx="8640960" cy="19020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木下藤吉郎の</a:t>
            </a:r>
            <a:r>
              <a:rPr kumimoji="1" lang="ja-JP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草履取り戦略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検索の進化、知能の進化⇒非言語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179512" y="1816224"/>
            <a:ext cx="8784976" cy="4421088"/>
          </a:xfrm>
        </p:spPr>
        <p:txBody>
          <a:bodyPr>
            <a:normAutofit/>
          </a:bodyPr>
          <a:lstStyle/>
          <a:p>
            <a:r>
              <a:rPr kumimoji="1" lang="ja-JP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人類の進化</a:t>
            </a:r>
            <a:endParaRPr kumimoji="1" lang="en-US" altLang="ja-JP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kumimoji="1" lang="ja-JP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　　　意識⇒</a:t>
            </a:r>
            <a:r>
              <a:rPr lang="ja-JP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音（歌）⇒言語⇒</a:t>
            </a:r>
            <a:r>
              <a:rPr kumimoji="1" lang="ja-JP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文字</a:t>
            </a:r>
            <a:endParaRPr kumimoji="1" lang="en-US" altLang="ja-JP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r>
              <a:rPr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Google</a:t>
            </a:r>
            <a:r>
              <a:rPr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の</a:t>
            </a:r>
            <a:r>
              <a:rPr lang="ja-JP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検索は進化の逆方向</a:t>
            </a:r>
            <a:r>
              <a:rPr kumimoji="1" lang="ja-JP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　　</a:t>
            </a:r>
            <a:endParaRPr kumimoji="1" lang="en-US" altLang="ja-JP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　　　</a:t>
            </a:r>
            <a:r>
              <a:rPr kumimoji="1" lang="ja-JP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文字検索⇒映像検索</a:t>
            </a:r>
            <a:r>
              <a:rPr lang="ja-JP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（顔認識の実用化の延長）⇒非言語認識　匂い（扁桃体）</a:t>
            </a:r>
            <a:r>
              <a:rPr lang="ja-JP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、触角（痛み）</a:t>
            </a:r>
            <a:endParaRPr lang="en-US" altLang="ja-JP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8001000" cy="1470025"/>
          </a:xfr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人流・観光と脳科学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～ヒトを移動させる心とは何か～</a:t>
            </a:r>
            <a:endParaRPr lang="ja-JP" altLang="en-US" dirty="0"/>
          </a:p>
        </p:txBody>
      </p:sp>
      <p:sp>
        <p:nvSpPr>
          <p:cNvPr id="2051" name="サブタイトル 4"/>
          <p:cNvSpPr>
            <a:spLocks noGrp="1"/>
          </p:cNvSpPr>
          <p:nvPr>
            <p:ph type="subTitle" idx="1"/>
          </p:nvPr>
        </p:nvSpPr>
        <p:spPr>
          <a:xfrm>
            <a:off x="1371600" y="2420938"/>
            <a:ext cx="6400800" cy="244792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アリストテレス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⇒マルクス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⇒サイバネティクス（衛藤瀋吉）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⇒脳科学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5345113"/>
            <a:ext cx="8229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ja-JP" altLang="en-US" sz="3200" kern="0" dirty="0">
                <a:latin typeface="+mn-lt"/>
                <a:ea typeface="+mn-ea"/>
              </a:rPr>
              <a:t>認知科学　社会学　心理学　観光学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ja-JP" altLang="en-US" sz="3200" kern="0" dirty="0">
                <a:latin typeface="+mn-lt"/>
                <a:ea typeface="+mn-ea"/>
              </a:rPr>
              <a:t>脳　情報　進化　死　哲学・宗教</a:t>
            </a:r>
            <a:r>
              <a:rPr lang="en-US" altLang="ja-JP" sz="3200" kern="0" dirty="0">
                <a:latin typeface="+mn-lt"/>
                <a:ea typeface="+mn-ea"/>
              </a:rPr>
              <a:t>(</a:t>
            </a:r>
            <a:r>
              <a:rPr lang="ja-JP" altLang="en-US" sz="3200" kern="0" dirty="0">
                <a:latin typeface="+mn-lt"/>
                <a:ea typeface="+mn-ea"/>
              </a:rPr>
              <a:t>文化</a:t>
            </a:r>
            <a:r>
              <a:rPr lang="en-US" altLang="ja-JP" sz="3200" kern="0" dirty="0"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ja-JP" altLang="en-US" dirty="0" smtClean="0"/>
              <a:t>ジェミノイドと身体感覚の転移</a:t>
            </a:r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石黒浩研究室</a:t>
            </a:r>
            <a:endParaRPr lang="en-US" altLang="ja-JP" smtClean="0"/>
          </a:p>
          <a:p>
            <a:r>
              <a:rPr lang="ja-JP" altLang="en-US" smtClean="0"/>
              <a:t>ジェミノイドは実在する人間のコピーロボット</a:t>
            </a:r>
            <a:endParaRPr lang="en-US" altLang="ja-JP" smtClean="0"/>
          </a:p>
          <a:p>
            <a:r>
              <a:rPr lang="ja-JP" altLang="en-US" smtClean="0"/>
              <a:t>遠隔地の相手に対し、より自然な対話が実現できる</a:t>
            </a:r>
            <a:endParaRPr lang="en-US" altLang="ja-JP" smtClean="0"/>
          </a:p>
          <a:p>
            <a:r>
              <a:rPr lang="ja-JP" altLang="en-US" smtClean="0"/>
              <a:t>自分が操作するジェミノイドが触れられた時、あたかも自分が触れられたかのような感覚が発することがある　　このような感覚は身体感覚の転移といい、脳科学でも注目されている</a:t>
            </a:r>
            <a:endParaRPr lang="en-US" altLang="ja-JP" smtClean="0"/>
          </a:p>
          <a:p>
            <a:endParaRPr lang="ja-JP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pr.c.yimg.jp/im_sigg.ReLzVcdT4bSMaQJ0jPHHg---x585-n1/amd/20140127-00031992-roupeiro-000-56-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79" y="1196752"/>
            <a:ext cx="870661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b="1" dirty="0" smtClean="0"/>
              <a:t>ウエアラブルから埋め込みへ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次世代機器は体内に「装着」</a:t>
            </a:r>
            <a:endParaRPr kumimoji="1" lang="ja-JP" altLang="en-US" dirty="0"/>
          </a:p>
        </p:txBody>
      </p:sp>
      <p:pic>
        <p:nvPicPr>
          <p:cNvPr id="1026" name="Picture 2" descr="http://www.cnn.co.jp/storage/2014/04/09/bfc568614f2af473d0bde9b194ee6cab/cyborgs-resize-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660" y="1556792"/>
            <a:ext cx="7532836" cy="4237220"/>
          </a:xfrm>
          <a:prstGeom prst="rect">
            <a:avLst/>
          </a:prstGeom>
          <a:noFill/>
        </p:spPr>
      </p:pic>
      <p:pic>
        <p:nvPicPr>
          <p:cNvPr id="4" name="Picture 2" descr="http://tctechcrunch2011.files.wordpress.com/2014/01/hand-holding-zoomed-in.jpg?w=1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4531751"/>
            <a:ext cx="3096343" cy="2063492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4716016" y="5961474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基本概念の特許</a:t>
            </a:r>
            <a:endParaRPr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656184"/>
          </a:xfr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ja-JP" sz="5400" dirty="0" smtClean="0"/>
              <a:t>Google Maps</a:t>
            </a:r>
            <a:br>
              <a:rPr lang="en-US" altLang="ja-JP" sz="5400" dirty="0" smtClean="0"/>
            </a:br>
            <a:r>
              <a:rPr lang="ja-JP" altLang="en-US" dirty="0" smtClean="0"/>
              <a:t>観光案内書が要らなくなる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2420888"/>
            <a:ext cx="8363272" cy="4392488"/>
          </a:xfrm>
        </p:spPr>
        <p:txBody>
          <a:bodyPr>
            <a:normAutofit fontScale="92500"/>
          </a:bodyPr>
          <a:lstStyle/>
          <a:p>
            <a:r>
              <a:rPr lang="ja-JP" altLang="ja-JP" sz="4000" dirty="0" smtClean="0"/>
              <a:t>地球上すべての地理情報をデータ化</a:t>
            </a:r>
            <a:endParaRPr lang="en-US" altLang="ja-JP" sz="4000" dirty="0" smtClean="0"/>
          </a:p>
          <a:p>
            <a:r>
              <a:rPr lang="ja-JP" altLang="ja-JP" sz="4000" dirty="0" smtClean="0"/>
              <a:t>航空写真地図、</a:t>
            </a:r>
            <a:r>
              <a:rPr lang="ja-JP" altLang="ja-JP" sz="4000" dirty="0" smtClean="0">
                <a:solidFill>
                  <a:srgbClr val="FF0000"/>
                </a:solidFill>
              </a:rPr>
              <a:t>地表の風景</a:t>
            </a:r>
            <a:r>
              <a:rPr lang="ja-JP" altLang="en-US" sz="4000" dirty="0" smtClean="0"/>
              <a:t>、</a:t>
            </a:r>
            <a:r>
              <a:rPr lang="ja-JP" altLang="ja-JP" sz="4000" dirty="0" smtClean="0"/>
              <a:t>地下施設、建物内などの実際の画像を無料で提供</a:t>
            </a:r>
            <a:endParaRPr lang="en-US" altLang="ja-JP" sz="4000" dirty="0" smtClean="0"/>
          </a:p>
          <a:p>
            <a:r>
              <a:rPr lang="ja-JP" altLang="ja-JP" sz="4000" dirty="0" smtClean="0"/>
              <a:t>リアリティの高い</a:t>
            </a:r>
            <a:r>
              <a:rPr lang="en-US" altLang="ja-JP" sz="4000" dirty="0" smtClean="0"/>
              <a:t>3D Earth</a:t>
            </a:r>
            <a:r>
              <a:rPr lang="ja-JP" altLang="ja-JP" sz="4000" dirty="0" smtClean="0"/>
              <a:t>ビューサービス開始</a:t>
            </a:r>
            <a:endParaRPr lang="en-US" altLang="ja-JP" sz="4000" dirty="0" smtClean="0"/>
          </a:p>
          <a:p>
            <a:r>
              <a:rPr lang="ja-JP" altLang="en-US" sz="4000" dirty="0" smtClean="0"/>
              <a:t>民間宇宙船事業に乗り出すのでは？</a:t>
            </a:r>
            <a:endParaRPr lang="en-US" altLang="ja-JP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ja-JP" sz="8000" b="1" dirty="0" smtClean="0"/>
              <a:t>Street View</a:t>
            </a:r>
            <a:endParaRPr kumimoji="1" lang="ja-JP" altLang="en-US" sz="8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4000" b="1" dirty="0" smtClean="0"/>
              <a:t>Street View</a:t>
            </a:r>
            <a:r>
              <a:rPr lang="ja-JP" altLang="ja-JP" sz="4000" dirty="0" smtClean="0"/>
              <a:t>の撮影は</a:t>
            </a:r>
            <a:r>
              <a:rPr lang="ja-JP" altLang="en-US" sz="4000" dirty="0" smtClean="0"/>
              <a:t>、</a:t>
            </a:r>
            <a:r>
              <a:rPr lang="ja-JP" altLang="ja-JP" sz="4000" dirty="0" smtClean="0"/>
              <a:t>一般的な地表（道路）での車載カメラによる撮影は、特に変化の激しい都市部では定期的に</a:t>
            </a:r>
            <a:r>
              <a:rPr lang="ja-JP" altLang="en-US" sz="4000" dirty="0" smtClean="0"/>
              <a:t>継続</a:t>
            </a:r>
            <a:r>
              <a:rPr lang="ja-JP" altLang="en-US" sz="4000" dirty="0" smtClean="0">
                <a:solidFill>
                  <a:srgbClr val="FF0000"/>
                </a:solidFill>
              </a:rPr>
              <a:t>（タクシー会社ではビジネスモデルが作れなかった）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r>
              <a:rPr lang="ja-JP" altLang="ja-JP" sz="4000" dirty="0" smtClean="0"/>
              <a:t>主要な駅、地下街、大型商業施設をはじめ、富士山の</a:t>
            </a:r>
            <a:r>
              <a:rPr lang="en-US" altLang="ja-JP" sz="4000" dirty="0" smtClean="0"/>
              <a:t>Street View</a:t>
            </a:r>
            <a:r>
              <a:rPr lang="ja-JP" altLang="ja-JP" sz="4000" dirty="0" err="1" smtClean="0"/>
              <a:t>まで</a:t>
            </a:r>
            <a:r>
              <a:rPr lang="ja-JP" altLang="ja-JP" sz="4000" dirty="0" smtClean="0"/>
              <a:t>公開されるという、徹底した撮影を全世界で展開</a:t>
            </a:r>
            <a:endParaRPr lang="ja-JP" altLang="en-US" sz="4000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273630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sz="3600" dirty="0" smtClean="0"/>
              <a:t>海からのストリートビュープロジェクトを開始</a:t>
            </a:r>
            <a:br>
              <a:rPr lang="ja-JP" altLang="en-US" sz="3600" dirty="0" smtClean="0"/>
            </a:br>
            <a:r>
              <a:rPr lang="ja-JP" altLang="en-US" sz="4000" dirty="0" smtClean="0"/>
              <a:t>あなたもトレッカーで撮影してみませんか？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sz="2700" dirty="0" smtClean="0"/>
              <a:t>観光協会、非営利団体、大学、研究機関などに所属する方で、アクセスの難しい場所での画像の収集が可能でしたら、ぜひトレッカーの貸し出しをお申し込みになり、地図の拡大にご協力ください。</a:t>
            </a:r>
            <a:endParaRPr kumimoji="1" lang="ja-JP" altLang="en-US" sz="2700" dirty="0"/>
          </a:p>
        </p:txBody>
      </p:sp>
      <p:pic>
        <p:nvPicPr>
          <p:cNvPr id="184322" name="Picture 2" descr="https://www.google.co.jp/maps/about/images/partners/streetview/trekker-carouse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51" y="2780928"/>
            <a:ext cx="896985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637EF6-9B38-4D04-828E-93F0D1FF758A}" type="slidenum">
              <a:rPr lang="en-US" altLang="ja-JP" smtClean="0">
                <a:latin typeface="Arial" pitchFamily="34" charset="0"/>
              </a:rPr>
              <a:pPr/>
              <a:t>2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979438"/>
            <a:ext cx="9036050" cy="14414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4000" dirty="0" smtClean="0"/>
              <a:t>「観光」とは　「違い」「刺激」が基本</a:t>
            </a:r>
          </a:p>
        </p:txBody>
      </p:sp>
      <p:sp>
        <p:nvSpPr>
          <p:cNvPr id="13317" name="Oval 4"/>
          <p:cNvSpPr>
            <a:spLocks noChangeArrowheads="1"/>
          </p:cNvSpPr>
          <p:nvPr/>
        </p:nvSpPr>
        <p:spPr bwMode="auto">
          <a:xfrm>
            <a:off x="1692274" y="3212976"/>
            <a:ext cx="2231653" cy="1081087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日常生活圏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5220072" y="3212976"/>
            <a:ext cx="2644154" cy="1081087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非日常生活圏</a:t>
            </a:r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 flipV="1">
            <a:off x="3357563" y="4077072"/>
            <a:ext cx="2654300" cy="647700"/>
          </a:xfrm>
          <a:prstGeom prst="curvedDownArrow">
            <a:avLst>
              <a:gd name="adj1" fmla="val 81961"/>
              <a:gd name="adj2" fmla="val 163922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4049713" y="3501008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移動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470139" y="2780928"/>
            <a:ext cx="861774" cy="302433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ja-JP" altLang="en-US" sz="4400" dirty="0"/>
              <a:t>定住が前提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1979712" y="4869160"/>
            <a:ext cx="3672631" cy="1439863"/>
          </a:xfrm>
          <a:prstGeom prst="rightArrow">
            <a:avLst>
              <a:gd name="adj1" fmla="val 50000"/>
              <a:gd name="adj2" fmla="val 5377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一日交通圏の拡大</a:t>
            </a:r>
          </a:p>
        </p:txBody>
      </p:sp>
      <p:sp>
        <p:nvSpPr>
          <p:cNvPr id="13323" name="Oval 12"/>
          <p:cNvSpPr>
            <a:spLocks noChangeArrowheads="1"/>
          </p:cNvSpPr>
          <p:nvPr/>
        </p:nvSpPr>
        <p:spPr bwMode="auto">
          <a:xfrm>
            <a:off x="6011863" y="4393282"/>
            <a:ext cx="1081087" cy="1123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旅行</a:t>
            </a:r>
          </a:p>
        </p:txBody>
      </p:sp>
      <p:sp>
        <p:nvSpPr>
          <p:cNvPr id="13324" name="AutoShape 13"/>
          <p:cNvSpPr>
            <a:spLocks noChangeArrowheads="1"/>
          </p:cNvSpPr>
          <p:nvPr/>
        </p:nvSpPr>
        <p:spPr bwMode="auto">
          <a:xfrm>
            <a:off x="7453312" y="2492896"/>
            <a:ext cx="1690687" cy="3096418"/>
          </a:xfrm>
          <a:prstGeom prst="downArrow">
            <a:avLst>
              <a:gd name="adj1" fmla="val 50000"/>
              <a:gd name="adj2" fmla="val 750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ja-JP" altLang="en-US" sz="3200" dirty="0"/>
              <a:t>余暇時間の拡大</a:t>
            </a:r>
          </a:p>
        </p:txBody>
      </p:sp>
      <p:sp>
        <p:nvSpPr>
          <p:cNvPr id="13325" name="Oval 14"/>
          <p:cNvSpPr>
            <a:spLocks noChangeArrowheads="1"/>
          </p:cNvSpPr>
          <p:nvPr/>
        </p:nvSpPr>
        <p:spPr bwMode="auto">
          <a:xfrm>
            <a:off x="6012160" y="5445224"/>
            <a:ext cx="2879973" cy="129688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200" dirty="0"/>
              <a:t>観光資源の</a:t>
            </a:r>
          </a:p>
          <a:p>
            <a:r>
              <a:rPr lang="ja-JP" altLang="en-US" sz="3200" dirty="0"/>
              <a:t>均一化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ja-JP" altLang="en-US" b="1" dirty="0" smtClean="0"/>
              <a:t>「タイムトラベル」機能を追加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2620887"/>
          </a:xfrm>
        </p:spPr>
        <p:txBody>
          <a:bodyPr/>
          <a:lstStyle/>
          <a:p>
            <a:r>
              <a:rPr lang="en-US" altLang="ja-JP" sz="1600" dirty="0" smtClean="0">
                <a:hlinkClick r:id="rId3"/>
              </a:rPr>
              <a:t>http://jp.techcrunch.com/2014/04/24/20140423google-street-view-now-lets-you-go-back-in-time/?ncid=jpGsTC</a:t>
            </a:r>
            <a:endParaRPr lang="en-US" altLang="ja-JP" sz="1600" dirty="0" smtClean="0"/>
          </a:p>
          <a:p>
            <a:r>
              <a:rPr lang="en-US" altLang="ja-JP" sz="4000" dirty="0" smtClean="0"/>
              <a:t>Google</a:t>
            </a:r>
            <a:r>
              <a:rPr lang="ja-JP" altLang="en-US" sz="4000" dirty="0" smtClean="0"/>
              <a:t>によると、機能追加は、実世界を正確にうつすデジタルミラーを作る試みの一環</a:t>
            </a:r>
            <a:endParaRPr kumimoji="1" lang="ja-JP" altLang="en-US" sz="40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 l="6914" t="41953" r="56559" b="23594"/>
          <a:stretch>
            <a:fillRect/>
          </a:stretch>
        </p:blipFill>
        <p:spPr bwMode="auto">
          <a:xfrm>
            <a:off x="35496" y="4149080"/>
            <a:ext cx="47525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 descr="http://1.bp.blogspot.com/-sG9KAMFu0q4/U1dI-NZMT7I/AAAAAAAAOZ4/GPgxg7mAsXE/s1600/JapanEarthquak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137271"/>
            <a:ext cx="4248472" cy="253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ja-JP" altLang="en-US" b="1" dirty="0" smtClean="0"/>
              <a:t>世界遺産・アンコールワット</a:t>
            </a:r>
            <a:endParaRPr lang="ja-JP" altLang="en-US" dirty="0" smtClean="0"/>
          </a:p>
        </p:txBody>
      </p:sp>
      <p:sp>
        <p:nvSpPr>
          <p:cNvPr id="307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648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hlinkClick r:id="rId3"/>
              </a:rPr>
              <a:t>https://www.youtube.com/watch?v=rnK3Swwv08k&amp;feature=player_embedded</a:t>
            </a:r>
            <a:endParaRPr lang="en-US" altLang="ja-JP" sz="1800" dirty="0" smtClean="0"/>
          </a:p>
          <a:p>
            <a:endParaRPr lang="ja-JP" altLang="en-US" sz="1800" dirty="0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 l="16241" t="15547" r="43359" b="26375"/>
          <a:stretch>
            <a:fillRect/>
          </a:stretch>
        </p:blipFill>
        <p:spPr bwMode="auto">
          <a:xfrm>
            <a:off x="179512" y="2636912"/>
            <a:ext cx="52565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21567" t="29370" r="44383" b="35607"/>
          <a:stretch>
            <a:fillRect/>
          </a:stretch>
        </p:blipFill>
        <p:spPr bwMode="auto">
          <a:xfrm>
            <a:off x="3923928" y="3356992"/>
            <a:ext cx="5184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6" cstate="print"/>
          <a:srcRect l="14861" t="17516" r="43359" b="26375"/>
          <a:stretch>
            <a:fillRect/>
          </a:stretch>
        </p:blipFill>
        <p:spPr bwMode="auto">
          <a:xfrm>
            <a:off x="0" y="1988840"/>
            <a:ext cx="238425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ja-JP" altLang="ja-JP" dirty="0" smtClean="0"/>
              <a:t>網膜に映像を直接投影して映画やゲームが楽しめるヘッドホン「</a:t>
            </a:r>
            <a:r>
              <a:rPr lang="en-US" altLang="ja-JP" dirty="0" smtClean="0"/>
              <a:t>Glyph</a:t>
            </a:r>
            <a:r>
              <a:rPr lang="ja-JP" altLang="ja-JP" dirty="0" smtClean="0"/>
              <a:t>」</a:t>
            </a:r>
            <a:endParaRPr kumimoji="1" lang="ja-JP" altLang="en-US" dirty="0"/>
          </a:p>
        </p:txBody>
      </p:sp>
      <p:pic>
        <p:nvPicPr>
          <p:cNvPr id="4" name="図 3" descr="http://i.gzn.jp/img/2014/02/02/glyph-mobile-theater/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980" y="1899250"/>
            <a:ext cx="5400040" cy="405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r>
              <a:rPr kumimoji="1" lang="ja-JP" altLang="en-US" dirty="0" smtClean="0"/>
              <a:t>本物のマーケティング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Google</a:t>
            </a:r>
            <a:r>
              <a:rPr lang="ja-JP" altLang="ja-JP" dirty="0" smtClean="0"/>
              <a:t>は</a:t>
            </a:r>
            <a:r>
              <a:rPr lang="en-US" altLang="ja-JP" dirty="0" smtClean="0"/>
              <a:t>Gmail</a:t>
            </a:r>
            <a:r>
              <a:rPr lang="ja-JP" altLang="ja-JP" dirty="0" smtClean="0"/>
              <a:t>の内容や交友関係に加え、何に興味を持ち、どんなものをどのくらい購入しているのかも把握している。</a:t>
            </a:r>
            <a:endParaRPr lang="en-US" altLang="ja-JP" dirty="0" smtClean="0"/>
          </a:p>
          <a:p>
            <a:r>
              <a:rPr lang="ja-JP" altLang="ja-JP" dirty="0" smtClean="0"/>
              <a:t>たとえ</a:t>
            </a:r>
            <a:r>
              <a:rPr lang="en-US" altLang="ja-JP" dirty="0" smtClean="0"/>
              <a:t>Google</a:t>
            </a:r>
            <a:r>
              <a:rPr lang="ja-JP" altLang="ja-JP" dirty="0" smtClean="0"/>
              <a:t>アカウントでログインしていなくても、</a:t>
            </a:r>
            <a:r>
              <a:rPr lang="en-US" altLang="ja-JP" dirty="0" smtClean="0"/>
              <a:t>Google</a:t>
            </a:r>
            <a:r>
              <a:rPr lang="ja-JP" altLang="ja-JP" dirty="0" smtClean="0"/>
              <a:t>が個々人の</a:t>
            </a:r>
            <a:r>
              <a:rPr lang="ja-JP" altLang="ja-JP" sz="4000" dirty="0" smtClean="0">
                <a:solidFill>
                  <a:srgbClr val="FF0000"/>
                </a:solidFill>
              </a:rPr>
              <a:t>ネット上の行動をトラッキング</a:t>
            </a:r>
            <a:r>
              <a:rPr lang="ja-JP" altLang="ja-JP" dirty="0" smtClean="0"/>
              <a:t>している可能性は否定できない</a:t>
            </a:r>
            <a:endParaRPr lang="en-US" altLang="ja-JP" dirty="0" smtClean="0"/>
          </a:p>
          <a:p>
            <a:r>
              <a:rPr lang="ja-JP" altLang="en-US" sz="4000" dirty="0" smtClean="0">
                <a:solidFill>
                  <a:srgbClr val="FF0000"/>
                </a:solidFill>
              </a:rPr>
              <a:t>データの便宜置籍化</a:t>
            </a:r>
            <a:r>
              <a:rPr lang="ja-JP" altLang="en-US" dirty="0" smtClean="0"/>
              <a:t>により、個人情報保護を超えたデータ解析結果提供ビジネスが出現する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 descr="写真・図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124"/>
            <a:ext cx="6012160" cy="668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7020272" y="116632"/>
            <a:ext cx="1666528" cy="597666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>
            <a:normAutofit/>
          </a:bodyPr>
          <a:lstStyle/>
          <a:p>
            <a:pPr algn="l"/>
            <a:r>
              <a:rPr kumimoji="1" lang="ja-JP" altLang="en-US" dirty="0" smtClean="0"/>
              <a:t>　黒船Ｕｂｅｒの上陸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 （</a:t>
            </a:r>
            <a:r>
              <a:rPr lang="ja-JP" altLang="en-US" dirty="0" smtClean="0">
                <a:solidFill>
                  <a:srgbClr val="FF0000"/>
                </a:solidFill>
              </a:rPr>
              <a:t>ＧＯＯＧＬＥ関連企業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r>
              <a:rPr lang="ja-JP" altLang="ja-JP" sz="6500" dirty="0" smtClean="0">
                <a:solidFill>
                  <a:srgbClr val="FF0000"/>
                </a:solidFill>
              </a:rPr>
              <a:t>ひっそりと</a:t>
            </a:r>
            <a:r>
              <a:rPr lang="ja-JP" altLang="ja-JP" sz="3600" dirty="0" smtClean="0"/>
              <a:t>日本で</a:t>
            </a:r>
            <a:r>
              <a:rPr lang="ja-JP" altLang="en-US" sz="3600" dirty="0" smtClean="0"/>
              <a:t>試行</a:t>
            </a:r>
            <a:r>
              <a:rPr lang="ja-JP" altLang="ja-JP" sz="3600" dirty="0" smtClean="0"/>
              <a:t>開始</a:t>
            </a:r>
          </a:p>
          <a:p>
            <a:r>
              <a:rPr lang="ja-JP" altLang="ja-JP" sz="3600" dirty="0" smtClean="0"/>
              <a:t>世界</a:t>
            </a:r>
            <a:r>
              <a:rPr lang="en-US" altLang="ja-JP" sz="3600" dirty="0" smtClean="0"/>
              <a:t>22</a:t>
            </a:r>
            <a:r>
              <a:rPr lang="ja-JP" altLang="ja-JP" sz="3600" dirty="0" smtClean="0"/>
              <a:t>カ国でサービス展開</a:t>
            </a:r>
            <a:r>
              <a:rPr lang="ja-JP" altLang="en-US" sz="3600" dirty="0" smtClean="0"/>
              <a:t>（</a:t>
            </a:r>
            <a:r>
              <a:rPr lang="ja-JP" altLang="en-US" sz="3600" dirty="0" smtClean="0">
                <a:solidFill>
                  <a:srgbClr val="FF0000"/>
                </a:solidFill>
              </a:rPr>
              <a:t>地方政府相手</a:t>
            </a:r>
            <a:r>
              <a:rPr lang="ja-JP" altLang="en-US" sz="3600" dirty="0" smtClean="0"/>
              <a:t>）</a:t>
            </a:r>
            <a:endParaRPr lang="en-US" altLang="ja-JP" sz="3600" dirty="0" smtClean="0"/>
          </a:p>
          <a:p>
            <a:r>
              <a:rPr lang="ja-JP" altLang="ja-JP" sz="3600" dirty="0" smtClean="0"/>
              <a:t>スマートフォン</a:t>
            </a:r>
            <a:r>
              <a:rPr lang="ja-JP" altLang="en-US" sz="3600" dirty="0" smtClean="0"/>
              <a:t>・アプリ活用</a:t>
            </a:r>
            <a:endParaRPr lang="en-US" altLang="ja-JP" sz="3600" dirty="0" smtClean="0"/>
          </a:p>
          <a:p>
            <a:pPr>
              <a:buNone/>
            </a:pPr>
            <a:r>
              <a:rPr lang="ja-JP" altLang="en-US" sz="3600" dirty="0" smtClean="0"/>
              <a:t>①</a:t>
            </a:r>
            <a:r>
              <a:rPr lang="ja-JP" altLang="ja-JP" sz="4400" dirty="0" smtClean="0">
                <a:solidFill>
                  <a:srgbClr val="FF0000"/>
                </a:solidFill>
              </a:rPr>
              <a:t>キャッシュレス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3600" dirty="0" smtClean="0"/>
              <a:t>②指定場所</a:t>
            </a:r>
            <a:r>
              <a:rPr lang="ja-JP" altLang="ja-JP" sz="4400" dirty="0" smtClean="0">
                <a:solidFill>
                  <a:srgbClr val="FF0000"/>
                </a:solidFill>
              </a:rPr>
              <a:t>オンデマンド</a:t>
            </a:r>
            <a:r>
              <a:rPr lang="ja-JP" altLang="ja-JP" sz="3600" dirty="0" smtClean="0"/>
              <a:t>配車</a:t>
            </a:r>
            <a:r>
              <a:rPr lang="ja-JP" altLang="en-US" sz="3600" dirty="0" smtClean="0"/>
              <a:t>（位置情報）</a:t>
            </a:r>
            <a:endParaRPr lang="en-US" altLang="ja-JP" sz="3600" dirty="0" smtClean="0"/>
          </a:p>
          <a:p>
            <a:pPr>
              <a:buNone/>
            </a:pPr>
            <a:r>
              <a:rPr lang="ja-JP" altLang="en-US" sz="3600" dirty="0" smtClean="0"/>
              <a:t>③</a:t>
            </a:r>
            <a:r>
              <a:rPr lang="ja-JP" altLang="ja-JP" sz="3600" dirty="0" smtClean="0"/>
              <a:t>メールで領収書</a:t>
            </a:r>
            <a:r>
              <a:rPr lang="ja-JP" altLang="en-US" sz="3600" dirty="0" smtClean="0"/>
              <a:t>送信</a:t>
            </a:r>
            <a:r>
              <a:rPr lang="ja-JP" altLang="ja-JP" sz="3600" dirty="0" smtClean="0"/>
              <a:t>、</a:t>
            </a:r>
            <a:r>
              <a:rPr lang="ja-JP" altLang="ja-JP" sz="4800" dirty="0" smtClean="0">
                <a:solidFill>
                  <a:srgbClr val="FF0000"/>
                </a:solidFill>
              </a:rPr>
              <a:t>運転手評価</a:t>
            </a:r>
            <a:r>
              <a:rPr lang="ja-JP" altLang="en-US" sz="3600" dirty="0" smtClean="0"/>
              <a:t>可能</a:t>
            </a:r>
            <a:endParaRPr lang="ja-JP" altLang="ja-JP" sz="3600" dirty="0" smtClean="0"/>
          </a:p>
          <a:p>
            <a:pPr>
              <a:buNone/>
            </a:pPr>
            <a:r>
              <a:rPr lang="ja-JP" altLang="en-US" sz="3600" dirty="0" smtClean="0"/>
              <a:t>④</a:t>
            </a:r>
            <a:r>
              <a:rPr lang="ja-JP" altLang="ja-JP" sz="3600" dirty="0" smtClean="0"/>
              <a:t>料金は、</a:t>
            </a:r>
            <a:r>
              <a:rPr lang="ja-JP" altLang="ja-JP" sz="3600" b="1" i="1" dirty="0" smtClean="0">
                <a:solidFill>
                  <a:schemeClr val="accent3">
                    <a:lumMod val="75000"/>
                  </a:schemeClr>
                </a:solidFill>
              </a:rPr>
              <a:t>基本料金</a:t>
            </a:r>
            <a:r>
              <a:rPr lang="ja-JP" altLang="en-US" sz="3600" b="1" i="1" dirty="0" smtClean="0">
                <a:solidFill>
                  <a:schemeClr val="accent3">
                    <a:lumMod val="75000"/>
                  </a:schemeClr>
                </a:solidFill>
              </a:rPr>
              <a:t>＋時間距離制</a:t>
            </a:r>
            <a:endParaRPr lang="en-US" altLang="ja-JP" sz="3600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kumimoji="1" lang="en-US" altLang="ja-JP" dirty="0" err="1" smtClean="0"/>
              <a:t>Uber</a:t>
            </a:r>
            <a:r>
              <a:rPr kumimoji="1" lang="ja-JP" altLang="en-US" dirty="0" smtClean="0"/>
              <a:t>の報道　</a:t>
            </a:r>
            <a:r>
              <a:rPr kumimoji="1" lang="en-US" altLang="ja-JP" dirty="0" smtClean="0"/>
              <a:t>WSJ</a:t>
            </a:r>
            <a:r>
              <a:rPr kumimoji="1" lang="ja-JP" altLang="en-US" dirty="0" smtClean="0"/>
              <a:t>のライヴ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en-US" altLang="ja-JP" dirty="0" smtClean="0">
                <a:hlinkClick r:id="rId3"/>
              </a:rPr>
              <a:t>http://jp.wsj.com/news/articles/SB10001424052702304826804579619272713612770?mod=uzabase</a:t>
            </a:r>
            <a:endParaRPr lang="en-US" altLang="ja-JP" dirty="0" smtClean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23528" y="3510136"/>
            <a:ext cx="8515672" cy="1935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4400" dirty="0" err="1" smtClean="0"/>
              <a:t>Uber</a:t>
            </a:r>
            <a:r>
              <a:rPr lang="ja-JP" altLang="en-US" sz="4400" dirty="0" smtClean="0"/>
              <a:t>の幹部は</a:t>
            </a:r>
            <a:r>
              <a:rPr lang="en-US" altLang="ja-JP" sz="4400" dirty="0" smtClean="0"/>
              <a:t> “</a:t>
            </a:r>
            <a:r>
              <a:rPr lang="ja-JP" altLang="en-US" sz="4400" dirty="0" smtClean="0">
                <a:solidFill>
                  <a:srgbClr val="FF0000"/>
                </a:solidFill>
              </a:rPr>
              <a:t>街を変える</a:t>
            </a:r>
            <a:r>
              <a:rPr lang="ja-JP" altLang="en-US" sz="4400" dirty="0" smtClean="0"/>
              <a:t>。それは</a:t>
            </a:r>
            <a:r>
              <a:rPr lang="ja-JP" altLang="en-US" sz="4400" dirty="0" smtClean="0">
                <a:solidFill>
                  <a:srgbClr val="FF0000"/>
                </a:solidFill>
              </a:rPr>
              <a:t>第三のレール</a:t>
            </a:r>
            <a:r>
              <a:rPr lang="ja-JP" altLang="en-US" sz="4400" dirty="0" smtClean="0"/>
              <a:t>だ</a:t>
            </a:r>
            <a:r>
              <a:rPr lang="en-US" altLang="ja-JP" sz="4400" dirty="0" smtClean="0"/>
              <a:t>” </a:t>
            </a:r>
            <a:r>
              <a:rPr lang="ja-JP" altLang="en-US" sz="4400" dirty="0" smtClean="0"/>
              <a:t>といっています。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b="1" dirty="0" smtClean="0"/>
              <a:t>月極め定額乗り放題タクシーの提案</a:t>
            </a:r>
            <a:r>
              <a:rPr lang="en-US" altLang="ja-JP" b="1" dirty="0" smtClean="0"/>
              <a:t>TAXMOBIL</a:t>
            </a:r>
            <a:r>
              <a:rPr lang="en-US" altLang="ja-JP" b="1" dirty="0"/>
              <a:t>. The Mobility Brand.</a:t>
            </a:r>
            <a:r>
              <a:rPr lang="ja-JP" altLang="ja-JP" dirty="0"/>
              <a:t/>
            </a:r>
            <a:br>
              <a:rPr lang="ja-JP" altLang="ja-JP" dirty="0"/>
            </a:br>
            <a:r>
              <a:rPr lang="en-US" altLang="ja-JP" dirty="0"/>
              <a:t> http://www.taxmobil.com</a:t>
            </a:r>
            <a:r>
              <a:rPr lang="en-US" altLang="ja-JP" dirty="0" smtClean="0"/>
              <a:t>/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04864"/>
            <a:ext cx="59046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2025</a:t>
            </a:r>
            <a:r>
              <a:rPr lang="ja-JP" altLang="ja-JP" b="1" dirty="0"/>
              <a:t>年、ヘルシンキは「自家用車が走らない都市」になる：都市</a:t>
            </a:r>
            <a:r>
              <a:rPr lang="ja-JP" altLang="ja-JP" b="1" dirty="0" smtClean="0"/>
              <a:t>計画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sz="3100" dirty="0" smtClean="0"/>
              <a:t> http://wired.jp/2014/07/31/no-car-helsinki/ </a:t>
            </a:r>
            <a:endParaRPr kumimoji="1" lang="ja-JP" altLang="en-US" sz="3100" dirty="0"/>
          </a:p>
        </p:txBody>
      </p:sp>
      <p:pic>
        <p:nvPicPr>
          <p:cNvPr id="4" name="図 3" descr="http://wired.jp/wp-content/uploads/2014/07/1405463388_case-kutsuplu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980" y="3439765"/>
            <a:ext cx="5400040" cy="301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b="1" dirty="0" smtClean="0"/>
              <a:t>定額年会費で乗り放題 新高速乗合バス「</a:t>
            </a:r>
            <a:r>
              <a:rPr lang="en-US" altLang="ja-JP" b="1" dirty="0" smtClean="0"/>
              <a:t>YOKARO</a:t>
            </a:r>
            <a:r>
              <a:rPr lang="ja-JP" altLang="en-US" b="1" dirty="0" smtClean="0"/>
              <a:t>」</a:t>
            </a:r>
            <a:endParaRPr kumimoji="1" lang="ja-JP" altLang="en-US" dirty="0"/>
          </a:p>
        </p:txBody>
      </p:sp>
      <p:pic>
        <p:nvPicPr>
          <p:cNvPr id="4" name="Picture 2" descr="Yokaro_Member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735" y="1916832"/>
            <a:ext cx="5928593" cy="4608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ja-JP" altLang="en-US" dirty="0" smtClean="0"/>
              <a:t>人流・観光のビジネスモデル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395536" y="3068960"/>
            <a:ext cx="2376264" cy="1728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 smtClean="0">
                <a:solidFill>
                  <a:schemeClr val="tx1"/>
                </a:solidFill>
              </a:rPr>
              <a:t>発地</a:t>
            </a:r>
            <a:endParaRPr lang="en-US" altLang="ja-JP" sz="5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日常</a:t>
            </a:r>
            <a:r>
              <a:rPr lang="ja-JP" altLang="en-US" sz="2800" dirty="0">
                <a:solidFill>
                  <a:schemeClr val="tx1"/>
                </a:solidFill>
              </a:rPr>
              <a:t>生活圏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6372200" y="3717032"/>
            <a:ext cx="2376264" cy="18722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solidFill>
                  <a:schemeClr val="tx1"/>
                </a:solidFill>
              </a:rPr>
              <a:t>観光資源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843808" y="1432200"/>
            <a:ext cx="3240360" cy="17087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見に行く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 flipH="1">
            <a:off x="2915816" y="4672560"/>
            <a:ext cx="2880320" cy="17087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見せる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915816" y="3212976"/>
            <a:ext cx="3312368" cy="128776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 smtClean="0">
                <a:solidFill>
                  <a:srgbClr val="FF0000"/>
                </a:solidFill>
              </a:rPr>
              <a:t>手配権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4168" y="5589240"/>
            <a:ext cx="272479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無理やり作り出す方向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9018" y="5229200"/>
            <a:ext cx="27247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顧客満足</a:t>
            </a:r>
            <a:endParaRPr kumimoji="1" lang="ja-JP" altLang="en-US" sz="3200" dirty="0"/>
          </a:p>
        </p:txBody>
      </p:sp>
      <p:sp>
        <p:nvSpPr>
          <p:cNvPr id="12" name="円/楕円 11"/>
          <p:cNvSpPr/>
          <p:nvPr/>
        </p:nvSpPr>
        <p:spPr>
          <a:xfrm>
            <a:off x="6372200" y="2060848"/>
            <a:ext cx="2376264" cy="18722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 smtClean="0">
                <a:solidFill>
                  <a:schemeClr val="tx1"/>
                </a:solidFill>
              </a:rPr>
              <a:t>着地</a:t>
            </a:r>
            <a:endParaRPr lang="en-US" altLang="ja-JP" sz="5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非日常生活圏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ja-JP" altLang="en-US" b="1" dirty="0" smtClean="0"/>
              <a:t>ニューヨークの独立系カフェで月</a:t>
            </a:r>
            <a:r>
              <a:rPr lang="en-US" altLang="ja-JP" b="1" dirty="0" smtClean="0"/>
              <a:t>45</a:t>
            </a:r>
            <a:r>
              <a:rPr lang="ja-JP" altLang="en-US" b="1" dirty="0" smtClean="0"/>
              <a:t>ドル～の</a:t>
            </a:r>
            <a:r>
              <a:rPr lang="ja-JP" altLang="en-US" b="1" dirty="0" smtClean="0">
                <a:solidFill>
                  <a:srgbClr val="FF0000"/>
                </a:solidFill>
              </a:rPr>
              <a:t>定額コーヒー飲み放題</a:t>
            </a:r>
            <a:r>
              <a:rPr lang="ja-JP" altLang="en-US" b="1" dirty="0" smtClean="0"/>
              <a:t>を提供するアプリ </a:t>
            </a:r>
            <a:r>
              <a:rPr lang="en-US" altLang="ja-JP" b="1" dirty="0" smtClean="0"/>
              <a:t>Cups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421054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Cups</a:t>
            </a:r>
            <a:r>
              <a:rPr lang="ja-JP" altLang="en-US" dirty="0" smtClean="0"/>
              <a:t>は、ニューヨークの独立系カフェ</a:t>
            </a:r>
            <a:r>
              <a:rPr lang="en-US" altLang="ja-JP" dirty="0" smtClean="0"/>
              <a:t>31</a:t>
            </a:r>
            <a:r>
              <a:rPr lang="ja-JP" altLang="en-US" dirty="0" smtClean="0"/>
              <a:t>店で、スマートフォンアプリを使ってデジタルな回数券や飲み放題でコーヒーを楽しめる</a:t>
            </a:r>
            <a:endParaRPr lang="en-US" altLang="ja-JP" dirty="0" smtClean="0"/>
          </a:p>
          <a:p>
            <a:r>
              <a:rPr lang="ja-JP" altLang="en-US" dirty="0" smtClean="0"/>
              <a:t>普通コーヒー月額</a:t>
            </a:r>
            <a:r>
              <a:rPr lang="en-US" altLang="ja-JP" dirty="0" smtClean="0"/>
              <a:t>45</a:t>
            </a:r>
            <a:r>
              <a:rPr lang="ja-JP" altLang="en-US" dirty="0" smtClean="0"/>
              <a:t>ドル、エスプレッソ系コーヒー月額</a:t>
            </a:r>
            <a:r>
              <a:rPr lang="en-US" altLang="ja-JP" dirty="0" smtClean="0"/>
              <a:t>85</a:t>
            </a:r>
            <a:r>
              <a:rPr lang="ja-JP" altLang="en-US" dirty="0" smtClean="0"/>
              <a:t>ドルの固定料金で、参加のどのカフェでも飲み放題</a:t>
            </a:r>
            <a:endParaRPr lang="en-US" altLang="ja-JP" dirty="0" smtClean="0"/>
          </a:p>
          <a:p>
            <a:r>
              <a:rPr lang="ja-JP" altLang="en-US" dirty="0" smtClean="0"/>
              <a:t>制限は一つ。一杯頼んだら、次の注文は少なくても</a:t>
            </a:r>
            <a:r>
              <a:rPr lang="en-US" altLang="ja-JP" dirty="0" smtClean="0"/>
              <a:t>30</a:t>
            </a:r>
            <a:r>
              <a:rPr lang="ja-JP" altLang="en-US" dirty="0" smtClean="0"/>
              <a:t>分おいた後でなければいけない。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 descr="cups-ma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02" y="188640"/>
            <a:ext cx="8319042" cy="642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大胆な予想</a:t>
            </a:r>
            <a:endParaRPr kumimoji="1" lang="ja-JP" alt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  <a:noFill/>
        </p:spPr>
        <p:txBody>
          <a:bodyPr>
            <a:noAutofit/>
          </a:bodyPr>
          <a:lstStyle/>
          <a:p>
            <a:r>
              <a:rPr kumimoji="1"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日本の</a:t>
            </a:r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中堅</a:t>
            </a:r>
            <a:r>
              <a:rPr kumimoji="1"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旅行会社買収</a:t>
            </a:r>
            <a:endParaRPr kumimoji="1" lang="en-US" altLang="ja-JP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月極乗り放題商品として全国販売（</a:t>
            </a:r>
            <a:r>
              <a:rPr lang="en-US" altLang="ja-JP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Uber</a:t>
            </a:r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の進化と全国化）</a:t>
            </a:r>
            <a:endParaRPr lang="en-US" altLang="ja-JP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全国のタクシー会社、ビジネスホテル等を取引先にオルガナイズ（人流業）</a:t>
            </a:r>
            <a:endParaRPr lang="en-US" altLang="ja-JP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人流情報を把握、マーケッティングに活用　新しいビジネスモデル（総合生活移動産業）を構築</a:t>
            </a:r>
            <a:endParaRPr lang="en-US" altLang="ja-JP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8792" cy="3312368"/>
          </a:xfr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ja-JP" sz="5400" b="1" dirty="0" smtClean="0"/>
              <a:t>スマホ配車</a:t>
            </a:r>
            <a:r>
              <a:rPr lang="en-US" altLang="ja-JP" sz="5400" b="1" dirty="0" smtClean="0"/>
              <a:t/>
            </a:r>
            <a:br>
              <a:rPr lang="en-US" altLang="ja-JP" sz="5400" b="1" dirty="0" smtClean="0"/>
            </a:br>
            <a:r>
              <a:rPr lang="ja-JP" altLang="en-US" sz="5400" b="1" dirty="0" smtClean="0"/>
              <a:t>スマホ観光からの発展</a:t>
            </a:r>
            <a:r>
              <a:rPr lang="en-US" altLang="ja-JP" sz="5400" b="1" dirty="0" smtClean="0"/>
              <a:t/>
            </a:r>
            <a:br>
              <a:rPr lang="en-US" altLang="ja-JP" sz="5400" b="1" dirty="0" smtClean="0"/>
            </a:br>
            <a:r>
              <a:rPr lang="ja-JP" altLang="en-US" sz="5400" b="1" dirty="0" smtClean="0"/>
              <a:t>（</a:t>
            </a:r>
            <a:r>
              <a:rPr lang="en-US" altLang="ja-JP" sz="5400" b="1" dirty="0" smtClean="0"/>
              <a:t>××</a:t>
            </a:r>
            <a:r>
              <a:rPr lang="ja-JP" altLang="en-US" sz="5400" b="1" dirty="0" smtClean="0"/>
              <a:t>無線➵アプリ）</a:t>
            </a:r>
            <a:endParaRPr kumimoji="1" lang="ja-JP" altLang="en-US" sz="5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384376"/>
          </a:xfrm>
        </p:spPr>
        <p:txBody>
          <a:bodyPr>
            <a:norm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配車道具として、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タクシー無線がスマホに変わった認識では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Google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が席巻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観光関係アプリは食通気味なくらいあふれている。データに基づく信頼性の高いお勧めができなければ使われない（ビッグデータ、ＳＵＩＣＡ）</a:t>
            </a:r>
            <a:endParaRPr lang="en-US" altLang="ja-JP" b="1" dirty="0" smtClean="0"/>
          </a:p>
          <a:p>
            <a:endParaRPr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1484784"/>
          </a:xfrm>
          <a:solidFill>
            <a:srgbClr val="FFFF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ja-JP" altLang="en-US" dirty="0" smtClean="0"/>
              <a:t>ＧＯＯＧＬＥ戦略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人流業発展の兆し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071389"/>
            <a:ext cx="8507288" cy="4786611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旅行業（人流業、総合生活移動産業）として展開</a:t>
            </a:r>
            <a:r>
              <a:rPr lang="ja-JP" altLang="en-US" dirty="0" smtClean="0"/>
              <a:t>物流では当たり前の利用運送的ビジネス</a:t>
            </a:r>
            <a:endParaRPr lang="en-US" altLang="ja-JP" dirty="0" smtClean="0"/>
          </a:p>
          <a:p>
            <a:r>
              <a:rPr lang="ja-JP" altLang="en-US" sz="4000" dirty="0" smtClean="0">
                <a:solidFill>
                  <a:srgbClr val="FF0000"/>
                </a:solidFill>
              </a:rPr>
              <a:t>クラウド（アプリ）を活用</a:t>
            </a:r>
            <a:r>
              <a:rPr lang="ja-JP" altLang="en-US" dirty="0" smtClean="0"/>
              <a:t>しているから、システム開発コストは安く、顧客囲い込み可能</a:t>
            </a:r>
            <a:endParaRPr lang="en-US" altLang="ja-JP" dirty="0" smtClean="0"/>
          </a:p>
          <a:p>
            <a:r>
              <a:rPr lang="ja-JP" altLang="en-US" dirty="0" smtClean="0"/>
              <a:t>人流業の</a:t>
            </a:r>
            <a:r>
              <a:rPr lang="ja-JP" altLang="en-US" sz="4000" dirty="0" smtClean="0">
                <a:solidFill>
                  <a:srgbClr val="FF0000"/>
                </a:solidFill>
              </a:rPr>
              <a:t>ビジネスモデルを確立</a:t>
            </a:r>
            <a:r>
              <a:rPr lang="ja-JP" altLang="en-US" dirty="0" smtClean="0"/>
              <a:t>するのはＧＯＯＧＬＥ　ようやく物流業に匹敵するものが登場の兆し</a:t>
            </a:r>
          </a:p>
          <a:p>
            <a:endParaRPr lang="en-US" altLang="ja-JP" dirty="0" smtClean="0"/>
          </a:p>
          <a:p>
            <a:endParaRPr lang="ja-JP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kumimoji="1" lang="ja-JP" altLang="en-US" dirty="0" smtClean="0"/>
              <a:t>人流・観光研究所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ＨＰのアドレス　</a:t>
            </a:r>
            <a:r>
              <a:rPr kumimoji="1" lang="en-US" altLang="ja-JP" dirty="0" smtClean="0"/>
              <a:t>www.jinryu.jp</a:t>
            </a:r>
          </a:p>
          <a:p>
            <a:r>
              <a:rPr lang="ja-JP" altLang="en-US" dirty="0" smtClean="0"/>
              <a:t>これまで</a:t>
            </a:r>
            <a:r>
              <a:rPr lang="ja-JP" altLang="en-US" dirty="0" smtClean="0"/>
              <a:t>の発表資料と大学の講義ノートを添付しています</a:t>
            </a:r>
            <a:endParaRPr lang="en-US" altLang="ja-JP" dirty="0" smtClean="0"/>
          </a:p>
          <a:p>
            <a:r>
              <a:rPr kumimoji="1" lang="ja-JP" altLang="en-US" dirty="0" smtClean="0"/>
              <a:t>東京オリンピックに向け観光</a:t>
            </a:r>
            <a:r>
              <a:rPr kumimoji="1" lang="ja-JP" altLang="en-US" dirty="0" smtClean="0"/>
              <a:t>・</a:t>
            </a:r>
            <a:r>
              <a:rPr kumimoji="1" lang="ja-JP" altLang="en-US" dirty="0" smtClean="0"/>
              <a:t>人流の教科書を作成中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観光資源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Tourist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Attractions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「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日常と非日常の相対化</a:t>
            </a:r>
            <a:r>
              <a:rPr kumimoji="1" lang="ja-JP" altLang="en-US" sz="4400" dirty="0" smtClean="0"/>
              <a:t>」で観光概念が曖昧になる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メディカルツーリズム、シューイサイドツーリズムの矛盾</a:t>
            </a:r>
            <a:endParaRPr kumimoji="1" lang="en-US" altLang="ja-JP" sz="4400" dirty="0" smtClean="0"/>
          </a:p>
          <a:p>
            <a:r>
              <a:rPr lang="ja-JP" altLang="en-US" sz="4400" dirty="0" smtClean="0"/>
              <a:t>「</a:t>
            </a:r>
            <a:r>
              <a:rPr lang="ja-JP" altLang="en-US" sz="4400" dirty="0" smtClean="0">
                <a:solidFill>
                  <a:srgbClr val="FF0000"/>
                </a:solidFill>
              </a:rPr>
              <a:t>人流</a:t>
            </a:r>
            <a:r>
              <a:rPr lang="ja-JP" altLang="en-US" sz="4400" dirty="0" smtClean="0"/>
              <a:t>」概念の提唱　</a:t>
            </a:r>
            <a:endParaRPr lang="en-US" altLang="ja-JP" sz="4400" dirty="0" smtClean="0"/>
          </a:p>
          <a:p>
            <a:pPr>
              <a:buNone/>
            </a:pPr>
            <a:r>
              <a:rPr lang="ja-JP" altLang="en-US" sz="4400" dirty="0"/>
              <a:t>　</a:t>
            </a:r>
            <a:r>
              <a:rPr lang="ja-JP" altLang="en-US" sz="4400" dirty="0" smtClean="0"/>
              <a:t>　　　</a:t>
            </a:r>
            <a:r>
              <a:rPr lang="ja-JP" altLang="en-US" sz="4400" dirty="0"/>
              <a:t>　</a:t>
            </a:r>
            <a:r>
              <a:rPr lang="ja-JP" altLang="en-US" sz="4400" dirty="0" smtClean="0"/>
              <a:t>“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Human</a:t>
            </a:r>
            <a:r>
              <a:rPr lang="ja-JP" altLang="en-US" sz="4400" b="1" dirty="0" smtClean="0">
                <a:solidFill>
                  <a:srgbClr val="FF0000"/>
                </a:solidFill>
              </a:rPr>
              <a:t>　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Logistics</a:t>
            </a:r>
            <a:r>
              <a:rPr lang="ja-JP" altLang="en-US" sz="4400" dirty="0" smtClean="0"/>
              <a:t>”</a:t>
            </a:r>
            <a:endParaRPr kumimoji="1" lang="ja-JP" alt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kumimoji="1" lang="ja-JP" altLang="en-US" dirty="0" smtClean="0"/>
              <a:t>「見せる」（ＩＮ）と「見に行く」（</a:t>
            </a:r>
            <a:r>
              <a:rPr kumimoji="1" lang="en-US" altLang="ja-JP" dirty="0" smtClean="0"/>
              <a:t>OUT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2404864"/>
          </a:xfrm>
          <a:ln w="19050">
            <a:solidFill>
              <a:schemeClr val="tx1"/>
            </a:solidFill>
            <a:prstDash val="lgDash"/>
          </a:ln>
        </p:spPr>
        <p:txBody>
          <a:bodyPr/>
          <a:lstStyle/>
          <a:p>
            <a:r>
              <a:rPr kumimoji="1" lang="ja-JP" altLang="en-US" dirty="0" smtClean="0"/>
              <a:t>国威発揚「見せる」　　政治、植民地政策</a:t>
            </a:r>
            <a:endParaRPr kumimoji="1" lang="en-US" altLang="ja-JP" dirty="0" smtClean="0"/>
          </a:p>
          <a:p>
            <a:r>
              <a:rPr lang="ja-JP" altLang="en-US" dirty="0" smtClean="0"/>
              <a:t>「満州」観光が日本・中国の解決材料？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　　　　　　　　　　　　（観光政策論）</a:t>
            </a:r>
            <a:endParaRPr lang="en-US" altLang="ja-JP" dirty="0" smtClean="0"/>
          </a:p>
          <a:p>
            <a:r>
              <a:rPr lang="ja-JP" altLang="en-US" dirty="0" smtClean="0"/>
              <a:t>地域観光政策も同じ　政治、地域の誇り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ja-JP" altLang="en-US" dirty="0" smtClean="0"/>
              <a:t>人流・観光マーケティング（１）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288032" y="1484784"/>
            <a:ext cx="6012160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ヒトの移動データ（位置情報）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9592" y="3933056"/>
            <a:ext cx="4824536" cy="1872208"/>
          </a:xfrm>
          <a:prstGeom prst="ellipse">
            <a:avLst/>
          </a:prstGeom>
          <a:noFill/>
          <a:ln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rgbClr val="FF0000"/>
                </a:solidFill>
              </a:rPr>
              <a:t>スマホ　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</a:rPr>
              <a:t>（</a:t>
            </a:r>
            <a:r>
              <a:rPr kumimoji="1" lang="en-US" altLang="ja-JP" sz="4400" dirty="0" smtClean="0">
                <a:solidFill>
                  <a:srgbClr val="FF0000"/>
                </a:solidFill>
              </a:rPr>
              <a:t>GPS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4400" dirty="0" err="1" smtClean="0">
                <a:solidFill>
                  <a:srgbClr val="FF0000"/>
                </a:solidFill>
              </a:rPr>
              <a:t>Wifi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）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940152" y="4456536"/>
            <a:ext cx="978408" cy="142073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2483768" y="3501008"/>
            <a:ext cx="1924792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236296" y="2276872"/>
            <a:ext cx="1080120" cy="4104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5400" dirty="0" smtClean="0">
                <a:solidFill>
                  <a:schemeClr val="tx1"/>
                </a:solidFill>
              </a:rPr>
              <a:t>将来予測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51992" y="5949280"/>
            <a:ext cx="4824536" cy="792088"/>
          </a:xfrm>
          <a:prstGeom prst="ellipse">
            <a:avLst/>
          </a:prstGeom>
          <a:noFill/>
          <a:ln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solidFill>
                  <a:srgbClr val="FF0000"/>
                </a:solidFill>
              </a:rPr>
              <a:t>GOOGLE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戦略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ja-JP" altLang="en-US" dirty="0" smtClean="0"/>
              <a:t>人流・観光マーケティング（２）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288032" y="1628800"/>
            <a:ext cx="6012160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観光資源への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反応データ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（脳内情報）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51520" y="4365104"/>
            <a:ext cx="5544616" cy="172819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ウェアラブル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rgbClr val="FF0000"/>
                </a:solidFill>
              </a:rPr>
              <a:t>コンピューティング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940152" y="4456536"/>
            <a:ext cx="978408" cy="142073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2195736" y="3717032"/>
            <a:ext cx="1924792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236296" y="2276872"/>
            <a:ext cx="1080120" cy="4104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5400" dirty="0" smtClean="0">
                <a:solidFill>
                  <a:schemeClr val="tx1"/>
                </a:solidFill>
              </a:rPr>
              <a:t>将来予測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827584" y="332656"/>
            <a:ext cx="6048672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ヒトの移動データ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（</a:t>
            </a:r>
            <a:r>
              <a:rPr lang="ja-JP" altLang="en-US" sz="4400" dirty="0" smtClean="0">
                <a:solidFill>
                  <a:srgbClr val="FF0000"/>
                </a:solidFill>
              </a:rPr>
              <a:t>特定多数</a:t>
            </a:r>
            <a:r>
              <a:rPr lang="ja-JP" altLang="en-US" sz="4400" dirty="0" smtClean="0">
                <a:solidFill>
                  <a:schemeClr val="tx1"/>
                </a:solidFill>
              </a:rPr>
              <a:t>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936104" y="4581128"/>
            <a:ext cx="6012160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観光資源への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反応データ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（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脳内情報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）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164288" y="1268760"/>
            <a:ext cx="1656184" cy="51125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マーケティングの科学化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2" name="三方向矢印 11"/>
          <p:cNvSpPr/>
          <p:nvPr/>
        </p:nvSpPr>
        <p:spPr>
          <a:xfrm rot="5400000">
            <a:off x="4932040" y="2276872"/>
            <a:ext cx="2160240" cy="2304256"/>
          </a:xfrm>
          <a:prstGeom prst="leftRightUp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星 7 13"/>
          <p:cNvSpPr/>
          <p:nvPr/>
        </p:nvSpPr>
        <p:spPr>
          <a:xfrm>
            <a:off x="1763688" y="2204864"/>
            <a:ext cx="2736304" cy="2376264"/>
          </a:xfrm>
          <a:prstGeom prst="star7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ビッグデータ問題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5" name="フローチャート : 磁気ディスク 14"/>
          <p:cNvSpPr/>
          <p:nvPr/>
        </p:nvSpPr>
        <p:spPr>
          <a:xfrm>
            <a:off x="7020272" y="548680"/>
            <a:ext cx="1944216" cy="108012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観光情報論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フローチャート : 磁気ディスク 15"/>
          <p:cNvSpPr/>
          <p:nvPr/>
        </p:nvSpPr>
        <p:spPr>
          <a:xfrm>
            <a:off x="251520" y="2204864"/>
            <a:ext cx="1944216" cy="108012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観光法制度論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00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ＪＲ東日本のスイカマーケッティング</a:t>
            </a:r>
            <a:endParaRPr lang="ja-JP" altLang="en-US" dirty="0"/>
          </a:p>
        </p:txBody>
      </p:sp>
      <p:sp>
        <p:nvSpPr>
          <p:cNvPr id="4198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 smtClean="0"/>
              <a:t>スイカ利用者の移動情報、購入情報をマスレベルで分析し、売れ筋情報、移動情報を作成して対応している（コンビニのＰＯＳに対応）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これがパーソナルレベルの把握になれば、大変なビジネスツールになる（個人情報）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情報を他人に販売すると、個人情報法違反の恐れ➵しかし、情報は</a:t>
            </a:r>
            <a:r>
              <a:rPr lang="ja-JP" altLang="en-US" sz="4400" dirty="0" smtClean="0">
                <a:solidFill>
                  <a:srgbClr val="FF0000"/>
                </a:solidFill>
              </a:rPr>
              <a:t>共有財産</a:t>
            </a:r>
            <a:r>
              <a:rPr lang="ja-JP" altLang="en-US" dirty="0" smtClean="0"/>
              <a:t>。有料無料にかかわらず社会に還元すべき➵</a:t>
            </a:r>
            <a:r>
              <a:rPr lang="ja-JP" altLang="en-US" dirty="0" smtClean="0">
                <a:solidFill>
                  <a:srgbClr val="FF0000"/>
                </a:solidFill>
              </a:rPr>
              <a:t>個人情報制度の見直し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1067</Words>
  <Application>Microsoft Office PowerPoint</Application>
  <PresentationFormat>画面に合わせる (4:3)</PresentationFormat>
  <Paragraphs>178</Paragraphs>
  <Slides>35</Slides>
  <Notes>35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テーマ</vt:lpstr>
      <vt:lpstr>第41回JIPDEC電子情報利活用セミナー 2016年9月19日  人流・観光とＩＣＴ</vt:lpstr>
      <vt:lpstr>「観光」とは　「違い」「刺激」が基本</vt:lpstr>
      <vt:lpstr>人流・観光のビジネスモデル</vt:lpstr>
      <vt:lpstr>観光資源 Tourist　Attractions</vt:lpstr>
      <vt:lpstr>「見せる」（ＩＮ）と「見に行く」（OUT）</vt:lpstr>
      <vt:lpstr>人流・観光マーケティング（１）</vt:lpstr>
      <vt:lpstr>人流・観光マーケティング（２）</vt:lpstr>
      <vt:lpstr>スライド 8</vt:lpstr>
      <vt:lpstr>ＪＲ東日本のスイカマーケッティング</vt:lpstr>
      <vt:lpstr>発想は良い、データ不足、キュレーターの存在</vt:lpstr>
      <vt:lpstr>Googleの人流戦略</vt:lpstr>
      <vt:lpstr>検索の進化、知能の進化⇒非言語</vt:lpstr>
      <vt:lpstr>人流・観光と脳科学 ～ヒトを移動させる心とは何か～</vt:lpstr>
      <vt:lpstr>ジェミノイドと身体感覚の転移</vt:lpstr>
      <vt:lpstr>スライド 15</vt:lpstr>
      <vt:lpstr>ウエアラブルから埋め込みへ 次世代機器は体内に「装着」</vt:lpstr>
      <vt:lpstr>Google Maps 観光案内書が要らなくなる</vt:lpstr>
      <vt:lpstr>Street View</vt:lpstr>
      <vt:lpstr>海からのストリートビュープロジェクトを開始 あなたもトレッカーで撮影してみませんか？ 観光協会、非営利団体、大学、研究機関などに所属する方で、アクセスの難しい場所での画像の収集が可能でしたら、ぜひトレッカーの貸し出しをお申し込みになり、地図の拡大にご協力ください。</vt:lpstr>
      <vt:lpstr>「タイムトラベル」機能を追加</vt:lpstr>
      <vt:lpstr>世界遺産・アンコールワット</vt:lpstr>
      <vt:lpstr>網膜に映像を直接投影して映画やゲームが楽しめるヘッドホン「Glyph」</vt:lpstr>
      <vt:lpstr>本物のマーケティング</vt:lpstr>
      <vt:lpstr>　黒船Ｕｂｅｒの上陸  （ＧＯＯＧＬＥ関連企業）</vt:lpstr>
      <vt:lpstr>スライド 25</vt:lpstr>
      <vt:lpstr>Uberの報道　WSJのライヴ</vt:lpstr>
      <vt:lpstr>月極め定額乗り放題タクシーの提案TAXMOBIL. The Mobility Brand.  http://www.taxmobil.com/</vt:lpstr>
      <vt:lpstr>2025年、ヘルシンキは「自家用車が走らない都市」になる：都市計画  http://wired.jp/2014/07/31/no-car-helsinki/ </vt:lpstr>
      <vt:lpstr>定額年会費で乗り放題 新高速乗合バス「YOKARO」</vt:lpstr>
      <vt:lpstr>ニューヨークの独立系カフェで月45ドル～の定額コーヒー飲み放題を提供するアプリ Cups</vt:lpstr>
      <vt:lpstr>スライド 31</vt:lpstr>
      <vt:lpstr>大胆な予想</vt:lpstr>
      <vt:lpstr>スマホ配車 スマホ観光からの発展 （××無線➵アプリ）</vt:lpstr>
      <vt:lpstr>ＧＯＯＧＬＥ戦略 人流業発展の兆し</vt:lpstr>
      <vt:lpstr>人流・観光研究所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第41回JIPDEC電子情報利活用セミナー 2016年9月19日  人流・観光とＩＣＴ</dc:title>
  <dc:creator>owner</dc:creator>
  <cp:lastModifiedBy>owner</cp:lastModifiedBy>
  <cp:revision>5</cp:revision>
  <dcterms:created xsi:type="dcterms:W3CDTF">2014-09-12T22:31:25Z</dcterms:created>
  <dcterms:modified xsi:type="dcterms:W3CDTF">2014-09-13T00:49:14Z</dcterms:modified>
</cp:coreProperties>
</file>