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469" r:id="rId3"/>
    <p:sldId id="470" r:id="rId4"/>
    <p:sldId id="435" r:id="rId5"/>
    <p:sldId id="386" r:id="rId6"/>
    <p:sldId id="359" r:id="rId7"/>
    <p:sldId id="385" r:id="rId8"/>
    <p:sldId id="436" r:id="rId9"/>
    <p:sldId id="437" r:id="rId10"/>
    <p:sldId id="441" r:id="rId11"/>
    <p:sldId id="388" r:id="rId12"/>
    <p:sldId id="358" r:id="rId13"/>
    <p:sldId id="297" r:id="rId14"/>
    <p:sldId id="287" r:id="rId15"/>
    <p:sldId id="453" r:id="rId16"/>
    <p:sldId id="454" r:id="rId17"/>
    <p:sldId id="463" r:id="rId18"/>
    <p:sldId id="374" r:id="rId19"/>
    <p:sldId id="258" r:id="rId20"/>
    <p:sldId id="367" r:id="rId21"/>
    <p:sldId id="472" r:id="rId22"/>
    <p:sldId id="369" r:id="rId23"/>
    <p:sldId id="372" r:id="rId24"/>
    <p:sldId id="405" r:id="rId25"/>
    <p:sldId id="311" r:id="rId26"/>
    <p:sldId id="354" r:id="rId27"/>
    <p:sldId id="407" r:id="rId28"/>
    <p:sldId id="444" r:id="rId29"/>
    <p:sldId id="409" r:id="rId30"/>
    <p:sldId id="310" r:id="rId31"/>
    <p:sldId id="392" r:id="rId32"/>
    <p:sldId id="471" r:id="rId33"/>
    <p:sldId id="389" r:id="rId34"/>
    <p:sldId id="390" r:id="rId35"/>
    <p:sldId id="424" r:id="rId36"/>
    <p:sldId id="425" r:id="rId37"/>
    <p:sldId id="331" r:id="rId38"/>
    <p:sldId id="351" r:id="rId39"/>
    <p:sldId id="352" r:id="rId40"/>
    <p:sldId id="332" r:id="rId41"/>
    <p:sldId id="429" r:id="rId42"/>
    <p:sldId id="328" r:id="rId43"/>
    <p:sldId id="276" r:id="rId44"/>
    <p:sldId id="333" r:id="rId45"/>
    <p:sldId id="336" r:id="rId46"/>
    <p:sldId id="337" r:id="rId47"/>
    <p:sldId id="322" r:id="rId48"/>
    <p:sldId id="323" r:id="rId49"/>
    <p:sldId id="325" r:id="rId50"/>
    <p:sldId id="428" r:id="rId51"/>
    <p:sldId id="321" r:id="rId52"/>
    <p:sldId id="327" r:id="rId53"/>
    <p:sldId id="279" r:id="rId54"/>
    <p:sldId id="377" r:id="rId55"/>
    <p:sldId id="378" r:id="rId56"/>
    <p:sldId id="457" r:id="rId57"/>
    <p:sldId id="319" r:id="rId58"/>
    <p:sldId id="348" r:id="rId59"/>
    <p:sldId id="349" r:id="rId60"/>
    <p:sldId id="286" r:id="rId61"/>
    <p:sldId id="473" r:id="rId62"/>
    <p:sldId id="345" r:id="rId63"/>
    <p:sldId id="339" r:id="rId64"/>
    <p:sldId id="342" r:id="rId65"/>
    <p:sldId id="284" r:id="rId66"/>
    <p:sldId id="347" r:id="rId67"/>
    <p:sldId id="346" r:id="rId68"/>
    <p:sldId id="282" r:id="rId69"/>
    <p:sldId id="285" r:id="rId7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93" d="100"/>
        <a:sy n="93"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61716-FCC8-4593-8AF6-C3348E3C0A8F}" type="datetimeFigureOut">
              <a:rPr kumimoji="1" lang="ja-JP" altLang="en-US" smtClean="0"/>
              <a:pPr/>
              <a:t>2014/9/24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C7E52-E9B9-4DBC-96D3-3C7F9AD2EC1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B61B888-6099-4B85-8E00-3659F9B9B9B8}"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15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515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52AB3D-B42A-44AD-B424-BD47D4275809}" type="slidenum">
              <a:rPr lang="ja-JP" altLang="en-US" smtClean="0">
                <a:ea typeface="ＭＳ Ｐゴシック" charset="-128"/>
              </a:rPr>
              <a:pPr/>
              <a:t>3</a:t>
            </a:fld>
            <a:endParaRPr lang="ja-JP" altLang="en-US"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50</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52</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53</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93A2D8F-90EE-4A94-BEA5-863BD3DD9B9B}" type="slidenum">
              <a:rPr kumimoji="1" lang="ja-JP" altLang="en-US" smtClean="0"/>
              <a:pPr/>
              <a:t>54</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81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181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B7A1B3-27F7-4616-A66E-24BB49ABA1B9}" type="slidenum">
              <a:rPr lang="ja-JP" altLang="en-US" smtClean="0">
                <a:latin typeface="Arial" pitchFamily="34" charset="0"/>
              </a:rPr>
              <a:pPr/>
              <a:t>55</a:t>
            </a:fld>
            <a:endParaRPr lang="ja-JP" alt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56</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57</a:t>
            </a:fld>
            <a:endParaRPr kumimoji="1"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58</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59</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60</a:t>
            </a:fld>
            <a:endParaRPr kumimoji="1"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61</a:t>
            </a:fld>
            <a:endParaRPr kumimoji="1"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62</a:t>
            </a:fld>
            <a:endParaRPr kumimoji="1"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63</a:t>
            </a:fld>
            <a:endParaRPr kumimoji="1" lang="ja-JP"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64</a:t>
            </a:fld>
            <a:endParaRPr kumimoji="1"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65</a:t>
            </a:fld>
            <a:endParaRPr kumimoji="1"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66</a:t>
            </a:fld>
            <a:endParaRPr kumimoji="1" lang="ja-JP"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67</a:t>
            </a:fld>
            <a:endParaRPr kumimoji="1" lang="ja-JP"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68</a:t>
            </a:fld>
            <a:endParaRPr kumimoji="1" lang="ja-JP"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69</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BDCA17D-7A5C-4FDB-9ADE-0868771D9078}" type="datetimeFigureOut">
              <a:rPr kumimoji="1" lang="ja-JP" altLang="en-US" smtClean="0"/>
              <a:pPr/>
              <a:t>2014/9/24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BDCA17D-7A5C-4FDB-9ADE-0868771D9078}" type="datetimeFigureOut">
              <a:rPr kumimoji="1" lang="ja-JP" altLang="en-US" smtClean="0"/>
              <a:pPr/>
              <a:t>2014/9/24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BDCA17D-7A5C-4FDB-9ADE-0868771D9078}" type="datetimeFigureOut">
              <a:rPr kumimoji="1" lang="ja-JP" altLang="en-US" smtClean="0"/>
              <a:pPr/>
              <a:t>2014/9/24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A1584F8-0F39-4836-BED4-6A8DCA843E19}"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BDCA17D-7A5C-4FDB-9ADE-0868771D9078}" type="datetimeFigureOut">
              <a:rPr kumimoji="1" lang="ja-JP" altLang="en-US" smtClean="0"/>
              <a:pPr/>
              <a:t>2014/9/24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BDCA17D-7A5C-4FDB-9ADE-0868771D9078}" type="datetimeFigureOut">
              <a:rPr kumimoji="1" lang="ja-JP" altLang="en-US" smtClean="0"/>
              <a:pPr/>
              <a:t>2014/9/24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BDCA17D-7A5C-4FDB-9ADE-0868771D9078}" type="datetimeFigureOut">
              <a:rPr kumimoji="1" lang="ja-JP" altLang="en-US" smtClean="0"/>
              <a:pPr/>
              <a:t>2014/9/24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BDCA17D-7A5C-4FDB-9ADE-0868771D9078}" type="datetimeFigureOut">
              <a:rPr kumimoji="1" lang="ja-JP" altLang="en-US" smtClean="0"/>
              <a:pPr/>
              <a:t>2014/9/24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BDCA17D-7A5C-4FDB-9ADE-0868771D9078}" type="datetimeFigureOut">
              <a:rPr kumimoji="1" lang="ja-JP" altLang="en-US" smtClean="0"/>
              <a:pPr/>
              <a:t>2014/9/24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BDCA17D-7A5C-4FDB-9ADE-0868771D9078}" type="datetimeFigureOut">
              <a:rPr kumimoji="1" lang="ja-JP" altLang="en-US" smtClean="0"/>
              <a:pPr/>
              <a:t>2014/9/24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BDCA17D-7A5C-4FDB-9ADE-0868771D9078}" type="datetimeFigureOut">
              <a:rPr kumimoji="1" lang="ja-JP" altLang="en-US" smtClean="0"/>
              <a:pPr/>
              <a:t>2014/9/24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BDCA17D-7A5C-4FDB-9ADE-0868771D9078}" type="datetimeFigureOut">
              <a:rPr kumimoji="1" lang="ja-JP" altLang="en-US" smtClean="0"/>
              <a:pPr/>
              <a:t>2014/9/24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CA17D-7A5C-4FDB-9ADE-0868771D9078}" type="datetimeFigureOut">
              <a:rPr kumimoji="1" lang="ja-JP" altLang="en-US" smtClean="0"/>
              <a:pPr/>
              <a:t>2014/9/24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95CFF-4817-47B0-AEBC-6F0B4B44629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584" y="1700808"/>
            <a:ext cx="7772400" cy="4464496"/>
          </a:xfrm>
          <a:solidFill>
            <a:schemeClr val="bg1">
              <a:lumMod val="95000"/>
            </a:schemeClr>
          </a:solidFill>
          <a:ln w="57150" cmpd="thickThin">
            <a:solidFill>
              <a:schemeClr val="tx1">
                <a:lumMod val="95000"/>
                <a:lumOff val="5000"/>
              </a:schemeClr>
            </a:solidFill>
          </a:ln>
        </p:spPr>
        <p:txBody>
          <a:bodyPr>
            <a:normAutofit fontScale="90000"/>
          </a:bodyPr>
          <a:lstStyle/>
          <a:p>
            <a:r>
              <a:rPr lang="ja-JP" altLang="en-US" sz="8000" dirty="0" smtClean="0"/>
              <a:t>用語「観光」</a:t>
            </a:r>
            <a:r>
              <a:rPr lang="en-US" altLang="ja-JP" sz="8000" dirty="0" smtClean="0"/>
              <a:t/>
            </a:r>
            <a:br>
              <a:rPr lang="en-US" altLang="ja-JP" sz="8000" dirty="0" smtClean="0"/>
            </a:br>
            <a:r>
              <a:rPr lang="ja-JP" altLang="en-US" sz="8000" dirty="0" smtClean="0"/>
              <a:t>誕生物語と昭和のクールジャパンキャンペーン</a:t>
            </a:r>
            <a:endParaRPr kumimoji="1" lang="ja-JP" altLang="en-US" sz="8000" dirty="0"/>
          </a:p>
        </p:txBody>
      </p:sp>
      <p:sp>
        <p:nvSpPr>
          <p:cNvPr id="4" name="タイトル 1"/>
          <p:cNvSpPr txBox="1">
            <a:spLocks/>
          </p:cNvSpPr>
          <p:nvPr/>
        </p:nvSpPr>
        <p:spPr>
          <a:xfrm>
            <a:off x="827584" y="341784"/>
            <a:ext cx="7704856" cy="1143000"/>
          </a:xfrm>
          <a:prstGeom prst="rect">
            <a:avLst/>
          </a:prstGeom>
          <a:solidFill>
            <a:schemeClr val="bg1">
              <a:lumMod val="95000"/>
            </a:schemeClr>
          </a:solidFill>
          <a:ln>
            <a:solidFill>
              <a:schemeClr val="tx1">
                <a:lumMod val="95000"/>
                <a:lumOff val="5000"/>
              </a:schemeClr>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朝日新聞記事データベース「聞蔵</a:t>
            </a: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Ⅱ</a:t>
            </a: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」に基づく</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固有名詞➵軍人の視察に拡大</a:t>
            </a:r>
            <a:endParaRPr kumimoji="1" lang="ja-JP" altLang="en-US" dirty="0"/>
          </a:p>
        </p:txBody>
      </p:sp>
      <p:pic>
        <p:nvPicPr>
          <p:cNvPr id="4" name="図 3"/>
          <p:cNvPicPr/>
          <p:nvPr/>
        </p:nvPicPr>
        <p:blipFill>
          <a:blip r:embed="rId3" cstate="print"/>
          <a:srcRect l="25903" t="17647" r="27566" b="5882"/>
          <a:stretch>
            <a:fillRect/>
          </a:stretch>
        </p:blipFill>
        <p:spPr bwMode="auto">
          <a:xfrm>
            <a:off x="151675" y="1452655"/>
            <a:ext cx="5572453" cy="5144697"/>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5839172" y="1590675"/>
            <a:ext cx="2549252" cy="5021574"/>
          </a:xfrm>
          <a:prstGeom prst="rect">
            <a:avLst/>
          </a:prstGeom>
          <a:noFill/>
          <a:ln w="9525">
            <a:noFill/>
            <a:miter lim="800000"/>
            <a:headEnd/>
            <a:tailEnd/>
          </a:ln>
        </p:spPr>
      </p:pic>
      <p:sp>
        <p:nvSpPr>
          <p:cNvPr id="5" name="円/楕円 4"/>
          <p:cNvSpPr/>
          <p:nvPr/>
        </p:nvSpPr>
        <p:spPr>
          <a:xfrm>
            <a:off x="2843808" y="4725144"/>
            <a:ext cx="720080" cy="432048"/>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211960" y="5805264"/>
            <a:ext cx="720080" cy="432048"/>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6228184" y="3501008"/>
            <a:ext cx="720080" cy="864096"/>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solidFill>
            <a:srgbClr val="FFFF00"/>
          </a:solidFill>
          <a:ln>
            <a:solidFill>
              <a:schemeClr val="accent1"/>
            </a:solidFill>
          </a:ln>
        </p:spPr>
        <p:txBody>
          <a:bodyPr/>
          <a:lstStyle/>
          <a:p>
            <a:r>
              <a:rPr kumimoji="1" lang="ja-JP" altLang="en-US" dirty="0" smtClean="0"/>
              <a:t>軍人から非軍人に拡大</a:t>
            </a:r>
            <a:endParaRPr kumimoji="1" lang="ja-JP" altLang="en-US" dirty="0"/>
          </a:p>
        </p:txBody>
      </p:sp>
      <p:pic>
        <p:nvPicPr>
          <p:cNvPr id="4" name="図 3"/>
          <p:cNvPicPr/>
          <p:nvPr/>
        </p:nvPicPr>
        <p:blipFill>
          <a:blip r:embed="rId3" cstate="print"/>
          <a:srcRect l="25514" t="19723" r="27955" b="6228"/>
          <a:stretch>
            <a:fillRect/>
          </a:stretch>
        </p:blipFill>
        <p:spPr bwMode="auto">
          <a:xfrm>
            <a:off x="1042547" y="1334216"/>
            <a:ext cx="6337765" cy="5479160"/>
          </a:xfrm>
          <a:prstGeom prst="rect">
            <a:avLst/>
          </a:prstGeom>
          <a:noFill/>
          <a:ln w="9525">
            <a:noFill/>
            <a:miter lim="800000"/>
            <a:headEnd/>
            <a:tailEnd/>
          </a:ln>
        </p:spPr>
      </p:pic>
      <p:sp>
        <p:nvSpPr>
          <p:cNvPr id="5" name="円/楕円 4"/>
          <p:cNvSpPr/>
          <p:nvPr/>
        </p:nvSpPr>
        <p:spPr>
          <a:xfrm>
            <a:off x="1403648" y="3212976"/>
            <a:ext cx="1512168"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475656" y="2060848"/>
            <a:ext cx="1008112"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331640" y="6381328"/>
            <a:ext cx="1152128"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00192" y="260648"/>
            <a:ext cx="2386608" cy="6048672"/>
          </a:xfrm>
        </p:spPr>
        <p:txBody>
          <a:bodyPr vert="eaVert"/>
          <a:lstStyle/>
          <a:p>
            <a:r>
              <a:rPr kumimoji="1" lang="ja-JP" altLang="en-US" dirty="0" smtClean="0"/>
              <a:t>１８９９年</a:t>
            </a:r>
            <a:r>
              <a:rPr kumimoji="1" lang="en-US" altLang="ja-JP" dirty="0" smtClean="0"/>
              <a:t>9</a:t>
            </a:r>
            <a:r>
              <a:rPr kumimoji="1" lang="ja-JP" altLang="en-US" dirty="0" smtClean="0"/>
              <a:t>月</a:t>
            </a:r>
            <a:r>
              <a:rPr kumimoji="1" lang="en-US" altLang="ja-JP" dirty="0" smtClean="0"/>
              <a:t>4</a:t>
            </a:r>
            <a:r>
              <a:rPr kumimoji="1" lang="ja-JP" altLang="en-US" dirty="0" smtClean="0"/>
              <a:t>日</a:t>
            </a:r>
            <a:r>
              <a:rPr kumimoji="1" lang="en-US" altLang="ja-JP" dirty="0" smtClean="0"/>
              <a:t/>
            </a:r>
            <a:br>
              <a:rPr kumimoji="1" lang="en-US" altLang="ja-JP" dirty="0" smtClean="0"/>
            </a:br>
            <a:r>
              <a:rPr kumimoji="1" lang="ja-JP" altLang="en-US" dirty="0" smtClean="0"/>
              <a:t>東京</a:t>
            </a:r>
            <a:r>
              <a:rPr lang="ja-JP" altLang="en-US" dirty="0" smtClean="0"/>
              <a:t>朝日朝刊</a:t>
            </a:r>
            <a:endParaRPr kumimoji="1" lang="ja-JP" altLang="en-US" dirty="0"/>
          </a:p>
        </p:txBody>
      </p:sp>
      <p:pic>
        <p:nvPicPr>
          <p:cNvPr id="9218" name="Picture 2"/>
          <p:cNvPicPr>
            <a:picLocks noChangeAspect="1" noChangeArrowheads="1"/>
          </p:cNvPicPr>
          <p:nvPr/>
        </p:nvPicPr>
        <p:blipFill>
          <a:blip r:embed="rId3" cstate="print"/>
          <a:srcRect/>
          <a:stretch>
            <a:fillRect/>
          </a:stretch>
        </p:blipFill>
        <p:spPr bwMode="auto">
          <a:xfrm>
            <a:off x="1475656" y="332656"/>
            <a:ext cx="3456384" cy="6408712"/>
          </a:xfrm>
          <a:prstGeom prst="rect">
            <a:avLst/>
          </a:prstGeom>
          <a:noFill/>
          <a:ln w="9525">
            <a:noFill/>
            <a:miter lim="800000"/>
            <a:headEnd/>
            <a:tailEnd/>
          </a:ln>
        </p:spPr>
      </p:pic>
      <p:sp>
        <p:nvSpPr>
          <p:cNvPr id="4" name="円/楕円 3"/>
          <p:cNvSpPr/>
          <p:nvPr/>
        </p:nvSpPr>
        <p:spPr>
          <a:xfrm>
            <a:off x="2771800" y="5445224"/>
            <a:ext cx="720080" cy="936104"/>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皇族から一般人</a:t>
            </a:r>
            <a:r>
              <a:rPr lang="ja-JP" altLang="en-US" dirty="0" smtClean="0"/>
              <a:t>に拡大</a:t>
            </a:r>
            <a:endParaRPr kumimoji="1" lang="ja-JP" altLang="en-US" dirty="0"/>
          </a:p>
        </p:txBody>
      </p:sp>
      <p:pic>
        <p:nvPicPr>
          <p:cNvPr id="4" name="図 3"/>
          <p:cNvPicPr/>
          <p:nvPr/>
        </p:nvPicPr>
        <p:blipFill>
          <a:blip r:embed="rId3" cstate="print"/>
          <a:srcRect l="25514" t="18685" r="28149" b="5536"/>
          <a:stretch>
            <a:fillRect/>
          </a:stretch>
        </p:blipFill>
        <p:spPr bwMode="auto">
          <a:xfrm>
            <a:off x="1959194" y="1796472"/>
            <a:ext cx="5225612" cy="4800880"/>
          </a:xfrm>
          <a:prstGeom prst="rect">
            <a:avLst/>
          </a:prstGeom>
          <a:noFill/>
          <a:ln w="9525">
            <a:noFill/>
            <a:miter lim="800000"/>
            <a:headEnd/>
            <a:tailEnd/>
          </a:ln>
        </p:spPr>
      </p:pic>
      <p:sp>
        <p:nvSpPr>
          <p:cNvPr id="5" name="円/楕円 4"/>
          <p:cNvSpPr/>
          <p:nvPr/>
        </p:nvSpPr>
        <p:spPr>
          <a:xfrm>
            <a:off x="2339752" y="5805264"/>
            <a:ext cx="1224136"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2267744" y="6309320"/>
            <a:ext cx="1224136"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51520" y="260648"/>
            <a:ext cx="8352928" cy="1470025"/>
          </a:xfrm>
          <a:solidFill>
            <a:srgbClr val="FFFF00"/>
          </a:solidFill>
          <a:ln>
            <a:solidFill>
              <a:schemeClr val="accent1"/>
            </a:solidFill>
          </a:ln>
        </p:spPr>
        <p:txBody>
          <a:bodyPr>
            <a:normAutofit fontScale="90000"/>
          </a:bodyPr>
          <a:lstStyle/>
          <a:p>
            <a:r>
              <a:rPr kumimoji="1" lang="ja-JP" altLang="en-US" dirty="0" smtClean="0"/>
              <a:t>結論　　戦前において世間では</a:t>
            </a:r>
            <a:r>
              <a:rPr kumimoji="1" lang="en-US" altLang="ja-JP" dirty="0" smtClean="0"/>
              <a:t/>
            </a:r>
            <a:br>
              <a:rPr kumimoji="1" lang="en-US" altLang="ja-JP" dirty="0" smtClean="0"/>
            </a:br>
            <a:r>
              <a:rPr kumimoji="1" lang="ja-JP" altLang="en-US" dirty="0" smtClean="0"/>
              <a:t>「観光」は用例的に「国際観光」を指す</a:t>
            </a:r>
            <a:endParaRPr kumimoji="1" lang="ja-JP" altLang="en-US" dirty="0"/>
          </a:p>
        </p:txBody>
      </p:sp>
      <p:sp>
        <p:nvSpPr>
          <p:cNvPr id="5" name="サブタイトル 4"/>
          <p:cNvSpPr>
            <a:spLocks noGrp="1"/>
          </p:cNvSpPr>
          <p:nvPr>
            <p:ph type="subTitle" idx="1"/>
          </p:nvPr>
        </p:nvSpPr>
        <p:spPr>
          <a:xfrm>
            <a:off x="539552" y="1844824"/>
            <a:ext cx="7920880" cy="1800200"/>
          </a:xfrm>
          <a:ln>
            <a:solidFill>
              <a:schemeClr val="accent1"/>
            </a:solidFill>
          </a:ln>
        </p:spPr>
        <p:txBody>
          <a:bodyPr>
            <a:normAutofit fontScale="92500" lnSpcReduction="10000"/>
          </a:bodyPr>
          <a:lstStyle/>
          <a:p>
            <a:pPr algn="l"/>
            <a:r>
              <a:rPr lang="ja-JP" altLang="en-US" dirty="0" smtClean="0">
                <a:solidFill>
                  <a:schemeClr val="tx1">
                    <a:lumMod val="95000"/>
                    <a:lumOff val="5000"/>
                  </a:schemeClr>
                </a:solidFill>
              </a:rPr>
              <a:t>公的には</a:t>
            </a:r>
            <a:r>
              <a:rPr kumimoji="1" lang="ja-JP" altLang="en-US" dirty="0" smtClean="0">
                <a:solidFill>
                  <a:schemeClr val="tx1">
                    <a:lumMod val="95000"/>
                    <a:lumOff val="5000"/>
                  </a:schemeClr>
                </a:solidFill>
              </a:rPr>
              <a:t>国際観光局官制で確立するが、結果的に「国際」をつけた（国際外遊のニュアンス）が故に、</a:t>
            </a:r>
            <a:r>
              <a:rPr kumimoji="1" lang="ja-JP" altLang="en-US" dirty="0" smtClean="0">
                <a:solidFill>
                  <a:srgbClr val="FF0000"/>
                </a:solidFill>
              </a:rPr>
              <a:t>後世「国内」に拡張する余地を残す</a:t>
            </a:r>
            <a:r>
              <a:rPr kumimoji="1" lang="ja-JP" altLang="en-US" dirty="0" smtClean="0">
                <a:solidFill>
                  <a:schemeClr val="tx1">
                    <a:lumMod val="95000"/>
                    <a:lumOff val="5000"/>
                  </a:schemeClr>
                </a:solidFill>
              </a:rPr>
              <a:t>こととなったといえる</a:t>
            </a:r>
            <a:endParaRPr kumimoji="1" lang="ja-JP" altLang="en-US" dirty="0">
              <a:solidFill>
                <a:schemeClr val="tx1">
                  <a:lumMod val="95000"/>
                  <a:lumOff val="5000"/>
                </a:schemeClr>
              </a:solidFill>
            </a:endParaRPr>
          </a:p>
        </p:txBody>
      </p:sp>
      <p:sp>
        <p:nvSpPr>
          <p:cNvPr id="6" name="サブタイトル 4"/>
          <p:cNvSpPr txBox="1">
            <a:spLocks/>
          </p:cNvSpPr>
          <p:nvPr/>
        </p:nvSpPr>
        <p:spPr>
          <a:xfrm>
            <a:off x="539552" y="3789040"/>
            <a:ext cx="7920880" cy="2664296"/>
          </a:xfrm>
          <a:prstGeom prst="rect">
            <a:avLst/>
          </a:prstGeom>
          <a:ln>
            <a:solidFill>
              <a:schemeClr val="accent1"/>
            </a:solidFill>
          </a:ln>
        </p:spPr>
        <p:txBody>
          <a:bodyPr vert="horz" lIns="91440" tIns="45720" rIns="91440" bIns="45720" rtlCol="0">
            <a:normAutofit fontScale="92500"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国際観光局の語源を易経に求め、しかも「国の光を示す」と解釈した点において、インバウンド政策から発したとはいえ、意味が逆転してしまった。それまでは観光客から見て見に行くであったが、国際観光局の立場から「見せる」を強調することとなった</a:t>
            </a:r>
            <a:endParaRPr kumimoji="1" lang="ja-JP" altLang="en-US" sz="32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fontScale="90000"/>
          </a:bodyPr>
          <a:lstStyle/>
          <a:p>
            <a:r>
              <a:rPr lang="ja-JP" altLang="en-US" dirty="0" smtClean="0"/>
              <a:t>ツーリスト</a:t>
            </a:r>
            <a:r>
              <a:rPr lang="en-US" altLang="ja-JP" dirty="0" smtClean="0"/>
              <a:t/>
            </a:r>
            <a:br>
              <a:rPr lang="en-US" altLang="ja-JP" dirty="0" smtClean="0"/>
            </a:br>
            <a:r>
              <a:rPr lang="en-US" altLang="ja-JP" dirty="0" smtClean="0"/>
              <a:t>1913</a:t>
            </a:r>
            <a:r>
              <a:rPr lang="ja-JP" altLang="en-US" dirty="0" smtClean="0"/>
              <a:t>年から登場</a:t>
            </a:r>
            <a:endParaRPr kumimoji="1" lang="ja-JP" altLang="en-US" dirty="0"/>
          </a:p>
        </p:txBody>
      </p:sp>
      <p:pic>
        <p:nvPicPr>
          <p:cNvPr id="5" name="図 4"/>
          <p:cNvPicPr/>
          <p:nvPr/>
        </p:nvPicPr>
        <p:blipFill>
          <a:blip r:embed="rId3" cstate="print"/>
          <a:srcRect l="25398" t="7330" r="27401" b="4400"/>
          <a:stretch>
            <a:fillRect/>
          </a:stretch>
        </p:blipFill>
        <p:spPr bwMode="auto">
          <a:xfrm>
            <a:off x="0" y="2132856"/>
            <a:ext cx="3995936" cy="4320480"/>
          </a:xfrm>
          <a:prstGeom prst="rect">
            <a:avLst/>
          </a:prstGeom>
          <a:noFill/>
          <a:ln w="9525">
            <a:noFill/>
            <a:miter lim="800000"/>
            <a:headEnd/>
            <a:tailEnd/>
          </a:ln>
        </p:spPr>
      </p:pic>
      <p:pic>
        <p:nvPicPr>
          <p:cNvPr id="6" name="図 5"/>
          <p:cNvPicPr/>
          <p:nvPr/>
        </p:nvPicPr>
        <p:blipFill>
          <a:blip r:embed="rId4" cstate="print"/>
          <a:srcRect l="25986" t="15707" r="27840" b="4712"/>
          <a:stretch>
            <a:fillRect/>
          </a:stretch>
        </p:blipFill>
        <p:spPr bwMode="auto">
          <a:xfrm>
            <a:off x="5314628" y="2652450"/>
            <a:ext cx="3649860" cy="4160926"/>
          </a:xfrm>
          <a:prstGeom prst="rect">
            <a:avLst/>
          </a:prstGeom>
          <a:noFill/>
          <a:ln w="9525">
            <a:noFill/>
            <a:miter lim="800000"/>
            <a:headEnd/>
            <a:tailEnd/>
          </a:ln>
        </p:spPr>
      </p:pic>
      <p:pic>
        <p:nvPicPr>
          <p:cNvPr id="7" name="図 6"/>
          <p:cNvPicPr/>
          <p:nvPr/>
        </p:nvPicPr>
        <p:blipFill>
          <a:blip r:embed="rId5" cstate="print"/>
          <a:srcRect l="47119" t="28534" r="42021" b="6545"/>
          <a:stretch>
            <a:fillRect/>
          </a:stretch>
        </p:blipFill>
        <p:spPr bwMode="auto">
          <a:xfrm>
            <a:off x="3563888" y="2708920"/>
            <a:ext cx="1656184" cy="381642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988840"/>
          </a:xfrm>
          <a:solidFill>
            <a:srgbClr val="FFFF00"/>
          </a:solidFill>
          <a:ln>
            <a:solidFill>
              <a:schemeClr val="accent1"/>
            </a:solidFill>
          </a:ln>
        </p:spPr>
        <p:txBody>
          <a:bodyPr>
            <a:normAutofit fontScale="90000"/>
          </a:bodyPr>
          <a:lstStyle/>
          <a:p>
            <a:r>
              <a:rPr lang="ja-JP" altLang="en-US" dirty="0" smtClean="0"/>
              <a:t>ツーリズム</a:t>
            </a:r>
            <a:r>
              <a:rPr lang="en-US" altLang="ja-JP" dirty="0" smtClean="0"/>
              <a:t/>
            </a:r>
            <a:br>
              <a:rPr lang="en-US" altLang="ja-JP" dirty="0" smtClean="0"/>
            </a:br>
            <a:r>
              <a:rPr lang="ja-JP" altLang="en-US" dirty="0" smtClean="0"/>
              <a:t>昭和時代末期まで</a:t>
            </a:r>
            <a:r>
              <a:rPr lang="en-US" altLang="ja-JP" dirty="0" smtClean="0"/>
              <a:t>5</a:t>
            </a:r>
            <a:r>
              <a:rPr lang="ja-JP" altLang="en-US" dirty="0" smtClean="0"/>
              <a:t>件</a:t>
            </a:r>
            <a:r>
              <a:rPr lang="en-US" altLang="ja-JP" dirty="0" smtClean="0"/>
              <a:t/>
            </a:r>
            <a:br>
              <a:rPr lang="en-US" altLang="ja-JP" dirty="0" smtClean="0"/>
            </a:br>
            <a:r>
              <a:rPr lang="ja-JP" altLang="en-US" dirty="0" smtClean="0"/>
              <a:t>しかも海外旅行が大半</a:t>
            </a:r>
            <a:endParaRPr kumimoji="1" lang="ja-JP" altLang="en-US" dirty="0"/>
          </a:p>
        </p:txBody>
      </p:sp>
      <p:pic>
        <p:nvPicPr>
          <p:cNvPr id="4" name="コンテンツ プレースホルダ 3"/>
          <p:cNvPicPr>
            <a:picLocks noGrp="1"/>
          </p:cNvPicPr>
          <p:nvPr>
            <p:ph idx="1"/>
          </p:nvPr>
        </p:nvPicPr>
        <p:blipFill>
          <a:blip r:embed="rId3" cstate="print"/>
          <a:srcRect l="25692" t="33770" r="26979" b="4712"/>
          <a:stretch>
            <a:fillRect/>
          </a:stretch>
        </p:blipFill>
        <p:spPr bwMode="auto">
          <a:xfrm>
            <a:off x="395536" y="2169195"/>
            <a:ext cx="6158047" cy="4500165"/>
          </a:xfrm>
          <a:prstGeom prst="rect">
            <a:avLst/>
          </a:prstGeom>
          <a:noFill/>
          <a:ln w="9525">
            <a:noFill/>
            <a:miter lim="800000"/>
            <a:headEnd/>
            <a:tailEnd/>
          </a:ln>
        </p:spPr>
      </p:pic>
      <p:pic>
        <p:nvPicPr>
          <p:cNvPr id="5" name="図 4"/>
          <p:cNvPicPr/>
          <p:nvPr/>
        </p:nvPicPr>
        <p:blipFill>
          <a:blip r:embed="rId4" cstate="print"/>
          <a:srcRect l="74002" t="23916" r="9996" b="4945"/>
          <a:stretch>
            <a:fillRect/>
          </a:stretch>
        </p:blipFill>
        <p:spPr bwMode="auto">
          <a:xfrm>
            <a:off x="6804248" y="3861048"/>
            <a:ext cx="1440160" cy="2232248"/>
          </a:xfrm>
          <a:prstGeom prst="rect">
            <a:avLst/>
          </a:prstGeom>
          <a:noFill/>
          <a:ln w="9525">
            <a:noFill/>
            <a:miter lim="800000"/>
            <a:headEnd/>
            <a:tailEnd/>
          </a:ln>
        </p:spPr>
      </p:pic>
      <p:sp>
        <p:nvSpPr>
          <p:cNvPr id="6" name="右矢印 5"/>
          <p:cNvSpPr/>
          <p:nvPr/>
        </p:nvSpPr>
        <p:spPr>
          <a:xfrm flipH="1">
            <a:off x="5580112" y="4600552"/>
            <a:ext cx="1296144" cy="4846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dirty="0" smtClean="0"/>
              <a:t> </a:t>
            </a:r>
            <a:r>
              <a:rPr lang="en-US" altLang="ja-JP" i="1" dirty="0" smtClean="0"/>
              <a:t>Online Etymology Dictionary</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t>The word </a:t>
            </a:r>
            <a:r>
              <a:rPr lang="en-US" altLang="ja-JP" i="1" dirty="0" smtClean="0"/>
              <a:t>tourist</a:t>
            </a:r>
            <a:r>
              <a:rPr lang="en-US" altLang="ja-JP" dirty="0" smtClean="0"/>
              <a:t> was used by </a:t>
            </a:r>
            <a:r>
              <a:rPr lang="en-US" altLang="ja-JP" dirty="0" smtClean="0">
                <a:solidFill>
                  <a:srgbClr val="FF0000"/>
                </a:solidFill>
              </a:rPr>
              <a:t>1772</a:t>
            </a:r>
            <a:r>
              <a:rPr lang="en-US" altLang="ja-JP" dirty="0" smtClean="0"/>
              <a:t>(1) and </a:t>
            </a:r>
            <a:r>
              <a:rPr lang="en-US" altLang="ja-JP" i="1" dirty="0" smtClean="0"/>
              <a:t>tourism</a:t>
            </a:r>
            <a:r>
              <a:rPr lang="en-US" altLang="ja-JP" dirty="0" smtClean="0"/>
              <a:t> by </a:t>
            </a:r>
            <a:r>
              <a:rPr lang="en-US" altLang="ja-JP" dirty="0" smtClean="0">
                <a:solidFill>
                  <a:srgbClr val="FF0000"/>
                </a:solidFill>
              </a:rPr>
              <a:t>1811</a:t>
            </a:r>
            <a:r>
              <a:rPr lang="en-US" altLang="ja-JP" dirty="0" smtClean="0"/>
              <a:t>(2).</a:t>
            </a:r>
            <a:endParaRPr lang="en-US" altLang="ja-JP" baseline="30000" dirty="0" smtClean="0"/>
          </a:p>
          <a:p>
            <a:r>
              <a:rPr kumimoji="1" lang="en-US" altLang="ja-JP" dirty="0" smtClean="0"/>
              <a:t>Tourism</a:t>
            </a:r>
            <a:r>
              <a:rPr kumimoji="1" lang="ja-JP" altLang="en-US" dirty="0" smtClean="0"/>
              <a:t>について、言葉としては古くから存在するが、日本においては、</a:t>
            </a:r>
            <a:r>
              <a:rPr kumimoji="1" lang="en-US" altLang="ja-JP" dirty="0" smtClean="0"/>
              <a:t>tourist</a:t>
            </a:r>
            <a:r>
              <a:rPr kumimoji="1" lang="ja-JP" altLang="en-US" dirty="0" smtClean="0"/>
              <a:t>と比較して概念として広まっていないことが想像される</a:t>
            </a: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628800"/>
            <a:ext cx="7772400" cy="3600400"/>
          </a:xfrm>
          <a:solidFill>
            <a:srgbClr val="92D050"/>
          </a:solidFill>
          <a:ln w="38100" cmpd="dbl">
            <a:solidFill>
              <a:schemeClr val="tx1">
                <a:lumMod val="95000"/>
                <a:lumOff val="5000"/>
              </a:schemeClr>
            </a:solidFill>
          </a:ln>
        </p:spPr>
        <p:txBody>
          <a:bodyPr/>
          <a:lstStyle/>
          <a:p>
            <a:r>
              <a:rPr kumimoji="1" lang="ja-JP" altLang="en-US" dirty="0" smtClean="0"/>
              <a:t>１９３０年代の</a:t>
            </a:r>
            <a:r>
              <a:rPr kumimoji="1" lang="en-US" altLang="ja-JP" dirty="0" smtClean="0"/>
              <a:t/>
            </a:r>
            <a:br>
              <a:rPr kumimoji="1" lang="en-US" altLang="ja-JP" dirty="0" smtClean="0"/>
            </a:br>
            <a:r>
              <a:rPr lang="ja-JP" altLang="en-US" dirty="0" smtClean="0"/>
              <a:t>クールジャパンキャンペーン</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法令用語「観光」誕生</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20000"/>
          </a:bodyPr>
          <a:lstStyle/>
          <a:p>
            <a:r>
              <a:rPr kumimoji="1" lang="ja-JP" altLang="en-US" dirty="0" smtClean="0"/>
              <a:t>国際観光局官制で初めて法令用語として「観光」が登場</a:t>
            </a:r>
            <a:endParaRPr kumimoji="1" lang="en-US" altLang="ja-JP" dirty="0" smtClean="0"/>
          </a:p>
          <a:p>
            <a:r>
              <a:rPr lang="ja-JP" altLang="en-US" dirty="0" smtClean="0"/>
              <a:t>世上（朝日データベースで読む同新聞記事）で</a:t>
            </a:r>
            <a:r>
              <a:rPr lang="ja-JP" altLang="en-US" dirty="0"/>
              <a:t>使用</a:t>
            </a:r>
            <a:r>
              <a:rPr lang="ja-JP" altLang="en-US" dirty="0" smtClean="0"/>
              <a:t>される「観光」は今日いうところの「国際観光」であり、当時としては「観光」でよかったが、</a:t>
            </a:r>
            <a:r>
              <a:rPr lang="ja-JP" altLang="en-US" dirty="0" smtClean="0">
                <a:solidFill>
                  <a:srgbClr val="FF0000"/>
                </a:solidFill>
              </a:rPr>
              <a:t>江木翼（たすく）大臣</a:t>
            </a:r>
            <a:r>
              <a:rPr lang="ja-JP" altLang="en-US" dirty="0" smtClean="0"/>
              <a:t>の意見で「国際観光」となった（新井尭爾初代国際観光局長談）。</a:t>
            </a:r>
            <a:r>
              <a:rPr lang="ja-JP" altLang="en-US" dirty="0" smtClean="0">
                <a:solidFill>
                  <a:schemeClr val="accent1">
                    <a:lumMod val="75000"/>
                  </a:schemeClr>
                </a:solidFill>
              </a:rPr>
              <a:t>国際外遊</a:t>
            </a:r>
            <a:endParaRPr lang="en-US" altLang="ja-JP" dirty="0" smtClean="0">
              <a:solidFill>
                <a:schemeClr val="accent1">
                  <a:lumMod val="75000"/>
                </a:schemeClr>
              </a:solidFill>
            </a:endParaRPr>
          </a:p>
          <a:p>
            <a:r>
              <a:rPr lang="ja-JP" altLang="en-US" dirty="0" smtClean="0"/>
              <a:t>朝日新聞記事では当初「観光局」で報道、勅令制定時に「国際観光」なる用語がはじめてつかわれた。</a:t>
            </a:r>
            <a:endParaRPr lang="en-US" altLang="ja-JP" dirty="0" smtClean="0"/>
          </a:p>
          <a:p>
            <a:r>
              <a:rPr lang="ja-JP" altLang="en-US" dirty="0"/>
              <a:t>法令</a:t>
            </a:r>
            <a:r>
              <a:rPr lang="ja-JP" altLang="en-US" dirty="0" smtClean="0"/>
              <a:t>で「観光」が使用されることにより、用語の観光は外客誘致のものとして広がっていった。</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22114"/>
          </a:xfrm>
          <a:ln>
            <a:solidFill>
              <a:schemeClr val="accent1"/>
            </a:solidFill>
          </a:ln>
        </p:spPr>
        <p:txBody>
          <a:bodyPr/>
          <a:lstStyle/>
          <a:p>
            <a:r>
              <a:rPr kumimoji="1" lang="ja-JP" altLang="en-US" dirty="0" smtClean="0"/>
              <a:t>東京駅前の新聞スタンド</a:t>
            </a:r>
            <a:endParaRPr kumimoji="1" lang="ja-JP" altLang="en-US" dirty="0"/>
          </a:p>
        </p:txBody>
      </p:sp>
      <p:pic>
        <p:nvPicPr>
          <p:cNvPr id="1027" name="Picture 3" descr="C:\Users\owner\Desktop\写真.JPG"/>
          <p:cNvPicPr>
            <a:picLocks noChangeAspect="1" noChangeArrowheads="1"/>
          </p:cNvPicPr>
          <p:nvPr/>
        </p:nvPicPr>
        <p:blipFill>
          <a:blip r:embed="rId3" cstate="print"/>
          <a:srcRect/>
          <a:stretch>
            <a:fillRect/>
          </a:stretch>
        </p:blipFill>
        <p:spPr bwMode="auto">
          <a:xfrm>
            <a:off x="2123728" y="1196752"/>
            <a:ext cx="4248472" cy="566462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340768"/>
            <a:ext cx="7772400" cy="1470025"/>
          </a:xfrm>
          <a:solidFill>
            <a:srgbClr val="92D050"/>
          </a:solidFill>
          <a:ln>
            <a:solidFill>
              <a:schemeClr val="tx1">
                <a:lumMod val="95000"/>
                <a:lumOff val="5000"/>
              </a:schemeClr>
            </a:solidFill>
          </a:ln>
        </p:spPr>
        <p:txBody>
          <a:bodyPr/>
          <a:lstStyle/>
          <a:p>
            <a:r>
              <a:rPr lang="ja-JP" altLang="ja-JP" dirty="0" smtClean="0"/>
              <a:t>国際観光局</a:t>
            </a:r>
            <a:r>
              <a:rPr lang="en-US" altLang="ja-JP" dirty="0" smtClean="0"/>
              <a:t/>
            </a:r>
            <a:br>
              <a:rPr lang="en-US" altLang="ja-JP" dirty="0" smtClean="0"/>
            </a:br>
            <a:r>
              <a:rPr lang="en-US" altLang="ja-JP" dirty="0" smtClean="0"/>
              <a:t>(Board of </a:t>
            </a:r>
            <a:r>
              <a:rPr lang="en-US" altLang="ja-JP" dirty="0" smtClean="0">
                <a:solidFill>
                  <a:srgbClr val="FF0000"/>
                </a:solidFill>
              </a:rPr>
              <a:t>Tourist </a:t>
            </a:r>
            <a:r>
              <a:rPr lang="en-US" altLang="ja-JP" dirty="0" smtClean="0"/>
              <a:t>Industry)</a:t>
            </a:r>
            <a:endParaRPr kumimoji="1" lang="ja-JP" altLang="en-US" dirty="0"/>
          </a:p>
        </p:txBody>
      </p:sp>
      <p:sp>
        <p:nvSpPr>
          <p:cNvPr id="3" name="コンテンツ プレースホルダ 2"/>
          <p:cNvSpPr>
            <a:spLocks noGrp="1"/>
          </p:cNvSpPr>
          <p:nvPr>
            <p:ph type="subTitle" idx="1"/>
          </p:nvPr>
        </p:nvSpPr>
        <p:spPr>
          <a:xfrm>
            <a:off x="1371600" y="3068960"/>
            <a:ext cx="6400800" cy="1752600"/>
          </a:xfrm>
        </p:spPr>
        <p:txBody>
          <a:bodyPr>
            <a:normAutofit fontScale="92500" lnSpcReduction="20000"/>
          </a:bodyPr>
          <a:lstStyle/>
          <a:p>
            <a:pPr algn="l"/>
            <a:r>
              <a:rPr lang="ja-JP" altLang="ja-JP" dirty="0" smtClean="0">
                <a:solidFill>
                  <a:schemeClr val="tx1">
                    <a:lumMod val="95000"/>
                    <a:lumOff val="5000"/>
                  </a:schemeClr>
                </a:solidFill>
              </a:rPr>
              <a:t>昭和５年４月</a:t>
            </a:r>
            <a:r>
              <a:rPr lang="en-US" altLang="ja-JP" dirty="0" smtClean="0">
                <a:solidFill>
                  <a:schemeClr val="tx1">
                    <a:lumMod val="95000"/>
                    <a:lumOff val="5000"/>
                  </a:schemeClr>
                </a:solidFill>
              </a:rPr>
              <a:t>23</a:t>
            </a:r>
            <a:r>
              <a:rPr lang="ja-JP" altLang="ja-JP" dirty="0" smtClean="0">
                <a:solidFill>
                  <a:schemeClr val="tx1">
                    <a:lumMod val="95000"/>
                    <a:lumOff val="5000"/>
                  </a:schemeClr>
                </a:solidFill>
              </a:rPr>
              <a:t>日</a:t>
            </a:r>
          </a:p>
          <a:p>
            <a:pPr algn="l"/>
            <a:r>
              <a:rPr lang="ja-JP" altLang="ja-JP" dirty="0" smtClean="0">
                <a:solidFill>
                  <a:schemeClr val="tx1">
                    <a:lumMod val="95000"/>
                    <a:lumOff val="5000"/>
                  </a:schemeClr>
                </a:solidFill>
              </a:rPr>
              <a:t>勅令第８３号　国際観光局官制</a:t>
            </a:r>
          </a:p>
          <a:p>
            <a:pPr algn="l"/>
            <a:r>
              <a:rPr lang="ja-JP" altLang="ja-JP" dirty="0" smtClean="0">
                <a:solidFill>
                  <a:schemeClr val="tx1">
                    <a:lumMod val="95000"/>
                    <a:lumOff val="5000"/>
                  </a:schemeClr>
                </a:solidFill>
              </a:rPr>
              <a:t>第１条　国際観光局ハ鉄道大臣ノ管理ニ属シ外客誘致ニ関スル事項ヲ掌ル</a:t>
            </a:r>
          </a:p>
          <a:p>
            <a:endParaRPr kumimoji="1" lang="ja-JP" altLang="en-US" dirty="0"/>
          </a:p>
        </p:txBody>
      </p:sp>
      <p:sp>
        <p:nvSpPr>
          <p:cNvPr id="4" name="コンテンツ プレースホルダ 2"/>
          <p:cNvSpPr txBox="1">
            <a:spLocks/>
          </p:cNvSpPr>
          <p:nvPr/>
        </p:nvSpPr>
        <p:spPr>
          <a:xfrm>
            <a:off x="1524000" y="5301208"/>
            <a:ext cx="6400800" cy="1080120"/>
          </a:xfrm>
          <a:prstGeom prst="rect">
            <a:avLst/>
          </a:prstGeom>
        </p:spPr>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原語国においてＴＯＵＲＩＳＴが国際に限定されていなかったと思われ、日本において限定的なった理由を調査する必要がある</a:t>
            </a:r>
            <a:endParaRPr kumimoji="1" lang="ja-JP" altLang="en-US" sz="32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tx1">
                <a:lumMod val="95000"/>
                <a:lumOff val="5000"/>
              </a:schemeClr>
            </a:solidFill>
          </a:ln>
        </p:spPr>
        <p:txBody>
          <a:bodyPr>
            <a:normAutofit/>
          </a:bodyPr>
          <a:lstStyle/>
          <a:p>
            <a:r>
              <a:rPr kumimoji="1" lang="ja-JP" altLang="en-US" dirty="0" smtClean="0"/>
              <a:t>台湾における法令用語「観光」</a:t>
            </a:r>
            <a:endParaRPr kumimoji="1" lang="ja-JP" altLang="en-US" dirty="0"/>
          </a:p>
        </p:txBody>
      </p:sp>
      <p:sp>
        <p:nvSpPr>
          <p:cNvPr id="3" name="コンテンツ プレースホルダ 2"/>
          <p:cNvSpPr>
            <a:spLocks noGrp="1"/>
          </p:cNvSpPr>
          <p:nvPr>
            <p:ph idx="1"/>
          </p:nvPr>
        </p:nvSpPr>
        <p:spPr>
          <a:xfrm>
            <a:off x="457200" y="1600201"/>
            <a:ext cx="8229600" cy="2188840"/>
          </a:xfrm>
        </p:spPr>
        <p:txBody>
          <a:bodyPr/>
          <a:lstStyle/>
          <a:p>
            <a:r>
              <a:rPr lang="ja-JP" altLang="en-US" dirty="0" smtClean="0"/>
              <a:t>楊正寛（</a:t>
            </a:r>
            <a:r>
              <a:rPr lang="en-US" altLang="ja-JP" dirty="0" smtClean="0"/>
              <a:t>2003</a:t>
            </a:r>
            <a:r>
              <a:rPr lang="ja-JP" altLang="en-US" dirty="0" smtClean="0"/>
              <a:t>）：</a:t>
            </a:r>
            <a:r>
              <a:rPr lang="en-US" altLang="ja-JP" dirty="0" smtClean="0"/>
              <a:t>『</a:t>
            </a:r>
            <a:r>
              <a:rPr lang="ja-JP" altLang="en-US" dirty="0" smtClean="0"/>
              <a:t>観光行政法規（精華版三版）揚智文化事業股　有限公司発行</a:t>
            </a:r>
            <a:endParaRPr lang="en-US" altLang="ja-JP" dirty="0" smtClean="0"/>
          </a:p>
          <a:p>
            <a:r>
              <a:rPr kumimoji="1" lang="ja-JP" altLang="en-US" dirty="0" smtClean="0"/>
              <a:t>陳水亮（</a:t>
            </a:r>
            <a:r>
              <a:rPr kumimoji="1" lang="en-US" altLang="ja-JP" dirty="0" smtClean="0"/>
              <a:t>2003</a:t>
            </a:r>
            <a:r>
              <a:rPr kumimoji="1" lang="ja-JP" altLang="en-US" dirty="0" smtClean="0"/>
              <a:t>）：</a:t>
            </a:r>
            <a:r>
              <a:rPr kumimoji="1" lang="en-US" altLang="ja-JP" dirty="0" smtClean="0"/>
              <a:t>『</a:t>
            </a:r>
            <a:r>
              <a:rPr kumimoji="1" lang="ja-JP" altLang="en-US" dirty="0" smtClean="0"/>
              <a:t>大専用書　観光行政輿法規</a:t>
            </a:r>
            <a:r>
              <a:rPr kumimoji="1" lang="en-US" altLang="ja-JP" dirty="0" smtClean="0"/>
              <a:t>』</a:t>
            </a:r>
            <a:r>
              <a:rPr kumimoji="1" lang="ja-JP" altLang="en-US" dirty="0" smtClean="0"/>
              <a:t>　陳水亮著発行</a:t>
            </a:r>
            <a:endParaRPr kumimoji="1" lang="en-US" altLang="ja-JP" dirty="0" smtClean="0"/>
          </a:p>
        </p:txBody>
      </p:sp>
      <p:sp>
        <p:nvSpPr>
          <p:cNvPr id="4" name="タイトル 1"/>
          <p:cNvSpPr txBox="1">
            <a:spLocks/>
          </p:cNvSpPr>
          <p:nvPr/>
        </p:nvSpPr>
        <p:spPr>
          <a:xfrm>
            <a:off x="609600" y="4446240"/>
            <a:ext cx="8229600" cy="1143000"/>
          </a:xfrm>
          <a:prstGeom prst="rect">
            <a:avLst/>
          </a:prstGeom>
          <a:ln>
            <a:solidFill>
              <a:schemeClr val="accent1"/>
            </a:solidFill>
          </a:ln>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smtClean="0">
                <a:ln>
                  <a:noFill/>
                </a:ln>
                <a:solidFill>
                  <a:schemeClr val="tx1"/>
                </a:solidFill>
                <a:effectLst/>
                <a:uLnTx/>
                <a:uFillTx/>
                <a:latin typeface="+mj-lt"/>
                <a:ea typeface="+mj-ea"/>
                <a:cs typeface="+mj-cs"/>
              </a:rPr>
              <a:t>ハングル「</a:t>
            </a:r>
            <a:r>
              <a:rPr kumimoji="1" lang="ko-KR" altLang="en-US" sz="4400" b="0" i="0" u="none" strike="noStrike" kern="1200" cap="none" spc="0" normalizeH="0" baseline="0" noProof="0" smtClean="0">
                <a:ln>
                  <a:noFill/>
                </a:ln>
                <a:solidFill>
                  <a:schemeClr val="tx1"/>
                </a:solidFill>
                <a:effectLst/>
                <a:uLnTx/>
                <a:uFillTx/>
                <a:latin typeface="+mj-lt"/>
                <a:ea typeface="+mj-ea"/>
                <a:cs typeface="+mj-cs"/>
              </a:rPr>
              <a:t>관광</a:t>
            </a:r>
            <a:r>
              <a:rPr kumimoji="1" lang="ja-JP" altLang="en-US" sz="4400" b="0" i="0" u="none" strike="noStrike" kern="1200" cap="none" spc="0" normalizeH="0" baseline="0" noProof="0" smtClean="0">
                <a:ln>
                  <a:noFill/>
                </a:ln>
                <a:solidFill>
                  <a:schemeClr val="tx1"/>
                </a:solidFill>
                <a:effectLst/>
                <a:uLnTx/>
                <a:uFillTx/>
                <a:latin typeface="+mj-lt"/>
                <a:ea typeface="+mj-ea"/>
                <a:cs typeface="+mj-cs"/>
              </a:rPr>
              <a:t>」は漢語「観光」に相当</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92D050"/>
          </a:solidFill>
          <a:ln>
            <a:solidFill>
              <a:schemeClr val="accent1"/>
            </a:solidFill>
          </a:ln>
        </p:spPr>
        <p:txBody>
          <a:bodyPr/>
          <a:lstStyle/>
          <a:p>
            <a:r>
              <a:rPr lang="ja-JP" altLang="en-US" dirty="0" smtClean="0"/>
              <a:t>何故鉄道省か？</a:t>
            </a:r>
            <a:endParaRPr kumimoji="1" lang="ja-JP" altLang="en-US" dirty="0"/>
          </a:p>
        </p:txBody>
      </p:sp>
      <p:sp>
        <p:nvSpPr>
          <p:cNvPr id="3" name="コンテンツ プレースホルダ 2"/>
          <p:cNvSpPr>
            <a:spLocks noGrp="1"/>
          </p:cNvSpPr>
          <p:nvPr>
            <p:ph idx="1"/>
          </p:nvPr>
        </p:nvSpPr>
        <p:spPr>
          <a:xfrm>
            <a:off x="457200" y="1600200"/>
            <a:ext cx="8507288" cy="5257800"/>
          </a:xfrm>
        </p:spPr>
        <p:txBody>
          <a:bodyPr>
            <a:normAutofit/>
          </a:bodyPr>
          <a:lstStyle/>
          <a:p>
            <a:r>
              <a:rPr kumimoji="1" lang="ja-JP" altLang="en-US" dirty="0" smtClean="0"/>
              <a:t>内閣最大の課題　</a:t>
            </a:r>
            <a:r>
              <a:rPr kumimoji="1" lang="ja-JP" altLang="en-US" dirty="0" smtClean="0">
                <a:solidFill>
                  <a:srgbClr val="FF0000"/>
                </a:solidFill>
              </a:rPr>
              <a:t>ロンドン海軍軍縮条約批准</a:t>
            </a:r>
            <a:r>
              <a:rPr kumimoji="1" lang="ja-JP" altLang="en-US" dirty="0" smtClean="0"/>
              <a:t>　　</a:t>
            </a:r>
            <a:endParaRPr kumimoji="1" lang="en-US" altLang="ja-JP" dirty="0" smtClean="0"/>
          </a:p>
          <a:p>
            <a:r>
              <a:rPr kumimoji="1" lang="ja-JP" altLang="en-US" dirty="0" smtClean="0">
                <a:solidFill>
                  <a:srgbClr val="FF0000"/>
                </a:solidFill>
              </a:rPr>
              <a:t>国際貸借改善</a:t>
            </a:r>
            <a:r>
              <a:rPr kumimoji="1" lang="ja-JP" altLang="en-US" dirty="0" smtClean="0"/>
              <a:t>一環として外貨獲得政策展開</a:t>
            </a:r>
            <a:endParaRPr kumimoji="1" lang="en-US" altLang="ja-JP" dirty="0" smtClean="0"/>
          </a:p>
          <a:p>
            <a:r>
              <a:rPr lang="ja-JP" altLang="en-US" dirty="0" smtClean="0">
                <a:solidFill>
                  <a:srgbClr val="FF0000"/>
                </a:solidFill>
              </a:rPr>
              <a:t>外客誘致</a:t>
            </a:r>
            <a:r>
              <a:rPr lang="ja-JP" altLang="en-US" dirty="0" smtClean="0"/>
              <a:t>に力を入れる政策展開</a:t>
            </a:r>
            <a:endParaRPr kumimoji="1" lang="en-US" altLang="ja-JP" dirty="0" smtClean="0"/>
          </a:p>
          <a:p>
            <a:r>
              <a:rPr kumimoji="1" lang="ja-JP" altLang="en-US" dirty="0" smtClean="0">
                <a:solidFill>
                  <a:srgbClr val="FF0000"/>
                </a:solidFill>
              </a:rPr>
              <a:t>結局総論賛成、各論反対</a:t>
            </a:r>
            <a:r>
              <a:rPr kumimoji="1" lang="ja-JP" altLang="en-US" dirty="0" smtClean="0"/>
              <a:t>（財政負担をどこの役所がするのか）</a:t>
            </a:r>
            <a:endParaRPr kumimoji="1" lang="en-US" altLang="ja-JP" dirty="0" smtClean="0"/>
          </a:p>
          <a:p>
            <a:r>
              <a:rPr lang="ja-JP" altLang="en-US" dirty="0" smtClean="0"/>
              <a:t>民政党内閣の重鎮</a:t>
            </a:r>
            <a:r>
              <a:rPr lang="ja-JP" altLang="en-US" dirty="0" smtClean="0">
                <a:solidFill>
                  <a:srgbClr val="FF0000"/>
                </a:solidFill>
              </a:rPr>
              <a:t>江木鉄道大臣</a:t>
            </a:r>
            <a:r>
              <a:rPr lang="ja-JP" altLang="en-US" dirty="0" smtClean="0"/>
              <a:t>が所管する</a:t>
            </a:r>
            <a:r>
              <a:rPr lang="ja-JP" altLang="en-US" dirty="0" smtClean="0">
                <a:solidFill>
                  <a:srgbClr val="FF0000"/>
                </a:solidFill>
              </a:rPr>
              <a:t>帝国鉄道会計</a:t>
            </a:r>
            <a:r>
              <a:rPr lang="ja-JP" altLang="en-US" dirty="0" smtClean="0"/>
              <a:t>（当時唯一の黒字会計）が負担することとなった　（官吏俸給削減騒動）</a:t>
            </a:r>
            <a:endParaRPr lang="en-US" altLang="ja-JP" dirty="0" smtClean="0"/>
          </a:p>
          <a:p>
            <a:r>
              <a:rPr kumimoji="1" lang="ja-JP" altLang="en-US" dirty="0" smtClean="0"/>
              <a:t>「真の日本を海外に見せる」政策が展開される</a:t>
            </a:r>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rgbClr val="92D050"/>
          </a:solidFill>
          <a:ln>
            <a:solidFill>
              <a:schemeClr val="tx1"/>
            </a:solidFill>
          </a:ln>
        </p:spPr>
        <p:txBody>
          <a:bodyPr/>
          <a:lstStyle/>
          <a:p>
            <a:r>
              <a:rPr lang="ja-JP" altLang="en-US" dirty="0"/>
              <a:t>鉄道省の国際観光局の命名理由</a:t>
            </a:r>
          </a:p>
        </p:txBody>
      </p:sp>
      <p:sp>
        <p:nvSpPr>
          <p:cNvPr id="37891" name="Rectangle 3"/>
          <p:cNvSpPr>
            <a:spLocks noGrp="1" noChangeArrowheads="1"/>
          </p:cNvSpPr>
          <p:nvPr>
            <p:ph type="body" idx="1"/>
          </p:nvPr>
        </p:nvSpPr>
        <p:spPr>
          <a:xfrm>
            <a:off x="323528" y="1600200"/>
            <a:ext cx="8496944" cy="5069160"/>
          </a:xfrm>
        </p:spPr>
        <p:txBody>
          <a:bodyPr>
            <a:normAutofit lnSpcReduction="10000"/>
          </a:bodyPr>
          <a:lstStyle/>
          <a:p>
            <a:pPr>
              <a:lnSpc>
                <a:spcPct val="90000"/>
              </a:lnSpc>
            </a:pPr>
            <a:r>
              <a:rPr lang="ja-JP" altLang="en-US" dirty="0"/>
              <a:t>鉄道省は国際観光局の命名について「観光の字源は、周代に於ける易経の</a:t>
            </a:r>
            <a:r>
              <a:rPr lang="en-US" altLang="ja-JP" dirty="0"/>
              <a:t>〝</a:t>
            </a:r>
            <a:r>
              <a:rPr lang="ja-JP" altLang="en-US" dirty="0">
                <a:solidFill>
                  <a:srgbClr val="FF0000"/>
                </a:solidFill>
              </a:rPr>
              <a:t>観国之光利用賓于王</a:t>
            </a:r>
            <a:r>
              <a:rPr lang="en-US" altLang="ja-JP" dirty="0"/>
              <a:t>〟</a:t>
            </a:r>
            <a:r>
              <a:rPr lang="ja-JP" altLang="en-US" dirty="0"/>
              <a:t>から出て</a:t>
            </a:r>
            <a:r>
              <a:rPr lang="ja-JP" altLang="en-US" dirty="0" err="1"/>
              <a:t>ゐる</a:t>
            </a:r>
            <a:r>
              <a:rPr lang="ja-JP" altLang="en-US" dirty="0"/>
              <a:t>」としたうえで、「観光国日本として、その姿を惜みなく外国に宣揚し、七つの海から国の光を</a:t>
            </a:r>
            <a:r>
              <a:rPr lang="ja-JP" altLang="en-US" dirty="0" err="1"/>
              <a:t>慕つて</a:t>
            </a:r>
            <a:r>
              <a:rPr lang="ja-JP" altLang="en-US" dirty="0"/>
              <a:t>寄り集</a:t>
            </a:r>
            <a:r>
              <a:rPr lang="ja-JP" altLang="en-US" dirty="0" err="1"/>
              <a:t>ふ</a:t>
            </a:r>
            <a:r>
              <a:rPr lang="ja-JP" altLang="en-US" dirty="0"/>
              <a:t>外人に歓待の手をさし延ぶべきである、と</a:t>
            </a:r>
            <a:r>
              <a:rPr lang="ja-JP" altLang="en-US" dirty="0" err="1"/>
              <a:t>云ふ</a:t>
            </a:r>
            <a:r>
              <a:rPr lang="ja-JP" altLang="en-US" dirty="0"/>
              <a:t>大抱負が、</a:t>
            </a:r>
            <a:r>
              <a:rPr lang="ja-JP" altLang="en-US" dirty="0" err="1"/>
              <a:t>すなはち</a:t>
            </a:r>
            <a:r>
              <a:rPr lang="ja-JP" altLang="en-US" dirty="0"/>
              <a:t>この観光局の命名」であり「</a:t>
            </a:r>
            <a:r>
              <a:rPr lang="ja-JP" altLang="en-US" dirty="0">
                <a:solidFill>
                  <a:srgbClr val="FF0000"/>
                </a:solidFill>
              </a:rPr>
              <a:t>輝かしい国の光をしめし賓客を優遇する</a:t>
            </a:r>
            <a:r>
              <a:rPr lang="ja-JP" altLang="en-US" dirty="0"/>
              <a:t>」とし、語源の意味とは異なったもの</a:t>
            </a:r>
            <a:r>
              <a:rPr lang="en-US" altLang="ja-JP" dirty="0"/>
              <a:t>(</a:t>
            </a:r>
            <a:r>
              <a:rPr lang="ja-JP" altLang="en-US" dirty="0"/>
              <a:t>インバウンド</a:t>
            </a:r>
            <a:r>
              <a:rPr lang="en-US" altLang="ja-JP" dirty="0"/>
              <a:t>)</a:t>
            </a:r>
            <a:r>
              <a:rPr lang="ja-JP" altLang="en-US" dirty="0"/>
              <a:t>として観光を使用した </a:t>
            </a:r>
            <a:endParaRPr lang="en-US" altLang="ja-JP" dirty="0" smtClean="0"/>
          </a:p>
          <a:p>
            <a:pPr>
              <a:lnSpc>
                <a:spcPct val="90000"/>
              </a:lnSpc>
            </a:pPr>
            <a:r>
              <a:rPr lang="ja-JP" altLang="en-US" dirty="0" smtClean="0"/>
              <a:t>「孫引き」の教科書記述が多いので誤りを教えてしまう</a:t>
            </a:r>
            <a:endParaRPr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0" y="1772717"/>
            <a:ext cx="9144000" cy="4536603"/>
          </a:xfrm>
          <a:noFill/>
          <a:ln>
            <a:solidFill>
              <a:schemeClr val="tx1">
                <a:lumMod val="85000"/>
                <a:lumOff val="15000"/>
              </a:schemeClr>
            </a:solidFill>
          </a:ln>
        </p:spPr>
        <p:txBody>
          <a:bodyPr>
            <a:normAutofit fontScale="92500" lnSpcReduction="10000"/>
          </a:bodyPr>
          <a:lstStyle/>
          <a:p>
            <a:r>
              <a:rPr lang="ja-JP" altLang="en-US" sz="4000" dirty="0"/>
              <a:t>「外国人の巾着を狙うようなことははなはだ面白くない」 </a:t>
            </a:r>
            <a:endParaRPr lang="en-US" altLang="ja-JP" sz="4000" dirty="0"/>
          </a:p>
          <a:p>
            <a:r>
              <a:rPr lang="ja-JP" altLang="en-US" sz="4000" dirty="0"/>
              <a:t>「物乞い</a:t>
            </a:r>
            <a:r>
              <a:rPr lang="ja-JP" altLang="en-US" sz="4000" dirty="0" smtClean="0"/>
              <a:t>」</a:t>
            </a:r>
            <a:endParaRPr lang="en-US" altLang="ja-JP" sz="4000" dirty="0" smtClean="0"/>
          </a:p>
          <a:p>
            <a:pPr>
              <a:buNone/>
            </a:pPr>
            <a:r>
              <a:rPr lang="ja-JP" altLang="en-US" sz="4000" dirty="0" smtClean="0"/>
              <a:t>　　　　新井</a:t>
            </a:r>
            <a:r>
              <a:rPr lang="ja-JP" altLang="en-US" sz="4000" dirty="0"/>
              <a:t>尭</a:t>
            </a:r>
            <a:r>
              <a:rPr lang="ja-JP" altLang="en-US" sz="4000" dirty="0" smtClean="0"/>
              <a:t>爾・初代国際観光局長</a:t>
            </a:r>
            <a:endParaRPr lang="en-US" altLang="ja-JP" sz="4000" dirty="0"/>
          </a:p>
          <a:p>
            <a:pPr>
              <a:buFontTx/>
              <a:buNone/>
            </a:pPr>
            <a:endParaRPr lang="en-US" altLang="ja-JP" sz="4000" dirty="0"/>
          </a:p>
          <a:p>
            <a:pPr>
              <a:buFontTx/>
              <a:buNone/>
            </a:pPr>
            <a:r>
              <a:rPr lang="ja-JP" altLang="en-US" sz="4000" dirty="0"/>
              <a:t>　　　　　→観光の語源意識に</a:t>
            </a:r>
            <a:r>
              <a:rPr lang="ja-JP" altLang="en-US" sz="4000" dirty="0" smtClean="0"/>
              <a:t>影響</a:t>
            </a:r>
            <a:endParaRPr lang="en-US" altLang="ja-JP" sz="4000" dirty="0" smtClean="0"/>
          </a:p>
          <a:p>
            <a:pPr>
              <a:buFontTx/>
              <a:buNone/>
            </a:pPr>
            <a:r>
              <a:rPr lang="ja-JP" altLang="en-US" sz="4000" dirty="0" smtClean="0"/>
              <a:t>本音は外貨獲得、建前は日本文化を見せる</a:t>
            </a:r>
            <a:endParaRPr lang="ja-JP" alt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146250"/>
          </a:xfrm>
          <a:solidFill>
            <a:srgbClr val="92D050"/>
          </a:solidFill>
          <a:ln w="57150">
            <a:solidFill>
              <a:schemeClr val="tx1">
                <a:lumMod val="95000"/>
                <a:lumOff val="5000"/>
              </a:schemeClr>
            </a:solidFill>
          </a:ln>
        </p:spPr>
        <p:txBody>
          <a:bodyPr>
            <a:normAutofit/>
          </a:bodyPr>
          <a:lstStyle/>
          <a:p>
            <a:r>
              <a:rPr lang="ja-JP" altLang="en-US" dirty="0" smtClean="0"/>
              <a:t>１９３０年５月２１日</a:t>
            </a:r>
            <a:r>
              <a:rPr lang="ja-JP" altLang="ja-JP" dirty="0" smtClean="0"/>
              <a:t>地方長官会議（今でいう全国知事会議）での</a:t>
            </a:r>
            <a:r>
              <a:rPr lang="en-US" altLang="ja-JP" dirty="0" smtClean="0"/>
              <a:t/>
            </a:r>
            <a:br>
              <a:rPr lang="en-US" altLang="ja-JP" dirty="0" smtClean="0"/>
            </a:br>
            <a:r>
              <a:rPr lang="ja-JP" altLang="ja-JP" dirty="0" smtClean="0"/>
              <a:t>浜口首相の</a:t>
            </a:r>
            <a:r>
              <a:rPr lang="ja-JP" altLang="en-US" dirty="0" smtClean="0"/>
              <a:t>挨拶</a:t>
            </a:r>
            <a:r>
              <a:rPr lang="ja-JP" altLang="ja-JP" dirty="0" smtClean="0"/>
              <a:t>内容</a:t>
            </a:r>
            <a:endParaRPr kumimoji="1" lang="ja-JP" altLang="en-US" dirty="0"/>
          </a:p>
        </p:txBody>
      </p:sp>
      <p:sp>
        <p:nvSpPr>
          <p:cNvPr id="3" name="コンテンツ プレースホルダ 2"/>
          <p:cNvSpPr>
            <a:spLocks noGrp="1"/>
          </p:cNvSpPr>
          <p:nvPr>
            <p:ph idx="1"/>
          </p:nvPr>
        </p:nvSpPr>
        <p:spPr>
          <a:xfrm>
            <a:off x="0" y="2752328"/>
            <a:ext cx="9144000" cy="3917032"/>
          </a:xfrm>
        </p:spPr>
        <p:txBody>
          <a:bodyPr>
            <a:normAutofit lnSpcReduction="10000"/>
          </a:bodyPr>
          <a:lstStyle/>
          <a:p>
            <a:r>
              <a:rPr lang="ja-JP" altLang="ja-JP" dirty="0" smtClean="0"/>
              <a:t>ロンドン海軍軍縮会議の結果、</a:t>
            </a:r>
            <a:r>
              <a:rPr lang="ja-JP" altLang="en-US" dirty="0" smtClean="0"/>
              <a:t>財政的に</a:t>
            </a:r>
            <a:r>
              <a:rPr lang="ja-JP" altLang="ja-JP" dirty="0" smtClean="0"/>
              <a:t>余裕が出る分はまず</a:t>
            </a:r>
            <a:r>
              <a:rPr lang="ja-JP" altLang="ja-JP" dirty="0" smtClean="0">
                <a:solidFill>
                  <a:srgbClr val="FF0000"/>
                </a:solidFill>
              </a:rPr>
              <a:t>減税</a:t>
            </a:r>
            <a:r>
              <a:rPr lang="ja-JP" altLang="ja-JP" dirty="0" smtClean="0"/>
              <a:t>に充当して国民負担を軽減</a:t>
            </a:r>
            <a:endParaRPr lang="en-US" altLang="ja-JP" dirty="0" smtClean="0"/>
          </a:p>
          <a:p>
            <a:r>
              <a:rPr lang="ja-JP" altLang="ja-JP" dirty="0" smtClean="0"/>
              <a:t>都市農村の失業問題の解決は産業貿易振興による</a:t>
            </a:r>
            <a:r>
              <a:rPr lang="ja-JP" altLang="en-US" dirty="0" smtClean="0"/>
              <a:t>（今の</a:t>
            </a:r>
            <a:r>
              <a:rPr lang="ja-JP" altLang="en-US" dirty="0" smtClean="0">
                <a:solidFill>
                  <a:srgbClr val="FF0000"/>
                </a:solidFill>
              </a:rPr>
              <a:t>アベノミックス</a:t>
            </a:r>
            <a:r>
              <a:rPr lang="ja-JP" altLang="en-US" dirty="0" smtClean="0"/>
              <a:t>）</a:t>
            </a:r>
            <a:endParaRPr lang="en-US" altLang="ja-JP" dirty="0" smtClean="0"/>
          </a:p>
          <a:p>
            <a:r>
              <a:rPr lang="ja-JP" altLang="ja-JP" dirty="0" smtClean="0"/>
              <a:t>国際貸借の改善に国産品の愛用を。</a:t>
            </a:r>
            <a:endParaRPr lang="en-US" altLang="ja-JP" dirty="0" smtClean="0"/>
          </a:p>
          <a:p>
            <a:r>
              <a:rPr lang="ja-JP" altLang="ja-JP" sz="4800" dirty="0" smtClean="0">
                <a:solidFill>
                  <a:srgbClr val="FF0000"/>
                </a:solidFill>
              </a:rPr>
              <a:t>実行予算</a:t>
            </a:r>
            <a:r>
              <a:rPr lang="ja-JP" altLang="ja-JP" dirty="0" smtClean="0"/>
              <a:t>を持って鉄道省内に国際観光局を設置、外客誘致に乗り出す</a:t>
            </a:r>
            <a:r>
              <a:rPr lang="ja-JP" altLang="en-US" dirty="0" smtClean="0"/>
              <a:t>（江木大臣の力）</a:t>
            </a:r>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1475656" y="-99392"/>
            <a:ext cx="7272808" cy="6999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052737"/>
            <a:ext cx="7772400" cy="2547714"/>
          </a:xfrm>
          <a:solidFill>
            <a:srgbClr val="92D050"/>
          </a:solidFill>
          <a:ln>
            <a:solidFill>
              <a:schemeClr val="accent1"/>
            </a:solidFill>
          </a:ln>
        </p:spPr>
        <p:txBody>
          <a:bodyPr>
            <a:normAutofit/>
          </a:bodyPr>
          <a:lstStyle/>
          <a:p>
            <a:r>
              <a:rPr lang="ja-JP" altLang="en-US" b="1" dirty="0" smtClean="0"/>
              <a:t>鉄道省減棒騒動 </a:t>
            </a:r>
            <a:r>
              <a:rPr lang="en-US" altLang="ja-JP" b="1" dirty="0" smtClean="0"/>
              <a:t/>
            </a:r>
            <a:br>
              <a:rPr lang="en-US" altLang="ja-JP" b="1" dirty="0" smtClean="0"/>
            </a:br>
            <a:r>
              <a:rPr lang="en-US" altLang="ja-JP" dirty="0" smtClean="0"/>
              <a:t>『</a:t>
            </a:r>
            <a:r>
              <a:rPr lang="ja-JP" altLang="en-US" dirty="0" smtClean="0"/>
              <a:t>国鉄繁盛記</a:t>
            </a:r>
            <a:r>
              <a:rPr lang="en-US" altLang="ja-JP" dirty="0" smtClean="0"/>
              <a:t>』</a:t>
            </a:r>
            <a:br>
              <a:rPr lang="en-US" altLang="ja-JP" dirty="0" smtClean="0"/>
            </a:br>
            <a:r>
              <a:rPr lang="ja-JP" altLang="en-US" dirty="0" smtClean="0"/>
              <a:t>青木槐三著　昭和</a:t>
            </a:r>
            <a:r>
              <a:rPr lang="en-US" altLang="ja-JP" dirty="0" smtClean="0"/>
              <a:t>27</a:t>
            </a:r>
            <a:r>
              <a:rPr lang="ja-JP" altLang="en-US" dirty="0" smtClean="0"/>
              <a:t>年刊 </a:t>
            </a:r>
            <a:endParaRPr kumimoji="1" lang="ja-JP" altLang="en-US" dirty="0"/>
          </a:p>
        </p:txBody>
      </p:sp>
      <p:sp>
        <p:nvSpPr>
          <p:cNvPr id="3" name="コンテンツ プレースホルダ 2"/>
          <p:cNvSpPr>
            <a:spLocks noGrp="1"/>
          </p:cNvSpPr>
          <p:nvPr>
            <p:ph type="subTitle" idx="1"/>
          </p:nvPr>
        </p:nvSpPr>
        <p:spPr>
          <a:xfrm>
            <a:off x="1371600" y="3886200"/>
            <a:ext cx="6400800" cy="2423120"/>
          </a:xfrm>
        </p:spPr>
        <p:txBody>
          <a:bodyPr>
            <a:normAutofit fontScale="70000" lnSpcReduction="20000"/>
          </a:bodyPr>
          <a:lstStyle/>
          <a:p>
            <a:pPr algn="l"/>
            <a:r>
              <a:rPr lang="ja-JP" altLang="en-US" dirty="0" smtClean="0">
                <a:solidFill>
                  <a:schemeClr val="tx1">
                    <a:lumMod val="95000"/>
                    <a:lumOff val="5000"/>
                  </a:schemeClr>
                </a:solidFill>
              </a:rPr>
              <a:t>青木槐三はこの事件の昭和</a:t>
            </a:r>
            <a:r>
              <a:rPr lang="en-US" altLang="ja-JP" dirty="0" smtClean="0">
                <a:solidFill>
                  <a:schemeClr val="tx1">
                    <a:lumMod val="95000"/>
                    <a:lumOff val="5000"/>
                  </a:schemeClr>
                </a:solidFill>
              </a:rPr>
              <a:t>6</a:t>
            </a:r>
            <a:r>
              <a:rPr lang="ja-JP" altLang="en-US" dirty="0" smtClean="0">
                <a:solidFill>
                  <a:schemeClr val="tx1">
                    <a:lumMod val="95000"/>
                    <a:lumOff val="5000"/>
                  </a:schemeClr>
                </a:solidFill>
              </a:rPr>
              <a:t>年当時毎日新聞の記者で、直接事件を取材する立場だったようです。戦後は日本一の国鉄通と云われる執筆家となり多くの国鉄に関する著書を残しています。</a:t>
            </a:r>
            <a:br>
              <a:rPr lang="ja-JP" altLang="en-US" dirty="0" smtClean="0">
                <a:solidFill>
                  <a:schemeClr val="tx1">
                    <a:lumMod val="95000"/>
                    <a:lumOff val="5000"/>
                  </a:schemeClr>
                </a:solidFill>
              </a:rPr>
            </a:br>
            <a:r>
              <a:rPr lang="ja-JP" altLang="en-US" dirty="0" smtClean="0">
                <a:solidFill>
                  <a:schemeClr val="tx1">
                    <a:lumMod val="95000"/>
                    <a:lumOff val="5000"/>
                  </a:schemeClr>
                </a:solidFill>
              </a:rPr>
              <a:t>その著書には鉄道黎明の人々、国鉄を育てた人々、国鉄繁昌記</a:t>
            </a:r>
            <a:r>
              <a:rPr lang="en-US" altLang="ja-JP" dirty="0" smtClean="0">
                <a:solidFill>
                  <a:schemeClr val="tx1">
                    <a:lumMod val="95000"/>
                    <a:lumOff val="5000"/>
                  </a:schemeClr>
                </a:solidFill>
              </a:rPr>
              <a:t>(</a:t>
            </a:r>
            <a:r>
              <a:rPr lang="ja-JP" altLang="en-US" dirty="0" smtClean="0">
                <a:solidFill>
                  <a:schemeClr val="tx1">
                    <a:lumMod val="95000"/>
                    <a:lumOff val="5000"/>
                  </a:schemeClr>
                </a:solidFill>
              </a:rPr>
              <a:t>右の写真）、鉄路絢爛（けんらん）、国鉄興隆時代、嵐の中の鉄路、人物国鉄</a:t>
            </a:r>
            <a:r>
              <a:rPr lang="en-US" altLang="ja-JP" dirty="0" smtClean="0">
                <a:solidFill>
                  <a:schemeClr val="tx1">
                    <a:lumMod val="95000"/>
                    <a:lumOff val="5000"/>
                  </a:schemeClr>
                </a:solidFill>
              </a:rPr>
              <a:t>100</a:t>
            </a:r>
            <a:r>
              <a:rPr lang="ja-JP" altLang="en-US" dirty="0" smtClean="0">
                <a:solidFill>
                  <a:schemeClr val="tx1">
                    <a:lumMod val="95000"/>
                    <a:lumOff val="5000"/>
                  </a:schemeClr>
                </a:solidFill>
              </a:rPr>
              <a:t>年、国鉄などがあります。</a:t>
            </a:r>
          </a:p>
          <a:p>
            <a:endParaRPr kumimoji="1" lang="ja-JP" alt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solidFill>
        </p:spPr>
        <p:txBody>
          <a:bodyPr>
            <a:normAutofit fontScale="90000"/>
          </a:bodyPr>
          <a:lstStyle/>
          <a:p>
            <a:r>
              <a:rPr lang="ja-JP" altLang="en-US" dirty="0" smtClean="0"/>
              <a:t>官僚の反乱</a:t>
            </a:r>
            <a:r>
              <a:rPr lang="en-US" altLang="ja-JP" dirty="0" smtClean="0"/>
              <a:t/>
            </a:r>
            <a:br>
              <a:rPr lang="en-US" altLang="ja-JP" dirty="0" smtClean="0"/>
            </a:br>
            <a:r>
              <a:rPr lang="ja-JP" altLang="en-US" dirty="0" smtClean="0"/>
              <a:t>（鉄道の</a:t>
            </a:r>
            <a:r>
              <a:rPr lang="en-US" altLang="ja-JP" dirty="0" smtClean="0"/>
              <a:t>2</a:t>
            </a:r>
            <a:r>
              <a:rPr lang="ja-JP" altLang="en-US" dirty="0" smtClean="0"/>
              <a:t>・</a:t>
            </a:r>
            <a:r>
              <a:rPr lang="en-US" altLang="ja-JP" dirty="0" smtClean="0"/>
              <a:t>26</a:t>
            </a:r>
            <a:r>
              <a:rPr lang="ja-JP" altLang="en-US" dirty="0" smtClean="0"/>
              <a:t>事件）</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新聞を世論というならば、その論説は挙げて減俸に賛成であった。</a:t>
            </a:r>
            <a:endParaRPr lang="en-US" altLang="ja-JP" dirty="0" smtClean="0"/>
          </a:p>
          <a:p>
            <a:r>
              <a:rPr lang="ja-JP" altLang="en-US" dirty="0" smtClean="0"/>
              <a:t>しかし鉄道（</a:t>
            </a:r>
            <a:r>
              <a:rPr lang="en-US" altLang="ja-JP" dirty="0" smtClean="0"/>
              <a:t>10</a:t>
            </a:r>
            <a:r>
              <a:rPr lang="ja-JP" altLang="en-US" dirty="0" smtClean="0"/>
              <a:t>日のストライキ姿勢）のみでなく司法官さえも減俸反対気勢をあげた。</a:t>
            </a:r>
            <a:endParaRPr lang="en-US" altLang="ja-JP" dirty="0" smtClean="0"/>
          </a:p>
          <a:p>
            <a:r>
              <a:rPr lang="ja-JP" altLang="en-US" dirty="0" smtClean="0"/>
              <a:t>この騒動は</a:t>
            </a:r>
            <a:r>
              <a:rPr lang="ja-JP" altLang="en-US" dirty="0" smtClean="0">
                <a:solidFill>
                  <a:srgbClr val="FF0000"/>
                </a:solidFill>
              </a:rPr>
              <a:t>名は減俸反対</a:t>
            </a:r>
            <a:r>
              <a:rPr lang="ja-JP" altLang="en-US" dirty="0" smtClean="0"/>
              <a:t>であったが、その性質は当時の</a:t>
            </a:r>
            <a:r>
              <a:rPr lang="ja-JP" altLang="en-US" dirty="0" smtClean="0">
                <a:solidFill>
                  <a:srgbClr val="FF0000"/>
                </a:solidFill>
              </a:rPr>
              <a:t>政党政治の在り方への鋭い批判運動</a:t>
            </a:r>
            <a:r>
              <a:rPr lang="ja-JP" altLang="en-US" dirty="0" smtClean="0"/>
              <a:t>でもあった。</a:t>
            </a:r>
          </a:p>
          <a:p>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412776"/>
            <a:ext cx="8134672" cy="4104456"/>
          </a:xfrm>
          <a:solidFill>
            <a:srgbClr val="92D050"/>
          </a:solidFill>
        </p:spPr>
        <p:txBody>
          <a:bodyPr>
            <a:normAutofit/>
          </a:bodyPr>
          <a:lstStyle/>
          <a:p>
            <a:pPr algn="l"/>
            <a:r>
              <a:rPr kumimoji="1" lang="ja-JP" altLang="en-US" dirty="0" smtClean="0"/>
              <a:t>マスコミ的いうと</a:t>
            </a:r>
            <a:r>
              <a:rPr kumimoji="1" lang="en-US" altLang="ja-JP" dirty="0" smtClean="0"/>
              <a:t/>
            </a:r>
            <a:br>
              <a:rPr kumimoji="1" lang="en-US" altLang="ja-JP" dirty="0" smtClean="0"/>
            </a:br>
            <a:r>
              <a:rPr kumimoji="1" lang="ja-JP" altLang="en-US" dirty="0" smtClean="0"/>
              <a:t>「</a:t>
            </a:r>
            <a:r>
              <a:rPr lang="ja-JP" altLang="en-US" dirty="0" smtClean="0"/>
              <a:t>１９３０年代</a:t>
            </a:r>
            <a:r>
              <a:rPr kumimoji="1" lang="ja-JP" altLang="en-US" dirty="0" smtClean="0"/>
              <a:t>のクールジャパン」は</a:t>
            </a:r>
            <a:r>
              <a:rPr kumimoji="1" lang="en-US" altLang="ja-JP" dirty="0" smtClean="0"/>
              <a:t/>
            </a:r>
            <a:br>
              <a:rPr kumimoji="1" lang="en-US" altLang="ja-JP" dirty="0" smtClean="0"/>
            </a:br>
            <a:r>
              <a:rPr kumimoji="1" lang="ja-JP" altLang="en-US" dirty="0" smtClean="0"/>
              <a:t>国鉄分割民営化騒動と同時に起こったような大事件であった</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コンテンツ プレースホルダ 2"/>
          <p:cNvSpPr>
            <a:spLocks noGrp="1"/>
          </p:cNvSpPr>
          <p:nvPr>
            <p:ph idx="1"/>
          </p:nvPr>
        </p:nvSpPr>
        <p:spPr>
          <a:xfrm>
            <a:off x="250825" y="198438"/>
            <a:ext cx="8435975" cy="6183312"/>
          </a:xfrm>
        </p:spPr>
        <p:txBody>
          <a:bodyPr/>
          <a:lstStyle/>
          <a:p>
            <a:r>
              <a:rPr lang="ja-JP" altLang="ja-JP" dirty="0" smtClean="0"/>
              <a:t>仏教が日本に入ってきたとき、当時の日本とは異質のものであったから、その事物・思想を和語に訳すこと、つまり</a:t>
            </a:r>
            <a:r>
              <a:rPr lang="ja-JP" altLang="ja-JP" sz="4000" b="1" dirty="0" smtClean="0">
                <a:solidFill>
                  <a:srgbClr val="FF0000"/>
                </a:solidFill>
              </a:rPr>
              <a:t>和訓を一々に付すことは不可能</a:t>
            </a:r>
            <a:endParaRPr lang="en-US" altLang="ja-JP" sz="4000" b="1" dirty="0" smtClean="0">
              <a:solidFill>
                <a:srgbClr val="FF0000"/>
              </a:solidFill>
            </a:endParaRPr>
          </a:p>
          <a:p>
            <a:r>
              <a:rPr lang="ja-JP" altLang="ja-JP" dirty="0" smtClean="0"/>
              <a:t>だから仏教に関することばはほとんど輸入した時のままに用いられた。そして現在まであまりその意味に変化はない</a:t>
            </a:r>
            <a:endParaRPr lang="en-US" altLang="ja-JP" dirty="0" smtClean="0"/>
          </a:p>
          <a:p>
            <a:r>
              <a:rPr lang="ja-JP" altLang="ja-JP" dirty="0" smtClean="0"/>
              <a:t>寺も朝鮮語から。寺のような大きな建物は古代の日本の建造物にはなかった建物で、太い柱と瓦の屋根は古代の日本人には驚異の的</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当時もあった景観論</a:t>
            </a:r>
            <a:endParaRPr kumimoji="1" lang="ja-JP" altLang="en-US" dirty="0"/>
          </a:p>
        </p:txBody>
      </p:sp>
      <p:sp>
        <p:nvSpPr>
          <p:cNvPr id="3" name="コンテンツ プレースホルダ 2"/>
          <p:cNvSpPr>
            <a:spLocks noGrp="1"/>
          </p:cNvSpPr>
          <p:nvPr>
            <p:ph idx="1"/>
          </p:nvPr>
        </p:nvSpPr>
        <p:spPr>
          <a:xfrm>
            <a:off x="144016" y="1960240"/>
            <a:ext cx="8892480" cy="4493096"/>
          </a:xfrm>
        </p:spPr>
        <p:txBody>
          <a:bodyPr>
            <a:normAutofit/>
          </a:bodyPr>
          <a:lstStyle/>
          <a:p>
            <a:r>
              <a:rPr lang="en-US" altLang="ja-JP" dirty="0" smtClean="0"/>
              <a:t>30</a:t>
            </a:r>
            <a:r>
              <a:rPr lang="ja-JP" altLang="ja-JP" dirty="0" smtClean="0"/>
              <a:t>年</a:t>
            </a:r>
            <a:r>
              <a:rPr lang="en-US" altLang="ja-JP" dirty="0" smtClean="0"/>
              <a:t>5</a:t>
            </a:r>
            <a:r>
              <a:rPr lang="ja-JP" altLang="ja-JP" dirty="0" smtClean="0"/>
              <a:t>月</a:t>
            </a:r>
            <a:r>
              <a:rPr lang="en-US" altLang="ja-JP" dirty="0" smtClean="0"/>
              <a:t>15</a:t>
            </a:r>
            <a:r>
              <a:rPr lang="ja-JP" altLang="ja-JP" dirty="0" smtClean="0"/>
              <a:t>日</a:t>
            </a:r>
            <a:r>
              <a:rPr lang="ja-JP" altLang="en-US" dirty="0" smtClean="0"/>
              <a:t>記事　</a:t>
            </a:r>
            <a:r>
              <a:rPr lang="ja-JP" altLang="ja-JP" dirty="0" smtClean="0"/>
              <a:t>鉄道用電線が御殿場国府津間鉄道車窓からみる富士山の景観を損ねる</a:t>
            </a:r>
            <a:r>
              <a:rPr lang="ja-JP" altLang="en-US" dirty="0" smtClean="0"/>
              <a:t>から</a:t>
            </a:r>
            <a:r>
              <a:rPr lang="ja-JP" altLang="ja-JP" dirty="0" smtClean="0"/>
              <a:t>地下化と静岡県知事発言</a:t>
            </a:r>
            <a:endParaRPr lang="en-US" altLang="ja-JP" dirty="0" smtClean="0"/>
          </a:p>
          <a:p>
            <a:r>
              <a:rPr lang="ja-JP" altLang="ja-JP" dirty="0" smtClean="0"/>
              <a:t>国際観光局長賛成も鉄道省電化課長は「経費がかるので反対側に移動させられないか」と発言</a:t>
            </a:r>
            <a:endParaRPr lang="en-US" altLang="ja-JP" dirty="0" smtClean="0"/>
          </a:p>
          <a:p>
            <a:r>
              <a:rPr lang="ja-JP" altLang="en-US" dirty="0" smtClean="0"/>
              <a:t>鉄道省内でも国際観光局と施設整備部門での意見調整</a:t>
            </a:r>
            <a:endParaRPr lang="en-US" altLang="ja-JP" dirty="0" smtClean="0"/>
          </a:p>
          <a:p>
            <a:r>
              <a:rPr lang="ja-JP" altLang="en-US" dirty="0" smtClean="0"/>
              <a:t>現代でいえば</a:t>
            </a:r>
            <a:r>
              <a:rPr lang="ja-JP" altLang="en-US" dirty="0" smtClean="0">
                <a:solidFill>
                  <a:srgbClr val="FF0000"/>
                </a:solidFill>
              </a:rPr>
              <a:t>電柱地中化</a:t>
            </a:r>
            <a:r>
              <a:rPr lang="ja-JP" altLang="en-US" dirty="0" smtClean="0"/>
              <a:t>問題であろう</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691680" y="216024"/>
            <a:ext cx="6480720" cy="652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260648"/>
            <a:ext cx="8229600" cy="1143000"/>
          </a:xfrm>
          <a:ln>
            <a:solidFill>
              <a:schemeClr val="tx1">
                <a:lumMod val="95000"/>
                <a:lumOff val="5000"/>
              </a:schemeClr>
            </a:solidFill>
          </a:ln>
        </p:spPr>
        <p:txBody>
          <a:bodyPr>
            <a:normAutofit fontScale="90000"/>
          </a:bodyPr>
          <a:lstStyle/>
          <a:p>
            <a:r>
              <a:rPr lang="ja-JP" altLang="en-US" sz="2800" b="1" dirty="0" smtClean="0"/>
              <a:t>赤富士が電線だらけ</a:t>
            </a:r>
            <a:r>
              <a:rPr lang="en-US" altLang="ja-JP" sz="2800" b="1" dirty="0" smtClean="0"/>
              <a:t>... </a:t>
            </a:r>
            <a:r>
              <a:rPr lang="ja-JP" altLang="en-US" sz="2800" b="1" dirty="0" smtClean="0"/>
              <a:t>啓発イラストが「カッコよくて逆効果」と話題に</a:t>
            </a:r>
            <a:r>
              <a:rPr lang="en-US" altLang="ja-JP" sz="2800" b="1" dirty="0" smtClean="0"/>
              <a:t>【</a:t>
            </a:r>
            <a:r>
              <a:rPr lang="ja-JP" altLang="en-US" sz="2800" b="1" dirty="0" smtClean="0"/>
              <a:t>無電柱化民間プロジェクト</a:t>
            </a:r>
            <a:r>
              <a:rPr lang="en-US" altLang="ja-JP" sz="2800" b="1" dirty="0" smtClean="0"/>
              <a:t>】</a:t>
            </a:r>
            <a:br>
              <a:rPr lang="en-US" altLang="ja-JP" sz="2800" b="1" dirty="0" smtClean="0"/>
            </a:br>
            <a:r>
              <a:rPr lang="en-US" altLang="ja-JP" sz="2000" b="1" dirty="0" smtClean="0"/>
              <a:t>http://www.huffingtonpost.jp/2014/07/13/mudenchuka-project_n_5581680.html</a:t>
            </a:r>
            <a:endParaRPr kumimoji="1" lang="ja-JP" altLang="en-US" sz="2000" dirty="0"/>
          </a:p>
        </p:txBody>
      </p:sp>
      <p:pic>
        <p:nvPicPr>
          <p:cNvPr id="2050" name="Picture 2" descr="akafuji"/>
          <p:cNvPicPr>
            <a:picLocks noChangeAspect="1" noChangeArrowheads="1"/>
          </p:cNvPicPr>
          <p:nvPr/>
        </p:nvPicPr>
        <p:blipFill>
          <a:blip r:embed="rId3" cstate="print"/>
          <a:srcRect/>
          <a:stretch>
            <a:fillRect/>
          </a:stretch>
        </p:blipFill>
        <p:spPr bwMode="auto">
          <a:xfrm>
            <a:off x="623986" y="1556792"/>
            <a:ext cx="7764438" cy="517629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41784"/>
            <a:ext cx="8229600" cy="1143000"/>
          </a:xfrm>
          <a:ln>
            <a:solidFill>
              <a:schemeClr val="accent1"/>
            </a:solidFill>
          </a:ln>
        </p:spPr>
        <p:txBody>
          <a:bodyPr/>
          <a:lstStyle/>
          <a:p>
            <a:r>
              <a:rPr kumimoji="1" lang="ja-JP" altLang="en-US" dirty="0" smtClean="0"/>
              <a:t>ホテル融資</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30</a:t>
            </a:r>
            <a:r>
              <a:rPr lang="ja-JP" altLang="ja-JP" dirty="0" smtClean="0"/>
              <a:t>年</a:t>
            </a:r>
            <a:r>
              <a:rPr lang="en-US" altLang="ja-JP" dirty="0" smtClean="0"/>
              <a:t>5</a:t>
            </a:r>
            <a:r>
              <a:rPr lang="ja-JP" altLang="ja-JP" dirty="0" smtClean="0"/>
              <a:t>月</a:t>
            </a:r>
            <a:r>
              <a:rPr lang="en-US" altLang="ja-JP" dirty="0" smtClean="0"/>
              <a:t>10</a:t>
            </a:r>
            <a:r>
              <a:rPr lang="ja-JP" altLang="ja-JP" dirty="0" smtClean="0"/>
              <a:t>日夕刊で名勝、大都市に理想的ホテル建設、大蔵省も低利融資　大阪市が名乗りを上げている（</a:t>
            </a:r>
            <a:r>
              <a:rPr lang="ja-JP" altLang="en-US" dirty="0" smtClean="0"/>
              <a:t>旧大阪国際ホテル？</a:t>
            </a:r>
            <a:r>
              <a:rPr lang="ja-JP" altLang="ja-JP" dirty="0" smtClean="0"/>
              <a:t>）官民共同拠出でまず米国に観光宣伝をしたいとの局長談話</a:t>
            </a:r>
          </a:p>
          <a:p>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275856" y="-171051"/>
            <a:ext cx="5574765" cy="7029051"/>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70567" t="6830"/>
          <a:stretch>
            <a:fillRect/>
          </a:stretch>
        </p:blipFill>
        <p:spPr bwMode="auto">
          <a:xfrm>
            <a:off x="0" y="2936121"/>
            <a:ext cx="3079422" cy="394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686800" cy="1944216"/>
          </a:xfrm>
        </p:spPr>
        <p:txBody>
          <a:bodyPr>
            <a:normAutofit fontScale="90000"/>
          </a:bodyPr>
          <a:lstStyle/>
          <a:p>
            <a:pPr algn="l"/>
            <a:r>
              <a:rPr lang="en-US" altLang="ja-JP" sz="2700" dirty="0" smtClean="0"/>
              <a:t>1931</a:t>
            </a:r>
            <a:r>
              <a:rPr lang="ja-JP" altLang="en-US" sz="2700" dirty="0" smtClean="0"/>
              <a:t>年</a:t>
            </a:r>
            <a:r>
              <a:rPr lang="en-US" altLang="ja-JP" sz="2700" dirty="0" smtClean="0"/>
              <a:t>4</a:t>
            </a:r>
            <a:r>
              <a:rPr lang="ja-JP" altLang="ja-JP" sz="2700" dirty="0" smtClean="0"/>
              <a:t>月</a:t>
            </a:r>
            <a:r>
              <a:rPr lang="en-US" altLang="ja-JP" sz="2700" dirty="0" smtClean="0"/>
              <a:t>1</a:t>
            </a:r>
            <a:r>
              <a:rPr lang="ja-JP" altLang="ja-JP" sz="2700" dirty="0" smtClean="0"/>
              <a:t>日　</a:t>
            </a:r>
            <a:r>
              <a:rPr lang="en-US" altLang="ja-JP" sz="2700" dirty="0" smtClean="0"/>
              <a:t/>
            </a:r>
            <a:br>
              <a:rPr lang="en-US" altLang="ja-JP" sz="2700" dirty="0" smtClean="0"/>
            </a:br>
            <a:r>
              <a:rPr lang="ja-JP" altLang="ja-JP" sz="2700" dirty="0" smtClean="0"/>
              <a:t>コンテスト行政　あちらにもこちらにも観光ホテル　計画や希望続出</a:t>
            </a:r>
            <a:br>
              <a:rPr lang="ja-JP" altLang="ja-JP" sz="2700" dirty="0" smtClean="0"/>
            </a:br>
            <a:r>
              <a:rPr lang="ja-JP" altLang="ja-JP" sz="2700" dirty="0" smtClean="0"/>
              <a:t>決定しているのは大阪だけ　悲鳴を上げている既存ホテル旅館業者には株式参加を</a:t>
            </a:r>
            <a:br>
              <a:rPr lang="ja-JP" altLang="ja-JP" sz="2700" dirty="0" smtClean="0"/>
            </a:br>
            <a:r>
              <a:rPr lang="ja-JP" altLang="ja-JP" sz="2700" dirty="0" smtClean="0"/>
              <a:t>京浜間阪神間にそれぞれ国際的大海水浴場も計画</a:t>
            </a:r>
            <a:endParaRPr kumimoji="1" lang="ja-JP" altLang="en-US" dirty="0"/>
          </a:p>
        </p:txBody>
      </p:sp>
      <p:pic>
        <p:nvPicPr>
          <p:cNvPr id="2050" name="Picture 2"/>
          <p:cNvPicPr>
            <a:picLocks noChangeAspect="1" noChangeArrowheads="1"/>
          </p:cNvPicPr>
          <p:nvPr/>
        </p:nvPicPr>
        <p:blipFill>
          <a:blip r:embed="rId3" cstate="print"/>
          <a:srcRect/>
          <a:stretch>
            <a:fillRect/>
          </a:stretch>
        </p:blipFill>
        <p:spPr bwMode="auto">
          <a:xfrm>
            <a:off x="251520" y="2289001"/>
            <a:ext cx="6115050"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1931</a:t>
            </a:r>
            <a:r>
              <a:rPr lang="ja-JP" altLang="en-US" dirty="0" smtClean="0"/>
              <a:t>年　</a:t>
            </a:r>
            <a:r>
              <a:rPr lang="en-US" altLang="ja-JP" dirty="0" smtClean="0"/>
              <a:t>4</a:t>
            </a:r>
            <a:r>
              <a:rPr lang="ja-JP" altLang="ja-JP" dirty="0" smtClean="0"/>
              <a:t>月</a:t>
            </a:r>
            <a:r>
              <a:rPr lang="en-US" altLang="ja-JP" dirty="0" smtClean="0"/>
              <a:t>16</a:t>
            </a:r>
            <a:r>
              <a:rPr lang="ja-JP" altLang="ja-JP" dirty="0" smtClean="0"/>
              <a:t>日</a:t>
            </a:r>
            <a:endParaRPr kumimoji="1" lang="ja-JP" altLang="en-US" dirty="0"/>
          </a:p>
        </p:txBody>
      </p:sp>
      <p:pic>
        <p:nvPicPr>
          <p:cNvPr id="3074" name="Picture 2"/>
          <p:cNvPicPr>
            <a:picLocks noChangeAspect="1" noChangeArrowheads="1"/>
          </p:cNvPicPr>
          <p:nvPr/>
        </p:nvPicPr>
        <p:blipFill>
          <a:blip r:embed="rId3" cstate="print"/>
          <a:srcRect/>
          <a:stretch>
            <a:fillRect/>
          </a:stretch>
        </p:blipFill>
        <p:spPr bwMode="auto">
          <a:xfrm>
            <a:off x="1528025" y="1340768"/>
            <a:ext cx="7580479" cy="5184576"/>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57783" y="1428519"/>
            <a:ext cx="1317873" cy="5384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3792"/>
            <a:ext cx="8229600" cy="1287016"/>
          </a:xfrm>
          <a:solidFill>
            <a:srgbClr val="FFFF00"/>
          </a:solidFill>
          <a:ln w="38100">
            <a:solidFill>
              <a:schemeClr val="tx1">
                <a:lumMod val="85000"/>
                <a:lumOff val="15000"/>
              </a:schemeClr>
            </a:solidFill>
          </a:ln>
        </p:spPr>
        <p:txBody>
          <a:bodyPr>
            <a:normAutofit fontScale="90000"/>
          </a:bodyPr>
          <a:lstStyle/>
          <a:p>
            <a:r>
              <a:rPr kumimoji="1" lang="en-US" altLang="ja-JP" dirty="0" smtClean="0"/>
              <a:t>1930</a:t>
            </a:r>
            <a:r>
              <a:rPr kumimoji="1" lang="ja-JP" altLang="en-US" dirty="0" smtClean="0"/>
              <a:t>年代のＩＲ（カジノ）は</a:t>
            </a:r>
            <a:r>
              <a:rPr kumimoji="1" lang="en-US" altLang="ja-JP" dirty="0" smtClean="0"/>
              <a:t/>
            </a:r>
            <a:br>
              <a:rPr kumimoji="1" lang="en-US" altLang="ja-JP" dirty="0" smtClean="0"/>
            </a:br>
            <a:r>
              <a:rPr lang="ja-JP" altLang="en-US" dirty="0" smtClean="0"/>
              <a:t>競犬場</a:t>
            </a:r>
            <a:endParaRPr kumimoji="1" lang="ja-JP" altLang="en-US" dirty="0"/>
          </a:p>
        </p:txBody>
      </p:sp>
      <p:sp>
        <p:nvSpPr>
          <p:cNvPr id="3" name="コンテンツ プレースホルダ 2"/>
          <p:cNvSpPr>
            <a:spLocks noGrp="1"/>
          </p:cNvSpPr>
          <p:nvPr>
            <p:ph idx="1"/>
          </p:nvPr>
        </p:nvSpPr>
        <p:spPr>
          <a:xfrm>
            <a:off x="0" y="1855365"/>
            <a:ext cx="9144000" cy="4525963"/>
          </a:xfrm>
        </p:spPr>
        <p:txBody>
          <a:bodyPr>
            <a:normAutofit fontScale="70000" lnSpcReduction="20000"/>
          </a:bodyPr>
          <a:lstStyle/>
          <a:p>
            <a:r>
              <a:rPr lang="en-US" altLang="ja-JP" dirty="0" smtClean="0"/>
              <a:t>1931</a:t>
            </a:r>
            <a:r>
              <a:rPr lang="ja-JP" altLang="en-US" dirty="0" smtClean="0"/>
              <a:t>年</a:t>
            </a:r>
            <a:r>
              <a:rPr lang="en-US" altLang="ja-JP" dirty="0" smtClean="0"/>
              <a:t>4</a:t>
            </a:r>
            <a:r>
              <a:rPr lang="ja-JP" altLang="ja-JP" dirty="0" smtClean="0"/>
              <a:t>月</a:t>
            </a:r>
            <a:r>
              <a:rPr lang="en-US" altLang="ja-JP" dirty="0" smtClean="0"/>
              <a:t>17</a:t>
            </a:r>
            <a:r>
              <a:rPr lang="ja-JP" altLang="ja-JP" dirty="0" smtClean="0"/>
              <a:t>日</a:t>
            </a:r>
            <a:r>
              <a:rPr lang="ja-JP" altLang="en-US" dirty="0" smtClean="0"/>
              <a:t>「</a:t>
            </a:r>
            <a:r>
              <a:rPr lang="ja-JP" altLang="ja-JP" b="1" dirty="0" smtClean="0">
                <a:solidFill>
                  <a:srgbClr val="FF0000"/>
                </a:solidFill>
              </a:rPr>
              <a:t>競犬場計画</a:t>
            </a:r>
            <a:r>
              <a:rPr lang="ja-JP" altLang="en-US" dirty="0" smtClean="0"/>
              <a:t>」</a:t>
            </a:r>
            <a:r>
              <a:rPr lang="ja-JP" altLang="ja-JP" dirty="0" smtClean="0"/>
              <a:t>　市村羽左衛門等が出資して東洋観光㈱設立　中国人米国人等外人にも出資募る　１万２千坪の川崎埋立地に円形トラック　ウサギをグレーハウンド犬が追いかける　</a:t>
            </a:r>
            <a:r>
              <a:rPr lang="ja-JP" altLang="ja-JP" b="1" dirty="0" smtClean="0">
                <a:solidFill>
                  <a:srgbClr val="FF0000"/>
                </a:solidFill>
              </a:rPr>
              <a:t>国際観光局も支援</a:t>
            </a:r>
            <a:r>
              <a:rPr lang="ja-JP" altLang="ja-JP" dirty="0" smtClean="0"/>
              <a:t>方針</a:t>
            </a:r>
            <a:endParaRPr lang="en-US" altLang="ja-JP" dirty="0" smtClean="0"/>
          </a:p>
          <a:p>
            <a:r>
              <a:rPr lang="en-US" altLang="ja-JP" dirty="0" smtClean="0"/>
              <a:t>4</a:t>
            </a:r>
            <a:r>
              <a:rPr lang="ja-JP" altLang="ja-JP" dirty="0" smtClean="0"/>
              <a:t>月</a:t>
            </a:r>
            <a:r>
              <a:rPr lang="en-US" altLang="ja-JP" dirty="0" smtClean="0"/>
              <a:t>21</a:t>
            </a:r>
            <a:r>
              <a:rPr lang="ja-JP" altLang="ja-JP" dirty="0" smtClean="0"/>
              <a:t>日</a:t>
            </a:r>
            <a:r>
              <a:rPr lang="ja-JP" altLang="en-US" dirty="0" smtClean="0"/>
              <a:t>　</a:t>
            </a:r>
            <a:r>
              <a:rPr lang="ja-JP" altLang="ja-JP" dirty="0" smtClean="0"/>
              <a:t>朝日主催懸賞金付き太平洋無着陸横断飛行関係記事とともに航空輸送記事</a:t>
            </a:r>
            <a:r>
              <a:rPr lang="ja-JP" altLang="en-US" dirty="0" smtClean="0"/>
              <a:t>（</a:t>
            </a:r>
            <a:r>
              <a:rPr lang="ja-JP" altLang="ja-JP" dirty="0" smtClean="0"/>
              <a:t>銀座の料理店鮮魚空輸播磨灘の鮮魚</a:t>
            </a:r>
            <a:r>
              <a:rPr lang="ja-JP" altLang="en-US" dirty="0" smtClean="0"/>
              <a:t>）</a:t>
            </a:r>
            <a:endParaRPr lang="ja-JP" altLang="ja-JP" dirty="0" smtClean="0"/>
          </a:p>
          <a:p>
            <a:r>
              <a:rPr lang="ja-JP" altLang="ja-JP" dirty="0" smtClean="0"/>
              <a:t>競犬　神奈川県は取締法律なく不許可方針　国際観光局が支援　内務省にお伺い</a:t>
            </a:r>
            <a:r>
              <a:rPr lang="ja-JP" altLang="en-US" dirty="0" smtClean="0"/>
              <a:t>　</a:t>
            </a:r>
            <a:r>
              <a:rPr lang="ja-JP" altLang="ja-JP" dirty="0" smtClean="0"/>
              <a:t>競馬は種の改良目的もあるが、イヌは大衆の射幸心あおる　これに対し国際観光局長は「許可してもよいと思うが」とコメント</a:t>
            </a:r>
          </a:p>
          <a:p>
            <a:r>
              <a:rPr lang="ja-JP" altLang="ja-JP" dirty="0" smtClean="0">
                <a:solidFill>
                  <a:srgbClr val="FF0000"/>
                </a:solidFill>
              </a:rPr>
              <a:t>現代でも権限のない官庁と責任を持たされる官庁の間　マスコミが面白く取り上げる関係が変わらない</a:t>
            </a:r>
            <a:endParaRPr lang="en-US" altLang="ja-JP" dirty="0" smtClean="0">
              <a:solidFill>
                <a:srgbClr val="FF0000"/>
              </a:solidFill>
            </a:endParaRPr>
          </a:p>
          <a:p>
            <a:r>
              <a:rPr lang="en-US" altLang="ja-JP" dirty="0" smtClean="0"/>
              <a:t>32</a:t>
            </a:r>
            <a:r>
              <a:rPr lang="ja-JP" altLang="ja-JP" dirty="0" smtClean="0"/>
              <a:t>年</a:t>
            </a:r>
            <a:r>
              <a:rPr lang="en-US" altLang="ja-JP" dirty="0" smtClean="0"/>
              <a:t>6</a:t>
            </a:r>
            <a:r>
              <a:rPr lang="ja-JP" altLang="ja-JP" dirty="0" smtClean="0"/>
              <a:t>月</a:t>
            </a:r>
            <a:r>
              <a:rPr lang="en-US" altLang="ja-JP" dirty="0" smtClean="0"/>
              <a:t>2</a:t>
            </a:r>
            <a:r>
              <a:rPr lang="ja-JP" altLang="ja-JP" dirty="0" smtClean="0"/>
              <a:t>日　</a:t>
            </a:r>
            <a:r>
              <a:rPr lang="ja-JP" altLang="ja-JP" b="1" dirty="0" smtClean="0">
                <a:solidFill>
                  <a:srgbClr val="FF0000"/>
                </a:solidFill>
              </a:rPr>
              <a:t>闘犬復活運動</a:t>
            </a:r>
            <a:r>
              <a:rPr lang="ja-JP" altLang="ja-JP" dirty="0" smtClean="0"/>
              <a:t>　</a:t>
            </a:r>
            <a:r>
              <a:rPr lang="ja-JP" altLang="ja-JP" b="1" dirty="0" smtClean="0">
                <a:solidFill>
                  <a:srgbClr val="FF0000"/>
                </a:solidFill>
              </a:rPr>
              <a:t>国際観光局に闘犬の許可と競技場の認可をせまる</a:t>
            </a:r>
            <a:r>
              <a:rPr lang="ja-JP" altLang="ja-JP" dirty="0" smtClean="0"/>
              <a:t>　理由は外客誘致　明治</a:t>
            </a:r>
            <a:r>
              <a:rPr lang="en-US" altLang="ja-JP" dirty="0" smtClean="0"/>
              <a:t>40</a:t>
            </a:r>
            <a:r>
              <a:rPr lang="ja-JP" altLang="ja-JP" dirty="0" smtClean="0"/>
              <a:t>年大正天皇（当時は皇太子）が高知県で鑑賞後全国でブーム、大正</a:t>
            </a:r>
            <a:r>
              <a:rPr lang="en-US" altLang="ja-JP" dirty="0" smtClean="0"/>
              <a:t>5</a:t>
            </a:r>
            <a:r>
              <a:rPr lang="ja-JP" altLang="ja-JP" dirty="0" smtClean="0"/>
              <a:t>年に禁止、秋田、高知県のみ実施　東京で見ることができるようになるか</a:t>
            </a:r>
          </a:p>
          <a:p>
            <a:endParaRPr lang="ja-JP" altLang="ja-JP" dirty="0" smtClean="0"/>
          </a:p>
          <a:p>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73885" y="1746870"/>
            <a:ext cx="9217885" cy="3770362"/>
          </a:xfrm>
          <a:prstGeom prst="rect">
            <a:avLst/>
          </a:prstGeom>
          <a:noFill/>
          <a:ln w="9525">
            <a:noFill/>
            <a:miter lim="800000"/>
            <a:headEnd/>
            <a:tailEnd/>
          </a:ln>
        </p:spPr>
      </p:pic>
      <p:sp>
        <p:nvSpPr>
          <p:cNvPr id="7" name="タイトル 1"/>
          <p:cNvSpPr>
            <a:spLocks noGrp="1"/>
          </p:cNvSpPr>
          <p:nvPr>
            <p:ph type="title"/>
          </p:nvPr>
        </p:nvSpPr>
        <p:spPr>
          <a:xfrm>
            <a:off x="457200" y="274638"/>
            <a:ext cx="8229600" cy="1143000"/>
          </a:xfrm>
        </p:spPr>
        <p:txBody>
          <a:bodyPr>
            <a:normAutofit/>
          </a:bodyPr>
          <a:lstStyle/>
          <a:p>
            <a:r>
              <a:rPr kumimoji="1" lang="ja-JP" altLang="en-US" dirty="0" smtClean="0"/>
              <a:t>１９３１年４月１７日東京朝日朝刊</a:t>
            </a:r>
            <a:endParaRPr kumimoji="1"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１９３１年４月２１日東京朝日朝刊</a:t>
            </a:r>
            <a:endParaRPr kumimoji="1" lang="ja-JP" altLang="en-US" dirty="0"/>
          </a:p>
        </p:txBody>
      </p:sp>
      <p:pic>
        <p:nvPicPr>
          <p:cNvPr id="3074" name="Picture 2"/>
          <p:cNvPicPr>
            <a:picLocks noChangeAspect="1" noChangeArrowheads="1"/>
          </p:cNvPicPr>
          <p:nvPr/>
        </p:nvPicPr>
        <p:blipFill>
          <a:blip r:embed="rId3" cstate="print"/>
          <a:srcRect/>
          <a:stretch>
            <a:fillRect/>
          </a:stretch>
        </p:blipFill>
        <p:spPr bwMode="auto">
          <a:xfrm>
            <a:off x="3961431" y="1798737"/>
            <a:ext cx="5147073" cy="4726607"/>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75878" y="3500573"/>
            <a:ext cx="3576042" cy="3096779"/>
          </a:xfrm>
          <a:prstGeom prst="rect">
            <a:avLst/>
          </a:prstGeom>
          <a:noFill/>
          <a:ln w="9525">
            <a:noFill/>
            <a:miter lim="800000"/>
            <a:headEnd/>
            <a:tailEnd/>
          </a:ln>
        </p:spPr>
      </p:pic>
      <p:sp>
        <p:nvSpPr>
          <p:cNvPr id="5" name="円/楕円 4"/>
          <p:cNvSpPr/>
          <p:nvPr/>
        </p:nvSpPr>
        <p:spPr>
          <a:xfrm>
            <a:off x="7812360" y="270892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139952" y="4293096"/>
            <a:ext cx="1130424" cy="2160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和製漢語の中国輸出</a:t>
            </a:r>
            <a:endParaRPr kumimoji="1" lang="ja-JP" altLang="en-US" dirty="0"/>
          </a:p>
        </p:txBody>
      </p:sp>
      <p:sp>
        <p:nvSpPr>
          <p:cNvPr id="3" name="コンテンツ プレースホルダ 2"/>
          <p:cNvSpPr>
            <a:spLocks noGrp="1"/>
          </p:cNvSpPr>
          <p:nvPr>
            <p:ph idx="1"/>
          </p:nvPr>
        </p:nvSpPr>
        <p:spPr>
          <a:xfrm>
            <a:off x="0" y="1600200"/>
            <a:ext cx="8964488" cy="4525963"/>
          </a:xfrm>
        </p:spPr>
        <p:txBody>
          <a:bodyPr>
            <a:normAutofit/>
          </a:bodyPr>
          <a:lstStyle/>
          <a:p>
            <a:r>
              <a:rPr kumimoji="1" lang="ja-JP" altLang="en-US" dirty="0" smtClean="0"/>
              <a:t>日本留学熱　中華民国成立期には</a:t>
            </a:r>
            <a:r>
              <a:rPr kumimoji="1" lang="en-US" altLang="ja-JP" dirty="0" smtClean="0"/>
              <a:t>5</a:t>
            </a:r>
            <a:r>
              <a:rPr kumimoji="1" lang="ja-JP" altLang="en-US" dirty="0" smtClean="0"/>
              <a:t>万人を超える</a:t>
            </a:r>
            <a:endParaRPr kumimoji="1" lang="en-US" altLang="ja-JP" dirty="0" smtClean="0"/>
          </a:p>
          <a:p>
            <a:r>
              <a:rPr lang="ja-JP" altLang="en-US" dirty="0" smtClean="0"/>
              <a:t>八股文科挙の束縛から解放された結果、社会科学の理論や用語が東京経由で漢語世界へ流入</a:t>
            </a:r>
            <a:endParaRPr lang="en-US" altLang="ja-JP" dirty="0" smtClean="0"/>
          </a:p>
          <a:p>
            <a:r>
              <a:rPr kumimoji="1" lang="ja-JP" altLang="en-US" dirty="0" smtClean="0"/>
              <a:t>梁啓超主催の雑誌「新民業報」から発信された用語「財政」「共産」「主義」「社会」「金融」「経済」「階級」「唯物論」</a:t>
            </a:r>
            <a:endParaRPr kumimoji="1" lang="en-US" altLang="ja-JP" dirty="0" smtClean="0"/>
          </a:p>
          <a:p>
            <a:r>
              <a:rPr lang="ja-JP" altLang="en-US" dirty="0" smtClean="0"/>
              <a:t>「対華</a:t>
            </a:r>
            <a:r>
              <a:rPr lang="en-US" altLang="ja-JP" dirty="0" smtClean="0"/>
              <a:t>21</a:t>
            </a:r>
            <a:r>
              <a:rPr lang="ja-JP" altLang="en-US" dirty="0" smtClean="0"/>
              <a:t>カ条の要求」の後、中国知識人は日本を反面教師とする対応に変化していった</a:t>
            </a:r>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84368" y="188640"/>
            <a:ext cx="1224136" cy="5688632"/>
          </a:xfrm>
        </p:spPr>
        <p:txBody>
          <a:bodyPr vert="eaVert"/>
          <a:lstStyle/>
          <a:p>
            <a:r>
              <a:rPr kumimoji="1" lang="ja-JP" altLang="en-US" dirty="0" smtClean="0"/>
              <a:t>１９３２年６月２日</a:t>
            </a:r>
            <a:endParaRPr kumimoji="1" lang="ja-JP" altLang="en-US" dirty="0"/>
          </a:p>
        </p:txBody>
      </p:sp>
      <p:pic>
        <p:nvPicPr>
          <p:cNvPr id="4099" name="Picture 3"/>
          <p:cNvPicPr>
            <a:picLocks noChangeAspect="1" noChangeArrowheads="1"/>
          </p:cNvPicPr>
          <p:nvPr/>
        </p:nvPicPr>
        <p:blipFill>
          <a:blip r:embed="rId3" cstate="print"/>
          <a:srcRect/>
          <a:stretch>
            <a:fillRect/>
          </a:stretch>
        </p:blipFill>
        <p:spPr bwMode="auto">
          <a:xfrm>
            <a:off x="755577" y="-65090"/>
            <a:ext cx="7198406" cy="65904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28575">
            <a:solidFill>
              <a:schemeClr val="tx1">
                <a:lumMod val="85000"/>
                <a:lumOff val="15000"/>
              </a:schemeClr>
            </a:solidFill>
          </a:ln>
        </p:spPr>
        <p:txBody>
          <a:bodyPr>
            <a:normAutofit fontScale="90000"/>
          </a:bodyPr>
          <a:lstStyle/>
          <a:p>
            <a:r>
              <a:rPr lang="en-US" altLang="ja-JP" dirty="0" smtClean="0"/>
              <a:t>1931</a:t>
            </a:r>
            <a:r>
              <a:rPr lang="ja-JP" altLang="en-US" dirty="0" smtClean="0"/>
              <a:t>年</a:t>
            </a:r>
            <a:r>
              <a:rPr lang="en-US" altLang="ja-JP" dirty="0" smtClean="0"/>
              <a:t>7</a:t>
            </a:r>
            <a:r>
              <a:rPr lang="ja-JP" altLang="en-US" dirty="0" smtClean="0"/>
              <a:t>月</a:t>
            </a:r>
            <a:r>
              <a:rPr lang="en-US" altLang="ja-JP" dirty="0" smtClean="0"/>
              <a:t>12</a:t>
            </a:r>
            <a:r>
              <a:rPr lang="ja-JP" altLang="en-US" dirty="0" smtClean="0"/>
              <a:t>日　</a:t>
            </a:r>
            <a:r>
              <a:rPr lang="en-US" altLang="ja-JP" dirty="0" smtClean="0"/>
              <a:t/>
            </a:r>
            <a:br>
              <a:rPr lang="en-US" altLang="ja-JP" dirty="0" smtClean="0"/>
            </a:br>
            <a:r>
              <a:rPr lang="ja-JP" altLang="en-US" dirty="0" smtClean="0"/>
              <a:t>国立公園候補地に官官接待</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a:off x="395536" y="1588752"/>
            <a:ext cx="4856187" cy="5296632"/>
          </a:xfrm>
          <a:prstGeom prst="rect">
            <a:avLst/>
          </a:prstGeom>
          <a:noFill/>
          <a:ln w="9525">
            <a:noFill/>
            <a:miter lim="800000"/>
            <a:headEnd/>
            <a:tailEnd/>
          </a:ln>
        </p:spPr>
      </p:pic>
      <p:sp>
        <p:nvSpPr>
          <p:cNvPr id="4" name="テキスト ボックス 3"/>
          <p:cNvSpPr txBox="1"/>
          <p:nvPr/>
        </p:nvSpPr>
        <p:spPr>
          <a:xfrm>
            <a:off x="7630016" y="1340768"/>
            <a:ext cx="1046440" cy="5598649"/>
          </a:xfrm>
          <a:prstGeom prst="rect">
            <a:avLst/>
          </a:prstGeom>
          <a:noFill/>
        </p:spPr>
        <p:txBody>
          <a:bodyPr vert="eaVert" wrap="none" rtlCol="0">
            <a:spAutoFit/>
          </a:bodyPr>
          <a:lstStyle/>
          <a:p>
            <a:r>
              <a:rPr kumimoji="1" lang="ja-JP" altLang="en-US" sz="2800" dirty="0" smtClean="0">
                <a:solidFill>
                  <a:srgbClr val="FF0000"/>
                </a:solidFill>
              </a:rPr>
              <a:t>オリンピック誘致や世界遺産登録を</a:t>
            </a:r>
            <a:endParaRPr kumimoji="1" lang="en-US" altLang="ja-JP" sz="2800" dirty="0" smtClean="0">
              <a:solidFill>
                <a:srgbClr val="FF0000"/>
              </a:solidFill>
            </a:endParaRPr>
          </a:p>
          <a:p>
            <a:r>
              <a:rPr kumimoji="1" lang="ja-JP" altLang="en-US" sz="2800" dirty="0" smtClean="0">
                <a:solidFill>
                  <a:srgbClr val="FF0000"/>
                </a:solidFill>
              </a:rPr>
              <a:t>めぐるスキャンダルに類似する報道</a:t>
            </a:r>
            <a:endParaRPr kumimoji="1" lang="ja-JP" altLang="en-US" sz="2800" dirty="0">
              <a:solidFill>
                <a:srgbClr val="FF0000"/>
              </a:solidFill>
            </a:endParaRPr>
          </a:p>
        </p:txBody>
      </p:sp>
      <p:sp>
        <p:nvSpPr>
          <p:cNvPr id="5" name="円/楕円 4"/>
          <p:cNvSpPr/>
          <p:nvPr/>
        </p:nvSpPr>
        <p:spPr>
          <a:xfrm>
            <a:off x="2771800" y="1844824"/>
            <a:ext cx="1080120" cy="29523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28575">
            <a:solidFill>
              <a:schemeClr val="tx1">
                <a:lumMod val="85000"/>
                <a:lumOff val="15000"/>
              </a:schemeClr>
            </a:solidFill>
          </a:ln>
        </p:spPr>
        <p:txBody>
          <a:bodyPr/>
          <a:lstStyle/>
          <a:p>
            <a:r>
              <a:rPr lang="en-US" altLang="ja-JP" dirty="0" smtClean="0"/>
              <a:t>1931</a:t>
            </a:r>
            <a:r>
              <a:rPr lang="ja-JP" altLang="en-US" dirty="0" smtClean="0"/>
              <a:t>年</a:t>
            </a:r>
            <a:r>
              <a:rPr lang="en-US" altLang="ja-JP" dirty="0" smtClean="0"/>
              <a:t>7</a:t>
            </a:r>
            <a:r>
              <a:rPr lang="ja-JP" altLang="ja-JP" dirty="0" smtClean="0"/>
              <a:t>月</a:t>
            </a:r>
            <a:r>
              <a:rPr lang="en-US" altLang="ja-JP" dirty="0" smtClean="0"/>
              <a:t>12</a:t>
            </a:r>
            <a:r>
              <a:rPr lang="ja-JP" altLang="ja-JP" dirty="0" smtClean="0"/>
              <a:t>日</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　世界一周東周りゴール　減俸問題と対照的</a:t>
            </a:r>
          </a:p>
          <a:p>
            <a:r>
              <a:rPr lang="ja-JP" altLang="ja-JP" dirty="0" smtClean="0"/>
              <a:t>大名行列視察に内務省憤慨　北海道国立公園候補地の地元歓迎</a:t>
            </a:r>
          </a:p>
          <a:p>
            <a:r>
              <a:rPr lang="ja-JP" altLang="ja-JP" dirty="0" smtClean="0"/>
              <a:t>国際観光局長に当時の文化人　北海道長官（今の知事）の招待、費用は地元の寄付</a:t>
            </a:r>
          </a:p>
          <a:p>
            <a:r>
              <a:rPr lang="ja-JP" altLang="ja-JP" dirty="0" smtClean="0"/>
              <a:t>地元は国立公園契機でわいわい騒いでいる　</a:t>
            </a:r>
            <a:r>
              <a:rPr lang="ja-JP" altLang="ja-JP" dirty="0" smtClean="0">
                <a:solidFill>
                  <a:srgbClr val="FF0000"/>
                </a:solidFill>
              </a:rPr>
              <a:t>内務省は宴会などの催しを中止遠慮されたいと通牒</a:t>
            </a:r>
            <a:r>
              <a:rPr lang="ja-JP" altLang="ja-JP" dirty="0" smtClean="0"/>
              <a:t>　内務省参加者いない</a:t>
            </a:r>
          </a:p>
          <a:p>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85000"/>
                <a:lumOff val="15000"/>
              </a:schemeClr>
            </a:solidFill>
          </a:ln>
        </p:spPr>
        <p:txBody>
          <a:bodyPr/>
          <a:lstStyle/>
          <a:p>
            <a:r>
              <a:rPr lang="ja-JP" altLang="en-US" dirty="0" smtClean="0"/>
              <a:t>真の日本精神の宣撫</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77500" lnSpcReduction="20000"/>
          </a:bodyPr>
          <a:lstStyle/>
          <a:p>
            <a:r>
              <a:rPr lang="en-US" altLang="ja-JP" dirty="0" smtClean="0"/>
              <a:t>33</a:t>
            </a:r>
            <a:r>
              <a:rPr lang="ja-JP" altLang="ja-JP" dirty="0" smtClean="0"/>
              <a:t>年</a:t>
            </a:r>
            <a:r>
              <a:rPr lang="en-US" altLang="ja-JP" dirty="0" smtClean="0"/>
              <a:t>1</a:t>
            </a:r>
            <a:r>
              <a:rPr lang="ja-JP" altLang="ja-JP" dirty="0" smtClean="0"/>
              <a:t>月</a:t>
            </a:r>
            <a:r>
              <a:rPr lang="en-US" altLang="ja-JP" dirty="0" smtClean="0"/>
              <a:t>12</a:t>
            </a:r>
            <a:r>
              <a:rPr lang="ja-JP" altLang="ja-JP" dirty="0" smtClean="0"/>
              <a:t>日　</a:t>
            </a:r>
            <a:r>
              <a:rPr lang="ja-JP" altLang="ja-JP" b="1" dirty="0" smtClean="0">
                <a:solidFill>
                  <a:srgbClr val="FF0000"/>
                </a:solidFill>
              </a:rPr>
              <a:t>映画会社</a:t>
            </a:r>
            <a:r>
              <a:rPr lang="ja-JP" altLang="ja-JP" dirty="0" smtClean="0"/>
              <a:t>と提携し、</a:t>
            </a:r>
            <a:r>
              <a:rPr lang="ja-JP" altLang="ja-JP" b="1" dirty="0" smtClean="0">
                <a:solidFill>
                  <a:srgbClr val="FF0000"/>
                </a:solidFill>
              </a:rPr>
              <a:t>真の日本精神の宣揚</a:t>
            </a:r>
            <a:r>
              <a:rPr lang="ja-JP" altLang="ja-JP" dirty="0" smtClean="0"/>
              <a:t>観点　国家的使命を持つ映画製作配給に取り掛かる　外国大衆に　名勝だけでなく日常の近代生活を紹介　前から持ちかけていたが　国情紹介映画が必要との要請に今までは消極的</a:t>
            </a:r>
          </a:p>
          <a:p>
            <a:r>
              <a:rPr lang="en-US" altLang="ja-JP" dirty="0" smtClean="0"/>
              <a:t>33</a:t>
            </a:r>
            <a:r>
              <a:rPr lang="ja-JP" altLang="ja-JP" dirty="0" smtClean="0"/>
              <a:t>年</a:t>
            </a:r>
            <a:r>
              <a:rPr lang="en-US" altLang="ja-JP" dirty="0" smtClean="0"/>
              <a:t>1</a:t>
            </a:r>
            <a:r>
              <a:rPr lang="ja-JP" altLang="ja-JP" dirty="0" smtClean="0"/>
              <a:t>月</a:t>
            </a:r>
            <a:r>
              <a:rPr lang="en-US" altLang="ja-JP" dirty="0" smtClean="0"/>
              <a:t>20</a:t>
            </a:r>
            <a:r>
              <a:rPr lang="ja-JP" altLang="ja-JP" dirty="0" smtClean="0"/>
              <a:t>日観光局国際スキー場計画　在欧米人がスキー場に来たことに着目　乗るウェイで開催される大会参加選手</a:t>
            </a:r>
            <a:r>
              <a:rPr lang="en-US" altLang="ja-JP" dirty="0" smtClean="0"/>
              <a:t>3</a:t>
            </a:r>
            <a:r>
              <a:rPr lang="ja-JP" altLang="ja-JP" dirty="0" smtClean="0"/>
              <a:t>名に資料情報収集観光局臨時嘱託</a:t>
            </a:r>
          </a:p>
          <a:p>
            <a:r>
              <a:rPr lang="en-US" altLang="ja-JP" dirty="0" smtClean="0"/>
              <a:t>33</a:t>
            </a:r>
            <a:r>
              <a:rPr lang="ja-JP" altLang="ja-JP" dirty="0" smtClean="0"/>
              <a:t>年</a:t>
            </a:r>
            <a:r>
              <a:rPr lang="en-US" altLang="ja-JP" dirty="0" smtClean="0"/>
              <a:t>2</a:t>
            </a:r>
            <a:r>
              <a:rPr lang="ja-JP" altLang="ja-JP" dirty="0" smtClean="0"/>
              <a:t>月</a:t>
            </a:r>
            <a:r>
              <a:rPr lang="en-US" altLang="ja-JP" dirty="0" smtClean="0"/>
              <a:t>5</a:t>
            </a:r>
            <a:r>
              <a:rPr lang="ja-JP" altLang="ja-JP" dirty="0" smtClean="0"/>
              <a:t>日　</a:t>
            </a:r>
            <a:r>
              <a:rPr lang="ja-JP" altLang="ja-JP" b="1" dirty="0" smtClean="0">
                <a:solidFill>
                  <a:srgbClr val="FF0000"/>
                </a:solidFill>
              </a:rPr>
              <a:t>空で聞くラジオ初めて成功</a:t>
            </a:r>
            <a:r>
              <a:rPr lang="ja-JP" altLang="ja-JP" dirty="0" smtClean="0"/>
              <a:t>　本社機に　</a:t>
            </a:r>
          </a:p>
          <a:p>
            <a:r>
              <a:rPr lang="ja-JP" altLang="ja-JP" dirty="0" smtClean="0"/>
              <a:t>国際観光局　故江木大臣　当初百万円の予算を予定　一般会計はもとより民間からの拠金なし国際観光局</a:t>
            </a:r>
            <a:r>
              <a:rPr lang="en-US" altLang="ja-JP" dirty="0" smtClean="0"/>
              <a:t>15</a:t>
            </a:r>
            <a:r>
              <a:rPr lang="ja-JP" altLang="ja-JP" dirty="0" smtClean="0"/>
              <a:t>万円　国際観光協会二十五万円　全額鉄道省負担　計四十万円で行っているに過ぎず不振　国会での答弁で三土鉄道</a:t>
            </a:r>
            <a:r>
              <a:rPr lang="ja-JP" altLang="en-US" dirty="0" smtClean="0"/>
              <a:t>大臣</a:t>
            </a:r>
            <a:r>
              <a:rPr lang="ja-JP" altLang="ja-JP" dirty="0" smtClean="0"/>
              <a:t>　鉄道省だけでの負担に不満であり根本問題を検討　外務、内務、商工、文部、民間の協力</a:t>
            </a:r>
            <a:r>
              <a:rPr lang="en-US" altLang="ja-JP" dirty="0" smtClean="0"/>
              <a:t> </a:t>
            </a:r>
            <a:endParaRPr lang="ja-JP" altLang="ja-JP"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85000"/>
                <a:lumOff val="15000"/>
              </a:schemeClr>
            </a:solidFill>
          </a:ln>
        </p:spPr>
        <p:txBody>
          <a:bodyPr/>
          <a:lstStyle/>
          <a:p>
            <a:r>
              <a:rPr lang="ja-JP" altLang="ja-JP" dirty="0" smtClean="0"/>
              <a:t>オリンピック東京開催</a:t>
            </a:r>
            <a:endParaRPr kumimoji="1" lang="ja-JP" altLang="en-US" dirty="0"/>
          </a:p>
        </p:txBody>
      </p:sp>
      <p:sp>
        <p:nvSpPr>
          <p:cNvPr id="3" name="コンテンツ プレースホルダ 2"/>
          <p:cNvSpPr>
            <a:spLocks noGrp="1"/>
          </p:cNvSpPr>
          <p:nvPr>
            <p:ph idx="1"/>
          </p:nvPr>
        </p:nvSpPr>
        <p:spPr>
          <a:xfrm>
            <a:off x="179512" y="1600200"/>
            <a:ext cx="8964488" cy="4853136"/>
          </a:xfrm>
        </p:spPr>
        <p:txBody>
          <a:bodyPr>
            <a:normAutofit/>
          </a:bodyPr>
          <a:lstStyle/>
          <a:p>
            <a:r>
              <a:rPr lang="en-US" altLang="ja-JP" dirty="0" smtClean="0"/>
              <a:t>35</a:t>
            </a:r>
            <a:r>
              <a:rPr lang="ja-JP" altLang="ja-JP" dirty="0" smtClean="0"/>
              <a:t>年</a:t>
            </a:r>
            <a:r>
              <a:rPr lang="en-US" altLang="ja-JP" dirty="0" smtClean="0"/>
              <a:t>2</a:t>
            </a:r>
            <a:r>
              <a:rPr lang="ja-JP" altLang="ja-JP" dirty="0" smtClean="0"/>
              <a:t>月</a:t>
            </a:r>
            <a:r>
              <a:rPr lang="en-US" altLang="ja-JP" dirty="0" smtClean="0"/>
              <a:t>16</a:t>
            </a:r>
            <a:r>
              <a:rPr lang="ja-JP" altLang="ja-JP" dirty="0" smtClean="0"/>
              <a:t>日オリンピック東京開催有望　観光局乗り出す</a:t>
            </a:r>
          </a:p>
          <a:p>
            <a:r>
              <a:rPr lang="ja-JP" altLang="ja-JP" dirty="0" smtClean="0"/>
              <a:t>東京に一大観光ホテル建設</a:t>
            </a:r>
          </a:p>
          <a:p>
            <a:r>
              <a:rPr lang="ja-JP" altLang="ja-JP" dirty="0" smtClean="0"/>
              <a:t>日光箱根　湘南　富士　京都奈良神戸に完全ドライブウェイ　（戦後の国道基準</a:t>
            </a:r>
            <a:r>
              <a:rPr lang="ja-JP" altLang="en-US" dirty="0" smtClean="0"/>
              <a:t>）</a:t>
            </a:r>
            <a:endParaRPr lang="ja-JP" altLang="ja-JP" dirty="0" smtClean="0"/>
          </a:p>
          <a:p>
            <a:r>
              <a:rPr lang="ja-JP" altLang="ja-JP" dirty="0" smtClean="0"/>
              <a:t>神戸　瀬戸内海　別府雲仙唐津の新観光ルート</a:t>
            </a:r>
          </a:p>
          <a:p>
            <a:r>
              <a:rPr lang="ja-JP" altLang="ja-JP" dirty="0" smtClean="0"/>
              <a:t>川口、名古屋、川奈、雲仙、唐津の新観光ホテル</a:t>
            </a:r>
            <a:r>
              <a:rPr lang="en-US" altLang="ja-JP" dirty="0" smtClean="0"/>
              <a:t> </a:t>
            </a:r>
            <a:endParaRPr lang="ja-JP" altLang="ja-JP" dirty="0" smtClean="0"/>
          </a:p>
          <a:p>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85000"/>
                <a:lumOff val="15000"/>
              </a:schemeClr>
            </a:solidFill>
          </a:ln>
        </p:spPr>
        <p:txBody>
          <a:bodyPr/>
          <a:lstStyle/>
          <a:p>
            <a:r>
              <a:rPr kumimoji="1" lang="ja-JP" altLang="en-US" dirty="0" smtClean="0"/>
              <a:t>全国の観光協会</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5</a:t>
            </a:r>
            <a:r>
              <a:rPr lang="ja-JP" altLang="ja-JP" dirty="0" smtClean="0"/>
              <a:t>月</a:t>
            </a:r>
            <a:r>
              <a:rPr lang="en-US" altLang="ja-JP" dirty="0" smtClean="0"/>
              <a:t>30</a:t>
            </a:r>
            <a:r>
              <a:rPr lang="ja-JP" altLang="ja-JP" dirty="0" smtClean="0"/>
              <a:t>日　全国に観光協会が設置</a:t>
            </a:r>
            <a:r>
              <a:rPr lang="en-US" altLang="ja-JP" dirty="0" smtClean="0"/>
              <a:t>400</a:t>
            </a:r>
            <a:r>
              <a:rPr lang="ja-JP" altLang="ja-JP" dirty="0" smtClean="0"/>
              <a:t>を超える。しかしバラバラ。外人が写真の撮る有料無料で気分を害する。</a:t>
            </a:r>
            <a:r>
              <a:rPr lang="ja-JP" altLang="ja-JP" dirty="0" smtClean="0">
                <a:solidFill>
                  <a:srgbClr val="FF0000"/>
                </a:solidFill>
              </a:rPr>
              <a:t>スパイ扱い</a:t>
            </a:r>
            <a:r>
              <a:rPr lang="ja-JP" altLang="ja-JP" dirty="0" smtClean="0"/>
              <a:t>のところも。従って協会連合会を作り国際観光局から補助金支給。地区代表者には２等無賃乗車証支給</a:t>
            </a:r>
            <a:r>
              <a:rPr lang="ja-JP" altLang="en-US" dirty="0" smtClean="0"/>
              <a:t>（</a:t>
            </a:r>
            <a:r>
              <a:rPr lang="ja-JP" altLang="en-US" dirty="0" smtClean="0">
                <a:solidFill>
                  <a:schemeClr val="accent1">
                    <a:lumMod val="75000"/>
                  </a:schemeClr>
                </a:solidFill>
              </a:rPr>
              <a:t>この頃はまだ本格的な国防意識があるわけではない</a:t>
            </a:r>
            <a:r>
              <a:rPr lang="ja-JP" altLang="en-US" dirty="0" smtClean="0"/>
              <a:t>）</a:t>
            </a:r>
            <a:endParaRPr lang="ja-JP" altLang="ja-JP" dirty="0" smtClean="0"/>
          </a:p>
          <a:p>
            <a:r>
              <a:rPr lang="ja-JP" altLang="ja-JP" b="1" dirty="0" smtClean="0"/>
              <a:t>鉄道省が国際観光局を引き受けた以上</a:t>
            </a:r>
            <a:r>
              <a:rPr lang="ja-JP" altLang="en-US" b="1" dirty="0" smtClean="0"/>
              <a:t>、</a:t>
            </a:r>
            <a:r>
              <a:rPr lang="ja-JP" altLang="ja-JP" b="1" dirty="0" smtClean="0"/>
              <a:t>武器は</a:t>
            </a:r>
            <a:r>
              <a:rPr lang="ja-JP" altLang="ja-JP" b="1" dirty="0" smtClean="0">
                <a:solidFill>
                  <a:srgbClr val="FF0000"/>
                </a:solidFill>
              </a:rPr>
              <a:t>無賃乗車証</a:t>
            </a:r>
            <a:r>
              <a:rPr lang="ja-JP" altLang="ja-JP" b="1" dirty="0" smtClean="0"/>
              <a:t>、国鉄改革でようやく廃止できた</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85000"/>
                <a:lumOff val="15000"/>
              </a:schemeClr>
            </a:solidFill>
          </a:ln>
        </p:spPr>
        <p:txBody>
          <a:bodyPr>
            <a:normAutofit fontScale="90000"/>
          </a:bodyPr>
          <a:lstStyle/>
          <a:p>
            <a:r>
              <a:rPr kumimoji="1" lang="ja-JP" altLang="en-US" dirty="0" smtClean="0"/>
              <a:t>観光学科の設置</a:t>
            </a:r>
            <a:r>
              <a:rPr kumimoji="1" lang="en-US" altLang="ja-JP" dirty="0" smtClean="0"/>
              <a:t/>
            </a:r>
            <a:br>
              <a:rPr kumimoji="1" lang="en-US" altLang="ja-JP" dirty="0" smtClean="0"/>
            </a:br>
            <a:r>
              <a:rPr lang="ja-JP" altLang="ja-JP" dirty="0" smtClean="0"/>
              <a:t> １１月８日</a:t>
            </a:r>
            <a:r>
              <a:rPr lang="ja-JP" altLang="en-US" dirty="0" smtClean="0"/>
              <a:t>記事</a:t>
            </a:r>
            <a:endParaRPr kumimoji="1" lang="ja-JP" altLang="en-US" dirty="0"/>
          </a:p>
        </p:txBody>
      </p:sp>
      <p:sp>
        <p:nvSpPr>
          <p:cNvPr id="3" name="コンテンツ プレースホルダ 2"/>
          <p:cNvSpPr>
            <a:spLocks noGrp="1"/>
          </p:cNvSpPr>
          <p:nvPr>
            <p:ph idx="1"/>
          </p:nvPr>
        </p:nvSpPr>
        <p:spPr>
          <a:xfrm>
            <a:off x="0" y="1600200"/>
            <a:ext cx="8892480" cy="4997152"/>
          </a:xfrm>
        </p:spPr>
        <p:txBody>
          <a:bodyPr/>
          <a:lstStyle/>
          <a:p>
            <a:r>
              <a:rPr lang="ja-JP" altLang="ja-JP" dirty="0" smtClean="0"/>
              <a:t>観光事業を科学的に研究すべきということで、京都帝大に観光講座設置。</a:t>
            </a:r>
            <a:endParaRPr lang="en-US" altLang="ja-JP" dirty="0" smtClean="0"/>
          </a:p>
          <a:p>
            <a:r>
              <a:rPr lang="ja-JP" altLang="ja-JP" dirty="0" smtClean="0"/>
              <a:t>早大観光事業研究会も国際観光局長の特別講義を聴く。</a:t>
            </a:r>
            <a:endParaRPr lang="en-US" altLang="ja-JP" dirty="0" smtClean="0"/>
          </a:p>
          <a:p>
            <a:r>
              <a:rPr lang="ja-JP" altLang="ja-JP" dirty="0" smtClean="0"/>
              <a:t>慶大は旅行倶楽部から脱皮御目指す</a:t>
            </a:r>
            <a:endParaRPr lang="en-US" altLang="ja-JP" dirty="0" smtClean="0"/>
          </a:p>
          <a:p>
            <a:r>
              <a:rPr lang="ja-JP" altLang="ja-JP" dirty="0" smtClean="0"/>
              <a:t>商大、明大等にも研究の機運が起こる</a:t>
            </a:r>
          </a:p>
          <a:p>
            <a:endParaRPr kumimoji="1" lang="ja-JP"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0" y="692696"/>
            <a:ext cx="8892480" cy="4752527"/>
          </a:xfrm>
          <a:solidFill>
            <a:srgbClr val="92D050"/>
          </a:solidFill>
          <a:ln w="38100">
            <a:solidFill>
              <a:schemeClr val="tx1">
                <a:lumMod val="85000"/>
                <a:lumOff val="15000"/>
              </a:schemeClr>
            </a:solidFill>
          </a:ln>
        </p:spPr>
        <p:txBody>
          <a:bodyPr>
            <a:normAutofit fontScale="90000"/>
          </a:bodyPr>
          <a:lstStyle/>
          <a:p>
            <a:r>
              <a:rPr kumimoji="1" lang="ja-JP" altLang="en-US" dirty="0" smtClean="0"/>
              <a:t>「</a:t>
            </a:r>
            <a:r>
              <a:rPr kumimoji="1" lang="en-US" altLang="ja-JP" dirty="0" smtClean="0"/>
              <a:t>1930</a:t>
            </a:r>
            <a:r>
              <a:rPr kumimoji="1" lang="ja-JP" altLang="en-US" dirty="0" smtClean="0"/>
              <a:t>年代クールジャパン」の絶頂期</a:t>
            </a:r>
            <a:r>
              <a:rPr kumimoji="1" lang="en-US" altLang="ja-JP" dirty="0" smtClean="0"/>
              <a:t/>
            </a:r>
            <a:br>
              <a:rPr kumimoji="1" lang="en-US" altLang="ja-JP" dirty="0" smtClean="0"/>
            </a:br>
            <a:r>
              <a:rPr kumimoji="1" lang="en-US" altLang="ja-JP" dirty="0" smtClean="0"/>
              <a:t/>
            </a:r>
            <a:br>
              <a:rPr kumimoji="1" lang="en-US" altLang="ja-JP" dirty="0" smtClean="0"/>
            </a:br>
            <a:r>
              <a:rPr lang="ja-JP" altLang="en-US" dirty="0" smtClean="0"/>
              <a:t>国鉄無料パスや全国観光ポスターの無料広告がこのころから始まったことが分かる</a:t>
            </a:r>
            <a:r>
              <a:rPr lang="en-US" altLang="ja-JP" dirty="0" smtClean="0"/>
              <a:t/>
            </a:r>
            <a:br>
              <a:rPr lang="en-US" altLang="ja-JP" dirty="0" smtClean="0"/>
            </a:br>
            <a:r>
              <a:rPr lang="ja-JP" altLang="en-US" dirty="0" smtClean="0"/>
              <a:t>今も昔も観光宣伝の発想はあまり変わりはない</a:t>
            </a:r>
            <a:endParaRPr kumimoji="1" lang="ja-JP"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a:bodyPr>
          <a:lstStyle/>
          <a:p>
            <a:r>
              <a:rPr lang="ja-JP" altLang="ja-JP" dirty="0" smtClean="0"/>
              <a:t>３６年２月２７日</a:t>
            </a:r>
            <a:r>
              <a:rPr lang="ja-JP" altLang="en-US" dirty="0" smtClean="0"/>
              <a:t>朝刊　</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ja-JP" dirty="0" smtClean="0">
                <a:solidFill>
                  <a:srgbClr val="FF0000"/>
                </a:solidFill>
              </a:rPr>
              <a:t>５千万円</a:t>
            </a:r>
            <a:r>
              <a:rPr lang="ja-JP" altLang="ja-JP" dirty="0" smtClean="0"/>
              <a:t>だった観光収入も</a:t>
            </a:r>
            <a:r>
              <a:rPr lang="ja-JP" altLang="ja-JP" dirty="0" smtClean="0">
                <a:solidFill>
                  <a:srgbClr val="FF0000"/>
                </a:solidFill>
              </a:rPr>
              <a:t>１億円</a:t>
            </a:r>
            <a:r>
              <a:rPr lang="ja-JP" altLang="ja-JP" dirty="0" smtClean="0"/>
              <a:t>を突破、国際収入でも注目</a:t>
            </a:r>
          </a:p>
          <a:p>
            <a:r>
              <a:rPr lang="ja-JP" altLang="ja-JP" dirty="0" smtClean="0"/>
              <a:t>中央観光地連盟　会長には鉄道大臣</a:t>
            </a:r>
          </a:p>
          <a:p>
            <a:pPr>
              <a:buNone/>
            </a:pPr>
            <a:r>
              <a:rPr lang="ja-JP" altLang="en-US" dirty="0" smtClean="0"/>
              <a:t>①</a:t>
            </a:r>
            <a:r>
              <a:rPr lang="ja-JP" altLang="ja-JP" dirty="0" smtClean="0"/>
              <a:t>駅や車内に無料広告を許す</a:t>
            </a:r>
          </a:p>
          <a:p>
            <a:pPr>
              <a:buNone/>
            </a:pPr>
            <a:r>
              <a:rPr lang="ja-JP" altLang="en-US" dirty="0" smtClean="0"/>
              <a:t>②</a:t>
            </a:r>
            <a:r>
              <a:rPr lang="ja-JP" altLang="ja-JP" dirty="0" smtClean="0"/>
              <a:t>無料乗車券を支給し、中央で会議を招集</a:t>
            </a:r>
          </a:p>
          <a:p>
            <a:r>
              <a:rPr lang="ja-JP" altLang="ja-JP" dirty="0" smtClean="0"/>
              <a:t>全国的統制ができれば２６００年には</a:t>
            </a:r>
            <a:r>
              <a:rPr lang="ja-JP" altLang="en-US" dirty="0" smtClean="0"/>
              <a:t>外貨収入</a:t>
            </a:r>
            <a:r>
              <a:rPr lang="ja-JP" altLang="ja-JP" dirty="0" smtClean="0">
                <a:solidFill>
                  <a:srgbClr val="FF0000"/>
                </a:solidFill>
              </a:rPr>
              <a:t>２億円</a:t>
            </a:r>
          </a:p>
          <a:p>
            <a:pPr>
              <a:buNone/>
            </a:pPr>
            <a:r>
              <a:rPr lang="en-US" altLang="ja-JP" dirty="0" smtClean="0"/>
              <a:t>1936</a:t>
            </a:r>
            <a:r>
              <a:rPr lang="ja-JP" altLang="en-US" dirty="0" smtClean="0"/>
              <a:t>年</a:t>
            </a:r>
            <a:r>
              <a:rPr lang="en-US" altLang="ja-JP" dirty="0" smtClean="0"/>
              <a:t>4</a:t>
            </a:r>
            <a:r>
              <a:rPr lang="ja-JP" altLang="en-US" dirty="0" smtClean="0"/>
              <a:t>月</a:t>
            </a:r>
            <a:r>
              <a:rPr lang="en-US" altLang="ja-JP" dirty="0" smtClean="0"/>
              <a:t>24</a:t>
            </a:r>
            <a:r>
              <a:rPr lang="ja-JP" altLang="en-US" dirty="0" smtClean="0"/>
              <a:t>日</a:t>
            </a:r>
            <a:r>
              <a:rPr lang="ja-JP" altLang="ja-JP" dirty="0" smtClean="0"/>
              <a:t>　</a:t>
            </a:r>
            <a:r>
              <a:rPr lang="ja-JP" altLang="en-US" dirty="0" smtClean="0"/>
              <a:t>　</a:t>
            </a:r>
            <a:r>
              <a:rPr lang="en-US" altLang="ja-JP" dirty="0" smtClean="0"/>
              <a:t>4</a:t>
            </a:r>
            <a:r>
              <a:rPr lang="ja-JP" altLang="ja-JP" dirty="0" smtClean="0"/>
              <a:t>月</a:t>
            </a:r>
            <a:r>
              <a:rPr lang="en-US" altLang="ja-JP" dirty="0" smtClean="0"/>
              <a:t>18</a:t>
            </a:r>
            <a:r>
              <a:rPr lang="ja-JP" altLang="ja-JP" dirty="0" smtClean="0"/>
              <a:t>日から</a:t>
            </a:r>
            <a:r>
              <a:rPr lang="en-US" altLang="ja-JP" dirty="0" smtClean="0"/>
              <a:t>1</a:t>
            </a:r>
            <a:r>
              <a:rPr lang="ja-JP" altLang="ja-JP" dirty="0" smtClean="0"/>
              <a:t>週間観光祭　</a:t>
            </a:r>
            <a:endParaRPr lang="en-US" altLang="ja-JP" dirty="0" smtClean="0"/>
          </a:p>
          <a:p>
            <a:pPr>
              <a:buNone/>
            </a:pPr>
            <a:r>
              <a:rPr lang="ja-JP" altLang="en-US" dirty="0" smtClean="0"/>
              <a:t>　　　　　　</a:t>
            </a:r>
            <a:r>
              <a:rPr lang="en-US" altLang="ja-JP" dirty="0" smtClean="0"/>
              <a:t>24</a:t>
            </a:r>
            <a:r>
              <a:rPr lang="ja-JP" altLang="ja-JP" dirty="0" smtClean="0"/>
              <a:t>日はＮＨＫラジオドラマ「観光日本」</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en-US" altLang="ja-JP" dirty="0" smtClean="0"/>
              <a:t>1936</a:t>
            </a:r>
            <a:r>
              <a:rPr lang="ja-JP" altLang="en-US" dirty="0" smtClean="0"/>
              <a:t>年</a:t>
            </a:r>
            <a:r>
              <a:rPr lang="en-US" altLang="ja-JP" dirty="0" smtClean="0"/>
              <a:t>5</a:t>
            </a:r>
            <a:r>
              <a:rPr lang="ja-JP" altLang="en-US" dirty="0" smtClean="0"/>
              <a:t>月</a:t>
            </a:r>
            <a:r>
              <a:rPr lang="en-US" altLang="ja-JP" dirty="0" smtClean="0"/>
              <a:t>27</a:t>
            </a:r>
            <a:r>
              <a:rPr lang="ja-JP" altLang="en-US" dirty="0" smtClean="0"/>
              <a:t>日</a:t>
            </a:r>
            <a:endParaRPr lang="en-US" altLang="ja-JP" dirty="0" smtClean="0"/>
          </a:p>
          <a:p>
            <a:pPr>
              <a:buNone/>
            </a:pPr>
            <a:r>
              <a:rPr lang="ja-JP" altLang="ja-JP" dirty="0" smtClean="0"/>
              <a:t>　大蔵男爵先手で鉄道省の東洋一ホテルが暗礁。帝国ホテルが</a:t>
            </a:r>
            <a:r>
              <a:rPr lang="en-US" altLang="ja-JP" dirty="0" smtClean="0"/>
              <a:t>300</a:t>
            </a:r>
            <a:r>
              <a:rPr lang="ja-JP" altLang="ja-JP" dirty="0" smtClean="0"/>
              <a:t>室の増加で対応。</a:t>
            </a:r>
            <a:r>
              <a:rPr lang="ja-JP" altLang="en-US" dirty="0" smtClean="0"/>
              <a:t>鉄道省は</a:t>
            </a:r>
            <a:r>
              <a:rPr lang="en-US" altLang="ja-JP" dirty="0" smtClean="0"/>
              <a:t>500</a:t>
            </a:r>
            <a:r>
              <a:rPr lang="ja-JP" altLang="ja-JP" dirty="0" smtClean="0"/>
              <a:t>室のホテルは</a:t>
            </a:r>
            <a:r>
              <a:rPr lang="en-US" altLang="ja-JP" dirty="0" smtClean="0"/>
              <a:t>2600</a:t>
            </a:r>
            <a:r>
              <a:rPr lang="ja-JP" altLang="ja-JP" dirty="0" smtClean="0"/>
              <a:t>年後の平時の維持が困難とあきらめる</a:t>
            </a:r>
            <a:endParaRPr lang="en-US" altLang="ja-JP" dirty="0" smtClean="0"/>
          </a:p>
          <a:p>
            <a:r>
              <a:rPr lang="en-US" altLang="ja-JP" dirty="0" smtClean="0"/>
              <a:t>1937</a:t>
            </a:r>
            <a:r>
              <a:rPr lang="ja-JP" altLang="ja-JP" dirty="0" smtClean="0"/>
              <a:t>年</a:t>
            </a:r>
            <a:r>
              <a:rPr lang="en-US" altLang="ja-JP" dirty="0" smtClean="0"/>
              <a:t>1</a:t>
            </a:r>
            <a:r>
              <a:rPr lang="ja-JP" altLang="ja-JP" dirty="0" smtClean="0"/>
              <a:t>月</a:t>
            </a:r>
            <a:r>
              <a:rPr lang="en-US" altLang="ja-JP" dirty="0" smtClean="0"/>
              <a:t>20</a:t>
            </a:r>
            <a:r>
              <a:rPr lang="ja-JP" altLang="ja-JP" dirty="0" smtClean="0"/>
              <a:t>日　</a:t>
            </a:r>
            <a:endParaRPr lang="en-US" altLang="ja-JP" dirty="0" smtClean="0"/>
          </a:p>
          <a:p>
            <a:pPr>
              <a:buNone/>
            </a:pPr>
            <a:r>
              <a:rPr lang="ja-JP" altLang="en-US" dirty="0" smtClean="0"/>
              <a:t>　</a:t>
            </a:r>
            <a:r>
              <a:rPr lang="ja-JP" altLang="ja-JP" dirty="0" smtClean="0"/>
              <a:t>帝国ホテル増築案に美術批評家協会反対　</a:t>
            </a:r>
            <a:r>
              <a:rPr lang="ja-JP" altLang="ja-JP" b="1" dirty="0" smtClean="0">
                <a:solidFill>
                  <a:srgbClr val="FF0000"/>
                </a:solidFill>
              </a:rPr>
              <a:t>現在のスタジアム反対</a:t>
            </a:r>
            <a:r>
              <a:rPr lang="ja-JP" altLang="en-US" b="1" dirty="0" smtClean="0">
                <a:solidFill>
                  <a:srgbClr val="FF0000"/>
                </a:solidFill>
              </a:rPr>
              <a:t>を思い出させる</a:t>
            </a:r>
            <a:endParaRPr lang="en-US" altLang="ja-JP" b="1" dirty="0" smtClean="0">
              <a:solidFill>
                <a:srgbClr val="FF0000"/>
              </a:solidFill>
            </a:endParaRPr>
          </a:p>
          <a:p>
            <a:pPr>
              <a:buNone/>
            </a:pPr>
            <a:r>
              <a:rPr lang="en-US" altLang="ja-JP" dirty="0" smtClean="0"/>
              <a:t>1937</a:t>
            </a:r>
            <a:r>
              <a:rPr lang="ja-JP" altLang="en-US" dirty="0" smtClean="0"/>
              <a:t>年</a:t>
            </a:r>
            <a:r>
              <a:rPr lang="en-US" altLang="ja-JP" dirty="0" smtClean="0"/>
              <a:t>4</a:t>
            </a:r>
            <a:r>
              <a:rPr lang="ja-JP" altLang="ja-JP" dirty="0" smtClean="0"/>
              <a:t>月</a:t>
            </a:r>
            <a:r>
              <a:rPr lang="en-US" altLang="ja-JP" dirty="0" smtClean="0"/>
              <a:t>5</a:t>
            </a:r>
            <a:r>
              <a:rPr lang="ja-JP" altLang="ja-JP" dirty="0" smtClean="0"/>
              <a:t>日</a:t>
            </a:r>
            <a:r>
              <a:rPr lang="ja-JP" altLang="en-US" dirty="0" smtClean="0"/>
              <a:t>　</a:t>
            </a:r>
            <a:endParaRPr lang="en-US" altLang="ja-JP" dirty="0" smtClean="0"/>
          </a:p>
          <a:p>
            <a:pPr>
              <a:buNone/>
            </a:pPr>
            <a:r>
              <a:rPr lang="ja-JP" altLang="en-US" dirty="0" smtClean="0"/>
              <a:t>　　</a:t>
            </a:r>
            <a:r>
              <a:rPr lang="ja-JP" altLang="ja-JP" dirty="0" smtClean="0"/>
              <a:t>鉄道直営ホテルの醜い</a:t>
            </a:r>
            <a:r>
              <a:rPr lang="ja-JP" altLang="ja-JP" dirty="0" smtClean="0">
                <a:solidFill>
                  <a:srgbClr val="FF0000"/>
                </a:solidFill>
              </a:rPr>
              <a:t>官僚臭</a:t>
            </a:r>
            <a:r>
              <a:rPr lang="ja-JP" altLang="ja-JP" dirty="0" smtClean="0"/>
              <a:t>　泊めてやる扱い　　木村旅客課長調査　</a:t>
            </a:r>
            <a:r>
              <a:rPr lang="en-US" altLang="ja-JP" dirty="0" smtClean="0"/>
              <a:t>10</a:t>
            </a:r>
            <a:r>
              <a:rPr lang="ja-JP" altLang="ja-JP" dirty="0" smtClean="0"/>
              <a:t>年</a:t>
            </a:r>
            <a:r>
              <a:rPr lang="en-US" altLang="ja-JP" dirty="0" smtClean="0"/>
              <a:t>20</a:t>
            </a:r>
            <a:r>
              <a:rPr lang="ja-JP" altLang="ja-JP" dirty="0" smtClean="0"/>
              <a:t>年前の欧米スタイルをまねている　　日本旅館の長所も起用すべき</a:t>
            </a:r>
          </a:p>
          <a:p>
            <a:pPr>
              <a:buNone/>
            </a:pPr>
            <a:endParaRPr lang="ja-JP" altLang="ja-JP" dirty="0" smtClean="0">
              <a:solidFill>
                <a:srgbClr val="FF0000"/>
              </a:solidFill>
            </a:endParaRPr>
          </a:p>
          <a:p>
            <a:endParaRPr lang="ja-JP" altLang="ja-JP" dirty="0" smtClean="0"/>
          </a:p>
          <a:p>
            <a:endParaRPr kumimoji="1" lang="ja-JP" altLang="en-US" dirty="0"/>
          </a:p>
        </p:txBody>
      </p:sp>
      <p:sp>
        <p:nvSpPr>
          <p:cNvPr id="4"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オリンピックと帝国ホテル</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5708" t="11073" r="56214" b="80953"/>
          <a:stretch>
            <a:fillRect/>
          </a:stretch>
        </p:blipFill>
        <p:spPr bwMode="auto">
          <a:xfrm>
            <a:off x="1547664" y="3861048"/>
            <a:ext cx="5688632" cy="2448272"/>
          </a:xfrm>
          <a:prstGeom prst="rect">
            <a:avLst/>
          </a:prstGeom>
          <a:noFill/>
          <a:ln w="9525">
            <a:noFill/>
            <a:miter lim="800000"/>
            <a:headEnd/>
            <a:tailEnd/>
          </a:ln>
        </p:spPr>
      </p:pic>
      <p:sp>
        <p:nvSpPr>
          <p:cNvPr id="3" name="タイトル 2"/>
          <p:cNvSpPr>
            <a:spLocks noGrp="1"/>
          </p:cNvSpPr>
          <p:nvPr>
            <p:ph type="ctrTitle"/>
          </p:nvPr>
        </p:nvSpPr>
        <p:spPr>
          <a:xfrm>
            <a:off x="107504" y="476672"/>
            <a:ext cx="8892480" cy="2952328"/>
          </a:xfrm>
          <a:solidFill>
            <a:srgbClr val="FFFF00"/>
          </a:solidFill>
          <a:ln>
            <a:solidFill>
              <a:schemeClr val="tx1">
                <a:lumMod val="95000"/>
                <a:lumOff val="5000"/>
              </a:schemeClr>
            </a:solidFill>
          </a:ln>
        </p:spPr>
        <p:txBody>
          <a:bodyPr>
            <a:normAutofit fontScale="90000"/>
          </a:bodyPr>
          <a:lstStyle/>
          <a:p>
            <a:r>
              <a:rPr kumimoji="1" lang="ja-JP" altLang="en-US" dirty="0" smtClean="0"/>
              <a:t>用語としての</a:t>
            </a:r>
            <a:r>
              <a:rPr kumimoji="1" lang="en-US" altLang="ja-JP" dirty="0" smtClean="0"/>
              <a:t>｢</a:t>
            </a:r>
            <a:r>
              <a:rPr kumimoji="1" lang="ja-JP" altLang="en-US" dirty="0" smtClean="0"/>
              <a:t>観光」が</a:t>
            </a:r>
            <a:r>
              <a:rPr kumimoji="1" lang="en-US" altLang="ja-JP" dirty="0" smtClean="0"/>
              <a:t/>
            </a:r>
            <a:br>
              <a:rPr kumimoji="1" lang="en-US" altLang="ja-JP" dirty="0" smtClean="0"/>
            </a:br>
            <a:r>
              <a:rPr lang="ja-JP" altLang="en-US" dirty="0" smtClean="0"/>
              <a:t>世上使用された実例調査</a:t>
            </a:r>
            <a:r>
              <a:rPr lang="en-US" altLang="ja-JP" dirty="0" smtClean="0"/>
              <a:t/>
            </a:r>
            <a:br>
              <a:rPr lang="en-US" altLang="ja-JP" dirty="0" smtClean="0"/>
            </a:br>
            <a:r>
              <a:rPr lang="en-US" altLang="ja-JP" dirty="0" smtClean="0"/>
              <a:t/>
            </a:r>
            <a:br>
              <a:rPr lang="en-US" altLang="ja-JP" dirty="0" smtClean="0"/>
            </a:br>
            <a:r>
              <a:rPr lang="ja-JP" altLang="en-US" sz="4000" dirty="0" smtClean="0"/>
              <a:t>以下、出典は朝日新聞検索システム「聞蔵」</a:t>
            </a:r>
            <a:endParaRPr kumimoji="1" lang="ja-JP" altLang="en-US" sz="4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lang="ja-JP" altLang="ja-JP" sz="3600" dirty="0" smtClean="0"/>
              <a:t>1936年12月16日 - 名古屋観光ホテル開業（帝国ホテルから約30人の従業員派遣）</a:t>
            </a:r>
            <a:endParaRPr kumimoji="1" lang="ja-JP" altLang="en-US" sz="3100" dirty="0"/>
          </a:p>
        </p:txBody>
      </p:sp>
      <p:pic>
        <p:nvPicPr>
          <p:cNvPr id="9218" name="Picture 2"/>
          <p:cNvPicPr>
            <a:picLocks noChangeAspect="1" noChangeArrowheads="1"/>
          </p:cNvPicPr>
          <p:nvPr/>
        </p:nvPicPr>
        <p:blipFill>
          <a:blip r:embed="rId3" cstate="print"/>
          <a:srcRect/>
          <a:stretch>
            <a:fillRect/>
          </a:stretch>
        </p:blipFill>
        <p:spPr bwMode="auto">
          <a:xfrm>
            <a:off x="774035" y="1873831"/>
            <a:ext cx="7614389" cy="4939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686800" cy="5257800"/>
          </a:xfrm>
        </p:spPr>
        <p:txBody>
          <a:bodyPr>
            <a:normAutofit fontScale="92500" lnSpcReduction="20000"/>
          </a:bodyPr>
          <a:lstStyle/>
          <a:p>
            <a:r>
              <a:rPr lang="en-US" altLang="ja-JP" dirty="0" smtClean="0"/>
              <a:t>36</a:t>
            </a:r>
            <a:r>
              <a:rPr lang="ja-JP" altLang="en-US" dirty="0" smtClean="0"/>
              <a:t>年</a:t>
            </a:r>
            <a:r>
              <a:rPr lang="en-US" altLang="ja-JP" dirty="0" smtClean="0"/>
              <a:t>12</a:t>
            </a:r>
            <a:r>
              <a:rPr lang="ja-JP" altLang="ja-JP" dirty="0" smtClean="0"/>
              <a:t>月</a:t>
            </a:r>
            <a:r>
              <a:rPr lang="en-US" altLang="ja-JP" dirty="0" smtClean="0"/>
              <a:t>12</a:t>
            </a:r>
            <a:r>
              <a:rPr lang="ja-JP" altLang="ja-JP" dirty="0" smtClean="0"/>
              <a:t>日　昨年巨人軍誕生した時、</a:t>
            </a:r>
            <a:r>
              <a:rPr lang="ja-JP" altLang="ja-JP" dirty="0" smtClean="0">
                <a:solidFill>
                  <a:srgbClr val="FF0000"/>
                </a:solidFill>
              </a:rPr>
              <a:t>朝日</a:t>
            </a:r>
            <a:r>
              <a:rPr lang="ja-JP" altLang="ja-JP" dirty="0" smtClean="0"/>
              <a:t>は大学中等野球大会</a:t>
            </a:r>
            <a:r>
              <a:rPr lang="en-US" altLang="ja-JP" dirty="0" smtClean="0"/>
              <a:t>25</a:t>
            </a:r>
            <a:r>
              <a:rPr lang="ja-JP" altLang="ja-JP" dirty="0" smtClean="0"/>
              <a:t>年の歴史もあり、オリンピックに</a:t>
            </a:r>
            <a:r>
              <a:rPr lang="en-US" altLang="ja-JP" b="1" dirty="0" smtClean="0">
                <a:solidFill>
                  <a:srgbClr val="FF0000"/>
                </a:solidFill>
              </a:rPr>
              <a:t>1</a:t>
            </a:r>
            <a:r>
              <a:rPr lang="ja-JP" altLang="ja-JP" b="1" dirty="0" smtClean="0">
                <a:solidFill>
                  <a:srgbClr val="FF0000"/>
                </a:solidFill>
              </a:rPr>
              <a:t>億円寄付決定</a:t>
            </a:r>
          </a:p>
          <a:p>
            <a:r>
              <a:rPr lang="ja-JP" altLang="ja-JP" dirty="0" smtClean="0"/>
              <a:t>８月</a:t>
            </a:r>
            <a:r>
              <a:rPr lang="en-US" altLang="ja-JP" dirty="0" smtClean="0"/>
              <a:t>5</a:t>
            </a:r>
            <a:r>
              <a:rPr lang="ja-JP" altLang="ja-JP" dirty="0" smtClean="0"/>
              <a:t>日</a:t>
            </a:r>
            <a:r>
              <a:rPr lang="ja-JP" altLang="en-US" dirty="0" smtClean="0"/>
              <a:t>　</a:t>
            </a:r>
            <a:r>
              <a:rPr lang="ja-JP" altLang="ja-JP" dirty="0" smtClean="0"/>
              <a:t>オリンピック東京大会に朗報　</a:t>
            </a:r>
            <a:r>
              <a:rPr lang="ja-JP" altLang="ja-JP" dirty="0" smtClean="0">
                <a:solidFill>
                  <a:srgbClr val="FF0000"/>
                </a:solidFill>
              </a:rPr>
              <a:t>シベリア鉄道を半額　郵船も</a:t>
            </a:r>
            <a:r>
              <a:rPr lang="en-US" altLang="ja-JP" dirty="0" smtClean="0">
                <a:solidFill>
                  <a:srgbClr val="FF0000"/>
                </a:solidFill>
              </a:rPr>
              <a:t>3</a:t>
            </a:r>
            <a:r>
              <a:rPr lang="ja-JP" altLang="ja-JP" dirty="0" smtClean="0">
                <a:solidFill>
                  <a:srgbClr val="FF0000"/>
                </a:solidFill>
              </a:rPr>
              <a:t>割引き</a:t>
            </a:r>
            <a:r>
              <a:rPr lang="ja-JP" altLang="ja-JP" dirty="0" smtClean="0"/>
              <a:t>に内諾</a:t>
            </a:r>
          </a:p>
          <a:p>
            <a:r>
              <a:rPr lang="en-US" altLang="ja-JP" dirty="0" smtClean="0"/>
              <a:t>8</a:t>
            </a:r>
            <a:r>
              <a:rPr lang="ja-JP" altLang="ja-JP" dirty="0" smtClean="0"/>
              <a:t>月</a:t>
            </a:r>
            <a:r>
              <a:rPr lang="en-US" altLang="ja-JP" dirty="0" smtClean="0"/>
              <a:t>6</a:t>
            </a:r>
            <a:r>
              <a:rPr lang="ja-JP" altLang="ja-JP" dirty="0" smtClean="0"/>
              <a:t>日　</a:t>
            </a:r>
            <a:r>
              <a:rPr lang="en-US" altLang="ja-JP" dirty="0" smtClean="0"/>
              <a:t>8</a:t>
            </a:r>
            <a:r>
              <a:rPr lang="ja-JP" altLang="ja-JP" dirty="0" smtClean="0"/>
              <a:t>万の外客誘致</a:t>
            </a:r>
            <a:r>
              <a:rPr lang="en-US" altLang="ja-JP" dirty="0" smtClean="0"/>
              <a:t>3</a:t>
            </a:r>
            <a:r>
              <a:rPr lang="ja-JP" altLang="ja-JP" dirty="0" smtClean="0"/>
              <a:t>年で</a:t>
            </a:r>
            <a:r>
              <a:rPr lang="en-US" altLang="ja-JP" dirty="0" smtClean="0"/>
              <a:t>3</a:t>
            </a:r>
            <a:r>
              <a:rPr lang="ja-JP" altLang="ja-JP" dirty="0" smtClean="0"/>
              <a:t>百万宣伝費　　鉄道省現在</a:t>
            </a:r>
            <a:r>
              <a:rPr lang="en-US" altLang="ja-JP" dirty="0" smtClean="0"/>
              <a:t>40</a:t>
            </a:r>
            <a:r>
              <a:rPr lang="ja-JP" altLang="ja-JP" dirty="0" smtClean="0"/>
              <a:t>万だけ　大蔵省も了解</a:t>
            </a:r>
          </a:p>
          <a:p>
            <a:r>
              <a:rPr lang="en-US" altLang="ja-JP" dirty="0" smtClean="0"/>
              <a:t>38</a:t>
            </a:r>
            <a:r>
              <a:rPr lang="ja-JP" altLang="ja-JP" dirty="0" smtClean="0"/>
              <a:t>年</a:t>
            </a:r>
            <a:r>
              <a:rPr lang="en-US" altLang="ja-JP" dirty="0" smtClean="0"/>
              <a:t>3</a:t>
            </a:r>
            <a:r>
              <a:rPr lang="ja-JP" altLang="ja-JP" dirty="0" smtClean="0"/>
              <a:t>月</a:t>
            </a:r>
            <a:r>
              <a:rPr lang="en-US" altLang="ja-JP" dirty="0" smtClean="0"/>
              <a:t>3</a:t>
            </a:r>
            <a:r>
              <a:rPr lang="ja-JP" altLang="ja-JP" dirty="0" smtClean="0"/>
              <a:t>日　皇軍の武勲により平和がよみがえった北支、中支の諸都市は、かつて外人の観光地。日満支を結ぶ極東観光ルートを作るべく観光局長が視察。北京市に観光化を作る方針決定　宣撫工作の一助に種々のプラン</a:t>
            </a:r>
          </a:p>
          <a:p>
            <a:r>
              <a:rPr lang="en-US" altLang="ja-JP" dirty="0" smtClean="0"/>
              <a:t>3</a:t>
            </a:r>
            <a:r>
              <a:rPr lang="ja-JP" altLang="ja-JP" dirty="0" smtClean="0"/>
              <a:t>月</a:t>
            </a:r>
            <a:r>
              <a:rPr lang="en-US" altLang="ja-JP" dirty="0" smtClean="0"/>
              <a:t>28</a:t>
            </a:r>
            <a:r>
              <a:rPr lang="ja-JP" altLang="ja-JP" dirty="0" smtClean="0"/>
              <a:t>日　日伊観光協定　ローマに観光出張所</a:t>
            </a:r>
          </a:p>
          <a:p>
            <a:endParaRPr kumimoji="1" lang="ja-JP" altLang="en-US" dirty="0"/>
          </a:p>
        </p:txBody>
      </p:sp>
      <p:sp>
        <p:nvSpPr>
          <p:cNvPr id="4" name="タイトル 3"/>
          <p:cNvSpPr>
            <a:spLocks noGrp="1"/>
          </p:cNvSpPr>
          <p:nvPr>
            <p:ph type="title"/>
          </p:nvPr>
        </p:nvSpPr>
        <p:spPr>
          <a:solidFill>
            <a:srgbClr val="FFFF00"/>
          </a:solidFill>
          <a:ln w="38100">
            <a:solidFill>
              <a:schemeClr val="tx1">
                <a:lumMod val="85000"/>
                <a:lumOff val="15000"/>
              </a:schemeClr>
            </a:solidFill>
          </a:ln>
        </p:spPr>
        <p:txBody>
          <a:bodyPr>
            <a:normAutofit fontScale="90000"/>
          </a:bodyPr>
          <a:lstStyle/>
          <a:p>
            <a:r>
              <a:rPr lang="en-US" altLang="ja-JP" dirty="0" smtClean="0"/>
              <a:t>2600</a:t>
            </a:r>
            <a:r>
              <a:rPr lang="ja-JP" altLang="ja-JP" dirty="0" smtClean="0"/>
              <a:t>年オリンピック</a:t>
            </a:r>
            <a:r>
              <a:rPr lang="ja-JP" altLang="en-US" dirty="0" smtClean="0"/>
              <a:t>への期待</a:t>
            </a:r>
            <a:r>
              <a:rPr lang="en-US" altLang="ja-JP" dirty="0" smtClean="0"/>
              <a:t/>
            </a:r>
            <a:br>
              <a:rPr lang="en-US" altLang="ja-JP" dirty="0" smtClean="0"/>
            </a:br>
            <a:r>
              <a:rPr lang="ja-JP" altLang="ja-JP" dirty="0" smtClean="0"/>
              <a:t>　外貨封入倍増</a:t>
            </a:r>
            <a:r>
              <a:rPr lang="en-US" altLang="ja-JP" dirty="0" smtClean="0"/>
              <a:t>2</a:t>
            </a:r>
            <a:r>
              <a:rPr lang="ja-JP" altLang="ja-JP" dirty="0" smtClean="0"/>
              <a:t>億円</a:t>
            </a:r>
            <a:endParaRPr kumimoji="1" lang="ja-JP"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対外宣伝費削減</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37</a:t>
            </a:r>
            <a:r>
              <a:rPr lang="ja-JP" altLang="en-US" dirty="0" smtClean="0"/>
              <a:t>年</a:t>
            </a:r>
            <a:r>
              <a:rPr lang="en-US" altLang="ja-JP" dirty="0" smtClean="0"/>
              <a:t>2</a:t>
            </a:r>
            <a:r>
              <a:rPr lang="ja-JP" altLang="ja-JP" dirty="0" smtClean="0"/>
              <a:t>月</a:t>
            </a:r>
            <a:r>
              <a:rPr lang="en-US" altLang="ja-JP" dirty="0" smtClean="0"/>
              <a:t>12</a:t>
            </a:r>
            <a:r>
              <a:rPr lang="ja-JP" altLang="ja-JP" dirty="0" smtClean="0"/>
              <a:t>日</a:t>
            </a:r>
            <a:r>
              <a:rPr lang="ja-JP" altLang="en-US" dirty="0" smtClean="0"/>
              <a:t>記事</a:t>
            </a:r>
            <a:r>
              <a:rPr lang="ja-JP" altLang="ja-JP" dirty="0" smtClean="0"/>
              <a:t>　国際観光局の豪華版の対外宣伝費</a:t>
            </a:r>
            <a:r>
              <a:rPr lang="en-US" altLang="ja-JP" dirty="0" smtClean="0">
                <a:solidFill>
                  <a:srgbClr val="FF0000"/>
                </a:solidFill>
              </a:rPr>
              <a:t>100</a:t>
            </a:r>
            <a:r>
              <a:rPr lang="ja-JP" altLang="ja-JP" dirty="0" smtClean="0">
                <a:solidFill>
                  <a:srgbClr val="FF0000"/>
                </a:solidFill>
              </a:rPr>
              <a:t>万円</a:t>
            </a:r>
            <a:r>
              <a:rPr lang="ja-JP" altLang="ja-JP" dirty="0" smtClean="0"/>
              <a:t>も、緊縮財政への転換で根底から見直し。</a:t>
            </a:r>
            <a:endParaRPr lang="en-US" altLang="ja-JP" dirty="0" smtClean="0"/>
          </a:p>
          <a:p>
            <a:r>
              <a:rPr lang="ja-JP" altLang="ja-JP" dirty="0" smtClean="0"/>
              <a:t>大衆課税を免れてほっとしている大衆に反比例</a:t>
            </a:r>
          </a:p>
          <a:p>
            <a:r>
              <a:rPr lang="ja-JP" altLang="ja-JP" dirty="0" smtClean="0"/>
              <a:t>一般会計</a:t>
            </a:r>
            <a:r>
              <a:rPr lang="en-US" altLang="ja-JP" dirty="0" smtClean="0"/>
              <a:t>50</a:t>
            </a:r>
            <a:r>
              <a:rPr lang="ja-JP" altLang="ja-JP" dirty="0" smtClean="0"/>
              <a:t>万円、民間</a:t>
            </a:r>
            <a:r>
              <a:rPr lang="en-US" altLang="ja-JP" dirty="0" smtClean="0"/>
              <a:t>10</a:t>
            </a:r>
            <a:r>
              <a:rPr lang="ja-JP" altLang="ja-JP" dirty="0" smtClean="0"/>
              <a:t>万円、鉄道</a:t>
            </a:r>
            <a:r>
              <a:rPr lang="en-US" altLang="ja-JP" dirty="0" smtClean="0"/>
              <a:t>40</a:t>
            </a:r>
            <a:r>
              <a:rPr lang="ja-JP" altLang="ja-JP" dirty="0" smtClean="0"/>
              <a:t>万円が、一般会計はとりあえず</a:t>
            </a:r>
            <a:r>
              <a:rPr lang="en-US" altLang="ja-JP" dirty="0" smtClean="0"/>
              <a:t>30</a:t>
            </a:r>
            <a:r>
              <a:rPr lang="ja-JP" altLang="ja-JP" dirty="0" smtClean="0"/>
              <a:t>万円、民間は</a:t>
            </a:r>
            <a:r>
              <a:rPr lang="en-US" altLang="ja-JP" dirty="0" smtClean="0"/>
              <a:t>30</a:t>
            </a:r>
            <a:r>
              <a:rPr lang="ja-JP" altLang="ja-JP" dirty="0" smtClean="0"/>
              <a:t>万円</a:t>
            </a:r>
            <a:endParaRPr lang="en-US" altLang="ja-JP" dirty="0" smtClean="0"/>
          </a:p>
          <a:p>
            <a:r>
              <a:rPr lang="ja-JP" altLang="ja-JP" dirty="0" smtClean="0"/>
              <a:t>　ニューヨーク、ロサンジェルスに加え、パリ、ロンドン、ベルリン、上海に事務所、その他</a:t>
            </a:r>
            <a:r>
              <a:rPr lang="en-US" altLang="ja-JP" dirty="0" smtClean="0"/>
              <a:t>30</a:t>
            </a:r>
            <a:r>
              <a:rPr lang="ja-JP" altLang="ja-JP" dirty="0" smtClean="0"/>
              <a:t>か所に嘱託宣伝員を設置する</a:t>
            </a:r>
            <a:r>
              <a:rPr lang="ja-JP" altLang="ja-JP" dirty="0" smtClean="0">
                <a:solidFill>
                  <a:srgbClr val="FF0000"/>
                </a:solidFill>
              </a:rPr>
              <a:t>世界的宣伝網拡張計画の修正</a:t>
            </a:r>
          </a:p>
          <a:p>
            <a:endParaRPr kumimoji="1" lang="ja-JP"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solidFill>
            <a:srgbClr val="FFFF00"/>
          </a:solidFill>
          <a:ln>
            <a:solidFill>
              <a:schemeClr val="accent1"/>
            </a:solidFill>
          </a:ln>
        </p:spPr>
        <p:txBody>
          <a:bodyPr/>
          <a:lstStyle/>
          <a:p>
            <a:r>
              <a:rPr kumimoji="1" lang="ja-JP" altLang="en-US" dirty="0" smtClean="0"/>
              <a:t>日満支観光</a:t>
            </a:r>
            <a:endParaRPr kumimoji="1" lang="ja-JP" altLang="en-US" dirty="0"/>
          </a:p>
        </p:txBody>
      </p:sp>
      <p:sp>
        <p:nvSpPr>
          <p:cNvPr id="3" name="コンテンツ プレースホルダ 2"/>
          <p:cNvSpPr>
            <a:spLocks noGrp="1"/>
          </p:cNvSpPr>
          <p:nvPr>
            <p:ph idx="1"/>
          </p:nvPr>
        </p:nvSpPr>
        <p:spPr>
          <a:xfrm>
            <a:off x="0" y="1556792"/>
            <a:ext cx="9144000" cy="5301208"/>
          </a:xfrm>
        </p:spPr>
        <p:txBody>
          <a:bodyPr>
            <a:normAutofit fontScale="92500" lnSpcReduction="20000"/>
          </a:bodyPr>
          <a:lstStyle/>
          <a:p>
            <a:r>
              <a:rPr lang="en-US" altLang="ja-JP" sz="4000" dirty="0" smtClean="0"/>
              <a:t>39</a:t>
            </a:r>
            <a:r>
              <a:rPr lang="ja-JP" altLang="ja-JP" sz="4000" dirty="0" smtClean="0"/>
              <a:t>年</a:t>
            </a:r>
            <a:r>
              <a:rPr lang="en-US" altLang="ja-JP" sz="4000" dirty="0" smtClean="0"/>
              <a:t>1</a:t>
            </a:r>
            <a:r>
              <a:rPr lang="ja-JP" altLang="ja-JP" sz="4000" dirty="0" smtClean="0"/>
              <a:t>月</a:t>
            </a:r>
            <a:r>
              <a:rPr lang="en-US" altLang="ja-JP" sz="4000" dirty="0" smtClean="0"/>
              <a:t>19</a:t>
            </a:r>
            <a:r>
              <a:rPr lang="ja-JP" altLang="ja-JP" sz="4000" dirty="0" smtClean="0"/>
              <a:t>日　満州観光連絡係宣伝団　政治の東京はよく知られているが</a:t>
            </a:r>
            <a:r>
              <a:rPr lang="ja-JP" altLang="ja-JP" sz="4000" b="1" dirty="0" smtClean="0">
                <a:solidFill>
                  <a:srgbClr val="FF0000"/>
                </a:solidFill>
              </a:rPr>
              <a:t>観光の東京は知られていない</a:t>
            </a:r>
            <a:r>
              <a:rPr lang="ja-JP" altLang="ja-JP" sz="4000" dirty="0" smtClean="0"/>
              <a:t>　　円タクシー料金の統一、満人向けガイド養成、工場港湾等経済施設を見せること</a:t>
            </a:r>
          </a:p>
          <a:p>
            <a:r>
              <a:rPr lang="en-US" altLang="ja-JP" sz="4000" dirty="0" smtClean="0"/>
              <a:t>5</a:t>
            </a:r>
            <a:r>
              <a:rPr lang="ja-JP" altLang="ja-JP" sz="4000" dirty="0" smtClean="0"/>
              <a:t>月</a:t>
            </a:r>
            <a:r>
              <a:rPr lang="en-US" altLang="ja-JP" sz="4000" dirty="0" smtClean="0"/>
              <a:t>9</a:t>
            </a:r>
            <a:r>
              <a:rPr lang="ja-JP" altLang="ja-JP" sz="4000" dirty="0" smtClean="0"/>
              <a:t>日観光局日米親善計画　</a:t>
            </a:r>
            <a:r>
              <a:rPr lang="en-US" altLang="ja-JP" sz="4000" dirty="0" smtClean="0"/>
              <a:t>20</a:t>
            </a:r>
            <a:r>
              <a:rPr lang="ja-JP" altLang="ja-JP" sz="4000" dirty="0" smtClean="0"/>
              <a:t>名スポーツ選手招聘　</a:t>
            </a:r>
            <a:r>
              <a:rPr lang="en-US" altLang="ja-JP" sz="4000" dirty="0" smtClean="0"/>
              <a:t>44</a:t>
            </a:r>
            <a:r>
              <a:rPr lang="ja-JP" altLang="ja-JP" sz="4000" dirty="0" smtClean="0"/>
              <a:t>年オリンピックローマが手を挙げれば賛成</a:t>
            </a:r>
          </a:p>
          <a:p>
            <a:r>
              <a:rPr lang="en-US" altLang="ja-JP" sz="4000" dirty="0" smtClean="0"/>
              <a:t>5</a:t>
            </a:r>
            <a:r>
              <a:rPr lang="ja-JP" altLang="ja-JP" sz="4000" dirty="0" smtClean="0"/>
              <a:t>月</a:t>
            </a:r>
            <a:r>
              <a:rPr lang="en-US" altLang="ja-JP" sz="4000" dirty="0" smtClean="0"/>
              <a:t>26</a:t>
            </a:r>
            <a:r>
              <a:rPr lang="ja-JP" altLang="ja-JP" sz="4000" dirty="0" smtClean="0"/>
              <a:t>日　</a:t>
            </a:r>
            <a:r>
              <a:rPr lang="ja-JP" altLang="ja-JP" sz="4000" b="1" dirty="0" smtClean="0">
                <a:solidFill>
                  <a:srgbClr val="FF0000"/>
                </a:solidFill>
              </a:rPr>
              <a:t>事変</a:t>
            </a:r>
            <a:r>
              <a:rPr lang="ja-JP" altLang="en-US" sz="4000" b="1" dirty="0" smtClean="0">
                <a:solidFill>
                  <a:srgbClr val="FF0000"/>
                </a:solidFill>
              </a:rPr>
              <a:t>下</a:t>
            </a:r>
            <a:r>
              <a:rPr lang="ja-JP" altLang="ja-JP" sz="4000" b="1" dirty="0" smtClean="0">
                <a:solidFill>
                  <a:srgbClr val="FF0000"/>
                </a:solidFill>
              </a:rPr>
              <a:t>の真の日本を紹介</a:t>
            </a:r>
            <a:r>
              <a:rPr lang="ja-JP" altLang="ja-JP" sz="4000" dirty="0" smtClean="0"/>
              <a:t>するため観光事務所増設　</a:t>
            </a:r>
            <a:r>
              <a:rPr lang="en-US" altLang="ja-JP" sz="4000" dirty="0" smtClean="0"/>
              <a:t>7</a:t>
            </a:r>
            <a:r>
              <a:rPr lang="ja-JP" altLang="ja-JP" sz="4000" dirty="0" smtClean="0"/>
              <a:t>月マニラ</a:t>
            </a:r>
            <a:endParaRPr kumimoji="1" lang="ja-JP"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w="57150">
            <a:solidFill>
              <a:schemeClr val="tx1">
                <a:lumMod val="95000"/>
                <a:lumOff val="5000"/>
              </a:schemeClr>
            </a:solidFill>
          </a:ln>
        </p:spPr>
        <p:txBody>
          <a:bodyPr>
            <a:normAutofit/>
          </a:bodyPr>
          <a:lstStyle/>
          <a:p>
            <a:r>
              <a:rPr kumimoji="1" lang="ja-JP" altLang="en-US" dirty="0" smtClean="0"/>
              <a:t>日露戦争～３５年間～太平洋戦争</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ja-JP" altLang="ja-JP" dirty="0"/>
              <a:t>日米の</a:t>
            </a:r>
            <a:r>
              <a:rPr lang="ja-JP" altLang="ja-JP" dirty="0" smtClean="0"/>
              <a:t>国力差</a:t>
            </a:r>
            <a:r>
              <a:rPr lang="ja-JP" altLang="en-US" dirty="0" smtClean="0"/>
              <a:t>（十倍）</a:t>
            </a:r>
            <a:r>
              <a:rPr lang="ja-JP" altLang="ja-JP" dirty="0" smtClean="0"/>
              <a:t>は</a:t>
            </a:r>
            <a:r>
              <a:rPr lang="ja-JP" altLang="ja-JP" dirty="0"/>
              <a:t>日露の国力差と</a:t>
            </a:r>
            <a:r>
              <a:rPr lang="ja-JP" altLang="ja-JP" dirty="0" smtClean="0"/>
              <a:t>同じ</a:t>
            </a:r>
            <a:r>
              <a:rPr lang="ja-JP" altLang="en-US" dirty="0" smtClean="0"/>
              <a:t>であった</a:t>
            </a:r>
            <a:endParaRPr lang="en-US" altLang="ja-JP" dirty="0" smtClean="0"/>
          </a:p>
          <a:p>
            <a:r>
              <a:rPr lang="ja-JP" altLang="ja-JP" dirty="0" smtClean="0"/>
              <a:t>両戦争</a:t>
            </a:r>
            <a:r>
              <a:rPr lang="ja-JP" altLang="ja-JP" dirty="0"/>
              <a:t>の</a:t>
            </a:r>
            <a:r>
              <a:rPr lang="ja-JP" altLang="ja-JP" dirty="0" smtClean="0"/>
              <a:t>間</a:t>
            </a:r>
            <a:r>
              <a:rPr lang="ja-JP" altLang="en-US" dirty="0" smtClean="0"/>
              <a:t>は</a:t>
            </a:r>
            <a:r>
              <a:rPr lang="ja-JP" altLang="ja-JP" dirty="0" smtClean="0"/>
              <a:t>３５年</a:t>
            </a:r>
            <a:r>
              <a:rPr lang="ja-JP" altLang="en-US" dirty="0" smtClean="0"/>
              <a:t>であり、太平洋戦争の指導者は日露戦争の</a:t>
            </a:r>
            <a:r>
              <a:rPr lang="ja-JP" altLang="ja-JP" dirty="0" smtClean="0"/>
              <a:t>記憶</a:t>
            </a:r>
            <a:r>
              <a:rPr lang="ja-JP" altLang="en-US" dirty="0" smtClean="0"/>
              <a:t>が</a:t>
            </a:r>
            <a:r>
              <a:rPr lang="ja-JP" altLang="ja-JP" dirty="0" smtClean="0"/>
              <a:t>残</a:t>
            </a:r>
            <a:r>
              <a:rPr lang="ja-JP" altLang="en-US" dirty="0" smtClean="0"/>
              <a:t>っていたから、何とかなるとおもってしまったのか</a:t>
            </a:r>
            <a:endParaRPr lang="en-US" altLang="ja-JP" dirty="0" smtClean="0"/>
          </a:p>
          <a:p>
            <a:r>
              <a:rPr lang="ja-JP" altLang="en-US" dirty="0"/>
              <a:t>日露戦争</a:t>
            </a:r>
            <a:r>
              <a:rPr lang="ja-JP" altLang="en-US" dirty="0" smtClean="0"/>
              <a:t>は英米の力により外交的に戦勝国になっただけ</a:t>
            </a:r>
            <a:endParaRPr lang="en-US" altLang="ja-JP" dirty="0" smtClean="0"/>
          </a:p>
          <a:p>
            <a:r>
              <a:rPr lang="ja-JP" altLang="en-US" dirty="0" smtClean="0"/>
              <a:t>日露戦争の</a:t>
            </a:r>
            <a:r>
              <a:rPr lang="ja-JP" altLang="ja-JP" dirty="0" smtClean="0">
                <a:solidFill>
                  <a:srgbClr val="FF0000"/>
                </a:solidFill>
              </a:rPr>
              <a:t>日本海</a:t>
            </a:r>
            <a:r>
              <a:rPr lang="ja-JP" altLang="ja-JP" dirty="0">
                <a:solidFill>
                  <a:srgbClr val="FF0000"/>
                </a:solidFill>
              </a:rPr>
              <a:t>海戦</a:t>
            </a:r>
            <a:r>
              <a:rPr lang="ja-JP" altLang="ja-JP" dirty="0" smtClean="0"/>
              <a:t>と</a:t>
            </a:r>
            <a:r>
              <a:rPr lang="ja-JP" altLang="en-US" dirty="0" smtClean="0"/>
              <a:t>の対比で</a:t>
            </a:r>
            <a:r>
              <a:rPr lang="ja-JP" altLang="ja-JP" dirty="0" smtClean="0">
                <a:solidFill>
                  <a:srgbClr val="FF0000"/>
                </a:solidFill>
              </a:rPr>
              <a:t>マリアナ</a:t>
            </a:r>
            <a:r>
              <a:rPr lang="ja-JP" altLang="ja-JP" dirty="0">
                <a:solidFill>
                  <a:srgbClr val="FF0000"/>
                </a:solidFill>
              </a:rPr>
              <a:t>海戦・サイパン</a:t>
            </a:r>
            <a:r>
              <a:rPr lang="ja-JP" altLang="ja-JP" dirty="0" smtClean="0">
                <a:solidFill>
                  <a:srgbClr val="FF0000"/>
                </a:solidFill>
              </a:rPr>
              <a:t>決戦</a:t>
            </a:r>
            <a:r>
              <a:rPr lang="ja-JP" altLang="en-US" dirty="0" smtClean="0"/>
              <a:t>を考え、昭和天皇も期待した</a:t>
            </a:r>
            <a:endParaRPr lang="ja-JP" altLang="ja-JP" dirty="0"/>
          </a:p>
          <a:p>
            <a:endParaRPr kumimoji="1" lang="ja-JP" altLang="en-US" dirty="0"/>
          </a:p>
        </p:txBody>
      </p:sp>
    </p:spTree>
    <p:extLst>
      <p:ext uri="{BB962C8B-B14F-4D97-AF65-F5344CB8AC3E}">
        <p14:creationId xmlns:p14="http://schemas.microsoft.com/office/powerpoint/2010/main" xmlns="" val="247073451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57200" y="116632"/>
            <a:ext cx="8229600" cy="1143000"/>
          </a:xfrm>
          <a:solidFill>
            <a:srgbClr val="FFFF00"/>
          </a:solidFill>
          <a:ln w="38100">
            <a:solidFill>
              <a:schemeClr val="tx1"/>
            </a:solidFill>
            <a:prstDash val="lgDash"/>
          </a:ln>
        </p:spPr>
        <p:txBody>
          <a:bodyPr/>
          <a:lstStyle/>
          <a:p>
            <a:r>
              <a:rPr lang="en-US" altLang="ja-JP" dirty="0" smtClean="0"/>
              <a:t>1940</a:t>
            </a:r>
            <a:r>
              <a:rPr lang="ja-JP" altLang="en-US" dirty="0" smtClean="0"/>
              <a:t>年前後</a:t>
            </a:r>
          </a:p>
        </p:txBody>
      </p:sp>
      <p:sp>
        <p:nvSpPr>
          <p:cNvPr id="4" name="コンテンツ プレースホルダ 2"/>
          <p:cNvSpPr txBox="1">
            <a:spLocks/>
          </p:cNvSpPr>
          <p:nvPr/>
        </p:nvSpPr>
        <p:spPr bwMode="auto">
          <a:xfrm>
            <a:off x="0" y="1340768"/>
            <a:ext cx="9144000" cy="5517232"/>
          </a:xfrm>
          <a:prstGeom prst="rect">
            <a:avLst/>
          </a:prstGeom>
          <a:noFill/>
          <a:ln w="9525">
            <a:noFill/>
            <a:miter lim="800000"/>
            <a:headEnd/>
            <a:tailEnd/>
          </a:ln>
        </p:spPr>
        <p:txBody>
          <a:bodyPr/>
          <a:lstStyle/>
          <a:p>
            <a:pPr marL="342900" indent="-342900" eaLnBrk="0" hangingPunct="0">
              <a:spcBef>
                <a:spcPct val="20000"/>
              </a:spcBef>
              <a:buFontTx/>
              <a:buChar char="•"/>
              <a:defRPr/>
            </a:pPr>
            <a:r>
              <a:rPr lang="ja-JP" altLang="en-US" sz="3200" kern="0" dirty="0">
                <a:latin typeface="+mn-lt"/>
                <a:ea typeface="+mn-ea"/>
              </a:rPr>
              <a:t>明治維新～</a:t>
            </a:r>
            <a:r>
              <a:rPr lang="en-US" altLang="ja-JP" sz="3200" kern="0" dirty="0">
                <a:latin typeface="+mn-lt"/>
                <a:ea typeface="+mn-ea"/>
              </a:rPr>
              <a:t>1930</a:t>
            </a:r>
            <a:r>
              <a:rPr lang="ja-JP" altLang="en-US" sz="3200" kern="0" dirty="0">
                <a:latin typeface="+mn-lt"/>
                <a:ea typeface="+mn-ea"/>
              </a:rPr>
              <a:t>年代　ナショナリズム</a:t>
            </a:r>
            <a:r>
              <a:rPr lang="en-US" altLang="ja-JP" sz="3200" kern="0" dirty="0">
                <a:latin typeface="+mn-lt"/>
                <a:ea typeface="+mn-ea"/>
              </a:rPr>
              <a:t>1.0</a:t>
            </a:r>
          </a:p>
          <a:p>
            <a:pPr marL="342900" indent="-342900" eaLnBrk="0" hangingPunct="0">
              <a:spcBef>
                <a:spcPct val="20000"/>
              </a:spcBef>
              <a:buFontTx/>
              <a:buChar char="•"/>
              <a:defRPr/>
            </a:pPr>
            <a:r>
              <a:rPr lang="ja-JP" altLang="en-US" sz="3200" kern="0" dirty="0">
                <a:latin typeface="+mn-lt"/>
                <a:ea typeface="+mn-ea"/>
              </a:rPr>
              <a:t>戦争がもたらした「平等幻想」、戦時下の若者論を準備「青年論」が</a:t>
            </a:r>
            <a:r>
              <a:rPr lang="en-US" altLang="ja-JP" sz="3200" kern="0" dirty="0">
                <a:latin typeface="+mn-lt"/>
                <a:ea typeface="+mn-ea"/>
              </a:rPr>
              <a:t>1930</a:t>
            </a:r>
            <a:r>
              <a:rPr lang="ja-JP" altLang="en-US" sz="3200" kern="0" dirty="0">
                <a:latin typeface="+mn-lt"/>
                <a:ea typeface="+mn-ea"/>
              </a:rPr>
              <a:t>年代後半から流行</a:t>
            </a:r>
            <a:endParaRPr lang="en-US" altLang="ja-JP" sz="3200" kern="0" dirty="0">
              <a:latin typeface="+mn-lt"/>
              <a:ea typeface="+mn-ea"/>
            </a:endParaRPr>
          </a:p>
          <a:p>
            <a:pPr marL="342900" indent="-342900" eaLnBrk="0" hangingPunct="0">
              <a:spcBef>
                <a:spcPct val="20000"/>
              </a:spcBef>
              <a:buFontTx/>
              <a:buChar char="•"/>
              <a:defRPr/>
            </a:pPr>
            <a:r>
              <a:rPr lang="en-US" altLang="ja-JP" sz="3200" kern="0" dirty="0">
                <a:latin typeface="+mn-lt"/>
                <a:ea typeface="+mn-ea"/>
              </a:rPr>
              <a:t>1940</a:t>
            </a:r>
            <a:r>
              <a:rPr lang="ja-JP" altLang="en-US" sz="3200" kern="0" dirty="0">
                <a:latin typeface="+mn-lt"/>
                <a:ea typeface="+mn-ea"/>
              </a:rPr>
              <a:t>年前後　ナショナリズム</a:t>
            </a:r>
            <a:r>
              <a:rPr lang="en-US" altLang="ja-JP" sz="3200" kern="0" dirty="0">
                <a:latin typeface="+mn-lt"/>
                <a:ea typeface="+mn-ea"/>
              </a:rPr>
              <a:t>2.0</a:t>
            </a:r>
            <a:r>
              <a:rPr lang="ja-JP" altLang="en-US" sz="3200" kern="0" dirty="0">
                <a:latin typeface="+mn-lt"/>
                <a:ea typeface="+mn-ea"/>
              </a:rPr>
              <a:t>　</a:t>
            </a:r>
            <a:r>
              <a:rPr lang="ja-JP" altLang="en-US" sz="3200" kern="0" dirty="0">
                <a:solidFill>
                  <a:srgbClr val="FF0000"/>
                </a:solidFill>
                <a:latin typeface="+mn-lt"/>
                <a:ea typeface="+mn-ea"/>
              </a:rPr>
              <a:t>ラジオ</a:t>
            </a:r>
            <a:r>
              <a:rPr lang="ja-JP" altLang="en-US" sz="3200" kern="0" dirty="0">
                <a:latin typeface="+mn-lt"/>
                <a:ea typeface="+mn-ea"/>
              </a:rPr>
              <a:t>の普及率は右肩上がり</a:t>
            </a:r>
            <a:endParaRPr lang="en-US" altLang="ja-JP" sz="3200" kern="0" dirty="0">
              <a:latin typeface="+mn-lt"/>
              <a:ea typeface="+mn-ea"/>
            </a:endParaRPr>
          </a:p>
          <a:p>
            <a:pPr marL="342900" indent="-342900" eaLnBrk="0" hangingPunct="0">
              <a:spcBef>
                <a:spcPct val="20000"/>
              </a:spcBef>
              <a:buFontTx/>
              <a:buChar char="•"/>
              <a:defRPr/>
            </a:pPr>
            <a:r>
              <a:rPr lang="ja-JP" altLang="en-US" sz="3200" kern="0" dirty="0" smtClean="0">
                <a:solidFill>
                  <a:srgbClr val="FF0000"/>
                </a:solidFill>
                <a:latin typeface="+mn-lt"/>
                <a:ea typeface="+mn-ea"/>
              </a:rPr>
              <a:t>観光最盛期</a:t>
            </a:r>
            <a:r>
              <a:rPr lang="ja-JP" altLang="en-US" sz="3200" kern="0" dirty="0">
                <a:solidFill>
                  <a:srgbClr val="FF0000"/>
                </a:solidFill>
                <a:latin typeface="+mn-lt"/>
                <a:ea typeface="+mn-ea"/>
              </a:rPr>
              <a:t>は</a:t>
            </a:r>
            <a:r>
              <a:rPr lang="en-US" altLang="ja-JP" sz="4400" kern="0" dirty="0">
                <a:solidFill>
                  <a:schemeClr val="tx1">
                    <a:lumMod val="85000"/>
                    <a:lumOff val="15000"/>
                  </a:schemeClr>
                </a:solidFill>
                <a:latin typeface="+mn-lt"/>
                <a:ea typeface="+mn-ea"/>
              </a:rPr>
              <a:t>1942</a:t>
            </a:r>
            <a:r>
              <a:rPr lang="ja-JP" altLang="en-US" sz="4400" kern="0" dirty="0">
                <a:solidFill>
                  <a:schemeClr val="tx1">
                    <a:lumMod val="85000"/>
                    <a:lumOff val="15000"/>
                  </a:schemeClr>
                </a:solidFill>
                <a:latin typeface="+mn-lt"/>
                <a:ea typeface="+mn-ea"/>
              </a:rPr>
              <a:t>年</a:t>
            </a:r>
            <a:r>
              <a:rPr lang="ja-JP" altLang="en-US" sz="3200" kern="0" dirty="0">
                <a:solidFill>
                  <a:srgbClr val="FF0000"/>
                </a:solidFill>
                <a:latin typeface="+mn-lt"/>
                <a:ea typeface="+mn-ea"/>
              </a:rPr>
              <a:t>、戦局悪化は</a:t>
            </a:r>
            <a:r>
              <a:rPr lang="en-US" altLang="ja-JP" sz="4800" kern="0" dirty="0">
                <a:solidFill>
                  <a:schemeClr val="tx1">
                    <a:lumMod val="85000"/>
                    <a:lumOff val="15000"/>
                  </a:schemeClr>
                </a:solidFill>
                <a:latin typeface="+mn-lt"/>
                <a:ea typeface="+mn-ea"/>
              </a:rPr>
              <a:t>1944</a:t>
            </a:r>
            <a:r>
              <a:rPr lang="ja-JP" altLang="en-US" sz="4800" kern="0" dirty="0">
                <a:solidFill>
                  <a:schemeClr val="tx1">
                    <a:lumMod val="85000"/>
                    <a:lumOff val="15000"/>
                  </a:schemeClr>
                </a:solidFill>
                <a:latin typeface="+mn-lt"/>
                <a:ea typeface="+mn-ea"/>
              </a:rPr>
              <a:t>年</a:t>
            </a:r>
            <a:r>
              <a:rPr lang="ja-JP" altLang="en-US" sz="3200" kern="0" dirty="0">
                <a:solidFill>
                  <a:srgbClr val="FF0000"/>
                </a:solidFill>
                <a:latin typeface="+mn-lt"/>
                <a:ea typeface="+mn-ea"/>
              </a:rPr>
              <a:t>以降であり、戦争は明るく豊かな生活への高揚感をもたらした</a:t>
            </a:r>
            <a:endParaRPr lang="en-US" altLang="ja-JP" sz="3200" kern="0" dirty="0">
              <a:solidFill>
                <a:srgbClr val="FF0000"/>
              </a:solidFill>
              <a:latin typeface="+mn-lt"/>
              <a:ea typeface="+mn-ea"/>
            </a:endParaRPr>
          </a:p>
          <a:p>
            <a:pPr marL="342900" indent="-342900" eaLnBrk="0" hangingPunct="0">
              <a:spcBef>
                <a:spcPct val="20000"/>
              </a:spcBef>
              <a:buFontTx/>
              <a:buChar char="•"/>
              <a:defRPr/>
            </a:pPr>
            <a:r>
              <a:rPr lang="ja-JP" altLang="en-US" sz="3200" kern="0" dirty="0">
                <a:latin typeface="+mn-lt"/>
                <a:ea typeface="+mn-ea"/>
              </a:rPr>
              <a:t>皇紀</a:t>
            </a:r>
            <a:r>
              <a:rPr lang="en-US" altLang="ja-JP" sz="3200" kern="0" dirty="0">
                <a:latin typeface="+mn-lt"/>
                <a:ea typeface="+mn-ea"/>
              </a:rPr>
              <a:t>2600</a:t>
            </a:r>
            <a:r>
              <a:rPr lang="ja-JP" altLang="en-US" sz="3200" kern="0" dirty="0">
                <a:latin typeface="+mn-lt"/>
                <a:ea typeface="+mn-ea"/>
              </a:rPr>
              <a:t>年（</a:t>
            </a:r>
            <a:r>
              <a:rPr lang="en-US" altLang="ja-JP" sz="3200" kern="0" dirty="0">
                <a:latin typeface="+mn-lt"/>
                <a:ea typeface="+mn-ea"/>
              </a:rPr>
              <a:t>1940</a:t>
            </a:r>
            <a:r>
              <a:rPr lang="ja-JP" altLang="en-US" sz="3200" kern="0" dirty="0">
                <a:latin typeface="+mn-lt"/>
                <a:ea typeface="+mn-ea"/>
              </a:rPr>
              <a:t>年）は海外旅行ブーム</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終戦をしなかった責任</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ja-JP" altLang="ja-JP" dirty="0" smtClean="0"/>
              <a:t>日本海海戦とマリアナ海戦・サイパン決戦（天皇も期待）</a:t>
            </a:r>
            <a:r>
              <a:rPr lang="ja-JP" altLang="en-US" dirty="0" smtClean="0"/>
              <a:t>の結果</a:t>
            </a:r>
            <a:r>
              <a:rPr lang="ja-JP" altLang="ja-JP" dirty="0" smtClean="0"/>
              <a:t>２４００キロをＢ２９が飛んでくる</a:t>
            </a:r>
            <a:r>
              <a:rPr lang="ja-JP" altLang="en-US" dirty="0" smtClean="0"/>
              <a:t>ことになる。この決戦の</a:t>
            </a:r>
            <a:r>
              <a:rPr lang="ja-JP" altLang="ja-JP" dirty="0" smtClean="0"/>
              <a:t>戦死者３０万人</a:t>
            </a:r>
            <a:r>
              <a:rPr lang="ja-JP" altLang="en-US" dirty="0" smtClean="0"/>
              <a:t>のうち</a:t>
            </a:r>
            <a:r>
              <a:rPr lang="ja-JP" altLang="ja-JP" dirty="0" smtClean="0"/>
              <a:t>６割が餓死は</a:t>
            </a:r>
            <a:r>
              <a:rPr lang="ja-JP" altLang="en-US" dirty="0" smtClean="0"/>
              <a:t>、</a:t>
            </a:r>
            <a:r>
              <a:rPr lang="ja-JP" altLang="ja-JP" dirty="0" smtClean="0"/>
              <a:t>異様な事態</a:t>
            </a:r>
            <a:r>
              <a:rPr lang="ja-JP" altLang="en-US" dirty="0" smtClean="0"/>
              <a:t>である。</a:t>
            </a:r>
            <a:endParaRPr lang="ja-JP" altLang="ja-JP" dirty="0" smtClean="0"/>
          </a:p>
          <a:p>
            <a:r>
              <a:rPr lang="ja-JP" altLang="ja-JP" sz="4200" dirty="0" smtClean="0">
                <a:solidFill>
                  <a:srgbClr val="FF0000"/>
                </a:solidFill>
              </a:rPr>
              <a:t>最後の１年半で９割で死亡</a:t>
            </a:r>
            <a:r>
              <a:rPr lang="ja-JP" altLang="ja-JP" dirty="0" smtClean="0"/>
              <a:t>　　空襲被害には何も賠償されていない</a:t>
            </a:r>
            <a:r>
              <a:rPr lang="ja-JP" altLang="en-US" dirty="0" smtClean="0"/>
              <a:t>ことの</a:t>
            </a:r>
            <a:r>
              <a:rPr lang="ja-JP" altLang="ja-JP" dirty="0" smtClean="0"/>
              <a:t>不公平感</a:t>
            </a:r>
            <a:r>
              <a:rPr lang="ja-JP" altLang="en-US" dirty="0" smtClean="0"/>
              <a:t>が、</a:t>
            </a:r>
            <a:r>
              <a:rPr lang="ja-JP" altLang="ja-JP" dirty="0" smtClean="0"/>
              <a:t>アジア近隣諸国に戦争責任を認めずらい国民感情の原因　</a:t>
            </a:r>
          </a:p>
          <a:p>
            <a:r>
              <a:rPr lang="ja-JP" altLang="ja-JP" dirty="0" smtClean="0"/>
              <a:t>日本の戦意失わせるため住宅地無差別爆撃　</a:t>
            </a:r>
          </a:p>
          <a:p>
            <a:endParaRPr kumimoji="1" lang="ja-JP"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kumimoji="1" lang="ja-JP" altLang="en-US" dirty="0" smtClean="0"/>
              <a:t>記事に見られる「</a:t>
            </a:r>
            <a:r>
              <a:rPr kumimoji="1" lang="ja-JP" altLang="en-US" dirty="0" smtClean="0">
                <a:solidFill>
                  <a:srgbClr val="FF0000"/>
                </a:solidFill>
              </a:rPr>
              <a:t>防諜</a:t>
            </a:r>
            <a:r>
              <a:rPr kumimoji="1" lang="ja-JP" altLang="en-US" dirty="0" smtClean="0"/>
              <a:t>」</a:t>
            </a:r>
            <a:r>
              <a:rPr lang="ja-JP" altLang="en-US" dirty="0" smtClean="0"/>
              <a:t>と「観光」</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1934</a:t>
            </a:r>
            <a:r>
              <a:rPr lang="ja-JP" altLang="ja-JP" dirty="0" smtClean="0"/>
              <a:t>年</a:t>
            </a:r>
            <a:r>
              <a:rPr lang="en-US" altLang="ja-JP" dirty="0" smtClean="0"/>
              <a:t>1</a:t>
            </a:r>
            <a:r>
              <a:rPr lang="ja-JP" altLang="ja-JP" dirty="0" smtClean="0"/>
              <a:t>月</a:t>
            </a:r>
            <a:r>
              <a:rPr lang="en-US" altLang="ja-JP" dirty="0" smtClean="0"/>
              <a:t>18</a:t>
            </a:r>
            <a:r>
              <a:rPr lang="ja-JP" altLang="ja-JP" dirty="0" smtClean="0"/>
              <a:t>日　鉄道省技師が国際観光局現地事務所職員と写真撮影中拘引　無免許　日本で受けた米国人の仕返しかという見出し</a:t>
            </a:r>
          </a:p>
          <a:p>
            <a:r>
              <a:rPr lang="en-US" altLang="ja-JP" dirty="0" smtClean="0"/>
              <a:t>1940</a:t>
            </a:r>
            <a:r>
              <a:rPr lang="ja-JP" altLang="en-US" dirty="0" smtClean="0"/>
              <a:t>年</a:t>
            </a:r>
            <a:r>
              <a:rPr lang="en-US" altLang="ja-JP" dirty="0" smtClean="0"/>
              <a:t>5</a:t>
            </a:r>
            <a:r>
              <a:rPr lang="ja-JP" altLang="ja-JP" dirty="0" smtClean="0"/>
              <a:t>月</a:t>
            </a:r>
            <a:r>
              <a:rPr lang="en-US" altLang="ja-JP" dirty="0" smtClean="0"/>
              <a:t>4</a:t>
            </a:r>
            <a:r>
              <a:rPr lang="ja-JP" altLang="ja-JP" dirty="0" smtClean="0"/>
              <a:t>日</a:t>
            </a:r>
            <a:r>
              <a:rPr lang="ja-JP" altLang="en-US" dirty="0" smtClean="0"/>
              <a:t>朝刊</a:t>
            </a:r>
            <a:r>
              <a:rPr lang="ja-JP" altLang="ja-JP" dirty="0" smtClean="0"/>
              <a:t>　</a:t>
            </a:r>
            <a:r>
              <a:rPr lang="ja-JP" altLang="en-US" dirty="0" smtClean="0"/>
              <a:t>「</a:t>
            </a:r>
            <a:r>
              <a:rPr lang="en-US" altLang="ja-JP" dirty="0" smtClean="0"/>
              <a:t>6</a:t>
            </a:r>
            <a:r>
              <a:rPr lang="ja-JP" altLang="ja-JP" dirty="0" smtClean="0"/>
              <a:t>大都市観光会議</a:t>
            </a:r>
            <a:r>
              <a:rPr lang="ja-JP" altLang="en-US" dirty="0" smtClean="0"/>
              <a:t>」</a:t>
            </a:r>
            <a:r>
              <a:rPr lang="ja-JP" altLang="ja-JP" dirty="0" smtClean="0"/>
              <a:t>　外客誘致と防諜は国策ではあるが相反するものであるので専門家招聘要請等を議論</a:t>
            </a:r>
          </a:p>
          <a:p>
            <a:r>
              <a:rPr lang="en-US" altLang="ja-JP" dirty="0" smtClean="0"/>
              <a:t>7</a:t>
            </a:r>
            <a:r>
              <a:rPr lang="ja-JP" altLang="ja-JP" dirty="0" smtClean="0"/>
              <a:t>月</a:t>
            </a:r>
            <a:r>
              <a:rPr lang="en-US" altLang="ja-JP" dirty="0" smtClean="0"/>
              <a:t>11</a:t>
            </a:r>
            <a:r>
              <a:rPr lang="ja-JP" altLang="ja-JP" dirty="0" smtClean="0"/>
              <a:t>日夕刊　</a:t>
            </a:r>
            <a:r>
              <a:rPr lang="ja-JP" altLang="en-US" dirty="0" smtClean="0"/>
              <a:t>「</a:t>
            </a:r>
            <a:r>
              <a:rPr lang="ja-JP" altLang="ja-JP" dirty="0" smtClean="0"/>
              <a:t>観光局黒星</a:t>
            </a:r>
            <a:r>
              <a:rPr lang="ja-JP" altLang="en-US" dirty="0" smtClean="0"/>
              <a:t>」</a:t>
            </a:r>
            <a:r>
              <a:rPr lang="ja-JP" altLang="ja-JP" dirty="0" smtClean="0"/>
              <a:t>　海外宣伝用パンフ　軍機保護法に抵触　</a:t>
            </a:r>
            <a:r>
              <a:rPr lang="ja-JP" altLang="ja-JP" dirty="0" smtClean="0">
                <a:solidFill>
                  <a:srgbClr val="FF0000"/>
                </a:solidFill>
              </a:rPr>
              <a:t>損害</a:t>
            </a:r>
            <a:r>
              <a:rPr lang="en-US" altLang="ja-JP" dirty="0" smtClean="0">
                <a:solidFill>
                  <a:srgbClr val="FF0000"/>
                </a:solidFill>
              </a:rPr>
              <a:t>2</a:t>
            </a:r>
            <a:r>
              <a:rPr lang="ja-JP" altLang="ja-JP" dirty="0" smtClean="0">
                <a:solidFill>
                  <a:srgbClr val="FF0000"/>
                </a:solidFill>
              </a:rPr>
              <a:t>万円</a:t>
            </a:r>
            <a:r>
              <a:rPr lang="ja-JP" altLang="en-US" dirty="0" smtClean="0">
                <a:solidFill>
                  <a:schemeClr val="tx1">
                    <a:lumMod val="85000"/>
                    <a:lumOff val="15000"/>
                  </a:schemeClr>
                </a:solidFill>
              </a:rPr>
              <a:t>（</a:t>
            </a:r>
            <a:r>
              <a:rPr lang="ja-JP" altLang="en-US" dirty="0" smtClean="0">
                <a:solidFill>
                  <a:srgbClr val="FF0000"/>
                </a:solidFill>
              </a:rPr>
              <a:t>小役人根性の結果？</a:t>
            </a:r>
            <a:r>
              <a:rPr lang="ja-JP" altLang="en-US" dirty="0" smtClean="0">
                <a:solidFill>
                  <a:schemeClr val="tx1">
                    <a:lumMod val="85000"/>
                    <a:lumOff val="15000"/>
                  </a:schemeClr>
                </a:solidFill>
              </a:rPr>
              <a:t>）</a:t>
            </a:r>
            <a:endParaRPr lang="ja-JP" altLang="ja-JP" dirty="0" smtClean="0">
              <a:solidFill>
                <a:schemeClr val="tx1">
                  <a:lumMod val="85000"/>
                  <a:lumOff val="15000"/>
                </a:schemeClr>
              </a:solidFill>
            </a:endParaRPr>
          </a:p>
          <a:p>
            <a:r>
              <a:rPr lang="en-US" altLang="ja-JP" dirty="0" smtClean="0"/>
              <a:t>11</a:t>
            </a:r>
            <a:r>
              <a:rPr lang="ja-JP" altLang="ja-JP" dirty="0" smtClean="0"/>
              <a:t>月</a:t>
            </a:r>
            <a:r>
              <a:rPr lang="en-US" altLang="ja-JP" dirty="0" smtClean="0"/>
              <a:t>21</a:t>
            </a:r>
            <a:r>
              <a:rPr lang="ja-JP" altLang="ja-JP" dirty="0" smtClean="0"/>
              <a:t>日</a:t>
            </a:r>
            <a:r>
              <a:rPr lang="ja-JP" altLang="en-US" dirty="0" smtClean="0"/>
              <a:t>「</a:t>
            </a:r>
            <a:r>
              <a:rPr lang="ja-JP" altLang="ja-JP" dirty="0" smtClean="0"/>
              <a:t>観光にも防諜</a:t>
            </a:r>
            <a:r>
              <a:rPr lang="ja-JP" altLang="en-US" dirty="0" smtClean="0"/>
              <a:t>」</a:t>
            </a:r>
            <a:r>
              <a:rPr lang="ja-JP" altLang="ja-JP" dirty="0" smtClean="0"/>
              <a:t>　</a:t>
            </a:r>
            <a:r>
              <a:rPr lang="ja-JP" altLang="ja-JP" dirty="0" smtClean="0">
                <a:solidFill>
                  <a:srgbClr val="FF0000"/>
                </a:solidFill>
              </a:rPr>
              <a:t>真の日本の姿</a:t>
            </a:r>
            <a:r>
              <a:rPr lang="ja-JP" altLang="ja-JP" dirty="0" smtClean="0"/>
              <a:t>を宣伝するため</a:t>
            </a:r>
            <a:r>
              <a:rPr lang="en-US" altLang="ja-JP" dirty="0" smtClean="0"/>
              <a:t>180</a:t>
            </a:r>
            <a:r>
              <a:rPr lang="ja-JP" altLang="ja-JP" dirty="0" smtClean="0"/>
              <a:t>度転換の新体制案　　観光地区を設けて</a:t>
            </a:r>
            <a:r>
              <a:rPr lang="ja-JP" altLang="ja-JP" dirty="0" smtClean="0">
                <a:solidFill>
                  <a:srgbClr val="FF0000"/>
                </a:solidFill>
              </a:rPr>
              <a:t>外人の国内散在を防止</a:t>
            </a:r>
          </a:p>
          <a:p>
            <a:r>
              <a:rPr lang="en-US" altLang="ja-JP" dirty="0" smtClean="0"/>
              <a:t>41</a:t>
            </a:r>
            <a:r>
              <a:rPr lang="ja-JP" altLang="ja-JP" dirty="0" smtClean="0"/>
              <a:t>年</a:t>
            </a:r>
            <a:r>
              <a:rPr lang="en-US" altLang="ja-JP" dirty="0" smtClean="0"/>
              <a:t>6</a:t>
            </a:r>
            <a:r>
              <a:rPr lang="ja-JP" altLang="ja-JP" dirty="0" smtClean="0"/>
              <a:t>月</a:t>
            </a:r>
            <a:r>
              <a:rPr lang="en-US" altLang="ja-JP" dirty="0" smtClean="0"/>
              <a:t>20</a:t>
            </a:r>
            <a:r>
              <a:rPr lang="ja-JP" altLang="ja-JP" dirty="0" smtClean="0"/>
              <a:t>日　バンコックに観光宣伝事務所設置</a:t>
            </a:r>
          </a:p>
          <a:p>
            <a:endParaRPr kumimoji="1" lang="ja-JP"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0392" y="274638"/>
            <a:ext cx="586408" cy="6178698"/>
          </a:xfrm>
        </p:spPr>
        <p:txBody>
          <a:bodyPr vert="eaVert">
            <a:normAutofit fontScale="90000"/>
          </a:bodyPr>
          <a:lstStyle/>
          <a:p>
            <a:r>
              <a:rPr kumimoji="1" lang="ja-JP" altLang="en-US" dirty="0" smtClean="0"/>
              <a:t>１９４０年７月１１日夕刊</a:t>
            </a:r>
            <a:endParaRPr kumimoji="1" lang="ja-JP" altLang="en-US" dirty="0"/>
          </a:p>
        </p:txBody>
      </p:sp>
      <p:pic>
        <p:nvPicPr>
          <p:cNvPr id="3074" name="Picture 2"/>
          <p:cNvPicPr>
            <a:picLocks noChangeAspect="1" noChangeArrowheads="1"/>
          </p:cNvPicPr>
          <p:nvPr/>
        </p:nvPicPr>
        <p:blipFill>
          <a:blip r:embed="rId3" cstate="print"/>
          <a:srcRect/>
          <a:stretch>
            <a:fillRect/>
          </a:stretch>
        </p:blipFill>
        <p:spPr bwMode="auto">
          <a:xfrm>
            <a:off x="1762125" y="260648"/>
            <a:ext cx="5739856" cy="6206827"/>
          </a:xfrm>
          <a:prstGeom prst="rect">
            <a:avLst/>
          </a:prstGeom>
          <a:noFill/>
          <a:ln w="9525">
            <a:noFill/>
            <a:miter lim="800000"/>
            <a:headEnd/>
            <a:tailEnd/>
          </a:ln>
        </p:spPr>
      </p:pic>
      <p:sp>
        <p:nvSpPr>
          <p:cNvPr id="4" name="円/楕円 3"/>
          <p:cNvSpPr/>
          <p:nvPr/>
        </p:nvSpPr>
        <p:spPr>
          <a:xfrm>
            <a:off x="3707904" y="548680"/>
            <a:ext cx="648072"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32440" y="274638"/>
            <a:ext cx="611560" cy="6250706"/>
          </a:xfrm>
        </p:spPr>
        <p:txBody>
          <a:bodyPr vert="eaVert">
            <a:normAutofit fontScale="90000"/>
          </a:bodyPr>
          <a:lstStyle/>
          <a:p>
            <a:r>
              <a:rPr kumimoji="1" lang="ja-JP" altLang="en-US" dirty="0" smtClean="0"/>
              <a:t>１９４０年１１月２１日夕刊</a:t>
            </a:r>
            <a:endParaRPr kumimoji="1" lang="ja-JP" altLang="en-US" dirty="0"/>
          </a:p>
        </p:txBody>
      </p:sp>
      <p:pic>
        <p:nvPicPr>
          <p:cNvPr id="4098" name="Picture 2"/>
          <p:cNvPicPr>
            <a:picLocks noChangeAspect="1" noChangeArrowheads="1"/>
          </p:cNvPicPr>
          <p:nvPr/>
        </p:nvPicPr>
        <p:blipFill>
          <a:blip r:embed="rId3" cstate="print"/>
          <a:srcRect/>
          <a:stretch>
            <a:fillRect/>
          </a:stretch>
        </p:blipFill>
        <p:spPr bwMode="auto">
          <a:xfrm>
            <a:off x="251520" y="692696"/>
            <a:ext cx="7860815" cy="607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680" y="274638"/>
            <a:ext cx="8686800" cy="1143000"/>
          </a:xfrm>
          <a:solidFill>
            <a:srgbClr val="FFFF00"/>
          </a:solidFill>
          <a:ln>
            <a:solidFill>
              <a:schemeClr val="accent1"/>
            </a:solidFill>
          </a:ln>
        </p:spPr>
        <p:txBody>
          <a:bodyPr>
            <a:normAutofit fontScale="90000"/>
          </a:bodyPr>
          <a:lstStyle/>
          <a:p>
            <a:r>
              <a:rPr lang="ja-JP" altLang="en-US" dirty="0" smtClean="0"/>
              <a:t>朝日新聞データベース（聞蔵）から見る</a:t>
            </a:r>
            <a:r>
              <a:rPr lang="en-US" altLang="ja-JP" dirty="0" smtClean="0"/>
              <a:t/>
            </a:r>
            <a:br>
              <a:rPr lang="en-US" altLang="ja-JP" dirty="0" smtClean="0"/>
            </a:br>
            <a:r>
              <a:rPr lang="ja-JP" altLang="en-US" dirty="0" smtClean="0"/>
              <a:t>「遊覧」と「観光」の使用頻度</a:t>
            </a:r>
            <a:endParaRPr kumimoji="1" lang="ja-JP" altLang="en-US" dirty="0"/>
          </a:p>
        </p:txBody>
      </p:sp>
      <p:graphicFrame>
        <p:nvGraphicFramePr>
          <p:cNvPr id="6" name="コンテンツ プレースホルダ 5"/>
          <p:cNvGraphicFramePr>
            <a:graphicFrameLocks noGrp="1"/>
          </p:cNvGraphicFramePr>
          <p:nvPr>
            <p:ph idx="1"/>
          </p:nvPr>
        </p:nvGraphicFramePr>
        <p:xfrm>
          <a:off x="457200" y="1600200"/>
          <a:ext cx="8229600" cy="4709117"/>
        </p:xfrm>
        <a:graphic>
          <a:graphicData uri="http://schemas.openxmlformats.org/drawingml/2006/table">
            <a:tbl>
              <a:tblPr firstRow="1" bandRow="1">
                <a:tableStyleId>{5C22544A-7EE6-4342-B048-85BDC9FD1C3A}</a:tableStyleId>
              </a:tblPr>
              <a:tblGrid>
                <a:gridCol w="3682752"/>
                <a:gridCol w="2376264"/>
                <a:gridCol w="2170584"/>
              </a:tblGrid>
              <a:tr h="672731">
                <a:tc>
                  <a:txBody>
                    <a:bodyPr/>
                    <a:lstStyle/>
                    <a:p>
                      <a:pPr algn="ctr"/>
                      <a:r>
                        <a:rPr kumimoji="1" lang="ja-JP" altLang="en-US" sz="3600" dirty="0" smtClean="0"/>
                        <a:t>年代</a:t>
                      </a:r>
                      <a:endParaRPr kumimoji="1" lang="ja-JP" altLang="en-US" sz="3600" dirty="0"/>
                    </a:p>
                  </a:txBody>
                  <a:tcPr/>
                </a:tc>
                <a:tc>
                  <a:txBody>
                    <a:bodyPr/>
                    <a:lstStyle/>
                    <a:p>
                      <a:pPr algn="ctr"/>
                      <a:r>
                        <a:rPr kumimoji="1" lang="ja-JP" altLang="en-US" sz="3600" dirty="0" smtClean="0"/>
                        <a:t>遊覧</a:t>
                      </a:r>
                      <a:endParaRPr kumimoji="1" lang="ja-JP" altLang="en-US" sz="3600" dirty="0"/>
                    </a:p>
                  </a:txBody>
                  <a:tcPr/>
                </a:tc>
                <a:tc>
                  <a:txBody>
                    <a:bodyPr/>
                    <a:lstStyle/>
                    <a:p>
                      <a:pPr algn="ctr"/>
                      <a:r>
                        <a:rPr kumimoji="1" lang="ja-JP" altLang="en-US" sz="3600" dirty="0" smtClean="0"/>
                        <a:t>観光</a:t>
                      </a:r>
                      <a:endParaRPr kumimoji="1" lang="ja-JP" altLang="en-US" sz="3600" dirty="0"/>
                    </a:p>
                  </a:txBody>
                  <a:tcPr/>
                </a:tc>
              </a:tr>
              <a:tr h="672731">
                <a:tc>
                  <a:txBody>
                    <a:bodyPr/>
                    <a:lstStyle/>
                    <a:p>
                      <a:pPr algn="ctr"/>
                      <a:r>
                        <a:rPr kumimoji="1" lang="ja-JP" altLang="en-US" sz="3600" dirty="0" smtClean="0"/>
                        <a:t>１８７９～１９００</a:t>
                      </a:r>
                      <a:endParaRPr kumimoji="1" lang="ja-JP" altLang="en-US" sz="3600" dirty="0"/>
                    </a:p>
                  </a:txBody>
                  <a:tcPr/>
                </a:tc>
                <a:tc>
                  <a:txBody>
                    <a:bodyPr/>
                    <a:lstStyle/>
                    <a:p>
                      <a:pPr algn="ctr"/>
                      <a:r>
                        <a:rPr kumimoji="1" lang="ja-JP" altLang="en-US" sz="3600" dirty="0" smtClean="0"/>
                        <a:t>２３５</a:t>
                      </a:r>
                      <a:endParaRPr kumimoji="1" lang="ja-JP" altLang="en-US" sz="3600" dirty="0"/>
                    </a:p>
                  </a:txBody>
                  <a:tcPr/>
                </a:tc>
                <a:tc>
                  <a:txBody>
                    <a:bodyPr/>
                    <a:lstStyle/>
                    <a:p>
                      <a:pPr algn="ctr"/>
                      <a:r>
                        <a:rPr kumimoji="1" lang="ja-JP" altLang="en-US" sz="3600" dirty="0" smtClean="0"/>
                        <a:t>４８</a:t>
                      </a:r>
                      <a:endParaRPr kumimoji="1" lang="ja-JP" altLang="en-US" sz="3600" dirty="0"/>
                    </a:p>
                  </a:txBody>
                  <a:tcPr/>
                </a:tc>
              </a:tr>
              <a:tr h="672731">
                <a:tc>
                  <a:txBody>
                    <a:bodyPr/>
                    <a:lstStyle/>
                    <a:p>
                      <a:pPr algn="ctr"/>
                      <a:r>
                        <a:rPr kumimoji="1" lang="ja-JP" altLang="en-US" sz="3600" dirty="0" smtClean="0"/>
                        <a:t>１９０１～１９１０</a:t>
                      </a:r>
                      <a:endParaRPr kumimoji="1" lang="ja-JP" altLang="en-US" sz="3600" dirty="0"/>
                    </a:p>
                  </a:txBody>
                  <a:tcPr/>
                </a:tc>
                <a:tc>
                  <a:txBody>
                    <a:bodyPr/>
                    <a:lstStyle/>
                    <a:p>
                      <a:pPr algn="ctr"/>
                      <a:r>
                        <a:rPr kumimoji="1" lang="ja-JP" altLang="en-US" sz="3600" dirty="0" smtClean="0"/>
                        <a:t>３４２</a:t>
                      </a:r>
                      <a:endParaRPr kumimoji="1" lang="ja-JP" altLang="en-US" sz="3600" dirty="0"/>
                    </a:p>
                  </a:txBody>
                  <a:tcPr/>
                </a:tc>
                <a:tc>
                  <a:txBody>
                    <a:bodyPr/>
                    <a:lstStyle/>
                    <a:p>
                      <a:pPr algn="ctr"/>
                      <a:r>
                        <a:rPr kumimoji="1" lang="ja-JP" altLang="en-US" sz="3600" dirty="0" smtClean="0"/>
                        <a:t>６４４</a:t>
                      </a:r>
                      <a:endParaRPr kumimoji="1" lang="ja-JP" altLang="en-US" sz="3600" dirty="0"/>
                    </a:p>
                  </a:txBody>
                  <a:tcPr/>
                </a:tc>
              </a:tr>
              <a:tr h="672731">
                <a:tc>
                  <a:txBody>
                    <a:bodyPr/>
                    <a:lstStyle/>
                    <a:p>
                      <a:pPr algn="ctr"/>
                      <a:r>
                        <a:rPr kumimoji="1" lang="ja-JP" altLang="en-US" sz="3600" dirty="0" smtClean="0"/>
                        <a:t>１９１１～１９２０</a:t>
                      </a:r>
                      <a:endParaRPr kumimoji="1" lang="ja-JP" altLang="en-US" sz="3600" dirty="0"/>
                    </a:p>
                  </a:txBody>
                  <a:tcPr/>
                </a:tc>
                <a:tc>
                  <a:txBody>
                    <a:bodyPr/>
                    <a:lstStyle/>
                    <a:p>
                      <a:pPr algn="ctr"/>
                      <a:r>
                        <a:rPr kumimoji="1" lang="ja-JP" altLang="en-US" sz="3600" dirty="0" smtClean="0"/>
                        <a:t>２１１</a:t>
                      </a:r>
                      <a:endParaRPr kumimoji="1" lang="ja-JP" altLang="en-US" sz="3600" dirty="0"/>
                    </a:p>
                  </a:txBody>
                  <a:tcPr/>
                </a:tc>
                <a:tc>
                  <a:txBody>
                    <a:bodyPr/>
                    <a:lstStyle/>
                    <a:p>
                      <a:pPr algn="ctr"/>
                      <a:r>
                        <a:rPr kumimoji="1" lang="ja-JP" altLang="en-US" sz="3600" dirty="0" smtClean="0"/>
                        <a:t>６８０</a:t>
                      </a:r>
                      <a:endParaRPr kumimoji="1" lang="ja-JP" altLang="en-US" sz="3600" dirty="0"/>
                    </a:p>
                  </a:txBody>
                  <a:tcPr/>
                </a:tc>
              </a:tr>
              <a:tr h="672731">
                <a:tc>
                  <a:txBody>
                    <a:bodyPr/>
                    <a:lstStyle/>
                    <a:p>
                      <a:pPr algn="ctr"/>
                      <a:r>
                        <a:rPr kumimoji="1" lang="ja-JP" altLang="en-US" sz="3600" dirty="0" smtClean="0"/>
                        <a:t>１９２１～１９３０</a:t>
                      </a:r>
                      <a:endParaRPr kumimoji="1" lang="ja-JP" altLang="en-US" sz="3600" dirty="0"/>
                    </a:p>
                  </a:txBody>
                  <a:tcPr/>
                </a:tc>
                <a:tc>
                  <a:txBody>
                    <a:bodyPr/>
                    <a:lstStyle/>
                    <a:p>
                      <a:pPr algn="ctr"/>
                      <a:r>
                        <a:rPr kumimoji="1" lang="ja-JP" altLang="en-US" sz="3600" dirty="0" smtClean="0"/>
                        <a:t>１５３</a:t>
                      </a:r>
                      <a:endParaRPr kumimoji="1" lang="ja-JP" altLang="en-US" sz="3600" dirty="0"/>
                    </a:p>
                  </a:txBody>
                  <a:tcPr/>
                </a:tc>
                <a:tc>
                  <a:txBody>
                    <a:bodyPr/>
                    <a:lstStyle/>
                    <a:p>
                      <a:pPr algn="ctr"/>
                      <a:r>
                        <a:rPr kumimoji="1" lang="ja-JP" altLang="en-US" sz="3600" dirty="0" smtClean="0"/>
                        <a:t>３２３</a:t>
                      </a:r>
                      <a:endParaRPr kumimoji="1" lang="ja-JP" altLang="en-US" sz="3600" dirty="0"/>
                    </a:p>
                  </a:txBody>
                  <a:tcPr/>
                </a:tc>
              </a:tr>
              <a:tr h="672731">
                <a:tc>
                  <a:txBody>
                    <a:bodyPr/>
                    <a:lstStyle/>
                    <a:p>
                      <a:pPr algn="ctr"/>
                      <a:r>
                        <a:rPr kumimoji="1" lang="ja-JP" altLang="en-US" sz="3600" dirty="0" smtClean="0"/>
                        <a:t>１９３１～１９４５</a:t>
                      </a:r>
                      <a:endParaRPr kumimoji="1" lang="ja-JP" altLang="en-US" sz="3600" dirty="0"/>
                    </a:p>
                  </a:txBody>
                  <a:tcPr/>
                </a:tc>
                <a:tc>
                  <a:txBody>
                    <a:bodyPr/>
                    <a:lstStyle/>
                    <a:p>
                      <a:pPr algn="ctr"/>
                      <a:r>
                        <a:rPr kumimoji="1" lang="ja-JP" altLang="en-US" sz="3600" dirty="0" smtClean="0"/>
                        <a:t>２００</a:t>
                      </a:r>
                      <a:endParaRPr kumimoji="1" lang="ja-JP" altLang="en-US" sz="3600" dirty="0"/>
                    </a:p>
                  </a:txBody>
                  <a:tcPr/>
                </a:tc>
                <a:tc>
                  <a:txBody>
                    <a:bodyPr/>
                    <a:lstStyle/>
                    <a:p>
                      <a:pPr algn="ctr"/>
                      <a:r>
                        <a:rPr kumimoji="1" lang="ja-JP" altLang="en-US" sz="3600" dirty="0" smtClean="0"/>
                        <a:t>１０３９</a:t>
                      </a:r>
                      <a:endParaRPr kumimoji="1" lang="ja-JP" altLang="en-US" sz="3600" dirty="0"/>
                    </a:p>
                  </a:txBody>
                  <a:tcPr/>
                </a:tc>
              </a:tr>
              <a:tr h="672731">
                <a:tc>
                  <a:txBody>
                    <a:bodyPr/>
                    <a:lstStyle/>
                    <a:p>
                      <a:pPr algn="ctr"/>
                      <a:r>
                        <a:rPr kumimoji="1" lang="ja-JP" altLang="en-US" sz="3600" dirty="0" smtClean="0"/>
                        <a:t>１９４６～１９８９</a:t>
                      </a:r>
                      <a:endParaRPr kumimoji="1" lang="ja-JP" altLang="en-US" sz="3600" dirty="0"/>
                    </a:p>
                  </a:txBody>
                  <a:tcPr/>
                </a:tc>
                <a:tc>
                  <a:txBody>
                    <a:bodyPr/>
                    <a:lstStyle/>
                    <a:p>
                      <a:pPr algn="ctr"/>
                      <a:r>
                        <a:rPr kumimoji="1" lang="ja-JP" altLang="en-US" sz="3600" dirty="0" smtClean="0"/>
                        <a:t>２５８</a:t>
                      </a:r>
                      <a:endParaRPr kumimoji="1" lang="ja-JP" altLang="en-US" sz="3600" dirty="0"/>
                    </a:p>
                  </a:txBody>
                  <a:tcPr/>
                </a:tc>
                <a:tc>
                  <a:txBody>
                    <a:bodyPr/>
                    <a:lstStyle/>
                    <a:p>
                      <a:pPr algn="ctr"/>
                      <a:r>
                        <a:rPr kumimoji="1" lang="ja-JP" altLang="en-US" sz="3600" dirty="0" smtClean="0"/>
                        <a:t>５４９２</a:t>
                      </a:r>
                      <a:endParaRPr kumimoji="1" lang="ja-JP" altLang="en-US" sz="3600" dirty="0"/>
                    </a:p>
                  </a:txBody>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ctrTitle"/>
          </p:nvPr>
        </p:nvSpPr>
        <p:spPr>
          <a:xfrm>
            <a:off x="685800" y="2130425"/>
            <a:ext cx="7772400" cy="3242791"/>
          </a:xfrm>
          <a:solidFill>
            <a:srgbClr val="FFFF00"/>
          </a:solidFill>
          <a:ln>
            <a:solidFill>
              <a:schemeClr val="accent1"/>
            </a:solidFill>
          </a:ln>
        </p:spPr>
        <p:txBody>
          <a:bodyPr/>
          <a:lstStyle/>
          <a:p>
            <a:r>
              <a:rPr kumimoji="1" lang="ja-JP" altLang="en-US" dirty="0" smtClean="0"/>
              <a:t>国内「観光」の誕生</a:t>
            </a:r>
            <a:endParaRPr kumimoji="1" lang="ja-JP"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5514" t="28028" r="27955" b="4844"/>
          <a:stretch>
            <a:fillRect/>
          </a:stretch>
        </p:blipFill>
        <p:spPr bwMode="auto">
          <a:xfrm>
            <a:off x="755576" y="404664"/>
            <a:ext cx="7992888" cy="62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solidFill>
            <a:srgbClr val="FFFF00"/>
          </a:solidFill>
        </p:spPr>
        <p:txBody>
          <a:bodyPr/>
          <a:lstStyle/>
          <a:p>
            <a:r>
              <a:rPr kumimoji="1" lang="ja-JP" altLang="en-US" dirty="0" smtClean="0"/>
              <a:t>東京朝日朝刊</a:t>
            </a:r>
            <a:r>
              <a:rPr kumimoji="1" lang="en-US" altLang="ja-JP" dirty="0" smtClean="0"/>
              <a:t>46</a:t>
            </a:r>
            <a:r>
              <a:rPr kumimoji="1" lang="ja-JP" altLang="en-US" dirty="0" smtClean="0"/>
              <a:t>年</a:t>
            </a:r>
            <a:r>
              <a:rPr kumimoji="1" lang="en-US" altLang="ja-JP" dirty="0" smtClean="0"/>
              <a:t>6</a:t>
            </a:r>
            <a:r>
              <a:rPr kumimoji="1" lang="ja-JP" altLang="en-US" dirty="0" smtClean="0"/>
              <a:t>月</a:t>
            </a:r>
            <a:r>
              <a:rPr kumimoji="1" lang="en-US" altLang="ja-JP" dirty="0" smtClean="0"/>
              <a:t>11</a:t>
            </a:r>
            <a:r>
              <a:rPr kumimoji="1" lang="ja-JP" altLang="en-US" dirty="0" smtClean="0"/>
              <a:t>日</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a:off x="3275856" y="1412776"/>
            <a:ext cx="5544616" cy="442373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81030" y="1268760"/>
            <a:ext cx="2785326" cy="4563194"/>
          </a:xfrm>
          <a:prstGeom prst="rect">
            <a:avLst/>
          </a:prstGeom>
          <a:noFill/>
          <a:ln w="9525">
            <a:noFill/>
            <a:miter lim="800000"/>
            <a:headEnd/>
            <a:tailEnd/>
          </a:ln>
        </p:spPr>
      </p:pic>
      <p:sp>
        <p:nvSpPr>
          <p:cNvPr id="5" name="テキスト ボックス 4"/>
          <p:cNvSpPr txBox="1"/>
          <p:nvPr/>
        </p:nvSpPr>
        <p:spPr>
          <a:xfrm>
            <a:off x="0" y="6021288"/>
            <a:ext cx="9144000" cy="584775"/>
          </a:xfrm>
          <a:prstGeom prst="rect">
            <a:avLst/>
          </a:prstGeom>
          <a:noFill/>
        </p:spPr>
        <p:txBody>
          <a:bodyPr wrap="square" rtlCol="0">
            <a:spAutoFit/>
          </a:bodyPr>
          <a:lstStyle/>
          <a:p>
            <a:r>
              <a:rPr kumimoji="1" lang="ja-JP" altLang="en-US" sz="3200" dirty="0" smtClean="0">
                <a:solidFill>
                  <a:srgbClr val="FF0000"/>
                </a:solidFill>
              </a:rPr>
              <a:t>まだ戦前に引っ張られており、観光は国際観光限定</a:t>
            </a:r>
            <a:endParaRPr kumimoji="1" lang="ja-JP" altLang="en-US" sz="3200"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5760"/>
            <a:ext cx="8229600" cy="1143000"/>
          </a:xfrm>
          <a:solidFill>
            <a:srgbClr val="FFFF00"/>
          </a:solidFill>
          <a:ln>
            <a:solidFill>
              <a:schemeClr val="accent1"/>
            </a:solidFill>
          </a:ln>
        </p:spPr>
        <p:txBody>
          <a:bodyPr/>
          <a:lstStyle/>
          <a:p>
            <a:r>
              <a:rPr lang="ja-JP" altLang="en-US" dirty="0" smtClean="0"/>
              <a:t>訪日外客➵進駐軍</a:t>
            </a:r>
            <a:endParaRPr kumimoji="1" lang="ja-JP" altLang="en-US" dirty="0"/>
          </a:p>
        </p:txBody>
      </p:sp>
      <p:sp>
        <p:nvSpPr>
          <p:cNvPr id="3" name="コンテンツ プレースホルダ 2"/>
          <p:cNvSpPr>
            <a:spLocks noGrp="1"/>
          </p:cNvSpPr>
          <p:nvPr>
            <p:ph idx="1"/>
          </p:nvPr>
        </p:nvSpPr>
        <p:spPr>
          <a:xfrm>
            <a:off x="0" y="1484784"/>
            <a:ext cx="9144000" cy="5373216"/>
          </a:xfrm>
        </p:spPr>
        <p:txBody>
          <a:bodyPr>
            <a:normAutofit fontScale="70000" lnSpcReduction="20000"/>
          </a:bodyPr>
          <a:lstStyle/>
          <a:p>
            <a:r>
              <a:rPr lang="ja-JP" altLang="ja-JP" sz="5800" dirty="0" smtClean="0"/>
              <a:t>戦前主に外客誘致を指したものである観光が、遊覧、巡覧、周遊が集約された観光に変わるのは</a:t>
            </a:r>
            <a:r>
              <a:rPr lang="en-US" altLang="ja-JP" sz="5800" dirty="0" smtClean="0"/>
              <a:t>1949</a:t>
            </a:r>
            <a:r>
              <a:rPr lang="ja-JP" altLang="ja-JP" sz="5800" dirty="0" smtClean="0"/>
              <a:t>年運輸省設置法以降である。</a:t>
            </a:r>
            <a:endParaRPr lang="en-US" altLang="ja-JP" sz="5800" dirty="0" smtClean="0"/>
          </a:p>
          <a:p>
            <a:r>
              <a:rPr lang="en-US" altLang="ja-JP" sz="5800" dirty="0" smtClean="0"/>
              <a:t>1946</a:t>
            </a:r>
            <a:r>
              <a:rPr lang="ja-JP" altLang="ja-JP" sz="5800" dirty="0" smtClean="0"/>
              <a:t>年</a:t>
            </a:r>
            <a:r>
              <a:rPr lang="en-US" altLang="ja-JP" sz="5800" dirty="0" smtClean="0"/>
              <a:t>9</a:t>
            </a:r>
            <a:r>
              <a:rPr lang="ja-JP" altLang="ja-JP" sz="5800" dirty="0" smtClean="0"/>
              <a:t>月に陸運監理局長が各地方長官</a:t>
            </a:r>
            <a:r>
              <a:rPr lang="ja-JP" altLang="en-US" sz="5800" dirty="0" smtClean="0"/>
              <a:t>（知事）</a:t>
            </a:r>
            <a:r>
              <a:rPr lang="ja-JP" altLang="ja-JP" sz="5800" dirty="0" smtClean="0"/>
              <a:t>にあてた「遊覧観光自動車事業について」</a:t>
            </a:r>
            <a:r>
              <a:rPr lang="en-US" altLang="ja-JP" sz="5800" dirty="0" smtClean="0"/>
              <a:t>(</a:t>
            </a:r>
            <a:r>
              <a:rPr lang="ja-JP" altLang="ja-JP" sz="5800" dirty="0" smtClean="0"/>
              <a:t>通達</a:t>
            </a:r>
            <a:r>
              <a:rPr lang="en-US" altLang="ja-JP" sz="5800" dirty="0" smtClean="0"/>
              <a:t>)</a:t>
            </a:r>
            <a:r>
              <a:rPr lang="ja-JP" altLang="ja-JP" sz="5800" dirty="0" smtClean="0"/>
              <a:t>に観光が使用されているが、これは専ら</a:t>
            </a:r>
            <a:r>
              <a:rPr lang="ja-JP" altLang="ja-JP" sz="5800" dirty="0" smtClean="0">
                <a:solidFill>
                  <a:srgbClr val="FF0000"/>
                </a:solidFill>
              </a:rPr>
              <a:t>駐留軍将兵向けの観光バス</a:t>
            </a:r>
            <a:r>
              <a:rPr lang="ja-JP" altLang="ja-JP" sz="5800" dirty="0" smtClean="0"/>
              <a:t>を指していた。</a:t>
            </a:r>
            <a:r>
              <a:rPr lang="ja-JP" altLang="ja-JP" sz="5800" dirty="0" smtClean="0">
                <a:solidFill>
                  <a:srgbClr val="FF0000"/>
                </a:solidFill>
              </a:rPr>
              <a:t>訪日外客</a:t>
            </a:r>
            <a:r>
              <a:rPr lang="ja-JP" altLang="ja-JP" sz="5800" dirty="0" smtClean="0"/>
              <a:t>に観光を用いていた名残である。</a:t>
            </a:r>
            <a:endParaRPr lang="en-US" altLang="ja-JP" sz="5800" dirty="0" smtClean="0"/>
          </a:p>
          <a:p>
            <a:endParaRPr kumimoji="1" lang="ja-JP"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fontScale="90000"/>
          </a:bodyPr>
          <a:lstStyle/>
          <a:p>
            <a:r>
              <a:rPr kumimoji="1" lang="ja-JP" altLang="en-US" dirty="0" smtClean="0"/>
              <a:t>大義名分の「観光」と実質の「観光」</a:t>
            </a:r>
            <a:endParaRPr kumimoji="1" lang="ja-JP" altLang="en-US" dirty="0"/>
          </a:p>
        </p:txBody>
      </p:sp>
      <p:sp>
        <p:nvSpPr>
          <p:cNvPr id="3" name="コンテンツ プレースホルダ 2"/>
          <p:cNvSpPr>
            <a:spLocks noGrp="1"/>
          </p:cNvSpPr>
          <p:nvPr>
            <p:ph idx="1"/>
          </p:nvPr>
        </p:nvSpPr>
        <p:spPr>
          <a:xfrm>
            <a:off x="0" y="1600200"/>
            <a:ext cx="8964488" cy="5257800"/>
          </a:xfrm>
        </p:spPr>
        <p:txBody>
          <a:bodyPr>
            <a:normAutofit/>
          </a:bodyPr>
          <a:lstStyle/>
          <a:p>
            <a:r>
              <a:rPr lang="en-US" altLang="ja-JP" dirty="0" smtClean="0"/>
              <a:t>1950</a:t>
            </a:r>
            <a:r>
              <a:rPr lang="ja-JP" altLang="ja-JP" dirty="0" smtClean="0"/>
              <a:t>年に一般乗合及び一般貸切旅客自動車の免許基準が大幅に緩和「</a:t>
            </a:r>
            <a:r>
              <a:rPr lang="ja-JP" altLang="ja-JP" dirty="0" smtClean="0">
                <a:solidFill>
                  <a:srgbClr val="FF0000"/>
                </a:solidFill>
              </a:rPr>
              <a:t>観光事業の重要性</a:t>
            </a:r>
            <a:r>
              <a:rPr lang="ja-JP" altLang="ja-JP" dirty="0" smtClean="0"/>
              <a:t>に名をかり、</a:t>
            </a:r>
            <a:r>
              <a:rPr lang="ja-JP" altLang="ja-JP" dirty="0" smtClean="0">
                <a:solidFill>
                  <a:srgbClr val="FF0000"/>
                </a:solidFill>
              </a:rPr>
              <a:t>不健全な遊覧、行楽</a:t>
            </a:r>
            <a:r>
              <a:rPr lang="ja-JP" altLang="ja-JP" dirty="0" smtClean="0"/>
              <a:t>に貴重な燃料を消費しない」という条件</a:t>
            </a:r>
            <a:r>
              <a:rPr lang="ja-JP" altLang="en-US" dirty="0" smtClean="0"/>
              <a:t>つき（</a:t>
            </a:r>
            <a:r>
              <a:rPr lang="ja-JP" altLang="en-US" dirty="0" smtClean="0">
                <a:solidFill>
                  <a:srgbClr val="FF0000"/>
                </a:solidFill>
              </a:rPr>
              <a:t>観光は外貨獲得、遊覧は浪費</a:t>
            </a:r>
            <a:r>
              <a:rPr lang="ja-JP" altLang="en-US" dirty="0" smtClean="0"/>
              <a:t>）</a:t>
            </a:r>
            <a:endParaRPr lang="en-US" altLang="ja-JP" dirty="0" smtClean="0"/>
          </a:p>
          <a:p>
            <a:r>
              <a:rPr lang="ja-JP" altLang="en-US" sz="3600" dirty="0" smtClean="0"/>
              <a:t>このことは</a:t>
            </a:r>
            <a:r>
              <a:rPr lang="ja-JP" altLang="ja-JP" sz="3600" dirty="0" smtClean="0"/>
              <a:t>観光を冠したバス会社が数多く設立されたことが背景にあるとされ、</a:t>
            </a:r>
            <a:r>
              <a:rPr lang="ja-JP" altLang="en-US" sz="3600" dirty="0" smtClean="0"/>
              <a:t>次第に</a:t>
            </a:r>
            <a:r>
              <a:rPr lang="ja-JP" altLang="ja-JP" sz="3600" dirty="0" smtClean="0"/>
              <a:t>観光が今日的意味</a:t>
            </a:r>
            <a:r>
              <a:rPr lang="ja-JP" altLang="en-US" sz="3600" dirty="0" smtClean="0"/>
              <a:t>（国内観光）</a:t>
            </a:r>
            <a:r>
              <a:rPr lang="ja-JP" altLang="ja-JP" sz="3600" dirty="0" smtClean="0"/>
              <a:t>で使用されるようになっていた。</a:t>
            </a:r>
            <a:endParaRPr lang="en-US" altLang="ja-JP" sz="36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62670"/>
            <a:ext cx="8229600" cy="2002234"/>
          </a:xfrm>
          <a:solidFill>
            <a:srgbClr val="FFFF00"/>
          </a:solidFill>
          <a:ln>
            <a:solidFill>
              <a:schemeClr val="accent1"/>
            </a:solidFill>
          </a:ln>
        </p:spPr>
        <p:txBody>
          <a:bodyPr>
            <a:normAutofit fontScale="90000"/>
          </a:bodyPr>
          <a:lstStyle/>
          <a:p>
            <a:r>
              <a:rPr kumimoji="1" lang="en-US" altLang="ja-JP" dirty="0" smtClean="0"/>
              <a:t>49</a:t>
            </a:r>
            <a:r>
              <a:rPr kumimoji="1" lang="ja-JP" altLang="en-US" dirty="0" smtClean="0"/>
              <a:t>年</a:t>
            </a:r>
            <a:r>
              <a:rPr kumimoji="1" lang="en-US" altLang="ja-JP" dirty="0" smtClean="0"/>
              <a:t>3</a:t>
            </a:r>
            <a:r>
              <a:rPr kumimoji="1" lang="ja-JP" altLang="en-US" dirty="0" smtClean="0"/>
              <a:t>月</a:t>
            </a:r>
            <a:r>
              <a:rPr kumimoji="1" lang="en-US" altLang="ja-JP" dirty="0" smtClean="0"/>
              <a:t>17</a:t>
            </a:r>
            <a:r>
              <a:rPr kumimoji="1" lang="ja-JP" altLang="en-US" dirty="0" smtClean="0"/>
              <a:t>日東京朝日朝刊</a:t>
            </a:r>
            <a:r>
              <a:rPr kumimoji="1" lang="en-US" altLang="ja-JP" dirty="0" smtClean="0"/>
              <a:t/>
            </a:r>
            <a:br>
              <a:rPr kumimoji="1" lang="en-US" altLang="ja-JP" dirty="0" smtClean="0"/>
            </a:br>
            <a:r>
              <a:rPr lang="ja-JP" altLang="en-US" dirty="0" smtClean="0"/>
              <a:t>朝日の青鉛筆氏が国内豪華旅行に「観光」を使用している例。</a:t>
            </a:r>
            <a:endParaRPr kumimoji="1" lang="ja-JP" altLang="en-US" dirty="0"/>
          </a:p>
        </p:txBody>
      </p:sp>
      <p:pic>
        <p:nvPicPr>
          <p:cNvPr id="2051" name="Picture 3"/>
          <p:cNvPicPr>
            <a:picLocks noChangeAspect="1" noChangeArrowheads="1"/>
          </p:cNvPicPr>
          <p:nvPr/>
        </p:nvPicPr>
        <p:blipFill>
          <a:blip r:embed="rId3" cstate="print"/>
          <a:srcRect/>
          <a:stretch>
            <a:fillRect/>
          </a:stretch>
        </p:blipFill>
        <p:spPr bwMode="auto">
          <a:xfrm>
            <a:off x="-108520" y="3429001"/>
            <a:ext cx="9571270" cy="3024336"/>
          </a:xfrm>
          <a:prstGeom prst="rect">
            <a:avLst/>
          </a:prstGeom>
          <a:noFill/>
          <a:ln w="9525">
            <a:noFill/>
            <a:miter lim="800000"/>
            <a:headEnd/>
            <a:tailEnd/>
          </a:ln>
        </p:spPr>
      </p:pic>
      <p:sp>
        <p:nvSpPr>
          <p:cNvPr id="4" name="円/楕円 3"/>
          <p:cNvSpPr/>
          <p:nvPr/>
        </p:nvSpPr>
        <p:spPr>
          <a:xfrm>
            <a:off x="7164288" y="3717032"/>
            <a:ext cx="648072" cy="576064"/>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国内旅行、外人旅行ともに「観光」</a:t>
            </a:r>
            <a:endParaRPr kumimoji="1" lang="ja-JP" altLang="en-US" dirty="0"/>
          </a:p>
        </p:txBody>
      </p:sp>
      <p:sp>
        <p:nvSpPr>
          <p:cNvPr id="3" name="コンテンツ プレースホルダ 2"/>
          <p:cNvSpPr>
            <a:spLocks noGrp="1"/>
          </p:cNvSpPr>
          <p:nvPr>
            <p:ph idx="1"/>
          </p:nvPr>
        </p:nvSpPr>
        <p:spPr>
          <a:xfrm>
            <a:off x="457200" y="1600201"/>
            <a:ext cx="8229600" cy="2188840"/>
          </a:xfrm>
        </p:spPr>
        <p:txBody>
          <a:bodyPr/>
          <a:lstStyle/>
          <a:p>
            <a:r>
              <a:rPr lang="ja-JP" altLang="en-US" dirty="0" smtClean="0"/>
              <a:t>日本人庶民</a:t>
            </a:r>
            <a:r>
              <a:rPr lang="ja-JP" altLang="en-US" dirty="0"/>
              <a:t>が利用</a:t>
            </a:r>
            <a:r>
              <a:rPr lang="ja-JP" altLang="en-US" dirty="0" smtClean="0"/>
              <a:t>する</a:t>
            </a:r>
            <a:r>
              <a:rPr lang="ja-JP" altLang="en-US" dirty="0"/>
              <a:t>貸切</a:t>
            </a:r>
            <a:r>
              <a:rPr lang="ja-JP" altLang="en-US" dirty="0" smtClean="0"/>
              <a:t>バスの事故も新聞見出しでは「観光バス」と表現することを手始めに、観光が日本人国内旅行にも表現されることが一般化していった。</a:t>
            </a:r>
            <a:endParaRPr kumimoji="1" lang="ja-JP"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fontScale="90000"/>
          </a:bodyPr>
          <a:lstStyle/>
          <a:p>
            <a:r>
              <a:rPr kumimoji="1" lang="ja-JP" altLang="en-US" dirty="0" smtClean="0"/>
              <a:t>東京朝日夕刊</a:t>
            </a:r>
            <a:r>
              <a:rPr kumimoji="1" lang="en-US" altLang="ja-JP" dirty="0" smtClean="0"/>
              <a:t>51</a:t>
            </a:r>
            <a:r>
              <a:rPr kumimoji="1" lang="ja-JP" altLang="en-US" dirty="0" smtClean="0"/>
              <a:t>年</a:t>
            </a:r>
            <a:r>
              <a:rPr kumimoji="1" lang="en-US" altLang="ja-JP" dirty="0" smtClean="0"/>
              <a:t>10</a:t>
            </a:r>
            <a:r>
              <a:rPr kumimoji="1" lang="ja-JP" altLang="en-US" dirty="0" smtClean="0"/>
              <a:t>月</a:t>
            </a:r>
            <a:r>
              <a:rPr kumimoji="1" lang="en-US" altLang="ja-JP" dirty="0" smtClean="0"/>
              <a:t>13</a:t>
            </a:r>
            <a:r>
              <a:rPr kumimoji="1" lang="ja-JP" altLang="en-US" dirty="0" smtClean="0"/>
              <a:t>日</a:t>
            </a:r>
            <a:r>
              <a:rPr kumimoji="1" lang="en-US" altLang="ja-JP" dirty="0" smtClean="0"/>
              <a:t/>
            </a:r>
            <a:br>
              <a:rPr kumimoji="1" lang="en-US" altLang="ja-JP" dirty="0" smtClean="0"/>
            </a:br>
            <a:r>
              <a:rPr lang="ja-JP" altLang="en-US" dirty="0" smtClean="0"/>
              <a:t>「観光バス」を日本人使用➵国内</a:t>
            </a:r>
            <a:endParaRPr kumimoji="1" lang="ja-JP" altLang="en-US" dirty="0"/>
          </a:p>
        </p:txBody>
      </p:sp>
      <p:pic>
        <p:nvPicPr>
          <p:cNvPr id="2050" name="Picture 2"/>
          <p:cNvPicPr>
            <a:picLocks noChangeAspect="1" noChangeArrowheads="1"/>
          </p:cNvPicPr>
          <p:nvPr/>
        </p:nvPicPr>
        <p:blipFill>
          <a:blip r:embed="rId3" cstate="print"/>
          <a:srcRect/>
          <a:stretch>
            <a:fillRect/>
          </a:stretch>
        </p:blipFill>
        <p:spPr bwMode="auto">
          <a:xfrm>
            <a:off x="2123728" y="1677037"/>
            <a:ext cx="4968552" cy="52083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80528" y="115083"/>
            <a:ext cx="5904656" cy="6698293"/>
          </a:xfrm>
          <a:prstGeom prst="rect">
            <a:avLst/>
          </a:prstGeom>
          <a:noFill/>
          <a:ln w="9525">
            <a:noFill/>
            <a:miter lim="800000"/>
            <a:headEnd/>
            <a:tailEnd/>
          </a:ln>
        </p:spPr>
      </p:pic>
      <p:sp>
        <p:nvSpPr>
          <p:cNvPr id="5" name="タイトル 1"/>
          <p:cNvSpPr>
            <a:spLocks noGrp="1"/>
          </p:cNvSpPr>
          <p:nvPr>
            <p:ph type="title"/>
          </p:nvPr>
        </p:nvSpPr>
        <p:spPr>
          <a:xfrm>
            <a:off x="6361856" y="562670"/>
            <a:ext cx="2674640" cy="6295330"/>
          </a:xfrm>
          <a:solidFill>
            <a:srgbClr val="FFFF00"/>
          </a:solidFill>
          <a:ln>
            <a:solidFill>
              <a:schemeClr val="accent1"/>
            </a:solidFill>
          </a:ln>
        </p:spPr>
        <p:txBody>
          <a:bodyPr vert="eaVert">
            <a:normAutofit fontScale="90000"/>
          </a:bodyPr>
          <a:lstStyle/>
          <a:p>
            <a:pPr algn="l"/>
            <a:r>
              <a:rPr kumimoji="1" lang="ja-JP" altLang="en-US" dirty="0" smtClean="0"/>
              <a:t>１９５２年２月７日</a:t>
            </a:r>
            <a:r>
              <a:rPr kumimoji="1" lang="en-US" altLang="ja-JP" dirty="0" smtClean="0"/>
              <a:t/>
            </a:r>
            <a:br>
              <a:rPr kumimoji="1" lang="en-US" altLang="ja-JP" dirty="0" smtClean="0"/>
            </a:br>
            <a:r>
              <a:rPr kumimoji="1" lang="ja-JP" altLang="en-US" dirty="0" smtClean="0"/>
              <a:t>　　　　　　　　東京朝日朝刊</a:t>
            </a:r>
            <a:r>
              <a:rPr kumimoji="1" lang="en-US" altLang="ja-JP" dirty="0" smtClean="0"/>
              <a:t/>
            </a:r>
            <a:br>
              <a:rPr kumimoji="1" lang="en-US" altLang="ja-JP" dirty="0" smtClean="0"/>
            </a:br>
            <a:r>
              <a:rPr kumimoji="1" lang="ja-JP" altLang="en-US" dirty="0" smtClean="0"/>
              <a:t>今日的意味で日本人の国内観光に</a:t>
            </a:r>
            <a:r>
              <a:rPr lang="ja-JP" altLang="en-US" dirty="0" smtClean="0"/>
              <a:t>「</a:t>
            </a:r>
            <a:r>
              <a:rPr kumimoji="1" lang="ja-JP" altLang="en-US" dirty="0" smtClean="0"/>
              <a:t>観光」を使用した例</a:t>
            </a:r>
            <a:endParaRPr kumimoji="1" lang="ja-JP" altLang="en-US" dirty="0"/>
          </a:p>
        </p:txBody>
      </p:sp>
      <p:pic>
        <p:nvPicPr>
          <p:cNvPr id="1027" name="Picture 3"/>
          <p:cNvPicPr>
            <a:picLocks noChangeAspect="1" noChangeArrowheads="1"/>
          </p:cNvPicPr>
          <p:nvPr/>
        </p:nvPicPr>
        <p:blipFill>
          <a:blip r:embed="rId4" cstate="print"/>
          <a:srcRect/>
          <a:stretch>
            <a:fillRect/>
          </a:stretch>
        </p:blipFill>
        <p:spPr bwMode="auto">
          <a:xfrm>
            <a:off x="4227934" y="208806"/>
            <a:ext cx="2000250" cy="19240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08520" y="4689301"/>
            <a:ext cx="3771900" cy="2124075"/>
          </a:xfrm>
          <a:prstGeom prst="rect">
            <a:avLst/>
          </a:prstGeom>
          <a:noFill/>
          <a:ln w="9525">
            <a:noFill/>
            <a:miter lim="800000"/>
            <a:headEnd/>
            <a:tailEnd/>
          </a:ln>
        </p:spPr>
      </p:pic>
      <p:sp>
        <p:nvSpPr>
          <p:cNvPr id="6" name="円/楕円 5"/>
          <p:cNvSpPr/>
          <p:nvPr/>
        </p:nvSpPr>
        <p:spPr>
          <a:xfrm>
            <a:off x="3203848" y="2924944"/>
            <a:ext cx="576064" cy="720080"/>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53944" y="360040"/>
            <a:ext cx="1882552" cy="6237312"/>
          </a:xfrm>
          <a:solidFill>
            <a:srgbClr val="FFFF00"/>
          </a:solidFill>
        </p:spPr>
        <p:txBody>
          <a:bodyPr vert="eaVert">
            <a:normAutofit fontScale="90000"/>
          </a:bodyPr>
          <a:lstStyle/>
          <a:p>
            <a:pPr algn="l"/>
            <a:r>
              <a:rPr kumimoji="1" lang="ja-JP" altLang="en-US" dirty="0" smtClean="0"/>
              <a:t>１９５２年２月２６日</a:t>
            </a:r>
            <a:r>
              <a:rPr kumimoji="1" lang="en-US" altLang="ja-JP" dirty="0" smtClean="0"/>
              <a:t/>
            </a:r>
            <a:br>
              <a:rPr kumimoji="1" lang="en-US" altLang="ja-JP" dirty="0" smtClean="0"/>
            </a:br>
            <a:r>
              <a:rPr kumimoji="1" lang="ja-JP" altLang="en-US" dirty="0" smtClean="0"/>
              <a:t>　　　　　　</a:t>
            </a:r>
            <a:r>
              <a:rPr lang="ja-JP" altLang="en-US" dirty="0" smtClean="0"/>
              <a:t>東京朝日朝刊社説</a:t>
            </a:r>
            <a:r>
              <a:rPr lang="en-US" altLang="ja-JP" dirty="0" smtClean="0"/>
              <a:t/>
            </a:r>
            <a:br>
              <a:rPr lang="en-US" altLang="ja-JP" dirty="0" smtClean="0"/>
            </a:br>
            <a:r>
              <a:rPr lang="ja-JP" altLang="en-US" sz="3100" dirty="0" smtClean="0"/>
              <a:t>観光外人客を使用するも従来型の典型　　　　</a:t>
            </a:r>
            <a:r>
              <a:rPr lang="ja-JP" altLang="en-US" dirty="0" smtClean="0"/>
              <a:t>　</a:t>
            </a:r>
            <a:endParaRPr kumimoji="1" lang="ja-JP" altLang="en-US" dirty="0"/>
          </a:p>
        </p:txBody>
      </p:sp>
      <p:pic>
        <p:nvPicPr>
          <p:cNvPr id="4098" name="Picture 2"/>
          <p:cNvPicPr>
            <a:picLocks noChangeAspect="1" noChangeArrowheads="1"/>
          </p:cNvPicPr>
          <p:nvPr/>
        </p:nvPicPr>
        <p:blipFill>
          <a:blip r:embed="rId3" cstate="print"/>
          <a:srcRect/>
          <a:stretch>
            <a:fillRect/>
          </a:stretch>
        </p:blipFill>
        <p:spPr bwMode="auto">
          <a:xfrm>
            <a:off x="1674316" y="476672"/>
            <a:ext cx="5417964" cy="6065074"/>
          </a:xfrm>
          <a:prstGeom prst="rect">
            <a:avLst/>
          </a:prstGeom>
          <a:noFill/>
          <a:ln w="9525">
            <a:noFill/>
            <a:miter lim="800000"/>
            <a:headEnd/>
            <a:tailEnd/>
          </a:ln>
        </p:spPr>
      </p:pic>
      <p:sp>
        <p:nvSpPr>
          <p:cNvPr id="4" name="円/楕円 3"/>
          <p:cNvSpPr/>
          <p:nvPr/>
        </p:nvSpPr>
        <p:spPr>
          <a:xfrm>
            <a:off x="3419872" y="692696"/>
            <a:ext cx="504056" cy="720080"/>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63714" y="332656"/>
            <a:ext cx="1169551" cy="6525344"/>
          </a:xfrm>
          <a:prstGeom prst="rect">
            <a:avLst/>
          </a:prstGeom>
          <a:noFill/>
        </p:spPr>
        <p:txBody>
          <a:bodyPr vert="eaVert" wrap="square" rtlCol="0">
            <a:spAutoFit/>
          </a:bodyPr>
          <a:lstStyle/>
          <a:p>
            <a:r>
              <a:rPr kumimoji="1" lang="ja-JP" altLang="en-US" sz="3200" dirty="0" smtClean="0">
                <a:solidFill>
                  <a:srgbClr val="FF0000"/>
                </a:solidFill>
              </a:rPr>
              <a:t>社説を書く人はシニア層であり</a:t>
            </a:r>
            <a:endParaRPr kumimoji="1" lang="en-US" altLang="ja-JP" sz="3200" dirty="0" smtClean="0">
              <a:solidFill>
                <a:srgbClr val="FF0000"/>
              </a:solidFill>
            </a:endParaRPr>
          </a:p>
          <a:p>
            <a:r>
              <a:rPr kumimoji="1" lang="ja-JP" altLang="en-US" sz="3200" dirty="0" smtClean="0">
                <a:solidFill>
                  <a:srgbClr val="FF0000"/>
                </a:solidFill>
              </a:rPr>
              <a:t>戦前の意識が残っていた？</a:t>
            </a:r>
            <a:endParaRPr kumimoji="1" lang="ja-JP" altLang="en-US" sz="32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6160" t="27907" r="28192" b="9187"/>
          <a:stretch>
            <a:fillRect/>
          </a:stretch>
        </p:blipFill>
        <p:spPr bwMode="auto">
          <a:xfrm>
            <a:off x="323528" y="332656"/>
            <a:ext cx="7056784" cy="6120680"/>
          </a:xfrm>
          <a:prstGeom prst="rect">
            <a:avLst/>
          </a:prstGeom>
          <a:noFill/>
          <a:ln w="9525">
            <a:noFill/>
            <a:miter lim="800000"/>
            <a:headEnd/>
            <a:tailEnd/>
          </a:ln>
        </p:spPr>
      </p:pic>
      <p:sp>
        <p:nvSpPr>
          <p:cNvPr id="6" name="下矢印 5"/>
          <p:cNvSpPr/>
          <p:nvPr/>
        </p:nvSpPr>
        <p:spPr>
          <a:xfrm rot="5400000">
            <a:off x="7596336" y="1052736"/>
            <a:ext cx="864096" cy="20162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kumimoji="1" lang="ja-JP" altLang="en-US" dirty="0" smtClean="0">
                <a:solidFill>
                  <a:schemeClr val="tx1"/>
                </a:solidFill>
              </a:rPr>
              <a:t>用語は「遊覧」</a:t>
            </a:r>
            <a:endParaRPr kumimoji="1" lang="ja-JP" altLang="en-US" dirty="0">
              <a:solidFill>
                <a:schemeClr val="tx1"/>
              </a:solidFill>
            </a:endParaRPr>
          </a:p>
        </p:txBody>
      </p:sp>
      <p:sp>
        <p:nvSpPr>
          <p:cNvPr id="8" name="下矢印 7"/>
          <p:cNvSpPr/>
          <p:nvPr/>
        </p:nvSpPr>
        <p:spPr>
          <a:xfrm rot="5400000">
            <a:off x="7668344" y="404664"/>
            <a:ext cx="864096" cy="144016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kumimoji="1" lang="ja-JP" altLang="en-US" dirty="0" smtClean="0">
                <a:solidFill>
                  <a:schemeClr val="tx1"/>
                </a:solidFill>
              </a:rPr>
              <a:t>固有名詞</a:t>
            </a:r>
            <a:endParaRPr kumimoji="1" lang="ja-JP" altLang="en-US" dirty="0">
              <a:solidFill>
                <a:schemeClr val="tx1"/>
              </a:solidFill>
            </a:endParaRPr>
          </a:p>
        </p:txBody>
      </p:sp>
      <p:sp>
        <p:nvSpPr>
          <p:cNvPr id="9" name="下矢印 8"/>
          <p:cNvSpPr/>
          <p:nvPr/>
        </p:nvSpPr>
        <p:spPr>
          <a:xfrm rot="5400000">
            <a:off x="7668344" y="2348880"/>
            <a:ext cx="864096" cy="144016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kumimoji="1" lang="ja-JP" altLang="en-US" dirty="0" smtClean="0">
                <a:solidFill>
                  <a:schemeClr val="tx1"/>
                </a:solidFill>
              </a:rPr>
              <a:t>固有名詞</a:t>
            </a:r>
            <a:endParaRPr kumimoji="1" lang="ja-JP" altLang="en-US" dirty="0">
              <a:solidFill>
                <a:schemeClr val="tx1"/>
              </a:solidFill>
            </a:endParaRPr>
          </a:p>
        </p:txBody>
      </p:sp>
      <p:sp>
        <p:nvSpPr>
          <p:cNvPr id="10" name="下矢印 9"/>
          <p:cNvSpPr/>
          <p:nvPr/>
        </p:nvSpPr>
        <p:spPr>
          <a:xfrm rot="5400000">
            <a:off x="7740352" y="3429000"/>
            <a:ext cx="864096" cy="144016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kumimoji="1" lang="ja-JP" altLang="en-US" dirty="0" smtClean="0">
                <a:solidFill>
                  <a:schemeClr val="tx1"/>
                </a:solidFill>
              </a:rPr>
              <a:t>固有名詞</a:t>
            </a:r>
            <a:endParaRPr kumimoji="1" lang="ja-JP" altLang="en-US" dirty="0">
              <a:solidFill>
                <a:schemeClr val="tx1"/>
              </a:solidFill>
            </a:endParaRPr>
          </a:p>
        </p:txBody>
      </p:sp>
      <p:sp>
        <p:nvSpPr>
          <p:cNvPr id="11" name="下矢印 10"/>
          <p:cNvSpPr/>
          <p:nvPr/>
        </p:nvSpPr>
        <p:spPr>
          <a:xfrm rot="5400000">
            <a:off x="7668344" y="4365104"/>
            <a:ext cx="864096" cy="144016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kumimoji="1" lang="ja-JP" altLang="en-US" dirty="0" smtClean="0">
                <a:solidFill>
                  <a:schemeClr val="tx1"/>
                </a:solidFill>
              </a:rPr>
              <a:t>固有名詞</a:t>
            </a:r>
            <a:endParaRPr kumimoji="1" lang="ja-JP" altLang="en-US" dirty="0">
              <a:solidFill>
                <a:schemeClr val="tx1"/>
              </a:solidFill>
            </a:endParaRPr>
          </a:p>
        </p:txBody>
      </p:sp>
      <p:sp>
        <p:nvSpPr>
          <p:cNvPr id="12" name="下矢印 11"/>
          <p:cNvSpPr/>
          <p:nvPr/>
        </p:nvSpPr>
        <p:spPr>
          <a:xfrm rot="5400000">
            <a:off x="7668344" y="5373216"/>
            <a:ext cx="864096" cy="144016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kumimoji="1" lang="ja-JP" altLang="en-US" dirty="0" smtClean="0">
                <a:solidFill>
                  <a:schemeClr val="tx1"/>
                </a:solidFill>
              </a:rPr>
              <a:t>固有名詞</a:t>
            </a:r>
            <a:endParaRPr kumimoji="1" lang="ja-JP" altLang="en-US" dirty="0">
              <a:solidFill>
                <a:schemeClr val="tx1"/>
              </a:solidFill>
            </a:endParaRPr>
          </a:p>
        </p:txBody>
      </p:sp>
      <p:sp>
        <p:nvSpPr>
          <p:cNvPr id="13" name="円/楕円 12"/>
          <p:cNvSpPr/>
          <p:nvPr/>
        </p:nvSpPr>
        <p:spPr>
          <a:xfrm>
            <a:off x="5004048" y="1844824"/>
            <a:ext cx="576064" cy="432048"/>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8172400" y="1844824"/>
            <a:ext cx="576064" cy="432048"/>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56376" y="274638"/>
            <a:ext cx="730424" cy="6583362"/>
          </a:xfrm>
        </p:spPr>
        <p:txBody>
          <a:bodyPr vert="eaVert">
            <a:normAutofit fontScale="90000"/>
          </a:bodyPr>
          <a:lstStyle/>
          <a:p>
            <a:r>
              <a:rPr kumimoji="1" lang="ja-JP" altLang="en-US" dirty="0" smtClean="0"/>
              <a:t>１８８０年４月９日</a:t>
            </a:r>
            <a:r>
              <a:rPr kumimoji="1" lang="en-US" altLang="ja-JP" dirty="0" smtClean="0"/>
              <a:t/>
            </a:r>
            <a:br>
              <a:rPr kumimoji="1" lang="en-US" altLang="ja-JP" dirty="0" smtClean="0"/>
            </a:br>
            <a:r>
              <a:rPr lang="ja-JP" altLang="en-US" dirty="0" smtClean="0"/>
              <a:t>　　　</a:t>
            </a:r>
            <a:r>
              <a:rPr kumimoji="1" lang="ja-JP" altLang="en-US" dirty="0" smtClean="0"/>
              <a:t>大阪朝日朝刊</a:t>
            </a:r>
            <a:endParaRPr kumimoji="1" lang="ja-JP" altLang="en-US" dirty="0"/>
          </a:p>
        </p:txBody>
      </p:sp>
      <p:pic>
        <p:nvPicPr>
          <p:cNvPr id="6146" name="Picture 2"/>
          <p:cNvPicPr>
            <a:picLocks noChangeAspect="1" noChangeArrowheads="1"/>
          </p:cNvPicPr>
          <p:nvPr/>
        </p:nvPicPr>
        <p:blipFill>
          <a:blip r:embed="rId3" cstate="print"/>
          <a:srcRect/>
          <a:stretch>
            <a:fillRect/>
          </a:stretch>
        </p:blipFill>
        <p:spPr bwMode="auto">
          <a:xfrm>
            <a:off x="2123728" y="0"/>
            <a:ext cx="5400600" cy="6858000"/>
          </a:xfrm>
          <a:prstGeom prst="rect">
            <a:avLst/>
          </a:prstGeom>
          <a:noFill/>
          <a:ln w="9525">
            <a:noFill/>
            <a:miter lim="800000"/>
            <a:headEnd/>
            <a:tailEnd/>
          </a:ln>
        </p:spPr>
      </p:pic>
      <p:sp>
        <p:nvSpPr>
          <p:cNvPr id="4" name="円/楕円 3"/>
          <p:cNvSpPr/>
          <p:nvPr/>
        </p:nvSpPr>
        <p:spPr>
          <a:xfrm>
            <a:off x="5508104" y="620688"/>
            <a:ext cx="720080" cy="1224136"/>
          </a:xfrm>
          <a:prstGeom prst="ellipse">
            <a:avLst/>
          </a:prstGeom>
          <a:noFill/>
          <a:ln w="5715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78113" y="332656"/>
            <a:ext cx="1169551" cy="6048672"/>
          </a:xfrm>
          <a:prstGeom prst="rect">
            <a:avLst/>
          </a:prstGeom>
          <a:noFill/>
        </p:spPr>
        <p:txBody>
          <a:bodyPr vert="eaVert" wrap="square" rtlCol="0">
            <a:spAutoFit/>
          </a:bodyPr>
          <a:lstStyle/>
          <a:p>
            <a:r>
              <a:rPr kumimoji="1" lang="ja-JP" altLang="en-US" sz="3200" dirty="0" smtClean="0">
                <a:solidFill>
                  <a:srgbClr val="FF0000"/>
                </a:solidFill>
              </a:rPr>
              <a:t>観光丸、観光社、観光寺、観光堂</a:t>
            </a:r>
            <a:r>
              <a:rPr kumimoji="1" lang="ja-JP" altLang="en-US" sz="3200" dirty="0" smtClean="0">
                <a:solidFill>
                  <a:schemeClr val="tx1">
                    <a:lumMod val="95000"/>
                    <a:lumOff val="5000"/>
                  </a:schemeClr>
                </a:solidFill>
              </a:rPr>
              <a:t>といった固有名詞使用されていた</a:t>
            </a:r>
            <a:endParaRPr kumimoji="1" lang="ja-JP" altLang="en-US" sz="32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5800"/>
            <a:ext cx="4618856" cy="1143000"/>
          </a:xfrm>
          <a:solidFill>
            <a:srgbClr val="FFFF00"/>
          </a:solidFill>
          <a:ln w="38100">
            <a:solidFill>
              <a:schemeClr val="tx1">
                <a:lumMod val="95000"/>
                <a:lumOff val="5000"/>
              </a:schemeClr>
            </a:solidFill>
          </a:ln>
        </p:spPr>
        <p:txBody>
          <a:bodyPr>
            <a:normAutofit fontScale="90000"/>
          </a:bodyPr>
          <a:lstStyle/>
          <a:p>
            <a:r>
              <a:rPr lang="ja-JP" altLang="en-US" dirty="0" smtClean="0"/>
              <a:t>固有</a:t>
            </a:r>
            <a:r>
              <a:rPr kumimoji="1" lang="ja-JP" altLang="en-US" dirty="0" smtClean="0"/>
              <a:t>名詞以外での</a:t>
            </a:r>
            <a:r>
              <a:rPr kumimoji="1" lang="en-US" altLang="ja-JP" dirty="0" smtClean="0"/>
              <a:t/>
            </a:r>
            <a:br>
              <a:rPr kumimoji="1" lang="en-US" altLang="ja-JP" dirty="0" smtClean="0"/>
            </a:br>
            <a:r>
              <a:rPr kumimoji="1" lang="en-US" altLang="ja-JP" dirty="0" smtClean="0"/>
              <a:t>｢</a:t>
            </a:r>
            <a:r>
              <a:rPr kumimoji="1" lang="ja-JP" altLang="en-US" dirty="0" smtClean="0"/>
              <a:t>観光」初出</a:t>
            </a:r>
            <a:endParaRPr kumimoji="1" lang="ja-JP" altLang="en-US" dirty="0"/>
          </a:p>
        </p:txBody>
      </p:sp>
      <p:sp>
        <p:nvSpPr>
          <p:cNvPr id="3" name="コンテンツ プレースホルダ 2"/>
          <p:cNvSpPr>
            <a:spLocks noGrp="1"/>
          </p:cNvSpPr>
          <p:nvPr>
            <p:ph idx="1"/>
          </p:nvPr>
        </p:nvSpPr>
        <p:spPr>
          <a:xfrm>
            <a:off x="179512" y="2204864"/>
            <a:ext cx="5256584" cy="4653136"/>
          </a:xfrm>
        </p:spPr>
        <p:txBody>
          <a:bodyPr>
            <a:noAutofit/>
          </a:bodyPr>
          <a:lstStyle/>
          <a:p>
            <a:r>
              <a:rPr lang="ja-JP" altLang="en-US" sz="4000" dirty="0" smtClean="0"/>
              <a:t>１８９３年１０月</a:t>
            </a:r>
            <a:r>
              <a:rPr lang="en-US" altLang="ja-JP" sz="4000" dirty="0" smtClean="0"/>
              <a:t>15</a:t>
            </a:r>
            <a:r>
              <a:rPr lang="ja-JP" altLang="en-US" sz="4000" dirty="0" smtClean="0"/>
              <a:t>日</a:t>
            </a:r>
            <a:r>
              <a:rPr lang="ja-JP" altLang="en-US" sz="5400" dirty="0" smtClean="0"/>
              <a:t>　</a:t>
            </a:r>
            <a:endParaRPr lang="en-US" altLang="ja-JP" sz="5400" dirty="0" smtClean="0"/>
          </a:p>
          <a:p>
            <a:pPr>
              <a:buNone/>
            </a:pPr>
            <a:r>
              <a:rPr kumimoji="1" lang="ja-JP" altLang="en-US" sz="5400" dirty="0" smtClean="0"/>
              <a:t>　「</a:t>
            </a:r>
            <a:r>
              <a:rPr kumimoji="1" lang="ja-JP" altLang="en-US" sz="5400" dirty="0" smtClean="0">
                <a:solidFill>
                  <a:srgbClr val="FF0000"/>
                </a:solidFill>
              </a:rPr>
              <a:t>駐</a:t>
            </a:r>
            <a:r>
              <a:rPr lang="ja-JP" altLang="en-US" sz="5400" dirty="0" smtClean="0">
                <a:solidFill>
                  <a:srgbClr val="FF0000"/>
                </a:solidFill>
              </a:rPr>
              <a:t>馬</a:t>
            </a:r>
            <a:r>
              <a:rPr kumimoji="1" lang="ja-JP" altLang="en-US" sz="5400" dirty="0" smtClean="0">
                <a:solidFill>
                  <a:srgbClr val="FF0000"/>
                </a:solidFill>
              </a:rPr>
              <a:t>観光</a:t>
            </a:r>
            <a:r>
              <a:rPr kumimoji="1" lang="ja-JP" altLang="en-US" sz="5400" dirty="0" smtClean="0">
                <a:solidFill>
                  <a:schemeClr val="tx1">
                    <a:lumMod val="95000"/>
                    <a:lumOff val="5000"/>
                  </a:schemeClr>
                </a:solidFill>
              </a:rPr>
              <a:t>」「</a:t>
            </a:r>
            <a:r>
              <a:rPr kumimoji="1" lang="ja-JP" altLang="en-US" sz="5400" dirty="0" smtClean="0">
                <a:solidFill>
                  <a:srgbClr val="FF0000"/>
                </a:solidFill>
              </a:rPr>
              <a:t>察勢</a:t>
            </a:r>
            <a:r>
              <a:rPr kumimoji="1" lang="ja-JP" altLang="en-US" sz="5400" dirty="0" smtClean="0"/>
              <a:t>」　馬を</a:t>
            </a:r>
            <a:r>
              <a:rPr kumimoji="1" lang="ja-JP" altLang="en-US" sz="5400" dirty="0" err="1" smtClean="0"/>
              <a:t>駐め、</a:t>
            </a:r>
            <a:r>
              <a:rPr kumimoji="1" lang="ja-JP" altLang="en-US" sz="5400" dirty="0" smtClean="0"/>
              <a:t>光を観て、勢を察する</a:t>
            </a:r>
            <a:endParaRPr kumimoji="1" lang="ja-JP" altLang="en-US" sz="5400" dirty="0"/>
          </a:p>
        </p:txBody>
      </p:sp>
      <p:pic>
        <p:nvPicPr>
          <p:cNvPr id="8194" name="Picture 2"/>
          <p:cNvPicPr>
            <a:picLocks noChangeAspect="1" noChangeArrowheads="1"/>
          </p:cNvPicPr>
          <p:nvPr/>
        </p:nvPicPr>
        <p:blipFill>
          <a:blip r:embed="rId3" cstate="print"/>
          <a:srcRect/>
          <a:stretch>
            <a:fillRect/>
          </a:stretch>
        </p:blipFill>
        <p:spPr bwMode="auto">
          <a:xfrm>
            <a:off x="5580112" y="260648"/>
            <a:ext cx="3419872" cy="6458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3245</TotalTime>
  <Words>1793</Words>
  <Application>Microsoft Office PowerPoint</Application>
  <PresentationFormat>画面に合わせる (4:3)</PresentationFormat>
  <Paragraphs>289</Paragraphs>
  <Slides>69</Slides>
  <Notes>69</Notes>
  <HiddenSlides>2</HiddenSlides>
  <MMClips>0</MMClips>
  <ScaleCrop>false</ScaleCrop>
  <HeadingPairs>
    <vt:vector size="4" baseType="variant">
      <vt:variant>
        <vt:lpstr>テーマ</vt:lpstr>
      </vt:variant>
      <vt:variant>
        <vt:i4>1</vt:i4>
      </vt:variant>
      <vt:variant>
        <vt:lpstr>スライド タイトル</vt:lpstr>
      </vt:variant>
      <vt:variant>
        <vt:i4>69</vt:i4>
      </vt:variant>
    </vt:vector>
  </HeadingPairs>
  <TitlesOfParts>
    <vt:vector size="70" baseType="lpstr">
      <vt:lpstr>Office テーマ</vt:lpstr>
      <vt:lpstr>用語「観光」 誕生物語と昭和のクールジャパンキャンペーン</vt:lpstr>
      <vt:lpstr>東京駅前の新聞スタンド</vt:lpstr>
      <vt:lpstr>スライド 3</vt:lpstr>
      <vt:lpstr>和製漢語の中国輸出</vt:lpstr>
      <vt:lpstr>用語としての｢観光」が 世上使用された実例調査  以下、出典は朝日新聞検索システム「聞蔵」</vt:lpstr>
      <vt:lpstr>朝日新聞データベース（聞蔵）から見る 「遊覧」と「観光」の使用頻度</vt:lpstr>
      <vt:lpstr>スライド 7</vt:lpstr>
      <vt:lpstr>１８８０年４月９日 　　　大阪朝日朝刊</vt:lpstr>
      <vt:lpstr>固有名詞以外での ｢観光」初出</vt:lpstr>
      <vt:lpstr>固有名詞➵軍人の視察に拡大</vt:lpstr>
      <vt:lpstr>軍人から非軍人に拡大</vt:lpstr>
      <vt:lpstr>１８９９年9月4日 東京朝日朝刊</vt:lpstr>
      <vt:lpstr>皇族から一般人に拡大</vt:lpstr>
      <vt:lpstr>結論　　戦前において世間では 「観光」は用例的に「国際観光」を指す</vt:lpstr>
      <vt:lpstr>ツーリスト 1913年から登場</vt:lpstr>
      <vt:lpstr>ツーリズム 昭和時代末期まで5件 しかも海外旅行が大半</vt:lpstr>
      <vt:lpstr> Online Etymology Dictionary</vt:lpstr>
      <vt:lpstr>１９３０年代の クールジャパンキャンペーン</vt:lpstr>
      <vt:lpstr>法令用語「観光」誕生</vt:lpstr>
      <vt:lpstr>国際観光局 (Board of Tourist Industry)</vt:lpstr>
      <vt:lpstr>台湾における法令用語「観光」</vt:lpstr>
      <vt:lpstr>何故鉄道省か？</vt:lpstr>
      <vt:lpstr>鉄道省の国際観光局の命名理由</vt:lpstr>
      <vt:lpstr>スライド 24</vt:lpstr>
      <vt:lpstr>１９３０年５月２１日地方長官会議（今でいう全国知事会議）での 浜口首相の挨拶内容</vt:lpstr>
      <vt:lpstr>スライド 26</vt:lpstr>
      <vt:lpstr>鉄道省減棒騒動  『国鉄繁盛記』 青木槐三著　昭和27年刊 </vt:lpstr>
      <vt:lpstr>官僚の反乱 （鉄道の2・26事件）</vt:lpstr>
      <vt:lpstr>マスコミ的いうと 「１９３０年代のクールジャパン」は 国鉄分割民営化騒動と同時に起こったような大事件であった</vt:lpstr>
      <vt:lpstr>当時もあった景観論</vt:lpstr>
      <vt:lpstr>スライド 31</vt:lpstr>
      <vt:lpstr>赤富士が電線だらけ... 啓発イラストが「カッコよくて逆効果」と話題に【無電柱化民間プロジェクト】 http://www.huffingtonpost.jp/2014/07/13/mudenchuka-project_n_5581680.html</vt:lpstr>
      <vt:lpstr>ホテル融資</vt:lpstr>
      <vt:lpstr>スライド 34</vt:lpstr>
      <vt:lpstr>1931年4月1日　 コンテスト行政　あちらにもこちらにも観光ホテル　計画や希望続出 決定しているのは大阪だけ　悲鳴を上げている既存ホテル旅館業者には株式参加を 京浜間阪神間にそれぞれ国際的大海水浴場も計画</vt:lpstr>
      <vt:lpstr>1931年　4月16日</vt:lpstr>
      <vt:lpstr>1930年代のＩＲ（カジノ）は 競犬場</vt:lpstr>
      <vt:lpstr>１９３１年４月１７日東京朝日朝刊</vt:lpstr>
      <vt:lpstr>１９３１年４月２１日東京朝日朝刊</vt:lpstr>
      <vt:lpstr>１９３２年６月２日</vt:lpstr>
      <vt:lpstr>1931年7月12日　 国立公園候補地に官官接待</vt:lpstr>
      <vt:lpstr>1931年7月12日</vt:lpstr>
      <vt:lpstr>真の日本精神の宣撫</vt:lpstr>
      <vt:lpstr>オリンピック東京開催</vt:lpstr>
      <vt:lpstr>全国の観光協会</vt:lpstr>
      <vt:lpstr>観光学科の設置  １１月８日記事</vt:lpstr>
      <vt:lpstr>「1930年代クールジャパン」の絶頂期  国鉄無料パスや全国観光ポスターの無料広告がこのころから始まったことが分かる 今も昔も観光宣伝の発想はあまり変わりはない</vt:lpstr>
      <vt:lpstr>３６年２月２７日朝刊　</vt:lpstr>
      <vt:lpstr>オリンピックと帝国ホテル</vt:lpstr>
      <vt:lpstr>1936年12月16日 - 名古屋観光ホテル開業（帝国ホテルから約30人の従業員派遣）</vt:lpstr>
      <vt:lpstr>2600年オリンピックへの期待 　外貨封入倍増2億円</vt:lpstr>
      <vt:lpstr>対外宣伝費削減</vt:lpstr>
      <vt:lpstr>日満支観光</vt:lpstr>
      <vt:lpstr>日露戦争～３５年間～太平洋戦争</vt:lpstr>
      <vt:lpstr>1940年前後</vt:lpstr>
      <vt:lpstr>終戦をしなかった責任</vt:lpstr>
      <vt:lpstr>記事に見られる「防諜」と「観光」</vt:lpstr>
      <vt:lpstr>１９４０年７月１１日夕刊</vt:lpstr>
      <vt:lpstr>１９４０年１１月２１日夕刊</vt:lpstr>
      <vt:lpstr>国内「観光」の誕生</vt:lpstr>
      <vt:lpstr>スライド 61</vt:lpstr>
      <vt:lpstr>東京朝日朝刊46年6月11日</vt:lpstr>
      <vt:lpstr>訪日外客➵進駐軍</vt:lpstr>
      <vt:lpstr>大義名分の「観光」と実質の「観光」</vt:lpstr>
      <vt:lpstr>49年3月17日東京朝日朝刊 朝日の青鉛筆氏が国内豪華旅行に「観光」を使用している例。</vt:lpstr>
      <vt:lpstr>国内旅行、外人旅行ともに「観光」</vt:lpstr>
      <vt:lpstr>東京朝日夕刊51年10月13日 「観光バス」を日本人使用➵国内</vt:lpstr>
      <vt:lpstr>１９５２年２月７日 　　　　　　　　東京朝日朝刊 今日的意味で日本人の国内観光に「観光」を使用した例</vt:lpstr>
      <vt:lpstr>１９５２年２月２６日 　　　　　　東京朝日朝刊社説 観光外人客を使用するも従来型の典型　　　　　</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「観光」誕生物語</dc:title>
  <dc:creator>teramae</dc:creator>
  <cp:lastModifiedBy>owner</cp:lastModifiedBy>
  <cp:revision>53</cp:revision>
  <dcterms:created xsi:type="dcterms:W3CDTF">2014-05-11T06:47:25Z</dcterms:created>
  <dcterms:modified xsi:type="dcterms:W3CDTF">2014-09-23T23:39:05Z</dcterms:modified>
</cp:coreProperties>
</file>